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theme/theme3.xml" ContentType="application/vnd.openxmlformats-officedocument.theme+xml"/>
  <Override PartName="/ppt/slideLayouts/slideLayout4.xml" ContentType="application/vnd.openxmlformats-officedocument.presentationml.slideLayout+xml"/>
  <Override PartName="/ppt/theme/theme4.xml" ContentType="application/vnd.openxmlformats-officedocument.theme+xml"/>
  <Override PartName="/ppt/slideLayouts/slideLayout5.xml" ContentType="application/vnd.openxmlformats-officedocument.presentationml.slideLayout+xml"/>
  <Override PartName="/ppt/theme/theme5.xml" ContentType="application/vnd.openxmlformats-officedocument.theme+xml"/>
  <Override PartName="/ppt/slideLayouts/slideLayout6.xml" ContentType="application/vnd.openxmlformats-officedocument.presentationml.slideLayout+xml"/>
  <Override PartName="/ppt/theme/theme6.xml" ContentType="application/vnd.openxmlformats-officedocument.theme+xml"/>
  <Override PartName="/ppt/slideLayouts/slideLayout7.xml" ContentType="application/vnd.openxmlformats-officedocument.presentationml.slideLayout+xml"/>
  <Override PartName="/ppt/theme/theme7.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8.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9.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10.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11.xml" ContentType="application/vnd.openxmlformats-officedocument.theme+xml"/>
  <Override PartName="/ppt/slideLayouts/slideLayout36.xml" ContentType="application/vnd.openxmlformats-officedocument.presentationml.slideLayout+xml"/>
  <Override PartName="/ppt/theme/theme12.xml" ContentType="application/vnd.openxmlformats-officedocument.theme+xml"/>
  <Override PartName="/ppt/slideLayouts/slideLayout37.xml" ContentType="application/vnd.openxmlformats-officedocument.presentationml.slideLayout+xml"/>
  <Override PartName="/ppt/theme/theme1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1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15.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16.xml" ContentType="application/vnd.openxmlformats-officedocument.theme+xml"/>
  <Override PartName="/ppt/theme/theme17.xml" ContentType="application/vnd.openxmlformats-officedocument.theme+xml"/>
  <Override PartName="/ppt/theme/theme1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61.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76" r:id="rId1"/>
    <p:sldMasterId id="2147483788" r:id="rId2"/>
    <p:sldMasterId id="2147483790" r:id="rId3"/>
    <p:sldMasterId id="2147483792" r:id="rId4"/>
    <p:sldMasterId id="2147483794" r:id="rId5"/>
    <p:sldMasterId id="2147483796" r:id="rId6"/>
    <p:sldMasterId id="2147483798" r:id="rId7"/>
    <p:sldMasterId id="2147483800" r:id="rId8"/>
    <p:sldMasterId id="2147483812" r:id="rId9"/>
    <p:sldMasterId id="2147483815" r:id="rId10"/>
    <p:sldMasterId id="2147483819" r:id="rId11"/>
    <p:sldMasterId id="2147483832" r:id="rId12"/>
    <p:sldMasterId id="2147483834" r:id="rId13"/>
    <p:sldMasterId id="2147483836" r:id="rId14"/>
    <p:sldMasterId id="2147483845" r:id="rId15"/>
    <p:sldMasterId id="2147483849" r:id="rId16"/>
  </p:sldMasterIdLst>
  <p:notesMasterIdLst>
    <p:notesMasterId r:id="rId351"/>
  </p:notesMasterIdLst>
  <p:handoutMasterIdLst>
    <p:handoutMasterId r:id="rId352"/>
  </p:handoutMasterIdLst>
  <p:sldIdLst>
    <p:sldId id="660" r:id="rId17"/>
    <p:sldId id="256" r:id="rId18"/>
    <p:sldId id="314" r:id="rId19"/>
    <p:sldId id="280" r:id="rId20"/>
    <p:sldId id="313" r:id="rId21"/>
    <p:sldId id="340" r:id="rId22"/>
    <p:sldId id="300" r:id="rId23"/>
    <p:sldId id="287" r:id="rId24"/>
    <p:sldId id="333" r:id="rId25"/>
    <p:sldId id="289" r:id="rId26"/>
    <p:sldId id="341" r:id="rId27"/>
    <p:sldId id="301" r:id="rId28"/>
    <p:sldId id="302" r:id="rId29"/>
    <p:sldId id="303" r:id="rId30"/>
    <p:sldId id="291" r:id="rId31"/>
    <p:sldId id="294" r:id="rId32"/>
    <p:sldId id="309" r:id="rId33"/>
    <p:sldId id="311" r:id="rId34"/>
    <p:sldId id="312" r:id="rId35"/>
    <p:sldId id="295" r:id="rId36"/>
    <p:sldId id="342" r:id="rId37"/>
    <p:sldId id="343" r:id="rId38"/>
    <p:sldId id="344" r:id="rId39"/>
    <p:sldId id="345" r:id="rId40"/>
    <p:sldId id="346" r:id="rId41"/>
    <p:sldId id="347" r:id="rId42"/>
    <p:sldId id="348" r:id="rId43"/>
    <p:sldId id="349" r:id="rId44"/>
    <p:sldId id="350" r:id="rId45"/>
    <p:sldId id="351" r:id="rId46"/>
    <p:sldId id="653" r:id="rId47"/>
    <p:sldId id="353" r:id="rId48"/>
    <p:sldId id="354" r:id="rId49"/>
    <p:sldId id="355" r:id="rId50"/>
    <p:sldId id="356" r:id="rId51"/>
    <p:sldId id="357" r:id="rId52"/>
    <p:sldId id="358" r:id="rId53"/>
    <p:sldId id="359" r:id="rId54"/>
    <p:sldId id="360" r:id="rId55"/>
    <p:sldId id="361" r:id="rId56"/>
    <p:sldId id="362" r:id="rId57"/>
    <p:sldId id="363" r:id="rId58"/>
    <p:sldId id="364" r:id="rId59"/>
    <p:sldId id="365" r:id="rId60"/>
    <p:sldId id="366" r:id="rId61"/>
    <p:sldId id="367" r:id="rId62"/>
    <p:sldId id="368" r:id="rId63"/>
    <p:sldId id="369" r:id="rId64"/>
    <p:sldId id="370" r:id="rId65"/>
    <p:sldId id="658" r:id="rId66"/>
    <p:sldId id="659" r:id="rId67"/>
    <p:sldId id="371" r:id="rId68"/>
    <p:sldId id="372" r:id="rId69"/>
    <p:sldId id="373" r:id="rId70"/>
    <p:sldId id="376" r:id="rId71"/>
    <p:sldId id="377" r:id="rId72"/>
    <p:sldId id="378" r:id="rId73"/>
    <p:sldId id="379" r:id="rId74"/>
    <p:sldId id="380" r:id="rId75"/>
    <p:sldId id="381" r:id="rId76"/>
    <p:sldId id="382" r:id="rId77"/>
    <p:sldId id="383" r:id="rId78"/>
    <p:sldId id="384" r:id="rId79"/>
    <p:sldId id="385" r:id="rId80"/>
    <p:sldId id="386" r:id="rId81"/>
    <p:sldId id="387" r:id="rId82"/>
    <p:sldId id="388" r:id="rId83"/>
    <p:sldId id="389" r:id="rId84"/>
    <p:sldId id="390" r:id="rId85"/>
    <p:sldId id="391" r:id="rId86"/>
    <p:sldId id="392" r:id="rId87"/>
    <p:sldId id="393" r:id="rId88"/>
    <p:sldId id="394" r:id="rId89"/>
    <p:sldId id="395" r:id="rId90"/>
    <p:sldId id="396" r:id="rId91"/>
    <p:sldId id="397" r:id="rId92"/>
    <p:sldId id="398" r:id="rId93"/>
    <p:sldId id="399" r:id="rId94"/>
    <p:sldId id="400" r:id="rId95"/>
    <p:sldId id="401" r:id="rId96"/>
    <p:sldId id="402" r:id="rId97"/>
    <p:sldId id="403" r:id="rId98"/>
    <p:sldId id="404" r:id="rId99"/>
    <p:sldId id="405" r:id="rId100"/>
    <p:sldId id="406" r:id="rId101"/>
    <p:sldId id="407" r:id="rId102"/>
    <p:sldId id="408" r:id="rId103"/>
    <p:sldId id="409" r:id="rId104"/>
    <p:sldId id="410" r:id="rId105"/>
    <p:sldId id="411" r:id="rId106"/>
    <p:sldId id="412" r:id="rId107"/>
    <p:sldId id="413" r:id="rId108"/>
    <p:sldId id="414" r:id="rId109"/>
    <p:sldId id="415" r:id="rId110"/>
    <p:sldId id="416" r:id="rId111"/>
    <p:sldId id="417" r:id="rId112"/>
    <p:sldId id="418" r:id="rId113"/>
    <p:sldId id="419" r:id="rId114"/>
    <p:sldId id="420" r:id="rId115"/>
    <p:sldId id="421" r:id="rId116"/>
    <p:sldId id="422" r:id="rId117"/>
    <p:sldId id="423" r:id="rId118"/>
    <p:sldId id="424" r:id="rId119"/>
    <p:sldId id="425" r:id="rId120"/>
    <p:sldId id="426" r:id="rId121"/>
    <p:sldId id="427" r:id="rId122"/>
    <p:sldId id="428" r:id="rId123"/>
    <p:sldId id="429" r:id="rId124"/>
    <p:sldId id="430" r:id="rId125"/>
    <p:sldId id="431" r:id="rId126"/>
    <p:sldId id="432" r:id="rId127"/>
    <p:sldId id="433" r:id="rId128"/>
    <p:sldId id="434" r:id="rId129"/>
    <p:sldId id="435" r:id="rId130"/>
    <p:sldId id="436" r:id="rId131"/>
    <p:sldId id="437" r:id="rId132"/>
    <p:sldId id="438" r:id="rId133"/>
    <p:sldId id="439" r:id="rId134"/>
    <p:sldId id="440" r:id="rId135"/>
    <p:sldId id="441" r:id="rId136"/>
    <p:sldId id="442" r:id="rId137"/>
    <p:sldId id="443" r:id="rId138"/>
    <p:sldId id="444" r:id="rId139"/>
    <p:sldId id="654" r:id="rId140"/>
    <p:sldId id="445" r:id="rId141"/>
    <p:sldId id="446" r:id="rId142"/>
    <p:sldId id="655" r:id="rId143"/>
    <p:sldId id="447" r:id="rId144"/>
    <p:sldId id="448" r:id="rId145"/>
    <p:sldId id="449" r:id="rId146"/>
    <p:sldId id="450" r:id="rId147"/>
    <p:sldId id="451" r:id="rId148"/>
    <p:sldId id="452" r:id="rId149"/>
    <p:sldId id="453" r:id="rId150"/>
    <p:sldId id="454" r:id="rId151"/>
    <p:sldId id="455" r:id="rId152"/>
    <p:sldId id="456" r:id="rId153"/>
    <p:sldId id="457" r:id="rId154"/>
    <p:sldId id="458" r:id="rId155"/>
    <p:sldId id="459" r:id="rId156"/>
    <p:sldId id="460" r:id="rId157"/>
    <p:sldId id="461" r:id="rId158"/>
    <p:sldId id="462" r:id="rId159"/>
    <p:sldId id="463" r:id="rId160"/>
    <p:sldId id="464" r:id="rId161"/>
    <p:sldId id="465" r:id="rId162"/>
    <p:sldId id="466" r:id="rId163"/>
    <p:sldId id="467" r:id="rId164"/>
    <p:sldId id="468" r:id="rId165"/>
    <p:sldId id="656" r:id="rId166"/>
    <p:sldId id="469" r:id="rId167"/>
    <p:sldId id="470" r:id="rId168"/>
    <p:sldId id="471" r:id="rId169"/>
    <p:sldId id="472" r:id="rId170"/>
    <p:sldId id="473" r:id="rId171"/>
    <p:sldId id="474" r:id="rId172"/>
    <p:sldId id="475" r:id="rId173"/>
    <p:sldId id="476" r:id="rId174"/>
    <p:sldId id="477" r:id="rId175"/>
    <p:sldId id="478" r:id="rId176"/>
    <p:sldId id="479" r:id="rId177"/>
    <p:sldId id="480" r:id="rId178"/>
    <p:sldId id="481" r:id="rId179"/>
    <p:sldId id="482" r:id="rId180"/>
    <p:sldId id="483" r:id="rId181"/>
    <p:sldId id="484" r:id="rId182"/>
    <p:sldId id="485" r:id="rId183"/>
    <p:sldId id="486" r:id="rId184"/>
    <p:sldId id="487" r:id="rId185"/>
    <p:sldId id="488" r:id="rId186"/>
    <p:sldId id="489" r:id="rId187"/>
    <p:sldId id="490" r:id="rId188"/>
    <p:sldId id="491" r:id="rId189"/>
    <p:sldId id="492" r:id="rId190"/>
    <p:sldId id="493" r:id="rId191"/>
    <p:sldId id="494" r:id="rId192"/>
    <p:sldId id="495" r:id="rId193"/>
    <p:sldId id="496" r:id="rId194"/>
    <p:sldId id="497" r:id="rId195"/>
    <p:sldId id="498" r:id="rId196"/>
    <p:sldId id="499" r:id="rId197"/>
    <p:sldId id="500" r:id="rId198"/>
    <p:sldId id="501" r:id="rId199"/>
    <p:sldId id="502" r:id="rId200"/>
    <p:sldId id="503" r:id="rId201"/>
    <p:sldId id="504" r:id="rId202"/>
    <p:sldId id="505" r:id="rId203"/>
    <p:sldId id="506" r:id="rId204"/>
    <p:sldId id="507" r:id="rId205"/>
    <p:sldId id="508" r:id="rId206"/>
    <p:sldId id="509" r:id="rId207"/>
    <p:sldId id="510" r:id="rId208"/>
    <p:sldId id="511" r:id="rId209"/>
    <p:sldId id="512" r:id="rId210"/>
    <p:sldId id="513" r:id="rId211"/>
    <p:sldId id="514" r:id="rId212"/>
    <p:sldId id="515" r:id="rId213"/>
    <p:sldId id="516" r:id="rId214"/>
    <p:sldId id="517" r:id="rId215"/>
    <p:sldId id="518" r:id="rId216"/>
    <p:sldId id="519" r:id="rId217"/>
    <p:sldId id="520" r:id="rId218"/>
    <p:sldId id="521" r:id="rId219"/>
    <p:sldId id="522" r:id="rId220"/>
    <p:sldId id="523" r:id="rId221"/>
    <p:sldId id="524" r:id="rId222"/>
    <p:sldId id="525" r:id="rId223"/>
    <p:sldId id="526" r:id="rId224"/>
    <p:sldId id="527" r:id="rId225"/>
    <p:sldId id="528" r:id="rId226"/>
    <p:sldId id="529" r:id="rId227"/>
    <p:sldId id="530" r:id="rId228"/>
    <p:sldId id="531" r:id="rId229"/>
    <p:sldId id="532" r:id="rId230"/>
    <p:sldId id="533" r:id="rId231"/>
    <p:sldId id="534" r:id="rId232"/>
    <p:sldId id="535" r:id="rId233"/>
    <p:sldId id="536" r:id="rId234"/>
    <p:sldId id="537" r:id="rId235"/>
    <p:sldId id="538" r:id="rId236"/>
    <p:sldId id="539" r:id="rId237"/>
    <p:sldId id="540" r:id="rId238"/>
    <p:sldId id="541" r:id="rId239"/>
    <p:sldId id="542" r:id="rId240"/>
    <p:sldId id="543" r:id="rId241"/>
    <p:sldId id="544" r:id="rId242"/>
    <p:sldId id="545" r:id="rId243"/>
    <p:sldId id="546" r:id="rId244"/>
    <p:sldId id="547" r:id="rId245"/>
    <p:sldId id="548" r:id="rId246"/>
    <p:sldId id="549" r:id="rId247"/>
    <p:sldId id="550" r:id="rId248"/>
    <p:sldId id="551" r:id="rId249"/>
    <p:sldId id="552" r:id="rId250"/>
    <p:sldId id="553" r:id="rId251"/>
    <p:sldId id="554" r:id="rId252"/>
    <p:sldId id="555" r:id="rId253"/>
    <p:sldId id="556" r:id="rId254"/>
    <p:sldId id="557" r:id="rId255"/>
    <p:sldId id="558" r:id="rId256"/>
    <p:sldId id="559" r:id="rId257"/>
    <p:sldId id="560" r:id="rId258"/>
    <p:sldId id="561" r:id="rId259"/>
    <p:sldId id="562" r:id="rId260"/>
    <p:sldId id="563" r:id="rId261"/>
    <p:sldId id="564" r:id="rId262"/>
    <p:sldId id="565" r:id="rId263"/>
    <p:sldId id="566" r:id="rId264"/>
    <p:sldId id="567" r:id="rId265"/>
    <p:sldId id="568" r:id="rId266"/>
    <p:sldId id="569" r:id="rId267"/>
    <p:sldId id="570" r:id="rId268"/>
    <p:sldId id="571" r:id="rId269"/>
    <p:sldId id="572" r:id="rId270"/>
    <p:sldId id="573" r:id="rId271"/>
    <p:sldId id="574" r:id="rId272"/>
    <p:sldId id="575" r:id="rId273"/>
    <p:sldId id="576" r:id="rId274"/>
    <p:sldId id="577" r:id="rId275"/>
    <p:sldId id="578" r:id="rId276"/>
    <p:sldId id="579" r:id="rId277"/>
    <p:sldId id="580" r:id="rId278"/>
    <p:sldId id="581" r:id="rId279"/>
    <p:sldId id="582" r:id="rId280"/>
    <p:sldId id="583" r:id="rId281"/>
    <p:sldId id="584" r:id="rId282"/>
    <p:sldId id="585" r:id="rId283"/>
    <p:sldId id="586" r:id="rId284"/>
    <p:sldId id="587" r:id="rId285"/>
    <p:sldId id="588" r:id="rId286"/>
    <p:sldId id="589" r:id="rId287"/>
    <p:sldId id="590" r:id="rId288"/>
    <p:sldId id="591" r:id="rId289"/>
    <p:sldId id="592" r:id="rId290"/>
    <p:sldId id="593" r:id="rId291"/>
    <p:sldId id="594" r:id="rId292"/>
    <p:sldId id="595" r:id="rId293"/>
    <p:sldId id="596" r:id="rId294"/>
    <p:sldId id="597" r:id="rId295"/>
    <p:sldId id="598" r:id="rId296"/>
    <p:sldId id="599" r:id="rId297"/>
    <p:sldId id="600" r:id="rId298"/>
    <p:sldId id="601" r:id="rId299"/>
    <p:sldId id="602" r:id="rId300"/>
    <p:sldId id="603" r:id="rId301"/>
    <p:sldId id="604" r:id="rId302"/>
    <p:sldId id="605" r:id="rId303"/>
    <p:sldId id="606" r:id="rId304"/>
    <p:sldId id="607" r:id="rId305"/>
    <p:sldId id="608" r:id="rId306"/>
    <p:sldId id="609" r:id="rId307"/>
    <p:sldId id="610" r:id="rId308"/>
    <p:sldId id="611" r:id="rId309"/>
    <p:sldId id="612" r:id="rId310"/>
    <p:sldId id="657" r:id="rId311"/>
    <p:sldId id="613" r:id="rId312"/>
    <p:sldId id="614" r:id="rId313"/>
    <p:sldId id="615" r:id="rId314"/>
    <p:sldId id="616" r:id="rId315"/>
    <p:sldId id="617" r:id="rId316"/>
    <p:sldId id="618" r:id="rId317"/>
    <p:sldId id="619" r:id="rId318"/>
    <p:sldId id="620" r:id="rId319"/>
    <p:sldId id="621" r:id="rId320"/>
    <p:sldId id="622" r:id="rId321"/>
    <p:sldId id="623" r:id="rId322"/>
    <p:sldId id="624" r:id="rId323"/>
    <p:sldId id="625" r:id="rId324"/>
    <p:sldId id="626" r:id="rId325"/>
    <p:sldId id="627" r:id="rId326"/>
    <p:sldId id="628" r:id="rId327"/>
    <p:sldId id="629" r:id="rId328"/>
    <p:sldId id="630" r:id="rId329"/>
    <p:sldId id="631" r:id="rId330"/>
    <p:sldId id="632" r:id="rId331"/>
    <p:sldId id="633" r:id="rId332"/>
    <p:sldId id="634" r:id="rId333"/>
    <p:sldId id="635" r:id="rId334"/>
    <p:sldId id="636" r:id="rId335"/>
    <p:sldId id="637" r:id="rId336"/>
    <p:sldId id="638" r:id="rId337"/>
    <p:sldId id="639" r:id="rId338"/>
    <p:sldId id="640" r:id="rId339"/>
    <p:sldId id="641" r:id="rId340"/>
    <p:sldId id="642" r:id="rId341"/>
    <p:sldId id="643" r:id="rId342"/>
    <p:sldId id="644" r:id="rId343"/>
    <p:sldId id="645" r:id="rId344"/>
    <p:sldId id="646" r:id="rId345"/>
    <p:sldId id="647" r:id="rId346"/>
    <p:sldId id="648" r:id="rId347"/>
    <p:sldId id="649" r:id="rId348"/>
    <p:sldId id="650" r:id="rId349"/>
    <p:sldId id="651" r:id="rId350"/>
  </p:sldIdLst>
  <p:sldSz cx="9144000" cy="6858000" type="screen4x3"/>
  <p:notesSz cx="7099300" cy="10234613"/>
  <p:defaultTextStyle>
    <a:defPPr>
      <a:defRPr lang="en-US"/>
    </a:defPPr>
    <a:lvl1pPr algn="l" rtl="0" fontAlgn="base">
      <a:spcBef>
        <a:spcPct val="0"/>
      </a:spcBef>
      <a:spcAft>
        <a:spcPct val="0"/>
      </a:spcAft>
      <a:defRPr sz="2000" kern="1200">
        <a:solidFill>
          <a:schemeClr val="tx1"/>
        </a:solidFill>
        <a:latin typeface="Calibri" pitchFamily="34" charset="0"/>
        <a:ea typeface="+mn-ea"/>
        <a:cs typeface="Arial" pitchFamily="34" charset="0"/>
      </a:defRPr>
    </a:lvl1pPr>
    <a:lvl2pPr marL="457200" algn="l" rtl="0" fontAlgn="base">
      <a:spcBef>
        <a:spcPct val="0"/>
      </a:spcBef>
      <a:spcAft>
        <a:spcPct val="0"/>
      </a:spcAft>
      <a:defRPr sz="2000" kern="1200">
        <a:solidFill>
          <a:schemeClr val="tx1"/>
        </a:solidFill>
        <a:latin typeface="Calibri" pitchFamily="34" charset="0"/>
        <a:ea typeface="+mn-ea"/>
        <a:cs typeface="Arial" pitchFamily="34" charset="0"/>
      </a:defRPr>
    </a:lvl2pPr>
    <a:lvl3pPr marL="914400" algn="l" rtl="0" fontAlgn="base">
      <a:spcBef>
        <a:spcPct val="0"/>
      </a:spcBef>
      <a:spcAft>
        <a:spcPct val="0"/>
      </a:spcAft>
      <a:defRPr sz="2000" kern="1200">
        <a:solidFill>
          <a:schemeClr val="tx1"/>
        </a:solidFill>
        <a:latin typeface="Calibri" pitchFamily="34" charset="0"/>
        <a:ea typeface="+mn-ea"/>
        <a:cs typeface="Arial" pitchFamily="34" charset="0"/>
      </a:defRPr>
    </a:lvl3pPr>
    <a:lvl4pPr marL="1371600" algn="l" rtl="0" fontAlgn="base">
      <a:spcBef>
        <a:spcPct val="0"/>
      </a:spcBef>
      <a:spcAft>
        <a:spcPct val="0"/>
      </a:spcAft>
      <a:defRPr sz="2000" kern="1200">
        <a:solidFill>
          <a:schemeClr val="tx1"/>
        </a:solidFill>
        <a:latin typeface="Calibri" pitchFamily="34" charset="0"/>
        <a:ea typeface="+mn-ea"/>
        <a:cs typeface="Arial" pitchFamily="34" charset="0"/>
      </a:defRPr>
    </a:lvl4pPr>
    <a:lvl5pPr marL="1828800" algn="l" rtl="0" fontAlgn="base">
      <a:spcBef>
        <a:spcPct val="0"/>
      </a:spcBef>
      <a:spcAft>
        <a:spcPct val="0"/>
      </a:spcAft>
      <a:defRPr sz="2000" kern="1200">
        <a:solidFill>
          <a:schemeClr val="tx1"/>
        </a:solidFill>
        <a:latin typeface="Calibri" pitchFamily="34" charset="0"/>
        <a:ea typeface="+mn-ea"/>
        <a:cs typeface="Arial" pitchFamily="34" charset="0"/>
      </a:defRPr>
    </a:lvl5pPr>
    <a:lvl6pPr marL="2286000" algn="l" defTabSz="914400" rtl="0" eaLnBrk="1" latinLnBrk="0" hangingPunct="1">
      <a:defRPr sz="2000" kern="1200">
        <a:solidFill>
          <a:schemeClr val="tx1"/>
        </a:solidFill>
        <a:latin typeface="Calibri" pitchFamily="34" charset="0"/>
        <a:ea typeface="+mn-ea"/>
        <a:cs typeface="Arial" pitchFamily="34" charset="0"/>
      </a:defRPr>
    </a:lvl6pPr>
    <a:lvl7pPr marL="2743200" algn="l" defTabSz="914400" rtl="0" eaLnBrk="1" latinLnBrk="0" hangingPunct="1">
      <a:defRPr sz="2000" kern="1200">
        <a:solidFill>
          <a:schemeClr val="tx1"/>
        </a:solidFill>
        <a:latin typeface="Calibri" pitchFamily="34" charset="0"/>
        <a:ea typeface="+mn-ea"/>
        <a:cs typeface="Arial" pitchFamily="34" charset="0"/>
      </a:defRPr>
    </a:lvl7pPr>
    <a:lvl8pPr marL="3200400" algn="l" defTabSz="914400" rtl="0" eaLnBrk="1" latinLnBrk="0" hangingPunct="1">
      <a:defRPr sz="2000" kern="1200">
        <a:solidFill>
          <a:schemeClr val="tx1"/>
        </a:solidFill>
        <a:latin typeface="Calibri" pitchFamily="34" charset="0"/>
        <a:ea typeface="+mn-ea"/>
        <a:cs typeface="Arial" pitchFamily="34" charset="0"/>
      </a:defRPr>
    </a:lvl8pPr>
    <a:lvl9pPr marL="3657600" algn="l" defTabSz="914400" rtl="0" eaLnBrk="1" latinLnBrk="0" hangingPunct="1">
      <a:defRPr sz="2000" kern="1200">
        <a:solidFill>
          <a:schemeClr val="tx1"/>
        </a:solidFill>
        <a:latin typeface="Calibri" pitchFamily="34" charset="0"/>
        <a:ea typeface="+mn-ea"/>
        <a:cs typeface="Arial" pitchFamily="34"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105FF"/>
    <a:srgbClr val="DEDEDE"/>
    <a:srgbClr val="95C822"/>
    <a:srgbClr val="A7CC1E"/>
    <a:srgbClr val="CDE865"/>
    <a:srgbClr val="CFCFCF"/>
    <a:srgbClr val="CBCBCB"/>
    <a:srgbClr val="C7C7C7"/>
    <a:srgbClr val="C7D686"/>
    <a:srgbClr val="C2ED7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429" autoAdjust="0"/>
    <p:restoredTop sz="93669" autoAdjust="0"/>
  </p:normalViewPr>
  <p:slideViewPr>
    <p:cSldViewPr>
      <p:cViewPr>
        <p:scale>
          <a:sx n="80" d="100"/>
          <a:sy n="80" d="100"/>
        </p:scale>
        <p:origin x="-912" y="-56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p:scale>
          <a:sx n="100" d="100"/>
          <a:sy n="100" d="100"/>
        </p:scale>
        <p:origin x="-792" y="2850"/>
      </p:cViewPr>
      <p:guideLst>
        <p:guide orient="horz" pos="3224"/>
        <p:guide pos="2236"/>
      </p:guideLst>
    </p:cSldViewPr>
  </p:notesViewPr>
  <p:gridSpacing cx="38405" cy="38405"/>
</p:viewPr>
</file>

<file path=ppt/_rels/presentation.xml.rels><?xml version="1.0" encoding="UTF-8" standalone="yes"?>
<Relationships xmlns="http://schemas.openxmlformats.org/package/2006/relationships"><Relationship Id="rId117" Type="http://schemas.openxmlformats.org/officeDocument/2006/relationships/slide" Target="slides/slide101.xml"/><Relationship Id="rId299" Type="http://schemas.openxmlformats.org/officeDocument/2006/relationships/slide" Target="slides/slide283.xml"/><Relationship Id="rId303" Type="http://schemas.openxmlformats.org/officeDocument/2006/relationships/slide" Target="slides/slide287.xml"/><Relationship Id="rId21" Type="http://schemas.openxmlformats.org/officeDocument/2006/relationships/slide" Target="slides/slide5.xml"/><Relationship Id="rId42" Type="http://schemas.openxmlformats.org/officeDocument/2006/relationships/slide" Target="slides/slide26.xml"/><Relationship Id="rId63" Type="http://schemas.openxmlformats.org/officeDocument/2006/relationships/slide" Target="slides/slide47.xml"/><Relationship Id="rId84" Type="http://schemas.openxmlformats.org/officeDocument/2006/relationships/slide" Target="slides/slide68.xml"/><Relationship Id="rId138" Type="http://schemas.openxmlformats.org/officeDocument/2006/relationships/slide" Target="slides/slide122.xml"/><Relationship Id="rId159" Type="http://schemas.openxmlformats.org/officeDocument/2006/relationships/slide" Target="slides/slide143.xml"/><Relationship Id="rId324" Type="http://schemas.openxmlformats.org/officeDocument/2006/relationships/slide" Target="slides/slide308.xml"/><Relationship Id="rId345" Type="http://schemas.openxmlformats.org/officeDocument/2006/relationships/slide" Target="slides/slide329.xml"/><Relationship Id="rId170" Type="http://schemas.openxmlformats.org/officeDocument/2006/relationships/slide" Target="slides/slide154.xml"/><Relationship Id="rId191" Type="http://schemas.openxmlformats.org/officeDocument/2006/relationships/slide" Target="slides/slide175.xml"/><Relationship Id="rId205" Type="http://schemas.openxmlformats.org/officeDocument/2006/relationships/slide" Target="slides/slide189.xml"/><Relationship Id="rId226" Type="http://schemas.openxmlformats.org/officeDocument/2006/relationships/slide" Target="slides/slide210.xml"/><Relationship Id="rId247" Type="http://schemas.openxmlformats.org/officeDocument/2006/relationships/slide" Target="slides/slide231.xml"/><Relationship Id="rId107" Type="http://schemas.openxmlformats.org/officeDocument/2006/relationships/slide" Target="slides/slide91.xml"/><Relationship Id="rId268" Type="http://schemas.openxmlformats.org/officeDocument/2006/relationships/slide" Target="slides/slide252.xml"/><Relationship Id="rId289" Type="http://schemas.openxmlformats.org/officeDocument/2006/relationships/slide" Target="slides/slide273.xml"/><Relationship Id="rId11" Type="http://schemas.openxmlformats.org/officeDocument/2006/relationships/slideMaster" Target="slideMasters/slideMaster11.xml"/><Relationship Id="rId32" Type="http://schemas.openxmlformats.org/officeDocument/2006/relationships/slide" Target="slides/slide16.xml"/><Relationship Id="rId53" Type="http://schemas.openxmlformats.org/officeDocument/2006/relationships/slide" Target="slides/slide37.xml"/><Relationship Id="rId74" Type="http://schemas.openxmlformats.org/officeDocument/2006/relationships/slide" Target="slides/slide58.xml"/><Relationship Id="rId128" Type="http://schemas.openxmlformats.org/officeDocument/2006/relationships/slide" Target="slides/slide112.xml"/><Relationship Id="rId149" Type="http://schemas.openxmlformats.org/officeDocument/2006/relationships/slide" Target="slides/slide133.xml"/><Relationship Id="rId314" Type="http://schemas.openxmlformats.org/officeDocument/2006/relationships/slide" Target="slides/slide298.xml"/><Relationship Id="rId335" Type="http://schemas.openxmlformats.org/officeDocument/2006/relationships/slide" Target="slides/slide319.xml"/><Relationship Id="rId356" Type="http://schemas.openxmlformats.org/officeDocument/2006/relationships/tableStyles" Target="tableStyles.xml"/><Relationship Id="rId5" Type="http://schemas.openxmlformats.org/officeDocument/2006/relationships/slideMaster" Target="slideMasters/slideMaster5.xml"/><Relationship Id="rId95" Type="http://schemas.openxmlformats.org/officeDocument/2006/relationships/slide" Target="slides/slide79.xml"/><Relationship Id="rId160" Type="http://schemas.openxmlformats.org/officeDocument/2006/relationships/slide" Target="slides/slide144.xml"/><Relationship Id="rId181" Type="http://schemas.openxmlformats.org/officeDocument/2006/relationships/slide" Target="slides/slide165.xml"/><Relationship Id="rId216" Type="http://schemas.openxmlformats.org/officeDocument/2006/relationships/slide" Target="slides/slide200.xml"/><Relationship Id="rId237" Type="http://schemas.openxmlformats.org/officeDocument/2006/relationships/slide" Target="slides/slide221.xml"/><Relationship Id="rId258" Type="http://schemas.openxmlformats.org/officeDocument/2006/relationships/slide" Target="slides/slide242.xml"/><Relationship Id="rId279" Type="http://schemas.openxmlformats.org/officeDocument/2006/relationships/slide" Target="slides/slide263.xml"/><Relationship Id="rId22" Type="http://schemas.openxmlformats.org/officeDocument/2006/relationships/slide" Target="slides/slide6.xml"/><Relationship Id="rId43" Type="http://schemas.openxmlformats.org/officeDocument/2006/relationships/slide" Target="slides/slide27.xml"/><Relationship Id="rId64" Type="http://schemas.openxmlformats.org/officeDocument/2006/relationships/slide" Target="slides/slide48.xml"/><Relationship Id="rId118" Type="http://schemas.openxmlformats.org/officeDocument/2006/relationships/slide" Target="slides/slide102.xml"/><Relationship Id="rId139" Type="http://schemas.openxmlformats.org/officeDocument/2006/relationships/slide" Target="slides/slide123.xml"/><Relationship Id="rId290" Type="http://schemas.openxmlformats.org/officeDocument/2006/relationships/slide" Target="slides/slide274.xml"/><Relationship Id="rId304" Type="http://schemas.openxmlformats.org/officeDocument/2006/relationships/slide" Target="slides/slide288.xml"/><Relationship Id="rId325" Type="http://schemas.openxmlformats.org/officeDocument/2006/relationships/slide" Target="slides/slide309.xml"/><Relationship Id="rId346" Type="http://schemas.openxmlformats.org/officeDocument/2006/relationships/slide" Target="slides/slide330.xml"/><Relationship Id="rId85" Type="http://schemas.openxmlformats.org/officeDocument/2006/relationships/slide" Target="slides/slide69.xml"/><Relationship Id="rId150" Type="http://schemas.openxmlformats.org/officeDocument/2006/relationships/slide" Target="slides/slide134.xml"/><Relationship Id="rId171" Type="http://schemas.openxmlformats.org/officeDocument/2006/relationships/slide" Target="slides/slide155.xml"/><Relationship Id="rId192" Type="http://schemas.openxmlformats.org/officeDocument/2006/relationships/slide" Target="slides/slide176.xml"/><Relationship Id="rId206" Type="http://schemas.openxmlformats.org/officeDocument/2006/relationships/slide" Target="slides/slide190.xml"/><Relationship Id="rId227" Type="http://schemas.openxmlformats.org/officeDocument/2006/relationships/slide" Target="slides/slide211.xml"/><Relationship Id="rId248" Type="http://schemas.openxmlformats.org/officeDocument/2006/relationships/slide" Target="slides/slide232.xml"/><Relationship Id="rId269" Type="http://schemas.openxmlformats.org/officeDocument/2006/relationships/slide" Target="slides/slide253.xml"/><Relationship Id="rId12" Type="http://schemas.openxmlformats.org/officeDocument/2006/relationships/slideMaster" Target="slideMasters/slideMaster12.xml"/><Relationship Id="rId33" Type="http://schemas.openxmlformats.org/officeDocument/2006/relationships/slide" Target="slides/slide17.xml"/><Relationship Id="rId108" Type="http://schemas.openxmlformats.org/officeDocument/2006/relationships/slide" Target="slides/slide92.xml"/><Relationship Id="rId129" Type="http://schemas.openxmlformats.org/officeDocument/2006/relationships/slide" Target="slides/slide113.xml"/><Relationship Id="rId280" Type="http://schemas.openxmlformats.org/officeDocument/2006/relationships/slide" Target="slides/slide264.xml"/><Relationship Id="rId315" Type="http://schemas.openxmlformats.org/officeDocument/2006/relationships/slide" Target="slides/slide299.xml"/><Relationship Id="rId336" Type="http://schemas.openxmlformats.org/officeDocument/2006/relationships/slide" Target="slides/slide320.xml"/><Relationship Id="rId54" Type="http://schemas.openxmlformats.org/officeDocument/2006/relationships/slide" Target="slides/slide38.xml"/><Relationship Id="rId75" Type="http://schemas.openxmlformats.org/officeDocument/2006/relationships/slide" Target="slides/slide59.xml"/><Relationship Id="rId96" Type="http://schemas.openxmlformats.org/officeDocument/2006/relationships/slide" Target="slides/slide80.xml"/><Relationship Id="rId140" Type="http://schemas.openxmlformats.org/officeDocument/2006/relationships/slide" Target="slides/slide124.xml"/><Relationship Id="rId161" Type="http://schemas.openxmlformats.org/officeDocument/2006/relationships/slide" Target="slides/slide145.xml"/><Relationship Id="rId182" Type="http://schemas.openxmlformats.org/officeDocument/2006/relationships/slide" Target="slides/slide166.xml"/><Relationship Id="rId217" Type="http://schemas.openxmlformats.org/officeDocument/2006/relationships/slide" Target="slides/slide201.xml"/><Relationship Id="rId6" Type="http://schemas.openxmlformats.org/officeDocument/2006/relationships/slideMaster" Target="slideMasters/slideMaster6.xml"/><Relationship Id="rId238" Type="http://schemas.openxmlformats.org/officeDocument/2006/relationships/slide" Target="slides/slide222.xml"/><Relationship Id="rId259" Type="http://schemas.openxmlformats.org/officeDocument/2006/relationships/slide" Target="slides/slide243.xml"/><Relationship Id="rId23" Type="http://schemas.openxmlformats.org/officeDocument/2006/relationships/slide" Target="slides/slide7.xml"/><Relationship Id="rId119" Type="http://schemas.openxmlformats.org/officeDocument/2006/relationships/slide" Target="slides/slide103.xml"/><Relationship Id="rId270" Type="http://schemas.openxmlformats.org/officeDocument/2006/relationships/slide" Target="slides/slide254.xml"/><Relationship Id="rId291" Type="http://schemas.openxmlformats.org/officeDocument/2006/relationships/slide" Target="slides/slide275.xml"/><Relationship Id="rId305" Type="http://schemas.openxmlformats.org/officeDocument/2006/relationships/slide" Target="slides/slide289.xml"/><Relationship Id="rId326" Type="http://schemas.openxmlformats.org/officeDocument/2006/relationships/slide" Target="slides/slide310.xml"/><Relationship Id="rId347" Type="http://schemas.openxmlformats.org/officeDocument/2006/relationships/slide" Target="slides/slide331.xml"/><Relationship Id="rId44" Type="http://schemas.openxmlformats.org/officeDocument/2006/relationships/slide" Target="slides/slide28.xml"/><Relationship Id="rId65" Type="http://schemas.openxmlformats.org/officeDocument/2006/relationships/slide" Target="slides/slide49.xml"/><Relationship Id="rId86" Type="http://schemas.openxmlformats.org/officeDocument/2006/relationships/slide" Target="slides/slide70.xml"/><Relationship Id="rId130" Type="http://schemas.openxmlformats.org/officeDocument/2006/relationships/slide" Target="slides/slide114.xml"/><Relationship Id="rId151" Type="http://schemas.openxmlformats.org/officeDocument/2006/relationships/slide" Target="slides/slide135.xml"/><Relationship Id="rId172" Type="http://schemas.openxmlformats.org/officeDocument/2006/relationships/slide" Target="slides/slide156.xml"/><Relationship Id="rId193" Type="http://schemas.openxmlformats.org/officeDocument/2006/relationships/slide" Target="slides/slide177.xml"/><Relationship Id="rId207" Type="http://schemas.openxmlformats.org/officeDocument/2006/relationships/slide" Target="slides/slide191.xml"/><Relationship Id="rId228" Type="http://schemas.openxmlformats.org/officeDocument/2006/relationships/slide" Target="slides/slide212.xml"/><Relationship Id="rId249" Type="http://schemas.openxmlformats.org/officeDocument/2006/relationships/slide" Target="slides/slide233.xml"/><Relationship Id="rId13" Type="http://schemas.openxmlformats.org/officeDocument/2006/relationships/slideMaster" Target="slideMasters/slideMaster13.xml"/><Relationship Id="rId109" Type="http://schemas.openxmlformats.org/officeDocument/2006/relationships/slide" Target="slides/slide93.xml"/><Relationship Id="rId260" Type="http://schemas.openxmlformats.org/officeDocument/2006/relationships/slide" Target="slides/slide244.xml"/><Relationship Id="rId281" Type="http://schemas.openxmlformats.org/officeDocument/2006/relationships/slide" Target="slides/slide265.xml"/><Relationship Id="rId316" Type="http://schemas.openxmlformats.org/officeDocument/2006/relationships/slide" Target="slides/slide300.xml"/><Relationship Id="rId337" Type="http://schemas.openxmlformats.org/officeDocument/2006/relationships/slide" Target="slides/slide321.xml"/><Relationship Id="rId34" Type="http://schemas.openxmlformats.org/officeDocument/2006/relationships/slide" Target="slides/slide18.xml"/><Relationship Id="rId55" Type="http://schemas.openxmlformats.org/officeDocument/2006/relationships/slide" Target="slides/slide39.xml"/><Relationship Id="rId76" Type="http://schemas.openxmlformats.org/officeDocument/2006/relationships/slide" Target="slides/slide60.xml"/><Relationship Id="rId97" Type="http://schemas.openxmlformats.org/officeDocument/2006/relationships/slide" Target="slides/slide81.xml"/><Relationship Id="rId120" Type="http://schemas.openxmlformats.org/officeDocument/2006/relationships/slide" Target="slides/slide104.xml"/><Relationship Id="rId141" Type="http://schemas.openxmlformats.org/officeDocument/2006/relationships/slide" Target="slides/slide125.xml"/><Relationship Id="rId7" Type="http://schemas.openxmlformats.org/officeDocument/2006/relationships/slideMaster" Target="slideMasters/slideMaster7.xml"/><Relationship Id="rId162" Type="http://schemas.openxmlformats.org/officeDocument/2006/relationships/slide" Target="slides/slide146.xml"/><Relationship Id="rId183" Type="http://schemas.openxmlformats.org/officeDocument/2006/relationships/slide" Target="slides/slide167.xml"/><Relationship Id="rId218" Type="http://schemas.openxmlformats.org/officeDocument/2006/relationships/slide" Target="slides/slide202.xml"/><Relationship Id="rId239" Type="http://schemas.openxmlformats.org/officeDocument/2006/relationships/slide" Target="slides/slide223.xml"/><Relationship Id="rId250" Type="http://schemas.openxmlformats.org/officeDocument/2006/relationships/slide" Target="slides/slide234.xml"/><Relationship Id="rId271" Type="http://schemas.openxmlformats.org/officeDocument/2006/relationships/slide" Target="slides/slide255.xml"/><Relationship Id="rId292" Type="http://schemas.openxmlformats.org/officeDocument/2006/relationships/slide" Target="slides/slide276.xml"/><Relationship Id="rId306" Type="http://schemas.openxmlformats.org/officeDocument/2006/relationships/slide" Target="slides/slide290.xml"/><Relationship Id="rId24" Type="http://schemas.openxmlformats.org/officeDocument/2006/relationships/slide" Target="slides/slide8.xml"/><Relationship Id="rId45" Type="http://schemas.openxmlformats.org/officeDocument/2006/relationships/slide" Target="slides/slide29.xml"/><Relationship Id="rId66" Type="http://schemas.openxmlformats.org/officeDocument/2006/relationships/slide" Target="slides/slide50.xml"/><Relationship Id="rId87" Type="http://schemas.openxmlformats.org/officeDocument/2006/relationships/slide" Target="slides/slide71.xml"/><Relationship Id="rId110" Type="http://schemas.openxmlformats.org/officeDocument/2006/relationships/slide" Target="slides/slide94.xml"/><Relationship Id="rId131" Type="http://schemas.openxmlformats.org/officeDocument/2006/relationships/slide" Target="slides/slide115.xml"/><Relationship Id="rId327" Type="http://schemas.openxmlformats.org/officeDocument/2006/relationships/slide" Target="slides/slide311.xml"/><Relationship Id="rId348" Type="http://schemas.openxmlformats.org/officeDocument/2006/relationships/slide" Target="slides/slide332.xml"/><Relationship Id="rId152" Type="http://schemas.openxmlformats.org/officeDocument/2006/relationships/slide" Target="slides/slide136.xml"/><Relationship Id="rId173" Type="http://schemas.openxmlformats.org/officeDocument/2006/relationships/slide" Target="slides/slide157.xml"/><Relationship Id="rId194" Type="http://schemas.openxmlformats.org/officeDocument/2006/relationships/slide" Target="slides/slide178.xml"/><Relationship Id="rId208" Type="http://schemas.openxmlformats.org/officeDocument/2006/relationships/slide" Target="slides/slide192.xml"/><Relationship Id="rId229" Type="http://schemas.openxmlformats.org/officeDocument/2006/relationships/slide" Target="slides/slide213.xml"/><Relationship Id="rId240" Type="http://schemas.openxmlformats.org/officeDocument/2006/relationships/slide" Target="slides/slide224.xml"/><Relationship Id="rId261" Type="http://schemas.openxmlformats.org/officeDocument/2006/relationships/slide" Target="slides/slide245.xml"/><Relationship Id="rId14" Type="http://schemas.openxmlformats.org/officeDocument/2006/relationships/slideMaster" Target="slideMasters/slideMaster14.xml"/><Relationship Id="rId35" Type="http://schemas.openxmlformats.org/officeDocument/2006/relationships/slide" Target="slides/slide19.xml"/><Relationship Id="rId56" Type="http://schemas.openxmlformats.org/officeDocument/2006/relationships/slide" Target="slides/slide40.xml"/><Relationship Id="rId77" Type="http://schemas.openxmlformats.org/officeDocument/2006/relationships/slide" Target="slides/slide61.xml"/><Relationship Id="rId100" Type="http://schemas.openxmlformats.org/officeDocument/2006/relationships/slide" Target="slides/slide84.xml"/><Relationship Id="rId282" Type="http://schemas.openxmlformats.org/officeDocument/2006/relationships/slide" Target="slides/slide266.xml"/><Relationship Id="rId317" Type="http://schemas.openxmlformats.org/officeDocument/2006/relationships/slide" Target="slides/slide301.xml"/><Relationship Id="rId338" Type="http://schemas.openxmlformats.org/officeDocument/2006/relationships/slide" Target="slides/slide322.xml"/><Relationship Id="rId8" Type="http://schemas.openxmlformats.org/officeDocument/2006/relationships/slideMaster" Target="slideMasters/slideMaster8.xml"/><Relationship Id="rId98" Type="http://schemas.openxmlformats.org/officeDocument/2006/relationships/slide" Target="slides/slide82.xml"/><Relationship Id="rId121" Type="http://schemas.openxmlformats.org/officeDocument/2006/relationships/slide" Target="slides/slide105.xml"/><Relationship Id="rId142" Type="http://schemas.openxmlformats.org/officeDocument/2006/relationships/slide" Target="slides/slide126.xml"/><Relationship Id="rId163" Type="http://schemas.openxmlformats.org/officeDocument/2006/relationships/slide" Target="slides/slide147.xml"/><Relationship Id="rId184" Type="http://schemas.openxmlformats.org/officeDocument/2006/relationships/slide" Target="slides/slide168.xml"/><Relationship Id="rId219" Type="http://schemas.openxmlformats.org/officeDocument/2006/relationships/slide" Target="slides/slide203.xml"/><Relationship Id="rId230" Type="http://schemas.openxmlformats.org/officeDocument/2006/relationships/slide" Target="slides/slide214.xml"/><Relationship Id="rId251" Type="http://schemas.openxmlformats.org/officeDocument/2006/relationships/slide" Target="slides/slide235.xml"/><Relationship Id="rId25" Type="http://schemas.openxmlformats.org/officeDocument/2006/relationships/slide" Target="slides/slide9.xml"/><Relationship Id="rId46" Type="http://schemas.openxmlformats.org/officeDocument/2006/relationships/slide" Target="slides/slide30.xml"/><Relationship Id="rId67" Type="http://schemas.openxmlformats.org/officeDocument/2006/relationships/slide" Target="slides/slide51.xml"/><Relationship Id="rId272" Type="http://schemas.openxmlformats.org/officeDocument/2006/relationships/slide" Target="slides/slide256.xml"/><Relationship Id="rId293" Type="http://schemas.openxmlformats.org/officeDocument/2006/relationships/slide" Target="slides/slide277.xml"/><Relationship Id="rId307" Type="http://schemas.openxmlformats.org/officeDocument/2006/relationships/slide" Target="slides/slide291.xml"/><Relationship Id="rId328" Type="http://schemas.openxmlformats.org/officeDocument/2006/relationships/slide" Target="slides/slide312.xml"/><Relationship Id="rId349" Type="http://schemas.openxmlformats.org/officeDocument/2006/relationships/slide" Target="slides/slide333.xml"/><Relationship Id="rId88" Type="http://schemas.openxmlformats.org/officeDocument/2006/relationships/slide" Target="slides/slide72.xml"/><Relationship Id="rId111" Type="http://schemas.openxmlformats.org/officeDocument/2006/relationships/slide" Target="slides/slide95.xml"/><Relationship Id="rId132" Type="http://schemas.openxmlformats.org/officeDocument/2006/relationships/slide" Target="slides/slide116.xml"/><Relationship Id="rId153" Type="http://schemas.openxmlformats.org/officeDocument/2006/relationships/slide" Target="slides/slide137.xml"/><Relationship Id="rId174" Type="http://schemas.openxmlformats.org/officeDocument/2006/relationships/slide" Target="slides/slide158.xml"/><Relationship Id="rId195" Type="http://schemas.openxmlformats.org/officeDocument/2006/relationships/slide" Target="slides/slide179.xml"/><Relationship Id="rId209" Type="http://schemas.openxmlformats.org/officeDocument/2006/relationships/slide" Target="slides/slide193.xml"/><Relationship Id="rId190" Type="http://schemas.openxmlformats.org/officeDocument/2006/relationships/slide" Target="slides/slide174.xml"/><Relationship Id="rId204" Type="http://schemas.openxmlformats.org/officeDocument/2006/relationships/slide" Target="slides/slide188.xml"/><Relationship Id="rId220" Type="http://schemas.openxmlformats.org/officeDocument/2006/relationships/slide" Target="slides/slide204.xml"/><Relationship Id="rId225" Type="http://schemas.openxmlformats.org/officeDocument/2006/relationships/slide" Target="slides/slide209.xml"/><Relationship Id="rId241" Type="http://schemas.openxmlformats.org/officeDocument/2006/relationships/slide" Target="slides/slide225.xml"/><Relationship Id="rId246" Type="http://schemas.openxmlformats.org/officeDocument/2006/relationships/slide" Target="slides/slide230.xml"/><Relationship Id="rId267" Type="http://schemas.openxmlformats.org/officeDocument/2006/relationships/slide" Target="slides/slide251.xml"/><Relationship Id="rId288" Type="http://schemas.openxmlformats.org/officeDocument/2006/relationships/slide" Target="slides/slide272.xml"/><Relationship Id="rId15" Type="http://schemas.openxmlformats.org/officeDocument/2006/relationships/slideMaster" Target="slideMasters/slideMaster15.xml"/><Relationship Id="rId36" Type="http://schemas.openxmlformats.org/officeDocument/2006/relationships/slide" Target="slides/slide20.xml"/><Relationship Id="rId57" Type="http://schemas.openxmlformats.org/officeDocument/2006/relationships/slide" Target="slides/slide41.xml"/><Relationship Id="rId106" Type="http://schemas.openxmlformats.org/officeDocument/2006/relationships/slide" Target="slides/slide90.xml"/><Relationship Id="rId127" Type="http://schemas.openxmlformats.org/officeDocument/2006/relationships/slide" Target="slides/slide111.xml"/><Relationship Id="rId262" Type="http://schemas.openxmlformats.org/officeDocument/2006/relationships/slide" Target="slides/slide246.xml"/><Relationship Id="rId283" Type="http://schemas.openxmlformats.org/officeDocument/2006/relationships/slide" Target="slides/slide267.xml"/><Relationship Id="rId313" Type="http://schemas.openxmlformats.org/officeDocument/2006/relationships/slide" Target="slides/slide297.xml"/><Relationship Id="rId318" Type="http://schemas.openxmlformats.org/officeDocument/2006/relationships/slide" Target="slides/slide302.xml"/><Relationship Id="rId339" Type="http://schemas.openxmlformats.org/officeDocument/2006/relationships/slide" Target="slides/slide323.xml"/><Relationship Id="rId10" Type="http://schemas.openxmlformats.org/officeDocument/2006/relationships/slideMaster" Target="slideMasters/slideMaster10.xml"/><Relationship Id="rId31" Type="http://schemas.openxmlformats.org/officeDocument/2006/relationships/slide" Target="slides/slide15.xml"/><Relationship Id="rId52" Type="http://schemas.openxmlformats.org/officeDocument/2006/relationships/slide" Target="slides/slide36.xml"/><Relationship Id="rId73" Type="http://schemas.openxmlformats.org/officeDocument/2006/relationships/slide" Target="slides/slide57.xml"/><Relationship Id="rId78" Type="http://schemas.openxmlformats.org/officeDocument/2006/relationships/slide" Target="slides/slide62.xml"/><Relationship Id="rId94" Type="http://schemas.openxmlformats.org/officeDocument/2006/relationships/slide" Target="slides/slide78.xml"/><Relationship Id="rId99" Type="http://schemas.openxmlformats.org/officeDocument/2006/relationships/slide" Target="slides/slide83.xml"/><Relationship Id="rId101" Type="http://schemas.openxmlformats.org/officeDocument/2006/relationships/slide" Target="slides/slide85.xml"/><Relationship Id="rId122" Type="http://schemas.openxmlformats.org/officeDocument/2006/relationships/slide" Target="slides/slide106.xml"/><Relationship Id="rId143" Type="http://schemas.openxmlformats.org/officeDocument/2006/relationships/slide" Target="slides/slide127.xml"/><Relationship Id="rId148" Type="http://schemas.openxmlformats.org/officeDocument/2006/relationships/slide" Target="slides/slide132.xml"/><Relationship Id="rId164" Type="http://schemas.openxmlformats.org/officeDocument/2006/relationships/slide" Target="slides/slide148.xml"/><Relationship Id="rId169" Type="http://schemas.openxmlformats.org/officeDocument/2006/relationships/slide" Target="slides/slide153.xml"/><Relationship Id="rId185" Type="http://schemas.openxmlformats.org/officeDocument/2006/relationships/slide" Target="slides/slide169.xml"/><Relationship Id="rId334" Type="http://schemas.openxmlformats.org/officeDocument/2006/relationships/slide" Target="slides/slide318.xml"/><Relationship Id="rId350" Type="http://schemas.openxmlformats.org/officeDocument/2006/relationships/slide" Target="slides/slide334.xml"/><Relationship Id="rId355"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4.xml"/><Relationship Id="rId210" Type="http://schemas.openxmlformats.org/officeDocument/2006/relationships/slide" Target="slides/slide194.xml"/><Relationship Id="rId215" Type="http://schemas.openxmlformats.org/officeDocument/2006/relationships/slide" Target="slides/slide199.xml"/><Relationship Id="rId236" Type="http://schemas.openxmlformats.org/officeDocument/2006/relationships/slide" Target="slides/slide220.xml"/><Relationship Id="rId257" Type="http://schemas.openxmlformats.org/officeDocument/2006/relationships/slide" Target="slides/slide241.xml"/><Relationship Id="rId278" Type="http://schemas.openxmlformats.org/officeDocument/2006/relationships/slide" Target="slides/slide262.xml"/><Relationship Id="rId26" Type="http://schemas.openxmlformats.org/officeDocument/2006/relationships/slide" Target="slides/slide10.xml"/><Relationship Id="rId231" Type="http://schemas.openxmlformats.org/officeDocument/2006/relationships/slide" Target="slides/slide215.xml"/><Relationship Id="rId252" Type="http://schemas.openxmlformats.org/officeDocument/2006/relationships/slide" Target="slides/slide236.xml"/><Relationship Id="rId273" Type="http://schemas.openxmlformats.org/officeDocument/2006/relationships/slide" Target="slides/slide257.xml"/><Relationship Id="rId294" Type="http://schemas.openxmlformats.org/officeDocument/2006/relationships/slide" Target="slides/slide278.xml"/><Relationship Id="rId308" Type="http://schemas.openxmlformats.org/officeDocument/2006/relationships/slide" Target="slides/slide292.xml"/><Relationship Id="rId329" Type="http://schemas.openxmlformats.org/officeDocument/2006/relationships/slide" Target="slides/slide313.xml"/><Relationship Id="rId47" Type="http://schemas.openxmlformats.org/officeDocument/2006/relationships/slide" Target="slides/slide31.xml"/><Relationship Id="rId68" Type="http://schemas.openxmlformats.org/officeDocument/2006/relationships/slide" Target="slides/slide52.xml"/><Relationship Id="rId89" Type="http://schemas.openxmlformats.org/officeDocument/2006/relationships/slide" Target="slides/slide73.xml"/><Relationship Id="rId112" Type="http://schemas.openxmlformats.org/officeDocument/2006/relationships/slide" Target="slides/slide96.xml"/><Relationship Id="rId133" Type="http://schemas.openxmlformats.org/officeDocument/2006/relationships/slide" Target="slides/slide117.xml"/><Relationship Id="rId154" Type="http://schemas.openxmlformats.org/officeDocument/2006/relationships/slide" Target="slides/slide138.xml"/><Relationship Id="rId175" Type="http://schemas.openxmlformats.org/officeDocument/2006/relationships/slide" Target="slides/slide159.xml"/><Relationship Id="rId340" Type="http://schemas.openxmlformats.org/officeDocument/2006/relationships/slide" Target="slides/slide324.xml"/><Relationship Id="rId196" Type="http://schemas.openxmlformats.org/officeDocument/2006/relationships/slide" Target="slides/slide180.xml"/><Relationship Id="rId200" Type="http://schemas.openxmlformats.org/officeDocument/2006/relationships/slide" Target="slides/slide184.xml"/><Relationship Id="rId16" Type="http://schemas.openxmlformats.org/officeDocument/2006/relationships/slideMaster" Target="slideMasters/slideMaster16.xml"/><Relationship Id="rId221" Type="http://schemas.openxmlformats.org/officeDocument/2006/relationships/slide" Target="slides/slide205.xml"/><Relationship Id="rId242" Type="http://schemas.openxmlformats.org/officeDocument/2006/relationships/slide" Target="slides/slide226.xml"/><Relationship Id="rId263" Type="http://schemas.openxmlformats.org/officeDocument/2006/relationships/slide" Target="slides/slide247.xml"/><Relationship Id="rId284" Type="http://schemas.openxmlformats.org/officeDocument/2006/relationships/slide" Target="slides/slide268.xml"/><Relationship Id="rId319" Type="http://schemas.openxmlformats.org/officeDocument/2006/relationships/slide" Target="slides/slide303.xml"/><Relationship Id="rId37" Type="http://schemas.openxmlformats.org/officeDocument/2006/relationships/slide" Target="slides/slide21.xml"/><Relationship Id="rId58" Type="http://schemas.openxmlformats.org/officeDocument/2006/relationships/slide" Target="slides/slide42.xml"/><Relationship Id="rId79" Type="http://schemas.openxmlformats.org/officeDocument/2006/relationships/slide" Target="slides/slide63.xml"/><Relationship Id="rId102" Type="http://schemas.openxmlformats.org/officeDocument/2006/relationships/slide" Target="slides/slide86.xml"/><Relationship Id="rId123" Type="http://schemas.openxmlformats.org/officeDocument/2006/relationships/slide" Target="slides/slide107.xml"/><Relationship Id="rId144" Type="http://schemas.openxmlformats.org/officeDocument/2006/relationships/slide" Target="slides/slide128.xml"/><Relationship Id="rId330" Type="http://schemas.openxmlformats.org/officeDocument/2006/relationships/slide" Target="slides/slide314.xml"/><Relationship Id="rId90" Type="http://schemas.openxmlformats.org/officeDocument/2006/relationships/slide" Target="slides/slide74.xml"/><Relationship Id="rId165" Type="http://schemas.openxmlformats.org/officeDocument/2006/relationships/slide" Target="slides/slide149.xml"/><Relationship Id="rId186" Type="http://schemas.openxmlformats.org/officeDocument/2006/relationships/slide" Target="slides/slide170.xml"/><Relationship Id="rId351" Type="http://schemas.openxmlformats.org/officeDocument/2006/relationships/notesMaster" Target="notesMasters/notesMaster1.xml"/><Relationship Id="rId211" Type="http://schemas.openxmlformats.org/officeDocument/2006/relationships/slide" Target="slides/slide195.xml"/><Relationship Id="rId232" Type="http://schemas.openxmlformats.org/officeDocument/2006/relationships/slide" Target="slides/slide216.xml"/><Relationship Id="rId253" Type="http://schemas.openxmlformats.org/officeDocument/2006/relationships/slide" Target="slides/slide237.xml"/><Relationship Id="rId274" Type="http://schemas.openxmlformats.org/officeDocument/2006/relationships/slide" Target="slides/slide258.xml"/><Relationship Id="rId295" Type="http://schemas.openxmlformats.org/officeDocument/2006/relationships/slide" Target="slides/slide279.xml"/><Relationship Id="rId309" Type="http://schemas.openxmlformats.org/officeDocument/2006/relationships/slide" Target="slides/slide293.xml"/><Relationship Id="rId27" Type="http://schemas.openxmlformats.org/officeDocument/2006/relationships/slide" Target="slides/slide11.xml"/><Relationship Id="rId48" Type="http://schemas.openxmlformats.org/officeDocument/2006/relationships/slide" Target="slides/slide32.xml"/><Relationship Id="rId69" Type="http://schemas.openxmlformats.org/officeDocument/2006/relationships/slide" Target="slides/slide53.xml"/><Relationship Id="rId113" Type="http://schemas.openxmlformats.org/officeDocument/2006/relationships/slide" Target="slides/slide97.xml"/><Relationship Id="rId134" Type="http://schemas.openxmlformats.org/officeDocument/2006/relationships/slide" Target="slides/slide118.xml"/><Relationship Id="rId320" Type="http://schemas.openxmlformats.org/officeDocument/2006/relationships/slide" Target="slides/slide304.xml"/><Relationship Id="rId80" Type="http://schemas.openxmlformats.org/officeDocument/2006/relationships/slide" Target="slides/slide64.xml"/><Relationship Id="rId155" Type="http://schemas.openxmlformats.org/officeDocument/2006/relationships/slide" Target="slides/slide139.xml"/><Relationship Id="rId176" Type="http://schemas.openxmlformats.org/officeDocument/2006/relationships/slide" Target="slides/slide160.xml"/><Relationship Id="rId197" Type="http://schemas.openxmlformats.org/officeDocument/2006/relationships/slide" Target="slides/slide181.xml"/><Relationship Id="rId341" Type="http://schemas.openxmlformats.org/officeDocument/2006/relationships/slide" Target="slides/slide325.xml"/><Relationship Id="rId201" Type="http://schemas.openxmlformats.org/officeDocument/2006/relationships/slide" Target="slides/slide185.xml"/><Relationship Id="rId222" Type="http://schemas.openxmlformats.org/officeDocument/2006/relationships/slide" Target="slides/slide206.xml"/><Relationship Id="rId243" Type="http://schemas.openxmlformats.org/officeDocument/2006/relationships/slide" Target="slides/slide227.xml"/><Relationship Id="rId264" Type="http://schemas.openxmlformats.org/officeDocument/2006/relationships/slide" Target="slides/slide248.xml"/><Relationship Id="rId285" Type="http://schemas.openxmlformats.org/officeDocument/2006/relationships/slide" Target="slides/slide269.xml"/><Relationship Id="rId17" Type="http://schemas.openxmlformats.org/officeDocument/2006/relationships/slide" Target="slides/slide1.xml"/><Relationship Id="rId38" Type="http://schemas.openxmlformats.org/officeDocument/2006/relationships/slide" Target="slides/slide22.xml"/><Relationship Id="rId59" Type="http://schemas.openxmlformats.org/officeDocument/2006/relationships/slide" Target="slides/slide43.xml"/><Relationship Id="rId103" Type="http://schemas.openxmlformats.org/officeDocument/2006/relationships/slide" Target="slides/slide87.xml"/><Relationship Id="rId124" Type="http://schemas.openxmlformats.org/officeDocument/2006/relationships/slide" Target="slides/slide108.xml"/><Relationship Id="rId310" Type="http://schemas.openxmlformats.org/officeDocument/2006/relationships/slide" Target="slides/slide294.xml"/><Relationship Id="rId70" Type="http://schemas.openxmlformats.org/officeDocument/2006/relationships/slide" Target="slides/slide54.xml"/><Relationship Id="rId91" Type="http://schemas.openxmlformats.org/officeDocument/2006/relationships/slide" Target="slides/slide75.xml"/><Relationship Id="rId145" Type="http://schemas.openxmlformats.org/officeDocument/2006/relationships/slide" Target="slides/slide129.xml"/><Relationship Id="rId166" Type="http://schemas.openxmlformats.org/officeDocument/2006/relationships/slide" Target="slides/slide150.xml"/><Relationship Id="rId187" Type="http://schemas.openxmlformats.org/officeDocument/2006/relationships/slide" Target="slides/slide171.xml"/><Relationship Id="rId331" Type="http://schemas.openxmlformats.org/officeDocument/2006/relationships/slide" Target="slides/slide315.xml"/><Relationship Id="rId352" Type="http://schemas.openxmlformats.org/officeDocument/2006/relationships/handoutMaster" Target="handoutMasters/handoutMaster1.xml"/><Relationship Id="rId1" Type="http://schemas.openxmlformats.org/officeDocument/2006/relationships/slideMaster" Target="slideMasters/slideMaster1.xml"/><Relationship Id="rId212" Type="http://schemas.openxmlformats.org/officeDocument/2006/relationships/slide" Target="slides/slide196.xml"/><Relationship Id="rId233" Type="http://schemas.openxmlformats.org/officeDocument/2006/relationships/slide" Target="slides/slide217.xml"/><Relationship Id="rId254" Type="http://schemas.openxmlformats.org/officeDocument/2006/relationships/slide" Target="slides/slide238.xml"/><Relationship Id="rId28" Type="http://schemas.openxmlformats.org/officeDocument/2006/relationships/slide" Target="slides/slide12.xml"/><Relationship Id="rId49" Type="http://schemas.openxmlformats.org/officeDocument/2006/relationships/slide" Target="slides/slide33.xml"/><Relationship Id="rId114" Type="http://schemas.openxmlformats.org/officeDocument/2006/relationships/slide" Target="slides/slide98.xml"/><Relationship Id="rId275" Type="http://schemas.openxmlformats.org/officeDocument/2006/relationships/slide" Target="slides/slide259.xml"/><Relationship Id="rId296" Type="http://schemas.openxmlformats.org/officeDocument/2006/relationships/slide" Target="slides/slide280.xml"/><Relationship Id="rId300" Type="http://schemas.openxmlformats.org/officeDocument/2006/relationships/slide" Target="slides/slide284.xml"/><Relationship Id="rId60" Type="http://schemas.openxmlformats.org/officeDocument/2006/relationships/slide" Target="slides/slide44.xml"/><Relationship Id="rId81" Type="http://schemas.openxmlformats.org/officeDocument/2006/relationships/slide" Target="slides/slide65.xml"/><Relationship Id="rId135" Type="http://schemas.openxmlformats.org/officeDocument/2006/relationships/slide" Target="slides/slide119.xml"/><Relationship Id="rId156" Type="http://schemas.openxmlformats.org/officeDocument/2006/relationships/slide" Target="slides/slide140.xml"/><Relationship Id="rId177" Type="http://schemas.openxmlformats.org/officeDocument/2006/relationships/slide" Target="slides/slide161.xml"/><Relationship Id="rId198" Type="http://schemas.openxmlformats.org/officeDocument/2006/relationships/slide" Target="slides/slide182.xml"/><Relationship Id="rId321" Type="http://schemas.openxmlformats.org/officeDocument/2006/relationships/slide" Target="slides/slide305.xml"/><Relationship Id="rId342" Type="http://schemas.openxmlformats.org/officeDocument/2006/relationships/slide" Target="slides/slide326.xml"/><Relationship Id="rId202" Type="http://schemas.openxmlformats.org/officeDocument/2006/relationships/slide" Target="slides/slide186.xml"/><Relationship Id="rId223" Type="http://schemas.openxmlformats.org/officeDocument/2006/relationships/slide" Target="slides/slide207.xml"/><Relationship Id="rId244" Type="http://schemas.openxmlformats.org/officeDocument/2006/relationships/slide" Target="slides/slide228.xml"/><Relationship Id="rId18" Type="http://schemas.openxmlformats.org/officeDocument/2006/relationships/slide" Target="slides/slide2.xml"/><Relationship Id="rId39" Type="http://schemas.openxmlformats.org/officeDocument/2006/relationships/slide" Target="slides/slide23.xml"/><Relationship Id="rId265" Type="http://schemas.openxmlformats.org/officeDocument/2006/relationships/slide" Target="slides/slide249.xml"/><Relationship Id="rId286" Type="http://schemas.openxmlformats.org/officeDocument/2006/relationships/slide" Target="slides/slide270.xml"/><Relationship Id="rId50" Type="http://schemas.openxmlformats.org/officeDocument/2006/relationships/slide" Target="slides/slide34.xml"/><Relationship Id="rId104" Type="http://schemas.openxmlformats.org/officeDocument/2006/relationships/slide" Target="slides/slide88.xml"/><Relationship Id="rId125" Type="http://schemas.openxmlformats.org/officeDocument/2006/relationships/slide" Target="slides/slide109.xml"/><Relationship Id="rId146" Type="http://schemas.openxmlformats.org/officeDocument/2006/relationships/slide" Target="slides/slide130.xml"/><Relationship Id="rId167" Type="http://schemas.openxmlformats.org/officeDocument/2006/relationships/slide" Target="slides/slide151.xml"/><Relationship Id="rId188" Type="http://schemas.openxmlformats.org/officeDocument/2006/relationships/slide" Target="slides/slide172.xml"/><Relationship Id="rId311" Type="http://schemas.openxmlformats.org/officeDocument/2006/relationships/slide" Target="slides/slide295.xml"/><Relationship Id="rId332" Type="http://schemas.openxmlformats.org/officeDocument/2006/relationships/slide" Target="slides/slide316.xml"/><Relationship Id="rId353" Type="http://schemas.openxmlformats.org/officeDocument/2006/relationships/presProps" Target="presProps.xml"/><Relationship Id="rId71" Type="http://schemas.openxmlformats.org/officeDocument/2006/relationships/slide" Target="slides/slide55.xml"/><Relationship Id="rId92" Type="http://schemas.openxmlformats.org/officeDocument/2006/relationships/slide" Target="slides/slide76.xml"/><Relationship Id="rId213" Type="http://schemas.openxmlformats.org/officeDocument/2006/relationships/slide" Target="slides/slide197.xml"/><Relationship Id="rId234" Type="http://schemas.openxmlformats.org/officeDocument/2006/relationships/slide" Target="slides/slide218.xml"/><Relationship Id="rId2" Type="http://schemas.openxmlformats.org/officeDocument/2006/relationships/slideMaster" Target="slideMasters/slideMaster2.xml"/><Relationship Id="rId29" Type="http://schemas.openxmlformats.org/officeDocument/2006/relationships/slide" Target="slides/slide13.xml"/><Relationship Id="rId255" Type="http://schemas.openxmlformats.org/officeDocument/2006/relationships/slide" Target="slides/slide239.xml"/><Relationship Id="rId276" Type="http://schemas.openxmlformats.org/officeDocument/2006/relationships/slide" Target="slides/slide260.xml"/><Relationship Id="rId297" Type="http://schemas.openxmlformats.org/officeDocument/2006/relationships/slide" Target="slides/slide281.xml"/><Relationship Id="rId40" Type="http://schemas.openxmlformats.org/officeDocument/2006/relationships/slide" Target="slides/slide24.xml"/><Relationship Id="rId115" Type="http://schemas.openxmlformats.org/officeDocument/2006/relationships/slide" Target="slides/slide99.xml"/><Relationship Id="rId136" Type="http://schemas.openxmlformats.org/officeDocument/2006/relationships/slide" Target="slides/slide120.xml"/><Relationship Id="rId157" Type="http://schemas.openxmlformats.org/officeDocument/2006/relationships/slide" Target="slides/slide141.xml"/><Relationship Id="rId178" Type="http://schemas.openxmlformats.org/officeDocument/2006/relationships/slide" Target="slides/slide162.xml"/><Relationship Id="rId301" Type="http://schemas.openxmlformats.org/officeDocument/2006/relationships/slide" Target="slides/slide285.xml"/><Relationship Id="rId322" Type="http://schemas.openxmlformats.org/officeDocument/2006/relationships/slide" Target="slides/slide306.xml"/><Relationship Id="rId343" Type="http://schemas.openxmlformats.org/officeDocument/2006/relationships/slide" Target="slides/slide327.xml"/><Relationship Id="rId61" Type="http://schemas.openxmlformats.org/officeDocument/2006/relationships/slide" Target="slides/slide45.xml"/><Relationship Id="rId82" Type="http://schemas.openxmlformats.org/officeDocument/2006/relationships/slide" Target="slides/slide66.xml"/><Relationship Id="rId199" Type="http://schemas.openxmlformats.org/officeDocument/2006/relationships/slide" Target="slides/slide183.xml"/><Relationship Id="rId203" Type="http://schemas.openxmlformats.org/officeDocument/2006/relationships/slide" Target="slides/slide187.xml"/><Relationship Id="rId19" Type="http://schemas.openxmlformats.org/officeDocument/2006/relationships/slide" Target="slides/slide3.xml"/><Relationship Id="rId224" Type="http://schemas.openxmlformats.org/officeDocument/2006/relationships/slide" Target="slides/slide208.xml"/><Relationship Id="rId245" Type="http://schemas.openxmlformats.org/officeDocument/2006/relationships/slide" Target="slides/slide229.xml"/><Relationship Id="rId266" Type="http://schemas.openxmlformats.org/officeDocument/2006/relationships/slide" Target="slides/slide250.xml"/><Relationship Id="rId287" Type="http://schemas.openxmlformats.org/officeDocument/2006/relationships/slide" Target="slides/slide271.xml"/><Relationship Id="rId30" Type="http://schemas.openxmlformats.org/officeDocument/2006/relationships/slide" Target="slides/slide14.xml"/><Relationship Id="rId105" Type="http://schemas.openxmlformats.org/officeDocument/2006/relationships/slide" Target="slides/slide89.xml"/><Relationship Id="rId126" Type="http://schemas.openxmlformats.org/officeDocument/2006/relationships/slide" Target="slides/slide110.xml"/><Relationship Id="rId147" Type="http://schemas.openxmlformats.org/officeDocument/2006/relationships/slide" Target="slides/slide131.xml"/><Relationship Id="rId168" Type="http://schemas.openxmlformats.org/officeDocument/2006/relationships/slide" Target="slides/slide152.xml"/><Relationship Id="rId312" Type="http://schemas.openxmlformats.org/officeDocument/2006/relationships/slide" Target="slides/slide296.xml"/><Relationship Id="rId333" Type="http://schemas.openxmlformats.org/officeDocument/2006/relationships/slide" Target="slides/slide317.xml"/><Relationship Id="rId354" Type="http://schemas.openxmlformats.org/officeDocument/2006/relationships/viewProps" Target="viewProps.xml"/><Relationship Id="rId51" Type="http://schemas.openxmlformats.org/officeDocument/2006/relationships/slide" Target="slides/slide35.xml"/><Relationship Id="rId72" Type="http://schemas.openxmlformats.org/officeDocument/2006/relationships/slide" Target="slides/slide56.xml"/><Relationship Id="rId93" Type="http://schemas.openxmlformats.org/officeDocument/2006/relationships/slide" Target="slides/slide77.xml"/><Relationship Id="rId189" Type="http://schemas.openxmlformats.org/officeDocument/2006/relationships/slide" Target="slides/slide173.xml"/><Relationship Id="rId3" Type="http://schemas.openxmlformats.org/officeDocument/2006/relationships/slideMaster" Target="slideMasters/slideMaster3.xml"/><Relationship Id="rId214" Type="http://schemas.openxmlformats.org/officeDocument/2006/relationships/slide" Target="slides/slide198.xml"/><Relationship Id="rId235" Type="http://schemas.openxmlformats.org/officeDocument/2006/relationships/slide" Target="slides/slide219.xml"/><Relationship Id="rId256" Type="http://schemas.openxmlformats.org/officeDocument/2006/relationships/slide" Target="slides/slide240.xml"/><Relationship Id="rId277" Type="http://schemas.openxmlformats.org/officeDocument/2006/relationships/slide" Target="slides/slide261.xml"/><Relationship Id="rId298" Type="http://schemas.openxmlformats.org/officeDocument/2006/relationships/slide" Target="slides/slide282.xml"/><Relationship Id="rId116" Type="http://schemas.openxmlformats.org/officeDocument/2006/relationships/slide" Target="slides/slide100.xml"/><Relationship Id="rId137" Type="http://schemas.openxmlformats.org/officeDocument/2006/relationships/slide" Target="slides/slide121.xml"/><Relationship Id="rId158" Type="http://schemas.openxmlformats.org/officeDocument/2006/relationships/slide" Target="slides/slide142.xml"/><Relationship Id="rId302" Type="http://schemas.openxmlformats.org/officeDocument/2006/relationships/slide" Target="slides/slide286.xml"/><Relationship Id="rId323" Type="http://schemas.openxmlformats.org/officeDocument/2006/relationships/slide" Target="slides/slide307.xml"/><Relationship Id="rId344" Type="http://schemas.openxmlformats.org/officeDocument/2006/relationships/slide" Target="slides/slide328.xml"/><Relationship Id="rId20" Type="http://schemas.openxmlformats.org/officeDocument/2006/relationships/slide" Target="slides/slide4.xml"/><Relationship Id="rId41" Type="http://schemas.openxmlformats.org/officeDocument/2006/relationships/slide" Target="slides/slide25.xml"/><Relationship Id="rId62" Type="http://schemas.openxmlformats.org/officeDocument/2006/relationships/slide" Target="slides/slide46.xml"/><Relationship Id="rId83" Type="http://schemas.openxmlformats.org/officeDocument/2006/relationships/slide" Target="slides/slide67.xml"/><Relationship Id="rId179" Type="http://schemas.openxmlformats.org/officeDocument/2006/relationships/slide" Target="slides/slide163.xml"/></Relationships>
</file>

<file path=ppt/diagrams/_rels/data3.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image" Target="../media/image172.jpeg"/><Relationship Id="rId1" Type="http://schemas.openxmlformats.org/officeDocument/2006/relationships/image" Target="../media/image171.jpeg"/></Relationships>
</file>

<file path=ppt/diagrams/_rels/data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png"/><Relationship Id="rId1" Type="http://schemas.openxmlformats.org/officeDocument/2006/relationships/image" Target="../media/image179.png"/></Relationships>
</file>

<file path=ppt/diagrams/_rels/drawing3.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image" Target="../media/image172.jpeg"/><Relationship Id="rId1" Type="http://schemas.openxmlformats.org/officeDocument/2006/relationships/image" Target="../media/image171.jpe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11E40BD-644E-402C-9626-1034B4E59446}" type="doc">
      <dgm:prSet loTypeId="urn:microsoft.com/office/officeart/2005/8/layout/orgChart1" loCatId="hierarchy" qsTypeId="urn:microsoft.com/office/officeart/2005/8/quickstyle/simple1" qsCatId="simple" csTypeId="urn:microsoft.com/office/officeart/2005/8/colors/accent1_2" csCatId="accent1" phldr="1"/>
      <dgm:spPr/>
    </dgm:pt>
    <dgm:pt modelId="{813500B0-CA75-4E80-9C25-2DAAD43711AA}">
      <dgm:prSet/>
      <dgm:spPr>
        <a:solidFill>
          <a:schemeClr val="bg1">
            <a:lumMod val="75000"/>
          </a:schemeClr>
        </a:solidFill>
      </dgm:spPr>
      <dgm:t>
        <a:bodyPr/>
        <a:lstStyle/>
        <a:p>
          <a:pPr marL="0" marR="0" lvl="0" indent="0" algn="ctr" defTabSz="914400" rtl="0" eaLnBrk="1" fontAlgn="base" latinLnBrk="0" hangingPunct="1">
            <a:lnSpc>
              <a:spcPct val="100000"/>
            </a:lnSpc>
            <a:spcBef>
              <a:spcPct val="0"/>
            </a:spcBef>
            <a:spcAft>
              <a:spcPct val="0"/>
            </a:spcAft>
            <a:buClr>
              <a:schemeClr val="bg1"/>
            </a:buClr>
            <a:buSzPct val="80000"/>
            <a:buFont typeface="Wingdings" pitchFamily="2" charset="2"/>
            <a:buNone/>
            <a:tabLst/>
          </a:pPr>
          <a:r>
            <a:rPr kumimoji="0" lang="en-GB" b="1" i="0" u="none" strike="noStrike" cap="none" normalizeH="0" baseline="0" dirty="0" smtClean="0">
              <a:ln>
                <a:noFill/>
              </a:ln>
              <a:solidFill>
                <a:schemeClr val="tx1"/>
              </a:solidFill>
              <a:effectLst/>
              <a:latin typeface="Calibri" pitchFamily="34" charset="0"/>
              <a:cs typeface="Arial" charset="0"/>
            </a:rPr>
            <a:t>Commandant de la Force</a:t>
          </a:r>
        </a:p>
        <a:p>
          <a:pPr marL="0" marR="0" lvl="0" indent="0" algn="ctr" defTabSz="914400" rtl="0" eaLnBrk="1" fontAlgn="base" latinLnBrk="0" hangingPunct="1">
            <a:lnSpc>
              <a:spcPct val="100000"/>
            </a:lnSpc>
            <a:spcBef>
              <a:spcPct val="0"/>
            </a:spcBef>
            <a:spcAft>
              <a:spcPct val="0"/>
            </a:spcAft>
            <a:buClr>
              <a:schemeClr val="bg1"/>
            </a:buClr>
            <a:buSzPct val="80000"/>
            <a:buFont typeface="Wingdings" pitchFamily="2" charset="2"/>
            <a:buNone/>
            <a:tabLst/>
          </a:pPr>
          <a:r>
            <a:rPr kumimoji="0" lang="en-GB" b="1" i="0" u="none" strike="noStrike" cap="none" normalizeH="0" baseline="0" dirty="0" smtClean="0">
              <a:ln>
                <a:noFill/>
              </a:ln>
              <a:solidFill>
                <a:schemeClr val="tx1"/>
              </a:solidFill>
              <a:effectLst/>
              <a:latin typeface="Calibri" pitchFamily="34" charset="0"/>
              <a:cs typeface="Arial" charset="0"/>
            </a:rPr>
            <a:t>= </a:t>
          </a:r>
        </a:p>
        <a:p>
          <a:pPr marL="0" marR="0" lvl="0" indent="0" algn="ctr" defTabSz="914400" rtl="0" eaLnBrk="1" fontAlgn="base" latinLnBrk="0" hangingPunct="1">
            <a:lnSpc>
              <a:spcPct val="100000"/>
            </a:lnSpc>
            <a:spcBef>
              <a:spcPct val="0"/>
            </a:spcBef>
            <a:spcAft>
              <a:spcPct val="0"/>
            </a:spcAft>
            <a:buClr>
              <a:schemeClr val="bg1"/>
            </a:buClr>
            <a:buSzPct val="80000"/>
            <a:buFont typeface="Wingdings" pitchFamily="2" charset="2"/>
            <a:buNone/>
            <a:tabLst/>
          </a:pPr>
          <a:r>
            <a:rPr kumimoji="0" lang="en-GB" b="1" i="0" u="none" strike="noStrike" cap="none" normalizeH="0" baseline="0" dirty="0" smtClean="0">
              <a:ln>
                <a:noFill/>
              </a:ln>
              <a:solidFill>
                <a:schemeClr val="tx1"/>
              </a:solidFill>
              <a:effectLst/>
              <a:latin typeface="Calibri" pitchFamily="34" charset="0"/>
              <a:cs typeface="Arial" charset="0"/>
            </a:rPr>
            <a:t>Chef de Mission</a:t>
          </a:r>
        </a:p>
      </dgm:t>
    </dgm:pt>
    <dgm:pt modelId="{34A4DB13-43CB-4A6F-818D-FE10710A0DA0}" type="parTrans" cxnId="{C9D25B15-17F5-4E36-8A42-4C7E5E55F236}">
      <dgm:prSet/>
      <dgm:spPr/>
      <dgm:t>
        <a:bodyPr/>
        <a:lstStyle/>
        <a:p>
          <a:endParaRPr lang="fr-CH"/>
        </a:p>
      </dgm:t>
    </dgm:pt>
    <dgm:pt modelId="{143ADB37-403C-4441-B573-1024801BE655}" type="sibTrans" cxnId="{C9D25B15-17F5-4E36-8A42-4C7E5E55F236}">
      <dgm:prSet/>
      <dgm:spPr/>
      <dgm:t>
        <a:bodyPr/>
        <a:lstStyle/>
        <a:p>
          <a:endParaRPr lang="fr-CH"/>
        </a:p>
      </dgm:t>
    </dgm:pt>
    <dgm:pt modelId="{CA4B30B9-C0C1-4DAA-8F16-B430C1274199}">
      <dgm:prSet/>
      <dgm:spPr>
        <a:solidFill>
          <a:schemeClr val="bg1">
            <a:lumMod val="75000"/>
          </a:schemeClr>
        </a:solidFill>
      </dgm:spPr>
      <dgm:t>
        <a:bodyPr/>
        <a:lstStyle/>
        <a:p>
          <a:pPr marL="0" marR="0" lvl="0" indent="0" algn="ctr" defTabSz="914400" rtl="0" eaLnBrk="1" fontAlgn="base" latinLnBrk="0" hangingPunct="1">
            <a:lnSpc>
              <a:spcPct val="100000"/>
            </a:lnSpc>
            <a:spcBef>
              <a:spcPct val="0"/>
            </a:spcBef>
            <a:spcAft>
              <a:spcPct val="0"/>
            </a:spcAft>
            <a:buClr>
              <a:schemeClr val="bg1"/>
            </a:buClr>
            <a:buSzPct val="80000"/>
            <a:buFont typeface="Wingdings" pitchFamily="2" charset="2"/>
            <a:buNone/>
            <a:tabLst/>
          </a:pPr>
          <a:r>
            <a:rPr kumimoji="0" lang="en-GB" b="1" i="0" u="none" strike="noStrike" cap="none" normalizeH="0" baseline="0" dirty="0" smtClean="0">
              <a:ln>
                <a:noFill/>
              </a:ln>
              <a:solidFill>
                <a:schemeClr val="tx1"/>
              </a:solidFill>
              <a:effectLst/>
              <a:latin typeface="Calibri" pitchFamily="34" charset="0"/>
              <a:cs typeface="Arial" charset="0"/>
            </a:rPr>
            <a:t>Chef d’état-major</a:t>
          </a:r>
        </a:p>
      </dgm:t>
    </dgm:pt>
    <dgm:pt modelId="{2E77C06B-64A7-4EB5-97FE-4948F3A3B1B0}" type="parTrans" cxnId="{3F099907-65E5-4B2F-B87C-08AAD7E64EA6}">
      <dgm:prSet/>
      <dgm:spPr/>
      <dgm:t>
        <a:bodyPr/>
        <a:lstStyle/>
        <a:p>
          <a:endParaRPr lang="fr-CH"/>
        </a:p>
      </dgm:t>
    </dgm:pt>
    <dgm:pt modelId="{3A69E8F5-D432-4B07-8540-2C4D407DA6AA}" type="sibTrans" cxnId="{3F099907-65E5-4B2F-B87C-08AAD7E64EA6}">
      <dgm:prSet/>
      <dgm:spPr/>
      <dgm:t>
        <a:bodyPr/>
        <a:lstStyle/>
        <a:p>
          <a:endParaRPr lang="fr-CH"/>
        </a:p>
      </dgm:t>
    </dgm:pt>
    <dgm:pt modelId="{6B080B7E-85BC-4BF3-A883-9A7AD7D23E8D}">
      <dgm:prSet/>
      <dgm:spPr>
        <a:solidFill>
          <a:schemeClr val="bg1">
            <a:lumMod val="75000"/>
          </a:schemeClr>
        </a:solidFill>
      </dgm:spPr>
      <dgm:t>
        <a:bodyPr/>
        <a:lstStyle/>
        <a:p>
          <a:pPr marL="0" marR="0" lvl="0" indent="0" algn="ctr" defTabSz="914400" rtl="0" eaLnBrk="1" fontAlgn="base" latinLnBrk="0" hangingPunct="1">
            <a:lnSpc>
              <a:spcPts val="1300"/>
            </a:lnSpc>
            <a:spcBef>
              <a:spcPct val="0"/>
            </a:spcBef>
            <a:spcAft>
              <a:spcPct val="0"/>
            </a:spcAft>
            <a:buClr>
              <a:schemeClr val="bg1"/>
            </a:buClr>
            <a:buSzPct val="80000"/>
            <a:buFont typeface="Wingdings" pitchFamily="2" charset="2"/>
            <a:buNone/>
            <a:tabLst/>
          </a:pPr>
          <a:r>
            <a:rPr kumimoji="0" lang="fr-CH" b="1" i="0" u="none" strike="noStrike" cap="none" normalizeH="0" baseline="0" noProof="0" dirty="0" smtClean="0">
              <a:ln>
                <a:noFill/>
              </a:ln>
              <a:solidFill>
                <a:schemeClr val="tx1"/>
              </a:solidFill>
              <a:effectLst/>
              <a:latin typeface="Calibri" pitchFamily="34" charset="0"/>
              <a:cs typeface="Arial" charset="0"/>
            </a:rPr>
            <a:t>Chef des observateurs militaires </a:t>
          </a:r>
        </a:p>
      </dgm:t>
    </dgm:pt>
    <dgm:pt modelId="{6ABB3686-38E7-46CF-9F29-3A00D81E4B37}" type="parTrans" cxnId="{665AAE88-6BFD-4D36-9D29-46056B4E0A4D}">
      <dgm:prSet/>
      <dgm:spPr/>
      <dgm:t>
        <a:bodyPr/>
        <a:lstStyle/>
        <a:p>
          <a:endParaRPr lang="fr-CH"/>
        </a:p>
      </dgm:t>
    </dgm:pt>
    <dgm:pt modelId="{B1EE2104-FFCF-46DF-BB91-7F59F9832C0F}" type="sibTrans" cxnId="{665AAE88-6BFD-4D36-9D29-46056B4E0A4D}">
      <dgm:prSet/>
      <dgm:spPr/>
      <dgm:t>
        <a:bodyPr/>
        <a:lstStyle/>
        <a:p>
          <a:endParaRPr lang="fr-CH"/>
        </a:p>
      </dgm:t>
    </dgm:pt>
    <dgm:pt modelId="{6CC90622-F271-4809-AA7D-D6E97E6BB874}" type="pres">
      <dgm:prSet presAssocID="{911E40BD-644E-402C-9626-1034B4E59446}" presName="hierChild1" presStyleCnt="0">
        <dgm:presLayoutVars>
          <dgm:orgChart val="1"/>
          <dgm:chPref val="1"/>
          <dgm:dir/>
          <dgm:animOne val="branch"/>
          <dgm:animLvl val="lvl"/>
          <dgm:resizeHandles/>
        </dgm:presLayoutVars>
      </dgm:prSet>
      <dgm:spPr/>
    </dgm:pt>
    <dgm:pt modelId="{F9ABEB13-3889-4D8E-A4B5-58BFEBEEAA62}" type="pres">
      <dgm:prSet presAssocID="{813500B0-CA75-4E80-9C25-2DAAD43711AA}" presName="hierRoot1" presStyleCnt="0">
        <dgm:presLayoutVars>
          <dgm:hierBranch/>
        </dgm:presLayoutVars>
      </dgm:prSet>
      <dgm:spPr/>
    </dgm:pt>
    <dgm:pt modelId="{21D1F39F-69F1-4D83-8DD7-B5FC5549CF17}" type="pres">
      <dgm:prSet presAssocID="{813500B0-CA75-4E80-9C25-2DAAD43711AA}" presName="rootComposite1" presStyleCnt="0"/>
      <dgm:spPr/>
    </dgm:pt>
    <dgm:pt modelId="{6AC35E6C-A3A0-4203-83C1-9E8150D52717}" type="pres">
      <dgm:prSet presAssocID="{813500B0-CA75-4E80-9C25-2DAAD43711AA}" presName="rootText1" presStyleLbl="node0" presStyleIdx="0" presStyleCnt="1">
        <dgm:presLayoutVars>
          <dgm:chPref val="3"/>
        </dgm:presLayoutVars>
      </dgm:prSet>
      <dgm:spPr/>
      <dgm:t>
        <a:bodyPr/>
        <a:lstStyle/>
        <a:p>
          <a:endParaRPr lang="en-GB"/>
        </a:p>
      </dgm:t>
    </dgm:pt>
    <dgm:pt modelId="{70891157-5C39-4319-B19F-002B31514246}" type="pres">
      <dgm:prSet presAssocID="{813500B0-CA75-4E80-9C25-2DAAD43711AA}" presName="rootConnector1" presStyleLbl="node1" presStyleIdx="0" presStyleCnt="0"/>
      <dgm:spPr/>
      <dgm:t>
        <a:bodyPr/>
        <a:lstStyle/>
        <a:p>
          <a:endParaRPr lang="en-GB"/>
        </a:p>
      </dgm:t>
    </dgm:pt>
    <dgm:pt modelId="{809AA8D1-BCFF-4A50-817C-144304E3903E}" type="pres">
      <dgm:prSet presAssocID="{813500B0-CA75-4E80-9C25-2DAAD43711AA}" presName="hierChild2" presStyleCnt="0"/>
      <dgm:spPr/>
    </dgm:pt>
    <dgm:pt modelId="{4496A596-10FF-4924-8CDA-4589A0A3D09C}" type="pres">
      <dgm:prSet presAssocID="{2E77C06B-64A7-4EB5-97FE-4948F3A3B1B0}" presName="Name35" presStyleLbl="parChTrans1D2" presStyleIdx="0" presStyleCnt="2"/>
      <dgm:spPr/>
      <dgm:t>
        <a:bodyPr/>
        <a:lstStyle/>
        <a:p>
          <a:endParaRPr lang="fr-CH"/>
        </a:p>
      </dgm:t>
    </dgm:pt>
    <dgm:pt modelId="{892BF1F8-5880-4E72-AEF4-08D5EDACA317}" type="pres">
      <dgm:prSet presAssocID="{CA4B30B9-C0C1-4DAA-8F16-B430C1274199}" presName="hierRoot2" presStyleCnt="0">
        <dgm:presLayoutVars>
          <dgm:hierBranch val="r"/>
        </dgm:presLayoutVars>
      </dgm:prSet>
      <dgm:spPr/>
    </dgm:pt>
    <dgm:pt modelId="{26A1C421-B510-4A36-BE91-1B5ED48143FE}" type="pres">
      <dgm:prSet presAssocID="{CA4B30B9-C0C1-4DAA-8F16-B430C1274199}" presName="rootComposite" presStyleCnt="0"/>
      <dgm:spPr/>
    </dgm:pt>
    <dgm:pt modelId="{A06BEDE9-1810-44F5-A9E4-BE21BE6332ED}" type="pres">
      <dgm:prSet presAssocID="{CA4B30B9-C0C1-4DAA-8F16-B430C1274199}" presName="rootText" presStyleLbl="node2" presStyleIdx="0" presStyleCnt="2" custScaleY="50842" custLinFactNeighborX="4755" custLinFactNeighborY="-253">
        <dgm:presLayoutVars>
          <dgm:chPref val="3"/>
        </dgm:presLayoutVars>
      </dgm:prSet>
      <dgm:spPr/>
      <dgm:t>
        <a:bodyPr/>
        <a:lstStyle/>
        <a:p>
          <a:endParaRPr lang="en-GB"/>
        </a:p>
      </dgm:t>
    </dgm:pt>
    <dgm:pt modelId="{626F3A0B-AC2C-4598-8284-93CEAC6A5195}" type="pres">
      <dgm:prSet presAssocID="{CA4B30B9-C0C1-4DAA-8F16-B430C1274199}" presName="rootConnector" presStyleLbl="node2" presStyleIdx="0" presStyleCnt="2"/>
      <dgm:spPr/>
      <dgm:t>
        <a:bodyPr/>
        <a:lstStyle/>
        <a:p>
          <a:endParaRPr lang="en-GB"/>
        </a:p>
      </dgm:t>
    </dgm:pt>
    <dgm:pt modelId="{2D17ED9C-8A9C-4F14-BA22-23A9ABAA66FD}" type="pres">
      <dgm:prSet presAssocID="{CA4B30B9-C0C1-4DAA-8F16-B430C1274199}" presName="hierChild4" presStyleCnt="0"/>
      <dgm:spPr/>
    </dgm:pt>
    <dgm:pt modelId="{CEB44776-2CC8-484C-85B5-ACEEFDC3A4B3}" type="pres">
      <dgm:prSet presAssocID="{CA4B30B9-C0C1-4DAA-8F16-B430C1274199}" presName="hierChild5" presStyleCnt="0"/>
      <dgm:spPr/>
    </dgm:pt>
    <dgm:pt modelId="{3DE08485-E6AA-4108-8193-5E45B7C65093}" type="pres">
      <dgm:prSet presAssocID="{6ABB3686-38E7-46CF-9F29-3A00D81E4B37}" presName="Name35" presStyleLbl="parChTrans1D2" presStyleIdx="1" presStyleCnt="2"/>
      <dgm:spPr/>
      <dgm:t>
        <a:bodyPr/>
        <a:lstStyle/>
        <a:p>
          <a:endParaRPr lang="fr-CH"/>
        </a:p>
      </dgm:t>
    </dgm:pt>
    <dgm:pt modelId="{8C5F6BF7-E7B9-4D26-B1B0-3BB2E2F85809}" type="pres">
      <dgm:prSet presAssocID="{6B080B7E-85BC-4BF3-A883-9A7AD7D23E8D}" presName="hierRoot2" presStyleCnt="0">
        <dgm:presLayoutVars>
          <dgm:hierBranch val="r"/>
        </dgm:presLayoutVars>
      </dgm:prSet>
      <dgm:spPr/>
    </dgm:pt>
    <dgm:pt modelId="{002E20A2-5138-4F49-BAA2-7879D30B957B}" type="pres">
      <dgm:prSet presAssocID="{6B080B7E-85BC-4BF3-A883-9A7AD7D23E8D}" presName="rootComposite" presStyleCnt="0"/>
      <dgm:spPr/>
    </dgm:pt>
    <dgm:pt modelId="{CDAD1A2B-AFC9-4847-BCCF-A0980449A295}" type="pres">
      <dgm:prSet presAssocID="{6B080B7E-85BC-4BF3-A883-9A7AD7D23E8D}" presName="rootText" presStyleLbl="node2" presStyleIdx="1" presStyleCnt="2" custScaleX="109395" custScaleY="43547" custLinFactNeighborX="-2485" custLinFactNeighborY="3394">
        <dgm:presLayoutVars>
          <dgm:chPref val="3"/>
        </dgm:presLayoutVars>
      </dgm:prSet>
      <dgm:spPr/>
      <dgm:t>
        <a:bodyPr/>
        <a:lstStyle/>
        <a:p>
          <a:endParaRPr lang="en-GB"/>
        </a:p>
      </dgm:t>
    </dgm:pt>
    <dgm:pt modelId="{EEB53B21-D867-4080-B6AF-DAA151EE9ABD}" type="pres">
      <dgm:prSet presAssocID="{6B080B7E-85BC-4BF3-A883-9A7AD7D23E8D}" presName="rootConnector" presStyleLbl="node2" presStyleIdx="1" presStyleCnt="2"/>
      <dgm:spPr/>
      <dgm:t>
        <a:bodyPr/>
        <a:lstStyle/>
        <a:p>
          <a:endParaRPr lang="en-GB"/>
        </a:p>
      </dgm:t>
    </dgm:pt>
    <dgm:pt modelId="{E4F42916-843A-47C1-AB4C-26BBBBBB053C}" type="pres">
      <dgm:prSet presAssocID="{6B080B7E-85BC-4BF3-A883-9A7AD7D23E8D}" presName="hierChild4" presStyleCnt="0"/>
      <dgm:spPr/>
    </dgm:pt>
    <dgm:pt modelId="{83BB52FD-A30B-4DDA-8609-34B4146D72CC}" type="pres">
      <dgm:prSet presAssocID="{6B080B7E-85BC-4BF3-A883-9A7AD7D23E8D}" presName="hierChild5" presStyleCnt="0"/>
      <dgm:spPr/>
    </dgm:pt>
    <dgm:pt modelId="{67146110-40C7-4490-8821-A77FC6C6FFE4}" type="pres">
      <dgm:prSet presAssocID="{813500B0-CA75-4E80-9C25-2DAAD43711AA}" presName="hierChild3" presStyleCnt="0"/>
      <dgm:spPr/>
    </dgm:pt>
  </dgm:ptLst>
  <dgm:cxnLst>
    <dgm:cxn modelId="{34317F3A-184A-41DC-A5A6-21A8C4D4D5F2}" type="presOf" srcId="{6ABB3686-38E7-46CF-9F29-3A00D81E4B37}" destId="{3DE08485-E6AA-4108-8193-5E45B7C65093}" srcOrd="0" destOrd="0" presId="urn:microsoft.com/office/officeart/2005/8/layout/orgChart1"/>
    <dgm:cxn modelId="{C9D25B15-17F5-4E36-8A42-4C7E5E55F236}" srcId="{911E40BD-644E-402C-9626-1034B4E59446}" destId="{813500B0-CA75-4E80-9C25-2DAAD43711AA}" srcOrd="0" destOrd="0" parTransId="{34A4DB13-43CB-4A6F-818D-FE10710A0DA0}" sibTransId="{143ADB37-403C-4441-B573-1024801BE655}"/>
    <dgm:cxn modelId="{A0CD84DF-9495-42A9-BEE7-33F707C81861}" type="presOf" srcId="{6B080B7E-85BC-4BF3-A883-9A7AD7D23E8D}" destId="{CDAD1A2B-AFC9-4847-BCCF-A0980449A295}" srcOrd="0" destOrd="0" presId="urn:microsoft.com/office/officeart/2005/8/layout/orgChart1"/>
    <dgm:cxn modelId="{3F099907-65E5-4B2F-B87C-08AAD7E64EA6}" srcId="{813500B0-CA75-4E80-9C25-2DAAD43711AA}" destId="{CA4B30B9-C0C1-4DAA-8F16-B430C1274199}" srcOrd="0" destOrd="0" parTransId="{2E77C06B-64A7-4EB5-97FE-4948F3A3B1B0}" sibTransId="{3A69E8F5-D432-4B07-8540-2C4D407DA6AA}"/>
    <dgm:cxn modelId="{A166087D-36F4-4852-9198-17C5ACE12812}" type="presOf" srcId="{2E77C06B-64A7-4EB5-97FE-4948F3A3B1B0}" destId="{4496A596-10FF-4924-8CDA-4589A0A3D09C}" srcOrd="0" destOrd="0" presId="urn:microsoft.com/office/officeart/2005/8/layout/orgChart1"/>
    <dgm:cxn modelId="{FB427A5A-D894-40BC-B0C6-4903DE5F7AAE}" type="presOf" srcId="{813500B0-CA75-4E80-9C25-2DAAD43711AA}" destId="{70891157-5C39-4319-B19F-002B31514246}" srcOrd="1" destOrd="0" presId="urn:microsoft.com/office/officeart/2005/8/layout/orgChart1"/>
    <dgm:cxn modelId="{665AAE88-6BFD-4D36-9D29-46056B4E0A4D}" srcId="{813500B0-CA75-4E80-9C25-2DAAD43711AA}" destId="{6B080B7E-85BC-4BF3-A883-9A7AD7D23E8D}" srcOrd="1" destOrd="0" parTransId="{6ABB3686-38E7-46CF-9F29-3A00D81E4B37}" sibTransId="{B1EE2104-FFCF-46DF-BB91-7F59F9832C0F}"/>
    <dgm:cxn modelId="{42F3ABA5-C77F-4A6A-9931-0CF3C2A1EB5D}" type="presOf" srcId="{CA4B30B9-C0C1-4DAA-8F16-B430C1274199}" destId="{A06BEDE9-1810-44F5-A9E4-BE21BE6332ED}" srcOrd="0" destOrd="0" presId="urn:microsoft.com/office/officeart/2005/8/layout/orgChart1"/>
    <dgm:cxn modelId="{12256B30-6396-4D56-A649-B9A31146A922}" type="presOf" srcId="{911E40BD-644E-402C-9626-1034B4E59446}" destId="{6CC90622-F271-4809-AA7D-D6E97E6BB874}" srcOrd="0" destOrd="0" presId="urn:microsoft.com/office/officeart/2005/8/layout/orgChart1"/>
    <dgm:cxn modelId="{76A5E976-E229-45EC-AFF6-23AABD62F707}" type="presOf" srcId="{CA4B30B9-C0C1-4DAA-8F16-B430C1274199}" destId="{626F3A0B-AC2C-4598-8284-93CEAC6A5195}" srcOrd="1" destOrd="0" presId="urn:microsoft.com/office/officeart/2005/8/layout/orgChart1"/>
    <dgm:cxn modelId="{15EB6E73-5B14-44AE-931C-74410D61835F}" type="presOf" srcId="{6B080B7E-85BC-4BF3-A883-9A7AD7D23E8D}" destId="{EEB53B21-D867-4080-B6AF-DAA151EE9ABD}" srcOrd="1" destOrd="0" presId="urn:microsoft.com/office/officeart/2005/8/layout/orgChart1"/>
    <dgm:cxn modelId="{C575C85A-B1AE-4773-88B7-54F6223B4252}" type="presOf" srcId="{813500B0-CA75-4E80-9C25-2DAAD43711AA}" destId="{6AC35E6C-A3A0-4203-83C1-9E8150D52717}" srcOrd="0" destOrd="0" presId="urn:microsoft.com/office/officeart/2005/8/layout/orgChart1"/>
    <dgm:cxn modelId="{393B80D3-1F7C-410A-A9E9-D111EB39D9B4}" type="presParOf" srcId="{6CC90622-F271-4809-AA7D-D6E97E6BB874}" destId="{F9ABEB13-3889-4D8E-A4B5-58BFEBEEAA62}" srcOrd="0" destOrd="0" presId="urn:microsoft.com/office/officeart/2005/8/layout/orgChart1"/>
    <dgm:cxn modelId="{96026AA4-5EC8-4755-B85A-88C2D6623F9D}" type="presParOf" srcId="{F9ABEB13-3889-4D8E-A4B5-58BFEBEEAA62}" destId="{21D1F39F-69F1-4D83-8DD7-B5FC5549CF17}" srcOrd="0" destOrd="0" presId="urn:microsoft.com/office/officeart/2005/8/layout/orgChart1"/>
    <dgm:cxn modelId="{04983965-84E7-4E7B-8F2C-600CF4082601}" type="presParOf" srcId="{21D1F39F-69F1-4D83-8DD7-B5FC5549CF17}" destId="{6AC35E6C-A3A0-4203-83C1-9E8150D52717}" srcOrd="0" destOrd="0" presId="urn:microsoft.com/office/officeart/2005/8/layout/orgChart1"/>
    <dgm:cxn modelId="{BD5736B9-9BC4-4270-AF52-31C1429C4870}" type="presParOf" srcId="{21D1F39F-69F1-4D83-8DD7-B5FC5549CF17}" destId="{70891157-5C39-4319-B19F-002B31514246}" srcOrd="1" destOrd="0" presId="urn:microsoft.com/office/officeart/2005/8/layout/orgChart1"/>
    <dgm:cxn modelId="{CDE492A8-B2AB-4236-8FE9-8B01C2340E61}" type="presParOf" srcId="{F9ABEB13-3889-4D8E-A4B5-58BFEBEEAA62}" destId="{809AA8D1-BCFF-4A50-817C-144304E3903E}" srcOrd="1" destOrd="0" presId="urn:microsoft.com/office/officeart/2005/8/layout/orgChart1"/>
    <dgm:cxn modelId="{DAA1A1F0-F1F0-4A2E-A041-E97F7D09735E}" type="presParOf" srcId="{809AA8D1-BCFF-4A50-817C-144304E3903E}" destId="{4496A596-10FF-4924-8CDA-4589A0A3D09C}" srcOrd="0" destOrd="0" presId="urn:microsoft.com/office/officeart/2005/8/layout/orgChart1"/>
    <dgm:cxn modelId="{8184C28F-D2D4-4A3D-BBF4-B47FE5672D07}" type="presParOf" srcId="{809AA8D1-BCFF-4A50-817C-144304E3903E}" destId="{892BF1F8-5880-4E72-AEF4-08D5EDACA317}" srcOrd="1" destOrd="0" presId="urn:microsoft.com/office/officeart/2005/8/layout/orgChart1"/>
    <dgm:cxn modelId="{8B652E35-D800-4FC4-9A57-BE148C3A728A}" type="presParOf" srcId="{892BF1F8-5880-4E72-AEF4-08D5EDACA317}" destId="{26A1C421-B510-4A36-BE91-1B5ED48143FE}" srcOrd="0" destOrd="0" presId="urn:microsoft.com/office/officeart/2005/8/layout/orgChart1"/>
    <dgm:cxn modelId="{6C4CCF09-3089-4E74-8D14-20DCABA040EB}" type="presParOf" srcId="{26A1C421-B510-4A36-BE91-1B5ED48143FE}" destId="{A06BEDE9-1810-44F5-A9E4-BE21BE6332ED}" srcOrd="0" destOrd="0" presId="urn:microsoft.com/office/officeart/2005/8/layout/orgChart1"/>
    <dgm:cxn modelId="{458A4E17-9A7D-41CE-9B16-5849D306B881}" type="presParOf" srcId="{26A1C421-B510-4A36-BE91-1B5ED48143FE}" destId="{626F3A0B-AC2C-4598-8284-93CEAC6A5195}" srcOrd="1" destOrd="0" presId="urn:microsoft.com/office/officeart/2005/8/layout/orgChart1"/>
    <dgm:cxn modelId="{8711A3A8-7DC2-42A5-90E8-B22643C41B5C}" type="presParOf" srcId="{892BF1F8-5880-4E72-AEF4-08D5EDACA317}" destId="{2D17ED9C-8A9C-4F14-BA22-23A9ABAA66FD}" srcOrd="1" destOrd="0" presId="urn:microsoft.com/office/officeart/2005/8/layout/orgChart1"/>
    <dgm:cxn modelId="{D4B2445A-267D-416C-9CB0-1727093C543A}" type="presParOf" srcId="{892BF1F8-5880-4E72-AEF4-08D5EDACA317}" destId="{CEB44776-2CC8-484C-85B5-ACEEFDC3A4B3}" srcOrd="2" destOrd="0" presId="urn:microsoft.com/office/officeart/2005/8/layout/orgChart1"/>
    <dgm:cxn modelId="{15B4D465-3CCD-4D3A-91DC-5F28B7FD2548}" type="presParOf" srcId="{809AA8D1-BCFF-4A50-817C-144304E3903E}" destId="{3DE08485-E6AA-4108-8193-5E45B7C65093}" srcOrd="2" destOrd="0" presId="urn:microsoft.com/office/officeart/2005/8/layout/orgChart1"/>
    <dgm:cxn modelId="{8348E4B0-4C54-41FA-A95B-6566DA4C5C52}" type="presParOf" srcId="{809AA8D1-BCFF-4A50-817C-144304E3903E}" destId="{8C5F6BF7-E7B9-4D26-B1B0-3BB2E2F85809}" srcOrd="3" destOrd="0" presId="urn:microsoft.com/office/officeart/2005/8/layout/orgChart1"/>
    <dgm:cxn modelId="{D93999F5-7A27-4611-B8E8-EF9F09F2F7D6}" type="presParOf" srcId="{8C5F6BF7-E7B9-4D26-B1B0-3BB2E2F85809}" destId="{002E20A2-5138-4F49-BAA2-7879D30B957B}" srcOrd="0" destOrd="0" presId="urn:microsoft.com/office/officeart/2005/8/layout/orgChart1"/>
    <dgm:cxn modelId="{EC1AAD36-A92E-4C3E-B95C-4479911A3FEB}" type="presParOf" srcId="{002E20A2-5138-4F49-BAA2-7879D30B957B}" destId="{CDAD1A2B-AFC9-4847-BCCF-A0980449A295}" srcOrd="0" destOrd="0" presId="urn:microsoft.com/office/officeart/2005/8/layout/orgChart1"/>
    <dgm:cxn modelId="{6DDF7F6A-B827-4073-A2B4-443180833FD8}" type="presParOf" srcId="{002E20A2-5138-4F49-BAA2-7879D30B957B}" destId="{EEB53B21-D867-4080-B6AF-DAA151EE9ABD}" srcOrd="1" destOrd="0" presId="urn:microsoft.com/office/officeart/2005/8/layout/orgChart1"/>
    <dgm:cxn modelId="{94DB2ACE-7778-4905-AB05-75F018A54D3D}" type="presParOf" srcId="{8C5F6BF7-E7B9-4D26-B1B0-3BB2E2F85809}" destId="{E4F42916-843A-47C1-AB4C-26BBBBBB053C}" srcOrd="1" destOrd="0" presId="urn:microsoft.com/office/officeart/2005/8/layout/orgChart1"/>
    <dgm:cxn modelId="{3A269FA0-F718-4DC6-959F-1301CE97D87F}" type="presParOf" srcId="{8C5F6BF7-E7B9-4D26-B1B0-3BB2E2F85809}" destId="{83BB52FD-A30B-4DDA-8609-34B4146D72CC}" srcOrd="2" destOrd="0" presId="urn:microsoft.com/office/officeart/2005/8/layout/orgChart1"/>
    <dgm:cxn modelId="{632FDD5D-1E87-4820-A0A8-EB0461198C7B}" type="presParOf" srcId="{F9ABEB13-3889-4D8E-A4B5-58BFEBEEAA62}" destId="{67146110-40C7-4490-8821-A77FC6C6FFE4}" srcOrd="2" destOrd="0" presId="urn:microsoft.com/office/officeart/2005/8/layout/orgChar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E5565DB-C415-418B-A7D2-10F127CC4ADB}"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US"/>
        </a:p>
      </dgm:t>
    </dgm:pt>
    <dgm:pt modelId="{25C56146-F147-4662-B18F-42C3BAEF536E}">
      <dgm:prSet phldrT="[Text]" custT="1"/>
      <dgm:spPr>
        <a:solidFill>
          <a:schemeClr val="accent1">
            <a:lumMod val="75000"/>
          </a:schemeClr>
        </a:solidFill>
      </dgm:spPr>
      <dgm:t>
        <a:bodyPr/>
        <a:lstStyle/>
        <a:p>
          <a:pPr algn="ctr"/>
          <a:r>
            <a:rPr lang="en-US" sz="1100" b="1" dirty="0" smtClean="0">
              <a:solidFill>
                <a:schemeClr val="accent2">
                  <a:lumMod val="50000"/>
                </a:schemeClr>
              </a:solidFill>
            </a:rPr>
            <a:t>Chef </a:t>
          </a:r>
          <a:r>
            <a:rPr lang="en-US" sz="1100" b="1" dirty="0" err="1" smtClean="0">
              <a:solidFill>
                <a:schemeClr val="accent2">
                  <a:lumMod val="50000"/>
                </a:schemeClr>
              </a:solidFill>
            </a:rPr>
            <a:t>adjoint</a:t>
          </a:r>
          <a:r>
            <a:rPr lang="en-US" sz="1100" b="1" dirty="0" smtClean="0">
              <a:solidFill>
                <a:schemeClr val="accent2">
                  <a:lumMod val="50000"/>
                </a:schemeClr>
              </a:solidFill>
            </a:rPr>
            <a:t> de la CIMIC-NU (J9)</a:t>
          </a:r>
          <a:endParaRPr lang="en-US" sz="1100" b="1" dirty="0">
            <a:solidFill>
              <a:schemeClr val="accent2">
                <a:lumMod val="50000"/>
              </a:schemeClr>
            </a:solidFill>
          </a:endParaRPr>
        </a:p>
      </dgm:t>
    </dgm:pt>
    <dgm:pt modelId="{2D8E8ECD-11BD-4C8F-A694-3C459D9B2392}" type="parTrans" cxnId="{B29A469E-C5D0-467A-971B-D1C01821B5D7}">
      <dgm:prSet/>
      <dgm:spPr/>
      <dgm:t>
        <a:bodyPr/>
        <a:lstStyle/>
        <a:p>
          <a:pPr algn="ctr"/>
          <a:endParaRPr lang="en-US"/>
        </a:p>
      </dgm:t>
    </dgm:pt>
    <dgm:pt modelId="{B97BD953-79AF-405F-A88F-08440DE9E597}" type="sibTrans" cxnId="{B29A469E-C5D0-467A-971B-D1C01821B5D7}">
      <dgm:prSet/>
      <dgm:spPr/>
      <dgm:t>
        <a:bodyPr/>
        <a:lstStyle/>
        <a:p>
          <a:pPr algn="ctr"/>
          <a:endParaRPr lang="en-US"/>
        </a:p>
      </dgm:t>
    </dgm:pt>
    <dgm:pt modelId="{EA84FFB0-7E44-4703-9574-94D8315BB98B}" type="asst">
      <dgm:prSet phldrT="[Text]" custT="1"/>
      <dgm:spPr>
        <a:solidFill>
          <a:schemeClr val="accent1">
            <a:lumMod val="75000"/>
          </a:schemeClr>
        </a:solidFill>
      </dgm:spPr>
      <dgm:t>
        <a:bodyPr/>
        <a:lstStyle/>
        <a:p>
          <a:pPr algn="ctr"/>
          <a:r>
            <a:rPr lang="fr-CH" sz="1100" b="1" noProof="0" dirty="0" smtClean="0">
              <a:solidFill>
                <a:schemeClr val="accent2">
                  <a:lumMod val="50000"/>
                </a:schemeClr>
              </a:solidFill>
            </a:rPr>
            <a:t>Responsable pour la planification de la CIMIC-NU </a:t>
          </a:r>
          <a:endParaRPr lang="en-US" sz="1100" b="1" dirty="0">
            <a:solidFill>
              <a:schemeClr val="accent2">
                <a:lumMod val="50000"/>
              </a:schemeClr>
            </a:solidFill>
          </a:endParaRPr>
        </a:p>
      </dgm:t>
    </dgm:pt>
    <dgm:pt modelId="{397E7216-10DE-4504-9AF9-201CB0FC29D4}" type="parTrans" cxnId="{DF4A3B8E-7B4D-43BB-8E5A-2F5D0736FFB7}">
      <dgm:prSet/>
      <dgm:spPr/>
      <dgm:t>
        <a:bodyPr/>
        <a:lstStyle/>
        <a:p>
          <a:pPr algn="ctr"/>
          <a:endParaRPr lang="en-US"/>
        </a:p>
      </dgm:t>
    </dgm:pt>
    <dgm:pt modelId="{5AACCCC6-E5F2-4A55-91B5-C2C511DE5E86}" type="sibTrans" cxnId="{DF4A3B8E-7B4D-43BB-8E5A-2F5D0736FFB7}">
      <dgm:prSet/>
      <dgm:spPr/>
      <dgm:t>
        <a:bodyPr/>
        <a:lstStyle/>
        <a:p>
          <a:pPr algn="ctr"/>
          <a:endParaRPr lang="en-US"/>
        </a:p>
      </dgm:t>
    </dgm:pt>
    <dgm:pt modelId="{9A25CDFF-CC25-4CD4-8DE8-C106A8285558}">
      <dgm:prSet phldrT="[Text]" custT="1"/>
      <dgm:spPr>
        <a:solidFill>
          <a:schemeClr val="accent1">
            <a:lumMod val="75000"/>
          </a:schemeClr>
        </a:solidFill>
      </dgm:spPr>
      <dgm:t>
        <a:bodyPr/>
        <a:lstStyle/>
        <a:p>
          <a:pPr algn="ctr">
            <a:spcAft>
              <a:spcPts val="0"/>
            </a:spcAft>
          </a:pPr>
          <a:r>
            <a:rPr lang="fr-CH" sz="1050" b="1" noProof="0" dirty="0" smtClean="0">
              <a:solidFill>
                <a:schemeClr val="bg2"/>
              </a:solidFill>
            </a:rPr>
            <a:t>J9 Secteur</a:t>
          </a:r>
          <a:r>
            <a:rPr lang="en-US" sz="1050" b="1" dirty="0" smtClean="0">
              <a:solidFill>
                <a:schemeClr val="bg2"/>
              </a:solidFill>
            </a:rPr>
            <a:t> 2</a:t>
          </a:r>
        </a:p>
        <a:p>
          <a:pPr algn="ctr">
            <a:spcAft>
              <a:spcPts val="0"/>
            </a:spcAft>
          </a:pPr>
          <a:r>
            <a:rPr lang="en-US" sz="1050" b="1" dirty="0" smtClean="0">
              <a:solidFill>
                <a:schemeClr val="bg2"/>
              </a:solidFill>
            </a:rPr>
            <a:t>Agent de liaison</a:t>
          </a:r>
          <a:endParaRPr lang="en-US" sz="1050" b="1" dirty="0">
            <a:solidFill>
              <a:schemeClr val="bg2"/>
            </a:solidFill>
          </a:endParaRPr>
        </a:p>
      </dgm:t>
    </dgm:pt>
    <dgm:pt modelId="{7D6D3D58-BD98-4767-A30E-D366806DC35F}" type="parTrans" cxnId="{47F35DE5-2FB6-4FC6-A2AB-DE2590798161}">
      <dgm:prSet/>
      <dgm:spPr/>
      <dgm:t>
        <a:bodyPr/>
        <a:lstStyle/>
        <a:p>
          <a:endParaRPr lang="en-US"/>
        </a:p>
      </dgm:t>
    </dgm:pt>
    <dgm:pt modelId="{F9643A7B-37EB-415A-9254-7ACEE244BB91}" type="sibTrans" cxnId="{47F35DE5-2FB6-4FC6-A2AB-DE2590798161}">
      <dgm:prSet/>
      <dgm:spPr/>
      <dgm:t>
        <a:bodyPr/>
        <a:lstStyle/>
        <a:p>
          <a:pPr algn="ctr"/>
          <a:endParaRPr lang="en-US"/>
        </a:p>
      </dgm:t>
    </dgm:pt>
    <dgm:pt modelId="{80D02A0A-57B6-4219-BDEB-2CC6E948D614}">
      <dgm:prSet phldrT="[Text]" custT="1"/>
      <dgm:spPr>
        <a:solidFill>
          <a:schemeClr val="accent1">
            <a:lumMod val="75000"/>
          </a:schemeClr>
        </a:solidFill>
      </dgm:spPr>
      <dgm:t>
        <a:bodyPr/>
        <a:lstStyle/>
        <a:p>
          <a:pPr algn="ctr"/>
          <a:r>
            <a:rPr lang="fr-CH" sz="1100" b="1" noProof="0" dirty="0" smtClean="0">
              <a:solidFill>
                <a:schemeClr val="accent2">
                  <a:lumMod val="50000"/>
                </a:schemeClr>
              </a:solidFill>
            </a:rPr>
            <a:t>Secteur 1 Responsable de la CIMIC-NU</a:t>
          </a:r>
          <a:endParaRPr lang="fr-CH" sz="1100" b="1" noProof="0" dirty="0">
            <a:solidFill>
              <a:schemeClr val="accent2">
                <a:lumMod val="50000"/>
              </a:schemeClr>
            </a:solidFill>
          </a:endParaRPr>
        </a:p>
      </dgm:t>
    </dgm:pt>
    <dgm:pt modelId="{A9AC8B13-98AB-4F77-B0B3-8387EF13CFB2}" type="parTrans" cxnId="{D1ABAEAE-565A-43BE-88ED-CB98FEA355F9}">
      <dgm:prSet/>
      <dgm:spPr/>
      <dgm:t>
        <a:bodyPr/>
        <a:lstStyle/>
        <a:p>
          <a:pPr algn="ctr"/>
          <a:endParaRPr lang="en-US"/>
        </a:p>
      </dgm:t>
    </dgm:pt>
    <dgm:pt modelId="{038194C8-EF8B-4DD0-9147-19A765786EDA}" type="sibTrans" cxnId="{D1ABAEAE-565A-43BE-88ED-CB98FEA355F9}">
      <dgm:prSet/>
      <dgm:spPr/>
      <dgm:t>
        <a:bodyPr/>
        <a:lstStyle/>
        <a:p>
          <a:pPr algn="ctr"/>
          <a:endParaRPr lang="en-US"/>
        </a:p>
      </dgm:t>
    </dgm:pt>
    <dgm:pt modelId="{C13722AE-1E12-4E23-AAE7-537C253D8B27}" type="asst">
      <dgm:prSet custT="1"/>
      <dgm:spPr>
        <a:solidFill>
          <a:schemeClr val="accent1">
            <a:lumMod val="75000"/>
          </a:schemeClr>
        </a:solidFill>
      </dgm:spPr>
      <dgm:t>
        <a:bodyPr/>
        <a:lstStyle/>
        <a:p>
          <a:pPr algn="ctr"/>
          <a:r>
            <a:rPr lang="fr-CH" sz="1100" b="1" noProof="0" dirty="0" smtClean="0">
              <a:solidFill>
                <a:schemeClr val="accent2">
                  <a:lumMod val="50000"/>
                </a:schemeClr>
              </a:solidFill>
            </a:rPr>
            <a:t>Responsable des opérations de la CIMIC-NU </a:t>
          </a:r>
          <a:endParaRPr lang="en-US" sz="1100" b="1" dirty="0">
            <a:solidFill>
              <a:schemeClr val="accent2">
                <a:lumMod val="50000"/>
              </a:schemeClr>
            </a:solidFill>
          </a:endParaRPr>
        </a:p>
      </dgm:t>
    </dgm:pt>
    <dgm:pt modelId="{CE8D251F-3D62-420A-9925-80826EFA0944}" type="parTrans" cxnId="{F796DBB4-60EE-45A6-AE6B-412A44D2A86B}">
      <dgm:prSet/>
      <dgm:spPr/>
      <dgm:t>
        <a:bodyPr/>
        <a:lstStyle/>
        <a:p>
          <a:pPr algn="ctr"/>
          <a:endParaRPr lang="en-US"/>
        </a:p>
      </dgm:t>
    </dgm:pt>
    <dgm:pt modelId="{34D2FE41-7683-4682-A9C4-DE040C2A68DD}" type="sibTrans" cxnId="{F796DBB4-60EE-45A6-AE6B-412A44D2A86B}">
      <dgm:prSet/>
      <dgm:spPr/>
      <dgm:t>
        <a:bodyPr/>
        <a:lstStyle/>
        <a:p>
          <a:pPr algn="ctr"/>
          <a:endParaRPr lang="en-US"/>
        </a:p>
      </dgm:t>
    </dgm:pt>
    <dgm:pt modelId="{B465ADA5-7C43-460C-9F0C-109C51C94DD2}">
      <dgm:prSet custT="1"/>
      <dgm:spPr>
        <a:solidFill>
          <a:schemeClr val="accent1">
            <a:lumMod val="75000"/>
          </a:schemeClr>
        </a:solidFill>
      </dgm:spPr>
      <dgm:t>
        <a:bodyPr/>
        <a:lstStyle/>
        <a:p>
          <a:pPr algn="ctr"/>
          <a:r>
            <a:rPr lang="en-US" sz="1150" b="1" dirty="0" smtClean="0">
              <a:solidFill>
                <a:schemeClr val="accent2">
                  <a:lumMod val="50000"/>
                </a:schemeClr>
              </a:solidFill>
            </a:rPr>
            <a:t>Chef d’état-major de la Force</a:t>
          </a:r>
          <a:endParaRPr lang="en-US" sz="1150" b="1" dirty="0">
            <a:solidFill>
              <a:schemeClr val="accent2">
                <a:lumMod val="50000"/>
              </a:schemeClr>
            </a:solidFill>
          </a:endParaRPr>
        </a:p>
      </dgm:t>
    </dgm:pt>
    <dgm:pt modelId="{A321CC55-AEDB-4BC3-8CD6-8B074D5EB4D3}" type="parTrans" cxnId="{4A11AF85-591F-479E-B247-DE2EFCA97AE0}">
      <dgm:prSet/>
      <dgm:spPr/>
      <dgm:t>
        <a:bodyPr/>
        <a:lstStyle/>
        <a:p>
          <a:pPr algn="ctr"/>
          <a:endParaRPr lang="en-US"/>
        </a:p>
      </dgm:t>
    </dgm:pt>
    <dgm:pt modelId="{813CA31A-B153-43A9-B293-0F461067047C}" type="sibTrans" cxnId="{4A11AF85-591F-479E-B247-DE2EFCA97AE0}">
      <dgm:prSet/>
      <dgm:spPr/>
      <dgm:t>
        <a:bodyPr/>
        <a:lstStyle/>
        <a:p>
          <a:pPr algn="ctr"/>
          <a:endParaRPr lang="en-US"/>
        </a:p>
      </dgm:t>
    </dgm:pt>
    <dgm:pt modelId="{9A59E774-EA5B-49E3-9B20-B5586AA6F2C6}" type="asst">
      <dgm:prSet custT="1"/>
      <dgm:spPr>
        <a:solidFill>
          <a:schemeClr val="accent1">
            <a:lumMod val="75000"/>
          </a:schemeClr>
        </a:solidFill>
      </dgm:spPr>
      <dgm:t>
        <a:bodyPr/>
        <a:lstStyle/>
        <a:p>
          <a:pPr algn="ctr"/>
          <a:r>
            <a:rPr lang="fr-CH" sz="1100" b="1" noProof="0" dirty="0" smtClean="0">
              <a:solidFill>
                <a:schemeClr val="accent2">
                  <a:lumMod val="50000"/>
                </a:schemeClr>
              </a:solidFill>
            </a:rPr>
            <a:t>Sergent pour les opérations de la CIMIC-NU </a:t>
          </a:r>
          <a:endParaRPr lang="en-US" sz="1100" b="1" dirty="0">
            <a:solidFill>
              <a:schemeClr val="accent2">
                <a:lumMod val="50000"/>
              </a:schemeClr>
            </a:solidFill>
          </a:endParaRPr>
        </a:p>
      </dgm:t>
    </dgm:pt>
    <dgm:pt modelId="{6B71BA43-5878-461A-9254-74CE81698877}" type="parTrans" cxnId="{D1592906-3B32-42C4-AFD7-C7E3BA5D1DD6}">
      <dgm:prSet/>
      <dgm:spPr/>
      <dgm:t>
        <a:bodyPr/>
        <a:lstStyle/>
        <a:p>
          <a:pPr algn="ctr"/>
          <a:endParaRPr lang="en-US"/>
        </a:p>
      </dgm:t>
    </dgm:pt>
    <dgm:pt modelId="{FFDCA3DB-EC7C-488A-A317-E4A453792564}" type="sibTrans" cxnId="{D1592906-3B32-42C4-AFD7-C7E3BA5D1DD6}">
      <dgm:prSet/>
      <dgm:spPr/>
      <dgm:t>
        <a:bodyPr/>
        <a:lstStyle/>
        <a:p>
          <a:pPr algn="ctr"/>
          <a:endParaRPr lang="en-US"/>
        </a:p>
      </dgm:t>
    </dgm:pt>
    <dgm:pt modelId="{F7761151-74EA-4394-B9E7-C84BBDB73ABA}" type="asst">
      <dgm:prSet custT="1"/>
      <dgm:spPr>
        <a:solidFill>
          <a:schemeClr val="accent1">
            <a:lumMod val="75000"/>
          </a:schemeClr>
        </a:solidFill>
      </dgm:spPr>
      <dgm:t>
        <a:bodyPr/>
        <a:lstStyle/>
        <a:p>
          <a:pPr algn="ctr">
            <a:spcAft>
              <a:spcPts val="0"/>
            </a:spcAft>
          </a:pPr>
          <a:r>
            <a:rPr lang="fr-CH" sz="1100" b="1" noProof="0" dirty="0" smtClean="0">
              <a:solidFill>
                <a:schemeClr val="accent2">
                  <a:lumMod val="50000"/>
                </a:schemeClr>
              </a:solidFill>
            </a:rPr>
            <a:t>Sergent pour la planification de la CIMIC-NU </a:t>
          </a:r>
          <a:endParaRPr lang="fr-CH" sz="1100" b="1" noProof="0" dirty="0">
            <a:solidFill>
              <a:schemeClr val="accent2">
                <a:lumMod val="50000"/>
              </a:schemeClr>
            </a:solidFill>
          </a:endParaRPr>
        </a:p>
      </dgm:t>
    </dgm:pt>
    <dgm:pt modelId="{0C54FFD1-799C-4955-B182-38E9A092E386}" type="parTrans" cxnId="{B91FC530-6C1B-4076-845E-A74A8695BE1A}">
      <dgm:prSet/>
      <dgm:spPr/>
      <dgm:t>
        <a:bodyPr/>
        <a:lstStyle/>
        <a:p>
          <a:pPr algn="ctr"/>
          <a:endParaRPr lang="en-US"/>
        </a:p>
      </dgm:t>
    </dgm:pt>
    <dgm:pt modelId="{565EF0D4-42D6-47E3-A3B2-A70B4A884097}" type="sibTrans" cxnId="{B91FC530-6C1B-4076-845E-A74A8695BE1A}">
      <dgm:prSet/>
      <dgm:spPr/>
      <dgm:t>
        <a:bodyPr/>
        <a:lstStyle/>
        <a:p>
          <a:pPr algn="ctr"/>
          <a:endParaRPr lang="en-US"/>
        </a:p>
      </dgm:t>
    </dgm:pt>
    <dgm:pt modelId="{848265E3-5956-4001-8B81-4404EDF94E1F}" type="asst">
      <dgm:prSet custT="1"/>
      <dgm:spPr>
        <a:solidFill>
          <a:schemeClr val="accent1">
            <a:lumMod val="75000"/>
          </a:schemeClr>
        </a:solidFill>
      </dgm:spPr>
      <dgm:t>
        <a:bodyPr/>
        <a:lstStyle/>
        <a:p>
          <a:pPr algn="ctr"/>
          <a:r>
            <a:rPr lang="fr-CH" sz="1050" b="1" noProof="0" dirty="0" smtClean="0">
              <a:solidFill>
                <a:schemeClr val="bg2"/>
              </a:solidFill>
            </a:rPr>
            <a:t>J9 Secteur 1 Agent de liaison</a:t>
          </a:r>
          <a:endParaRPr lang="fr-CH" sz="1050" b="1" noProof="0" dirty="0">
            <a:solidFill>
              <a:schemeClr val="bg2"/>
            </a:solidFill>
          </a:endParaRPr>
        </a:p>
      </dgm:t>
    </dgm:pt>
    <dgm:pt modelId="{99CA7594-3FA1-4E81-B453-F46A1C3B368E}" type="parTrans" cxnId="{661819E8-3BBC-4BD3-ABA4-C42AF3046D67}">
      <dgm:prSet/>
      <dgm:spPr/>
      <dgm:t>
        <a:bodyPr/>
        <a:lstStyle/>
        <a:p>
          <a:pPr algn="ctr"/>
          <a:endParaRPr lang="en-US"/>
        </a:p>
      </dgm:t>
    </dgm:pt>
    <dgm:pt modelId="{ACE2315F-ADD1-41DF-BBD9-8353D5FB3190}" type="sibTrans" cxnId="{661819E8-3BBC-4BD3-ABA4-C42AF3046D67}">
      <dgm:prSet/>
      <dgm:spPr/>
      <dgm:t>
        <a:bodyPr/>
        <a:lstStyle/>
        <a:p>
          <a:pPr algn="ctr"/>
          <a:endParaRPr lang="en-US"/>
        </a:p>
      </dgm:t>
    </dgm:pt>
    <dgm:pt modelId="{518831C9-E33A-4E1D-8120-B3980FC903E5}" type="asst">
      <dgm:prSet custT="1"/>
      <dgm:spPr>
        <a:solidFill>
          <a:schemeClr val="accent1">
            <a:lumMod val="75000"/>
          </a:schemeClr>
        </a:solidFill>
      </dgm:spPr>
      <dgm:t>
        <a:bodyPr/>
        <a:lstStyle/>
        <a:p>
          <a:pPr algn="ctr">
            <a:spcAft>
              <a:spcPts val="0"/>
            </a:spcAft>
          </a:pPr>
          <a:r>
            <a:rPr lang="fr-CH" sz="1000" b="1" noProof="0" dirty="0" smtClean="0">
              <a:solidFill>
                <a:schemeClr val="bg2"/>
              </a:solidFill>
            </a:rPr>
            <a:t>Agent de liaison pour l’ensemble de la CIMIC-NU</a:t>
          </a:r>
          <a:endParaRPr lang="fr-CH" sz="1100" b="1" noProof="0" dirty="0">
            <a:solidFill>
              <a:schemeClr val="bg2"/>
            </a:solidFill>
          </a:endParaRPr>
        </a:p>
      </dgm:t>
    </dgm:pt>
    <dgm:pt modelId="{DAC84210-3CFD-46EE-B1C9-D858A957959F}" type="parTrans" cxnId="{95990B5D-EA58-4D90-BF1C-12A879EEB3D4}">
      <dgm:prSet/>
      <dgm:spPr/>
      <dgm:t>
        <a:bodyPr/>
        <a:lstStyle/>
        <a:p>
          <a:pPr algn="ctr"/>
          <a:endParaRPr lang="en-US"/>
        </a:p>
      </dgm:t>
    </dgm:pt>
    <dgm:pt modelId="{F8E748DE-CA30-42D0-8484-BCBD089DCD65}" type="sibTrans" cxnId="{95990B5D-EA58-4D90-BF1C-12A879EEB3D4}">
      <dgm:prSet/>
      <dgm:spPr/>
      <dgm:t>
        <a:bodyPr/>
        <a:lstStyle/>
        <a:p>
          <a:pPr algn="ctr"/>
          <a:endParaRPr lang="en-US"/>
        </a:p>
      </dgm:t>
    </dgm:pt>
    <dgm:pt modelId="{354860FB-3568-41AE-874C-55A12E046862}">
      <dgm:prSet phldrT="[Text]" custT="1"/>
      <dgm:spPr>
        <a:solidFill>
          <a:schemeClr val="accent1">
            <a:lumMod val="75000"/>
          </a:schemeClr>
        </a:solidFill>
      </dgm:spPr>
      <dgm:t>
        <a:bodyPr/>
        <a:lstStyle/>
        <a:p>
          <a:pPr algn="ctr"/>
          <a:r>
            <a:rPr lang="fr-CH" sz="1100" b="1" noProof="0" dirty="0" smtClean="0">
              <a:solidFill>
                <a:schemeClr val="accent2">
                  <a:lumMod val="50000"/>
                </a:schemeClr>
              </a:solidFill>
            </a:rPr>
            <a:t>Secteur 2 Responsable de la CIMIC-NU</a:t>
          </a:r>
          <a:endParaRPr lang="en-US" sz="1100" b="1" dirty="0">
            <a:solidFill>
              <a:schemeClr val="accent2">
                <a:lumMod val="50000"/>
              </a:schemeClr>
            </a:solidFill>
          </a:endParaRPr>
        </a:p>
      </dgm:t>
    </dgm:pt>
    <dgm:pt modelId="{2F231CDC-8DA3-45FC-A89F-70C456584050}" type="parTrans" cxnId="{962C18AF-8349-4238-8DBC-F0C0147D92F0}">
      <dgm:prSet/>
      <dgm:spPr/>
      <dgm:t>
        <a:bodyPr/>
        <a:lstStyle/>
        <a:p>
          <a:pPr algn="ctr"/>
          <a:endParaRPr lang="en-US"/>
        </a:p>
      </dgm:t>
    </dgm:pt>
    <dgm:pt modelId="{15F718FF-D9F6-43B6-92C7-11744DE1490A}" type="sibTrans" cxnId="{962C18AF-8349-4238-8DBC-F0C0147D92F0}">
      <dgm:prSet/>
      <dgm:spPr/>
      <dgm:t>
        <a:bodyPr/>
        <a:lstStyle/>
        <a:p>
          <a:pPr algn="ctr"/>
          <a:endParaRPr lang="en-US"/>
        </a:p>
      </dgm:t>
    </dgm:pt>
    <dgm:pt modelId="{D5C904C0-E3D4-464C-A5A3-CB735B445DB9}">
      <dgm:prSet custT="1"/>
      <dgm:spPr>
        <a:solidFill>
          <a:schemeClr val="accent1">
            <a:lumMod val="75000"/>
          </a:schemeClr>
        </a:solidFill>
      </dgm:spPr>
      <dgm:t>
        <a:bodyPr/>
        <a:lstStyle/>
        <a:p>
          <a:pPr algn="ctr"/>
          <a:r>
            <a:rPr lang="fr-CH" sz="1100" b="1" noProof="0" dirty="0" smtClean="0">
              <a:solidFill>
                <a:schemeClr val="accent2">
                  <a:lumMod val="50000"/>
                </a:schemeClr>
              </a:solidFill>
            </a:rPr>
            <a:t>Bataillon Responsable de la CIMIC-NU</a:t>
          </a:r>
          <a:endParaRPr lang="en-US" sz="1100" b="1" dirty="0">
            <a:solidFill>
              <a:schemeClr val="accent2">
                <a:lumMod val="50000"/>
              </a:schemeClr>
            </a:solidFill>
          </a:endParaRPr>
        </a:p>
      </dgm:t>
    </dgm:pt>
    <dgm:pt modelId="{C33ACBE7-78BB-4FA5-A3CA-A2B2B67D8113}" type="parTrans" cxnId="{CD411870-4120-4DBA-B834-719905CEA2DB}">
      <dgm:prSet/>
      <dgm:spPr/>
      <dgm:t>
        <a:bodyPr/>
        <a:lstStyle/>
        <a:p>
          <a:pPr algn="ctr"/>
          <a:endParaRPr lang="en-US"/>
        </a:p>
      </dgm:t>
    </dgm:pt>
    <dgm:pt modelId="{8B3EF15C-0BA5-4B1F-B8DB-C2ADEDC0A16B}" type="sibTrans" cxnId="{CD411870-4120-4DBA-B834-719905CEA2DB}">
      <dgm:prSet/>
      <dgm:spPr/>
      <dgm:t>
        <a:bodyPr/>
        <a:lstStyle/>
        <a:p>
          <a:pPr algn="ctr"/>
          <a:endParaRPr lang="en-US"/>
        </a:p>
      </dgm:t>
    </dgm:pt>
    <dgm:pt modelId="{3D77B2A7-D08B-4392-ADDC-E6FC3CE348D5}">
      <dgm:prSet custT="1"/>
      <dgm:spPr>
        <a:solidFill>
          <a:schemeClr val="accent1">
            <a:lumMod val="75000"/>
          </a:schemeClr>
        </a:solidFill>
      </dgm:spPr>
      <dgm:t>
        <a:bodyPr/>
        <a:lstStyle/>
        <a:p>
          <a:pPr algn="ctr"/>
          <a:r>
            <a:rPr lang="fr-CH" sz="1100" b="1" noProof="0" dirty="0" smtClean="0">
              <a:solidFill>
                <a:schemeClr val="accent2">
                  <a:lumMod val="50000"/>
                </a:schemeClr>
              </a:solidFill>
            </a:rPr>
            <a:t>Bataillon Responsable de la CIMIC-NU</a:t>
          </a:r>
          <a:endParaRPr lang="en-US" sz="1100" b="1" dirty="0">
            <a:solidFill>
              <a:schemeClr val="accent2">
                <a:lumMod val="50000"/>
              </a:schemeClr>
            </a:solidFill>
          </a:endParaRPr>
        </a:p>
      </dgm:t>
    </dgm:pt>
    <dgm:pt modelId="{31123D68-B484-42D8-9770-E2F260C76FEB}" type="parTrans" cxnId="{403C28CF-7921-4DE7-A7E0-BC2E516E9DB0}">
      <dgm:prSet/>
      <dgm:spPr/>
      <dgm:t>
        <a:bodyPr/>
        <a:lstStyle/>
        <a:p>
          <a:pPr algn="ctr"/>
          <a:endParaRPr lang="en-US"/>
        </a:p>
      </dgm:t>
    </dgm:pt>
    <dgm:pt modelId="{23C4D457-CCF5-40D8-8083-E753973DC063}" type="sibTrans" cxnId="{403C28CF-7921-4DE7-A7E0-BC2E516E9DB0}">
      <dgm:prSet/>
      <dgm:spPr/>
      <dgm:t>
        <a:bodyPr/>
        <a:lstStyle/>
        <a:p>
          <a:pPr algn="ctr"/>
          <a:endParaRPr lang="en-US"/>
        </a:p>
      </dgm:t>
    </dgm:pt>
    <dgm:pt modelId="{9CC0B3FF-F1C7-4E1E-BFD3-935021CDE434}">
      <dgm:prSet custT="1"/>
      <dgm:spPr>
        <a:solidFill>
          <a:schemeClr val="accent1">
            <a:lumMod val="75000"/>
          </a:schemeClr>
        </a:solidFill>
      </dgm:spPr>
      <dgm:t>
        <a:bodyPr/>
        <a:lstStyle/>
        <a:p>
          <a:r>
            <a:rPr lang="en-US" sz="1100" b="1" dirty="0" smtClean="0">
              <a:solidFill>
                <a:schemeClr val="accent2">
                  <a:lumMod val="50000"/>
                </a:schemeClr>
              </a:solidFill>
            </a:rPr>
            <a:t>Chef de la CIMIC-NU</a:t>
          </a:r>
          <a:endParaRPr lang="en-US" sz="1100" b="1" dirty="0">
            <a:solidFill>
              <a:schemeClr val="accent2">
                <a:lumMod val="50000"/>
              </a:schemeClr>
            </a:solidFill>
          </a:endParaRPr>
        </a:p>
      </dgm:t>
    </dgm:pt>
    <dgm:pt modelId="{CDCF4FC8-8E76-4DCF-9F6E-A22CF490434C}" type="parTrans" cxnId="{A1DAE3D0-B442-4A23-A600-24197DBCE5D3}">
      <dgm:prSet/>
      <dgm:spPr/>
      <dgm:t>
        <a:bodyPr/>
        <a:lstStyle/>
        <a:p>
          <a:endParaRPr lang="en-US"/>
        </a:p>
      </dgm:t>
    </dgm:pt>
    <dgm:pt modelId="{14C747AA-50B4-4483-A825-5BF0000AD4F1}" type="sibTrans" cxnId="{A1DAE3D0-B442-4A23-A600-24197DBCE5D3}">
      <dgm:prSet/>
      <dgm:spPr/>
      <dgm:t>
        <a:bodyPr/>
        <a:lstStyle/>
        <a:p>
          <a:endParaRPr lang="en-US"/>
        </a:p>
      </dgm:t>
    </dgm:pt>
    <dgm:pt modelId="{5B25811D-30B7-45E5-AACA-7039E5AE023A}" type="pres">
      <dgm:prSet presAssocID="{4E5565DB-C415-418B-A7D2-10F127CC4ADB}" presName="hierChild1" presStyleCnt="0">
        <dgm:presLayoutVars>
          <dgm:orgChart val="1"/>
          <dgm:chPref val="1"/>
          <dgm:dir/>
          <dgm:animOne val="branch"/>
          <dgm:animLvl val="lvl"/>
          <dgm:resizeHandles/>
        </dgm:presLayoutVars>
      </dgm:prSet>
      <dgm:spPr/>
      <dgm:t>
        <a:bodyPr/>
        <a:lstStyle/>
        <a:p>
          <a:endParaRPr lang="en-US"/>
        </a:p>
      </dgm:t>
    </dgm:pt>
    <dgm:pt modelId="{618E8FE4-FF3E-44DE-9B86-85CD01B51D2F}" type="pres">
      <dgm:prSet presAssocID="{B465ADA5-7C43-460C-9F0C-109C51C94DD2}" presName="hierRoot1" presStyleCnt="0">
        <dgm:presLayoutVars>
          <dgm:hierBranch val="init"/>
        </dgm:presLayoutVars>
      </dgm:prSet>
      <dgm:spPr/>
    </dgm:pt>
    <dgm:pt modelId="{7123C416-BB42-4B4D-A0BB-34EBF60EDD33}" type="pres">
      <dgm:prSet presAssocID="{B465ADA5-7C43-460C-9F0C-109C51C94DD2}" presName="rootComposite1" presStyleCnt="0"/>
      <dgm:spPr/>
    </dgm:pt>
    <dgm:pt modelId="{DD525206-10E1-4458-9D0F-B32E6042CB57}" type="pres">
      <dgm:prSet presAssocID="{B465ADA5-7C43-460C-9F0C-109C51C94DD2}" presName="rootText1" presStyleLbl="node0" presStyleIdx="0" presStyleCnt="3">
        <dgm:presLayoutVars>
          <dgm:chPref val="3"/>
        </dgm:presLayoutVars>
      </dgm:prSet>
      <dgm:spPr/>
      <dgm:t>
        <a:bodyPr/>
        <a:lstStyle/>
        <a:p>
          <a:endParaRPr lang="en-US"/>
        </a:p>
      </dgm:t>
    </dgm:pt>
    <dgm:pt modelId="{8043421C-4670-4366-A277-FA704EBA50CF}" type="pres">
      <dgm:prSet presAssocID="{B465ADA5-7C43-460C-9F0C-109C51C94DD2}" presName="rootConnector1" presStyleLbl="node1" presStyleIdx="0" presStyleCnt="0"/>
      <dgm:spPr/>
      <dgm:t>
        <a:bodyPr/>
        <a:lstStyle/>
        <a:p>
          <a:endParaRPr lang="en-US"/>
        </a:p>
      </dgm:t>
    </dgm:pt>
    <dgm:pt modelId="{1A09AF33-5464-4832-9AB2-7AA31726774C}" type="pres">
      <dgm:prSet presAssocID="{B465ADA5-7C43-460C-9F0C-109C51C94DD2}" presName="hierChild2" presStyleCnt="0"/>
      <dgm:spPr/>
    </dgm:pt>
    <dgm:pt modelId="{CAF920EA-503B-4B3F-AEBB-7D7391446D2D}" type="pres">
      <dgm:prSet presAssocID="{CDCF4FC8-8E76-4DCF-9F6E-A22CF490434C}" presName="Name37" presStyleLbl="parChTrans1D2" presStyleIdx="0" presStyleCnt="3"/>
      <dgm:spPr/>
      <dgm:t>
        <a:bodyPr/>
        <a:lstStyle/>
        <a:p>
          <a:endParaRPr lang="en-US"/>
        </a:p>
      </dgm:t>
    </dgm:pt>
    <dgm:pt modelId="{DA5B2F5A-8F09-49AB-871A-060A33532B7B}" type="pres">
      <dgm:prSet presAssocID="{9CC0B3FF-F1C7-4E1E-BFD3-935021CDE434}" presName="hierRoot2" presStyleCnt="0">
        <dgm:presLayoutVars>
          <dgm:hierBranch val="init"/>
        </dgm:presLayoutVars>
      </dgm:prSet>
      <dgm:spPr/>
    </dgm:pt>
    <dgm:pt modelId="{16A7051F-3161-4B4A-B387-09F1F517EC9B}" type="pres">
      <dgm:prSet presAssocID="{9CC0B3FF-F1C7-4E1E-BFD3-935021CDE434}" presName="rootComposite" presStyleCnt="0"/>
      <dgm:spPr/>
    </dgm:pt>
    <dgm:pt modelId="{A8B670E2-187C-418A-83B8-93595AA2FFC2}" type="pres">
      <dgm:prSet presAssocID="{9CC0B3FF-F1C7-4E1E-BFD3-935021CDE434}" presName="rootText" presStyleLbl="node2" presStyleIdx="0" presStyleCnt="3" custLinFactNeighborY="-34560">
        <dgm:presLayoutVars>
          <dgm:chPref val="3"/>
        </dgm:presLayoutVars>
      </dgm:prSet>
      <dgm:spPr/>
      <dgm:t>
        <a:bodyPr/>
        <a:lstStyle/>
        <a:p>
          <a:endParaRPr lang="en-US"/>
        </a:p>
      </dgm:t>
    </dgm:pt>
    <dgm:pt modelId="{26B464C8-8291-4483-BDA0-02B0AAB7813D}" type="pres">
      <dgm:prSet presAssocID="{9CC0B3FF-F1C7-4E1E-BFD3-935021CDE434}" presName="rootConnector" presStyleLbl="node2" presStyleIdx="0" presStyleCnt="3"/>
      <dgm:spPr/>
      <dgm:t>
        <a:bodyPr/>
        <a:lstStyle/>
        <a:p>
          <a:endParaRPr lang="en-US"/>
        </a:p>
      </dgm:t>
    </dgm:pt>
    <dgm:pt modelId="{6DC5B857-A529-46C6-B4EC-BBFA812E539E}" type="pres">
      <dgm:prSet presAssocID="{9CC0B3FF-F1C7-4E1E-BFD3-935021CDE434}" presName="hierChild4" presStyleCnt="0"/>
      <dgm:spPr/>
    </dgm:pt>
    <dgm:pt modelId="{05F3BE88-FADA-4E06-8DAD-63520D74CD36}" type="pres">
      <dgm:prSet presAssocID="{2D8E8ECD-11BD-4C8F-A694-3C459D9B2392}" presName="Name37" presStyleLbl="parChTrans1D3" presStyleIdx="0" presStyleCnt="1"/>
      <dgm:spPr/>
      <dgm:t>
        <a:bodyPr/>
        <a:lstStyle/>
        <a:p>
          <a:endParaRPr lang="en-US"/>
        </a:p>
      </dgm:t>
    </dgm:pt>
    <dgm:pt modelId="{8F39A34B-9071-4051-937E-E9D89802017D}" type="pres">
      <dgm:prSet presAssocID="{25C56146-F147-4662-B18F-42C3BAEF536E}" presName="hierRoot2" presStyleCnt="0">
        <dgm:presLayoutVars>
          <dgm:hierBranch val="init"/>
        </dgm:presLayoutVars>
      </dgm:prSet>
      <dgm:spPr/>
    </dgm:pt>
    <dgm:pt modelId="{897F5CC4-60C6-4C69-9EBB-AD0F5F9FDFFC}" type="pres">
      <dgm:prSet presAssocID="{25C56146-F147-4662-B18F-42C3BAEF536E}" presName="rootComposite" presStyleCnt="0"/>
      <dgm:spPr/>
    </dgm:pt>
    <dgm:pt modelId="{FE8EA997-AE8C-4429-B703-AC8288EF94A3}" type="pres">
      <dgm:prSet presAssocID="{25C56146-F147-4662-B18F-42C3BAEF536E}" presName="rootText" presStyleLbl="node3" presStyleIdx="0" presStyleCnt="1" custLinFactNeighborY="-73018">
        <dgm:presLayoutVars>
          <dgm:chPref val="3"/>
        </dgm:presLayoutVars>
      </dgm:prSet>
      <dgm:spPr/>
      <dgm:t>
        <a:bodyPr/>
        <a:lstStyle/>
        <a:p>
          <a:endParaRPr lang="en-US"/>
        </a:p>
      </dgm:t>
    </dgm:pt>
    <dgm:pt modelId="{EFF41AF8-45F5-4930-B405-1FCB94AD25A3}" type="pres">
      <dgm:prSet presAssocID="{25C56146-F147-4662-B18F-42C3BAEF536E}" presName="rootConnector" presStyleLbl="node3" presStyleIdx="0" presStyleCnt="1"/>
      <dgm:spPr/>
      <dgm:t>
        <a:bodyPr/>
        <a:lstStyle/>
        <a:p>
          <a:endParaRPr lang="en-US"/>
        </a:p>
      </dgm:t>
    </dgm:pt>
    <dgm:pt modelId="{343FED18-230F-49DB-A306-AD5FA7A00645}" type="pres">
      <dgm:prSet presAssocID="{25C56146-F147-4662-B18F-42C3BAEF536E}" presName="hierChild4" presStyleCnt="0"/>
      <dgm:spPr/>
    </dgm:pt>
    <dgm:pt modelId="{2D62F8DC-F08E-44C3-91DB-D48285DAB8F9}" type="pres">
      <dgm:prSet presAssocID="{7D6D3D58-BD98-4767-A30E-D366806DC35F}" presName="Name37" presStyleLbl="parChTrans1D4" presStyleIdx="0" presStyleCnt="7"/>
      <dgm:spPr/>
      <dgm:t>
        <a:bodyPr/>
        <a:lstStyle/>
        <a:p>
          <a:endParaRPr lang="en-US"/>
        </a:p>
      </dgm:t>
    </dgm:pt>
    <dgm:pt modelId="{D3CF85F4-5D43-41C0-8D38-6C51674B9894}" type="pres">
      <dgm:prSet presAssocID="{9A25CDFF-CC25-4CD4-8DE8-C106A8285558}" presName="hierRoot2" presStyleCnt="0">
        <dgm:presLayoutVars>
          <dgm:hierBranch/>
        </dgm:presLayoutVars>
      </dgm:prSet>
      <dgm:spPr/>
    </dgm:pt>
    <dgm:pt modelId="{48C9E2C4-6BD1-4090-A5FD-D125B53FE0A8}" type="pres">
      <dgm:prSet presAssocID="{9A25CDFF-CC25-4CD4-8DE8-C106A8285558}" presName="rootComposite" presStyleCnt="0"/>
      <dgm:spPr/>
    </dgm:pt>
    <dgm:pt modelId="{06667972-24BD-43FC-B477-C90FAB0020B2}" type="pres">
      <dgm:prSet presAssocID="{9A25CDFF-CC25-4CD4-8DE8-C106A8285558}" presName="rootText" presStyleLbl="node4" presStyleIdx="0" presStyleCnt="1" custLinFactY="-125418" custLinFactNeighborX="-58320" custLinFactNeighborY="-200000">
        <dgm:presLayoutVars>
          <dgm:chPref val="3"/>
        </dgm:presLayoutVars>
      </dgm:prSet>
      <dgm:spPr/>
      <dgm:t>
        <a:bodyPr/>
        <a:lstStyle/>
        <a:p>
          <a:endParaRPr lang="en-US"/>
        </a:p>
      </dgm:t>
    </dgm:pt>
    <dgm:pt modelId="{1ECD0F08-AC9D-44C6-B8C3-B6DA13BA421F}" type="pres">
      <dgm:prSet presAssocID="{9A25CDFF-CC25-4CD4-8DE8-C106A8285558}" presName="rootConnector" presStyleLbl="node4" presStyleIdx="0" presStyleCnt="1"/>
      <dgm:spPr/>
      <dgm:t>
        <a:bodyPr/>
        <a:lstStyle/>
        <a:p>
          <a:endParaRPr lang="en-US"/>
        </a:p>
      </dgm:t>
    </dgm:pt>
    <dgm:pt modelId="{3464DDAF-3077-48E0-9886-BF0076A758B2}" type="pres">
      <dgm:prSet presAssocID="{9A25CDFF-CC25-4CD4-8DE8-C106A8285558}" presName="hierChild4" presStyleCnt="0"/>
      <dgm:spPr/>
    </dgm:pt>
    <dgm:pt modelId="{906DD9D4-6F6D-4D32-968C-82B66B789D81}" type="pres">
      <dgm:prSet presAssocID="{9A25CDFF-CC25-4CD4-8DE8-C106A8285558}" presName="hierChild5" presStyleCnt="0"/>
      <dgm:spPr/>
    </dgm:pt>
    <dgm:pt modelId="{A808DC3D-C820-471F-B983-C4CD99A661CB}" type="pres">
      <dgm:prSet presAssocID="{25C56146-F147-4662-B18F-42C3BAEF536E}" presName="hierChild5" presStyleCnt="0"/>
      <dgm:spPr/>
    </dgm:pt>
    <dgm:pt modelId="{8E291310-B9EF-4F43-8599-C29112165048}" type="pres">
      <dgm:prSet presAssocID="{397E7216-10DE-4504-9AF9-201CB0FC29D4}" presName="Name111" presStyleLbl="parChTrans1D4" presStyleIdx="1" presStyleCnt="7"/>
      <dgm:spPr/>
      <dgm:t>
        <a:bodyPr/>
        <a:lstStyle/>
        <a:p>
          <a:endParaRPr lang="en-US"/>
        </a:p>
      </dgm:t>
    </dgm:pt>
    <dgm:pt modelId="{2E285362-5BEC-4273-A1CE-DB149003E1C0}" type="pres">
      <dgm:prSet presAssocID="{EA84FFB0-7E44-4703-9574-94D8315BB98B}" presName="hierRoot3" presStyleCnt="0">
        <dgm:presLayoutVars>
          <dgm:hierBranch val="init"/>
        </dgm:presLayoutVars>
      </dgm:prSet>
      <dgm:spPr/>
    </dgm:pt>
    <dgm:pt modelId="{B9C1B065-E1C2-469D-BF18-90727E80550A}" type="pres">
      <dgm:prSet presAssocID="{EA84FFB0-7E44-4703-9574-94D8315BB98B}" presName="rootComposite3" presStyleCnt="0"/>
      <dgm:spPr/>
    </dgm:pt>
    <dgm:pt modelId="{3E3419BC-2960-4061-BCD5-02A93221F07D}" type="pres">
      <dgm:prSet presAssocID="{EA84FFB0-7E44-4703-9574-94D8315BB98B}" presName="rootText3" presStyleLbl="asst3" presStyleIdx="0" presStyleCnt="6" custScaleY="122260" custLinFactNeighborY="-92247">
        <dgm:presLayoutVars>
          <dgm:chPref val="3"/>
        </dgm:presLayoutVars>
      </dgm:prSet>
      <dgm:spPr/>
      <dgm:t>
        <a:bodyPr/>
        <a:lstStyle/>
        <a:p>
          <a:endParaRPr lang="en-US"/>
        </a:p>
      </dgm:t>
    </dgm:pt>
    <dgm:pt modelId="{51D1C89B-7E95-4DAE-8ABD-A50AF03333CD}" type="pres">
      <dgm:prSet presAssocID="{EA84FFB0-7E44-4703-9574-94D8315BB98B}" presName="rootConnector3" presStyleLbl="asst3" presStyleIdx="0" presStyleCnt="6"/>
      <dgm:spPr/>
      <dgm:t>
        <a:bodyPr/>
        <a:lstStyle/>
        <a:p>
          <a:endParaRPr lang="en-US"/>
        </a:p>
      </dgm:t>
    </dgm:pt>
    <dgm:pt modelId="{A9824361-5440-49F5-84AA-48F2A014FC44}" type="pres">
      <dgm:prSet presAssocID="{EA84FFB0-7E44-4703-9574-94D8315BB98B}" presName="hierChild6" presStyleCnt="0"/>
      <dgm:spPr/>
    </dgm:pt>
    <dgm:pt modelId="{5CBB0856-2DED-421C-B0B7-0E6AF38F04F8}" type="pres">
      <dgm:prSet presAssocID="{EA84FFB0-7E44-4703-9574-94D8315BB98B}" presName="hierChild7" presStyleCnt="0"/>
      <dgm:spPr/>
    </dgm:pt>
    <dgm:pt modelId="{84F04A44-B193-44D3-BBFD-FD0A3E880621}" type="pres">
      <dgm:prSet presAssocID="{0C54FFD1-799C-4955-B182-38E9A092E386}" presName="Name111" presStyleLbl="parChTrans1D4" presStyleIdx="2" presStyleCnt="7"/>
      <dgm:spPr/>
      <dgm:t>
        <a:bodyPr/>
        <a:lstStyle/>
        <a:p>
          <a:endParaRPr lang="en-US"/>
        </a:p>
      </dgm:t>
    </dgm:pt>
    <dgm:pt modelId="{CAC3D432-453F-47FE-926C-EE1E46BBE5F6}" type="pres">
      <dgm:prSet presAssocID="{F7761151-74EA-4394-B9E7-C84BBDB73ABA}" presName="hierRoot3" presStyleCnt="0">
        <dgm:presLayoutVars>
          <dgm:hierBranch val="init"/>
        </dgm:presLayoutVars>
      </dgm:prSet>
      <dgm:spPr/>
    </dgm:pt>
    <dgm:pt modelId="{766A2218-7616-415E-9310-B05BF90CF5FE}" type="pres">
      <dgm:prSet presAssocID="{F7761151-74EA-4394-B9E7-C84BBDB73ABA}" presName="rootComposite3" presStyleCnt="0"/>
      <dgm:spPr/>
    </dgm:pt>
    <dgm:pt modelId="{2E4C9B7C-6051-4AA4-960C-3C7623779E69}" type="pres">
      <dgm:prSet presAssocID="{F7761151-74EA-4394-B9E7-C84BBDB73ABA}" presName="rootText3" presStyleLbl="asst3" presStyleIdx="1" presStyleCnt="6" custLinFactY="-71113" custLinFactNeighborX="-48735" custLinFactNeighborY="-100000">
        <dgm:presLayoutVars>
          <dgm:chPref val="3"/>
        </dgm:presLayoutVars>
      </dgm:prSet>
      <dgm:spPr/>
      <dgm:t>
        <a:bodyPr/>
        <a:lstStyle/>
        <a:p>
          <a:endParaRPr lang="en-US"/>
        </a:p>
      </dgm:t>
    </dgm:pt>
    <dgm:pt modelId="{773DF141-3A53-460A-BB4A-74AC8705BC36}" type="pres">
      <dgm:prSet presAssocID="{F7761151-74EA-4394-B9E7-C84BBDB73ABA}" presName="rootConnector3" presStyleLbl="asst3" presStyleIdx="1" presStyleCnt="6"/>
      <dgm:spPr/>
      <dgm:t>
        <a:bodyPr/>
        <a:lstStyle/>
        <a:p>
          <a:endParaRPr lang="en-US"/>
        </a:p>
      </dgm:t>
    </dgm:pt>
    <dgm:pt modelId="{213FCC8E-8867-4881-8E62-CFCB0BA9D7A8}" type="pres">
      <dgm:prSet presAssocID="{F7761151-74EA-4394-B9E7-C84BBDB73ABA}" presName="hierChild6" presStyleCnt="0"/>
      <dgm:spPr/>
    </dgm:pt>
    <dgm:pt modelId="{22D61FDE-894E-4BD7-844E-AD351A4F1D15}" type="pres">
      <dgm:prSet presAssocID="{F7761151-74EA-4394-B9E7-C84BBDB73ABA}" presName="hierChild7" presStyleCnt="0"/>
      <dgm:spPr/>
    </dgm:pt>
    <dgm:pt modelId="{D9DC7A1A-2710-45DD-A639-19C7F8F6A329}" type="pres">
      <dgm:prSet presAssocID="{CE8D251F-3D62-420A-9925-80826EFA0944}" presName="Name111" presStyleLbl="parChTrans1D4" presStyleIdx="3" presStyleCnt="7"/>
      <dgm:spPr/>
      <dgm:t>
        <a:bodyPr/>
        <a:lstStyle/>
        <a:p>
          <a:endParaRPr lang="en-US"/>
        </a:p>
      </dgm:t>
    </dgm:pt>
    <dgm:pt modelId="{5593F1A3-12C1-4402-BE11-2DE8947EE404}" type="pres">
      <dgm:prSet presAssocID="{C13722AE-1E12-4E23-AAE7-537C253D8B27}" presName="hierRoot3" presStyleCnt="0">
        <dgm:presLayoutVars>
          <dgm:hierBranch val="init"/>
        </dgm:presLayoutVars>
      </dgm:prSet>
      <dgm:spPr/>
    </dgm:pt>
    <dgm:pt modelId="{43F9CAA4-53CD-40D7-AF62-3AC902E953EB}" type="pres">
      <dgm:prSet presAssocID="{C13722AE-1E12-4E23-AAE7-537C253D8B27}" presName="rootComposite3" presStyleCnt="0"/>
      <dgm:spPr/>
    </dgm:pt>
    <dgm:pt modelId="{EE33D767-7D34-403A-9A83-B897C9BB5B43}" type="pres">
      <dgm:prSet presAssocID="{C13722AE-1E12-4E23-AAE7-537C253D8B27}" presName="rootText3" presStyleLbl="asst3" presStyleIdx="2" presStyleCnt="6" custLinFactNeighborX="-56316" custLinFactNeighborY="-92247">
        <dgm:presLayoutVars>
          <dgm:chPref val="3"/>
        </dgm:presLayoutVars>
      </dgm:prSet>
      <dgm:spPr/>
      <dgm:t>
        <a:bodyPr/>
        <a:lstStyle/>
        <a:p>
          <a:endParaRPr lang="en-US"/>
        </a:p>
      </dgm:t>
    </dgm:pt>
    <dgm:pt modelId="{020FFA38-0109-469F-BAED-76A7BCC43423}" type="pres">
      <dgm:prSet presAssocID="{C13722AE-1E12-4E23-AAE7-537C253D8B27}" presName="rootConnector3" presStyleLbl="asst3" presStyleIdx="2" presStyleCnt="6"/>
      <dgm:spPr/>
      <dgm:t>
        <a:bodyPr/>
        <a:lstStyle/>
        <a:p>
          <a:endParaRPr lang="en-US"/>
        </a:p>
      </dgm:t>
    </dgm:pt>
    <dgm:pt modelId="{1E19DB21-9A1F-4728-ACF9-A6044C1DC087}" type="pres">
      <dgm:prSet presAssocID="{C13722AE-1E12-4E23-AAE7-537C253D8B27}" presName="hierChild6" presStyleCnt="0"/>
      <dgm:spPr/>
    </dgm:pt>
    <dgm:pt modelId="{2D17C025-71BC-4BBC-AF09-A8FB3011BB75}" type="pres">
      <dgm:prSet presAssocID="{C13722AE-1E12-4E23-AAE7-537C253D8B27}" presName="hierChild7" presStyleCnt="0"/>
      <dgm:spPr/>
    </dgm:pt>
    <dgm:pt modelId="{C019F1DB-4CD3-463A-8481-E71011F72B87}" type="pres">
      <dgm:prSet presAssocID="{6B71BA43-5878-461A-9254-74CE81698877}" presName="Name111" presStyleLbl="parChTrans1D4" presStyleIdx="4" presStyleCnt="7"/>
      <dgm:spPr/>
      <dgm:t>
        <a:bodyPr/>
        <a:lstStyle/>
        <a:p>
          <a:endParaRPr lang="en-US"/>
        </a:p>
      </dgm:t>
    </dgm:pt>
    <dgm:pt modelId="{73855DCF-93A9-48B5-B2B2-93BC7DE5EA37}" type="pres">
      <dgm:prSet presAssocID="{9A59E774-EA5B-49E3-9B20-B5586AA6F2C6}" presName="hierRoot3" presStyleCnt="0">
        <dgm:presLayoutVars>
          <dgm:hierBranch val="init"/>
        </dgm:presLayoutVars>
      </dgm:prSet>
      <dgm:spPr/>
    </dgm:pt>
    <dgm:pt modelId="{7C344E0C-FF8F-430A-BF1E-41DA46D42096}" type="pres">
      <dgm:prSet presAssocID="{9A59E774-EA5B-49E3-9B20-B5586AA6F2C6}" presName="rootComposite3" presStyleCnt="0"/>
      <dgm:spPr/>
    </dgm:pt>
    <dgm:pt modelId="{D51FF40E-5AA6-439C-A1FC-8EC03D97DA9E}" type="pres">
      <dgm:prSet presAssocID="{9A59E774-EA5B-49E3-9B20-B5586AA6F2C6}" presName="rootText3" presStyleLbl="asst3" presStyleIdx="3" presStyleCnt="6" custLinFactX="17009" custLinFactY="-71490" custLinFactNeighborX="100000" custLinFactNeighborY="-100000">
        <dgm:presLayoutVars>
          <dgm:chPref val="3"/>
        </dgm:presLayoutVars>
      </dgm:prSet>
      <dgm:spPr/>
      <dgm:t>
        <a:bodyPr/>
        <a:lstStyle/>
        <a:p>
          <a:endParaRPr lang="en-US"/>
        </a:p>
      </dgm:t>
    </dgm:pt>
    <dgm:pt modelId="{E9E96768-1071-49EA-BC08-F14D2BE0DD7C}" type="pres">
      <dgm:prSet presAssocID="{9A59E774-EA5B-49E3-9B20-B5586AA6F2C6}" presName="rootConnector3" presStyleLbl="asst3" presStyleIdx="3" presStyleCnt="6"/>
      <dgm:spPr/>
      <dgm:t>
        <a:bodyPr/>
        <a:lstStyle/>
        <a:p>
          <a:endParaRPr lang="en-US"/>
        </a:p>
      </dgm:t>
    </dgm:pt>
    <dgm:pt modelId="{1A6A5433-A010-44A0-A935-0CBF756B3D3E}" type="pres">
      <dgm:prSet presAssocID="{9A59E774-EA5B-49E3-9B20-B5586AA6F2C6}" presName="hierChild6" presStyleCnt="0"/>
      <dgm:spPr/>
    </dgm:pt>
    <dgm:pt modelId="{68FE3FDA-49BB-4B00-8B0F-825DC6F4A2B5}" type="pres">
      <dgm:prSet presAssocID="{9A59E774-EA5B-49E3-9B20-B5586AA6F2C6}" presName="hierChild7" presStyleCnt="0"/>
      <dgm:spPr/>
    </dgm:pt>
    <dgm:pt modelId="{AD0CB4B6-7806-4E2D-BBD9-F78D37610E83}" type="pres">
      <dgm:prSet presAssocID="{99CA7594-3FA1-4E81-B453-F46A1C3B368E}" presName="Name111" presStyleLbl="parChTrans1D4" presStyleIdx="5" presStyleCnt="7"/>
      <dgm:spPr/>
      <dgm:t>
        <a:bodyPr/>
        <a:lstStyle/>
        <a:p>
          <a:endParaRPr lang="en-US"/>
        </a:p>
      </dgm:t>
    </dgm:pt>
    <dgm:pt modelId="{42B17EE5-6CEF-4148-9B9C-5C84B70570E6}" type="pres">
      <dgm:prSet presAssocID="{848265E3-5956-4001-8B81-4404EDF94E1F}" presName="hierRoot3" presStyleCnt="0">
        <dgm:presLayoutVars>
          <dgm:hierBranch/>
        </dgm:presLayoutVars>
      </dgm:prSet>
      <dgm:spPr/>
    </dgm:pt>
    <dgm:pt modelId="{573505D0-4072-4B85-9F88-88AA59518B47}" type="pres">
      <dgm:prSet presAssocID="{848265E3-5956-4001-8B81-4404EDF94E1F}" presName="rootComposite3" presStyleCnt="0"/>
      <dgm:spPr/>
    </dgm:pt>
    <dgm:pt modelId="{8D91E1C4-688E-4B65-BA29-81548CEC2B1B}" type="pres">
      <dgm:prSet presAssocID="{848265E3-5956-4001-8B81-4404EDF94E1F}" presName="rootText3" presStyleLbl="asst3" presStyleIdx="4" presStyleCnt="6" custLinFactY="-87714" custLinFactNeighborX="-51112" custLinFactNeighborY="-100000">
        <dgm:presLayoutVars>
          <dgm:chPref val="3"/>
        </dgm:presLayoutVars>
      </dgm:prSet>
      <dgm:spPr/>
      <dgm:t>
        <a:bodyPr/>
        <a:lstStyle/>
        <a:p>
          <a:endParaRPr lang="en-US"/>
        </a:p>
      </dgm:t>
    </dgm:pt>
    <dgm:pt modelId="{138CA127-52CD-40D5-9648-7A97CBCB6707}" type="pres">
      <dgm:prSet presAssocID="{848265E3-5956-4001-8B81-4404EDF94E1F}" presName="rootConnector3" presStyleLbl="asst3" presStyleIdx="4" presStyleCnt="6"/>
      <dgm:spPr/>
      <dgm:t>
        <a:bodyPr/>
        <a:lstStyle/>
        <a:p>
          <a:endParaRPr lang="en-US"/>
        </a:p>
      </dgm:t>
    </dgm:pt>
    <dgm:pt modelId="{32EC172B-13DC-407E-8657-C6CB6F29CDAD}" type="pres">
      <dgm:prSet presAssocID="{848265E3-5956-4001-8B81-4404EDF94E1F}" presName="hierChild6" presStyleCnt="0"/>
      <dgm:spPr/>
    </dgm:pt>
    <dgm:pt modelId="{279A9833-DE3C-4078-96E2-76FFBA7BA22F}" type="pres">
      <dgm:prSet presAssocID="{848265E3-5956-4001-8B81-4404EDF94E1F}" presName="hierChild7" presStyleCnt="0"/>
      <dgm:spPr/>
    </dgm:pt>
    <dgm:pt modelId="{3C02B97D-3E40-4E80-BA44-10C695418C4D}" type="pres">
      <dgm:prSet presAssocID="{DAC84210-3CFD-46EE-B1C9-D858A957959F}" presName="Name111" presStyleLbl="parChTrans1D4" presStyleIdx="6" presStyleCnt="7"/>
      <dgm:spPr/>
      <dgm:t>
        <a:bodyPr/>
        <a:lstStyle/>
        <a:p>
          <a:endParaRPr lang="en-US"/>
        </a:p>
      </dgm:t>
    </dgm:pt>
    <dgm:pt modelId="{96F0CAD1-17F0-4EA8-90CC-44583173B8F2}" type="pres">
      <dgm:prSet presAssocID="{518831C9-E33A-4E1D-8120-B3980FC903E5}" presName="hierRoot3" presStyleCnt="0">
        <dgm:presLayoutVars>
          <dgm:hierBranch/>
        </dgm:presLayoutVars>
      </dgm:prSet>
      <dgm:spPr/>
    </dgm:pt>
    <dgm:pt modelId="{F7DD0ACF-F206-4269-902E-EBC660F1B10A}" type="pres">
      <dgm:prSet presAssocID="{518831C9-E33A-4E1D-8120-B3980FC903E5}" presName="rootComposite3" presStyleCnt="0"/>
      <dgm:spPr/>
    </dgm:pt>
    <dgm:pt modelId="{0A8DF36B-AA48-4F0C-B166-8856B49C4183}" type="pres">
      <dgm:prSet presAssocID="{518831C9-E33A-4E1D-8120-B3980FC903E5}" presName="rootText3" presStyleLbl="asst3" presStyleIdx="5" presStyleCnt="6" custLinFactY="-85600" custLinFactNeighborX="5351" custLinFactNeighborY="-100000">
        <dgm:presLayoutVars>
          <dgm:chPref val="3"/>
        </dgm:presLayoutVars>
      </dgm:prSet>
      <dgm:spPr/>
      <dgm:t>
        <a:bodyPr/>
        <a:lstStyle/>
        <a:p>
          <a:endParaRPr lang="en-US"/>
        </a:p>
      </dgm:t>
    </dgm:pt>
    <dgm:pt modelId="{C7F09D0F-879D-4D39-AF5B-804CB221F0AF}" type="pres">
      <dgm:prSet presAssocID="{518831C9-E33A-4E1D-8120-B3980FC903E5}" presName="rootConnector3" presStyleLbl="asst3" presStyleIdx="5" presStyleCnt="6"/>
      <dgm:spPr/>
      <dgm:t>
        <a:bodyPr/>
        <a:lstStyle/>
        <a:p>
          <a:endParaRPr lang="en-US"/>
        </a:p>
      </dgm:t>
    </dgm:pt>
    <dgm:pt modelId="{EDE4391F-ABA3-4BA4-84AB-39C2B351E24A}" type="pres">
      <dgm:prSet presAssocID="{518831C9-E33A-4E1D-8120-B3980FC903E5}" presName="hierChild6" presStyleCnt="0"/>
      <dgm:spPr/>
    </dgm:pt>
    <dgm:pt modelId="{2F585EF6-BA26-4805-A43A-0BF0C28EF605}" type="pres">
      <dgm:prSet presAssocID="{518831C9-E33A-4E1D-8120-B3980FC903E5}" presName="hierChild7" presStyleCnt="0"/>
      <dgm:spPr/>
    </dgm:pt>
    <dgm:pt modelId="{808C7F88-2541-40C4-B073-151EBD5E22B0}" type="pres">
      <dgm:prSet presAssocID="{9CC0B3FF-F1C7-4E1E-BFD3-935021CDE434}" presName="hierChild5" presStyleCnt="0"/>
      <dgm:spPr/>
    </dgm:pt>
    <dgm:pt modelId="{D5BB3A82-A40C-4965-8155-248345C8430E}" type="pres">
      <dgm:prSet presAssocID="{B465ADA5-7C43-460C-9F0C-109C51C94DD2}" presName="hierChild3" presStyleCnt="0"/>
      <dgm:spPr/>
    </dgm:pt>
    <dgm:pt modelId="{1D20A122-E9B8-4EE6-9F18-AD2937651F5D}" type="pres">
      <dgm:prSet presAssocID="{80D02A0A-57B6-4219-BDEB-2CC6E948D614}" presName="hierRoot1" presStyleCnt="0">
        <dgm:presLayoutVars>
          <dgm:hierBranch val="init"/>
        </dgm:presLayoutVars>
      </dgm:prSet>
      <dgm:spPr/>
    </dgm:pt>
    <dgm:pt modelId="{9AC56E3F-FC60-4FE2-A037-1006AE77F5FB}" type="pres">
      <dgm:prSet presAssocID="{80D02A0A-57B6-4219-BDEB-2CC6E948D614}" presName="rootComposite1" presStyleCnt="0"/>
      <dgm:spPr/>
    </dgm:pt>
    <dgm:pt modelId="{AC1B9E4C-7092-4C5B-874D-D524C2BC371F}" type="pres">
      <dgm:prSet presAssocID="{80D02A0A-57B6-4219-BDEB-2CC6E948D614}" presName="rootText1" presStyleLbl="node0" presStyleIdx="1" presStyleCnt="3" custLinFactX="-100000" custLinFactY="311615" custLinFactNeighborX="-160794" custLinFactNeighborY="400000">
        <dgm:presLayoutVars>
          <dgm:chPref val="3"/>
        </dgm:presLayoutVars>
      </dgm:prSet>
      <dgm:spPr/>
      <dgm:t>
        <a:bodyPr/>
        <a:lstStyle/>
        <a:p>
          <a:endParaRPr lang="en-US"/>
        </a:p>
      </dgm:t>
    </dgm:pt>
    <dgm:pt modelId="{DE8D96B8-602D-4319-A913-130B3190CEF0}" type="pres">
      <dgm:prSet presAssocID="{80D02A0A-57B6-4219-BDEB-2CC6E948D614}" presName="rootConnector1" presStyleLbl="node1" presStyleIdx="0" presStyleCnt="0"/>
      <dgm:spPr/>
      <dgm:t>
        <a:bodyPr/>
        <a:lstStyle/>
        <a:p>
          <a:endParaRPr lang="en-US"/>
        </a:p>
      </dgm:t>
    </dgm:pt>
    <dgm:pt modelId="{865B8980-E769-4321-B602-39ED3933BF46}" type="pres">
      <dgm:prSet presAssocID="{80D02A0A-57B6-4219-BDEB-2CC6E948D614}" presName="hierChild2" presStyleCnt="0"/>
      <dgm:spPr/>
    </dgm:pt>
    <dgm:pt modelId="{63914038-26F9-449E-BE03-D6EAB620C317}" type="pres">
      <dgm:prSet presAssocID="{31123D68-B484-42D8-9770-E2F260C76FEB}" presName="Name37" presStyleLbl="parChTrans1D2" presStyleIdx="1" presStyleCnt="3"/>
      <dgm:spPr/>
      <dgm:t>
        <a:bodyPr/>
        <a:lstStyle/>
        <a:p>
          <a:endParaRPr lang="en-US"/>
        </a:p>
      </dgm:t>
    </dgm:pt>
    <dgm:pt modelId="{986A5C69-A3E9-4661-925F-5F7A4EF6BB36}" type="pres">
      <dgm:prSet presAssocID="{3D77B2A7-D08B-4392-ADDC-E6FC3CE348D5}" presName="hierRoot2" presStyleCnt="0">
        <dgm:presLayoutVars>
          <dgm:hierBranch val="init"/>
        </dgm:presLayoutVars>
      </dgm:prSet>
      <dgm:spPr/>
    </dgm:pt>
    <dgm:pt modelId="{BA05CC71-6EFF-4555-9E31-DB14E64BBEB7}" type="pres">
      <dgm:prSet presAssocID="{3D77B2A7-D08B-4392-ADDC-E6FC3CE348D5}" presName="rootComposite" presStyleCnt="0"/>
      <dgm:spPr/>
    </dgm:pt>
    <dgm:pt modelId="{1D9FA51B-07B6-4AA9-B79B-DBE1A513413E}" type="pres">
      <dgm:prSet presAssocID="{3D77B2A7-D08B-4392-ADDC-E6FC3CE348D5}" presName="rootText" presStyleLbl="node2" presStyleIdx="1" presStyleCnt="3" custLinFactX="-100000" custLinFactY="300000" custLinFactNeighborX="-160423" custLinFactNeighborY="389929">
        <dgm:presLayoutVars>
          <dgm:chPref val="3"/>
        </dgm:presLayoutVars>
      </dgm:prSet>
      <dgm:spPr/>
      <dgm:t>
        <a:bodyPr/>
        <a:lstStyle/>
        <a:p>
          <a:endParaRPr lang="en-US"/>
        </a:p>
      </dgm:t>
    </dgm:pt>
    <dgm:pt modelId="{68AAE8D8-9DCD-46E3-8CE6-B379795180F8}" type="pres">
      <dgm:prSet presAssocID="{3D77B2A7-D08B-4392-ADDC-E6FC3CE348D5}" presName="rootConnector" presStyleLbl="node2" presStyleIdx="1" presStyleCnt="3"/>
      <dgm:spPr/>
      <dgm:t>
        <a:bodyPr/>
        <a:lstStyle/>
        <a:p>
          <a:endParaRPr lang="en-US"/>
        </a:p>
      </dgm:t>
    </dgm:pt>
    <dgm:pt modelId="{6A997D62-18C5-40C2-A740-A4DF7A95C030}" type="pres">
      <dgm:prSet presAssocID="{3D77B2A7-D08B-4392-ADDC-E6FC3CE348D5}" presName="hierChild4" presStyleCnt="0"/>
      <dgm:spPr/>
    </dgm:pt>
    <dgm:pt modelId="{AE1C464A-77D2-40A5-95C4-34BFF984DFE3}" type="pres">
      <dgm:prSet presAssocID="{3D77B2A7-D08B-4392-ADDC-E6FC3CE348D5}" presName="hierChild5" presStyleCnt="0"/>
      <dgm:spPr/>
    </dgm:pt>
    <dgm:pt modelId="{361994BE-6795-41F0-B60E-D94D16DB2157}" type="pres">
      <dgm:prSet presAssocID="{80D02A0A-57B6-4219-BDEB-2CC6E948D614}" presName="hierChild3" presStyleCnt="0"/>
      <dgm:spPr/>
    </dgm:pt>
    <dgm:pt modelId="{8210B6EC-D2E4-4FB2-BDD5-6CC02C8CDE95}" type="pres">
      <dgm:prSet presAssocID="{354860FB-3568-41AE-874C-55A12E046862}" presName="hierRoot1" presStyleCnt="0">
        <dgm:presLayoutVars>
          <dgm:hierBranch val="init"/>
        </dgm:presLayoutVars>
      </dgm:prSet>
      <dgm:spPr/>
    </dgm:pt>
    <dgm:pt modelId="{FBE2C6EA-F1FC-4EE5-9696-0E32EBC3673E}" type="pres">
      <dgm:prSet presAssocID="{354860FB-3568-41AE-874C-55A12E046862}" presName="rootComposite1" presStyleCnt="0"/>
      <dgm:spPr/>
    </dgm:pt>
    <dgm:pt modelId="{E5C5F7C7-3A94-41EC-88F5-18BD8A9C71CB}" type="pres">
      <dgm:prSet presAssocID="{354860FB-3568-41AE-874C-55A12E046862}" presName="rootText1" presStyleLbl="node0" presStyleIdx="2" presStyleCnt="3" custLinFactX="-100000" custLinFactY="311615" custLinFactNeighborX="-168259" custLinFactNeighborY="400000">
        <dgm:presLayoutVars>
          <dgm:chPref val="3"/>
        </dgm:presLayoutVars>
      </dgm:prSet>
      <dgm:spPr/>
      <dgm:t>
        <a:bodyPr/>
        <a:lstStyle/>
        <a:p>
          <a:endParaRPr lang="en-US"/>
        </a:p>
      </dgm:t>
    </dgm:pt>
    <dgm:pt modelId="{F1B9F0E4-A61E-4F5D-A166-6B37E1C78949}" type="pres">
      <dgm:prSet presAssocID="{354860FB-3568-41AE-874C-55A12E046862}" presName="rootConnector1" presStyleLbl="node1" presStyleIdx="0" presStyleCnt="0"/>
      <dgm:spPr/>
      <dgm:t>
        <a:bodyPr/>
        <a:lstStyle/>
        <a:p>
          <a:endParaRPr lang="en-US"/>
        </a:p>
      </dgm:t>
    </dgm:pt>
    <dgm:pt modelId="{2719BB1D-0487-44C2-95ED-4F63D1DB6A79}" type="pres">
      <dgm:prSet presAssocID="{354860FB-3568-41AE-874C-55A12E046862}" presName="hierChild2" presStyleCnt="0"/>
      <dgm:spPr/>
    </dgm:pt>
    <dgm:pt modelId="{5B44A4BE-93EE-4E86-8832-214E534D7D97}" type="pres">
      <dgm:prSet presAssocID="{C33ACBE7-78BB-4FA5-A3CA-A2B2B67D8113}" presName="Name37" presStyleLbl="parChTrans1D2" presStyleIdx="2" presStyleCnt="3"/>
      <dgm:spPr/>
      <dgm:t>
        <a:bodyPr/>
        <a:lstStyle/>
        <a:p>
          <a:endParaRPr lang="en-US"/>
        </a:p>
      </dgm:t>
    </dgm:pt>
    <dgm:pt modelId="{D3DA54F3-9273-413D-B751-F3CDB608639F}" type="pres">
      <dgm:prSet presAssocID="{D5C904C0-E3D4-464C-A5A3-CB735B445DB9}" presName="hierRoot2" presStyleCnt="0">
        <dgm:presLayoutVars>
          <dgm:hierBranch val="init"/>
        </dgm:presLayoutVars>
      </dgm:prSet>
      <dgm:spPr/>
    </dgm:pt>
    <dgm:pt modelId="{2AF26428-12B6-4187-942D-7D8CBA4B2580}" type="pres">
      <dgm:prSet presAssocID="{D5C904C0-E3D4-464C-A5A3-CB735B445DB9}" presName="rootComposite" presStyleCnt="0"/>
      <dgm:spPr/>
    </dgm:pt>
    <dgm:pt modelId="{71FACBA3-3D3D-4B46-AC66-DDEEFA52E6EF}" type="pres">
      <dgm:prSet presAssocID="{D5C904C0-E3D4-464C-A5A3-CB735B445DB9}" presName="rootText" presStyleLbl="node2" presStyleIdx="2" presStyleCnt="3" custLinFactX="-100000" custLinFactY="300000" custLinFactNeighborX="-167749" custLinFactNeighborY="389929">
        <dgm:presLayoutVars>
          <dgm:chPref val="3"/>
        </dgm:presLayoutVars>
      </dgm:prSet>
      <dgm:spPr/>
      <dgm:t>
        <a:bodyPr/>
        <a:lstStyle/>
        <a:p>
          <a:endParaRPr lang="en-US"/>
        </a:p>
      </dgm:t>
    </dgm:pt>
    <dgm:pt modelId="{E5A9443D-3A03-4EEA-B63A-F163F2133D81}" type="pres">
      <dgm:prSet presAssocID="{D5C904C0-E3D4-464C-A5A3-CB735B445DB9}" presName="rootConnector" presStyleLbl="node2" presStyleIdx="2" presStyleCnt="3"/>
      <dgm:spPr/>
      <dgm:t>
        <a:bodyPr/>
        <a:lstStyle/>
        <a:p>
          <a:endParaRPr lang="en-US"/>
        </a:p>
      </dgm:t>
    </dgm:pt>
    <dgm:pt modelId="{4289780E-1359-4E6A-85B3-D243A36D62FF}" type="pres">
      <dgm:prSet presAssocID="{D5C904C0-E3D4-464C-A5A3-CB735B445DB9}" presName="hierChild4" presStyleCnt="0"/>
      <dgm:spPr/>
    </dgm:pt>
    <dgm:pt modelId="{B82380EC-EEFF-4825-A5BF-26F90B4BF991}" type="pres">
      <dgm:prSet presAssocID="{D5C904C0-E3D4-464C-A5A3-CB735B445DB9}" presName="hierChild5" presStyleCnt="0"/>
      <dgm:spPr/>
    </dgm:pt>
    <dgm:pt modelId="{2978B33A-3DA2-4DF5-8C33-620C2D404BB9}" type="pres">
      <dgm:prSet presAssocID="{354860FB-3568-41AE-874C-55A12E046862}" presName="hierChild3" presStyleCnt="0"/>
      <dgm:spPr/>
    </dgm:pt>
  </dgm:ptLst>
  <dgm:cxnLst>
    <dgm:cxn modelId="{B91FC530-6C1B-4076-845E-A74A8695BE1A}" srcId="{EA84FFB0-7E44-4703-9574-94D8315BB98B}" destId="{F7761151-74EA-4394-B9E7-C84BBDB73ABA}" srcOrd="0" destOrd="0" parTransId="{0C54FFD1-799C-4955-B182-38E9A092E386}" sibTransId="{565EF0D4-42D6-47E3-A3B2-A70B4A884097}"/>
    <dgm:cxn modelId="{A1DAE3D0-B442-4A23-A600-24197DBCE5D3}" srcId="{B465ADA5-7C43-460C-9F0C-109C51C94DD2}" destId="{9CC0B3FF-F1C7-4E1E-BFD3-935021CDE434}" srcOrd="0" destOrd="0" parTransId="{CDCF4FC8-8E76-4DCF-9F6E-A22CF490434C}" sibTransId="{14C747AA-50B4-4483-A825-5BF0000AD4F1}"/>
    <dgm:cxn modelId="{962C18AF-8349-4238-8DBC-F0C0147D92F0}" srcId="{4E5565DB-C415-418B-A7D2-10F127CC4ADB}" destId="{354860FB-3568-41AE-874C-55A12E046862}" srcOrd="2" destOrd="0" parTransId="{2F231CDC-8DA3-45FC-A89F-70C456584050}" sibTransId="{15F718FF-D9F6-43B6-92C7-11744DE1490A}"/>
    <dgm:cxn modelId="{6D8C9DD8-668F-43A7-94C0-FAB8018AAC6E}" type="presOf" srcId="{B465ADA5-7C43-460C-9F0C-109C51C94DD2}" destId="{8043421C-4670-4366-A277-FA704EBA50CF}" srcOrd="1" destOrd="0" presId="urn:microsoft.com/office/officeart/2005/8/layout/orgChart1"/>
    <dgm:cxn modelId="{D1ABAEAE-565A-43BE-88ED-CB98FEA355F9}" srcId="{4E5565DB-C415-418B-A7D2-10F127CC4ADB}" destId="{80D02A0A-57B6-4219-BDEB-2CC6E948D614}" srcOrd="1" destOrd="0" parTransId="{A9AC8B13-98AB-4F77-B0B3-8387EF13CFB2}" sibTransId="{038194C8-EF8B-4DD0-9147-19A765786EDA}"/>
    <dgm:cxn modelId="{DF4A3B8E-7B4D-43BB-8E5A-2F5D0736FFB7}" srcId="{25C56146-F147-4662-B18F-42C3BAEF536E}" destId="{EA84FFB0-7E44-4703-9574-94D8315BB98B}" srcOrd="0" destOrd="0" parTransId="{397E7216-10DE-4504-9AF9-201CB0FC29D4}" sibTransId="{5AACCCC6-E5F2-4A55-91B5-C2C511DE5E86}"/>
    <dgm:cxn modelId="{84842C18-D8DA-487B-91DF-A5DFA44747D1}" type="presOf" srcId="{25C56146-F147-4662-B18F-42C3BAEF536E}" destId="{FE8EA997-AE8C-4429-B703-AC8288EF94A3}" srcOrd="0" destOrd="0" presId="urn:microsoft.com/office/officeart/2005/8/layout/orgChart1"/>
    <dgm:cxn modelId="{661819E8-3BBC-4BD3-ABA4-C42AF3046D67}" srcId="{25C56146-F147-4662-B18F-42C3BAEF536E}" destId="{848265E3-5956-4001-8B81-4404EDF94E1F}" srcOrd="3" destOrd="0" parTransId="{99CA7594-3FA1-4E81-B453-F46A1C3B368E}" sibTransId="{ACE2315F-ADD1-41DF-BBD9-8353D5FB3190}"/>
    <dgm:cxn modelId="{4604F662-A121-4D16-ACA4-1FC78D236017}" type="presOf" srcId="{F7761151-74EA-4394-B9E7-C84BBDB73ABA}" destId="{2E4C9B7C-6051-4AA4-960C-3C7623779E69}" srcOrd="0" destOrd="0" presId="urn:microsoft.com/office/officeart/2005/8/layout/orgChart1"/>
    <dgm:cxn modelId="{30BF12C7-07DB-4E35-8271-121FB375DD6C}" type="presOf" srcId="{CE8D251F-3D62-420A-9925-80826EFA0944}" destId="{D9DC7A1A-2710-45DD-A639-19C7F8F6A329}" srcOrd="0" destOrd="0" presId="urn:microsoft.com/office/officeart/2005/8/layout/orgChart1"/>
    <dgm:cxn modelId="{47F35DE5-2FB6-4FC6-A2AB-DE2590798161}" srcId="{25C56146-F147-4662-B18F-42C3BAEF536E}" destId="{9A25CDFF-CC25-4CD4-8DE8-C106A8285558}" srcOrd="1" destOrd="0" parTransId="{7D6D3D58-BD98-4767-A30E-D366806DC35F}" sibTransId="{F9643A7B-37EB-415A-9254-7ACEE244BB91}"/>
    <dgm:cxn modelId="{87A7D347-C5A0-4461-A924-8B9686C71BB7}" type="presOf" srcId="{B465ADA5-7C43-460C-9F0C-109C51C94DD2}" destId="{DD525206-10E1-4458-9D0F-B32E6042CB57}" srcOrd="0" destOrd="0" presId="urn:microsoft.com/office/officeart/2005/8/layout/orgChart1"/>
    <dgm:cxn modelId="{8225178B-C76B-4A78-9852-0FBDB0C0C47F}" type="presOf" srcId="{0C54FFD1-799C-4955-B182-38E9A092E386}" destId="{84F04A44-B193-44D3-BBFD-FD0A3E880621}" srcOrd="0" destOrd="0" presId="urn:microsoft.com/office/officeart/2005/8/layout/orgChart1"/>
    <dgm:cxn modelId="{4D08FD10-218D-4A31-8902-D3B4E0B59700}" type="presOf" srcId="{D5C904C0-E3D4-464C-A5A3-CB735B445DB9}" destId="{71FACBA3-3D3D-4B46-AC66-DDEEFA52E6EF}" srcOrd="0" destOrd="0" presId="urn:microsoft.com/office/officeart/2005/8/layout/orgChart1"/>
    <dgm:cxn modelId="{71D8C102-516A-4A19-95C8-653A6C0CA607}" type="presOf" srcId="{4E5565DB-C415-418B-A7D2-10F127CC4ADB}" destId="{5B25811D-30B7-45E5-AACA-7039E5AE023A}" srcOrd="0" destOrd="0" presId="urn:microsoft.com/office/officeart/2005/8/layout/orgChart1"/>
    <dgm:cxn modelId="{964EE53A-2EE2-449C-9BE2-7FDF2725ABAE}" type="presOf" srcId="{DAC84210-3CFD-46EE-B1C9-D858A957959F}" destId="{3C02B97D-3E40-4E80-BA44-10C695418C4D}" srcOrd="0" destOrd="0" presId="urn:microsoft.com/office/officeart/2005/8/layout/orgChart1"/>
    <dgm:cxn modelId="{9FE10695-A557-45BC-975C-7DE16C0BF9DF}" type="presOf" srcId="{518831C9-E33A-4E1D-8120-B3980FC903E5}" destId="{C7F09D0F-879D-4D39-AF5B-804CB221F0AF}" srcOrd="1" destOrd="0" presId="urn:microsoft.com/office/officeart/2005/8/layout/orgChart1"/>
    <dgm:cxn modelId="{26E568A3-8EEE-47F9-8549-8BA891BDA5FA}" type="presOf" srcId="{397E7216-10DE-4504-9AF9-201CB0FC29D4}" destId="{8E291310-B9EF-4F43-8599-C29112165048}" srcOrd="0" destOrd="0" presId="urn:microsoft.com/office/officeart/2005/8/layout/orgChart1"/>
    <dgm:cxn modelId="{47C39EA6-FA5C-4D6A-B7F8-F36950280DF7}" type="presOf" srcId="{C13722AE-1E12-4E23-AAE7-537C253D8B27}" destId="{020FFA38-0109-469F-BAED-76A7BCC43423}" srcOrd="1" destOrd="0" presId="urn:microsoft.com/office/officeart/2005/8/layout/orgChart1"/>
    <dgm:cxn modelId="{B29A469E-C5D0-467A-971B-D1C01821B5D7}" srcId="{9CC0B3FF-F1C7-4E1E-BFD3-935021CDE434}" destId="{25C56146-F147-4662-B18F-42C3BAEF536E}" srcOrd="0" destOrd="0" parTransId="{2D8E8ECD-11BD-4C8F-A694-3C459D9B2392}" sibTransId="{B97BD953-79AF-405F-A88F-08440DE9E597}"/>
    <dgm:cxn modelId="{729140CC-6DEF-4276-9A3A-3D45A82113B4}" type="presOf" srcId="{9CC0B3FF-F1C7-4E1E-BFD3-935021CDE434}" destId="{26B464C8-8291-4483-BDA0-02B0AAB7813D}" srcOrd="1" destOrd="0" presId="urn:microsoft.com/office/officeart/2005/8/layout/orgChart1"/>
    <dgm:cxn modelId="{D3D8D58A-1D7A-4DB4-B2B2-8DCBCD225B1A}" type="presOf" srcId="{80D02A0A-57B6-4219-BDEB-2CC6E948D614}" destId="{AC1B9E4C-7092-4C5B-874D-D524C2BC371F}" srcOrd="0" destOrd="0" presId="urn:microsoft.com/office/officeart/2005/8/layout/orgChart1"/>
    <dgm:cxn modelId="{B33CBDB6-88DE-4070-B14E-65C028EB4D0F}" type="presOf" srcId="{9A59E774-EA5B-49E3-9B20-B5586AA6F2C6}" destId="{E9E96768-1071-49EA-BC08-F14D2BE0DD7C}" srcOrd="1" destOrd="0" presId="urn:microsoft.com/office/officeart/2005/8/layout/orgChart1"/>
    <dgm:cxn modelId="{82C949AF-A27E-4411-B17F-512B01E02169}" type="presOf" srcId="{354860FB-3568-41AE-874C-55A12E046862}" destId="{F1B9F0E4-A61E-4F5D-A166-6B37E1C78949}" srcOrd="1" destOrd="0" presId="urn:microsoft.com/office/officeart/2005/8/layout/orgChart1"/>
    <dgm:cxn modelId="{D1592906-3B32-42C4-AFD7-C7E3BA5D1DD6}" srcId="{C13722AE-1E12-4E23-AAE7-537C253D8B27}" destId="{9A59E774-EA5B-49E3-9B20-B5586AA6F2C6}" srcOrd="0" destOrd="0" parTransId="{6B71BA43-5878-461A-9254-74CE81698877}" sibTransId="{FFDCA3DB-EC7C-488A-A317-E4A453792564}"/>
    <dgm:cxn modelId="{CD411870-4120-4DBA-B834-719905CEA2DB}" srcId="{354860FB-3568-41AE-874C-55A12E046862}" destId="{D5C904C0-E3D4-464C-A5A3-CB735B445DB9}" srcOrd="0" destOrd="0" parTransId="{C33ACBE7-78BB-4FA5-A3CA-A2B2B67D8113}" sibTransId="{8B3EF15C-0BA5-4B1F-B8DB-C2ADEDC0A16B}"/>
    <dgm:cxn modelId="{4365107E-8420-488A-AAF9-9B55AE00A6EA}" type="presOf" srcId="{848265E3-5956-4001-8B81-4404EDF94E1F}" destId="{138CA127-52CD-40D5-9648-7A97CBCB6707}" srcOrd="1" destOrd="0" presId="urn:microsoft.com/office/officeart/2005/8/layout/orgChart1"/>
    <dgm:cxn modelId="{95990B5D-EA58-4D90-BF1C-12A879EEB3D4}" srcId="{25C56146-F147-4662-B18F-42C3BAEF536E}" destId="{518831C9-E33A-4E1D-8120-B3980FC903E5}" srcOrd="4" destOrd="0" parTransId="{DAC84210-3CFD-46EE-B1C9-D858A957959F}" sibTransId="{F8E748DE-CA30-42D0-8484-BCBD089DCD65}"/>
    <dgm:cxn modelId="{860A3DF7-B168-4A79-956E-1A3D79C33C43}" type="presOf" srcId="{99CA7594-3FA1-4E81-B453-F46A1C3B368E}" destId="{AD0CB4B6-7806-4E2D-BBD9-F78D37610E83}" srcOrd="0" destOrd="0" presId="urn:microsoft.com/office/officeart/2005/8/layout/orgChart1"/>
    <dgm:cxn modelId="{09F4A051-EFF4-4FEF-BEEF-CCD322F373BA}" type="presOf" srcId="{9A25CDFF-CC25-4CD4-8DE8-C106A8285558}" destId="{06667972-24BD-43FC-B477-C90FAB0020B2}" srcOrd="0" destOrd="0" presId="urn:microsoft.com/office/officeart/2005/8/layout/orgChart1"/>
    <dgm:cxn modelId="{6D9AB3DB-B4B0-4503-930B-65C8D01AFFD0}" type="presOf" srcId="{3D77B2A7-D08B-4392-ADDC-E6FC3CE348D5}" destId="{1D9FA51B-07B6-4AA9-B79B-DBE1A513413E}" srcOrd="0" destOrd="0" presId="urn:microsoft.com/office/officeart/2005/8/layout/orgChart1"/>
    <dgm:cxn modelId="{DF87E669-11AD-42FC-B04D-2E47201829BC}" type="presOf" srcId="{EA84FFB0-7E44-4703-9574-94D8315BB98B}" destId="{3E3419BC-2960-4061-BCD5-02A93221F07D}" srcOrd="0" destOrd="0" presId="urn:microsoft.com/office/officeart/2005/8/layout/orgChart1"/>
    <dgm:cxn modelId="{AA048FFA-892B-4B1C-BD0A-3A665B23803B}" type="presOf" srcId="{354860FB-3568-41AE-874C-55A12E046862}" destId="{E5C5F7C7-3A94-41EC-88F5-18BD8A9C71CB}" srcOrd="0" destOrd="0" presId="urn:microsoft.com/office/officeart/2005/8/layout/orgChart1"/>
    <dgm:cxn modelId="{4D69E327-B7C8-4050-ACBB-08E8A93AD8EC}" type="presOf" srcId="{6B71BA43-5878-461A-9254-74CE81698877}" destId="{C019F1DB-4CD3-463A-8481-E71011F72B87}" srcOrd="0" destOrd="0" presId="urn:microsoft.com/office/officeart/2005/8/layout/orgChart1"/>
    <dgm:cxn modelId="{582B8647-BB42-4A0E-854D-D5369FE1B77B}" type="presOf" srcId="{25C56146-F147-4662-B18F-42C3BAEF536E}" destId="{EFF41AF8-45F5-4930-B405-1FCB94AD25A3}" srcOrd="1" destOrd="0" presId="urn:microsoft.com/office/officeart/2005/8/layout/orgChart1"/>
    <dgm:cxn modelId="{CB1AD031-9DB1-4381-8498-2F12ADC34733}" type="presOf" srcId="{D5C904C0-E3D4-464C-A5A3-CB735B445DB9}" destId="{E5A9443D-3A03-4EEA-B63A-F163F2133D81}" srcOrd="1" destOrd="0" presId="urn:microsoft.com/office/officeart/2005/8/layout/orgChart1"/>
    <dgm:cxn modelId="{4A5F6F30-A7EB-46D4-97EE-2F073305896E}" type="presOf" srcId="{EA84FFB0-7E44-4703-9574-94D8315BB98B}" destId="{51D1C89B-7E95-4DAE-8ABD-A50AF03333CD}" srcOrd="1" destOrd="0" presId="urn:microsoft.com/office/officeart/2005/8/layout/orgChart1"/>
    <dgm:cxn modelId="{43715295-1ED0-4F0C-A3B3-D674BD041C99}" type="presOf" srcId="{F7761151-74EA-4394-B9E7-C84BBDB73ABA}" destId="{773DF141-3A53-460A-BB4A-74AC8705BC36}" srcOrd="1" destOrd="0" presId="urn:microsoft.com/office/officeart/2005/8/layout/orgChart1"/>
    <dgm:cxn modelId="{B58D2EA7-2ADC-42FE-A1C3-084C3B1AB900}" type="presOf" srcId="{518831C9-E33A-4E1D-8120-B3980FC903E5}" destId="{0A8DF36B-AA48-4F0C-B166-8856B49C4183}" srcOrd="0" destOrd="0" presId="urn:microsoft.com/office/officeart/2005/8/layout/orgChart1"/>
    <dgm:cxn modelId="{6716DE77-E562-45F5-BD0B-18F508902E66}" type="presOf" srcId="{9CC0B3FF-F1C7-4E1E-BFD3-935021CDE434}" destId="{A8B670E2-187C-418A-83B8-93595AA2FFC2}" srcOrd="0" destOrd="0" presId="urn:microsoft.com/office/officeart/2005/8/layout/orgChart1"/>
    <dgm:cxn modelId="{4A11AF85-591F-479E-B247-DE2EFCA97AE0}" srcId="{4E5565DB-C415-418B-A7D2-10F127CC4ADB}" destId="{B465ADA5-7C43-460C-9F0C-109C51C94DD2}" srcOrd="0" destOrd="0" parTransId="{A321CC55-AEDB-4BC3-8CD6-8B074D5EB4D3}" sibTransId="{813CA31A-B153-43A9-B293-0F461067047C}"/>
    <dgm:cxn modelId="{1256E369-D802-45A0-8D9D-181AD9673997}" type="presOf" srcId="{C13722AE-1E12-4E23-AAE7-537C253D8B27}" destId="{EE33D767-7D34-403A-9A83-B897C9BB5B43}" srcOrd="0" destOrd="0" presId="urn:microsoft.com/office/officeart/2005/8/layout/orgChart1"/>
    <dgm:cxn modelId="{5DBE3503-453B-49FD-995A-E731467E1283}" type="presOf" srcId="{80D02A0A-57B6-4219-BDEB-2CC6E948D614}" destId="{DE8D96B8-602D-4319-A913-130B3190CEF0}" srcOrd="1" destOrd="0" presId="urn:microsoft.com/office/officeart/2005/8/layout/orgChart1"/>
    <dgm:cxn modelId="{00C38BE2-AEFD-4A10-9ED2-68546A7E6375}" type="presOf" srcId="{848265E3-5956-4001-8B81-4404EDF94E1F}" destId="{8D91E1C4-688E-4B65-BA29-81548CEC2B1B}" srcOrd="0" destOrd="0" presId="urn:microsoft.com/office/officeart/2005/8/layout/orgChart1"/>
    <dgm:cxn modelId="{A21AA8C2-241A-4279-97BE-71CFFA1E20D3}" type="presOf" srcId="{2D8E8ECD-11BD-4C8F-A694-3C459D9B2392}" destId="{05F3BE88-FADA-4E06-8DAD-63520D74CD36}" srcOrd="0" destOrd="0" presId="urn:microsoft.com/office/officeart/2005/8/layout/orgChart1"/>
    <dgm:cxn modelId="{E09072AA-0B3E-4F95-A7FC-066C8B3CED7F}" type="presOf" srcId="{CDCF4FC8-8E76-4DCF-9F6E-A22CF490434C}" destId="{CAF920EA-503B-4B3F-AEBB-7D7391446D2D}" srcOrd="0" destOrd="0" presId="urn:microsoft.com/office/officeart/2005/8/layout/orgChart1"/>
    <dgm:cxn modelId="{4A49E020-55A0-4229-AB89-D61E4E4129D4}" type="presOf" srcId="{3D77B2A7-D08B-4392-ADDC-E6FC3CE348D5}" destId="{68AAE8D8-9DCD-46E3-8CE6-B379795180F8}" srcOrd="1" destOrd="0" presId="urn:microsoft.com/office/officeart/2005/8/layout/orgChart1"/>
    <dgm:cxn modelId="{790D128F-8BBB-42E9-BBE6-F043CE08ECB0}" type="presOf" srcId="{9A25CDFF-CC25-4CD4-8DE8-C106A8285558}" destId="{1ECD0F08-AC9D-44C6-B8C3-B6DA13BA421F}" srcOrd="1" destOrd="0" presId="urn:microsoft.com/office/officeart/2005/8/layout/orgChart1"/>
    <dgm:cxn modelId="{38AF09E0-C655-4FBF-8B94-2C1229ADE4BE}" type="presOf" srcId="{C33ACBE7-78BB-4FA5-A3CA-A2B2B67D8113}" destId="{5B44A4BE-93EE-4E86-8832-214E534D7D97}" srcOrd="0" destOrd="0" presId="urn:microsoft.com/office/officeart/2005/8/layout/orgChart1"/>
    <dgm:cxn modelId="{92AC9211-6D03-4163-84CB-127B50CC70F9}" type="presOf" srcId="{7D6D3D58-BD98-4767-A30E-D366806DC35F}" destId="{2D62F8DC-F08E-44C3-91DB-D48285DAB8F9}" srcOrd="0" destOrd="0" presId="urn:microsoft.com/office/officeart/2005/8/layout/orgChart1"/>
    <dgm:cxn modelId="{43D563A9-D77D-4098-AE4E-ADC1FEAB37BB}" type="presOf" srcId="{9A59E774-EA5B-49E3-9B20-B5586AA6F2C6}" destId="{D51FF40E-5AA6-439C-A1FC-8EC03D97DA9E}" srcOrd="0" destOrd="0" presId="urn:microsoft.com/office/officeart/2005/8/layout/orgChart1"/>
    <dgm:cxn modelId="{F796DBB4-60EE-45A6-AE6B-412A44D2A86B}" srcId="{25C56146-F147-4662-B18F-42C3BAEF536E}" destId="{C13722AE-1E12-4E23-AAE7-537C253D8B27}" srcOrd="2" destOrd="0" parTransId="{CE8D251F-3D62-420A-9925-80826EFA0944}" sibTransId="{34D2FE41-7683-4682-A9C4-DE040C2A68DD}"/>
    <dgm:cxn modelId="{403C28CF-7921-4DE7-A7E0-BC2E516E9DB0}" srcId="{80D02A0A-57B6-4219-BDEB-2CC6E948D614}" destId="{3D77B2A7-D08B-4392-ADDC-E6FC3CE348D5}" srcOrd="0" destOrd="0" parTransId="{31123D68-B484-42D8-9770-E2F260C76FEB}" sibTransId="{23C4D457-CCF5-40D8-8083-E753973DC063}"/>
    <dgm:cxn modelId="{EA903F80-CE1E-4285-8CF6-E0BD46BAF296}" type="presOf" srcId="{31123D68-B484-42D8-9770-E2F260C76FEB}" destId="{63914038-26F9-449E-BE03-D6EAB620C317}" srcOrd="0" destOrd="0" presId="urn:microsoft.com/office/officeart/2005/8/layout/orgChart1"/>
    <dgm:cxn modelId="{0A908F91-5BE0-43E0-8707-E04D4210832B}" type="presParOf" srcId="{5B25811D-30B7-45E5-AACA-7039E5AE023A}" destId="{618E8FE4-FF3E-44DE-9B86-85CD01B51D2F}" srcOrd="0" destOrd="0" presId="urn:microsoft.com/office/officeart/2005/8/layout/orgChart1"/>
    <dgm:cxn modelId="{3786F8D8-2A74-4A82-A9E7-0ACF019A2EED}" type="presParOf" srcId="{618E8FE4-FF3E-44DE-9B86-85CD01B51D2F}" destId="{7123C416-BB42-4B4D-A0BB-34EBF60EDD33}" srcOrd="0" destOrd="0" presId="urn:microsoft.com/office/officeart/2005/8/layout/orgChart1"/>
    <dgm:cxn modelId="{F641EE62-9D50-458D-868A-2819222244C6}" type="presParOf" srcId="{7123C416-BB42-4B4D-A0BB-34EBF60EDD33}" destId="{DD525206-10E1-4458-9D0F-B32E6042CB57}" srcOrd="0" destOrd="0" presId="urn:microsoft.com/office/officeart/2005/8/layout/orgChart1"/>
    <dgm:cxn modelId="{80FF34E6-354C-46E3-97BD-A38EA15310D3}" type="presParOf" srcId="{7123C416-BB42-4B4D-A0BB-34EBF60EDD33}" destId="{8043421C-4670-4366-A277-FA704EBA50CF}" srcOrd="1" destOrd="0" presId="urn:microsoft.com/office/officeart/2005/8/layout/orgChart1"/>
    <dgm:cxn modelId="{6AA2BBB1-AB66-4B15-889B-F103CF5F3C78}" type="presParOf" srcId="{618E8FE4-FF3E-44DE-9B86-85CD01B51D2F}" destId="{1A09AF33-5464-4832-9AB2-7AA31726774C}" srcOrd="1" destOrd="0" presId="urn:microsoft.com/office/officeart/2005/8/layout/orgChart1"/>
    <dgm:cxn modelId="{787B04D5-30F7-4FDE-A5CE-FA94CDEBF119}" type="presParOf" srcId="{1A09AF33-5464-4832-9AB2-7AA31726774C}" destId="{CAF920EA-503B-4B3F-AEBB-7D7391446D2D}" srcOrd="0" destOrd="0" presId="urn:microsoft.com/office/officeart/2005/8/layout/orgChart1"/>
    <dgm:cxn modelId="{B8ABE8A1-E0B8-4725-962A-5D20AE4F487C}" type="presParOf" srcId="{1A09AF33-5464-4832-9AB2-7AA31726774C}" destId="{DA5B2F5A-8F09-49AB-871A-060A33532B7B}" srcOrd="1" destOrd="0" presId="urn:microsoft.com/office/officeart/2005/8/layout/orgChart1"/>
    <dgm:cxn modelId="{E12F148B-20FD-4D87-B161-9BF0707C15B4}" type="presParOf" srcId="{DA5B2F5A-8F09-49AB-871A-060A33532B7B}" destId="{16A7051F-3161-4B4A-B387-09F1F517EC9B}" srcOrd="0" destOrd="0" presId="urn:microsoft.com/office/officeart/2005/8/layout/orgChart1"/>
    <dgm:cxn modelId="{E961AC17-4AF0-458C-A513-67413B23EDC4}" type="presParOf" srcId="{16A7051F-3161-4B4A-B387-09F1F517EC9B}" destId="{A8B670E2-187C-418A-83B8-93595AA2FFC2}" srcOrd="0" destOrd="0" presId="urn:microsoft.com/office/officeart/2005/8/layout/orgChart1"/>
    <dgm:cxn modelId="{F20D5A0B-02D5-43EC-A2AD-7091A18C159E}" type="presParOf" srcId="{16A7051F-3161-4B4A-B387-09F1F517EC9B}" destId="{26B464C8-8291-4483-BDA0-02B0AAB7813D}" srcOrd="1" destOrd="0" presId="urn:microsoft.com/office/officeart/2005/8/layout/orgChart1"/>
    <dgm:cxn modelId="{0922221B-5372-4A7A-8C31-42EED44F5932}" type="presParOf" srcId="{DA5B2F5A-8F09-49AB-871A-060A33532B7B}" destId="{6DC5B857-A529-46C6-B4EC-BBFA812E539E}" srcOrd="1" destOrd="0" presId="urn:microsoft.com/office/officeart/2005/8/layout/orgChart1"/>
    <dgm:cxn modelId="{B48CB29E-5859-4D59-813F-556C9E226AF2}" type="presParOf" srcId="{6DC5B857-A529-46C6-B4EC-BBFA812E539E}" destId="{05F3BE88-FADA-4E06-8DAD-63520D74CD36}" srcOrd="0" destOrd="0" presId="urn:microsoft.com/office/officeart/2005/8/layout/orgChart1"/>
    <dgm:cxn modelId="{5343B190-C217-46E4-9667-3392B88F0E95}" type="presParOf" srcId="{6DC5B857-A529-46C6-B4EC-BBFA812E539E}" destId="{8F39A34B-9071-4051-937E-E9D89802017D}" srcOrd="1" destOrd="0" presId="urn:microsoft.com/office/officeart/2005/8/layout/orgChart1"/>
    <dgm:cxn modelId="{302492AB-61B1-445D-B13D-BA6A1FA4701D}" type="presParOf" srcId="{8F39A34B-9071-4051-937E-E9D89802017D}" destId="{897F5CC4-60C6-4C69-9EBB-AD0F5F9FDFFC}" srcOrd="0" destOrd="0" presId="urn:microsoft.com/office/officeart/2005/8/layout/orgChart1"/>
    <dgm:cxn modelId="{59A91366-D258-4EC3-9873-180B16BFE80D}" type="presParOf" srcId="{897F5CC4-60C6-4C69-9EBB-AD0F5F9FDFFC}" destId="{FE8EA997-AE8C-4429-B703-AC8288EF94A3}" srcOrd="0" destOrd="0" presId="urn:microsoft.com/office/officeart/2005/8/layout/orgChart1"/>
    <dgm:cxn modelId="{B3FAC022-2E64-4639-BE53-B763391DA859}" type="presParOf" srcId="{897F5CC4-60C6-4C69-9EBB-AD0F5F9FDFFC}" destId="{EFF41AF8-45F5-4930-B405-1FCB94AD25A3}" srcOrd="1" destOrd="0" presId="urn:microsoft.com/office/officeart/2005/8/layout/orgChart1"/>
    <dgm:cxn modelId="{045FD353-D9DF-4064-8183-44745BBD966B}" type="presParOf" srcId="{8F39A34B-9071-4051-937E-E9D89802017D}" destId="{343FED18-230F-49DB-A306-AD5FA7A00645}" srcOrd="1" destOrd="0" presId="urn:microsoft.com/office/officeart/2005/8/layout/orgChart1"/>
    <dgm:cxn modelId="{0FA3A1A6-E0E6-4DF1-820E-498BDC42D7CB}" type="presParOf" srcId="{343FED18-230F-49DB-A306-AD5FA7A00645}" destId="{2D62F8DC-F08E-44C3-91DB-D48285DAB8F9}" srcOrd="0" destOrd="0" presId="urn:microsoft.com/office/officeart/2005/8/layout/orgChart1"/>
    <dgm:cxn modelId="{4466223A-504D-49D6-AB6D-C96AA15578A0}" type="presParOf" srcId="{343FED18-230F-49DB-A306-AD5FA7A00645}" destId="{D3CF85F4-5D43-41C0-8D38-6C51674B9894}" srcOrd="1" destOrd="0" presId="urn:microsoft.com/office/officeart/2005/8/layout/orgChart1"/>
    <dgm:cxn modelId="{5274F4D6-A6DE-409A-94D2-F09F616CD350}" type="presParOf" srcId="{D3CF85F4-5D43-41C0-8D38-6C51674B9894}" destId="{48C9E2C4-6BD1-4090-A5FD-D125B53FE0A8}" srcOrd="0" destOrd="0" presId="urn:microsoft.com/office/officeart/2005/8/layout/orgChart1"/>
    <dgm:cxn modelId="{FD4BC94C-E07B-496D-B7B9-7C175C9C4E91}" type="presParOf" srcId="{48C9E2C4-6BD1-4090-A5FD-D125B53FE0A8}" destId="{06667972-24BD-43FC-B477-C90FAB0020B2}" srcOrd="0" destOrd="0" presId="urn:microsoft.com/office/officeart/2005/8/layout/orgChart1"/>
    <dgm:cxn modelId="{CB70BC6F-B054-493C-A3B6-6889CF8582E9}" type="presParOf" srcId="{48C9E2C4-6BD1-4090-A5FD-D125B53FE0A8}" destId="{1ECD0F08-AC9D-44C6-B8C3-B6DA13BA421F}" srcOrd="1" destOrd="0" presId="urn:microsoft.com/office/officeart/2005/8/layout/orgChart1"/>
    <dgm:cxn modelId="{6A8D9373-02B2-48BC-8323-92ECD056A5BB}" type="presParOf" srcId="{D3CF85F4-5D43-41C0-8D38-6C51674B9894}" destId="{3464DDAF-3077-48E0-9886-BF0076A758B2}" srcOrd="1" destOrd="0" presId="urn:microsoft.com/office/officeart/2005/8/layout/orgChart1"/>
    <dgm:cxn modelId="{9D22C14E-9459-4CB4-9475-D593D54A7387}" type="presParOf" srcId="{D3CF85F4-5D43-41C0-8D38-6C51674B9894}" destId="{906DD9D4-6F6D-4D32-968C-82B66B789D81}" srcOrd="2" destOrd="0" presId="urn:microsoft.com/office/officeart/2005/8/layout/orgChart1"/>
    <dgm:cxn modelId="{BA973A79-0CBC-4EBF-9D51-209B5FC82C6B}" type="presParOf" srcId="{8F39A34B-9071-4051-937E-E9D89802017D}" destId="{A808DC3D-C820-471F-B983-C4CD99A661CB}" srcOrd="2" destOrd="0" presId="urn:microsoft.com/office/officeart/2005/8/layout/orgChart1"/>
    <dgm:cxn modelId="{6FB636A9-F9A4-43C7-9135-EDF914557DC2}" type="presParOf" srcId="{A808DC3D-C820-471F-B983-C4CD99A661CB}" destId="{8E291310-B9EF-4F43-8599-C29112165048}" srcOrd="0" destOrd="0" presId="urn:microsoft.com/office/officeart/2005/8/layout/orgChart1"/>
    <dgm:cxn modelId="{AB21122E-3D82-4626-A78F-F95D16E6217D}" type="presParOf" srcId="{A808DC3D-C820-471F-B983-C4CD99A661CB}" destId="{2E285362-5BEC-4273-A1CE-DB149003E1C0}" srcOrd="1" destOrd="0" presId="urn:microsoft.com/office/officeart/2005/8/layout/orgChart1"/>
    <dgm:cxn modelId="{46DBA794-B6FD-4744-9AD8-5BBFCE6EBB1B}" type="presParOf" srcId="{2E285362-5BEC-4273-A1CE-DB149003E1C0}" destId="{B9C1B065-E1C2-469D-BF18-90727E80550A}" srcOrd="0" destOrd="0" presId="urn:microsoft.com/office/officeart/2005/8/layout/orgChart1"/>
    <dgm:cxn modelId="{AE42E6E4-3122-411F-96D7-0C8D461542DD}" type="presParOf" srcId="{B9C1B065-E1C2-469D-BF18-90727E80550A}" destId="{3E3419BC-2960-4061-BCD5-02A93221F07D}" srcOrd="0" destOrd="0" presId="urn:microsoft.com/office/officeart/2005/8/layout/orgChart1"/>
    <dgm:cxn modelId="{02780247-35E1-4AD8-82E5-1EA3B911AAF8}" type="presParOf" srcId="{B9C1B065-E1C2-469D-BF18-90727E80550A}" destId="{51D1C89B-7E95-4DAE-8ABD-A50AF03333CD}" srcOrd="1" destOrd="0" presId="urn:microsoft.com/office/officeart/2005/8/layout/orgChart1"/>
    <dgm:cxn modelId="{35E12039-0CEA-4AA1-8672-D117C44CF61E}" type="presParOf" srcId="{2E285362-5BEC-4273-A1CE-DB149003E1C0}" destId="{A9824361-5440-49F5-84AA-48F2A014FC44}" srcOrd="1" destOrd="0" presId="urn:microsoft.com/office/officeart/2005/8/layout/orgChart1"/>
    <dgm:cxn modelId="{E4ABCE0B-FFB3-4112-9A3E-29940B2C85E2}" type="presParOf" srcId="{2E285362-5BEC-4273-A1CE-DB149003E1C0}" destId="{5CBB0856-2DED-421C-B0B7-0E6AF38F04F8}" srcOrd="2" destOrd="0" presId="urn:microsoft.com/office/officeart/2005/8/layout/orgChart1"/>
    <dgm:cxn modelId="{828315CC-7C10-4FC7-A9EF-91C8E359F464}" type="presParOf" srcId="{5CBB0856-2DED-421C-B0B7-0E6AF38F04F8}" destId="{84F04A44-B193-44D3-BBFD-FD0A3E880621}" srcOrd="0" destOrd="0" presId="urn:microsoft.com/office/officeart/2005/8/layout/orgChart1"/>
    <dgm:cxn modelId="{A28CEEFD-FE8A-486F-9379-C02359412248}" type="presParOf" srcId="{5CBB0856-2DED-421C-B0B7-0E6AF38F04F8}" destId="{CAC3D432-453F-47FE-926C-EE1E46BBE5F6}" srcOrd="1" destOrd="0" presId="urn:microsoft.com/office/officeart/2005/8/layout/orgChart1"/>
    <dgm:cxn modelId="{9493E128-A495-486E-AB56-FACB3351DA18}" type="presParOf" srcId="{CAC3D432-453F-47FE-926C-EE1E46BBE5F6}" destId="{766A2218-7616-415E-9310-B05BF90CF5FE}" srcOrd="0" destOrd="0" presId="urn:microsoft.com/office/officeart/2005/8/layout/orgChart1"/>
    <dgm:cxn modelId="{4BFBBA87-DE6A-4096-AB87-0CDD8C0E6A64}" type="presParOf" srcId="{766A2218-7616-415E-9310-B05BF90CF5FE}" destId="{2E4C9B7C-6051-4AA4-960C-3C7623779E69}" srcOrd="0" destOrd="0" presId="urn:microsoft.com/office/officeart/2005/8/layout/orgChart1"/>
    <dgm:cxn modelId="{7162A646-D8C6-4822-804D-4BBA1482BE45}" type="presParOf" srcId="{766A2218-7616-415E-9310-B05BF90CF5FE}" destId="{773DF141-3A53-460A-BB4A-74AC8705BC36}" srcOrd="1" destOrd="0" presId="urn:microsoft.com/office/officeart/2005/8/layout/orgChart1"/>
    <dgm:cxn modelId="{0AA58BDA-71AC-42E8-BD97-9596ED12514E}" type="presParOf" srcId="{CAC3D432-453F-47FE-926C-EE1E46BBE5F6}" destId="{213FCC8E-8867-4881-8E62-CFCB0BA9D7A8}" srcOrd="1" destOrd="0" presId="urn:microsoft.com/office/officeart/2005/8/layout/orgChart1"/>
    <dgm:cxn modelId="{80AAD272-C4F9-41D7-A7BE-41DC976DDF4D}" type="presParOf" srcId="{CAC3D432-453F-47FE-926C-EE1E46BBE5F6}" destId="{22D61FDE-894E-4BD7-844E-AD351A4F1D15}" srcOrd="2" destOrd="0" presId="urn:microsoft.com/office/officeart/2005/8/layout/orgChart1"/>
    <dgm:cxn modelId="{D162CEE9-6597-44B3-A197-29C50DCEFB07}" type="presParOf" srcId="{A808DC3D-C820-471F-B983-C4CD99A661CB}" destId="{D9DC7A1A-2710-45DD-A639-19C7F8F6A329}" srcOrd="2" destOrd="0" presId="urn:microsoft.com/office/officeart/2005/8/layout/orgChart1"/>
    <dgm:cxn modelId="{2E28D851-D73A-4A10-9336-4561A56CE277}" type="presParOf" srcId="{A808DC3D-C820-471F-B983-C4CD99A661CB}" destId="{5593F1A3-12C1-4402-BE11-2DE8947EE404}" srcOrd="3" destOrd="0" presId="urn:microsoft.com/office/officeart/2005/8/layout/orgChart1"/>
    <dgm:cxn modelId="{42CCDD35-3FD3-48CE-B9FE-7E99C810151E}" type="presParOf" srcId="{5593F1A3-12C1-4402-BE11-2DE8947EE404}" destId="{43F9CAA4-53CD-40D7-AF62-3AC902E953EB}" srcOrd="0" destOrd="0" presId="urn:microsoft.com/office/officeart/2005/8/layout/orgChart1"/>
    <dgm:cxn modelId="{D484F73E-5C1E-4774-AB6A-1B57E61EEB5E}" type="presParOf" srcId="{43F9CAA4-53CD-40D7-AF62-3AC902E953EB}" destId="{EE33D767-7D34-403A-9A83-B897C9BB5B43}" srcOrd="0" destOrd="0" presId="urn:microsoft.com/office/officeart/2005/8/layout/orgChart1"/>
    <dgm:cxn modelId="{F0A0FFF7-31F8-4172-9FF8-F4DEE0B4951B}" type="presParOf" srcId="{43F9CAA4-53CD-40D7-AF62-3AC902E953EB}" destId="{020FFA38-0109-469F-BAED-76A7BCC43423}" srcOrd="1" destOrd="0" presId="urn:microsoft.com/office/officeart/2005/8/layout/orgChart1"/>
    <dgm:cxn modelId="{58D727E1-1068-46E9-B5B9-329B12E3C51A}" type="presParOf" srcId="{5593F1A3-12C1-4402-BE11-2DE8947EE404}" destId="{1E19DB21-9A1F-4728-ACF9-A6044C1DC087}" srcOrd="1" destOrd="0" presId="urn:microsoft.com/office/officeart/2005/8/layout/orgChart1"/>
    <dgm:cxn modelId="{1BE87F00-FEDB-4402-AC25-4805C5166529}" type="presParOf" srcId="{5593F1A3-12C1-4402-BE11-2DE8947EE404}" destId="{2D17C025-71BC-4BBC-AF09-A8FB3011BB75}" srcOrd="2" destOrd="0" presId="urn:microsoft.com/office/officeart/2005/8/layout/orgChart1"/>
    <dgm:cxn modelId="{243283EA-975E-4197-A73C-ABB79D01EFF5}" type="presParOf" srcId="{2D17C025-71BC-4BBC-AF09-A8FB3011BB75}" destId="{C019F1DB-4CD3-463A-8481-E71011F72B87}" srcOrd="0" destOrd="0" presId="urn:microsoft.com/office/officeart/2005/8/layout/orgChart1"/>
    <dgm:cxn modelId="{208FF3E4-0899-49EA-A46F-647629B8F02E}" type="presParOf" srcId="{2D17C025-71BC-4BBC-AF09-A8FB3011BB75}" destId="{73855DCF-93A9-48B5-B2B2-93BC7DE5EA37}" srcOrd="1" destOrd="0" presId="urn:microsoft.com/office/officeart/2005/8/layout/orgChart1"/>
    <dgm:cxn modelId="{47084CD6-57F8-4D42-8C5E-0C8E40E88E8B}" type="presParOf" srcId="{73855DCF-93A9-48B5-B2B2-93BC7DE5EA37}" destId="{7C344E0C-FF8F-430A-BF1E-41DA46D42096}" srcOrd="0" destOrd="0" presId="urn:microsoft.com/office/officeart/2005/8/layout/orgChart1"/>
    <dgm:cxn modelId="{8BB0EA43-1AC0-450C-A773-788D8EEE96CB}" type="presParOf" srcId="{7C344E0C-FF8F-430A-BF1E-41DA46D42096}" destId="{D51FF40E-5AA6-439C-A1FC-8EC03D97DA9E}" srcOrd="0" destOrd="0" presId="urn:microsoft.com/office/officeart/2005/8/layout/orgChart1"/>
    <dgm:cxn modelId="{4C70E603-60CB-4747-AE0D-7A9394A056E1}" type="presParOf" srcId="{7C344E0C-FF8F-430A-BF1E-41DA46D42096}" destId="{E9E96768-1071-49EA-BC08-F14D2BE0DD7C}" srcOrd="1" destOrd="0" presId="urn:microsoft.com/office/officeart/2005/8/layout/orgChart1"/>
    <dgm:cxn modelId="{79DEE0CD-34CE-4AB4-A9E6-85A0EE8AFEB2}" type="presParOf" srcId="{73855DCF-93A9-48B5-B2B2-93BC7DE5EA37}" destId="{1A6A5433-A010-44A0-A935-0CBF756B3D3E}" srcOrd="1" destOrd="0" presId="urn:microsoft.com/office/officeart/2005/8/layout/orgChart1"/>
    <dgm:cxn modelId="{20FF43A9-38D9-4EF8-953A-F24F4F838B36}" type="presParOf" srcId="{73855DCF-93A9-48B5-B2B2-93BC7DE5EA37}" destId="{68FE3FDA-49BB-4B00-8B0F-825DC6F4A2B5}" srcOrd="2" destOrd="0" presId="urn:microsoft.com/office/officeart/2005/8/layout/orgChart1"/>
    <dgm:cxn modelId="{140CA6D9-A372-44B2-AB6C-262FF4F9E235}" type="presParOf" srcId="{A808DC3D-C820-471F-B983-C4CD99A661CB}" destId="{AD0CB4B6-7806-4E2D-BBD9-F78D37610E83}" srcOrd="4" destOrd="0" presId="urn:microsoft.com/office/officeart/2005/8/layout/orgChart1"/>
    <dgm:cxn modelId="{4297BC05-8571-48C8-ABFF-0F528FF6B2F7}" type="presParOf" srcId="{A808DC3D-C820-471F-B983-C4CD99A661CB}" destId="{42B17EE5-6CEF-4148-9B9C-5C84B70570E6}" srcOrd="5" destOrd="0" presId="urn:microsoft.com/office/officeart/2005/8/layout/orgChart1"/>
    <dgm:cxn modelId="{8585872C-608A-40A0-B744-20E48A4FE739}" type="presParOf" srcId="{42B17EE5-6CEF-4148-9B9C-5C84B70570E6}" destId="{573505D0-4072-4B85-9F88-88AA59518B47}" srcOrd="0" destOrd="0" presId="urn:microsoft.com/office/officeart/2005/8/layout/orgChart1"/>
    <dgm:cxn modelId="{03EB719C-5FA7-4F78-9034-43C9D85F34EF}" type="presParOf" srcId="{573505D0-4072-4B85-9F88-88AA59518B47}" destId="{8D91E1C4-688E-4B65-BA29-81548CEC2B1B}" srcOrd="0" destOrd="0" presId="urn:microsoft.com/office/officeart/2005/8/layout/orgChart1"/>
    <dgm:cxn modelId="{9BDB25AF-236F-427B-B293-1EC9724BC4C6}" type="presParOf" srcId="{573505D0-4072-4B85-9F88-88AA59518B47}" destId="{138CA127-52CD-40D5-9648-7A97CBCB6707}" srcOrd="1" destOrd="0" presId="urn:microsoft.com/office/officeart/2005/8/layout/orgChart1"/>
    <dgm:cxn modelId="{F79EA45F-305F-4A3C-8E48-6A0058CCF5BF}" type="presParOf" srcId="{42B17EE5-6CEF-4148-9B9C-5C84B70570E6}" destId="{32EC172B-13DC-407E-8657-C6CB6F29CDAD}" srcOrd="1" destOrd="0" presId="urn:microsoft.com/office/officeart/2005/8/layout/orgChart1"/>
    <dgm:cxn modelId="{97D96AEA-7EFF-4A94-AF50-8D744A0EA88F}" type="presParOf" srcId="{42B17EE5-6CEF-4148-9B9C-5C84B70570E6}" destId="{279A9833-DE3C-4078-96E2-76FFBA7BA22F}" srcOrd="2" destOrd="0" presId="urn:microsoft.com/office/officeart/2005/8/layout/orgChart1"/>
    <dgm:cxn modelId="{E24EEACC-5967-4C34-AEEB-5AE7CBB299AF}" type="presParOf" srcId="{A808DC3D-C820-471F-B983-C4CD99A661CB}" destId="{3C02B97D-3E40-4E80-BA44-10C695418C4D}" srcOrd="6" destOrd="0" presId="urn:microsoft.com/office/officeart/2005/8/layout/orgChart1"/>
    <dgm:cxn modelId="{413B8BC6-030E-4512-99D5-6D7E32E99180}" type="presParOf" srcId="{A808DC3D-C820-471F-B983-C4CD99A661CB}" destId="{96F0CAD1-17F0-4EA8-90CC-44583173B8F2}" srcOrd="7" destOrd="0" presId="urn:microsoft.com/office/officeart/2005/8/layout/orgChart1"/>
    <dgm:cxn modelId="{5C58B544-8628-48A5-B753-BE30566D5F9C}" type="presParOf" srcId="{96F0CAD1-17F0-4EA8-90CC-44583173B8F2}" destId="{F7DD0ACF-F206-4269-902E-EBC660F1B10A}" srcOrd="0" destOrd="0" presId="urn:microsoft.com/office/officeart/2005/8/layout/orgChart1"/>
    <dgm:cxn modelId="{2C2842B5-A23A-4D35-B5D9-1CCD791661C7}" type="presParOf" srcId="{F7DD0ACF-F206-4269-902E-EBC660F1B10A}" destId="{0A8DF36B-AA48-4F0C-B166-8856B49C4183}" srcOrd="0" destOrd="0" presId="urn:microsoft.com/office/officeart/2005/8/layout/orgChart1"/>
    <dgm:cxn modelId="{4FE508AB-010F-4928-B2B1-7DF60B1E59DF}" type="presParOf" srcId="{F7DD0ACF-F206-4269-902E-EBC660F1B10A}" destId="{C7F09D0F-879D-4D39-AF5B-804CB221F0AF}" srcOrd="1" destOrd="0" presId="urn:microsoft.com/office/officeart/2005/8/layout/orgChart1"/>
    <dgm:cxn modelId="{73068F78-DA74-456E-9E2B-698C12335D39}" type="presParOf" srcId="{96F0CAD1-17F0-4EA8-90CC-44583173B8F2}" destId="{EDE4391F-ABA3-4BA4-84AB-39C2B351E24A}" srcOrd="1" destOrd="0" presId="urn:microsoft.com/office/officeart/2005/8/layout/orgChart1"/>
    <dgm:cxn modelId="{5BE8E3C5-CC83-4DEB-8D0E-7375FA217854}" type="presParOf" srcId="{96F0CAD1-17F0-4EA8-90CC-44583173B8F2}" destId="{2F585EF6-BA26-4805-A43A-0BF0C28EF605}" srcOrd="2" destOrd="0" presId="urn:microsoft.com/office/officeart/2005/8/layout/orgChart1"/>
    <dgm:cxn modelId="{9E9A39A9-C514-41E2-81A7-208385A7B817}" type="presParOf" srcId="{DA5B2F5A-8F09-49AB-871A-060A33532B7B}" destId="{808C7F88-2541-40C4-B073-151EBD5E22B0}" srcOrd="2" destOrd="0" presId="urn:microsoft.com/office/officeart/2005/8/layout/orgChart1"/>
    <dgm:cxn modelId="{D436F25D-E3A0-4D33-BE0A-150A5838111D}" type="presParOf" srcId="{618E8FE4-FF3E-44DE-9B86-85CD01B51D2F}" destId="{D5BB3A82-A40C-4965-8155-248345C8430E}" srcOrd="2" destOrd="0" presId="urn:microsoft.com/office/officeart/2005/8/layout/orgChart1"/>
    <dgm:cxn modelId="{9E9C0747-647A-41C8-83B8-9C4233B522BE}" type="presParOf" srcId="{5B25811D-30B7-45E5-AACA-7039E5AE023A}" destId="{1D20A122-E9B8-4EE6-9F18-AD2937651F5D}" srcOrd="1" destOrd="0" presId="urn:microsoft.com/office/officeart/2005/8/layout/orgChart1"/>
    <dgm:cxn modelId="{D4204CB6-02E9-43B4-A5CA-883C58E25DB4}" type="presParOf" srcId="{1D20A122-E9B8-4EE6-9F18-AD2937651F5D}" destId="{9AC56E3F-FC60-4FE2-A037-1006AE77F5FB}" srcOrd="0" destOrd="0" presId="urn:microsoft.com/office/officeart/2005/8/layout/orgChart1"/>
    <dgm:cxn modelId="{59F7803D-7F12-4E21-990E-F69E88F30436}" type="presParOf" srcId="{9AC56E3F-FC60-4FE2-A037-1006AE77F5FB}" destId="{AC1B9E4C-7092-4C5B-874D-D524C2BC371F}" srcOrd="0" destOrd="0" presId="urn:microsoft.com/office/officeart/2005/8/layout/orgChart1"/>
    <dgm:cxn modelId="{11195579-1F4B-47AB-ACF7-E30433CF76A0}" type="presParOf" srcId="{9AC56E3F-FC60-4FE2-A037-1006AE77F5FB}" destId="{DE8D96B8-602D-4319-A913-130B3190CEF0}" srcOrd="1" destOrd="0" presId="urn:microsoft.com/office/officeart/2005/8/layout/orgChart1"/>
    <dgm:cxn modelId="{4255A40B-5D30-422C-A75E-06BDD41F316C}" type="presParOf" srcId="{1D20A122-E9B8-4EE6-9F18-AD2937651F5D}" destId="{865B8980-E769-4321-B602-39ED3933BF46}" srcOrd="1" destOrd="0" presId="urn:microsoft.com/office/officeart/2005/8/layout/orgChart1"/>
    <dgm:cxn modelId="{281A3EC4-458B-44AD-B857-5E9524C9A022}" type="presParOf" srcId="{865B8980-E769-4321-B602-39ED3933BF46}" destId="{63914038-26F9-449E-BE03-D6EAB620C317}" srcOrd="0" destOrd="0" presId="urn:microsoft.com/office/officeart/2005/8/layout/orgChart1"/>
    <dgm:cxn modelId="{33A3DDAF-3D84-4623-949D-2383DC86F03C}" type="presParOf" srcId="{865B8980-E769-4321-B602-39ED3933BF46}" destId="{986A5C69-A3E9-4661-925F-5F7A4EF6BB36}" srcOrd="1" destOrd="0" presId="urn:microsoft.com/office/officeart/2005/8/layout/orgChart1"/>
    <dgm:cxn modelId="{8BEBA718-6388-4FD8-8F59-7033763DFBF2}" type="presParOf" srcId="{986A5C69-A3E9-4661-925F-5F7A4EF6BB36}" destId="{BA05CC71-6EFF-4555-9E31-DB14E64BBEB7}" srcOrd="0" destOrd="0" presId="urn:microsoft.com/office/officeart/2005/8/layout/orgChart1"/>
    <dgm:cxn modelId="{947D0A40-F96D-4E13-AAB6-091C3023671B}" type="presParOf" srcId="{BA05CC71-6EFF-4555-9E31-DB14E64BBEB7}" destId="{1D9FA51B-07B6-4AA9-B79B-DBE1A513413E}" srcOrd="0" destOrd="0" presId="urn:microsoft.com/office/officeart/2005/8/layout/orgChart1"/>
    <dgm:cxn modelId="{43C4EFA4-2A32-41EA-A447-C925CB2B3893}" type="presParOf" srcId="{BA05CC71-6EFF-4555-9E31-DB14E64BBEB7}" destId="{68AAE8D8-9DCD-46E3-8CE6-B379795180F8}" srcOrd="1" destOrd="0" presId="urn:microsoft.com/office/officeart/2005/8/layout/orgChart1"/>
    <dgm:cxn modelId="{B21B27DB-A091-4BF1-9AB4-86D2AB7FBD8B}" type="presParOf" srcId="{986A5C69-A3E9-4661-925F-5F7A4EF6BB36}" destId="{6A997D62-18C5-40C2-A740-A4DF7A95C030}" srcOrd="1" destOrd="0" presId="urn:microsoft.com/office/officeart/2005/8/layout/orgChart1"/>
    <dgm:cxn modelId="{2E6CCCE4-BDE2-47DD-845B-60E965AAD547}" type="presParOf" srcId="{986A5C69-A3E9-4661-925F-5F7A4EF6BB36}" destId="{AE1C464A-77D2-40A5-95C4-34BFF984DFE3}" srcOrd="2" destOrd="0" presId="urn:microsoft.com/office/officeart/2005/8/layout/orgChart1"/>
    <dgm:cxn modelId="{D889A92E-0BA7-4E0C-8330-6780438B1C5F}" type="presParOf" srcId="{1D20A122-E9B8-4EE6-9F18-AD2937651F5D}" destId="{361994BE-6795-41F0-B60E-D94D16DB2157}" srcOrd="2" destOrd="0" presId="urn:microsoft.com/office/officeart/2005/8/layout/orgChart1"/>
    <dgm:cxn modelId="{290AE993-C856-4A2D-86BC-AB99FD6F4D7E}" type="presParOf" srcId="{5B25811D-30B7-45E5-AACA-7039E5AE023A}" destId="{8210B6EC-D2E4-4FB2-BDD5-6CC02C8CDE95}" srcOrd="2" destOrd="0" presId="urn:microsoft.com/office/officeart/2005/8/layout/orgChart1"/>
    <dgm:cxn modelId="{6A19E2D3-29D1-47E6-BAD7-17C558E09B4B}" type="presParOf" srcId="{8210B6EC-D2E4-4FB2-BDD5-6CC02C8CDE95}" destId="{FBE2C6EA-F1FC-4EE5-9696-0E32EBC3673E}" srcOrd="0" destOrd="0" presId="urn:microsoft.com/office/officeart/2005/8/layout/orgChart1"/>
    <dgm:cxn modelId="{9C3C613B-BD37-4170-B2D5-B6239EE1BFDF}" type="presParOf" srcId="{FBE2C6EA-F1FC-4EE5-9696-0E32EBC3673E}" destId="{E5C5F7C7-3A94-41EC-88F5-18BD8A9C71CB}" srcOrd="0" destOrd="0" presId="urn:microsoft.com/office/officeart/2005/8/layout/orgChart1"/>
    <dgm:cxn modelId="{CB753D52-C354-49EF-B84A-B7122EA89943}" type="presParOf" srcId="{FBE2C6EA-F1FC-4EE5-9696-0E32EBC3673E}" destId="{F1B9F0E4-A61E-4F5D-A166-6B37E1C78949}" srcOrd="1" destOrd="0" presId="urn:microsoft.com/office/officeart/2005/8/layout/orgChart1"/>
    <dgm:cxn modelId="{490264EC-9D0C-411D-BAA0-6C40829DB57A}" type="presParOf" srcId="{8210B6EC-D2E4-4FB2-BDD5-6CC02C8CDE95}" destId="{2719BB1D-0487-44C2-95ED-4F63D1DB6A79}" srcOrd="1" destOrd="0" presId="urn:microsoft.com/office/officeart/2005/8/layout/orgChart1"/>
    <dgm:cxn modelId="{42F6F09D-9053-4976-B592-D2E76360F811}" type="presParOf" srcId="{2719BB1D-0487-44C2-95ED-4F63D1DB6A79}" destId="{5B44A4BE-93EE-4E86-8832-214E534D7D97}" srcOrd="0" destOrd="0" presId="urn:microsoft.com/office/officeart/2005/8/layout/orgChart1"/>
    <dgm:cxn modelId="{706DE3DF-7CFE-4ED0-A0B2-2CD445AD16E3}" type="presParOf" srcId="{2719BB1D-0487-44C2-95ED-4F63D1DB6A79}" destId="{D3DA54F3-9273-413D-B751-F3CDB608639F}" srcOrd="1" destOrd="0" presId="urn:microsoft.com/office/officeart/2005/8/layout/orgChart1"/>
    <dgm:cxn modelId="{9FF4417E-0712-4EEE-8F2F-973AFE3F2D58}" type="presParOf" srcId="{D3DA54F3-9273-413D-B751-F3CDB608639F}" destId="{2AF26428-12B6-4187-942D-7D8CBA4B2580}" srcOrd="0" destOrd="0" presId="urn:microsoft.com/office/officeart/2005/8/layout/orgChart1"/>
    <dgm:cxn modelId="{6D368BF7-613A-492E-AA08-C2E7079A2CF3}" type="presParOf" srcId="{2AF26428-12B6-4187-942D-7D8CBA4B2580}" destId="{71FACBA3-3D3D-4B46-AC66-DDEEFA52E6EF}" srcOrd="0" destOrd="0" presId="urn:microsoft.com/office/officeart/2005/8/layout/orgChart1"/>
    <dgm:cxn modelId="{6AE309F0-D0ED-486B-A3AA-824CEAE5DC27}" type="presParOf" srcId="{2AF26428-12B6-4187-942D-7D8CBA4B2580}" destId="{E5A9443D-3A03-4EEA-B63A-F163F2133D81}" srcOrd="1" destOrd="0" presId="urn:microsoft.com/office/officeart/2005/8/layout/orgChart1"/>
    <dgm:cxn modelId="{D28BB75D-7B9D-43AA-9E35-70F8AE7E3C8B}" type="presParOf" srcId="{D3DA54F3-9273-413D-B751-F3CDB608639F}" destId="{4289780E-1359-4E6A-85B3-D243A36D62FF}" srcOrd="1" destOrd="0" presId="urn:microsoft.com/office/officeart/2005/8/layout/orgChart1"/>
    <dgm:cxn modelId="{E262335A-4172-444B-8D43-D72196BB7D88}" type="presParOf" srcId="{D3DA54F3-9273-413D-B751-F3CDB608639F}" destId="{B82380EC-EEFF-4825-A5BF-26F90B4BF991}" srcOrd="2" destOrd="0" presId="urn:microsoft.com/office/officeart/2005/8/layout/orgChart1"/>
    <dgm:cxn modelId="{AFA12544-723F-4151-A381-EB85978AE60D}" type="presParOf" srcId="{8210B6EC-D2E4-4FB2-BDD5-6CC02C8CDE95}" destId="{2978B33A-3DA2-4DF5-8C33-620C2D404BB9}" srcOrd="2" destOrd="0" presId="urn:microsoft.com/office/officeart/2005/8/layout/orgChart1"/>
  </dgm:cxnLst>
  <dgm:bg>
    <a:noFill/>
  </dgm:bg>
  <dgm:whole>
    <a:ln w="3175"/>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452AFCE5-C884-4EBC-9D37-0C214436BAB4}" type="doc">
      <dgm:prSet loTypeId="urn:microsoft.com/office/officeart/2005/8/layout/bList2#1" loCatId="list" qsTypeId="urn:microsoft.com/office/officeart/2005/8/quickstyle/simple1" qsCatId="simple" csTypeId="urn:microsoft.com/office/officeart/2005/8/colors/accent1_2" csCatId="accent1" phldr="1"/>
      <dgm:spPr/>
    </dgm:pt>
    <dgm:pt modelId="{27CC9332-22CD-4118-A91D-7121AC85361B}">
      <dgm:prSet/>
      <dgm:spPr/>
      <dgm:t>
        <a:bodyPr/>
        <a:lstStyle/>
        <a:p>
          <a:endParaRPr lang="en-US" dirty="0"/>
        </a:p>
      </dgm:t>
    </dgm:pt>
    <dgm:pt modelId="{665E6792-F8B7-4A3C-94EB-B0D01BA45B11}" type="parTrans" cxnId="{A0DE1770-D2A8-458B-94B6-97A2086B14DF}">
      <dgm:prSet/>
      <dgm:spPr/>
      <dgm:t>
        <a:bodyPr/>
        <a:lstStyle/>
        <a:p>
          <a:endParaRPr lang="en-US"/>
        </a:p>
      </dgm:t>
    </dgm:pt>
    <dgm:pt modelId="{15E837A7-FEBD-4C7D-A2DD-280B6359840D}" type="sibTrans" cxnId="{A0DE1770-D2A8-458B-94B6-97A2086B14DF}">
      <dgm:prSet/>
      <dgm:spPr/>
      <dgm:t>
        <a:bodyPr/>
        <a:lstStyle/>
        <a:p>
          <a:endParaRPr lang="en-US"/>
        </a:p>
      </dgm:t>
    </dgm:pt>
    <dgm:pt modelId="{03063FD5-EE88-4F14-882D-24DB6B096679}">
      <dgm:prSet/>
      <dgm:spPr/>
      <dgm:t>
        <a:bodyPr/>
        <a:lstStyle/>
        <a:p>
          <a:endParaRPr lang="en-US" dirty="0"/>
        </a:p>
      </dgm:t>
    </dgm:pt>
    <dgm:pt modelId="{32794530-2187-427D-A94F-144EF871C30F}" type="parTrans" cxnId="{D7A8AEA9-78FE-4E42-B14B-8610EF061242}">
      <dgm:prSet/>
      <dgm:spPr/>
      <dgm:t>
        <a:bodyPr/>
        <a:lstStyle/>
        <a:p>
          <a:endParaRPr lang="en-US"/>
        </a:p>
      </dgm:t>
    </dgm:pt>
    <dgm:pt modelId="{594FBD28-BFDD-4299-A842-583D9F429169}" type="sibTrans" cxnId="{D7A8AEA9-78FE-4E42-B14B-8610EF061242}">
      <dgm:prSet/>
      <dgm:spPr/>
      <dgm:t>
        <a:bodyPr/>
        <a:lstStyle/>
        <a:p>
          <a:endParaRPr lang="en-US"/>
        </a:p>
      </dgm:t>
    </dgm:pt>
    <dgm:pt modelId="{9C4D0DA5-A517-410E-852F-878E800FEE24}">
      <dgm:prSet/>
      <dgm:spPr/>
      <dgm:t>
        <a:bodyPr/>
        <a:lstStyle/>
        <a:p>
          <a:endParaRPr lang="en-GB" dirty="0"/>
        </a:p>
      </dgm:t>
    </dgm:pt>
    <dgm:pt modelId="{F4CE7F91-F8CB-469C-B1BA-A80BE1297770}" type="parTrans" cxnId="{3291A29E-F362-4663-9FD3-4024B533878A}">
      <dgm:prSet/>
      <dgm:spPr/>
      <dgm:t>
        <a:bodyPr/>
        <a:lstStyle/>
        <a:p>
          <a:endParaRPr lang="en-US"/>
        </a:p>
      </dgm:t>
    </dgm:pt>
    <dgm:pt modelId="{A85C3B26-2FE7-4E65-A588-861A69AFEFB2}" type="sibTrans" cxnId="{3291A29E-F362-4663-9FD3-4024B533878A}">
      <dgm:prSet/>
      <dgm:spPr/>
      <dgm:t>
        <a:bodyPr/>
        <a:lstStyle/>
        <a:p>
          <a:endParaRPr lang="en-US"/>
        </a:p>
      </dgm:t>
    </dgm:pt>
    <dgm:pt modelId="{C5CE6E72-B366-4ACE-B99C-68A2C226ED6E}">
      <dgm:prSet custT="1"/>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fr-CH" sz="2000" noProof="0" dirty="0" smtClean="0"/>
            <a:t>Être une source d’information fiable</a:t>
          </a:r>
        </a:p>
        <a:p>
          <a:pPr marL="285750" indent="0" defTabSz="2889250">
            <a:lnSpc>
              <a:spcPct val="90000"/>
            </a:lnSpc>
            <a:spcBef>
              <a:spcPct val="0"/>
            </a:spcBef>
            <a:spcAft>
              <a:spcPct val="15000"/>
            </a:spcAft>
            <a:buNone/>
          </a:pPr>
          <a:endParaRPr lang="en-US" sz="2400" dirty="0"/>
        </a:p>
      </dgm:t>
    </dgm:pt>
    <dgm:pt modelId="{F3F9F766-23E4-4C3E-8521-68448EC8A4B5}" type="parTrans" cxnId="{8F9C70B5-AD2F-4CCC-B71B-CC19AAB00930}">
      <dgm:prSet/>
      <dgm:spPr/>
      <dgm:t>
        <a:bodyPr/>
        <a:lstStyle/>
        <a:p>
          <a:endParaRPr lang="en-US"/>
        </a:p>
      </dgm:t>
    </dgm:pt>
    <dgm:pt modelId="{2C5DDCE3-0D1E-493D-83BA-0DD581CC5451}" type="sibTrans" cxnId="{8F9C70B5-AD2F-4CCC-B71B-CC19AAB00930}">
      <dgm:prSet/>
      <dgm:spPr/>
      <dgm:t>
        <a:bodyPr/>
        <a:lstStyle/>
        <a:p>
          <a:endParaRPr lang="en-US"/>
        </a:p>
      </dgm:t>
    </dgm:pt>
    <dgm:pt modelId="{115B7109-97A5-477E-8648-187E9263CBD3}">
      <dgm:prSet custT="1"/>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fr-CH" sz="2000" noProof="0" dirty="0" smtClean="0"/>
            <a:t>Connaître le mode de collaboration avec le Bureau de l’information de la mission et avec le ou les porte-parole de la mission</a:t>
          </a:r>
        </a:p>
        <a:p>
          <a:pPr marL="228600" indent="0" defTabSz="889000">
            <a:lnSpc>
              <a:spcPct val="90000"/>
            </a:lnSpc>
            <a:spcBef>
              <a:spcPct val="0"/>
            </a:spcBef>
            <a:spcAft>
              <a:spcPct val="15000"/>
            </a:spcAft>
            <a:buNone/>
          </a:pPr>
          <a:endParaRPr lang="en-US" sz="2400" dirty="0"/>
        </a:p>
      </dgm:t>
    </dgm:pt>
    <dgm:pt modelId="{1B49B53A-AD39-4D5C-A671-54501726C1AD}" type="parTrans" cxnId="{A001B213-8B78-4B59-B89E-0C52420EA8FF}">
      <dgm:prSet/>
      <dgm:spPr/>
      <dgm:t>
        <a:bodyPr/>
        <a:lstStyle/>
        <a:p>
          <a:endParaRPr lang="en-US"/>
        </a:p>
      </dgm:t>
    </dgm:pt>
    <dgm:pt modelId="{1A90B535-B912-44EE-8E4C-6CD8BFA61084}" type="sibTrans" cxnId="{A001B213-8B78-4B59-B89E-0C52420EA8FF}">
      <dgm:prSet/>
      <dgm:spPr/>
      <dgm:t>
        <a:bodyPr/>
        <a:lstStyle/>
        <a:p>
          <a:endParaRPr lang="en-US"/>
        </a:p>
      </dgm:t>
    </dgm:pt>
    <dgm:pt modelId="{077B28C5-7D62-44C1-B51E-734844475B5B}">
      <dgm:prSet custT="1"/>
      <dgm:spPr/>
      <dgm:t>
        <a:bodyPr/>
        <a:lstStyle/>
        <a:p>
          <a:pPr marL="0" marR="0" indent="0" defTabSz="914400" eaLnBrk="1" fontAlgn="auto" latinLnBrk="0" hangingPunct="1">
            <a:lnSpc>
              <a:spcPct val="100000"/>
            </a:lnSpc>
            <a:spcBef>
              <a:spcPts val="0"/>
            </a:spcBef>
            <a:spcAft>
              <a:spcPts val="0"/>
            </a:spcAft>
            <a:buClrTx/>
            <a:buSzTx/>
            <a:buFontTx/>
            <a:buNone/>
            <a:tabLst/>
            <a:defRPr/>
          </a:pPr>
          <a:r>
            <a:rPr lang="fr-FR" sz="2000" dirty="0" smtClean="0"/>
            <a:t>Tous les agents du maintien de la paix doivent bien comprendre que leur comportement a un impact sur la mission</a:t>
          </a:r>
          <a:endParaRPr lang="en-GB" sz="2000" dirty="0" smtClean="0"/>
        </a:p>
        <a:p>
          <a:pPr marL="114300" indent="0" defTabSz="533400">
            <a:lnSpc>
              <a:spcPct val="90000"/>
            </a:lnSpc>
            <a:spcBef>
              <a:spcPct val="0"/>
            </a:spcBef>
            <a:spcAft>
              <a:spcPct val="15000"/>
            </a:spcAft>
            <a:buNone/>
          </a:pPr>
          <a:endParaRPr lang="en-US" sz="2400" dirty="0"/>
        </a:p>
      </dgm:t>
    </dgm:pt>
    <dgm:pt modelId="{E549825D-2BDD-4D62-B89F-6EB02C0A5192}" type="parTrans" cxnId="{89DC5276-1DCA-4FC6-8861-38B361B7522A}">
      <dgm:prSet/>
      <dgm:spPr/>
      <dgm:t>
        <a:bodyPr/>
        <a:lstStyle/>
        <a:p>
          <a:endParaRPr lang="en-US"/>
        </a:p>
      </dgm:t>
    </dgm:pt>
    <dgm:pt modelId="{240C32C0-111C-4061-90D2-A9BD83DBCC3F}" type="sibTrans" cxnId="{89DC5276-1DCA-4FC6-8861-38B361B7522A}">
      <dgm:prSet/>
      <dgm:spPr/>
      <dgm:t>
        <a:bodyPr/>
        <a:lstStyle/>
        <a:p>
          <a:endParaRPr lang="en-US"/>
        </a:p>
      </dgm:t>
    </dgm:pt>
    <dgm:pt modelId="{D4C044DE-8265-4FA4-8CFA-2592A2C04BA6}" type="pres">
      <dgm:prSet presAssocID="{452AFCE5-C884-4EBC-9D37-0C214436BAB4}" presName="diagram" presStyleCnt="0">
        <dgm:presLayoutVars>
          <dgm:dir/>
          <dgm:animLvl val="lvl"/>
          <dgm:resizeHandles val="exact"/>
        </dgm:presLayoutVars>
      </dgm:prSet>
      <dgm:spPr/>
    </dgm:pt>
    <dgm:pt modelId="{905E12A1-D374-4132-B6B0-C17CD8605238}" type="pres">
      <dgm:prSet presAssocID="{27CC9332-22CD-4118-A91D-7121AC85361B}" presName="compNode" presStyleCnt="0"/>
      <dgm:spPr/>
    </dgm:pt>
    <dgm:pt modelId="{85B5AE73-EEF3-4226-8AA8-44D2D286F8E7}" type="pres">
      <dgm:prSet presAssocID="{27CC9332-22CD-4118-A91D-7121AC85361B}" presName="childRect" presStyleLbl="bgAcc1" presStyleIdx="0" presStyleCnt="3" custScaleX="144270" custScaleY="332287">
        <dgm:presLayoutVars>
          <dgm:bulletEnabled val="1"/>
        </dgm:presLayoutVars>
      </dgm:prSet>
      <dgm:spPr/>
      <dgm:t>
        <a:bodyPr/>
        <a:lstStyle/>
        <a:p>
          <a:endParaRPr lang="en-US"/>
        </a:p>
      </dgm:t>
    </dgm:pt>
    <dgm:pt modelId="{C5015D02-1545-4A1E-AB55-554E0E602A48}" type="pres">
      <dgm:prSet presAssocID="{27CC9332-22CD-4118-A91D-7121AC85361B}" presName="parentText" presStyleLbl="node1" presStyleIdx="0" presStyleCnt="0">
        <dgm:presLayoutVars>
          <dgm:chMax val="0"/>
          <dgm:bulletEnabled val="1"/>
        </dgm:presLayoutVars>
      </dgm:prSet>
      <dgm:spPr/>
      <dgm:t>
        <a:bodyPr/>
        <a:lstStyle/>
        <a:p>
          <a:endParaRPr lang="en-US"/>
        </a:p>
      </dgm:t>
    </dgm:pt>
    <dgm:pt modelId="{44FF0A68-0E77-46F9-BB6E-2EE95EB820BB}" type="pres">
      <dgm:prSet presAssocID="{27CC9332-22CD-4118-A91D-7121AC85361B}" presName="parentRect" presStyleLbl="alignNode1" presStyleIdx="0" presStyleCnt="3" custScaleX="119409" custLinFactNeighborX="-8496" custLinFactNeighborY="79374"/>
      <dgm:spPr/>
      <dgm:t>
        <a:bodyPr/>
        <a:lstStyle/>
        <a:p>
          <a:endParaRPr lang="en-US"/>
        </a:p>
      </dgm:t>
    </dgm:pt>
    <dgm:pt modelId="{8006EA0A-9992-4E4D-BAA0-3B05E6A8647B}" type="pres">
      <dgm:prSet presAssocID="{27CC9332-22CD-4118-A91D-7121AC85361B}" presName="adorn" presStyleLbl="fgAccFollowNode1" presStyleIdx="0" presStyleCnt="3" custScaleX="191500" custScaleY="195684" custLinFactNeighborY="72795"/>
      <dgm:spPr>
        <a:blipFill rotWithShape="0">
          <a:blip xmlns:r="http://schemas.openxmlformats.org/officeDocument/2006/relationships" r:embed="rId1"/>
          <a:stretch>
            <a:fillRect/>
          </a:stretch>
        </a:blipFill>
      </dgm:spPr>
    </dgm:pt>
    <dgm:pt modelId="{92CAD898-CB07-4C32-9DDA-36F34E7801AB}" type="pres">
      <dgm:prSet presAssocID="{15E837A7-FEBD-4C7D-A2DD-280B6359840D}" presName="sibTrans" presStyleLbl="sibTrans2D1" presStyleIdx="0" presStyleCnt="0"/>
      <dgm:spPr/>
      <dgm:t>
        <a:bodyPr/>
        <a:lstStyle/>
        <a:p>
          <a:endParaRPr lang="en-US"/>
        </a:p>
      </dgm:t>
    </dgm:pt>
    <dgm:pt modelId="{6A122936-7443-4F71-A4F9-C8A827C4F75C}" type="pres">
      <dgm:prSet presAssocID="{03063FD5-EE88-4F14-882D-24DB6B096679}" presName="compNode" presStyleCnt="0"/>
      <dgm:spPr/>
    </dgm:pt>
    <dgm:pt modelId="{36DACA58-1EB4-48C5-B633-39B22D882813}" type="pres">
      <dgm:prSet presAssocID="{03063FD5-EE88-4F14-882D-24DB6B096679}" presName="childRect" presStyleLbl="bgAcc1" presStyleIdx="1" presStyleCnt="3" custScaleX="144270" custScaleY="332287">
        <dgm:presLayoutVars>
          <dgm:bulletEnabled val="1"/>
        </dgm:presLayoutVars>
      </dgm:prSet>
      <dgm:spPr/>
      <dgm:t>
        <a:bodyPr/>
        <a:lstStyle/>
        <a:p>
          <a:endParaRPr lang="en-US"/>
        </a:p>
      </dgm:t>
    </dgm:pt>
    <dgm:pt modelId="{C33432AD-41A7-4A93-B030-CBFD39584042}" type="pres">
      <dgm:prSet presAssocID="{03063FD5-EE88-4F14-882D-24DB6B096679}" presName="parentText" presStyleLbl="node1" presStyleIdx="0" presStyleCnt="0">
        <dgm:presLayoutVars>
          <dgm:chMax val="0"/>
          <dgm:bulletEnabled val="1"/>
        </dgm:presLayoutVars>
      </dgm:prSet>
      <dgm:spPr/>
      <dgm:t>
        <a:bodyPr/>
        <a:lstStyle/>
        <a:p>
          <a:endParaRPr lang="en-US"/>
        </a:p>
      </dgm:t>
    </dgm:pt>
    <dgm:pt modelId="{E0553563-23EC-4817-905C-D6AA01B9089F}" type="pres">
      <dgm:prSet presAssocID="{03063FD5-EE88-4F14-882D-24DB6B096679}" presName="parentRect" presStyleLbl="alignNode1" presStyleIdx="1" presStyleCnt="3" custScaleX="119409" custLinFactNeighborX="-8496" custLinFactNeighborY="79374"/>
      <dgm:spPr/>
      <dgm:t>
        <a:bodyPr/>
        <a:lstStyle/>
        <a:p>
          <a:endParaRPr lang="en-US"/>
        </a:p>
      </dgm:t>
    </dgm:pt>
    <dgm:pt modelId="{85621FCE-DA25-4042-88E4-AC738F1012F0}" type="pres">
      <dgm:prSet presAssocID="{03063FD5-EE88-4F14-882D-24DB6B096679}" presName="adorn" presStyleLbl="fgAccFollowNode1" presStyleIdx="1" presStyleCnt="3" custScaleX="191500" custScaleY="195684" custLinFactNeighborY="72795"/>
      <dgm:spPr>
        <a:blipFill rotWithShape="0">
          <a:blip xmlns:r="http://schemas.openxmlformats.org/officeDocument/2006/relationships" r:embed="rId2"/>
          <a:stretch>
            <a:fillRect/>
          </a:stretch>
        </a:blipFill>
      </dgm:spPr>
    </dgm:pt>
    <dgm:pt modelId="{5E82FE23-403B-45E9-8C68-8F0FFBFB75CE}" type="pres">
      <dgm:prSet presAssocID="{594FBD28-BFDD-4299-A842-583D9F429169}" presName="sibTrans" presStyleLbl="sibTrans2D1" presStyleIdx="0" presStyleCnt="0"/>
      <dgm:spPr/>
      <dgm:t>
        <a:bodyPr/>
        <a:lstStyle/>
        <a:p>
          <a:endParaRPr lang="en-US"/>
        </a:p>
      </dgm:t>
    </dgm:pt>
    <dgm:pt modelId="{27E5B893-DDBE-4BFD-B759-02FCFCC6151C}" type="pres">
      <dgm:prSet presAssocID="{9C4D0DA5-A517-410E-852F-878E800FEE24}" presName="compNode" presStyleCnt="0"/>
      <dgm:spPr/>
    </dgm:pt>
    <dgm:pt modelId="{22F32821-9F23-4706-8931-284C989E884B}" type="pres">
      <dgm:prSet presAssocID="{9C4D0DA5-A517-410E-852F-878E800FEE24}" presName="childRect" presStyleLbl="bgAcc1" presStyleIdx="2" presStyleCnt="3" custScaleX="144270" custScaleY="332287">
        <dgm:presLayoutVars>
          <dgm:bulletEnabled val="1"/>
        </dgm:presLayoutVars>
      </dgm:prSet>
      <dgm:spPr/>
      <dgm:t>
        <a:bodyPr/>
        <a:lstStyle/>
        <a:p>
          <a:endParaRPr lang="en-US"/>
        </a:p>
      </dgm:t>
    </dgm:pt>
    <dgm:pt modelId="{A37AE9CC-187B-4BEB-BA75-E3DF65329277}" type="pres">
      <dgm:prSet presAssocID="{9C4D0DA5-A517-410E-852F-878E800FEE24}" presName="parentText" presStyleLbl="node1" presStyleIdx="0" presStyleCnt="0">
        <dgm:presLayoutVars>
          <dgm:chMax val="0"/>
          <dgm:bulletEnabled val="1"/>
        </dgm:presLayoutVars>
      </dgm:prSet>
      <dgm:spPr/>
      <dgm:t>
        <a:bodyPr/>
        <a:lstStyle/>
        <a:p>
          <a:endParaRPr lang="en-US"/>
        </a:p>
      </dgm:t>
    </dgm:pt>
    <dgm:pt modelId="{49955478-B7FD-4900-B7AD-191A2FE8A136}" type="pres">
      <dgm:prSet presAssocID="{9C4D0DA5-A517-410E-852F-878E800FEE24}" presName="parentRect" presStyleLbl="alignNode1" presStyleIdx="2" presStyleCnt="3" custScaleX="119409" custLinFactNeighborX="-8496" custLinFactNeighborY="79374"/>
      <dgm:spPr/>
      <dgm:t>
        <a:bodyPr/>
        <a:lstStyle/>
        <a:p>
          <a:endParaRPr lang="en-US"/>
        </a:p>
      </dgm:t>
    </dgm:pt>
    <dgm:pt modelId="{17C42F7C-5933-4167-972F-604DC0B5F777}" type="pres">
      <dgm:prSet presAssocID="{9C4D0DA5-A517-410E-852F-878E800FEE24}" presName="adorn" presStyleLbl="fgAccFollowNode1" presStyleIdx="2" presStyleCnt="3" custScaleX="191500" custScaleY="195684" custLinFactNeighborY="72795"/>
      <dgm:spPr>
        <a:blipFill rotWithShape="0">
          <a:blip xmlns:r="http://schemas.openxmlformats.org/officeDocument/2006/relationships" r:embed="rId3"/>
          <a:stretch>
            <a:fillRect/>
          </a:stretch>
        </a:blipFill>
      </dgm:spPr>
    </dgm:pt>
  </dgm:ptLst>
  <dgm:cxnLst>
    <dgm:cxn modelId="{5BE909A0-B12C-48E4-AFCD-B77A0531BA6F}" type="presOf" srcId="{03063FD5-EE88-4F14-882D-24DB6B096679}" destId="{E0553563-23EC-4817-905C-D6AA01B9089F}" srcOrd="1" destOrd="0" presId="urn:microsoft.com/office/officeart/2005/8/layout/bList2#1"/>
    <dgm:cxn modelId="{D635AEB0-8DCB-4732-9785-650A10ADC0F6}" type="presOf" srcId="{9C4D0DA5-A517-410E-852F-878E800FEE24}" destId="{49955478-B7FD-4900-B7AD-191A2FE8A136}" srcOrd="1" destOrd="0" presId="urn:microsoft.com/office/officeart/2005/8/layout/bList2#1"/>
    <dgm:cxn modelId="{7651AA6A-35DA-4947-963F-BCAA7299CC9B}" type="presOf" srcId="{27CC9332-22CD-4118-A91D-7121AC85361B}" destId="{C5015D02-1545-4A1E-AB55-554E0E602A48}" srcOrd="0" destOrd="0" presId="urn:microsoft.com/office/officeart/2005/8/layout/bList2#1"/>
    <dgm:cxn modelId="{3291A29E-F362-4663-9FD3-4024B533878A}" srcId="{452AFCE5-C884-4EBC-9D37-0C214436BAB4}" destId="{9C4D0DA5-A517-410E-852F-878E800FEE24}" srcOrd="2" destOrd="0" parTransId="{F4CE7F91-F8CB-469C-B1BA-A80BE1297770}" sibTransId="{A85C3B26-2FE7-4E65-A588-861A69AFEFB2}"/>
    <dgm:cxn modelId="{A0DE1770-D2A8-458B-94B6-97A2086B14DF}" srcId="{452AFCE5-C884-4EBC-9D37-0C214436BAB4}" destId="{27CC9332-22CD-4118-A91D-7121AC85361B}" srcOrd="0" destOrd="0" parTransId="{665E6792-F8B7-4A3C-94EB-B0D01BA45B11}" sibTransId="{15E837A7-FEBD-4C7D-A2DD-280B6359840D}"/>
    <dgm:cxn modelId="{FE6EFE0D-0B38-4494-8D73-CAC329EB41DA}" type="presOf" srcId="{27CC9332-22CD-4118-A91D-7121AC85361B}" destId="{44FF0A68-0E77-46F9-BB6E-2EE95EB820BB}" srcOrd="1" destOrd="0" presId="urn:microsoft.com/office/officeart/2005/8/layout/bList2#1"/>
    <dgm:cxn modelId="{D7A8AEA9-78FE-4E42-B14B-8610EF061242}" srcId="{452AFCE5-C884-4EBC-9D37-0C214436BAB4}" destId="{03063FD5-EE88-4F14-882D-24DB6B096679}" srcOrd="1" destOrd="0" parTransId="{32794530-2187-427D-A94F-144EF871C30F}" sibTransId="{594FBD28-BFDD-4299-A842-583D9F429169}"/>
    <dgm:cxn modelId="{A001B213-8B78-4B59-B89E-0C52420EA8FF}" srcId="{03063FD5-EE88-4F14-882D-24DB6B096679}" destId="{115B7109-97A5-477E-8648-187E9263CBD3}" srcOrd="0" destOrd="0" parTransId="{1B49B53A-AD39-4D5C-A671-54501726C1AD}" sibTransId="{1A90B535-B912-44EE-8E4C-6CD8BFA61084}"/>
    <dgm:cxn modelId="{13984760-A37F-4B45-A35F-D8412F2C8CBB}" type="presOf" srcId="{594FBD28-BFDD-4299-A842-583D9F429169}" destId="{5E82FE23-403B-45E9-8C68-8F0FFBFB75CE}" srcOrd="0" destOrd="0" presId="urn:microsoft.com/office/officeart/2005/8/layout/bList2#1"/>
    <dgm:cxn modelId="{91DE6470-6173-4416-BDFE-950F5B82D371}" type="presOf" srcId="{9C4D0DA5-A517-410E-852F-878E800FEE24}" destId="{A37AE9CC-187B-4BEB-BA75-E3DF65329277}" srcOrd="0" destOrd="0" presId="urn:microsoft.com/office/officeart/2005/8/layout/bList2#1"/>
    <dgm:cxn modelId="{F0D482F1-CCF4-433F-93C0-0AD57A47696D}" type="presOf" srcId="{C5CE6E72-B366-4ACE-B99C-68A2C226ED6E}" destId="{85B5AE73-EEF3-4226-8AA8-44D2D286F8E7}" srcOrd="0" destOrd="0" presId="urn:microsoft.com/office/officeart/2005/8/layout/bList2#1"/>
    <dgm:cxn modelId="{255460B8-F580-4DE4-BCA9-C48D04B0D590}" type="presOf" srcId="{15E837A7-FEBD-4C7D-A2DD-280B6359840D}" destId="{92CAD898-CB07-4C32-9DDA-36F34E7801AB}" srcOrd="0" destOrd="0" presId="urn:microsoft.com/office/officeart/2005/8/layout/bList2#1"/>
    <dgm:cxn modelId="{A91E26E3-0841-406B-B77B-F56DE5E1D3A6}" type="presOf" srcId="{115B7109-97A5-477E-8648-187E9263CBD3}" destId="{36DACA58-1EB4-48C5-B633-39B22D882813}" srcOrd="0" destOrd="0" presId="urn:microsoft.com/office/officeart/2005/8/layout/bList2#1"/>
    <dgm:cxn modelId="{8F9C70B5-AD2F-4CCC-B71B-CC19AAB00930}" srcId="{27CC9332-22CD-4118-A91D-7121AC85361B}" destId="{C5CE6E72-B366-4ACE-B99C-68A2C226ED6E}" srcOrd="0" destOrd="0" parTransId="{F3F9F766-23E4-4C3E-8521-68448EC8A4B5}" sibTransId="{2C5DDCE3-0D1E-493D-83BA-0DD581CC5451}"/>
    <dgm:cxn modelId="{89DC5276-1DCA-4FC6-8861-38B361B7522A}" srcId="{9C4D0DA5-A517-410E-852F-878E800FEE24}" destId="{077B28C5-7D62-44C1-B51E-734844475B5B}" srcOrd="0" destOrd="0" parTransId="{E549825D-2BDD-4D62-B89F-6EB02C0A5192}" sibTransId="{240C32C0-111C-4061-90D2-A9BD83DBCC3F}"/>
    <dgm:cxn modelId="{4AE2EC9D-8064-4F2B-8ECE-755C202BA735}" type="presOf" srcId="{03063FD5-EE88-4F14-882D-24DB6B096679}" destId="{C33432AD-41A7-4A93-B030-CBFD39584042}" srcOrd="0" destOrd="0" presId="urn:microsoft.com/office/officeart/2005/8/layout/bList2#1"/>
    <dgm:cxn modelId="{D9378FA6-B7DA-4F73-833A-F122E1680E71}" type="presOf" srcId="{077B28C5-7D62-44C1-B51E-734844475B5B}" destId="{22F32821-9F23-4706-8931-284C989E884B}" srcOrd="0" destOrd="0" presId="urn:microsoft.com/office/officeart/2005/8/layout/bList2#1"/>
    <dgm:cxn modelId="{F976F779-ED8D-452F-88D2-04AE5038AB76}" type="presOf" srcId="{452AFCE5-C884-4EBC-9D37-0C214436BAB4}" destId="{D4C044DE-8265-4FA4-8CFA-2592A2C04BA6}" srcOrd="0" destOrd="0" presId="urn:microsoft.com/office/officeart/2005/8/layout/bList2#1"/>
    <dgm:cxn modelId="{9A59760C-2270-4C65-B1F0-2F94BFB471BF}" type="presParOf" srcId="{D4C044DE-8265-4FA4-8CFA-2592A2C04BA6}" destId="{905E12A1-D374-4132-B6B0-C17CD8605238}" srcOrd="0" destOrd="0" presId="urn:microsoft.com/office/officeart/2005/8/layout/bList2#1"/>
    <dgm:cxn modelId="{ED336D97-DA02-473A-90C0-2CB91C13895D}" type="presParOf" srcId="{905E12A1-D374-4132-B6B0-C17CD8605238}" destId="{85B5AE73-EEF3-4226-8AA8-44D2D286F8E7}" srcOrd="0" destOrd="0" presId="urn:microsoft.com/office/officeart/2005/8/layout/bList2#1"/>
    <dgm:cxn modelId="{CF079246-0392-4C67-A76E-4CAF1B2EA43A}" type="presParOf" srcId="{905E12A1-D374-4132-B6B0-C17CD8605238}" destId="{C5015D02-1545-4A1E-AB55-554E0E602A48}" srcOrd="1" destOrd="0" presId="urn:microsoft.com/office/officeart/2005/8/layout/bList2#1"/>
    <dgm:cxn modelId="{FA9856DB-664E-4662-9D7F-5AD87016A858}" type="presParOf" srcId="{905E12A1-D374-4132-B6B0-C17CD8605238}" destId="{44FF0A68-0E77-46F9-BB6E-2EE95EB820BB}" srcOrd="2" destOrd="0" presId="urn:microsoft.com/office/officeart/2005/8/layout/bList2#1"/>
    <dgm:cxn modelId="{3AEC0ABC-F39B-4096-B14C-C5ECA6D3AD73}" type="presParOf" srcId="{905E12A1-D374-4132-B6B0-C17CD8605238}" destId="{8006EA0A-9992-4E4D-BAA0-3B05E6A8647B}" srcOrd="3" destOrd="0" presId="urn:microsoft.com/office/officeart/2005/8/layout/bList2#1"/>
    <dgm:cxn modelId="{43E5821E-B806-410F-A9FA-296EF8AE0C99}" type="presParOf" srcId="{D4C044DE-8265-4FA4-8CFA-2592A2C04BA6}" destId="{92CAD898-CB07-4C32-9DDA-36F34E7801AB}" srcOrd="1" destOrd="0" presId="urn:microsoft.com/office/officeart/2005/8/layout/bList2#1"/>
    <dgm:cxn modelId="{931A9654-A56D-41FC-9F45-03626C2F24F9}" type="presParOf" srcId="{D4C044DE-8265-4FA4-8CFA-2592A2C04BA6}" destId="{6A122936-7443-4F71-A4F9-C8A827C4F75C}" srcOrd="2" destOrd="0" presId="urn:microsoft.com/office/officeart/2005/8/layout/bList2#1"/>
    <dgm:cxn modelId="{5EC78C16-AD7C-420A-96A4-CF7338C4308C}" type="presParOf" srcId="{6A122936-7443-4F71-A4F9-C8A827C4F75C}" destId="{36DACA58-1EB4-48C5-B633-39B22D882813}" srcOrd="0" destOrd="0" presId="urn:microsoft.com/office/officeart/2005/8/layout/bList2#1"/>
    <dgm:cxn modelId="{40940FB3-3040-4FE0-84FA-BF947005D276}" type="presParOf" srcId="{6A122936-7443-4F71-A4F9-C8A827C4F75C}" destId="{C33432AD-41A7-4A93-B030-CBFD39584042}" srcOrd="1" destOrd="0" presId="urn:microsoft.com/office/officeart/2005/8/layout/bList2#1"/>
    <dgm:cxn modelId="{99D707B2-7CB2-4103-9458-1DC1BC9D71FA}" type="presParOf" srcId="{6A122936-7443-4F71-A4F9-C8A827C4F75C}" destId="{E0553563-23EC-4817-905C-D6AA01B9089F}" srcOrd="2" destOrd="0" presId="urn:microsoft.com/office/officeart/2005/8/layout/bList2#1"/>
    <dgm:cxn modelId="{E55C3690-1A53-43BC-917C-CD6699D8E076}" type="presParOf" srcId="{6A122936-7443-4F71-A4F9-C8A827C4F75C}" destId="{85621FCE-DA25-4042-88E4-AC738F1012F0}" srcOrd="3" destOrd="0" presId="urn:microsoft.com/office/officeart/2005/8/layout/bList2#1"/>
    <dgm:cxn modelId="{E65E30CA-38F4-4E4C-A24F-DD46D3303AE8}" type="presParOf" srcId="{D4C044DE-8265-4FA4-8CFA-2592A2C04BA6}" destId="{5E82FE23-403B-45E9-8C68-8F0FFBFB75CE}" srcOrd="3" destOrd="0" presId="urn:microsoft.com/office/officeart/2005/8/layout/bList2#1"/>
    <dgm:cxn modelId="{60025A31-A7A1-4159-B2E9-827E2D18094E}" type="presParOf" srcId="{D4C044DE-8265-4FA4-8CFA-2592A2C04BA6}" destId="{27E5B893-DDBE-4BFD-B759-02FCFCC6151C}" srcOrd="4" destOrd="0" presId="urn:microsoft.com/office/officeart/2005/8/layout/bList2#1"/>
    <dgm:cxn modelId="{3EF47414-32DC-46AA-B72C-43E08C04EA4B}" type="presParOf" srcId="{27E5B893-DDBE-4BFD-B759-02FCFCC6151C}" destId="{22F32821-9F23-4706-8931-284C989E884B}" srcOrd="0" destOrd="0" presId="urn:microsoft.com/office/officeart/2005/8/layout/bList2#1"/>
    <dgm:cxn modelId="{A67C77B9-41B5-4098-9FDC-5D54B44B1417}" type="presParOf" srcId="{27E5B893-DDBE-4BFD-B759-02FCFCC6151C}" destId="{A37AE9CC-187B-4BEB-BA75-E3DF65329277}" srcOrd="1" destOrd="0" presId="urn:microsoft.com/office/officeart/2005/8/layout/bList2#1"/>
    <dgm:cxn modelId="{53A3CA95-3115-47F1-9C43-0C8B42EF9CCB}" type="presParOf" srcId="{27E5B893-DDBE-4BFD-B759-02FCFCC6151C}" destId="{49955478-B7FD-4900-B7AD-191A2FE8A136}" srcOrd="2" destOrd="0" presId="urn:microsoft.com/office/officeart/2005/8/layout/bList2#1"/>
    <dgm:cxn modelId="{8EBDABE9-4F62-4224-A41A-086F778CE820}" type="presParOf" srcId="{27E5B893-DDBE-4BFD-B759-02FCFCC6151C}" destId="{17C42F7C-5933-4167-972F-604DC0B5F777}" srcOrd="3" destOrd="0" presId="urn:microsoft.com/office/officeart/2005/8/layout/b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0D3B3781-B4B4-4B69-8CEC-8E58DFDAC60D}" type="doc">
      <dgm:prSet loTypeId="urn:microsoft.com/office/officeart/2005/8/layout/hList7#1" loCatId="list" qsTypeId="urn:microsoft.com/office/officeart/2005/8/quickstyle/simple1" qsCatId="simple" csTypeId="urn:microsoft.com/office/officeart/2005/8/colors/accent1_2" csCatId="accent1" phldr="1"/>
      <dgm:spPr/>
    </dgm:pt>
    <dgm:pt modelId="{D78F5A41-BFDA-4398-A8E6-15A1B9965C70}">
      <dgm:prSet phldrT="[Text]">
        <dgm:style>
          <a:lnRef idx="0">
            <a:schemeClr val="accent1"/>
          </a:lnRef>
          <a:fillRef idx="3">
            <a:schemeClr val="accent1"/>
          </a:fillRef>
          <a:effectRef idx="3">
            <a:schemeClr val="accent1"/>
          </a:effectRef>
          <a:fontRef idx="minor">
            <a:schemeClr val="lt1"/>
          </a:fontRef>
        </dgm:style>
      </dgm:prSet>
      <dgm:spPr>
        <a:solidFill>
          <a:srgbClr val="6600FF"/>
        </a:solidFill>
      </dgm:spPr>
      <dgm:t>
        <a:bodyPr/>
        <a:lstStyle/>
        <a:p>
          <a:r>
            <a:rPr lang="fr-CH" b="1" noProof="0" dirty="0" smtClean="0"/>
            <a:t>Informer à l’avance les assistants linguistiques</a:t>
          </a:r>
          <a:endParaRPr lang="fr-CH" noProof="0" dirty="0"/>
        </a:p>
      </dgm:t>
    </dgm:pt>
    <dgm:pt modelId="{B385441A-C0C8-4D85-BBD8-DF842FF83532}" type="parTrans" cxnId="{93BAA98D-A6AD-46B0-A150-A4E344B8528E}">
      <dgm:prSet/>
      <dgm:spPr/>
      <dgm:t>
        <a:bodyPr/>
        <a:lstStyle/>
        <a:p>
          <a:endParaRPr lang="en-US"/>
        </a:p>
      </dgm:t>
    </dgm:pt>
    <dgm:pt modelId="{4383827C-00C6-4318-9B69-7FD21C795F53}" type="sibTrans" cxnId="{93BAA98D-A6AD-46B0-A150-A4E344B8528E}">
      <dgm:prSet/>
      <dgm:spPr/>
      <dgm:t>
        <a:bodyPr/>
        <a:lstStyle/>
        <a:p>
          <a:endParaRPr lang="en-US"/>
        </a:p>
      </dgm:t>
    </dgm:pt>
    <dgm:pt modelId="{C2704105-C242-4902-A472-307945D4193D}">
      <dgm:prSet phldrT="[Text]">
        <dgm:style>
          <a:lnRef idx="0">
            <a:schemeClr val="accent1"/>
          </a:lnRef>
          <a:fillRef idx="3">
            <a:schemeClr val="accent1"/>
          </a:fillRef>
          <a:effectRef idx="3">
            <a:schemeClr val="accent1"/>
          </a:effectRef>
          <a:fontRef idx="minor">
            <a:schemeClr val="lt1"/>
          </a:fontRef>
        </dgm:style>
      </dgm:prSet>
      <dgm:spPr>
        <a:solidFill>
          <a:srgbClr val="6699FF"/>
        </a:solidFill>
      </dgm:spPr>
      <dgm:t>
        <a:bodyPr/>
        <a:lstStyle/>
        <a:p>
          <a:r>
            <a:rPr lang="fr-CH" b="1" noProof="0" dirty="0" smtClean="0"/>
            <a:t>Information par écrit dans tous les cas possibles</a:t>
          </a:r>
          <a:endParaRPr lang="fr-CH" noProof="0" dirty="0"/>
        </a:p>
      </dgm:t>
    </dgm:pt>
    <dgm:pt modelId="{24A36184-624B-43D0-BA6A-63A8D3418A1F}" type="parTrans" cxnId="{8CB5E893-A7EF-4BBD-BA75-6766C3EC5A82}">
      <dgm:prSet/>
      <dgm:spPr/>
      <dgm:t>
        <a:bodyPr/>
        <a:lstStyle/>
        <a:p>
          <a:endParaRPr lang="en-US"/>
        </a:p>
      </dgm:t>
    </dgm:pt>
    <dgm:pt modelId="{E71D2C57-6910-4A17-A78B-2559C858819D}" type="sibTrans" cxnId="{8CB5E893-A7EF-4BBD-BA75-6766C3EC5A82}">
      <dgm:prSet/>
      <dgm:spPr/>
      <dgm:t>
        <a:bodyPr/>
        <a:lstStyle/>
        <a:p>
          <a:endParaRPr lang="en-US"/>
        </a:p>
      </dgm:t>
    </dgm:pt>
    <dgm:pt modelId="{61AE9E49-9195-49DD-B7C8-ED92599AAAA8}">
      <dgm:prSet phldrT="[Text]">
        <dgm:style>
          <a:lnRef idx="0">
            <a:schemeClr val="accent1"/>
          </a:lnRef>
          <a:fillRef idx="3">
            <a:schemeClr val="accent1"/>
          </a:fillRef>
          <a:effectRef idx="3">
            <a:schemeClr val="accent1"/>
          </a:effectRef>
          <a:fontRef idx="minor">
            <a:schemeClr val="lt1"/>
          </a:fontRef>
        </dgm:style>
      </dgm:prSet>
      <dgm:spPr/>
      <dgm:t>
        <a:bodyPr/>
        <a:lstStyle/>
        <a:p>
          <a:r>
            <a:rPr lang="fr-CH" b="1" noProof="0" dirty="0" smtClean="0"/>
            <a:t>Exposé correct et clair  sur le sujet concerné</a:t>
          </a:r>
          <a:endParaRPr lang="fr-CH" noProof="0" dirty="0"/>
        </a:p>
      </dgm:t>
    </dgm:pt>
    <dgm:pt modelId="{21F19F7F-3616-4B47-800B-F0C0520EC919}" type="parTrans" cxnId="{EB6D61E8-F873-4B99-8B55-71B83B70BDD2}">
      <dgm:prSet/>
      <dgm:spPr/>
      <dgm:t>
        <a:bodyPr/>
        <a:lstStyle/>
        <a:p>
          <a:endParaRPr lang="en-US"/>
        </a:p>
      </dgm:t>
    </dgm:pt>
    <dgm:pt modelId="{97CE9692-60A0-4474-AC38-2AE00B3A3954}" type="sibTrans" cxnId="{EB6D61E8-F873-4B99-8B55-71B83B70BDD2}">
      <dgm:prSet/>
      <dgm:spPr/>
      <dgm:t>
        <a:bodyPr/>
        <a:lstStyle/>
        <a:p>
          <a:endParaRPr lang="en-US"/>
        </a:p>
      </dgm:t>
    </dgm:pt>
    <dgm:pt modelId="{1966E85C-33F0-4ED1-961F-400539B7193F}" type="pres">
      <dgm:prSet presAssocID="{0D3B3781-B4B4-4B69-8CEC-8E58DFDAC60D}" presName="Name0" presStyleCnt="0">
        <dgm:presLayoutVars>
          <dgm:dir/>
          <dgm:resizeHandles val="exact"/>
        </dgm:presLayoutVars>
      </dgm:prSet>
      <dgm:spPr/>
    </dgm:pt>
    <dgm:pt modelId="{D1225A7F-086B-472E-A4ED-951BC2699A04}" type="pres">
      <dgm:prSet presAssocID="{0D3B3781-B4B4-4B69-8CEC-8E58DFDAC60D}" presName="fgShape" presStyleLbl="fgShp" presStyleIdx="0" presStyleCnt="1"/>
      <dgm:spPr/>
    </dgm:pt>
    <dgm:pt modelId="{914B83E2-2807-42EB-B7BF-DF2BCB6C26E4}" type="pres">
      <dgm:prSet presAssocID="{0D3B3781-B4B4-4B69-8CEC-8E58DFDAC60D}" presName="linComp" presStyleCnt="0"/>
      <dgm:spPr/>
    </dgm:pt>
    <dgm:pt modelId="{AA1049FC-C34B-4FEF-84F2-0BD30560EFA3}" type="pres">
      <dgm:prSet presAssocID="{D78F5A41-BFDA-4398-A8E6-15A1B9965C70}" presName="compNode" presStyleCnt="0"/>
      <dgm:spPr/>
    </dgm:pt>
    <dgm:pt modelId="{9BB16156-4B9A-4016-8CDD-3B097E2A604A}" type="pres">
      <dgm:prSet presAssocID="{D78F5A41-BFDA-4398-A8E6-15A1B9965C70}" presName="bkgdShape" presStyleLbl="node1" presStyleIdx="0" presStyleCnt="3"/>
      <dgm:spPr/>
      <dgm:t>
        <a:bodyPr/>
        <a:lstStyle/>
        <a:p>
          <a:endParaRPr lang="en-US"/>
        </a:p>
      </dgm:t>
    </dgm:pt>
    <dgm:pt modelId="{C37889D3-FDA5-43D7-B520-14A6AE20134D}" type="pres">
      <dgm:prSet presAssocID="{D78F5A41-BFDA-4398-A8E6-15A1B9965C70}" presName="nodeTx" presStyleLbl="node1" presStyleIdx="0" presStyleCnt="3">
        <dgm:presLayoutVars>
          <dgm:bulletEnabled val="1"/>
        </dgm:presLayoutVars>
      </dgm:prSet>
      <dgm:spPr/>
      <dgm:t>
        <a:bodyPr/>
        <a:lstStyle/>
        <a:p>
          <a:endParaRPr lang="en-US"/>
        </a:p>
      </dgm:t>
    </dgm:pt>
    <dgm:pt modelId="{BFD3FA97-DEA8-4F51-B25F-1D2D0517362E}" type="pres">
      <dgm:prSet presAssocID="{D78F5A41-BFDA-4398-A8E6-15A1B9965C70}" presName="invisiNode" presStyleLbl="node1" presStyleIdx="0" presStyleCnt="3"/>
      <dgm:spPr/>
    </dgm:pt>
    <dgm:pt modelId="{C0021FAE-6002-4602-A299-0D3B1E48B78B}" type="pres">
      <dgm:prSet presAssocID="{D78F5A41-BFDA-4398-A8E6-15A1B9965C70}" presName="imagNode" presStyleLbl="fgImgPlace1" presStyleIdx="0" presStyleCnt="3"/>
      <dgm:spPr>
        <a:blipFill rotWithShape="0">
          <a:blip xmlns:r="http://schemas.openxmlformats.org/officeDocument/2006/relationships" r:embed="rId1"/>
          <a:stretch>
            <a:fillRect/>
          </a:stretch>
        </a:blipFill>
      </dgm:spPr>
    </dgm:pt>
    <dgm:pt modelId="{B4871E39-D017-412E-8FB4-4A582EFD5E4F}" type="pres">
      <dgm:prSet presAssocID="{4383827C-00C6-4318-9B69-7FD21C795F53}" presName="sibTrans" presStyleLbl="sibTrans2D1" presStyleIdx="0" presStyleCnt="0"/>
      <dgm:spPr/>
      <dgm:t>
        <a:bodyPr/>
        <a:lstStyle/>
        <a:p>
          <a:endParaRPr lang="en-US"/>
        </a:p>
      </dgm:t>
    </dgm:pt>
    <dgm:pt modelId="{A52B20C5-C470-4201-8111-3855F5CA73FD}" type="pres">
      <dgm:prSet presAssocID="{C2704105-C242-4902-A472-307945D4193D}" presName="compNode" presStyleCnt="0"/>
      <dgm:spPr/>
    </dgm:pt>
    <dgm:pt modelId="{C79DF903-FB5D-4FF7-87B4-FB05EE5D7708}" type="pres">
      <dgm:prSet presAssocID="{C2704105-C242-4902-A472-307945D4193D}" presName="bkgdShape" presStyleLbl="node1" presStyleIdx="1" presStyleCnt="3"/>
      <dgm:spPr/>
      <dgm:t>
        <a:bodyPr/>
        <a:lstStyle/>
        <a:p>
          <a:endParaRPr lang="en-US"/>
        </a:p>
      </dgm:t>
    </dgm:pt>
    <dgm:pt modelId="{E0442A58-0560-4A02-A82A-3B173966BAAA}" type="pres">
      <dgm:prSet presAssocID="{C2704105-C242-4902-A472-307945D4193D}" presName="nodeTx" presStyleLbl="node1" presStyleIdx="1" presStyleCnt="3">
        <dgm:presLayoutVars>
          <dgm:bulletEnabled val="1"/>
        </dgm:presLayoutVars>
      </dgm:prSet>
      <dgm:spPr/>
      <dgm:t>
        <a:bodyPr/>
        <a:lstStyle/>
        <a:p>
          <a:endParaRPr lang="en-US"/>
        </a:p>
      </dgm:t>
    </dgm:pt>
    <dgm:pt modelId="{C4E24605-D4B9-4AEB-B22D-C753058729CC}" type="pres">
      <dgm:prSet presAssocID="{C2704105-C242-4902-A472-307945D4193D}" presName="invisiNode" presStyleLbl="node1" presStyleIdx="1" presStyleCnt="3"/>
      <dgm:spPr/>
    </dgm:pt>
    <dgm:pt modelId="{AD91177E-2D72-4E9C-B9F7-A56CFC8C6063}" type="pres">
      <dgm:prSet presAssocID="{C2704105-C242-4902-A472-307945D4193D}" presName="imagNode" presStyleLbl="fgImgPlace1" presStyleIdx="1" presStyleCnt="3"/>
      <dgm:spPr>
        <a:blipFill rotWithShape="0">
          <a:blip xmlns:r="http://schemas.openxmlformats.org/officeDocument/2006/relationships" r:embed="rId2"/>
          <a:stretch>
            <a:fillRect/>
          </a:stretch>
        </a:blipFill>
      </dgm:spPr>
    </dgm:pt>
    <dgm:pt modelId="{3EFD7FCE-8060-4B1D-8162-A2ABCCAA94AF}" type="pres">
      <dgm:prSet presAssocID="{E71D2C57-6910-4A17-A78B-2559C858819D}" presName="sibTrans" presStyleLbl="sibTrans2D1" presStyleIdx="0" presStyleCnt="0"/>
      <dgm:spPr/>
      <dgm:t>
        <a:bodyPr/>
        <a:lstStyle/>
        <a:p>
          <a:endParaRPr lang="en-US"/>
        </a:p>
      </dgm:t>
    </dgm:pt>
    <dgm:pt modelId="{8B8681E4-436D-4DD1-9D37-CFA117D664B2}" type="pres">
      <dgm:prSet presAssocID="{61AE9E49-9195-49DD-B7C8-ED92599AAAA8}" presName="compNode" presStyleCnt="0"/>
      <dgm:spPr/>
    </dgm:pt>
    <dgm:pt modelId="{4EA15EBD-3EA5-49AD-96A2-CA9EDE125F80}" type="pres">
      <dgm:prSet presAssocID="{61AE9E49-9195-49DD-B7C8-ED92599AAAA8}" presName="bkgdShape" presStyleLbl="node1" presStyleIdx="2" presStyleCnt="3"/>
      <dgm:spPr/>
      <dgm:t>
        <a:bodyPr/>
        <a:lstStyle/>
        <a:p>
          <a:endParaRPr lang="en-US"/>
        </a:p>
      </dgm:t>
    </dgm:pt>
    <dgm:pt modelId="{688FF132-13A5-4054-BAF4-7B6572E8285E}" type="pres">
      <dgm:prSet presAssocID="{61AE9E49-9195-49DD-B7C8-ED92599AAAA8}" presName="nodeTx" presStyleLbl="node1" presStyleIdx="2" presStyleCnt="3">
        <dgm:presLayoutVars>
          <dgm:bulletEnabled val="1"/>
        </dgm:presLayoutVars>
      </dgm:prSet>
      <dgm:spPr/>
      <dgm:t>
        <a:bodyPr/>
        <a:lstStyle/>
        <a:p>
          <a:endParaRPr lang="en-US"/>
        </a:p>
      </dgm:t>
    </dgm:pt>
    <dgm:pt modelId="{3EE88399-9E63-4EE8-B5DB-E32E62AA5B01}" type="pres">
      <dgm:prSet presAssocID="{61AE9E49-9195-49DD-B7C8-ED92599AAAA8}" presName="invisiNode" presStyleLbl="node1" presStyleIdx="2" presStyleCnt="3"/>
      <dgm:spPr/>
    </dgm:pt>
    <dgm:pt modelId="{5A3F58E8-02DA-44F0-BB1A-814EEBC977FA}" type="pres">
      <dgm:prSet presAssocID="{61AE9E49-9195-49DD-B7C8-ED92599AAAA8}" presName="imagNode" presStyleLbl="fgImgPlace1" presStyleIdx="2" presStyleCnt="3"/>
      <dgm:spPr>
        <a:blipFill rotWithShape="0">
          <a:blip xmlns:r="http://schemas.openxmlformats.org/officeDocument/2006/relationships" r:embed="rId3"/>
          <a:stretch>
            <a:fillRect/>
          </a:stretch>
        </a:blipFill>
      </dgm:spPr>
    </dgm:pt>
  </dgm:ptLst>
  <dgm:cxnLst>
    <dgm:cxn modelId="{53D7E4E2-2A31-469A-B813-0265E5095703}" type="presOf" srcId="{C2704105-C242-4902-A472-307945D4193D}" destId="{C79DF903-FB5D-4FF7-87B4-FB05EE5D7708}" srcOrd="0" destOrd="0" presId="urn:microsoft.com/office/officeart/2005/8/layout/hList7#1"/>
    <dgm:cxn modelId="{EB6D61E8-F873-4B99-8B55-71B83B70BDD2}" srcId="{0D3B3781-B4B4-4B69-8CEC-8E58DFDAC60D}" destId="{61AE9E49-9195-49DD-B7C8-ED92599AAAA8}" srcOrd="2" destOrd="0" parTransId="{21F19F7F-3616-4B47-800B-F0C0520EC919}" sibTransId="{97CE9692-60A0-4474-AC38-2AE00B3A3954}"/>
    <dgm:cxn modelId="{93BAA98D-A6AD-46B0-A150-A4E344B8528E}" srcId="{0D3B3781-B4B4-4B69-8CEC-8E58DFDAC60D}" destId="{D78F5A41-BFDA-4398-A8E6-15A1B9965C70}" srcOrd="0" destOrd="0" parTransId="{B385441A-C0C8-4D85-BBD8-DF842FF83532}" sibTransId="{4383827C-00C6-4318-9B69-7FD21C795F53}"/>
    <dgm:cxn modelId="{67696368-4348-47E0-B414-DFA236F2983D}" type="presOf" srcId="{4383827C-00C6-4318-9B69-7FD21C795F53}" destId="{B4871E39-D017-412E-8FB4-4A582EFD5E4F}" srcOrd="0" destOrd="0" presId="urn:microsoft.com/office/officeart/2005/8/layout/hList7#1"/>
    <dgm:cxn modelId="{8CB5E893-A7EF-4BBD-BA75-6766C3EC5A82}" srcId="{0D3B3781-B4B4-4B69-8CEC-8E58DFDAC60D}" destId="{C2704105-C242-4902-A472-307945D4193D}" srcOrd="1" destOrd="0" parTransId="{24A36184-624B-43D0-BA6A-63A8D3418A1F}" sibTransId="{E71D2C57-6910-4A17-A78B-2559C858819D}"/>
    <dgm:cxn modelId="{EEE5DBF1-EB4F-470E-A05F-2966A0FD42F7}" type="presOf" srcId="{61AE9E49-9195-49DD-B7C8-ED92599AAAA8}" destId="{688FF132-13A5-4054-BAF4-7B6572E8285E}" srcOrd="1" destOrd="0" presId="urn:microsoft.com/office/officeart/2005/8/layout/hList7#1"/>
    <dgm:cxn modelId="{BD822C1A-B55F-4F85-8E1B-D3564CBB8067}" type="presOf" srcId="{D78F5A41-BFDA-4398-A8E6-15A1B9965C70}" destId="{C37889D3-FDA5-43D7-B520-14A6AE20134D}" srcOrd="1" destOrd="0" presId="urn:microsoft.com/office/officeart/2005/8/layout/hList7#1"/>
    <dgm:cxn modelId="{C520731B-ABBB-434A-86A0-226F2FCAAA11}" type="presOf" srcId="{D78F5A41-BFDA-4398-A8E6-15A1B9965C70}" destId="{9BB16156-4B9A-4016-8CDD-3B097E2A604A}" srcOrd="0" destOrd="0" presId="urn:microsoft.com/office/officeart/2005/8/layout/hList7#1"/>
    <dgm:cxn modelId="{5B26B0B6-2F33-4229-8AA9-C22B63B61FE8}" type="presOf" srcId="{E71D2C57-6910-4A17-A78B-2559C858819D}" destId="{3EFD7FCE-8060-4B1D-8162-A2ABCCAA94AF}" srcOrd="0" destOrd="0" presId="urn:microsoft.com/office/officeart/2005/8/layout/hList7#1"/>
    <dgm:cxn modelId="{D82B86DC-6130-4F13-B17B-ED8178E55A39}" type="presOf" srcId="{C2704105-C242-4902-A472-307945D4193D}" destId="{E0442A58-0560-4A02-A82A-3B173966BAAA}" srcOrd="1" destOrd="0" presId="urn:microsoft.com/office/officeart/2005/8/layout/hList7#1"/>
    <dgm:cxn modelId="{2CF6C50C-2DF8-4188-8B51-8CBB3386CBA7}" type="presOf" srcId="{0D3B3781-B4B4-4B69-8CEC-8E58DFDAC60D}" destId="{1966E85C-33F0-4ED1-961F-400539B7193F}" srcOrd="0" destOrd="0" presId="urn:microsoft.com/office/officeart/2005/8/layout/hList7#1"/>
    <dgm:cxn modelId="{B3665E32-D186-424F-9514-914C9C0CB863}" type="presOf" srcId="{61AE9E49-9195-49DD-B7C8-ED92599AAAA8}" destId="{4EA15EBD-3EA5-49AD-96A2-CA9EDE125F80}" srcOrd="0" destOrd="0" presId="urn:microsoft.com/office/officeart/2005/8/layout/hList7#1"/>
    <dgm:cxn modelId="{47D46977-C4BC-4528-8B83-66E0C1CAC7B8}" type="presParOf" srcId="{1966E85C-33F0-4ED1-961F-400539B7193F}" destId="{D1225A7F-086B-472E-A4ED-951BC2699A04}" srcOrd="0" destOrd="0" presId="urn:microsoft.com/office/officeart/2005/8/layout/hList7#1"/>
    <dgm:cxn modelId="{79E46877-9890-4374-AB7A-B06AE14E2614}" type="presParOf" srcId="{1966E85C-33F0-4ED1-961F-400539B7193F}" destId="{914B83E2-2807-42EB-B7BF-DF2BCB6C26E4}" srcOrd="1" destOrd="0" presId="urn:microsoft.com/office/officeart/2005/8/layout/hList7#1"/>
    <dgm:cxn modelId="{8674BDBF-C89A-4F34-B739-10611CB7C5F2}" type="presParOf" srcId="{914B83E2-2807-42EB-B7BF-DF2BCB6C26E4}" destId="{AA1049FC-C34B-4FEF-84F2-0BD30560EFA3}" srcOrd="0" destOrd="0" presId="urn:microsoft.com/office/officeart/2005/8/layout/hList7#1"/>
    <dgm:cxn modelId="{FADC16C8-8ADA-4F95-9283-A4C6C539C6A5}" type="presParOf" srcId="{AA1049FC-C34B-4FEF-84F2-0BD30560EFA3}" destId="{9BB16156-4B9A-4016-8CDD-3B097E2A604A}" srcOrd="0" destOrd="0" presId="urn:microsoft.com/office/officeart/2005/8/layout/hList7#1"/>
    <dgm:cxn modelId="{90B318C1-1DF3-4A23-AD81-4012F38378B2}" type="presParOf" srcId="{AA1049FC-C34B-4FEF-84F2-0BD30560EFA3}" destId="{C37889D3-FDA5-43D7-B520-14A6AE20134D}" srcOrd="1" destOrd="0" presId="urn:microsoft.com/office/officeart/2005/8/layout/hList7#1"/>
    <dgm:cxn modelId="{85AFC18B-68B9-4FC4-8A85-C966964A138D}" type="presParOf" srcId="{AA1049FC-C34B-4FEF-84F2-0BD30560EFA3}" destId="{BFD3FA97-DEA8-4F51-B25F-1D2D0517362E}" srcOrd="2" destOrd="0" presId="urn:microsoft.com/office/officeart/2005/8/layout/hList7#1"/>
    <dgm:cxn modelId="{8895DE99-5E19-4315-A5A9-53A8181B91CF}" type="presParOf" srcId="{AA1049FC-C34B-4FEF-84F2-0BD30560EFA3}" destId="{C0021FAE-6002-4602-A299-0D3B1E48B78B}" srcOrd="3" destOrd="0" presId="urn:microsoft.com/office/officeart/2005/8/layout/hList7#1"/>
    <dgm:cxn modelId="{A95B60F4-5D2E-4A81-A000-9D18452186FB}" type="presParOf" srcId="{914B83E2-2807-42EB-B7BF-DF2BCB6C26E4}" destId="{B4871E39-D017-412E-8FB4-4A582EFD5E4F}" srcOrd="1" destOrd="0" presId="urn:microsoft.com/office/officeart/2005/8/layout/hList7#1"/>
    <dgm:cxn modelId="{40747C92-B790-42EE-AAA1-585D3133F52C}" type="presParOf" srcId="{914B83E2-2807-42EB-B7BF-DF2BCB6C26E4}" destId="{A52B20C5-C470-4201-8111-3855F5CA73FD}" srcOrd="2" destOrd="0" presId="urn:microsoft.com/office/officeart/2005/8/layout/hList7#1"/>
    <dgm:cxn modelId="{58927FDF-539F-447C-8AB3-51146D2C4787}" type="presParOf" srcId="{A52B20C5-C470-4201-8111-3855F5CA73FD}" destId="{C79DF903-FB5D-4FF7-87B4-FB05EE5D7708}" srcOrd="0" destOrd="0" presId="urn:microsoft.com/office/officeart/2005/8/layout/hList7#1"/>
    <dgm:cxn modelId="{932325F3-9FB5-4012-A5A7-7F46E8F8A8E3}" type="presParOf" srcId="{A52B20C5-C470-4201-8111-3855F5CA73FD}" destId="{E0442A58-0560-4A02-A82A-3B173966BAAA}" srcOrd="1" destOrd="0" presId="urn:microsoft.com/office/officeart/2005/8/layout/hList7#1"/>
    <dgm:cxn modelId="{4E95930C-15E8-40C4-A7E7-7C4C2006482E}" type="presParOf" srcId="{A52B20C5-C470-4201-8111-3855F5CA73FD}" destId="{C4E24605-D4B9-4AEB-B22D-C753058729CC}" srcOrd="2" destOrd="0" presId="urn:microsoft.com/office/officeart/2005/8/layout/hList7#1"/>
    <dgm:cxn modelId="{41743AAB-2073-4894-8B53-B6CDBE0DDA1E}" type="presParOf" srcId="{A52B20C5-C470-4201-8111-3855F5CA73FD}" destId="{AD91177E-2D72-4E9C-B9F7-A56CFC8C6063}" srcOrd="3" destOrd="0" presId="urn:microsoft.com/office/officeart/2005/8/layout/hList7#1"/>
    <dgm:cxn modelId="{987DABEB-74BA-408B-B0DE-17C31A079E29}" type="presParOf" srcId="{914B83E2-2807-42EB-B7BF-DF2BCB6C26E4}" destId="{3EFD7FCE-8060-4B1D-8162-A2ABCCAA94AF}" srcOrd="3" destOrd="0" presId="urn:microsoft.com/office/officeart/2005/8/layout/hList7#1"/>
    <dgm:cxn modelId="{066B9E94-F587-4A98-ABFD-00B78AF3A299}" type="presParOf" srcId="{914B83E2-2807-42EB-B7BF-DF2BCB6C26E4}" destId="{8B8681E4-436D-4DD1-9D37-CFA117D664B2}" srcOrd="4" destOrd="0" presId="urn:microsoft.com/office/officeart/2005/8/layout/hList7#1"/>
    <dgm:cxn modelId="{B9BACC3E-A909-41B3-8787-3CE557CC772D}" type="presParOf" srcId="{8B8681E4-436D-4DD1-9D37-CFA117D664B2}" destId="{4EA15EBD-3EA5-49AD-96A2-CA9EDE125F80}" srcOrd="0" destOrd="0" presId="urn:microsoft.com/office/officeart/2005/8/layout/hList7#1"/>
    <dgm:cxn modelId="{8022FE2B-CDB0-491F-97D2-F8219FAFF8E1}" type="presParOf" srcId="{8B8681E4-436D-4DD1-9D37-CFA117D664B2}" destId="{688FF132-13A5-4054-BAF4-7B6572E8285E}" srcOrd="1" destOrd="0" presId="urn:microsoft.com/office/officeart/2005/8/layout/hList7#1"/>
    <dgm:cxn modelId="{43B4A080-5A7F-42DF-ABE1-4E801667D12D}" type="presParOf" srcId="{8B8681E4-436D-4DD1-9D37-CFA117D664B2}" destId="{3EE88399-9E63-4EE8-B5DB-E32E62AA5B01}" srcOrd="2" destOrd="0" presId="urn:microsoft.com/office/officeart/2005/8/layout/hList7#1"/>
    <dgm:cxn modelId="{227F94CB-716A-4D1E-82AC-7105B6A9616D}" type="presParOf" srcId="{8B8681E4-436D-4DD1-9D37-CFA117D664B2}" destId="{5A3F58E8-02DA-44F0-BB1A-814EEBC977FA}" srcOrd="3" destOrd="0" presId="urn:microsoft.com/office/officeart/2005/8/layout/hList7#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407723CC-0715-4E38-89B1-396C90990A79}" type="doc">
      <dgm:prSet loTypeId="urn:microsoft.com/office/officeart/2005/8/layout/radial1" loCatId="relationship" qsTypeId="urn:microsoft.com/office/officeart/2005/8/quickstyle/simple1" qsCatId="simple" csTypeId="urn:microsoft.com/office/officeart/2005/8/colors/accent1_2" csCatId="accent1" phldr="1"/>
      <dgm:spPr/>
      <dgm:t>
        <a:bodyPr/>
        <a:lstStyle/>
        <a:p>
          <a:endParaRPr lang="en-US"/>
        </a:p>
      </dgm:t>
    </dgm:pt>
    <dgm:pt modelId="{C3278FE1-52AE-4153-8ED0-E929D8B6BA62}">
      <dgm:prSet phldrT="[Texto]"/>
      <dgm:spPr>
        <a:solidFill>
          <a:srgbClr val="FFC000"/>
        </a:solidFill>
      </dgm:spPr>
      <dgm:t>
        <a:bodyPr/>
        <a:lstStyle/>
        <a:p>
          <a:r>
            <a:rPr lang="fr-CH" noProof="0" dirty="0" smtClean="0">
              <a:solidFill>
                <a:schemeClr val="tx1"/>
              </a:solidFill>
            </a:rPr>
            <a:t>Missions mandatées de protection des civils</a:t>
          </a:r>
          <a:endParaRPr lang="fr-CH" noProof="0" dirty="0">
            <a:solidFill>
              <a:schemeClr val="tx1"/>
            </a:solidFill>
          </a:endParaRPr>
        </a:p>
      </dgm:t>
    </dgm:pt>
    <dgm:pt modelId="{1665B3AE-789F-44DD-8C5A-A9D33978A1CE}" type="parTrans" cxnId="{0DF8FA8B-1C1A-445F-BEAE-710D597D0C0C}">
      <dgm:prSet/>
      <dgm:spPr/>
      <dgm:t>
        <a:bodyPr/>
        <a:lstStyle/>
        <a:p>
          <a:endParaRPr lang="en-US"/>
        </a:p>
      </dgm:t>
    </dgm:pt>
    <dgm:pt modelId="{6A22EE14-A9EB-49E6-875B-041A93FF8039}" type="sibTrans" cxnId="{0DF8FA8B-1C1A-445F-BEAE-710D597D0C0C}">
      <dgm:prSet/>
      <dgm:spPr/>
      <dgm:t>
        <a:bodyPr/>
        <a:lstStyle/>
        <a:p>
          <a:endParaRPr lang="en-US"/>
        </a:p>
      </dgm:t>
    </dgm:pt>
    <dgm:pt modelId="{36FDA7DC-0067-4A07-8724-47492F309842}">
      <dgm:prSet phldrT="[Texto]" custT="1"/>
      <dgm:spPr>
        <a:solidFill>
          <a:schemeClr val="accent5">
            <a:lumMod val="50000"/>
          </a:schemeClr>
        </a:solidFill>
      </dgm:spPr>
      <dgm:t>
        <a:bodyPr/>
        <a:lstStyle/>
        <a:p>
          <a:r>
            <a:rPr lang="en-US" sz="1050" b="1" dirty="0" smtClean="0">
              <a:solidFill>
                <a:schemeClr val="bg1"/>
              </a:solidFill>
            </a:rPr>
            <a:t>FINUL</a:t>
          </a:r>
          <a:endParaRPr lang="en-US" sz="1050" b="1" dirty="0">
            <a:solidFill>
              <a:schemeClr val="bg1"/>
            </a:solidFill>
          </a:endParaRPr>
        </a:p>
      </dgm:t>
    </dgm:pt>
    <dgm:pt modelId="{763FD14D-3C1C-475B-832C-6C1D06D26AB9}" type="parTrans" cxnId="{01D3AEC7-0FC2-4DA1-9295-BCBAD4C9B809}">
      <dgm:prSet/>
      <dgm:spPr/>
      <dgm:t>
        <a:bodyPr/>
        <a:lstStyle/>
        <a:p>
          <a:endParaRPr lang="en-US"/>
        </a:p>
      </dgm:t>
    </dgm:pt>
    <dgm:pt modelId="{C69EB7FD-7225-4F50-B92C-9245D023070E}" type="sibTrans" cxnId="{01D3AEC7-0FC2-4DA1-9295-BCBAD4C9B809}">
      <dgm:prSet/>
      <dgm:spPr/>
      <dgm:t>
        <a:bodyPr/>
        <a:lstStyle/>
        <a:p>
          <a:endParaRPr lang="en-US"/>
        </a:p>
      </dgm:t>
    </dgm:pt>
    <dgm:pt modelId="{308B1E36-83EE-4E42-8C45-6F6DE03C6255}">
      <dgm:prSet phldrT="[Texto]" custT="1"/>
      <dgm:spPr>
        <a:solidFill>
          <a:schemeClr val="accent5">
            <a:lumMod val="50000"/>
          </a:schemeClr>
        </a:solidFill>
      </dgm:spPr>
      <dgm:t>
        <a:bodyPr/>
        <a:lstStyle/>
        <a:p>
          <a:r>
            <a:rPr lang="en-US" sz="1050" b="1" dirty="0" smtClean="0">
              <a:solidFill>
                <a:schemeClr val="bg1"/>
              </a:solidFill>
            </a:rPr>
            <a:t>MINUL</a:t>
          </a:r>
          <a:endParaRPr lang="en-US" sz="1050" b="1" dirty="0">
            <a:solidFill>
              <a:schemeClr val="bg1"/>
            </a:solidFill>
          </a:endParaRPr>
        </a:p>
      </dgm:t>
    </dgm:pt>
    <dgm:pt modelId="{62ECAA04-D989-4801-B5B9-A36F28CC9DCE}" type="parTrans" cxnId="{1FD8CF86-600D-4B67-B85A-AA16A98CF829}">
      <dgm:prSet/>
      <dgm:spPr/>
      <dgm:t>
        <a:bodyPr/>
        <a:lstStyle/>
        <a:p>
          <a:endParaRPr lang="en-US"/>
        </a:p>
      </dgm:t>
    </dgm:pt>
    <dgm:pt modelId="{B3108626-B0FD-4470-9F7A-BF059BF524CF}" type="sibTrans" cxnId="{1FD8CF86-600D-4B67-B85A-AA16A98CF829}">
      <dgm:prSet/>
      <dgm:spPr/>
      <dgm:t>
        <a:bodyPr/>
        <a:lstStyle/>
        <a:p>
          <a:endParaRPr lang="en-US"/>
        </a:p>
      </dgm:t>
    </dgm:pt>
    <dgm:pt modelId="{8E2153FD-D15D-4C4F-ACD7-3A60402E7EEB}">
      <dgm:prSet phldrT="[Texto]" custT="1"/>
      <dgm:spPr>
        <a:solidFill>
          <a:schemeClr val="accent5">
            <a:lumMod val="50000"/>
          </a:schemeClr>
        </a:solidFill>
      </dgm:spPr>
      <dgm:t>
        <a:bodyPr/>
        <a:lstStyle/>
        <a:p>
          <a:r>
            <a:rPr lang="en-US" sz="1050" b="1" dirty="0" smtClean="0">
              <a:solidFill>
                <a:schemeClr val="bg1"/>
              </a:solidFill>
            </a:rPr>
            <a:t>ONUCI</a:t>
          </a:r>
          <a:endParaRPr lang="en-US" sz="1050" b="1" dirty="0">
            <a:solidFill>
              <a:schemeClr val="bg1"/>
            </a:solidFill>
          </a:endParaRPr>
        </a:p>
      </dgm:t>
    </dgm:pt>
    <dgm:pt modelId="{4B9781CD-3B74-4CCB-BA2A-D19CE84B96A7}" type="parTrans" cxnId="{E4522C54-36E7-429B-A5CE-36B942430100}">
      <dgm:prSet/>
      <dgm:spPr/>
      <dgm:t>
        <a:bodyPr/>
        <a:lstStyle/>
        <a:p>
          <a:endParaRPr lang="en-US"/>
        </a:p>
      </dgm:t>
    </dgm:pt>
    <dgm:pt modelId="{8AB7CFF4-B7B1-4A23-8268-00C51C4618F3}" type="sibTrans" cxnId="{E4522C54-36E7-429B-A5CE-36B942430100}">
      <dgm:prSet/>
      <dgm:spPr/>
      <dgm:t>
        <a:bodyPr/>
        <a:lstStyle/>
        <a:p>
          <a:endParaRPr lang="en-US"/>
        </a:p>
      </dgm:t>
    </dgm:pt>
    <dgm:pt modelId="{074A305F-5BD9-4BCA-8E23-26C6EB0947B8}">
      <dgm:prSet phldrT="[Texto]" custT="1"/>
      <dgm:spPr>
        <a:solidFill>
          <a:schemeClr val="accent5">
            <a:lumMod val="50000"/>
          </a:schemeClr>
        </a:solidFill>
      </dgm:spPr>
      <dgm:t>
        <a:bodyPr/>
        <a:lstStyle/>
        <a:p>
          <a:r>
            <a:rPr lang="en-US" sz="1050" b="1" dirty="0" smtClean="0">
              <a:solidFill>
                <a:schemeClr val="bg1"/>
              </a:solidFill>
            </a:rPr>
            <a:t>MONUSCO</a:t>
          </a:r>
          <a:endParaRPr lang="en-US" sz="1050" b="1" dirty="0">
            <a:solidFill>
              <a:schemeClr val="bg1"/>
            </a:solidFill>
          </a:endParaRPr>
        </a:p>
      </dgm:t>
    </dgm:pt>
    <dgm:pt modelId="{76D2A7D6-A34C-4C09-84E6-2B570D1EDBDF}" type="parTrans" cxnId="{0063499F-6D09-482F-B675-5661F6FCAF58}">
      <dgm:prSet/>
      <dgm:spPr/>
      <dgm:t>
        <a:bodyPr/>
        <a:lstStyle/>
        <a:p>
          <a:endParaRPr lang="en-US"/>
        </a:p>
      </dgm:t>
    </dgm:pt>
    <dgm:pt modelId="{8D8D91DF-94D2-4B28-BC73-F2546BCFE8AF}" type="sibTrans" cxnId="{0063499F-6D09-482F-B675-5661F6FCAF58}">
      <dgm:prSet/>
      <dgm:spPr/>
      <dgm:t>
        <a:bodyPr/>
        <a:lstStyle/>
        <a:p>
          <a:endParaRPr lang="en-US"/>
        </a:p>
      </dgm:t>
    </dgm:pt>
    <dgm:pt modelId="{C01D7FD7-4E24-4397-A477-D53DA354EFD6}">
      <dgm:prSet custT="1"/>
      <dgm:spPr>
        <a:solidFill>
          <a:schemeClr val="accent5">
            <a:lumMod val="50000"/>
          </a:schemeClr>
        </a:solidFill>
      </dgm:spPr>
      <dgm:t>
        <a:bodyPr/>
        <a:lstStyle/>
        <a:p>
          <a:r>
            <a:rPr lang="en-US" sz="1050" b="1" dirty="0" smtClean="0">
              <a:solidFill>
                <a:schemeClr val="bg1"/>
              </a:solidFill>
            </a:rPr>
            <a:t>FISNUA</a:t>
          </a:r>
          <a:endParaRPr lang="en-US" sz="1050" b="1" dirty="0">
            <a:solidFill>
              <a:schemeClr val="bg1"/>
            </a:solidFill>
          </a:endParaRPr>
        </a:p>
      </dgm:t>
    </dgm:pt>
    <dgm:pt modelId="{F17CD986-ACB9-452D-B1BB-F518D989138C}" type="parTrans" cxnId="{6CA25806-9D15-42B1-810E-3AABB431C353}">
      <dgm:prSet/>
      <dgm:spPr/>
      <dgm:t>
        <a:bodyPr/>
        <a:lstStyle/>
        <a:p>
          <a:endParaRPr lang="en-US"/>
        </a:p>
      </dgm:t>
    </dgm:pt>
    <dgm:pt modelId="{69F6B21D-A47E-4468-8B92-CA9323A1696D}" type="sibTrans" cxnId="{6CA25806-9D15-42B1-810E-3AABB431C353}">
      <dgm:prSet/>
      <dgm:spPr/>
      <dgm:t>
        <a:bodyPr/>
        <a:lstStyle/>
        <a:p>
          <a:endParaRPr lang="en-US"/>
        </a:p>
      </dgm:t>
    </dgm:pt>
    <dgm:pt modelId="{F83940DD-D096-479C-B4C2-3DFB0A314297}">
      <dgm:prSet custT="1"/>
      <dgm:spPr>
        <a:solidFill>
          <a:schemeClr val="accent5">
            <a:lumMod val="50000"/>
          </a:schemeClr>
        </a:solidFill>
      </dgm:spPr>
      <dgm:t>
        <a:bodyPr/>
        <a:lstStyle/>
        <a:p>
          <a:r>
            <a:rPr lang="en-US" sz="1050" b="1" dirty="0" smtClean="0">
              <a:solidFill>
                <a:schemeClr val="bg1"/>
              </a:solidFill>
            </a:rPr>
            <a:t>MINUSS</a:t>
          </a:r>
          <a:endParaRPr lang="en-US" sz="1050" b="1" dirty="0">
            <a:solidFill>
              <a:schemeClr val="bg1"/>
            </a:solidFill>
          </a:endParaRPr>
        </a:p>
      </dgm:t>
    </dgm:pt>
    <dgm:pt modelId="{DBE47892-BF9C-4A2E-8BF5-F06D34F7CC8E}" type="parTrans" cxnId="{89A261C3-9556-492D-8D43-FF6D19E37F47}">
      <dgm:prSet/>
      <dgm:spPr/>
      <dgm:t>
        <a:bodyPr/>
        <a:lstStyle/>
        <a:p>
          <a:endParaRPr lang="en-US"/>
        </a:p>
      </dgm:t>
    </dgm:pt>
    <dgm:pt modelId="{0F0F018E-7938-4F4E-96DB-F3639D2747B5}" type="sibTrans" cxnId="{89A261C3-9556-492D-8D43-FF6D19E37F47}">
      <dgm:prSet/>
      <dgm:spPr/>
      <dgm:t>
        <a:bodyPr/>
        <a:lstStyle/>
        <a:p>
          <a:endParaRPr lang="en-US"/>
        </a:p>
      </dgm:t>
    </dgm:pt>
    <dgm:pt modelId="{0955ABCD-8EC8-4054-9E61-1484D9A92B46}">
      <dgm:prSet custT="1"/>
      <dgm:spPr>
        <a:solidFill>
          <a:schemeClr val="accent5">
            <a:lumMod val="50000"/>
          </a:schemeClr>
        </a:solidFill>
      </dgm:spPr>
      <dgm:t>
        <a:bodyPr/>
        <a:lstStyle/>
        <a:p>
          <a:r>
            <a:rPr lang="en-US" sz="1050" b="1" dirty="0" smtClean="0">
              <a:solidFill>
                <a:schemeClr val="bg1"/>
              </a:solidFill>
            </a:rPr>
            <a:t>MINUSTAH</a:t>
          </a:r>
          <a:endParaRPr lang="en-US" sz="1050" b="1" dirty="0">
            <a:solidFill>
              <a:schemeClr val="bg1"/>
            </a:solidFill>
          </a:endParaRPr>
        </a:p>
      </dgm:t>
    </dgm:pt>
    <dgm:pt modelId="{0E12ACBA-1AD9-499D-9CDF-448664FD5CCB}" type="parTrans" cxnId="{537D9EF6-4EC0-461A-802A-F9D216005CDD}">
      <dgm:prSet/>
      <dgm:spPr/>
      <dgm:t>
        <a:bodyPr/>
        <a:lstStyle/>
        <a:p>
          <a:endParaRPr lang="en-US"/>
        </a:p>
      </dgm:t>
    </dgm:pt>
    <dgm:pt modelId="{259AD47D-E99E-4E21-9974-ED4767875BFD}" type="sibTrans" cxnId="{537D9EF6-4EC0-461A-802A-F9D216005CDD}">
      <dgm:prSet/>
      <dgm:spPr/>
      <dgm:t>
        <a:bodyPr/>
        <a:lstStyle/>
        <a:p>
          <a:endParaRPr lang="en-US"/>
        </a:p>
      </dgm:t>
    </dgm:pt>
    <dgm:pt modelId="{807C6E11-C084-4C6D-952A-68A243139B6B}">
      <dgm:prSet custT="1"/>
      <dgm:spPr>
        <a:solidFill>
          <a:schemeClr val="accent5">
            <a:lumMod val="50000"/>
          </a:schemeClr>
        </a:solidFill>
      </dgm:spPr>
      <dgm:t>
        <a:bodyPr/>
        <a:lstStyle/>
        <a:p>
          <a:r>
            <a:rPr lang="en-US" sz="1050" b="1" dirty="0" smtClean="0">
              <a:solidFill>
                <a:schemeClr val="bg1"/>
              </a:solidFill>
            </a:rPr>
            <a:t>MINUAD</a:t>
          </a:r>
          <a:endParaRPr lang="en-US" sz="1050" b="1" dirty="0">
            <a:solidFill>
              <a:schemeClr val="bg1"/>
            </a:solidFill>
          </a:endParaRPr>
        </a:p>
      </dgm:t>
    </dgm:pt>
    <dgm:pt modelId="{27D6ABBB-C756-4077-AC35-53E63D756C5F}" type="parTrans" cxnId="{859873FE-18E9-4D43-A072-C1F53EF0BFE1}">
      <dgm:prSet/>
      <dgm:spPr/>
      <dgm:t>
        <a:bodyPr/>
        <a:lstStyle/>
        <a:p>
          <a:endParaRPr lang="en-US"/>
        </a:p>
      </dgm:t>
    </dgm:pt>
    <dgm:pt modelId="{977302E1-B9B6-4F45-B5CB-B3F60F9EFE72}" type="sibTrans" cxnId="{859873FE-18E9-4D43-A072-C1F53EF0BFE1}">
      <dgm:prSet/>
      <dgm:spPr/>
      <dgm:t>
        <a:bodyPr/>
        <a:lstStyle/>
        <a:p>
          <a:endParaRPr lang="en-US"/>
        </a:p>
      </dgm:t>
    </dgm:pt>
    <dgm:pt modelId="{2BD3714D-0C0B-4568-B308-4866381B110B}" type="pres">
      <dgm:prSet presAssocID="{407723CC-0715-4E38-89B1-396C90990A79}" presName="cycle" presStyleCnt="0">
        <dgm:presLayoutVars>
          <dgm:chMax val="1"/>
          <dgm:dir/>
          <dgm:animLvl val="ctr"/>
          <dgm:resizeHandles val="exact"/>
        </dgm:presLayoutVars>
      </dgm:prSet>
      <dgm:spPr/>
      <dgm:t>
        <a:bodyPr/>
        <a:lstStyle/>
        <a:p>
          <a:endParaRPr lang="en-US"/>
        </a:p>
      </dgm:t>
    </dgm:pt>
    <dgm:pt modelId="{5FDE4BCF-7CFE-4BAE-8416-29763BEEFB43}" type="pres">
      <dgm:prSet presAssocID="{C3278FE1-52AE-4153-8ED0-E929D8B6BA62}" presName="centerShape" presStyleLbl="node0" presStyleIdx="0" presStyleCnt="1" custLinFactNeighborY="462"/>
      <dgm:spPr/>
      <dgm:t>
        <a:bodyPr/>
        <a:lstStyle/>
        <a:p>
          <a:endParaRPr lang="en-US"/>
        </a:p>
      </dgm:t>
    </dgm:pt>
    <dgm:pt modelId="{BC7E5001-7B9F-48E1-A5EC-45F1F8CC71F1}" type="pres">
      <dgm:prSet presAssocID="{763FD14D-3C1C-475B-832C-6C1D06D26AB9}" presName="Name9" presStyleLbl="parChTrans1D2" presStyleIdx="0" presStyleCnt="8"/>
      <dgm:spPr/>
      <dgm:t>
        <a:bodyPr/>
        <a:lstStyle/>
        <a:p>
          <a:endParaRPr lang="en-US"/>
        </a:p>
      </dgm:t>
    </dgm:pt>
    <dgm:pt modelId="{4CD9131E-9673-49DC-8F98-54B80587BE8D}" type="pres">
      <dgm:prSet presAssocID="{763FD14D-3C1C-475B-832C-6C1D06D26AB9}" presName="connTx" presStyleLbl="parChTrans1D2" presStyleIdx="0" presStyleCnt="8"/>
      <dgm:spPr/>
      <dgm:t>
        <a:bodyPr/>
        <a:lstStyle/>
        <a:p>
          <a:endParaRPr lang="en-US"/>
        </a:p>
      </dgm:t>
    </dgm:pt>
    <dgm:pt modelId="{1EEDA98E-06C9-43BD-BF53-D0ECB6B0C195}" type="pres">
      <dgm:prSet presAssocID="{36FDA7DC-0067-4A07-8724-47492F309842}" presName="node" presStyleLbl="node1" presStyleIdx="0" presStyleCnt="8" custRadScaleRad="99075">
        <dgm:presLayoutVars>
          <dgm:bulletEnabled val="1"/>
        </dgm:presLayoutVars>
      </dgm:prSet>
      <dgm:spPr/>
      <dgm:t>
        <a:bodyPr/>
        <a:lstStyle/>
        <a:p>
          <a:endParaRPr lang="en-US"/>
        </a:p>
      </dgm:t>
    </dgm:pt>
    <dgm:pt modelId="{67DC8FFF-ED32-4F6E-9FEF-BF81B046778C}" type="pres">
      <dgm:prSet presAssocID="{62ECAA04-D989-4801-B5B9-A36F28CC9DCE}" presName="Name9" presStyleLbl="parChTrans1D2" presStyleIdx="1" presStyleCnt="8"/>
      <dgm:spPr/>
      <dgm:t>
        <a:bodyPr/>
        <a:lstStyle/>
        <a:p>
          <a:endParaRPr lang="en-US"/>
        </a:p>
      </dgm:t>
    </dgm:pt>
    <dgm:pt modelId="{D6367C09-6944-48A6-8E3E-C07D15BC0D70}" type="pres">
      <dgm:prSet presAssocID="{62ECAA04-D989-4801-B5B9-A36F28CC9DCE}" presName="connTx" presStyleLbl="parChTrans1D2" presStyleIdx="1" presStyleCnt="8"/>
      <dgm:spPr/>
      <dgm:t>
        <a:bodyPr/>
        <a:lstStyle/>
        <a:p>
          <a:endParaRPr lang="en-US"/>
        </a:p>
      </dgm:t>
    </dgm:pt>
    <dgm:pt modelId="{6EE98103-620A-401D-A655-72D3D9353521}" type="pres">
      <dgm:prSet presAssocID="{308B1E36-83EE-4E42-8C45-6F6DE03C6255}" presName="node" presStyleLbl="node1" presStyleIdx="1" presStyleCnt="8" custRadScaleRad="99348" custRadScaleInc="1676">
        <dgm:presLayoutVars>
          <dgm:bulletEnabled val="1"/>
        </dgm:presLayoutVars>
      </dgm:prSet>
      <dgm:spPr/>
      <dgm:t>
        <a:bodyPr/>
        <a:lstStyle/>
        <a:p>
          <a:endParaRPr lang="en-US"/>
        </a:p>
      </dgm:t>
    </dgm:pt>
    <dgm:pt modelId="{87F08B2F-32D6-48D0-84E3-6230B12CD031}" type="pres">
      <dgm:prSet presAssocID="{4B9781CD-3B74-4CCB-BA2A-D19CE84B96A7}" presName="Name9" presStyleLbl="parChTrans1D2" presStyleIdx="2" presStyleCnt="8"/>
      <dgm:spPr/>
      <dgm:t>
        <a:bodyPr/>
        <a:lstStyle/>
        <a:p>
          <a:endParaRPr lang="en-US"/>
        </a:p>
      </dgm:t>
    </dgm:pt>
    <dgm:pt modelId="{1855FFF5-7278-4551-81D7-1948E9F8191C}" type="pres">
      <dgm:prSet presAssocID="{4B9781CD-3B74-4CCB-BA2A-D19CE84B96A7}" presName="connTx" presStyleLbl="parChTrans1D2" presStyleIdx="2" presStyleCnt="8"/>
      <dgm:spPr/>
      <dgm:t>
        <a:bodyPr/>
        <a:lstStyle/>
        <a:p>
          <a:endParaRPr lang="en-US"/>
        </a:p>
      </dgm:t>
    </dgm:pt>
    <dgm:pt modelId="{B3668F62-53D3-415D-8C9A-350F29BC5351}" type="pres">
      <dgm:prSet presAssocID="{8E2153FD-D15D-4C4F-ACD7-3A60402E7EEB}" presName="node" presStyleLbl="node1" presStyleIdx="2" presStyleCnt="8" custRadScaleRad="100004" custRadScaleInc="2355">
        <dgm:presLayoutVars>
          <dgm:bulletEnabled val="1"/>
        </dgm:presLayoutVars>
      </dgm:prSet>
      <dgm:spPr/>
      <dgm:t>
        <a:bodyPr/>
        <a:lstStyle/>
        <a:p>
          <a:endParaRPr lang="en-US"/>
        </a:p>
      </dgm:t>
    </dgm:pt>
    <dgm:pt modelId="{B52F40CC-4382-4241-BB32-412FD281FB53}" type="pres">
      <dgm:prSet presAssocID="{76D2A7D6-A34C-4C09-84E6-2B570D1EDBDF}" presName="Name9" presStyleLbl="parChTrans1D2" presStyleIdx="3" presStyleCnt="8"/>
      <dgm:spPr/>
      <dgm:t>
        <a:bodyPr/>
        <a:lstStyle/>
        <a:p>
          <a:endParaRPr lang="en-US"/>
        </a:p>
      </dgm:t>
    </dgm:pt>
    <dgm:pt modelId="{B9543967-DCBD-4FEB-BCE6-578C87586A61}" type="pres">
      <dgm:prSet presAssocID="{76D2A7D6-A34C-4C09-84E6-2B570D1EDBDF}" presName="connTx" presStyleLbl="parChTrans1D2" presStyleIdx="3" presStyleCnt="8"/>
      <dgm:spPr/>
      <dgm:t>
        <a:bodyPr/>
        <a:lstStyle/>
        <a:p>
          <a:endParaRPr lang="en-US"/>
        </a:p>
      </dgm:t>
    </dgm:pt>
    <dgm:pt modelId="{0AA8E0C9-7A50-4344-903D-CA7F84F0CD26}" type="pres">
      <dgm:prSet presAssocID="{074A305F-5BD9-4BCA-8E23-26C6EB0947B8}" presName="node" presStyleLbl="node1" presStyleIdx="3" presStyleCnt="8">
        <dgm:presLayoutVars>
          <dgm:bulletEnabled val="1"/>
        </dgm:presLayoutVars>
      </dgm:prSet>
      <dgm:spPr/>
      <dgm:t>
        <a:bodyPr/>
        <a:lstStyle/>
        <a:p>
          <a:endParaRPr lang="en-US"/>
        </a:p>
      </dgm:t>
    </dgm:pt>
    <dgm:pt modelId="{4BB65239-721F-4A2B-8E35-0353E708FCD6}" type="pres">
      <dgm:prSet presAssocID="{F17CD986-ACB9-452D-B1BB-F518D989138C}" presName="Name9" presStyleLbl="parChTrans1D2" presStyleIdx="4" presStyleCnt="8"/>
      <dgm:spPr/>
      <dgm:t>
        <a:bodyPr/>
        <a:lstStyle/>
        <a:p>
          <a:endParaRPr lang="en-US"/>
        </a:p>
      </dgm:t>
    </dgm:pt>
    <dgm:pt modelId="{CFBB3F7E-19DD-49A9-94EB-95C05C262627}" type="pres">
      <dgm:prSet presAssocID="{F17CD986-ACB9-452D-B1BB-F518D989138C}" presName="connTx" presStyleLbl="parChTrans1D2" presStyleIdx="4" presStyleCnt="8"/>
      <dgm:spPr/>
      <dgm:t>
        <a:bodyPr/>
        <a:lstStyle/>
        <a:p>
          <a:endParaRPr lang="en-US"/>
        </a:p>
      </dgm:t>
    </dgm:pt>
    <dgm:pt modelId="{4A017423-9038-4B6C-9FAF-8E63B93BCB59}" type="pres">
      <dgm:prSet presAssocID="{C01D7FD7-4E24-4397-A477-D53DA354EFD6}" presName="node" presStyleLbl="node1" presStyleIdx="4" presStyleCnt="8" custRadScaleRad="100925">
        <dgm:presLayoutVars>
          <dgm:bulletEnabled val="1"/>
        </dgm:presLayoutVars>
      </dgm:prSet>
      <dgm:spPr/>
      <dgm:t>
        <a:bodyPr/>
        <a:lstStyle/>
        <a:p>
          <a:endParaRPr lang="en-US"/>
        </a:p>
      </dgm:t>
    </dgm:pt>
    <dgm:pt modelId="{D7149F70-5D09-4B43-A879-9525E9ACE404}" type="pres">
      <dgm:prSet presAssocID="{DBE47892-BF9C-4A2E-8BF5-F06D34F7CC8E}" presName="Name9" presStyleLbl="parChTrans1D2" presStyleIdx="5" presStyleCnt="8"/>
      <dgm:spPr/>
      <dgm:t>
        <a:bodyPr/>
        <a:lstStyle/>
        <a:p>
          <a:endParaRPr lang="en-US"/>
        </a:p>
      </dgm:t>
    </dgm:pt>
    <dgm:pt modelId="{8E4B6C01-F797-490E-909C-DA72DDB7C263}" type="pres">
      <dgm:prSet presAssocID="{DBE47892-BF9C-4A2E-8BF5-F06D34F7CC8E}" presName="connTx" presStyleLbl="parChTrans1D2" presStyleIdx="5" presStyleCnt="8"/>
      <dgm:spPr/>
      <dgm:t>
        <a:bodyPr/>
        <a:lstStyle/>
        <a:p>
          <a:endParaRPr lang="en-US"/>
        </a:p>
      </dgm:t>
    </dgm:pt>
    <dgm:pt modelId="{B3279F3B-87E1-43DD-A945-8F4AE27DB0CB}" type="pres">
      <dgm:prSet presAssocID="{F83940DD-D096-479C-B4C2-3DFB0A314297}" presName="node" presStyleLbl="node1" presStyleIdx="5" presStyleCnt="8" custRadScaleRad="100656" custRadScaleInc="-1654">
        <dgm:presLayoutVars>
          <dgm:bulletEnabled val="1"/>
        </dgm:presLayoutVars>
      </dgm:prSet>
      <dgm:spPr/>
      <dgm:t>
        <a:bodyPr/>
        <a:lstStyle/>
        <a:p>
          <a:endParaRPr lang="en-US"/>
        </a:p>
      </dgm:t>
    </dgm:pt>
    <dgm:pt modelId="{19DC534E-0D50-4812-9B16-0A928F5F1FC6}" type="pres">
      <dgm:prSet presAssocID="{27D6ABBB-C756-4077-AC35-53E63D756C5F}" presName="Name9" presStyleLbl="parChTrans1D2" presStyleIdx="6" presStyleCnt="8"/>
      <dgm:spPr/>
      <dgm:t>
        <a:bodyPr/>
        <a:lstStyle/>
        <a:p>
          <a:endParaRPr lang="en-US"/>
        </a:p>
      </dgm:t>
    </dgm:pt>
    <dgm:pt modelId="{2D4A6FA8-5280-47DF-B771-1AF9111578D6}" type="pres">
      <dgm:prSet presAssocID="{27D6ABBB-C756-4077-AC35-53E63D756C5F}" presName="connTx" presStyleLbl="parChTrans1D2" presStyleIdx="6" presStyleCnt="8"/>
      <dgm:spPr/>
      <dgm:t>
        <a:bodyPr/>
        <a:lstStyle/>
        <a:p>
          <a:endParaRPr lang="en-US"/>
        </a:p>
      </dgm:t>
    </dgm:pt>
    <dgm:pt modelId="{71EF3643-D331-4714-A424-70ED75A1BB89}" type="pres">
      <dgm:prSet presAssocID="{807C6E11-C084-4C6D-952A-68A243139B6B}" presName="node" presStyleLbl="node1" presStyleIdx="6" presStyleCnt="8" custRadScaleRad="100004" custRadScaleInc="-2355">
        <dgm:presLayoutVars>
          <dgm:bulletEnabled val="1"/>
        </dgm:presLayoutVars>
      </dgm:prSet>
      <dgm:spPr/>
      <dgm:t>
        <a:bodyPr/>
        <a:lstStyle/>
        <a:p>
          <a:endParaRPr lang="en-US"/>
        </a:p>
      </dgm:t>
    </dgm:pt>
    <dgm:pt modelId="{1ABFBD1A-FD5D-4766-8295-52DFCD7198CF}" type="pres">
      <dgm:prSet presAssocID="{0E12ACBA-1AD9-499D-9CDF-448664FD5CCB}" presName="Name9" presStyleLbl="parChTrans1D2" presStyleIdx="7" presStyleCnt="8"/>
      <dgm:spPr/>
      <dgm:t>
        <a:bodyPr/>
        <a:lstStyle/>
        <a:p>
          <a:endParaRPr lang="en-US"/>
        </a:p>
      </dgm:t>
    </dgm:pt>
    <dgm:pt modelId="{10607579-7CF4-4C57-91AC-F8A48FA96FB4}" type="pres">
      <dgm:prSet presAssocID="{0E12ACBA-1AD9-499D-9CDF-448664FD5CCB}" presName="connTx" presStyleLbl="parChTrans1D2" presStyleIdx="7" presStyleCnt="8"/>
      <dgm:spPr/>
      <dgm:t>
        <a:bodyPr/>
        <a:lstStyle/>
        <a:p>
          <a:endParaRPr lang="en-US"/>
        </a:p>
      </dgm:t>
    </dgm:pt>
    <dgm:pt modelId="{BE7A6675-7606-49BB-9B6F-770A9509BA99}" type="pres">
      <dgm:prSet presAssocID="{0955ABCD-8EC8-4054-9E61-1484D9A92B46}" presName="node" presStyleLbl="node1" presStyleIdx="7" presStyleCnt="8" custRadScaleRad="99348" custRadScaleInc="-1676">
        <dgm:presLayoutVars>
          <dgm:bulletEnabled val="1"/>
        </dgm:presLayoutVars>
      </dgm:prSet>
      <dgm:spPr/>
      <dgm:t>
        <a:bodyPr/>
        <a:lstStyle/>
        <a:p>
          <a:endParaRPr lang="en-US"/>
        </a:p>
      </dgm:t>
    </dgm:pt>
  </dgm:ptLst>
  <dgm:cxnLst>
    <dgm:cxn modelId="{DD54E510-755B-4436-AB93-E7B9499F5260}" type="presOf" srcId="{62ECAA04-D989-4801-B5B9-A36F28CC9DCE}" destId="{67DC8FFF-ED32-4F6E-9FEF-BF81B046778C}" srcOrd="0" destOrd="0" presId="urn:microsoft.com/office/officeart/2005/8/layout/radial1"/>
    <dgm:cxn modelId="{F7B15250-58B0-4C3F-AAC8-97B0E2230DE7}" type="presOf" srcId="{36FDA7DC-0067-4A07-8724-47492F309842}" destId="{1EEDA98E-06C9-43BD-BF53-D0ECB6B0C195}" srcOrd="0" destOrd="0" presId="urn:microsoft.com/office/officeart/2005/8/layout/radial1"/>
    <dgm:cxn modelId="{A8B58956-F3CE-407B-B801-7AB95D5DCCDF}" type="presOf" srcId="{763FD14D-3C1C-475B-832C-6C1D06D26AB9}" destId="{BC7E5001-7B9F-48E1-A5EC-45F1F8CC71F1}" srcOrd="0" destOrd="0" presId="urn:microsoft.com/office/officeart/2005/8/layout/radial1"/>
    <dgm:cxn modelId="{B4543757-3E39-4FE2-BFA1-696BA4E729E0}" type="presOf" srcId="{F17CD986-ACB9-452D-B1BB-F518D989138C}" destId="{CFBB3F7E-19DD-49A9-94EB-95C05C262627}" srcOrd="1" destOrd="0" presId="urn:microsoft.com/office/officeart/2005/8/layout/radial1"/>
    <dgm:cxn modelId="{2E1D42EF-C9DA-4EA5-9B3A-B0A8AF58AC7C}" type="presOf" srcId="{76D2A7D6-A34C-4C09-84E6-2B570D1EDBDF}" destId="{B52F40CC-4382-4241-BB32-412FD281FB53}" srcOrd="0" destOrd="0" presId="urn:microsoft.com/office/officeart/2005/8/layout/radial1"/>
    <dgm:cxn modelId="{8E4C0924-BD28-411B-8F5F-A270D0F9ED4D}" type="presOf" srcId="{27D6ABBB-C756-4077-AC35-53E63D756C5F}" destId="{19DC534E-0D50-4812-9B16-0A928F5F1FC6}" srcOrd="0" destOrd="0" presId="urn:microsoft.com/office/officeart/2005/8/layout/radial1"/>
    <dgm:cxn modelId="{E9CC16D1-34C7-4189-9557-A76001FA8B2F}" type="presOf" srcId="{0955ABCD-8EC8-4054-9E61-1484D9A92B46}" destId="{BE7A6675-7606-49BB-9B6F-770A9509BA99}" srcOrd="0" destOrd="0" presId="urn:microsoft.com/office/officeart/2005/8/layout/radial1"/>
    <dgm:cxn modelId="{537D9EF6-4EC0-461A-802A-F9D216005CDD}" srcId="{C3278FE1-52AE-4153-8ED0-E929D8B6BA62}" destId="{0955ABCD-8EC8-4054-9E61-1484D9A92B46}" srcOrd="7" destOrd="0" parTransId="{0E12ACBA-1AD9-499D-9CDF-448664FD5CCB}" sibTransId="{259AD47D-E99E-4E21-9974-ED4767875BFD}"/>
    <dgm:cxn modelId="{E1280DCD-5CBC-4599-8575-EBE384BE2021}" type="presOf" srcId="{407723CC-0715-4E38-89B1-396C90990A79}" destId="{2BD3714D-0C0B-4568-B308-4866381B110B}" srcOrd="0" destOrd="0" presId="urn:microsoft.com/office/officeart/2005/8/layout/radial1"/>
    <dgm:cxn modelId="{89A261C3-9556-492D-8D43-FF6D19E37F47}" srcId="{C3278FE1-52AE-4153-8ED0-E929D8B6BA62}" destId="{F83940DD-D096-479C-B4C2-3DFB0A314297}" srcOrd="5" destOrd="0" parTransId="{DBE47892-BF9C-4A2E-8BF5-F06D34F7CC8E}" sibTransId="{0F0F018E-7938-4F4E-96DB-F3639D2747B5}"/>
    <dgm:cxn modelId="{889BDA2B-F66C-4A28-A8BE-F187CBAE44DF}" type="presOf" srcId="{F17CD986-ACB9-452D-B1BB-F518D989138C}" destId="{4BB65239-721F-4A2B-8E35-0353E708FCD6}" srcOrd="0" destOrd="0" presId="urn:microsoft.com/office/officeart/2005/8/layout/radial1"/>
    <dgm:cxn modelId="{859873FE-18E9-4D43-A072-C1F53EF0BFE1}" srcId="{C3278FE1-52AE-4153-8ED0-E929D8B6BA62}" destId="{807C6E11-C084-4C6D-952A-68A243139B6B}" srcOrd="6" destOrd="0" parTransId="{27D6ABBB-C756-4077-AC35-53E63D756C5F}" sibTransId="{977302E1-B9B6-4F45-B5CB-B3F60F9EFE72}"/>
    <dgm:cxn modelId="{C8EBBA1D-300E-4380-B5EF-78736E108982}" type="presOf" srcId="{C3278FE1-52AE-4153-8ED0-E929D8B6BA62}" destId="{5FDE4BCF-7CFE-4BAE-8416-29763BEEFB43}" srcOrd="0" destOrd="0" presId="urn:microsoft.com/office/officeart/2005/8/layout/radial1"/>
    <dgm:cxn modelId="{EABCDF10-18D2-4F93-98A6-8566FA799428}" type="presOf" srcId="{0E12ACBA-1AD9-499D-9CDF-448664FD5CCB}" destId="{1ABFBD1A-FD5D-4766-8295-52DFCD7198CF}" srcOrd="0" destOrd="0" presId="urn:microsoft.com/office/officeart/2005/8/layout/radial1"/>
    <dgm:cxn modelId="{4222F576-3223-4988-8343-42DDB679DC61}" type="presOf" srcId="{4B9781CD-3B74-4CCB-BA2A-D19CE84B96A7}" destId="{1855FFF5-7278-4551-81D7-1948E9F8191C}" srcOrd="1" destOrd="0" presId="urn:microsoft.com/office/officeart/2005/8/layout/radial1"/>
    <dgm:cxn modelId="{0A751763-3A2D-496B-B35F-0F9A33DE48C7}" type="presOf" srcId="{8E2153FD-D15D-4C4F-ACD7-3A60402E7EEB}" destId="{B3668F62-53D3-415D-8C9A-350F29BC5351}" srcOrd="0" destOrd="0" presId="urn:microsoft.com/office/officeart/2005/8/layout/radial1"/>
    <dgm:cxn modelId="{6CA25806-9D15-42B1-810E-3AABB431C353}" srcId="{C3278FE1-52AE-4153-8ED0-E929D8B6BA62}" destId="{C01D7FD7-4E24-4397-A477-D53DA354EFD6}" srcOrd="4" destOrd="0" parTransId="{F17CD986-ACB9-452D-B1BB-F518D989138C}" sibTransId="{69F6B21D-A47E-4468-8B92-CA9323A1696D}"/>
    <dgm:cxn modelId="{0DF8FA8B-1C1A-445F-BEAE-710D597D0C0C}" srcId="{407723CC-0715-4E38-89B1-396C90990A79}" destId="{C3278FE1-52AE-4153-8ED0-E929D8B6BA62}" srcOrd="0" destOrd="0" parTransId="{1665B3AE-789F-44DD-8C5A-A9D33978A1CE}" sibTransId="{6A22EE14-A9EB-49E6-875B-041A93FF8039}"/>
    <dgm:cxn modelId="{30495F78-349A-46AA-9988-4E60FE8BCBF7}" type="presOf" srcId="{308B1E36-83EE-4E42-8C45-6F6DE03C6255}" destId="{6EE98103-620A-401D-A655-72D3D9353521}" srcOrd="0" destOrd="0" presId="urn:microsoft.com/office/officeart/2005/8/layout/radial1"/>
    <dgm:cxn modelId="{E4522C54-36E7-429B-A5CE-36B942430100}" srcId="{C3278FE1-52AE-4153-8ED0-E929D8B6BA62}" destId="{8E2153FD-D15D-4C4F-ACD7-3A60402E7EEB}" srcOrd="2" destOrd="0" parTransId="{4B9781CD-3B74-4CCB-BA2A-D19CE84B96A7}" sibTransId="{8AB7CFF4-B7B1-4A23-8268-00C51C4618F3}"/>
    <dgm:cxn modelId="{03DE49B2-2CEA-4CEC-9785-DD878EA8C873}" type="presOf" srcId="{807C6E11-C084-4C6D-952A-68A243139B6B}" destId="{71EF3643-D331-4714-A424-70ED75A1BB89}" srcOrd="0" destOrd="0" presId="urn:microsoft.com/office/officeart/2005/8/layout/radial1"/>
    <dgm:cxn modelId="{0063499F-6D09-482F-B675-5661F6FCAF58}" srcId="{C3278FE1-52AE-4153-8ED0-E929D8B6BA62}" destId="{074A305F-5BD9-4BCA-8E23-26C6EB0947B8}" srcOrd="3" destOrd="0" parTransId="{76D2A7D6-A34C-4C09-84E6-2B570D1EDBDF}" sibTransId="{8D8D91DF-94D2-4B28-BC73-F2546BCFE8AF}"/>
    <dgm:cxn modelId="{C39EE61C-0CF7-4A40-8F87-F32017FC534A}" type="presOf" srcId="{DBE47892-BF9C-4A2E-8BF5-F06D34F7CC8E}" destId="{D7149F70-5D09-4B43-A879-9525E9ACE404}" srcOrd="0" destOrd="0" presId="urn:microsoft.com/office/officeart/2005/8/layout/radial1"/>
    <dgm:cxn modelId="{9DE2B8AD-AE9E-47BC-8E0B-54EC59331BB1}" type="presOf" srcId="{62ECAA04-D989-4801-B5B9-A36F28CC9DCE}" destId="{D6367C09-6944-48A6-8E3E-C07D15BC0D70}" srcOrd="1" destOrd="0" presId="urn:microsoft.com/office/officeart/2005/8/layout/radial1"/>
    <dgm:cxn modelId="{55FF21B0-18B1-4490-828E-837B38DD4A68}" type="presOf" srcId="{76D2A7D6-A34C-4C09-84E6-2B570D1EDBDF}" destId="{B9543967-DCBD-4FEB-BCE6-578C87586A61}" srcOrd="1" destOrd="0" presId="urn:microsoft.com/office/officeart/2005/8/layout/radial1"/>
    <dgm:cxn modelId="{3B1B9BAF-3CDC-4263-A782-0DD8AAE5798E}" type="presOf" srcId="{F83940DD-D096-479C-B4C2-3DFB0A314297}" destId="{B3279F3B-87E1-43DD-A945-8F4AE27DB0CB}" srcOrd="0" destOrd="0" presId="urn:microsoft.com/office/officeart/2005/8/layout/radial1"/>
    <dgm:cxn modelId="{C0566FD5-F3B1-48DA-ADEE-93962D888116}" type="presOf" srcId="{4B9781CD-3B74-4CCB-BA2A-D19CE84B96A7}" destId="{87F08B2F-32D6-48D0-84E3-6230B12CD031}" srcOrd="0" destOrd="0" presId="urn:microsoft.com/office/officeart/2005/8/layout/radial1"/>
    <dgm:cxn modelId="{1FD8CF86-600D-4B67-B85A-AA16A98CF829}" srcId="{C3278FE1-52AE-4153-8ED0-E929D8B6BA62}" destId="{308B1E36-83EE-4E42-8C45-6F6DE03C6255}" srcOrd="1" destOrd="0" parTransId="{62ECAA04-D989-4801-B5B9-A36F28CC9DCE}" sibTransId="{B3108626-B0FD-4470-9F7A-BF059BF524CF}"/>
    <dgm:cxn modelId="{6C14E58B-4AA0-48B9-92E9-7E03A4D5FE6D}" type="presOf" srcId="{DBE47892-BF9C-4A2E-8BF5-F06D34F7CC8E}" destId="{8E4B6C01-F797-490E-909C-DA72DDB7C263}" srcOrd="1" destOrd="0" presId="urn:microsoft.com/office/officeart/2005/8/layout/radial1"/>
    <dgm:cxn modelId="{A34E5B0F-2F14-4119-A12B-814F159FDAF1}" type="presOf" srcId="{0E12ACBA-1AD9-499D-9CDF-448664FD5CCB}" destId="{10607579-7CF4-4C57-91AC-F8A48FA96FB4}" srcOrd="1" destOrd="0" presId="urn:microsoft.com/office/officeart/2005/8/layout/radial1"/>
    <dgm:cxn modelId="{BF26EF20-E772-485B-BEDF-1F74B2A37FF6}" type="presOf" srcId="{C01D7FD7-4E24-4397-A477-D53DA354EFD6}" destId="{4A017423-9038-4B6C-9FAF-8E63B93BCB59}" srcOrd="0" destOrd="0" presId="urn:microsoft.com/office/officeart/2005/8/layout/radial1"/>
    <dgm:cxn modelId="{A1F240ED-4EED-40F8-8496-380EDC4E37E4}" type="presOf" srcId="{763FD14D-3C1C-475B-832C-6C1D06D26AB9}" destId="{4CD9131E-9673-49DC-8F98-54B80587BE8D}" srcOrd="1" destOrd="0" presId="urn:microsoft.com/office/officeart/2005/8/layout/radial1"/>
    <dgm:cxn modelId="{9AD127BD-9DC1-49D3-86AF-5939C2D66C9C}" type="presOf" srcId="{27D6ABBB-C756-4077-AC35-53E63D756C5F}" destId="{2D4A6FA8-5280-47DF-B771-1AF9111578D6}" srcOrd="1" destOrd="0" presId="urn:microsoft.com/office/officeart/2005/8/layout/radial1"/>
    <dgm:cxn modelId="{01D3AEC7-0FC2-4DA1-9295-BCBAD4C9B809}" srcId="{C3278FE1-52AE-4153-8ED0-E929D8B6BA62}" destId="{36FDA7DC-0067-4A07-8724-47492F309842}" srcOrd="0" destOrd="0" parTransId="{763FD14D-3C1C-475B-832C-6C1D06D26AB9}" sibTransId="{C69EB7FD-7225-4F50-B92C-9245D023070E}"/>
    <dgm:cxn modelId="{55A55F4A-763A-4FD2-8908-54651C31F629}" type="presOf" srcId="{074A305F-5BD9-4BCA-8E23-26C6EB0947B8}" destId="{0AA8E0C9-7A50-4344-903D-CA7F84F0CD26}" srcOrd="0" destOrd="0" presId="urn:microsoft.com/office/officeart/2005/8/layout/radial1"/>
    <dgm:cxn modelId="{5C484535-A35A-434E-8114-207F579DA495}" type="presParOf" srcId="{2BD3714D-0C0B-4568-B308-4866381B110B}" destId="{5FDE4BCF-7CFE-4BAE-8416-29763BEEFB43}" srcOrd="0" destOrd="0" presId="urn:microsoft.com/office/officeart/2005/8/layout/radial1"/>
    <dgm:cxn modelId="{C39C8EB2-6320-42A3-9EB7-5B575191C541}" type="presParOf" srcId="{2BD3714D-0C0B-4568-B308-4866381B110B}" destId="{BC7E5001-7B9F-48E1-A5EC-45F1F8CC71F1}" srcOrd="1" destOrd="0" presId="urn:microsoft.com/office/officeart/2005/8/layout/radial1"/>
    <dgm:cxn modelId="{A6FF0C41-A577-42B4-ADF9-B8173B406452}" type="presParOf" srcId="{BC7E5001-7B9F-48E1-A5EC-45F1F8CC71F1}" destId="{4CD9131E-9673-49DC-8F98-54B80587BE8D}" srcOrd="0" destOrd="0" presId="urn:microsoft.com/office/officeart/2005/8/layout/radial1"/>
    <dgm:cxn modelId="{52EDCF2A-EC20-4049-AA85-B2DE42120B2A}" type="presParOf" srcId="{2BD3714D-0C0B-4568-B308-4866381B110B}" destId="{1EEDA98E-06C9-43BD-BF53-D0ECB6B0C195}" srcOrd="2" destOrd="0" presId="urn:microsoft.com/office/officeart/2005/8/layout/radial1"/>
    <dgm:cxn modelId="{70654B5B-00FF-417F-8DD8-272D87585BEF}" type="presParOf" srcId="{2BD3714D-0C0B-4568-B308-4866381B110B}" destId="{67DC8FFF-ED32-4F6E-9FEF-BF81B046778C}" srcOrd="3" destOrd="0" presId="urn:microsoft.com/office/officeart/2005/8/layout/radial1"/>
    <dgm:cxn modelId="{9EF1B96C-99D2-4D09-8D4F-120635E7CE0C}" type="presParOf" srcId="{67DC8FFF-ED32-4F6E-9FEF-BF81B046778C}" destId="{D6367C09-6944-48A6-8E3E-C07D15BC0D70}" srcOrd="0" destOrd="0" presId="urn:microsoft.com/office/officeart/2005/8/layout/radial1"/>
    <dgm:cxn modelId="{D640A4DD-1E57-4F45-B830-03F8C5A6D038}" type="presParOf" srcId="{2BD3714D-0C0B-4568-B308-4866381B110B}" destId="{6EE98103-620A-401D-A655-72D3D9353521}" srcOrd="4" destOrd="0" presId="urn:microsoft.com/office/officeart/2005/8/layout/radial1"/>
    <dgm:cxn modelId="{871EA017-E880-4750-B476-2DF9DE8F0F95}" type="presParOf" srcId="{2BD3714D-0C0B-4568-B308-4866381B110B}" destId="{87F08B2F-32D6-48D0-84E3-6230B12CD031}" srcOrd="5" destOrd="0" presId="urn:microsoft.com/office/officeart/2005/8/layout/radial1"/>
    <dgm:cxn modelId="{69322557-71C7-40E0-9523-568CD54D215A}" type="presParOf" srcId="{87F08B2F-32D6-48D0-84E3-6230B12CD031}" destId="{1855FFF5-7278-4551-81D7-1948E9F8191C}" srcOrd="0" destOrd="0" presId="urn:microsoft.com/office/officeart/2005/8/layout/radial1"/>
    <dgm:cxn modelId="{B180D7F1-5117-4E63-8F2D-73C06B30FB2F}" type="presParOf" srcId="{2BD3714D-0C0B-4568-B308-4866381B110B}" destId="{B3668F62-53D3-415D-8C9A-350F29BC5351}" srcOrd="6" destOrd="0" presId="urn:microsoft.com/office/officeart/2005/8/layout/radial1"/>
    <dgm:cxn modelId="{08A1B87F-AEFD-4B11-AC06-393B28F17CAC}" type="presParOf" srcId="{2BD3714D-0C0B-4568-B308-4866381B110B}" destId="{B52F40CC-4382-4241-BB32-412FD281FB53}" srcOrd="7" destOrd="0" presId="urn:microsoft.com/office/officeart/2005/8/layout/radial1"/>
    <dgm:cxn modelId="{C13C6C60-9EF2-4C90-ACE2-D8824A69B67F}" type="presParOf" srcId="{B52F40CC-4382-4241-BB32-412FD281FB53}" destId="{B9543967-DCBD-4FEB-BCE6-578C87586A61}" srcOrd="0" destOrd="0" presId="urn:microsoft.com/office/officeart/2005/8/layout/radial1"/>
    <dgm:cxn modelId="{2D550341-A86E-44AB-A3CD-FEEEFC400C62}" type="presParOf" srcId="{2BD3714D-0C0B-4568-B308-4866381B110B}" destId="{0AA8E0C9-7A50-4344-903D-CA7F84F0CD26}" srcOrd="8" destOrd="0" presId="urn:microsoft.com/office/officeart/2005/8/layout/radial1"/>
    <dgm:cxn modelId="{6E62E603-E94B-4F7C-85B2-5E015AA0CD37}" type="presParOf" srcId="{2BD3714D-0C0B-4568-B308-4866381B110B}" destId="{4BB65239-721F-4A2B-8E35-0353E708FCD6}" srcOrd="9" destOrd="0" presId="urn:microsoft.com/office/officeart/2005/8/layout/radial1"/>
    <dgm:cxn modelId="{8A08367A-A8F7-4701-A8E3-9294CC77F3E4}" type="presParOf" srcId="{4BB65239-721F-4A2B-8E35-0353E708FCD6}" destId="{CFBB3F7E-19DD-49A9-94EB-95C05C262627}" srcOrd="0" destOrd="0" presId="urn:microsoft.com/office/officeart/2005/8/layout/radial1"/>
    <dgm:cxn modelId="{38589CE3-9C52-4A92-96D1-38181A99CF16}" type="presParOf" srcId="{2BD3714D-0C0B-4568-B308-4866381B110B}" destId="{4A017423-9038-4B6C-9FAF-8E63B93BCB59}" srcOrd="10" destOrd="0" presId="urn:microsoft.com/office/officeart/2005/8/layout/radial1"/>
    <dgm:cxn modelId="{E2A789C9-22C1-4CB9-965B-09B980D3B481}" type="presParOf" srcId="{2BD3714D-0C0B-4568-B308-4866381B110B}" destId="{D7149F70-5D09-4B43-A879-9525E9ACE404}" srcOrd="11" destOrd="0" presId="urn:microsoft.com/office/officeart/2005/8/layout/radial1"/>
    <dgm:cxn modelId="{016A0819-D2A6-4FB1-AEE2-A11BB8A5FF10}" type="presParOf" srcId="{D7149F70-5D09-4B43-A879-9525E9ACE404}" destId="{8E4B6C01-F797-490E-909C-DA72DDB7C263}" srcOrd="0" destOrd="0" presId="urn:microsoft.com/office/officeart/2005/8/layout/radial1"/>
    <dgm:cxn modelId="{AEF51DB5-CEC2-4CEB-B1AC-C04D20300D01}" type="presParOf" srcId="{2BD3714D-0C0B-4568-B308-4866381B110B}" destId="{B3279F3B-87E1-43DD-A945-8F4AE27DB0CB}" srcOrd="12" destOrd="0" presId="urn:microsoft.com/office/officeart/2005/8/layout/radial1"/>
    <dgm:cxn modelId="{6DCEADCD-88FE-4AF4-B49C-8E215B8F7990}" type="presParOf" srcId="{2BD3714D-0C0B-4568-B308-4866381B110B}" destId="{19DC534E-0D50-4812-9B16-0A928F5F1FC6}" srcOrd="13" destOrd="0" presId="urn:microsoft.com/office/officeart/2005/8/layout/radial1"/>
    <dgm:cxn modelId="{B3BACA4B-AC98-4446-AB83-20FF99715692}" type="presParOf" srcId="{19DC534E-0D50-4812-9B16-0A928F5F1FC6}" destId="{2D4A6FA8-5280-47DF-B771-1AF9111578D6}" srcOrd="0" destOrd="0" presId="urn:microsoft.com/office/officeart/2005/8/layout/radial1"/>
    <dgm:cxn modelId="{A4F5F8DD-90DD-4629-910C-E3263CA30E00}" type="presParOf" srcId="{2BD3714D-0C0B-4568-B308-4866381B110B}" destId="{71EF3643-D331-4714-A424-70ED75A1BB89}" srcOrd="14" destOrd="0" presId="urn:microsoft.com/office/officeart/2005/8/layout/radial1"/>
    <dgm:cxn modelId="{FD1F1BA5-3D82-4AB6-85FF-92F7A91428C4}" type="presParOf" srcId="{2BD3714D-0C0B-4568-B308-4866381B110B}" destId="{1ABFBD1A-FD5D-4766-8295-52DFCD7198CF}" srcOrd="15" destOrd="0" presId="urn:microsoft.com/office/officeart/2005/8/layout/radial1"/>
    <dgm:cxn modelId="{5B3F150F-B133-4E41-8CDF-627E2C51381C}" type="presParOf" srcId="{1ABFBD1A-FD5D-4766-8295-52DFCD7198CF}" destId="{10607579-7CF4-4C57-91AC-F8A48FA96FB4}" srcOrd="0" destOrd="0" presId="urn:microsoft.com/office/officeart/2005/8/layout/radial1"/>
    <dgm:cxn modelId="{62B04257-93BB-4346-A1BE-BBB2E8B1BAEA}" type="presParOf" srcId="{2BD3714D-0C0B-4568-B308-4866381B110B}" destId="{BE7A6675-7606-49BB-9B6F-770A9509BA99}" srcOrd="16" destOrd="0" presId="urn:microsoft.com/office/officeart/2005/8/layout/radial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63B8A77D-7918-4007-B5FA-1D687598DD3B}" type="doc">
      <dgm:prSet loTypeId="urn:microsoft.com/office/officeart/2005/8/layout/hProcess9" loCatId="process" qsTypeId="urn:microsoft.com/office/officeart/2005/8/quickstyle/3d2" qsCatId="3D" csTypeId="urn:microsoft.com/office/officeart/2005/8/colors/accent1_2#1" csCatId="accent1" phldr="1"/>
      <dgm:spPr/>
    </dgm:pt>
    <dgm:pt modelId="{2C252D91-FC27-4C9B-B8C6-7750187EB57E}">
      <dgm:prSet phldrT="[Texto]" custT="1"/>
      <dgm:spPr>
        <a:solidFill>
          <a:srgbClr val="FFC000"/>
        </a:solidFill>
      </dgm:spPr>
      <dgm:t>
        <a:bodyPr/>
        <a:lstStyle/>
        <a:p>
          <a:r>
            <a:rPr lang="en-US" sz="2000" b="1" dirty="0" smtClean="0">
              <a:solidFill>
                <a:schemeClr val="tx1"/>
              </a:solidFill>
              <a:effectLst/>
            </a:rPr>
            <a:t>I </a:t>
          </a:r>
        </a:p>
        <a:p>
          <a:r>
            <a:rPr lang="en-US" sz="2000" b="1" dirty="0" err="1" smtClean="0">
              <a:solidFill>
                <a:schemeClr val="tx1"/>
              </a:solidFill>
              <a:effectLst/>
            </a:rPr>
            <a:t>Prévention</a:t>
          </a:r>
          <a:endParaRPr lang="en-US" sz="2000" b="1" dirty="0">
            <a:solidFill>
              <a:schemeClr val="tx1"/>
            </a:solidFill>
            <a:effectLst/>
          </a:endParaRPr>
        </a:p>
      </dgm:t>
    </dgm:pt>
    <dgm:pt modelId="{F701C702-256F-4A60-8152-80AEF98E9FE5}" type="parTrans" cxnId="{85B00593-8E35-4976-B237-5E04A8BE8A06}">
      <dgm:prSet/>
      <dgm:spPr/>
      <dgm:t>
        <a:bodyPr/>
        <a:lstStyle/>
        <a:p>
          <a:endParaRPr lang="en-US"/>
        </a:p>
      </dgm:t>
    </dgm:pt>
    <dgm:pt modelId="{92327EAD-BA7F-477F-813F-711A4248E378}" type="sibTrans" cxnId="{85B00593-8E35-4976-B237-5E04A8BE8A06}">
      <dgm:prSet/>
      <dgm:spPr/>
      <dgm:t>
        <a:bodyPr/>
        <a:lstStyle/>
        <a:p>
          <a:endParaRPr lang="en-US"/>
        </a:p>
      </dgm:t>
    </dgm:pt>
    <dgm:pt modelId="{836AA313-D4A5-4766-9205-44E971E63794}">
      <dgm:prSet phldrT="[Texto]" custT="1"/>
      <dgm:spPr>
        <a:solidFill>
          <a:schemeClr val="accent1"/>
        </a:solidFill>
      </dgm:spPr>
      <dgm:t>
        <a:bodyPr/>
        <a:lstStyle/>
        <a:p>
          <a:r>
            <a:rPr lang="en-US" sz="2000" b="1" dirty="0" smtClean="0">
              <a:solidFill>
                <a:schemeClr val="tx1"/>
              </a:solidFill>
              <a:effectLst/>
            </a:rPr>
            <a:t>III</a:t>
          </a:r>
        </a:p>
        <a:p>
          <a:r>
            <a:rPr lang="en-US" sz="2000" b="1" dirty="0" smtClean="0">
              <a:solidFill>
                <a:schemeClr val="tx1"/>
              </a:solidFill>
              <a:effectLst/>
            </a:rPr>
            <a:t>Intervention</a:t>
          </a:r>
          <a:endParaRPr lang="en-US" sz="2000" b="1" dirty="0">
            <a:solidFill>
              <a:schemeClr val="tx1"/>
            </a:solidFill>
            <a:effectLst/>
          </a:endParaRPr>
        </a:p>
      </dgm:t>
    </dgm:pt>
    <dgm:pt modelId="{01C8D69A-731F-4986-805E-8F85E0F852E7}" type="parTrans" cxnId="{8F6CF8D5-8B80-485C-84BD-CD21C85B1186}">
      <dgm:prSet/>
      <dgm:spPr/>
      <dgm:t>
        <a:bodyPr/>
        <a:lstStyle/>
        <a:p>
          <a:endParaRPr lang="en-US"/>
        </a:p>
      </dgm:t>
    </dgm:pt>
    <dgm:pt modelId="{58E17579-E78C-4C34-B220-CD3AD7C11051}" type="sibTrans" cxnId="{8F6CF8D5-8B80-485C-84BD-CD21C85B1186}">
      <dgm:prSet/>
      <dgm:spPr/>
      <dgm:t>
        <a:bodyPr/>
        <a:lstStyle/>
        <a:p>
          <a:endParaRPr lang="en-US"/>
        </a:p>
      </dgm:t>
    </dgm:pt>
    <dgm:pt modelId="{3EA4475D-92E5-47EC-BCF7-74706366B6FF}">
      <dgm:prSet phldrT="[Texto]" custT="1"/>
      <dgm:spPr>
        <a:solidFill>
          <a:srgbClr val="CC6600"/>
        </a:solidFill>
      </dgm:spPr>
      <dgm:t>
        <a:bodyPr/>
        <a:lstStyle/>
        <a:p>
          <a:r>
            <a:rPr lang="en-US" sz="2000" b="1" dirty="0" smtClean="0">
              <a:solidFill>
                <a:schemeClr val="tx1"/>
              </a:solidFill>
              <a:effectLst/>
            </a:rPr>
            <a:t>IV </a:t>
          </a:r>
        </a:p>
        <a:p>
          <a:r>
            <a:rPr lang="en-US" sz="1800" b="1" dirty="0" smtClean="0">
              <a:solidFill>
                <a:schemeClr val="tx1"/>
              </a:solidFill>
              <a:effectLst/>
            </a:rPr>
            <a:t>Consolidation</a:t>
          </a:r>
          <a:endParaRPr lang="en-US" sz="1800" b="1" dirty="0">
            <a:solidFill>
              <a:schemeClr val="tx1"/>
            </a:solidFill>
            <a:effectLst/>
          </a:endParaRPr>
        </a:p>
      </dgm:t>
    </dgm:pt>
    <dgm:pt modelId="{D82FF12A-3BE3-436E-AF01-75572A03384A}" type="parTrans" cxnId="{2E724E34-85B7-4B46-92A0-1F0C075D55F0}">
      <dgm:prSet/>
      <dgm:spPr/>
      <dgm:t>
        <a:bodyPr/>
        <a:lstStyle/>
        <a:p>
          <a:endParaRPr lang="en-US"/>
        </a:p>
      </dgm:t>
    </dgm:pt>
    <dgm:pt modelId="{48A1A1C7-F113-497F-B4AD-D8E90AF34962}" type="sibTrans" cxnId="{2E724E34-85B7-4B46-92A0-1F0C075D55F0}">
      <dgm:prSet/>
      <dgm:spPr/>
      <dgm:t>
        <a:bodyPr/>
        <a:lstStyle/>
        <a:p>
          <a:endParaRPr lang="en-US"/>
        </a:p>
      </dgm:t>
    </dgm:pt>
    <dgm:pt modelId="{59A2ACB6-31A0-48C0-BF06-A6A0BC043951}">
      <dgm:prSet custT="1"/>
      <dgm:spPr>
        <a:solidFill>
          <a:srgbClr val="FF0000"/>
        </a:solidFill>
      </dgm:spPr>
      <dgm:t>
        <a:bodyPr/>
        <a:lstStyle/>
        <a:p>
          <a:r>
            <a:rPr lang="en-US" sz="2000" b="1" dirty="0" smtClean="0">
              <a:solidFill>
                <a:schemeClr val="tx1"/>
              </a:solidFill>
              <a:effectLst/>
            </a:rPr>
            <a:t>II</a:t>
          </a:r>
        </a:p>
        <a:p>
          <a:r>
            <a:rPr lang="en-US" sz="2000" b="1" dirty="0" smtClean="0">
              <a:solidFill>
                <a:schemeClr val="tx1"/>
              </a:solidFill>
              <a:effectLst/>
            </a:rPr>
            <a:t>Anticipation</a:t>
          </a:r>
          <a:endParaRPr lang="en-US" sz="2000" b="1" dirty="0">
            <a:solidFill>
              <a:schemeClr val="tx1"/>
            </a:solidFill>
            <a:effectLst/>
          </a:endParaRPr>
        </a:p>
      </dgm:t>
    </dgm:pt>
    <dgm:pt modelId="{E4CD5B29-4818-4713-90A7-E5C1AF35EA31}" type="parTrans" cxnId="{95B4327B-B9CD-49B6-8E2D-0345BAF3076E}">
      <dgm:prSet/>
      <dgm:spPr/>
      <dgm:t>
        <a:bodyPr/>
        <a:lstStyle/>
        <a:p>
          <a:endParaRPr lang="en-US"/>
        </a:p>
      </dgm:t>
    </dgm:pt>
    <dgm:pt modelId="{F253E125-FFB7-4461-9533-9547250B16BD}" type="sibTrans" cxnId="{95B4327B-B9CD-49B6-8E2D-0345BAF3076E}">
      <dgm:prSet/>
      <dgm:spPr/>
      <dgm:t>
        <a:bodyPr/>
        <a:lstStyle/>
        <a:p>
          <a:endParaRPr lang="en-US"/>
        </a:p>
      </dgm:t>
    </dgm:pt>
    <dgm:pt modelId="{3A7B57A0-5A44-4FDE-BAFD-D550A499404C}" type="pres">
      <dgm:prSet presAssocID="{63B8A77D-7918-4007-B5FA-1D687598DD3B}" presName="CompostProcess" presStyleCnt="0">
        <dgm:presLayoutVars>
          <dgm:dir/>
          <dgm:resizeHandles val="exact"/>
        </dgm:presLayoutVars>
      </dgm:prSet>
      <dgm:spPr/>
    </dgm:pt>
    <dgm:pt modelId="{AAC13B53-F53A-4697-897A-77AC546F98BF}" type="pres">
      <dgm:prSet presAssocID="{63B8A77D-7918-4007-B5FA-1D687598DD3B}" presName="arrow" presStyleLbl="bgShp" presStyleIdx="0" presStyleCnt="1" custLinFactNeighborY="-625"/>
      <dgm:spPr>
        <a:noFill/>
      </dgm:spPr>
    </dgm:pt>
    <dgm:pt modelId="{009B82CD-17CC-4939-AACF-2EAF76A95283}" type="pres">
      <dgm:prSet presAssocID="{63B8A77D-7918-4007-B5FA-1D687598DD3B}" presName="linearProcess" presStyleCnt="0"/>
      <dgm:spPr/>
    </dgm:pt>
    <dgm:pt modelId="{4EC483C8-B4C5-4225-AD8C-BF32A28ADCF0}" type="pres">
      <dgm:prSet presAssocID="{2C252D91-FC27-4C9B-B8C6-7750187EB57E}" presName="textNode" presStyleLbl="node1" presStyleIdx="0" presStyleCnt="4">
        <dgm:presLayoutVars>
          <dgm:bulletEnabled val="1"/>
        </dgm:presLayoutVars>
      </dgm:prSet>
      <dgm:spPr/>
      <dgm:t>
        <a:bodyPr/>
        <a:lstStyle/>
        <a:p>
          <a:endParaRPr lang="en-US"/>
        </a:p>
      </dgm:t>
    </dgm:pt>
    <dgm:pt modelId="{0EC4E91A-C21A-4686-A330-51A9A8AFADAB}" type="pres">
      <dgm:prSet presAssocID="{92327EAD-BA7F-477F-813F-711A4248E378}" presName="sibTrans" presStyleCnt="0"/>
      <dgm:spPr/>
    </dgm:pt>
    <dgm:pt modelId="{E46EAF70-C461-4961-8F53-343E3CC402BA}" type="pres">
      <dgm:prSet presAssocID="{59A2ACB6-31A0-48C0-BF06-A6A0BC043951}" presName="textNode" presStyleLbl="node1" presStyleIdx="1" presStyleCnt="4">
        <dgm:presLayoutVars>
          <dgm:bulletEnabled val="1"/>
        </dgm:presLayoutVars>
      </dgm:prSet>
      <dgm:spPr/>
      <dgm:t>
        <a:bodyPr/>
        <a:lstStyle/>
        <a:p>
          <a:endParaRPr lang="en-US"/>
        </a:p>
      </dgm:t>
    </dgm:pt>
    <dgm:pt modelId="{5B7E0387-9DB2-4B31-A014-272A508C36E3}" type="pres">
      <dgm:prSet presAssocID="{F253E125-FFB7-4461-9533-9547250B16BD}" presName="sibTrans" presStyleCnt="0"/>
      <dgm:spPr/>
    </dgm:pt>
    <dgm:pt modelId="{6BAE4E3D-23B4-478E-A211-97860F2957A7}" type="pres">
      <dgm:prSet presAssocID="{836AA313-D4A5-4766-9205-44E971E63794}" presName="textNode" presStyleLbl="node1" presStyleIdx="2" presStyleCnt="4">
        <dgm:presLayoutVars>
          <dgm:bulletEnabled val="1"/>
        </dgm:presLayoutVars>
      </dgm:prSet>
      <dgm:spPr/>
      <dgm:t>
        <a:bodyPr/>
        <a:lstStyle/>
        <a:p>
          <a:endParaRPr lang="en-US"/>
        </a:p>
      </dgm:t>
    </dgm:pt>
    <dgm:pt modelId="{E1B0DBB9-652F-4F58-8955-F9FB66132AD8}" type="pres">
      <dgm:prSet presAssocID="{58E17579-E78C-4C34-B220-CD3AD7C11051}" presName="sibTrans" presStyleCnt="0"/>
      <dgm:spPr/>
    </dgm:pt>
    <dgm:pt modelId="{280786F7-F69E-4C37-88F6-F34ABD986435}" type="pres">
      <dgm:prSet presAssocID="{3EA4475D-92E5-47EC-BCF7-74706366B6FF}" presName="textNode" presStyleLbl="node1" presStyleIdx="3" presStyleCnt="4">
        <dgm:presLayoutVars>
          <dgm:bulletEnabled val="1"/>
        </dgm:presLayoutVars>
      </dgm:prSet>
      <dgm:spPr/>
      <dgm:t>
        <a:bodyPr/>
        <a:lstStyle/>
        <a:p>
          <a:endParaRPr lang="en-US"/>
        </a:p>
      </dgm:t>
    </dgm:pt>
  </dgm:ptLst>
  <dgm:cxnLst>
    <dgm:cxn modelId="{6F51A1A7-B61B-4224-A907-1A524023714C}" type="presOf" srcId="{2C252D91-FC27-4C9B-B8C6-7750187EB57E}" destId="{4EC483C8-B4C5-4225-AD8C-BF32A28ADCF0}" srcOrd="0" destOrd="0" presId="urn:microsoft.com/office/officeart/2005/8/layout/hProcess9"/>
    <dgm:cxn modelId="{CAD2CA4B-2D05-4065-9F6C-0650FC044DBE}" type="presOf" srcId="{3EA4475D-92E5-47EC-BCF7-74706366B6FF}" destId="{280786F7-F69E-4C37-88F6-F34ABD986435}" srcOrd="0" destOrd="0" presId="urn:microsoft.com/office/officeart/2005/8/layout/hProcess9"/>
    <dgm:cxn modelId="{7E496A04-9136-4B7A-B844-D56B6A4274AF}" type="presOf" srcId="{836AA313-D4A5-4766-9205-44E971E63794}" destId="{6BAE4E3D-23B4-478E-A211-97860F2957A7}" srcOrd="0" destOrd="0" presId="urn:microsoft.com/office/officeart/2005/8/layout/hProcess9"/>
    <dgm:cxn modelId="{95B4327B-B9CD-49B6-8E2D-0345BAF3076E}" srcId="{63B8A77D-7918-4007-B5FA-1D687598DD3B}" destId="{59A2ACB6-31A0-48C0-BF06-A6A0BC043951}" srcOrd="1" destOrd="0" parTransId="{E4CD5B29-4818-4713-90A7-E5C1AF35EA31}" sibTransId="{F253E125-FFB7-4461-9533-9547250B16BD}"/>
    <dgm:cxn modelId="{2B0CA180-14E9-4C25-9FB0-28BE267D72AE}" type="presOf" srcId="{63B8A77D-7918-4007-B5FA-1D687598DD3B}" destId="{3A7B57A0-5A44-4FDE-BAFD-D550A499404C}" srcOrd="0" destOrd="0" presId="urn:microsoft.com/office/officeart/2005/8/layout/hProcess9"/>
    <dgm:cxn modelId="{2E724E34-85B7-4B46-92A0-1F0C075D55F0}" srcId="{63B8A77D-7918-4007-B5FA-1D687598DD3B}" destId="{3EA4475D-92E5-47EC-BCF7-74706366B6FF}" srcOrd="3" destOrd="0" parTransId="{D82FF12A-3BE3-436E-AF01-75572A03384A}" sibTransId="{48A1A1C7-F113-497F-B4AD-D8E90AF34962}"/>
    <dgm:cxn modelId="{85B00593-8E35-4976-B237-5E04A8BE8A06}" srcId="{63B8A77D-7918-4007-B5FA-1D687598DD3B}" destId="{2C252D91-FC27-4C9B-B8C6-7750187EB57E}" srcOrd="0" destOrd="0" parTransId="{F701C702-256F-4A60-8152-80AEF98E9FE5}" sibTransId="{92327EAD-BA7F-477F-813F-711A4248E378}"/>
    <dgm:cxn modelId="{8F6CF8D5-8B80-485C-84BD-CD21C85B1186}" srcId="{63B8A77D-7918-4007-B5FA-1D687598DD3B}" destId="{836AA313-D4A5-4766-9205-44E971E63794}" srcOrd="2" destOrd="0" parTransId="{01C8D69A-731F-4986-805E-8F85E0F852E7}" sibTransId="{58E17579-E78C-4C34-B220-CD3AD7C11051}"/>
    <dgm:cxn modelId="{3804A1BD-49DA-478F-8DC7-21439B3D823E}" type="presOf" srcId="{59A2ACB6-31A0-48C0-BF06-A6A0BC043951}" destId="{E46EAF70-C461-4961-8F53-343E3CC402BA}" srcOrd="0" destOrd="0" presId="urn:microsoft.com/office/officeart/2005/8/layout/hProcess9"/>
    <dgm:cxn modelId="{26FAA49E-6825-4C02-8584-CD89ACD19568}" type="presParOf" srcId="{3A7B57A0-5A44-4FDE-BAFD-D550A499404C}" destId="{AAC13B53-F53A-4697-897A-77AC546F98BF}" srcOrd="0" destOrd="0" presId="urn:microsoft.com/office/officeart/2005/8/layout/hProcess9"/>
    <dgm:cxn modelId="{FA150022-F4B7-4DEE-91E4-0A8BB3109BFB}" type="presParOf" srcId="{3A7B57A0-5A44-4FDE-BAFD-D550A499404C}" destId="{009B82CD-17CC-4939-AACF-2EAF76A95283}" srcOrd="1" destOrd="0" presId="urn:microsoft.com/office/officeart/2005/8/layout/hProcess9"/>
    <dgm:cxn modelId="{7B2A42C8-3811-4D0C-88A8-D0BC3625F27C}" type="presParOf" srcId="{009B82CD-17CC-4939-AACF-2EAF76A95283}" destId="{4EC483C8-B4C5-4225-AD8C-BF32A28ADCF0}" srcOrd="0" destOrd="0" presId="urn:microsoft.com/office/officeart/2005/8/layout/hProcess9"/>
    <dgm:cxn modelId="{FADD30A6-23BE-4879-B00A-522A0AC58154}" type="presParOf" srcId="{009B82CD-17CC-4939-AACF-2EAF76A95283}" destId="{0EC4E91A-C21A-4686-A330-51A9A8AFADAB}" srcOrd="1" destOrd="0" presId="urn:microsoft.com/office/officeart/2005/8/layout/hProcess9"/>
    <dgm:cxn modelId="{B2DDCB1F-8D32-4ADA-9F56-A2D1D0394C78}" type="presParOf" srcId="{009B82CD-17CC-4939-AACF-2EAF76A95283}" destId="{E46EAF70-C461-4961-8F53-343E3CC402BA}" srcOrd="2" destOrd="0" presId="urn:microsoft.com/office/officeart/2005/8/layout/hProcess9"/>
    <dgm:cxn modelId="{3888D2CF-1022-4879-99B7-12203F5F4E88}" type="presParOf" srcId="{009B82CD-17CC-4939-AACF-2EAF76A95283}" destId="{5B7E0387-9DB2-4B31-A014-272A508C36E3}" srcOrd="3" destOrd="0" presId="urn:microsoft.com/office/officeart/2005/8/layout/hProcess9"/>
    <dgm:cxn modelId="{85876AF1-699D-49C6-B9A2-23F547DB91BA}" type="presParOf" srcId="{009B82CD-17CC-4939-AACF-2EAF76A95283}" destId="{6BAE4E3D-23B4-478E-A211-97860F2957A7}" srcOrd="4" destOrd="0" presId="urn:microsoft.com/office/officeart/2005/8/layout/hProcess9"/>
    <dgm:cxn modelId="{65579E49-C018-4A34-88CC-A2C95774D0C5}" type="presParOf" srcId="{009B82CD-17CC-4939-AACF-2EAF76A95283}" destId="{E1B0DBB9-652F-4F58-8955-F9FB66132AD8}" srcOrd="5" destOrd="0" presId="urn:microsoft.com/office/officeart/2005/8/layout/hProcess9"/>
    <dgm:cxn modelId="{4DD970E8-219E-4020-8DA2-0DA89719A5D9}" type="presParOf" srcId="{009B82CD-17CC-4939-AACF-2EAF76A95283}" destId="{280786F7-F69E-4C37-88F6-F34ABD986435}" srcOrd="6"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63B8A77D-7918-4007-B5FA-1D687598DD3B}" type="doc">
      <dgm:prSet loTypeId="urn:microsoft.com/office/officeart/2005/8/layout/hProcess9" loCatId="process" qsTypeId="urn:microsoft.com/office/officeart/2005/8/quickstyle/3d2" qsCatId="3D" csTypeId="urn:microsoft.com/office/officeart/2005/8/colors/accent1_2" csCatId="accent1" phldr="1"/>
      <dgm:spPr/>
    </dgm:pt>
    <dgm:pt modelId="{2C252D91-FC27-4C9B-B8C6-7750187EB57E}">
      <dgm:prSet phldrT="[Texto]" custT="1"/>
      <dgm:spPr>
        <a:solidFill>
          <a:srgbClr val="FFC000"/>
        </a:solidFill>
      </dgm:spPr>
      <dgm:t>
        <a:bodyPr/>
        <a:lstStyle/>
        <a:p>
          <a:r>
            <a:rPr lang="en-US" sz="2000" b="1" dirty="0" smtClean="0">
              <a:solidFill>
                <a:schemeClr val="tx1"/>
              </a:solidFill>
              <a:effectLst/>
            </a:rPr>
            <a:t>I </a:t>
          </a:r>
        </a:p>
        <a:p>
          <a:r>
            <a:rPr lang="en-US" sz="2000" b="1" dirty="0" err="1" smtClean="0">
              <a:solidFill>
                <a:schemeClr val="tx1"/>
              </a:solidFill>
              <a:effectLst/>
            </a:rPr>
            <a:t>Prévention</a:t>
          </a:r>
          <a:endParaRPr lang="en-US" sz="2000" b="1" dirty="0">
            <a:solidFill>
              <a:schemeClr val="tx1"/>
            </a:solidFill>
            <a:effectLst/>
          </a:endParaRPr>
        </a:p>
      </dgm:t>
    </dgm:pt>
    <dgm:pt modelId="{F701C702-256F-4A60-8152-80AEF98E9FE5}" type="parTrans" cxnId="{85B00593-8E35-4976-B237-5E04A8BE8A06}">
      <dgm:prSet/>
      <dgm:spPr/>
      <dgm:t>
        <a:bodyPr/>
        <a:lstStyle/>
        <a:p>
          <a:endParaRPr lang="en-US"/>
        </a:p>
      </dgm:t>
    </dgm:pt>
    <dgm:pt modelId="{92327EAD-BA7F-477F-813F-711A4248E378}" type="sibTrans" cxnId="{85B00593-8E35-4976-B237-5E04A8BE8A06}">
      <dgm:prSet/>
      <dgm:spPr/>
      <dgm:t>
        <a:bodyPr/>
        <a:lstStyle/>
        <a:p>
          <a:endParaRPr lang="en-US"/>
        </a:p>
      </dgm:t>
    </dgm:pt>
    <dgm:pt modelId="{836AA313-D4A5-4766-9205-44E971E63794}">
      <dgm:prSet phldrT="[Texto]" custT="1"/>
      <dgm:spPr>
        <a:solidFill>
          <a:schemeClr val="accent1"/>
        </a:solidFill>
      </dgm:spPr>
      <dgm:t>
        <a:bodyPr/>
        <a:lstStyle/>
        <a:p>
          <a:r>
            <a:rPr lang="en-US" sz="2000" b="1" dirty="0" smtClean="0">
              <a:solidFill>
                <a:schemeClr val="tx1"/>
              </a:solidFill>
              <a:effectLst/>
            </a:rPr>
            <a:t>III</a:t>
          </a:r>
        </a:p>
        <a:p>
          <a:r>
            <a:rPr lang="en-US" sz="2000" b="1" dirty="0" smtClean="0">
              <a:solidFill>
                <a:schemeClr val="tx1"/>
              </a:solidFill>
              <a:effectLst/>
            </a:rPr>
            <a:t>Intervention</a:t>
          </a:r>
          <a:endParaRPr lang="en-US" sz="2000" b="1" dirty="0">
            <a:solidFill>
              <a:schemeClr val="tx1"/>
            </a:solidFill>
            <a:effectLst/>
          </a:endParaRPr>
        </a:p>
      </dgm:t>
    </dgm:pt>
    <dgm:pt modelId="{01C8D69A-731F-4986-805E-8F85E0F852E7}" type="parTrans" cxnId="{8F6CF8D5-8B80-485C-84BD-CD21C85B1186}">
      <dgm:prSet/>
      <dgm:spPr/>
      <dgm:t>
        <a:bodyPr/>
        <a:lstStyle/>
        <a:p>
          <a:endParaRPr lang="en-US"/>
        </a:p>
      </dgm:t>
    </dgm:pt>
    <dgm:pt modelId="{58E17579-E78C-4C34-B220-CD3AD7C11051}" type="sibTrans" cxnId="{8F6CF8D5-8B80-485C-84BD-CD21C85B1186}">
      <dgm:prSet/>
      <dgm:spPr/>
      <dgm:t>
        <a:bodyPr/>
        <a:lstStyle/>
        <a:p>
          <a:endParaRPr lang="en-US"/>
        </a:p>
      </dgm:t>
    </dgm:pt>
    <dgm:pt modelId="{3EA4475D-92E5-47EC-BCF7-74706366B6FF}">
      <dgm:prSet phldrT="[Texto]" custT="1"/>
      <dgm:spPr>
        <a:solidFill>
          <a:srgbClr val="CC6600"/>
        </a:solidFill>
      </dgm:spPr>
      <dgm:t>
        <a:bodyPr/>
        <a:lstStyle/>
        <a:p>
          <a:r>
            <a:rPr lang="en-US" sz="2000" b="1" dirty="0" smtClean="0">
              <a:solidFill>
                <a:schemeClr val="tx1"/>
              </a:solidFill>
              <a:effectLst/>
            </a:rPr>
            <a:t>IV </a:t>
          </a:r>
        </a:p>
        <a:p>
          <a:r>
            <a:rPr lang="en-US" sz="1800" b="1" dirty="0" smtClean="0">
              <a:solidFill>
                <a:schemeClr val="tx1"/>
              </a:solidFill>
              <a:effectLst/>
            </a:rPr>
            <a:t>Consolidation</a:t>
          </a:r>
          <a:endParaRPr lang="en-US" sz="1800" b="1" dirty="0">
            <a:solidFill>
              <a:schemeClr val="tx1"/>
            </a:solidFill>
            <a:effectLst/>
          </a:endParaRPr>
        </a:p>
      </dgm:t>
    </dgm:pt>
    <dgm:pt modelId="{D82FF12A-3BE3-436E-AF01-75572A03384A}" type="parTrans" cxnId="{2E724E34-85B7-4B46-92A0-1F0C075D55F0}">
      <dgm:prSet/>
      <dgm:spPr/>
      <dgm:t>
        <a:bodyPr/>
        <a:lstStyle/>
        <a:p>
          <a:endParaRPr lang="en-US"/>
        </a:p>
      </dgm:t>
    </dgm:pt>
    <dgm:pt modelId="{48A1A1C7-F113-497F-B4AD-D8E90AF34962}" type="sibTrans" cxnId="{2E724E34-85B7-4B46-92A0-1F0C075D55F0}">
      <dgm:prSet/>
      <dgm:spPr/>
      <dgm:t>
        <a:bodyPr/>
        <a:lstStyle/>
        <a:p>
          <a:endParaRPr lang="en-US"/>
        </a:p>
      </dgm:t>
    </dgm:pt>
    <dgm:pt modelId="{59A2ACB6-31A0-48C0-BF06-A6A0BC043951}">
      <dgm:prSet custT="1"/>
      <dgm:spPr>
        <a:solidFill>
          <a:srgbClr val="FF0000"/>
        </a:solidFill>
      </dgm:spPr>
      <dgm:t>
        <a:bodyPr/>
        <a:lstStyle/>
        <a:p>
          <a:r>
            <a:rPr lang="en-US" sz="2000" b="1" dirty="0" smtClean="0">
              <a:solidFill>
                <a:schemeClr val="tx1"/>
              </a:solidFill>
              <a:effectLst/>
            </a:rPr>
            <a:t>II</a:t>
          </a:r>
        </a:p>
        <a:p>
          <a:r>
            <a:rPr lang="en-US" sz="2000" b="1" dirty="0" smtClean="0">
              <a:solidFill>
                <a:schemeClr val="tx1"/>
              </a:solidFill>
              <a:effectLst/>
            </a:rPr>
            <a:t>Anticipation</a:t>
          </a:r>
          <a:endParaRPr lang="en-US" sz="2000" b="1" dirty="0">
            <a:solidFill>
              <a:schemeClr val="tx1"/>
            </a:solidFill>
            <a:effectLst/>
          </a:endParaRPr>
        </a:p>
      </dgm:t>
    </dgm:pt>
    <dgm:pt modelId="{E4CD5B29-4818-4713-90A7-E5C1AF35EA31}" type="parTrans" cxnId="{95B4327B-B9CD-49B6-8E2D-0345BAF3076E}">
      <dgm:prSet/>
      <dgm:spPr/>
      <dgm:t>
        <a:bodyPr/>
        <a:lstStyle/>
        <a:p>
          <a:endParaRPr lang="en-US"/>
        </a:p>
      </dgm:t>
    </dgm:pt>
    <dgm:pt modelId="{F253E125-FFB7-4461-9533-9547250B16BD}" type="sibTrans" cxnId="{95B4327B-B9CD-49B6-8E2D-0345BAF3076E}">
      <dgm:prSet/>
      <dgm:spPr/>
      <dgm:t>
        <a:bodyPr/>
        <a:lstStyle/>
        <a:p>
          <a:endParaRPr lang="en-US"/>
        </a:p>
      </dgm:t>
    </dgm:pt>
    <dgm:pt modelId="{3A7B57A0-5A44-4FDE-BAFD-D550A499404C}" type="pres">
      <dgm:prSet presAssocID="{63B8A77D-7918-4007-B5FA-1D687598DD3B}" presName="CompostProcess" presStyleCnt="0">
        <dgm:presLayoutVars>
          <dgm:dir/>
          <dgm:resizeHandles val="exact"/>
        </dgm:presLayoutVars>
      </dgm:prSet>
      <dgm:spPr/>
    </dgm:pt>
    <dgm:pt modelId="{AAC13B53-F53A-4697-897A-77AC546F98BF}" type="pres">
      <dgm:prSet presAssocID="{63B8A77D-7918-4007-B5FA-1D687598DD3B}" presName="arrow" presStyleLbl="bgShp" presStyleIdx="0" presStyleCnt="1" custLinFactNeighborY="-625"/>
      <dgm:spPr>
        <a:noFill/>
      </dgm:spPr>
    </dgm:pt>
    <dgm:pt modelId="{009B82CD-17CC-4939-AACF-2EAF76A95283}" type="pres">
      <dgm:prSet presAssocID="{63B8A77D-7918-4007-B5FA-1D687598DD3B}" presName="linearProcess" presStyleCnt="0"/>
      <dgm:spPr/>
    </dgm:pt>
    <dgm:pt modelId="{4EC483C8-B4C5-4225-AD8C-BF32A28ADCF0}" type="pres">
      <dgm:prSet presAssocID="{2C252D91-FC27-4C9B-B8C6-7750187EB57E}" presName="textNode" presStyleLbl="node1" presStyleIdx="0" presStyleCnt="4">
        <dgm:presLayoutVars>
          <dgm:bulletEnabled val="1"/>
        </dgm:presLayoutVars>
      </dgm:prSet>
      <dgm:spPr/>
      <dgm:t>
        <a:bodyPr/>
        <a:lstStyle/>
        <a:p>
          <a:endParaRPr lang="en-US"/>
        </a:p>
      </dgm:t>
    </dgm:pt>
    <dgm:pt modelId="{0EC4E91A-C21A-4686-A330-51A9A8AFADAB}" type="pres">
      <dgm:prSet presAssocID="{92327EAD-BA7F-477F-813F-711A4248E378}" presName="sibTrans" presStyleCnt="0"/>
      <dgm:spPr/>
    </dgm:pt>
    <dgm:pt modelId="{E46EAF70-C461-4961-8F53-343E3CC402BA}" type="pres">
      <dgm:prSet presAssocID="{59A2ACB6-31A0-48C0-BF06-A6A0BC043951}" presName="textNode" presStyleLbl="node1" presStyleIdx="1" presStyleCnt="4">
        <dgm:presLayoutVars>
          <dgm:bulletEnabled val="1"/>
        </dgm:presLayoutVars>
      </dgm:prSet>
      <dgm:spPr/>
      <dgm:t>
        <a:bodyPr/>
        <a:lstStyle/>
        <a:p>
          <a:endParaRPr lang="en-US"/>
        </a:p>
      </dgm:t>
    </dgm:pt>
    <dgm:pt modelId="{5B7E0387-9DB2-4B31-A014-272A508C36E3}" type="pres">
      <dgm:prSet presAssocID="{F253E125-FFB7-4461-9533-9547250B16BD}" presName="sibTrans" presStyleCnt="0"/>
      <dgm:spPr/>
    </dgm:pt>
    <dgm:pt modelId="{6BAE4E3D-23B4-478E-A211-97860F2957A7}" type="pres">
      <dgm:prSet presAssocID="{836AA313-D4A5-4766-9205-44E971E63794}" presName="textNode" presStyleLbl="node1" presStyleIdx="2" presStyleCnt="4">
        <dgm:presLayoutVars>
          <dgm:bulletEnabled val="1"/>
        </dgm:presLayoutVars>
      </dgm:prSet>
      <dgm:spPr/>
      <dgm:t>
        <a:bodyPr/>
        <a:lstStyle/>
        <a:p>
          <a:endParaRPr lang="en-US"/>
        </a:p>
      </dgm:t>
    </dgm:pt>
    <dgm:pt modelId="{E1B0DBB9-652F-4F58-8955-F9FB66132AD8}" type="pres">
      <dgm:prSet presAssocID="{58E17579-E78C-4C34-B220-CD3AD7C11051}" presName="sibTrans" presStyleCnt="0"/>
      <dgm:spPr/>
    </dgm:pt>
    <dgm:pt modelId="{280786F7-F69E-4C37-88F6-F34ABD986435}" type="pres">
      <dgm:prSet presAssocID="{3EA4475D-92E5-47EC-BCF7-74706366B6FF}" presName="textNode" presStyleLbl="node1" presStyleIdx="3" presStyleCnt="4">
        <dgm:presLayoutVars>
          <dgm:bulletEnabled val="1"/>
        </dgm:presLayoutVars>
      </dgm:prSet>
      <dgm:spPr/>
      <dgm:t>
        <a:bodyPr/>
        <a:lstStyle/>
        <a:p>
          <a:endParaRPr lang="en-US"/>
        </a:p>
      </dgm:t>
    </dgm:pt>
  </dgm:ptLst>
  <dgm:cxnLst>
    <dgm:cxn modelId="{A59CF987-1881-499E-BB93-850EC2400145}" type="presOf" srcId="{2C252D91-FC27-4C9B-B8C6-7750187EB57E}" destId="{4EC483C8-B4C5-4225-AD8C-BF32A28ADCF0}" srcOrd="0" destOrd="0" presId="urn:microsoft.com/office/officeart/2005/8/layout/hProcess9"/>
    <dgm:cxn modelId="{80FFDD24-C282-45EA-81DC-38E922085DE1}" type="presOf" srcId="{836AA313-D4A5-4766-9205-44E971E63794}" destId="{6BAE4E3D-23B4-478E-A211-97860F2957A7}" srcOrd="0" destOrd="0" presId="urn:microsoft.com/office/officeart/2005/8/layout/hProcess9"/>
    <dgm:cxn modelId="{8F6CF8D5-8B80-485C-84BD-CD21C85B1186}" srcId="{63B8A77D-7918-4007-B5FA-1D687598DD3B}" destId="{836AA313-D4A5-4766-9205-44E971E63794}" srcOrd="2" destOrd="0" parTransId="{01C8D69A-731F-4986-805E-8F85E0F852E7}" sibTransId="{58E17579-E78C-4C34-B220-CD3AD7C11051}"/>
    <dgm:cxn modelId="{2E724E34-85B7-4B46-92A0-1F0C075D55F0}" srcId="{63B8A77D-7918-4007-B5FA-1D687598DD3B}" destId="{3EA4475D-92E5-47EC-BCF7-74706366B6FF}" srcOrd="3" destOrd="0" parTransId="{D82FF12A-3BE3-436E-AF01-75572A03384A}" sibTransId="{48A1A1C7-F113-497F-B4AD-D8E90AF34962}"/>
    <dgm:cxn modelId="{95B4327B-B9CD-49B6-8E2D-0345BAF3076E}" srcId="{63B8A77D-7918-4007-B5FA-1D687598DD3B}" destId="{59A2ACB6-31A0-48C0-BF06-A6A0BC043951}" srcOrd="1" destOrd="0" parTransId="{E4CD5B29-4818-4713-90A7-E5C1AF35EA31}" sibTransId="{F253E125-FFB7-4461-9533-9547250B16BD}"/>
    <dgm:cxn modelId="{7DFB3782-3E7E-4FA9-A52C-09FF132ED45B}" type="presOf" srcId="{59A2ACB6-31A0-48C0-BF06-A6A0BC043951}" destId="{E46EAF70-C461-4961-8F53-343E3CC402BA}" srcOrd="0" destOrd="0" presId="urn:microsoft.com/office/officeart/2005/8/layout/hProcess9"/>
    <dgm:cxn modelId="{85B00593-8E35-4976-B237-5E04A8BE8A06}" srcId="{63B8A77D-7918-4007-B5FA-1D687598DD3B}" destId="{2C252D91-FC27-4C9B-B8C6-7750187EB57E}" srcOrd="0" destOrd="0" parTransId="{F701C702-256F-4A60-8152-80AEF98E9FE5}" sibTransId="{92327EAD-BA7F-477F-813F-711A4248E378}"/>
    <dgm:cxn modelId="{787F38D0-2DF6-45AA-B6E6-C63A2928C8D5}" type="presOf" srcId="{3EA4475D-92E5-47EC-BCF7-74706366B6FF}" destId="{280786F7-F69E-4C37-88F6-F34ABD986435}" srcOrd="0" destOrd="0" presId="urn:microsoft.com/office/officeart/2005/8/layout/hProcess9"/>
    <dgm:cxn modelId="{35BBA3EE-7715-4DF7-BDEC-90FD846F73E4}" type="presOf" srcId="{63B8A77D-7918-4007-B5FA-1D687598DD3B}" destId="{3A7B57A0-5A44-4FDE-BAFD-D550A499404C}" srcOrd="0" destOrd="0" presId="urn:microsoft.com/office/officeart/2005/8/layout/hProcess9"/>
    <dgm:cxn modelId="{B5F890EE-CE1F-47DC-B60B-1F77E322791B}" type="presParOf" srcId="{3A7B57A0-5A44-4FDE-BAFD-D550A499404C}" destId="{AAC13B53-F53A-4697-897A-77AC546F98BF}" srcOrd="0" destOrd="0" presId="urn:microsoft.com/office/officeart/2005/8/layout/hProcess9"/>
    <dgm:cxn modelId="{465AED86-A7E0-4B30-8536-6F599435C1ED}" type="presParOf" srcId="{3A7B57A0-5A44-4FDE-BAFD-D550A499404C}" destId="{009B82CD-17CC-4939-AACF-2EAF76A95283}" srcOrd="1" destOrd="0" presId="urn:microsoft.com/office/officeart/2005/8/layout/hProcess9"/>
    <dgm:cxn modelId="{86E88F0D-9696-41C5-9E0A-DCC9832FCE25}" type="presParOf" srcId="{009B82CD-17CC-4939-AACF-2EAF76A95283}" destId="{4EC483C8-B4C5-4225-AD8C-BF32A28ADCF0}" srcOrd="0" destOrd="0" presId="urn:microsoft.com/office/officeart/2005/8/layout/hProcess9"/>
    <dgm:cxn modelId="{9F50A1A1-533F-46A7-B96B-440E68A5AE42}" type="presParOf" srcId="{009B82CD-17CC-4939-AACF-2EAF76A95283}" destId="{0EC4E91A-C21A-4686-A330-51A9A8AFADAB}" srcOrd="1" destOrd="0" presId="urn:microsoft.com/office/officeart/2005/8/layout/hProcess9"/>
    <dgm:cxn modelId="{ECB643DD-2C7C-4F38-9A37-3238AC646778}" type="presParOf" srcId="{009B82CD-17CC-4939-AACF-2EAF76A95283}" destId="{E46EAF70-C461-4961-8F53-343E3CC402BA}" srcOrd="2" destOrd="0" presId="urn:microsoft.com/office/officeart/2005/8/layout/hProcess9"/>
    <dgm:cxn modelId="{B94E6282-59D6-448F-952C-C7C0A289D89A}" type="presParOf" srcId="{009B82CD-17CC-4939-AACF-2EAF76A95283}" destId="{5B7E0387-9DB2-4B31-A014-272A508C36E3}" srcOrd="3" destOrd="0" presId="urn:microsoft.com/office/officeart/2005/8/layout/hProcess9"/>
    <dgm:cxn modelId="{C6615813-4BCC-43FE-ABFB-338CF12225BD}" type="presParOf" srcId="{009B82CD-17CC-4939-AACF-2EAF76A95283}" destId="{6BAE4E3D-23B4-478E-A211-97860F2957A7}" srcOrd="4" destOrd="0" presId="urn:microsoft.com/office/officeart/2005/8/layout/hProcess9"/>
    <dgm:cxn modelId="{85AF13C3-FC27-4729-803C-417555EC8E1C}" type="presParOf" srcId="{009B82CD-17CC-4939-AACF-2EAF76A95283}" destId="{E1B0DBB9-652F-4F58-8955-F9FB66132AD8}" srcOrd="5" destOrd="0" presId="urn:microsoft.com/office/officeart/2005/8/layout/hProcess9"/>
    <dgm:cxn modelId="{44532A36-AB0D-4026-BB0C-745DD565FA93}" type="presParOf" srcId="{009B82CD-17CC-4939-AACF-2EAF76A95283}" destId="{280786F7-F69E-4C37-88F6-F34ABD986435}" srcOrd="6"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5B5AE73-EEF3-4226-8AA8-44D2D286F8E7}">
      <dsp:nvSpPr>
        <dsp:cNvPr id="0" name=""/>
        <dsp:cNvSpPr/>
      </dsp:nvSpPr>
      <dsp:spPr>
        <a:xfrm>
          <a:off x="242946" y="1101"/>
          <a:ext cx="2276680" cy="3914325"/>
        </a:xfrm>
        <a:prstGeom prst="round2SameRect">
          <a:avLst>
            <a:gd name="adj1" fmla="val 8000"/>
            <a:gd name="adj2" fmla="val 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5400" tIns="76200" rIns="25400" bIns="25400" numCol="1" spcCol="1270" anchor="t" anchorCtr="0">
          <a:noAutofit/>
        </a:bodyPr>
        <a:lstStyle/>
        <a:p>
          <a:pPr marL="0" marR="0" lvl="1" indent="0" algn="l" defTabSz="914400" eaLnBrk="1" fontAlgn="auto" latinLnBrk="0" hangingPunct="1">
            <a:lnSpc>
              <a:spcPct val="100000"/>
            </a:lnSpc>
            <a:spcBef>
              <a:spcPct val="0"/>
            </a:spcBef>
            <a:spcAft>
              <a:spcPts val="0"/>
            </a:spcAft>
            <a:buClrTx/>
            <a:buSzTx/>
            <a:buFontTx/>
            <a:buChar char="••"/>
            <a:tabLst/>
            <a:defRPr/>
          </a:pPr>
          <a:r>
            <a:rPr lang="fr-CH" sz="2000" kern="1200" noProof="0" dirty="0" smtClean="0"/>
            <a:t>Être une source d’information fiable</a:t>
          </a:r>
        </a:p>
        <a:p>
          <a:pPr marL="285750" lvl="1" indent="0" algn="l" defTabSz="2889250">
            <a:lnSpc>
              <a:spcPct val="90000"/>
            </a:lnSpc>
            <a:spcBef>
              <a:spcPct val="0"/>
            </a:spcBef>
            <a:spcAft>
              <a:spcPct val="15000"/>
            </a:spcAft>
            <a:buChar char="••"/>
          </a:pPr>
          <a:endParaRPr lang="en-US" sz="2400" kern="1200" dirty="0"/>
        </a:p>
      </dsp:txBody>
      <dsp:txXfrm>
        <a:off x="296291" y="54446"/>
        <a:ext cx="2169990" cy="3860980"/>
      </dsp:txXfrm>
    </dsp:sp>
    <dsp:sp modelId="{44FF0A68-0E77-46F9-BB6E-2EE95EB820BB}">
      <dsp:nvSpPr>
        <dsp:cNvPr id="0" name=""/>
        <dsp:cNvSpPr/>
      </dsp:nvSpPr>
      <dsp:spPr>
        <a:xfrm>
          <a:off x="305035" y="2949321"/>
          <a:ext cx="1884356" cy="506538"/>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4780" tIns="0" rIns="48260" bIns="0" numCol="1" spcCol="1270" anchor="ctr" anchorCtr="0">
          <a:noAutofit/>
        </a:bodyPr>
        <a:lstStyle/>
        <a:p>
          <a:pPr lvl="0" algn="l" defTabSz="1689100">
            <a:lnSpc>
              <a:spcPct val="90000"/>
            </a:lnSpc>
            <a:spcBef>
              <a:spcPct val="0"/>
            </a:spcBef>
            <a:spcAft>
              <a:spcPct val="35000"/>
            </a:spcAft>
          </a:pPr>
          <a:endParaRPr lang="en-US" sz="3800" kern="1200" dirty="0"/>
        </a:p>
      </dsp:txBody>
      <dsp:txXfrm>
        <a:off x="305035" y="2949321"/>
        <a:ext cx="1327011" cy="506538"/>
      </dsp:txXfrm>
    </dsp:sp>
    <dsp:sp modelId="{8006EA0A-9992-4E4D-BAA0-3B05E6A8647B}">
      <dsp:nvSpPr>
        <dsp:cNvPr id="0" name=""/>
        <dsp:cNvSpPr/>
      </dsp:nvSpPr>
      <dsp:spPr>
        <a:xfrm>
          <a:off x="1495521" y="2765542"/>
          <a:ext cx="1057701" cy="1080810"/>
        </a:xfrm>
        <a:prstGeom prst="ellipse">
          <a:avLst/>
        </a:prstGeom>
        <a:blipFill rotWithShape="0">
          <a:blip xmlns:r="http://schemas.openxmlformats.org/officeDocument/2006/relationships" r:embed="rId1"/>
          <a:stretch>
            <a:fillRect/>
          </a:stretch>
        </a:blip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6DACA58-1EB4-48C5-B633-39B22D882813}">
      <dsp:nvSpPr>
        <dsp:cNvPr id="0" name=""/>
        <dsp:cNvSpPr/>
      </dsp:nvSpPr>
      <dsp:spPr>
        <a:xfrm>
          <a:off x="2690057" y="1101"/>
          <a:ext cx="2276680" cy="3914325"/>
        </a:xfrm>
        <a:prstGeom prst="round2SameRect">
          <a:avLst>
            <a:gd name="adj1" fmla="val 8000"/>
            <a:gd name="adj2" fmla="val 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5400" tIns="76200" rIns="25400" bIns="25400" numCol="1" spcCol="1270" anchor="t" anchorCtr="0">
          <a:noAutofit/>
        </a:bodyPr>
        <a:lstStyle/>
        <a:p>
          <a:pPr marL="0" marR="0" lvl="1" indent="0" algn="l" defTabSz="914400" eaLnBrk="1" fontAlgn="auto" latinLnBrk="0" hangingPunct="1">
            <a:lnSpc>
              <a:spcPct val="100000"/>
            </a:lnSpc>
            <a:spcBef>
              <a:spcPct val="0"/>
            </a:spcBef>
            <a:spcAft>
              <a:spcPts val="0"/>
            </a:spcAft>
            <a:buClrTx/>
            <a:buSzTx/>
            <a:buFontTx/>
            <a:buChar char="••"/>
            <a:tabLst/>
            <a:defRPr/>
          </a:pPr>
          <a:r>
            <a:rPr lang="fr-CH" sz="2000" kern="1200" noProof="0" dirty="0" smtClean="0"/>
            <a:t>Connaître le mode de collaboration avec le Bureau de l’information de la mission et avec le ou les porte-parole de la mission</a:t>
          </a:r>
        </a:p>
        <a:p>
          <a:pPr marL="228600" lvl="1" indent="0" algn="l" defTabSz="889000">
            <a:lnSpc>
              <a:spcPct val="90000"/>
            </a:lnSpc>
            <a:spcBef>
              <a:spcPct val="0"/>
            </a:spcBef>
            <a:spcAft>
              <a:spcPct val="15000"/>
            </a:spcAft>
            <a:buChar char="••"/>
          </a:pPr>
          <a:endParaRPr lang="en-US" sz="2400" kern="1200" dirty="0"/>
        </a:p>
      </dsp:txBody>
      <dsp:txXfrm>
        <a:off x="2743402" y="54446"/>
        <a:ext cx="2169990" cy="3860980"/>
      </dsp:txXfrm>
    </dsp:sp>
    <dsp:sp modelId="{E0553563-23EC-4817-905C-D6AA01B9089F}">
      <dsp:nvSpPr>
        <dsp:cNvPr id="0" name=""/>
        <dsp:cNvSpPr/>
      </dsp:nvSpPr>
      <dsp:spPr>
        <a:xfrm>
          <a:off x="2752146" y="2949321"/>
          <a:ext cx="1884356" cy="506538"/>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4780" tIns="0" rIns="48260" bIns="0" numCol="1" spcCol="1270" anchor="ctr" anchorCtr="0">
          <a:noAutofit/>
        </a:bodyPr>
        <a:lstStyle/>
        <a:p>
          <a:pPr lvl="0" algn="l" defTabSz="1689100">
            <a:lnSpc>
              <a:spcPct val="90000"/>
            </a:lnSpc>
            <a:spcBef>
              <a:spcPct val="0"/>
            </a:spcBef>
            <a:spcAft>
              <a:spcPct val="35000"/>
            </a:spcAft>
          </a:pPr>
          <a:endParaRPr lang="en-US" sz="3800" kern="1200" dirty="0"/>
        </a:p>
      </dsp:txBody>
      <dsp:txXfrm>
        <a:off x="2752146" y="2949321"/>
        <a:ext cx="1327011" cy="506538"/>
      </dsp:txXfrm>
    </dsp:sp>
    <dsp:sp modelId="{85621FCE-DA25-4042-88E4-AC738F1012F0}">
      <dsp:nvSpPr>
        <dsp:cNvPr id="0" name=""/>
        <dsp:cNvSpPr/>
      </dsp:nvSpPr>
      <dsp:spPr>
        <a:xfrm>
          <a:off x="3942632" y="2765542"/>
          <a:ext cx="1057701" cy="1080810"/>
        </a:xfrm>
        <a:prstGeom prst="ellipse">
          <a:avLst/>
        </a:prstGeom>
        <a:blipFill rotWithShape="0">
          <a:blip xmlns:r="http://schemas.openxmlformats.org/officeDocument/2006/relationships" r:embed="rId2"/>
          <a:stretch>
            <a:fillRect/>
          </a:stretch>
        </a:blip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2F32821-9F23-4706-8931-284C989E884B}">
      <dsp:nvSpPr>
        <dsp:cNvPr id="0" name=""/>
        <dsp:cNvSpPr/>
      </dsp:nvSpPr>
      <dsp:spPr>
        <a:xfrm>
          <a:off x="5137168" y="1101"/>
          <a:ext cx="2276680" cy="3914325"/>
        </a:xfrm>
        <a:prstGeom prst="round2SameRect">
          <a:avLst>
            <a:gd name="adj1" fmla="val 8000"/>
            <a:gd name="adj2" fmla="val 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5400" tIns="76200" rIns="25400" bIns="25400" numCol="1" spcCol="1270" anchor="t" anchorCtr="0">
          <a:noAutofit/>
        </a:bodyPr>
        <a:lstStyle/>
        <a:p>
          <a:pPr marL="0" marR="0" lvl="1" indent="0" algn="l" defTabSz="914400" eaLnBrk="1" fontAlgn="auto" latinLnBrk="0" hangingPunct="1">
            <a:lnSpc>
              <a:spcPct val="100000"/>
            </a:lnSpc>
            <a:spcBef>
              <a:spcPct val="0"/>
            </a:spcBef>
            <a:spcAft>
              <a:spcPts val="0"/>
            </a:spcAft>
            <a:buClrTx/>
            <a:buSzTx/>
            <a:buFontTx/>
            <a:buChar char="••"/>
            <a:tabLst/>
            <a:defRPr/>
          </a:pPr>
          <a:r>
            <a:rPr lang="fr-FR" sz="2000" kern="1200" dirty="0" smtClean="0"/>
            <a:t>Tous les agents du maintien de la paix doivent bien comprendre que leur comportement a un impact sur la mission</a:t>
          </a:r>
          <a:endParaRPr lang="en-GB" sz="2000" kern="1200" dirty="0" smtClean="0"/>
        </a:p>
        <a:p>
          <a:pPr marL="114300" lvl="1" indent="0" algn="l" defTabSz="533400">
            <a:lnSpc>
              <a:spcPct val="90000"/>
            </a:lnSpc>
            <a:spcBef>
              <a:spcPct val="0"/>
            </a:spcBef>
            <a:spcAft>
              <a:spcPct val="15000"/>
            </a:spcAft>
            <a:buChar char="••"/>
          </a:pPr>
          <a:endParaRPr lang="en-US" sz="2400" kern="1200" dirty="0"/>
        </a:p>
      </dsp:txBody>
      <dsp:txXfrm>
        <a:off x="5190513" y="54446"/>
        <a:ext cx="2169990" cy="3860980"/>
      </dsp:txXfrm>
    </dsp:sp>
    <dsp:sp modelId="{49955478-B7FD-4900-B7AD-191A2FE8A136}">
      <dsp:nvSpPr>
        <dsp:cNvPr id="0" name=""/>
        <dsp:cNvSpPr/>
      </dsp:nvSpPr>
      <dsp:spPr>
        <a:xfrm>
          <a:off x="5199257" y="2949321"/>
          <a:ext cx="1884356" cy="506538"/>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4780" tIns="0" rIns="48260" bIns="0" numCol="1" spcCol="1270" anchor="ctr" anchorCtr="0">
          <a:noAutofit/>
        </a:bodyPr>
        <a:lstStyle/>
        <a:p>
          <a:pPr lvl="0" algn="l" defTabSz="1689100">
            <a:lnSpc>
              <a:spcPct val="90000"/>
            </a:lnSpc>
            <a:spcBef>
              <a:spcPct val="0"/>
            </a:spcBef>
            <a:spcAft>
              <a:spcPct val="35000"/>
            </a:spcAft>
          </a:pPr>
          <a:endParaRPr lang="en-GB" sz="3800" kern="1200" dirty="0"/>
        </a:p>
      </dsp:txBody>
      <dsp:txXfrm>
        <a:off x="5199257" y="2949321"/>
        <a:ext cx="1327011" cy="506538"/>
      </dsp:txXfrm>
    </dsp:sp>
    <dsp:sp modelId="{17C42F7C-5933-4167-972F-604DC0B5F777}">
      <dsp:nvSpPr>
        <dsp:cNvPr id="0" name=""/>
        <dsp:cNvSpPr/>
      </dsp:nvSpPr>
      <dsp:spPr>
        <a:xfrm>
          <a:off x="6389743" y="2765542"/>
          <a:ext cx="1057701" cy="1080810"/>
        </a:xfrm>
        <a:prstGeom prst="ellipse">
          <a:avLst/>
        </a:prstGeom>
        <a:blipFill rotWithShape="0">
          <a:blip xmlns:r="http://schemas.openxmlformats.org/officeDocument/2006/relationships" r:embed="rId3"/>
          <a:stretch>
            <a:fillRect/>
          </a:stretch>
        </a:blip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FDE4BCF-7CFE-4BAE-8416-29763BEEFB43}">
      <dsp:nvSpPr>
        <dsp:cNvPr id="0" name=""/>
        <dsp:cNvSpPr/>
      </dsp:nvSpPr>
      <dsp:spPr>
        <a:xfrm>
          <a:off x="2594676" y="1774540"/>
          <a:ext cx="1023347" cy="1023347"/>
        </a:xfrm>
        <a:prstGeom prst="ellipse">
          <a:avLst/>
        </a:prstGeom>
        <a:solidFill>
          <a:srgbClr val="FFC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fr-CH" sz="1000" kern="1200" noProof="0" dirty="0" smtClean="0">
              <a:solidFill>
                <a:schemeClr val="tx1"/>
              </a:solidFill>
            </a:rPr>
            <a:t>Missions mandatées de protection des civils</a:t>
          </a:r>
          <a:endParaRPr lang="fr-CH" sz="1000" kern="1200" noProof="0" dirty="0">
            <a:solidFill>
              <a:schemeClr val="tx1"/>
            </a:solidFill>
          </a:endParaRPr>
        </a:p>
      </dsp:txBody>
      <dsp:txXfrm>
        <a:off x="2744542" y="1924406"/>
        <a:ext cx="723615" cy="723615"/>
      </dsp:txXfrm>
    </dsp:sp>
    <dsp:sp modelId="{BC7E5001-7B9F-48E1-A5EC-45F1F8CC71F1}">
      <dsp:nvSpPr>
        <dsp:cNvPr id="0" name=""/>
        <dsp:cNvSpPr/>
      </dsp:nvSpPr>
      <dsp:spPr>
        <a:xfrm rot="16200000">
          <a:off x="2747403" y="1400768"/>
          <a:ext cx="717893" cy="29649"/>
        </a:xfrm>
        <a:custGeom>
          <a:avLst/>
          <a:gdLst/>
          <a:ahLst/>
          <a:cxnLst/>
          <a:rect l="0" t="0" r="0" b="0"/>
          <a:pathLst>
            <a:path>
              <a:moveTo>
                <a:pt x="0" y="14824"/>
              </a:moveTo>
              <a:lnTo>
                <a:pt x="717893" y="1482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3088403" y="1397646"/>
        <a:ext cx="35894" cy="35894"/>
      </dsp:txXfrm>
    </dsp:sp>
    <dsp:sp modelId="{1EEDA98E-06C9-43BD-BF53-D0ECB6B0C195}">
      <dsp:nvSpPr>
        <dsp:cNvPr id="0" name=""/>
        <dsp:cNvSpPr/>
      </dsp:nvSpPr>
      <dsp:spPr>
        <a:xfrm>
          <a:off x="2594676" y="33298"/>
          <a:ext cx="1023347" cy="1023347"/>
        </a:xfrm>
        <a:prstGeom prst="ellipse">
          <a:avLst/>
        </a:prstGeom>
        <a:solidFill>
          <a:schemeClr val="accent5">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en-US" sz="1050" b="1" kern="1200" dirty="0" smtClean="0">
              <a:solidFill>
                <a:schemeClr val="bg1"/>
              </a:solidFill>
            </a:rPr>
            <a:t>FINUL</a:t>
          </a:r>
          <a:endParaRPr lang="en-US" sz="1050" b="1" kern="1200" dirty="0">
            <a:solidFill>
              <a:schemeClr val="bg1"/>
            </a:solidFill>
          </a:endParaRPr>
        </a:p>
      </dsp:txBody>
      <dsp:txXfrm>
        <a:off x="2744542" y="183164"/>
        <a:ext cx="723615" cy="723615"/>
      </dsp:txXfrm>
    </dsp:sp>
    <dsp:sp modelId="{67DC8FFF-ED32-4F6E-9FEF-BF81B046778C}">
      <dsp:nvSpPr>
        <dsp:cNvPr id="0" name=""/>
        <dsp:cNvSpPr/>
      </dsp:nvSpPr>
      <dsp:spPr>
        <a:xfrm rot="18900017">
          <a:off x="3363027" y="1655769"/>
          <a:ext cx="717897" cy="29649"/>
        </a:xfrm>
        <a:custGeom>
          <a:avLst/>
          <a:gdLst/>
          <a:ahLst/>
          <a:cxnLst/>
          <a:rect l="0" t="0" r="0" b="0"/>
          <a:pathLst>
            <a:path>
              <a:moveTo>
                <a:pt x="0" y="14824"/>
              </a:moveTo>
              <a:lnTo>
                <a:pt x="717897" y="1482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3704029" y="1652646"/>
        <a:ext cx="35894" cy="35894"/>
      </dsp:txXfrm>
    </dsp:sp>
    <dsp:sp modelId="{6EE98103-620A-401D-A655-72D3D9353521}">
      <dsp:nvSpPr>
        <dsp:cNvPr id="0" name=""/>
        <dsp:cNvSpPr/>
      </dsp:nvSpPr>
      <dsp:spPr>
        <a:xfrm>
          <a:off x="3825929" y="543300"/>
          <a:ext cx="1023347" cy="1023347"/>
        </a:xfrm>
        <a:prstGeom prst="ellipse">
          <a:avLst/>
        </a:prstGeom>
        <a:solidFill>
          <a:schemeClr val="accent5">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en-US" sz="1050" b="1" kern="1200" dirty="0" smtClean="0">
              <a:solidFill>
                <a:schemeClr val="bg1"/>
              </a:solidFill>
            </a:rPr>
            <a:t>MINUL</a:t>
          </a:r>
          <a:endParaRPr lang="en-US" sz="1050" b="1" kern="1200" dirty="0">
            <a:solidFill>
              <a:schemeClr val="bg1"/>
            </a:solidFill>
          </a:endParaRPr>
        </a:p>
      </dsp:txBody>
      <dsp:txXfrm>
        <a:off x="3975795" y="693166"/>
        <a:ext cx="723615" cy="723615"/>
      </dsp:txXfrm>
    </dsp:sp>
    <dsp:sp modelId="{87F08B2F-32D6-48D0-84E3-6230B12CD031}">
      <dsp:nvSpPr>
        <dsp:cNvPr id="0" name=""/>
        <dsp:cNvSpPr/>
      </dsp:nvSpPr>
      <dsp:spPr>
        <a:xfrm rot="29">
          <a:off x="3618024" y="2271396"/>
          <a:ext cx="717906" cy="29649"/>
        </a:xfrm>
        <a:custGeom>
          <a:avLst/>
          <a:gdLst/>
          <a:ahLst/>
          <a:cxnLst/>
          <a:rect l="0" t="0" r="0" b="0"/>
          <a:pathLst>
            <a:path>
              <a:moveTo>
                <a:pt x="0" y="14824"/>
              </a:moveTo>
              <a:lnTo>
                <a:pt x="717906" y="1482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3959029" y="2268273"/>
        <a:ext cx="35895" cy="35895"/>
      </dsp:txXfrm>
    </dsp:sp>
    <dsp:sp modelId="{B3668F62-53D3-415D-8C9A-350F29BC5351}">
      <dsp:nvSpPr>
        <dsp:cNvPr id="0" name=""/>
        <dsp:cNvSpPr/>
      </dsp:nvSpPr>
      <dsp:spPr>
        <a:xfrm>
          <a:off x="4335930" y="1774554"/>
          <a:ext cx="1023347" cy="1023347"/>
        </a:xfrm>
        <a:prstGeom prst="ellipse">
          <a:avLst/>
        </a:prstGeom>
        <a:solidFill>
          <a:schemeClr val="accent5">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en-US" sz="1050" b="1" kern="1200" dirty="0" smtClean="0">
              <a:solidFill>
                <a:schemeClr val="bg1"/>
              </a:solidFill>
            </a:rPr>
            <a:t>ONUCI</a:t>
          </a:r>
          <a:endParaRPr lang="en-US" sz="1050" b="1" kern="1200" dirty="0">
            <a:solidFill>
              <a:schemeClr val="bg1"/>
            </a:solidFill>
          </a:endParaRPr>
        </a:p>
      </dsp:txBody>
      <dsp:txXfrm>
        <a:off x="4485796" y="1924420"/>
        <a:ext cx="723615" cy="723615"/>
      </dsp:txXfrm>
    </dsp:sp>
    <dsp:sp modelId="{B52F40CC-4382-4241-BB32-412FD281FB53}">
      <dsp:nvSpPr>
        <dsp:cNvPr id="0" name=""/>
        <dsp:cNvSpPr/>
      </dsp:nvSpPr>
      <dsp:spPr>
        <a:xfrm rot="2677392">
          <a:off x="3368692" y="2878972"/>
          <a:ext cx="706571" cy="29649"/>
        </a:xfrm>
        <a:custGeom>
          <a:avLst/>
          <a:gdLst/>
          <a:ahLst/>
          <a:cxnLst/>
          <a:rect l="0" t="0" r="0" b="0"/>
          <a:pathLst>
            <a:path>
              <a:moveTo>
                <a:pt x="0" y="14824"/>
              </a:moveTo>
              <a:lnTo>
                <a:pt x="706571" y="1482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3704314" y="2876133"/>
        <a:ext cx="35328" cy="35328"/>
      </dsp:txXfrm>
    </dsp:sp>
    <dsp:sp modelId="{0AA8E0C9-7A50-4344-903D-CA7F84F0CD26}">
      <dsp:nvSpPr>
        <dsp:cNvPr id="0" name=""/>
        <dsp:cNvSpPr/>
      </dsp:nvSpPr>
      <dsp:spPr>
        <a:xfrm>
          <a:off x="3825932" y="2989707"/>
          <a:ext cx="1023347" cy="1023347"/>
        </a:xfrm>
        <a:prstGeom prst="ellipse">
          <a:avLst/>
        </a:prstGeom>
        <a:solidFill>
          <a:schemeClr val="accent5">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en-US" sz="1050" b="1" kern="1200" dirty="0" smtClean="0">
              <a:solidFill>
                <a:schemeClr val="bg1"/>
              </a:solidFill>
            </a:rPr>
            <a:t>MONUSCO</a:t>
          </a:r>
          <a:endParaRPr lang="en-US" sz="1050" b="1" kern="1200" dirty="0">
            <a:solidFill>
              <a:schemeClr val="bg1"/>
            </a:solidFill>
          </a:endParaRPr>
        </a:p>
      </dsp:txBody>
      <dsp:txXfrm>
        <a:off x="3975798" y="3139573"/>
        <a:ext cx="723615" cy="723615"/>
      </dsp:txXfrm>
    </dsp:sp>
    <dsp:sp modelId="{4BB65239-721F-4A2B-8E35-0353E708FCD6}">
      <dsp:nvSpPr>
        <dsp:cNvPr id="0" name=""/>
        <dsp:cNvSpPr/>
      </dsp:nvSpPr>
      <dsp:spPr>
        <a:xfrm rot="5400000">
          <a:off x="2747386" y="3142027"/>
          <a:ext cx="717928" cy="29649"/>
        </a:xfrm>
        <a:custGeom>
          <a:avLst/>
          <a:gdLst/>
          <a:ahLst/>
          <a:cxnLst/>
          <a:rect l="0" t="0" r="0" b="0"/>
          <a:pathLst>
            <a:path>
              <a:moveTo>
                <a:pt x="0" y="14824"/>
              </a:moveTo>
              <a:lnTo>
                <a:pt x="717928" y="1482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3088402" y="3138904"/>
        <a:ext cx="35896" cy="35896"/>
      </dsp:txXfrm>
    </dsp:sp>
    <dsp:sp modelId="{4A017423-9038-4B6C-9FAF-8E63B93BCB59}">
      <dsp:nvSpPr>
        <dsp:cNvPr id="0" name=""/>
        <dsp:cNvSpPr/>
      </dsp:nvSpPr>
      <dsp:spPr>
        <a:xfrm>
          <a:off x="2594676" y="3515816"/>
          <a:ext cx="1023347" cy="1023347"/>
        </a:xfrm>
        <a:prstGeom prst="ellipse">
          <a:avLst/>
        </a:prstGeom>
        <a:solidFill>
          <a:schemeClr val="accent5">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en-US" sz="1050" b="1" kern="1200" dirty="0" smtClean="0">
              <a:solidFill>
                <a:schemeClr val="bg1"/>
              </a:solidFill>
            </a:rPr>
            <a:t>FISNUA</a:t>
          </a:r>
          <a:endParaRPr lang="en-US" sz="1050" b="1" kern="1200" dirty="0">
            <a:solidFill>
              <a:schemeClr val="bg1"/>
            </a:solidFill>
          </a:endParaRPr>
        </a:p>
      </dsp:txBody>
      <dsp:txXfrm>
        <a:off x="2744542" y="3665682"/>
        <a:ext cx="723615" cy="723615"/>
      </dsp:txXfrm>
    </dsp:sp>
    <dsp:sp modelId="{D7149F70-5D09-4B43-A879-9525E9ACE404}">
      <dsp:nvSpPr>
        <dsp:cNvPr id="0" name=""/>
        <dsp:cNvSpPr/>
      </dsp:nvSpPr>
      <dsp:spPr>
        <a:xfrm rot="8099986">
          <a:off x="2131761" y="2887023"/>
          <a:ext cx="717920" cy="29649"/>
        </a:xfrm>
        <a:custGeom>
          <a:avLst/>
          <a:gdLst/>
          <a:ahLst/>
          <a:cxnLst/>
          <a:rect l="0" t="0" r="0" b="0"/>
          <a:pathLst>
            <a:path>
              <a:moveTo>
                <a:pt x="0" y="14824"/>
              </a:moveTo>
              <a:lnTo>
                <a:pt x="717920" y="1482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2472773" y="2883899"/>
        <a:ext cx="35896" cy="35896"/>
      </dsp:txXfrm>
    </dsp:sp>
    <dsp:sp modelId="{B3279F3B-87E1-43DD-A945-8F4AE27DB0CB}">
      <dsp:nvSpPr>
        <dsp:cNvPr id="0" name=""/>
        <dsp:cNvSpPr/>
      </dsp:nvSpPr>
      <dsp:spPr>
        <a:xfrm>
          <a:off x="1363419" y="3005807"/>
          <a:ext cx="1023347" cy="1023347"/>
        </a:xfrm>
        <a:prstGeom prst="ellipse">
          <a:avLst/>
        </a:prstGeom>
        <a:solidFill>
          <a:schemeClr val="accent5">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en-US" sz="1050" b="1" kern="1200" dirty="0" smtClean="0">
              <a:solidFill>
                <a:schemeClr val="bg1"/>
              </a:solidFill>
            </a:rPr>
            <a:t>MINUSS</a:t>
          </a:r>
          <a:endParaRPr lang="en-US" sz="1050" b="1" kern="1200" dirty="0">
            <a:solidFill>
              <a:schemeClr val="bg1"/>
            </a:solidFill>
          </a:endParaRPr>
        </a:p>
      </dsp:txBody>
      <dsp:txXfrm>
        <a:off x="1513285" y="3155673"/>
        <a:ext cx="723615" cy="723615"/>
      </dsp:txXfrm>
    </dsp:sp>
    <dsp:sp modelId="{19DC534E-0D50-4812-9B16-0A928F5F1FC6}">
      <dsp:nvSpPr>
        <dsp:cNvPr id="0" name=""/>
        <dsp:cNvSpPr/>
      </dsp:nvSpPr>
      <dsp:spPr>
        <a:xfrm rot="10799971">
          <a:off x="1876770" y="2271396"/>
          <a:ext cx="717906" cy="29649"/>
        </a:xfrm>
        <a:custGeom>
          <a:avLst/>
          <a:gdLst/>
          <a:ahLst/>
          <a:cxnLst/>
          <a:rect l="0" t="0" r="0" b="0"/>
          <a:pathLst>
            <a:path>
              <a:moveTo>
                <a:pt x="0" y="14824"/>
              </a:moveTo>
              <a:lnTo>
                <a:pt x="717906" y="1482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2217775" y="2268273"/>
        <a:ext cx="35895" cy="35895"/>
      </dsp:txXfrm>
    </dsp:sp>
    <dsp:sp modelId="{71EF3643-D331-4714-A424-70ED75A1BB89}">
      <dsp:nvSpPr>
        <dsp:cNvPr id="0" name=""/>
        <dsp:cNvSpPr/>
      </dsp:nvSpPr>
      <dsp:spPr>
        <a:xfrm>
          <a:off x="853422" y="1774554"/>
          <a:ext cx="1023347" cy="1023347"/>
        </a:xfrm>
        <a:prstGeom prst="ellipse">
          <a:avLst/>
        </a:prstGeom>
        <a:solidFill>
          <a:schemeClr val="accent5">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en-US" sz="1050" b="1" kern="1200" dirty="0" smtClean="0">
              <a:solidFill>
                <a:schemeClr val="bg1"/>
              </a:solidFill>
            </a:rPr>
            <a:t>MINUAD</a:t>
          </a:r>
          <a:endParaRPr lang="en-US" sz="1050" b="1" kern="1200" dirty="0">
            <a:solidFill>
              <a:schemeClr val="bg1"/>
            </a:solidFill>
          </a:endParaRPr>
        </a:p>
      </dsp:txBody>
      <dsp:txXfrm>
        <a:off x="1003288" y="1924420"/>
        <a:ext cx="723615" cy="723615"/>
      </dsp:txXfrm>
    </dsp:sp>
    <dsp:sp modelId="{1ABFBD1A-FD5D-4766-8295-52DFCD7198CF}">
      <dsp:nvSpPr>
        <dsp:cNvPr id="0" name=""/>
        <dsp:cNvSpPr/>
      </dsp:nvSpPr>
      <dsp:spPr>
        <a:xfrm rot="13499983">
          <a:off x="2131775" y="1655769"/>
          <a:ext cx="717897" cy="29649"/>
        </a:xfrm>
        <a:custGeom>
          <a:avLst/>
          <a:gdLst/>
          <a:ahLst/>
          <a:cxnLst/>
          <a:rect l="0" t="0" r="0" b="0"/>
          <a:pathLst>
            <a:path>
              <a:moveTo>
                <a:pt x="0" y="14824"/>
              </a:moveTo>
              <a:lnTo>
                <a:pt x="717897" y="1482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2472776" y="1652646"/>
        <a:ext cx="35894" cy="35894"/>
      </dsp:txXfrm>
    </dsp:sp>
    <dsp:sp modelId="{BE7A6675-7606-49BB-9B6F-770A9509BA99}">
      <dsp:nvSpPr>
        <dsp:cNvPr id="0" name=""/>
        <dsp:cNvSpPr/>
      </dsp:nvSpPr>
      <dsp:spPr>
        <a:xfrm>
          <a:off x="1363424" y="543300"/>
          <a:ext cx="1023347" cy="1023347"/>
        </a:xfrm>
        <a:prstGeom prst="ellipse">
          <a:avLst/>
        </a:prstGeom>
        <a:solidFill>
          <a:schemeClr val="accent5">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ctr" defTabSz="466725">
            <a:lnSpc>
              <a:spcPct val="90000"/>
            </a:lnSpc>
            <a:spcBef>
              <a:spcPct val="0"/>
            </a:spcBef>
            <a:spcAft>
              <a:spcPct val="35000"/>
            </a:spcAft>
          </a:pPr>
          <a:r>
            <a:rPr lang="en-US" sz="1050" b="1" kern="1200" dirty="0" smtClean="0">
              <a:solidFill>
                <a:schemeClr val="bg1"/>
              </a:solidFill>
            </a:rPr>
            <a:t>MINUSTAH</a:t>
          </a:r>
          <a:endParaRPr lang="en-US" sz="1050" b="1" kern="1200" dirty="0">
            <a:solidFill>
              <a:schemeClr val="bg1"/>
            </a:solidFill>
          </a:endParaRPr>
        </a:p>
      </dsp:txBody>
      <dsp:txXfrm>
        <a:off x="1513290" y="693166"/>
        <a:ext cx="723615" cy="72361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List7#1">
  <dgm:title val=""/>
  <dgm:desc val=""/>
  <dgm:catLst>
    <dgm:cat type="list" pri="12000"/>
    <dgm:cat type="process" pri="20000"/>
    <dgm:cat type="relationship" pri="14000"/>
    <dgm:cat type="convert" pri="8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5.xml><?xml version="1.0" encoding="utf-8"?>
<dgm:layoutDef xmlns:dgm="http://schemas.openxmlformats.org/drawingml/2006/diagram" xmlns:a="http://schemas.openxmlformats.org/drawingml/2006/main" uniqueId="urn:microsoft.com/office/officeart/2005/8/layout/radial1">
  <dgm:title val=""/>
  <dgm:desc val=""/>
  <dgm:catLst>
    <dgm:cat type="relationship" pri="22000"/>
    <dgm:cat type="cycle" pri="10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node" refType="w" refFor="ch" refForName="centerShape" op="equ"/>
      <dgm:constr type="sp" refType="w" refFor="ch" refForName="node" fact="0.3"/>
      <dgm:constr type="sibSp" refType="w" refFor="ch" refForName="node" fact="0.3"/>
      <dgm:constr type="primFontSz" for="ch" forName="centerShape" val="65"/>
      <dgm:constr type="primFontSz" for="des" forName="node" op="equ" val="65"/>
      <dgm:constr type="primFontSz" for="des" forName="connTx" val="55"/>
      <dgm:constr type="primFontSz" for="des" forName="connTx" refType="primFontSz" refFor="ch" refForName="centerShape" op="lte" fact="0.8"/>
    </dgm:constrLst>
    <dgm:ruleLst/>
    <dgm:forEach name="Name6"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name="Name7" axis="ch">
        <dgm:forEach name="Name8" axis="self" ptType="parTrans">
          <dgm:layoutNode name="Name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connDist"/>
              <dgm:constr type="userA" for="ch" refType="connDist"/>
              <dgm:constr type="w" val="1"/>
              <dgm:constr type="h" val="5"/>
              <dgm:constr type="begPad"/>
              <dgm:constr type="endPad"/>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w" val="NaN" fact="0.8" max="NaN"/>
                <dgm:rule type="h" val="NaN" fact="1" max="NaN"/>
                <dgm:rule type="primFontSz" val="5" fact="NaN" max="NaN"/>
              </dgm:ruleLst>
            </dgm:layoutNode>
          </dgm:layoutNode>
        </dgm:forEach>
        <dgm:forEach name="Name10"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7.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46.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58.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210.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215.png"/></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215.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215.png"/></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216.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hdr" sz="quarter"/>
          </p:nvPr>
        </p:nvSpPr>
        <p:spPr bwMode="auto">
          <a:xfrm>
            <a:off x="0" y="0"/>
            <a:ext cx="6784975" cy="512763"/>
          </a:xfrm>
          <a:prstGeom prst="rect">
            <a:avLst/>
          </a:prstGeom>
          <a:noFill/>
          <a:ln w="9525">
            <a:noFill/>
            <a:miter lim="800000"/>
            <a:headEnd/>
            <a:tailEnd/>
          </a:ln>
          <a:effectLst/>
        </p:spPr>
        <p:txBody>
          <a:bodyPr vert="horz" wrap="square" lIns="99038" tIns="49519" rIns="99038" bIns="49519" numCol="1" anchor="t" anchorCtr="0" compatLnSpc="1">
            <a:prstTxWarp prst="textNoShape">
              <a:avLst/>
            </a:prstTxWarp>
          </a:bodyPr>
          <a:lstStyle>
            <a:lvl1pPr algn="r" defTabSz="990600" eaLnBrk="0" hangingPunct="0">
              <a:buClrTx/>
              <a:buSzTx/>
              <a:buFontTx/>
              <a:buNone/>
              <a:defRPr sz="1100" b="1">
                <a:solidFill>
                  <a:srgbClr val="3366FF"/>
                </a:solidFill>
                <a:latin typeface="Arial" pitchFamily="34" charset="0"/>
                <a:cs typeface="Times New Roman" pitchFamily="18" charset="0"/>
              </a:defRPr>
            </a:lvl1pPr>
          </a:lstStyle>
          <a:p>
            <a:pPr>
              <a:defRPr/>
            </a:pPr>
            <a:r>
              <a:rPr lang="en-US" altLang="en-US"/>
              <a:t>Module 2: Legal Aspects on UN Peacekeeping </a:t>
            </a:r>
          </a:p>
        </p:txBody>
      </p:sp>
      <p:sp>
        <p:nvSpPr>
          <p:cNvPr id="40964" name="Rectangle 4"/>
          <p:cNvSpPr>
            <a:spLocks noGrp="1" noChangeArrowheads="1"/>
          </p:cNvSpPr>
          <p:nvPr>
            <p:ph type="ftr" sz="quarter" idx="2"/>
          </p:nvPr>
        </p:nvSpPr>
        <p:spPr bwMode="auto">
          <a:xfrm>
            <a:off x="393700" y="9636125"/>
            <a:ext cx="6232525" cy="512763"/>
          </a:xfrm>
          <a:prstGeom prst="rect">
            <a:avLst/>
          </a:prstGeom>
          <a:noFill/>
          <a:ln w="9525">
            <a:noFill/>
            <a:miter lim="800000"/>
            <a:headEnd/>
            <a:tailEnd/>
          </a:ln>
          <a:effectLst/>
        </p:spPr>
        <p:txBody>
          <a:bodyPr vert="horz" wrap="square" lIns="99038" tIns="49519" rIns="99038" bIns="49519" numCol="1" anchor="b" anchorCtr="0" compatLnSpc="1">
            <a:prstTxWarp prst="textNoShape">
              <a:avLst/>
            </a:prstTxWarp>
          </a:bodyPr>
          <a:lstStyle>
            <a:lvl1pPr algn="ctr" defTabSz="990600" eaLnBrk="0" hangingPunct="0">
              <a:buClrTx/>
              <a:buSzTx/>
              <a:buFontTx/>
              <a:buNone/>
              <a:defRPr sz="1100" i="1">
                <a:solidFill>
                  <a:srgbClr val="3366FF"/>
                </a:solidFill>
                <a:latin typeface="Arial" pitchFamily="34" charset="0"/>
                <a:cs typeface="Times New Roman" pitchFamily="18" charset="0"/>
              </a:defRPr>
            </a:lvl1pPr>
          </a:lstStyle>
          <a:p>
            <a:pPr>
              <a:defRPr/>
            </a:pPr>
            <a:r>
              <a:rPr lang="en-US" altLang="en-US"/>
              <a:t>UN Peacekeeping PDT Standards, Specialized Training Material for Staff Officers 1</a:t>
            </a:r>
            <a:r>
              <a:rPr lang="en-US" altLang="en-US" baseline="30000"/>
              <a:t>st</a:t>
            </a:r>
            <a:r>
              <a:rPr lang="en-US" altLang="en-US"/>
              <a:t> Edition 2011</a:t>
            </a:r>
            <a:endParaRPr lang="en-US" altLang="en-US">
              <a:solidFill>
                <a:srgbClr val="000000"/>
              </a:solidFill>
            </a:endParaRPr>
          </a:p>
        </p:txBody>
      </p:sp>
    </p:spTree>
    <p:extLst>
      <p:ext uri="{BB962C8B-B14F-4D97-AF65-F5344CB8AC3E}">
        <p14:creationId xmlns:p14="http://schemas.microsoft.com/office/powerpoint/2010/main" val="154761113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hdr" sz="quarter"/>
          </p:nvPr>
        </p:nvSpPr>
        <p:spPr bwMode="auto">
          <a:xfrm>
            <a:off x="0" y="0"/>
            <a:ext cx="3076575" cy="512763"/>
          </a:xfrm>
          <a:prstGeom prst="rect">
            <a:avLst/>
          </a:prstGeom>
          <a:noFill/>
          <a:ln w="9525">
            <a:noFill/>
            <a:miter lim="800000"/>
            <a:headEnd/>
            <a:tailEnd/>
          </a:ln>
          <a:effectLst/>
        </p:spPr>
        <p:txBody>
          <a:bodyPr vert="horz" wrap="square" lIns="99038" tIns="49519" rIns="99038" bIns="49519" numCol="1" anchor="t" anchorCtr="0" compatLnSpc="1">
            <a:prstTxWarp prst="textNoShape">
              <a:avLst/>
            </a:prstTxWarp>
          </a:bodyPr>
          <a:lstStyle>
            <a:lvl1pPr defTabSz="990600" eaLnBrk="0" hangingPunct="0">
              <a:buClrTx/>
              <a:buSzTx/>
              <a:buFontTx/>
              <a:buNone/>
              <a:defRPr sz="1300">
                <a:latin typeface="Arial" pitchFamily="34" charset="0"/>
              </a:defRPr>
            </a:lvl1pPr>
          </a:lstStyle>
          <a:p>
            <a:pPr>
              <a:defRPr/>
            </a:pPr>
            <a:endParaRPr lang="en-GB" altLang="en-US"/>
          </a:p>
        </p:txBody>
      </p:sp>
      <p:sp>
        <p:nvSpPr>
          <p:cNvPr id="39939" name="Rectangle 3"/>
          <p:cNvSpPr>
            <a:spLocks noGrp="1" noChangeArrowheads="1"/>
          </p:cNvSpPr>
          <p:nvPr>
            <p:ph type="dt" idx="1"/>
          </p:nvPr>
        </p:nvSpPr>
        <p:spPr bwMode="auto">
          <a:xfrm>
            <a:off x="4021138" y="0"/>
            <a:ext cx="3076575" cy="512763"/>
          </a:xfrm>
          <a:prstGeom prst="rect">
            <a:avLst/>
          </a:prstGeom>
          <a:noFill/>
          <a:ln w="9525">
            <a:noFill/>
            <a:miter lim="800000"/>
            <a:headEnd/>
            <a:tailEnd/>
          </a:ln>
          <a:effectLst/>
        </p:spPr>
        <p:txBody>
          <a:bodyPr vert="horz" wrap="square" lIns="99038" tIns="49519" rIns="99038" bIns="49519" numCol="1" anchor="t" anchorCtr="0" compatLnSpc="1">
            <a:prstTxWarp prst="textNoShape">
              <a:avLst/>
            </a:prstTxWarp>
          </a:bodyPr>
          <a:lstStyle>
            <a:lvl1pPr algn="r" defTabSz="990600" eaLnBrk="0" hangingPunct="0">
              <a:buClrTx/>
              <a:buSzTx/>
              <a:buFontTx/>
              <a:buNone/>
              <a:defRPr sz="1300">
                <a:latin typeface="Arial" charset="0"/>
                <a:cs typeface="Arial" charset="0"/>
              </a:defRPr>
            </a:lvl1pPr>
          </a:lstStyle>
          <a:p>
            <a:pPr>
              <a:defRPr/>
            </a:pPr>
            <a:fld id="{63C3E205-BF3D-4771-8964-AF4E6E497E51}" type="datetime1">
              <a:rPr lang="en-US"/>
              <a:pPr>
                <a:defRPr/>
              </a:pPr>
              <a:t>07/10/2015</a:t>
            </a:fld>
            <a:endParaRPr lang="en-US"/>
          </a:p>
        </p:txBody>
      </p:sp>
      <p:sp>
        <p:nvSpPr>
          <p:cNvPr id="396292" name="Rectangle 4"/>
          <p:cNvSpPr>
            <a:spLocks noGrp="1" noRot="1" noChangeAspect="1" noChangeArrowheads="1" noTextEdit="1"/>
          </p:cNvSpPr>
          <p:nvPr>
            <p:ph type="sldImg" idx="2"/>
          </p:nvPr>
        </p:nvSpPr>
        <p:spPr bwMode="auto">
          <a:xfrm>
            <a:off x="990600" y="766763"/>
            <a:ext cx="5118100" cy="38385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41" name="Rectangle 5"/>
          <p:cNvSpPr>
            <a:spLocks noGrp="1" noChangeArrowheads="1"/>
          </p:cNvSpPr>
          <p:nvPr>
            <p:ph type="body" sz="quarter" idx="3"/>
          </p:nvPr>
        </p:nvSpPr>
        <p:spPr bwMode="auto">
          <a:xfrm>
            <a:off x="711200" y="4862513"/>
            <a:ext cx="5676900" cy="4605337"/>
          </a:xfrm>
          <a:prstGeom prst="rect">
            <a:avLst/>
          </a:prstGeom>
          <a:noFill/>
          <a:ln w="9525">
            <a:noFill/>
            <a:miter lim="800000"/>
            <a:headEnd/>
            <a:tailEnd/>
          </a:ln>
          <a:effectLst/>
        </p:spPr>
        <p:txBody>
          <a:bodyPr vert="horz" wrap="square" lIns="99038" tIns="49519" rIns="99038" bIns="49519"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39942" name="Rectangle 6"/>
          <p:cNvSpPr>
            <a:spLocks noGrp="1" noChangeArrowheads="1"/>
          </p:cNvSpPr>
          <p:nvPr>
            <p:ph type="ftr" sz="quarter" idx="4"/>
          </p:nvPr>
        </p:nvSpPr>
        <p:spPr bwMode="auto">
          <a:xfrm>
            <a:off x="0" y="9720263"/>
            <a:ext cx="3076575" cy="512762"/>
          </a:xfrm>
          <a:prstGeom prst="rect">
            <a:avLst/>
          </a:prstGeom>
          <a:noFill/>
          <a:ln w="9525">
            <a:noFill/>
            <a:miter lim="800000"/>
            <a:headEnd/>
            <a:tailEnd/>
          </a:ln>
          <a:effectLst/>
        </p:spPr>
        <p:txBody>
          <a:bodyPr vert="horz" wrap="square" lIns="99038" tIns="49519" rIns="99038" bIns="49519" numCol="1" anchor="b" anchorCtr="0" compatLnSpc="1">
            <a:prstTxWarp prst="textNoShape">
              <a:avLst/>
            </a:prstTxWarp>
          </a:bodyPr>
          <a:lstStyle>
            <a:lvl1pPr defTabSz="990600" eaLnBrk="0" hangingPunct="0">
              <a:buClrTx/>
              <a:buSzTx/>
              <a:buFontTx/>
              <a:buNone/>
              <a:defRPr sz="1300">
                <a:latin typeface="Arial" pitchFamily="34" charset="0"/>
              </a:defRPr>
            </a:lvl1pPr>
          </a:lstStyle>
          <a:p>
            <a:pPr>
              <a:defRPr/>
            </a:pPr>
            <a:endParaRPr lang="en-GB" altLang="en-US"/>
          </a:p>
        </p:txBody>
      </p:sp>
      <p:sp>
        <p:nvSpPr>
          <p:cNvPr id="39943" name="Rectangle 7"/>
          <p:cNvSpPr>
            <a:spLocks noGrp="1" noChangeArrowheads="1"/>
          </p:cNvSpPr>
          <p:nvPr>
            <p:ph type="sldNum" sz="quarter" idx="5"/>
          </p:nvPr>
        </p:nvSpPr>
        <p:spPr bwMode="auto">
          <a:xfrm>
            <a:off x="4021138" y="9720263"/>
            <a:ext cx="3076575" cy="512762"/>
          </a:xfrm>
          <a:prstGeom prst="rect">
            <a:avLst/>
          </a:prstGeom>
          <a:noFill/>
          <a:ln w="9525">
            <a:noFill/>
            <a:miter lim="800000"/>
            <a:headEnd/>
            <a:tailEnd/>
          </a:ln>
          <a:effectLst/>
        </p:spPr>
        <p:txBody>
          <a:bodyPr vert="horz" wrap="square" lIns="99038" tIns="49519" rIns="99038" bIns="49519" numCol="1" anchor="b" anchorCtr="0" compatLnSpc="1">
            <a:prstTxWarp prst="textNoShape">
              <a:avLst/>
            </a:prstTxWarp>
          </a:bodyPr>
          <a:lstStyle>
            <a:lvl1pPr algn="r" defTabSz="990600" eaLnBrk="0" hangingPunct="0">
              <a:buClrTx/>
              <a:buSzTx/>
              <a:buFontTx/>
              <a:buNone/>
              <a:defRPr sz="1300">
                <a:latin typeface="Arial" charset="0"/>
                <a:cs typeface="Arial" charset="0"/>
              </a:defRPr>
            </a:lvl1pPr>
          </a:lstStyle>
          <a:p>
            <a:pPr>
              <a:defRPr/>
            </a:pPr>
            <a:fld id="{65CA590F-F5B2-4DCA-8493-80383F23C52B}" type="slidenum">
              <a:rPr lang="en-US"/>
              <a:pPr>
                <a:defRPr/>
              </a:pPr>
              <a:t>‹#›</a:t>
            </a:fld>
            <a:endParaRPr lang="en-US"/>
          </a:p>
        </p:txBody>
      </p:sp>
    </p:spTree>
    <p:extLst>
      <p:ext uri="{BB962C8B-B14F-4D97-AF65-F5344CB8AC3E}">
        <p14:creationId xmlns:p14="http://schemas.microsoft.com/office/powerpoint/2010/main" val="6079478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Calibri" pitchFamily="34" charset="0"/>
        <a:ea typeface="+mn-ea"/>
        <a:cs typeface="+mn-cs"/>
      </a:defRPr>
    </a:lvl1pPr>
    <a:lvl2pPr marL="457200" algn="l" rtl="0" eaLnBrk="0" fontAlgn="base" hangingPunct="0">
      <a:spcBef>
        <a:spcPct val="30000"/>
      </a:spcBef>
      <a:spcAft>
        <a:spcPct val="0"/>
      </a:spcAft>
      <a:defRPr sz="1200" kern="1200">
        <a:solidFill>
          <a:schemeClr val="tx1"/>
        </a:solidFill>
        <a:latin typeface="Calibri" pitchFamily="34" charset="0"/>
        <a:ea typeface="+mn-ea"/>
        <a:cs typeface="+mn-cs"/>
      </a:defRPr>
    </a:lvl2pPr>
    <a:lvl3pPr marL="914400" algn="l" rtl="0" eaLnBrk="0" fontAlgn="base" hangingPunct="0">
      <a:spcBef>
        <a:spcPct val="30000"/>
      </a:spcBef>
      <a:spcAft>
        <a:spcPct val="0"/>
      </a:spcAft>
      <a:defRPr sz="1200" kern="1200">
        <a:solidFill>
          <a:schemeClr val="tx1"/>
        </a:solidFill>
        <a:latin typeface="Calibri" pitchFamily="34" charset="0"/>
        <a:ea typeface="+mn-ea"/>
        <a:cs typeface="+mn-cs"/>
      </a:defRPr>
    </a:lvl3pPr>
    <a:lvl4pPr marL="1371600" algn="l" rtl="0" eaLnBrk="0" fontAlgn="base" hangingPunct="0">
      <a:spcBef>
        <a:spcPct val="30000"/>
      </a:spcBef>
      <a:spcAft>
        <a:spcPct val="0"/>
      </a:spcAft>
      <a:defRPr sz="1200" kern="1200">
        <a:solidFill>
          <a:schemeClr val="tx1"/>
        </a:solidFill>
        <a:latin typeface="Calibri" pitchFamily="34" charset="0"/>
        <a:ea typeface="+mn-ea"/>
        <a:cs typeface="+mn-cs"/>
      </a:defRPr>
    </a:lvl4pPr>
    <a:lvl5pPr marL="1828800" algn="l" rtl="0" eaLnBrk="0" fontAlgn="base" hangingPunct="0">
      <a:spcBef>
        <a:spcPct val="30000"/>
      </a:spcBef>
      <a:spcAft>
        <a:spcPct val="0"/>
      </a:spcAft>
      <a:defRPr sz="1200" kern="1200">
        <a:solidFill>
          <a:schemeClr val="tx1"/>
        </a:solidFill>
        <a:latin typeface="Calibri"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7AB62DC7-4511-40C9-A72C-3B1BA859BC32}" type="slidenum">
              <a:rPr lang="en-US" altLang="en-US" sz="1300" smtClean="0">
                <a:latin typeface="Arial" pitchFamily="34" charset="0"/>
                <a:cs typeface="Arial" pitchFamily="34" charset="0"/>
              </a:rPr>
              <a:pPr>
                <a:spcBef>
                  <a:spcPct val="0"/>
                </a:spcBef>
              </a:pPr>
              <a:t>2</a:t>
            </a:fld>
            <a:endParaRPr lang="en-US" altLang="en-US" sz="1300" dirty="0" smtClean="0">
              <a:latin typeface="Arial" pitchFamily="34" charset="0"/>
              <a:cs typeface="Arial" pitchFamily="34" charset="0"/>
            </a:endParaRPr>
          </a:p>
        </p:txBody>
      </p:sp>
      <p:sp>
        <p:nvSpPr>
          <p:cNvPr id="397315" name="Slide Image Placeholder 1"/>
          <p:cNvSpPr>
            <a:spLocks noGrp="1" noRot="1" noChangeAspect="1" noTextEdit="1"/>
          </p:cNvSpPr>
          <p:nvPr>
            <p:ph type="sldImg"/>
          </p:nvPr>
        </p:nvSpPr>
        <p:spPr>
          <a:ln/>
        </p:spPr>
      </p:sp>
      <p:sp>
        <p:nvSpPr>
          <p:cNvPr id="39731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en-US" sz="1100" dirty="0" smtClean="0"/>
          </a:p>
        </p:txBody>
      </p:sp>
      <p:sp>
        <p:nvSpPr>
          <p:cNvPr id="397317"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B17328C7-8637-47CA-8F79-226045D96F5B}" type="slidenum">
              <a:rPr lang="en-US" altLang="en-US" sz="1300">
                <a:latin typeface="Arial" pitchFamily="34" charset="0"/>
              </a:rPr>
              <a:pPr algn="r">
                <a:spcBef>
                  <a:spcPct val="0"/>
                </a:spcBef>
              </a:pPr>
              <a:t>2</a:t>
            </a:fld>
            <a:endParaRPr lang="en-US" altLang="en-US" sz="1300" dirty="0">
              <a:latin typeface="Arial"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0C6EBDF3-71DA-4058-8517-C1F308C39DD2}" type="slidenum">
              <a:rPr lang="en-US" altLang="en-US" sz="1300" smtClean="0">
                <a:latin typeface="Arial" pitchFamily="34" charset="0"/>
                <a:cs typeface="Arial" pitchFamily="34" charset="0"/>
              </a:rPr>
              <a:pPr>
                <a:spcBef>
                  <a:spcPct val="0"/>
                </a:spcBef>
              </a:pPr>
              <a:t>11</a:t>
            </a:fld>
            <a:endParaRPr lang="en-US" altLang="en-US" sz="1300" smtClean="0">
              <a:latin typeface="Arial" pitchFamily="34" charset="0"/>
              <a:cs typeface="Arial" pitchFamily="34" charset="0"/>
            </a:endParaRPr>
          </a:p>
        </p:txBody>
      </p:sp>
      <p:sp>
        <p:nvSpPr>
          <p:cNvPr id="406531" name="Slide Image Placeholder 1"/>
          <p:cNvSpPr>
            <a:spLocks noGrp="1" noRot="1" noChangeAspect="1" noTextEdit="1"/>
          </p:cNvSpPr>
          <p:nvPr>
            <p:ph type="sldImg"/>
          </p:nvPr>
        </p:nvSpPr>
        <p:spPr>
          <a:ln/>
        </p:spPr>
      </p:sp>
      <p:sp>
        <p:nvSpPr>
          <p:cNvPr id="40653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
        <p:nvSpPr>
          <p:cNvPr id="406533"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chemeClr val="bg1"/>
              </a:buClr>
              <a:buSzPct val="80000"/>
              <a:buFont typeface="Wingdings" pitchFamily="2" charset="2"/>
              <a:buChar char="•"/>
            </a:pPr>
            <a:fld id="{9F1EC4F9-78FA-499C-8673-0997481FECB8}" type="slidenum">
              <a:rPr lang="en-GB" altLang="en-US" sz="1300"/>
              <a:pPr algn="r" eaLnBrk="1" hangingPunct="1">
                <a:spcBef>
                  <a:spcPct val="0"/>
                </a:spcBef>
                <a:buClr>
                  <a:schemeClr val="bg1"/>
                </a:buClr>
                <a:buSzPct val="80000"/>
                <a:buFont typeface="Wingdings" pitchFamily="2" charset="2"/>
                <a:buChar char="•"/>
              </a:pPr>
              <a:t>11</a:t>
            </a:fld>
            <a:endParaRPr lang="en-GB" altLang="en-US" sz="130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2"/>
          <p:cNvSpPr>
            <a:spLocks noGrp="1" noRot="1" noChangeAspect="1" noChangeArrowheads="1" noTextEdit="1"/>
          </p:cNvSpPr>
          <p:nvPr>
            <p:ph type="sldImg"/>
          </p:nvPr>
        </p:nvSpPr>
        <p:spPr>
          <a:ln/>
        </p:spPr>
      </p:sp>
      <p:sp>
        <p:nvSpPr>
          <p:cNvPr id="4986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Slide Image Placeholder 1"/>
          <p:cNvSpPr>
            <a:spLocks noGrp="1" noRot="1" noChangeAspect="1" noTextEdit="1"/>
          </p:cNvSpPr>
          <p:nvPr>
            <p:ph type="sldImg"/>
          </p:nvPr>
        </p:nvSpPr>
        <p:spPr>
          <a:ln/>
        </p:spPr>
      </p:sp>
      <p:sp>
        <p:nvSpPr>
          <p:cNvPr id="4997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dirty="0" smtClean="0"/>
          </a:p>
        </p:txBody>
      </p:sp>
      <p:sp>
        <p:nvSpPr>
          <p:cNvPr id="499716"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7F1EE890-DB74-4E35-B717-107079E76181}" type="slidenum">
              <a:rPr lang="en-US" altLang="en-US">
                <a:solidFill>
                  <a:srgbClr val="000000"/>
                </a:solidFill>
                <a:latin typeface="Arial" pitchFamily="34" charset="0"/>
              </a:rPr>
              <a:pPr algn="r">
                <a:spcBef>
                  <a:spcPct val="0"/>
                </a:spcBef>
              </a:pPr>
              <a:t>104</a:t>
            </a:fld>
            <a:endParaRPr lang="en-US" altLang="en-US" dirty="0">
              <a:solidFill>
                <a:srgbClr val="000000"/>
              </a:solidFill>
              <a:latin typeface="Arial"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2"/>
          <p:cNvSpPr>
            <a:spLocks noGrp="1" noRot="1" noChangeAspect="1" noChangeArrowheads="1" noTextEdit="1"/>
          </p:cNvSpPr>
          <p:nvPr>
            <p:ph type="sldImg"/>
          </p:nvPr>
        </p:nvSpPr>
        <p:spPr>
          <a:ln/>
        </p:spPr>
      </p:sp>
      <p:sp>
        <p:nvSpPr>
          <p:cNvPr id="5007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endParaRPr lang="en-GB" altLang="en-US" sz="1000" dirty="0" smtClean="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Slide Image Placeholder 1"/>
          <p:cNvSpPr>
            <a:spLocks noGrp="1" noRot="1" noChangeAspect="1" noTextEdit="1"/>
          </p:cNvSpPr>
          <p:nvPr>
            <p:ph type="sldImg"/>
          </p:nvPr>
        </p:nvSpPr>
        <p:spPr>
          <a:ln/>
        </p:spPr>
      </p:sp>
      <p:sp>
        <p:nvSpPr>
          <p:cNvPr id="5017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GB" altLang="en-US" sz="1100" dirty="0" smtClean="0"/>
          </a:p>
        </p:txBody>
      </p:sp>
      <p:sp>
        <p:nvSpPr>
          <p:cNvPr id="50176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22F3B034-9D21-4282-82C5-65D9CEFA6BC7}"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106</a:t>
            </a:fld>
            <a:endParaRPr lang="en-US" altLang="en-US" dirty="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Slide Image Placeholder 1"/>
          <p:cNvSpPr>
            <a:spLocks noGrp="1" noRot="1" noChangeAspect="1" noTextEdit="1"/>
          </p:cNvSpPr>
          <p:nvPr>
            <p:ph type="sldImg"/>
          </p:nvPr>
        </p:nvSpPr>
        <p:spPr>
          <a:ln/>
        </p:spPr>
      </p:sp>
      <p:sp>
        <p:nvSpPr>
          <p:cNvPr id="5027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GB" altLang="en-US" smtClean="0"/>
          </a:p>
        </p:txBody>
      </p:sp>
      <p:sp>
        <p:nvSpPr>
          <p:cNvPr id="50278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4023BDCD-EFB1-4552-A054-466E41C8D480}"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107</a:t>
            </a:fld>
            <a:endParaRPr lang="en-US" altLang="en-US">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Slide Image Placeholder 1"/>
          <p:cNvSpPr>
            <a:spLocks noGrp="1" noRot="1" noChangeAspect="1" noTextEdit="1"/>
          </p:cNvSpPr>
          <p:nvPr>
            <p:ph type="sldImg"/>
          </p:nvPr>
        </p:nvSpPr>
        <p:spPr>
          <a:ln/>
        </p:spPr>
      </p:sp>
      <p:sp>
        <p:nvSpPr>
          <p:cNvPr id="503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85775"/>
            <a:endParaRPr lang="en-GB" altLang="en-US" smtClean="0">
              <a:latin typeface="Arial" pitchFamily="34" charset="0"/>
            </a:endParaRPr>
          </a:p>
        </p:txBody>
      </p:sp>
      <p:sp>
        <p:nvSpPr>
          <p:cNvPr id="50381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EE4A4602-FFDC-4244-BE75-9DD34634935F}"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108</a:t>
            </a:fld>
            <a:endParaRPr lang="en-US" altLang="en-US">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Slide Image Placeholder 1"/>
          <p:cNvSpPr>
            <a:spLocks noGrp="1" noRot="1" noChangeAspect="1" noTextEdit="1"/>
          </p:cNvSpPr>
          <p:nvPr>
            <p:ph type="sldImg"/>
          </p:nvPr>
        </p:nvSpPr>
        <p:spPr>
          <a:ln/>
        </p:spPr>
      </p:sp>
      <p:sp>
        <p:nvSpPr>
          <p:cNvPr id="5048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GB" altLang="en-US" smtClean="0">
              <a:latin typeface="Arial" pitchFamily="34" charset="0"/>
            </a:endParaRPr>
          </a:p>
        </p:txBody>
      </p:sp>
      <p:sp>
        <p:nvSpPr>
          <p:cNvPr id="504836"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3FF9D4AE-16E7-4A7B-A95D-1BC6EF6556EB}"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109</a:t>
            </a:fld>
            <a:endParaRPr lang="en-US" altLang="en-US">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192" tIns="48596" rIns="97192" bIns="48596" anchor="b"/>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55CF307B-C756-44C4-B8A4-91175D11761D}" type="slidenum">
              <a:rPr lang="en-US" altLang="en-US">
                <a:solidFill>
                  <a:srgbClr val="000000"/>
                </a:solidFill>
                <a:latin typeface="Arial" pitchFamily="34" charset="0"/>
              </a:rPr>
              <a:pPr algn="r" eaLnBrk="1" hangingPunct="1">
                <a:spcBef>
                  <a:spcPct val="0"/>
                </a:spcBef>
              </a:pPr>
              <a:t>110</a:t>
            </a:fld>
            <a:endParaRPr lang="en-US" altLang="en-US">
              <a:solidFill>
                <a:srgbClr val="000000"/>
              </a:solidFill>
              <a:latin typeface="Arial" pitchFamily="34" charset="0"/>
            </a:endParaRPr>
          </a:p>
        </p:txBody>
      </p:sp>
      <p:sp>
        <p:nvSpPr>
          <p:cNvPr id="505859" name="Slide Image Placeholder 1"/>
          <p:cNvSpPr>
            <a:spLocks noGrp="1" noRot="1" noChangeAspect="1" noTextEdit="1"/>
          </p:cNvSpPr>
          <p:nvPr>
            <p:ph type="sldImg"/>
          </p:nvPr>
        </p:nvSpPr>
        <p:spPr>
          <a:ln/>
        </p:spPr>
      </p:sp>
      <p:sp>
        <p:nvSpPr>
          <p:cNvPr id="505860" name="Notes Placeholder 2"/>
          <p:cNvSpPr>
            <a:spLocks noGrp="1"/>
          </p:cNvSpPr>
          <p:nvPr>
            <p:ph type="body" idx="1"/>
          </p:nvPr>
        </p:nvSpPr>
        <p:spPr>
          <a:xfrm>
            <a:off x="711200" y="4860925"/>
            <a:ext cx="5676900"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192" tIns="48596" rIns="97192" bIns="48596"/>
          <a:lstStyle/>
          <a:p>
            <a:pPr eaLnBrk="1" hangingPunct="1"/>
            <a:endParaRPr lang="en-GB" altLang="en-US" dirty="0" smtClean="0"/>
          </a:p>
        </p:txBody>
      </p:sp>
      <p:sp>
        <p:nvSpPr>
          <p:cNvPr id="505861"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192" tIns="48596" rIns="97192" bIns="48596" anchor="b"/>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F26CFB11-615C-40E1-BF9A-2BB871FD88C6}" type="slidenum">
              <a:rPr lang="en-US" altLang="en-US">
                <a:solidFill>
                  <a:srgbClr val="000000"/>
                </a:solidFill>
                <a:latin typeface="Arial" pitchFamily="34" charset="0"/>
              </a:rPr>
              <a:pPr algn="r" eaLnBrk="1" hangingPunct="1">
                <a:spcBef>
                  <a:spcPct val="0"/>
                </a:spcBef>
              </a:pPr>
              <a:t>110</a:t>
            </a:fld>
            <a:endParaRPr lang="en-US" altLang="en-US">
              <a:solidFill>
                <a:srgbClr val="000000"/>
              </a:solidFill>
              <a:latin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2"/>
          <p:cNvSpPr>
            <a:spLocks noGrp="1" noRot="1" noChangeAspect="1" noChangeArrowheads="1" noTextEdit="1"/>
          </p:cNvSpPr>
          <p:nvPr>
            <p:ph type="sldImg"/>
          </p:nvPr>
        </p:nvSpPr>
        <p:spPr>
          <a:ln/>
        </p:spPr>
      </p:sp>
      <p:sp>
        <p:nvSpPr>
          <p:cNvPr id="506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Rot="1" noChangeAspect="1" noChangeArrowheads="1" noTextEdit="1"/>
          </p:cNvSpPr>
          <p:nvPr>
            <p:ph type="sldImg"/>
          </p:nvPr>
        </p:nvSpPr>
        <p:spPr>
          <a:ln/>
        </p:spPr>
      </p:sp>
      <p:sp>
        <p:nvSpPr>
          <p:cNvPr id="5079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z="1000"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E968E5C3-1A83-4C74-B2CC-F6B54A8C3D2E}" type="slidenum">
              <a:rPr lang="en-US" altLang="en-US" sz="1300" smtClean="0">
                <a:latin typeface="Arial" pitchFamily="34" charset="0"/>
                <a:cs typeface="Arial" pitchFamily="34" charset="0"/>
              </a:rPr>
              <a:pPr>
                <a:spcBef>
                  <a:spcPct val="0"/>
                </a:spcBef>
              </a:pPr>
              <a:t>12</a:t>
            </a:fld>
            <a:endParaRPr lang="en-US" altLang="en-US" sz="1300" smtClean="0">
              <a:latin typeface="Arial" pitchFamily="34" charset="0"/>
              <a:cs typeface="Arial" pitchFamily="34" charset="0"/>
            </a:endParaRPr>
          </a:p>
        </p:txBody>
      </p:sp>
      <p:sp>
        <p:nvSpPr>
          <p:cNvPr id="407555" name="Rectangle 2"/>
          <p:cNvSpPr>
            <a:spLocks noGrp="1" noRot="1" noChangeAspect="1" noChangeArrowheads="1" noTextEdit="1"/>
          </p:cNvSpPr>
          <p:nvPr>
            <p:ph type="sldImg"/>
          </p:nvPr>
        </p:nvSpPr>
        <p:spPr>
          <a:ln/>
        </p:spPr>
      </p:sp>
      <p:sp>
        <p:nvSpPr>
          <p:cNvPr id="407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Slide Image Placeholder 1"/>
          <p:cNvSpPr>
            <a:spLocks noGrp="1" noRot="1" noChangeAspect="1" noTextEdit="1"/>
          </p:cNvSpPr>
          <p:nvPr>
            <p:ph type="sldImg"/>
          </p:nvPr>
        </p:nvSpPr>
        <p:spPr>
          <a:ln/>
        </p:spPr>
      </p:sp>
      <p:sp>
        <p:nvSpPr>
          <p:cNvPr id="5089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50893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92850D9C-C8EC-428D-9138-179F5491F9D4}" type="slidenum">
              <a:rPr lang="en-GB" altLang="en-US">
                <a:solidFill>
                  <a:srgbClr val="000000"/>
                </a:solidFill>
                <a:latin typeface="Arial" pitchFamily="34" charset="0"/>
              </a:rPr>
              <a:pPr algn="r">
                <a:spcBef>
                  <a:spcPct val="0"/>
                </a:spcBef>
              </a:pPr>
              <a:t>113</a:t>
            </a:fld>
            <a:endParaRPr lang="en-GB" altLang="en-US">
              <a:solidFill>
                <a:srgbClr val="000000"/>
              </a:solidFill>
              <a:latin typeface="Arial"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Rectangle 2"/>
          <p:cNvSpPr>
            <a:spLocks noGrp="1" noRot="1" noChangeAspect="1" noChangeArrowheads="1" noTextEdit="1"/>
          </p:cNvSpPr>
          <p:nvPr>
            <p:ph type="sldImg"/>
          </p:nvPr>
        </p:nvSpPr>
        <p:spPr>
          <a:ln/>
        </p:spPr>
      </p:sp>
      <p:sp>
        <p:nvSpPr>
          <p:cNvPr id="5099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Rot="1" noChangeAspect="1" noChangeArrowheads="1" noTextEdit="1"/>
          </p:cNvSpPr>
          <p:nvPr>
            <p:ph type="sldImg"/>
          </p:nvPr>
        </p:nvSpPr>
        <p:spPr>
          <a:ln/>
        </p:spPr>
      </p:sp>
      <p:sp>
        <p:nvSpPr>
          <p:cNvPr id="5109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latin typeface="Arial" pitchFamily="34" charset="0"/>
              <a:cs typeface="Arial" pitchFamily="34"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2"/>
          <p:cNvSpPr>
            <a:spLocks noGrp="1" noRot="1" noChangeAspect="1" noChangeArrowheads="1" noTextEdit="1"/>
          </p:cNvSpPr>
          <p:nvPr>
            <p:ph type="sldImg"/>
          </p:nvPr>
        </p:nvSpPr>
        <p:spPr>
          <a:ln/>
        </p:spPr>
      </p:sp>
      <p:sp>
        <p:nvSpPr>
          <p:cNvPr id="5120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57175" indent="-257175" eaLnBrk="1" hangingPunct="1"/>
            <a:endParaRPr lang="en-GB" altLang="en-US" smtClean="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Slide Image Placeholder 1"/>
          <p:cNvSpPr>
            <a:spLocks noGrp="1" noRot="1" noChangeAspect="1" noTextEdit="1"/>
          </p:cNvSpPr>
          <p:nvPr>
            <p:ph type="sldImg"/>
          </p:nvPr>
        </p:nvSpPr>
        <p:spPr>
          <a:ln/>
        </p:spPr>
      </p:sp>
      <p:sp>
        <p:nvSpPr>
          <p:cNvPr id="5130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788988" lvl="1" indent="-303213"/>
            <a:endParaRPr lang="fr-FR" altLang="fr-FR" smtClean="0"/>
          </a:p>
        </p:txBody>
      </p:sp>
      <p:sp>
        <p:nvSpPr>
          <p:cNvPr id="5130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12AAA58D-3C5F-4D01-AB69-6364A41957AA}" type="slidenum">
              <a:rPr lang="en-US" altLang="fr-FR" sz="1300" smtClean="0">
                <a:solidFill>
                  <a:srgbClr val="000000"/>
                </a:solidFill>
                <a:latin typeface="Arial" pitchFamily="34" charset="0"/>
              </a:rPr>
              <a:pPr>
                <a:buClr>
                  <a:srgbClr val="FFFFFF"/>
                </a:buClr>
              </a:pPr>
              <a:t>117</a:t>
            </a:fld>
            <a:endParaRPr lang="en-US" altLang="fr-FR" sz="1300" smtClean="0">
              <a:solidFill>
                <a:srgbClr val="000000"/>
              </a:solidFill>
              <a:latin typeface="Arial"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2"/>
          <p:cNvSpPr>
            <a:spLocks noGrp="1" noRot="1" noChangeAspect="1" noChangeArrowheads="1" noTextEdit="1"/>
          </p:cNvSpPr>
          <p:nvPr>
            <p:ph type="sldImg"/>
          </p:nvPr>
        </p:nvSpPr>
        <p:spPr>
          <a:ln/>
        </p:spPr>
      </p:sp>
      <p:sp>
        <p:nvSpPr>
          <p:cNvPr id="514051" name="Rectangle 3"/>
          <p:cNvSpPr>
            <a:spLocks noGrp="1" noChangeArrowheads="1"/>
          </p:cNvSpPr>
          <p:nvPr>
            <p:ph type="body" idx="1"/>
          </p:nvPr>
        </p:nvSpPr>
        <p:spPr>
          <a:xfrm>
            <a:off x="712788" y="4864100"/>
            <a:ext cx="5673725" cy="4603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6" tIns="49504" rIns="99006" bIns="49504"/>
          <a:lstStyle/>
          <a:p>
            <a:pPr>
              <a:buFont typeface="Wingdings" pitchFamily="2" charset="2"/>
              <a:buNone/>
            </a:pPr>
            <a:endParaRPr lang="en-US" altLang="fr-FR" b="1" smtClean="0"/>
          </a:p>
          <a:p>
            <a:endParaRPr lang="en-GB" altLang="fr-FR" smtClean="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2"/>
          <p:cNvSpPr>
            <a:spLocks noGrp="1" noRot="1" noChangeAspect="1" noChangeArrowheads="1" noTextEdit="1"/>
          </p:cNvSpPr>
          <p:nvPr>
            <p:ph type="sldImg"/>
          </p:nvPr>
        </p:nvSpPr>
        <p:spPr>
          <a:ln/>
        </p:spPr>
      </p:sp>
      <p:sp>
        <p:nvSpPr>
          <p:cNvPr id="5150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smtClean="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8" name="Rectangle 2"/>
          <p:cNvSpPr>
            <a:spLocks noGrp="1" noRot="1" noChangeAspect="1" noChangeArrowheads="1" noTextEdit="1"/>
          </p:cNvSpPr>
          <p:nvPr>
            <p:ph type="sldImg"/>
          </p:nvPr>
        </p:nvSpPr>
        <p:spPr>
          <a:ln/>
        </p:spPr>
      </p:sp>
      <p:sp>
        <p:nvSpPr>
          <p:cNvPr id="5160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indent="-257175"/>
            <a:endParaRPr lang="fr-FR" altLang="fr-FR" sz="1600" smtClean="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Slide Image Placeholder 1"/>
          <p:cNvSpPr>
            <a:spLocks noGrp="1" noRot="1" noChangeAspect="1" noTextEdit="1"/>
          </p:cNvSpPr>
          <p:nvPr>
            <p:ph type="sldImg"/>
          </p:nvPr>
        </p:nvSpPr>
        <p:spPr>
          <a:ln/>
        </p:spPr>
      </p:sp>
      <p:sp>
        <p:nvSpPr>
          <p:cNvPr id="517123" name="Notes Placeholder 2"/>
          <p:cNvSpPr>
            <a:spLocks noGrp="1"/>
          </p:cNvSpPr>
          <p:nvPr>
            <p:ph type="body" idx="1"/>
          </p:nvPr>
        </p:nvSpPr>
        <p:spPr>
          <a:xfrm>
            <a:off x="709613" y="4862513"/>
            <a:ext cx="5680075"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lstStyle/>
          <a:p>
            <a:pPr>
              <a:spcBef>
                <a:spcPct val="0"/>
              </a:spcBef>
            </a:pPr>
            <a:endParaRPr lang="fr-FR" altLang="fr-FR" dirty="0" smtClean="0"/>
          </a:p>
        </p:txBody>
      </p:sp>
      <p:sp>
        <p:nvSpPr>
          <p:cNvPr id="51712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nchor="b"/>
          <a:lstStyle>
            <a:lvl1pPr defTabSz="947738" eaLnBrk="0" hangingPunct="0">
              <a:defRPr sz="2000">
                <a:solidFill>
                  <a:schemeClr val="tx1"/>
                </a:solidFill>
                <a:latin typeface="Calibri" pitchFamily="34" charset="0"/>
                <a:cs typeface="Arial" pitchFamily="34" charset="0"/>
              </a:defRPr>
            </a:lvl1pPr>
            <a:lvl2pPr marL="742950" indent="-285750" defTabSz="947738" eaLnBrk="0" hangingPunct="0">
              <a:defRPr sz="2000">
                <a:solidFill>
                  <a:schemeClr val="tx1"/>
                </a:solidFill>
                <a:latin typeface="Calibri" pitchFamily="34" charset="0"/>
                <a:cs typeface="Arial" pitchFamily="34" charset="0"/>
              </a:defRPr>
            </a:lvl2pPr>
            <a:lvl3pPr marL="1143000" indent="-228600" defTabSz="947738" eaLnBrk="0" hangingPunct="0">
              <a:defRPr sz="2000">
                <a:solidFill>
                  <a:schemeClr val="tx1"/>
                </a:solidFill>
                <a:latin typeface="Calibri" pitchFamily="34" charset="0"/>
                <a:cs typeface="Arial" pitchFamily="34" charset="0"/>
              </a:defRPr>
            </a:lvl3pPr>
            <a:lvl4pPr marL="1600200" indent="-228600" defTabSz="947738" eaLnBrk="0" hangingPunct="0">
              <a:defRPr sz="2000">
                <a:solidFill>
                  <a:schemeClr val="tx1"/>
                </a:solidFill>
                <a:latin typeface="Calibri" pitchFamily="34" charset="0"/>
                <a:cs typeface="Arial" pitchFamily="34" charset="0"/>
              </a:defRPr>
            </a:lvl4pPr>
            <a:lvl5pPr marL="2057400" indent="-228600" defTabSz="947738" eaLnBrk="0" hangingPunct="0">
              <a:defRPr sz="2000">
                <a:solidFill>
                  <a:schemeClr val="tx1"/>
                </a:solidFill>
                <a:latin typeface="Calibri" pitchFamily="34" charset="0"/>
                <a:cs typeface="Arial" pitchFamily="34" charset="0"/>
              </a:defRPr>
            </a:lvl5pPr>
            <a:lvl6pPr marL="2514600" indent="-228600" defTabSz="947738"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47738"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47738"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47738"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9FCFB806-D494-495D-8DC1-CE38D4F41A6B}" type="slidenum">
              <a:rPr lang="en-US" altLang="fr-FR" sz="1200">
                <a:solidFill>
                  <a:srgbClr val="000000"/>
                </a:solidFill>
                <a:latin typeface="Times New Roman" pitchFamily="18" charset="0"/>
                <a:ea typeface="ヒラギノ角ゴ ProN W3"/>
                <a:cs typeface="ヒラギノ角ゴ ProN W3"/>
                <a:sym typeface="Times New Roman" pitchFamily="18" charset="0"/>
              </a:rPr>
              <a:pPr algn="r" eaLnBrk="1" hangingPunct="1"/>
              <a:t>121</a:t>
            </a:fld>
            <a:endParaRPr lang="en-US" altLang="fr-FR" sz="120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Slide Image Placeholder 1"/>
          <p:cNvSpPr>
            <a:spLocks noGrp="1" noRot="1" noChangeAspect="1" noTextEdit="1"/>
          </p:cNvSpPr>
          <p:nvPr>
            <p:ph type="sldImg"/>
          </p:nvPr>
        </p:nvSpPr>
        <p:spPr>
          <a:ln/>
        </p:spPr>
      </p:sp>
      <p:sp>
        <p:nvSpPr>
          <p:cNvPr id="518147" name="Notes Placeholder 2"/>
          <p:cNvSpPr>
            <a:spLocks noGrp="1"/>
          </p:cNvSpPr>
          <p:nvPr>
            <p:ph type="body" idx="1"/>
          </p:nvPr>
        </p:nvSpPr>
        <p:spPr>
          <a:xfrm>
            <a:off x="709613" y="4862513"/>
            <a:ext cx="5680075"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lstStyle/>
          <a:p>
            <a:pPr>
              <a:spcBef>
                <a:spcPct val="0"/>
              </a:spcBef>
            </a:pPr>
            <a:r>
              <a:rPr lang="en-GB" altLang="fr-FR" smtClean="0"/>
              <a:t>Credit: OCHA/Dan DeLorenzo</a:t>
            </a:r>
          </a:p>
          <a:p>
            <a:pPr>
              <a:spcBef>
                <a:spcPct val="0"/>
              </a:spcBef>
            </a:pPr>
            <a:endParaRPr lang="en-GB" altLang="fr-FR" smtClean="0"/>
          </a:p>
        </p:txBody>
      </p:sp>
      <p:sp>
        <p:nvSpPr>
          <p:cNvPr id="51814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nchor="b"/>
          <a:lstStyle>
            <a:lvl1pPr defTabSz="947738" eaLnBrk="0" hangingPunct="0">
              <a:defRPr sz="2000">
                <a:solidFill>
                  <a:schemeClr val="tx1"/>
                </a:solidFill>
                <a:latin typeface="Calibri" pitchFamily="34" charset="0"/>
                <a:cs typeface="Arial" pitchFamily="34" charset="0"/>
              </a:defRPr>
            </a:lvl1pPr>
            <a:lvl2pPr marL="742950" indent="-285750" defTabSz="947738" eaLnBrk="0" hangingPunct="0">
              <a:defRPr sz="2000">
                <a:solidFill>
                  <a:schemeClr val="tx1"/>
                </a:solidFill>
                <a:latin typeface="Calibri" pitchFamily="34" charset="0"/>
                <a:cs typeface="Arial" pitchFamily="34" charset="0"/>
              </a:defRPr>
            </a:lvl2pPr>
            <a:lvl3pPr marL="1143000" indent="-228600" defTabSz="947738" eaLnBrk="0" hangingPunct="0">
              <a:defRPr sz="2000">
                <a:solidFill>
                  <a:schemeClr val="tx1"/>
                </a:solidFill>
                <a:latin typeface="Calibri" pitchFamily="34" charset="0"/>
                <a:cs typeface="Arial" pitchFamily="34" charset="0"/>
              </a:defRPr>
            </a:lvl3pPr>
            <a:lvl4pPr marL="1600200" indent="-228600" defTabSz="947738" eaLnBrk="0" hangingPunct="0">
              <a:defRPr sz="2000">
                <a:solidFill>
                  <a:schemeClr val="tx1"/>
                </a:solidFill>
                <a:latin typeface="Calibri" pitchFamily="34" charset="0"/>
                <a:cs typeface="Arial" pitchFamily="34" charset="0"/>
              </a:defRPr>
            </a:lvl4pPr>
            <a:lvl5pPr marL="2057400" indent="-228600" defTabSz="947738" eaLnBrk="0" hangingPunct="0">
              <a:defRPr sz="2000">
                <a:solidFill>
                  <a:schemeClr val="tx1"/>
                </a:solidFill>
                <a:latin typeface="Calibri" pitchFamily="34" charset="0"/>
                <a:cs typeface="Arial" pitchFamily="34" charset="0"/>
              </a:defRPr>
            </a:lvl5pPr>
            <a:lvl6pPr marL="2514600" indent="-228600" defTabSz="947738"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47738"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47738"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47738"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823EEB66-FA75-4C37-BAC0-8B1F5138A5B4}" type="slidenum">
              <a:rPr lang="en-US" altLang="fr-FR" sz="1200">
                <a:solidFill>
                  <a:srgbClr val="000000"/>
                </a:solidFill>
                <a:latin typeface="Times New Roman" pitchFamily="18" charset="0"/>
                <a:ea typeface="ヒラギノ角ゴ ProN W3"/>
                <a:cs typeface="ヒラギノ角ゴ ProN W3"/>
                <a:sym typeface="Times New Roman" pitchFamily="18" charset="0"/>
              </a:rPr>
              <a:pPr algn="r" eaLnBrk="1" hangingPunct="1"/>
              <a:t>122</a:t>
            </a:fld>
            <a:endParaRPr lang="en-US" altLang="fr-FR" sz="120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0577DAAC-8BAC-4C53-B9F1-0A3B3BE72FEC}" type="slidenum">
              <a:rPr lang="en-US" altLang="en-US" sz="1300" smtClean="0">
                <a:latin typeface="Arial" pitchFamily="34" charset="0"/>
                <a:cs typeface="Arial" pitchFamily="34" charset="0"/>
              </a:rPr>
              <a:pPr>
                <a:spcBef>
                  <a:spcPct val="0"/>
                </a:spcBef>
              </a:pPr>
              <a:t>13</a:t>
            </a:fld>
            <a:endParaRPr lang="en-US" altLang="en-US" sz="1300" smtClean="0">
              <a:latin typeface="Arial" pitchFamily="34" charset="0"/>
              <a:cs typeface="Arial" pitchFamily="34" charset="0"/>
            </a:endParaRPr>
          </a:p>
        </p:txBody>
      </p:sp>
      <p:sp>
        <p:nvSpPr>
          <p:cNvPr id="408579" name="Slide Image Placeholder 1"/>
          <p:cNvSpPr>
            <a:spLocks noGrp="1" noRot="1" noChangeAspect="1" noTextEdit="1"/>
          </p:cNvSpPr>
          <p:nvPr>
            <p:ph type="sldImg"/>
          </p:nvPr>
        </p:nvSpPr>
        <p:spPr>
          <a:ln/>
        </p:spPr>
      </p:sp>
      <p:sp>
        <p:nvSpPr>
          <p:cNvPr id="40858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408581"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chemeClr val="bg1"/>
              </a:buClr>
              <a:buSzPct val="80000"/>
              <a:buFont typeface="Wingdings" pitchFamily="2" charset="2"/>
              <a:buChar char="•"/>
            </a:pPr>
            <a:fld id="{E1A79753-8D99-4E01-87AB-5CE12FD4B004}" type="slidenum">
              <a:rPr lang="en-GB" altLang="en-US" sz="1300"/>
              <a:pPr algn="r" eaLnBrk="1" hangingPunct="1">
                <a:spcBef>
                  <a:spcPct val="0"/>
                </a:spcBef>
                <a:buClr>
                  <a:schemeClr val="bg1"/>
                </a:buClr>
                <a:buSzPct val="80000"/>
                <a:buFont typeface="Wingdings" pitchFamily="2" charset="2"/>
                <a:buChar char="•"/>
              </a:pPr>
              <a:t>13</a:t>
            </a:fld>
            <a:endParaRPr lang="en-GB" altLang="en-US" sz="1300"/>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Slide Image Placeholder 1"/>
          <p:cNvSpPr>
            <a:spLocks noGrp="1" noRot="1" noChangeAspect="1" noTextEdit="1"/>
          </p:cNvSpPr>
          <p:nvPr>
            <p:ph type="sldImg"/>
          </p:nvPr>
        </p:nvSpPr>
        <p:spPr>
          <a:ln/>
        </p:spPr>
      </p:sp>
      <p:sp>
        <p:nvSpPr>
          <p:cNvPr id="519171" name="Notes Placeholder 2"/>
          <p:cNvSpPr>
            <a:spLocks noGrp="1"/>
          </p:cNvSpPr>
          <p:nvPr>
            <p:ph type="body" idx="1"/>
          </p:nvPr>
        </p:nvSpPr>
        <p:spPr>
          <a:xfrm>
            <a:off x="709613" y="4862513"/>
            <a:ext cx="5680075"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lstStyle/>
          <a:p>
            <a:pPr>
              <a:lnSpc>
                <a:spcPct val="80000"/>
              </a:lnSpc>
              <a:spcBef>
                <a:spcPct val="0"/>
              </a:spcBef>
            </a:pPr>
            <a:endParaRPr lang="fr-FR" altLang="fr-FR" sz="900" smtClean="0"/>
          </a:p>
        </p:txBody>
      </p:sp>
      <p:sp>
        <p:nvSpPr>
          <p:cNvPr id="51917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nchor="b"/>
          <a:lstStyle>
            <a:lvl1pPr defTabSz="947738" eaLnBrk="0" hangingPunct="0">
              <a:defRPr sz="2000">
                <a:solidFill>
                  <a:schemeClr val="tx1"/>
                </a:solidFill>
                <a:latin typeface="Calibri" pitchFamily="34" charset="0"/>
                <a:cs typeface="Arial" pitchFamily="34" charset="0"/>
              </a:defRPr>
            </a:lvl1pPr>
            <a:lvl2pPr marL="742950" indent="-285750" defTabSz="947738" eaLnBrk="0" hangingPunct="0">
              <a:defRPr sz="2000">
                <a:solidFill>
                  <a:schemeClr val="tx1"/>
                </a:solidFill>
                <a:latin typeface="Calibri" pitchFamily="34" charset="0"/>
                <a:cs typeface="Arial" pitchFamily="34" charset="0"/>
              </a:defRPr>
            </a:lvl2pPr>
            <a:lvl3pPr marL="1143000" indent="-228600" defTabSz="947738" eaLnBrk="0" hangingPunct="0">
              <a:defRPr sz="2000">
                <a:solidFill>
                  <a:schemeClr val="tx1"/>
                </a:solidFill>
                <a:latin typeface="Calibri" pitchFamily="34" charset="0"/>
                <a:cs typeface="Arial" pitchFamily="34" charset="0"/>
              </a:defRPr>
            </a:lvl3pPr>
            <a:lvl4pPr marL="1600200" indent="-228600" defTabSz="947738" eaLnBrk="0" hangingPunct="0">
              <a:defRPr sz="2000">
                <a:solidFill>
                  <a:schemeClr val="tx1"/>
                </a:solidFill>
                <a:latin typeface="Calibri" pitchFamily="34" charset="0"/>
                <a:cs typeface="Arial" pitchFamily="34" charset="0"/>
              </a:defRPr>
            </a:lvl4pPr>
            <a:lvl5pPr marL="2057400" indent="-228600" defTabSz="947738" eaLnBrk="0" hangingPunct="0">
              <a:defRPr sz="2000">
                <a:solidFill>
                  <a:schemeClr val="tx1"/>
                </a:solidFill>
                <a:latin typeface="Calibri" pitchFamily="34" charset="0"/>
                <a:cs typeface="Arial" pitchFamily="34" charset="0"/>
              </a:defRPr>
            </a:lvl5pPr>
            <a:lvl6pPr marL="2514600" indent="-228600" defTabSz="947738"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47738"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47738"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47738"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ECA0D598-A0A6-417B-97B2-A739BA9E50CA}" type="slidenum">
              <a:rPr lang="en-US" altLang="fr-FR" sz="1200">
                <a:solidFill>
                  <a:srgbClr val="000000"/>
                </a:solidFill>
                <a:latin typeface="Times New Roman" pitchFamily="18" charset="0"/>
                <a:ea typeface="ヒラギノ角ゴ ProN W3"/>
                <a:cs typeface="ヒラギノ角ゴ ProN W3"/>
                <a:sym typeface="Times New Roman" pitchFamily="18" charset="0"/>
              </a:rPr>
              <a:pPr algn="r" eaLnBrk="1" hangingPunct="1"/>
              <a:t>123</a:t>
            </a:fld>
            <a:endParaRPr lang="en-US" altLang="fr-FR" sz="120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Slide Image Placeholder 1"/>
          <p:cNvSpPr>
            <a:spLocks noGrp="1" noRot="1" noChangeAspect="1" noTextEdit="1"/>
          </p:cNvSpPr>
          <p:nvPr>
            <p:ph type="sldImg"/>
          </p:nvPr>
        </p:nvSpPr>
        <p:spPr>
          <a:ln/>
        </p:spPr>
      </p:sp>
      <p:sp>
        <p:nvSpPr>
          <p:cNvPr id="519171" name="Notes Placeholder 2"/>
          <p:cNvSpPr>
            <a:spLocks noGrp="1"/>
          </p:cNvSpPr>
          <p:nvPr>
            <p:ph type="body" idx="1"/>
          </p:nvPr>
        </p:nvSpPr>
        <p:spPr>
          <a:xfrm>
            <a:off x="709613" y="4862513"/>
            <a:ext cx="5680075"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lstStyle/>
          <a:p>
            <a:pPr>
              <a:lnSpc>
                <a:spcPct val="80000"/>
              </a:lnSpc>
              <a:spcBef>
                <a:spcPct val="0"/>
              </a:spcBef>
            </a:pPr>
            <a:endParaRPr lang="fr-FR" altLang="fr-FR" sz="900" smtClean="0"/>
          </a:p>
        </p:txBody>
      </p:sp>
      <p:sp>
        <p:nvSpPr>
          <p:cNvPr id="51917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nchor="b"/>
          <a:lstStyle>
            <a:lvl1pPr defTabSz="947738" eaLnBrk="0" hangingPunct="0">
              <a:defRPr sz="2000">
                <a:solidFill>
                  <a:schemeClr val="tx1"/>
                </a:solidFill>
                <a:latin typeface="Calibri" pitchFamily="34" charset="0"/>
                <a:cs typeface="Arial" pitchFamily="34" charset="0"/>
              </a:defRPr>
            </a:lvl1pPr>
            <a:lvl2pPr marL="742950" indent="-285750" defTabSz="947738" eaLnBrk="0" hangingPunct="0">
              <a:defRPr sz="2000">
                <a:solidFill>
                  <a:schemeClr val="tx1"/>
                </a:solidFill>
                <a:latin typeface="Calibri" pitchFamily="34" charset="0"/>
                <a:cs typeface="Arial" pitchFamily="34" charset="0"/>
              </a:defRPr>
            </a:lvl2pPr>
            <a:lvl3pPr marL="1143000" indent="-228600" defTabSz="947738" eaLnBrk="0" hangingPunct="0">
              <a:defRPr sz="2000">
                <a:solidFill>
                  <a:schemeClr val="tx1"/>
                </a:solidFill>
                <a:latin typeface="Calibri" pitchFamily="34" charset="0"/>
                <a:cs typeface="Arial" pitchFamily="34" charset="0"/>
              </a:defRPr>
            </a:lvl3pPr>
            <a:lvl4pPr marL="1600200" indent="-228600" defTabSz="947738" eaLnBrk="0" hangingPunct="0">
              <a:defRPr sz="2000">
                <a:solidFill>
                  <a:schemeClr val="tx1"/>
                </a:solidFill>
                <a:latin typeface="Calibri" pitchFamily="34" charset="0"/>
                <a:cs typeface="Arial" pitchFamily="34" charset="0"/>
              </a:defRPr>
            </a:lvl4pPr>
            <a:lvl5pPr marL="2057400" indent="-228600" defTabSz="947738" eaLnBrk="0" hangingPunct="0">
              <a:defRPr sz="2000">
                <a:solidFill>
                  <a:schemeClr val="tx1"/>
                </a:solidFill>
                <a:latin typeface="Calibri" pitchFamily="34" charset="0"/>
                <a:cs typeface="Arial" pitchFamily="34" charset="0"/>
              </a:defRPr>
            </a:lvl5pPr>
            <a:lvl6pPr marL="2514600" indent="-228600" defTabSz="947738"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47738"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47738"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47738"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ECA0D598-A0A6-417B-97B2-A739BA9E50CA}" type="slidenum">
              <a:rPr lang="en-US" altLang="fr-FR" sz="1200">
                <a:solidFill>
                  <a:srgbClr val="000000"/>
                </a:solidFill>
                <a:latin typeface="Times New Roman" pitchFamily="18" charset="0"/>
                <a:ea typeface="ヒラギノ角ゴ ProN W3"/>
                <a:cs typeface="ヒラギノ角ゴ ProN W3"/>
                <a:sym typeface="Times New Roman" pitchFamily="18" charset="0"/>
              </a:rPr>
              <a:pPr algn="r" eaLnBrk="1" hangingPunct="1"/>
              <a:t>124</a:t>
            </a:fld>
            <a:endParaRPr lang="en-US" altLang="fr-FR" sz="120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Slide Image Placeholder 1"/>
          <p:cNvSpPr>
            <a:spLocks noGrp="1" noRot="1" noChangeAspect="1" noTextEdit="1"/>
          </p:cNvSpPr>
          <p:nvPr>
            <p:ph type="sldImg"/>
          </p:nvPr>
        </p:nvSpPr>
        <p:spPr>
          <a:xfrm>
            <a:off x="993775" y="768350"/>
            <a:ext cx="5113338" cy="3836988"/>
          </a:xfrm>
          <a:ln/>
        </p:spPr>
      </p:sp>
      <p:sp>
        <p:nvSpPr>
          <p:cNvPr id="520195" name="Notes Placeholder 2"/>
          <p:cNvSpPr>
            <a:spLocks noGrp="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lstStyle/>
          <a:p>
            <a:pPr defTabSz="485775"/>
            <a:endParaRPr lang="en-GB" altLang="fr-FR" smtClean="0">
              <a:latin typeface="Arial" pitchFamily="34" charset="0"/>
            </a:endParaRPr>
          </a:p>
        </p:txBody>
      </p:sp>
      <p:sp>
        <p:nvSpPr>
          <p:cNvPr id="520196" name="Slide Number Placeholder 3"/>
          <p:cNvSpPr txBox="1">
            <a:spLocks noGrp="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nchor="b"/>
          <a:lstStyle>
            <a:lvl1pPr defTabSz="989013" eaLnBrk="0" hangingPunct="0">
              <a:defRPr sz="2000">
                <a:solidFill>
                  <a:schemeClr val="tx1"/>
                </a:solidFill>
                <a:latin typeface="Calibri" pitchFamily="34" charset="0"/>
                <a:cs typeface="Arial" pitchFamily="34" charset="0"/>
              </a:defRPr>
            </a:lvl1pPr>
            <a:lvl2pPr marL="742950" indent="-285750" defTabSz="989013" eaLnBrk="0" hangingPunct="0">
              <a:defRPr sz="2000">
                <a:solidFill>
                  <a:schemeClr val="tx1"/>
                </a:solidFill>
                <a:latin typeface="Calibri" pitchFamily="34" charset="0"/>
                <a:cs typeface="Arial" pitchFamily="34" charset="0"/>
              </a:defRPr>
            </a:lvl2pPr>
            <a:lvl3pPr marL="1143000" indent="-228600" defTabSz="989013" eaLnBrk="0" hangingPunct="0">
              <a:defRPr sz="2000">
                <a:solidFill>
                  <a:schemeClr val="tx1"/>
                </a:solidFill>
                <a:latin typeface="Calibri" pitchFamily="34" charset="0"/>
                <a:cs typeface="Arial" pitchFamily="34" charset="0"/>
              </a:defRPr>
            </a:lvl3pPr>
            <a:lvl4pPr marL="1600200" indent="-228600" defTabSz="989013" eaLnBrk="0" hangingPunct="0">
              <a:defRPr sz="2000">
                <a:solidFill>
                  <a:schemeClr val="tx1"/>
                </a:solidFill>
                <a:latin typeface="Calibri" pitchFamily="34" charset="0"/>
                <a:cs typeface="Arial" pitchFamily="34" charset="0"/>
              </a:defRPr>
            </a:lvl4pPr>
            <a:lvl5pPr marL="2057400" indent="-228600" defTabSz="989013" eaLnBrk="0" hangingPunct="0">
              <a:defRPr sz="2000">
                <a:solidFill>
                  <a:schemeClr val="tx1"/>
                </a:solidFill>
                <a:latin typeface="Calibri" pitchFamily="34" charset="0"/>
                <a:cs typeface="Arial" pitchFamily="34" charset="0"/>
              </a:defRPr>
            </a:lvl5pPr>
            <a:lvl6pPr marL="2514600" indent="-228600" defTabSz="989013"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89013"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89013"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89013"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8F7FA6B8-2939-457A-88B5-3970A9C2A41F}" type="slidenum">
              <a:rPr lang="en-US" altLang="fr-FR" sz="1300">
                <a:solidFill>
                  <a:srgbClr val="000000"/>
                </a:solidFill>
                <a:latin typeface="Times New Roman" pitchFamily="18" charset="0"/>
                <a:ea typeface="ヒラギノ角ゴ ProN W3"/>
                <a:cs typeface="ヒラギノ角ゴ ProN W3"/>
                <a:sym typeface="Times New Roman" pitchFamily="18" charset="0"/>
              </a:rPr>
              <a:pPr algn="r" eaLnBrk="1" hangingPunct="1"/>
              <a:t>125</a:t>
            </a:fld>
            <a:endParaRPr lang="en-US" altLang="fr-FR" sz="130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2"/>
          <p:cNvSpPr>
            <a:spLocks noGrp="1" noRot="1" noChangeAspect="1" noChangeArrowheads="1" noTextEdit="1"/>
          </p:cNvSpPr>
          <p:nvPr>
            <p:ph type="sldImg"/>
          </p:nvPr>
        </p:nvSpPr>
        <p:spPr>
          <a:ln/>
        </p:spPr>
      </p:sp>
      <p:sp>
        <p:nvSpPr>
          <p:cNvPr id="5212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smtClean="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Slide Image Placeholder 1"/>
          <p:cNvSpPr>
            <a:spLocks noGrp="1" noRot="1" noChangeAspect="1" noTextEdit="1"/>
          </p:cNvSpPr>
          <p:nvPr>
            <p:ph type="sldImg"/>
          </p:nvPr>
        </p:nvSpPr>
        <p:spPr>
          <a:xfrm>
            <a:off x="993775" y="768350"/>
            <a:ext cx="5113338" cy="3836988"/>
          </a:xfrm>
          <a:ln/>
        </p:spPr>
      </p:sp>
      <p:sp>
        <p:nvSpPr>
          <p:cNvPr id="520195" name="Notes Placeholder 2"/>
          <p:cNvSpPr>
            <a:spLocks noGrp="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lstStyle/>
          <a:p>
            <a:pPr defTabSz="485775"/>
            <a:endParaRPr lang="en-GB" altLang="fr-FR" smtClean="0">
              <a:latin typeface="Arial" pitchFamily="34" charset="0"/>
            </a:endParaRPr>
          </a:p>
        </p:txBody>
      </p:sp>
      <p:sp>
        <p:nvSpPr>
          <p:cNvPr id="520196" name="Slide Number Placeholder 3"/>
          <p:cNvSpPr txBox="1">
            <a:spLocks noGrp="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nchor="b"/>
          <a:lstStyle>
            <a:lvl1pPr defTabSz="989013" eaLnBrk="0" hangingPunct="0">
              <a:defRPr sz="2000">
                <a:solidFill>
                  <a:schemeClr val="tx1"/>
                </a:solidFill>
                <a:latin typeface="Calibri" pitchFamily="34" charset="0"/>
                <a:cs typeface="Arial" pitchFamily="34" charset="0"/>
              </a:defRPr>
            </a:lvl1pPr>
            <a:lvl2pPr marL="742950" indent="-285750" defTabSz="989013" eaLnBrk="0" hangingPunct="0">
              <a:defRPr sz="2000">
                <a:solidFill>
                  <a:schemeClr val="tx1"/>
                </a:solidFill>
                <a:latin typeface="Calibri" pitchFamily="34" charset="0"/>
                <a:cs typeface="Arial" pitchFamily="34" charset="0"/>
              </a:defRPr>
            </a:lvl2pPr>
            <a:lvl3pPr marL="1143000" indent="-228600" defTabSz="989013" eaLnBrk="0" hangingPunct="0">
              <a:defRPr sz="2000">
                <a:solidFill>
                  <a:schemeClr val="tx1"/>
                </a:solidFill>
                <a:latin typeface="Calibri" pitchFamily="34" charset="0"/>
                <a:cs typeface="Arial" pitchFamily="34" charset="0"/>
              </a:defRPr>
            </a:lvl3pPr>
            <a:lvl4pPr marL="1600200" indent="-228600" defTabSz="989013" eaLnBrk="0" hangingPunct="0">
              <a:defRPr sz="2000">
                <a:solidFill>
                  <a:schemeClr val="tx1"/>
                </a:solidFill>
                <a:latin typeface="Calibri" pitchFamily="34" charset="0"/>
                <a:cs typeface="Arial" pitchFamily="34" charset="0"/>
              </a:defRPr>
            </a:lvl4pPr>
            <a:lvl5pPr marL="2057400" indent="-228600" defTabSz="989013" eaLnBrk="0" hangingPunct="0">
              <a:defRPr sz="2000">
                <a:solidFill>
                  <a:schemeClr val="tx1"/>
                </a:solidFill>
                <a:latin typeface="Calibri" pitchFamily="34" charset="0"/>
                <a:cs typeface="Arial" pitchFamily="34" charset="0"/>
              </a:defRPr>
            </a:lvl5pPr>
            <a:lvl6pPr marL="2514600" indent="-228600" defTabSz="989013"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89013"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89013"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89013"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8F7FA6B8-2939-457A-88B5-3970A9C2A41F}" type="slidenum">
              <a:rPr lang="en-US" altLang="fr-FR" sz="1300">
                <a:solidFill>
                  <a:srgbClr val="000000"/>
                </a:solidFill>
                <a:latin typeface="Times New Roman" pitchFamily="18" charset="0"/>
                <a:ea typeface="ヒラギノ角ゴ ProN W3"/>
                <a:cs typeface="ヒラギノ角ゴ ProN W3"/>
                <a:sym typeface="Times New Roman" pitchFamily="18" charset="0"/>
              </a:rPr>
              <a:pPr algn="r" eaLnBrk="1" hangingPunct="1"/>
              <a:t>127</a:t>
            </a:fld>
            <a:endParaRPr lang="en-US" altLang="fr-FR" sz="130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Rectangle 2"/>
          <p:cNvSpPr>
            <a:spLocks noGrp="1" noRot="1" noChangeAspect="1" noChangeArrowheads="1" noTextEdit="1"/>
          </p:cNvSpPr>
          <p:nvPr>
            <p:ph type="sldImg"/>
          </p:nvPr>
        </p:nvSpPr>
        <p:spPr>
          <a:ln/>
        </p:spPr>
      </p:sp>
      <p:sp>
        <p:nvSpPr>
          <p:cNvPr id="5222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smtClean="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2"/>
          <p:cNvSpPr>
            <a:spLocks noGrp="1" noRot="1" noChangeAspect="1" noChangeArrowheads="1" noTextEdit="1"/>
          </p:cNvSpPr>
          <p:nvPr>
            <p:ph type="sldImg"/>
          </p:nvPr>
        </p:nvSpPr>
        <p:spPr>
          <a:ln/>
        </p:spPr>
      </p:sp>
      <p:sp>
        <p:nvSpPr>
          <p:cNvPr id="5232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 altLang="fr-FR" sz="1100" smtClean="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smtClean="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180" tIns="48589" rIns="97180" bIns="48589" anchor="b"/>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C105AF83-FD6A-43F5-B390-DCE0E728169E}" type="slidenum">
              <a:rPr lang="en-US" altLang="fr-FR" sz="1300">
                <a:solidFill>
                  <a:srgbClr val="000000"/>
                </a:solidFill>
                <a:latin typeface="Arial" pitchFamily="34" charset="0"/>
              </a:rPr>
              <a:pPr algn="r" eaLnBrk="1" hangingPunct="1"/>
              <a:t>131</a:t>
            </a:fld>
            <a:endParaRPr lang="en-US" altLang="fr-FR" sz="1300">
              <a:solidFill>
                <a:srgbClr val="000000"/>
              </a:solidFill>
              <a:latin typeface="Arial" pitchFamily="34" charset="0"/>
            </a:endParaRPr>
          </a:p>
        </p:txBody>
      </p:sp>
      <p:sp>
        <p:nvSpPr>
          <p:cNvPr id="525315"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168" tIns="48585" rIns="97168" bIns="48585" anchor="b"/>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8EB26A39-29A4-4355-A179-85C846E5C6DD}" type="slidenum">
              <a:rPr lang="en-US" altLang="fr-FR" sz="1300">
                <a:solidFill>
                  <a:srgbClr val="000000"/>
                </a:solidFill>
                <a:latin typeface="Arial" pitchFamily="34" charset="0"/>
                <a:sym typeface="Times New Roman" pitchFamily="18" charset="0"/>
              </a:rPr>
              <a:pPr algn="r" eaLnBrk="1" hangingPunct="1"/>
              <a:t>131</a:t>
            </a:fld>
            <a:endParaRPr lang="en-US" altLang="fr-FR" sz="1300">
              <a:solidFill>
                <a:srgbClr val="000000"/>
              </a:solidFill>
              <a:latin typeface="Arial" pitchFamily="34" charset="0"/>
              <a:sym typeface="Times New Roman" pitchFamily="18" charset="0"/>
            </a:endParaRPr>
          </a:p>
        </p:txBody>
      </p:sp>
      <p:sp>
        <p:nvSpPr>
          <p:cNvPr id="525316" name="Rectangle 2"/>
          <p:cNvSpPr>
            <a:spLocks noGrp="1" noRot="1" noChangeAspect="1" noChangeArrowheads="1" noTextEdit="1"/>
          </p:cNvSpPr>
          <p:nvPr>
            <p:ph type="sldImg"/>
          </p:nvPr>
        </p:nvSpPr>
        <p:spPr>
          <a:ln/>
        </p:spPr>
      </p:sp>
      <p:sp>
        <p:nvSpPr>
          <p:cNvPr id="525317" name="Rectangle 3"/>
          <p:cNvSpPr>
            <a:spLocks noGrp="1" noChangeArrowheads="1"/>
          </p:cNvSpPr>
          <p:nvPr>
            <p:ph type="body" idx="1"/>
          </p:nvPr>
        </p:nvSpPr>
        <p:spPr>
          <a:xfrm>
            <a:off x="711200" y="4860925"/>
            <a:ext cx="5676900" cy="4606925"/>
          </a:xfrm>
          <a:noFill/>
          <a:ln>
            <a:solidFill>
              <a:srgbClr val="000000"/>
            </a:solidFill>
          </a:ln>
          <a:extLst>
            <a:ext uri="{909E8E84-426E-40DD-AFC4-6F175D3DCCD1}">
              <a14:hiddenFill xmlns:a14="http://schemas.microsoft.com/office/drawing/2010/main">
                <a:solidFill>
                  <a:srgbClr val="FFFFFF"/>
                </a:solidFill>
              </a14:hiddenFill>
            </a:ext>
          </a:extLst>
        </p:spPr>
        <p:txBody>
          <a:bodyPr lIns="97168" tIns="48585" rIns="97168" bIns="48585"/>
          <a:lstStyle/>
          <a:p>
            <a:pPr eaLnBrk="1" hangingPunct="1"/>
            <a:endParaRPr lang="fr-FR" altLang="fr-FR" dirty="0" smtClean="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Slide Image Placeholder 1"/>
          <p:cNvSpPr>
            <a:spLocks noGrp="1" noRot="1" noChangeAspect="1" noTextEdit="1"/>
          </p:cNvSpPr>
          <p:nvPr>
            <p:ph type="sldImg"/>
          </p:nvPr>
        </p:nvSpPr>
        <p:spPr>
          <a:ln/>
        </p:spPr>
      </p:sp>
      <p:sp>
        <p:nvSpPr>
          <p:cNvPr id="526339" name="Notes Placeholder 2"/>
          <p:cNvSpPr>
            <a:spLocks noGrp="1"/>
          </p:cNvSpPr>
          <p:nvPr>
            <p:ph type="body" idx="1"/>
          </p:nvPr>
        </p:nvSpPr>
        <p:spPr>
          <a:xfrm>
            <a:off x="709613" y="4862513"/>
            <a:ext cx="5680075"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lstStyle/>
          <a:p>
            <a:pPr marL="242888" indent="-242888">
              <a:lnSpc>
                <a:spcPct val="90000"/>
              </a:lnSpc>
              <a:spcBef>
                <a:spcPct val="0"/>
              </a:spcBef>
            </a:pPr>
            <a:endParaRPr lang="fr-FR" altLang="fr-FR" dirty="0" smtClean="0"/>
          </a:p>
        </p:txBody>
      </p:sp>
      <p:sp>
        <p:nvSpPr>
          <p:cNvPr id="526340"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nchor="b"/>
          <a:lstStyle>
            <a:lvl1pPr defTabSz="947738" eaLnBrk="0" hangingPunct="0">
              <a:defRPr sz="2000">
                <a:solidFill>
                  <a:schemeClr val="tx1"/>
                </a:solidFill>
                <a:latin typeface="Calibri" pitchFamily="34" charset="0"/>
                <a:cs typeface="Arial" pitchFamily="34" charset="0"/>
              </a:defRPr>
            </a:lvl1pPr>
            <a:lvl2pPr marL="742950" indent="-285750" defTabSz="947738" eaLnBrk="0" hangingPunct="0">
              <a:defRPr sz="2000">
                <a:solidFill>
                  <a:schemeClr val="tx1"/>
                </a:solidFill>
                <a:latin typeface="Calibri" pitchFamily="34" charset="0"/>
                <a:cs typeface="Arial" pitchFamily="34" charset="0"/>
              </a:defRPr>
            </a:lvl2pPr>
            <a:lvl3pPr marL="1143000" indent="-228600" defTabSz="947738" eaLnBrk="0" hangingPunct="0">
              <a:defRPr sz="2000">
                <a:solidFill>
                  <a:schemeClr val="tx1"/>
                </a:solidFill>
                <a:latin typeface="Calibri" pitchFamily="34" charset="0"/>
                <a:cs typeface="Arial" pitchFamily="34" charset="0"/>
              </a:defRPr>
            </a:lvl3pPr>
            <a:lvl4pPr marL="1600200" indent="-228600" defTabSz="947738" eaLnBrk="0" hangingPunct="0">
              <a:defRPr sz="2000">
                <a:solidFill>
                  <a:schemeClr val="tx1"/>
                </a:solidFill>
                <a:latin typeface="Calibri" pitchFamily="34" charset="0"/>
                <a:cs typeface="Arial" pitchFamily="34" charset="0"/>
              </a:defRPr>
            </a:lvl4pPr>
            <a:lvl5pPr marL="2057400" indent="-228600" defTabSz="947738" eaLnBrk="0" hangingPunct="0">
              <a:defRPr sz="2000">
                <a:solidFill>
                  <a:schemeClr val="tx1"/>
                </a:solidFill>
                <a:latin typeface="Calibri" pitchFamily="34" charset="0"/>
                <a:cs typeface="Arial" pitchFamily="34" charset="0"/>
              </a:defRPr>
            </a:lvl5pPr>
            <a:lvl6pPr marL="2514600" indent="-228600" defTabSz="947738"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47738"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47738"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47738"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51B6803B-FAF4-4C6F-9CC9-2E501D50654C}" type="slidenum">
              <a:rPr lang="en-US" altLang="fr-FR" sz="1200">
                <a:solidFill>
                  <a:srgbClr val="000000"/>
                </a:solidFill>
                <a:latin typeface="Times New Roman" pitchFamily="18" charset="0"/>
                <a:ea typeface="ヒラギノ角ゴ ProN W3"/>
                <a:cs typeface="ヒラギノ角ゴ ProN W3"/>
                <a:sym typeface="Times New Roman" pitchFamily="18" charset="0"/>
              </a:rPr>
              <a:pPr algn="r" eaLnBrk="1" hangingPunct="1"/>
              <a:t>132</a:t>
            </a:fld>
            <a:endParaRPr lang="en-US" altLang="fr-FR" sz="120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684ACBDE-99BC-4707-944F-DF5D424C626D}" type="slidenum">
              <a:rPr lang="en-US" altLang="en-US" sz="1300" smtClean="0">
                <a:latin typeface="Arial" pitchFamily="34" charset="0"/>
                <a:cs typeface="Arial" pitchFamily="34" charset="0"/>
              </a:rPr>
              <a:pPr>
                <a:spcBef>
                  <a:spcPct val="0"/>
                </a:spcBef>
              </a:pPr>
              <a:t>14</a:t>
            </a:fld>
            <a:endParaRPr lang="en-US" altLang="en-US" sz="1300" smtClean="0">
              <a:latin typeface="Arial" pitchFamily="34" charset="0"/>
              <a:cs typeface="Arial" pitchFamily="34" charset="0"/>
            </a:endParaRPr>
          </a:p>
        </p:txBody>
      </p:sp>
      <p:sp>
        <p:nvSpPr>
          <p:cNvPr id="409603" name="Slide Image Placeholder 1"/>
          <p:cNvSpPr>
            <a:spLocks noGrp="1" noRot="1" noChangeAspect="1" noTextEdit="1"/>
          </p:cNvSpPr>
          <p:nvPr>
            <p:ph type="sldImg"/>
          </p:nvPr>
        </p:nvSpPr>
        <p:spPr>
          <a:ln/>
        </p:spPr>
      </p:sp>
      <p:sp>
        <p:nvSpPr>
          <p:cNvPr id="40960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409605"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chemeClr val="bg1"/>
              </a:buClr>
              <a:buSzPct val="80000"/>
              <a:buFont typeface="Wingdings" pitchFamily="2" charset="2"/>
              <a:buChar char="•"/>
            </a:pPr>
            <a:fld id="{275EC682-4AAD-421E-835D-B2EF741AA736}" type="slidenum">
              <a:rPr lang="en-GB" altLang="en-US" sz="1300"/>
              <a:pPr algn="r" eaLnBrk="1" hangingPunct="1">
                <a:spcBef>
                  <a:spcPct val="0"/>
                </a:spcBef>
                <a:buClr>
                  <a:schemeClr val="bg1"/>
                </a:buClr>
                <a:buSzPct val="80000"/>
                <a:buFont typeface="Wingdings" pitchFamily="2" charset="2"/>
                <a:buChar char="•"/>
              </a:pPr>
              <a:t>14</a:t>
            </a:fld>
            <a:endParaRPr lang="en-GB" altLang="en-US" sz="130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Slide Image Placeholder 1"/>
          <p:cNvSpPr>
            <a:spLocks noGrp="1" noRot="1" noChangeAspect="1" noTextEdit="1"/>
          </p:cNvSpPr>
          <p:nvPr>
            <p:ph type="sldImg"/>
          </p:nvPr>
        </p:nvSpPr>
        <p:spPr>
          <a:ln/>
        </p:spPr>
      </p:sp>
      <p:sp>
        <p:nvSpPr>
          <p:cNvPr id="527363" name="Notes Placeholder 2"/>
          <p:cNvSpPr>
            <a:spLocks noGrp="1"/>
          </p:cNvSpPr>
          <p:nvPr>
            <p:ph type="body" idx="1"/>
          </p:nvPr>
        </p:nvSpPr>
        <p:spPr>
          <a:xfrm>
            <a:off x="709613" y="4862513"/>
            <a:ext cx="5680075"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lstStyle/>
          <a:p>
            <a:pPr>
              <a:spcBef>
                <a:spcPct val="0"/>
              </a:spcBef>
            </a:pPr>
            <a:endParaRPr lang="fr-FR" altLang="fr-FR" dirty="0" smtClean="0"/>
          </a:p>
        </p:txBody>
      </p:sp>
      <p:sp>
        <p:nvSpPr>
          <p:cNvPr id="52736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nchor="b"/>
          <a:lstStyle>
            <a:lvl1pPr defTabSz="947738" eaLnBrk="0" hangingPunct="0">
              <a:defRPr sz="2000">
                <a:solidFill>
                  <a:schemeClr val="tx1"/>
                </a:solidFill>
                <a:latin typeface="Calibri" pitchFamily="34" charset="0"/>
                <a:cs typeface="Arial" pitchFamily="34" charset="0"/>
              </a:defRPr>
            </a:lvl1pPr>
            <a:lvl2pPr marL="742950" indent="-285750" defTabSz="947738" eaLnBrk="0" hangingPunct="0">
              <a:defRPr sz="2000">
                <a:solidFill>
                  <a:schemeClr val="tx1"/>
                </a:solidFill>
                <a:latin typeface="Calibri" pitchFamily="34" charset="0"/>
                <a:cs typeface="Arial" pitchFamily="34" charset="0"/>
              </a:defRPr>
            </a:lvl2pPr>
            <a:lvl3pPr marL="1143000" indent="-228600" defTabSz="947738" eaLnBrk="0" hangingPunct="0">
              <a:defRPr sz="2000">
                <a:solidFill>
                  <a:schemeClr val="tx1"/>
                </a:solidFill>
                <a:latin typeface="Calibri" pitchFamily="34" charset="0"/>
                <a:cs typeface="Arial" pitchFamily="34" charset="0"/>
              </a:defRPr>
            </a:lvl3pPr>
            <a:lvl4pPr marL="1600200" indent="-228600" defTabSz="947738" eaLnBrk="0" hangingPunct="0">
              <a:defRPr sz="2000">
                <a:solidFill>
                  <a:schemeClr val="tx1"/>
                </a:solidFill>
                <a:latin typeface="Calibri" pitchFamily="34" charset="0"/>
                <a:cs typeface="Arial" pitchFamily="34" charset="0"/>
              </a:defRPr>
            </a:lvl4pPr>
            <a:lvl5pPr marL="2057400" indent="-228600" defTabSz="947738" eaLnBrk="0" hangingPunct="0">
              <a:defRPr sz="2000">
                <a:solidFill>
                  <a:schemeClr val="tx1"/>
                </a:solidFill>
                <a:latin typeface="Calibri" pitchFamily="34" charset="0"/>
                <a:cs typeface="Arial" pitchFamily="34" charset="0"/>
              </a:defRPr>
            </a:lvl5pPr>
            <a:lvl6pPr marL="2514600" indent="-228600" defTabSz="947738"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47738"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47738"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47738"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FC75A632-81EA-4AF1-AB4D-FD15414C4A86}" type="slidenum">
              <a:rPr lang="en-US" altLang="fr-FR" sz="1200">
                <a:solidFill>
                  <a:srgbClr val="000000"/>
                </a:solidFill>
                <a:latin typeface="Times New Roman" pitchFamily="18" charset="0"/>
                <a:ea typeface="ヒラギノ角ゴ ProN W3"/>
                <a:cs typeface="ヒラギノ角ゴ ProN W3"/>
                <a:sym typeface="Times New Roman" pitchFamily="18" charset="0"/>
              </a:rPr>
              <a:pPr algn="r" eaLnBrk="1" hangingPunct="1"/>
              <a:t>133</a:t>
            </a:fld>
            <a:endParaRPr lang="en-US" altLang="fr-FR" sz="120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Slide Image Placeholder 1"/>
          <p:cNvSpPr>
            <a:spLocks noGrp="1" noRot="1" noChangeAspect="1" noTextEdit="1"/>
          </p:cNvSpPr>
          <p:nvPr>
            <p:ph type="sldImg"/>
          </p:nvPr>
        </p:nvSpPr>
        <p:spPr>
          <a:ln/>
        </p:spPr>
      </p:sp>
      <p:sp>
        <p:nvSpPr>
          <p:cNvPr id="528387" name="Notes Placeholder 2"/>
          <p:cNvSpPr>
            <a:spLocks noGrp="1"/>
          </p:cNvSpPr>
          <p:nvPr>
            <p:ph type="body" idx="1"/>
          </p:nvPr>
        </p:nvSpPr>
        <p:spPr>
          <a:xfrm>
            <a:off x="709613" y="4862513"/>
            <a:ext cx="5680075"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lstStyle/>
          <a:p>
            <a:pPr>
              <a:spcBef>
                <a:spcPct val="0"/>
              </a:spcBef>
            </a:pPr>
            <a:endParaRPr lang="en-US" altLang="fr-FR" smtClean="0"/>
          </a:p>
          <a:p>
            <a:pPr>
              <a:spcBef>
                <a:spcPct val="0"/>
              </a:spcBef>
            </a:pPr>
            <a:endParaRPr lang="en-US" altLang="fr-FR" smtClean="0"/>
          </a:p>
        </p:txBody>
      </p:sp>
      <p:sp>
        <p:nvSpPr>
          <p:cNvPr id="52838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nchor="b"/>
          <a:lstStyle>
            <a:lvl1pPr defTabSz="947738" eaLnBrk="0" hangingPunct="0">
              <a:defRPr sz="2000">
                <a:solidFill>
                  <a:schemeClr val="tx1"/>
                </a:solidFill>
                <a:latin typeface="Calibri" pitchFamily="34" charset="0"/>
                <a:cs typeface="Arial" pitchFamily="34" charset="0"/>
              </a:defRPr>
            </a:lvl1pPr>
            <a:lvl2pPr marL="742950" indent="-285750" defTabSz="947738" eaLnBrk="0" hangingPunct="0">
              <a:defRPr sz="2000">
                <a:solidFill>
                  <a:schemeClr val="tx1"/>
                </a:solidFill>
                <a:latin typeface="Calibri" pitchFamily="34" charset="0"/>
                <a:cs typeface="Arial" pitchFamily="34" charset="0"/>
              </a:defRPr>
            </a:lvl2pPr>
            <a:lvl3pPr marL="1143000" indent="-228600" defTabSz="947738" eaLnBrk="0" hangingPunct="0">
              <a:defRPr sz="2000">
                <a:solidFill>
                  <a:schemeClr val="tx1"/>
                </a:solidFill>
                <a:latin typeface="Calibri" pitchFamily="34" charset="0"/>
                <a:cs typeface="Arial" pitchFamily="34" charset="0"/>
              </a:defRPr>
            </a:lvl3pPr>
            <a:lvl4pPr marL="1600200" indent="-228600" defTabSz="947738" eaLnBrk="0" hangingPunct="0">
              <a:defRPr sz="2000">
                <a:solidFill>
                  <a:schemeClr val="tx1"/>
                </a:solidFill>
                <a:latin typeface="Calibri" pitchFamily="34" charset="0"/>
                <a:cs typeface="Arial" pitchFamily="34" charset="0"/>
              </a:defRPr>
            </a:lvl4pPr>
            <a:lvl5pPr marL="2057400" indent="-228600" defTabSz="947738" eaLnBrk="0" hangingPunct="0">
              <a:defRPr sz="2000">
                <a:solidFill>
                  <a:schemeClr val="tx1"/>
                </a:solidFill>
                <a:latin typeface="Calibri" pitchFamily="34" charset="0"/>
                <a:cs typeface="Arial" pitchFamily="34" charset="0"/>
              </a:defRPr>
            </a:lvl5pPr>
            <a:lvl6pPr marL="2514600" indent="-228600" defTabSz="947738"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47738"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47738"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47738"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45D5DBC5-C729-46F6-9A85-CAF3277D8E98}" type="slidenum">
              <a:rPr lang="en-US" altLang="fr-FR" sz="1200">
                <a:solidFill>
                  <a:srgbClr val="000000"/>
                </a:solidFill>
                <a:latin typeface="Times New Roman" pitchFamily="18" charset="0"/>
                <a:ea typeface="ヒラギノ角ゴ ProN W3"/>
                <a:cs typeface="ヒラギノ角ゴ ProN W3"/>
                <a:sym typeface="Times New Roman" pitchFamily="18" charset="0"/>
              </a:rPr>
              <a:pPr algn="r" eaLnBrk="1" hangingPunct="1"/>
              <a:t>134</a:t>
            </a:fld>
            <a:endParaRPr lang="en-US" altLang="fr-FR" sz="120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10" name="Slide Image Placeholder 1"/>
          <p:cNvSpPr>
            <a:spLocks noGrp="1" noRot="1" noChangeAspect="1" noTextEdit="1"/>
          </p:cNvSpPr>
          <p:nvPr>
            <p:ph type="sldImg"/>
          </p:nvPr>
        </p:nvSpPr>
        <p:spPr>
          <a:ln/>
        </p:spPr>
      </p:sp>
      <p:sp>
        <p:nvSpPr>
          <p:cNvPr id="5294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endParaRPr lang="fr-FR" altLang="fr-FR" sz="1000" smtClean="0"/>
          </a:p>
          <a:p>
            <a:pPr>
              <a:lnSpc>
                <a:spcPct val="90000"/>
              </a:lnSpc>
            </a:pPr>
            <a:endParaRPr lang="en-US" altLang="fr-FR" sz="1000" smtClean="0"/>
          </a:p>
        </p:txBody>
      </p:sp>
      <p:sp>
        <p:nvSpPr>
          <p:cNvPr id="52941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89013" eaLnBrk="0" hangingPunct="0">
              <a:defRPr sz="2000">
                <a:solidFill>
                  <a:schemeClr val="tx1"/>
                </a:solidFill>
                <a:latin typeface="Calibri" pitchFamily="34" charset="0"/>
                <a:cs typeface="Arial" pitchFamily="34" charset="0"/>
              </a:defRPr>
            </a:lvl1pPr>
            <a:lvl2pPr marL="742950" indent="-285750" defTabSz="989013" eaLnBrk="0" hangingPunct="0">
              <a:defRPr sz="2000">
                <a:solidFill>
                  <a:schemeClr val="tx1"/>
                </a:solidFill>
                <a:latin typeface="Calibri" pitchFamily="34" charset="0"/>
                <a:cs typeface="Arial" pitchFamily="34" charset="0"/>
              </a:defRPr>
            </a:lvl2pPr>
            <a:lvl3pPr marL="1143000" indent="-228600" defTabSz="989013" eaLnBrk="0" hangingPunct="0">
              <a:defRPr sz="2000">
                <a:solidFill>
                  <a:schemeClr val="tx1"/>
                </a:solidFill>
                <a:latin typeface="Calibri" pitchFamily="34" charset="0"/>
                <a:cs typeface="Arial" pitchFamily="34" charset="0"/>
              </a:defRPr>
            </a:lvl3pPr>
            <a:lvl4pPr marL="1600200" indent="-228600" defTabSz="989013" eaLnBrk="0" hangingPunct="0">
              <a:defRPr sz="2000">
                <a:solidFill>
                  <a:schemeClr val="tx1"/>
                </a:solidFill>
                <a:latin typeface="Calibri" pitchFamily="34" charset="0"/>
                <a:cs typeface="Arial" pitchFamily="34" charset="0"/>
              </a:defRPr>
            </a:lvl4pPr>
            <a:lvl5pPr marL="2057400" indent="-228600" defTabSz="989013" eaLnBrk="0" hangingPunct="0">
              <a:defRPr sz="2000">
                <a:solidFill>
                  <a:schemeClr val="tx1"/>
                </a:solidFill>
                <a:latin typeface="Calibri" pitchFamily="34" charset="0"/>
                <a:cs typeface="Arial" pitchFamily="34" charset="0"/>
              </a:defRPr>
            </a:lvl5pPr>
            <a:lvl6pPr marL="2514600" indent="-228600" defTabSz="989013"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89013"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89013"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89013" eaLnBrk="0" fontAlgn="base" hangingPunct="0">
              <a:spcBef>
                <a:spcPct val="0"/>
              </a:spcBef>
              <a:spcAft>
                <a:spcPct val="0"/>
              </a:spcAft>
              <a:defRPr sz="2000">
                <a:solidFill>
                  <a:schemeClr val="tx1"/>
                </a:solidFill>
                <a:latin typeface="Calibri" pitchFamily="34" charset="0"/>
                <a:cs typeface="Arial" pitchFamily="34" charset="0"/>
              </a:defRPr>
            </a:lvl9pPr>
          </a:lstStyle>
          <a:p>
            <a:pPr algn="r"/>
            <a:fld id="{A5CBC575-1DEF-4B4C-ABDB-F8FFC8C5287B}" type="slidenum">
              <a:rPr lang="en-GB" altLang="fr-FR" sz="1300">
                <a:solidFill>
                  <a:srgbClr val="000000"/>
                </a:solidFill>
                <a:latin typeface="Arial" pitchFamily="34" charset="0"/>
              </a:rPr>
              <a:pPr algn="r"/>
              <a:t>135</a:t>
            </a:fld>
            <a:endParaRPr lang="en-GB" altLang="fr-FR" sz="1300">
              <a:solidFill>
                <a:srgbClr val="000000"/>
              </a:solidFill>
              <a:latin typeface="Arial" pitchFamily="34"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Slide Image Placeholder 1"/>
          <p:cNvSpPr>
            <a:spLocks noGrp="1" noRot="1" noChangeAspect="1" noTextEdit="1"/>
          </p:cNvSpPr>
          <p:nvPr>
            <p:ph type="sldImg"/>
          </p:nvPr>
        </p:nvSpPr>
        <p:spPr>
          <a:ln/>
        </p:spPr>
      </p:sp>
      <p:sp>
        <p:nvSpPr>
          <p:cNvPr id="5304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fr-FR" smtClean="0"/>
          </a:p>
          <a:p>
            <a:endParaRPr lang="en-US" altLang="fr-FR" smtClean="0"/>
          </a:p>
          <a:p>
            <a:endParaRPr lang="en-US" altLang="fr-FR" smtClean="0"/>
          </a:p>
        </p:txBody>
      </p:sp>
      <p:sp>
        <p:nvSpPr>
          <p:cNvPr id="530436"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89013" eaLnBrk="0" hangingPunct="0">
              <a:defRPr sz="2000">
                <a:solidFill>
                  <a:schemeClr val="tx1"/>
                </a:solidFill>
                <a:latin typeface="Calibri" pitchFamily="34" charset="0"/>
                <a:cs typeface="Arial" pitchFamily="34" charset="0"/>
              </a:defRPr>
            </a:lvl1pPr>
            <a:lvl2pPr marL="742950" indent="-285750" defTabSz="989013" eaLnBrk="0" hangingPunct="0">
              <a:defRPr sz="2000">
                <a:solidFill>
                  <a:schemeClr val="tx1"/>
                </a:solidFill>
                <a:latin typeface="Calibri" pitchFamily="34" charset="0"/>
                <a:cs typeface="Arial" pitchFamily="34" charset="0"/>
              </a:defRPr>
            </a:lvl2pPr>
            <a:lvl3pPr marL="1143000" indent="-228600" defTabSz="989013" eaLnBrk="0" hangingPunct="0">
              <a:defRPr sz="2000">
                <a:solidFill>
                  <a:schemeClr val="tx1"/>
                </a:solidFill>
                <a:latin typeface="Calibri" pitchFamily="34" charset="0"/>
                <a:cs typeface="Arial" pitchFamily="34" charset="0"/>
              </a:defRPr>
            </a:lvl3pPr>
            <a:lvl4pPr marL="1600200" indent="-228600" defTabSz="989013" eaLnBrk="0" hangingPunct="0">
              <a:defRPr sz="2000">
                <a:solidFill>
                  <a:schemeClr val="tx1"/>
                </a:solidFill>
                <a:latin typeface="Calibri" pitchFamily="34" charset="0"/>
                <a:cs typeface="Arial" pitchFamily="34" charset="0"/>
              </a:defRPr>
            </a:lvl4pPr>
            <a:lvl5pPr marL="2057400" indent="-228600" defTabSz="989013" eaLnBrk="0" hangingPunct="0">
              <a:defRPr sz="2000">
                <a:solidFill>
                  <a:schemeClr val="tx1"/>
                </a:solidFill>
                <a:latin typeface="Calibri" pitchFamily="34" charset="0"/>
                <a:cs typeface="Arial" pitchFamily="34" charset="0"/>
              </a:defRPr>
            </a:lvl5pPr>
            <a:lvl6pPr marL="2514600" indent="-228600" defTabSz="989013"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89013"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89013"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89013" eaLnBrk="0" fontAlgn="base" hangingPunct="0">
              <a:spcBef>
                <a:spcPct val="0"/>
              </a:spcBef>
              <a:spcAft>
                <a:spcPct val="0"/>
              </a:spcAft>
              <a:defRPr sz="2000">
                <a:solidFill>
                  <a:schemeClr val="tx1"/>
                </a:solidFill>
                <a:latin typeface="Calibri" pitchFamily="34" charset="0"/>
                <a:cs typeface="Arial" pitchFamily="34" charset="0"/>
              </a:defRPr>
            </a:lvl9pPr>
          </a:lstStyle>
          <a:p>
            <a:pPr algn="r"/>
            <a:fld id="{512F4DD2-F825-413A-8273-3FCB2A79FC39}" type="slidenum">
              <a:rPr lang="en-GB" altLang="fr-FR" sz="1300">
                <a:solidFill>
                  <a:srgbClr val="000000"/>
                </a:solidFill>
                <a:latin typeface="Arial" pitchFamily="34" charset="0"/>
              </a:rPr>
              <a:pPr algn="r"/>
              <a:t>136</a:t>
            </a:fld>
            <a:endParaRPr lang="en-GB" altLang="fr-FR" sz="1300">
              <a:solidFill>
                <a:srgbClr val="000000"/>
              </a:solidFill>
              <a:latin typeface="Arial" pitchFamily="34"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2"/>
          <p:cNvSpPr>
            <a:spLocks noGrp="1" noRot="1" noChangeAspect="1" noChangeArrowheads="1" noTextEdit="1"/>
          </p:cNvSpPr>
          <p:nvPr>
            <p:ph type="sldImg"/>
          </p:nvPr>
        </p:nvSpPr>
        <p:spPr>
          <a:ln/>
        </p:spPr>
      </p:sp>
      <p:sp>
        <p:nvSpPr>
          <p:cNvPr id="5314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smtClean="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57175" indent="-257175" eaLnBrk="1" hangingPunct="1"/>
            <a:endParaRPr lang="en-GB" altLang="fr-FR" smtClean="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Slide Image Placeholder 1"/>
          <p:cNvSpPr>
            <a:spLocks noGrp="1" noRot="1" noChangeAspect="1" noTextEdit="1"/>
          </p:cNvSpPr>
          <p:nvPr>
            <p:ph type="sldImg"/>
          </p:nvPr>
        </p:nvSpPr>
        <p:spPr>
          <a:ln/>
        </p:spPr>
      </p:sp>
      <p:sp>
        <p:nvSpPr>
          <p:cNvPr id="5335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5335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88988" indent="-303213" defTabSz="989013" eaLnBrk="0" hangingPunct="0">
              <a:spcBef>
                <a:spcPct val="30000"/>
              </a:spcBef>
              <a:defRPr sz="1200">
                <a:solidFill>
                  <a:schemeClr val="tx1"/>
                </a:solidFill>
                <a:latin typeface="Calibri" pitchFamily="34" charset="0"/>
              </a:defRPr>
            </a:lvl2pPr>
            <a:lvl3pPr marL="1214438" indent="-242888" defTabSz="989013" eaLnBrk="0" hangingPunct="0">
              <a:spcBef>
                <a:spcPct val="30000"/>
              </a:spcBef>
              <a:defRPr sz="1200">
                <a:solidFill>
                  <a:schemeClr val="tx1"/>
                </a:solidFill>
                <a:latin typeface="Calibri" pitchFamily="34" charset="0"/>
              </a:defRPr>
            </a:lvl3pPr>
            <a:lvl4pPr marL="1700213" indent="-242888" defTabSz="989013" eaLnBrk="0" hangingPunct="0">
              <a:spcBef>
                <a:spcPct val="30000"/>
              </a:spcBef>
              <a:defRPr sz="1200">
                <a:solidFill>
                  <a:schemeClr val="tx1"/>
                </a:solidFill>
                <a:latin typeface="Calibri" pitchFamily="34" charset="0"/>
              </a:defRPr>
            </a:lvl4pPr>
            <a:lvl5pPr marL="2185988" indent="-242888" defTabSz="989013" eaLnBrk="0" hangingPunct="0">
              <a:spcBef>
                <a:spcPct val="30000"/>
              </a:spcBef>
              <a:defRPr sz="1200">
                <a:solidFill>
                  <a:schemeClr val="tx1"/>
                </a:solidFill>
                <a:latin typeface="Calibri" pitchFamily="34" charset="0"/>
              </a:defRPr>
            </a:lvl5pPr>
            <a:lvl6pPr marL="2643188" indent="-242888" defTabSz="989013" eaLnBrk="0" fontAlgn="base" hangingPunct="0">
              <a:spcBef>
                <a:spcPct val="30000"/>
              </a:spcBef>
              <a:spcAft>
                <a:spcPct val="0"/>
              </a:spcAft>
              <a:defRPr sz="1200">
                <a:solidFill>
                  <a:schemeClr val="tx1"/>
                </a:solidFill>
                <a:latin typeface="Calibri" pitchFamily="34" charset="0"/>
              </a:defRPr>
            </a:lvl6pPr>
            <a:lvl7pPr marL="3100388" indent="-242888" defTabSz="989013" eaLnBrk="0" fontAlgn="base" hangingPunct="0">
              <a:spcBef>
                <a:spcPct val="30000"/>
              </a:spcBef>
              <a:spcAft>
                <a:spcPct val="0"/>
              </a:spcAft>
              <a:defRPr sz="1200">
                <a:solidFill>
                  <a:schemeClr val="tx1"/>
                </a:solidFill>
                <a:latin typeface="Calibri" pitchFamily="34" charset="0"/>
              </a:defRPr>
            </a:lvl7pPr>
            <a:lvl8pPr marL="3557588" indent="-242888" defTabSz="989013" eaLnBrk="0" fontAlgn="base" hangingPunct="0">
              <a:spcBef>
                <a:spcPct val="30000"/>
              </a:spcBef>
              <a:spcAft>
                <a:spcPct val="0"/>
              </a:spcAft>
              <a:defRPr sz="1200">
                <a:solidFill>
                  <a:schemeClr val="tx1"/>
                </a:solidFill>
                <a:latin typeface="Calibri" pitchFamily="34" charset="0"/>
              </a:defRPr>
            </a:lvl8pPr>
            <a:lvl9pPr marL="4014788" indent="-242888"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3E241C41-45F0-4CA0-BAD9-5860CAC47543}" type="slidenum">
              <a:rPr lang="en-US" altLang="en-US" sz="1300" smtClean="0">
                <a:solidFill>
                  <a:srgbClr val="000000"/>
                </a:solidFill>
                <a:latin typeface="Arial" pitchFamily="34" charset="0"/>
                <a:cs typeface="Arial" pitchFamily="34" charset="0"/>
              </a:rPr>
              <a:pPr>
                <a:spcBef>
                  <a:spcPct val="0"/>
                </a:spcBef>
              </a:pPr>
              <a:t>139</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2"/>
          <p:cNvSpPr>
            <a:spLocks noGrp="1" noRot="1" noChangeAspect="1" noChangeArrowheads="1" noTextEdit="1"/>
          </p:cNvSpPr>
          <p:nvPr>
            <p:ph type="sldImg"/>
          </p:nvPr>
        </p:nvSpPr>
        <p:spPr>
          <a:ln/>
        </p:spPr>
      </p:sp>
      <p:sp>
        <p:nvSpPr>
          <p:cNvPr id="5355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solidFill>
                <a:srgbClr val="000000"/>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4497CFCA-F75D-4BA1-9D34-55A68253ACF1}" type="slidenum">
              <a:rPr lang="en-US" altLang="en-US" sz="1300" smtClean="0">
                <a:latin typeface="Arial" pitchFamily="34" charset="0"/>
                <a:cs typeface="Arial" pitchFamily="34" charset="0"/>
              </a:rPr>
              <a:pPr>
                <a:spcBef>
                  <a:spcPct val="0"/>
                </a:spcBef>
              </a:pPr>
              <a:t>15</a:t>
            </a:fld>
            <a:endParaRPr lang="en-US" altLang="en-US" sz="1300" smtClean="0">
              <a:latin typeface="Arial" pitchFamily="34" charset="0"/>
              <a:cs typeface="Arial" pitchFamily="34" charset="0"/>
            </a:endParaRPr>
          </a:p>
        </p:txBody>
      </p:sp>
      <p:sp>
        <p:nvSpPr>
          <p:cNvPr id="410627" name="Slide Image Placeholder 1"/>
          <p:cNvSpPr>
            <a:spLocks noGrp="1" noRot="1" noChangeAspect="1" noTextEdit="1"/>
          </p:cNvSpPr>
          <p:nvPr>
            <p:ph type="sldImg"/>
          </p:nvPr>
        </p:nvSpPr>
        <p:spPr>
          <a:ln/>
        </p:spPr>
      </p:sp>
      <p:sp>
        <p:nvSpPr>
          <p:cNvPr id="41062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
        <p:nvSpPr>
          <p:cNvPr id="410629"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chemeClr val="bg1"/>
              </a:buClr>
              <a:buSzPct val="80000"/>
              <a:buFont typeface="Wingdings" pitchFamily="2" charset="2"/>
              <a:buChar char="•"/>
            </a:pPr>
            <a:fld id="{6206F627-4414-4DF8-A295-708F239523D7}" type="slidenum">
              <a:rPr lang="en-GB" altLang="en-US" sz="1300"/>
              <a:pPr algn="r" eaLnBrk="1" hangingPunct="1">
                <a:spcBef>
                  <a:spcPct val="0"/>
                </a:spcBef>
                <a:buClr>
                  <a:schemeClr val="bg1"/>
                </a:buClr>
                <a:buSzPct val="80000"/>
                <a:buFont typeface="Wingdings" pitchFamily="2" charset="2"/>
                <a:buChar char="•"/>
              </a:pPr>
              <a:t>15</a:t>
            </a:fld>
            <a:endParaRPr lang="en-GB" altLang="en-US" sz="1300"/>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02" name="Rectangle 2"/>
          <p:cNvSpPr>
            <a:spLocks noGrp="1" noRot="1" noChangeAspect="1" noChangeArrowheads="1" noTextEdit="1"/>
          </p:cNvSpPr>
          <p:nvPr>
            <p:ph type="sldImg"/>
          </p:nvPr>
        </p:nvSpPr>
        <p:spPr>
          <a:ln/>
        </p:spPr>
      </p:sp>
      <p:sp>
        <p:nvSpPr>
          <p:cNvPr id="5376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en-US" sz="900" smtClean="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6" name="Slide Image Placeholder 1"/>
          <p:cNvSpPr>
            <a:spLocks noGrp="1" noRot="1" noChangeAspect="1" noTextEdit="1"/>
          </p:cNvSpPr>
          <p:nvPr>
            <p:ph type="sldImg"/>
          </p:nvPr>
        </p:nvSpPr>
        <p:spPr>
          <a:xfrm>
            <a:off x="993775" y="768350"/>
            <a:ext cx="5113338" cy="3836988"/>
          </a:xfrm>
          <a:ln/>
        </p:spPr>
      </p:sp>
      <p:sp>
        <p:nvSpPr>
          <p:cNvPr id="538627" name="Notes Placeholder 2"/>
          <p:cNvSpPr>
            <a:spLocks noGrp="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lstStyle/>
          <a:p>
            <a:pPr eaLnBrk="1" hangingPunct="1"/>
            <a:endParaRPr lang="en-GB" altLang="en-US" smtClean="0"/>
          </a:p>
        </p:txBody>
      </p:sp>
      <p:sp>
        <p:nvSpPr>
          <p:cNvPr id="538628" name="Slide Number Placeholder 3"/>
          <p:cNvSpPr txBox="1">
            <a:spLocks noGrp="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567E94FE-1A06-4EBA-8375-C791B971F246}" type="slidenum">
              <a:rPr lang="en-US" altLang="en-US">
                <a:solidFill>
                  <a:srgbClr val="000000"/>
                </a:solidFill>
                <a:latin typeface="Garamond" pitchFamily="18" charset="0"/>
              </a:rPr>
              <a:pPr algn="r" eaLnBrk="1" hangingPunct="1">
                <a:spcBef>
                  <a:spcPct val="0"/>
                </a:spcBef>
              </a:pPr>
              <a:t>144</a:t>
            </a:fld>
            <a:endParaRPr lang="en-US" altLang="en-US">
              <a:solidFill>
                <a:srgbClr val="000000"/>
              </a:solidFill>
              <a:latin typeface="Garamond" pitchFamily="18"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50" name="Rectangle 2"/>
          <p:cNvSpPr>
            <a:spLocks noGrp="1" noRot="1" noChangeAspect="1" noChangeArrowheads="1" noTextEdit="1"/>
          </p:cNvSpPr>
          <p:nvPr>
            <p:ph type="sldImg"/>
          </p:nvPr>
        </p:nvSpPr>
        <p:spPr>
          <a:ln/>
        </p:spPr>
      </p:sp>
      <p:sp>
        <p:nvSpPr>
          <p:cNvPr id="539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42888" indent="-242888" eaLnBrk="1" hangingPunct="1"/>
            <a:endParaRPr lang="en-US" altLang="ja-JP" smtClean="0">
              <a:solidFill>
                <a:srgbClr val="000000"/>
              </a:solidFill>
            </a:endParaRPr>
          </a:p>
        </p:txBody>
      </p:sp>
      <p:sp>
        <p:nvSpPr>
          <p:cNvPr id="539652" name="Footer Placeholder 3"/>
          <p:cNvSpPr txBox="1">
            <a:spLocks noGrp="1"/>
          </p:cNvSpPr>
          <p:nvPr/>
        </p:nvSpPr>
        <p:spPr bwMode="auto">
          <a:xfrm>
            <a:off x="0"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31863" eaLnBrk="0" hangingPunct="0">
              <a:spcBef>
                <a:spcPct val="30000"/>
              </a:spcBef>
              <a:defRPr sz="1200">
                <a:solidFill>
                  <a:schemeClr val="tx1"/>
                </a:solidFill>
                <a:latin typeface="Calibri" pitchFamily="34" charset="0"/>
              </a:defRPr>
            </a:lvl1pPr>
            <a:lvl2pPr marL="698500" indent="-268288" defTabSz="931863" eaLnBrk="0" hangingPunct="0">
              <a:spcBef>
                <a:spcPct val="30000"/>
              </a:spcBef>
              <a:defRPr sz="1200">
                <a:solidFill>
                  <a:schemeClr val="tx1"/>
                </a:solidFill>
                <a:latin typeface="Calibri" pitchFamily="34" charset="0"/>
              </a:defRPr>
            </a:lvl2pPr>
            <a:lvl3pPr marL="1074738" indent="-214313" defTabSz="931863" eaLnBrk="0" hangingPunct="0">
              <a:spcBef>
                <a:spcPct val="30000"/>
              </a:spcBef>
              <a:defRPr sz="1200">
                <a:solidFill>
                  <a:schemeClr val="tx1"/>
                </a:solidFill>
                <a:latin typeface="Calibri" pitchFamily="34" charset="0"/>
              </a:defRPr>
            </a:lvl3pPr>
            <a:lvl4pPr marL="1504950" indent="-214313" defTabSz="931863" eaLnBrk="0" hangingPunct="0">
              <a:spcBef>
                <a:spcPct val="30000"/>
              </a:spcBef>
              <a:defRPr sz="1200">
                <a:solidFill>
                  <a:schemeClr val="tx1"/>
                </a:solidFill>
                <a:latin typeface="Calibri" pitchFamily="34" charset="0"/>
              </a:defRPr>
            </a:lvl4pPr>
            <a:lvl5pPr marL="1935163" indent="-214313" defTabSz="931863" eaLnBrk="0" hangingPunct="0">
              <a:spcBef>
                <a:spcPct val="30000"/>
              </a:spcBef>
              <a:defRPr sz="1200">
                <a:solidFill>
                  <a:schemeClr val="tx1"/>
                </a:solidFill>
                <a:latin typeface="Calibri" pitchFamily="34" charset="0"/>
              </a:defRPr>
            </a:lvl5pPr>
            <a:lvl6pPr marL="2392363" indent="-214313" defTabSz="931863" eaLnBrk="0" fontAlgn="base" hangingPunct="0">
              <a:spcBef>
                <a:spcPct val="30000"/>
              </a:spcBef>
              <a:spcAft>
                <a:spcPct val="0"/>
              </a:spcAft>
              <a:defRPr sz="1200">
                <a:solidFill>
                  <a:schemeClr val="tx1"/>
                </a:solidFill>
                <a:latin typeface="Calibri" pitchFamily="34" charset="0"/>
              </a:defRPr>
            </a:lvl6pPr>
            <a:lvl7pPr marL="2849563" indent="-214313" defTabSz="931863" eaLnBrk="0" fontAlgn="base" hangingPunct="0">
              <a:spcBef>
                <a:spcPct val="30000"/>
              </a:spcBef>
              <a:spcAft>
                <a:spcPct val="0"/>
              </a:spcAft>
              <a:defRPr sz="1200">
                <a:solidFill>
                  <a:schemeClr val="tx1"/>
                </a:solidFill>
                <a:latin typeface="Calibri" pitchFamily="34" charset="0"/>
              </a:defRPr>
            </a:lvl7pPr>
            <a:lvl8pPr marL="3306763" indent="-214313" defTabSz="931863" eaLnBrk="0" fontAlgn="base" hangingPunct="0">
              <a:spcBef>
                <a:spcPct val="30000"/>
              </a:spcBef>
              <a:spcAft>
                <a:spcPct val="0"/>
              </a:spcAft>
              <a:defRPr sz="1200">
                <a:solidFill>
                  <a:schemeClr val="tx1"/>
                </a:solidFill>
                <a:latin typeface="Calibri" pitchFamily="34" charset="0"/>
              </a:defRPr>
            </a:lvl8pPr>
            <a:lvl9pPr marL="3763963" indent="-214313" defTabSz="931863" eaLnBrk="0" fontAlgn="base" hangingPunct="0">
              <a:spcBef>
                <a:spcPct val="30000"/>
              </a:spcBef>
              <a:spcAft>
                <a:spcPct val="0"/>
              </a:spcAft>
              <a:defRPr sz="1200">
                <a:solidFill>
                  <a:schemeClr val="tx1"/>
                </a:solidFill>
                <a:latin typeface="Calibri" pitchFamily="34" charset="0"/>
              </a:defRPr>
            </a:lvl9pPr>
          </a:lstStyle>
          <a:p>
            <a:pPr>
              <a:spcBef>
                <a:spcPct val="0"/>
              </a:spcBef>
            </a:pPr>
            <a:r>
              <a:rPr lang="en-US" altLang="en-US">
                <a:solidFill>
                  <a:srgbClr val="000000"/>
                </a:solidFill>
                <a:latin typeface="Arial" pitchFamily="34" charset="0"/>
              </a:rPr>
              <a:t>1</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Slide Image Placeholder 1"/>
          <p:cNvSpPr>
            <a:spLocks noGrp="1" noRot="1" noChangeAspect="1" noTextEdit="1"/>
          </p:cNvSpPr>
          <p:nvPr>
            <p:ph type="sldImg"/>
          </p:nvPr>
        </p:nvSpPr>
        <p:spPr>
          <a:ln/>
        </p:spPr>
      </p:sp>
      <p:sp>
        <p:nvSpPr>
          <p:cNvPr id="5406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63538" indent="-363538"/>
            <a:endParaRPr lang="en-GB" altLang="en-US" smtClean="0"/>
          </a:p>
        </p:txBody>
      </p:sp>
      <p:sp>
        <p:nvSpPr>
          <p:cNvPr id="5406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88988" indent="-303213" defTabSz="989013" eaLnBrk="0" hangingPunct="0">
              <a:spcBef>
                <a:spcPct val="30000"/>
              </a:spcBef>
              <a:defRPr sz="1200">
                <a:solidFill>
                  <a:schemeClr val="tx1"/>
                </a:solidFill>
                <a:latin typeface="Calibri" pitchFamily="34" charset="0"/>
              </a:defRPr>
            </a:lvl2pPr>
            <a:lvl3pPr marL="1214438" indent="-242888" defTabSz="989013" eaLnBrk="0" hangingPunct="0">
              <a:spcBef>
                <a:spcPct val="30000"/>
              </a:spcBef>
              <a:defRPr sz="1200">
                <a:solidFill>
                  <a:schemeClr val="tx1"/>
                </a:solidFill>
                <a:latin typeface="Calibri" pitchFamily="34" charset="0"/>
              </a:defRPr>
            </a:lvl3pPr>
            <a:lvl4pPr marL="1700213" indent="-242888" defTabSz="989013" eaLnBrk="0" hangingPunct="0">
              <a:spcBef>
                <a:spcPct val="30000"/>
              </a:spcBef>
              <a:defRPr sz="1200">
                <a:solidFill>
                  <a:schemeClr val="tx1"/>
                </a:solidFill>
                <a:latin typeface="Calibri" pitchFamily="34" charset="0"/>
              </a:defRPr>
            </a:lvl4pPr>
            <a:lvl5pPr marL="2185988" indent="-242888" defTabSz="989013" eaLnBrk="0" hangingPunct="0">
              <a:spcBef>
                <a:spcPct val="30000"/>
              </a:spcBef>
              <a:defRPr sz="1200">
                <a:solidFill>
                  <a:schemeClr val="tx1"/>
                </a:solidFill>
                <a:latin typeface="Calibri" pitchFamily="34" charset="0"/>
              </a:defRPr>
            </a:lvl5pPr>
            <a:lvl6pPr marL="2643188" indent="-242888" defTabSz="989013" eaLnBrk="0" fontAlgn="base" hangingPunct="0">
              <a:spcBef>
                <a:spcPct val="30000"/>
              </a:spcBef>
              <a:spcAft>
                <a:spcPct val="0"/>
              </a:spcAft>
              <a:defRPr sz="1200">
                <a:solidFill>
                  <a:schemeClr val="tx1"/>
                </a:solidFill>
                <a:latin typeface="Calibri" pitchFamily="34" charset="0"/>
              </a:defRPr>
            </a:lvl6pPr>
            <a:lvl7pPr marL="3100388" indent="-242888" defTabSz="989013" eaLnBrk="0" fontAlgn="base" hangingPunct="0">
              <a:spcBef>
                <a:spcPct val="30000"/>
              </a:spcBef>
              <a:spcAft>
                <a:spcPct val="0"/>
              </a:spcAft>
              <a:defRPr sz="1200">
                <a:solidFill>
                  <a:schemeClr val="tx1"/>
                </a:solidFill>
                <a:latin typeface="Calibri" pitchFamily="34" charset="0"/>
              </a:defRPr>
            </a:lvl7pPr>
            <a:lvl8pPr marL="3557588" indent="-242888" defTabSz="989013" eaLnBrk="0" fontAlgn="base" hangingPunct="0">
              <a:spcBef>
                <a:spcPct val="30000"/>
              </a:spcBef>
              <a:spcAft>
                <a:spcPct val="0"/>
              </a:spcAft>
              <a:defRPr sz="1200">
                <a:solidFill>
                  <a:schemeClr val="tx1"/>
                </a:solidFill>
                <a:latin typeface="Calibri" pitchFamily="34" charset="0"/>
              </a:defRPr>
            </a:lvl8pPr>
            <a:lvl9pPr marL="4014788" indent="-242888"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F7521801-AF96-471D-9525-DFC5025462D9}" type="slidenum">
              <a:rPr lang="en-US" altLang="en-US" sz="1300" smtClean="0">
                <a:solidFill>
                  <a:srgbClr val="000000"/>
                </a:solidFill>
                <a:latin typeface="Arial" pitchFamily="34" charset="0"/>
                <a:cs typeface="Arial" pitchFamily="34" charset="0"/>
              </a:rPr>
              <a:pPr>
                <a:spcBef>
                  <a:spcPct val="0"/>
                </a:spcBef>
              </a:pPr>
              <a:t>146</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Rectangle 2"/>
          <p:cNvSpPr>
            <a:spLocks noGrp="1" noRot="1" noChangeAspect="1" noChangeArrowheads="1" noTextEdit="1"/>
          </p:cNvSpPr>
          <p:nvPr>
            <p:ph type="sldImg"/>
          </p:nvPr>
        </p:nvSpPr>
        <p:spPr>
          <a:ln/>
        </p:spPr>
      </p:sp>
      <p:sp>
        <p:nvSpPr>
          <p:cNvPr id="541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b="1" smtClean="0"/>
          </a:p>
          <a:p>
            <a:endParaRPr lang="en-GB" altLang="en-US" b="1" smtClean="0"/>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2" name="Slide Image Placeholder 1"/>
          <p:cNvSpPr>
            <a:spLocks noGrp="1" noRot="1" noChangeAspect="1" noTextEdit="1"/>
          </p:cNvSpPr>
          <p:nvPr>
            <p:ph type="sldImg"/>
          </p:nvPr>
        </p:nvSpPr>
        <p:spPr>
          <a:ln/>
        </p:spPr>
      </p:sp>
      <p:sp>
        <p:nvSpPr>
          <p:cNvPr id="5427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42888" indent="-242888"/>
            <a:endParaRPr lang="en-GB" altLang="en-US" smtClean="0"/>
          </a:p>
        </p:txBody>
      </p:sp>
      <p:sp>
        <p:nvSpPr>
          <p:cNvPr id="54272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21C48740-373D-4C57-A96D-BF8D98EC6AB5}" type="slidenum">
              <a:rPr lang="en-US" altLang="en-US">
                <a:solidFill>
                  <a:srgbClr val="000000"/>
                </a:solidFill>
                <a:latin typeface="Arial" pitchFamily="34" charset="0"/>
              </a:rPr>
              <a:pPr algn="r">
                <a:spcBef>
                  <a:spcPct val="0"/>
                </a:spcBef>
              </a:pPr>
              <a:t>148</a:t>
            </a:fld>
            <a:endParaRPr lang="en-US" altLang="en-US">
              <a:solidFill>
                <a:srgbClr val="000000"/>
              </a:solidFill>
              <a:latin typeface="Arial" pitchFamily="34"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6" name="Rectangle 2"/>
          <p:cNvSpPr>
            <a:spLocks noGrp="1" noRot="1" noChangeAspect="1" noChangeArrowheads="1" noTextEdit="1"/>
          </p:cNvSpPr>
          <p:nvPr>
            <p:ph type="sldImg"/>
          </p:nvPr>
        </p:nvSpPr>
        <p:spPr>
          <a:ln/>
        </p:spPr>
      </p:sp>
      <p:sp>
        <p:nvSpPr>
          <p:cNvPr id="5437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en-US" sz="900" b="1" smtClean="0"/>
          </a:p>
          <a:p>
            <a:pPr>
              <a:lnSpc>
                <a:spcPct val="80000"/>
              </a:lnSpc>
            </a:pPr>
            <a:endParaRPr lang="en-GB" altLang="en-US" sz="900" smtClean="0"/>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2" name="Slide Image Placeholder 1"/>
          <p:cNvSpPr>
            <a:spLocks noGrp="1" noRot="1" noChangeAspect="1" noTextEdit="1"/>
          </p:cNvSpPr>
          <p:nvPr>
            <p:ph type="sldImg"/>
          </p:nvPr>
        </p:nvSpPr>
        <p:spPr>
          <a:ln/>
        </p:spPr>
      </p:sp>
      <p:sp>
        <p:nvSpPr>
          <p:cNvPr id="5427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42888" indent="-242888"/>
            <a:endParaRPr lang="en-GB" altLang="en-US" smtClean="0"/>
          </a:p>
        </p:txBody>
      </p:sp>
      <p:sp>
        <p:nvSpPr>
          <p:cNvPr id="54272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21C48740-373D-4C57-A96D-BF8D98EC6AB5}" type="slidenum">
              <a:rPr lang="en-US" altLang="en-US">
                <a:solidFill>
                  <a:srgbClr val="000000"/>
                </a:solidFill>
                <a:latin typeface="Arial" pitchFamily="34" charset="0"/>
              </a:rPr>
              <a:pPr algn="r">
                <a:spcBef>
                  <a:spcPct val="0"/>
                </a:spcBef>
              </a:pPr>
              <a:t>150</a:t>
            </a:fld>
            <a:endParaRPr lang="en-US" altLang="en-US">
              <a:solidFill>
                <a:srgbClr val="000000"/>
              </a:solidFill>
              <a:latin typeface="Arial"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70" name="Slide Image Placeholder 1"/>
          <p:cNvSpPr>
            <a:spLocks noGrp="1" noRot="1" noChangeAspect="1" noTextEdit="1"/>
          </p:cNvSpPr>
          <p:nvPr>
            <p:ph type="sldImg"/>
          </p:nvPr>
        </p:nvSpPr>
        <p:spPr>
          <a:ln/>
        </p:spPr>
      </p:sp>
      <p:sp>
        <p:nvSpPr>
          <p:cNvPr id="5447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eaLnBrk="1" hangingPunct="1">
              <a:spcBef>
                <a:spcPct val="0"/>
              </a:spcBef>
              <a:buClr>
                <a:schemeClr val="bg1"/>
              </a:buClr>
              <a:buSzPct val="80000"/>
              <a:buFont typeface="Wingdings" pitchFamily="2" charset="2"/>
              <a:buNone/>
            </a:pPr>
            <a:endParaRPr lang="en-GB" altLang="en-US" b="1" smtClean="0">
              <a:solidFill>
                <a:srgbClr val="0000FF"/>
              </a:solidFill>
            </a:endParaRPr>
          </a:p>
        </p:txBody>
      </p:sp>
      <p:sp>
        <p:nvSpPr>
          <p:cNvPr id="5447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88988" indent="-303213" defTabSz="989013" eaLnBrk="0" hangingPunct="0">
              <a:spcBef>
                <a:spcPct val="30000"/>
              </a:spcBef>
              <a:defRPr sz="1200">
                <a:solidFill>
                  <a:schemeClr val="tx1"/>
                </a:solidFill>
                <a:latin typeface="Calibri" pitchFamily="34" charset="0"/>
              </a:defRPr>
            </a:lvl2pPr>
            <a:lvl3pPr marL="1214438" indent="-242888" defTabSz="989013" eaLnBrk="0" hangingPunct="0">
              <a:spcBef>
                <a:spcPct val="30000"/>
              </a:spcBef>
              <a:defRPr sz="1200">
                <a:solidFill>
                  <a:schemeClr val="tx1"/>
                </a:solidFill>
                <a:latin typeface="Calibri" pitchFamily="34" charset="0"/>
              </a:defRPr>
            </a:lvl3pPr>
            <a:lvl4pPr marL="1700213" indent="-242888" defTabSz="989013" eaLnBrk="0" hangingPunct="0">
              <a:spcBef>
                <a:spcPct val="30000"/>
              </a:spcBef>
              <a:defRPr sz="1200">
                <a:solidFill>
                  <a:schemeClr val="tx1"/>
                </a:solidFill>
                <a:latin typeface="Calibri" pitchFamily="34" charset="0"/>
              </a:defRPr>
            </a:lvl4pPr>
            <a:lvl5pPr marL="2185988" indent="-242888" defTabSz="989013" eaLnBrk="0" hangingPunct="0">
              <a:spcBef>
                <a:spcPct val="30000"/>
              </a:spcBef>
              <a:defRPr sz="1200">
                <a:solidFill>
                  <a:schemeClr val="tx1"/>
                </a:solidFill>
                <a:latin typeface="Calibri" pitchFamily="34" charset="0"/>
              </a:defRPr>
            </a:lvl5pPr>
            <a:lvl6pPr marL="2643188" indent="-242888" defTabSz="989013" eaLnBrk="0" fontAlgn="base" hangingPunct="0">
              <a:spcBef>
                <a:spcPct val="30000"/>
              </a:spcBef>
              <a:spcAft>
                <a:spcPct val="0"/>
              </a:spcAft>
              <a:defRPr sz="1200">
                <a:solidFill>
                  <a:schemeClr val="tx1"/>
                </a:solidFill>
                <a:latin typeface="Calibri" pitchFamily="34" charset="0"/>
              </a:defRPr>
            </a:lvl6pPr>
            <a:lvl7pPr marL="3100388" indent="-242888" defTabSz="989013" eaLnBrk="0" fontAlgn="base" hangingPunct="0">
              <a:spcBef>
                <a:spcPct val="30000"/>
              </a:spcBef>
              <a:spcAft>
                <a:spcPct val="0"/>
              </a:spcAft>
              <a:defRPr sz="1200">
                <a:solidFill>
                  <a:schemeClr val="tx1"/>
                </a:solidFill>
                <a:latin typeface="Calibri" pitchFamily="34" charset="0"/>
              </a:defRPr>
            </a:lvl7pPr>
            <a:lvl8pPr marL="3557588" indent="-242888" defTabSz="989013" eaLnBrk="0" fontAlgn="base" hangingPunct="0">
              <a:spcBef>
                <a:spcPct val="30000"/>
              </a:spcBef>
              <a:spcAft>
                <a:spcPct val="0"/>
              </a:spcAft>
              <a:defRPr sz="1200">
                <a:solidFill>
                  <a:schemeClr val="tx1"/>
                </a:solidFill>
                <a:latin typeface="Calibri" pitchFamily="34" charset="0"/>
              </a:defRPr>
            </a:lvl8pPr>
            <a:lvl9pPr marL="4014788" indent="-242888"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9568BFDD-EA83-4004-95CB-F3D4DC4A27E1}" type="slidenum">
              <a:rPr lang="en-US" altLang="en-US" sz="1300" smtClean="0">
                <a:solidFill>
                  <a:srgbClr val="000000"/>
                </a:solidFill>
                <a:latin typeface="Arial" pitchFamily="34" charset="0"/>
                <a:cs typeface="Arial" pitchFamily="34" charset="0"/>
              </a:rPr>
              <a:pPr>
                <a:spcBef>
                  <a:spcPct val="0"/>
                </a:spcBef>
              </a:pPr>
              <a:t>151</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2"/>
          <p:cNvSpPr>
            <a:spLocks noGrp="1" noRot="1" noChangeAspect="1" noChangeArrowheads="1" noTextEdit="1"/>
          </p:cNvSpPr>
          <p:nvPr>
            <p:ph type="sldImg"/>
          </p:nvPr>
        </p:nvSpPr>
        <p:spPr>
          <a:ln/>
        </p:spPr>
      </p:sp>
      <p:sp>
        <p:nvSpPr>
          <p:cNvPr id="5457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CD007BDD-2D35-4D55-B9A7-48F72F5FC41D}" type="slidenum">
              <a:rPr lang="en-US" altLang="en-US" sz="1300" smtClean="0">
                <a:latin typeface="Arial" pitchFamily="34" charset="0"/>
                <a:cs typeface="Arial" pitchFamily="34" charset="0"/>
              </a:rPr>
              <a:pPr>
                <a:spcBef>
                  <a:spcPct val="0"/>
                </a:spcBef>
              </a:pPr>
              <a:t>16</a:t>
            </a:fld>
            <a:endParaRPr lang="en-US" altLang="en-US" sz="1300" smtClean="0">
              <a:latin typeface="Arial" pitchFamily="34" charset="0"/>
              <a:cs typeface="Arial" pitchFamily="34" charset="0"/>
            </a:endParaRPr>
          </a:p>
        </p:txBody>
      </p:sp>
      <p:sp>
        <p:nvSpPr>
          <p:cNvPr id="411651" name="Slide Image Placeholder 1"/>
          <p:cNvSpPr>
            <a:spLocks noGrp="1" noRot="1" noChangeAspect="1" noTextEdit="1"/>
          </p:cNvSpPr>
          <p:nvPr>
            <p:ph type="sldImg"/>
          </p:nvPr>
        </p:nvSpPr>
        <p:spPr>
          <a:ln/>
        </p:spPr>
      </p:sp>
      <p:sp>
        <p:nvSpPr>
          <p:cNvPr id="41165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a:p>
            <a:pPr eaLnBrk="1" hangingPunct="1"/>
            <a:endParaRPr lang="en-GB" altLang="en-US" smtClean="0"/>
          </a:p>
          <a:p>
            <a:pPr eaLnBrk="1" hangingPunct="1"/>
            <a:endParaRPr lang="en-GB" altLang="en-US" smtClean="0"/>
          </a:p>
          <a:p>
            <a:pPr eaLnBrk="1" hangingPunct="1"/>
            <a:endParaRPr lang="en-US" altLang="en-US" smtClean="0"/>
          </a:p>
          <a:p>
            <a:pPr eaLnBrk="1" hangingPunct="1"/>
            <a:endParaRPr lang="en-US" altLang="en-US" smtClean="0"/>
          </a:p>
        </p:txBody>
      </p:sp>
      <p:sp>
        <p:nvSpPr>
          <p:cNvPr id="411653"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chemeClr val="bg1"/>
              </a:buClr>
              <a:buSzPct val="80000"/>
              <a:buFont typeface="Wingdings" pitchFamily="2" charset="2"/>
              <a:buChar char="•"/>
            </a:pPr>
            <a:fld id="{B1D5673D-9712-4CAB-B39F-EAEAFE319926}" type="slidenum">
              <a:rPr lang="en-GB" altLang="en-US" sz="1300"/>
              <a:pPr algn="r" eaLnBrk="1" hangingPunct="1">
                <a:spcBef>
                  <a:spcPct val="0"/>
                </a:spcBef>
                <a:buClr>
                  <a:schemeClr val="bg1"/>
                </a:buClr>
                <a:buSzPct val="80000"/>
                <a:buFont typeface="Wingdings" pitchFamily="2" charset="2"/>
                <a:buChar char="•"/>
              </a:pPr>
              <a:t>16</a:t>
            </a:fld>
            <a:endParaRPr lang="en-GB" altLang="en-US" sz="130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8" name="Espace réservé de l'image des diapositives 1"/>
          <p:cNvSpPr>
            <a:spLocks noGrp="1" noRot="1" noChangeAspect="1" noTextEdit="1"/>
          </p:cNvSpPr>
          <p:nvPr>
            <p:ph type="sldImg"/>
          </p:nvPr>
        </p:nvSpPr>
        <p:spPr>
          <a:xfrm>
            <a:off x="1647825" y="525463"/>
            <a:ext cx="3833813" cy="2876550"/>
          </a:xfrm>
          <a:ln/>
        </p:spPr>
      </p:sp>
      <p:sp>
        <p:nvSpPr>
          <p:cNvPr id="546819" name="Espace réservé des commentaires 2"/>
          <p:cNvSpPr>
            <a:spLocks noGrp="1"/>
          </p:cNvSpPr>
          <p:nvPr>
            <p:ph type="body" idx="1"/>
          </p:nvPr>
        </p:nvSpPr>
        <p:spPr>
          <a:xfrm>
            <a:off x="277813" y="3603625"/>
            <a:ext cx="6556375"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p>
            <a:pPr eaLnBrk="1" hangingPunct="1"/>
            <a:endParaRPr lang="fr-FR" altLang="en-US" smtClean="0"/>
          </a:p>
        </p:txBody>
      </p:sp>
      <p:sp>
        <p:nvSpPr>
          <p:cNvPr id="546820"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C489C33C-0C60-440F-9B01-4A763E4471D0}" type="slidenum">
              <a:rPr lang="en-GB" altLang="en-US">
                <a:solidFill>
                  <a:srgbClr val="000000"/>
                </a:solidFill>
                <a:latin typeface="Arial" pitchFamily="34" charset="0"/>
              </a:rPr>
              <a:pPr algn="r" eaLnBrk="1" hangingPunct="1">
                <a:spcBef>
                  <a:spcPct val="0"/>
                </a:spcBef>
              </a:pPr>
              <a:t>153</a:t>
            </a:fld>
            <a:endParaRPr lang="en-GB" altLang="en-US">
              <a:solidFill>
                <a:srgbClr val="000000"/>
              </a:solidFill>
              <a:latin typeface="Arial" pitchFamily="34" charset="0"/>
            </a:endParaRPr>
          </a:p>
        </p:txBody>
      </p:sp>
      <p:sp>
        <p:nvSpPr>
          <p:cNvPr id="546821"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en-US">
              <a:solidFill>
                <a:srgbClr val="000000"/>
              </a:solidFill>
              <a:latin typeface="Arial" pitchFamily="34"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2" name="Espace réservé de l'image des diapositives 1"/>
          <p:cNvSpPr>
            <a:spLocks noGrp="1" noRot="1" noChangeAspect="1" noTextEdit="1"/>
          </p:cNvSpPr>
          <p:nvPr>
            <p:ph type="sldImg"/>
          </p:nvPr>
        </p:nvSpPr>
        <p:spPr>
          <a:xfrm>
            <a:off x="1647825" y="525463"/>
            <a:ext cx="3833813" cy="2876550"/>
          </a:xfrm>
          <a:ln/>
        </p:spPr>
      </p:sp>
      <p:sp>
        <p:nvSpPr>
          <p:cNvPr id="547843"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p>
            <a:pPr eaLnBrk="1" hangingPunct="1"/>
            <a:endParaRPr lang="fr-FR" altLang="en-US" smtClean="0"/>
          </a:p>
        </p:txBody>
      </p:sp>
      <p:sp>
        <p:nvSpPr>
          <p:cNvPr id="547844"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28187BDC-F62B-4B49-8A1D-2C80E21574B6}" type="slidenum">
              <a:rPr lang="en-GB" altLang="en-US">
                <a:solidFill>
                  <a:srgbClr val="000000"/>
                </a:solidFill>
                <a:latin typeface="Arial" pitchFamily="34" charset="0"/>
              </a:rPr>
              <a:pPr algn="r" eaLnBrk="1" hangingPunct="1">
                <a:spcBef>
                  <a:spcPct val="0"/>
                </a:spcBef>
              </a:pPr>
              <a:t>154</a:t>
            </a:fld>
            <a:endParaRPr lang="en-GB" altLang="en-US">
              <a:solidFill>
                <a:srgbClr val="000000"/>
              </a:solidFill>
              <a:latin typeface="Arial" pitchFamily="34" charset="0"/>
            </a:endParaRPr>
          </a:p>
        </p:txBody>
      </p:sp>
      <p:sp>
        <p:nvSpPr>
          <p:cNvPr id="547845"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en-US">
              <a:solidFill>
                <a:srgbClr val="000000"/>
              </a:solidFill>
              <a:latin typeface="Arial"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Espace réservé de l'image des diapositives 1"/>
          <p:cNvSpPr>
            <a:spLocks noGrp="1" noRot="1" noChangeAspect="1" noTextEdit="1"/>
          </p:cNvSpPr>
          <p:nvPr>
            <p:ph type="sldImg"/>
          </p:nvPr>
        </p:nvSpPr>
        <p:spPr>
          <a:xfrm>
            <a:off x="1647825" y="525463"/>
            <a:ext cx="3833813" cy="2876550"/>
          </a:xfrm>
          <a:ln/>
        </p:spPr>
      </p:sp>
      <p:sp>
        <p:nvSpPr>
          <p:cNvPr id="548867"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p>
            <a:pPr marL="373063" indent="-373063">
              <a:lnSpc>
                <a:spcPct val="150000"/>
              </a:lnSpc>
            </a:pPr>
            <a:endParaRPr lang="fr-FR" altLang="en-US" smtClean="0"/>
          </a:p>
        </p:txBody>
      </p:sp>
      <p:sp>
        <p:nvSpPr>
          <p:cNvPr id="548868"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83E7FD91-E4AF-468E-AB79-5132D759A3F6}" type="slidenum">
              <a:rPr lang="en-GB" altLang="en-US">
                <a:solidFill>
                  <a:srgbClr val="000000"/>
                </a:solidFill>
                <a:latin typeface="Arial" pitchFamily="34" charset="0"/>
              </a:rPr>
              <a:pPr algn="r" eaLnBrk="1" hangingPunct="1">
                <a:spcBef>
                  <a:spcPct val="0"/>
                </a:spcBef>
              </a:pPr>
              <a:t>155</a:t>
            </a:fld>
            <a:endParaRPr lang="en-GB" altLang="en-US">
              <a:solidFill>
                <a:srgbClr val="000000"/>
              </a:solidFill>
              <a:latin typeface="Arial" pitchFamily="34" charset="0"/>
            </a:endParaRPr>
          </a:p>
        </p:txBody>
      </p:sp>
      <p:sp>
        <p:nvSpPr>
          <p:cNvPr id="548869"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en-US">
              <a:solidFill>
                <a:srgbClr val="000000"/>
              </a:solidFill>
              <a:latin typeface="Arial" pitchFamily="34"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Slide Image Placeholder 1"/>
          <p:cNvSpPr>
            <a:spLocks noGrp="1" noRot="1" noChangeAspect="1" noTextEdit="1"/>
          </p:cNvSpPr>
          <p:nvPr>
            <p:ph type="sldImg"/>
          </p:nvPr>
        </p:nvSpPr>
        <p:spPr>
          <a:ln/>
        </p:spPr>
      </p:sp>
      <p:sp>
        <p:nvSpPr>
          <p:cNvPr id="5498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5498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88988" indent="-303213" defTabSz="989013" eaLnBrk="0" hangingPunct="0">
              <a:spcBef>
                <a:spcPct val="30000"/>
              </a:spcBef>
              <a:defRPr sz="1200">
                <a:solidFill>
                  <a:schemeClr val="tx1"/>
                </a:solidFill>
                <a:latin typeface="Calibri" pitchFamily="34" charset="0"/>
              </a:defRPr>
            </a:lvl2pPr>
            <a:lvl3pPr marL="1214438" indent="-242888" defTabSz="989013" eaLnBrk="0" hangingPunct="0">
              <a:spcBef>
                <a:spcPct val="30000"/>
              </a:spcBef>
              <a:defRPr sz="1200">
                <a:solidFill>
                  <a:schemeClr val="tx1"/>
                </a:solidFill>
                <a:latin typeface="Calibri" pitchFamily="34" charset="0"/>
              </a:defRPr>
            </a:lvl3pPr>
            <a:lvl4pPr marL="1700213" indent="-242888" defTabSz="989013" eaLnBrk="0" hangingPunct="0">
              <a:spcBef>
                <a:spcPct val="30000"/>
              </a:spcBef>
              <a:defRPr sz="1200">
                <a:solidFill>
                  <a:schemeClr val="tx1"/>
                </a:solidFill>
                <a:latin typeface="Calibri" pitchFamily="34" charset="0"/>
              </a:defRPr>
            </a:lvl4pPr>
            <a:lvl5pPr marL="2185988" indent="-242888" defTabSz="989013" eaLnBrk="0" hangingPunct="0">
              <a:spcBef>
                <a:spcPct val="30000"/>
              </a:spcBef>
              <a:defRPr sz="1200">
                <a:solidFill>
                  <a:schemeClr val="tx1"/>
                </a:solidFill>
                <a:latin typeface="Calibri" pitchFamily="34" charset="0"/>
              </a:defRPr>
            </a:lvl5pPr>
            <a:lvl6pPr marL="2643188" indent="-242888" defTabSz="989013" eaLnBrk="0" fontAlgn="base" hangingPunct="0">
              <a:spcBef>
                <a:spcPct val="30000"/>
              </a:spcBef>
              <a:spcAft>
                <a:spcPct val="0"/>
              </a:spcAft>
              <a:defRPr sz="1200">
                <a:solidFill>
                  <a:schemeClr val="tx1"/>
                </a:solidFill>
                <a:latin typeface="Calibri" pitchFamily="34" charset="0"/>
              </a:defRPr>
            </a:lvl6pPr>
            <a:lvl7pPr marL="3100388" indent="-242888" defTabSz="989013" eaLnBrk="0" fontAlgn="base" hangingPunct="0">
              <a:spcBef>
                <a:spcPct val="30000"/>
              </a:spcBef>
              <a:spcAft>
                <a:spcPct val="0"/>
              </a:spcAft>
              <a:defRPr sz="1200">
                <a:solidFill>
                  <a:schemeClr val="tx1"/>
                </a:solidFill>
                <a:latin typeface="Calibri" pitchFamily="34" charset="0"/>
              </a:defRPr>
            </a:lvl7pPr>
            <a:lvl8pPr marL="3557588" indent="-242888" defTabSz="989013" eaLnBrk="0" fontAlgn="base" hangingPunct="0">
              <a:spcBef>
                <a:spcPct val="30000"/>
              </a:spcBef>
              <a:spcAft>
                <a:spcPct val="0"/>
              </a:spcAft>
              <a:defRPr sz="1200">
                <a:solidFill>
                  <a:schemeClr val="tx1"/>
                </a:solidFill>
                <a:latin typeface="Calibri" pitchFamily="34" charset="0"/>
              </a:defRPr>
            </a:lvl8pPr>
            <a:lvl9pPr marL="4014788" indent="-242888"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9C3C0F2F-1001-49A2-807E-F58F63C2F95F}" type="slidenum">
              <a:rPr lang="en-US" altLang="en-US" sz="1300" smtClean="0">
                <a:solidFill>
                  <a:srgbClr val="000000"/>
                </a:solidFill>
                <a:latin typeface="Arial" pitchFamily="34" charset="0"/>
                <a:cs typeface="Arial" pitchFamily="34" charset="0"/>
              </a:rPr>
              <a:pPr>
                <a:spcBef>
                  <a:spcPct val="0"/>
                </a:spcBef>
              </a:pPr>
              <a:t>156</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Slide Image Placeholder 1"/>
          <p:cNvSpPr>
            <a:spLocks noGrp="1" noRot="1" noChangeAspect="1" noTextEdit="1"/>
          </p:cNvSpPr>
          <p:nvPr>
            <p:ph type="sldImg"/>
          </p:nvPr>
        </p:nvSpPr>
        <p:spPr>
          <a:ln/>
        </p:spPr>
      </p:sp>
      <p:sp>
        <p:nvSpPr>
          <p:cNvPr id="5509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5509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88988" indent="-303213" defTabSz="989013" eaLnBrk="0" hangingPunct="0">
              <a:spcBef>
                <a:spcPct val="30000"/>
              </a:spcBef>
              <a:defRPr sz="1200">
                <a:solidFill>
                  <a:schemeClr val="tx1"/>
                </a:solidFill>
                <a:latin typeface="Calibri" pitchFamily="34" charset="0"/>
              </a:defRPr>
            </a:lvl2pPr>
            <a:lvl3pPr marL="1214438" indent="-242888" defTabSz="989013" eaLnBrk="0" hangingPunct="0">
              <a:spcBef>
                <a:spcPct val="30000"/>
              </a:spcBef>
              <a:defRPr sz="1200">
                <a:solidFill>
                  <a:schemeClr val="tx1"/>
                </a:solidFill>
                <a:latin typeface="Calibri" pitchFamily="34" charset="0"/>
              </a:defRPr>
            </a:lvl3pPr>
            <a:lvl4pPr marL="1700213" indent="-242888" defTabSz="989013" eaLnBrk="0" hangingPunct="0">
              <a:spcBef>
                <a:spcPct val="30000"/>
              </a:spcBef>
              <a:defRPr sz="1200">
                <a:solidFill>
                  <a:schemeClr val="tx1"/>
                </a:solidFill>
                <a:latin typeface="Calibri" pitchFamily="34" charset="0"/>
              </a:defRPr>
            </a:lvl4pPr>
            <a:lvl5pPr marL="2185988" indent="-242888" defTabSz="989013" eaLnBrk="0" hangingPunct="0">
              <a:spcBef>
                <a:spcPct val="30000"/>
              </a:spcBef>
              <a:defRPr sz="1200">
                <a:solidFill>
                  <a:schemeClr val="tx1"/>
                </a:solidFill>
                <a:latin typeface="Calibri" pitchFamily="34" charset="0"/>
              </a:defRPr>
            </a:lvl5pPr>
            <a:lvl6pPr marL="2643188" indent="-242888" defTabSz="989013" eaLnBrk="0" fontAlgn="base" hangingPunct="0">
              <a:spcBef>
                <a:spcPct val="30000"/>
              </a:spcBef>
              <a:spcAft>
                <a:spcPct val="0"/>
              </a:spcAft>
              <a:defRPr sz="1200">
                <a:solidFill>
                  <a:schemeClr val="tx1"/>
                </a:solidFill>
                <a:latin typeface="Calibri" pitchFamily="34" charset="0"/>
              </a:defRPr>
            </a:lvl6pPr>
            <a:lvl7pPr marL="3100388" indent="-242888" defTabSz="989013" eaLnBrk="0" fontAlgn="base" hangingPunct="0">
              <a:spcBef>
                <a:spcPct val="30000"/>
              </a:spcBef>
              <a:spcAft>
                <a:spcPct val="0"/>
              </a:spcAft>
              <a:defRPr sz="1200">
                <a:solidFill>
                  <a:schemeClr val="tx1"/>
                </a:solidFill>
                <a:latin typeface="Calibri" pitchFamily="34" charset="0"/>
              </a:defRPr>
            </a:lvl7pPr>
            <a:lvl8pPr marL="3557588" indent="-242888" defTabSz="989013" eaLnBrk="0" fontAlgn="base" hangingPunct="0">
              <a:spcBef>
                <a:spcPct val="30000"/>
              </a:spcBef>
              <a:spcAft>
                <a:spcPct val="0"/>
              </a:spcAft>
              <a:defRPr sz="1200">
                <a:solidFill>
                  <a:schemeClr val="tx1"/>
                </a:solidFill>
                <a:latin typeface="Calibri" pitchFamily="34" charset="0"/>
              </a:defRPr>
            </a:lvl8pPr>
            <a:lvl9pPr marL="4014788" indent="-242888"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A50E08E2-E427-498C-9EE0-CB2D97FFF216}" type="slidenum">
              <a:rPr lang="en-US" altLang="en-US" sz="1300" smtClean="0">
                <a:solidFill>
                  <a:srgbClr val="000000"/>
                </a:solidFill>
                <a:latin typeface="Arial" pitchFamily="34" charset="0"/>
                <a:cs typeface="Arial" pitchFamily="34" charset="0"/>
              </a:rPr>
              <a:pPr>
                <a:spcBef>
                  <a:spcPct val="0"/>
                </a:spcBef>
              </a:pPr>
              <a:t>157</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Slide Image Placeholder 1"/>
          <p:cNvSpPr>
            <a:spLocks noGrp="1" noRot="1" noChangeAspect="1" noTextEdit="1"/>
          </p:cNvSpPr>
          <p:nvPr>
            <p:ph type="sldImg"/>
          </p:nvPr>
        </p:nvSpPr>
        <p:spPr>
          <a:ln/>
        </p:spPr>
      </p:sp>
      <p:sp>
        <p:nvSpPr>
          <p:cNvPr id="5519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5519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88988" indent="-303213" defTabSz="989013" eaLnBrk="0" hangingPunct="0">
              <a:spcBef>
                <a:spcPct val="30000"/>
              </a:spcBef>
              <a:defRPr sz="1200">
                <a:solidFill>
                  <a:schemeClr val="tx1"/>
                </a:solidFill>
                <a:latin typeface="Calibri" pitchFamily="34" charset="0"/>
              </a:defRPr>
            </a:lvl2pPr>
            <a:lvl3pPr marL="1214438" indent="-242888" defTabSz="989013" eaLnBrk="0" hangingPunct="0">
              <a:spcBef>
                <a:spcPct val="30000"/>
              </a:spcBef>
              <a:defRPr sz="1200">
                <a:solidFill>
                  <a:schemeClr val="tx1"/>
                </a:solidFill>
                <a:latin typeface="Calibri" pitchFamily="34" charset="0"/>
              </a:defRPr>
            </a:lvl3pPr>
            <a:lvl4pPr marL="1700213" indent="-242888" defTabSz="989013" eaLnBrk="0" hangingPunct="0">
              <a:spcBef>
                <a:spcPct val="30000"/>
              </a:spcBef>
              <a:defRPr sz="1200">
                <a:solidFill>
                  <a:schemeClr val="tx1"/>
                </a:solidFill>
                <a:latin typeface="Calibri" pitchFamily="34" charset="0"/>
              </a:defRPr>
            </a:lvl4pPr>
            <a:lvl5pPr marL="2185988" indent="-242888" defTabSz="989013" eaLnBrk="0" hangingPunct="0">
              <a:spcBef>
                <a:spcPct val="30000"/>
              </a:spcBef>
              <a:defRPr sz="1200">
                <a:solidFill>
                  <a:schemeClr val="tx1"/>
                </a:solidFill>
                <a:latin typeface="Calibri" pitchFamily="34" charset="0"/>
              </a:defRPr>
            </a:lvl5pPr>
            <a:lvl6pPr marL="2643188" indent="-242888" defTabSz="989013" eaLnBrk="0" fontAlgn="base" hangingPunct="0">
              <a:spcBef>
                <a:spcPct val="30000"/>
              </a:spcBef>
              <a:spcAft>
                <a:spcPct val="0"/>
              </a:spcAft>
              <a:defRPr sz="1200">
                <a:solidFill>
                  <a:schemeClr val="tx1"/>
                </a:solidFill>
                <a:latin typeface="Calibri" pitchFamily="34" charset="0"/>
              </a:defRPr>
            </a:lvl6pPr>
            <a:lvl7pPr marL="3100388" indent="-242888" defTabSz="989013" eaLnBrk="0" fontAlgn="base" hangingPunct="0">
              <a:spcBef>
                <a:spcPct val="30000"/>
              </a:spcBef>
              <a:spcAft>
                <a:spcPct val="0"/>
              </a:spcAft>
              <a:defRPr sz="1200">
                <a:solidFill>
                  <a:schemeClr val="tx1"/>
                </a:solidFill>
                <a:latin typeface="Calibri" pitchFamily="34" charset="0"/>
              </a:defRPr>
            </a:lvl7pPr>
            <a:lvl8pPr marL="3557588" indent="-242888" defTabSz="989013" eaLnBrk="0" fontAlgn="base" hangingPunct="0">
              <a:spcBef>
                <a:spcPct val="30000"/>
              </a:spcBef>
              <a:spcAft>
                <a:spcPct val="0"/>
              </a:spcAft>
              <a:defRPr sz="1200">
                <a:solidFill>
                  <a:schemeClr val="tx1"/>
                </a:solidFill>
                <a:latin typeface="Calibri" pitchFamily="34" charset="0"/>
              </a:defRPr>
            </a:lvl8pPr>
            <a:lvl9pPr marL="4014788" indent="-242888"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1663CAC3-716B-4B93-BB82-1A853ECDE0AF}" type="slidenum">
              <a:rPr lang="en-US" altLang="en-US" sz="1300" smtClean="0">
                <a:solidFill>
                  <a:srgbClr val="000000"/>
                </a:solidFill>
                <a:latin typeface="Arial" pitchFamily="34" charset="0"/>
                <a:cs typeface="Arial" pitchFamily="34" charset="0"/>
              </a:rPr>
              <a:pPr>
                <a:spcBef>
                  <a:spcPct val="0"/>
                </a:spcBef>
              </a:pPr>
              <a:t>158</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2" name="Slide Image Placeholder 1"/>
          <p:cNvSpPr>
            <a:spLocks noGrp="1" noRot="1" noChangeAspect="1" noTextEdit="1"/>
          </p:cNvSpPr>
          <p:nvPr>
            <p:ph type="sldImg"/>
          </p:nvPr>
        </p:nvSpPr>
        <p:spPr>
          <a:ln/>
        </p:spPr>
      </p:sp>
      <p:sp>
        <p:nvSpPr>
          <p:cNvPr id="5529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65" tIns="46583" rIns="93165" bIns="46583"/>
          <a:lstStyle/>
          <a:p>
            <a:pPr eaLnBrk="1" hangingPunct="1">
              <a:spcBef>
                <a:spcPct val="0"/>
              </a:spcBef>
            </a:pPr>
            <a:endParaRPr lang="en-GB" altLang="en-US" smtClean="0"/>
          </a:p>
        </p:txBody>
      </p:sp>
      <p:sp>
        <p:nvSpPr>
          <p:cNvPr id="55296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65" tIns="46583" rIns="93165" bIns="46583" anchor="b"/>
          <a:lstStyle>
            <a:lvl1pPr defTabSz="860425" eaLnBrk="0" hangingPunct="0">
              <a:spcBef>
                <a:spcPct val="30000"/>
              </a:spcBef>
              <a:defRPr sz="1200">
                <a:solidFill>
                  <a:schemeClr val="tx1"/>
                </a:solidFill>
                <a:latin typeface="Calibri" pitchFamily="34" charset="0"/>
              </a:defRPr>
            </a:lvl1pPr>
            <a:lvl2pPr marL="742950" indent="-285750" defTabSz="860425" eaLnBrk="0" hangingPunct="0">
              <a:spcBef>
                <a:spcPct val="30000"/>
              </a:spcBef>
              <a:defRPr sz="1200">
                <a:solidFill>
                  <a:schemeClr val="tx1"/>
                </a:solidFill>
                <a:latin typeface="Calibri" pitchFamily="34" charset="0"/>
              </a:defRPr>
            </a:lvl2pPr>
            <a:lvl3pPr marL="1143000" indent="-228600" defTabSz="860425" eaLnBrk="0" hangingPunct="0">
              <a:spcBef>
                <a:spcPct val="30000"/>
              </a:spcBef>
              <a:defRPr sz="1200">
                <a:solidFill>
                  <a:schemeClr val="tx1"/>
                </a:solidFill>
                <a:latin typeface="Calibri" pitchFamily="34" charset="0"/>
              </a:defRPr>
            </a:lvl3pPr>
            <a:lvl4pPr marL="1600200" indent="-228600" defTabSz="860425" eaLnBrk="0" hangingPunct="0">
              <a:spcBef>
                <a:spcPct val="30000"/>
              </a:spcBef>
              <a:defRPr sz="1200">
                <a:solidFill>
                  <a:schemeClr val="tx1"/>
                </a:solidFill>
                <a:latin typeface="Calibri" pitchFamily="34" charset="0"/>
              </a:defRPr>
            </a:lvl4pPr>
            <a:lvl5pPr marL="2057400" indent="-228600" defTabSz="860425" eaLnBrk="0" hangingPunct="0">
              <a:spcBef>
                <a:spcPct val="30000"/>
              </a:spcBef>
              <a:defRPr sz="1200">
                <a:solidFill>
                  <a:schemeClr val="tx1"/>
                </a:solidFill>
                <a:latin typeface="Calibri" pitchFamily="34" charset="0"/>
              </a:defRPr>
            </a:lvl5pPr>
            <a:lvl6pPr marL="2514600" indent="-228600" defTabSz="860425" eaLnBrk="0" fontAlgn="base" hangingPunct="0">
              <a:spcBef>
                <a:spcPct val="30000"/>
              </a:spcBef>
              <a:spcAft>
                <a:spcPct val="0"/>
              </a:spcAft>
              <a:defRPr sz="1200">
                <a:solidFill>
                  <a:schemeClr val="tx1"/>
                </a:solidFill>
                <a:latin typeface="Calibri" pitchFamily="34" charset="0"/>
              </a:defRPr>
            </a:lvl6pPr>
            <a:lvl7pPr marL="2971800" indent="-228600" defTabSz="860425" eaLnBrk="0" fontAlgn="base" hangingPunct="0">
              <a:spcBef>
                <a:spcPct val="30000"/>
              </a:spcBef>
              <a:spcAft>
                <a:spcPct val="0"/>
              </a:spcAft>
              <a:defRPr sz="1200">
                <a:solidFill>
                  <a:schemeClr val="tx1"/>
                </a:solidFill>
                <a:latin typeface="Calibri" pitchFamily="34" charset="0"/>
              </a:defRPr>
            </a:lvl7pPr>
            <a:lvl8pPr marL="3429000" indent="-228600" defTabSz="860425" eaLnBrk="0" fontAlgn="base" hangingPunct="0">
              <a:spcBef>
                <a:spcPct val="30000"/>
              </a:spcBef>
              <a:spcAft>
                <a:spcPct val="0"/>
              </a:spcAft>
              <a:defRPr sz="1200">
                <a:solidFill>
                  <a:schemeClr val="tx1"/>
                </a:solidFill>
                <a:latin typeface="Calibri" pitchFamily="34" charset="0"/>
              </a:defRPr>
            </a:lvl8pPr>
            <a:lvl9pPr marL="3886200" indent="-228600" defTabSz="860425"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56320FE1-7490-47A4-BEF6-923405DA9CF4}" type="slidenum">
              <a:rPr lang="en-US" altLang="en-US">
                <a:solidFill>
                  <a:srgbClr val="000000"/>
                </a:solidFill>
              </a:rPr>
              <a:pPr algn="r" eaLnBrk="1" hangingPunct="1">
                <a:spcBef>
                  <a:spcPct val="0"/>
                </a:spcBef>
              </a:pPr>
              <a:t>159</a:t>
            </a:fld>
            <a:endParaRPr lang="en-US" altLang="en-US">
              <a:solidFill>
                <a:srgbClr val="000000"/>
              </a:solidFill>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Slide Image Placeholder 1"/>
          <p:cNvSpPr>
            <a:spLocks noGrp="1" noRot="1" noChangeAspect="1" noTextEdit="1"/>
          </p:cNvSpPr>
          <p:nvPr>
            <p:ph type="sldImg"/>
          </p:nvPr>
        </p:nvSpPr>
        <p:spPr>
          <a:ln/>
        </p:spPr>
      </p:sp>
      <p:sp>
        <p:nvSpPr>
          <p:cNvPr id="5539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65" tIns="46583" rIns="93165" bIns="46583"/>
          <a:lstStyle/>
          <a:p>
            <a:pPr defTabSz="987425" eaLnBrk="1" hangingPunct="1">
              <a:spcBef>
                <a:spcPct val="0"/>
              </a:spcBef>
            </a:pPr>
            <a:endParaRPr lang="en-GB" altLang="en-US" smtClean="0"/>
          </a:p>
        </p:txBody>
      </p:sp>
      <p:sp>
        <p:nvSpPr>
          <p:cNvPr id="55398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65" tIns="46583" rIns="93165" bIns="46583" anchor="b"/>
          <a:lstStyle>
            <a:lvl1pPr defTabSz="860425" eaLnBrk="0" hangingPunct="0">
              <a:spcBef>
                <a:spcPct val="30000"/>
              </a:spcBef>
              <a:defRPr sz="1200">
                <a:solidFill>
                  <a:schemeClr val="tx1"/>
                </a:solidFill>
                <a:latin typeface="Calibri" pitchFamily="34" charset="0"/>
              </a:defRPr>
            </a:lvl1pPr>
            <a:lvl2pPr marL="742950" indent="-285750" defTabSz="860425" eaLnBrk="0" hangingPunct="0">
              <a:spcBef>
                <a:spcPct val="30000"/>
              </a:spcBef>
              <a:defRPr sz="1200">
                <a:solidFill>
                  <a:schemeClr val="tx1"/>
                </a:solidFill>
                <a:latin typeface="Calibri" pitchFamily="34" charset="0"/>
              </a:defRPr>
            </a:lvl2pPr>
            <a:lvl3pPr marL="1143000" indent="-228600" defTabSz="860425" eaLnBrk="0" hangingPunct="0">
              <a:spcBef>
                <a:spcPct val="30000"/>
              </a:spcBef>
              <a:defRPr sz="1200">
                <a:solidFill>
                  <a:schemeClr val="tx1"/>
                </a:solidFill>
                <a:latin typeface="Calibri" pitchFamily="34" charset="0"/>
              </a:defRPr>
            </a:lvl3pPr>
            <a:lvl4pPr marL="1600200" indent="-228600" defTabSz="860425" eaLnBrk="0" hangingPunct="0">
              <a:spcBef>
                <a:spcPct val="30000"/>
              </a:spcBef>
              <a:defRPr sz="1200">
                <a:solidFill>
                  <a:schemeClr val="tx1"/>
                </a:solidFill>
                <a:latin typeface="Calibri" pitchFamily="34" charset="0"/>
              </a:defRPr>
            </a:lvl4pPr>
            <a:lvl5pPr marL="2057400" indent="-228600" defTabSz="860425" eaLnBrk="0" hangingPunct="0">
              <a:spcBef>
                <a:spcPct val="30000"/>
              </a:spcBef>
              <a:defRPr sz="1200">
                <a:solidFill>
                  <a:schemeClr val="tx1"/>
                </a:solidFill>
                <a:latin typeface="Calibri" pitchFamily="34" charset="0"/>
              </a:defRPr>
            </a:lvl5pPr>
            <a:lvl6pPr marL="2514600" indent="-228600" defTabSz="860425" eaLnBrk="0" fontAlgn="base" hangingPunct="0">
              <a:spcBef>
                <a:spcPct val="30000"/>
              </a:spcBef>
              <a:spcAft>
                <a:spcPct val="0"/>
              </a:spcAft>
              <a:defRPr sz="1200">
                <a:solidFill>
                  <a:schemeClr val="tx1"/>
                </a:solidFill>
                <a:latin typeface="Calibri" pitchFamily="34" charset="0"/>
              </a:defRPr>
            </a:lvl6pPr>
            <a:lvl7pPr marL="2971800" indent="-228600" defTabSz="860425" eaLnBrk="0" fontAlgn="base" hangingPunct="0">
              <a:spcBef>
                <a:spcPct val="30000"/>
              </a:spcBef>
              <a:spcAft>
                <a:spcPct val="0"/>
              </a:spcAft>
              <a:defRPr sz="1200">
                <a:solidFill>
                  <a:schemeClr val="tx1"/>
                </a:solidFill>
                <a:latin typeface="Calibri" pitchFamily="34" charset="0"/>
              </a:defRPr>
            </a:lvl7pPr>
            <a:lvl8pPr marL="3429000" indent="-228600" defTabSz="860425" eaLnBrk="0" fontAlgn="base" hangingPunct="0">
              <a:spcBef>
                <a:spcPct val="30000"/>
              </a:spcBef>
              <a:spcAft>
                <a:spcPct val="0"/>
              </a:spcAft>
              <a:defRPr sz="1200">
                <a:solidFill>
                  <a:schemeClr val="tx1"/>
                </a:solidFill>
                <a:latin typeface="Calibri" pitchFamily="34" charset="0"/>
              </a:defRPr>
            </a:lvl8pPr>
            <a:lvl9pPr marL="3886200" indent="-228600" defTabSz="860425"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16A429FB-0098-407F-859A-00296A64396E}" type="slidenum">
              <a:rPr lang="en-US" altLang="en-US">
                <a:solidFill>
                  <a:srgbClr val="000000"/>
                </a:solidFill>
              </a:rPr>
              <a:pPr algn="r" eaLnBrk="1" hangingPunct="1">
                <a:spcBef>
                  <a:spcPct val="0"/>
                </a:spcBef>
              </a:pPr>
              <a:t>160</a:t>
            </a:fld>
            <a:endParaRPr lang="en-US" altLang="en-US">
              <a:solidFill>
                <a:srgbClr val="000000"/>
              </a:solidFill>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Slide Image Placeholder 1"/>
          <p:cNvSpPr>
            <a:spLocks noGrp="1" noRot="1" noChangeAspect="1" noTextEdit="1"/>
          </p:cNvSpPr>
          <p:nvPr>
            <p:ph type="sldImg"/>
          </p:nvPr>
        </p:nvSpPr>
        <p:spPr>
          <a:ln/>
        </p:spPr>
      </p:sp>
      <p:sp>
        <p:nvSpPr>
          <p:cNvPr id="5550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65" tIns="46583" rIns="93165" bIns="46583"/>
          <a:lstStyle/>
          <a:p>
            <a:pPr eaLnBrk="1" hangingPunct="1">
              <a:spcBef>
                <a:spcPct val="0"/>
              </a:spcBef>
            </a:pPr>
            <a:endParaRPr lang="en-GB" altLang="en-US" smtClean="0"/>
          </a:p>
        </p:txBody>
      </p:sp>
      <p:sp>
        <p:nvSpPr>
          <p:cNvPr id="55501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165" tIns="46583" rIns="93165" bIns="46583" anchor="b"/>
          <a:lstStyle>
            <a:lvl1pPr defTabSz="860425" eaLnBrk="0" hangingPunct="0">
              <a:spcBef>
                <a:spcPct val="30000"/>
              </a:spcBef>
              <a:defRPr sz="1200">
                <a:solidFill>
                  <a:schemeClr val="tx1"/>
                </a:solidFill>
                <a:latin typeface="Calibri" pitchFamily="34" charset="0"/>
              </a:defRPr>
            </a:lvl1pPr>
            <a:lvl2pPr marL="742950" indent="-285750" defTabSz="860425" eaLnBrk="0" hangingPunct="0">
              <a:spcBef>
                <a:spcPct val="30000"/>
              </a:spcBef>
              <a:defRPr sz="1200">
                <a:solidFill>
                  <a:schemeClr val="tx1"/>
                </a:solidFill>
                <a:latin typeface="Calibri" pitchFamily="34" charset="0"/>
              </a:defRPr>
            </a:lvl2pPr>
            <a:lvl3pPr marL="1143000" indent="-228600" defTabSz="860425" eaLnBrk="0" hangingPunct="0">
              <a:spcBef>
                <a:spcPct val="30000"/>
              </a:spcBef>
              <a:defRPr sz="1200">
                <a:solidFill>
                  <a:schemeClr val="tx1"/>
                </a:solidFill>
                <a:latin typeface="Calibri" pitchFamily="34" charset="0"/>
              </a:defRPr>
            </a:lvl3pPr>
            <a:lvl4pPr marL="1600200" indent="-228600" defTabSz="860425" eaLnBrk="0" hangingPunct="0">
              <a:spcBef>
                <a:spcPct val="30000"/>
              </a:spcBef>
              <a:defRPr sz="1200">
                <a:solidFill>
                  <a:schemeClr val="tx1"/>
                </a:solidFill>
                <a:latin typeface="Calibri" pitchFamily="34" charset="0"/>
              </a:defRPr>
            </a:lvl4pPr>
            <a:lvl5pPr marL="2057400" indent="-228600" defTabSz="860425" eaLnBrk="0" hangingPunct="0">
              <a:spcBef>
                <a:spcPct val="30000"/>
              </a:spcBef>
              <a:defRPr sz="1200">
                <a:solidFill>
                  <a:schemeClr val="tx1"/>
                </a:solidFill>
                <a:latin typeface="Calibri" pitchFamily="34" charset="0"/>
              </a:defRPr>
            </a:lvl5pPr>
            <a:lvl6pPr marL="2514600" indent="-228600" defTabSz="860425" eaLnBrk="0" fontAlgn="base" hangingPunct="0">
              <a:spcBef>
                <a:spcPct val="30000"/>
              </a:spcBef>
              <a:spcAft>
                <a:spcPct val="0"/>
              </a:spcAft>
              <a:defRPr sz="1200">
                <a:solidFill>
                  <a:schemeClr val="tx1"/>
                </a:solidFill>
                <a:latin typeface="Calibri" pitchFamily="34" charset="0"/>
              </a:defRPr>
            </a:lvl6pPr>
            <a:lvl7pPr marL="2971800" indent="-228600" defTabSz="860425" eaLnBrk="0" fontAlgn="base" hangingPunct="0">
              <a:spcBef>
                <a:spcPct val="30000"/>
              </a:spcBef>
              <a:spcAft>
                <a:spcPct val="0"/>
              </a:spcAft>
              <a:defRPr sz="1200">
                <a:solidFill>
                  <a:schemeClr val="tx1"/>
                </a:solidFill>
                <a:latin typeface="Calibri" pitchFamily="34" charset="0"/>
              </a:defRPr>
            </a:lvl7pPr>
            <a:lvl8pPr marL="3429000" indent="-228600" defTabSz="860425" eaLnBrk="0" fontAlgn="base" hangingPunct="0">
              <a:spcBef>
                <a:spcPct val="30000"/>
              </a:spcBef>
              <a:spcAft>
                <a:spcPct val="0"/>
              </a:spcAft>
              <a:defRPr sz="1200">
                <a:solidFill>
                  <a:schemeClr val="tx1"/>
                </a:solidFill>
                <a:latin typeface="Calibri" pitchFamily="34" charset="0"/>
              </a:defRPr>
            </a:lvl8pPr>
            <a:lvl9pPr marL="3886200" indent="-228600" defTabSz="860425"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C5ACAAFE-F03A-4698-8A1E-10E8313C064A}" type="slidenum">
              <a:rPr lang="en-US" altLang="en-US">
                <a:solidFill>
                  <a:srgbClr val="000000"/>
                </a:solidFill>
              </a:rPr>
              <a:pPr algn="r" eaLnBrk="1" hangingPunct="1">
                <a:spcBef>
                  <a:spcPct val="0"/>
                </a:spcBef>
              </a:pPr>
              <a:t>161</a:t>
            </a:fld>
            <a:endParaRPr lang="en-US" altLang="en-US">
              <a:solidFill>
                <a:srgbClr val="000000"/>
              </a:solidFill>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Slide Image Placeholder 1"/>
          <p:cNvSpPr>
            <a:spLocks noGrp="1" noRot="1" noChangeAspect="1" noTextEdit="1"/>
          </p:cNvSpPr>
          <p:nvPr>
            <p:ph type="sldImg"/>
          </p:nvPr>
        </p:nvSpPr>
        <p:spPr>
          <a:ln/>
        </p:spPr>
      </p:sp>
      <p:sp>
        <p:nvSpPr>
          <p:cNvPr id="5560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5560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88988" indent="-303213" defTabSz="989013" eaLnBrk="0" hangingPunct="0">
              <a:spcBef>
                <a:spcPct val="30000"/>
              </a:spcBef>
              <a:defRPr sz="1200">
                <a:solidFill>
                  <a:schemeClr val="tx1"/>
                </a:solidFill>
                <a:latin typeface="Calibri" pitchFamily="34" charset="0"/>
              </a:defRPr>
            </a:lvl2pPr>
            <a:lvl3pPr marL="1214438" indent="-242888" defTabSz="989013" eaLnBrk="0" hangingPunct="0">
              <a:spcBef>
                <a:spcPct val="30000"/>
              </a:spcBef>
              <a:defRPr sz="1200">
                <a:solidFill>
                  <a:schemeClr val="tx1"/>
                </a:solidFill>
                <a:latin typeface="Calibri" pitchFamily="34" charset="0"/>
              </a:defRPr>
            </a:lvl3pPr>
            <a:lvl4pPr marL="1700213" indent="-242888" defTabSz="989013" eaLnBrk="0" hangingPunct="0">
              <a:spcBef>
                <a:spcPct val="30000"/>
              </a:spcBef>
              <a:defRPr sz="1200">
                <a:solidFill>
                  <a:schemeClr val="tx1"/>
                </a:solidFill>
                <a:latin typeface="Calibri" pitchFamily="34" charset="0"/>
              </a:defRPr>
            </a:lvl4pPr>
            <a:lvl5pPr marL="2185988" indent="-242888" defTabSz="989013" eaLnBrk="0" hangingPunct="0">
              <a:spcBef>
                <a:spcPct val="30000"/>
              </a:spcBef>
              <a:defRPr sz="1200">
                <a:solidFill>
                  <a:schemeClr val="tx1"/>
                </a:solidFill>
                <a:latin typeface="Calibri" pitchFamily="34" charset="0"/>
              </a:defRPr>
            </a:lvl5pPr>
            <a:lvl6pPr marL="2643188" indent="-242888" defTabSz="989013" eaLnBrk="0" fontAlgn="base" hangingPunct="0">
              <a:spcBef>
                <a:spcPct val="30000"/>
              </a:spcBef>
              <a:spcAft>
                <a:spcPct val="0"/>
              </a:spcAft>
              <a:defRPr sz="1200">
                <a:solidFill>
                  <a:schemeClr val="tx1"/>
                </a:solidFill>
                <a:latin typeface="Calibri" pitchFamily="34" charset="0"/>
              </a:defRPr>
            </a:lvl6pPr>
            <a:lvl7pPr marL="3100388" indent="-242888" defTabSz="989013" eaLnBrk="0" fontAlgn="base" hangingPunct="0">
              <a:spcBef>
                <a:spcPct val="30000"/>
              </a:spcBef>
              <a:spcAft>
                <a:spcPct val="0"/>
              </a:spcAft>
              <a:defRPr sz="1200">
                <a:solidFill>
                  <a:schemeClr val="tx1"/>
                </a:solidFill>
                <a:latin typeface="Calibri" pitchFamily="34" charset="0"/>
              </a:defRPr>
            </a:lvl7pPr>
            <a:lvl8pPr marL="3557588" indent="-242888" defTabSz="989013" eaLnBrk="0" fontAlgn="base" hangingPunct="0">
              <a:spcBef>
                <a:spcPct val="30000"/>
              </a:spcBef>
              <a:spcAft>
                <a:spcPct val="0"/>
              </a:spcAft>
              <a:defRPr sz="1200">
                <a:solidFill>
                  <a:schemeClr val="tx1"/>
                </a:solidFill>
                <a:latin typeface="Calibri" pitchFamily="34" charset="0"/>
              </a:defRPr>
            </a:lvl8pPr>
            <a:lvl9pPr marL="4014788" indent="-242888"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C70D8909-74C1-4E81-B13A-29B45D3C3F0D}" type="slidenum">
              <a:rPr lang="en-US" altLang="en-US" sz="1300" smtClean="0">
                <a:solidFill>
                  <a:srgbClr val="000000"/>
                </a:solidFill>
                <a:latin typeface="Arial" pitchFamily="34" charset="0"/>
                <a:cs typeface="Arial" pitchFamily="34" charset="0"/>
              </a:rPr>
              <a:pPr>
                <a:spcBef>
                  <a:spcPct val="0"/>
                </a:spcBef>
              </a:pPr>
              <a:t>162</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D96263F2-3647-4B15-867B-B83CB0F2BCF2}" type="slidenum">
              <a:rPr lang="en-US" altLang="en-US" sz="1300" smtClean="0">
                <a:latin typeface="Arial" pitchFamily="34" charset="0"/>
                <a:cs typeface="Arial" pitchFamily="34" charset="0"/>
              </a:rPr>
              <a:pPr>
                <a:spcBef>
                  <a:spcPct val="0"/>
                </a:spcBef>
              </a:pPr>
              <a:t>17</a:t>
            </a:fld>
            <a:endParaRPr lang="en-US" altLang="en-US" sz="1300" smtClean="0">
              <a:latin typeface="Arial" pitchFamily="34" charset="0"/>
              <a:cs typeface="Arial" pitchFamily="34" charset="0"/>
            </a:endParaRPr>
          </a:p>
        </p:txBody>
      </p:sp>
      <p:sp>
        <p:nvSpPr>
          <p:cNvPr id="412675" name="Slide Image Placeholder 1"/>
          <p:cNvSpPr>
            <a:spLocks noGrp="1" noRot="1" noChangeAspect="1" noTextEdit="1"/>
          </p:cNvSpPr>
          <p:nvPr>
            <p:ph type="sldImg"/>
          </p:nvPr>
        </p:nvSpPr>
        <p:spPr>
          <a:ln/>
        </p:spPr>
      </p:sp>
      <p:sp>
        <p:nvSpPr>
          <p:cNvPr id="41267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a:p>
            <a:pPr eaLnBrk="1" hangingPunct="1"/>
            <a:endParaRPr lang="en-GB" altLang="en-US" smtClean="0"/>
          </a:p>
          <a:p>
            <a:pPr eaLnBrk="1" hangingPunct="1"/>
            <a:endParaRPr lang="en-GB" altLang="en-US" smtClean="0"/>
          </a:p>
          <a:p>
            <a:pPr eaLnBrk="1" hangingPunct="1"/>
            <a:endParaRPr lang="en-US" altLang="en-US" smtClean="0"/>
          </a:p>
          <a:p>
            <a:pPr eaLnBrk="1" hangingPunct="1"/>
            <a:endParaRPr lang="en-US" altLang="en-US" smtClean="0"/>
          </a:p>
        </p:txBody>
      </p:sp>
      <p:sp>
        <p:nvSpPr>
          <p:cNvPr id="412677"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chemeClr val="bg1"/>
              </a:buClr>
              <a:buSzPct val="80000"/>
              <a:buFont typeface="Wingdings" pitchFamily="2" charset="2"/>
              <a:buChar char="•"/>
            </a:pPr>
            <a:fld id="{E2B6206B-8A0D-4418-9754-9DABC91A6FA4}" type="slidenum">
              <a:rPr lang="en-GB" altLang="en-US" sz="1300"/>
              <a:pPr algn="r" eaLnBrk="1" hangingPunct="1">
                <a:spcBef>
                  <a:spcPct val="0"/>
                </a:spcBef>
                <a:buClr>
                  <a:schemeClr val="bg1"/>
                </a:buClr>
                <a:buSzPct val="80000"/>
                <a:buFont typeface="Wingdings" pitchFamily="2" charset="2"/>
                <a:buChar char="•"/>
              </a:pPr>
              <a:t>17</a:t>
            </a:fld>
            <a:endParaRPr lang="en-GB" altLang="en-US" sz="1300"/>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8" name="Slide Image Placeholder 1"/>
          <p:cNvSpPr>
            <a:spLocks noGrp="1" noRot="1" noChangeAspect="1" noTextEdit="1"/>
          </p:cNvSpPr>
          <p:nvPr>
            <p:ph type="sldImg"/>
          </p:nvPr>
        </p:nvSpPr>
        <p:spPr>
          <a:ln/>
        </p:spPr>
      </p:sp>
      <p:sp>
        <p:nvSpPr>
          <p:cNvPr id="5570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5570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88988" indent="-303213" defTabSz="989013" eaLnBrk="0" hangingPunct="0">
              <a:spcBef>
                <a:spcPct val="30000"/>
              </a:spcBef>
              <a:defRPr sz="1200">
                <a:solidFill>
                  <a:schemeClr val="tx1"/>
                </a:solidFill>
                <a:latin typeface="Calibri" pitchFamily="34" charset="0"/>
              </a:defRPr>
            </a:lvl2pPr>
            <a:lvl3pPr marL="1214438" indent="-242888" defTabSz="989013" eaLnBrk="0" hangingPunct="0">
              <a:spcBef>
                <a:spcPct val="30000"/>
              </a:spcBef>
              <a:defRPr sz="1200">
                <a:solidFill>
                  <a:schemeClr val="tx1"/>
                </a:solidFill>
                <a:latin typeface="Calibri" pitchFamily="34" charset="0"/>
              </a:defRPr>
            </a:lvl3pPr>
            <a:lvl4pPr marL="1700213" indent="-242888" defTabSz="989013" eaLnBrk="0" hangingPunct="0">
              <a:spcBef>
                <a:spcPct val="30000"/>
              </a:spcBef>
              <a:defRPr sz="1200">
                <a:solidFill>
                  <a:schemeClr val="tx1"/>
                </a:solidFill>
                <a:latin typeface="Calibri" pitchFamily="34" charset="0"/>
              </a:defRPr>
            </a:lvl4pPr>
            <a:lvl5pPr marL="2185988" indent="-242888" defTabSz="989013" eaLnBrk="0" hangingPunct="0">
              <a:spcBef>
                <a:spcPct val="30000"/>
              </a:spcBef>
              <a:defRPr sz="1200">
                <a:solidFill>
                  <a:schemeClr val="tx1"/>
                </a:solidFill>
                <a:latin typeface="Calibri" pitchFamily="34" charset="0"/>
              </a:defRPr>
            </a:lvl5pPr>
            <a:lvl6pPr marL="2643188" indent="-242888" defTabSz="989013" eaLnBrk="0" fontAlgn="base" hangingPunct="0">
              <a:spcBef>
                <a:spcPct val="30000"/>
              </a:spcBef>
              <a:spcAft>
                <a:spcPct val="0"/>
              </a:spcAft>
              <a:defRPr sz="1200">
                <a:solidFill>
                  <a:schemeClr val="tx1"/>
                </a:solidFill>
                <a:latin typeface="Calibri" pitchFamily="34" charset="0"/>
              </a:defRPr>
            </a:lvl6pPr>
            <a:lvl7pPr marL="3100388" indent="-242888" defTabSz="989013" eaLnBrk="0" fontAlgn="base" hangingPunct="0">
              <a:spcBef>
                <a:spcPct val="30000"/>
              </a:spcBef>
              <a:spcAft>
                <a:spcPct val="0"/>
              </a:spcAft>
              <a:defRPr sz="1200">
                <a:solidFill>
                  <a:schemeClr val="tx1"/>
                </a:solidFill>
                <a:latin typeface="Calibri" pitchFamily="34" charset="0"/>
              </a:defRPr>
            </a:lvl7pPr>
            <a:lvl8pPr marL="3557588" indent="-242888" defTabSz="989013" eaLnBrk="0" fontAlgn="base" hangingPunct="0">
              <a:spcBef>
                <a:spcPct val="30000"/>
              </a:spcBef>
              <a:spcAft>
                <a:spcPct val="0"/>
              </a:spcAft>
              <a:defRPr sz="1200">
                <a:solidFill>
                  <a:schemeClr val="tx1"/>
                </a:solidFill>
                <a:latin typeface="Calibri" pitchFamily="34" charset="0"/>
              </a:defRPr>
            </a:lvl8pPr>
            <a:lvl9pPr marL="4014788" indent="-242888"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781135D5-AAB0-45AB-9E78-3460C254FF47}" type="slidenum">
              <a:rPr lang="en-US" altLang="en-US" sz="1300" smtClean="0">
                <a:solidFill>
                  <a:srgbClr val="000000"/>
                </a:solidFill>
                <a:latin typeface="Arial" pitchFamily="34" charset="0"/>
                <a:cs typeface="Arial" pitchFamily="34" charset="0"/>
              </a:rPr>
              <a:pPr>
                <a:spcBef>
                  <a:spcPct val="0"/>
                </a:spcBef>
              </a:pPr>
              <a:t>163</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Rectangle 2"/>
          <p:cNvSpPr>
            <a:spLocks noGrp="1" noRot="1" noChangeAspect="1" noChangeArrowheads="1" noTextEdit="1"/>
          </p:cNvSpPr>
          <p:nvPr>
            <p:ph type="sldImg"/>
          </p:nvPr>
        </p:nvSpPr>
        <p:spPr>
          <a:ln/>
        </p:spPr>
      </p:sp>
      <p:sp>
        <p:nvSpPr>
          <p:cNvPr id="5580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57175" indent="-257175" eaLnBrk="1" hangingPunct="1"/>
            <a:endParaRPr lang="en-GB" altLang="en-US" smtClean="0"/>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noTextEdit="1"/>
          </p:cNvSpPr>
          <p:nvPr>
            <p:ph type="sldImg"/>
          </p:nvPr>
        </p:nvSpPr>
        <p:spPr>
          <a:ln/>
        </p:spPr>
      </p:sp>
      <p:sp>
        <p:nvSpPr>
          <p:cNvPr id="5591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a:p>
            <a:pPr eaLnBrk="1" hangingPunct="1"/>
            <a:endParaRPr lang="en-US" altLang="en-US" smtClean="0"/>
          </a:p>
        </p:txBody>
      </p:sp>
      <p:sp>
        <p:nvSpPr>
          <p:cNvPr id="5591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8C9CEADF-DB8C-405A-8A3C-FD0B15DB82F7}" type="slidenum">
              <a:rPr lang="en-US" altLang="en-US" sz="1300" smtClean="0">
                <a:solidFill>
                  <a:srgbClr val="000000"/>
                </a:solidFill>
                <a:latin typeface="Arial" pitchFamily="34" charset="0"/>
                <a:cs typeface="Arial" pitchFamily="34" charset="0"/>
              </a:rPr>
              <a:pPr>
                <a:spcBef>
                  <a:spcPct val="0"/>
                </a:spcBef>
                <a:buClr>
                  <a:srgbClr val="FFFFFF"/>
                </a:buClr>
              </a:pPr>
              <a:t>165</a:t>
            </a:fld>
            <a:endParaRPr lang="en-US" altLang="en-US" sz="1300" smtClean="0">
              <a:solidFill>
                <a:srgbClr val="000000"/>
              </a:solidFill>
              <a:latin typeface="Arial" pitchFamily="34" charset="0"/>
              <a:cs typeface="Arial" pitchFamily="34" charset="0"/>
            </a:endParaRPr>
          </a:p>
        </p:txBody>
      </p:sp>
      <p:sp>
        <p:nvSpPr>
          <p:cNvPr id="559109" name="Footer Placeholder 4"/>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Slide Image Placeholder 1"/>
          <p:cNvSpPr>
            <a:spLocks noGrp="1" noRot="1" noChangeAspect="1" noTextEdit="1"/>
          </p:cNvSpPr>
          <p:nvPr>
            <p:ph type="sldImg"/>
          </p:nvPr>
        </p:nvSpPr>
        <p:spPr>
          <a:ln/>
        </p:spPr>
      </p:sp>
      <p:sp>
        <p:nvSpPr>
          <p:cNvPr id="5601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5601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121F89B5-D4DC-4520-AE6D-3A631F849434}" type="slidenum">
              <a:rPr lang="en-US" altLang="en-US" sz="1300" smtClean="0">
                <a:solidFill>
                  <a:srgbClr val="000000"/>
                </a:solidFill>
                <a:latin typeface="Arial" pitchFamily="34" charset="0"/>
                <a:cs typeface="Arial" pitchFamily="34" charset="0"/>
              </a:rPr>
              <a:pPr>
                <a:spcBef>
                  <a:spcPct val="0"/>
                </a:spcBef>
                <a:buClr>
                  <a:srgbClr val="FFFFFF"/>
                </a:buClr>
              </a:pPr>
              <a:t>166</a:t>
            </a:fld>
            <a:endParaRPr lang="en-US" altLang="en-US" sz="1300" smtClean="0">
              <a:solidFill>
                <a:srgbClr val="000000"/>
              </a:solidFill>
              <a:latin typeface="Arial" pitchFamily="34" charset="0"/>
              <a:cs typeface="Arial" pitchFamily="34" charset="0"/>
            </a:endParaRPr>
          </a:p>
        </p:txBody>
      </p:sp>
      <p:sp>
        <p:nvSpPr>
          <p:cNvPr id="560133" name="Footer Placeholder 4"/>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7"/>
          <p:cNvSpPr txBox="1">
            <a:spLocks noGrp="1" noChangeArrowheads="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A3D5E794-2597-43F3-AF25-7EB90C72A375}" type="slidenum">
              <a:rPr lang="en-US" altLang="en-US" sz="1300">
                <a:solidFill>
                  <a:srgbClr val="000000"/>
                </a:solidFill>
                <a:latin typeface="Garamond" pitchFamily="18" charset="0"/>
              </a:rPr>
              <a:pPr algn="r" eaLnBrk="1" hangingPunct="1">
                <a:spcBef>
                  <a:spcPct val="0"/>
                </a:spcBef>
              </a:pPr>
              <a:t>167</a:t>
            </a:fld>
            <a:endParaRPr lang="en-US" altLang="en-US" sz="1300">
              <a:solidFill>
                <a:srgbClr val="000000"/>
              </a:solidFill>
              <a:latin typeface="Garamond" pitchFamily="18" charset="0"/>
            </a:endParaRPr>
          </a:p>
        </p:txBody>
      </p:sp>
      <p:sp>
        <p:nvSpPr>
          <p:cNvPr id="561155" name="Rectangle 2"/>
          <p:cNvSpPr>
            <a:spLocks noGrp="1" noRot="1" noChangeAspect="1" noChangeArrowheads="1" noTextEdit="1"/>
          </p:cNvSpPr>
          <p:nvPr>
            <p:ph type="sldImg"/>
          </p:nvPr>
        </p:nvSpPr>
        <p:spPr>
          <a:xfrm>
            <a:off x="992188" y="768350"/>
            <a:ext cx="5114925" cy="3836988"/>
          </a:xfrm>
          <a:ln/>
        </p:spPr>
      </p:sp>
      <p:sp>
        <p:nvSpPr>
          <p:cNvPr id="561156" name="Rectangle 3"/>
          <p:cNvSpPr>
            <a:spLocks noGrp="1" noChangeArrowheads="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p>
            <a:pPr eaLnBrk="1" hangingPunct="1"/>
            <a:endParaRPr lang="en-GB" altLang="en-US" b="1" u="sng" smtClean="0"/>
          </a:p>
        </p:txBody>
      </p:sp>
      <p:sp>
        <p:nvSpPr>
          <p:cNvPr id="561157" name="Footer Placeholder 4"/>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2"/>
          <p:cNvSpPr>
            <a:spLocks noGrp="1" noRot="1" noChangeAspect="1" noChangeArrowheads="1" noTextEdit="1"/>
          </p:cNvSpPr>
          <p:nvPr>
            <p:ph type="sldImg"/>
          </p:nvPr>
        </p:nvSpPr>
        <p:spPr>
          <a:ln/>
        </p:spPr>
      </p:sp>
      <p:sp>
        <p:nvSpPr>
          <p:cNvPr id="5621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
        <p:nvSpPr>
          <p:cNvPr id="562180" name="Footer Placeholder 3"/>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F960E7CE-BA07-43CE-8AB3-D591A7D36777}" type="slidenum">
              <a:rPr lang="en-US" altLang="en-US" sz="1300" smtClean="0">
                <a:solidFill>
                  <a:srgbClr val="000000"/>
                </a:solidFill>
                <a:latin typeface="Arial" pitchFamily="34" charset="0"/>
                <a:cs typeface="Arial" pitchFamily="34" charset="0"/>
              </a:rPr>
              <a:pPr>
                <a:spcBef>
                  <a:spcPct val="0"/>
                </a:spcBef>
                <a:buClr>
                  <a:srgbClr val="FFFFFF"/>
                </a:buClr>
              </a:pPr>
              <a:t>169</a:t>
            </a:fld>
            <a:endParaRPr lang="en-US" altLang="en-US" sz="1300" smtClean="0">
              <a:solidFill>
                <a:srgbClr val="000000"/>
              </a:solidFill>
              <a:latin typeface="Arial" pitchFamily="34" charset="0"/>
              <a:cs typeface="Arial" pitchFamily="34" charset="0"/>
            </a:endParaRPr>
          </a:p>
        </p:txBody>
      </p:sp>
      <p:sp>
        <p:nvSpPr>
          <p:cNvPr id="563203" name="Rectangle 2"/>
          <p:cNvSpPr>
            <a:spLocks noGrp="1" noRot="1" noChangeAspect="1" noChangeArrowheads="1" noTextEdit="1"/>
          </p:cNvSpPr>
          <p:nvPr>
            <p:ph type="sldImg"/>
          </p:nvPr>
        </p:nvSpPr>
        <p:spPr>
          <a:ln/>
        </p:spPr>
      </p:sp>
      <p:sp>
        <p:nvSpPr>
          <p:cNvPr id="563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buFontTx/>
              <a:buChar char="•"/>
            </a:pPr>
            <a:endParaRPr lang="en-GB" altLang="en-US" dirty="0" smtClean="0"/>
          </a:p>
        </p:txBody>
      </p:sp>
      <p:sp>
        <p:nvSpPr>
          <p:cNvPr id="563205" name="Footer Placeholder 4"/>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2"/>
          <p:cNvSpPr>
            <a:spLocks noGrp="1" noRot="1" noChangeAspect="1" noChangeArrowheads="1" noTextEdit="1"/>
          </p:cNvSpPr>
          <p:nvPr>
            <p:ph type="sldImg"/>
          </p:nvPr>
        </p:nvSpPr>
        <p:spPr>
          <a:ln/>
        </p:spPr>
      </p:sp>
      <p:sp>
        <p:nvSpPr>
          <p:cNvPr id="5642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742950" lvl="1" indent="-285750">
              <a:buFontTx/>
              <a:buChar char="•"/>
            </a:pPr>
            <a:endParaRPr lang="en-GB" altLang="en-US" smtClean="0"/>
          </a:p>
        </p:txBody>
      </p:sp>
      <p:sp>
        <p:nvSpPr>
          <p:cNvPr id="564228" name="Footer Placeholder 3"/>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537" tIns="47768" rIns="95537" bIns="47768" anchor="b"/>
          <a:lstStyle>
            <a:lvl1pPr defTabSz="955675" eaLnBrk="0" hangingPunct="0">
              <a:spcBef>
                <a:spcPct val="30000"/>
              </a:spcBef>
              <a:defRPr sz="1200">
                <a:solidFill>
                  <a:schemeClr val="tx1"/>
                </a:solidFill>
                <a:latin typeface="Calibri" pitchFamily="34" charset="0"/>
              </a:defRPr>
            </a:lvl1pPr>
            <a:lvl2pPr marL="742950" indent="-285750" defTabSz="955675" eaLnBrk="0" hangingPunct="0">
              <a:spcBef>
                <a:spcPct val="30000"/>
              </a:spcBef>
              <a:defRPr sz="1200">
                <a:solidFill>
                  <a:schemeClr val="tx1"/>
                </a:solidFill>
                <a:latin typeface="Calibri" pitchFamily="34" charset="0"/>
              </a:defRPr>
            </a:lvl2pPr>
            <a:lvl3pPr marL="1143000" indent="-228600" defTabSz="955675" eaLnBrk="0" hangingPunct="0">
              <a:spcBef>
                <a:spcPct val="30000"/>
              </a:spcBef>
              <a:defRPr sz="1200">
                <a:solidFill>
                  <a:schemeClr val="tx1"/>
                </a:solidFill>
                <a:latin typeface="Calibri" pitchFamily="34" charset="0"/>
              </a:defRPr>
            </a:lvl3pPr>
            <a:lvl4pPr marL="1600200" indent="-228600" defTabSz="955675" eaLnBrk="0" hangingPunct="0">
              <a:spcBef>
                <a:spcPct val="30000"/>
              </a:spcBef>
              <a:defRPr sz="1200">
                <a:solidFill>
                  <a:schemeClr val="tx1"/>
                </a:solidFill>
                <a:latin typeface="Calibri" pitchFamily="34" charset="0"/>
              </a:defRPr>
            </a:lvl4pPr>
            <a:lvl5pPr marL="2057400" indent="-228600" defTabSz="955675" eaLnBrk="0" hangingPunct="0">
              <a:spcBef>
                <a:spcPct val="30000"/>
              </a:spcBef>
              <a:defRPr sz="1200">
                <a:solidFill>
                  <a:schemeClr val="tx1"/>
                </a:solidFill>
                <a:latin typeface="Calibri" pitchFamily="34" charset="0"/>
              </a:defRPr>
            </a:lvl5pPr>
            <a:lvl6pPr marL="2514600" indent="-228600" defTabSz="955675" eaLnBrk="0" fontAlgn="base" hangingPunct="0">
              <a:spcBef>
                <a:spcPct val="30000"/>
              </a:spcBef>
              <a:spcAft>
                <a:spcPct val="0"/>
              </a:spcAft>
              <a:defRPr sz="1200">
                <a:solidFill>
                  <a:schemeClr val="tx1"/>
                </a:solidFill>
                <a:latin typeface="Calibri" pitchFamily="34" charset="0"/>
              </a:defRPr>
            </a:lvl6pPr>
            <a:lvl7pPr marL="2971800" indent="-228600" defTabSz="955675" eaLnBrk="0" fontAlgn="base" hangingPunct="0">
              <a:spcBef>
                <a:spcPct val="30000"/>
              </a:spcBef>
              <a:spcAft>
                <a:spcPct val="0"/>
              </a:spcAft>
              <a:defRPr sz="1200">
                <a:solidFill>
                  <a:schemeClr val="tx1"/>
                </a:solidFill>
                <a:latin typeface="Calibri" pitchFamily="34" charset="0"/>
              </a:defRPr>
            </a:lvl7pPr>
            <a:lvl8pPr marL="3429000" indent="-228600" defTabSz="955675" eaLnBrk="0" fontAlgn="base" hangingPunct="0">
              <a:spcBef>
                <a:spcPct val="30000"/>
              </a:spcBef>
              <a:spcAft>
                <a:spcPct val="0"/>
              </a:spcAft>
              <a:defRPr sz="1200">
                <a:solidFill>
                  <a:schemeClr val="tx1"/>
                </a:solidFill>
                <a:latin typeface="Calibri" pitchFamily="34" charset="0"/>
              </a:defRPr>
            </a:lvl8pPr>
            <a:lvl9pPr marL="3886200" indent="-228600" defTabSz="955675"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E93E6E3E-CF66-4CE8-B08C-DC426C41091F}" type="slidenum">
              <a:rPr lang="en-US" altLang="en-US" sz="1300">
                <a:solidFill>
                  <a:srgbClr val="000000"/>
                </a:solidFill>
                <a:latin typeface="Arial" pitchFamily="34" charset="0"/>
              </a:rPr>
              <a:pPr algn="r" eaLnBrk="1" hangingPunct="1">
                <a:spcBef>
                  <a:spcPct val="0"/>
                </a:spcBef>
              </a:pPr>
              <a:t>171</a:t>
            </a:fld>
            <a:endParaRPr lang="en-US" altLang="en-US" sz="1300">
              <a:solidFill>
                <a:srgbClr val="000000"/>
              </a:solidFill>
              <a:latin typeface="Arial" pitchFamily="34" charset="0"/>
            </a:endParaRPr>
          </a:p>
        </p:txBody>
      </p:sp>
      <p:sp>
        <p:nvSpPr>
          <p:cNvPr id="565251" name="Rectangle 2"/>
          <p:cNvSpPr>
            <a:spLocks noGrp="1" noRot="1" noChangeAspect="1" noChangeArrowheads="1" noTextEdit="1"/>
          </p:cNvSpPr>
          <p:nvPr>
            <p:ph type="sldImg"/>
          </p:nvPr>
        </p:nvSpPr>
        <p:spPr>
          <a:xfrm>
            <a:off x="992188" y="768350"/>
            <a:ext cx="5116512" cy="3836988"/>
          </a:xfrm>
          <a:ln/>
        </p:spPr>
      </p:sp>
      <p:sp>
        <p:nvSpPr>
          <p:cNvPr id="565252" name="Rectangle 3"/>
          <p:cNvSpPr>
            <a:spLocks noGrp="1" noChangeArrowheads="1"/>
          </p:cNvSpPr>
          <p:nvPr>
            <p:ph type="body" idx="1"/>
          </p:nvPr>
        </p:nvSpPr>
        <p:spPr>
          <a:xfrm>
            <a:off x="711200" y="4860925"/>
            <a:ext cx="5676900"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537" tIns="47768" rIns="95537" bIns="47768"/>
          <a:lstStyle/>
          <a:p>
            <a:pPr eaLnBrk="1" hangingPunct="1"/>
            <a:endParaRPr lang="en-GB" altLang="en-US" smtClean="0"/>
          </a:p>
        </p:txBody>
      </p:sp>
      <p:sp>
        <p:nvSpPr>
          <p:cNvPr id="565253" name="Footer Placeholder 4"/>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2"/>
          <p:cNvSpPr>
            <a:spLocks noGrp="1" noRot="1" noChangeAspect="1" noChangeArrowheads="1" noTextEdit="1"/>
          </p:cNvSpPr>
          <p:nvPr>
            <p:ph type="sldImg"/>
          </p:nvPr>
        </p:nvSpPr>
        <p:spPr>
          <a:ln/>
        </p:spPr>
      </p:sp>
      <p:sp>
        <p:nvSpPr>
          <p:cNvPr id="5662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lvl="1"/>
            <a:endParaRPr lang="en-GB" altLang="en-US" smtClean="0"/>
          </a:p>
        </p:txBody>
      </p:sp>
      <p:sp>
        <p:nvSpPr>
          <p:cNvPr id="566276" name="Footer Placeholder 3"/>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6CDD29AB-F5E8-4B4F-90DA-106FC2EB6E6B}" type="slidenum">
              <a:rPr lang="en-US" altLang="en-US" sz="1300" smtClean="0">
                <a:latin typeface="Arial" pitchFamily="34" charset="0"/>
                <a:cs typeface="Arial" pitchFamily="34" charset="0"/>
              </a:rPr>
              <a:pPr>
                <a:spcBef>
                  <a:spcPct val="0"/>
                </a:spcBef>
              </a:pPr>
              <a:t>18</a:t>
            </a:fld>
            <a:endParaRPr lang="en-US" altLang="en-US" sz="1300" smtClean="0">
              <a:latin typeface="Arial" pitchFamily="34" charset="0"/>
              <a:cs typeface="Arial" pitchFamily="34" charset="0"/>
            </a:endParaRPr>
          </a:p>
        </p:txBody>
      </p:sp>
      <p:sp>
        <p:nvSpPr>
          <p:cNvPr id="413699" name="Slide Image Placeholder 1"/>
          <p:cNvSpPr>
            <a:spLocks noGrp="1" noRot="1" noChangeAspect="1" noTextEdit="1"/>
          </p:cNvSpPr>
          <p:nvPr>
            <p:ph type="sldImg"/>
          </p:nvPr>
        </p:nvSpPr>
        <p:spPr>
          <a:ln/>
        </p:spPr>
      </p:sp>
      <p:sp>
        <p:nvSpPr>
          <p:cNvPr id="41370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
        <p:nvSpPr>
          <p:cNvPr id="413701"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chemeClr val="bg1"/>
              </a:buClr>
              <a:buSzPct val="80000"/>
              <a:buFont typeface="Wingdings" pitchFamily="2" charset="2"/>
              <a:buChar char="•"/>
            </a:pPr>
            <a:fld id="{60DE4359-F4D1-4F46-90E3-0B1EC0A45CEB}" type="slidenum">
              <a:rPr lang="en-GB" altLang="en-US" sz="1300"/>
              <a:pPr algn="r" eaLnBrk="1" hangingPunct="1">
                <a:spcBef>
                  <a:spcPct val="0"/>
                </a:spcBef>
                <a:buClr>
                  <a:schemeClr val="bg1"/>
                </a:buClr>
                <a:buSzPct val="80000"/>
                <a:buFont typeface="Wingdings" pitchFamily="2" charset="2"/>
                <a:buChar char="•"/>
              </a:pPr>
              <a:t>18</a:t>
            </a:fld>
            <a:endParaRPr lang="en-GB" altLang="en-US" sz="130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2"/>
          <p:cNvSpPr>
            <a:spLocks noGrp="1" noRot="1" noChangeAspect="1" noChangeArrowheads="1" noTextEdit="1"/>
          </p:cNvSpPr>
          <p:nvPr>
            <p:ph type="sldImg"/>
          </p:nvPr>
        </p:nvSpPr>
        <p:spPr>
          <a:ln/>
        </p:spPr>
      </p:sp>
      <p:sp>
        <p:nvSpPr>
          <p:cNvPr id="5672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b="1" smtClean="0"/>
          </a:p>
        </p:txBody>
      </p:sp>
      <p:sp>
        <p:nvSpPr>
          <p:cNvPr id="567300" name="Footer Placeholder 3"/>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2" name="Rectangle 2"/>
          <p:cNvSpPr>
            <a:spLocks noGrp="1" noRot="1" noChangeAspect="1" noChangeArrowheads="1" noTextEdit="1"/>
          </p:cNvSpPr>
          <p:nvPr>
            <p:ph type="sldImg"/>
          </p:nvPr>
        </p:nvSpPr>
        <p:spPr>
          <a:ln/>
        </p:spPr>
      </p:sp>
      <p:sp>
        <p:nvSpPr>
          <p:cNvPr id="5683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b="1" smtClean="0"/>
          </a:p>
        </p:txBody>
      </p:sp>
      <p:sp>
        <p:nvSpPr>
          <p:cNvPr id="568324" name="Footer Placeholder 3"/>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7"/>
          <p:cNvSpPr txBox="1">
            <a:spLocks noGrp="1" noChangeArrowheads="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8E2170E3-9F10-4BEA-A15B-95561D3EDC93}" type="slidenum">
              <a:rPr lang="en-US" altLang="en-US" sz="1300">
                <a:solidFill>
                  <a:srgbClr val="000000"/>
                </a:solidFill>
                <a:latin typeface="Garamond" pitchFamily="18" charset="0"/>
              </a:rPr>
              <a:pPr algn="r" eaLnBrk="1" hangingPunct="1">
                <a:spcBef>
                  <a:spcPct val="0"/>
                </a:spcBef>
              </a:pPr>
              <a:t>175</a:t>
            </a:fld>
            <a:endParaRPr lang="en-US" altLang="en-US" sz="1300">
              <a:solidFill>
                <a:srgbClr val="000000"/>
              </a:solidFill>
              <a:latin typeface="Garamond" pitchFamily="18" charset="0"/>
            </a:endParaRPr>
          </a:p>
        </p:txBody>
      </p:sp>
      <p:sp>
        <p:nvSpPr>
          <p:cNvPr id="569347" name="Rectangle 2"/>
          <p:cNvSpPr>
            <a:spLocks noGrp="1" noRot="1" noChangeAspect="1" noChangeArrowheads="1" noTextEdit="1"/>
          </p:cNvSpPr>
          <p:nvPr>
            <p:ph type="sldImg"/>
          </p:nvPr>
        </p:nvSpPr>
        <p:spPr>
          <a:xfrm>
            <a:off x="992188" y="768350"/>
            <a:ext cx="5114925" cy="3836988"/>
          </a:xfrm>
          <a:ln/>
        </p:spPr>
      </p:sp>
      <p:sp>
        <p:nvSpPr>
          <p:cNvPr id="569348" name="Rectangle 3"/>
          <p:cNvSpPr>
            <a:spLocks noGrp="1" noChangeArrowheads="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p>
            <a:endParaRPr lang="en-GB" altLang="en-US" smtClean="0"/>
          </a:p>
        </p:txBody>
      </p:sp>
      <p:sp>
        <p:nvSpPr>
          <p:cNvPr id="569349" name="Footer Placeholder 4"/>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70" name="Espace réservé de l'image des diapositives 1"/>
          <p:cNvSpPr>
            <a:spLocks noGrp="1" noRot="1" noChangeAspect="1" noTextEdit="1"/>
          </p:cNvSpPr>
          <p:nvPr>
            <p:ph type="sldImg"/>
          </p:nvPr>
        </p:nvSpPr>
        <p:spPr>
          <a:xfrm>
            <a:off x="1647825" y="525463"/>
            <a:ext cx="3835400" cy="2876550"/>
          </a:xfrm>
          <a:ln/>
        </p:spPr>
      </p:sp>
      <p:sp>
        <p:nvSpPr>
          <p:cNvPr id="570371"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p>
            <a:pPr lvl="1"/>
            <a:endParaRPr lang="en-GB" altLang="en-US" smtClean="0"/>
          </a:p>
        </p:txBody>
      </p:sp>
      <p:sp>
        <p:nvSpPr>
          <p:cNvPr id="570372"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1CADA9A5-1F19-4A85-BDFF-99AA3088A39F}" type="slidenum">
              <a:rPr lang="en-GB" altLang="en-US" sz="1300">
                <a:solidFill>
                  <a:srgbClr val="000000"/>
                </a:solidFill>
                <a:latin typeface="Arial" pitchFamily="34" charset="0"/>
              </a:rPr>
              <a:pPr algn="r" eaLnBrk="1" hangingPunct="1">
                <a:spcBef>
                  <a:spcPct val="0"/>
                </a:spcBef>
              </a:pPr>
              <a:t>176</a:t>
            </a:fld>
            <a:endParaRPr lang="en-GB" altLang="en-US" sz="1300">
              <a:solidFill>
                <a:srgbClr val="000000"/>
              </a:solidFill>
              <a:latin typeface="Arial" pitchFamily="34" charset="0"/>
            </a:endParaRPr>
          </a:p>
        </p:txBody>
      </p:sp>
      <p:sp>
        <p:nvSpPr>
          <p:cNvPr id="570373"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en-US" sz="1300">
              <a:solidFill>
                <a:srgbClr val="000000"/>
              </a:solidFill>
              <a:latin typeface="Arial" pitchFamily="34" charset="0"/>
            </a:endParaRPr>
          </a:p>
        </p:txBody>
      </p:sp>
      <p:sp>
        <p:nvSpPr>
          <p:cNvPr id="570374" name="Footer Placeholder 5"/>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Espace réservé de l'image des diapositives 1"/>
          <p:cNvSpPr>
            <a:spLocks noGrp="1" noRot="1" noChangeAspect="1" noTextEdit="1"/>
          </p:cNvSpPr>
          <p:nvPr>
            <p:ph type="sldImg"/>
          </p:nvPr>
        </p:nvSpPr>
        <p:spPr>
          <a:xfrm>
            <a:off x="1647825" y="525463"/>
            <a:ext cx="3835400" cy="2876550"/>
          </a:xfrm>
          <a:ln/>
        </p:spPr>
      </p:sp>
      <p:sp>
        <p:nvSpPr>
          <p:cNvPr id="571395"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p>
            <a:r>
              <a:rPr lang="en-US" altLang="en-US" b="1" i="1" dirty="0" smtClean="0"/>
              <a:t>(</a:t>
            </a:r>
            <a:r>
              <a:rPr lang="en-US" altLang="en-US" b="1" i="1" dirty="0" err="1" smtClean="0"/>
              <a:t>Deuxième</a:t>
            </a:r>
            <a:r>
              <a:rPr lang="en-US" altLang="en-US" b="1" i="1" dirty="0" smtClean="0"/>
              <a:t> photo ) </a:t>
            </a:r>
            <a:r>
              <a:rPr lang="en-US" altLang="en-US" b="1" i="1" dirty="0" err="1" smtClean="0"/>
              <a:t>Arrivée</a:t>
            </a:r>
            <a:r>
              <a:rPr lang="en-US" altLang="en-US" b="1" i="1" dirty="0" smtClean="0"/>
              <a:t> de </a:t>
            </a:r>
            <a:r>
              <a:rPr lang="en-US" altLang="en-US" b="1" i="1" dirty="0" err="1" smtClean="0"/>
              <a:t>l’Envoyé</a:t>
            </a:r>
            <a:r>
              <a:rPr lang="en-US" altLang="en-US" b="1" i="1" dirty="0" smtClean="0"/>
              <a:t> </a:t>
            </a:r>
            <a:r>
              <a:rPr lang="en-US" altLang="en-US" b="1" i="1" dirty="0" err="1" smtClean="0"/>
              <a:t>spécial</a:t>
            </a:r>
            <a:r>
              <a:rPr lang="en-US" altLang="en-US" b="1" i="1" dirty="0" smtClean="0"/>
              <a:t> de </a:t>
            </a:r>
            <a:r>
              <a:rPr lang="en-US" altLang="en-US" b="1" i="1" dirty="0" err="1" smtClean="0"/>
              <a:t>l’ONU</a:t>
            </a:r>
            <a:r>
              <a:rPr lang="en-US" altLang="en-US" b="1" i="1" dirty="0" smtClean="0"/>
              <a:t> pour des </a:t>
            </a:r>
            <a:r>
              <a:rPr lang="en-US" altLang="en-US" b="1" i="1" dirty="0" err="1" smtClean="0"/>
              <a:t>pourparlers</a:t>
            </a:r>
            <a:r>
              <a:rPr lang="en-US" altLang="en-US" b="1" i="1" dirty="0" smtClean="0"/>
              <a:t> avec le </a:t>
            </a:r>
            <a:r>
              <a:rPr lang="en-US" altLang="en-US" b="1" i="1" dirty="0" err="1" smtClean="0"/>
              <a:t>dirigeant</a:t>
            </a:r>
            <a:r>
              <a:rPr lang="en-US" altLang="en-US" b="1" i="1" dirty="0" smtClean="0"/>
              <a:t> des </a:t>
            </a:r>
            <a:r>
              <a:rPr lang="en-US" altLang="en-US" b="1" i="1" dirty="0" err="1" smtClean="0"/>
              <a:t>rebelles</a:t>
            </a:r>
            <a:r>
              <a:rPr lang="en-US" altLang="en-US" b="1" i="1" dirty="0" smtClean="0"/>
              <a:t>, </a:t>
            </a:r>
          </a:p>
          <a:p>
            <a:r>
              <a:rPr lang="en-US" altLang="en-US" i="1" dirty="0" smtClean="0"/>
              <a:t>Olusegun Obasanjo (</a:t>
            </a:r>
            <a:r>
              <a:rPr lang="en-US" altLang="en-US" i="1" dirty="0" err="1" smtClean="0"/>
              <a:t>troisième</a:t>
            </a:r>
            <a:r>
              <a:rPr lang="en-US" altLang="en-US" i="1" dirty="0" smtClean="0"/>
              <a:t> à </a:t>
            </a:r>
            <a:r>
              <a:rPr lang="en-US" altLang="en-US" i="1" dirty="0" err="1" smtClean="0"/>
              <a:t>partir</a:t>
            </a:r>
            <a:r>
              <a:rPr lang="en-US" altLang="en-US" i="1" dirty="0" smtClean="0"/>
              <a:t> de la gauche): L’’</a:t>
            </a:r>
            <a:r>
              <a:rPr lang="en-US" altLang="en-US" i="1" dirty="0" err="1" smtClean="0"/>
              <a:t>Envoyé</a:t>
            </a:r>
            <a:r>
              <a:rPr lang="en-US" altLang="en-US" i="1" dirty="0" smtClean="0"/>
              <a:t> </a:t>
            </a:r>
            <a:r>
              <a:rPr lang="en-US" altLang="en-US" i="1" dirty="0" err="1" smtClean="0"/>
              <a:t>spécial</a:t>
            </a:r>
            <a:r>
              <a:rPr lang="en-US" altLang="en-US" i="1" dirty="0" smtClean="0"/>
              <a:t> du </a:t>
            </a:r>
            <a:r>
              <a:rPr lang="en-US" altLang="en-US" i="1" dirty="0" err="1" smtClean="0"/>
              <a:t>Secrétaire</a:t>
            </a:r>
            <a:r>
              <a:rPr lang="en-US" altLang="en-US" i="1" dirty="0" smtClean="0"/>
              <a:t> </a:t>
            </a:r>
            <a:r>
              <a:rPr lang="en-US" altLang="en-US" i="1" dirty="0" err="1" smtClean="0"/>
              <a:t>général</a:t>
            </a:r>
            <a:r>
              <a:rPr lang="en-US" altLang="en-US" i="1" dirty="0" smtClean="0"/>
              <a:t> des Nations </a:t>
            </a:r>
            <a:r>
              <a:rPr lang="en-US" altLang="en-US" i="1" dirty="0" err="1" smtClean="0"/>
              <a:t>Unies</a:t>
            </a:r>
            <a:r>
              <a:rPr lang="en-US" altLang="en-US" i="1" dirty="0" smtClean="0"/>
              <a:t> pour la </a:t>
            </a:r>
            <a:r>
              <a:rPr lang="en-US" altLang="en-US" i="1" dirty="0" err="1" smtClean="0"/>
              <a:t>Région</a:t>
            </a:r>
            <a:r>
              <a:rPr lang="en-US" altLang="en-US" i="1" dirty="0" smtClean="0"/>
              <a:t> des </a:t>
            </a:r>
            <a:r>
              <a:rPr lang="en-US" altLang="en-US" i="1" dirty="0" err="1" smtClean="0"/>
              <a:t>Grands</a:t>
            </a:r>
            <a:r>
              <a:rPr lang="en-US" altLang="en-US" i="1" dirty="0" smtClean="0"/>
              <a:t> Lacs, </a:t>
            </a:r>
            <a:r>
              <a:rPr lang="en-US" altLang="en-US" i="1" dirty="0" err="1" smtClean="0"/>
              <a:t>accompagné</a:t>
            </a:r>
            <a:r>
              <a:rPr lang="en-US" altLang="en-US" i="1" dirty="0" smtClean="0"/>
              <a:t> de </a:t>
            </a:r>
            <a:r>
              <a:rPr lang="en-US" altLang="en-US" i="1" dirty="0" err="1" smtClean="0"/>
              <a:t>Liberata</a:t>
            </a:r>
            <a:r>
              <a:rPr lang="en-US" altLang="en-US" i="1" dirty="0" smtClean="0"/>
              <a:t> </a:t>
            </a:r>
            <a:r>
              <a:rPr lang="en-US" altLang="en-US" i="1" dirty="0" err="1" smtClean="0"/>
              <a:t>Mulamula</a:t>
            </a:r>
            <a:r>
              <a:rPr lang="en-US" altLang="en-US" i="1" dirty="0" smtClean="0"/>
              <a:t> (à </a:t>
            </a:r>
            <a:r>
              <a:rPr lang="en-US" altLang="en-US" i="1" dirty="0" err="1" smtClean="0"/>
              <a:t>droite</a:t>
            </a:r>
            <a:r>
              <a:rPr lang="en-US" altLang="en-US" i="1" dirty="0" smtClean="0"/>
              <a:t>), Chef de la </a:t>
            </a:r>
            <a:r>
              <a:rPr lang="en-US" altLang="en-US" i="1" dirty="0" err="1" smtClean="0"/>
              <a:t>Conférence</a:t>
            </a:r>
            <a:r>
              <a:rPr lang="en-US" altLang="en-US" i="1" dirty="0" smtClean="0"/>
              <a:t> </a:t>
            </a:r>
            <a:r>
              <a:rPr lang="en-US" altLang="en-US" i="1" dirty="0" err="1" smtClean="0"/>
              <a:t>internationale</a:t>
            </a:r>
            <a:r>
              <a:rPr lang="en-US" altLang="en-US" i="1" dirty="0" smtClean="0"/>
              <a:t> </a:t>
            </a:r>
            <a:r>
              <a:rPr lang="en-US" altLang="en-US" i="1" dirty="0" err="1" smtClean="0"/>
              <a:t>sur</a:t>
            </a:r>
            <a:r>
              <a:rPr lang="en-US" altLang="en-US" i="1" dirty="0" smtClean="0"/>
              <a:t> la </a:t>
            </a:r>
            <a:r>
              <a:rPr lang="en-US" altLang="en-US" i="1" dirty="0" err="1" smtClean="0"/>
              <a:t>Région</a:t>
            </a:r>
            <a:r>
              <a:rPr lang="en-US" altLang="en-US" i="1" dirty="0" smtClean="0"/>
              <a:t> des </a:t>
            </a:r>
            <a:r>
              <a:rPr lang="en-US" altLang="en-US" i="1" dirty="0" err="1" smtClean="0"/>
              <a:t>Grands</a:t>
            </a:r>
            <a:r>
              <a:rPr lang="en-US" altLang="en-US" i="1" dirty="0" smtClean="0"/>
              <a:t> Lacs, a </a:t>
            </a:r>
            <a:r>
              <a:rPr lang="en-US" altLang="en-US" i="1" dirty="0" err="1" smtClean="0"/>
              <a:t>rejoint</a:t>
            </a:r>
            <a:r>
              <a:rPr lang="en-US" altLang="en-US" i="1" dirty="0" smtClean="0"/>
              <a:t> </a:t>
            </a:r>
            <a:r>
              <a:rPr lang="en-US" altLang="en-US" i="1" dirty="0" err="1" smtClean="0"/>
              <a:t>en</a:t>
            </a:r>
            <a:r>
              <a:rPr lang="en-US" altLang="en-US" i="1" dirty="0" smtClean="0"/>
              <a:t> </a:t>
            </a:r>
            <a:r>
              <a:rPr lang="en-US" altLang="en-US" i="1" dirty="0" err="1" smtClean="0"/>
              <a:t>hélicoptère</a:t>
            </a:r>
            <a:r>
              <a:rPr lang="en-US" altLang="en-US" i="1" dirty="0" smtClean="0"/>
              <a:t> la zone </a:t>
            </a:r>
            <a:r>
              <a:rPr lang="en-US" altLang="en-US" i="1" dirty="0" err="1" smtClean="0"/>
              <a:t>frontalière</a:t>
            </a:r>
            <a:r>
              <a:rPr lang="en-US" altLang="en-US" i="1" dirty="0" smtClean="0"/>
              <a:t> de </a:t>
            </a:r>
            <a:r>
              <a:rPr lang="en-US" altLang="en-US" i="1" dirty="0" err="1" smtClean="0"/>
              <a:t>l’Ouganda</a:t>
            </a:r>
            <a:r>
              <a:rPr lang="en-US" altLang="en-US" i="1" dirty="0" smtClean="0"/>
              <a:t>, pour demander </a:t>
            </a:r>
            <a:r>
              <a:rPr lang="en-US" altLang="en-US" i="1" dirty="0" err="1" smtClean="0"/>
              <a:t>instamment</a:t>
            </a:r>
            <a:r>
              <a:rPr lang="en-US" altLang="en-US" i="1" dirty="0" smtClean="0"/>
              <a:t> au </a:t>
            </a:r>
            <a:r>
              <a:rPr lang="en-US" altLang="en-US" i="1" dirty="0" err="1" smtClean="0"/>
              <a:t>dirigeant</a:t>
            </a:r>
            <a:r>
              <a:rPr lang="en-US" altLang="en-US" i="1" dirty="0" smtClean="0"/>
              <a:t> des </a:t>
            </a:r>
            <a:r>
              <a:rPr lang="en-US" altLang="en-US" i="1" dirty="0" err="1" smtClean="0"/>
              <a:t>rebelles</a:t>
            </a:r>
            <a:r>
              <a:rPr lang="en-US" altLang="en-US" i="1" dirty="0" smtClean="0"/>
              <a:t> de </a:t>
            </a:r>
            <a:r>
              <a:rPr lang="en-US" altLang="en-US" i="1" dirty="0" err="1" smtClean="0"/>
              <a:t>maintenir</a:t>
            </a:r>
            <a:r>
              <a:rPr lang="en-US" altLang="en-US" i="1" dirty="0" smtClean="0"/>
              <a:t> un  couloir </a:t>
            </a:r>
            <a:r>
              <a:rPr lang="en-US" altLang="en-US" i="1" dirty="0" err="1" smtClean="0"/>
              <a:t>humanitaire</a:t>
            </a:r>
            <a:r>
              <a:rPr lang="en-US" altLang="en-US" i="1" dirty="0" smtClean="0"/>
              <a:t> et de continuer à respecter un </a:t>
            </a:r>
            <a:r>
              <a:rPr lang="en-US" altLang="en-US" i="1" dirty="0" err="1" smtClean="0"/>
              <a:t>cessez</a:t>
            </a:r>
            <a:r>
              <a:rPr lang="en-US" altLang="en-US" i="1" dirty="0" smtClean="0"/>
              <a:t>-le-feu qui se </a:t>
            </a:r>
            <a:r>
              <a:rPr lang="en-US" altLang="en-US" i="1" dirty="0" err="1" smtClean="0"/>
              <a:t>révèle</a:t>
            </a:r>
            <a:r>
              <a:rPr lang="en-US" altLang="en-US" i="1" dirty="0" smtClean="0"/>
              <a:t> fragile. 16 </a:t>
            </a:r>
            <a:r>
              <a:rPr lang="en-US" altLang="en-US" i="1" dirty="0" err="1" smtClean="0"/>
              <a:t>novembre</a:t>
            </a:r>
            <a:r>
              <a:rPr lang="en-US" altLang="en-US" i="1" dirty="0" smtClean="0"/>
              <a:t> 2008</a:t>
            </a:r>
            <a:endParaRPr lang="en-GB" altLang="en-US" dirty="0" smtClean="0"/>
          </a:p>
          <a:p>
            <a:r>
              <a:rPr lang="en-US" altLang="en-US" i="1" dirty="0" smtClean="0"/>
              <a:t>16 November 2008</a:t>
            </a:r>
            <a:endParaRPr lang="en-GB" altLang="en-US" dirty="0" smtClean="0"/>
          </a:p>
        </p:txBody>
      </p:sp>
      <p:sp>
        <p:nvSpPr>
          <p:cNvPr id="571396"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2AD14C38-5927-49AD-BD8C-00BB35F156E7}" type="slidenum">
              <a:rPr lang="en-GB" altLang="en-US" sz="1300">
                <a:solidFill>
                  <a:srgbClr val="000000"/>
                </a:solidFill>
                <a:latin typeface="Arial" pitchFamily="34" charset="0"/>
              </a:rPr>
              <a:pPr algn="r" eaLnBrk="1" hangingPunct="1">
                <a:spcBef>
                  <a:spcPct val="0"/>
                </a:spcBef>
              </a:pPr>
              <a:t>177</a:t>
            </a:fld>
            <a:endParaRPr lang="en-GB" altLang="en-US" sz="1300">
              <a:solidFill>
                <a:srgbClr val="000000"/>
              </a:solidFill>
              <a:latin typeface="Arial" pitchFamily="34" charset="0"/>
            </a:endParaRPr>
          </a:p>
        </p:txBody>
      </p:sp>
      <p:sp>
        <p:nvSpPr>
          <p:cNvPr id="571397"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en-US" sz="1300">
              <a:solidFill>
                <a:srgbClr val="000000"/>
              </a:solidFill>
              <a:latin typeface="Arial" pitchFamily="34" charset="0"/>
            </a:endParaRPr>
          </a:p>
        </p:txBody>
      </p:sp>
      <p:sp>
        <p:nvSpPr>
          <p:cNvPr id="571398" name="Footer Placeholder 5"/>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Espace réservé de l'image des diapositives 1"/>
          <p:cNvSpPr>
            <a:spLocks noGrp="1" noRot="1" noChangeAspect="1" noTextEdit="1"/>
          </p:cNvSpPr>
          <p:nvPr>
            <p:ph type="sldImg"/>
          </p:nvPr>
        </p:nvSpPr>
        <p:spPr>
          <a:xfrm>
            <a:off x="1647825" y="525463"/>
            <a:ext cx="3835400" cy="2876550"/>
          </a:xfrm>
          <a:ln/>
        </p:spPr>
      </p:sp>
      <p:sp>
        <p:nvSpPr>
          <p:cNvPr id="572419"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p>
            <a:pPr eaLnBrk="1" hangingPunct="1"/>
            <a:endParaRPr lang="en-GB" altLang="en-US" smtClean="0"/>
          </a:p>
        </p:txBody>
      </p:sp>
      <p:sp>
        <p:nvSpPr>
          <p:cNvPr id="572420"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2612663E-28D4-499F-A338-257D886D406C}" type="slidenum">
              <a:rPr lang="en-GB" altLang="en-US" sz="1300">
                <a:solidFill>
                  <a:srgbClr val="000000"/>
                </a:solidFill>
                <a:latin typeface="Arial" pitchFamily="34" charset="0"/>
              </a:rPr>
              <a:pPr algn="r" eaLnBrk="1" hangingPunct="1">
                <a:spcBef>
                  <a:spcPct val="0"/>
                </a:spcBef>
              </a:pPr>
              <a:t>178</a:t>
            </a:fld>
            <a:endParaRPr lang="en-GB" altLang="en-US" sz="1300">
              <a:solidFill>
                <a:srgbClr val="000000"/>
              </a:solidFill>
              <a:latin typeface="Arial" pitchFamily="34" charset="0"/>
            </a:endParaRPr>
          </a:p>
        </p:txBody>
      </p:sp>
      <p:sp>
        <p:nvSpPr>
          <p:cNvPr id="572421"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en-US" sz="1300">
              <a:solidFill>
                <a:srgbClr val="000000"/>
              </a:solidFill>
              <a:latin typeface="Arial" pitchFamily="34" charset="0"/>
            </a:endParaRPr>
          </a:p>
        </p:txBody>
      </p:sp>
      <p:sp>
        <p:nvSpPr>
          <p:cNvPr id="572422" name="Footer Placeholder 5"/>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Espace réservé de l'image des diapositives 1"/>
          <p:cNvSpPr>
            <a:spLocks noGrp="1" noRot="1" noChangeAspect="1" noTextEdit="1"/>
          </p:cNvSpPr>
          <p:nvPr>
            <p:ph type="sldImg"/>
          </p:nvPr>
        </p:nvSpPr>
        <p:spPr>
          <a:xfrm>
            <a:off x="1647825" y="525463"/>
            <a:ext cx="3835400" cy="2876550"/>
          </a:xfrm>
          <a:ln/>
        </p:spPr>
      </p:sp>
      <p:sp>
        <p:nvSpPr>
          <p:cNvPr id="573443"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p>
            <a:pPr eaLnBrk="1" hangingPunct="1">
              <a:buFontTx/>
              <a:buChar char="•"/>
            </a:pPr>
            <a:endParaRPr lang="en-GB" altLang="en-US" smtClean="0"/>
          </a:p>
        </p:txBody>
      </p:sp>
      <p:sp>
        <p:nvSpPr>
          <p:cNvPr id="573444"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DEBFA7D0-F8FA-42C3-87CC-9E729F564E2D}" type="slidenum">
              <a:rPr lang="en-GB" altLang="en-US" sz="1300">
                <a:solidFill>
                  <a:srgbClr val="000000"/>
                </a:solidFill>
                <a:latin typeface="Arial" pitchFamily="34" charset="0"/>
              </a:rPr>
              <a:pPr algn="r" eaLnBrk="1" hangingPunct="1">
                <a:spcBef>
                  <a:spcPct val="0"/>
                </a:spcBef>
              </a:pPr>
              <a:t>179</a:t>
            </a:fld>
            <a:endParaRPr lang="en-GB" altLang="en-US" sz="1300">
              <a:solidFill>
                <a:srgbClr val="000000"/>
              </a:solidFill>
              <a:latin typeface="Arial" pitchFamily="34" charset="0"/>
            </a:endParaRPr>
          </a:p>
        </p:txBody>
      </p:sp>
      <p:sp>
        <p:nvSpPr>
          <p:cNvPr id="573445"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en-US" sz="1300">
              <a:solidFill>
                <a:srgbClr val="000000"/>
              </a:solidFill>
              <a:latin typeface="Arial" pitchFamily="34" charset="0"/>
            </a:endParaRPr>
          </a:p>
        </p:txBody>
      </p:sp>
      <p:sp>
        <p:nvSpPr>
          <p:cNvPr id="573446" name="Footer Placeholder 5"/>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smtClean="0">
                <a:solidFill>
                  <a:srgbClr val="000000"/>
                </a:solidFill>
                <a:latin typeface="Arial" pitchFamily="34" charset="0"/>
              </a:rPr>
              <a:t>1</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Rectangle 2"/>
          <p:cNvSpPr>
            <a:spLocks noGrp="1" noRot="1" noChangeAspect="1" noChangeArrowheads="1" noTextEdit="1"/>
          </p:cNvSpPr>
          <p:nvPr>
            <p:ph type="sldImg"/>
          </p:nvPr>
        </p:nvSpPr>
        <p:spPr>
          <a:ln/>
        </p:spPr>
      </p:sp>
      <p:sp>
        <p:nvSpPr>
          <p:cNvPr id="5744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endParaRPr lang="en-GB" altLang="en-US" dirty="0" smtClean="0"/>
          </a:p>
        </p:txBody>
      </p:sp>
      <p:sp>
        <p:nvSpPr>
          <p:cNvPr id="574468" name="Footer Placeholder 3"/>
          <p:cNvSpPr txBox="1">
            <a:spLocks noGrp="1"/>
          </p:cNvSpPr>
          <p:nvPr/>
        </p:nvSpPr>
        <p:spPr bwMode="auto">
          <a:xfrm>
            <a:off x="0"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r>
              <a:rPr lang="en-US" altLang="en-US" sz="1300" dirty="0">
                <a:solidFill>
                  <a:srgbClr val="000000"/>
                </a:solidFill>
                <a:latin typeface="Arial" pitchFamily="34" charset="0"/>
              </a:rPr>
              <a:t>1</a:t>
            </a: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433879F8-A134-422D-B83B-F4FEB12A4B28}" type="slidenum">
              <a:rPr lang="en-US" altLang="en-US" sz="1300">
                <a:solidFill>
                  <a:srgbClr val="000000"/>
                </a:solidFill>
                <a:latin typeface="Arial" pitchFamily="34" charset="0"/>
              </a:rPr>
              <a:pPr algn="r">
                <a:spcBef>
                  <a:spcPct val="0"/>
                </a:spcBef>
              </a:pPr>
              <a:t>181</a:t>
            </a:fld>
            <a:endParaRPr lang="en-US" altLang="en-US" sz="1300" dirty="0">
              <a:solidFill>
                <a:srgbClr val="000000"/>
              </a:solidFill>
              <a:latin typeface="Arial" pitchFamily="34" charset="0"/>
            </a:endParaRPr>
          </a:p>
        </p:txBody>
      </p:sp>
      <p:sp>
        <p:nvSpPr>
          <p:cNvPr id="575491" name="Rectangle 2"/>
          <p:cNvSpPr>
            <a:spLocks noGrp="1" noRot="1" noChangeAspect="1" noChangeArrowheads="1" noTextEdit="1"/>
          </p:cNvSpPr>
          <p:nvPr>
            <p:ph type="sldImg"/>
          </p:nvPr>
        </p:nvSpPr>
        <p:spPr>
          <a:ln/>
        </p:spPr>
      </p:sp>
      <p:sp>
        <p:nvSpPr>
          <p:cNvPr id="575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z="900" dirty="0" smtClean="0"/>
          </a:p>
        </p:txBody>
      </p:sp>
      <p:sp>
        <p:nvSpPr>
          <p:cNvPr id="575493" name="Footer Placeholder 4"/>
          <p:cNvSpPr txBox="1">
            <a:spLocks noGrp="1"/>
          </p:cNvSpPr>
          <p:nvPr/>
        </p:nvSpPr>
        <p:spPr bwMode="auto">
          <a:xfrm>
            <a:off x="0"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r>
              <a:rPr lang="en-US" altLang="en-US" sz="1300" dirty="0">
                <a:solidFill>
                  <a:srgbClr val="000000"/>
                </a:solidFill>
                <a:latin typeface="Arial" pitchFamily="34" charset="0"/>
              </a:rPr>
              <a:t>1</a:t>
            </a: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Rectangle 2"/>
          <p:cNvSpPr>
            <a:spLocks noGrp="1" noRot="1" noChangeAspect="1" noChangeArrowheads="1" noTextEdit="1"/>
          </p:cNvSpPr>
          <p:nvPr>
            <p:ph type="sldImg"/>
          </p:nvPr>
        </p:nvSpPr>
        <p:spPr>
          <a:ln/>
        </p:spPr>
      </p:sp>
      <p:sp>
        <p:nvSpPr>
          <p:cNvPr id="5765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dirty="0" smtClean="0"/>
          </a:p>
        </p:txBody>
      </p:sp>
      <p:sp>
        <p:nvSpPr>
          <p:cNvPr id="576516" name="Footer Placeholder 3"/>
          <p:cNvSpPr>
            <a:spLocks noGrp="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r>
              <a:rPr lang="en-US" altLang="en-US" sz="1300" dirty="0" smtClean="0">
                <a:solidFill>
                  <a:srgbClr val="000000"/>
                </a:solidFill>
                <a:latin typeface="Arial" pitchFamily="34" charset="0"/>
              </a:rPr>
              <a:t>1</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8BD819C3-DCDC-4714-BFB5-F0131661B509}" type="slidenum">
              <a:rPr lang="en-US" altLang="en-US" sz="1300" smtClean="0">
                <a:latin typeface="Arial" pitchFamily="34" charset="0"/>
                <a:cs typeface="Arial" pitchFamily="34" charset="0"/>
              </a:rPr>
              <a:pPr>
                <a:spcBef>
                  <a:spcPct val="0"/>
                </a:spcBef>
              </a:pPr>
              <a:t>19</a:t>
            </a:fld>
            <a:endParaRPr lang="en-US" altLang="en-US" sz="1300" smtClean="0">
              <a:latin typeface="Arial" pitchFamily="34" charset="0"/>
              <a:cs typeface="Arial" pitchFamily="34" charset="0"/>
            </a:endParaRPr>
          </a:p>
        </p:txBody>
      </p:sp>
      <p:sp>
        <p:nvSpPr>
          <p:cNvPr id="414723" name="Rectangle 2"/>
          <p:cNvSpPr>
            <a:spLocks noGrp="1" noRot="1" noChangeAspect="1" noChangeArrowheads="1" noTextEdit="1"/>
          </p:cNvSpPr>
          <p:nvPr>
            <p:ph type="sldImg"/>
          </p:nvPr>
        </p:nvSpPr>
        <p:spPr>
          <a:ln/>
        </p:spPr>
      </p:sp>
      <p:sp>
        <p:nvSpPr>
          <p:cNvPr id="414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Slide Image Placeholder 1"/>
          <p:cNvSpPr>
            <a:spLocks noGrp="1" noRot="1" noChangeAspect="1" noTextEdit="1"/>
          </p:cNvSpPr>
          <p:nvPr>
            <p:ph type="sldImg"/>
          </p:nvPr>
        </p:nvSpPr>
        <p:spPr>
          <a:ln/>
        </p:spPr>
      </p:sp>
      <p:sp>
        <p:nvSpPr>
          <p:cNvPr id="5775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smtClean="0"/>
          </a:p>
        </p:txBody>
      </p:sp>
      <p:sp>
        <p:nvSpPr>
          <p:cNvPr id="5775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41363" indent="-284163" defTabSz="987425" eaLnBrk="0" hangingPunct="0">
              <a:spcBef>
                <a:spcPct val="30000"/>
              </a:spcBef>
              <a:defRPr sz="1200">
                <a:solidFill>
                  <a:schemeClr val="tx1"/>
                </a:solidFill>
                <a:latin typeface="Calibri" pitchFamily="34" charset="0"/>
              </a:defRPr>
            </a:lvl2pPr>
            <a:lvl3pPr marL="1141413" indent="-227013" defTabSz="987425" eaLnBrk="0" hangingPunct="0">
              <a:spcBef>
                <a:spcPct val="30000"/>
              </a:spcBef>
              <a:defRPr sz="1200">
                <a:solidFill>
                  <a:schemeClr val="tx1"/>
                </a:solidFill>
                <a:latin typeface="Calibri" pitchFamily="34" charset="0"/>
              </a:defRPr>
            </a:lvl3pPr>
            <a:lvl4pPr marL="1598613" indent="-227013" defTabSz="987425" eaLnBrk="0" hangingPunct="0">
              <a:spcBef>
                <a:spcPct val="30000"/>
              </a:spcBef>
              <a:defRPr sz="1200">
                <a:solidFill>
                  <a:schemeClr val="tx1"/>
                </a:solidFill>
                <a:latin typeface="Calibri" pitchFamily="34" charset="0"/>
              </a:defRPr>
            </a:lvl4pPr>
            <a:lvl5pPr marL="2055813" indent="-227013" defTabSz="987425" eaLnBrk="0" hangingPunct="0">
              <a:spcBef>
                <a:spcPct val="30000"/>
              </a:spcBef>
              <a:defRPr sz="1200">
                <a:solidFill>
                  <a:schemeClr val="tx1"/>
                </a:solidFill>
                <a:latin typeface="Calibri" pitchFamily="34" charset="0"/>
              </a:defRPr>
            </a:lvl5pPr>
            <a:lvl6pPr marL="2513013" indent="-227013" defTabSz="987425" eaLnBrk="0" fontAlgn="base" hangingPunct="0">
              <a:spcBef>
                <a:spcPct val="30000"/>
              </a:spcBef>
              <a:spcAft>
                <a:spcPct val="0"/>
              </a:spcAft>
              <a:defRPr sz="1200">
                <a:solidFill>
                  <a:schemeClr val="tx1"/>
                </a:solidFill>
                <a:latin typeface="Calibri" pitchFamily="34" charset="0"/>
              </a:defRPr>
            </a:lvl6pPr>
            <a:lvl7pPr marL="2970213" indent="-227013" defTabSz="987425" eaLnBrk="0" fontAlgn="base" hangingPunct="0">
              <a:spcBef>
                <a:spcPct val="30000"/>
              </a:spcBef>
              <a:spcAft>
                <a:spcPct val="0"/>
              </a:spcAft>
              <a:defRPr sz="1200">
                <a:solidFill>
                  <a:schemeClr val="tx1"/>
                </a:solidFill>
                <a:latin typeface="Calibri" pitchFamily="34" charset="0"/>
              </a:defRPr>
            </a:lvl7pPr>
            <a:lvl8pPr marL="3427413" indent="-227013" defTabSz="987425" eaLnBrk="0" fontAlgn="base" hangingPunct="0">
              <a:spcBef>
                <a:spcPct val="30000"/>
              </a:spcBef>
              <a:spcAft>
                <a:spcPct val="0"/>
              </a:spcAft>
              <a:defRPr sz="1200">
                <a:solidFill>
                  <a:schemeClr val="tx1"/>
                </a:solidFill>
                <a:latin typeface="Calibri" pitchFamily="34" charset="0"/>
              </a:defRPr>
            </a:lvl8pPr>
            <a:lvl9pPr marL="3884613" indent="-227013"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56B7A0D4-6C09-4C0A-9690-A0427FD275A1}" type="slidenum">
              <a:rPr lang="en-US" altLang="en-US" sz="1300" smtClean="0">
                <a:solidFill>
                  <a:srgbClr val="000000"/>
                </a:solidFill>
                <a:latin typeface="Arial" pitchFamily="34" charset="0"/>
                <a:cs typeface="Arial" pitchFamily="34" charset="0"/>
              </a:rPr>
              <a:pPr>
                <a:spcBef>
                  <a:spcPct val="0"/>
                </a:spcBef>
                <a:buClr>
                  <a:srgbClr val="FFFFFF"/>
                </a:buClr>
              </a:pPr>
              <a:t>183</a:t>
            </a:fld>
            <a:endParaRPr lang="en-US" altLang="en-US" sz="1300" dirty="0" smtClean="0">
              <a:solidFill>
                <a:srgbClr val="000000"/>
              </a:solidFill>
              <a:latin typeface="Arial" pitchFamily="34" charset="0"/>
              <a:cs typeface="Arial" pitchFamily="34"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41363" indent="-284163" defTabSz="987425" eaLnBrk="0" hangingPunct="0">
              <a:spcBef>
                <a:spcPct val="30000"/>
              </a:spcBef>
              <a:defRPr sz="1200">
                <a:solidFill>
                  <a:schemeClr val="tx1"/>
                </a:solidFill>
                <a:latin typeface="Calibri" pitchFamily="34" charset="0"/>
              </a:defRPr>
            </a:lvl2pPr>
            <a:lvl3pPr marL="1141413" indent="-227013" defTabSz="987425" eaLnBrk="0" hangingPunct="0">
              <a:spcBef>
                <a:spcPct val="30000"/>
              </a:spcBef>
              <a:defRPr sz="1200">
                <a:solidFill>
                  <a:schemeClr val="tx1"/>
                </a:solidFill>
                <a:latin typeface="Calibri" pitchFamily="34" charset="0"/>
              </a:defRPr>
            </a:lvl3pPr>
            <a:lvl4pPr marL="1598613" indent="-227013" defTabSz="987425" eaLnBrk="0" hangingPunct="0">
              <a:spcBef>
                <a:spcPct val="30000"/>
              </a:spcBef>
              <a:defRPr sz="1200">
                <a:solidFill>
                  <a:schemeClr val="tx1"/>
                </a:solidFill>
                <a:latin typeface="Calibri" pitchFamily="34" charset="0"/>
              </a:defRPr>
            </a:lvl4pPr>
            <a:lvl5pPr marL="2055813" indent="-227013" defTabSz="987425" eaLnBrk="0" hangingPunct="0">
              <a:spcBef>
                <a:spcPct val="30000"/>
              </a:spcBef>
              <a:defRPr sz="1200">
                <a:solidFill>
                  <a:schemeClr val="tx1"/>
                </a:solidFill>
                <a:latin typeface="Calibri" pitchFamily="34" charset="0"/>
              </a:defRPr>
            </a:lvl5pPr>
            <a:lvl6pPr marL="2513013" indent="-227013" defTabSz="987425" eaLnBrk="0" fontAlgn="base" hangingPunct="0">
              <a:spcBef>
                <a:spcPct val="30000"/>
              </a:spcBef>
              <a:spcAft>
                <a:spcPct val="0"/>
              </a:spcAft>
              <a:defRPr sz="1200">
                <a:solidFill>
                  <a:schemeClr val="tx1"/>
                </a:solidFill>
                <a:latin typeface="Calibri" pitchFamily="34" charset="0"/>
              </a:defRPr>
            </a:lvl6pPr>
            <a:lvl7pPr marL="2970213" indent="-227013" defTabSz="987425" eaLnBrk="0" fontAlgn="base" hangingPunct="0">
              <a:spcBef>
                <a:spcPct val="30000"/>
              </a:spcBef>
              <a:spcAft>
                <a:spcPct val="0"/>
              </a:spcAft>
              <a:defRPr sz="1200">
                <a:solidFill>
                  <a:schemeClr val="tx1"/>
                </a:solidFill>
                <a:latin typeface="Calibri" pitchFamily="34" charset="0"/>
              </a:defRPr>
            </a:lvl7pPr>
            <a:lvl8pPr marL="3427413" indent="-227013" defTabSz="987425" eaLnBrk="0" fontAlgn="base" hangingPunct="0">
              <a:spcBef>
                <a:spcPct val="30000"/>
              </a:spcBef>
              <a:spcAft>
                <a:spcPct val="0"/>
              </a:spcAft>
              <a:defRPr sz="1200">
                <a:solidFill>
                  <a:schemeClr val="tx1"/>
                </a:solidFill>
                <a:latin typeface="Calibri" pitchFamily="34" charset="0"/>
              </a:defRPr>
            </a:lvl8pPr>
            <a:lvl9pPr marL="3884613" indent="-227013"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209FDA76-7FA6-4971-BAC1-AAA7821C1480}" type="slidenum">
              <a:rPr lang="en-US" altLang="en-US" sz="1300" smtClean="0">
                <a:solidFill>
                  <a:srgbClr val="000000"/>
                </a:solidFill>
                <a:latin typeface="Arial" pitchFamily="34" charset="0"/>
                <a:cs typeface="Arial" pitchFamily="34" charset="0"/>
              </a:rPr>
              <a:pPr>
                <a:spcBef>
                  <a:spcPct val="0"/>
                </a:spcBef>
                <a:buClr>
                  <a:srgbClr val="FFFFFF"/>
                </a:buClr>
              </a:pPr>
              <a:t>185</a:t>
            </a:fld>
            <a:endParaRPr lang="en-US" altLang="en-US" sz="1300" dirty="0" smtClean="0">
              <a:solidFill>
                <a:srgbClr val="000000"/>
              </a:solidFill>
              <a:latin typeface="Arial" pitchFamily="34" charset="0"/>
              <a:cs typeface="Arial" pitchFamily="34" charset="0"/>
            </a:endParaRPr>
          </a:p>
        </p:txBody>
      </p:sp>
      <p:sp>
        <p:nvSpPr>
          <p:cNvPr id="578563" name="Rectangle 2"/>
          <p:cNvSpPr>
            <a:spLocks noGrp="1" noRot="1" noChangeAspect="1" noChangeArrowheads="1" noTextEdit="1"/>
          </p:cNvSpPr>
          <p:nvPr>
            <p:ph type="sldImg"/>
          </p:nvPr>
        </p:nvSpPr>
        <p:spPr>
          <a:ln/>
        </p:spPr>
      </p:sp>
      <p:sp>
        <p:nvSpPr>
          <p:cNvPr id="578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z="900" dirty="0" smtClean="0"/>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6" name="Rectangle 2"/>
          <p:cNvSpPr>
            <a:spLocks noGrp="1" noRot="1" noChangeAspect="1" noChangeArrowheads="1" noTextEdit="1"/>
          </p:cNvSpPr>
          <p:nvPr>
            <p:ph type="sldImg"/>
          </p:nvPr>
        </p:nvSpPr>
        <p:spPr>
          <a:xfrm>
            <a:off x="992188" y="768350"/>
            <a:ext cx="5114925" cy="3836988"/>
          </a:xfrm>
          <a:ln/>
        </p:spPr>
      </p:sp>
      <p:sp>
        <p:nvSpPr>
          <p:cNvPr id="579587" name="Rectangle 3"/>
          <p:cNvSpPr>
            <a:spLocks noGrp="1" noChangeArrowheads="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en-US" sz="900" dirty="0" smtClean="0"/>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41363" indent="-284163" defTabSz="987425" eaLnBrk="0" hangingPunct="0">
              <a:spcBef>
                <a:spcPct val="30000"/>
              </a:spcBef>
              <a:defRPr sz="1200">
                <a:solidFill>
                  <a:schemeClr val="tx1"/>
                </a:solidFill>
                <a:latin typeface="Calibri" pitchFamily="34" charset="0"/>
              </a:defRPr>
            </a:lvl2pPr>
            <a:lvl3pPr marL="1141413" indent="-227013" defTabSz="987425" eaLnBrk="0" hangingPunct="0">
              <a:spcBef>
                <a:spcPct val="30000"/>
              </a:spcBef>
              <a:defRPr sz="1200">
                <a:solidFill>
                  <a:schemeClr val="tx1"/>
                </a:solidFill>
                <a:latin typeface="Calibri" pitchFamily="34" charset="0"/>
              </a:defRPr>
            </a:lvl3pPr>
            <a:lvl4pPr marL="1598613" indent="-227013" defTabSz="987425" eaLnBrk="0" hangingPunct="0">
              <a:spcBef>
                <a:spcPct val="30000"/>
              </a:spcBef>
              <a:defRPr sz="1200">
                <a:solidFill>
                  <a:schemeClr val="tx1"/>
                </a:solidFill>
                <a:latin typeface="Calibri" pitchFamily="34" charset="0"/>
              </a:defRPr>
            </a:lvl4pPr>
            <a:lvl5pPr marL="2055813" indent="-227013" defTabSz="987425" eaLnBrk="0" hangingPunct="0">
              <a:spcBef>
                <a:spcPct val="30000"/>
              </a:spcBef>
              <a:defRPr sz="1200">
                <a:solidFill>
                  <a:schemeClr val="tx1"/>
                </a:solidFill>
                <a:latin typeface="Calibri" pitchFamily="34" charset="0"/>
              </a:defRPr>
            </a:lvl5pPr>
            <a:lvl6pPr marL="2513013" indent="-227013" defTabSz="987425" eaLnBrk="0" fontAlgn="base" hangingPunct="0">
              <a:spcBef>
                <a:spcPct val="30000"/>
              </a:spcBef>
              <a:spcAft>
                <a:spcPct val="0"/>
              </a:spcAft>
              <a:defRPr sz="1200">
                <a:solidFill>
                  <a:schemeClr val="tx1"/>
                </a:solidFill>
                <a:latin typeface="Calibri" pitchFamily="34" charset="0"/>
              </a:defRPr>
            </a:lvl6pPr>
            <a:lvl7pPr marL="2970213" indent="-227013" defTabSz="987425" eaLnBrk="0" fontAlgn="base" hangingPunct="0">
              <a:spcBef>
                <a:spcPct val="30000"/>
              </a:spcBef>
              <a:spcAft>
                <a:spcPct val="0"/>
              </a:spcAft>
              <a:defRPr sz="1200">
                <a:solidFill>
                  <a:schemeClr val="tx1"/>
                </a:solidFill>
                <a:latin typeface="Calibri" pitchFamily="34" charset="0"/>
              </a:defRPr>
            </a:lvl7pPr>
            <a:lvl8pPr marL="3427413" indent="-227013" defTabSz="987425" eaLnBrk="0" fontAlgn="base" hangingPunct="0">
              <a:spcBef>
                <a:spcPct val="30000"/>
              </a:spcBef>
              <a:spcAft>
                <a:spcPct val="0"/>
              </a:spcAft>
              <a:defRPr sz="1200">
                <a:solidFill>
                  <a:schemeClr val="tx1"/>
                </a:solidFill>
                <a:latin typeface="Calibri" pitchFamily="34" charset="0"/>
              </a:defRPr>
            </a:lvl8pPr>
            <a:lvl9pPr marL="3884613" indent="-227013"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2EA5E586-3F27-4DBA-9314-389C0363414C}" type="slidenum">
              <a:rPr lang="en-US" altLang="en-US" sz="1300" smtClean="0">
                <a:solidFill>
                  <a:srgbClr val="000000"/>
                </a:solidFill>
                <a:latin typeface="Arial" pitchFamily="34" charset="0"/>
                <a:cs typeface="Arial" pitchFamily="34" charset="0"/>
              </a:rPr>
              <a:pPr>
                <a:spcBef>
                  <a:spcPct val="0"/>
                </a:spcBef>
                <a:buClr>
                  <a:srgbClr val="FFFFFF"/>
                </a:buClr>
              </a:pPr>
              <a:t>187</a:t>
            </a:fld>
            <a:endParaRPr lang="en-US" altLang="en-US" sz="1300" dirty="0" smtClean="0">
              <a:solidFill>
                <a:srgbClr val="000000"/>
              </a:solidFill>
              <a:latin typeface="Arial" pitchFamily="34" charset="0"/>
              <a:cs typeface="Arial" pitchFamily="34" charset="0"/>
            </a:endParaRPr>
          </a:p>
        </p:txBody>
      </p:sp>
      <p:sp>
        <p:nvSpPr>
          <p:cNvPr id="580611" name="Rectangle 2"/>
          <p:cNvSpPr>
            <a:spLocks noGrp="1" noRot="1" noChangeAspect="1" noChangeArrowheads="1" noTextEdit="1"/>
          </p:cNvSpPr>
          <p:nvPr>
            <p:ph type="sldImg"/>
          </p:nvPr>
        </p:nvSpPr>
        <p:spPr>
          <a:ln/>
        </p:spPr>
      </p:sp>
      <p:sp>
        <p:nvSpPr>
          <p:cNvPr id="580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r>
              <a:rPr lang="en-US" altLang="en-US" b="1" dirty="0" smtClean="0"/>
              <a:t> </a:t>
            </a:r>
            <a:endParaRPr lang="en-US" altLang="en-US" u="sng" dirty="0" smtClean="0"/>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4" name="Rectangle 7"/>
          <p:cNvSpPr txBox="1">
            <a:spLocks noGrp="1" noChangeArrowheads="1"/>
          </p:cNvSpPr>
          <p:nvPr/>
        </p:nvSpPr>
        <p:spPr bwMode="auto">
          <a:xfrm>
            <a:off x="4021138" y="9720263"/>
            <a:ext cx="3076575" cy="512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700213" indent="-242888" defTabSz="990600" eaLnBrk="0" hangingPunct="0">
              <a:spcBef>
                <a:spcPct val="30000"/>
              </a:spcBef>
              <a:defRPr sz="1200">
                <a:solidFill>
                  <a:schemeClr val="tx1"/>
                </a:solidFill>
                <a:latin typeface="Calibri" pitchFamily="34" charset="0"/>
              </a:defRPr>
            </a:lvl4pPr>
            <a:lvl5pPr marL="2187575" indent="-244475" defTabSz="990600" eaLnBrk="0" hangingPunct="0">
              <a:spcBef>
                <a:spcPct val="30000"/>
              </a:spcBef>
              <a:defRPr sz="1200">
                <a:solidFill>
                  <a:schemeClr val="tx1"/>
                </a:solidFill>
                <a:latin typeface="Calibri" pitchFamily="34" charset="0"/>
              </a:defRPr>
            </a:lvl5pPr>
            <a:lvl6pPr marL="2644775" indent="-244475" defTabSz="990600" eaLnBrk="0" fontAlgn="base" hangingPunct="0">
              <a:spcBef>
                <a:spcPct val="30000"/>
              </a:spcBef>
              <a:spcAft>
                <a:spcPct val="0"/>
              </a:spcAft>
              <a:defRPr sz="1200">
                <a:solidFill>
                  <a:schemeClr val="tx1"/>
                </a:solidFill>
                <a:latin typeface="Calibri" pitchFamily="34" charset="0"/>
              </a:defRPr>
            </a:lvl6pPr>
            <a:lvl7pPr marL="3101975" indent="-244475" defTabSz="990600" eaLnBrk="0" fontAlgn="base" hangingPunct="0">
              <a:spcBef>
                <a:spcPct val="30000"/>
              </a:spcBef>
              <a:spcAft>
                <a:spcPct val="0"/>
              </a:spcAft>
              <a:defRPr sz="1200">
                <a:solidFill>
                  <a:schemeClr val="tx1"/>
                </a:solidFill>
                <a:latin typeface="Calibri" pitchFamily="34" charset="0"/>
              </a:defRPr>
            </a:lvl7pPr>
            <a:lvl8pPr marL="3559175" indent="-244475" defTabSz="990600" eaLnBrk="0" fontAlgn="base" hangingPunct="0">
              <a:spcBef>
                <a:spcPct val="30000"/>
              </a:spcBef>
              <a:spcAft>
                <a:spcPct val="0"/>
              </a:spcAft>
              <a:defRPr sz="1200">
                <a:solidFill>
                  <a:schemeClr val="tx1"/>
                </a:solidFill>
                <a:latin typeface="Calibri" pitchFamily="34" charset="0"/>
              </a:defRPr>
            </a:lvl8pPr>
            <a:lvl9pPr marL="4016375" indent="-244475"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48DC7DF7-B5D6-4024-AB94-4252E90B1166}" type="slidenum">
              <a:rPr lang="en-US" altLang="en-US">
                <a:solidFill>
                  <a:srgbClr val="000000"/>
                </a:solidFill>
                <a:latin typeface="Arial" pitchFamily="34" charset="0"/>
              </a:rPr>
              <a:pPr algn="r" eaLnBrk="1" hangingPunct="1">
                <a:spcBef>
                  <a:spcPct val="0"/>
                </a:spcBef>
              </a:pPr>
              <a:t>188</a:t>
            </a:fld>
            <a:endParaRPr lang="en-US" altLang="en-US" dirty="0">
              <a:solidFill>
                <a:srgbClr val="000000"/>
              </a:solidFill>
              <a:latin typeface="Arial" pitchFamily="34" charset="0"/>
            </a:endParaRPr>
          </a:p>
        </p:txBody>
      </p:sp>
      <p:sp>
        <p:nvSpPr>
          <p:cNvPr id="581635"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2" tIns="49507" rIns="99012" bIns="49507"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700213" indent="-242888" defTabSz="990600" eaLnBrk="0" hangingPunct="0">
              <a:spcBef>
                <a:spcPct val="30000"/>
              </a:spcBef>
              <a:defRPr sz="1200">
                <a:solidFill>
                  <a:schemeClr val="tx1"/>
                </a:solidFill>
                <a:latin typeface="Calibri" pitchFamily="34" charset="0"/>
              </a:defRPr>
            </a:lvl4pPr>
            <a:lvl5pPr marL="2187575" indent="-244475" defTabSz="990600" eaLnBrk="0" hangingPunct="0">
              <a:spcBef>
                <a:spcPct val="30000"/>
              </a:spcBef>
              <a:defRPr sz="1200">
                <a:solidFill>
                  <a:schemeClr val="tx1"/>
                </a:solidFill>
                <a:latin typeface="Calibri" pitchFamily="34" charset="0"/>
              </a:defRPr>
            </a:lvl5pPr>
            <a:lvl6pPr marL="2644775" indent="-244475" defTabSz="990600" eaLnBrk="0" fontAlgn="base" hangingPunct="0">
              <a:spcBef>
                <a:spcPct val="30000"/>
              </a:spcBef>
              <a:spcAft>
                <a:spcPct val="0"/>
              </a:spcAft>
              <a:defRPr sz="1200">
                <a:solidFill>
                  <a:schemeClr val="tx1"/>
                </a:solidFill>
                <a:latin typeface="Calibri" pitchFamily="34" charset="0"/>
              </a:defRPr>
            </a:lvl6pPr>
            <a:lvl7pPr marL="3101975" indent="-244475" defTabSz="990600" eaLnBrk="0" fontAlgn="base" hangingPunct="0">
              <a:spcBef>
                <a:spcPct val="30000"/>
              </a:spcBef>
              <a:spcAft>
                <a:spcPct val="0"/>
              </a:spcAft>
              <a:defRPr sz="1200">
                <a:solidFill>
                  <a:schemeClr val="tx1"/>
                </a:solidFill>
                <a:latin typeface="Calibri" pitchFamily="34" charset="0"/>
              </a:defRPr>
            </a:lvl7pPr>
            <a:lvl8pPr marL="3559175" indent="-244475" defTabSz="990600" eaLnBrk="0" fontAlgn="base" hangingPunct="0">
              <a:spcBef>
                <a:spcPct val="30000"/>
              </a:spcBef>
              <a:spcAft>
                <a:spcPct val="0"/>
              </a:spcAft>
              <a:defRPr sz="1200">
                <a:solidFill>
                  <a:schemeClr val="tx1"/>
                </a:solidFill>
                <a:latin typeface="Calibri" pitchFamily="34" charset="0"/>
              </a:defRPr>
            </a:lvl8pPr>
            <a:lvl9pPr marL="4016375" indent="-244475"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F2F2F87D-DCB7-499C-8F27-49025C9FAE8F}" type="slidenum">
              <a:rPr lang="en-US" altLang="en-US">
                <a:solidFill>
                  <a:srgbClr val="000000"/>
                </a:solidFill>
                <a:latin typeface="Arial" pitchFamily="34" charset="0"/>
              </a:rPr>
              <a:pPr algn="r">
                <a:spcBef>
                  <a:spcPct val="0"/>
                </a:spcBef>
              </a:pPr>
              <a:t>188</a:t>
            </a:fld>
            <a:endParaRPr lang="en-US" altLang="en-US" dirty="0">
              <a:solidFill>
                <a:srgbClr val="000000"/>
              </a:solidFill>
              <a:latin typeface="Arial" pitchFamily="34" charset="0"/>
            </a:endParaRPr>
          </a:p>
        </p:txBody>
      </p:sp>
      <p:sp>
        <p:nvSpPr>
          <p:cNvPr id="581636" name="Slide Image Placeholder 1"/>
          <p:cNvSpPr>
            <a:spLocks noGrp="1" noRot="1" noChangeAspect="1" noTextEdit="1"/>
          </p:cNvSpPr>
          <p:nvPr>
            <p:ph type="sldImg"/>
          </p:nvPr>
        </p:nvSpPr>
        <p:spPr>
          <a:ln/>
        </p:spPr>
      </p:sp>
      <p:sp>
        <p:nvSpPr>
          <p:cNvPr id="581637" name="Notes Placeholder 2"/>
          <p:cNvSpPr>
            <a:spLocks noGrp="1"/>
          </p:cNvSpPr>
          <p:nvPr>
            <p:ph type="body" idx="1"/>
          </p:nvPr>
        </p:nvSpPr>
        <p:spPr>
          <a:xfrm>
            <a:off x="709613" y="4862513"/>
            <a:ext cx="5680075"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35" tIns="47367" rIns="94735" bIns="47367"/>
          <a:lstStyle/>
          <a:p>
            <a:pPr eaLnBrk="1" hangingPunct="1">
              <a:lnSpc>
                <a:spcPct val="90000"/>
              </a:lnSpc>
              <a:spcBef>
                <a:spcPct val="0"/>
              </a:spcBef>
            </a:pPr>
            <a:endParaRPr lang="en-US" altLang="en-US" sz="1000" dirty="0" smtClean="0"/>
          </a:p>
        </p:txBody>
      </p:sp>
      <p:sp>
        <p:nvSpPr>
          <p:cNvPr id="58163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35" tIns="47367" rIns="94735" bIns="47367" anchor="b"/>
          <a:lstStyle>
            <a:lvl1pPr defTabSz="947738" eaLnBrk="0" hangingPunct="0">
              <a:spcBef>
                <a:spcPct val="30000"/>
              </a:spcBef>
              <a:defRPr sz="1200">
                <a:solidFill>
                  <a:schemeClr val="tx1"/>
                </a:solidFill>
                <a:latin typeface="Calibri" pitchFamily="34" charset="0"/>
              </a:defRPr>
            </a:lvl1pPr>
            <a:lvl2pPr marL="788988" indent="-303213" defTabSz="947738" eaLnBrk="0" hangingPunct="0">
              <a:spcBef>
                <a:spcPct val="30000"/>
              </a:spcBef>
              <a:defRPr sz="1200">
                <a:solidFill>
                  <a:schemeClr val="tx1"/>
                </a:solidFill>
                <a:latin typeface="Calibri" pitchFamily="34" charset="0"/>
              </a:defRPr>
            </a:lvl2pPr>
            <a:lvl3pPr marL="1214438" indent="-242888" defTabSz="947738" eaLnBrk="0" hangingPunct="0">
              <a:spcBef>
                <a:spcPct val="30000"/>
              </a:spcBef>
              <a:defRPr sz="1200">
                <a:solidFill>
                  <a:schemeClr val="tx1"/>
                </a:solidFill>
                <a:latin typeface="Calibri" pitchFamily="34" charset="0"/>
              </a:defRPr>
            </a:lvl3pPr>
            <a:lvl4pPr marL="1700213" indent="-242888" defTabSz="947738" eaLnBrk="0" hangingPunct="0">
              <a:spcBef>
                <a:spcPct val="30000"/>
              </a:spcBef>
              <a:defRPr sz="1200">
                <a:solidFill>
                  <a:schemeClr val="tx1"/>
                </a:solidFill>
                <a:latin typeface="Calibri" pitchFamily="34" charset="0"/>
              </a:defRPr>
            </a:lvl4pPr>
            <a:lvl5pPr marL="2187575" indent="-244475" defTabSz="947738" eaLnBrk="0" hangingPunct="0">
              <a:spcBef>
                <a:spcPct val="30000"/>
              </a:spcBef>
              <a:defRPr sz="1200">
                <a:solidFill>
                  <a:schemeClr val="tx1"/>
                </a:solidFill>
                <a:latin typeface="Calibri" pitchFamily="34" charset="0"/>
              </a:defRPr>
            </a:lvl5pPr>
            <a:lvl6pPr marL="2644775" indent="-244475" defTabSz="947738" eaLnBrk="0" fontAlgn="base" hangingPunct="0">
              <a:spcBef>
                <a:spcPct val="30000"/>
              </a:spcBef>
              <a:spcAft>
                <a:spcPct val="0"/>
              </a:spcAft>
              <a:defRPr sz="1200">
                <a:solidFill>
                  <a:schemeClr val="tx1"/>
                </a:solidFill>
                <a:latin typeface="Calibri" pitchFamily="34" charset="0"/>
              </a:defRPr>
            </a:lvl6pPr>
            <a:lvl7pPr marL="3101975" indent="-244475" defTabSz="947738" eaLnBrk="0" fontAlgn="base" hangingPunct="0">
              <a:spcBef>
                <a:spcPct val="30000"/>
              </a:spcBef>
              <a:spcAft>
                <a:spcPct val="0"/>
              </a:spcAft>
              <a:defRPr sz="1200">
                <a:solidFill>
                  <a:schemeClr val="tx1"/>
                </a:solidFill>
                <a:latin typeface="Calibri" pitchFamily="34" charset="0"/>
              </a:defRPr>
            </a:lvl7pPr>
            <a:lvl8pPr marL="3559175" indent="-244475" defTabSz="947738" eaLnBrk="0" fontAlgn="base" hangingPunct="0">
              <a:spcBef>
                <a:spcPct val="30000"/>
              </a:spcBef>
              <a:spcAft>
                <a:spcPct val="0"/>
              </a:spcAft>
              <a:defRPr sz="1200">
                <a:solidFill>
                  <a:schemeClr val="tx1"/>
                </a:solidFill>
                <a:latin typeface="Calibri" pitchFamily="34" charset="0"/>
              </a:defRPr>
            </a:lvl8pPr>
            <a:lvl9pPr marL="4016375" indent="-244475" defTabSz="947738"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19A50513-FE87-4DBA-83C6-121C1529F1FB}"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188</a:t>
            </a:fld>
            <a:endParaRPr lang="en-US" altLang="en-US" dirty="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7"/>
          <p:cNvSpPr txBox="1">
            <a:spLocks noGrp="1" noChangeArrowheads="1"/>
          </p:cNvSpPr>
          <p:nvPr/>
        </p:nvSpPr>
        <p:spPr bwMode="auto">
          <a:xfrm>
            <a:off x="4021138" y="9720263"/>
            <a:ext cx="3076575" cy="512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700213" indent="-242888" defTabSz="990600" eaLnBrk="0" hangingPunct="0">
              <a:spcBef>
                <a:spcPct val="30000"/>
              </a:spcBef>
              <a:defRPr sz="1200">
                <a:solidFill>
                  <a:schemeClr val="tx1"/>
                </a:solidFill>
                <a:latin typeface="Calibri" pitchFamily="34" charset="0"/>
              </a:defRPr>
            </a:lvl4pPr>
            <a:lvl5pPr marL="2187575" indent="-244475" defTabSz="990600" eaLnBrk="0" hangingPunct="0">
              <a:spcBef>
                <a:spcPct val="30000"/>
              </a:spcBef>
              <a:defRPr sz="1200">
                <a:solidFill>
                  <a:schemeClr val="tx1"/>
                </a:solidFill>
                <a:latin typeface="Calibri" pitchFamily="34" charset="0"/>
              </a:defRPr>
            </a:lvl5pPr>
            <a:lvl6pPr marL="2644775" indent="-244475" defTabSz="990600" eaLnBrk="0" fontAlgn="base" hangingPunct="0">
              <a:spcBef>
                <a:spcPct val="30000"/>
              </a:spcBef>
              <a:spcAft>
                <a:spcPct val="0"/>
              </a:spcAft>
              <a:defRPr sz="1200">
                <a:solidFill>
                  <a:schemeClr val="tx1"/>
                </a:solidFill>
                <a:latin typeface="Calibri" pitchFamily="34" charset="0"/>
              </a:defRPr>
            </a:lvl6pPr>
            <a:lvl7pPr marL="3101975" indent="-244475" defTabSz="990600" eaLnBrk="0" fontAlgn="base" hangingPunct="0">
              <a:spcBef>
                <a:spcPct val="30000"/>
              </a:spcBef>
              <a:spcAft>
                <a:spcPct val="0"/>
              </a:spcAft>
              <a:defRPr sz="1200">
                <a:solidFill>
                  <a:schemeClr val="tx1"/>
                </a:solidFill>
                <a:latin typeface="Calibri" pitchFamily="34" charset="0"/>
              </a:defRPr>
            </a:lvl7pPr>
            <a:lvl8pPr marL="3559175" indent="-244475" defTabSz="990600" eaLnBrk="0" fontAlgn="base" hangingPunct="0">
              <a:spcBef>
                <a:spcPct val="30000"/>
              </a:spcBef>
              <a:spcAft>
                <a:spcPct val="0"/>
              </a:spcAft>
              <a:defRPr sz="1200">
                <a:solidFill>
                  <a:schemeClr val="tx1"/>
                </a:solidFill>
                <a:latin typeface="Calibri" pitchFamily="34" charset="0"/>
              </a:defRPr>
            </a:lvl8pPr>
            <a:lvl9pPr marL="4016375" indent="-244475"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3D178BEC-4F52-4D05-BAAE-682EE568D654}" type="slidenum">
              <a:rPr lang="en-US" altLang="en-US">
                <a:solidFill>
                  <a:srgbClr val="000000"/>
                </a:solidFill>
                <a:latin typeface="Arial" pitchFamily="34" charset="0"/>
              </a:rPr>
              <a:pPr algn="r" eaLnBrk="1" hangingPunct="1">
                <a:spcBef>
                  <a:spcPct val="0"/>
                </a:spcBef>
              </a:pPr>
              <a:t>189</a:t>
            </a:fld>
            <a:endParaRPr lang="en-US" altLang="en-US" dirty="0">
              <a:solidFill>
                <a:srgbClr val="000000"/>
              </a:solidFill>
              <a:latin typeface="Arial" pitchFamily="34" charset="0"/>
            </a:endParaRPr>
          </a:p>
        </p:txBody>
      </p:sp>
      <p:sp>
        <p:nvSpPr>
          <p:cNvPr id="582659"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2" tIns="49507" rIns="99012" bIns="49507"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700213" indent="-242888" defTabSz="990600" eaLnBrk="0" hangingPunct="0">
              <a:spcBef>
                <a:spcPct val="30000"/>
              </a:spcBef>
              <a:defRPr sz="1200">
                <a:solidFill>
                  <a:schemeClr val="tx1"/>
                </a:solidFill>
                <a:latin typeface="Calibri" pitchFamily="34" charset="0"/>
              </a:defRPr>
            </a:lvl4pPr>
            <a:lvl5pPr marL="2187575" indent="-244475" defTabSz="990600" eaLnBrk="0" hangingPunct="0">
              <a:spcBef>
                <a:spcPct val="30000"/>
              </a:spcBef>
              <a:defRPr sz="1200">
                <a:solidFill>
                  <a:schemeClr val="tx1"/>
                </a:solidFill>
                <a:latin typeface="Calibri" pitchFamily="34" charset="0"/>
              </a:defRPr>
            </a:lvl5pPr>
            <a:lvl6pPr marL="2644775" indent="-244475" defTabSz="990600" eaLnBrk="0" fontAlgn="base" hangingPunct="0">
              <a:spcBef>
                <a:spcPct val="30000"/>
              </a:spcBef>
              <a:spcAft>
                <a:spcPct val="0"/>
              </a:spcAft>
              <a:defRPr sz="1200">
                <a:solidFill>
                  <a:schemeClr val="tx1"/>
                </a:solidFill>
                <a:latin typeface="Calibri" pitchFamily="34" charset="0"/>
              </a:defRPr>
            </a:lvl6pPr>
            <a:lvl7pPr marL="3101975" indent="-244475" defTabSz="990600" eaLnBrk="0" fontAlgn="base" hangingPunct="0">
              <a:spcBef>
                <a:spcPct val="30000"/>
              </a:spcBef>
              <a:spcAft>
                <a:spcPct val="0"/>
              </a:spcAft>
              <a:defRPr sz="1200">
                <a:solidFill>
                  <a:schemeClr val="tx1"/>
                </a:solidFill>
                <a:latin typeface="Calibri" pitchFamily="34" charset="0"/>
              </a:defRPr>
            </a:lvl7pPr>
            <a:lvl8pPr marL="3559175" indent="-244475" defTabSz="990600" eaLnBrk="0" fontAlgn="base" hangingPunct="0">
              <a:spcBef>
                <a:spcPct val="30000"/>
              </a:spcBef>
              <a:spcAft>
                <a:spcPct val="0"/>
              </a:spcAft>
              <a:defRPr sz="1200">
                <a:solidFill>
                  <a:schemeClr val="tx1"/>
                </a:solidFill>
                <a:latin typeface="Calibri" pitchFamily="34" charset="0"/>
              </a:defRPr>
            </a:lvl8pPr>
            <a:lvl9pPr marL="4016375" indent="-244475"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EA89E4D7-FA64-4E7F-AE84-06A6F4F6830E}" type="slidenum">
              <a:rPr lang="en-US" altLang="en-US">
                <a:solidFill>
                  <a:srgbClr val="000000"/>
                </a:solidFill>
                <a:latin typeface="Arial" pitchFamily="34" charset="0"/>
              </a:rPr>
              <a:pPr algn="r">
                <a:spcBef>
                  <a:spcPct val="0"/>
                </a:spcBef>
              </a:pPr>
              <a:t>189</a:t>
            </a:fld>
            <a:endParaRPr lang="en-US" altLang="en-US" dirty="0">
              <a:solidFill>
                <a:srgbClr val="000000"/>
              </a:solidFill>
              <a:latin typeface="Arial" pitchFamily="34" charset="0"/>
            </a:endParaRPr>
          </a:p>
        </p:txBody>
      </p:sp>
      <p:sp>
        <p:nvSpPr>
          <p:cNvPr id="582660" name="Slide Image Placeholder 1"/>
          <p:cNvSpPr>
            <a:spLocks noGrp="1" noRot="1" noChangeAspect="1" noTextEdit="1"/>
          </p:cNvSpPr>
          <p:nvPr>
            <p:ph type="sldImg"/>
          </p:nvPr>
        </p:nvSpPr>
        <p:spPr>
          <a:ln/>
        </p:spPr>
      </p:sp>
      <p:sp>
        <p:nvSpPr>
          <p:cNvPr id="58266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2" tIns="49507" rIns="99012" bIns="49507"/>
          <a:lstStyle/>
          <a:p>
            <a:pPr eaLnBrk="1" hangingPunct="1"/>
            <a:endParaRPr lang="en-GB" altLang="en-US" dirty="0" smtClean="0"/>
          </a:p>
        </p:txBody>
      </p:sp>
      <p:sp>
        <p:nvSpPr>
          <p:cNvPr id="58266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2" tIns="49507" rIns="99012" bIns="49507"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700213" indent="-242888" defTabSz="990600" eaLnBrk="0" hangingPunct="0">
              <a:spcBef>
                <a:spcPct val="30000"/>
              </a:spcBef>
              <a:defRPr sz="1200">
                <a:solidFill>
                  <a:schemeClr val="tx1"/>
                </a:solidFill>
                <a:latin typeface="Calibri" pitchFamily="34" charset="0"/>
              </a:defRPr>
            </a:lvl4pPr>
            <a:lvl5pPr marL="2187575" indent="-244475" defTabSz="990600" eaLnBrk="0" hangingPunct="0">
              <a:spcBef>
                <a:spcPct val="30000"/>
              </a:spcBef>
              <a:defRPr sz="1200">
                <a:solidFill>
                  <a:schemeClr val="tx1"/>
                </a:solidFill>
                <a:latin typeface="Calibri" pitchFamily="34" charset="0"/>
              </a:defRPr>
            </a:lvl5pPr>
            <a:lvl6pPr marL="2644775" indent="-244475" defTabSz="990600" eaLnBrk="0" fontAlgn="base" hangingPunct="0">
              <a:spcBef>
                <a:spcPct val="30000"/>
              </a:spcBef>
              <a:spcAft>
                <a:spcPct val="0"/>
              </a:spcAft>
              <a:defRPr sz="1200">
                <a:solidFill>
                  <a:schemeClr val="tx1"/>
                </a:solidFill>
                <a:latin typeface="Calibri" pitchFamily="34" charset="0"/>
              </a:defRPr>
            </a:lvl6pPr>
            <a:lvl7pPr marL="3101975" indent="-244475" defTabSz="990600" eaLnBrk="0" fontAlgn="base" hangingPunct="0">
              <a:spcBef>
                <a:spcPct val="30000"/>
              </a:spcBef>
              <a:spcAft>
                <a:spcPct val="0"/>
              </a:spcAft>
              <a:defRPr sz="1200">
                <a:solidFill>
                  <a:schemeClr val="tx1"/>
                </a:solidFill>
                <a:latin typeface="Calibri" pitchFamily="34" charset="0"/>
              </a:defRPr>
            </a:lvl7pPr>
            <a:lvl8pPr marL="3559175" indent="-244475" defTabSz="990600" eaLnBrk="0" fontAlgn="base" hangingPunct="0">
              <a:spcBef>
                <a:spcPct val="30000"/>
              </a:spcBef>
              <a:spcAft>
                <a:spcPct val="0"/>
              </a:spcAft>
              <a:defRPr sz="1200">
                <a:solidFill>
                  <a:schemeClr val="tx1"/>
                </a:solidFill>
                <a:latin typeface="Calibri" pitchFamily="34" charset="0"/>
              </a:defRPr>
            </a:lvl8pPr>
            <a:lvl9pPr marL="4016375" indent="-244475"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99CFA931-4E51-44BB-AC77-7EBDFC072876}"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189</a:t>
            </a:fld>
            <a:endParaRPr lang="en-US" altLang="en-US" dirty="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41363" indent="-284163" defTabSz="987425" eaLnBrk="0" hangingPunct="0">
              <a:spcBef>
                <a:spcPct val="30000"/>
              </a:spcBef>
              <a:defRPr sz="1200">
                <a:solidFill>
                  <a:schemeClr val="tx1"/>
                </a:solidFill>
                <a:latin typeface="Calibri" pitchFamily="34" charset="0"/>
              </a:defRPr>
            </a:lvl2pPr>
            <a:lvl3pPr marL="1141413" indent="-227013" defTabSz="987425" eaLnBrk="0" hangingPunct="0">
              <a:spcBef>
                <a:spcPct val="30000"/>
              </a:spcBef>
              <a:defRPr sz="1200">
                <a:solidFill>
                  <a:schemeClr val="tx1"/>
                </a:solidFill>
                <a:latin typeface="Calibri" pitchFamily="34" charset="0"/>
              </a:defRPr>
            </a:lvl3pPr>
            <a:lvl4pPr marL="1598613" indent="-227013" defTabSz="987425" eaLnBrk="0" hangingPunct="0">
              <a:spcBef>
                <a:spcPct val="30000"/>
              </a:spcBef>
              <a:defRPr sz="1200">
                <a:solidFill>
                  <a:schemeClr val="tx1"/>
                </a:solidFill>
                <a:latin typeface="Calibri" pitchFamily="34" charset="0"/>
              </a:defRPr>
            </a:lvl4pPr>
            <a:lvl5pPr marL="2055813" indent="-227013" defTabSz="987425" eaLnBrk="0" hangingPunct="0">
              <a:spcBef>
                <a:spcPct val="30000"/>
              </a:spcBef>
              <a:defRPr sz="1200">
                <a:solidFill>
                  <a:schemeClr val="tx1"/>
                </a:solidFill>
                <a:latin typeface="Calibri" pitchFamily="34" charset="0"/>
              </a:defRPr>
            </a:lvl5pPr>
            <a:lvl6pPr marL="2513013" indent="-227013" defTabSz="987425" eaLnBrk="0" fontAlgn="base" hangingPunct="0">
              <a:spcBef>
                <a:spcPct val="30000"/>
              </a:spcBef>
              <a:spcAft>
                <a:spcPct val="0"/>
              </a:spcAft>
              <a:defRPr sz="1200">
                <a:solidFill>
                  <a:schemeClr val="tx1"/>
                </a:solidFill>
                <a:latin typeface="Calibri" pitchFamily="34" charset="0"/>
              </a:defRPr>
            </a:lvl6pPr>
            <a:lvl7pPr marL="2970213" indent="-227013" defTabSz="987425" eaLnBrk="0" fontAlgn="base" hangingPunct="0">
              <a:spcBef>
                <a:spcPct val="30000"/>
              </a:spcBef>
              <a:spcAft>
                <a:spcPct val="0"/>
              </a:spcAft>
              <a:defRPr sz="1200">
                <a:solidFill>
                  <a:schemeClr val="tx1"/>
                </a:solidFill>
                <a:latin typeface="Calibri" pitchFamily="34" charset="0"/>
              </a:defRPr>
            </a:lvl7pPr>
            <a:lvl8pPr marL="3427413" indent="-227013" defTabSz="987425" eaLnBrk="0" fontAlgn="base" hangingPunct="0">
              <a:spcBef>
                <a:spcPct val="30000"/>
              </a:spcBef>
              <a:spcAft>
                <a:spcPct val="0"/>
              </a:spcAft>
              <a:defRPr sz="1200">
                <a:solidFill>
                  <a:schemeClr val="tx1"/>
                </a:solidFill>
                <a:latin typeface="Calibri" pitchFamily="34" charset="0"/>
              </a:defRPr>
            </a:lvl8pPr>
            <a:lvl9pPr marL="3884613" indent="-227013"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E63475D0-6537-4FBB-A64F-5363543A2D2D}" type="slidenum">
              <a:rPr lang="en-US" altLang="en-US" sz="1300" smtClean="0">
                <a:solidFill>
                  <a:srgbClr val="000000"/>
                </a:solidFill>
                <a:latin typeface="Arial" pitchFamily="34" charset="0"/>
                <a:cs typeface="Arial" pitchFamily="34" charset="0"/>
              </a:rPr>
              <a:pPr>
                <a:spcBef>
                  <a:spcPct val="0"/>
                </a:spcBef>
                <a:buClr>
                  <a:srgbClr val="FFFFFF"/>
                </a:buClr>
              </a:pPr>
              <a:t>190</a:t>
            </a:fld>
            <a:endParaRPr lang="en-US" altLang="en-US" sz="1300" smtClean="0">
              <a:solidFill>
                <a:srgbClr val="000000"/>
              </a:solidFill>
              <a:latin typeface="Arial" pitchFamily="34" charset="0"/>
              <a:cs typeface="Arial" pitchFamily="34" charset="0"/>
            </a:endParaRPr>
          </a:p>
        </p:txBody>
      </p:sp>
      <p:sp>
        <p:nvSpPr>
          <p:cNvPr id="583683" name="Rectangle 2"/>
          <p:cNvSpPr>
            <a:spLocks noGrp="1" noRot="1" noChangeAspect="1" noChangeArrowheads="1" noTextEdit="1"/>
          </p:cNvSpPr>
          <p:nvPr>
            <p:ph type="sldImg"/>
          </p:nvPr>
        </p:nvSpPr>
        <p:spPr>
          <a:ln/>
        </p:spPr>
      </p:sp>
      <p:sp>
        <p:nvSpPr>
          <p:cNvPr id="583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80000"/>
              </a:lnSpc>
            </a:pPr>
            <a:endParaRPr lang="en-GB" altLang="en-US" sz="900" dirty="0" smtClean="0"/>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41363" indent="-284163" defTabSz="987425" eaLnBrk="0" hangingPunct="0">
              <a:spcBef>
                <a:spcPct val="30000"/>
              </a:spcBef>
              <a:defRPr sz="1200">
                <a:solidFill>
                  <a:schemeClr val="tx1"/>
                </a:solidFill>
                <a:latin typeface="Calibri" pitchFamily="34" charset="0"/>
              </a:defRPr>
            </a:lvl2pPr>
            <a:lvl3pPr marL="1141413" indent="-227013" defTabSz="987425" eaLnBrk="0" hangingPunct="0">
              <a:spcBef>
                <a:spcPct val="30000"/>
              </a:spcBef>
              <a:defRPr sz="1200">
                <a:solidFill>
                  <a:schemeClr val="tx1"/>
                </a:solidFill>
                <a:latin typeface="Calibri" pitchFamily="34" charset="0"/>
              </a:defRPr>
            </a:lvl3pPr>
            <a:lvl4pPr marL="1598613" indent="-227013" defTabSz="987425" eaLnBrk="0" hangingPunct="0">
              <a:spcBef>
                <a:spcPct val="30000"/>
              </a:spcBef>
              <a:defRPr sz="1200">
                <a:solidFill>
                  <a:schemeClr val="tx1"/>
                </a:solidFill>
                <a:latin typeface="Calibri" pitchFamily="34" charset="0"/>
              </a:defRPr>
            </a:lvl4pPr>
            <a:lvl5pPr marL="2055813" indent="-227013" defTabSz="987425" eaLnBrk="0" hangingPunct="0">
              <a:spcBef>
                <a:spcPct val="30000"/>
              </a:spcBef>
              <a:defRPr sz="1200">
                <a:solidFill>
                  <a:schemeClr val="tx1"/>
                </a:solidFill>
                <a:latin typeface="Calibri" pitchFamily="34" charset="0"/>
              </a:defRPr>
            </a:lvl5pPr>
            <a:lvl6pPr marL="2513013" indent="-227013" defTabSz="987425" eaLnBrk="0" fontAlgn="base" hangingPunct="0">
              <a:spcBef>
                <a:spcPct val="30000"/>
              </a:spcBef>
              <a:spcAft>
                <a:spcPct val="0"/>
              </a:spcAft>
              <a:defRPr sz="1200">
                <a:solidFill>
                  <a:schemeClr val="tx1"/>
                </a:solidFill>
                <a:latin typeface="Calibri" pitchFamily="34" charset="0"/>
              </a:defRPr>
            </a:lvl6pPr>
            <a:lvl7pPr marL="2970213" indent="-227013" defTabSz="987425" eaLnBrk="0" fontAlgn="base" hangingPunct="0">
              <a:spcBef>
                <a:spcPct val="30000"/>
              </a:spcBef>
              <a:spcAft>
                <a:spcPct val="0"/>
              </a:spcAft>
              <a:defRPr sz="1200">
                <a:solidFill>
                  <a:schemeClr val="tx1"/>
                </a:solidFill>
                <a:latin typeface="Calibri" pitchFamily="34" charset="0"/>
              </a:defRPr>
            </a:lvl7pPr>
            <a:lvl8pPr marL="3427413" indent="-227013" defTabSz="987425" eaLnBrk="0" fontAlgn="base" hangingPunct="0">
              <a:spcBef>
                <a:spcPct val="30000"/>
              </a:spcBef>
              <a:spcAft>
                <a:spcPct val="0"/>
              </a:spcAft>
              <a:defRPr sz="1200">
                <a:solidFill>
                  <a:schemeClr val="tx1"/>
                </a:solidFill>
                <a:latin typeface="Calibri" pitchFamily="34" charset="0"/>
              </a:defRPr>
            </a:lvl8pPr>
            <a:lvl9pPr marL="3884613" indent="-227013"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3C96F2D7-39DB-49A1-B507-9373B4B5BF5F}" type="slidenum">
              <a:rPr lang="en-US" altLang="en-US" sz="1300" smtClean="0">
                <a:solidFill>
                  <a:srgbClr val="000000"/>
                </a:solidFill>
                <a:latin typeface="Arial" pitchFamily="34" charset="0"/>
                <a:cs typeface="Arial" pitchFamily="34" charset="0"/>
              </a:rPr>
              <a:pPr>
                <a:spcBef>
                  <a:spcPct val="0"/>
                </a:spcBef>
                <a:buClr>
                  <a:srgbClr val="FFFFFF"/>
                </a:buClr>
              </a:pPr>
              <a:t>191</a:t>
            </a:fld>
            <a:endParaRPr lang="en-US" altLang="en-US" sz="1300" smtClean="0">
              <a:solidFill>
                <a:srgbClr val="000000"/>
              </a:solidFill>
              <a:latin typeface="Arial" pitchFamily="34" charset="0"/>
              <a:cs typeface="Arial" pitchFamily="34" charset="0"/>
            </a:endParaRPr>
          </a:p>
        </p:txBody>
      </p:sp>
      <p:sp>
        <p:nvSpPr>
          <p:cNvPr id="584707" name="Rectangle 2"/>
          <p:cNvSpPr>
            <a:spLocks noGrp="1" noRot="1" noChangeAspect="1" noChangeArrowheads="1" noTextEdit="1"/>
          </p:cNvSpPr>
          <p:nvPr>
            <p:ph type="sldImg"/>
          </p:nvPr>
        </p:nvSpPr>
        <p:spPr>
          <a:ln/>
        </p:spPr>
      </p:sp>
      <p:sp>
        <p:nvSpPr>
          <p:cNvPr id="584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20000"/>
              </a:spcBef>
              <a:buFont typeface="Wingdings" pitchFamily="2" charset="2"/>
              <a:buNone/>
            </a:pPr>
            <a:endParaRPr lang="en-GB" altLang="en-US" sz="900" dirty="0" smtClean="0"/>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Slide Image Placeholder 1"/>
          <p:cNvSpPr>
            <a:spLocks noGrp="1" noRot="1" noChangeAspect="1" noTextEdit="1"/>
          </p:cNvSpPr>
          <p:nvPr>
            <p:ph type="sldImg"/>
          </p:nvPr>
        </p:nvSpPr>
        <p:spPr>
          <a:ln/>
        </p:spPr>
      </p:sp>
      <p:sp>
        <p:nvSpPr>
          <p:cNvPr id="5857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58573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4260F12C-641A-437E-88FB-1F4FE8B44866}" type="slidenum">
              <a:rPr lang="en-US" altLang="en-US">
                <a:solidFill>
                  <a:srgbClr val="000000"/>
                </a:solidFill>
                <a:latin typeface="Arial" pitchFamily="34" charset="0"/>
              </a:rPr>
              <a:pPr algn="r">
                <a:spcBef>
                  <a:spcPct val="0"/>
                </a:spcBef>
              </a:pPr>
              <a:t>192</a:t>
            </a:fld>
            <a:endParaRPr lang="en-US" altLang="en-US">
              <a:solidFill>
                <a:srgbClr val="000000"/>
              </a:solidFill>
              <a:latin typeface="Arial" pitchFamily="34"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41363" indent="-284163" defTabSz="987425" eaLnBrk="0" hangingPunct="0">
              <a:spcBef>
                <a:spcPct val="30000"/>
              </a:spcBef>
              <a:defRPr sz="1200">
                <a:solidFill>
                  <a:schemeClr val="tx1"/>
                </a:solidFill>
                <a:latin typeface="Calibri" pitchFamily="34" charset="0"/>
              </a:defRPr>
            </a:lvl2pPr>
            <a:lvl3pPr marL="1141413" indent="-227013" defTabSz="987425" eaLnBrk="0" hangingPunct="0">
              <a:spcBef>
                <a:spcPct val="30000"/>
              </a:spcBef>
              <a:defRPr sz="1200">
                <a:solidFill>
                  <a:schemeClr val="tx1"/>
                </a:solidFill>
                <a:latin typeface="Calibri" pitchFamily="34" charset="0"/>
              </a:defRPr>
            </a:lvl3pPr>
            <a:lvl4pPr marL="1598613" indent="-227013" defTabSz="987425" eaLnBrk="0" hangingPunct="0">
              <a:spcBef>
                <a:spcPct val="30000"/>
              </a:spcBef>
              <a:defRPr sz="1200">
                <a:solidFill>
                  <a:schemeClr val="tx1"/>
                </a:solidFill>
                <a:latin typeface="Calibri" pitchFamily="34" charset="0"/>
              </a:defRPr>
            </a:lvl4pPr>
            <a:lvl5pPr marL="2055813" indent="-227013" defTabSz="987425" eaLnBrk="0" hangingPunct="0">
              <a:spcBef>
                <a:spcPct val="30000"/>
              </a:spcBef>
              <a:defRPr sz="1200">
                <a:solidFill>
                  <a:schemeClr val="tx1"/>
                </a:solidFill>
                <a:latin typeface="Calibri" pitchFamily="34" charset="0"/>
              </a:defRPr>
            </a:lvl5pPr>
            <a:lvl6pPr marL="2513013" indent="-227013" defTabSz="987425" eaLnBrk="0" fontAlgn="base" hangingPunct="0">
              <a:spcBef>
                <a:spcPct val="30000"/>
              </a:spcBef>
              <a:spcAft>
                <a:spcPct val="0"/>
              </a:spcAft>
              <a:defRPr sz="1200">
                <a:solidFill>
                  <a:schemeClr val="tx1"/>
                </a:solidFill>
                <a:latin typeface="Calibri" pitchFamily="34" charset="0"/>
              </a:defRPr>
            </a:lvl6pPr>
            <a:lvl7pPr marL="2970213" indent="-227013" defTabSz="987425" eaLnBrk="0" fontAlgn="base" hangingPunct="0">
              <a:spcBef>
                <a:spcPct val="30000"/>
              </a:spcBef>
              <a:spcAft>
                <a:spcPct val="0"/>
              </a:spcAft>
              <a:defRPr sz="1200">
                <a:solidFill>
                  <a:schemeClr val="tx1"/>
                </a:solidFill>
                <a:latin typeface="Calibri" pitchFamily="34" charset="0"/>
              </a:defRPr>
            </a:lvl7pPr>
            <a:lvl8pPr marL="3427413" indent="-227013" defTabSz="987425" eaLnBrk="0" fontAlgn="base" hangingPunct="0">
              <a:spcBef>
                <a:spcPct val="30000"/>
              </a:spcBef>
              <a:spcAft>
                <a:spcPct val="0"/>
              </a:spcAft>
              <a:defRPr sz="1200">
                <a:solidFill>
                  <a:schemeClr val="tx1"/>
                </a:solidFill>
                <a:latin typeface="Calibri" pitchFamily="34" charset="0"/>
              </a:defRPr>
            </a:lvl8pPr>
            <a:lvl9pPr marL="3884613" indent="-227013"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FFBF9346-178D-4F92-820B-90B4C7FC377C}" type="slidenum">
              <a:rPr lang="en-US" altLang="en-US" sz="1300" smtClean="0">
                <a:solidFill>
                  <a:srgbClr val="000000"/>
                </a:solidFill>
                <a:latin typeface="Arial" pitchFamily="34" charset="0"/>
                <a:cs typeface="Arial" pitchFamily="34" charset="0"/>
              </a:rPr>
              <a:pPr>
                <a:spcBef>
                  <a:spcPct val="0"/>
                </a:spcBef>
                <a:buClr>
                  <a:srgbClr val="FFFFFF"/>
                </a:buClr>
              </a:pPr>
              <a:t>193</a:t>
            </a:fld>
            <a:endParaRPr lang="en-US" altLang="en-US" sz="1300" smtClean="0">
              <a:solidFill>
                <a:srgbClr val="000000"/>
              </a:solidFill>
              <a:latin typeface="Arial" pitchFamily="34" charset="0"/>
              <a:cs typeface="Arial" pitchFamily="34" charset="0"/>
            </a:endParaRPr>
          </a:p>
        </p:txBody>
      </p:sp>
      <p:sp>
        <p:nvSpPr>
          <p:cNvPr id="586755" name="Rectangle 2"/>
          <p:cNvSpPr>
            <a:spLocks noGrp="1" noRot="1" noChangeAspect="1" noChangeArrowheads="1" noTextEdit="1"/>
          </p:cNvSpPr>
          <p:nvPr>
            <p:ph type="sldImg"/>
          </p:nvPr>
        </p:nvSpPr>
        <p:spPr>
          <a:ln/>
        </p:spPr>
      </p:sp>
      <p:sp>
        <p:nvSpPr>
          <p:cNvPr id="586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5C501E6D-0CB2-4595-8EA1-35E2F5464CF9}" type="slidenum">
              <a:rPr lang="en-US" altLang="en-US" sz="1300" smtClean="0">
                <a:latin typeface="Arial" pitchFamily="34" charset="0"/>
                <a:cs typeface="Arial" pitchFamily="34" charset="0"/>
              </a:rPr>
              <a:pPr>
                <a:spcBef>
                  <a:spcPct val="0"/>
                </a:spcBef>
              </a:pPr>
              <a:t>20</a:t>
            </a:fld>
            <a:endParaRPr lang="en-US" altLang="en-US" sz="1300" smtClean="0">
              <a:latin typeface="Arial" pitchFamily="34" charset="0"/>
              <a:cs typeface="Arial" pitchFamily="34" charset="0"/>
            </a:endParaRPr>
          </a:p>
        </p:txBody>
      </p:sp>
      <p:sp>
        <p:nvSpPr>
          <p:cNvPr id="415747" name="Rectangle 2"/>
          <p:cNvSpPr>
            <a:spLocks noGrp="1" noRot="1" noChangeAspect="1" noChangeArrowheads="1" noTextEdit="1"/>
          </p:cNvSpPr>
          <p:nvPr>
            <p:ph type="sldImg"/>
          </p:nvPr>
        </p:nvSpPr>
        <p:spPr>
          <a:ln/>
        </p:spPr>
      </p:sp>
      <p:sp>
        <p:nvSpPr>
          <p:cNvPr id="415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42888" indent="-242888" eaLnBrk="1" hangingPunct="1"/>
            <a:endParaRPr lang="en-GB" altLang="en-US" smtClean="0"/>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8" name="Slide Image Placeholder 1"/>
          <p:cNvSpPr>
            <a:spLocks noGrp="1" noRot="1" noChangeAspect="1" noTextEdit="1"/>
          </p:cNvSpPr>
          <p:nvPr>
            <p:ph type="sldImg"/>
          </p:nvPr>
        </p:nvSpPr>
        <p:spPr>
          <a:ln/>
        </p:spPr>
      </p:sp>
      <p:sp>
        <p:nvSpPr>
          <p:cNvPr id="5877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z="1000" smtClean="0"/>
          </a:p>
        </p:txBody>
      </p:sp>
      <p:sp>
        <p:nvSpPr>
          <p:cNvPr id="587780"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A814F8E9-41D4-469A-82CA-E22093CDC393}" type="slidenum">
              <a:rPr lang="en-US" altLang="en-US">
                <a:solidFill>
                  <a:srgbClr val="000000"/>
                </a:solidFill>
                <a:latin typeface="Arial" pitchFamily="34" charset="0"/>
              </a:rPr>
              <a:pPr algn="r">
                <a:spcBef>
                  <a:spcPct val="0"/>
                </a:spcBef>
              </a:pPr>
              <a:t>194</a:t>
            </a:fld>
            <a:endParaRPr lang="en-US" altLang="en-US">
              <a:solidFill>
                <a:srgbClr val="000000"/>
              </a:solidFill>
              <a:latin typeface="Arial" pitchFamily="34"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2" name="Slide Image Placeholder 1"/>
          <p:cNvSpPr>
            <a:spLocks noGrp="1" noRot="1" noChangeAspect="1" noTextEdit="1"/>
          </p:cNvSpPr>
          <p:nvPr>
            <p:ph type="sldImg"/>
          </p:nvPr>
        </p:nvSpPr>
        <p:spPr>
          <a:ln/>
        </p:spPr>
      </p:sp>
      <p:sp>
        <p:nvSpPr>
          <p:cNvPr id="5888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endParaRPr lang="en-GB" altLang="en-US" sz="1000" smtClean="0"/>
          </a:p>
        </p:txBody>
      </p:sp>
      <p:sp>
        <p:nvSpPr>
          <p:cNvPr id="58880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512F6870-17DA-40B3-8812-2A27A6CF99DC}" type="slidenum">
              <a:rPr lang="en-GB" altLang="en-US">
                <a:solidFill>
                  <a:srgbClr val="000000"/>
                </a:solidFill>
                <a:latin typeface="Times New Roman" pitchFamily="18" charset="0"/>
              </a:rPr>
              <a:pPr algn="r">
                <a:spcBef>
                  <a:spcPct val="0"/>
                </a:spcBef>
              </a:pPr>
              <a:t>195</a:t>
            </a:fld>
            <a:endParaRPr lang="en-GB" altLang="en-US">
              <a:solidFill>
                <a:srgbClr val="000000"/>
              </a:solidFill>
              <a:latin typeface="Times New Roman" pitchFamily="18"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Slide Image Placeholder 1"/>
          <p:cNvSpPr>
            <a:spLocks noGrp="1" noRot="1" noChangeAspect="1" noTextEdit="1"/>
          </p:cNvSpPr>
          <p:nvPr>
            <p:ph type="sldImg"/>
          </p:nvPr>
        </p:nvSpPr>
        <p:spPr>
          <a:ln/>
        </p:spPr>
      </p:sp>
      <p:sp>
        <p:nvSpPr>
          <p:cNvPr id="5898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68300" indent="-368300"/>
            <a:endParaRPr lang="en-US" altLang="en-US" smtClean="0"/>
          </a:p>
        </p:txBody>
      </p:sp>
      <p:sp>
        <p:nvSpPr>
          <p:cNvPr id="5898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41363" indent="-284163" defTabSz="987425" eaLnBrk="0" hangingPunct="0">
              <a:spcBef>
                <a:spcPct val="30000"/>
              </a:spcBef>
              <a:defRPr sz="1200">
                <a:solidFill>
                  <a:schemeClr val="tx1"/>
                </a:solidFill>
                <a:latin typeface="Calibri" pitchFamily="34" charset="0"/>
              </a:defRPr>
            </a:lvl2pPr>
            <a:lvl3pPr marL="1141413" indent="-227013" defTabSz="987425" eaLnBrk="0" hangingPunct="0">
              <a:spcBef>
                <a:spcPct val="30000"/>
              </a:spcBef>
              <a:defRPr sz="1200">
                <a:solidFill>
                  <a:schemeClr val="tx1"/>
                </a:solidFill>
                <a:latin typeface="Calibri" pitchFamily="34" charset="0"/>
              </a:defRPr>
            </a:lvl3pPr>
            <a:lvl4pPr marL="1598613" indent="-227013" defTabSz="987425" eaLnBrk="0" hangingPunct="0">
              <a:spcBef>
                <a:spcPct val="30000"/>
              </a:spcBef>
              <a:defRPr sz="1200">
                <a:solidFill>
                  <a:schemeClr val="tx1"/>
                </a:solidFill>
                <a:latin typeface="Calibri" pitchFamily="34" charset="0"/>
              </a:defRPr>
            </a:lvl4pPr>
            <a:lvl5pPr marL="2055813" indent="-227013" defTabSz="987425" eaLnBrk="0" hangingPunct="0">
              <a:spcBef>
                <a:spcPct val="30000"/>
              </a:spcBef>
              <a:defRPr sz="1200">
                <a:solidFill>
                  <a:schemeClr val="tx1"/>
                </a:solidFill>
                <a:latin typeface="Calibri" pitchFamily="34" charset="0"/>
              </a:defRPr>
            </a:lvl5pPr>
            <a:lvl6pPr marL="2513013" indent="-227013" defTabSz="987425" eaLnBrk="0" fontAlgn="base" hangingPunct="0">
              <a:spcBef>
                <a:spcPct val="30000"/>
              </a:spcBef>
              <a:spcAft>
                <a:spcPct val="0"/>
              </a:spcAft>
              <a:defRPr sz="1200">
                <a:solidFill>
                  <a:schemeClr val="tx1"/>
                </a:solidFill>
                <a:latin typeface="Calibri" pitchFamily="34" charset="0"/>
              </a:defRPr>
            </a:lvl6pPr>
            <a:lvl7pPr marL="2970213" indent="-227013" defTabSz="987425" eaLnBrk="0" fontAlgn="base" hangingPunct="0">
              <a:spcBef>
                <a:spcPct val="30000"/>
              </a:spcBef>
              <a:spcAft>
                <a:spcPct val="0"/>
              </a:spcAft>
              <a:defRPr sz="1200">
                <a:solidFill>
                  <a:schemeClr val="tx1"/>
                </a:solidFill>
                <a:latin typeface="Calibri" pitchFamily="34" charset="0"/>
              </a:defRPr>
            </a:lvl7pPr>
            <a:lvl8pPr marL="3427413" indent="-227013" defTabSz="987425" eaLnBrk="0" fontAlgn="base" hangingPunct="0">
              <a:spcBef>
                <a:spcPct val="30000"/>
              </a:spcBef>
              <a:spcAft>
                <a:spcPct val="0"/>
              </a:spcAft>
              <a:defRPr sz="1200">
                <a:solidFill>
                  <a:schemeClr val="tx1"/>
                </a:solidFill>
                <a:latin typeface="Calibri" pitchFamily="34" charset="0"/>
              </a:defRPr>
            </a:lvl8pPr>
            <a:lvl9pPr marL="3884613" indent="-227013"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BFF8D4AA-23E2-49D8-A088-A5BBEB64057D}" type="slidenum">
              <a:rPr lang="en-US" altLang="en-US" sz="1300" smtClean="0">
                <a:solidFill>
                  <a:srgbClr val="000000"/>
                </a:solidFill>
                <a:latin typeface="Arial" pitchFamily="34" charset="0"/>
                <a:cs typeface="Arial" pitchFamily="34" charset="0"/>
              </a:rPr>
              <a:pPr>
                <a:spcBef>
                  <a:spcPct val="0"/>
                </a:spcBef>
                <a:buClr>
                  <a:srgbClr val="FFFFFF"/>
                </a:buClr>
              </a:pPr>
              <a:t>196</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50" name="Slide Image Placeholder 1"/>
          <p:cNvSpPr>
            <a:spLocks noGrp="1" noRot="1" noChangeAspect="1" noTextEdit="1"/>
          </p:cNvSpPr>
          <p:nvPr>
            <p:ph type="sldImg"/>
          </p:nvPr>
        </p:nvSpPr>
        <p:spPr>
          <a:ln/>
        </p:spPr>
      </p:sp>
      <p:sp>
        <p:nvSpPr>
          <p:cNvPr id="5908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68300" indent="-368300"/>
            <a:endParaRPr lang="en-US" altLang="en-US" dirty="0" smtClean="0"/>
          </a:p>
        </p:txBody>
      </p:sp>
      <p:sp>
        <p:nvSpPr>
          <p:cNvPr id="5908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41363" indent="-284163" defTabSz="987425" eaLnBrk="0" hangingPunct="0">
              <a:spcBef>
                <a:spcPct val="30000"/>
              </a:spcBef>
              <a:defRPr sz="1200">
                <a:solidFill>
                  <a:schemeClr val="tx1"/>
                </a:solidFill>
                <a:latin typeface="Calibri" pitchFamily="34" charset="0"/>
              </a:defRPr>
            </a:lvl2pPr>
            <a:lvl3pPr marL="1141413" indent="-227013" defTabSz="987425" eaLnBrk="0" hangingPunct="0">
              <a:spcBef>
                <a:spcPct val="30000"/>
              </a:spcBef>
              <a:defRPr sz="1200">
                <a:solidFill>
                  <a:schemeClr val="tx1"/>
                </a:solidFill>
                <a:latin typeface="Calibri" pitchFamily="34" charset="0"/>
              </a:defRPr>
            </a:lvl3pPr>
            <a:lvl4pPr marL="1598613" indent="-227013" defTabSz="987425" eaLnBrk="0" hangingPunct="0">
              <a:spcBef>
                <a:spcPct val="30000"/>
              </a:spcBef>
              <a:defRPr sz="1200">
                <a:solidFill>
                  <a:schemeClr val="tx1"/>
                </a:solidFill>
                <a:latin typeface="Calibri" pitchFamily="34" charset="0"/>
              </a:defRPr>
            </a:lvl4pPr>
            <a:lvl5pPr marL="2055813" indent="-227013" defTabSz="987425" eaLnBrk="0" hangingPunct="0">
              <a:spcBef>
                <a:spcPct val="30000"/>
              </a:spcBef>
              <a:defRPr sz="1200">
                <a:solidFill>
                  <a:schemeClr val="tx1"/>
                </a:solidFill>
                <a:latin typeface="Calibri" pitchFamily="34" charset="0"/>
              </a:defRPr>
            </a:lvl5pPr>
            <a:lvl6pPr marL="2513013" indent="-227013" defTabSz="987425" eaLnBrk="0" fontAlgn="base" hangingPunct="0">
              <a:spcBef>
                <a:spcPct val="30000"/>
              </a:spcBef>
              <a:spcAft>
                <a:spcPct val="0"/>
              </a:spcAft>
              <a:defRPr sz="1200">
                <a:solidFill>
                  <a:schemeClr val="tx1"/>
                </a:solidFill>
                <a:latin typeface="Calibri" pitchFamily="34" charset="0"/>
              </a:defRPr>
            </a:lvl6pPr>
            <a:lvl7pPr marL="2970213" indent="-227013" defTabSz="987425" eaLnBrk="0" fontAlgn="base" hangingPunct="0">
              <a:spcBef>
                <a:spcPct val="30000"/>
              </a:spcBef>
              <a:spcAft>
                <a:spcPct val="0"/>
              </a:spcAft>
              <a:defRPr sz="1200">
                <a:solidFill>
                  <a:schemeClr val="tx1"/>
                </a:solidFill>
                <a:latin typeface="Calibri" pitchFamily="34" charset="0"/>
              </a:defRPr>
            </a:lvl7pPr>
            <a:lvl8pPr marL="3427413" indent="-227013" defTabSz="987425" eaLnBrk="0" fontAlgn="base" hangingPunct="0">
              <a:spcBef>
                <a:spcPct val="30000"/>
              </a:spcBef>
              <a:spcAft>
                <a:spcPct val="0"/>
              </a:spcAft>
              <a:defRPr sz="1200">
                <a:solidFill>
                  <a:schemeClr val="tx1"/>
                </a:solidFill>
                <a:latin typeface="Calibri" pitchFamily="34" charset="0"/>
              </a:defRPr>
            </a:lvl8pPr>
            <a:lvl9pPr marL="3884613" indent="-227013"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6DE8F41E-DB58-4C06-93C4-2942366E447E}" type="slidenum">
              <a:rPr lang="en-US" altLang="en-US" sz="1300" smtClean="0">
                <a:solidFill>
                  <a:srgbClr val="000000"/>
                </a:solidFill>
                <a:latin typeface="Arial" pitchFamily="34" charset="0"/>
                <a:cs typeface="Arial" pitchFamily="34" charset="0"/>
              </a:rPr>
              <a:pPr>
                <a:spcBef>
                  <a:spcPct val="0"/>
                </a:spcBef>
                <a:buClr>
                  <a:srgbClr val="FFFFFF"/>
                </a:buClr>
              </a:pPr>
              <a:t>197</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41363" indent="-284163" defTabSz="987425" eaLnBrk="0" hangingPunct="0">
              <a:spcBef>
                <a:spcPct val="30000"/>
              </a:spcBef>
              <a:defRPr sz="1200">
                <a:solidFill>
                  <a:schemeClr val="tx1"/>
                </a:solidFill>
                <a:latin typeface="Calibri" pitchFamily="34" charset="0"/>
              </a:defRPr>
            </a:lvl2pPr>
            <a:lvl3pPr marL="1141413" indent="-227013" defTabSz="987425" eaLnBrk="0" hangingPunct="0">
              <a:spcBef>
                <a:spcPct val="30000"/>
              </a:spcBef>
              <a:defRPr sz="1200">
                <a:solidFill>
                  <a:schemeClr val="tx1"/>
                </a:solidFill>
                <a:latin typeface="Calibri" pitchFamily="34" charset="0"/>
              </a:defRPr>
            </a:lvl3pPr>
            <a:lvl4pPr marL="1598613" indent="-227013" defTabSz="987425" eaLnBrk="0" hangingPunct="0">
              <a:spcBef>
                <a:spcPct val="30000"/>
              </a:spcBef>
              <a:defRPr sz="1200">
                <a:solidFill>
                  <a:schemeClr val="tx1"/>
                </a:solidFill>
                <a:latin typeface="Calibri" pitchFamily="34" charset="0"/>
              </a:defRPr>
            </a:lvl4pPr>
            <a:lvl5pPr marL="2055813" indent="-227013" defTabSz="987425" eaLnBrk="0" hangingPunct="0">
              <a:spcBef>
                <a:spcPct val="30000"/>
              </a:spcBef>
              <a:defRPr sz="1200">
                <a:solidFill>
                  <a:schemeClr val="tx1"/>
                </a:solidFill>
                <a:latin typeface="Calibri" pitchFamily="34" charset="0"/>
              </a:defRPr>
            </a:lvl5pPr>
            <a:lvl6pPr marL="2513013" indent="-227013" defTabSz="987425" eaLnBrk="0" fontAlgn="base" hangingPunct="0">
              <a:spcBef>
                <a:spcPct val="30000"/>
              </a:spcBef>
              <a:spcAft>
                <a:spcPct val="0"/>
              </a:spcAft>
              <a:defRPr sz="1200">
                <a:solidFill>
                  <a:schemeClr val="tx1"/>
                </a:solidFill>
                <a:latin typeface="Calibri" pitchFamily="34" charset="0"/>
              </a:defRPr>
            </a:lvl6pPr>
            <a:lvl7pPr marL="2970213" indent="-227013" defTabSz="987425" eaLnBrk="0" fontAlgn="base" hangingPunct="0">
              <a:spcBef>
                <a:spcPct val="30000"/>
              </a:spcBef>
              <a:spcAft>
                <a:spcPct val="0"/>
              </a:spcAft>
              <a:defRPr sz="1200">
                <a:solidFill>
                  <a:schemeClr val="tx1"/>
                </a:solidFill>
                <a:latin typeface="Calibri" pitchFamily="34" charset="0"/>
              </a:defRPr>
            </a:lvl7pPr>
            <a:lvl8pPr marL="3427413" indent="-227013" defTabSz="987425" eaLnBrk="0" fontAlgn="base" hangingPunct="0">
              <a:spcBef>
                <a:spcPct val="30000"/>
              </a:spcBef>
              <a:spcAft>
                <a:spcPct val="0"/>
              </a:spcAft>
              <a:defRPr sz="1200">
                <a:solidFill>
                  <a:schemeClr val="tx1"/>
                </a:solidFill>
                <a:latin typeface="Calibri" pitchFamily="34" charset="0"/>
              </a:defRPr>
            </a:lvl8pPr>
            <a:lvl9pPr marL="3884613" indent="-227013"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73AB3319-760B-4DAC-824A-4D5BACB1C011}" type="slidenum">
              <a:rPr lang="en-US" altLang="en-US" sz="1300" smtClean="0">
                <a:solidFill>
                  <a:srgbClr val="000000"/>
                </a:solidFill>
                <a:latin typeface="Arial" pitchFamily="34" charset="0"/>
                <a:cs typeface="Arial" pitchFamily="34" charset="0"/>
              </a:rPr>
              <a:pPr>
                <a:spcBef>
                  <a:spcPct val="0"/>
                </a:spcBef>
                <a:buClr>
                  <a:srgbClr val="FFFFFF"/>
                </a:buClr>
              </a:pPr>
              <a:t>198</a:t>
            </a:fld>
            <a:endParaRPr lang="en-US" altLang="en-US" sz="1300" smtClean="0">
              <a:solidFill>
                <a:srgbClr val="000000"/>
              </a:solidFill>
              <a:latin typeface="Arial" pitchFamily="34" charset="0"/>
              <a:cs typeface="Arial" pitchFamily="34" charset="0"/>
            </a:endParaRPr>
          </a:p>
        </p:txBody>
      </p:sp>
      <p:sp>
        <p:nvSpPr>
          <p:cNvPr id="591875" name="Rectangle 2"/>
          <p:cNvSpPr>
            <a:spLocks noGrp="1" noRot="1" noChangeAspect="1" noChangeArrowheads="1" noTextEdit="1"/>
          </p:cNvSpPr>
          <p:nvPr>
            <p:ph type="sldImg"/>
          </p:nvPr>
        </p:nvSpPr>
        <p:spPr>
          <a:ln/>
        </p:spPr>
      </p:sp>
      <p:sp>
        <p:nvSpPr>
          <p:cNvPr id="5918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80000"/>
              </a:lnSpc>
            </a:pPr>
            <a:endParaRPr lang="en-GB" altLang="en-US" sz="900" smtClean="0"/>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4C381FDE-582A-4FA8-99BA-FF1D31A65A33}" type="slidenum">
              <a:rPr lang="en-US" altLang="en-US">
                <a:solidFill>
                  <a:srgbClr val="000000"/>
                </a:solidFill>
                <a:latin typeface="Arial" pitchFamily="34" charset="0"/>
              </a:rPr>
              <a:pPr algn="r">
                <a:spcBef>
                  <a:spcPct val="0"/>
                </a:spcBef>
              </a:pPr>
              <a:t>199</a:t>
            </a:fld>
            <a:endParaRPr lang="en-US" altLang="en-US">
              <a:solidFill>
                <a:srgbClr val="000000"/>
              </a:solidFill>
              <a:latin typeface="Arial" pitchFamily="34" charset="0"/>
            </a:endParaRPr>
          </a:p>
        </p:txBody>
      </p:sp>
      <p:sp>
        <p:nvSpPr>
          <p:cNvPr id="592899" name="Rectangle 2"/>
          <p:cNvSpPr>
            <a:spLocks noGrp="1" noRot="1" noChangeAspect="1" noChangeArrowheads="1" noTextEdit="1"/>
          </p:cNvSpPr>
          <p:nvPr>
            <p:ph type="sldImg"/>
          </p:nvPr>
        </p:nvSpPr>
        <p:spPr>
          <a:ln/>
        </p:spPr>
      </p:sp>
      <p:sp>
        <p:nvSpPr>
          <p:cNvPr id="592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endParaRPr lang="en-GB" altLang="en-US" smtClean="0"/>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41363" indent="-284163" defTabSz="987425" eaLnBrk="0" hangingPunct="0">
              <a:spcBef>
                <a:spcPct val="30000"/>
              </a:spcBef>
              <a:defRPr sz="1200">
                <a:solidFill>
                  <a:schemeClr val="tx1"/>
                </a:solidFill>
                <a:latin typeface="Calibri" pitchFamily="34" charset="0"/>
              </a:defRPr>
            </a:lvl2pPr>
            <a:lvl3pPr marL="1141413" indent="-227013" defTabSz="987425" eaLnBrk="0" hangingPunct="0">
              <a:spcBef>
                <a:spcPct val="30000"/>
              </a:spcBef>
              <a:defRPr sz="1200">
                <a:solidFill>
                  <a:schemeClr val="tx1"/>
                </a:solidFill>
                <a:latin typeface="Calibri" pitchFamily="34" charset="0"/>
              </a:defRPr>
            </a:lvl3pPr>
            <a:lvl4pPr marL="1598613" indent="-227013" defTabSz="987425" eaLnBrk="0" hangingPunct="0">
              <a:spcBef>
                <a:spcPct val="30000"/>
              </a:spcBef>
              <a:defRPr sz="1200">
                <a:solidFill>
                  <a:schemeClr val="tx1"/>
                </a:solidFill>
                <a:latin typeface="Calibri" pitchFamily="34" charset="0"/>
              </a:defRPr>
            </a:lvl4pPr>
            <a:lvl5pPr marL="2055813" indent="-227013" defTabSz="987425" eaLnBrk="0" hangingPunct="0">
              <a:spcBef>
                <a:spcPct val="30000"/>
              </a:spcBef>
              <a:defRPr sz="1200">
                <a:solidFill>
                  <a:schemeClr val="tx1"/>
                </a:solidFill>
                <a:latin typeface="Calibri" pitchFamily="34" charset="0"/>
              </a:defRPr>
            </a:lvl5pPr>
            <a:lvl6pPr marL="2513013" indent="-227013" defTabSz="987425" eaLnBrk="0" fontAlgn="base" hangingPunct="0">
              <a:spcBef>
                <a:spcPct val="30000"/>
              </a:spcBef>
              <a:spcAft>
                <a:spcPct val="0"/>
              </a:spcAft>
              <a:defRPr sz="1200">
                <a:solidFill>
                  <a:schemeClr val="tx1"/>
                </a:solidFill>
                <a:latin typeface="Calibri" pitchFamily="34" charset="0"/>
              </a:defRPr>
            </a:lvl6pPr>
            <a:lvl7pPr marL="2970213" indent="-227013" defTabSz="987425" eaLnBrk="0" fontAlgn="base" hangingPunct="0">
              <a:spcBef>
                <a:spcPct val="30000"/>
              </a:spcBef>
              <a:spcAft>
                <a:spcPct val="0"/>
              </a:spcAft>
              <a:defRPr sz="1200">
                <a:solidFill>
                  <a:schemeClr val="tx1"/>
                </a:solidFill>
                <a:latin typeface="Calibri" pitchFamily="34" charset="0"/>
              </a:defRPr>
            </a:lvl7pPr>
            <a:lvl8pPr marL="3427413" indent="-227013" defTabSz="987425" eaLnBrk="0" fontAlgn="base" hangingPunct="0">
              <a:spcBef>
                <a:spcPct val="30000"/>
              </a:spcBef>
              <a:spcAft>
                <a:spcPct val="0"/>
              </a:spcAft>
              <a:defRPr sz="1200">
                <a:solidFill>
                  <a:schemeClr val="tx1"/>
                </a:solidFill>
                <a:latin typeface="Calibri" pitchFamily="34" charset="0"/>
              </a:defRPr>
            </a:lvl8pPr>
            <a:lvl9pPr marL="3884613" indent="-227013"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0EB8DE4A-AAEA-4433-A8AB-E9B503D13B1E}" type="slidenum">
              <a:rPr lang="en-US" altLang="en-US" sz="1300" smtClean="0">
                <a:solidFill>
                  <a:srgbClr val="000000"/>
                </a:solidFill>
                <a:latin typeface="Arial" pitchFamily="34" charset="0"/>
                <a:cs typeface="Arial" pitchFamily="34" charset="0"/>
              </a:rPr>
              <a:pPr>
                <a:spcBef>
                  <a:spcPct val="0"/>
                </a:spcBef>
                <a:buClr>
                  <a:srgbClr val="FFFFFF"/>
                </a:buClr>
              </a:pPr>
              <a:t>200</a:t>
            </a:fld>
            <a:endParaRPr lang="en-US" altLang="en-US" sz="1300" smtClean="0">
              <a:solidFill>
                <a:srgbClr val="000000"/>
              </a:solidFill>
              <a:latin typeface="Arial" pitchFamily="34" charset="0"/>
              <a:cs typeface="Arial" pitchFamily="34" charset="0"/>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Rot="1" noChangeAspect="1" noChangeArrowheads="1" noTextEdit="1"/>
          </p:cNvSpPr>
          <p:nvPr>
            <p:ph type="sldImg"/>
          </p:nvPr>
        </p:nvSpPr>
        <p:spPr>
          <a:ln/>
        </p:spPr>
      </p:sp>
      <p:sp>
        <p:nvSpPr>
          <p:cNvPr id="594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endParaRPr lang="en-GB" altLang="en-US" smtClean="0"/>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70" name="Slide Image Placeholder 1"/>
          <p:cNvSpPr>
            <a:spLocks noGrp="1" noRot="1" noChangeAspect="1" noTextEdit="1"/>
          </p:cNvSpPr>
          <p:nvPr>
            <p:ph type="sldImg"/>
          </p:nvPr>
        </p:nvSpPr>
        <p:spPr>
          <a:ln/>
        </p:spPr>
      </p:sp>
      <p:sp>
        <p:nvSpPr>
          <p:cNvPr id="5959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solidFill>
                <a:srgbClr val="FFFF00"/>
              </a:solidFill>
              <a:latin typeface="Arial" pitchFamily="34" charset="0"/>
            </a:endParaRPr>
          </a:p>
        </p:txBody>
      </p:sp>
      <p:sp>
        <p:nvSpPr>
          <p:cNvPr id="59597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73E0C019-BBD7-4BB6-BC16-580EA38669DE}" type="slidenum">
              <a:rPr lang="en-US" altLang="en-US">
                <a:solidFill>
                  <a:srgbClr val="000000"/>
                </a:solidFill>
                <a:latin typeface="Arial" pitchFamily="34" charset="0"/>
              </a:rPr>
              <a:pPr algn="r">
                <a:spcBef>
                  <a:spcPct val="0"/>
                </a:spcBef>
              </a:pPr>
              <a:t>202</a:t>
            </a:fld>
            <a:endParaRPr lang="en-US" altLang="en-US">
              <a:solidFill>
                <a:srgbClr val="000000"/>
              </a:solidFill>
              <a:latin typeface="Arial" pitchFamily="34"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Slide Image Placeholder 1"/>
          <p:cNvSpPr>
            <a:spLocks noGrp="1" noRot="1" noChangeAspect="1" noTextEdit="1"/>
          </p:cNvSpPr>
          <p:nvPr>
            <p:ph type="sldImg"/>
          </p:nvPr>
        </p:nvSpPr>
        <p:spPr>
          <a:ln/>
        </p:spPr>
      </p:sp>
      <p:sp>
        <p:nvSpPr>
          <p:cNvPr id="5969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657225" indent="-657225" eaLnBrk="1" hangingPunct="1">
              <a:lnSpc>
                <a:spcPct val="140000"/>
              </a:lnSpc>
            </a:pPr>
            <a:endParaRPr lang="en-GB" altLang="en-US" smtClean="0"/>
          </a:p>
        </p:txBody>
      </p:sp>
      <p:sp>
        <p:nvSpPr>
          <p:cNvPr id="596996"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9B9C73DA-656D-4C23-93F9-54BB28EAF497}" type="slidenum">
              <a:rPr lang="en-US" altLang="en-US">
                <a:solidFill>
                  <a:srgbClr val="000000"/>
                </a:solidFill>
                <a:latin typeface="Arial" pitchFamily="34" charset="0"/>
              </a:rPr>
              <a:pPr algn="r">
                <a:spcBef>
                  <a:spcPct val="0"/>
                </a:spcBef>
              </a:pPr>
              <a:t>203</a:t>
            </a:fld>
            <a:endParaRPr lang="en-US" altLang="en-US">
              <a:solidFill>
                <a:srgbClr val="000000"/>
              </a:solidFill>
              <a:latin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A82C4391-D920-49EB-B2C7-ABE0330BAB5E}" type="slidenum">
              <a:rPr lang="en-US" altLang="en-US" sz="1300" smtClean="0">
                <a:latin typeface="Arial" pitchFamily="34" charset="0"/>
                <a:cs typeface="Arial" pitchFamily="34" charset="0"/>
              </a:rPr>
              <a:pPr>
                <a:spcBef>
                  <a:spcPct val="0"/>
                </a:spcBef>
              </a:pPr>
              <a:t>3</a:t>
            </a:fld>
            <a:endParaRPr lang="en-US" altLang="en-US" sz="1300" dirty="0" smtClean="0">
              <a:latin typeface="Arial" pitchFamily="34" charset="0"/>
              <a:cs typeface="Arial" pitchFamily="34" charset="0"/>
            </a:endParaRPr>
          </a:p>
        </p:txBody>
      </p:sp>
      <p:sp>
        <p:nvSpPr>
          <p:cNvPr id="398339" name="Rectangle 2"/>
          <p:cNvSpPr>
            <a:spLocks noGrp="1" noRot="1" noChangeAspect="1" noChangeArrowheads="1" noTextEdit="1"/>
          </p:cNvSpPr>
          <p:nvPr>
            <p:ph type="sldImg"/>
          </p:nvPr>
        </p:nvSpPr>
        <p:spPr>
          <a:xfrm>
            <a:off x="992188" y="768350"/>
            <a:ext cx="5114925" cy="3836988"/>
          </a:xfrm>
          <a:ln/>
        </p:spPr>
      </p:sp>
      <p:sp>
        <p:nvSpPr>
          <p:cNvPr id="398340" name="Rectangle 3"/>
          <p:cNvSpPr>
            <a:spLocks noGrp="1" noChangeArrowheads="1"/>
          </p:cNvSpPr>
          <p:nvPr>
            <p:ph type="body" idx="1"/>
          </p:nvPr>
        </p:nvSpPr>
        <p:spPr>
          <a:xfrm>
            <a:off x="711200" y="4862513"/>
            <a:ext cx="5676900" cy="4603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4" rIns="99028" bIns="49514"/>
          <a:lstStyle/>
          <a:p>
            <a:endParaRPr lang="en-GB" altLang="en-US" dirty="0"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Slide Image Placeholder 1"/>
          <p:cNvSpPr>
            <a:spLocks noGrp="1" noRot="1" noChangeAspect="1" noTextEdit="1"/>
          </p:cNvSpPr>
          <p:nvPr>
            <p:ph type="sldImg"/>
          </p:nvPr>
        </p:nvSpPr>
        <p:spPr>
          <a:ln/>
        </p:spPr>
      </p:sp>
      <p:sp>
        <p:nvSpPr>
          <p:cNvPr id="4167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en-US" sz="1100" smtClean="0"/>
          </a:p>
        </p:txBody>
      </p:sp>
      <p:sp>
        <p:nvSpPr>
          <p:cNvPr id="4167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71365707-8042-4E20-907D-54982224688B}" type="slidenum">
              <a:rPr lang="en-US" altLang="en-US" sz="1300" smtClean="0">
                <a:solidFill>
                  <a:srgbClr val="000000"/>
                </a:solidFill>
                <a:latin typeface="Arial" pitchFamily="34" charset="0"/>
                <a:cs typeface="Arial" pitchFamily="34" charset="0"/>
              </a:rPr>
              <a:pPr>
                <a:spcBef>
                  <a:spcPct val="0"/>
                </a:spcBef>
                <a:buClr>
                  <a:srgbClr val="FFFFFF"/>
                </a:buClr>
              </a:pPr>
              <a:t>21</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endParaRPr lang="en-GB" altLang="en-US" sz="1000" smtClean="0"/>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2"/>
          <p:cNvSpPr>
            <a:spLocks noGrp="1" noRot="1" noChangeAspect="1" noChangeArrowheads="1" noTextEdit="1"/>
          </p:cNvSpPr>
          <p:nvPr>
            <p:ph type="sldImg"/>
          </p:nvPr>
        </p:nvSpPr>
        <p:spPr>
          <a:ln/>
        </p:spPr>
      </p:sp>
      <p:sp>
        <p:nvSpPr>
          <p:cNvPr id="599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p:cNvSpPr>
            <a:spLocks noGrp="1" noRot="1" noChangeAspect="1" noChangeArrowheads="1" noTextEdit="1"/>
          </p:cNvSpPr>
          <p:nvPr>
            <p:ph type="sldImg"/>
          </p:nvPr>
        </p:nvSpPr>
        <p:spPr>
          <a:ln/>
        </p:spPr>
      </p:sp>
      <p:sp>
        <p:nvSpPr>
          <p:cNvPr id="6000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Slide Image Placeholder 1"/>
          <p:cNvSpPr>
            <a:spLocks noGrp="1" noRot="1" noChangeAspect="1" noTextEdit="1"/>
          </p:cNvSpPr>
          <p:nvPr>
            <p:ph type="sldImg"/>
          </p:nvPr>
        </p:nvSpPr>
        <p:spPr>
          <a:ln/>
        </p:spPr>
      </p:sp>
      <p:sp>
        <p:nvSpPr>
          <p:cNvPr id="6010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dirty="0" smtClean="0"/>
          </a:p>
        </p:txBody>
      </p:sp>
      <p:sp>
        <p:nvSpPr>
          <p:cNvPr id="6010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88988" indent="-303213" defTabSz="987425" eaLnBrk="0" hangingPunct="0">
              <a:spcBef>
                <a:spcPct val="30000"/>
              </a:spcBef>
              <a:defRPr sz="1200">
                <a:solidFill>
                  <a:schemeClr val="tx1"/>
                </a:solidFill>
                <a:latin typeface="Calibri" pitchFamily="34" charset="0"/>
              </a:defRPr>
            </a:lvl2pPr>
            <a:lvl3pPr marL="1214438" indent="-242888" defTabSz="987425" eaLnBrk="0" hangingPunct="0">
              <a:spcBef>
                <a:spcPct val="30000"/>
              </a:spcBef>
              <a:defRPr sz="1200">
                <a:solidFill>
                  <a:schemeClr val="tx1"/>
                </a:solidFill>
                <a:latin typeface="Calibri" pitchFamily="34" charset="0"/>
              </a:defRPr>
            </a:lvl3pPr>
            <a:lvl4pPr marL="1700213" indent="-242888" defTabSz="987425" eaLnBrk="0" hangingPunct="0">
              <a:spcBef>
                <a:spcPct val="30000"/>
              </a:spcBef>
              <a:defRPr sz="1200">
                <a:solidFill>
                  <a:schemeClr val="tx1"/>
                </a:solidFill>
                <a:latin typeface="Calibri" pitchFamily="34" charset="0"/>
              </a:defRPr>
            </a:lvl4pPr>
            <a:lvl5pPr marL="2185988" indent="-242888" defTabSz="987425" eaLnBrk="0" hangingPunct="0">
              <a:spcBef>
                <a:spcPct val="30000"/>
              </a:spcBef>
              <a:defRPr sz="1200">
                <a:solidFill>
                  <a:schemeClr val="tx1"/>
                </a:solidFill>
                <a:latin typeface="Calibri" pitchFamily="34" charset="0"/>
              </a:defRPr>
            </a:lvl5pPr>
            <a:lvl6pPr marL="2643188" indent="-242888" defTabSz="987425" eaLnBrk="0" fontAlgn="base" hangingPunct="0">
              <a:spcBef>
                <a:spcPct val="30000"/>
              </a:spcBef>
              <a:spcAft>
                <a:spcPct val="0"/>
              </a:spcAft>
              <a:defRPr sz="1200">
                <a:solidFill>
                  <a:schemeClr val="tx1"/>
                </a:solidFill>
                <a:latin typeface="Calibri" pitchFamily="34" charset="0"/>
              </a:defRPr>
            </a:lvl6pPr>
            <a:lvl7pPr marL="3100388" indent="-242888" defTabSz="987425" eaLnBrk="0" fontAlgn="base" hangingPunct="0">
              <a:spcBef>
                <a:spcPct val="30000"/>
              </a:spcBef>
              <a:spcAft>
                <a:spcPct val="0"/>
              </a:spcAft>
              <a:defRPr sz="1200">
                <a:solidFill>
                  <a:schemeClr val="tx1"/>
                </a:solidFill>
                <a:latin typeface="Calibri" pitchFamily="34" charset="0"/>
              </a:defRPr>
            </a:lvl7pPr>
            <a:lvl8pPr marL="3557588" indent="-242888" defTabSz="987425" eaLnBrk="0" fontAlgn="base" hangingPunct="0">
              <a:spcBef>
                <a:spcPct val="30000"/>
              </a:spcBef>
              <a:spcAft>
                <a:spcPct val="0"/>
              </a:spcAft>
              <a:defRPr sz="1200">
                <a:solidFill>
                  <a:schemeClr val="tx1"/>
                </a:solidFill>
                <a:latin typeface="Calibri" pitchFamily="34" charset="0"/>
              </a:defRPr>
            </a:lvl8pPr>
            <a:lvl9pPr marL="4014788" indent="-242888"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C169A683-657D-4E89-9834-F075AB17B1C9}" type="slidenum">
              <a:rPr lang="en-US" altLang="en-US" sz="1300" smtClean="0">
                <a:solidFill>
                  <a:srgbClr val="000000"/>
                </a:solidFill>
                <a:latin typeface="Arial" pitchFamily="34" charset="0"/>
                <a:cs typeface="Arial" pitchFamily="34" charset="0"/>
              </a:rPr>
              <a:pPr>
                <a:spcBef>
                  <a:spcPct val="0"/>
                </a:spcBef>
                <a:buClr>
                  <a:srgbClr val="FFFFFF"/>
                </a:buClr>
              </a:pPr>
              <a:t>207</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Slide Image Placeholder 1"/>
          <p:cNvSpPr>
            <a:spLocks noGrp="1" noRot="1" noChangeAspect="1" noTextEdit="1"/>
          </p:cNvSpPr>
          <p:nvPr>
            <p:ph type="sldImg"/>
          </p:nvPr>
        </p:nvSpPr>
        <p:spPr>
          <a:ln/>
        </p:spPr>
      </p:sp>
      <p:sp>
        <p:nvSpPr>
          <p:cNvPr id="6021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a:p>
            <a:endParaRPr lang="en-GB" altLang="en-US" smtClean="0"/>
          </a:p>
        </p:txBody>
      </p:sp>
      <p:sp>
        <p:nvSpPr>
          <p:cNvPr id="6021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88988" indent="-303213" defTabSz="987425" eaLnBrk="0" hangingPunct="0">
              <a:spcBef>
                <a:spcPct val="30000"/>
              </a:spcBef>
              <a:defRPr sz="1200">
                <a:solidFill>
                  <a:schemeClr val="tx1"/>
                </a:solidFill>
                <a:latin typeface="Calibri" pitchFamily="34" charset="0"/>
              </a:defRPr>
            </a:lvl2pPr>
            <a:lvl3pPr marL="1214438" indent="-242888" defTabSz="987425" eaLnBrk="0" hangingPunct="0">
              <a:spcBef>
                <a:spcPct val="30000"/>
              </a:spcBef>
              <a:defRPr sz="1200">
                <a:solidFill>
                  <a:schemeClr val="tx1"/>
                </a:solidFill>
                <a:latin typeface="Calibri" pitchFamily="34" charset="0"/>
              </a:defRPr>
            </a:lvl3pPr>
            <a:lvl4pPr marL="1700213" indent="-242888" defTabSz="987425" eaLnBrk="0" hangingPunct="0">
              <a:spcBef>
                <a:spcPct val="30000"/>
              </a:spcBef>
              <a:defRPr sz="1200">
                <a:solidFill>
                  <a:schemeClr val="tx1"/>
                </a:solidFill>
                <a:latin typeface="Calibri" pitchFamily="34" charset="0"/>
              </a:defRPr>
            </a:lvl4pPr>
            <a:lvl5pPr marL="2185988" indent="-242888" defTabSz="987425" eaLnBrk="0" hangingPunct="0">
              <a:spcBef>
                <a:spcPct val="30000"/>
              </a:spcBef>
              <a:defRPr sz="1200">
                <a:solidFill>
                  <a:schemeClr val="tx1"/>
                </a:solidFill>
                <a:latin typeface="Calibri" pitchFamily="34" charset="0"/>
              </a:defRPr>
            </a:lvl5pPr>
            <a:lvl6pPr marL="2643188" indent="-242888" defTabSz="987425" eaLnBrk="0" fontAlgn="base" hangingPunct="0">
              <a:spcBef>
                <a:spcPct val="30000"/>
              </a:spcBef>
              <a:spcAft>
                <a:spcPct val="0"/>
              </a:spcAft>
              <a:defRPr sz="1200">
                <a:solidFill>
                  <a:schemeClr val="tx1"/>
                </a:solidFill>
                <a:latin typeface="Calibri" pitchFamily="34" charset="0"/>
              </a:defRPr>
            </a:lvl6pPr>
            <a:lvl7pPr marL="3100388" indent="-242888" defTabSz="987425" eaLnBrk="0" fontAlgn="base" hangingPunct="0">
              <a:spcBef>
                <a:spcPct val="30000"/>
              </a:spcBef>
              <a:spcAft>
                <a:spcPct val="0"/>
              </a:spcAft>
              <a:defRPr sz="1200">
                <a:solidFill>
                  <a:schemeClr val="tx1"/>
                </a:solidFill>
                <a:latin typeface="Calibri" pitchFamily="34" charset="0"/>
              </a:defRPr>
            </a:lvl7pPr>
            <a:lvl8pPr marL="3557588" indent="-242888" defTabSz="987425" eaLnBrk="0" fontAlgn="base" hangingPunct="0">
              <a:spcBef>
                <a:spcPct val="30000"/>
              </a:spcBef>
              <a:spcAft>
                <a:spcPct val="0"/>
              </a:spcAft>
              <a:defRPr sz="1200">
                <a:solidFill>
                  <a:schemeClr val="tx1"/>
                </a:solidFill>
                <a:latin typeface="Calibri" pitchFamily="34" charset="0"/>
              </a:defRPr>
            </a:lvl8pPr>
            <a:lvl9pPr marL="4014788" indent="-242888"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0F05BE9B-E6C1-45FF-B5AE-CAD7C88F42B4}" type="slidenum">
              <a:rPr lang="en-US" altLang="en-US" sz="1300" smtClean="0">
                <a:solidFill>
                  <a:srgbClr val="000000"/>
                </a:solidFill>
                <a:latin typeface="Arial" pitchFamily="34" charset="0"/>
                <a:cs typeface="Arial" pitchFamily="34" charset="0"/>
              </a:rPr>
              <a:pPr>
                <a:spcBef>
                  <a:spcPct val="0"/>
                </a:spcBef>
                <a:buClr>
                  <a:srgbClr val="FFFFFF"/>
                </a:buClr>
              </a:pPr>
              <a:t>208</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8" name="Rectangle 7"/>
          <p:cNvSpPr txBox="1">
            <a:spLocks noGrp="1" noChangeArrowheads="1"/>
          </p:cNvSpPr>
          <p:nvPr/>
        </p:nvSpPr>
        <p:spPr bwMode="auto">
          <a:xfrm>
            <a:off x="4021138" y="9720263"/>
            <a:ext cx="3076575" cy="512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700213" indent="-242888" defTabSz="990600" eaLnBrk="0" hangingPunct="0">
              <a:spcBef>
                <a:spcPct val="30000"/>
              </a:spcBef>
              <a:defRPr sz="1200">
                <a:solidFill>
                  <a:schemeClr val="tx1"/>
                </a:solidFill>
                <a:latin typeface="Calibri" pitchFamily="34" charset="0"/>
              </a:defRPr>
            </a:lvl4pPr>
            <a:lvl5pPr marL="2187575" indent="-244475" defTabSz="990600" eaLnBrk="0" hangingPunct="0">
              <a:spcBef>
                <a:spcPct val="30000"/>
              </a:spcBef>
              <a:defRPr sz="1200">
                <a:solidFill>
                  <a:schemeClr val="tx1"/>
                </a:solidFill>
                <a:latin typeface="Calibri" pitchFamily="34" charset="0"/>
              </a:defRPr>
            </a:lvl5pPr>
            <a:lvl6pPr marL="2644775" indent="-244475" defTabSz="990600" eaLnBrk="0" fontAlgn="base" hangingPunct="0">
              <a:spcBef>
                <a:spcPct val="30000"/>
              </a:spcBef>
              <a:spcAft>
                <a:spcPct val="0"/>
              </a:spcAft>
              <a:defRPr sz="1200">
                <a:solidFill>
                  <a:schemeClr val="tx1"/>
                </a:solidFill>
                <a:latin typeface="Calibri" pitchFamily="34" charset="0"/>
              </a:defRPr>
            </a:lvl6pPr>
            <a:lvl7pPr marL="3101975" indent="-244475" defTabSz="990600" eaLnBrk="0" fontAlgn="base" hangingPunct="0">
              <a:spcBef>
                <a:spcPct val="30000"/>
              </a:spcBef>
              <a:spcAft>
                <a:spcPct val="0"/>
              </a:spcAft>
              <a:defRPr sz="1200">
                <a:solidFill>
                  <a:schemeClr val="tx1"/>
                </a:solidFill>
                <a:latin typeface="Calibri" pitchFamily="34" charset="0"/>
              </a:defRPr>
            </a:lvl7pPr>
            <a:lvl8pPr marL="3559175" indent="-244475" defTabSz="990600" eaLnBrk="0" fontAlgn="base" hangingPunct="0">
              <a:spcBef>
                <a:spcPct val="30000"/>
              </a:spcBef>
              <a:spcAft>
                <a:spcPct val="0"/>
              </a:spcAft>
              <a:defRPr sz="1200">
                <a:solidFill>
                  <a:schemeClr val="tx1"/>
                </a:solidFill>
                <a:latin typeface="Calibri" pitchFamily="34" charset="0"/>
              </a:defRPr>
            </a:lvl8pPr>
            <a:lvl9pPr marL="4016375" indent="-244475"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B45A3402-0674-4762-A35B-0CBA6981E51C}" type="slidenum">
              <a:rPr lang="en-US" altLang="en-US">
                <a:solidFill>
                  <a:srgbClr val="000000"/>
                </a:solidFill>
                <a:latin typeface="Arial" pitchFamily="34" charset="0"/>
              </a:rPr>
              <a:pPr algn="r" eaLnBrk="1" hangingPunct="1">
                <a:spcBef>
                  <a:spcPct val="0"/>
                </a:spcBef>
              </a:pPr>
              <a:t>209</a:t>
            </a:fld>
            <a:endParaRPr lang="en-US" altLang="en-US">
              <a:solidFill>
                <a:srgbClr val="000000"/>
              </a:solidFill>
              <a:latin typeface="Arial" pitchFamily="34" charset="0"/>
            </a:endParaRPr>
          </a:p>
        </p:txBody>
      </p:sp>
      <p:sp>
        <p:nvSpPr>
          <p:cNvPr id="603139"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2" tIns="49507" rIns="99012" bIns="49507"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700213" indent="-242888" defTabSz="990600" eaLnBrk="0" hangingPunct="0">
              <a:spcBef>
                <a:spcPct val="30000"/>
              </a:spcBef>
              <a:defRPr sz="1200">
                <a:solidFill>
                  <a:schemeClr val="tx1"/>
                </a:solidFill>
                <a:latin typeface="Calibri" pitchFamily="34" charset="0"/>
              </a:defRPr>
            </a:lvl4pPr>
            <a:lvl5pPr marL="2187575" indent="-244475" defTabSz="990600" eaLnBrk="0" hangingPunct="0">
              <a:spcBef>
                <a:spcPct val="30000"/>
              </a:spcBef>
              <a:defRPr sz="1200">
                <a:solidFill>
                  <a:schemeClr val="tx1"/>
                </a:solidFill>
                <a:latin typeface="Calibri" pitchFamily="34" charset="0"/>
              </a:defRPr>
            </a:lvl5pPr>
            <a:lvl6pPr marL="2644775" indent="-244475" defTabSz="990600" eaLnBrk="0" fontAlgn="base" hangingPunct="0">
              <a:spcBef>
                <a:spcPct val="30000"/>
              </a:spcBef>
              <a:spcAft>
                <a:spcPct val="0"/>
              </a:spcAft>
              <a:defRPr sz="1200">
                <a:solidFill>
                  <a:schemeClr val="tx1"/>
                </a:solidFill>
                <a:latin typeface="Calibri" pitchFamily="34" charset="0"/>
              </a:defRPr>
            </a:lvl6pPr>
            <a:lvl7pPr marL="3101975" indent="-244475" defTabSz="990600" eaLnBrk="0" fontAlgn="base" hangingPunct="0">
              <a:spcBef>
                <a:spcPct val="30000"/>
              </a:spcBef>
              <a:spcAft>
                <a:spcPct val="0"/>
              </a:spcAft>
              <a:defRPr sz="1200">
                <a:solidFill>
                  <a:schemeClr val="tx1"/>
                </a:solidFill>
                <a:latin typeface="Calibri" pitchFamily="34" charset="0"/>
              </a:defRPr>
            </a:lvl7pPr>
            <a:lvl8pPr marL="3559175" indent="-244475" defTabSz="990600" eaLnBrk="0" fontAlgn="base" hangingPunct="0">
              <a:spcBef>
                <a:spcPct val="30000"/>
              </a:spcBef>
              <a:spcAft>
                <a:spcPct val="0"/>
              </a:spcAft>
              <a:defRPr sz="1200">
                <a:solidFill>
                  <a:schemeClr val="tx1"/>
                </a:solidFill>
                <a:latin typeface="Calibri" pitchFamily="34" charset="0"/>
              </a:defRPr>
            </a:lvl8pPr>
            <a:lvl9pPr marL="4016375" indent="-244475"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2B8A1267-2845-492A-9F8F-580BC3C11623}" type="slidenum">
              <a:rPr lang="en-US" altLang="en-US">
                <a:solidFill>
                  <a:srgbClr val="000000"/>
                </a:solidFill>
                <a:latin typeface="Arial" pitchFamily="34" charset="0"/>
              </a:rPr>
              <a:pPr algn="r">
                <a:spcBef>
                  <a:spcPct val="0"/>
                </a:spcBef>
              </a:pPr>
              <a:t>209</a:t>
            </a:fld>
            <a:endParaRPr lang="en-US" altLang="en-US">
              <a:solidFill>
                <a:srgbClr val="000000"/>
              </a:solidFill>
              <a:latin typeface="Arial" pitchFamily="34" charset="0"/>
            </a:endParaRPr>
          </a:p>
        </p:txBody>
      </p:sp>
      <p:sp>
        <p:nvSpPr>
          <p:cNvPr id="603140" name="Slide Image Placeholder 1"/>
          <p:cNvSpPr>
            <a:spLocks noGrp="1" noRot="1" noChangeAspect="1" noTextEdit="1"/>
          </p:cNvSpPr>
          <p:nvPr>
            <p:ph type="sldImg"/>
          </p:nvPr>
        </p:nvSpPr>
        <p:spPr>
          <a:ln/>
        </p:spPr>
      </p:sp>
      <p:sp>
        <p:nvSpPr>
          <p:cNvPr id="60314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2" tIns="49507" rIns="99012" bIns="49507"/>
          <a:lstStyle/>
          <a:p>
            <a:pPr eaLnBrk="1" hangingPunct="1"/>
            <a:endParaRPr lang="en-US" altLang="en-US" dirty="0" smtClean="0"/>
          </a:p>
        </p:txBody>
      </p:sp>
      <p:sp>
        <p:nvSpPr>
          <p:cNvPr id="60314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2" tIns="49507" rIns="99012" bIns="49507"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700213" indent="-242888" defTabSz="990600" eaLnBrk="0" hangingPunct="0">
              <a:spcBef>
                <a:spcPct val="30000"/>
              </a:spcBef>
              <a:defRPr sz="1200">
                <a:solidFill>
                  <a:schemeClr val="tx1"/>
                </a:solidFill>
                <a:latin typeface="Calibri" pitchFamily="34" charset="0"/>
              </a:defRPr>
            </a:lvl4pPr>
            <a:lvl5pPr marL="2187575" indent="-244475" defTabSz="990600" eaLnBrk="0" hangingPunct="0">
              <a:spcBef>
                <a:spcPct val="30000"/>
              </a:spcBef>
              <a:defRPr sz="1200">
                <a:solidFill>
                  <a:schemeClr val="tx1"/>
                </a:solidFill>
                <a:latin typeface="Calibri" pitchFamily="34" charset="0"/>
              </a:defRPr>
            </a:lvl5pPr>
            <a:lvl6pPr marL="2644775" indent="-244475" defTabSz="990600" eaLnBrk="0" fontAlgn="base" hangingPunct="0">
              <a:spcBef>
                <a:spcPct val="30000"/>
              </a:spcBef>
              <a:spcAft>
                <a:spcPct val="0"/>
              </a:spcAft>
              <a:defRPr sz="1200">
                <a:solidFill>
                  <a:schemeClr val="tx1"/>
                </a:solidFill>
                <a:latin typeface="Calibri" pitchFamily="34" charset="0"/>
              </a:defRPr>
            </a:lvl6pPr>
            <a:lvl7pPr marL="3101975" indent="-244475" defTabSz="990600" eaLnBrk="0" fontAlgn="base" hangingPunct="0">
              <a:spcBef>
                <a:spcPct val="30000"/>
              </a:spcBef>
              <a:spcAft>
                <a:spcPct val="0"/>
              </a:spcAft>
              <a:defRPr sz="1200">
                <a:solidFill>
                  <a:schemeClr val="tx1"/>
                </a:solidFill>
                <a:latin typeface="Calibri" pitchFamily="34" charset="0"/>
              </a:defRPr>
            </a:lvl7pPr>
            <a:lvl8pPr marL="3559175" indent="-244475" defTabSz="990600" eaLnBrk="0" fontAlgn="base" hangingPunct="0">
              <a:spcBef>
                <a:spcPct val="30000"/>
              </a:spcBef>
              <a:spcAft>
                <a:spcPct val="0"/>
              </a:spcAft>
              <a:defRPr sz="1200">
                <a:solidFill>
                  <a:schemeClr val="tx1"/>
                </a:solidFill>
                <a:latin typeface="Calibri" pitchFamily="34" charset="0"/>
              </a:defRPr>
            </a:lvl8pPr>
            <a:lvl9pPr marL="4016375" indent="-244475"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C3B58B12-F31F-4E0C-B995-1D3DDD530097}" type="slidenum">
              <a:rPr lang="en-US" altLang="en-US">
                <a:solidFill>
                  <a:srgbClr val="000000"/>
                </a:solidFill>
                <a:latin typeface="Arial" pitchFamily="34" charset="0"/>
              </a:rPr>
              <a:pPr algn="r">
                <a:spcBef>
                  <a:spcPct val="0"/>
                </a:spcBef>
              </a:pPr>
              <a:t>209</a:t>
            </a:fld>
            <a:endParaRPr lang="en-US" altLang="en-US">
              <a:solidFill>
                <a:srgbClr val="000000"/>
              </a:solidFill>
              <a:latin typeface="Arial" pitchFamily="34"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2" name="Rectangle 2"/>
          <p:cNvSpPr>
            <a:spLocks noGrp="1" noRot="1" noChangeAspect="1" noChangeArrowheads="1" noTextEdit="1"/>
          </p:cNvSpPr>
          <p:nvPr>
            <p:ph type="sldImg"/>
          </p:nvPr>
        </p:nvSpPr>
        <p:spPr>
          <a:ln/>
        </p:spPr>
      </p:sp>
      <p:sp>
        <p:nvSpPr>
          <p:cNvPr id="6041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endParaRPr lang="en-GB" altLang="en-US" smtClean="0"/>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6" name="Slide Image Placeholder 1"/>
          <p:cNvSpPr>
            <a:spLocks noGrp="1" noRot="1" noChangeAspect="1" noTextEdit="1"/>
          </p:cNvSpPr>
          <p:nvPr>
            <p:ph type="sldImg"/>
          </p:nvPr>
        </p:nvSpPr>
        <p:spPr>
          <a:ln/>
        </p:spPr>
      </p:sp>
      <p:sp>
        <p:nvSpPr>
          <p:cNvPr id="6051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6051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2FBC2D34-E15B-4253-9B96-97DF18A01AA2}" type="slidenum">
              <a:rPr lang="en-US" altLang="en-US" sz="1300" smtClean="0">
                <a:solidFill>
                  <a:srgbClr val="000000"/>
                </a:solidFill>
                <a:latin typeface="Arial" pitchFamily="34" charset="0"/>
                <a:cs typeface="Arial" pitchFamily="34" charset="0"/>
              </a:rPr>
              <a:pPr>
                <a:spcBef>
                  <a:spcPct val="0"/>
                </a:spcBef>
                <a:buClr>
                  <a:srgbClr val="FFFFFF"/>
                </a:buClr>
              </a:pPr>
              <a:t>212</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10" name="Rectangle 2"/>
          <p:cNvSpPr>
            <a:spLocks noGrp="1" noRot="1" noChangeAspect="1" noChangeArrowheads="1" noTextEdit="1"/>
          </p:cNvSpPr>
          <p:nvPr>
            <p:ph type="sldImg"/>
          </p:nvPr>
        </p:nvSpPr>
        <p:spPr>
          <a:ln/>
        </p:spPr>
      </p:sp>
      <p:sp>
        <p:nvSpPr>
          <p:cNvPr id="6062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606212"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1187581A-73B6-458C-B323-B75F87E73D98}" type="slidenum">
              <a:rPr lang="en-US" altLang="en-US" sz="1300" smtClean="0">
                <a:solidFill>
                  <a:srgbClr val="000000"/>
                </a:solidFill>
                <a:latin typeface="Arial" pitchFamily="34" charset="0"/>
                <a:cs typeface="Arial" pitchFamily="34" charset="0"/>
              </a:rPr>
              <a:pPr>
                <a:spcBef>
                  <a:spcPct val="0"/>
                </a:spcBef>
                <a:buClr>
                  <a:srgbClr val="FFFFFF"/>
                </a:buClr>
              </a:pPr>
              <a:t>213</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084FCAEF-F59B-4522-A26C-CCC6E27E9A05}" type="slidenum">
              <a:rPr lang="en-US" altLang="en-US" sz="1300" smtClean="0">
                <a:solidFill>
                  <a:srgbClr val="000000"/>
                </a:solidFill>
                <a:latin typeface="Arial" pitchFamily="34" charset="0"/>
                <a:cs typeface="Arial" pitchFamily="34" charset="0"/>
              </a:rPr>
              <a:pPr>
                <a:spcBef>
                  <a:spcPct val="0"/>
                </a:spcBef>
                <a:buClr>
                  <a:srgbClr val="FFFFFF"/>
                </a:buClr>
              </a:pPr>
              <a:t>214</a:t>
            </a:fld>
            <a:endParaRPr lang="en-US" altLang="en-US" sz="1300" smtClean="0">
              <a:solidFill>
                <a:srgbClr val="000000"/>
              </a:solidFill>
              <a:latin typeface="Arial" pitchFamily="34" charset="0"/>
              <a:cs typeface="Arial" pitchFamily="34" charset="0"/>
            </a:endParaRPr>
          </a:p>
        </p:txBody>
      </p:sp>
      <p:sp>
        <p:nvSpPr>
          <p:cNvPr id="607235" name="Rectangle 2"/>
          <p:cNvSpPr>
            <a:spLocks noGrp="1" noRot="1" noChangeAspect="1" noChangeArrowheads="1" noTextEdit="1"/>
          </p:cNvSpPr>
          <p:nvPr>
            <p:ph type="sldImg"/>
          </p:nvPr>
        </p:nvSpPr>
        <p:spPr>
          <a:ln/>
        </p:spPr>
      </p:sp>
      <p:sp>
        <p:nvSpPr>
          <p:cNvPr id="6072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Rectangle 2"/>
          <p:cNvSpPr>
            <a:spLocks noGrp="1" noRot="1" noChangeAspect="1" noChangeArrowheads="1" noTextEdit="1"/>
          </p:cNvSpPr>
          <p:nvPr>
            <p:ph type="sldImg"/>
          </p:nvPr>
        </p:nvSpPr>
        <p:spPr>
          <a:xfrm>
            <a:off x="992188" y="768350"/>
            <a:ext cx="5114925" cy="3836988"/>
          </a:xfrm>
          <a:ln/>
        </p:spPr>
      </p:sp>
      <p:sp>
        <p:nvSpPr>
          <p:cNvPr id="417795" name="Rectangle 3"/>
          <p:cNvSpPr>
            <a:spLocks noGrp="1" noChangeArrowheads="1"/>
          </p:cNvSpPr>
          <p:nvPr>
            <p:ph type="body" idx="1"/>
          </p:nvPr>
        </p:nvSpPr>
        <p:spPr>
          <a:xfrm>
            <a:off x="711200" y="4862513"/>
            <a:ext cx="5676900" cy="4603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4" rIns="99028" bIns="49514"/>
          <a:lstStyle/>
          <a:p>
            <a:endParaRPr lang="en-GB" altLang="en-US" smtClean="0"/>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8"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F91DDC51-60AA-41FD-93C0-D00CCF7B680D}" type="slidenum">
              <a:rPr lang="en-US" altLang="en-US" sz="1300">
                <a:solidFill>
                  <a:srgbClr val="000000"/>
                </a:solidFill>
                <a:latin typeface="Arial" pitchFamily="34" charset="0"/>
              </a:rPr>
              <a:pPr algn="r">
                <a:spcBef>
                  <a:spcPct val="0"/>
                </a:spcBef>
              </a:pPr>
              <a:t>215</a:t>
            </a:fld>
            <a:endParaRPr lang="en-US" altLang="en-US" sz="1300">
              <a:solidFill>
                <a:srgbClr val="000000"/>
              </a:solidFill>
              <a:latin typeface="Arial" pitchFamily="34" charset="0"/>
            </a:endParaRPr>
          </a:p>
        </p:txBody>
      </p:sp>
      <p:sp>
        <p:nvSpPr>
          <p:cNvPr id="608259" name="Rectangle 2"/>
          <p:cNvSpPr>
            <a:spLocks noGrp="1" noRot="1" noChangeAspect="1" noChangeArrowheads="1" noTextEdit="1"/>
          </p:cNvSpPr>
          <p:nvPr>
            <p:ph type="sldImg"/>
          </p:nvPr>
        </p:nvSpPr>
        <p:spPr>
          <a:ln/>
        </p:spPr>
      </p:sp>
      <p:sp>
        <p:nvSpPr>
          <p:cNvPr id="608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
        <p:nvSpPr>
          <p:cNvPr id="608261"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4746FA45-E7B5-4443-A405-32A50C4FDBA1}" type="slidenum">
              <a:rPr lang="en-US" altLang="en-US" sz="1300" smtClean="0">
                <a:solidFill>
                  <a:srgbClr val="000000"/>
                </a:solidFill>
                <a:latin typeface="Arial" pitchFamily="34" charset="0"/>
                <a:cs typeface="Arial" pitchFamily="34" charset="0"/>
              </a:rPr>
              <a:pPr>
                <a:spcBef>
                  <a:spcPct val="0"/>
                </a:spcBef>
                <a:buClr>
                  <a:srgbClr val="FFFFFF"/>
                </a:buClr>
              </a:pPr>
              <a:t>215</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7"/>
          <p:cNvSpPr txBox="1">
            <a:spLocks noGrp="1" noChangeArrowheads="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61AE4B32-EE3B-4D6A-AA58-BD309E385601}" type="slidenum">
              <a:rPr lang="en-GB" altLang="en-US" sz="1300">
                <a:solidFill>
                  <a:srgbClr val="000000"/>
                </a:solidFill>
              </a:rPr>
              <a:pPr algn="r" eaLnBrk="1" hangingPunct="1">
                <a:spcBef>
                  <a:spcPct val="0"/>
                </a:spcBef>
              </a:pPr>
              <a:t>216</a:t>
            </a:fld>
            <a:endParaRPr lang="en-GB" altLang="en-US" sz="1300">
              <a:solidFill>
                <a:srgbClr val="000000"/>
              </a:solidFill>
            </a:endParaRPr>
          </a:p>
        </p:txBody>
      </p:sp>
      <p:sp>
        <p:nvSpPr>
          <p:cNvPr id="609283" name="Rectangle 2"/>
          <p:cNvSpPr>
            <a:spLocks noGrp="1" noRot="1" noChangeAspect="1" noChangeArrowheads="1" noTextEdit="1"/>
          </p:cNvSpPr>
          <p:nvPr>
            <p:ph type="sldImg"/>
          </p:nvPr>
        </p:nvSpPr>
        <p:spPr>
          <a:xfrm>
            <a:off x="989013" y="765175"/>
            <a:ext cx="5121275" cy="3841750"/>
          </a:xfrm>
          <a:ln/>
        </p:spPr>
      </p:sp>
      <p:sp>
        <p:nvSpPr>
          <p:cNvPr id="609284" name="Rectangle 3"/>
          <p:cNvSpPr>
            <a:spLocks noGrp="1" noChangeArrowheads="1"/>
          </p:cNvSpPr>
          <p:nvPr>
            <p:ph type="body" idx="1"/>
          </p:nvPr>
        </p:nvSpPr>
        <p:spPr>
          <a:xfrm>
            <a:off x="387350" y="4879975"/>
            <a:ext cx="6350000" cy="5045075"/>
          </a:xfrm>
          <a:noFill/>
          <a:ln w="12700">
            <a:solidFill>
              <a:schemeClr val="tx1"/>
            </a:solidFill>
          </a:ln>
          <a:extLst>
            <a:ext uri="{909E8E84-426E-40DD-AFC4-6F175D3DCCD1}">
              <a14:hiddenFill xmlns:a14="http://schemas.microsoft.com/office/drawing/2010/main">
                <a:solidFill>
                  <a:srgbClr val="FFFFFF"/>
                </a:solidFill>
              </a14:hiddenFill>
            </a:ext>
          </a:extLst>
        </p:spPr>
        <p:txBody>
          <a:bodyPr lIns="97631" tIns="47960" rIns="97631" bIns="47960"/>
          <a:lstStyle/>
          <a:p>
            <a:pPr>
              <a:lnSpc>
                <a:spcPct val="80000"/>
              </a:lnSpc>
            </a:pPr>
            <a:endParaRPr lang="en-US" altLang="en-US" sz="800" smtClean="0"/>
          </a:p>
        </p:txBody>
      </p:sp>
      <p:grpSp>
        <p:nvGrpSpPr>
          <p:cNvPr id="609285" name="Group 4"/>
          <p:cNvGrpSpPr>
            <a:grpSpLocks/>
          </p:cNvGrpSpPr>
          <p:nvPr/>
        </p:nvGrpSpPr>
        <p:grpSpPr bwMode="auto">
          <a:xfrm>
            <a:off x="5730875" y="4962525"/>
            <a:ext cx="563563" cy="655638"/>
            <a:chOff x="1380" y="2259"/>
            <a:chExt cx="715" cy="715"/>
          </a:xfrm>
        </p:grpSpPr>
        <p:sp>
          <p:nvSpPr>
            <p:cNvPr id="609287" name="AutoShape 5"/>
            <p:cNvSpPr>
              <a:spLocks noChangeAspect="1" noChangeArrowheads="1"/>
            </p:cNvSpPr>
            <p:nvPr/>
          </p:nvSpPr>
          <p:spPr bwMode="auto">
            <a:xfrm>
              <a:off x="1380" y="2259"/>
              <a:ext cx="715" cy="715"/>
            </a:xfrm>
            <a:prstGeom prst="roundRect">
              <a:avLst>
                <a:gd name="adj" fmla="val 16667"/>
              </a:avLst>
            </a:prstGeom>
            <a:solidFill>
              <a:schemeClr val="bg1"/>
            </a:solidFill>
            <a:ln w="57150">
              <a:solidFill>
                <a:schemeClr val="tx2"/>
              </a:solidFill>
              <a:round/>
              <a:headEnd/>
              <a:tailEnd/>
            </a:ln>
          </p:spPr>
          <p:txBody>
            <a:bodyPr wrap="none" lIns="99048" tIns="49524" rIns="99048" bIns="49524" anchor="ctr"/>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endParaRPr lang="en-GB" altLang="en-US" sz="1900">
                <a:solidFill>
                  <a:srgbClr val="000000"/>
                </a:solidFill>
                <a:latin typeface="Arial" pitchFamily="34" charset="0"/>
              </a:endParaRPr>
            </a:p>
          </p:txBody>
        </p:sp>
        <p:grpSp>
          <p:nvGrpSpPr>
            <p:cNvPr id="609288" name="Group 6"/>
            <p:cNvGrpSpPr>
              <a:grpSpLocks/>
            </p:cNvGrpSpPr>
            <p:nvPr/>
          </p:nvGrpSpPr>
          <p:grpSpPr bwMode="auto">
            <a:xfrm>
              <a:off x="1488" y="2337"/>
              <a:ext cx="517" cy="620"/>
              <a:chOff x="1676" y="2508"/>
              <a:chExt cx="375" cy="449"/>
            </a:xfrm>
          </p:grpSpPr>
          <p:sp>
            <p:nvSpPr>
              <p:cNvPr id="609289" name="AutoShape 7"/>
              <p:cNvSpPr>
                <a:spLocks noChangeAspect="1" noChangeArrowheads="1"/>
              </p:cNvSpPr>
              <p:nvPr/>
            </p:nvSpPr>
            <p:spPr bwMode="gray">
              <a:xfrm flipH="1">
                <a:off x="1693" y="2508"/>
                <a:ext cx="349" cy="253"/>
              </a:xfrm>
              <a:prstGeom prst="roundRect">
                <a:avLst>
                  <a:gd name="adj" fmla="val 3773"/>
                </a:avLst>
              </a:prstGeom>
              <a:solidFill>
                <a:schemeClr val="hlink"/>
              </a:solidFill>
              <a:ln w="28575">
                <a:solidFill>
                  <a:schemeClr val="folHlink"/>
                </a:solidFill>
                <a:round/>
                <a:headEnd/>
                <a:tailEnd/>
              </a:ln>
            </p:spPr>
            <p:txBody>
              <a:bodyPr wrap="none" lIns="99048" tIns="49524" rIns="99048" bIns="49524" anchor="ctr"/>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endParaRPr lang="en-GB" altLang="en-US" sz="1900">
                  <a:solidFill>
                    <a:srgbClr val="000000"/>
                  </a:solidFill>
                  <a:latin typeface="Arial" pitchFamily="34" charset="0"/>
                </a:endParaRPr>
              </a:p>
            </p:txBody>
          </p:sp>
          <p:sp>
            <p:nvSpPr>
              <p:cNvPr id="609290" name="Freeform 8"/>
              <p:cNvSpPr>
                <a:spLocks noChangeAspect="1"/>
              </p:cNvSpPr>
              <p:nvPr/>
            </p:nvSpPr>
            <p:spPr bwMode="gray">
              <a:xfrm>
                <a:off x="1745" y="2575"/>
                <a:ext cx="238" cy="44"/>
              </a:xfrm>
              <a:custGeom>
                <a:avLst/>
                <a:gdLst>
                  <a:gd name="T0" fmla="*/ 0 w 365"/>
                  <a:gd name="T1" fmla="*/ 8 h 66"/>
                  <a:gd name="T2" fmla="*/ 8 w 365"/>
                  <a:gd name="T3" fmla="*/ 2 h 66"/>
                  <a:gd name="T4" fmla="*/ 20 w 365"/>
                  <a:gd name="T5" fmla="*/ 2 h 66"/>
                  <a:gd name="T6" fmla="*/ 27 w 365"/>
                  <a:gd name="T7" fmla="*/ 7 h 66"/>
                  <a:gd name="T8" fmla="*/ 39 w 365"/>
                  <a:gd name="T9" fmla="*/ 8 h 66"/>
                  <a:gd name="T10" fmla="*/ 47 w 365"/>
                  <a:gd name="T11" fmla="*/ 1 h 66"/>
                  <a:gd name="T12" fmla="*/ 63 w 365"/>
                  <a:gd name="T13" fmla="*/ 13 h 66"/>
                  <a:gd name="T14" fmla="*/ 65 w 365"/>
                  <a:gd name="T15" fmla="*/ 3 h 66"/>
                  <a:gd name="T16" fmla="*/ 0 60000 65536"/>
                  <a:gd name="T17" fmla="*/ 0 60000 65536"/>
                  <a:gd name="T18" fmla="*/ 0 60000 65536"/>
                  <a:gd name="T19" fmla="*/ 0 60000 65536"/>
                  <a:gd name="T20" fmla="*/ 0 60000 65536"/>
                  <a:gd name="T21" fmla="*/ 0 60000 65536"/>
                  <a:gd name="T22" fmla="*/ 0 60000 65536"/>
                  <a:gd name="T23" fmla="*/ 0 60000 65536"/>
                  <a:gd name="T24" fmla="*/ 0 w 365"/>
                  <a:gd name="T25" fmla="*/ 0 h 66"/>
                  <a:gd name="T26" fmla="*/ 365 w 365"/>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5" h="66">
                    <a:moveTo>
                      <a:pt x="0" y="40"/>
                    </a:moveTo>
                    <a:cubicBezTo>
                      <a:pt x="14" y="27"/>
                      <a:pt x="29" y="15"/>
                      <a:pt x="48" y="10"/>
                    </a:cubicBezTo>
                    <a:cubicBezTo>
                      <a:pt x="67" y="5"/>
                      <a:pt x="97" y="6"/>
                      <a:pt x="114" y="10"/>
                    </a:cubicBezTo>
                    <a:cubicBezTo>
                      <a:pt x="131" y="14"/>
                      <a:pt x="133" y="29"/>
                      <a:pt x="150" y="34"/>
                    </a:cubicBezTo>
                    <a:cubicBezTo>
                      <a:pt x="167" y="39"/>
                      <a:pt x="198" y="45"/>
                      <a:pt x="216" y="40"/>
                    </a:cubicBezTo>
                    <a:cubicBezTo>
                      <a:pt x="234" y="35"/>
                      <a:pt x="236" y="0"/>
                      <a:pt x="258" y="4"/>
                    </a:cubicBezTo>
                    <a:cubicBezTo>
                      <a:pt x="280" y="8"/>
                      <a:pt x="331" y="62"/>
                      <a:pt x="348" y="64"/>
                    </a:cubicBezTo>
                    <a:cubicBezTo>
                      <a:pt x="365" y="66"/>
                      <a:pt x="362" y="41"/>
                      <a:pt x="360" y="16"/>
                    </a:cubicBezTo>
                  </a:path>
                </a:pathLst>
              </a:custGeom>
              <a:noFill/>
              <a:ln w="28575">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lIns="99048" tIns="49524" rIns="99048" bIns="49524" anchor="ctr"/>
              <a:lstStyle/>
              <a:p>
                <a:endParaRPr lang="fr-CH"/>
              </a:p>
            </p:txBody>
          </p:sp>
          <p:grpSp>
            <p:nvGrpSpPr>
              <p:cNvPr id="609291" name="Group 9"/>
              <p:cNvGrpSpPr>
                <a:grpSpLocks noChangeAspect="1"/>
              </p:cNvGrpSpPr>
              <p:nvPr/>
            </p:nvGrpSpPr>
            <p:grpSpPr bwMode="auto">
              <a:xfrm>
                <a:off x="1814" y="2536"/>
                <a:ext cx="237" cy="421"/>
                <a:chOff x="5393" y="3227"/>
                <a:chExt cx="367" cy="649"/>
              </a:xfrm>
            </p:grpSpPr>
            <p:sp>
              <p:nvSpPr>
                <p:cNvPr id="609301" name="Freeform 10"/>
                <p:cNvSpPr>
                  <a:spLocks noChangeAspect="1"/>
                </p:cNvSpPr>
                <p:nvPr/>
              </p:nvSpPr>
              <p:spPr bwMode="auto">
                <a:xfrm flipH="1">
                  <a:off x="5589" y="3251"/>
                  <a:ext cx="107" cy="106"/>
                </a:xfrm>
                <a:custGeom>
                  <a:avLst/>
                  <a:gdLst>
                    <a:gd name="T0" fmla="*/ 0 w 712"/>
                    <a:gd name="T1" fmla="*/ 0 h 712"/>
                    <a:gd name="T2" fmla="*/ 0 w 712"/>
                    <a:gd name="T3" fmla="*/ 0 h 712"/>
                    <a:gd name="T4" fmla="*/ 0 w 712"/>
                    <a:gd name="T5" fmla="*/ 0 h 712"/>
                    <a:gd name="T6" fmla="*/ 0 w 712"/>
                    <a:gd name="T7" fmla="*/ 0 h 712"/>
                    <a:gd name="T8" fmla="*/ 0 w 712"/>
                    <a:gd name="T9" fmla="*/ 0 h 712"/>
                    <a:gd name="T10" fmla="*/ 0 w 712"/>
                    <a:gd name="T11" fmla="*/ 0 h 712"/>
                    <a:gd name="T12" fmla="*/ 0 w 712"/>
                    <a:gd name="T13" fmla="*/ 0 h 712"/>
                    <a:gd name="T14" fmla="*/ 0 w 712"/>
                    <a:gd name="T15" fmla="*/ 0 h 712"/>
                    <a:gd name="T16" fmla="*/ 0 w 712"/>
                    <a:gd name="T17" fmla="*/ 0 h 712"/>
                    <a:gd name="T18" fmla="*/ 0 w 712"/>
                    <a:gd name="T19" fmla="*/ 0 h 712"/>
                    <a:gd name="T20" fmla="*/ 0 w 712"/>
                    <a:gd name="T21" fmla="*/ 0 h 712"/>
                    <a:gd name="T22" fmla="*/ 0 w 712"/>
                    <a:gd name="T23" fmla="*/ 0 h 712"/>
                    <a:gd name="T24" fmla="*/ 0 w 712"/>
                    <a:gd name="T25" fmla="*/ 0 h 712"/>
                    <a:gd name="T26" fmla="*/ 0 w 712"/>
                    <a:gd name="T27" fmla="*/ 0 h 712"/>
                    <a:gd name="T28" fmla="*/ 0 w 712"/>
                    <a:gd name="T29" fmla="*/ 0 h 712"/>
                    <a:gd name="T30" fmla="*/ 0 w 712"/>
                    <a:gd name="T31" fmla="*/ 0 h 712"/>
                    <a:gd name="T32" fmla="*/ 0 w 712"/>
                    <a:gd name="T33" fmla="*/ 0 h 712"/>
                    <a:gd name="T34" fmla="*/ 0 w 712"/>
                    <a:gd name="T35" fmla="*/ 0 h 712"/>
                    <a:gd name="T36" fmla="*/ 0 w 712"/>
                    <a:gd name="T37" fmla="*/ 0 h 712"/>
                    <a:gd name="T38" fmla="*/ 0 w 712"/>
                    <a:gd name="T39" fmla="*/ 0 h 712"/>
                    <a:gd name="T40" fmla="*/ 0 w 712"/>
                    <a:gd name="T41" fmla="*/ 0 h 712"/>
                    <a:gd name="T42" fmla="*/ 0 w 712"/>
                    <a:gd name="T43" fmla="*/ 0 h 712"/>
                    <a:gd name="T44" fmla="*/ 0 w 712"/>
                    <a:gd name="T45" fmla="*/ 0 h 712"/>
                    <a:gd name="T46" fmla="*/ 0 w 712"/>
                    <a:gd name="T47" fmla="*/ 0 h 712"/>
                    <a:gd name="T48" fmla="*/ 0 w 712"/>
                    <a:gd name="T49" fmla="*/ 0 h 712"/>
                    <a:gd name="T50" fmla="*/ 0 w 712"/>
                    <a:gd name="T51" fmla="*/ 0 h 712"/>
                    <a:gd name="T52" fmla="*/ 0 w 712"/>
                    <a:gd name="T53" fmla="*/ 0 h 712"/>
                    <a:gd name="T54" fmla="*/ 0 w 712"/>
                    <a:gd name="T55" fmla="*/ 0 h 712"/>
                    <a:gd name="T56" fmla="*/ 0 w 712"/>
                    <a:gd name="T57" fmla="*/ 0 h 712"/>
                    <a:gd name="T58" fmla="*/ 0 w 712"/>
                    <a:gd name="T59" fmla="*/ 0 h 712"/>
                    <a:gd name="T60" fmla="*/ 0 w 712"/>
                    <a:gd name="T61" fmla="*/ 0 h 712"/>
                    <a:gd name="T62" fmla="*/ 0 w 712"/>
                    <a:gd name="T63" fmla="*/ 0 h 712"/>
                    <a:gd name="T64" fmla="*/ 0 w 712"/>
                    <a:gd name="T65" fmla="*/ 0 h 712"/>
                    <a:gd name="T66" fmla="*/ 0 w 712"/>
                    <a:gd name="T67" fmla="*/ 0 h 712"/>
                    <a:gd name="T68" fmla="*/ 0 w 712"/>
                    <a:gd name="T69" fmla="*/ 0 h 712"/>
                    <a:gd name="T70" fmla="*/ 0 w 712"/>
                    <a:gd name="T71" fmla="*/ 0 h 712"/>
                    <a:gd name="T72" fmla="*/ 0 w 712"/>
                    <a:gd name="T73" fmla="*/ 0 h 712"/>
                    <a:gd name="T74" fmla="*/ 0 w 712"/>
                    <a:gd name="T75" fmla="*/ 0 h 712"/>
                    <a:gd name="T76" fmla="*/ 0 w 712"/>
                    <a:gd name="T77" fmla="*/ 0 h 712"/>
                    <a:gd name="T78" fmla="*/ 0 w 712"/>
                    <a:gd name="T79" fmla="*/ 0 h 712"/>
                    <a:gd name="T80" fmla="*/ 0 w 712"/>
                    <a:gd name="T81" fmla="*/ 0 h 712"/>
                    <a:gd name="T82" fmla="*/ 0 w 712"/>
                    <a:gd name="T83" fmla="*/ 0 h 712"/>
                    <a:gd name="T84" fmla="*/ 0 w 712"/>
                    <a:gd name="T85" fmla="*/ 0 h 7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2"/>
                    <a:gd name="T130" fmla="*/ 0 h 712"/>
                    <a:gd name="T131" fmla="*/ 712 w 712"/>
                    <a:gd name="T132" fmla="*/ 712 h 7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2" h="712">
                      <a:moveTo>
                        <a:pt x="356" y="712"/>
                      </a:moveTo>
                      <a:lnTo>
                        <a:pt x="374" y="711"/>
                      </a:lnTo>
                      <a:lnTo>
                        <a:pt x="392" y="710"/>
                      </a:lnTo>
                      <a:lnTo>
                        <a:pt x="410" y="707"/>
                      </a:lnTo>
                      <a:lnTo>
                        <a:pt x="427" y="704"/>
                      </a:lnTo>
                      <a:lnTo>
                        <a:pt x="444" y="700"/>
                      </a:lnTo>
                      <a:lnTo>
                        <a:pt x="462" y="696"/>
                      </a:lnTo>
                      <a:lnTo>
                        <a:pt x="478" y="690"/>
                      </a:lnTo>
                      <a:lnTo>
                        <a:pt x="494" y="683"/>
                      </a:lnTo>
                      <a:lnTo>
                        <a:pt x="510" y="676"/>
                      </a:lnTo>
                      <a:lnTo>
                        <a:pt x="525" y="668"/>
                      </a:lnTo>
                      <a:lnTo>
                        <a:pt x="541" y="660"/>
                      </a:lnTo>
                      <a:lnTo>
                        <a:pt x="554" y="651"/>
                      </a:lnTo>
                      <a:lnTo>
                        <a:pt x="568" y="640"/>
                      </a:lnTo>
                      <a:lnTo>
                        <a:pt x="582" y="630"/>
                      </a:lnTo>
                      <a:lnTo>
                        <a:pt x="595" y="619"/>
                      </a:lnTo>
                      <a:lnTo>
                        <a:pt x="608" y="608"/>
                      </a:lnTo>
                      <a:lnTo>
                        <a:pt x="619" y="595"/>
                      </a:lnTo>
                      <a:lnTo>
                        <a:pt x="630" y="582"/>
                      </a:lnTo>
                      <a:lnTo>
                        <a:pt x="641" y="568"/>
                      </a:lnTo>
                      <a:lnTo>
                        <a:pt x="651" y="555"/>
                      </a:lnTo>
                      <a:lnTo>
                        <a:pt x="660" y="541"/>
                      </a:lnTo>
                      <a:lnTo>
                        <a:pt x="668" y="526"/>
                      </a:lnTo>
                      <a:lnTo>
                        <a:pt x="676" y="511"/>
                      </a:lnTo>
                      <a:lnTo>
                        <a:pt x="683" y="494"/>
                      </a:lnTo>
                      <a:lnTo>
                        <a:pt x="690" y="478"/>
                      </a:lnTo>
                      <a:lnTo>
                        <a:pt x="696" y="462"/>
                      </a:lnTo>
                      <a:lnTo>
                        <a:pt x="700" y="445"/>
                      </a:lnTo>
                      <a:lnTo>
                        <a:pt x="704" y="427"/>
                      </a:lnTo>
                      <a:lnTo>
                        <a:pt x="707" y="410"/>
                      </a:lnTo>
                      <a:lnTo>
                        <a:pt x="710" y="392"/>
                      </a:lnTo>
                      <a:lnTo>
                        <a:pt x="711" y="374"/>
                      </a:lnTo>
                      <a:lnTo>
                        <a:pt x="712" y="355"/>
                      </a:lnTo>
                      <a:lnTo>
                        <a:pt x="711" y="337"/>
                      </a:lnTo>
                      <a:lnTo>
                        <a:pt x="710" y="320"/>
                      </a:lnTo>
                      <a:lnTo>
                        <a:pt x="707" y="301"/>
                      </a:lnTo>
                      <a:lnTo>
                        <a:pt x="704" y="284"/>
                      </a:lnTo>
                      <a:lnTo>
                        <a:pt x="700" y="266"/>
                      </a:lnTo>
                      <a:lnTo>
                        <a:pt x="696" y="249"/>
                      </a:lnTo>
                      <a:lnTo>
                        <a:pt x="690" y="233"/>
                      </a:lnTo>
                      <a:lnTo>
                        <a:pt x="683" y="217"/>
                      </a:lnTo>
                      <a:lnTo>
                        <a:pt x="676" y="202"/>
                      </a:lnTo>
                      <a:lnTo>
                        <a:pt x="668" y="186"/>
                      </a:lnTo>
                      <a:lnTo>
                        <a:pt x="660" y="171"/>
                      </a:lnTo>
                      <a:lnTo>
                        <a:pt x="651" y="156"/>
                      </a:lnTo>
                      <a:lnTo>
                        <a:pt x="641" y="143"/>
                      </a:lnTo>
                      <a:lnTo>
                        <a:pt x="630" y="129"/>
                      </a:lnTo>
                      <a:lnTo>
                        <a:pt x="619" y="116"/>
                      </a:lnTo>
                      <a:lnTo>
                        <a:pt x="608" y="104"/>
                      </a:lnTo>
                      <a:lnTo>
                        <a:pt x="595" y="92"/>
                      </a:lnTo>
                      <a:lnTo>
                        <a:pt x="582" y="81"/>
                      </a:lnTo>
                      <a:lnTo>
                        <a:pt x="568" y="71"/>
                      </a:lnTo>
                      <a:lnTo>
                        <a:pt x="554" y="60"/>
                      </a:lnTo>
                      <a:lnTo>
                        <a:pt x="541" y="51"/>
                      </a:lnTo>
                      <a:lnTo>
                        <a:pt x="525" y="43"/>
                      </a:lnTo>
                      <a:lnTo>
                        <a:pt x="510" y="35"/>
                      </a:lnTo>
                      <a:lnTo>
                        <a:pt x="494" y="28"/>
                      </a:lnTo>
                      <a:lnTo>
                        <a:pt x="478" y="21"/>
                      </a:lnTo>
                      <a:lnTo>
                        <a:pt x="462" y="15"/>
                      </a:lnTo>
                      <a:lnTo>
                        <a:pt x="444" y="11"/>
                      </a:lnTo>
                      <a:lnTo>
                        <a:pt x="427" y="7"/>
                      </a:lnTo>
                      <a:lnTo>
                        <a:pt x="410" y="4"/>
                      </a:lnTo>
                      <a:lnTo>
                        <a:pt x="392" y="1"/>
                      </a:lnTo>
                      <a:lnTo>
                        <a:pt x="374" y="0"/>
                      </a:lnTo>
                      <a:lnTo>
                        <a:pt x="356" y="0"/>
                      </a:lnTo>
                      <a:lnTo>
                        <a:pt x="338" y="0"/>
                      </a:lnTo>
                      <a:lnTo>
                        <a:pt x="319" y="1"/>
                      </a:lnTo>
                      <a:lnTo>
                        <a:pt x="302" y="4"/>
                      </a:lnTo>
                      <a:lnTo>
                        <a:pt x="285" y="7"/>
                      </a:lnTo>
                      <a:lnTo>
                        <a:pt x="267" y="11"/>
                      </a:lnTo>
                      <a:lnTo>
                        <a:pt x="250" y="15"/>
                      </a:lnTo>
                      <a:lnTo>
                        <a:pt x="234" y="21"/>
                      </a:lnTo>
                      <a:lnTo>
                        <a:pt x="217" y="28"/>
                      </a:lnTo>
                      <a:lnTo>
                        <a:pt x="201" y="35"/>
                      </a:lnTo>
                      <a:lnTo>
                        <a:pt x="186" y="43"/>
                      </a:lnTo>
                      <a:lnTo>
                        <a:pt x="171" y="51"/>
                      </a:lnTo>
                      <a:lnTo>
                        <a:pt x="157" y="60"/>
                      </a:lnTo>
                      <a:lnTo>
                        <a:pt x="143" y="71"/>
                      </a:lnTo>
                      <a:lnTo>
                        <a:pt x="129" y="81"/>
                      </a:lnTo>
                      <a:lnTo>
                        <a:pt x="117" y="92"/>
                      </a:lnTo>
                      <a:lnTo>
                        <a:pt x="104" y="104"/>
                      </a:lnTo>
                      <a:lnTo>
                        <a:pt x="92" y="116"/>
                      </a:lnTo>
                      <a:lnTo>
                        <a:pt x="82" y="129"/>
                      </a:lnTo>
                      <a:lnTo>
                        <a:pt x="70" y="143"/>
                      </a:lnTo>
                      <a:lnTo>
                        <a:pt x="61" y="156"/>
                      </a:lnTo>
                      <a:lnTo>
                        <a:pt x="52" y="171"/>
                      </a:lnTo>
                      <a:lnTo>
                        <a:pt x="44" y="186"/>
                      </a:lnTo>
                      <a:lnTo>
                        <a:pt x="36" y="202"/>
                      </a:lnTo>
                      <a:lnTo>
                        <a:pt x="29" y="217"/>
                      </a:lnTo>
                      <a:lnTo>
                        <a:pt x="22" y="233"/>
                      </a:lnTo>
                      <a:lnTo>
                        <a:pt x="16" y="249"/>
                      </a:lnTo>
                      <a:lnTo>
                        <a:pt x="11" y="266"/>
                      </a:lnTo>
                      <a:lnTo>
                        <a:pt x="8" y="284"/>
                      </a:lnTo>
                      <a:lnTo>
                        <a:pt x="4" y="301"/>
                      </a:lnTo>
                      <a:lnTo>
                        <a:pt x="2" y="320"/>
                      </a:lnTo>
                      <a:lnTo>
                        <a:pt x="1" y="337"/>
                      </a:lnTo>
                      <a:lnTo>
                        <a:pt x="0" y="355"/>
                      </a:lnTo>
                      <a:lnTo>
                        <a:pt x="1" y="374"/>
                      </a:lnTo>
                      <a:lnTo>
                        <a:pt x="2" y="392"/>
                      </a:lnTo>
                      <a:lnTo>
                        <a:pt x="4" y="410"/>
                      </a:lnTo>
                      <a:lnTo>
                        <a:pt x="8" y="427"/>
                      </a:lnTo>
                      <a:lnTo>
                        <a:pt x="11" y="445"/>
                      </a:lnTo>
                      <a:lnTo>
                        <a:pt x="16" y="462"/>
                      </a:lnTo>
                      <a:lnTo>
                        <a:pt x="22" y="478"/>
                      </a:lnTo>
                      <a:lnTo>
                        <a:pt x="29" y="494"/>
                      </a:lnTo>
                      <a:lnTo>
                        <a:pt x="36" y="511"/>
                      </a:lnTo>
                      <a:lnTo>
                        <a:pt x="44" y="526"/>
                      </a:lnTo>
                      <a:lnTo>
                        <a:pt x="52" y="541"/>
                      </a:lnTo>
                      <a:lnTo>
                        <a:pt x="61" y="555"/>
                      </a:lnTo>
                      <a:lnTo>
                        <a:pt x="70" y="568"/>
                      </a:lnTo>
                      <a:lnTo>
                        <a:pt x="82" y="582"/>
                      </a:lnTo>
                      <a:lnTo>
                        <a:pt x="92" y="595"/>
                      </a:lnTo>
                      <a:lnTo>
                        <a:pt x="104" y="608"/>
                      </a:lnTo>
                      <a:lnTo>
                        <a:pt x="117" y="619"/>
                      </a:lnTo>
                      <a:lnTo>
                        <a:pt x="129" y="630"/>
                      </a:lnTo>
                      <a:lnTo>
                        <a:pt x="143" y="640"/>
                      </a:lnTo>
                      <a:lnTo>
                        <a:pt x="157" y="651"/>
                      </a:lnTo>
                      <a:lnTo>
                        <a:pt x="171" y="660"/>
                      </a:lnTo>
                      <a:lnTo>
                        <a:pt x="186" y="668"/>
                      </a:lnTo>
                      <a:lnTo>
                        <a:pt x="201" y="676"/>
                      </a:lnTo>
                      <a:lnTo>
                        <a:pt x="217" y="683"/>
                      </a:lnTo>
                      <a:lnTo>
                        <a:pt x="234" y="690"/>
                      </a:lnTo>
                      <a:lnTo>
                        <a:pt x="250" y="696"/>
                      </a:lnTo>
                      <a:lnTo>
                        <a:pt x="267" y="700"/>
                      </a:lnTo>
                      <a:lnTo>
                        <a:pt x="285" y="704"/>
                      </a:lnTo>
                      <a:lnTo>
                        <a:pt x="302" y="707"/>
                      </a:lnTo>
                      <a:lnTo>
                        <a:pt x="319" y="710"/>
                      </a:lnTo>
                      <a:lnTo>
                        <a:pt x="338" y="711"/>
                      </a:lnTo>
                      <a:lnTo>
                        <a:pt x="356" y="712"/>
                      </a:lnTo>
                      <a:close/>
                    </a:path>
                  </a:pathLst>
                </a:custGeom>
                <a:solidFill>
                  <a:schemeClr val="folHlink"/>
                </a:solidFill>
                <a:ln>
                  <a:noFill/>
                </a:ln>
                <a:extLst>
                  <a:ext uri="{91240B29-F687-4F45-9708-019B960494DF}">
                    <a14:hiddenLine xmlns:a14="http://schemas.microsoft.com/office/drawing/2010/main" w="12700">
                      <a:solidFill>
                        <a:srgbClr val="000000"/>
                      </a:solidFill>
                      <a:round/>
                      <a:headEnd/>
                      <a:tailEnd/>
                    </a14:hiddenLine>
                  </a:ext>
                </a:extLst>
              </p:spPr>
              <p:txBody>
                <a:bodyPr lIns="99048" tIns="49524" rIns="99048" bIns="49524"/>
                <a:lstStyle/>
                <a:p>
                  <a:endParaRPr lang="fr-CH"/>
                </a:p>
              </p:txBody>
            </p:sp>
            <p:sp>
              <p:nvSpPr>
                <p:cNvPr id="609302" name="Freeform 11"/>
                <p:cNvSpPr>
                  <a:spLocks noChangeAspect="1"/>
                </p:cNvSpPr>
                <p:nvPr/>
              </p:nvSpPr>
              <p:spPr bwMode="auto">
                <a:xfrm>
                  <a:off x="5393" y="3227"/>
                  <a:ext cx="367" cy="649"/>
                </a:xfrm>
                <a:custGeom>
                  <a:avLst/>
                  <a:gdLst>
                    <a:gd name="T0" fmla="*/ 249 w 367"/>
                    <a:gd name="T1" fmla="*/ 439 h 649"/>
                    <a:gd name="T2" fmla="*/ 265 w 367"/>
                    <a:gd name="T3" fmla="*/ 649 h 649"/>
                    <a:gd name="T4" fmla="*/ 304 w 367"/>
                    <a:gd name="T5" fmla="*/ 649 h 649"/>
                    <a:gd name="T6" fmla="*/ 315 w 367"/>
                    <a:gd name="T7" fmla="*/ 235 h 649"/>
                    <a:gd name="T8" fmla="*/ 334 w 367"/>
                    <a:gd name="T9" fmla="*/ 400 h 649"/>
                    <a:gd name="T10" fmla="*/ 367 w 367"/>
                    <a:gd name="T11" fmla="*/ 400 h 649"/>
                    <a:gd name="T12" fmla="*/ 349 w 367"/>
                    <a:gd name="T13" fmla="*/ 160 h 649"/>
                    <a:gd name="T14" fmla="*/ 273 w 367"/>
                    <a:gd name="T15" fmla="*/ 143 h 649"/>
                    <a:gd name="T16" fmla="*/ 225 w 367"/>
                    <a:gd name="T17" fmla="*/ 143 h 649"/>
                    <a:gd name="T18" fmla="*/ 160 w 367"/>
                    <a:gd name="T19" fmla="*/ 130 h 649"/>
                    <a:gd name="T20" fmla="*/ 108 w 367"/>
                    <a:gd name="T21" fmla="*/ 88 h 649"/>
                    <a:gd name="T22" fmla="*/ 3 w 367"/>
                    <a:gd name="T23" fmla="*/ 0 h 649"/>
                    <a:gd name="T24" fmla="*/ 0 w 367"/>
                    <a:gd name="T25" fmla="*/ 6 h 649"/>
                    <a:gd name="T26" fmla="*/ 100 w 367"/>
                    <a:gd name="T27" fmla="*/ 93 h 649"/>
                    <a:gd name="T28" fmla="*/ 88 w 367"/>
                    <a:gd name="T29" fmla="*/ 111 h 649"/>
                    <a:gd name="T30" fmla="*/ 136 w 367"/>
                    <a:gd name="T31" fmla="*/ 174 h 649"/>
                    <a:gd name="T32" fmla="*/ 187 w 367"/>
                    <a:gd name="T33" fmla="*/ 219 h 649"/>
                    <a:gd name="T34" fmla="*/ 195 w 367"/>
                    <a:gd name="T35" fmla="*/ 649 h 649"/>
                    <a:gd name="T36" fmla="*/ 234 w 367"/>
                    <a:gd name="T37" fmla="*/ 649 h 649"/>
                    <a:gd name="T38" fmla="*/ 249 w 367"/>
                    <a:gd name="T39" fmla="*/ 439 h 6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7"/>
                    <a:gd name="T61" fmla="*/ 0 h 649"/>
                    <a:gd name="T62" fmla="*/ 367 w 367"/>
                    <a:gd name="T63" fmla="*/ 649 h 6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7" h="649">
                      <a:moveTo>
                        <a:pt x="249" y="439"/>
                      </a:moveTo>
                      <a:lnTo>
                        <a:pt x="265" y="649"/>
                      </a:lnTo>
                      <a:lnTo>
                        <a:pt x="304" y="649"/>
                      </a:lnTo>
                      <a:lnTo>
                        <a:pt x="315" y="235"/>
                      </a:lnTo>
                      <a:lnTo>
                        <a:pt x="334" y="400"/>
                      </a:lnTo>
                      <a:lnTo>
                        <a:pt x="367" y="400"/>
                      </a:lnTo>
                      <a:lnTo>
                        <a:pt x="349" y="160"/>
                      </a:lnTo>
                      <a:lnTo>
                        <a:pt x="273" y="143"/>
                      </a:lnTo>
                      <a:lnTo>
                        <a:pt x="225" y="143"/>
                      </a:lnTo>
                      <a:lnTo>
                        <a:pt x="160" y="130"/>
                      </a:lnTo>
                      <a:lnTo>
                        <a:pt x="108" y="88"/>
                      </a:lnTo>
                      <a:lnTo>
                        <a:pt x="3" y="0"/>
                      </a:lnTo>
                      <a:lnTo>
                        <a:pt x="0" y="6"/>
                      </a:lnTo>
                      <a:lnTo>
                        <a:pt x="100" y="93"/>
                      </a:lnTo>
                      <a:lnTo>
                        <a:pt x="88" y="111"/>
                      </a:lnTo>
                      <a:lnTo>
                        <a:pt x="136" y="174"/>
                      </a:lnTo>
                      <a:lnTo>
                        <a:pt x="187" y="219"/>
                      </a:lnTo>
                      <a:lnTo>
                        <a:pt x="195" y="649"/>
                      </a:lnTo>
                      <a:lnTo>
                        <a:pt x="234" y="649"/>
                      </a:lnTo>
                      <a:lnTo>
                        <a:pt x="249" y="439"/>
                      </a:lnTo>
                      <a:close/>
                    </a:path>
                  </a:pathLst>
                </a:custGeom>
                <a:solidFill>
                  <a:schemeClr val="folHlink"/>
                </a:solidFill>
                <a:ln>
                  <a:noFill/>
                </a:ln>
                <a:extLst>
                  <a:ext uri="{91240B29-F687-4F45-9708-019B960494DF}">
                    <a14:hiddenLine xmlns:a14="http://schemas.microsoft.com/office/drawing/2010/main" w="12700">
                      <a:solidFill>
                        <a:srgbClr val="000000"/>
                      </a:solidFill>
                      <a:round/>
                      <a:headEnd/>
                      <a:tailEnd/>
                    </a14:hiddenLine>
                  </a:ext>
                </a:extLst>
              </p:spPr>
              <p:txBody>
                <a:bodyPr lIns="99048" tIns="49524" rIns="99048" bIns="49524"/>
                <a:lstStyle/>
                <a:p>
                  <a:endParaRPr lang="fr-CH"/>
                </a:p>
              </p:txBody>
            </p:sp>
          </p:grpSp>
          <p:grpSp>
            <p:nvGrpSpPr>
              <p:cNvPr id="609292" name="Group 12"/>
              <p:cNvGrpSpPr>
                <a:grpSpLocks noChangeAspect="1"/>
              </p:cNvGrpSpPr>
              <p:nvPr/>
            </p:nvGrpSpPr>
            <p:grpSpPr bwMode="auto">
              <a:xfrm flipH="1">
                <a:off x="1839" y="2686"/>
                <a:ext cx="141" cy="271"/>
                <a:chOff x="5417" y="3457"/>
                <a:chExt cx="219" cy="418"/>
              </a:xfrm>
            </p:grpSpPr>
            <p:sp>
              <p:nvSpPr>
                <p:cNvPr id="609299" name="Freeform 13"/>
                <p:cNvSpPr>
                  <a:spLocks noChangeAspect="1"/>
                </p:cNvSpPr>
                <p:nvPr/>
              </p:nvSpPr>
              <p:spPr bwMode="auto">
                <a:xfrm>
                  <a:off x="5477" y="3457"/>
                  <a:ext cx="97" cy="106"/>
                </a:xfrm>
                <a:custGeom>
                  <a:avLst/>
                  <a:gdLst>
                    <a:gd name="T0" fmla="*/ 0 w 712"/>
                    <a:gd name="T1" fmla="*/ 0 h 712"/>
                    <a:gd name="T2" fmla="*/ 0 w 712"/>
                    <a:gd name="T3" fmla="*/ 0 h 712"/>
                    <a:gd name="T4" fmla="*/ 0 w 712"/>
                    <a:gd name="T5" fmla="*/ 0 h 712"/>
                    <a:gd name="T6" fmla="*/ 0 w 712"/>
                    <a:gd name="T7" fmla="*/ 0 h 712"/>
                    <a:gd name="T8" fmla="*/ 0 w 712"/>
                    <a:gd name="T9" fmla="*/ 0 h 712"/>
                    <a:gd name="T10" fmla="*/ 0 w 712"/>
                    <a:gd name="T11" fmla="*/ 0 h 712"/>
                    <a:gd name="T12" fmla="*/ 0 w 712"/>
                    <a:gd name="T13" fmla="*/ 0 h 712"/>
                    <a:gd name="T14" fmla="*/ 0 w 712"/>
                    <a:gd name="T15" fmla="*/ 0 h 712"/>
                    <a:gd name="T16" fmla="*/ 0 w 712"/>
                    <a:gd name="T17" fmla="*/ 0 h 712"/>
                    <a:gd name="T18" fmla="*/ 0 w 712"/>
                    <a:gd name="T19" fmla="*/ 0 h 712"/>
                    <a:gd name="T20" fmla="*/ 0 w 712"/>
                    <a:gd name="T21" fmla="*/ 0 h 712"/>
                    <a:gd name="T22" fmla="*/ 0 w 712"/>
                    <a:gd name="T23" fmla="*/ 0 h 712"/>
                    <a:gd name="T24" fmla="*/ 0 w 712"/>
                    <a:gd name="T25" fmla="*/ 0 h 712"/>
                    <a:gd name="T26" fmla="*/ 0 w 712"/>
                    <a:gd name="T27" fmla="*/ 0 h 712"/>
                    <a:gd name="T28" fmla="*/ 0 w 712"/>
                    <a:gd name="T29" fmla="*/ 0 h 712"/>
                    <a:gd name="T30" fmla="*/ 0 w 712"/>
                    <a:gd name="T31" fmla="*/ 0 h 712"/>
                    <a:gd name="T32" fmla="*/ 0 w 712"/>
                    <a:gd name="T33" fmla="*/ 0 h 712"/>
                    <a:gd name="T34" fmla="*/ 0 w 712"/>
                    <a:gd name="T35" fmla="*/ 0 h 712"/>
                    <a:gd name="T36" fmla="*/ 0 w 712"/>
                    <a:gd name="T37" fmla="*/ 0 h 712"/>
                    <a:gd name="T38" fmla="*/ 0 w 712"/>
                    <a:gd name="T39" fmla="*/ 0 h 712"/>
                    <a:gd name="T40" fmla="*/ 0 w 712"/>
                    <a:gd name="T41" fmla="*/ 0 h 712"/>
                    <a:gd name="T42" fmla="*/ 0 w 712"/>
                    <a:gd name="T43" fmla="*/ 0 h 712"/>
                    <a:gd name="T44" fmla="*/ 0 w 712"/>
                    <a:gd name="T45" fmla="*/ 0 h 712"/>
                    <a:gd name="T46" fmla="*/ 0 w 712"/>
                    <a:gd name="T47" fmla="*/ 0 h 712"/>
                    <a:gd name="T48" fmla="*/ 0 w 712"/>
                    <a:gd name="T49" fmla="*/ 0 h 712"/>
                    <a:gd name="T50" fmla="*/ 0 w 712"/>
                    <a:gd name="T51" fmla="*/ 0 h 712"/>
                    <a:gd name="T52" fmla="*/ 0 w 712"/>
                    <a:gd name="T53" fmla="*/ 0 h 712"/>
                    <a:gd name="T54" fmla="*/ 0 w 712"/>
                    <a:gd name="T55" fmla="*/ 0 h 712"/>
                    <a:gd name="T56" fmla="*/ 0 w 712"/>
                    <a:gd name="T57" fmla="*/ 0 h 712"/>
                    <a:gd name="T58" fmla="*/ 0 w 712"/>
                    <a:gd name="T59" fmla="*/ 0 h 712"/>
                    <a:gd name="T60" fmla="*/ 0 w 712"/>
                    <a:gd name="T61" fmla="*/ 0 h 712"/>
                    <a:gd name="T62" fmla="*/ 0 w 712"/>
                    <a:gd name="T63" fmla="*/ 0 h 712"/>
                    <a:gd name="T64" fmla="*/ 0 w 712"/>
                    <a:gd name="T65" fmla="*/ 0 h 712"/>
                    <a:gd name="T66" fmla="*/ 0 w 712"/>
                    <a:gd name="T67" fmla="*/ 0 h 712"/>
                    <a:gd name="T68" fmla="*/ 0 w 712"/>
                    <a:gd name="T69" fmla="*/ 0 h 712"/>
                    <a:gd name="T70" fmla="*/ 0 w 712"/>
                    <a:gd name="T71" fmla="*/ 0 h 712"/>
                    <a:gd name="T72" fmla="*/ 0 w 712"/>
                    <a:gd name="T73" fmla="*/ 0 h 712"/>
                    <a:gd name="T74" fmla="*/ 0 w 712"/>
                    <a:gd name="T75" fmla="*/ 0 h 712"/>
                    <a:gd name="T76" fmla="*/ 0 w 712"/>
                    <a:gd name="T77" fmla="*/ 0 h 712"/>
                    <a:gd name="T78" fmla="*/ 0 w 712"/>
                    <a:gd name="T79" fmla="*/ 0 h 712"/>
                    <a:gd name="T80" fmla="*/ 0 w 712"/>
                    <a:gd name="T81" fmla="*/ 0 h 712"/>
                    <a:gd name="T82" fmla="*/ 0 w 712"/>
                    <a:gd name="T83" fmla="*/ 0 h 712"/>
                    <a:gd name="T84" fmla="*/ 0 w 712"/>
                    <a:gd name="T85" fmla="*/ 0 h 7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2"/>
                    <a:gd name="T130" fmla="*/ 0 h 712"/>
                    <a:gd name="T131" fmla="*/ 712 w 712"/>
                    <a:gd name="T132" fmla="*/ 712 h 7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2" h="712">
                      <a:moveTo>
                        <a:pt x="356" y="712"/>
                      </a:moveTo>
                      <a:lnTo>
                        <a:pt x="374" y="711"/>
                      </a:lnTo>
                      <a:lnTo>
                        <a:pt x="392" y="710"/>
                      </a:lnTo>
                      <a:lnTo>
                        <a:pt x="410" y="707"/>
                      </a:lnTo>
                      <a:lnTo>
                        <a:pt x="427" y="704"/>
                      </a:lnTo>
                      <a:lnTo>
                        <a:pt x="444" y="700"/>
                      </a:lnTo>
                      <a:lnTo>
                        <a:pt x="462" y="696"/>
                      </a:lnTo>
                      <a:lnTo>
                        <a:pt x="478" y="690"/>
                      </a:lnTo>
                      <a:lnTo>
                        <a:pt x="494" y="683"/>
                      </a:lnTo>
                      <a:lnTo>
                        <a:pt x="510" y="676"/>
                      </a:lnTo>
                      <a:lnTo>
                        <a:pt x="525" y="668"/>
                      </a:lnTo>
                      <a:lnTo>
                        <a:pt x="541" y="660"/>
                      </a:lnTo>
                      <a:lnTo>
                        <a:pt x="554" y="651"/>
                      </a:lnTo>
                      <a:lnTo>
                        <a:pt x="568" y="640"/>
                      </a:lnTo>
                      <a:lnTo>
                        <a:pt x="582" y="630"/>
                      </a:lnTo>
                      <a:lnTo>
                        <a:pt x="595" y="619"/>
                      </a:lnTo>
                      <a:lnTo>
                        <a:pt x="608" y="608"/>
                      </a:lnTo>
                      <a:lnTo>
                        <a:pt x="619" y="595"/>
                      </a:lnTo>
                      <a:lnTo>
                        <a:pt x="630" y="582"/>
                      </a:lnTo>
                      <a:lnTo>
                        <a:pt x="641" y="568"/>
                      </a:lnTo>
                      <a:lnTo>
                        <a:pt x="651" y="555"/>
                      </a:lnTo>
                      <a:lnTo>
                        <a:pt x="660" y="541"/>
                      </a:lnTo>
                      <a:lnTo>
                        <a:pt x="668" y="526"/>
                      </a:lnTo>
                      <a:lnTo>
                        <a:pt x="676" y="511"/>
                      </a:lnTo>
                      <a:lnTo>
                        <a:pt x="683" y="494"/>
                      </a:lnTo>
                      <a:lnTo>
                        <a:pt x="690" y="478"/>
                      </a:lnTo>
                      <a:lnTo>
                        <a:pt x="696" y="462"/>
                      </a:lnTo>
                      <a:lnTo>
                        <a:pt x="700" y="445"/>
                      </a:lnTo>
                      <a:lnTo>
                        <a:pt x="704" y="427"/>
                      </a:lnTo>
                      <a:lnTo>
                        <a:pt x="707" y="410"/>
                      </a:lnTo>
                      <a:lnTo>
                        <a:pt x="710" y="392"/>
                      </a:lnTo>
                      <a:lnTo>
                        <a:pt x="711" y="374"/>
                      </a:lnTo>
                      <a:lnTo>
                        <a:pt x="712" y="355"/>
                      </a:lnTo>
                      <a:lnTo>
                        <a:pt x="711" y="337"/>
                      </a:lnTo>
                      <a:lnTo>
                        <a:pt x="710" y="320"/>
                      </a:lnTo>
                      <a:lnTo>
                        <a:pt x="707" y="301"/>
                      </a:lnTo>
                      <a:lnTo>
                        <a:pt x="704" y="284"/>
                      </a:lnTo>
                      <a:lnTo>
                        <a:pt x="700" y="266"/>
                      </a:lnTo>
                      <a:lnTo>
                        <a:pt x="696" y="249"/>
                      </a:lnTo>
                      <a:lnTo>
                        <a:pt x="690" y="233"/>
                      </a:lnTo>
                      <a:lnTo>
                        <a:pt x="683" y="217"/>
                      </a:lnTo>
                      <a:lnTo>
                        <a:pt x="676" y="202"/>
                      </a:lnTo>
                      <a:lnTo>
                        <a:pt x="668" y="186"/>
                      </a:lnTo>
                      <a:lnTo>
                        <a:pt x="660" y="171"/>
                      </a:lnTo>
                      <a:lnTo>
                        <a:pt x="651" y="156"/>
                      </a:lnTo>
                      <a:lnTo>
                        <a:pt x="641" y="143"/>
                      </a:lnTo>
                      <a:lnTo>
                        <a:pt x="630" y="129"/>
                      </a:lnTo>
                      <a:lnTo>
                        <a:pt x="619" y="116"/>
                      </a:lnTo>
                      <a:lnTo>
                        <a:pt x="608" y="104"/>
                      </a:lnTo>
                      <a:lnTo>
                        <a:pt x="595" y="92"/>
                      </a:lnTo>
                      <a:lnTo>
                        <a:pt x="582" y="81"/>
                      </a:lnTo>
                      <a:lnTo>
                        <a:pt x="568" y="71"/>
                      </a:lnTo>
                      <a:lnTo>
                        <a:pt x="554" y="60"/>
                      </a:lnTo>
                      <a:lnTo>
                        <a:pt x="541" y="51"/>
                      </a:lnTo>
                      <a:lnTo>
                        <a:pt x="525" y="43"/>
                      </a:lnTo>
                      <a:lnTo>
                        <a:pt x="510" y="35"/>
                      </a:lnTo>
                      <a:lnTo>
                        <a:pt x="494" y="28"/>
                      </a:lnTo>
                      <a:lnTo>
                        <a:pt x="478" y="21"/>
                      </a:lnTo>
                      <a:lnTo>
                        <a:pt x="462" y="15"/>
                      </a:lnTo>
                      <a:lnTo>
                        <a:pt x="444" y="11"/>
                      </a:lnTo>
                      <a:lnTo>
                        <a:pt x="427" y="7"/>
                      </a:lnTo>
                      <a:lnTo>
                        <a:pt x="410" y="4"/>
                      </a:lnTo>
                      <a:lnTo>
                        <a:pt x="392" y="1"/>
                      </a:lnTo>
                      <a:lnTo>
                        <a:pt x="374" y="0"/>
                      </a:lnTo>
                      <a:lnTo>
                        <a:pt x="356" y="0"/>
                      </a:lnTo>
                      <a:lnTo>
                        <a:pt x="338" y="0"/>
                      </a:lnTo>
                      <a:lnTo>
                        <a:pt x="319" y="1"/>
                      </a:lnTo>
                      <a:lnTo>
                        <a:pt x="302" y="4"/>
                      </a:lnTo>
                      <a:lnTo>
                        <a:pt x="285" y="7"/>
                      </a:lnTo>
                      <a:lnTo>
                        <a:pt x="267" y="11"/>
                      </a:lnTo>
                      <a:lnTo>
                        <a:pt x="250" y="15"/>
                      </a:lnTo>
                      <a:lnTo>
                        <a:pt x="234" y="21"/>
                      </a:lnTo>
                      <a:lnTo>
                        <a:pt x="217" y="28"/>
                      </a:lnTo>
                      <a:lnTo>
                        <a:pt x="201" y="35"/>
                      </a:lnTo>
                      <a:lnTo>
                        <a:pt x="186" y="43"/>
                      </a:lnTo>
                      <a:lnTo>
                        <a:pt x="171" y="51"/>
                      </a:lnTo>
                      <a:lnTo>
                        <a:pt x="157" y="60"/>
                      </a:lnTo>
                      <a:lnTo>
                        <a:pt x="143" y="71"/>
                      </a:lnTo>
                      <a:lnTo>
                        <a:pt x="129" y="81"/>
                      </a:lnTo>
                      <a:lnTo>
                        <a:pt x="117" y="92"/>
                      </a:lnTo>
                      <a:lnTo>
                        <a:pt x="104" y="104"/>
                      </a:lnTo>
                      <a:lnTo>
                        <a:pt x="92" y="116"/>
                      </a:lnTo>
                      <a:lnTo>
                        <a:pt x="82" y="129"/>
                      </a:lnTo>
                      <a:lnTo>
                        <a:pt x="70" y="143"/>
                      </a:lnTo>
                      <a:lnTo>
                        <a:pt x="61" y="156"/>
                      </a:lnTo>
                      <a:lnTo>
                        <a:pt x="52" y="171"/>
                      </a:lnTo>
                      <a:lnTo>
                        <a:pt x="44" y="186"/>
                      </a:lnTo>
                      <a:lnTo>
                        <a:pt x="36" y="202"/>
                      </a:lnTo>
                      <a:lnTo>
                        <a:pt x="29" y="217"/>
                      </a:lnTo>
                      <a:lnTo>
                        <a:pt x="22" y="233"/>
                      </a:lnTo>
                      <a:lnTo>
                        <a:pt x="16" y="249"/>
                      </a:lnTo>
                      <a:lnTo>
                        <a:pt x="11" y="266"/>
                      </a:lnTo>
                      <a:lnTo>
                        <a:pt x="8" y="284"/>
                      </a:lnTo>
                      <a:lnTo>
                        <a:pt x="4" y="301"/>
                      </a:lnTo>
                      <a:lnTo>
                        <a:pt x="2" y="320"/>
                      </a:lnTo>
                      <a:lnTo>
                        <a:pt x="1" y="337"/>
                      </a:lnTo>
                      <a:lnTo>
                        <a:pt x="0" y="355"/>
                      </a:lnTo>
                      <a:lnTo>
                        <a:pt x="1" y="374"/>
                      </a:lnTo>
                      <a:lnTo>
                        <a:pt x="2" y="392"/>
                      </a:lnTo>
                      <a:lnTo>
                        <a:pt x="4" y="410"/>
                      </a:lnTo>
                      <a:lnTo>
                        <a:pt x="8" y="427"/>
                      </a:lnTo>
                      <a:lnTo>
                        <a:pt x="11" y="445"/>
                      </a:lnTo>
                      <a:lnTo>
                        <a:pt x="16" y="462"/>
                      </a:lnTo>
                      <a:lnTo>
                        <a:pt x="22" y="478"/>
                      </a:lnTo>
                      <a:lnTo>
                        <a:pt x="29" y="494"/>
                      </a:lnTo>
                      <a:lnTo>
                        <a:pt x="36" y="511"/>
                      </a:lnTo>
                      <a:lnTo>
                        <a:pt x="44" y="526"/>
                      </a:lnTo>
                      <a:lnTo>
                        <a:pt x="52" y="541"/>
                      </a:lnTo>
                      <a:lnTo>
                        <a:pt x="61" y="555"/>
                      </a:lnTo>
                      <a:lnTo>
                        <a:pt x="70" y="568"/>
                      </a:lnTo>
                      <a:lnTo>
                        <a:pt x="82" y="582"/>
                      </a:lnTo>
                      <a:lnTo>
                        <a:pt x="92" y="595"/>
                      </a:lnTo>
                      <a:lnTo>
                        <a:pt x="104" y="608"/>
                      </a:lnTo>
                      <a:lnTo>
                        <a:pt x="117" y="619"/>
                      </a:lnTo>
                      <a:lnTo>
                        <a:pt x="129" y="630"/>
                      </a:lnTo>
                      <a:lnTo>
                        <a:pt x="143" y="640"/>
                      </a:lnTo>
                      <a:lnTo>
                        <a:pt x="157" y="651"/>
                      </a:lnTo>
                      <a:lnTo>
                        <a:pt x="171" y="660"/>
                      </a:lnTo>
                      <a:lnTo>
                        <a:pt x="186" y="668"/>
                      </a:lnTo>
                      <a:lnTo>
                        <a:pt x="201" y="676"/>
                      </a:lnTo>
                      <a:lnTo>
                        <a:pt x="217" y="683"/>
                      </a:lnTo>
                      <a:lnTo>
                        <a:pt x="234" y="690"/>
                      </a:lnTo>
                      <a:lnTo>
                        <a:pt x="250" y="696"/>
                      </a:lnTo>
                      <a:lnTo>
                        <a:pt x="267" y="700"/>
                      </a:lnTo>
                      <a:lnTo>
                        <a:pt x="285" y="704"/>
                      </a:lnTo>
                      <a:lnTo>
                        <a:pt x="302" y="707"/>
                      </a:lnTo>
                      <a:lnTo>
                        <a:pt x="319" y="710"/>
                      </a:lnTo>
                      <a:lnTo>
                        <a:pt x="338" y="711"/>
                      </a:lnTo>
                      <a:lnTo>
                        <a:pt x="356" y="712"/>
                      </a:lnTo>
                      <a:close/>
                    </a:path>
                  </a:pathLst>
                </a:custGeom>
                <a:solidFill>
                  <a:schemeClr val="accent2"/>
                </a:solidFill>
                <a:ln>
                  <a:noFill/>
                </a:ln>
                <a:extLst>
                  <a:ext uri="{91240B29-F687-4F45-9708-019B960494DF}">
                    <a14:hiddenLine xmlns:a14="http://schemas.microsoft.com/office/drawing/2010/main" w="12700">
                      <a:solidFill>
                        <a:srgbClr val="000000"/>
                      </a:solidFill>
                      <a:round/>
                      <a:headEnd/>
                      <a:tailEnd/>
                    </a14:hiddenLine>
                  </a:ext>
                </a:extLst>
              </p:spPr>
              <p:txBody>
                <a:bodyPr lIns="99048" tIns="49524" rIns="99048" bIns="49524"/>
                <a:lstStyle/>
                <a:p>
                  <a:endParaRPr lang="fr-CH"/>
                </a:p>
              </p:txBody>
            </p:sp>
            <p:sp>
              <p:nvSpPr>
                <p:cNvPr id="609300" name="Freeform 14"/>
                <p:cNvSpPr>
                  <a:spLocks noChangeAspect="1"/>
                </p:cNvSpPr>
                <p:nvPr/>
              </p:nvSpPr>
              <p:spPr bwMode="auto">
                <a:xfrm>
                  <a:off x="5417" y="3566"/>
                  <a:ext cx="219" cy="309"/>
                </a:xfrm>
                <a:custGeom>
                  <a:avLst/>
                  <a:gdLst>
                    <a:gd name="T0" fmla="*/ 49 w 219"/>
                    <a:gd name="T1" fmla="*/ 309 h 309"/>
                    <a:gd name="T2" fmla="*/ 45 w 219"/>
                    <a:gd name="T3" fmla="*/ 230 h 309"/>
                    <a:gd name="T4" fmla="*/ 65 w 219"/>
                    <a:gd name="T5" fmla="*/ 153 h 309"/>
                    <a:gd name="T6" fmla="*/ 50 w 219"/>
                    <a:gd name="T7" fmla="*/ 109 h 309"/>
                    <a:gd name="T8" fmla="*/ 30 w 219"/>
                    <a:gd name="T9" fmla="*/ 288 h 309"/>
                    <a:gd name="T10" fmla="*/ 0 w 219"/>
                    <a:gd name="T11" fmla="*/ 288 h 309"/>
                    <a:gd name="T12" fmla="*/ 29 w 219"/>
                    <a:gd name="T13" fmla="*/ 28 h 309"/>
                    <a:gd name="T14" fmla="*/ 87 w 219"/>
                    <a:gd name="T15" fmla="*/ 12 h 309"/>
                    <a:gd name="T16" fmla="*/ 110 w 219"/>
                    <a:gd name="T17" fmla="*/ 38 h 309"/>
                    <a:gd name="T18" fmla="*/ 132 w 219"/>
                    <a:gd name="T19" fmla="*/ 12 h 309"/>
                    <a:gd name="T20" fmla="*/ 182 w 219"/>
                    <a:gd name="T21" fmla="*/ 21 h 309"/>
                    <a:gd name="T22" fmla="*/ 217 w 219"/>
                    <a:gd name="T23" fmla="*/ 288 h 309"/>
                    <a:gd name="T24" fmla="*/ 187 w 219"/>
                    <a:gd name="T25" fmla="*/ 288 h 309"/>
                    <a:gd name="T26" fmla="*/ 167 w 219"/>
                    <a:gd name="T27" fmla="*/ 109 h 309"/>
                    <a:gd name="T28" fmla="*/ 153 w 219"/>
                    <a:gd name="T29" fmla="*/ 159 h 309"/>
                    <a:gd name="T30" fmla="*/ 168 w 219"/>
                    <a:gd name="T31" fmla="*/ 234 h 309"/>
                    <a:gd name="T32" fmla="*/ 163 w 219"/>
                    <a:gd name="T33" fmla="*/ 309 h 309"/>
                    <a:gd name="T34" fmla="*/ 49 w 219"/>
                    <a:gd name="T35" fmla="*/ 309 h 3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9"/>
                    <a:gd name="T55" fmla="*/ 0 h 309"/>
                    <a:gd name="T56" fmla="*/ 219 w 219"/>
                    <a:gd name="T57" fmla="*/ 309 h 3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9" h="309">
                      <a:moveTo>
                        <a:pt x="49" y="309"/>
                      </a:moveTo>
                      <a:lnTo>
                        <a:pt x="45" y="230"/>
                      </a:lnTo>
                      <a:lnTo>
                        <a:pt x="65" y="153"/>
                      </a:lnTo>
                      <a:lnTo>
                        <a:pt x="50" y="109"/>
                      </a:lnTo>
                      <a:lnTo>
                        <a:pt x="30" y="288"/>
                      </a:lnTo>
                      <a:lnTo>
                        <a:pt x="0" y="288"/>
                      </a:lnTo>
                      <a:cubicBezTo>
                        <a:pt x="0" y="245"/>
                        <a:pt x="17" y="75"/>
                        <a:pt x="29" y="28"/>
                      </a:cubicBezTo>
                      <a:cubicBezTo>
                        <a:pt x="37" y="7"/>
                        <a:pt x="71" y="10"/>
                        <a:pt x="87" y="12"/>
                      </a:cubicBezTo>
                      <a:lnTo>
                        <a:pt x="110" y="38"/>
                      </a:lnTo>
                      <a:lnTo>
                        <a:pt x="132" y="12"/>
                      </a:lnTo>
                      <a:cubicBezTo>
                        <a:pt x="144" y="9"/>
                        <a:pt x="176" y="0"/>
                        <a:pt x="182" y="21"/>
                      </a:cubicBezTo>
                      <a:cubicBezTo>
                        <a:pt x="197" y="66"/>
                        <a:pt x="219" y="245"/>
                        <a:pt x="217" y="288"/>
                      </a:cubicBezTo>
                      <a:lnTo>
                        <a:pt x="187" y="288"/>
                      </a:lnTo>
                      <a:lnTo>
                        <a:pt x="167" y="109"/>
                      </a:lnTo>
                      <a:lnTo>
                        <a:pt x="153" y="159"/>
                      </a:lnTo>
                      <a:lnTo>
                        <a:pt x="168" y="234"/>
                      </a:lnTo>
                      <a:lnTo>
                        <a:pt x="163" y="309"/>
                      </a:lnTo>
                      <a:lnTo>
                        <a:pt x="49" y="309"/>
                      </a:lnTo>
                      <a:close/>
                    </a:path>
                  </a:pathLst>
                </a:custGeom>
                <a:solidFill>
                  <a:schemeClr val="accent2"/>
                </a:solidFill>
                <a:ln>
                  <a:noFill/>
                </a:ln>
                <a:extLst>
                  <a:ext uri="{91240B29-F687-4F45-9708-019B960494DF}">
                    <a14:hiddenLine xmlns:a14="http://schemas.microsoft.com/office/drawing/2010/main" w="12700">
                      <a:solidFill>
                        <a:srgbClr val="000000"/>
                      </a:solidFill>
                      <a:round/>
                      <a:headEnd/>
                      <a:tailEnd/>
                    </a14:hiddenLine>
                  </a:ext>
                </a:extLst>
              </p:spPr>
              <p:txBody>
                <a:bodyPr lIns="99048" tIns="49524" rIns="99048" bIns="49524"/>
                <a:lstStyle/>
                <a:p>
                  <a:endParaRPr lang="fr-CH"/>
                </a:p>
              </p:txBody>
            </p:sp>
          </p:grpSp>
          <p:grpSp>
            <p:nvGrpSpPr>
              <p:cNvPr id="609293" name="Group 15"/>
              <p:cNvGrpSpPr>
                <a:grpSpLocks noChangeAspect="1"/>
              </p:cNvGrpSpPr>
              <p:nvPr/>
            </p:nvGrpSpPr>
            <p:grpSpPr bwMode="auto">
              <a:xfrm flipH="1">
                <a:off x="1752" y="2685"/>
                <a:ext cx="152" cy="272"/>
                <a:chOff x="5237" y="3465"/>
                <a:chExt cx="235" cy="419"/>
              </a:xfrm>
            </p:grpSpPr>
            <p:sp>
              <p:nvSpPr>
                <p:cNvPr id="609297" name="Freeform 16"/>
                <p:cNvSpPr>
                  <a:spLocks noChangeAspect="1"/>
                </p:cNvSpPr>
                <p:nvPr/>
              </p:nvSpPr>
              <p:spPr bwMode="auto">
                <a:xfrm>
                  <a:off x="5302" y="3465"/>
                  <a:ext cx="105" cy="106"/>
                </a:xfrm>
                <a:custGeom>
                  <a:avLst/>
                  <a:gdLst>
                    <a:gd name="T0" fmla="*/ 0 w 712"/>
                    <a:gd name="T1" fmla="*/ 0 h 712"/>
                    <a:gd name="T2" fmla="*/ 0 w 712"/>
                    <a:gd name="T3" fmla="*/ 0 h 712"/>
                    <a:gd name="T4" fmla="*/ 0 w 712"/>
                    <a:gd name="T5" fmla="*/ 0 h 712"/>
                    <a:gd name="T6" fmla="*/ 0 w 712"/>
                    <a:gd name="T7" fmla="*/ 0 h 712"/>
                    <a:gd name="T8" fmla="*/ 0 w 712"/>
                    <a:gd name="T9" fmla="*/ 0 h 712"/>
                    <a:gd name="T10" fmla="*/ 0 w 712"/>
                    <a:gd name="T11" fmla="*/ 0 h 712"/>
                    <a:gd name="T12" fmla="*/ 0 w 712"/>
                    <a:gd name="T13" fmla="*/ 0 h 712"/>
                    <a:gd name="T14" fmla="*/ 0 w 712"/>
                    <a:gd name="T15" fmla="*/ 0 h 712"/>
                    <a:gd name="T16" fmla="*/ 0 w 712"/>
                    <a:gd name="T17" fmla="*/ 0 h 712"/>
                    <a:gd name="T18" fmla="*/ 0 w 712"/>
                    <a:gd name="T19" fmla="*/ 0 h 712"/>
                    <a:gd name="T20" fmla="*/ 0 w 712"/>
                    <a:gd name="T21" fmla="*/ 0 h 712"/>
                    <a:gd name="T22" fmla="*/ 0 w 712"/>
                    <a:gd name="T23" fmla="*/ 0 h 712"/>
                    <a:gd name="T24" fmla="*/ 0 w 712"/>
                    <a:gd name="T25" fmla="*/ 0 h 712"/>
                    <a:gd name="T26" fmla="*/ 0 w 712"/>
                    <a:gd name="T27" fmla="*/ 0 h 712"/>
                    <a:gd name="T28" fmla="*/ 0 w 712"/>
                    <a:gd name="T29" fmla="*/ 0 h 712"/>
                    <a:gd name="T30" fmla="*/ 0 w 712"/>
                    <a:gd name="T31" fmla="*/ 0 h 712"/>
                    <a:gd name="T32" fmla="*/ 0 w 712"/>
                    <a:gd name="T33" fmla="*/ 0 h 712"/>
                    <a:gd name="T34" fmla="*/ 0 w 712"/>
                    <a:gd name="T35" fmla="*/ 0 h 712"/>
                    <a:gd name="T36" fmla="*/ 0 w 712"/>
                    <a:gd name="T37" fmla="*/ 0 h 712"/>
                    <a:gd name="T38" fmla="*/ 0 w 712"/>
                    <a:gd name="T39" fmla="*/ 0 h 712"/>
                    <a:gd name="T40" fmla="*/ 0 w 712"/>
                    <a:gd name="T41" fmla="*/ 0 h 712"/>
                    <a:gd name="T42" fmla="*/ 0 w 712"/>
                    <a:gd name="T43" fmla="*/ 0 h 712"/>
                    <a:gd name="T44" fmla="*/ 0 w 712"/>
                    <a:gd name="T45" fmla="*/ 0 h 712"/>
                    <a:gd name="T46" fmla="*/ 0 w 712"/>
                    <a:gd name="T47" fmla="*/ 0 h 712"/>
                    <a:gd name="T48" fmla="*/ 0 w 712"/>
                    <a:gd name="T49" fmla="*/ 0 h 712"/>
                    <a:gd name="T50" fmla="*/ 0 w 712"/>
                    <a:gd name="T51" fmla="*/ 0 h 712"/>
                    <a:gd name="T52" fmla="*/ 0 w 712"/>
                    <a:gd name="T53" fmla="*/ 0 h 712"/>
                    <a:gd name="T54" fmla="*/ 0 w 712"/>
                    <a:gd name="T55" fmla="*/ 0 h 712"/>
                    <a:gd name="T56" fmla="*/ 0 w 712"/>
                    <a:gd name="T57" fmla="*/ 0 h 712"/>
                    <a:gd name="T58" fmla="*/ 0 w 712"/>
                    <a:gd name="T59" fmla="*/ 0 h 712"/>
                    <a:gd name="T60" fmla="*/ 0 w 712"/>
                    <a:gd name="T61" fmla="*/ 0 h 712"/>
                    <a:gd name="T62" fmla="*/ 0 w 712"/>
                    <a:gd name="T63" fmla="*/ 0 h 712"/>
                    <a:gd name="T64" fmla="*/ 0 w 712"/>
                    <a:gd name="T65" fmla="*/ 0 h 712"/>
                    <a:gd name="T66" fmla="*/ 0 w 712"/>
                    <a:gd name="T67" fmla="*/ 0 h 712"/>
                    <a:gd name="T68" fmla="*/ 0 w 712"/>
                    <a:gd name="T69" fmla="*/ 0 h 712"/>
                    <a:gd name="T70" fmla="*/ 0 w 712"/>
                    <a:gd name="T71" fmla="*/ 0 h 712"/>
                    <a:gd name="T72" fmla="*/ 0 w 712"/>
                    <a:gd name="T73" fmla="*/ 0 h 712"/>
                    <a:gd name="T74" fmla="*/ 0 w 712"/>
                    <a:gd name="T75" fmla="*/ 0 h 712"/>
                    <a:gd name="T76" fmla="*/ 0 w 712"/>
                    <a:gd name="T77" fmla="*/ 0 h 712"/>
                    <a:gd name="T78" fmla="*/ 0 w 712"/>
                    <a:gd name="T79" fmla="*/ 0 h 712"/>
                    <a:gd name="T80" fmla="*/ 0 w 712"/>
                    <a:gd name="T81" fmla="*/ 0 h 712"/>
                    <a:gd name="T82" fmla="*/ 0 w 712"/>
                    <a:gd name="T83" fmla="*/ 0 h 712"/>
                    <a:gd name="T84" fmla="*/ 0 w 712"/>
                    <a:gd name="T85" fmla="*/ 0 h 7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2"/>
                    <a:gd name="T130" fmla="*/ 0 h 712"/>
                    <a:gd name="T131" fmla="*/ 712 w 712"/>
                    <a:gd name="T132" fmla="*/ 712 h 7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2" h="712">
                      <a:moveTo>
                        <a:pt x="356" y="712"/>
                      </a:moveTo>
                      <a:lnTo>
                        <a:pt x="374" y="711"/>
                      </a:lnTo>
                      <a:lnTo>
                        <a:pt x="392" y="710"/>
                      </a:lnTo>
                      <a:lnTo>
                        <a:pt x="410" y="707"/>
                      </a:lnTo>
                      <a:lnTo>
                        <a:pt x="427" y="704"/>
                      </a:lnTo>
                      <a:lnTo>
                        <a:pt x="444" y="700"/>
                      </a:lnTo>
                      <a:lnTo>
                        <a:pt x="462" y="696"/>
                      </a:lnTo>
                      <a:lnTo>
                        <a:pt x="478" y="690"/>
                      </a:lnTo>
                      <a:lnTo>
                        <a:pt x="494" y="683"/>
                      </a:lnTo>
                      <a:lnTo>
                        <a:pt x="510" y="676"/>
                      </a:lnTo>
                      <a:lnTo>
                        <a:pt x="525" y="668"/>
                      </a:lnTo>
                      <a:lnTo>
                        <a:pt x="541" y="660"/>
                      </a:lnTo>
                      <a:lnTo>
                        <a:pt x="554" y="651"/>
                      </a:lnTo>
                      <a:lnTo>
                        <a:pt x="568" y="640"/>
                      </a:lnTo>
                      <a:lnTo>
                        <a:pt x="582" y="630"/>
                      </a:lnTo>
                      <a:lnTo>
                        <a:pt x="595" y="619"/>
                      </a:lnTo>
                      <a:lnTo>
                        <a:pt x="608" y="608"/>
                      </a:lnTo>
                      <a:lnTo>
                        <a:pt x="619" y="595"/>
                      </a:lnTo>
                      <a:lnTo>
                        <a:pt x="630" y="582"/>
                      </a:lnTo>
                      <a:lnTo>
                        <a:pt x="641" y="568"/>
                      </a:lnTo>
                      <a:lnTo>
                        <a:pt x="651" y="555"/>
                      </a:lnTo>
                      <a:lnTo>
                        <a:pt x="660" y="541"/>
                      </a:lnTo>
                      <a:lnTo>
                        <a:pt x="668" y="526"/>
                      </a:lnTo>
                      <a:lnTo>
                        <a:pt x="676" y="511"/>
                      </a:lnTo>
                      <a:lnTo>
                        <a:pt x="683" y="494"/>
                      </a:lnTo>
                      <a:lnTo>
                        <a:pt x="690" y="478"/>
                      </a:lnTo>
                      <a:lnTo>
                        <a:pt x="696" y="462"/>
                      </a:lnTo>
                      <a:lnTo>
                        <a:pt x="700" y="445"/>
                      </a:lnTo>
                      <a:lnTo>
                        <a:pt x="704" y="427"/>
                      </a:lnTo>
                      <a:lnTo>
                        <a:pt x="707" y="410"/>
                      </a:lnTo>
                      <a:lnTo>
                        <a:pt x="710" y="392"/>
                      </a:lnTo>
                      <a:lnTo>
                        <a:pt x="711" y="374"/>
                      </a:lnTo>
                      <a:lnTo>
                        <a:pt x="712" y="355"/>
                      </a:lnTo>
                      <a:lnTo>
                        <a:pt x="711" y="337"/>
                      </a:lnTo>
                      <a:lnTo>
                        <a:pt x="710" y="320"/>
                      </a:lnTo>
                      <a:lnTo>
                        <a:pt x="707" y="301"/>
                      </a:lnTo>
                      <a:lnTo>
                        <a:pt x="704" y="284"/>
                      </a:lnTo>
                      <a:lnTo>
                        <a:pt x="700" y="266"/>
                      </a:lnTo>
                      <a:lnTo>
                        <a:pt x="696" y="249"/>
                      </a:lnTo>
                      <a:lnTo>
                        <a:pt x="690" y="233"/>
                      </a:lnTo>
                      <a:lnTo>
                        <a:pt x="683" y="217"/>
                      </a:lnTo>
                      <a:lnTo>
                        <a:pt x="676" y="202"/>
                      </a:lnTo>
                      <a:lnTo>
                        <a:pt x="668" y="186"/>
                      </a:lnTo>
                      <a:lnTo>
                        <a:pt x="660" y="171"/>
                      </a:lnTo>
                      <a:lnTo>
                        <a:pt x="651" y="156"/>
                      </a:lnTo>
                      <a:lnTo>
                        <a:pt x="641" y="143"/>
                      </a:lnTo>
                      <a:lnTo>
                        <a:pt x="630" y="129"/>
                      </a:lnTo>
                      <a:lnTo>
                        <a:pt x="619" y="116"/>
                      </a:lnTo>
                      <a:lnTo>
                        <a:pt x="608" y="104"/>
                      </a:lnTo>
                      <a:lnTo>
                        <a:pt x="595" y="92"/>
                      </a:lnTo>
                      <a:lnTo>
                        <a:pt x="582" y="81"/>
                      </a:lnTo>
                      <a:lnTo>
                        <a:pt x="568" y="71"/>
                      </a:lnTo>
                      <a:lnTo>
                        <a:pt x="554" y="60"/>
                      </a:lnTo>
                      <a:lnTo>
                        <a:pt x="541" y="51"/>
                      </a:lnTo>
                      <a:lnTo>
                        <a:pt x="525" y="43"/>
                      </a:lnTo>
                      <a:lnTo>
                        <a:pt x="510" y="35"/>
                      </a:lnTo>
                      <a:lnTo>
                        <a:pt x="494" y="28"/>
                      </a:lnTo>
                      <a:lnTo>
                        <a:pt x="478" y="21"/>
                      </a:lnTo>
                      <a:lnTo>
                        <a:pt x="462" y="15"/>
                      </a:lnTo>
                      <a:lnTo>
                        <a:pt x="444" y="11"/>
                      </a:lnTo>
                      <a:lnTo>
                        <a:pt x="427" y="7"/>
                      </a:lnTo>
                      <a:lnTo>
                        <a:pt x="410" y="4"/>
                      </a:lnTo>
                      <a:lnTo>
                        <a:pt x="392" y="1"/>
                      </a:lnTo>
                      <a:lnTo>
                        <a:pt x="374" y="0"/>
                      </a:lnTo>
                      <a:lnTo>
                        <a:pt x="356" y="0"/>
                      </a:lnTo>
                      <a:lnTo>
                        <a:pt x="338" y="0"/>
                      </a:lnTo>
                      <a:lnTo>
                        <a:pt x="319" y="1"/>
                      </a:lnTo>
                      <a:lnTo>
                        <a:pt x="302" y="4"/>
                      </a:lnTo>
                      <a:lnTo>
                        <a:pt x="285" y="7"/>
                      </a:lnTo>
                      <a:lnTo>
                        <a:pt x="267" y="11"/>
                      </a:lnTo>
                      <a:lnTo>
                        <a:pt x="250" y="15"/>
                      </a:lnTo>
                      <a:lnTo>
                        <a:pt x="234" y="21"/>
                      </a:lnTo>
                      <a:lnTo>
                        <a:pt x="217" y="28"/>
                      </a:lnTo>
                      <a:lnTo>
                        <a:pt x="201" y="35"/>
                      </a:lnTo>
                      <a:lnTo>
                        <a:pt x="186" y="43"/>
                      </a:lnTo>
                      <a:lnTo>
                        <a:pt x="171" y="51"/>
                      </a:lnTo>
                      <a:lnTo>
                        <a:pt x="157" y="60"/>
                      </a:lnTo>
                      <a:lnTo>
                        <a:pt x="143" y="71"/>
                      </a:lnTo>
                      <a:lnTo>
                        <a:pt x="129" y="81"/>
                      </a:lnTo>
                      <a:lnTo>
                        <a:pt x="117" y="92"/>
                      </a:lnTo>
                      <a:lnTo>
                        <a:pt x="104" y="104"/>
                      </a:lnTo>
                      <a:lnTo>
                        <a:pt x="92" y="116"/>
                      </a:lnTo>
                      <a:lnTo>
                        <a:pt x="82" y="129"/>
                      </a:lnTo>
                      <a:lnTo>
                        <a:pt x="70" y="143"/>
                      </a:lnTo>
                      <a:lnTo>
                        <a:pt x="61" y="156"/>
                      </a:lnTo>
                      <a:lnTo>
                        <a:pt x="52" y="171"/>
                      </a:lnTo>
                      <a:lnTo>
                        <a:pt x="44" y="186"/>
                      </a:lnTo>
                      <a:lnTo>
                        <a:pt x="36" y="202"/>
                      </a:lnTo>
                      <a:lnTo>
                        <a:pt x="29" y="217"/>
                      </a:lnTo>
                      <a:lnTo>
                        <a:pt x="22" y="233"/>
                      </a:lnTo>
                      <a:lnTo>
                        <a:pt x="16" y="249"/>
                      </a:lnTo>
                      <a:lnTo>
                        <a:pt x="11" y="266"/>
                      </a:lnTo>
                      <a:lnTo>
                        <a:pt x="8" y="284"/>
                      </a:lnTo>
                      <a:lnTo>
                        <a:pt x="4" y="301"/>
                      </a:lnTo>
                      <a:lnTo>
                        <a:pt x="2" y="320"/>
                      </a:lnTo>
                      <a:lnTo>
                        <a:pt x="1" y="337"/>
                      </a:lnTo>
                      <a:lnTo>
                        <a:pt x="0" y="355"/>
                      </a:lnTo>
                      <a:lnTo>
                        <a:pt x="1" y="374"/>
                      </a:lnTo>
                      <a:lnTo>
                        <a:pt x="2" y="392"/>
                      </a:lnTo>
                      <a:lnTo>
                        <a:pt x="4" y="410"/>
                      </a:lnTo>
                      <a:lnTo>
                        <a:pt x="8" y="427"/>
                      </a:lnTo>
                      <a:lnTo>
                        <a:pt x="11" y="445"/>
                      </a:lnTo>
                      <a:lnTo>
                        <a:pt x="16" y="462"/>
                      </a:lnTo>
                      <a:lnTo>
                        <a:pt x="22" y="478"/>
                      </a:lnTo>
                      <a:lnTo>
                        <a:pt x="29" y="494"/>
                      </a:lnTo>
                      <a:lnTo>
                        <a:pt x="36" y="511"/>
                      </a:lnTo>
                      <a:lnTo>
                        <a:pt x="44" y="526"/>
                      </a:lnTo>
                      <a:lnTo>
                        <a:pt x="52" y="541"/>
                      </a:lnTo>
                      <a:lnTo>
                        <a:pt x="61" y="555"/>
                      </a:lnTo>
                      <a:lnTo>
                        <a:pt x="70" y="568"/>
                      </a:lnTo>
                      <a:lnTo>
                        <a:pt x="82" y="582"/>
                      </a:lnTo>
                      <a:lnTo>
                        <a:pt x="92" y="595"/>
                      </a:lnTo>
                      <a:lnTo>
                        <a:pt x="104" y="608"/>
                      </a:lnTo>
                      <a:lnTo>
                        <a:pt x="117" y="619"/>
                      </a:lnTo>
                      <a:lnTo>
                        <a:pt x="129" y="630"/>
                      </a:lnTo>
                      <a:lnTo>
                        <a:pt x="143" y="640"/>
                      </a:lnTo>
                      <a:lnTo>
                        <a:pt x="157" y="651"/>
                      </a:lnTo>
                      <a:lnTo>
                        <a:pt x="171" y="660"/>
                      </a:lnTo>
                      <a:lnTo>
                        <a:pt x="186" y="668"/>
                      </a:lnTo>
                      <a:lnTo>
                        <a:pt x="201" y="676"/>
                      </a:lnTo>
                      <a:lnTo>
                        <a:pt x="217" y="683"/>
                      </a:lnTo>
                      <a:lnTo>
                        <a:pt x="234" y="690"/>
                      </a:lnTo>
                      <a:lnTo>
                        <a:pt x="250" y="696"/>
                      </a:lnTo>
                      <a:lnTo>
                        <a:pt x="267" y="700"/>
                      </a:lnTo>
                      <a:lnTo>
                        <a:pt x="285" y="704"/>
                      </a:lnTo>
                      <a:lnTo>
                        <a:pt x="302" y="707"/>
                      </a:lnTo>
                      <a:lnTo>
                        <a:pt x="319" y="710"/>
                      </a:lnTo>
                      <a:lnTo>
                        <a:pt x="338" y="711"/>
                      </a:lnTo>
                      <a:lnTo>
                        <a:pt x="356" y="712"/>
                      </a:lnTo>
                      <a:close/>
                    </a:path>
                  </a:pathLst>
                </a:custGeom>
                <a:solidFill>
                  <a:schemeClr val="folHlink"/>
                </a:solidFill>
                <a:ln>
                  <a:noFill/>
                </a:ln>
                <a:extLst>
                  <a:ext uri="{91240B29-F687-4F45-9708-019B960494DF}">
                    <a14:hiddenLine xmlns:a14="http://schemas.microsoft.com/office/drawing/2010/main" w="12700">
                      <a:solidFill>
                        <a:srgbClr val="000000"/>
                      </a:solidFill>
                      <a:round/>
                      <a:headEnd/>
                      <a:tailEnd/>
                    </a14:hiddenLine>
                  </a:ext>
                </a:extLst>
              </p:spPr>
              <p:txBody>
                <a:bodyPr lIns="99048" tIns="49524" rIns="99048" bIns="49524"/>
                <a:lstStyle/>
                <a:p>
                  <a:endParaRPr lang="fr-CH"/>
                </a:p>
              </p:txBody>
            </p:sp>
            <p:sp>
              <p:nvSpPr>
                <p:cNvPr id="609298" name="Freeform 17"/>
                <p:cNvSpPr>
                  <a:spLocks noChangeAspect="1"/>
                </p:cNvSpPr>
                <p:nvPr/>
              </p:nvSpPr>
              <p:spPr bwMode="auto">
                <a:xfrm>
                  <a:off x="5237" y="3584"/>
                  <a:ext cx="235" cy="300"/>
                </a:xfrm>
                <a:custGeom>
                  <a:avLst/>
                  <a:gdLst>
                    <a:gd name="T0" fmla="*/ 58 w 235"/>
                    <a:gd name="T1" fmla="*/ 300 h 300"/>
                    <a:gd name="T2" fmla="*/ 54 w 235"/>
                    <a:gd name="T3" fmla="*/ 97 h 300"/>
                    <a:gd name="T4" fmla="*/ 33 w 235"/>
                    <a:gd name="T5" fmla="*/ 276 h 300"/>
                    <a:gd name="T6" fmla="*/ 0 w 235"/>
                    <a:gd name="T7" fmla="*/ 276 h 300"/>
                    <a:gd name="T8" fmla="*/ 18 w 235"/>
                    <a:gd name="T9" fmla="*/ 17 h 300"/>
                    <a:gd name="T10" fmla="*/ 94 w 235"/>
                    <a:gd name="T11" fmla="*/ 0 h 300"/>
                    <a:gd name="T12" fmla="*/ 143 w 235"/>
                    <a:gd name="T13" fmla="*/ 0 h 300"/>
                    <a:gd name="T14" fmla="*/ 217 w 235"/>
                    <a:gd name="T15" fmla="*/ 17 h 300"/>
                    <a:gd name="T16" fmla="*/ 235 w 235"/>
                    <a:gd name="T17" fmla="*/ 276 h 300"/>
                    <a:gd name="T18" fmla="*/ 202 w 235"/>
                    <a:gd name="T19" fmla="*/ 276 h 300"/>
                    <a:gd name="T20" fmla="*/ 181 w 235"/>
                    <a:gd name="T21" fmla="*/ 97 h 300"/>
                    <a:gd name="T22" fmla="*/ 178 w 235"/>
                    <a:gd name="T23" fmla="*/ 300 h 300"/>
                    <a:gd name="T24" fmla="*/ 58 w 235"/>
                    <a:gd name="T25" fmla="*/ 300 h 3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5"/>
                    <a:gd name="T40" fmla="*/ 0 h 300"/>
                    <a:gd name="T41" fmla="*/ 235 w 235"/>
                    <a:gd name="T42" fmla="*/ 300 h 3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5" h="300">
                      <a:moveTo>
                        <a:pt x="58" y="300"/>
                      </a:moveTo>
                      <a:lnTo>
                        <a:pt x="54" y="97"/>
                      </a:lnTo>
                      <a:lnTo>
                        <a:pt x="33" y="276"/>
                      </a:lnTo>
                      <a:lnTo>
                        <a:pt x="0" y="276"/>
                      </a:lnTo>
                      <a:lnTo>
                        <a:pt x="18" y="17"/>
                      </a:lnTo>
                      <a:lnTo>
                        <a:pt x="94" y="0"/>
                      </a:lnTo>
                      <a:lnTo>
                        <a:pt x="143" y="0"/>
                      </a:lnTo>
                      <a:lnTo>
                        <a:pt x="217" y="17"/>
                      </a:lnTo>
                      <a:lnTo>
                        <a:pt x="235" y="276"/>
                      </a:lnTo>
                      <a:lnTo>
                        <a:pt x="202" y="276"/>
                      </a:lnTo>
                      <a:lnTo>
                        <a:pt x="181" y="97"/>
                      </a:lnTo>
                      <a:lnTo>
                        <a:pt x="178" y="300"/>
                      </a:lnTo>
                      <a:lnTo>
                        <a:pt x="58" y="300"/>
                      </a:lnTo>
                      <a:close/>
                    </a:path>
                  </a:pathLst>
                </a:custGeom>
                <a:solidFill>
                  <a:schemeClr val="folHlink"/>
                </a:solidFill>
                <a:ln>
                  <a:noFill/>
                </a:ln>
                <a:extLst>
                  <a:ext uri="{91240B29-F687-4F45-9708-019B960494DF}">
                    <a14:hiddenLine xmlns:a14="http://schemas.microsoft.com/office/drawing/2010/main" w="12700">
                      <a:solidFill>
                        <a:srgbClr val="000000"/>
                      </a:solidFill>
                      <a:round/>
                      <a:headEnd/>
                      <a:tailEnd/>
                    </a14:hiddenLine>
                  </a:ext>
                </a:extLst>
              </p:spPr>
              <p:txBody>
                <a:bodyPr lIns="99048" tIns="49524" rIns="99048" bIns="49524"/>
                <a:lstStyle/>
                <a:p>
                  <a:endParaRPr lang="fr-CH"/>
                </a:p>
              </p:txBody>
            </p:sp>
          </p:grpSp>
          <p:grpSp>
            <p:nvGrpSpPr>
              <p:cNvPr id="609294" name="Group 18"/>
              <p:cNvGrpSpPr>
                <a:grpSpLocks noChangeAspect="1"/>
              </p:cNvGrpSpPr>
              <p:nvPr/>
            </p:nvGrpSpPr>
            <p:grpSpPr bwMode="auto">
              <a:xfrm flipH="1">
                <a:off x="1676" y="2686"/>
                <a:ext cx="141" cy="271"/>
                <a:chOff x="5417" y="3457"/>
                <a:chExt cx="219" cy="418"/>
              </a:xfrm>
            </p:grpSpPr>
            <p:sp>
              <p:nvSpPr>
                <p:cNvPr id="609295" name="Freeform 19"/>
                <p:cNvSpPr>
                  <a:spLocks noChangeAspect="1"/>
                </p:cNvSpPr>
                <p:nvPr/>
              </p:nvSpPr>
              <p:spPr bwMode="auto">
                <a:xfrm>
                  <a:off x="5477" y="3457"/>
                  <a:ext cx="97" cy="106"/>
                </a:xfrm>
                <a:custGeom>
                  <a:avLst/>
                  <a:gdLst>
                    <a:gd name="T0" fmla="*/ 0 w 712"/>
                    <a:gd name="T1" fmla="*/ 0 h 712"/>
                    <a:gd name="T2" fmla="*/ 0 w 712"/>
                    <a:gd name="T3" fmla="*/ 0 h 712"/>
                    <a:gd name="T4" fmla="*/ 0 w 712"/>
                    <a:gd name="T5" fmla="*/ 0 h 712"/>
                    <a:gd name="T6" fmla="*/ 0 w 712"/>
                    <a:gd name="T7" fmla="*/ 0 h 712"/>
                    <a:gd name="T8" fmla="*/ 0 w 712"/>
                    <a:gd name="T9" fmla="*/ 0 h 712"/>
                    <a:gd name="T10" fmla="*/ 0 w 712"/>
                    <a:gd name="T11" fmla="*/ 0 h 712"/>
                    <a:gd name="T12" fmla="*/ 0 w 712"/>
                    <a:gd name="T13" fmla="*/ 0 h 712"/>
                    <a:gd name="T14" fmla="*/ 0 w 712"/>
                    <a:gd name="T15" fmla="*/ 0 h 712"/>
                    <a:gd name="T16" fmla="*/ 0 w 712"/>
                    <a:gd name="T17" fmla="*/ 0 h 712"/>
                    <a:gd name="T18" fmla="*/ 0 w 712"/>
                    <a:gd name="T19" fmla="*/ 0 h 712"/>
                    <a:gd name="T20" fmla="*/ 0 w 712"/>
                    <a:gd name="T21" fmla="*/ 0 h 712"/>
                    <a:gd name="T22" fmla="*/ 0 w 712"/>
                    <a:gd name="T23" fmla="*/ 0 h 712"/>
                    <a:gd name="T24" fmla="*/ 0 w 712"/>
                    <a:gd name="T25" fmla="*/ 0 h 712"/>
                    <a:gd name="T26" fmla="*/ 0 w 712"/>
                    <a:gd name="T27" fmla="*/ 0 h 712"/>
                    <a:gd name="T28" fmla="*/ 0 w 712"/>
                    <a:gd name="T29" fmla="*/ 0 h 712"/>
                    <a:gd name="T30" fmla="*/ 0 w 712"/>
                    <a:gd name="T31" fmla="*/ 0 h 712"/>
                    <a:gd name="T32" fmla="*/ 0 w 712"/>
                    <a:gd name="T33" fmla="*/ 0 h 712"/>
                    <a:gd name="T34" fmla="*/ 0 w 712"/>
                    <a:gd name="T35" fmla="*/ 0 h 712"/>
                    <a:gd name="T36" fmla="*/ 0 w 712"/>
                    <a:gd name="T37" fmla="*/ 0 h 712"/>
                    <a:gd name="T38" fmla="*/ 0 w 712"/>
                    <a:gd name="T39" fmla="*/ 0 h 712"/>
                    <a:gd name="T40" fmla="*/ 0 w 712"/>
                    <a:gd name="T41" fmla="*/ 0 h 712"/>
                    <a:gd name="T42" fmla="*/ 0 w 712"/>
                    <a:gd name="T43" fmla="*/ 0 h 712"/>
                    <a:gd name="T44" fmla="*/ 0 w 712"/>
                    <a:gd name="T45" fmla="*/ 0 h 712"/>
                    <a:gd name="T46" fmla="*/ 0 w 712"/>
                    <a:gd name="T47" fmla="*/ 0 h 712"/>
                    <a:gd name="T48" fmla="*/ 0 w 712"/>
                    <a:gd name="T49" fmla="*/ 0 h 712"/>
                    <a:gd name="T50" fmla="*/ 0 w 712"/>
                    <a:gd name="T51" fmla="*/ 0 h 712"/>
                    <a:gd name="T52" fmla="*/ 0 w 712"/>
                    <a:gd name="T53" fmla="*/ 0 h 712"/>
                    <a:gd name="T54" fmla="*/ 0 w 712"/>
                    <a:gd name="T55" fmla="*/ 0 h 712"/>
                    <a:gd name="T56" fmla="*/ 0 w 712"/>
                    <a:gd name="T57" fmla="*/ 0 h 712"/>
                    <a:gd name="T58" fmla="*/ 0 w 712"/>
                    <a:gd name="T59" fmla="*/ 0 h 712"/>
                    <a:gd name="T60" fmla="*/ 0 w 712"/>
                    <a:gd name="T61" fmla="*/ 0 h 712"/>
                    <a:gd name="T62" fmla="*/ 0 w 712"/>
                    <a:gd name="T63" fmla="*/ 0 h 712"/>
                    <a:gd name="T64" fmla="*/ 0 w 712"/>
                    <a:gd name="T65" fmla="*/ 0 h 712"/>
                    <a:gd name="T66" fmla="*/ 0 w 712"/>
                    <a:gd name="T67" fmla="*/ 0 h 712"/>
                    <a:gd name="T68" fmla="*/ 0 w 712"/>
                    <a:gd name="T69" fmla="*/ 0 h 712"/>
                    <a:gd name="T70" fmla="*/ 0 w 712"/>
                    <a:gd name="T71" fmla="*/ 0 h 712"/>
                    <a:gd name="T72" fmla="*/ 0 w 712"/>
                    <a:gd name="T73" fmla="*/ 0 h 712"/>
                    <a:gd name="T74" fmla="*/ 0 w 712"/>
                    <a:gd name="T75" fmla="*/ 0 h 712"/>
                    <a:gd name="T76" fmla="*/ 0 w 712"/>
                    <a:gd name="T77" fmla="*/ 0 h 712"/>
                    <a:gd name="T78" fmla="*/ 0 w 712"/>
                    <a:gd name="T79" fmla="*/ 0 h 712"/>
                    <a:gd name="T80" fmla="*/ 0 w 712"/>
                    <a:gd name="T81" fmla="*/ 0 h 712"/>
                    <a:gd name="T82" fmla="*/ 0 w 712"/>
                    <a:gd name="T83" fmla="*/ 0 h 712"/>
                    <a:gd name="T84" fmla="*/ 0 w 712"/>
                    <a:gd name="T85" fmla="*/ 0 h 7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2"/>
                    <a:gd name="T130" fmla="*/ 0 h 712"/>
                    <a:gd name="T131" fmla="*/ 712 w 712"/>
                    <a:gd name="T132" fmla="*/ 712 h 7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2" h="712">
                      <a:moveTo>
                        <a:pt x="356" y="712"/>
                      </a:moveTo>
                      <a:lnTo>
                        <a:pt x="374" y="711"/>
                      </a:lnTo>
                      <a:lnTo>
                        <a:pt x="392" y="710"/>
                      </a:lnTo>
                      <a:lnTo>
                        <a:pt x="410" y="707"/>
                      </a:lnTo>
                      <a:lnTo>
                        <a:pt x="427" y="704"/>
                      </a:lnTo>
                      <a:lnTo>
                        <a:pt x="444" y="700"/>
                      </a:lnTo>
                      <a:lnTo>
                        <a:pt x="462" y="696"/>
                      </a:lnTo>
                      <a:lnTo>
                        <a:pt x="478" y="690"/>
                      </a:lnTo>
                      <a:lnTo>
                        <a:pt x="494" y="683"/>
                      </a:lnTo>
                      <a:lnTo>
                        <a:pt x="510" y="676"/>
                      </a:lnTo>
                      <a:lnTo>
                        <a:pt x="525" y="668"/>
                      </a:lnTo>
                      <a:lnTo>
                        <a:pt x="541" y="660"/>
                      </a:lnTo>
                      <a:lnTo>
                        <a:pt x="554" y="651"/>
                      </a:lnTo>
                      <a:lnTo>
                        <a:pt x="568" y="640"/>
                      </a:lnTo>
                      <a:lnTo>
                        <a:pt x="582" y="630"/>
                      </a:lnTo>
                      <a:lnTo>
                        <a:pt x="595" y="619"/>
                      </a:lnTo>
                      <a:lnTo>
                        <a:pt x="608" y="608"/>
                      </a:lnTo>
                      <a:lnTo>
                        <a:pt x="619" y="595"/>
                      </a:lnTo>
                      <a:lnTo>
                        <a:pt x="630" y="582"/>
                      </a:lnTo>
                      <a:lnTo>
                        <a:pt x="641" y="568"/>
                      </a:lnTo>
                      <a:lnTo>
                        <a:pt x="651" y="555"/>
                      </a:lnTo>
                      <a:lnTo>
                        <a:pt x="660" y="541"/>
                      </a:lnTo>
                      <a:lnTo>
                        <a:pt x="668" y="526"/>
                      </a:lnTo>
                      <a:lnTo>
                        <a:pt x="676" y="511"/>
                      </a:lnTo>
                      <a:lnTo>
                        <a:pt x="683" y="494"/>
                      </a:lnTo>
                      <a:lnTo>
                        <a:pt x="690" y="478"/>
                      </a:lnTo>
                      <a:lnTo>
                        <a:pt x="696" y="462"/>
                      </a:lnTo>
                      <a:lnTo>
                        <a:pt x="700" y="445"/>
                      </a:lnTo>
                      <a:lnTo>
                        <a:pt x="704" y="427"/>
                      </a:lnTo>
                      <a:lnTo>
                        <a:pt x="707" y="410"/>
                      </a:lnTo>
                      <a:lnTo>
                        <a:pt x="710" y="392"/>
                      </a:lnTo>
                      <a:lnTo>
                        <a:pt x="711" y="374"/>
                      </a:lnTo>
                      <a:lnTo>
                        <a:pt x="712" y="355"/>
                      </a:lnTo>
                      <a:lnTo>
                        <a:pt x="711" y="337"/>
                      </a:lnTo>
                      <a:lnTo>
                        <a:pt x="710" y="320"/>
                      </a:lnTo>
                      <a:lnTo>
                        <a:pt x="707" y="301"/>
                      </a:lnTo>
                      <a:lnTo>
                        <a:pt x="704" y="284"/>
                      </a:lnTo>
                      <a:lnTo>
                        <a:pt x="700" y="266"/>
                      </a:lnTo>
                      <a:lnTo>
                        <a:pt x="696" y="249"/>
                      </a:lnTo>
                      <a:lnTo>
                        <a:pt x="690" y="233"/>
                      </a:lnTo>
                      <a:lnTo>
                        <a:pt x="683" y="217"/>
                      </a:lnTo>
                      <a:lnTo>
                        <a:pt x="676" y="202"/>
                      </a:lnTo>
                      <a:lnTo>
                        <a:pt x="668" y="186"/>
                      </a:lnTo>
                      <a:lnTo>
                        <a:pt x="660" y="171"/>
                      </a:lnTo>
                      <a:lnTo>
                        <a:pt x="651" y="156"/>
                      </a:lnTo>
                      <a:lnTo>
                        <a:pt x="641" y="143"/>
                      </a:lnTo>
                      <a:lnTo>
                        <a:pt x="630" y="129"/>
                      </a:lnTo>
                      <a:lnTo>
                        <a:pt x="619" y="116"/>
                      </a:lnTo>
                      <a:lnTo>
                        <a:pt x="608" y="104"/>
                      </a:lnTo>
                      <a:lnTo>
                        <a:pt x="595" y="92"/>
                      </a:lnTo>
                      <a:lnTo>
                        <a:pt x="582" y="81"/>
                      </a:lnTo>
                      <a:lnTo>
                        <a:pt x="568" y="71"/>
                      </a:lnTo>
                      <a:lnTo>
                        <a:pt x="554" y="60"/>
                      </a:lnTo>
                      <a:lnTo>
                        <a:pt x="541" y="51"/>
                      </a:lnTo>
                      <a:lnTo>
                        <a:pt x="525" y="43"/>
                      </a:lnTo>
                      <a:lnTo>
                        <a:pt x="510" y="35"/>
                      </a:lnTo>
                      <a:lnTo>
                        <a:pt x="494" y="28"/>
                      </a:lnTo>
                      <a:lnTo>
                        <a:pt x="478" y="21"/>
                      </a:lnTo>
                      <a:lnTo>
                        <a:pt x="462" y="15"/>
                      </a:lnTo>
                      <a:lnTo>
                        <a:pt x="444" y="11"/>
                      </a:lnTo>
                      <a:lnTo>
                        <a:pt x="427" y="7"/>
                      </a:lnTo>
                      <a:lnTo>
                        <a:pt x="410" y="4"/>
                      </a:lnTo>
                      <a:lnTo>
                        <a:pt x="392" y="1"/>
                      </a:lnTo>
                      <a:lnTo>
                        <a:pt x="374" y="0"/>
                      </a:lnTo>
                      <a:lnTo>
                        <a:pt x="356" y="0"/>
                      </a:lnTo>
                      <a:lnTo>
                        <a:pt x="338" y="0"/>
                      </a:lnTo>
                      <a:lnTo>
                        <a:pt x="319" y="1"/>
                      </a:lnTo>
                      <a:lnTo>
                        <a:pt x="302" y="4"/>
                      </a:lnTo>
                      <a:lnTo>
                        <a:pt x="285" y="7"/>
                      </a:lnTo>
                      <a:lnTo>
                        <a:pt x="267" y="11"/>
                      </a:lnTo>
                      <a:lnTo>
                        <a:pt x="250" y="15"/>
                      </a:lnTo>
                      <a:lnTo>
                        <a:pt x="234" y="21"/>
                      </a:lnTo>
                      <a:lnTo>
                        <a:pt x="217" y="28"/>
                      </a:lnTo>
                      <a:lnTo>
                        <a:pt x="201" y="35"/>
                      </a:lnTo>
                      <a:lnTo>
                        <a:pt x="186" y="43"/>
                      </a:lnTo>
                      <a:lnTo>
                        <a:pt x="171" y="51"/>
                      </a:lnTo>
                      <a:lnTo>
                        <a:pt x="157" y="60"/>
                      </a:lnTo>
                      <a:lnTo>
                        <a:pt x="143" y="71"/>
                      </a:lnTo>
                      <a:lnTo>
                        <a:pt x="129" y="81"/>
                      </a:lnTo>
                      <a:lnTo>
                        <a:pt x="117" y="92"/>
                      </a:lnTo>
                      <a:lnTo>
                        <a:pt x="104" y="104"/>
                      </a:lnTo>
                      <a:lnTo>
                        <a:pt x="92" y="116"/>
                      </a:lnTo>
                      <a:lnTo>
                        <a:pt x="82" y="129"/>
                      </a:lnTo>
                      <a:lnTo>
                        <a:pt x="70" y="143"/>
                      </a:lnTo>
                      <a:lnTo>
                        <a:pt x="61" y="156"/>
                      </a:lnTo>
                      <a:lnTo>
                        <a:pt x="52" y="171"/>
                      </a:lnTo>
                      <a:lnTo>
                        <a:pt x="44" y="186"/>
                      </a:lnTo>
                      <a:lnTo>
                        <a:pt x="36" y="202"/>
                      </a:lnTo>
                      <a:lnTo>
                        <a:pt x="29" y="217"/>
                      </a:lnTo>
                      <a:lnTo>
                        <a:pt x="22" y="233"/>
                      </a:lnTo>
                      <a:lnTo>
                        <a:pt x="16" y="249"/>
                      </a:lnTo>
                      <a:lnTo>
                        <a:pt x="11" y="266"/>
                      </a:lnTo>
                      <a:lnTo>
                        <a:pt x="8" y="284"/>
                      </a:lnTo>
                      <a:lnTo>
                        <a:pt x="4" y="301"/>
                      </a:lnTo>
                      <a:lnTo>
                        <a:pt x="2" y="320"/>
                      </a:lnTo>
                      <a:lnTo>
                        <a:pt x="1" y="337"/>
                      </a:lnTo>
                      <a:lnTo>
                        <a:pt x="0" y="355"/>
                      </a:lnTo>
                      <a:lnTo>
                        <a:pt x="1" y="374"/>
                      </a:lnTo>
                      <a:lnTo>
                        <a:pt x="2" y="392"/>
                      </a:lnTo>
                      <a:lnTo>
                        <a:pt x="4" y="410"/>
                      </a:lnTo>
                      <a:lnTo>
                        <a:pt x="8" y="427"/>
                      </a:lnTo>
                      <a:lnTo>
                        <a:pt x="11" y="445"/>
                      </a:lnTo>
                      <a:lnTo>
                        <a:pt x="16" y="462"/>
                      </a:lnTo>
                      <a:lnTo>
                        <a:pt x="22" y="478"/>
                      </a:lnTo>
                      <a:lnTo>
                        <a:pt x="29" y="494"/>
                      </a:lnTo>
                      <a:lnTo>
                        <a:pt x="36" y="511"/>
                      </a:lnTo>
                      <a:lnTo>
                        <a:pt x="44" y="526"/>
                      </a:lnTo>
                      <a:lnTo>
                        <a:pt x="52" y="541"/>
                      </a:lnTo>
                      <a:lnTo>
                        <a:pt x="61" y="555"/>
                      </a:lnTo>
                      <a:lnTo>
                        <a:pt x="70" y="568"/>
                      </a:lnTo>
                      <a:lnTo>
                        <a:pt x="82" y="582"/>
                      </a:lnTo>
                      <a:lnTo>
                        <a:pt x="92" y="595"/>
                      </a:lnTo>
                      <a:lnTo>
                        <a:pt x="104" y="608"/>
                      </a:lnTo>
                      <a:lnTo>
                        <a:pt x="117" y="619"/>
                      </a:lnTo>
                      <a:lnTo>
                        <a:pt x="129" y="630"/>
                      </a:lnTo>
                      <a:lnTo>
                        <a:pt x="143" y="640"/>
                      </a:lnTo>
                      <a:lnTo>
                        <a:pt x="157" y="651"/>
                      </a:lnTo>
                      <a:lnTo>
                        <a:pt x="171" y="660"/>
                      </a:lnTo>
                      <a:lnTo>
                        <a:pt x="186" y="668"/>
                      </a:lnTo>
                      <a:lnTo>
                        <a:pt x="201" y="676"/>
                      </a:lnTo>
                      <a:lnTo>
                        <a:pt x="217" y="683"/>
                      </a:lnTo>
                      <a:lnTo>
                        <a:pt x="234" y="690"/>
                      </a:lnTo>
                      <a:lnTo>
                        <a:pt x="250" y="696"/>
                      </a:lnTo>
                      <a:lnTo>
                        <a:pt x="267" y="700"/>
                      </a:lnTo>
                      <a:lnTo>
                        <a:pt x="285" y="704"/>
                      </a:lnTo>
                      <a:lnTo>
                        <a:pt x="302" y="707"/>
                      </a:lnTo>
                      <a:lnTo>
                        <a:pt x="319" y="710"/>
                      </a:lnTo>
                      <a:lnTo>
                        <a:pt x="338" y="711"/>
                      </a:lnTo>
                      <a:lnTo>
                        <a:pt x="356" y="712"/>
                      </a:lnTo>
                      <a:close/>
                    </a:path>
                  </a:pathLst>
                </a:custGeom>
                <a:solidFill>
                  <a:schemeClr val="accent2"/>
                </a:solidFill>
                <a:ln>
                  <a:noFill/>
                </a:ln>
                <a:extLst>
                  <a:ext uri="{91240B29-F687-4F45-9708-019B960494DF}">
                    <a14:hiddenLine xmlns:a14="http://schemas.microsoft.com/office/drawing/2010/main" w="12700">
                      <a:solidFill>
                        <a:srgbClr val="000000"/>
                      </a:solidFill>
                      <a:round/>
                      <a:headEnd/>
                      <a:tailEnd/>
                    </a14:hiddenLine>
                  </a:ext>
                </a:extLst>
              </p:spPr>
              <p:txBody>
                <a:bodyPr lIns="99048" tIns="49524" rIns="99048" bIns="49524"/>
                <a:lstStyle/>
                <a:p>
                  <a:endParaRPr lang="fr-CH"/>
                </a:p>
              </p:txBody>
            </p:sp>
            <p:sp>
              <p:nvSpPr>
                <p:cNvPr id="609296" name="Freeform 20"/>
                <p:cNvSpPr>
                  <a:spLocks noChangeAspect="1"/>
                </p:cNvSpPr>
                <p:nvPr/>
              </p:nvSpPr>
              <p:spPr bwMode="auto">
                <a:xfrm>
                  <a:off x="5417" y="3566"/>
                  <a:ext cx="219" cy="309"/>
                </a:xfrm>
                <a:custGeom>
                  <a:avLst/>
                  <a:gdLst>
                    <a:gd name="T0" fmla="*/ 49 w 219"/>
                    <a:gd name="T1" fmla="*/ 309 h 309"/>
                    <a:gd name="T2" fmla="*/ 45 w 219"/>
                    <a:gd name="T3" fmla="*/ 230 h 309"/>
                    <a:gd name="T4" fmla="*/ 65 w 219"/>
                    <a:gd name="T5" fmla="*/ 153 h 309"/>
                    <a:gd name="T6" fmla="*/ 50 w 219"/>
                    <a:gd name="T7" fmla="*/ 109 h 309"/>
                    <a:gd name="T8" fmla="*/ 30 w 219"/>
                    <a:gd name="T9" fmla="*/ 288 h 309"/>
                    <a:gd name="T10" fmla="*/ 0 w 219"/>
                    <a:gd name="T11" fmla="*/ 288 h 309"/>
                    <a:gd name="T12" fmla="*/ 29 w 219"/>
                    <a:gd name="T13" fmla="*/ 28 h 309"/>
                    <a:gd name="T14" fmla="*/ 87 w 219"/>
                    <a:gd name="T15" fmla="*/ 12 h 309"/>
                    <a:gd name="T16" fmla="*/ 110 w 219"/>
                    <a:gd name="T17" fmla="*/ 38 h 309"/>
                    <a:gd name="T18" fmla="*/ 132 w 219"/>
                    <a:gd name="T19" fmla="*/ 12 h 309"/>
                    <a:gd name="T20" fmla="*/ 182 w 219"/>
                    <a:gd name="T21" fmla="*/ 21 h 309"/>
                    <a:gd name="T22" fmla="*/ 217 w 219"/>
                    <a:gd name="T23" fmla="*/ 288 h 309"/>
                    <a:gd name="T24" fmla="*/ 187 w 219"/>
                    <a:gd name="T25" fmla="*/ 288 h 309"/>
                    <a:gd name="T26" fmla="*/ 167 w 219"/>
                    <a:gd name="T27" fmla="*/ 109 h 309"/>
                    <a:gd name="T28" fmla="*/ 153 w 219"/>
                    <a:gd name="T29" fmla="*/ 159 h 309"/>
                    <a:gd name="T30" fmla="*/ 168 w 219"/>
                    <a:gd name="T31" fmla="*/ 234 h 309"/>
                    <a:gd name="T32" fmla="*/ 163 w 219"/>
                    <a:gd name="T33" fmla="*/ 309 h 309"/>
                    <a:gd name="T34" fmla="*/ 49 w 219"/>
                    <a:gd name="T35" fmla="*/ 309 h 3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9"/>
                    <a:gd name="T55" fmla="*/ 0 h 309"/>
                    <a:gd name="T56" fmla="*/ 219 w 219"/>
                    <a:gd name="T57" fmla="*/ 309 h 3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9" h="309">
                      <a:moveTo>
                        <a:pt x="49" y="309"/>
                      </a:moveTo>
                      <a:lnTo>
                        <a:pt x="45" y="230"/>
                      </a:lnTo>
                      <a:lnTo>
                        <a:pt x="65" y="153"/>
                      </a:lnTo>
                      <a:lnTo>
                        <a:pt x="50" y="109"/>
                      </a:lnTo>
                      <a:lnTo>
                        <a:pt x="30" y="288"/>
                      </a:lnTo>
                      <a:lnTo>
                        <a:pt x="0" y="288"/>
                      </a:lnTo>
                      <a:cubicBezTo>
                        <a:pt x="0" y="245"/>
                        <a:pt x="17" y="75"/>
                        <a:pt x="29" y="28"/>
                      </a:cubicBezTo>
                      <a:cubicBezTo>
                        <a:pt x="37" y="7"/>
                        <a:pt x="71" y="10"/>
                        <a:pt x="87" y="12"/>
                      </a:cubicBezTo>
                      <a:lnTo>
                        <a:pt x="110" y="38"/>
                      </a:lnTo>
                      <a:lnTo>
                        <a:pt x="132" y="12"/>
                      </a:lnTo>
                      <a:cubicBezTo>
                        <a:pt x="144" y="9"/>
                        <a:pt x="176" y="0"/>
                        <a:pt x="182" y="21"/>
                      </a:cubicBezTo>
                      <a:cubicBezTo>
                        <a:pt x="197" y="66"/>
                        <a:pt x="219" y="245"/>
                        <a:pt x="217" y="288"/>
                      </a:cubicBezTo>
                      <a:lnTo>
                        <a:pt x="187" y="288"/>
                      </a:lnTo>
                      <a:lnTo>
                        <a:pt x="167" y="109"/>
                      </a:lnTo>
                      <a:lnTo>
                        <a:pt x="153" y="159"/>
                      </a:lnTo>
                      <a:lnTo>
                        <a:pt x="168" y="234"/>
                      </a:lnTo>
                      <a:lnTo>
                        <a:pt x="163" y="309"/>
                      </a:lnTo>
                      <a:lnTo>
                        <a:pt x="49" y="309"/>
                      </a:lnTo>
                      <a:close/>
                    </a:path>
                  </a:pathLst>
                </a:custGeom>
                <a:solidFill>
                  <a:schemeClr val="accent2"/>
                </a:solidFill>
                <a:ln>
                  <a:noFill/>
                </a:ln>
                <a:extLst>
                  <a:ext uri="{91240B29-F687-4F45-9708-019B960494DF}">
                    <a14:hiddenLine xmlns:a14="http://schemas.microsoft.com/office/drawing/2010/main" w="12700">
                      <a:solidFill>
                        <a:srgbClr val="000000"/>
                      </a:solidFill>
                      <a:round/>
                      <a:headEnd/>
                      <a:tailEnd/>
                    </a14:hiddenLine>
                  </a:ext>
                </a:extLst>
              </p:spPr>
              <p:txBody>
                <a:bodyPr lIns="99048" tIns="49524" rIns="99048" bIns="49524"/>
                <a:lstStyle/>
                <a:p>
                  <a:endParaRPr lang="fr-CH"/>
                </a:p>
              </p:txBody>
            </p:sp>
          </p:grpSp>
        </p:grpSp>
      </p:grpSp>
      <p:sp>
        <p:nvSpPr>
          <p:cNvPr id="609286"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F02F4376-25DA-4B6B-A049-F6FF3DDAECF4}" type="slidenum">
              <a:rPr lang="en-US" altLang="en-US" sz="1300" smtClean="0">
                <a:solidFill>
                  <a:srgbClr val="000000"/>
                </a:solidFill>
                <a:latin typeface="Arial" pitchFamily="34" charset="0"/>
                <a:cs typeface="Arial" pitchFamily="34" charset="0"/>
              </a:rPr>
              <a:pPr>
                <a:spcBef>
                  <a:spcPct val="0"/>
                </a:spcBef>
                <a:buClr>
                  <a:srgbClr val="FFFFFF"/>
                </a:buClr>
              </a:pPr>
              <a:t>216</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6"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62D768C6-2C86-4B2D-B96C-3449913F15BC}" type="slidenum">
              <a:rPr lang="en-US" altLang="en-US" sz="1300">
                <a:solidFill>
                  <a:srgbClr val="000000"/>
                </a:solidFill>
                <a:latin typeface="Arial" pitchFamily="34" charset="0"/>
              </a:rPr>
              <a:pPr algn="r">
                <a:spcBef>
                  <a:spcPct val="0"/>
                </a:spcBef>
              </a:pPr>
              <a:t>217</a:t>
            </a:fld>
            <a:endParaRPr lang="en-US" altLang="en-US" sz="1300">
              <a:solidFill>
                <a:srgbClr val="000000"/>
              </a:solidFill>
              <a:latin typeface="Arial" pitchFamily="34" charset="0"/>
            </a:endParaRPr>
          </a:p>
        </p:txBody>
      </p:sp>
      <p:sp>
        <p:nvSpPr>
          <p:cNvPr id="610307" name="Rectangle 2"/>
          <p:cNvSpPr>
            <a:spLocks noGrp="1" noRot="1" noChangeAspect="1" noChangeArrowheads="1" noTextEdit="1"/>
          </p:cNvSpPr>
          <p:nvPr>
            <p:ph type="sldImg"/>
          </p:nvPr>
        </p:nvSpPr>
        <p:spPr>
          <a:ln/>
        </p:spPr>
      </p:sp>
      <p:sp>
        <p:nvSpPr>
          <p:cNvPr id="610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i="1" smtClean="0">
              <a:solidFill>
                <a:srgbClr val="002060"/>
              </a:solidFill>
            </a:endParaRPr>
          </a:p>
        </p:txBody>
      </p:sp>
      <p:sp>
        <p:nvSpPr>
          <p:cNvPr id="610309"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CB9C0687-734A-41BD-83DC-DDC71BE93616}" type="slidenum">
              <a:rPr lang="en-US" altLang="en-US" sz="1300" smtClean="0">
                <a:solidFill>
                  <a:srgbClr val="000000"/>
                </a:solidFill>
                <a:latin typeface="Arial" pitchFamily="34" charset="0"/>
                <a:cs typeface="Arial" pitchFamily="34" charset="0"/>
              </a:rPr>
              <a:pPr>
                <a:spcBef>
                  <a:spcPct val="0"/>
                </a:spcBef>
                <a:buClr>
                  <a:srgbClr val="FFFFFF"/>
                </a:buClr>
              </a:pPr>
              <a:t>217</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98FCADB2-3713-449A-9BF6-B6A028F51658}" type="slidenum">
              <a:rPr lang="en-US" altLang="en-US" sz="1300" smtClean="0">
                <a:solidFill>
                  <a:srgbClr val="000000"/>
                </a:solidFill>
                <a:latin typeface="Arial" pitchFamily="34" charset="0"/>
                <a:cs typeface="Arial" pitchFamily="34" charset="0"/>
              </a:rPr>
              <a:pPr>
                <a:spcBef>
                  <a:spcPct val="0"/>
                </a:spcBef>
                <a:buClr>
                  <a:srgbClr val="FFFFFF"/>
                </a:buClr>
              </a:pPr>
              <a:t>218</a:t>
            </a:fld>
            <a:endParaRPr lang="en-US" altLang="en-US" sz="1300" smtClean="0">
              <a:solidFill>
                <a:srgbClr val="000000"/>
              </a:solidFill>
              <a:latin typeface="Arial" pitchFamily="34" charset="0"/>
              <a:cs typeface="Arial" pitchFamily="34" charset="0"/>
            </a:endParaRPr>
          </a:p>
        </p:txBody>
      </p:sp>
      <p:sp>
        <p:nvSpPr>
          <p:cNvPr id="611331" name="Rectangle 2"/>
          <p:cNvSpPr>
            <a:spLocks noGrp="1" noRot="1" noChangeAspect="1" noChangeArrowheads="1" noTextEdit="1"/>
          </p:cNvSpPr>
          <p:nvPr>
            <p:ph type="sldImg"/>
          </p:nvPr>
        </p:nvSpPr>
        <p:spPr>
          <a:ln/>
        </p:spPr>
      </p:sp>
      <p:sp>
        <p:nvSpPr>
          <p:cNvPr id="6113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buFont typeface="Courier New" pitchFamily="49" charset="0"/>
              <a:buNone/>
            </a:pPr>
            <a:endParaRPr lang="en-GB" altLang="en-US" sz="1000" smtClean="0"/>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DB65CCAE-964F-4EC6-9127-0E5BFFEDCFFB}" type="slidenum">
              <a:rPr lang="en-US" altLang="en-US" sz="1300" smtClean="0">
                <a:solidFill>
                  <a:srgbClr val="000000"/>
                </a:solidFill>
                <a:latin typeface="Arial" pitchFamily="34" charset="0"/>
                <a:cs typeface="Arial" pitchFamily="34" charset="0"/>
              </a:rPr>
              <a:pPr>
                <a:spcBef>
                  <a:spcPct val="0"/>
                </a:spcBef>
                <a:buClr>
                  <a:srgbClr val="FFFFFF"/>
                </a:buClr>
              </a:pPr>
              <a:t>219</a:t>
            </a:fld>
            <a:endParaRPr lang="en-US" altLang="en-US" sz="1300" smtClean="0">
              <a:solidFill>
                <a:srgbClr val="000000"/>
              </a:solidFill>
              <a:latin typeface="Arial" pitchFamily="34" charset="0"/>
              <a:cs typeface="Arial" pitchFamily="34" charset="0"/>
            </a:endParaRPr>
          </a:p>
        </p:txBody>
      </p:sp>
      <p:sp>
        <p:nvSpPr>
          <p:cNvPr id="612355" name="Rectangle 2"/>
          <p:cNvSpPr>
            <a:spLocks noGrp="1" noRot="1" noChangeAspect="1" noChangeArrowheads="1" noTextEdit="1"/>
          </p:cNvSpPr>
          <p:nvPr>
            <p:ph type="sldImg"/>
          </p:nvPr>
        </p:nvSpPr>
        <p:spPr>
          <a:ln/>
        </p:spPr>
      </p:sp>
      <p:sp>
        <p:nvSpPr>
          <p:cNvPr id="612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z="900" dirty="0" smtClean="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8" name="Rectangle 2"/>
          <p:cNvSpPr>
            <a:spLocks noGrp="1" noRot="1" noChangeAspect="1" noChangeArrowheads="1" noTextEdit="1"/>
          </p:cNvSpPr>
          <p:nvPr>
            <p:ph type="sldImg"/>
          </p:nvPr>
        </p:nvSpPr>
        <p:spPr>
          <a:ln/>
        </p:spPr>
      </p:sp>
      <p:sp>
        <p:nvSpPr>
          <p:cNvPr id="6133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613380"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24F592B2-FC2A-421B-93F1-0461693CB507}" type="slidenum">
              <a:rPr lang="en-US" altLang="en-US" sz="1300" smtClean="0">
                <a:solidFill>
                  <a:srgbClr val="000000"/>
                </a:solidFill>
                <a:latin typeface="Arial" pitchFamily="34" charset="0"/>
                <a:cs typeface="Arial" pitchFamily="34" charset="0"/>
              </a:rPr>
              <a:pPr>
                <a:spcBef>
                  <a:spcPct val="0"/>
                </a:spcBef>
                <a:buClr>
                  <a:srgbClr val="FFFFFF"/>
                </a:buClr>
              </a:pPr>
              <a:t>220</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C5E02B81-97F9-4980-A897-ED9F918CCC89}" type="slidenum">
              <a:rPr lang="en-US" altLang="en-US" sz="1300" smtClean="0">
                <a:solidFill>
                  <a:srgbClr val="000000"/>
                </a:solidFill>
                <a:latin typeface="Arial" pitchFamily="34" charset="0"/>
                <a:cs typeface="Arial" pitchFamily="34" charset="0"/>
              </a:rPr>
              <a:pPr>
                <a:spcBef>
                  <a:spcPct val="0"/>
                </a:spcBef>
                <a:buClr>
                  <a:srgbClr val="FFFFFF"/>
                </a:buClr>
              </a:pPr>
              <a:t>221</a:t>
            </a:fld>
            <a:endParaRPr lang="en-US" altLang="en-US" sz="1300" smtClean="0">
              <a:solidFill>
                <a:srgbClr val="000000"/>
              </a:solidFill>
              <a:latin typeface="Arial" pitchFamily="34" charset="0"/>
              <a:cs typeface="Arial" pitchFamily="34" charset="0"/>
            </a:endParaRPr>
          </a:p>
        </p:txBody>
      </p:sp>
      <p:sp>
        <p:nvSpPr>
          <p:cNvPr id="614403" name="Rectangle 2"/>
          <p:cNvSpPr>
            <a:spLocks noGrp="1" noRot="1" noChangeAspect="1" noChangeArrowheads="1" noTextEdit="1"/>
          </p:cNvSpPr>
          <p:nvPr>
            <p:ph type="sldImg"/>
          </p:nvPr>
        </p:nvSpPr>
        <p:spPr>
          <a:ln/>
        </p:spPr>
      </p:sp>
      <p:sp>
        <p:nvSpPr>
          <p:cNvPr id="614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b="1" smtClean="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6" name="Rectangle 2"/>
          <p:cNvSpPr>
            <a:spLocks noGrp="1" noRot="1" noChangeAspect="1" noChangeArrowheads="1" noTextEdit="1"/>
          </p:cNvSpPr>
          <p:nvPr>
            <p:ph type="sldImg"/>
          </p:nvPr>
        </p:nvSpPr>
        <p:spPr>
          <a:ln/>
        </p:spPr>
      </p:sp>
      <p:sp>
        <p:nvSpPr>
          <p:cNvPr id="6154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615428"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BCC44541-F5F9-423C-A4A9-59DA0CFAAB39}" type="slidenum">
              <a:rPr lang="en-US" altLang="en-US" sz="1300" smtClean="0">
                <a:solidFill>
                  <a:srgbClr val="000000"/>
                </a:solidFill>
                <a:latin typeface="Arial" pitchFamily="34" charset="0"/>
                <a:cs typeface="Arial" pitchFamily="34" charset="0"/>
              </a:rPr>
              <a:pPr>
                <a:spcBef>
                  <a:spcPct val="0"/>
                </a:spcBef>
                <a:buClr>
                  <a:srgbClr val="FFFFFF"/>
                </a:buClr>
              </a:pPr>
              <a:t>222</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47E07D06-0A74-477D-A11B-15C53778C755}" type="slidenum">
              <a:rPr lang="en-US" altLang="en-US" sz="1300" smtClean="0">
                <a:solidFill>
                  <a:srgbClr val="000000"/>
                </a:solidFill>
                <a:latin typeface="Arial" pitchFamily="34" charset="0"/>
                <a:cs typeface="Arial" pitchFamily="34" charset="0"/>
              </a:rPr>
              <a:pPr>
                <a:spcBef>
                  <a:spcPct val="0"/>
                </a:spcBef>
                <a:buClr>
                  <a:srgbClr val="FFFFFF"/>
                </a:buClr>
              </a:pPr>
              <a:t>223</a:t>
            </a:fld>
            <a:endParaRPr lang="en-US" altLang="en-US" sz="1300" smtClean="0">
              <a:solidFill>
                <a:srgbClr val="000000"/>
              </a:solidFill>
              <a:latin typeface="Arial" pitchFamily="34" charset="0"/>
              <a:cs typeface="Arial" pitchFamily="34" charset="0"/>
            </a:endParaRPr>
          </a:p>
        </p:txBody>
      </p:sp>
      <p:sp>
        <p:nvSpPr>
          <p:cNvPr id="616451" name="Rectangle 2"/>
          <p:cNvSpPr>
            <a:spLocks noGrp="1" noRot="1" noChangeAspect="1" noChangeArrowheads="1" noTextEdit="1"/>
          </p:cNvSpPr>
          <p:nvPr>
            <p:ph type="sldImg"/>
          </p:nvPr>
        </p:nvSpPr>
        <p:spPr>
          <a:ln/>
        </p:spPr>
      </p:sp>
      <p:sp>
        <p:nvSpPr>
          <p:cNvPr id="616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935369A8-86D1-4502-B5A5-807949089AB2}" type="slidenum">
              <a:rPr lang="en-US" altLang="en-US" sz="1300" smtClean="0">
                <a:solidFill>
                  <a:srgbClr val="000000"/>
                </a:solidFill>
                <a:latin typeface="Arial" pitchFamily="34" charset="0"/>
                <a:cs typeface="Arial" pitchFamily="34" charset="0"/>
              </a:rPr>
              <a:pPr>
                <a:spcBef>
                  <a:spcPct val="0"/>
                </a:spcBef>
                <a:buClr>
                  <a:srgbClr val="FFFFFF"/>
                </a:buClr>
              </a:pPr>
              <a:t>224</a:t>
            </a:fld>
            <a:endParaRPr lang="en-US" altLang="en-US" sz="1300" smtClean="0">
              <a:solidFill>
                <a:srgbClr val="000000"/>
              </a:solidFill>
              <a:latin typeface="Arial" pitchFamily="34" charset="0"/>
              <a:cs typeface="Arial" pitchFamily="34" charset="0"/>
            </a:endParaRPr>
          </a:p>
        </p:txBody>
      </p:sp>
      <p:sp>
        <p:nvSpPr>
          <p:cNvPr id="617475" name="Rectangle 2"/>
          <p:cNvSpPr>
            <a:spLocks noGrp="1" noRot="1" noChangeAspect="1" noChangeArrowheads="1" noTextEdit="1"/>
          </p:cNvSpPr>
          <p:nvPr>
            <p:ph type="sldImg"/>
          </p:nvPr>
        </p:nvSpPr>
        <p:spPr>
          <a:ln/>
        </p:spPr>
      </p:sp>
      <p:sp>
        <p:nvSpPr>
          <p:cNvPr id="617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2"/>
          <p:cNvSpPr>
            <a:spLocks noGrp="1" noRot="1" noChangeAspect="1" noChangeArrowheads="1" noTextEdit="1"/>
          </p:cNvSpPr>
          <p:nvPr>
            <p:ph type="sldImg"/>
          </p:nvPr>
        </p:nvSpPr>
        <p:spPr>
          <a:ln/>
        </p:spPr>
      </p:sp>
      <p:sp>
        <p:nvSpPr>
          <p:cNvPr id="4188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8" name="Slide Image Placeholder 1"/>
          <p:cNvSpPr>
            <a:spLocks noGrp="1" noRot="1" noChangeAspect="1" noTextEdit="1"/>
          </p:cNvSpPr>
          <p:nvPr>
            <p:ph type="sldImg"/>
          </p:nvPr>
        </p:nvSpPr>
        <p:spPr>
          <a:ln/>
        </p:spPr>
      </p:sp>
      <p:sp>
        <p:nvSpPr>
          <p:cNvPr id="6184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r>
              <a:rPr lang="en-US" altLang="en-US" sz="900" b="1" dirty="0" smtClean="0"/>
              <a:t> </a:t>
            </a:r>
            <a:endParaRPr lang="en-GB" altLang="en-US" sz="800" dirty="0" smtClean="0"/>
          </a:p>
        </p:txBody>
      </p:sp>
      <p:sp>
        <p:nvSpPr>
          <p:cNvPr id="6185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4D743A65-10AF-4072-994C-F2C9850B6572}" type="slidenum">
              <a:rPr lang="en-US" altLang="en-US" sz="1300" smtClean="0">
                <a:solidFill>
                  <a:srgbClr val="000000"/>
                </a:solidFill>
                <a:latin typeface="Arial" pitchFamily="34" charset="0"/>
                <a:cs typeface="Arial" pitchFamily="34" charset="0"/>
              </a:rPr>
              <a:pPr>
                <a:spcBef>
                  <a:spcPct val="0"/>
                </a:spcBef>
                <a:buClr>
                  <a:srgbClr val="FFFFFF"/>
                </a:buClr>
              </a:pPr>
              <a:t>225</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Espace réservé de l'image des diapositives 1"/>
          <p:cNvSpPr>
            <a:spLocks noGrp="1" noRot="1" noChangeAspect="1" noTextEdit="1"/>
          </p:cNvSpPr>
          <p:nvPr>
            <p:ph type="sldImg"/>
          </p:nvPr>
        </p:nvSpPr>
        <p:spPr>
          <a:xfrm>
            <a:off x="1647825" y="525463"/>
            <a:ext cx="3835400" cy="2876550"/>
          </a:xfrm>
          <a:ln/>
        </p:spPr>
      </p:sp>
      <p:sp>
        <p:nvSpPr>
          <p:cNvPr id="619523"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p>
            <a:endParaRPr lang="fr-FR" altLang="en-US" smtClean="0"/>
          </a:p>
        </p:txBody>
      </p:sp>
      <p:sp>
        <p:nvSpPr>
          <p:cNvPr id="619524"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698625" indent="-241300" defTabSz="990600" eaLnBrk="0" hangingPunct="0">
              <a:spcBef>
                <a:spcPct val="30000"/>
              </a:spcBef>
              <a:defRPr sz="1200">
                <a:solidFill>
                  <a:schemeClr val="tx1"/>
                </a:solidFill>
                <a:latin typeface="Calibri" pitchFamily="34" charset="0"/>
              </a:defRPr>
            </a:lvl4pPr>
            <a:lvl5pPr marL="2187575" indent="-246063" defTabSz="990600" eaLnBrk="0" hangingPunct="0">
              <a:spcBef>
                <a:spcPct val="30000"/>
              </a:spcBef>
              <a:defRPr sz="1200">
                <a:solidFill>
                  <a:schemeClr val="tx1"/>
                </a:solidFill>
                <a:latin typeface="Calibri" pitchFamily="34" charset="0"/>
              </a:defRPr>
            </a:lvl5pPr>
            <a:lvl6pPr marL="2644775" indent="-246063" defTabSz="990600" eaLnBrk="0" fontAlgn="base" hangingPunct="0">
              <a:spcBef>
                <a:spcPct val="30000"/>
              </a:spcBef>
              <a:spcAft>
                <a:spcPct val="0"/>
              </a:spcAft>
              <a:defRPr sz="1200">
                <a:solidFill>
                  <a:schemeClr val="tx1"/>
                </a:solidFill>
                <a:latin typeface="Calibri" pitchFamily="34" charset="0"/>
              </a:defRPr>
            </a:lvl6pPr>
            <a:lvl7pPr marL="3101975" indent="-246063" defTabSz="990600" eaLnBrk="0" fontAlgn="base" hangingPunct="0">
              <a:spcBef>
                <a:spcPct val="30000"/>
              </a:spcBef>
              <a:spcAft>
                <a:spcPct val="0"/>
              </a:spcAft>
              <a:defRPr sz="1200">
                <a:solidFill>
                  <a:schemeClr val="tx1"/>
                </a:solidFill>
                <a:latin typeface="Calibri" pitchFamily="34" charset="0"/>
              </a:defRPr>
            </a:lvl7pPr>
            <a:lvl8pPr marL="3559175" indent="-246063" defTabSz="990600" eaLnBrk="0" fontAlgn="base" hangingPunct="0">
              <a:spcBef>
                <a:spcPct val="30000"/>
              </a:spcBef>
              <a:spcAft>
                <a:spcPct val="0"/>
              </a:spcAft>
              <a:defRPr sz="1200">
                <a:solidFill>
                  <a:schemeClr val="tx1"/>
                </a:solidFill>
                <a:latin typeface="Calibri" pitchFamily="34" charset="0"/>
              </a:defRPr>
            </a:lvl8pPr>
            <a:lvl9pPr marL="4016375" indent="-246063"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2150E3F4-DFF0-4324-B349-23EB29D8131B}" type="slidenum">
              <a:rPr lang="en-GB" altLang="en-US" sz="1300">
                <a:solidFill>
                  <a:srgbClr val="000000"/>
                </a:solidFill>
                <a:latin typeface="Arial" pitchFamily="34" charset="0"/>
              </a:rPr>
              <a:pPr algn="r" eaLnBrk="1" hangingPunct="1">
                <a:spcBef>
                  <a:spcPct val="0"/>
                </a:spcBef>
              </a:pPr>
              <a:t>226</a:t>
            </a:fld>
            <a:endParaRPr lang="en-GB" altLang="en-US" sz="1300">
              <a:solidFill>
                <a:srgbClr val="000000"/>
              </a:solidFill>
              <a:latin typeface="Arial" pitchFamily="34" charset="0"/>
            </a:endParaRPr>
          </a:p>
        </p:txBody>
      </p:sp>
      <p:sp>
        <p:nvSpPr>
          <p:cNvPr id="619525"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698625" indent="-241300" defTabSz="990600" eaLnBrk="0" hangingPunct="0">
              <a:spcBef>
                <a:spcPct val="30000"/>
              </a:spcBef>
              <a:defRPr sz="1200">
                <a:solidFill>
                  <a:schemeClr val="tx1"/>
                </a:solidFill>
                <a:latin typeface="Calibri" pitchFamily="34" charset="0"/>
              </a:defRPr>
            </a:lvl4pPr>
            <a:lvl5pPr marL="2187575" indent="-246063" defTabSz="990600" eaLnBrk="0" hangingPunct="0">
              <a:spcBef>
                <a:spcPct val="30000"/>
              </a:spcBef>
              <a:defRPr sz="1200">
                <a:solidFill>
                  <a:schemeClr val="tx1"/>
                </a:solidFill>
                <a:latin typeface="Calibri" pitchFamily="34" charset="0"/>
              </a:defRPr>
            </a:lvl5pPr>
            <a:lvl6pPr marL="2644775" indent="-246063" defTabSz="990600" eaLnBrk="0" fontAlgn="base" hangingPunct="0">
              <a:spcBef>
                <a:spcPct val="30000"/>
              </a:spcBef>
              <a:spcAft>
                <a:spcPct val="0"/>
              </a:spcAft>
              <a:defRPr sz="1200">
                <a:solidFill>
                  <a:schemeClr val="tx1"/>
                </a:solidFill>
                <a:latin typeface="Calibri" pitchFamily="34" charset="0"/>
              </a:defRPr>
            </a:lvl6pPr>
            <a:lvl7pPr marL="3101975" indent="-246063" defTabSz="990600" eaLnBrk="0" fontAlgn="base" hangingPunct="0">
              <a:spcBef>
                <a:spcPct val="30000"/>
              </a:spcBef>
              <a:spcAft>
                <a:spcPct val="0"/>
              </a:spcAft>
              <a:defRPr sz="1200">
                <a:solidFill>
                  <a:schemeClr val="tx1"/>
                </a:solidFill>
                <a:latin typeface="Calibri" pitchFamily="34" charset="0"/>
              </a:defRPr>
            </a:lvl7pPr>
            <a:lvl8pPr marL="3559175" indent="-246063" defTabSz="990600" eaLnBrk="0" fontAlgn="base" hangingPunct="0">
              <a:spcBef>
                <a:spcPct val="30000"/>
              </a:spcBef>
              <a:spcAft>
                <a:spcPct val="0"/>
              </a:spcAft>
              <a:defRPr sz="1200">
                <a:solidFill>
                  <a:schemeClr val="tx1"/>
                </a:solidFill>
                <a:latin typeface="Calibri" pitchFamily="34" charset="0"/>
              </a:defRPr>
            </a:lvl8pPr>
            <a:lvl9pPr marL="4016375" indent="-246063"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en-US" sz="1300">
              <a:solidFill>
                <a:srgbClr val="000000"/>
              </a:solidFill>
              <a:latin typeface="Arial" pitchFamily="34"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ADFE7273-55EB-4005-AC74-523A420332EC}" type="slidenum">
              <a:rPr lang="en-US" altLang="en-US" sz="1300">
                <a:solidFill>
                  <a:srgbClr val="000000"/>
                </a:solidFill>
                <a:latin typeface="Arial" pitchFamily="34" charset="0"/>
              </a:rPr>
              <a:pPr algn="r">
                <a:spcBef>
                  <a:spcPct val="0"/>
                </a:spcBef>
              </a:pPr>
              <a:t>227</a:t>
            </a:fld>
            <a:endParaRPr lang="en-US" altLang="en-US" sz="1300">
              <a:solidFill>
                <a:srgbClr val="000000"/>
              </a:solidFill>
              <a:latin typeface="Arial" pitchFamily="34" charset="0"/>
            </a:endParaRPr>
          </a:p>
        </p:txBody>
      </p:sp>
      <p:sp>
        <p:nvSpPr>
          <p:cNvPr id="620547" name="Rectangle 2"/>
          <p:cNvSpPr>
            <a:spLocks noGrp="1" noRot="1" noChangeAspect="1" noChangeArrowheads="1" noTextEdit="1"/>
          </p:cNvSpPr>
          <p:nvPr>
            <p:ph type="sldImg"/>
          </p:nvPr>
        </p:nvSpPr>
        <p:spPr>
          <a:ln/>
        </p:spPr>
      </p:sp>
      <p:sp>
        <p:nvSpPr>
          <p:cNvPr id="620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r>
              <a:rPr lang="en-GB" altLang="en-US" sz="800" smtClean="0"/>
              <a:t> </a:t>
            </a:r>
            <a:endParaRPr lang="en-US" altLang="en-US" sz="800" b="1" i="1" u="sng" smtClean="0"/>
          </a:p>
        </p:txBody>
      </p:sp>
      <p:sp>
        <p:nvSpPr>
          <p:cNvPr id="620549"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943023F5-001C-4808-91C6-A7973705DED4}" type="slidenum">
              <a:rPr lang="en-US" altLang="en-US" sz="1300" smtClean="0">
                <a:solidFill>
                  <a:srgbClr val="000000"/>
                </a:solidFill>
                <a:latin typeface="Arial" pitchFamily="34" charset="0"/>
                <a:cs typeface="Arial" pitchFamily="34" charset="0"/>
              </a:rPr>
              <a:pPr>
                <a:spcBef>
                  <a:spcPct val="0"/>
                </a:spcBef>
                <a:buClr>
                  <a:srgbClr val="FFFFFF"/>
                </a:buClr>
              </a:pPr>
              <a:t>227</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70" name="Rectangle 2"/>
          <p:cNvSpPr>
            <a:spLocks noGrp="1" noRot="1" noChangeAspect="1" noChangeArrowheads="1" noTextEdit="1"/>
          </p:cNvSpPr>
          <p:nvPr>
            <p:ph type="sldImg"/>
          </p:nvPr>
        </p:nvSpPr>
        <p:spPr>
          <a:ln/>
        </p:spPr>
      </p:sp>
      <p:sp>
        <p:nvSpPr>
          <p:cNvPr id="6215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621572"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476E4E04-630C-4434-B7E1-CFAB0E8C38F6}" type="slidenum">
              <a:rPr lang="en-US" altLang="en-US" sz="1300" smtClean="0">
                <a:solidFill>
                  <a:srgbClr val="000000"/>
                </a:solidFill>
                <a:latin typeface="Arial" pitchFamily="34" charset="0"/>
                <a:cs typeface="Arial" pitchFamily="34" charset="0"/>
              </a:rPr>
              <a:pPr>
                <a:spcBef>
                  <a:spcPct val="0"/>
                </a:spcBef>
                <a:buClr>
                  <a:srgbClr val="FFFFFF"/>
                </a:buClr>
              </a:pPr>
              <a:t>228</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4" name="Rectangle 2"/>
          <p:cNvSpPr>
            <a:spLocks noGrp="1" noRot="1" noChangeAspect="1" noChangeArrowheads="1" noTextEdit="1"/>
          </p:cNvSpPr>
          <p:nvPr>
            <p:ph type="sldImg"/>
          </p:nvPr>
        </p:nvSpPr>
        <p:spPr>
          <a:ln/>
        </p:spPr>
      </p:sp>
      <p:sp>
        <p:nvSpPr>
          <p:cNvPr id="6225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b="1" smtClean="0">
              <a:cs typeface="Arial" pitchFamily="34" charset="0"/>
            </a:endParaRPr>
          </a:p>
          <a:p>
            <a:endParaRPr lang="en-GB" altLang="en-US" smtClean="0"/>
          </a:p>
        </p:txBody>
      </p:sp>
      <p:sp>
        <p:nvSpPr>
          <p:cNvPr id="622596"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5B5ABA47-5D49-4AC7-B6C1-8DAED25FB73A}" type="slidenum">
              <a:rPr lang="en-US" altLang="en-US" sz="1300" smtClean="0">
                <a:solidFill>
                  <a:srgbClr val="000000"/>
                </a:solidFill>
                <a:latin typeface="Arial" pitchFamily="34" charset="0"/>
                <a:cs typeface="Arial" pitchFamily="34" charset="0"/>
              </a:rPr>
              <a:pPr>
                <a:spcBef>
                  <a:spcPct val="0"/>
                </a:spcBef>
                <a:buClr>
                  <a:srgbClr val="FFFFFF"/>
                </a:buClr>
              </a:pPr>
              <a:t>230</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8"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B777B78C-06EF-445B-BC9D-B302CC9C879D}" type="slidenum">
              <a:rPr lang="en-US" altLang="en-US" sz="1300">
                <a:solidFill>
                  <a:srgbClr val="000000"/>
                </a:solidFill>
                <a:latin typeface="Arial" pitchFamily="34" charset="0"/>
              </a:rPr>
              <a:pPr algn="r">
                <a:spcBef>
                  <a:spcPct val="0"/>
                </a:spcBef>
              </a:pPr>
              <a:t>231</a:t>
            </a:fld>
            <a:endParaRPr lang="en-US" altLang="en-US" sz="1300">
              <a:solidFill>
                <a:srgbClr val="000000"/>
              </a:solidFill>
              <a:latin typeface="Arial" pitchFamily="34" charset="0"/>
            </a:endParaRPr>
          </a:p>
        </p:txBody>
      </p:sp>
      <p:sp>
        <p:nvSpPr>
          <p:cNvPr id="623619" name="Rectangle 2"/>
          <p:cNvSpPr>
            <a:spLocks noGrp="1" noRot="1" noChangeAspect="1" noChangeArrowheads="1" noTextEdit="1"/>
          </p:cNvSpPr>
          <p:nvPr>
            <p:ph type="sldImg"/>
          </p:nvPr>
        </p:nvSpPr>
        <p:spPr>
          <a:ln/>
        </p:spPr>
      </p:sp>
      <p:sp>
        <p:nvSpPr>
          <p:cNvPr id="623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z="900" u="sng" smtClean="0"/>
          </a:p>
        </p:txBody>
      </p:sp>
      <p:sp>
        <p:nvSpPr>
          <p:cNvPr id="623621"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AD123EDA-EEE2-4C14-BCCE-CE2775A55670}" type="slidenum">
              <a:rPr lang="en-US" altLang="en-US" sz="1300" smtClean="0">
                <a:solidFill>
                  <a:srgbClr val="000000"/>
                </a:solidFill>
                <a:latin typeface="Arial" pitchFamily="34" charset="0"/>
                <a:cs typeface="Arial" pitchFamily="34" charset="0"/>
              </a:rPr>
              <a:pPr>
                <a:spcBef>
                  <a:spcPct val="0"/>
                </a:spcBef>
                <a:buClr>
                  <a:srgbClr val="FFFFFF"/>
                </a:buClr>
              </a:pPr>
              <a:t>231</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2" name="Espace réservé de l'image des diapositives 1"/>
          <p:cNvSpPr>
            <a:spLocks noGrp="1" noRot="1" noChangeAspect="1" noTextEdit="1"/>
          </p:cNvSpPr>
          <p:nvPr>
            <p:ph type="sldImg"/>
          </p:nvPr>
        </p:nvSpPr>
        <p:spPr>
          <a:xfrm>
            <a:off x="1647825" y="525463"/>
            <a:ext cx="3835400" cy="2876550"/>
          </a:xfrm>
          <a:ln/>
        </p:spPr>
      </p:sp>
      <p:sp>
        <p:nvSpPr>
          <p:cNvPr id="624643"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p>
            <a:endParaRPr lang="fr-FR" altLang="en-US" smtClean="0"/>
          </a:p>
        </p:txBody>
      </p:sp>
      <p:sp>
        <p:nvSpPr>
          <p:cNvPr id="624644"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5B73EAF0-22FE-4E8B-9918-A8E82B9F51FA}" type="slidenum">
              <a:rPr lang="en-GB" altLang="en-US" sz="1300">
                <a:solidFill>
                  <a:srgbClr val="000000"/>
                </a:solidFill>
                <a:latin typeface="Arial" pitchFamily="34" charset="0"/>
              </a:rPr>
              <a:pPr algn="r" eaLnBrk="1" hangingPunct="1">
                <a:spcBef>
                  <a:spcPct val="0"/>
                </a:spcBef>
              </a:pPr>
              <a:t>232</a:t>
            </a:fld>
            <a:endParaRPr lang="en-GB" altLang="en-US" sz="1300">
              <a:solidFill>
                <a:srgbClr val="000000"/>
              </a:solidFill>
              <a:latin typeface="Arial" pitchFamily="34" charset="0"/>
            </a:endParaRPr>
          </a:p>
        </p:txBody>
      </p:sp>
      <p:sp>
        <p:nvSpPr>
          <p:cNvPr id="624645"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en-US" sz="1300">
              <a:solidFill>
                <a:srgbClr val="000000"/>
              </a:solidFill>
              <a:latin typeface="Arial" pitchFamily="34" charset="0"/>
            </a:endParaRPr>
          </a:p>
        </p:txBody>
      </p:sp>
      <p:sp>
        <p:nvSpPr>
          <p:cNvPr id="624646"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07FE8E4F-E1E5-49A7-9A0D-71D6CC22DF48}" type="slidenum">
              <a:rPr lang="en-US" altLang="en-US" sz="1300" smtClean="0">
                <a:solidFill>
                  <a:srgbClr val="000000"/>
                </a:solidFill>
                <a:latin typeface="Arial" pitchFamily="34" charset="0"/>
                <a:cs typeface="Arial" pitchFamily="34" charset="0"/>
              </a:rPr>
              <a:pPr>
                <a:spcBef>
                  <a:spcPct val="0"/>
                </a:spcBef>
                <a:buClr>
                  <a:srgbClr val="FFFFFF"/>
                </a:buClr>
              </a:pPr>
              <a:t>232</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Rectangle 2"/>
          <p:cNvSpPr>
            <a:spLocks noGrp="1" noRot="1" noChangeAspect="1" noChangeArrowheads="1" noTextEdit="1"/>
          </p:cNvSpPr>
          <p:nvPr>
            <p:ph type="sldImg"/>
          </p:nvPr>
        </p:nvSpPr>
        <p:spPr>
          <a:ln/>
        </p:spPr>
      </p:sp>
      <p:sp>
        <p:nvSpPr>
          <p:cNvPr id="6256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en-US" sz="800" dirty="0" smtClean="0"/>
          </a:p>
        </p:txBody>
      </p:sp>
      <p:sp>
        <p:nvSpPr>
          <p:cNvPr id="625668"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B4494D05-A9EA-4C23-9CBA-573D951D333D}" type="slidenum">
              <a:rPr lang="en-US" altLang="en-US" sz="1300" smtClean="0">
                <a:solidFill>
                  <a:srgbClr val="000000"/>
                </a:solidFill>
                <a:latin typeface="Arial" pitchFamily="34" charset="0"/>
                <a:cs typeface="Arial" pitchFamily="34" charset="0"/>
              </a:rPr>
              <a:pPr>
                <a:spcBef>
                  <a:spcPct val="0"/>
                </a:spcBef>
                <a:buClr>
                  <a:srgbClr val="FFFFFF"/>
                </a:buClr>
              </a:pPr>
              <a:t>233</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90"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BB944BD1-86C7-4D2A-9D0A-626710194EFD}" type="slidenum">
              <a:rPr lang="en-US" altLang="en-US" sz="1300">
                <a:solidFill>
                  <a:srgbClr val="000000"/>
                </a:solidFill>
                <a:latin typeface="Arial" pitchFamily="34" charset="0"/>
              </a:rPr>
              <a:pPr algn="r">
                <a:spcBef>
                  <a:spcPct val="0"/>
                </a:spcBef>
              </a:pPr>
              <a:t>235</a:t>
            </a:fld>
            <a:endParaRPr lang="en-US" altLang="en-US" sz="1300">
              <a:solidFill>
                <a:srgbClr val="000000"/>
              </a:solidFill>
              <a:latin typeface="Arial" pitchFamily="34" charset="0"/>
            </a:endParaRPr>
          </a:p>
        </p:txBody>
      </p:sp>
      <p:sp>
        <p:nvSpPr>
          <p:cNvPr id="626691" name="Rectangle 2"/>
          <p:cNvSpPr>
            <a:spLocks noGrp="1" noRot="1" noChangeAspect="1" noChangeArrowheads="1" noTextEdit="1"/>
          </p:cNvSpPr>
          <p:nvPr>
            <p:ph type="sldImg"/>
          </p:nvPr>
        </p:nvSpPr>
        <p:spPr>
          <a:ln/>
        </p:spPr>
      </p:sp>
      <p:sp>
        <p:nvSpPr>
          <p:cNvPr id="626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just"/>
            <a:endParaRPr lang="en-US" altLang="en-US" smtClean="0"/>
          </a:p>
          <a:p>
            <a:pPr eaLnBrk="1" hangingPunct="1"/>
            <a:endParaRPr lang="en-GB" altLang="en-US" smtClean="0"/>
          </a:p>
          <a:p>
            <a:endParaRPr lang="en-GB" altLang="en-US" smtClean="0"/>
          </a:p>
        </p:txBody>
      </p:sp>
      <p:sp>
        <p:nvSpPr>
          <p:cNvPr id="626693"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D4CFC765-BF7C-423C-A414-E1DC90E605CE}" type="slidenum">
              <a:rPr lang="en-US" altLang="en-US" sz="1300" smtClean="0">
                <a:solidFill>
                  <a:srgbClr val="000000"/>
                </a:solidFill>
                <a:latin typeface="Arial" pitchFamily="34" charset="0"/>
                <a:cs typeface="Arial" pitchFamily="34" charset="0"/>
              </a:rPr>
              <a:pPr>
                <a:spcBef>
                  <a:spcPct val="0"/>
                </a:spcBef>
                <a:buClr>
                  <a:srgbClr val="FFFFFF"/>
                </a:buClr>
              </a:pPr>
              <a:t>235</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Rectangle 2"/>
          <p:cNvSpPr>
            <a:spLocks noGrp="1" noRot="1" noChangeAspect="1" noChangeArrowheads="1" noTextEdit="1"/>
          </p:cNvSpPr>
          <p:nvPr>
            <p:ph type="sldImg"/>
          </p:nvPr>
        </p:nvSpPr>
        <p:spPr>
          <a:ln/>
        </p:spPr>
      </p:sp>
      <p:sp>
        <p:nvSpPr>
          <p:cNvPr id="627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627716" name="Slide Number Placeholder 1"/>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DB993DDB-EF71-4E5C-843F-F86129CD1AF9}" type="slidenum">
              <a:rPr lang="en-US" altLang="en-US" sz="1300" smtClean="0">
                <a:solidFill>
                  <a:srgbClr val="000000"/>
                </a:solidFill>
                <a:latin typeface="Arial" pitchFamily="34" charset="0"/>
                <a:cs typeface="Arial" pitchFamily="34" charset="0"/>
              </a:rPr>
              <a:pPr>
                <a:spcBef>
                  <a:spcPct val="0"/>
                </a:spcBef>
                <a:buClr>
                  <a:srgbClr val="FFFFFF"/>
                </a:buClr>
              </a:pPr>
              <a:t>236</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Slide Image Placeholder 1"/>
          <p:cNvSpPr>
            <a:spLocks noGrp="1" noRot="1" noChangeAspect="1" noTextEdit="1"/>
          </p:cNvSpPr>
          <p:nvPr>
            <p:ph type="sldImg"/>
          </p:nvPr>
        </p:nvSpPr>
        <p:spPr>
          <a:ln/>
        </p:spPr>
      </p:sp>
      <p:sp>
        <p:nvSpPr>
          <p:cNvPr id="4198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a:p>
            <a:endParaRPr lang="en-US" altLang="en-US" smtClean="0"/>
          </a:p>
        </p:txBody>
      </p:sp>
      <p:sp>
        <p:nvSpPr>
          <p:cNvPr id="41984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6241D102-D718-4E72-8A9B-78FC76BCA762}" type="slidenum">
              <a:rPr lang="en-GB" altLang="en-US" sz="1300">
                <a:solidFill>
                  <a:srgbClr val="000000"/>
                </a:solidFill>
              </a:rPr>
              <a:pPr algn="r" eaLnBrk="1" hangingPunct="1">
                <a:spcBef>
                  <a:spcPct val="0"/>
                </a:spcBef>
                <a:buClr>
                  <a:srgbClr val="FFFFFF"/>
                </a:buClr>
                <a:buSzPct val="80000"/>
                <a:buFont typeface="Wingdings" pitchFamily="2" charset="2"/>
                <a:buChar char="•"/>
              </a:pPr>
              <a:t>24</a:t>
            </a:fld>
            <a:endParaRPr lang="en-GB" altLang="en-US" sz="1300">
              <a:solidFill>
                <a:srgbClr val="000000"/>
              </a:solidFill>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8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A1578862-E62D-45E8-BBD7-D653ADC007C8}" type="slidenum">
              <a:rPr lang="en-US" altLang="en-US" sz="1300" smtClean="0">
                <a:solidFill>
                  <a:srgbClr val="000000"/>
                </a:solidFill>
                <a:latin typeface="Arial" pitchFamily="34" charset="0"/>
                <a:cs typeface="Arial" pitchFamily="34" charset="0"/>
              </a:rPr>
              <a:pPr>
                <a:spcBef>
                  <a:spcPct val="0"/>
                </a:spcBef>
              </a:pPr>
              <a:t>237</a:t>
            </a:fld>
            <a:endParaRPr lang="en-US" altLang="en-US" sz="1300" smtClean="0">
              <a:solidFill>
                <a:srgbClr val="000000"/>
              </a:solidFill>
              <a:latin typeface="Arial" pitchFamily="34" charset="0"/>
              <a:cs typeface="Arial" pitchFamily="34" charset="0"/>
            </a:endParaRPr>
          </a:p>
        </p:txBody>
      </p:sp>
      <p:sp>
        <p:nvSpPr>
          <p:cNvPr id="628739"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fontScale="92500" lnSpcReduction="20000"/>
          </a:bodyPr>
          <a:lstStyle/>
          <a:p>
            <a:pPr>
              <a:defRPr/>
            </a:pPr>
            <a:endParaRPr lang="en-US" sz="1800" dirty="0"/>
          </a:p>
          <a:p>
            <a:pPr>
              <a:defRPr/>
            </a:pPr>
            <a:endParaRPr lang="en-US" dirty="0"/>
          </a:p>
        </p:txBody>
      </p:sp>
      <p:sp>
        <p:nvSpPr>
          <p:cNvPr id="628741"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46812BD6-BB0F-49BC-BD49-010BBD6B5A31}" type="slidenum">
              <a:rPr lang="en-US" altLang="en-US">
                <a:solidFill>
                  <a:srgbClr val="000000"/>
                </a:solidFill>
                <a:latin typeface="Arial" pitchFamily="34" charset="0"/>
                <a:ea typeface="MS PGothic" pitchFamily="34" charset="-128"/>
              </a:rPr>
              <a:pPr algn="r">
                <a:spcBef>
                  <a:spcPct val="0"/>
                </a:spcBef>
              </a:pPr>
              <a:t>237</a:t>
            </a:fld>
            <a:endParaRPr lang="en-US" altLang="en-US">
              <a:solidFill>
                <a:srgbClr val="000000"/>
              </a:solidFill>
              <a:latin typeface="Arial" pitchFamily="34" charset="0"/>
              <a:ea typeface="MS PGothic" pitchFamily="34" charset="-128"/>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C30BDFAB-3D7E-496F-B48E-B50BC5EB0199}" type="slidenum">
              <a:rPr lang="en-US" altLang="en-US" sz="1300" smtClean="0">
                <a:solidFill>
                  <a:srgbClr val="000000"/>
                </a:solidFill>
                <a:latin typeface="Arial" pitchFamily="34" charset="0"/>
                <a:cs typeface="Arial" pitchFamily="34" charset="0"/>
              </a:rPr>
              <a:pPr>
                <a:spcBef>
                  <a:spcPct val="0"/>
                </a:spcBef>
              </a:pPr>
              <a:t>238</a:t>
            </a:fld>
            <a:endParaRPr lang="en-US" altLang="en-US" sz="1300" smtClean="0">
              <a:solidFill>
                <a:srgbClr val="000000"/>
              </a:solidFill>
              <a:latin typeface="Arial" pitchFamily="34" charset="0"/>
              <a:cs typeface="Arial" pitchFamily="34" charset="0"/>
            </a:endParaRPr>
          </a:p>
        </p:txBody>
      </p:sp>
      <p:sp>
        <p:nvSpPr>
          <p:cNvPr id="629763" name="Slide Image Placeholder 1"/>
          <p:cNvSpPr>
            <a:spLocks noGrp="1" noRot="1" noChangeAspect="1" noTextEdit="1"/>
          </p:cNvSpPr>
          <p:nvPr>
            <p:ph type="sldImg"/>
          </p:nvPr>
        </p:nvSpPr>
        <p:spPr>
          <a:ln/>
        </p:spPr>
      </p:sp>
      <p:sp>
        <p:nvSpPr>
          <p:cNvPr id="62976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629765"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9FA632B1-7A59-4733-8E4F-488CB28F1C03}" type="slidenum">
              <a:rPr lang="en-US" altLang="en-US">
                <a:solidFill>
                  <a:srgbClr val="000000"/>
                </a:solidFill>
                <a:latin typeface="Arial" pitchFamily="34" charset="0"/>
                <a:ea typeface="MS PGothic" pitchFamily="34" charset="-128"/>
              </a:rPr>
              <a:pPr algn="r">
                <a:spcBef>
                  <a:spcPct val="0"/>
                </a:spcBef>
              </a:pPr>
              <a:t>238</a:t>
            </a:fld>
            <a:endParaRPr lang="en-US" altLang="en-US">
              <a:solidFill>
                <a:srgbClr val="000000"/>
              </a:solidFill>
              <a:latin typeface="Arial" pitchFamily="34" charset="0"/>
              <a:ea typeface="MS PGothic" pitchFamily="34" charset="-128"/>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79FD4A0B-670A-4F27-837B-0FC69AD059CF}" type="slidenum">
              <a:rPr lang="en-US" altLang="en-US" sz="1300" smtClean="0">
                <a:solidFill>
                  <a:srgbClr val="000000"/>
                </a:solidFill>
                <a:latin typeface="Arial" pitchFamily="34" charset="0"/>
                <a:cs typeface="Arial" pitchFamily="34" charset="0"/>
              </a:rPr>
              <a:pPr>
                <a:spcBef>
                  <a:spcPct val="0"/>
                </a:spcBef>
              </a:pPr>
              <a:t>239</a:t>
            </a:fld>
            <a:endParaRPr lang="en-US" altLang="en-US" sz="1300" smtClean="0">
              <a:solidFill>
                <a:srgbClr val="000000"/>
              </a:solidFill>
              <a:latin typeface="Arial" pitchFamily="34" charset="0"/>
              <a:cs typeface="Arial" pitchFamily="34" charset="0"/>
            </a:endParaRPr>
          </a:p>
        </p:txBody>
      </p:sp>
      <p:sp>
        <p:nvSpPr>
          <p:cNvPr id="630787" name="Rectangle 2"/>
          <p:cNvSpPr>
            <a:spLocks noGrp="1" noRot="1" noChangeAspect="1" noChangeArrowheads="1" noTextEdit="1"/>
          </p:cNvSpPr>
          <p:nvPr>
            <p:ph type="sldImg"/>
          </p:nvPr>
        </p:nvSpPr>
        <p:spPr>
          <a:ln/>
        </p:spPr>
      </p:sp>
      <p:sp>
        <p:nvSpPr>
          <p:cNvPr id="6307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784C58C1-1B8C-4324-B6EB-2F95F5117CF5}" type="slidenum">
              <a:rPr lang="en-US" altLang="en-US" sz="1300" smtClean="0">
                <a:solidFill>
                  <a:srgbClr val="000000"/>
                </a:solidFill>
                <a:latin typeface="Arial" pitchFamily="34" charset="0"/>
                <a:cs typeface="Arial" pitchFamily="34" charset="0"/>
              </a:rPr>
              <a:pPr>
                <a:spcBef>
                  <a:spcPct val="0"/>
                </a:spcBef>
              </a:pPr>
              <a:t>240</a:t>
            </a:fld>
            <a:endParaRPr lang="en-US" altLang="en-US" sz="1300" smtClean="0">
              <a:solidFill>
                <a:srgbClr val="000000"/>
              </a:solidFill>
              <a:latin typeface="Arial" pitchFamily="34" charset="0"/>
              <a:cs typeface="Arial" pitchFamily="34" charset="0"/>
            </a:endParaRPr>
          </a:p>
        </p:txBody>
      </p:sp>
      <p:sp>
        <p:nvSpPr>
          <p:cNvPr id="631811" name="Slide Image Placeholder 1"/>
          <p:cNvSpPr>
            <a:spLocks noGrp="1" noRot="1" noChangeAspect="1" noTextEdit="1"/>
          </p:cNvSpPr>
          <p:nvPr>
            <p:ph type="sldImg"/>
          </p:nvPr>
        </p:nvSpPr>
        <p:spPr>
          <a:ln/>
        </p:spPr>
      </p:sp>
      <p:sp>
        <p:nvSpPr>
          <p:cNvPr id="63181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631813"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AA2E8853-596C-4A32-8D25-0BAE44B0748A}" type="slidenum">
              <a:rPr lang="en-US" altLang="en-US">
                <a:solidFill>
                  <a:srgbClr val="000000"/>
                </a:solidFill>
                <a:latin typeface="Arial" pitchFamily="34" charset="0"/>
                <a:ea typeface="MS PGothic" pitchFamily="34" charset="-128"/>
              </a:rPr>
              <a:pPr algn="r">
                <a:spcBef>
                  <a:spcPct val="0"/>
                </a:spcBef>
              </a:pPr>
              <a:t>240</a:t>
            </a:fld>
            <a:endParaRPr lang="en-US" altLang="en-US">
              <a:solidFill>
                <a:srgbClr val="000000"/>
              </a:solidFill>
              <a:latin typeface="Arial" pitchFamily="34" charset="0"/>
              <a:ea typeface="MS PGothic" pitchFamily="34" charset="-128"/>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834"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7D780DF2-DEDC-45A1-AA79-BC9ACCEC19A1}" type="slidenum">
              <a:rPr lang="en-US" altLang="en-US">
                <a:solidFill>
                  <a:srgbClr val="000000"/>
                </a:solidFill>
                <a:latin typeface="Arial" pitchFamily="34" charset="0"/>
                <a:ea typeface="MS PGothic" pitchFamily="34" charset="-128"/>
              </a:rPr>
              <a:pPr algn="r">
                <a:spcBef>
                  <a:spcPct val="0"/>
                </a:spcBef>
              </a:pPr>
              <a:t>241</a:t>
            </a:fld>
            <a:endParaRPr lang="en-US" altLang="en-US">
              <a:solidFill>
                <a:srgbClr val="000000"/>
              </a:solidFill>
              <a:latin typeface="Arial" pitchFamily="34" charset="0"/>
              <a:ea typeface="MS PGothic" pitchFamily="34" charset="-128"/>
            </a:endParaRPr>
          </a:p>
        </p:txBody>
      </p:sp>
      <p:sp>
        <p:nvSpPr>
          <p:cNvPr id="632835" name="Slide Image Placeholder 1"/>
          <p:cNvSpPr>
            <a:spLocks noGrp="1" noRot="1" noChangeAspect="1" noTextEdit="1"/>
          </p:cNvSpPr>
          <p:nvPr>
            <p:ph type="sldImg"/>
          </p:nvPr>
        </p:nvSpPr>
        <p:spPr>
          <a:ln/>
        </p:spPr>
      </p:sp>
      <p:sp>
        <p:nvSpPr>
          <p:cNvPr id="63283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Tx/>
              <a:buChar char="-"/>
            </a:pPr>
            <a:endParaRPr lang="en-GB" altLang="en-US" sz="1000" smtClean="0"/>
          </a:p>
        </p:txBody>
      </p:sp>
      <p:sp>
        <p:nvSpPr>
          <p:cNvPr id="632837"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43DF6ED8-84D2-4472-9C7E-FB41CB450CB1}" type="slidenum">
              <a:rPr lang="en-US" altLang="en-US">
                <a:solidFill>
                  <a:srgbClr val="000000"/>
                </a:solidFill>
                <a:latin typeface="Arial" pitchFamily="34" charset="0"/>
                <a:ea typeface="MS PGothic" pitchFamily="34" charset="-128"/>
              </a:rPr>
              <a:pPr algn="r">
                <a:spcBef>
                  <a:spcPct val="0"/>
                </a:spcBef>
              </a:pPr>
              <a:t>241</a:t>
            </a:fld>
            <a:endParaRPr lang="en-US" altLang="en-US">
              <a:solidFill>
                <a:srgbClr val="000000"/>
              </a:solidFill>
              <a:latin typeface="Arial" pitchFamily="34" charset="0"/>
              <a:ea typeface="MS PGothic" pitchFamily="34" charset="-128"/>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9B43282D-1B5B-4A60-8F7A-F8635BD771ED}" type="slidenum">
              <a:rPr lang="en-US" altLang="en-US" sz="1300" smtClean="0">
                <a:solidFill>
                  <a:srgbClr val="000000"/>
                </a:solidFill>
                <a:latin typeface="Arial" pitchFamily="34" charset="0"/>
                <a:cs typeface="Arial" pitchFamily="34" charset="0"/>
              </a:rPr>
              <a:pPr>
                <a:spcBef>
                  <a:spcPct val="0"/>
                </a:spcBef>
              </a:pPr>
              <a:t>242</a:t>
            </a:fld>
            <a:endParaRPr lang="en-US" altLang="en-US" sz="1300" smtClean="0">
              <a:solidFill>
                <a:srgbClr val="000000"/>
              </a:solidFill>
              <a:latin typeface="Arial" pitchFamily="34" charset="0"/>
              <a:cs typeface="Arial" pitchFamily="34" charset="0"/>
            </a:endParaRPr>
          </a:p>
        </p:txBody>
      </p:sp>
      <p:sp>
        <p:nvSpPr>
          <p:cNvPr id="633859"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7DBE5495-02EE-4998-98AA-0F02F003E11B}"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242</a:t>
            </a:fld>
            <a:endParaRPr lang="en-US" altLang="en-US">
              <a:solidFill>
                <a:srgbClr val="000000"/>
              </a:solidFill>
              <a:latin typeface="Times New Roman" pitchFamily="18" charset="0"/>
              <a:ea typeface="ヒラギノ角ゴ ProN W3"/>
              <a:cs typeface="ヒラギノ角ゴ ProN W3"/>
              <a:sym typeface="Times New Roman" pitchFamily="18" charset="0"/>
            </a:endParaRPr>
          </a:p>
        </p:txBody>
      </p:sp>
      <p:sp>
        <p:nvSpPr>
          <p:cNvPr id="633860" name="Rectangle 7"/>
          <p:cNvSpPr txBox="1">
            <a:spLocks noGrp="1" noChangeArrowheads="1"/>
          </p:cNvSpPr>
          <p:nvPr/>
        </p:nvSpPr>
        <p:spPr bwMode="auto">
          <a:xfrm>
            <a:off x="5227638" y="9726613"/>
            <a:ext cx="116522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50490" rIns="0" bIns="50490"/>
          <a:lstStyle>
            <a:lvl1pPr defTabSz="935038" eaLnBrk="0" hangingPunct="0">
              <a:spcBef>
                <a:spcPct val="30000"/>
              </a:spcBef>
              <a:defRPr sz="1200">
                <a:solidFill>
                  <a:schemeClr val="tx1"/>
                </a:solidFill>
                <a:latin typeface="Calibri" pitchFamily="34" charset="0"/>
              </a:defRPr>
            </a:lvl1pPr>
            <a:lvl2pPr marL="742950" indent="-285750" defTabSz="935038" eaLnBrk="0" hangingPunct="0">
              <a:spcBef>
                <a:spcPct val="30000"/>
              </a:spcBef>
              <a:defRPr sz="1200">
                <a:solidFill>
                  <a:schemeClr val="tx1"/>
                </a:solidFill>
                <a:latin typeface="Calibri" pitchFamily="34" charset="0"/>
              </a:defRPr>
            </a:lvl2pPr>
            <a:lvl3pPr marL="1143000" indent="-228600" defTabSz="935038" eaLnBrk="0" hangingPunct="0">
              <a:spcBef>
                <a:spcPct val="30000"/>
              </a:spcBef>
              <a:defRPr sz="1200">
                <a:solidFill>
                  <a:schemeClr val="tx1"/>
                </a:solidFill>
                <a:latin typeface="Calibri" pitchFamily="34" charset="0"/>
              </a:defRPr>
            </a:lvl3pPr>
            <a:lvl4pPr marL="1600200" indent="-228600" defTabSz="935038" eaLnBrk="0" hangingPunct="0">
              <a:spcBef>
                <a:spcPct val="30000"/>
              </a:spcBef>
              <a:defRPr sz="1200">
                <a:solidFill>
                  <a:schemeClr val="tx1"/>
                </a:solidFill>
                <a:latin typeface="Calibri" pitchFamily="34" charset="0"/>
              </a:defRPr>
            </a:lvl4pPr>
            <a:lvl5pPr marL="2057400" indent="-228600" defTabSz="935038" eaLnBrk="0" hangingPunct="0">
              <a:spcBef>
                <a:spcPct val="30000"/>
              </a:spcBef>
              <a:defRPr sz="1200">
                <a:solidFill>
                  <a:schemeClr val="tx1"/>
                </a:solidFill>
                <a:latin typeface="Calibri" pitchFamily="34" charset="0"/>
              </a:defRPr>
            </a:lvl5pPr>
            <a:lvl6pPr marL="2514600" indent="-228600" defTabSz="935038" eaLnBrk="0" fontAlgn="base" hangingPunct="0">
              <a:spcBef>
                <a:spcPct val="30000"/>
              </a:spcBef>
              <a:spcAft>
                <a:spcPct val="0"/>
              </a:spcAft>
              <a:defRPr sz="1200">
                <a:solidFill>
                  <a:schemeClr val="tx1"/>
                </a:solidFill>
                <a:latin typeface="Calibri" pitchFamily="34" charset="0"/>
              </a:defRPr>
            </a:lvl6pPr>
            <a:lvl7pPr marL="2971800" indent="-228600" defTabSz="935038" eaLnBrk="0" fontAlgn="base" hangingPunct="0">
              <a:spcBef>
                <a:spcPct val="30000"/>
              </a:spcBef>
              <a:spcAft>
                <a:spcPct val="0"/>
              </a:spcAft>
              <a:defRPr sz="1200">
                <a:solidFill>
                  <a:schemeClr val="tx1"/>
                </a:solidFill>
                <a:latin typeface="Calibri" pitchFamily="34" charset="0"/>
              </a:defRPr>
            </a:lvl7pPr>
            <a:lvl8pPr marL="3429000" indent="-228600" defTabSz="935038" eaLnBrk="0" fontAlgn="base" hangingPunct="0">
              <a:spcBef>
                <a:spcPct val="30000"/>
              </a:spcBef>
              <a:spcAft>
                <a:spcPct val="0"/>
              </a:spcAft>
              <a:defRPr sz="1200">
                <a:solidFill>
                  <a:schemeClr val="tx1"/>
                </a:solidFill>
                <a:latin typeface="Calibri" pitchFamily="34" charset="0"/>
              </a:defRPr>
            </a:lvl8pPr>
            <a:lvl9pPr marL="3886200" indent="-228600" defTabSz="935038"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6543C99E-A66E-4268-AECC-DD1C99A11AAC}"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buClr>
                  <a:srgbClr val="FFFFFF"/>
                </a:buClr>
                <a:buSzPct val="80000"/>
                <a:buFont typeface="Wingdings" pitchFamily="2" charset="2"/>
                <a:buChar char="•"/>
              </a:pPr>
              <a:t>242</a:t>
            </a:fld>
            <a:endParaRPr lang="en-US" altLang="en-US">
              <a:solidFill>
                <a:srgbClr val="000000"/>
              </a:solidFill>
              <a:latin typeface="Times New Roman" pitchFamily="18" charset="0"/>
              <a:ea typeface="ヒラギノ角ゴ ProN W3"/>
              <a:cs typeface="ヒラギノ角ゴ ProN W3"/>
              <a:sym typeface="Times New Roman" pitchFamily="18" charset="0"/>
            </a:endParaRPr>
          </a:p>
        </p:txBody>
      </p:sp>
      <p:sp>
        <p:nvSpPr>
          <p:cNvPr id="633861" name="Notes Placeholder 1"/>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2" name="Rectangle 2"/>
          <p:cNvSpPr>
            <a:spLocks noGrp="1" noRot="1" noChangeAspect="1" noChangeArrowheads="1" noTextEdit="1"/>
          </p:cNvSpPr>
          <p:nvPr>
            <p:ph type="sldImg"/>
          </p:nvPr>
        </p:nvSpPr>
        <p:spPr>
          <a:ln/>
        </p:spPr>
      </p:sp>
      <p:sp>
        <p:nvSpPr>
          <p:cNvPr id="634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48A63416-56EC-40D6-9984-9B9733AA13DA}" type="slidenum">
              <a:rPr lang="en-US" altLang="en-US" sz="1300" smtClean="0">
                <a:solidFill>
                  <a:srgbClr val="000000"/>
                </a:solidFill>
                <a:latin typeface="Arial" pitchFamily="34" charset="0"/>
                <a:cs typeface="Arial" pitchFamily="34" charset="0"/>
              </a:rPr>
              <a:pPr>
                <a:spcBef>
                  <a:spcPct val="0"/>
                </a:spcBef>
              </a:pPr>
              <a:t>244</a:t>
            </a:fld>
            <a:endParaRPr lang="en-US" altLang="en-US" sz="1300" smtClean="0">
              <a:solidFill>
                <a:srgbClr val="000000"/>
              </a:solidFill>
              <a:latin typeface="Arial" pitchFamily="34" charset="0"/>
              <a:cs typeface="Arial" pitchFamily="34" charset="0"/>
            </a:endParaRPr>
          </a:p>
        </p:txBody>
      </p:sp>
      <p:sp>
        <p:nvSpPr>
          <p:cNvPr id="635907" name="Rectangle 2"/>
          <p:cNvSpPr>
            <a:spLocks noGrp="1" noRot="1" noChangeAspect="1" noChangeArrowheads="1" noTextEdit="1"/>
          </p:cNvSpPr>
          <p:nvPr>
            <p:ph type="sldImg"/>
          </p:nvPr>
        </p:nvSpPr>
        <p:spPr>
          <a:ln/>
        </p:spPr>
      </p:sp>
      <p:sp>
        <p:nvSpPr>
          <p:cNvPr id="6359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dirty="0" smtClean="0"/>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Rectangle 2"/>
          <p:cNvSpPr>
            <a:spLocks noGrp="1" noRot="1" noChangeAspect="1" noChangeArrowheads="1" noTextEdit="1"/>
          </p:cNvSpPr>
          <p:nvPr>
            <p:ph type="sldImg"/>
          </p:nvPr>
        </p:nvSpPr>
        <p:spPr>
          <a:ln/>
        </p:spPr>
      </p:sp>
      <p:sp>
        <p:nvSpPr>
          <p:cNvPr id="6369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FCE2BF9C-E366-4969-975C-06BDF32FBBEB}" type="slidenum">
              <a:rPr lang="en-US" altLang="en-US" sz="1300" smtClean="0">
                <a:solidFill>
                  <a:srgbClr val="000000"/>
                </a:solidFill>
                <a:latin typeface="Arial" pitchFamily="34" charset="0"/>
                <a:cs typeface="Arial" pitchFamily="34" charset="0"/>
              </a:rPr>
              <a:pPr>
                <a:spcBef>
                  <a:spcPct val="0"/>
                </a:spcBef>
              </a:pPr>
              <a:t>246</a:t>
            </a:fld>
            <a:endParaRPr lang="en-US" altLang="en-US" sz="1300" smtClean="0">
              <a:solidFill>
                <a:srgbClr val="000000"/>
              </a:solidFill>
              <a:latin typeface="Arial" pitchFamily="34" charset="0"/>
              <a:cs typeface="Arial" pitchFamily="34" charset="0"/>
            </a:endParaRPr>
          </a:p>
        </p:txBody>
      </p:sp>
      <p:sp>
        <p:nvSpPr>
          <p:cNvPr id="637955"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20EA70AA-4F08-45F6-93E5-8D6343E7B87B}"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246</a:t>
            </a:fld>
            <a:endParaRPr lang="en-US" altLang="en-US">
              <a:solidFill>
                <a:srgbClr val="000000"/>
              </a:solidFill>
              <a:latin typeface="Times New Roman" pitchFamily="18" charset="0"/>
              <a:ea typeface="ヒラギノ角ゴ ProN W3"/>
              <a:cs typeface="ヒラギノ角ゴ ProN W3"/>
              <a:sym typeface="Times New Roman" pitchFamily="18" charset="0"/>
            </a:endParaRPr>
          </a:p>
        </p:txBody>
      </p:sp>
      <p:sp>
        <p:nvSpPr>
          <p:cNvPr id="637956" name="Rectangle 7"/>
          <p:cNvSpPr txBox="1">
            <a:spLocks noGrp="1" noChangeArrowheads="1"/>
          </p:cNvSpPr>
          <p:nvPr/>
        </p:nvSpPr>
        <p:spPr bwMode="auto">
          <a:xfrm>
            <a:off x="5227638" y="9726613"/>
            <a:ext cx="116522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50490" rIns="0" bIns="50490"/>
          <a:lstStyle>
            <a:lvl1pPr defTabSz="935038" eaLnBrk="0" hangingPunct="0">
              <a:spcBef>
                <a:spcPct val="30000"/>
              </a:spcBef>
              <a:defRPr sz="1200">
                <a:solidFill>
                  <a:schemeClr val="tx1"/>
                </a:solidFill>
                <a:latin typeface="Calibri" pitchFamily="34" charset="0"/>
              </a:defRPr>
            </a:lvl1pPr>
            <a:lvl2pPr marL="742950" indent="-285750" defTabSz="935038" eaLnBrk="0" hangingPunct="0">
              <a:spcBef>
                <a:spcPct val="30000"/>
              </a:spcBef>
              <a:defRPr sz="1200">
                <a:solidFill>
                  <a:schemeClr val="tx1"/>
                </a:solidFill>
                <a:latin typeface="Calibri" pitchFamily="34" charset="0"/>
              </a:defRPr>
            </a:lvl2pPr>
            <a:lvl3pPr marL="1143000" indent="-228600" defTabSz="935038" eaLnBrk="0" hangingPunct="0">
              <a:spcBef>
                <a:spcPct val="30000"/>
              </a:spcBef>
              <a:defRPr sz="1200">
                <a:solidFill>
                  <a:schemeClr val="tx1"/>
                </a:solidFill>
                <a:latin typeface="Calibri" pitchFamily="34" charset="0"/>
              </a:defRPr>
            </a:lvl3pPr>
            <a:lvl4pPr marL="1600200" indent="-228600" defTabSz="935038" eaLnBrk="0" hangingPunct="0">
              <a:spcBef>
                <a:spcPct val="30000"/>
              </a:spcBef>
              <a:defRPr sz="1200">
                <a:solidFill>
                  <a:schemeClr val="tx1"/>
                </a:solidFill>
                <a:latin typeface="Calibri" pitchFamily="34" charset="0"/>
              </a:defRPr>
            </a:lvl4pPr>
            <a:lvl5pPr marL="2057400" indent="-228600" defTabSz="935038" eaLnBrk="0" hangingPunct="0">
              <a:spcBef>
                <a:spcPct val="30000"/>
              </a:spcBef>
              <a:defRPr sz="1200">
                <a:solidFill>
                  <a:schemeClr val="tx1"/>
                </a:solidFill>
                <a:latin typeface="Calibri" pitchFamily="34" charset="0"/>
              </a:defRPr>
            </a:lvl5pPr>
            <a:lvl6pPr marL="2514600" indent="-228600" defTabSz="935038" eaLnBrk="0" fontAlgn="base" hangingPunct="0">
              <a:spcBef>
                <a:spcPct val="30000"/>
              </a:spcBef>
              <a:spcAft>
                <a:spcPct val="0"/>
              </a:spcAft>
              <a:defRPr sz="1200">
                <a:solidFill>
                  <a:schemeClr val="tx1"/>
                </a:solidFill>
                <a:latin typeface="Calibri" pitchFamily="34" charset="0"/>
              </a:defRPr>
            </a:lvl6pPr>
            <a:lvl7pPr marL="2971800" indent="-228600" defTabSz="935038" eaLnBrk="0" fontAlgn="base" hangingPunct="0">
              <a:spcBef>
                <a:spcPct val="30000"/>
              </a:spcBef>
              <a:spcAft>
                <a:spcPct val="0"/>
              </a:spcAft>
              <a:defRPr sz="1200">
                <a:solidFill>
                  <a:schemeClr val="tx1"/>
                </a:solidFill>
                <a:latin typeface="Calibri" pitchFamily="34" charset="0"/>
              </a:defRPr>
            </a:lvl7pPr>
            <a:lvl8pPr marL="3429000" indent="-228600" defTabSz="935038" eaLnBrk="0" fontAlgn="base" hangingPunct="0">
              <a:spcBef>
                <a:spcPct val="30000"/>
              </a:spcBef>
              <a:spcAft>
                <a:spcPct val="0"/>
              </a:spcAft>
              <a:defRPr sz="1200">
                <a:solidFill>
                  <a:schemeClr val="tx1"/>
                </a:solidFill>
                <a:latin typeface="Calibri" pitchFamily="34" charset="0"/>
              </a:defRPr>
            </a:lvl8pPr>
            <a:lvl9pPr marL="3886200" indent="-228600" defTabSz="935038"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BEB226E9-1D91-4D7C-86CE-EEA4E0A4B4C8}"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buClr>
                  <a:srgbClr val="FFFFFF"/>
                </a:buClr>
                <a:buSzPct val="80000"/>
                <a:buFont typeface="Wingdings" pitchFamily="2" charset="2"/>
                <a:buChar char="•"/>
              </a:pPr>
              <a:t>246</a:t>
            </a:fld>
            <a:endParaRPr lang="en-US" altLang="en-US">
              <a:solidFill>
                <a:srgbClr val="000000"/>
              </a:solidFill>
              <a:latin typeface="Times New Roman" pitchFamily="18" charset="0"/>
              <a:ea typeface="ヒラギノ角ゴ ProN W3"/>
              <a:cs typeface="ヒラギノ角ゴ ProN W3"/>
              <a:sym typeface="Times New Roman" pitchFamily="18" charset="0"/>
            </a:endParaRPr>
          </a:p>
        </p:txBody>
      </p:sp>
      <p:sp>
        <p:nvSpPr>
          <p:cNvPr id="637957" name="Rectangle 8"/>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Slide Image Placeholder 1"/>
          <p:cNvSpPr>
            <a:spLocks noGrp="1" noRot="1" noChangeAspect="1" noTextEdit="1"/>
          </p:cNvSpPr>
          <p:nvPr>
            <p:ph type="sldImg"/>
          </p:nvPr>
        </p:nvSpPr>
        <p:spPr>
          <a:ln/>
        </p:spPr>
      </p:sp>
      <p:sp>
        <p:nvSpPr>
          <p:cNvPr id="4208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42086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E085E1F6-CE1A-471B-8D51-DC089E48766A}" type="slidenum">
              <a:rPr lang="en-GB" altLang="en-US" sz="1300">
                <a:solidFill>
                  <a:srgbClr val="000000"/>
                </a:solidFill>
              </a:rPr>
              <a:pPr algn="r" eaLnBrk="1" hangingPunct="1">
                <a:spcBef>
                  <a:spcPct val="0"/>
                </a:spcBef>
                <a:buClr>
                  <a:srgbClr val="FFFFFF"/>
                </a:buClr>
                <a:buSzPct val="80000"/>
                <a:buFont typeface="Wingdings" pitchFamily="2" charset="2"/>
                <a:buChar char="•"/>
              </a:pPr>
              <a:t>25</a:t>
            </a:fld>
            <a:endParaRPr lang="en-GB" altLang="en-US" sz="1300">
              <a:solidFill>
                <a:srgbClr val="000000"/>
              </a:solidFill>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0864A22B-7A65-4B7C-AB2F-DC68D6D47CB4}" type="slidenum">
              <a:rPr lang="en-US" altLang="en-US" sz="1300" smtClean="0">
                <a:solidFill>
                  <a:srgbClr val="000000"/>
                </a:solidFill>
                <a:latin typeface="Arial" pitchFamily="34" charset="0"/>
                <a:cs typeface="Arial" pitchFamily="34" charset="0"/>
              </a:rPr>
              <a:pPr>
                <a:spcBef>
                  <a:spcPct val="0"/>
                </a:spcBef>
              </a:pPr>
              <a:t>247</a:t>
            </a:fld>
            <a:endParaRPr lang="en-US" altLang="en-US" sz="1300" smtClean="0">
              <a:solidFill>
                <a:srgbClr val="000000"/>
              </a:solidFill>
              <a:latin typeface="Arial" pitchFamily="34" charset="0"/>
              <a:cs typeface="Arial" pitchFamily="34" charset="0"/>
            </a:endParaRPr>
          </a:p>
        </p:txBody>
      </p:sp>
      <p:sp>
        <p:nvSpPr>
          <p:cNvPr id="638979" name="Slide Image Placeholder 1"/>
          <p:cNvSpPr>
            <a:spLocks noGrp="1" noRot="1" noChangeAspect="1" noTextEdit="1"/>
          </p:cNvSpPr>
          <p:nvPr>
            <p:ph type="sldImg"/>
          </p:nvPr>
        </p:nvSpPr>
        <p:spPr>
          <a:xfrm>
            <a:off x="992188" y="768350"/>
            <a:ext cx="5114925" cy="3836988"/>
          </a:xfrm>
          <a:ln/>
        </p:spPr>
      </p:sp>
      <p:sp>
        <p:nvSpPr>
          <p:cNvPr id="638980" name="Notes Placeholder 2"/>
          <p:cNvSpPr>
            <a:spLocks noGrp="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9" tIns="49515" rIns="99029" bIns="49515"/>
          <a:lstStyle/>
          <a:p>
            <a:pPr>
              <a:lnSpc>
                <a:spcPct val="90000"/>
              </a:lnSpc>
              <a:spcBef>
                <a:spcPct val="0"/>
              </a:spcBef>
            </a:pPr>
            <a:endParaRPr lang="en-GB" altLang="en-US" smtClean="0">
              <a:latin typeface="Arial" pitchFamily="34" charset="0"/>
            </a:endParaRPr>
          </a:p>
        </p:txBody>
      </p:sp>
      <p:sp>
        <p:nvSpPr>
          <p:cNvPr id="638981" name="Slide Number Placeholder 3"/>
          <p:cNvSpPr txBox="1">
            <a:spLocks noGrp="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9" tIns="49515" rIns="99029" bIns="49515" anchor="b"/>
          <a:lstStyle>
            <a:lvl1pPr defTabSz="1009650" eaLnBrk="0" hangingPunct="0">
              <a:spcBef>
                <a:spcPct val="30000"/>
              </a:spcBef>
              <a:defRPr sz="1200">
                <a:solidFill>
                  <a:schemeClr val="tx1"/>
                </a:solidFill>
                <a:latin typeface="Calibri" pitchFamily="34" charset="0"/>
              </a:defRPr>
            </a:lvl1pPr>
            <a:lvl2pPr marL="742950" indent="-285750" defTabSz="1009650" eaLnBrk="0" hangingPunct="0">
              <a:spcBef>
                <a:spcPct val="30000"/>
              </a:spcBef>
              <a:defRPr sz="1200">
                <a:solidFill>
                  <a:schemeClr val="tx1"/>
                </a:solidFill>
                <a:latin typeface="Calibri" pitchFamily="34" charset="0"/>
              </a:defRPr>
            </a:lvl2pPr>
            <a:lvl3pPr marL="1143000" indent="-228600" defTabSz="1009650" eaLnBrk="0" hangingPunct="0">
              <a:spcBef>
                <a:spcPct val="30000"/>
              </a:spcBef>
              <a:defRPr sz="1200">
                <a:solidFill>
                  <a:schemeClr val="tx1"/>
                </a:solidFill>
                <a:latin typeface="Calibri" pitchFamily="34" charset="0"/>
              </a:defRPr>
            </a:lvl3pPr>
            <a:lvl4pPr marL="1600200" indent="-228600" defTabSz="1009650" eaLnBrk="0" hangingPunct="0">
              <a:spcBef>
                <a:spcPct val="30000"/>
              </a:spcBef>
              <a:defRPr sz="1200">
                <a:solidFill>
                  <a:schemeClr val="tx1"/>
                </a:solidFill>
                <a:latin typeface="Calibri" pitchFamily="34" charset="0"/>
              </a:defRPr>
            </a:lvl4pPr>
            <a:lvl5pPr marL="2057400" indent="-228600" defTabSz="1009650" eaLnBrk="0" hangingPunct="0">
              <a:spcBef>
                <a:spcPct val="30000"/>
              </a:spcBef>
              <a:defRPr sz="1200">
                <a:solidFill>
                  <a:schemeClr val="tx1"/>
                </a:solidFill>
                <a:latin typeface="Calibri" pitchFamily="34" charset="0"/>
              </a:defRPr>
            </a:lvl5pPr>
            <a:lvl6pPr marL="2514600" indent="-228600" defTabSz="1009650" eaLnBrk="0" fontAlgn="base" hangingPunct="0">
              <a:spcBef>
                <a:spcPct val="30000"/>
              </a:spcBef>
              <a:spcAft>
                <a:spcPct val="0"/>
              </a:spcAft>
              <a:defRPr sz="1200">
                <a:solidFill>
                  <a:schemeClr val="tx1"/>
                </a:solidFill>
                <a:latin typeface="Calibri" pitchFamily="34" charset="0"/>
              </a:defRPr>
            </a:lvl6pPr>
            <a:lvl7pPr marL="2971800" indent="-228600" defTabSz="1009650" eaLnBrk="0" fontAlgn="base" hangingPunct="0">
              <a:spcBef>
                <a:spcPct val="30000"/>
              </a:spcBef>
              <a:spcAft>
                <a:spcPct val="0"/>
              </a:spcAft>
              <a:defRPr sz="1200">
                <a:solidFill>
                  <a:schemeClr val="tx1"/>
                </a:solidFill>
                <a:latin typeface="Calibri" pitchFamily="34" charset="0"/>
              </a:defRPr>
            </a:lvl7pPr>
            <a:lvl8pPr marL="3429000" indent="-228600" defTabSz="1009650" eaLnBrk="0" fontAlgn="base" hangingPunct="0">
              <a:spcBef>
                <a:spcPct val="30000"/>
              </a:spcBef>
              <a:spcAft>
                <a:spcPct val="0"/>
              </a:spcAft>
              <a:defRPr sz="1200">
                <a:solidFill>
                  <a:schemeClr val="tx1"/>
                </a:solidFill>
                <a:latin typeface="Calibri" pitchFamily="34" charset="0"/>
              </a:defRPr>
            </a:lvl8pPr>
            <a:lvl9pPr marL="3886200" indent="-228600" defTabSz="100965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6085648B-15B6-42BA-8D02-3E0F95E9E4D3}"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247</a:t>
            </a:fld>
            <a:endParaRPr lang="en-US" altLang="en-US">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2" name="Rectangle 2"/>
          <p:cNvSpPr>
            <a:spLocks noGrp="1" noRot="1" noChangeAspect="1" noChangeArrowheads="1" noTextEdit="1"/>
          </p:cNvSpPr>
          <p:nvPr>
            <p:ph type="sldImg"/>
          </p:nvPr>
        </p:nvSpPr>
        <p:spPr>
          <a:ln/>
        </p:spPr>
      </p:sp>
      <p:sp>
        <p:nvSpPr>
          <p:cNvPr id="6400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6" name="Rectangle 2"/>
          <p:cNvSpPr>
            <a:spLocks noGrp="1" noRot="1" noChangeAspect="1" noChangeArrowheads="1" noTextEdit="1"/>
          </p:cNvSpPr>
          <p:nvPr>
            <p:ph type="sldImg"/>
          </p:nvPr>
        </p:nvSpPr>
        <p:spPr>
          <a:ln/>
        </p:spPr>
      </p:sp>
      <p:sp>
        <p:nvSpPr>
          <p:cNvPr id="6410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EF9D4476-DDD0-4556-8CEC-760CA3198E9E}" type="slidenum">
              <a:rPr lang="en-US" altLang="en-US" sz="1300" smtClean="0">
                <a:solidFill>
                  <a:srgbClr val="000000"/>
                </a:solidFill>
                <a:latin typeface="Arial" pitchFamily="34" charset="0"/>
                <a:cs typeface="Arial" pitchFamily="34" charset="0"/>
              </a:rPr>
              <a:pPr>
                <a:spcBef>
                  <a:spcPct val="0"/>
                </a:spcBef>
              </a:pPr>
              <a:t>250</a:t>
            </a:fld>
            <a:endParaRPr lang="en-US" altLang="en-US" sz="1300" smtClean="0">
              <a:solidFill>
                <a:srgbClr val="000000"/>
              </a:solidFill>
              <a:latin typeface="Arial" pitchFamily="34" charset="0"/>
              <a:cs typeface="Arial" pitchFamily="34" charset="0"/>
            </a:endParaRPr>
          </a:p>
        </p:txBody>
      </p:sp>
      <p:sp>
        <p:nvSpPr>
          <p:cNvPr id="642051" name="Slide Image Placeholder 1"/>
          <p:cNvSpPr>
            <a:spLocks noGrp="1" noRot="1" noChangeAspect="1" noTextEdit="1"/>
          </p:cNvSpPr>
          <p:nvPr>
            <p:ph type="sldImg"/>
          </p:nvPr>
        </p:nvSpPr>
        <p:spPr>
          <a:xfrm>
            <a:off x="992188" y="768350"/>
            <a:ext cx="5114925" cy="3836988"/>
          </a:xfrm>
          <a:ln/>
        </p:spPr>
      </p:sp>
      <p:sp>
        <p:nvSpPr>
          <p:cNvPr id="642052" name="Notes Placeholder 2"/>
          <p:cNvSpPr>
            <a:spLocks noGrp="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lstStyle/>
          <a:p>
            <a:pPr>
              <a:spcBef>
                <a:spcPct val="0"/>
              </a:spcBef>
            </a:pPr>
            <a:endParaRPr lang="en-GB" altLang="en-US" smtClean="0"/>
          </a:p>
        </p:txBody>
      </p:sp>
      <p:sp>
        <p:nvSpPr>
          <p:cNvPr id="642053" name="Slide Number Placeholder 3"/>
          <p:cNvSpPr txBox="1">
            <a:spLocks noGrp="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B8760958-060A-427F-9119-644E8B1804D0}" type="slidenum">
              <a:rPr lang="en-US" altLang="en-US">
                <a:solidFill>
                  <a:srgbClr val="000000"/>
                </a:solidFill>
                <a:latin typeface="Arial" pitchFamily="34" charset="0"/>
                <a:ea typeface="MS PGothic" pitchFamily="34" charset="-128"/>
              </a:rPr>
              <a:pPr algn="r">
                <a:spcBef>
                  <a:spcPct val="0"/>
                </a:spcBef>
              </a:pPr>
              <a:t>250</a:t>
            </a:fld>
            <a:endParaRPr lang="en-US" altLang="en-US">
              <a:solidFill>
                <a:srgbClr val="000000"/>
              </a:solidFill>
              <a:latin typeface="Arial" pitchFamily="34" charset="0"/>
              <a:ea typeface="MS PGothic" pitchFamily="34" charset="-128"/>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C4C46D09-C68B-4AFB-910D-06CBE15EA009}" type="slidenum">
              <a:rPr lang="en-US" altLang="en-US" sz="1300" smtClean="0">
                <a:solidFill>
                  <a:srgbClr val="000000"/>
                </a:solidFill>
                <a:latin typeface="Arial" pitchFamily="34" charset="0"/>
                <a:cs typeface="Arial" pitchFamily="34" charset="0"/>
              </a:rPr>
              <a:pPr>
                <a:spcBef>
                  <a:spcPct val="0"/>
                </a:spcBef>
              </a:pPr>
              <a:t>251</a:t>
            </a:fld>
            <a:endParaRPr lang="en-US" altLang="en-US" sz="1300" smtClean="0">
              <a:solidFill>
                <a:srgbClr val="000000"/>
              </a:solidFill>
              <a:latin typeface="Arial" pitchFamily="34" charset="0"/>
              <a:cs typeface="Arial" pitchFamily="34" charset="0"/>
            </a:endParaRPr>
          </a:p>
        </p:txBody>
      </p:sp>
      <p:sp>
        <p:nvSpPr>
          <p:cNvPr id="643075"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39A66949-2495-4727-8FCB-C29CD7C01A94}" type="slidenum">
              <a:rPr lang="en-US" altLang="en-US">
                <a:solidFill>
                  <a:srgbClr val="000000"/>
                </a:solidFill>
                <a:latin typeface="Arial" pitchFamily="34" charset="0"/>
                <a:ea typeface="MS PGothic" pitchFamily="34" charset="-128"/>
                <a:sym typeface="Times New Roman" pitchFamily="18" charset="0"/>
              </a:rPr>
              <a:pPr algn="r" eaLnBrk="1" hangingPunct="1">
                <a:spcBef>
                  <a:spcPct val="0"/>
                </a:spcBef>
              </a:pPr>
              <a:t>251</a:t>
            </a:fld>
            <a:endParaRPr lang="en-US" altLang="en-US">
              <a:solidFill>
                <a:srgbClr val="000000"/>
              </a:solidFill>
              <a:latin typeface="Arial" pitchFamily="34" charset="0"/>
              <a:ea typeface="MS PGothic" pitchFamily="34" charset="-128"/>
              <a:sym typeface="Times New Roman" pitchFamily="18" charset="0"/>
            </a:endParaRPr>
          </a:p>
        </p:txBody>
      </p:sp>
      <p:sp>
        <p:nvSpPr>
          <p:cNvPr id="643076" name="Rectangle 2"/>
          <p:cNvSpPr>
            <a:spLocks noGrp="1" noRot="1" noChangeAspect="1" noChangeArrowheads="1" noTextEdit="1"/>
          </p:cNvSpPr>
          <p:nvPr>
            <p:ph type="sldImg"/>
          </p:nvPr>
        </p:nvSpPr>
        <p:spPr>
          <a:ln/>
        </p:spPr>
      </p:sp>
      <p:sp>
        <p:nvSpPr>
          <p:cNvPr id="64307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th-TH" altLang="en-US" smtClean="0"/>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8" name="Rectangle 2"/>
          <p:cNvSpPr>
            <a:spLocks noGrp="1" noRot="1" noChangeAspect="1" noChangeArrowheads="1" noTextEdit="1"/>
          </p:cNvSpPr>
          <p:nvPr>
            <p:ph type="sldImg"/>
          </p:nvPr>
        </p:nvSpPr>
        <p:spPr>
          <a:ln/>
        </p:spPr>
      </p:sp>
      <p:sp>
        <p:nvSpPr>
          <p:cNvPr id="6440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91DF996A-0988-4164-9EA1-F2DCAA498298}" type="slidenum">
              <a:rPr lang="en-US" altLang="en-US" sz="1300" smtClean="0">
                <a:solidFill>
                  <a:srgbClr val="000000"/>
                </a:solidFill>
                <a:latin typeface="Arial" pitchFamily="34" charset="0"/>
                <a:cs typeface="Arial" pitchFamily="34" charset="0"/>
              </a:rPr>
              <a:pPr>
                <a:spcBef>
                  <a:spcPct val="0"/>
                </a:spcBef>
              </a:pPr>
              <a:t>253</a:t>
            </a:fld>
            <a:endParaRPr lang="en-US" altLang="en-US" sz="1300" smtClean="0">
              <a:solidFill>
                <a:srgbClr val="000000"/>
              </a:solidFill>
              <a:latin typeface="Arial" pitchFamily="34" charset="0"/>
              <a:cs typeface="Arial" pitchFamily="34" charset="0"/>
            </a:endParaRPr>
          </a:p>
        </p:txBody>
      </p:sp>
      <p:sp>
        <p:nvSpPr>
          <p:cNvPr id="645123"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BAD59203-56D5-4D1B-8EDE-8D5D8A6C0C6E}" type="slidenum">
              <a:rPr lang="en-US" altLang="en-US">
                <a:solidFill>
                  <a:srgbClr val="000000"/>
                </a:solidFill>
                <a:latin typeface="Arial" pitchFamily="34" charset="0"/>
                <a:ea typeface="MS PGothic" pitchFamily="34" charset="-128"/>
                <a:sym typeface="Times New Roman" pitchFamily="18" charset="0"/>
              </a:rPr>
              <a:pPr algn="r" eaLnBrk="1" hangingPunct="1">
                <a:spcBef>
                  <a:spcPct val="0"/>
                </a:spcBef>
              </a:pPr>
              <a:t>253</a:t>
            </a:fld>
            <a:endParaRPr lang="en-US" altLang="en-US">
              <a:solidFill>
                <a:srgbClr val="000000"/>
              </a:solidFill>
              <a:latin typeface="Arial" pitchFamily="34" charset="0"/>
              <a:ea typeface="MS PGothic" pitchFamily="34" charset="-128"/>
              <a:sym typeface="Times New Roman" pitchFamily="18" charset="0"/>
            </a:endParaRPr>
          </a:p>
        </p:txBody>
      </p:sp>
      <p:sp>
        <p:nvSpPr>
          <p:cNvPr id="645124" name="Rectangle 2"/>
          <p:cNvSpPr>
            <a:spLocks noGrp="1" noRot="1" noChangeAspect="1" noChangeArrowheads="1" noTextEdit="1"/>
          </p:cNvSpPr>
          <p:nvPr>
            <p:ph type="sldImg"/>
          </p:nvPr>
        </p:nvSpPr>
        <p:spPr>
          <a:ln/>
        </p:spPr>
      </p:sp>
      <p:sp>
        <p:nvSpPr>
          <p:cNvPr id="64512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th-TH" altLang="en-US" smtClean="0"/>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6"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265E96E4-1E41-418A-B60F-2455F2EE12ED}" type="slidenum">
              <a:rPr lang="en-US" altLang="en-US">
                <a:solidFill>
                  <a:srgbClr val="000000"/>
                </a:solidFill>
                <a:latin typeface="Arial" pitchFamily="34" charset="0"/>
                <a:ea typeface="MS PGothic" pitchFamily="34" charset="-128"/>
              </a:rPr>
              <a:pPr algn="r">
                <a:spcBef>
                  <a:spcPct val="0"/>
                </a:spcBef>
              </a:pPr>
              <a:t>254</a:t>
            </a:fld>
            <a:endParaRPr lang="en-US" altLang="en-US">
              <a:solidFill>
                <a:srgbClr val="000000"/>
              </a:solidFill>
              <a:latin typeface="Arial" pitchFamily="34" charset="0"/>
              <a:ea typeface="MS PGothic" pitchFamily="34" charset="-128"/>
            </a:endParaRPr>
          </a:p>
        </p:txBody>
      </p:sp>
      <p:sp>
        <p:nvSpPr>
          <p:cNvPr id="646147"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8FA3FA1B-5DB9-4488-A26F-7A8895C4DED0}" type="slidenum">
              <a:rPr lang="en-US" altLang="en-US">
                <a:solidFill>
                  <a:srgbClr val="000000"/>
                </a:solidFill>
                <a:ea typeface="MS PGothic" pitchFamily="34" charset="-128"/>
              </a:rPr>
              <a:pPr algn="r" eaLnBrk="1" hangingPunct="1">
                <a:spcBef>
                  <a:spcPct val="0"/>
                </a:spcBef>
                <a:buClr>
                  <a:srgbClr val="FFFFFF"/>
                </a:buClr>
                <a:buSzPct val="80000"/>
                <a:buFont typeface="Wingdings" pitchFamily="2" charset="2"/>
                <a:buChar char="•"/>
              </a:pPr>
              <a:t>254</a:t>
            </a:fld>
            <a:endParaRPr lang="en-US" altLang="en-US">
              <a:solidFill>
                <a:srgbClr val="000000"/>
              </a:solidFill>
              <a:ea typeface="MS PGothic" pitchFamily="34" charset="-128"/>
            </a:endParaRPr>
          </a:p>
        </p:txBody>
      </p:sp>
      <p:sp>
        <p:nvSpPr>
          <p:cNvPr id="646148" name="Rectangle 2"/>
          <p:cNvSpPr>
            <a:spLocks noGrp="1" noRot="1" noChangeAspect="1" noChangeArrowheads="1" noTextEdit="1"/>
          </p:cNvSpPr>
          <p:nvPr>
            <p:ph type="sldImg"/>
          </p:nvPr>
        </p:nvSpPr>
        <p:spPr>
          <a:ln/>
        </p:spPr>
      </p:sp>
      <p:sp>
        <p:nvSpPr>
          <p:cNvPr id="646149" name="Rectangle 3"/>
          <p:cNvSpPr>
            <a:spLocks noGrp="1" noChangeArrowheads="1"/>
          </p:cNvSpPr>
          <p:nvPr>
            <p:ph type="body" idx="1"/>
          </p:nvPr>
        </p:nvSpPr>
        <p:spPr>
          <a:xfrm>
            <a:off x="655638" y="4724400"/>
            <a:ext cx="6029325" cy="46085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20000"/>
              </a:spcBef>
              <a:spcAft>
                <a:spcPct val="20000"/>
              </a:spcAft>
            </a:pPr>
            <a:endParaRPr lang="en-US" altLang="en-US" smtClean="0"/>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70"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D3A896B1-F2FA-45E5-8B50-882FA8203C6E}" type="slidenum">
              <a:rPr lang="en-US" altLang="en-US">
                <a:solidFill>
                  <a:srgbClr val="000000"/>
                </a:solidFill>
                <a:latin typeface="Arial" pitchFamily="34" charset="0"/>
                <a:ea typeface="MS PGothic" pitchFamily="34" charset="-128"/>
              </a:rPr>
              <a:pPr algn="r">
                <a:spcBef>
                  <a:spcPct val="0"/>
                </a:spcBef>
              </a:pPr>
              <a:t>255</a:t>
            </a:fld>
            <a:endParaRPr lang="en-US" altLang="en-US">
              <a:solidFill>
                <a:srgbClr val="000000"/>
              </a:solidFill>
              <a:latin typeface="Arial" pitchFamily="34" charset="0"/>
              <a:ea typeface="MS PGothic" pitchFamily="34" charset="-128"/>
            </a:endParaRPr>
          </a:p>
        </p:txBody>
      </p:sp>
      <p:sp>
        <p:nvSpPr>
          <p:cNvPr id="647171" name="Slide Image Placeholder 1"/>
          <p:cNvSpPr>
            <a:spLocks noGrp="1" noRot="1" noChangeAspect="1" noTextEdit="1"/>
          </p:cNvSpPr>
          <p:nvPr>
            <p:ph type="sldImg"/>
          </p:nvPr>
        </p:nvSpPr>
        <p:spPr>
          <a:ln/>
        </p:spPr>
      </p:sp>
      <p:sp>
        <p:nvSpPr>
          <p:cNvPr id="647172" name="Notes Placeholder 2"/>
          <p:cNvSpPr>
            <a:spLocks noGrp="1"/>
          </p:cNvSpPr>
          <p:nvPr>
            <p:ph type="body" idx="1"/>
          </p:nvPr>
        </p:nvSpPr>
        <p:spPr>
          <a:xfrm>
            <a:off x="709613" y="4862513"/>
            <a:ext cx="5680075"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lstStyle/>
          <a:p>
            <a:pPr>
              <a:lnSpc>
                <a:spcPct val="90000"/>
              </a:lnSpc>
              <a:spcBef>
                <a:spcPct val="0"/>
              </a:spcBef>
            </a:pPr>
            <a:endParaRPr lang="en-US" altLang="en-US" sz="1100" smtClean="0"/>
          </a:p>
        </p:txBody>
      </p:sp>
      <p:sp>
        <p:nvSpPr>
          <p:cNvPr id="647173"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nchor="b"/>
          <a:lstStyle>
            <a:lvl1pPr defTabSz="947738" eaLnBrk="0" hangingPunct="0">
              <a:spcBef>
                <a:spcPct val="30000"/>
              </a:spcBef>
              <a:defRPr sz="1200">
                <a:solidFill>
                  <a:schemeClr val="tx1"/>
                </a:solidFill>
                <a:latin typeface="Calibri" pitchFamily="34" charset="0"/>
              </a:defRPr>
            </a:lvl1pPr>
            <a:lvl2pPr marL="742950" indent="-285750" defTabSz="947738" eaLnBrk="0" hangingPunct="0">
              <a:spcBef>
                <a:spcPct val="30000"/>
              </a:spcBef>
              <a:defRPr sz="1200">
                <a:solidFill>
                  <a:schemeClr val="tx1"/>
                </a:solidFill>
                <a:latin typeface="Calibri" pitchFamily="34" charset="0"/>
              </a:defRPr>
            </a:lvl2pPr>
            <a:lvl3pPr marL="1143000" indent="-228600" defTabSz="947738" eaLnBrk="0" hangingPunct="0">
              <a:spcBef>
                <a:spcPct val="30000"/>
              </a:spcBef>
              <a:defRPr sz="1200">
                <a:solidFill>
                  <a:schemeClr val="tx1"/>
                </a:solidFill>
                <a:latin typeface="Calibri" pitchFamily="34" charset="0"/>
              </a:defRPr>
            </a:lvl3pPr>
            <a:lvl4pPr marL="1600200" indent="-228600" defTabSz="947738" eaLnBrk="0" hangingPunct="0">
              <a:spcBef>
                <a:spcPct val="30000"/>
              </a:spcBef>
              <a:defRPr sz="1200">
                <a:solidFill>
                  <a:schemeClr val="tx1"/>
                </a:solidFill>
                <a:latin typeface="Calibri" pitchFamily="34" charset="0"/>
              </a:defRPr>
            </a:lvl4pPr>
            <a:lvl5pPr marL="2057400" indent="-228600" defTabSz="947738" eaLnBrk="0" hangingPunct="0">
              <a:spcBef>
                <a:spcPct val="30000"/>
              </a:spcBef>
              <a:defRPr sz="1200">
                <a:solidFill>
                  <a:schemeClr val="tx1"/>
                </a:solidFill>
                <a:latin typeface="Calibri" pitchFamily="34" charset="0"/>
              </a:defRPr>
            </a:lvl5pPr>
            <a:lvl6pPr marL="2514600" indent="-228600" defTabSz="947738" eaLnBrk="0" fontAlgn="base" hangingPunct="0">
              <a:spcBef>
                <a:spcPct val="30000"/>
              </a:spcBef>
              <a:spcAft>
                <a:spcPct val="0"/>
              </a:spcAft>
              <a:defRPr sz="1200">
                <a:solidFill>
                  <a:schemeClr val="tx1"/>
                </a:solidFill>
                <a:latin typeface="Calibri" pitchFamily="34" charset="0"/>
              </a:defRPr>
            </a:lvl6pPr>
            <a:lvl7pPr marL="2971800" indent="-228600" defTabSz="947738" eaLnBrk="0" fontAlgn="base" hangingPunct="0">
              <a:spcBef>
                <a:spcPct val="30000"/>
              </a:spcBef>
              <a:spcAft>
                <a:spcPct val="0"/>
              </a:spcAft>
              <a:defRPr sz="1200">
                <a:solidFill>
                  <a:schemeClr val="tx1"/>
                </a:solidFill>
                <a:latin typeface="Calibri" pitchFamily="34" charset="0"/>
              </a:defRPr>
            </a:lvl7pPr>
            <a:lvl8pPr marL="3429000" indent="-228600" defTabSz="947738" eaLnBrk="0" fontAlgn="base" hangingPunct="0">
              <a:spcBef>
                <a:spcPct val="30000"/>
              </a:spcBef>
              <a:spcAft>
                <a:spcPct val="0"/>
              </a:spcAft>
              <a:defRPr sz="1200">
                <a:solidFill>
                  <a:schemeClr val="tx1"/>
                </a:solidFill>
                <a:latin typeface="Calibri" pitchFamily="34" charset="0"/>
              </a:defRPr>
            </a:lvl8pPr>
            <a:lvl9pPr marL="3886200" indent="-228600" defTabSz="947738"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96B83B26-692E-4484-BC11-E853ADA5D121}"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255</a:t>
            </a:fld>
            <a:endParaRPr lang="en-US" altLang="en-US">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A2D87B25-BC8F-4A38-BB0B-586FC13864DD}" type="slidenum">
              <a:rPr lang="en-US" altLang="en-US">
                <a:solidFill>
                  <a:srgbClr val="000000"/>
                </a:solidFill>
                <a:latin typeface="Arial" pitchFamily="34" charset="0"/>
                <a:ea typeface="MS PGothic" pitchFamily="34" charset="-128"/>
              </a:rPr>
              <a:pPr algn="r">
                <a:spcBef>
                  <a:spcPct val="0"/>
                </a:spcBef>
              </a:pPr>
              <a:t>256</a:t>
            </a:fld>
            <a:endParaRPr lang="en-US" altLang="en-US">
              <a:solidFill>
                <a:srgbClr val="000000"/>
              </a:solidFill>
              <a:latin typeface="Arial" pitchFamily="34" charset="0"/>
              <a:ea typeface="MS PGothic" pitchFamily="34" charset="-128"/>
            </a:endParaRPr>
          </a:p>
        </p:txBody>
      </p:sp>
      <p:sp>
        <p:nvSpPr>
          <p:cNvPr id="648195" name="Slide Image Placeholder 1"/>
          <p:cNvSpPr>
            <a:spLocks noGrp="1" noRot="1" noChangeAspect="1" noTextEdit="1"/>
          </p:cNvSpPr>
          <p:nvPr>
            <p:ph type="sldImg"/>
          </p:nvPr>
        </p:nvSpPr>
        <p:spPr>
          <a:ln/>
        </p:spPr>
      </p:sp>
      <p:sp>
        <p:nvSpPr>
          <p:cNvPr id="64819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648197"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63F4E4A9-DA11-42E4-9C38-29B6FC603B41}"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256</a:t>
            </a:fld>
            <a:endParaRPr lang="en-US" altLang="en-US">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2"/>
          <p:cNvSpPr>
            <a:spLocks noGrp="1" noRot="1" noChangeAspect="1" noChangeArrowheads="1" noTextEdit="1"/>
          </p:cNvSpPr>
          <p:nvPr>
            <p:ph type="sldImg"/>
          </p:nvPr>
        </p:nvSpPr>
        <p:spPr>
          <a:ln/>
        </p:spPr>
      </p:sp>
      <p:sp>
        <p:nvSpPr>
          <p:cNvPr id="4218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B5A7311F-D4E0-4882-AAB8-C7CAF4C5F230}" type="slidenum">
              <a:rPr lang="en-US" altLang="en-US" sz="1300" smtClean="0">
                <a:solidFill>
                  <a:srgbClr val="000000"/>
                </a:solidFill>
                <a:latin typeface="Arial" pitchFamily="34" charset="0"/>
                <a:cs typeface="Arial" pitchFamily="34" charset="0"/>
              </a:rPr>
              <a:pPr>
                <a:spcBef>
                  <a:spcPct val="0"/>
                </a:spcBef>
              </a:pPr>
              <a:t>257</a:t>
            </a:fld>
            <a:endParaRPr lang="en-US" altLang="en-US" sz="1300" smtClean="0">
              <a:solidFill>
                <a:srgbClr val="000000"/>
              </a:solidFill>
              <a:latin typeface="Arial" pitchFamily="34" charset="0"/>
              <a:cs typeface="Arial" pitchFamily="34" charset="0"/>
            </a:endParaRPr>
          </a:p>
        </p:txBody>
      </p:sp>
      <p:sp>
        <p:nvSpPr>
          <p:cNvPr id="649219" name="Rectangle 2"/>
          <p:cNvSpPr>
            <a:spLocks noGrp="1" noRot="1" noChangeAspect="1" noChangeArrowheads="1" noTextEdit="1"/>
          </p:cNvSpPr>
          <p:nvPr>
            <p:ph type="sldImg"/>
          </p:nvPr>
        </p:nvSpPr>
        <p:spPr>
          <a:ln/>
        </p:spPr>
      </p:sp>
      <p:sp>
        <p:nvSpPr>
          <p:cNvPr id="64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D20D7B20-5624-495C-8092-D87FD3C9467F}" type="slidenum">
              <a:rPr lang="en-US" altLang="en-US" sz="1300" smtClean="0">
                <a:solidFill>
                  <a:srgbClr val="000000"/>
                </a:solidFill>
                <a:latin typeface="Arial" pitchFamily="34" charset="0"/>
                <a:cs typeface="Arial" pitchFamily="34" charset="0"/>
              </a:rPr>
              <a:pPr>
                <a:spcBef>
                  <a:spcPct val="0"/>
                </a:spcBef>
              </a:pPr>
              <a:t>258</a:t>
            </a:fld>
            <a:endParaRPr lang="en-US" altLang="en-US" sz="1300" smtClean="0">
              <a:solidFill>
                <a:srgbClr val="000000"/>
              </a:solidFill>
              <a:latin typeface="Arial" pitchFamily="34" charset="0"/>
              <a:cs typeface="Arial" pitchFamily="34" charset="0"/>
            </a:endParaRPr>
          </a:p>
        </p:txBody>
      </p:sp>
      <p:sp>
        <p:nvSpPr>
          <p:cNvPr id="650243" name="Rectangle 2"/>
          <p:cNvSpPr>
            <a:spLocks noGrp="1" noRot="1" noChangeAspect="1" noChangeArrowheads="1" noTextEdit="1"/>
          </p:cNvSpPr>
          <p:nvPr>
            <p:ph type="sldImg"/>
          </p:nvPr>
        </p:nvSpPr>
        <p:spPr>
          <a:ln/>
        </p:spPr>
      </p:sp>
      <p:sp>
        <p:nvSpPr>
          <p:cNvPr id="6502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80000"/>
              </a:lnSpc>
              <a:spcBef>
                <a:spcPct val="0"/>
              </a:spcBef>
              <a:buClr>
                <a:schemeClr val="bg1"/>
              </a:buClr>
              <a:buSzPct val="80000"/>
              <a:buFont typeface="Wingdings" pitchFamily="2" charset="2"/>
              <a:buNone/>
            </a:pPr>
            <a:r>
              <a:rPr lang="en-US" altLang="en-US" sz="900" b="1" i="1" smtClean="0"/>
              <a:t>OCHA staff member Andrew Alspach facilitates an inter-cluster meeting at the airport in Port-au-Prince, Haiti. Credit: OCHA/Akiko Harayama</a:t>
            </a:r>
          </a:p>
          <a:p>
            <a:pPr eaLnBrk="1" hangingPunct="1">
              <a:lnSpc>
                <a:spcPct val="80000"/>
              </a:lnSpc>
            </a:pPr>
            <a:endParaRPr lang="en-US" altLang="en-US" sz="900" smtClean="0"/>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6" name="Rectangle 7"/>
          <p:cNvSpPr txBox="1">
            <a:spLocks noGrp="1" noChangeArrowheads="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0BBD67D6-5651-4AE8-9321-44CE88AAD95D}" type="slidenum">
              <a:rPr lang="en-US" altLang="en-US">
                <a:solidFill>
                  <a:srgbClr val="000000"/>
                </a:solidFill>
                <a:latin typeface="Arial" pitchFamily="34" charset="0"/>
                <a:ea typeface="MS PGothic" pitchFamily="34" charset="-128"/>
              </a:rPr>
              <a:pPr algn="r">
                <a:spcBef>
                  <a:spcPct val="0"/>
                </a:spcBef>
              </a:pPr>
              <a:t>259</a:t>
            </a:fld>
            <a:endParaRPr lang="en-US" altLang="en-US">
              <a:solidFill>
                <a:srgbClr val="000000"/>
              </a:solidFill>
              <a:latin typeface="Arial" pitchFamily="34" charset="0"/>
              <a:ea typeface="MS PGothic" pitchFamily="34" charset="-128"/>
            </a:endParaRPr>
          </a:p>
        </p:txBody>
      </p:sp>
      <p:sp>
        <p:nvSpPr>
          <p:cNvPr id="651267" name="Slide Image Placeholder 1"/>
          <p:cNvSpPr>
            <a:spLocks noGrp="1" noRot="1" noChangeAspect="1" noTextEdit="1"/>
          </p:cNvSpPr>
          <p:nvPr>
            <p:ph type="sldImg"/>
          </p:nvPr>
        </p:nvSpPr>
        <p:spPr>
          <a:ln/>
        </p:spPr>
      </p:sp>
      <p:sp>
        <p:nvSpPr>
          <p:cNvPr id="65126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651269"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4EE7B328-9746-4C61-8ADB-35A6D9522265}" type="slidenum">
              <a:rPr lang="en-US" altLang="en-US">
                <a:solidFill>
                  <a:srgbClr val="000000"/>
                </a:solidFill>
                <a:latin typeface="Arial" pitchFamily="34" charset="0"/>
                <a:ea typeface="MS PGothic" pitchFamily="34" charset="-128"/>
              </a:rPr>
              <a:pPr algn="r">
                <a:spcBef>
                  <a:spcPct val="0"/>
                </a:spcBef>
              </a:pPr>
              <a:t>259</a:t>
            </a:fld>
            <a:endParaRPr lang="en-US" altLang="en-US">
              <a:solidFill>
                <a:srgbClr val="000000"/>
              </a:solidFill>
              <a:latin typeface="Arial" pitchFamily="34" charset="0"/>
              <a:ea typeface="MS PGothic" pitchFamily="34" charset="-128"/>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Rectangle 2"/>
          <p:cNvSpPr>
            <a:spLocks noGrp="1" noRot="1" noChangeAspect="1" noChangeArrowheads="1" noTextEdit="1"/>
          </p:cNvSpPr>
          <p:nvPr>
            <p:ph type="sldImg"/>
          </p:nvPr>
        </p:nvSpPr>
        <p:spPr>
          <a:ln/>
        </p:spPr>
      </p:sp>
      <p:sp>
        <p:nvSpPr>
          <p:cNvPr id="6522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CC3BDA18-6AF6-42AF-8DED-4AC76ABAA40D}" type="slidenum">
              <a:rPr lang="en-US" altLang="en-US" sz="1300" smtClean="0">
                <a:solidFill>
                  <a:srgbClr val="000000"/>
                </a:solidFill>
                <a:latin typeface="Arial" pitchFamily="34" charset="0"/>
                <a:cs typeface="Arial" pitchFamily="34" charset="0"/>
              </a:rPr>
              <a:pPr>
                <a:spcBef>
                  <a:spcPct val="0"/>
                </a:spcBef>
              </a:pPr>
              <a:t>261</a:t>
            </a:fld>
            <a:endParaRPr lang="en-US" altLang="en-US" sz="1300" smtClean="0">
              <a:solidFill>
                <a:srgbClr val="000000"/>
              </a:solidFill>
              <a:latin typeface="Arial" pitchFamily="34" charset="0"/>
              <a:cs typeface="Arial" pitchFamily="34" charset="0"/>
            </a:endParaRPr>
          </a:p>
        </p:txBody>
      </p:sp>
      <p:sp>
        <p:nvSpPr>
          <p:cNvPr id="653315" name="Rectangle 2"/>
          <p:cNvSpPr>
            <a:spLocks noGrp="1" noRot="1" noChangeAspect="1" noChangeArrowheads="1" noTextEdit="1"/>
          </p:cNvSpPr>
          <p:nvPr>
            <p:ph type="sldImg"/>
          </p:nvPr>
        </p:nvSpPr>
        <p:spPr>
          <a:ln/>
        </p:spPr>
      </p:sp>
      <p:sp>
        <p:nvSpPr>
          <p:cNvPr id="6533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39713" indent="-239713" eaLnBrk="1" hangingPunct="1"/>
            <a:endParaRPr lang="en-GB" altLang="en-US" smtClean="0"/>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Slide Image Placeholder 1"/>
          <p:cNvSpPr>
            <a:spLocks noGrp="1" noRot="1" noChangeAspect="1" noTextEdit="1"/>
          </p:cNvSpPr>
          <p:nvPr>
            <p:ph type="sldImg"/>
          </p:nvPr>
        </p:nvSpPr>
        <p:spPr>
          <a:ln/>
        </p:spPr>
      </p:sp>
      <p:sp>
        <p:nvSpPr>
          <p:cNvPr id="6543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US" altLang="en-US" sz="1100" smtClean="0"/>
          </a:p>
        </p:txBody>
      </p:sp>
      <p:sp>
        <p:nvSpPr>
          <p:cNvPr id="6543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FB78869D-024E-4C42-BC6B-CFDA87648325}" type="slidenum">
              <a:rPr lang="en-US" altLang="en-US" sz="1300" smtClean="0">
                <a:solidFill>
                  <a:srgbClr val="000000"/>
                </a:solidFill>
                <a:latin typeface="Arial" pitchFamily="34" charset="0"/>
                <a:cs typeface="Arial" pitchFamily="34" charset="0"/>
              </a:rPr>
              <a:pPr>
                <a:spcBef>
                  <a:spcPct val="0"/>
                </a:spcBef>
                <a:buClr>
                  <a:srgbClr val="FFFFFF"/>
                </a:buClr>
              </a:pPr>
              <a:t>262</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2" name="Rectangle 2"/>
          <p:cNvSpPr>
            <a:spLocks noGrp="1" noRot="1" noChangeAspect="1" noChangeArrowheads="1" noTextEdit="1"/>
          </p:cNvSpPr>
          <p:nvPr>
            <p:ph type="sldImg"/>
          </p:nvPr>
        </p:nvSpPr>
        <p:spPr>
          <a:xfrm>
            <a:off x="992188" y="768350"/>
            <a:ext cx="5114925" cy="3836988"/>
          </a:xfrm>
          <a:ln/>
        </p:spPr>
      </p:sp>
      <p:sp>
        <p:nvSpPr>
          <p:cNvPr id="655363" name="Rectangle 3"/>
          <p:cNvSpPr>
            <a:spLocks noGrp="1" noChangeArrowheads="1"/>
          </p:cNvSpPr>
          <p:nvPr>
            <p:ph type="body" idx="1"/>
          </p:nvPr>
        </p:nvSpPr>
        <p:spPr>
          <a:xfrm>
            <a:off x="711200" y="4862513"/>
            <a:ext cx="5676900" cy="4603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4" rIns="99028" bIns="49514"/>
          <a:lstStyle/>
          <a:p>
            <a:endParaRPr lang="en-GB" altLang="en-US" smtClean="0"/>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6" name="Rectangle 2"/>
          <p:cNvSpPr>
            <a:spLocks noGrp="1" noRot="1" noChangeAspect="1" noChangeArrowheads="1" noTextEdit="1"/>
          </p:cNvSpPr>
          <p:nvPr>
            <p:ph type="sldImg"/>
          </p:nvPr>
        </p:nvSpPr>
        <p:spPr>
          <a:ln/>
        </p:spPr>
      </p:sp>
      <p:sp>
        <p:nvSpPr>
          <p:cNvPr id="6563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7"/>
          <p:cNvSpPr txBox="1">
            <a:spLocks noGrp="1" noChangeArrowheads="1"/>
          </p:cNvSpPr>
          <p:nvPr/>
        </p:nvSpPr>
        <p:spPr bwMode="auto">
          <a:xfrm>
            <a:off x="4021138" y="9721850"/>
            <a:ext cx="3076575"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48" tIns="49524" rIns="99048" bIns="49524" anchor="b"/>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61B497C3-DD60-4F30-BBFD-9E54B81E022D}" type="slidenum">
              <a:rPr lang="en-US" altLang="en-US" sz="1300">
                <a:solidFill>
                  <a:srgbClr val="000000"/>
                </a:solidFill>
                <a:latin typeface="Arial" pitchFamily="34" charset="0"/>
              </a:rPr>
              <a:pPr algn="r" eaLnBrk="1" hangingPunct="1">
                <a:spcBef>
                  <a:spcPct val="0"/>
                </a:spcBef>
              </a:pPr>
              <a:t>265</a:t>
            </a:fld>
            <a:endParaRPr lang="en-US" altLang="en-US" sz="1300">
              <a:solidFill>
                <a:srgbClr val="000000"/>
              </a:solidFill>
              <a:latin typeface="Arial" pitchFamily="34" charset="0"/>
            </a:endParaRPr>
          </a:p>
        </p:txBody>
      </p:sp>
      <p:sp>
        <p:nvSpPr>
          <p:cNvPr id="657411" name="Rectangle 2"/>
          <p:cNvSpPr>
            <a:spLocks noGrp="1" noRot="1" noChangeAspect="1" noChangeArrowheads="1" noTextEdit="1"/>
          </p:cNvSpPr>
          <p:nvPr>
            <p:ph type="sldImg"/>
          </p:nvPr>
        </p:nvSpPr>
        <p:spPr>
          <a:xfrm>
            <a:off x="992188" y="768350"/>
            <a:ext cx="5114925" cy="3836988"/>
          </a:xfrm>
          <a:ln/>
        </p:spPr>
      </p:sp>
      <p:sp>
        <p:nvSpPr>
          <p:cNvPr id="657412" name="Rectangle 3"/>
          <p:cNvSpPr>
            <a:spLocks noGrp="1" noChangeArrowheads="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3" tIns="49517" rIns="99033" bIns="49517"/>
          <a:lstStyle/>
          <a:p>
            <a:pPr eaLnBrk="1" hangingPunct="1">
              <a:buFont typeface="Wingdings" pitchFamily="2" charset="2"/>
              <a:buNone/>
            </a:pPr>
            <a:endParaRPr lang="en-US" altLang="en-US" sz="1000" smtClean="0"/>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4" name="Rectangle 7"/>
          <p:cNvSpPr txBox="1">
            <a:spLocks noGrp="1" noChangeArrowheads="1"/>
          </p:cNvSpPr>
          <p:nvPr/>
        </p:nvSpPr>
        <p:spPr bwMode="auto">
          <a:xfrm>
            <a:off x="4021138" y="9721850"/>
            <a:ext cx="3076575"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48" tIns="49524" rIns="99048" bIns="49524" anchor="b"/>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FE9BB890-88C9-4F61-BEBF-FC0F0065A7E9}" type="slidenum">
              <a:rPr lang="en-US" altLang="en-US" sz="1300">
                <a:solidFill>
                  <a:srgbClr val="000000"/>
                </a:solidFill>
                <a:latin typeface="Arial" pitchFamily="34" charset="0"/>
              </a:rPr>
              <a:pPr algn="r" eaLnBrk="1" hangingPunct="1">
                <a:spcBef>
                  <a:spcPct val="0"/>
                </a:spcBef>
              </a:pPr>
              <a:t>266</a:t>
            </a:fld>
            <a:endParaRPr lang="en-US" altLang="en-US" sz="1300">
              <a:solidFill>
                <a:srgbClr val="000000"/>
              </a:solidFill>
              <a:latin typeface="Arial" pitchFamily="34" charset="0"/>
            </a:endParaRPr>
          </a:p>
        </p:txBody>
      </p:sp>
      <p:sp>
        <p:nvSpPr>
          <p:cNvPr id="658435" name="Rectangle 7"/>
          <p:cNvSpPr txBox="1">
            <a:spLocks noGrp="1" noChangeArrowheads="1"/>
          </p:cNvSpPr>
          <p:nvPr/>
        </p:nvSpPr>
        <p:spPr bwMode="auto">
          <a:xfrm>
            <a:off x="4021138" y="9721850"/>
            <a:ext cx="3076575"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48" tIns="49524" rIns="99048" bIns="49524" anchor="b"/>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A51996AC-EA63-4E3B-9C11-43639D5D7775}" type="slidenum">
              <a:rPr lang="en-US" altLang="en-US" sz="1300">
                <a:solidFill>
                  <a:srgbClr val="000000"/>
                </a:solidFill>
                <a:latin typeface="Arial" pitchFamily="34" charset="0"/>
              </a:rPr>
              <a:pPr algn="r" eaLnBrk="1" hangingPunct="1">
                <a:spcBef>
                  <a:spcPct val="0"/>
                </a:spcBef>
              </a:pPr>
              <a:t>266</a:t>
            </a:fld>
            <a:endParaRPr lang="en-US" altLang="en-US" sz="1300">
              <a:solidFill>
                <a:srgbClr val="000000"/>
              </a:solidFill>
              <a:latin typeface="Arial" pitchFamily="34" charset="0"/>
            </a:endParaRPr>
          </a:p>
        </p:txBody>
      </p:sp>
      <p:sp>
        <p:nvSpPr>
          <p:cNvPr id="658436" name="Rectangle 2"/>
          <p:cNvSpPr>
            <a:spLocks noGrp="1" noRot="1" noChangeAspect="1" noChangeArrowheads="1" noTextEdit="1"/>
          </p:cNvSpPr>
          <p:nvPr>
            <p:ph type="sldImg"/>
          </p:nvPr>
        </p:nvSpPr>
        <p:spPr>
          <a:xfrm>
            <a:off x="992188" y="768350"/>
            <a:ext cx="5114925" cy="3836988"/>
          </a:xfrm>
          <a:ln/>
        </p:spPr>
      </p:sp>
      <p:sp>
        <p:nvSpPr>
          <p:cNvPr id="658437" name="Rectangle 3"/>
          <p:cNvSpPr>
            <a:spLocks noGrp="1" noChangeArrowheads="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3" tIns="49517" rIns="99033" bIns="49517"/>
          <a:lstStyle/>
          <a:p>
            <a:pPr eaLnBrk="1" hangingPunct="1"/>
            <a:endParaRPr lang="en-US" altLang="en-US"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Slide Image Placeholder 1"/>
          <p:cNvSpPr>
            <a:spLocks noGrp="1" noRot="1" noChangeAspect="1" noTextEdit="1"/>
          </p:cNvSpPr>
          <p:nvPr>
            <p:ph type="sldImg"/>
          </p:nvPr>
        </p:nvSpPr>
        <p:spPr>
          <a:ln/>
        </p:spPr>
      </p:sp>
      <p:sp>
        <p:nvSpPr>
          <p:cNvPr id="4229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a:p>
            <a:endParaRPr lang="en-GB" altLang="en-US" smtClean="0"/>
          </a:p>
          <a:p>
            <a:endParaRPr lang="en-US" altLang="en-US" smtClean="0"/>
          </a:p>
          <a:p>
            <a:endParaRPr lang="en-US" altLang="en-US" smtClean="0"/>
          </a:p>
        </p:txBody>
      </p:sp>
      <p:sp>
        <p:nvSpPr>
          <p:cNvPr id="422916"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68E3EDC6-66AB-4395-B1E1-B5EBE5EBB33F}" type="slidenum">
              <a:rPr lang="en-GB" altLang="en-US" sz="1300">
                <a:solidFill>
                  <a:srgbClr val="000000"/>
                </a:solidFill>
              </a:rPr>
              <a:pPr algn="r" eaLnBrk="1" hangingPunct="1">
                <a:spcBef>
                  <a:spcPct val="0"/>
                </a:spcBef>
                <a:buClr>
                  <a:srgbClr val="FFFFFF"/>
                </a:buClr>
                <a:buSzPct val="80000"/>
                <a:buFont typeface="Wingdings" pitchFamily="2" charset="2"/>
                <a:buChar char="•"/>
              </a:pPr>
              <a:t>27</a:t>
            </a:fld>
            <a:endParaRPr lang="en-GB" altLang="en-US" sz="1300">
              <a:solidFill>
                <a:srgbClr val="000000"/>
              </a:solidFill>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8" name="Rectangle 7"/>
          <p:cNvSpPr txBox="1">
            <a:spLocks noGrp="1" noChangeArrowheads="1"/>
          </p:cNvSpPr>
          <p:nvPr/>
        </p:nvSpPr>
        <p:spPr bwMode="auto">
          <a:xfrm>
            <a:off x="4021138" y="9721850"/>
            <a:ext cx="3076575"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48" tIns="49524" rIns="99048" bIns="49524" anchor="b"/>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005FC88C-85B9-423B-9BFE-719BC6D150BE}" type="slidenum">
              <a:rPr lang="en-US" altLang="en-US" sz="1300">
                <a:solidFill>
                  <a:srgbClr val="000000"/>
                </a:solidFill>
                <a:latin typeface="Arial" pitchFamily="34" charset="0"/>
              </a:rPr>
              <a:pPr algn="r" eaLnBrk="1" hangingPunct="1">
                <a:spcBef>
                  <a:spcPct val="0"/>
                </a:spcBef>
              </a:pPr>
              <a:t>267</a:t>
            </a:fld>
            <a:endParaRPr lang="en-US" altLang="en-US" sz="1300">
              <a:solidFill>
                <a:srgbClr val="000000"/>
              </a:solidFill>
              <a:latin typeface="Arial" pitchFamily="34" charset="0"/>
            </a:endParaRPr>
          </a:p>
        </p:txBody>
      </p:sp>
      <p:sp>
        <p:nvSpPr>
          <p:cNvPr id="659459" name="Rectangle 7"/>
          <p:cNvSpPr txBox="1">
            <a:spLocks noGrp="1" noChangeArrowheads="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2" tIns="49522" rIns="99042" bIns="49522" anchor="b"/>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94B7C706-FBBB-4DB0-BC77-57BDFEE62D55}" type="slidenum">
              <a:rPr lang="en-US" altLang="en-US" sz="1300">
                <a:solidFill>
                  <a:srgbClr val="000000"/>
                </a:solidFill>
                <a:latin typeface="Arial" pitchFamily="34" charset="0"/>
              </a:rPr>
              <a:pPr algn="r" eaLnBrk="1" hangingPunct="1">
                <a:spcBef>
                  <a:spcPct val="0"/>
                </a:spcBef>
              </a:pPr>
              <a:t>267</a:t>
            </a:fld>
            <a:endParaRPr lang="en-US" altLang="en-US" sz="1300">
              <a:solidFill>
                <a:srgbClr val="000000"/>
              </a:solidFill>
              <a:latin typeface="Arial" pitchFamily="34" charset="0"/>
            </a:endParaRPr>
          </a:p>
        </p:txBody>
      </p:sp>
      <p:sp>
        <p:nvSpPr>
          <p:cNvPr id="659460" name="Rectangle 2"/>
          <p:cNvSpPr>
            <a:spLocks noGrp="1" noRot="1" noChangeAspect="1" noChangeArrowheads="1" noTextEdit="1"/>
          </p:cNvSpPr>
          <p:nvPr>
            <p:ph type="sldImg"/>
          </p:nvPr>
        </p:nvSpPr>
        <p:spPr>
          <a:xfrm>
            <a:off x="992188" y="768350"/>
            <a:ext cx="5114925" cy="3836988"/>
          </a:xfrm>
          <a:ln/>
        </p:spPr>
      </p:sp>
      <p:sp>
        <p:nvSpPr>
          <p:cNvPr id="659461" name="Rectangle 3"/>
          <p:cNvSpPr>
            <a:spLocks noGrp="1" noChangeArrowheads="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7" tIns="49515" rIns="99027" bIns="49515"/>
          <a:lstStyle/>
          <a:p>
            <a:pPr eaLnBrk="1" hangingPunct="1">
              <a:spcBef>
                <a:spcPct val="0"/>
              </a:spcBef>
              <a:buClr>
                <a:schemeClr val="bg1"/>
              </a:buClr>
              <a:buSzPct val="80000"/>
              <a:buFont typeface="Wingdings" pitchFamily="2" charset="2"/>
              <a:buNone/>
            </a:pPr>
            <a:r>
              <a:rPr lang="en-US" altLang="en-US" b="1" i="1" dirty="0" smtClean="0"/>
              <a:t>Rwandan peacekeepers of UNAMID escort IDPs on their return from the IDP camp in </a:t>
            </a:r>
            <a:r>
              <a:rPr lang="en-US" altLang="en-US" b="1" i="1" dirty="0" err="1" smtClean="0"/>
              <a:t>Aramba</a:t>
            </a:r>
            <a:r>
              <a:rPr lang="en-US" altLang="en-US" b="1" i="1" dirty="0" smtClean="0"/>
              <a:t> to their original village in </a:t>
            </a:r>
            <a:r>
              <a:rPr lang="en-US" altLang="en-US" b="1" i="1" dirty="0" err="1" smtClean="0"/>
              <a:t>Sehjanna</a:t>
            </a:r>
            <a:r>
              <a:rPr lang="en-US" altLang="en-US" b="1" i="1" dirty="0" smtClean="0"/>
              <a:t>, near </a:t>
            </a:r>
            <a:r>
              <a:rPr lang="en-US" altLang="en-US" b="1" i="1" dirty="0" err="1" smtClean="0"/>
              <a:t>Kutum</a:t>
            </a:r>
            <a:r>
              <a:rPr lang="en-US" altLang="en-US" b="1" i="1" dirty="0" smtClean="0"/>
              <a:t>, North Darfur. (UN Photo #480079 by Albert Gonzalez </a:t>
            </a:r>
            <a:r>
              <a:rPr lang="en-US" altLang="en-US" b="1" i="1" dirty="0" err="1" smtClean="0"/>
              <a:t>Farran</a:t>
            </a:r>
            <a:r>
              <a:rPr lang="en-US" altLang="en-US" b="1" i="1" dirty="0" smtClean="0"/>
              <a:t>, July 2011)</a:t>
            </a:r>
            <a:endParaRPr lang="en-US" altLang="en-US" b="1" dirty="0" smtClean="0"/>
          </a:p>
          <a:p>
            <a:pPr eaLnBrk="1" hangingPunct="1">
              <a:lnSpc>
                <a:spcPct val="80000"/>
              </a:lnSpc>
              <a:buFontTx/>
              <a:buChar char="-"/>
            </a:pPr>
            <a:endParaRPr lang="en-US" altLang="en-US" b="1" dirty="0" smtClean="0"/>
          </a:p>
          <a:p>
            <a:pPr eaLnBrk="1" hangingPunct="1">
              <a:lnSpc>
                <a:spcPct val="80000"/>
              </a:lnSpc>
            </a:pPr>
            <a:endParaRPr lang="en-US" altLang="en-US" dirty="0" smtClean="0"/>
          </a:p>
          <a:p>
            <a:pPr eaLnBrk="1" hangingPunct="1">
              <a:lnSpc>
                <a:spcPct val="80000"/>
              </a:lnSpc>
              <a:buFontTx/>
              <a:buChar char="-"/>
            </a:pPr>
            <a:endParaRPr lang="en-US" altLang="en-US" dirty="0" smtClean="0"/>
          </a:p>
          <a:p>
            <a:pPr eaLnBrk="1" hangingPunct="1">
              <a:lnSpc>
                <a:spcPct val="80000"/>
              </a:lnSpc>
            </a:pPr>
            <a:endParaRPr lang="en-US" altLang="en-US" dirty="0" smtClean="0"/>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2" name="Rectangle 7"/>
          <p:cNvSpPr txBox="1">
            <a:spLocks noGrp="1" noChangeArrowheads="1"/>
          </p:cNvSpPr>
          <p:nvPr/>
        </p:nvSpPr>
        <p:spPr bwMode="auto">
          <a:xfrm>
            <a:off x="4021138" y="9721850"/>
            <a:ext cx="3076575"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48" tIns="49524" rIns="99048" bIns="49524" anchor="b"/>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1BE9AAD9-AEF7-416F-AE0C-7A1F5E77E30B}" type="slidenum">
              <a:rPr lang="en-US" altLang="en-US" sz="1300">
                <a:solidFill>
                  <a:srgbClr val="000000"/>
                </a:solidFill>
                <a:latin typeface="Arial" pitchFamily="34" charset="0"/>
              </a:rPr>
              <a:pPr algn="r" eaLnBrk="1" hangingPunct="1">
                <a:spcBef>
                  <a:spcPct val="0"/>
                </a:spcBef>
              </a:pPr>
              <a:t>268</a:t>
            </a:fld>
            <a:endParaRPr lang="en-US" altLang="en-US" sz="1300">
              <a:solidFill>
                <a:srgbClr val="000000"/>
              </a:solidFill>
              <a:latin typeface="Arial" pitchFamily="34" charset="0"/>
            </a:endParaRPr>
          </a:p>
        </p:txBody>
      </p:sp>
      <p:sp>
        <p:nvSpPr>
          <p:cNvPr id="660483" name="Rectangle 7"/>
          <p:cNvSpPr txBox="1">
            <a:spLocks noGrp="1" noChangeArrowheads="1"/>
          </p:cNvSpPr>
          <p:nvPr/>
        </p:nvSpPr>
        <p:spPr bwMode="auto">
          <a:xfrm>
            <a:off x="4021138" y="9721850"/>
            <a:ext cx="3076575"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48" tIns="49524" rIns="99048" bIns="49524" anchor="b"/>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6879BA83-1BA7-45F4-BFFB-6FA7C47EF4F9}" type="slidenum">
              <a:rPr lang="en-US" altLang="en-US" sz="1300">
                <a:solidFill>
                  <a:srgbClr val="000000"/>
                </a:solidFill>
                <a:latin typeface="Arial" pitchFamily="34" charset="0"/>
              </a:rPr>
              <a:pPr algn="r" eaLnBrk="1" hangingPunct="1">
                <a:spcBef>
                  <a:spcPct val="0"/>
                </a:spcBef>
              </a:pPr>
              <a:t>268</a:t>
            </a:fld>
            <a:endParaRPr lang="en-US" altLang="en-US" sz="1300">
              <a:solidFill>
                <a:srgbClr val="000000"/>
              </a:solidFill>
              <a:latin typeface="Arial" pitchFamily="34" charset="0"/>
            </a:endParaRPr>
          </a:p>
        </p:txBody>
      </p:sp>
      <p:sp>
        <p:nvSpPr>
          <p:cNvPr id="660484" name="Rectangle 2"/>
          <p:cNvSpPr>
            <a:spLocks noGrp="1" noRot="1" noChangeAspect="1" noChangeArrowheads="1" noTextEdit="1"/>
          </p:cNvSpPr>
          <p:nvPr>
            <p:ph type="sldImg"/>
          </p:nvPr>
        </p:nvSpPr>
        <p:spPr>
          <a:xfrm>
            <a:off x="992188" y="768350"/>
            <a:ext cx="5114925" cy="3836988"/>
          </a:xfrm>
          <a:ln/>
        </p:spPr>
      </p:sp>
      <p:sp>
        <p:nvSpPr>
          <p:cNvPr id="660485" name="Rectangle 3"/>
          <p:cNvSpPr>
            <a:spLocks noGrp="1" noChangeArrowheads="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3" tIns="49517" rIns="99033" bIns="49517"/>
          <a:lstStyle/>
          <a:p>
            <a:pPr eaLnBrk="1" hangingPunct="1"/>
            <a:r>
              <a:rPr lang="en-US" altLang="en-US" smtClean="0"/>
              <a:t>-</a:t>
            </a:r>
          </a:p>
          <a:p>
            <a:pPr eaLnBrk="1" hangingPunct="1"/>
            <a:endParaRPr lang="en-US" altLang="en-US" smtClean="0"/>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1506" name="Slide Image Placeholder 1"/>
          <p:cNvSpPr>
            <a:spLocks noGrp="1" noRot="1" noChangeAspect="1" noTextEdit="1"/>
          </p:cNvSpPr>
          <p:nvPr>
            <p:ph type="sldImg"/>
          </p:nvPr>
        </p:nvSpPr>
        <p:spPr>
          <a:ln/>
        </p:spPr>
      </p:sp>
      <p:sp>
        <p:nvSpPr>
          <p:cNvPr id="6615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66150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731049F2-472F-466F-B44D-6FEBF4BDD047}" type="slidenum">
              <a:rPr lang="en-GB" altLang="en-US" sz="1300">
                <a:solidFill>
                  <a:srgbClr val="000000"/>
                </a:solidFill>
              </a:rPr>
              <a:pPr algn="r" eaLnBrk="1" hangingPunct="1">
                <a:spcBef>
                  <a:spcPct val="0"/>
                </a:spcBef>
                <a:buClr>
                  <a:srgbClr val="FFFFFF"/>
                </a:buClr>
                <a:buSzPct val="80000"/>
                <a:buFont typeface="Wingdings" pitchFamily="2" charset="2"/>
                <a:buChar char="•"/>
              </a:pPr>
              <a:t>269</a:t>
            </a:fld>
            <a:endParaRPr lang="en-GB" altLang="en-US" sz="1300">
              <a:solidFill>
                <a:srgbClr val="000000"/>
              </a:solidFill>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30" name="Rectangle 7"/>
          <p:cNvSpPr txBox="1">
            <a:spLocks noGrp="1" noChangeArrowheads="1"/>
          </p:cNvSpPr>
          <p:nvPr/>
        </p:nvSpPr>
        <p:spPr bwMode="auto">
          <a:xfrm>
            <a:off x="4021138" y="9721850"/>
            <a:ext cx="3076575"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48" tIns="49524" rIns="99048" bIns="49524" anchor="b"/>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FA23AB1C-C913-4861-BF75-B445FFA01A03}" type="slidenum">
              <a:rPr lang="en-US" altLang="en-US" sz="1300">
                <a:solidFill>
                  <a:srgbClr val="000000"/>
                </a:solidFill>
                <a:latin typeface="Arial" pitchFamily="34" charset="0"/>
              </a:rPr>
              <a:pPr algn="r" eaLnBrk="1" hangingPunct="1">
                <a:spcBef>
                  <a:spcPct val="0"/>
                </a:spcBef>
              </a:pPr>
              <a:t>270</a:t>
            </a:fld>
            <a:endParaRPr lang="en-US" altLang="en-US" sz="1300">
              <a:solidFill>
                <a:srgbClr val="000000"/>
              </a:solidFill>
              <a:latin typeface="Arial" pitchFamily="34" charset="0"/>
            </a:endParaRPr>
          </a:p>
        </p:txBody>
      </p:sp>
      <p:sp>
        <p:nvSpPr>
          <p:cNvPr id="662531" name="Rectangle 2"/>
          <p:cNvSpPr>
            <a:spLocks noGrp="1" noRot="1" noChangeAspect="1" noChangeArrowheads="1" noTextEdit="1"/>
          </p:cNvSpPr>
          <p:nvPr>
            <p:ph type="sldImg"/>
          </p:nvPr>
        </p:nvSpPr>
        <p:spPr>
          <a:xfrm>
            <a:off x="992188" y="768350"/>
            <a:ext cx="5114925" cy="3836988"/>
          </a:xfrm>
          <a:ln/>
        </p:spPr>
      </p:sp>
      <p:sp>
        <p:nvSpPr>
          <p:cNvPr id="662532" name="Rectangle 3"/>
          <p:cNvSpPr>
            <a:spLocks noGrp="1" noChangeArrowheads="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3" tIns="49517" rIns="99033" bIns="49517"/>
          <a:lstStyle/>
          <a:p>
            <a:pPr eaLnBrk="1" hangingPunct="1">
              <a:lnSpc>
                <a:spcPct val="80000"/>
              </a:lnSpc>
            </a:pPr>
            <a:endParaRPr lang="en-GB" altLang="en-US" sz="800" smtClean="0"/>
          </a:p>
          <a:p>
            <a:pPr eaLnBrk="1" hangingPunct="1">
              <a:lnSpc>
                <a:spcPct val="80000"/>
              </a:lnSpc>
            </a:pPr>
            <a:endParaRPr lang="en-US" altLang="en-US" sz="800" i="1" smtClean="0"/>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554" name="Slide Image Placeholder 1"/>
          <p:cNvSpPr>
            <a:spLocks noGrp="1" noRot="1" noChangeAspect="1" noTextEdit="1"/>
          </p:cNvSpPr>
          <p:nvPr>
            <p:ph type="sldImg"/>
          </p:nvPr>
        </p:nvSpPr>
        <p:spPr>
          <a:ln/>
        </p:spPr>
      </p:sp>
      <p:sp>
        <p:nvSpPr>
          <p:cNvPr id="6635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663556"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3B3928D0-C5A0-407A-9537-ED02AA54D197}" type="slidenum">
              <a:rPr lang="en-GB" altLang="en-US" sz="1300">
                <a:solidFill>
                  <a:srgbClr val="000000"/>
                </a:solidFill>
              </a:rPr>
              <a:pPr algn="r" eaLnBrk="1" hangingPunct="1">
                <a:spcBef>
                  <a:spcPct val="0"/>
                </a:spcBef>
                <a:buClr>
                  <a:srgbClr val="FFFFFF"/>
                </a:buClr>
                <a:buSzPct val="80000"/>
                <a:buFont typeface="Wingdings" pitchFamily="2" charset="2"/>
                <a:buChar char="•"/>
              </a:pPr>
              <a:t>271</a:t>
            </a:fld>
            <a:endParaRPr lang="en-GB" altLang="en-US" sz="1300">
              <a:solidFill>
                <a:srgbClr val="000000"/>
              </a:solidFill>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8" name="Slide Image Placeholder 1"/>
          <p:cNvSpPr>
            <a:spLocks noGrp="1" noRot="1" noChangeAspect="1" noTextEdit="1"/>
          </p:cNvSpPr>
          <p:nvPr>
            <p:ph type="sldImg"/>
          </p:nvPr>
        </p:nvSpPr>
        <p:spPr>
          <a:ln/>
        </p:spPr>
      </p:sp>
      <p:sp>
        <p:nvSpPr>
          <p:cNvPr id="6645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buClr>
                <a:schemeClr val="bg1"/>
              </a:buClr>
              <a:buSzPct val="80000"/>
              <a:buFont typeface="Wingdings" pitchFamily="2" charset="2"/>
              <a:buNone/>
            </a:pPr>
            <a:r>
              <a:rPr lang="en-US" altLang="en-US" sz="900" i="1" smtClean="0"/>
              <a:t>Druze pilgrims walk past a United Nations Disengagement Observer Force (UNDOF) military police checkpoint in Syria. (UN Photo #454364 by Arnold Felfer, September 2010)</a:t>
            </a:r>
          </a:p>
          <a:p>
            <a:pPr>
              <a:lnSpc>
                <a:spcPct val="80000"/>
              </a:lnSpc>
            </a:pPr>
            <a:r>
              <a:rPr lang="en-US" altLang="en-US" sz="900" smtClean="0"/>
              <a:t> </a:t>
            </a:r>
          </a:p>
        </p:txBody>
      </p:sp>
      <p:sp>
        <p:nvSpPr>
          <p:cNvPr id="664580"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181D022A-F35F-4FD6-9834-FE54443F2FB2}" type="slidenum">
              <a:rPr lang="en-GB" altLang="en-US" sz="1300">
                <a:solidFill>
                  <a:srgbClr val="000000"/>
                </a:solidFill>
              </a:rPr>
              <a:pPr algn="r" eaLnBrk="1" hangingPunct="1">
                <a:spcBef>
                  <a:spcPct val="0"/>
                </a:spcBef>
                <a:buClr>
                  <a:srgbClr val="FFFFFF"/>
                </a:buClr>
                <a:buSzPct val="80000"/>
                <a:buFont typeface="Wingdings" pitchFamily="2" charset="2"/>
                <a:buChar char="•"/>
              </a:pPr>
              <a:t>272</a:t>
            </a:fld>
            <a:endParaRPr lang="en-GB" altLang="en-US" sz="1300">
              <a:solidFill>
                <a:srgbClr val="000000"/>
              </a:solidFill>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2" name="Slide Image Placeholder 1"/>
          <p:cNvSpPr>
            <a:spLocks noGrp="1" noRot="1" noChangeAspect="1" noTextEdit="1"/>
          </p:cNvSpPr>
          <p:nvPr>
            <p:ph type="sldImg"/>
          </p:nvPr>
        </p:nvSpPr>
        <p:spPr>
          <a:ln/>
        </p:spPr>
      </p:sp>
      <p:sp>
        <p:nvSpPr>
          <p:cNvPr id="6656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66560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5718F87B-20AD-4ECB-AAF3-4D9915382449}" type="slidenum">
              <a:rPr lang="en-GB" altLang="en-US" sz="1300">
                <a:solidFill>
                  <a:srgbClr val="000000"/>
                </a:solidFill>
              </a:rPr>
              <a:pPr algn="r" eaLnBrk="1" hangingPunct="1">
                <a:spcBef>
                  <a:spcPct val="0"/>
                </a:spcBef>
                <a:buClr>
                  <a:srgbClr val="FFFFFF"/>
                </a:buClr>
                <a:buSzPct val="80000"/>
                <a:buFont typeface="Wingdings" pitchFamily="2" charset="2"/>
                <a:buChar char="•"/>
              </a:pPr>
              <a:t>273</a:t>
            </a:fld>
            <a:endParaRPr lang="en-GB" altLang="en-US" sz="1300">
              <a:solidFill>
                <a:srgbClr val="000000"/>
              </a:solidFill>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6"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lnSpcReduction="10000"/>
          </a:bodyPr>
          <a:lstStyle/>
          <a:p>
            <a:pPr>
              <a:defRPr/>
            </a:pPr>
            <a:endParaRPr lang="en-US" dirty="0" smtClean="0"/>
          </a:p>
        </p:txBody>
      </p:sp>
      <p:sp>
        <p:nvSpPr>
          <p:cNvPr id="6666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0A3AE847-65C3-434B-9A63-02BE85AFEE3E}" type="slidenum">
              <a:rPr lang="en-US" altLang="en-US" sz="1300" smtClean="0">
                <a:solidFill>
                  <a:srgbClr val="000000"/>
                </a:solidFill>
                <a:latin typeface="Arial" pitchFamily="34" charset="0"/>
                <a:cs typeface="Arial" pitchFamily="34" charset="0"/>
              </a:rPr>
              <a:pPr>
                <a:spcBef>
                  <a:spcPct val="0"/>
                </a:spcBef>
                <a:buClr>
                  <a:srgbClr val="FFFFFF"/>
                </a:buClr>
              </a:pPr>
              <a:t>274</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650" name="Slide Image Placeholder 1"/>
          <p:cNvSpPr>
            <a:spLocks noGrp="1" noRot="1" noChangeAspect="1" noTextEdit="1"/>
          </p:cNvSpPr>
          <p:nvPr>
            <p:ph type="sldImg"/>
          </p:nvPr>
        </p:nvSpPr>
        <p:spPr>
          <a:ln/>
        </p:spPr>
      </p:sp>
      <p:sp>
        <p:nvSpPr>
          <p:cNvPr id="6676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US" altLang="en-US" sz="1000" smtClean="0"/>
          </a:p>
          <a:p>
            <a:pPr>
              <a:lnSpc>
                <a:spcPct val="80000"/>
              </a:lnSpc>
            </a:pPr>
            <a:endParaRPr lang="en-US" altLang="en-US" sz="1000" smtClean="0"/>
          </a:p>
        </p:txBody>
      </p:sp>
      <p:sp>
        <p:nvSpPr>
          <p:cNvPr id="6676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D9686342-CBFB-4C6B-B0DB-0AF114080F97}" type="slidenum">
              <a:rPr lang="en-US" altLang="en-US" sz="1300" smtClean="0">
                <a:solidFill>
                  <a:srgbClr val="000000"/>
                </a:solidFill>
                <a:latin typeface="Arial" pitchFamily="34" charset="0"/>
                <a:cs typeface="Arial" pitchFamily="34" charset="0"/>
              </a:rPr>
              <a:pPr>
                <a:spcBef>
                  <a:spcPct val="0"/>
                </a:spcBef>
                <a:buClr>
                  <a:srgbClr val="FFFFFF"/>
                </a:buClr>
              </a:pPr>
              <a:t>275</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Slide Image Placeholder 1"/>
          <p:cNvSpPr>
            <a:spLocks noGrp="1" noRot="1" noChangeAspect="1" noTextEdit="1"/>
          </p:cNvSpPr>
          <p:nvPr>
            <p:ph type="sldImg"/>
          </p:nvPr>
        </p:nvSpPr>
        <p:spPr>
          <a:ln/>
        </p:spPr>
      </p:sp>
      <p:sp>
        <p:nvSpPr>
          <p:cNvPr id="4239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a:p>
            <a:endParaRPr lang="en-US" altLang="en-US" smtClean="0"/>
          </a:p>
          <a:p>
            <a:endParaRPr lang="en-US" altLang="en-US" smtClean="0"/>
          </a:p>
        </p:txBody>
      </p:sp>
      <p:sp>
        <p:nvSpPr>
          <p:cNvPr id="423940"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9CCECA66-53EF-42F5-9819-E17F293867AB}" type="slidenum">
              <a:rPr lang="en-GB" altLang="en-US" sz="1300">
                <a:solidFill>
                  <a:srgbClr val="000000"/>
                </a:solidFill>
              </a:rPr>
              <a:pPr algn="r" eaLnBrk="1" hangingPunct="1">
                <a:spcBef>
                  <a:spcPct val="0"/>
                </a:spcBef>
                <a:buClr>
                  <a:srgbClr val="FFFFFF"/>
                </a:buClr>
                <a:buSzPct val="80000"/>
                <a:buFont typeface="Wingdings" pitchFamily="2" charset="2"/>
                <a:buChar char="•"/>
              </a:pPr>
              <a:t>28</a:t>
            </a:fld>
            <a:endParaRPr lang="en-GB" altLang="en-US" sz="1300">
              <a:solidFill>
                <a:srgbClr val="000000"/>
              </a:solidFill>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9698" name="Rectangle 2"/>
          <p:cNvSpPr>
            <a:spLocks noGrp="1" noRot="1" noChangeAspect="1" noChangeArrowheads="1" noTextEdit="1"/>
          </p:cNvSpPr>
          <p:nvPr>
            <p:ph type="sldImg"/>
          </p:nvPr>
        </p:nvSpPr>
        <p:spPr>
          <a:ln/>
        </p:spPr>
      </p:sp>
      <p:sp>
        <p:nvSpPr>
          <p:cNvPr id="669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42888" indent="-242888" eaLnBrk="1" hangingPunct="1"/>
            <a:endParaRPr lang="en-GB" altLang="en-US" smtClean="0"/>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803275" indent="-307975" defTabSz="990600" eaLnBrk="0" hangingPunct="0">
              <a:spcBef>
                <a:spcPct val="30000"/>
              </a:spcBef>
              <a:defRPr sz="1200">
                <a:solidFill>
                  <a:schemeClr val="tx1"/>
                </a:solidFill>
                <a:latin typeface="Calibri" pitchFamily="34" charset="0"/>
              </a:defRPr>
            </a:lvl2pPr>
            <a:lvl3pPr marL="1236663" indent="-246063" defTabSz="990600" eaLnBrk="0" hangingPunct="0">
              <a:spcBef>
                <a:spcPct val="30000"/>
              </a:spcBef>
              <a:defRPr sz="1200">
                <a:solidFill>
                  <a:schemeClr val="tx1"/>
                </a:solidFill>
                <a:latin typeface="Calibri" pitchFamily="34" charset="0"/>
              </a:defRPr>
            </a:lvl3pPr>
            <a:lvl4pPr marL="1731963" indent="-246063" defTabSz="990600" eaLnBrk="0" hangingPunct="0">
              <a:spcBef>
                <a:spcPct val="30000"/>
              </a:spcBef>
              <a:defRPr sz="1200">
                <a:solidFill>
                  <a:schemeClr val="tx1"/>
                </a:solidFill>
                <a:latin typeface="Calibri" pitchFamily="34" charset="0"/>
              </a:defRPr>
            </a:lvl4pPr>
            <a:lvl5pPr marL="2227263" indent="-246063" defTabSz="990600" eaLnBrk="0" hangingPunct="0">
              <a:spcBef>
                <a:spcPct val="30000"/>
              </a:spcBef>
              <a:defRPr sz="1200">
                <a:solidFill>
                  <a:schemeClr val="tx1"/>
                </a:solidFill>
                <a:latin typeface="Calibri" pitchFamily="34" charset="0"/>
              </a:defRPr>
            </a:lvl5pPr>
            <a:lvl6pPr marL="2684463" indent="-246063" defTabSz="990600" eaLnBrk="0" fontAlgn="base" hangingPunct="0">
              <a:spcBef>
                <a:spcPct val="30000"/>
              </a:spcBef>
              <a:spcAft>
                <a:spcPct val="0"/>
              </a:spcAft>
              <a:defRPr sz="1200">
                <a:solidFill>
                  <a:schemeClr val="tx1"/>
                </a:solidFill>
                <a:latin typeface="Calibri" pitchFamily="34" charset="0"/>
              </a:defRPr>
            </a:lvl6pPr>
            <a:lvl7pPr marL="3141663" indent="-246063" defTabSz="990600" eaLnBrk="0" fontAlgn="base" hangingPunct="0">
              <a:spcBef>
                <a:spcPct val="30000"/>
              </a:spcBef>
              <a:spcAft>
                <a:spcPct val="0"/>
              </a:spcAft>
              <a:defRPr sz="1200">
                <a:solidFill>
                  <a:schemeClr val="tx1"/>
                </a:solidFill>
                <a:latin typeface="Calibri" pitchFamily="34" charset="0"/>
              </a:defRPr>
            </a:lvl7pPr>
            <a:lvl8pPr marL="3598863" indent="-246063" defTabSz="990600" eaLnBrk="0" fontAlgn="base" hangingPunct="0">
              <a:spcBef>
                <a:spcPct val="30000"/>
              </a:spcBef>
              <a:spcAft>
                <a:spcPct val="0"/>
              </a:spcAft>
              <a:defRPr sz="1200">
                <a:solidFill>
                  <a:schemeClr val="tx1"/>
                </a:solidFill>
                <a:latin typeface="Calibri" pitchFamily="34" charset="0"/>
              </a:defRPr>
            </a:lvl8pPr>
            <a:lvl9pPr marL="4056063" indent="-246063"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2056DA7C-FC6C-42A0-81D9-9C9FCEE97D8F}" type="slidenum">
              <a:rPr lang="en-GB" altLang="en-US" sz="1300" smtClean="0">
                <a:solidFill>
                  <a:srgbClr val="000000"/>
                </a:solidFill>
                <a:latin typeface="Arial" pitchFamily="34" charset="0"/>
                <a:cs typeface="Arial" pitchFamily="34" charset="0"/>
              </a:rPr>
              <a:pPr eaLnBrk="1" hangingPunct="1">
                <a:spcBef>
                  <a:spcPct val="0"/>
                </a:spcBef>
              </a:pPr>
              <a:t>280</a:t>
            </a:fld>
            <a:endParaRPr lang="en-GB" altLang="en-US" sz="1300" smtClean="0">
              <a:solidFill>
                <a:srgbClr val="000000"/>
              </a:solidFill>
              <a:latin typeface="Arial" pitchFamily="34" charset="0"/>
              <a:cs typeface="Arial" pitchFamily="34" charset="0"/>
            </a:endParaRPr>
          </a:p>
        </p:txBody>
      </p:sp>
      <p:sp>
        <p:nvSpPr>
          <p:cNvPr id="670723" name="Slide Image Placeholder 1"/>
          <p:cNvSpPr>
            <a:spLocks noGrp="1" noRot="1" noChangeAspect="1" noTextEdit="1"/>
          </p:cNvSpPr>
          <p:nvPr>
            <p:ph type="sldImg"/>
          </p:nvPr>
        </p:nvSpPr>
        <p:spPr>
          <a:ln/>
        </p:spPr>
      </p:sp>
      <p:sp>
        <p:nvSpPr>
          <p:cNvPr id="67072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9" tIns="49515" rIns="99029" bIns="49515"/>
          <a:lstStyle/>
          <a:p>
            <a:pPr eaLnBrk="1" hangingPunct="1">
              <a:lnSpc>
                <a:spcPct val="80000"/>
              </a:lnSpc>
            </a:pPr>
            <a:endParaRPr lang="en-US" altLang="en-US" smtClean="0"/>
          </a:p>
        </p:txBody>
      </p:sp>
      <p:sp>
        <p:nvSpPr>
          <p:cNvPr id="670725" name="Slide Number Placeholder 3"/>
          <p:cNvSpPr txBox="1">
            <a:spLocks noGrp="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9" tIns="49515" rIns="99029" bIns="49515" anchor="b"/>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A23C76B5-18EA-46A2-A873-4FF73F6022C3}" type="slidenum">
              <a:rPr lang="en-US" altLang="en-US">
                <a:solidFill>
                  <a:srgbClr val="000000"/>
                </a:solidFill>
                <a:latin typeface="Arial" pitchFamily="34" charset="0"/>
              </a:rPr>
              <a:pPr algn="r">
                <a:spcBef>
                  <a:spcPct val="0"/>
                </a:spcBef>
              </a:pPr>
              <a:t>280</a:t>
            </a:fld>
            <a:endParaRPr lang="en-US" altLang="en-US">
              <a:solidFill>
                <a:srgbClr val="000000"/>
              </a:solidFill>
              <a:latin typeface="Arial" pitchFamily="34" charset="0"/>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6" name="Rectangle 2"/>
          <p:cNvSpPr>
            <a:spLocks noGrp="1" noRot="1" noChangeAspect="1" noChangeArrowheads="1" noTextEdit="1"/>
          </p:cNvSpPr>
          <p:nvPr>
            <p:ph type="sldImg"/>
          </p:nvPr>
        </p:nvSpPr>
        <p:spPr>
          <a:ln/>
        </p:spPr>
      </p:sp>
      <p:sp>
        <p:nvSpPr>
          <p:cNvPr id="6717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803275" indent="-307975" defTabSz="990600" eaLnBrk="0" hangingPunct="0">
              <a:spcBef>
                <a:spcPct val="30000"/>
              </a:spcBef>
              <a:defRPr sz="1200">
                <a:solidFill>
                  <a:schemeClr val="tx1"/>
                </a:solidFill>
                <a:latin typeface="Calibri" pitchFamily="34" charset="0"/>
              </a:defRPr>
            </a:lvl2pPr>
            <a:lvl3pPr marL="1236663" indent="-246063" defTabSz="990600" eaLnBrk="0" hangingPunct="0">
              <a:spcBef>
                <a:spcPct val="30000"/>
              </a:spcBef>
              <a:defRPr sz="1200">
                <a:solidFill>
                  <a:schemeClr val="tx1"/>
                </a:solidFill>
                <a:latin typeface="Calibri" pitchFamily="34" charset="0"/>
              </a:defRPr>
            </a:lvl3pPr>
            <a:lvl4pPr marL="1731963" indent="-246063" defTabSz="990600" eaLnBrk="0" hangingPunct="0">
              <a:spcBef>
                <a:spcPct val="30000"/>
              </a:spcBef>
              <a:defRPr sz="1200">
                <a:solidFill>
                  <a:schemeClr val="tx1"/>
                </a:solidFill>
                <a:latin typeface="Calibri" pitchFamily="34" charset="0"/>
              </a:defRPr>
            </a:lvl4pPr>
            <a:lvl5pPr marL="2227263" indent="-246063" defTabSz="990600" eaLnBrk="0" hangingPunct="0">
              <a:spcBef>
                <a:spcPct val="30000"/>
              </a:spcBef>
              <a:defRPr sz="1200">
                <a:solidFill>
                  <a:schemeClr val="tx1"/>
                </a:solidFill>
                <a:latin typeface="Calibri" pitchFamily="34" charset="0"/>
              </a:defRPr>
            </a:lvl5pPr>
            <a:lvl6pPr marL="2684463" indent="-246063" defTabSz="990600" eaLnBrk="0" fontAlgn="base" hangingPunct="0">
              <a:spcBef>
                <a:spcPct val="30000"/>
              </a:spcBef>
              <a:spcAft>
                <a:spcPct val="0"/>
              </a:spcAft>
              <a:defRPr sz="1200">
                <a:solidFill>
                  <a:schemeClr val="tx1"/>
                </a:solidFill>
                <a:latin typeface="Calibri" pitchFamily="34" charset="0"/>
              </a:defRPr>
            </a:lvl6pPr>
            <a:lvl7pPr marL="3141663" indent="-246063" defTabSz="990600" eaLnBrk="0" fontAlgn="base" hangingPunct="0">
              <a:spcBef>
                <a:spcPct val="30000"/>
              </a:spcBef>
              <a:spcAft>
                <a:spcPct val="0"/>
              </a:spcAft>
              <a:defRPr sz="1200">
                <a:solidFill>
                  <a:schemeClr val="tx1"/>
                </a:solidFill>
                <a:latin typeface="Calibri" pitchFamily="34" charset="0"/>
              </a:defRPr>
            </a:lvl7pPr>
            <a:lvl8pPr marL="3598863" indent="-246063" defTabSz="990600" eaLnBrk="0" fontAlgn="base" hangingPunct="0">
              <a:spcBef>
                <a:spcPct val="30000"/>
              </a:spcBef>
              <a:spcAft>
                <a:spcPct val="0"/>
              </a:spcAft>
              <a:defRPr sz="1200">
                <a:solidFill>
                  <a:schemeClr val="tx1"/>
                </a:solidFill>
                <a:latin typeface="Calibri" pitchFamily="34" charset="0"/>
              </a:defRPr>
            </a:lvl8pPr>
            <a:lvl9pPr marL="4056063" indent="-246063"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A08BD22C-3E84-41E6-9987-1701847524D9}" type="slidenum">
              <a:rPr lang="en-GB" altLang="en-US" sz="1300" smtClean="0">
                <a:solidFill>
                  <a:srgbClr val="000000"/>
                </a:solidFill>
                <a:latin typeface="Arial" pitchFamily="34" charset="0"/>
                <a:cs typeface="Arial" pitchFamily="34" charset="0"/>
              </a:rPr>
              <a:pPr eaLnBrk="1" hangingPunct="1">
                <a:spcBef>
                  <a:spcPct val="0"/>
                </a:spcBef>
              </a:pPr>
              <a:t>282</a:t>
            </a:fld>
            <a:endParaRPr lang="en-GB" altLang="en-US" sz="1300" smtClean="0">
              <a:solidFill>
                <a:srgbClr val="000000"/>
              </a:solidFill>
              <a:latin typeface="Arial" pitchFamily="34" charset="0"/>
              <a:cs typeface="Arial" pitchFamily="34" charset="0"/>
            </a:endParaRPr>
          </a:p>
        </p:txBody>
      </p:sp>
      <p:sp>
        <p:nvSpPr>
          <p:cNvPr id="672771" name="Rectangle 2"/>
          <p:cNvSpPr>
            <a:spLocks noGrp="1" noRot="1" noChangeAspect="1" noChangeArrowheads="1" noTextEdit="1"/>
          </p:cNvSpPr>
          <p:nvPr>
            <p:ph type="sldImg"/>
          </p:nvPr>
        </p:nvSpPr>
        <p:spPr>
          <a:ln/>
        </p:spPr>
      </p:sp>
      <p:sp>
        <p:nvSpPr>
          <p:cNvPr id="672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803275" indent="-307975" defTabSz="990600" eaLnBrk="0" hangingPunct="0">
              <a:spcBef>
                <a:spcPct val="30000"/>
              </a:spcBef>
              <a:defRPr sz="1200">
                <a:solidFill>
                  <a:schemeClr val="tx1"/>
                </a:solidFill>
                <a:latin typeface="Calibri" pitchFamily="34" charset="0"/>
              </a:defRPr>
            </a:lvl2pPr>
            <a:lvl3pPr marL="1236663" indent="-246063" defTabSz="990600" eaLnBrk="0" hangingPunct="0">
              <a:spcBef>
                <a:spcPct val="30000"/>
              </a:spcBef>
              <a:defRPr sz="1200">
                <a:solidFill>
                  <a:schemeClr val="tx1"/>
                </a:solidFill>
                <a:latin typeface="Calibri" pitchFamily="34" charset="0"/>
              </a:defRPr>
            </a:lvl3pPr>
            <a:lvl4pPr marL="1731963" indent="-246063" defTabSz="990600" eaLnBrk="0" hangingPunct="0">
              <a:spcBef>
                <a:spcPct val="30000"/>
              </a:spcBef>
              <a:defRPr sz="1200">
                <a:solidFill>
                  <a:schemeClr val="tx1"/>
                </a:solidFill>
                <a:latin typeface="Calibri" pitchFamily="34" charset="0"/>
              </a:defRPr>
            </a:lvl4pPr>
            <a:lvl5pPr marL="2227263" indent="-246063" defTabSz="990600" eaLnBrk="0" hangingPunct="0">
              <a:spcBef>
                <a:spcPct val="30000"/>
              </a:spcBef>
              <a:defRPr sz="1200">
                <a:solidFill>
                  <a:schemeClr val="tx1"/>
                </a:solidFill>
                <a:latin typeface="Calibri" pitchFamily="34" charset="0"/>
              </a:defRPr>
            </a:lvl5pPr>
            <a:lvl6pPr marL="2684463" indent="-246063" defTabSz="990600" eaLnBrk="0" fontAlgn="base" hangingPunct="0">
              <a:spcBef>
                <a:spcPct val="30000"/>
              </a:spcBef>
              <a:spcAft>
                <a:spcPct val="0"/>
              </a:spcAft>
              <a:defRPr sz="1200">
                <a:solidFill>
                  <a:schemeClr val="tx1"/>
                </a:solidFill>
                <a:latin typeface="Calibri" pitchFamily="34" charset="0"/>
              </a:defRPr>
            </a:lvl6pPr>
            <a:lvl7pPr marL="3141663" indent="-246063" defTabSz="990600" eaLnBrk="0" fontAlgn="base" hangingPunct="0">
              <a:spcBef>
                <a:spcPct val="30000"/>
              </a:spcBef>
              <a:spcAft>
                <a:spcPct val="0"/>
              </a:spcAft>
              <a:defRPr sz="1200">
                <a:solidFill>
                  <a:schemeClr val="tx1"/>
                </a:solidFill>
                <a:latin typeface="Calibri" pitchFamily="34" charset="0"/>
              </a:defRPr>
            </a:lvl7pPr>
            <a:lvl8pPr marL="3598863" indent="-246063" defTabSz="990600" eaLnBrk="0" fontAlgn="base" hangingPunct="0">
              <a:spcBef>
                <a:spcPct val="30000"/>
              </a:spcBef>
              <a:spcAft>
                <a:spcPct val="0"/>
              </a:spcAft>
              <a:defRPr sz="1200">
                <a:solidFill>
                  <a:schemeClr val="tx1"/>
                </a:solidFill>
                <a:latin typeface="Calibri" pitchFamily="34" charset="0"/>
              </a:defRPr>
            </a:lvl8pPr>
            <a:lvl9pPr marL="4056063" indent="-246063"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C4771EBE-4B66-40C9-A6DA-56BB929DD2BE}" type="slidenum">
              <a:rPr lang="en-GB" altLang="en-US" sz="1300" smtClean="0">
                <a:solidFill>
                  <a:srgbClr val="000000"/>
                </a:solidFill>
                <a:latin typeface="Arial" pitchFamily="34" charset="0"/>
                <a:cs typeface="Arial" pitchFamily="34" charset="0"/>
              </a:rPr>
              <a:pPr eaLnBrk="1" hangingPunct="1">
                <a:spcBef>
                  <a:spcPct val="0"/>
                </a:spcBef>
              </a:pPr>
              <a:t>283</a:t>
            </a:fld>
            <a:endParaRPr lang="en-GB" altLang="en-US" sz="1300" smtClean="0">
              <a:solidFill>
                <a:srgbClr val="000000"/>
              </a:solidFill>
              <a:latin typeface="Arial" pitchFamily="34" charset="0"/>
              <a:cs typeface="Arial" pitchFamily="34" charset="0"/>
            </a:endParaRPr>
          </a:p>
        </p:txBody>
      </p:sp>
      <p:sp>
        <p:nvSpPr>
          <p:cNvPr id="673795" name="Rectangle 2"/>
          <p:cNvSpPr>
            <a:spLocks noGrp="1" noRot="1" noChangeAspect="1" noChangeArrowheads="1" noTextEdit="1"/>
          </p:cNvSpPr>
          <p:nvPr>
            <p:ph type="sldImg"/>
          </p:nvPr>
        </p:nvSpPr>
        <p:spPr>
          <a:ln/>
        </p:spPr>
      </p:sp>
      <p:sp>
        <p:nvSpPr>
          <p:cNvPr id="673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endParaRPr lang="en-US" altLang="en-US" sz="1000" smtClean="0"/>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803275" indent="-307975" defTabSz="990600" eaLnBrk="0" hangingPunct="0">
              <a:spcBef>
                <a:spcPct val="30000"/>
              </a:spcBef>
              <a:defRPr sz="1200">
                <a:solidFill>
                  <a:schemeClr val="tx1"/>
                </a:solidFill>
                <a:latin typeface="Calibri" pitchFamily="34" charset="0"/>
              </a:defRPr>
            </a:lvl2pPr>
            <a:lvl3pPr marL="1236663" indent="-246063" defTabSz="990600" eaLnBrk="0" hangingPunct="0">
              <a:spcBef>
                <a:spcPct val="30000"/>
              </a:spcBef>
              <a:defRPr sz="1200">
                <a:solidFill>
                  <a:schemeClr val="tx1"/>
                </a:solidFill>
                <a:latin typeface="Calibri" pitchFamily="34" charset="0"/>
              </a:defRPr>
            </a:lvl3pPr>
            <a:lvl4pPr marL="1731963" indent="-246063" defTabSz="990600" eaLnBrk="0" hangingPunct="0">
              <a:spcBef>
                <a:spcPct val="30000"/>
              </a:spcBef>
              <a:defRPr sz="1200">
                <a:solidFill>
                  <a:schemeClr val="tx1"/>
                </a:solidFill>
                <a:latin typeface="Calibri" pitchFamily="34" charset="0"/>
              </a:defRPr>
            </a:lvl4pPr>
            <a:lvl5pPr marL="2227263" indent="-246063" defTabSz="990600" eaLnBrk="0" hangingPunct="0">
              <a:spcBef>
                <a:spcPct val="30000"/>
              </a:spcBef>
              <a:defRPr sz="1200">
                <a:solidFill>
                  <a:schemeClr val="tx1"/>
                </a:solidFill>
                <a:latin typeface="Calibri" pitchFamily="34" charset="0"/>
              </a:defRPr>
            </a:lvl5pPr>
            <a:lvl6pPr marL="2684463" indent="-246063" defTabSz="990600" eaLnBrk="0" fontAlgn="base" hangingPunct="0">
              <a:spcBef>
                <a:spcPct val="30000"/>
              </a:spcBef>
              <a:spcAft>
                <a:spcPct val="0"/>
              </a:spcAft>
              <a:defRPr sz="1200">
                <a:solidFill>
                  <a:schemeClr val="tx1"/>
                </a:solidFill>
                <a:latin typeface="Calibri" pitchFamily="34" charset="0"/>
              </a:defRPr>
            </a:lvl6pPr>
            <a:lvl7pPr marL="3141663" indent="-246063" defTabSz="990600" eaLnBrk="0" fontAlgn="base" hangingPunct="0">
              <a:spcBef>
                <a:spcPct val="30000"/>
              </a:spcBef>
              <a:spcAft>
                <a:spcPct val="0"/>
              </a:spcAft>
              <a:defRPr sz="1200">
                <a:solidFill>
                  <a:schemeClr val="tx1"/>
                </a:solidFill>
                <a:latin typeface="Calibri" pitchFamily="34" charset="0"/>
              </a:defRPr>
            </a:lvl7pPr>
            <a:lvl8pPr marL="3598863" indent="-246063" defTabSz="990600" eaLnBrk="0" fontAlgn="base" hangingPunct="0">
              <a:spcBef>
                <a:spcPct val="30000"/>
              </a:spcBef>
              <a:spcAft>
                <a:spcPct val="0"/>
              </a:spcAft>
              <a:defRPr sz="1200">
                <a:solidFill>
                  <a:schemeClr val="tx1"/>
                </a:solidFill>
                <a:latin typeface="Calibri" pitchFamily="34" charset="0"/>
              </a:defRPr>
            </a:lvl8pPr>
            <a:lvl9pPr marL="4056063" indent="-246063"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1280F26F-76AE-4EB3-9C3D-7601963C7C63}" type="slidenum">
              <a:rPr lang="en-GB" altLang="en-US" sz="1300" smtClean="0">
                <a:solidFill>
                  <a:srgbClr val="000000"/>
                </a:solidFill>
                <a:latin typeface="Arial" pitchFamily="34" charset="0"/>
                <a:cs typeface="Arial" pitchFamily="34" charset="0"/>
              </a:rPr>
              <a:pPr eaLnBrk="1" hangingPunct="1">
                <a:spcBef>
                  <a:spcPct val="0"/>
                </a:spcBef>
              </a:pPr>
              <a:t>284</a:t>
            </a:fld>
            <a:endParaRPr lang="en-GB" altLang="en-US" sz="1300" smtClean="0">
              <a:solidFill>
                <a:srgbClr val="000000"/>
              </a:solidFill>
              <a:latin typeface="Arial" pitchFamily="34" charset="0"/>
              <a:cs typeface="Arial" pitchFamily="34" charset="0"/>
            </a:endParaRPr>
          </a:p>
        </p:txBody>
      </p:sp>
      <p:sp>
        <p:nvSpPr>
          <p:cNvPr id="674819" name="Rectangle 2"/>
          <p:cNvSpPr>
            <a:spLocks noGrp="1" noRot="1" noChangeAspect="1" noChangeArrowheads="1" noTextEdit="1"/>
          </p:cNvSpPr>
          <p:nvPr>
            <p:ph type="sldImg"/>
          </p:nvPr>
        </p:nvSpPr>
        <p:spPr>
          <a:ln/>
        </p:spPr>
      </p:sp>
      <p:sp>
        <p:nvSpPr>
          <p:cNvPr id="674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80000"/>
              </a:lnSpc>
            </a:pPr>
            <a:endParaRPr lang="en-US" altLang="en-US" sz="1100" smtClean="0"/>
          </a:p>
          <a:p>
            <a:pPr eaLnBrk="1" hangingPunct="1">
              <a:lnSpc>
                <a:spcPct val="80000"/>
              </a:lnSpc>
            </a:pPr>
            <a:endParaRPr lang="en-GB" altLang="en-US" sz="1100" smtClean="0"/>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42" name="Rectangle 7"/>
          <p:cNvSpPr txBox="1">
            <a:spLocks noGrp="1" noChangeArrowheads="1"/>
          </p:cNvSpPr>
          <p:nvPr/>
        </p:nvSpPr>
        <p:spPr bwMode="auto">
          <a:xfrm>
            <a:off x="4021138" y="9721850"/>
            <a:ext cx="3076575"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48" tIns="49524" rIns="99048" bIns="49524" anchor="b"/>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6CA6FB59-BC82-48EC-BE35-FDC70D4451B3}" type="slidenum">
              <a:rPr lang="en-GB" altLang="en-US">
                <a:solidFill>
                  <a:srgbClr val="000000"/>
                </a:solidFill>
                <a:latin typeface="Arial" pitchFamily="34" charset="0"/>
              </a:rPr>
              <a:pPr algn="r" eaLnBrk="1" hangingPunct="1">
                <a:spcBef>
                  <a:spcPct val="0"/>
                </a:spcBef>
              </a:pPr>
              <a:t>285</a:t>
            </a:fld>
            <a:endParaRPr lang="en-GB" altLang="en-US">
              <a:solidFill>
                <a:srgbClr val="000000"/>
              </a:solidFill>
              <a:latin typeface="Arial" pitchFamily="34" charset="0"/>
            </a:endParaRPr>
          </a:p>
        </p:txBody>
      </p:sp>
      <p:sp>
        <p:nvSpPr>
          <p:cNvPr id="675843" name="Rectangle 2"/>
          <p:cNvSpPr>
            <a:spLocks noGrp="1" noRot="1" noChangeAspect="1" noChangeArrowheads="1" noTextEdit="1"/>
          </p:cNvSpPr>
          <p:nvPr>
            <p:ph type="sldImg"/>
          </p:nvPr>
        </p:nvSpPr>
        <p:spPr>
          <a:ln/>
        </p:spPr>
      </p:sp>
      <p:sp>
        <p:nvSpPr>
          <p:cNvPr id="675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80000"/>
              </a:lnSpc>
            </a:pPr>
            <a:endParaRPr lang="en-GB" altLang="en-US" sz="1100" smtClean="0"/>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866" name="Rectangle 2"/>
          <p:cNvSpPr>
            <a:spLocks noGrp="1" noRot="1" noChangeAspect="1" noChangeArrowheads="1" noTextEdit="1"/>
          </p:cNvSpPr>
          <p:nvPr>
            <p:ph type="sldImg"/>
          </p:nvPr>
        </p:nvSpPr>
        <p:spPr>
          <a:ln/>
        </p:spPr>
      </p:sp>
      <p:sp>
        <p:nvSpPr>
          <p:cNvPr id="6768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04788" indent="-204788"/>
            <a:endParaRPr lang="en-GB" altLang="en-US" b="1" smtClean="0"/>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803275" indent="-307975" defTabSz="990600" eaLnBrk="0" hangingPunct="0">
              <a:spcBef>
                <a:spcPct val="30000"/>
              </a:spcBef>
              <a:defRPr sz="1200">
                <a:solidFill>
                  <a:schemeClr val="tx1"/>
                </a:solidFill>
                <a:latin typeface="Calibri" pitchFamily="34" charset="0"/>
              </a:defRPr>
            </a:lvl2pPr>
            <a:lvl3pPr marL="1236663" indent="-246063" defTabSz="990600" eaLnBrk="0" hangingPunct="0">
              <a:spcBef>
                <a:spcPct val="30000"/>
              </a:spcBef>
              <a:defRPr sz="1200">
                <a:solidFill>
                  <a:schemeClr val="tx1"/>
                </a:solidFill>
                <a:latin typeface="Calibri" pitchFamily="34" charset="0"/>
              </a:defRPr>
            </a:lvl3pPr>
            <a:lvl4pPr marL="1731963" indent="-246063" defTabSz="990600" eaLnBrk="0" hangingPunct="0">
              <a:spcBef>
                <a:spcPct val="30000"/>
              </a:spcBef>
              <a:defRPr sz="1200">
                <a:solidFill>
                  <a:schemeClr val="tx1"/>
                </a:solidFill>
                <a:latin typeface="Calibri" pitchFamily="34" charset="0"/>
              </a:defRPr>
            </a:lvl4pPr>
            <a:lvl5pPr marL="2227263" indent="-246063" defTabSz="990600" eaLnBrk="0" hangingPunct="0">
              <a:spcBef>
                <a:spcPct val="30000"/>
              </a:spcBef>
              <a:defRPr sz="1200">
                <a:solidFill>
                  <a:schemeClr val="tx1"/>
                </a:solidFill>
                <a:latin typeface="Calibri" pitchFamily="34" charset="0"/>
              </a:defRPr>
            </a:lvl5pPr>
            <a:lvl6pPr marL="2684463" indent="-246063" defTabSz="990600" eaLnBrk="0" fontAlgn="base" hangingPunct="0">
              <a:spcBef>
                <a:spcPct val="30000"/>
              </a:spcBef>
              <a:spcAft>
                <a:spcPct val="0"/>
              </a:spcAft>
              <a:defRPr sz="1200">
                <a:solidFill>
                  <a:schemeClr val="tx1"/>
                </a:solidFill>
                <a:latin typeface="Calibri" pitchFamily="34" charset="0"/>
              </a:defRPr>
            </a:lvl6pPr>
            <a:lvl7pPr marL="3141663" indent="-246063" defTabSz="990600" eaLnBrk="0" fontAlgn="base" hangingPunct="0">
              <a:spcBef>
                <a:spcPct val="30000"/>
              </a:spcBef>
              <a:spcAft>
                <a:spcPct val="0"/>
              </a:spcAft>
              <a:defRPr sz="1200">
                <a:solidFill>
                  <a:schemeClr val="tx1"/>
                </a:solidFill>
                <a:latin typeface="Calibri" pitchFamily="34" charset="0"/>
              </a:defRPr>
            </a:lvl7pPr>
            <a:lvl8pPr marL="3598863" indent="-246063" defTabSz="990600" eaLnBrk="0" fontAlgn="base" hangingPunct="0">
              <a:spcBef>
                <a:spcPct val="30000"/>
              </a:spcBef>
              <a:spcAft>
                <a:spcPct val="0"/>
              </a:spcAft>
              <a:defRPr sz="1200">
                <a:solidFill>
                  <a:schemeClr val="tx1"/>
                </a:solidFill>
                <a:latin typeface="Calibri" pitchFamily="34" charset="0"/>
              </a:defRPr>
            </a:lvl8pPr>
            <a:lvl9pPr marL="4056063" indent="-246063"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0FB70D15-3ED0-4F4A-8EAC-863D9EA5830B}" type="slidenum">
              <a:rPr lang="en-GB" altLang="en-US" sz="1300" smtClean="0">
                <a:solidFill>
                  <a:srgbClr val="000000"/>
                </a:solidFill>
                <a:latin typeface="Arial" pitchFamily="34" charset="0"/>
                <a:cs typeface="Arial" pitchFamily="34" charset="0"/>
              </a:rPr>
              <a:pPr eaLnBrk="1" hangingPunct="1">
                <a:spcBef>
                  <a:spcPct val="0"/>
                </a:spcBef>
              </a:pPr>
              <a:t>287</a:t>
            </a:fld>
            <a:endParaRPr lang="en-GB" altLang="en-US" sz="1300" smtClean="0">
              <a:solidFill>
                <a:srgbClr val="000000"/>
              </a:solidFill>
              <a:latin typeface="Arial" pitchFamily="34" charset="0"/>
              <a:cs typeface="Arial" pitchFamily="34" charset="0"/>
            </a:endParaRPr>
          </a:p>
        </p:txBody>
      </p:sp>
      <p:sp>
        <p:nvSpPr>
          <p:cNvPr id="677891" name="Rectangle 2"/>
          <p:cNvSpPr>
            <a:spLocks noGrp="1" noRot="1" noChangeAspect="1" noChangeArrowheads="1" noTextEdit="1"/>
          </p:cNvSpPr>
          <p:nvPr>
            <p:ph type="sldImg"/>
          </p:nvPr>
        </p:nvSpPr>
        <p:spPr>
          <a:ln/>
        </p:spPr>
      </p:sp>
      <p:sp>
        <p:nvSpPr>
          <p:cNvPr id="67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z="1500" b="1" smtClean="0"/>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914" name="Rectangle 2"/>
          <p:cNvSpPr>
            <a:spLocks noGrp="1" noRot="1" noChangeAspect="1" noChangeArrowheads="1" noTextEdit="1"/>
          </p:cNvSpPr>
          <p:nvPr>
            <p:ph type="sldImg"/>
          </p:nvPr>
        </p:nvSpPr>
        <p:spPr>
          <a:ln/>
        </p:spPr>
      </p:sp>
      <p:sp>
        <p:nvSpPr>
          <p:cNvPr id="6789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a:p>
            <a:endParaRPr lang="en-GB" alt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Slide Image Placeholder 1"/>
          <p:cNvSpPr>
            <a:spLocks noGrp="1" noRot="1" noChangeAspect="1" noTextEdit="1"/>
          </p:cNvSpPr>
          <p:nvPr>
            <p:ph type="sldImg"/>
          </p:nvPr>
        </p:nvSpPr>
        <p:spPr>
          <a:ln/>
        </p:spPr>
      </p:sp>
      <p:sp>
        <p:nvSpPr>
          <p:cNvPr id="4249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i="1" smtClean="0"/>
          </a:p>
        </p:txBody>
      </p:sp>
      <p:sp>
        <p:nvSpPr>
          <p:cNvPr id="42496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D07E74D6-A01C-4141-AFD9-CEBEEFC18EBB}" type="slidenum">
              <a:rPr lang="en-GB" altLang="en-US" sz="1300">
                <a:solidFill>
                  <a:srgbClr val="000000"/>
                </a:solidFill>
              </a:rPr>
              <a:pPr algn="r" eaLnBrk="1" hangingPunct="1">
                <a:spcBef>
                  <a:spcPct val="0"/>
                </a:spcBef>
                <a:buClr>
                  <a:srgbClr val="FFFFFF"/>
                </a:buClr>
                <a:buSzPct val="80000"/>
                <a:buFont typeface="Wingdings" pitchFamily="2" charset="2"/>
                <a:buChar char="•"/>
              </a:pPr>
              <a:t>29</a:t>
            </a:fld>
            <a:endParaRPr lang="en-GB" altLang="en-US" sz="1300">
              <a:solidFill>
                <a:srgbClr val="000000"/>
              </a:solidFill>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803275" indent="-307975" defTabSz="990600" eaLnBrk="0" hangingPunct="0">
              <a:spcBef>
                <a:spcPct val="30000"/>
              </a:spcBef>
              <a:defRPr sz="1200">
                <a:solidFill>
                  <a:schemeClr val="tx1"/>
                </a:solidFill>
                <a:latin typeface="Calibri" pitchFamily="34" charset="0"/>
              </a:defRPr>
            </a:lvl2pPr>
            <a:lvl3pPr marL="1236663" indent="-246063" defTabSz="990600" eaLnBrk="0" hangingPunct="0">
              <a:spcBef>
                <a:spcPct val="30000"/>
              </a:spcBef>
              <a:defRPr sz="1200">
                <a:solidFill>
                  <a:schemeClr val="tx1"/>
                </a:solidFill>
                <a:latin typeface="Calibri" pitchFamily="34" charset="0"/>
              </a:defRPr>
            </a:lvl3pPr>
            <a:lvl4pPr marL="1731963" indent="-246063" defTabSz="990600" eaLnBrk="0" hangingPunct="0">
              <a:spcBef>
                <a:spcPct val="30000"/>
              </a:spcBef>
              <a:defRPr sz="1200">
                <a:solidFill>
                  <a:schemeClr val="tx1"/>
                </a:solidFill>
                <a:latin typeface="Calibri" pitchFamily="34" charset="0"/>
              </a:defRPr>
            </a:lvl4pPr>
            <a:lvl5pPr marL="2227263" indent="-246063" defTabSz="990600" eaLnBrk="0" hangingPunct="0">
              <a:spcBef>
                <a:spcPct val="30000"/>
              </a:spcBef>
              <a:defRPr sz="1200">
                <a:solidFill>
                  <a:schemeClr val="tx1"/>
                </a:solidFill>
                <a:latin typeface="Calibri" pitchFamily="34" charset="0"/>
              </a:defRPr>
            </a:lvl5pPr>
            <a:lvl6pPr marL="2684463" indent="-246063" defTabSz="990600" eaLnBrk="0" fontAlgn="base" hangingPunct="0">
              <a:spcBef>
                <a:spcPct val="30000"/>
              </a:spcBef>
              <a:spcAft>
                <a:spcPct val="0"/>
              </a:spcAft>
              <a:defRPr sz="1200">
                <a:solidFill>
                  <a:schemeClr val="tx1"/>
                </a:solidFill>
                <a:latin typeface="Calibri" pitchFamily="34" charset="0"/>
              </a:defRPr>
            </a:lvl6pPr>
            <a:lvl7pPr marL="3141663" indent="-246063" defTabSz="990600" eaLnBrk="0" fontAlgn="base" hangingPunct="0">
              <a:spcBef>
                <a:spcPct val="30000"/>
              </a:spcBef>
              <a:spcAft>
                <a:spcPct val="0"/>
              </a:spcAft>
              <a:defRPr sz="1200">
                <a:solidFill>
                  <a:schemeClr val="tx1"/>
                </a:solidFill>
                <a:latin typeface="Calibri" pitchFamily="34" charset="0"/>
              </a:defRPr>
            </a:lvl7pPr>
            <a:lvl8pPr marL="3598863" indent="-246063" defTabSz="990600" eaLnBrk="0" fontAlgn="base" hangingPunct="0">
              <a:spcBef>
                <a:spcPct val="30000"/>
              </a:spcBef>
              <a:spcAft>
                <a:spcPct val="0"/>
              </a:spcAft>
              <a:defRPr sz="1200">
                <a:solidFill>
                  <a:schemeClr val="tx1"/>
                </a:solidFill>
                <a:latin typeface="Calibri" pitchFamily="34" charset="0"/>
              </a:defRPr>
            </a:lvl8pPr>
            <a:lvl9pPr marL="4056063" indent="-246063"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61811D95-1B14-4692-A212-1544ABC8DE75}" type="slidenum">
              <a:rPr lang="en-GB" altLang="en-US" sz="1300" smtClean="0">
                <a:solidFill>
                  <a:srgbClr val="000000"/>
                </a:solidFill>
                <a:latin typeface="Arial" pitchFamily="34" charset="0"/>
                <a:cs typeface="Arial" pitchFamily="34" charset="0"/>
              </a:rPr>
              <a:pPr eaLnBrk="1" hangingPunct="1">
                <a:spcBef>
                  <a:spcPct val="0"/>
                </a:spcBef>
              </a:pPr>
              <a:t>289</a:t>
            </a:fld>
            <a:endParaRPr lang="en-GB" altLang="en-US" sz="1300" smtClean="0">
              <a:solidFill>
                <a:srgbClr val="000000"/>
              </a:solidFill>
              <a:latin typeface="Arial" pitchFamily="34" charset="0"/>
              <a:cs typeface="Arial" pitchFamily="34" charset="0"/>
            </a:endParaRPr>
          </a:p>
        </p:txBody>
      </p:sp>
      <p:sp>
        <p:nvSpPr>
          <p:cNvPr id="679939" name="Rectangle 2"/>
          <p:cNvSpPr>
            <a:spLocks noGrp="1" noRot="1" noChangeAspect="1" noChangeArrowheads="1" noTextEdit="1"/>
          </p:cNvSpPr>
          <p:nvPr>
            <p:ph type="sldImg"/>
          </p:nvPr>
        </p:nvSpPr>
        <p:spPr>
          <a:ln/>
        </p:spPr>
      </p:sp>
      <p:sp>
        <p:nvSpPr>
          <p:cNvPr id="67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z="1100" smtClean="0"/>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2" name="Rectangle 2"/>
          <p:cNvSpPr>
            <a:spLocks noGrp="1" noRot="1" noChangeAspect="1" noChangeArrowheads="1" noTextEdit="1"/>
          </p:cNvSpPr>
          <p:nvPr>
            <p:ph type="sldImg"/>
          </p:nvPr>
        </p:nvSpPr>
        <p:spPr>
          <a:ln/>
        </p:spPr>
      </p:sp>
      <p:sp>
        <p:nvSpPr>
          <p:cNvPr id="680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6" name="Rectangle 7"/>
          <p:cNvSpPr txBox="1">
            <a:spLocks noGrp="1" noChangeArrowheads="1"/>
          </p:cNvSpPr>
          <p:nvPr/>
        </p:nvSpPr>
        <p:spPr bwMode="auto">
          <a:xfrm>
            <a:off x="4021138" y="9721850"/>
            <a:ext cx="3076575"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42" tIns="49522" rIns="99042" bIns="49522" anchor="b"/>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8CE747AB-FC46-4676-863E-EF98B1EEADF1}" type="slidenum">
              <a:rPr lang="en-GB" altLang="en-US">
                <a:solidFill>
                  <a:srgbClr val="000000"/>
                </a:solidFill>
                <a:latin typeface="Arial" pitchFamily="34" charset="0"/>
                <a:ea typeface="BatangChe" pitchFamily="49" charset="-127"/>
              </a:rPr>
              <a:pPr algn="r" eaLnBrk="1" hangingPunct="1">
                <a:spcBef>
                  <a:spcPct val="0"/>
                </a:spcBef>
              </a:pPr>
              <a:t>291</a:t>
            </a:fld>
            <a:endParaRPr lang="en-GB" altLang="en-US">
              <a:solidFill>
                <a:srgbClr val="000000"/>
              </a:solidFill>
              <a:latin typeface="Arial" pitchFamily="34" charset="0"/>
              <a:ea typeface="BatangChe" pitchFamily="49" charset="-127"/>
            </a:endParaRPr>
          </a:p>
        </p:txBody>
      </p:sp>
      <p:sp>
        <p:nvSpPr>
          <p:cNvPr id="681987" name="Rectangle 2"/>
          <p:cNvSpPr>
            <a:spLocks noGrp="1" noRot="1" noChangeAspect="1" noChangeArrowheads="1" noTextEdit="1"/>
          </p:cNvSpPr>
          <p:nvPr>
            <p:ph type="sldImg"/>
          </p:nvPr>
        </p:nvSpPr>
        <p:spPr>
          <a:ln/>
        </p:spPr>
      </p:sp>
      <p:sp>
        <p:nvSpPr>
          <p:cNvPr id="681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2" tIns="49522" rIns="99042" bIns="49522"/>
          <a:lstStyle/>
          <a:p>
            <a:pPr eaLnBrk="1" hangingPunct="1"/>
            <a:endParaRPr lang="en-GB" altLang="en-US" smtClean="0"/>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Rectangle 2"/>
          <p:cNvSpPr>
            <a:spLocks noGrp="1" noRot="1" noChangeAspect="1" noChangeArrowheads="1" noTextEdit="1"/>
          </p:cNvSpPr>
          <p:nvPr>
            <p:ph type="sldImg"/>
          </p:nvPr>
        </p:nvSpPr>
        <p:spPr>
          <a:ln/>
        </p:spPr>
      </p:sp>
      <p:sp>
        <p:nvSpPr>
          <p:cNvPr id="683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803275" indent="-307975" defTabSz="990600" eaLnBrk="0" hangingPunct="0">
              <a:spcBef>
                <a:spcPct val="30000"/>
              </a:spcBef>
              <a:defRPr sz="1200">
                <a:solidFill>
                  <a:schemeClr val="tx1"/>
                </a:solidFill>
                <a:latin typeface="Calibri" pitchFamily="34" charset="0"/>
              </a:defRPr>
            </a:lvl2pPr>
            <a:lvl3pPr marL="1236663" indent="-246063" defTabSz="990600" eaLnBrk="0" hangingPunct="0">
              <a:spcBef>
                <a:spcPct val="30000"/>
              </a:spcBef>
              <a:defRPr sz="1200">
                <a:solidFill>
                  <a:schemeClr val="tx1"/>
                </a:solidFill>
                <a:latin typeface="Calibri" pitchFamily="34" charset="0"/>
              </a:defRPr>
            </a:lvl3pPr>
            <a:lvl4pPr marL="1731963" indent="-246063" defTabSz="990600" eaLnBrk="0" hangingPunct="0">
              <a:spcBef>
                <a:spcPct val="30000"/>
              </a:spcBef>
              <a:defRPr sz="1200">
                <a:solidFill>
                  <a:schemeClr val="tx1"/>
                </a:solidFill>
                <a:latin typeface="Calibri" pitchFamily="34" charset="0"/>
              </a:defRPr>
            </a:lvl4pPr>
            <a:lvl5pPr marL="2227263" indent="-246063" defTabSz="990600" eaLnBrk="0" hangingPunct="0">
              <a:spcBef>
                <a:spcPct val="30000"/>
              </a:spcBef>
              <a:defRPr sz="1200">
                <a:solidFill>
                  <a:schemeClr val="tx1"/>
                </a:solidFill>
                <a:latin typeface="Calibri" pitchFamily="34" charset="0"/>
              </a:defRPr>
            </a:lvl5pPr>
            <a:lvl6pPr marL="2684463" indent="-246063" defTabSz="990600" eaLnBrk="0" fontAlgn="base" hangingPunct="0">
              <a:spcBef>
                <a:spcPct val="30000"/>
              </a:spcBef>
              <a:spcAft>
                <a:spcPct val="0"/>
              </a:spcAft>
              <a:defRPr sz="1200">
                <a:solidFill>
                  <a:schemeClr val="tx1"/>
                </a:solidFill>
                <a:latin typeface="Calibri" pitchFamily="34" charset="0"/>
              </a:defRPr>
            </a:lvl6pPr>
            <a:lvl7pPr marL="3141663" indent="-246063" defTabSz="990600" eaLnBrk="0" fontAlgn="base" hangingPunct="0">
              <a:spcBef>
                <a:spcPct val="30000"/>
              </a:spcBef>
              <a:spcAft>
                <a:spcPct val="0"/>
              </a:spcAft>
              <a:defRPr sz="1200">
                <a:solidFill>
                  <a:schemeClr val="tx1"/>
                </a:solidFill>
                <a:latin typeface="Calibri" pitchFamily="34" charset="0"/>
              </a:defRPr>
            </a:lvl7pPr>
            <a:lvl8pPr marL="3598863" indent="-246063" defTabSz="990600" eaLnBrk="0" fontAlgn="base" hangingPunct="0">
              <a:spcBef>
                <a:spcPct val="30000"/>
              </a:spcBef>
              <a:spcAft>
                <a:spcPct val="0"/>
              </a:spcAft>
              <a:defRPr sz="1200">
                <a:solidFill>
                  <a:schemeClr val="tx1"/>
                </a:solidFill>
                <a:latin typeface="Calibri" pitchFamily="34" charset="0"/>
              </a:defRPr>
            </a:lvl8pPr>
            <a:lvl9pPr marL="4056063" indent="-246063"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D22F00E5-32FA-4A25-B916-F2BCAD20AA92}" type="slidenum">
              <a:rPr lang="en-GB" altLang="en-US" sz="1300" smtClean="0">
                <a:solidFill>
                  <a:srgbClr val="000000"/>
                </a:solidFill>
                <a:latin typeface="Arial" pitchFamily="34" charset="0"/>
                <a:cs typeface="Arial" pitchFamily="34" charset="0"/>
              </a:rPr>
              <a:pPr eaLnBrk="1" hangingPunct="1">
                <a:spcBef>
                  <a:spcPct val="0"/>
                </a:spcBef>
              </a:pPr>
              <a:t>293</a:t>
            </a:fld>
            <a:endParaRPr lang="en-GB" altLang="en-US" sz="1300" smtClean="0">
              <a:solidFill>
                <a:srgbClr val="000000"/>
              </a:solidFill>
              <a:latin typeface="Arial" pitchFamily="34" charset="0"/>
              <a:cs typeface="Arial" pitchFamily="34" charset="0"/>
            </a:endParaRPr>
          </a:p>
        </p:txBody>
      </p:sp>
      <p:sp>
        <p:nvSpPr>
          <p:cNvPr id="684035" name="Rectangle 2"/>
          <p:cNvSpPr>
            <a:spLocks noGrp="1" noRot="1" noChangeAspect="1" noChangeArrowheads="1" noTextEdit="1"/>
          </p:cNvSpPr>
          <p:nvPr>
            <p:ph type="sldImg"/>
          </p:nvPr>
        </p:nvSpPr>
        <p:spPr>
          <a:ln/>
        </p:spPr>
      </p:sp>
      <p:sp>
        <p:nvSpPr>
          <p:cNvPr id="684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80000"/>
              </a:lnSpc>
            </a:pPr>
            <a:endParaRPr lang="en-US" altLang="en-US" sz="900" smtClean="0"/>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8" name="Rectangle 2"/>
          <p:cNvSpPr>
            <a:spLocks noGrp="1" noRot="1" noChangeAspect="1" noChangeArrowheads="1" noTextEdit="1"/>
          </p:cNvSpPr>
          <p:nvPr>
            <p:ph type="sldImg"/>
          </p:nvPr>
        </p:nvSpPr>
        <p:spPr>
          <a:ln/>
        </p:spPr>
      </p:sp>
      <p:sp>
        <p:nvSpPr>
          <p:cNvPr id="685059" name="Rectangle 3"/>
          <p:cNvSpPr>
            <a:spLocks noGrp="1" noChangeArrowheads="1"/>
          </p:cNvSpPr>
          <p:nvPr>
            <p:ph type="body" idx="1"/>
          </p:nvPr>
        </p:nvSpPr>
        <p:spPr>
          <a:xfrm>
            <a:off x="711200" y="4862513"/>
            <a:ext cx="5676900" cy="4603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803275" indent="-307975" defTabSz="990600" eaLnBrk="0" hangingPunct="0">
              <a:spcBef>
                <a:spcPct val="30000"/>
              </a:spcBef>
              <a:defRPr sz="1200">
                <a:solidFill>
                  <a:schemeClr val="tx1"/>
                </a:solidFill>
                <a:latin typeface="Calibri" pitchFamily="34" charset="0"/>
              </a:defRPr>
            </a:lvl2pPr>
            <a:lvl3pPr marL="1236663" indent="-246063" defTabSz="990600" eaLnBrk="0" hangingPunct="0">
              <a:spcBef>
                <a:spcPct val="30000"/>
              </a:spcBef>
              <a:defRPr sz="1200">
                <a:solidFill>
                  <a:schemeClr val="tx1"/>
                </a:solidFill>
                <a:latin typeface="Calibri" pitchFamily="34" charset="0"/>
              </a:defRPr>
            </a:lvl3pPr>
            <a:lvl4pPr marL="1731963" indent="-246063" defTabSz="990600" eaLnBrk="0" hangingPunct="0">
              <a:spcBef>
                <a:spcPct val="30000"/>
              </a:spcBef>
              <a:defRPr sz="1200">
                <a:solidFill>
                  <a:schemeClr val="tx1"/>
                </a:solidFill>
                <a:latin typeface="Calibri" pitchFamily="34" charset="0"/>
              </a:defRPr>
            </a:lvl4pPr>
            <a:lvl5pPr marL="2227263" indent="-246063" defTabSz="990600" eaLnBrk="0" hangingPunct="0">
              <a:spcBef>
                <a:spcPct val="30000"/>
              </a:spcBef>
              <a:defRPr sz="1200">
                <a:solidFill>
                  <a:schemeClr val="tx1"/>
                </a:solidFill>
                <a:latin typeface="Calibri" pitchFamily="34" charset="0"/>
              </a:defRPr>
            </a:lvl5pPr>
            <a:lvl6pPr marL="2684463" indent="-246063" defTabSz="990600" eaLnBrk="0" fontAlgn="base" hangingPunct="0">
              <a:spcBef>
                <a:spcPct val="30000"/>
              </a:spcBef>
              <a:spcAft>
                <a:spcPct val="0"/>
              </a:spcAft>
              <a:defRPr sz="1200">
                <a:solidFill>
                  <a:schemeClr val="tx1"/>
                </a:solidFill>
                <a:latin typeface="Calibri" pitchFamily="34" charset="0"/>
              </a:defRPr>
            </a:lvl6pPr>
            <a:lvl7pPr marL="3141663" indent="-246063" defTabSz="990600" eaLnBrk="0" fontAlgn="base" hangingPunct="0">
              <a:spcBef>
                <a:spcPct val="30000"/>
              </a:spcBef>
              <a:spcAft>
                <a:spcPct val="0"/>
              </a:spcAft>
              <a:defRPr sz="1200">
                <a:solidFill>
                  <a:schemeClr val="tx1"/>
                </a:solidFill>
                <a:latin typeface="Calibri" pitchFamily="34" charset="0"/>
              </a:defRPr>
            </a:lvl7pPr>
            <a:lvl8pPr marL="3598863" indent="-246063" defTabSz="990600" eaLnBrk="0" fontAlgn="base" hangingPunct="0">
              <a:spcBef>
                <a:spcPct val="30000"/>
              </a:spcBef>
              <a:spcAft>
                <a:spcPct val="0"/>
              </a:spcAft>
              <a:defRPr sz="1200">
                <a:solidFill>
                  <a:schemeClr val="tx1"/>
                </a:solidFill>
                <a:latin typeface="Calibri" pitchFamily="34" charset="0"/>
              </a:defRPr>
            </a:lvl8pPr>
            <a:lvl9pPr marL="4056063" indent="-246063"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61811D95-1B14-4692-A212-1544ABC8DE75}" type="slidenum">
              <a:rPr lang="en-GB" altLang="en-US" sz="1300" smtClean="0">
                <a:solidFill>
                  <a:srgbClr val="000000"/>
                </a:solidFill>
                <a:latin typeface="Arial" pitchFamily="34" charset="0"/>
                <a:cs typeface="Arial" pitchFamily="34" charset="0"/>
              </a:rPr>
              <a:pPr eaLnBrk="1" hangingPunct="1">
                <a:spcBef>
                  <a:spcPct val="0"/>
                </a:spcBef>
              </a:pPr>
              <a:t>295</a:t>
            </a:fld>
            <a:endParaRPr lang="en-GB" altLang="en-US" sz="1300" smtClean="0">
              <a:solidFill>
                <a:srgbClr val="000000"/>
              </a:solidFill>
              <a:latin typeface="Arial" pitchFamily="34" charset="0"/>
              <a:cs typeface="Arial" pitchFamily="34" charset="0"/>
            </a:endParaRPr>
          </a:p>
        </p:txBody>
      </p:sp>
      <p:sp>
        <p:nvSpPr>
          <p:cNvPr id="679939" name="Rectangle 2"/>
          <p:cNvSpPr>
            <a:spLocks noGrp="1" noRot="1" noChangeAspect="1" noChangeArrowheads="1" noTextEdit="1"/>
          </p:cNvSpPr>
          <p:nvPr>
            <p:ph type="sldImg"/>
          </p:nvPr>
        </p:nvSpPr>
        <p:spPr>
          <a:ln/>
        </p:spPr>
      </p:sp>
      <p:sp>
        <p:nvSpPr>
          <p:cNvPr id="67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z="1100" smtClean="0"/>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2" name="Rectangle 7"/>
          <p:cNvSpPr txBox="1">
            <a:spLocks noGrp="1" noChangeArrowheads="1"/>
          </p:cNvSpPr>
          <p:nvPr/>
        </p:nvSpPr>
        <p:spPr bwMode="auto">
          <a:xfrm>
            <a:off x="4021138" y="9721850"/>
            <a:ext cx="3076575"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48" tIns="49524" rIns="99048" bIns="49524" anchor="b"/>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88247AE5-0489-451A-AC60-81E7CDAD8153}" type="slidenum">
              <a:rPr lang="en-GB" altLang="en-US">
                <a:solidFill>
                  <a:srgbClr val="000000"/>
                </a:solidFill>
                <a:latin typeface="Arial" pitchFamily="34" charset="0"/>
              </a:rPr>
              <a:pPr algn="r" eaLnBrk="1" hangingPunct="1">
                <a:spcBef>
                  <a:spcPct val="0"/>
                </a:spcBef>
              </a:pPr>
              <a:t>296</a:t>
            </a:fld>
            <a:endParaRPr lang="en-GB" altLang="en-US">
              <a:solidFill>
                <a:srgbClr val="000000"/>
              </a:solidFill>
              <a:latin typeface="Arial" pitchFamily="34" charset="0"/>
            </a:endParaRPr>
          </a:p>
        </p:txBody>
      </p:sp>
      <p:sp>
        <p:nvSpPr>
          <p:cNvPr id="686083" name="Rectangle 2"/>
          <p:cNvSpPr>
            <a:spLocks noGrp="1" noRot="1" noChangeAspect="1" noChangeArrowheads="1" noTextEdit="1"/>
          </p:cNvSpPr>
          <p:nvPr>
            <p:ph type="sldImg"/>
          </p:nvPr>
        </p:nvSpPr>
        <p:spPr>
          <a:ln/>
        </p:spPr>
      </p:sp>
      <p:sp>
        <p:nvSpPr>
          <p:cNvPr id="68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80000"/>
              </a:lnSpc>
            </a:pPr>
            <a:endParaRPr lang="en-US" altLang="en-US" sz="900" smtClean="0"/>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803275" indent="-307975" defTabSz="990600" eaLnBrk="0" hangingPunct="0">
              <a:spcBef>
                <a:spcPct val="30000"/>
              </a:spcBef>
              <a:defRPr sz="1200">
                <a:solidFill>
                  <a:schemeClr val="tx1"/>
                </a:solidFill>
                <a:latin typeface="Calibri" pitchFamily="34" charset="0"/>
              </a:defRPr>
            </a:lvl2pPr>
            <a:lvl3pPr marL="1236663" indent="-246063" defTabSz="990600" eaLnBrk="0" hangingPunct="0">
              <a:spcBef>
                <a:spcPct val="30000"/>
              </a:spcBef>
              <a:defRPr sz="1200">
                <a:solidFill>
                  <a:schemeClr val="tx1"/>
                </a:solidFill>
                <a:latin typeface="Calibri" pitchFamily="34" charset="0"/>
              </a:defRPr>
            </a:lvl3pPr>
            <a:lvl4pPr marL="1731963" indent="-246063" defTabSz="990600" eaLnBrk="0" hangingPunct="0">
              <a:spcBef>
                <a:spcPct val="30000"/>
              </a:spcBef>
              <a:defRPr sz="1200">
                <a:solidFill>
                  <a:schemeClr val="tx1"/>
                </a:solidFill>
                <a:latin typeface="Calibri" pitchFamily="34" charset="0"/>
              </a:defRPr>
            </a:lvl4pPr>
            <a:lvl5pPr marL="2227263" indent="-246063" defTabSz="990600" eaLnBrk="0" hangingPunct="0">
              <a:spcBef>
                <a:spcPct val="30000"/>
              </a:spcBef>
              <a:defRPr sz="1200">
                <a:solidFill>
                  <a:schemeClr val="tx1"/>
                </a:solidFill>
                <a:latin typeface="Calibri" pitchFamily="34" charset="0"/>
              </a:defRPr>
            </a:lvl5pPr>
            <a:lvl6pPr marL="2684463" indent="-246063" defTabSz="990600" eaLnBrk="0" fontAlgn="base" hangingPunct="0">
              <a:spcBef>
                <a:spcPct val="30000"/>
              </a:spcBef>
              <a:spcAft>
                <a:spcPct val="0"/>
              </a:spcAft>
              <a:defRPr sz="1200">
                <a:solidFill>
                  <a:schemeClr val="tx1"/>
                </a:solidFill>
                <a:latin typeface="Calibri" pitchFamily="34" charset="0"/>
              </a:defRPr>
            </a:lvl6pPr>
            <a:lvl7pPr marL="3141663" indent="-246063" defTabSz="990600" eaLnBrk="0" fontAlgn="base" hangingPunct="0">
              <a:spcBef>
                <a:spcPct val="30000"/>
              </a:spcBef>
              <a:spcAft>
                <a:spcPct val="0"/>
              </a:spcAft>
              <a:defRPr sz="1200">
                <a:solidFill>
                  <a:schemeClr val="tx1"/>
                </a:solidFill>
                <a:latin typeface="Calibri" pitchFamily="34" charset="0"/>
              </a:defRPr>
            </a:lvl7pPr>
            <a:lvl8pPr marL="3598863" indent="-246063" defTabSz="990600" eaLnBrk="0" fontAlgn="base" hangingPunct="0">
              <a:spcBef>
                <a:spcPct val="30000"/>
              </a:spcBef>
              <a:spcAft>
                <a:spcPct val="0"/>
              </a:spcAft>
              <a:defRPr sz="1200">
                <a:solidFill>
                  <a:schemeClr val="tx1"/>
                </a:solidFill>
                <a:latin typeface="Calibri" pitchFamily="34" charset="0"/>
              </a:defRPr>
            </a:lvl8pPr>
            <a:lvl9pPr marL="4056063" indent="-246063"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BD10C41B-FDC6-4086-AB4E-2090D96AA0C7}" type="slidenum">
              <a:rPr lang="en-GB" altLang="en-US" sz="1300" smtClean="0">
                <a:solidFill>
                  <a:srgbClr val="000000"/>
                </a:solidFill>
                <a:latin typeface="Arial" pitchFamily="34" charset="0"/>
                <a:cs typeface="Arial" pitchFamily="34" charset="0"/>
              </a:rPr>
              <a:pPr eaLnBrk="1" hangingPunct="1">
                <a:spcBef>
                  <a:spcPct val="0"/>
                </a:spcBef>
              </a:pPr>
              <a:t>297</a:t>
            </a:fld>
            <a:endParaRPr lang="en-GB" altLang="en-US" sz="1300" smtClean="0">
              <a:solidFill>
                <a:srgbClr val="000000"/>
              </a:solidFill>
              <a:latin typeface="Arial" pitchFamily="34" charset="0"/>
              <a:cs typeface="Arial" pitchFamily="34" charset="0"/>
            </a:endParaRPr>
          </a:p>
        </p:txBody>
      </p:sp>
      <p:sp>
        <p:nvSpPr>
          <p:cNvPr id="687107" name="Rectangle 2"/>
          <p:cNvSpPr>
            <a:spLocks noGrp="1" noRot="1" noChangeAspect="1" noChangeArrowheads="1" noTextEdit="1"/>
          </p:cNvSpPr>
          <p:nvPr>
            <p:ph type="sldImg"/>
          </p:nvPr>
        </p:nvSpPr>
        <p:spPr>
          <a:ln/>
        </p:spPr>
      </p:sp>
      <p:sp>
        <p:nvSpPr>
          <p:cNvPr id="6871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80000"/>
              </a:lnSpc>
            </a:pPr>
            <a:r>
              <a:rPr lang="en-GB" altLang="en-US" sz="900" smtClean="0"/>
              <a:t>	</a:t>
            </a:r>
          </a:p>
          <a:p>
            <a:pPr eaLnBrk="1" hangingPunct="1">
              <a:lnSpc>
                <a:spcPct val="80000"/>
              </a:lnSpc>
            </a:pPr>
            <a:endParaRPr lang="en-GB" altLang="en-US" sz="900" smtClean="0"/>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30" name="Rectangle 7"/>
          <p:cNvSpPr txBox="1">
            <a:spLocks noGrp="1" noChangeArrowheads="1"/>
          </p:cNvSpPr>
          <p:nvPr/>
        </p:nvSpPr>
        <p:spPr bwMode="auto">
          <a:xfrm>
            <a:off x="4021138" y="9721850"/>
            <a:ext cx="3076575" cy="51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048" tIns="49524" rIns="99048" bIns="49524" anchor="b"/>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1BA559D5-2E9A-4819-AAB9-3A826CC35CC4}" type="slidenum">
              <a:rPr lang="en-GB" altLang="en-US">
                <a:solidFill>
                  <a:srgbClr val="000000"/>
                </a:solidFill>
                <a:latin typeface="Arial" pitchFamily="34" charset="0"/>
              </a:rPr>
              <a:pPr algn="r" eaLnBrk="1" hangingPunct="1">
                <a:spcBef>
                  <a:spcPct val="0"/>
                </a:spcBef>
              </a:pPr>
              <a:t>298</a:t>
            </a:fld>
            <a:endParaRPr lang="en-GB" altLang="en-US">
              <a:solidFill>
                <a:srgbClr val="000000"/>
              </a:solidFill>
              <a:latin typeface="Arial" pitchFamily="34" charset="0"/>
            </a:endParaRPr>
          </a:p>
        </p:txBody>
      </p:sp>
      <p:sp>
        <p:nvSpPr>
          <p:cNvPr id="688131" name="Slide Image Placeholder 1"/>
          <p:cNvSpPr>
            <a:spLocks noGrp="1" noRot="1" noChangeAspect="1" noTextEdit="1"/>
          </p:cNvSpPr>
          <p:nvPr>
            <p:ph type="sldImg"/>
          </p:nvPr>
        </p:nvSpPr>
        <p:spPr>
          <a:ln/>
        </p:spPr>
      </p:sp>
      <p:sp>
        <p:nvSpPr>
          <p:cNvPr id="68813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3" tIns="49517" rIns="99033" bIns="49517"/>
          <a:lstStyle/>
          <a:p>
            <a:endParaRPr lang="en-GB" altLang="en-US" smtClean="0"/>
          </a:p>
        </p:txBody>
      </p:sp>
      <p:sp>
        <p:nvSpPr>
          <p:cNvPr id="688133" name="Slide Number Placeholder 3"/>
          <p:cNvSpPr txBox="1">
            <a:spLocks noGrp="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3" tIns="49517" rIns="99033" bIns="49517" anchor="b"/>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D3F83E2C-1BB1-43F3-BB6C-F0B339D2E18E}" type="slidenum">
              <a:rPr lang="en-GB" altLang="en-US">
                <a:solidFill>
                  <a:srgbClr val="000000"/>
                </a:solidFill>
                <a:latin typeface="Arial" pitchFamily="34" charset="0"/>
              </a:rPr>
              <a:pPr algn="r" eaLnBrk="1" hangingPunct="1">
                <a:spcBef>
                  <a:spcPct val="0"/>
                </a:spcBef>
              </a:pPr>
              <a:t>298</a:t>
            </a:fld>
            <a:endParaRPr lang="en-GB" altLang="en-US">
              <a:solidFill>
                <a:srgbClr val="000000"/>
              </a:solidFill>
              <a:latin typeface="Arial"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Slide Image Placeholder 1"/>
          <p:cNvSpPr>
            <a:spLocks noGrp="1" noRot="1" noChangeAspect="1" noTextEdit="1"/>
          </p:cNvSpPr>
          <p:nvPr>
            <p:ph type="sldImg"/>
          </p:nvPr>
        </p:nvSpPr>
        <p:spPr>
          <a:ln/>
        </p:spPr>
      </p:sp>
      <p:sp>
        <p:nvSpPr>
          <p:cNvPr id="4259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b="1" i="1" smtClean="0"/>
          </a:p>
        </p:txBody>
      </p:sp>
      <p:sp>
        <p:nvSpPr>
          <p:cNvPr id="42598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A70C61B5-0DCB-4B52-B9D4-50C933216A24}" type="slidenum">
              <a:rPr lang="en-GB" altLang="en-US" sz="1300">
                <a:solidFill>
                  <a:srgbClr val="000000"/>
                </a:solidFill>
              </a:rPr>
              <a:pPr algn="r" eaLnBrk="1" hangingPunct="1">
                <a:spcBef>
                  <a:spcPct val="0"/>
                </a:spcBef>
                <a:buClr>
                  <a:srgbClr val="FFFFFF"/>
                </a:buClr>
                <a:buSzPct val="80000"/>
                <a:buFont typeface="Wingdings" pitchFamily="2" charset="2"/>
                <a:buChar char="•"/>
              </a:pPr>
              <a:t>30</a:t>
            </a:fld>
            <a:endParaRPr lang="en-GB" altLang="en-US" sz="1300">
              <a:solidFill>
                <a:srgbClr val="000000"/>
              </a:solidFill>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4" name="Rectangle 2"/>
          <p:cNvSpPr>
            <a:spLocks noGrp="1" noRot="1" noChangeAspect="1" noChangeArrowheads="1" noTextEdit="1"/>
          </p:cNvSpPr>
          <p:nvPr>
            <p:ph type="sldImg"/>
          </p:nvPr>
        </p:nvSpPr>
        <p:spPr>
          <a:ln/>
        </p:spPr>
      </p:sp>
      <p:sp>
        <p:nvSpPr>
          <p:cNvPr id="6891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803275" indent="-307975" defTabSz="990600" eaLnBrk="0" hangingPunct="0">
              <a:spcBef>
                <a:spcPct val="30000"/>
              </a:spcBef>
              <a:defRPr sz="1200">
                <a:solidFill>
                  <a:schemeClr val="tx1"/>
                </a:solidFill>
                <a:latin typeface="Calibri" pitchFamily="34" charset="0"/>
              </a:defRPr>
            </a:lvl2pPr>
            <a:lvl3pPr marL="1236663" indent="-246063" defTabSz="990600" eaLnBrk="0" hangingPunct="0">
              <a:spcBef>
                <a:spcPct val="30000"/>
              </a:spcBef>
              <a:defRPr sz="1200">
                <a:solidFill>
                  <a:schemeClr val="tx1"/>
                </a:solidFill>
                <a:latin typeface="Calibri" pitchFamily="34" charset="0"/>
              </a:defRPr>
            </a:lvl3pPr>
            <a:lvl4pPr marL="1731963" indent="-246063" defTabSz="990600" eaLnBrk="0" hangingPunct="0">
              <a:spcBef>
                <a:spcPct val="30000"/>
              </a:spcBef>
              <a:defRPr sz="1200">
                <a:solidFill>
                  <a:schemeClr val="tx1"/>
                </a:solidFill>
                <a:latin typeface="Calibri" pitchFamily="34" charset="0"/>
              </a:defRPr>
            </a:lvl4pPr>
            <a:lvl5pPr marL="2227263" indent="-246063" defTabSz="990600" eaLnBrk="0" hangingPunct="0">
              <a:spcBef>
                <a:spcPct val="30000"/>
              </a:spcBef>
              <a:defRPr sz="1200">
                <a:solidFill>
                  <a:schemeClr val="tx1"/>
                </a:solidFill>
                <a:latin typeface="Calibri" pitchFamily="34" charset="0"/>
              </a:defRPr>
            </a:lvl5pPr>
            <a:lvl6pPr marL="2684463" indent="-246063" defTabSz="990600" eaLnBrk="0" fontAlgn="base" hangingPunct="0">
              <a:spcBef>
                <a:spcPct val="30000"/>
              </a:spcBef>
              <a:spcAft>
                <a:spcPct val="0"/>
              </a:spcAft>
              <a:defRPr sz="1200">
                <a:solidFill>
                  <a:schemeClr val="tx1"/>
                </a:solidFill>
                <a:latin typeface="Calibri" pitchFamily="34" charset="0"/>
              </a:defRPr>
            </a:lvl6pPr>
            <a:lvl7pPr marL="3141663" indent="-246063" defTabSz="990600" eaLnBrk="0" fontAlgn="base" hangingPunct="0">
              <a:spcBef>
                <a:spcPct val="30000"/>
              </a:spcBef>
              <a:spcAft>
                <a:spcPct val="0"/>
              </a:spcAft>
              <a:defRPr sz="1200">
                <a:solidFill>
                  <a:schemeClr val="tx1"/>
                </a:solidFill>
                <a:latin typeface="Calibri" pitchFamily="34" charset="0"/>
              </a:defRPr>
            </a:lvl7pPr>
            <a:lvl8pPr marL="3598863" indent="-246063" defTabSz="990600" eaLnBrk="0" fontAlgn="base" hangingPunct="0">
              <a:spcBef>
                <a:spcPct val="30000"/>
              </a:spcBef>
              <a:spcAft>
                <a:spcPct val="0"/>
              </a:spcAft>
              <a:defRPr sz="1200">
                <a:solidFill>
                  <a:schemeClr val="tx1"/>
                </a:solidFill>
                <a:latin typeface="Calibri" pitchFamily="34" charset="0"/>
              </a:defRPr>
            </a:lvl8pPr>
            <a:lvl9pPr marL="4056063" indent="-246063" defTabSz="990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2E970742-F1AF-45D9-B951-50AEA829FD93}" type="slidenum">
              <a:rPr lang="en-GB" altLang="en-US" sz="1300" smtClean="0">
                <a:solidFill>
                  <a:srgbClr val="000000"/>
                </a:solidFill>
                <a:latin typeface="Arial" pitchFamily="34" charset="0"/>
                <a:cs typeface="Arial" pitchFamily="34" charset="0"/>
              </a:rPr>
              <a:pPr eaLnBrk="1" hangingPunct="1">
                <a:spcBef>
                  <a:spcPct val="0"/>
                </a:spcBef>
              </a:pPr>
              <a:t>300</a:t>
            </a:fld>
            <a:endParaRPr lang="en-GB" altLang="en-US" sz="1300" smtClean="0">
              <a:solidFill>
                <a:srgbClr val="000000"/>
              </a:solidFill>
              <a:latin typeface="Arial" pitchFamily="34" charset="0"/>
              <a:cs typeface="Arial" pitchFamily="34" charset="0"/>
            </a:endParaRPr>
          </a:p>
        </p:txBody>
      </p:sp>
      <p:sp>
        <p:nvSpPr>
          <p:cNvPr id="690179" name="Rectangle 2"/>
          <p:cNvSpPr>
            <a:spLocks noGrp="1" noRot="1" noChangeAspect="1" noChangeArrowheads="1" noTextEdit="1"/>
          </p:cNvSpPr>
          <p:nvPr>
            <p:ph type="sldImg"/>
          </p:nvPr>
        </p:nvSpPr>
        <p:spPr>
          <a:ln/>
        </p:spPr>
      </p:sp>
      <p:sp>
        <p:nvSpPr>
          <p:cNvPr id="690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9" tIns="49515" rIns="99029" bIns="49515"/>
          <a:lstStyle/>
          <a:p>
            <a:pPr marL="261938" indent="-261938" eaLnBrk="1" hangingPunct="1"/>
            <a:endParaRPr lang="en-US" altLang="en-US" smtClean="0"/>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1202" name="Slide Image Placeholder 1"/>
          <p:cNvSpPr>
            <a:spLocks noGrp="1" noRot="1" noChangeAspect="1" noTextEdit="1"/>
          </p:cNvSpPr>
          <p:nvPr>
            <p:ph type="sldImg"/>
          </p:nvPr>
        </p:nvSpPr>
        <p:spPr>
          <a:ln/>
        </p:spPr>
      </p:sp>
      <p:sp>
        <p:nvSpPr>
          <p:cNvPr id="6912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lstStyle/>
          <a:p>
            <a:pPr>
              <a:lnSpc>
                <a:spcPct val="80000"/>
              </a:lnSpc>
            </a:pPr>
            <a:endParaRPr lang="en-US" altLang="en-US" smtClean="0">
              <a:latin typeface="Arial" pitchFamily="34" charset="0"/>
              <a:cs typeface="Arial" pitchFamily="34" charset="0"/>
            </a:endParaRPr>
          </a:p>
        </p:txBody>
      </p:sp>
      <p:sp>
        <p:nvSpPr>
          <p:cNvPr id="69120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5" tIns="49513" rIns="99025" bIns="49513"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9EC30E2C-4831-4C43-9F4C-A4C3DDC5FC47}" type="slidenum">
              <a:rPr lang="en-US" altLang="en-US">
                <a:solidFill>
                  <a:srgbClr val="000000"/>
                </a:solidFill>
                <a:latin typeface="Arial" pitchFamily="34" charset="0"/>
                <a:ea typeface="BatangChe" pitchFamily="49" charset="-127"/>
              </a:rPr>
              <a:pPr algn="r">
                <a:spcBef>
                  <a:spcPct val="0"/>
                </a:spcBef>
              </a:pPr>
              <a:t>301</a:t>
            </a:fld>
            <a:endParaRPr lang="en-US" altLang="en-US">
              <a:solidFill>
                <a:srgbClr val="000000"/>
              </a:solidFill>
              <a:latin typeface="Arial" pitchFamily="34" charset="0"/>
              <a:ea typeface="BatangChe" pitchFamily="49" charset="-127"/>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6" name="Rectangle 2"/>
          <p:cNvSpPr>
            <a:spLocks noGrp="1" noRot="1" noChangeAspect="1" noChangeArrowheads="1" noTextEdit="1"/>
          </p:cNvSpPr>
          <p:nvPr>
            <p:ph type="sldImg"/>
          </p:nvPr>
        </p:nvSpPr>
        <p:spPr>
          <a:ln/>
        </p:spPr>
      </p:sp>
      <p:sp>
        <p:nvSpPr>
          <p:cNvPr id="6922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latin typeface="Arial" pitchFamily="34" charset="0"/>
              <a:cs typeface="Arial" pitchFamily="34"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50" name="Rectangle 2"/>
          <p:cNvSpPr>
            <a:spLocks noGrp="1" noRot="1" noChangeAspect="1" noChangeArrowheads="1" noTextEdit="1"/>
          </p:cNvSpPr>
          <p:nvPr>
            <p:ph type="sldImg"/>
          </p:nvPr>
        </p:nvSpPr>
        <p:spPr>
          <a:ln/>
        </p:spPr>
      </p:sp>
      <p:sp>
        <p:nvSpPr>
          <p:cNvPr id="6932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en-US" sz="1000" smtClean="0">
              <a:latin typeface="Arial" pitchFamily="34" charset="0"/>
              <a:cs typeface="Arial" pitchFamily="34"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4" name="Slide Image Placeholder 1"/>
          <p:cNvSpPr>
            <a:spLocks noGrp="1" noRot="1" noChangeAspect="1" noTextEdit="1"/>
          </p:cNvSpPr>
          <p:nvPr>
            <p:ph type="sldImg"/>
          </p:nvPr>
        </p:nvSpPr>
        <p:spPr>
          <a:ln/>
        </p:spPr>
      </p:sp>
      <p:sp>
        <p:nvSpPr>
          <p:cNvPr id="6942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latin typeface="Arial" pitchFamily="34" charset="0"/>
              <a:cs typeface="Arial" pitchFamily="34" charset="0"/>
            </a:endParaRPr>
          </a:p>
        </p:txBody>
      </p:sp>
      <p:sp>
        <p:nvSpPr>
          <p:cNvPr id="6942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41434810-82DB-41B6-96BF-4CE3BF76259B}" type="slidenum">
              <a:rPr lang="en-GB" altLang="fr-FR" sz="1300" smtClean="0">
                <a:solidFill>
                  <a:srgbClr val="000000"/>
                </a:solidFill>
                <a:latin typeface="Arial" pitchFamily="34" charset="0"/>
              </a:rPr>
              <a:pPr>
                <a:buClr>
                  <a:srgbClr val="FFFFFF"/>
                </a:buClr>
              </a:pPr>
              <a:t>305</a:t>
            </a:fld>
            <a:endParaRPr lang="en-GB" altLang="fr-FR" sz="1300" smtClean="0">
              <a:solidFill>
                <a:srgbClr val="000000"/>
              </a:solidFill>
              <a:latin typeface="Arial" pitchFamily="34"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8" name="Slide Image Placeholder 1"/>
          <p:cNvSpPr>
            <a:spLocks noGrp="1" noRot="1" noChangeAspect="1" noTextEdit="1"/>
          </p:cNvSpPr>
          <p:nvPr>
            <p:ph type="sldImg"/>
          </p:nvPr>
        </p:nvSpPr>
        <p:spPr>
          <a:ln/>
        </p:spPr>
      </p:sp>
      <p:sp>
        <p:nvSpPr>
          <p:cNvPr id="6952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cs typeface="Arial" pitchFamily="34" charset="0"/>
            </a:endParaRPr>
          </a:p>
        </p:txBody>
      </p:sp>
      <p:sp>
        <p:nvSpPr>
          <p:cNvPr id="6953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2A5382C2-2490-4A11-AA89-D3020412D2E4}" type="slidenum">
              <a:rPr lang="en-GB" altLang="fr-FR" sz="1300" smtClean="0">
                <a:solidFill>
                  <a:srgbClr val="000000"/>
                </a:solidFill>
                <a:latin typeface="Arial" pitchFamily="34" charset="0"/>
              </a:rPr>
              <a:pPr>
                <a:buClr>
                  <a:srgbClr val="FFFFFF"/>
                </a:buClr>
              </a:pPr>
              <a:t>306</a:t>
            </a:fld>
            <a:endParaRPr lang="en-GB" altLang="fr-FR" sz="1300" smtClean="0">
              <a:solidFill>
                <a:srgbClr val="000000"/>
              </a:solidFill>
              <a:latin typeface="Arial" pitchFamily="34"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2" name="Slide Image Placeholder 1"/>
          <p:cNvSpPr>
            <a:spLocks noGrp="1" noRot="1" noChangeAspect="1" noTextEdit="1"/>
          </p:cNvSpPr>
          <p:nvPr>
            <p:ph type="sldImg"/>
          </p:nvPr>
        </p:nvSpPr>
        <p:spPr>
          <a:ln/>
        </p:spPr>
      </p:sp>
      <p:sp>
        <p:nvSpPr>
          <p:cNvPr id="6963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cs typeface="Arial" pitchFamily="34" charset="0"/>
            </a:endParaRPr>
          </a:p>
        </p:txBody>
      </p:sp>
      <p:sp>
        <p:nvSpPr>
          <p:cNvPr id="69632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F3AD4B77-61E5-4AC9-B26C-EB9A8BCA1C24}" type="slidenum">
              <a:rPr lang="en-GB" altLang="en-US">
                <a:solidFill>
                  <a:srgbClr val="000000"/>
                </a:solidFill>
                <a:latin typeface="Arial" pitchFamily="34" charset="0"/>
                <a:ea typeface="BatangChe" pitchFamily="49" charset="-127"/>
              </a:rPr>
              <a:pPr algn="r" eaLnBrk="1" hangingPunct="1">
                <a:spcBef>
                  <a:spcPct val="0"/>
                </a:spcBef>
              </a:pPr>
              <a:t>307</a:t>
            </a:fld>
            <a:endParaRPr lang="en-GB" altLang="en-US">
              <a:solidFill>
                <a:srgbClr val="000000"/>
              </a:solidFill>
              <a:latin typeface="Arial" pitchFamily="34" charset="0"/>
              <a:ea typeface="BatangChe" pitchFamily="49" charset="-127"/>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6" name="Rectangle 2"/>
          <p:cNvSpPr>
            <a:spLocks noGrp="1" noRot="1" noChangeAspect="1" noChangeArrowheads="1" noTextEdit="1"/>
          </p:cNvSpPr>
          <p:nvPr>
            <p:ph type="sldImg"/>
          </p:nvPr>
        </p:nvSpPr>
        <p:spPr>
          <a:ln/>
        </p:spPr>
      </p:sp>
      <p:sp>
        <p:nvSpPr>
          <p:cNvPr id="6973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42888" indent="-242888"/>
            <a:endParaRPr lang="en-US" altLang="en-US" smtClean="0">
              <a:latin typeface="Arial" pitchFamily="34" charset="0"/>
              <a:cs typeface="Arial" pitchFamily="34"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70" name="Rectangle 2"/>
          <p:cNvSpPr>
            <a:spLocks noGrp="1" noRot="1" noChangeAspect="1" noChangeArrowheads="1" noTextEdit="1"/>
          </p:cNvSpPr>
          <p:nvPr>
            <p:ph type="sldImg"/>
          </p:nvPr>
        </p:nvSpPr>
        <p:spPr>
          <a:ln/>
        </p:spPr>
      </p:sp>
      <p:sp>
        <p:nvSpPr>
          <p:cNvPr id="6983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cs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0EE5EAE1-D854-4046-A4F5-895D5273A1FC}" type="slidenum">
              <a:rPr lang="en-US" altLang="en-US" sz="1300" smtClean="0">
                <a:latin typeface="Arial" pitchFamily="34" charset="0"/>
                <a:cs typeface="Arial" pitchFamily="34" charset="0"/>
              </a:rPr>
              <a:pPr>
                <a:spcBef>
                  <a:spcPct val="0"/>
                </a:spcBef>
              </a:pPr>
              <a:t>4</a:t>
            </a:fld>
            <a:endParaRPr lang="en-US" altLang="en-US" sz="1300" dirty="0" smtClean="0">
              <a:latin typeface="Arial" pitchFamily="34" charset="0"/>
              <a:cs typeface="Arial" pitchFamily="34" charset="0"/>
            </a:endParaRPr>
          </a:p>
        </p:txBody>
      </p:sp>
      <p:sp>
        <p:nvSpPr>
          <p:cNvPr id="399363" name="Slide Image Placeholder 1"/>
          <p:cNvSpPr>
            <a:spLocks noGrp="1" noRot="1" noChangeAspect="1" noTextEdit="1"/>
          </p:cNvSpPr>
          <p:nvPr>
            <p:ph type="sldImg"/>
          </p:nvPr>
        </p:nvSpPr>
        <p:spPr>
          <a:xfrm>
            <a:off x="1646238" y="525463"/>
            <a:ext cx="3835400" cy="2876550"/>
          </a:xfrm>
          <a:ln/>
        </p:spPr>
      </p:sp>
      <p:sp>
        <p:nvSpPr>
          <p:cNvPr id="399364" name="Notes Placeholder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lstStyle/>
          <a:p>
            <a:pPr eaLnBrk="1" hangingPunct="1"/>
            <a:endParaRPr lang="en-GB" altLang="en-US" dirty="0" smtClean="0"/>
          </a:p>
        </p:txBody>
      </p:sp>
      <p:sp>
        <p:nvSpPr>
          <p:cNvPr id="399365"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92A13EEA-382C-4A85-8C7F-9DA001980904}" type="slidenum">
              <a:rPr lang="en-GB" altLang="en-US" sz="1300">
                <a:latin typeface="Arial" pitchFamily="34" charset="0"/>
              </a:rPr>
              <a:pPr algn="r" eaLnBrk="1" hangingPunct="1">
                <a:spcBef>
                  <a:spcPct val="0"/>
                </a:spcBef>
              </a:pPr>
              <a:t>4</a:t>
            </a:fld>
            <a:endParaRPr lang="en-GB" altLang="en-US" sz="1300" dirty="0">
              <a:latin typeface="Arial" pitchFamily="34" charset="0"/>
            </a:endParaRPr>
          </a:p>
        </p:txBody>
      </p:sp>
      <p:sp>
        <p:nvSpPr>
          <p:cNvPr id="399366"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en-US" sz="1300" dirty="0">
              <a:latin typeface="Arial" pitchFamily="34"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2"/>
          <p:cNvSpPr>
            <a:spLocks noGrp="1" noRot="1" noChangeAspect="1" noChangeArrowheads="1" noTextEdit="1"/>
          </p:cNvSpPr>
          <p:nvPr>
            <p:ph type="sldImg"/>
          </p:nvPr>
        </p:nvSpPr>
        <p:spPr>
          <a:ln/>
        </p:spPr>
      </p:sp>
      <p:sp>
        <p:nvSpPr>
          <p:cNvPr id="427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4" name="Rectangle 2"/>
          <p:cNvSpPr>
            <a:spLocks noGrp="1" noRot="1" noChangeAspect="1" noChangeArrowheads="1" noTextEdit="1"/>
          </p:cNvSpPr>
          <p:nvPr>
            <p:ph type="sldImg"/>
          </p:nvPr>
        </p:nvSpPr>
        <p:spPr>
          <a:ln/>
        </p:spPr>
      </p:sp>
      <p:sp>
        <p:nvSpPr>
          <p:cNvPr id="699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cs typeface="Arial" pitchFamily="34"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8" name="Rectangle 2"/>
          <p:cNvSpPr>
            <a:spLocks noGrp="1" noRot="1" noChangeAspect="1" noChangeArrowheads="1" noTextEdit="1"/>
          </p:cNvSpPr>
          <p:nvPr>
            <p:ph type="sldImg"/>
          </p:nvPr>
        </p:nvSpPr>
        <p:spPr>
          <a:ln/>
        </p:spPr>
      </p:sp>
      <p:sp>
        <p:nvSpPr>
          <p:cNvPr id="700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cs typeface="Arial" pitchFamily="34"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2" name="Rectangle 2"/>
          <p:cNvSpPr>
            <a:spLocks noGrp="1" noRot="1" noChangeAspect="1" noChangeArrowheads="1" noTextEdit="1"/>
          </p:cNvSpPr>
          <p:nvPr>
            <p:ph type="sldImg"/>
          </p:nvPr>
        </p:nvSpPr>
        <p:spPr>
          <a:ln/>
        </p:spPr>
      </p:sp>
      <p:sp>
        <p:nvSpPr>
          <p:cNvPr id="70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80000"/>
              </a:lnSpc>
            </a:pPr>
            <a:endParaRPr lang="en-US" altLang="en-US" sz="900" smtClean="0">
              <a:latin typeface="Arial" pitchFamily="34" charset="0"/>
              <a:cs typeface="Arial" pitchFamily="34" charset="0"/>
            </a:endParaRP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6" name="Rectangle 2"/>
          <p:cNvSpPr>
            <a:spLocks noGrp="1" noRot="1" noChangeAspect="1" noChangeArrowheads="1" noTextEdit="1"/>
          </p:cNvSpPr>
          <p:nvPr>
            <p:ph type="sldImg"/>
          </p:nvPr>
        </p:nvSpPr>
        <p:spPr>
          <a:ln/>
        </p:spPr>
      </p:sp>
      <p:sp>
        <p:nvSpPr>
          <p:cNvPr id="7024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en-US" sz="900" smtClean="0">
              <a:latin typeface="Arial" pitchFamily="34" charset="0"/>
              <a:cs typeface="Arial" pitchFamily="34" charset="0"/>
            </a:endParaRPr>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Slide Image Placeholder 1"/>
          <p:cNvSpPr>
            <a:spLocks noGrp="1" noRot="1" noChangeAspect="1" noTextEdit="1"/>
          </p:cNvSpPr>
          <p:nvPr>
            <p:ph type="sldImg"/>
          </p:nvPr>
        </p:nvSpPr>
        <p:spPr>
          <a:ln/>
        </p:spPr>
      </p:sp>
      <p:sp>
        <p:nvSpPr>
          <p:cNvPr id="7034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cs typeface="Arial" pitchFamily="34" charset="0"/>
            </a:endParaRPr>
          </a:p>
        </p:txBody>
      </p:sp>
      <p:sp>
        <p:nvSpPr>
          <p:cNvPr id="70349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7CD8A9D1-7BF8-47AD-BBE7-25944B16F909}" type="slidenum">
              <a:rPr lang="en-GB" altLang="en-US">
                <a:solidFill>
                  <a:srgbClr val="000000"/>
                </a:solidFill>
                <a:latin typeface="Arial" pitchFamily="34" charset="0"/>
                <a:ea typeface="BatangChe" pitchFamily="49" charset="-127"/>
              </a:rPr>
              <a:pPr algn="r" eaLnBrk="1" hangingPunct="1">
                <a:spcBef>
                  <a:spcPct val="0"/>
                </a:spcBef>
              </a:pPr>
              <a:t>314</a:t>
            </a:fld>
            <a:endParaRPr lang="en-GB" altLang="en-US">
              <a:solidFill>
                <a:srgbClr val="000000"/>
              </a:solidFill>
              <a:latin typeface="Arial" pitchFamily="34" charset="0"/>
              <a:ea typeface="BatangChe" pitchFamily="49" charset="-127"/>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Rot="1" noChangeAspect="1" noChangeArrowheads="1" noTextEdit="1"/>
          </p:cNvSpPr>
          <p:nvPr>
            <p:ph type="sldImg"/>
          </p:nvPr>
        </p:nvSpPr>
        <p:spPr>
          <a:ln/>
        </p:spPr>
      </p:sp>
      <p:sp>
        <p:nvSpPr>
          <p:cNvPr id="7045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cs typeface="Arial" pitchFamily="34" charset="0"/>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pPr>
            <a:fld id="{58B30A0A-FF88-4593-8709-93709632EFFD}" type="slidenum">
              <a:rPr lang="en-US" altLang="en-US" sz="1300" smtClean="0">
                <a:solidFill>
                  <a:srgbClr val="000000"/>
                </a:solidFill>
                <a:latin typeface="Arial" pitchFamily="34" charset="0"/>
                <a:cs typeface="Arial" pitchFamily="34" charset="0"/>
              </a:rPr>
              <a:pPr>
                <a:spcBef>
                  <a:spcPct val="0"/>
                </a:spcBef>
              </a:pPr>
              <a:t>316</a:t>
            </a:fld>
            <a:endParaRPr lang="en-US" altLang="en-US" sz="1300" smtClean="0">
              <a:solidFill>
                <a:srgbClr val="000000"/>
              </a:solidFill>
              <a:latin typeface="Arial" pitchFamily="34" charset="0"/>
              <a:cs typeface="Arial" pitchFamily="34" charset="0"/>
            </a:endParaRPr>
          </a:p>
        </p:txBody>
      </p:sp>
      <p:sp>
        <p:nvSpPr>
          <p:cNvPr id="705539" name="Rectangle 2"/>
          <p:cNvSpPr>
            <a:spLocks noGrp="1" noRot="1" noChangeAspect="1" noChangeArrowheads="1" noTextEdit="1"/>
          </p:cNvSpPr>
          <p:nvPr>
            <p:ph type="sldImg"/>
          </p:nvPr>
        </p:nvSpPr>
        <p:spPr>
          <a:ln/>
        </p:spPr>
      </p:sp>
      <p:sp>
        <p:nvSpPr>
          <p:cNvPr id="705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39713" indent="-239713" eaLnBrk="1" hangingPunct="1"/>
            <a:endParaRPr lang="en-GB" altLang="en-US" smtClean="0">
              <a:latin typeface="Arial" pitchFamily="34" charset="0"/>
              <a:cs typeface="Arial" pitchFamily="34" charset="0"/>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2" name="Rectangle 2"/>
          <p:cNvSpPr>
            <a:spLocks noGrp="1" noRot="1" noChangeAspect="1" noChangeArrowheads="1" noTextEdit="1"/>
          </p:cNvSpPr>
          <p:nvPr>
            <p:ph type="sldImg"/>
          </p:nvPr>
        </p:nvSpPr>
        <p:spPr>
          <a:ln/>
        </p:spPr>
      </p:sp>
      <p:sp>
        <p:nvSpPr>
          <p:cNvPr id="7065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3" tIns="49517" rIns="99033" bIns="49517"/>
          <a:lstStyle/>
          <a:p>
            <a:pPr marL="239713" indent="-239713" eaLnBrk="1" hangingPunct="1"/>
            <a:endParaRPr lang="en-US" altLang="en-US" smtClean="0"/>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586" name="Slide Image Placeholder 1"/>
          <p:cNvSpPr>
            <a:spLocks noGrp="1" noRot="1" noChangeAspect="1" noTextEdit="1"/>
          </p:cNvSpPr>
          <p:nvPr>
            <p:ph type="sldImg"/>
          </p:nvPr>
        </p:nvSpPr>
        <p:spPr>
          <a:ln/>
        </p:spPr>
      </p:sp>
      <p:sp>
        <p:nvSpPr>
          <p:cNvPr id="7075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70758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69ED0B9E-0F6B-42E4-A085-8E0311F87E80}" type="slidenum">
              <a:rPr lang="en-GB" altLang="en-US">
                <a:solidFill>
                  <a:srgbClr val="000000"/>
                </a:solidFill>
                <a:latin typeface="Times New Roman" pitchFamily="18" charset="0"/>
              </a:rPr>
              <a:pPr algn="r" eaLnBrk="1" hangingPunct="1">
                <a:spcBef>
                  <a:spcPct val="0"/>
                </a:spcBef>
              </a:pPr>
              <a:t>318</a:t>
            </a:fld>
            <a:endParaRPr lang="en-GB" altLang="en-US">
              <a:solidFill>
                <a:srgbClr val="000000"/>
              </a:solidFill>
              <a:latin typeface="Times New Roman" pitchFamily="18"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10" name="Slide Image Placeholder 1"/>
          <p:cNvSpPr>
            <a:spLocks noGrp="1" noRot="1" noChangeAspect="1" noTextEdit="1"/>
          </p:cNvSpPr>
          <p:nvPr>
            <p:ph type="sldImg"/>
          </p:nvPr>
        </p:nvSpPr>
        <p:spPr>
          <a:ln/>
        </p:spPr>
      </p:sp>
      <p:sp>
        <p:nvSpPr>
          <p:cNvPr id="7086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70861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1552B1D2-EA28-41A3-8029-7DBBFAA71723}" type="slidenum">
              <a:rPr lang="en-GB" altLang="en-US">
                <a:solidFill>
                  <a:srgbClr val="000000"/>
                </a:solidFill>
                <a:latin typeface="Times New Roman" pitchFamily="18" charset="0"/>
              </a:rPr>
              <a:pPr algn="r" eaLnBrk="1" hangingPunct="1">
                <a:spcBef>
                  <a:spcPct val="0"/>
                </a:spcBef>
              </a:pPr>
              <a:t>319</a:t>
            </a:fld>
            <a:endParaRPr lang="en-GB" altLang="en-US">
              <a:solidFill>
                <a:srgbClr val="000000"/>
              </a:solidFill>
              <a:latin typeface="Times New Roman" pitchFamily="18"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Slide Image Placeholder 1"/>
          <p:cNvSpPr>
            <a:spLocks noGrp="1" noRot="1" noChangeAspect="1" noTextEdit="1"/>
          </p:cNvSpPr>
          <p:nvPr>
            <p:ph type="sldImg"/>
          </p:nvPr>
        </p:nvSpPr>
        <p:spPr>
          <a:ln/>
        </p:spPr>
      </p:sp>
      <p:sp>
        <p:nvSpPr>
          <p:cNvPr id="4280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428036"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lgn="r">
              <a:spcBef>
                <a:spcPct val="0"/>
              </a:spcBef>
            </a:pPr>
            <a:fld id="{555EF34D-851D-4C42-BB2C-B0EFD303F8BE}" type="slidenum">
              <a:rPr lang="en-GB" altLang="en-US" sz="1300">
                <a:solidFill>
                  <a:srgbClr val="000000"/>
                </a:solidFill>
                <a:latin typeface="Arial" pitchFamily="34" charset="0"/>
              </a:rPr>
              <a:pPr algn="r">
                <a:spcBef>
                  <a:spcPct val="0"/>
                </a:spcBef>
              </a:pPr>
              <a:t>32</a:t>
            </a:fld>
            <a:endParaRPr lang="en-GB" altLang="en-US" sz="1300">
              <a:solidFill>
                <a:srgbClr val="000000"/>
              </a:solidFill>
              <a:latin typeface="Arial" pitchFamily="34"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4" name="Slide Image Placeholder 1"/>
          <p:cNvSpPr>
            <a:spLocks noGrp="1" noRot="1" noChangeAspect="1" noTextEdit="1"/>
          </p:cNvSpPr>
          <p:nvPr>
            <p:ph type="sldImg"/>
          </p:nvPr>
        </p:nvSpPr>
        <p:spPr>
          <a:ln/>
        </p:spPr>
      </p:sp>
      <p:sp>
        <p:nvSpPr>
          <p:cNvPr id="7096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768350" indent="-390525">
              <a:lnSpc>
                <a:spcPct val="90000"/>
              </a:lnSpc>
            </a:pPr>
            <a:endParaRPr lang="en-GB" altLang="en-US" sz="1100" b="1" smtClean="0">
              <a:solidFill>
                <a:srgbClr val="FFFF00"/>
              </a:solidFill>
            </a:endParaRPr>
          </a:p>
          <a:p>
            <a:pPr marL="768350" indent="-390525">
              <a:lnSpc>
                <a:spcPct val="90000"/>
              </a:lnSpc>
            </a:pPr>
            <a:endParaRPr lang="en-US" altLang="en-US" sz="1100" smtClean="0"/>
          </a:p>
        </p:txBody>
      </p:sp>
      <p:sp>
        <p:nvSpPr>
          <p:cNvPr id="709636"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CD92E4C0-2FBB-47ED-88A4-AE7CE6D6D59E}" type="slidenum">
              <a:rPr lang="en-GB" altLang="en-US">
                <a:solidFill>
                  <a:srgbClr val="000000"/>
                </a:solidFill>
                <a:latin typeface="Times New Roman" pitchFamily="18" charset="0"/>
              </a:rPr>
              <a:pPr algn="r" eaLnBrk="1" hangingPunct="1">
                <a:spcBef>
                  <a:spcPct val="0"/>
                </a:spcBef>
              </a:pPr>
              <a:t>320</a:t>
            </a:fld>
            <a:endParaRPr lang="en-GB" altLang="en-US">
              <a:solidFill>
                <a:srgbClr val="000000"/>
              </a:solidFill>
              <a:latin typeface="Times New Roman" pitchFamily="18" charset="0"/>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8" name="Rectangle 7"/>
          <p:cNvSpPr txBox="1">
            <a:spLocks noGrp="1" noChangeArrowheads="1"/>
          </p:cNvSpPr>
          <p:nvPr/>
        </p:nvSpPr>
        <p:spPr bwMode="auto">
          <a:xfrm>
            <a:off x="4022725" y="972185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19" rIns="99038" bIns="49519" anchor="b"/>
          <a:lstStyle>
            <a:lvl1pPr defTabSz="931863" eaLnBrk="0" hangingPunct="0">
              <a:spcBef>
                <a:spcPct val="30000"/>
              </a:spcBef>
              <a:defRPr sz="1200">
                <a:solidFill>
                  <a:schemeClr val="tx1"/>
                </a:solidFill>
                <a:latin typeface="Calibri" pitchFamily="34" charset="0"/>
              </a:defRPr>
            </a:lvl1pPr>
            <a:lvl2pPr marL="757238" indent="-292100" defTabSz="931863" eaLnBrk="0" hangingPunct="0">
              <a:spcBef>
                <a:spcPct val="30000"/>
              </a:spcBef>
              <a:defRPr sz="1200">
                <a:solidFill>
                  <a:schemeClr val="tx1"/>
                </a:solidFill>
                <a:latin typeface="Calibri" pitchFamily="34" charset="0"/>
              </a:defRPr>
            </a:lvl2pPr>
            <a:lvl3pPr marL="1165225" indent="-233363" defTabSz="931863" eaLnBrk="0" hangingPunct="0">
              <a:spcBef>
                <a:spcPct val="30000"/>
              </a:spcBef>
              <a:defRPr sz="1200">
                <a:solidFill>
                  <a:schemeClr val="tx1"/>
                </a:solidFill>
                <a:latin typeface="Calibri" pitchFamily="34" charset="0"/>
              </a:defRPr>
            </a:lvl3pPr>
            <a:lvl4pPr marL="1630363" indent="-233363" defTabSz="931863" eaLnBrk="0" hangingPunct="0">
              <a:spcBef>
                <a:spcPct val="30000"/>
              </a:spcBef>
              <a:defRPr sz="1200">
                <a:solidFill>
                  <a:schemeClr val="tx1"/>
                </a:solidFill>
                <a:latin typeface="Calibri" pitchFamily="34" charset="0"/>
              </a:defRPr>
            </a:lvl4pPr>
            <a:lvl5pPr marL="2097088" indent="-233363" defTabSz="931863" eaLnBrk="0" hangingPunct="0">
              <a:spcBef>
                <a:spcPct val="30000"/>
              </a:spcBef>
              <a:defRPr sz="1200">
                <a:solidFill>
                  <a:schemeClr val="tx1"/>
                </a:solidFill>
                <a:latin typeface="Calibri" pitchFamily="34" charset="0"/>
              </a:defRPr>
            </a:lvl5pPr>
            <a:lvl6pPr marL="2554288" indent="-233363" defTabSz="931863" eaLnBrk="0" fontAlgn="base" hangingPunct="0">
              <a:spcBef>
                <a:spcPct val="30000"/>
              </a:spcBef>
              <a:spcAft>
                <a:spcPct val="0"/>
              </a:spcAft>
              <a:defRPr sz="1200">
                <a:solidFill>
                  <a:schemeClr val="tx1"/>
                </a:solidFill>
                <a:latin typeface="Calibri" pitchFamily="34" charset="0"/>
              </a:defRPr>
            </a:lvl6pPr>
            <a:lvl7pPr marL="3011488" indent="-233363" defTabSz="931863" eaLnBrk="0" fontAlgn="base" hangingPunct="0">
              <a:spcBef>
                <a:spcPct val="30000"/>
              </a:spcBef>
              <a:spcAft>
                <a:spcPct val="0"/>
              </a:spcAft>
              <a:defRPr sz="1200">
                <a:solidFill>
                  <a:schemeClr val="tx1"/>
                </a:solidFill>
                <a:latin typeface="Calibri" pitchFamily="34" charset="0"/>
              </a:defRPr>
            </a:lvl7pPr>
            <a:lvl8pPr marL="3468688" indent="-233363" defTabSz="931863" eaLnBrk="0" fontAlgn="base" hangingPunct="0">
              <a:spcBef>
                <a:spcPct val="30000"/>
              </a:spcBef>
              <a:spcAft>
                <a:spcPct val="0"/>
              </a:spcAft>
              <a:defRPr sz="1200">
                <a:solidFill>
                  <a:schemeClr val="tx1"/>
                </a:solidFill>
                <a:latin typeface="Calibri" pitchFamily="34" charset="0"/>
              </a:defRPr>
            </a:lvl8pPr>
            <a:lvl9pPr marL="3925888" indent="-233363"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C9D05C98-D4F3-467A-8A8F-7893506D5D55}" type="slidenum">
              <a:rPr lang="en-CA" altLang="en-US">
                <a:solidFill>
                  <a:srgbClr val="000000"/>
                </a:solidFill>
                <a:latin typeface="Times New Roman" pitchFamily="18" charset="0"/>
              </a:rPr>
              <a:pPr algn="r" eaLnBrk="1" hangingPunct="1">
                <a:spcBef>
                  <a:spcPct val="0"/>
                </a:spcBef>
              </a:pPr>
              <a:t>321</a:t>
            </a:fld>
            <a:endParaRPr lang="en-CA" altLang="en-US">
              <a:solidFill>
                <a:srgbClr val="000000"/>
              </a:solidFill>
              <a:latin typeface="Times New Roman" pitchFamily="18" charset="0"/>
            </a:endParaRPr>
          </a:p>
        </p:txBody>
      </p:sp>
      <p:sp>
        <p:nvSpPr>
          <p:cNvPr id="710659" name="Rectangle 2"/>
          <p:cNvSpPr>
            <a:spLocks noGrp="1" noRot="1" noChangeAspect="1" noChangeArrowheads="1" noTextEdit="1"/>
          </p:cNvSpPr>
          <p:nvPr>
            <p:ph type="sldImg"/>
          </p:nvPr>
        </p:nvSpPr>
        <p:spPr>
          <a:solidFill>
            <a:srgbClr val="FFFFFF"/>
          </a:solidFill>
          <a:ln/>
        </p:spPr>
      </p:sp>
      <p:sp>
        <p:nvSpPr>
          <p:cNvPr id="710660" name="Rectangle 3"/>
          <p:cNvSpPr>
            <a:spLocks noGrp="1" noChangeArrowheads="1"/>
          </p:cNvSpPr>
          <p:nvPr>
            <p:ph type="body" idx="1"/>
          </p:nvPr>
        </p:nvSpPr>
        <p:spPr>
          <a:xfrm>
            <a:off x="946150" y="4862513"/>
            <a:ext cx="5207000" cy="4605337"/>
          </a:xfrm>
          <a:solidFill>
            <a:srgbClr val="FFFFFF"/>
          </a:solidFill>
          <a:ln>
            <a:solidFill>
              <a:srgbClr val="000000"/>
            </a:solidFill>
          </a:ln>
        </p:spPr>
        <p:txBody>
          <a:bodyPr/>
          <a:lstStyle/>
          <a:p>
            <a:pPr eaLnBrk="1" hangingPunct="1"/>
            <a:endParaRPr lang="en-CA" altLang="en-US" smtClean="0"/>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Rectangle 2"/>
          <p:cNvSpPr>
            <a:spLocks noGrp="1" noRot="1" noChangeAspect="1" noChangeArrowheads="1" noTextEdit="1"/>
          </p:cNvSpPr>
          <p:nvPr>
            <p:ph type="sldImg"/>
          </p:nvPr>
        </p:nvSpPr>
        <p:spPr>
          <a:ln/>
        </p:spPr>
      </p:sp>
      <p:sp>
        <p:nvSpPr>
          <p:cNvPr id="711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6" name="Slide Image Placeholder 1"/>
          <p:cNvSpPr>
            <a:spLocks noGrp="1" noRot="1" noChangeAspect="1" noTextEdit="1"/>
          </p:cNvSpPr>
          <p:nvPr>
            <p:ph type="sldImg"/>
          </p:nvPr>
        </p:nvSpPr>
        <p:spPr>
          <a:ln/>
        </p:spPr>
      </p:sp>
      <p:sp>
        <p:nvSpPr>
          <p:cNvPr id="28675" name="Notes Placeholder 2"/>
          <p:cNvSpPr>
            <a:spLocks noGrp="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188984">
              <a:lnSpc>
                <a:spcPct val="80000"/>
              </a:lnSpc>
              <a:defRPr/>
            </a:pPr>
            <a:endParaRPr lang="ms-MY" altLang="en-US" sz="1100" b="1" dirty="0">
              <a:solidFill>
                <a:srgbClr val="FFFF00"/>
              </a:solidFill>
              <a:latin typeface="Arial" charset="0"/>
            </a:endParaRPr>
          </a:p>
          <a:p>
            <a:pPr marL="565264" indent="-376280">
              <a:lnSpc>
                <a:spcPct val="80000"/>
              </a:lnSpc>
              <a:defRPr/>
            </a:pPr>
            <a:endParaRPr lang="en-US" altLang="en-US" sz="1100" dirty="0"/>
          </a:p>
        </p:txBody>
      </p:sp>
      <p:sp>
        <p:nvSpPr>
          <p:cNvPr id="71270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582F6A41-FCFA-40C0-A72B-AD01588C7CEA}" type="slidenum">
              <a:rPr lang="en-GB" altLang="en-US">
                <a:solidFill>
                  <a:srgbClr val="000000"/>
                </a:solidFill>
                <a:latin typeface="Times New Roman" pitchFamily="18" charset="0"/>
              </a:rPr>
              <a:pPr algn="r" eaLnBrk="1" hangingPunct="1">
                <a:spcBef>
                  <a:spcPct val="0"/>
                </a:spcBef>
              </a:pPr>
              <a:t>326</a:t>
            </a:fld>
            <a:endParaRPr lang="en-GB" altLang="en-US">
              <a:solidFill>
                <a:srgbClr val="000000"/>
              </a:solidFill>
              <a:latin typeface="Times New Roman" pitchFamily="18" charset="0"/>
            </a:endParaRPr>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30" name="Slide Image Placeholder 1"/>
          <p:cNvSpPr>
            <a:spLocks noGrp="1" noRot="1" noChangeAspect="1" noTextEdit="1"/>
          </p:cNvSpPr>
          <p:nvPr>
            <p:ph type="sldImg"/>
          </p:nvPr>
        </p:nvSpPr>
        <p:spPr>
          <a:ln/>
        </p:spPr>
      </p:sp>
      <p:sp>
        <p:nvSpPr>
          <p:cNvPr id="7137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713732"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7BF8E8FB-3BA7-46BA-983D-1DF2208C5721}" type="slidenum">
              <a:rPr lang="en-GB" altLang="en-US">
                <a:solidFill>
                  <a:srgbClr val="000000"/>
                </a:solidFill>
                <a:latin typeface="Times New Roman" pitchFamily="18" charset="0"/>
              </a:rPr>
              <a:pPr algn="r" eaLnBrk="1" hangingPunct="1">
                <a:spcBef>
                  <a:spcPct val="0"/>
                </a:spcBef>
              </a:pPr>
              <a:t>327</a:t>
            </a:fld>
            <a:endParaRPr lang="en-GB" altLang="en-US">
              <a:solidFill>
                <a:srgbClr val="000000"/>
              </a:solidFill>
              <a:latin typeface="Times New Roman" pitchFamily="18" charset="0"/>
            </a:endParaRPr>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4" name="Slide Image Placeholder 1"/>
          <p:cNvSpPr>
            <a:spLocks noGrp="1" noRot="1" noChangeAspect="1" noTextEdit="1"/>
          </p:cNvSpPr>
          <p:nvPr>
            <p:ph type="sldImg"/>
          </p:nvPr>
        </p:nvSpPr>
        <p:spPr>
          <a:ln/>
        </p:spPr>
      </p:sp>
      <p:sp>
        <p:nvSpPr>
          <p:cNvPr id="7147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 </a:t>
            </a:r>
          </a:p>
          <a:p>
            <a:endParaRPr lang="en-US" altLang="en-US" smtClean="0"/>
          </a:p>
        </p:txBody>
      </p:sp>
      <p:sp>
        <p:nvSpPr>
          <p:cNvPr id="714756"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F2AE0710-ED9A-4022-902D-3F7966601C93}" type="slidenum">
              <a:rPr lang="en-GB" altLang="en-US">
                <a:solidFill>
                  <a:srgbClr val="000000"/>
                </a:solidFill>
                <a:latin typeface="Times New Roman" pitchFamily="18" charset="0"/>
              </a:rPr>
              <a:pPr algn="r" eaLnBrk="1" hangingPunct="1">
                <a:spcBef>
                  <a:spcPct val="0"/>
                </a:spcBef>
              </a:pPr>
              <a:t>328</a:t>
            </a:fld>
            <a:endParaRPr lang="en-GB" altLang="en-US">
              <a:solidFill>
                <a:srgbClr val="000000"/>
              </a:solidFill>
              <a:latin typeface="Times New Roman" pitchFamily="18" charset="0"/>
            </a:endParaRPr>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5778" name="Slide Image Placeholder 1"/>
          <p:cNvSpPr>
            <a:spLocks noGrp="1" noRot="1" noChangeAspect="1" noTextEdit="1"/>
          </p:cNvSpPr>
          <p:nvPr>
            <p:ph type="sldImg"/>
          </p:nvPr>
        </p:nvSpPr>
        <p:spPr>
          <a:ln/>
        </p:spPr>
      </p:sp>
      <p:sp>
        <p:nvSpPr>
          <p:cNvPr id="7157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GB" altLang="en-US" b="1" smtClean="0"/>
              <a:t> </a:t>
            </a:r>
            <a:endParaRPr lang="en-US" altLang="en-US" smtClean="0"/>
          </a:p>
          <a:p>
            <a:endParaRPr lang="en-US" altLang="en-US" smtClean="0"/>
          </a:p>
        </p:txBody>
      </p:sp>
      <p:sp>
        <p:nvSpPr>
          <p:cNvPr id="715780"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E1196A00-3E4F-43EB-B1CD-45CB184BE6A1}" type="slidenum">
              <a:rPr lang="en-GB" altLang="en-US">
                <a:solidFill>
                  <a:srgbClr val="000000"/>
                </a:solidFill>
                <a:latin typeface="Times New Roman" pitchFamily="18" charset="0"/>
              </a:rPr>
              <a:pPr algn="r" eaLnBrk="1" hangingPunct="1">
                <a:spcBef>
                  <a:spcPct val="0"/>
                </a:spcBef>
              </a:pPr>
              <a:t>329</a:t>
            </a:fld>
            <a:endParaRPr lang="en-GB" altLang="en-US">
              <a:solidFill>
                <a:srgbClr val="000000"/>
              </a:solidFill>
              <a:latin typeface="Times New Roman" pitchFamily="18" charset="0"/>
            </a:endParaRPr>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2" name="Slide Image Placeholder 1"/>
          <p:cNvSpPr>
            <a:spLocks noGrp="1" noRot="1" noChangeAspect="1" noTextEdit="1"/>
          </p:cNvSpPr>
          <p:nvPr>
            <p:ph type="sldImg"/>
          </p:nvPr>
        </p:nvSpPr>
        <p:spPr>
          <a:ln/>
        </p:spPr>
      </p:sp>
      <p:sp>
        <p:nvSpPr>
          <p:cNvPr id="7168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71680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8F1200F2-448D-435B-A4BE-188842207D08}" type="slidenum">
              <a:rPr lang="en-GB" altLang="en-US">
                <a:solidFill>
                  <a:srgbClr val="000000"/>
                </a:solidFill>
                <a:latin typeface="Times New Roman" pitchFamily="18" charset="0"/>
              </a:rPr>
              <a:pPr algn="r" eaLnBrk="1" hangingPunct="1">
                <a:spcBef>
                  <a:spcPct val="0"/>
                </a:spcBef>
              </a:pPr>
              <a:t>330</a:t>
            </a:fld>
            <a:endParaRPr lang="en-GB" altLang="en-US">
              <a:solidFill>
                <a:srgbClr val="000000"/>
              </a:solidFill>
              <a:latin typeface="Times New Roman" pitchFamily="18" charset="0"/>
            </a:endParaRPr>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6" name="Slide Image Placeholder 1"/>
          <p:cNvSpPr>
            <a:spLocks noGrp="1" noRot="1" noChangeAspect="1" noTextEdit="1"/>
          </p:cNvSpPr>
          <p:nvPr>
            <p:ph type="sldImg"/>
          </p:nvPr>
        </p:nvSpPr>
        <p:spPr>
          <a:ln/>
        </p:spPr>
      </p:sp>
      <p:sp>
        <p:nvSpPr>
          <p:cNvPr id="7178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 </a:t>
            </a:r>
          </a:p>
          <a:p>
            <a:endParaRPr lang="en-US" altLang="en-US" smtClean="0"/>
          </a:p>
        </p:txBody>
      </p:sp>
      <p:sp>
        <p:nvSpPr>
          <p:cNvPr id="71782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8AF169C6-EF24-4A02-9BED-C4AC2430B235}" type="slidenum">
              <a:rPr lang="en-GB" altLang="en-US">
                <a:solidFill>
                  <a:srgbClr val="000000"/>
                </a:solidFill>
                <a:latin typeface="Times New Roman" pitchFamily="18" charset="0"/>
              </a:rPr>
              <a:pPr algn="r" eaLnBrk="1" hangingPunct="1">
                <a:spcBef>
                  <a:spcPct val="0"/>
                </a:spcBef>
              </a:pPr>
              <a:t>331</a:t>
            </a:fld>
            <a:endParaRPr lang="en-GB" altLang="en-US">
              <a:solidFill>
                <a:srgbClr val="000000"/>
              </a:solidFill>
              <a:latin typeface="Times New Roman" pitchFamily="18" charset="0"/>
            </a:endParaRPr>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50" name="Slide Image Placeholder 1"/>
          <p:cNvSpPr>
            <a:spLocks noGrp="1" noRot="1" noChangeAspect="1" noTextEdit="1"/>
          </p:cNvSpPr>
          <p:nvPr>
            <p:ph type="sldImg"/>
          </p:nvPr>
        </p:nvSpPr>
        <p:spPr>
          <a:ln/>
        </p:spPr>
      </p:sp>
      <p:sp>
        <p:nvSpPr>
          <p:cNvPr id="7188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
        <p:nvSpPr>
          <p:cNvPr id="7188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4725" eaLnBrk="0" hangingPunct="0">
              <a:spcBef>
                <a:spcPct val="30000"/>
              </a:spcBef>
              <a:defRPr sz="1200">
                <a:solidFill>
                  <a:schemeClr val="tx1"/>
                </a:solidFill>
                <a:latin typeface="Calibri" pitchFamily="34" charset="0"/>
              </a:defRPr>
            </a:lvl1pPr>
            <a:lvl2pPr marL="788988" indent="-303213" defTabSz="974725" eaLnBrk="0" hangingPunct="0">
              <a:spcBef>
                <a:spcPct val="30000"/>
              </a:spcBef>
              <a:defRPr sz="1200">
                <a:solidFill>
                  <a:schemeClr val="tx1"/>
                </a:solidFill>
                <a:latin typeface="Calibri" pitchFamily="34" charset="0"/>
              </a:defRPr>
            </a:lvl2pPr>
            <a:lvl3pPr marL="1214438" indent="-242888" defTabSz="974725" eaLnBrk="0" hangingPunct="0">
              <a:spcBef>
                <a:spcPct val="30000"/>
              </a:spcBef>
              <a:defRPr sz="1200">
                <a:solidFill>
                  <a:schemeClr val="tx1"/>
                </a:solidFill>
                <a:latin typeface="Calibri" pitchFamily="34" charset="0"/>
              </a:defRPr>
            </a:lvl3pPr>
            <a:lvl4pPr marL="1700213" indent="-242888" defTabSz="974725" eaLnBrk="0" hangingPunct="0">
              <a:spcBef>
                <a:spcPct val="30000"/>
              </a:spcBef>
              <a:defRPr sz="1200">
                <a:solidFill>
                  <a:schemeClr val="tx1"/>
                </a:solidFill>
                <a:latin typeface="Calibri" pitchFamily="34" charset="0"/>
              </a:defRPr>
            </a:lvl4pPr>
            <a:lvl5pPr marL="2185988" indent="-242888" defTabSz="974725" eaLnBrk="0" hangingPunct="0">
              <a:spcBef>
                <a:spcPct val="30000"/>
              </a:spcBef>
              <a:defRPr sz="1200">
                <a:solidFill>
                  <a:schemeClr val="tx1"/>
                </a:solidFill>
                <a:latin typeface="Calibri" pitchFamily="34" charset="0"/>
              </a:defRPr>
            </a:lvl5pPr>
            <a:lvl6pPr marL="2643188" indent="-242888" defTabSz="974725" eaLnBrk="0" fontAlgn="base" hangingPunct="0">
              <a:spcBef>
                <a:spcPct val="30000"/>
              </a:spcBef>
              <a:spcAft>
                <a:spcPct val="0"/>
              </a:spcAft>
              <a:defRPr sz="1200">
                <a:solidFill>
                  <a:schemeClr val="tx1"/>
                </a:solidFill>
                <a:latin typeface="Calibri" pitchFamily="34" charset="0"/>
              </a:defRPr>
            </a:lvl6pPr>
            <a:lvl7pPr marL="3100388" indent="-242888" defTabSz="974725" eaLnBrk="0" fontAlgn="base" hangingPunct="0">
              <a:spcBef>
                <a:spcPct val="30000"/>
              </a:spcBef>
              <a:spcAft>
                <a:spcPct val="0"/>
              </a:spcAft>
              <a:defRPr sz="1200">
                <a:solidFill>
                  <a:schemeClr val="tx1"/>
                </a:solidFill>
                <a:latin typeface="Calibri" pitchFamily="34" charset="0"/>
              </a:defRPr>
            </a:lvl7pPr>
            <a:lvl8pPr marL="3557588" indent="-242888" defTabSz="974725" eaLnBrk="0" fontAlgn="base" hangingPunct="0">
              <a:spcBef>
                <a:spcPct val="30000"/>
              </a:spcBef>
              <a:spcAft>
                <a:spcPct val="0"/>
              </a:spcAft>
              <a:defRPr sz="1200">
                <a:solidFill>
                  <a:schemeClr val="tx1"/>
                </a:solidFill>
                <a:latin typeface="Calibri" pitchFamily="34" charset="0"/>
              </a:defRPr>
            </a:lvl8pPr>
            <a:lvl9pPr marL="4014788" indent="-242888" defTabSz="974725"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8661C681-3566-4F92-8D39-080477C8DF33}" type="slidenum">
              <a:rPr lang="en-US" altLang="en-US" sz="1300" smtClean="0">
                <a:solidFill>
                  <a:srgbClr val="000000"/>
                </a:solidFill>
                <a:latin typeface="Times New Roman" pitchFamily="18" charset="0"/>
                <a:cs typeface="Arial" pitchFamily="34" charset="0"/>
              </a:rPr>
              <a:pPr eaLnBrk="1" hangingPunct="1">
                <a:spcBef>
                  <a:spcPct val="0"/>
                </a:spcBef>
              </a:pPr>
              <a:t>332</a:t>
            </a:fld>
            <a:endParaRPr lang="en-US" altLang="en-US" sz="1300" smtClean="0">
              <a:solidFill>
                <a:srgbClr val="000000"/>
              </a:solidFill>
              <a:latin typeface="Times New Roman" pitchFamily="18" charset="0"/>
              <a:cs typeface="Arial"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2"/>
          <p:cNvSpPr>
            <a:spLocks noGrp="1" noRot="1" noChangeAspect="1" noChangeArrowheads="1" noTextEdit="1"/>
          </p:cNvSpPr>
          <p:nvPr>
            <p:ph type="sldImg"/>
          </p:nvPr>
        </p:nvSpPr>
        <p:spPr>
          <a:ln/>
        </p:spPr>
      </p:sp>
      <p:sp>
        <p:nvSpPr>
          <p:cNvPr id="429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9874" name="Rectangle 2"/>
          <p:cNvSpPr>
            <a:spLocks noGrp="1" noRot="1" noChangeAspect="1" noChangeArrowheads="1" noTextEdit="1"/>
          </p:cNvSpPr>
          <p:nvPr>
            <p:ph type="sldImg"/>
          </p:nvPr>
        </p:nvSpPr>
        <p:spPr>
          <a:ln/>
        </p:spPr>
      </p:sp>
      <p:sp>
        <p:nvSpPr>
          <p:cNvPr id="719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3" tIns="49517" rIns="99033" bIns="49517"/>
          <a:lstStyle/>
          <a:p>
            <a:pPr marL="239713" indent="-239713" eaLnBrk="1" hangingPunct="1"/>
            <a:endParaRPr lang="en-GB" altLang="en-US"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angle 2"/>
          <p:cNvSpPr>
            <a:spLocks noGrp="1" noRot="1" noChangeAspect="1" noChangeArrowheads="1" noTextEdit="1"/>
          </p:cNvSpPr>
          <p:nvPr>
            <p:ph type="sldImg"/>
          </p:nvPr>
        </p:nvSpPr>
        <p:spPr>
          <a:ln/>
        </p:spPr>
      </p:sp>
      <p:sp>
        <p:nvSpPr>
          <p:cNvPr id="4300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42888" indent="-242888" eaLnBrk="1" hangingPunct="1"/>
            <a:endParaRPr lang="en-GB" altLang="en-US"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859E62A8-6954-4523-B471-CA05227783A2}"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31107" name="Slide Image Placeholder 1"/>
          <p:cNvSpPr>
            <a:spLocks noGrp="1" noRot="1" noChangeAspect="1" noTextEdit="1"/>
          </p:cNvSpPr>
          <p:nvPr>
            <p:ph type="sldImg"/>
          </p:nvPr>
        </p:nvSpPr>
        <p:spPr>
          <a:ln/>
        </p:spPr>
      </p:sp>
      <p:sp>
        <p:nvSpPr>
          <p:cNvPr id="43110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fr-FR" sz="1100" smtClean="0"/>
          </a:p>
        </p:txBody>
      </p:sp>
      <p:sp>
        <p:nvSpPr>
          <p:cNvPr id="43110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08137AE9-568C-4866-9B6F-FE4B07081A64}" type="slidenum">
              <a:rPr lang="en-US" altLang="fr-FR" sz="1300" smtClean="0">
                <a:solidFill>
                  <a:srgbClr val="000000"/>
                </a:solidFill>
                <a:latin typeface="Arial" pitchFamily="34" charset="0"/>
                <a:cs typeface="Arial" pitchFamily="34" charset="0"/>
              </a:rPr>
              <a:pPr>
                <a:spcBef>
                  <a:spcPct val="0"/>
                </a:spcBef>
                <a:buClr>
                  <a:srgbClr val="FFFFFF"/>
                </a:buClr>
              </a:pPr>
              <a:t>35</a:t>
            </a:fld>
            <a:endParaRPr lang="en-US" altLang="fr-FR" sz="1300" smtClean="0">
              <a:solidFill>
                <a:srgbClr val="000000"/>
              </a:solidFill>
              <a:latin typeface="Arial" pitchFamily="34" charset="0"/>
              <a:cs typeface="Arial"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F0BF6263-496E-44B7-AE0A-5187D1CC90EB}"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32131" name="Rectangle 2"/>
          <p:cNvSpPr>
            <a:spLocks noGrp="1" noRot="1" noChangeAspect="1" noChangeArrowheads="1" noTextEdit="1"/>
          </p:cNvSpPr>
          <p:nvPr>
            <p:ph type="sldImg"/>
          </p:nvPr>
        </p:nvSpPr>
        <p:spPr>
          <a:xfrm>
            <a:off x="992188" y="768350"/>
            <a:ext cx="5114925" cy="3836988"/>
          </a:xfrm>
          <a:ln/>
        </p:spPr>
      </p:sp>
      <p:sp>
        <p:nvSpPr>
          <p:cNvPr id="432132" name="Rectangle 3"/>
          <p:cNvSpPr>
            <a:spLocks noGrp="1" noChangeArrowheads="1"/>
          </p:cNvSpPr>
          <p:nvPr>
            <p:ph type="body" idx="1"/>
          </p:nvPr>
        </p:nvSpPr>
        <p:spPr>
          <a:xfrm>
            <a:off x="711200" y="4862513"/>
            <a:ext cx="5676900" cy="4603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8" rIns="99016" bIns="49508"/>
          <a:lstStyle/>
          <a:p>
            <a:endParaRPr lang="en-GB" altLang="fr-FR"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6ABB7928-215D-4B27-8B4A-A0F327F74B0E}"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33155" name="Rectangle 2"/>
          <p:cNvSpPr>
            <a:spLocks noGrp="1" noRot="1" noChangeAspect="1" noChangeArrowheads="1" noTextEdit="1"/>
          </p:cNvSpPr>
          <p:nvPr>
            <p:ph type="sldImg"/>
          </p:nvPr>
        </p:nvSpPr>
        <p:spPr>
          <a:ln/>
        </p:spPr>
      </p:sp>
      <p:sp>
        <p:nvSpPr>
          <p:cNvPr id="433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fr-FR"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25BC7376-C3EC-4C17-BB28-C6FC21C0DC2C}"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34179" name="Espace réservé de l'image des diapositives 1"/>
          <p:cNvSpPr>
            <a:spLocks noGrp="1" noRot="1" noChangeAspect="1" noTextEdit="1"/>
          </p:cNvSpPr>
          <p:nvPr>
            <p:ph type="sldImg"/>
          </p:nvPr>
        </p:nvSpPr>
        <p:spPr>
          <a:xfrm>
            <a:off x="1647825" y="525463"/>
            <a:ext cx="3835400" cy="2876550"/>
          </a:xfrm>
          <a:ln/>
        </p:spPr>
      </p:sp>
      <p:sp>
        <p:nvSpPr>
          <p:cNvPr id="434180"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lstStyle/>
          <a:p>
            <a:pPr marL="455613"/>
            <a:r>
              <a:rPr lang="en-GB" altLang="ko-KR" dirty="0" smtClean="0">
                <a:ea typeface="Gulim" pitchFamily="34" charset="-127"/>
              </a:rPr>
              <a:t>Basic display of a </a:t>
            </a:r>
            <a:r>
              <a:rPr lang="en-GB" altLang="ko-KR" dirty="0" err="1" smtClean="0">
                <a:ea typeface="Gulim" pitchFamily="34" charset="-127"/>
              </a:rPr>
              <a:t>Traditionnel</a:t>
            </a:r>
            <a:r>
              <a:rPr lang="en-GB" altLang="ko-KR" dirty="0" smtClean="0">
                <a:ea typeface="Gulim" pitchFamily="34" charset="-127"/>
              </a:rPr>
              <a:t> Mission HQs, given that this slide constitutes only an example.</a:t>
            </a:r>
          </a:p>
          <a:p>
            <a:pPr marL="455613"/>
            <a:endParaRPr lang="en-GB" altLang="ko-KR" dirty="0" smtClean="0">
              <a:ea typeface="Gulim" pitchFamily="34" charset="-127"/>
            </a:endParaRPr>
          </a:p>
          <a:p>
            <a:pPr marL="455613"/>
            <a:r>
              <a:rPr lang="en-GB" altLang="ko-KR" dirty="0" smtClean="0">
                <a:ea typeface="Gulim" pitchFamily="34" charset="-127"/>
              </a:rPr>
              <a:t>9.4.	</a:t>
            </a:r>
            <a:r>
              <a:rPr lang="en-GB" altLang="ko-KR" b="1" dirty="0" smtClean="0">
                <a:ea typeface="Gulim" pitchFamily="34" charset="-127"/>
              </a:rPr>
              <a:t>Military Observer Mission </a:t>
            </a:r>
            <a:endParaRPr lang="en-GB" altLang="ko-KR" dirty="0" smtClean="0">
              <a:ea typeface="Gulim" pitchFamily="34" charset="-127"/>
            </a:endParaRPr>
          </a:p>
          <a:p>
            <a:pPr marL="455613"/>
            <a:r>
              <a:rPr lang="en-GB" altLang="ko-KR" dirty="0" smtClean="0">
                <a:ea typeface="Gulim" pitchFamily="34" charset="-127"/>
              </a:rPr>
              <a:t>9.4.1. </a:t>
            </a:r>
            <a:r>
              <a:rPr lang="en-GB" altLang="ko-KR" b="1" dirty="0" smtClean="0">
                <a:ea typeface="Gulim" pitchFamily="34" charset="-127"/>
              </a:rPr>
              <a:t>General</a:t>
            </a:r>
            <a:r>
              <a:rPr lang="en-GB" altLang="ko-KR" dirty="0" smtClean="0">
                <a:ea typeface="Gulim" pitchFamily="34" charset="-127"/>
              </a:rPr>
              <a:t>. The HQ staff of an observer mission is organised in accordance with the basic U-staff structure.  However these missions do not require full scale staffing. Therefore the number of functional units can be reduced if a function is absent.[1] </a:t>
            </a:r>
          </a:p>
          <a:p>
            <a:pPr marL="455613"/>
            <a:r>
              <a:rPr lang="en-GB" altLang="ko-KR" dirty="0" smtClean="0">
                <a:ea typeface="Gulim" pitchFamily="34" charset="-127"/>
              </a:rPr>
              <a:t>9.4.2.	  </a:t>
            </a:r>
            <a:r>
              <a:rPr lang="en-GB" altLang="ko-KR" b="1" dirty="0" smtClean="0">
                <a:ea typeface="Gulim" pitchFamily="34" charset="-127"/>
              </a:rPr>
              <a:t>Standard Observer Mission HQ. </a:t>
            </a:r>
            <a:r>
              <a:rPr lang="en-GB" altLang="ko-KR" dirty="0" smtClean="0">
                <a:ea typeface="Gulim" pitchFamily="34" charset="-127"/>
              </a:rPr>
              <a:t>Figure 1-4 depicts a notional HQ structure in a Military Observer Mission.   </a:t>
            </a:r>
          </a:p>
          <a:p>
            <a:pPr marL="455613"/>
            <a:r>
              <a:rPr lang="en-GB" altLang="ko-KR" dirty="0" smtClean="0">
                <a:ea typeface="Gulim" pitchFamily="34" charset="-127"/>
              </a:rPr>
              <a:t>              9.4.3.	  </a:t>
            </a:r>
            <a:r>
              <a:rPr lang="en-US" altLang="ko-KR" dirty="0" smtClean="0">
                <a:ea typeface="Gulim" pitchFamily="34" charset="-127"/>
              </a:rPr>
              <a:t>HQ in a Military Observer Mission</a:t>
            </a:r>
            <a:r>
              <a:rPr lang="en-GB" altLang="ko-KR" dirty="0" smtClean="0">
                <a:ea typeface="Gulim" pitchFamily="34" charset="-127"/>
              </a:rPr>
              <a:t> commonly consists of the Military Observer and a civilian administrator. The Chief Military Observer (CMO) directs the duties of the Deputy Chief Military Observer (DCMO) and the Chief Administrative Officer (CAO). The DCMO co-ordinates, and is responsible to the CMO for the operational (military) component. The CAO co-ordinates and is responsible to the CMO for the functioning of the Administrative/Logistics component. In such cases, military staffs do not perform these functions. </a:t>
            </a:r>
          </a:p>
          <a:p>
            <a:pPr marL="455613"/>
            <a:r>
              <a:rPr lang="en-GB" altLang="ko-KR" dirty="0" smtClean="0">
                <a:ea typeface="Gulim" pitchFamily="34" charset="-127"/>
              </a:rPr>
              <a:t>9.4.4.	  When a Chief Military Observer is the HOM, he/she may have a military assistant as a personal staff officer, and/or legal /political /medical adviser. </a:t>
            </a:r>
            <a:endParaRPr lang="en-GB" altLang="ko-KR" i="1" dirty="0" smtClean="0">
              <a:ea typeface="Gulim" pitchFamily="34" charset="-127"/>
            </a:endParaRPr>
          </a:p>
          <a:p>
            <a:pPr marL="455613"/>
            <a:r>
              <a:rPr lang="en-GB" altLang="ko-KR" i="1" dirty="0" smtClean="0">
                <a:ea typeface="Gulim" pitchFamily="34" charset="-127"/>
              </a:rPr>
              <a:t>For more details concerning Observer Missions, refer to DPKO/DFS UNMEM Manual Selection, Deployment, Rotation, Extension, Transfer and Repatriation of United Nations Military Experts on Mission in United Nations Peacekeeping Operations (April 2010).</a:t>
            </a:r>
            <a:endParaRPr lang="en-US" altLang="ko-KR" dirty="0" smtClean="0">
              <a:ea typeface="Gulim" pitchFamily="34" charset="-127"/>
            </a:endParaRPr>
          </a:p>
          <a:p>
            <a:pPr marL="455613"/>
            <a:r>
              <a:rPr lang="en-US" altLang="ko-KR" dirty="0" smtClean="0">
                <a:ea typeface="Gulim" pitchFamily="34" charset="-127"/>
              </a:rPr>
              <a:t/>
            </a:r>
            <a:br>
              <a:rPr lang="en-US" altLang="ko-KR" dirty="0" smtClean="0">
                <a:ea typeface="Gulim" pitchFamily="34" charset="-127"/>
              </a:rPr>
            </a:br>
            <a:r>
              <a:rPr lang="en-US" altLang="ja-JP" dirty="0" smtClean="0"/>
              <a:t>[1].	</a:t>
            </a:r>
            <a:r>
              <a:rPr lang="en-GB" altLang="ko-KR" dirty="0" smtClean="0">
                <a:ea typeface="Gulim" pitchFamily="34" charset="-127"/>
              </a:rPr>
              <a:t>For example, planning can be merged into the operations as both share similar functionality</a:t>
            </a:r>
            <a:r>
              <a:rPr lang="en-US" altLang="ko-KR" dirty="0" smtClean="0">
                <a:ea typeface="Gulim" pitchFamily="34" charset="-127"/>
              </a:rPr>
              <a:t> in </a:t>
            </a:r>
            <a:r>
              <a:rPr lang="en-GB" altLang="ko-KR" dirty="0" smtClean="0">
                <a:ea typeface="Gulim" pitchFamily="34" charset="-127"/>
              </a:rPr>
              <a:t>this type of Mission.</a:t>
            </a:r>
            <a:endParaRPr lang="en-GB" altLang="fr-FR" dirty="0" smtClean="0"/>
          </a:p>
        </p:txBody>
      </p:sp>
      <p:sp>
        <p:nvSpPr>
          <p:cNvPr id="434181"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698625" indent="-241300" defTabSz="990600" eaLnBrk="0" hangingPunct="0">
              <a:spcBef>
                <a:spcPct val="30000"/>
              </a:spcBef>
              <a:defRPr sz="1200">
                <a:solidFill>
                  <a:schemeClr val="tx1"/>
                </a:solidFill>
                <a:latin typeface="Calibri" pitchFamily="34" charset="0"/>
              </a:defRPr>
            </a:lvl4pPr>
            <a:lvl5pPr marL="2187575" indent="-246063" defTabSz="990600" eaLnBrk="0" hangingPunct="0">
              <a:spcBef>
                <a:spcPct val="30000"/>
              </a:spcBef>
              <a:defRPr sz="1200">
                <a:solidFill>
                  <a:schemeClr val="tx1"/>
                </a:solidFill>
                <a:latin typeface="Calibri" pitchFamily="34" charset="0"/>
              </a:defRPr>
            </a:lvl5pPr>
            <a:lvl6pPr marL="2644775" indent="-246063" defTabSz="990600" eaLnBrk="0" fontAlgn="base" hangingPunct="0">
              <a:spcBef>
                <a:spcPct val="30000"/>
              </a:spcBef>
              <a:spcAft>
                <a:spcPct val="0"/>
              </a:spcAft>
              <a:defRPr sz="1200">
                <a:solidFill>
                  <a:schemeClr val="tx1"/>
                </a:solidFill>
                <a:latin typeface="Calibri" pitchFamily="34" charset="0"/>
              </a:defRPr>
            </a:lvl6pPr>
            <a:lvl7pPr marL="3101975" indent="-246063" defTabSz="990600" eaLnBrk="0" fontAlgn="base" hangingPunct="0">
              <a:spcBef>
                <a:spcPct val="30000"/>
              </a:spcBef>
              <a:spcAft>
                <a:spcPct val="0"/>
              </a:spcAft>
              <a:defRPr sz="1200">
                <a:solidFill>
                  <a:schemeClr val="tx1"/>
                </a:solidFill>
                <a:latin typeface="Calibri" pitchFamily="34" charset="0"/>
              </a:defRPr>
            </a:lvl7pPr>
            <a:lvl8pPr marL="3559175" indent="-246063" defTabSz="990600" eaLnBrk="0" fontAlgn="base" hangingPunct="0">
              <a:spcBef>
                <a:spcPct val="30000"/>
              </a:spcBef>
              <a:spcAft>
                <a:spcPct val="0"/>
              </a:spcAft>
              <a:defRPr sz="1200">
                <a:solidFill>
                  <a:schemeClr val="tx1"/>
                </a:solidFill>
                <a:latin typeface="Calibri" pitchFamily="34" charset="0"/>
              </a:defRPr>
            </a:lvl8pPr>
            <a:lvl9pPr marL="4016375" indent="-246063"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04323A45-537D-4AAC-BF00-C2C26C5AD794}" type="slidenum">
              <a:rPr lang="en-GB" altLang="fr-FR" sz="1300">
                <a:solidFill>
                  <a:srgbClr val="000000"/>
                </a:solidFill>
                <a:latin typeface="Arial" pitchFamily="34" charset="0"/>
              </a:rPr>
              <a:pPr algn="r" eaLnBrk="1" hangingPunct="1">
                <a:spcBef>
                  <a:spcPct val="0"/>
                </a:spcBef>
              </a:pPr>
              <a:t>38</a:t>
            </a:fld>
            <a:endParaRPr lang="en-GB" altLang="fr-FR" sz="1300">
              <a:solidFill>
                <a:srgbClr val="000000"/>
              </a:solidFill>
              <a:latin typeface="Arial" pitchFamily="34" charset="0"/>
            </a:endParaRPr>
          </a:p>
        </p:txBody>
      </p:sp>
      <p:sp>
        <p:nvSpPr>
          <p:cNvPr id="434182"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698625" indent="-241300" defTabSz="990600" eaLnBrk="0" hangingPunct="0">
              <a:spcBef>
                <a:spcPct val="30000"/>
              </a:spcBef>
              <a:defRPr sz="1200">
                <a:solidFill>
                  <a:schemeClr val="tx1"/>
                </a:solidFill>
                <a:latin typeface="Calibri" pitchFamily="34" charset="0"/>
              </a:defRPr>
            </a:lvl4pPr>
            <a:lvl5pPr marL="2187575" indent="-246063" defTabSz="990600" eaLnBrk="0" hangingPunct="0">
              <a:spcBef>
                <a:spcPct val="30000"/>
              </a:spcBef>
              <a:defRPr sz="1200">
                <a:solidFill>
                  <a:schemeClr val="tx1"/>
                </a:solidFill>
                <a:latin typeface="Calibri" pitchFamily="34" charset="0"/>
              </a:defRPr>
            </a:lvl5pPr>
            <a:lvl6pPr marL="2644775" indent="-246063" defTabSz="990600" eaLnBrk="0" fontAlgn="base" hangingPunct="0">
              <a:spcBef>
                <a:spcPct val="30000"/>
              </a:spcBef>
              <a:spcAft>
                <a:spcPct val="0"/>
              </a:spcAft>
              <a:defRPr sz="1200">
                <a:solidFill>
                  <a:schemeClr val="tx1"/>
                </a:solidFill>
                <a:latin typeface="Calibri" pitchFamily="34" charset="0"/>
              </a:defRPr>
            </a:lvl6pPr>
            <a:lvl7pPr marL="3101975" indent="-246063" defTabSz="990600" eaLnBrk="0" fontAlgn="base" hangingPunct="0">
              <a:spcBef>
                <a:spcPct val="30000"/>
              </a:spcBef>
              <a:spcAft>
                <a:spcPct val="0"/>
              </a:spcAft>
              <a:defRPr sz="1200">
                <a:solidFill>
                  <a:schemeClr val="tx1"/>
                </a:solidFill>
                <a:latin typeface="Calibri" pitchFamily="34" charset="0"/>
              </a:defRPr>
            </a:lvl7pPr>
            <a:lvl8pPr marL="3559175" indent="-246063" defTabSz="990600" eaLnBrk="0" fontAlgn="base" hangingPunct="0">
              <a:spcBef>
                <a:spcPct val="30000"/>
              </a:spcBef>
              <a:spcAft>
                <a:spcPct val="0"/>
              </a:spcAft>
              <a:defRPr sz="1200">
                <a:solidFill>
                  <a:schemeClr val="tx1"/>
                </a:solidFill>
                <a:latin typeface="Calibri" pitchFamily="34" charset="0"/>
              </a:defRPr>
            </a:lvl8pPr>
            <a:lvl9pPr marL="4016375" indent="-246063"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fr-FR" sz="1300">
              <a:solidFill>
                <a:srgbClr val="000000"/>
              </a:solidFill>
              <a:latin typeface="Arial" pitchFamily="34"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99BC2D72-2C10-44E7-B961-5C85F8EE2554}"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35203" name="Slide Image Placeholder 1"/>
          <p:cNvSpPr>
            <a:spLocks noGrp="1" noRot="1" noChangeAspect="1" noTextEdit="1"/>
          </p:cNvSpPr>
          <p:nvPr>
            <p:ph type="sldImg"/>
          </p:nvPr>
        </p:nvSpPr>
        <p:spPr>
          <a:xfrm>
            <a:off x="992188" y="768350"/>
            <a:ext cx="5114925" cy="3836988"/>
          </a:xfrm>
          <a:ln/>
        </p:spPr>
      </p:sp>
      <p:sp>
        <p:nvSpPr>
          <p:cNvPr id="435204" name="Notes Placeholder 2"/>
          <p:cNvSpPr>
            <a:spLocks noGrp="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lstStyle/>
          <a:p>
            <a:endParaRPr lang="en-GB" altLang="fr-FR" dirty="0" smtClean="0"/>
          </a:p>
        </p:txBody>
      </p:sp>
      <p:sp>
        <p:nvSpPr>
          <p:cNvPr id="435205" name="Slide Number Placeholder 3"/>
          <p:cNvSpPr txBox="1">
            <a:spLocks noGrp="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nchor="b"/>
          <a:lstStyle>
            <a:lvl1pPr defTabSz="990600" eaLnBrk="0" hangingPunct="0">
              <a:spcBef>
                <a:spcPct val="30000"/>
              </a:spcBef>
              <a:defRPr sz="1200">
                <a:solidFill>
                  <a:schemeClr val="tx1"/>
                </a:solidFill>
                <a:latin typeface="Calibri" pitchFamily="34" charset="0"/>
              </a:defRPr>
            </a:lvl1pPr>
            <a:lvl2pPr marL="804863" indent="-309563" defTabSz="990600" eaLnBrk="0" hangingPunct="0">
              <a:spcBef>
                <a:spcPct val="30000"/>
              </a:spcBef>
              <a:defRPr sz="1200">
                <a:solidFill>
                  <a:schemeClr val="tx1"/>
                </a:solidFill>
                <a:latin typeface="Calibri" pitchFamily="34" charset="0"/>
              </a:defRPr>
            </a:lvl2pPr>
            <a:lvl3pPr marL="1238250" indent="-247650" defTabSz="990600" eaLnBrk="0" hangingPunct="0">
              <a:spcBef>
                <a:spcPct val="30000"/>
              </a:spcBef>
              <a:defRPr sz="1200">
                <a:solidFill>
                  <a:schemeClr val="tx1"/>
                </a:solidFill>
                <a:latin typeface="Calibri" pitchFamily="34" charset="0"/>
              </a:defRPr>
            </a:lvl3pPr>
            <a:lvl4pPr marL="1733550" indent="-247650" defTabSz="990600" eaLnBrk="0" hangingPunct="0">
              <a:spcBef>
                <a:spcPct val="30000"/>
              </a:spcBef>
              <a:defRPr sz="1200">
                <a:solidFill>
                  <a:schemeClr val="tx1"/>
                </a:solidFill>
                <a:latin typeface="Calibri" pitchFamily="34" charset="0"/>
              </a:defRPr>
            </a:lvl4pPr>
            <a:lvl5pPr marL="2228850" indent="-247650" defTabSz="990600" eaLnBrk="0" hangingPunct="0">
              <a:spcBef>
                <a:spcPct val="30000"/>
              </a:spcBef>
              <a:defRPr sz="1200">
                <a:solidFill>
                  <a:schemeClr val="tx1"/>
                </a:solidFill>
                <a:latin typeface="Calibri" pitchFamily="34" charset="0"/>
              </a:defRPr>
            </a:lvl5pPr>
            <a:lvl6pPr marL="2686050" indent="-247650" defTabSz="990600" eaLnBrk="0" fontAlgn="base" hangingPunct="0">
              <a:spcBef>
                <a:spcPct val="30000"/>
              </a:spcBef>
              <a:spcAft>
                <a:spcPct val="0"/>
              </a:spcAft>
              <a:defRPr sz="1200">
                <a:solidFill>
                  <a:schemeClr val="tx1"/>
                </a:solidFill>
                <a:latin typeface="Calibri" pitchFamily="34" charset="0"/>
              </a:defRPr>
            </a:lvl6pPr>
            <a:lvl7pPr marL="3143250" indent="-247650" defTabSz="990600" eaLnBrk="0" fontAlgn="base" hangingPunct="0">
              <a:spcBef>
                <a:spcPct val="30000"/>
              </a:spcBef>
              <a:spcAft>
                <a:spcPct val="0"/>
              </a:spcAft>
              <a:defRPr sz="1200">
                <a:solidFill>
                  <a:schemeClr val="tx1"/>
                </a:solidFill>
                <a:latin typeface="Calibri" pitchFamily="34" charset="0"/>
              </a:defRPr>
            </a:lvl7pPr>
            <a:lvl8pPr marL="3600450" indent="-247650" defTabSz="990600" eaLnBrk="0" fontAlgn="base" hangingPunct="0">
              <a:spcBef>
                <a:spcPct val="30000"/>
              </a:spcBef>
              <a:spcAft>
                <a:spcPct val="0"/>
              </a:spcAft>
              <a:defRPr sz="1200">
                <a:solidFill>
                  <a:schemeClr val="tx1"/>
                </a:solidFill>
                <a:latin typeface="Calibri" pitchFamily="34" charset="0"/>
              </a:defRPr>
            </a:lvl8pPr>
            <a:lvl9pPr marL="4057650" indent="-247650"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47F397B6-550A-45C9-B2CB-636627E78BE3}" type="slidenum">
              <a:rPr lang="en-US" altLang="fr-FR" sz="1300">
                <a:solidFill>
                  <a:srgbClr val="000000"/>
                </a:solidFill>
                <a:latin typeface="Garamond" pitchFamily="18" charset="0"/>
              </a:rPr>
              <a:pPr algn="r" eaLnBrk="1" hangingPunct="1">
                <a:spcBef>
                  <a:spcPct val="0"/>
                </a:spcBef>
              </a:pPr>
              <a:t>39</a:t>
            </a:fld>
            <a:endParaRPr lang="en-US" altLang="fr-FR" sz="1300">
              <a:solidFill>
                <a:srgbClr val="000000"/>
              </a:solidFill>
              <a:latin typeface="Garamond" pitchFamily="18"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856A63C0-FF02-4064-BC0B-B56503295956}"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36227" name="Espace réservé de l'image des diapositives 1"/>
          <p:cNvSpPr>
            <a:spLocks noGrp="1" noRot="1" noChangeAspect="1" noTextEdit="1"/>
          </p:cNvSpPr>
          <p:nvPr>
            <p:ph type="sldImg"/>
          </p:nvPr>
        </p:nvSpPr>
        <p:spPr>
          <a:xfrm>
            <a:off x="1647825" y="525463"/>
            <a:ext cx="3835400" cy="2876550"/>
          </a:xfrm>
          <a:ln/>
        </p:spPr>
      </p:sp>
      <p:sp>
        <p:nvSpPr>
          <p:cNvPr id="436228"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lstStyle/>
          <a:p>
            <a:pPr marL="455613"/>
            <a:endParaRPr lang="en-GB" altLang="fr-FR" smtClean="0"/>
          </a:p>
        </p:txBody>
      </p:sp>
      <p:sp>
        <p:nvSpPr>
          <p:cNvPr id="436229"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698625" indent="-241300" defTabSz="990600" eaLnBrk="0" hangingPunct="0">
              <a:spcBef>
                <a:spcPct val="30000"/>
              </a:spcBef>
              <a:defRPr sz="1200">
                <a:solidFill>
                  <a:schemeClr val="tx1"/>
                </a:solidFill>
                <a:latin typeface="Calibri" pitchFamily="34" charset="0"/>
              </a:defRPr>
            </a:lvl4pPr>
            <a:lvl5pPr marL="2187575" indent="-246063" defTabSz="990600" eaLnBrk="0" hangingPunct="0">
              <a:spcBef>
                <a:spcPct val="30000"/>
              </a:spcBef>
              <a:defRPr sz="1200">
                <a:solidFill>
                  <a:schemeClr val="tx1"/>
                </a:solidFill>
                <a:latin typeface="Calibri" pitchFamily="34" charset="0"/>
              </a:defRPr>
            </a:lvl5pPr>
            <a:lvl6pPr marL="2644775" indent="-246063" defTabSz="990600" eaLnBrk="0" fontAlgn="base" hangingPunct="0">
              <a:spcBef>
                <a:spcPct val="30000"/>
              </a:spcBef>
              <a:spcAft>
                <a:spcPct val="0"/>
              </a:spcAft>
              <a:defRPr sz="1200">
                <a:solidFill>
                  <a:schemeClr val="tx1"/>
                </a:solidFill>
                <a:latin typeface="Calibri" pitchFamily="34" charset="0"/>
              </a:defRPr>
            </a:lvl6pPr>
            <a:lvl7pPr marL="3101975" indent="-246063" defTabSz="990600" eaLnBrk="0" fontAlgn="base" hangingPunct="0">
              <a:spcBef>
                <a:spcPct val="30000"/>
              </a:spcBef>
              <a:spcAft>
                <a:spcPct val="0"/>
              </a:spcAft>
              <a:defRPr sz="1200">
                <a:solidFill>
                  <a:schemeClr val="tx1"/>
                </a:solidFill>
                <a:latin typeface="Calibri" pitchFamily="34" charset="0"/>
              </a:defRPr>
            </a:lvl7pPr>
            <a:lvl8pPr marL="3559175" indent="-246063" defTabSz="990600" eaLnBrk="0" fontAlgn="base" hangingPunct="0">
              <a:spcBef>
                <a:spcPct val="30000"/>
              </a:spcBef>
              <a:spcAft>
                <a:spcPct val="0"/>
              </a:spcAft>
              <a:defRPr sz="1200">
                <a:solidFill>
                  <a:schemeClr val="tx1"/>
                </a:solidFill>
                <a:latin typeface="Calibri" pitchFamily="34" charset="0"/>
              </a:defRPr>
            </a:lvl8pPr>
            <a:lvl9pPr marL="4016375" indent="-246063"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54C8A430-9D4E-40E1-B087-9BBE37B5CA99}" type="slidenum">
              <a:rPr lang="en-GB" altLang="fr-FR" sz="1300">
                <a:solidFill>
                  <a:srgbClr val="000000"/>
                </a:solidFill>
                <a:latin typeface="Arial" pitchFamily="34" charset="0"/>
              </a:rPr>
              <a:pPr algn="r" eaLnBrk="1" hangingPunct="1">
                <a:spcBef>
                  <a:spcPct val="0"/>
                </a:spcBef>
              </a:pPr>
              <a:t>40</a:t>
            </a:fld>
            <a:endParaRPr lang="en-GB" altLang="fr-FR" sz="1300">
              <a:solidFill>
                <a:srgbClr val="000000"/>
              </a:solidFill>
              <a:latin typeface="Arial" pitchFamily="34" charset="0"/>
            </a:endParaRPr>
          </a:p>
        </p:txBody>
      </p:sp>
      <p:sp>
        <p:nvSpPr>
          <p:cNvPr id="436230"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698625" indent="-241300" defTabSz="990600" eaLnBrk="0" hangingPunct="0">
              <a:spcBef>
                <a:spcPct val="30000"/>
              </a:spcBef>
              <a:defRPr sz="1200">
                <a:solidFill>
                  <a:schemeClr val="tx1"/>
                </a:solidFill>
                <a:latin typeface="Calibri" pitchFamily="34" charset="0"/>
              </a:defRPr>
            </a:lvl4pPr>
            <a:lvl5pPr marL="2187575" indent="-246063" defTabSz="990600" eaLnBrk="0" hangingPunct="0">
              <a:spcBef>
                <a:spcPct val="30000"/>
              </a:spcBef>
              <a:defRPr sz="1200">
                <a:solidFill>
                  <a:schemeClr val="tx1"/>
                </a:solidFill>
                <a:latin typeface="Calibri" pitchFamily="34" charset="0"/>
              </a:defRPr>
            </a:lvl5pPr>
            <a:lvl6pPr marL="2644775" indent="-246063" defTabSz="990600" eaLnBrk="0" fontAlgn="base" hangingPunct="0">
              <a:spcBef>
                <a:spcPct val="30000"/>
              </a:spcBef>
              <a:spcAft>
                <a:spcPct val="0"/>
              </a:spcAft>
              <a:defRPr sz="1200">
                <a:solidFill>
                  <a:schemeClr val="tx1"/>
                </a:solidFill>
                <a:latin typeface="Calibri" pitchFamily="34" charset="0"/>
              </a:defRPr>
            </a:lvl6pPr>
            <a:lvl7pPr marL="3101975" indent="-246063" defTabSz="990600" eaLnBrk="0" fontAlgn="base" hangingPunct="0">
              <a:spcBef>
                <a:spcPct val="30000"/>
              </a:spcBef>
              <a:spcAft>
                <a:spcPct val="0"/>
              </a:spcAft>
              <a:defRPr sz="1200">
                <a:solidFill>
                  <a:schemeClr val="tx1"/>
                </a:solidFill>
                <a:latin typeface="Calibri" pitchFamily="34" charset="0"/>
              </a:defRPr>
            </a:lvl7pPr>
            <a:lvl8pPr marL="3559175" indent="-246063" defTabSz="990600" eaLnBrk="0" fontAlgn="base" hangingPunct="0">
              <a:spcBef>
                <a:spcPct val="30000"/>
              </a:spcBef>
              <a:spcAft>
                <a:spcPct val="0"/>
              </a:spcAft>
              <a:defRPr sz="1200">
                <a:solidFill>
                  <a:schemeClr val="tx1"/>
                </a:solidFill>
                <a:latin typeface="Calibri" pitchFamily="34" charset="0"/>
              </a:defRPr>
            </a:lvl8pPr>
            <a:lvl9pPr marL="4016375" indent="-246063"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fr-FR" sz="1300">
              <a:solidFill>
                <a:srgbClr val="000000"/>
              </a:solidFill>
              <a:latin typeface="Arial" pitchFamily="34"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59AFB0DB-773C-4702-B1AC-1F38142A66D9}" type="slidenum">
              <a:rPr lang="en-US" altLang="en-US" sz="1300" smtClean="0">
                <a:latin typeface="Arial" pitchFamily="34" charset="0"/>
                <a:cs typeface="Arial" pitchFamily="34" charset="0"/>
              </a:rPr>
              <a:pPr>
                <a:spcBef>
                  <a:spcPct val="0"/>
                </a:spcBef>
              </a:pPr>
              <a:t>5</a:t>
            </a:fld>
            <a:endParaRPr lang="en-US" altLang="en-US" sz="1300" dirty="0" smtClean="0">
              <a:latin typeface="Arial" pitchFamily="34" charset="0"/>
              <a:cs typeface="Arial" pitchFamily="34" charset="0"/>
            </a:endParaRPr>
          </a:p>
        </p:txBody>
      </p:sp>
      <p:sp>
        <p:nvSpPr>
          <p:cNvPr id="400387" name="Rectangle 2"/>
          <p:cNvSpPr>
            <a:spLocks noGrp="1" noRot="1" noChangeAspect="1" noChangeArrowheads="1" noTextEdit="1"/>
          </p:cNvSpPr>
          <p:nvPr>
            <p:ph type="sldImg"/>
          </p:nvPr>
        </p:nvSpPr>
        <p:spPr>
          <a:ln/>
        </p:spPr>
      </p:sp>
      <p:sp>
        <p:nvSpPr>
          <p:cNvPr id="4003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dirty="0"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B02C2D7A-EA05-4BCB-BB5B-D814B1DC5B4F}"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37251" name="Espace réservé de l'image des diapositives 1"/>
          <p:cNvSpPr>
            <a:spLocks noGrp="1" noRot="1" noChangeAspect="1" noTextEdit="1"/>
          </p:cNvSpPr>
          <p:nvPr>
            <p:ph type="sldImg"/>
          </p:nvPr>
        </p:nvSpPr>
        <p:spPr>
          <a:xfrm>
            <a:off x="1647825" y="525463"/>
            <a:ext cx="3835400" cy="2876550"/>
          </a:xfrm>
          <a:ln/>
        </p:spPr>
      </p:sp>
      <p:sp>
        <p:nvSpPr>
          <p:cNvPr id="437252"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lstStyle/>
          <a:p>
            <a:pPr marL="455613"/>
            <a:endParaRPr lang="fr-FR" altLang="fr-FR" smtClean="0"/>
          </a:p>
        </p:txBody>
      </p:sp>
      <p:sp>
        <p:nvSpPr>
          <p:cNvPr id="437253"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698625" indent="-241300" defTabSz="990600" eaLnBrk="0" hangingPunct="0">
              <a:spcBef>
                <a:spcPct val="30000"/>
              </a:spcBef>
              <a:defRPr sz="1200">
                <a:solidFill>
                  <a:schemeClr val="tx1"/>
                </a:solidFill>
                <a:latin typeface="Calibri" pitchFamily="34" charset="0"/>
              </a:defRPr>
            </a:lvl4pPr>
            <a:lvl5pPr marL="2187575" indent="-246063" defTabSz="990600" eaLnBrk="0" hangingPunct="0">
              <a:spcBef>
                <a:spcPct val="30000"/>
              </a:spcBef>
              <a:defRPr sz="1200">
                <a:solidFill>
                  <a:schemeClr val="tx1"/>
                </a:solidFill>
                <a:latin typeface="Calibri" pitchFamily="34" charset="0"/>
              </a:defRPr>
            </a:lvl5pPr>
            <a:lvl6pPr marL="2644775" indent="-246063" defTabSz="990600" eaLnBrk="0" fontAlgn="base" hangingPunct="0">
              <a:spcBef>
                <a:spcPct val="30000"/>
              </a:spcBef>
              <a:spcAft>
                <a:spcPct val="0"/>
              </a:spcAft>
              <a:defRPr sz="1200">
                <a:solidFill>
                  <a:schemeClr val="tx1"/>
                </a:solidFill>
                <a:latin typeface="Calibri" pitchFamily="34" charset="0"/>
              </a:defRPr>
            </a:lvl6pPr>
            <a:lvl7pPr marL="3101975" indent="-246063" defTabSz="990600" eaLnBrk="0" fontAlgn="base" hangingPunct="0">
              <a:spcBef>
                <a:spcPct val="30000"/>
              </a:spcBef>
              <a:spcAft>
                <a:spcPct val="0"/>
              </a:spcAft>
              <a:defRPr sz="1200">
                <a:solidFill>
                  <a:schemeClr val="tx1"/>
                </a:solidFill>
                <a:latin typeface="Calibri" pitchFamily="34" charset="0"/>
              </a:defRPr>
            </a:lvl7pPr>
            <a:lvl8pPr marL="3559175" indent="-246063" defTabSz="990600" eaLnBrk="0" fontAlgn="base" hangingPunct="0">
              <a:spcBef>
                <a:spcPct val="30000"/>
              </a:spcBef>
              <a:spcAft>
                <a:spcPct val="0"/>
              </a:spcAft>
              <a:defRPr sz="1200">
                <a:solidFill>
                  <a:schemeClr val="tx1"/>
                </a:solidFill>
                <a:latin typeface="Calibri" pitchFamily="34" charset="0"/>
              </a:defRPr>
            </a:lvl8pPr>
            <a:lvl9pPr marL="4016375" indent="-246063"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EBC1A42E-9179-4AD5-B6DF-2B3AB24C9110}" type="slidenum">
              <a:rPr lang="en-GB" altLang="fr-FR" sz="1300">
                <a:solidFill>
                  <a:srgbClr val="000000"/>
                </a:solidFill>
                <a:latin typeface="Arial" pitchFamily="34" charset="0"/>
              </a:rPr>
              <a:pPr algn="r" eaLnBrk="1" hangingPunct="1">
                <a:spcBef>
                  <a:spcPct val="0"/>
                </a:spcBef>
              </a:pPr>
              <a:t>41</a:t>
            </a:fld>
            <a:endParaRPr lang="en-GB" altLang="fr-FR" sz="1300">
              <a:solidFill>
                <a:srgbClr val="000000"/>
              </a:solidFill>
              <a:latin typeface="Arial" pitchFamily="34" charset="0"/>
            </a:endParaRPr>
          </a:p>
        </p:txBody>
      </p:sp>
      <p:sp>
        <p:nvSpPr>
          <p:cNvPr id="437254"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698625" indent="-241300" defTabSz="990600" eaLnBrk="0" hangingPunct="0">
              <a:spcBef>
                <a:spcPct val="30000"/>
              </a:spcBef>
              <a:defRPr sz="1200">
                <a:solidFill>
                  <a:schemeClr val="tx1"/>
                </a:solidFill>
                <a:latin typeface="Calibri" pitchFamily="34" charset="0"/>
              </a:defRPr>
            </a:lvl4pPr>
            <a:lvl5pPr marL="2187575" indent="-246063" defTabSz="990600" eaLnBrk="0" hangingPunct="0">
              <a:spcBef>
                <a:spcPct val="30000"/>
              </a:spcBef>
              <a:defRPr sz="1200">
                <a:solidFill>
                  <a:schemeClr val="tx1"/>
                </a:solidFill>
                <a:latin typeface="Calibri" pitchFamily="34" charset="0"/>
              </a:defRPr>
            </a:lvl5pPr>
            <a:lvl6pPr marL="2644775" indent="-246063" defTabSz="990600" eaLnBrk="0" fontAlgn="base" hangingPunct="0">
              <a:spcBef>
                <a:spcPct val="30000"/>
              </a:spcBef>
              <a:spcAft>
                <a:spcPct val="0"/>
              </a:spcAft>
              <a:defRPr sz="1200">
                <a:solidFill>
                  <a:schemeClr val="tx1"/>
                </a:solidFill>
                <a:latin typeface="Calibri" pitchFamily="34" charset="0"/>
              </a:defRPr>
            </a:lvl6pPr>
            <a:lvl7pPr marL="3101975" indent="-246063" defTabSz="990600" eaLnBrk="0" fontAlgn="base" hangingPunct="0">
              <a:spcBef>
                <a:spcPct val="30000"/>
              </a:spcBef>
              <a:spcAft>
                <a:spcPct val="0"/>
              </a:spcAft>
              <a:defRPr sz="1200">
                <a:solidFill>
                  <a:schemeClr val="tx1"/>
                </a:solidFill>
                <a:latin typeface="Calibri" pitchFamily="34" charset="0"/>
              </a:defRPr>
            </a:lvl7pPr>
            <a:lvl8pPr marL="3559175" indent="-246063" defTabSz="990600" eaLnBrk="0" fontAlgn="base" hangingPunct="0">
              <a:spcBef>
                <a:spcPct val="30000"/>
              </a:spcBef>
              <a:spcAft>
                <a:spcPct val="0"/>
              </a:spcAft>
              <a:defRPr sz="1200">
                <a:solidFill>
                  <a:schemeClr val="tx1"/>
                </a:solidFill>
                <a:latin typeface="Calibri" pitchFamily="34" charset="0"/>
              </a:defRPr>
            </a:lvl8pPr>
            <a:lvl9pPr marL="4016375" indent="-246063"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fr-FR" sz="1300">
              <a:solidFill>
                <a:srgbClr val="000000"/>
              </a:solidFill>
              <a:latin typeface="Arial"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36F389C3-F1A5-41FD-9425-BE4F0D9550AF}"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38275" name="Espace réservé de l'image des diapositives 1"/>
          <p:cNvSpPr>
            <a:spLocks noGrp="1" noRot="1" noChangeAspect="1" noTextEdit="1"/>
          </p:cNvSpPr>
          <p:nvPr>
            <p:ph type="sldImg"/>
          </p:nvPr>
        </p:nvSpPr>
        <p:spPr>
          <a:xfrm>
            <a:off x="1647825" y="525463"/>
            <a:ext cx="3835400" cy="2876550"/>
          </a:xfrm>
          <a:ln/>
        </p:spPr>
      </p:sp>
      <p:sp>
        <p:nvSpPr>
          <p:cNvPr id="438276" name="Espace réservé des commentaires 2"/>
          <p:cNvSpPr>
            <a:spLocks noGrp="1"/>
          </p:cNvSpPr>
          <p:nvPr>
            <p:ph type="body" idx="1"/>
          </p:nvPr>
        </p:nvSpPr>
        <p:spPr>
          <a:xfrm>
            <a:off x="711200" y="3603625"/>
            <a:ext cx="5676900" cy="5864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lstStyle/>
          <a:p>
            <a:pPr marL="455613"/>
            <a:endParaRPr lang="en-GB" altLang="fr-FR" dirty="0" smtClean="0"/>
          </a:p>
        </p:txBody>
      </p:sp>
      <p:sp>
        <p:nvSpPr>
          <p:cNvPr id="438277" name="Espace réservé du numéro de diapositive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nchor="b"/>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698625" indent="-241300" defTabSz="990600" eaLnBrk="0" hangingPunct="0">
              <a:spcBef>
                <a:spcPct val="30000"/>
              </a:spcBef>
              <a:defRPr sz="1200">
                <a:solidFill>
                  <a:schemeClr val="tx1"/>
                </a:solidFill>
                <a:latin typeface="Calibri" pitchFamily="34" charset="0"/>
              </a:defRPr>
            </a:lvl4pPr>
            <a:lvl5pPr marL="2187575" indent="-246063" defTabSz="990600" eaLnBrk="0" hangingPunct="0">
              <a:spcBef>
                <a:spcPct val="30000"/>
              </a:spcBef>
              <a:defRPr sz="1200">
                <a:solidFill>
                  <a:schemeClr val="tx1"/>
                </a:solidFill>
                <a:latin typeface="Calibri" pitchFamily="34" charset="0"/>
              </a:defRPr>
            </a:lvl5pPr>
            <a:lvl6pPr marL="2644775" indent="-246063" defTabSz="990600" eaLnBrk="0" fontAlgn="base" hangingPunct="0">
              <a:spcBef>
                <a:spcPct val="30000"/>
              </a:spcBef>
              <a:spcAft>
                <a:spcPct val="0"/>
              </a:spcAft>
              <a:defRPr sz="1200">
                <a:solidFill>
                  <a:schemeClr val="tx1"/>
                </a:solidFill>
                <a:latin typeface="Calibri" pitchFamily="34" charset="0"/>
              </a:defRPr>
            </a:lvl6pPr>
            <a:lvl7pPr marL="3101975" indent="-246063" defTabSz="990600" eaLnBrk="0" fontAlgn="base" hangingPunct="0">
              <a:spcBef>
                <a:spcPct val="30000"/>
              </a:spcBef>
              <a:spcAft>
                <a:spcPct val="0"/>
              </a:spcAft>
              <a:defRPr sz="1200">
                <a:solidFill>
                  <a:schemeClr val="tx1"/>
                </a:solidFill>
                <a:latin typeface="Calibri" pitchFamily="34" charset="0"/>
              </a:defRPr>
            </a:lvl7pPr>
            <a:lvl8pPr marL="3559175" indent="-246063" defTabSz="990600" eaLnBrk="0" fontAlgn="base" hangingPunct="0">
              <a:spcBef>
                <a:spcPct val="30000"/>
              </a:spcBef>
              <a:spcAft>
                <a:spcPct val="0"/>
              </a:spcAft>
              <a:defRPr sz="1200">
                <a:solidFill>
                  <a:schemeClr val="tx1"/>
                </a:solidFill>
                <a:latin typeface="Calibri" pitchFamily="34" charset="0"/>
              </a:defRPr>
            </a:lvl8pPr>
            <a:lvl9pPr marL="4016375" indent="-246063"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8369EB1F-B0F6-4C56-8BE1-6807535CBDD0}" type="slidenum">
              <a:rPr lang="en-GB" altLang="fr-FR" sz="1300">
                <a:solidFill>
                  <a:srgbClr val="000000"/>
                </a:solidFill>
                <a:latin typeface="Arial" pitchFamily="34" charset="0"/>
              </a:rPr>
              <a:pPr algn="r" eaLnBrk="1" hangingPunct="1">
                <a:spcBef>
                  <a:spcPct val="0"/>
                </a:spcBef>
              </a:pPr>
              <a:t>42</a:t>
            </a:fld>
            <a:endParaRPr lang="en-GB" altLang="fr-FR" sz="1300">
              <a:solidFill>
                <a:srgbClr val="000000"/>
              </a:solidFill>
              <a:latin typeface="Arial" pitchFamily="34" charset="0"/>
            </a:endParaRPr>
          </a:p>
        </p:txBody>
      </p:sp>
      <p:sp>
        <p:nvSpPr>
          <p:cNvPr id="438278" name="Espace réservé de la date 4"/>
          <p:cNvSpPr txBox="1">
            <a:spLocks noGrp="1"/>
          </p:cNvSpPr>
          <p:nvPr/>
        </p:nvSpPr>
        <p:spPr bwMode="auto">
          <a:xfrm>
            <a:off x="4021138" y="0"/>
            <a:ext cx="3076575"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3" tIns="49502" rIns="99003" bIns="49502"/>
          <a:lstStyle>
            <a:lvl1pPr defTabSz="990600" eaLnBrk="0" hangingPunct="0">
              <a:spcBef>
                <a:spcPct val="30000"/>
              </a:spcBef>
              <a:defRPr sz="1200">
                <a:solidFill>
                  <a:schemeClr val="tx1"/>
                </a:solidFill>
                <a:latin typeface="Calibri" pitchFamily="34" charset="0"/>
              </a:defRPr>
            </a:lvl1pPr>
            <a:lvl2pPr marL="788988" indent="-303213" defTabSz="990600" eaLnBrk="0" hangingPunct="0">
              <a:spcBef>
                <a:spcPct val="30000"/>
              </a:spcBef>
              <a:defRPr sz="1200">
                <a:solidFill>
                  <a:schemeClr val="tx1"/>
                </a:solidFill>
                <a:latin typeface="Calibri" pitchFamily="34" charset="0"/>
              </a:defRPr>
            </a:lvl2pPr>
            <a:lvl3pPr marL="1214438" indent="-242888" defTabSz="990600" eaLnBrk="0" hangingPunct="0">
              <a:spcBef>
                <a:spcPct val="30000"/>
              </a:spcBef>
              <a:defRPr sz="1200">
                <a:solidFill>
                  <a:schemeClr val="tx1"/>
                </a:solidFill>
                <a:latin typeface="Calibri" pitchFamily="34" charset="0"/>
              </a:defRPr>
            </a:lvl3pPr>
            <a:lvl4pPr marL="1698625" indent="-241300" defTabSz="990600" eaLnBrk="0" hangingPunct="0">
              <a:spcBef>
                <a:spcPct val="30000"/>
              </a:spcBef>
              <a:defRPr sz="1200">
                <a:solidFill>
                  <a:schemeClr val="tx1"/>
                </a:solidFill>
                <a:latin typeface="Calibri" pitchFamily="34" charset="0"/>
              </a:defRPr>
            </a:lvl4pPr>
            <a:lvl5pPr marL="2187575" indent="-246063" defTabSz="990600" eaLnBrk="0" hangingPunct="0">
              <a:spcBef>
                <a:spcPct val="30000"/>
              </a:spcBef>
              <a:defRPr sz="1200">
                <a:solidFill>
                  <a:schemeClr val="tx1"/>
                </a:solidFill>
                <a:latin typeface="Calibri" pitchFamily="34" charset="0"/>
              </a:defRPr>
            </a:lvl5pPr>
            <a:lvl6pPr marL="2644775" indent="-246063" defTabSz="990600" eaLnBrk="0" fontAlgn="base" hangingPunct="0">
              <a:spcBef>
                <a:spcPct val="30000"/>
              </a:spcBef>
              <a:spcAft>
                <a:spcPct val="0"/>
              </a:spcAft>
              <a:defRPr sz="1200">
                <a:solidFill>
                  <a:schemeClr val="tx1"/>
                </a:solidFill>
                <a:latin typeface="Calibri" pitchFamily="34" charset="0"/>
              </a:defRPr>
            </a:lvl6pPr>
            <a:lvl7pPr marL="3101975" indent="-246063" defTabSz="990600" eaLnBrk="0" fontAlgn="base" hangingPunct="0">
              <a:spcBef>
                <a:spcPct val="30000"/>
              </a:spcBef>
              <a:spcAft>
                <a:spcPct val="0"/>
              </a:spcAft>
              <a:defRPr sz="1200">
                <a:solidFill>
                  <a:schemeClr val="tx1"/>
                </a:solidFill>
                <a:latin typeface="Calibri" pitchFamily="34" charset="0"/>
              </a:defRPr>
            </a:lvl7pPr>
            <a:lvl8pPr marL="3559175" indent="-246063" defTabSz="990600" eaLnBrk="0" fontAlgn="base" hangingPunct="0">
              <a:spcBef>
                <a:spcPct val="30000"/>
              </a:spcBef>
              <a:spcAft>
                <a:spcPct val="0"/>
              </a:spcAft>
              <a:defRPr sz="1200">
                <a:solidFill>
                  <a:schemeClr val="tx1"/>
                </a:solidFill>
                <a:latin typeface="Calibri" pitchFamily="34" charset="0"/>
              </a:defRPr>
            </a:lvl8pPr>
            <a:lvl9pPr marL="4016375" indent="-246063"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endParaRPr lang="en-GB" altLang="fr-FR" sz="1300">
              <a:solidFill>
                <a:srgbClr val="000000"/>
              </a:solidFill>
              <a:latin typeface="Arial" pitchFamily="34"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73E6BB9F-94FC-422C-A31B-858546D8EACF}"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39299" name="Rectangle 2"/>
          <p:cNvSpPr>
            <a:spLocks noGrp="1" noRot="1" noChangeAspect="1" noChangeArrowheads="1" noTextEdit="1"/>
          </p:cNvSpPr>
          <p:nvPr>
            <p:ph type="sldImg"/>
          </p:nvPr>
        </p:nvSpPr>
        <p:spPr>
          <a:ln/>
        </p:spPr>
      </p:sp>
      <p:sp>
        <p:nvSpPr>
          <p:cNvPr id="439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i="1"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24342D19-E9A4-4FEB-A9F4-18DA0A24DD03}"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40323" name="Slide Image Placeholder 1"/>
          <p:cNvSpPr>
            <a:spLocks noGrp="1" noRot="1" noChangeAspect="1" noTextEdit="1"/>
          </p:cNvSpPr>
          <p:nvPr>
            <p:ph type="sldImg"/>
          </p:nvPr>
        </p:nvSpPr>
        <p:spPr>
          <a:ln/>
        </p:spPr>
      </p:sp>
      <p:sp>
        <p:nvSpPr>
          <p:cNvPr id="44032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741363" lvl="1" indent="-284163"/>
            <a:endParaRPr lang="en-GB" altLang="fr-FR" b="1" smtClean="0">
              <a:solidFill>
                <a:srgbClr val="FF0000"/>
              </a:solidFill>
            </a:endParaRPr>
          </a:p>
          <a:p>
            <a:pPr marL="741363" lvl="1" indent="-284163"/>
            <a:endParaRPr lang="en-GB" altLang="fr-FR" b="1" smtClean="0">
              <a:solidFill>
                <a:srgbClr val="FF0000"/>
              </a:solidFill>
            </a:endParaRPr>
          </a:p>
          <a:p>
            <a:endParaRPr lang="en-GB" altLang="fr-FR" smtClean="0"/>
          </a:p>
        </p:txBody>
      </p:sp>
      <p:sp>
        <p:nvSpPr>
          <p:cNvPr id="440325"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178CD261-0157-45F5-986A-22DF7432C78C}" type="slidenum">
              <a:rPr lang="en-GB" altLang="fr-FR" sz="1300">
                <a:solidFill>
                  <a:srgbClr val="000000"/>
                </a:solidFill>
              </a:rPr>
              <a:pPr algn="r" eaLnBrk="1" hangingPunct="1">
                <a:spcBef>
                  <a:spcPct val="0"/>
                </a:spcBef>
                <a:buClr>
                  <a:srgbClr val="FFFFFF"/>
                </a:buClr>
                <a:buSzPct val="80000"/>
                <a:buFont typeface="Wingdings" pitchFamily="2" charset="2"/>
                <a:buChar char="•"/>
              </a:pPr>
              <a:t>44</a:t>
            </a:fld>
            <a:endParaRPr lang="en-GB" altLang="fr-FR" sz="1300">
              <a:solidFill>
                <a:srgbClr val="000000"/>
              </a:solidFil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78AB8201-2E61-45A4-8ED9-6A7358BC9D1A}"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41347" name="Slide Image Placeholder 1"/>
          <p:cNvSpPr>
            <a:spLocks noGrp="1" noRot="1" noChangeAspect="1" noTextEdit="1"/>
          </p:cNvSpPr>
          <p:nvPr>
            <p:ph type="sldImg"/>
          </p:nvPr>
        </p:nvSpPr>
        <p:spPr>
          <a:ln/>
        </p:spPr>
      </p:sp>
      <p:sp>
        <p:nvSpPr>
          <p:cNvPr id="44134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fr-FR" smtClean="0"/>
              <a:t> </a:t>
            </a:r>
          </a:p>
        </p:txBody>
      </p:sp>
      <p:sp>
        <p:nvSpPr>
          <p:cNvPr id="441349"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6A21067F-2DBE-44E9-8A20-76609BD5F987}" type="slidenum">
              <a:rPr lang="en-GB" altLang="fr-FR" sz="1300">
                <a:solidFill>
                  <a:srgbClr val="000000"/>
                </a:solidFill>
              </a:rPr>
              <a:pPr algn="r" eaLnBrk="1" hangingPunct="1">
                <a:spcBef>
                  <a:spcPct val="0"/>
                </a:spcBef>
                <a:buClr>
                  <a:srgbClr val="FFFFFF"/>
                </a:buClr>
                <a:buSzPct val="80000"/>
                <a:buFont typeface="Wingdings" pitchFamily="2" charset="2"/>
                <a:buChar char="•"/>
              </a:pPr>
              <a:t>45</a:t>
            </a:fld>
            <a:endParaRPr lang="en-GB" altLang="fr-FR" sz="1300">
              <a:solidFill>
                <a:srgbClr val="000000"/>
              </a:solidFil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16846558-D35E-4E5B-8376-8D7DB916C74C}"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42371" name="Slide Image Placeholder 1"/>
          <p:cNvSpPr>
            <a:spLocks noGrp="1" noRot="1" noChangeAspect="1" noTextEdit="1"/>
          </p:cNvSpPr>
          <p:nvPr>
            <p:ph type="sldImg"/>
          </p:nvPr>
        </p:nvSpPr>
        <p:spPr>
          <a:ln/>
        </p:spPr>
      </p:sp>
      <p:sp>
        <p:nvSpPr>
          <p:cNvPr id="442372" name="Notes Placeholder 2"/>
          <p:cNvSpPr>
            <a:spLocks noGrp="1"/>
          </p:cNvSpPr>
          <p:nvPr>
            <p:ph type="body" idx="1"/>
          </p:nvPr>
        </p:nvSpPr>
        <p:spPr>
          <a:xfrm>
            <a:off x="709613" y="4862513"/>
            <a:ext cx="5680075"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180" tIns="48589" rIns="97180" bIns="48589"/>
          <a:lstStyle/>
          <a:p>
            <a:pPr>
              <a:spcBef>
                <a:spcPct val="0"/>
              </a:spcBef>
            </a:pPr>
            <a:endParaRPr lang="en-US" altLang="fr-FR" sz="1400" smtClean="0"/>
          </a:p>
          <a:p>
            <a:pPr>
              <a:spcBef>
                <a:spcPct val="0"/>
              </a:spcBef>
            </a:pPr>
            <a:r>
              <a:rPr lang="en-GB" altLang="fr-FR" sz="1400" b="1" smtClean="0"/>
              <a:t> </a:t>
            </a:r>
            <a:endParaRPr lang="en-GB" altLang="fr-FR" sz="1400" smtClean="0"/>
          </a:p>
        </p:txBody>
      </p:sp>
      <p:sp>
        <p:nvSpPr>
          <p:cNvPr id="442373"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180" tIns="48589" rIns="97180" bIns="48589" anchor="b"/>
          <a:lstStyle>
            <a:lvl1pPr defTabSz="971550" eaLnBrk="0" hangingPunct="0">
              <a:spcBef>
                <a:spcPct val="30000"/>
              </a:spcBef>
              <a:defRPr sz="1200">
                <a:solidFill>
                  <a:schemeClr val="tx1"/>
                </a:solidFill>
                <a:latin typeface="Calibri" pitchFamily="34" charset="0"/>
              </a:defRPr>
            </a:lvl1pPr>
            <a:lvl2pPr marL="788988" indent="-303213" defTabSz="971550" eaLnBrk="0" hangingPunct="0">
              <a:spcBef>
                <a:spcPct val="30000"/>
              </a:spcBef>
              <a:defRPr sz="1200">
                <a:solidFill>
                  <a:schemeClr val="tx1"/>
                </a:solidFill>
                <a:latin typeface="Calibri" pitchFamily="34" charset="0"/>
              </a:defRPr>
            </a:lvl2pPr>
            <a:lvl3pPr marL="1214438" indent="-242888" defTabSz="971550" eaLnBrk="0" hangingPunct="0">
              <a:spcBef>
                <a:spcPct val="30000"/>
              </a:spcBef>
              <a:defRPr sz="1200">
                <a:solidFill>
                  <a:schemeClr val="tx1"/>
                </a:solidFill>
                <a:latin typeface="Calibri" pitchFamily="34" charset="0"/>
              </a:defRPr>
            </a:lvl3pPr>
            <a:lvl4pPr marL="1700213" indent="-242888" defTabSz="971550" eaLnBrk="0" hangingPunct="0">
              <a:spcBef>
                <a:spcPct val="30000"/>
              </a:spcBef>
              <a:defRPr sz="1200">
                <a:solidFill>
                  <a:schemeClr val="tx1"/>
                </a:solidFill>
                <a:latin typeface="Calibri" pitchFamily="34" charset="0"/>
              </a:defRPr>
            </a:lvl4pPr>
            <a:lvl5pPr marL="2187575" indent="-244475" defTabSz="971550" eaLnBrk="0" hangingPunct="0">
              <a:spcBef>
                <a:spcPct val="30000"/>
              </a:spcBef>
              <a:defRPr sz="1200">
                <a:solidFill>
                  <a:schemeClr val="tx1"/>
                </a:solidFill>
                <a:latin typeface="Calibri" pitchFamily="34" charset="0"/>
              </a:defRPr>
            </a:lvl5pPr>
            <a:lvl6pPr marL="2644775" indent="-244475" defTabSz="971550" eaLnBrk="0" fontAlgn="base" hangingPunct="0">
              <a:spcBef>
                <a:spcPct val="30000"/>
              </a:spcBef>
              <a:spcAft>
                <a:spcPct val="0"/>
              </a:spcAft>
              <a:defRPr sz="1200">
                <a:solidFill>
                  <a:schemeClr val="tx1"/>
                </a:solidFill>
                <a:latin typeface="Calibri" pitchFamily="34" charset="0"/>
              </a:defRPr>
            </a:lvl6pPr>
            <a:lvl7pPr marL="3101975" indent="-244475" defTabSz="971550" eaLnBrk="0" fontAlgn="base" hangingPunct="0">
              <a:spcBef>
                <a:spcPct val="30000"/>
              </a:spcBef>
              <a:spcAft>
                <a:spcPct val="0"/>
              </a:spcAft>
              <a:defRPr sz="1200">
                <a:solidFill>
                  <a:schemeClr val="tx1"/>
                </a:solidFill>
                <a:latin typeface="Calibri" pitchFamily="34" charset="0"/>
              </a:defRPr>
            </a:lvl7pPr>
            <a:lvl8pPr marL="3559175" indent="-244475" defTabSz="971550" eaLnBrk="0" fontAlgn="base" hangingPunct="0">
              <a:spcBef>
                <a:spcPct val="30000"/>
              </a:spcBef>
              <a:spcAft>
                <a:spcPct val="0"/>
              </a:spcAft>
              <a:defRPr sz="1200">
                <a:solidFill>
                  <a:schemeClr val="tx1"/>
                </a:solidFill>
                <a:latin typeface="Calibri" pitchFamily="34" charset="0"/>
              </a:defRPr>
            </a:lvl8pPr>
            <a:lvl9pPr marL="4016375" indent="-244475" defTabSz="97155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D1679F83-F4EE-45A5-AE98-A4ADC7DACB64}" type="slidenum">
              <a:rPr lang="en-GB" altLang="fr-FR" sz="1300">
                <a:solidFill>
                  <a:srgbClr val="000000"/>
                </a:solidFill>
                <a:latin typeface="Times New Roman" pitchFamily="18" charset="0"/>
              </a:rPr>
              <a:pPr algn="r" eaLnBrk="1" hangingPunct="1">
                <a:spcBef>
                  <a:spcPct val="0"/>
                </a:spcBef>
              </a:pPr>
              <a:t>46</a:t>
            </a:fld>
            <a:endParaRPr lang="en-GB" altLang="fr-FR" sz="1300">
              <a:solidFill>
                <a:srgbClr val="000000"/>
              </a:solidFill>
              <a:latin typeface="Times New Roman" pitchFamily="18"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E2EB2E89-5FD5-4DCB-9D5A-6C9B955AB3DA}"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43395" name="Slide Image Placeholder 1"/>
          <p:cNvSpPr>
            <a:spLocks noGrp="1" noRot="1" noChangeAspect="1" noTextEdit="1"/>
          </p:cNvSpPr>
          <p:nvPr>
            <p:ph type="sldImg"/>
          </p:nvPr>
        </p:nvSpPr>
        <p:spPr>
          <a:ln/>
        </p:spPr>
      </p:sp>
      <p:sp>
        <p:nvSpPr>
          <p:cNvPr id="44339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fr-FR" sz="1400" smtClean="0"/>
          </a:p>
        </p:txBody>
      </p:sp>
      <p:sp>
        <p:nvSpPr>
          <p:cNvPr id="443397"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353A74B6-457D-4AB1-B640-280EEC0E3801}" type="slidenum">
              <a:rPr lang="en-GB" altLang="fr-FR" sz="1300">
                <a:solidFill>
                  <a:srgbClr val="000000"/>
                </a:solidFill>
              </a:rPr>
              <a:pPr algn="r" eaLnBrk="1" hangingPunct="1">
                <a:spcBef>
                  <a:spcPct val="0"/>
                </a:spcBef>
                <a:buClr>
                  <a:srgbClr val="FFFFFF"/>
                </a:buClr>
                <a:buSzPct val="80000"/>
                <a:buFont typeface="Wingdings" pitchFamily="2" charset="2"/>
                <a:buChar char="•"/>
              </a:pPr>
              <a:t>47</a:t>
            </a:fld>
            <a:endParaRPr lang="en-GB" altLang="fr-FR" sz="1300">
              <a:solidFill>
                <a:srgbClr val="000000"/>
              </a:solidFil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E6E16D2D-59FD-4DE5-A17E-1EFDD151BCE4}"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44419" name="Slide Image Placeholder 1"/>
          <p:cNvSpPr>
            <a:spLocks noGrp="1" noRot="1" noChangeAspect="1" noTextEdit="1"/>
          </p:cNvSpPr>
          <p:nvPr>
            <p:ph type="sldImg"/>
          </p:nvPr>
        </p:nvSpPr>
        <p:spPr>
          <a:ln/>
        </p:spPr>
      </p:sp>
      <p:sp>
        <p:nvSpPr>
          <p:cNvPr id="44442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smtClean="0"/>
          </a:p>
        </p:txBody>
      </p:sp>
      <p:sp>
        <p:nvSpPr>
          <p:cNvPr id="444421"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B41AC293-8274-4CBC-AFD9-3B122C396E39}" type="slidenum">
              <a:rPr lang="en-GB" altLang="fr-FR" sz="1300">
                <a:solidFill>
                  <a:srgbClr val="000000"/>
                </a:solidFill>
              </a:rPr>
              <a:pPr algn="r" eaLnBrk="1" hangingPunct="1">
                <a:spcBef>
                  <a:spcPct val="0"/>
                </a:spcBef>
                <a:buClr>
                  <a:srgbClr val="FFFFFF"/>
                </a:buClr>
                <a:buSzPct val="80000"/>
                <a:buFont typeface="Wingdings" pitchFamily="2" charset="2"/>
                <a:buChar char="•"/>
              </a:pPr>
              <a:t>48</a:t>
            </a:fld>
            <a:endParaRPr lang="en-GB" altLang="fr-FR" sz="1300">
              <a:solidFill>
                <a:srgbClr val="000000"/>
              </a:solidFil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2"/>
          <p:cNvSpPr>
            <a:spLocks noGrp="1" noRot="1" noChangeAspect="1" noChangeArrowheads="1" noTextEdit="1"/>
          </p:cNvSpPr>
          <p:nvPr>
            <p:ph type="sldImg"/>
          </p:nvPr>
        </p:nvSpPr>
        <p:spPr>
          <a:ln/>
        </p:spPr>
      </p:sp>
      <p:sp>
        <p:nvSpPr>
          <p:cNvPr id="445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503" eaLnBrk="0" hangingPunct="0">
              <a:defRPr sz="1900">
                <a:solidFill>
                  <a:schemeClr val="tx1"/>
                </a:solidFill>
                <a:latin typeface="Calibri" pitchFamily="34" charset="0"/>
                <a:cs typeface="Arial" pitchFamily="34" charset="0"/>
              </a:defRPr>
            </a:lvl1pPr>
            <a:lvl2pPr marL="742877" indent="-285722" defTabSz="990503" eaLnBrk="0" hangingPunct="0">
              <a:defRPr sz="1900">
                <a:solidFill>
                  <a:schemeClr val="tx1"/>
                </a:solidFill>
                <a:latin typeface="Calibri" pitchFamily="34" charset="0"/>
                <a:cs typeface="Arial" pitchFamily="34" charset="0"/>
              </a:defRPr>
            </a:lvl2pPr>
            <a:lvl3pPr marL="1142888" indent="-228578" defTabSz="990503" eaLnBrk="0" hangingPunct="0">
              <a:defRPr sz="1900">
                <a:solidFill>
                  <a:schemeClr val="tx1"/>
                </a:solidFill>
                <a:latin typeface="Calibri" pitchFamily="34" charset="0"/>
                <a:cs typeface="Arial" pitchFamily="34" charset="0"/>
              </a:defRPr>
            </a:lvl3pPr>
            <a:lvl4pPr marL="1600043" indent="-228578" defTabSz="990503" eaLnBrk="0" hangingPunct="0">
              <a:defRPr sz="1900">
                <a:solidFill>
                  <a:schemeClr val="tx1"/>
                </a:solidFill>
                <a:latin typeface="Calibri" pitchFamily="34" charset="0"/>
                <a:cs typeface="Arial" pitchFamily="34" charset="0"/>
              </a:defRPr>
            </a:lvl4pPr>
            <a:lvl5pPr marL="2057198" indent="-228578" defTabSz="990503" eaLnBrk="0" hangingPunct="0">
              <a:defRPr sz="1900">
                <a:solidFill>
                  <a:schemeClr val="tx1"/>
                </a:solidFill>
                <a:latin typeface="Calibri" pitchFamily="34" charset="0"/>
                <a:cs typeface="Arial" pitchFamily="34" charset="0"/>
              </a:defRPr>
            </a:lvl5pPr>
            <a:lvl6pPr marL="2514353" indent="-228578" defTabSz="990503" eaLnBrk="0" fontAlgn="base" hangingPunct="0">
              <a:spcBef>
                <a:spcPct val="0"/>
              </a:spcBef>
              <a:spcAft>
                <a:spcPct val="0"/>
              </a:spcAft>
              <a:defRPr sz="1900">
                <a:solidFill>
                  <a:schemeClr val="tx1"/>
                </a:solidFill>
                <a:latin typeface="Calibri" pitchFamily="34" charset="0"/>
                <a:cs typeface="Arial" pitchFamily="34" charset="0"/>
              </a:defRPr>
            </a:lvl6pPr>
            <a:lvl7pPr marL="2971509" indent="-228578" defTabSz="990503" eaLnBrk="0" fontAlgn="base" hangingPunct="0">
              <a:spcBef>
                <a:spcPct val="0"/>
              </a:spcBef>
              <a:spcAft>
                <a:spcPct val="0"/>
              </a:spcAft>
              <a:defRPr sz="1900">
                <a:solidFill>
                  <a:schemeClr val="tx1"/>
                </a:solidFill>
                <a:latin typeface="Calibri" pitchFamily="34" charset="0"/>
                <a:cs typeface="Arial" pitchFamily="34" charset="0"/>
              </a:defRPr>
            </a:lvl7pPr>
            <a:lvl8pPr marL="3428664" indent="-228578" defTabSz="990503" eaLnBrk="0" fontAlgn="base" hangingPunct="0">
              <a:spcBef>
                <a:spcPct val="0"/>
              </a:spcBef>
              <a:spcAft>
                <a:spcPct val="0"/>
              </a:spcAft>
              <a:defRPr sz="1900">
                <a:solidFill>
                  <a:schemeClr val="tx1"/>
                </a:solidFill>
                <a:latin typeface="Calibri" pitchFamily="34" charset="0"/>
                <a:cs typeface="Arial" pitchFamily="34" charset="0"/>
              </a:defRPr>
            </a:lvl8pPr>
            <a:lvl9pPr marL="3885819" indent="-228578" defTabSz="990503" eaLnBrk="0" fontAlgn="base" hangingPunct="0">
              <a:spcBef>
                <a:spcPct val="0"/>
              </a:spcBef>
              <a:spcAft>
                <a:spcPct val="0"/>
              </a:spcAft>
              <a:defRPr sz="1900">
                <a:solidFill>
                  <a:schemeClr val="tx1"/>
                </a:solidFill>
                <a:latin typeface="Calibri" pitchFamily="34" charset="0"/>
                <a:cs typeface="Arial" pitchFamily="34" charset="0"/>
              </a:defRPr>
            </a:lvl9pPr>
          </a:lstStyle>
          <a:p>
            <a:pPr>
              <a:buClr>
                <a:srgbClr val="FFFFFF"/>
              </a:buClr>
            </a:pPr>
            <a:fld id="{EF5A5CA5-CF38-415E-9234-10A3F99D3B94}" type="datetime1">
              <a:rPr lang="en-US" altLang="fr-FR" sz="1300">
                <a:solidFill>
                  <a:srgbClr val="000000"/>
                </a:solidFill>
                <a:latin typeface="Arial" pitchFamily="34" charset="0"/>
              </a:rPr>
              <a:pPr>
                <a:buClr>
                  <a:srgbClr val="FFFFFF"/>
                </a:buClr>
              </a:pPr>
              <a:t>07/10/2015</a:t>
            </a:fld>
            <a:endParaRPr lang="en-US" altLang="fr-FR" sz="1300">
              <a:solidFill>
                <a:srgbClr val="000000"/>
              </a:solidFill>
              <a:latin typeface="Arial" pitchFamily="34" charset="0"/>
            </a:endParaRPr>
          </a:p>
        </p:txBody>
      </p:sp>
      <p:sp>
        <p:nvSpPr>
          <p:cNvPr id="446467" name="Slide Image Placeholder 1"/>
          <p:cNvSpPr>
            <a:spLocks noGrp="1" noRot="1" noChangeAspect="1" noTextEdit="1"/>
          </p:cNvSpPr>
          <p:nvPr>
            <p:ph type="sldImg"/>
          </p:nvPr>
        </p:nvSpPr>
        <p:spPr>
          <a:ln/>
        </p:spPr>
      </p:sp>
      <p:sp>
        <p:nvSpPr>
          <p:cNvPr id="44646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r>
              <a:rPr lang="en-GB" altLang="fr-FR" dirty="0" smtClean="0"/>
              <a:t>Slide 49 (no insert in English document)</a:t>
            </a:r>
          </a:p>
        </p:txBody>
      </p:sp>
      <p:sp>
        <p:nvSpPr>
          <p:cNvPr id="446469" name="Slide Number Placeholder 3"/>
          <p:cNvSpPr txBox="1">
            <a:spLocks noGrp="1"/>
          </p:cNvSpPr>
          <p:nvPr/>
        </p:nvSpPr>
        <p:spPr bwMode="auto">
          <a:xfrm>
            <a:off x="4021138" y="9720264"/>
            <a:ext cx="3076575" cy="51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7" tIns="49504" rIns="99007" bIns="49504"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5949C6B4-9DE4-4700-B50A-7F1662AEB964}" type="slidenum">
              <a:rPr lang="en-GB" altLang="fr-FR">
                <a:solidFill>
                  <a:srgbClr val="000000"/>
                </a:solidFill>
              </a:rPr>
              <a:pPr algn="r" eaLnBrk="1" hangingPunct="1">
                <a:spcBef>
                  <a:spcPct val="0"/>
                </a:spcBef>
                <a:buClr>
                  <a:srgbClr val="FFFFFF"/>
                </a:buClr>
                <a:buSzPct val="80000"/>
                <a:buFont typeface="Wingdings" pitchFamily="2" charset="2"/>
                <a:buChar char="•"/>
              </a:pPr>
              <a:t>50</a:t>
            </a:fld>
            <a:endParaRPr lang="en-GB" altLang="fr-FR">
              <a:solidFill>
                <a:srgbClr val="000000"/>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D7A6B434-50D9-417B-A32B-729729DE15E3}" type="slidenum">
              <a:rPr lang="en-US" altLang="en-US" sz="1300" smtClean="0">
                <a:latin typeface="Arial" pitchFamily="34" charset="0"/>
                <a:cs typeface="Arial" pitchFamily="34" charset="0"/>
              </a:rPr>
              <a:pPr>
                <a:spcBef>
                  <a:spcPct val="0"/>
                </a:spcBef>
              </a:pPr>
              <a:t>6</a:t>
            </a:fld>
            <a:endParaRPr lang="en-US" altLang="en-US" sz="1300" dirty="0" smtClean="0">
              <a:latin typeface="Arial" pitchFamily="34" charset="0"/>
              <a:cs typeface="Arial" pitchFamily="34" charset="0"/>
            </a:endParaRPr>
          </a:p>
        </p:txBody>
      </p:sp>
      <p:sp>
        <p:nvSpPr>
          <p:cNvPr id="401411" name="Rectangle 2"/>
          <p:cNvSpPr>
            <a:spLocks noGrp="1" noRot="1" noChangeAspect="1" noChangeArrowheads="1" noTextEdit="1"/>
          </p:cNvSpPr>
          <p:nvPr>
            <p:ph type="sldImg"/>
          </p:nvPr>
        </p:nvSpPr>
        <p:spPr>
          <a:xfrm>
            <a:off x="992188" y="768350"/>
            <a:ext cx="5114925" cy="3836988"/>
          </a:xfrm>
          <a:ln/>
        </p:spPr>
      </p:sp>
      <p:sp>
        <p:nvSpPr>
          <p:cNvPr id="401412" name="Rectangle 3"/>
          <p:cNvSpPr>
            <a:spLocks noGrp="1" noChangeArrowheads="1"/>
          </p:cNvSpPr>
          <p:nvPr>
            <p:ph type="body" idx="1"/>
          </p:nvPr>
        </p:nvSpPr>
        <p:spPr>
          <a:xfrm>
            <a:off x="711200" y="4862513"/>
            <a:ext cx="5676900" cy="4603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i="1" dirty="0" smtClean="0"/>
          </a:p>
          <a:p>
            <a:endParaRPr lang="en-GB" altLang="en-US" dirty="0"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503" eaLnBrk="0" hangingPunct="0">
              <a:defRPr sz="1900">
                <a:solidFill>
                  <a:schemeClr val="tx1"/>
                </a:solidFill>
                <a:latin typeface="Calibri" pitchFamily="34" charset="0"/>
                <a:cs typeface="Arial" pitchFamily="34" charset="0"/>
              </a:defRPr>
            </a:lvl1pPr>
            <a:lvl2pPr marL="742877" indent="-285722" defTabSz="990503" eaLnBrk="0" hangingPunct="0">
              <a:defRPr sz="1900">
                <a:solidFill>
                  <a:schemeClr val="tx1"/>
                </a:solidFill>
                <a:latin typeface="Calibri" pitchFamily="34" charset="0"/>
                <a:cs typeface="Arial" pitchFamily="34" charset="0"/>
              </a:defRPr>
            </a:lvl2pPr>
            <a:lvl3pPr marL="1142888" indent="-228578" defTabSz="990503" eaLnBrk="0" hangingPunct="0">
              <a:defRPr sz="1900">
                <a:solidFill>
                  <a:schemeClr val="tx1"/>
                </a:solidFill>
                <a:latin typeface="Calibri" pitchFamily="34" charset="0"/>
                <a:cs typeface="Arial" pitchFamily="34" charset="0"/>
              </a:defRPr>
            </a:lvl3pPr>
            <a:lvl4pPr marL="1600043" indent="-228578" defTabSz="990503" eaLnBrk="0" hangingPunct="0">
              <a:defRPr sz="1900">
                <a:solidFill>
                  <a:schemeClr val="tx1"/>
                </a:solidFill>
                <a:latin typeface="Calibri" pitchFamily="34" charset="0"/>
                <a:cs typeface="Arial" pitchFamily="34" charset="0"/>
              </a:defRPr>
            </a:lvl4pPr>
            <a:lvl5pPr marL="2057198" indent="-228578" defTabSz="990503" eaLnBrk="0" hangingPunct="0">
              <a:defRPr sz="1900">
                <a:solidFill>
                  <a:schemeClr val="tx1"/>
                </a:solidFill>
                <a:latin typeface="Calibri" pitchFamily="34" charset="0"/>
                <a:cs typeface="Arial" pitchFamily="34" charset="0"/>
              </a:defRPr>
            </a:lvl5pPr>
            <a:lvl6pPr marL="2514353" indent="-228578" defTabSz="990503" eaLnBrk="0" fontAlgn="base" hangingPunct="0">
              <a:spcBef>
                <a:spcPct val="0"/>
              </a:spcBef>
              <a:spcAft>
                <a:spcPct val="0"/>
              </a:spcAft>
              <a:defRPr sz="1900">
                <a:solidFill>
                  <a:schemeClr val="tx1"/>
                </a:solidFill>
                <a:latin typeface="Calibri" pitchFamily="34" charset="0"/>
                <a:cs typeface="Arial" pitchFamily="34" charset="0"/>
              </a:defRPr>
            </a:lvl6pPr>
            <a:lvl7pPr marL="2971509" indent="-228578" defTabSz="990503" eaLnBrk="0" fontAlgn="base" hangingPunct="0">
              <a:spcBef>
                <a:spcPct val="0"/>
              </a:spcBef>
              <a:spcAft>
                <a:spcPct val="0"/>
              </a:spcAft>
              <a:defRPr sz="1900">
                <a:solidFill>
                  <a:schemeClr val="tx1"/>
                </a:solidFill>
                <a:latin typeface="Calibri" pitchFamily="34" charset="0"/>
                <a:cs typeface="Arial" pitchFamily="34" charset="0"/>
              </a:defRPr>
            </a:lvl7pPr>
            <a:lvl8pPr marL="3428664" indent="-228578" defTabSz="990503" eaLnBrk="0" fontAlgn="base" hangingPunct="0">
              <a:spcBef>
                <a:spcPct val="0"/>
              </a:spcBef>
              <a:spcAft>
                <a:spcPct val="0"/>
              </a:spcAft>
              <a:defRPr sz="1900">
                <a:solidFill>
                  <a:schemeClr val="tx1"/>
                </a:solidFill>
                <a:latin typeface="Calibri" pitchFamily="34" charset="0"/>
                <a:cs typeface="Arial" pitchFamily="34" charset="0"/>
              </a:defRPr>
            </a:lvl8pPr>
            <a:lvl9pPr marL="3885819" indent="-228578" defTabSz="990503" eaLnBrk="0" fontAlgn="base" hangingPunct="0">
              <a:spcBef>
                <a:spcPct val="0"/>
              </a:spcBef>
              <a:spcAft>
                <a:spcPct val="0"/>
              </a:spcAft>
              <a:defRPr sz="1900">
                <a:solidFill>
                  <a:schemeClr val="tx1"/>
                </a:solidFill>
                <a:latin typeface="Calibri" pitchFamily="34" charset="0"/>
                <a:cs typeface="Arial" pitchFamily="34" charset="0"/>
              </a:defRPr>
            </a:lvl9pPr>
          </a:lstStyle>
          <a:p>
            <a:pPr>
              <a:buClr>
                <a:srgbClr val="FFFFFF"/>
              </a:buClr>
            </a:pPr>
            <a:fld id="{3CAB5EF3-A810-409C-820B-CD9CA6ACF23A}" type="datetime1">
              <a:rPr lang="en-US" altLang="fr-FR" sz="1300">
                <a:solidFill>
                  <a:srgbClr val="000000"/>
                </a:solidFill>
                <a:latin typeface="Arial" pitchFamily="34" charset="0"/>
              </a:rPr>
              <a:pPr>
                <a:buClr>
                  <a:srgbClr val="FFFFFF"/>
                </a:buClr>
              </a:pPr>
              <a:t>07/10/2015</a:t>
            </a:fld>
            <a:endParaRPr lang="en-US" altLang="fr-FR" sz="1300">
              <a:solidFill>
                <a:srgbClr val="000000"/>
              </a:solidFill>
              <a:latin typeface="Arial" pitchFamily="34" charset="0"/>
            </a:endParaRPr>
          </a:p>
        </p:txBody>
      </p:sp>
      <p:sp>
        <p:nvSpPr>
          <p:cNvPr id="447491" name="Slide Image Placeholder 1"/>
          <p:cNvSpPr>
            <a:spLocks noGrp="1" noRot="1" noChangeAspect="1" noTextEdit="1"/>
          </p:cNvSpPr>
          <p:nvPr>
            <p:ph type="sldImg"/>
          </p:nvPr>
        </p:nvSpPr>
        <p:spPr>
          <a:ln/>
        </p:spPr>
      </p:sp>
      <p:sp>
        <p:nvSpPr>
          <p:cNvPr id="44749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r>
              <a:rPr lang="en-GB" altLang="fr-FR" dirty="0" smtClean="0"/>
              <a:t>Slide 50 (no insert in English document)</a:t>
            </a:r>
          </a:p>
        </p:txBody>
      </p:sp>
      <p:sp>
        <p:nvSpPr>
          <p:cNvPr id="447493" name="Slide Number Placeholder 3"/>
          <p:cNvSpPr txBox="1">
            <a:spLocks noGrp="1"/>
          </p:cNvSpPr>
          <p:nvPr/>
        </p:nvSpPr>
        <p:spPr bwMode="auto">
          <a:xfrm>
            <a:off x="4021138" y="9720264"/>
            <a:ext cx="3076575" cy="51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07" tIns="49504" rIns="99007" bIns="49504"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AB0F5886-F0AB-441B-96A9-FEB13FF9BF84}" type="slidenum">
              <a:rPr lang="en-GB" altLang="fr-FR">
                <a:solidFill>
                  <a:srgbClr val="000000"/>
                </a:solidFill>
              </a:rPr>
              <a:pPr algn="r" eaLnBrk="1" hangingPunct="1">
                <a:spcBef>
                  <a:spcPct val="0"/>
                </a:spcBef>
                <a:buClr>
                  <a:srgbClr val="FFFFFF"/>
                </a:buClr>
                <a:buSzPct val="80000"/>
                <a:buFont typeface="Wingdings" pitchFamily="2" charset="2"/>
                <a:buChar char="•"/>
              </a:pPr>
              <a:t>51</a:t>
            </a:fld>
            <a:endParaRPr lang="en-GB" altLang="fr-FR">
              <a:solidFill>
                <a:srgbClr val="000000"/>
              </a:solidFil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DB021D4A-527E-4808-B41D-816B587243BC}"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46467" name="Slide Image Placeholder 1"/>
          <p:cNvSpPr>
            <a:spLocks noGrp="1" noRot="1" noChangeAspect="1" noTextEdit="1"/>
          </p:cNvSpPr>
          <p:nvPr>
            <p:ph type="sldImg"/>
          </p:nvPr>
        </p:nvSpPr>
        <p:spPr>
          <a:ln/>
        </p:spPr>
      </p:sp>
      <p:sp>
        <p:nvSpPr>
          <p:cNvPr id="44646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fr-FR" dirty="0" smtClean="0"/>
          </a:p>
        </p:txBody>
      </p:sp>
      <p:sp>
        <p:nvSpPr>
          <p:cNvPr id="446469"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E06096CD-AD5C-41FD-AFAE-2A7122CD484A}" type="slidenum">
              <a:rPr lang="en-GB" altLang="fr-FR" sz="1300">
                <a:solidFill>
                  <a:srgbClr val="000000"/>
                </a:solidFill>
              </a:rPr>
              <a:pPr algn="r" eaLnBrk="1" hangingPunct="1">
                <a:spcBef>
                  <a:spcPct val="0"/>
                </a:spcBef>
                <a:buClr>
                  <a:srgbClr val="FFFFFF"/>
                </a:buClr>
                <a:buSzPct val="80000"/>
                <a:buFont typeface="Wingdings" pitchFamily="2" charset="2"/>
                <a:buChar char="•"/>
              </a:pPr>
              <a:t>52</a:t>
            </a:fld>
            <a:endParaRPr lang="en-GB" altLang="fr-FR" sz="1300">
              <a:solidFill>
                <a:srgbClr val="000000"/>
              </a:solidFil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9C9946D7-F828-4B71-8EDD-EB2064DC15D0}"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47491" name="Slide Image Placeholder 1"/>
          <p:cNvSpPr>
            <a:spLocks noGrp="1" noRot="1" noChangeAspect="1" noTextEdit="1"/>
          </p:cNvSpPr>
          <p:nvPr>
            <p:ph type="sldImg"/>
          </p:nvPr>
        </p:nvSpPr>
        <p:spPr>
          <a:ln/>
        </p:spPr>
      </p:sp>
      <p:sp>
        <p:nvSpPr>
          <p:cNvPr id="44749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endParaRPr lang="en-GB" altLang="fr-FR" smtClean="0"/>
          </a:p>
        </p:txBody>
      </p:sp>
      <p:sp>
        <p:nvSpPr>
          <p:cNvPr id="447493"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C5AF4A81-E914-4468-AC55-C0CAADE43F9B}" type="slidenum">
              <a:rPr lang="en-GB" altLang="fr-FR" sz="1300">
                <a:solidFill>
                  <a:srgbClr val="000000"/>
                </a:solidFill>
              </a:rPr>
              <a:pPr algn="r" eaLnBrk="1" hangingPunct="1">
                <a:spcBef>
                  <a:spcPct val="0"/>
                </a:spcBef>
                <a:buClr>
                  <a:srgbClr val="FFFFFF"/>
                </a:buClr>
                <a:buSzPct val="80000"/>
                <a:buFont typeface="Wingdings" pitchFamily="2" charset="2"/>
                <a:buChar char="•"/>
              </a:pPr>
              <a:t>53</a:t>
            </a:fld>
            <a:endParaRPr lang="en-GB" altLang="fr-FR" sz="1300">
              <a:solidFill>
                <a:srgbClr val="000000"/>
              </a:solidFil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981D7D30-1312-442A-AAE0-22E1504C10B3}"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48515" name="Slide Image Placeholder 1"/>
          <p:cNvSpPr>
            <a:spLocks noGrp="1" noRot="1" noChangeAspect="1" noTextEdit="1"/>
          </p:cNvSpPr>
          <p:nvPr>
            <p:ph type="sldImg"/>
          </p:nvPr>
        </p:nvSpPr>
        <p:spPr>
          <a:ln/>
        </p:spPr>
      </p:sp>
      <p:sp>
        <p:nvSpPr>
          <p:cNvPr id="44851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sz="1000" smtClean="0"/>
          </a:p>
        </p:txBody>
      </p:sp>
      <p:sp>
        <p:nvSpPr>
          <p:cNvPr id="448517"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6993C3CE-EED8-4B7A-8014-6AC1481126AB}" type="slidenum">
              <a:rPr lang="en-GB" altLang="fr-FR" sz="1300">
                <a:solidFill>
                  <a:srgbClr val="000000"/>
                </a:solidFill>
              </a:rPr>
              <a:pPr algn="r" eaLnBrk="1" hangingPunct="1">
                <a:spcBef>
                  <a:spcPct val="0"/>
                </a:spcBef>
                <a:buClr>
                  <a:srgbClr val="FFFFFF"/>
                </a:buClr>
                <a:buSzPct val="80000"/>
                <a:buFont typeface="Wingdings" pitchFamily="2" charset="2"/>
                <a:buChar char="•"/>
              </a:pPr>
              <a:t>54</a:t>
            </a:fld>
            <a:endParaRPr lang="en-GB" altLang="fr-FR" sz="1300">
              <a:solidFill>
                <a:srgbClr val="000000"/>
              </a:solidFil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6BD0A9FE-0558-4F74-860E-BF748761A49D}"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51587" name="Rectangle 2"/>
          <p:cNvSpPr>
            <a:spLocks noGrp="1" noRot="1" noChangeAspect="1" noChangeArrowheads="1" noTextEdit="1"/>
          </p:cNvSpPr>
          <p:nvPr>
            <p:ph type="sldImg"/>
          </p:nvPr>
        </p:nvSpPr>
        <p:spPr>
          <a:ln/>
        </p:spPr>
      </p:sp>
      <p:sp>
        <p:nvSpPr>
          <p:cNvPr id="451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fr-FR"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defRPr sz="2000">
                <a:solidFill>
                  <a:schemeClr val="tx1"/>
                </a:solidFill>
                <a:latin typeface="Calibri" pitchFamily="34" charset="0"/>
                <a:cs typeface="Arial" pitchFamily="34" charset="0"/>
              </a:defRPr>
            </a:lvl1pPr>
            <a:lvl2pPr marL="742950" indent="-285750" defTabSz="990600" eaLnBrk="0" hangingPunct="0">
              <a:defRPr sz="2000">
                <a:solidFill>
                  <a:schemeClr val="tx1"/>
                </a:solidFill>
                <a:latin typeface="Calibri" pitchFamily="34" charset="0"/>
                <a:cs typeface="Arial" pitchFamily="34" charset="0"/>
              </a:defRPr>
            </a:lvl2pPr>
            <a:lvl3pPr marL="1143000" indent="-228600" defTabSz="990600" eaLnBrk="0" hangingPunct="0">
              <a:defRPr sz="2000">
                <a:solidFill>
                  <a:schemeClr val="tx1"/>
                </a:solidFill>
                <a:latin typeface="Calibri" pitchFamily="34" charset="0"/>
                <a:cs typeface="Arial" pitchFamily="34" charset="0"/>
              </a:defRPr>
            </a:lvl3pPr>
            <a:lvl4pPr marL="1600200" indent="-228600" defTabSz="990600" eaLnBrk="0" hangingPunct="0">
              <a:defRPr sz="2000">
                <a:solidFill>
                  <a:schemeClr val="tx1"/>
                </a:solidFill>
                <a:latin typeface="Calibri" pitchFamily="34" charset="0"/>
                <a:cs typeface="Arial" pitchFamily="34" charset="0"/>
              </a:defRPr>
            </a:lvl4pPr>
            <a:lvl5pPr marL="2057400" indent="-228600" defTabSz="990600" eaLnBrk="0" hangingPunct="0">
              <a:defRPr sz="2000">
                <a:solidFill>
                  <a:schemeClr val="tx1"/>
                </a:solidFill>
                <a:latin typeface="Calibri" pitchFamily="34" charset="0"/>
                <a:cs typeface="Arial" pitchFamily="34" charset="0"/>
              </a:defRPr>
            </a:lvl5pPr>
            <a:lvl6pPr marL="2514600" indent="-228600" defTabSz="990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990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990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990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pPr>
            <a:fld id="{A3DFD3F1-596F-4C94-BF57-62D6E5D33D75}" type="datetime1">
              <a:rPr lang="en-US" altLang="fr-FR" sz="1300" smtClean="0">
                <a:solidFill>
                  <a:srgbClr val="000000"/>
                </a:solidFill>
                <a:latin typeface="Arial" pitchFamily="34" charset="0"/>
              </a:rPr>
              <a:pPr>
                <a:buClr>
                  <a:srgbClr val="FFFFFF"/>
                </a:buClr>
              </a:pPr>
              <a:t>07/10/2015</a:t>
            </a:fld>
            <a:endParaRPr lang="en-US" altLang="fr-FR" sz="1300" smtClean="0">
              <a:solidFill>
                <a:srgbClr val="000000"/>
              </a:solidFill>
              <a:latin typeface="Arial" pitchFamily="34" charset="0"/>
            </a:endParaRPr>
          </a:p>
        </p:txBody>
      </p:sp>
      <p:sp>
        <p:nvSpPr>
          <p:cNvPr id="452611" name="Rectangle 2"/>
          <p:cNvSpPr>
            <a:spLocks noGrp="1" noRot="1" noChangeAspect="1" noChangeArrowheads="1" noTextEdit="1"/>
          </p:cNvSpPr>
          <p:nvPr>
            <p:ph type="sldImg"/>
          </p:nvPr>
        </p:nvSpPr>
        <p:spPr>
          <a:ln/>
        </p:spPr>
      </p:sp>
      <p:sp>
        <p:nvSpPr>
          <p:cNvPr id="452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41300" indent="-241300" eaLnBrk="1" hangingPunct="1"/>
            <a:endParaRPr lang="en-GB" altLang="fr-FR"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Slide Image Placeholder 1"/>
          <p:cNvSpPr>
            <a:spLocks noGrp="1" noRot="1" noChangeAspect="1" noTextEdit="1"/>
          </p:cNvSpPr>
          <p:nvPr>
            <p:ph type="sldImg"/>
          </p:nvPr>
        </p:nvSpPr>
        <p:spPr>
          <a:ln/>
        </p:spPr>
      </p:sp>
      <p:sp>
        <p:nvSpPr>
          <p:cNvPr id="4536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en-US" sz="1100" smtClean="0"/>
          </a:p>
        </p:txBody>
      </p:sp>
      <p:sp>
        <p:nvSpPr>
          <p:cNvPr id="4536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88988" indent="-303213" defTabSz="987425" eaLnBrk="0" hangingPunct="0">
              <a:spcBef>
                <a:spcPct val="30000"/>
              </a:spcBef>
              <a:defRPr sz="1200">
                <a:solidFill>
                  <a:schemeClr val="tx1"/>
                </a:solidFill>
                <a:latin typeface="Calibri" pitchFamily="34" charset="0"/>
              </a:defRPr>
            </a:lvl2pPr>
            <a:lvl3pPr marL="1214438" indent="-242888" defTabSz="987425" eaLnBrk="0" hangingPunct="0">
              <a:spcBef>
                <a:spcPct val="30000"/>
              </a:spcBef>
              <a:defRPr sz="1200">
                <a:solidFill>
                  <a:schemeClr val="tx1"/>
                </a:solidFill>
                <a:latin typeface="Calibri" pitchFamily="34" charset="0"/>
              </a:defRPr>
            </a:lvl3pPr>
            <a:lvl4pPr marL="1700213" indent="-242888" defTabSz="987425" eaLnBrk="0" hangingPunct="0">
              <a:spcBef>
                <a:spcPct val="30000"/>
              </a:spcBef>
              <a:defRPr sz="1200">
                <a:solidFill>
                  <a:schemeClr val="tx1"/>
                </a:solidFill>
                <a:latin typeface="Calibri" pitchFamily="34" charset="0"/>
              </a:defRPr>
            </a:lvl4pPr>
            <a:lvl5pPr marL="2185988" indent="-242888" defTabSz="987425" eaLnBrk="0" hangingPunct="0">
              <a:spcBef>
                <a:spcPct val="30000"/>
              </a:spcBef>
              <a:defRPr sz="1200">
                <a:solidFill>
                  <a:schemeClr val="tx1"/>
                </a:solidFill>
                <a:latin typeface="Calibri" pitchFamily="34" charset="0"/>
              </a:defRPr>
            </a:lvl5pPr>
            <a:lvl6pPr marL="2643188" indent="-242888" defTabSz="987425" eaLnBrk="0" fontAlgn="base" hangingPunct="0">
              <a:spcBef>
                <a:spcPct val="30000"/>
              </a:spcBef>
              <a:spcAft>
                <a:spcPct val="0"/>
              </a:spcAft>
              <a:defRPr sz="1200">
                <a:solidFill>
                  <a:schemeClr val="tx1"/>
                </a:solidFill>
                <a:latin typeface="Calibri" pitchFamily="34" charset="0"/>
              </a:defRPr>
            </a:lvl6pPr>
            <a:lvl7pPr marL="3100388" indent="-242888" defTabSz="987425" eaLnBrk="0" fontAlgn="base" hangingPunct="0">
              <a:spcBef>
                <a:spcPct val="30000"/>
              </a:spcBef>
              <a:spcAft>
                <a:spcPct val="0"/>
              </a:spcAft>
              <a:defRPr sz="1200">
                <a:solidFill>
                  <a:schemeClr val="tx1"/>
                </a:solidFill>
                <a:latin typeface="Calibri" pitchFamily="34" charset="0"/>
              </a:defRPr>
            </a:lvl7pPr>
            <a:lvl8pPr marL="3557588" indent="-242888" defTabSz="987425" eaLnBrk="0" fontAlgn="base" hangingPunct="0">
              <a:spcBef>
                <a:spcPct val="30000"/>
              </a:spcBef>
              <a:spcAft>
                <a:spcPct val="0"/>
              </a:spcAft>
              <a:defRPr sz="1200">
                <a:solidFill>
                  <a:schemeClr val="tx1"/>
                </a:solidFill>
                <a:latin typeface="Calibri" pitchFamily="34" charset="0"/>
              </a:defRPr>
            </a:lvl8pPr>
            <a:lvl9pPr marL="4014788" indent="-242888"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342A0246-AA3D-49BF-806B-8B305883DD21}" type="slidenum">
              <a:rPr lang="en-US" altLang="en-US" sz="1300" smtClean="0">
                <a:solidFill>
                  <a:srgbClr val="000000"/>
                </a:solidFill>
                <a:latin typeface="Arial" pitchFamily="34" charset="0"/>
                <a:cs typeface="Arial" pitchFamily="34" charset="0"/>
              </a:rPr>
              <a:pPr>
                <a:spcBef>
                  <a:spcPct val="0"/>
                </a:spcBef>
                <a:buClr>
                  <a:srgbClr val="FFFFFF"/>
                </a:buClr>
              </a:pPr>
              <a:t>57</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2"/>
          <p:cNvSpPr>
            <a:spLocks noGrp="1" noRot="1" noChangeAspect="1" noChangeArrowheads="1" noTextEdit="1"/>
          </p:cNvSpPr>
          <p:nvPr>
            <p:ph type="sldImg"/>
          </p:nvPr>
        </p:nvSpPr>
        <p:spPr>
          <a:xfrm>
            <a:off x="992188" y="768350"/>
            <a:ext cx="5114925" cy="3836988"/>
          </a:xfrm>
          <a:ln/>
        </p:spPr>
      </p:sp>
      <p:sp>
        <p:nvSpPr>
          <p:cNvPr id="454659" name="Rectangle 3"/>
          <p:cNvSpPr>
            <a:spLocks noGrp="1" noChangeArrowheads="1"/>
          </p:cNvSpPr>
          <p:nvPr>
            <p:ph type="body" idx="1"/>
          </p:nvPr>
        </p:nvSpPr>
        <p:spPr>
          <a:xfrm>
            <a:off x="711200" y="4862513"/>
            <a:ext cx="5676900" cy="4603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8" rIns="99016" bIns="49508"/>
          <a:lstStyle/>
          <a:p>
            <a:endParaRPr lang="en-GB" altLang="en-US"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angle 2"/>
          <p:cNvSpPr>
            <a:spLocks noGrp="1" noRot="1" noChangeAspect="1" noChangeArrowheads="1" noTextEdit="1"/>
          </p:cNvSpPr>
          <p:nvPr>
            <p:ph type="sldImg"/>
          </p:nvPr>
        </p:nvSpPr>
        <p:spPr>
          <a:ln/>
        </p:spPr>
      </p:sp>
      <p:sp>
        <p:nvSpPr>
          <p:cNvPr id="455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Slide Image Placeholder 1"/>
          <p:cNvSpPr>
            <a:spLocks noGrp="1" noRot="1" noChangeAspect="1" noTextEdit="1"/>
          </p:cNvSpPr>
          <p:nvPr>
            <p:ph type="sldImg"/>
          </p:nvPr>
        </p:nvSpPr>
        <p:spPr>
          <a:ln/>
        </p:spPr>
      </p:sp>
      <p:sp>
        <p:nvSpPr>
          <p:cNvPr id="4567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454025" lvl="1"/>
            <a:endParaRPr lang="en-GB" altLang="en-US" smtClean="0"/>
          </a:p>
        </p:txBody>
      </p:sp>
      <p:sp>
        <p:nvSpPr>
          <p:cNvPr id="456708"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6" tIns="49509" rIns="99016" bIns="49509"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rgbClr val="FFFFFF"/>
              </a:buClr>
              <a:buSzPct val="80000"/>
              <a:buFont typeface="Wingdings" pitchFamily="2" charset="2"/>
              <a:buChar char="•"/>
            </a:pPr>
            <a:fld id="{67C520E2-69B3-420A-A10B-E5AA3BF7CD9B}" type="slidenum">
              <a:rPr lang="en-GB" altLang="en-US">
                <a:solidFill>
                  <a:srgbClr val="000000"/>
                </a:solidFill>
              </a:rPr>
              <a:pPr algn="r" eaLnBrk="1" hangingPunct="1">
                <a:spcBef>
                  <a:spcPct val="0"/>
                </a:spcBef>
                <a:buClr>
                  <a:srgbClr val="FFFFFF"/>
                </a:buClr>
                <a:buSzPct val="80000"/>
                <a:buFont typeface="Wingdings" pitchFamily="2" charset="2"/>
                <a:buChar char="•"/>
              </a:pPr>
              <a:t>60</a:t>
            </a:fld>
            <a:endParaRPr lang="en-GB" altLang="en-US">
              <a:solidFill>
                <a:srgbClr val="000000"/>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B0E231AC-EBF1-42EC-BC31-225F2A711574}" type="slidenum">
              <a:rPr lang="en-US" altLang="en-US" sz="1300" smtClean="0">
                <a:latin typeface="Arial" pitchFamily="34" charset="0"/>
                <a:cs typeface="Arial" pitchFamily="34" charset="0"/>
              </a:rPr>
              <a:pPr>
                <a:spcBef>
                  <a:spcPct val="0"/>
                </a:spcBef>
              </a:pPr>
              <a:t>7</a:t>
            </a:fld>
            <a:endParaRPr lang="en-US" altLang="en-US" sz="1300" smtClean="0">
              <a:latin typeface="Arial" pitchFamily="34" charset="0"/>
              <a:cs typeface="Arial" pitchFamily="34" charset="0"/>
            </a:endParaRPr>
          </a:p>
        </p:txBody>
      </p:sp>
      <p:sp>
        <p:nvSpPr>
          <p:cNvPr id="402435" name="Rectangle 2"/>
          <p:cNvSpPr>
            <a:spLocks noGrp="1" noRot="1" noChangeAspect="1" noChangeArrowheads="1" noTextEdit="1"/>
          </p:cNvSpPr>
          <p:nvPr>
            <p:ph type="sldImg"/>
          </p:nvPr>
        </p:nvSpPr>
        <p:spPr>
          <a:ln/>
        </p:spPr>
      </p:sp>
      <p:sp>
        <p:nvSpPr>
          <p:cNvPr id="4024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endParaRPr lang="en-US" altLang="en-US" dirty="0" smtClean="0"/>
          </a:p>
          <a:p>
            <a:pPr>
              <a:lnSpc>
                <a:spcPct val="90000"/>
              </a:lnSpc>
            </a:pPr>
            <a:endParaRPr lang="en-GB" altLang="en-US" dirty="0"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Slide Image Placeholder 1"/>
          <p:cNvSpPr>
            <a:spLocks noGrp="1" noRot="1" noChangeAspect="1" noTextEdit="1"/>
          </p:cNvSpPr>
          <p:nvPr>
            <p:ph type="sldImg"/>
          </p:nvPr>
        </p:nvSpPr>
        <p:spPr>
          <a:ln/>
        </p:spPr>
      </p:sp>
      <p:sp>
        <p:nvSpPr>
          <p:cNvPr id="4577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
        <p:nvSpPr>
          <p:cNvPr id="4577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7425" eaLnBrk="0" hangingPunct="0">
              <a:spcBef>
                <a:spcPct val="30000"/>
              </a:spcBef>
              <a:defRPr sz="1200">
                <a:solidFill>
                  <a:schemeClr val="tx1"/>
                </a:solidFill>
                <a:latin typeface="Calibri" pitchFamily="34" charset="0"/>
              </a:defRPr>
            </a:lvl1pPr>
            <a:lvl2pPr marL="788988" indent="-303213" defTabSz="987425" eaLnBrk="0" hangingPunct="0">
              <a:spcBef>
                <a:spcPct val="30000"/>
              </a:spcBef>
              <a:defRPr sz="1200">
                <a:solidFill>
                  <a:schemeClr val="tx1"/>
                </a:solidFill>
                <a:latin typeface="Calibri" pitchFamily="34" charset="0"/>
              </a:defRPr>
            </a:lvl2pPr>
            <a:lvl3pPr marL="1214438" indent="-242888" defTabSz="987425" eaLnBrk="0" hangingPunct="0">
              <a:spcBef>
                <a:spcPct val="30000"/>
              </a:spcBef>
              <a:defRPr sz="1200">
                <a:solidFill>
                  <a:schemeClr val="tx1"/>
                </a:solidFill>
                <a:latin typeface="Calibri" pitchFamily="34" charset="0"/>
              </a:defRPr>
            </a:lvl3pPr>
            <a:lvl4pPr marL="1700213" indent="-242888" defTabSz="987425" eaLnBrk="0" hangingPunct="0">
              <a:spcBef>
                <a:spcPct val="30000"/>
              </a:spcBef>
              <a:defRPr sz="1200">
                <a:solidFill>
                  <a:schemeClr val="tx1"/>
                </a:solidFill>
                <a:latin typeface="Calibri" pitchFamily="34" charset="0"/>
              </a:defRPr>
            </a:lvl4pPr>
            <a:lvl5pPr marL="2185988" indent="-242888" defTabSz="987425" eaLnBrk="0" hangingPunct="0">
              <a:spcBef>
                <a:spcPct val="30000"/>
              </a:spcBef>
              <a:defRPr sz="1200">
                <a:solidFill>
                  <a:schemeClr val="tx1"/>
                </a:solidFill>
                <a:latin typeface="Calibri" pitchFamily="34" charset="0"/>
              </a:defRPr>
            </a:lvl5pPr>
            <a:lvl6pPr marL="2643188" indent="-242888" defTabSz="987425" eaLnBrk="0" fontAlgn="base" hangingPunct="0">
              <a:spcBef>
                <a:spcPct val="30000"/>
              </a:spcBef>
              <a:spcAft>
                <a:spcPct val="0"/>
              </a:spcAft>
              <a:defRPr sz="1200">
                <a:solidFill>
                  <a:schemeClr val="tx1"/>
                </a:solidFill>
                <a:latin typeface="Calibri" pitchFamily="34" charset="0"/>
              </a:defRPr>
            </a:lvl6pPr>
            <a:lvl7pPr marL="3100388" indent="-242888" defTabSz="987425" eaLnBrk="0" fontAlgn="base" hangingPunct="0">
              <a:spcBef>
                <a:spcPct val="30000"/>
              </a:spcBef>
              <a:spcAft>
                <a:spcPct val="0"/>
              </a:spcAft>
              <a:defRPr sz="1200">
                <a:solidFill>
                  <a:schemeClr val="tx1"/>
                </a:solidFill>
                <a:latin typeface="Calibri" pitchFamily="34" charset="0"/>
              </a:defRPr>
            </a:lvl7pPr>
            <a:lvl8pPr marL="3557588" indent="-242888" defTabSz="987425" eaLnBrk="0" fontAlgn="base" hangingPunct="0">
              <a:spcBef>
                <a:spcPct val="30000"/>
              </a:spcBef>
              <a:spcAft>
                <a:spcPct val="0"/>
              </a:spcAft>
              <a:defRPr sz="1200">
                <a:solidFill>
                  <a:schemeClr val="tx1"/>
                </a:solidFill>
                <a:latin typeface="Calibri" pitchFamily="34" charset="0"/>
              </a:defRPr>
            </a:lvl8pPr>
            <a:lvl9pPr marL="4014788" indent="-242888" defTabSz="987425"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56872C02-3B03-453E-83EC-083F2622313E}" type="slidenum">
              <a:rPr lang="en-GB" altLang="en-US" sz="1300" smtClean="0">
                <a:solidFill>
                  <a:srgbClr val="000000"/>
                </a:solidFill>
                <a:latin typeface="Arial" pitchFamily="34" charset="0"/>
                <a:cs typeface="Arial" pitchFamily="34" charset="0"/>
              </a:rPr>
              <a:pPr>
                <a:spcBef>
                  <a:spcPct val="0"/>
                </a:spcBef>
                <a:buClr>
                  <a:srgbClr val="FFFFFF"/>
                </a:buClr>
              </a:pPr>
              <a:t>62</a:t>
            </a:fld>
            <a:endParaRPr lang="en-GB"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angle 2"/>
          <p:cNvSpPr>
            <a:spLocks noGrp="1" noRot="1" noChangeAspect="1" noChangeArrowheads="1" noTextEdit="1"/>
          </p:cNvSpPr>
          <p:nvPr>
            <p:ph type="sldImg"/>
          </p:nvPr>
        </p:nvSpPr>
        <p:spPr>
          <a:ln/>
        </p:spPr>
      </p:sp>
      <p:sp>
        <p:nvSpPr>
          <p:cNvPr id="4587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Slide Image Placeholder 1"/>
          <p:cNvSpPr>
            <a:spLocks noGrp="1" noRot="1" noChangeAspect="1" noTextEdit="1"/>
          </p:cNvSpPr>
          <p:nvPr>
            <p:ph type="sldImg"/>
          </p:nvPr>
        </p:nvSpPr>
        <p:spPr>
          <a:ln/>
        </p:spPr>
      </p:sp>
      <p:sp>
        <p:nvSpPr>
          <p:cNvPr id="459779" name="Notes Placeholder 2"/>
          <p:cNvSpPr>
            <a:spLocks noGrp="1"/>
          </p:cNvSpPr>
          <p:nvPr>
            <p:ph type="body" idx="1"/>
          </p:nvPr>
        </p:nvSpPr>
        <p:spPr>
          <a:xfrm>
            <a:off x="709613" y="4862513"/>
            <a:ext cx="5680075" cy="4605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lstStyle/>
          <a:p>
            <a:pPr marL="454025" lvl="1"/>
            <a:endParaRPr lang="en-GB" altLang="en-US" b="1" smtClean="0"/>
          </a:p>
        </p:txBody>
      </p:sp>
      <p:sp>
        <p:nvSpPr>
          <p:cNvPr id="459780"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47" tIns="47373" rIns="94747" bIns="47373" anchor="b"/>
          <a:lstStyle>
            <a:lvl1pPr defTabSz="947738" eaLnBrk="0" hangingPunct="0">
              <a:spcBef>
                <a:spcPct val="30000"/>
              </a:spcBef>
              <a:defRPr sz="1200">
                <a:solidFill>
                  <a:schemeClr val="tx1"/>
                </a:solidFill>
                <a:latin typeface="Calibri" pitchFamily="34" charset="0"/>
              </a:defRPr>
            </a:lvl1pPr>
            <a:lvl2pPr marL="742950" indent="-285750" defTabSz="947738" eaLnBrk="0" hangingPunct="0">
              <a:spcBef>
                <a:spcPct val="30000"/>
              </a:spcBef>
              <a:defRPr sz="1200">
                <a:solidFill>
                  <a:schemeClr val="tx1"/>
                </a:solidFill>
                <a:latin typeface="Calibri" pitchFamily="34" charset="0"/>
              </a:defRPr>
            </a:lvl2pPr>
            <a:lvl3pPr marL="1143000" indent="-228600" defTabSz="947738" eaLnBrk="0" hangingPunct="0">
              <a:spcBef>
                <a:spcPct val="30000"/>
              </a:spcBef>
              <a:defRPr sz="1200">
                <a:solidFill>
                  <a:schemeClr val="tx1"/>
                </a:solidFill>
                <a:latin typeface="Calibri" pitchFamily="34" charset="0"/>
              </a:defRPr>
            </a:lvl3pPr>
            <a:lvl4pPr marL="1600200" indent="-228600" defTabSz="947738" eaLnBrk="0" hangingPunct="0">
              <a:spcBef>
                <a:spcPct val="30000"/>
              </a:spcBef>
              <a:defRPr sz="1200">
                <a:solidFill>
                  <a:schemeClr val="tx1"/>
                </a:solidFill>
                <a:latin typeface="Calibri" pitchFamily="34" charset="0"/>
              </a:defRPr>
            </a:lvl4pPr>
            <a:lvl5pPr marL="2057400" indent="-228600" defTabSz="947738" eaLnBrk="0" hangingPunct="0">
              <a:spcBef>
                <a:spcPct val="30000"/>
              </a:spcBef>
              <a:defRPr sz="1200">
                <a:solidFill>
                  <a:schemeClr val="tx1"/>
                </a:solidFill>
                <a:latin typeface="Calibri" pitchFamily="34" charset="0"/>
              </a:defRPr>
            </a:lvl5pPr>
            <a:lvl6pPr marL="2514600" indent="-228600" defTabSz="947738" eaLnBrk="0" fontAlgn="base" hangingPunct="0">
              <a:spcBef>
                <a:spcPct val="30000"/>
              </a:spcBef>
              <a:spcAft>
                <a:spcPct val="0"/>
              </a:spcAft>
              <a:defRPr sz="1200">
                <a:solidFill>
                  <a:schemeClr val="tx1"/>
                </a:solidFill>
                <a:latin typeface="Calibri" pitchFamily="34" charset="0"/>
              </a:defRPr>
            </a:lvl6pPr>
            <a:lvl7pPr marL="2971800" indent="-228600" defTabSz="947738" eaLnBrk="0" fontAlgn="base" hangingPunct="0">
              <a:spcBef>
                <a:spcPct val="30000"/>
              </a:spcBef>
              <a:spcAft>
                <a:spcPct val="0"/>
              </a:spcAft>
              <a:defRPr sz="1200">
                <a:solidFill>
                  <a:schemeClr val="tx1"/>
                </a:solidFill>
                <a:latin typeface="Calibri" pitchFamily="34" charset="0"/>
              </a:defRPr>
            </a:lvl7pPr>
            <a:lvl8pPr marL="3429000" indent="-228600" defTabSz="947738" eaLnBrk="0" fontAlgn="base" hangingPunct="0">
              <a:spcBef>
                <a:spcPct val="30000"/>
              </a:spcBef>
              <a:spcAft>
                <a:spcPct val="0"/>
              </a:spcAft>
              <a:defRPr sz="1200">
                <a:solidFill>
                  <a:schemeClr val="tx1"/>
                </a:solidFill>
                <a:latin typeface="Calibri" pitchFamily="34" charset="0"/>
              </a:defRPr>
            </a:lvl8pPr>
            <a:lvl9pPr marL="3886200" indent="-228600" defTabSz="947738"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1EC0D072-87D3-488C-B583-666446D1AD91}" type="slidenum">
              <a:rPr lang="en-US" altLang="en-US">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65</a:t>
            </a:fld>
            <a:endParaRPr lang="en-US" altLang="en-US">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454025" lvl="1"/>
            <a:endParaRPr lang="en-GB" altLang="en-US"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2"/>
          <p:cNvSpPr>
            <a:spLocks noGrp="1" noRot="1" noChangeAspect="1" noChangeArrowheads="1" noTextEdit="1"/>
          </p:cNvSpPr>
          <p:nvPr>
            <p:ph type="sldImg"/>
          </p:nvPr>
        </p:nvSpPr>
        <p:spPr>
          <a:ln/>
        </p:spPr>
      </p:sp>
      <p:sp>
        <p:nvSpPr>
          <p:cNvPr id="461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2"/>
          <p:cNvSpPr>
            <a:spLocks noGrp="1" noRot="1" noChangeAspect="1" noChangeArrowheads="1" noTextEdit="1"/>
          </p:cNvSpPr>
          <p:nvPr>
            <p:ph type="sldImg"/>
          </p:nvPr>
        </p:nvSpPr>
        <p:spPr>
          <a:ln/>
        </p:spPr>
      </p:sp>
      <p:sp>
        <p:nvSpPr>
          <p:cNvPr id="4628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7013" indent="-227013"/>
            <a:endParaRPr lang="en-US" altLang="en-US" smtClean="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Rectangle 2"/>
          <p:cNvSpPr>
            <a:spLocks noGrp="1" noRot="1" noChangeAspect="1" noChangeArrowheads="1" noTextEdit="1"/>
          </p:cNvSpPr>
          <p:nvPr>
            <p:ph type="sldImg"/>
          </p:nvPr>
        </p:nvSpPr>
        <p:spPr>
          <a:ln/>
        </p:spPr>
      </p:sp>
      <p:sp>
        <p:nvSpPr>
          <p:cNvPr id="463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2"/>
          <p:cNvSpPr>
            <a:spLocks noGrp="1" noRot="1" noChangeAspect="1" noChangeArrowheads="1" noTextEdit="1"/>
          </p:cNvSpPr>
          <p:nvPr>
            <p:ph type="sldImg"/>
          </p:nvPr>
        </p:nvSpPr>
        <p:spPr>
          <a:ln/>
        </p:spPr>
      </p:sp>
      <p:sp>
        <p:nvSpPr>
          <p:cNvPr id="464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2"/>
          <p:cNvSpPr>
            <a:spLocks noGrp="1" noRot="1" noChangeAspect="1" noChangeArrowheads="1" noTextEdit="1"/>
          </p:cNvSpPr>
          <p:nvPr>
            <p:ph type="sldImg"/>
          </p:nvPr>
        </p:nvSpPr>
        <p:spPr>
          <a:ln/>
        </p:spPr>
      </p:sp>
      <p:sp>
        <p:nvSpPr>
          <p:cNvPr id="4659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39713" indent="-239713" eaLnBrk="1" hangingPunct="1"/>
            <a:endParaRPr lang="en-GB" altLang="en-US" smtClean="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Slide Image Placeholder 1"/>
          <p:cNvSpPr>
            <a:spLocks noGrp="1" noRot="1" noChangeAspect="1" noTextEdit="1"/>
          </p:cNvSpPr>
          <p:nvPr>
            <p:ph type="sldImg"/>
          </p:nvPr>
        </p:nvSpPr>
        <p:spPr>
          <a:ln/>
        </p:spPr>
      </p:sp>
      <p:sp>
        <p:nvSpPr>
          <p:cNvPr id="4669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fr-FR" smtClean="0"/>
          </a:p>
        </p:txBody>
      </p:sp>
      <p:sp>
        <p:nvSpPr>
          <p:cNvPr id="4669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41363" indent="-284163" defTabSz="989013" eaLnBrk="0" hangingPunct="0">
              <a:spcBef>
                <a:spcPct val="30000"/>
              </a:spcBef>
              <a:defRPr sz="1200">
                <a:solidFill>
                  <a:schemeClr val="tx1"/>
                </a:solidFill>
                <a:latin typeface="Calibri" pitchFamily="34" charset="0"/>
              </a:defRPr>
            </a:lvl2pPr>
            <a:lvl3pPr marL="1141413" indent="-227013" defTabSz="989013" eaLnBrk="0" hangingPunct="0">
              <a:spcBef>
                <a:spcPct val="30000"/>
              </a:spcBef>
              <a:defRPr sz="1200">
                <a:solidFill>
                  <a:schemeClr val="tx1"/>
                </a:solidFill>
                <a:latin typeface="Calibri" pitchFamily="34" charset="0"/>
              </a:defRPr>
            </a:lvl3pPr>
            <a:lvl4pPr marL="1598613" indent="-227013" defTabSz="989013" eaLnBrk="0" hangingPunct="0">
              <a:spcBef>
                <a:spcPct val="30000"/>
              </a:spcBef>
              <a:defRPr sz="1200">
                <a:solidFill>
                  <a:schemeClr val="tx1"/>
                </a:solidFill>
                <a:latin typeface="Calibri" pitchFamily="34" charset="0"/>
              </a:defRPr>
            </a:lvl4pPr>
            <a:lvl5pPr marL="2055813" indent="-227013" defTabSz="989013" eaLnBrk="0" hangingPunct="0">
              <a:spcBef>
                <a:spcPct val="30000"/>
              </a:spcBef>
              <a:defRPr sz="1200">
                <a:solidFill>
                  <a:schemeClr val="tx1"/>
                </a:solidFill>
                <a:latin typeface="Calibri" pitchFamily="34" charset="0"/>
              </a:defRPr>
            </a:lvl5pPr>
            <a:lvl6pPr marL="2513013" indent="-227013" defTabSz="989013" eaLnBrk="0" fontAlgn="base" hangingPunct="0">
              <a:spcBef>
                <a:spcPct val="30000"/>
              </a:spcBef>
              <a:spcAft>
                <a:spcPct val="0"/>
              </a:spcAft>
              <a:defRPr sz="1200">
                <a:solidFill>
                  <a:schemeClr val="tx1"/>
                </a:solidFill>
                <a:latin typeface="Calibri" pitchFamily="34" charset="0"/>
              </a:defRPr>
            </a:lvl6pPr>
            <a:lvl7pPr marL="2970213" indent="-227013" defTabSz="989013" eaLnBrk="0" fontAlgn="base" hangingPunct="0">
              <a:spcBef>
                <a:spcPct val="30000"/>
              </a:spcBef>
              <a:spcAft>
                <a:spcPct val="0"/>
              </a:spcAft>
              <a:defRPr sz="1200">
                <a:solidFill>
                  <a:schemeClr val="tx1"/>
                </a:solidFill>
                <a:latin typeface="Calibri" pitchFamily="34" charset="0"/>
              </a:defRPr>
            </a:lvl7pPr>
            <a:lvl8pPr marL="3427413" indent="-227013" defTabSz="989013" eaLnBrk="0" fontAlgn="base" hangingPunct="0">
              <a:spcBef>
                <a:spcPct val="30000"/>
              </a:spcBef>
              <a:spcAft>
                <a:spcPct val="0"/>
              </a:spcAft>
              <a:defRPr sz="1200">
                <a:solidFill>
                  <a:schemeClr val="tx1"/>
                </a:solidFill>
                <a:latin typeface="Calibri" pitchFamily="34" charset="0"/>
              </a:defRPr>
            </a:lvl8pPr>
            <a:lvl9pPr marL="3884613" indent="-227013"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869F2DB0-D336-442A-AD9F-3714D2E24F81}" type="slidenum">
              <a:rPr lang="en-US" altLang="fr-FR" sz="1300" smtClean="0">
                <a:solidFill>
                  <a:srgbClr val="000000"/>
                </a:solidFill>
                <a:latin typeface="Arial" pitchFamily="34" charset="0"/>
                <a:cs typeface="Arial" pitchFamily="34" charset="0"/>
              </a:rPr>
              <a:pPr>
                <a:spcBef>
                  <a:spcPct val="0"/>
                </a:spcBef>
                <a:buClr>
                  <a:srgbClr val="FFFFFF"/>
                </a:buClr>
              </a:pPr>
              <a:t>72</a:t>
            </a:fld>
            <a:endParaRPr lang="en-US" altLang="fr-FR" sz="1300" smtClean="0">
              <a:solidFill>
                <a:srgbClr val="000000"/>
              </a:solidFill>
              <a:latin typeface="Arial" pitchFamily="34" charset="0"/>
              <a:cs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B0869830-6E29-49F3-ACAF-4FD0EEF977FB}" type="slidenum">
              <a:rPr lang="en-US" altLang="en-US" sz="1300" smtClean="0">
                <a:latin typeface="Arial" pitchFamily="34" charset="0"/>
                <a:cs typeface="Arial" pitchFamily="34" charset="0"/>
              </a:rPr>
              <a:pPr>
                <a:spcBef>
                  <a:spcPct val="0"/>
                </a:spcBef>
              </a:pPr>
              <a:t>8</a:t>
            </a:fld>
            <a:endParaRPr lang="en-US" altLang="en-US" sz="1300" smtClean="0">
              <a:latin typeface="Arial" pitchFamily="34" charset="0"/>
              <a:cs typeface="Arial" pitchFamily="34" charset="0"/>
            </a:endParaRPr>
          </a:p>
        </p:txBody>
      </p:sp>
      <p:sp>
        <p:nvSpPr>
          <p:cNvPr id="403459" name="Slide Image Placeholder 1"/>
          <p:cNvSpPr>
            <a:spLocks noGrp="1" noRot="1" noChangeAspect="1" noTextEdit="1"/>
          </p:cNvSpPr>
          <p:nvPr>
            <p:ph type="sldImg"/>
          </p:nvPr>
        </p:nvSpPr>
        <p:spPr>
          <a:ln/>
        </p:spPr>
      </p:sp>
      <p:sp>
        <p:nvSpPr>
          <p:cNvPr id="40346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80000"/>
              </a:lnSpc>
            </a:pPr>
            <a:endParaRPr lang="en-GB" altLang="en-US" smtClean="0"/>
          </a:p>
        </p:txBody>
      </p:sp>
      <p:sp>
        <p:nvSpPr>
          <p:cNvPr id="403461"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chemeClr val="bg1"/>
              </a:buClr>
              <a:buSzPct val="80000"/>
              <a:buFont typeface="Wingdings" pitchFamily="2" charset="2"/>
              <a:buChar char="•"/>
            </a:pPr>
            <a:fld id="{EB2EA815-00FF-4290-A331-8E9F2046E5E0}" type="slidenum">
              <a:rPr lang="en-GB" altLang="en-US" sz="1300"/>
              <a:pPr algn="r" eaLnBrk="1" hangingPunct="1">
                <a:spcBef>
                  <a:spcPct val="0"/>
                </a:spcBef>
                <a:buClr>
                  <a:schemeClr val="bg1"/>
                </a:buClr>
                <a:buSzPct val="80000"/>
                <a:buFont typeface="Wingdings" pitchFamily="2" charset="2"/>
                <a:buChar char="•"/>
              </a:pPr>
              <a:t>8</a:t>
            </a:fld>
            <a:endParaRPr lang="en-GB" altLang="en-US" sz="130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2"/>
          <p:cNvSpPr>
            <a:spLocks noGrp="1" noRot="1" noChangeAspect="1" noChangeArrowheads="1" noTextEdit="1"/>
          </p:cNvSpPr>
          <p:nvPr>
            <p:ph type="sldImg"/>
          </p:nvPr>
        </p:nvSpPr>
        <p:spPr>
          <a:ln/>
        </p:spPr>
      </p:sp>
      <p:sp>
        <p:nvSpPr>
          <p:cNvPr id="467971" name="Rectangle 3"/>
          <p:cNvSpPr>
            <a:spLocks noGrp="1" noChangeArrowheads="1"/>
          </p:cNvSpPr>
          <p:nvPr>
            <p:ph type="body" idx="1"/>
          </p:nvPr>
        </p:nvSpPr>
        <p:spPr>
          <a:xfrm>
            <a:off x="712788" y="4864100"/>
            <a:ext cx="5673725" cy="4603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9" tIns="49510" rIns="99019" bIns="49510"/>
          <a:lstStyle/>
          <a:p>
            <a:endParaRPr lang="en-GB" altLang="fr-FR"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2"/>
          <p:cNvSpPr>
            <a:spLocks noGrp="1" noRot="1" noChangeAspect="1" noChangeArrowheads="1" noTextEdit="1"/>
          </p:cNvSpPr>
          <p:nvPr>
            <p:ph type="sldImg"/>
          </p:nvPr>
        </p:nvSpPr>
        <p:spPr>
          <a:ln/>
        </p:spPr>
      </p:sp>
      <p:sp>
        <p:nvSpPr>
          <p:cNvPr id="468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fr-FR" dirty="0"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Rectangle 2"/>
          <p:cNvSpPr>
            <a:spLocks noGrp="1" noRot="1" noChangeAspect="1" noChangeArrowheads="1" noTextEdit="1"/>
          </p:cNvSpPr>
          <p:nvPr>
            <p:ph type="sldImg"/>
          </p:nvPr>
        </p:nvSpPr>
        <p:spPr>
          <a:ln/>
        </p:spPr>
      </p:sp>
      <p:sp>
        <p:nvSpPr>
          <p:cNvPr id="470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fr-FR" i="1"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b="1"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2"/>
          <p:cNvSpPr>
            <a:spLocks noGrp="1" noRot="1" noChangeAspect="1" noChangeArrowheads="1" noTextEdit="1"/>
          </p:cNvSpPr>
          <p:nvPr>
            <p:ph type="sldImg"/>
          </p:nvPr>
        </p:nvSpPr>
        <p:spPr>
          <a:ln/>
        </p:spPr>
      </p:sp>
      <p:sp>
        <p:nvSpPr>
          <p:cNvPr id="4720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90" name="Rectangle 2"/>
          <p:cNvSpPr>
            <a:spLocks noGrp="1" noRot="1" noChangeAspect="1" noChangeArrowheads="1" noTextEdit="1"/>
          </p:cNvSpPr>
          <p:nvPr>
            <p:ph type="sldImg"/>
          </p:nvPr>
        </p:nvSpPr>
        <p:spPr>
          <a:ln/>
        </p:spPr>
      </p:sp>
      <p:sp>
        <p:nvSpPr>
          <p:cNvPr id="4730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smtClean="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Rectangle 2"/>
          <p:cNvSpPr>
            <a:spLocks noGrp="1" noRot="1" noChangeAspect="1" noChangeArrowheads="1" noTextEdit="1"/>
          </p:cNvSpPr>
          <p:nvPr>
            <p:ph type="sldImg"/>
          </p:nvPr>
        </p:nvSpPr>
        <p:spPr>
          <a:ln/>
        </p:spPr>
      </p:sp>
      <p:sp>
        <p:nvSpPr>
          <p:cNvPr id="4741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788988" lvl="1" indent="-303213">
              <a:spcBef>
                <a:spcPct val="0"/>
              </a:spcBef>
              <a:buClr>
                <a:srgbClr val="3366FF"/>
              </a:buClr>
            </a:pPr>
            <a:endParaRPr lang="en-GB" altLang="fr-FR" smtClean="0"/>
          </a:p>
          <a:p>
            <a:pPr eaLnBrk="1" hangingPunct="1"/>
            <a:endParaRPr lang="en-GB" altLang="fr-FR" smtClean="0"/>
          </a:p>
          <a:p>
            <a:pPr eaLnBrk="1" hangingPunct="1"/>
            <a:endParaRPr lang="en-GB" altLang="fr-FR" smtClean="0"/>
          </a:p>
          <a:p>
            <a:pPr eaLnBrk="1" hangingPunct="1"/>
            <a:endParaRPr lang="en-US" altLang="fr-FR" smtClean="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8" name="Slide Image Placeholder 1"/>
          <p:cNvSpPr>
            <a:spLocks noGrp="1" noRot="1" noChangeAspect="1" noTextEdit="1"/>
          </p:cNvSpPr>
          <p:nvPr>
            <p:ph type="sldImg"/>
          </p:nvPr>
        </p:nvSpPr>
        <p:spPr>
          <a:xfrm>
            <a:off x="993775" y="768350"/>
            <a:ext cx="5113338" cy="3836988"/>
          </a:xfrm>
          <a:ln/>
        </p:spPr>
      </p:sp>
      <p:sp>
        <p:nvSpPr>
          <p:cNvPr id="475139" name="Notes Placeholder 2"/>
          <p:cNvSpPr>
            <a:spLocks noGrp="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lstStyle/>
          <a:p>
            <a:endParaRPr lang="en-GB" altLang="fr-FR" smtClean="0"/>
          </a:p>
        </p:txBody>
      </p:sp>
      <p:sp>
        <p:nvSpPr>
          <p:cNvPr id="475140" name="Slide Number Placeholder 3"/>
          <p:cNvSpPr txBox="1">
            <a:spLocks noGrp="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nchor="b"/>
          <a:lstStyle>
            <a:lvl1pPr defTabSz="931863" eaLnBrk="0" hangingPunct="0">
              <a:spcBef>
                <a:spcPct val="30000"/>
              </a:spcBef>
              <a:defRPr sz="1200">
                <a:solidFill>
                  <a:schemeClr val="tx1"/>
                </a:solidFill>
                <a:latin typeface="Calibri" pitchFamily="34" charset="0"/>
              </a:defRPr>
            </a:lvl1pPr>
            <a:lvl2pPr marL="757238" indent="-292100" defTabSz="931863" eaLnBrk="0" hangingPunct="0">
              <a:spcBef>
                <a:spcPct val="30000"/>
              </a:spcBef>
              <a:defRPr sz="1200">
                <a:solidFill>
                  <a:schemeClr val="tx1"/>
                </a:solidFill>
                <a:latin typeface="Calibri" pitchFamily="34" charset="0"/>
              </a:defRPr>
            </a:lvl2pPr>
            <a:lvl3pPr marL="1165225" indent="-233363" defTabSz="931863" eaLnBrk="0" hangingPunct="0">
              <a:spcBef>
                <a:spcPct val="30000"/>
              </a:spcBef>
              <a:defRPr sz="1200">
                <a:solidFill>
                  <a:schemeClr val="tx1"/>
                </a:solidFill>
                <a:latin typeface="Calibri" pitchFamily="34" charset="0"/>
              </a:defRPr>
            </a:lvl3pPr>
            <a:lvl4pPr marL="1630363" indent="-233363" defTabSz="931863" eaLnBrk="0" hangingPunct="0">
              <a:spcBef>
                <a:spcPct val="30000"/>
              </a:spcBef>
              <a:defRPr sz="1200">
                <a:solidFill>
                  <a:schemeClr val="tx1"/>
                </a:solidFill>
                <a:latin typeface="Calibri" pitchFamily="34" charset="0"/>
              </a:defRPr>
            </a:lvl4pPr>
            <a:lvl5pPr marL="2097088" indent="-233363" defTabSz="931863" eaLnBrk="0" hangingPunct="0">
              <a:spcBef>
                <a:spcPct val="30000"/>
              </a:spcBef>
              <a:defRPr sz="1200">
                <a:solidFill>
                  <a:schemeClr val="tx1"/>
                </a:solidFill>
                <a:latin typeface="Calibri" pitchFamily="34" charset="0"/>
              </a:defRPr>
            </a:lvl5pPr>
            <a:lvl6pPr marL="2554288" indent="-233363" defTabSz="931863" eaLnBrk="0" fontAlgn="base" hangingPunct="0">
              <a:spcBef>
                <a:spcPct val="30000"/>
              </a:spcBef>
              <a:spcAft>
                <a:spcPct val="0"/>
              </a:spcAft>
              <a:defRPr sz="1200">
                <a:solidFill>
                  <a:schemeClr val="tx1"/>
                </a:solidFill>
                <a:latin typeface="Calibri" pitchFamily="34" charset="0"/>
              </a:defRPr>
            </a:lvl6pPr>
            <a:lvl7pPr marL="3011488" indent="-233363" defTabSz="931863" eaLnBrk="0" fontAlgn="base" hangingPunct="0">
              <a:spcBef>
                <a:spcPct val="30000"/>
              </a:spcBef>
              <a:spcAft>
                <a:spcPct val="0"/>
              </a:spcAft>
              <a:defRPr sz="1200">
                <a:solidFill>
                  <a:schemeClr val="tx1"/>
                </a:solidFill>
                <a:latin typeface="Calibri" pitchFamily="34" charset="0"/>
              </a:defRPr>
            </a:lvl7pPr>
            <a:lvl8pPr marL="3468688" indent="-233363" defTabSz="931863" eaLnBrk="0" fontAlgn="base" hangingPunct="0">
              <a:spcBef>
                <a:spcPct val="30000"/>
              </a:spcBef>
              <a:spcAft>
                <a:spcPct val="0"/>
              </a:spcAft>
              <a:defRPr sz="1200">
                <a:solidFill>
                  <a:schemeClr val="tx1"/>
                </a:solidFill>
                <a:latin typeface="Calibri" pitchFamily="34" charset="0"/>
              </a:defRPr>
            </a:lvl8pPr>
            <a:lvl9pPr marL="3925888" indent="-233363"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1990C28A-4A5D-401A-A277-A08B5BC1166F}" type="slidenum">
              <a:rPr lang="en-US" altLang="fr-FR" sz="1300">
                <a:solidFill>
                  <a:srgbClr val="000000"/>
                </a:solidFill>
                <a:latin typeface="Garamond" pitchFamily="18" charset="0"/>
              </a:rPr>
              <a:pPr algn="r" eaLnBrk="1" hangingPunct="1">
                <a:spcBef>
                  <a:spcPct val="0"/>
                </a:spcBef>
              </a:pPr>
              <a:t>80</a:t>
            </a:fld>
            <a:endParaRPr lang="en-US" altLang="fr-FR" sz="1300">
              <a:solidFill>
                <a:srgbClr val="000000"/>
              </a:solidFill>
              <a:latin typeface="Garamond" pitchFamily="18"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Rectangle 2"/>
          <p:cNvSpPr>
            <a:spLocks noGrp="1" noRot="1" noChangeAspect="1" noChangeArrowheads="1" noTextEdit="1"/>
          </p:cNvSpPr>
          <p:nvPr>
            <p:ph type="sldImg"/>
          </p:nvPr>
        </p:nvSpPr>
        <p:spPr>
          <a:ln/>
        </p:spPr>
      </p:sp>
      <p:sp>
        <p:nvSpPr>
          <p:cNvPr id="4761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smtClean="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Rectangle 2"/>
          <p:cNvSpPr>
            <a:spLocks noGrp="1" noRot="1" noChangeAspect="1" noChangeArrowheads="1" noTextEdit="1"/>
          </p:cNvSpPr>
          <p:nvPr>
            <p:ph type="sldImg"/>
          </p:nvPr>
        </p:nvSpPr>
        <p:spPr>
          <a:ln/>
        </p:spPr>
      </p:sp>
      <p:sp>
        <p:nvSpPr>
          <p:cNvPr id="4771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dirty="0"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D2777A2E-88AD-47A2-B1CF-E9675DE26F37}" type="slidenum">
              <a:rPr lang="en-US" altLang="en-US" sz="1300" smtClean="0">
                <a:latin typeface="Arial" pitchFamily="34" charset="0"/>
                <a:cs typeface="Arial" pitchFamily="34" charset="0"/>
              </a:rPr>
              <a:pPr>
                <a:spcBef>
                  <a:spcPct val="0"/>
                </a:spcBef>
              </a:pPr>
              <a:t>9</a:t>
            </a:fld>
            <a:endParaRPr lang="en-US" altLang="en-US" sz="1300" smtClean="0">
              <a:latin typeface="Arial" pitchFamily="34" charset="0"/>
              <a:cs typeface="Arial" pitchFamily="34" charset="0"/>
            </a:endParaRPr>
          </a:p>
        </p:txBody>
      </p:sp>
      <p:sp>
        <p:nvSpPr>
          <p:cNvPr id="404483" name="Slide Image Placeholder 1"/>
          <p:cNvSpPr>
            <a:spLocks noGrp="1" noRot="1" noChangeAspect="1" noTextEdit="1"/>
          </p:cNvSpPr>
          <p:nvPr>
            <p:ph type="sldImg"/>
          </p:nvPr>
        </p:nvSpPr>
        <p:spPr>
          <a:xfrm>
            <a:off x="992188" y="768350"/>
            <a:ext cx="5114925" cy="3836988"/>
          </a:xfrm>
          <a:ln/>
        </p:spPr>
      </p:sp>
      <p:sp>
        <p:nvSpPr>
          <p:cNvPr id="404484" name="Notes Placeholder 2"/>
          <p:cNvSpPr>
            <a:spLocks noGrp="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2" tIns="49522" rIns="99042" bIns="49522"/>
          <a:lstStyle/>
          <a:p>
            <a:pPr>
              <a:spcBef>
                <a:spcPct val="0"/>
              </a:spcBef>
            </a:pPr>
            <a:endParaRPr lang="en-GB" altLang="en-US" smtClean="0"/>
          </a:p>
        </p:txBody>
      </p:sp>
      <p:sp>
        <p:nvSpPr>
          <p:cNvPr id="404485" name="Slide Number Placeholder 3"/>
          <p:cNvSpPr txBox="1">
            <a:spLocks noGrp="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2" tIns="49522" rIns="99042" bIns="49522" anchor="b"/>
          <a:lstStyle>
            <a:lvl1pPr defTabSz="990600" eaLnBrk="0" hangingPunct="0">
              <a:spcBef>
                <a:spcPct val="30000"/>
              </a:spcBef>
              <a:defRPr sz="1200">
                <a:solidFill>
                  <a:schemeClr val="tx1"/>
                </a:solidFill>
                <a:latin typeface="Calibri" pitchFamily="34" charset="0"/>
              </a:defRPr>
            </a:lvl1pPr>
            <a:lvl2pPr marL="788988" indent="-301625" defTabSz="990600" eaLnBrk="0" hangingPunct="0">
              <a:spcBef>
                <a:spcPct val="30000"/>
              </a:spcBef>
              <a:defRPr sz="1200">
                <a:solidFill>
                  <a:schemeClr val="tx1"/>
                </a:solidFill>
                <a:latin typeface="Calibri" pitchFamily="34" charset="0"/>
              </a:defRPr>
            </a:lvl2pPr>
            <a:lvl3pPr marL="1216025" indent="-244475" defTabSz="990600" eaLnBrk="0" hangingPunct="0">
              <a:spcBef>
                <a:spcPct val="30000"/>
              </a:spcBef>
              <a:defRPr sz="1200">
                <a:solidFill>
                  <a:schemeClr val="tx1"/>
                </a:solidFill>
                <a:latin typeface="Calibri" pitchFamily="34" charset="0"/>
              </a:defRPr>
            </a:lvl3pPr>
            <a:lvl4pPr marL="1700213" indent="-241300" defTabSz="990600" eaLnBrk="0" hangingPunct="0">
              <a:spcBef>
                <a:spcPct val="30000"/>
              </a:spcBef>
              <a:defRPr sz="1200">
                <a:solidFill>
                  <a:schemeClr val="tx1"/>
                </a:solidFill>
                <a:latin typeface="Calibri" pitchFamily="34" charset="0"/>
              </a:defRPr>
            </a:lvl4pPr>
            <a:lvl5pPr marL="2187575" indent="-244475" defTabSz="990600" eaLnBrk="0" hangingPunct="0">
              <a:spcBef>
                <a:spcPct val="30000"/>
              </a:spcBef>
              <a:defRPr sz="1200">
                <a:solidFill>
                  <a:schemeClr val="tx1"/>
                </a:solidFill>
                <a:latin typeface="Calibri" pitchFamily="34" charset="0"/>
              </a:defRPr>
            </a:lvl5pPr>
            <a:lvl6pPr marL="2644775" indent="-244475" defTabSz="990600" eaLnBrk="0" fontAlgn="base" hangingPunct="0">
              <a:spcBef>
                <a:spcPct val="30000"/>
              </a:spcBef>
              <a:spcAft>
                <a:spcPct val="0"/>
              </a:spcAft>
              <a:defRPr sz="1200">
                <a:solidFill>
                  <a:schemeClr val="tx1"/>
                </a:solidFill>
                <a:latin typeface="Calibri" pitchFamily="34" charset="0"/>
              </a:defRPr>
            </a:lvl6pPr>
            <a:lvl7pPr marL="3101975" indent="-244475" defTabSz="990600" eaLnBrk="0" fontAlgn="base" hangingPunct="0">
              <a:spcBef>
                <a:spcPct val="30000"/>
              </a:spcBef>
              <a:spcAft>
                <a:spcPct val="0"/>
              </a:spcAft>
              <a:defRPr sz="1200">
                <a:solidFill>
                  <a:schemeClr val="tx1"/>
                </a:solidFill>
                <a:latin typeface="Calibri" pitchFamily="34" charset="0"/>
              </a:defRPr>
            </a:lvl7pPr>
            <a:lvl8pPr marL="3559175" indent="-244475" defTabSz="990600" eaLnBrk="0" fontAlgn="base" hangingPunct="0">
              <a:spcBef>
                <a:spcPct val="30000"/>
              </a:spcBef>
              <a:spcAft>
                <a:spcPct val="0"/>
              </a:spcAft>
              <a:defRPr sz="1200">
                <a:solidFill>
                  <a:schemeClr val="tx1"/>
                </a:solidFill>
                <a:latin typeface="Calibri" pitchFamily="34" charset="0"/>
              </a:defRPr>
            </a:lvl8pPr>
            <a:lvl9pPr marL="4016375" indent="-244475" defTabSz="990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1856254D-53F6-4C5A-8155-1AC26F0B91CB}" type="slidenum">
              <a:rPr lang="en-US" altLang="en-US" sz="1300">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9</a:t>
            </a:fld>
            <a:endParaRPr lang="en-US" altLang="en-US" sz="130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2"/>
          <p:cNvSpPr>
            <a:spLocks noGrp="1" noRot="1" noChangeAspect="1" noChangeArrowheads="1" noTextEdit="1"/>
          </p:cNvSpPr>
          <p:nvPr>
            <p:ph type="sldImg"/>
          </p:nvPr>
        </p:nvSpPr>
        <p:spPr>
          <a:ln/>
        </p:spPr>
      </p:sp>
      <p:sp>
        <p:nvSpPr>
          <p:cNvPr id="4782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smtClean="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Rectangle 2"/>
          <p:cNvSpPr>
            <a:spLocks noGrp="1" noRot="1" noChangeAspect="1" noChangeArrowheads="1" noTextEdit="1"/>
          </p:cNvSpPr>
          <p:nvPr>
            <p:ph type="sldImg"/>
          </p:nvPr>
        </p:nvSpPr>
        <p:spPr>
          <a:ln/>
        </p:spPr>
      </p:sp>
      <p:sp>
        <p:nvSpPr>
          <p:cNvPr id="4792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fr-FR" sz="1100" smtClean="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2"/>
          <p:cNvSpPr>
            <a:spLocks noGrp="1" noRot="1" noChangeAspect="1" noChangeArrowheads="1" noTextEdit="1"/>
          </p:cNvSpPr>
          <p:nvPr>
            <p:ph type="sldImg"/>
          </p:nvPr>
        </p:nvSpPr>
        <p:spPr>
          <a:ln/>
        </p:spPr>
      </p:sp>
      <p:sp>
        <p:nvSpPr>
          <p:cNvPr id="4802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fr-FR" sz="700" smtClean="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Rectangle 2"/>
          <p:cNvSpPr>
            <a:spLocks noGrp="1" noRot="1" noChangeAspect="1" noChangeArrowheads="1" noTextEdit="1"/>
          </p:cNvSpPr>
          <p:nvPr>
            <p:ph type="sldImg"/>
          </p:nvPr>
        </p:nvSpPr>
        <p:spPr>
          <a:ln/>
        </p:spPr>
      </p:sp>
      <p:sp>
        <p:nvSpPr>
          <p:cNvPr id="4812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smtClean="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2"/>
          <p:cNvSpPr>
            <a:spLocks noGrp="1" noRot="1" noChangeAspect="1" noChangeArrowheads="1" noTextEdit="1"/>
          </p:cNvSpPr>
          <p:nvPr>
            <p:ph type="sldImg"/>
          </p:nvPr>
        </p:nvSpPr>
        <p:spPr>
          <a:ln/>
        </p:spPr>
      </p:sp>
      <p:sp>
        <p:nvSpPr>
          <p:cNvPr id="4823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smtClean="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Rectangle 2"/>
          <p:cNvSpPr>
            <a:spLocks noGrp="1" noRot="1" noChangeAspect="1" noChangeArrowheads="1" noTextEdit="1"/>
          </p:cNvSpPr>
          <p:nvPr>
            <p:ph type="sldImg"/>
          </p:nvPr>
        </p:nvSpPr>
        <p:spPr>
          <a:ln/>
        </p:spPr>
      </p:sp>
      <p:sp>
        <p:nvSpPr>
          <p:cNvPr id="4833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b="1" smtClean="0">
              <a:solidFill>
                <a:srgbClr val="002060"/>
              </a:solidFill>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Rectangle 2"/>
          <p:cNvSpPr>
            <a:spLocks noGrp="1" noRot="1" noChangeAspect="1" noChangeArrowheads="1" noTextEdit="1"/>
          </p:cNvSpPr>
          <p:nvPr>
            <p:ph type="sldImg"/>
          </p:nvPr>
        </p:nvSpPr>
        <p:spPr>
          <a:ln/>
        </p:spPr>
      </p:sp>
      <p:sp>
        <p:nvSpPr>
          <p:cNvPr id="4843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fr-FR" sz="1100" smtClean="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8" name="Rectangle 2"/>
          <p:cNvSpPr>
            <a:spLocks noGrp="1" noRot="1" noChangeAspect="1" noChangeArrowheads="1" noTextEdit="1"/>
          </p:cNvSpPr>
          <p:nvPr>
            <p:ph type="sldImg"/>
          </p:nvPr>
        </p:nvSpPr>
        <p:spPr>
          <a:ln/>
        </p:spPr>
      </p:sp>
      <p:sp>
        <p:nvSpPr>
          <p:cNvPr id="4853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endParaRPr lang="en-GB" altLang="fr-FR" smtClean="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Rectangle 2"/>
          <p:cNvSpPr>
            <a:spLocks noGrp="1" noRot="1" noChangeAspect="1" noChangeArrowheads="1" noTextEdit="1"/>
          </p:cNvSpPr>
          <p:nvPr>
            <p:ph type="sldImg"/>
          </p:nvPr>
        </p:nvSpPr>
        <p:spPr>
          <a:ln/>
        </p:spPr>
      </p:sp>
      <p:sp>
        <p:nvSpPr>
          <p:cNvPr id="4864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fr-FR" sz="1100" smtClean="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Rectangle 2"/>
          <p:cNvSpPr>
            <a:spLocks noGrp="1" noRot="1" noChangeAspect="1" noChangeArrowheads="1" noTextEdit="1"/>
          </p:cNvSpPr>
          <p:nvPr>
            <p:ph type="sldImg"/>
          </p:nvPr>
        </p:nvSpPr>
        <p:spPr>
          <a:ln/>
        </p:spPr>
      </p:sp>
      <p:sp>
        <p:nvSpPr>
          <p:cNvPr id="4874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fr-FR"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eaLnBrk="0" hangingPunct="0">
              <a:spcBef>
                <a:spcPct val="30000"/>
              </a:spcBef>
              <a:defRPr sz="1200">
                <a:solidFill>
                  <a:schemeClr val="tx1"/>
                </a:solidFill>
                <a:latin typeface="Calibri" pitchFamily="34" charset="0"/>
              </a:defRPr>
            </a:lvl1pPr>
            <a:lvl2pPr marL="742950" indent="-285750" defTabSz="990600" eaLnBrk="0" hangingPunct="0">
              <a:spcBef>
                <a:spcPct val="30000"/>
              </a:spcBef>
              <a:defRPr sz="1200">
                <a:solidFill>
                  <a:schemeClr val="tx1"/>
                </a:solidFill>
                <a:latin typeface="Calibri" pitchFamily="34" charset="0"/>
              </a:defRPr>
            </a:lvl2pPr>
            <a:lvl3pPr marL="1143000" indent="-228600" defTabSz="990600" eaLnBrk="0" hangingPunct="0">
              <a:spcBef>
                <a:spcPct val="30000"/>
              </a:spcBef>
              <a:defRPr sz="1200">
                <a:solidFill>
                  <a:schemeClr val="tx1"/>
                </a:solidFill>
                <a:latin typeface="Calibri" pitchFamily="34" charset="0"/>
              </a:defRPr>
            </a:lvl3pPr>
            <a:lvl4pPr marL="1600200" indent="-228600" defTabSz="990600" eaLnBrk="0" hangingPunct="0">
              <a:spcBef>
                <a:spcPct val="30000"/>
              </a:spcBef>
              <a:defRPr sz="1200">
                <a:solidFill>
                  <a:schemeClr val="tx1"/>
                </a:solidFill>
                <a:latin typeface="Calibri" pitchFamily="34" charset="0"/>
              </a:defRPr>
            </a:lvl4pPr>
            <a:lvl5pPr marL="2057400" indent="-228600" defTabSz="990600" eaLnBrk="0" hangingPunct="0">
              <a:spcBef>
                <a:spcPct val="30000"/>
              </a:spcBef>
              <a:defRPr sz="1200">
                <a:solidFill>
                  <a:schemeClr val="tx1"/>
                </a:solidFill>
                <a:latin typeface="Calibri" pitchFamily="34" charset="0"/>
              </a:defRPr>
            </a:lvl5pPr>
            <a:lvl6pPr marL="2514600" indent="-228600" defTabSz="990600" eaLnBrk="0" fontAlgn="base" hangingPunct="0">
              <a:spcBef>
                <a:spcPct val="30000"/>
              </a:spcBef>
              <a:spcAft>
                <a:spcPct val="0"/>
              </a:spcAft>
              <a:defRPr sz="1200">
                <a:solidFill>
                  <a:schemeClr val="tx1"/>
                </a:solidFill>
                <a:latin typeface="Calibri" pitchFamily="34" charset="0"/>
              </a:defRPr>
            </a:lvl6pPr>
            <a:lvl7pPr marL="2971800" indent="-228600" defTabSz="990600" eaLnBrk="0" fontAlgn="base" hangingPunct="0">
              <a:spcBef>
                <a:spcPct val="30000"/>
              </a:spcBef>
              <a:spcAft>
                <a:spcPct val="0"/>
              </a:spcAft>
              <a:defRPr sz="1200">
                <a:solidFill>
                  <a:schemeClr val="tx1"/>
                </a:solidFill>
                <a:latin typeface="Calibri" pitchFamily="34" charset="0"/>
              </a:defRPr>
            </a:lvl7pPr>
            <a:lvl8pPr marL="3429000" indent="-228600" defTabSz="990600" eaLnBrk="0" fontAlgn="base" hangingPunct="0">
              <a:spcBef>
                <a:spcPct val="30000"/>
              </a:spcBef>
              <a:spcAft>
                <a:spcPct val="0"/>
              </a:spcAft>
              <a:defRPr sz="1200">
                <a:solidFill>
                  <a:schemeClr val="tx1"/>
                </a:solidFill>
                <a:latin typeface="Calibri" pitchFamily="34" charset="0"/>
              </a:defRPr>
            </a:lvl8pPr>
            <a:lvl9pPr marL="3886200" indent="-228600" defTabSz="990600" eaLnBrk="0" fontAlgn="base" hangingPunct="0">
              <a:spcBef>
                <a:spcPct val="30000"/>
              </a:spcBef>
              <a:spcAft>
                <a:spcPct val="0"/>
              </a:spcAft>
              <a:defRPr sz="1200">
                <a:solidFill>
                  <a:schemeClr val="tx1"/>
                </a:solidFill>
                <a:latin typeface="Calibri" pitchFamily="34" charset="0"/>
              </a:defRPr>
            </a:lvl9pPr>
          </a:lstStyle>
          <a:p>
            <a:pPr>
              <a:spcBef>
                <a:spcPct val="0"/>
              </a:spcBef>
            </a:pPr>
            <a:fld id="{9AAAF936-525C-40A4-97CA-B5769B15366E}" type="slidenum">
              <a:rPr lang="en-US" altLang="en-US" sz="1300" smtClean="0">
                <a:latin typeface="Arial" pitchFamily="34" charset="0"/>
                <a:cs typeface="Arial" pitchFamily="34" charset="0"/>
              </a:rPr>
              <a:pPr>
                <a:spcBef>
                  <a:spcPct val="0"/>
                </a:spcBef>
              </a:pPr>
              <a:t>10</a:t>
            </a:fld>
            <a:endParaRPr lang="en-US" altLang="en-US" sz="1300" smtClean="0">
              <a:latin typeface="Arial" pitchFamily="34" charset="0"/>
              <a:cs typeface="Arial" pitchFamily="34" charset="0"/>
            </a:endParaRPr>
          </a:p>
        </p:txBody>
      </p:sp>
      <p:sp>
        <p:nvSpPr>
          <p:cNvPr id="405507" name="Slide Image Placeholder 1"/>
          <p:cNvSpPr>
            <a:spLocks noGrp="1" noRot="1" noChangeAspect="1" noTextEdit="1"/>
          </p:cNvSpPr>
          <p:nvPr>
            <p:ph type="sldImg"/>
          </p:nvPr>
        </p:nvSpPr>
        <p:spPr>
          <a:ln/>
        </p:spPr>
      </p:sp>
      <p:sp>
        <p:nvSpPr>
          <p:cNvPr id="40550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80000"/>
              </a:lnSpc>
            </a:pPr>
            <a:endParaRPr lang="en-GB" altLang="en-US" smtClean="0"/>
          </a:p>
        </p:txBody>
      </p:sp>
      <p:sp>
        <p:nvSpPr>
          <p:cNvPr id="405509"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28" tIns="49515" rIns="99028" bIns="49515" anchor="b"/>
          <a:lstStyle>
            <a:lvl1pPr defTabSz="989013" eaLnBrk="0" hangingPunct="0">
              <a:spcBef>
                <a:spcPct val="30000"/>
              </a:spcBef>
              <a:defRPr sz="1200">
                <a:solidFill>
                  <a:schemeClr val="tx1"/>
                </a:solidFill>
                <a:latin typeface="Calibri" pitchFamily="34" charset="0"/>
              </a:defRPr>
            </a:lvl1pPr>
            <a:lvl2pPr marL="742950" indent="-285750" defTabSz="989013" eaLnBrk="0" hangingPunct="0">
              <a:spcBef>
                <a:spcPct val="30000"/>
              </a:spcBef>
              <a:defRPr sz="1200">
                <a:solidFill>
                  <a:schemeClr val="tx1"/>
                </a:solidFill>
                <a:latin typeface="Calibri" pitchFamily="34" charset="0"/>
              </a:defRPr>
            </a:lvl2pPr>
            <a:lvl3pPr marL="1143000" indent="-228600" defTabSz="989013" eaLnBrk="0" hangingPunct="0">
              <a:spcBef>
                <a:spcPct val="30000"/>
              </a:spcBef>
              <a:defRPr sz="1200">
                <a:solidFill>
                  <a:schemeClr val="tx1"/>
                </a:solidFill>
                <a:latin typeface="Calibri" pitchFamily="34" charset="0"/>
              </a:defRPr>
            </a:lvl3pPr>
            <a:lvl4pPr marL="1600200" indent="-228600" defTabSz="989013" eaLnBrk="0" hangingPunct="0">
              <a:spcBef>
                <a:spcPct val="30000"/>
              </a:spcBef>
              <a:defRPr sz="1200">
                <a:solidFill>
                  <a:schemeClr val="tx1"/>
                </a:solidFill>
                <a:latin typeface="Calibri" pitchFamily="34" charset="0"/>
              </a:defRPr>
            </a:lvl4pPr>
            <a:lvl5pPr marL="2057400" indent="-228600" defTabSz="989013" eaLnBrk="0" hangingPunct="0">
              <a:spcBef>
                <a:spcPct val="30000"/>
              </a:spcBef>
              <a:defRPr sz="1200">
                <a:solidFill>
                  <a:schemeClr val="tx1"/>
                </a:solidFill>
                <a:latin typeface="Calibri" pitchFamily="34" charset="0"/>
              </a:defRPr>
            </a:lvl5pPr>
            <a:lvl6pPr marL="2514600" indent="-228600" defTabSz="989013" eaLnBrk="0" fontAlgn="base" hangingPunct="0">
              <a:spcBef>
                <a:spcPct val="30000"/>
              </a:spcBef>
              <a:spcAft>
                <a:spcPct val="0"/>
              </a:spcAft>
              <a:defRPr sz="1200">
                <a:solidFill>
                  <a:schemeClr val="tx1"/>
                </a:solidFill>
                <a:latin typeface="Calibri" pitchFamily="34" charset="0"/>
              </a:defRPr>
            </a:lvl6pPr>
            <a:lvl7pPr marL="2971800" indent="-228600" defTabSz="989013" eaLnBrk="0" fontAlgn="base" hangingPunct="0">
              <a:spcBef>
                <a:spcPct val="30000"/>
              </a:spcBef>
              <a:spcAft>
                <a:spcPct val="0"/>
              </a:spcAft>
              <a:defRPr sz="1200">
                <a:solidFill>
                  <a:schemeClr val="tx1"/>
                </a:solidFill>
                <a:latin typeface="Calibri" pitchFamily="34" charset="0"/>
              </a:defRPr>
            </a:lvl7pPr>
            <a:lvl8pPr marL="3429000" indent="-228600" defTabSz="989013" eaLnBrk="0" fontAlgn="base" hangingPunct="0">
              <a:spcBef>
                <a:spcPct val="30000"/>
              </a:spcBef>
              <a:spcAft>
                <a:spcPct val="0"/>
              </a:spcAft>
              <a:defRPr sz="1200">
                <a:solidFill>
                  <a:schemeClr val="tx1"/>
                </a:solidFill>
                <a:latin typeface="Calibri" pitchFamily="34" charset="0"/>
              </a:defRPr>
            </a:lvl8pPr>
            <a:lvl9pPr marL="3886200" indent="-228600" defTabSz="98901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buClr>
                <a:schemeClr val="bg1"/>
              </a:buClr>
              <a:buSzPct val="80000"/>
              <a:buFont typeface="Wingdings" pitchFamily="2" charset="2"/>
              <a:buChar char="•"/>
            </a:pPr>
            <a:fld id="{D3ADDDD7-A82B-4E43-B342-A1CB46CC4F27}" type="slidenum">
              <a:rPr lang="en-GB" altLang="en-US" sz="1300"/>
              <a:pPr algn="r" eaLnBrk="1" hangingPunct="1">
                <a:spcBef>
                  <a:spcPct val="0"/>
                </a:spcBef>
                <a:buClr>
                  <a:schemeClr val="bg1"/>
                </a:buClr>
                <a:buSzPct val="80000"/>
                <a:buFont typeface="Wingdings" pitchFamily="2" charset="2"/>
                <a:buChar char="•"/>
              </a:pPr>
              <a:t>10</a:t>
            </a:fld>
            <a:endParaRPr lang="en-GB" altLang="en-US" sz="130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Rectangle 2"/>
          <p:cNvSpPr>
            <a:spLocks noGrp="1" noRot="1" noChangeAspect="1" noChangeArrowheads="1" noTextEdit="1"/>
          </p:cNvSpPr>
          <p:nvPr>
            <p:ph type="sldImg"/>
          </p:nvPr>
        </p:nvSpPr>
        <p:spPr>
          <a:ln/>
        </p:spPr>
      </p:sp>
      <p:sp>
        <p:nvSpPr>
          <p:cNvPr id="4884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fr-FR" smtClean="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fr-FR" smtClean="0"/>
          </a:p>
          <a:p>
            <a:pPr eaLnBrk="1" hangingPunct="1"/>
            <a:endParaRPr lang="en-GB" altLang="fr-FR" smtClean="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Rectangle 2"/>
          <p:cNvSpPr>
            <a:spLocks noGrp="1" noRot="1" noChangeAspect="1" noChangeArrowheads="1" noTextEdit="1"/>
          </p:cNvSpPr>
          <p:nvPr>
            <p:ph type="sldImg"/>
          </p:nvPr>
        </p:nvSpPr>
        <p:spPr>
          <a:ln/>
        </p:spPr>
      </p:sp>
      <p:sp>
        <p:nvSpPr>
          <p:cNvPr id="4904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smtClean="0"/>
          </a:p>
          <a:p>
            <a:endParaRPr lang="en-GB" altLang="fr-FR" smtClean="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Slide Image Placeholder 1"/>
          <p:cNvSpPr>
            <a:spLocks noGrp="1" noRot="1" noChangeAspect="1" noTextEdit="1"/>
          </p:cNvSpPr>
          <p:nvPr>
            <p:ph type="sldImg"/>
          </p:nvPr>
        </p:nvSpPr>
        <p:spPr>
          <a:ln/>
        </p:spPr>
      </p:sp>
      <p:sp>
        <p:nvSpPr>
          <p:cNvPr id="491523" name="Notes Placeholder 2"/>
          <p:cNvSpPr>
            <a:spLocks noGrp="1"/>
          </p:cNvSpPr>
          <p:nvPr>
            <p:ph type="body" idx="1"/>
          </p:nvPr>
        </p:nvSpPr>
        <p:spPr>
          <a:xfrm>
            <a:off x="709613" y="4860925"/>
            <a:ext cx="5680075" cy="4606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192" tIns="48596" rIns="97192" bIns="48596"/>
          <a:lstStyle/>
          <a:p>
            <a:pPr eaLnBrk="1" hangingPunct="1"/>
            <a:endParaRPr lang="en-AU" altLang="fr-FR" smtClean="0">
              <a:cs typeface="Times New Roman" pitchFamily="18" charset="0"/>
            </a:endParaRPr>
          </a:p>
        </p:txBody>
      </p:sp>
      <p:sp>
        <p:nvSpPr>
          <p:cNvPr id="491524" name="Slide Number Placeholder 3"/>
          <p:cNvSpPr txBox="1">
            <a:spLocks noGrp="1"/>
          </p:cNvSpPr>
          <p:nvPr/>
        </p:nvSpPr>
        <p:spPr bwMode="auto">
          <a:xfrm>
            <a:off x="4021138" y="9720263"/>
            <a:ext cx="307657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192" tIns="48596" rIns="97192" bIns="48596" anchor="b"/>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31346F30-C39C-408F-8D7B-2894F9DB1EFE}" type="slidenum">
              <a:rPr lang="en-US" altLang="fr-FR" sz="1300">
                <a:solidFill>
                  <a:srgbClr val="000000"/>
                </a:solidFill>
                <a:latin typeface="Times New Roman" pitchFamily="18" charset="0"/>
                <a:ea typeface="ヒラギノ角ゴ ProN W3"/>
                <a:cs typeface="ヒラギノ角ゴ ProN W3"/>
                <a:sym typeface="Times New Roman" pitchFamily="18" charset="0"/>
              </a:rPr>
              <a:pPr algn="r" eaLnBrk="1" hangingPunct="1">
                <a:spcBef>
                  <a:spcPct val="0"/>
                </a:spcBef>
              </a:pPr>
              <a:t>96</a:t>
            </a:fld>
            <a:endParaRPr lang="en-US" altLang="fr-FR" sz="1300">
              <a:solidFill>
                <a:srgbClr val="000000"/>
              </a:solidFill>
              <a:latin typeface="Times New Roman" pitchFamily="18" charset="0"/>
              <a:ea typeface="ヒラギノ角ゴ ProN W3"/>
              <a:cs typeface="ヒラギノ角ゴ ProN W3"/>
              <a:sym typeface="Times New Roman" pitchFamily="18"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Rectangle 2"/>
          <p:cNvSpPr>
            <a:spLocks noGrp="1" noRot="1" noChangeAspect="1" noChangeArrowheads="1" noTextEdit="1"/>
          </p:cNvSpPr>
          <p:nvPr>
            <p:ph type="sldImg"/>
          </p:nvPr>
        </p:nvSpPr>
        <p:spPr>
          <a:ln/>
        </p:spPr>
      </p:sp>
      <p:sp>
        <p:nvSpPr>
          <p:cNvPr id="4925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fr-FR" smtClean="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57175" indent="-257175" eaLnBrk="1" hangingPunct="1"/>
            <a:endParaRPr lang="fr-FR" altLang="fr-FR" smtClean="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Slide Image Placeholder 1"/>
          <p:cNvSpPr>
            <a:spLocks noGrp="1" noRot="1" noChangeAspect="1" noTextEdit="1"/>
          </p:cNvSpPr>
          <p:nvPr>
            <p:ph type="sldImg"/>
          </p:nvPr>
        </p:nvSpPr>
        <p:spPr>
          <a:ln/>
        </p:spPr>
      </p:sp>
      <p:sp>
        <p:nvSpPr>
          <p:cNvPr id="4945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pPr>
            <a:endParaRPr lang="en-GB" altLang="en-US" smtClean="0"/>
          </a:p>
        </p:txBody>
      </p:sp>
      <p:sp>
        <p:nvSpPr>
          <p:cNvPr id="4945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89013" eaLnBrk="0" hangingPunct="0">
              <a:spcBef>
                <a:spcPct val="30000"/>
              </a:spcBef>
              <a:defRPr sz="1200">
                <a:solidFill>
                  <a:schemeClr val="tx1"/>
                </a:solidFill>
                <a:latin typeface="Calibri" pitchFamily="34" charset="0"/>
              </a:defRPr>
            </a:lvl1pPr>
            <a:lvl2pPr marL="788988" indent="-303213" defTabSz="989013" eaLnBrk="0" hangingPunct="0">
              <a:spcBef>
                <a:spcPct val="30000"/>
              </a:spcBef>
              <a:defRPr sz="1200">
                <a:solidFill>
                  <a:schemeClr val="tx1"/>
                </a:solidFill>
                <a:latin typeface="Calibri" pitchFamily="34" charset="0"/>
              </a:defRPr>
            </a:lvl2pPr>
            <a:lvl3pPr marL="1214438" indent="-242888" defTabSz="989013" eaLnBrk="0" hangingPunct="0">
              <a:spcBef>
                <a:spcPct val="30000"/>
              </a:spcBef>
              <a:defRPr sz="1200">
                <a:solidFill>
                  <a:schemeClr val="tx1"/>
                </a:solidFill>
                <a:latin typeface="Calibri" pitchFamily="34" charset="0"/>
              </a:defRPr>
            </a:lvl3pPr>
            <a:lvl4pPr marL="1700213" indent="-242888" defTabSz="989013" eaLnBrk="0" hangingPunct="0">
              <a:spcBef>
                <a:spcPct val="30000"/>
              </a:spcBef>
              <a:defRPr sz="1200">
                <a:solidFill>
                  <a:schemeClr val="tx1"/>
                </a:solidFill>
                <a:latin typeface="Calibri" pitchFamily="34" charset="0"/>
              </a:defRPr>
            </a:lvl4pPr>
            <a:lvl5pPr marL="2185988" indent="-242888" defTabSz="989013" eaLnBrk="0" hangingPunct="0">
              <a:spcBef>
                <a:spcPct val="30000"/>
              </a:spcBef>
              <a:defRPr sz="1200">
                <a:solidFill>
                  <a:schemeClr val="tx1"/>
                </a:solidFill>
                <a:latin typeface="Calibri" pitchFamily="34" charset="0"/>
              </a:defRPr>
            </a:lvl5pPr>
            <a:lvl6pPr marL="2643188" indent="-242888" defTabSz="989013" eaLnBrk="0" fontAlgn="base" hangingPunct="0">
              <a:spcBef>
                <a:spcPct val="30000"/>
              </a:spcBef>
              <a:spcAft>
                <a:spcPct val="0"/>
              </a:spcAft>
              <a:defRPr sz="1200">
                <a:solidFill>
                  <a:schemeClr val="tx1"/>
                </a:solidFill>
                <a:latin typeface="Calibri" pitchFamily="34" charset="0"/>
              </a:defRPr>
            </a:lvl6pPr>
            <a:lvl7pPr marL="3100388" indent="-242888" defTabSz="989013" eaLnBrk="0" fontAlgn="base" hangingPunct="0">
              <a:spcBef>
                <a:spcPct val="30000"/>
              </a:spcBef>
              <a:spcAft>
                <a:spcPct val="0"/>
              </a:spcAft>
              <a:defRPr sz="1200">
                <a:solidFill>
                  <a:schemeClr val="tx1"/>
                </a:solidFill>
                <a:latin typeface="Calibri" pitchFamily="34" charset="0"/>
              </a:defRPr>
            </a:lvl7pPr>
            <a:lvl8pPr marL="3557588" indent="-242888" defTabSz="989013" eaLnBrk="0" fontAlgn="base" hangingPunct="0">
              <a:spcBef>
                <a:spcPct val="30000"/>
              </a:spcBef>
              <a:spcAft>
                <a:spcPct val="0"/>
              </a:spcAft>
              <a:defRPr sz="1200">
                <a:solidFill>
                  <a:schemeClr val="tx1"/>
                </a:solidFill>
                <a:latin typeface="Calibri" pitchFamily="34" charset="0"/>
              </a:defRPr>
            </a:lvl8pPr>
            <a:lvl9pPr marL="4014788" indent="-242888" defTabSz="989013" eaLnBrk="0" fontAlgn="base" hangingPunct="0">
              <a:spcBef>
                <a:spcPct val="30000"/>
              </a:spcBef>
              <a:spcAft>
                <a:spcPct val="0"/>
              </a:spcAft>
              <a:defRPr sz="1200">
                <a:solidFill>
                  <a:schemeClr val="tx1"/>
                </a:solidFill>
                <a:latin typeface="Calibri" pitchFamily="34" charset="0"/>
              </a:defRPr>
            </a:lvl9pPr>
          </a:lstStyle>
          <a:p>
            <a:pPr>
              <a:spcBef>
                <a:spcPct val="0"/>
              </a:spcBef>
              <a:buClr>
                <a:srgbClr val="FFFFFF"/>
              </a:buClr>
            </a:pPr>
            <a:fld id="{48C2734B-0036-40F0-A908-F6AFAAA4A6C4}" type="slidenum">
              <a:rPr lang="en-US" altLang="en-US" sz="1300" smtClean="0">
                <a:solidFill>
                  <a:srgbClr val="000000"/>
                </a:solidFill>
                <a:latin typeface="Arial" pitchFamily="34" charset="0"/>
                <a:cs typeface="Arial" pitchFamily="34" charset="0"/>
              </a:rPr>
              <a:pPr>
                <a:spcBef>
                  <a:spcPct val="0"/>
                </a:spcBef>
                <a:buClr>
                  <a:srgbClr val="FFFFFF"/>
                </a:buClr>
              </a:pPr>
              <a:t>99</a:t>
            </a:fld>
            <a:endParaRPr lang="en-US" altLang="en-US" sz="1300" smtClean="0">
              <a:solidFill>
                <a:srgbClr val="000000"/>
              </a:solidFill>
              <a:latin typeface="Arial" pitchFamily="34" charset="0"/>
              <a:cs typeface="Arial"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712788" y="4864100"/>
            <a:ext cx="5673725" cy="4603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19" tIns="49510" rIns="99019" bIns="49510"/>
          <a:lstStyle/>
          <a:p>
            <a:endParaRPr lang="en-GB" altLang="en-US" dirty="0" smtClean="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2"/>
          <p:cNvSpPr>
            <a:spLocks noGrp="1" noRot="1" noChangeAspect="1" noChangeArrowheads="1" noTextEdit="1"/>
          </p:cNvSpPr>
          <p:nvPr>
            <p:ph type="sldImg"/>
          </p:nvPr>
        </p:nvSpPr>
        <p:spPr>
          <a:ln/>
        </p:spPr>
      </p:sp>
      <p:sp>
        <p:nvSpPr>
          <p:cNvPr id="4966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GB" altLang="en-US" smtClean="0">
              <a:latin typeface="Arial" pitchFamily="34" charset="0"/>
              <a:cs typeface="Arial"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7"/>
          <p:cNvSpPr txBox="1">
            <a:spLocks noGrp="1" noChangeArrowheads="1"/>
          </p:cNvSpPr>
          <p:nvPr/>
        </p:nvSpPr>
        <p:spPr bwMode="auto">
          <a:xfrm>
            <a:off x="4021138" y="9721850"/>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nchor="b"/>
          <a:lstStyle>
            <a:lvl1pPr defTabSz="931863" eaLnBrk="0" hangingPunct="0">
              <a:spcBef>
                <a:spcPct val="30000"/>
              </a:spcBef>
              <a:defRPr sz="1200">
                <a:solidFill>
                  <a:schemeClr val="tx1"/>
                </a:solidFill>
                <a:latin typeface="Calibri" pitchFamily="34" charset="0"/>
              </a:defRPr>
            </a:lvl1pPr>
            <a:lvl2pPr marL="742950" indent="-285750" defTabSz="931863" eaLnBrk="0" hangingPunct="0">
              <a:spcBef>
                <a:spcPct val="30000"/>
              </a:spcBef>
              <a:defRPr sz="1200">
                <a:solidFill>
                  <a:schemeClr val="tx1"/>
                </a:solidFill>
                <a:latin typeface="Calibri" pitchFamily="34" charset="0"/>
              </a:defRPr>
            </a:lvl2pPr>
            <a:lvl3pPr marL="1143000" indent="-228600" defTabSz="931863" eaLnBrk="0" hangingPunct="0">
              <a:spcBef>
                <a:spcPct val="30000"/>
              </a:spcBef>
              <a:defRPr sz="1200">
                <a:solidFill>
                  <a:schemeClr val="tx1"/>
                </a:solidFill>
                <a:latin typeface="Calibri" pitchFamily="34" charset="0"/>
              </a:defRPr>
            </a:lvl3pPr>
            <a:lvl4pPr marL="1600200" indent="-228600" defTabSz="931863" eaLnBrk="0" hangingPunct="0">
              <a:spcBef>
                <a:spcPct val="30000"/>
              </a:spcBef>
              <a:defRPr sz="1200">
                <a:solidFill>
                  <a:schemeClr val="tx1"/>
                </a:solidFill>
                <a:latin typeface="Calibri" pitchFamily="34" charset="0"/>
              </a:defRPr>
            </a:lvl4pPr>
            <a:lvl5pPr marL="2057400" indent="-228600" defTabSz="931863" eaLnBrk="0" hangingPunct="0">
              <a:spcBef>
                <a:spcPct val="30000"/>
              </a:spcBef>
              <a:defRPr sz="1200">
                <a:solidFill>
                  <a:schemeClr val="tx1"/>
                </a:solidFill>
                <a:latin typeface="Calibri" pitchFamily="34" charset="0"/>
              </a:defRPr>
            </a:lvl5pPr>
            <a:lvl6pPr marL="2514600" indent="-228600" defTabSz="931863" eaLnBrk="0" fontAlgn="base" hangingPunct="0">
              <a:spcBef>
                <a:spcPct val="30000"/>
              </a:spcBef>
              <a:spcAft>
                <a:spcPct val="0"/>
              </a:spcAft>
              <a:defRPr sz="1200">
                <a:solidFill>
                  <a:schemeClr val="tx1"/>
                </a:solidFill>
                <a:latin typeface="Calibri" pitchFamily="34" charset="0"/>
              </a:defRPr>
            </a:lvl6pPr>
            <a:lvl7pPr marL="2971800" indent="-228600" defTabSz="931863" eaLnBrk="0" fontAlgn="base" hangingPunct="0">
              <a:spcBef>
                <a:spcPct val="30000"/>
              </a:spcBef>
              <a:spcAft>
                <a:spcPct val="0"/>
              </a:spcAft>
              <a:defRPr sz="1200">
                <a:solidFill>
                  <a:schemeClr val="tx1"/>
                </a:solidFill>
                <a:latin typeface="Calibri" pitchFamily="34" charset="0"/>
              </a:defRPr>
            </a:lvl7pPr>
            <a:lvl8pPr marL="3429000" indent="-228600" defTabSz="931863" eaLnBrk="0" fontAlgn="base" hangingPunct="0">
              <a:spcBef>
                <a:spcPct val="30000"/>
              </a:spcBef>
              <a:spcAft>
                <a:spcPct val="0"/>
              </a:spcAft>
              <a:defRPr sz="1200">
                <a:solidFill>
                  <a:schemeClr val="tx1"/>
                </a:solidFill>
                <a:latin typeface="Calibri" pitchFamily="34" charset="0"/>
              </a:defRPr>
            </a:lvl8pPr>
            <a:lvl9pPr marL="3886200" indent="-228600" defTabSz="931863" eaLnBrk="0" fontAlgn="base" hangingPunct="0">
              <a:spcBef>
                <a:spcPct val="30000"/>
              </a:spcBef>
              <a:spcAft>
                <a:spcPct val="0"/>
              </a:spcAft>
              <a:defRPr sz="1200">
                <a:solidFill>
                  <a:schemeClr val="tx1"/>
                </a:solidFill>
                <a:latin typeface="Calibri" pitchFamily="34" charset="0"/>
              </a:defRPr>
            </a:lvl9pPr>
          </a:lstStyle>
          <a:p>
            <a:pPr algn="r" eaLnBrk="1" hangingPunct="1">
              <a:spcBef>
                <a:spcPct val="0"/>
              </a:spcBef>
            </a:pPr>
            <a:fld id="{7AEF4E15-BEC8-470E-AA5B-372742556E7E}" type="slidenum">
              <a:rPr lang="en-US" altLang="en-US">
                <a:solidFill>
                  <a:srgbClr val="000000"/>
                </a:solidFill>
                <a:latin typeface="Garamond" pitchFamily="18" charset="0"/>
              </a:rPr>
              <a:pPr algn="r" eaLnBrk="1" hangingPunct="1">
                <a:spcBef>
                  <a:spcPct val="0"/>
                </a:spcBef>
              </a:pPr>
              <a:t>102</a:t>
            </a:fld>
            <a:endParaRPr lang="en-US" altLang="en-US">
              <a:solidFill>
                <a:srgbClr val="000000"/>
              </a:solidFill>
              <a:latin typeface="Garamond" pitchFamily="18" charset="0"/>
            </a:endParaRPr>
          </a:p>
        </p:txBody>
      </p:sp>
      <p:sp>
        <p:nvSpPr>
          <p:cNvPr id="497667" name="Rectangle 2"/>
          <p:cNvSpPr>
            <a:spLocks noGrp="1" noRot="1" noChangeAspect="1" noChangeArrowheads="1" noTextEdit="1"/>
          </p:cNvSpPr>
          <p:nvPr>
            <p:ph type="sldImg"/>
          </p:nvPr>
        </p:nvSpPr>
        <p:spPr>
          <a:xfrm>
            <a:off x="993775" y="768350"/>
            <a:ext cx="5113338" cy="3836988"/>
          </a:xfrm>
          <a:ln/>
        </p:spPr>
      </p:sp>
      <p:sp>
        <p:nvSpPr>
          <p:cNvPr id="497668" name="Rectangle 3"/>
          <p:cNvSpPr>
            <a:spLocks noGrp="1" noChangeArrowheads="1"/>
          </p:cNvSpPr>
          <p:nvPr>
            <p:ph type="body" idx="1"/>
          </p:nvPr>
        </p:nvSpPr>
        <p:spPr>
          <a:xfrm>
            <a:off x="709613" y="4860925"/>
            <a:ext cx="5680075" cy="4605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5" tIns="49517" rIns="99035" bIns="49517"/>
          <a:lstStyle/>
          <a:p>
            <a:pPr eaLnBrk="1" hangingPunct="1">
              <a:spcBef>
                <a:spcPct val="0"/>
              </a:spcBef>
              <a:buClr>
                <a:schemeClr val="bg1"/>
              </a:buClr>
              <a:buSzPct val="80000"/>
              <a:buFont typeface="Wingdings" pitchFamily="2" charset="2"/>
              <a:buNone/>
            </a:pPr>
            <a:endParaRPr lang="en-GB" altLang="en-US" sz="900" smtClean="0">
              <a:sym typeface="Times New Roman" pitchFamily="18"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vmlDrawing" Target="../drawings/vmlDrawing1.vml"/><Relationship Id="rId5" Type="http://schemas.openxmlformats.org/officeDocument/2006/relationships/image" Target="../media/image3.png"/><Relationship Id="rId4" Type="http://schemas.openxmlformats.org/officeDocument/2006/relationships/image" Target="../media/image2.w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2.xml"/><Relationship Id="rId1" Type="http://schemas.openxmlformats.org/officeDocument/2006/relationships/vmlDrawing" Target="../drawings/vmlDrawing2.vml"/><Relationship Id="rId5" Type="http://schemas.openxmlformats.org/officeDocument/2006/relationships/image" Target="../media/image3.png"/><Relationship Id="rId4" Type="http://schemas.openxmlformats.org/officeDocument/2006/relationships/image" Target="../media/image2.wmf"/></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0.xml"/><Relationship Id="rId1" Type="http://schemas.openxmlformats.org/officeDocument/2006/relationships/vmlDrawing" Target="../drawings/vmlDrawing8.vml"/><Relationship Id="rId5" Type="http://schemas.openxmlformats.org/officeDocument/2006/relationships/image" Target="../media/image3.png"/><Relationship Id="rId4" Type="http://schemas.openxmlformats.org/officeDocument/2006/relationships/image" Target="../media/image2.w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3.xml"/><Relationship Id="rId1" Type="http://schemas.openxmlformats.org/officeDocument/2006/relationships/vmlDrawing" Target="../drawings/vmlDrawing3.vml"/><Relationship Id="rId5" Type="http://schemas.openxmlformats.org/officeDocument/2006/relationships/image" Target="../media/image3.png"/><Relationship Id="rId4" Type="http://schemas.openxmlformats.org/officeDocument/2006/relationships/image" Target="../media/image2.wmf"/></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2.xml"/><Relationship Id="rId1" Type="http://schemas.openxmlformats.org/officeDocument/2006/relationships/vmlDrawing" Target="../drawings/vmlDrawing9.vml"/><Relationship Id="rId5" Type="http://schemas.openxmlformats.org/officeDocument/2006/relationships/image" Target="../media/image3.png"/><Relationship Id="rId4" Type="http://schemas.openxmlformats.org/officeDocument/2006/relationships/image" Target="../media/image2.wmf"/></Relationships>
</file>

<file path=ppt/slideLayouts/_rels/slideLayout37.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3.xml"/><Relationship Id="rId1" Type="http://schemas.openxmlformats.org/officeDocument/2006/relationships/vmlDrawing" Target="../drawings/vmlDrawing10.vml"/><Relationship Id="rId5" Type="http://schemas.openxmlformats.org/officeDocument/2006/relationships/image" Target="../media/image3.png"/><Relationship Id="rId4" Type="http://schemas.openxmlformats.org/officeDocument/2006/relationships/image" Target="../media/image2.wmf"/></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4.xml"/><Relationship Id="rId1" Type="http://schemas.openxmlformats.org/officeDocument/2006/relationships/vmlDrawing" Target="../drawings/vmlDrawing4.vml"/><Relationship Id="rId5" Type="http://schemas.openxmlformats.org/officeDocument/2006/relationships/image" Target="../media/image3.png"/><Relationship Id="rId4" Type="http://schemas.openxmlformats.org/officeDocument/2006/relationships/image" Target="../media/image2.wmf"/></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6.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15.xml"/><Relationship Id="rId1" Type="http://schemas.openxmlformats.org/officeDocument/2006/relationships/vmlDrawing" Target="../drawings/vmlDrawing12.vml"/><Relationship Id="rId5" Type="http://schemas.openxmlformats.org/officeDocument/2006/relationships/image" Target="../media/image3.png"/><Relationship Id="rId4" Type="http://schemas.openxmlformats.org/officeDocument/2006/relationships/image" Target="../media/image2.wmf"/></Relationships>
</file>

<file path=ppt/slideLayouts/_rels/slideLayout47.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15.xml"/><Relationship Id="rId1" Type="http://schemas.openxmlformats.org/officeDocument/2006/relationships/vmlDrawing" Target="../drawings/vmlDrawing13.vml"/><Relationship Id="rId5" Type="http://schemas.openxmlformats.org/officeDocument/2006/relationships/image" Target="../media/image3.png"/><Relationship Id="rId4" Type="http://schemas.openxmlformats.org/officeDocument/2006/relationships/image" Target="../media/image2.wmf"/></Relationships>
</file>

<file path=ppt/slideLayouts/_rels/slideLayout48.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5.xml"/><Relationship Id="rId1" Type="http://schemas.openxmlformats.org/officeDocument/2006/relationships/vmlDrawing" Target="../drawings/vmlDrawing14.vml"/><Relationship Id="rId6" Type="http://schemas.openxmlformats.org/officeDocument/2006/relationships/oleObject" Target="../embeddings/oleObject15.bin"/><Relationship Id="rId5" Type="http://schemas.openxmlformats.org/officeDocument/2006/relationships/image" Target="../media/image3.png"/><Relationship Id="rId4" Type="http://schemas.openxmlformats.org/officeDocument/2006/relationships/image" Target="../media/image2.wmf"/></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5.xml"/><Relationship Id="rId1" Type="http://schemas.openxmlformats.org/officeDocument/2006/relationships/vmlDrawing" Target="../drawings/vmlDrawing5.vml"/><Relationship Id="rId5" Type="http://schemas.openxmlformats.org/officeDocument/2006/relationships/image" Target="../media/image3.png"/><Relationship Id="rId4" Type="http://schemas.openxmlformats.org/officeDocument/2006/relationships/image" Target="../media/image2.wmf"/></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6.xml"/><Relationship Id="rId1" Type="http://schemas.openxmlformats.org/officeDocument/2006/relationships/vmlDrawing" Target="../drawings/vmlDrawing6.vml"/><Relationship Id="rId5" Type="http://schemas.openxmlformats.org/officeDocument/2006/relationships/image" Target="../media/image3.png"/><Relationship Id="rId4" Type="http://schemas.openxmlformats.org/officeDocument/2006/relationships/image" Target="../media/image2.wmf"/></Relationships>
</file>

<file path=ppt/slideLayouts/_rels/slideLayout7.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7.xml"/><Relationship Id="rId1" Type="http://schemas.openxmlformats.org/officeDocument/2006/relationships/vmlDrawing" Target="../drawings/vmlDrawing7.vml"/><Relationship Id="rId5" Type="http://schemas.openxmlformats.org/officeDocument/2006/relationships/image" Target="../media/image3.png"/><Relationship Id="rId4" Type="http://schemas.openxmlformats.org/officeDocument/2006/relationships/image" Target="../media/image4.wmf"/></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8"/>
          <p:cNvSpPr txBox="1">
            <a:spLocks noChangeArrowheads="1"/>
          </p:cNvSpPr>
          <p:nvPr/>
        </p:nvSpPr>
        <p:spPr bwMode="auto">
          <a:xfrm>
            <a:off x="0" y="0"/>
            <a:ext cx="9144000" cy="336550"/>
          </a:xfrm>
          <a:prstGeom prst="rect">
            <a:avLst/>
          </a:prstGeom>
          <a:solidFill>
            <a:srgbClr val="0000FF"/>
          </a:solidFill>
          <a:ln w="9525">
            <a:noFill/>
            <a:miter lim="800000"/>
            <a:headEnd/>
            <a:tailEnd/>
          </a:ln>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r" eaLnBrk="1" hangingPunct="1">
              <a:spcBef>
                <a:spcPct val="50000"/>
              </a:spcBef>
              <a:defRPr/>
            </a:pPr>
            <a:r>
              <a:rPr lang="en-US" sz="1600" b="1" dirty="0" smtClean="0">
                <a:solidFill>
                  <a:schemeClr val="bg1"/>
                </a:solidFill>
              </a:rPr>
              <a:t>Module 1: UN-CIMIC OVERVIEW – UNIT 1: INTRODUCTION</a:t>
            </a:r>
          </a:p>
        </p:txBody>
      </p:sp>
      <p:sp>
        <p:nvSpPr>
          <p:cNvPr id="5" name="Rectangle 4"/>
          <p:cNvSpPr>
            <a:spLocks noChangeArrowheads="1"/>
          </p:cNvSpPr>
          <p:nvPr/>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latin typeface="Arial" charset="0"/>
              <a:cs typeface="Arial" charset="0"/>
            </a:endParaRPr>
          </a:p>
        </p:txBody>
      </p:sp>
      <p:sp>
        <p:nvSpPr>
          <p:cNvPr id="6" name="Rectangle 465"/>
          <p:cNvSpPr>
            <a:spLocks noChangeArrowheads="1"/>
          </p:cNvSpPr>
          <p:nvPr/>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9pPr>
          </a:lstStyle>
          <a:p>
            <a:pPr algn="ctr" eaLnBrk="1" hangingPunct="1">
              <a:defRPr/>
            </a:pPr>
            <a:r>
              <a:rPr lang="en-US" altLang="en-US" sz="1000" b="1" dirty="0" smtClean="0">
                <a:solidFill>
                  <a:srgbClr val="0000FF"/>
                </a:solidFill>
              </a:rPr>
              <a:t>== UN-CIMIC STM/ 1st Edition – 2014 ==</a:t>
            </a:r>
          </a:p>
        </p:txBody>
      </p:sp>
      <p:sp>
        <p:nvSpPr>
          <p:cNvPr id="7" name="Rectangle 467"/>
          <p:cNvSpPr>
            <a:spLocks noChangeArrowheads="1"/>
          </p:cNvSpPr>
          <p:nvPr/>
        </p:nvSpPr>
        <p:spPr bwMode="auto">
          <a:xfrm>
            <a:off x="568325" y="6608763"/>
            <a:ext cx="10715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9pPr>
          </a:lstStyle>
          <a:p>
            <a:pPr algn="ctr" eaLnBrk="1" hangingPunct="1">
              <a:defRPr/>
            </a:pPr>
            <a:r>
              <a:rPr lang="en-US" altLang="en-US" sz="1000" b="1" smtClean="0">
                <a:solidFill>
                  <a:srgbClr val="0000FF"/>
                </a:solidFill>
              </a:rPr>
              <a:t>DPKO &amp; DFS/ ITS</a:t>
            </a:r>
          </a:p>
        </p:txBody>
      </p:sp>
      <p:graphicFrame>
        <p:nvGraphicFramePr>
          <p:cNvPr id="8" name="Object 152"/>
          <p:cNvGraphicFramePr>
            <a:graphicFrameLocks noChangeAspect="1"/>
          </p:cNvGraphicFramePr>
          <p:nvPr/>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72471"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Rectangle 4"/>
          <p:cNvSpPr>
            <a:spLocks noChangeArrowheads="1"/>
          </p:cNvSpPr>
          <p:nvPr/>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GB" sz="1800">
              <a:cs typeface="Arial" charset="0"/>
            </a:endParaRPr>
          </a:p>
        </p:txBody>
      </p:sp>
      <p:pic>
        <p:nvPicPr>
          <p:cNvPr id="10" name="Picture 7" descr="unlogo"/>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11" name="Rectangle 10"/>
          <p:cNvSpPr>
            <a:spLocks noGrp="1" noChangeArrowheads="1"/>
          </p:cNvSpPr>
          <p:nvPr>
            <p:ph type="sldNum" sz="quarter" idx="10"/>
          </p:nvPr>
        </p:nvSpPr>
        <p:spPr/>
        <p:txBody>
          <a:bodyPr/>
          <a:lstStyle>
            <a:lvl1pPr>
              <a:defRPr/>
            </a:lvl1pPr>
          </a:lstStyle>
          <a:p>
            <a:pPr>
              <a:defRPr/>
            </a:pPr>
            <a:fld id="{597C547B-FE74-4FC6-9C4F-D1D5703CCE0A}" type="slidenum">
              <a:rPr lang="en-GB" altLang="en-US"/>
              <a:pPr>
                <a:defRPr/>
              </a:pPr>
              <a:t>‹#›</a:t>
            </a:fld>
            <a:endParaRPr lang="en-GB" altLang="en-US"/>
          </a:p>
        </p:txBody>
      </p:sp>
    </p:spTree>
    <p:extLst>
      <p:ext uri="{BB962C8B-B14F-4D97-AF65-F5344CB8AC3E}">
        <p14:creationId xmlns:p14="http://schemas.microsoft.com/office/powerpoint/2010/main" val="24553609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
          <p:cNvSpPr>
            <a:spLocks noGrp="1" noChangeArrowheads="1"/>
          </p:cNvSpPr>
          <p:nvPr>
            <p:ph type="sldNum" sz="quarter" idx="10"/>
          </p:nvPr>
        </p:nvSpPr>
        <p:spPr/>
        <p:txBody>
          <a:bodyPr/>
          <a:lstStyle>
            <a:lvl1pPr>
              <a:defRPr/>
            </a:lvl1pPr>
          </a:lstStyle>
          <a:p>
            <a:pPr>
              <a:defRPr/>
            </a:pPr>
            <a:fld id="{B09416CC-F12E-4997-BF81-000291811925}" type="slidenum">
              <a:rPr lang="en-GB" altLang="en-US"/>
              <a:pPr>
                <a:defRPr/>
              </a:pPr>
              <a:t>‹#›</a:t>
            </a:fld>
            <a:endParaRPr lang="en-GB" altLang="en-US"/>
          </a:p>
        </p:txBody>
      </p:sp>
    </p:spTree>
    <p:extLst>
      <p:ext uri="{BB962C8B-B14F-4D97-AF65-F5344CB8AC3E}">
        <p14:creationId xmlns:p14="http://schemas.microsoft.com/office/powerpoint/2010/main" val="4019487140"/>
      </p:ext>
    </p:extLst>
  </p:cSld>
  <p:clrMapOvr>
    <a:masterClrMapping/>
  </p:clrMapOvr>
  <p:transition>
    <p:random/>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676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76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nvPr>
        </p:nvSpPr>
        <p:spPr/>
        <p:txBody>
          <a:bodyPr/>
          <a:lstStyle>
            <a:lvl1pPr>
              <a:defRPr/>
            </a:lvl1pPr>
          </a:lstStyle>
          <a:p>
            <a:pPr>
              <a:defRPr/>
            </a:pPr>
            <a:fld id="{39232EDE-4070-4716-9ACC-BBF2695716A8}" type="slidenum">
              <a:rPr lang="en-GB" altLang="en-US"/>
              <a:pPr>
                <a:defRPr/>
              </a:pPr>
              <a:t>‹#›</a:t>
            </a:fld>
            <a:endParaRPr lang="en-GB" altLang="en-US"/>
          </a:p>
        </p:txBody>
      </p:sp>
    </p:spTree>
    <p:extLst>
      <p:ext uri="{BB962C8B-B14F-4D97-AF65-F5344CB8AC3E}">
        <p14:creationId xmlns:p14="http://schemas.microsoft.com/office/powerpoint/2010/main" val="802999988"/>
      </p:ext>
    </p:extLst>
  </p:cSld>
  <p:clrMapOvr>
    <a:masterClrMapping/>
  </p:clrMapOvr>
  <p:transition>
    <p:random/>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6"/>
          <p:cNvSpPr>
            <a:spLocks noGrp="1" noChangeArrowheads="1"/>
          </p:cNvSpPr>
          <p:nvPr>
            <p:ph type="sldNum" sz="quarter" idx="10"/>
          </p:nvPr>
        </p:nvSpPr>
        <p:spPr/>
        <p:txBody>
          <a:bodyPr/>
          <a:lstStyle>
            <a:lvl1pPr>
              <a:defRPr/>
            </a:lvl1pPr>
          </a:lstStyle>
          <a:p>
            <a:pPr>
              <a:defRPr/>
            </a:pPr>
            <a:fld id="{D081ACE7-5991-48E6-BD12-A05B4C62A082}" type="slidenum">
              <a:rPr lang="en-GB" altLang="en-US"/>
              <a:pPr>
                <a:defRPr/>
              </a:pPr>
              <a:t>‹#›</a:t>
            </a:fld>
            <a:endParaRPr lang="en-GB" altLang="en-US"/>
          </a:p>
        </p:txBody>
      </p:sp>
    </p:spTree>
    <p:extLst>
      <p:ext uri="{BB962C8B-B14F-4D97-AF65-F5344CB8AC3E}">
        <p14:creationId xmlns:p14="http://schemas.microsoft.com/office/powerpoint/2010/main" val="3048246419"/>
      </p:ext>
    </p:extLst>
  </p:cSld>
  <p:clrMapOvr>
    <a:masterClrMapping/>
  </p:clrMapOvr>
  <p:transition>
    <p:random/>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2"/>
          <p:cNvSpPr>
            <a:spLocks noGrp="1" noChangeArrowheads="1"/>
          </p:cNvSpPr>
          <p:nvPr>
            <p:ph type="sldNum" sz="quarter" idx="10"/>
          </p:nvPr>
        </p:nvSpPr>
        <p:spPr/>
        <p:txBody>
          <a:bodyPr/>
          <a:lstStyle>
            <a:lvl1pPr>
              <a:defRPr/>
            </a:lvl1pPr>
          </a:lstStyle>
          <a:p>
            <a:pPr>
              <a:defRPr/>
            </a:pPr>
            <a:fld id="{29D52E68-C484-425F-BFCC-D7CF4A5D6432}" type="slidenum">
              <a:rPr lang="en-GB" altLang="en-US"/>
              <a:pPr>
                <a:defRPr/>
              </a:pPr>
              <a:t>‹#›</a:t>
            </a:fld>
            <a:endParaRPr lang="en-GB" altLang="en-US"/>
          </a:p>
        </p:txBody>
      </p:sp>
    </p:spTree>
    <p:extLst>
      <p:ext uri="{BB962C8B-B14F-4D97-AF65-F5344CB8AC3E}">
        <p14:creationId xmlns:p14="http://schemas.microsoft.com/office/powerpoint/2010/main" val="2033301563"/>
      </p:ext>
    </p:extLst>
  </p:cSld>
  <p:clrMapOvr>
    <a:masterClrMapping/>
  </p:clrMapOvr>
  <p:transition>
    <p:random/>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p:cNvSpPr>
            <a:spLocks noGrp="1" noChangeArrowheads="1"/>
          </p:cNvSpPr>
          <p:nvPr>
            <p:ph type="sldNum" sz="quarter" idx="10"/>
          </p:nvPr>
        </p:nvSpPr>
        <p:spPr/>
        <p:txBody>
          <a:bodyPr/>
          <a:lstStyle>
            <a:lvl1pPr>
              <a:defRPr/>
            </a:lvl1pPr>
          </a:lstStyle>
          <a:p>
            <a:pPr>
              <a:defRPr/>
            </a:pPr>
            <a:fld id="{AAECE454-8649-4D38-977D-152ECD2CF250}" type="slidenum">
              <a:rPr lang="en-GB" altLang="en-US"/>
              <a:pPr>
                <a:defRPr/>
              </a:pPr>
              <a:t>‹#›</a:t>
            </a:fld>
            <a:endParaRPr lang="en-GB" altLang="en-US"/>
          </a:p>
        </p:txBody>
      </p:sp>
    </p:spTree>
    <p:extLst>
      <p:ext uri="{BB962C8B-B14F-4D97-AF65-F5344CB8AC3E}">
        <p14:creationId xmlns:p14="http://schemas.microsoft.com/office/powerpoint/2010/main" val="608648296"/>
      </p:ext>
    </p:extLst>
  </p:cSld>
  <p:clrMapOvr>
    <a:masterClrMapping/>
  </p:clrMapOvr>
  <p:transition>
    <p:random/>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sldNum" sz="quarter" idx="10"/>
          </p:nvPr>
        </p:nvSpPr>
        <p:spPr/>
        <p:txBody>
          <a:bodyPr/>
          <a:lstStyle>
            <a:lvl1pPr>
              <a:defRPr/>
            </a:lvl1pPr>
          </a:lstStyle>
          <a:p>
            <a:pPr>
              <a:defRPr/>
            </a:pPr>
            <a:fld id="{0246BB07-B463-4995-99A6-AB496693AFEA}" type="slidenum">
              <a:rPr lang="en-GB" altLang="en-US"/>
              <a:pPr>
                <a:defRPr/>
              </a:pPr>
              <a:t>‹#›</a:t>
            </a:fld>
            <a:endParaRPr lang="en-GB" altLang="en-US"/>
          </a:p>
        </p:txBody>
      </p:sp>
    </p:spTree>
    <p:extLst>
      <p:ext uri="{BB962C8B-B14F-4D97-AF65-F5344CB8AC3E}">
        <p14:creationId xmlns:p14="http://schemas.microsoft.com/office/powerpoint/2010/main" val="3444155202"/>
      </p:ext>
    </p:extLst>
  </p:cSld>
  <p:clrMapOvr>
    <a:masterClrMapping/>
  </p:clrMapOvr>
  <p:transition>
    <p:random/>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sldNum" sz="quarter" idx="10"/>
          </p:nvPr>
        </p:nvSpPr>
        <p:spPr/>
        <p:txBody>
          <a:bodyPr/>
          <a:lstStyle>
            <a:lvl1pPr>
              <a:defRPr/>
            </a:lvl1pPr>
          </a:lstStyle>
          <a:p>
            <a:pPr>
              <a:defRPr/>
            </a:pPr>
            <a:fld id="{490E1AEC-5220-44DA-94F3-97D1DCDF0A2B}" type="slidenum">
              <a:rPr lang="en-GB" altLang="en-US"/>
              <a:pPr>
                <a:defRPr/>
              </a:pPr>
              <a:t>‹#›</a:t>
            </a:fld>
            <a:endParaRPr lang="en-GB" altLang="en-US"/>
          </a:p>
        </p:txBody>
      </p:sp>
    </p:spTree>
    <p:extLst>
      <p:ext uri="{BB962C8B-B14F-4D97-AF65-F5344CB8AC3E}">
        <p14:creationId xmlns:p14="http://schemas.microsoft.com/office/powerpoint/2010/main" val="1079082892"/>
      </p:ext>
    </p:extLst>
  </p:cSld>
  <p:clrMapOvr>
    <a:masterClrMapping/>
  </p:clrMapOvr>
  <p:transition>
    <p:random/>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sldNum" sz="quarter" idx="10"/>
          </p:nvPr>
        </p:nvSpPr>
        <p:spPr/>
        <p:txBody>
          <a:bodyPr/>
          <a:lstStyle>
            <a:lvl1pPr>
              <a:defRPr/>
            </a:lvl1pPr>
          </a:lstStyle>
          <a:p>
            <a:pPr>
              <a:defRPr/>
            </a:pPr>
            <a:fld id="{71372C1B-EC18-454A-95E1-3712E5FE3BE8}" type="slidenum">
              <a:rPr lang="en-GB" altLang="en-US"/>
              <a:pPr>
                <a:defRPr/>
              </a:pPr>
              <a:t>‹#›</a:t>
            </a:fld>
            <a:endParaRPr lang="en-GB" altLang="en-US"/>
          </a:p>
        </p:txBody>
      </p:sp>
    </p:spTree>
    <p:extLst>
      <p:ext uri="{BB962C8B-B14F-4D97-AF65-F5344CB8AC3E}">
        <p14:creationId xmlns:p14="http://schemas.microsoft.com/office/powerpoint/2010/main" val="2559771013"/>
      </p:ext>
    </p:extLst>
  </p:cSld>
  <p:clrMapOvr>
    <a:masterClrMapping/>
  </p:clrMapOvr>
  <p:transition>
    <p:random/>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5626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228600"/>
            <a:ext cx="5676900" cy="55626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sldNum" sz="quarter" idx="10"/>
          </p:nvPr>
        </p:nvSpPr>
        <p:spPr/>
        <p:txBody>
          <a:bodyPr/>
          <a:lstStyle>
            <a:lvl1pPr>
              <a:defRPr/>
            </a:lvl1pPr>
          </a:lstStyle>
          <a:p>
            <a:pPr>
              <a:defRPr/>
            </a:pPr>
            <a:fld id="{60059D8B-B72B-4D7A-AE45-37BAD4A25687}" type="slidenum">
              <a:rPr lang="en-GB" altLang="en-US"/>
              <a:pPr>
                <a:defRPr/>
              </a:pPr>
              <a:t>‹#›</a:t>
            </a:fld>
            <a:endParaRPr lang="en-GB" altLang="en-US"/>
          </a:p>
        </p:txBody>
      </p:sp>
    </p:spTree>
    <p:extLst>
      <p:ext uri="{BB962C8B-B14F-4D97-AF65-F5344CB8AC3E}">
        <p14:creationId xmlns:p14="http://schemas.microsoft.com/office/powerpoint/2010/main" val="3002784840"/>
      </p:ext>
    </p:extLst>
  </p:cSld>
  <p:clrMapOvr>
    <a:masterClrMapping/>
  </p:clrMapOvr>
  <p:transition>
    <p:random/>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2133600" y="6613525"/>
            <a:ext cx="403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200" b="1" dirty="0" smtClean="0">
                <a:solidFill>
                  <a:srgbClr val="0000FF"/>
                </a:solidFill>
              </a:rPr>
              <a:t>== UN-CIMIC STM; 1st Edition – 2014 ==</a:t>
            </a:r>
          </a:p>
        </p:txBody>
      </p:sp>
      <p:sp>
        <p:nvSpPr>
          <p:cNvPr id="5" name="Rectangle 9"/>
          <p:cNvSpPr>
            <a:spLocks noChangeArrowheads="1"/>
          </p:cNvSpPr>
          <p:nvPr userDrawn="1"/>
        </p:nvSpPr>
        <p:spPr bwMode="auto">
          <a:xfrm>
            <a:off x="477838" y="6591300"/>
            <a:ext cx="12541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200" b="1" smtClean="0">
                <a:solidFill>
                  <a:srgbClr val="0000FF"/>
                </a:solidFill>
                <a:ea typeface="Arial Unicode MS" pitchFamily="34" charset="-128"/>
                <a:cs typeface="Arial Unicode MS" pitchFamily="34" charset="-128"/>
              </a:rPr>
              <a:t>DPKO &amp; DFS/ ITS</a:t>
            </a:r>
          </a:p>
        </p:txBody>
      </p:sp>
      <p:sp>
        <p:nvSpPr>
          <p:cNvPr id="6"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sp>
        <p:nvSpPr>
          <p:cNvPr id="7" name="Text Box 8"/>
          <p:cNvSpPr txBox="1">
            <a:spLocks noChangeArrowheads="1"/>
          </p:cNvSpPr>
          <p:nvPr userDrawn="1"/>
        </p:nvSpPr>
        <p:spPr bwMode="auto">
          <a:xfrm>
            <a:off x="0" y="0"/>
            <a:ext cx="9144000" cy="3365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spcBef>
                <a:spcPct val="50000"/>
              </a:spcBef>
              <a:defRPr/>
            </a:pPr>
            <a:r>
              <a:rPr lang="en-US" altLang="en-US" sz="1600" b="1" smtClean="0">
                <a:solidFill>
                  <a:srgbClr val="FFFFFF"/>
                </a:solidFill>
              </a:rPr>
              <a:t>Module 3: Fundamental Tasks – Unit 2: Civil-Military Liaison and Information Sharing</a:t>
            </a:r>
          </a:p>
        </p:txBody>
      </p:sp>
      <p:sp>
        <p:nvSpPr>
          <p:cNvPr id="8" name="Rectangle 4"/>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pic>
        <p:nvPicPr>
          <p:cNvPr id="9" name="Picture 7" descr="unlogo"/>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 name="Slide Number Placeholder 5"/>
          <p:cNvSpPr>
            <a:spLocks noGrp="1"/>
          </p:cNvSpPr>
          <p:nvPr>
            <p:ph type="sldNum" sz="quarter" idx="10"/>
          </p:nvPr>
        </p:nvSpPr>
        <p:spPr>
          <a:xfrm>
            <a:off x="6970713" y="6557963"/>
            <a:ext cx="2133600" cy="365125"/>
          </a:xfrm>
        </p:spPr>
        <p:txBody>
          <a:bodyPr/>
          <a:lstStyle>
            <a:lvl1pPr algn="r">
              <a:buSzTx/>
              <a:buFontTx/>
              <a:buNone/>
              <a:defRPr sz="1400">
                <a:solidFill>
                  <a:srgbClr val="000000"/>
                </a:solidFill>
              </a:defRPr>
            </a:lvl1pPr>
          </a:lstStyle>
          <a:p>
            <a:pPr>
              <a:defRPr/>
            </a:pPr>
            <a:fld id="{79FC0896-6566-443E-B3D4-E90F86B0C631}" type="slidenum">
              <a:rPr lang="en-GB"/>
              <a:pPr>
                <a:defRPr/>
              </a:pPr>
              <a:t>‹#›</a:t>
            </a:fld>
            <a:endParaRPr lang="en-GB"/>
          </a:p>
        </p:txBody>
      </p:sp>
    </p:spTree>
    <p:extLst>
      <p:ext uri="{BB962C8B-B14F-4D97-AF65-F5344CB8AC3E}">
        <p14:creationId xmlns:p14="http://schemas.microsoft.com/office/powerpoint/2010/main" val="2673809956"/>
      </p:ext>
    </p:extLst>
  </p:cSld>
  <p:clrMapOvr>
    <a:masterClrMapping/>
  </p:clrMapOvr>
  <p:transition advClick="0"/>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8"/>
          <p:cNvSpPr txBox="1">
            <a:spLocks noChangeArrowheads="1"/>
          </p:cNvSpPr>
          <p:nvPr userDrawn="1"/>
        </p:nvSpPr>
        <p:spPr bwMode="auto">
          <a:xfrm>
            <a:off x="0" y="0"/>
            <a:ext cx="9144000" cy="336550"/>
          </a:xfrm>
          <a:prstGeom prst="rect">
            <a:avLst/>
          </a:prstGeom>
          <a:solidFill>
            <a:srgbClr val="0000FF"/>
          </a:solidFill>
          <a:ln w="9525">
            <a:noFill/>
            <a:miter lim="800000"/>
            <a:headEnd/>
            <a:tailEnd/>
          </a:ln>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r" eaLnBrk="1" hangingPunct="1">
              <a:spcBef>
                <a:spcPct val="50000"/>
              </a:spcBef>
              <a:defRPr/>
            </a:pPr>
            <a:r>
              <a:rPr lang="en-US" altLang="en-US" sz="1600" b="1" smtClean="0">
                <a:solidFill>
                  <a:srgbClr val="FFFFFF"/>
                </a:solidFill>
                <a:latin typeface="Arial" charset="0"/>
              </a:rPr>
              <a:t>Module 1: UN-CIMIC Overview – Unit 2: Core principles</a:t>
            </a:r>
          </a:p>
        </p:txBody>
      </p:sp>
      <p:sp>
        <p:nvSpPr>
          <p:cNvPr id="5" name="Rectangle 4"/>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sp>
        <p:nvSpPr>
          <p:cNvPr id="6"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eaLnBrk="1" hangingPunct="1">
              <a:defRPr/>
            </a:pPr>
            <a:endParaRPr lang="en-US" altLang="en-US" sz="1200" b="1" smtClean="0">
              <a:solidFill>
                <a:srgbClr val="000000"/>
              </a:solidFill>
              <a:latin typeface="Book Antiqua" pitchFamily="18" charset="0"/>
            </a:endParaRPr>
          </a:p>
        </p:txBody>
      </p:sp>
      <p:sp>
        <p:nvSpPr>
          <p:cNvPr id="7" name="Rectangle 465"/>
          <p:cNvSpPr>
            <a:spLocks noChangeArrowheads="1"/>
          </p:cNvSpPr>
          <p:nvPr userDrawn="1"/>
        </p:nvSpPr>
        <p:spPr bwMode="auto">
          <a:xfrm>
            <a:off x="2133600" y="6613525"/>
            <a:ext cx="4038600" cy="244475"/>
          </a:xfrm>
          <a:prstGeom prst="rect">
            <a:avLst/>
          </a:prstGeom>
          <a:noFill/>
          <a:ln w="9525" algn="ctr">
            <a:noFill/>
            <a:miter lim="800000"/>
            <a:headEnd/>
            <a:tailEnd/>
          </a:ln>
          <a:effec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000" b="1" dirty="0" smtClean="0">
                <a:solidFill>
                  <a:srgbClr val="0000FF"/>
                </a:solidFill>
                <a:latin typeface="Arial" charset="0"/>
              </a:rPr>
              <a:t>== UN-CIMIC STM/ 1st Edition – 2014 ==</a:t>
            </a:r>
          </a:p>
        </p:txBody>
      </p:sp>
      <p:sp>
        <p:nvSpPr>
          <p:cNvPr id="8" name="Rectangle 467"/>
          <p:cNvSpPr>
            <a:spLocks noChangeArrowheads="1"/>
          </p:cNvSpPr>
          <p:nvPr userDrawn="1"/>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000" b="1" smtClean="0">
                <a:solidFill>
                  <a:srgbClr val="0000FF"/>
                </a:solidFill>
                <a:latin typeface="Arial" charset="0"/>
              </a:rPr>
              <a:t>DPKO &amp; DFS/ ITS</a:t>
            </a:r>
          </a:p>
        </p:txBody>
      </p:sp>
      <p:graphicFrame>
        <p:nvGraphicFramePr>
          <p:cNvPr id="9" name="Object 152"/>
          <p:cNvGraphicFramePr>
            <a:graphicFrameLocks noChangeAspect="1"/>
          </p:cNvGraphicFramePr>
          <p:nvPr userDrawn="1"/>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73495"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1" name="Picture 7"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12" name="Rectangle 11"/>
          <p:cNvSpPr>
            <a:spLocks noGrp="1" noChangeArrowheads="1"/>
          </p:cNvSpPr>
          <p:nvPr>
            <p:ph type="sldNum" sz="quarter" idx="10"/>
          </p:nvPr>
        </p:nvSpPr>
        <p:spPr/>
        <p:txBody>
          <a:bodyPr/>
          <a:lstStyle>
            <a:lvl1pPr>
              <a:buSzTx/>
              <a:buFontTx/>
              <a:buNone/>
              <a:defRPr/>
            </a:lvl1pPr>
          </a:lstStyle>
          <a:p>
            <a:pPr>
              <a:defRPr/>
            </a:pPr>
            <a:fld id="{DAD7837F-B75B-4771-8BC5-0823364E4594}" type="slidenum">
              <a:rPr lang="en-GB" altLang="en-US"/>
              <a:pPr>
                <a:defRPr/>
              </a:pPr>
              <a:t>‹#›</a:t>
            </a:fld>
            <a:endParaRPr lang="en-GB" altLang="en-US"/>
          </a:p>
        </p:txBody>
      </p:sp>
    </p:spTree>
    <p:extLst>
      <p:ext uri="{BB962C8B-B14F-4D97-AF65-F5344CB8AC3E}">
        <p14:creationId xmlns:p14="http://schemas.microsoft.com/office/powerpoint/2010/main" val="193287207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2" name="Rectangle 8"/>
          <p:cNvSpPr>
            <a:spLocks noChangeArrowheads="1"/>
          </p:cNvSpPr>
          <p:nvPr userDrawn="1"/>
        </p:nvSpPr>
        <p:spPr bwMode="auto">
          <a:xfrm>
            <a:off x="2133600" y="6613525"/>
            <a:ext cx="403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200" b="1" dirty="0" smtClean="0">
                <a:solidFill>
                  <a:srgbClr val="0000FF"/>
                </a:solidFill>
              </a:rPr>
              <a:t>== UN-CIMIC STM; 1st Edition – 2014 ==</a:t>
            </a:r>
          </a:p>
        </p:txBody>
      </p:sp>
      <p:sp>
        <p:nvSpPr>
          <p:cNvPr id="3" name="Rectangle 9"/>
          <p:cNvSpPr>
            <a:spLocks noChangeArrowheads="1"/>
          </p:cNvSpPr>
          <p:nvPr userDrawn="1"/>
        </p:nvSpPr>
        <p:spPr bwMode="auto">
          <a:xfrm>
            <a:off x="477838" y="6591300"/>
            <a:ext cx="12541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200" b="1" smtClean="0">
                <a:solidFill>
                  <a:srgbClr val="0000FF"/>
                </a:solidFill>
                <a:ea typeface="Arial Unicode MS" pitchFamily="34" charset="-128"/>
                <a:cs typeface="Arial Unicode MS" pitchFamily="34" charset="-128"/>
              </a:rPr>
              <a:t>DPKO &amp; DFS/ ITS</a:t>
            </a:r>
          </a:p>
        </p:txBody>
      </p:sp>
      <p:sp>
        <p:nvSpPr>
          <p:cNvPr id="4"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sp>
        <p:nvSpPr>
          <p:cNvPr id="5" name="Text Box 8"/>
          <p:cNvSpPr txBox="1">
            <a:spLocks noChangeArrowheads="1"/>
          </p:cNvSpPr>
          <p:nvPr userDrawn="1"/>
        </p:nvSpPr>
        <p:spPr bwMode="auto">
          <a:xfrm>
            <a:off x="0" y="0"/>
            <a:ext cx="9144000" cy="3365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spcBef>
                <a:spcPct val="50000"/>
              </a:spcBef>
              <a:defRPr/>
            </a:pPr>
            <a:r>
              <a:rPr lang="en-US" altLang="en-US" sz="1600" b="1" smtClean="0">
                <a:solidFill>
                  <a:srgbClr val="FFFFFF"/>
                </a:solidFill>
              </a:rPr>
              <a:t>Module 3: Fundamental Tasks – Unit 2: Civil-Military Liaison and Information Sharing</a:t>
            </a:r>
          </a:p>
        </p:txBody>
      </p:sp>
      <p:sp>
        <p:nvSpPr>
          <p:cNvPr id="6" name="Rectangle 4"/>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pic>
        <p:nvPicPr>
          <p:cNvPr id="7" name="Picture 7" descr="unlogo"/>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Slide Number Placeholder 5"/>
          <p:cNvSpPr>
            <a:spLocks noGrp="1"/>
          </p:cNvSpPr>
          <p:nvPr>
            <p:ph type="sldNum" sz="quarter" idx="10"/>
          </p:nvPr>
        </p:nvSpPr>
        <p:spPr>
          <a:xfrm>
            <a:off x="6970713" y="6540500"/>
            <a:ext cx="2133600" cy="365125"/>
          </a:xfrm>
        </p:spPr>
        <p:txBody>
          <a:bodyPr/>
          <a:lstStyle>
            <a:lvl1pPr algn="r">
              <a:buSzTx/>
              <a:buFontTx/>
              <a:buNone/>
              <a:defRPr sz="1400">
                <a:solidFill>
                  <a:srgbClr val="000000"/>
                </a:solidFill>
              </a:defRPr>
            </a:lvl1pPr>
          </a:lstStyle>
          <a:p>
            <a:pPr>
              <a:defRPr/>
            </a:pPr>
            <a:fld id="{634C9672-6EAC-4489-A011-8AD53BDC79F9}" type="slidenum">
              <a:rPr lang="en-GB"/>
              <a:pPr>
                <a:defRPr/>
              </a:pPr>
              <a:t>‹#›</a:t>
            </a:fld>
            <a:endParaRPr lang="en-GB"/>
          </a:p>
        </p:txBody>
      </p:sp>
    </p:spTree>
    <p:extLst>
      <p:ext uri="{BB962C8B-B14F-4D97-AF65-F5344CB8AC3E}">
        <p14:creationId xmlns:p14="http://schemas.microsoft.com/office/powerpoint/2010/main" val="4270749458"/>
      </p:ext>
    </p:extLst>
  </p:cSld>
  <p:clrMapOvr>
    <a:masterClrMapping/>
  </p:clrMapOvr>
  <p:transition advClick="0"/>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2"/>
          <p:cNvSpPr>
            <a:spLocks noGrp="1"/>
          </p:cNvSpPr>
          <p:nvPr>
            <p:ph type="sldNum" sz="quarter" idx="10"/>
          </p:nvPr>
        </p:nvSpPr>
        <p:spPr/>
        <p:txBody>
          <a:bodyPr/>
          <a:lstStyle>
            <a:lvl1pPr>
              <a:buSzTx/>
              <a:buFontTx/>
              <a:buNone/>
              <a:defRPr/>
            </a:lvl1pPr>
          </a:lstStyle>
          <a:p>
            <a:pPr>
              <a:defRPr/>
            </a:pPr>
            <a:fld id="{17545B6D-5A2C-42A3-AF30-AEFE0266AABB}" type="slidenum">
              <a:rPr lang="en-GB"/>
              <a:pPr>
                <a:defRPr/>
              </a:pPr>
              <a:t>‹#›</a:t>
            </a:fld>
            <a:endParaRPr lang="en-GB"/>
          </a:p>
        </p:txBody>
      </p:sp>
    </p:spTree>
    <p:extLst>
      <p:ext uri="{BB962C8B-B14F-4D97-AF65-F5344CB8AC3E}">
        <p14:creationId xmlns:p14="http://schemas.microsoft.com/office/powerpoint/2010/main" val="3351478641"/>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43554174"/>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4" name="Text Box 8"/>
          <p:cNvSpPr txBox="1">
            <a:spLocks noChangeArrowheads="1"/>
          </p:cNvSpPr>
          <p:nvPr userDrawn="1"/>
        </p:nvSpPr>
        <p:spPr bwMode="auto">
          <a:xfrm>
            <a:off x="0" y="0"/>
            <a:ext cx="9144000" cy="336550"/>
          </a:xfrm>
          <a:prstGeom prst="rect">
            <a:avLst/>
          </a:prstGeom>
          <a:solidFill>
            <a:srgbClr val="0000FF"/>
          </a:solidFill>
          <a:ln w="9525">
            <a:noFill/>
            <a:miter lim="800000"/>
            <a:headEnd/>
            <a:tailEnd/>
          </a:ln>
        </p:spPr>
        <p:txBody>
          <a:bodyPr>
            <a:spAutoFit/>
          </a:bodyPr>
          <a:lstStyle>
            <a:lvl1pPr algn="l" eaLnBrk="0" hangingPunct="0">
              <a:defRPr>
                <a:solidFill>
                  <a:schemeClr val="tx1"/>
                </a:solidFill>
                <a:latin typeface="Calibri" pitchFamily="34" charset="0"/>
                <a:cs typeface="Arial" charset="0"/>
              </a:defRPr>
            </a:lvl1pPr>
            <a:lvl2pPr marL="742950" indent="-285750" algn="l" eaLnBrk="0" hangingPunct="0">
              <a:defRPr>
                <a:solidFill>
                  <a:schemeClr val="tx1"/>
                </a:solidFill>
                <a:latin typeface="Calibri" pitchFamily="34" charset="0"/>
                <a:cs typeface="Arial" charset="0"/>
              </a:defRPr>
            </a:lvl2pPr>
            <a:lvl3pPr marL="1143000" indent="-228600" algn="l" eaLnBrk="0" hangingPunct="0">
              <a:defRPr>
                <a:solidFill>
                  <a:schemeClr val="tx1"/>
                </a:solidFill>
                <a:latin typeface="Calibri" pitchFamily="34" charset="0"/>
                <a:cs typeface="Arial" charset="0"/>
              </a:defRPr>
            </a:lvl3pPr>
            <a:lvl4pPr marL="1600200" indent="-228600" algn="l" eaLnBrk="0" hangingPunct="0">
              <a:defRPr>
                <a:solidFill>
                  <a:schemeClr val="tx1"/>
                </a:solidFill>
                <a:latin typeface="Calibri" pitchFamily="34" charset="0"/>
                <a:cs typeface="Arial" charset="0"/>
              </a:defRPr>
            </a:lvl4pPr>
            <a:lvl5pPr marL="2057400" indent="-228600" algn="l"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r" eaLnBrk="1" hangingPunct="1">
              <a:spcBef>
                <a:spcPct val="50000"/>
              </a:spcBef>
              <a:defRPr/>
            </a:pPr>
            <a:r>
              <a:rPr lang="en-US" sz="1600" b="1">
                <a:solidFill>
                  <a:srgbClr val="FFFFFF"/>
                </a:solidFill>
                <a:latin typeface="Arial" charset="0"/>
              </a:rPr>
              <a:t>Module 1: OVERVIEW OF UN-CIMIC – Unit 3: STRUCTURES &amp; PERSONNEL</a:t>
            </a:r>
          </a:p>
        </p:txBody>
      </p:sp>
      <p:sp>
        <p:nvSpPr>
          <p:cNvPr id="5" name="Rectangle 4"/>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endParaRPr>
          </a:p>
        </p:txBody>
      </p:sp>
      <p:sp>
        <p:nvSpPr>
          <p:cNvPr id="6"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eaLnBrk="1" hangingPunct="1">
              <a:defRPr/>
            </a:pPr>
            <a:endParaRPr lang="en-US" altLang="en-US" sz="1200" b="1" smtClean="0">
              <a:solidFill>
                <a:srgbClr val="000000"/>
              </a:solidFill>
              <a:latin typeface="Book Antiqua" pitchFamily="18" charset="0"/>
            </a:endParaRPr>
          </a:p>
        </p:txBody>
      </p:sp>
      <p:graphicFrame>
        <p:nvGraphicFramePr>
          <p:cNvPr id="7" name="Object 152"/>
          <p:cNvGraphicFramePr>
            <a:graphicFrameLocks noChangeAspect="1"/>
          </p:cNvGraphicFramePr>
          <p:nvPr userDrawn="1"/>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79639"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endParaRPr>
          </a:p>
        </p:txBody>
      </p:sp>
      <p:pic>
        <p:nvPicPr>
          <p:cNvPr id="9" name="Picture 7"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10" name="Rectangle 12"/>
          <p:cNvSpPr>
            <a:spLocks noGrp="1" noChangeArrowheads="1"/>
          </p:cNvSpPr>
          <p:nvPr>
            <p:ph type="sldNum" sz="quarter" idx="10"/>
          </p:nvPr>
        </p:nvSpPr>
        <p:spPr/>
        <p:txBody>
          <a:bodyPr/>
          <a:lstStyle>
            <a:lvl1pPr>
              <a:buSzTx/>
              <a:buFontTx/>
              <a:buNone/>
              <a:defRPr/>
            </a:lvl1pPr>
          </a:lstStyle>
          <a:p>
            <a:pPr>
              <a:defRPr/>
            </a:pPr>
            <a:fld id="{A9E0C369-E161-4AD1-A085-B1C7376A4648}" type="slidenum">
              <a:rPr lang="en-GB"/>
              <a:pPr>
                <a:defRPr/>
              </a:pPr>
              <a:t>‹#›</a:t>
            </a:fld>
            <a:endParaRPr lang="en-GB"/>
          </a:p>
        </p:txBody>
      </p:sp>
    </p:spTree>
    <p:extLst>
      <p:ext uri="{BB962C8B-B14F-4D97-AF65-F5344CB8AC3E}">
        <p14:creationId xmlns:p14="http://schemas.microsoft.com/office/powerpoint/2010/main" val="37311959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Slide Number Placeholder 3"/>
          <p:cNvSpPr>
            <a:spLocks noGrp="1"/>
          </p:cNvSpPr>
          <p:nvPr>
            <p:ph type="sldNum" sz="quarter" idx="10"/>
          </p:nvPr>
        </p:nvSpPr>
        <p:spPr/>
        <p:txBody>
          <a:bodyPr/>
          <a:lstStyle>
            <a:lvl1pPr>
              <a:buSzTx/>
              <a:buFontTx/>
              <a:buNone/>
              <a:defRPr/>
            </a:lvl1pPr>
          </a:lstStyle>
          <a:p>
            <a:pPr>
              <a:defRPr/>
            </a:pPr>
            <a:fld id="{B1E71831-F78E-4FB3-8C39-7DB2F30E8293}" type="slidenum">
              <a:rPr lang="en-GB"/>
              <a:pPr>
                <a:defRPr/>
              </a:pPr>
              <a:t>‹#›</a:t>
            </a:fld>
            <a:endParaRPr lang="en-GB" dirty="0"/>
          </a:p>
        </p:txBody>
      </p:sp>
    </p:spTree>
    <p:extLst>
      <p:ext uri="{BB962C8B-B14F-4D97-AF65-F5344CB8AC3E}">
        <p14:creationId xmlns:p14="http://schemas.microsoft.com/office/powerpoint/2010/main" val="57873641"/>
      </p:ext>
    </p:extLst>
  </p:cSld>
  <p:clrMapOvr>
    <a:masterClrMapping/>
  </p:clrMapOvr>
  <p:transition>
    <p:random/>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nvPr>
        </p:nvSpPr>
        <p:spPr/>
        <p:txBody>
          <a:bodyPr/>
          <a:lstStyle>
            <a:lvl1pPr>
              <a:buSzTx/>
              <a:buFontTx/>
              <a:buNone/>
              <a:defRPr/>
            </a:lvl1pPr>
          </a:lstStyle>
          <a:p>
            <a:pPr>
              <a:defRPr/>
            </a:pPr>
            <a:fld id="{96123A6E-D082-4DC9-9466-885ADEDA9B94}" type="slidenum">
              <a:rPr lang="en-GB"/>
              <a:pPr>
                <a:defRPr/>
              </a:pPr>
              <a:t>‹#›</a:t>
            </a:fld>
            <a:endParaRPr lang="en-GB" dirty="0"/>
          </a:p>
        </p:txBody>
      </p:sp>
    </p:spTree>
    <p:extLst>
      <p:ext uri="{BB962C8B-B14F-4D97-AF65-F5344CB8AC3E}">
        <p14:creationId xmlns:p14="http://schemas.microsoft.com/office/powerpoint/2010/main" val="3485942712"/>
      </p:ext>
    </p:extLst>
  </p:cSld>
  <p:clrMapOvr>
    <a:masterClrMapping/>
  </p:clrMapOvr>
  <p:transition>
    <p:random/>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Slide Number Placeholder 3"/>
          <p:cNvSpPr>
            <a:spLocks noGrp="1"/>
          </p:cNvSpPr>
          <p:nvPr>
            <p:ph type="sldNum" sz="quarter" idx="10"/>
          </p:nvPr>
        </p:nvSpPr>
        <p:spPr/>
        <p:txBody>
          <a:bodyPr/>
          <a:lstStyle>
            <a:lvl1pPr>
              <a:buSzTx/>
              <a:buFontTx/>
              <a:buNone/>
              <a:defRPr/>
            </a:lvl1pPr>
          </a:lstStyle>
          <a:p>
            <a:pPr>
              <a:defRPr/>
            </a:pPr>
            <a:fld id="{F748B359-C872-4943-8B5E-E40C5797B34A}" type="slidenum">
              <a:rPr lang="en-GB"/>
              <a:pPr>
                <a:defRPr/>
              </a:pPr>
              <a:t>‹#›</a:t>
            </a:fld>
            <a:endParaRPr lang="en-GB" dirty="0"/>
          </a:p>
        </p:txBody>
      </p:sp>
    </p:spTree>
    <p:extLst>
      <p:ext uri="{BB962C8B-B14F-4D97-AF65-F5344CB8AC3E}">
        <p14:creationId xmlns:p14="http://schemas.microsoft.com/office/powerpoint/2010/main" val="2668999214"/>
      </p:ext>
    </p:extLst>
  </p:cSld>
  <p:clrMapOvr>
    <a:masterClrMapping/>
  </p:clrMapOvr>
  <p:transition>
    <p:random/>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676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76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Slide Number Placeholder 4"/>
          <p:cNvSpPr>
            <a:spLocks noGrp="1"/>
          </p:cNvSpPr>
          <p:nvPr>
            <p:ph type="sldNum" sz="quarter" idx="10"/>
          </p:nvPr>
        </p:nvSpPr>
        <p:spPr/>
        <p:txBody>
          <a:bodyPr/>
          <a:lstStyle>
            <a:lvl1pPr>
              <a:buSzTx/>
              <a:buFontTx/>
              <a:buNone/>
              <a:defRPr/>
            </a:lvl1pPr>
          </a:lstStyle>
          <a:p>
            <a:pPr>
              <a:defRPr/>
            </a:pPr>
            <a:fld id="{0A9B6CA8-AAFE-4D7F-9428-877D2B247E1F}" type="slidenum">
              <a:rPr lang="en-GB"/>
              <a:pPr>
                <a:defRPr/>
              </a:pPr>
              <a:t>‹#›</a:t>
            </a:fld>
            <a:endParaRPr lang="en-GB" dirty="0"/>
          </a:p>
        </p:txBody>
      </p:sp>
    </p:spTree>
    <p:extLst>
      <p:ext uri="{BB962C8B-B14F-4D97-AF65-F5344CB8AC3E}">
        <p14:creationId xmlns:p14="http://schemas.microsoft.com/office/powerpoint/2010/main" val="2896839346"/>
      </p:ext>
    </p:extLst>
  </p:cSld>
  <p:clrMapOvr>
    <a:masterClrMapping/>
  </p:clrMapOvr>
  <p:transition>
    <p:random/>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nvPr>
        </p:nvSpPr>
        <p:spPr/>
        <p:txBody>
          <a:bodyPr/>
          <a:lstStyle>
            <a:lvl1pPr>
              <a:buSzTx/>
              <a:buFontTx/>
              <a:buNone/>
              <a:defRPr/>
            </a:lvl1pPr>
          </a:lstStyle>
          <a:p>
            <a:pPr>
              <a:defRPr/>
            </a:pPr>
            <a:fld id="{2EFB0AD5-DAD6-4BAA-84E6-678F8525EFD2}" type="slidenum">
              <a:rPr lang="en-GB"/>
              <a:pPr>
                <a:defRPr/>
              </a:pPr>
              <a:t>‹#›</a:t>
            </a:fld>
            <a:endParaRPr lang="en-GB" dirty="0"/>
          </a:p>
        </p:txBody>
      </p:sp>
    </p:spTree>
    <p:extLst>
      <p:ext uri="{BB962C8B-B14F-4D97-AF65-F5344CB8AC3E}">
        <p14:creationId xmlns:p14="http://schemas.microsoft.com/office/powerpoint/2010/main" val="2158862892"/>
      </p:ext>
    </p:extLst>
  </p:cSld>
  <p:clrMapOvr>
    <a:masterClrMapping/>
  </p:clrMapOvr>
  <p:transition>
    <p:random/>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nvPr>
        </p:nvSpPr>
        <p:spPr/>
        <p:txBody>
          <a:bodyPr/>
          <a:lstStyle>
            <a:lvl1pPr>
              <a:buSzTx/>
              <a:buFontTx/>
              <a:buNone/>
              <a:defRPr/>
            </a:lvl1pPr>
          </a:lstStyle>
          <a:p>
            <a:pPr>
              <a:defRPr/>
            </a:pPr>
            <a:fld id="{1EF54147-CCDE-4355-8ABB-9C6EEAAC1D5F}" type="slidenum">
              <a:rPr lang="en-GB"/>
              <a:pPr>
                <a:defRPr/>
              </a:pPr>
              <a:t>‹#›</a:t>
            </a:fld>
            <a:endParaRPr lang="en-GB" dirty="0"/>
          </a:p>
        </p:txBody>
      </p:sp>
    </p:spTree>
    <p:extLst>
      <p:ext uri="{BB962C8B-B14F-4D97-AF65-F5344CB8AC3E}">
        <p14:creationId xmlns:p14="http://schemas.microsoft.com/office/powerpoint/2010/main" val="2272383503"/>
      </p:ext>
    </p:extLst>
  </p:cSld>
  <p:clrMapOvr>
    <a:masterClrMapping/>
  </p:clrMapOvr>
  <p:transition>
    <p:random/>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8"/>
          <p:cNvSpPr txBox="1">
            <a:spLocks noChangeArrowheads="1"/>
          </p:cNvSpPr>
          <p:nvPr userDrawn="1"/>
        </p:nvSpPr>
        <p:spPr bwMode="auto">
          <a:xfrm>
            <a:off x="0" y="0"/>
            <a:ext cx="9144000" cy="336550"/>
          </a:xfrm>
          <a:prstGeom prst="rect">
            <a:avLst/>
          </a:prstGeom>
          <a:solidFill>
            <a:srgbClr val="0000FF"/>
          </a:solidFill>
          <a:ln w="9525">
            <a:noFill/>
            <a:miter lim="800000"/>
            <a:headEnd/>
            <a:tailEnd/>
          </a:ln>
        </p:spPr>
        <p:txBody>
          <a:bodyPr>
            <a:spAutoFit/>
          </a:bodyPr>
          <a:lstStyle>
            <a:lvl1pPr algn="l" eaLnBrk="0" hangingPunct="0">
              <a:defRPr>
                <a:solidFill>
                  <a:schemeClr val="tx1"/>
                </a:solidFill>
                <a:latin typeface="Calibri" pitchFamily="34" charset="0"/>
                <a:cs typeface="Arial" charset="0"/>
              </a:defRPr>
            </a:lvl1pPr>
            <a:lvl2pPr marL="742950" indent="-285750" algn="l" eaLnBrk="0" hangingPunct="0">
              <a:defRPr>
                <a:solidFill>
                  <a:schemeClr val="tx1"/>
                </a:solidFill>
                <a:latin typeface="Calibri" pitchFamily="34" charset="0"/>
                <a:cs typeface="Arial" charset="0"/>
              </a:defRPr>
            </a:lvl2pPr>
            <a:lvl3pPr marL="1143000" indent="-228600" algn="l" eaLnBrk="0" hangingPunct="0">
              <a:defRPr>
                <a:solidFill>
                  <a:schemeClr val="tx1"/>
                </a:solidFill>
                <a:latin typeface="Calibri" pitchFamily="34" charset="0"/>
                <a:cs typeface="Arial" charset="0"/>
              </a:defRPr>
            </a:lvl3pPr>
            <a:lvl4pPr marL="1600200" indent="-228600" algn="l" eaLnBrk="0" hangingPunct="0">
              <a:defRPr>
                <a:solidFill>
                  <a:schemeClr val="tx1"/>
                </a:solidFill>
                <a:latin typeface="Calibri" pitchFamily="34" charset="0"/>
                <a:cs typeface="Arial" charset="0"/>
              </a:defRPr>
            </a:lvl4pPr>
            <a:lvl5pPr marL="2057400" indent="-228600" algn="l"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r" eaLnBrk="1" hangingPunct="1">
              <a:spcBef>
                <a:spcPct val="50000"/>
              </a:spcBef>
              <a:defRPr/>
            </a:pPr>
            <a:r>
              <a:rPr lang="en-US" sz="1600" b="1">
                <a:solidFill>
                  <a:srgbClr val="FFFFFF"/>
                </a:solidFill>
                <a:latin typeface="Arial" charset="0"/>
              </a:rPr>
              <a:t>Module 1: OVERVIEW OF UN-CIMIC – Unit 3: STRUCTURES &amp; PERSONNEL</a:t>
            </a:r>
          </a:p>
        </p:txBody>
      </p:sp>
      <p:sp>
        <p:nvSpPr>
          <p:cNvPr id="5" name="Rectangle 4"/>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sp>
        <p:nvSpPr>
          <p:cNvPr id="6"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fr-FR" altLang="fr-FR" sz="1200" b="1">
              <a:solidFill>
                <a:srgbClr val="000000"/>
              </a:solidFill>
              <a:latin typeface="Book Antiqua" pitchFamily="18" charset="0"/>
            </a:endParaRPr>
          </a:p>
        </p:txBody>
      </p:sp>
      <p:sp>
        <p:nvSpPr>
          <p:cNvPr id="7" name="Rectangle 465"/>
          <p:cNvSpPr>
            <a:spLocks noChangeArrowheads="1"/>
          </p:cNvSpPr>
          <p:nvPr userDrawn="1"/>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000" b="1">
                <a:solidFill>
                  <a:srgbClr val="0000FF"/>
                </a:solidFill>
                <a:latin typeface="Arial" pitchFamily="34" charset="0"/>
              </a:rPr>
              <a:t>== UN-CIMIC STM/ 1st Edition – 2014 ==</a:t>
            </a:r>
          </a:p>
        </p:txBody>
      </p:sp>
      <p:sp>
        <p:nvSpPr>
          <p:cNvPr id="8" name="Rectangle 467"/>
          <p:cNvSpPr>
            <a:spLocks noChangeArrowheads="1"/>
          </p:cNvSpPr>
          <p:nvPr userDrawn="1"/>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000" b="1">
                <a:solidFill>
                  <a:srgbClr val="0000FF"/>
                </a:solidFill>
                <a:latin typeface="Arial" pitchFamily="34" charset="0"/>
              </a:rPr>
              <a:t>DPKO &amp; DFS/ ITS</a:t>
            </a:r>
          </a:p>
        </p:txBody>
      </p:sp>
      <p:graphicFrame>
        <p:nvGraphicFramePr>
          <p:cNvPr id="9" name="Object 152"/>
          <p:cNvGraphicFramePr>
            <a:graphicFrameLocks noChangeAspect="1"/>
          </p:cNvGraphicFramePr>
          <p:nvPr userDrawn="1"/>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74519"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1" name="Picture 7"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12" name="Rectangle 12"/>
          <p:cNvSpPr>
            <a:spLocks noGrp="1" noChangeArrowheads="1"/>
          </p:cNvSpPr>
          <p:nvPr>
            <p:ph type="sldNum" sz="quarter" idx="10"/>
          </p:nvPr>
        </p:nvSpPr>
        <p:spPr/>
        <p:txBody>
          <a:bodyPr/>
          <a:lstStyle>
            <a:lvl1pPr>
              <a:buSzTx/>
              <a:buFontTx/>
              <a:buNone/>
              <a:defRPr>
                <a:cs typeface="Arial" pitchFamily="34" charset="0"/>
              </a:defRPr>
            </a:lvl1pPr>
          </a:lstStyle>
          <a:p>
            <a:pPr>
              <a:defRPr/>
            </a:pPr>
            <a:fld id="{E851C4DA-BFD7-4816-BDB7-40463C8F239A}" type="slidenum">
              <a:rPr lang="en-GB"/>
              <a:pPr>
                <a:defRPr/>
              </a:pPr>
              <a:t>‹#›</a:t>
            </a:fld>
            <a:endParaRPr lang="en-GB"/>
          </a:p>
        </p:txBody>
      </p:sp>
    </p:spTree>
    <p:extLst>
      <p:ext uri="{BB962C8B-B14F-4D97-AF65-F5344CB8AC3E}">
        <p14:creationId xmlns:p14="http://schemas.microsoft.com/office/powerpoint/2010/main" val="391229237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a:xfrm>
            <a:off x="6931025" y="6557963"/>
            <a:ext cx="2133600" cy="365125"/>
          </a:xfrm>
        </p:spPr>
        <p:txBody>
          <a:bodyPr/>
          <a:lstStyle>
            <a:lvl1pPr>
              <a:buSzTx/>
              <a:buFontTx/>
              <a:buNone/>
              <a:defRPr b="1"/>
            </a:lvl1pPr>
          </a:lstStyle>
          <a:p>
            <a:pPr>
              <a:defRPr/>
            </a:pPr>
            <a:fld id="{9FFE34B5-6506-47C3-A631-F522355A22FC}" type="slidenum">
              <a:rPr lang="en-GB"/>
              <a:pPr>
                <a:defRPr/>
              </a:pPr>
              <a:t>‹#›</a:t>
            </a:fld>
            <a:endParaRPr lang="en-GB" dirty="0"/>
          </a:p>
        </p:txBody>
      </p:sp>
    </p:spTree>
    <p:extLst>
      <p:ext uri="{BB962C8B-B14F-4D97-AF65-F5344CB8AC3E}">
        <p14:creationId xmlns:p14="http://schemas.microsoft.com/office/powerpoint/2010/main" val="2663668631"/>
      </p:ext>
    </p:extLst>
  </p:cSld>
  <p:clrMapOvr>
    <a:masterClrMapping/>
  </p:clrMapOvr>
  <p:transition>
    <p:random/>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Slide Number Placeholder 2"/>
          <p:cNvSpPr>
            <a:spLocks noGrp="1"/>
          </p:cNvSpPr>
          <p:nvPr>
            <p:ph type="sldNum" sz="quarter" idx="10"/>
          </p:nvPr>
        </p:nvSpPr>
        <p:spPr/>
        <p:txBody>
          <a:bodyPr/>
          <a:lstStyle>
            <a:lvl1pPr>
              <a:buSzTx/>
              <a:buFontTx/>
              <a:buNone/>
              <a:defRPr/>
            </a:lvl1pPr>
          </a:lstStyle>
          <a:p>
            <a:pPr>
              <a:defRPr/>
            </a:pPr>
            <a:fld id="{0C03B20F-2D3D-4FB5-800B-D88DEB235ACB}" type="slidenum">
              <a:rPr lang="en-GB"/>
              <a:pPr>
                <a:defRPr/>
              </a:pPr>
              <a:t>‹#›</a:t>
            </a:fld>
            <a:endParaRPr lang="en-GB" dirty="0"/>
          </a:p>
        </p:txBody>
      </p:sp>
    </p:spTree>
    <p:extLst>
      <p:ext uri="{BB962C8B-B14F-4D97-AF65-F5344CB8AC3E}">
        <p14:creationId xmlns:p14="http://schemas.microsoft.com/office/powerpoint/2010/main" val="2791426446"/>
      </p:ext>
    </p:extLst>
  </p:cSld>
  <p:clrMapOvr>
    <a:masterClrMapping/>
  </p:clrMapOvr>
  <p:transition>
    <p:random/>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nvPr>
        </p:nvSpPr>
        <p:spPr/>
        <p:txBody>
          <a:bodyPr/>
          <a:lstStyle>
            <a:lvl1pPr>
              <a:buSzTx/>
              <a:buFontTx/>
              <a:buNone/>
              <a:defRPr/>
            </a:lvl1pPr>
          </a:lstStyle>
          <a:p>
            <a:pPr>
              <a:defRPr/>
            </a:pPr>
            <a:fld id="{108F62C7-CEDB-41E7-8FC7-4720201F6513}" type="slidenum">
              <a:rPr lang="en-GB"/>
              <a:pPr>
                <a:defRPr/>
              </a:pPr>
              <a:t>‹#›</a:t>
            </a:fld>
            <a:endParaRPr lang="en-GB" dirty="0"/>
          </a:p>
        </p:txBody>
      </p:sp>
    </p:spTree>
    <p:extLst>
      <p:ext uri="{BB962C8B-B14F-4D97-AF65-F5344CB8AC3E}">
        <p14:creationId xmlns:p14="http://schemas.microsoft.com/office/powerpoint/2010/main" val="914659913"/>
      </p:ext>
    </p:extLst>
  </p:cSld>
  <p:clrMapOvr>
    <a:masterClrMapping/>
  </p:clrMapOvr>
  <p:transition>
    <p:random/>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nvPr>
        </p:nvSpPr>
        <p:spPr/>
        <p:txBody>
          <a:bodyPr/>
          <a:lstStyle>
            <a:lvl1pPr>
              <a:buSzTx/>
              <a:buFontTx/>
              <a:buNone/>
              <a:defRPr/>
            </a:lvl1pPr>
          </a:lstStyle>
          <a:p>
            <a:pPr>
              <a:defRPr/>
            </a:pPr>
            <a:fld id="{6B3778B0-1E66-495B-B4BE-9FBB6AA541DE}" type="slidenum">
              <a:rPr lang="en-GB"/>
              <a:pPr>
                <a:defRPr/>
              </a:pPr>
              <a:t>‹#›</a:t>
            </a:fld>
            <a:endParaRPr lang="en-GB" dirty="0"/>
          </a:p>
        </p:txBody>
      </p:sp>
    </p:spTree>
    <p:extLst>
      <p:ext uri="{BB962C8B-B14F-4D97-AF65-F5344CB8AC3E}">
        <p14:creationId xmlns:p14="http://schemas.microsoft.com/office/powerpoint/2010/main" val="2746850553"/>
      </p:ext>
    </p:extLst>
  </p:cSld>
  <p:clrMapOvr>
    <a:masterClrMapping/>
  </p:clrMapOvr>
  <p:transition>
    <p:random/>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nvPr>
        </p:nvSpPr>
        <p:spPr/>
        <p:txBody>
          <a:bodyPr/>
          <a:lstStyle>
            <a:lvl1pPr>
              <a:buSzTx/>
              <a:buFontTx/>
              <a:buNone/>
              <a:defRPr/>
            </a:lvl1pPr>
          </a:lstStyle>
          <a:p>
            <a:pPr>
              <a:defRPr/>
            </a:pPr>
            <a:fld id="{7EEC27F0-5E71-4A67-99B5-D0F1D0CF381D}" type="slidenum">
              <a:rPr lang="en-GB"/>
              <a:pPr>
                <a:defRPr/>
              </a:pPr>
              <a:t>‹#›</a:t>
            </a:fld>
            <a:endParaRPr lang="en-GB" dirty="0"/>
          </a:p>
        </p:txBody>
      </p:sp>
    </p:spTree>
    <p:extLst>
      <p:ext uri="{BB962C8B-B14F-4D97-AF65-F5344CB8AC3E}">
        <p14:creationId xmlns:p14="http://schemas.microsoft.com/office/powerpoint/2010/main" val="3094806244"/>
      </p:ext>
    </p:extLst>
  </p:cSld>
  <p:clrMapOvr>
    <a:masterClrMapping/>
  </p:clrMapOvr>
  <p:transition>
    <p:random/>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5626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228600"/>
            <a:ext cx="5676900" cy="55626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nvPr>
        </p:nvSpPr>
        <p:spPr/>
        <p:txBody>
          <a:bodyPr/>
          <a:lstStyle>
            <a:lvl1pPr>
              <a:buSzTx/>
              <a:buFontTx/>
              <a:buNone/>
              <a:defRPr/>
            </a:lvl1pPr>
          </a:lstStyle>
          <a:p>
            <a:pPr>
              <a:defRPr/>
            </a:pPr>
            <a:fld id="{0B0A6170-FCC9-4941-BC40-2C863E6F4927}" type="slidenum">
              <a:rPr lang="en-GB"/>
              <a:pPr>
                <a:defRPr/>
              </a:pPr>
              <a:t>‹#›</a:t>
            </a:fld>
            <a:endParaRPr lang="en-GB" dirty="0"/>
          </a:p>
        </p:txBody>
      </p:sp>
    </p:spTree>
    <p:extLst>
      <p:ext uri="{BB962C8B-B14F-4D97-AF65-F5344CB8AC3E}">
        <p14:creationId xmlns:p14="http://schemas.microsoft.com/office/powerpoint/2010/main" val="795322831"/>
      </p:ext>
    </p:extLst>
  </p:cSld>
  <p:clrMapOvr>
    <a:masterClrMapping/>
  </p:clrMapOvr>
  <p:transition>
    <p:random/>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8"/>
          <p:cNvSpPr txBox="1">
            <a:spLocks noChangeArrowheads="1"/>
          </p:cNvSpPr>
          <p:nvPr userDrawn="1"/>
        </p:nvSpPr>
        <p:spPr bwMode="auto">
          <a:xfrm>
            <a:off x="0" y="0"/>
            <a:ext cx="9144000" cy="366713"/>
          </a:xfrm>
          <a:prstGeom prst="rect">
            <a:avLst/>
          </a:prstGeom>
          <a:solidFill>
            <a:srgbClr val="0000FF"/>
          </a:solidFill>
          <a:ln w="9525">
            <a:noFill/>
            <a:miter lim="800000"/>
            <a:headEnd/>
            <a:tailEnd/>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r" eaLnBrk="1" hangingPunct="1">
              <a:spcBef>
                <a:spcPct val="50000"/>
              </a:spcBef>
              <a:defRPr/>
            </a:pPr>
            <a:r>
              <a:rPr lang="en-US" sz="1800" b="1" dirty="0" smtClean="0">
                <a:solidFill>
                  <a:srgbClr val="FFFFFF"/>
                </a:solidFill>
              </a:rPr>
              <a:t>Additional Module: UN-CIMIC and PK substantive areas – SHARED</a:t>
            </a:r>
          </a:p>
        </p:txBody>
      </p:sp>
      <p:sp>
        <p:nvSpPr>
          <p:cNvPr id="5" name="Rectangle 4"/>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sp>
        <p:nvSpPr>
          <p:cNvPr id="6"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eaLnBrk="1" hangingPunct="1">
              <a:defRPr/>
            </a:pPr>
            <a:endParaRPr lang="en-GB" sz="1200" b="1" smtClean="0">
              <a:solidFill>
                <a:srgbClr val="000000"/>
              </a:solidFill>
              <a:latin typeface="Book Antiqua" pitchFamily="18" charset="0"/>
            </a:endParaRPr>
          </a:p>
        </p:txBody>
      </p:sp>
      <p:sp>
        <p:nvSpPr>
          <p:cNvPr id="7" name="Rectangle 465"/>
          <p:cNvSpPr>
            <a:spLocks noChangeArrowheads="1"/>
          </p:cNvSpPr>
          <p:nvPr userDrawn="1"/>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1pPr>
            <a:lvl2pPr marL="742950" indent="-28575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2pPr>
            <a:lvl3pPr marL="11430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3pPr>
            <a:lvl4pPr marL="16002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4pPr>
            <a:lvl5pPr marL="20574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buClrTx/>
              <a:buSzTx/>
              <a:buFontTx/>
              <a:buNone/>
              <a:defRPr/>
            </a:pPr>
            <a:r>
              <a:rPr lang="en-US" altLang="en-US" sz="1000" b="1" dirty="0" smtClean="0">
                <a:solidFill>
                  <a:srgbClr val="0000FF"/>
                </a:solidFill>
                <a:latin typeface="Arial" pitchFamily="34" charset="0"/>
                <a:ea typeface="MS PGothic" pitchFamily="34" charset="-128"/>
              </a:rPr>
              <a:t>== UN-CIMIC STM/ 1st Edition – 2014 ==</a:t>
            </a:r>
          </a:p>
        </p:txBody>
      </p:sp>
      <p:sp>
        <p:nvSpPr>
          <p:cNvPr id="8" name="Rectangle 467"/>
          <p:cNvSpPr>
            <a:spLocks noChangeArrowheads="1"/>
          </p:cNvSpPr>
          <p:nvPr userDrawn="1"/>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1pPr>
            <a:lvl2pPr marL="742950" indent="-28575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2pPr>
            <a:lvl3pPr marL="11430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3pPr>
            <a:lvl4pPr marL="16002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4pPr>
            <a:lvl5pPr marL="20574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buClrTx/>
              <a:buSzTx/>
              <a:buFontTx/>
              <a:buNone/>
              <a:defRPr/>
            </a:pPr>
            <a:r>
              <a:rPr lang="en-US" altLang="en-US" sz="1000" b="1" smtClean="0">
                <a:solidFill>
                  <a:srgbClr val="0000FF"/>
                </a:solidFill>
                <a:latin typeface="Arial" pitchFamily="34" charset="0"/>
                <a:ea typeface="MS PGothic" pitchFamily="34" charset="-128"/>
              </a:rPr>
              <a:t>DPKO &amp; DFS/ ITS</a:t>
            </a:r>
          </a:p>
        </p:txBody>
      </p:sp>
      <p:graphicFrame>
        <p:nvGraphicFramePr>
          <p:cNvPr id="9" name="Object 152"/>
          <p:cNvGraphicFramePr>
            <a:graphicFrameLocks noChangeAspect="1"/>
          </p:cNvGraphicFramePr>
          <p:nvPr userDrawn="1"/>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80663"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1" name="Picture 7"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smtClean="0"/>
              <a:t>Click to edit Master subtitle style</a:t>
            </a:r>
            <a:endParaRPr lang="en-US" dirty="0"/>
          </a:p>
        </p:txBody>
      </p:sp>
      <p:sp>
        <p:nvSpPr>
          <p:cNvPr id="12" name="Rectangle 11"/>
          <p:cNvSpPr>
            <a:spLocks noGrp="1" noChangeArrowheads="1"/>
          </p:cNvSpPr>
          <p:nvPr>
            <p:ph type="sldNum" sz="quarter" idx="10"/>
          </p:nvPr>
        </p:nvSpPr>
        <p:spPr/>
        <p:txBody>
          <a:bodyPr/>
          <a:lstStyle>
            <a:lvl1pPr>
              <a:defRPr/>
            </a:lvl1pPr>
          </a:lstStyle>
          <a:p>
            <a:pPr>
              <a:defRPr/>
            </a:pPr>
            <a:fld id="{0318ED2E-E7C3-425F-8F02-B3924FEB47A5}" type="slidenum">
              <a:rPr lang="en-GB"/>
              <a:pPr>
                <a:defRPr/>
              </a:pPr>
              <a:t>‹#›</a:t>
            </a:fld>
            <a:endParaRPr lang="en-GB"/>
          </a:p>
        </p:txBody>
      </p:sp>
    </p:spTree>
    <p:extLst>
      <p:ext uri="{BB962C8B-B14F-4D97-AF65-F5344CB8AC3E}">
        <p14:creationId xmlns:p14="http://schemas.microsoft.com/office/powerpoint/2010/main" val="322733505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8"/>
          <p:cNvSpPr txBox="1">
            <a:spLocks noChangeArrowheads="1"/>
          </p:cNvSpPr>
          <p:nvPr userDrawn="1"/>
        </p:nvSpPr>
        <p:spPr bwMode="auto">
          <a:xfrm>
            <a:off x="0" y="0"/>
            <a:ext cx="9144000" cy="336550"/>
          </a:xfrm>
          <a:prstGeom prst="rect">
            <a:avLst/>
          </a:prstGeom>
          <a:solidFill>
            <a:srgbClr val="0000FF"/>
          </a:solidFill>
          <a:ln w="9525">
            <a:noFill/>
            <a:miter lim="800000"/>
            <a:headEnd/>
            <a:tailEnd/>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r" eaLnBrk="1" hangingPunct="1">
              <a:spcBef>
                <a:spcPct val="50000"/>
              </a:spcBef>
              <a:defRPr/>
            </a:pPr>
            <a:r>
              <a:rPr lang="en-US" sz="1600" b="1" dirty="0" smtClean="0">
                <a:solidFill>
                  <a:srgbClr val="FFFFFF"/>
                </a:solidFill>
                <a:latin typeface="Arial" pitchFamily="34" charset="0"/>
              </a:rPr>
              <a:t>Additional Module : UN-CIMIC and PK substantive areas – POC</a:t>
            </a:r>
          </a:p>
        </p:txBody>
      </p:sp>
      <p:sp>
        <p:nvSpPr>
          <p:cNvPr id="5" name="Rectangle 4"/>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sp>
        <p:nvSpPr>
          <p:cNvPr id="6"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eaLnBrk="1" hangingPunct="1">
              <a:defRPr/>
            </a:pPr>
            <a:endParaRPr lang="en-US" sz="1200" b="1" smtClean="0">
              <a:solidFill>
                <a:srgbClr val="000000"/>
              </a:solidFill>
              <a:latin typeface="Book Antiqua" pitchFamily="18" charset="0"/>
            </a:endParaRPr>
          </a:p>
        </p:txBody>
      </p:sp>
      <p:sp>
        <p:nvSpPr>
          <p:cNvPr id="7" name="Rectangle 465"/>
          <p:cNvSpPr>
            <a:spLocks noChangeArrowheads="1"/>
          </p:cNvSpPr>
          <p:nvPr userDrawn="1"/>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000" b="1" dirty="0" smtClean="0">
                <a:solidFill>
                  <a:srgbClr val="0000FF"/>
                </a:solidFill>
                <a:latin typeface="Arial" charset="0"/>
              </a:rPr>
              <a:t>== UN-CIMIC STM/ 1st Edition – 2014 ==</a:t>
            </a:r>
          </a:p>
        </p:txBody>
      </p:sp>
      <p:sp>
        <p:nvSpPr>
          <p:cNvPr id="8" name="Rectangle 467"/>
          <p:cNvSpPr>
            <a:spLocks noChangeArrowheads="1"/>
          </p:cNvSpPr>
          <p:nvPr userDrawn="1"/>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000" b="1" smtClean="0">
                <a:solidFill>
                  <a:srgbClr val="0000FF"/>
                </a:solidFill>
                <a:latin typeface="Arial" charset="0"/>
              </a:rPr>
              <a:t>DPKO &amp; DFS/ ITS</a:t>
            </a:r>
          </a:p>
        </p:txBody>
      </p:sp>
      <p:graphicFrame>
        <p:nvGraphicFramePr>
          <p:cNvPr id="9" name="Object 152"/>
          <p:cNvGraphicFramePr>
            <a:graphicFrameLocks noChangeAspect="1"/>
          </p:cNvGraphicFramePr>
          <p:nvPr userDrawn="1"/>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81687"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1" name="Picture 7"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172733327"/>
      </p:ext>
    </p:extLst>
  </p:cSld>
  <p:clrMapOvr>
    <a:masterClrMapping/>
  </p:clrMapOvr>
  <p:transition spd="slow"/>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13"/>
          <p:cNvSpPr>
            <a:spLocks noGrp="1" noChangeArrowheads="1"/>
          </p:cNvSpPr>
          <p:nvPr>
            <p:ph type="sldNum" sz="quarter" idx="10"/>
          </p:nvPr>
        </p:nvSpPr>
        <p:spPr>
          <a:ln/>
        </p:spPr>
        <p:txBody>
          <a:bodyPr/>
          <a:lstStyle>
            <a:lvl1pPr>
              <a:defRPr/>
            </a:lvl1pPr>
          </a:lstStyle>
          <a:p>
            <a:pPr>
              <a:defRPr/>
            </a:pPr>
            <a:fld id="{CC2DDAEB-958A-4392-AB5F-8C1A0D372DFA}" type="slidenum">
              <a:rPr lang="en-GB"/>
              <a:pPr>
                <a:defRPr/>
              </a:pPr>
              <a:t>‹#›</a:t>
            </a:fld>
            <a:endParaRPr lang="en-GB"/>
          </a:p>
        </p:txBody>
      </p:sp>
    </p:spTree>
    <p:extLst>
      <p:ext uri="{BB962C8B-B14F-4D97-AF65-F5344CB8AC3E}">
        <p14:creationId xmlns:p14="http://schemas.microsoft.com/office/powerpoint/2010/main" val="87766114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
          <p:cNvSpPr>
            <a:spLocks noGrp="1" noChangeArrowheads="1"/>
          </p:cNvSpPr>
          <p:nvPr>
            <p:ph type="sldNum" sz="quarter" idx="10"/>
          </p:nvPr>
        </p:nvSpPr>
        <p:spPr>
          <a:ln/>
        </p:spPr>
        <p:txBody>
          <a:bodyPr/>
          <a:lstStyle>
            <a:lvl1pPr>
              <a:defRPr/>
            </a:lvl1pPr>
          </a:lstStyle>
          <a:p>
            <a:pPr>
              <a:defRPr/>
            </a:pPr>
            <a:fld id="{F1DB3F0C-FDF5-497B-8CE9-F99016774445}" type="slidenum">
              <a:rPr lang="en-GB"/>
              <a:pPr>
                <a:defRPr/>
              </a:pPr>
              <a:t>‹#›</a:t>
            </a:fld>
            <a:endParaRPr lang="en-GB"/>
          </a:p>
        </p:txBody>
      </p:sp>
    </p:spTree>
    <p:extLst>
      <p:ext uri="{BB962C8B-B14F-4D97-AF65-F5344CB8AC3E}">
        <p14:creationId xmlns:p14="http://schemas.microsoft.com/office/powerpoint/2010/main" val="17080541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8"/>
          <p:cNvSpPr txBox="1">
            <a:spLocks noChangeArrowheads="1"/>
          </p:cNvSpPr>
          <p:nvPr userDrawn="1"/>
        </p:nvSpPr>
        <p:spPr bwMode="auto">
          <a:xfrm>
            <a:off x="0" y="0"/>
            <a:ext cx="9144000" cy="336550"/>
          </a:xfrm>
          <a:prstGeom prst="rect">
            <a:avLst/>
          </a:prstGeom>
          <a:solidFill>
            <a:srgbClr val="0000FF"/>
          </a:solidFill>
          <a:ln w="9525">
            <a:noFill/>
            <a:miter lim="800000"/>
            <a:headEnd/>
            <a:tailEnd/>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r" eaLnBrk="1" hangingPunct="1">
              <a:spcBef>
                <a:spcPct val="50000"/>
              </a:spcBef>
              <a:defRPr/>
            </a:pPr>
            <a:r>
              <a:rPr lang="en-US" sz="1600" b="1" dirty="0" smtClean="0">
                <a:solidFill>
                  <a:srgbClr val="FFFFFF"/>
                </a:solidFill>
              </a:rPr>
              <a:t>Module 1: UN-CIMIC OVERVIEW – Unit 4: DEVELOPMENT OF UN CONCEPT</a:t>
            </a:r>
          </a:p>
        </p:txBody>
      </p:sp>
      <p:sp>
        <p:nvSpPr>
          <p:cNvPr id="5" name="Rectangle 4"/>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sp>
        <p:nvSpPr>
          <p:cNvPr id="6"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eaLnBrk="1" hangingPunct="1">
              <a:defRPr/>
            </a:pPr>
            <a:endParaRPr lang="en-US" altLang="en-US" sz="1200" b="1" smtClean="0">
              <a:solidFill>
                <a:srgbClr val="000000"/>
              </a:solidFill>
              <a:latin typeface="Book Antiqua" pitchFamily="18" charset="0"/>
            </a:endParaRPr>
          </a:p>
        </p:txBody>
      </p:sp>
      <p:sp>
        <p:nvSpPr>
          <p:cNvPr id="7" name="Rectangle 465"/>
          <p:cNvSpPr>
            <a:spLocks noChangeArrowheads="1"/>
          </p:cNvSpPr>
          <p:nvPr userDrawn="1"/>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defRPr/>
            </a:pPr>
            <a:r>
              <a:rPr lang="en-US" altLang="en-US" sz="1000" b="1" dirty="0" smtClean="0">
                <a:solidFill>
                  <a:srgbClr val="0000FF"/>
                </a:solidFill>
                <a:latin typeface="Arial" pitchFamily="34" charset="0"/>
              </a:rPr>
              <a:t>== UN-CIMIC STM/ 1st Edition – 2014 ==</a:t>
            </a:r>
          </a:p>
        </p:txBody>
      </p:sp>
      <p:sp>
        <p:nvSpPr>
          <p:cNvPr id="8" name="Rectangle 467"/>
          <p:cNvSpPr>
            <a:spLocks noChangeArrowheads="1"/>
          </p:cNvSpPr>
          <p:nvPr userDrawn="1"/>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defRPr/>
            </a:pPr>
            <a:r>
              <a:rPr lang="en-US" altLang="en-US" sz="1000" b="1" smtClean="0">
                <a:solidFill>
                  <a:srgbClr val="0000FF"/>
                </a:solidFill>
                <a:latin typeface="Arial" pitchFamily="34" charset="0"/>
              </a:rPr>
              <a:t>DPKO &amp; DFS/ ITS</a:t>
            </a:r>
          </a:p>
        </p:txBody>
      </p:sp>
      <p:graphicFrame>
        <p:nvGraphicFramePr>
          <p:cNvPr id="9" name="Object 152"/>
          <p:cNvGraphicFramePr>
            <a:graphicFrameLocks noChangeAspect="1"/>
          </p:cNvGraphicFramePr>
          <p:nvPr userDrawn="1"/>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75543"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1" name="Picture 7"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12" name="Rectangle 11"/>
          <p:cNvSpPr>
            <a:spLocks noGrp="1" noChangeArrowheads="1"/>
          </p:cNvSpPr>
          <p:nvPr>
            <p:ph type="sldNum" sz="quarter" idx="10"/>
          </p:nvPr>
        </p:nvSpPr>
        <p:spPr/>
        <p:txBody>
          <a:bodyPr/>
          <a:lstStyle>
            <a:lvl1pPr>
              <a:buSzTx/>
              <a:buFontTx/>
              <a:buNone/>
              <a:defRPr/>
            </a:lvl1pPr>
          </a:lstStyle>
          <a:p>
            <a:pPr>
              <a:defRPr/>
            </a:pPr>
            <a:fld id="{84F5395F-3FC3-4DE8-8F48-72DBECA8BC02}" type="slidenum">
              <a:rPr lang="en-GB"/>
              <a:pPr>
                <a:defRPr/>
              </a:pPr>
              <a:t>‹#›</a:t>
            </a:fld>
            <a:endParaRPr lang="en-GB"/>
          </a:p>
        </p:txBody>
      </p:sp>
    </p:spTree>
    <p:extLst>
      <p:ext uri="{BB962C8B-B14F-4D97-AF65-F5344CB8AC3E}">
        <p14:creationId xmlns:p14="http://schemas.microsoft.com/office/powerpoint/2010/main" val="232322613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3"/>
          <p:cNvSpPr>
            <a:spLocks noGrp="1" noChangeArrowheads="1"/>
          </p:cNvSpPr>
          <p:nvPr>
            <p:ph type="sldNum" sz="quarter" idx="10"/>
          </p:nvPr>
        </p:nvSpPr>
        <p:spPr>
          <a:ln/>
        </p:spPr>
        <p:txBody>
          <a:bodyPr/>
          <a:lstStyle>
            <a:lvl1pPr>
              <a:defRPr/>
            </a:lvl1pPr>
          </a:lstStyle>
          <a:p>
            <a:pPr>
              <a:defRPr/>
            </a:pPr>
            <a:fld id="{0F94D582-F956-4742-8FE2-0FA5210C4D0A}" type="slidenum">
              <a:rPr lang="en-GB"/>
              <a:pPr>
                <a:defRPr/>
              </a:pPr>
              <a:t>‹#›</a:t>
            </a:fld>
            <a:endParaRPr lang="en-GB"/>
          </a:p>
        </p:txBody>
      </p:sp>
    </p:spTree>
    <p:extLst>
      <p:ext uri="{BB962C8B-B14F-4D97-AF65-F5344CB8AC3E}">
        <p14:creationId xmlns:p14="http://schemas.microsoft.com/office/powerpoint/2010/main" val="262131836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3"/>
          <p:cNvSpPr>
            <a:spLocks noGrp="1" noChangeArrowheads="1"/>
          </p:cNvSpPr>
          <p:nvPr>
            <p:ph type="sldNum" sz="quarter" idx="10"/>
          </p:nvPr>
        </p:nvSpPr>
        <p:spPr>
          <a:ln/>
        </p:spPr>
        <p:txBody>
          <a:bodyPr/>
          <a:lstStyle>
            <a:lvl1pPr>
              <a:defRPr/>
            </a:lvl1pPr>
          </a:lstStyle>
          <a:p>
            <a:pPr>
              <a:defRPr/>
            </a:pPr>
            <a:fld id="{1F23BE80-60D8-4A05-B510-3A8DA6133E11}" type="slidenum">
              <a:rPr lang="en-GB"/>
              <a:pPr>
                <a:defRPr/>
              </a:pPr>
              <a:t>‹#›</a:t>
            </a:fld>
            <a:endParaRPr lang="en-GB"/>
          </a:p>
        </p:txBody>
      </p:sp>
    </p:spTree>
    <p:extLst>
      <p:ext uri="{BB962C8B-B14F-4D97-AF65-F5344CB8AC3E}">
        <p14:creationId xmlns:p14="http://schemas.microsoft.com/office/powerpoint/2010/main" val="129391368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3"/>
          <p:cNvSpPr>
            <a:spLocks noGrp="1" noChangeArrowheads="1"/>
          </p:cNvSpPr>
          <p:nvPr>
            <p:ph type="sldNum" sz="quarter" idx="10"/>
          </p:nvPr>
        </p:nvSpPr>
        <p:spPr>
          <a:ln/>
        </p:spPr>
        <p:txBody>
          <a:bodyPr/>
          <a:lstStyle>
            <a:lvl1pPr>
              <a:defRPr/>
            </a:lvl1pPr>
          </a:lstStyle>
          <a:p>
            <a:pPr>
              <a:defRPr/>
            </a:pPr>
            <a:fld id="{BA69E1AF-46AB-48D9-AC26-8C5828C9EDCC}" type="slidenum">
              <a:rPr lang="en-GB"/>
              <a:pPr>
                <a:defRPr/>
              </a:pPr>
              <a:t>‹#›</a:t>
            </a:fld>
            <a:endParaRPr lang="en-GB"/>
          </a:p>
        </p:txBody>
      </p:sp>
    </p:spTree>
    <p:extLst>
      <p:ext uri="{BB962C8B-B14F-4D97-AF65-F5344CB8AC3E}">
        <p14:creationId xmlns:p14="http://schemas.microsoft.com/office/powerpoint/2010/main" val="113547000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dirty="0" smtClean="0"/>
              <a:t>Click to edit Master title style</a:t>
            </a:r>
            <a:endParaRPr lang="en-US" dirty="0"/>
          </a:p>
        </p:txBody>
      </p:sp>
      <p:sp>
        <p:nvSpPr>
          <p:cNvPr id="3" name="Rectangle 13"/>
          <p:cNvSpPr>
            <a:spLocks noGrp="1" noChangeArrowheads="1"/>
          </p:cNvSpPr>
          <p:nvPr>
            <p:ph type="sldNum" sz="quarter" idx="10"/>
          </p:nvPr>
        </p:nvSpPr>
        <p:spPr>
          <a:ln/>
        </p:spPr>
        <p:txBody>
          <a:bodyPr/>
          <a:lstStyle>
            <a:lvl1pPr>
              <a:defRPr/>
            </a:lvl1pPr>
          </a:lstStyle>
          <a:p>
            <a:pPr>
              <a:defRPr/>
            </a:pPr>
            <a:fld id="{C9B1AF9F-2F2B-4D28-94BE-F99ACF6D790C}" type="slidenum">
              <a:rPr lang="en-GB"/>
              <a:pPr>
                <a:defRPr/>
              </a:pPr>
              <a:t>‹#›</a:t>
            </a:fld>
            <a:endParaRPr lang="en-GB"/>
          </a:p>
        </p:txBody>
      </p:sp>
    </p:spTree>
    <p:extLst>
      <p:ext uri="{BB962C8B-B14F-4D97-AF65-F5344CB8AC3E}">
        <p14:creationId xmlns:p14="http://schemas.microsoft.com/office/powerpoint/2010/main" val="109256081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sldNum" sz="quarter" idx="10"/>
          </p:nvPr>
        </p:nvSpPr>
        <p:spPr>
          <a:ln/>
        </p:spPr>
        <p:txBody>
          <a:bodyPr/>
          <a:lstStyle>
            <a:lvl1pPr>
              <a:defRPr/>
            </a:lvl1pPr>
          </a:lstStyle>
          <a:p>
            <a:pPr>
              <a:defRPr/>
            </a:pPr>
            <a:fld id="{DCF82C1F-DD93-4C0E-8B7B-29B4C8117783}" type="slidenum">
              <a:rPr lang="en-GB"/>
              <a:pPr>
                <a:defRPr/>
              </a:pPr>
              <a:t>‹#›</a:t>
            </a:fld>
            <a:endParaRPr lang="en-GB"/>
          </a:p>
        </p:txBody>
      </p:sp>
    </p:spTree>
    <p:extLst>
      <p:ext uri="{BB962C8B-B14F-4D97-AF65-F5344CB8AC3E}">
        <p14:creationId xmlns:p14="http://schemas.microsoft.com/office/powerpoint/2010/main" val="199167025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2" name="Rectangle 13"/>
          <p:cNvSpPr>
            <a:spLocks noGrp="1" noChangeArrowheads="1"/>
          </p:cNvSpPr>
          <p:nvPr>
            <p:ph type="sldNum" sz="quarter" idx="10"/>
          </p:nvPr>
        </p:nvSpPr>
        <p:spPr>
          <a:ln/>
        </p:spPr>
        <p:txBody>
          <a:bodyPr/>
          <a:lstStyle>
            <a:lvl1pPr>
              <a:defRPr/>
            </a:lvl1pPr>
          </a:lstStyle>
          <a:p>
            <a:pPr>
              <a:defRPr/>
            </a:pPr>
            <a:fld id="{E4E643B6-5F4D-4116-9061-3B0A7C556444}" type="slidenum">
              <a:rPr lang="en-GB"/>
              <a:pPr>
                <a:defRPr/>
              </a:pPr>
              <a:t>‹#›</a:t>
            </a:fld>
            <a:endParaRPr lang="en-GB"/>
          </a:p>
        </p:txBody>
      </p:sp>
    </p:spTree>
    <p:extLst>
      <p:ext uri="{BB962C8B-B14F-4D97-AF65-F5344CB8AC3E}">
        <p14:creationId xmlns:p14="http://schemas.microsoft.com/office/powerpoint/2010/main" val="332887790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4" name="Text Box 8"/>
          <p:cNvSpPr txBox="1">
            <a:spLocks noChangeArrowheads="1"/>
          </p:cNvSpPr>
          <p:nvPr userDrawn="1"/>
        </p:nvSpPr>
        <p:spPr bwMode="auto">
          <a:xfrm>
            <a:off x="0" y="0"/>
            <a:ext cx="9144000" cy="336550"/>
          </a:xfrm>
          <a:prstGeom prst="rect">
            <a:avLst/>
          </a:prstGeom>
          <a:solidFill>
            <a:srgbClr val="0000FF"/>
          </a:solidFill>
          <a:ln w="9525">
            <a:noFill/>
            <a:miter lim="800000"/>
            <a:headEnd/>
            <a:tailEnd/>
          </a:ln>
        </p:spPr>
        <p:txBody>
          <a:bodyPr>
            <a:spAutoFit/>
          </a:bodyPr>
          <a:lstStyle>
            <a:lvl1pPr algn="ctr" eaLnBrk="0" hangingPunct="0">
              <a:lnSpc>
                <a:spcPct val="80000"/>
              </a:lnSpc>
              <a:defRPr sz="2400" b="1" i="1">
                <a:solidFill>
                  <a:schemeClr val="accent1"/>
                </a:solidFill>
                <a:latin typeface="Arial" pitchFamily="34" charset="0"/>
                <a:cs typeface="Arial" pitchFamily="34" charset="0"/>
              </a:defRPr>
            </a:lvl1pPr>
            <a:lvl2pPr marL="742950" indent="-285750" algn="ctr" eaLnBrk="0" hangingPunct="0">
              <a:lnSpc>
                <a:spcPct val="80000"/>
              </a:lnSpc>
              <a:defRPr sz="2400" b="1" i="1">
                <a:solidFill>
                  <a:schemeClr val="accent1"/>
                </a:solidFill>
                <a:latin typeface="Arial" pitchFamily="34" charset="0"/>
                <a:cs typeface="Arial" pitchFamily="34" charset="0"/>
              </a:defRPr>
            </a:lvl2pPr>
            <a:lvl3pPr marL="1143000" indent="-228600" algn="ctr" eaLnBrk="0" hangingPunct="0">
              <a:lnSpc>
                <a:spcPct val="80000"/>
              </a:lnSpc>
              <a:defRPr sz="2400" b="1" i="1">
                <a:solidFill>
                  <a:schemeClr val="accent1"/>
                </a:solidFill>
                <a:latin typeface="Arial" pitchFamily="34" charset="0"/>
                <a:cs typeface="Arial" pitchFamily="34" charset="0"/>
              </a:defRPr>
            </a:lvl3pPr>
            <a:lvl4pPr marL="1600200" indent="-228600" algn="ctr" eaLnBrk="0" hangingPunct="0">
              <a:lnSpc>
                <a:spcPct val="80000"/>
              </a:lnSpc>
              <a:defRPr sz="2400" b="1" i="1">
                <a:solidFill>
                  <a:schemeClr val="accent1"/>
                </a:solidFill>
                <a:latin typeface="Arial" pitchFamily="34" charset="0"/>
                <a:cs typeface="Arial" pitchFamily="34" charset="0"/>
              </a:defRPr>
            </a:lvl4pPr>
            <a:lvl5pPr marL="2057400" indent="-228600" algn="ctr" eaLnBrk="0" hangingPunct="0">
              <a:lnSpc>
                <a:spcPct val="80000"/>
              </a:lnSpc>
              <a:defRPr sz="2400" b="1" i="1">
                <a:solidFill>
                  <a:schemeClr val="accent1"/>
                </a:solidFill>
                <a:latin typeface="Arial" pitchFamily="34" charset="0"/>
                <a:cs typeface="Arial" pitchFamily="34" charset="0"/>
              </a:defRPr>
            </a:lvl5pPr>
            <a:lvl6pPr marL="25146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6pPr>
            <a:lvl7pPr marL="29718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7pPr>
            <a:lvl8pPr marL="34290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8pPr>
            <a:lvl9pPr marL="38862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9pPr>
          </a:lstStyle>
          <a:p>
            <a:pPr algn="r" eaLnBrk="1" hangingPunct="1">
              <a:lnSpc>
                <a:spcPct val="100000"/>
              </a:lnSpc>
              <a:spcBef>
                <a:spcPct val="50000"/>
              </a:spcBef>
              <a:defRPr/>
            </a:pPr>
            <a:r>
              <a:rPr lang="en-US" sz="1600" i="0" dirty="0" smtClean="0">
                <a:solidFill>
                  <a:srgbClr val="FFFFFF"/>
                </a:solidFill>
              </a:rPr>
              <a:t>Additional module: Peacekeeping Substantive Areas – UN-CIMIC and UN Transitions</a:t>
            </a:r>
          </a:p>
        </p:txBody>
      </p:sp>
      <p:sp>
        <p:nvSpPr>
          <p:cNvPr id="5"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eaLnBrk="1" hangingPunct="1">
              <a:defRPr/>
            </a:pPr>
            <a:endParaRPr lang="en-US" altLang="en-US" sz="1200" smtClean="0">
              <a:solidFill>
                <a:srgbClr val="000000"/>
              </a:solidFill>
              <a:latin typeface="Book Antiqua" pitchFamily="18" charset="0"/>
              <a:cs typeface="Arial" charset="0"/>
            </a:endParaRPr>
          </a:p>
        </p:txBody>
      </p:sp>
      <p:sp>
        <p:nvSpPr>
          <p:cNvPr id="6" name="Rectangle 465"/>
          <p:cNvSpPr>
            <a:spLocks noChangeArrowheads="1"/>
          </p:cNvSpPr>
          <p:nvPr userDrawn="1"/>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algn="ctr" eaLnBrk="1" hangingPunct="1">
              <a:defRPr/>
            </a:pPr>
            <a:r>
              <a:rPr lang="en-US" altLang="en-US" sz="1000" dirty="0" smtClean="0">
                <a:solidFill>
                  <a:srgbClr val="0000FF"/>
                </a:solidFill>
                <a:latin typeface="Arial" charset="0"/>
                <a:cs typeface="Arial" charset="0"/>
              </a:rPr>
              <a:t>== UN-CIMIC STM/ 1st Edition – 2014 ==</a:t>
            </a:r>
          </a:p>
        </p:txBody>
      </p:sp>
      <p:sp>
        <p:nvSpPr>
          <p:cNvPr id="7" name="Rectangle 467"/>
          <p:cNvSpPr>
            <a:spLocks noChangeArrowheads="1"/>
          </p:cNvSpPr>
          <p:nvPr userDrawn="1"/>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algn="ctr" eaLnBrk="1" hangingPunct="1">
              <a:defRPr/>
            </a:pPr>
            <a:r>
              <a:rPr lang="en-US" altLang="en-US" sz="1000" smtClean="0">
                <a:solidFill>
                  <a:srgbClr val="0000FF"/>
                </a:solidFill>
                <a:latin typeface="Arial" charset="0"/>
                <a:cs typeface="Arial" charset="0"/>
              </a:rPr>
              <a:t>DPKO &amp; DFS/ ITS</a:t>
            </a:r>
          </a:p>
        </p:txBody>
      </p:sp>
      <p:graphicFrame>
        <p:nvGraphicFramePr>
          <p:cNvPr id="8" name="Object 152"/>
          <p:cNvGraphicFramePr>
            <a:graphicFrameLocks noChangeAspect="1"/>
          </p:cNvGraphicFramePr>
          <p:nvPr userDrawn="1"/>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82711"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0" name="Picture 7"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
          <p:cNvSpPr txBox="1">
            <a:spLocks noChangeArrowheads="1"/>
          </p:cNvSpPr>
          <p:nvPr userDrawn="1"/>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eaLnBrk="0" fontAlgn="base" hangingPunct="0">
              <a:spcBef>
                <a:spcPct val="0"/>
              </a:spcBef>
              <a:spcAft>
                <a:spcPct val="0"/>
              </a:spcAft>
              <a:buClr>
                <a:schemeClr val="bg1"/>
              </a:buClr>
              <a:buSzPct val="80000"/>
              <a:buFont typeface="Wingdings" pitchFamily="2" charset="2"/>
              <a:buChar char="•"/>
              <a:defRPr sz="1400" b="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2pPr>
            <a:lvl3pPr marL="11430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3pPr>
            <a:lvl4pPr marL="16002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4pPr>
            <a:lvl5pPr marL="20574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5pPr>
            <a:lvl6pPr marL="25146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6pPr>
            <a:lvl7pPr marL="29718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7pPr>
            <a:lvl8pPr marL="34290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8pPr>
            <a:lvl9pPr marL="38862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9pPr>
          </a:lstStyle>
          <a:p>
            <a:pPr algn="r">
              <a:buClr>
                <a:srgbClr val="FFFFFF"/>
              </a:buClr>
              <a:defRPr/>
            </a:pPr>
            <a:fld id="{C4BF3F50-8195-4626-BD89-1D6E2244CEA8}" type="slidenum">
              <a:rPr lang="en-GB" altLang="en-US" smtClean="0">
                <a:solidFill>
                  <a:srgbClr val="000000"/>
                </a:solidFill>
              </a:rPr>
              <a:pPr algn="r">
                <a:buClr>
                  <a:srgbClr val="FFFFFF"/>
                </a:buClr>
                <a:defRPr/>
              </a:pPr>
              <a:t>‹#›</a:t>
            </a:fld>
            <a:endParaRPr lang="en-GB" altLang="en-US" dirty="0" smtClean="0">
              <a:solidFill>
                <a:srgbClr val="000000"/>
              </a:solidFill>
            </a:endParaRPr>
          </a:p>
        </p:txBody>
      </p:sp>
      <p:sp>
        <p:nvSpPr>
          <p:cNvPr id="12" name="Rectangle 11"/>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buClr>
                <a:srgbClr val="FFFFFF"/>
              </a:buClr>
              <a:buSzPct val="80000"/>
              <a:defRPr/>
            </a:pPr>
            <a:endParaRPr lang="en-US" sz="1800">
              <a:solidFill>
                <a:srgbClr val="000000"/>
              </a:solidFill>
              <a:latin typeface="Arial" charset="0"/>
              <a:cs typeface="Arial" charset="0"/>
            </a:endParaRPr>
          </a:p>
        </p:txBody>
      </p:sp>
      <p:sp>
        <p:nvSpPr>
          <p:cNvPr id="13" name="Rectangle 10"/>
          <p:cNvSpPr txBox="1">
            <a:spLocks noChangeArrowheads="1"/>
          </p:cNvSpPr>
          <p:nvPr userDrawn="1"/>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eaLnBrk="0" fontAlgn="base" hangingPunct="0">
              <a:spcBef>
                <a:spcPct val="0"/>
              </a:spcBef>
              <a:spcAft>
                <a:spcPct val="0"/>
              </a:spcAft>
              <a:buClr>
                <a:schemeClr val="bg1"/>
              </a:buClr>
              <a:buSzPct val="80000"/>
              <a:buFont typeface="Wingdings" pitchFamily="2" charset="2"/>
              <a:buChar char="•"/>
              <a:defRPr sz="1400" b="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2pPr>
            <a:lvl3pPr marL="11430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3pPr>
            <a:lvl4pPr marL="16002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4pPr>
            <a:lvl5pPr marL="20574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5pPr>
            <a:lvl6pPr marL="25146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6pPr>
            <a:lvl7pPr marL="29718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7pPr>
            <a:lvl8pPr marL="34290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8pPr>
            <a:lvl9pPr marL="38862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9pPr>
          </a:lstStyle>
          <a:p>
            <a:pPr algn="r">
              <a:buClr>
                <a:srgbClr val="FFFFFF"/>
              </a:buClr>
              <a:defRPr/>
            </a:pPr>
            <a:fld id="{0D282FE5-DDB3-4772-9C61-A166246F5736}" type="slidenum">
              <a:rPr lang="en-GB" altLang="en-US" smtClean="0">
                <a:solidFill>
                  <a:srgbClr val="000000"/>
                </a:solidFill>
              </a:rPr>
              <a:pPr algn="r">
                <a:buClr>
                  <a:srgbClr val="FFFFFF"/>
                </a:buClr>
                <a:defRPr/>
              </a:pPr>
              <a:t>‹#›</a:t>
            </a:fld>
            <a:endParaRPr lang="en-GB" altLang="en-US" dirty="0" smtClean="0">
              <a:solidFill>
                <a:srgbClr val="000000"/>
              </a:solidFill>
            </a:endParaRP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694607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8"/>
          <p:cNvSpPr txBox="1">
            <a:spLocks noChangeArrowheads="1"/>
          </p:cNvSpPr>
          <p:nvPr userDrawn="1"/>
        </p:nvSpPr>
        <p:spPr bwMode="auto">
          <a:xfrm>
            <a:off x="0" y="0"/>
            <a:ext cx="9144000" cy="336550"/>
          </a:xfrm>
          <a:prstGeom prst="rect">
            <a:avLst/>
          </a:prstGeom>
          <a:solidFill>
            <a:srgbClr val="0000FF"/>
          </a:solidFill>
          <a:ln w="9525">
            <a:noFill/>
            <a:miter lim="800000"/>
            <a:headEnd/>
            <a:tailEnd/>
          </a:ln>
        </p:spPr>
        <p:txBody>
          <a:bodyPr>
            <a:spAutoFit/>
          </a:bodyPr>
          <a:lstStyle>
            <a:lvl1pPr algn="ctr" eaLnBrk="0" hangingPunct="0">
              <a:lnSpc>
                <a:spcPct val="80000"/>
              </a:lnSpc>
              <a:defRPr sz="2400" b="1" i="1">
                <a:solidFill>
                  <a:schemeClr val="accent1"/>
                </a:solidFill>
                <a:latin typeface="Arial" pitchFamily="34" charset="0"/>
                <a:cs typeface="Arial" pitchFamily="34" charset="0"/>
              </a:defRPr>
            </a:lvl1pPr>
            <a:lvl2pPr marL="742950" indent="-285750" algn="ctr" eaLnBrk="0" hangingPunct="0">
              <a:lnSpc>
                <a:spcPct val="80000"/>
              </a:lnSpc>
              <a:defRPr sz="2400" b="1" i="1">
                <a:solidFill>
                  <a:schemeClr val="accent1"/>
                </a:solidFill>
                <a:latin typeface="Arial" pitchFamily="34" charset="0"/>
                <a:cs typeface="Arial" pitchFamily="34" charset="0"/>
              </a:defRPr>
            </a:lvl2pPr>
            <a:lvl3pPr marL="1143000" indent="-228600" algn="ctr" eaLnBrk="0" hangingPunct="0">
              <a:lnSpc>
                <a:spcPct val="80000"/>
              </a:lnSpc>
              <a:defRPr sz="2400" b="1" i="1">
                <a:solidFill>
                  <a:schemeClr val="accent1"/>
                </a:solidFill>
                <a:latin typeface="Arial" pitchFamily="34" charset="0"/>
                <a:cs typeface="Arial" pitchFamily="34" charset="0"/>
              </a:defRPr>
            </a:lvl3pPr>
            <a:lvl4pPr marL="1600200" indent="-228600" algn="ctr" eaLnBrk="0" hangingPunct="0">
              <a:lnSpc>
                <a:spcPct val="80000"/>
              </a:lnSpc>
              <a:defRPr sz="2400" b="1" i="1">
                <a:solidFill>
                  <a:schemeClr val="accent1"/>
                </a:solidFill>
                <a:latin typeface="Arial" pitchFamily="34" charset="0"/>
                <a:cs typeface="Arial" pitchFamily="34" charset="0"/>
              </a:defRPr>
            </a:lvl4pPr>
            <a:lvl5pPr marL="2057400" indent="-228600" algn="ctr" eaLnBrk="0" hangingPunct="0">
              <a:lnSpc>
                <a:spcPct val="80000"/>
              </a:lnSpc>
              <a:defRPr sz="2400" b="1" i="1">
                <a:solidFill>
                  <a:schemeClr val="accent1"/>
                </a:solidFill>
                <a:latin typeface="Arial" pitchFamily="34" charset="0"/>
                <a:cs typeface="Arial" pitchFamily="34" charset="0"/>
              </a:defRPr>
            </a:lvl5pPr>
            <a:lvl6pPr marL="25146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6pPr>
            <a:lvl7pPr marL="29718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7pPr>
            <a:lvl8pPr marL="34290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8pPr>
            <a:lvl9pPr marL="38862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9pPr>
          </a:lstStyle>
          <a:p>
            <a:pPr algn="r" eaLnBrk="1" hangingPunct="1">
              <a:lnSpc>
                <a:spcPct val="100000"/>
              </a:lnSpc>
              <a:spcBef>
                <a:spcPct val="50000"/>
              </a:spcBef>
              <a:defRPr/>
            </a:pPr>
            <a:r>
              <a:rPr lang="en-US" sz="1600" i="0" dirty="0" smtClean="0">
                <a:solidFill>
                  <a:srgbClr val="FFFFFF"/>
                </a:solidFill>
              </a:rPr>
              <a:t>Additional module: Peacekeeping Substantive Areas – UN-CIMIC and UN Transitions</a:t>
            </a:r>
          </a:p>
        </p:txBody>
      </p:sp>
      <p:sp>
        <p:nvSpPr>
          <p:cNvPr id="3"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eaLnBrk="1" hangingPunct="1">
              <a:defRPr/>
            </a:pPr>
            <a:endParaRPr lang="en-US" altLang="en-US" sz="1200" smtClean="0">
              <a:solidFill>
                <a:srgbClr val="000000"/>
              </a:solidFill>
              <a:latin typeface="Book Antiqua" pitchFamily="18" charset="0"/>
              <a:cs typeface="Arial" charset="0"/>
            </a:endParaRPr>
          </a:p>
        </p:txBody>
      </p:sp>
      <p:sp>
        <p:nvSpPr>
          <p:cNvPr id="4" name="Rectangle 465"/>
          <p:cNvSpPr>
            <a:spLocks noChangeArrowheads="1"/>
          </p:cNvSpPr>
          <p:nvPr userDrawn="1"/>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algn="ctr" eaLnBrk="1" hangingPunct="1">
              <a:defRPr/>
            </a:pPr>
            <a:r>
              <a:rPr lang="en-US" altLang="en-US" sz="1000" dirty="0" smtClean="0">
                <a:solidFill>
                  <a:srgbClr val="0000FF"/>
                </a:solidFill>
                <a:latin typeface="Arial" charset="0"/>
                <a:cs typeface="Arial" charset="0"/>
              </a:rPr>
              <a:t>== UN-CIMIC STM/ 1st Edition – 2014 ==</a:t>
            </a:r>
          </a:p>
        </p:txBody>
      </p:sp>
      <p:sp>
        <p:nvSpPr>
          <p:cNvPr id="5" name="Rectangle 467"/>
          <p:cNvSpPr>
            <a:spLocks noChangeArrowheads="1"/>
          </p:cNvSpPr>
          <p:nvPr userDrawn="1"/>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algn="ctr" eaLnBrk="1" hangingPunct="1">
              <a:defRPr/>
            </a:pPr>
            <a:r>
              <a:rPr lang="en-US" altLang="en-US" sz="1000" smtClean="0">
                <a:solidFill>
                  <a:srgbClr val="0000FF"/>
                </a:solidFill>
                <a:latin typeface="Arial" charset="0"/>
                <a:cs typeface="Arial" charset="0"/>
              </a:rPr>
              <a:t>DPKO &amp; DFS/ ITS</a:t>
            </a:r>
          </a:p>
        </p:txBody>
      </p:sp>
      <p:graphicFrame>
        <p:nvGraphicFramePr>
          <p:cNvPr id="6" name="Object 152"/>
          <p:cNvGraphicFramePr>
            <a:graphicFrameLocks noChangeAspect="1"/>
          </p:cNvGraphicFramePr>
          <p:nvPr userDrawn="1"/>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83735"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8" name="Picture 18"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10"/>
          <p:cNvSpPr txBox="1">
            <a:spLocks noChangeArrowheads="1"/>
          </p:cNvSpPr>
          <p:nvPr userDrawn="1"/>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eaLnBrk="0" fontAlgn="base" hangingPunct="0">
              <a:spcBef>
                <a:spcPct val="0"/>
              </a:spcBef>
              <a:spcAft>
                <a:spcPct val="0"/>
              </a:spcAft>
              <a:buClr>
                <a:schemeClr val="bg1"/>
              </a:buClr>
              <a:buSzPct val="80000"/>
              <a:buFont typeface="Wingdings" pitchFamily="2" charset="2"/>
              <a:buChar char="•"/>
              <a:defRPr sz="1400" b="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2pPr>
            <a:lvl3pPr marL="11430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3pPr>
            <a:lvl4pPr marL="16002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4pPr>
            <a:lvl5pPr marL="20574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5pPr>
            <a:lvl6pPr marL="25146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6pPr>
            <a:lvl7pPr marL="29718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7pPr>
            <a:lvl8pPr marL="34290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8pPr>
            <a:lvl9pPr marL="38862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9pPr>
          </a:lstStyle>
          <a:p>
            <a:pPr algn="r">
              <a:buClr>
                <a:srgbClr val="FFFFFF"/>
              </a:buClr>
              <a:defRPr/>
            </a:pPr>
            <a:fld id="{6B0ED840-6A90-48B2-9601-868A92B9808A}" type="slidenum">
              <a:rPr lang="en-GB" altLang="en-US" smtClean="0">
                <a:solidFill>
                  <a:srgbClr val="000000"/>
                </a:solidFill>
              </a:rPr>
              <a:pPr algn="r">
                <a:buClr>
                  <a:srgbClr val="FFFFFF"/>
                </a:buClr>
                <a:defRPr/>
              </a:pPr>
              <a:t>‹#›</a:t>
            </a:fld>
            <a:endParaRPr lang="en-GB" altLang="en-US" dirty="0" smtClean="0">
              <a:solidFill>
                <a:srgbClr val="000000"/>
              </a:solidFill>
            </a:endParaRPr>
          </a:p>
        </p:txBody>
      </p:sp>
      <p:sp>
        <p:nvSpPr>
          <p:cNvPr id="10" name="Rectangle 9"/>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buClr>
                <a:srgbClr val="FFFFFF"/>
              </a:buClr>
              <a:buSzPct val="80000"/>
              <a:defRPr/>
            </a:pPr>
            <a:endParaRPr lang="en-US" sz="1800">
              <a:solidFill>
                <a:srgbClr val="000000"/>
              </a:solidFill>
              <a:latin typeface="Arial" charset="0"/>
              <a:cs typeface="Arial" charset="0"/>
            </a:endParaRPr>
          </a:p>
        </p:txBody>
      </p:sp>
      <p:sp>
        <p:nvSpPr>
          <p:cNvPr id="11" name="Rectangle 10"/>
          <p:cNvSpPr txBox="1">
            <a:spLocks noChangeArrowheads="1"/>
          </p:cNvSpPr>
          <p:nvPr userDrawn="1"/>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eaLnBrk="0" fontAlgn="base" hangingPunct="0">
              <a:spcBef>
                <a:spcPct val="0"/>
              </a:spcBef>
              <a:spcAft>
                <a:spcPct val="0"/>
              </a:spcAft>
              <a:buClr>
                <a:schemeClr val="bg1"/>
              </a:buClr>
              <a:buSzPct val="80000"/>
              <a:buFont typeface="Wingdings" pitchFamily="2" charset="2"/>
              <a:buChar char="•"/>
              <a:defRPr sz="1400" b="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2pPr>
            <a:lvl3pPr marL="11430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3pPr>
            <a:lvl4pPr marL="16002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4pPr>
            <a:lvl5pPr marL="20574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5pPr>
            <a:lvl6pPr marL="25146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6pPr>
            <a:lvl7pPr marL="29718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7pPr>
            <a:lvl8pPr marL="34290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8pPr>
            <a:lvl9pPr marL="38862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9pPr>
          </a:lstStyle>
          <a:p>
            <a:pPr algn="r">
              <a:buClr>
                <a:srgbClr val="FFFFFF"/>
              </a:buClr>
              <a:defRPr/>
            </a:pPr>
            <a:fld id="{DACDD14C-1D35-463E-B2BE-95BE0D485079}" type="slidenum">
              <a:rPr lang="en-GB" altLang="en-US" smtClean="0">
                <a:solidFill>
                  <a:srgbClr val="000000"/>
                </a:solidFill>
              </a:rPr>
              <a:pPr algn="r">
                <a:buClr>
                  <a:srgbClr val="FFFFFF"/>
                </a:buClr>
                <a:defRPr/>
              </a:pPr>
              <a:t>‹#›</a:t>
            </a:fld>
            <a:endParaRPr lang="en-GB" altLang="en-US" dirty="0" smtClean="0">
              <a:solidFill>
                <a:srgbClr val="000000"/>
              </a:solidFill>
            </a:endParaRPr>
          </a:p>
        </p:txBody>
      </p:sp>
    </p:spTree>
    <p:extLst>
      <p:ext uri="{BB962C8B-B14F-4D97-AF65-F5344CB8AC3E}">
        <p14:creationId xmlns:p14="http://schemas.microsoft.com/office/powerpoint/2010/main" val="399095557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Text Box 8"/>
          <p:cNvSpPr txBox="1">
            <a:spLocks noChangeArrowheads="1"/>
          </p:cNvSpPr>
          <p:nvPr userDrawn="1"/>
        </p:nvSpPr>
        <p:spPr bwMode="auto">
          <a:xfrm>
            <a:off x="0" y="0"/>
            <a:ext cx="9144000" cy="336550"/>
          </a:xfrm>
          <a:prstGeom prst="rect">
            <a:avLst/>
          </a:prstGeom>
          <a:solidFill>
            <a:srgbClr val="0000FF"/>
          </a:solidFill>
          <a:ln w="9525">
            <a:noFill/>
            <a:miter lim="800000"/>
            <a:headEnd/>
            <a:tailEnd/>
          </a:ln>
        </p:spPr>
        <p:txBody>
          <a:bodyPr>
            <a:spAutoFit/>
          </a:bodyPr>
          <a:lstStyle>
            <a:lvl1pPr algn="ctr" eaLnBrk="0" hangingPunct="0">
              <a:lnSpc>
                <a:spcPct val="80000"/>
              </a:lnSpc>
              <a:defRPr sz="2400" b="1" i="1">
                <a:solidFill>
                  <a:schemeClr val="accent1"/>
                </a:solidFill>
                <a:latin typeface="Arial" pitchFamily="34" charset="0"/>
                <a:cs typeface="Arial" pitchFamily="34" charset="0"/>
              </a:defRPr>
            </a:lvl1pPr>
            <a:lvl2pPr marL="742950" indent="-285750" algn="ctr" eaLnBrk="0" hangingPunct="0">
              <a:lnSpc>
                <a:spcPct val="80000"/>
              </a:lnSpc>
              <a:defRPr sz="2400" b="1" i="1">
                <a:solidFill>
                  <a:schemeClr val="accent1"/>
                </a:solidFill>
                <a:latin typeface="Arial" pitchFamily="34" charset="0"/>
                <a:cs typeface="Arial" pitchFamily="34" charset="0"/>
              </a:defRPr>
            </a:lvl2pPr>
            <a:lvl3pPr marL="1143000" indent="-228600" algn="ctr" eaLnBrk="0" hangingPunct="0">
              <a:lnSpc>
                <a:spcPct val="80000"/>
              </a:lnSpc>
              <a:defRPr sz="2400" b="1" i="1">
                <a:solidFill>
                  <a:schemeClr val="accent1"/>
                </a:solidFill>
                <a:latin typeface="Arial" pitchFamily="34" charset="0"/>
                <a:cs typeface="Arial" pitchFamily="34" charset="0"/>
              </a:defRPr>
            </a:lvl3pPr>
            <a:lvl4pPr marL="1600200" indent="-228600" algn="ctr" eaLnBrk="0" hangingPunct="0">
              <a:lnSpc>
                <a:spcPct val="80000"/>
              </a:lnSpc>
              <a:defRPr sz="2400" b="1" i="1">
                <a:solidFill>
                  <a:schemeClr val="accent1"/>
                </a:solidFill>
                <a:latin typeface="Arial" pitchFamily="34" charset="0"/>
                <a:cs typeface="Arial" pitchFamily="34" charset="0"/>
              </a:defRPr>
            </a:lvl4pPr>
            <a:lvl5pPr marL="2057400" indent="-228600" algn="ctr" eaLnBrk="0" hangingPunct="0">
              <a:lnSpc>
                <a:spcPct val="80000"/>
              </a:lnSpc>
              <a:defRPr sz="2400" b="1" i="1">
                <a:solidFill>
                  <a:schemeClr val="accent1"/>
                </a:solidFill>
                <a:latin typeface="Arial" pitchFamily="34" charset="0"/>
                <a:cs typeface="Arial" pitchFamily="34" charset="0"/>
              </a:defRPr>
            </a:lvl5pPr>
            <a:lvl6pPr marL="25146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6pPr>
            <a:lvl7pPr marL="29718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7pPr>
            <a:lvl8pPr marL="34290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8pPr>
            <a:lvl9pPr marL="38862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9pPr>
          </a:lstStyle>
          <a:p>
            <a:pPr algn="r" eaLnBrk="1" hangingPunct="1">
              <a:lnSpc>
                <a:spcPct val="100000"/>
              </a:lnSpc>
              <a:spcBef>
                <a:spcPct val="50000"/>
              </a:spcBef>
              <a:defRPr/>
            </a:pPr>
            <a:r>
              <a:rPr lang="en-US" sz="1600" i="0" dirty="0" smtClean="0">
                <a:solidFill>
                  <a:srgbClr val="FFFFFF"/>
                </a:solidFill>
              </a:rPr>
              <a:t>Additional module: Peacekeeping Substantive Areas – UN-CIMIC and UN Transitions</a:t>
            </a:r>
          </a:p>
        </p:txBody>
      </p:sp>
      <p:sp>
        <p:nvSpPr>
          <p:cNvPr id="5"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eaLnBrk="1" hangingPunct="1">
              <a:defRPr/>
            </a:pPr>
            <a:endParaRPr lang="en-US" altLang="en-US" sz="1200" smtClean="0">
              <a:solidFill>
                <a:srgbClr val="000000"/>
              </a:solidFill>
              <a:latin typeface="Book Antiqua" pitchFamily="18" charset="0"/>
              <a:cs typeface="Arial" charset="0"/>
            </a:endParaRPr>
          </a:p>
        </p:txBody>
      </p:sp>
      <p:sp>
        <p:nvSpPr>
          <p:cNvPr id="6" name="Rectangle 465"/>
          <p:cNvSpPr>
            <a:spLocks noChangeArrowheads="1"/>
          </p:cNvSpPr>
          <p:nvPr userDrawn="1"/>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algn="ctr" eaLnBrk="1" hangingPunct="1">
              <a:defRPr/>
            </a:pPr>
            <a:r>
              <a:rPr lang="en-US" altLang="en-US" sz="1000" dirty="0" smtClean="0">
                <a:solidFill>
                  <a:srgbClr val="0000FF"/>
                </a:solidFill>
                <a:latin typeface="Arial" charset="0"/>
                <a:cs typeface="Arial" charset="0"/>
              </a:rPr>
              <a:t>== UN-CIMIC STM/ 1st Edition – 2014 ==</a:t>
            </a:r>
          </a:p>
        </p:txBody>
      </p:sp>
      <p:sp>
        <p:nvSpPr>
          <p:cNvPr id="7" name="Rectangle 467"/>
          <p:cNvSpPr>
            <a:spLocks noChangeArrowheads="1"/>
          </p:cNvSpPr>
          <p:nvPr userDrawn="1"/>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algn="ctr" eaLnBrk="1" hangingPunct="1">
              <a:defRPr/>
            </a:pPr>
            <a:r>
              <a:rPr lang="en-US" altLang="en-US" sz="1000" smtClean="0">
                <a:solidFill>
                  <a:srgbClr val="0000FF"/>
                </a:solidFill>
                <a:latin typeface="Arial" charset="0"/>
                <a:cs typeface="Arial" charset="0"/>
              </a:rPr>
              <a:t>DPKO &amp; DFS/ ITS</a:t>
            </a:r>
          </a:p>
        </p:txBody>
      </p:sp>
      <p:graphicFrame>
        <p:nvGraphicFramePr>
          <p:cNvPr id="8" name="Object 152"/>
          <p:cNvGraphicFramePr>
            <a:graphicFrameLocks noChangeAspect="1"/>
          </p:cNvGraphicFramePr>
          <p:nvPr userDrawn="1"/>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85132"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0" name="Picture 7"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
          <p:cNvSpPr txBox="1">
            <a:spLocks noChangeArrowheads="1"/>
          </p:cNvSpPr>
          <p:nvPr userDrawn="1"/>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eaLnBrk="0" fontAlgn="base" hangingPunct="0">
              <a:spcBef>
                <a:spcPct val="0"/>
              </a:spcBef>
              <a:spcAft>
                <a:spcPct val="0"/>
              </a:spcAft>
              <a:buClr>
                <a:schemeClr val="bg1"/>
              </a:buClr>
              <a:buSzPct val="80000"/>
              <a:buFont typeface="Wingdings" pitchFamily="2" charset="2"/>
              <a:buChar char="•"/>
              <a:defRPr sz="1400" b="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2pPr>
            <a:lvl3pPr marL="11430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3pPr>
            <a:lvl4pPr marL="16002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4pPr>
            <a:lvl5pPr marL="20574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5pPr>
            <a:lvl6pPr marL="25146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6pPr>
            <a:lvl7pPr marL="29718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7pPr>
            <a:lvl8pPr marL="34290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8pPr>
            <a:lvl9pPr marL="38862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9pPr>
          </a:lstStyle>
          <a:p>
            <a:pPr algn="r">
              <a:buClr>
                <a:srgbClr val="FFFFFF"/>
              </a:buClr>
              <a:defRPr/>
            </a:pPr>
            <a:fld id="{C38894F8-AD31-4CDB-8BBD-208C67432DE0}" type="slidenum">
              <a:rPr lang="en-GB" altLang="en-US" smtClean="0">
                <a:solidFill>
                  <a:srgbClr val="000000"/>
                </a:solidFill>
              </a:rPr>
              <a:pPr algn="r">
                <a:buClr>
                  <a:srgbClr val="FFFFFF"/>
                </a:buClr>
                <a:defRPr/>
              </a:pPr>
              <a:t>‹#›</a:t>
            </a:fld>
            <a:endParaRPr lang="en-GB" altLang="en-US" dirty="0" smtClean="0">
              <a:solidFill>
                <a:srgbClr val="000000"/>
              </a:solidFill>
            </a:endParaRPr>
          </a:p>
        </p:txBody>
      </p:sp>
      <p:sp>
        <p:nvSpPr>
          <p:cNvPr id="12" name="Rectangle 11"/>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buClr>
                <a:srgbClr val="FFFFFF"/>
              </a:buClr>
              <a:buSzPct val="80000"/>
              <a:defRPr/>
            </a:pPr>
            <a:endParaRPr lang="en-US" sz="1800">
              <a:solidFill>
                <a:srgbClr val="000000"/>
              </a:solidFill>
              <a:latin typeface="Arial" charset="0"/>
              <a:cs typeface="Arial" charset="0"/>
            </a:endParaRPr>
          </a:p>
        </p:txBody>
      </p:sp>
      <p:sp>
        <p:nvSpPr>
          <p:cNvPr id="13" name="Text Box 8"/>
          <p:cNvSpPr txBox="1">
            <a:spLocks noChangeArrowheads="1"/>
          </p:cNvSpPr>
          <p:nvPr userDrawn="1"/>
        </p:nvSpPr>
        <p:spPr bwMode="auto">
          <a:xfrm>
            <a:off x="0" y="0"/>
            <a:ext cx="9144000" cy="366713"/>
          </a:xfrm>
          <a:prstGeom prst="rect">
            <a:avLst/>
          </a:prstGeom>
          <a:solidFill>
            <a:srgbClr val="0000FF"/>
          </a:solidFill>
          <a:ln w="9525">
            <a:noFill/>
            <a:miter lim="800000"/>
            <a:headEnd/>
            <a:tailEnd/>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r" eaLnBrk="1" hangingPunct="1">
              <a:spcBef>
                <a:spcPct val="50000"/>
              </a:spcBef>
              <a:buClr>
                <a:srgbClr val="FFFFFF"/>
              </a:buClr>
              <a:buSzPct val="80000"/>
              <a:defRPr/>
            </a:pPr>
            <a:r>
              <a:rPr lang="en-US" sz="1800" b="1" dirty="0" smtClean="0">
                <a:solidFill>
                  <a:srgbClr val="FFFFFF"/>
                </a:solidFill>
              </a:rPr>
              <a:t>Additional Module: UN-CIMIC and PK substantive areas – SHARED</a:t>
            </a:r>
          </a:p>
        </p:txBody>
      </p:sp>
      <p:sp>
        <p:nvSpPr>
          <p:cNvPr id="14" name="Rectangle 13"/>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buClr>
                <a:srgbClr val="FFFFFF"/>
              </a:buClr>
              <a:buSzPct val="80000"/>
              <a:defRPr/>
            </a:pPr>
            <a:endParaRPr lang="en-US" sz="1800">
              <a:solidFill>
                <a:srgbClr val="000000"/>
              </a:solidFill>
              <a:latin typeface="Arial" charset="0"/>
              <a:cs typeface="Arial" charset="0"/>
            </a:endParaRPr>
          </a:p>
        </p:txBody>
      </p:sp>
      <p:sp>
        <p:nvSpPr>
          <p:cNvPr id="15"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eaLnBrk="1" hangingPunct="1">
              <a:buClr>
                <a:srgbClr val="FFFFFF"/>
              </a:buClr>
              <a:buSzPct val="80000"/>
              <a:defRPr/>
            </a:pPr>
            <a:endParaRPr lang="en-GB" sz="1200" b="1" smtClean="0">
              <a:solidFill>
                <a:srgbClr val="000000"/>
              </a:solidFill>
              <a:latin typeface="Book Antiqua" pitchFamily="18" charset="0"/>
            </a:endParaRPr>
          </a:p>
        </p:txBody>
      </p:sp>
      <p:sp>
        <p:nvSpPr>
          <p:cNvPr id="16" name="Rectangle 465"/>
          <p:cNvSpPr>
            <a:spLocks noChangeArrowheads="1"/>
          </p:cNvSpPr>
          <p:nvPr userDrawn="1"/>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1pPr>
            <a:lvl2pPr marL="742950" indent="-28575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2pPr>
            <a:lvl3pPr marL="11430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3pPr>
            <a:lvl4pPr marL="16002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4pPr>
            <a:lvl5pPr marL="20574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buClrTx/>
              <a:buSzTx/>
              <a:buFontTx/>
              <a:buNone/>
              <a:defRPr/>
            </a:pPr>
            <a:r>
              <a:rPr lang="en-US" altLang="en-US" sz="1000" b="1" dirty="0" smtClean="0">
                <a:solidFill>
                  <a:srgbClr val="0000FF"/>
                </a:solidFill>
                <a:latin typeface="Arial" pitchFamily="34" charset="0"/>
              </a:rPr>
              <a:t>== UN-CIMIC STM/ 1st Edition – 2014 ==</a:t>
            </a:r>
          </a:p>
        </p:txBody>
      </p:sp>
      <p:sp>
        <p:nvSpPr>
          <p:cNvPr id="17" name="Rectangle 467"/>
          <p:cNvSpPr>
            <a:spLocks noChangeArrowheads="1"/>
          </p:cNvSpPr>
          <p:nvPr userDrawn="1"/>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1pPr>
            <a:lvl2pPr marL="742950" indent="-28575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2pPr>
            <a:lvl3pPr marL="11430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3pPr>
            <a:lvl4pPr marL="16002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4pPr>
            <a:lvl5pPr marL="20574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buClrTx/>
              <a:buSzTx/>
              <a:buFontTx/>
              <a:buNone/>
              <a:defRPr/>
            </a:pPr>
            <a:r>
              <a:rPr lang="en-US" altLang="en-US" sz="1000" b="1" smtClean="0">
                <a:solidFill>
                  <a:srgbClr val="0000FF"/>
                </a:solidFill>
                <a:latin typeface="Arial" pitchFamily="34" charset="0"/>
              </a:rPr>
              <a:t>DPKO &amp; DFS/ ITS</a:t>
            </a:r>
          </a:p>
        </p:txBody>
      </p:sp>
      <p:graphicFrame>
        <p:nvGraphicFramePr>
          <p:cNvPr id="18" name="Object 152"/>
          <p:cNvGraphicFramePr>
            <a:graphicFrameLocks noChangeAspect="1"/>
          </p:cNvGraphicFramePr>
          <p:nvPr userDrawn="1"/>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85133" r:id="rId6" imgW="774092" imgH="678154" progId="">
                  <p:embed/>
                </p:oleObj>
              </mc:Choice>
              <mc:Fallback>
                <p:oleObj r:id="rId6"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buClr>
                <a:srgbClr val="FFFFFF"/>
              </a:buClr>
              <a:buSzPct val="80000"/>
              <a:defRPr/>
            </a:pPr>
            <a:endParaRPr lang="en-US" sz="1800">
              <a:solidFill>
                <a:srgbClr val="000000"/>
              </a:solidFill>
              <a:latin typeface="Arial" charset="0"/>
              <a:cs typeface="Arial" charset="0"/>
            </a:endParaRPr>
          </a:p>
        </p:txBody>
      </p:sp>
      <p:pic>
        <p:nvPicPr>
          <p:cNvPr id="20" name="Picture 7"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smtClean="0"/>
              <a:t>Click to edit Master subtitle style</a:t>
            </a:r>
            <a:endParaRPr lang="en-US" dirty="0"/>
          </a:p>
        </p:txBody>
      </p:sp>
      <p:sp>
        <p:nvSpPr>
          <p:cNvPr id="21" name="Espace réservé du numéro de diapositive 20"/>
          <p:cNvSpPr>
            <a:spLocks noGrp="1" noChangeArrowheads="1"/>
          </p:cNvSpPr>
          <p:nvPr>
            <p:ph type="sldNum" sz="quarter" idx="10"/>
          </p:nvPr>
        </p:nvSpPr>
        <p:spPr>
          <a:xfrm>
            <a:off x="7010400" y="6610350"/>
            <a:ext cx="2133600" cy="476250"/>
          </a:xfrm>
          <a:prstGeom prst="rect">
            <a:avLst/>
          </a:prstGeom>
        </p:spPr>
        <p:txBody>
          <a:bodyPr/>
          <a:lstStyle>
            <a:lvl1pPr>
              <a:buClr>
                <a:srgbClr val="FFFFFF"/>
              </a:buClr>
              <a:buSzPct val="80000"/>
              <a:defRPr sz="2400" b="1">
                <a:solidFill>
                  <a:srgbClr val="000000"/>
                </a:solidFill>
                <a:cs typeface="+mn-cs"/>
              </a:defRPr>
            </a:lvl1pPr>
          </a:lstStyle>
          <a:p>
            <a:pPr>
              <a:defRPr/>
            </a:pPr>
            <a:fld id="{CF8D7C1E-A13B-4C4A-9261-1F298C44A9DB}" type="slidenum">
              <a:rPr lang="en-GB"/>
              <a:pPr>
                <a:defRPr/>
              </a:pPr>
              <a:t>‹#›</a:t>
            </a:fld>
            <a:endParaRPr lang="en-GB"/>
          </a:p>
        </p:txBody>
      </p:sp>
    </p:spTree>
    <p:extLst>
      <p:ext uri="{BB962C8B-B14F-4D97-AF65-F5344CB8AC3E}">
        <p14:creationId xmlns:p14="http://schemas.microsoft.com/office/powerpoint/2010/main" val="408369409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Rectangle 4"/>
          <p:cNvSpPr>
            <a:spLocks noGrp="1" noChangeArrowheads="1"/>
          </p:cNvSpPr>
          <p:nvPr>
            <p:ph type="dt" sz="half" idx="10"/>
          </p:nvPr>
        </p:nvSpPr>
        <p:spPr>
          <a:ln/>
        </p:spPr>
        <p:txBody>
          <a:bodyPr/>
          <a:lstStyle>
            <a:lvl1pPr>
              <a:defRPr/>
            </a:lvl1pPr>
          </a:lstStyle>
          <a:p>
            <a:pPr>
              <a:defRPr/>
            </a:pPr>
            <a:r>
              <a:rPr lang="en-US"/>
              <a:t>02 Nov 2007</a:t>
            </a:r>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5434373"/>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8"/>
          <p:cNvSpPr txBox="1">
            <a:spLocks noChangeArrowheads="1"/>
          </p:cNvSpPr>
          <p:nvPr/>
        </p:nvSpPr>
        <p:spPr bwMode="auto">
          <a:xfrm>
            <a:off x="0" y="0"/>
            <a:ext cx="9144000" cy="304800"/>
          </a:xfrm>
          <a:prstGeom prst="rect">
            <a:avLst/>
          </a:prstGeom>
          <a:solidFill>
            <a:srgbClr val="0000FF"/>
          </a:solidFill>
          <a:ln w="9525">
            <a:noFill/>
            <a:miter lim="800000"/>
            <a:headEnd/>
            <a:tailEnd/>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r" eaLnBrk="1" hangingPunct="1">
              <a:spcBef>
                <a:spcPct val="50000"/>
              </a:spcBef>
              <a:defRPr/>
            </a:pPr>
            <a:r>
              <a:rPr lang="en-US" sz="1400" b="1">
                <a:solidFill>
                  <a:srgbClr val="FFFFFF"/>
                </a:solidFill>
                <a:latin typeface="Arial" pitchFamily="34" charset="0"/>
              </a:rPr>
              <a:t>Module 2: MISSION ENVIRONMENT – Unit 1: KEY PARTNERS</a:t>
            </a:r>
          </a:p>
        </p:txBody>
      </p:sp>
      <p:sp>
        <p:nvSpPr>
          <p:cNvPr id="5" name="Rectangle 4"/>
          <p:cNvSpPr>
            <a:spLocks noChangeArrowheads="1"/>
          </p:cNvSpPr>
          <p:nvPr/>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sp>
        <p:nvSpPr>
          <p:cNvPr id="6" name="Footer Placeholder 4"/>
          <p:cNvSpPr txBox="1">
            <a:spLocks/>
          </p:cNvSpPr>
          <p:nvPr/>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fr-FR" altLang="fr-FR" sz="1200" b="1">
              <a:solidFill>
                <a:srgbClr val="000000"/>
              </a:solidFill>
              <a:latin typeface="Book Antiqua" pitchFamily="18" charset="0"/>
            </a:endParaRPr>
          </a:p>
        </p:txBody>
      </p:sp>
      <p:sp>
        <p:nvSpPr>
          <p:cNvPr id="7" name="Rectangle 465"/>
          <p:cNvSpPr>
            <a:spLocks noChangeArrowheads="1"/>
          </p:cNvSpPr>
          <p:nvPr/>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000" b="1">
                <a:solidFill>
                  <a:srgbClr val="0000FF"/>
                </a:solidFill>
                <a:latin typeface="Arial" pitchFamily="34" charset="0"/>
              </a:rPr>
              <a:t>== UN-CIMIC STM/ 1st Edition – 2014 ==</a:t>
            </a:r>
          </a:p>
        </p:txBody>
      </p:sp>
      <p:sp>
        <p:nvSpPr>
          <p:cNvPr id="8" name="Rectangle 467"/>
          <p:cNvSpPr>
            <a:spLocks noChangeArrowheads="1"/>
          </p:cNvSpPr>
          <p:nvPr/>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000" b="1">
                <a:solidFill>
                  <a:srgbClr val="0000FF"/>
                </a:solidFill>
                <a:latin typeface="Arial" pitchFamily="34" charset="0"/>
              </a:rPr>
              <a:t>DPKO &amp; DFS/ ITS</a:t>
            </a:r>
          </a:p>
        </p:txBody>
      </p:sp>
      <p:graphicFrame>
        <p:nvGraphicFramePr>
          <p:cNvPr id="9" name="Object 152"/>
          <p:cNvGraphicFramePr>
            <a:graphicFrameLocks noChangeAspect="1"/>
          </p:cNvGraphicFramePr>
          <p:nvPr/>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76567"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Rectangle 4"/>
          <p:cNvSpPr>
            <a:spLocks noChangeArrowheads="1"/>
          </p:cNvSpPr>
          <p:nvPr/>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1" name="Picture 7" descr="unlogo"/>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12" name="Rectangle 11"/>
          <p:cNvSpPr>
            <a:spLocks noGrp="1" noChangeArrowheads="1"/>
          </p:cNvSpPr>
          <p:nvPr>
            <p:ph type="sldNum" sz="quarter" idx="10"/>
          </p:nvPr>
        </p:nvSpPr>
        <p:spPr/>
        <p:txBody>
          <a:bodyPr/>
          <a:lstStyle>
            <a:lvl1pPr>
              <a:buSzTx/>
              <a:buFontTx/>
              <a:buNone/>
              <a:defRPr/>
            </a:lvl1pPr>
          </a:lstStyle>
          <a:p>
            <a:pPr>
              <a:defRPr/>
            </a:pPr>
            <a:fld id="{8725E217-7DBB-4385-97A5-4952C00B8019}" type="slidenum">
              <a:rPr lang="en-GB"/>
              <a:pPr>
                <a:defRPr/>
              </a:pPr>
              <a:t>‹#›</a:t>
            </a:fld>
            <a:endParaRPr lang="en-GB"/>
          </a:p>
        </p:txBody>
      </p:sp>
    </p:spTree>
    <p:extLst>
      <p:ext uri="{BB962C8B-B14F-4D97-AF65-F5344CB8AC3E}">
        <p14:creationId xmlns:p14="http://schemas.microsoft.com/office/powerpoint/2010/main" val="76081046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a:t>02 Nov 2007</a:t>
            </a:r>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90172059"/>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8"/>
          <p:cNvSpPr txBox="1">
            <a:spLocks noChangeArrowheads="1"/>
          </p:cNvSpPr>
          <p:nvPr userDrawn="1"/>
        </p:nvSpPr>
        <p:spPr bwMode="auto">
          <a:xfrm>
            <a:off x="0" y="0"/>
            <a:ext cx="9144000" cy="336550"/>
          </a:xfrm>
          <a:prstGeom prst="rect">
            <a:avLst/>
          </a:prstGeom>
          <a:solidFill>
            <a:srgbClr val="0000FF"/>
          </a:solidFill>
          <a:ln w="9525">
            <a:noFill/>
            <a:miter lim="800000"/>
            <a:headEnd/>
            <a:tailEnd/>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r" eaLnBrk="1" hangingPunct="1">
              <a:spcBef>
                <a:spcPct val="50000"/>
              </a:spcBef>
              <a:defRPr/>
            </a:pPr>
            <a:r>
              <a:rPr lang="en-US" sz="1600" b="1" smtClean="0">
                <a:solidFill>
                  <a:srgbClr val="FFFFFF"/>
                </a:solidFill>
              </a:rPr>
              <a:t>Module 2: UN-CIMIC IN MISSION ENVIRONMENT  –  Unit 2: MISSION COORDINATION</a:t>
            </a:r>
          </a:p>
        </p:txBody>
      </p:sp>
      <p:sp>
        <p:nvSpPr>
          <p:cNvPr id="5" name="Rectangle 4"/>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sp>
        <p:nvSpPr>
          <p:cNvPr id="6"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alibri" pitchFamily="34" charset="0"/>
                <a:cs typeface="Arial" pitchFamily="34" charset="0"/>
              </a:defRPr>
            </a:lvl1pPr>
            <a:lvl2pPr marL="742950" indent="-285750" eaLnBrk="0" hangingPunct="0">
              <a:defRPr sz="2400">
                <a:solidFill>
                  <a:schemeClr val="tx1"/>
                </a:solidFill>
                <a:latin typeface="Calibri" pitchFamily="34" charset="0"/>
                <a:cs typeface="Arial" pitchFamily="34" charset="0"/>
              </a:defRPr>
            </a:lvl2pPr>
            <a:lvl3pPr marL="1143000" indent="-228600" eaLnBrk="0" hangingPunct="0">
              <a:defRPr sz="2400">
                <a:solidFill>
                  <a:schemeClr val="tx1"/>
                </a:solidFill>
                <a:latin typeface="Calibri" pitchFamily="34" charset="0"/>
                <a:cs typeface="Arial" pitchFamily="34" charset="0"/>
              </a:defRPr>
            </a:lvl3pPr>
            <a:lvl4pPr marL="1600200" indent="-228600" eaLnBrk="0" hangingPunct="0">
              <a:defRPr sz="2400">
                <a:solidFill>
                  <a:schemeClr val="tx1"/>
                </a:solidFill>
                <a:latin typeface="Calibri" pitchFamily="34" charset="0"/>
                <a:cs typeface="Arial" pitchFamily="34" charset="0"/>
              </a:defRPr>
            </a:lvl4pPr>
            <a:lvl5pPr marL="2057400" indent="-228600" eaLnBrk="0" hangingPunct="0">
              <a:defRPr sz="24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9pPr>
          </a:lstStyle>
          <a:p>
            <a:pPr eaLnBrk="1" hangingPunct="1">
              <a:defRPr/>
            </a:pPr>
            <a:endParaRPr lang="en-GB" altLang="en-US" sz="1200" b="1" smtClean="0">
              <a:solidFill>
                <a:srgbClr val="000000"/>
              </a:solidFill>
              <a:latin typeface="Book Antiqua" pitchFamily="18" charset="0"/>
            </a:endParaRPr>
          </a:p>
        </p:txBody>
      </p:sp>
      <p:sp>
        <p:nvSpPr>
          <p:cNvPr id="7" name="Rectangle 465"/>
          <p:cNvSpPr>
            <a:spLocks noChangeArrowheads="1"/>
          </p:cNvSpPr>
          <p:nvPr userDrawn="1"/>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400">
                <a:solidFill>
                  <a:schemeClr val="tx1"/>
                </a:solidFill>
                <a:latin typeface="Calibri" pitchFamily="34" charset="0"/>
                <a:cs typeface="Arial" pitchFamily="34" charset="0"/>
              </a:defRPr>
            </a:lvl1pPr>
            <a:lvl2pPr marL="742950" indent="-285750" eaLnBrk="0" hangingPunct="0">
              <a:defRPr sz="2400">
                <a:solidFill>
                  <a:schemeClr val="tx1"/>
                </a:solidFill>
                <a:latin typeface="Calibri" pitchFamily="34" charset="0"/>
                <a:cs typeface="Arial" pitchFamily="34" charset="0"/>
              </a:defRPr>
            </a:lvl2pPr>
            <a:lvl3pPr marL="1143000" indent="-228600" eaLnBrk="0" hangingPunct="0">
              <a:defRPr sz="2400">
                <a:solidFill>
                  <a:schemeClr val="tx1"/>
                </a:solidFill>
                <a:latin typeface="Calibri" pitchFamily="34" charset="0"/>
                <a:cs typeface="Arial" pitchFamily="34" charset="0"/>
              </a:defRPr>
            </a:lvl3pPr>
            <a:lvl4pPr marL="1600200" indent="-228600" eaLnBrk="0" hangingPunct="0">
              <a:defRPr sz="2400">
                <a:solidFill>
                  <a:schemeClr val="tx1"/>
                </a:solidFill>
                <a:latin typeface="Calibri" pitchFamily="34" charset="0"/>
                <a:cs typeface="Arial" pitchFamily="34" charset="0"/>
              </a:defRPr>
            </a:lvl4pPr>
            <a:lvl5pPr marL="2057400" indent="-228600" eaLnBrk="0" hangingPunct="0">
              <a:defRPr sz="24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9pPr>
          </a:lstStyle>
          <a:p>
            <a:pPr algn="ctr" eaLnBrk="1" hangingPunct="1">
              <a:defRPr/>
            </a:pPr>
            <a:r>
              <a:rPr lang="en-US" altLang="en-US" sz="1000" b="1" dirty="0" smtClean="0">
                <a:solidFill>
                  <a:srgbClr val="0000FF"/>
                </a:solidFill>
                <a:latin typeface="Arial" pitchFamily="34" charset="0"/>
              </a:rPr>
              <a:t>== UN-CIMIC STM/ 1st Edition – 2014 ==</a:t>
            </a:r>
          </a:p>
        </p:txBody>
      </p:sp>
      <p:sp>
        <p:nvSpPr>
          <p:cNvPr id="8" name="Rectangle 467"/>
          <p:cNvSpPr>
            <a:spLocks noChangeArrowheads="1"/>
          </p:cNvSpPr>
          <p:nvPr userDrawn="1"/>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400">
                <a:solidFill>
                  <a:schemeClr val="tx1"/>
                </a:solidFill>
                <a:latin typeface="Calibri" pitchFamily="34" charset="0"/>
                <a:cs typeface="Arial" pitchFamily="34" charset="0"/>
              </a:defRPr>
            </a:lvl1pPr>
            <a:lvl2pPr marL="742950" indent="-285750" eaLnBrk="0" hangingPunct="0">
              <a:defRPr sz="2400">
                <a:solidFill>
                  <a:schemeClr val="tx1"/>
                </a:solidFill>
                <a:latin typeface="Calibri" pitchFamily="34" charset="0"/>
                <a:cs typeface="Arial" pitchFamily="34" charset="0"/>
              </a:defRPr>
            </a:lvl2pPr>
            <a:lvl3pPr marL="1143000" indent="-228600" eaLnBrk="0" hangingPunct="0">
              <a:defRPr sz="2400">
                <a:solidFill>
                  <a:schemeClr val="tx1"/>
                </a:solidFill>
                <a:latin typeface="Calibri" pitchFamily="34" charset="0"/>
                <a:cs typeface="Arial" pitchFamily="34" charset="0"/>
              </a:defRPr>
            </a:lvl3pPr>
            <a:lvl4pPr marL="1600200" indent="-228600" eaLnBrk="0" hangingPunct="0">
              <a:defRPr sz="2400">
                <a:solidFill>
                  <a:schemeClr val="tx1"/>
                </a:solidFill>
                <a:latin typeface="Calibri" pitchFamily="34" charset="0"/>
                <a:cs typeface="Arial" pitchFamily="34" charset="0"/>
              </a:defRPr>
            </a:lvl4pPr>
            <a:lvl5pPr marL="2057400" indent="-228600" eaLnBrk="0" hangingPunct="0">
              <a:defRPr sz="24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9pPr>
          </a:lstStyle>
          <a:p>
            <a:pPr algn="ctr" eaLnBrk="1" hangingPunct="1">
              <a:defRPr/>
            </a:pPr>
            <a:r>
              <a:rPr lang="en-US" altLang="en-US" sz="1000" b="1" smtClean="0">
                <a:solidFill>
                  <a:srgbClr val="0000FF"/>
                </a:solidFill>
                <a:latin typeface="Arial" pitchFamily="34" charset="0"/>
              </a:rPr>
              <a:t>DPKO &amp; DFS/ ITS</a:t>
            </a:r>
          </a:p>
        </p:txBody>
      </p:sp>
      <p:graphicFrame>
        <p:nvGraphicFramePr>
          <p:cNvPr id="9" name="Object 152"/>
          <p:cNvGraphicFramePr>
            <a:graphicFrameLocks noChangeAspect="1"/>
          </p:cNvGraphicFramePr>
          <p:nvPr userDrawn="1"/>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77591" r:id="rId3" imgW="774092" imgH="678154" progId="">
                  <p:embed/>
                </p:oleObj>
              </mc:Choice>
              <mc:Fallback>
                <p:oleObj r:id="rId3" imgW="774092" imgH="6781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1" name="Picture 7"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12" name="Rectangle 11"/>
          <p:cNvSpPr>
            <a:spLocks noGrp="1" noChangeArrowheads="1"/>
          </p:cNvSpPr>
          <p:nvPr>
            <p:ph type="sldNum" sz="quarter" idx="10"/>
          </p:nvPr>
        </p:nvSpPr>
        <p:spPr/>
        <p:txBody>
          <a:bodyPr/>
          <a:lstStyle>
            <a:lvl1pPr>
              <a:buSzTx/>
              <a:buFontTx/>
              <a:buNone/>
              <a:defRPr/>
            </a:lvl1pPr>
          </a:lstStyle>
          <a:p>
            <a:pPr>
              <a:defRPr/>
            </a:pPr>
            <a:fld id="{C2857759-EFE5-4B0F-A9E2-41C12A01A214}" type="slidenum">
              <a:rPr lang="en-GB" altLang="en-US"/>
              <a:pPr>
                <a:defRPr/>
              </a:pPr>
              <a:t>‹#›</a:t>
            </a:fld>
            <a:endParaRPr lang="en-GB" altLang="en-US"/>
          </a:p>
        </p:txBody>
      </p:sp>
    </p:spTree>
    <p:extLst>
      <p:ext uri="{BB962C8B-B14F-4D97-AF65-F5344CB8AC3E}">
        <p14:creationId xmlns:p14="http://schemas.microsoft.com/office/powerpoint/2010/main" val="4546448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8"/>
          <p:cNvSpPr txBox="1">
            <a:spLocks noChangeArrowheads="1"/>
          </p:cNvSpPr>
          <p:nvPr userDrawn="1"/>
        </p:nvSpPr>
        <p:spPr bwMode="auto">
          <a:xfrm>
            <a:off x="0" y="0"/>
            <a:ext cx="9144000" cy="3365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spcBef>
                <a:spcPct val="50000"/>
              </a:spcBef>
            </a:pPr>
            <a:r>
              <a:rPr lang="en-US" altLang="fr-FR" sz="1600" b="1">
                <a:solidFill>
                  <a:srgbClr val="FFFFFF"/>
                </a:solidFill>
                <a:latin typeface="Arial" pitchFamily="34" charset="0"/>
              </a:rPr>
              <a:t>Module 2: MISSION ENVIRONMENT – Unit 3: UN-CMCOORD</a:t>
            </a:r>
          </a:p>
        </p:txBody>
      </p:sp>
      <p:sp>
        <p:nvSpPr>
          <p:cNvPr id="5" name="Rectangle 4"/>
          <p:cNvSpPr>
            <a:spLocks noChangeArrowheads="1"/>
          </p:cNvSpPr>
          <p:nvPr userDrawn="1"/>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sp>
        <p:nvSpPr>
          <p:cNvPr id="6" name="Footer Placeholder 4"/>
          <p:cNvSpPr txBox="1">
            <a:spLocks/>
          </p:cNvSpPr>
          <p:nvPr userDrawn="1"/>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fr-FR" altLang="fr-FR" sz="1200" b="1">
              <a:solidFill>
                <a:srgbClr val="000000"/>
              </a:solidFill>
              <a:latin typeface="Book Antiqua" pitchFamily="18" charset="0"/>
            </a:endParaRPr>
          </a:p>
        </p:txBody>
      </p:sp>
      <p:sp>
        <p:nvSpPr>
          <p:cNvPr id="7" name="Rectangle 465"/>
          <p:cNvSpPr>
            <a:spLocks noChangeArrowheads="1"/>
          </p:cNvSpPr>
          <p:nvPr userDrawn="1"/>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000" b="1">
                <a:solidFill>
                  <a:srgbClr val="0000FF"/>
                </a:solidFill>
                <a:latin typeface="Arial" pitchFamily="34" charset="0"/>
              </a:rPr>
              <a:t>== UN-CIMIC STM/ 1st Edition – 2014 ==</a:t>
            </a:r>
          </a:p>
        </p:txBody>
      </p:sp>
      <p:sp>
        <p:nvSpPr>
          <p:cNvPr id="8" name="Rectangle 467"/>
          <p:cNvSpPr>
            <a:spLocks noChangeArrowheads="1"/>
          </p:cNvSpPr>
          <p:nvPr userDrawn="1"/>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000" b="1">
                <a:solidFill>
                  <a:srgbClr val="0000FF"/>
                </a:solidFill>
                <a:latin typeface="Arial" pitchFamily="34" charset="0"/>
              </a:rPr>
              <a:t>DPKO &amp; DFS/ ITS</a:t>
            </a:r>
          </a:p>
        </p:txBody>
      </p:sp>
      <p:graphicFrame>
        <p:nvGraphicFramePr>
          <p:cNvPr id="9" name="Object 152"/>
          <p:cNvGraphicFramePr>
            <a:graphicFrameLocks noChangeAspect="1"/>
          </p:cNvGraphicFramePr>
          <p:nvPr/>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778615" r:id="rId3" imgW="773357" imgH="679857" progId="">
                  <p:embed/>
                </p:oleObj>
              </mc:Choice>
              <mc:Fallback>
                <p:oleObj r:id="rId3" imgW="773357" imgH="679857"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 name="Rectangle 4"/>
          <p:cNvSpPr>
            <a:spLocks noChangeArrowheads="1"/>
          </p:cNvSpPr>
          <p:nvPr userDrawn="1"/>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1" name="Picture 7" descr="unlogo"/>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12" name="Rectangle 12"/>
          <p:cNvSpPr>
            <a:spLocks noGrp="1" noChangeArrowheads="1"/>
          </p:cNvSpPr>
          <p:nvPr>
            <p:ph type="sldNum" sz="quarter" idx="10"/>
          </p:nvPr>
        </p:nvSpPr>
        <p:spPr/>
        <p:txBody>
          <a:bodyPr/>
          <a:lstStyle>
            <a:lvl1pPr>
              <a:buSzTx/>
              <a:buFontTx/>
              <a:buNone/>
              <a:defRPr/>
            </a:lvl1pPr>
          </a:lstStyle>
          <a:p>
            <a:pPr>
              <a:defRPr/>
            </a:pPr>
            <a:fld id="{57267056-6CAC-41F6-B060-062D05F3B784}" type="slidenum">
              <a:rPr lang="en-GB"/>
              <a:pPr>
                <a:defRPr/>
              </a:pPr>
              <a:t>‹#›</a:t>
            </a:fld>
            <a:endParaRPr lang="en-GB"/>
          </a:p>
        </p:txBody>
      </p:sp>
    </p:spTree>
    <p:extLst>
      <p:ext uri="{BB962C8B-B14F-4D97-AF65-F5344CB8AC3E}">
        <p14:creationId xmlns:p14="http://schemas.microsoft.com/office/powerpoint/2010/main" val="34675072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3"/>
          <p:cNvSpPr>
            <a:spLocks noGrp="1" noChangeArrowheads="1"/>
          </p:cNvSpPr>
          <p:nvPr>
            <p:ph type="sldNum" sz="quarter" idx="10"/>
          </p:nvPr>
        </p:nvSpPr>
        <p:spPr/>
        <p:txBody>
          <a:bodyPr/>
          <a:lstStyle>
            <a:lvl1pPr>
              <a:defRPr/>
            </a:lvl1pPr>
          </a:lstStyle>
          <a:p>
            <a:pPr>
              <a:defRPr/>
            </a:pPr>
            <a:fld id="{49A873C9-0F83-4F90-A77B-898BE60AB513}" type="slidenum">
              <a:rPr lang="en-GB" altLang="en-US"/>
              <a:pPr>
                <a:defRPr/>
              </a:pPr>
              <a:t>‹#›</a:t>
            </a:fld>
            <a:endParaRPr lang="en-GB" altLang="en-US"/>
          </a:p>
        </p:txBody>
      </p:sp>
    </p:spTree>
    <p:extLst>
      <p:ext uri="{BB962C8B-B14F-4D97-AF65-F5344CB8AC3E}">
        <p14:creationId xmlns:p14="http://schemas.microsoft.com/office/powerpoint/2010/main" val="215669593"/>
      </p:ext>
    </p:extLst>
  </p:cSld>
  <p:clrMapOvr>
    <a:masterClrMapping/>
  </p:clrMapOvr>
  <p:transition>
    <p:random/>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sldNum" sz="quarter" idx="10"/>
          </p:nvPr>
        </p:nvSpPr>
        <p:spPr/>
        <p:txBody>
          <a:bodyPr/>
          <a:lstStyle>
            <a:lvl1pPr>
              <a:defRPr/>
            </a:lvl1pPr>
          </a:lstStyle>
          <a:p>
            <a:pPr>
              <a:defRPr/>
            </a:pPr>
            <a:fld id="{3EF29206-1B52-4899-9011-AE1002F8B407}" type="slidenum">
              <a:rPr lang="en-GB" altLang="en-US"/>
              <a:pPr>
                <a:defRPr/>
              </a:pPr>
              <a:t>‹#›</a:t>
            </a:fld>
            <a:endParaRPr lang="en-GB" altLang="en-US"/>
          </a:p>
        </p:txBody>
      </p:sp>
    </p:spTree>
    <p:extLst>
      <p:ext uri="{BB962C8B-B14F-4D97-AF65-F5344CB8AC3E}">
        <p14:creationId xmlns:p14="http://schemas.microsoft.com/office/powerpoint/2010/main" val="1626124384"/>
      </p:ext>
    </p:extLst>
  </p:cSld>
  <p:clrMapOvr>
    <a:masterClrMapping/>
  </p:clrMapOvr>
  <p:transition>
    <p:random/>
  </p:transition>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slideLayout" Target="../slideLayouts/slideLayout22.xml"/><Relationship Id="rId1" Type="http://schemas.openxmlformats.org/officeDocument/2006/relationships/slideLayout" Target="../slideLayouts/slideLayout21.xml"/><Relationship Id="rId5" Type="http://schemas.openxmlformats.org/officeDocument/2006/relationships/image" Target="../media/image3.png"/><Relationship Id="rId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1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image" Target="../media/image3.png"/><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image" Target="../media/image5.png"/></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2.xml"/><Relationship Id="rId1" Type="http://schemas.openxmlformats.org/officeDocument/2006/relationships/slideLayout" Target="../slideLayouts/slideLayout36.xml"/></Relationships>
</file>

<file path=ppt/slideMasters/_rels/slideMaster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3.xml"/><Relationship Id="rId1" Type="http://schemas.openxmlformats.org/officeDocument/2006/relationships/slideLayout" Target="../slideLayouts/slideLayout3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5" Type="http://schemas.openxmlformats.org/officeDocument/2006/relationships/slideLayout" Target="../slideLayouts/slideLayout42.xml"/><Relationship Id="rId10" Type="http://schemas.openxmlformats.org/officeDocument/2006/relationships/image" Target="../media/image3.png"/><Relationship Id="rId4" Type="http://schemas.openxmlformats.org/officeDocument/2006/relationships/slideLayout" Target="../slideLayouts/slideLayout41.xml"/><Relationship Id="rId9"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48.xml"/><Relationship Id="rId7" Type="http://schemas.openxmlformats.org/officeDocument/2006/relationships/image" Target="../media/image2.wmf"/><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oleObject" Target="../embeddings/oleObject11.bin"/><Relationship Id="rId5" Type="http://schemas.openxmlformats.org/officeDocument/2006/relationships/vmlDrawing" Target="../drawings/vmlDrawing11.vml"/><Relationship Id="rId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3" Type="http://schemas.openxmlformats.org/officeDocument/2006/relationships/theme" Target="../theme/theme16.xml"/><Relationship Id="rId2" Type="http://schemas.openxmlformats.org/officeDocument/2006/relationships/slideLayout" Target="../slideLayouts/slideLayout50.xml"/><Relationship Id="rId1" Type="http://schemas.openxmlformats.org/officeDocument/2006/relationships/slideLayout" Target="../slideLayouts/slideLayout49.xml"/><Relationship Id="rId4" Type="http://schemas.openxmlformats.org/officeDocument/2006/relationships/image" Target="../media/image6.png"/></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3.xml"/><Relationship Id="rId1" Type="http://schemas.openxmlformats.org/officeDocument/2006/relationships/slideLayout" Target="../slideLayouts/slideLayout3.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4.xml"/><Relationship Id="rId1" Type="http://schemas.openxmlformats.org/officeDocument/2006/relationships/slideLayout" Target="../slideLayouts/slideLayout4.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5.xml"/><Relationship Id="rId1" Type="http://schemas.openxmlformats.org/officeDocument/2006/relationships/slideLayout" Target="../slideLayouts/slideLayout5.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xml"/><Relationship Id="rId1" Type="http://schemas.openxmlformats.org/officeDocument/2006/relationships/slideLayout" Target="../slideLayouts/slideLayout6.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5.xml"/><Relationship Id="rId13" Type="http://schemas.openxmlformats.org/officeDocument/2006/relationships/image" Target="../media/image3.png"/><Relationship Id="rId3" Type="http://schemas.openxmlformats.org/officeDocument/2006/relationships/slideLayout" Target="../slideLayouts/slideLayout10.xml"/><Relationship Id="rId7" Type="http://schemas.openxmlformats.org/officeDocument/2006/relationships/slideLayout" Target="../slideLayouts/slideLayout14.xml"/><Relationship Id="rId12" Type="http://schemas.openxmlformats.org/officeDocument/2006/relationships/theme" Target="../theme/theme8.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0" Type="http://schemas.openxmlformats.org/officeDocument/2006/relationships/slideLayout" Target="../slideLayouts/slideLayout17.xml"/><Relationship Id="rId4" Type="http://schemas.openxmlformats.org/officeDocument/2006/relationships/slideLayout" Target="../slideLayouts/slideLayout11.xml"/><Relationship Id="rId9" Type="http://schemas.openxmlformats.org/officeDocument/2006/relationships/slideLayout" Target="../slideLayouts/slideLayout16.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20.xml"/><Relationship Id="rId1" Type="http://schemas.openxmlformats.org/officeDocument/2006/relationships/slideLayout" Target="../slideLayouts/slideLayout19.xml"/><Relationship Id="rId4"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34" name="Rectangle 10"/>
          <p:cNvSpPr>
            <a:spLocks noGrp="1" noChangeArrowheads="1"/>
          </p:cNvSpPr>
          <p:nvPr>
            <p:ph type="sldNum" sz="quarter" idx="4"/>
          </p:nvPr>
        </p:nvSpPr>
        <p:spPr bwMode="auto">
          <a:xfrm>
            <a:off x="8113713" y="6578600"/>
            <a:ext cx="9906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buClr>
                <a:schemeClr val="bg1"/>
              </a:buClr>
              <a:buSzPct val="80000"/>
              <a:buFont typeface="Wingdings" pitchFamily="2" charset="2"/>
              <a:buChar char="•"/>
              <a:defRPr sz="1600" b="1"/>
            </a:lvl1pPr>
          </a:lstStyle>
          <a:p>
            <a:pPr>
              <a:defRPr/>
            </a:pPr>
            <a:fld id="{2DA46C56-831B-430C-93B3-F2F25604743C}" type="slidenum">
              <a:rPr lang="en-GB" altLang="en-US"/>
              <a:pPr>
                <a:defRPr/>
              </a:pPr>
              <a:t>‹#›</a:t>
            </a:fld>
            <a:endParaRPr lang="en-GB" altLang="en-US"/>
          </a:p>
        </p:txBody>
      </p:sp>
    </p:spTree>
  </p:cSld>
  <p:clrMap bg1="lt1" tx1="dk1" bg2="lt2" tx2="dk2" accent1="accent1" accent2="accent2" accent3="accent3" accent4="accent4" accent5="accent5" accent6="accent6" hlink="hlink" folHlink="folHlink"/>
  <p:sldLayoutIdLst>
    <p:sldLayoutId id="2147483902" r:id="rId1"/>
  </p:sldLayoutIdLst>
  <p:hf hdr="0" dt="0"/>
  <p:txStyles>
    <p:titleStyle>
      <a:lvl1pPr algn="r" rtl="0" eaLnBrk="0" fontAlgn="base" hangingPunct="0">
        <a:spcBef>
          <a:spcPct val="0"/>
        </a:spcBef>
        <a:spcAft>
          <a:spcPct val="0"/>
        </a:spcAft>
        <a:defRPr sz="1600">
          <a:solidFill>
            <a:schemeClr val="tx2"/>
          </a:solidFill>
          <a:latin typeface="+mj-lt"/>
          <a:ea typeface="+mj-ea"/>
          <a:cs typeface="+mj-cs"/>
        </a:defRPr>
      </a:lvl1pPr>
      <a:lvl2pPr algn="r" rtl="0" eaLnBrk="0" fontAlgn="base" hangingPunct="0">
        <a:spcBef>
          <a:spcPct val="0"/>
        </a:spcBef>
        <a:spcAft>
          <a:spcPct val="0"/>
        </a:spcAft>
        <a:defRPr sz="1600">
          <a:solidFill>
            <a:schemeClr val="tx2"/>
          </a:solidFill>
          <a:latin typeface="Arial" charset="0"/>
          <a:cs typeface="Arial" charset="0"/>
        </a:defRPr>
      </a:lvl2pPr>
      <a:lvl3pPr algn="r" rtl="0" eaLnBrk="0" fontAlgn="base" hangingPunct="0">
        <a:spcBef>
          <a:spcPct val="0"/>
        </a:spcBef>
        <a:spcAft>
          <a:spcPct val="0"/>
        </a:spcAft>
        <a:defRPr sz="1600">
          <a:solidFill>
            <a:schemeClr val="tx2"/>
          </a:solidFill>
          <a:latin typeface="Arial" charset="0"/>
          <a:cs typeface="Arial" charset="0"/>
        </a:defRPr>
      </a:lvl3pPr>
      <a:lvl4pPr algn="r" rtl="0" eaLnBrk="0" fontAlgn="base" hangingPunct="0">
        <a:spcBef>
          <a:spcPct val="0"/>
        </a:spcBef>
        <a:spcAft>
          <a:spcPct val="0"/>
        </a:spcAft>
        <a:defRPr sz="1600">
          <a:solidFill>
            <a:schemeClr val="tx2"/>
          </a:solidFill>
          <a:latin typeface="Arial" charset="0"/>
          <a:cs typeface="Arial" charset="0"/>
        </a:defRPr>
      </a:lvl4pPr>
      <a:lvl5pPr algn="r" rtl="0" eaLnBrk="0" fontAlgn="base" hangingPunct="0">
        <a:spcBef>
          <a:spcPct val="0"/>
        </a:spcBef>
        <a:spcAft>
          <a:spcPct val="0"/>
        </a:spcAft>
        <a:defRPr sz="1600">
          <a:solidFill>
            <a:schemeClr val="tx2"/>
          </a:solidFill>
          <a:latin typeface="Arial" charset="0"/>
          <a:cs typeface="Arial" charset="0"/>
        </a:defRPr>
      </a:lvl5pPr>
      <a:lvl6pPr marL="457200" algn="r" rtl="0" fontAlgn="base">
        <a:spcBef>
          <a:spcPct val="0"/>
        </a:spcBef>
        <a:spcAft>
          <a:spcPct val="0"/>
        </a:spcAft>
        <a:defRPr sz="1600">
          <a:solidFill>
            <a:schemeClr val="tx2"/>
          </a:solidFill>
          <a:latin typeface="Arial" charset="0"/>
          <a:cs typeface="Arial" charset="0"/>
        </a:defRPr>
      </a:lvl6pPr>
      <a:lvl7pPr marL="914400" algn="r" rtl="0" fontAlgn="base">
        <a:spcBef>
          <a:spcPct val="0"/>
        </a:spcBef>
        <a:spcAft>
          <a:spcPct val="0"/>
        </a:spcAft>
        <a:defRPr sz="1600">
          <a:solidFill>
            <a:schemeClr val="tx2"/>
          </a:solidFill>
          <a:latin typeface="Arial" charset="0"/>
          <a:cs typeface="Arial" charset="0"/>
        </a:defRPr>
      </a:lvl7pPr>
      <a:lvl8pPr marL="1371600" algn="r" rtl="0" fontAlgn="base">
        <a:spcBef>
          <a:spcPct val="0"/>
        </a:spcBef>
        <a:spcAft>
          <a:spcPct val="0"/>
        </a:spcAft>
        <a:defRPr sz="1600">
          <a:solidFill>
            <a:schemeClr val="tx2"/>
          </a:solidFill>
          <a:latin typeface="Arial" charset="0"/>
          <a:cs typeface="Arial" charset="0"/>
        </a:defRPr>
      </a:lvl8pPr>
      <a:lvl9pPr marL="1828800" algn="r" rtl="0" fontAlgn="base">
        <a:spcBef>
          <a:spcPct val="0"/>
        </a:spcBef>
        <a:spcAft>
          <a:spcPct val="0"/>
        </a:spcAft>
        <a:defRPr sz="1600">
          <a:solidFill>
            <a:schemeClr val="tx2"/>
          </a:solidFill>
          <a:latin typeface="Arial" charset="0"/>
          <a:cs typeface="Arial" charset="0"/>
        </a:defRPr>
      </a:lvl9pPr>
    </p:titleStyle>
    <p:bodyStyle>
      <a:lvl1pPr marL="812800" indent="-812800" algn="l" rtl="0" eaLnBrk="0" fontAlgn="base" hangingPunct="0">
        <a:spcBef>
          <a:spcPct val="20000"/>
        </a:spcBef>
        <a:spcAft>
          <a:spcPct val="0"/>
        </a:spcAft>
        <a:buFont typeface="Wingdings" pitchFamily="2" charset="2"/>
        <a:buAutoNum type="romanUcPeriod"/>
        <a:defRPr sz="3200">
          <a:solidFill>
            <a:schemeClr val="tx1"/>
          </a:solidFill>
          <a:latin typeface="+mn-lt"/>
          <a:ea typeface="+mn-ea"/>
          <a:cs typeface="+mn-cs"/>
        </a:defRPr>
      </a:lvl1pPr>
      <a:lvl2pPr marL="1168400" indent="-711200" algn="l" rtl="0" eaLnBrk="0" fontAlgn="base" hangingPunct="0">
        <a:spcBef>
          <a:spcPct val="20000"/>
        </a:spcBef>
        <a:spcAft>
          <a:spcPct val="0"/>
        </a:spcAft>
        <a:buFont typeface="Wingdings" pitchFamily="2" charset="2"/>
        <a:buAutoNum type="arabicPeriod"/>
        <a:defRPr sz="2800">
          <a:solidFill>
            <a:schemeClr val="tx1"/>
          </a:solidFill>
          <a:latin typeface="+mn-lt"/>
          <a:cs typeface="+mn-cs"/>
        </a:defRPr>
      </a:lvl2pPr>
      <a:lvl3pPr marL="1524000" indent="-609600" algn="l" rtl="0" eaLnBrk="0" fontAlgn="base" hangingPunct="0">
        <a:spcBef>
          <a:spcPct val="20000"/>
        </a:spcBef>
        <a:spcAft>
          <a:spcPct val="0"/>
        </a:spcAft>
        <a:buFont typeface="Wingdings" pitchFamily="2" charset="2"/>
        <a:buChar char="Ø"/>
        <a:defRPr sz="2400">
          <a:solidFill>
            <a:schemeClr val="tx1"/>
          </a:solidFill>
          <a:latin typeface="+mn-lt"/>
          <a:cs typeface="+mn-cs"/>
        </a:defRPr>
      </a:lvl3pPr>
      <a:lvl4pPr marL="1879600" indent="-508000" algn="l" rtl="0" eaLnBrk="0" fontAlgn="base" hangingPunct="0">
        <a:spcBef>
          <a:spcPct val="20000"/>
        </a:spcBef>
        <a:spcAft>
          <a:spcPct val="0"/>
        </a:spcAft>
        <a:buBlip>
          <a:blip r:embed="rId3"/>
        </a:buBlip>
        <a:defRPr sz="2000">
          <a:solidFill>
            <a:schemeClr val="tx1"/>
          </a:solidFill>
          <a:latin typeface="+mn-lt"/>
          <a:cs typeface="+mn-cs"/>
        </a:defRPr>
      </a:lvl4pPr>
      <a:lvl5pPr marL="2336800" indent="-5080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8"/>
          <p:cNvSpPr>
            <a:spLocks noChangeArrowheads="1"/>
          </p:cNvSpPr>
          <p:nvPr/>
        </p:nvSpPr>
        <p:spPr bwMode="auto">
          <a:xfrm>
            <a:off x="2133600" y="6613525"/>
            <a:ext cx="403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200" b="1" dirty="0" smtClean="0">
                <a:solidFill>
                  <a:srgbClr val="0000FF"/>
                </a:solidFill>
              </a:rPr>
              <a:t>== UN-CIMIC STM; 1st Edition – 2014 ==</a:t>
            </a:r>
          </a:p>
        </p:txBody>
      </p:sp>
      <p:sp>
        <p:nvSpPr>
          <p:cNvPr id="1027" name="Rectangle 9"/>
          <p:cNvSpPr>
            <a:spLocks noChangeArrowheads="1"/>
          </p:cNvSpPr>
          <p:nvPr/>
        </p:nvSpPr>
        <p:spPr bwMode="auto">
          <a:xfrm>
            <a:off x="477838" y="6591300"/>
            <a:ext cx="12541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200" b="1" smtClean="0">
                <a:solidFill>
                  <a:srgbClr val="0000FF"/>
                </a:solidFill>
                <a:ea typeface="Arial Unicode MS" pitchFamily="34" charset="-128"/>
                <a:cs typeface="Arial Unicode MS" pitchFamily="34" charset="-128"/>
              </a:rPr>
              <a:t>DPKO &amp; DFS/ ITS</a:t>
            </a:r>
          </a:p>
        </p:txBody>
      </p:sp>
      <p:sp>
        <p:nvSpPr>
          <p:cNvPr id="7" name="Rectangle 4"/>
          <p:cNvSpPr>
            <a:spLocks noChangeArrowheads="1"/>
          </p:cNvSpPr>
          <p:nvPr/>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sp>
        <p:nvSpPr>
          <p:cNvPr id="5" name="Text Box 8"/>
          <p:cNvSpPr txBox="1">
            <a:spLocks noChangeArrowheads="1"/>
          </p:cNvSpPr>
          <p:nvPr/>
        </p:nvSpPr>
        <p:spPr bwMode="auto">
          <a:xfrm>
            <a:off x="0" y="0"/>
            <a:ext cx="9144000" cy="336550"/>
          </a:xfrm>
          <a:prstGeom prst="rect">
            <a:avLst/>
          </a:prstGeom>
          <a:solidFill>
            <a:srgbClr val="0000FF"/>
          </a:solidFill>
          <a:ln w="9525">
            <a:noFill/>
            <a:miter lim="800000"/>
            <a:headEnd/>
            <a:tailEnd/>
          </a:ln>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r" eaLnBrk="1" hangingPunct="1">
              <a:spcBef>
                <a:spcPct val="50000"/>
              </a:spcBef>
              <a:defRPr/>
            </a:pPr>
            <a:r>
              <a:rPr lang="en-US" sz="1600" b="1" smtClean="0">
                <a:solidFill>
                  <a:srgbClr val="FFFFFF"/>
                </a:solidFill>
              </a:rPr>
              <a:t>Module 3: Fundamental Tasks – Unit 3: Civil Assistance</a:t>
            </a:r>
          </a:p>
        </p:txBody>
      </p:sp>
      <p:sp>
        <p:nvSpPr>
          <p:cNvPr id="2" name="Rectangle 4"/>
          <p:cNvSpPr>
            <a:spLocks noChangeArrowheads="1"/>
          </p:cNvSpPr>
          <p:nvPr/>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pic>
        <p:nvPicPr>
          <p:cNvPr id="10247" name="Picture 7" descr="unlogo"/>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4"/>
          </p:nvPr>
        </p:nvSpPr>
        <p:spPr>
          <a:xfrm>
            <a:off x="6892925" y="6557963"/>
            <a:ext cx="2133600" cy="365125"/>
          </a:xfrm>
          <a:prstGeom prst="rect">
            <a:avLst/>
          </a:prstGeom>
        </p:spPr>
        <p:txBody>
          <a:bodyPr vert="horz" lIns="91440" tIns="45720" rIns="91440" bIns="45720" rtlCol="0" anchor="ctr"/>
          <a:lstStyle>
            <a:lvl1pPr algn="r">
              <a:buClr>
                <a:srgbClr val="FFFFFF"/>
              </a:buClr>
              <a:buSzPct val="80000"/>
              <a:buFont typeface="Wingdings" pitchFamily="2" charset="2"/>
              <a:buChar char="•"/>
              <a:defRPr sz="1600">
                <a:solidFill>
                  <a:srgbClr val="000000"/>
                </a:solidFill>
              </a:defRPr>
            </a:lvl1pPr>
          </a:lstStyle>
          <a:p>
            <a:pPr>
              <a:defRPr/>
            </a:pPr>
            <a:fld id="{EAE78149-5C0A-4BEF-988C-5B59A6085359}"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3922" r:id="rId1"/>
    <p:sldLayoutId id="2147483923" r:id="rId2"/>
    <p:sldLayoutId id="2147483924" r:id="rId3"/>
  </p:sldLayoutIdLst>
  <p:transition/>
  <p:timing>
    <p:tnLst>
      <p:par>
        <p:cTn id="1" dur="indefinite" restart="never" nodeType="tmRoot"/>
      </p:par>
    </p:tnLst>
  </p:timing>
  <p:hf hdr="0" ftr="0" dt="0"/>
  <p:txStyles>
    <p:titleStyle>
      <a:lvl1pPr algn="ctr" rtl="0" eaLnBrk="0" fontAlgn="base" hangingPunct="0">
        <a:spcBef>
          <a:spcPct val="0"/>
        </a:spcBef>
        <a:spcAft>
          <a:spcPct val="0"/>
        </a:spcAft>
        <a:defRPr sz="4400" b="1">
          <a:solidFill>
            <a:srgbClr val="FFCC00"/>
          </a:solidFill>
          <a:latin typeface="+mj-lt"/>
          <a:ea typeface="+mj-ea"/>
          <a:cs typeface="+mj-cs"/>
        </a:defRPr>
      </a:lvl1pPr>
      <a:lvl2pPr algn="ctr" rtl="0" eaLnBrk="0" fontAlgn="base" hangingPunct="0">
        <a:spcBef>
          <a:spcPct val="0"/>
        </a:spcBef>
        <a:spcAft>
          <a:spcPct val="0"/>
        </a:spcAft>
        <a:defRPr sz="4400" b="1">
          <a:solidFill>
            <a:srgbClr val="FFCC00"/>
          </a:solidFill>
          <a:latin typeface="Times New Roman" pitchFamily="18" charset="0"/>
        </a:defRPr>
      </a:lvl2pPr>
      <a:lvl3pPr algn="ctr" rtl="0" eaLnBrk="0" fontAlgn="base" hangingPunct="0">
        <a:spcBef>
          <a:spcPct val="0"/>
        </a:spcBef>
        <a:spcAft>
          <a:spcPct val="0"/>
        </a:spcAft>
        <a:defRPr sz="4400" b="1">
          <a:solidFill>
            <a:srgbClr val="FFCC00"/>
          </a:solidFill>
          <a:latin typeface="Times New Roman" pitchFamily="18" charset="0"/>
        </a:defRPr>
      </a:lvl3pPr>
      <a:lvl4pPr algn="ctr" rtl="0" eaLnBrk="0" fontAlgn="base" hangingPunct="0">
        <a:spcBef>
          <a:spcPct val="0"/>
        </a:spcBef>
        <a:spcAft>
          <a:spcPct val="0"/>
        </a:spcAft>
        <a:defRPr sz="4400" b="1">
          <a:solidFill>
            <a:srgbClr val="FFCC00"/>
          </a:solidFill>
          <a:latin typeface="Times New Roman" pitchFamily="18" charset="0"/>
        </a:defRPr>
      </a:lvl4pPr>
      <a:lvl5pPr algn="ctr" rtl="0" eaLnBrk="0" fontAlgn="base" hangingPunct="0">
        <a:spcBef>
          <a:spcPct val="0"/>
        </a:spcBef>
        <a:spcAft>
          <a:spcPct val="0"/>
        </a:spcAft>
        <a:defRPr sz="4400" b="1">
          <a:solidFill>
            <a:srgbClr val="FFCC00"/>
          </a:solidFill>
          <a:latin typeface="Times New Roman" pitchFamily="18" charset="0"/>
        </a:defRPr>
      </a:lvl5pPr>
      <a:lvl6pPr marL="457200" algn="ctr" rtl="0" fontAlgn="base">
        <a:spcBef>
          <a:spcPct val="0"/>
        </a:spcBef>
        <a:spcAft>
          <a:spcPct val="0"/>
        </a:spcAft>
        <a:defRPr sz="4400" b="1">
          <a:solidFill>
            <a:srgbClr val="FFCC00"/>
          </a:solidFill>
          <a:latin typeface="Times New Roman" pitchFamily="18" charset="0"/>
        </a:defRPr>
      </a:lvl6pPr>
      <a:lvl7pPr marL="914400" algn="ctr" rtl="0" fontAlgn="base">
        <a:spcBef>
          <a:spcPct val="0"/>
        </a:spcBef>
        <a:spcAft>
          <a:spcPct val="0"/>
        </a:spcAft>
        <a:defRPr sz="4400" b="1">
          <a:solidFill>
            <a:srgbClr val="FFCC00"/>
          </a:solidFill>
          <a:latin typeface="Times New Roman" pitchFamily="18" charset="0"/>
        </a:defRPr>
      </a:lvl7pPr>
      <a:lvl8pPr marL="1371600" algn="ctr" rtl="0" fontAlgn="base">
        <a:spcBef>
          <a:spcPct val="0"/>
        </a:spcBef>
        <a:spcAft>
          <a:spcPct val="0"/>
        </a:spcAft>
        <a:defRPr sz="4400" b="1">
          <a:solidFill>
            <a:srgbClr val="FFCC00"/>
          </a:solidFill>
          <a:latin typeface="Times New Roman" pitchFamily="18" charset="0"/>
        </a:defRPr>
      </a:lvl8pPr>
      <a:lvl9pPr marL="1828800" algn="ctr" rtl="0" fontAlgn="base">
        <a:spcBef>
          <a:spcPct val="0"/>
        </a:spcBef>
        <a:spcAft>
          <a:spcPct val="0"/>
        </a:spcAft>
        <a:defRPr sz="4400" b="1">
          <a:solidFill>
            <a:srgbClr val="FFCC00"/>
          </a:solidFill>
          <a:latin typeface="Times New Roman" pitchFamily="18" charset="0"/>
        </a:defRPr>
      </a:lvl9pPr>
    </p:titleStyle>
    <p:bodyStyle>
      <a:lvl1pPr marL="342900" indent="-342900" algn="l" rtl="0" eaLnBrk="0" fontAlgn="base" hangingPunct="0">
        <a:spcBef>
          <a:spcPct val="20000"/>
        </a:spcBef>
        <a:spcAft>
          <a:spcPct val="0"/>
        </a:spcAft>
        <a:buFont typeface="Wingdings" pitchFamily="2" charset="2"/>
        <a:buChar char="ü"/>
        <a:defRPr sz="2400" b="1">
          <a:solidFill>
            <a:srgbClr val="FFFF99"/>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Ø"/>
        <a:defRPr sz="2000">
          <a:solidFill>
            <a:srgbClr val="C0C0C0"/>
          </a:solidFill>
          <a:latin typeface="+mn-lt"/>
        </a:defRPr>
      </a:lvl2pPr>
      <a:lvl3pPr marL="1143000" indent="-228600" algn="l" rtl="0" eaLnBrk="0" fontAlgn="base" hangingPunct="0">
        <a:spcBef>
          <a:spcPct val="20000"/>
        </a:spcBef>
        <a:spcAft>
          <a:spcPct val="0"/>
        </a:spcAft>
        <a:buChar char="•"/>
        <a:defRPr sz="2400">
          <a:solidFill>
            <a:srgbClr val="99CC00"/>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Slide Number Placeholder 2"/>
          <p:cNvSpPr>
            <a:spLocks noGrp="1"/>
          </p:cNvSpPr>
          <p:nvPr>
            <p:ph type="sldNum" sz="quarter" idx="4"/>
          </p:nvPr>
        </p:nvSpPr>
        <p:spPr>
          <a:xfrm>
            <a:off x="6816725" y="6557963"/>
            <a:ext cx="2133600" cy="365125"/>
          </a:xfrm>
          <a:prstGeom prst="rect">
            <a:avLst/>
          </a:prstGeom>
        </p:spPr>
        <p:txBody>
          <a:bodyPr vert="horz" lIns="91440" tIns="45720" rIns="91440" bIns="45720" rtlCol="0" anchor="ctr"/>
          <a:lstStyle>
            <a:lvl1pPr algn="r">
              <a:buClr>
                <a:srgbClr val="FFFFFF"/>
              </a:buClr>
              <a:buSzPct val="80000"/>
              <a:buFont typeface="Wingdings" pitchFamily="2" charset="2"/>
              <a:buChar char="•"/>
              <a:defRPr sz="1400" b="1" baseline="0">
                <a:solidFill>
                  <a:srgbClr val="000000"/>
                </a:solidFill>
                <a:cs typeface="Arial" charset="0"/>
              </a:defRPr>
            </a:lvl1pPr>
          </a:lstStyle>
          <a:p>
            <a:pPr>
              <a:defRPr/>
            </a:pPr>
            <a:fld id="{0ACE7908-54FB-4E00-A5BE-04E8CD4DCB7D}" type="slidenum">
              <a:rPr lang="en-GB"/>
              <a:pPr>
                <a:defRPr/>
              </a:pPr>
              <a:t>‹#›</a:t>
            </a:fld>
            <a:endParaRPr lang="en-GB" dirty="0"/>
          </a:p>
        </p:txBody>
      </p:sp>
      <p:pic>
        <p:nvPicPr>
          <p:cNvPr id="11267" name="Picture 9" descr="UNFLAG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898775" y="-3733800"/>
            <a:ext cx="1158875"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Rectangle 3"/>
          <p:cNvSpPr>
            <a:spLocks noGrp="1" noChangeArrowheads="1"/>
          </p:cNvSpPr>
          <p:nvPr>
            <p:ph type="body" idx="1"/>
          </p:nvPr>
        </p:nvSpPr>
        <p:spPr bwMode="auto">
          <a:xfrm>
            <a:off x="685800" y="16764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9" name="Rectangle 8"/>
          <p:cNvSpPr>
            <a:spLocks noChangeArrowheads="1"/>
          </p:cNvSpPr>
          <p:nvPr/>
        </p:nvSpPr>
        <p:spPr bwMode="auto">
          <a:xfrm>
            <a:off x="2133600" y="6613525"/>
            <a:ext cx="403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defRPr/>
            </a:pPr>
            <a:r>
              <a:rPr lang="en-US" altLang="en-US" sz="1200" b="1" smtClean="0">
                <a:solidFill>
                  <a:srgbClr val="0000FF"/>
                </a:solidFill>
              </a:rPr>
              <a:t>== UN-CIMIC STM; 1st Edition – 2014 ==</a:t>
            </a:r>
          </a:p>
        </p:txBody>
      </p:sp>
      <p:sp>
        <p:nvSpPr>
          <p:cNvPr id="1030" name="Rectangle 9"/>
          <p:cNvSpPr>
            <a:spLocks noChangeArrowheads="1"/>
          </p:cNvSpPr>
          <p:nvPr/>
        </p:nvSpPr>
        <p:spPr bwMode="auto">
          <a:xfrm>
            <a:off x="477838" y="6591300"/>
            <a:ext cx="12541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defRPr/>
            </a:pPr>
            <a:r>
              <a:rPr lang="en-US" altLang="en-US" sz="1200" b="1" smtClean="0">
                <a:solidFill>
                  <a:srgbClr val="0000FF"/>
                </a:solidFill>
                <a:ea typeface="Arial Unicode MS" pitchFamily="34" charset="-128"/>
                <a:cs typeface="Arial Unicode MS" pitchFamily="34" charset="-128"/>
              </a:rPr>
              <a:t>DPKO &amp; DFS/ ITS</a:t>
            </a:r>
          </a:p>
        </p:txBody>
      </p:sp>
      <p:sp>
        <p:nvSpPr>
          <p:cNvPr id="7" name="Rectangle 4"/>
          <p:cNvSpPr>
            <a:spLocks noChangeArrowheads="1"/>
          </p:cNvSpPr>
          <p:nvPr/>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sp>
        <p:nvSpPr>
          <p:cNvPr id="1032" name="Text Box 8"/>
          <p:cNvSpPr txBox="1">
            <a:spLocks noChangeArrowheads="1"/>
          </p:cNvSpPr>
          <p:nvPr/>
        </p:nvSpPr>
        <p:spPr bwMode="auto">
          <a:xfrm>
            <a:off x="0" y="0"/>
            <a:ext cx="9144000" cy="3365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r" eaLnBrk="1" hangingPunct="1">
              <a:spcBef>
                <a:spcPct val="50000"/>
              </a:spcBef>
              <a:defRPr/>
            </a:pPr>
            <a:r>
              <a:rPr lang="en-US" altLang="en-US" sz="1600" b="1" smtClean="0">
                <a:solidFill>
                  <a:srgbClr val="FFFFFF"/>
                </a:solidFill>
              </a:rPr>
              <a:t>Module 3: Fundamental Tasks – Unit 4: Communication</a:t>
            </a:r>
          </a:p>
        </p:txBody>
      </p:sp>
      <p:sp>
        <p:nvSpPr>
          <p:cNvPr id="2" name="Rectangle 4"/>
          <p:cNvSpPr>
            <a:spLocks noChangeArrowheads="1"/>
          </p:cNvSpPr>
          <p:nvPr/>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pic>
        <p:nvPicPr>
          <p:cNvPr id="11274" name="Picture 7" descr="unlogo"/>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 id="2147483936" r:id="rId12"/>
  </p:sldLayoutIdLst>
  <p:transition/>
  <p:timing>
    <p:tnLst>
      <p:par>
        <p:cTn id="1" dur="indefinite" restart="never" nodeType="tmRoot"/>
      </p:par>
    </p:tnLst>
  </p:timing>
  <p:hf hdr="0" ftr="0" dt="0"/>
  <p:txStyles>
    <p:titleStyle>
      <a:lvl1pPr algn="ctr" rtl="0" eaLnBrk="0" fontAlgn="base" hangingPunct="0">
        <a:spcBef>
          <a:spcPct val="0"/>
        </a:spcBef>
        <a:spcAft>
          <a:spcPct val="0"/>
        </a:spcAft>
        <a:defRPr sz="4400" b="1">
          <a:solidFill>
            <a:srgbClr val="FFCC00"/>
          </a:solidFill>
          <a:latin typeface="+mj-lt"/>
          <a:ea typeface="+mj-ea"/>
          <a:cs typeface="+mj-cs"/>
        </a:defRPr>
      </a:lvl1pPr>
      <a:lvl2pPr algn="ctr" rtl="0" eaLnBrk="0" fontAlgn="base" hangingPunct="0">
        <a:spcBef>
          <a:spcPct val="0"/>
        </a:spcBef>
        <a:spcAft>
          <a:spcPct val="0"/>
        </a:spcAft>
        <a:defRPr sz="4400" b="1">
          <a:solidFill>
            <a:srgbClr val="FFCC00"/>
          </a:solidFill>
          <a:latin typeface="Times New Roman" pitchFamily="18" charset="0"/>
        </a:defRPr>
      </a:lvl2pPr>
      <a:lvl3pPr algn="ctr" rtl="0" eaLnBrk="0" fontAlgn="base" hangingPunct="0">
        <a:spcBef>
          <a:spcPct val="0"/>
        </a:spcBef>
        <a:spcAft>
          <a:spcPct val="0"/>
        </a:spcAft>
        <a:defRPr sz="4400" b="1">
          <a:solidFill>
            <a:srgbClr val="FFCC00"/>
          </a:solidFill>
          <a:latin typeface="Times New Roman" pitchFamily="18" charset="0"/>
        </a:defRPr>
      </a:lvl3pPr>
      <a:lvl4pPr algn="ctr" rtl="0" eaLnBrk="0" fontAlgn="base" hangingPunct="0">
        <a:spcBef>
          <a:spcPct val="0"/>
        </a:spcBef>
        <a:spcAft>
          <a:spcPct val="0"/>
        </a:spcAft>
        <a:defRPr sz="4400" b="1">
          <a:solidFill>
            <a:srgbClr val="FFCC00"/>
          </a:solidFill>
          <a:latin typeface="Times New Roman" pitchFamily="18" charset="0"/>
        </a:defRPr>
      </a:lvl4pPr>
      <a:lvl5pPr algn="ctr" rtl="0" eaLnBrk="0" fontAlgn="base" hangingPunct="0">
        <a:spcBef>
          <a:spcPct val="0"/>
        </a:spcBef>
        <a:spcAft>
          <a:spcPct val="0"/>
        </a:spcAft>
        <a:defRPr sz="4400" b="1">
          <a:solidFill>
            <a:srgbClr val="FFCC00"/>
          </a:solidFill>
          <a:latin typeface="Times New Roman" pitchFamily="18" charset="0"/>
        </a:defRPr>
      </a:lvl5pPr>
      <a:lvl6pPr marL="457200" algn="ctr" rtl="0" fontAlgn="base">
        <a:spcBef>
          <a:spcPct val="0"/>
        </a:spcBef>
        <a:spcAft>
          <a:spcPct val="0"/>
        </a:spcAft>
        <a:defRPr sz="4400" b="1">
          <a:solidFill>
            <a:srgbClr val="FFCC00"/>
          </a:solidFill>
          <a:latin typeface="Times New Roman" pitchFamily="18" charset="0"/>
        </a:defRPr>
      </a:lvl6pPr>
      <a:lvl7pPr marL="914400" algn="ctr" rtl="0" fontAlgn="base">
        <a:spcBef>
          <a:spcPct val="0"/>
        </a:spcBef>
        <a:spcAft>
          <a:spcPct val="0"/>
        </a:spcAft>
        <a:defRPr sz="4400" b="1">
          <a:solidFill>
            <a:srgbClr val="FFCC00"/>
          </a:solidFill>
          <a:latin typeface="Times New Roman" pitchFamily="18" charset="0"/>
        </a:defRPr>
      </a:lvl7pPr>
      <a:lvl8pPr marL="1371600" algn="ctr" rtl="0" fontAlgn="base">
        <a:spcBef>
          <a:spcPct val="0"/>
        </a:spcBef>
        <a:spcAft>
          <a:spcPct val="0"/>
        </a:spcAft>
        <a:defRPr sz="4400" b="1">
          <a:solidFill>
            <a:srgbClr val="FFCC00"/>
          </a:solidFill>
          <a:latin typeface="Times New Roman" pitchFamily="18" charset="0"/>
        </a:defRPr>
      </a:lvl8pPr>
      <a:lvl9pPr marL="1828800" algn="ctr" rtl="0" fontAlgn="base">
        <a:spcBef>
          <a:spcPct val="0"/>
        </a:spcBef>
        <a:spcAft>
          <a:spcPct val="0"/>
        </a:spcAft>
        <a:defRPr sz="4400" b="1">
          <a:solidFill>
            <a:srgbClr val="FFCC00"/>
          </a:solidFill>
          <a:latin typeface="Times New Roman" pitchFamily="18" charset="0"/>
        </a:defRPr>
      </a:lvl9pPr>
    </p:titleStyle>
    <p:bodyStyle>
      <a:lvl1pPr marL="342900" indent="-342900" algn="l" rtl="0" eaLnBrk="0" fontAlgn="base" hangingPunct="0">
        <a:spcBef>
          <a:spcPct val="20000"/>
        </a:spcBef>
        <a:spcAft>
          <a:spcPct val="0"/>
        </a:spcAft>
        <a:buFont typeface="Wingdings" pitchFamily="2" charset="2"/>
        <a:buChar char="ü"/>
        <a:defRPr sz="2400" b="1">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Ø"/>
        <a:defRPr sz="20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34" name="Rectangle 10"/>
          <p:cNvSpPr>
            <a:spLocks noGrp="1" noChangeArrowheads="1"/>
          </p:cNvSpPr>
          <p:nvPr>
            <p:ph type="sldNum" sz="quarter" idx="4"/>
          </p:nvPr>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buClr>
                <a:srgbClr val="FFFFFF"/>
              </a:buClr>
              <a:buSzPct val="80000"/>
              <a:buFont typeface="Wingdings" pitchFamily="2" charset="2"/>
              <a:buChar char="•"/>
              <a:defRPr sz="1400" b="0">
                <a:solidFill>
                  <a:srgbClr val="000000"/>
                </a:solidFill>
                <a:ea typeface="+mn-ea"/>
                <a:cs typeface="Arial" pitchFamily="34" charset="0"/>
              </a:defRPr>
            </a:lvl1pPr>
          </a:lstStyle>
          <a:p>
            <a:pPr>
              <a:defRPr/>
            </a:pPr>
            <a:fld id="{7677A571-D54E-412A-A510-73D4405089DC}"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3937" r:id="rId1"/>
  </p:sldLayoutIdLst>
  <p:transition/>
  <p:hf hdr="0" dt="0"/>
  <p:txStyles>
    <p:titleStyle>
      <a:lvl1pPr algn="r" rtl="0" eaLnBrk="0" fontAlgn="base" hangingPunct="0">
        <a:spcBef>
          <a:spcPct val="0"/>
        </a:spcBef>
        <a:spcAft>
          <a:spcPct val="0"/>
        </a:spcAft>
        <a:defRPr sz="1600">
          <a:solidFill>
            <a:schemeClr val="tx2"/>
          </a:solidFill>
          <a:latin typeface="+mj-lt"/>
          <a:ea typeface="+mj-ea"/>
          <a:cs typeface="+mj-cs"/>
        </a:defRPr>
      </a:lvl1pPr>
      <a:lvl2pPr algn="r" rtl="0" eaLnBrk="0" fontAlgn="base" hangingPunct="0">
        <a:spcBef>
          <a:spcPct val="0"/>
        </a:spcBef>
        <a:spcAft>
          <a:spcPct val="0"/>
        </a:spcAft>
        <a:defRPr sz="1600">
          <a:solidFill>
            <a:schemeClr val="tx2"/>
          </a:solidFill>
          <a:latin typeface="Arial" charset="0"/>
          <a:cs typeface="Arial" charset="0"/>
        </a:defRPr>
      </a:lvl2pPr>
      <a:lvl3pPr algn="r" rtl="0" eaLnBrk="0" fontAlgn="base" hangingPunct="0">
        <a:spcBef>
          <a:spcPct val="0"/>
        </a:spcBef>
        <a:spcAft>
          <a:spcPct val="0"/>
        </a:spcAft>
        <a:defRPr sz="1600">
          <a:solidFill>
            <a:schemeClr val="tx2"/>
          </a:solidFill>
          <a:latin typeface="Arial" charset="0"/>
          <a:cs typeface="Arial" charset="0"/>
        </a:defRPr>
      </a:lvl3pPr>
      <a:lvl4pPr algn="r" rtl="0" eaLnBrk="0" fontAlgn="base" hangingPunct="0">
        <a:spcBef>
          <a:spcPct val="0"/>
        </a:spcBef>
        <a:spcAft>
          <a:spcPct val="0"/>
        </a:spcAft>
        <a:defRPr sz="1600">
          <a:solidFill>
            <a:schemeClr val="tx2"/>
          </a:solidFill>
          <a:latin typeface="Arial" charset="0"/>
          <a:cs typeface="Arial" charset="0"/>
        </a:defRPr>
      </a:lvl4pPr>
      <a:lvl5pPr algn="r" rtl="0" eaLnBrk="0" fontAlgn="base" hangingPunct="0">
        <a:spcBef>
          <a:spcPct val="0"/>
        </a:spcBef>
        <a:spcAft>
          <a:spcPct val="0"/>
        </a:spcAft>
        <a:defRPr sz="1600">
          <a:solidFill>
            <a:schemeClr val="tx2"/>
          </a:solidFill>
          <a:latin typeface="Arial" charset="0"/>
          <a:cs typeface="Arial" charset="0"/>
        </a:defRPr>
      </a:lvl5pPr>
      <a:lvl6pPr marL="457200" algn="r" rtl="0" fontAlgn="base">
        <a:spcBef>
          <a:spcPct val="0"/>
        </a:spcBef>
        <a:spcAft>
          <a:spcPct val="0"/>
        </a:spcAft>
        <a:defRPr sz="1600">
          <a:solidFill>
            <a:schemeClr val="tx2"/>
          </a:solidFill>
          <a:latin typeface="Arial" charset="0"/>
          <a:cs typeface="Arial" charset="0"/>
        </a:defRPr>
      </a:lvl6pPr>
      <a:lvl7pPr marL="914400" algn="r" rtl="0" fontAlgn="base">
        <a:spcBef>
          <a:spcPct val="0"/>
        </a:spcBef>
        <a:spcAft>
          <a:spcPct val="0"/>
        </a:spcAft>
        <a:defRPr sz="1600">
          <a:solidFill>
            <a:schemeClr val="tx2"/>
          </a:solidFill>
          <a:latin typeface="Arial" charset="0"/>
          <a:cs typeface="Arial" charset="0"/>
        </a:defRPr>
      </a:lvl7pPr>
      <a:lvl8pPr marL="1371600" algn="r" rtl="0" fontAlgn="base">
        <a:spcBef>
          <a:spcPct val="0"/>
        </a:spcBef>
        <a:spcAft>
          <a:spcPct val="0"/>
        </a:spcAft>
        <a:defRPr sz="1600">
          <a:solidFill>
            <a:schemeClr val="tx2"/>
          </a:solidFill>
          <a:latin typeface="Arial" charset="0"/>
          <a:cs typeface="Arial" charset="0"/>
        </a:defRPr>
      </a:lvl8pPr>
      <a:lvl9pPr marL="1828800" algn="r" rtl="0" fontAlgn="base">
        <a:spcBef>
          <a:spcPct val="0"/>
        </a:spcBef>
        <a:spcAft>
          <a:spcPct val="0"/>
        </a:spcAft>
        <a:defRPr sz="1600">
          <a:solidFill>
            <a:schemeClr val="tx2"/>
          </a:solidFill>
          <a:latin typeface="Arial" charset="0"/>
          <a:cs typeface="Arial" charset="0"/>
        </a:defRPr>
      </a:lvl9pPr>
    </p:titleStyle>
    <p:bodyStyle>
      <a:lvl1pPr marL="812800" indent="-812800" algn="l" rtl="0" eaLnBrk="0" fontAlgn="base" hangingPunct="0">
        <a:spcBef>
          <a:spcPct val="20000"/>
        </a:spcBef>
        <a:spcAft>
          <a:spcPct val="0"/>
        </a:spcAft>
        <a:buFont typeface="Wingdings" pitchFamily="2" charset="2"/>
        <a:buAutoNum type="romanUcPeriod"/>
        <a:defRPr sz="3200">
          <a:solidFill>
            <a:schemeClr val="tx1"/>
          </a:solidFill>
          <a:latin typeface="+mn-lt"/>
          <a:ea typeface="+mn-ea"/>
          <a:cs typeface="+mn-cs"/>
        </a:defRPr>
      </a:lvl1pPr>
      <a:lvl2pPr marL="1168400" indent="-711200" algn="l" rtl="0" eaLnBrk="0" fontAlgn="base" hangingPunct="0">
        <a:spcBef>
          <a:spcPct val="20000"/>
        </a:spcBef>
        <a:spcAft>
          <a:spcPct val="0"/>
        </a:spcAft>
        <a:buFont typeface="Wingdings" pitchFamily="2" charset="2"/>
        <a:buAutoNum type="arabicPeriod"/>
        <a:defRPr sz="2800">
          <a:solidFill>
            <a:schemeClr val="tx1"/>
          </a:solidFill>
          <a:latin typeface="+mn-lt"/>
          <a:cs typeface="+mn-cs"/>
        </a:defRPr>
      </a:lvl2pPr>
      <a:lvl3pPr marL="1524000" indent="-609600" algn="l" rtl="0" eaLnBrk="0" fontAlgn="base" hangingPunct="0">
        <a:spcBef>
          <a:spcPct val="20000"/>
        </a:spcBef>
        <a:spcAft>
          <a:spcPct val="0"/>
        </a:spcAft>
        <a:buFont typeface="Wingdings" pitchFamily="2" charset="2"/>
        <a:buChar char="Ø"/>
        <a:defRPr sz="2400">
          <a:solidFill>
            <a:schemeClr val="tx1"/>
          </a:solidFill>
          <a:latin typeface="+mn-lt"/>
          <a:cs typeface="+mn-cs"/>
        </a:defRPr>
      </a:lvl3pPr>
      <a:lvl4pPr marL="1879600" indent="-508000" algn="l" rtl="0" eaLnBrk="0" fontAlgn="base" hangingPunct="0">
        <a:spcBef>
          <a:spcPct val="20000"/>
        </a:spcBef>
        <a:spcAft>
          <a:spcPct val="0"/>
        </a:spcAft>
        <a:buBlip>
          <a:blip r:embed="rId3"/>
        </a:buBlip>
        <a:defRPr sz="2000">
          <a:solidFill>
            <a:schemeClr val="tx1"/>
          </a:solidFill>
          <a:latin typeface="+mn-lt"/>
          <a:cs typeface="+mn-cs"/>
        </a:defRPr>
      </a:lvl4pPr>
      <a:lvl5pPr marL="2336800" indent="-5080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Rectangle 10"/>
          <p:cNvSpPr txBox="1">
            <a:spLocks noChangeArrowheads="1"/>
          </p:cNvSpPr>
          <p:nvPr/>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ctr" rtl="0" eaLnBrk="0" fontAlgn="base" hangingPunct="0">
              <a:spcBef>
                <a:spcPct val="0"/>
              </a:spcBef>
              <a:spcAft>
                <a:spcPct val="0"/>
              </a:spcAft>
              <a:buClr>
                <a:schemeClr val="bg1"/>
              </a:buClr>
              <a:buSzPct val="80000"/>
              <a:buFont typeface="Wingdings" pitchFamily="2" charset="2"/>
              <a:buChar char="•"/>
              <a:defRPr sz="1600" kern="1200">
                <a:solidFill>
                  <a:schemeClr val="tx1"/>
                </a:solidFill>
                <a:latin typeface="Calibri" pitchFamily="34" charset="0"/>
                <a:ea typeface="+mn-ea"/>
                <a:cs typeface="Arial" charset="0"/>
              </a:defRPr>
            </a:lvl1pPr>
            <a:lvl2pPr marL="742950" indent="-285750" algn="ctr" rtl="0" eaLnBrk="0" fontAlgn="base" hangingPunct="0">
              <a:spcBef>
                <a:spcPct val="0"/>
              </a:spcBef>
              <a:spcAft>
                <a:spcPct val="0"/>
              </a:spcAft>
              <a:buClr>
                <a:schemeClr val="bg1"/>
              </a:buClr>
              <a:buSzPct val="80000"/>
              <a:buFont typeface="Wingdings" pitchFamily="2" charset="2"/>
              <a:buChar char="•"/>
              <a:defRPr sz="1600" kern="1200">
                <a:solidFill>
                  <a:schemeClr val="tx1"/>
                </a:solidFill>
                <a:latin typeface="Calibri" pitchFamily="34" charset="0"/>
                <a:ea typeface="+mn-ea"/>
                <a:cs typeface="Arial" charset="0"/>
              </a:defRPr>
            </a:lvl2pPr>
            <a:lvl3pPr marL="1143000" indent="-228600" algn="ctr" rtl="0" eaLnBrk="0" fontAlgn="base" hangingPunct="0">
              <a:spcBef>
                <a:spcPct val="0"/>
              </a:spcBef>
              <a:spcAft>
                <a:spcPct val="0"/>
              </a:spcAft>
              <a:buClr>
                <a:schemeClr val="bg1"/>
              </a:buClr>
              <a:buSzPct val="80000"/>
              <a:buFont typeface="Wingdings" pitchFamily="2" charset="2"/>
              <a:buChar char="•"/>
              <a:defRPr sz="1600" kern="1200">
                <a:solidFill>
                  <a:schemeClr val="tx1"/>
                </a:solidFill>
                <a:latin typeface="Calibri" pitchFamily="34" charset="0"/>
                <a:ea typeface="+mn-ea"/>
                <a:cs typeface="Arial" charset="0"/>
              </a:defRPr>
            </a:lvl3pPr>
            <a:lvl4pPr marL="1600200" indent="-228600" algn="ctr" rtl="0" eaLnBrk="0" fontAlgn="base" hangingPunct="0">
              <a:spcBef>
                <a:spcPct val="0"/>
              </a:spcBef>
              <a:spcAft>
                <a:spcPct val="0"/>
              </a:spcAft>
              <a:buClr>
                <a:schemeClr val="bg1"/>
              </a:buClr>
              <a:buSzPct val="80000"/>
              <a:buFont typeface="Wingdings" pitchFamily="2" charset="2"/>
              <a:buChar char="•"/>
              <a:defRPr sz="1600" kern="1200">
                <a:solidFill>
                  <a:schemeClr val="tx1"/>
                </a:solidFill>
                <a:latin typeface="Calibri" pitchFamily="34" charset="0"/>
                <a:ea typeface="+mn-ea"/>
                <a:cs typeface="Arial" charset="0"/>
              </a:defRPr>
            </a:lvl4pPr>
            <a:lvl5pPr marL="2057400" indent="-228600" algn="ctr" rtl="0" eaLnBrk="0" fontAlgn="base" hangingPunct="0">
              <a:spcBef>
                <a:spcPct val="0"/>
              </a:spcBef>
              <a:spcAft>
                <a:spcPct val="0"/>
              </a:spcAft>
              <a:buClr>
                <a:schemeClr val="bg1"/>
              </a:buClr>
              <a:buSzPct val="80000"/>
              <a:buFont typeface="Wingdings" pitchFamily="2" charset="2"/>
              <a:buChar char="•"/>
              <a:defRPr sz="1600" kern="1200">
                <a:solidFill>
                  <a:schemeClr val="tx1"/>
                </a:solidFill>
                <a:latin typeface="Calibri" pitchFamily="34" charset="0"/>
                <a:ea typeface="+mn-ea"/>
                <a:cs typeface="Arial" charset="0"/>
              </a:defRPr>
            </a:lvl5pPr>
            <a:lvl6pPr marL="2514600" indent="-228600" algn="ctr" defTabSz="914400" rtl="0" eaLnBrk="0" fontAlgn="base" latinLnBrk="0" hangingPunct="0">
              <a:spcBef>
                <a:spcPct val="0"/>
              </a:spcBef>
              <a:spcAft>
                <a:spcPct val="0"/>
              </a:spcAft>
              <a:buClr>
                <a:schemeClr val="bg1"/>
              </a:buClr>
              <a:buSzPct val="80000"/>
              <a:buFont typeface="Wingdings" pitchFamily="2" charset="2"/>
              <a:buChar char="•"/>
              <a:defRPr sz="1600" kern="1200">
                <a:solidFill>
                  <a:schemeClr val="tx1"/>
                </a:solidFill>
                <a:latin typeface="Calibri" pitchFamily="34" charset="0"/>
                <a:ea typeface="+mn-ea"/>
                <a:cs typeface="Arial" charset="0"/>
              </a:defRPr>
            </a:lvl6pPr>
            <a:lvl7pPr marL="2971800" indent="-228600" algn="ctr" defTabSz="914400" rtl="0" eaLnBrk="0" fontAlgn="base" latinLnBrk="0" hangingPunct="0">
              <a:spcBef>
                <a:spcPct val="0"/>
              </a:spcBef>
              <a:spcAft>
                <a:spcPct val="0"/>
              </a:spcAft>
              <a:buClr>
                <a:schemeClr val="bg1"/>
              </a:buClr>
              <a:buSzPct val="80000"/>
              <a:buFont typeface="Wingdings" pitchFamily="2" charset="2"/>
              <a:buChar char="•"/>
              <a:defRPr sz="1600" kern="1200">
                <a:solidFill>
                  <a:schemeClr val="tx1"/>
                </a:solidFill>
                <a:latin typeface="Calibri" pitchFamily="34" charset="0"/>
                <a:ea typeface="+mn-ea"/>
                <a:cs typeface="Arial" charset="0"/>
              </a:defRPr>
            </a:lvl7pPr>
            <a:lvl8pPr marL="3429000" indent="-228600" algn="ctr" defTabSz="914400" rtl="0" eaLnBrk="0" fontAlgn="base" latinLnBrk="0" hangingPunct="0">
              <a:spcBef>
                <a:spcPct val="0"/>
              </a:spcBef>
              <a:spcAft>
                <a:spcPct val="0"/>
              </a:spcAft>
              <a:buClr>
                <a:schemeClr val="bg1"/>
              </a:buClr>
              <a:buSzPct val="80000"/>
              <a:buFont typeface="Wingdings" pitchFamily="2" charset="2"/>
              <a:buChar char="•"/>
              <a:defRPr sz="1600" kern="1200">
                <a:solidFill>
                  <a:schemeClr val="tx1"/>
                </a:solidFill>
                <a:latin typeface="Calibri" pitchFamily="34" charset="0"/>
                <a:ea typeface="+mn-ea"/>
                <a:cs typeface="Arial" charset="0"/>
              </a:defRPr>
            </a:lvl8pPr>
            <a:lvl9pPr marL="3886200" indent="-228600" algn="ctr" defTabSz="914400" rtl="0" eaLnBrk="0" fontAlgn="base" latinLnBrk="0" hangingPunct="0">
              <a:spcBef>
                <a:spcPct val="0"/>
              </a:spcBef>
              <a:spcAft>
                <a:spcPct val="0"/>
              </a:spcAft>
              <a:buClr>
                <a:schemeClr val="bg1"/>
              </a:buClr>
              <a:buSzPct val="80000"/>
              <a:buFont typeface="Wingdings" pitchFamily="2" charset="2"/>
              <a:buChar char="•"/>
              <a:defRPr sz="1600" kern="1200">
                <a:solidFill>
                  <a:schemeClr val="tx1"/>
                </a:solidFill>
                <a:latin typeface="Calibri" pitchFamily="34" charset="0"/>
                <a:ea typeface="+mn-ea"/>
                <a:cs typeface="Arial" charset="0"/>
              </a:defRPr>
            </a:lvl9pPr>
          </a:lstStyle>
          <a:p>
            <a:pPr algn="r">
              <a:buClr>
                <a:srgbClr val="FFFFFF"/>
              </a:buClr>
              <a:defRPr/>
            </a:pPr>
            <a:fld id="{3D6020E8-34E0-4D65-9B52-E6ED059BDE8C}" type="slidenum">
              <a:rPr lang="en-GB" altLang="en-US" sz="1400" smtClean="0">
                <a:solidFill>
                  <a:srgbClr val="000000"/>
                </a:solidFill>
              </a:rPr>
              <a:pPr algn="r">
                <a:buClr>
                  <a:srgbClr val="FFFFFF"/>
                </a:buClr>
                <a:defRPr/>
              </a:pPr>
              <a:t>‹#›</a:t>
            </a:fld>
            <a:endParaRPr lang="en-GB" altLang="en-US" sz="1400" dirty="0" smtClean="0">
              <a:solidFill>
                <a:srgbClr val="000000"/>
              </a:solidFill>
            </a:endParaRPr>
          </a:p>
        </p:txBody>
      </p:sp>
    </p:spTree>
  </p:cSld>
  <p:clrMap bg1="lt1" tx1="dk1" bg2="lt2" tx2="dk2" accent1="accent1" accent2="accent2" accent3="accent3" accent4="accent4" accent5="accent5" accent6="accent6" hlink="hlink" folHlink="folHlink"/>
  <p:sldLayoutIdLst>
    <p:sldLayoutId id="2147483938" r:id="rId1"/>
  </p:sldLayoutIdLst>
  <p:transition spd="slow"/>
  <p:timing>
    <p:tnLst>
      <p:par>
        <p:cTn id="1" dur="indefinite" restart="never" nodeType="tmRoot"/>
      </p:par>
    </p:tnLst>
  </p:timing>
  <p:hf hdr="0" ftr="0" dt="0"/>
  <p:txStyles>
    <p:titleStyle>
      <a:lvl1pPr algn="r" rtl="0" eaLnBrk="0" fontAlgn="base" hangingPunct="0">
        <a:spcBef>
          <a:spcPct val="0"/>
        </a:spcBef>
        <a:spcAft>
          <a:spcPct val="0"/>
        </a:spcAft>
        <a:defRPr sz="1600">
          <a:solidFill>
            <a:schemeClr val="tx2"/>
          </a:solidFill>
          <a:latin typeface="Arial" pitchFamily="34" charset="0"/>
          <a:ea typeface="+mj-ea"/>
          <a:cs typeface="+mj-cs"/>
        </a:defRPr>
      </a:lvl1pPr>
      <a:lvl2pPr algn="r" rtl="0" eaLnBrk="0" fontAlgn="base" hangingPunct="0">
        <a:spcBef>
          <a:spcPct val="0"/>
        </a:spcBef>
        <a:spcAft>
          <a:spcPct val="0"/>
        </a:spcAft>
        <a:defRPr sz="1600">
          <a:solidFill>
            <a:schemeClr val="tx2"/>
          </a:solidFill>
          <a:latin typeface="Arial" charset="0"/>
          <a:cs typeface="Arial" charset="0"/>
        </a:defRPr>
      </a:lvl2pPr>
      <a:lvl3pPr algn="r" rtl="0" eaLnBrk="0" fontAlgn="base" hangingPunct="0">
        <a:spcBef>
          <a:spcPct val="0"/>
        </a:spcBef>
        <a:spcAft>
          <a:spcPct val="0"/>
        </a:spcAft>
        <a:defRPr sz="1600">
          <a:solidFill>
            <a:schemeClr val="tx2"/>
          </a:solidFill>
          <a:latin typeface="Arial" charset="0"/>
          <a:cs typeface="Arial" charset="0"/>
        </a:defRPr>
      </a:lvl3pPr>
      <a:lvl4pPr algn="r" rtl="0" eaLnBrk="0" fontAlgn="base" hangingPunct="0">
        <a:spcBef>
          <a:spcPct val="0"/>
        </a:spcBef>
        <a:spcAft>
          <a:spcPct val="0"/>
        </a:spcAft>
        <a:defRPr sz="1600">
          <a:solidFill>
            <a:schemeClr val="tx2"/>
          </a:solidFill>
          <a:latin typeface="Arial" charset="0"/>
          <a:cs typeface="Arial" charset="0"/>
        </a:defRPr>
      </a:lvl4pPr>
      <a:lvl5pPr algn="r" rtl="0" eaLnBrk="0" fontAlgn="base" hangingPunct="0">
        <a:spcBef>
          <a:spcPct val="0"/>
        </a:spcBef>
        <a:spcAft>
          <a:spcPct val="0"/>
        </a:spcAft>
        <a:defRPr sz="1600">
          <a:solidFill>
            <a:schemeClr val="tx2"/>
          </a:solidFill>
          <a:latin typeface="Arial" charset="0"/>
          <a:cs typeface="Arial" charset="0"/>
        </a:defRPr>
      </a:lvl5pPr>
      <a:lvl6pPr marL="457200" algn="r" rtl="0" fontAlgn="base">
        <a:spcBef>
          <a:spcPct val="0"/>
        </a:spcBef>
        <a:spcAft>
          <a:spcPct val="0"/>
        </a:spcAft>
        <a:defRPr sz="1600">
          <a:solidFill>
            <a:schemeClr val="tx2"/>
          </a:solidFill>
          <a:latin typeface="Arial" charset="0"/>
          <a:cs typeface="Arial" charset="0"/>
        </a:defRPr>
      </a:lvl6pPr>
      <a:lvl7pPr marL="914400" algn="r" rtl="0" fontAlgn="base">
        <a:spcBef>
          <a:spcPct val="0"/>
        </a:spcBef>
        <a:spcAft>
          <a:spcPct val="0"/>
        </a:spcAft>
        <a:defRPr sz="1600">
          <a:solidFill>
            <a:schemeClr val="tx2"/>
          </a:solidFill>
          <a:latin typeface="Arial" charset="0"/>
          <a:cs typeface="Arial" charset="0"/>
        </a:defRPr>
      </a:lvl7pPr>
      <a:lvl8pPr marL="1371600" algn="r" rtl="0" fontAlgn="base">
        <a:spcBef>
          <a:spcPct val="0"/>
        </a:spcBef>
        <a:spcAft>
          <a:spcPct val="0"/>
        </a:spcAft>
        <a:defRPr sz="1600">
          <a:solidFill>
            <a:schemeClr val="tx2"/>
          </a:solidFill>
          <a:latin typeface="Arial" charset="0"/>
          <a:cs typeface="Arial" charset="0"/>
        </a:defRPr>
      </a:lvl8pPr>
      <a:lvl9pPr marL="1828800" algn="r" rtl="0" fontAlgn="base">
        <a:spcBef>
          <a:spcPct val="0"/>
        </a:spcBef>
        <a:spcAft>
          <a:spcPct val="0"/>
        </a:spcAft>
        <a:defRPr sz="1600">
          <a:solidFill>
            <a:schemeClr val="tx2"/>
          </a:solidFill>
          <a:latin typeface="Arial" charset="0"/>
          <a:cs typeface="Arial" charset="0"/>
        </a:defRPr>
      </a:lvl9pPr>
    </p:titleStyle>
    <p:bodyStyle>
      <a:lvl1pPr marL="812800" indent="-812800" algn="l" rtl="0" eaLnBrk="0" fontAlgn="base" hangingPunct="0">
        <a:spcBef>
          <a:spcPct val="20000"/>
        </a:spcBef>
        <a:spcAft>
          <a:spcPct val="0"/>
        </a:spcAft>
        <a:buFont typeface="Wingdings" pitchFamily="2" charset="2"/>
        <a:buAutoNum type="romanUcPeriod"/>
        <a:defRPr sz="3200">
          <a:solidFill>
            <a:schemeClr val="tx1"/>
          </a:solidFill>
          <a:latin typeface="Arial" pitchFamily="34" charset="0"/>
          <a:ea typeface="+mn-ea"/>
          <a:cs typeface="+mn-cs"/>
        </a:defRPr>
      </a:lvl1pPr>
      <a:lvl2pPr marL="1168400" indent="-711200" algn="l" rtl="0" eaLnBrk="0" fontAlgn="base" hangingPunct="0">
        <a:spcBef>
          <a:spcPct val="20000"/>
        </a:spcBef>
        <a:spcAft>
          <a:spcPct val="0"/>
        </a:spcAft>
        <a:buFont typeface="Wingdings" pitchFamily="2" charset="2"/>
        <a:buAutoNum type="arabicPeriod"/>
        <a:defRPr sz="2800">
          <a:solidFill>
            <a:schemeClr val="tx1"/>
          </a:solidFill>
          <a:latin typeface="Arial" pitchFamily="34" charset="0"/>
          <a:cs typeface="+mn-cs"/>
        </a:defRPr>
      </a:lvl2pPr>
      <a:lvl3pPr marL="1524000" indent="-609600" algn="l" rtl="0" eaLnBrk="0" fontAlgn="base" hangingPunct="0">
        <a:spcBef>
          <a:spcPct val="20000"/>
        </a:spcBef>
        <a:spcAft>
          <a:spcPct val="0"/>
        </a:spcAft>
        <a:buFont typeface="Wingdings" pitchFamily="2" charset="2"/>
        <a:buChar char="Ø"/>
        <a:defRPr sz="2400">
          <a:solidFill>
            <a:schemeClr val="tx1"/>
          </a:solidFill>
          <a:latin typeface="Arial" pitchFamily="34" charset="0"/>
          <a:cs typeface="+mn-cs"/>
        </a:defRPr>
      </a:lvl3pPr>
      <a:lvl4pPr marL="1879600" indent="-508000" algn="l" rtl="0" eaLnBrk="0" fontAlgn="base" hangingPunct="0">
        <a:spcBef>
          <a:spcPct val="20000"/>
        </a:spcBef>
        <a:spcAft>
          <a:spcPct val="0"/>
        </a:spcAft>
        <a:buBlip>
          <a:blip r:embed="rId3"/>
        </a:buBlip>
        <a:defRPr sz="2000">
          <a:solidFill>
            <a:schemeClr val="tx1"/>
          </a:solidFill>
          <a:latin typeface="Arial" pitchFamily="34" charset="0"/>
          <a:cs typeface="+mn-cs"/>
        </a:defRPr>
      </a:lvl4pPr>
      <a:lvl5pPr marL="2336800" indent="-508000" algn="l" rtl="0" eaLnBrk="0" fontAlgn="base" hangingPunct="0">
        <a:spcBef>
          <a:spcPct val="20000"/>
        </a:spcBef>
        <a:spcAft>
          <a:spcPct val="0"/>
        </a:spcAft>
        <a:buChar char="»"/>
        <a:defRPr sz="2000">
          <a:solidFill>
            <a:schemeClr val="tx1"/>
          </a:solidFill>
          <a:latin typeface="Arial" pitchFamily="34" charset="0"/>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 Box 8"/>
          <p:cNvSpPr txBox="1">
            <a:spLocks noChangeArrowheads="1"/>
          </p:cNvSpPr>
          <p:nvPr/>
        </p:nvSpPr>
        <p:spPr bwMode="auto">
          <a:xfrm>
            <a:off x="0" y="0"/>
            <a:ext cx="9144000" cy="336550"/>
          </a:xfrm>
          <a:prstGeom prst="rect">
            <a:avLst/>
          </a:prstGeom>
          <a:solidFill>
            <a:srgbClr val="0000FF"/>
          </a:solidFill>
          <a:ln w="9525">
            <a:noFill/>
            <a:miter lim="800000"/>
            <a:headEnd/>
            <a:tailEnd/>
          </a:ln>
        </p:spPr>
        <p:txBody>
          <a:bodyPr>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algn="r" eaLnBrk="1" hangingPunct="1">
              <a:spcBef>
                <a:spcPct val="50000"/>
              </a:spcBef>
              <a:defRPr/>
            </a:pPr>
            <a:r>
              <a:rPr lang="en-US" altLang="en-US" sz="1600" dirty="0" smtClean="0">
                <a:solidFill>
                  <a:srgbClr val="FFFFFF"/>
                </a:solidFill>
                <a:cs typeface="Arial" charset="0"/>
              </a:rPr>
              <a:t>Additional module: UN-CIMIC and Substantive areas – SSR &amp; DDR</a:t>
            </a:r>
          </a:p>
        </p:txBody>
      </p:sp>
      <p:sp>
        <p:nvSpPr>
          <p:cNvPr id="3" name="Rectangle 2"/>
          <p:cNvSpPr>
            <a:spLocks noChangeArrowheads="1"/>
          </p:cNvSpPr>
          <p:nvPr/>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sp>
        <p:nvSpPr>
          <p:cNvPr id="1028" name="Rectangle 465"/>
          <p:cNvSpPr>
            <a:spLocks noChangeArrowheads="1"/>
          </p:cNvSpPr>
          <p:nvPr/>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algn="ctr" eaLnBrk="1" hangingPunct="1">
              <a:defRPr/>
            </a:pPr>
            <a:r>
              <a:rPr lang="en-US" altLang="en-US" sz="1000" dirty="0" smtClean="0">
                <a:solidFill>
                  <a:srgbClr val="0000FF"/>
                </a:solidFill>
                <a:cs typeface="Arial" charset="0"/>
              </a:rPr>
              <a:t>== UN-CIMIC STM/ 1st Edition – 2014 ==</a:t>
            </a:r>
          </a:p>
        </p:txBody>
      </p:sp>
      <p:sp>
        <p:nvSpPr>
          <p:cNvPr id="1029" name="Rectangle 467"/>
          <p:cNvSpPr>
            <a:spLocks noChangeArrowheads="1"/>
          </p:cNvSpPr>
          <p:nvPr/>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algn="ctr" eaLnBrk="1" hangingPunct="1">
              <a:defRPr/>
            </a:pPr>
            <a:r>
              <a:rPr lang="en-US" altLang="en-US" sz="1000" smtClean="0">
                <a:solidFill>
                  <a:srgbClr val="0000FF"/>
                </a:solidFill>
                <a:cs typeface="Arial" charset="0"/>
              </a:rPr>
              <a:t>DPKO &amp; DFS/ ITS</a:t>
            </a:r>
          </a:p>
        </p:txBody>
      </p:sp>
      <p:sp>
        <p:nvSpPr>
          <p:cNvPr id="8" name="Rectangle 4"/>
          <p:cNvSpPr>
            <a:spLocks noChangeArrowheads="1"/>
          </p:cNvSpPr>
          <p:nvPr/>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4343" name="Picture 7" descr="unlogo"/>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7" name="Rectangle 13"/>
          <p:cNvSpPr>
            <a:spLocks noGrp="1" noChangeArrowheads="1"/>
          </p:cNvSpPr>
          <p:nvPr>
            <p:ph type="sldNum" sz="quarter" idx="4"/>
          </p:nvPr>
        </p:nvSpPr>
        <p:spPr bwMode="auto">
          <a:xfrm>
            <a:off x="8001000" y="6629400"/>
            <a:ext cx="11430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b="0">
                <a:solidFill>
                  <a:srgbClr val="000000"/>
                </a:solidFill>
                <a:latin typeface="Calibri" pitchFamily="34" charset="0"/>
              </a:defRPr>
            </a:lvl1pPr>
          </a:lstStyle>
          <a:p>
            <a:pPr>
              <a:defRPr/>
            </a:pPr>
            <a:fld id="{A9A9BEF6-833B-4885-A372-C3CDEE383114}"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3892" r:id="rId1"/>
    <p:sldLayoutId id="2147483893" r:id="rId2"/>
    <p:sldLayoutId id="2147483894" r:id="rId3"/>
    <p:sldLayoutId id="2147483895" r:id="rId4"/>
    <p:sldLayoutId id="2147483896" r:id="rId5"/>
    <p:sldLayoutId id="2147483897" r:id="rId6"/>
    <p:sldLayoutId id="2147483898" r:id="rId7"/>
    <p:sldLayoutId id="2147483899" r:id="rId8"/>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34" charset="0"/>
        </a:defRPr>
      </a:lvl2pPr>
      <a:lvl3pPr algn="ctr" rtl="0" eaLnBrk="0" fontAlgn="base" hangingPunct="0">
        <a:spcBef>
          <a:spcPct val="0"/>
        </a:spcBef>
        <a:spcAft>
          <a:spcPct val="0"/>
        </a:spcAft>
        <a:defRPr sz="4400">
          <a:solidFill>
            <a:schemeClr val="tx2"/>
          </a:solidFill>
          <a:latin typeface="Arial" pitchFamily="34" charset="0"/>
        </a:defRPr>
      </a:lvl3pPr>
      <a:lvl4pPr algn="ctr" rtl="0" eaLnBrk="0" fontAlgn="base" hangingPunct="0">
        <a:spcBef>
          <a:spcPct val="0"/>
        </a:spcBef>
        <a:spcAft>
          <a:spcPct val="0"/>
        </a:spcAft>
        <a:defRPr sz="4400">
          <a:solidFill>
            <a:schemeClr val="tx2"/>
          </a:solidFill>
          <a:latin typeface="Arial" pitchFamily="34" charset="0"/>
        </a:defRPr>
      </a:lvl4pPr>
      <a:lvl5pPr algn="ctr" rtl="0" eaLnBrk="0" fontAlgn="base" hangingPunct="0">
        <a:spcBef>
          <a:spcPct val="0"/>
        </a:spcBef>
        <a:spcAft>
          <a:spcPct val="0"/>
        </a:spcAft>
        <a:defRPr sz="4400">
          <a:solidFill>
            <a:schemeClr val="tx2"/>
          </a:solidFill>
          <a:latin typeface="Arial" pitchFamily="34" charset="0"/>
        </a:defRPr>
      </a:lvl5pPr>
      <a:lvl6pPr marL="457200" algn="ctr" rtl="0" fontAlgn="base">
        <a:spcBef>
          <a:spcPct val="0"/>
        </a:spcBef>
        <a:spcAft>
          <a:spcPct val="0"/>
        </a:spcAft>
        <a:defRPr sz="4400">
          <a:solidFill>
            <a:schemeClr val="tx2"/>
          </a:solidFill>
          <a:latin typeface="Arial" pitchFamily="34" charset="0"/>
        </a:defRPr>
      </a:lvl6pPr>
      <a:lvl7pPr marL="914400" algn="ctr" rtl="0" fontAlgn="base">
        <a:spcBef>
          <a:spcPct val="0"/>
        </a:spcBef>
        <a:spcAft>
          <a:spcPct val="0"/>
        </a:spcAft>
        <a:defRPr sz="4400">
          <a:solidFill>
            <a:schemeClr val="tx2"/>
          </a:solidFill>
          <a:latin typeface="Arial" pitchFamily="34" charset="0"/>
        </a:defRPr>
      </a:lvl7pPr>
      <a:lvl8pPr marL="1371600" algn="ctr" rtl="0" fontAlgn="base">
        <a:spcBef>
          <a:spcPct val="0"/>
        </a:spcBef>
        <a:spcAft>
          <a:spcPct val="0"/>
        </a:spcAft>
        <a:defRPr sz="4400">
          <a:solidFill>
            <a:schemeClr val="tx2"/>
          </a:solidFill>
          <a:latin typeface="Arial" pitchFamily="34" charset="0"/>
        </a:defRPr>
      </a:lvl8pPr>
      <a:lvl9pPr marL="1828800" algn="ctr" rtl="0" fontAlgn="base">
        <a:spcBef>
          <a:spcPct val="0"/>
        </a:spcBef>
        <a:spcAft>
          <a:spcPct val="0"/>
        </a:spcAft>
        <a:defRPr sz="4400">
          <a:solidFill>
            <a:schemeClr val="tx2"/>
          </a:solidFill>
          <a:latin typeface="Arial"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ext Box 8"/>
          <p:cNvSpPr txBox="1">
            <a:spLocks noChangeArrowheads="1"/>
          </p:cNvSpPr>
          <p:nvPr/>
        </p:nvSpPr>
        <p:spPr bwMode="auto">
          <a:xfrm>
            <a:off x="0" y="0"/>
            <a:ext cx="9144000" cy="336550"/>
          </a:xfrm>
          <a:prstGeom prst="rect">
            <a:avLst/>
          </a:prstGeom>
          <a:solidFill>
            <a:srgbClr val="0000FF"/>
          </a:solidFill>
          <a:ln w="9525">
            <a:noFill/>
            <a:miter lim="800000"/>
            <a:headEnd/>
            <a:tailEnd/>
          </a:ln>
        </p:spPr>
        <p:txBody>
          <a:bodyPr>
            <a:spAutoFit/>
          </a:bodyPr>
          <a:lstStyle>
            <a:lvl1pPr algn="ctr" eaLnBrk="0" hangingPunct="0">
              <a:lnSpc>
                <a:spcPct val="80000"/>
              </a:lnSpc>
              <a:defRPr sz="2400" b="1" i="1">
                <a:solidFill>
                  <a:schemeClr val="accent1"/>
                </a:solidFill>
                <a:latin typeface="Arial" pitchFamily="34" charset="0"/>
                <a:cs typeface="Arial" pitchFamily="34" charset="0"/>
              </a:defRPr>
            </a:lvl1pPr>
            <a:lvl2pPr marL="742950" indent="-285750" algn="ctr" eaLnBrk="0" hangingPunct="0">
              <a:lnSpc>
                <a:spcPct val="80000"/>
              </a:lnSpc>
              <a:defRPr sz="2400" b="1" i="1">
                <a:solidFill>
                  <a:schemeClr val="accent1"/>
                </a:solidFill>
                <a:latin typeface="Arial" pitchFamily="34" charset="0"/>
                <a:cs typeface="Arial" pitchFamily="34" charset="0"/>
              </a:defRPr>
            </a:lvl2pPr>
            <a:lvl3pPr marL="1143000" indent="-228600" algn="ctr" eaLnBrk="0" hangingPunct="0">
              <a:lnSpc>
                <a:spcPct val="80000"/>
              </a:lnSpc>
              <a:defRPr sz="2400" b="1" i="1">
                <a:solidFill>
                  <a:schemeClr val="accent1"/>
                </a:solidFill>
                <a:latin typeface="Arial" pitchFamily="34" charset="0"/>
                <a:cs typeface="Arial" pitchFamily="34" charset="0"/>
              </a:defRPr>
            </a:lvl3pPr>
            <a:lvl4pPr marL="1600200" indent="-228600" algn="ctr" eaLnBrk="0" hangingPunct="0">
              <a:lnSpc>
                <a:spcPct val="80000"/>
              </a:lnSpc>
              <a:defRPr sz="2400" b="1" i="1">
                <a:solidFill>
                  <a:schemeClr val="accent1"/>
                </a:solidFill>
                <a:latin typeface="Arial" pitchFamily="34" charset="0"/>
                <a:cs typeface="Arial" pitchFamily="34" charset="0"/>
              </a:defRPr>
            </a:lvl4pPr>
            <a:lvl5pPr marL="2057400" indent="-228600" algn="ctr" eaLnBrk="0" hangingPunct="0">
              <a:lnSpc>
                <a:spcPct val="80000"/>
              </a:lnSpc>
              <a:defRPr sz="2400" b="1" i="1">
                <a:solidFill>
                  <a:schemeClr val="accent1"/>
                </a:solidFill>
                <a:latin typeface="Arial" pitchFamily="34" charset="0"/>
                <a:cs typeface="Arial" pitchFamily="34" charset="0"/>
              </a:defRPr>
            </a:lvl5pPr>
            <a:lvl6pPr marL="25146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6pPr>
            <a:lvl7pPr marL="29718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7pPr>
            <a:lvl8pPr marL="34290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8pPr>
            <a:lvl9pPr marL="3886200" indent="-228600" algn="ctr" eaLnBrk="0" fontAlgn="base" hangingPunct="0">
              <a:lnSpc>
                <a:spcPct val="80000"/>
              </a:lnSpc>
              <a:spcBef>
                <a:spcPct val="0"/>
              </a:spcBef>
              <a:spcAft>
                <a:spcPct val="0"/>
              </a:spcAft>
              <a:defRPr sz="2400" b="1" i="1">
                <a:solidFill>
                  <a:schemeClr val="accent1"/>
                </a:solidFill>
                <a:latin typeface="Arial" pitchFamily="34" charset="0"/>
                <a:cs typeface="Arial" pitchFamily="34" charset="0"/>
              </a:defRPr>
            </a:lvl9pPr>
          </a:lstStyle>
          <a:p>
            <a:pPr algn="r" eaLnBrk="1" hangingPunct="1">
              <a:lnSpc>
                <a:spcPct val="100000"/>
              </a:lnSpc>
              <a:spcBef>
                <a:spcPct val="50000"/>
              </a:spcBef>
              <a:defRPr/>
            </a:pPr>
            <a:r>
              <a:rPr lang="en-US" sz="1600" i="0" dirty="0" smtClean="0">
                <a:solidFill>
                  <a:srgbClr val="FFFFFF"/>
                </a:solidFill>
              </a:rPr>
              <a:t>Additional module: Peacekeeping Substantive Areas – UN-CIMIC and UN Transitions</a:t>
            </a:r>
          </a:p>
        </p:txBody>
      </p:sp>
      <p:sp>
        <p:nvSpPr>
          <p:cNvPr id="1028" name="Footer Placeholder 4"/>
          <p:cNvSpPr txBox="1">
            <a:spLocks/>
          </p:cNvSpPr>
          <p:nvPr/>
        </p:nvSpPr>
        <p:spPr bwMode="auto">
          <a:xfrm>
            <a:off x="381000" y="5410200"/>
            <a:ext cx="8610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eaLnBrk="1" hangingPunct="1">
              <a:defRPr/>
            </a:pPr>
            <a:endParaRPr lang="en-US" altLang="en-US" sz="1200" smtClean="0">
              <a:solidFill>
                <a:srgbClr val="000000"/>
              </a:solidFill>
              <a:latin typeface="Book Antiqua" pitchFamily="18" charset="0"/>
              <a:cs typeface="Arial" charset="0"/>
            </a:endParaRPr>
          </a:p>
        </p:txBody>
      </p:sp>
      <p:sp>
        <p:nvSpPr>
          <p:cNvPr id="1029" name="Rectangle 465"/>
          <p:cNvSpPr>
            <a:spLocks noChangeArrowheads="1"/>
          </p:cNvSpPr>
          <p:nvPr/>
        </p:nvSpPr>
        <p:spPr bwMode="auto">
          <a:xfrm>
            <a:off x="2133600" y="6613525"/>
            <a:ext cx="4038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algn="ctr" eaLnBrk="1" hangingPunct="1">
              <a:defRPr/>
            </a:pPr>
            <a:r>
              <a:rPr lang="en-US" altLang="en-US" sz="1000" dirty="0" smtClean="0">
                <a:solidFill>
                  <a:srgbClr val="0000FF"/>
                </a:solidFill>
                <a:latin typeface="Arial" charset="0"/>
                <a:cs typeface="Arial" charset="0"/>
              </a:rPr>
              <a:t>== UN-CIMIC STM/ 1st Edition – 2014 ==</a:t>
            </a:r>
          </a:p>
        </p:txBody>
      </p:sp>
      <p:sp>
        <p:nvSpPr>
          <p:cNvPr id="1030" name="Rectangle 467"/>
          <p:cNvSpPr>
            <a:spLocks noChangeArrowheads="1"/>
          </p:cNvSpPr>
          <p:nvPr/>
        </p:nvSpPr>
        <p:spPr bwMode="auto">
          <a:xfrm>
            <a:off x="487363" y="6608763"/>
            <a:ext cx="1233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400" b="1">
                <a:solidFill>
                  <a:schemeClr val="tx1"/>
                </a:solidFill>
                <a:latin typeface="Calibri" pitchFamily="34" charset="0"/>
                <a:ea typeface="BatangChe" pitchFamily="49" charset="-127"/>
              </a:defRPr>
            </a:lvl1pPr>
            <a:lvl2pPr marL="742950" indent="-285750" eaLnBrk="0" hangingPunct="0">
              <a:defRPr sz="2400" b="1">
                <a:solidFill>
                  <a:schemeClr val="tx1"/>
                </a:solidFill>
                <a:latin typeface="Calibri" pitchFamily="34" charset="0"/>
                <a:ea typeface="BatangChe" pitchFamily="49" charset="-127"/>
              </a:defRPr>
            </a:lvl2pPr>
            <a:lvl3pPr marL="1143000" indent="-228600" eaLnBrk="0" hangingPunct="0">
              <a:defRPr sz="2400" b="1">
                <a:solidFill>
                  <a:schemeClr val="tx1"/>
                </a:solidFill>
                <a:latin typeface="Calibri" pitchFamily="34" charset="0"/>
                <a:ea typeface="BatangChe" pitchFamily="49" charset="-127"/>
              </a:defRPr>
            </a:lvl3pPr>
            <a:lvl4pPr marL="1600200" indent="-228600" eaLnBrk="0" hangingPunct="0">
              <a:defRPr sz="2400" b="1">
                <a:solidFill>
                  <a:schemeClr val="tx1"/>
                </a:solidFill>
                <a:latin typeface="Calibri" pitchFamily="34" charset="0"/>
                <a:ea typeface="BatangChe" pitchFamily="49" charset="-127"/>
              </a:defRPr>
            </a:lvl4pPr>
            <a:lvl5pPr marL="2057400" indent="-228600" eaLnBrk="0" hangingPunct="0">
              <a:defRPr sz="2400" b="1">
                <a:solidFill>
                  <a:schemeClr val="tx1"/>
                </a:solidFill>
                <a:latin typeface="Calibri" pitchFamily="34" charset="0"/>
                <a:ea typeface="BatangChe" pitchFamily="49" charset="-127"/>
              </a:defRPr>
            </a:lvl5pPr>
            <a:lvl6pPr marL="25146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6pPr>
            <a:lvl7pPr marL="29718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7pPr>
            <a:lvl8pPr marL="34290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8pPr>
            <a:lvl9pPr marL="3886200" indent="-228600" eaLnBrk="0" fontAlgn="base" hangingPunct="0">
              <a:spcBef>
                <a:spcPct val="0"/>
              </a:spcBef>
              <a:spcAft>
                <a:spcPct val="0"/>
              </a:spcAft>
              <a:buClr>
                <a:schemeClr val="bg1"/>
              </a:buClr>
              <a:buSzPct val="80000"/>
              <a:defRPr sz="2400" b="1">
                <a:solidFill>
                  <a:schemeClr val="tx1"/>
                </a:solidFill>
                <a:latin typeface="Calibri" pitchFamily="34" charset="0"/>
                <a:ea typeface="BatangChe" pitchFamily="49" charset="-127"/>
              </a:defRPr>
            </a:lvl9pPr>
          </a:lstStyle>
          <a:p>
            <a:pPr algn="ctr" eaLnBrk="1" hangingPunct="1">
              <a:defRPr/>
            </a:pPr>
            <a:r>
              <a:rPr lang="en-US" altLang="en-US" sz="1000" smtClean="0">
                <a:solidFill>
                  <a:srgbClr val="0000FF"/>
                </a:solidFill>
                <a:latin typeface="Arial" charset="0"/>
                <a:cs typeface="Arial" charset="0"/>
              </a:rPr>
              <a:t>DPKO &amp; DFS/ ITS</a:t>
            </a:r>
          </a:p>
        </p:txBody>
      </p:sp>
      <p:graphicFrame>
        <p:nvGraphicFramePr>
          <p:cNvPr id="15366" name="Object 152"/>
          <p:cNvGraphicFramePr>
            <a:graphicFrameLocks noChangeAspect="1"/>
          </p:cNvGraphicFramePr>
          <p:nvPr/>
        </p:nvGraphicFramePr>
        <p:xfrm>
          <a:off x="0" y="6608763"/>
          <a:ext cx="304800" cy="249237"/>
        </p:xfrm>
        <a:graphic>
          <a:graphicData uri="http://schemas.openxmlformats.org/presentationml/2006/ole">
            <mc:AlternateContent xmlns:mc="http://schemas.openxmlformats.org/markup-compatibility/2006">
              <mc:Choice xmlns:v="urn:schemas-microsoft-com:vml" Requires="v">
                <p:oleObj spid="_x0000_s15744" r:id="rId6" imgW="774092" imgH="678154" progId="">
                  <p:embed/>
                </p:oleObj>
              </mc:Choice>
              <mc:Fallback>
                <p:oleObj r:id="rId6" imgW="774092" imgH="678154" progId="">
                  <p:embed/>
                  <p:pic>
                    <p:nvPicPr>
                      <p:cNvPr id="0" name="Object 15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6608763"/>
                        <a:ext cx="304800" cy="2492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 name="Rectangle 4"/>
          <p:cNvSpPr>
            <a:spLocks noChangeArrowheads="1"/>
          </p:cNvSpPr>
          <p:nvPr/>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pic>
        <p:nvPicPr>
          <p:cNvPr id="15368" name="Picture 7" descr="unlogo"/>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0"/>
          <p:cNvSpPr txBox="1">
            <a:spLocks noChangeArrowheads="1"/>
          </p:cNvSpPr>
          <p:nvPr/>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defPPr>
              <a:defRPr lang="en-US"/>
            </a:defPPr>
            <a:lvl1pPr algn="l" rtl="0" eaLnBrk="0" fontAlgn="base" hangingPunct="0">
              <a:spcBef>
                <a:spcPct val="0"/>
              </a:spcBef>
              <a:spcAft>
                <a:spcPct val="0"/>
              </a:spcAft>
              <a:buClr>
                <a:schemeClr val="bg1"/>
              </a:buClr>
              <a:buSzPct val="80000"/>
              <a:buFont typeface="Wingdings" pitchFamily="2" charset="2"/>
              <a:buChar char="•"/>
              <a:defRPr sz="1400" b="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2pPr>
            <a:lvl3pPr marL="11430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3pPr>
            <a:lvl4pPr marL="16002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4pPr>
            <a:lvl5pPr marL="2057400" indent="-228600" algn="l" rtl="0" eaLnBrk="0" fontAlgn="base"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5pPr>
            <a:lvl6pPr marL="25146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6pPr>
            <a:lvl7pPr marL="29718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7pPr>
            <a:lvl8pPr marL="34290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8pPr>
            <a:lvl9pPr marL="3886200" indent="-228600" algn="l" defTabSz="914400" rtl="0" eaLnBrk="0" fontAlgn="base" latinLnBrk="0" hangingPunct="0">
              <a:spcBef>
                <a:spcPct val="0"/>
              </a:spcBef>
              <a:spcAft>
                <a:spcPct val="0"/>
              </a:spcAft>
              <a:buClr>
                <a:schemeClr val="bg1"/>
              </a:buClr>
              <a:buSzPct val="80000"/>
              <a:buFont typeface="Wingdings" pitchFamily="2" charset="2"/>
              <a:buChar char="•"/>
              <a:defRPr sz="3200" b="1" kern="1200">
                <a:solidFill>
                  <a:schemeClr val="tx1"/>
                </a:solidFill>
                <a:latin typeface="Calibri" pitchFamily="34" charset="0"/>
                <a:ea typeface="MS PGothic" pitchFamily="34" charset="-128"/>
                <a:cs typeface="Arial" pitchFamily="34" charset="0"/>
              </a:defRPr>
            </a:lvl9pPr>
          </a:lstStyle>
          <a:p>
            <a:pPr algn="r">
              <a:buClr>
                <a:srgbClr val="FFFFFF"/>
              </a:buClr>
              <a:defRPr/>
            </a:pPr>
            <a:fld id="{792A1501-9E9D-413A-BB2D-DE52D0649E1F}" type="slidenum">
              <a:rPr lang="en-GB" altLang="en-US" smtClean="0">
                <a:solidFill>
                  <a:srgbClr val="000000"/>
                </a:solidFill>
              </a:rPr>
              <a:pPr algn="r">
                <a:buClr>
                  <a:srgbClr val="FFFFFF"/>
                </a:buClr>
                <a:defRPr/>
              </a:pPr>
              <a:t>‹#›</a:t>
            </a:fld>
            <a:endParaRPr lang="en-GB" altLang="en-US" dirty="0" smtClean="0">
              <a:solidFill>
                <a:srgbClr val="000000"/>
              </a:solidFill>
            </a:endParaRPr>
          </a:p>
        </p:txBody>
      </p:sp>
      <p:sp>
        <p:nvSpPr>
          <p:cNvPr id="13" name="Rectangle 12"/>
          <p:cNvSpPr>
            <a:spLocks noChangeArrowheads="1"/>
          </p:cNvSpPr>
          <p:nvPr/>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buClr>
                <a:srgbClr val="FFFFFF"/>
              </a:buClr>
              <a:buSzPct val="80000"/>
              <a:defRPr/>
            </a:pPr>
            <a:endParaRPr lang="en-US" sz="1800">
              <a:solidFill>
                <a:srgbClr val="000000"/>
              </a:solidFill>
              <a:latin typeface="Arial" charset="0"/>
              <a:cs typeface="Arial" charset="0"/>
            </a:endParaRPr>
          </a:p>
        </p:txBody>
      </p:sp>
    </p:spTree>
  </p:cSld>
  <p:clrMap bg1="lt1" tx1="dk1" bg2="lt2" tx2="dk2" accent1="accent1" accent2="accent2" accent3="accent3" accent4="accent4" accent5="accent5" accent6="accent6" hlink="hlink" folHlink="folHlink"/>
  <p:sldLayoutIdLst>
    <p:sldLayoutId id="2147483939" r:id="rId1"/>
    <p:sldLayoutId id="2147483940" r:id="rId2"/>
    <p:sldLayoutId id="2147483941" r:id="rId3"/>
  </p:sldLayoutIdLst>
  <p:hf hdr="0" ftr="0" dt="0"/>
  <p:txStyles>
    <p:titleStyle>
      <a:lvl1pPr algn="r" rtl="0" eaLnBrk="0" fontAlgn="base" hangingPunct="0">
        <a:spcBef>
          <a:spcPct val="0"/>
        </a:spcBef>
        <a:spcAft>
          <a:spcPct val="0"/>
        </a:spcAft>
        <a:defRPr sz="2800">
          <a:solidFill>
            <a:schemeClr val="tx2"/>
          </a:solidFill>
          <a:latin typeface="+mj-lt"/>
          <a:ea typeface="+mj-ea"/>
          <a:cs typeface="+mj-cs"/>
        </a:defRPr>
      </a:lvl1pPr>
      <a:lvl2pPr algn="r" rtl="0" eaLnBrk="0" fontAlgn="base" hangingPunct="0">
        <a:spcBef>
          <a:spcPct val="0"/>
        </a:spcBef>
        <a:spcAft>
          <a:spcPct val="0"/>
        </a:spcAft>
        <a:defRPr sz="2800">
          <a:solidFill>
            <a:schemeClr val="tx2"/>
          </a:solidFill>
          <a:latin typeface="Calibri" pitchFamily="34" charset="0"/>
        </a:defRPr>
      </a:lvl2pPr>
      <a:lvl3pPr algn="r" rtl="0" eaLnBrk="0" fontAlgn="base" hangingPunct="0">
        <a:spcBef>
          <a:spcPct val="0"/>
        </a:spcBef>
        <a:spcAft>
          <a:spcPct val="0"/>
        </a:spcAft>
        <a:defRPr sz="2800">
          <a:solidFill>
            <a:schemeClr val="tx2"/>
          </a:solidFill>
          <a:latin typeface="Calibri" pitchFamily="34" charset="0"/>
        </a:defRPr>
      </a:lvl3pPr>
      <a:lvl4pPr algn="r" rtl="0" eaLnBrk="0" fontAlgn="base" hangingPunct="0">
        <a:spcBef>
          <a:spcPct val="0"/>
        </a:spcBef>
        <a:spcAft>
          <a:spcPct val="0"/>
        </a:spcAft>
        <a:defRPr sz="2800">
          <a:solidFill>
            <a:schemeClr val="tx2"/>
          </a:solidFill>
          <a:latin typeface="Calibri" pitchFamily="34" charset="0"/>
        </a:defRPr>
      </a:lvl4pPr>
      <a:lvl5pPr algn="r" rtl="0" eaLnBrk="0" fontAlgn="base" hangingPunct="0">
        <a:spcBef>
          <a:spcPct val="0"/>
        </a:spcBef>
        <a:spcAft>
          <a:spcPct val="0"/>
        </a:spcAft>
        <a:defRPr sz="2800">
          <a:solidFill>
            <a:schemeClr val="tx2"/>
          </a:solidFill>
          <a:latin typeface="Calibri" pitchFamily="34" charset="0"/>
        </a:defRPr>
      </a:lvl5pPr>
      <a:lvl6pPr marL="457200" algn="r" rtl="0" fontAlgn="base">
        <a:spcBef>
          <a:spcPct val="0"/>
        </a:spcBef>
        <a:spcAft>
          <a:spcPct val="0"/>
        </a:spcAft>
        <a:defRPr sz="2800">
          <a:solidFill>
            <a:schemeClr val="tx2"/>
          </a:solidFill>
          <a:latin typeface="Calibri" pitchFamily="34" charset="0"/>
        </a:defRPr>
      </a:lvl6pPr>
      <a:lvl7pPr marL="914400" algn="r" rtl="0" fontAlgn="base">
        <a:spcBef>
          <a:spcPct val="0"/>
        </a:spcBef>
        <a:spcAft>
          <a:spcPct val="0"/>
        </a:spcAft>
        <a:defRPr sz="2800">
          <a:solidFill>
            <a:schemeClr val="tx2"/>
          </a:solidFill>
          <a:latin typeface="Calibri" pitchFamily="34" charset="0"/>
        </a:defRPr>
      </a:lvl7pPr>
      <a:lvl8pPr marL="1371600" algn="r" rtl="0" fontAlgn="base">
        <a:spcBef>
          <a:spcPct val="0"/>
        </a:spcBef>
        <a:spcAft>
          <a:spcPct val="0"/>
        </a:spcAft>
        <a:defRPr sz="2800">
          <a:solidFill>
            <a:schemeClr val="tx2"/>
          </a:solidFill>
          <a:latin typeface="Calibri" pitchFamily="34" charset="0"/>
        </a:defRPr>
      </a:lvl8pPr>
      <a:lvl9pPr marL="1828800" algn="r" rtl="0" fontAlgn="base">
        <a:spcBef>
          <a:spcPct val="0"/>
        </a:spcBef>
        <a:spcAft>
          <a:spcPct val="0"/>
        </a:spcAft>
        <a:defRPr sz="2800">
          <a:solidFill>
            <a:schemeClr val="tx2"/>
          </a:solidFill>
          <a:latin typeface="Calibri" pitchFamily="34" charset="0"/>
        </a:defRPr>
      </a:lvl9pPr>
    </p:titleStyle>
    <p:bodyStyle>
      <a:lvl1pPr marL="812800" indent="-812800" algn="l" rtl="0" eaLnBrk="0" fontAlgn="base" hangingPunct="0">
        <a:spcBef>
          <a:spcPct val="20000"/>
        </a:spcBef>
        <a:spcAft>
          <a:spcPct val="0"/>
        </a:spcAft>
        <a:buFont typeface="Wingdings" pitchFamily="2" charset="2"/>
        <a:buChar char="v"/>
        <a:defRPr sz="3200">
          <a:solidFill>
            <a:schemeClr val="tx1"/>
          </a:solidFill>
          <a:latin typeface="+mn-lt"/>
          <a:ea typeface="+mn-ea"/>
          <a:cs typeface="+mn-cs"/>
        </a:defRPr>
      </a:lvl1pPr>
      <a:lvl2pPr marL="1168400" indent="-711200" algn="l" rtl="0" eaLnBrk="0" fontAlgn="base" hangingPunct="0">
        <a:spcBef>
          <a:spcPct val="20000"/>
        </a:spcBef>
        <a:spcAft>
          <a:spcPct val="0"/>
        </a:spcAft>
        <a:buFont typeface="Wingdings" pitchFamily="2" charset="2"/>
        <a:buChar char="§"/>
        <a:defRPr sz="2800">
          <a:solidFill>
            <a:schemeClr val="tx1"/>
          </a:solidFill>
          <a:latin typeface="+mn-lt"/>
          <a:ea typeface="+mn-ea"/>
        </a:defRPr>
      </a:lvl2pPr>
      <a:lvl3pPr marL="1524000" indent="-609600" algn="l" rtl="0" eaLnBrk="0" fontAlgn="base" hangingPunct="0">
        <a:spcBef>
          <a:spcPct val="20000"/>
        </a:spcBef>
        <a:spcAft>
          <a:spcPct val="0"/>
        </a:spcAft>
        <a:buChar char="•"/>
        <a:defRPr sz="2400">
          <a:solidFill>
            <a:schemeClr val="tx1"/>
          </a:solidFill>
          <a:latin typeface="+mn-lt"/>
          <a:ea typeface="+mn-ea"/>
        </a:defRPr>
      </a:lvl3pPr>
      <a:lvl4pPr marL="1879600" indent="-508000" algn="l" rtl="0" eaLnBrk="0" fontAlgn="base" hangingPunct="0">
        <a:spcBef>
          <a:spcPct val="20000"/>
        </a:spcBef>
        <a:spcAft>
          <a:spcPct val="0"/>
        </a:spcAft>
        <a:buFont typeface="Wingdings" pitchFamily="2" charset="2"/>
        <a:buChar char="ð"/>
        <a:defRPr sz="2000">
          <a:solidFill>
            <a:schemeClr val="tx1"/>
          </a:solidFill>
          <a:latin typeface="+mn-lt"/>
          <a:ea typeface="+mn-ea"/>
        </a:defRPr>
      </a:lvl4pPr>
      <a:lvl5pPr marL="2336800" indent="-508000" algn="l" rtl="0" eaLnBrk="0" fontAlgn="base" hangingPunct="0">
        <a:spcBef>
          <a:spcPct val="20000"/>
        </a:spcBef>
        <a:spcAft>
          <a:spcPct val="0"/>
        </a:spcAft>
        <a:buChar char="»"/>
        <a:defRPr sz="2000">
          <a:solidFill>
            <a:schemeClr val="tx1"/>
          </a:solidFill>
          <a:latin typeface="+mn-lt"/>
          <a:ea typeface="+mn-ea"/>
        </a:defRPr>
      </a:lvl5pPr>
      <a:lvl6pPr marL="2794000" indent="-508000" algn="l" rtl="0" fontAlgn="base">
        <a:spcBef>
          <a:spcPct val="20000"/>
        </a:spcBef>
        <a:spcAft>
          <a:spcPct val="0"/>
        </a:spcAft>
        <a:buChar char="»"/>
        <a:defRPr sz="2000">
          <a:solidFill>
            <a:schemeClr val="tx1"/>
          </a:solidFill>
          <a:latin typeface="+mn-lt"/>
          <a:ea typeface="+mn-ea"/>
        </a:defRPr>
      </a:lvl6pPr>
      <a:lvl7pPr marL="3251200" indent="-508000" algn="l" rtl="0" fontAlgn="base">
        <a:spcBef>
          <a:spcPct val="20000"/>
        </a:spcBef>
        <a:spcAft>
          <a:spcPct val="0"/>
        </a:spcAft>
        <a:buChar char="»"/>
        <a:defRPr sz="2000">
          <a:solidFill>
            <a:schemeClr val="tx1"/>
          </a:solidFill>
          <a:latin typeface="+mn-lt"/>
          <a:ea typeface="+mn-ea"/>
        </a:defRPr>
      </a:lvl7pPr>
      <a:lvl8pPr marL="3708400" indent="-508000" algn="l" rtl="0" fontAlgn="base">
        <a:spcBef>
          <a:spcPct val="20000"/>
        </a:spcBef>
        <a:spcAft>
          <a:spcPct val="0"/>
        </a:spcAft>
        <a:buChar char="»"/>
        <a:defRPr sz="2000">
          <a:solidFill>
            <a:schemeClr val="tx1"/>
          </a:solidFill>
          <a:latin typeface="+mn-lt"/>
          <a:ea typeface="+mn-ea"/>
        </a:defRPr>
      </a:lvl8pPr>
      <a:lvl9pPr marL="4165600" indent="-5080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6387" name="Rectangle 3"/>
          <p:cNvSpPr>
            <a:spLocks noGrp="1" noChangeArrowheads="1"/>
          </p:cNvSpPr>
          <p:nvPr>
            <p:ph type="body" idx="1"/>
          </p:nvPr>
        </p:nvSpPr>
        <p:spPr bwMode="auto">
          <a:xfrm>
            <a:off x="685800" y="16764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defRPr>
            </a:lvl1pPr>
          </a:lstStyle>
          <a:p>
            <a:pPr>
              <a:defRPr/>
            </a:pPr>
            <a:r>
              <a:rPr lang="en-US"/>
              <a:t>02 Nov 2007</a:t>
            </a:r>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defRPr>
            </a:lvl1pPr>
          </a:lstStyle>
          <a:p>
            <a:pPr>
              <a:defRPr/>
            </a:pP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mn-lt"/>
              </a:defRPr>
            </a:lvl1pPr>
          </a:lstStyle>
          <a:p>
            <a:pPr>
              <a:defRPr/>
            </a:pPr>
            <a:endParaRPr lang="en-US"/>
          </a:p>
        </p:txBody>
      </p:sp>
    </p:spTree>
  </p:cSld>
  <p:clrMap bg1="lt1" tx1="dk1" bg2="lt2" tx2="dk2" accent1="accent1" accent2="accent2" accent3="accent3" accent4="accent4" accent5="accent5" accent6="accent6" hlink="hlink" folHlink="folHlink"/>
  <p:sldLayoutIdLst>
    <p:sldLayoutId id="2147483900" r:id="rId1"/>
    <p:sldLayoutId id="2147483901" r:id="rId2"/>
  </p:sldLayoutIdLst>
  <p:transition/>
  <p:hf sldNum="0" hdr="0" ftr="0"/>
  <p:txStyles>
    <p:titleStyle>
      <a:lvl1pPr algn="ctr" rtl="0" eaLnBrk="0" fontAlgn="base" hangingPunct="0">
        <a:spcBef>
          <a:spcPct val="0"/>
        </a:spcBef>
        <a:spcAft>
          <a:spcPct val="0"/>
        </a:spcAft>
        <a:defRPr sz="4400" b="1">
          <a:solidFill>
            <a:srgbClr val="FFCC00"/>
          </a:solidFill>
          <a:effectLst>
            <a:outerShdw blurRad="38100" dist="38100" dir="2700000" algn="tl">
              <a:srgbClr val="C0C0C0"/>
            </a:outerShdw>
          </a:effectLst>
          <a:latin typeface="+mj-lt"/>
          <a:ea typeface="+mj-ea"/>
          <a:cs typeface="+mj-cs"/>
        </a:defRPr>
      </a:lvl1pPr>
      <a:lvl2pPr algn="ctr" rtl="0" eaLnBrk="0" fontAlgn="base" hangingPunct="0">
        <a:spcBef>
          <a:spcPct val="0"/>
        </a:spcBef>
        <a:spcAft>
          <a:spcPct val="0"/>
        </a:spcAft>
        <a:defRPr sz="4400" b="1">
          <a:solidFill>
            <a:srgbClr val="FFCC00"/>
          </a:solidFill>
          <a:effectLst>
            <a:outerShdw blurRad="38100" dist="38100" dir="2700000" algn="tl">
              <a:srgbClr val="C0C0C0"/>
            </a:outerShdw>
          </a:effectLst>
          <a:latin typeface="Times New Roman" pitchFamily="18" charset="0"/>
        </a:defRPr>
      </a:lvl2pPr>
      <a:lvl3pPr algn="ctr" rtl="0" eaLnBrk="0" fontAlgn="base" hangingPunct="0">
        <a:spcBef>
          <a:spcPct val="0"/>
        </a:spcBef>
        <a:spcAft>
          <a:spcPct val="0"/>
        </a:spcAft>
        <a:defRPr sz="4400" b="1">
          <a:solidFill>
            <a:srgbClr val="FFCC00"/>
          </a:solidFill>
          <a:effectLst>
            <a:outerShdw blurRad="38100" dist="38100" dir="2700000" algn="tl">
              <a:srgbClr val="C0C0C0"/>
            </a:outerShdw>
          </a:effectLst>
          <a:latin typeface="Times New Roman" pitchFamily="18" charset="0"/>
        </a:defRPr>
      </a:lvl3pPr>
      <a:lvl4pPr algn="ctr" rtl="0" eaLnBrk="0" fontAlgn="base" hangingPunct="0">
        <a:spcBef>
          <a:spcPct val="0"/>
        </a:spcBef>
        <a:spcAft>
          <a:spcPct val="0"/>
        </a:spcAft>
        <a:defRPr sz="4400" b="1">
          <a:solidFill>
            <a:srgbClr val="FFCC00"/>
          </a:solidFill>
          <a:effectLst>
            <a:outerShdw blurRad="38100" dist="38100" dir="2700000" algn="tl">
              <a:srgbClr val="C0C0C0"/>
            </a:outerShdw>
          </a:effectLst>
          <a:latin typeface="Times New Roman" pitchFamily="18" charset="0"/>
        </a:defRPr>
      </a:lvl4pPr>
      <a:lvl5pPr algn="ctr" rtl="0" eaLnBrk="0" fontAlgn="base" hangingPunct="0">
        <a:spcBef>
          <a:spcPct val="0"/>
        </a:spcBef>
        <a:spcAft>
          <a:spcPct val="0"/>
        </a:spcAft>
        <a:defRPr sz="4400" b="1">
          <a:solidFill>
            <a:srgbClr val="FFCC00"/>
          </a:solidFill>
          <a:effectLst>
            <a:outerShdw blurRad="38100" dist="38100" dir="2700000" algn="tl">
              <a:srgbClr val="C0C0C0"/>
            </a:outerShdw>
          </a:effectLst>
          <a:latin typeface="Times New Roman" pitchFamily="18" charset="0"/>
        </a:defRPr>
      </a:lvl5pPr>
      <a:lvl6pPr marL="457200" algn="ctr" rtl="0" fontAlgn="base">
        <a:spcBef>
          <a:spcPct val="0"/>
        </a:spcBef>
        <a:spcAft>
          <a:spcPct val="0"/>
        </a:spcAft>
        <a:defRPr sz="4400" b="1">
          <a:solidFill>
            <a:srgbClr val="FFCC00"/>
          </a:solidFill>
          <a:effectLst>
            <a:outerShdw blurRad="38100" dist="38100" dir="2700000" algn="tl">
              <a:srgbClr val="C0C0C0"/>
            </a:outerShdw>
          </a:effectLst>
          <a:latin typeface="Times New Roman" pitchFamily="18" charset="0"/>
        </a:defRPr>
      </a:lvl6pPr>
      <a:lvl7pPr marL="914400" algn="ctr" rtl="0" fontAlgn="base">
        <a:spcBef>
          <a:spcPct val="0"/>
        </a:spcBef>
        <a:spcAft>
          <a:spcPct val="0"/>
        </a:spcAft>
        <a:defRPr sz="4400" b="1">
          <a:solidFill>
            <a:srgbClr val="FFCC00"/>
          </a:solidFill>
          <a:effectLst>
            <a:outerShdw blurRad="38100" dist="38100" dir="2700000" algn="tl">
              <a:srgbClr val="C0C0C0"/>
            </a:outerShdw>
          </a:effectLst>
          <a:latin typeface="Times New Roman" pitchFamily="18" charset="0"/>
        </a:defRPr>
      </a:lvl7pPr>
      <a:lvl8pPr marL="1371600" algn="ctr" rtl="0" fontAlgn="base">
        <a:spcBef>
          <a:spcPct val="0"/>
        </a:spcBef>
        <a:spcAft>
          <a:spcPct val="0"/>
        </a:spcAft>
        <a:defRPr sz="4400" b="1">
          <a:solidFill>
            <a:srgbClr val="FFCC00"/>
          </a:solidFill>
          <a:effectLst>
            <a:outerShdw blurRad="38100" dist="38100" dir="2700000" algn="tl">
              <a:srgbClr val="C0C0C0"/>
            </a:outerShdw>
          </a:effectLst>
          <a:latin typeface="Times New Roman" pitchFamily="18" charset="0"/>
        </a:defRPr>
      </a:lvl8pPr>
      <a:lvl9pPr marL="1828800" algn="ctr" rtl="0" fontAlgn="base">
        <a:spcBef>
          <a:spcPct val="0"/>
        </a:spcBef>
        <a:spcAft>
          <a:spcPct val="0"/>
        </a:spcAft>
        <a:defRPr sz="4400" b="1">
          <a:solidFill>
            <a:srgbClr val="FFCC00"/>
          </a:solidFill>
          <a:effectLst>
            <a:outerShdw blurRad="38100" dist="38100" dir="2700000" algn="tl">
              <a:srgbClr val="C0C0C0"/>
            </a:outerShdw>
          </a:effectLst>
          <a:latin typeface="Times New Roman" pitchFamily="18" charset="0"/>
        </a:defRPr>
      </a:lvl9pPr>
    </p:titleStyle>
    <p:bodyStyle>
      <a:lvl1pPr marL="342900" indent="-342900" algn="l" rtl="0" eaLnBrk="0" fontAlgn="base" hangingPunct="0">
        <a:spcBef>
          <a:spcPct val="20000"/>
        </a:spcBef>
        <a:spcAft>
          <a:spcPct val="0"/>
        </a:spcAft>
        <a:buFont typeface="Wingdings" pitchFamily="2" charset="2"/>
        <a:buChar char="ü"/>
        <a:defRPr sz="2400" b="1">
          <a:solidFill>
            <a:srgbClr val="FFFF99"/>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Ø"/>
        <a:defRPr sz="2000">
          <a:solidFill>
            <a:srgbClr val="C0C0C0"/>
          </a:solidFill>
          <a:latin typeface="+mn-lt"/>
        </a:defRPr>
      </a:lvl2pPr>
      <a:lvl3pPr marL="1143000" indent="-228600" algn="l" rtl="0" eaLnBrk="0" fontAlgn="base" hangingPunct="0">
        <a:spcBef>
          <a:spcPct val="20000"/>
        </a:spcBef>
        <a:spcAft>
          <a:spcPct val="0"/>
        </a:spcAft>
        <a:buChar char="•"/>
        <a:defRPr sz="2400">
          <a:solidFill>
            <a:srgbClr val="99CC00"/>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9" name="Rectangle 11"/>
          <p:cNvSpPr>
            <a:spLocks noGrp="1" noChangeArrowheads="1"/>
          </p:cNvSpPr>
          <p:nvPr>
            <p:ph type="sldNum" sz="quarter" idx="4"/>
          </p:nvPr>
        </p:nvSpPr>
        <p:spPr bwMode="auto">
          <a:xfrm>
            <a:off x="8382000" y="6610350"/>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buClr>
                <a:srgbClr val="FFFFFF"/>
              </a:buClr>
              <a:buSzPct val="80000"/>
              <a:buFont typeface="Wingdings" pitchFamily="2" charset="2"/>
              <a:buChar char="•"/>
              <a:defRPr sz="1400">
                <a:solidFill>
                  <a:srgbClr val="000000"/>
                </a:solidFill>
                <a:cs typeface="Arial" charset="0"/>
              </a:defRPr>
            </a:lvl1pPr>
          </a:lstStyle>
          <a:p>
            <a:pPr>
              <a:defRPr/>
            </a:pPr>
            <a:fld id="{FE4A1048-F1C1-4782-A9F8-14060C2E66E9}" type="slidenum">
              <a:rPr lang="en-GB" altLang="en-US"/>
              <a:pPr>
                <a:defRPr/>
              </a:pPr>
              <a:t>‹#›</a:t>
            </a:fld>
            <a:endParaRPr lang="en-GB" altLang="en-US"/>
          </a:p>
        </p:txBody>
      </p:sp>
    </p:spTree>
  </p:cSld>
  <p:clrMap bg1="lt1" tx1="dk1" bg2="lt2" tx2="dk2" accent1="accent1" accent2="accent2" accent3="accent3" accent4="accent4" accent5="accent5" accent6="accent6" hlink="hlink" folHlink="folHlink"/>
  <p:sldLayoutIdLst>
    <p:sldLayoutId id="2147483903" r:id="rId1"/>
  </p:sldLayoutIdLst>
  <p:hf hdr="0" dt="0"/>
  <p:txStyles>
    <p:titleStyle>
      <a:lvl1pPr algn="r" rtl="0" eaLnBrk="0" fontAlgn="base" hangingPunct="0">
        <a:spcBef>
          <a:spcPct val="0"/>
        </a:spcBef>
        <a:spcAft>
          <a:spcPct val="0"/>
        </a:spcAft>
        <a:defRPr sz="1600">
          <a:solidFill>
            <a:schemeClr val="tx2"/>
          </a:solidFill>
          <a:latin typeface="Arial" charset="0"/>
          <a:ea typeface="+mj-ea"/>
          <a:cs typeface="+mj-cs"/>
        </a:defRPr>
      </a:lvl1pPr>
      <a:lvl2pPr algn="r" rtl="0" eaLnBrk="0" fontAlgn="base" hangingPunct="0">
        <a:spcBef>
          <a:spcPct val="0"/>
        </a:spcBef>
        <a:spcAft>
          <a:spcPct val="0"/>
        </a:spcAft>
        <a:defRPr sz="1600">
          <a:solidFill>
            <a:schemeClr val="tx2"/>
          </a:solidFill>
          <a:latin typeface="Arial" charset="0"/>
          <a:cs typeface="Arial" charset="0"/>
        </a:defRPr>
      </a:lvl2pPr>
      <a:lvl3pPr algn="r" rtl="0" eaLnBrk="0" fontAlgn="base" hangingPunct="0">
        <a:spcBef>
          <a:spcPct val="0"/>
        </a:spcBef>
        <a:spcAft>
          <a:spcPct val="0"/>
        </a:spcAft>
        <a:defRPr sz="1600">
          <a:solidFill>
            <a:schemeClr val="tx2"/>
          </a:solidFill>
          <a:latin typeface="Arial" charset="0"/>
          <a:cs typeface="Arial" charset="0"/>
        </a:defRPr>
      </a:lvl3pPr>
      <a:lvl4pPr algn="r" rtl="0" eaLnBrk="0" fontAlgn="base" hangingPunct="0">
        <a:spcBef>
          <a:spcPct val="0"/>
        </a:spcBef>
        <a:spcAft>
          <a:spcPct val="0"/>
        </a:spcAft>
        <a:defRPr sz="1600">
          <a:solidFill>
            <a:schemeClr val="tx2"/>
          </a:solidFill>
          <a:latin typeface="Arial" charset="0"/>
          <a:cs typeface="Arial" charset="0"/>
        </a:defRPr>
      </a:lvl4pPr>
      <a:lvl5pPr algn="r" rtl="0" eaLnBrk="0" fontAlgn="base" hangingPunct="0">
        <a:spcBef>
          <a:spcPct val="0"/>
        </a:spcBef>
        <a:spcAft>
          <a:spcPct val="0"/>
        </a:spcAft>
        <a:defRPr sz="1600">
          <a:solidFill>
            <a:schemeClr val="tx2"/>
          </a:solidFill>
          <a:latin typeface="Arial" charset="0"/>
          <a:cs typeface="Arial" charset="0"/>
        </a:defRPr>
      </a:lvl5pPr>
      <a:lvl6pPr marL="457200" algn="r" rtl="0" fontAlgn="base">
        <a:spcBef>
          <a:spcPct val="0"/>
        </a:spcBef>
        <a:spcAft>
          <a:spcPct val="0"/>
        </a:spcAft>
        <a:defRPr sz="1600">
          <a:solidFill>
            <a:schemeClr val="tx2"/>
          </a:solidFill>
          <a:latin typeface="Arial" charset="0"/>
          <a:cs typeface="Arial" charset="0"/>
        </a:defRPr>
      </a:lvl6pPr>
      <a:lvl7pPr marL="914400" algn="r" rtl="0" fontAlgn="base">
        <a:spcBef>
          <a:spcPct val="0"/>
        </a:spcBef>
        <a:spcAft>
          <a:spcPct val="0"/>
        </a:spcAft>
        <a:defRPr sz="1600">
          <a:solidFill>
            <a:schemeClr val="tx2"/>
          </a:solidFill>
          <a:latin typeface="Arial" charset="0"/>
          <a:cs typeface="Arial" charset="0"/>
        </a:defRPr>
      </a:lvl7pPr>
      <a:lvl8pPr marL="1371600" algn="r" rtl="0" fontAlgn="base">
        <a:spcBef>
          <a:spcPct val="0"/>
        </a:spcBef>
        <a:spcAft>
          <a:spcPct val="0"/>
        </a:spcAft>
        <a:defRPr sz="1600">
          <a:solidFill>
            <a:schemeClr val="tx2"/>
          </a:solidFill>
          <a:latin typeface="Arial" charset="0"/>
          <a:cs typeface="Arial" charset="0"/>
        </a:defRPr>
      </a:lvl8pPr>
      <a:lvl9pPr marL="1828800" algn="r" rtl="0" fontAlgn="base">
        <a:spcBef>
          <a:spcPct val="0"/>
        </a:spcBef>
        <a:spcAft>
          <a:spcPct val="0"/>
        </a:spcAft>
        <a:defRPr sz="1600">
          <a:solidFill>
            <a:schemeClr val="tx2"/>
          </a:solidFill>
          <a:latin typeface="Arial" charset="0"/>
          <a:cs typeface="Arial" charset="0"/>
        </a:defRPr>
      </a:lvl9pPr>
    </p:titleStyle>
    <p:bodyStyle>
      <a:lvl1pPr marL="812800" indent="-812800" algn="l" rtl="0" eaLnBrk="0" fontAlgn="base" hangingPunct="0">
        <a:spcBef>
          <a:spcPct val="20000"/>
        </a:spcBef>
        <a:spcAft>
          <a:spcPct val="0"/>
        </a:spcAft>
        <a:buFont typeface="Wingdings" pitchFamily="2" charset="2"/>
        <a:buAutoNum type="romanUcPeriod"/>
        <a:defRPr sz="3200">
          <a:solidFill>
            <a:schemeClr val="tx1"/>
          </a:solidFill>
          <a:latin typeface="Arial" charset="0"/>
          <a:ea typeface="+mn-ea"/>
          <a:cs typeface="+mn-cs"/>
        </a:defRPr>
      </a:lvl1pPr>
      <a:lvl2pPr marL="1168400" indent="-711200" algn="l" rtl="0" eaLnBrk="0" fontAlgn="base" hangingPunct="0">
        <a:spcBef>
          <a:spcPct val="20000"/>
        </a:spcBef>
        <a:spcAft>
          <a:spcPct val="0"/>
        </a:spcAft>
        <a:buFont typeface="Wingdings" pitchFamily="2" charset="2"/>
        <a:buAutoNum type="arabicPeriod"/>
        <a:defRPr sz="2800">
          <a:solidFill>
            <a:schemeClr val="tx1"/>
          </a:solidFill>
          <a:latin typeface="Arial" charset="0"/>
          <a:cs typeface="+mn-cs"/>
        </a:defRPr>
      </a:lvl2pPr>
      <a:lvl3pPr marL="1524000" indent="-609600" algn="l" rtl="0" eaLnBrk="0" fontAlgn="base" hangingPunct="0">
        <a:spcBef>
          <a:spcPct val="20000"/>
        </a:spcBef>
        <a:spcAft>
          <a:spcPct val="0"/>
        </a:spcAft>
        <a:buFont typeface="Wingdings" pitchFamily="2" charset="2"/>
        <a:buChar char="Ø"/>
        <a:defRPr sz="2400">
          <a:solidFill>
            <a:schemeClr val="tx1"/>
          </a:solidFill>
          <a:latin typeface="Arial" charset="0"/>
          <a:cs typeface="+mn-cs"/>
        </a:defRPr>
      </a:lvl3pPr>
      <a:lvl4pPr marL="1879600" indent="-508000" algn="l" rtl="0" eaLnBrk="0" fontAlgn="base" hangingPunct="0">
        <a:spcBef>
          <a:spcPct val="20000"/>
        </a:spcBef>
        <a:spcAft>
          <a:spcPct val="0"/>
        </a:spcAft>
        <a:buBlip>
          <a:blip r:embed="rId3"/>
        </a:buBlip>
        <a:defRPr sz="2000">
          <a:solidFill>
            <a:schemeClr val="tx1"/>
          </a:solidFill>
          <a:latin typeface="Arial" charset="0"/>
          <a:cs typeface="+mn-cs"/>
        </a:defRPr>
      </a:lvl4pPr>
      <a:lvl5pPr marL="2336800" indent="-508000" algn="l" rtl="0" eaLnBrk="0" fontAlgn="base" hangingPunct="0">
        <a:spcBef>
          <a:spcPct val="20000"/>
        </a:spcBef>
        <a:spcAft>
          <a:spcPct val="0"/>
        </a:spcAft>
        <a:buChar char="»"/>
        <a:defRPr sz="2000">
          <a:solidFill>
            <a:schemeClr val="tx1"/>
          </a:solidFill>
          <a:latin typeface="Arial" charset="0"/>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60" name="Rectangle 12"/>
          <p:cNvSpPr>
            <a:spLocks noGrp="1" noChangeArrowheads="1"/>
          </p:cNvSpPr>
          <p:nvPr>
            <p:ph type="sldNum" sz="quarter" idx="4"/>
          </p:nvPr>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buClr>
                <a:srgbClr val="FFFFFF"/>
              </a:buClr>
              <a:buSzPct val="80000"/>
              <a:buFont typeface="Wingdings" pitchFamily="2" charset="2"/>
              <a:buChar char="•"/>
              <a:defRPr sz="1400">
                <a:solidFill>
                  <a:srgbClr val="000000"/>
                </a:solidFill>
                <a:cs typeface="Arial" charset="0"/>
              </a:defRPr>
            </a:lvl1pPr>
          </a:lstStyle>
          <a:p>
            <a:pPr>
              <a:defRPr/>
            </a:pPr>
            <a:fld id="{C68A2580-A933-4A44-A711-23E783A1A72D}"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3904" r:id="rId1"/>
  </p:sldLayoutIdLst>
  <p:hf hdr="0" dt="0"/>
  <p:txStyles>
    <p:titleStyle>
      <a:lvl1pPr algn="r" rtl="0" eaLnBrk="0" fontAlgn="base" hangingPunct="0">
        <a:spcBef>
          <a:spcPct val="0"/>
        </a:spcBef>
        <a:spcAft>
          <a:spcPct val="0"/>
        </a:spcAft>
        <a:defRPr sz="1600">
          <a:solidFill>
            <a:schemeClr val="tx2"/>
          </a:solidFill>
          <a:latin typeface="Arial" pitchFamily="34" charset="0"/>
          <a:ea typeface="+mj-ea"/>
          <a:cs typeface="+mj-cs"/>
        </a:defRPr>
      </a:lvl1pPr>
      <a:lvl2pPr algn="r" rtl="0" eaLnBrk="0" fontAlgn="base" hangingPunct="0">
        <a:spcBef>
          <a:spcPct val="0"/>
        </a:spcBef>
        <a:spcAft>
          <a:spcPct val="0"/>
        </a:spcAft>
        <a:defRPr sz="1600">
          <a:solidFill>
            <a:schemeClr val="tx2"/>
          </a:solidFill>
          <a:latin typeface="Arial" charset="0"/>
          <a:cs typeface="Arial" charset="0"/>
        </a:defRPr>
      </a:lvl2pPr>
      <a:lvl3pPr algn="r" rtl="0" eaLnBrk="0" fontAlgn="base" hangingPunct="0">
        <a:spcBef>
          <a:spcPct val="0"/>
        </a:spcBef>
        <a:spcAft>
          <a:spcPct val="0"/>
        </a:spcAft>
        <a:defRPr sz="1600">
          <a:solidFill>
            <a:schemeClr val="tx2"/>
          </a:solidFill>
          <a:latin typeface="Arial" charset="0"/>
          <a:cs typeface="Arial" charset="0"/>
        </a:defRPr>
      </a:lvl3pPr>
      <a:lvl4pPr algn="r" rtl="0" eaLnBrk="0" fontAlgn="base" hangingPunct="0">
        <a:spcBef>
          <a:spcPct val="0"/>
        </a:spcBef>
        <a:spcAft>
          <a:spcPct val="0"/>
        </a:spcAft>
        <a:defRPr sz="1600">
          <a:solidFill>
            <a:schemeClr val="tx2"/>
          </a:solidFill>
          <a:latin typeface="Arial" charset="0"/>
          <a:cs typeface="Arial" charset="0"/>
        </a:defRPr>
      </a:lvl4pPr>
      <a:lvl5pPr algn="r" rtl="0" eaLnBrk="0" fontAlgn="base" hangingPunct="0">
        <a:spcBef>
          <a:spcPct val="0"/>
        </a:spcBef>
        <a:spcAft>
          <a:spcPct val="0"/>
        </a:spcAft>
        <a:defRPr sz="1600">
          <a:solidFill>
            <a:schemeClr val="tx2"/>
          </a:solidFill>
          <a:latin typeface="Arial" charset="0"/>
          <a:cs typeface="Arial" charset="0"/>
        </a:defRPr>
      </a:lvl5pPr>
      <a:lvl6pPr marL="457200" algn="r" rtl="0" fontAlgn="base">
        <a:spcBef>
          <a:spcPct val="0"/>
        </a:spcBef>
        <a:spcAft>
          <a:spcPct val="0"/>
        </a:spcAft>
        <a:defRPr sz="1600">
          <a:solidFill>
            <a:schemeClr val="tx2"/>
          </a:solidFill>
          <a:latin typeface="Arial" charset="0"/>
          <a:cs typeface="Arial" charset="0"/>
        </a:defRPr>
      </a:lvl6pPr>
      <a:lvl7pPr marL="914400" algn="r" rtl="0" fontAlgn="base">
        <a:spcBef>
          <a:spcPct val="0"/>
        </a:spcBef>
        <a:spcAft>
          <a:spcPct val="0"/>
        </a:spcAft>
        <a:defRPr sz="1600">
          <a:solidFill>
            <a:schemeClr val="tx2"/>
          </a:solidFill>
          <a:latin typeface="Arial" charset="0"/>
          <a:cs typeface="Arial" charset="0"/>
        </a:defRPr>
      </a:lvl7pPr>
      <a:lvl8pPr marL="1371600" algn="r" rtl="0" fontAlgn="base">
        <a:spcBef>
          <a:spcPct val="0"/>
        </a:spcBef>
        <a:spcAft>
          <a:spcPct val="0"/>
        </a:spcAft>
        <a:defRPr sz="1600">
          <a:solidFill>
            <a:schemeClr val="tx2"/>
          </a:solidFill>
          <a:latin typeface="Arial" charset="0"/>
          <a:cs typeface="Arial" charset="0"/>
        </a:defRPr>
      </a:lvl8pPr>
      <a:lvl9pPr marL="1828800" algn="r" rtl="0" fontAlgn="base">
        <a:spcBef>
          <a:spcPct val="0"/>
        </a:spcBef>
        <a:spcAft>
          <a:spcPct val="0"/>
        </a:spcAft>
        <a:defRPr sz="1600">
          <a:solidFill>
            <a:schemeClr val="tx2"/>
          </a:solidFill>
          <a:latin typeface="Arial" charset="0"/>
          <a:cs typeface="Arial" charset="0"/>
        </a:defRPr>
      </a:lvl9pPr>
    </p:titleStyle>
    <p:bodyStyle>
      <a:lvl1pPr marL="812800" indent="-812800" algn="l" rtl="0" eaLnBrk="0" fontAlgn="base" hangingPunct="0">
        <a:spcBef>
          <a:spcPct val="20000"/>
        </a:spcBef>
        <a:spcAft>
          <a:spcPct val="0"/>
        </a:spcAft>
        <a:buFont typeface="Wingdings" pitchFamily="2" charset="2"/>
        <a:buAutoNum type="romanUcPeriod"/>
        <a:defRPr sz="3200">
          <a:solidFill>
            <a:schemeClr val="tx1"/>
          </a:solidFill>
          <a:latin typeface="Arial" pitchFamily="34" charset="0"/>
          <a:ea typeface="+mn-ea"/>
          <a:cs typeface="+mn-cs"/>
        </a:defRPr>
      </a:lvl1pPr>
      <a:lvl2pPr marL="1168400" indent="-711200" algn="l" rtl="0" eaLnBrk="0" fontAlgn="base" hangingPunct="0">
        <a:spcBef>
          <a:spcPct val="20000"/>
        </a:spcBef>
        <a:spcAft>
          <a:spcPct val="0"/>
        </a:spcAft>
        <a:buFont typeface="Wingdings" pitchFamily="2" charset="2"/>
        <a:buAutoNum type="arabicPeriod"/>
        <a:defRPr sz="2800">
          <a:solidFill>
            <a:schemeClr val="tx1"/>
          </a:solidFill>
          <a:latin typeface="Arial" pitchFamily="34" charset="0"/>
          <a:cs typeface="+mn-cs"/>
        </a:defRPr>
      </a:lvl2pPr>
      <a:lvl3pPr marL="1524000" indent="-609600" algn="l" rtl="0" eaLnBrk="0" fontAlgn="base" hangingPunct="0">
        <a:spcBef>
          <a:spcPct val="20000"/>
        </a:spcBef>
        <a:spcAft>
          <a:spcPct val="0"/>
        </a:spcAft>
        <a:buFont typeface="Wingdings" pitchFamily="2" charset="2"/>
        <a:buChar char="Ø"/>
        <a:defRPr sz="2400">
          <a:solidFill>
            <a:schemeClr val="tx1"/>
          </a:solidFill>
          <a:latin typeface="Arial" pitchFamily="34" charset="0"/>
          <a:cs typeface="+mn-cs"/>
        </a:defRPr>
      </a:lvl3pPr>
      <a:lvl4pPr marL="1879600" indent="-508000" algn="l" rtl="0" eaLnBrk="0" fontAlgn="base" hangingPunct="0">
        <a:spcBef>
          <a:spcPct val="20000"/>
        </a:spcBef>
        <a:spcAft>
          <a:spcPct val="0"/>
        </a:spcAft>
        <a:buBlip>
          <a:blip r:embed="rId3"/>
        </a:buBlip>
        <a:defRPr sz="2000">
          <a:solidFill>
            <a:schemeClr val="tx1"/>
          </a:solidFill>
          <a:latin typeface="Arial" pitchFamily="34" charset="0"/>
          <a:cs typeface="+mn-cs"/>
        </a:defRPr>
      </a:lvl4pPr>
      <a:lvl5pPr marL="2336800" indent="-508000" algn="l" rtl="0" eaLnBrk="0" fontAlgn="base" hangingPunct="0">
        <a:spcBef>
          <a:spcPct val="20000"/>
        </a:spcBef>
        <a:spcAft>
          <a:spcPct val="0"/>
        </a:spcAft>
        <a:buChar char="»"/>
        <a:defRPr sz="2000">
          <a:solidFill>
            <a:schemeClr val="tx1"/>
          </a:solidFill>
          <a:latin typeface="Arial" pitchFamily="34" charset="0"/>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9" name="Rectangle 11"/>
          <p:cNvSpPr>
            <a:spLocks noGrp="1" noChangeArrowheads="1"/>
          </p:cNvSpPr>
          <p:nvPr>
            <p:ph type="sldNum" sz="quarter" idx="4"/>
          </p:nvPr>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buClr>
                <a:srgbClr val="FFFFFF"/>
              </a:buClr>
              <a:buSzPct val="80000"/>
              <a:buFont typeface="Wingdings" pitchFamily="2" charset="2"/>
              <a:buChar char="•"/>
              <a:defRPr sz="1400">
                <a:solidFill>
                  <a:srgbClr val="000000"/>
                </a:solidFill>
              </a:defRPr>
            </a:lvl1pPr>
          </a:lstStyle>
          <a:p>
            <a:pPr>
              <a:defRPr/>
            </a:pPr>
            <a:fld id="{B12822E6-472B-43AC-8736-643BDB9A5818}"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3905" r:id="rId1"/>
  </p:sldLayoutIdLst>
  <p:hf hdr="0" dt="0"/>
  <p:txStyles>
    <p:titleStyle>
      <a:lvl1pPr algn="r" rtl="0" eaLnBrk="0" fontAlgn="base" hangingPunct="0">
        <a:spcBef>
          <a:spcPct val="0"/>
        </a:spcBef>
        <a:spcAft>
          <a:spcPct val="0"/>
        </a:spcAft>
        <a:defRPr sz="1600">
          <a:solidFill>
            <a:schemeClr val="tx2"/>
          </a:solidFill>
          <a:latin typeface="Arial" pitchFamily="34" charset="0"/>
          <a:ea typeface="+mj-ea"/>
          <a:cs typeface="+mj-cs"/>
        </a:defRPr>
      </a:lvl1pPr>
      <a:lvl2pPr algn="r" rtl="0" eaLnBrk="0" fontAlgn="base" hangingPunct="0">
        <a:spcBef>
          <a:spcPct val="0"/>
        </a:spcBef>
        <a:spcAft>
          <a:spcPct val="0"/>
        </a:spcAft>
        <a:defRPr sz="1600">
          <a:solidFill>
            <a:schemeClr val="tx2"/>
          </a:solidFill>
          <a:latin typeface="Arial" charset="0"/>
          <a:cs typeface="Arial" charset="0"/>
        </a:defRPr>
      </a:lvl2pPr>
      <a:lvl3pPr algn="r" rtl="0" eaLnBrk="0" fontAlgn="base" hangingPunct="0">
        <a:spcBef>
          <a:spcPct val="0"/>
        </a:spcBef>
        <a:spcAft>
          <a:spcPct val="0"/>
        </a:spcAft>
        <a:defRPr sz="1600">
          <a:solidFill>
            <a:schemeClr val="tx2"/>
          </a:solidFill>
          <a:latin typeface="Arial" charset="0"/>
          <a:cs typeface="Arial" charset="0"/>
        </a:defRPr>
      </a:lvl3pPr>
      <a:lvl4pPr algn="r" rtl="0" eaLnBrk="0" fontAlgn="base" hangingPunct="0">
        <a:spcBef>
          <a:spcPct val="0"/>
        </a:spcBef>
        <a:spcAft>
          <a:spcPct val="0"/>
        </a:spcAft>
        <a:defRPr sz="1600">
          <a:solidFill>
            <a:schemeClr val="tx2"/>
          </a:solidFill>
          <a:latin typeface="Arial" charset="0"/>
          <a:cs typeface="Arial" charset="0"/>
        </a:defRPr>
      </a:lvl4pPr>
      <a:lvl5pPr algn="r" rtl="0" eaLnBrk="0" fontAlgn="base" hangingPunct="0">
        <a:spcBef>
          <a:spcPct val="0"/>
        </a:spcBef>
        <a:spcAft>
          <a:spcPct val="0"/>
        </a:spcAft>
        <a:defRPr sz="1600">
          <a:solidFill>
            <a:schemeClr val="tx2"/>
          </a:solidFill>
          <a:latin typeface="Arial" charset="0"/>
          <a:cs typeface="Arial" charset="0"/>
        </a:defRPr>
      </a:lvl5pPr>
      <a:lvl6pPr marL="457200" algn="r" rtl="0" fontAlgn="base">
        <a:spcBef>
          <a:spcPct val="0"/>
        </a:spcBef>
        <a:spcAft>
          <a:spcPct val="0"/>
        </a:spcAft>
        <a:defRPr sz="1600">
          <a:solidFill>
            <a:schemeClr val="tx2"/>
          </a:solidFill>
          <a:latin typeface="Arial" charset="0"/>
          <a:cs typeface="Arial" charset="0"/>
        </a:defRPr>
      </a:lvl6pPr>
      <a:lvl7pPr marL="914400" algn="r" rtl="0" fontAlgn="base">
        <a:spcBef>
          <a:spcPct val="0"/>
        </a:spcBef>
        <a:spcAft>
          <a:spcPct val="0"/>
        </a:spcAft>
        <a:defRPr sz="1600">
          <a:solidFill>
            <a:schemeClr val="tx2"/>
          </a:solidFill>
          <a:latin typeface="Arial" charset="0"/>
          <a:cs typeface="Arial" charset="0"/>
        </a:defRPr>
      </a:lvl7pPr>
      <a:lvl8pPr marL="1371600" algn="r" rtl="0" fontAlgn="base">
        <a:spcBef>
          <a:spcPct val="0"/>
        </a:spcBef>
        <a:spcAft>
          <a:spcPct val="0"/>
        </a:spcAft>
        <a:defRPr sz="1600">
          <a:solidFill>
            <a:schemeClr val="tx2"/>
          </a:solidFill>
          <a:latin typeface="Arial" charset="0"/>
          <a:cs typeface="Arial" charset="0"/>
        </a:defRPr>
      </a:lvl8pPr>
      <a:lvl9pPr marL="1828800" algn="r" rtl="0" fontAlgn="base">
        <a:spcBef>
          <a:spcPct val="0"/>
        </a:spcBef>
        <a:spcAft>
          <a:spcPct val="0"/>
        </a:spcAft>
        <a:defRPr sz="1600">
          <a:solidFill>
            <a:schemeClr val="tx2"/>
          </a:solidFill>
          <a:latin typeface="Arial" charset="0"/>
          <a:cs typeface="Arial" charset="0"/>
        </a:defRPr>
      </a:lvl9pPr>
    </p:titleStyle>
    <p:bodyStyle>
      <a:lvl1pPr marL="812800" indent="-812800" algn="l" rtl="0" eaLnBrk="0" fontAlgn="base" hangingPunct="0">
        <a:spcBef>
          <a:spcPct val="20000"/>
        </a:spcBef>
        <a:spcAft>
          <a:spcPct val="0"/>
        </a:spcAft>
        <a:buFont typeface="Wingdings" pitchFamily="2" charset="2"/>
        <a:buAutoNum type="romanUcPeriod"/>
        <a:defRPr sz="3200">
          <a:solidFill>
            <a:schemeClr val="tx1"/>
          </a:solidFill>
          <a:latin typeface="Arial" pitchFamily="34" charset="0"/>
          <a:ea typeface="+mn-ea"/>
          <a:cs typeface="+mn-cs"/>
        </a:defRPr>
      </a:lvl1pPr>
      <a:lvl2pPr marL="1168400" indent="-711200" algn="l" rtl="0" eaLnBrk="0" fontAlgn="base" hangingPunct="0">
        <a:spcBef>
          <a:spcPct val="20000"/>
        </a:spcBef>
        <a:spcAft>
          <a:spcPct val="0"/>
        </a:spcAft>
        <a:buFont typeface="Wingdings" pitchFamily="2" charset="2"/>
        <a:buAutoNum type="arabicPeriod"/>
        <a:defRPr sz="2800">
          <a:solidFill>
            <a:schemeClr val="tx1"/>
          </a:solidFill>
          <a:latin typeface="Arial" pitchFamily="34" charset="0"/>
          <a:cs typeface="+mn-cs"/>
        </a:defRPr>
      </a:lvl2pPr>
      <a:lvl3pPr marL="1524000" indent="-609600" algn="l" rtl="0" eaLnBrk="0" fontAlgn="base" hangingPunct="0">
        <a:spcBef>
          <a:spcPct val="20000"/>
        </a:spcBef>
        <a:spcAft>
          <a:spcPct val="0"/>
        </a:spcAft>
        <a:buFont typeface="Wingdings" pitchFamily="2" charset="2"/>
        <a:buChar char="Ø"/>
        <a:defRPr sz="2400">
          <a:solidFill>
            <a:schemeClr val="tx1"/>
          </a:solidFill>
          <a:latin typeface="Arial" pitchFamily="34" charset="0"/>
          <a:cs typeface="+mn-cs"/>
        </a:defRPr>
      </a:lvl3pPr>
      <a:lvl4pPr marL="1879600" indent="-508000" algn="l" rtl="0" eaLnBrk="0" fontAlgn="base" hangingPunct="0">
        <a:spcBef>
          <a:spcPct val="20000"/>
        </a:spcBef>
        <a:spcAft>
          <a:spcPct val="0"/>
        </a:spcAft>
        <a:buBlip>
          <a:blip r:embed="rId3"/>
        </a:buBlip>
        <a:defRPr sz="2000">
          <a:solidFill>
            <a:schemeClr val="tx1"/>
          </a:solidFill>
          <a:latin typeface="Arial" pitchFamily="34" charset="0"/>
          <a:cs typeface="+mn-cs"/>
        </a:defRPr>
      </a:lvl4pPr>
      <a:lvl5pPr marL="2336800" indent="-508000" algn="l" rtl="0" eaLnBrk="0" fontAlgn="base" hangingPunct="0">
        <a:spcBef>
          <a:spcPct val="20000"/>
        </a:spcBef>
        <a:spcAft>
          <a:spcPct val="0"/>
        </a:spcAft>
        <a:buChar char="»"/>
        <a:defRPr sz="2000">
          <a:solidFill>
            <a:schemeClr val="tx1"/>
          </a:solidFill>
          <a:latin typeface="Arial" pitchFamily="34" charset="0"/>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9" name="Rectangle 11"/>
          <p:cNvSpPr>
            <a:spLocks noGrp="1" noChangeArrowheads="1"/>
          </p:cNvSpPr>
          <p:nvPr>
            <p:ph type="sldNum" sz="quarter" idx="4"/>
          </p:nvPr>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buClr>
                <a:srgbClr val="FFFFFF"/>
              </a:buClr>
              <a:buSzPct val="80000"/>
              <a:buFont typeface="Wingdings" pitchFamily="2" charset="2"/>
              <a:buChar char="•"/>
              <a:defRPr sz="1400">
                <a:solidFill>
                  <a:srgbClr val="000000"/>
                </a:solidFill>
              </a:defRPr>
            </a:lvl1pPr>
          </a:lstStyle>
          <a:p>
            <a:pPr>
              <a:defRPr/>
            </a:pPr>
            <a:fld id="{3ECF3DB9-DF3D-48B6-B6FC-81E3E20AFFD6}"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3906" r:id="rId1"/>
  </p:sldLayoutIdLst>
  <p:hf hdr="0" dt="0"/>
  <p:txStyles>
    <p:titleStyle>
      <a:lvl1pPr algn="r" rtl="0" eaLnBrk="0" fontAlgn="base" hangingPunct="0">
        <a:spcBef>
          <a:spcPct val="0"/>
        </a:spcBef>
        <a:spcAft>
          <a:spcPct val="0"/>
        </a:spcAft>
        <a:defRPr sz="1600">
          <a:solidFill>
            <a:schemeClr val="tx2"/>
          </a:solidFill>
          <a:latin typeface="Arial" pitchFamily="34" charset="0"/>
          <a:ea typeface="+mj-ea"/>
          <a:cs typeface="+mj-cs"/>
        </a:defRPr>
      </a:lvl1pPr>
      <a:lvl2pPr algn="r" rtl="0" eaLnBrk="0" fontAlgn="base" hangingPunct="0">
        <a:spcBef>
          <a:spcPct val="0"/>
        </a:spcBef>
        <a:spcAft>
          <a:spcPct val="0"/>
        </a:spcAft>
        <a:defRPr sz="1600">
          <a:solidFill>
            <a:schemeClr val="tx2"/>
          </a:solidFill>
          <a:latin typeface="Arial" charset="0"/>
          <a:cs typeface="Arial" charset="0"/>
        </a:defRPr>
      </a:lvl2pPr>
      <a:lvl3pPr algn="r" rtl="0" eaLnBrk="0" fontAlgn="base" hangingPunct="0">
        <a:spcBef>
          <a:spcPct val="0"/>
        </a:spcBef>
        <a:spcAft>
          <a:spcPct val="0"/>
        </a:spcAft>
        <a:defRPr sz="1600">
          <a:solidFill>
            <a:schemeClr val="tx2"/>
          </a:solidFill>
          <a:latin typeface="Arial" charset="0"/>
          <a:cs typeface="Arial" charset="0"/>
        </a:defRPr>
      </a:lvl3pPr>
      <a:lvl4pPr algn="r" rtl="0" eaLnBrk="0" fontAlgn="base" hangingPunct="0">
        <a:spcBef>
          <a:spcPct val="0"/>
        </a:spcBef>
        <a:spcAft>
          <a:spcPct val="0"/>
        </a:spcAft>
        <a:defRPr sz="1600">
          <a:solidFill>
            <a:schemeClr val="tx2"/>
          </a:solidFill>
          <a:latin typeface="Arial" charset="0"/>
          <a:cs typeface="Arial" charset="0"/>
        </a:defRPr>
      </a:lvl4pPr>
      <a:lvl5pPr algn="r" rtl="0" eaLnBrk="0" fontAlgn="base" hangingPunct="0">
        <a:spcBef>
          <a:spcPct val="0"/>
        </a:spcBef>
        <a:spcAft>
          <a:spcPct val="0"/>
        </a:spcAft>
        <a:defRPr sz="1600">
          <a:solidFill>
            <a:schemeClr val="tx2"/>
          </a:solidFill>
          <a:latin typeface="Arial" charset="0"/>
          <a:cs typeface="Arial" charset="0"/>
        </a:defRPr>
      </a:lvl5pPr>
      <a:lvl6pPr marL="457200" algn="r" rtl="0" fontAlgn="base">
        <a:spcBef>
          <a:spcPct val="0"/>
        </a:spcBef>
        <a:spcAft>
          <a:spcPct val="0"/>
        </a:spcAft>
        <a:defRPr sz="1600">
          <a:solidFill>
            <a:schemeClr val="tx2"/>
          </a:solidFill>
          <a:latin typeface="Arial" charset="0"/>
          <a:cs typeface="Arial" charset="0"/>
        </a:defRPr>
      </a:lvl6pPr>
      <a:lvl7pPr marL="914400" algn="r" rtl="0" fontAlgn="base">
        <a:spcBef>
          <a:spcPct val="0"/>
        </a:spcBef>
        <a:spcAft>
          <a:spcPct val="0"/>
        </a:spcAft>
        <a:defRPr sz="1600">
          <a:solidFill>
            <a:schemeClr val="tx2"/>
          </a:solidFill>
          <a:latin typeface="Arial" charset="0"/>
          <a:cs typeface="Arial" charset="0"/>
        </a:defRPr>
      </a:lvl7pPr>
      <a:lvl8pPr marL="1371600" algn="r" rtl="0" fontAlgn="base">
        <a:spcBef>
          <a:spcPct val="0"/>
        </a:spcBef>
        <a:spcAft>
          <a:spcPct val="0"/>
        </a:spcAft>
        <a:defRPr sz="1600">
          <a:solidFill>
            <a:schemeClr val="tx2"/>
          </a:solidFill>
          <a:latin typeface="Arial" charset="0"/>
          <a:cs typeface="Arial" charset="0"/>
        </a:defRPr>
      </a:lvl8pPr>
      <a:lvl9pPr marL="1828800" algn="r" rtl="0" fontAlgn="base">
        <a:spcBef>
          <a:spcPct val="0"/>
        </a:spcBef>
        <a:spcAft>
          <a:spcPct val="0"/>
        </a:spcAft>
        <a:defRPr sz="1600">
          <a:solidFill>
            <a:schemeClr val="tx2"/>
          </a:solidFill>
          <a:latin typeface="Arial" charset="0"/>
          <a:cs typeface="Arial" charset="0"/>
        </a:defRPr>
      </a:lvl9pPr>
    </p:titleStyle>
    <p:bodyStyle>
      <a:lvl1pPr marL="812800" indent="-812800" algn="l" rtl="0" eaLnBrk="0" fontAlgn="base" hangingPunct="0">
        <a:spcBef>
          <a:spcPct val="20000"/>
        </a:spcBef>
        <a:spcAft>
          <a:spcPct val="0"/>
        </a:spcAft>
        <a:buFont typeface="Wingdings" pitchFamily="2" charset="2"/>
        <a:buAutoNum type="romanUcPeriod"/>
        <a:defRPr sz="3200">
          <a:solidFill>
            <a:schemeClr val="tx1"/>
          </a:solidFill>
          <a:latin typeface="Arial" pitchFamily="34" charset="0"/>
          <a:ea typeface="+mn-ea"/>
          <a:cs typeface="+mn-cs"/>
        </a:defRPr>
      </a:lvl1pPr>
      <a:lvl2pPr marL="1168400" indent="-711200" algn="l" rtl="0" eaLnBrk="0" fontAlgn="base" hangingPunct="0">
        <a:spcBef>
          <a:spcPct val="20000"/>
        </a:spcBef>
        <a:spcAft>
          <a:spcPct val="0"/>
        </a:spcAft>
        <a:buFont typeface="Wingdings" pitchFamily="2" charset="2"/>
        <a:buAutoNum type="arabicPeriod"/>
        <a:defRPr sz="2800">
          <a:solidFill>
            <a:schemeClr val="tx1"/>
          </a:solidFill>
          <a:latin typeface="Arial" pitchFamily="34" charset="0"/>
          <a:cs typeface="+mn-cs"/>
        </a:defRPr>
      </a:lvl2pPr>
      <a:lvl3pPr marL="1524000" indent="-609600" algn="l" rtl="0" eaLnBrk="0" fontAlgn="base" hangingPunct="0">
        <a:spcBef>
          <a:spcPct val="20000"/>
        </a:spcBef>
        <a:spcAft>
          <a:spcPct val="0"/>
        </a:spcAft>
        <a:buFont typeface="Wingdings" pitchFamily="2" charset="2"/>
        <a:buChar char="Ø"/>
        <a:defRPr sz="2400">
          <a:solidFill>
            <a:schemeClr val="tx1"/>
          </a:solidFill>
          <a:latin typeface="Arial" pitchFamily="34" charset="0"/>
          <a:cs typeface="+mn-cs"/>
        </a:defRPr>
      </a:lvl3pPr>
      <a:lvl4pPr marL="1879600" indent="-508000" algn="l" rtl="0" eaLnBrk="0" fontAlgn="base" hangingPunct="0">
        <a:spcBef>
          <a:spcPct val="20000"/>
        </a:spcBef>
        <a:spcAft>
          <a:spcPct val="0"/>
        </a:spcAft>
        <a:buBlip>
          <a:blip r:embed="rId3"/>
        </a:buBlip>
        <a:defRPr sz="2000">
          <a:solidFill>
            <a:schemeClr val="tx1"/>
          </a:solidFill>
          <a:latin typeface="Arial" pitchFamily="34" charset="0"/>
          <a:cs typeface="+mn-cs"/>
        </a:defRPr>
      </a:lvl4pPr>
      <a:lvl5pPr marL="2336800" indent="-508000" algn="l" rtl="0" eaLnBrk="0" fontAlgn="base" hangingPunct="0">
        <a:spcBef>
          <a:spcPct val="20000"/>
        </a:spcBef>
        <a:spcAft>
          <a:spcPct val="0"/>
        </a:spcAft>
        <a:buChar char="»"/>
        <a:defRPr sz="2000">
          <a:solidFill>
            <a:schemeClr val="tx1"/>
          </a:solidFill>
          <a:latin typeface="Arial" pitchFamily="34" charset="0"/>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9" name="Rectangle 11"/>
          <p:cNvSpPr>
            <a:spLocks noGrp="1" noChangeArrowheads="1"/>
          </p:cNvSpPr>
          <p:nvPr>
            <p:ph type="sldNum" sz="quarter" idx="4"/>
          </p:nvPr>
        </p:nvSpPr>
        <p:spPr bwMode="auto">
          <a:xfrm>
            <a:off x="8534400" y="6610350"/>
            <a:ext cx="609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buClr>
                <a:srgbClr val="FFFFFF"/>
              </a:buClr>
              <a:buSzPct val="80000"/>
              <a:buFont typeface="Wingdings" pitchFamily="2" charset="2"/>
              <a:buChar char="•"/>
              <a:defRPr sz="1400">
                <a:solidFill>
                  <a:srgbClr val="000000"/>
                </a:solidFill>
              </a:defRPr>
            </a:lvl1pPr>
          </a:lstStyle>
          <a:p>
            <a:pPr>
              <a:defRPr/>
            </a:pPr>
            <a:fld id="{2591FE4B-ED41-4EF6-BBC5-0179C239F210}" type="slidenum">
              <a:rPr lang="en-GB" altLang="en-US"/>
              <a:pPr>
                <a:defRPr/>
              </a:pPr>
              <a:t>‹#›</a:t>
            </a:fld>
            <a:endParaRPr lang="en-GB" altLang="en-US"/>
          </a:p>
        </p:txBody>
      </p:sp>
    </p:spTree>
  </p:cSld>
  <p:clrMap bg1="lt1" tx1="dk1" bg2="lt2" tx2="dk2" accent1="accent1" accent2="accent2" accent3="accent3" accent4="accent4" accent5="accent5" accent6="accent6" hlink="hlink" folHlink="folHlink"/>
  <p:sldLayoutIdLst>
    <p:sldLayoutId id="2147483907" r:id="rId1"/>
  </p:sldLayoutIdLst>
  <p:hf hdr="0" dt="0"/>
  <p:txStyles>
    <p:titleStyle>
      <a:lvl1pPr algn="r" rtl="0" eaLnBrk="0" fontAlgn="base" hangingPunct="0">
        <a:spcBef>
          <a:spcPct val="0"/>
        </a:spcBef>
        <a:spcAft>
          <a:spcPct val="0"/>
        </a:spcAft>
        <a:defRPr sz="1600">
          <a:solidFill>
            <a:schemeClr val="tx2"/>
          </a:solidFill>
          <a:latin typeface="+mj-lt"/>
          <a:ea typeface="+mj-ea"/>
          <a:cs typeface="+mj-cs"/>
        </a:defRPr>
      </a:lvl1pPr>
      <a:lvl2pPr algn="r" rtl="0" eaLnBrk="0" fontAlgn="base" hangingPunct="0">
        <a:spcBef>
          <a:spcPct val="0"/>
        </a:spcBef>
        <a:spcAft>
          <a:spcPct val="0"/>
        </a:spcAft>
        <a:defRPr sz="1600">
          <a:solidFill>
            <a:schemeClr val="tx2"/>
          </a:solidFill>
          <a:latin typeface="Arial" charset="0"/>
          <a:cs typeface="Arial" charset="0"/>
        </a:defRPr>
      </a:lvl2pPr>
      <a:lvl3pPr algn="r" rtl="0" eaLnBrk="0" fontAlgn="base" hangingPunct="0">
        <a:spcBef>
          <a:spcPct val="0"/>
        </a:spcBef>
        <a:spcAft>
          <a:spcPct val="0"/>
        </a:spcAft>
        <a:defRPr sz="1600">
          <a:solidFill>
            <a:schemeClr val="tx2"/>
          </a:solidFill>
          <a:latin typeface="Arial" charset="0"/>
          <a:cs typeface="Arial" charset="0"/>
        </a:defRPr>
      </a:lvl3pPr>
      <a:lvl4pPr algn="r" rtl="0" eaLnBrk="0" fontAlgn="base" hangingPunct="0">
        <a:spcBef>
          <a:spcPct val="0"/>
        </a:spcBef>
        <a:spcAft>
          <a:spcPct val="0"/>
        </a:spcAft>
        <a:defRPr sz="1600">
          <a:solidFill>
            <a:schemeClr val="tx2"/>
          </a:solidFill>
          <a:latin typeface="Arial" charset="0"/>
          <a:cs typeface="Arial" charset="0"/>
        </a:defRPr>
      </a:lvl4pPr>
      <a:lvl5pPr algn="r" rtl="0" eaLnBrk="0" fontAlgn="base" hangingPunct="0">
        <a:spcBef>
          <a:spcPct val="0"/>
        </a:spcBef>
        <a:spcAft>
          <a:spcPct val="0"/>
        </a:spcAft>
        <a:defRPr sz="1600">
          <a:solidFill>
            <a:schemeClr val="tx2"/>
          </a:solidFill>
          <a:latin typeface="Arial" charset="0"/>
          <a:cs typeface="Arial" charset="0"/>
        </a:defRPr>
      </a:lvl5pPr>
      <a:lvl6pPr marL="457200" algn="r" rtl="0" fontAlgn="base">
        <a:spcBef>
          <a:spcPct val="0"/>
        </a:spcBef>
        <a:spcAft>
          <a:spcPct val="0"/>
        </a:spcAft>
        <a:defRPr sz="1600">
          <a:solidFill>
            <a:schemeClr val="tx2"/>
          </a:solidFill>
          <a:latin typeface="Arial" charset="0"/>
          <a:cs typeface="Arial" charset="0"/>
        </a:defRPr>
      </a:lvl6pPr>
      <a:lvl7pPr marL="914400" algn="r" rtl="0" fontAlgn="base">
        <a:spcBef>
          <a:spcPct val="0"/>
        </a:spcBef>
        <a:spcAft>
          <a:spcPct val="0"/>
        </a:spcAft>
        <a:defRPr sz="1600">
          <a:solidFill>
            <a:schemeClr val="tx2"/>
          </a:solidFill>
          <a:latin typeface="Arial" charset="0"/>
          <a:cs typeface="Arial" charset="0"/>
        </a:defRPr>
      </a:lvl7pPr>
      <a:lvl8pPr marL="1371600" algn="r" rtl="0" fontAlgn="base">
        <a:spcBef>
          <a:spcPct val="0"/>
        </a:spcBef>
        <a:spcAft>
          <a:spcPct val="0"/>
        </a:spcAft>
        <a:defRPr sz="1600">
          <a:solidFill>
            <a:schemeClr val="tx2"/>
          </a:solidFill>
          <a:latin typeface="Arial" charset="0"/>
          <a:cs typeface="Arial" charset="0"/>
        </a:defRPr>
      </a:lvl8pPr>
      <a:lvl9pPr marL="1828800" algn="r" rtl="0" fontAlgn="base">
        <a:spcBef>
          <a:spcPct val="0"/>
        </a:spcBef>
        <a:spcAft>
          <a:spcPct val="0"/>
        </a:spcAft>
        <a:defRPr sz="1600">
          <a:solidFill>
            <a:schemeClr val="tx2"/>
          </a:solidFill>
          <a:latin typeface="Arial" charset="0"/>
          <a:cs typeface="Arial" charset="0"/>
        </a:defRPr>
      </a:lvl9pPr>
    </p:titleStyle>
    <p:bodyStyle>
      <a:lvl1pPr marL="812800" indent="-812800" algn="l" rtl="0" eaLnBrk="0" fontAlgn="base" hangingPunct="0">
        <a:spcBef>
          <a:spcPct val="20000"/>
        </a:spcBef>
        <a:spcAft>
          <a:spcPct val="0"/>
        </a:spcAft>
        <a:buFont typeface="Wingdings" pitchFamily="2" charset="2"/>
        <a:buAutoNum type="romanUcPeriod"/>
        <a:defRPr sz="3200">
          <a:solidFill>
            <a:schemeClr val="tx1"/>
          </a:solidFill>
          <a:latin typeface="+mn-lt"/>
          <a:ea typeface="+mn-ea"/>
          <a:cs typeface="+mn-cs"/>
        </a:defRPr>
      </a:lvl1pPr>
      <a:lvl2pPr marL="1168400" indent="-711200" algn="l" rtl="0" eaLnBrk="0" fontAlgn="base" hangingPunct="0">
        <a:spcBef>
          <a:spcPct val="20000"/>
        </a:spcBef>
        <a:spcAft>
          <a:spcPct val="0"/>
        </a:spcAft>
        <a:buFont typeface="Wingdings" pitchFamily="2" charset="2"/>
        <a:buAutoNum type="arabicPeriod"/>
        <a:defRPr sz="2800">
          <a:solidFill>
            <a:schemeClr val="tx1"/>
          </a:solidFill>
          <a:latin typeface="+mn-lt"/>
          <a:cs typeface="+mn-cs"/>
        </a:defRPr>
      </a:lvl2pPr>
      <a:lvl3pPr marL="1524000" indent="-609600" algn="l" rtl="0" eaLnBrk="0" fontAlgn="base" hangingPunct="0">
        <a:spcBef>
          <a:spcPct val="20000"/>
        </a:spcBef>
        <a:spcAft>
          <a:spcPct val="0"/>
        </a:spcAft>
        <a:buFont typeface="Wingdings" pitchFamily="2" charset="2"/>
        <a:buChar char="Ø"/>
        <a:defRPr sz="2400">
          <a:solidFill>
            <a:schemeClr val="tx1"/>
          </a:solidFill>
          <a:latin typeface="+mn-lt"/>
          <a:cs typeface="+mn-cs"/>
        </a:defRPr>
      </a:lvl3pPr>
      <a:lvl4pPr marL="1879600" indent="-508000" algn="l" rtl="0" eaLnBrk="0" fontAlgn="base" hangingPunct="0">
        <a:spcBef>
          <a:spcPct val="20000"/>
        </a:spcBef>
        <a:spcAft>
          <a:spcPct val="0"/>
        </a:spcAft>
        <a:buBlip>
          <a:blip r:embed="rId3"/>
        </a:buBlip>
        <a:defRPr sz="2000">
          <a:solidFill>
            <a:schemeClr val="tx1"/>
          </a:solidFill>
          <a:latin typeface="+mn-lt"/>
          <a:cs typeface="+mn-cs"/>
        </a:defRPr>
      </a:lvl4pPr>
      <a:lvl5pPr marL="2336800" indent="-5080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fr-FR" smtClean="0"/>
              <a:t>Click to edit Master text styles</a:t>
            </a:r>
          </a:p>
          <a:p>
            <a:pPr lvl="1"/>
            <a:r>
              <a:rPr lang="en-US" altLang="fr-FR" smtClean="0"/>
              <a:t>Second level</a:t>
            </a:r>
          </a:p>
          <a:p>
            <a:pPr lvl="2"/>
            <a:r>
              <a:rPr lang="en-US" altLang="fr-FR" smtClean="0"/>
              <a:t>Third level</a:t>
            </a:r>
          </a:p>
          <a:p>
            <a:pPr lvl="3"/>
            <a:r>
              <a:rPr lang="en-US" altLang="fr-FR" smtClean="0"/>
              <a:t>Fourth level</a:t>
            </a:r>
          </a:p>
          <a:p>
            <a:pPr lvl="4"/>
            <a:r>
              <a:rPr lang="en-US" altLang="fr-FR" smtClean="0"/>
              <a:t>Fifth level</a:t>
            </a:r>
          </a:p>
        </p:txBody>
      </p:sp>
      <p:sp>
        <p:nvSpPr>
          <p:cNvPr id="2060" name="Rectangle 12"/>
          <p:cNvSpPr>
            <a:spLocks noGrp="1" noChangeArrowheads="1"/>
          </p:cNvSpPr>
          <p:nvPr>
            <p:ph type="sldNum" sz="quarter" idx="4"/>
          </p:nvPr>
        </p:nvSpPr>
        <p:spPr bwMode="auto">
          <a:xfrm>
            <a:off x="6858000" y="6534150"/>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buClr>
                <a:srgbClr val="FFFFFF"/>
              </a:buClr>
              <a:buSzPct val="80000"/>
              <a:buFont typeface="Wingdings" pitchFamily="2" charset="2"/>
              <a:buChar char="•"/>
              <a:defRPr sz="2000">
                <a:solidFill>
                  <a:srgbClr val="000000"/>
                </a:solidFill>
              </a:defRPr>
            </a:lvl1pPr>
          </a:lstStyle>
          <a:p>
            <a:pPr>
              <a:defRPr/>
            </a:pPr>
            <a:fld id="{97481823-6717-49D3-A4DE-8A17F30D49BC}"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3908" r:id="rId1"/>
  </p:sldLayoutIdLst>
  <p:hf hdr="0" dt="0"/>
  <p:txStyles>
    <p:titleStyle>
      <a:lvl1pPr algn="r" rtl="0" eaLnBrk="0" fontAlgn="base" hangingPunct="0">
        <a:spcBef>
          <a:spcPct val="0"/>
        </a:spcBef>
        <a:spcAft>
          <a:spcPct val="0"/>
        </a:spcAft>
        <a:defRPr sz="1600">
          <a:solidFill>
            <a:schemeClr val="tx2"/>
          </a:solidFill>
          <a:latin typeface="Arial" pitchFamily="34" charset="0"/>
          <a:ea typeface="+mj-ea"/>
          <a:cs typeface="+mj-cs"/>
        </a:defRPr>
      </a:lvl1pPr>
      <a:lvl2pPr algn="r" rtl="0" eaLnBrk="0" fontAlgn="base" hangingPunct="0">
        <a:spcBef>
          <a:spcPct val="0"/>
        </a:spcBef>
        <a:spcAft>
          <a:spcPct val="0"/>
        </a:spcAft>
        <a:defRPr sz="1600">
          <a:solidFill>
            <a:schemeClr val="tx2"/>
          </a:solidFill>
          <a:latin typeface="Arial" charset="0"/>
          <a:cs typeface="Arial" charset="0"/>
        </a:defRPr>
      </a:lvl2pPr>
      <a:lvl3pPr algn="r" rtl="0" eaLnBrk="0" fontAlgn="base" hangingPunct="0">
        <a:spcBef>
          <a:spcPct val="0"/>
        </a:spcBef>
        <a:spcAft>
          <a:spcPct val="0"/>
        </a:spcAft>
        <a:defRPr sz="1600">
          <a:solidFill>
            <a:schemeClr val="tx2"/>
          </a:solidFill>
          <a:latin typeface="Arial" charset="0"/>
          <a:cs typeface="Arial" charset="0"/>
        </a:defRPr>
      </a:lvl3pPr>
      <a:lvl4pPr algn="r" rtl="0" eaLnBrk="0" fontAlgn="base" hangingPunct="0">
        <a:spcBef>
          <a:spcPct val="0"/>
        </a:spcBef>
        <a:spcAft>
          <a:spcPct val="0"/>
        </a:spcAft>
        <a:defRPr sz="1600">
          <a:solidFill>
            <a:schemeClr val="tx2"/>
          </a:solidFill>
          <a:latin typeface="Arial" charset="0"/>
          <a:cs typeface="Arial" charset="0"/>
        </a:defRPr>
      </a:lvl4pPr>
      <a:lvl5pPr algn="r" rtl="0" eaLnBrk="0" fontAlgn="base" hangingPunct="0">
        <a:spcBef>
          <a:spcPct val="0"/>
        </a:spcBef>
        <a:spcAft>
          <a:spcPct val="0"/>
        </a:spcAft>
        <a:defRPr sz="1600">
          <a:solidFill>
            <a:schemeClr val="tx2"/>
          </a:solidFill>
          <a:latin typeface="Arial" charset="0"/>
          <a:cs typeface="Arial" charset="0"/>
        </a:defRPr>
      </a:lvl5pPr>
      <a:lvl6pPr marL="457200" algn="r" rtl="0" fontAlgn="base">
        <a:spcBef>
          <a:spcPct val="0"/>
        </a:spcBef>
        <a:spcAft>
          <a:spcPct val="0"/>
        </a:spcAft>
        <a:defRPr sz="1600">
          <a:solidFill>
            <a:schemeClr val="tx2"/>
          </a:solidFill>
          <a:latin typeface="Arial" charset="0"/>
          <a:cs typeface="Arial" charset="0"/>
        </a:defRPr>
      </a:lvl6pPr>
      <a:lvl7pPr marL="914400" algn="r" rtl="0" fontAlgn="base">
        <a:spcBef>
          <a:spcPct val="0"/>
        </a:spcBef>
        <a:spcAft>
          <a:spcPct val="0"/>
        </a:spcAft>
        <a:defRPr sz="1600">
          <a:solidFill>
            <a:schemeClr val="tx2"/>
          </a:solidFill>
          <a:latin typeface="Arial" charset="0"/>
          <a:cs typeface="Arial" charset="0"/>
        </a:defRPr>
      </a:lvl7pPr>
      <a:lvl8pPr marL="1371600" algn="r" rtl="0" fontAlgn="base">
        <a:spcBef>
          <a:spcPct val="0"/>
        </a:spcBef>
        <a:spcAft>
          <a:spcPct val="0"/>
        </a:spcAft>
        <a:defRPr sz="1600">
          <a:solidFill>
            <a:schemeClr val="tx2"/>
          </a:solidFill>
          <a:latin typeface="Arial" charset="0"/>
          <a:cs typeface="Arial" charset="0"/>
        </a:defRPr>
      </a:lvl8pPr>
      <a:lvl9pPr marL="1828800" algn="r" rtl="0" fontAlgn="base">
        <a:spcBef>
          <a:spcPct val="0"/>
        </a:spcBef>
        <a:spcAft>
          <a:spcPct val="0"/>
        </a:spcAft>
        <a:defRPr sz="1600">
          <a:solidFill>
            <a:schemeClr val="tx2"/>
          </a:solidFill>
          <a:latin typeface="Arial" charset="0"/>
          <a:cs typeface="Arial" charset="0"/>
        </a:defRPr>
      </a:lvl9pPr>
    </p:titleStyle>
    <p:bodyStyle>
      <a:lvl1pPr marL="812800" indent="-812800" algn="l" rtl="0" eaLnBrk="0" fontAlgn="base" hangingPunct="0">
        <a:spcBef>
          <a:spcPct val="20000"/>
        </a:spcBef>
        <a:spcAft>
          <a:spcPct val="0"/>
        </a:spcAft>
        <a:buFont typeface="Wingdings" pitchFamily="2" charset="2"/>
        <a:buChar char="Ø"/>
        <a:defRPr sz="3200">
          <a:solidFill>
            <a:schemeClr val="tx1"/>
          </a:solidFill>
          <a:latin typeface="Arial" pitchFamily="34" charset="0"/>
          <a:ea typeface="+mn-ea"/>
          <a:cs typeface="+mn-cs"/>
        </a:defRPr>
      </a:lvl1pPr>
      <a:lvl2pPr marL="1168400" indent="-711200" algn="l" rtl="0" eaLnBrk="0" fontAlgn="base" hangingPunct="0">
        <a:spcBef>
          <a:spcPct val="20000"/>
        </a:spcBef>
        <a:spcAft>
          <a:spcPct val="0"/>
        </a:spcAft>
        <a:buFont typeface="Wingdings" pitchFamily="2" charset="2"/>
        <a:buChar char="§"/>
        <a:defRPr sz="2800">
          <a:solidFill>
            <a:schemeClr val="tx1"/>
          </a:solidFill>
          <a:latin typeface="Arial" pitchFamily="34" charset="0"/>
          <a:cs typeface="+mn-cs"/>
        </a:defRPr>
      </a:lvl2pPr>
      <a:lvl3pPr marL="1524000" indent="-609600" algn="l" rtl="0" eaLnBrk="0" fontAlgn="base" hangingPunct="0">
        <a:spcBef>
          <a:spcPct val="20000"/>
        </a:spcBef>
        <a:spcAft>
          <a:spcPct val="0"/>
        </a:spcAft>
        <a:buChar char="o"/>
        <a:defRPr sz="2400">
          <a:solidFill>
            <a:schemeClr val="tx1"/>
          </a:solidFill>
          <a:latin typeface="Arial" pitchFamily="34" charset="0"/>
          <a:cs typeface="+mn-cs"/>
        </a:defRPr>
      </a:lvl3pPr>
      <a:lvl4pPr marL="1879600" indent="-508000" algn="l" rtl="0" eaLnBrk="0" fontAlgn="base" hangingPunct="0">
        <a:spcBef>
          <a:spcPct val="20000"/>
        </a:spcBef>
        <a:spcAft>
          <a:spcPct val="0"/>
        </a:spcAft>
        <a:buChar char="•"/>
        <a:defRPr sz="2000">
          <a:solidFill>
            <a:schemeClr val="tx1"/>
          </a:solidFill>
          <a:latin typeface="Arial" pitchFamily="34" charset="0"/>
          <a:cs typeface="+mn-cs"/>
        </a:defRPr>
      </a:lvl4pPr>
      <a:lvl5pPr marL="2336800" indent="-508000" algn="l" rtl="0" eaLnBrk="0" fontAlgn="base" hangingPunct="0">
        <a:spcBef>
          <a:spcPct val="20000"/>
        </a:spcBef>
        <a:spcAft>
          <a:spcPct val="0"/>
        </a:spcAft>
        <a:buChar char="»"/>
        <a:defRPr sz="2000">
          <a:solidFill>
            <a:schemeClr val="tx1"/>
          </a:solidFill>
          <a:latin typeface="Arial" pitchFamily="34" charset="0"/>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8195" name="Rectangle 3"/>
          <p:cNvSpPr>
            <a:spLocks noGrp="1" noChangeArrowheads="1"/>
          </p:cNvSpPr>
          <p:nvPr>
            <p:ph type="body" idx="1"/>
          </p:nvPr>
        </p:nvSpPr>
        <p:spPr bwMode="auto">
          <a:xfrm>
            <a:off x="685800" y="16764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2052" name="Rectangle 8"/>
          <p:cNvSpPr>
            <a:spLocks noChangeArrowheads="1"/>
          </p:cNvSpPr>
          <p:nvPr/>
        </p:nvSpPr>
        <p:spPr bwMode="auto">
          <a:xfrm>
            <a:off x="2133600" y="6613525"/>
            <a:ext cx="403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1600">
                <a:solidFill>
                  <a:schemeClr val="tx1"/>
                </a:solidFill>
                <a:latin typeface="Calibri" pitchFamily="34" charset="0"/>
                <a:cs typeface="Arial" pitchFamily="34" charset="0"/>
              </a:defRPr>
            </a:lvl1pPr>
            <a:lvl2pPr marL="742950" indent="-285750" eaLnBrk="0" hangingPunct="0">
              <a:defRPr sz="1600">
                <a:solidFill>
                  <a:schemeClr val="tx1"/>
                </a:solidFill>
                <a:latin typeface="Calibri" pitchFamily="34" charset="0"/>
                <a:cs typeface="Arial" pitchFamily="34" charset="0"/>
              </a:defRPr>
            </a:lvl2pPr>
            <a:lvl3pPr marL="1143000" indent="-228600" eaLnBrk="0" hangingPunct="0">
              <a:defRPr sz="1600">
                <a:solidFill>
                  <a:schemeClr val="tx1"/>
                </a:solidFill>
                <a:latin typeface="Calibri" pitchFamily="34" charset="0"/>
                <a:cs typeface="Arial" pitchFamily="34" charset="0"/>
              </a:defRPr>
            </a:lvl3pPr>
            <a:lvl4pPr marL="1600200" indent="-228600" eaLnBrk="0" hangingPunct="0">
              <a:defRPr sz="1600">
                <a:solidFill>
                  <a:schemeClr val="tx1"/>
                </a:solidFill>
                <a:latin typeface="Calibri" pitchFamily="34" charset="0"/>
                <a:cs typeface="Arial" pitchFamily="34" charset="0"/>
              </a:defRPr>
            </a:lvl4pPr>
            <a:lvl5pPr marL="2057400" indent="-228600" eaLnBrk="0" hangingPunct="0">
              <a:defRPr sz="1600">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9pPr>
          </a:lstStyle>
          <a:p>
            <a:pPr algn="ctr" eaLnBrk="1" hangingPunct="1">
              <a:defRPr/>
            </a:pPr>
            <a:r>
              <a:rPr lang="en-US" altLang="en-US" sz="1200" b="1" dirty="0">
                <a:solidFill>
                  <a:srgbClr val="0000FF"/>
                </a:solidFill>
              </a:rPr>
              <a:t>== UN-CIMIC </a:t>
            </a:r>
            <a:r>
              <a:rPr lang="en-US" altLang="en-US" sz="1200" b="1" dirty="0" smtClean="0">
                <a:solidFill>
                  <a:srgbClr val="0000FF"/>
                </a:solidFill>
              </a:rPr>
              <a:t>STM/ </a:t>
            </a:r>
            <a:r>
              <a:rPr lang="en-US" altLang="en-US" sz="1200" b="1" dirty="0">
                <a:solidFill>
                  <a:srgbClr val="0000FF"/>
                </a:solidFill>
              </a:rPr>
              <a:t>1st Edition – </a:t>
            </a:r>
            <a:r>
              <a:rPr lang="en-US" altLang="en-US" sz="1200" b="1" dirty="0" smtClean="0">
                <a:solidFill>
                  <a:srgbClr val="0000FF"/>
                </a:solidFill>
              </a:rPr>
              <a:t>2014 </a:t>
            </a:r>
            <a:r>
              <a:rPr lang="en-US" altLang="en-US" sz="1200" b="1" dirty="0">
                <a:solidFill>
                  <a:srgbClr val="0000FF"/>
                </a:solidFill>
              </a:rPr>
              <a:t>==</a:t>
            </a:r>
          </a:p>
        </p:txBody>
      </p:sp>
      <p:sp>
        <p:nvSpPr>
          <p:cNvPr id="2053" name="Rectangle 9"/>
          <p:cNvSpPr>
            <a:spLocks noChangeArrowheads="1"/>
          </p:cNvSpPr>
          <p:nvPr/>
        </p:nvSpPr>
        <p:spPr bwMode="auto">
          <a:xfrm>
            <a:off x="477838" y="6591300"/>
            <a:ext cx="12541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1600">
                <a:solidFill>
                  <a:schemeClr val="tx1"/>
                </a:solidFill>
                <a:latin typeface="Calibri" pitchFamily="34" charset="0"/>
                <a:cs typeface="Arial" pitchFamily="34" charset="0"/>
              </a:defRPr>
            </a:lvl1pPr>
            <a:lvl2pPr marL="742950" indent="-285750" eaLnBrk="0" hangingPunct="0">
              <a:defRPr sz="1600">
                <a:solidFill>
                  <a:schemeClr val="tx1"/>
                </a:solidFill>
                <a:latin typeface="Calibri" pitchFamily="34" charset="0"/>
                <a:cs typeface="Arial" pitchFamily="34" charset="0"/>
              </a:defRPr>
            </a:lvl2pPr>
            <a:lvl3pPr marL="1143000" indent="-228600" eaLnBrk="0" hangingPunct="0">
              <a:defRPr sz="1600">
                <a:solidFill>
                  <a:schemeClr val="tx1"/>
                </a:solidFill>
                <a:latin typeface="Calibri" pitchFamily="34" charset="0"/>
                <a:cs typeface="Arial" pitchFamily="34" charset="0"/>
              </a:defRPr>
            </a:lvl3pPr>
            <a:lvl4pPr marL="1600200" indent="-228600" eaLnBrk="0" hangingPunct="0">
              <a:defRPr sz="1600">
                <a:solidFill>
                  <a:schemeClr val="tx1"/>
                </a:solidFill>
                <a:latin typeface="Calibri" pitchFamily="34" charset="0"/>
                <a:cs typeface="Arial" pitchFamily="34" charset="0"/>
              </a:defRPr>
            </a:lvl4pPr>
            <a:lvl5pPr marL="2057400" indent="-228600" eaLnBrk="0" hangingPunct="0">
              <a:defRPr sz="1600">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9pPr>
          </a:lstStyle>
          <a:p>
            <a:pPr algn="ctr" eaLnBrk="1" hangingPunct="1">
              <a:defRPr/>
            </a:pPr>
            <a:r>
              <a:rPr lang="en-US" altLang="en-US" sz="1200" b="1">
                <a:solidFill>
                  <a:srgbClr val="0000FF"/>
                </a:solidFill>
                <a:ea typeface="Arial Unicode MS" pitchFamily="34" charset="-128"/>
                <a:cs typeface="Arial Unicode MS" pitchFamily="34" charset="-128"/>
              </a:rPr>
              <a:t>DPKO &amp; DFS/ ITS</a:t>
            </a:r>
          </a:p>
        </p:txBody>
      </p:sp>
      <p:sp>
        <p:nvSpPr>
          <p:cNvPr id="7" name="Rectangle 4"/>
          <p:cNvSpPr>
            <a:spLocks noChangeArrowheads="1"/>
          </p:cNvSpPr>
          <p:nvPr/>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dirty="0">
              <a:solidFill>
                <a:srgbClr val="000000"/>
              </a:solidFill>
              <a:latin typeface="Arial" charset="0"/>
              <a:cs typeface="Arial" charset="0"/>
            </a:endParaRPr>
          </a:p>
        </p:txBody>
      </p:sp>
      <p:sp>
        <p:nvSpPr>
          <p:cNvPr id="5" name="Text Box 8"/>
          <p:cNvSpPr txBox="1">
            <a:spLocks noChangeArrowheads="1"/>
          </p:cNvSpPr>
          <p:nvPr/>
        </p:nvSpPr>
        <p:spPr bwMode="auto">
          <a:xfrm>
            <a:off x="0" y="0"/>
            <a:ext cx="9144000" cy="336550"/>
          </a:xfrm>
          <a:prstGeom prst="rect">
            <a:avLst/>
          </a:prstGeom>
          <a:solidFill>
            <a:srgbClr val="0000FF"/>
          </a:solidFill>
          <a:ln w="9525">
            <a:noFill/>
            <a:miter lim="800000"/>
            <a:headEnd/>
            <a:tailEnd/>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spcBef>
                <a:spcPct val="50000"/>
              </a:spcBef>
              <a:defRPr/>
            </a:pPr>
            <a:r>
              <a:rPr lang="en-US" sz="1600" b="1" dirty="0" smtClean="0">
                <a:solidFill>
                  <a:srgbClr val="FFFFFF"/>
                </a:solidFill>
              </a:rPr>
              <a:t>Module 3: Fundamental Tasks – Unit 1: UN-CIMIC Officers’ Tasks as Staff Officers</a:t>
            </a:r>
          </a:p>
        </p:txBody>
      </p:sp>
      <p:sp>
        <p:nvSpPr>
          <p:cNvPr id="2" name="Rectangle 4"/>
          <p:cNvSpPr>
            <a:spLocks noChangeArrowheads="1"/>
          </p:cNvSpPr>
          <p:nvPr/>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dirty="0">
              <a:solidFill>
                <a:srgbClr val="000000"/>
              </a:solidFill>
              <a:latin typeface="Arial" charset="0"/>
              <a:cs typeface="Arial" charset="0"/>
            </a:endParaRPr>
          </a:p>
        </p:txBody>
      </p:sp>
      <p:pic>
        <p:nvPicPr>
          <p:cNvPr id="8201" name="Picture 7" descr="unlogo"/>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8" name="Rectangle 10"/>
          <p:cNvSpPr>
            <a:spLocks noGrp="1" noChangeArrowheads="1"/>
          </p:cNvSpPr>
          <p:nvPr>
            <p:ph type="sldNum" sz="quarter" idx="4"/>
          </p:nvPr>
        </p:nvSpPr>
        <p:spPr bwMode="auto">
          <a:xfrm>
            <a:off x="7029450" y="661670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buClr>
                <a:srgbClr val="FFFFFF"/>
              </a:buClr>
              <a:buSzPct val="80000"/>
              <a:buFont typeface="Wingdings" pitchFamily="2" charset="2"/>
              <a:buChar char="•"/>
              <a:defRPr sz="1400">
                <a:solidFill>
                  <a:srgbClr val="000000"/>
                </a:solidFill>
                <a:cs typeface="Arial" pitchFamily="34" charset="0"/>
              </a:defRPr>
            </a:lvl1pPr>
          </a:lstStyle>
          <a:p>
            <a:pPr>
              <a:defRPr/>
            </a:pPr>
            <a:fld id="{E28E2481-E11C-4267-8EC9-C495701BE77E}" type="slidenum">
              <a:rPr lang="en-GB" altLang="en-US"/>
              <a:pPr>
                <a:defRPr/>
              </a:pPr>
              <a:t>‹#›</a:t>
            </a:fld>
            <a:endParaRPr lang="en-GB" altLang="en-US"/>
          </a:p>
        </p:txBody>
      </p:sp>
    </p:spTree>
  </p:cSld>
  <p:clrMap bg1="lt1" tx1="dk1" bg2="lt2" tx2="dk2" accent1="accent1" accent2="accent2" accent3="accent3" accent4="accent4" accent5="accent5" accent6="accent6" hlink="hlink" folHlink="folHlink"/>
  <p:sldLayoutIdLst>
    <p:sldLayoutId id="2147483909" r:id="rId1"/>
    <p:sldLayoutId id="2147483910" r:id="rId2"/>
    <p:sldLayoutId id="2147483911" r:id="rId3"/>
    <p:sldLayoutId id="2147483912" r:id="rId4"/>
    <p:sldLayoutId id="2147483913" r:id="rId5"/>
    <p:sldLayoutId id="2147483914" r:id="rId6"/>
    <p:sldLayoutId id="2147483915" r:id="rId7"/>
    <p:sldLayoutId id="2147483916" r:id="rId8"/>
    <p:sldLayoutId id="2147483917" r:id="rId9"/>
    <p:sldLayoutId id="2147483918" r:id="rId10"/>
    <p:sldLayoutId id="2147483919" r:id="rId11"/>
  </p:sldLayoutIdLst>
  <p:transition/>
  <p:timing>
    <p:tnLst>
      <p:par>
        <p:cTn id="1" dur="indefinite" restart="never" nodeType="tmRoot"/>
      </p:par>
    </p:tnLst>
  </p:timing>
  <p:hf hdr="0" ftr="0"/>
  <p:txStyles>
    <p:titleStyle>
      <a:lvl1pPr algn="ctr" rtl="0" eaLnBrk="0" fontAlgn="base" hangingPunct="0">
        <a:spcBef>
          <a:spcPct val="0"/>
        </a:spcBef>
        <a:spcAft>
          <a:spcPct val="0"/>
        </a:spcAft>
        <a:defRPr sz="4400" b="1">
          <a:solidFill>
            <a:srgbClr val="FFCC00"/>
          </a:solidFill>
          <a:latin typeface="+mj-lt"/>
          <a:ea typeface="+mj-ea"/>
          <a:cs typeface="+mj-cs"/>
        </a:defRPr>
      </a:lvl1pPr>
      <a:lvl2pPr algn="ctr" rtl="0" eaLnBrk="0" fontAlgn="base" hangingPunct="0">
        <a:spcBef>
          <a:spcPct val="0"/>
        </a:spcBef>
        <a:spcAft>
          <a:spcPct val="0"/>
        </a:spcAft>
        <a:defRPr sz="4400" b="1">
          <a:solidFill>
            <a:srgbClr val="FFCC00"/>
          </a:solidFill>
          <a:latin typeface="Times New Roman" pitchFamily="18" charset="0"/>
        </a:defRPr>
      </a:lvl2pPr>
      <a:lvl3pPr algn="ctr" rtl="0" eaLnBrk="0" fontAlgn="base" hangingPunct="0">
        <a:spcBef>
          <a:spcPct val="0"/>
        </a:spcBef>
        <a:spcAft>
          <a:spcPct val="0"/>
        </a:spcAft>
        <a:defRPr sz="4400" b="1">
          <a:solidFill>
            <a:srgbClr val="FFCC00"/>
          </a:solidFill>
          <a:latin typeface="Times New Roman" pitchFamily="18" charset="0"/>
        </a:defRPr>
      </a:lvl3pPr>
      <a:lvl4pPr algn="ctr" rtl="0" eaLnBrk="0" fontAlgn="base" hangingPunct="0">
        <a:spcBef>
          <a:spcPct val="0"/>
        </a:spcBef>
        <a:spcAft>
          <a:spcPct val="0"/>
        </a:spcAft>
        <a:defRPr sz="4400" b="1">
          <a:solidFill>
            <a:srgbClr val="FFCC00"/>
          </a:solidFill>
          <a:latin typeface="Times New Roman" pitchFamily="18" charset="0"/>
        </a:defRPr>
      </a:lvl4pPr>
      <a:lvl5pPr algn="ctr" rtl="0" eaLnBrk="0" fontAlgn="base" hangingPunct="0">
        <a:spcBef>
          <a:spcPct val="0"/>
        </a:spcBef>
        <a:spcAft>
          <a:spcPct val="0"/>
        </a:spcAft>
        <a:defRPr sz="4400" b="1">
          <a:solidFill>
            <a:srgbClr val="FFCC00"/>
          </a:solidFill>
          <a:latin typeface="Times New Roman" pitchFamily="18" charset="0"/>
        </a:defRPr>
      </a:lvl5pPr>
      <a:lvl6pPr marL="457200" algn="ctr" rtl="0" fontAlgn="base">
        <a:spcBef>
          <a:spcPct val="0"/>
        </a:spcBef>
        <a:spcAft>
          <a:spcPct val="0"/>
        </a:spcAft>
        <a:defRPr sz="4400" b="1">
          <a:solidFill>
            <a:srgbClr val="FFCC00"/>
          </a:solidFill>
          <a:latin typeface="Times New Roman" pitchFamily="18" charset="0"/>
        </a:defRPr>
      </a:lvl6pPr>
      <a:lvl7pPr marL="914400" algn="ctr" rtl="0" fontAlgn="base">
        <a:spcBef>
          <a:spcPct val="0"/>
        </a:spcBef>
        <a:spcAft>
          <a:spcPct val="0"/>
        </a:spcAft>
        <a:defRPr sz="4400" b="1">
          <a:solidFill>
            <a:srgbClr val="FFCC00"/>
          </a:solidFill>
          <a:latin typeface="Times New Roman" pitchFamily="18" charset="0"/>
        </a:defRPr>
      </a:lvl7pPr>
      <a:lvl8pPr marL="1371600" algn="ctr" rtl="0" fontAlgn="base">
        <a:spcBef>
          <a:spcPct val="0"/>
        </a:spcBef>
        <a:spcAft>
          <a:spcPct val="0"/>
        </a:spcAft>
        <a:defRPr sz="4400" b="1">
          <a:solidFill>
            <a:srgbClr val="FFCC00"/>
          </a:solidFill>
          <a:latin typeface="Times New Roman" pitchFamily="18" charset="0"/>
        </a:defRPr>
      </a:lvl8pPr>
      <a:lvl9pPr marL="1828800" algn="ctr" rtl="0" fontAlgn="base">
        <a:spcBef>
          <a:spcPct val="0"/>
        </a:spcBef>
        <a:spcAft>
          <a:spcPct val="0"/>
        </a:spcAft>
        <a:defRPr sz="4400" b="1">
          <a:solidFill>
            <a:srgbClr val="FFCC00"/>
          </a:solidFill>
          <a:latin typeface="Times New Roman" pitchFamily="18" charset="0"/>
        </a:defRPr>
      </a:lvl9pPr>
    </p:titleStyle>
    <p:bodyStyle>
      <a:lvl1pPr marL="342900" indent="-342900" algn="l" rtl="0" eaLnBrk="0" fontAlgn="base" hangingPunct="0">
        <a:spcBef>
          <a:spcPct val="20000"/>
        </a:spcBef>
        <a:spcAft>
          <a:spcPct val="0"/>
        </a:spcAft>
        <a:buFont typeface="Wingdings" pitchFamily="2" charset="2"/>
        <a:buChar char="ü"/>
        <a:defRPr sz="2400" b="1">
          <a:solidFill>
            <a:srgbClr val="FFFF99"/>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Ø"/>
        <a:defRPr sz="2000">
          <a:solidFill>
            <a:srgbClr val="C0C0C0"/>
          </a:solidFill>
          <a:latin typeface="+mn-lt"/>
        </a:defRPr>
      </a:lvl2pPr>
      <a:lvl3pPr marL="1143000" indent="-228600" algn="l" rtl="0" eaLnBrk="0" fontAlgn="base" hangingPunct="0">
        <a:spcBef>
          <a:spcPct val="20000"/>
        </a:spcBef>
        <a:spcAft>
          <a:spcPct val="0"/>
        </a:spcAft>
        <a:buChar char="•"/>
        <a:defRPr sz="2400">
          <a:solidFill>
            <a:srgbClr val="99CC00"/>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9219" name="Rectangle 3"/>
          <p:cNvSpPr>
            <a:spLocks noGrp="1" noChangeArrowheads="1"/>
          </p:cNvSpPr>
          <p:nvPr>
            <p:ph type="body" idx="1"/>
          </p:nvPr>
        </p:nvSpPr>
        <p:spPr bwMode="auto">
          <a:xfrm>
            <a:off x="685800" y="16764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8"/>
          <p:cNvSpPr>
            <a:spLocks noChangeArrowheads="1"/>
          </p:cNvSpPr>
          <p:nvPr/>
        </p:nvSpPr>
        <p:spPr bwMode="auto">
          <a:xfrm>
            <a:off x="2133600" y="6613525"/>
            <a:ext cx="4038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200" b="1" smtClean="0">
                <a:solidFill>
                  <a:srgbClr val="0000FF"/>
                </a:solidFill>
              </a:rPr>
              <a:t>== UN-CIMIC STM; 1st Edition – 2013 ==</a:t>
            </a:r>
          </a:p>
        </p:txBody>
      </p:sp>
      <p:sp>
        <p:nvSpPr>
          <p:cNvPr id="1029" name="Rectangle 9"/>
          <p:cNvSpPr>
            <a:spLocks noChangeArrowheads="1"/>
          </p:cNvSpPr>
          <p:nvPr/>
        </p:nvSpPr>
        <p:spPr bwMode="auto">
          <a:xfrm>
            <a:off x="477838" y="6591300"/>
            <a:ext cx="12541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1200" b="1" smtClean="0">
                <a:solidFill>
                  <a:srgbClr val="0000FF"/>
                </a:solidFill>
                <a:ea typeface="Arial Unicode MS" pitchFamily="34" charset="-128"/>
                <a:cs typeface="Arial Unicode MS" pitchFamily="34" charset="-128"/>
              </a:rPr>
              <a:t>DPKO &amp; DFS/ ITS</a:t>
            </a:r>
          </a:p>
        </p:txBody>
      </p:sp>
      <p:sp>
        <p:nvSpPr>
          <p:cNvPr id="7" name="Rectangle 4"/>
          <p:cNvSpPr>
            <a:spLocks noChangeArrowheads="1"/>
          </p:cNvSpPr>
          <p:nvPr/>
        </p:nvSpPr>
        <p:spPr bwMode="auto">
          <a:xfrm>
            <a:off x="0" y="6592888"/>
            <a:ext cx="9144000" cy="36512"/>
          </a:xfrm>
          <a:prstGeom prst="rect">
            <a:avLst/>
          </a:prstGeom>
          <a:gradFill rotWithShape="1">
            <a:gsLst>
              <a:gs pos="0">
                <a:schemeClr val="bg1"/>
              </a:gs>
              <a:gs pos="50000">
                <a:srgbClr val="0000FF"/>
              </a:gs>
              <a:gs pos="100000">
                <a:schemeClr val="bg1"/>
              </a:gs>
            </a:gsLst>
            <a:lin ang="0" scaled="1"/>
          </a:gradFill>
          <a:ln w="9525">
            <a:noFill/>
            <a:miter lim="800000"/>
            <a:headEnd/>
            <a:tailEnd/>
          </a:ln>
        </p:spPr>
        <p:txBody>
          <a:bodyPr wrap="none" anchor="ctr"/>
          <a:lstStyle/>
          <a:p>
            <a:pPr>
              <a:defRPr/>
            </a:pPr>
            <a:endParaRPr lang="en-US" sz="1800">
              <a:solidFill>
                <a:srgbClr val="000000"/>
              </a:solidFill>
              <a:latin typeface="Arial" charset="0"/>
              <a:cs typeface="Arial" charset="0"/>
            </a:endParaRPr>
          </a:p>
        </p:txBody>
      </p:sp>
      <p:sp>
        <p:nvSpPr>
          <p:cNvPr id="5" name="Text Box 8"/>
          <p:cNvSpPr txBox="1">
            <a:spLocks noChangeArrowheads="1"/>
          </p:cNvSpPr>
          <p:nvPr/>
        </p:nvSpPr>
        <p:spPr bwMode="auto">
          <a:xfrm>
            <a:off x="0" y="0"/>
            <a:ext cx="9144000" cy="336550"/>
          </a:xfrm>
          <a:prstGeom prst="rect">
            <a:avLst/>
          </a:prstGeom>
          <a:solidFill>
            <a:srgbClr val="0000FF"/>
          </a:solidFill>
          <a:ln w="9525">
            <a:noFill/>
            <a:miter lim="800000"/>
            <a:headEnd/>
            <a:tailEnd/>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spcBef>
                <a:spcPct val="50000"/>
              </a:spcBef>
              <a:defRPr/>
            </a:pPr>
            <a:r>
              <a:rPr lang="en-US" sz="1600" b="1" smtClean="0">
                <a:solidFill>
                  <a:srgbClr val="FFFFFF"/>
                </a:solidFill>
              </a:rPr>
              <a:t>Module 3: Fundamental Tasks – Unit 2: Liaison, Information Sharing, Planning and Reporting</a:t>
            </a:r>
          </a:p>
        </p:txBody>
      </p:sp>
      <p:sp>
        <p:nvSpPr>
          <p:cNvPr id="2" name="Rectangle 4"/>
          <p:cNvSpPr>
            <a:spLocks noChangeArrowheads="1"/>
          </p:cNvSpPr>
          <p:nvPr/>
        </p:nvSpPr>
        <p:spPr bwMode="auto">
          <a:xfrm>
            <a:off x="0" y="725488"/>
            <a:ext cx="9144000" cy="36512"/>
          </a:xfrm>
          <a:prstGeom prst="rect">
            <a:avLst/>
          </a:prstGeom>
          <a:gradFill rotWithShape="1">
            <a:gsLst>
              <a:gs pos="0">
                <a:srgbClr val="3366FF"/>
              </a:gs>
              <a:gs pos="50000">
                <a:schemeClr val="bg1"/>
              </a:gs>
              <a:gs pos="100000">
                <a:srgbClr val="3366FF"/>
              </a:gs>
            </a:gsLst>
            <a:lin ang="0" scaled="1"/>
          </a:gradFill>
          <a:ln w="9525">
            <a:noFill/>
            <a:miter lim="800000"/>
            <a:headEnd/>
            <a:tailEnd/>
          </a:ln>
          <a:effectLst/>
        </p:spPr>
        <p:txBody>
          <a:bodyPr wrap="none" anchor="ctr"/>
          <a:lstStyle/>
          <a:p>
            <a:pPr>
              <a:defRPr/>
            </a:pPr>
            <a:endParaRPr lang="en-US" sz="1800">
              <a:solidFill>
                <a:srgbClr val="000000"/>
              </a:solidFill>
              <a:latin typeface="Arial" charset="0"/>
              <a:cs typeface="Arial" charset="0"/>
            </a:endParaRPr>
          </a:p>
        </p:txBody>
      </p:sp>
      <p:pic>
        <p:nvPicPr>
          <p:cNvPr id="9225" name="Picture 7" descr="unlogo"/>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6470650"/>
            <a:ext cx="457200"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Slide Number Placeholder 5"/>
          <p:cNvSpPr>
            <a:spLocks noGrp="1"/>
          </p:cNvSpPr>
          <p:nvPr>
            <p:ph type="sldNum" sz="quarter" idx="4"/>
          </p:nvPr>
        </p:nvSpPr>
        <p:spPr>
          <a:xfrm>
            <a:off x="6553200" y="6156325"/>
            <a:ext cx="2133600" cy="365125"/>
          </a:xfrm>
          <a:prstGeom prst="rect">
            <a:avLst/>
          </a:prstGeom>
        </p:spPr>
        <p:txBody>
          <a:bodyPr vert="horz" lIns="91440" tIns="45720" rIns="91440" bIns="45720" rtlCol="0" anchor="ctr"/>
          <a:lstStyle>
            <a:lvl1pPr algn="r">
              <a:buClr>
                <a:srgbClr val="FFFFFF"/>
              </a:buClr>
              <a:buSzPct val="80000"/>
              <a:buFont typeface="Wingdings" pitchFamily="2" charset="2"/>
              <a:buChar char="•"/>
              <a:defRPr sz="1400">
                <a:solidFill>
                  <a:srgbClr val="000000"/>
                </a:solidFill>
                <a:cs typeface="Arial" pitchFamily="34" charset="0"/>
              </a:defRPr>
            </a:lvl1pPr>
          </a:lstStyle>
          <a:p>
            <a:pPr>
              <a:defRPr/>
            </a:pPr>
            <a:fld id="{56C7E214-B17B-4B66-84F5-871B0FA5B41A}"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3920" r:id="rId1"/>
    <p:sldLayoutId id="2147483921" r:id="rId2"/>
  </p:sldLayoutIdLst>
  <p:transition advClick="0"/>
  <p:timing>
    <p:tnLst>
      <p:par>
        <p:cTn id="1" dur="indefinite" restart="never" nodeType="tmRoot"/>
      </p:par>
    </p:tnLst>
  </p:timing>
  <p:hf hdr="0" ftr="0" dt="0"/>
  <p:txStyles>
    <p:titleStyle>
      <a:lvl1pPr algn="ctr" rtl="0" eaLnBrk="0" fontAlgn="base" hangingPunct="0">
        <a:spcBef>
          <a:spcPct val="0"/>
        </a:spcBef>
        <a:spcAft>
          <a:spcPct val="0"/>
        </a:spcAft>
        <a:defRPr sz="4400" b="1">
          <a:solidFill>
            <a:srgbClr val="FFCC00"/>
          </a:solidFill>
          <a:latin typeface="+mj-lt"/>
          <a:ea typeface="+mj-ea"/>
          <a:cs typeface="+mj-cs"/>
        </a:defRPr>
      </a:lvl1pPr>
      <a:lvl2pPr algn="ctr" rtl="0" eaLnBrk="0" fontAlgn="base" hangingPunct="0">
        <a:spcBef>
          <a:spcPct val="0"/>
        </a:spcBef>
        <a:spcAft>
          <a:spcPct val="0"/>
        </a:spcAft>
        <a:defRPr sz="4400" b="1">
          <a:solidFill>
            <a:srgbClr val="FFCC00"/>
          </a:solidFill>
          <a:latin typeface="Times New Roman" pitchFamily="18" charset="0"/>
        </a:defRPr>
      </a:lvl2pPr>
      <a:lvl3pPr algn="ctr" rtl="0" eaLnBrk="0" fontAlgn="base" hangingPunct="0">
        <a:spcBef>
          <a:spcPct val="0"/>
        </a:spcBef>
        <a:spcAft>
          <a:spcPct val="0"/>
        </a:spcAft>
        <a:defRPr sz="4400" b="1">
          <a:solidFill>
            <a:srgbClr val="FFCC00"/>
          </a:solidFill>
          <a:latin typeface="Times New Roman" pitchFamily="18" charset="0"/>
        </a:defRPr>
      </a:lvl3pPr>
      <a:lvl4pPr algn="ctr" rtl="0" eaLnBrk="0" fontAlgn="base" hangingPunct="0">
        <a:spcBef>
          <a:spcPct val="0"/>
        </a:spcBef>
        <a:spcAft>
          <a:spcPct val="0"/>
        </a:spcAft>
        <a:defRPr sz="4400" b="1">
          <a:solidFill>
            <a:srgbClr val="FFCC00"/>
          </a:solidFill>
          <a:latin typeface="Times New Roman" pitchFamily="18" charset="0"/>
        </a:defRPr>
      </a:lvl4pPr>
      <a:lvl5pPr algn="ctr" rtl="0" eaLnBrk="0" fontAlgn="base" hangingPunct="0">
        <a:spcBef>
          <a:spcPct val="0"/>
        </a:spcBef>
        <a:spcAft>
          <a:spcPct val="0"/>
        </a:spcAft>
        <a:defRPr sz="4400" b="1">
          <a:solidFill>
            <a:srgbClr val="FFCC00"/>
          </a:solidFill>
          <a:latin typeface="Times New Roman" pitchFamily="18" charset="0"/>
        </a:defRPr>
      </a:lvl5pPr>
      <a:lvl6pPr marL="457200" algn="ctr" rtl="0" fontAlgn="base">
        <a:spcBef>
          <a:spcPct val="0"/>
        </a:spcBef>
        <a:spcAft>
          <a:spcPct val="0"/>
        </a:spcAft>
        <a:defRPr sz="4400" b="1">
          <a:solidFill>
            <a:srgbClr val="FFCC00"/>
          </a:solidFill>
          <a:latin typeface="Times New Roman" pitchFamily="18" charset="0"/>
        </a:defRPr>
      </a:lvl6pPr>
      <a:lvl7pPr marL="914400" algn="ctr" rtl="0" fontAlgn="base">
        <a:spcBef>
          <a:spcPct val="0"/>
        </a:spcBef>
        <a:spcAft>
          <a:spcPct val="0"/>
        </a:spcAft>
        <a:defRPr sz="4400" b="1">
          <a:solidFill>
            <a:srgbClr val="FFCC00"/>
          </a:solidFill>
          <a:latin typeface="Times New Roman" pitchFamily="18" charset="0"/>
        </a:defRPr>
      </a:lvl7pPr>
      <a:lvl8pPr marL="1371600" algn="ctr" rtl="0" fontAlgn="base">
        <a:spcBef>
          <a:spcPct val="0"/>
        </a:spcBef>
        <a:spcAft>
          <a:spcPct val="0"/>
        </a:spcAft>
        <a:defRPr sz="4400" b="1">
          <a:solidFill>
            <a:srgbClr val="FFCC00"/>
          </a:solidFill>
          <a:latin typeface="Times New Roman" pitchFamily="18" charset="0"/>
        </a:defRPr>
      </a:lvl8pPr>
      <a:lvl9pPr marL="1828800" algn="ctr" rtl="0" fontAlgn="base">
        <a:spcBef>
          <a:spcPct val="0"/>
        </a:spcBef>
        <a:spcAft>
          <a:spcPct val="0"/>
        </a:spcAft>
        <a:defRPr sz="4400" b="1">
          <a:solidFill>
            <a:srgbClr val="FFCC00"/>
          </a:solidFill>
          <a:latin typeface="Times New Roman" pitchFamily="18" charset="0"/>
        </a:defRPr>
      </a:lvl9pPr>
    </p:titleStyle>
    <p:bodyStyle>
      <a:lvl1pPr marL="342900" indent="-342900" algn="l" rtl="0" eaLnBrk="0" fontAlgn="base" hangingPunct="0">
        <a:spcBef>
          <a:spcPct val="20000"/>
        </a:spcBef>
        <a:spcAft>
          <a:spcPct val="0"/>
        </a:spcAft>
        <a:buFont typeface="Wingdings" pitchFamily="2" charset="2"/>
        <a:buChar char="ü"/>
        <a:defRPr sz="2400" b="1">
          <a:solidFill>
            <a:srgbClr val="FFFF99"/>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Ø"/>
        <a:defRPr sz="2000">
          <a:solidFill>
            <a:srgbClr val="C0C0C0"/>
          </a:solidFill>
          <a:latin typeface="+mn-lt"/>
        </a:defRPr>
      </a:lvl2pPr>
      <a:lvl3pPr marL="1143000" indent="-228600" algn="l" rtl="0" eaLnBrk="0" fontAlgn="base" hangingPunct="0">
        <a:spcBef>
          <a:spcPct val="20000"/>
        </a:spcBef>
        <a:spcAft>
          <a:spcPct val="0"/>
        </a:spcAft>
        <a:buChar char="•"/>
        <a:defRPr sz="2400">
          <a:solidFill>
            <a:srgbClr val="99CC00"/>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1.xml"/><Relationship Id="rId1" Type="http://schemas.openxmlformats.org/officeDocument/2006/relationships/slideLayout" Target="../slideLayouts/slideLayout6.xml"/><Relationship Id="rId4" Type="http://schemas.openxmlformats.org/officeDocument/2006/relationships/image" Target="../media/image116.jpeg"/></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8" Type="http://schemas.openxmlformats.org/officeDocument/2006/relationships/image" Target="../media/image122.png"/><Relationship Id="rId13" Type="http://schemas.openxmlformats.org/officeDocument/2006/relationships/image" Target="../media/image126.png"/><Relationship Id="rId3" Type="http://schemas.openxmlformats.org/officeDocument/2006/relationships/image" Target="../media/image117.jpeg"/><Relationship Id="rId7" Type="http://schemas.openxmlformats.org/officeDocument/2006/relationships/image" Target="../media/image121.png"/><Relationship Id="rId12" Type="http://schemas.openxmlformats.org/officeDocument/2006/relationships/image" Target="../media/image125.png"/><Relationship Id="rId2" Type="http://schemas.openxmlformats.org/officeDocument/2006/relationships/notesSlide" Target="../notesSlides/notesSlide104.xml"/><Relationship Id="rId1" Type="http://schemas.openxmlformats.org/officeDocument/2006/relationships/slideLayout" Target="../slideLayouts/slideLayout6.xml"/><Relationship Id="rId6" Type="http://schemas.openxmlformats.org/officeDocument/2006/relationships/image" Target="../media/image120.png"/><Relationship Id="rId11" Type="http://schemas.openxmlformats.org/officeDocument/2006/relationships/image" Target="../media/image124.png"/><Relationship Id="rId5" Type="http://schemas.openxmlformats.org/officeDocument/2006/relationships/image" Target="../media/image119.png"/><Relationship Id="rId10" Type="http://schemas.openxmlformats.org/officeDocument/2006/relationships/slide" Target="slide14.xml"/><Relationship Id="rId4" Type="http://schemas.openxmlformats.org/officeDocument/2006/relationships/image" Target="../media/image118.png"/><Relationship Id="rId9" Type="http://schemas.openxmlformats.org/officeDocument/2006/relationships/image" Target="../media/image123.emf"/></Relationships>
</file>

<file path=ppt/slides/_rels/slide108.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05.xml"/><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3" Type="http://schemas.openxmlformats.org/officeDocument/2006/relationships/image" Target="../media/image123.emf"/><Relationship Id="rId2" Type="http://schemas.openxmlformats.org/officeDocument/2006/relationships/notesSlide" Target="../notesSlides/notesSlide106.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08.xml"/><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11.xml"/><Relationship Id="rId1" Type="http://schemas.openxmlformats.org/officeDocument/2006/relationships/slideLayout" Target="../slideLayouts/slideLayout6.xml"/><Relationship Id="rId4" Type="http://schemas.openxmlformats.org/officeDocument/2006/relationships/image" Target="../media/image116.jpeg"/></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15.jpe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22.xml"/><Relationship Id="rId1" Type="http://schemas.openxmlformats.org/officeDocument/2006/relationships/slideLayout" Target="../slideLayouts/slideLayout7.xml"/><Relationship Id="rId6" Type="http://schemas.openxmlformats.org/officeDocument/2006/relationships/image" Target="../media/image134.png"/><Relationship Id="rId5" Type="http://schemas.openxmlformats.org/officeDocument/2006/relationships/image" Target="../media/image133.emf"/><Relationship Id="rId4" Type="http://schemas.openxmlformats.org/officeDocument/2006/relationships/image" Target="../media/image132.png"/></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134.png"/><Relationship Id="rId5" Type="http://schemas.openxmlformats.org/officeDocument/2006/relationships/image" Target="../media/image133.emf"/><Relationship Id="rId4" Type="http://schemas.openxmlformats.org/officeDocument/2006/relationships/image" Target="../media/image132.png"/></Relationships>
</file>

<file path=ppt/slides/_rels/slide128.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137.jpeg"/><Relationship Id="rId4" Type="http://schemas.openxmlformats.org/officeDocument/2006/relationships/image" Target="../media/image136.jpeg"/></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36.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9.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9.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4.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4.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4.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4.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14.xml"/></Relationships>
</file>

<file path=ppt/slides/_rels/slide147.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4.xml"/><Relationship Id="rId1" Type="http://schemas.openxmlformats.org/officeDocument/2006/relationships/slideLayout" Target="../slideLayouts/slideLayout14.xml"/></Relationships>
</file>

<file path=ppt/slides/_rels/slide148.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5.xml"/><Relationship Id="rId1" Type="http://schemas.openxmlformats.org/officeDocument/2006/relationships/slideLayout" Target="../slideLayouts/slideLayout14.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7.xml"/><Relationship Id="rId1" Type="http://schemas.openxmlformats.org/officeDocument/2006/relationships/slideLayout" Target="../slideLayouts/slideLayout14.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4.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4.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4.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4.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4.xml"/></Relationships>
</file>

<file path=ppt/slides/_rels/slide156.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53.xml"/><Relationship Id="rId1" Type="http://schemas.openxmlformats.org/officeDocument/2006/relationships/slideLayout" Target="../slideLayouts/slideLayout14.xml"/><Relationship Id="rId4" Type="http://schemas.openxmlformats.org/officeDocument/2006/relationships/image" Target="../media/image49.jpeg"/></Relationships>
</file>

<file path=ppt/slides/_rels/slide157.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54.xml"/><Relationship Id="rId1" Type="http://schemas.openxmlformats.org/officeDocument/2006/relationships/slideLayout" Target="../slideLayouts/slideLayout14.xml"/><Relationship Id="rId4" Type="http://schemas.openxmlformats.org/officeDocument/2006/relationships/image" Target="../media/image143.png"/></Relationships>
</file>

<file path=ppt/slides/_rels/slide158.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55.xml"/><Relationship Id="rId1" Type="http://schemas.openxmlformats.org/officeDocument/2006/relationships/slideLayout" Target="../slideLayouts/slideLayout14.xml"/><Relationship Id="rId4" Type="http://schemas.openxmlformats.org/officeDocument/2006/relationships/image" Target="../media/image143.png"/></Relationships>
</file>

<file path=ppt/slides/_rels/slide159.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56.xml"/><Relationship Id="rId1" Type="http://schemas.openxmlformats.org/officeDocument/2006/relationships/slideLayout" Target="../slideLayouts/slideLayout14.xml"/><Relationship Id="rId4" Type="http://schemas.openxmlformats.org/officeDocument/2006/relationships/image" Target="../media/image143.png"/></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57.xml"/><Relationship Id="rId1" Type="http://schemas.openxmlformats.org/officeDocument/2006/relationships/slideLayout" Target="../slideLayouts/slideLayout14.xml"/><Relationship Id="rId4" Type="http://schemas.openxmlformats.org/officeDocument/2006/relationships/image" Target="../media/image143.png"/></Relationships>
</file>

<file path=ppt/slides/_rels/slide16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58.xml"/><Relationship Id="rId1" Type="http://schemas.openxmlformats.org/officeDocument/2006/relationships/slideLayout" Target="../slideLayouts/slideLayout14.xml"/></Relationships>
</file>

<file path=ppt/slides/_rels/slide16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59.xml"/><Relationship Id="rId1" Type="http://schemas.openxmlformats.org/officeDocument/2006/relationships/slideLayout" Target="../slideLayouts/slideLayout14.xml"/></Relationships>
</file>

<file path=ppt/slides/_rels/slide16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60.xml"/><Relationship Id="rId1" Type="http://schemas.openxmlformats.org/officeDocument/2006/relationships/slideLayout" Target="../slideLayouts/slideLayout14.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4.xml"/></Relationships>
</file>

<file path=ppt/slides/_rels/slide16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62.xml"/><Relationship Id="rId1" Type="http://schemas.openxmlformats.org/officeDocument/2006/relationships/slideLayout" Target="../slideLayouts/slideLayout20.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19.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0.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9.xml"/></Relationships>
</file>

<file path=ppt/slides/_rels/slide169.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66.xml"/><Relationship Id="rId1" Type="http://schemas.openxmlformats.org/officeDocument/2006/relationships/slideLayout" Target="../slideLayouts/slideLayout19.xml"/></Relationships>
</file>

<file path=ppt/slides/_rels/slide17.xml.rels><?xml version="1.0" encoding="UTF-8" standalone="yes"?>
<Relationships xmlns="http://schemas.openxmlformats.org/package/2006/relationships"><Relationship Id="rId3" Type="http://schemas.openxmlformats.org/officeDocument/2006/relationships/image" Target="../media/image20.wmf"/><Relationship Id="rId7" Type="http://schemas.openxmlformats.org/officeDocument/2006/relationships/image" Target="../media/image24.png"/><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170.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67.xml"/><Relationship Id="rId1" Type="http://schemas.openxmlformats.org/officeDocument/2006/relationships/slideLayout" Target="../slideLayouts/slideLayout19.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0.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19.xml"/></Relationships>
</file>

<file path=ppt/slides/_rels/slide173.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70.xml"/><Relationship Id="rId1" Type="http://schemas.openxmlformats.org/officeDocument/2006/relationships/slideLayout" Target="../slideLayouts/slideLayout19.xml"/></Relationships>
</file>

<file path=ppt/slides/_rels/slide174.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71.xml"/><Relationship Id="rId1" Type="http://schemas.openxmlformats.org/officeDocument/2006/relationships/slideLayout" Target="../slideLayouts/slideLayout19.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0.xml"/></Relationships>
</file>

<file path=ppt/slides/_rels/slide176.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73.xml"/><Relationship Id="rId1" Type="http://schemas.openxmlformats.org/officeDocument/2006/relationships/slideLayout" Target="../slideLayouts/slideLayout20.xml"/></Relationships>
</file>

<file path=ppt/slides/_rels/slide17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74.xml"/><Relationship Id="rId1" Type="http://schemas.openxmlformats.org/officeDocument/2006/relationships/slideLayout" Target="../slideLayouts/slideLayout20.xml"/></Relationships>
</file>

<file path=ppt/slides/_rels/slide178.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75.xml"/><Relationship Id="rId1" Type="http://schemas.openxmlformats.org/officeDocument/2006/relationships/slideLayout" Target="../slideLayouts/slideLayout20.xml"/></Relationships>
</file>

<file path=ppt/slides/_rels/slide17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76.xml"/><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7.xml"/><Relationship Id="rId1" Type="http://schemas.openxmlformats.org/officeDocument/2006/relationships/slideLayout" Target="../slideLayouts/slideLayout1.xml"/><Relationship Id="rId4" Type="http://schemas.openxmlformats.org/officeDocument/2006/relationships/image" Target="../media/image26.jpeg"/></Relationships>
</file>

<file path=ppt/slides/_rels/slide180.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77.xml"/><Relationship Id="rId1" Type="http://schemas.openxmlformats.org/officeDocument/2006/relationships/slideLayout" Target="../slideLayouts/slideLayout20.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0.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0.xml"/></Relationships>
</file>

<file path=ppt/slides/_rels/slide18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80.xml"/><Relationship Id="rId1" Type="http://schemas.openxmlformats.org/officeDocument/2006/relationships/slideLayout" Target="../slideLayouts/slideLayout2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1.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1.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1.xml"/></Relationships>
</file>

<file path=ppt/slides/_rels/slide188.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84.xml"/><Relationship Id="rId1" Type="http://schemas.openxmlformats.org/officeDocument/2006/relationships/slideLayout" Target="../slideLayouts/slideLayout22.xml"/><Relationship Id="rId5" Type="http://schemas.openxmlformats.org/officeDocument/2006/relationships/image" Target="../media/image157.jpeg"/><Relationship Id="rId4" Type="http://schemas.openxmlformats.org/officeDocument/2006/relationships/image" Target="../media/image156.jpeg"/></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1.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1.xml"/></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88.xml"/><Relationship Id="rId2" Type="http://schemas.openxmlformats.org/officeDocument/2006/relationships/slideLayout" Target="../slideLayouts/slideLayout22.xml"/><Relationship Id="rId1" Type="http://schemas.openxmlformats.org/officeDocument/2006/relationships/vmlDrawing" Target="../drawings/vmlDrawing16.vml"/><Relationship Id="rId6" Type="http://schemas.openxmlformats.org/officeDocument/2006/relationships/image" Target="../media/image159.jpeg"/><Relationship Id="rId5" Type="http://schemas.openxmlformats.org/officeDocument/2006/relationships/image" Target="../media/image158.emf"/><Relationship Id="rId4" Type="http://schemas.openxmlformats.org/officeDocument/2006/relationships/oleObject" Target="../embeddings/oleObject17.bin"/></Relationships>
</file>

<file path=ppt/slides/_rels/slide193.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89.xml"/><Relationship Id="rId1" Type="http://schemas.openxmlformats.org/officeDocument/2006/relationships/slideLayout" Target="../slideLayouts/slideLayout21.xml"/></Relationships>
</file>

<file path=ppt/slides/_rels/slide194.xml.rels><?xml version="1.0" encoding="UTF-8" standalone="yes"?>
<Relationships xmlns="http://schemas.openxmlformats.org/package/2006/relationships"><Relationship Id="rId3" Type="http://schemas.openxmlformats.org/officeDocument/2006/relationships/image" Target="../media/image160.wmf"/><Relationship Id="rId2" Type="http://schemas.openxmlformats.org/officeDocument/2006/relationships/notesSlide" Target="../notesSlides/notesSlide190.xml"/><Relationship Id="rId1" Type="http://schemas.openxmlformats.org/officeDocument/2006/relationships/slideLayout" Target="../slideLayouts/slideLayout2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1.xml"/></Relationships>
</file>

<file path=ppt/slides/_rels/slide199.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95.xml"/><Relationship Id="rId1" Type="http://schemas.openxmlformats.org/officeDocument/2006/relationships/slideLayout" Target="../slideLayouts/slideLayout22.xml"/></Relationships>
</file>

<file path=ppt/slides/_rels/slide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96.xml"/><Relationship Id="rId1" Type="http://schemas.openxmlformats.org/officeDocument/2006/relationships/slideLayout" Target="../slideLayouts/slideLayout21.xml"/><Relationship Id="rId4" Type="http://schemas.openxmlformats.org/officeDocument/2006/relationships/image" Target="../media/image139.jpeg"/></Relationships>
</file>

<file path=ppt/slides/_rels/slide201.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97.xml"/><Relationship Id="rId1" Type="http://schemas.openxmlformats.org/officeDocument/2006/relationships/slideLayout" Target="../slideLayouts/slideLayout22.xml"/></Relationships>
</file>

<file path=ppt/slides/_rels/slide202.xml.rels><?xml version="1.0" encoding="UTF-8" standalone="yes"?>
<Relationships xmlns="http://schemas.openxmlformats.org/package/2006/relationships"><Relationship Id="rId3" Type="http://schemas.openxmlformats.org/officeDocument/2006/relationships/image" Target="../media/image162.wmf"/><Relationship Id="rId2" Type="http://schemas.openxmlformats.org/officeDocument/2006/relationships/notesSlide" Target="../notesSlides/notesSlide198.xml"/><Relationship Id="rId1" Type="http://schemas.openxmlformats.org/officeDocument/2006/relationships/slideLayout" Target="../slideLayouts/slideLayout22.xml"/><Relationship Id="rId5" Type="http://schemas.openxmlformats.org/officeDocument/2006/relationships/image" Target="../media/image164.jpeg"/><Relationship Id="rId4" Type="http://schemas.openxmlformats.org/officeDocument/2006/relationships/image" Target="../media/image163.jpeg"/></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2.xml"/></Relationships>
</file>

<file path=ppt/slides/_rels/slide205.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01.xml"/><Relationship Id="rId1" Type="http://schemas.openxmlformats.org/officeDocument/2006/relationships/slideLayout" Target="../slideLayouts/slideLayout21.xml"/></Relationships>
</file>

<file path=ppt/slides/_rels/slide20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02.xml"/><Relationship Id="rId1" Type="http://schemas.openxmlformats.org/officeDocument/2006/relationships/slideLayout" Target="../slideLayouts/slideLayout23.xml"/></Relationships>
</file>

<file path=ppt/slides/_rels/slide207.xml.rels><?xml version="1.0" encoding="UTF-8" standalone="yes"?>
<Relationships xmlns="http://schemas.openxmlformats.org/package/2006/relationships"><Relationship Id="rId3" Type="http://schemas.openxmlformats.org/officeDocument/2006/relationships/image" Target="../media/image166.wmf"/><Relationship Id="rId2" Type="http://schemas.openxmlformats.org/officeDocument/2006/relationships/notesSlide" Target="../notesSlides/notesSlide203.xml"/><Relationship Id="rId1" Type="http://schemas.openxmlformats.org/officeDocument/2006/relationships/slideLayout" Target="../slideLayouts/slideLayout22.xml"/><Relationship Id="rId4" Type="http://schemas.openxmlformats.org/officeDocument/2006/relationships/image" Target="../media/image167.png"/></Relationships>
</file>

<file path=ppt/slides/_rels/slide208.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204.xml"/><Relationship Id="rId1" Type="http://schemas.openxmlformats.org/officeDocument/2006/relationships/slideLayout" Target="../slideLayouts/slideLayout2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2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1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07.xml"/><Relationship Id="rId1" Type="http://schemas.openxmlformats.org/officeDocument/2006/relationships/slideLayout" Target="../slideLayouts/slideLayout30.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25.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25.xml"/></Relationships>
</file>

<file path=ppt/slides/_rels/slide215.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210.xml"/><Relationship Id="rId1" Type="http://schemas.openxmlformats.org/officeDocument/2006/relationships/slideLayout" Target="../slideLayouts/slideLayout30.xml"/><Relationship Id="rId4" Type="http://schemas.openxmlformats.org/officeDocument/2006/relationships/image" Target="../media/image169.jpeg"/></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30.xml"/></Relationships>
</file>

<file path=ppt/slides/_rels/slide217.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12.xml"/><Relationship Id="rId1" Type="http://schemas.openxmlformats.org/officeDocument/2006/relationships/slideLayout" Target="../slideLayouts/slideLayout30.xml"/><Relationship Id="rId4" Type="http://schemas.openxmlformats.org/officeDocument/2006/relationships/image" Target="../media/image139.jpeg"/></Relationships>
</file>

<file path=ppt/slides/_rels/slide218.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213.xml"/><Relationship Id="rId1" Type="http://schemas.openxmlformats.org/officeDocument/2006/relationships/slideLayout" Target="../slideLayouts/slideLayout24.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215.xml"/><Relationship Id="rId1" Type="http://schemas.openxmlformats.org/officeDocument/2006/relationships/slideLayout" Target="../slideLayouts/slideLayout30.xml"/><Relationship Id="rId4" Type="http://schemas.openxmlformats.org/officeDocument/2006/relationships/image" Target="../media/image174.png"/></Relationships>
</file>

<file path=ppt/slides/_rels/slide221.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16.xml"/><Relationship Id="rId1" Type="http://schemas.openxmlformats.org/officeDocument/2006/relationships/slideLayout" Target="../slideLayouts/slideLayout25.xml"/></Relationships>
</file>

<file path=ppt/slides/_rels/slide22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17.xml"/><Relationship Id="rId1" Type="http://schemas.openxmlformats.org/officeDocument/2006/relationships/slideLayout" Target="../slideLayouts/slideLayout30.xml"/><Relationship Id="rId4" Type="http://schemas.openxmlformats.org/officeDocument/2006/relationships/image" Target="../media/image177.jpeg"/></Relationships>
</file>

<file path=ppt/slides/_rels/slide223.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218.xml"/><Relationship Id="rId1" Type="http://schemas.openxmlformats.org/officeDocument/2006/relationships/slideLayout" Target="../slideLayouts/slideLayout24.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25.xml"/></Relationships>
</file>

<file path=ppt/slides/_rels/slide225.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220.xml"/><Relationship Id="rId1" Type="http://schemas.openxmlformats.org/officeDocument/2006/relationships/slideLayout" Target="../slideLayouts/slideLayout30.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2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1.xml"/><Relationship Id="rId1" Type="http://schemas.openxmlformats.org/officeDocument/2006/relationships/slideLayout" Target="../slideLayouts/slideLayout30.xml"/></Relationships>
</file>

<file path=ppt/slides/_rels/slide227.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22.xml"/><Relationship Id="rId1" Type="http://schemas.openxmlformats.org/officeDocument/2006/relationships/slideLayout" Target="../slideLayouts/slideLayout30.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30.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24.xml"/><Relationship Id="rId1" Type="http://schemas.openxmlformats.org/officeDocument/2006/relationships/slideLayout" Target="../slideLayouts/slideLayout30.xml"/></Relationships>
</file>

<file path=ppt/slides/_rels/slide231.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25.xml"/><Relationship Id="rId1" Type="http://schemas.openxmlformats.org/officeDocument/2006/relationships/slideLayout" Target="../slideLayouts/slideLayout30.xml"/><Relationship Id="rId4" Type="http://schemas.openxmlformats.org/officeDocument/2006/relationships/image" Target="../media/image185.png"/></Relationships>
</file>

<file path=ppt/slides/_rels/slide23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6.xml"/><Relationship Id="rId1" Type="http://schemas.openxmlformats.org/officeDocument/2006/relationships/slideLayout" Target="../slideLayouts/slideLayout30.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30.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30.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30.xml"/></Relationships>
</file>

<file path=ppt/slides/_rels/slide23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30.xml"/><Relationship Id="rId1" Type="http://schemas.openxmlformats.org/officeDocument/2006/relationships/slideLayout" Target="../slideLayouts/slideLayout36.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36.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233.xml"/><Relationship Id="rId1" Type="http://schemas.openxmlformats.org/officeDocument/2006/relationships/slideLayout" Target="../slideLayouts/slideLayout36.xml"/><Relationship Id="rId4" Type="http://schemas.openxmlformats.org/officeDocument/2006/relationships/image" Target="../media/image187.jpeg"/></Relationships>
</file>

<file path=ppt/slides/_rels/slide241.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234.xml"/><Relationship Id="rId1" Type="http://schemas.openxmlformats.org/officeDocument/2006/relationships/slideLayout" Target="../slideLayouts/slideLayout36.xml"/></Relationships>
</file>

<file path=ppt/slides/_rels/slide242.xml.rels><?xml version="1.0" encoding="UTF-8" standalone="yes"?>
<Relationships xmlns="http://schemas.openxmlformats.org/package/2006/relationships"><Relationship Id="rId3" Type="http://schemas.openxmlformats.org/officeDocument/2006/relationships/hyperlink" Target="http://reliefweb.int/" TargetMode="External"/><Relationship Id="rId2" Type="http://schemas.openxmlformats.org/officeDocument/2006/relationships/notesSlide" Target="../notesSlides/notesSlide235.xml"/><Relationship Id="rId1" Type="http://schemas.openxmlformats.org/officeDocument/2006/relationships/slideLayout" Target="../slideLayouts/slideLayout36.xml"/></Relationships>
</file>

<file path=ppt/slides/_rels/slide24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36.xml"/><Relationship Id="rId1" Type="http://schemas.openxmlformats.org/officeDocument/2006/relationships/slideLayout" Target="../slideLayouts/slideLayout36.xml"/></Relationships>
</file>

<file path=ppt/slides/_rels/slide244.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37.xml"/><Relationship Id="rId1" Type="http://schemas.openxmlformats.org/officeDocument/2006/relationships/slideLayout" Target="../slideLayouts/slideLayout36.xml"/></Relationships>
</file>

<file path=ppt/slides/_rels/slide24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238.xml"/><Relationship Id="rId1" Type="http://schemas.openxmlformats.org/officeDocument/2006/relationships/slideLayout" Target="../slideLayouts/slideLayout36.xml"/><Relationship Id="rId6" Type="http://schemas.openxmlformats.org/officeDocument/2006/relationships/image" Target="../media/image193.png"/><Relationship Id="rId5" Type="http://schemas.openxmlformats.org/officeDocument/2006/relationships/image" Target="../media/image192.jpeg"/><Relationship Id="rId4" Type="http://schemas.openxmlformats.org/officeDocument/2006/relationships/image" Target="../media/image191.jpeg"/></Relationships>
</file>

<file path=ppt/slides/_rels/slide246.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239.xml"/><Relationship Id="rId1" Type="http://schemas.openxmlformats.org/officeDocument/2006/relationships/slideLayout" Target="../slideLayouts/slideLayout36.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36.xml"/></Relationships>
</file>

<file path=ppt/slides/_rels/slide24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41.xml"/><Relationship Id="rId1" Type="http://schemas.openxmlformats.org/officeDocument/2006/relationships/slideLayout" Target="../slideLayouts/slideLayout36.xml"/></Relationships>
</file>

<file path=ppt/slides/_rels/slide24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42.xml"/><Relationship Id="rId1" Type="http://schemas.openxmlformats.org/officeDocument/2006/relationships/slideLayout" Target="../slideLayouts/slideLayout3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43.xml"/><Relationship Id="rId1" Type="http://schemas.openxmlformats.org/officeDocument/2006/relationships/slideLayout" Target="../slideLayouts/slideLayout36.xml"/></Relationships>
</file>

<file path=ppt/slides/_rels/slide251.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244.xml"/><Relationship Id="rId1" Type="http://schemas.openxmlformats.org/officeDocument/2006/relationships/slideLayout" Target="../slideLayouts/slideLayout36.xml"/></Relationships>
</file>

<file path=ppt/slides/_rels/slide252.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245.xml"/><Relationship Id="rId1" Type="http://schemas.openxmlformats.org/officeDocument/2006/relationships/slideLayout" Target="../slideLayouts/slideLayout36.xml"/></Relationships>
</file>

<file path=ppt/slides/_rels/slide25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46.xml"/><Relationship Id="rId1" Type="http://schemas.openxmlformats.org/officeDocument/2006/relationships/slideLayout" Target="../slideLayouts/slideLayout36.xml"/></Relationships>
</file>

<file path=ppt/slides/_rels/slide25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47.xml"/><Relationship Id="rId1" Type="http://schemas.openxmlformats.org/officeDocument/2006/relationships/slideLayout" Target="../slideLayouts/slideLayout36.xml"/><Relationship Id="rId4" Type="http://schemas.openxmlformats.org/officeDocument/2006/relationships/hyperlink" Target="http://www.unocha.org/what-we-do/coordination-tools/UN-CMCoord/publications" TargetMode="External"/></Relationships>
</file>

<file path=ppt/slides/_rels/slide255.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48.xml"/><Relationship Id="rId1" Type="http://schemas.openxmlformats.org/officeDocument/2006/relationships/slideLayout" Target="../slideLayouts/slideLayout36.xml"/><Relationship Id="rId5" Type="http://schemas.openxmlformats.org/officeDocument/2006/relationships/image" Target="../media/image157.jpeg"/><Relationship Id="rId4" Type="http://schemas.openxmlformats.org/officeDocument/2006/relationships/image" Target="../media/image156.jpeg"/></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36.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36.xml"/></Relationships>
</file>

<file path=ppt/slides/_rels/slide258.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51.xml"/><Relationship Id="rId1" Type="http://schemas.openxmlformats.org/officeDocument/2006/relationships/slideLayout" Target="../slideLayouts/slideLayout36.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3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36.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36.xml"/></Relationships>
</file>

<file path=ppt/slides/_rels/slide26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55.xml"/><Relationship Id="rId1" Type="http://schemas.openxmlformats.org/officeDocument/2006/relationships/slideLayout" Target="../slideLayouts/slideLayout3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3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37.xml"/></Relationships>
</file>

<file path=ppt/slides/_rels/slide265.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258.xml"/><Relationship Id="rId1" Type="http://schemas.openxmlformats.org/officeDocument/2006/relationships/slideLayout" Target="../slideLayouts/slideLayout37.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6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59.xml"/><Relationship Id="rId1" Type="http://schemas.openxmlformats.org/officeDocument/2006/relationships/slideLayout" Target="../slideLayouts/slideLayout37.xml"/></Relationships>
</file>

<file path=ppt/slides/_rels/slide267.xml.rels><?xml version="1.0" encoding="UTF-8" standalone="yes"?>
<Relationships xmlns="http://schemas.openxmlformats.org/package/2006/relationships"><Relationship Id="rId8" Type="http://schemas.openxmlformats.org/officeDocument/2006/relationships/image" Target="../media/image198.png"/><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260.xml"/><Relationship Id="rId1" Type="http://schemas.openxmlformats.org/officeDocument/2006/relationships/slideLayout" Target="../slideLayouts/slideLayout37.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68.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261.xml"/><Relationship Id="rId1" Type="http://schemas.openxmlformats.org/officeDocument/2006/relationships/slideLayout" Target="../slideLayouts/slideLayout37.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3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8" Type="http://schemas.openxmlformats.org/officeDocument/2006/relationships/hyperlink" Target="https://www.icrc.org/fr" TargetMode="External"/><Relationship Id="rId3" Type="http://schemas.openxmlformats.org/officeDocument/2006/relationships/image" Target="../media/image199.png"/><Relationship Id="rId7" Type="http://schemas.openxmlformats.org/officeDocument/2006/relationships/image" Target="../media/image203.jpeg"/><Relationship Id="rId2" Type="http://schemas.openxmlformats.org/officeDocument/2006/relationships/notesSlide" Target="../notesSlides/notesSlide263.xml"/><Relationship Id="rId1" Type="http://schemas.openxmlformats.org/officeDocument/2006/relationships/slideLayout" Target="../slideLayouts/slideLayout37.xml"/><Relationship Id="rId6" Type="http://schemas.openxmlformats.org/officeDocument/2006/relationships/image" Target="../media/image202.jpeg"/><Relationship Id="rId5" Type="http://schemas.openxmlformats.org/officeDocument/2006/relationships/image" Target="../media/image201.jpeg"/><Relationship Id="rId4" Type="http://schemas.openxmlformats.org/officeDocument/2006/relationships/image" Target="../media/image200.jpeg"/><Relationship Id="rId9" Type="http://schemas.openxmlformats.org/officeDocument/2006/relationships/image" Target="../media/image114.png"/></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37.xml"/></Relationships>
</file>

<file path=ppt/slides/_rels/slide272.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265.xml"/><Relationship Id="rId1" Type="http://schemas.openxmlformats.org/officeDocument/2006/relationships/slideLayout" Target="../slideLayouts/slideLayout3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37.xml"/></Relationships>
</file>

<file path=ppt/slides/_rels/slide274.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267.xml"/><Relationship Id="rId1" Type="http://schemas.openxmlformats.org/officeDocument/2006/relationships/slideLayout" Target="../slideLayouts/slideLayout37.xml"/></Relationships>
</file>

<file path=ppt/slides/_rels/slide275.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68.xml"/><Relationship Id="rId1" Type="http://schemas.openxmlformats.org/officeDocument/2006/relationships/slideLayout" Target="../slideLayouts/slideLayout37.xml"/></Relationships>
</file>

<file path=ppt/slides/_rels/slide276.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69.xml"/><Relationship Id="rId1" Type="http://schemas.openxmlformats.org/officeDocument/2006/relationships/slideLayout" Target="../slideLayouts/slideLayout3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37.xml"/></Relationships>
</file>

<file path=ppt/slides/_rels/slide2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7.xml"/><Relationship Id="rId1" Type="http://schemas.openxmlformats.org/officeDocument/2006/relationships/slideLayout" Target="../slideLayouts/slideLayout2.xml"/><Relationship Id="rId4" Type="http://schemas.openxmlformats.org/officeDocument/2006/relationships/image" Target="../media/image28.jpeg"/></Relationships>
</file>

<file path=ppt/slides/_rels/slide28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71.xml"/><Relationship Id="rId1" Type="http://schemas.openxmlformats.org/officeDocument/2006/relationships/slideLayout" Target="../slideLayouts/slideLayout44.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39.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38.xml"/></Relationships>
</file>

<file path=ppt/slides/_rels/slide283.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74.xml"/><Relationship Id="rId1" Type="http://schemas.openxmlformats.org/officeDocument/2006/relationships/slideLayout" Target="../slideLayouts/slideLayout44.xml"/></Relationships>
</file>

<file path=ppt/slides/_rels/slide284.xml.rels><?xml version="1.0" encoding="UTF-8" standalone="yes"?>
<Relationships xmlns="http://schemas.openxmlformats.org/package/2006/relationships"><Relationship Id="rId3" Type="http://schemas.openxmlformats.org/officeDocument/2006/relationships/image" Target="../media/image208.wmf"/><Relationship Id="rId2" Type="http://schemas.openxmlformats.org/officeDocument/2006/relationships/notesSlide" Target="../notesSlides/notesSlide275.xml"/><Relationship Id="rId1" Type="http://schemas.openxmlformats.org/officeDocument/2006/relationships/slideLayout" Target="../slideLayouts/slideLayout44.xml"/></Relationships>
</file>

<file path=ppt/slides/_rels/slide28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76.xml"/><Relationship Id="rId1" Type="http://schemas.openxmlformats.org/officeDocument/2006/relationships/slideLayout" Target="../slideLayouts/slideLayout44.xml"/></Relationships>
</file>

<file path=ppt/slides/_rels/slide286.xml.rels><?xml version="1.0" encoding="UTF-8" standalone="yes"?>
<Relationships xmlns="http://schemas.openxmlformats.org/package/2006/relationships"><Relationship Id="rId3" Type="http://schemas.openxmlformats.org/officeDocument/2006/relationships/notesSlide" Target="../notesSlides/notesSlide277.xml"/><Relationship Id="rId2" Type="http://schemas.openxmlformats.org/officeDocument/2006/relationships/slideLayout" Target="../slideLayouts/slideLayout39.xml"/><Relationship Id="rId1" Type="http://schemas.openxmlformats.org/officeDocument/2006/relationships/vmlDrawing" Target="../drawings/vmlDrawing17.vml"/><Relationship Id="rId5" Type="http://schemas.openxmlformats.org/officeDocument/2006/relationships/image" Target="../media/image210.emf"/><Relationship Id="rId4" Type="http://schemas.openxmlformats.org/officeDocument/2006/relationships/oleObject" Target="../embeddings/oleObject18.bin"/></Relationships>
</file>

<file path=ppt/slides/_rels/slide287.xml.rels><?xml version="1.0" encoding="UTF-8" standalone="yes"?>
<Relationships xmlns="http://schemas.openxmlformats.org/package/2006/relationships"><Relationship Id="rId3" Type="http://schemas.openxmlformats.org/officeDocument/2006/relationships/image" Target="../media/image211.wmf"/><Relationship Id="rId2" Type="http://schemas.openxmlformats.org/officeDocument/2006/relationships/notesSlide" Target="../notesSlides/notesSlide278.xml"/><Relationship Id="rId1" Type="http://schemas.openxmlformats.org/officeDocument/2006/relationships/slideLayout" Target="../slideLayouts/slideLayout44.xml"/><Relationship Id="rId4" Type="http://schemas.openxmlformats.org/officeDocument/2006/relationships/image" Target="../media/image212.jpeg"/></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79.xml"/><Relationship Id="rId1" Type="http://schemas.openxmlformats.org/officeDocument/2006/relationships/slideLayout" Target="../slideLayouts/slideLayout39.xml"/></Relationships>
</file>

<file path=ppt/slides/_rels/slide289.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80.xml"/><Relationship Id="rId1" Type="http://schemas.openxmlformats.org/officeDocument/2006/relationships/slideLayout" Target="../slideLayouts/slideLayout39.xml"/></Relationships>
</file>

<file path=ppt/slides/_rels/slide2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281.xml"/><Relationship Id="rId1" Type="http://schemas.openxmlformats.org/officeDocument/2006/relationships/slideLayout" Target="../slideLayouts/slideLayout39.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44.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39.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44.xml"/></Relationships>
</file>

<file path=ppt/slides/_rels/slide29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85.xml"/><Relationship Id="rId1" Type="http://schemas.openxmlformats.org/officeDocument/2006/relationships/slideLayout" Target="../slideLayouts/slideLayout45.xml"/></Relationships>
</file>

<file path=ppt/slides/_rels/slide295.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86.xml"/><Relationship Id="rId1" Type="http://schemas.openxmlformats.org/officeDocument/2006/relationships/slideLayout" Target="../slideLayouts/slideLayout39.xml"/></Relationships>
</file>

<file path=ppt/slides/_rels/slide296.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287.xml"/><Relationship Id="rId1" Type="http://schemas.openxmlformats.org/officeDocument/2006/relationships/slideLayout" Target="../slideLayouts/slideLayout44.xml"/></Relationships>
</file>

<file path=ppt/slides/_rels/slide297.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288.xml"/><Relationship Id="rId1" Type="http://schemas.openxmlformats.org/officeDocument/2006/relationships/slideLayout" Target="../slideLayouts/slideLayout44.xml"/></Relationships>
</file>

<file path=ppt/slides/_rels/slide29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289.xml"/><Relationship Id="rId1" Type="http://schemas.openxmlformats.org/officeDocument/2006/relationships/slideLayout" Target="../slideLayouts/slideLayout44.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44.xml"/></Relationships>
</file>

<file path=ppt/slides/_rels/slide30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92.xml"/><Relationship Id="rId1" Type="http://schemas.openxmlformats.org/officeDocument/2006/relationships/slideLayout" Target="../slideLayouts/slideLayout4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46.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47.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47.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47.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4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46.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47.xml"/></Relationships>
</file>

<file path=ppt/slides/_rels/slide3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47.xml"/></Relationships>
</file>

<file path=ppt/slides/_rels/slide311.xml.rels><?xml version="1.0" encoding="UTF-8" standalone="yes"?>
<Relationships xmlns="http://schemas.openxmlformats.org/package/2006/relationships"><Relationship Id="rId3" Type="http://schemas.openxmlformats.org/officeDocument/2006/relationships/hyperlink" Target="http://www.undp.org/content/undp/fr/home.html" TargetMode="External"/><Relationship Id="rId2" Type="http://schemas.openxmlformats.org/officeDocument/2006/relationships/notesSlide" Target="../notesSlides/notesSlide301.xml"/><Relationship Id="rId1" Type="http://schemas.openxmlformats.org/officeDocument/2006/relationships/slideLayout" Target="../slideLayouts/slideLayout47.xml"/><Relationship Id="rId4" Type="http://schemas.openxmlformats.org/officeDocument/2006/relationships/image" Target="../media/image125.png"/></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46.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46.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47.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47.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48.xml"/></Relationships>
</file>

<file path=ppt/slides/_rels/slide317.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307.xml"/><Relationship Id="rId1" Type="http://schemas.openxmlformats.org/officeDocument/2006/relationships/slideLayout" Target="../slideLayouts/slideLayout49.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50.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50.xml"/></Relationships>
</file>

<file path=ppt/slides/_rels/slide32.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50.xml"/></Relationships>
</file>

<file path=ppt/slides/_rels/slide321.xml.rels><?xml version="1.0" encoding="UTF-8" standalone="yes"?>
<Relationships xmlns="http://schemas.openxmlformats.org/package/2006/relationships"><Relationship Id="rId3" Type="http://schemas.openxmlformats.org/officeDocument/2006/relationships/notesSlide" Target="../notesSlides/notesSlide311.xml"/><Relationship Id="rId2" Type="http://schemas.openxmlformats.org/officeDocument/2006/relationships/slideLayout" Target="../slideLayouts/slideLayout50.xml"/><Relationship Id="rId1" Type="http://schemas.openxmlformats.org/officeDocument/2006/relationships/vmlDrawing" Target="../drawings/vmlDrawing18.vml"/><Relationship Id="rId5" Type="http://schemas.openxmlformats.org/officeDocument/2006/relationships/image" Target="../media/image215.png"/><Relationship Id="rId4" Type="http://schemas.openxmlformats.org/officeDocument/2006/relationships/oleObject" Target="../embeddings/oleObject19.bin"/></Relationships>
</file>

<file path=ppt/slides/_rels/slide322.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Layout" Target="../slideLayouts/slideLayout50.xml"/><Relationship Id="rId1" Type="http://schemas.openxmlformats.org/officeDocument/2006/relationships/vmlDrawing" Target="../drawings/vmlDrawing19.vml"/><Relationship Id="rId4" Type="http://schemas.openxmlformats.org/officeDocument/2006/relationships/image" Target="../media/image215.png"/></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324.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50.xml"/><Relationship Id="rId1" Type="http://schemas.openxmlformats.org/officeDocument/2006/relationships/vmlDrawing" Target="../drawings/vmlDrawing20.vml"/><Relationship Id="rId4" Type="http://schemas.openxmlformats.org/officeDocument/2006/relationships/image" Target="../media/image215.png"/></Relationships>
</file>

<file path=ppt/slides/_rels/slide325.xml.rels><?xml version="1.0" encoding="UTF-8" standalone="yes"?>
<Relationships xmlns="http://schemas.openxmlformats.org/package/2006/relationships"><Relationship Id="rId3" Type="http://schemas.openxmlformats.org/officeDocument/2006/relationships/notesSlide" Target="../notesSlides/notesSlide312.xml"/><Relationship Id="rId2" Type="http://schemas.openxmlformats.org/officeDocument/2006/relationships/slideLayout" Target="../slideLayouts/slideLayout50.xml"/><Relationship Id="rId1" Type="http://schemas.openxmlformats.org/officeDocument/2006/relationships/vmlDrawing" Target="../drawings/vmlDrawing21.vml"/><Relationship Id="rId5" Type="http://schemas.openxmlformats.org/officeDocument/2006/relationships/image" Target="../media/image216.png"/><Relationship Id="rId4" Type="http://schemas.openxmlformats.org/officeDocument/2006/relationships/oleObject" Target="../embeddings/oleObject22.bin"/></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50.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50.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50.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5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317.xml"/><Relationship Id="rId1" Type="http://schemas.openxmlformats.org/officeDocument/2006/relationships/slideLayout" Target="../slideLayouts/slideLayout50.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318.xml"/><Relationship Id="rId1" Type="http://schemas.openxmlformats.org/officeDocument/2006/relationships/slideLayout" Target="../slideLayouts/slideLayout50.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319.xml"/><Relationship Id="rId1" Type="http://schemas.openxmlformats.org/officeDocument/2006/relationships/slideLayout" Target="../slideLayouts/slideLayout50.xml"/></Relationships>
</file>

<file path=ppt/slides/_rels/slide333.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50.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4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31.emf"/><Relationship Id="rId7" Type="http://schemas.openxmlformats.org/officeDocument/2006/relationships/diagramColors" Target="../diagrams/colors1.xml"/><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8" Type="http://schemas.openxmlformats.org/officeDocument/2006/relationships/image" Target="../media/image37.jpeg"/><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44.xml"/><Relationship Id="rId1" Type="http://schemas.openxmlformats.org/officeDocument/2006/relationships/slideLayout" Target="../slideLayouts/slideLayout3.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6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9.xml"/><Relationship Id="rId1" Type="http://schemas.openxmlformats.org/officeDocument/2006/relationships/slideLayout" Target="../slideLayouts/slideLayout4.xml"/><Relationship Id="rId5" Type="http://schemas.openxmlformats.org/officeDocument/2006/relationships/image" Target="../media/image42.jpeg"/><Relationship Id="rId4" Type="http://schemas.openxmlformats.org/officeDocument/2006/relationships/hyperlink" Target="http://en.wikipedia.org/wiki/File:Original_Geneva_Conventions.jpg" TargetMode="Externa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60.xml"/><Relationship Id="rId1" Type="http://schemas.openxmlformats.org/officeDocument/2006/relationships/slideLayout" Target="../slideLayouts/slideLayout4.xml"/><Relationship Id="rId4" Type="http://schemas.openxmlformats.org/officeDocument/2006/relationships/image" Target="../media/image44.jpeg"/></Relationships>
</file>

<file path=ppt/slides/_rels/slide6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4.xml"/><Relationship Id="rId1" Type="http://schemas.openxmlformats.org/officeDocument/2006/relationships/vmlDrawing" Target="../drawings/vmlDrawing15.vml"/><Relationship Id="rId6" Type="http://schemas.openxmlformats.org/officeDocument/2006/relationships/image" Target="../media/image47.jpeg"/><Relationship Id="rId5" Type="http://schemas.openxmlformats.org/officeDocument/2006/relationships/image" Target="../media/image46.emf"/><Relationship Id="rId4" Type="http://schemas.openxmlformats.org/officeDocument/2006/relationships/oleObject" Target="../embeddings/oleObject16.bin"/></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9.xml"/><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5.xml"/></Relationships>
</file>

<file path=ppt/slides/_rels/slide7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72.xml"/><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3.xml"/><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4.xml"/><Relationship Id="rId1" Type="http://schemas.openxmlformats.org/officeDocument/2006/relationships/slideLayout" Target="../slideLayouts/slideLayout5.xml"/></Relationships>
</file>

<file path=ppt/slides/_rels/slide7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75.xml"/><Relationship Id="rId1" Type="http://schemas.openxmlformats.org/officeDocument/2006/relationships/slideLayout" Target="../slideLayouts/slideLayout5.xml"/></Relationships>
</file>

<file path=ppt/slides/_rels/slide7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6.xml"/><Relationship Id="rId1" Type="http://schemas.openxmlformats.org/officeDocument/2006/relationships/slideLayout" Target="../slideLayouts/slideLayout5.xml"/><Relationship Id="rId4" Type="http://schemas.openxmlformats.org/officeDocument/2006/relationships/image" Target="../media/image55.jpe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77.xml"/><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56.jpeg"/><Relationship Id="rId7" Type="http://schemas.openxmlformats.org/officeDocument/2006/relationships/image" Target="../media/image59.png"/><Relationship Id="rId2" Type="http://schemas.openxmlformats.org/officeDocument/2006/relationships/notesSlide" Target="../notesSlides/notesSlide79.xml"/><Relationship Id="rId1" Type="http://schemas.openxmlformats.org/officeDocument/2006/relationships/slideLayout" Target="../slideLayouts/slideLayout5.xml"/><Relationship Id="rId6" Type="http://schemas.openxmlformats.org/officeDocument/2006/relationships/hyperlink" Target="http://en.wikipedia.org/wiki/File:Flag_of_UNESCO.svg" TargetMode="External"/><Relationship Id="rId5" Type="http://schemas.openxmlformats.org/officeDocument/2006/relationships/image" Target="../media/image58.jpeg"/><Relationship Id="rId4" Type="http://schemas.openxmlformats.org/officeDocument/2006/relationships/image" Target="../media/image57.png"/><Relationship Id="rId9" Type="http://schemas.openxmlformats.org/officeDocument/2006/relationships/image" Target="../media/image61.jpeg"/></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xml"/></Relationships>
</file>

<file path=ppt/slides/_rels/slide84.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81.xml"/><Relationship Id="rId1" Type="http://schemas.openxmlformats.org/officeDocument/2006/relationships/slideLayout" Target="../slideLayouts/slideLayout5.xml"/><Relationship Id="rId5" Type="http://schemas.openxmlformats.org/officeDocument/2006/relationships/image" Target="../media/image64.jpeg"/><Relationship Id="rId4" Type="http://schemas.openxmlformats.org/officeDocument/2006/relationships/image" Target="../media/image63.png"/></Relationships>
</file>

<file path=ppt/slides/_rels/slide8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82.xml"/><Relationship Id="rId1" Type="http://schemas.openxmlformats.org/officeDocument/2006/relationships/slideLayout" Target="../slideLayouts/slideLayout5.xml"/></Relationships>
</file>

<file path=ppt/slides/_rels/slide8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83.xml"/><Relationship Id="rId1" Type="http://schemas.openxmlformats.org/officeDocument/2006/relationships/slideLayout" Target="../slideLayouts/slideLayout5.xml"/><Relationship Id="rId4" Type="http://schemas.openxmlformats.org/officeDocument/2006/relationships/image" Target="../media/image67.png"/></Relationships>
</file>

<file path=ppt/slides/_rels/slide8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84.xml"/><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85.xml"/><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86.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87.xml"/><Relationship Id="rId1" Type="http://schemas.openxmlformats.org/officeDocument/2006/relationships/slideLayout" Target="../slideLayouts/slideLayout5.xml"/><Relationship Id="rId6" Type="http://schemas.openxmlformats.org/officeDocument/2006/relationships/image" Target="../media/image60.png"/><Relationship Id="rId5" Type="http://schemas.openxmlformats.org/officeDocument/2006/relationships/image" Target="../media/image73.png"/><Relationship Id="rId4" Type="http://schemas.openxmlformats.org/officeDocument/2006/relationships/image" Target="../media/image72.jpeg"/></Relationships>
</file>

<file path=ppt/slides/_rels/slide91.xml.rels><?xml version="1.0" encoding="UTF-8" standalone="yes"?>
<Relationships xmlns="http://schemas.openxmlformats.org/package/2006/relationships"><Relationship Id="rId8" Type="http://schemas.openxmlformats.org/officeDocument/2006/relationships/image" Target="../media/image79.png"/><Relationship Id="rId13" Type="http://schemas.openxmlformats.org/officeDocument/2006/relationships/image" Target="../media/image83.png"/><Relationship Id="rId18" Type="http://schemas.openxmlformats.org/officeDocument/2006/relationships/image" Target="../media/image88.jpeg"/><Relationship Id="rId3" Type="http://schemas.openxmlformats.org/officeDocument/2006/relationships/image" Target="../media/image74.png"/><Relationship Id="rId7" Type="http://schemas.openxmlformats.org/officeDocument/2006/relationships/image" Target="../media/image78.jpeg"/><Relationship Id="rId12" Type="http://schemas.openxmlformats.org/officeDocument/2006/relationships/hyperlink" Target="http://www.icva.ch/" TargetMode="External"/><Relationship Id="rId17" Type="http://schemas.openxmlformats.org/officeDocument/2006/relationships/image" Target="../media/image87.png"/><Relationship Id="rId2" Type="http://schemas.openxmlformats.org/officeDocument/2006/relationships/notesSlide" Target="../notesSlides/notesSlide88.xml"/><Relationship Id="rId16" Type="http://schemas.openxmlformats.org/officeDocument/2006/relationships/image" Target="../media/image86.png"/><Relationship Id="rId1" Type="http://schemas.openxmlformats.org/officeDocument/2006/relationships/slideLayout" Target="../slideLayouts/slideLayout5.xml"/><Relationship Id="rId6" Type="http://schemas.openxmlformats.org/officeDocument/2006/relationships/image" Target="../media/image77.png"/><Relationship Id="rId11" Type="http://schemas.openxmlformats.org/officeDocument/2006/relationships/image" Target="../media/image82.png"/><Relationship Id="rId5" Type="http://schemas.openxmlformats.org/officeDocument/2006/relationships/image" Target="../media/image76.png"/><Relationship Id="rId15" Type="http://schemas.openxmlformats.org/officeDocument/2006/relationships/image" Target="../media/image85.png"/><Relationship Id="rId10" Type="http://schemas.openxmlformats.org/officeDocument/2006/relationships/image" Target="../media/image81.jpeg"/><Relationship Id="rId4" Type="http://schemas.openxmlformats.org/officeDocument/2006/relationships/image" Target="../media/image75.png"/><Relationship Id="rId9" Type="http://schemas.openxmlformats.org/officeDocument/2006/relationships/image" Target="../media/image80.jpeg"/><Relationship Id="rId14" Type="http://schemas.openxmlformats.org/officeDocument/2006/relationships/image" Target="../media/image84.png"/></Relationships>
</file>

<file path=ppt/slides/_rels/slide92.xml.rels><?xml version="1.0" encoding="UTF-8" standalone="yes"?>
<Relationships xmlns="http://schemas.openxmlformats.org/package/2006/relationships"><Relationship Id="rId8" Type="http://schemas.openxmlformats.org/officeDocument/2006/relationships/image" Target="../media/image94.jpeg"/><Relationship Id="rId3" Type="http://schemas.openxmlformats.org/officeDocument/2006/relationships/image" Target="../media/image89.jpeg"/><Relationship Id="rId7" Type="http://schemas.openxmlformats.org/officeDocument/2006/relationships/image" Target="../media/image93.jpeg"/><Relationship Id="rId2" Type="http://schemas.openxmlformats.org/officeDocument/2006/relationships/notesSlide" Target="../notesSlides/notesSlide89.xml"/><Relationship Id="rId1" Type="http://schemas.openxmlformats.org/officeDocument/2006/relationships/slideLayout" Target="../slideLayouts/slideLayout5.xml"/><Relationship Id="rId6" Type="http://schemas.openxmlformats.org/officeDocument/2006/relationships/image" Target="../media/image92.jpeg"/><Relationship Id="rId5" Type="http://schemas.openxmlformats.org/officeDocument/2006/relationships/image" Target="../media/image91.jpeg"/><Relationship Id="rId4" Type="http://schemas.openxmlformats.org/officeDocument/2006/relationships/image" Target="../media/image90.jpe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95.png"/><Relationship Id="rId7" Type="http://schemas.openxmlformats.org/officeDocument/2006/relationships/image" Target="../media/image99.png"/><Relationship Id="rId2" Type="http://schemas.openxmlformats.org/officeDocument/2006/relationships/notesSlide" Target="../notesSlides/notesSlide91.xml"/><Relationship Id="rId1" Type="http://schemas.openxmlformats.org/officeDocument/2006/relationships/slideLayout" Target="../slideLayouts/slideLayout5.xml"/><Relationship Id="rId6" Type="http://schemas.openxmlformats.org/officeDocument/2006/relationships/image" Target="../media/image98.jpeg"/><Relationship Id="rId11" Type="http://schemas.openxmlformats.org/officeDocument/2006/relationships/image" Target="../media/image102.png"/><Relationship Id="rId5" Type="http://schemas.openxmlformats.org/officeDocument/2006/relationships/image" Target="../media/image97.jpeg"/><Relationship Id="rId10" Type="http://schemas.openxmlformats.org/officeDocument/2006/relationships/hyperlink" Target="//upload.wikimedia.org/wikipedia/commons/b/b0/Emblem_of_the_Arab_League.svg" TargetMode="External"/><Relationship Id="rId4" Type="http://schemas.openxmlformats.org/officeDocument/2006/relationships/image" Target="../media/image96.jpeg"/><Relationship Id="rId9" Type="http://schemas.openxmlformats.org/officeDocument/2006/relationships/image" Target="../media/image101.jpeg"/></Relationships>
</file>

<file path=ppt/slides/_rels/slide95.xml.rels><?xml version="1.0" encoding="UTF-8" standalone="yes"?>
<Relationships xmlns="http://schemas.openxmlformats.org/package/2006/relationships"><Relationship Id="rId8" Type="http://schemas.openxmlformats.org/officeDocument/2006/relationships/hyperlink" Target="http://tenders.afd.dgmarket.com/SITE/dgmarket-afd/img/logo.jpg" TargetMode="External"/><Relationship Id="rId13" Type="http://schemas.openxmlformats.org/officeDocument/2006/relationships/hyperlink" Target="http://www.sustainabletourismalliance.co.za/wp-content/uploads/2012/11/gizlogo-unternehmen-de-rgb-72.jpg" TargetMode="External"/><Relationship Id="rId3" Type="http://schemas.openxmlformats.org/officeDocument/2006/relationships/image" Target="../media/image103.jpeg"/><Relationship Id="rId7" Type="http://schemas.openxmlformats.org/officeDocument/2006/relationships/image" Target="../media/image107.jpeg"/><Relationship Id="rId12" Type="http://schemas.openxmlformats.org/officeDocument/2006/relationships/image" Target="../media/image110.jpeg"/><Relationship Id="rId2" Type="http://schemas.openxmlformats.org/officeDocument/2006/relationships/notesSlide" Target="../notesSlides/notesSlide92.xml"/><Relationship Id="rId1" Type="http://schemas.openxmlformats.org/officeDocument/2006/relationships/slideLayout" Target="../slideLayouts/slideLayout5.xml"/><Relationship Id="rId6" Type="http://schemas.openxmlformats.org/officeDocument/2006/relationships/image" Target="../media/image106.png"/><Relationship Id="rId11" Type="http://schemas.openxmlformats.org/officeDocument/2006/relationships/image" Target="../media/image109.jpeg"/><Relationship Id="rId5" Type="http://schemas.openxmlformats.org/officeDocument/2006/relationships/image" Target="../media/image105.jpeg"/><Relationship Id="rId10" Type="http://schemas.openxmlformats.org/officeDocument/2006/relationships/hyperlink" Target="http://municipalismoysolidaridad.files.wordpress.com/2011/02/aecid-nuevo1.jpg" TargetMode="External"/><Relationship Id="rId4" Type="http://schemas.openxmlformats.org/officeDocument/2006/relationships/image" Target="../media/image104.jpeg"/><Relationship Id="rId9" Type="http://schemas.openxmlformats.org/officeDocument/2006/relationships/image" Target="../media/image108.jpeg"/><Relationship Id="rId14" Type="http://schemas.openxmlformats.org/officeDocument/2006/relationships/image" Target="../media/image111.jpeg"/></Relationships>
</file>

<file path=ppt/slides/_rels/slide9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93.xml"/><Relationship Id="rId1" Type="http://schemas.openxmlformats.org/officeDocument/2006/relationships/slideLayout" Target="../slideLayouts/slideLayout5.xml"/><Relationship Id="rId5" Type="http://schemas.openxmlformats.org/officeDocument/2006/relationships/image" Target="../media/image114.png"/><Relationship Id="rId4" Type="http://schemas.openxmlformats.org/officeDocument/2006/relationships/image" Target="../media/image113.jpeg"/></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5.xml"/></Relationships>
</file>

<file path=ppt/slides/_rels/slide9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2143485"/>
          </a:xfrm>
        </p:spPr>
        <p:txBody>
          <a:bodyPr/>
          <a:lstStyle/>
          <a:p>
            <a:pPr algn="l"/>
            <a:r>
              <a:rPr lang="en-GB" sz="2400" dirty="0" err="1"/>
              <a:t>Avertissement</a:t>
            </a:r>
            <a:r>
              <a:rPr lang="en-GB" sz="2400" dirty="0"/>
              <a:t/>
            </a:r>
            <a:br>
              <a:rPr lang="en-GB" sz="2400" dirty="0"/>
            </a:br>
            <a:r>
              <a:rPr lang="en-GB" sz="2400" dirty="0" err="1"/>
              <a:t>Ceci</a:t>
            </a:r>
            <a:r>
              <a:rPr lang="en-GB" sz="2400" dirty="0"/>
              <a:t> </a:t>
            </a:r>
            <a:r>
              <a:rPr lang="en-GB" sz="2400" dirty="0" err="1"/>
              <a:t>est</a:t>
            </a:r>
            <a:r>
              <a:rPr lang="en-GB" sz="2400" dirty="0"/>
              <a:t> </a:t>
            </a:r>
            <a:r>
              <a:rPr lang="en-GB" sz="2400" dirty="0" err="1"/>
              <a:t>une</a:t>
            </a:r>
            <a:r>
              <a:rPr lang="en-GB" sz="2400" dirty="0"/>
              <a:t> </a:t>
            </a:r>
            <a:r>
              <a:rPr lang="en-GB" sz="2400" dirty="0" err="1"/>
              <a:t>traduction</a:t>
            </a:r>
            <a:r>
              <a:rPr lang="en-GB" sz="2400" dirty="0"/>
              <a:t> non </a:t>
            </a:r>
            <a:r>
              <a:rPr lang="en-GB" sz="2400" dirty="0" err="1"/>
              <a:t>officielle</a:t>
            </a:r>
            <a:r>
              <a:rPr lang="en-GB" sz="2400" dirty="0"/>
              <a:t> du </a:t>
            </a:r>
            <a:r>
              <a:rPr lang="en-GB" sz="2400" dirty="0" err="1"/>
              <a:t>matériel</a:t>
            </a:r>
            <a:r>
              <a:rPr lang="en-GB" sz="2400" dirty="0"/>
              <a:t> de formation </a:t>
            </a:r>
            <a:r>
              <a:rPr lang="en-GB" sz="2400" dirty="0" err="1"/>
              <a:t>en</a:t>
            </a:r>
            <a:r>
              <a:rPr lang="en-GB" sz="2400" dirty="0"/>
              <a:t> langue </a:t>
            </a:r>
            <a:r>
              <a:rPr lang="en-GB" sz="2400" dirty="0" err="1"/>
              <a:t>anglaise</a:t>
            </a:r>
            <a:r>
              <a:rPr lang="en-GB" sz="2400" dirty="0"/>
              <a:t>. La version </a:t>
            </a:r>
            <a:r>
              <a:rPr lang="en-GB" sz="2400" dirty="0" err="1"/>
              <a:t>en</a:t>
            </a:r>
            <a:r>
              <a:rPr lang="en-GB" sz="2400" dirty="0"/>
              <a:t> </a:t>
            </a:r>
            <a:r>
              <a:rPr lang="en-GB" sz="2400" dirty="0" err="1"/>
              <a:t>anglais</a:t>
            </a:r>
            <a:r>
              <a:rPr lang="en-GB" sz="2400" dirty="0"/>
              <a:t> </a:t>
            </a:r>
            <a:r>
              <a:rPr lang="en-GB" sz="2400" dirty="0" err="1"/>
              <a:t>est</a:t>
            </a:r>
            <a:r>
              <a:rPr lang="en-GB" sz="2400" dirty="0"/>
              <a:t>  la version </a:t>
            </a:r>
            <a:r>
              <a:rPr lang="en-GB" sz="2400" dirty="0" err="1"/>
              <a:t>officielle</a:t>
            </a:r>
            <a:r>
              <a:rPr lang="en-GB" sz="2400" dirty="0"/>
              <a:t> des supports de formation </a:t>
            </a:r>
            <a:r>
              <a:rPr lang="en-GB" sz="2400" dirty="0" err="1"/>
              <a:t>normalisés</a:t>
            </a:r>
            <a:r>
              <a:rPr lang="en-GB" sz="2400" dirty="0"/>
              <a:t>. Son usage </a:t>
            </a:r>
            <a:r>
              <a:rPr lang="en-GB" sz="2400" dirty="0" err="1"/>
              <a:t>est</a:t>
            </a:r>
            <a:r>
              <a:rPr lang="en-GB" sz="2400" dirty="0"/>
              <a:t> </a:t>
            </a:r>
            <a:r>
              <a:rPr lang="en-GB" sz="2400" dirty="0" err="1"/>
              <a:t>restreint</a:t>
            </a:r>
            <a:r>
              <a:rPr lang="en-GB" sz="2400" dirty="0"/>
              <a:t> aux formations au </a:t>
            </a:r>
            <a:r>
              <a:rPr lang="en-GB" sz="2400" dirty="0" err="1"/>
              <a:t>maintien</a:t>
            </a:r>
            <a:r>
              <a:rPr lang="en-GB" sz="2400" dirty="0"/>
              <a:t> de la </a:t>
            </a:r>
            <a:r>
              <a:rPr lang="en-GB" sz="2400" dirty="0" err="1"/>
              <a:t>paix</a:t>
            </a:r>
            <a:r>
              <a:rPr lang="en-GB" sz="2400" dirty="0"/>
              <a:t>. Si </a:t>
            </a:r>
            <a:r>
              <a:rPr lang="en-GB" sz="2400" dirty="0" err="1"/>
              <a:t>vous</a:t>
            </a:r>
            <a:r>
              <a:rPr lang="en-GB" sz="2400" dirty="0"/>
              <a:t> </a:t>
            </a:r>
            <a:r>
              <a:rPr lang="en-GB" sz="2400" dirty="0" err="1"/>
              <a:t>avez</a:t>
            </a:r>
            <a:r>
              <a:rPr lang="en-GB" sz="2400" dirty="0"/>
              <a:t> des questions </a:t>
            </a:r>
            <a:r>
              <a:rPr lang="en-GB" sz="2400" dirty="0" err="1"/>
              <a:t>concernant</a:t>
            </a:r>
            <a:r>
              <a:rPr lang="en-GB" sz="2400" dirty="0"/>
              <a:t> </a:t>
            </a:r>
            <a:r>
              <a:rPr lang="en-GB" sz="2400" dirty="0" err="1"/>
              <a:t>l'exactitude</a:t>
            </a:r>
            <a:r>
              <a:rPr lang="en-GB" sz="2400" dirty="0"/>
              <a:t> de la </a:t>
            </a:r>
            <a:r>
              <a:rPr lang="en-GB" sz="2400" dirty="0" err="1"/>
              <a:t>traduction</a:t>
            </a:r>
            <a:r>
              <a:rPr lang="en-GB" sz="2400" dirty="0"/>
              <a:t>, </a:t>
            </a:r>
            <a:r>
              <a:rPr lang="en-GB" sz="2400" dirty="0" err="1"/>
              <a:t>merci</a:t>
            </a:r>
            <a:r>
              <a:rPr lang="en-GB" sz="2400" dirty="0"/>
              <a:t> </a:t>
            </a:r>
            <a:r>
              <a:rPr lang="en-GB" sz="2400" dirty="0" err="1"/>
              <a:t>d'envoyer</a:t>
            </a:r>
            <a:r>
              <a:rPr lang="en-GB" sz="2400" dirty="0"/>
              <a:t> un </a:t>
            </a:r>
            <a:r>
              <a:rPr lang="en-GB" sz="2400" dirty="0" err="1"/>
              <a:t>courriel</a:t>
            </a:r>
            <a:r>
              <a:rPr lang="en-GB" sz="2400" dirty="0"/>
              <a:t> à peacekeeping-training@un.org, </a:t>
            </a:r>
            <a:r>
              <a:rPr lang="en-GB" sz="2400" dirty="0" err="1"/>
              <a:t>en</a:t>
            </a:r>
            <a:r>
              <a:rPr lang="en-GB" sz="2400" dirty="0"/>
              <a:t> </a:t>
            </a:r>
            <a:r>
              <a:rPr lang="en-GB" sz="2400" dirty="0" err="1"/>
              <a:t>spécifiant</a:t>
            </a:r>
            <a:r>
              <a:rPr lang="en-GB" sz="2400" dirty="0"/>
              <a:t> la page et le </a:t>
            </a:r>
            <a:r>
              <a:rPr lang="en-GB" sz="2400" dirty="0" err="1"/>
              <a:t>paragraphe</a:t>
            </a:r>
            <a:r>
              <a:rPr lang="en-GB" sz="2400" dirty="0"/>
              <a:t> du </a:t>
            </a:r>
            <a:r>
              <a:rPr lang="en-GB" sz="2400" dirty="0" err="1"/>
              <a:t>contenu</a:t>
            </a:r>
            <a:r>
              <a:rPr lang="en-GB" sz="2400" dirty="0"/>
              <a:t> </a:t>
            </a:r>
            <a:r>
              <a:rPr lang="en-GB" sz="2400" dirty="0" err="1"/>
              <a:t>en</a:t>
            </a:r>
            <a:r>
              <a:rPr lang="en-GB" sz="2400" dirty="0"/>
              <a:t> question</a:t>
            </a:r>
            <a:r>
              <a:rPr lang="en-GB" dirty="0"/>
              <a:t>.</a:t>
            </a:r>
            <a:br>
              <a:rPr lang="en-GB" dirty="0"/>
            </a:br>
            <a:endParaRPr lang="en-GB" dirty="0"/>
          </a:p>
        </p:txBody>
      </p:sp>
      <p:sp>
        <p:nvSpPr>
          <p:cNvPr id="4" name="Slide Number Placeholder 3"/>
          <p:cNvSpPr>
            <a:spLocks noGrp="1"/>
          </p:cNvSpPr>
          <p:nvPr>
            <p:ph type="sldNum" sz="quarter" idx="10"/>
          </p:nvPr>
        </p:nvSpPr>
        <p:spPr/>
        <p:txBody>
          <a:bodyPr/>
          <a:lstStyle/>
          <a:p>
            <a:pPr>
              <a:defRPr/>
            </a:pPr>
            <a:fld id="{597C547B-FE74-4FC6-9C4F-D1D5703CCE0A}" type="slidenum">
              <a:rPr lang="en-GB" altLang="en-US" smtClean="0"/>
              <a:pPr>
                <a:defRPr/>
              </a:pPr>
              <a:t>1</a:t>
            </a:fld>
            <a:endParaRPr lang="en-GB" altLang="en-US"/>
          </a:p>
        </p:txBody>
      </p:sp>
    </p:spTree>
    <p:extLst>
      <p:ext uri="{BB962C8B-B14F-4D97-AF65-F5344CB8AC3E}">
        <p14:creationId xmlns:p14="http://schemas.microsoft.com/office/powerpoint/2010/main" val="343147701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TextBox 3"/>
          <p:cNvSpPr txBox="1">
            <a:spLocks noChangeArrowheads="1"/>
          </p:cNvSpPr>
          <p:nvPr/>
        </p:nvSpPr>
        <p:spPr bwMode="auto">
          <a:xfrm>
            <a:off x="77788" y="1355725"/>
            <a:ext cx="906621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SzPct val="80000"/>
              <a:buFont typeface="Wingdings" pitchFamily="2" charset="2"/>
              <a:buChar char="ü"/>
            </a:pPr>
            <a:r>
              <a:rPr lang="fr-CH" altLang="en-US" b="1" dirty="0" smtClean="0">
                <a:solidFill>
                  <a:srgbClr val="0000FF"/>
                </a:solidFill>
              </a:rPr>
              <a:t> Charte des Nations Unies</a:t>
            </a:r>
          </a:p>
          <a:p>
            <a:pPr eaLnBrk="1" hangingPunct="1">
              <a:buSzPct val="80000"/>
              <a:buFont typeface="Wingdings" pitchFamily="2" charset="2"/>
              <a:buChar char="§"/>
            </a:pPr>
            <a:r>
              <a:rPr lang="fr-CH" altLang="en-US" b="1" dirty="0" smtClean="0"/>
              <a:t> Chapitre VI – « Règlement pacifique des différends » </a:t>
            </a:r>
          </a:p>
          <a:p>
            <a:pPr marL="177800" indent="-177800" eaLnBrk="1" hangingPunct="1">
              <a:buSzPct val="80000"/>
              <a:buFont typeface="Wingdings" pitchFamily="2" charset="2"/>
              <a:buChar char="§"/>
            </a:pPr>
            <a:r>
              <a:rPr lang="fr-CH" altLang="en-US" b="1" dirty="0" smtClean="0"/>
              <a:t>Chapitre VII – « Action en cas de menace contre la paix, de rupture de la paix et d’acte d’agression »</a:t>
            </a:r>
          </a:p>
          <a:p>
            <a:pPr lvl="1" eaLnBrk="1" hangingPunct="1">
              <a:buSzPct val="80000"/>
              <a:buFont typeface="Wingdings" pitchFamily="2" charset="2"/>
              <a:buChar char="•"/>
            </a:pPr>
            <a:endParaRPr lang="fr-CH" altLang="en-US" b="1" dirty="0" smtClean="0"/>
          </a:p>
          <a:p>
            <a:pPr eaLnBrk="1" hangingPunct="1">
              <a:buSzPct val="80000"/>
              <a:buFont typeface="Wingdings" pitchFamily="2" charset="2"/>
              <a:buChar char="ü"/>
            </a:pPr>
            <a:r>
              <a:rPr lang="fr-CH" altLang="en-US" b="1" dirty="0" smtClean="0">
                <a:solidFill>
                  <a:srgbClr val="0000FF"/>
                </a:solidFill>
              </a:rPr>
              <a:t> Mission de maintien de la paix des Nations Unies</a:t>
            </a:r>
          </a:p>
          <a:p>
            <a:pPr marL="177800" indent="-177800" eaLnBrk="1" hangingPunct="1">
              <a:buSzPct val="80000"/>
              <a:buFont typeface="Wingdings" pitchFamily="2" charset="2"/>
              <a:buChar char="§"/>
            </a:pPr>
            <a:r>
              <a:rPr lang="fr-FR" b="1" dirty="0" smtClean="0"/>
              <a:t>Résolutions </a:t>
            </a:r>
            <a:r>
              <a:rPr lang="fr-FR" b="1" dirty="0"/>
              <a:t>du Conseil de sécurité des Nations Unies – Mandats des </a:t>
            </a:r>
            <a:r>
              <a:rPr lang="fr-FR" b="1" dirty="0" smtClean="0"/>
              <a:t>missions</a:t>
            </a:r>
            <a:endParaRPr lang="fr-CH" altLang="en-US" b="1" dirty="0" smtClean="0"/>
          </a:p>
          <a:p>
            <a:pPr marL="177800" indent="-177800" eaLnBrk="1" hangingPunct="1">
              <a:buSzPct val="80000"/>
              <a:buFont typeface="Wingdings" pitchFamily="2" charset="2"/>
              <a:buChar char="§"/>
            </a:pPr>
            <a:r>
              <a:rPr lang="fr-FR" b="1" dirty="0" smtClean="0"/>
              <a:t>SOFA </a:t>
            </a:r>
            <a:r>
              <a:rPr lang="fr-FR" b="1" dirty="0"/>
              <a:t>/ SOMA : Accord sur le statut des </a:t>
            </a:r>
            <a:r>
              <a:rPr lang="fr-FR" b="1" dirty="0" smtClean="0"/>
              <a:t>forces/Accord </a:t>
            </a:r>
            <a:r>
              <a:rPr lang="fr-FR" b="1" dirty="0"/>
              <a:t>sur le statut de la </a:t>
            </a:r>
            <a:r>
              <a:rPr lang="fr-FR" b="1" dirty="0" smtClean="0"/>
              <a:t>Mission</a:t>
            </a:r>
            <a:endParaRPr lang="fr-CH" altLang="en-US" b="1" dirty="0" smtClean="0"/>
          </a:p>
          <a:p>
            <a:pPr eaLnBrk="1" hangingPunct="1">
              <a:buSzPct val="80000"/>
              <a:buFont typeface="Wingdings" pitchFamily="2" charset="2"/>
              <a:buChar char="•"/>
            </a:pPr>
            <a:endParaRPr lang="fr-CH" altLang="en-US" b="1" dirty="0" smtClean="0"/>
          </a:p>
          <a:p>
            <a:pPr eaLnBrk="1" hangingPunct="1">
              <a:buSzPct val="80000"/>
              <a:buFont typeface="Wingdings" pitchFamily="2" charset="2"/>
              <a:buChar char="ü"/>
            </a:pPr>
            <a:r>
              <a:rPr lang="fr-CH" altLang="en-US" b="1" dirty="0" smtClean="0">
                <a:solidFill>
                  <a:srgbClr val="0000FF"/>
                </a:solidFill>
              </a:rPr>
              <a:t>Normes juridiques internationales</a:t>
            </a:r>
          </a:p>
          <a:p>
            <a:pPr marL="180975" indent="-180975" eaLnBrk="1" hangingPunct="1">
              <a:buSzPct val="80000"/>
              <a:buFont typeface="Wingdings" pitchFamily="2" charset="2"/>
              <a:buChar char="§"/>
            </a:pPr>
            <a:r>
              <a:rPr lang="fr-FR" b="1" dirty="0" smtClean="0"/>
              <a:t>Droit </a:t>
            </a:r>
            <a:r>
              <a:rPr lang="fr-FR" b="1" dirty="0"/>
              <a:t>international humanitaire – Quatre Conventions de Genève et trois </a:t>
            </a:r>
            <a:r>
              <a:rPr lang="fr-FR" b="1" dirty="0" smtClean="0"/>
              <a:t>Protocoles</a:t>
            </a:r>
            <a:endParaRPr lang="fr-CH" altLang="en-US" b="1" dirty="0" smtClean="0"/>
          </a:p>
          <a:p>
            <a:pPr marL="180975" indent="-180975" eaLnBrk="1" hangingPunct="1">
              <a:buSzPct val="80000"/>
              <a:buFont typeface="Wingdings" pitchFamily="2" charset="2"/>
              <a:buChar char="§"/>
            </a:pPr>
            <a:r>
              <a:rPr lang="fr-FR" b="1" dirty="0" smtClean="0"/>
              <a:t>Droit </a:t>
            </a:r>
            <a:r>
              <a:rPr lang="fr-FR" b="1" dirty="0"/>
              <a:t>international des droits de l’homme – Déclaration universelle des droits de l’homme et </a:t>
            </a:r>
            <a:r>
              <a:rPr lang="fr-FR" b="1" dirty="0" smtClean="0"/>
              <a:t>Traités</a:t>
            </a:r>
            <a:endParaRPr lang="fr-CH" altLang="en-US" b="1" dirty="0" smtClean="0"/>
          </a:p>
          <a:p>
            <a:pPr eaLnBrk="1" hangingPunct="1">
              <a:buSzPct val="80000"/>
              <a:buFont typeface="Wingdings" pitchFamily="2" charset="2"/>
              <a:buChar char="§"/>
            </a:pPr>
            <a:r>
              <a:rPr lang="fr-CH" altLang="en-US" b="1" dirty="0" smtClean="0"/>
              <a:t> </a:t>
            </a:r>
            <a:r>
              <a:rPr lang="fr-FR" b="1" dirty="0"/>
              <a:t>Résolutions du Conseil de sécurité des Nations </a:t>
            </a:r>
            <a:r>
              <a:rPr lang="fr-FR" b="1" dirty="0" smtClean="0"/>
              <a:t>Unies</a:t>
            </a:r>
            <a:endParaRPr lang="fr-CH" altLang="en-US" b="1" dirty="0" smtClean="0"/>
          </a:p>
          <a:p>
            <a:pPr lvl="1" eaLnBrk="1" hangingPunct="1">
              <a:buSzPct val="80000"/>
              <a:buFont typeface="Wingdings" pitchFamily="2" charset="2"/>
              <a:buNone/>
            </a:pPr>
            <a:endParaRPr lang="fr-CH" altLang="en-US" b="1" dirty="0" smtClean="0"/>
          </a:p>
          <a:p>
            <a:pPr lvl="1" eaLnBrk="1" hangingPunct="1">
              <a:buSzPct val="80000"/>
              <a:buFont typeface="Wingdings" pitchFamily="2" charset="2"/>
              <a:buNone/>
            </a:pPr>
            <a:endParaRPr lang="fr-CH" altLang="en-US" dirty="0"/>
          </a:p>
        </p:txBody>
      </p:sp>
      <p:sp>
        <p:nvSpPr>
          <p:cNvPr id="66564" name="Rectangle 5"/>
          <p:cNvSpPr>
            <a:spLocks noChangeArrowheads="1"/>
          </p:cNvSpPr>
          <p:nvPr/>
        </p:nvSpPr>
        <p:spPr bwMode="auto">
          <a:xfrm>
            <a:off x="-36600" y="277704"/>
            <a:ext cx="9094349" cy="4154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r>
              <a:rPr lang="fr-FR" sz="2100" b="1" dirty="0">
                <a:solidFill>
                  <a:srgbClr val="0000FF"/>
                </a:solidFill>
              </a:rPr>
              <a:t>FONDEMENTS DE LA POLITIQUE DE MAINTIEN DE LA PAIX DES NATIONS </a:t>
            </a:r>
            <a:r>
              <a:rPr lang="fr-FR" sz="2100" b="1" dirty="0" smtClean="0">
                <a:solidFill>
                  <a:srgbClr val="0000FF"/>
                </a:solidFill>
              </a:rPr>
              <a:t>UNIES</a:t>
            </a:r>
            <a:endParaRPr lang="en-US" altLang="en-US" sz="2100" b="1" dirty="0">
              <a:solidFill>
                <a:srgbClr val="0000FF"/>
              </a:solidFill>
            </a:endParaRPr>
          </a:p>
        </p:txBody>
      </p:sp>
      <p:sp>
        <p:nvSpPr>
          <p:cNvPr id="66565" name="Text Box 4"/>
          <p:cNvSpPr txBox="1">
            <a:spLocks noChangeArrowheads="1"/>
          </p:cNvSpPr>
          <p:nvPr/>
        </p:nvSpPr>
        <p:spPr bwMode="auto">
          <a:xfrm>
            <a:off x="3048000" y="838200"/>
            <a:ext cx="2971800" cy="466725"/>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chemeClr val="bg1"/>
              </a:buClr>
              <a:buSzPct val="80000"/>
              <a:buFont typeface="Wingdings" pitchFamily="2" charset="2"/>
              <a:buNone/>
            </a:pPr>
            <a:r>
              <a:rPr lang="fr-CH" altLang="en-US" sz="2400" dirty="0" smtClean="0"/>
              <a:t>Cadre juridique</a:t>
            </a:r>
            <a:endParaRPr lang="fr-CH" altLang="en-US" sz="2400" i="1" dirty="0"/>
          </a:p>
        </p:txBody>
      </p:sp>
      <p:sp>
        <p:nvSpPr>
          <p:cNvPr id="6" name="ZoneTexte 5"/>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
        <p:nvSpPr>
          <p:cNvPr id="7" name="ZoneTexte 6"/>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10</a:t>
            </a:fld>
            <a:endParaRPr lang="en-GB" altLang="en-US" sz="1600" dirty="0" smtClean="0"/>
          </a:p>
        </p:txBody>
      </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3" name="Rectangle 37"/>
          <p:cNvSpPr>
            <a:spLocks noGrp="1" noChangeArrowheads="1"/>
          </p:cNvSpPr>
          <p:nvPr>
            <p:ph idx="4294967295"/>
          </p:nvPr>
        </p:nvSpPr>
        <p:spPr bwMode="auto">
          <a:xfrm>
            <a:off x="228600" y="1000125"/>
            <a:ext cx="8686800" cy="40290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r>
              <a:rPr lang="fr-CH" altLang="en-US" sz="2200" b="1" dirty="0">
                <a:latin typeface="Calibri" pitchFamily="34" charset="0"/>
              </a:rPr>
              <a:t>Au terme de cette unité, les participants devraient être en mesure de :</a:t>
            </a:r>
            <a:endParaRPr lang="en-US" altLang="en-US" sz="2200" b="1" dirty="0" smtClean="0">
              <a:latin typeface="Calibri" pitchFamily="34" charset="0"/>
            </a:endParaRPr>
          </a:p>
          <a:p>
            <a:pPr>
              <a:buFont typeface="Wingdings" pitchFamily="2" charset="2"/>
              <a:buNone/>
            </a:pPr>
            <a:endParaRPr lang="en-US" altLang="en-US" sz="2000" b="1" dirty="0" smtClean="0">
              <a:latin typeface="Calibri" pitchFamily="34" charset="0"/>
            </a:endParaRPr>
          </a:p>
          <a:p>
            <a:pPr lvl="0">
              <a:buFont typeface="Wingdings" panose="05000000000000000000" pitchFamily="2" charset="2"/>
              <a:buChar char="ü"/>
            </a:pPr>
            <a:r>
              <a:rPr lang="fr-FR" sz="2200" b="1" dirty="0">
                <a:latin typeface="Calibri" panose="020F0502020204030204" pitchFamily="34" charset="0"/>
              </a:rPr>
              <a:t>Savoir décrire les mécanismes de coordination accompagnant la préparation puis l’exécution de la Mission de maintien de la </a:t>
            </a:r>
            <a:r>
              <a:rPr lang="fr-FR" sz="2200" b="1" dirty="0" smtClean="0">
                <a:latin typeface="Calibri" panose="020F0502020204030204" pitchFamily="34" charset="0"/>
              </a:rPr>
              <a:t>paix</a:t>
            </a:r>
          </a:p>
          <a:p>
            <a:pPr lvl="0">
              <a:buFont typeface="Wingdings" panose="05000000000000000000" pitchFamily="2" charset="2"/>
              <a:buChar char="ü"/>
            </a:pPr>
            <a:endParaRPr lang="fr-CH" sz="2200" b="1" dirty="0">
              <a:latin typeface="Calibri" panose="020F0502020204030204" pitchFamily="34" charset="0"/>
            </a:endParaRPr>
          </a:p>
          <a:p>
            <a:pPr lvl="0">
              <a:buFont typeface="Wingdings" panose="05000000000000000000" pitchFamily="2" charset="2"/>
              <a:buChar char="ü"/>
            </a:pPr>
            <a:r>
              <a:rPr lang="fr-FR" sz="2200" b="1" dirty="0">
                <a:latin typeface="Calibri" panose="020F0502020204030204" pitchFamily="34" charset="0"/>
              </a:rPr>
              <a:t>Comprendre de quelle manière les activités de la CIMIC-NU sont intégrées à une stratégie commune, et comment elles contribuent à l’exécution du mandat de la Mission</a:t>
            </a:r>
            <a:r>
              <a:rPr lang="fr-FR" sz="2200" b="1" dirty="0" smtClean="0">
                <a:latin typeface="Calibri" panose="020F0502020204030204" pitchFamily="34" charset="0"/>
              </a:rPr>
              <a:t>.</a:t>
            </a:r>
          </a:p>
          <a:p>
            <a:pPr lvl="0">
              <a:buFont typeface="Wingdings" panose="05000000000000000000" pitchFamily="2" charset="2"/>
              <a:buChar char="ü"/>
            </a:pPr>
            <a:endParaRPr lang="fr-CH" sz="2200" b="1" dirty="0">
              <a:latin typeface="Calibri" panose="020F0502020204030204" pitchFamily="34" charset="0"/>
            </a:endParaRPr>
          </a:p>
          <a:p>
            <a:pPr>
              <a:buFont typeface="Wingdings" panose="05000000000000000000" pitchFamily="2" charset="2"/>
              <a:buChar char="ü"/>
            </a:pPr>
            <a:r>
              <a:rPr lang="fr-FR" sz="2200" b="1" dirty="0">
                <a:latin typeface="Calibri" panose="020F0502020204030204" pitchFamily="34" charset="0"/>
              </a:rPr>
              <a:t>Savoir identifier les différentes structures de gestion et de coordination dans les domaines du développement et de l’action humanitaire.</a:t>
            </a:r>
            <a:endParaRPr lang="en-US" altLang="en-US" sz="2200" b="1" dirty="0" smtClean="0">
              <a:solidFill>
                <a:srgbClr val="FF0000"/>
              </a:solidFill>
              <a:latin typeface="Calibri" pitchFamily="34" charset="0"/>
            </a:endParaRPr>
          </a:p>
        </p:txBody>
      </p:sp>
      <p:sp>
        <p:nvSpPr>
          <p:cNvPr id="158724" name="Text Box 4"/>
          <p:cNvSpPr txBox="1">
            <a:spLocks noChangeArrowheads="1"/>
          </p:cNvSpPr>
          <p:nvPr/>
        </p:nvSpPr>
        <p:spPr bwMode="auto">
          <a:xfrm>
            <a:off x="449263" y="209534"/>
            <a:ext cx="8439150" cy="61555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3400" b="1" dirty="0" smtClean="0"/>
              <a:t>RÉSULTATS ATTENDUS DE L’APPRENTISSAGE</a:t>
            </a:r>
            <a:endParaRPr lang="en-US" altLang="en-US" sz="3400" b="1" dirty="0">
              <a:solidFill>
                <a:srgbClr val="000000"/>
              </a:solidFill>
            </a:endParaRPr>
          </a:p>
        </p:txBody>
      </p:sp>
      <p:sp>
        <p:nvSpPr>
          <p:cNvPr id="6" name="ZoneTexte 5"/>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7" name="ZoneTexte 6"/>
          <p:cNvSpPr txBox="1"/>
          <p:nvPr/>
        </p:nvSpPr>
        <p:spPr>
          <a:xfrm flipH="1">
            <a:off x="543719"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5564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100</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7" name="Rectangle 37"/>
          <p:cNvSpPr>
            <a:spLocks noGrp="1" noChangeArrowheads="1"/>
          </p:cNvSpPr>
          <p:nvPr>
            <p:ph idx="4294967295"/>
          </p:nvPr>
        </p:nvSpPr>
        <p:spPr bwMode="auto">
          <a:xfrm>
            <a:off x="563563" y="1905000"/>
            <a:ext cx="8229600" cy="3048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 typeface="Wingdings" pitchFamily="2" charset="2"/>
              <a:buChar char="q"/>
            </a:pPr>
            <a:r>
              <a:rPr lang="fr-FR" sz="2800" b="1" dirty="0">
                <a:latin typeface="Calibri" panose="020F0502020204030204" pitchFamily="34" charset="0"/>
              </a:rPr>
              <a:t>ÉVALUATION ET PLANIFICATION </a:t>
            </a:r>
            <a:r>
              <a:rPr lang="fr-FR" sz="2800" b="1" dirty="0" smtClean="0">
                <a:latin typeface="Calibri" panose="020F0502020204030204" pitchFamily="34" charset="0"/>
              </a:rPr>
              <a:t>INTEGRÉES</a:t>
            </a:r>
            <a:endParaRPr lang="en-US" altLang="en-US" sz="2800" b="1" dirty="0" smtClean="0">
              <a:latin typeface="Calibri" pitchFamily="34" charset="0"/>
            </a:endParaRPr>
          </a:p>
          <a:p>
            <a:pPr lvl="1">
              <a:buFont typeface="Wingdings" pitchFamily="2" charset="2"/>
              <a:buChar char="ð"/>
            </a:pPr>
            <a:endParaRPr lang="en-US" altLang="en-US" sz="2400" b="1" dirty="0" smtClean="0">
              <a:latin typeface="Calibri" pitchFamily="34" charset="0"/>
            </a:endParaRPr>
          </a:p>
          <a:p>
            <a:pPr>
              <a:buFont typeface="Wingdings" pitchFamily="2" charset="2"/>
              <a:buChar char="q"/>
            </a:pPr>
            <a:r>
              <a:rPr lang="fr-FR" sz="2800" b="1" dirty="0">
                <a:latin typeface="Calibri" panose="020F0502020204030204" pitchFamily="34" charset="0"/>
              </a:rPr>
              <a:t>STRUCTURES DE COORDINATION DE LA MISSION DE L’ONU</a:t>
            </a:r>
            <a:endParaRPr lang="en-US" altLang="en-US" sz="2800" b="1" dirty="0" smtClean="0">
              <a:latin typeface="Calibri" pitchFamily="34" charset="0"/>
            </a:endParaRPr>
          </a:p>
          <a:p>
            <a:pPr lvl="1">
              <a:buFont typeface="Wingdings" pitchFamily="2" charset="2"/>
              <a:buChar char="§"/>
            </a:pPr>
            <a:r>
              <a:rPr lang="fr-FR" sz="2000" b="1" dirty="0">
                <a:latin typeface="Calibri" panose="020F0502020204030204" pitchFamily="34" charset="0"/>
              </a:rPr>
              <a:t>Structures de coordination dans le domaine humanitaire</a:t>
            </a:r>
            <a:endParaRPr lang="en-US" altLang="en-US" sz="2000" b="1" dirty="0" smtClean="0">
              <a:latin typeface="Calibri" pitchFamily="34" charset="0"/>
            </a:endParaRPr>
          </a:p>
          <a:p>
            <a:pPr lvl="1">
              <a:buFont typeface="Wingdings" pitchFamily="2" charset="2"/>
              <a:buChar char="§"/>
            </a:pPr>
            <a:r>
              <a:rPr lang="fr-FR" sz="2000" b="1" dirty="0">
                <a:latin typeface="Calibri" panose="020F0502020204030204" pitchFamily="34" charset="0"/>
              </a:rPr>
              <a:t>Comités directeurs et Groupes de travail</a:t>
            </a:r>
            <a:endParaRPr lang="en-US" altLang="en-US" sz="2000" b="1" dirty="0" smtClean="0">
              <a:latin typeface="Calibri" pitchFamily="34" charset="0"/>
            </a:endParaRPr>
          </a:p>
          <a:p>
            <a:pPr lvl="1">
              <a:buFont typeface="Wingdings" pitchFamily="2" charset="2"/>
              <a:buChar char="§"/>
            </a:pPr>
            <a:r>
              <a:rPr lang="fr-FR" sz="2000" b="1" dirty="0">
                <a:latin typeface="Calibri" panose="020F0502020204030204" pitchFamily="34" charset="0"/>
              </a:rPr>
              <a:t>Structures de coordination communes</a:t>
            </a:r>
            <a:endParaRPr lang="en-US" altLang="en-US" sz="2000" b="1" dirty="0" smtClean="0">
              <a:latin typeface="Calibri" pitchFamily="34" charset="0"/>
            </a:endParaRPr>
          </a:p>
          <a:p>
            <a:pPr>
              <a:lnSpc>
                <a:spcPct val="70000"/>
              </a:lnSpc>
              <a:buFont typeface="Wingdings" pitchFamily="2" charset="2"/>
              <a:buChar char="Ø"/>
            </a:pPr>
            <a:endParaRPr lang="en-US" altLang="en-US" sz="2800" b="1" dirty="0" smtClean="0">
              <a:latin typeface="Calibri" pitchFamily="34" charset="0"/>
            </a:endParaRPr>
          </a:p>
        </p:txBody>
      </p:sp>
      <p:sp>
        <p:nvSpPr>
          <p:cNvPr id="159748" name="Text Box 4"/>
          <p:cNvSpPr txBox="1">
            <a:spLocks noChangeArrowheads="1"/>
          </p:cNvSpPr>
          <p:nvPr/>
        </p:nvSpPr>
        <p:spPr bwMode="auto">
          <a:xfrm>
            <a:off x="1295400" y="228600"/>
            <a:ext cx="640080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smtClean="0">
                <a:solidFill>
                  <a:srgbClr val="000000"/>
                </a:solidFill>
              </a:rPr>
              <a:t>ORGANISATION DE LA PRÉSENTATION</a:t>
            </a:r>
            <a:endParaRPr lang="en-US" altLang="en-US" sz="2800" b="1" dirty="0">
              <a:solidFill>
                <a:srgbClr val="000000"/>
              </a:solidFill>
            </a:endParaRPr>
          </a:p>
        </p:txBody>
      </p:sp>
      <p:sp>
        <p:nvSpPr>
          <p:cNvPr id="5" name="ZoneTexte 4"/>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ZoneTexte 6"/>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8"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101</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1" name="Rounded Rectangle 6"/>
          <p:cNvSpPr>
            <a:spLocks noChangeArrowheads="1"/>
          </p:cNvSpPr>
          <p:nvPr/>
        </p:nvSpPr>
        <p:spPr bwMode="auto">
          <a:xfrm>
            <a:off x="219075" y="1066800"/>
            <a:ext cx="8772525" cy="1752600"/>
          </a:xfrm>
          <a:prstGeom prst="roundRect">
            <a:avLst>
              <a:gd name="adj" fmla="val 16667"/>
            </a:avLst>
          </a:prstGeom>
          <a:noFill/>
          <a:ln w="25400" algn="ctr">
            <a:solidFill>
              <a:srgbClr val="0070C0"/>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endParaRPr lang="en-GB" altLang="en-US" sz="2800" b="1" dirty="0">
              <a:solidFill>
                <a:srgbClr val="0000FF"/>
              </a:solidFill>
              <a:sym typeface="Times New Roman" pitchFamily="18" charset="0"/>
            </a:endParaRPr>
          </a:p>
          <a:p>
            <a:pPr algn="ctr" eaLnBrk="1" hangingPunct="1">
              <a:buClr>
                <a:srgbClr val="FFFFFF"/>
              </a:buClr>
              <a:buSzPct val="80000"/>
              <a:buFont typeface="Wingdings" pitchFamily="2" charset="2"/>
              <a:buNone/>
            </a:pPr>
            <a:endParaRPr lang="en-GB" altLang="en-US" sz="2800" b="1" dirty="0">
              <a:solidFill>
                <a:srgbClr val="0000FF"/>
              </a:solidFill>
              <a:sym typeface="Times New Roman" pitchFamily="18" charset="0"/>
            </a:endParaRPr>
          </a:p>
          <a:p>
            <a:pPr algn="ctr" eaLnBrk="1" hangingPunct="1">
              <a:buClr>
                <a:srgbClr val="FFFFFF"/>
              </a:buClr>
              <a:buSzPct val="80000"/>
              <a:buFont typeface="Wingdings" pitchFamily="2" charset="2"/>
              <a:buNone/>
            </a:pPr>
            <a:r>
              <a:rPr lang="fr-FR" sz="2700" b="1" dirty="0">
                <a:solidFill>
                  <a:srgbClr val="0000E2"/>
                </a:solidFill>
              </a:rPr>
              <a:t>Processus d’évaluation et de planification intégrées</a:t>
            </a:r>
            <a:r>
              <a:rPr lang="en-GB" altLang="en-US" sz="2700" b="1" dirty="0" smtClean="0">
                <a:solidFill>
                  <a:srgbClr val="0000FF"/>
                </a:solidFill>
                <a:sym typeface="Times New Roman" pitchFamily="18" charset="0"/>
              </a:rPr>
              <a:t> </a:t>
            </a:r>
            <a:endParaRPr lang="en-GB" altLang="en-US" sz="2700" b="1" dirty="0">
              <a:solidFill>
                <a:srgbClr val="0000FF"/>
              </a:solidFill>
              <a:sym typeface="Times New Roman" pitchFamily="18" charset="0"/>
            </a:endParaRPr>
          </a:p>
          <a:p>
            <a:pPr algn="ctr" eaLnBrk="1" hangingPunct="1">
              <a:buClr>
                <a:srgbClr val="FFFFFF"/>
              </a:buClr>
              <a:buSzPct val="80000"/>
              <a:buFont typeface="Wingdings" pitchFamily="2" charset="2"/>
              <a:buNone/>
            </a:pPr>
            <a:r>
              <a:rPr lang="en-GB" altLang="en-US" sz="2700" b="1" dirty="0">
                <a:solidFill>
                  <a:srgbClr val="0000FF"/>
                </a:solidFill>
                <a:sym typeface="Times New Roman" pitchFamily="18" charset="0"/>
              </a:rPr>
              <a:t>= </a:t>
            </a:r>
          </a:p>
          <a:p>
            <a:pPr algn="ctr" eaLnBrk="1" hangingPunct="1">
              <a:buClr>
                <a:srgbClr val="FFFFFF"/>
              </a:buClr>
              <a:buSzPct val="80000"/>
              <a:buFont typeface="Wingdings" pitchFamily="2" charset="2"/>
              <a:buNone/>
            </a:pPr>
            <a:r>
              <a:rPr lang="fr-FR" sz="2700" b="1" dirty="0">
                <a:solidFill>
                  <a:srgbClr val="0000E2"/>
                </a:solidFill>
              </a:rPr>
              <a:t>Stratégie collective pour traiter la crise et consolider la paix</a:t>
            </a:r>
            <a:endParaRPr lang="en-GB" altLang="en-US" sz="2700" b="1" dirty="0">
              <a:solidFill>
                <a:srgbClr val="0000E2"/>
              </a:solidFill>
              <a:sym typeface="Times New Roman" pitchFamily="18" charset="0"/>
            </a:endParaRPr>
          </a:p>
          <a:p>
            <a:pPr eaLnBrk="1" hangingPunct="1">
              <a:buClr>
                <a:srgbClr val="FFFFFF"/>
              </a:buClr>
              <a:buSzPct val="80000"/>
              <a:buFont typeface="Wingdings" pitchFamily="2" charset="2"/>
              <a:buNone/>
            </a:pPr>
            <a:endParaRPr lang="en-GB" altLang="en-US" sz="2800" dirty="0">
              <a:solidFill>
                <a:srgbClr val="000000"/>
              </a:solidFill>
              <a:sym typeface="Times New Roman" pitchFamily="18" charset="0"/>
            </a:endParaRPr>
          </a:p>
          <a:p>
            <a:pPr eaLnBrk="1" hangingPunct="1">
              <a:buClr>
                <a:srgbClr val="FFFFFF"/>
              </a:buClr>
              <a:buSzPct val="80000"/>
              <a:buFont typeface="Wingdings" pitchFamily="2" charset="2"/>
              <a:buNone/>
            </a:pPr>
            <a:endParaRPr lang="en-GB" altLang="en-US" sz="2800" dirty="0">
              <a:solidFill>
                <a:srgbClr val="000000"/>
              </a:solidFill>
              <a:sym typeface="Times New Roman" pitchFamily="18" charset="0"/>
            </a:endParaRPr>
          </a:p>
        </p:txBody>
      </p:sp>
      <p:sp>
        <p:nvSpPr>
          <p:cNvPr id="160772" name="Rectangle 7"/>
          <p:cNvSpPr>
            <a:spLocks noChangeArrowheads="1"/>
          </p:cNvSpPr>
          <p:nvPr/>
        </p:nvSpPr>
        <p:spPr bwMode="auto">
          <a:xfrm>
            <a:off x="304800" y="3276600"/>
            <a:ext cx="8610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542925" indent="-457200" eaLnBrk="1" hangingPunct="1">
              <a:buClr>
                <a:srgbClr val="0066CC"/>
              </a:buClr>
              <a:buFont typeface="Wingdings" pitchFamily="2" charset="2"/>
              <a:buChar char="ð"/>
            </a:pPr>
            <a:r>
              <a:rPr lang="fr-FR" sz="2400" dirty="0" smtClean="0">
                <a:solidFill>
                  <a:srgbClr val="0000FF"/>
                </a:solidFill>
              </a:rPr>
              <a:t>L’EPI </a:t>
            </a:r>
            <a:r>
              <a:rPr lang="fr-FR" sz="2400" dirty="0">
                <a:solidFill>
                  <a:srgbClr val="0000FF"/>
                </a:solidFill>
              </a:rPr>
              <a:t>permet aux entités politiques, de maintien de la paix, humanitaires, de protection des droits de l’homme et de développement </a:t>
            </a:r>
            <a:r>
              <a:rPr lang="fr-FR" sz="2400" dirty="0"/>
              <a:t>d’avoir une analyse et des objectifs stratégiques communs pour la consolidation de la paix, et pour apporter des réponses, en matière de planification et de mise en œuvre, </a:t>
            </a:r>
            <a:r>
              <a:rPr lang="fr-FR" sz="2400" dirty="0" smtClean="0"/>
              <a:t>dans des </a:t>
            </a:r>
            <a:r>
              <a:rPr lang="fr-FR" sz="2400" dirty="0"/>
              <a:t>contextes conflictuels et </a:t>
            </a:r>
            <a:r>
              <a:rPr lang="fr-FR" sz="2400" dirty="0" smtClean="0"/>
              <a:t>post-conflictuels.</a:t>
            </a:r>
            <a:endParaRPr lang="en-US" altLang="en-US" sz="2400" dirty="0">
              <a:solidFill>
                <a:srgbClr val="000000"/>
              </a:solidFill>
              <a:sym typeface="Times New Roman" pitchFamily="18" charset="0"/>
            </a:endParaRPr>
          </a:p>
        </p:txBody>
      </p:sp>
      <p:sp>
        <p:nvSpPr>
          <p:cNvPr id="131076" name="Rectangle 4"/>
          <p:cNvSpPr>
            <a:spLocks noChangeArrowheads="1"/>
          </p:cNvSpPr>
          <p:nvPr/>
        </p:nvSpPr>
        <p:spPr bwMode="auto">
          <a:xfrm>
            <a:off x="685800" y="311150"/>
            <a:ext cx="7446397" cy="523220"/>
          </a:xfrm>
          <a:prstGeom prst="rect">
            <a:avLst/>
          </a:prstGeom>
          <a:noFill/>
          <a:ln w="9525" algn="ctr">
            <a:noFill/>
            <a:miter lim="800000"/>
            <a:headEnd/>
            <a:tailEnd/>
          </a:ln>
          <a:effectLst/>
        </p:spPr>
        <p:txBody>
          <a:bodyPr wrap="none">
            <a:spAutoFit/>
          </a:bodyPr>
          <a:lstStyle>
            <a:lvl1pPr eaLnBrk="0" hangingPunct="0">
              <a:defRPr sz="2400">
                <a:solidFill>
                  <a:schemeClr val="tx1"/>
                </a:solidFill>
                <a:latin typeface="Calibri" pitchFamily="34" charset="0"/>
                <a:cs typeface="Arial" pitchFamily="34" charset="0"/>
              </a:defRPr>
            </a:lvl1pPr>
            <a:lvl2pPr marL="742950" indent="-285750" eaLnBrk="0" hangingPunct="0">
              <a:defRPr sz="2400">
                <a:solidFill>
                  <a:schemeClr val="tx1"/>
                </a:solidFill>
                <a:latin typeface="Calibri" pitchFamily="34" charset="0"/>
                <a:cs typeface="Arial" pitchFamily="34" charset="0"/>
              </a:defRPr>
            </a:lvl2pPr>
            <a:lvl3pPr marL="1143000" indent="-228600" eaLnBrk="0" hangingPunct="0">
              <a:defRPr sz="2400">
                <a:solidFill>
                  <a:schemeClr val="tx1"/>
                </a:solidFill>
                <a:latin typeface="Calibri" pitchFamily="34" charset="0"/>
                <a:cs typeface="Arial" pitchFamily="34" charset="0"/>
              </a:defRPr>
            </a:lvl3pPr>
            <a:lvl4pPr marL="1600200" indent="-228600" eaLnBrk="0" hangingPunct="0">
              <a:defRPr sz="2400">
                <a:solidFill>
                  <a:schemeClr val="tx1"/>
                </a:solidFill>
                <a:latin typeface="Calibri" pitchFamily="34" charset="0"/>
                <a:cs typeface="Arial" pitchFamily="34" charset="0"/>
              </a:defRPr>
            </a:lvl4pPr>
            <a:lvl5pPr marL="2057400" indent="-228600" eaLnBrk="0" hangingPunct="0">
              <a:defRPr sz="24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defRPr/>
            </a:pPr>
            <a:r>
              <a:rPr lang="fr-FR" sz="2800" b="1" dirty="0" smtClean="0">
                <a:solidFill>
                  <a:srgbClr val="0000E2"/>
                </a:solidFill>
              </a:rPr>
              <a:t>ÉVALUATION </a:t>
            </a:r>
            <a:r>
              <a:rPr lang="fr-FR" sz="2800" b="1" dirty="0">
                <a:solidFill>
                  <a:srgbClr val="0000E2"/>
                </a:solidFill>
              </a:rPr>
              <a:t>ET PLANIFICATION </a:t>
            </a:r>
            <a:r>
              <a:rPr lang="fr-FR" sz="2800" b="1" dirty="0" smtClean="0">
                <a:solidFill>
                  <a:srgbClr val="0000E2"/>
                </a:solidFill>
              </a:rPr>
              <a:t>INTÉGRÉES </a:t>
            </a:r>
            <a:r>
              <a:rPr lang="fr-FR" sz="2800" b="1" dirty="0">
                <a:solidFill>
                  <a:srgbClr val="0000E2"/>
                </a:solidFill>
              </a:rPr>
              <a:t>(EPI)</a:t>
            </a:r>
            <a:r>
              <a:rPr lang="en-US" altLang="en-US" sz="2800" dirty="0" smtClean="0">
                <a:solidFill>
                  <a:srgbClr val="0000FF"/>
                </a:solidFill>
              </a:rPr>
              <a:t> </a:t>
            </a:r>
          </a:p>
        </p:txBody>
      </p:sp>
      <p:sp>
        <p:nvSpPr>
          <p:cNvPr id="6" name="ZoneTexte 5"/>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102</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5" name="AutoShape 5"/>
          <p:cNvSpPr>
            <a:spLocks noChangeAspect="1" noChangeArrowheads="1"/>
          </p:cNvSpPr>
          <p:nvPr/>
        </p:nvSpPr>
        <p:spPr bwMode="auto">
          <a:xfrm>
            <a:off x="-152400" y="1524000"/>
            <a:ext cx="9372600" cy="3656013"/>
          </a:xfrm>
          <a:prstGeom prst="rect">
            <a:avLst/>
          </a:prstGeom>
          <a:noFill/>
          <a:ln w="9525" cap="rnd">
            <a:solidFill>
              <a:srgbClr val="333333"/>
            </a:solidFill>
            <a:prstDash val="sysDot"/>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en-US" sz="2400" b="1">
              <a:solidFill>
                <a:srgbClr val="000000"/>
              </a:solidFill>
            </a:endParaRPr>
          </a:p>
        </p:txBody>
      </p:sp>
      <p:sp>
        <p:nvSpPr>
          <p:cNvPr id="161796" name="Line 6"/>
          <p:cNvSpPr>
            <a:spLocks noChangeShapeType="1"/>
          </p:cNvSpPr>
          <p:nvPr/>
        </p:nvSpPr>
        <p:spPr bwMode="auto">
          <a:xfrm flipV="1">
            <a:off x="777875" y="4003675"/>
            <a:ext cx="0" cy="155575"/>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61797" name="Line 7"/>
          <p:cNvSpPr>
            <a:spLocks noChangeShapeType="1"/>
          </p:cNvSpPr>
          <p:nvPr/>
        </p:nvSpPr>
        <p:spPr bwMode="auto">
          <a:xfrm flipV="1">
            <a:off x="1009650" y="3073400"/>
            <a:ext cx="1588" cy="157163"/>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61798" name="Line 8"/>
          <p:cNvSpPr>
            <a:spLocks noChangeShapeType="1"/>
          </p:cNvSpPr>
          <p:nvPr/>
        </p:nvSpPr>
        <p:spPr bwMode="auto">
          <a:xfrm>
            <a:off x="1939925" y="2454275"/>
            <a:ext cx="15557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61799" name="Line 9"/>
          <p:cNvSpPr>
            <a:spLocks noChangeShapeType="1"/>
          </p:cNvSpPr>
          <p:nvPr/>
        </p:nvSpPr>
        <p:spPr bwMode="auto">
          <a:xfrm>
            <a:off x="3333750" y="2298700"/>
            <a:ext cx="155575" cy="15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61800" name="Line 10"/>
          <p:cNvSpPr>
            <a:spLocks noChangeShapeType="1"/>
          </p:cNvSpPr>
          <p:nvPr/>
        </p:nvSpPr>
        <p:spPr bwMode="auto">
          <a:xfrm>
            <a:off x="3333750" y="3073400"/>
            <a:ext cx="155575" cy="15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61801" name="Line 11"/>
          <p:cNvSpPr>
            <a:spLocks noChangeShapeType="1"/>
          </p:cNvSpPr>
          <p:nvPr/>
        </p:nvSpPr>
        <p:spPr bwMode="auto">
          <a:xfrm>
            <a:off x="4649788" y="2298700"/>
            <a:ext cx="233362" cy="15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61802" name="Line 12"/>
          <p:cNvSpPr>
            <a:spLocks noChangeShapeType="1"/>
          </p:cNvSpPr>
          <p:nvPr/>
        </p:nvSpPr>
        <p:spPr bwMode="auto">
          <a:xfrm>
            <a:off x="7207250" y="2328863"/>
            <a:ext cx="152400" cy="15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61803" name="Line 13"/>
          <p:cNvSpPr>
            <a:spLocks noChangeShapeType="1"/>
          </p:cNvSpPr>
          <p:nvPr/>
        </p:nvSpPr>
        <p:spPr bwMode="auto">
          <a:xfrm>
            <a:off x="6276975" y="2298700"/>
            <a:ext cx="152400" cy="31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61804" name="Line 14"/>
          <p:cNvSpPr>
            <a:spLocks noChangeShapeType="1"/>
          </p:cNvSpPr>
          <p:nvPr/>
        </p:nvSpPr>
        <p:spPr bwMode="auto">
          <a:xfrm>
            <a:off x="7670800" y="2298700"/>
            <a:ext cx="153988" cy="158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61805" name="Line 15"/>
          <p:cNvSpPr>
            <a:spLocks noChangeShapeType="1"/>
          </p:cNvSpPr>
          <p:nvPr/>
        </p:nvSpPr>
        <p:spPr bwMode="auto">
          <a:xfrm>
            <a:off x="8445500" y="2608263"/>
            <a:ext cx="0" cy="1571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61806" name="Rectangle 16"/>
          <p:cNvSpPr>
            <a:spLocks noChangeArrowheads="1"/>
          </p:cNvSpPr>
          <p:nvPr/>
        </p:nvSpPr>
        <p:spPr bwMode="auto">
          <a:xfrm>
            <a:off x="2093913" y="2143125"/>
            <a:ext cx="1236662" cy="1085850"/>
          </a:xfrm>
          <a:prstGeom prst="rect">
            <a:avLst/>
          </a:prstGeom>
          <a:solidFill>
            <a:srgbClr val="FFFFFF"/>
          </a:solidFill>
          <a:ln w="12700">
            <a:solidFill>
              <a:srgbClr val="000000"/>
            </a:solidFill>
            <a:miter lim="800000"/>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ja-JP" sz="1400" b="1" dirty="0" smtClean="0">
                <a:solidFill>
                  <a:srgbClr val="000000"/>
                </a:solidFill>
                <a:ea typeface="MS Mincho" pitchFamily="49" charset="-128"/>
              </a:rPr>
              <a:t>Évaluation technique</a:t>
            </a:r>
            <a:endParaRPr lang="fr-CH" altLang="en-US" sz="1200" b="1" dirty="0">
              <a:solidFill>
                <a:srgbClr val="000000"/>
              </a:solidFill>
            </a:endParaRPr>
          </a:p>
        </p:txBody>
      </p:sp>
      <p:sp>
        <p:nvSpPr>
          <p:cNvPr id="161807" name="Rectangle 17"/>
          <p:cNvSpPr>
            <a:spLocks noChangeArrowheads="1"/>
          </p:cNvSpPr>
          <p:nvPr/>
        </p:nvSpPr>
        <p:spPr bwMode="auto">
          <a:xfrm>
            <a:off x="544513" y="2143125"/>
            <a:ext cx="1395412" cy="931863"/>
          </a:xfrm>
          <a:prstGeom prst="rect">
            <a:avLst/>
          </a:prstGeom>
          <a:solidFill>
            <a:srgbClr val="FFFFFF"/>
          </a:solidFill>
          <a:ln w="12700">
            <a:solidFill>
              <a:srgbClr val="000000"/>
            </a:solidFill>
            <a:miter lim="800000"/>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ja-JP" sz="1600" b="1" dirty="0" smtClean="0">
                <a:solidFill>
                  <a:srgbClr val="000000"/>
                </a:solidFill>
                <a:ea typeface="MS Mincho" pitchFamily="49" charset="-128"/>
              </a:rPr>
              <a:t>Mission du DOMP </a:t>
            </a:r>
            <a:r>
              <a:rPr lang="en-US" altLang="ja-JP" sz="1600" b="1" dirty="0" err="1" smtClean="0">
                <a:solidFill>
                  <a:srgbClr val="000000"/>
                </a:solidFill>
                <a:ea typeface="MS Mincho" pitchFamily="49" charset="-128"/>
              </a:rPr>
              <a:t>ou</a:t>
            </a:r>
            <a:r>
              <a:rPr lang="en-US" altLang="ja-JP" sz="1600" b="1" dirty="0" smtClean="0">
                <a:solidFill>
                  <a:srgbClr val="000000"/>
                </a:solidFill>
                <a:ea typeface="MS Mincho" pitchFamily="49" charset="-128"/>
              </a:rPr>
              <a:t> du DPA</a:t>
            </a:r>
            <a:endParaRPr lang="en-GB" altLang="en-US" sz="1600" b="1" dirty="0">
              <a:solidFill>
                <a:srgbClr val="000000"/>
              </a:solidFill>
            </a:endParaRPr>
          </a:p>
        </p:txBody>
      </p:sp>
      <p:sp>
        <p:nvSpPr>
          <p:cNvPr id="161808" name="Rectangle 18"/>
          <p:cNvSpPr>
            <a:spLocks noChangeArrowheads="1"/>
          </p:cNvSpPr>
          <p:nvPr/>
        </p:nvSpPr>
        <p:spPr bwMode="auto">
          <a:xfrm>
            <a:off x="3487738" y="2143125"/>
            <a:ext cx="1162050" cy="776288"/>
          </a:xfrm>
          <a:prstGeom prst="rect">
            <a:avLst/>
          </a:prstGeom>
          <a:solidFill>
            <a:srgbClr val="FFFFFF"/>
          </a:solidFill>
          <a:ln w="12700">
            <a:solidFill>
              <a:srgbClr val="000000"/>
            </a:solidFill>
            <a:miter lim="800000"/>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ja-JP" sz="1600" b="1" dirty="0" smtClean="0">
                <a:solidFill>
                  <a:srgbClr val="000000"/>
                </a:solidFill>
                <a:ea typeface="MS Mincho" pitchFamily="49" charset="-128"/>
              </a:rPr>
              <a:t>Rapport du SG au SC</a:t>
            </a:r>
            <a:endParaRPr lang="en-GB" altLang="en-US" sz="1600" b="1" dirty="0">
              <a:solidFill>
                <a:srgbClr val="000000"/>
              </a:solidFill>
            </a:endParaRPr>
          </a:p>
        </p:txBody>
      </p:sp>
      <p:sp>
        <p:nvSpPr>
          <p:cNvPr id="161809" name="Rectangle 19"/>
          <p:cNvSpPr>
            <a:spLocks noChangeArrowheads="1"/>
          </p:cNvSpPr>
          <p:nvPr/>
        </p:nvSpPr>
        <p:spPr bwMode="auto">
          <a:xfrm>
            <a:off x="4881563" y="2143125"/>
            <a:ext cx="1395412" cy="465138"/>
          </a:xfrm>
          <a:prstGeom prst="rect">
            <a:avLst/>
          </a:prstGeom>
          <a:solidFill>
            <a:srgbClr val="FFFFFF"/>
          </a:solidFill>
          <a:ln w="12700">
            <a:solidFill>
              <a:srgbClr val="000000"/>
            </a:solidFill>
            <a:miter lim="800000"/>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ja-JP" sz="1600" b="1" dirty="0" smtClean="0">
                <a:solidFill>
                  <a:srgbClr val="000000"/>
                </a:solidFill>
                <a:ea typeface="MS Mincho" pitchFamily="49" charset="-128"/>
              </a:rPr>
              <a:t>MANDAT</a:t>
            </a:r>
            <a:endParaRPr lang="en-GB" altLang="en-US" sz="1600" b="1" dirty="0">
              <a:solidFill>
                <a:srgbClr val="000000"/>
              </a:solidFill>
            </a:endParaRPr>
          </a:p>
        </p:txBody>
      </p:sp>
      <p:sp>
        <p:nvSpPr>
          <p:cNvPr id="161810" name="Rectangle 20"/>
          <p:cNvSpPr>
            <a:spLocks noChangeArrowheads="1"/>
          </p:cNvSpPr>
          <p:nvPr/>
        </p:nvSpPr>
        <p:spPr bwMode="auto">
          <a:xfrm>
            <a:off x="6430963" y="2143125"/>
            <a:ext cx="1238250" cy="1084263"/>
          </a:xfrm>
          <a:prstGeom prst="rect">
            <a:avLst/>
          </a:prstGeom>
          <a:solidFill>
            <a:srgbClr val="FFFFFF"/>
          </a:solidFill>
          <a:ln w="12700">
            <a:solidFill>
              <a:srgbClr val="000000"/>
            </a:solidFill>
            <a:miter lim="800000"/>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ja-JP" sz="1000" b="1" dirty="0" smtClean="0">
                <a:solidFill>
                  <a:srgbClr val="000000"/>
                </a:solidFill>
                <a:ea typeface="MS Mincho" pitchFamily="49" charset="-128"/>
              </a:rPr>
              <a:t>Nomination du RSSG</a:t>
            </a:r>
            <a:endParaRPr lang="en-US" altLang="ja-JP" sz="1000" b="1" dirty="0">
              <a:solidFill>
                <a:srgbClr val="000000"/>
              </a:solidFill>
              <a:ea typeface="MS Mincho" pitchFamily="49" charset="-128"/>
            </a:endParaRPr>
          </a:p>
          <a:p>
            <a:pPr algn="ctr" eaLnBrk="1" hangingPunct="1">
              <a:buClr>
                <a:srgbClr val="FFFFFF"/>
              </a:buClr>
              <a:buSzPct val="80000"/>
              <a:buFont typeface="Wingdings" pitchFamily="2" charset="2"/>
              <a:buChar char="•"/>
            </a:pPr>
            <a:endParaRPr lang="en-US" altLang="ja-JP" sz="1000" b="1" dirty="0">
              <a:solidFill>
                <a:srgbClr val="000000"/>
              </a:solidFill>
              <a:ea typeface="MS Mincho" pitchFamily="49" charset="-128"/>
            </a:endParaRPr>
          </a:p>
          <a:p>
            <a:pPr algn="ctr" eaLnBrk="1" hangingPunct="1">
              <a:buClr>
                <a:srgbClr val="FFFFFF"/>
              </a:buClr>
              <a:buSzPct val="80000"/>
              <a:buFont typeface="Wingdings" pitchFamily="2" charset="2"/>
              <a:buNone/>
            </a:pPr>
            <a:r>
              <a:rPr lang="en-US" altLang="ja-JP" sz="1000" b="1" dirty="0">
                <a:solidFill>
                  <a:srgbClr val="000000"/>
                </a:solidFill>
                <a:ea typeface="MS Mincho" pitchFamily="49" charset="-128"/>
              </a:rPr>
              <a:t>Directive </a:t>
            </a:r>
            <a:r>
              <a:rPr lang="en-US" altLang="ja-JP" sz="1000" b="1" dirty="0" err="1" smtClean="0">
                <a:solidFill>
                  <a:srgbClr val="000000"/>
                </a:solidFill>
                <a:ea typeface="MS Mincho" pitchFamily="49" charset="-128"/>
              </a:rPr>
              <a:t>adressée</a:t>
            </a:r>
            <a:r>
              <a:rPr lang="en-US" altLang="ja-JP" sz="1000" b="1" dirty="0" smtClean="0">
                <a:solidFill>
                  <a:srgbClr val="000000"/>
                </a:solidFill>
                <a:ea typeface="MS Mincho" pitchFamily="49" charset="-128"/>
              </a:rPr>
              <a:t> au RSSG</a:t>
            </a:r>
            <a:endParaRPr lang="en-GB" altLang="en-US" sz="1000" b="1" dirty="0">
              <a:solidFill>
                <a:srgbClr val="000000"/>
              </a:solidFill>
            </a:endParaRPr>
          </a:p>
        </p:txBody>
      </p:sp>
      <p:sp>
        <p:nvSpPr>
          <p:cNvPr id="161811" name="Rectangle 21"/>
          <p:cNvSpPr>
            <a:spLocks noChangeArrowheads="1"/>
          </p:cNvSpPr>
          <p:nvPr/>
        </p:nvSpPr>
        <p:spPr bwMode="auto">
          <a:xfrm>
            <a:off x="157163" y="3228975"/>
            <a:ext cx="1470025" cy="774700"/>
          </a:xfrm>
          <a:prstGeom prst="rect">
            <a:avLst/>
          </a:prstGeom>
          <a:solidFill>
            <a:srgbClr val="FFFFFF"/>
          </a:solidFill>
          <a:ln w="9525">
            <a:solidFill>
              <a:srgbClr val="000000"/>
            </a:solidFill>
            <a:prstDash val="dash"/>
            <a:miter lim="800000"/>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ja-JP" sz="1400" b="1" dirty="0" smtClean="0">
                <a:solidFill>
                  <a:srgbClr val="000000"/>
                </a:solidFill>
                <a:ea typeface="MS Mincho" pitchFamily="49" charset="-128"/>
              </a:rPr>
              <a:t>SG </a:t>
            </a:r>
            <a:r>
              <a:rPr lang="fr-CH" altLang="ja-JP" sz="1200" b="1" dirty="0" smtClean="0">
                <a:solidFill>
                  <a:srgbClr val="000000"/>
                </a:solidFill>
                <a:ea typeface="MS Mincho" pitchFamily="49" charset="-128"/>
              </a:rPr>
              <a:t>recommandation de création d’une m</a:t>
            </a:r>
            <a:r>
              <a:rPr lang="fr-CH" altLang="ja-JP" sz="1400" b="1" dirty="0" smtClean="0">
                <a:solidFill>
                  <a:srgbClr val="000000"/>
                </a:solidFill>
                <a:ea typeface="MS Mincho" pitchFamily="49" charset="-128"/>
              </a:rPr>
              <a:t>ission</a:t>
            </a:r>
            <a:r>
              <a:rPr lang="fr-CH" altLang="ja-JP" sz="1200" b="1" dirty="0" smtClean="0">
                <a:solidFill>
                  <a:srgbClr val="000000"/>
                </a:solidFill>
                <a:ea typeface="MS Mincho" pitchFamily="49" charset="-128"/>
              </a:rPr>
              <a:t> </a:t>
            </a:r>
            <a:endParaRPr lang="fr-CH" altLang="en-US" sz="1200" b="1" dirty="0">
              <a:solidFill>
                <a:srgbClr val="000000"/>
              </a:solidFill>
            </a:endParaRPr>
          </a:p>
        </p:txBody>
      </p:sp>
      <p:sp>
        <p:nvSpPr>
          <p:cNvPr id="161812" name="Rectangle 22"/>
          <p:cNvSpPr>
            <a:spLocks noChangeArrowheads="1"/>
          </p:cNvSpPr>
          <p:nvPr/>
        </p:nvSpPr>
        <p:spPr bwMode="auto">
          <a:xfrm>
            <a:off x="3487738" y="2919413"/>
            <a:ext cx="1162050" cy="1239837"/>
          </a:xfrm>
          <a:prstGeom prst="rect">
            <a:avLst/>
          </a:prstGeom>
          <a:solidFill>
            <a:srgbClr val="FFFFFF"/>
          </a:solidFill>
          <a:ln w="12700">
            <a:solidFill>
              <a:srgbClr val="000000"/>
            </a:solidFill>
            <a:miter lim="800000"/>
            <a:headEnd/>
            <a:tailEnd/>
          </a:ln>
        </p:spPr>
        <p:txBody>
          <a:bodyPr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ja-JP" sz="1300" b="1" dirty="0" smtClean="0">
                <a:solidFill>
                  <a:srgbClr val="000000"/>
                </a:solidFill>
                <a:ea typeface="MS Mincho" pitchFamily="49" charset="-128"/>
              </a:rPr>
              <a:t>Projet de concept des opérations (CONOPS)</a:t>
            </a:r>
          </a:p>
          <a:p>
            <a:pPr algn="ctr" eaLnBrk="1" hangingPunct="1">
              <a:buClr>
                <a:srgbClr val="FFFFFF"/>
              </a:buClr>
              <a:buSzPct val="80000"/>
              <a:buFont typeface="Wingdings" pitchFamily="2" charset="2"/>
              <a:buNone/>
            </a:pPr>
            <a:r>
              <a:rPr lang="fr-CH" altLang="ja-JP" sz="1300" b="1" dirty="0" smtClean="0">
                <a:solidFill>
                  <a:srgbClr val="000000"/>
                </a:solidFill>
                <a:ea typeface="MS Mincho" pitchFamily="49" charset="-128"/>
              </a:rPr>
              <a:t>ROE (Règles d’engagement)</a:t>
            </a:r>
          </a:p>
          <a:p>
            <a:pPr algn="ctr" eaLnBrk="1" hangingPunct="1">
              <a:buClr>
                <a:srgbClr val="FFFFFF"/>
              </a:buClr>
              <a:buSzPct val="80000"/>
              <a:buFont typeface="Wingdings" pitchFamily="2" charset="2"/>
              <a:buNone/>
            </a:pPr>
            <a:endParaRPr lang="fr-CH" altLang="en-US" sz="1300" b="1" dirty="0">
              <a:solidFill>
                <a:srgbClr val="000000"/>
              </a:solidFill>
            </a:endParaRPr>
          </a:p>
        </p:txBody>
      </p:sp>
      <p:sp>
        <p:nvSpPr>
          <p:cNvPr id="161813" name="Rectangle 23"/>
          <p:cNvSpPr>
            <a:spLocks noChangeArrowheads="1"/>
          </p:cNvSpPr>
          <p:nvPr/>
        </p:nvSpPr>
        <p:spPr bwMode="auto">
          <a:xfrm>
            <a:off x="7824788" y="2763838"/>
            <a:ext cx="1238250" cy="930275"/>
          </a:xfrm>
          <a:prstGeom prst="rect">
            <a:avLst/>
          </a:prstGeom>
          <a:solidFill>
            <a:srgbClr val="FFFFFF"/>
          </a:solidFill>
          <a:ln w="12700">
            <a:solidFill>
              <a:srgbClr val="000000"/>
            </a:solidFill>
            <a:miter lim="800000"/>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ja-JP" sz="1100" b="1" dirty="0" smtClean="0">
                <a:solidFill>
                  <a:srgbClr val="000000"/>
                </a:solidFill>
                <a:ea typeface="MS Mincho" pitchFamily="49" charset="-128"/>
              </a:rPr>
              <a:t>Plans </a:t>
            </a:r>
            <a:r>
              <a:rPr lang="en-US" altLang="ja-JP" sz="1100" b="1" dirty="0" err="1" smtClean="0">
                <a:solidFill>
                  <a:srgbClr val="000000"/>
                </a:solidFill>
                <a:ea typeface="MS Mincho" pitchFamily="49" charset="-128"/>
              </a:rPr>
              <a:t>relatifs</a:t>
            </a:r>
            <a:r>
              <a:rPr lang="en-US" altLang="ja-JP" sz="1100" b="1" dirty="0" smtClean="0">
                <a:solidFill>
                  <a:srgbClr val="000000"/>
                </a:solidFill>
                <a:ea typeface="MS Mincho" pitchFamily="49" charset="-128"/>
              </a:rPr>
              <a:t> à des </a:t>
            </a:r>
            <a:r>
              <a:rPr lang="en-US" altLang="ja-JP" sz="1100" b="1" dirty="0" err="1" smtClean="0">
                <a:solidFill>
                  <a:srgbClr val="000000"/>
                </a:solidFill>
                <a:ea typeface="MS Mincho" pitchFamily="49" charset="-128"/>
              </a:rPr>
              <a:t>composantes</a:t>
            </a:r>
            <a:r>
              <a:rPr lang="en-US" altLang="ja-JP" sz="1100" b="1" dirty="0" smtClean="0">
                <a:solidFill>
                  <a:srgbClr val="000000"/>
                </a:solidFill>
                <a:ea typeface="MS Mincho" pitchFamily="49" charset="-128"/>
              </a:rPr>
              <a:t> </a:t>
            </a:r>
            <a:r>
              <a:rPr lang="en-US" altLang="ja-JP" sz="1100" b="1" dirty="0" err="1" smtClean="0">
                <a:solidFill>
                  <a:srgbClr val="000000"/>
                </a:solidFill>
                <a:ea typeface="MS Mincho" pitchFamily="49" charset="-128"/>
              </a:rPr>
              <a:t>spécifiques</a:t>
            </a:r>
            <a:endParaRPr lang="en-US" altLang="ja-JP" sz="1100" b="1" dirty="0">
              <a:solidFill>
                <a:srgbClr val="000000"/>
              </a:solidFill>
              <a:ea typeface="MS Mincho" pitchFamily="49" charset="-128"/>
            </a:endParaRPr>
          </a:p>
          <a:p>
            <a:pPr algn="ctr" eaLnBrk="1" hangingPunct="1">
              <a:buClr>
                <a:srgbClr val="FFFFFF"/>
              </a:buClr>
              <a:buSzPct val="80000"/>
              <a:buFont typeface="Wingdings" pitchFamily="2" charset="2"/>
              <a:buNone/>
            </a:pPr>
            <a:endParaRPr lang="en-US" altLang="ja-JP" sz="1200" b="1" dirty="0">
              <a:solidFill>
                <a:srgbClr val="000000"/>
              </a:solidFill>
              <a:ea typeface="MS Mincho" pitchFamily="49" charset="-128"/>
            </a:endParaRPr>
          </a:p>
          <a:p>
            <a:pPr algn="ctr" eaLnBrk="1" hangingPunct="1">
              <a:buClr>
                <a:srgbClr val="FFFFFF"/>
              </a:buClr>
              <a:buSzPct val="80000"/>
              <a:buFont typeface="Wingdings" pitchFamily="2" charset="2"/>
              <a:buNone/>
            </a:pPr>
            <a:r>
              <a:rPr lang="en-US" altLang="ja-JP" sz="1200" b="1" dirty="0" smtClean="0">
                <a:solidFill>
                  <a:srgbClr val="000000"/>
                </a:solidFill>
                <a:ea typeface="MS Mincho" pitchFamily="49" charset="-128"/>
              </a:rPr>
              <a:t>Budget initial</a:t>
            </a:r>
            <a:endParaRPr lang="en-GB" altLang="en-US" sz="1200" b="1" dirty="0">
              <a:solidFill>
                <a:srgbClr val="000000"/>
              </a:solidFill>
            </a:endParaRPr>
          </a:p>
        </p:txBody>
      </p:sp>
      <p:sp>
        <p:nvSpPr>
          <p:cNvPr id="9242" name="Rectangle 24"/>
          <p:cNvSpPr>
            <a:spLocks noChangeArrowheads="1"/>
          </p:cNvSpPr>
          <p:nvPr/>
        </p:nvSpPr>
        <p:spPr bwMode="auto">
          <a:xfrm>
            <a:off x="130176" y="4159250"/>
            <a:ext cx="1331020" cy="946150"/>
          </a:xfrm>
          <a:prstGeom prst="rect">
            <a:avLst/>
          </a:prstGeom>
          <a:solidFill>
            <a:srgbClr val="FFFFFF"/>
          </a:solidFill>
          <a:ln w="9525">
            <a:solidFill>
              <a:srgbClr val="000000"/>
            </a:solidFill>
            <a:prstDash val="dash"/>
            <a:miter lim="800000"/>
            <a:headEnd/>
            <a:tailEnd/>
          </a:ln>
        </p:spPr>
        <p:txBody>
          <a:bodyPr anchor="ctr"/>
          <a:lstStyle>
            <a:lvl1pPr eaLnBrk="0" hangingPunct="0">
              <a:defRPr sz="2400">
                <a:solidFill>
                  <a:schemeClr val="tx1"/>
                </a:solidFill>
                <a:latin typeface="Calibri" pitchFamily="34" charset="0"/>
                <a:cs typeface="Arial" pitchFamily="34" charset="0"/>
              </a:defRPr>
            </a:lvl1pPr>
            <a:lvl2pPr marL="742950" indent="-285750" eaLnBrk="0" hangingPunct="0">
              <a:defRPr sz="2400">
                <a:solidFill>
                  <a:schemeClr val="tx1"/>
                </a:solidFill>
                <a:latin typeface="Calibri" pitchFamily="34" charset="0"/>
                <a:cs typeface="Arial" pitchFamily="34" charset="0"/>
              </a:defRPr>
            </a:lvl2pPr>
            <a:lvl3pPr marL="1143000" indent="-228600" eaLnBrk="0" hangingPunct="0">
              <a:defRPr sz="2400">
                <a:solidFill>
                  <a:schemeClr val="tx1"/>
                </a:solidFill>
                <a:latin typeface="Calibri" pitchFamily="34" charset="0"/>
                <a:cs typeface="Arial" pitchFamily="34" charset="0"/>
              </a:defRPr>
            </a:lvl3pPr>
            <a:lvl4pPr marL="1600200" indent="-228600" eaLnBrk="0" hangingPunct="0">
              <a:defRPr sz="2400">
                <a:solidFill>
                  <a:schemeClr val="tx1"/>
                </a:solidFill>
                <a:latin typeface="Calibri" pitchFamily="34" charset="0"/>
                <a:cs typeface="Arial" pitchFamily="34" charset="0"/>
              </a:defRPr>
            </a:lvl4pPr>
            <a:lvl5pPr marL="2057400" indent="-228600" eaLnBrk="0" hangingPunct="0">
              <a:defRPr sz="24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defRPr/>
            </a:pPr>
            <a:r>
              <a:rPr lang="fr-CH" altLang="ja-JP" sz="1100" b="1" dirty="0" smtClean="0">
                <a:solidFill>
                  <a:srgbClr val="0000FF"/>
                </a:solidFill>
                <a:effectLst>
                  <a:outerShdw blurRad="38100" dist="38100" dir="2700000" algn="tl">
                    <a:srgbClr val="C0C0C0"/>
                  </a:outerShdw>
                </a:effectLst>
                <a:ea typeface="MS Mincho" pitchFamily="49" charset="-128"/>
              </a:rPr>
              <a:t>Évaluation stratégique par une I(A/M)TF (Équipe spéciale intégrée avec le concours de l’UNTC</a:t>
            </a:r>
            <a:endParaRPr lang="fr-CH" altLang="en-US" sz="1100" b="1" dirty="0" smtClean="0">
              <a:solidFill>
                <a:srgbClr val="0000FF"/>
              </a:solidFill>
              <a:effectLst>
                <a:outerShdw blurRad="38100" dist="38100" dir="2700000" algn="tl">
                  <a:srgbClr val="C0C0C0"/>
                </a:outerShdw>
              </a:effectLst>
            </a:endParaRPr>
          </a:p>
        </p:txBody>
      </p:sp>
      <p:sp>
        <p:nvSpPr>
          <p:cNvPr id="161815" name="Rectangle 25"/>
          <p:cNvSpPr>
            <a:spLocks noChangeArrowheads="1"/>
          </p:cNvSpPr>
          <p:nvPr/>
        </p:nvSpPr>
        <p:spPr bwMode="auto">
          <a:xfrm>
            <a:off x="7824788" y="2143125"/>
            <a:ext cx="1241425" cy="465138"/>
          </a:xfrm>
          <a:prstGeom prst="rect">
            <a:avLst/>
          </a:prstGeom>
          <a:solidFill>
            <a:srgbClr val="FFFFFF"/>
          </a:solidFill>
          <a:ln w="12700">
            <a:solidFill>
              <a:srgbClr val="000000"/>
            </a:solidFill>
            <a:miter lim="800000"/>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ja-JP" sz="1400" b="1" dirty="0" smtClean="0">
                <a:solidFill>
                  <a:srgbClr val="000000"/>
                </a:solidFill>
                <a:ea typeface="MS Mincho" pitchFamily="49" charset="-128"/>
              </a:rPr>
              <a:t>Concept de la Mission</a:t>
            </a:r>
            <a:endParaRPr lang="en-GB" altLang="en-US" sz="1400" b="1" dirty="0">
              <a:solidFill>
                <a:srgbClr val="000000"/>
              </a:solidFill>
            </a:endParaRPr>
          </a:p>
        </p:txBody>
      </p:sp>
      <p:sp>
        <p:nvSpPr>
          <p:cNvPr id="161816" name="Rectangle 26"/>
          <p:cNvSpPr>
            <a:spLocks noChangeArrowheads="1"/>
          </p:cNvSpPr>
          <p:nvPr/>
        </p:nvSpPr>
        <p:spPr bwMode="auto">
          <a:xfrm>
            <a:off x="3175" y="1677988"/>
            <a:ext cx="1857375" cy="311150"/>
          </a:xfrm>
          <a:prstGeom prst="rect">
            <a:avLst/>
          </a:prstGeom>
          <a:solidFill>
            <a:srgbClr val="CCFFFF"/>
          </a:solidFill>
          <a:ln w="9525">
            <a:solidFill>
              <a:srgbClr val="000000"/>
            </a:solidFill>
            <a:miter lim="800000"/>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ja-JP" sz="1400" b="1" dirty="0" err="1" smtClean="0">
                <a:solidFill>
                  <a:srgbClr val="000000"/>
                </a:solidFill>
                <a:ea typeface="MS Mincho" pitchFamily="49" charset="-128"/>
              </a:rPr>
              <a:t>Préplanification</a:t>
            </a:r>
            <a:endParaRPr lang="fr-CH" altLang="en-US" sz="1400" b="1" dirty="0">
              <a:solidFill>
                <a:srgbClr val="000000"/>
              </a:solidFill>
            </a:endParaRPr>
          </a:p>
        </p:txBody>
      </p:sp>
      <p:sp>
        <p:nvSpPr>
          <p:cNvPr id="161817" name="Rectangle 27"/>
          <p:cNvSpPr>
            <a:spLocks noChangeArrowheads="1"/>
          </p:cNvSpPr>
          <p:nvPr/>
        </p:nvSpPr>
        <p:spPr bwMode="auto">
          <a:xfrm>
            <a:off x="1860550" y="1677988"/>
            <a:ext cx="2944813" cy="311150"/>
          </a:xfrm>
          <a:prstGeom prst="rect">
            <a:avLst/>
          </a:prstGeom>
          <a:solidFill>
            <a:srgbClr val="00CCFF"/>
          </a:solidFill>
          <a:ln w="9525">
            <a:solidFill>
              <a:srgbClr val="000000"/>
            </a:solidFill>
            <a:miter lim="800000"/>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ja-JP" sz="1400" b="1" dirty="0" smtClean="0">
                <a:solidFill>
                  <a:srgbClr val="000000"/>
                </a:solidFill>
                <a:ea typeface="MS Mincho" pitchFamily="49" charset="-128"/>
              </a:rPr>
              <a:t>Planification</a:t>
            </a:r>
            <a:endParaRPr lang="fr-CH" altLang="en-US" sz="1400" b="1" dirty="0">
              <a:solidFill>
                <a:srgbClr val="000000"/>
              </a:solidFill>
            </a:endParaRPr>
          </a:p>
        </p:txBody>
      </p:sp>
      <p:sp>
        <p:nvSpPr>
          <p:cNvPr id="161818" name="Rectangle 28"/>
          <p:cNvSpPr>
            <a:spLocks noChangeArrowheads="1"/>
          </p:cNvSpPr>
          <p:nvPr/>
        </p:nvSpPr>
        <p:spPr bwMode="auto">
          <a:xfrm>
            <a:off x="4805363" y="1677988"/>
            <a:ext cx="4181475" cy="311150"/>
          </a:xfrm>
          <a:prstGeom prst="rect">
            <a:avLst/>
          </a:prstGeom>
          <a:solidFill>
            <a:srgbClr val="99CCFF"/>
          </a:solidFill>
          <a:ln w="9525">
            <a:solidFill>
              <a:srgbClr val="000000"/>
            </a:solidFill>
            <a:miter lim="800000"/>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ja-JP" sz="1000" b="1" dirty="0" smtClean="0">
                <a:solidFill>
                  <a:srgbClr val="000000"/>
                </a:solidFill>
                <a:ea typeface="MS Mincho" pitchFamily="49" charset="-128"/>
              </a:rPr>
              <a:t>       </a:t>
            </a:r>
            <a:r>
              <a:rPr lang="fr-CH" altLang="ja-JP" sz="1400" b="1" dirty="0" smtClean="0">
                <a:solidFill>
                  <a:srgbClr val="000000"/>
                </a:solidFill>
                <a:ea typeface="MS Mincho" pitchFamily="49" charset="-128"/>
              </a:rPr>
              <a:t>Décision           /           Exécution</a:t>
            </a:r>
          </a:p>
          <a:p>
            <a:pPr algn="ctr" eaLnBrk="1" hangingPunct="1">
              <a:buClr>
                <a:srgbClr val="FFFFFF"/>
              </a:buClr>
              <a:buSzPct val="80000"/>
              <a:buFont typeface="Wingdings" pitchFamily="2" charset="2"/>
              <a:buChar char="•"/>
            </a:pPr>
            <a:endParaRPr lang="fr-CH" altLang="en-US" sz="1400" b="1" dirty="0">
              <a:solidFill>
                <a:srgbClr val="000000"/>
              </a:solidFill>
            </a:endParaRPr>
          </a:p>
        </p:txBody>
      </p:sp>
      <p:sp>
        <p:nvSpPr>
          <p:cNvPr id="9247" name="Rectangle 29"/>
          <p:cNvSpPr>
            <a:spLocks noChangeArrowheads="1"/>
          </p:cNvSpPr>
          <p:nvPr/>
        </p:nvSpPr>
        <p:spPr bwMode="auto">
          <a:xfrm>
            <a:off x="6354763" y="4313238"/>
            <a:ext cx="2322512" cy="712787"/>
          </a:xfrm>
          <a:prstGeom prst="rect">
            <a:avLst/>
          </a:prstGeom>
          <a:gradFill rotWithShape="1">
            <a:gsLst>
              <a:gs pos="0">
                <a:srgbClr val="FF9966">
                  <a:alpha val="0"/>
                </a:srgbClr>
              </a:gs>
              <a:gs pos="50000">
                <a:srgbClr val="FF3300"/>
              </a:gs>
              <a:gs pos="100000">
                <a:srgbClr val="FF9966">
                  <a:alpha val="0"/>
                </a:srgbClr>
              </a:gs>
            </a:gsLst>
            <a:lin ang="2700000" scaled="1"/>
          </a:gradFill>
          <a:ln w="3175">
            <a:solidFill>
              <a:srgbClr val="000000"/>
            </a:solidFill>
            <a:prstDash val="dash"/>
            <a:miter lim="800000"/>
            <a:headEnd/>
            <a:tailEnd/>
          </a:ln>
        </p:spPr>
        <p:txBody>
          <a:bodyPr/>
          <a:lstStyle>
            <a:lvl1pPr eaLnBrk="0" hangingPunct="0">
              <a:defRPr sz="2400">
                <a:solidFill>
                  <a:schemeClr val="tx1"/>
                </a:solidFill>
                <a:latin typeface="Calibri" pitchFamily="34" charset="0"/>
                <a:cs typeface="Arial" pitchFamily="34" charset="0"/>
              </a:defRPr>
            </a:lvl1pPr>
            <a:lvl2pPr marL="742950" indent="-285750" eaLnBrk="0" hangingPunct="0">
              <a:defRPr sz="2400">
                <a:solidFill>
                  <a:schemeClr val="tx1"/>
                </a:solidFill>
                <a:latin typeface="Calibri" pitchFamily="34" charset="0"/>
                <a:cs typeface="Arial" pitchFamily="34" charset="0"/>
              </a:defRPr>
            </a:lvl2pPr>
            <a:lvl3pPr marL="1143000" indent="-228600" eaLnBrk="0" hangingPunct="0">
              <a:defRPr sz="2400">
                <a:solidFill>
                  <a:schemeClr val="tx1"/>
                </a:solidFill>
                <a:latin typeface="Calibri" pitchFamily="34" charset="0"/>
                <a:cs typeface="Arial" pitchFamily="34" charset="0"/>
              </a:defRPr>
            </a:lvl3pPr>
            <a:lvl4pPr marL="1600200" indent="-228600" eaLnBrk="0" hangingPunct="0">
              <a:defRPr sz="2400">
                <a:solidFill>
                  <a:schemeClr val="tx1"/>
                </a:solidFill>
                <a:latin typeface="Calibri" pitchFamily="34" charset="0"/>
                <a:cs typeface="Arial" pitchFamily="34" charset="0"/>
              </a:defRPr>
            </a:lvl4pPr>
            <a:lvl5pPr marL="2057400" indent="-228600" eaLnBrk="0" hangingPunct="0">
              <a:defRPr sz="24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defRPr/>
            </a:pPr>
            <a:r>
              <a:rPr lang="fr-CH" altLang="ja-JP" sz="1600" b="1" dirty="0" smtClean="0">
                <a:solidFill>
                  <a:srgbClr val="333399"/>
                </a:solidFill>
                <a:effectLst>
                  <a:outerShdw blurRad="38100" dist="38100" dir="2700000" algn="tl">
                    <a:srgbClr val="000000"/>
                  </a:outerShdw>
                </a:effectLst>
                <a:ea typeface="MS Mincho" pitchFamily="49" charset="-128"/>
              </a:rPr>
              <a:t>Cadre stratégique intégré (CSI / ISF)</a:t>
            </a:r>
            <a:endParaRPr lang="fr-CH" altLang="en-US" sz="1600" b="1" dirty="0" smtClean="0">
              <a:solidFill>
                <a:srgbClr val="333399"/>
              </a:solidFill>
              <a:effectLst>
                <a:outerShdw blurRad="38100" dist="38100" dir="2700000" algn="tl">
                  <a:srgbClr val="000000"/>
                </a:outerShdw>
              </a:effectLst>
            </a:endParaRPr>
          </a:p>
        </p:txBody>
      </p:sp>
      <p:sp>
        <p:nvSpPr>
          <p:cNvPr id="161822" name="Line 30"/>
          <p:cNvSpPr>
            <a:spLocks noChangeShapeType="1"/>
          </p:cNvSpPr>
          <p:nvPr/>
        </p:nvSpPr>
        <p:spPr bwMode="auto">
          <a:xfrm flipV="1">
            <a:off x="1295400" y="4624388"/>
            <a:ext cx="5059363" cy="23812"/>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61823" name="Line 31"/>
          <p:cNvSpPr>
            <a:spLocks noChangeShapeType="1"/>
          </p:cNvSpPr>
          <p:nvPr/>
        </p:nvSpPr>
        <p:spPr bwMode="auto">
          <a:xfrm flipH="1">
            <a:off x="7129463" y="3228975"/>
            <a:ext cx="1587" cy="1084263"/>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endParaRPr lang="fr-CH"/>
          </a:p>
        </p:txBody>
      </p:sp>
      <p:sp>
        <p:nvSpPr>
          <p:cNvPr id="161824" name="Line 32"/>
          <p:cNvSpPr>
            <a:spLocks noChangeShapeType="1"/>
          </p:cNvSpPr>
          <p:nvPr/>
        </p:nvSpPr>
        <p:spPr bwMode="auto">
          <a:xfrm>
            <a:off x="8367713" y="3694113"/>
            <a:ext cx="1587" cy="619125"/>
          </a:xfrm>
          <a:prstGeom prst="line">
            <a:avLst/>
          </a:prstGeom>
          <a:noFill/>
          <a:ln w="3175">
            <a:solidFill>
              <a:srgbClr val="000000"/>
            </a:solidFill>
            <a:prstDash val="dash"/>
            <a:round/>
            <a:headEnd/>
            <a:tailEnd/>
          </a:ln>
          <a:extLst>
            <a:ext uri="{909E8E84-426E-40DD-AFC4-6F175D3DCCD1}">
              <a14:hiddenFill xmlns:a14="http://schemas.microsoft.com/office/drawing/2010/main">
                <a:noFill/>
              </a14:hiddenFill>
            </a:ext>
          </a:extLst>
        </p:spPr>
        <p:txBody>
          <a:bodyPr/>
          <a:lstStyle/>
          <a:p>
            <a:endParaRPr lang="fr-CH"/>
          </a:p>
        </p:txBody>
      </p:sp>
      <p:sp>
        <p:nvSpPr>
          <p:cNvPr id="161825" name="Rectangle 55"/>
          <p:cNvSpPr>
            <a:spLocks noChangeArrowheads="1"/>
          </p:cNvSpPr>
          <p:nvPr/>
        </p:nvSpPr>
        <p:spPr bwMode="auto">
          <a:xfrm>
            <a:off x="3124200" y="831205"/>
            <a:ext cx="2819400"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r>
              <a:rPr lang="fr-CH" altLang="en-US" sz="2400" b="1" dirty="0" smtClean="0">
                <a:solidFill>
                  <a:srgbClr val="000000"/>
                </a:solidFill>
                <a:cs typeface="Times New Roman" pitchFamily="18" charset="0"/>
              </a:rPr>
              <a:t>Matrice de l’EPI</a:t>
            </a:r>
            <a:r>
              <a:rPr lang="fr-CH" altLang="en-US" sz="2400" b="1" dirty="0" smtClean="0">
                <a:solidFill>
                  <a:srgbClr val="000000"/>
                </a:solidFill>
              </a:rPr>
              <a:t> </a:t>
            </a:r>
            <a:endParaRPr lang="fr-CH" altLang="en-US" sz="2400" b="1" dirty="0">
              <a:solidFill>
                <a:srgbClr val="000000"/>
              </a:solidFill>
            </a:endParaRPr>
          </a:p>
        </p:txBody>
      </p:sp>
      <p:sp>
        <p:nvSpPr>
          <p:cNvPr id="131076" name="Rectangle 4"/>
          <p:cNvSpPr>
            <a:spLocks noChangeArrowheads="1"/>
          </p:cNvSpPr>
          <p:nvPr/>
        </p:nvSpPr>
        <p:spPr bwMode="auto">
          <a:xfrm>
            <a:off x="884238" y="311150"/>
            <a:ext cx="7446397" cy="523220"/>
          </a:xfrm>
          <a:prstGeom prst="rect">
            <a:avLst/>
          </a:prstGeom>
          <a:noFill/>
          <a:ln w="9525" algn="ctr">
            <a:noFill/>
            <a:miter lim="800000"/>
            <a:headEnd/>
            <a:tailEnd/>
          </a:ln>
          <a:effectLst/>
        </p:spPr>
        <p:txBody>
          <a:bodyPr wrap="none">
            <a:spAutoFit/>
          </a:bodyPr>
          <a:lstStyle/>
          <a:p>
            <a:pPr>
              <a:buClr>
                <a:srgbClr val="FFFFFF"/>
              </a:buClr>
              <a:buSzPct val="80000"/>
              <a:buFont typeface="Wingdings" pitchFamily="2" charset="2"/>
              <a:buNone/>
              <a:defRPr/>
            </a:pPr>
            <a:r>
              <a:rPr lang="fr-FR" sz="2800" b="1" dirty="0" smtClean="0"/>
              <a:t>ÉVALUATION </a:t>
            </a:r>
            <a:r>
              <a:rPr lang="fr-FR" sz="2800" b="1" dirty="0"/>
              <a:t>ET PLANIFICATION </a:t>
            </a:r>
            <a:r>
              <a:rPr lang="fr-FR" sz="2800" b="1" dirty="0" smtClean="0"/>
              <a:t>INTÉGRÉES </a:t>
            </a:r>
            <a:r>
              <a:rPr lang="fr-FR" sz="2800" b="1" dirty="0"/>
              <a:t>(EPI)</a:t>
            </a:r>
            <a:r>
              <a:rPr lang="en-US" sz="2800" dirty="0" smtClean="0">
                <a:solidFill>
                  <a:srgbClr val="000000"/>
                </a:solidFill>
              </a:rPr>
              <a:t> </a:t>
            </a:r>
            <a:endParaRPr lang="en-US" sz="2800" dirty="0">
              <a:solidFill>
                <a:srgbClr val="000000"/>
              </a:solidFill>
            </a:endParaRPr>
          </a:p>
        </p:txBody>
      </p:sp>
      <p:sp>
        <p:nvSpPr>
          <p:cNvPr id="161827" name="Rectangle 37"/>
          <p:cNvSpPr>
            <a:spLocks noChangeArrowheads="1"/>
          </p:cNvSpPr>
          <p:nvPr/>
        </p:nvSpPr>
        <p:spPr bwMode="auto">
          <a:xfrm>
            <a:off x="1600200" y="4841875"/>
            <a:ext cx="7033657"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marL="457200" indent="-4572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00"/>
              </a:buClr>
              <a:buSzPct val="80000"/>
              <a:buFont typeface="Wingdings" pitchFamily="2" charset="2"/>
              <a:buNone/>
            </a:pPr>
            <a:r>
              <a:rPr lang="en-US" altLang="en-US" sz="1600" b="1" dirty="0" smtClean="0">
                <a:solidFill>
                  <a:srgbClr val="0000FF"/>
                </a:solidFill>
              </a:rPr>
              <a:t>Cellule de mission </a:t>
            </a:r>
            <a:r>
              <a:rPr lang="en-US" altLang="en-US" sz="1600" b="1" dirty="0" err="1" smtClean="0">
                <a:solidFill>
                  <a:srgbClr val="0000FF"/>
                </a:solidFill>
              </a:rPr>
              <a:t>intégrée</a:t>
            </a:r>
            <a:r>
              <a:rPr lang="en-US" altLang="en-US" sz="1600" b="1" dirty="0" smtClean="0">
                <a:solidFill>
                  <a:srgbClr val="0000FF"/>
                </a:solidFill>
              </a:rPr>
              <a:t> </a:t>
            </a:r>
            <a:r>
              <a:rPr lang="en-US" altLang="en-US" sz="1600" dirty="0" smtClean="0">
                <a:solidFill>
                  <a:srgbClr val="000000"/>
                </a:solidFill>
              </a:rPr>
              <a:t>:</a:t>
            </a:r>
            <a:endParaRPr lang="en-US" altLang="en-US" sz="1600" dirty="0">
              <a:solidFill>
                <a:srgbClr val="000000"/>
              </a:solidFill>
            </a:endParaRPr>
          </a:p>
          <a:p>
            <a:pPr eaLnBrk="1" hangingPunct="1">
              <a:buClr>
                <a:srgbClr val="000000"/>
              </a:buClr>
              <a:buSzPct val="80000"/>
              <a:buFont typeface="Wingdings" pitchFamily="2" charset="2"/>
              <a:buChar char="§"/>
            </a:pPr>
            <a:r>
              <a:rPr lang="en-US" altLang="en-US" sz="1600" dirty="0">
                <a:solidFill>
                  <a:srgbClr val="000000"/>
                </a:solidFill>
              </a:rPr>
              <a:t> </a:t>
            </a:r>
            <a:r>
              <a:rPr lang="fr-FR" sz="1600" dirty="0"/>
              <a:t>Niveau de l’officier supérieur, du chef d’équipe ou du spécialiste fonctionnel;</a:t>
            </a:r>
            <a:endParaRPr lang="en-US" altLang="en-US" sz="1600" dirty="0">
              <a:solidFill>
                <a:srgbClr val="000000"/>
              </a:solidFill>
            </a:endParaRPr>
          </a:p>
          <a:p>
            <a:pPr eaLnBrk="1" hangingPunct="1">
              <a:buClr>
                <a:srgbClr val="000000"/>
              </a:buClr>
              <a:buSzPct val="80000"/>
              <a:buFont typeface="Wingdings" pitchFamily="2" charset="2"/>
              <a:buChar char="§"/>
            </a:pPr>
            <a:r>
              <a:rPr lang="en-US" altLang="en-US" sz="1600" dirty="0">
                <a:solidFill>
                  <a:srgbClr val="000000"/>
                </a:solidFill>
              </a:rPr>
              <a:t> </a:t>
            </a:r>
            <a:r>
              <a:rPr lang="fr-FR" sz="1600" dirty="0"/>
              <a:t>Secrétariat principal et représentants de l’institution ou entité concernée;</a:t>
            </a:r>
            <a:r>
              <a:rPr lang="en-US" altLang="en-US" sz="1600" dirty="0" smtClean="0">
                <a:solidFill>
                  <a:srgbClr val="000000"/>
                </a:solidFill>
              </a:rPr>
              <a:t> </a:t>
            </a:r>
            <a:endParaRPr lang="en-US" altLang="en-US" sz="1600" dirty="0">
              <a:solidFill>
                <a:srgbClr val="000000"/>
              </a:solidFill>
            </a:endParaRPr>
          </a:p>
          <a:p>
            <a:pPr eaLnBrk="1" hangingPunct="1">
              <a:buClr>
                <a:srgbClr val="000000"/>
              </a:buClr>
              <a:buSzPct val="80000"/>
              <a:buFont typeface="Wingdings" pitchFamily="2" charset="2"/>
              <a:buChar char="§"/>
            </a:pPr>
            <a:r>
              <a:rPr lang="en-US" altLang="en-US" sz="1600" dirty="0">
                <a:solidFill>
                  <a:srgbClr val="000000"/>
                </a:solidFill>
              </a:rPr>
              <a:t> </a:t>
            </a:r>
            <a:r>
              <a:rPr lang="fr-FR" sz="1600" dirty="0"/>
              <a:t>Acteurs spécialisés sur une base adéquate (ou « ad hoc »);</a:t>
            </a:r>
            <a:endParaRPr lang="en-US" altLang="en-US" sz="1600" dirty="0">
              <a:solidFill>
                <a:srgbClr val="000000"/>
              </a:solidFill>
            </a:endParaRPr>
          </a:p>
          <a:p>
            <a:pPr eaLnBrk="1" hangingPunct="1">
              <a:buClr>
                <a:srgbClr val="000000"/>
              </a:buClr>
              <a:buSzPct val="80000"/>
              <a:buFont typeface="Wingdings" pitchFamily="2" charset="2"/>
              <a:buChar char="§"/>
            </a:pPr>
            <a:r>
              <a:rPr lang="en-US" altLang="en-US" sz="1600" dirty="0">
                <a:solidFill>
                  <a:srgbClr val="000000"/>
                </a:solidFill>
              </a:rPr>
              <a:t> </a:t>
            </a:r>
            <a:r>
              <a:rPr lang="fr-FR" sz="1600" dirty="0"/>
              <a:t>Représentants sur le terrain de la Mission et de </a:t>
            </a:r>
            <a:r>
              <a:rPr lang="fr-FR" sz="1600" dirty="0" smtClean="0"/>
              <a:t>l’Équipe </a:t>
            </a:r>
            <a:r>
              <a:rPr lang="fr-FR" sz="1600" dirty="0"/>
              <a:t>de pays </a:t>
            </a:r>
            <a:endParaRPr lang="fr-FR" sz="1600" dirty="0" smtClean="0"/>
          </a:p>
          <a:p>
            <a:pPr marL="534988" indent="0" eaLnBrk="1" hangingPunct="1">
              <a:buClr>
                <a:srgbClr val="000000"/>
              </a:buClr>
              <a:buSzPct val="80000"/>
            </a:pPr>
            <a:r>
              <a:rPr lang="fr-FR" sz="1600" dirty="0" smtClean="0"/>
              <a:t>des </a:t>
            </a:r>
            <a:r>
              <a:rPr lang="fr-FR" sz="1600" dirty="0"/>
              <a:t>Nations Unies (UNCT). </a:t>
            </a:r>
            <a:endParaRPr lang="en-US" altLang="en-US" sz="1600" dirty="0">
              <a:solidFill>
                <a:srgbClr val="0000FF"/>
              </a:solidFill>
            </a:endParaRPr>
          </a:p>
          <a:p>
            <a:pPr eaLnBrk="1" hangingPunct="1">
              <a:buClr>
                <a:srgbClr val="000000"/>
              </a:buClr>
              <a:buSzPct val="80000"/>
              <a:buFont typeface="Wingdings" pitchFamily="2" charset="2"/>
              <a:buChar char="§"/>
            </a:pPr>
            <a:endParaRPr lang="en-GB" altLang="en-US" sz="1600" b="1" dirty="0">
              <a:solidFill>
                <a:srgbClr val="0000FF"/>
              </a:solidFill>
            </a:endParaRPr>
          </a:p>
        </p:txBody>
      </p:sp>
      <p:sp>
        <p:nvSpPr>
          <p:cNvPr id="161828" name="AutoShape 39"/>
          <p:cNvSpPr>
            <a:spLocks noChangeArrowheads="1"/>
          </p:cNvSpPr>
          <p:nvPr/>
        </p:nvSpPr>
        <p:spPr bwMode="auto">
          <a:xfrm rot="5400000">
            <a:off x="741363" y="4924425"/>
            <a:ext cx="628650" cy="12573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721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566" y="0"/>
                </a:moveTo>
                <a:lnTo>
                  <a:pt x="9532" y="7200"/>
                </a:lnTo>
                <a:lnTo>
                  <a:pt x="12618" y="7200"/>
                </a:lnTo>
                <a:lnTo>
                  <a:pt x="12618" y="14721"/>
                </a:lnTo>
                <a:lnTo>
                  <a:pt x="0" y="14721"/>
                </a:lnTo>
                <a:lnTo>
                  <a:pt x="0" y="21600"/>
                </a:lnTo>
                <a:lnTo>
                  <a:pt x="18514" y="21600"/>
                </a:lnTo>
                <a:lnTo>
                  <a:pt x="18514" y="7200"/>
                </a:lnTo>
                <a:lnTo>
                  <a:pt x="21600" y="7200"/>
                </a:lnTo>
                <a:lnTo>
                  <a:pt x="15566" y="0"/>
                </a:lnTo>
                <a:close/>
              </a:path>
            </a:pathLst>
          </a:custGeom>
          <a:noFill/>
          <a:ln w="19050" algn="ctr">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rot="10800000" vert="eaVert" anchor="ctr">
            <a:spAutoFit/>
          </a:bodyPr>
          <a:lstStyle/>
          <a:p>
            <a:endParaRPr lang="fr-CH"/>
          </a:p>
        </p:txBody>
      </p:sp>
      <p:sp>
        <p:nvSpPr>
          <p:cNvPr id="38" name="ZoneTexte 37"/>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39" name="ZoneTexte 3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40" name="ZoneTexte 3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37"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103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11"/>
          <p:cNvSpPr>
            <a:spLocks noGrp="1" noChangeArrowheads="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6714E38F-9D0C-4B7D-9969-5244149973E0}" type="slidenum">
              <a:rPr lang="en-GB" altLang="en-US" sz="1400" smtClean="0">
                <a:solidFill>
                  <a:srgbClr val="000000"/>
                </a:solidFill>
              </a:rPr>
              <a:pPr/>
              <a:t>104</a:t>
            </a:fld>
            <a:endParaRPr lang="en-GB" altLang="en-US" sz="1400" smtClean="0">
              <a:solidFill>
                <a:srgbClr val="000000"/>
              </a:solidFill>
            </a:endParaRPr>
          </a:p>
        </p:txBody>
      </p:sp>
      <p:pic>
        <p:nvPicPr>
          <p:cNvPr id="162819" name="Picture 4" descr="Slide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6" name="Rectangle 4"/>
          <p:cNvSpPr>
            <a:spLocks noChangeArrowheads="1"/>
          </p:cNvSpPr>
          <p:nvPr/>
        </p:nvSpPr>
        <p:spPr bwMode="auto">
          <a:xfrm>
            <a:off x="0" y="288925"/>
            <a:ext cx="9144000" cy="400110"/>
          </a:xfrm>
          <a:prstGeom prst="rect">
            <a:avLst/>
          </a:prstGeom>
          <a:solidFill>
            <a:schemeClr val="bg1"/>
          </a:solidFill>
          <a:ln w="9525" algn="ctr">
            <a:noFill/>
            <a:miter lim="800000"/>
            <a:headEnd/>
            <a:tailEnd/>
          </a:ln>
        </p:spPr>
        <p:txBody>
          <a:bodyPr>
            <a:spAutoFit/>
          </a:bodyPr>
          <a:lstStyle/>
          <a:p>
            <a:pPr algn="ctr">
              <a:buClr>
                <a:srgbClr val="FFFFFF"/>
              </a:buClr>
              <a:buSzPct val="80000"/>
              <a:buFont typeface="Wingdings" pitchFamily="2" charset="2"/>
              <a:buNone/>
              <a:defRPr/>
            </a:pPr>
            <a:r>
              <a:rPr lang="en-US" b="1" dirty="0" smtClean="0">
                <a:solidFill>
                  <a:srgbClr val="000000"/>
                </a:solidFill>
                <a:effectLst>
                  <a:outerShdw blurRad="38100" dist="38100" dir="2700000" algn="tl">
                    <a:srgbClr val="C0C0C0"/>
                  </a:outerShdw>
                </a:effectLst>
              </a:rPr>
              <a:t>ÉVALUATION ET PLANIFICATION INTÉGRÉS (EPI)</a:t>
            </a:r>
            <a:r>
              <a:rPr lang="en-US" dirty="0" smtClean="0">
                <a:solidFill>
                  <a:srgbClr val="000000"/>
                </a:solidFill>
              </a:rPr>
              <a:t> </a:t>
            </a:r>
            <a:endParaRPr lang="en-US" dirty="0">
              <a:solidFill>
                <a:srgbClr val="000000"/>
              </a:solidFill>
            </a:endParaRPr>
          </a:p>
        </p:txBody>
      </p:sp>
      <p:pic>
        <p:nvPicPr>
          <p:cNvPr id="162821" name="Picture 7" descr="example symbo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838200"/>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ZoneTexte 5"/>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2" name="ZoneTexte 1"/>
          <p:cNvSpPr txBox="1"/>
          <p:nvPr/>
        </p:nvSpPr>
        <p:spPr>
          <a:xfrm>
            <a:off x="1960460" y="926946"/>
            <a:ext cx="5220000" cy="324000"/>
          </a:xfrm>
          <a:prstGeom prst="rect">
            <a:avLst/>
          </a:prstGeom>
          <a:solidFill>
            <a:schemeClr val="bg1"/>
          </a:solidFill>
        </p:spPr>
        <p:txBody>
          <a:bodyPr wrap="square" rtlCol="0" anchor="ctr">
            <a:spAutoFit/>
          </a:bodyPr>
          <a:lstStyle/>
          <a:p>
            <a:pPr algn="ctr"/>
            <a:r>
              <a:rPr lang="fr-FR" sz="2200" b="1" dirty="0"/>
              <a:t>Modèle de CSI (Cadre stratégique intégré)</a:t>
            </a:r>
            <a:endParaRPr lang="fr-CH" sz="2200" dirty="0"/>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3" name="ZoneTexte 2"/>
          <p:cNvSpPr txBox="1"/>
          <p:nvPr/>
        </p:nvSpPr>
        <p:spPr>
          <a:xfrm>
            <a:off x="462665" y="1441829"/>
            <a:ext cx="5609067" cy="5076000"/>
          </a:xfrm>
          <a:prstGeom prst="rect">
            <a:avLst/>
          </a:prstGeom>
          <a:solidFill>
            <a:schemeClr val="bg1"/>
          </a:solidFill>
        </p:spPr>
        <p:txBody>
          <a:bodyPr wrap="square" rtlCol="0">
            <a:spAutoFit/>
          </a:bodyPr>
          <a:lstStyle/>
          <a:p>
            <a:pPr>
              <a:tabLst>
                <a:tab pos="361950" algn="l"/>
              </a:tabLst>
            </a:pPr>
            <a:r>
              <a:rPr lang="fr-FR" sz="1400" b="1" dirty="0"/>
              <a:t>● </a:t>
            </a:r>
            <a:r>
              <a:rPr lang="fr-FR" sz="1400" b="1" dirty="0" smtClean="0"/>
              <a:t>	Vision </a:t>
            </a:r>
            <a:r>
              <a:rPr lang="fr-FR" sz="1400" b="1" dirty="0"/>
              <a:t>et analyse communes du </a:t>
            </a:r>
            <a:r>
              <a:rPr lang="fr-FR" sz="1400" b="1" dirty="0" smtClean="0"/>
              <a:t>conflit</a:t>
            </a:r>
          </a:p>
          <a:p>
            <a:pPr>
              <a:tabLst>
                <a:tab pos="361950" algn="l"/>
                <a:tab pos="715963" algn="l"/>
              </a:tabLst>
            </a:pPr>
            <a:r>
              <a:rPr lang="fr-CH" sz="1400" dirty="0" smtClean="0"/>
              <a:t>	</a:t>
            </a:r>
            <a:r>
              <a:rPr lang="fr-FR" sz="1200" dirty="0" smtClean="0"/>
              <a:t>●</a:t>
            </a:r>
            <a:r>
              <a:rPr lang="fr-FR" sz="1400" dirty="0" smtClean="0"/>
              <a:t>	Causes</a:t>
            </a:r>
          </a:p>
          <a:p>
            <a:pPr>
              <a:tabLst>
                <a:tab pos="361950" algn="l"/>
                <a:tab pos="715963" algn="l"/>
              </a:tabLst>
            </a:pPr>
            <a:r>
              <a:rPr lang="fr-CH" sz="1400" dirty="0"/>
              <a:t>	</a:t>
            </a:r>
            <a:r>
              <a:rPr lang="fr-FR" sz="1200" dirty="0"/>
              <a:t>●</a:t>
            </a:r>
            <a:r>
              <a:rPr lang="fr-FR" sz="1600" dirty="0"/>
              <a:t>	</a:t>
            </a:r>
            <a:r>
              <a:rPr lang="fr-FR" sz="1400" dirty="0" smtClean="0"/>
              <a:t>Élément déclencheurs</a:t>
            </a:r>
          </a:p>
          <a:p>
            <a:pPr indent="-457200">
              <a:tabLst>
                <a:tab pos="361950" algn="l"/>
                <a:tab pos="715963" algn="l"/>
              </a:tabLst>
            </a:pPr>
            <a:r>
              <a:rPr lang="fr-FR" sz="1400" b="1" dirty="0"/>
              <a:t>● 	 Priorités stratégiques, Résultats attendus, Responsabilités, </a:t>
            </a:r>
            <a:r>
              <a:rPr lang="fr-FR" sz="1400" b="1" dirty="0" smtClean="0"/>
              <a:t>	 Calendriers</a:t>
            </a:r>
          </a:p>
          <a:p>
            <a:pPr indent="-457200">
              <a:tabLst>
                <a:tab pos="361950" algn="l"/>
                <a:tab pos="715963" algn="l"/>
              </a:tabLst>
            </a:pPr>
            <a:r>
              <a:rPr lang="fr-CH" sz="1400" dirty="0"/>
              <a:t>	</a:t>
            </a:r>
            <a:r>
              <a:rPr lang="fr-FR" sz="1200" dirty="0"/>
              <a:t>●</a:t>
            </a:r>
            <a:r>
              <a:rPr lang="fr-FR" sz="1400" dirty="0"/>
              <a:t>	</a:t>
            </a:r>
            <a:r>
              <a:rPr lang="fr-FR" sz="1400" dirty="0" smtClean="0"/>
              <a:t>Approche globale</a:t>
            </a:r>
          </a:p>
          <a:p>
            <a:pPr indent="-457200">
              <a:tabLst>
                <a:tab pos="361950" algn="l"/>
                <a:tab pos="715963" algn="l"/>
              </a:tabLst>
            </a:pPr>
            <a:r>
              <a:rPr lang="fr-FR" sz="1400" dirty="0"/>
              <a:t>	</a:t>
            </a:r>
            <a:r>
              <a:rPr lang="fr-FR" sz="1200" dirty="0" smtClean="0"/>
              <a:t>●</a:t>
            </a:r>
            <a:r>
              <a:rPr lang="fr-FR" sz="1400" dirty="0"/>
              <a:t>	</a:t>
            </a:r>
            <a:r>
              <a:rPr lang="fr-FR" sz="1400" dirty="0" smtClean="0"/>
              <a:t>Identifier les domaines stratégiques prioritaires</a:t>
            </a:r>
          </a:p>
          <a:p>
            <a:pPr indent="-457200">
              <a:tabLst>
                <a:tab pos="361950" algn="l"/>
                <a:tab pos="715963" algn="l"/>
                <a:tab pos="982663" algn="l"/>
              </a:tabLst>
            </a:pPr>
            <a:r>
              <a:rPr lang="fr-FR" sz="1400" b="1" dirty="0" smtClean="0"/>
              <a:t>		</a:t>
            </a:r>
            <a:r>
              <a:rPr lang="fr-FR" sz="1200" dirty="0" smtClean="0"/>
              <a:t>●</a:t>
            </a:r>
            <a:r>
              <a:rPr lang="fr-FR" sz="1400" dirty="0" smtClean="0"/>
              <a:t> 	Stratégie </a:t>
            </a:r>
            <a:r>
              <a:rPr lang="fr-FR" sz="1400" dirty="0"/>
              <a:t>narrative concernant chaque objectif </a:t>
            </a:r>
            <a:r>
              <a:rPr lang="fr-FR" sz="1400" dirty="0" smtClean="0"/>
              <a:t>stratégique</a:t>
            </a:r>
          </a:p>
          <a:p>
            <a:pPr indent="-457200">
              <a:tabLst>
                <a:tab pos="361950" algn="l"/>
                <a:tab pos="715963" algn="l"/>
                <a:tab pos="982663" algn="l"/>
              </a:tabLst>
            </a:pPr>
            <a:r>
              <a:rPr lang="fr-FR" sz="1400" dirty="0" smtClean="0"/>
              <a:t>		</a:t>
            </a:r>
            <a:r>
              <a:rPr lang="fr-FR" sz="1200" dirty="0" smtClean="0"/>
              <a:t>●</a:t>
            </a:r>
            <a:r>
              <a:rPr lang="fr-FR" sz="1400" dirty="0" smtClean="0"/>
              <a:t>	Lier </a:t>
            </a:r>
            <a:r>
              <a:rPr lang="fr-FR" sz="1400" dirty="0"/>
              <a:t>le Cadre stratégique intégré (CSI) aux stratégies </a:t>
            </a:r>
            <a:r>
              <a:rPr lang="fr-FR" sz="1400" dirty="0" smtClean="0"/>
              <a:t>			nationales </a:t>
            </a:r>
            <a:r>
              <a:rPr lang="fr-FR" sz="1400" dirty="0"/>
              <a:t>(en fonction des besoins</a:t>
            </a:r>
            <a:r>
              <a:rPr lang="fr-FR" sz="1400" dirty="0" smtClean="0"/>
              <a:t>)</a:t>
            </a:r>
          </a:p>
          <a:p>
            <a:pPr indent="-457200">
              <a:tabLst>
                <a:tab pos="361950" algn="l"/>
                <a:tab pos="715963" algn="l"/>
                <a:tab pos="982663" algn="l"/>
              </a:tabLst>
            </a:pPr>
            <a:r>
              <a:rPr lang="fr-FR" sz="1200" dirty="0" smtClean="0"/>
              <a:t>	●</a:t>
            </a:r>
            <a:r>
              <a:rPr lang="fr-FR" sz="1400" dirty="0"/>
              <a:t>	</a:t>
            </a:r>
            <a:r>
              <a:rPr lang="fr-FR" sz="1400" dirty="0" smtClean="0"/>
              <a:t>Résultats attendus</a:t>
            </a:r>
          </a:p>
          <a:p>
            <a:pPr indent="-457200">
              <a:tabLst>
                <a:tab pos="361950" algn="l"/>
                <a:tab pos="715963" algn="l"/>
                <a:tab pos="982663" algn="l"/>
              </a:tabLst>
            </a:pPr>
            <a:r>
              <a:rPr lang="fr-FR" sz="1400" dirty="0"/>
              <a:t>	</a:t>
            </a:r>
            <a:r>
              <a:rPr lang="fr-FR" sz="1200" dirty="0" smtClean="0"/>
              <a:t>●</a:t>
            </a:r>
            <a:r>
              <a:rPr lang="fr-FR" sz="1400" dirty="0"/>
              <a:t>	</a:t>
            </a:r>
            <a:r>
              <a:rPr lang="fr-FR" sz="1400" dirty="0" smtClean="0"/>
              <a:t>Calendriers</a:t>
            </a:r>
          </a:p>
          <a:p>
            <a:pPr indent="-457200">
              <a:tabLst>
                <a:tab pos="361950" algn="l"/>
                <a:tab pos="715963" algn="l"/>
                <a:tab pos="982663" algn="l"/>
              </a:tabLst>
            </a:pPr>
            <a:r>
              <a:rPr lang="fr-FR" sz="1200" dirty="0" smtClean="0"/>
              <a:t>	●</a:t>
            </a:r>
            <a:r>
              <a:rPr lang="fr-FR" sz="1400" dirty="0"/>
              <a:t>	</a:t>
            </a:r>
            <a:r>
              <a:rPr lang="fr-FR" sz="1400" dirty="0" smtClean="0"/>
              <a:t>Cadre de résultats/Résumé</a:t>
            </a:r>
          </a:p>
          <a:p>
            <a:pPr indent="-457200">
              <a:tabLst>
                <a:tab pos="361950" algn="l"/>
                <a:tab pos="715963" algn="l"/>
                <a:tab pos="982663" algn="l"/>
              </a:tabLst>
            </a:pPr>
            <a:r>
              <a:rPr lang="fr-FR" sz="1400" b="1" dirty="0"/>
              <a:t>● 	 Priorités stratégiques, Résultats attendus, Responsabilités, 	 </a:t>
            </a:r>
            <a:r>
              <a:rPr lang="fr-FR" sz="1400" b="1" dirty="0" smtClean="0"/>
              <a:t>Calendriers</a:t>
            </a:r>
          </a:p>
          <a:p>
            <a:pPr indent="-457200">
              <a:tabLst>
                <a:tab pos="361950" algn="l"/>
                <a:tab pos="715963" algn="l"/>
                <a:tab pos="982663" algn="l"/>
              </a:tabLst>
            </a:pPr>
            <a:r>
              <a:rPr lang="fr-CH" sz="1400" dirty="0"/>
              <a:t>	</a:t>
            </a:r>
            <a:r>
              <a:rPr lang="fr-FR" sz="1200" dirty="0"/>
              <a:t>●</a:t>
            </a:r>
            <a:r>
              <a:rPr lang="fr-FR" sz="1400" dirty="0"/>
              <a:t>	</a:t>
            </a:r>
            <a:r>
              <a:rPr lang="fr-FR" sz="1400" dirty="0" smtClean="0"/>
              <a:t>Responsabilités </a:t>
            </a:r>
            <a:r>
              <a:rPr lang="fr-FR" sz="1400" dirty="0"/>
              <a:t>(qui fait quoi</a:t>
            </a:r>
            <a:r>
              <a:rPr lang="fr-FR" sz="1400" dirty="0" smtClean="0"/>
              <a:t>)</a:t>
            </a:r>
          </a:p>
          <a:p>
            <a:pPr indent="-457200">
              <a:tabLst>
                <a:tab pos="361950" algn="l"/>
                <a:tab pos="715963" algn="l"/>
                <a:tab pos="982663" algn="l"/>
              </a:tabLst>
            </a:pPr>
            <a:r>
              <a:rPr lang="fr-FR" sz="1400" b="1" dirty="0" smtClean="0"/>
              <a:t>	</a:t>
            </a:r>
            <a:r>
              <a:rPr lang="fr-FR" sz="1200" dirty="0" smtClean="0"/>
              <a:t>●</a:t>
            </a:r>
            <a:r>
              <a:rPr lang="fr-FR" sz="1400" dirty="0" smtClean="0"/>
              <a:t> </a:t>
            </a:r>
            <a:r>
              <a:rPr lang="fr-FR" sz="1400" b="1" dirty="0" smtClean="0"/>
              <a:t>	</a:t>
            </a:r>
            <a:r>
              <a:rPr lang="fr-FR" sz="1400" dirty="0" smtClean="0"/>
              <a:t>Résultats </a:t>
            </a:r>
            <a:r>
              <a:rPr lang="fr-FR" sz="1400" dirty="0"/>
              <a:t>(au niveau stratégique</a:t>
            </a:r>
            <a:r>
              <a:rPr lang="fr-FR" sz="1400" dirty="0" smtClean="0"/>
              <a:t>)</a:t>
            </a:r>
          </a:p>
          <a:p>
            <a:pPr indent="-457200">
              <a:tabLst>
                <a:tab pos="361950" algn="l"/>
                <a:tab pos="715963" algn="l"/>
                <a:tab pos="982663" algn="l"/>
              </a:tabLst>
            </a:pPr>
            <a:r>
              <a:rPr lang="fr-FR" sz="1400" dirty="0"/>
              <a:t>	</a:t>
            </a:r>
            <a:r>
              <a:rPr lang="fr-FR" sz="1200" dirty="0"/>
              <a:t>●</a:t>
            </a:r>
            <a:r>
              <a:rPr lang="fr-FR" sz="1400" dirty="0"/>
              <a:t>	</a:t>
            </a:r>
            <a:r>
              <a:rPr lang="fr-FR" sz="1400" dirty="0" smtClean="0"/>
              <a:t>Calendriers</a:t>
            </a:r>
          </a:p>
          <a:p>
            <a:pPr indent="-457200">
              <a:tabLst>
                <a:tab pos="361950" algn="l"/>
                <a:tab pos="715963" algn="l"/>
                <a:tab pos="982663" algn="l"/>
              </a:tabLst>
            </a:pPr>
            <a:r>
              <a:rPr lang="fr-FR" sz="1400" dirty="0" smtClean="0"/>
              <a:t>●</a:t>
            </a:r>
            <a:r>
              <a:rPr lang="fr-FR" sz="1200" dirty="0" smtClean="0"/>
              <a:t>	</a:t>
            </a:r>
            <a:r>
              <a:rPr lang="fr-FR" sz="1400" b="1" dirty="0" smtClean="0"/>
              <a:t>Coordination </a:t>
            </a:r>
            <a:r>
              <a:rPr lang="fr-FR" sz="1400" b="1" dirty="0"/>
              <a:t>et dispositions de mise en </a:t>
            </a:r>
            <a:r>
              <a:rPr lang="fr-FR" sz="1400" b="1" dirty="0" smtClean="0"/>
              <a:t>œuvre</a:t>
            </a:r>
          </a:p>
          <a:p>
            <a:pPr indent="-457200">
              <a:tabLst>
                <a:tab pos="361950" algn="l"/>
                <a:tab pos="715963" algn="l"/>
                <a:tab pos="982663" algn="l"/>
              </a:tabLst>
            </a:pPr>
            <a:r>
              <a:rPr lang="fr-FR" sz="1400" b="1" dirty="0" smtClean="0"/>
              <a:t>●</a:t>
            </a:r>
            <a:r>
              <a:rPr lang="fr-FR" sz="1200" b="1" dirty="0" smtClean="0"/>
              <a:t>	</a:t>
            </a:r>
            <a:r>
              <a:rPr lang="fr-FR" sz="1400" b="1" dirty="0" smtClean="0"/>
              <a:t>Cadre </a:t>
            </a:r>
            <a:r>
              <a:rPr lang="fr-FR" sz="1400" b="1" dirty="0"/>
              <a:t>de suivi et </a:t>
            </a:r>
            <a:r>
              <a:rPr lang="fr-FR" sz="1400" b="1" dirty="0" smtClean="0"/>
              <a:t>d’évaluation</a:t>
            </a:r>
          </a:p>
          <a:p>
            <a:pPr indent="-457200">
              <a:tabLst>
                <a:tab pos="361950" algn="l"/>
                <a:tab pos="715963" algn="l"/>
                <a:tab pos="982663" algn="l"/>
              </a:tabLst>
            </a:pPr>
            <a:r>
              <a:rPr lang="fr-FR" sz="1400" b="1" dirty="0" smtClean="0"/>
              <a:t>	</a:t>
            </a:r>
            <a:r>
              <a:rPr lang="fr-FR" sz="1200" b="1" dirty="0" smtClean="0"/>
              <a:t>●	</a:t>
            </a:r>
            <a:r>
              <a:rPr lang="fr-FR" sz="1400" dirty="0" smtClean="0"/>
              <a:t>Cadre d’évaluation</a:t>
            </a:r>
          </a:p>
          <a:p>
            <a:pPr indent="-457200">
              <a:tabLst>
                <a:tab pos="361950" algn="l"/>
                <a:tab pos="715963" algn="l"/>
                <a:tab pos="982663" algn="l"/>
              </a:tabLst>
            </a:pPr>
            <a:r>
              <a:rPr lang="fr-FR" sz="1400" dirty="0" smtClean="0"/>
              <a:t>	</a:t>
            </a:r>
            <a:r>
              <a:rPr lang="fr-FR" sz="1200" dirty="0" smtClean="0"/>
              <a:t>●	</a:t>
            </a:r>
            <a:r>
              <a:rPr lang="fr-FR" sz="1350" dirty="0" smtClean="0"/>
              <a:t>Utiliser </a:t>
            </a:r>
            <a:r>
              <a:rPr lang="fr-FR" sz="1350" dirty="0"/>
              <a:t>les capacités de collecte de données existantes et de </a:t>
            </a:r>
            <a:r>
              <a:rPr lang="fr-FR" sz="1350" dirty="0" smtClean="0"/>
              <a:t>suivi</a:t>
            </a:r>
          </a:p>
          <a:p>
            <a:pPr indent="-457200">
              <a:tabLst>
                <a:tab pos="361950" algn="l"/>
                <a:tab pos="715963" algn="l"/>
                <a:tab pos="982663" algn="l"/>
              </a:tabLst>
            </a:pPr>
            <a:r>
              <a:rPr lang="fr-FR" sz="1400" dirty="0"/>
              <a:t>	●	</a:t>
            </a:r>
            <a:r>
              <a:rPr lang="fr-FR" sz="1400" dirty="0" smtClean="0"/>
              <a:t>Créer </a:t>
            </a:r>
            <a:r>
              <a:rPr lang="fr-FR" sz="1400" dirty="0"/>
              <a:t>un espace d’analyse quantitative et qualitative</a:t>
            </a:r>
          </a:p>
          <a:p>
            <a:pPr indent="-457200">
              <a:tabLst>
                <a:tab pos="361950" algn="l"/>
                <a:tab pos="715963" algn="l"/>
                <a:tab pos="982663" algn="l"/>
              </a:tabLst>
            </a:pPr>
            <a:endParaRPr lang="fr-FR" sz="1400" b="1" dirty="0" smtClean="0"/>
          </a:p>
          <a:p>
            <a:pPr indent="-457200">
              <a:tabLst>
                <a:tab pos="361950" algn="l"/>
                <a:tab pos="715963" algn="l"/>
                <a:tab pos="982663" algn="l"/>
              </a:tabLst>
            </a:pPr>
            <a:endParaRPr lang="fr-FR" sz="1400" dirty="0"/>
          </a:p>
          <a:p>
            <a:pPr>
              <a:tabLst>
                <a:tab pos="361950" algn="l"/>
                <a:tab pos="715963" algn="l"/>
              </a:tabLst>
            </a:pPr>
            <a:endParaRPr lang="fr-CH" sz="1400" dirty="0"/>
          </a:p>
        </p:txBody>
      </p:sp>
      <p:sp>
        <p:nvSpPr>
          <p:cNvPr id="11"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104</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3" name="AutoShape 39"/>
          <p:cNvSpPr>
            <a:spLocks noChangeArrowheads="1"/>
          </p:cNvSpPr>
          <p:nvPr/>
        </p:nvSpPr>
        <p:spPr bwMode="auto">
          <a:xfrm>
            <a:off x="846138" y="1362552"/>
            <a:ext cx="3179762" cy="408623"/>
          </a:xfrm>
          <a:prstGeom prst="roundRect">
            <a:avLst>
              <a:gd name="adj" fmla="val 16667"/>
            </a:avLst>
          </a:prstGeom>
          <a:noFill/>
          <a:ln w="2540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1800" b="1" dirty="0"/>
              <a:t>MANDAT du CS / de l’AG</a:t>
            </a:r>
            <a:endParaRPr lang="en-US" altLang="en-US" sz="1800" b="1" dirty="0">
              <a:solidFill>
                <a:srgbClr val="000000"/>
              </a:solidFill>
            </a:endParaRPr>
          </a:p>
        </p:txBody>
      </p:sp>
      <p:sp>
        <p:nvSpPr>
          <p:cNvPr id="163844" name="AutoShape 40"/>
          <p:cNvSpPr>
            <a:spLocks noChangeArrowheads="1"/>
          </p:cNvSpPr>
          <p:nvPr/>
        </p:nvSpPr>
        <p:spPr bwMode="auto">
          <a:xfrm>
            <a:off x="854075" y="1939568"/>
            <a:ext cx="3179763" cy="715089"/>
          </a:xfrm>
          <a:prstGeom prst="roundRect">
            <a:avLst>
              <a:gd name="adj" fmla="val 16667"/>
            </a:avLst>
          </a:prstGeom>
          <a:noFill/>
          <a:ln w="2540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en-US" sz="1800" dirty="0" smtClean="0">
                <a:solidFill>
                  <a:srgbClr val="000000"/>
                </a:solidFill>
              </a:rPr>
              <a:t>Cadre stratégique intégré pour l’ensemble du pays concerné</a:t>
            </a:r>
            <a:endParaRPr lang="fr-CH" altLang="en-US" sz="1800" b="1" dirty="0">
              <a:solidFill>
                <a:srgbClr val="000000"/>
              </a:solidFill>
            </a:endParaRPr>
          </a:p>
        </p:txBody>
      </p:sp>
      <p:sp>
        <p:nvSpPr>
          <p:cNvPr id="163845" name="AutoShape 41"/>
          <p:cNvSpPr>
            <a:spLocks noChangeArrowheads="1"/>
          </p:cNvSpPr>
          <p:nvPr/>
        </p:nvSpPr>
        <p:spPr bwMode="auto">
          <a:xfrm>
            <a:off x="854075" y="2814638"/>
            <a:ext cx="3179763" cy="422275"/>
          </a:xfrm>
          <a:prstGeom prst="roundRect">
            <a:avLst>
              <a:gd name="adj" fmla="val 16667"/>
            </a:avLst>
          </a:prstGeom>
          <a:solidFill>
            <a:srgbClr val="CCFFFF"/>
          </a:solidFill>
          <a:ln w="25400" algn="ctr">
            <a:solidFill>
              <a:srgbClr val="0000FF"/>
            </a:solidFill>
            <a:round/>
            <a:headEnd/>
            <a:tailEnd/>
          </a:ln>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altLang="en-US" sz="1800" b="1" dirty="0" smtClean="0">
                <a:solidFill>
                  <a:srgbClr val="000000"/>
                </a:solidFill>
              </a:rPr>
              <a:t>CONCEPT DE LA MISSION</a:t>
            </a:r>
            <a:endParaRPr lang="en-US" altLang="en-US" sz="1800" b="1" dirty="0">
              <a:solidFill>
                <a:srgbClr val="000000"/>
              </a:solidFill>
            </a:endParaRPr>
          </a:p>
        </p:txBody>
      </p:sp>
      <p:sp>
        <p:nvSpPr>
          <p:cNvPr id="163846" name="AutoShape 43"/>
          <p:cNvSpPr>
            <a:spLocks noChangeArrowheads="1"/>
          </p:cNvSpPr>
          <p:nvPr/>
        </p:nvSpPr>
        <p:spPr bwMode="auto">
          <a:xfrm>
            <a:off x="693095" y="3570288"/>
            <a:ext cx="3347398" cy="681038"/>
          </a:xfrm>
          <a:prstGeom prst="roundRect">
            <a:avLst>
              <a:gd name="adj" fmla="val 16667"/>
            </a:avLst>
          </a:prstGeom>
          <a:solidFill>
            <a:srgbClr val="CCFFCC"/>
          </a:solidFill>
          <a:ln w="25400" algn="ctr">
            <a:solidFill>
              <a:srgbClr val="0000FF"/>
            </a:solidFill>
            <a:round/>
            <a:headEnd/>
            <a:tailEnd/>
          </a:ln>
        </p:spPr>
        <p:txBody>
          <a:bodyPr wrap="squar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altLang="en-US" sz="1700" b="1" dirty="0" smtClean="0">
                <a:solidFill>
                  <a:srgbClr val="000000"/>
                </a:solidFill>
              </a:rPr>
              <a:t>COMPOSANTE MILITAIRE CONOPS (Concept des opérations)</a:t>
            </a:r>
            <a:endParaRPr lang="en-US" altLang="en-US" sz="1700" b="1" dirty="0">
              <a:solidFill>
                <a:srgbClr val="000000"/>
              </a:solidFill>
            </a:endParaRPr>
          </a:p>
        </p:txBody>
      </p:sp>
      <p:sp>
        <p:nvSpPr>
          <p:cNvPr id="163847" name="AutoShape 44"/>
          <p:cNvSpPr>
            <a:spLocks noChangeArrowheads="1"/>
          </p:cNvSpPr>
          <p:nvPr/>
        </p:nvSpPr>
        <p:spPr bwMode="auto">
          <a:xfrm>
            <a:off x="1117239" y="4505886"/>
            <a:ext cx="2609851" cy="612934"/>
          </a:xfrm>
          <a:prstGeom prst="roundRect">
            <a:avLst>
              <a:gd name="adj" fmla="val 16667"/>
            </a:avLst>
          </a:prstGeom>
          <a:solidFill>
            <a:srgbClr val="33CC33"/>
          </a:solidFill>
          <a:ln w="25400" algn="ctr">
            <a:solidFill>
              <a:srgbClr val="0000FF"/>
            </a:solidFill>
            <a:round/>
            <a:headEnd/>
            <a:tailEnd/>
          </a:ln>
        </p:spPr>
        <p:txBody>
          <a:bodyPr wrap="squar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altLang="en-US" sz="1500" b="1" dirty="0" smtClean="0">
                <a:solidFill>
                  <a:srgbClr val="FFFFFF"/>
                </a:solidFill>
              </a:rPr>
              <a:t>PLAN D’OPÉRATIONS/ORDRE D’OPÉRATIONS</a:t>
            </a:r>
            <a:endParaRPr lang="en-US" altLang="en-US" sz="1500" b="1" dirty="0">
              <a:solidFill>
                <a:srgbClr val="FFFFFF"/>
              </a:solidFill>
            </a:endParaRPr>
          </a:p>
        </p:txBody>
      </p:sp>
      <p:sp>
        <p:nvSpPr>
          <p:cNvPr id="163848" name="AutoShape 45"/>
          <p:cNvSpPr>
            <a:spLocks noChangeArrowheads="1"/>
          </p:cNvSpPr>
          <p:nvPr/>
        </p:nvSpPr>
        <p:spPr bwMode="auto">
          <a:xfrm>
            <a:off x="3957520" y="4934426"/>
            <a:ext cx="3941762" cy="408623"/>
          </a:xfrm>
          <a:prstGeom prst="roundRect">
            <a:avLst>
              <a:gd name="adj" fmla="val 16667"/>
            </a:avLst>
          </a:prstGeom>
          <a:solidFill>
            <a:srgbClr val="0000FF"/>
          </a:solidFill>
          <a:ln w="25400" algn="ctr">
            <a:solidFill>
              <a:srgbClr val="0000FF"/>
            </a:solidFill>
            <a:round/>
            <a:headEnd/>
            <a:tailEnd/>
          </a:ln>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altLang="en-US" sz="1800" b="1" dirty="0" smtClean="0">
                <a:solidFill>
                  <a:srgbClr val="FFFFFF"/>
                </a:solidFill>
              </a:rPr>
              <a:t>PLAN D’ACTION CIMIC-NU</a:t>
            </a:r>
            <a:endParaRPr lang="en-US" altLang="en-US" sz="1800" b="1" dirty="0">
              <a:solidFill>
                <a:srgbClr val="FFFFFF"/>
              </a:solidFill>
            </a:endParaRPr>
          </a:p>
        </p:txBody>
      </p:sp>
      <p:cxnSp>
        <p:nvCxnSpPr>
          <p:cNvPr id="163849" name="AutoShape 46"/>
          <p:cNvCxnSpPr>
            <a:cxnSpLocks noChangeShapeType="1"/>
          </p:cNvCxnSpPr>
          <p:nvPr/>
        </p:nvCxnSpPr>
        <p:spPr bwMode="auto">
          <a:xfrm>
            <a:off x="2420938" y="1778000"/>
            <a:ext cx="1587" cy="306388"/>
          </a:xfrm>
          <a:prstGeom prst="straightConnector1">
            <a:avLst/>
          </a:prstGeom>
          <a:noFill/>
          <a:ln w="25400">
            <a:solidFill>
              <a:srgbClr val="0000FF"/>
            </a:solidFill>
            <a:round/>
            <a:headEnd/>
            <a:tailEnd type="triangle" w="med" len="med"/>
          </a:ln>
          <a:extLst>
            <a:ext uri="{909E8E84-426E-40DD-AFC4-6F175D3DCCD1}">
              <a14:hiddenFill xmlns:a14="http://schemas.microsoft.com/office/drawing/2010/main">
                <a:noFill/>
              </a14:hiddenFill>
            </a:ext>
          </a:extLst>
        </p:spPr>
      </p:cxnSp>
      <p:cxnSp>
        <p:nvCxnSpPr>
          <p:cNvPr id="163850" name="AutoShape 48"/>
          <p:cNvCxnSpPr>
            <a:cxnSpLocks noChangeShapeType="1"/>
          </p:cNvCxnSpPr>
          <p:nvPr/>
        </p:nvCxnSpPr>
        <p:spPr bwMode="auto">
          <a:xfrm>
            <a:off x="2420938" y="2508250"/>
            <a:ext cx="1587" cy="306388"/>
          </a:xfrm>
          <a:prstGeom prst="straightConnector1">
            <a:avLst/>
          </a:prstGeom>
          <a:noFill/>
          <a:ln w="25400">
            <a:solidFill>
              <a:srgbClr val="0000FF"/>
            </a:solidFill>
            <a:round/>
            <a:headEnd/>
            <a:tailEnd type="triangle" w="med" len="med"/>
          </a:ln>
          <a:extLst>
            <a:ext uri="{909E8E84-426E-40DD-AFC4-6F175D3DCCD1}">
              <a14:hiddenFill xmlns:a14="http://schemas.microsoft.com/office/drawing/2010/main">
                <a:noFill/>
              </a14:hiddenFill>
            </a:ext>
          </a:extLst>
        </p:spPr>
      </p:cxnSp>
      <p:cxnSp>
        <p:nvCxnSpPr>
          <p:cNvPr id="163851" name="AutoShape 49"/>
          <p:cNvCxnSpPr>
            <a:cxnSpLocks noChangeShapeType="1"/>
          </p:cNvCxnSpPr>
          <p:nvPr/>
        </p:nvCxnSpPr>
        <p:spPr bwMode="auto">
          <a:xfrm>
            <a:off x="2420938" y="3238500"/>
            <a:ext cx="1587" cy="306388"/>
          </a:xfrm>
          <a:prstGeom prst="straightConnector1">
            <a:avLst/>
          </a:prstGeom>
          <a:noFill/>
          <a:ln w="25400">
            <a:solidFill>
              <a:srgbClr val="0000FF"/>
            </a:solidFill>
            <a:round/>
            <a:headEnd/>
            <a:tailEnd type="triangle" w="med" len="med"/>
          </a:ln>
          <a:extLst>
            <a:ext uri="{909E8E84-426E-40DD-AFC4-6F175D3DCCD1}">
              <a14:hiddenFill xmlns:a14="http://schemas.microsoft.com/office/drawing/2010/main">
                <a:noFill/>
              </a14:hiddenFill>
            </a:ext>
          </a:extLst>
        </p:spPr>
      </p:cxnSp>
      <p:sp>
        <p:nvSpPr>
          <p:cNvPr id="163852" name="Line 52"/>
          <p:cNvSpPr>
            <a:spLocks noChangeShapeType="1"/>
          </p:cNvSpPr>
          <p:nvPr/>
        </p:nvSpPr>
        <p:spPr bwMode="auto">
          <a:xfrm>
            <a:off x="3457575" y="4965700"/>
            <a:ext cx="461963" cy="192088"/>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fr-CH" dirty="0"/>
          </a:p>
        </p:txBody>
      </p:sp>
      <p:sp>
        <p:nvSpPr>
          <p:cNvPr id="229429" name="Rectangle 53"/>
          <p:cNvSpPr>
            <a:spLocks noChangeArrowheads="1"/>
          </p:cNvSpPr>
          <p:nvPr/>
        </p:nvSpPr>
        <p:spPr bwMode="auto">
          <a:xfrm>
            <a:off x="1316175" y="311150"/>
            <a:ext cx="6558655" cy="461665"/>
          </a:xfrm>
          <a:prstGeom prst="rect">
            <a:avLst/>
          </a:prstGeom>
          <a:noFill/>
          <a:ln w="9525" algn="ctr">
            <a:noFill/>
            <a:miter lim="800000"/>
            <a:headEnd/>
            <a:tailEnd/>
          </a:ln>
          <a:effectLst/>
        </p:spPr>
        <p:txBody>
          <a:bodyPr wrap="none">
            <a:spAutoFit/>
          </a:bodyPr>
          <a:lstStyle/>
          <a:p>
            <a:pPr>
              <a:buClr>
                <a:srgbClr val="FFFFFF"/>
              </a:buClr>
              <a:buSzPct val="80000"/>
              <a:buFont typeface="Wingdings" pitchFamily="2" charset="2"/>
              <a:buNone/>
              <a:defRPr/>
            </a:pPr>
            <a:r>
              <a:rPr lang="en-US" sz="2400" b="1" dirty="0" smtClean="0">
                <a:solidFill>
                  <a:srgbClr val="000000"/>
                </a:solidFill>
                <a:effectLst>
                  <a:outerShdw blurRad="38100" dist="38100" dir="2700000" algn="tl">
                    <a:srgbClr val="C0C0C0"/>
                  </a:outerShdw>
                </a:effectLst>
              </a:rPr>
              <a:t>ÉVALUATION ET PLANIFICATION INTÉGRÉES (EPI)</a:t>
            </a:r>
            <a:r>
              <a:rPr lang="en-US" sz="2400" dirty="0" smtClean="0">
                <a:solidFill>
                  <a:srgbClr val="000000"/>
                </a:solidFill>
              </a:rPr>
              <a:t> </a:t>
            </a:r>
            <a:endParaRPr lang="en-US" sz="2400" dirty="0">
              <a:solidFill>
                <a:srgbClr val="000000"/>
              </a:solidFill>
            </a:endParaRPr>
          </a:p>
        </p:txBody>
      </p:sp>
      <p:sp>
        <p:nvSpPr>
          <p:cNvPr id="163854" name="Rectangle 55"/>
          <p:cNvSpPr>
            <a:spLocks noChangeArrowheads="1"/>
          </p:cNvSpPr>
          <p:nvPr/>
        </p:nvSpPr>
        <p:spPr bwMode="auto">
          <a:xfrm>
            <a:off x="1499600" y="836583"/>
            <a:ext cx="6105190" cy="400110"/>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r>
              <a:rPr lang="fr-FR" b="1" dirty="0"/>
              <a:t>Hiérarchie des plans d’une Mission des Nations Unies</a:t>
            </a:r>
            <a:endParaRPr lang="en-US" altLang="en-US" b="1" dirty="0">
              <a:solidFill>
                <a:srgbClr val="000000"/>
              </a:solidFill>
            </a:endParaRPr>
          </a:p>
        </p:txBody>
      </p:sp>
      <p:sp>
        <p:nvSpPr>
          <p:cNvPr id="163855" name="AutoShape 63"/>
          <p:cNvSpPr>
            <a:spLocks noChangeArrowheads="1"/>
          </p:cNvSpPr>
          <p:nvPr/>
        </p:nvSpPr>
        <p:spPr bwMode="auto">
          <a:xfrm>
            <a:off x="5148263" y="2660650"/>
            <a:ext cx="3265487" cy="728663"/>
          </a:xfrm>
          <a:prstGeom prst="wedgeRectCallout">
            <a:avLst>
              <a:gd name="adj1" fmla="val -83741"/>
              <a:gd name="adj2" fmla="val -6644"/>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endParaRPr lang="en-US" altLang="en-US" sz="1300" dirty="0">
              <a:solidFill>
                <a:srgbClr val="000000"/>
              </a:solidFill>
            </a:endParaRPr>
          </a:p>
        </p:txBody>
      </p:sp>
      <p:sp>
        <p:nvSpPr>
          <p:cNvPr id="163856" name="AutoShape 64"/>
          <p:cNvSpPr>
            <a:spLocks noChangeArrowheads="1"/>
          </p:cNvSpPr>
          <p:nvPr/>
        </p:nvSpPr>
        <p:spPr bwMode="auto">
          <a:xfrm>
            <a:off x="5148263" y="1624013"/>
            <a:ext cx="3265487" cy="692150"/>
          </a:xfrm>
          <a:prstGeom prst="wedgeRectCallout">
            <a:avLst>
              <a:gd name="adj1" fmla="val -83741"/>
              <a:gd name="adj2" fmla="val 45185"/>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pPr>
            <a:r>
              <a:rPr lang="fr-FR" sz="1150" b="1" dirty="0" smtClean="0"/>
              <a:t>Le </a:t>
            </a:r>
            <a:r>
              <a:rPr lang="fr-FR" sz="1150" b="1" dirty="0">
                <a:solidFill>
                  <a:srgbClr val="0000FF"/>
                </a:solidFill>
              </a:rPr>
              <a:t>CSI</a:t>
            </a:r>
            <a:r>
              <a:rPr lang="fr-FR" sz="1150" b="1" dirty="0"/>
              <a:t> regroupe les mandats </a:t>
            </a:r>
            <a:r>
              <a:rPr lang="fr-FR" sz="1150" b="1" dirty="0" smtClean="0"/>
              <a:t>respectifs de la </a:t>
            </a:r>
            <a:r>
              <a:rPr lang="en-US" sz="1150" b="1" dirty="0" smtClean="0">
                <a:solidFill>
                  <a:srgbClr val="0000FF"/>
                </a:solidFill>
              </a:rPr>
              <a:t>Mission des Nations</a:t>
            </a:r>
            <a:r>
              <a:rPr lang="fr-CH" sz="1150" b="1" dirty="0" smtClean="0">
                <a:solidFill>
                  <a:srgbClr val="0000FF"/>
                </a:solidFill>
              </a:rPr>
              <a:t> Unies</a:t>
            </a:r>
            <a:r>
              <a:rPr lang="fr-CH" altLang="en-US" sz="1150" b="1" dirty="0" smtClean="0">
                <a:solidFill>
                  <a:srgbClr val="0000FF"/>
                </a:solidFill>
              </a:rPr>
              <a:t> </a:t>
            </a:r>
            <a:r>
              <a:rPr lang="fr-CH" altLang="en-US" sz="1150" b="1" dirty="0" smtClean="0">
                <a:solidFill>
                  <a:srgbClr val="000000"/>
                </a:solidFill>
              </a:rPr>
              <a:t>et de l’</a:t>
            </a:r>
            <a:r>
              <a:rPr lang="fr-CH" altLang="en-US" sz="1150" b="1" dirty="0" smtClean="0">
                <a:solidFill>
                  <a:srgbClr val="0000FF"/>
                </a:solidFill>
              </a:rPr>
              <a:t>Équipe de pays des Nations Unies </a:t>
            </a:r>
            <a:r>
              <a:rPr lang="en-US" altLang="en-US" sz="1150" b="1" dirty="0" smtClean="0">
                <a:solidFill>
                  <a:srgbClr val="0000FF"/>
                </a:solidFill>
              </a:rPr>
              <a:t>(UNCT)</a:t>
            </a:r>
            <a:endParaRPr lang="en-US" altLang="en-US" sz="1150" b="1" dirty="0">
              <a:solidFill>
                <a:srgbClr val="000000"/>
              </a:solidFill>
            </a:endParaRPr>
          </a:p>
        </p:txBody>
      </p:sp>
      <p:sp>
        <p:nvSpPr>
          <p:cNvPr id="163857" name="AutoShape 65"/>
          <p:cNvSpPr>
            <a:spLocks noChangeArrowheads="1"/>
          </p:cNvSpPr>
          <p:nvPr/>
        </p:nvSpPr>
        <p:spPr bwMode="auto">
          <a:xfrm>
            <a:off x="3457576" y="5580063"/>
            <a:ext cx="5492750" cy="920750"/>
          </a:xfrm>
          <a:prstGeom prst="wedgeRectCallout">
            <a:avLst>
              <a:gd name="adj1" fmla="val -19338"/>
              <a:gd name="adj2" fmla="val -74310"/>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r>
              <a:rPr lang="fr-FR" sz="1300" b="1" dirty="0"/>
              <a:t>Fondé sur le Concept des opérations (CONOPS) et l’Ordre le </a:t>
            </a:r>
            <a:r>
              <a:rPr lang="fr-FR" sz="1300" b="1" dirty="0">
                <a:solidFill>
                  <a:srgbClr val="0000FF"/>
                </a:solidFill>
              </a:rPr>
              <a:t>Plan d’action U9 </a:t>
            </a:r>
            <a:r>
              <a:rPr lang="fr-FR" sz="1300" b="1" dirty="0"/>
              <a:t>propose notamment la planification de l’ensemble des activités de la CIMIC, telles que les QIPs (les projets à effet rapide), les plans opérationnels, les événements spécifiques et les projets relatifs à d’autres questions</a:t>
            </a:r>
            <a:r>
              <a:rPr lang="fr-FR" sz="1300" b="1" dirty="0" smtClean="0"/>
              <a:t>.</a:t>
            </a:r>
            <a:endParaRPr lang="en-US" altLang="en-US" sz="1300" b="1" dirty="0">
              <a:solidFill>
                <a:srgbClr val="000000"/>
              </a:solidFill>
            </a:endParaRPr>
          </a:p>
        </p:txBody>
      </p:sp>
      <p:sp>
        <p:nvSpPr>
          <p:cNvPr id="163858" name="AutoShape 68"/>
          <p:cNvSpPr>
            <a:spLocks noChangeArrowheads="1"/>
          </p:cNvSpPr>
          <p:nvPr/>
        </p:nvSpPr>
        <p:spPr bwMode="auto">
          <a:xfrm>
            <a:off x="5186363" y="3776663"/>
            <a:ext cx="3225800" cy="728662"/>
          </a:xfrm>
          <a:prstGeom prst="wedgeRectCallout">
            <a:avLst>
              <a:gd name="adj1" fmla="val -86120"/>
              <a:gd name="adj2" fmla="val -31046"/>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r>
              <a:rPr lang="fr-FR" sz="1150" b="1" dirty="0"/>
              <a:t>Le </a:t>
            </a:r>
            <a:r>
              <a:rPr lang="fr-FR" sz="1150" b="1" dirty="0">
                <a:solidFill>
                  <a:srgbClr val="0000FF"/>
                </a:solidFill>
              </a:rPr>
              <a:t>CONOPS </a:t>
            </a:r>
            <a:r>
              <a:rPr lang="fr-FR" sz="1150" b="1" dirty="0"/>
              <a:t>formule clairement les </a:t>
            </a:r>
            <a:r>
              <a:rPr lang="fr-FR" sz="1150" b="1" dirty="0">
                <a:solidFill>
                  <a:srgbClr val="0000FF"/>
                </a:solidFill>
              </a:rPr>
              <a:t>intentions stratégiques pour permettre </a:t>
            </a:r>
            <a:r>
              <a:rPr lang="fr-FR" sz="1150" b="1" dirty="0"/>
              <a:t>à la composante militaire </a:t>
            </a:r>
            <a:r>
              <a:rPr lang="fr-FR" sz="1150" b="1" dirty="0">
                <a:solidFill>
                  <a:srgbClr val="0000FF"/>
                </a:solidFill>
              </a:rPr>
              <a:t>d’atteindre un objectif global</a:t>
            </a:r>
            <a:endParaRPr lang="en-US" altLang="en-US" sz="1150" b="1" dirty="0">
              <a:solidFill>
                <a:srgbClr val="000000"/>
              </a:solidFill>
            </a:endParaRPr>
          </a:p>
        </p:txBody>
      </p:sp>
      <p:cxnSp>
        <p:nvCxnSpPr>
          <p:cNvPr id="163859" name="AutoShape 49"/>
          <p:cNvCxnSpPr>
            <a:cxnSpLocks noChangeShapeType="1"/>
          </p:cNvCxnSpPr>
          <p:nvPr/>
        </p:nvCxnSpPr>
        <p:spPr bwMode="auto">
          <a:xfrm>
            <a:off x="2420938" y="4275138"/>
            <a:ext cx="1587" cy="306387"/>
          </a:xfrm>
          <a:prstGeom prst="straightConnector1">
            <a:avLst/>
          </a:prstGeom>
          <a:noFill/>
          <a:ln w="25400">
            <a:solidFill>
              <a:srgbClr val="0000FF"/>
            </a:solidFill>
            <a:round/>
            <a:headEnd/>
            <a:tailEnd type="triangle" w="med" len="med"/>
          </a:ln>
          <a:extLst>
            <a:ext uri="{909E8E84-426E-40DD-AFC4-6F175D3DCCD1}">
              <a14:hiddenFill xmlns:a14="http://schemas.microsoft.com/office/drawing/2010/main">
                <a:noFill/>
              </a14:hiddenFill>
            </a:ext>
          </a:extLst>
        </p:spPr>
      </p:cxnSp>
      <p:sp>
        <p:nvSpPr>
          <p:cNvPr id="163860" name="AutoShape 68"/>
          <p:cNvSpPr>
            <a:spLocks noChangeArrowheads="1"/>
          </p:cNvSpPr>
          <p:nvPr/>
        </p:nvSpPr>
        <p:spPr bwMode="auto">
          <a:xfrm>
            <a:off x="155425" y="5463973"/>
            <a:ext cx="2957646" cy="768592"/>
          </a:xfrm>
          <a:prstGeom prst="wedgeRectCallout">
            <a:avLst>
              <a:gd name="adj1" fmla="val 30310"/>
              <a:gd name="adj2" fmla="val -94250"/>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r>
              <a:rPr lang="fr-FR" sz="1400" dirty="0"/>
              <a:t>L’Ordre d’opérations développe le </a:t>
            </a:r>
            <a:r>
              <a:rPr lang="fr-FR" sz="1400" dirty="0" smtClean="0"/>
              <a:t>CONOPS </a:t>
            </a:r>
            <a:r>
              <a:rPr lang="fr-FR" sz="1400" dirty="0" smtClean="0">
                <a:solidFill>
                  <a:srgbClr val="0000FF"/>
                </a:solidFill>
              </a:rPr>
              <a:t>au niveau opérationnel tactique d’opérations </a:t>
            </a:r>
            <a:r>
              <a:rPr lang="en-US" altLang="en-US" sz="1400" dirty="0" smtClean="0"/>
              <a:t>(OPORDER)</a:t>
            </a:r>
            <a:endParaRPr lang="en-US" altLang="en-US" sz="1400" dirty="0"/>
          </a:p>
        </p:txBody>
      </p:sp>
      <p:sp>
        <p:nvSpPr>
          <p:cNvPr id="21" name="ZoneTexte 20"/>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24" name="ZoneTexte 23"/>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25" name="ZoneTexte 24"/>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4" name="Rectangle 3"/>
          <p:cNvSpPr/>
          <p:nvPr/>
        </p:nvSpPr>
        <p:spPr>
          <a:xfrm>
            <a:off x="5186363" y="2638754"/>
            <a:ext cx="3225800" cy="800219"/>
          </a:xfrm>
          <a:prstGeom prst="rect">
            <a:avLst/>
          </a:prstGeom>
        </p:spPr>
        <p:txBody>
          <a:bodyPr wrap="square">
            <a:spAutoFit/>
          </a:bodyPr>
          <a:lstStyle/>
          <a:p>
            <a:r>
              <a:rPr lang="fr-FR" sz="1150" b="1" dirty="0"/>
              <a:t>Le </a:t>
            </a:r>
            <a:r>
              <a:rPr lang="fr-FR" sz="1150" b="1" dirty="0">
                <a:solidFill>
                  <a:srgbClr val="1105FF"/>
                </a:solidFill>
              </a:rPr>
              <a:t>Concept de la Mission</a:t>
            </a:r>
            <a:r>
              <a:rPr lang="fr-FR" sz="1150" b="1" dirty="0"/>
              <a:t> concrétise les intentions </a:t>
            </a:r>
            <a:r>
              <a:rPr lang="fr-FR" sz="1150" b="1" dirty="0" smtClean="0"/>
              <a:t>politiques </a:t>
            </a:r>
            <a:r>
              <a:rPr lang="fr-FR" sz="1150" b="1" dirty="0"/>
              <a:t>sous forme d’</a:t>
            </a:r>
            <a:r>
              <a:rPr lang="fr-FR" sz="1150" b="1" dirty="0">
                <a:solidFill>
                  <a:srgbClr val="1105FF"/>
                </a:solidFill>
              </a:rPr>
              <a:t>orientations de planification stratégique, </a:t>
            </a:r>
            <a:r>
              <a:rPr lang="fr-FR" sz="1150" b="1" dirty="0" smtClean="0">
                <a:solidFill>
                  <a:srgbClr val="1105FF"/>
                </a:solidFill>
              </a:rPr>
              <a:t>destinées </a:t>
            </a:r>
            <a:r>
              <a:rPr lang="fr-FR" sz="1150" b="1" dirty="0">
                <a:solidFill>
                  <a:srgbClr val="1105FF"/>
                </a:solidFill>
              </a:rPr>
              <a:t>aux différentes composantes de la Mission</a:t>
            </a:r>
            <a:endParaRPr lang="fr-CH" sz="1150" b="1" dirty="0">
              <a:solidFill>
                <a:srgbClr val="1105FF"/>
              </a:solidFill>
            </a:endParaRPr>
          </a:p>
        </p:txBody>
      </p:sp>
      <p:sp>
        <p:nvSpPr>
          <p:cNvPr id="26"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105</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7" name="Rectangle 3"/>
          <p:cNvSpPr>
            <a:spLocks noChangeArrowheads="1"/>
          </p:cNvSpPr>
          <p:nvPr/>
        </p:nvSpPr>
        <p:spPr bwMode="auto">
          <a:xfrm>
            <a:off x="457200" y="838200"/>
            <a:ext cx="82296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lstStyle>
            <a:lvl1pPr marL="382588"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buClr>
                <a:srgbClr val="FFFFFF"/>
              </a:buClr>
              <a:buSzPct val="100000"/>
              <a:buFont typeface="Wingdings" pitchFamily="2" charset="2"/>
              <a:buNone/>
            </a:pPr>
            <a:r>
              <a:rPr lang="fr-FR" sz="2100" b="1" dirty="0"/>
              <a:t>Structures de développement/de coordination de l’action humanitaire</a:t>
            </a:r>
            <a:r>
              <a:rPr lang="en-US" altLang="en-US" sz="2100" b="1" dirty="0" smtClean="0">
                <a:solidFill>
                  <a:srgbClr val="000000"/>
                </a:solidFill>
                <a:ea typeface="ヒラギノ角ゴ ProN W3"/>
                <a:cs typeface="ヒラギノ明朝 ProN W3"/>
                <a:sym typeface="Times" pitchFamily="18" charset="0"/>
              </a:rPr>
              <a:t> </a:t>
            </a:r>
            <a:endParaRPr lang="en-US" altLang="en-US" sz="2100" b="1" dirty="0">
              <a:solidFill>
                <a:srgbClr val="000000"/>
              </a:solidFill>
              <a:ea typeface="ヒラギノ角ゴ ProN W3"/>
              <a:cs typeface="ヒラギノ明朝 ProN W3"/>
              <a:sym typeface="Times" pitchFamily="18" charset="0"/>
            </a:endParaRPr>
          </a:p>
        </p:txBody>
      </p:sp>
      <p:sp>
        <p:nvSpPr>
          <p:cNvPr id="5" name="Rounded Rectangle 4"/>
          <p:cNvSpPr/>
          <p:nvPr/>
        </p:nvSpPr>
        <p:spPr bwMode="auto">
          <a:xfrm>
            <a:off x="76200" y="3852863"/>
            <a:ext cx="8991600" cy="871537"/>
          </a:xfrm>
          <a:prstGeom prst="roundRect">
            <a:avLst/>
          </a:prstGeom>
          <a:noFill/>
          <a:ln w="25400" cap="flat" cmpd="sng" algn="ctr">
            <a:solidFill>
              <a:schemeClr val="bg2">
                <a:lumMod val="50000"/>
              </a:schemeClr>
            </a:solidFill>
            <a:prstDash val="solid"/>
            <a:round/>
            <a:headEnd type="none" w="med" len="med"/>
            <a:tailEnd type="none" w="med" len="med"/>
          </a:ln>
          <a:effectLst/>
        </p:spPr>
        <p:txBody>
          <a:bodyPr/>
          <a:lstStyle/>
          <a:p>
            <a:pPr algn="ctr">
              <a:defRPr/>
            </a:pPr>
            <a:r>
              <a:rPr lang="fr-FR" sz="2400" b="1" dirty="0">
                <a:solidFill>
                  <a:schemeClr val="tx1">
                    <a:lumMod val="75000"/>
                    <a:lumOff val="25000"/>
                  </a:schemeClr>
                </a:solidFill>
              </a:rPr>
              <a:t>Coordonnateur de l’action humanitaire (CH) – </a:t>
            </a:r>
            <a:r>
              <a:rPr lang="fr-FR" sz="2400" dirty="0">
                <a:solidFill>
                  <a:schemeClr val="tx1">
                    <a:lumMod val="75000"/>
                    <a:lumOff val="25000"/>
                  </a:schemeClr>
                </a:solidFill>
              </a:rPr>
              <a:t>désigné par le Coordonnateur des secours d’urgence (ERC), et appuyé par </a:t>
            </a:r>
            <a:r>
              <a:rPr lang="fr-FR" sz="2400" dirty="0" smtClean="0">
                <a:solidFill>
                  <a:schemeClr val="tx1">
                    <a:lumMod val="75000"/>
                    <a:lumOff val="25000"/>
                  </a:schemeClr>
                </a:solidFill>
              </a:rPr>
              <a:t>l’OCHA</a:t>
            </a:r>
            <a:endParaRPr lang="en-US" sz="2200" dirty="0">
              <a:solidFill>
                <a:srgbClr val="404040"/>
              </a:solidFill>
              <a:ea typeface="ヒラギノ角ゴ ProN W3"/>
              <a:cs typeface="ヒラギノ明朝 ProN W3"/>
              <a:sym typeface="Times New Roman" pitchFamily="18" charset="0"/>
            </a:endParaRPr>
          </a:p>
        </p:txBody>
      </p:sp>
      <p:sp>
        <p:nvSpPr>
          <p:cNvPr id="164869" name="Rounded Rectangle 5"/>
          <p:cNvSpPr>
            <a:spLocks noChangeArrowheads="1"/>
          </p:cNvSpPr>
          <p:nvPr/>
        </p:nvSpPr>
        <p:spPr bwMode="auto">
          <a:xfrm>
            <a:off x="76200" y="2667000"/>
            <a:ext cx="8991600" cy="9144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2400" b="1" dirty="0">
                <a:solidFill>
                  <a:srgbClr val="0000FF"/>
                </a:solidFill>
              </a:rPr>
              <a:t>Coordonnateur résident des Nations Unies (CR)  - </a:t>
            </a:r>
            <a:r>
              <a:rPr lang="fr-FR" sz="2400" dirty="0">
                <a:solidFill>
                  <a:srgbClr val="0000FF"/>
                </a:solidFill>
              </a:rPr>
              <a:t>désigné par le Secrétaire général de </a:t>
            </a:r>
            <a:r>
              <a:rPr lang="fr-FR" sz="2400" dirty="0" smtClean="0">
                <a:solidFill>
                  <a:srgbClr val="0000FF"/>
                </a:solidFill>
              </a:rPr>
              <a:t>l’ONU</a:t>
            </a:r>
            <a:endParaRPr lang="en-US" altLang="en-US" sz="2200" dirty="0">
              <a:solidFill>
                <a:srgbClr val="0000FF"/>
              </a:solidFill>
              <a:ea typeface="ヒラギノ角ゴ ProN W3"/>
              <a:cs typeface="ヒラギノ明朝 ProN W3"/>
              <a:sym typeface="Times New Roman" pitchFamily="18" charset="0"/>
            </a:endParaRPr>
          </a:p>
        </p:txBody>
      </p:sp>
      <p:sp>
        <p:nvSpPr>
          <p:cNvPr id="7" name="Rounded Rectangle 6"/>
          <p:cNvSpPr/>
          <p:nvPr/>
        </p:nvSpPr>
        <p:spPr bwMode="auto">
          <a:xfrm>
            <a:off x="76200" y="1524000"/>
            <a:ext cx="8991600" cy="838200"/>
          </a:xfrm>
          <a:prstGeom prst="roundRect">
            <a:avLst/>
          </a:prstGeom>
          <a:noFill/>
          <a:ln w="25400" cap="flat" cmpd="sng" algn="ctr">
            <a:solidFill>
              <a:schemeClr val="bg2">
                <a:lumMod val="50000"/>
              </a:schemeClr>
            </a:solidFill>
            <a:prstDash val="solid"/>
            <a:round/>
            <a:headEnd type="none" w="med" len="med"/>
            <a:tailEnd type="none" w="med" len="med"/>
          </a:ln>
          <a:effectLst/>
        </p:spPr>
        <p:txBody>
          <a:bodyPr/>
          <a:lstStyle/>
          <a:p>
            <a:pPr algn="ctr">
              <a:defRPr/>
            </a:pPr>
            <a:r>
              <a:rPr lang="fr-FR" sz="2400" b="1" dirty="0">
                <a:solidFill>
                  <a:schemeClr val="tx1">
                    <a:lumMod val="75000"/>
                    <a:lumOff val="25000"/>
                  </a:schemeClr>
                </a:solidFill>
              </a:rPr>
              <a:t>Représentant résident du PNUD (RR)</a:t>
            </a:r>
            <a:r>
              <a:rPr lang="fr-FR" sz="2400" b="1" dirty="0"/>
              <a:t> – </a:t>
            </a:r>
            <a:r>
              <a:rPr lang="fr-FR" sz="2400" dirty="0"/>
              <a:t>désigné </a:t>
            </a:r>
            <a:r>
              <a:rPr lang="fr-FR" sz="2400" dirty="0" smtClean="0"/>
              <a:t/>
            </a:r>
            <a:br>
              <a:rPr lang="fr-FR" sz="2400" dirty="0" smtClean="0"/>
            </a:br>
            <a:r>
              <a:rPr lang="fr-FR" sz="2400" dirty="0" smtClean="0"/>
              <a:t>par </a:t>
            </a:r>
            <a:r>
              <a:rPr lang="fr-FR" sz="2400" dirty="0"/>
              <a:t>l’Administrateur du </a:t>
            </a:r>
            <a:r>
              <a:rPr lang="fr-FR" sz="2400" dirty="0" smtClean="0"/>
              <a:t>PNUD</a:t>
            </a:r>
            <a:endParaRPr lang="en-US" sz="2400" dirty="0">
              <a:solidFill>
                <a:srgbClr val="404040"/>
              </a:solidFill>
              <a:ea typeface="ヒラギノ角ゴ ProN W3"/>
              <a:cs typeface="ヒラギノ明朝 ProN W3"/>
              <a:sym typeface="Times New Roman" pitchFamily="18" charset="0"/>
            </a:endParaRPr>
          </a:p>
        </p:txBody>
      </p:sp>
      <p:sp>
        <p:nvSpPr>
          <p:cNvPr id="164871" name="Text Box 4"/>
          <p:cNvSpPr txBox="1">
            <a:spLocks noChangeArrowheads="1"/>
          </p:cNvSpPr>
          <p:nvPr/>
        </p:nvSpPr>
        <p:spPr bwMode="auto">
          <a:xfrm>
            <a:off x="381000" y="304800"/>
            <a:ext cx="8439150"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200" b="1" dirty="0" smtClean="0">
                <a:solidFill>
                  <a:srgbClr val="0000FF"/>
                </a:solidFill>
              </a:rPr>
              <a:t>STRUCTURES DE COORDINATION D’UNE MISSION DES NATIONS UNIES</a:t>
            </a:r>
            <a:endParaRPr lang="en-US" altLang="en-US" sz="2200" b="1" dirty="0">
              <a:solidFill>
                <a:srgbClr val="0000FF"/>
              </a:solidFill>
            </a:endParaRPr>
          </a:p>
        </p:txBody>
      </p:sp>
      <p:sp>
        <p:nvSpPr>
          <p:cNvPr id="164872" name="Rectangle 9"/>
          <p:cNvSpPr>
            <a:spLocks noChangeArrowheads="1"/>
          </p:cNvSpPr>
          <p:nvPr/>
        </p:nvSpPr>
        <p:spPr bwMode="auto">
          <a:xfrm>
            <a:off x="3726186" y="5105400"/>
            <a:ext cx="17059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2800" b="1" dirty="0" smtClean="0">
                <a:solidFill>
                  <a:srgbClr val="000000"/>
                </a:solidFill>
                <a:sym typeface="Times New Roman" pitchFamily="18" charset="0"/>
              </a:rPr>
              <a:t>RR/CR/CH</a:t>
            </a:r>
            <a:endParaRPr lang="en-US" altLang="en-US" sz="2800" b="1" dirty="0">
              <a:solidFill>
                <a:srgbClr val="000000"/>
              </a:solidFill>
              <a:sym typeface="Times New Roman" pitchFamily="18" charset="0"/>
            </a:endParaRPr>
          </a:p>
        </p:txBody>
      </p:sp>
      <p:sp>
        <p:nvSpPr>
          <p:cNvPr id="9" name="ZoneTexte 8"/>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10" name="ZoneTexte 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106</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1" name="Rounded Rectangle 3"/>
          <p:cNvSpPr>
            <a:spLocks noChangeArrowheads="1"/>
          </p:cNvSpPr>
          <p:nvPr/>
        </p:nvSpPr>
        <p:spPr bwMode="auto">
          <a:xfrm>
            <a:off x="219075" y="3048000"/>
            <a:ext cx="8620125" cy="2743200"/>
          </a:xfrm>
          <a:prstGeom prst="roundRect">
            <a:avLst>
              <a:gd name="adj" fmla="val 16667"/>
            </a:avLst>
          </a:prstGeom>
          <a:solidFill>
            <a:schemeClr val="bg1"/>
          </a:solidFill>
          <a:ln w="25400" algn="ctr">
            <a:solidFill>
              <a:srgbClr val="026CB6"/>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2400" b="1" dirty="0">
                <a:solidFill>
                  <a:srgbClr val="3333FF"/>
                </a:solidFill>
                <a:ea typeface="ヒラギノ明朝 ProN W3"/>
                <a:cs typeface="ヒラギノ明朝 ProN W3"/>
                <a:sym typeface="Times New Roman" pitchFamily="18" charset="0"/>
              </a:rPr>
              <a:t>             </a:t>
            </a:r>
            <a:endParaRPr lang="en-US" altLang="en-US" sz="2800" b="1" u="sng" dirty="0">
              <a:solidFill>
                <a:srgbClr val="3333FF"/>
              </a:solidFill>
              <a:ea typeface="ヒラギノ明朝 ProN W3"/>
              <a:cs typeface="ヒラギノ明朝 ProN W3"/>
              <a:sym typeface="Times New Roman" pitchFamily="18" charset="0"/>
            </a:endParaRPr>
          </a:p>
        </p:txBody>
      </p:sp>
      <p:sp>
        <p:nvSpPr>
          <p:cNvPr id="165892" name="Rounded Rectangle 12"/>
          <p:cNvSpPr>
            <a:spLocks noChangeArrowheads="1"/>
          </p:cNvSpPr>
          <p:nvPr/>
        </p:nvSpPr>
        <p:spPr bwMode="auto">
          <a:xfrm>
            <a:off x="5003833" y="1066800"/>
            <a:ext cx="3370262" cy="560388"/>
          </a:xfrm>
          <a:prstGeom prst="roundRect">
            <a:avLst>
              <a:gd name="adj" fmla="val 16667"/>
            </a:avLst>
          </a:prstGeom>
          <a:noFill/>
          <a:ln w="25400" algn="ctr">
            <a:solidFill>
              <a:srgbClr val="800080"/>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sz="1800" b="1" dirty="0" smtClean="0">
                <a:solidFill>
                  <a:srgbClr val="9900CC"/>
                </a:solidFill>
                <a:ea typeface="ヒラギノ明朝 ProN W3"/>
                <a:cs typeface="ヒラギノ明朝 ProN W3"/>
                <a:sym typeface="Times New Roman" pitchFamily="18" charset="0"/>
              </a:rPr>
              <a:t>Coordonnateur des secours d’urgence (ERC)</a:t>
            </a:r>
            <a:endParaRPr lang="fr-CH" altLang="en-US" sz="1800" b="1" dirty="0">
              <a:solidFill>
                <a:srgbClr val="9900CC"/>
              </a:solidFill>
              <a:ea typeface="ヒラギノ明朝 ProN W3"/>
              <a:cs typeface="ヒラギノ明朝 ProN W3"/>
              <a:sym typeface="Times New Roman" pitchFamily="18" charset="0"/>
            </a:endParaRPr>
          </a:p>
        </p:txBody>
      </p:sp>
      <p:sp>
        <p:nvSpPr>
          <p:cNvPr id="165893" name="Rounded Rectangle 24"/>
          <p:cNvSpPr>
            <a:spLocks noChangeArrowheads="1"/>
          </p:cNvSpPr>
          <p:nvPr/>
        </p:nvSpPr>
        <p:spPr bwMode="auto">
          <a:xfrm>
            <a:off x="387350" y="3657600"/>
            <a:ext cx="4565650" cy="2057400"/>
          </a:xfrm>
          <a:prstGeom prst="roundRect">
            <a:avLst>
              <a:gd name="adj" fmla="val 16667"/>
            </a:avLst>
          </a:prstGeom>
          <a:solidFill>
            <a:srgbClr val="99CCFF"/>
          </a:solidFill>
          <a:ln w="31750" algn="ctr">
            <a:solidFill>
              <a:srgbClr val="000080"/>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2800" b="1" dirty="0">
                <a:solidFill>
                  <a:srgbClr val="0000FF"/>
                </a:solidFill>
                <a:sym typeface="Times New Roman" pitchFamily="18" charset="0"/>
              </a:rPr>
              <a:t>UNCT</a:t>
            </a:r>
          </a:p>
          <a:p>
            <a:pPr algn="ctr" eaLnBrk="1" hangingPunct="1"/>
            <a:endParaRPr lang="en-US" altLang="en-US" sz="2800" b="1" dirty="0">
              <a:solidFill>
                <a:srgbClr val="0000FF"/>
              </a:solidFill>
              <a:ea typeface="ヒラギノ明朝 ProN W3"/>
              <a:cs typeface="ヒラギノ明朝 ProN W3"/>
              <a:sym typeface="Times New Roman" pitchFamily="18" charset="0"/>
            </a:endParaRPr>
          </a:p>
        </p:txBody>
      </p:sp>
      <p:pic>
        <p:nvPicPr>
          <p:cNvPr id="165894"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84188" y="4171950"/>
            <a:ext cx="563562"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95" name="Pictur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112838" y="4151313"/>
            <a:ext cx="571500" cy="50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96" name="Picture 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803400" y="4173538"/>
            <a:ext cx="550863"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97" name="Picture 7"/>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063875" y="4164013"/>
            <a:ext cx="573088"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98" name="Picture 8"/>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686175" y="4187825"/>
            <a:ext cx="566738"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99" name="Picture 2" descr="UN OCHA Logo Final"/>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291013" y="4164013"/>
            <a:ext cx="57150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ounded Rectangle 26"/>
          <p:cNvSpPr/>
          <p:nvPr/>
        </p:nvSpPr>
        <p:spPr bwMode="auto">
          <a:xfrm>
            <a:off x="5334000" y="3683000"/>
            <a:ext cx="3124200" cy="1574800"/>
          </a:xfrm>
          <a:prstGeom prst="roundRect">
            <a:avLst/>
          </a:prstGeom>
          <a:noFill/>
          <a:ln w="25400" cap="flat" cmpd="sng" algn="ctr">
            <a:solidFill>
              <a:schemeClr val="bg2">
                <a:lumMod val="50000"/>
              </a:schemeClr>
            </a:solidFill>
            <a:prstDash val="solid"/>
            <a:round/>
            <a:headEnd type="none" w="med" len="med"/>
            <a:tailEnd type="none" w="med" len="med"/>
          </a:ln>
          <a:effectLst/>
        </p:spPr>
        <p:txBody>
          <a:bodyPr anchor="ctr"/>
          <a:lstStyle/>
          <a:p>
            <a:pPr marL="285750" indent="-285750">
              <a:buFont typeface="Wingdings" pitchFamily="2" charset="2"/>
              <a:buChar char="v"/>
              <a:defRPr/>
            </a:pPr>
            <a:r>
              <a:rPr lang="fr-CH" sz="1600" b="1" dirty="0" smtClean="0">
                <a:solidFill>
                  <a:srgbClr val="404040"/>
                </a:solidFill>
                <a:ea typeface="ヒラギノ明朝 ProN W3"/>
                <a:cs typeface="ヒラギノ明朝 ProN W3"/>
                <a:sym typeface="Times New Roman" pitchFamily="18" charset="0"/>
              </a:rPr>
              <a:t>ONG internationales et locales</a:t>
            </a:r>
          </a:p>
          <a:p>
            <a:pPr marL="285750" indent="-285750">
              <a:buFont typeface="Wingdings" pitchFamily="2" charset="2"/>
              <a:buChar char="v"/>
              <a:defRPr/>
            </a:pPr>
            <a:r>
              <a:rPr lang="fr-CH" sz="1600" b="1" dirty="0" smtClean="0">
                <a:solidFill>
                  <a:srgbClr val="C00000"/>
                </a:solidFill>
                <a:ea typeface="ヒラギノ明朝 ProN W3"/>
                <a:cs typeface="ヒラギノ明朝 ProN W3"/>
                <a:sym typeface="Times New Roman" pitchFamily="18" charset="0"/>
              </a:rPr>
              <a:t>Mouvement de la Croix-Rouge (CICR, FIRC)</a:t>
            </a:r>
          </a:p>
          <a:p>
            <a:pPr marL="285750" indent="-285750">
              <a:buFont typeface="Wingdings" pitchFamily="2" charset="2"/>
              <a:buChar char="v"/>
              <a:defRPr/>
            </a:pPr>
            <a:r>
              <a:rPr lang="fr-CH" sz="1600" b="1" dirty="0" smtClean="0">
                <a:solidFill>
                  <a:srgbClr val="404040"/>
                </a:solidFill>
                <a:ea typeface="ヒラギノ明朝 ProN W3"/>
                <a:cs typeface="ヒラギノ明朝 ProN W3"/>
                <a:sym typeface="Times New Roman" pitchFamily="18" charset="0"/>
              </a:rPr>
              <a:t>Institutions financières internationales (</a:t>
            </a:r>
            <a:r>
              <a:rPr lang="fr-CH" sz="1600" b="1" dirty="0" err="1" smtClean="0">
                <a:solidFill>
                  <a:srgbClr val="404040"/>
                </a:solidFill>
                <a:ea typeface="ヒラギノ明朝 ProN W3"/>
                <a:cs typeface="ヒラギノ明朝 ProN W3"/>
                <a:sym typeface="Times New Roman" pitchFamily="18" charset="0"/>
              </a:rPr>
              <a:t>IFIs</a:t>
            </a:r>
            <a:r>
              <a:rPr lang="fr-CH" sz="1600" b="1" dirty="0" smtClean="0">
                <a:solidFill>
                  <a:srgbClr val="404040"/>
                </a:solidFill>
                <a:ea typeface="ヒラギノ明朝 ProN W3"/>
                <a:cs typeface="ヒラギノ明朝 ProN W3"/>
                <a:sym typeface="Times New Roman" pitchFamily="18" charset="0"/>
              </a:rPr>
              <a:t>)</a:t>
            </a:r>
            <a:endParaRPr lang="fr-CH" sz="1600" b="1" dirty="0">
              <a:solidFill>
                <a:srgbClr val="404040"/>
              </a:solidFill>
              <a:ea typeface="ヒラギノ明朝 ProN W3"/>
              <a:cs typeface="ヒラギノ明朝 ProN W3"/>
              <a:sym typeface="Times New Roman" pitchFamily="18" charset="0"/>
            </a:endParaRPr>
          </a:p>
        </p:txBody>
      </p:sp>
      <p:pic>
        <p:nvPicPr>
          <p:cNvPr id="165901" name="Picture 123"/>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1385888" y="6172200"/>
            <a:ext cx="6103937" cy="344488"/>
          </a:xfrm>
          <a:prstGeom prst="rect">
            <a:avLst/>
          </a:prstGeom>
          <a:noFill/>
          <a:ln w="12700" cap="rnd">
            <a:solidFill>
              <a:srgbClr val="026CB6"/>
            </a:solidFill>
            <a:round/>
            <a:headEnd/>
            <a:tailEnd/>
          </a:ln>
          <a:extLst>
            <a:ext uri="{909E8E84-426E-40DD-AFC4-6F175D3DCCD1}">
              <a14:hiddenFill xmlns:a14="http://schemas.microsoft.com/office/drawing/2010/main">
                <a:solidFill>
                  <a:srgbClr val="FFFFFF"/>
                </a:solidFill>
              </a14:hiddenFill>
            </a:ext>
          </a:extLst>
        </p:spPr>
      </p:pic>
      <p:cxnSp>
        <p:nvCxnSpPr>
          <p:cNvPr id="165902" name="Straight Arrow Connector 28"/>
          <p:cNvCxnSpPr>
            <a:cxnSpLocks noChangeShapeType="1"/>
          </p:cNvCxnSpPr>
          <p:nvPr/>
        </p:nvCxnSpPr>
        <p:spPr bwMode="auto">
          <a:xfrm flipH="1" flipV="1">
            <a:off x="2078038" y="5791200"/>
            <a:ext cx="1587" cy="392113"/>
          </a:xfrm>
          <a:prstGeom prst="straightConnector1">
            <a:avLst/>
          </a:prstGeom>
          <a:noFill/>
          <a:ln w="50800" algn="ctr">
            <a:solidFill>
              <a:srgbClr val="026CB6"/>
            </a:solidFill>
            <a:round/>
            <a:headEnd/>
            <a:tailEnd type="arrow" w="med" len="med"/>
          </a:ln>
          <a:extLst>
            <a:ext uri="{909E8E84-426E-40DD-AFC4-6F175D3DCCD1}">
              <a14:hiddenFill xmlns:a14="http://schemas.microsoft.com/office/drawing/2010/main">
                <a:noFill/>
              </a14:hiddenFill>
            </a:ext>
          </a:extLst>
        </p:spPr>
      </p:cxnSp>
      <p:cxnSp>
        <p:nvCxnSpPr>
          <p:cNvPr id="165903" name="Straight Arrow Connector 31"/>
          <p:cNvCxnSpPr>
            <a:cxnSpLocks noChangeShapeType="1"/>
          </p:cNvCxnSpPr>
          <p:nvPr/>
        </p:nvCxnSpPr>
        <p:spPr bwMode="auto">
          <a:xfrm flipH="1" flipV="1">
            <a:off x="4560888" y="5791200"/>
            <a:ext cx="11112" cy="392113"/>
          </a:xfrm>
          <a:prstGeom prst="straightConnector1">
            <a:avLst/>
          </a:prstGeom>
          <a:noFill/>
          <a:ln w="50800" algn="ctr">
            <a:solidFill>
              <a:srgbClr val="026CB6"/>
            </a:solidFill>
            <a:round/>
            <a:headEnd/>
            <a:tailEnd type="arrow" w="med" len="med"/>
          </a:ln>
          <a:extLst>
            <a:ext uri="{909E8E84-426E-40DD-AFC4-6F175D3DCCD1}">
              <a14:hiddenFill xmlns:a14="http://schemas.microsoft.com/office/drawing/2010/main">
                <a:noFill/>
              </a14:hiddenFill>
            </a:ext>
          </a:extLst>
        </p:spPr>
      </p:cxnSp>
      <p:cxnSp>
        <p:nvCxnSpPr>
          <p:cNvPr id="165904" name="Straight Arrow Connector 33"/>
          <p:cNvCxnSpPr>
            <a:cxnSpLocks noChangeShapeType="1"/>
          </p:cNvCxnSpPr>
          <p:nvPr/>
        </p:nvCxnSpPr>
        <p:spPr bwMode="auto">
          <a:xfrm flipV="1">
            <a:off x="6556375" y="5791200"/>
            <a:ext cx="0" cy="392113"/>
          </a:xfrm>
          <a:prstGeom prst="straightConnector1">
            <a:avLst/>
          </a:prstGeom>
          <a:noFill/>
          <a:ln w="50800" algn="ctr">
            <a:solidFill>
              <a:srgbClr val="026CB6"/>
            </a:solidFill>
            <a:round/>
            <a:headEnd/>
            <a:tailEnd type="arrow" w="med" len="med"/>
          </a:ln>
          <a:extLst>
            <a:ext uri="{909E8E84-426E-40DD-AFC4-6F175D3DCCD1}">
              <a14:hiddenFill xmlns:a14="http://schemas.microsoft.com/office/drawing/2010/main">
                <a:noFill/>
              </a14:hiddenFill>
            </a:ext>
          </a:extLst>
        </p:spPr>
      </p:cxnSp>
      <p:sp>
        <p:nvSpPr>
          <p:cNvPr id="165905" name="Rounded Rectangle 36"/>
          <p:cNvSpPr>
            <a:spLocks noChangeArrowheads="1"/>
          </p:cNvSpPr>
          <p:nvPr/>
        </p:nvSpPr>
        <p:spPr bwMode="auto">
          <a:xfrm>
            <a:off x="7620000" y="6194425"/>
            <a:ext cx="1349375" cy="300038"/>
          </a:xfrm>
          <a:prstGeom prst="roundRect">
            <a:avLst>
              <a:gd name="adj" fmla="val 16667"/>
            </a:avLst>
          </a:prstGeom>
          <a:solidFill>
            <a:schemeClr val="bg1"/>
          </a:solidFill>
          <a:ln w="12700" algn="ctr">
            <a:solidFill>
              <a:srgbClr val="026CB6"/>
            </a:solidFill>
            <a:round/>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err="1" smtClean="0">
                <a:solidFill>
                  <a:srgbClr val="026CB6"/>
                </a:solidFill>
                <a:ea typeface="ヒラギノ明朝 ProN W3"/>
                <a:cs typeface="ヒラギノ明朝 ProN W3"/>
                <a:sym typeface="Times New Roman" pitchFamily="18" charset="0"/>
              </a:rPr>
              <a:t>Groupes</a:t>
            </a:r>
            <a:endParaRPr lang="en-US" altLang="en-US" sz="1800" b="1" dirty="0">
              <a:solidFill>
                <a:srgbClr val="026CB6"/>
              </a:solidFill>
              <a:ea typeface="ヒラギノ明朝 ProN W3"/>
              <a:cs typeface="ヒラギノ明朝 ProN W3"/>
              <a:sym typeface="Times New Roman" pitchFamily="18" charset="0"/>
            </a:endParaRPr>
          </a:p>
        </p:txBody>
      </p:sp>
      <p:sp>
        <p:nvSpPr>
          <p:cNvPr id="165906" name="Rounded Rectangle 38"/>
          <p:cNvSpPr>
            <a:spLocks noChangeArrowheads="1"/>
          </p:cNvSpPr>
          <p:nvPr/>
        </p:nvSpPr>
        <p:spPr bwMode="auto">
          <a:xfrm>
            <a:off x="2135188" y="2039938"/>
            <a:ext cx="2852737" cy="4572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700" b="1" dirty="0" err="1" smtClean="0">
                <a:solidFill>
                  <a:srgbClr val="026CB6"/>
                </a:solidFill>
                <a:ea typeface="ヒラギノ明朝 ProN W3"/>
                <a:cs typeface="ヒラギノ明朝 ProN W3"/>
                <a:sym typeface="Times New Roman" pitchFamily="18" charset="0"/>
                <a:hlinkClick r:id="rId10" action="ppaction://hlinksldjump"/>
              </a:rPr>
              <a:t>Coordonnateur</a:t>
            </a:r>
            <a:r>
              <a:rPr lang="en-US" altLang="en-US" sz="1700" b="1" dirty="0" smtClean="0">
                <a:solidFill>
                  <a:srgbClr val="026CB6"/>
                </a:solidFill>
                <a:ea typeface="ヒラギノ明朝 ProN W3"/>
                <a:cs typeface="ヒラギノ明朝 ProN W3"/>
                <a:sym typeface="Times New Roman" pitchFamily="18" charset="0"/>
                <a:hlinkClick r:id="rId10" action="ppaction://hlinksldjump"/>
              </a:rPr>
              <a:t> </a:t>
            </a:r>
            <a:r>
              <a:rPr lang="en-US" altLang="en-US" sz="1700" b="1" dirty="0" err="1" smtClean="0">
                <a:solidFill>
                  <a:srgbClr val="026CB6"/>
                </a:solidFill>
                <a:ea typeface="ヒラギノ明朝 ProN W3"/>
                <a:cs typeface="ヒラギノ明朝 ProN W3"/>
                <a:sym typeface="Times New Roman" pitchFamily="18" charset="0"/>
                <a:hlinkClick r:id="rId10" action="ppaction://hlinksldjump"/>
              </a:rPr>
              <a:t>résident</a:t>
            </a:r>
            <a:r>
              <a:rPr lang="en-US" altLang="en-US" sz="1700" b="1" dirty="0" smtClean="0">
                <a:solidFill>
                  <a:srgbClr val="026CB6"/>
                </a:solidFill>
                <a:ea typeface="ヒラギノ明朝 ProN W3"/>
                <a:cs typeface="ヒラギノ明朝 ProN W3"/>
                <a:sym typeface="Times New Roman" pitchFamily="18" charset="0"/>
                <a:hlinkClick r:id="rId10" action="ppaction://hlinksldjump"/>
              </a:rPr>
              <a:t> (</a:t>
            </a:r>
            <a:r>
              <a:rPr lang="en-US" altLang="en-US" sz="1700" b="1" dirty="0">
                <a:solidFill>
                  <a:srgbClr val="026CB6"/>
                </a:solidFill>
                <a:ea typeface="ヒラギノ明朝 ProN W3"/>
                <a:cs typeface="ヒラギノ明朝 ProN W3"/>
                <a:sym typeface="Times New Roman" pitchFamily="18" charset="0"/>
                <a:hlinkClick r:id="rId10" action="ppaction://hlinksldjump"/>
              </a:rPr>
              <a:t>RC)</a:t>
            </a:r>
            <a:endParaRPr lang="en-US" altLang="en-US" sz="1700" b="1" dirty="0">
              <a:solidFill>
                <a:srgbClr val="026CB6"/>
              </a:solidFill>
              <a:ea typeface="ヒラギノ明朝 ProN W3"/>
              <a:cs typeface="ヒラギノ明朝 ProN W3"/>
              <a:sym typeface="Times New Roman" pitchFamily="18" charset="0"/>
            </a:endParaRPr>
          </a:p>
        </p:txBody>
      </p:sp>
      <p:pic>
        <p:nvPicPr>
          <p:cNvPr id="165907" name="Picture 27" descr="K:\Training\UN-CMCoord Courses\2012\2012 Suggested Revised Presentations\Symbols_photos_etc for presentations\Organisations' Logos\UNDP_Logo.gif"/>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32050" y="4149725"/>
            <a:ext cx="55880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908" name="Text Box 34"/>
          <p:cNvSpPr txBox="1">
            <a:spLocks noChangeArrowheads="1"/>
          </p:cNvSpPr>
          <p:nvPr/>
        </p:nvSpPr>
        <p:spPr bwMode="auto">
          <a:xfrm>
            <a:off x="457200" y="4876800"/>
            <a:ext cx="441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fr-FR" sz="1400" b="1" dirty="0">
                <a:solidFill>
                  <a:schemeClr val="accent2">
                    <a:lumMod val="75000"/>
                  </a:schemeClr>
                </a:solidFill>
              </a:rPr>
              <a:t>et autres Programmes, Fonds, Institutions spécialisées des Nations Unies, OIM, etc</a:t>
            </a:r>
            <a:r>
              <a:rPr lang="fr-FR" sz="1400" b="1" dirty="0" smtClean="0">
                <a:solidFill>
                  <a:schemeClr val="accent2">
                    <a:lumMod val="75000"/>
                  </a:schemeClr>
                </a:solidFill>
              </a:rPr>
              <a:t>.</a:t>
            </a:r>
            <a:endParaRPr lang="en-GB" altLang="en-US" sz="1400" b="1" dirty="0">
              <a:solidFill>
                <a:srgbClr val="333399"/>
              </a:solidFill>
            </a:endParaRPr>
          </a:p>
        </p:txBody>
      </p:sp>
      <p:cxnSp>
        <p:nvCxnSpPr>
          <p:cNvPr id="165909" name="Elbow Connector 4"/>
          <p:cNvCxnSpPr>
            <a:cxnSpLocks noChangeShapeType="1"/>
          </p:cNvCxnSpPr>
          <p:nvPr/>
        </p:nvCxnSpPr>
        <p:spPr bwMode="auto">
          <a:xfrm rot="5400000" flipH="1" flipV="1">
            <a:off x="5449094" y="1966119"/>
            <a:ext cx="690562" cy="12700"/>
          </a:xfrm>
          <a:prstGeom prst="bentConnector3">
            <a:avLst>
              <a:gd name="adj1" fmla="val 50000"/>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lgn="ctr">
                <a:solidFill>
                  <a:srgbClr val="000000"/>
                </a:solidFill>
                <a:round/>
                <a:headEnd/>
                <a:tailEnd type="arrow" w="med" len="med"/>
              </a14:hiddenLine>
            </a:ext>
          </a:extLst>
        </p:spPr>
      </p:cxnSp>
      <p:sp>
        <p:nvSpPr>
          <p:cNvPr id="165910" name="Rounded Rectangle 38"/>
          <p:cNvSpPr>
            <a:spLocks noChangeArrowheads="1"/>
          </p:cNvSpPr>
          <p:nvPr/>
        </p:nvSpPr>
        <p:spPr bwMode="auto">
          <a:xfrm>
            <a:off x="4987925" y="2039938"/>
            <a:ext cx="3395663" cy="4572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dirty="0" err="1" smtClean="0">
                <a:solidFill>
                  <a:srgbClr val="026CB6"/>
                </a:solidFill>
                <a:ea typeface="ヒラギノ明朝 ProN W3"/>
                <a:cs typeface="ヒラギノ明朝 ProN W3"/>
                <a:sym typeface="Times New Roman" pitchFamily="18" charset="0"/>
                <a:hlinkClick r:id="rId10" action="ppaction://hlinksldjump"/>
              </a:rPr>
              <a:t>Coordonnateur</a:t>
            </a:r>
            <a:r>
              <a:rPr lang="en-US" altLang="en-US" sz="1600" b="1" dirty="0" smtClean="0">
                <a:solidFill>
                  <a:srgbClr val="026CB6"/>
                </a:solidFill>
                <a:ea typeface="ヒラギノ明朝 ProN W3"/>
                <a:cs typeface="ヒラギノ明朝 ProN W3"/>
                <a:sym typeface="Times New Roman" pitchFamily="18" charset="0"/>
                <a:hlinkClick r:id="rId10" action="ppaction://hlinksldjump"/>
              </a:rPr>
              <a:t> de </a:t>
            </a:r>
            <a:r>
              <a:rPr lang="en-US" altLang="en-US" sz="1600" b="1" dirty="0" err="1" smtClean="0">
                <a:solidFill>
                  <a:srgbClr val="026CB6"/>
                </a:solidFill>
                <a:ea typeface="ヒラギノ明朝 ProN W3"/>
                <a:cs typeface="ヒラギノ明朝 ProN W3"/>
                <a:sym typeface="Times New Roman" pitchFamily="18" charset="0"/>
                <a:hlinkClick r:id="rId10" action="ppaction://hlinksldjump"/>
              </a:rPr>
              <a:t>l’action</a:t>
            </a:r>
            <a:r>
              <a:rPr lang="en-US" altLang="en-US" sz="1600" b="1" dirty="0" smtClean="0">
                <a:solidFill>
                  <a:srgbClr val="026CB6"/>
                </a:solidFill>
                <a:ea typeface="ヒラギノ明朝 ProN W3"/>
                <a:cs typeface="ヒラギノ明朝 ProN W3"/>
                <a:sym typeface="Times New Roman" pitchFamily="18" charset="0"/>
                <a:hlinkClick r:id="rId10" action="ppaction://hlinksldjump"/>
              </a:rPr>
              <a:t> </a:t>
            </a:r>
            <a:r>
              <a:rPr lang="en-US" altLang="en-US" sz="1600" b="1" dirty="0" err="1" smtClean="0">
                <a:solidFill>
                  <a:srgbClr val="026CB6"/>
                </a:solidFill>
                <a:ea typeface="ヒラギノ明朝 ProN W3"/>
                <a:cs typeface="ヒラギノ明朝 ProN W3"/>
                <a:sym typeface="Times New Roman" pitchFamily="18" charset="0"/>
                <a:hlinkClick r:id="rId10" action="ppaction://hlinksldjump"/>
              </a:rPr>
              <a:t>humanitaire</a:t>
            </a:r>
            <a:r>
              <a:rPr lang="en-US" altLang="en-US" sz="1600" b="1" dirty="0" smtClean="0">
                <a:solidFill>
                  <a:srgbClr val="026CB6"/>
                </a:solidFill>
                <a:ea typeface="ヒラギノ明朝 ProN W3"/>
                <a:cs typeface="ヒラギノ明朝 ProN W3"/>
                <a:sym typeface="Times New Roman" pitchFamily="18" charset="0"/>
                <a:hlinkClick r:id="rId10" action="ppaction://hlinksldjump"/>
              </a:rPr>
              <a:t> (CH)</a:t>
            </a:r>
            <a:endParaRPr lang="en-US" altLang="en-US" sz="1600" b="1" dirty="0">
              <a:solidFill>
                <a:srgbClr val="026CB6"/>
              </a:solidFill>
              <a:ea typeface="ヒラギノ明朝 ProN W3"/>
              <a:cs typeface="ヒラギノ明朝 ProN W3"/>
              <a:sym typeface="Times New Roman" pitchFamily="18" charset="0"/>
            </a:endParaRPr>
          </a:p>
        </p:txBody>
      </p:sp>
      <p:cxnSp>
        <p:nvCxnSpPr>
          <p:cNvPr id="165911" name="Elbow Connector 6"/>
          <p:cNvCxnSpPr>
            <a:cxnSpLocks noChangeShapeType="1"/>
          </p:cNvCxnSpPr>
          <p:nvPr/>
        </p:nvCxnSpPr>
        <p:spPr bwMode="auto">
          <a:xfrm rot="-5400000">
            <a:off x="1455737" y="2735263"/>
            <a:ext cx="974725" cy="838200"/>
          </a:xfrm>
          <a:prstGeom prst="bentConnector3">
            <a:avLst>
              <a:gd name="adj1" fmla="val 76056"/>
            </a:avLst>
          </a:prstGeom>
          <a:noFill/>
          <a:ln w="38100" algn="ctr">
            <a:solidFill>
              <a:srgbClr val="0066CC"/>
            </a:solidFill>
            <a:round/>
            <a:headEnd/>
            <a:tailEnd type="arrow" w="med" len="med"/>
          </a:ln>
          <a:extLst>
            <a:ext uri="{909E8E84-426E-40DD-AFC4-6F175D3DCCD1}">
              <a14:hiddenFill xmlns:a14="http://schemas.microsoft.com/office/drawing/2010/main">
                <a:noFill/>
              </a14:hiddenFill>
            </a:ext>
          </a:extLst>
        </p:spPr>
      </p:cxnSp>
      <p:cxnSp>
        <p:nvCxnSpPr>
          <p:cNvPr id="165912" name="Elbow Connector 8"/>
          <p:cNvCxnSpPr>
            <a:cxnSpLocks noChangeShapeType="1"/>
            <a:stCxn id="165891" idx="0"/>
            <a:endCxn id="165910" idx="2"/>
          </p:cNvCxnSpPr>
          <p:nvPr/>
        </p:nvCxnSpPr>
        <p:spPr bwMode="auto">
          <a:xfrm rot="5400000" flipH="1" flipV="1">
            <a:off x="5332413" y="1693863"/>
            <a:ext cx="550862" cy="2157412"/>
          </a:xfrm>
          <a:prstGeom prst="bentConnector3">
            <a:avLst>
              <a:gd name="adj1" fmla="val 33861"/>
            </a:avLst>
          </a:prstGeom>
          <a:noFill/>
          <a:ln w="38100" algn="ctr">
            <a:solidFill>
              <a:srgbClr val="0066CC"/>
            </a:solidFill>
            <a:round/>
            <a:headEnd/>
            <a:tailEnd type="arrow" w="med" len="med"/>
          </a:ln>
          <a:extLst>
            <a:ext uri="{909E8E84-426E-40DD-AFC4-6F175D3DCCD1}">
              <a14:hiddenFill xmlns:a14="http://schemas.microsoft.com/office/drawing/2010/main">
                <a:noFill/>
              </a14:hiddenFill>
            </a:ext>
          </a:extLst>
        </p:spPr>
      </p:cxnSp>
      <p:sp>
        <p:nvSpPr>
          <p:cNvPr id="165913" name="Rounded Rectangle 38"/>
          <p:cNvSpPr>
            <a:spLocks noChangeArrowheads="1"/>
          </p:cNvSpPr>
          <p:nvPr/>
        </p:nvSpPr>
        <p:spPr bwMode="auto">
          <a:xfrm>
            <a:off x="1204913" y="2039938"/>
            <a:ext cx="930275" cy="4572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smtClean="0">
                <a:solidFill>
                  <a:srgbClr val="026CB6"/>
                </a:solidFill>
                <a:ea typeface="ヒラギノ明朝 ProN W3"/>
                <a:cs typeface="ヒラギノ明朝 ProN W3"/>
                <a:sym typeface="Times New Roman" pitchFamily="18" charset="0"/>
              </a:rPr>
              <a:t>RSAGG</a:t>
            </a:r>
            <a:endParaRPr lang="en-US" altLang="en-US" sz="1800" b="1" dirty="0">
              <a:solidFill>
                <a:srgbClr val="026CB6"/>
              </a:solidFill>
              <a:ea typeface="ヒラギノ明朝 ProN W3"/>
              <a:cs typeface="ヒラギノ明朝 ProN W3"/>
              <a:sym typeface="Times New Roman" pitchFamily="18" charset="0"/>
            </a:endParaRPr>
          </a:p>
        </p:txBody>
      </p:sp>
      <p:sp>
        <p:nvSpPr>
          <p:cNvPr id="165914" name="Rounded Rectangle 12"/>
          <p:cNvSpPr>
            <a:spLocks noChangeArrowheads="1"/>
          </p:cNvSpPr>
          <p:nvPr/>
        </p:nvSpPr>
        <p:spPr bwMode="auto">
          <a:xfrm>
            <a:off x="2827338" y="1066800"/>
            <a:ext cx="1610518" cy="592138"/>
          </a:xfrm>
          <a:prstGeom prst="roundRect">
            <a:avLst>
              <a:gd name="adj" fmla="val 16667"/>
            </a:avLst>
          </a:prstGeom>
          <a:noFill/>
          <a:ln w="25400" algn="ctr">
            <a:solidFill>
              <a:srgbClr val="0066CC"/>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ts val="1000"/>
              </a:lnSpc>
            </a:pPr>
            <a:r>
              <a:rPr lang="fr-CH" altLang="en-US" sz="1000" b="1" dirty="0" smtClean="0">
                <a:solidFill>
                  <a:srgbClr val="3366CC"/>
                </a:solidFill>
                <a:ea typeface="ヒラギノ明朝 ProN W3"/>
                <a:cs typeface="ヒラギノ明朝 ProN W3"/>
                <a:sym typeface="Times New Roman" pitchFamily="18" charset="0"/>
              </a:rPr>
              <a:t>DOCO</a:t>
            </a:r>
          </a:p>
          <a:p>
            <a:pPr algn="ctr" eaLnBrk="1" hangingPunct="1">
              <a:lnSpc>
                <a:spcPts val="1000"/>
              </a:lnSpc>
            </a:pPr>
            <a:r>
              <a:rPr lang="fr-CH" altLang="en-US" sz="1000" b="1" dirty="0" smtClean="0">
                <a:solidFill>
                  <a:srgbClr val="3366CC"/>
                </a:solidFill>
                <a:ea typeface="ヒラギノ明朝 ProN W3"/>
                <a:cs typeface="ヒラギノ明朝 ProN W3"/>
                <a:sym typeface="Times New Roman" pitchFamily="18" charset="0"/>
              </a:rPr>
              <a:t>(Bureau de la coordination des activités de développement)</a:t>
            </a:r>
            <a:endParaRPr lang="fr-CH" altLang="en-US" sz="1000" b="1" dirty="0">
              <a:solidFill>
                <a:srgbClr val="3366CC"/>
              </a:solidFill>
              <a:ea typeface="ヒラギノ明朝 ProN W3"/>
              <a:cs typeface="ヒラギノ明朝 ProN W3"/>
              <a:sym typeface="Times New Roman" pitchFamily="18" charset="0"/>
            </a:endParaRPr>
          </a:p>
        </p:txBody>
      </p:sp>
      <p:cxnSp>
        <p:nvCxnSpPr>
          <p:cNvPr id="165915" name="Straight Arrow Connector 16"/>
          <p:cNvCxnSpPr>
            <a:cxnSpLocks noChangeShapeType="1"/>
            <a:stCxn id="165910" idx="0"/>
            <a:endCxn id="165892" idx="2"/>
          </p:cNvCxnSpPr>
          <p:nvPr/>
        </p:nvCxnSpPr>
        <p:spPr bwMode="auto">
          <a:xfrm flipV="1">
            <a:off x="6685757" y="1627188"/>
            <a:ext cx="3207" cy="412750"/>
          </a:xfrm>
          <a:prstGeom prst="straightConnector1">
            <a:avLst/>
          </a:prstGeom>
          <a:noFill/>
          <a:ln w="38100" algn="ctr">
            <a:solidFill>
              <a:srgbClr val="0066CC"/>
            </a:solidFill>
            <a:round/>
            <a:headEnd/>
            <a:tailEnd type="arrow" w="med" len="med"/>
          </a:ln>
          <a:extLst>
            <a:ext uri="{909E8E84-426E-40DD-AFC4-6F175D3DCCD1}">
              <a14:hiddenFill xmlns:a14="http://schemas.microsoft.com/office/drawing/2010/main">
                <a:noFill/>
              </a14:hiddenFill>
            </a:ext>
          </a:extLst>
        </p:spPr>
      </p:cxnSp>
      <p:sp>
        <p:nvSpPr>
          <p:cNvPr id="165916" name="Rounded Rectangle 3"/>
          <p:cNvSpPr>
            <a:spLocks noChangeArrowheads="1"/>
          </p:cNvSpPr>
          <p:nvPr/>
        </p:nvSpPr>
        <p:spPr bwMode="auto">
          <a:xfrm>
            <a:off x="1112838" y="1905000"/>
            <a:ext cx="7345362" cy="6858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endParaRPr lang="en-GB" altLang="en-US" b="1">
              <a:solidFill>
                <a:srgbClr val="026CB6"/>
              </a:solidFill>
              <a:ea typeface="ヒラギノ明朝 ProN W3"/>
              <a:cs typeface="ヒラギノ明朝 ProN W3"/>
              <a:sym typeface="Times New Roman" pitchFamily="18" charset="0"/>
            </a:endParaRPr>
          </a:p>
        </p:txBody>
      </p:sp>
      <p:cxnSp>
        <p:nvCxnSpPr>
          <p:cNvPr id="165917" name="Straight Arrow Connector 24"/>
          <p:cNvCxnSpPr>
            <a:cxnSpLocks noChangeShapeType="1"/>
            <a:stCxn id="165906" idx="0"/>
            <a:endCxn id="165914" idx="2"/>
          </p:cNvCxnSpPr>
          <p:nvPr/>
        </p:nvCxnSpPr>
        <p:spPr bwMode="auto">
          <a:xfrm flipV="1">
            <a:off x="3561557" y="1658938"/>
            <a:ext cx="71040" cy="381000"/>
          </a:xfrm>
          <a:prstGeom prst="straightConnector1">
            <a:avLst/>
          </a:prstGeom>
          <a:noFill/>
          <a:ln w="38100" algn="ctr">
            <a:solidFill>
              <a:srgbClr val="0066CC"/>
            </a:solidFill>
            <a:round/>
            <a:headEnd/>
            <a:tailEnd type="arrow" w="med" len="med"/>
          </a:ln>
          <a:extLst>
            <a:ext uri="{909E8E84-426E-40DD-AFC4-6F175D3DCCD1}">
              <a14:hiddenFill xmlns:a14="http://schemas.microsoft.com/office/drawing/2010/main">
                <a:noFill/>
              </a14:hiddenFill>
            </a:ext>
          </a:extLst>
        </p:spPr>
      </p:cxnSp>
      <p:sp>
        <p:nvSpPr>
          <p:cNvPr id="165918" name="Rounded Rectangle 12"/>
          <p:cNvSpPr>
            <a:spLocks noChangeArrowheads="1"/>
          </p:cNvSpPr>
          <p:nvPr/>
        </p:nvSpPr>
        <p:spPr bwMode="auto">
          <a:xfrm>
            <a:off x="1066800" y="1079500"/>
            <a:ext cx="1212850" cy="592138"/>
          </a:xfrm>
          <a:prstGeom prst="roundRect">
            <a:avLst>
              <a:gd name="adj" fmla="val 16667"/>
            </a:avLst>
          </a:prstGeom>
          <a:noFill/>
          <a:ln w="25400" algn="ctr">
            <a:solidFill>
              <a:srgbClr val="0066CC"/>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smtClean="0">
                <a:solidFill>
                  <a:srgbClr val="3366CC"/>
                </a:solidFill>
                <a:ea typeface="ヒラギノ明朝 ProN W3"/>
                <a:cs typeface="ヒラギノ明朝 ProN W3"/>
                <a:sym typeface="Times New Roman" pitchFamily="18" charset="0"/>
              </a:rPr>
              <a:t>RSSG</a:t>
            </a:r>
            <a:endParaRPr lang="en-US" altLang="en-US" sz="1800" b="1" dirty="0">
              <a:solidFill>
                <a:srgbClr val="3366CC"/>
              </a:solidFill>
              <a:ea typeface="ヒラギノ明朝 ProN W3"/>
              <a:cs typeface="ヒラギノ明朝 ProN W3"/>
              <a:sym typeface="Times New Roman" pitchFamily="18" charset="0"/>
            </a:endParaRPr>
          </a:p>
        </p:txBody>
      </p:sp>
      <p:cxnSp>
        <p:nvCxnSpPr>
          <p:cNvPr id="165919" name="Straight Arrow Connector 27"/>
          <p:cNvCxnSpPr>
            <a:cxnSpLocks noChangeShapeType="1"/>
            <a:stCxn id="165913" idx="0"/>
            <a:endCxn id="165918" idx="2"/>
          </p:cNvCxnSpPr>
          <p:nvPr/>
        </p:nvCxnSpPr>
        <p:spPr bwMode="auto">
          <a:xfrm flipV="1">
            <a:off x="1670050" y="1671638"/>
            <a:ext cx="3175" cy="368300"/>
          </a:xfrm>
          <a:prstGeom prst="straightConnector1">
            <a:avLst/>
          </a:prstGeom>
          <a:noFill/>
          <a:ln w="38100" algn="ctr">
            <a:solidFill>
              <a:srgbClr val="0066CC"/>
            </a:solidFill>
            <a:round/>
            <a:headEnd/>
            <a:tailEnd type="arrow" w="med" len="med"/>
          </a:ln>
          <a:extLst>
            <a:ext uri="{909E8E84-426E-40DD-AFC4-6F175D3DCCD1}">
              <a14:hiddenFill xmlns:a14="http://schemas.microsoft.com/office/drawing/2010/main">
                <a:noFill/>
              </a14:hiddenFill>
            </a:ext>
          </a:extLst>
        </p:spPr>
      </p:cxnSp>
      <p:sp>
        <p:nvSpPr>
          <p:cNvPr id="165920" name="Text Box 4"/>
          <p:cNvSpPr txBox="1">
            <a:spLocks noChangeArrowheads="1"/>
          </p:cNvSpPr>
          <p:nvPr/>
        </p:nvSpPr>
        <p:spPr bwMode="auto">
          <a:xfrm>
            <a:off x="381000" y="304800"/>
            <a:ext cx="8439150"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200" b="1" dirty="0">
                <a:solidFill>
                  <a:srgbClr val="000000"/>
                </a:solidFill>
              </a:rPr>
              <a:t>STRUCTURES </a:t>
            </a:r>
            <a:r>
              <a:rPr lang="en-US" altLang="en-US" sz="2200" b="1" dirty="0" smtClean="0">
                <a:solidFill>
                  <a:srgbClr val="000000"/>
                </a:solidFill>
              </a:rPr>
              <a:t>DE COORDINATION D’UNE MISSION DES NATIONS UNIES</a:t>
            </a:r>
            <a:endParaRPr lang="en-US" altLang="en-US" sz="2200" b="1" dirty="0">
              <a:solidFill>
                <a:srgbClr val="000000"/>
              </a:solidFill>
            </a:endParaRPr>
          </a:p>
        </p:txBody>
      </p:sp>
      <p:sp>
        <p:nvSpPr>
          <p:cNvPr id="165921" name="Rectangle 35"/>
          <p:cNvSpPr>
            <a:spLocks noChangeArrowheads="1"/>
          </p:cNvSpPr>
          <p:nvPr/>
        </p:nvSpPr>
        <p:spPr bwMode="auto">
          <a:xfrm>
            <a:off x="1576410" y="3074988"/>
            <a:ext cx="7178247"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en-US" sz="2800" b="1" u="sng" dirty="0" err="1" smtClean="0">
                <a:solidFill>
                  <a:srgbClr val="3333FF"/>
                </a:solidFill>
                <a:sym typeface="Times New Roman" pitchFamily="18" charset="0"/>
              </a:rPr>
              <a:t>Équipe</a:t>
            </a:r>
            <a:r>
              <a:rPr lang="en-US" altLang="en-US" sz="2800" b="1" u="sng" dirty="0" smtClean="0">
                <a:solidFill>
                  <a:srgbClr val="3333FF"/>
                </a:solidFill>
                <a:sym typeface="Times New Roman" pitchFamily="18" charset="0"/>
              </a:rPr>
              <a:t> de pays pour </a:t>
            </a:r>
            <a:r>
              <a:rPr lang="en-US" altLang="en-US" sz="2800" b="1" u="sng" dirty="0" err="1" smtClean="0">
                <a:solidFill>
                  <a:srgbClr val="3333FF"/>
                </a:solidFill>
                <a:sym typeface="Times New Roman" pitchFamily="18" charset="0"/>
              </a:rPr>
              <a:t>l’action</a:t>
            </a:r>
            <a:r>
              <a:rPr lang="en-US" altLang="en-US" sz="2800" b="1" u="sng" dirty="0" smtClean="0">
                <a:solidFill>
                  <a:srgbClr val="3333FF"/>
                </a:solidFill>
                <a:sym typeface="Times New Roman" pitchFamily="18" charset="0"/>
              </a:rPr>
              <a:t> </a:t>
            </a:r>
            <a:r>
              <a:rPr lang="en-US" altLang="en-US" sz="2800" b="1" u="sng" dirty="0" err="1" smtClean="0">
                <a:solidFill>
                  <a:srgbClr val="3333FF"/>
                </a:solidFill>
                <a:sym typeface="Times New Roman" pitchFamily="18" charset="0"/>
              </a:rPr>
              <a:t>humanitaire</a:t>
            </a:r>
            <a:r>
              <a:rPr lang="en-US" altLang="en-US" sz="2800" b="1" u="sng" dirty="0" smtClean="0">
                <a:solidFill>
                  <a:srgbClr val="3333FF"/>
                </a:solidFill>
                <a:sym typeface="Times New Roman" pitchFamily="18" charset="0"/>
              </a:rPr>
              <a:t> (</a:t>
            </a:r>
            <a:r>
              <a:rPr lang="en-US" altLang="en-US" sz="2800" b="1" u="sng" dirty="0">
                <a:solidFill>
                  <a:srgbClr val="3333FF"/>
                </a:solidFill>
                <a:sym typeface="Times New Roman" pitchFamily="18" charset="0"/>
              </a:rPr>
              <a:t>HCT)</a:t>
            </a:r>
          </a:p>
        </p:txBody>
      </p:sp>
      <p:sp>
        <p:nvSpPr>
          <p:cNvPr id="34" name="ZoneTexte 33"/>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pic>
        <p:nvPicPr>
          <p:cNvPr id="35" name="Image 34" descr="UNDP"/>
          <p:cNvPicPr/>
          <p:nvPr/>
        </p:nvPicPr>
        <p:blipFill>
          <a:blip r:embed="rId12">
            <a:extLst>
              <a:ext uri="{28A0092B-C50C-407E-A947-70E740481C1C}">
                <a14:useLocalDpi xmlns:a14="http://schemas.microsoft.com/office/drawing/2010/main" val="0"/>
              </a:ext>
            </a:extLst>
          </a:blip>
          <a:srcRect/>
          <a:stretch>
            <a:fillRect/>
          </a:stretch>
        </p:blipFill>
        <p:spPr bwMode="auto">
          <a:xfrm>
            <a:off x="2430508" y="4158695"/>
            <a:ext cx="596666" cy="536893"/>
          </a:xfrm>
          <a:prstGeom prst="rect">
            <a:avLst/>
          </a:prstGeom>
          <a:noFill/>
          <a:ln>
            <a:noFill/>
          </a:ln>
        </p:spPr>
      </p:pic>
      <p:pic>
        <p:nvPicPr>
          <p:cNvPr id="36" name="Image 35"/>
          <p:cNvPicPr/>
          <p:nvPr/>
        </p:nvPicPr>
        <p:blipFill>
          <a:blip r:embed="rId13">
            <a:extLst>
              <a:ext uri="{28A0092B-C50C-407E-A947-70E740481C1C}">
                <a14:useLocalDpi xmlns:a14="http://schemas.microsoft.com/office/drawing/2010/main" val="0"/>
              </a:ext>
            </a:extLst>
          </a:blip>
          <a:srcRect/>
          <a:stretch>
            <a:fillRect/>
          </a:stretch>
        </p:blipFill>
        <p:spPr bwMode="auto">
          <a:xfrm>
            <a:off x="427588" y="4158695"/>
            <a:ext cx="677329" cy="500371"/>
          </a:xfrm>
          <a:prstGeom prst="rect">
            <a:avLst/>
          </a:prstGeom>
          <a:noFill/>
          <a:ln>
            <a:noFill/>
          </a:ln>
        </p:spPr>
      </p:pic>
      <p:sp>
        <p:nvSpPr>
          <p:cNvPr id="37"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107</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11"/>
          <p:cNvSpPr>
            <a:spLocks noGrp="1" noChangeArrowheads="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FEA2D34B-44F3-412E-A182-75D16CC83868}" type="slidenum">
              <a:rPr lang="en-GB" altLang="en-US" sz="1400" smtClean="0">
                <a:solidFill>
                  <a:srgbClr val="000000"/>
                </a:solidFill>
              </a:rPr>
              <a:pPr/>
              <a:t>108</a:t>
            </a:fld>
            <a:endParaRPr lang="en-GB" altLang="en-US" sz="1400" smtClean="0">
              <a:solidFill>
                <a:srgbClr val="000000"/>
              </a:solidFill>
            </a:endParaRPr>
          </a:p>
        </p:txBody>
      </p:sp>
      <p:pic>
        <p:nvPicPr>
          <p:cNvPr id="166915" name="Picture 3"/>
          <p:cNvPicPr>
            <a:picLocks noChangeAspect="1"/>
          </p:cNvPicPr>
          <p:nvPr/>
        </p:nvPicPr>
        <p:blipFill>
          <a:blip r:embed="rId3">
            <a:extLst>
              <a:ext uri="{28A0092B-C50C-407E-A947-70E740481C1C}">
                <a14:useLocalDpi xmlns:a14="http://schemas.microsoft.com/office/drawing/2010/main" val="0"/>
              </a:ext>
            </a:extLst>
          </a:blip>
          <a:srcRect l="14233" r="2144" b="1099"/>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16" name="Rounded Rectangle 6"/>
          <p:cNvSpPr>
            <a:spLocks noChangeArrowheads="1"/>
          </p:cNvSpPr>
          <p:nvPr/>
        </p:nvSpPr>
        <p:spPr bwMode="auto">
          <a:xfrm>
            <a:off x="6684275" y="825390"/>
            <a:ext cx="2365375" cy="990600"/>
          </a:xfrm>
          <a:prstGeom prst="roundRect">
            <a:avLst>
              <a:gd name="adj" fmla="val 16667"/>
            </a:avLst>
          </a:prstGeom>
          <a:noFill/>
          <a:ln w="25400" algn="ctr">
            <a:solidFill>
              <a:schemeClr val="bg1"/>
            </a:solidFill>
            <a:round/>
            <a:headEnd/>
            <a:tailEnd/>
          </a:ln>
          <a:extLst>
            <a:ext uri="{909E8E84-426E-40DD-AFC4-6F175D3DCCD1}">
              <a14:hiddenFill xmlns:a14="http://schemas.microsoft.com/office/drawing/2010/main">
                <a:solidFill>
                  <a:srgbClr val="FFFFFF"/>
                </a:solidFill>
              </a14:hiddenFill>
            </a:ext>
          </a:extLst>
        </p:spPr>
        <p:txBody>
          <a:bodyPr lIns="0" tIns="0" rIns="0" bIns="0"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endParaRPr lang="fr-FR" sz="1600" b="1" dirty="0" smtClean="0">
              <a:solidFill>
                <a:schemeClr val="bg1"/>
              </a:solidFill>
            </a:endParaRPr>
          </a:p>
          <a:p>
            <a:pPr algn="ctr" eaLnBrk="1" hangingPunct="1"/>
            <a:r>
              <a:rPr lang="fr-FR" sz="1600" b="1" dirty="0" smtClean="0">
                <a:solidFill>
                  <a:schemeClr val="bg1"/>
                </a:solidFill>
              </a:rPr>
              <a:t>Le </a:t>
            </a:r>
            <a:r>
              <a:rPr lang="fr-FR" sz="1600" b="1" dirty="0">
                <a:solidFill>
                  <a:schemeClr val="bg1"/>
                </a:solidFill>
              </a:rPr>
              <a:t>principe de la responsabilité sectorielle vise à apporter</a:t>
            </a:r>
            <a:endParaRPr lang="en-US" altLang="en-US" sz="1600" b="1" dirty="0">
              <a:solidFill>
                <a:schemeClr val="bg1"/>
              </a:solidFill>
              <a:ea typeface="ヒラギノ角ゴ ProN W3"/>
              <a:cs typeface="ヒラギノ角ゴ ProN W3"/>
              <a:sym typeface="Times New Roman" pitchFamily="18" charset="0"/>
            </a:endParaRPr>
          </a:p>
          <a:p>
            <a:pPr algn="ctr" eaLnBrk="1" hangingPunct="1"/>
            <a:endParaRPr lang="en-US" altLang="en-US" sz="1400" b="1" dirty="0">
              <a:solidFill>
                <a:srgbClr val="FFFFFF"/>
              </a:solidFill>
              <a:ea typeface="ヒラギノ角ゴ ProN W3"/>
              <a:cs typeface="ヒラギノ角ゴ ProN W3"/>
              <a:sym typeface="Times New Roman" pitchFamily="18" charset="0"/>
            </a:endParaRPr>
          </a:p>
          <a:p>
            <a:pPr algn="ctr" eaLnBrk="1" hangingPunct="1"/>
            <a:endParaRPr lang="en-US" altLang="en-US" sz="1400" b="1" dirty="0">
              <a:solidFill>
                <a:srgbClr val="FFFFFF"/>
              </a:solidFill>
              <a:ea typeface="ヒラギノ角ゴ ProN W3"/>
              <a:cs typeface="ヒラギノ角ゴ ProN W3"/>
              <a:sym typeface="Times New Roman" pitchFamily="18" charset="0"/>
            </a:endParaRPr>
          </a:p>
        </p:txBody>
      </p:sp>
      <p:sp>
        <p:nvSpPr>
          <p:cNvPr id="166917" name="Rounded Rectangle 7"/>
          <p:cNvSpPr>
            <a:spLocks noChangeArrowheads="1"/>
          </p:cNvSpPr>
          <p:nvPr/>
        </p:nvSpPr>
        <p:spPr bwMode="auto">
          <a:xfrm>
            <a:off x="7391400" y="2133600"/>
            <a:ext cx="1679575" cy="1676400"/>
          </a:xfrm>
          <a:prstGeom prst="roundRect">
            <a:avLst>
              <a:gd name="adj" fmla="val 16667"/>
            </a:avLst>
          </a:prstGeom>
          <a:noFill/>
          <a:ln w="25400" algn="ctr">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1400" dirty="0">
                <a:solidFill>
                  <a:schemeClr val="bg1"/>
                </a:solidFill>
              </a:rPr>
              <a:t>L</a:t>
            </a:r>
            <a:r>
              <a:rPr lang="fr-FR" sz="1400" dirty="0" smtClean="0">
                <a:solidFill>
                  <a:schemeClr val="bg1"/>
                </a:solidFill>
              </a:rPr>
              <a:t>a </a:t>
            </a:r>
            <a:r>
              <a:rPr lang="fr-FR" sz="1400" dirty="0">
                <a:solidFill>
                  <a:schemeClr val="bg1"/>
                </a:solidFill>
              </a:rPr>
              <a:t>prévisibilité, la responsabilité et des partenariats dans tous les secteurs d’intervention</a:t>
            </a:r>
            <a:endParaRPr lang="en-US" altLang="en-US" sz="1400" b="1" dirty="0">
              <a:solidFill>
                <a:schemeClr val="bg1"/>
              </a:solidFill>
              <a:ea typeface="ヒラギノ角ゴ ProN W3"/>
              <a:cs typeface="ヒラギノ角ゴ ProN W3"/>
              <a:sym typeface="Times New Roman" pitchFamily="18" charset="0"/>
            </a:endParaRPr>
          </a:p>
          <a:p>
            <a:pPr algn="ctr" eaLnBrk="1" hangingPunct="1"/>
            <a:endParaRPr lang="en-US" altLang="en-US" sz="1400" b="1" dirty="0">
              <a:solidFill>
                <a:srgbClr val="FFFFFF"/>
              </a:solidFill>
              <a:ea typeface="ヒラギノ角ゴ ProN W3"/>
              <a:cs typeface="ヒラギノ角ゴ ProN W3"/>
              <a:sym typeface="Times New Roman" pitchFamily="18" charset="0"/>
            </a:endParaRPr>
          </a:p>
        </p:txBody>
      </p:sp>
      <p:sp>
        <p:nvSpPr>
          <p:cNvPr id="166918" name="Rounded Rectangle 9"/>
          <p:cNvSpPr>
            <a:spLocks noChangeArrowheads="1"/>
          </p:cNvSpPr>
          <p:nvPr/>
        </p:nvSpPr>
        <p:spPr bwMode="auto">
          <a:xfrm>
            <a:off x="7239000" y="4332288"/>
            <a:ext cx="1679575" cy="925512"/>
          </a:xfrm>
          <a:prstGeom prst="roundRect">
            <a:avLst>
              <a:gd name="adj" fmla="val 16667"/>
            </a:avLst>
          </a:prstGeom>
          <a:noFill/>
          <a:ln w="25400" algn="ctr">
            <a:solidFill>
              <a:schemeClr val="bg1"/>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1400" dirty="0" smtClean="0">
                <a:solidFill>
                  <a:schemeClr val="bg1"/>
                </a:solidFill>
              </a:rPr>
              <a:t>Un </a:t>
            </a:r>
            <a:r>
              <a:rPr lang="fr-FR" sz="1400" dirty="0">
                <a:solidFill>
                  <a:schemeClr val="bg1"/>
                </a:solidFill>
              </a:rPr>
              <a:t>meilleur soutien aux moyens d’intervention nationaux</a:t>
            </a:r>
            <a:endParaRPr lang="en-US" altLang="en-US" sz="1400" b="1" dirty="0">
              <a:solidFill>
                <a:schemeClr val="bg1"/>
              </a:solidFill>
              <a:ea typeface="ヒラギノ角ゴ ProN W3"/>
              <a:cs typeface="ヒラギノ角ゴ ProN W3"/>
              <a:sym typeface="Times New Roman" pitchFamily="18" charset="0"/>
            </a:endParaRPr>
          </a:p>
        </p:txBody>
      </p:sp>
      <p:sp>
        <p:nvSpPr>
          <p:cNvPr id="166919" name="Rounded Rectangle 11"/>
          <p:cNvSpPr>
            <a:spLocks noChangeArrowheads="1"/>
          </p:cNvSpPr>
          <p:nvPr/>
        </p:nvSpPr>
        <p:spPr bwMode="auto">
          <a:xfrm>
            <a:off x="6477000" y="5867400"/>
            <a:ext cx="2209800" cy="685800"/>
          </a:xfrm>
          <a:prstGeom prst="roundRect">
            <a:avLst>
              <a:gd name="adj" fmla="val 16667"/>
            </a:avLst>
          </a:prstGeom>
          <a:noFill/>
          <a:ln w="25400" algn="ctr">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1600" dirty="0" smtClean="0">
                <a:solidFill>
                  <a:schemeClr val="bg1"/>
                </a:solidFill>
              </a:rPr>
              <a:t>Des </a:t>
            </a:r>
            <a:r>
              <a:rPr lang="fr-FR" sz="1600" dirty="0">
                <a:solidFill>
                  <a:schemeClr val="bg1"/>
                </a:solidFill>
              </a:rPr>
              <a:t>normes et des instruments communs</a:t>
            </a:r>
            <a:endParaRPr lang="en-US" altLang="en-US" sz="1400" b="1" dirty="0">
              <a:solidFill>
                <a:schemeClr val="bg1"/>
              </a:solidFill>
              <a:ea typeface="ヒラギノ角ゴ ProN W3"/>
              <a:cs typeface="ヒラギノ角ゴ ProN W3"/>
              <a:sym typeface="Times New Roman" pitchFamily="18" charset="0"/>
            </a:endParaRPr>
          </a:p>
        </p:txBody>
      </p:sp>
      <p:cxnSp>
        <p:nvCxnSpPr>
          <p:cNvPr id="166920" name="AutoShape 8"/>
          <p:cNvCxnSpPr>
            <a:cxnSpLocks noChangeShapeType="1"/>
            <a:stCxn id="166916" idx="2"/>
            <a:endCxn id="166917" idx="0"/>
          </p:cNvCxnSpPr>
          <p:nvPr/>
        </p:nvCxnSpPr>
        <p:spPr bwMode="auto">
          <a:xfrm rot="16200000" flipH="1">
            <a:off x="7890270" y="1792682"/>
            <a:ext cx="317610" cy="364225"/>
          </a:xfrm>
          <a:prstGeom prst="curvedConnector3">
            <a:avLst>
              <a:gd name="adj1" fmla="val 50000"/>
            </a:avLst>
          </a:prstGeom>
          <a:noFill/>
          <a:ln w="19050">
            <a:solidFill>
              <a:schemeClr val="bg1"/>
            </a:solidFill>
            <a:round/>
            <a:headEnd/>
            <a:tailEnd/>
          </a:ln>
          <a:extLst>
            <a:ext uri="{909E8E84-426E-40DD-AFC4-6F175D3DCCD1}">
              <a14:hiddenFill xmlns:a14="http://schemas.microsoft.com/office/drawing/2010/main">
                <a:noFill/>
              </a14:hiddenFill>
            </a:ext>
          </a:extLst>
        </p:spPr>
      </p:cxnSp>
      <p:cxnSp>
        <p:nvCxnSpPr>
          <p:cNvPr id="166921" name="AutoShape 9"/>
          <p:cNvCxnSpPr>
            <a:cxnSpLocks noChangeShapeType="1"/>
            <a:stCxn id="166917" idx="2"/>
            <a:endCxn id="166918" idx="0"/>
          </p:cNvCxnSpPr>
          <p:nvPr/>
        </p:nvCxnSpPr>
        <p:spPr bwMode="auto">
          <a:xfrm rot="5400000">
            <a:off x="7906544" y="3994944"/>
            <a:ext cx="496888" cy="152400"/>
          </a:xfrm>
          <a:prstGeom prst="curvedConnector3">
            <a:avLst>
              <a:gd name="adj1" fmla="val 49838"/>
            </a:avLst>
          </a:prstGeom>
          <a:noFill/>
          <a:ln w="19050">
            <a:solidFill>
              <a:schemeClr val="bg1"/>
            </a:solidFill>
            <a:round/>
            <a:headEnd/>
            <a:tailEnd/>
          </a:ln>
          <a:extLst>
            <a:ext uri="{909E8E84-426E-40DD-AFC4-6F175D3DCCD1}">
              <a14:hiddenFill xmlns:a14="http://schemas.microsoft.com/office/drawing/2010/main">
                <a:noFill/>
              </a14:hiddenFill>
            </a:ext>
          </a:extLst>
        </p:spPr>
      </p:cxnSp>
      <p:cxnSp>
        <p:nvCxnSpPr>
          <p:cNvPr id="166922" name="AutoShape 10"/>
          <p:cNvCxnSpPr>
            <a:cxnSpLocks noChangeShapeType="1"/>
            <a:stCxn id="166918" idx="2"/>
            <a:endCxn id="166919" idx="0"/>
          </p:cNvCxnSpPr>
          <p:nvPr/>
        </p:nvCxnSpPr>
        <p:spPr bwMode="auto">
          <a:xfrm rot="5400000">
            <a:off x="7538244" y="5314156"/>
            <a:ext cx="584200" cy="496888"/>
          </a:xfrm>
          <a:prstGeom prst="curvedConnector3">
            <a:avLst>
              <a:gd name="adj1" fmla="val 49727"/>
            </a:avLst>
          </a:prstGeom>
          <a:noFill/>
          <a:ln w="19050">
            <a:solidFill>
              <a:schemeClr val="bg1"/>
            </a:solidFill>
            <a:round/>
            <a:headEnd/>
            <a:tailEnd/>
          </a:ln>
          <a:extLst>
            <a:ext uri="{909E8E84-426E-40DD-AFC4-6F175D3DCCD1}">
              <a14:hiddenFill xmlns:a14="http://schemas.microsoft.com/office/drawing/2010/main">
                <a:noFill/>
              </a14:hiddenFill>
            </a:ext>
          </a:extLst>
        </p:spPr>
      </p:cxnSp>
      <p:sp>
        <p:nvSpPr>
          <p:cNvPr id="2" name="ZoneTexte 1"/>
          <p:cNvSpPr txBox="1"/>
          <p:nvPr/>
        </p:nvSpPr>
        <p:spPr>
          <a:xfrm>
            <a:off x="308508" y="2660900"/>
            <a:ext cx="307777" cy="1459390"/>
          </a:xfrm>
          <a:prstGeom prst="rect">
            <a:avLst/>
          </a:prstGeom>
          <a:solidFill>
            <a:srgbClr val="FF9865"/>
          </a:solidFill>
        </p:spPr>
        <p:txBody>
          <a:bodyPr vert="vert" wrap="square" lIns="0" tIns="0" rIns="0" bIns="0" rtlCol="0">
            <a:spAutoFit/>
          </a:bodyPr>
          <a:lstStyle/>
          <a:p>
            <a:r>
              <a:rPr lang="fr-CH" b="1" dirty="0" smtClean="0">
                <a:solidFill>
                  <a:schemeClr val="bg1"/>
                </a:solidFill>
              </a:rPr>
              <a:t>PRÉVENTION</a:t>
            </a:r>
            <a:endParaRPr lang="fr-CH" b="1" dirty="0">
              <a:solidFill>
                <a:schemeClr val="bg1"/>
              </a:solidFill>
            </a:endParaRPr>
          </a:p>
        </p:txBody>
      </p:sp>
      <p:sp>
        <p:nvSpPr>
          <p:cNvPr id="12" name="ZoneTexte 11"/>
          <p:cNvSpPr txBox="1"/>
          <p:nvPr/>
        </p:nvSpPr>
        <p:spPr>
          <a:xfrm rot="3572879">
            <a:off x="167560" y="4748274"/>
            <a:ext cx="1420157" cy="276999"/>
          </a:xfrm>
          <a:prstGeom prst="rect">
            <a:avLst/>
          </a:prstGeom>
          <a:solidFill>
            <a:srgbClr val="FF9865"/>
          </a:solidFill>
        </p:spPr>
        <p:txBody>
          <a:bodyPr vert="horz" wrap="square" lIns="0" tIns="0" rIns="0" bIns="0" rtlCol="0">
            <a:spAutoFit/>
          </a:bodyPr>
          <a:lstStyle/>
          <a:p>
            <a:r>
              <a:rPr lang="fr-CH" sz="1800" b="1" dirty="0" smtClean="0">
                <a:solidFill>
                  <a:schemeClr val="bg1"/>
                </a:solidFill>
              </a:rPr>
              <a:t>ATTÉNUATION</a:t>
            </a:r>
            <a:endParaRPr lang="fr-CH" sz="1800" b="1" dirty="0">
              <a:solidFill>
                <a:schemeClr val="bg1"/>
              </a:solidFill>
            </a:endParaRPr>
          </a:p>
        </p:txBody>
      </p:sp>
      <p:sp>
        <p:nvSpPr>
          <p:cNvPr id="13" name="ZoneTexte 12"/>
          <p:cNvSpPr txBox="1"/>
          <p:nvPr/>
        </p:nvSpPr>
        <p:spPr>
          <a:xfrm rot="17961606">
            <a:off x="2005915" y="5293873"/>
            <a:ext cx="324000" cy="1620000"/>
          </a:xfrm>
          <a:prstGeom prst="rect">
            <a:avLst/>
          </a:prstGeom>
          <a:solidFill>
            <a:srgbClr val="FF9865"/>
          </a:solidFill>
        </p:spPr>
        <p:txBody>
          <a:bodyPr vert="vert" wrap="square" lIns="0" tIns="0" rIns="0" bIns="0" rtlCol="0">
            <a:spAutoFit/>
          </a:bodyPr>
          <a:lstStyle/>
          <a:p>
            <a:r>
              <a:rPr lang="fr-CH" dirty="0" smtClean="0">
                <a:solidFill>
                  <a:schemeClr val="bg1"/>
                </a:solidFill>
              </a:rPr>
              <a:t>PRÉPARATION</a:t>
            </a:r>
            <a:endParaRPr lang="fr-CH" dirty="0">
              <a:solidFill>
                <a:schemeClr val="bg1"/>
              </a:solidFill>
            </a:endParaRPr>
          </a:p>
        </p:txBody>
      </p:sp>
      <p:sp>
        <p:nvSpPr>
          <p:cNvPr id="17" name="ZoneTexte 16"/>
          <p:cNvSpPr txBox="1"/>
          <p:nvPr/>
        </p:nvSpPr>
        <p:spPr>
          <a:xfrm rot="3709313">
            <a:off x="3942635" y="2995897"/>
            <a:ext cx="936000" cy="169277"/>
          </a:xfrm>
          <a:prstGeom prst="rect">
            <a:avLst/>
          </a:prstGeom>
          <a:solidFill>
            <a:srgbClr val="91ACE3"/>
          </a:solidFill>
        </p:spPr>
        <p:txBody>
          <a:bodyPr vert="horz" wrap="square" lIns="0" tIns="0" rIns="0" bIns="0" rtlCol="0">
            <a:spAutoFit/>
          </a:bodyPr>
          <a:lstStyle/>
          <a:p>
            <a:pPr algn="ctr"/>
            <a:r>
              <a:rPr lang="fr-CH" sz="1100" b="1" dirty="0" smtClean="0">
                <a:solidFill>
                  <a:schemeClr val="bg1"/>
                </a:solidFill>
              </a:rPr>
              <a:t>GESTION</a:t>
            </a:r>
            <a:endParaRPr lang="fr-CH" sz="1100" b="1" dirty="0">
              <a:solidFill>
                <a:schemeClr val="bg1"/>
              </a:solidFill>
            </a:endParaRPr>
          </a:p>
        </p:txBody>
      </p:sp>
      <p:sp>
        <p:nvSpPr>
          <p:cNvPr id="18" name="ZoneTexte 17"/>
          <p:cNvSpPr txBox="1"/>
          <p:nvPr/>
        </p:nvSpPr>
        <p:spPr>
          <a:xfrm rot="16200000">
            <a:off x="3612554" y="202292"/>
            <a:ext cx="369332" cy="1532308"/>
          </a:xfrm>
          <a:prstGeom prst="rect">
            <a:avLst/>
          </a:prstGeom>
          <a:solidFill>
            <a:srgbClr val="015BBF"/>
          </a:solidFill>
        </p:spPr>
        <p:txBody>
          <a:bodyPr vert="vert" wrap="square" lIns="0" tIns="0" rIns="0" bIns="0" rtlCol="0">
            <a:spAutoFit/>
          </a:bodyPr>
          <a:lstStyle/>
          <a:p>
            <a:pPr algn="ctr"/>
            <a:r>
              <a:rPr lang="fr-CH" sz="1200" b="1" dirty="0" smtClean="0">
                <a:solidFill>
                  <a:schemeClr val="bg1"/>
                </a:solidFill>
              </a:rPr>
              <a:t>HCR</a:t>
            </a:r>
          </a:p>
          <a:p>
            <a:pPr algn="ctr"/>
            <a:r>
              <a:rPr lang="fr-CH" sz="1200" dirty="0" smtClean="0">
                <a:solidFill>
                  <a:schemeClr val="bg1"/>
                </a:solidFill>
              </a:rPr>
              <a:t>PROTECTION</a:t>
            </a:r>
            <a:endParaRPr lang="fr-CH" sz="1200" dirty="0">
              <a:solidFill>
                <a:schemeClr val="bg1"/>
              </a:solidFill>
            </a:endParaRPr>
          </a:p>
        </p:txBody>
      </p:sp>
      <p:sp>
        <p:nvSpPr>
          <p:cNvPr id="19" name="ZoneTexte 18"/>
          <p:cNvSpPr txBox="1"/>
          <p:nvPr/>
        </p:nvSpPr>
        <p:spPr>
          <a:xfrm rot="14176333">
            <a:off x="2197381" y="719154"/>
            <a:ext cx="432000" cy="1116000"/>
          </a:xfrm>
          <a:prstGeom prst="rect">
            <a:avLst/>
          </a:prstGeom>
          <a:solidFill>
            <a:srgbClr val="015BBF"/>
          </a:solidFill>
        </p:spPr>
        <p:txBody>
          <a:bodyPr vert="vert" wrap="square" lIns="0" tIns="0" rIns="0" bIns="0" rtlCol="0">
            <a:spAutoFit/>
          </a:bodyPr>
          <a:lstStyle/>
          <a:p>
            <a:pPr algn="ctr"/>
            <a:r>
              <a:rPr lang="fr-CH" sz="1200" b="1" dirty="0" smtClean="0">
                <a:solidFill>
                  <a:schemeClr val="bg1"/>
                </a:solidFill>
              </a:rPr>
              <a:t>OMS</a:t>
            </a:r>
          </a:p>
          <a:p>
            <a:pPr algn="ctr"/>
            <a:r>
              <a:rPr lang="fr-CH" sz="1100" dirty="0" smtClean="0">
                <a:solidFill>
                  <a:schemeClr val="bg1"/>
                </a:solidFill>
              </a:rPr>
              <a:t>SANTÉ</a:t>
            </a:r>
            <a:endParaRPr lang="fr-CH" sz="1100" dirty="0">
              <a:solidFill>
                <a:schemeClr val="bg1"/>
              </a:solidFill>
            </a:endParaRPr>
          </a:p>
        </p:txBody>
      </p:sp>
      <p:sp>
        <p:nvSpPr>
          <p:cNvPr id="20" name="ZoneTexte 19"/>
          <p:cNvSpPr txBox="1"/>
          <p:nvPr/>
        </p:nvSpPr>
        <p:spPr>
          <a:xfrm rot="18478976">
            <a:off x="4833268" y="592988"/>
            <a:ext cx="468000" cy="1476000"/>
          </a:xfrm>
          <a:prstGeom prst="rect">
            <a:avLst/>
          </a:prstGeom>
          <a:solidFill>
            <a:srgbClr val="015BBF"/>
          </a:solidFill>
        </p:spPr>
        <p:txBody>
          <a:bodyPr vert="vert" wrap="square" lIns="0" tIns="0" rIns="0" bIns="0" rtlCol="0">
            <a:spAutoFit/>
          </a:bodyPr>
          <a:lstStyle/>
          <a:p>
            <a:pPr algn="ctr"/>
            <a:r>
              <a:rPr lang="fr-CH" sz="1200" b="1" dirty="0" smtClean="0">
                <a:solidFill>
                  <a:schemeClr val="bg1"/>
                </a:solidFill>
              </a:rPr>
              <a:t>FAO &amp; PAM</a:t>
            </a:r>
          </a:p>
          <a:p>
            <a:pPr algn="ctr"/>
            <a:r>
              <a:rPr lang="fr-CH" sz="1100" dirty="0" smtClean="0">
                <a:solidFill>
                  <a:schemeClr val="bg1"/>
                </a:solidFill>
              </a:rPr>
              <a:t>SÉCURITÉ ALIMENTAIRE</a:t>
            </a:r>
            <a:endParaRPr lang="fr-CH" sz="1100" dirty="0">
              <a:solidFill>
                <a:schemeClr val="bg1"/>
              </a:solidFill>
            </a:endParaRPr>
          </a:p>
        </p:txBody>
      </p:sp>
      <p:sp>
        <p:nvSpPr>
          <p:cNvPr id="21" name="ZoneTexte 20"/>
          <p:cNvSpPr txBox="1"/>
          <p:nvPr/>
        </p:nvSpPr>
        <p:spPr>
          <a:xfrm rot="19951890">
            <a:off x="5758426" y="1654339"/>
            <a:ext cx="661720" cy="1476000"/>
          </a:xfrm>
          <a:prstGeom prst="rect">
            <a:avLst/>
          </a:prstGeom>
          <a:solidFill>
            <a:srgbClr val="015BBF"/>
          </a:solidFill>
        </p:spPr>
        <p:txBody>
          <a:bodyPr vert="vert" wrap="square" lIns="0" tIns="0" rIns="0" bIns="0" rtlCol="0">
            <a:spAutoFit/>
          </a:bodyPr>
          <a:lstStyle/>
          <a:p>
            <a:pPr algn="ctr"/>
            <a:r>
              <a:rPr lang="fr-CH" sz="1100" b="1" dirty="0" smtClean="0">
                <a:solidFill>
                  <a:schemeClr val="bg1"/>
                </a:solidFill>
              </a:rPr>
              <a:t>PAM</a:t>
            </a:r>
          </a:p>
          <a:p>
            <a:pPr algn="ctr"/>
            <a:endParaRPr lang="fr-CH" sz="1100" b="1" dirty="0" smtClean="0">
              <a:solidFill>
                <a:schemeClr val="bg1"/>
              </a:solidFill>
            </a:endParaRPr>
          </a:p>
          <a:p>
            <a:pPr algn="ctr"/>
            <a:r>
              <a:rPr lang="fr-CH" sz="1050" dirty="0" smtClean="0">
                <a:solidFill>
                  <a:schemeClr val="bg1"/>
                </a:solidFill>
              </a:rPr>
              <a:t>TÉLÉCOMMUNICATIONS D’URGENCE</a:t>
            </a:r>
            <a:endParaRPr lang="fr-CH" sz="1050" dirty="0">
              <a:solidFill>
                <a:schemeClr val="bg1"/>
              </a:solidFill>
            </a:endParaRPr>
          </a:p>
        </p:txBody>
      </p:sp>
      <p:sp>
        <p:nvSpPr>
          <p:cNvPr id="22" name="ZoneTexte 21"/>
          <p:cNvSpPr txBox="1"/>
          <p:nvPr/>
        </p:nvSpPr>
        <p:spPr>
          <a:xfrm rot="487795">
            <a:off x="6060665" y="3073834"/>
            <a:ext cx="492443" cy="1181342"/>
          </a:xfrm>
          <a:prstGeom prst="rect">
            <a:avLst/>
          </a:prstGeom>
          <a:solidFill>
            <a:srgbClr val="015BBF"/>
          </a:solidFill>
        </p:spPr>
        <p:txBody>
          <a:bodyPr vert="vert" wrap="square" lIns="0" tIns="0" rIns="0" bIns="0" rtlCol="0">
            <a:spAutoFit/>
          </a:bodyPr>
          <a:lstStyle/>
          <a:p>
            <a:pPr algn="ctr"/>
            <a:r>
              <a:rPr lang="fr-CH" sz="1100" b="1" dirty="0" smtClean="0">
                <a:solidFill>
                  <a:schemeClr val="bg1"/>
                </a:solidFill>
              </a:rPr>
              <a:t>PNUD</a:t>
            </a:r>
          </a:p>
          <a:p>
            <a:pPr algn="ctr"/>
            <a:r>
              <a:rPr lang="fr-CH" sz="1050" dirty="0" smtClean="0">
                <a:solidFill>
                  <a:schemeClr val="bg1"/>
                </a:solidFill>
              </a:rPr>
              <a:t>RELÉVEMENT</a:t>
            </a:r>
          </a:p>
          <a:p>
            <a:pPr algn="ctr"/>
            <a:r>
              <a:rPr lang="fr-CH" sz="1050" dirty="0" smtClean="0">
                <a:solidFill>
                  <a:schemeClr val="bg1"/>
                </a:solidFill>
              </a:rPr>
              <a:t> RAPIDE</a:t>
            </a:r>
            <a:endParaRPr lang="fr-CH" sz="1050" dirty="0">
              <a:solidFill>
                <a:schemeClr val="bg1"/>
              </a:solidFill>
            </a:endParaRPr>
          </a:p>
        </p:txBody>
      </p:sp>
      <p:sp>
        <p:nvSpPr>
          <p:cNvPr id="23" name="ZoneTexte 22"/>
          <p:cNvSpPr txBox="1"/>
          <p:nvPr/>
        </p:nvSpPr>
        <p:spPr>
          <a:xfrm rot="12591732">
            <a:off x="1150637" y="1400253"/>
            <a:ext cx="654025" cy="1476000"/>
          </a:xfrm>
          <a:prstGeom prst="rect">
            <a:avLst/>
          </a:prstGeom>
          <a:solidFill>
            <a:srgbClr val="015BBF"/>
          </a:solidFill>
        </p:spPr>
        <p:txBody>
          <a:bodyPr vert="vert" wrap="square" lIns="0" tIns="0" rIns="0" bIns="0" rtlCol="0">
            <a:spAutoFit/>
          </a:bodyPr>
          <a:lstStyle/>
          <a:p>
            <a:pPr algn="ctr"/>
            <a:r>
              <a:rPr lang="fr-CH" sz="1100" b="1" dirty="0" smtClean="0">
                <a:solidFill>
                  <a:schemeClr val="bg1"/>
                </a:solidFill>
              </a:rPr>
              <a:t>HCM &amp; OIM</a:t>
            </a:r>
          </a:p>
          <a:p>
            <a:pPr algn="ctr"/>
            <a:r>
              <a:rPr lang="fr-CH" sz="1050" dirty="0" smtClean="0">
                <a:solidFill>
                  <a:schemeClr val="bg1"/>
                </a:solidFill>
              </a:rPr>
              <a:t>GESTION ET COORDINATION DES CAMPS DE RÉFUGIÉS</a:t>
            </a:r>
            <a:endParaRPr lang="fr-CH" sz="1050" dirty="0">
              <a:solidFill>
                <a:schemeClr val="bg1"/>
              </a:solidFill>
            </a:endParaRPr>
          </a:p>
        </p:txBody>
      </p:sp>
      <p:sp>
        <p:nvSpPr>
          <p:cNvPr id="24" name="ZoneTexte 23"/>
          <p:cNvSpPr txBox="1"/>
          <p:nvPr/>
        </p:nvSpPr>
        <p:spPr>
          <a:xfrm rot="10800000">
            <a:off x="913980" y="2857885"/>
            <a:ext cx="432000" cy="1224000"/>
          </a:xfrm>
          <a:prstGeom prst="rect">
            <a:avLst/>
          </a:prstGeom>
          <a:solidFill>
            <a:srgbClr val="015BBF"/>
          </a:solidFill>
        </p:spPr>
        <p:txBody>
          <a:bodyPr vert="vert" wrap="square" lIns="0" tIns="0" rIns="0" bIns="0" rtlCol="0">
            <a:spAutoFit/>
          </a:bodyPr>
          <a:lstStyle/>
          <a:p>
            <a:pPr algn="ctr"/>
            <a:r>
              <a:rPr lang="fr-CH" sz="1200" b="1" dirty="0" smtClean="0">
                <a:solidFill>
                  <a:schemeClr val="bg1"/>
                </a:solidFill>
              </a:rPr>
              <a:t>HCR &amp; FICR</a:t>
            </a:r>
          </a:p>
          <a:p>
            <a:pPr algn="ctr"/>
            <a:r>
              <a:rPr lang="fr-CH" sz="1050" dirty="0" smtClean="0">
                <a:solidFill>
                  <a:schemeClr val="bg1"/>
                </a:solidFill>
              </a:rPr>
              <a:t>ABRIS D’URGENCE</a:t>
            </a:r>
            <a:endParaRPr lang="fr-CH" sz="1050" dirty="0">
              <a:solidFill>
                <a:schemeClr val="bg1"/>
              </a:solidFill>
            </a:endParaRPr>
          </a:p>
        </p:txBody>
      </p:sp>
      <p:sp>
        <p:nvSpPr>
          <p:cNvPr id="25" name="ZoneTexte 24"/>
          <p:cNvSpPr txBox="1"/>
          <p:nvPr/>
        </p:nvSpPr>
        <p:spPr>
          <a:xfrm rot="18274923">
            <a:off x="2194315" y="4970657"/>
            <a:ext cx="432000" cy="1112234"/>
          </a:xfrm>
          <a:prstGeom prst="rect">
            <a:avLst/>
          </a:prstGeom>
          <a:solidFill>
            <a:srgbClr val="015BBF"/>
          </a:solidFill>
        </p:spPr>
        <p:txBody>
          <a:bodyPr vert="vert" wrap="square" lIns="0" tIns="0" rIns="0" bIns="0" rtlCol="0">
            <a:spAutoFit/>
          </a:bodyPr>
          <a:lstStyle/>
          <a:p>
            <a:pPr algn="ctr"/>
            <a:r>
              <a:rPr lang="fr-CH" sz="1100" dirty="0" smtClean="0">
                <a:solidFill>
                  <a:schemeClr val="bg1"/>
                </a:solidFill>
              </a:rPr>
              <a:t>LOGISTIQUE</a:t>
            </a:r>
          </a:p>
          <a:p>
            <a:pPr algn="ctr"/>
            <a:r>
              <a:rPr lang="fr-CH" sz="1100" b="1" dirty="0" smtClean="0">
                <a:solidFill>
                  <a:schemeClr val="bg1"/>
                </a:solidFill>
              </a:rPr>
              <a:t>PAM</a:t>
            </a:r>
          </a:p>
        </p:txBody>
      </p:sp>
      <p:sp>
        <p:nvSpPr>
          <p:cNvPr id="26" name="ZoneTexte 25"/>
          <p:cNvSpPr txBox="1"/>
          <p:nvPr/>
        </p:nvSpPr>
        <p:spPr>
          <a:xfrm rot="12591732">
            <a:off x="5643599" y="4081259"/>
            <a:ext cx="646331" cy="1293541"/>
          </a:xfrm>
          <a:prstGeom prst="rect">
            <a:avLst/>
          </a:prstGeom>
          <a:solidFill>
            <a:srgbClr val="015BBF"/>
          </a:solidFill>
        </p:spPr>
        <p:txBody>
          <a:bodyPr vert="vert" wrap="square" lIns="0" tIns="0" rIns="0" bIns="0" rtlCol="0">
            <a:spAutoFit/>
          </a:bodyPr>
          <a:lstStyle/>
          <a:p>
            <a:pPr algn="ctr"/>
            <a:r>
              <a:rPr lang="fr-CH" sz="1000" dirty="0" smtClean="0">
                <a:solidFill>
                  <a:schemeClr val="bg1"/>
                </a:solidFill>
              </a:rPr>
              <a:t>ÉDUCATION</a:t>
            </a:r>
          </a:p>
          <a:p>
            <a:pPr algn="ctr"/>
            <a:endParaRPr lang="fr-CH" sz="1000" dirty="0" smtClean="0">
              <a:solidFill>
                <a:schemeClr val="bg1"/>
              </a:solidFill>
            </a:endParaRPr>
          </a:p>
          <a:p>
            <a:pPr algn="ctr"/>
            <a:r>
              <a:rPr lang="fr-CH" sz="1100" b="1" dirty="0" smtClean="0">
                <a:solidFill>
                  <a:schemeClr val="bg1"/>
                </a:solidFill>
              </a:rPr>
              <a:t>UNICEF &amp; Save the </a:t>
            </a:r>
            <a:r>
              <a:rPr lang="fr-CH" sz="1100" b="1" dirty="0" err="1" smtClean="0">
                <a:solidFill>
                  <a:schemeClr val="bg1"/>
                </a:solidFill>
              </a:rPr>
              <a:t>Children</a:t>
            </a:r>
            <a:endParaRPr lang="fr-CH" sz="1050" dirty="0">
              <a:solidFill>
                <a:schemeClr val="bg1"/>
              </a:solidFill>
            </a:endParaRPr>
          </a:p>
        </p:txBody>
      </p:sp>
      <p:sp>
        <p:nvSpPr>
          <p:cNvPr id="27" name="ZoneTexte 26"/>
          <p:cNvSpPr txBox="1"/>
          <p:nvPr/>
        </p:nvSpPr>
        <p:spPr>
          <a:xfrm rot="16200000">
            <a:off x="3376039" y="2925671"/>
            <a:ext cx="769441" cy="1008000"/>
          </a:xfrm>
          <a:prstGeom prst="rect">
            <a:avLst/>
          </a:prstGeom>
          <a:solidFill>
            <a:srgbClr val="FF4D37"/>
          </a:solidFill>
        </p:spPr>
        <p:txBody>
          <a:bodyPr vert="vert" wrap="square" lIns="0" tIns="0" rIns="0" bIns="0" rtlCol="0">
            <a:spAutoFit/>
          </a:bodyPr>
          <a:lstStyle/>
          <a:p>
            <a:pPr algn="ctr"/>
            <a:r>
              <a:rPr lang="fr-CH" sz="1000" b="1" dirty="0" smtClean="0">
                <a:solidFill>
                  <a:schemeClr val="bg1"/>
                </a:solidFill>
              </a:rPr>
              <a:t>COORDONNATEUR DE L’ACTION HUMANITAIRE  ET DES SECOURS D’URGENCE</a:t>
            </a:r>
            <a:endParaRPr lang="fr-CH" sz="1000" dirty="0">
              <a:solidFill>
                <a:schemeClr val="bg1"/>
              </a:solidFill>
            </a:endParaRPr>
          </a:p>
        </p:txBody>
      </p:sp>
      <p:sp>
        <p:nvSpPr>
          <p:cNvPr id="28" name="ZoneTexte 27"/>
          <p:cNvSpPr txBox="1"/>
          <p:nvPr/>
        </p:nvSpPr>
        <p:spPr>
          <a:xfrm rot="14702622">
            <a:off x="4637253" y="4974014"/>
            <a:ext cx="630942" cy="1224000"/>
          </a:xfrm>
          <a:prstGeom prst="rect">
            <a:avLst/>
          </a:prstGeom>
          <a:solidFill>
            <a:srgbClr val="015BBF"/>
          </a:solidFill>
        </p:spPr>
        <p:txBody>
          <a:bodyPr vert="vert" wrap="square" lIns="0" tIns="0" rIns="0" bIns="0" rtlCol="0">
            <a:spAutoFit/>
          </a:bodyPr>
          <a:lstStyle/>
          <a:p>
            <a:pPr algn="ctr"/>
            <a:r>
              <a:rPr lang="fr-CH" sz="1000" dirty="0" smtClean="0">
                <a:solidFill>
                  <a:schemeClr val="bg1"/>
                </a:solidFill>
              </a:rPr>
              <a:t>EAU, ASSAINISSEMENT ET HYGIÈNE</a:t>
            </a:r>
          </a:p>
          <a:p>
            <a:pPr algn="ctr"/>
            <a:endParaRPr lang="fr-CH" sz="1000" dirty="0" smtClean="0">
              <a:solidFill>
                <a:schemeClr val="bg1"/>
              </a:solidFill>
            </a:endParaRPr>
          </a:p>
          <a:p>
            <a:pPr algn="ctr"/>
            <a:r>
              <a:rPr lang="fr-CH" sz="1100" b="1" dirty="0" smtClean="0">
                <a:solidFill>
                  <a:schemeClr val="bg1"/>
                </a:solidFill>
              </a:rPr>
              <a:t>UNICEF </a:t>
            </a:r>
            <a:endParaRPr lang="fr-CH" sz="1050" dirty="0">
              <a:solidFill>
                <a:schemeClr val="bg1"/>
              </a:solidFill>
            </a:endParaRPr>
          </a:p>
        </p:txBody>
      </p:sp>
      <p:sp>
        <p:nvSpPr>
          <p:cNvPr id="29" name="ZoneTexte 28"/>
          <p:cNvSpPr txBox="1"/>
          <p:nvPr/>
        </p:nvSpPr>
        <p:spPr>
          <a:xfrm rot="16200000">
            <a:off x="3723066" y="5882896"/>
            <a:ext cx="246221" cy="1221216"/>
          </a:xfrm>
          <a:prstGeom prst="rect">
            <a:avLst/>
          </a:prstGeom>
          <a:solidFill>
            <a:srgbClr val="FF4D37"/>
          </a:solidFill>
        </p:spPr>
        <p:txBody>
          <a:bodyPr vert="vert" wrap="square" lIns="0" tIns="0" rIns="0" bIns="0" rtlCol="0">
            <a:spAutoFit/>
          </a:bodyPr>
          <a:lstStyle/>
          <a:p>
            <a:pPr algn="ctr"/>
            <a:r>
              <a:rPr lang="fr-CH" sz="1600" b="1" dirty="0" smtClean="0">
                <a:solidFill>
                  <a:schemeClr val="bg1"/>
                </a:solidFill>
              </a:rPr>
              <a:t>CATASTROPHE</a:t>
            </a:r>
            <a:endParaRPr lang="fr-CH" sz="1600" dirty="0">
              <a:solidFill>
                <a:schemeClr val="bg1"/>
              </a:solidFill>
            </a:endParaRPr>
          </a:p>
        </p:txBody>
      </p:sp>
      <p:sp>
        <p:nvSpPr>
          <p:cNvPr id="30" name="ZoneTexte 29"/>
          <p:cNvSpPr txBox="1"/>
          <p:nvPr/>
        </p:nvSpPr>
        <p:spPr>
          <a:xfrm rot="14635539">
            <a:off x="5174241" y="5423067"/>
            <a:ext cx="324000" cy="1296000"/>
          </a:xfrm>
          <a:prstGeom prst="rect">
            <a:avLst/>
          </a:prstGeom>
          <a:solidFill>
            <a:srgbClr val="FF4D37"/>
          </a:solidFill>
        </p:spPr>
        <p:txBody>
          <a:bodyPr vert="vert" wrap="square" lIns="0" tIns="0" rIns="0" bIns="0" rtlCol="0">
            <a:spAutoFit/>
          </a:bodyPr>
          <a:lstStyle/>
          <a:p>
            <a:pPr algn="ctr"/>
            <a:r>
              <a:rPr lang="fr-CH" sz="1600" b="1" dirty="0" smtClean="0">
                <a:solidFill>
                  <a:schemeClr val="bg1"/>
                </a:solidFill>
              </a:rPr>
              <a:t>INTERVENTION</a:t>
            </a:r>
            <a:endParaRPr lang="fr-CH" sz="1600" dirty="0">
              <a:solidFill>
                <a:schemeClr val="bg1"/>
              </a:solidFill>
            </a:endParaRPr>
          </a:p>
        </p:txBody>
      </p:sp>
      <p:sp>
        <p:nvSpPr>
          <p:cNvPr id="31" name="ZoneTexte 30"/>
          <p:cNvSpPr txBox="1"/>
          <p:nvPr/>
        </p:nvSpPr>
        <p:spPr>
          <a:xfrm rot="12895332">
            <a:off x="6358773" y="4474749"/>
            <a:ext cx="246221" cy="1221216"/>
          </a:xfrm>
          <a:prstGeom prst="rect">
            <a:avLst/>
          </a:prstGeom>
          <a:solidFill>
            <a:srgbClr val="FF4D37"/>
          </a:solidFill>
        </p:spPr>
        <p:txBody>
          <a:bodyPr vert="vert" wrap="square" lIns="0" tIns="0" rIns="0" bIns="0" rtlCol="0">
            <a:spAutoFit/>
          </a:bodyPr>
          <a:lstStyle/>
          <a:p>
            <a:pPr algn="ctr"/>
            <a:r>
              <a:rPr lang="fr-CH" sz="1600" b="1" dirty="0" smtClean="0">
                <a:solidFill>
                  <a:schemeClr val="bg1"/>
                </a:solidFill>
              </a:rPr>
              <a:t>RELÈVEMENT</a:t>
            </a:r>
            <a:endParaRPr lang="fr-CH" sz="1600" dirty="0">
              <a:solidFill>
                <a:schemeClr val="bg1"/>
              </a:solidFill>
            </a:endParaRPr>
          </a:p>
        </p:txBody>
      </p:sp>
      <p:sp>
        <p:nvSpPr>
          <p:cNvPr id="32" name="ZoneTexte 31"/>
          <p:cNvSpPr txBox="1"/>
          <p:nvPr/>
        </p:nvSpPr>
        <p:spPr>
          <a:xfrm rot="14379822">
            <a:off x="1820450" y="216105"/>
            <a:ext cx="615553" cy="1007492"/>
          </a:xfrm>
          <a:prstGeom prst="rect">
            <a:avLst/>
          </a:prstGeom>
          <a:solidFill>
            <a:srgbClr val="015BBF"/>
          </a:solidFill>
        </p:spPr>
        <p:txBody>
          <a:bodyPr vert="vert" wrap="square" lIns="0" tIns="0" rIns="0" bIns="0" rtlCol="0">
            <a:spAutoFit/>
          </a:bodyPr>
          <a:lstStyle/>
          <a:p>
            <a:pPr algn="ctr"/>
            <a:endParaRPr lang="fr-CH" sz="4000" b="1" dirty="0">
              <a:solidFill>
                <a:schemeClr val="bg1"/>
              </a:solidFill>
            </a:endParaRPr>
          </a:p>
        </p:txBody>
      </p:sp>
      <p:sp>
        <p:nvSpPr>
          <p:cNvPr id="33" name="ZoneTexte 32"/>
          <p:cNvSpPr txBox="1"/>
          <p:nvPr/>
        </p:nvSpPr>
        <p:spPr>
          <a:xfrm rot="18139001">
            <a:off x="4931290" y="206763"/>
            <a:ext cx="615553" cy="1007492"/>
          </a:xfrm>
          <a:prstGeom prst="rect">
            <a:avLst/>
          </a:prstGeom>
          <a:solidFill>
            <a:srgbClr val="015BBF"/>
          </a:solidFill>
        </p:spPr>
        <p:txBody>
          <a:bodyPr vert="vert" wrap="square" lIns="0" tIns="0" rIns="0" bIns="0" rtlCol="0">
            <a:spAutoFit/>
          </a:bodyPr>
          <a:lstStyle/>
          <a:p>
            <a:pPr algn="ctr"/>
            <a:endParaRPr lang="fr-CH" sz="4000" b="1" dirty="0">
              <a:solidFill>
                <a:schemeClr val="bg1"/>
              </a:solidFill>
            </a:endParaRPr>
          </a:p>
        </p:txBody>
      </p:sp>
      <p:sp>
        <p:nvSpPr>
          <p:cNvPr id="15" name="ZoneTexte 14"/>
          <p:cNvSpPr txBox="1"/>
          <p:nvPr/>
        </p:nvSpPr>
        <p:spPr>
          <a:xfrm rot="16200000">
            <a:off x="3419315" y="-1218543"/>
            <a:ext cx="615553" cy="3302832"/>
          </a:xfrm>
          <a:prstGeom prst="rect">
            <a:avLst/>
          </a:prstGeom>
          <a:solidFill>
            <a:srgbClr val="015BBF"/>
          </a:solidFill>
        </p:spPr>
        <p:txBody>
          <a:bodyPr vert="vert" wrap="square" lIns="0" tIns="0" rIns="0" bIns="0" rtlCol="0">
            <a:spAutoFit/>
          </a:bodyPr>
          <a:lstStyle/>
          <a:p>
            <a:pPr algn="ctr"/>
            <a:r>
              <a:rPr lang="fr-CH" sz="4000" b="1" dirty="0" smtClean="0">
                <a:solidFill>
                  <a:schemeClr val="bg1"/>
                </a:solidFill>
              </a:rPr>
              <a:t>LES GROUPES</a:t>
            </a:r>
            <a:endParaRPr lang="fr-CH" sz="4000" b="1" dirty="0">
              <a:solidFill>
                <a:schemeClr val="bg1"/>
              </a:solidFill>
            </a:endParaRPr>
          </a:p>
        </p:txBody>
      </p:sp>
      <p:sp>
        <p:nvSpPr>
          <p:cNvPr id="34"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108</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unded Rectangle 12"/>
          <p:cNvSpPr/>
          <p:nvPr/>
        </p:nvSpPr>
        <p:spPr bwMode="auto">
          <a:xfrm>
            <a:off x="4572000" y="1981200"/>
            <a:ext cx="2895600" cy="914400"/>
          </a:xfrm>
          <a:prstGeom prst="roundRect">
            <a:avLst/>
          </a:prstGeom>
          <a:noFill/>
          <a:ln w="25400" cap="flat" cmpd="sng" algn="ctr">
            <a:solidFill>
              <a:schemeClr val="bg2">
                <a:lumMod val="50000"/>
              </a:schemeClr>
            </a:solidFill>
            <a:prstDash val="solid"/>
            <a:round/>
            <a:headEnd type="none" w="med" len="med"/>
            <a:tailEnd type="none" w="med" len="med"/>
          </a:ln>
          <a:effectLst/>
        </p:spPr>
        <p:txBody>
          <a:bodyPr anchor="ctr"/>
          <a:lstStyle/>
          <a:p>
            <a:pPr algn="ctr">
              <a:defRPr/>
            </a:pPr>
            <a:r>
              <a:rPr lang="en-US" sz="1800" b="1" dirty="0" err="1" smtClean="0">
                <a:solidFill>
                  <a:srgbClr val="026CB6"/>
                </a:solidFill>
                <a:latin typeface="Arial"/>
                <a:cs typeface="+mn-cs"/>
                <a:sym typeface="Times New Roman" charset="0"/>
              </a:rPr>
              <a:t>Représentant</a:t>
            </a:r>
            <a:r>
              <a:rPr lang="en-US" sz="1800" b="1" dirty="0" smtClean="0">
                <a:solidFill>
                  <a:srgbClr val="026CB6"/>
                </a:solidFill>
                <a:latin typeface="Arial"/>
                <a:cs typeface="+mn-cs"/>
                <a:sym typeface="Times New Roman" charset="0"/>
              </a:rPr>
              <a:t> </a:t>
            </a:r>
            <a:r>
              <a:rPr lang="en-US" sz="1800" b="1" dirty="0" err="1" smtClean="0">
                <a:solidFill>
                  <a:srgbClr val="026CB6"/>
                </a:solidFill>
                <a:latin typeface="Arial"/>
                <a:cs typeface="+mn-cs"/>
                <a:sym typeface="Times New Roman" charset="0"/>
              </a:rPr>
              <a:t>spécial</a:t>
            </a:r>
            <a:r>
              <a:rPr lang="en-US" sz="1800" b="1" dirty="0" smtClean="0">
                <a:solidFill>
                  <a:srgbClr val="026CB6"/>
                </a:solidFill>
                <a:latin typeface="Arial"/>
                <a:cs typeface="+mn-cs"/>
                <a:sym typeface="Times New Roman" charset="0"/>
              </a:rPr>
              <a:t> du </a:t>
            </a:r>
            <a:r>
              <a:rPr lang="en-US" sz="1800" b="1" dirty="0" err="1" smtClean="0">
                <a:solidFill>
                  <a:srgbClr val="026CB6"/>
                </a:solidFill>
                <a:latin typeface="Arial"/>
                <a:cs typeface="+mn-cs"/>
                <a:sym typeface="Times New Roman" charset="0"/>
              </a:rPr>
              <a:t>Secrétaire</a:t>
            </a:r>
            <a:r>
              <a:rPr lang="en-US" sz="1800" b="1" dirty="0" smtClean="0">
                <a:solidFill>
                  <a:srgbClr val="026CB6"/>
                </a:solidFill>
                <a:latin typeface="Arial"/>
                <a:cs typeface="+mn-cs"/>
                <a:sym typeface="Times New Roman" charset="0"/>
              </a:rPr>
              <a:t> </a:t>
            </a:r>
            <a:r>
              <a:rPr lang="en-US" sz="1800" b="1" dirty="0" err="1" smtClean="0">
                <a:solidFill>
                  <a:srgbClr val="026CB6"/>
                </a:solidFill>
                <a:latin typeface="Arial"/>
                <a:cs typeface="+mn-cs"/>
                <a:sym typeface="Times New Roman" charset="0"/>
              </a:rPr>
              <a:t>général</a:t>
            </a:r>
            <a:r>
              <a:rPr lang="en-US" sz="1800" b="1" dirty="0" smtClean="0">
                <a:solidFill>
                  <a:srgbClr val="026CB6"/>
                </a:solidFill>
                <a:latin typeface="Arial"/>
                <a:cs typeface="+mn-cs"/>
                <a:sym typeface="Times New Roman" charset="0"/>
              </a:rPr>
              <a:t> (RSSG</a:t>
            </a:r>
            <a:r>
              <a:rPr lang="en-US" sz="1800" b="1" dirty="0">
                <a:solidFill>
                  <a:srgbClr val="026CB6"/>
                </a:solidFill>
                <a:latin typeface="Arial"/>
                <a:cs typeface="+mn-cs"/>
                <a:sym typeface="Times New Roman" charset="0"/>
              </a:rPr>
              <a:t>)</a:t>
            </a:r>
          </a:p>
        </p:txBody>
      </p:sp>
      <p:sp>
        <p:nvSpPr>
          <p:cNvPr id="167940" name="Rounded Rectangle 24"/>
          <p:cNvSpPr>
            <a:spLocks noChangeArrowheads="1"/>
          </p:cNvSpPr>
          <p:nvPr/>
        </p:nvSpPr>
        <p:spPr bwMode="auto">
          <a:xfrm>
            <a:off x="3314700" y="1447800"/>
            <a:ext cx="5524500" cy="4908550"/>
          </a:xfrm>
          <a:prstGeom prst="roundRect">
            <a:avLst>
              <a:gd name="adj" fmla="val 16667"/>
            </a:avLst>
          </a:prstGeom>
          <a:noFill/>
          <a:ln w="2540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endParaRPr lang="en-GB" altLang="en-US" sz="1800" b="1">
              <a:solidFill>
                <a:srgbClr val="026CB6"/>
              </a:solidFill>
              <a:latin typeface="Arial" pitchFamily="34" charset="0"/>
              <a:ea typeface="ヒラギノ明朝 ProN W3"/>
              <a:cs typeface="ヒラギノ明朝 ProN W3"/>
              <a:sym typeface="Times New Roman" pitchFamily="18" charset="0"/>
            </a:endParaRPr>
          </a:p>
        </p:txBody>
      </p:sp>
      <p:sp>
        <p:nvSpPr>
          <p:cNvPr id="167941" name="Rounded Rectangle 38"/>
          <p:cNvSpPr>
            <a:spLocks noChangeArrowheads="1"/>
          </p:cNvSpPr>
          <p:nvPr/>
        </p:nvSpPr>
        <p:spPr bwMode="auto">
          <a:xfrm>
            <a:off x="533400" y="4191000"/>
            <a:ext cx="2362200" cy="14478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endParaRPr lang="en-GB" altLang="en-US" sz="1800" b="1">
              <a:solidFill>
                <a:srgbClr val="026CB6"/>
              </a:solidFill>
              <a:latin typeface="Arial" pitchFamily="34" charset="0"/>
              <a:ea typeface="ヒラギノ明朝 ProN W3"/>
              <a:cs typeface="ヒラギノ明朝 ProN W3"/>
              <a:sym typeface="Times New Roman" pitchFamily="18" charset="0"/>
            </a:endParaRPr>
          </a:p>
        </p:txBody>
      </p:sp>
      <p:sp>
        <p:nvSpPr>
          <p:cNvPr id="167942" name="Rounded Rectangle 21"/>
          <p:cNvSpPr>
            <a:spLocks noChangeArrowheads="1"/>
          </p:cNvSpPr>
          <p:nvPr/>
        </p:nvSpPr>
        <p:spPr bwMode="auto">
          <a:xfrm>
            <a:off x="3657600" y="5029200"/>
            <a:ext cx="1600200" cy="685800"/>
          </a:xfrm>
          <a:prstGeom prst="roundRect">
            <a:avLst>
              <a:gd name="adj" fmla="val 16667"/>
            </a:avLst>
          </a:prstGeom>
          <a:solidFill>
            <a:srgbClr val="026CB6"/>
          </a:solidFill>
          <a:ln w="25400" algn="ctr">
            <a:solidFill>
              <a:schemeClr val="tx1"/>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dirty="0" err="1" smtClean="0">
                <a:solidFill>
                  <a:srgbClr val="FFFFFF"/>
                </a:solidFill>
                <a:latin typeface="Arial" pitchFamily="34" charset="0"/>
                <a:ea typeface="ヒラギノ明朝 ProN W3"/>
                <a:cs typeface="ヒラギノ明朝 ProN W3"/>
                <a:sym typeface="Times New Roman" pitchFamily="18" charset="0"/>
              </a:rPr>
              <a:t>Composante</a:t>
            </a:r>
            <a:r>
              <a:rPr lang="en-US" altLang="en-US" sz="1600" b="1" dirty="0" smtClean="0">
                <a:solidFill>
                  <a:srgbClr val="FFFFFF"/>
                </a:solidFill>
                <a:latin typeface="Arial" pitchFamily="34" charset="0"/>
                <a:ea typeface="ヒラギノ明朝 ProN W3"/>
                <a:cs typeface="ヒラギノ明朝 ProN W3"/>
                <a:sym typeface="Times New Roman" pitchFamily="18" charset="0"/>
              </a:rPr>
              <a:t> </a:t>
            </a:r>
            <a:r>
              <a:rPr lang="en-US" altLang="en-US" sz="1600" b="1" dirty="0" err="1" smtClean="0">
                <a:solidFill>
                  <a:srgbClr val="FFFFFF"/>
                </a:solidFill>
                <a:latin typeface="Arial" pitchFamily="34" charset="0"/>
                <a:ea typeface="ヒラギノ明朝 ProN W3"/>
                <a:cs typeface="ヒラギノ明朝 ProN W3"/>
                <a:sym typeface="Times New Roman" pitchFamily="18" charset="0"/>
              </a:rPr>
              <a:t>militaire</a:t>
            </a:r>
            <a:endParaRPr lang="en-US" altLang="en-US" sz="1600" b="1" dirty="0">
              <a:solidFill>
                <a:srgbClr val="FFFFFF"/>
              </a:solidFill>
              <a:latin typeface="Arial" pitchFamily="34" charset="0"/>
              <a:ea typeface="ヒラギノ明朝 ProN W3"/>
              <a:cs typeface="ヒラギノ明朝 ProN W3"/>
              <a:sym typeface="Times New Roman" pitchFamily="18" charset="0"/>
            </a:endParaRPr>
          </a:p>
        </p:txBody>
      </p:sp>
      <p:sp>
        <p:nvSpPr>
          <p:cNvPr id="167943" name="Rounded Rectangle 23"/>
          <p:cNvSpPr>
            <a:spLocks noChangeArrowheads="1"/>
          </p:cNvSpPr>
          <p:nvPr/>
        </p:nvSpPr>
        <p:spPr bwMode="auto">
          <a:xfrm>
            <a:off x="7089775" y="5410200"/>
            <a:ext cx="1597025" cy="685800"/>
          </a:xfrm>
          <a:prstGeom prst="roundRect">
            <a:avLst>
              <a:gd name="adj" fmla="val 16667"/>
            </a:avLst>
          </a:prstGeom>
          <a:solidFill>
            <a:srgbClr val="026CB6"/>
          </a:solidFill>
          <a:ln w="25400" algn="ctr">
            <a:solidFill>
              <a:schemeClr val="tx1"/>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dirty="0" err="1" smtClean="0">
                <a:solidFill>
                  <a:srgbClr val="FFFFFF"/>
                </a:solidFill>
                <a:latin typeface="Arial" pitchFamily="34" charset="0"/>
                <a:ea typeface="ヒラギノ明朝 ProN W3"/>
                <a:cs typeface="ヒラギノ明朝 ProN W3"/>
                <a:sym typeface="Times New Roman" pitchFamily="18" charset="0"/>
              </a:rPr>
              <a:t>Composante</a:t>
            </a:r>
            <a:r>
              <a:rPr lang="en-US" altLang="en-US" sz="1600" b="1" dirty="0" smtClean="0">
                <a:solidFill>
                  <a:srgbClr val="FFFFFF"/>
                </a:solidFill>
                <a:latin typeface="Arial" pitchFamily="34" charset="0"/>
                <a:ea typeface="ヒラギノ明朝 ProN W3"/>
                <a:cs typeface="ヒラギノ明朝 ProN W3"/>
                <a:sym typeface="Times New Roman" pitchFamily="18" charset="0"/>
              </a:rPr>
              <a:t> </a:t>
            </a:r>
            <a:r>
              <a:rPr lang="en-US" altLang="en-US" sz="1600" b="1" dirty="0" err="1" smtClean="0">
                <a:solidFill>
                  <a:srgbClr val="FFFFFF"/>
                </a:solidFill>
                <a:latin typeface="Arial" pitchFamily="34" charset="0"/>
                <a:ea typeface="ヒラギノ明朝 ProN W3"/>
                <a:cs typeface="ヒラギノ明朝 ProN W3"/>
                <a:sym typeface="Times New Roman" pitchFamily="18" charset="0"/>
              </a:rPr>
              <a:t>civile</a:t>
            </a:r>
            <a:endParaRPr lang="en-US" altLang="en-US" sz="1600" b="1" dirty="0">
              <a:solidFill>
                <a:srgbClr val="FFFFFF"/>
              </a:solidFill>
              <a:latin typeface="Arial" pitchFamily="34" charset="0"/>
              <a:ea typeface="ヒラギノ明朝 ProN W3"/>
              <a:cs typeface="ヒラギノ明朝 ProN W3"/>
              <a:sym typeface="Times New Roman" pitchFamily="18" charset="0"/>
            </a:endParaRPr>
          </a:p>
        </p:txBody>
      </p:sp>
      <p:sp>
        <p:nvSpPr>
          <p:cNvPr id="28" name="Rounded Rectangle 27"/>
          <p:cNvSpPr/>
          <p:nvPr/>
        </p:nvSpPr>
        <p:spPr bwMode="auto">
          <a:xfrm>
            <a:off x="6235700" y="3355850"/>
            <a:ext cx="1612900" cy="457200"/>
          </a:xfrm>
          <a:prstGeom prst="roundRect">
            <a:avLst/>
          </a:prstGeom>
          <a:solidFill>
            <a:schemeClr val="bg1"/>
          </a:solidFill>
          <a:ln w="25400" cap="flat" cmpd="sng" algn="ctr">
            <a:solidFill>
              <a:schemeClr val="bg2">
                <a:lumMod val="50000"/>
              </a:schemeClr>
            </a:solidFill>
            <a:prstDash val="solid"/>
            <a:round/>
            <a:headEnd type="none" w="med" len="med"/>
            <a:tailEnd type="none" w="med" len="med"/>
          </a:ln>
          <a:effectLst/>
        </p:spPr>
        <p:txBody>
          <a:bodyPr anchor="ctr"/>
          <a:lstStyle/>
          <a:p>
            <a:pPr algn="ctr">
              <a:defRPr/>
            </a:pPr>
            <a:r>
              <a:rPr lang="en-US" sz="1000" b="1" dirty="0" err="1">
                <a:solidFill>
                  <a:srgbClr val="026CB6"/>
                </a:solidFill>
                <a:latin typeface="Arial"/>
                <a:sym typeface="Times New Roman" charset="0"/>
              </a:rPr>
              <a:t>Représentant</a:t>
            </a:r>
            <a:r>
              <a:rPr lang="en-US" sz="1000" b="1" dirty="0">
                <a:solidFill>
                  <a:srgbClr val="026CB6"/>
                </a:solidFill>
                <a:latin typeface="Arial"/>
                <a:sym typeface="Times New Roman" charset="0"/>
              </a:rPr>
              <a:t> </a:t>
            </a:r>
            <a:r>
              <a:rPr lang="en-US" sz="1000" b="1" dirty="0" err="1">
                <a:solidFill>
                  <a:srgbClr val="026CB6"/>
                </a:solidFill>
                <a:latin typeface="Arial"/>
                <a:sym typeface="Times New Roman" charset="0"/>
              </a:rPr>
              <a:t>spécial</a:t>
            </a:r>
            <a:r>
              <a:rPr lang="en-US" sz="1000" b="1" dirty="0">
                <a:solidFill>
                  <a:srgbClr val="026CB6"/>
                </a:solidFill>
                <a:latin typeface="Arial"/>
                <a:sym typeface="Times New Roman" charset="0"/>
              </a:rPr>
              <a:t> </a:t>
            </a:r>
            <a:r>
              <a:rPr lang="en-US" sz="1000" b="1" dirty="0" err="1" smtClean="0">
                <a:solidFill>
                  <a:srgbClr val="026CB6"/>
                </a:solidFill>
                <a:latin typeface="Arial"/>
                <a:sym typeface="Times New Roman" charset="0"/>
              </a:rPr>
              <a:t>adjoint</a:t>
            </a:r>
            <a:r>
              <a:rPr lang="en-US" sz="1000" b="1" dirty="0" smtClean="0">
                <a:solidFill>
                  <a:srgbClr val="026CB6"/>
                </a:solidFill>
                <a:latin typeface="Arial"/>
                <a:sym typeface="Times New Roman" charset="0"/>
              </a:rPr>
              <a:t> du </a:t>
            </a:r>
            <a:r>
              <a:rPr lang="en-US" sz="1000" b="1" dirty="0" err="1">
                <a:solidFill>
                  <a:srgbClr val="026CB6"/>
                </a:solidFill>
                <a:latin typeface="Arial"/>
                <a:sym typeface="Times New Roman" charset="0"/>
              </a:rPr>
              <a:t>Secrétaire</a:t>
            </a:r>
            <a:r>
              <a:rPr lang="en-US" sz="1000" b="1" dirty="0">
                <a:solidFill>
                  <a:srgbClr val="026CB6"/>
                </a:solidFill>
                <a:latin typeface="Arial"/>
                <a:sym typeface="Times New Roman" charset="0"/>
              </a:rPr>
              <a:t> </a:t>
            </a:r>
            <a:r>
              <a:rPr lang="en-US" sz="1000" b="1" dirty="0" err="1" smtClean="0">
                <a:solidFill>
                  <a:srgbClr val="026CB6"/>
                </a:solidFill>
                <a:latin typeface="Arial"/>
                <a:sym typeface="Times New Roman" charset="0"/>
              </a:rPr>
              <a:t>général</a:t>
            </a:r>
            <a:endParaRPr lang="en-US" sz="1000" b="1" dirty="0">
              <a:solidFill>
                <a:srgbClr val="026CB6"/>
              </a:solidFill>
              <a:latin typeface="Arial"/>
              <a:cs typeface="+mn-cs"/>
              <a:sym typeface="Times New Roman" charset="0"/>
            </a:endParaRPr>
          </a:p>
        </p:txBody>
      </p:sp>
      <p:sp>
        <p:nvSpPr>
          <p:cNvPr id="167945" name="Rounded Rectangle 28"/>
          <p:cNvSpPr>
            <a:spLocks noChangeArrowheads="1"/>
          </p:cNvSpPr>
          <p:nvPr/>
        </p:nvSpPr>
        <p:spPr bwMode="auto">
          <a:xfrm>
            <a:off x="1905000" y="4495800"/>
            <a:ext cx="887413" cy="439738"/>
          </a:xfrm>
          <a:prstGeom prst="roundRect">
            <a:avLst>
              <a:gd name="adj" fmla="val 16667"/>
            </a:avLst>
          </a:prstGeom>
          <a:solidFill>
            <a:srgbClr val="99CCFF"/>
          </a:solidFill>
          <a:ln w="25400" algn="ctr">
            <a:solidFill>
              <a:srgbClr val="026CB6"/>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a:solidFill>
                  <a:srgbClr val="0000FF"/>
                </a:solidFill>
                <a:latin typeface="Arial" pitchFamily="34" charset="0"/>
                <a:ea typeface="ヒラギノ明朝 ProN W3"/>
                <a:cs typeface="ヒラギノ明朝 ProN W3"/>
                <a:sym typeface="Times New Roman" pitchFamily="18" charset="0"/>
              </a:rPr>
              <a:t>UNCT</a:t>
            </a:r>
          </a:p>
        </p:txBody>
      </p:sp>
      <p:pic>
        <p:nvPicPr>
          <p:cNvPr id="167946" name="Picture 12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04800" y="5715000"/>
            <a:ext cx="2590800" cy="344488"/>
          </a:xfrm>
          <a:prstGeom prst="rect">
            <a:avLst/>
          </a:prstGeom>
          <a:noFill/>
          <a:ln w="12700" cap="rnd">
            <a:solidFill>
              <a:srgbClr val="026CB6"/>
            </a:solidFill>
            <a:round/>
            <a:headEnd/>
            <a:tailEnd/>
          </a:ln>
          <a:extLst>
            <a:ext uri="{909E8E84-426E-40DD-AFC4-6F175D3DCCD1}">
              <a14:hiddenFill xmlns:a14="http://schemas.microsoft.com/office/drawing/2010/main">
                <a:solidFill>
                  <a:srgbClr val="FFFFFF"/>
                </a:solidFill>
              </a14:hiddenFill>
            </a:ext>
          </a:extLst>
        </p:spPr>
      </p:pic>
      <p:sp>
        <p:nvSpPr>
          <p:cNvPr id="167947" name="Rounded Rectangle 30"/>
          <p:cNvSpPr>
            <a:spLocks noChangeArrowheads="1"/>
          </p:cNvSpPr>
          <p:nvPr/>
        </p:nvSpPr>
        <p:spPr bwMode="auto">
          <a:xfrm>
            <a:off x="914400" y="6096000"/>
            <a:ext cx="1312863" cy="369888"/>
          </a:xfrm>
          <a:prstGeom prst="roundRect">
            <a:avLst>
              <a:gd name="adj" fmla="val 16667"/>
            </a:avLst>
          </a:prstGeom>
          <a:solidFill>
            <a:schemeClr val="bg1"/>
          </a:solidFill>
          <a:ln w="12700" algn="ctr">
            <a:solidFill>
              <a:srgbClr val="026CB6"/>
            </a:solidFill>
            <a:round/>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400" b="1" dirty="0" err="1" smtClean="0">
                <a:solidFill>
                  <a:srgbClr val="026CB6"/>
                </a:solidFill>
                <a:ea typeface="ヒラギノ明朝 ProN W3"/>
                <a:cs typeface="ヒラギノ明朝 ProN W3"/>
                <a:sym typeface="Times New Roman" pitchFamily="18" charset="0"/>
              </a:rPr>
              <a:t>Groupes</a:t>
            </a:r>
            <a:r>
              <a:rPr lang="en-US" altLang="en-US" sz="1400" b="1" dirty="0" smtClean="0">
                <a:solidFill>
                  <a:srgbClr val="026CB6"/>
                </a:solidFill>
                <a:ea typeface="ヒラギノ明朝 ProN W3"/>
                <a:cs typeface="ヒラギノ明朝 ProN W3"/>
                <a:sym typeface="Times New Roman" pitchFamily="18" charset="0"/>
              </a:rPr>
              <a:t> (</a:t>
            </a:r>
            <a:r>
              <a:rPr lang="en-US" altLang="en-US" sz="1400" b="1" dirty="0" err="1" smtClean="0">
                <a:solidFill>
                  <a:srgbClr val="026CB6"/>
                </a:solidFill>
                <a:ea typeface="ヒラギノ明朝 ProN W3"/>
                <a:cs typeface="ヒラギノ明朝 ProN W3"/>
                <a:sym typeface="Times New Roman" pitchFamily="18" charset="0"/>
              </a:rPr>
              <a:t>ou</a:t>
            </a:r>
            <a:r>
              <a:rPr lang="en-US" altLang="en-US" sz="1400" b="1" dirty="0" smtClean="0">
                <a:solidFill>
                  <a:srgbClr val="026CB6"/>
                </a:solidFill>
                <a:ea typeface="ヒラギノ明朝 ProN W3"/>
                <a:cs typeface="ヒラギノ明朝 ProN W3"/>
                <a:sym typeface="Times New Roman" pitchFamily="18" charset="0"/>
              </a:rPr>
              <a:t> modules)</a:t>
            </a:r>
            <a:endParaRPr lang="en-US" altLang="en-US" sz="1400" b="1" dirty="0">
              <a:solidFill>
                <a:srgbClr val="026CB6"/>
              </a:solidFill>
              <a:ea typeface="ヒラギノ明朝 ProN W3"/>
              <a:cs typeface="ヒラギノ明朝 ProN W3"/>
              <a:sym typeface="Times New Roman" pitchFamily="18" charset="0"/>
            </a:endParaRPr>
          </a:p>
        </p:txBody>
      </p:sp>
      <p:sp>
        <p:nvSpPr>
          <p:cNvPr id="167948" name="Rounded Rectangle 21"/>
          <p:cNvSpPr>
            <a:spLocks noChangeArrowheads="1"/>
          </p:cNvSpPr>
          <p:nvPr/>
        </p:nvSpPr>
        <p:spPr bwMode="auto">
          <a:xfrm>
            <a:off x="5334000" y="5410200"/>
            <a:ext cx="1600200" cy="685800"/>
          </a:xfrm>
          <a:prstGeom prst="roundRect">
            <a:avLst>
              <a:gd name="adj" fmla="val 16667"/>
            </a:avLst>
          </a:prstGeom>
          <a:solidFill>
            <a:srgbClr val="026CB6"/>
          </a:solidFill>
          <a:ln w="25400" algn="ctr">
            <a:solidFill>
              <a:schemeClr val="tx1"/>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dirty="0" err="1">
                <a:solidFill>
                  <a:srgbClr val="FFFFFF"/>
                </a:solidFill>
                <a:latin typeface="Arial" pitchFamily="34" charset="0"/>
                <a:ea typeface="ヒラギノ明朝 ProN W3"/>
                <a:cs typeface="ヒラギノ明朝 ProN W3"/>
                <a:sym typeface="Times New Roman" pitchFamily="18" charset="0"/>
              </a:rPr>
              <a:t>Composante</a:t>
            </a:r>
            <a:r>
              <a:rPr lang="en-US" altLang="en-US" sz="1600" b="1" dirty="0">
                <a:solidFill>
                  <a:srgbClr val="FFFFFF"/>
                </a:solidFill>
                <a:latin typeface="Arial" pitchFamily="34" charset="0"/>
                <a:ea typeface="ヒラギノ明朝 ProN W3"/>
                <a:cs typeface="ヒラギノ明朝 ProN W3"/>
                <a:sym typeface="Times New Roman" pitchFamily="18" charset="0"/>
              </a:rPr>
              <a:t> </a:t>
            </a:r>
            <a:r>
              <a:rPr lang="en-US" altLang="en-US" sz="1600" b="1" dirty="0" err="1" smtClean="0">
                <a:solidFill>
                  <a:srgbClr val="FFFFFF"/>
                </a:solidFill>
                <a:latin typeface="Arial" pitchFamily="34" charset="0"/>
                <a:ea typeface="ヒラギノ明朝 ProN W3"/>
                <a:cs typeface="ヒラギノ明朝 ProN W3"/>
                <a:sym typeface="Times New Roman" pitchFamily="18" charset="0"/>
              </a:rPr>
              <a:t>policière</a:t>
            </a:r>
            <a:endParaRPr lang="en-US" altLang="en-US" sz="1600" b="1" dirty="0">
              <a:solidFill>
                <a:srgbClr val="FFFFFF"/>
              </a:solidFill>
              <a:latin typeface="Arial" pitchFamily="34" charset="0"/>
              <a:ea typeface="ヒラギノ明朝 ProN W3"/>
              <a:cs typeface="ヒラギノ明朝 ProN W3"/>
              <a:sym typeface="Times New Roman" pitchFamily="18" charset="0"/>
            </a:endParaRPr>
          </a:p>
          <a:p>
            <a:pPr algn="ctr" eaLnBrk="1" hangingPunct="1"/>
            <a:endParaRPr lang="en-US" altLang="en-US" sz="1800" b="1" dirty="0">
              <a:solidFill>
                <a:srgbClr val="FFFFFF"/>
              </a:solidFill>
              <a:latin typeface="Arial" pitchFamily="34" charset="0"/>
              <a:ea typeface="ヒラギノ明朝 ProN W3"/>
              <a:cs typeface="ヒラギノ明朝 ProN W3"/>
              <a:sym typeface="Times New Roman" pitchFamily="18" charset="0"/>
            </a:endParaRPr>
          </a:p>
        </p:txBody>
      </p:sp>
      <p:sp>
        <p:nvSpPr>
          <p:cNvPr id="167949" name="Rectangle 33"/>
          <p:cNvSpPr>
            <a:spLocks noChangeArrowheads="1"/>
          </p:cNvSpPr>
          <p:nvPr/>
        </p:nvSpPr>
        <p:spPr bwMode="auto">
          <a:xfrm>
            <a:off x="685800" y="740650"/>
            <a:ext cx="7696200" cy="707886"/>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b="1" dirty="0"/>
              <a:t>L’organisation structurelle dans une situation d’urgence complexe – Une Mission intégrée des Nations Unies</a:t>
            </a:r>
            <a:endParaRPr lang="en-US" altLang="en-US" b="1" dirty="0">
              <a:solidFill>
                <a:srgbClr val="000000"/>
              </a:solidFill>
              <a:sym typeface="Times" pitchFamily="18" charset="0"/>
            </a:endParaRPr>
          </a:p>
        </p:txBody>
      </p:sp>
      <p:sp>
        <p:nvSpPr>
          <p:cNvPr id="167950" name="Rounded Rectangle 30"/>
          <p:cNvSpPr>
            <a:spLocks noChangeArrowheads="1"/>
          </p:cNvSpPr>
          <p:nvPr/>
        </p:nvSpPr>
        <p:spPr bwMode="auto">
          <a:xfrm>
            <a:off x="3880710" y="1566863"/>
            <a:ext cx="4258075" cy="369887"/>
          </a:xfrm>
          <a:prstGeom prst="roundRect">
            <a:avLst>
              <a:gd name="adj" fmla="val 16667"/>
            </a:avLst>
          </a:prstGeom>
          <a:solidFill>
            <a:schemeClr val="bg1"/>
          </a:solidFill>
          <a:ln w="12700" algn="ctr">
            <a:solidFill>
              <a:srgbClr val="026CB6"/>
            </a:solidFill>
            <a:round/>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smtClean="0">
                <a:solidFill>
                  <a:srgbClr val="026CB6"/>
                </a:solidFill>
                <a:latin typeface="Arial" pitchFamily="34" charset="0"/>
                <a:ea typeface="ヒラギノ明朝 ProN W3"/>
                <a:cs typeface="ヒラギノ明朝 ProN W3"/>
                <a:sym typeface="Times New Roman" pitchFamily="18" charset="0"/>
              </a:rPr>
              <a:t>Mission </a:t>
            </a:r>
            <a:r>
              <a:rPr lang="en-US" altLang="en-US" sz="1800" b="1" dirty="0" err="1" smtClean="0">
                <a:solidFill>
                  <a:srgbClr val="026CB6"/>
                </a:solidFill>
                <a:latin typeface="Arial" pitchFamily="34" charset="0"/>
                <a:ea typeface="ヒラギノ明朝 ProN W3"/>
                <a:cs typeface="ヒラギノ明朝 ProN W3"/>
                <a:sym typeface="Times New Roman" pitchFamily="18" charset="0"/>
              </a:rPr>
              <a:t>intégrée</a:t>
            </a:r>
            <a:r>
              <a:rPr lang="en-US" altLang="en-US" sz="1800" b="1" dirty="0" smtClean="0">
                <a:solidFill>
                  <a:srgbClr val="026CB6"/>
                </a:solidFill>
                <a:latin typeface="Arial" pitchFamily="34" charset="0"/>
                <a:ea typeface="ヒラギノ明朝 ProN W3"/>
                <a:cs typeface="ヒラギノ明朝 ProN W3"/>
                <a:sym typeface="Times New Roman" pitchFamily="18" charset="0"/>
              </a:rPr>
              <a:t> des Nations </a:t>
            </a:r>
            <a:r>
              <a:rPr lang="en-US" altLang="en-US" sz="1800" b="1" dirty="0" err="1" smtClean="0">
                <a:solidFill>
                  <a:srgbClr val="026CB6"/>
                </a:solidFill>
                <a:latin typeface="Arial" pitchFamily="34" charset="0"/>
                <a:ea typeface="ヒラギノ明朝 ProN W3"/>
                <a:cs typeface="ヒラギノ明朝 ProN W3"/>
                <a:sym typeface="Times New Roman" pitchFamily="18" charset="0"/>
              </a:rPr>
              <a:t>Unies</a:t>
            </a:r>
            <a:endParaRPr lang="en-US" altLang="en-US" sz="1800" b="1" dirty="0">
              <a:solidFill>
                <a:srgbClr val="026CB6"/>
              </a:solidFill>
              <a:latin typeface="Arial" pitchFamily="34" charset="0"/>
              <a:ea typeface="ヒラギノ明朝 ProN W3"/>
              <a:cs typeface="ヒラギノ明朝 ProN W3"/>
              <a:sym typeface="Times New Roman" pitchFamily="18" charset="0"/>
            </a:endParaRPr>
          </a:p>
        </p:txBody>
      </p:sp>
      <p:sp>
        <p:nvSpPr>
          <p:cNvPr id="167951" name="Rounded Rectangle 28"/>
          <p:cNvSpPr>
            <a:spLocks noChangeArrowheads="1"/>
          </p:cNvSpPr>
          <p:nvPr/>
        </p:nvSpPr>
        <p:spPr bwMode="auto">
          <a:xfrm>
            <a:off x="685800" y="5029200"/>
            <a:ext cx="2057400" cy="439738"/>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200" b="1" dirty="0" smtClean="0">
                <a:solidFill>
                  <a:srgbClr val="026CB6"/>
                </a:solidFill>
                <a:latin typeface="Arial" pitchFamily="34" charset="0"/>
                <a:ea typeface="ヒラギノ明朝 ProN W3"/>
                <a:cs typeface="ヒラギノ明朝 ProN W3"/>
                <a:sym typeface="Times New Roman" pitchFamily="18" charset="0"/>
              </a:rPr>
              <a:t>ONG </a:t>
            </a:r>
            <a:r>
              <a:rPr lang="en-US" altLang="en-US" sz="1200" b="1" dirty="0" err="1" smtClean="0">
                <a:solidFill>
                  <a:srgbClr val="026CB6"/>
                </a:solidFill>
                <a:latin typeface="Arial" pitchFamily="34" charset="0"/>
                <a:ea typeface="ヒラギノ明朝 ProN W3"/>
                <a:cs typeface="ヒラギノ明朝 ProN W3"/>
                <a:sym typeface="Times New Roman" pitchFamily="18" charset="0"/>
              </a:rPr>
              <a:t>internationales</a:t>
            </a:r>
            <a:r>
              <a:rPr lang="en-US" altLang="en-US" sz="1200" b="1" dirty="0" smtClean="0">
                <a:solidFill>
                  <a:srgbClr val="026CB6"/>
                </a:solidFill>
                <a:latin typeface="Arial" pitchFamily="34" charset="0"/>
                <a:ea typeface="ヒラギノ明朝 ProN W3"/>
                <a:cs typeface="ヒラギノ明朝 ProN W3"/>
                <a:sym typeface="Times New Roman" pitchFamily="18" charset="0"/>
              </a:rPr>
              <a:t>, Croix-Rouge</a:t>
            </a:r>
            <a:r>
              <a:rPr lang="fr-FR" altLang="en-US" sz="1200" b="1" dirty="0" smtClean="0">
                <a:solidFill>
                  <a:srgbClr val="026CB6"/>
                </a:solidFill>
                <a:latin typeface="Arial" pitchFamily="34" charset="0"/>
                <a:ea typeface="ヒラギノ明朝 ProN W3"/>
                <a:cs typeface="ヒラギノ明朝 ProN W3"/>
                <a:sym typeface="Times New Roman" pitchFamily="18" charset="0"/>
              </a:rPr>
              <a:t>, </a:t>
            </a:r>
            <a:r>
              <a:rPr lang="fr-FR" altLang="en-US" sz="1200" b="1" dirty="0" err="1">
                <a:solidFill>
                  <a:srgbClr val="026CB6"/>
                </a:solidFill>
                <a:latin typeface="Arial" pitchFamily="34" charset="0"/>
                <a:ea typeface="ヒラギノ明朝 ProN W3"/>
                <a:cs typeface="ヒラギノ明朝 ProN W3"/>
                <a:sym typeface="Times New Roman" pitchFamily="18" charset="0"/>
              </a:rPr>
              <a:t>IFIs</a:t>
            </a:r>
            <a:endParaRPr lang="en-US" altLang="en-US" sz="1200" b="1" dirty="0">
              <a:solidFill>
                <a:srgbClr val="026CB6"/>
              </a:solidFill>
              <a:latin typeface="Arial" pitchFamily="34" charset="0"/>
              <a:ea typeface="ヒラギノ明朝 ProN W3"/>
              <a:cs typeface="ヒラギノ明朝 ProN W3"/>
              <a:sym typeface="Times New Roman" pitchFamily="18" charset="0"/>
            </a:endParaRPr>
          </a:p>
        </p:txBody>
      </p:sp>
      <p:sp>
        <p:nvSpPr>
          <p:cNvPr id="167952" name="Rectangle 40"/>
          <p:cNvSpPr>
            <a:spLocks noChangeArrowheads="1"/>
          </p:cNvSpPr>
          <p:nvPr/>
        </p:nvSpPr>
        <p:spPr bwMode="auto">
          <a:xfrm>
            <a:off x="1177925" y="4216400"/>
            <a:ext cx="803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en-US" sz="2800" b="1">
                <a:solidFill>
                  <a:srgbClr val="026CB6"/>
                </a:solidFill>
                <a:sym typeface="Times New Roman" pitchFamily="18" charset="0"/>
              </a:rPr>
              <a:t>HCT</a:t>
            </a:r>
          </a:p>
        </p:txBody>
      </p:sp>
      <p:sp>
        <p:nvSpPr>
          <p:cNvPr id="167953" name="Text Box 4"/>
          <p:cNvSpPr txBox="1">
            <a:spLocks noChangeArrowheads="1"/>
          </p:cNvSpPr>
          <p:nvPr/>
        </p:nvSpPr>
        <p:spPr bwMode="auto">
          <a:xfrm>
            <a:off x="304800" y="304800"/>
            <a:ext cx="8439150"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200" b="1" dirty="0">
                <a:solidFill>
                  <a:srgbClr val="000000"/>
                </a:solidFill>
              </a:rPr>
              <a:t>STRUCTURES DE COORDINATION D’UNE MISSION DES NATIONS UNIES</a:t>
            </a:r>
          </a:p>
        </p:txBody>
      </p:sp>
      <p:sp>
        <p:nvSpPr>
          <p:cNvPr id="167954" name="Rounded Rectangle 12"/>
          <p:cNvSpPr>
            <a:spLocks noChangeArrowheads="1"/>
          </p:cNvSpPr>
          <p:nvPr/>
        </p:nvSpPr>
        <p:spPr bwMode="auto">
          <a:xfrm>
            <a:off x="654050" y="1706563"/>
            <a:ext cx="755650" cy="592137"/>
          </a:xfrm>
          <a:prstGeom prst="roundRect">
            <a:avLst>
              <a:gd name="adj" fmla="val 16667"/>
            </a:avLst>
          </a:prstGeom>
          <a:noFill/>
          <a:ln w="25400" algn="ctr">
            <a:solidFill>
              <a:srgbClr val="800080"/>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a:solidFill>
                  <a:srgbClr val="9900CC"/>
                </a:solidFill>
                <a:ea typeface="ヒラギノ明朝 ProN W3"/>
                <a:cs typeface="ヒラギノ明朝 ProN W3"/>
                <a:sym typeface="Times New Roman" pitchFamily="18" charset="0"/>
              </a:rPr>
              <a:t>ERC</a:t>
            </a:r>
          </a:p>
        </p:txBody>
      </p:sp>
      <p:sp>
        <p:nvSpPr>
          <p:cNvPr id="167955" name="Rounded Rectangle 38"/>
          <p:cNvSpPr>
            <a:spLocks noChangeArrowheads="1"/>
          </p:cNvSpPr>
          <p:nvPr/>
        </p:nvSpPr>
        <p:spPr bwMode="auto">
          <a:xfrm>
            <a:off x="2624138" y="3352800"/>
            <a:ext cx="652462" cy="4572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smtClean="0">
                <a:solidFill>
                  <a:srgbClr val="026CB6"/>
                </a:solidFill>
                <a:ea typeface="ヒラギノ明朝 ProN W3"/>
                <a:cs typeface="ヒラギノ明朝 ProN W3"/>
                <a:sym typeface="Times New Roman" pitchFamily="18" charset="0"/>
              </a:rPr>
              <a:t>CR</a:t>
            </a:r>
            <a:endParaRPr lang="en-US" altLang="en-US" sz="1800" b="1" dirty="0">
              <a:solidFill>
                <a:srgbClr val="026CB6"/>
              </a:solidFill>
              <a:ea typeface="ヒラギノ明朝 ProN W3"/>
              <a:cs typeface="ヒラギノ明朝 ProN W3"/>
              <a:sym typeface="Times New Roman" pitchFamily="18" charset="0"/>
            </a:endParaRPr>
          </a:p>
        </p:txBody>
      </p:sp>
      <p:sp>
        <p:nvSpPr>
          <p:cNvPr id="167956" name="Rounded Rectangle 38"/>
          <p:cNvSpPr>
            <a:spLocks noChangeArrowheads="1"/>
          </p:cNvSpPr>
          <p:nvPr/>
        </p:nvSpPr>
        <p:spPr bwMode="auto">
          <a:xfrm>
            <a:off x="1987550" y="3352800"/>
            <a:ext cx="636588" cy="4572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smtClean="0">
                <a:solidFill>
                  <a:srgbClr val="026CB6"/>
                </a:solidFill>
                <a:ea typeface="ヒラギノ明朝 ProN W3"/>
                <a:cs typeface="ヒラギノ明朝 ProN W3"/>
                <a:sym typeface="Times New Roman" pitchFamily="18" charset="0"/>
              </a:rPr>
              <a:t>CH</a:t>
            </a:r>
            <a:endParaRPr lang="en-US" altLang="en-US" sz="1800" b="1" dirty="0">
              <a:solidFill>
                <a:srgbClr val="026CB6"/>
              </a:solidFill>
              <a:ea typeface="ヒラギノ明朝 ProN W3"/>
              <a:cs typeface="ヒラギノ明朝 ProN W3"/>
              <a:sym typeface="Times New Roman" pitchFamily="18" charset="0"/>
            </a:endParaRPr>
          </a:p>
        </p:txBody>
      </p:sp>
      <p:sp>
        <p:nvSpPr>
          <p:cNvPr id="167957" name="Rounded Rectangle 38"/>
          <p:cNvSpPr>
            <a:spLocks noChangeArrowheads="1"/>
          </p:cNvSpPr>
          <p:nvPr/>
        </p:nvSpPr>
        <p:spPr bwMode="auto">
          <a:xfrm>
            <a:off x="3352800" y="3352800"/>
            <a:ext cx="990600" cy="457200"/>
          </a:xfrm>
          <a:prstGeom prst="roundRect">
            <a:avLst>
              <a:gd name="adj" fmla="val 16667"/>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smtClean="0">
                <a:solidFill>
                  <a:srgbClr val="026CB6"/>
                </a:solidFill>
                <a:ea typeface="ヒラギノ明朝 ProN W3"/>
                <a:cs typeface="ヒラギノ明朝 ProN W3"/>
                <a:sym typeface="Times New Roman" pitchFamily="18" charset="0"/>
              </a:rPr>
              <a:t>RSASG</a:t>
            </a:r>
            <a:endParaRPr lang="en-US" altLang="en-US" sz="1800" b="1" dirty="0">
              <a:solidFill>
                <a:srgbClr val="026CB6"/>
              </a:solidFill>
              <a:ea typeface="ヒラギノ明朝 ProN W3"/>
              <a:cs typeface="ヒラギノ明朝 ProN W3"/>
              <a:sym typeface="Times New Roman" pitchFamily="18" charset="0"/>
            </a:endParaRPr>
          </a:p>
        </p:txBody>
      </p:sp>
      <p:sp>
        <p:nvSpPr>
          <p:cNvPr id="167958" name="Rounded Rectangle 3"/>
          <p:cNvSpPr>
            <a:spLocks noChangeArrowheads="1"/>
          </p:cNvSpPr>
          <p:nvPr/>
        </p:nvSpPr>
        <p:spPr bwMode="auto">
          <a:xfrm>
            <a:off x="1981200" y="3276600"/>
            <a:ext cx="2438400" cy="6858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endParaRPr lang="en-GB" altLang="en-US" b="1">
              <a:solidFill>
                <a:srgbClr val="026CB6"/>
              </a:solidFill>
              <a:ea typeface="ヒラギノ明朝 ProN W3"/>
              <a:cs typeface="ヒラギノ明朝 ProN W3"/>
              <a:sym typeface="Times New Roman" pitchFamily="18" charset="0"/>
            </a:endParaRPr>
          </a:p>
        </p:txBody>
      </p:sp>
      <p:sp>
        <p:nvSpPr>
          <p:cNvPr id="167959" name="Rounded Rectangle 12"/>
          <p:cNvSpPr>
            <a:spLocks noChangeArrowheads="1"/>
          </p:cNvSpPr>
          <p:nvPr/>
        </p:nvSpPr>
        <p:spPr bwMode="auto">
          <a:xfrm>
            <a:off x="1714500" y="1706563"/>
            <a:ext cx="895350" cy="592137"/>
          </a:xfrm>
          <a:prstGeom prst="roundRect">
            <a:avLst>
              <a:gd name="adj" fmla="val 16667"/>
            </a:avLst>
          </a:prstGeom>
          <a:noFill/>
          <a:ln w="25400" algn="ctr">
            <a:solidFill>
              <a:srgbClr val="0066CC"/>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smtClean="0">
                <a:solidFill>
                  <a:srgbClr val="3366CC"/>
                </a:solidFill>
                <a:ea typeface="ヒラギノ明朝 ProN W3"/>
                <a:cs typeface="ヒラギノ明朝 ProN W3"/>
                <a:sym typeface="Times New Roman" pitchFamily="18" charset="0"/>
              </a:rPr>
              <a:t>DOCO</a:t>
            </a:r>
          </a:p>
          <a:p>
            <a:pPr algn="ctr" eaLnBrk="1" hangingPunct="1"/>
            <a:r>
              <a:rPr lang="en-US" altLang="en-US" sz="1800" b="1" dirty="0" smtClean="0">
                <a:solidFill>
                  <a:srgbClr val="3366CC"/>
                </a:solidFill>
                <a:ea typeface="ヒラギノ明朝 ProN W3"/>
                <a:cs typeface="ヒラギノ明朝 ProN W3"/>
                <a:sym typeface="Times New Roman" pitchFamily="18" charset="0"/>
              </a:rPr>
              <a:t>ONU</a:t>
            </a:r>
            <a:endParaRPr lang="en-US" altLang="en-US" sz="1800" b="1" dirty="0">
              <a:solidFill>
                <a:srgbClr val="3366CC"/>
              </a:solidFill>
              <a:ea typeface="ヒラギノ明朝 ProN W3"/>
              <a:cs typeface="ヒラギノ明朝 ProN W3"/>
              <a:sym typeface="Times New Roman" pitchFamily="18" charset="0"/>
            </a:endParaRPr>
          </a:p>
        </p:txBody>
      </p:sp>
      <p:cxnSp>
        <p:nvCxnSpPr>
          <p:cNvPr id="167960" name="Elbow Connector 5"/>
          <p:cNvCxnSpPr>
            <a:cxnSpLocks noChangeShapeType="1"/>
            <a:stCxn id="167955" idx="0"/>
            <a:endCxn id="167959" idx="2"/>
          </p:cNvCxnSpPr>
          <p:nvPr/>
        </p:nvCxnSpPr>
        <p:spPr bwMode="auto">
          <a:xfrm rot="5400000" flipH="1">
            <a:off x="2042319" y="2431256"/>
            <a:ext cx="1028700" cy="788988"/>
          </a:xfrm>
          <a:prstGeom prst="bentConnector3">
            <a:avLst>
              <a:gd name="adj1" fmla="val 50000"/>
            </a:avLst>
          </a:prstGeom>
          <a:noFill/>
          <a:ln w="28575" algn="ctr">
            <a:solidFill>
              <a:srgbClr val="0066CC"/>
            </a:solidFill>
            <a:round/>
            <a:headEnd/>
            <a:tailEnd type="arrow" w="med" len="med"/>
          </a:ln>
          <a:extLst>
            <a:ext uri="{909E8E84-426E-40DD-AFC4-6F175D3DCCD1}">
              <a14:hiddenFill xmlns:a14="http://schemas.microsoft.com/office/drawing/2010/main">
                <a:noFill/>
              </a14:hiddenFill>
            </a:ext>
          </a:extLst>
        </p:spPr>
      </p:cxnSp>
      <p:cxnSp>
        <p:nvCxnSpPr>
          <p:cNvPr id="167961" name="Elbow Connector 7"/>
          <p:cNvCxnSpPr>
            <a:cxnSpLocks noChangeShapeType="1"/>
            <a:stCxn id="167956" idx="0"/>
            <a:endCxn id="167954" idx="2"/>
          </p:cNvCxnSpPr>
          <p:nvPr/>
        </p:nvCxnSpPr>
        <p:spPr bwMode="auto">
          <a:xfrm rot="16200000" flipV="1">
            <a:off x="1142207" y="2188368"/>
            <a:ext cx="1054100" cy="1274763"/>
          </a:xfrm>
          <a:prstGeom prst="bentConnector3">
            <a:avLst>
              <a:gd name="adj1" fmla="val 50000"/>
            </a:avLst>
          </a:prstGeom>
          <a:noFill/>
          <a:ln w="28575" algn="ctr">
            <a:solidFill>
              <a:srgbClr val="0066CC"/>
            </a:solidFill>
            <a:round/>
            <a:headEnd/>
            <a:tailEnd type="arrow" w="med" len="med"/>
          </a:ln>
          <a:extLst>
            <a:ext uri="{909E8E84-426E-40DD-AFC4-6F175D3DCCD1}">
              <a14:hiddenFill xmlns:a14="http://schemas.microsoft.com/office/drawing/2010/main">
                <a:noFill/>
              </a14:hiddenFill>
            </a:ext>
          </a:extLst>
        </p:spPr>
      </p:cxnSp>
      <p:cxnSp>
        <p:nvCxnSpPr>
          <p:cNvPr id="167962" name="Elbow Connector 11"/>
          <p:cNvCxnSpPr>
            <a:cxnSpLocks noChangeShapeType="1"/>
            <a:stCxn id="167957" idx="0"/>
            <a:endCxn id="13" idx="2"/>
          </p:cNvCxnSpPr>
          <p:nvPr/>
        </p:nvCxnSpPr>
        <p:spPr bwMode="auto">
          <a:xfrm rot="-5400000">
            <a:off x="4718050" y="2038350"/>
            <a:ext cx="431800" cy="2171700"/>
          </a:xfrm>
          <a:prstGeom prst="bentConnector3">
            <a:avLst>
              <a:gd name="adj1" fmla="val 50000"/>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67963" name="Elbow Connector 15"/>
          <p:cNvCxnSpPr>
            <a:cxnSpLocks noChangeShapeType="1"/>
            <a:stCxn id="167948" idx="0"/>
            <a:endCxn id="28" idx="2"/>
          </p:cNvCxnSpPr>
          <p:nvPr/>
        </p:nvCxnSpPr>
        <p:spPr bwMode="auto">
          <a:xfrm rot="5400000" flipH="1" flipV="1">
            <a:off x="5789550" y="4157600"/>
            <a:ext cx="1597150" cy="908050"/>
          </a:xfrm>
          <a:prstGeom prst="bentConnector3">
            <a:avLst>
              <a:gd name="adj1" fmla="val 50000"/>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67964" name="Elbow Connector 17"/>
          <p:cNvCxnSpPr>
            <a:cxnSpLocks noChangeShapeType="1"/>
            <a:stCxn id="167943" idx="0"/>
            <a:endCxn id="28" idx="2"/>
          </p:cNvCxnSpPr>
          <p:nvPr/>
        </p:nvCxnSpPr>
        <p:spPr bwMode="auto">
          <a:xfrm rot="16200000" flipV="1">
            <a:off x="6666644" y="4188556"/>
            <a:ext cx="1597150" cy="846138"/>
          </a:xfrm>
          <a:prstGeom prst="bentConnector3">
            <a:avLst>
              <a:gd name="adj1" fmla="val 50000"/>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67965" name="Elbow Connector 19"/>
          <p:cNvCxnSpPr>
            <a:cxnSpLocks noChangeShapeType="1"/>
            <a:stCxn id="167942" idx="0"/>
            <a:endCxn id="13" idx="2"/>
          </p:cNvCxnSpPr>
          <p:nvPr/>
        </p:nvCxnSpPr>
        <p:spPr bwMode="auto">
          <a:xfrm rot="-5400000">
            <a:off x="4184650" y="3181350"/>
            <a:ext cx="2108200" cy="1562100"/>
          </a:xfrm>
          <a:prstGeom prst="bentConnector3">
            <a:avLst>
              <a:gd name="adj1" fmla="val 50000"/>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67966" name="Elbow Connector 22"/>
          <p:cNvCxnSpPr>
            <a:cxnSpLocks noChangeShapeType="1"/>
            <a:stCxn id="167945" idx="0"/>
            <a:endCxn id="167955" idx="2"/>
          </p:cNvCxnSpPr>
          <p:nvPr/>
        </p:nvCxnSpPr>
        <p:spPr bwMode="auto">
          <a:xfrm rot="-5400000">
            <a:off x="2320132" y="3852068"/>
            <a:ext cx="660400" cy="601663"/>
          </a:xfrm>
          <a:prstGeom prst="bentConnector3">
            <a:avLst>
              <a:gd name="adj1" fmla="val 50000"/>
            </a:avLst>
          </a:prstGeom>
          <a:noFill/>
          <a:ln w="28575" algn="ctr">
            <a:solidFill>
              <a:srgbClr val="0066CC"/>
            </a:solidFill>
            <a:round/>
            <a:headEnd/>
            <a:tailEnd type="arrow" w="med" len="med"/>
          </a:ln>
          <a:extLst>
            <a:ext uri="{909E8E84-426E-40DD-AFC4-6F175D3DCCD1}">
              <a14:hiddenFill xmlns:a14="http://schemas.microsoft.com/office/drawing/2010/main">
                <a:noFill/>
              </a14:hiddenFill>
            </a:ext>
          </a:extLst>
        </p:spPr>
      </p:cxnSp>
      <p:cxnSp>
        <p:nvCxnSpPr>
          <p:cNvPr id="167967" name="Elbow Connector 28"/>
          <p:cNvCxnSpPr>
            <a:cxnSpLocks noChangeShapeType="1"/>
            <a:stCxn id="167941" idx="0"/>
            <a:endCxn id="167956" idx="2"/>
          </p:cNvCxnSpPr>
          <p:nvPr/>
        </p:nvCxnSpPr>
        <p:spPr bwMode="auto">
          <a:xfrm rot="5400000" flipH="1" flipV="1">
            <a:off x="1820069" y="3704431"/>
            <a:ext cx="381000" cy="592138"/>
          </a:xfrm>
          <a:prstGeom prst="bentConnector3">
            <a:avLst>
              <a:gd name="adj1" fmla="val 50000"/>
            </a:avLst>
          </a:prstGeom>
          <a:noFill/>
          <a:ln w="28575" algn="ctr">
            <a:solidFill>
              <a:srgbClr val="0066CC"/>
            </a:solidFill>
            <a:round/>
            <a:headEnd/>
            <a:tailEnd type="arrow" w="med" len="med"/>
          </a:ln>
          <a:extLst>
            <a:ext uri="{909E8E84-426E-40DD-AFC4-6F175D3DCCD1}">
              <a14:hiddenFill xmlns:a14="http://schemas.microsoft.com/office/drawing/2010/main">
                <a:noFill/>
              </a14:hiddenFill>
            </a:ext>
          </a:extLst>
        </p:spPr>
      </p:cxnSp>
      <p:cxnSp>
        <p:nvCxnSpPr>
          <p:cNvPr id="167968" name="Elbow Connector 73729"/>
          <p:cNvCxnSpPr>
            <a:cxnSpLocks noChangeShapeType="1"/>
            <a:stCxn id="28" idx="0"/>
            <a:endCxn id="13" idx="2"/>
          </p:cNvCxnSpPr>
          <p:nvPr/>
        </p:nvCxnSpPr>
        <p:spPr bwMode="auto">
          <a:xfrm rot="16200000" flipV="1">
            <a:off x="6300850" y="2614550"/>
            <a:ext cx="460250" cy="1022350"/>
          </a:xfrm>
          <a:prstGeom prst="bentConnector3">
            <a:avLst>
              <a:gd name="adj1" fmla="val 50000"/>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4370" name="Rounded Rectangle 28"/>
          <p:cNvSpPr>
            <a:spLocks noChangeArrowheads="1"/>
          </p:cNvSpPr>
          <p:nvPr/>
        </p:nvSpPr>
        <p:spPr bwMode="auto">
          <a:xfrm>
            <a:off x="3962400" y="5715000"/>
            <a:ext cx="990600" cy="381000"/>
          </a:xfrm>
          <a:prstGeom prst="roundRect">
            <a:avLst>
              <a:gd name="adj" fmla="val 16667"/>
            </a:avLst>
          </a:prstGeom>
          <a:gradFill rotWithShape="1">
            <a:gsLst>
              <a:gs pos="0">
                <a:srgbClr val="0000FF"/>
              </a:gs>
              <a:gs pos="50000">
                <a:schemeClr val="accent1"/>
              </a:gs>
              <a:gs pos="100000">
                <a:srgbClr val="0000FF"/>
              </a:gs>
            </a:gsLst>
            <a:lin ang="5400000" scaled="1"/>
          </a:gradFill>
          <a:ln w="25400" algn="ctr">
            <a:solidFill>
              <a:srgbClr val="0000FF"/>
            </a:solidFill>
            <a:round/>
            <a:headEnd/>
            <a:tailEnd/>
          </a:ln>
        </p:spPr>
        <p:txBody>
          <a:bodyPr/>
          <a:lstStyle/>
          <a:p>
            <a:pPr algn="ctr">
              <a:defRPr/>
            </a:pPr>
            <a:r>
              <a:rPr lang="en-US" sz="1800" b="1">
                <a:solidFill>
                  <a:srgbClr val="0000FF"/>
                </a:solidFill>
                <a:latin typeface="Arial" pitchFamily="34" charset="0"/>
                <a:ea typeface="ヒラギノ明朝 ProN W3"/>
                <a:cs typeface="ヒラギノ明朝 ProN W3"/>
                <a:sym typeface="Times New Roman" pitchFamily="18" charset="0"/>
              </a:rPr>
              <a:t>U9</a:t>
            </a:r>
          </a:p>
        </p:txBody>
      </p:sp>
      <p:cxnSp>
        <p:nvCxnSpPr>
          <p:cNvPr id="167970" name="AutoShape 35"/>
          <p:cNvCxnSpPr>
            <a:cxnSpLocks noChangeShapeType="1"/>
            <a:stCxn id="167945" idx="3"/>
            <a:endCxn id="14370" idx="1"/>
          </p:cNvCxnSpPr>
          <p:nvPr/>
        </p:nvCxnSpPr>
        <p:spPr bwMode="auto">
          <a:xfrm>
            <a:off x="2805113" y="4716463"/>
            <a:ext cx="1144587" cy="1189037"/>
          </a:xfrm>
          <a:prstGeom prst="curvedConnector3">
            <a:avLst>
              <a:gd name="adj1" fmla="val 49931"/>
            </a:avLst>
          </a:prstGeom>
          <a:noFill/>
          <a:ln w="38100">
            <a:solidFill>
              <a:srgbClr val="0000FF"/>
            </a:solidFill>
            <a:prstDash val="sysDot"/>
            <a:round/>
            <a:headEnd type="triangle" w="med" len="med"/>
            <a:tailEnd type="triangle" w="med" len="med"/>
          </a:ln>
          <a:extLst>
            <a:ext uri="{909E8E84-426E-40DD-AFC4-6F175D3DCCD1}">
              <a14:hiddenFill xmlns:a14="http://schemas.microsoft.com/office/drawing/2010/main">
                <a:noFill/>
              </a14:hiddenFill>
            </a:ext>
          </a:extLst>
        </p:spPr>
      </p:cxnSp>
      <p:sp>
        <p:nvSpPr>
          <p:cNvPr id="17446" name="AutoShape 38"/>
          <p:cNvSpPr>
            <a:spLocks noChangeArrowheads="1"/>
          </p:cNvSpPr>
          <p:nvPr/>
        </p:nvSpPr>
        <p:spPr bwMode="auto">
          <a:xfrm rot="5400000">
            <a:off x="2266950" y="4972050"/>
            <a:ext cx="2019300" cy="304800"/>
          </a:xfrm>
          <a:prstGeom prst="doubleWave">
            <a:avLst>
              <a:gd name="adj1" fmla="val 10319"/>
              <a:gd name="adj2" fmla="val 0"/>
            </a:avLst>
          </a:prstGeom>
          <a:gradFill rotWithShape="1">
            <a:gsLst>
              <a:gs pos="0">
                <a:srgbClr val="CCCCFF">
                  <a:alpha val="10001"/>
                </a:srgbClr>
              </a:gs>
              <a:gs pos="50000">
                <a:schemeClr val="accent1"/>
              </a:gs>
              <a:gs pos="100000">
                <a:srgbClr val="CCCCFF">
                  <a:alpha val="10001"/>
                </a:srgbClr>
              </a:gs>
            </a:gsLst>
            <a:lin ang="2700000" scaled="1"/>
          </a:gra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10800000" vert="eaVert" anchor="ctr">
            <a:spAutoFit/>
          </a:bodyPr>
          <a:lstStyle/>
          <a:p>
            <a:pPr algn="ctr">
              <a:buClr>
                <a:srgbClr val="FFFFFF"/>
              </a:buClr>
              <a:buSzPct val="80000"/>
              <a:buFont typeface="Wingdings" pitchFamily="2" charset="2"/>
              <a:buNone/>
              <a:defRPr/>
            </a:pPr>
            <a:r>
              <a:rPr lang="en-GB" altLang="en-US" sz="1200" b="1">
                <a:solidFill>
                  <a:srgbClr val="000000"/>
                </a:solidFill>
              </a:rPr>
              <a:t>UN</a:t>
            </a:r>
          </a:p>
          <a:p>
            <a:pPr algn="ctr">
              <a:buClr>
                <a:srgbClr val="FFFFFF"/>
              </a:buClr>
              <a:buSzPct val="80000"/>
              <a:buFont typeface="Wingdings" pitchFamily="2" charset="2"/>
              <a:buNone/>
              <a:defRPr/>
            </a:pPr>
            <a:r>
              <a:rPr lang="en-GB" altLang="en-US" sz="1200" b="1">
                <a:solidFill>
                  <a:srgbClr val="000000"/>
                </a:solidFill>
              </a:rPr>
              <a:t>-</a:t>
            </a:r>
          </a:p>
          <a:p>
            <a:pPr algn="ctr">
              <a:buClr>
                <a:srgbClr val="FFFFFF"/>
              </a:buClr>
              <a:buSzPct val="80000"/>
              <a:buFont typeface="Wingdings" pitchFamily="2" charset="2"/>
              <a:buNone/>
              <a:defRPr/>
            </a:pPr>
            <a:r>
              <a:rPr lang="en-GB" altLang="en-US" sz="1200" b="1">
                <a:solidFill>
                  <a:srgbClr val="000000"/>
                </a:solidFill>
              </a:rPr>
              <a:t>CMC</a:t>
            </a:r>
          </a:p>
          <a:p>
            <a:pPr algn="ctr">
              <a:buClr>
                <a:srgbClr val="FFFFFF"/>
              </a:buClr>
              <a:buSzPct val="80000"/>
              <a:buFont typeface="Wingdings" pitchFamily="2" charset="2"/>
              <a:buNone/>
              <a:defRPr/>
            </a:pPr>
            <a:r>
              <a:rPr lang="en-GB" altLang="en-US" sz="1200" b="1">
                <a:solidFill>
                  <a:srgbClr val="000000"/>
                </a:solidFill>
              </a:rPr>
              <a:t>O</a:t>
            </a:r>
          </a:p>
          <a:p>
            <a:pPr algn="ctr">
              <a:buClr>
                <a:srgbClr val="FFFFFF"/>
              </a:buClr>
              <a:buSzPct val="80000"/>
              <a:buFont typeface="Wingdings" pitchFamily="2" charset="2"/>
              <a:buNone/>
              <a:defRPr/>
            </a:pPr>
            <a:r>
              <a:rPr lang="en-GB" altLang="en-US" sz="1200" b="1">
                <a:solidFill>
                  <a:srgbClr val="000000"/>
                </a:solidFill>
              </a:rPr>
              <a:t>O</a:t>
            </a:r>
          </a:p>
          <a:p>
            <a:pPr algn="ctr">
              <a:buClr>
                <a:srgbClr val="FFFFFF"/>
              </a:buClr>
              <a:buSzPct val="80000"/>
              <a:buFont typeface="Wingdings" pitchFamily="2" charset="2"/>
              <a:buNone/>
              <a:defRPr/>
            </a:pPr>
            <a:r>
              <a:rPr lang="en-GB" altLang="en-US" sz="1200" b="1">
                <a:solidFill>
                  <a:srgbClr val="000000"/>
                </a:solidFill>
              </a:rPr>
              <a:t>R</a:t>
            </a:r>
          </a:p>
          <a:p>
            <a:pPr algn="ctr">
              <a:buClr>
                <a:srgbClr val="FFFFFF"/>
              </a:buClr>
              <a:buSzPct val="80000"/>
              <a:buFont typeface="Wingdings" pitchFamily="2" charset="2"/>
              <a:buNone/>
              <a:defRPr/>
            </a:pPr>
            <a:r>
              <a:rPr lang="en-GB" altLang="en-US" sz="1200" b="1">
                <a:solidFill>
                  <a:srgbClr val="000000"/>
                </a:solidFill>
              </a:rPr>
              <a:t>D</a:t>
            </a:r>
            <a:endParaRPr lang="en-GB" altLang="en-US" sz="900" b="1">
              <a:solidFill>
                <a:srgbClr val="000000"/>
              </a:solidFill>
            </a:endParaRPr>
          </a:p>
        </p:txBody>
      </p:sp>
      <p:sp>
        <p:nvSpPr>
          <p:cNvPr id="36" name="ZoneTexte 35"/>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37" name="ZoneTexte 3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38" name="ZoneTexte 3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39"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109</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Box 4"/>
          <p:cNvSpPr txBox="1">
            <a:spLocks noChangeArrowheads="1"/>
          </p:cNvSpPr>
          <p:nvPr/>
        </p:nvSpPr>
        <p:spPr bwMode="auto">
          <a:xfrm>
            <a:off x="32877" y="1547155"/>
            <a:ext cx="9220200" cy="4888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SzPct val="80000"/>
              <a:buFont typeface="Wingdings" pitchFamily="2" charset="2"/>
              <a:buChar char="ü"/>
            </a:pPr>
            <a:r>
              <a:rPr lang="en-US" altLang="en-US" sz="2400" b="1" dirty="0" smtClean="0">
                <a:solidFill>
                  <a:srgbClr val="0000FF"/>
                </a:solidFill>
              </a:rPr>
              <a:t> Accord de </a:t>
            </a:r>
            <a:r>
              <a:rPr lang="fr-CH" altLang="en-US" sz="2400" b="1" dirty="0" smtClean="0">
                <a:solidFill>
                  <a:srgbClr val="0000FF"/>
                </a:solidFill>
              </a:rPr>
              <a:t>l’État hôte</a:t>
            </a:r>
          </a:p>
          <a:p>
            <a:pPr marL="273050" indent="-273050" eaLnBrk="1" hangingPunct="1">
              <a:buClr>
                <a:schemeClr val="tx1"/>
              </a:buClr>
              <a:buSzPct val="80000"/>
              <a:buFont typeface="Wingdings" pitchFamily="2" charset="2"/>
              <a:buChar char="ð"/>
            </a:pPr>
            <a:r>
              <a:rPr lang="fr-FR" sz="1800" dirty="0" smtClean="0"/>
              <a:t>Faire </a:t>
            </a:r>
            <a:r>
              <a:rPr lang="fr-FR" sz="1800" dirty="0"/>
              <a:t>avancer le processus de paix en préservant la coopération des principales parties concernées</a:t>
            </a:r>
            <a:endParaRPr lang="en-US" altLang="en-US" sz="1800" dirty="0"/>
          </a:p>
          <a:p>
            <a:pPr marL="273050" indent="-273050" eaLnBrk="1" hangingPunct="1">
              <a:buClr>
                <a:schemeClr val="tx1"/>
              </a:buClr>
              <a:buSzPct val="80000"/>
              <a:buFont typeface="Wingdings" pitchFamily="2" charset="2"/>
              <a:buChar char="ð"/>
            </a:pPr>
            <a:r>
              <a:rPr lang="fr-FR" sz="1800" dirty="0" smtClean="0"/>
              <a:t>Nécessité</a:t>
            </a:r>
            <a:r>
              <a:rPr lang="fr-FR" sz="1800" dirty="0"/>
              <a:t>, pour la Mission, de jouir d’une totale liberté d’action, à la fois physique et politique, pour </a:t>
            </a:r>
            <a:r>
              <a:rPr lang="fr-FR" sz="1800" dirty="0" smtClean="0"/>
              <a:t>exécuter son </a:t>
            </a:r>
            <a:r>
              <a:rPr lang="fr-CH" altLang="en-US" sz="1800" dirty="0" smtClean="0"/>
              <a:t>mandat</a:t>
            </a:r>
          </a:p>
          <a:p>
            <a:pPr eaLnBrk="1" hangingPunct="1">
              <a:buClr>
                <a:schemeClr val="tx1"/>
              </a:buClr>
              <a:buSzPct val="80000"/>
            </a:pPr>
            <a:endParaRPr lang="fr-CH" altLang="en-US" sz="1900" dirty="0" smtClean="0"/>
          </a:p>
          <a:p>
            <a:pPr eaLnBrk="1" hangingPunct="1">
              <a:lnSpc>
                <a:spcPts val="100"/>
              </a:lnSpc>
              <a:buClr>
                <a:schemeClr val="tx1"/>
              </a:buClr>
              <a:buSzPct val="80000"/>
            </a:pPr>
            <a:endParaRPr lang="fr-CH" altLang="en-US" sz="1800" dirty="0" smtClean="0"/>
          </a:p>
          <a:p>
            <a:pPr eaLnBrk="1" hangingPunct="1">
              <a:lnSpc>
                <a:spcPts val="100"/>
              </a:lnSpc>
              <a:buClr>
                <a:schemeClr val="tx1"/>
              </a:buClr>
              <a:buSzPct val="80000"/>
            </a:pPr>
            <a:r>
              <a:rPr lang="en-US" altLang="en-US" sz="1800" b="1" dirty="0" smtClean="0">
                <a:solidFill>
                  <a:srgbClr val="0000FF"/>
                </a:solidFill>
              </a:rPr>
              <a:t> </a:t>
            </a:r>
            <a:endParaRPr lang="en-US" altLang="en-US" sz="2400" b="1" dirty="0" smtClean="0">
              <a:solidFill>
                <a:srgbClr val="0000FF"/>
              </a:solidFill>
            </a:endParaRPr>
          </a:p>
          <a:p>
            <a:pPr eaLnBrk="1" hangingPunct="1">
              <a:lnSpc>
                <a:spcPts val="2400"/>
              </a:lnSpc>
              <a:buSzPct val="80000"/>
              <a:buFont typeface="Wingdings" pitchFamily="2" charset="2"/>
              <a:buChar char="ü"/>
            </a:pPr>
            <a:r>
              <a:rPr lang="fr-CH" altLang="en-US" sz="2400" b="1" dirty="0" smtClean="0">
                <a:solidFill>
                  <a:srgbClr val="0000FF"/>
                </a:solidFill>
              </a:rPr>
              <a:t> Impartialité</a:t>
            </a:r>
          </a:p>
          <a:p>
            <a:pPr eaLnBrk="1" hangingPunct="1">
              <a:buSzPct val="80000"/>
              <a:buFont typeface="Wingdings" pitchFamily="2" charset="2"/>
              <a:buChar char="ð"/>
            </a:pPr>
            <a:r>
              <a:rPr lang="en-US" altLang="en-US" sz="1800" dirty="0" smtClean="0"/>
              <a:t> </a:t>
            </a:r>
            <a:r>
              <a:rPr lang="fr-FR" sz="1800" dirty="0"/>
              <a:t>Essentielle pour préserver l’accord et la coopération des principales </a:t>
            </a:r>
            <a:r>
              <a:rPr lang="fr-FR" sz="1800" dirty="0" smtClean="0"/>
              <a:t>parties</a:t>
            </a:r>
            <a:endParaRPr lang="en-US" altLang="en-US" sz="1800" dirty="0"/>
          </a:p>
          <a:p>
            <a:pPr eaLnBrk="1" hangingPunct="1">
              <a:buSzPct val="80000"/>
              <a:buFont typeface="Wingdings" pitchFamily="2" charset="2"/>
              <a:buChar char="ð"/>
            </a:pPr>
            <a:r>
              <a:rPr lang="fr-FR" sz="1800" dirty="0" smtClean="0"/>
              <a:t> Notion </a:t>
            </a:r>
            <a:r>
              <a:rPr lang="fr-FR" sz="1800" dirty="0"/>
              <a:t>différente de celle de « Neutralité </a:t>
            </a:r>
            <a:r>
              <a:rPr lang="fr-FR" sz="1800" dirty="0" smtClean="0"/>
              <a:t>»</a:t>
            </a:r>
          </a:p>
          <a:p>
            <a:pPr eaLnBrk="1" hangingPunct="1">
              <a:buSzPct val="80000"/>
            </a:pPr>
            <a:endParaRPr lang="fr-FR" sz="1900" dirty="0" smtClean="0"/>
          </a:p>
          <a:p>
            <a:pPr marL="177800" indent="-177800" eaLnBrk="1" hangingPunct="1">
              <a:buSzPct val="80000"/>
              <a:buFont typeface="Wingdings" pitchFamily="2" charset="2"/>
              <a:buChar char="ü"/>
            </a:pPr>
            <a:r>
              <a:rPr lang="fr-CH" altLang="en-US" sz="2400" b="1" dirty="0" smtClean="0">
                <a:solidFill>
                  <a:srgbClr val="0000FF"/>
                </a:solidFill>
              </a:rPr>
              <a:t>Non-utilisation de la force, excepté dans le cas d’un mandat de légitime défense ou de défense</a:t>
            </a:r>
            <a:endParaRPr lang="en-US" altLang="en-US" dirty="0"/>
          </a:p>
          <a:p>
            <a:pPr eaLnBrk="1" hangingPunct="1">
              <a:buSzPct val="80000"/>
              <a:buFont typeface="Wingdings" pitchFamily="2" charset="2"/>
              <a:buChar char="ð"/>
            </a:pPr>
            <a:r>
              <a:rPr lang="en-US" altLang="en-US" sz="1800" dirty="0"/>
              <a:t> </a:t>
            </a:r>
            <a:r>
              <a:rPr lang="fr-FR" sz="1800" dirty="0"/>
              <a:t>Défense du personnel </a:t>
            </a:r>
            <a:r>
              <a:rPr lang="fr-FR" sz="1800" dirty="0" smtClean="0"/>
              <a:t> et </a:t>
            </a:r>
            <a:r>
              <a:rPr lang="fr-FR" sz="1800" dirty="0"/>
              <a:t>des biens des Nations Unies </a:t>
            </a:r>
            <a:endParaRPr lang="en-US" altLang="en-US" sz="1800" dirty="0" smtClean="0"/>
          </a:p>
          <a:p>
            <a:pPr eaLnBrk="1" hangingPunct="1">
              <a:buSzPct val="80000"/>
              <a:buFont typeface="Wingdings" pitchFamily="2" charset="2"/>
              <a:buChar char="ð"/>
            </a:pPr>
            <a:r>
              <a:rPr lang="en-US" altLang="en-US" sz="1800" dirty="0" smtClean="0"/>
              <a:t> </a:t>
            </a:r>
            <a:r>
              <a:rPr lang="fr-FR" sz="1800" dirty="0"/>
              <a:t>Mise en œuvre du mandat, notamment de la disposition « Protection des civils </a:t>
            </a:r>
            <a:r>
              <a:rPr lang="fr-FR" sz="1800" dirty="0" smtClean="0"/>
              <a:t>»</a:t>
            </a:r>
          </a:p>
          <a:p>
            <a:pPr eaLnBrk="1" hangingPunct="1">
              <a:buSzPct val="80000"/>
              <a:buFont typeface="Wingdings" pitchFamily="2" charset="2"/>
              <a:buChar char="ð"/>
            </a:pPr>
            <a:r>
              <a:rPr lang="fr-FR" sz="1800" dirty="0" smtClean="0"/>
              <a:t> </a:t>
            </a:r>
            <a:r>
              <a:rPr lang="fr-FR" sz="1800" dirty="0"/>
              <a:t>Mesure de dernier </a:t>
            </a:r>
            <a:r>
              <a:rPr lang="fr-FR" sz="1800" dirty="0" smtClean="0"/>
              <a:t>recours</a:t>
            </a:r>
            <a:endParaRPr lang="en-US" altLang="en-US" sz="1800" dirty="0"/>
          </a:p>
          <a:p>
            <a:pPr eaLnBrk="1" hangingPunct="1">
              <a:buSzPct val="80000"/>
              <a:buFont typeface="Wingdings" pitchFamily="2" charset="2"/>
              <a:buChar char="ð"/>
            </a:pPr>
            <a:r>
              <a:rPr lang="fr-FR" sz="1800" dirty="0"/>
              <a:t>Encadré par les </a:t>
            </a:r>
            <a:r>
              <a:rPr lang="fr-FR" sz="1800" dirty="0" err="1"/>
              <a:t>ROEs</a:t>
            </a:r>
            <a:r>
              <a:rPr lang="fr-FR" sz="1800" dirty="0"/>
              <a:t> (Règles d’engagement) et la DUF (Directive sur l’utilisation de la force)</a:t>
            </a:r>
            <a:endParaRPr lang="en-US" altLang="en-US" sz="1800" dirty="0"/>
          </a:p>
        </p:txBody>
      </p:sp>
      <p:sp>
        <p:nvSpPr>
          <p:cNvPr id="67588" name="Text Box 7"/>
          <p:cNvSpPr txBox="1">
            <a:spLocks noChangeArrowheads="1"/>
          </p:cNvSpPr>
          <p:nvPr/>
        </p:nvSpPr>
        <p:spPr bwMode="auto">
          <a:xfrm>
            <a:off x="923525" y="870315"/>
            <a:ext cx="7296950" cy="523220"/>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chemeClr val="bg1"/>
              </a:buClr>
              <a:buSzPct val="80000"/>
              <a:buFont typeface="Wingdings" pitchFamily="2" charset="2"/>
              <a:buNone/>
            </a:pPr>
            <a:r>
              <a:rPr lang="fr-FR" sz="2800" b="1" dirty="0"/>
              <a:t>Principes fondamentaux du maintien de la paix</a:t>
            </a:r>
            <a:endParaRPr lang="en-US" altLang="en-US" sz="2800" b="1" dirty="0"/>
          </a:p>
        </p:txBody>
      </p:sp>
      <p:sp>
        <p:nvSpPr>
          <p:cNvPr id="67589" name="Rectangle 9"/>
          <p:cNvSpPr>
            <a:spLocks noChangeArrowheads="1"/>
          </p:cNvSpPr>
          <p:nvPr/>
        </p:nvSpPr>
        <p:spPr bwMode="auto">
          <a:xfrm>
            <a:off x="-267030" y="273813"/>
            <a:ext cx="9520107"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r>
              <a:rPr lang="fr-FR" sz="2200" b="1" dirty="0"/>
              <a:t>FONDEMENTS DE LA POLITIQUE DE MAINTIEN DE LA PAIX DES NATIONS UNIES</a:t>
            </a:r>
            <a:endParaRPr lang="en-US" altLang="en-US" sz="2200" b="1" dirty="0"/>
          </a:p>
        </p:txBody>
      </p:sp>
      <p:sp>
        <p:nvSpPr>
          <p:cNvPr id="6" name="ZoneTexte 5"/>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
        <p:nvSpPr>
          <p:cNvPr id="7" name="ZoneTexte 6"/>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11</a:t>
            </a:fld>
            <a:endParaRPr lang="en-GB" altLang="en-US" sz="1600" dirty="0" smtClean="0"/>
          </a:p>
        </p:txBody>
      </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70" name="Rounded Rectangle 28"/>
          <p:cNvSpPr>
            <a:spLocks noChangeArrowheads="1"/>
          </p:cNvSpPr>
          <p:nvPr/>
        </p:nvSpPr>
        <p:spPr bwMode="auto">
          <a:xfrm>
            <a:off x="3048000" y="5029200"/>
            <a:ext cx="990600" cy="457200"/>
          </a:xfrm>
          <a:prstGeom prst="roundRect">
            <a:avLst>
              <a:gd name="adj" fmla="val 16667"/>
            </a:avLst>
          </a:prstGeom>
          <a:gradFill rotWithShape="1">
            <a:gsLst>
              <a:gs pos="0">
                <a:srgbClr val="0000FF"/>
              </a:gs>
              <a:gs pos="50000">
                <a:schemeClr val="accent1"/>
              </a:gs>
              <a:gs pos="100000">
                <a:srgbClr val="0000FF"/>
              </a:gs>
            </a:gsLst>
            <a:lin ang="5400000" scaled="1"/>
          </a:gradFill>
          <a:ln w="25400" algn="ctr">
            <a:solidFill>
              <a:srgbClr val="0000FF"/>
            </a:solidFill>
            <a:round/>
            <a:headEnd/>
            <a:tailEnd/>
          </a:ln>
        </p:spPr>
        <p:txBody>
          <a:bodyPr/>
          <a:lstStyle/>
          <a:p>
            <a:pPr algn="ctr">
              <a:defRPr/>
            </a:pPr>
            <a:r>
              <a:rPr lang="en-US" sz="1800" b="1">
                <a:solidFill>
                  <a:srgbClr val="0000FF"/>
                </a:solidFill>
                <a:latin typeface="Arial" pitchFamily="34" charset="0"/>
                <a:ea typeface="ヒラギノ明朝 ProN W3"/>
                <a:cs typeface="ヒラギノ明朝 ProN W3"/>
                <a:sym typeface="Times New Roman" pitchFamily="18" charset="0"/>
              </a:rPr>
              <a:t>U9</a:t>
            </a:r>
          </a:p>
        </p:txBody>
      </p:sp>
      <p:sp>
        <p:nvSpPr>
          <p:cNvPr id="8194" name="Rectangle 2"/>
          <p:cNvSpPr>
            <a:spLocks noChangeArrowheads="1"/>
          </p:cNvSpPr>
          <p:nvPr/>
        </p:nvSpPr>
        <p:spPr bwMode="auto">
          <a:xfrm>
            <a:off x="5795963" y="3094038"/>
            <a:ext cx="2665412" cy="1584325"/>
          </a:xfrm>
          <a:prstGeom prst="rect">
            <a:avLst/>
          </a:prstGeom>
          <a:noFill/>
          <a:ln w="38100">
            <a:solidFill>
              <a:srgbClr val="A60A28"/>
            </a:solidFill>
            <a:prstDash val="sysDot"/>
            <a:miter lim="800000"/>
            <a:headEnd/>
            <a:tailEnd/>
          </a:ln>
        </p:spPr>
        <p:txBody>
          <a:bodyPr wrap="none" anchor="ctr"/>
          <a:lstStyle/>
          <a:p>
            <a:pPr eaLnBrk="0" hangingPunct="0">
              <a:defRPr/>
            </a:pPr>
            <a:endParaRPr lang="en-GB" sz="3200">
              <a:solidFill>
                <a:srgbClr val="000000"/>
              </a:solidFill>
              <a:latin typeface="Arial"/>
              <a:cs typeface="+mn-cs"/>
            </a:endParaRPr>
          </a:p>
        </p:txBody>
      </p:sp>
      <p:sp>
        <p:nvSpPr>
          <p:cNvPr id="8195" name="Rectangle 3"/>
          <p:cNvSpPr>
            <a:spLocks noChangeArrowheads="1"/>
          </p:cNvSpPr>
          <p:nvPr/>
        </p:nvSpPr>
        <p:spPr bwMode="auto">
          <a:xfrm>
            <a:off x="4429125" y="5616575"/>
            <a:ext cx="1081088" cy="576263"/>
          </a:xfrm>
          <a:prstGeom prst="rect">
            <a:avLst/>
          </a:prstGeom>
          <a:solidFill>
            <a:srgbClr val="6EF07A"/>
          </a:solidFill>
          <a:ln w="9525">
            <a:solidFill>
              <a:schemeClr val="tx1"/>
            </a:solidFill>
            <a:miter lim="800000"/>
            <a:headEnd/>
            <a:tailEnd/>
          </a:ln>
        </p:spPr>
        <p:txBody>
          <a:bodyPr wrap="none" anchor="ctr"/>
          <a:lstStyle/>
          <a:p>
            <a:pPr eaLnBrk="0" hangingPunct="0">
              <a:defRPr/>
            </a:pPr>
            <a:endParaRPr lang="en-GB" sz="3200">
              <a:solidFill>
                <a:srgbClr val="000000"/>
              </a:solidFill>
              <a:latin typeface="Arial"/>
              <a:cs typeface="+mn-cs"/>
            </a:endParaRPr>
          </a:p>
        </p:txBody>
      </p:sp>
      <p:sp>
        <p:nvSpPr>
          <p:cNvPr id="8196" name="Rectangle 4"/>
          <p:cNvSpPr>
            <a:spLocks noChangeArrowheads="1"/>
          </p:cNvSpPr>
          <p:nvPr/>
        </p:nvSpPr>
        <p:spPr bwMode="auto">
          <a:xfrm>
            <a:off x="4573588" y="5761038"/>
            <a:ext cx="1081087" cy="576262"/>
          </a:xfrm>
          <a:prstGeom prst="rect">
            <a:avLst/>
          </a:prstGeom>
          <a:solidFill>
            <a:srgbClr val="6EF07A"/>
          </a:solidFill>
          <a:ln w="9525">
            <a:solidFill>
              <a:schemeClr val="tx1"/>
            </a:solidFill>
            <a:miter lim="800000"/>
            <a:headEnd/>
            <a:tailEnd/>
          </a:ln>
        </p:spPr>
        <p:txBody>
          <a:bodyPr wrap="none" anchor="ctr"/>
          <a:lstStyle/>
          <a:p>
            <a:pPr eaLnBrk="0" hangingPunct="0">
              <a:defRPr/>
            </a:pPr>
            <a:endParaRPr lang="en-GB" sz="3200">
              <a:solidFill>
                <a:srgbClr val="000000"/>
              </a:solidFill>
              <a:latin typeface="Arial"/>
              <a:cs typeface="+mn-cs"/>
            </a:endParaRPr>
          </a:p>
        </p:txBody>
      </p:sp>
      <p:sp>
        <p:nvSpPr>
          <p:cNvPr id="8198" name="Rectangle 6"/>
          <p:cNvSpPr>
            <a:spLocks noChangeArrowheads="1"/>
          </p:cNvSpPr>
          <p:nvPr/>
        </p:nvSpPr>
        <p:spPr bwMode="auto">
          <a:xfrm>
            <a:off x="3059113" y="1438275"/>
            <a:ext cx="1081087" cy="576263"/>
          </a:xfrm>
          <a:prstGeom prst="rect">
            <a:avLst/>
          </a:prstGeom>
          <a:solidFill>
            <a:schemeClr val="accent1"/>
          </a:solidFill>
          <a:ln w="9525">
            <a:solidFill>
              <a:schemeClr val="tx1"/>
            </a:solidFill>
            <a:miter lim="800000"/>
            <a:headEnd/>
            <a:tailEnd/>
          </a:ln>
        </p:spPr>
        <p:txBody>
          <a:bodyPr wrap="none" anchor="ctr"/>
          <a:lstStyle/>
          <a:p>
            <a:pPr algn="ctr">
              <a:defRPr/>
            </a:pPr>
            <a:r>
              <a:rPr lang="en-US" sz="1600" b="1" dirty="0" smtClean="0">
                <a:solidFill>
                  <a:srgbClr val="112729"/>
                </a:solidFill>
                <a:latin typeface="Arial"/>
                <a:cs typeface="+mn-cs"/>
              </a:rPr>
              <a:t>RSSG</a:t>
            </a:r>
            <a:endParaRPr lang="en-US" sz="1600" b="1" dirty="0">
              <a:solidFill>
                <a:srgbClr val="112729"/>
              </a:solidFill>
              <a:latin typeface="Arial"/>
              <a:cs typeface="+mn-cs"/>
            </a:endParaRPr>
          </a:p>
        </p:txBody>
      </p:sp>
      <p:sp>
        <p:nvSpPr>
          <p:cNvPr id="8199" name="Rectangle 7"/>
          <p:cNvSpPr>
            <a:spLocks noChangeArrowheads="1"/>
          </p:cNvSpPr>
          <p:nvPr/>
        </p:nvSpPr>
        <p:spPr bwMode="auto">
          <a:xfrm>
            <a:off x="4284663" y="3165475"/>
            <a:ext cx="1222375" cy="576263"/>
          </a:xfrm>
          <a:prstGeom prst="rect">
            <a:avLst/>
          </a:prstGeom>
          <a:solidFill>
            <a:schemeClr val="accent1"/>
          </a:solidFill>
          <a:ln w="9525">
            <a:solidFill>
              <a:schemeClr val="tx1"/>
            </a:solidFill>
            <a:miter lim="800000"/>
            <a:headEnd/>
            <a:tailEnd/>
          </a:ln>
        </p:spPr>
        <p:txBody>
          <a:bodyPr wrap="none" anchor="ctr"/>
          <a:lstStyle/>
          <a:p>
            <a:pPr algn="ctr">
              <a:defRPr/>
            </a:pPr>
            <a:r>
              <a:rPr lang="en-US" sz="1400" dirty="0" err="1" smtClean="0">
                <a:solidFill>
                  <a:srgbClr val="112729"/>
                </a:solidFill>
                <a:latin typeface="Arial"/>
                <a:cs typeface="+mn-cs"/>
              </a:rPr>
              <a:t>Directeur</a:t>
            </a:r>
            <a:r>
              <a:rPr lang="en-US" sz="1400" dirty="0" smtClean="0">
                <a:solidFill>
                  <a:srgbClr val="112729"/>
                </a:solidFill>
                <a:latin typeface="Arial"/>
                <a:cs typeface="+mn-cs"/>
              </a:rPr>
              <a:t> de </a:t>
            </a:r>
            <a:br>
              <a:rPr lang="en-US" sz="1400" dirty="0" smtClean="0">
                <a:solidFill>
                  <a:srgbClr val="112729"/>
                </a:solidFill>
                <a:latin typeface="Arial"/>
                <a:cs typeface="+mn-cs"/>
              </a:rPr>
            </a:br>
            <a:r>
              <a:rPr lang="en-US" sz="1400" dirty="0" err="1" smtClean="0">
                <a:solidFill>
                  <a:srgbClr val="112729"/>
                </a:solidFill>
                <a:latin typeface="Arial"/>
                <a:cs typeface="+mn-cs"/>
              </a:rPr>
              <a:t>l’administration</a:t>
            </a:r>
            <a:endParaRPr lang="en-US" sz="1400" dirty="0">
              <a:solidFill>
                <a:srgbClr val="112729"/>
              </a:solidFill>
              <a:latin typeface="Arial"/>
              <a:cs typeface="+mn-cs"/>
            </a:endParaRPr>
          </a:p>
        </p:txBody>
      </p:sp>
      <p:sp>
        <p:nvSpPr>
          <p:cNvPr id="168969" name="Rectangle 8"/>
          <p:cNvSpPr>
            <a:spLocks noChangeArrowheads="1"/>
          </p:cNvSpPr>
          <p:nvPr/>
        </p:nvSpPr>
        <p:spPr bwMode="auto">
          <a:xfrm>
            <a:off x="3708400" y="4822825"/>
            <a:ext cx="1152525" cy="576263"/>
          </a:xfrm>
          <a:prstGeom prst="rect">
            <a:avLst/>
          </a:prstGeom>
          <a:solidFill>
            <a:srgbClr val="0000FF"/>
          </a:solidFill>
          <a:ln w="9525">
            <a:solidFill>
              <a:schemeClr val="tx1"/>
            </a:solidFill>
            <a:miter lim="800000"/>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400" b="1" dirty="0" smtClean="0">
                <a:solidFill>
                  <a:srgbClr val="FFFFFF"/>
                </a:solidFill>
              </a:rPr>
              <a:t>Commandant</a:t>
            </a:r>
          </a:p>
          <a:p>
            <a:pPr algn="ctr" eaLnBrk="1" hangingPunct="1"/>
            <a:r>
              <a:rPr lang="en-US" altLang="en-US" sz="1400" b="1" dirty="0" smtClean="0">
                <a:solidFill>
                  <a:srgbClr val="FFFFFF"/>
                </a:solidFill>
              </a:rPr>
              <a:t>De la Force</a:t>
            </a:r>
            <a:endParaRPr lang="en-US" altLang="en-US" sz="1400" b="1" dirty="0">
              <a:solidFill>
                <a:srgbClr val="FFFFFF"/>
              </a:solidFill>
            </a:endParaRPr>
          </a:p>
        </p:txBody>
      </p:sp>
      <p:sp>
        <p:nvSpPr>
          <p:cNvPr id="8201" name="Rectangle 9"/>
          <p:cNvSpPr>
            <a:spLocks noChangeArrowheads="1"/>
          </p:cNvSpPr>
          <p:nvPr/>
        </p:nvSpPr>
        <p:spPr bwMode="auto">
          <a:xfrm>
            <a:off x="1835150" y="2373313"/>
            <a:ext cx="1081088" cy="576262"/>
          </a:xfrm>
          <a:prstGeom prst="rect">
            <a:avLst/>
          </a:prstGeom>
          <a:solidFill>
            <a:schemeClr val="accent1"/>
          </a:solidFill>
          <a:ln w="9525">
            <a:solidFill>
              <a:schemeClr val="tx1"/>
            </a:solidFill>
            <a:miter lim="800000"/>
            <a:headEnd/>
            <a:tailEnd/>
          </a:ln>
        </p:spPr>
        <p:txBody>
          <a:bodyPr wrap="none" anchor="ctr"/>
          <a:lstStyle/>
          <a:p>
            <a:pPr algn="ctr">
              <a:defRPr/>
            </a:pPr>
            <a:r>
              <a:rPr lang="en-US" sz="1200" dirty="0" smtClean="0">
                <a:solidFill>
                  <a:srgbClr val="000000"/>
                </a:solidFill>
                <a:latin typeface="Arial"/>
                <a:cs typeface="+mn-cs"/>
              </a:rPr>
              <a:t>RSASG</a:t>
            </a:r>
            <a:endParaRPr lang="en-US" sz="1200" dirty="0">
              <a:solidFill>
                <a:srgbClr val="000000"/>
              </a:solidFill>
              <a:latin typeface="Arial"/>
              <a:cs typeface="+mn-cs"/>
            </a:endParaRPr>
          </a:p>
        </p:txBody>
      </p:sp>
      <p:sp>
        <p:nvSpPr>
          <p:cNvPr id="8202" name="Rectangle 10"/>
          <p:cNvSpPr>
            <a:spLocks noChangeArrowheads="1"/>
          </p:cNvSpPr>
          <p:nvPr/>
        </p:nvSpPr>
        <p:spPr bwMode="auto">
          <a:xfrm>
            <a:off x="4284663" y="2373313"/>
            <a:ext cx="1222375" cy="576262"/>
          </a:xfrm>
          <a:prstGeom prst="rect">
            <a:avLst/>
          </a:prstGeom>
          <a:solidFill>
            <a:schemeClr val="accent1"/>
          </a:solidFill>
          <a:ln w="9525">
            <a:solidFill>
              <a:srgbClr val="FF0000"/>
            </a:solidFill>
            <a:miter lim="800000"/>
            <a:headEnd/>
            <a:tailEnd/>
          </a:ln>
        </p:spPr>
        <p:txBody>
          <a:bodyPr wrap="none" anchor="ctr"/>
          <a:lstStyle/>
          <a:p>
            <a:pPr algn="ctr">
              <a:defRPr/>
            </a:pPr>
            <a:r>
              <a:rPr lang="en-US" sz="1600" dirty="0" smtClean="0">
                <a:solidFill>
                  <a:srgbClr val="112729"/>
                </a:solidFill>
                <a:latin typeface="Arial"/>
                <a:cs typeface="+mn-cs"/>
              </a:rPr>
              <a:t>RSASG</a:t>
            </a:r>
            <a:endParaRPr lang="en-US" sz="1600" dirty="0">
              <a:solidFill>
                <a:srgbClr val="112729"/>
              </a:solidFill>
              <a:latin typeface="Arial"/>
              <a:cs typeface="+mn-cs"/>
            </a:endParaRPr>
          </a:p>
          <a:p>
            <a:pPr algn="ctr">
              <a:defRPr/>
            </a:pPr>
            <a:r>
              <a:rPr lang="en-US" sz="1600" dirty="0" smtClean="0">
                <a:solidFill>
                  <a:srgbClr val="112729"/>
                </a:solidFill>
                <a:latin typeface="Arial"/>
                <a:cs typeface="+mn-cs"/>
              </a:rPr>
              <a:t>CR/CH</a:t>
            </a:r>
            <a:endParaRPr lang="en-US" sz="1600" dirty="0">
              <a:solidFill>
                <a:srgbClr val="112729"/>
              </a:solidFill>
              <a:latin typeface="Arial"/>
              <a:cs typeface="+mn-cs"/>
            </a:endParaRPr>
          </a:p>
        </p:txBody>
      </p:sp>
      <p:sp>
        <p:nvSpPr>
          <p:cNvPr id="8203" name="Rectangle 11"/>
          <p:cNvSpPr>
            <a:spLocks noChangeArrowheads="1"/>
          </p:cNvSpPr>
          <p:nvPr/>
        </p:nvSpPr>
        <p:spPr bwMode="auto">
          <a:xfrm>
            <a:off x="1835150" y="3165475"/>
            <a:ext cx="1081088" cy="576263"/>
          </a:xfrm>
          <a:prstGeom prst="rect">
            <a:avLst/>
          </a:prstGeom>
          <a:solidFill>
            <a:schemeClr val="accent1"/>
          </a:solidFill>
          <a:ln w="9525">
            <a:solidFill>
              <a:schemeClr val="tx1"/>
            </a:solidFill>
            <a:miter lim="800000"/>
            <a:headEnd/>
            <a:tailEnd/>
          </a:ln>
        </p:spPr>
        <p:txBody>
          <a:bodyPr wrap="none" anchor="ctr"/>
          <a:lstStyle/>
          <a:p>
            <a:pPr algn="ctr">
              <a:defRPr/>
            </a:pPr>
            <a:r>
              <a:rPr lang="en-US" sz="1150" dirty="0" smtClean="0">
                <a:solidFill>
                  <a:srgbClr val="000000"/>
                </a:solidFill>
                <a:latin typeface="Arial"/>
                <a:cs typeface="+mn-cs"/>
              </a:rPr>
              <a:t>Chef d’état-major</a:t>
            </a:r>
            <a:endParaRPr lang="en-US" sz="1150" dirty="0">
              <a:solidFill>
                <a:srgbClr val="000000"/>
              </a:solidFill>
              <a:latin typeface="Arial"/>
              <a:cs typeface="+mn-cs"/>
            </a:endParaRPr>
          </a:p>
          <a:p>
            <a:pPr algn="ctr">
              <a:defRPr/>
            </a:pPr>
            <a:r>
              <a:rPr lang="en-US" sz="1150" dirty="0" smtClean="0">
                <a:solidFill>
                  <a:srgbClr val="000000"/>
                </a:solidFill>
                <a:latin typeface="Arial"/>
                <a:cs typeface="+mn-cs"/>
              </a:rPr>
              <a:t>/Chef de</a:t>
            </a:r>
            <a:endParaRPr lang="en-US" sz="1150" dirty="0">
              <a:solidFill>
                <a:srgbClr val="000000"/>
              </a:solidFill>
              <a:latin typeface="Arial"/>
              <a:cs typeface="+mn-cs"/>
            </a:endParaRPr>
          </a:p>
          <a:p>
            <a:pPr algn="ctr">
              <a:defRPr/>
            </a:pPr>
            <a:r>
              <a:rPr lang="en-US" sz="1150" dirty="0" smtClean="0">
                <a:solidFill>
                  <a:srgbClr val="000000"/>
                </a:solidFill>
                <a:latin typeface="Arial"/>
                <a:cs typeface="+mn-cs"/>
              </a:rPr>
              <a:t>cabinet</a:t>
            </a:r>
            <a:endParaRPr lang="en-US" sz="1150" dirty="0">
              <a:solidFill>
                <a:srgbClr val="000000"/>
              </a:solidFill>
              <a:latin typeface="Arial"/>
              <a:cs typeface="+mn-cs"/>
            </a:endParaRPr>
          </a:p>
        </p:txBody>
      </p:sp>
      <p:sp>
        <p:nvSpPr>
          <p:cNvPr id="8204" name="Rectangle 12"/>
          <p:cNvSpPr>
            <a:spLocks noChangeArrowheads="1"/>
          </p:cNvSpPr>
          <p:nvPr/>
        </p:nvSpPr>
        <p:spPr bwMode="auto">
          <a:xfrm>
            <a:off x="900113" y="4822825"/>
            <a:ext cx="1366837" cy="576263"/>
          </a:xfrm>
          <a:prstGeom prst="rect">
            <a:avLst/>
          </a:prstGeom>
          <a:solidFill>
            <a:srgbClr val="E7AE91"/>
          </a:solidFill>
          <a:ln w="9525">
            <a:solidFill>
              <a:schemeClr val="tx1"/>
            </a:solidFill>
            <a:miter lim="800000"/>
            <a:headEnd/>
            <a:tailEnd/>
          </a:ln>
        </p:spPr>
        <p:txBody>
          <a:bodyPr wrap="none" anchor="ctr"/>
          <a:lstStyle/>
          <a:p>
            <a:pPr algn="ctr">
              <a:defRPr/>
            </a:pPr>
            <a:r>
              <a:rPr lang="en-US" sz="1200" dirty="0" smtClean="0">
                <a:solidFill>
                  <a:srgbClr val="000000"/>
                </a:solidFill>
                <a:latin typeface="Arial"/>
                <a:cs typeface="+mn-cs"/>
              </a:rPr>
              <a:t>Chef de la police</a:t>
            </a:r>
            <a:endParaRPr lang="en-US" sz="1200" dirty="0">
              <a:solidFill>
                <a:srgbClr val="000000"/>
              </a:solidFill>
              <a:latin typeface="Arial"/>
              <a:cs typeface="+mn-cs"/>
            </a:endParaRPr>
          </a:p>
          <a:p>
            <a:pPr algn="ctr">
              <a:defRPr/>
            </a:pPr>
            <a:r>
              <a:rPr lang="en-US" sz="1200" dirty="0" err="1" smtClean="0">
                <a:solidFill>
                  <a:srgbClr val="000000"/>
                </a:solidFill>
                <a:latin typeface="Arial"/>
                <a:cs typeface="+mn-cs"/>
              </a:rPr>
              <a:t>civile</a:t>
            </a:r>
            <a:endParaRPr lang="en-US" sz="1200" dirty="0">
              <a:solidFill>
                <a:srgbClr val="000000"/>
              </a:solidFill>
              <a:latin typeface="Arial"/>
              <a:cs typeface="+mn-cs"/>
            </a:endParaRPr>
          </a:p>
        </p:txBody>
      </p:sp>
      <p:sp>
        <p:nvSpPr>
          <p:cNvPr id="8207" name="Rectangle 15"/>
          <p:cNvSpPr>
            <a:spLocks noChangeArrowheads="1"/>
          </p:cNvSpPr>
          <p:nvPr/>
        </p:nvSpPr>
        <p:spPr bwMode="auto">
          <a:xfrm>
            <a:off x="2987675" y="5614988"/>
            <a:ext cx="1081088" cy="576262"/>
          </a:xfrm>
          <a:prstGeom prst="rect">
            <a:avLst/>
          </a:prstGeom>
          <a:solidFill>
            <a:srgbClr val="6EF07A"/>
          </a:solidFill>
          <a:ln w="9525">
            <a:solidFill>
              <a:schemeClr val="tx1"/>
            </a:solidFill>
            <a:miter lim="800000"/>
            <a:headEnd/>
            <a:tailEnd/>
          </a:ln>
        </p:spPr>
        <p:txBody>
          <a:bodyPr wrap="none" anchor="ctr"/>
          <a:lstStyle/>
          <a:p>
            <a:pPr eaLnBrk="0" hangingPunct="0">
              <a:defRPr/>
            </a:pPr>
            <a:endParaRPr lang="en-GB" sz="1200">
              <a:solidFill>
                <a:srgbClr val="000000"/>
              </a:solidFill>
              <a:latin typeface="Arial"/>
              <a:cs typeface="+mn-cs"/>
            </a:endParaRPr>
          </a:p>
        </p:txBody>
      </p:sp>
      <p:sp>
        <p:nvSpPr>
          <p:cNvPr id="8208" name="Rectangle 16"/>
          <p:cNvSpPr>
            <a:spLocks noChangeArrowheads="1"/>
          </p:cNvSpPr>
          <p:nvPr/>
        </p:nvSpPr>
        <p:spPr bwMode="auto">
          <a:xfrm>
            <a:off x="3132138" y="5759450"/>
            <a:ext cx="1081087" cy="576263"/>
          </a:xfrm>
          <a:prstGeom prst="rect">
            <a:avLst/>
          </a:prstGeom>
          <a:solidFill>
            <a:srgbClr val="6EF07A"/>
          </a:solidFill>
          <a:ln w="9525">
            <a:solidFill>
              <a:schemeClr val="tx1"/>
            </a:solidFill>
            <a:miter lim="800000"/>
            <a:headEnd/>
            <a:tailEnd/>
          </a:ln>
        </p:spPr>
        <p:txBody>
          <a:bodyPr wrap="none" anchor="ctr"/>
          <a:lstStyle/>
          <a:p>
            <a:pPr eaLnBrk="0" hangingPunct="0">
              <a:defRPr/>
            </a:pPr>
            <a:endParaRPr lang="en-GB" sz="1200">
              <a:solidFill>
                <a:srgbClr val="000000"/>
              </a:solidFill>
              <a:latin typeface="Arial"/>
              <a:cs typeface="+mn-cs"/>
            </a:endParaRPr>
          </a:p>
        </p:txBody>
      </p:sp>
      <p:sp>
        <p:nvSpPr>
          <p:cNvPr id="8209" name="Rectangle 17"/>
          <p:cNvSpPr>
            <a:spLocks noChangeArrowheads="1"/>
          </p:cNvSpPr>
          <p:nvPr/>
        </p:nvSpPr>
        <p:spPr bwMode="auto">
          <a:xfrm>
            <a:off x="3276600" y="5975350"/>
            <a:ext cx="1081088" cy="576263"/>
          </a:xfrm>
          <a:prstGeom prst="rect">
            <a:avLst/>
          </a:prstGeom>
          <a:solidFill>
            <a:srgbClr val="6EF07A"/>
          </a:solidFill>
          <a:ln w="9525">
            <a:solidFill>
              <a:schemeClr val="tx1"/>
            </a:solidFill>
            <a:miter lim="800000"/>
            <a:headEnd/>
            <a:tailEnd/>
          </a:ln>
        </p:spPr>
        <p:txBody>
          <a:bodyPr wrap="none" anchor="ctr"/>
          <a:lstStyle/>
          <a:p>
            <a:pPr algn="ctr">
              <a:defRPr/>
            </a:pPr>
            <a:r>
              <a:rPr lang="en-US" sz="1200" dirty="0" smtClean="0">
                <a:solidFill>
                  <a:srgbClr val="000000"/>
                </a:solidFill>
                <a:latin typeface="Arial"/>
                <a:cs typeface="+mn-cs"/>
              </a:rPr>
              <a:t>Commandants </a:t>
            </a:r>
          </a:p>
          <a:p>
            <a:pPr algn="ctr">
              <a:defRPr/>
            </a:pPr>
            <a:r>
              <a:rPr lang="en-US" sz="1200" dirty="0" smtClean="0">
                <a:solidFill>
                  <a:srgbClr val="000000"/>
                </a:solidFill>
                <a:latin typeface="Arial"/>
                <a:cs typeface="+mn-cs"/>
              </a:rPr>
              <a:t>de </a:t>
            </a:r>
            <a:r>
              <a:rPr lang="en-US" sz="1200" dirty="0" err="1" smtClean="0">
                <a:solidFill>
                  <a:srgbClr val="000000"/>
                </a:solidFill>
                <a:latin typeface="Arial"/>
                <a:cs typeface="+mn-cs"/>
              </a:rPr>
              <a:t>secteur</a:t>
            </a:r>
            <a:endParaRPr lang="en-US" sz="1200" dirty="0">
              <a:solidFill>
                <a:srgbClr val="000000"/>
              </a:solidFill>
              <a:latin typeface="Arial"/>
              <a:cs typeface="+mn-cs"/>
            </a:endParaRPr>
          </a:p>
        </p:txBody>
      </p:sp>
      <p:sp>
        <p:nvSpPr>
          <p:cNvPr id="8210" name="Rectangle 18"/>
          <p:cNvSpPr>
            <a:spLocks noChangeArrowheads="1"/>
          </p:cNvSpPr>
          <p:nvPr/>
        </p:nvSpPr>
        <p:spPr bwMode="auto">
          <a:xfrm>
            <a:off x="4718050" y="5976938"/>
            <a:ext cx="1081088" cy="576262"/>
          </a:xfrm>
          <a:prstGeom prst="rect">
            <a:avLst/>
          </a:prstGeom>
          <a:solidFill>
            <a:srgbClr val="6EF07A"/>
          </a:solidFill>
          <a:ln w="9525">
            <a:solidFill>
              <a:schemeClr val="tx1"/>
            </a:solidFill>
            <a:miter lim="800000"/>
            <a:headEnd/>
            <a:tailEnd/>
          </a:ln>
        </p:spPr>
        <p:txBody>
          <a:bodyPr wrap="none" anchor="ctr"/>
          <a:lstStyle/>
          <a:p>
            <a:pPr algn="ctr">
              <a:defRPr/>
            </a:pPr>
            <a:r>
              <a:rPr lang="en-US" sz="1200" dirty="0" err="1" smtClean="0">
                <a:solidFill>
                  <a:srgbClr val="112729"/>
                </a:solidFill>
                <a:latin typeface="Arial"/>
                <a:cs typeface="+mn-cs"/>
              </a:rPr>
              <a:t>Éléments</a:t>
            </a:r>
            <a:r>
              <a:rPr lang="en-US" sz="1200" dirty="0" smtClean="0">
                <a:solidFill>
                  <a:srgbClr val="112729"/>
                </a:solidFill>
                <a:latin typeface="Arial"/>
                <a:cs typeface="+mn-cs"/>
              </a:rPr>
              <a:t> </a:t>
            </a:r>
          </a:p>
          <a:p>
            <a:pPr algn="ctr">
              <a:defRPr/>
            </a:pPr>
            <a:r>
              <a:rPr lang="en-US" sz="1200" dirty="0" err="1" smtClean="0">
                <a:solidFill>
                  <a:srgbClr val="112729"/>
                </a:solidFill>
                <a:latin typeface="Arial"/>
                <a:cs typeface="+mn-cs"/>
              </a:rPr>
              <a:t>d’appui</a:t>
            </a:r>
            <a:r>
              <a:rPr lang="en-US" sz="1200" dirty="0" smtClean="0">
                <a:solidFill>
                  <a:srgbClr val="112729"/>
                </a:solidFill>
                <a:latin typeface="Arial"/>
                <a:cs typeface="+mn-cs"/>
              </a:rPr>
              <a:t> à </a:t>
            </a:r>
          </a:p>
          <a:p>
            <a:pPr algn="ctr">
              <a:defRPr/>
            </a:pPr>
            <a:r>
              <a:rPr lang="en-US" sz="1200" dirty="0" smtClean="0">
                <a:solidFill>
                  <a:srgbClr val="112729"/>
                </a:solidFill>
                <a:latin typeface="Arial"/>
                <a:cs typeface="+mn-cs"/>
              </a:rPr>
              <a:t>la Force</a:t>
            </a:r>
            <a:endParaRPr lang="en-US" sz="1200" dirty="0">
              <a:solidFill>
                <a:srgbClr val="112729"/>
              </a:solidFill>
              <a:latin typeface="Arial"/>
              <a:cs typeface="+mn-cs"/>
            </a:endParaRPr>
          </a:p>
        </p:txBody>
      </p:sp>
      <p:sp>
        <p:nvSpPr>
          <p:cNvPr id="8211" name="Rectangle 19"/>
          <p:cNvSpPr>
            <a:spLocks noChangeArrowheads="1"/>
          </p:cNvSpPr>
          <p:nvPr/>
        </p:nvSpPr>
        <p:spPr bwMode="auto">
          <a:xfrm>
            <a:off x="4283075" y="3886200"/>
            <a:ext cx="1225550" cy="576263"/>
          </a:xfrm>
          <a:prstGeom prst="rect">
            <a:avLst/>
          </a:prstGeom>
          <a:solidFill>
            <a:schemeClr val="accent1"/>
          </a:solidFill>
          <a:ln w="9525">
            <a:solidFill>
              <a:schemeClr val="tx1"/>
            </a:solidFill>
            <a:miter lim="800000"/>
            <a:headEnd/>
            <a:tailEnd/>
          </a:ln>
        </p:spPr>
        <p:txBody>
          <a:bodyPr wrap="none" anchor="ctr"/>
          <a:lstStyle/>
          <a:p>
            <a:pPr algn="ctr">
              <a:defRPr/>
            </a:pPr>
            <a:r>
              <a:rPr lang="en-US" sz="1200" dirty="0" smtClean="0">
                <a:solidFill>
                  <a:srgbClr val="112729"/>
                </a:solidFill>
                <a:latin typeface="Arial"/>
                <a:cs typeface="+mn-cs"/>
              </a:rPr>
              <a:t>Chef des </a:t>
            </a:r>
          </a:p>
          <a:p>
            <a:pPr algn="ctr">
              <a:defRPr/>
            </a:pPr>
            <a:r>
              <a:rPr lang="en-US" sz="1200" dirty="0" smtClean="0">
                <a:solidFill>
                  <a:srgbClr val="112729"/>
                </a:solidFill>
                <a:latin typeface="Arial"/>
                <a:cs typeface="+mn-cs"/>
              </a:rPr>
              <a:t>services </a:t>
            </a:r>
            <a:r>
              <a:rPr lang="en-US" sz="1200" dirty="0" err="1" smtClean="0">
                <a:solidFill>
                  <a:srgbClr val="112729"/>
                </a:solidFill>
                <a:latin typeface="Arial"/>
                <a:cs typeface="+mn-cs"/>
              </a:rPr>
              <a:t>d’appui</a:t>
            </a:r>
            <a:r>
              <a:rPr lang="en-US" sz="1200" dirty="0" smtClean="0">
                <a:solidFill>
                  <a:srgbClr val="112729"/>
                </a:solidFill>
                <a:latin typeface="Arial"/>
                <a:cs typeface="+mn-cs"/>
              </a:rPr>
              <a:t> </a:t>
            </a:r>
          </a:p>
          <a:p>
            <a:pPr algn="ctr">
              <a:defRPr/>
            </a:pPr>
            <a:r>
              <a:rPr lang="en-US" sz="1200" dirty="0" err="1" smtClean="0">
                <a:solidFill>
                  <a:srgbClr val="112729"/>
                </a:solidFill>
                <a:latin typeface="Arial"/>
                <a:cs typeface="+mn-cs"/>
              </a:rPr>
              <a:t>intégrés</a:t>
            </a:r>
            <a:endParaRPr lang="en-US" sz="1200" dirty="0">
              <a:solidFill>
                <a:srgbClr val="112729"/>
              </a:solidFill>
              <a:latin typeface="Arial"/>
              <a:cs typeface="+mn-cs"/>
            </a:endParaRPr>
          </a:p>
        </p:txBody>
      </p:sp>
      <p:sp>
        <p:nvSpPr>
          <p:cNvPr id="168979" name="Line 23"/>
          <p:cNvSpPr>
            <a:spLocks noChangeShapeType="1"/>
          </p:cNvSpPr>
          <p:nvPr/>
        </p:nvSpPr>
        <p:spPr bwMode="auto">
          <a:xfrm>
            <a:off x="3562350" y="2012950"/>
            <a:ext cx="0" cy="2665413"/>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68980" name="Line 24"/>
          <p:cNvSpPr>
            <a:spLocks noChangeShapeType="1"/>
          </p:cNvSpPr>
          <p:nvPr/>
        </p:nvSpPr>
        <p:spPr bwMode="auto">
          <a:xfrm>
            <a:off x="1619250" y="4678363"/>
            <a:ext cx="266541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68981" name="Line 25"/>
          <p:cNvSpPr>
            <a:spLocks noChangeShapeType="1"/>
          </p:cNvSpPr>
          <p:nvPr/>
        </p:nvSpPr>
        <p:spPr bwMode="auto">
          <a:xfrm>
            <a:off x="2914650" y="2662238"/>
            <a:ext cx="1368425"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68982" name="Line 26"/>
          <p:cNvSpPr>
            <a:spLocks noChangeShapeType="1"/>
          </p:cNvSpPr>
          <p:nvPr/>
        </p:nvSpPr>
        <p:spPr bwMode="auto">
          <a:xfrm>
            <a:off x="2914650" y="3454400"/>
            <a:ext cx="1368425"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68983" name="Line 27"/>
          <p:cNvSpPr>
            <a:spLocks noChangeShapeType="1"/>
          </p:cNvSpPr>
          <p:nvPr/>
        </p:nvSpPr>
        <p:spPr bwMode="auto">
          <a:xfrm>
            <a:off x="1619250" y="4678363"/>
            <a:ext cx="0" cy="142875"/>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68984" name="Line 28"/>
          <p:cNvSpPr>
            <a:spLocks noChangeShapeType="1"/>
          </p:cNvSpPr>
          <p:nvPr/>
        </p:nvSpPr>
        <p:spPr bwMode="auto">
          <a:xfrm>
            <a:off x="4284663" y="4678363"/>
            <a:ext cx="0" cy="142875"/>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8221" name="Line 29"/>
          <p:cNvSpPr>
            <a:spLocks noChangeShapeType="1"/>
          </p:cNvSpPr>
          <p:nvPr/>
        </p:nvSpPr>
        <p:spPr bwMode="auto">
          <a:xfrm>
            <a:off x="3563938" y="5543550"/>
            <a:ext cx="1439862" cy="0"/>
          </a:xfrm>
          <a:prstGeom prst="line">
            <a:avLst/>
          </a:prstGeom>
          <a:noFill/>
          <a:ln w="38100">
            <a:solidFill>
              <a:srgbClr val="FF0000"/>
            </a:solidFill>
            <a:round/>
            <a:headEnd/>
            <a:tailEnd/>
          </a:ln>
        </p:spPr>
        <p:txBody>
          <a:bodyPr/>
          <a:lstStyle/>
          <a:p>
            <a:pPr eaLnBrk="0" hangingPunct="0">
              <a:defRPr/>
            </a:pPr>
            <a:endParaRPr lang="es-ES" sz="1800">
              <a:solidFill>
                <a:srgbClr val="000000"/>
              </a:solidFill>
              <a:latin typeface="Arial"/>
              <a:cs typeface="+mn-cs"/>
            </a:endParaRPr>
          </a:p>
        </p:txBody>
      </p:sp>
      <p:sp>
        <p:nvSpPr>
          <p:cNvPr id="8222" name="Line 30"/>
          <p:cNvSpPr>
            <a:spLocks noChangeShapeType="1"/>
          </p:cNvSpPr>
          <p:nvPr/>
        </p:nvSpPr>
        <p:spPr bwMode="auto">
          <a:xfrm>
            <a:off x="4284663" y="5399088"/>
            <a:ext cx="0" cy="144462"/>
          </a:xfrm>
          <a:prstGeom prst="line">
            <a:avLst/>
          </a:prstGeom>
          <a:noFill/>
          <a:ln w="38100">
            <a:solidFill>
              <a:srgbClr val="FF0000"/>
            </a:solidFill>
            <a:round/>
            <a:headEnd/>
            <a:tailEnd/>
          </a:ln>
        </p:spPr>
        <p:txBody>
          <a:bodyPr/>
          <a:lstStyle/>
          <a:p>
            <a:pPr eaLnBrk="0" hangingPunct="0">
              <a:defRPr/>
            </a:pPr>
            <a:endParaRPr lang="es-ES" sz="1200">
              <a:solidFill>
                <a:srgbClr val="000000"/>
              </a:solidFill>
              <a:latin typeface="Arial"/>
              <a:cs typeface="+mn-cs"/>
            </a:endParaRPr>
          </a:p>
        </p:txBody>
      </p:sp>
      <p:sp>
        <p:nvSpPr>
          <p:cNvPr id="8223" name="Line 31"/>
          <p:cNvSpPr>
            <a:spLocks noChangeShapeType="1"/>
          </p:cNvSpPr>
          <p:nvPr/>
        </p:nvSpPr>
        <p:spPr bwMode="auto">
          <a:xfrm>
            <a:off x="3563938" y="5543550"/>
            <a:ext cx="0" cy="71438"/>
          </a:xfrm>
          <a:prstGeom prst="line">
            <a:avLst/>
          </a:prstGeom>
          <a:noFill/>
          <a:ln w="38100">
            <a:solidFill>
              <a:srgbClr val="FF0000"/>
            </a:solidFill>
            <a:round/>
            <a:headEnd/>
            <a:tailEnd/>
          </a:ln>
        </p:spPr>
        <p:txBody>
          <a:bodyPr/>
          <a:lstStyle/>
          <a:p>
            <a:pPr eaLnBrk="0" hangingPunct="0">
              <a:defRPr/>
            </a:pPr>
            <a:endParaRPr lang="es-ES" sz="1200">
              <a:solidFill>
                <a:srgbClr val="000000"/>
              </a:solidFill>
              <a:latin typeface="Arial"/>
              <a:cs typeface="+mn-cs"/>
            </a:endParaRPr>
          </a:p>
        </p:txBody>
      </p:sp>
      <p:sp>
        <p:nvSpPr>
          <p:cNvPr id="8224" name="Line 32"/>
          <p:cNvSpPr>
            <a:spLocks noChangeShapeType="1"/>
          </p:cNvSpPr>
          <p:nvPr/>
        </p:nvSpPr>
        <p:spPr bwMode="auto">
          <a:xfrm>
            <a:off x="5005388" y="5545138"/>
            <a:ext cx="0" cy="71437"/>
          </a:xfrm>
          <a:prstGeom prst="line">
            <a:avLst/>
          </a:prstGeom>
          <a:noFill/>
          <a:ln w="38100">
            <a:solidFill>
              <a:srgbClr val="FF0000"/>
            </a:solidFill>
            <a:round/>
            <a:headEnd/>
            <a:tailEnd/>
          </a:ln>
        </p:spPr>
        <p:txBody>
          <a:bodyPr/>
          <a:lstStyle/>
          <a:p>
            <a:pPr eaLnBrk="0" hangingPunct="0">
              <a:defRPr/>
            </a:pPr>
            <a:endParaRPr lang="es-ES" sz="1800">
              <a:solidFill>
                <a:srgbClr val="000000"/>
              </a:solidFill>
              <a:latin typeface="Arial"/>
              <a:cs typeface="+mn-cs"/>
            </a:endParaRPr>
          </a:p>
        </p:txBody>
      </p:sp>
      <p:sp>
        <p:nvSpPr>
          <p:cNvPr id="168989" name="Line 33"/>
          <p:cNvSpPr>
            <a:spLocks noChangeShapeType="1"/>
          </p:cNvSpPr>
          <p:nvPr/>
        </p:nvSpPr>
        <p:spPr bwMode="auto">
          <a:xfrm>
            <a:off x="4859338" y="2951163"/>
            <a:ext cx="0" cy="142875"/>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8226" name="Line 34"/>
          <p:cNvSpPr>
            <a:spLocks noChangeShapeType="1"/>
          </p:cNvSpPr>
          <p:nvPr/>
        </p:nvSpPr>
        <p:spPr bwMode="auto">
          <a:xfrm>
            <a:off x="4859338" y="3094038"/>
            <a:ext cx="1008062" cy="0"/>
          </a:xfrm>
          <a:prstGeom prst="line">
            <a:avLst/>
          </a:prstGeom>
          <a:noFill/>
          <a:ln w="38100">
            <a:solidFill>
              <a:srgbClr val="A60A28"/>
            </a:solidFill>
            <a:prstDash val="sysDot"/>
            <a:round/>
            <a:headEnd/>
            <a:tailEnd/>
          </a:ln>
        </p:spPr>
        <p:txBody>
          <a:bodyPr/>
          <a:lstStyle/>
          <a:p>
            <a:pPr eaLnBrk="0" hangingPunct="0">
              <a:defRPr/>
            </a:pPr>
            <a:endParaRPr lang="es-ES" sz="1800">
              <a:solidFill>
                <a:srgbClr val="000000"/>
              </a:solidFill>
              <a:latin typeface="Arial"/>
              <a:cs typeface="+mn-cs"/>
            </a:endParaRPr>
          </a:p>
        </p:txBody>
      </p:sp>
      <p:sp>
        <p:nvSpPr>
          <p:cNvPr id="8227" name="Line 35"/>
          <p:cNvSpPr>
            <a:spLocks noChangeShapeType="1"/>
          </p:cNvSpPr>
          <p:nvPr/>
        </p:nvSpPr>
        <p:spPr bwMode="auto">
          <a:xfrm>
            <a:off x="6588125" y="3094038"/>
            <a:ext cx="0" cy="73025"/>
          </a:xfrm>
          <a:prstGeom prst="line">
            <a:avLst/>
          </a:prstGeom>
          <a:noFill/>
          <a:ln w="38100">
            <a:solidFill>
              <a:srgbClr val="FFFF00"/>
            </a:solidFill>
            <a:round/>
            <a:headEnd/>
            <a:tailEnd/>
          </a:ln>
        </p:spPr>
        <p:txBody>
          <a:bodyPr/>
          <a:lstStyle/>
          <a:p>
            <a:pPr eaLnBrk="0" hangingPunct="0">
              <a:defRPr/>
            </a:pPr>
            <a:endParaRPr lang="es-ES" sz="1800">
              <a:solidFill>
                <a:srgbClr val="000000"/>
              </a:solidFill>
              <a:latin typeface="Arial"/>
              <a:cs typeface="+mn-cs"/>
            </a:endParaRPr>
          </a:p>
        </p:txBody>
      </p:sp>
      <p:sp>
        <p:nvSpPr>
          <p:cNvPr id="8228" name="Line 36"/>
          <p:cNvSpPr>
            <a:spLocks noChangeShapeType="1"/>
          </p:cNvSpPr>
          <p:nvPr/>
        </p:nvSpPr>
        <p:spPr bwMode="auto">
          <a:xfrm>
            <a:off x="7812088" y="3094038"/>
            <a:ext cx="0" cy="73025"/>
          </a:xfrm>
          <a:prstGeom prst="line">
            <a:avLst/>
          </a:prstGeom>
          <a:noFill/>
          <a:ln w="38100">
            <a:solidFill>
              <a:srgbClr val="FFFF00"/>
            </a:solidFill>
            <a:round/>
            <a:headEnd/>
            <a:tailEnd/>
          </a:ln>
        </p:spPr>
        <p:txBody>
          <a:bodyPr/>
          <a:lstStyle/>
          <a:p>
            <a:pPr eaLnBrk="0" hangingPunct="0">
              <a:defRPr/>
            </a:pPr>
            <a:endParaRPr lang="es-ES" sz="1800">
              <a:solidFill>
                <a:srgbClr val="000000"/>
              </a:solidFill>
              <a:latin typeface="Arial"/>
              <a:cs typeface="+mn-cs"/>
            </a:endParaRPr>
          </a:p>
        </p:txBody>
      </p:sp>
      <p:sp>
        <p:nvSpPr>
          <p:cNvPr id="168993" name="Line 37"/>
          <p:cNvSpPr>
            <a:spLocks noChangeShapeType="1"/>
          </p:cNvSpPr>
          <p:nvPr/>
        </p:nvSpPr>
        <p:spPr bwMode="auto">
          <a:xfrm>
            <a:off x="4932363" y="3743325"/>
            <a:ext cx="0" cy="142875"/>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8230" name="Line 38"/>
          <p:cNvSpPr>
            <a:spLocks noChangeShapeType="1"/>
          </p:cNvSpPr>
          <p:nvPr/>
        </p:nvSpPr>
        <p:spPr bwMode="auto">
          <a:xfrm>
            <a:off x="5003800" y="4462463"/>
            <a:ext cx="0" cy="1081087"/>
          </a:xfrm>
          <a:prstGeom prst="line">
            <a:avLst/>
          </a:prstGeom>
          <a:noFill/>
          <a:ln w="28575">
            <a:solidFill>
              <a:schemeClr val="folHlink"/>
            </a:solidFill>
            <a:prstDash val="dash"/>
            <a:round/>
            <a:headEnd/>
            <a:tailEnd/>
          </a:ln>
        </p:spPr>
        <p:txBody>
          <a:bodyPr/>
          <a:lstStyle/>
          <a:p>
            <a:pPr eaLnBrk="0" hangingPunct="0">
              <a:defRPr/>
            </a:pPr>
            <a:endParaRPr lang="es-ES" sz="1800">
              <a:solidFill>
                <a:srgbClr val="000000"/>
              </a:solidFill>
              <a:latin typeface="Arial"/>
              <a:cs typeface="+mn-cs"/>
            </a:endParaRPr>
          </a:p>
        </p:txBody>
      </p:sp>
      <p:sp>
        <p:nvSpPr>
          <p:cNvPr id="8231" name="Rectangle 39"/>
          <p:cNvSpPr>
            <a:spLocks noChangeArrowheads="1"/>
          </p:cNvSpPr>
          <p:nvPr/>
        </p:nvSpPr>
        <p:spPr bwMode="auto">
          <a:xfrm>
            <a:off x="1692275" y="5614988"/>
            <a:ext cx="1081088" cy="576262"/>
          </a:xfrm>
          <a:prstGeom prst="rect">
            <a:avLst/>
          </a:prstGeom>
          <a:solidFill>
            <a:srgbClr val="E7AE91"/>
          </a:solidFill>
          <a:ln w="9525">
            <a:solidFill>
              <a:schemeClr val="tx1"/>
            </a:solidFill>
            <a:miter lim="800000"/>
            <a:headEnd/>
            <a:tailEnd/>
          </a:ln>
        </p:spPr>
        <p:txBody>
          <a:bodyPr wrap="none" anchor="ctr"/>
          <a:lstStyle/>
          <a:p>
            <a:pPr algn="ctr">
              <a:defRPr/>
            </a:pPr>
            <a:r>
              <a:rPr lang="en-US" sz="1200" dirty="0" err="1" smtClean="0">
                <a:solidFill>
                  <a:srgbClr val="000000"/>
                </a:solidFill>
                <a:latin typeface="Arial"/>
                <a:cs typeface="+mn-cs"/>
              </a:rPr>
              <a:t>Unités</a:t>
            </a:r>
            <a:r>
              <a:rPr lang="en-US" sz="1200" dirty="0" smtClean="0">
                <a:solidFill>
                  <a:srgbClr val="000000"/>
                </a:solidFill>
                <a:latin typeface="Arial"/>
                <a:cs typeface="+mn-cs"/>
              </a:rPr>
              <a:t> </a:t>
            </a:r>
          </a:p>
          <a:p>
            <a:pPr algn="ctr">
              <a:defRPr/>
            </a:pPr>
            <a:r>
              <a:rPr lang="en-US" sz="1200" dirty="0" smtClean="0">
                <a:solidFill>
                  <a:srgbClr val="000000"/>
                </a:solidFill>
                <a:latin typeface="Arial"/>
                <a:cs typeface="+mn-cs"/>
              </a:rPr>
              <a:t>de police </a:t>
            </a:r>
          </a:p>
          <a:p>
            <a:pPr algn="ctr">
              <a:defRPr/>
            </a:pPr>
            <a:r>
              <a:rPr lang="en-US" sz="1200" dirty="0" err="1" smtClean="0">
                <a:solidFill>
                  <a:srgbClr val="000000"/>
                </a:solidFill>
                <a:latin typeface="Arial"/>
                <a:cs typeface="+mn-cs"/>
              </a:rPr>
              <a:t>constituées</a:t>
            </a:r>
            <a:endParaRPr lang="en-US" sz="1200" dirty="0">
              <a:solidFill>
                <a:srgbClr val="000000"/>
              </a:solidFill>
              <a:latin typeface="Arial"/>
              <a:cs typeface="+mn-cs"/>
            </a:endParaRPr>
          </a:p>
        </p:txBody>
      </p:sp>
      <p:sp>
        <p:nvSpPr>
          <p:cNvPr id="8232" name="Rectangle 40"/>
          <p:cNvSpPr>
            <a:spLocks noChangeArrowheads="1"/>
          </p:cNvSpPr>
          <p:nvPr/>
        </p:nvSpPr>
        <p:spPr bwMode="auto">
          <a:xfrm>
            <a:off x="468313" y="5614988"/>
            <a:ext cx="1081087" cy="576262"/>
          </a:xfrm>
          <a:prstGeom prst="rect">
            <a:avLst/>
          </a:prstGeom>
          <a:solidFill>
            <a:srgbClr val="E7AE91"/>
          </a:solidFill>
          <a:ln w="9525">
            <a:solidFill>
              <a:schemeClr val="tx1"/>
            </a:solidFill>
            <a:miter lim="800000"/>
            <a:headEnd/>
            <a:tailEnd/>
          </a:ln>
        </p:spPr>
        <p:txBody>
          <a:bodyPr wrap="none" anchor="ctr"/>
          <a:lstStyle/>
          <a:p>
            <a:pPr algn="ctr">
              <a:defRPr/>
            </a:pPr>
            <a:r>
              <a:rPr lang="en-US" sz="1200" dirty="0" err="1" smtClean="0">
                <a:solidFill>
                  <a:srgbClr val="000000"/>
                </a:solidFill>
                <a:latin typeface="Arial"/>
                <a:cs typeface="+mn-cs"/>
              </a:rPr>
              <a:t>Conseillers</a:t>
            </a:r>
            <a:r>
              <a:rPr lang="en-US" sz="1200" dirty="0" smtClean="0">
                <a:solidFill>
                  <a:srgbClr val="000000"/>
                </a:solidFill>
                <a:latin typeface="Arial"/>
                <a:cs typeface="+mn-cs"/>
              </a:rPr>
              <a:t> de </a:t>
            </a:r>
          </a:p>
          <a:p>
            <a:pPr algn="ctr">
              <a:defRPr/>
            </a:pPr>
            <a:r>
              <a:rPr lang="en-US" sz="1200" dirty="0" smtClean="0">
                <a:solidFill>
                  <a:srgbClr val="000000"/>
                </a:solidFill>
                <a:latin typeface="Arial"/>
                <a:cs typeface="+mn-cs"/>
              </a:rPr>
              <a:t>la police </a:t>
            </a:r>
            <a:endParaRPr lang="en-US" sz="1200" dirty="0">
              <a:solidFill>
                <a:srgbClr val="000000"/>
              </a:solidFill>
              <a:latin typeface="Arial"/>
              <a:cs typeface="+mn-cs"/>
            </a:endParaRPr>
          </a:p>
        </p:txBody>
      </p:sp>
      <p:sp>
        <p:nvSpPr>
          <p:cNvPr id="8233" name="Line 41"/>
          <p:cNvSpPr>
            <a:spLocks noChangeShapeType="1"/>
          </p:cNvSpPr>
          <p:nvPr/>
        </p:nvSpPr>
        <p:spPr bwMode="auto">
          <a:xfrm>
            <a:off x="1042988" y="5543550"/>
            <a:ext cx="1225550" cy="0"/>
          </a:xfrm>
          <a:prstGeom prst="line">
            <a:avLst/>
          </a:prstGeom>
          <a:noFill/>
          <a:ln w="38100">
            <a:solidFill>
              <a:srgbClr val="FF0000"/>
            </a:solidFill>
            <a:round/>
            <a:headEnd/>
            <a:tailEnd/>
          </a:ln>
        </p:spPr>
        <p:txBody>
          <a:bodyPr/>
          <a:lstStyle/>
          <a:p>
            <a:pPr eaLnBrk="0" hangingPunct="0">
              <a:defRPr/>
            </a:pPr>
            <a:endParaRPr lang="es-ES" sz="1200">
              <a:solidFill>
                <a:srgbClr val="000000"/>
              </a:solidFill>
              <a:latin typeface="Arial"/>
              <a:cs typeface="+mn-cs"/>
            </a:endParaRPr>
          </a:p>
        </p:txBody>
      </p:sp>
      <p:sp>
        <p:nvSpPr>
          <p:cNvPr id="8234" name="Line 42"/>
          <p:cNvSpPr>
            <a:spLocks noChangeShapeType="1"/>
          </p:cNvSpPr>
          <p:nvPr/>
        </p:nvSpPr>
        <p:spPr bwMode="auto">
          <a:xfrm flipH="1">
            <a:off x="1042988" y="5543550"/>
            <a:ext cx="0" cy="71438"/>
          </a:xfrm>
          <a:prstGeom prst="line">
            <a:avLst/>
          </a:prstGeom>
          <a:noFill/>
          <a:ln w="38100">
            <a:solidFill>
              <a:srgbClr val="FF0000"/>
            </a:solidFill>
            <a:round/>
            <a:headEnd/>
            <a:tailEnd/>
          </a:ln>
        </p:spPr>
        <p:txBody>
          <a:bodyPr/>
          <a:lstStyle/>
          <a:p>
            <a:pPr eaLnBrk="0" hangingPunct="0">
              <a:defRPr/>
            </a:pPr>
            <a:endParaRPr lang="es-ES" sz="1200">
              <a:solidFill>
                <a:srgbClr val="000000"/>
              </a:solidFill>
              <a:latin typeface="Arial"/>
              <a:cs typeface="+mn-cs"/>
            </a:endParaRPr>
          </a:p>
        </p:txBody>
      </p:sp>
      <p:sp>
        <p:nvSpPr>
          <p:cNvPr id="8235" name="Line 43"/>
          <p:cNvSpPr>
            <a:spLocks noChangeShapeType="1"/>
          </p:cNvSpPr>
          <p:nvPr/>
        </p:nvSpPr>
        <p:spPr bwMode="auto">
          <a:xfrm>
            <a:off x="1547813" y="5399088"/>
            <a:ext cx="0" cy="144462"/>
          </a:xfrm>
          <a:prstGeom prst="line">
            <a:avLst/>
          </a:prstGeom>
          <a:noFill/>
          <a:ln w="38100">
            <a:solidFill>
              <a:srgbClr val="FF0000"/>
            </a:solidFill>
            <a:round/>
            <a:headEnd/>
            <a:tailEnd/>
          </a:ln>
        </p:spPr>
        <p:txBody>
          <a:bodyPr/>
          <a:lstStyle/>
          <a:p>
            <a:pPr eaLnBrk="0" hangingPunct="0">
              <a:defRPr/>
            </a:pPr>
            <a:endParaRPr lang="es-ES" sz="1200">
              <a:solidFill>
                <a:srgbClr val="000000"/>
              </a:solidFill>
              <a:latin typeface="Arial"/>
              <a:cs typeface="+mn-cs"/>
            </a:endParaRPr>
          </a:p>
        </p:txBody>
      </p:sp>
      <p:sp>
        <p:nvSpPr>
          <p:cNvPr id="8236" name="Line 44"/>
          <p:cNvSpPr>
            <a:spLocks noChangeShapeType="1"/>
          </p:cNvSpPr>
          <p:nvPr/>
        </p:nvSpPr>
        <p:spPr bwMode="auto">
          <a:xfrm>
            <a:off x="2268538" y="5543550"/>
            <a:ext cx="0" cy="71438"/>
          </a:xfrm>
          <a:prstGeom prst="line">
            <a:avLst/>
          </a:prstGeom>
          <a:noFill/>
          <a:ln w="38100">
            <a:solidFill>
              <a:srgbClr val="FF0000"/>
            </a:solidFill>
            <a:round/>
            <a:headEnd/>
            <a:tailEnd/>
          </a:ln>
        </p:spPr>
        <p:txBody>
          <a:bodyPr/>
          <a:lstStyle/>
          <a:p>
            <a:pPr eaLnBrk="0" hangingPunct="0">
              <a:defRPr/>
            </a:pPr>
            <a:endParaRPr lang="es-ES" sz="1200">
              <a:solidFill>
                <a:srgbClr val="000000"/>
              </a:solidFill>
              <a:latin typeface="Arial"/>
              <a:cs typeface="+mn-cs"/>
            </a:endParaRPr>
          </a:p>
        </p:txBody>
      </p:sp>
      <p:sp>
        <p:nvSpPr>
          <p:cNvPr id="169001" name="Text Box 45"/>
          <p:cNvSpPr txBox="1">
            <a:spLocks noChangeArrowheads="1"/>
          </p:cNvSpPr>
          <p:nvPr/>
        </p:nvSpPr>
        <p:spPr bwMode="auto">
          <a:xfrm>
            <a:off x="7740650" y="333375"/>
            <a:ext cx="184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en-US" sz="1400" b="1">
              <a:solidFill>
                <a:srgbClr val="112729"/>
              </a:solidFill>
              <a:latin typeface="Arial" pitchFamily="34" charset="0"/>
            </a:endParaRPr>
          </a:p>
        </p:txBody>
      </p:sp>
      <p:sp>
        <p:nvSpPr>
          <p:cNvPr id="169002" name="Line 46"/>
          <p:cNvSpPr>
            <a:spLocks noChangeShapeType="1"/>
          </p:cNvSpPr>
          <p:nvPr/>
        </p:nvSpPr>
        <p:spPr bwMode="auto">
          <a:xfrm>
            <a:off x="4859338" y="3094038"/>
            <a:ext cx="2206625" cy="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69003" name="Line 47"/>
          <p:cNvSpPr>
            <a:spLocks noChangeShapeType="1"/>
          </p:cNvSpPr>
          <p:nvPr/>
        </p:nvSpPr>
        <p:spPr bwMode="auto">
          <a:xfrm>
            <a:off x="6324600" y="1600200"/>
            <a:ext cx="863600"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8240" name="Line 48"/>
          <p:cNvSpPr>
            <a:spLocks noChangeShapeType="1"/>
          </p:cNvSpPr>
          <p:nvPr/>
        </p:nvSpPr>
        <p:spPr bwMode="auto">
          <a:xfrm>
            <a:off x="6299200" y="1870075"/>
            <a:ext cx="863600" cy="0"/>
          </a:xfrm>
          <a:prstGeom prst="line">
            <a:avLst/>
          </a:prstGeom>
          <a:noFill/>
          <a:ln w="38100">
            <a:solidFill>
              <a:srgbClr val="FF0000"/>
            </a:solidFill>
            <a:round/>
            <a:headEnd/>
            <a:tailEnd/>
          </a:ln>
        </p:spPr>
        <p:txBody>
          <a:bodyPr/>
          <a:lstStyle/>
          <a:p>
            <a:pPr eaLnBrk="0" hangingPunct="0">
              <a:defRPr/>
            </a:pPr>
            <a:endParaRPr lang="es-ES" sz="1800">
              <a:solidFill>
                <a:srgbClr val="000000"/>
              </a:solidFill>
              <a:latin typeface="Arial"/>
              <a:cs typeface="+mn-cs"/>
            </a:endParaRPr>
          </a:p>
        </p:txBody>
      </p:sp>
      <p:sp>
        <p:nvSpPr>
          <p:cNvPr id="8241" name="Line 49"/>
          <p:cNvSpPr>
            <a:spLocks noChangeShapeType="1"/>
          </p:cNvSpPr>
          <p:nvPr/>
        </p:nvSpPr>
        <p:spPr bwMode="auto">
          <a:xfrm>
            <a:off x="6299200" y="2622495"/>
            <a:ext cx="863600" cy="0"/>
          </a:xfrm>
          <a:prstGeom prst="line">
            <a:avLst/>
          </a:prstGeom>
          <a:noFill/>
          <a:ln w="38100">
            <a:solidFill>
              <a:srgbClr val="A60A28"/>
            </a:solidFill>
            <a:prstDash val="sysDot"/>
            <a:round/>
            <a:headEnd/>
            <a:tailEnd/>
          </a:ln>
        </p:spPr>
        <p:txBody>
          <a:bodyPr/>
          <a:lstStyle/>
          <a:p>
            <a:pPr eaLnBrk="0" hangingPunct="0">
              <a:defRPr/>
            </a:pPr>
            <a:endParaRPr lang="es-ES" sz="1800">
              <a:solidFill>
                <a:srgbClr val="000000"/>
              </a:solidFill>
              <a:latin typeface="Arial"/>
              <a:cs typeface="+mn-cs"/>
            </a:endParaRPr>
          </a:p>
        </p:txBody>
      </p:sp>
      <p:sp>
        <p:nvSpPr>
          <p:cNvPr id="8242" name="Line 50"/>
          <p:cNvSpPr>
            <a:spLocks noChangeShapeType="1"/>
          </p:cNvSpPr>
          <p:nvPr/>
        </p:nvSpPr>
        <p:spPr bwMode="auto">
          <a:xfrm>
            <a:off x="6299200" y="2230438"/>
            <a:ext cx="863600" cy="0"/>
          </a:xfrm>
          <a:prstGeom prst="line">
            <a:avLst/>
          </a:prstGeom>
          <a:noFill/>
          <a:ln w="28575">
            <a:solidFill>
              <a:schemeClr val="folHlink"/>
            </a:solidFill>
            <a:prstDash val="dash"/>
            <a:round/>
            <a:headEnd/>
            <a:tailEnd/>
          </a:ln>
        </p:spPr>
        <p:txBody>
          <a:bodyPr/>
          <a:lstStyle/>
          <a:p>
            <a:pPr eaLnBrk="0" hangingPunct="0">
              <a:defRPr/>
            </a:pPr>
            <a:endParaRPr lang="es-ES" sz="1800">
              <a:solidFill>
                <a:srgbClr val="000000"/>
              </a:solidFill>
              <a:latin typeface="Arial"/>
              <a:cs typeface="+mn-cs"/>
            </a:endParaRPr>
          </a:p>
        </p:txBody>
      </p:sp>
      <p:sp>
        <p:nvSpPr>
          <p:cNvPr id="8243" name="Text Box 51"/>
          <p:cNvSpPr txBox="1">
            <a:spLocks noChangeArrowheads="1"/>
          </p:cNvSpPr>
          <p:nvPr/>
        </p:nvSpPr>
        <p:spPr bwMode="auto">
          <a:xfrm>
            <a:off x="7235825" y="1438275"/>
            <a:ext cx="1898340" cy="276999"/>
          </a:xfrm>
          <a:prstGeom prst="rect">
            <a:avLst/>
          </a:prstGeom>
          <a:noFill/>
          <a:ln w="9525">
            <a:noFill/>
            <a:miter lim="800000"/>
            <a:headEnd/>
            <a:tailEnd/>
          </a:ln>
        </p:spPr>
        <p:txBody>
          <a:bodyPr wrap="none">
            <a:spAutoFit/>
          </a:bodyPr>
          <a:lstStyle/>
          <a:p>
            <a:pPr>
              <a:defRPr/>
            </a:pPr>
            <a:r>
              <a:rPr lang="fr-FR" sz="1200" b="1" dirty="0"/>
              <a:t>Autorité des Nations Unies</a:t>
            </a:r>
            <a:endParaRPr lang="en-US" sz="1200" b="1" dirty="0">
              <a:solidFill>
                <a:srgbClr val="000000"/>
              </a:solidFill>
              <a:latin typeface="Arial"/>
              <a:cs typeface="+mn-cs"/>
            </a:endParaRPr>
          </a:p>
        </p:txBody>
      </p:sp>
      <p:sp>
        <p:nvSpPr>
          <p:cNvPr id="8244" name="Text Box 52"/>
          <p:cNvSpPr txBox="1">
            <a:spLocks noChangeArrowheads="1"/>
          </p:cNvSpPr>
          <p:nvPr/>
        </p:nvSpPr>
        <p:spPr bwMode="auto">
          <a:xfrm>
            <a:off x="7235825" y="1725613"/>
            <a:ext cx="1927387" cy="451406"/>
          </a:xfrm>
          <a:prstGeom prst="rect">
            <a:avLst/>
          </a:prstGeom>
          <a:noFill/>
          <a:ln w="9525">
            <a:noFill/>
            <a:miter lim="800000"/>
            <a:headEnd/>
            <a:tailEnd/>
          </a:ln>
        </p:spPr>
        <p:txBody>
          <a:bodyPr wrap="none">
            <a:spAutoFit/>
          </a:bodyPr>
          <a:lstStyle/>
          <a:p>
            <a:pPr>
              <a:lnSpc>
                <a:spcPts val="1400"/>
              </a:lnSpc>
              <a:defRPr/>
            </a:pPr>
            <a:r>
              <a:rPr lang="en-US" sz="1400" dirty="0">
                <a:solidFill>
                  <a:srgbClr val="000000"/>
                </a:solidFill>
                <a:latin typeface="Arial"/>
                <a:cs typeface="+mn-cs"/>
              </a:rPr>
              <a:t>UN </a:t>
            </a:r>
            <a:r>
              <a:rPr lang="en-US" sz="1400" dirty="0" smtClean="0">
                <a:solidFill>
                  <a:srgbClr val="000000"/>
                </a:solidFill>
                <a:latin typeface="Arial"/>
                <a:cs typeface="+mn-cs"/>
              </a:rPr>
              <a:t>OPCON </a:t>
            </a:r>
            <a:r>
              <a:rPr lang="fr-FR" sz="1400" dirty="0"/>
              <a:t>(Contrôle </a:t>
            </a:r>
            <a:r>
              <a:rPr lang="fr-FR" sz="1400" dirty="0" smtClean="0"/>
              <a:t/>
            </a:r>
            <a:br>
              <a:rPr lang="fr-FR" sz="1400" dirty="0" smtClean="0"/>
            </a:br>
            <a:r>
              <a:rPr lang="fr-FR" sz="1400" dirty="0" smtClean="0"/>
              <a:t>opérationnel </a:t>
            </a:r>
            <a:r>
              <a:rPr lang="fr-FR" sz="1400" dirty="0"/>
              <a:t>de l’ONU)</a:t>
            </a:r>
            <a:endParaRPr lang="en-US" sz="1400" dirty="0">
              <a:solidFill>
                <a:srgbClr val="000000"/>
              </a:solidFill>
              <a:latin typeface="Arial"/>
              <a:cs typeface="+mn-cs"/>
            </a:endParaRPr>
          </a:p>
        </p:txBody>
      </p:sp>
      <p:sp>
        <p:nvSpPr>
          <p:cNvPr id="8245" name="Text Box 53"/>
          <p:cNvSpPr txBox="1">
            <a:spLocks noChangeArrowheads="1"/>
          </p:cNvSpPr>
          <p:nvPr/>
        </p:nvSpPr>
        <p:spPr bwMode="auto">
          <a:xfrm>
            <a:off x="7235825" y="2145575"/>
            <a:ext cx="1880323" cy="400110"/>
          </a:xfrm>
          <a:prstGeom prst="rect">
            <a:avLst/>
          </a:prstGeom>
          <a:noFill/>
          <a:ln w="9525">
            <a:noFill/>
            <a:miter lim="800000"/>
            <a:headEnd/>
            <a:tailEnd/>
          </a:ln>
        </p:spPr>
        <p:txBody>
          <a:bodyPr wrap="none">
            <a:spAutoFit/>
          </a:bodyPr>
          <a:lstStyle/>
          <a:p>
            <a:pPr>
              <a:lnSpc>
                <a:spcPts val="1200"/>
              </a:lnSpc>
              <a:defRPr/>
            </a:pPr>
            <a:r>
              <a:rPr lang="en-US" sz="1400" dirty="0">
                <a:solidFill>
                  <a:srgbClr val="000000"/>
                </a:solidFill>
                <a:latin typeface="Arial"/>
                <a:cs typeface="+mn-cs"/>
              </a:rPr>
              <a:t>UN </a:t>
            </a:r>
            <a:r>
              <a:rPr lang="en-US" sz="1400" dirty="0" smtClean="0">
                <a:solidFill>
                  <a:srgbClr val="000000"/>
                </a:solidFill>
                <a:latin typeface="Arial"/>
                <a:cs typeface="+mn-cs"/>
              </a:rPr>
              <a:t>TACON </a:t>
            </a:r>
            <a:r>
              <a:rPr lang="fr-FR" sz="1400" dirty="0"/>
              <a:t>(Contrôle </a:t>
            </a:r>
            <a:br>
              <a:rPr lang="fr-FR" sz="1400" dirty="0"/>
            </a:br>
            <a:r>
              <a:rPr lang="fr-FR" sz="1400" dirty="0" smtClean="0"/>
              <a:t>tactique de </a:t>
            </a:r>
            <a:r>
              <a:rPr lang="fr-FR" sz="1400" dirty="0"/>
              <a:t>l’ONU)</a:t>
            </a:r>
            <a:endParaRPr lang="en-US" sz="1400" dirty="0">
              <a:solidFill>
                <a:srgbClr val="000000"/>
              </a:solidFill>
              <a:latin typeface="Arial"/>
              <a:cs typeface="+mn-cs"/>
            </a:endParaRPr>
          </a:p>
        </p:txBody>
      </p:sp>
      <p:sp>
        <p:nvSpPr>
          <p:cNvPr id="8246" name="Text Box 54"/>
          <p:cNvSpPr txBox="1">
            <a:spLocks noChangeArrowheads="1"/>
          </p:cNvSpPr>
          <p:nvPr/>
        </p:nvSpPr>
        <p:spPr bwMode="auto">
          <a:xfrm>
            <a:off x="7286625" y="2463364"/>
            <a:ext cx="1131888" cy="304800"/>
          </a:xfrm>
          <a:prstGeom prst="rect">
            <a:avLst/>
          </a:prstGeom>
          <a:noFill/>
          <a:ln w="9525">
            <a:noFill/>
            <a:miter lim="800000"/>
            <a:headEnd/>
            <a:tailEnd/>
          </a:ln>
        </p:spPr>
        <p:txBody>
          <a:bodyPr wrap="none">
            <a:spAutoFit/>
          </a:bodyPr>
          <a:lstStyle/>
          <a:p>
            <a:pPr>
              <a:defRPr/>
            </a:pPr>
            <a:r>
              <a:rPr lang="en-US" sz="1400" dirty="0">
                <a:solidFill>
                  <a:srgbClr val="000000"/>
                </a:solidFill>
                <a:latin typeface="Arial"/>
                <a:cs typeface="+mn-cs"/>
              </a:rPr>
              <a:t>Coordination</a:t>
            </a:r>
          </a:p>
        </p:txBody>
      </p:sp>
      <p:sp>
        <p:nvSpPr>
          <p:cNvPr id="8257" name="Rectangle 65"/>
          <p:cNvSpPr>
            <a:spLocks noChangeArrowheads="1"/>
          </p:cNvSpPr>
          <p:nvPr/>
        </p:nvSpPr>
        <p:spPr bwMode="auto">
          <a:xfrm>
            <a:off x="900113" y="3814763"/>
            <a:ext cx="792162" cy="360362"/>
          </a:xfrm>
          <a:prstGeom prst="rect">
            <a:avLst/>
          </a:prstGeom>
          <a:solidFill>
            <a:schemeClr val="accent1"/>
          </a:solidFill>
          <a:ln w="9525">
            <a:solidFill>
              <a:schemeClr val="tx1"/>
            </a:solidFill>
            <a:miter lim="800000"/>
            <a:headEnd/>
            <a:tailEnd/>
          </a:ln>
        </p:spPr>
        <p:txBody>
          <a:bodyPr wrap="none" anchor="ctr"/>
          <a:lstStyle/>
          <a:p>
            <a:pPr algn="ctr">
              <a:defRPr/>
            </a:pPr>
            <a:r>
              <a:rPr lang="en-US" sz="1200">
                <a:solidFill>
                  <a:srgbClr val="000000"/>
                </a:solidFill>
                <a:latin typeface="Arial"/>
                <a:cs typeface="+mn-cs"/>
              </a:rPr>
              <a:t>DDR</a:t>
            </a:r>
          </a:p>
        </p:txBody>
      </p:sp>
      <p:sp>
        <p:nvSpPr>
          <p:cNvPr id="8258" name="Rectangle 66"/>
          <p:cNvSpPr>
            <a:spLocks noChangeArrowheads="1"/>
          </p:cNvSpPr>
          <p:nvPr/>
        </p:nvSpPr>
        <p:spPr bwMode="auto">
          <a:xfrm>
            <a:off x="1763713" y="3814763"/>
            <a:ext cx="792162" cy="360362"/>
          </a:xfrm>
          <a:prstGeom prst="rect">
            <a:avLst/>
          </a:prstGeom>
          <a:solidFill>
            <a:schemeClr val="accent1"/>
          </a:solidFill>
          <a:ln w="9525">
            <a:solidFill>
              <a:schemeClr val="tx1"/>
            </a:solidFill>
            <a:miter lim="800000"/>
            <a:headEnd/>
            <a:tailEnd/>
          </a:ln>
        </p:spPr>
        <p:txBody>
          <a:bodyPr wrap="none" anchor="ctr"/>
          <a:lstStyle/>
          <a:p>
            <a:pPr algn="ctr">
              <a:defRPr/>
            </a:pPr>
            <a:r>
              <a:rPr lang="en-US" sz="1200" dirty="0" err="1" smtClean="0">
                <a:solidFill>
                  <a:srgbClr val="000000"/>
                </a:solidFill>
                <a:latin typeface="Arial"/>
                <a:cs typeface="+mn-cs"/>
              </a:rPr>
              <a:t>Conseiller</a:t>
            </a:r>
            <a:r>
              <a:rPr lang="en-US" sz="1200" dirty="0" smtClean="0">
                <a:solidFill>
                  <a:srgbClr val="000000"/>
                </a:solidFill>
                <a:latin typeface="Arial"/>
                <a:cs typeface="+mn-cs"/>
              </a:rPr>
              <a:t> </a:t>
            </a:r>
          </a:p>
          <a:p>
            <a:pPr algn="ctr">
              <a:defRPr/>
            </a:pPr>
            <a:r>
              <a:rPr lang="en-US" sz="1200" dirty="0" err="1" smtClean="0">
                <a:solidFill>
                  <a:srgbClr val="000000"/>
                </a:solidFill>
                <a:latin typeface="Arial"/>
                <a:cs typeface="+mn-cs"/>
              </a:rPr>
              <a:t>politique</a:t>
            </a:r>
            <a:endParaRPr lang="en-US" sz="1200" dirty="0">
              <a:solidFill>
                <a:srgbClr val="000000"/>
              </a:solidFill>
              <a:latin typeface="Arial"/>
              <a:cs typeface="+mn-cs"/>
            </a:endParaRPr>
          </a:p>
        </p:txBody>
      </p:sp>
      <p:sp>
        <p:nvSpPr>
          <p:cNvPr id="8259" name="Rectangle 67"/>
          <p:cNvSpPr>
            <a:spLocks noChangeArrowheads="1"/>
          </p:cNvSpPr>
          <p:nvPr/>
        </p:nvSpPr>
        <p:spPr bwMode="auto">
          <a:xfrm>
            <a:off x="2627313" y="3814763"/>
            <a:ext cx="792162" cy="360362"/>
          </a:xfrm>
          <a:prstGeom prst="rect">
            <a:avLst/>
          </a:prstGeom>
          <a:solidFill>
            <a:schemeClr val="accent1"/>
          </a:solidFill>
          <a:ln w="9525">
            <a:solidFill>
              <a:schemeClr val="tx1"/>
            </a:solidFill>
            <a:miter lim="800000"/>
            <a:headEnd/>
            <a:tailEnd/>
          </a:ln>
        </p:spPr>
        <p:txBody>
          <a:bodyPr wrap="none" anchor="ctr"/>
          <a:lstStyle/>
          <a:p>
            <a:pPr algn="ctr">
              <a:defRPr/>
            </a:pPr>
            <a:r>
              <a:rPr lang="en-US" sz="1200" dirty="0" err="1" smtClean="0">
                <a:solidFill>
                  <a:srgbClr val="000000"/>
                </a:solidFill>
                <a:latin typeface="Arial"/>
                <a:cs typeface="+mn-cs"/>
              </a:rPr>
              <a:t>Conseiller</a:t>
            </a:r>
            <a:endParaRPr lang="en-US" sz="1200" dirty="0" smtClean="0">
              <a:solidFill>
                <a:srgbClr val="000000"/>
              </a:solidFill>
              <a:latin typeface="Arial"/>
              <a:cs typeface="+mn-cs"/>
            </a:endParaRPr>
          </a:p>
          <a:p>
            <a:pPr algn="ctr">
              <a:defRPr/>
            </a:pPr>
            <a:r>
              <a:rPr lang="en-US" sz="1200" dirty="0" err="1" smtClean="0">
                <a:solidFill>
                  <a:srgbClr val="000000"/>
                </a:solidFill>
                <a:latin typeface="Arial"/>
                <a:cs typeface="+mn-cs"/>
              </a:rPr>
              <a:t>juridique</a:t>
            </a:r>
            <a:endParaRPr lang="en-US" sz="1200" dirty="0">
              <a:solidFill>
                <a:srgbClr val="000000"/>
              </a:solidFill>
              <a:latin typeface="Arial"/>
              <a:cs typeface="+mn-cs"/>
            </a:endParaRPr>
          </a:p>
        </p:txBody>
      </p:sp>
      <p:sp>
        <p:nvSpPr>
          <p:cNvPr id="8260" name="Rectangle 68"/>
          <p:cNvSpPr>
            <a:spLocks noChangeArrowheads="1"/>
          </p:cNvSpPr>
          <p:nvPr/>
        </p:nvSpPr>
        <p:spPr bwMode="auto">
          <a:xfrm>
            <a:off x="900113" y="4246563"/>
            <a:ext cx="792162" cy="360362"/>
          </a:xfrm>
          <a:prstGeom prst="rect">
            <a:avLst/>
          </a:prstGeom>
          <a:solidFill>
            <a:schemeClr val="accent1"/>
          </a:solidFill>
          <a:ln w="9525">
            <a:solidFill>
              <a:schemeClr val="tx1"/>
            </a:solidFill>
            <a:miter lim="800000"/>
            <a:headEnd/>
            <a:tailEnd/>
          </a:ln>
        </p:spPr>
        <p:txBody>
          <a:bodyPr wrap="none" anchor="ctr"/>
          <a:lstStyle/>
          <a:p>
            <a:pPr algn="ctr">
              <a:defRPr/>
            </a:pPr>
            <a:r>
              <a:rPr lang="en-US" sz="1200" dirty="0" err="1" smtClean="0">
                <a:solidFill>
                  <a:srgbClr val="000000"/>
                </a:solidFill>
                <a:latin typeface="Arial"/>
                <a:cs typeface="+mn-cs"/>
              </a:rPr>
              <a:t>Presse</a:t>
            </a:r>
            <a:r>
              <a:rPr lang="en-US" sz="1200" dirty="0" smtClean="0">
                <a:solidFill>
                  <a:srgbClr val="000000"/>
                </a:solidFill>
                <a:latin typeface="Arial"/>
                <a:cs typeface="+mn-cs"/>
              </a:rPr>
              <a:t>/</a:t>
            </a:r>
            <a:endParaRPr lang="en-US" sz="1200" dirty="0">
              <a:solidFill>
                <a:srgbClr val="000000"/>
              </a:solidFill>
              <a:latin typeface="Arial"/>
              <a:cs typeface="+mn-cs"/>
            </a:endParaRPr>
          </a:p>
          <a:p>
            <a:pPr algn="ctr">
              <a:defRPr/>
            </a:pPr>
            <a:r>
              <a:rPr lang="en-US" sz="1200" dirty="0" smtClean="0">
                <a:solidFill>
                  <a:srgbClr val="000000"/>
                </a:solidFill>
                <a:latin typeface="Arial"/>
                <a:cs typeface="+mn-cs"/>
              </a:rPr>
              <a:t>Information</a:t>
            </a:r>
            <a:endParaRPr lang="en-US" sz="1200" dirty="0">
              <a:solidFill>
                <a:srgbClr val="000000"/>
              </a:solidFill>
              <a:latin typeface="Arial"/>
              <a:cs typeface="+mn-cs"/>
            </a:endParaRPr>
          </a:p>
        </p:txBody>
      </p:sp>
      <p:sp>
        <p:nvSpPr>
          <p:cNvPr id="8261" name="Rectangle 69"/>
          <p:cNvSpPr>
            <a:spLocks noChangeArrowheads="1"/>
          </p:cNvSpPr>
          <p:nvPr/>
        </p:nvSpPr>
        <p:spPr bwMode="auto">
          <a:xfrm>
            <a:off x="1763713" y="4246563"/>
            <a:ext cx="792162" cy="360362"/>
          </a:xfrm>
          <a:prstGeom prst="rect">
            <a:avLst/>
          </a:prstGeom>
          <a:solidFill>
            <a:schemeClr val="accent1"/>
          </a:solidFill>
          <a:ln w="9525">
            <a:solidFill>
              <a:schemeClr val="tx1"/>
            </a:solidFill>
            <a:miter lim="800000"/>
            <a:headEnd/>
            <a:tailEnd/>
          </a:ln>
        </p:spPr>
        <p:txBody>
          <a:bodyPr wrap="none" anchor="ctr"/>
          <a:lstStyle/>
          <a:p>
            <a:pPr algn="ctr">
              <a:defRPr/>
            </a:pPr>
            <a:r>
              <a:rPr lang="en-US" sz="1200" dirty="0" smtClean="0">
                <a:solidFill>
                  <a:srgbClr val="000000"/>
                </a:solidFill>
                <a:latin typeface="Arial"/>
                <a:cs typeface="+mn-cs"/>
              </a:rPr>
              <a:t>Droits de</a:t>
            </a:r>
          </a:p>
          <a:p>
            <a:pPr algn="ctr">
              <a:defRPr/>
            </a:pPr>
            <a:r>
              <a:rPr lang="en-US" sz="1200" dirty="0" err="1" smtClean="0">
                <a:solidFill>
                  <a:srgbClr val="000000"/>
                </a:solidFill>
                <a:latin typeface="Arial"/>
                <a:cs typeface="+mn-cs"/>
              </a:rPr>
              <a:t>l’homme</a:t>
            </a:r>
            <a:endParaRPr lang="en-US" sz="1200" dirty="0">
              <a:solidFill>
                <a:srgbClr val="000000"/>
              </a:solidFill>
              <a:latin typeface="Arial"/>
              <a:cs typeface="+mn-cs"/>
            </a:endParaRPr>
          </a:p>
        </p:txBody>
      </p:sp>
      <p:sp>
        <p:nvSpPr>
          <p:cNvPr id="8262" name="Rectangle 70"/>
          <p:cNvSpPr>
            <a:spLocks noChangeArrowheads="1"/>
          </p:cNvSpPr>
          <p:nvPr/>
        </p:nvSpPr>
        <p:spPr bwMode="auto">
          <a:xfrm>
            <a:off x="117020" y="2768164"/>
            <a:ext cx="1589545" cy="810061"/>
          </a:xfrm>
          <a:prstGeom prst="rect">
            <a:avLst/>
          </a:prstGeom>
          <a:solidFill>
            <a:srgbClr val="FFFF66"/>
          </a:solidFill>
          <a:ln w="9525">
            <a:solidFill>
              <a:schemeClr val="tx1"/>
            </a:solidFill>
            <a:miter lim="800000"/>
            <a:headEnd/>
            <a:tailEnd/>
          </a:ln>
        </p:spPr>
        <p:txBody>
          <a:bodyPr wrap="none" anchor="ctr"/>
          <a:lstStyle/>
          <a:p>
            <a:pPr>
              <a:defRPr/>
            </a:pPr>
            <a:r>
              <a:rPr lang="en-US" sz="1050" dirty="0" smtClean="0">
                <a:solidFill>
                  <a:srgbClr val="000000"/>
                </a:solidFill>
                <a:latin typeface="Arial"/>
                <a:cs typeface="+mn-cs"/>
              </a:rPr>
              <a:t>JMAC (Cellule </a:t>
            </a:r>
            <a:r>
              <a:rPr lang="en-US" sz="1050" dirty="0" err="1" smtClean="0">
                <a:solidFill>
                  <a:srgbClr val="000000"/>
                </a:solidFill>
                <a:latin typeface="Arial"/>
                <a:cs typeface="+mn-cs"/>
              </a:rPr>
              <a:t>d’analyse</a:t>
            </a:r>
            <a:r>
              <a:rPr lang="en-US" sz="1050" dirty="0" smtClean="0">
                <a:solidFill>
                  <a:srgbClr val="000000"/>
                </a:solidFill>
                <a:latin typeface="Arial"/>
                <a:cs typeface="+mn-cs"/>
              </a:rPr>
              <a:t> </a:t>
            </a:r>
          </a:p>
          <a:p>
            <a:pPr>
              <a:defRPr/>
            </a:pPr>
            <a:r>
              <a:rPr lang="en-US" sz="1050" dirty="0" err="1" smtClean="0">
                <a:solidFill>
                  <a:srgbClr val="000000"/>
                </a:solidFill>
                <a:latin typeface="Arial"/>
                <a:cs typeface="+mn-cs"/>
              </a:rPr>
              <a:t>conjointe</a:t>
            </a:r>
            <a:r>
              <a:rPr lang="en-US" sz="1050" dirty="0" smtClean="0">
                <a:solidFill>
                  <a:srgbClr val="000000"/>
                </a:solidFill>
                <a:latin typeface="Arial"/>
                <a:cs typeface="+mn-cs"/>
              </a:rPr>
              <a:t> de la Mission</a:t>
            </a:r>
            <a:endParaRPr lang="en-US" sz="1050" dirty="0">
              <a:solidFill>
                <a:srgbClr val="000000"/>
              </a:solidFill>
              <a:latin typeface="Arial"/>
              <a:cs typeface="+mn-cs"/>
            </a:endParaRPr>
          </a:p>
          <a:p>
            <a:pPr>
              <a:defRPr/>
            </a:pPr>
            <a:r>
              <a:rPr lang="en-US" sz="1050" dirty="0" smtClean="0">
                <a:solidFill>
                  <a:srgbClr val="000000"/>
                </a:solidFill>
                <a:latin typeface="Arial"/>
                <a:cs typeface="+mn-cs"/>
              </a:rPr>
              <a:t>JOC (Centre </a:t>
            </a:r>
            <a:r>
              <a:rPr lang="en-US" sz="1050" dirty="0" err="1" smtClean="0">
                <a:solidFill>
                  <a:srgbClr val="000000"/>
                </a:solidFill>
                <a:latin typeface="Arial"/>
                <a:cs typeface="+mn-cs"/>
              </a:rPr>
              <a:t>d’opérations</a:t>
            </a:r>
            <a:r>
              <a:rPr lang="en-US" sz="1050" dirty="0" smtClean="0">
                <a:solidFill>
                  <a:srgbClr val="000000"/>
                </a:solidFill>
                <a:latin typeface="Arial"/>
                <a:cs typeface="+mn-cs"/>
              </a:rPr>
              <a:t> </a:t>
            </a:r>
          </a:p>
          <a:p>
            <a:pPr>
              <a:defRPr/>
            </a:pPr>
            <a:r>
              <a:rPr lang="en-US" sz="1050" dirty="0" smtClean="0">
                <a:solidFill>
                  <a:srgbClr val="000000"/>
                </a:solidFill>
                <a:latin typeface="Arial"/>
                <a:cs typeface="+mn-cs"/>
              </a:rPr>
              <a:t>conjoint</a:t>
            </a:r>
            <a:endParaRPr lang="en-GB" sz="1050" dirty="0">
              <a:solidFill>
                <a:srgbClr val="000000"/>
              </a:solidFill>
              <a:latin typeface="Arial"/>
              <a:cs typeface="+mn-cs"/>
            </a:endParaRPr>
          </a:p>
        </p:txBody>
      </p:sp>
      <p:sp>
        <p:nvSpPr>
          <p:cNvPr id="8263" name="Rectangle 71"/>
          <p:cNvSpPr>
            <a:spLocks noChangeArrowheads="1"/>
          </p:cNvSpPr>
          <p:nvPr/>
        </p:nvSpPr>
        <p:spPr bwMode="auto">
          <a:xfrm>
            <a:off x="2667000" y="4284663"/>
            <a:ext cx="792163" cy="360362"/>
          </a:xfrm>
          <a:prstGeom prst="rect">
            <a:avLst/>
          </a:prstGeom>
          <a:solidFill>
            <a:schemeClr val="accent1"/>
          </a:solidFill>
          <a:ln w="9525">
            <a:solidFill>
              <a:schemeClr val="tx1"/>
            </a:solidFill>
            <a:miter lim="800000"/>
            <a:headEnd/>
            <a:tailEnd/>
          </a:ln>
        </p:spPr>
        <p:txBody>
          <a:bodyPr wrap="none" anchor="ctr"/>
          <a:lstStyle/>
          <a:p>
            <a:pPr algn="ctr">
              <a:defRPr/>
            </a:pPr>
            <a:r>
              <a:rPr lang="en-US" sz="1200" dirty="0" err="1" smtClean="0">
                <a:solidFill>
                  <a:srgbClr val="000000"/>
                </a:solidFill>
                <a:latin typeface="Arial"/>
                <a:cs typeface="+mn-cs"/>
              </a:rPr>
              <a:t>État</a:t>
            </a:r>
            <a:r>
              <a:rPr lang="en-US" sz="1200" dirty="0" smtClean="0">
                <a:solidFill>
                  <a:srgbClr val="000000"/>
                </a:solidFill>
                <a:latin typeface="Arial"/>
                <a:cs typeface="+mn-cs"/>
              </a:rPr>
              <a:t> de </a:t>
            </a:r>
          </a:p>
          <a:p>
            <a:pPr algn="ctr">
              <a:defRPr/>
            </a:pPr>
            <a:r>
              <a:rPr lang="en-US" sz="1200" dirty="0" smtClean="0">
                <a:solidFill>
                  <a:srgbClr val="000000"/>
                </a:solidFill>
                <a:latin typeface="Arial"/>
                <a:cs typeface="+mn-cs"/>
              </a:rPr>
              <a:t>droit</a:t>
            </a:r>
            <a:endParaRPr lang="en-GB" sz="1200" dirty="0">
              <a:solidFill>
                <a:srgbClr val="000000"/>
              </a:solidFill>
              <a:latin typeface="Arial"/>
              <a:cs typeface="+mn-cs"/>
            </a:endParaRPr>
          </a:p>
        </p:txBody>
      </p:sp>
      <p:sp>
        <p:nvSpPr>
          <p:cNvPr id="8264" name="Line 72"/>
          <p:cNvSpPr>
            <a:spLocks noChangeShapeType="1"/>
          </p:cNvSpPr>
          <p:nvPr/>
        </p:nvSpPr>
        <p:spPr bwMode="auto">
          <a:xfrm>
            <a:off x="1676400" y="3446463"/>
            <a:ext cx="152400" cy="0"/>
          </a:xfrm>
          <a:prstGeom prst="line">
            <a:avLst/>
          </a:prstGeom>
          <a:noFill/>
          <a:ln w="12700">
            <a:solidFill>
              <a:srgbClr val="FFFF00"/>
            </a:solidFill>
            <a:round/>
            <a:headEnd/>
            <a:tailEnd/>
          </a:ln>
        </p:spPr>
        <p:txBody>
          <a:bodyPr/>
          <a:lstStyle/>
          <a:p>
            <a:pPr eaLnBrk="0" hangingPunct="0">
              <a:defRPr/>
            </a:pPr>
            <a:endParaRPr lang="es-ES" sz="1200">
              <a:solidFill>
                <a:srgbClr val="000000"/>
              </a:solidFill>
              <a:latin typeface="Arial"/>
              <a:cs typeface="+mn-cs"/>
            </a:endParaRPr>
          </a:p>
        </p:txBody>
      </p:sp>
      <p:sp>
        <p:nvSpPr>
          <p:cNvPr id="169020" name="Rectangle 74"/>
          <p:cNvSpPr>
            <a:spLocks noChangeArrowheads="1"/>
          </p:cNvSpPr>
          <p:nvPr/>
        </p:nvSpPr>
        <p:spPr bwMode="auto">
          <a:xfrm>
            <a:off x="2078038" y="868363"/>
            <a:ext cx="4805739"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400" b="1" dirty="0"/>
              <a:t>Exemple d’organigramme et de liens</a:t>
            </a:r>
            <a:endParaRPr lang="en-GB" altLang="en-US" sz="2400" b="1" dirty="0">
              <a:solidFill>
                <a:srgbClr val="000000"/>
              </a:solidFill>
            </a:endParaRPr>
          </a:p>
        </p:txBody>
      </p:sp>
      <p:sp>
        <p:nvSpPr>
          <p:cNvPr id="169021" name="Rounded Rectangle 38"/>
          <p:cNvSpPr>
            <a:spLocks noChangeArrowheads="1"/>
          </p:cNvSpPr>
          <p:nvPr/>
        </p:nvSpPr>
        <p:spPr bwMode="auto">
          <a:xfrm>
            <a:off x="5981700" y="3151188"/>
            <a:ext cx="2362200" cy="14478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endParaRPr lang="en-GB" altLang="en-US" sz="1800" b="1">
              <a:solidFill>
                <a:srgbClr val="026CB6"/>
              </a:solidFill>
              <a:latin typeface="Arial" pitchFamily="34" charset="0"/>
              <a:ea typeface="ヒラギノ明朝 ProN W3"/>
              <a:cs typeface="ヒラギノ明朝 ProN W3"/>
              <a:sym typeface="Times New Roman" pitchFamily="18" charset="0"/>
            </a:endParaRPr>
          </a:p>
        </p:txBody>
      </p:sp>
      <p:sp>
        <p:nvSpPr>
          <p:cNvPr id="169022" name="Rounded Rectangle 28"/>
          <p:cNvSpPr>
            <a:spLocks noChangeArrowheads="1"/>
          </p:cNvSpPr>
          <p:nvPr/>
        </p:nvSpPr>
        <p:spPr bwMode="auto">
          <a:xfrm>
            <a:off x="6134100" y="3325813"/>
            <a:ext cx="887413" cy="439737"/>
          </a:xfrm>
          <a:prstGeom prst="roundRect">
            <a:avLst>
              <a:gd name="adj" fmla="val 16667"/>
            </a:avLst>
          </a:prstGeom>
          <a:solidFill>
            <a:srgbClr val="99CCFF"/>
          </a:solidFill>
          <a:ln w="25400" algn="ctr">
            <a:solidFill>
              <a:srgbClr val="026CB6"/>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a:solidFill>
                  <a:srgbClr val="0000FF"/>
                </a:solidFill>
                <a:latin typeface="Arial" pitchFamily="34" charset="0"/>
                <a:ea typeface="ヒラギノ明朝 ProN W3"/>
                <a:cs typeface="ヒラギノ明朝 ProN W3"/>
                <a:sym typeface="Times New Roman" pitchFamily="18" charset="0"/>
              </a:rPr>
              <a:t>UNCT</a:t>
            </a:r>
          </a:p>
        </p:txBody>
      </p:sp>
      <p:sp>
        <p:nvSpPr>
          <p:cNvPr id="169023" name="Rounded Rectangle 28"/>
          <p:cNvSpPr>
            <a:spLocks noChangeArrowheads="1"/>
          </p:cNvSpPr>
          <p:nvPr/>
        </p:nvSpPr>
        <p:spPr bwMode="auto">
          <a:xfrm>
            <a:off x="6134100" y="3989388"/>
            <a:ext cx="2057400" cy="439737"/>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200" b="1" dirty="0" smtClean="0">
                <a:solidFill>
                  <a:srgbClr val="026CB6"/>
                </a:solidFill>
                <a:latin typeface="Arial" pitchFamily="34" charset="0"/>
                <a:ea typeface="ヒラギノ明朝 ProN W3"/>
                <a:cs typeface="ヒラギノ明朝 ProN W3"/>
                <a:sym typeface="Times New Roman" pitchFamily="18" charset="0"/>
              </a:rPr>
              <a:t>ONG internes/locales Croix-Rouge</a:t>
            </a:r>
            <a:r>
              <a:rPr lang="fr-FR" altLang="en-US" sz="1200" b="1" dirty="0" smtClean="0">
                <a:solidFill>
                  <a:srgbClr val="026CB6"/>
                </a:solidFill>
                <a:latin typeface="Arial" pitchFamily="34" charset="0"/>
                <a:ea typeface="ヒラギノ明朝 ProN W3"/>
                <a:cs typeface="ヒラギノ明朝 ProN W3"/>
                <a:sym typeface="Times New Roman" pitchFamily="18" charset="0"/>
              </a:rPr>
              <a:t>, </a:t>
            </a:r>
            <a:r>
              <a:rPr lang="fr-FR" altLang="en-US" sz="1200" b="1" dirty="0" err="1">
                <a:solidFill>
                  <a:srgbClr val="026CB6"/>
                </a:solidFill>
                <a:latin typeface="Arial" pitchFamily="34" charset="0"/>
                <a:ea typeface="ヒラギノ明朝 ProN W3"/>
                <a:cs typeface="ヒラギノ明朝 ProN W3"/>
                <a:sym typeface="Times New Roman" pitchFamily="18" charset="0"/>
              </a:rPr>
              <a:t>IFIs</a:t>
            </a:r>
            <a:endParaRPr lang="en-US" altLang="en-US" sz="1200" b="1" dirty="0">
              <a:solidFill>
                <a:srgbClr val="026CB6"/>
              </a:solidFill>
              <a:latin typeface="Arial" pitchFamily="34" charset="0"/>
              <a:ea typeface="ヒラギノ明朝 ProN W3"/>
              <a:cs typeface="ヒラギノ明朝 ProN W3"/>
              <a:sym typeface="Times New Roman" pitchFamily="18" charset="0"/>
            </a:endParaRPr>
          </a:p>
        </p:txBody>
      </p:sp>
      <p:sp>
        <p:nvSpPr>
          <p:cNvPr id="169024" name="Rectangle 40"/>
          <p:cNvSpPr>
            <a:spLocks noChangeArrowheads="1"/>
          </p:cNvSpPr>
          <p:nvPr/>
        </p:nvSpPr>
        <p:spPr bwMode="auto">
          <a:xfrm>
            <a:off x="7327900" y="3241675"/>
            <a:ext cx="804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en-US" sz="2800" b="1">
                <a:solidFill>
                  <a:srgbClr val="026CB6"/>
                </a:solidFill>
                <a:sym typeface="Times New Roman" pitchFamily="18" charset="0"/>
              </a:rPr>
              <a:t>HCT</a:t>
            </a:r>
          </a:p>
        </p:txBody>
      </p:sp>
      <p:sp>
        <p:nvSpPr>
          <p:cNvPr id="65" name="ZoneTexte 64"/>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66" name="Text Box 4"/>
          <p:cNvSpPr txBox="1">
            <a:spLocks noChangeArrowheads="1"/>
          </p:cNvSpPr>
          <p:nvPr/>
        </p:nvSpPr>
        <p:spPr bwMode="auto">
          <a:xfrm>
            <a:off x="304800" y="304800"/>
            <a:ext cx="8439150"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200" b="1" dirty="0">
                <a:solidFill>
                  <a:srgbClr val="000000"/>
                </a:solidFill>
              </a:rPr>
              <a:t>STRUCTURES DE COORDINATION D’UNE MISSION DES NATIONS UNIES</a:t>
            </a:r>
          </a:p>
        </p:txBody>
      </p:sp>
      <p:sp>
        <p:nvSpPr>
          <p:cNvPr id="67" name="ZoneTexte 6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8" name="ZoneTexte 6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69"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110</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Rectangle 3"/>
          <p:cNvSpPr>
            <a:spLocks/>
          </p:cNvSpPr>
          <p:nvPr/>
        </p:nvSpPr>
        <p:spPr bwMode="auto">
          <a:xfrm>
            <a:off x="152400" y="1447800"/>
            <a:ext cx="87630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endParaRPr lang="en-GB" altLang="en-US">
              <a:solidFill>
                <a:srgbClr val="000000"/>
              </a:solidFill>
            </a:endParaRPr>
          </a:p>
        </p:txBody>
      </p:sp>
      <p:sp>
        <p:nvSpPr>
          <p:cNvPr id="169988" name="Rectangle 68"/>
          <p:cNvSpPr>
            <a:spLocks noChangeArrowheads="1"/>
          </p:cNvSpPr>
          <p:nvPr/>
        </p:nvSpPr>
        <p:spPr bwMode="auto">
          <a:xfrm>
            <a:off x="3657600" y="4953000"/>
            <a:ext cx="1981200" cy="533400"/>
          </a:xfrm>
          <a:prstGeom prst="rect">
            <a:avLst/>
          </a:prstGeom>
          <a:solidFill>
            <a:schemeClr val="accent1">
              <a:alpha val="79999"/>
            </a:schemeClr>
          </a:solidFill>
          <a:ln w="9525">
            <a:solidFill>
              <a:schemeClr val="tx1"/>
            </a:solidFill>
            <a:miter lim="800000"/>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500" dirty="0" err="1" smtClean="0">
                <a:solidFill>
                  <a:srgbClr val="000000"/>
                </a:solidFill>
              </a:rPr>
              <a:t>Groupe</a:t>
            </a:r>
            <a:r>
              <a:rPr lang="en-US" altLang="en-US" sz="1500" dirty="0" smtClean="0">
                <a:solidFill>
                  <a:srgbClr val="000000"/>
                </a:solidFill>
              </a:rPr>
              <a:t> de la</a:t>
            </a:r>
          </a:p>
          <a:p>
            <a:pPr algn="ctr" eaLnBrk="1" hangingPunct="1"/>
            <a:r>
              <a:rPr lang="en-US" altLang="en-US" sz="1500" dirty="0" smtClean="0">
                <a:solidFill>
                  <a:srgbClr val="000000"/>
                </a:solidFill>
              </a:rPr>
              <a:t>communication de </a:t>
            </a:r>
            <a:r>
              <a:rPr lang="en-US" altLang="en-US" sz="1500" dirty="0" err="1" smtClean="0">
                <a:solidFill>
                  <a:srgbClr val="000000"/>
                </a:solidFill>
              </a:rPr>
              <a:t>l’ONU</a:t>
            </a:r>
            <a:endParaRPr lang="en-US" altLang="en-US" sz="1500" dirty="0">
              <a:solidFill>
                <a:srgbClr val="000000"/>
              </a:solidFill>
            </a:endParaRPr>
          </a:p>
        </p:txBody>
      </p:sp>
      <p:sp>
        <p:nvSpPr>
          <p:cNvPr id="169989" name="Text Box 62"/>
          <p:cNvSpPr txBox="1">
            <a:spLocks noChangeArrowheads="1"/>
          </p:cNvSpPr>
          <p:nvPr/>
        </p:nvSpPr>
        <p:spPr bwMode="auto">
          <a:xfrm>
            <a:off x="381000" y="5943600"/>
            <a:ext cx="2057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r>
              <a:rPr lang="en-US" altLang="en-US" sz="1800">
                <a:solidFill>
                  <a:srgbClr val="000000"/>
                </a:solidFill>
              </a:rPr>
              <a:t>Operational</a:t>
            </a:r>
          </a:p>
        </p:txBody>
      </p:sp>
      <p:sp>
        <p:nvSpPr>
          <p:cNvPr id="169990" name="Text Box 61"/>
          <p:cNvSpPr txBox="1">
            <a:spLocks noChangeArrowheads="1"/>
          </p:cNvSpPr>
          <p:nvPr/>
        </p:nvSpPr>
        <p:spPr bwMode="auto">
          <a:xfrm>
            <a:off x="304800" y="4114800"/>
            <a:ext cx="2057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r>
              <a:rPr lang="en-US" altLang="en-US" sz="1800">
                <a:solidFill>
                  <a:srgbClr val="000000"/>
                </a:solidFill>
              </a:rPr>
              <a:t>Programmatic</a:t>
            </a:r>
          </a:p>
        </p:txBody>
      </p:sp>
      <p:sp>
        <p:nvSpPr>
          <p:cNvPr id="169991" name="Rectangle 5"/>
          <p:cNvSpPr>
            <a:spLocks noChangeArrowheads="1"/>
          </p:cNvSpPr>
          <p:nvPr/>
        </p:nvSpPr>
        <p:spPr bwMode="auto">
          <a:xfrm>
            <a:off x="2389188" y="1371600"/>
            <a:ext cx="4392612" cy="1219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dirty="0" smtClean="0">
                <a:solidFill>
                  <a:srgbClr val="000000"/>
                </a:solidFill>
              </a:rPr>
              <a:t>RSSG</a:t>
            </a:r>
            <a:endParaRPr lang="fr-CH" altLang="en-US" dirty="0">
              <a:solidFill>
                <a:srgbClr val="000000"/>
              </a:solidFill>
            </a:endParaRPr>
          </a:p>
          <a:p>
            <a:pPr algn="ctr" eaLnBrk="1" hangingPunct="1"/>
            <a:r>
              <a:rPr lang="fr-CH" altLang="en-US" b="1" dirty="0">
                <a:solidFill>
                  <a:srgbClr val="0000FF"/>
                </a:solidFill>
              </a:rPr>
              <a:t>- </a:t>
            </a:r>
            <a:r>
              <a:rPr lang="fr-CH" altLang="en-US" b="1" dirty="0" smtClean="0">
                <a:solidFill>
                  <a:srgbClr val="0000FF"/>
                </a:solidFill>
              </a:rPr>
              <a:t>RSASG/CH/CR/PNUD </a:t>
            </a:r>
            <a:r>
              <a:rPr lang="fr-CH" altLang="en-US" b="1" dirty="0">
                <a:solidFill>
                  <a:srgbClr val="0000FF"/>
                </a:solidFill>
              </a:rPr>
              <a:t>RR</a:t>
            </a:r>
          </a:p>
          <a:p>
            <a:pPr algn="ctr" eaLnBrk="1" hangingPunct="1"/>
            <a:r>
              <a:rPr lang="fr-CH" altLang="en-US" dirty="0">
                <a:solidFill>
                  <a:srgbClr val="000000"/>
                </a:solidFill>
              </a:rPr>
              <a:t>- </a:t>
            </a:r>
            <a:r>
              <a:rPr lang="fr-CH" altLang="en-US" dirty="0" smtClean="0">
                <a:solidFill>
                  <a:srgbClr val="000000"/>
                </a:solidFill>
              </a:rPr>
              <a:t>RSASG État de droit</a:t>
            </a:r>
            <a:endParaRPr lang="fr-CH" altLang="en-US" dirty="0">
              <a:solidFill>
                <a:srgbClr val="000000"/>
              </a:solidFill>
            </a:endParaRPr>
          </a:p>
          <a:p>
            <a:pPr algn="ctr" eaLnBrk="1" hangingPunct="1"/>
            <a:r>
              <a:rPr lang="fr-CH" altLang="en-US" dirty="0">
                <a:solidFill>
                  <a:srgbClr val="000000"/>
                </a:solidFill>
              </a:rPr>
              <a:t>- </a:t>
            </a:r>
            <a:r>
              <a:rPr lang="fr-CH" altLang="en-US" dirty="0" smtClean="0">
                <a:solidFill>
                  <a:srgbClr val="000000"/>
                </a:solidFill>
              </a:rPr>
              <a:t>Commandant de la Force</a:t>
            </a:r>
            <a:endParaRPr lang="fr-FR" altLang="en-US" dirty="0">
              <a:solidFill>
                <a:srgbClr val="000000"/>
              </a:solidFill>
            </a:endParaRPr>
          </a:p>
        </p:txBody>
      </p:sp>
      <p:sp>
        <p:nvSpPr>
          <p:cNvPr id="169992" name="Rectangle 9"/>
          <p:cNvSpPr>
            <a:spLocks noChangeArrowheads="1"/>
          </p:cNvSpPr>
          <p:nvPr/>
        </p:nvSpPr>
        <p:spPr bwMode="auto">
          <a:xfrm>
            <a:off x="228600" y="3276600"/>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sz="1800" b="1" dirty="0" smtClean="0">
                <a:solidFill>
                  <a:srgbClr val="009999"/>
                </a:solidFill>
              </a:rPr>
              <a:t>Équipe de pays pour </a:t>
            </a:r>
          </a:p>
          <a:p>
            <a:pPr algn="ctr" eaLnBrk="1" hangingPunct="1"/>
            <a:r>
              <a:rPr lang="fr-CH" altLang="en-US" sz="1800" b="1" dirty="0" smtClean="0">
                <a:solidFill>
                  <a:srgbClr val="009999"/>
                </a:solidFill>
              </a:rPr>
              <a:t>l’action humanitaire (CH)</a:t>
            </a:r>
            <a:endParaRPr lang="fr-CH" altLang="en-US" sz="1800" b="1" dirty="0">
              <a:solidFill>
                <a:srgbClr val="009999"/>
              </a:solidFill>
            </a:endParaRPr>
          </a:p>
          <a:p>
            <a:pPr algn="ctr" eaLnBrk="1" hangingPunct="1"/>
            <a:r>
              <a:rPr lang="fr-CH" altLang="en-US" sz="1800" b="1" dirty="0">
                <a:solidFill>
                  <a:srgbClr val="000000"/>
                </a:solidFill>
              </a:rPr>
              <a:t> </a:t>
            </a:r>
            <a:endParaRPr lang="fr-FR" altLang="en-US" sz="1800" b="1" dirty="0">
              <a:solidFill>
                <a:srgbClr val="000000"/>
              </a:solidFill>
            </a:endParaRPr>
          </a:p>
        </p:txBody>
      </p:sp>
      <p:sp>
        <p:nvSpPr>
          <p:cNvPr id="169993" name="Rectangle 10"/>
          <p:cNvSpPr>
            <a:spLocks noChangeArrowheads="1"/>
          </p:cNvSpPr>
          <p:nvPr/>
        </p:nvSpPr>
        <p:spPr bwMode="auto">
          <a:xfrm>
            <a:off x="3429000" y="3429000"/>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b="1" dirty="0" smtClean="0">
                <a:solidFill>
                  <a:srgbClr val="0066CC"/>
                </a:solidFill>
              </a:rPr>
              <a:t>Équipe de pays </a:t>
            </a:r>
          </a:p>
          <a:p>
            <a:pPr algn="ctr" eaLnBrk="1" hangingPunct="1"/>
            <a:r>
              <a:rPr lang="fr-CH" altLang="en-US" b="1" dirty="0" smtClean="0">
                <a:solidFill>
                  <a:srgbClr val="0066CC"/>
                </a:solidFill>
              </a:rPr>
              <a:t>des Nations Unies</a:t>
            </a:r>
            <a:endParaRPr lang="fr-CH" altLang="en-US" b="1" dirty="0">
              <a:solidFill>
                <a:srgbClr val="0066CC"/>
              </a:solidFill>
            </a:endParaRPr>
          </a:p>
          <a:p>
            <a:pPr algn="ctr" eaLnBrk="1" hangingPunct="1"/>
            <a:r>
              <a:rPr lang="fr-CH" altLang="en-US" b="1" dirty="0" smtClean="0">
                <a:solidFill>
                  <a:srgbClr val="0066CC"/>
                </a:solidFill>
              </a:rPr>
              <a:t>(CR</a:t>
            </a:r>
            <a:r>
              <a:rPr lang="fr-CH" altLang="en-US" sz="2200" b="1" dirty="0" smtClean="0">
                <a:solidFill>
                  <a:srgbClr val="0066CC"/>
                </a:solidFill>
              </a:rPr>
              <a:t>)</a:t>
            </a:r>
            <a:endParaRPr lang="fr-CH" altLang="en-US" sz="2200" b="1" dirty="0">
              <a:solidFill>
                <a:srgbClr val="0066CC"/>
              </a:solidFill>
            </a:endParaRPr>
          </a:p>
          <a:p>
            <a:pPr algn="ctr" eaLnBrk="1" hangingPunct="1"/>
            <a:r>
              <a:rPr lang="fr-CH" altLang="en-US" sz="2200" dirty="0">
                <a:solidFill>
                  <a:srgbClr val="000000"/>
                </a:solidFill>
              </a:rPr>
              <a:t> </a:t>
            </a:r>
            <a:endParaRPr lang="fr-FR" altLang="en-US" sz="2200" dirty="0">
              <a:solidFill>
                <a:srgbClr val="000000"/>
              </a:solidFill>
            </a:endParaRPr>
          </a:p>
        </p:txBody>
      </p:sp>
      <p:sp>
        <p:nvSpPr>
          <p:cNvPr id="169994" name="Rectangle 11"/>
          <p:cNvSpPr>
            <a:spLocks noChangeArrowheads="1"/>
          </p:cNvSpPr>
          <p:nvPr/>
        </p:nvSpPr>
        <p:spPr bwMode="auto">
          <a:xfrm>
            <a:off x="6553200" y="3200400"/>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b="1" dirty="0" smtClean="0">
                <a:solidFill>
                  <a:srgbClr val="3366CC"/>
                </a:solidFill>
              </a:rPr>
              <a:t>Maintien de la paix</a:t>
            </a:r>
            <a:endParaRPr lang="fr-FR" altLang="en-US" b="1" dirty="0">
              <a:solidFill>
                <a:srgbClr val="3366CC"/>
              </a:solidFill>
            </a:endParaRPr>
          </a:p>
        </p:txBody>
      </p:sp>
      <p:sp>
        <p:nvSpPr>
          <p:cNvPr id="169995" name="Rectangle 16"/>
          <p:cNvSpPr>
            <a:spLocks noChangeArrowheads="1"/>
          </p:cNvSpPr>
          <p:nvPr/>
        </p:nvSpPr>
        <p:spPr bwMode="auto">
          <a:xfrm>
            <a:off x="3657600" y="4038600"/>
            <a:ext cx="1981200" cy="533400"/>
          </a:xfrm>
          <a:prstGeom prst="rect">
            <a:avLst/>
          </a:prstGeom>
          <a:solidFill>
            <a:schemeClr val="accent1">
              <a:alpha val="79999"/>
            </a:schemeClr>
          </a:solidFill>
          <a:ln w="9525">
            <a:solidFill>
              <a:schemeClr val="tx1"/>
            </a:solidFill>
            <a:miter lim="800000"/>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sz="1800" dirty="0" smtClean="0">
                <a:solidFill>
                  <a:srgbClr val="000000"/>
                </a:solidFill>
              </a:rPr>
              <a:t>Équipe de gestion </a:t>
            </a:r>
          </a:p>
          <a:p>
            <a:pPr algn="ctr" eaLnBrk="1" hangingPunct="1"/>
            <a:r>
              <a:rPr lang="fr-CH" altLang="en-US" sz="1800" dirty="0" smtClean="0">
                <a:solidFill>
                  <a:srgbClr val="000000"/>
                </a:solidFill>
              </a:rPr>
              <a:t>du programme </a:t>
            </a:r>
            <a:endParaRPr lang="fr-CH" altLang="en-US" sz="1800" dirty="0">
              <a:solidFill>
                <a:srgbClr val="000000"/>
              </a:solidFill>
            </a:endParaRPr>
          </a:p>
        </p:txBody>
      </p:sp>
      <p:sp>
        <p:nvSpPr>
          <p:cNvPr id="169996" name="Line 18"/>
          <p:cNvSpPr>
            <a:spLocks noChangeShapeType="1"/>
          </p:cNvSpPr>
          <p:nvPr/>
        </p:nvSpPr>
        <p:spPr bwMode="auto">
          <a:xfrm flipV="1">
            <a:off x="3429000" y="3429000"/>
            <a:ext cx="0" cy="9144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69997" name="Line 19"/>
          <p:cNvSpPr>
            <a:spLocks noChangeShapeType="1"/>
          </p:cNvSpPr>
          <p:nvPr/>
        </p:nvSpPr>
        <p:spPr bwMode="auto">
          <a:xfrm flipV="1">
            <a:off x="3429000" y="4343400"/>
            <a:ext cx="214313"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grpSp>
        <p:nvGrpSpPr>
          <p:cNvPr id="169998" name="Group 22"/>
          <p:cNvGrpSpPr>
            <a:grpSpLocks/>
          </p:cNvGrpSpPr>
          <p:nvPr/>
        </p:nvGrpSpPr>
        <p:grpSpPr bwMode="auto">
          <a:xfrm>
            <a:off x="6629400" y="3429000"/>
            <a:ext cx="2209800" cy="2209800"/>
            <a:chOff x="3072" y="2256"/>
            <a:chExt cx="1392" cy="1488"/>
          </a:xfrm>
        </p:grpSpPr>
        <p:sp>
          <p:nvSpPr>
            <p:cNvPr id="25641" name="Rectangle 23"/>
            <p:cNvSpPr>
              <a:spLocks noChangeArrowheads="1"/>
            </p:cNvSpPr>
            <p:nvPr/>
          </p:nvSpPr>
          <p:spPr bwMode="auto">
            <a:xfrm>
              <a:off x="3216" y="2688"/>
              <a:ext cx="1248" cy="289"/>
            </a:xfrm>
            <a:prstGeom prst="rect">
              <a:avLst/>
            </a:prstGeom>
            <a:solidFill>
              <a:schemeClr val="tx2">
                <a:lumMod val="40000"/>
                <a:lumOff val="60000"/>
              </a:schemeClr>
            </a:solidFill>
            <a:ln w="9525">
              <a:solidFill>
                <a:schemeClr val="tx1"/>
              </a:solidFill>
              <a:miter lim="800000"/>
              <a:headEnd/>
              <a:tailEnd/>
            </a:ln>
          </p:spPr>
          <p:txBody>
            <a:bodyPr wrap="none" anchor="ctr"/>
            <a:lstStyle>
              <a:lvl1pPr eaLnBrk="0" hangingPunct="0">
                <a:defRPr sz="2400">
                  <a:solidFill>
                    <a:schemeClr val="tx1"/>
                  </a:solidFill>
                  <a:latin typeface="Calibri" pitchFamily="34" charset="0"/>
                  <a:cs typeface="Arial" pitchFamily="34" charset="0"/>
                </a:defRPr>
              </a:lvl1pPr>
              <a:lvl2pPr marL="742950" indent="-285750" eaLnBrk="0" hangingPunct="0">
                <a:defRPr sz="2400">
                  <a:solidFill>
                    <a:schemeClr val="tx1"/>
                  </a:solidFill>
                  <a:latin typeface="Calibri" pitchFamily="34" charset="0"/>
                  <a:cs typeface="Arial" pitchFamily="34" charset="0"/>
                </a:defRPr>
              </a:lvl2pPr>
              <a:lvl3pPr marL="1143000" indent="-228600" eaLnBrk="0" hangingPunct="0">
                <a:defRPr sz="2400">
                  <a:solidFill>
                    <a:schemeClr val="tx1"/>
                  </a:solidFill>
                  <a:latin typeface="Calibri" pitchFamily="34" charset="0"/>
                  <a:cs typeface="Arial" pitchFamily="34" charset="0"/>
                </a:defRPr>
              </a:lvl3pPr>
              <a:lvl4pPr marL="1600200" indent="-228600" eaLnBrk="0" hangingPunct="0">
                <a:defRPr sz="2400">
                  <a:solidFill>
                    <a:schemeClr val="tx1"/>
                  </a:solidFill>
                  <a:latin typeface="Calibri" pitchFamily="34" charset="0"/>
                  <a:cs typeface="Arial" pitchFamily="34" charset="0"/>
                </a:defRPr>
              </a:lvl4pPr>
              <a:lvl5pPr marL="2057400" indent="-228600" eaLnBrk="0" hangingPunct="0">
                <a:defRPr sz="24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9pPr>
            </a:lstStyle>
            <a:p>
              <a:pPr algn="ctr" eaLnBrk="1" hangingPunct="1">
                <a:defRPr/>
              </a:pPr>
              <a:r>
                <a:rPr lang="fr-CH" altLang="en-US" sz="1800" b="1" smtClean="0">
                  <a:solidFill>
                    <a:srgbClr val="000000"/>
                  </a:solidFill>
                </a:rPr>
                <a:t>Force</a:t>
              </a:r>
              <a:endParaRPr lang="fr-FR" altLang="en-US" sz="1800" b="1" smtClean="0">
                <a:solidFill>
                  <a:srgbClr val="000000"/>
                </a:solidFill>
              </a:endParaRPr>
            </a:p>
          </p:txBody>
        </p:sp>
        <p:sp>
          <p:nvSpPr>
            <p:cNvPr id="25642" name="Rectangle 24"/>
            <p:cNvSpPr>
              <a:spLocks noChangeArrowheads="1"/>
            </p:cNvSpPr>
            <p:nvPr/>
          </p:nvSpPr>
          <p:spPr bwMode="auto">
            <a:xfrm>
              <a:off x="3216" y="3456"/>
              <a:ext cx="1248" cy="288"/>
            </a:xfrm>
            <a:prstGeom prst="rect">
              <a:avLst/>
            </a:prstGeom>
            <a:solidFill>
              <a:schemeClr val="tx2">
                <a:lumMod val="40000"/>
                <a:lumOff val="60000"/>
              </a:schemeClr>
            </a:solidFill>
            <a:ln w="9525">
              <a:solidFill>
                <a:schemeClr val="tx1"/>
              </a:solidFill>
              <a:miter lim="800000"/>
              <a:headEnd/>
              <a:tailEnd/>
            </a:ln>
          </p:spPr>
          <p:txBody>
            <a:bodyPr wrap="none" anchor="ctr"/>
            <a:lstStyle>
              <a:lvl1pPr eaLnBrk="0" hangingPunct="0">
                <a:defRPr sz="2400">
                  <a:solidFill>
                    <a:schemeClr val="tx1"/>
                  </a:solidFill>
                  <a:latin typeface="Calibri" pitchFamily="34" charset="0"/>
                  <a:cs typeface="Arial" pitchFamily="34" charset="0"/>
                </a:defRPr>
              </a:lvl1pPr>
              <a:lvl2pPr marL="742950" indent="-285750" eaLnBrk="0" hangingPunct="0">
                <a:defRPr sz="2400">
                  <a:solidFill>
                    <a:schemeClr val="tx1"/>
                  </a:solidFill>
                  <a:latin typeface="Calibri" pitchFamily="34" charset="0"/>
                  <a:cs typeface="Arial" pitchFamily="34" charset="0"/>
                </a:defRPr>
              </a:lvl2pPr>
              <a:lvl3pPr marL="1143000" indent="-228600" eaLnBrk="0" hangingPunct="0">
                <a:defRPr sz="2400">
                  <a:solidFill>
                    <a:schemeClr val="tx1"/>
                  </a:solidFill>
                  <a:latin typeface="Calibri" pitchFamily="34" charset="0"/>
                  <a:cs typeface="Arial" pitchFamily="34" charset="0"/>
                </a:defRPr>
              </a:lvl3pPr>
              <a:lvl4pPr marL="1600200" indent="-228600" eaLnBrk="0" hangingPunct="0">
                <a:defRPr sz="2400">
                  <a:solidFill>
                    <a:schemeClr val="tx1"/>
                  </a:solidFill>
                  <a:latin typeface="Calibri" pitchFamily="34" charset="0"/>
                  <a:cs typeface="Arial" pitchFamily="34" charset="0"/>
                </a:defRPr>
              </a:lvl4pPr>
              <a:lvl5pPr marL="2057400" indent="-228600" eaLnBrk="0" hangingPunct="0">
                <a:defRPr sz="24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9pPr>
            </a:lstStyle>
            <a:p>
              <a:pPr algn="ctr" eaLnBrk="1" hangingPunct="1">
                <a:defRPr/>
              </a:pPr>
              <a:r>
                <a:rPr lang="fr-CH" altLang="en-US" sz="1800" b="1" dirty="0" smtClean="0">
                  <a:solidFill>
                    <a:srgbClr val="000000"/>
                  </a:solidFill>
                </a:rPr>
                <a:t>Composante civile</a:t>
              </a:r>
              <a:endParaRPr lang="fr-FR" altLang="en-US" sz="1800" b="1" dirty="0" smtClean="0">
                <a:solidFill>
                  <a:srgbClr val="000000"/>
                </a:solidFill>
              </a:endParaRPr>
            </a:p>
          </p:txBody>
        </p:sp>
        <p:sp>
          <p:nvSpPr>
            <p:cNvPr id="25643" name="Rectangle 25"/>
            <p:cNvSpPr>
              <a:spLocks noChangeArrowheads="1"/>
            </p:cNvSpPr>
            <p:nvPr/>
          </p:nvSpPr>
          <p:spPr bwMode="auto">
            <a:xfrm>
              <a:off x="3216" y="3072"/>
              <a:ext cx="1248" cy="293"/>
            </a:xfrm>
            <a:prstGeom prst="rect">
              <a:avLst/>
            </a:prstGeom>
            <a:solidFill>
              <a:schemeClr val="tx2">
                <a:lumMod val="40000"/>
                <a:lumOff val="60000"/>
              </a:schemeClr>
            </a:solidFill>
            <a:ln w="9525">
              <a:solidFill>
                <a:schemeClr val="tx1"/>
              </a:solidFill>
              <a:miter lim="800000"/>
              <a:headEnd/>
              <a:tailEnd/>
            </a:ln>
          </p:spPr>
          <p:txBody>
            <a:bodyPr wrap="none" anchor="ctr"/>
            <a:lstStyle>
              <a:lvl1pPr eaLnBrk="0" hangingPunct="0">
                <a:defRPr sz="2400">
                  <a:solidFill>
                    <a:schemeClr val="tx1"/>
                  </a:solidFill>
                  <a:latin typeface="Calibri" pitchFamily="34" charset="0"/>
                  <a:cs typeface="Arial" pitchFamily="34" charset="0"/>
                </a:defRPr>
              </a:lvl1pPr>
              <a:lvl2pPr marL="742950" indent="-285750" eaLnBrk="0" hangingPunct="0">
                <a:defRPr sz="2400">
                  <a:solidFill>
                    <a:schemeClr val="tx1"/>
                  </a:solidFill>
                  <a:latin typeface="Calibri" pitchFamily="34" charset="0"/>
                  <a:cs typeface="Arial" pitchFamily="34" charset="0"/>
                </a:defRPr>
              </a:lvl2pPr>
              <a:lvl3pPr marL="1143000" indent="-228600" eaLnBrk="0" hangingPunct="0">
                <a:defRPr sz="2400">
                  <a:solidFill>
                    <a:schemeClr val="tx1"/>
                  </a:solidFill>
                  <a:latin typeface="Calibri" pitchFamily="34" charset="0"/>
                  <a:cs typeface="Arial" pitchFamily="34" charset="0"/>
                </a:defRPr>
              </a:lvl3pPr>
              <a:lvl4pPr marL="1600200" indent="-228600" eaLnBrk="0" hangingPunct="0">
                <a:defRPr sz="2400">
                  <a:solidFill>
                    <a:schemeClr val="tx1"/>
                  </a:solidFill>
                  <a:latin typeface="Calibri" pitchFamily="34" charset="0"/>
                  <a:cs typeface="Arial" pitchFamily="34" charset="0"/>
                </a:defRPr>
              </a:lvl4pPr>
              <a:lvl5pPr marL="2057400" indent="-228600" eaLnBrk="0" hangingPunct="0">
                <a:defRPr sz="24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400">
                  <a:solidFill>
                    <a:schemeClr val="tx1"/>
                  </a:solidFill>
                  <a:latin typeface="Calibri" pitchFamily="34" charset="0"/>
                  <a:cs typeface="Arial" pitchFamily="34" charset="0"/>
                </a:defRPr>
              </a:lvl9pPr>
            </a:lstStyle>
            <a:p>
              <a:pPr algn="ctr" eaLnBrk="1" hangingPunct="1">
                <a:defRPr/>
              </a:pPr>
              <a:r>
                <a:rPr lang="fr-CH" altLang="en-US" sz="1800" b="1" smtClean="0">
                  <a:solidFill>
                    <a:srgbClr val="000000"/>
                  </a:solidFill>
                </a:rPr>
                <a:t>Police</a:t>
              </a:r>
              <a:endParaRPr lang="fr-FR" altLang="en-US" sz="1800" b="1" smtClean="0">
                <a:solidFill>
                  <a:srgbClr val="000000"/>
                </a:solidFill>
              </a:endParaRPr>
            </a:p>
          </p:txBody>
        </p:sp>
        <p:sp>
          <p:nvSpPr>
            <p:cNvPr id="170030" name="Line 26"/>
            <p:cNvSpPr>
              <a:spLocks noChangeShapeType="1"/>
            </p:cNvSpPr>
            <p:nvPr/>
          </p:nvSpPr>
          <p:spPr bwMode="auto">
            <a:xfrm flipV="1">
              <a:off x="3072" y="2256"/>
              <a:ext cx="0" cy="134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70031" name="Line 27"/>
            <p:cNvSpPr>
              <a:spLocks noChangeShapeType="1"/>
            </p:cNvSpPr>
            <p:nvPr/>
          </p:nvSpPr>
          <p:spPr bwMode="auto">
            <a:xfrm flipV="1">
              <a:off x="3072" y="2832"/>
              <a:ext cx="135"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70032" name="Line 28"/>
            <p:cNvSpPr>
              <a:spLocks noChangeShapeType="1"/>
            </p:cNvSpPr>
            <p:nvPr/>
          </p:nvSpPr>
          <p:spPr bwMode="auto">
            <a:xfrm flipV="1">
              <a:off x="3072" y="3216"/>
              <a:ext cx="135"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70033" name="Line 29"/>
            <p:cNvSpPr>
              <a:spLocks noChangeShapeType="1"/>
            </p:cNvSpPr>
            <p:nvPr/>
          </p:nvSpPr>
          <p:spPr bwMode="auto">
            <a:xfrm flipV="1">
              <a:off x="3072" y="3600"/>
              <a:ext cx="135"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grpSp>
      <p:sp>
        <p:nvSpPr>
          <p:cNvPr id="169999" name="Line 30"/>
          <p:cNvSpPr>
            <a:spLocks noChangeShapeType="1"/>
          </p:cNvSpPr>
          <p:nvPr/>
        </p:nvSpPr>
        <p:spPr bwMode="auto">
          <a:xfrm flipV="1">
            <a:off x="6629400" y="5181600"/>
            <a:ext cx="0" cy="8382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25617" name="Rectangle 32"/>
          <p:cNvSpPr>
            <a:spLocks noChangeArrowheads="1"/>
          </p:cNvSpPr>
          <p:nvPr/>
        </p:nvSpPr>
        <p:spPr bwMode="auto">
          <a:xfrm>
            <a:off x="6858000" y="5867400"/>
            <a:ext cx="1981200" cy="457200"/>
          </a:xfrm>
          <a:prstGeom prst="rect">
            <a:avLst/>
          </a:prstGeom>
          <a:solidFill>
            <a:schemeClr val="tx2">
              <a:lumMod val="40000"/>
              <a:lumOff val="60000"/>
            </a:schemeClr>
          </a:solidFill>
          <a:ln w="9525">
            <a:solidFill>
              <a:schemeClr val="tx1"/>
            </a:solidFill>
            <a:miter lim="800000"/>
            <a:headEnd/>
            <a:tailEnd/>
          </a:ln>
        </p:spPr>
        <p:txBody>
          <a:bodyPr wrap="none" anchor="ctr"/>
          <a:lstStyle/>
          <a:p>
            <a:pPr algn="ctr">
              <a:defRPr/>
            </a:pPr>
            <a:r>
              <a:rPr lang="fr-CH" sz="1800">
                <a:solidFill>
                  <a:srgbClr val="000000"/>
                </a:solidFill>
                <a:cs typeface="+mn-cs"/>
              </a:rPr>
              <a:t>Administration</a:t>
            </a:r>
            <a:endParaRPr lang="fr-FR" sz="1800">
              <a:solidFill>
                <a:srgbClr val="000000"/>
              </a:solidFill>
              <a:cs typeface="+mn-cs"/>
            </a:endParaRPr>
          </a:p>
        </p:txBody>
      </p:sp>
      <p:sp>
        <p:nvSpPr>
          <p:cNvPr id="170001" name="Line 33"/>
          <p:cNvSpPr>
            <a:spLocks noChangeShapeType="1"/>
          </p:cNvSpPr>
          <p:nvPr/>
        </p:nvSpPr>
        <p:spPr bwMode="auto">
          <a:xfrm flipV="1">
            <a:off x="6629400" y="6019800"/>
            <a:ext cx="214313"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70002" name="Rectangle 17"/>
          <p:cNvSpPr>
            <a:spLocks noChangeArrowheads="1"/>
          </p:cNvSpPr>
          <p:nvPr/>
        </p:nvSpPr>
        <p:spPr bwMode="auto">
          <a:xfrm>
            <a:off x="3657600" y="5867400"/>
            <a:ext cx="1981200" cy="533400"/>
          </a:xfrm>
          <a:prstGeom prst="rect">
            <a:avLst/>
          </a:prstGeom>
          <a:solidFill>
            <a:schemeClr val="accent1">
              <a:alpha val="79999"/>
            </a:schemeClr>
          </a:solidFill>
          <a:ln w="9525">
            <a:solidFill>
              <a:schemeClr val="tx1"/>
            </a:solidFill>
            <a:miter lim="800000"/>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sz="1800" dirty="0" smtClean="0">
                <a:solidFill>
                  <a:srgbClr val="000000"/>
                </a:solidFill>
              </a:rPr>
              <a:t>Équipe de gestion</a:t>
            </a:r>
          </a:p>
          <a:p>
            <a:pPr algn="ctr" eaLnBrk="1" hangingPunct="1"/>
            <a:r>
              <a:rPr lang="fr-CH" altLang="en-US" sz="1800" dirty="0" smtClean="0">
                <a:solidFill>
                  <a:srgbClr val="000000"/>
                </a:solidFill>
              </a:rPr>
              <a:t>des opérations</a:t>
            </a:r>
            <a:endParaRPr lang="fr-FR" altLang="en-US" sz="1800" dirty="0">
              <a:solidFill>
                <a:srgbClr val="000000"/>
              </a:solidFill>
            </a:endParaRPr>
          </a:p>
        </p:txBody>
      </p:sp>
      <p:sp>
        <p:nvSpPr>
          <p:cNvPr id="170003" name="Line 20"/>
          <p:cNvSpPr>
            <a:spLocks noChangeShapeType="1"/>
          </p:cNvSpPr>
          <p:nvPr/>
        </p:nvSpPr>
        <p:spPr bwMode="auto">
          <a:xfrm flipV="1">
            <a:off x="3429000" y="6096000"/>
            <a:ext cx="214313"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70004" name="Line 37"/>
          <p:cNvSpPr>
            <a:spLocks noChangeShapeType="1"/>
          </p:cNvSpPr>
          <p:nvPr/>
        </p:nvSpPr>
        <p:spPr bwMode="auto">
          <a:xfrm>
            <a:off x="3429000" y="4343400"/>
            <a:ext cx="0" cy="17526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70005" name="Rectangle 46"/>
          <p:cNvSpPr>
            <a:spLocks noChangeArrowheads="1"/>
          </p:cNvSpPr>
          <p:nvPr/>
        </p:nvSpPr>
        <p:spPr bwMode="auto">
          <a:xfrm>
            <a:off x="381000" y="4092575"/>
            <a:ext cx="2133600" cy="403225"/>
          </a:xfrm>
          <a:prstGeom prst="rect">
            <a:avLst/>
          </a:prstGeom>
          <a:solidFill>
            <a:srgbClr val="CCFFCC"/>
          </a:solidFill>
          <a:ln w="9525">
            <a:solidFill>
              <a:schemeClr val="tx1"/>
            </a:solidFill>
            <a:miter lim="800000"/>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sz="1800" dirty="0">
                <a:solidFill>
                  <a:srgbClr val="000000"/>
                </a:solidFill>
              </a:rPr>
              <a:t>HAG / HCT </a:t>
            </a:r>
            <a:endParaRPr lang="fr-FR" altLang="en-US" sz="1800" dirty="0">
              <a:solidFill>
                <a:srgbClr val="000000"/>
              </a:solidFill>
            </a:endParaRPr>
          </a:p>
        </p:txBody>
      </p:sp>
      <p:sp>
        <p:nvSpPr>
          <p:cNvPr id="170006" name="Line 48"/>
          <p:cNvSpPr>
            <a:spLocks noChangeShapeType="1"/>
          </p:cNvSpPr>
          <p:nvPr/>
        </p:nvSpPr>
        <p:spPr bwMode="auto">
          <a:xfrm flipV="1">
            <a:off x="166688" y="4294188"/>
            <a:ext cx="214312"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70007" name="Rectangle 52"/>
          <p:cNvSpPr>
            <a:spLocks noChangeArrowheads="1"/>
          </p:cNvSpPr>
          <p:nvPr/>
        </p:nvSpPr>
        <p:spPr bwMode="auto">
          <a:xfrm>
            <a:off x="396875" y="5867400"/>
            <a:ext cx="2117725" cy="457200"/>
          </a:xfrm>
          <a:prstGeom prst="rect">
            <a:avLst/>
          </a:prstGeom>
          <a:solidFill>
            <a:srgbClr val="CCFFCC"/>
          </a:solidFill>
          <a:ln w="9525">
            <a:solidFill>
              <a:schemeClr val="tx1"/>
            </a:solidFill>
            <a:miter lim="800000"/>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ts val="1900"/>
              </a:lnSpc>
            </a:pPr>
            <a:r>
              <a:rPr lang="fr-CH" altLang="en-US" sz="1800" dirty="0">
                <a:solidFill>
                  <a:srgbClr val="000000"/>
                </a:solidFill>
              </a:rPr>
              <a:t>CPIA </a:t>
            </a:r>
            <a:endParaRPr lang="fr-CH" altLang="en-US" sz="1800" dirty="0" smtClean="0">
              <a:solidFill>
                <a:srgbClr val="000000"/>
              </a:solidFill>
            </a:endParaRPr>
          </a:p>
          <a:p>
            <a:pPr algn="ctr" eaLnBrk="1" hangingPunct="1">
              <a:lnSpc>
                <a:spcPts val="1900"/>
              </a:lnSpc>
            </a:pPr>
            <a:r>
              <a:rPr lang="fr-CH" altLang="en-US" sz="1800" dirty="0" smtClean="0">
                <a:solidFill>
                  <a:srgbClr val="000000"/>
                </a:solidFill>
              </a:rPr>
              <a:t>(niveau provincial</a:t>
            </a:r>
            <a:r>
              <a:rPr lang="fr-CH" altLang="en-US" sz="1800" dirty="0">
                <a:solidFill>
                  <a:srgbClr val="000000"/>
                </a:solidFill>
              </a:rPr>
              <a:t>)</a:t>
            </a:r>
            <a:endParaRPr lang="fr-FR" altLang="en-US" sz="1800" dirty="0">
              <a:solidFill>
                <a:srgbClr val="000000"/>
              </a:solidFill>
            </a:endParaRPr>
          </a:p>
        </p:txBody>
      </p:sp>
      <p:sp>
        <p:nvSpPr>
          <p:cNvPr id="170008" name="Line 53"/>
          <p:cNvSpPr>
            <a:spLocks noChangeShapeType="1"/>
          </p:cNvSpPr>
          <p:nvPr/>
        </p:nvSpPr>
        <p:spPr bwMode="auto">
          <a:xfrm flipV="1">
            <a:off x="152400" y="6096000"/>
            <a:ext cx="228600"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70009" name="Line 54"/>
          <p:cNvSpPr>
            <a:spLocks noChangeShapeType="1"/>
          </p:cNvSpPr>
          <p:nvPr/>
        </p:nvSpPr>
        <p:spPr bwMode="auto">
          <a:xfrm>
            <a:off x="152400" y="3429000"/>
            <a:ext cx="0" cy="2667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70010" name="Rectangle 65"/>
          <p:cNvSpPr>
            <a:spLocks noChangeArrowheads="1"/>
          </p:cNvSpPr>
          <p:nvPr/>
        </p:nvSpPr>
        <p:spPr bwMode="auto">
          <a:xfrm>
            <a:off x="381000" y="4953000"/>
            <a:ext cx="2133600" cy="457200"/>
          </a:xfrm>
          <a:prstGeom prst="rect">
            <a:avLst/>
          </a:prstGeom>
          <a:solidFill>
            <a:srgbClr val="CCFFCC"/>
          </a:solidFill>
          <a:ln w="9525">
            <a:solidFill>
              <a:schemeClr val="tx1"/>
            </a:solidFill>
            <a:miter lim="800000"/>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ts val="1900"/>
              </a:lnSpc>
            </a:pPr>
            <a:r>
              <a:rPr lang="fr-CH" altLang="en-US" sz="1800" dirty="0" smtClean="0">
                <a:solidFill>
                  <a:srgbClr val="000000"/>
                </a:solidFill>
              </a:rPr>
              <a:t>Intra-Groupes</a:t>
            </a:r>
          </a:p>
          <a:p>
            <a:pPr algn="ctr" eaLnBrk="1" hangingPunct="1">
              <a:lnSpc>
                <a:spcPts val="1900"/>
              </a:lnSpc>
            </a:pPr>
            <a:r>
              <a:rPr lang="fr-CH" altLang="en-US" sz="1800" dirty="0" smtClean="0">
                <a:solidFill>
                  <a:srgbClr val="000000"/>
                </a:solidFill>
              </a:rPr>
              <a:t> (niveau national</a:t>
            </a:r>
            <a:r>
              <a:rPr lang="fr-CH" altLang="en-US" sz="1800" dirty="0">
                <a:solidFill>
                  <a:srgbClr val="000000"/>
                </a:solidFill>
              </a:rPr>
              <a:t>)</a:t>
            </a:r>
            <a:endParaRPr lang="fr-FR" altLang="en-US" sz="1800" dirty="0">
              <a:solidFill>
                <a:srgbClr val="000000"/>
              </a:solidFill>
            </a:endParaRPr>
          </a:p>
        </p:txBody>
      </p:sp>
      <p:sp>
        <p:nvSpPr>
          <p:cNvPr id="170011" name="Line 67"/>
          <p:cNvSpPr>
            <a:spLocks noChangeShapeType="1"/>
          </p:cNvSpPr>
          <p:nvPr/>
        </p:nvSpPr>
        <p:spPr bwMode="auto">
          <a:xfrm flipV="1">
            <a:off x="152400" y="5181600"/>
            <a:ext cx="230188" cy="158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70012" name="Line 65"/>
          <p:cNvSpPr>
            <a:spLocks noChangeShapeType="1"/>
          </p:cNvSpPr>
          <p:nvPr/>
        </p:nvSpPr>
        <p:spPr bwMode="auto">
          <a:xfrm flipV="1">
            <a:off x="6781800" y="1905000"/>
            <a:ext cx="1066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70013" name="Line 67"/>
          <p:cNvSpPr>
            <a:spLocks noChangeShapeType="1"/>
          </p:cNvSpPr>
          <p:nvPr/>
        </p:nvSpPr>
        <p:spPr bwMode="auto">
          <a:xfrm>
            <a:off x="7848600" y="1905000"/>
            <a:ext cx="0" cy="1219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sp>
        <p:nvSpPr>
          <p:cNvPr id="170014" name="Line 19"/>
          <p:cNvSpPr>
            <a:spLocks noChangeShapeType="1"/>
          </p:cNvSpPr>
          <p:nvPr/>
        </p:nvSpPr>
        <p:spPr bwMode="auto">
          <a:xfrm flipV="1">
            <a:off x="3429000" y="5181600"/>
            <a:ext cx="214313"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CH"/>
          </a:p>
        </p:txBody>
      </p:sp>
      <p:cxnSp>
        <p:nvCxnSpPr>
          <p:cNvPr id="170015" name="AutoShape 49"/>
          <p:cNvCxnSpPr>
            <a:cxnSpLocks noChangeShapeType="1"/>
            <a:stCxn id="169991" idx="1"/>
            <a:endCxn id="169987" idx="0"/>
          </p:cNvCxnSpPr>
          <p:nvPr/>
        </p:nvCxnSpPr>
        <p:spPr bwMode="auto">
          <a:xfrm rot="10800000" flipH="1">
            <a:off x="2389188" y="1447800"/>
            <a:ext cx="2144712" cy="533400"/>
          </a:xfrm>
          <a:prstGeom prst="bentConnector4">
            <a:avLst>
              <a:gd name="adj1" fmla="val -114954"/>
              <a:gd name="adj2" fmla="val 157144"/>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miter lim="800000"/>
                <a:headEnd/>
                <a:tailEnd type="triangle" w="med" len="med"/>
              </a14:hiddenLine>
            </a:ext>
          </a:extLst>
        </p:spPr>
      </p:cxnSp>
      <p:cxnSp>
        <p:nvCxnSpPr>
          <p:cNvPr id="170016" name="AutoShape 50"/>
          <p:cNvCxnSpPr>
            <a:cxnSpLocks noChangeShapeType="1"/>
            <a:stCxn id="169991" idx="1"/>
            <a:endCxn id="169992" idx="0"/>
          </p:cNvCxnSpPr>
          <p:nvPr/>
        </p:nvCxnSpPr>
        <p:spPr bwMode="auto">
          <a:xfrm rot="10800000" flipV="1">
            <a:off x="1409700" y="1981200"/>
            <a:ext cx="979488" cy="1295400"/>
          </a:xfrm>
          <a:prstGeom prst="bentConnector2">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miter lim="800000"/>
                <a:headEnd/>
                <a:tailEnd type="triangle" w="med" len="med"/>
              </a14:hiddenLine>
            </a:ext>
          </a:extLst>
        </p:spPr>
      </p:cxnSp>
      <p:cxnSp>
        <p:nvCxnSpPr>
          <p:cNvPr id="170017" name="AutoShape 51"/>
          <p:cNvCxnSpPr>
            <a:cxnSpLocks noChangeShapeType="1"/>
            <a:stCxn id="169991" idx="1"/>
            <a:endCxn id="169994" idx="0"/>
          </p:cNvCxnSpPr>
          <p:nvPr/>
        </p:nvCxnSpPr>
        <p:spPr bwMode="auto">
          <a:xfrm rot="10800000" flipH="1" flipV="1">
            <a:off x="2389188" y="1981200"/>
            <a:ext cx="5345112" cy="1219200"/>
          </a:xfrm>
          <a:prstGeom prst="bentConnector4">
            <a:avLst>
              <a:gd name="adj1" fmla="val -4278"/>
              <a:gd name="adj2" fmla="val 50000"/>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miter lim="800000"/>
                <a:headEnd/>
                <a:tailEnd type="triangle" w="med" len="med"/>
              </a14:hiddenLine>
            </a:ext>
          </a:extLst>
        </p:spPr>
      </p:cxnSp>
      <p:sp>
        <p:nvSpPr>
          <p:cNvPr id="170018" name="Line 54"/>
          <p:cNvSpPr>
            <a:spLocks noChangeShapeType="1"/>
          </p:cNvSpPr>
          <p:nvPr/>
        </p:nvSpPr>
        <p:spPr bwMode="auto">
          <a:xfrm flipH="1">
            <a:off x="1295400" y="1752600"/>
            <a:ext cx="1752600" cy="0"/>
          </a:xfrm>
          <a:prstGeom prst="line">
            <a:avLst/>
          </a:prstGeom>
          <a:noFill/>
          <a:ln w="31750">
            <a:solidFill>
              <a:srgbClr val="E97B17"/>
            </a:solidFill>
            <a:round/>
            <a:headEnd/>
            <a:tailEnd/>
          </a:ln>
          <a:extLst>
            <a:ext uri="{909E8E84-426E-40DD-AFC4-6F175D3DCCD1}">
              <a14:hiddenFill xmlns:a14="http://schemas.microsoft.com/office/drawing/2010/main">
                <a:noFill/>
              </a14:hiddenFill>
            </a:ext>
          </a:extLst>
        </p:spPr>
        <p:txBody>
          <a:bodyPr/>
          <a:lstStyle/>
          <a:p>
            <a:endParaRPr lang="fr-CH"/>
          </a:p>
        </p:txBody>
      </p:sp>
      <p:cxnSp>
        <p:nvCxnSpPr>
          <p:cNvPr id="170019" name="AutoShape 55"/>
          <p:cNvCxnSpPr>
            <a:cxnSpLocks noChangeShapeType="1"/>
            <a:stCxn id="169991" idx="1"/>
            <a:endCxn id="169991" idx="1"/>
          </p:cNvCxnSpPr>
          <p:nvPr/>
        </p:nvCxnSpPr>
        <p:spPr bwMode="auto">
          <a:xfrm rot="10800000" flipH="1" flipV="1">
            <a:off x="2389188" y="1981200"/>
            <a:ext cx="1587" cy="1588"/>
          </a:xfrm>
          <a:prstGeom prst="bentConnector3">
            <a:avLst>
              <a:gd name="adj1" fmla="val -14400005"/>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miter lim="800000"/>
                <a:headEnd/>
                <a:tailEnd type="triangle" w="med" len="med"/>
              </a14:hiddenLine>
            </a:ext>
          </a:extLst>
        </p:spPr>
      </p:cxnSp>
      <p:sp>
        <p:nvSpPr>
          <p:cNvPr id="170020" name="Line 57"/>
          <p:cNvSpPr>
            <a:spLocks noChangeShapeType="1"/>
          </p:cNvSpPr>
          <p:nvPr/>
        </p:nvSpPr>
        <p:spPr bwMode="auto">
          <a:xfrm>
            <a:off x="1295400" y="1752600"/>
            <a:ext cx="0" cy="1371600"/>
          </a:xfrm>
          <a:prstGeom prst="line">
            <a:avLst/>
          </a:prstGeom>
          <a:noFill/>
          <a:ln w="31750">
            <a:solidFill>
              <a:srgbClr val="E97B17"/>
            </a:solidFill>
            <a:round/>
            <a:headEnd/>
            <a:tailEnd type="triangle" w="lg" len="med"/>
          </a:ln>
          <a:extLst>
            <a:ext uri="{909E8E84-426E-40DD-AFC4-6F175D3DCCD1}">
              <a14:hiddenFill xmlns:a14="http://schemas.microsoft.com/office/drawing/2010/main">
                <a:noFill/>
              </a14:hiddenFill>
            </a:ext>
          </a:extLst>
        </p:spPr>
        <p:txBody>
          <a:bodyPr/>
          <a:lstStyle/>
          <a:p>
            <a:endParaRPr lang="fr-CH"/>
          </a:p>
        </p:txBody>
      </p:sp>
      <p:sp>
        <p:nvSpPr>
          <p:cNvPr id="170021" name="Line 58"/>
          <p:cNvSpPr>
            <a:spLocks noChangeShapeType="1"/>
          </p:cNvSpPr>
          <p:nvPr/>
        </p:nvSpPr>
        <p:spPr bwMode="auto">
          <a:xfrm>
            <a:off x="3276600" y="1981200"/>
            <a:ext cx="0" cy="838200"/>
          </a:xfrm>
          <a:prstGeom prst="line">
            <a:avLst/>
          </a:prstGeom>
          <a:noFill/>
          <a:ln w="31750">
            <a:solidFill>
              <a:schemeClr val="accent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70022" name="Line 59"/>
          <p:cNvSpPr>
            <a:spLocks noChangeShapeType="1"/>
          </p:cNvSpPr>
          <p:nvPr/>
        </p:nvSpPr>
        <p:spPr bwMode="auto">
          <a:xfrm>
            <a:off x="3276600" y="2819400"/>
            <a:ext cx="1219200" cy="0"/>
          </a:xfrm>
          <a:prstGeom prst="line">
            <a:avLst/>
          </a:prstGeom>
          <a:noFill/>
          <a:ln w="31750">
            <a:solidFill>
              <a:schemeClr val="accent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170023" name="Line 60"/>
          <p:cNvSpPr>
            <a:spLocks noChangeShapeType="1"/>
          </p:cNvSpPr>
          <p:nvPr/>
        </p:nvSpPr>
        <p:spPr bwMode="auto">
          <a:xfrm>
            <a:off x="4495800" y="2819400"/>
            <a:ext cx="0" cy="304800"/>
          </a:xfrm>
          <a:prstGeom prst="line">
            <a:avLst/>
          </a:prstGeom>
          <a:noFill/>
          <a:ln w="31750">
            <a:solidFill>
              <a:schemeClr val="accent1"/>
            </a:solidFill>
            <a:round/>
            <a:headEnd/>
            <a:tailEnd type="triangle" w="lg" len="med"/>
          </a:ln>
          <a:extLst>
            <a:ext uri="{909E8E84-426E-40DD-AFC4-6F175D3DCCD1}">
              <a14:hiddenFill xmlns:a14="http://schemas.microsoft.com/office/drawing/2010/main">
                <a:noFill/>
              </a14:hiddenFill>
            </a:ext>
          </a:extLst>
        </p:spPr>
        <p:txBody>
          <a:bodyPr/>
          <a:lstStyle/>
          <a:p>
            <a:endParaRPr lang="fr-CH"/>
          </a:p>
        </p:txBody>
      </p:sp>
      <p:sp>
        <p:nvSpPr>
          <p:cNvPr id="170025" name="Rectangle 49"/>
          <p:cNvSpPr>
            <a:spLocks noChangeArrowheads="1"/>
          </p:cNvSpPr>
          <p:nvPr/>
        </p:nvSpPr>
        <p:spPr bwMode="auto">
          <a:xfrm>
            <a:off x="1981200" y="838200"/>
            <a:ext cx="6167907"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400" b="1" dirty="0"/>
              <a:t>Structure fonctionnelle de la MONUSCO (2011)</a:t>
            </a:r>
            <a:endParaRPr lang="en-US" altLang="en-US" sz="2400" b="1" dirty="0">
              <a:solidFill>
                <a:srgbClr val="000000"/>
              </a:solidFill>
            </a:endParaRPr>
          </a:p>
        </p:txBody>
      </p:sp>
      <p:pic>
        <p:nvPicPr>
          <p:cNvPr id="170026" name="Picture 54"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28750" y="838200"/>
            <a:ext cx="47625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ZoneTexte 4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51" name="ZoneTexte 5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52" name="ZoneTexte 51"/>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53" name="Text Box 4"/>
          <p:cNvSpPr txBox="1">
            <a:spLocks noChangeArrowheads="1"/>
          </p:cNvSpPr>
          <p:nvPr/>
        </p:nvSpPr>
        <p:spPr bwMode="auto">
          <a:xfrm>
            <a:off x="304800" y="304800"/>
            <a:ext cx="8439150"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200" b="1" dirty="0">
                <a:solidFill>
                  <a:srgbClr val="000000"/>
                </a:solidFill>
              </a:rPr>
              <a:t>STRUCTURES DE COORDINATION D’UNE MISSION DES NATIONS UNIES</a:t>
            </a:r>
          </a:p>
        </p:txBody>
      </p:sp>
      <p:sp>
        <p:nvSpPr>
          <p:cNvPr id="54"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111</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Rectangle 37"/>
          <p:cNvSpPr>
            <a:spLocks noGrp="1" noChangeArrowheads="1"/>
          </p:cNvSpPr>
          <p:nvPr>
            <p:ph idx="1"/>
          </p:nvPr>
        </p:nvSpPr>
        <p:spPr bwMode="auto">
          <a:xfrm>
            <a:off x="304800" y="1815990"/>
            <a:ext cx="8442325" cy="28956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812800" indent="-812800" algn="l">
              <a:buFont typeface="Wingdings" pitchFamily="2" charset="2"/>
              <a:buChar char="ü"/>
            </a:pPr>
            <a:r>
              <a:rPr lang="fr-FR" sz="2800" b="1" dirty="0"/>
              <a:t>Centre d’opérations conjoint (JOC)</a:t>
            </a:r>
            <a:endParaRPr lang="en-US" altLang="en-US" sz="2800" b="1" dirty="0" smtClean="0"/>
          </a:p>
          <a:p>
            <a:pPr marL="812800" indent="-812800" algn="l">
              <a:buFont typeface="Wingdings" pitchFamily="2" charset="2"/>
              <a:buChar char="ü"/>
            </a:pPr>
            <a:endParaRPr lang="en-US" altLang="en-US" sz="2400" b="1" dirty="0" smtClean="0"/>
          </a:p>
          <a:p>
            <a:pPr marL="812800" indent="-812800" algn="l">
              <a:buFont typeface="Wingdings" pitchFamily="2" charset="2"/>
              <a:buChar char="ü"/>
            </a:pPr>
            <a:r>
              <a:rPr lang="fr-FR" sz="2800" b="1" dirty="0"/>
              <a:t>Cellule d’analyse conjointe de la Mission (JMAC)</a:t>
            </a:r>
            <a:endParaRPr lang="en-US" altLang="en-US" sz="2400" b="1" dirty="0" smtClean="0"/>
          </a:p>
          <a:p>
            <a:pPr marL="812800" indent="-812800" algn="l">
              <a:buFont typeface="Wingdings" pitchFamily="2" charset="2"/>
              <a:buChar char="ü"/>
            </a:pPr>
            <a:endParaRPr lang="en-US" altLang="en-US" sz="2400" b="1" dirty="0" smtClean="0"/>
          </a:p>
          <a:p>
            <a:pPr marL="812800" indent="-812800" algn="l">
              <a:buFont typeface="Wingdings" pitchFamily="2" charset="2"/>
              <a:buChar char="ü"/>
            </a:pPr>
            <a:r>
              <a:rPr lang="fr-FR" sz="2800" b="1" dirty="0"/>
              <a:t>Centre des opérations logistiques conjointes (JLOC)</a:t>
            </a:r>
            <a:endParaRPr lang="en-US" altLang="en-US" sz="2800" b="1" dirty="0" smtClean="0"/>
          </a:p>
          <a:p>
            <a:pPr marL="812800" indent="-812800" algn="l">
              <a:buFont typeface="Wingdings" pitchFamily="2" charset="2"/>
              <a:buChar char="ü"/>
            </a:pPr>
            <a:endParaRPr lang="en-US" altLang="en-US" sz="2800" b="1" dirty="0" smtClean="0"/>
          </a:p>
          <a:p>
            <a:pPr marL="812800" indent="-812800" algn="l">
              <a:buFont typeface="Wingdings" pitchFamily="2" charset="2"/>
              <a:buChar char="ü"/>
            </a:pPr>
            <a:r>
              <a:rPr lang="fr-FR" sz="2800" b="1" dirty="0"/>
              <a:t>Services d’appui intégrés / ISS ou DMS</a:t>
            </a:r>
            <a:endParaRPr lang="en-US" altLang="en-US" b="1" dirty="0" smtClean="0"/>
          </a:p>
        </p:txBody>
      </p:sp>
      <p:sp>
        <p:nvSpPr>
          <p:cNvPr id="171012" name="Rectangle 5"/>
          <p:cNvSpPr>
            <a:spLocks noChangeArrowheads="1"/>
          </p:cNvSpPr>
          <p:nvPr/>
        </p:nvSpPr>
        <p:spPr bwMode="auto">
          <a:xfrm>
            <a:off x="1960460" y="868363"/>
            <a:ext cx="5195140"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FR" sz="2400" b="1" dirty="0"/>
              <a:t>Structures de coordination conjointes</a:t>
            </a:r>
            <a:endParaRPr lang="en-US" altLang="en-US" sz="2400" b="1" dirty="0">
              <a:solidFill>
                <a:srgbClr val="000000"/>
              </a:solidFill>
            </a:endParaRPr>
          </a:p>
        </p:txBody>
      </p:sp>
      <p:sp>
        <p:nvSpPr>
          <p:cNvPr id="6" name="ZoneTexte 5"/>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Text Box 4"/>
          <p:cNvSpPr txBox="1">
            <a:spLocks noChangeArrowheads="1"/>
          </p:cNvSpPr>
          <p:nvPr/>
        </p:nvSpPr>
        <p:spPr bwMode="auto">
          <a:xfrm>
            <a:off x="304800" y="304800"/>
            <a:ext cx="8439150"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200" b="1" dirty="0">
                <a:solidFill>
                  <a:srgbClr val="000000"/>
                </a:solidFill>
              </a:rPr>
              <a:t>STRUCTURES DE COORDINATION D’UNE MISSION DES NATIONS UNIES</a:t>
            </a:r>
          </a:p>
        </p:txBody>
      </p:sp>
      <p:sp>
        <p:nvSpPr>
          <p:cNvPr id="10" name="ZoneTexte 9"/>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8"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112</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5" name="TextBox 3"/>
          <p:cNvSpPr txBox="1">
            <a:spLocks noChangeArrowheads="1"/>
          </p:cNvSpPr>
          <p:nvPr/>
        </p:nvSpPr>
        <p:spPr bwMode="auto">
          <a:xfrm>
            <a:off x="228600" y="1901825"/>
            <a:ext cx="86868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450850" indent="-450850" eaLnBrk="1" hangingPunct="1">
              <a:buSzPct val="80000"/>
              <a:buFont typeface="Wingdings" pitchFamily="2" charset="2"/>
              <a:buChar char="ü"/>
            </a:pPr>
            <a:r>
              <a:rPr lang="fr-FR" sz="2800" b="1" dirty="0" smtClean="0"/>
              <a:t>Briefings </a:t>
            </a:r>
            <a:r>
              <a:rPr lang="fr-FR" sz="2800" b="1" dirty="0"/>
              <a:t>réguliers, même si la plupart des réunions de coordination restent informelles</a:t>
            </a:r>
            <a:endParaRPr lang="en-US" altLang="en-US" sz="2400" b="1" dirty="0">
              <a:solidFill>
                <a:srgbClr val="2D2D8A"/>
              </a:solidFill>
            </a:endParaRPr>
          </a:p>
          <a:p>
            <a:pPr lvl="2" eaLnBrk="1" hangingPunct="1">
              <a:buSzPct val="80000"/>
              <a:buFont typeface="Wingdings" pitchFamily="2" charset="2"/>
              <a:buChar char="§"/>
            </a:pPr>
            <a:endParaRPr lang="en-US" altLang="en-US" sz="2800" b="1" dirty="0">
              <a:solidFill>
                <a:srgbClr val="000000"/>
              </a:solidFill>
            </a:endParaRPr>
          </a:p>
          <a:p>
            <a:pPr marL="450850" indent="-450850" eaLnBrk="1" hangingPunct="1">
              <a:buSzPct val="80000"/>
              <a:buFont typeface="Wingdings" pitchFamily="2" charset="2"/>
              <a:buChar char="ü"/>
            </a:pPr>
            <a:r>
              <a:rPr lang="fr-FR" sz="2800" b="1" dirty="0" smtClean="0"/>
              <a:t>Comité </a:t>
            </a:r>
            <a:r>
              <a:rPr lang="fr-FR" sz="2800" b="1" dirty="0"/>
              <a:t>directeur des projets à effet rapide</a:t>
            </a:r>
            <a:endParaRPr lang="en-US" altLang="en-US" sz="2800" b="1" dirty="0">
              <a:solidFill>
                <a:srgbClr val="000000"/>
              </a:solidFill>
            </a:endParaRPr>
          </a:p>
          <a:p>
            <a:pPr eaLnBrk="1" hangingPunct="1">
              <a:buSzPct val="80000"/>
              <a:buFont typeface="Wingdings" pitchFamily="2" charset="2"/>
              <a:buChar char="ü"/>
            </a:pPr>
            <a:endParaRPr lang="en-US" altLang="en-US" sz="2800" b="1" dirty="0">
              <a:solidFill>
                <a:srgbClr val="000000"/>
              </a:solidFill>
            </a:endParaRPr>
          </a:p>
          <a:p>
            <a:pPr eaLnBrk="1" hangingPunct="1">
              <a:buSzPct val="80000"/>
              <a:buFont typeface="Wingdings" pitchFamily="2" charset="2"/>
              <a:buChar char="ü"/>
            </a:pPr>
            <a:r>
              <a:rPr lang="en-US" altLang="en-US" sz="2800" b="1" dirty="0">
                <a:solidFill>
                  <a:srgbClr val="000000"/>
                </a:solidFill>
              </a:rPr>
              <a:t> </a:t>
            </a:r>
            <a:r>
              <a:rPr lang="en-US" altLang="en-US" sz="2800" b="1" dirty="0" smtClean="0">
                <a:solidFill>
                  <a:srgbClr val="000000"/>
                </a:solidFill>
              </a:rPr>
              <a:t>  </a:t>
            </a:r>
            <a:r>
              <a:rPr lang="fr-FR" sz="2800" b="1" dirty="0" smtClean="0"/>
              <a:t>Groupes </a:t>
            </a:r>
            <a:r>
              <a:rPr lang="fr-FR" sz="2800" b="1" dirty="0"/>
              <a:t>de travail</a:t>
            </a:r>
            <a:endParaRPr lang="en-US" altLang="en-US" sz="2800" b="1" dirty="0">
              <a:solidFill>
                <a:srgbClr val="000000"/>
              </a:solidFill>
            </a:endParaRPr>
          </a:p>
          <a:p>
            <a:pPr lvl="2" eaLnBrk="1" hangingPunct="1">
              <a:buSzPct val="80000"/>
              <a:buFont typeface="Wingdings" pitchFamily="2" charset="2"/>
              <a:buNone/>
            </a:pPr>
            <a:endParaRPr lang="en-US" altLang="en-US" sz="2800" b="1" dirty="0">
              <a:solidFill>
                <a:srgbClr val="000000"/>
              </a:solidFill>
            </a:endParaRPr>
          </a:p>
          <a:p>
            <a:pPr marL="450850" indent="-450850" eaLnBrk="1" hangingPunct="1">
              <a:buSzPct val="80000"/>
              <a:buFont typeface="Wingdings" pitchFamily="2" charset="2"/>
              <a:buChar char="ü"/>
            </a:pPr>
            <a:r>
              <a:rPr lang="fr-FR" sz="2800" b="1" dirty="0" smtClean="0"/>
              <a:t>Groupes </a:t>
            </a:r>
            <a:r>
              <a:rPr lang="fr-FR" sz="2800" b="1" dirty="0"/>
              <a:t>de travail liés à l’EPI (</a:t>
            </a:r>
            <a:r>
              <a:rPr lang="fr-FR" sz="2800" b="1" dirty="0" smtClean="0"/>
              <a:t>l’Évaluation </a:t>
            </a:r>
            <a:r>
              <a:rPr lang="fr-FR" sz="2800" b="1" dirty="0"/>
              <a:t>et la Planification intégrées) – tels que l’UNDAF</a:t>
            </a:r>
            <a:endParaRPr lang="en-US" altLang="en-US" sz="2800" b="1" dirty="0">
              <a:solidFill>
                <a:srgbClr val="000000"/>
              </a:solidFill>
            </a:endParaRPr>
          </a:p>
        </p:txBody>
      </p:sp>
      <p:sp>
        <p:nvSpPr>
          <p:cNvPr id="172036" name="Rectangle 4"/>
          <p:cNvSpPr>
            <a:spLocks noChangeArrowheads="1"/>
          </p:cNvSpPr>
          <p:nvPr/>
        </p:nvSpPr>
        <p:spPr bwMode="auto">
          <a:xfrm>
            <a:off x="1347788" y="838200"/>
            <a:ext cx="6739024"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400" b="1" dirty="0"/>
              <a:t>Comités d’examen des projets et Groupes de travail</a:t>
            </a:r>
            <a:endParaRPr lang="en-US" altLang="en-US" sz="2400" b="1" dirty="0">
              <a:solidFill>
                <a:srgbClr val="000000"/>
              </a:solidFill>
            </a:endParaRPr>
          </a:p>
        </p:txBody>
      </p:sp>
      <p:sp>
        <p:nvSpPr>
          <p:cNvPr id="6" name="ZoneTexte 5"/>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ZoneTexte 7"/>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9" name="Text Box 4"/>
          <p:cNvSpPr txBox="1">
            <a:spLocks noChangeArrowheads="1"/>
          </p:cNvSpPr>
          <p:nvPr/>
        </p:nvSpPr>
        <p:spPr bwMode="auto">
          <a:xfrm>
            <a:off x="304800" y="304800"/>
            <a:ext cx="8439150"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200" b="1" dirty="0">
                <a:solidFill>
                  <a:srgbClr val="000000"/>
                </a:solidFill>
              </a:rPr>
              <a:t>STRUCTURES DE COORDINATION D’UNE MISSION DES NATIONS UNIES</a:t>
            </a:r>
          </a:p>
        </p:txBody>
      </p:sp>
      <p:sp>
        <p:nvSpPr>
          <p:cNvPr id="10"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113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11"/>
          <p:cNvSpPr>
            <a:spLocks noGrp="1" noChangeArrowheads="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837C89D8-D4A9-4C0F-BB28-A0427D36CD6D}" type="slidenum">
              <a:rPr lang="en-GB" altLang="en-US" sz="1400" smtClean="0">
                <a:solidFill>
                  <a:srgbClr val="000000"/>
                </a:solidFill>
              </a:rPr>
              <a:pPr/>
              <a:t>114</a:t>
            </a:fld>
            <a:endParaRPr lang="en-GB" altLang="en-US" sz="1400" smtClean="0">
              <a:solidFill>
                <a:srgbClr val="000000"/>
              </a:solidFill>
            </a:endParaRPr>
          </a:p>
        </p:txBody>
      </p:sp>
      <p:sp>
        <p:nvSpPr>
          <p:cNvPr id="173059" name="TextBox 94"/>
          <p:cNvSpPr txBox="1">
            <a:spLocks noChangeArrowheads="1"/>
          </p:cNvSpPr>
          <p:nvPr/>
        </p:nvSpPr>
        <p:spPr bwMode="auto">
          <a:xfrm>
            <a:off x="155425" y="4273910"/>
            <a:ext cx="1399422" cy="584775"/>
          </a:xfrm>
          <a:prstGeom prst="rect">
            <a:avLst/>
          </a:prstGeom>
          <a:solidFill>
            <a:srgbClr val="CC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en-US" sz="1600" b="1" dirty="0" err="1" smtClean="0">
                <a:solidFill>
                  <a:srgbClr val="000000"/>
                </a:solidFill>
              </a:rPr>
              <a:t>Appui</a:t>
            </a:r>
            <a:r>
              <a:rPr lang="en-GB" altLang="en-US" sz="1600" b="1" dirty="0" smtClean="0">
                <a:solidFill>
                  <a:srgbClr val="000000"/>
                </a:solidFill>
              </a:rPr>
              <a:t> aux</a:t>
            </a:r>
          </a:p>
          <a:p>
            <a:pPr eaLnBrk="1" hangingPunct="1"/>
            <a:r>
              <a:rPr lang="en-GB" altLang="en-US" sz="1600" b="1" dirty="0" err="1" smtClean="0">
                <a:solidFill>
                  <a:srgbClr val="000000"/>
                </a:solidFill>
              </a:rPr>
              <a:t>communautés</a:t>
            </a:r>
            <a:endParaRPr lang="en-GB" altLang="en-US" sz="1600" b="1" dirty="0">
              <a:solidFill>
                <a:srgbClr val="000000"/>
              </a:solidFill>
            </a:endParaRPr>
          </a:p>
        </p:txBody>
      </p:sp>
      <p:graphicFrame>
        <p:nvGraphicFramePr>
          <p:cNvPr id="106" name="Table 105"/>
          <p:cNvGraphicFramePr>
            <a:graphicFrameLocks noGrp="1"/>
          </p:cNvGraphicFramePr>
          <p:nvPr/>
        </p:nvGraphicFramePr>
        <p:xfrm>
          <a:off x="8715404" y="4429132"/>
          <a:ext cx="357190" cy="2428867"/>
        </p:xfrm>
        <a:graphic>
          <a:graphicData uri="http://schemas.openxmlformats.org/drawingml/2006/table">
            <a:tbl>
              <a:tblPr firstRow="1" bandRow="1">
                <a:tableStyleId>{35758FB7-9AC5-4552-8A53-C91805E547FA}</a:tableStyleId>
              </a:tblPr>
              <a:tblGrid>
                <a:gridCol w="357190"/>
              </a:tblGrid>
              <a:tr h="346981">
                <a:tc>
                  <a:txBody>
                    <a:bodyPr/>
                    <a:lstStyle/>
                    <a:p>
                      <a:pPr algn="ctr"/>
                      <a:r>
                        <a:rPr lang="en-GB" sz="1200" dirty="0" smtClean="0"/>
                        <a:t>C</a:t>
                      </a:r>
                      <a:endParaRPr lang="en-GB" sz="1200" b="1" dirty="0"/>
                    </a:p>
                  </a:txBody>
                  <a:tcPr/>
                </a:tc>
              </a:tr>
              <a:tr h="346981">
                <a:tc>
                  <a:txBody>
                    <a:bodyPr/>
                    <a:lstStyle/>
                    <a:p>
                      <a:pPr algn="ctr"/>
                      <a:r>
                        <a:rPr lang="en-GB" sz="1200" dirty="0" smtClean="0"/>
                        <a:t>M</a:t>
                      </a:r>
                      <a:endParaRPr lang="en-GB" sz="1200" b="1" dirty="0"/>
                    </a:p>
                  </a:txBody>
                  <a:tcPr/>
                </a:tc>
              </a:tr>
              <a:tr h="346981">
                <a:tc>
                  <a:txBody>
                    <a:bodyPr/>
                    <a:lstStyle/>
                    <a:p>
                      <a:pPr algn="ctr"/>
                      <a:r>
                        <a:rPr lang="en-GB" sz="1200" dirty="0" smtClean="0"/>
                        <a:t>C</a:t>
                      </a:r>
                      <a:endParaRPr lang="en-GB" sz="1200" b="1" dirty="0"/>
                    </a:p>
                  </a:txBody>
                  <a:tcPr/>
                </a:tc>
              </a:tr>
              <a:tr h="346981">
                <a:tc>
                  <a:txBody>
                    <a:bodyPr/>
                    <a:lstStyle/>
                    <a:p>
                      <a:pPr algn="ctr"/>
                      <a:r>
                        <a:rPr lang="en-GB" sz="1200" dirty="0" smtClean="0"/>
                        <a:t>O</a:t>
                      </a:r>
                      <a:endParaRPr lang="en-GB" sz="1200" b="1" dirty="0"/>
                    </a:p>
                  </a:txBody>
                  <a:tcPr/>
                </a:tc>
              </a:tr>
              <a:tr h="346981">
                <a:tc>
                  <a:txBody>
                    <a:bodyPr/>
                    <a:lstStyle/>
                    <a:p>
                      <a:pPr algn="ctr"/>
                      <a:r>
                        <a:rPr lang="en-GB" sz="1200" dirty="0" smtClean="0"/>
                        <a:t>O</a:t>
                      </a:r>
                      <a:endParaRPr lang="en-GB" sz="1200" b="1" dirty="0"/>
                    </a:p>
                  </a:txBody>
                  <a:tcPr/>
                </a:tc>
              </a:tr>
              <a:tr h="346981">
                <a:tc>
                  <a:txBody>
                    <a:bodyPr/>
                    <a:lstStyle/>
                    <a:p>
                      <a:pPr algn="ctr"/>
                      <a:r>
                        <a:rPr lang="en-GB" sz="1200" dirty="0" smtClean="0"/>
                        <a:t>R</a:t>
                      </a:r>
                      <a:endParaRPr lang="en-GB" sz="1200" b="1" dirty="0"/>
                    </a:p>
                  </a:txBody>
                  <a:tcPr/>
                </a:tc>
              </a:tr>
              <a:tr h="346981">
                <a:tc>
                  <a:txBody>
                    <a:bodyPr/>
                    <a:lstStyle/>
                    <a:p>
                      <a:pPr algn="ctr"/>
                      <a:r>
                        <a:rPr lang="en-GB" sz="1200" dirty="0" smtClean="0"/>
                        <a:t>D</a:t>
                      </a:r>
                      <a:endParaRPr lang="en-GB" sz="1200" b="1" dirty="0"/>
                    </a:p>
                  </a:txBody>
                  <a:tcPr/>
                </a:tc>
              </a:tr>
            </a:tbl>
          </a:graphicData>
        </a:graphic>
      </p:graphicFrame>
      <p:sp>
        <p:nvSpPr>
          <p:cNvPr id="4" name="Rectangle 3"/>
          <p:cNvSpPr/>
          <p:nvPr/>
        </p:nvSpPr>
        <p:spPr>
          <a:xfrm>
            <a:off x="3857625" y="1370013"/>
            <a:ext cx="1357313" cy="50006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600" dirty="0" err="1" smtClean="0">
                <a:solidFill>
                  <a:srgbClr val="FFFFFF"/>
                </a:solidFill>
              </a:rPr>
              <a:t>Mandat</a:t>
            </a:r>
            <a:endParaRPr lang="en-GB" sz="1600" dirty="0">
              <a:solidFill>
                <a:srgbClr val="FFFFFF"/>
              </a:solidFill>
            </a:endParaRPr>
          </a:p>
        </p:txBody>
      </p:sp>
      <p:pic>
        <p:nvPicPr>
          <p:cNvPr id="7" name="Picture 4" descr="C:\! A Work Current or Backup\! Core Integrated Training\Photos\UN flag.jpg"/>
          <p:cNvPicPr>
            <a:picLocks noChangeAspect="1" noChangeArrowheads="1"/>
          </p:cNvPicPr>
          <p:nvPr/>
        </p:nvPicPr>
        <p:blipFill>
          <a:blip r:embed="rId3" cstate="email"/>
          <a:srcRect/>
          <a:stretch>
            <a:fillRect/>
          </a:stretch>
        </p:blipFill>
        <p:spPr bwMode="auto">
          <a:xfrm flipH="1">
            <a:off x="6802731" y="555656"/>
            <a:ext cx="1120505" cy="717504"/>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173063" name="TextBox 7"/>
          <p:cNvSpPr txBox="1">
            <a:spLocks noChangeArrowheads="1"/>
          </p:cNvSpPr>
          <p:nvPr/>
        </p:nvSpPr>
        <p:spPr bwMode="auto">
          <a:xfrm>
            <a:off x="1369160" y="730277"/>
            <a:ext cx="2895600" cy="36933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CH" altLang="en-US" sz="1800" b="1" dirty="0" smtClean="0">
                <a:solidFill>
                  <a:srgbClr val="000000"/>
                </a:solidFill>
              </a:rPr>
              <a:t>Conflit/Question à résoudre</a:t>
            </a:r>
            <a:endParaRPr lang="fr-CH" altLang="en-US" sz="1800" b="1" dirty="0">
              <a:solidFill>
                <a:srgbClr val="000000"/>
              </a:solidFill>
            </a:endParaRPr>
          </a:p>
        </p:txBody>
      </p:sp>
      <p:sp>
        <p:nvSpPr>
          <p:cNvPr id="9" name="Chevron 8"/>
          <p:cNvSpPr/>
          <p:nvPr/>
        </p:nvSpPr>
        <p:spPr>
          <a:xfrm rot="10800000">
            <a:off x="5500688" y="642938"/>
            <a:ext cx="928687" cy="142875"/>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11" name="Chevron 10"/>
          <p:cNvSpPr/>
          <p:nvPr/>
        </p:nvSpPr>
        <p:spPr>
          <a:xfrm rot="10800000">
            <a:off x="5500688" y="857250"/>
            <a:ext cx="928687" cy="142875"/>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12" name="Chevron 11"/>
          <p:cNvSpPr/>
          <p:nvPr/>
        </p:nvSpPr>
        <p:spPr>
          <a:xfrm rot="10800000">
            <a:off x="5524500" y="1071563"/>
            <a:ext cx="928688" cy="142875"/>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13" name="TextBox 12"/>
          <p:cNvSpPr txBox="1"/>
          <p:nvPr/>
        </p:nvSpPr>
        <p:spPr>
          <a:xfrm>
            <a:off x="5643563" y="1285875"/>
            <a:ext cx="1428750" cy="738664"/>
          </a:xfrm>
          <a:prstGeom prst="rect">
            <a:avLst/>
          </a:prstGeom>
          <a:solidFill>
            <a:schemeClr val="tx2">
              <a:lumMod val="40000"/>
              <a:lumOff val="60000"/>
            </a:schemeClr>
          </a:solidFill>
        </p:spPr>
        <p:txBody>
          <a:bodyPr>
            <a:spAutoFit/>
          </a:bodyPr>
          <a:lstStyle/>
          <a:p>
            <a:pPr algn="ctr" fontAlgn="auto">
              <a:spcBef>
                <a:spcPts val="0"/>
              </a:spcBef>
              <a:spcAft>
                <a:spcPts val="0"/>
              </a:spcAft>
              <a:defRPr/>
            </a:pPr>
            <a:r>
              <a:rPr lang="en-GB" sz="1400" b="1" dirty="0" smtClean="0">
                <a:solidFill>
                  <a:srgbClr val="000000"/>
                </a:solidFill>
                <a:latin typeface="Arial"/>
                <a:cs typeface="+mn-cs"/>
              </a:rPr>
              <a:t>Engagement du DOMP des Nations </a:t>
            </a:r>
            <a:r>
              <a:rPr lang="en-GB" sz="1400" b="1" dirty="0" err="1" smtClean="0">
                <a:solidFill>
                  <a:srgbClr val="000000"/>
                </a:solidFill>
                <a:latin typeface="Arial"/>
                <a:cs typeface="+mn-cs"/>
              </a:rPr>
              <a:t>Unies</a:t>
            </a:r>
            <a:endParaRPr lang="en-GB" sz="1400" b="1" dirty="0">
              <a:solidFill>
                <a:srgbClr val="000000"/>
              </a:solidFill>
              <a:latin typeface="Arial"/>
              <a:cs typeface="+mn-cs"/>
            </a:endParaRPr>
          </a:p>
        </p:txBody>
      </p:sp>
      <p:sp>
        <p:nvSpPr>
          <p:cNvPr id="14" name="Bent Arrow 13"/>
          <p:cNvSpPr/>
          <p:nvPr/>
        </p:nvSpPr>
        <p:spPr>
          <a:xfrm rot="16200000" flipH="1">
            <a:off x="4679157" y="607219"/>
            <a:ext cx="571500" cy="928687"/>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16" name="Rectangle 15"/>
          <p:cNvSpPr/>
          <p:nvPr/>
        </p:nvSpPr>
        <p:spPr>
          <a:xfrm>
            <a:off x="3571875" y="2500313"/>
            <a:ext cx="1000125" cy="428625"/>
          </a:xfrm>
          <a:prstGeom prst="rect">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b="1" dirty="0">
                <a:solidFill>
                  <a:srgbClr val="000000"/>
                </a:solidFill>
              </a:rPr>
              <a:t>MC</a:t>
            </a:r>
          </a:p>
        </p:txBody>
      </p:sp>
      <p:sp>
        <p:nvSpPr>
          <p:cNvPr id="17" name="Rectangle 16"/>
          <p:cNvSpPr/>
          <p:nvPr/>
        </p:nvSpPr>
        <p:spPr>
          <a:xfrm>
            <a:off x="4572000" y="2500313"/>
            <a:ext cx="1000125" cy="428625"/>
          </a:xfrm>
          <a:prstGeom prst="rect">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b="1" dirty="0">
                <a:solidFill>
                  <a:srgbClr val="000000"/>
                </a:solidFill>
              </a:rPr>
              <a:t>CC</a:t>
            </a:r>
          </a:p>
        </p:txBody>
      </p:sp>
      <p:sp>
        <p:nvSpPr>
          <p:cNvPr id="18" name="Rectangle 17"/>
          <p:cNvSpPr/>
          <p:nvPr/>
        </p:nvSpPr>
        <p:spPr>
          <a:xfrm>
            <a:off x="3571875" y="2143125"/>
            <a:ext cx="2000250" cy="3571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300" b="1" dirty="0" smtClean="0">
                <a:solidFill>
                  <a:srgbClr val="000000"/>
                </a:solidFill>
              </a:rPr>
              <a:t>Mission de </a:t>
            </a:r>
            <a:r>
              <a:rPr lang="en-GB" sz="1300" b="1" dirty="0" err="1" smtClean="0">
                <a:solidFill>
                  <a:srgbClr val="000000"/>
                </a:solidFill>
              </a:rPr>
              <a:t>maintien</a:t>
            </a:r>
            <a:r>
              <a:rPr lang="en-GB" sz="1300" b="1" dirty="0" smtClean="0">
                <a:solidFill>
                  <a:srgbClr val="000000"/>
                </a:solidFill>
              </a:rPr>
              <a:t> de la </a:t>
            </a:r>
            <a:r>
              <a:rPr lang="en-GB" sz="1300" b="1" dirty="0" err="1" smtClean="0">
                <a:solidFill>
                  <a:srgbClr val="000000"/>
                </a:solidFill>
              </a:rPr>
              <a:t>paix</a:t>
            </a:r>
            <a:endParaRPr lang="en-GB" sz="1300" b="1" dirty="0">
              <a:solidFill>
                <a:srgbClr val="000000"/>
              </a:solidFill>
            </a:endParaRPr>
          </a:p>
        </p:txBody>
      </p:sp>
      <p:sp>
        <p:nvSpPr>
          <p:cNvPr id="22" name="Down Arrow 21"/>
          <p:cNvSpPr/>
          <p:nvPr/>
        </p:nvSpPr>
        <p:spPr>
          <a:xfrm>
            <a:off x="4500563" y="1857375"/>
            <a:ext cx="285750" cy="28575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FFFFFF"/>
              </a:solidFill>
            </a:endParaRPr>
          </a:p>
        </p:txBody>
      </p:sp>
      <p:sp>
        <p:nvSpPr>
          <p:cNvPr id="23" name="Rectangle 22"/>
          <p:cNvSpPr/>
          <p:nvPr/>
        </p:nvSpPr>
        <p:spPr>
          <a:xfrm>
            <a:off x="1928813" y="2928938"/>
            <a:ext cx="428625" cy="285750"/>
          </a:xfrm>
          <a:prstGeom prst="rect">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400" b="1" dirty="0">
                <a:solidFill>
                  <a:srgbClr val="000000"/>
                </a:solidFill>
              </a:rPr>
              <a:t>U1</a:t>
            </a:r>
          </a:p>
        </p:txBody>
      </p:sp>
      <p:sp>
        <p:nvSpPr>
          <p:cNvPr id="24" name="Rectangle 23"/>
          <p:cNvSpPr/>
          <p:nvPr/>
        </p:nvSpPr>
        <p:spPr>
          <a:xfrm>
            <a:off x="2428875" y="2928938"/>
            <a:ext cx="428625" cy="285750"/>
          </a:xfrm>
          <a:prstGeom prst="rect">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400" b="1" dirty="0">
                <a:solidFill>
                  <a:srgbClr val="000000"/>
                </a:solidFill>
              </a:rPr>
              <a:t>U2</a:t>
            </a:r>
          </a:p>
        </p:txBody>
      </p:sp>
      <p:sp>
        <p:nvSpPr>
          <p:cNvPr id="25" name="Rectangle 24"/>
          <p:cNvSpPr/>
          <p:nvPr/>
        </p:nvSpPr>
        <p:spPr>
          <a:xfrm>
            <a:off x="1928813" y="3286125"/>
            <a:ext cx="428625" cy="285750"/>
          </a:xfrm>
          <a:prstGeom prst="rect">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400" b="1" dirty="0">
                <a:solidFill>
                  <a:srgbClr val="000000"/>
                </a:solidFill>
              </a:rPr>
              <a:t>U3</a:t>
            </a:r>
          </a:p>
        </p:txBody>
      </p:sp>
      <p:sp>
        <p:nvSpPr>
          <p:cNvPr id="26" name="Rectangle 25"/>
          <p:cNvSpPr/>
          <p:nvPr/>
        </p:nvSpPr>
        <p:spPr>
          <a:xfrm>
            <a:off x="2428875" y="3286125"/>
            <a:ext cx="428625" cy="285750"/>
          </a:xfrm>
          <a:prstGeom prst="rect">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400" b="1" dirty="0">
                <a:solidFill>
                  <a:srgbClr val="000000"/>
                </a:solidFill>
              </a:rPr>
              <a:t>U4</a:t>
            </a:r>
          </a:p>
        </p:txBody>
      </p:sp>
      <p:sp>
        <p:nvSpPr>
          <p:cNvPr id="27" name="Rectangle 26"/>
          <p:cNvSpPr/>
          <p:nvPr/>
        </p:nvSpPr>
        <p:spPr>
          <a:xfrm>
            <a:off x="1928813" y="3643313"/>
            <a:ext cx="428625" cy="285750"/>
          </a:xfrm>
          <a:prstGeom prst="rect">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400" b="1" dirty="0">
                <a:solidFill>
                  <a:srgbClr val="000000"/>
                </a:solidFill>
              </a:rPr>
              <a:t>U5</a:t>
            </a:r>
          </a:p>
        </p:txBody>
      </p:sp>
      <p:sp>
        <p:nvSpPr>
          <p:cNvPr id="28" name="Rectangle 27"/>
          <p:cNvSpPr/>
          <p:nvPr/>
        </p:nvSpPr>
        <p:spPr>
          <a:xfrm>
            <a:off x="2428875" y="3643313"/>
            <a:ext cx="428625" cy="285750"/>
          </a:xfrm>
          <a:prstGeom prst="rect">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400" b="1" dirty="0">
                <a:solidFill>
                  <a:srgbClr val="000000"/>
                </a:solidFill>
              </a:rPr>
              <a:t>U7</a:t>
            </a:r>
          </a:p>
        </p:txBody>
      </p:sp>
      <p:sp>
        <p:nvSpPr>
          <p:cNvPr id="29" name="Rectangle 28"/>
          <p:cNvSpPr/>
          <p:nvPr/>
        </p:nvSpPr>
        <p:spPr>
          <a:xfrm>
            <a:off x="2214563" y="4143375"/>
            <a:ext cx="428625" cy="285750"/>
          </a:xfrm>
          <a:prstGeom prst="rect">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400" b="1" dirty="0">
                <a:solidFill>
                  <a:srgbClr val="000000"/>
                </a:solidFill>
              </a:rPr>
              <a:t>U8</a:t>
            </a:r>
          </a:p>
        </p:txBody>
      </p:sp>
      <p:sp>
        <p:nvSpPr>
          <p:cNvPr id="173080" name="Rectangle 29"/>
          <p:cNvSpPr>
            <a:spLocks noChangeArrowheads="1"/>
          </p:cNvSpPr>
          <p:nvPr/>
        </p:nvSpPr>
        <p:spPr bwMode="auto">
          <a:xfrm>
            <a:off x="4191000" y="3071813"/>
            <a:ext cx="914400" cy="785812"/>
          </a:xfrm>
          <a:prstGeom prst="rect">
            <a:avLst/>
          </a:prstGeom>
          <a:solidFill>
            <a:srgbClr val="0000FF"/>
          </a:solidFill>
          <a:ln w="25400" algn="ctr">
            <a:solidFill>
              <a:srgbClr val="89A4A7"/>
            </a:solidFill>
            <a:miter lim="800000"/>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GB" altLang="en-US" sz="1800" b="1">
                <a:solidFill>
                  <a:srgbClr val="FFFFFF"/>
                </a:solidFill>
              </a:rPr>
              <a:t>U9</a:t>
            </a:r>
          </a:p>
          <a:p>
            <a:pPr algn="ctr" eaLnBrk="1" hangingPunct="1"/>
            <a:r>
              <a:rPr lang="en-GB" altLang="en-US" sz="1800" b="1">
                <a:solidFill>
                  <a:srgbClr val="FFFFFF"/>
                </a:solidFill>
              </a:rPr>
              <a:t>CIMIC</a:t>
            </a:r>
          </a:p>
        </p:txBody>
      </p:sp>
      <p:sp>
        <p:nvSpPr>
          <p:cNvPr id="31" name="Rectangle 30"/>
          <p:cNvSpPr/>
          <p:nvPr/>
        </p:nvSpPr>
        <p:spPr>
          <a:xfrm>
            <a:off x="6382544" y="3857625"/>
            <a:ext cx="785812" cy="285750"/>
          </a:xfrm>
          <a:prstGeom prst="rect">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000" b="1" dirty="0" err="1" smtClean="0">
                <a:solidFill>
                  <a:srgbClr val="000000"/>
                </a:solidFill>
              </a:rPr>
              <a:t>Égalité</a:t>
            </a:r>
            <a:r>
              <a:rPr lang="en-GB" sz="1000" b="1" dirty="0" smtClean="0">
                <a:solidFill>
                  <a:srgbClr val="000000"/>
                </a:solidFill>
              </a:rPr>
              <a:t> des sexes</a:t>
            </a:r>
            <a:endParaRPr lang="en-GB" sz="1000" b="1" dirty="0">
              <a:solidFill>
                <a:srgbClr val="000000"/>
              </a:solidFill>
            </a:endParaRPr>
          </a:p>
        </p:txBody>
      </p:sp>
      <p:sp>
        <p:nvSpPr>
          <p:cNvPr id="32" name="Rectangle 31"/>
          <p:cNvSpPr/>
          <p:nvPr/>
        </p:nvSpPr>
        <p:spPr>
          <a:xfrm>
            <a:off x="6069795" y="3500438"/>
            <a:ext cx="645330" cy="285750"/>
          </a:xfrm>
          <a:prstGeom prst="rect">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0"/>
              </a:spcAft>
              <a:defRPr/>
            </a:pPr>
            <a:r>
              <a:rPr lang="en-GB" sz="800" b="1" dirty="0" err="1" smtClean="0">
                <a:solidFill>
                  <a:srgbClr val="000000"/>
                </a:solidFill>
              </a:rPr>
              <a:t>Projet</a:t>
            </a:r>
            <a:r>
              <a:rPr lang="en-GB" sz="800" b="1" dirty="0" smtClean="0">
                <a:solidFill>
                  <a:srgbClr val="000000"/>
                </a:solidFill>
              </a:rPr>
              <a:t> à </a:t>
            </a:r>
            <a:r>
              <a:rPr lang="en-GB" sz="800" b="1" dirty="0" err="1" smtClean="0">
                <a:solidFill>
                  <a:srgbClr val="000000"/>
                </a:solidFill>
              </a:rPr>
              <a:t>effet</a:t>
            </a:r>
            <a:r>
              <a:rPr lang="en-GB" sz="800" b="1" dirty="0" smtClean="0">
                <a:solidFill>
                  <a:srgbClr val="000000"/>
                </a:solidFill>
              </a:rPr>
              <a:t> </a:t>
            </a:r>
            <a:r>
              <a:rPr lang="en-GB" sz="800" b="1" dirty="0" err="1" smtClean="0">
                <a:solidFill>
                  <a:srgbClr val="000000"/>
                </a:solidFill>
              </a:rPr>
              <a:t>rapide</a:t>
            </a:r>
            <a:endParaRPr lang="en-GB" sz="800" b="1" dirty="0">
              <a:solidFill>
                <a:srgbClr val="000000"/>
              </a:solidFill>
            </a:endParaRPr>
          </a:p>
        </p:txBody>
      </p:sp>
      <p:sp>
        <p:nvSpPr>
          <p:cNvPr id="33" name="Rectangle 32"/>
          <p:cNvSpPr/>
          <p:nvPr/>
        </p:nvSpPr>
        <p:spPr>
          <a:xfrm>
            <a:off x="6143625" y="2928938"/>
            <a:ext cx="1000125" cy="500062"/>
          </a:xfrm>
          <a:prstGeom prst="rect">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100" b="1" dirty="0" smtClean="0">
                <a:solidFill>
                  <a:srgbClr val="000000"/>
                </a:solidFill>
              </a:rPr>
              <a:t>Protection des </a:t>
            </a:r>
            <a:r>
              <a:rPr lang="en-GB" sz="1100" b="1" dirty="0" err="1" smtClean="0">
                <a:solidFill>
                  <a:srgbClr val="000000"/>
                </a:solidFill>
              </a:rPr>
              <a:t>enfants</a:t>
            </a:r>
            <a:endParaRPr lang="en-GB" sz="1100" b="1" dirty="0">
              <a:solidFill>
                <a:srgbClr val="000000"/>
              </a:solidFill>
            </a:endParaRPr>
          </a:p>
        </p:txBody>
      </p:sp>
      <p:sp>
        <p:nvSpPr>
          <p:cNvPr id="34" name="Rectangle 33"/>
          <p:cNvSpPr/>
          <p:nvPr/>
        </p:nvSpPr>
        <p:spPr>
          <a:xfrm>
            <a:off x="6858000" y="3500438"/>
            <a:ext cx="500063" cy="285750"/>
          </a:xfrm>
          <a:prstGeom prst="rect">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400" b="1" dirty="0" smtClean="0">
                <a:solidFill>
                  <a:srgbClr val="000000"/>
                </a:solidFill>
              </a:rPr>
              <a:t>HR</a:t>
            </a:r>
            <a:endParaRPr lang="en-GB" sz="1400" b="1" dirty="0">
              <a:solidFill>
                <a:srgbClr val="000000"/>
              </a:solidFill>
            </a:endParaRPr>
          </a:p>
        </p:txBody>
      </p:sp>
      <p:sp>
        <p:nvSpPr>
          <p:cNvPr id="35" name="Rectangle 34"/>
          <p:cNvSpPr/>
          <p:nvPr/>
        </p:nvSpPr>
        <p:spPr>
          <a:xfrm>
            <a:off x="7215188" y="2989630"/>
            <a:ext cx="571500" cy="285750"/>
          </a:xfrm>
          <a:prstGeom prst="rect">
            <a:avLst/>
          </a:pr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800" b="1" dirty="0" smtClean="0">
                <a:solidFill>
                  <a:srgbClr val="000000"/>
                </a:solidFill>
              </a:rPr>
              <a:t>Affaires </a:t>
            </a:r>
            <a:r>
              <a:rPr lang="en-GB" sz="800" b="1" dirty="0" err="1" smtClean="0">
                <a:solidFill>
                  <a:srgbClr val="000000"/>
                </a:solidFill>
              </a:rPr>
              <a:t>civiles</a:t>
            </a:r>
            <a:endParaRPr lang="en-GB" sz="800" b="1" dirty="0">
              <a:solidFill>
                <a:srgbClr val="000000"/>
              </a:solidFill>
            </a:endParaRPr>
          </a:p>
        </p:txBody>
      </p:sp>
      <p:sp>
        <p:nvSpPr>
          <p:cNvPr id="173086" name="TextBox 35"/>
          <p:cNvSpPr txBox="1">
            <a:spLocks noChangeArrowheads="1"/>
          </p:cNvSpPr>
          <p:nvPr/>
        </p:nvSpPr>
        <p:spPr bwMode="auto">
          <a:xfrm>
            <a:off x="2643188" y="6396038"/>
            <a:ext cx="3786187" cy="461665"/>
          </a:xfrm>
          <a:prstGeom prst="rect">
            <a:avLst/>
          </a:prstGeom>
          <a:solidFill>
            <a:srgbClr val="66FF33"/>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GB" altLang="en-US" sz="2400" b="1" dirty="0" err="1" smtClean="0">
                <a:solidFill>
                  <a:srgbClr val="000000"/>
                </a:solidFill>
              </a:rPr>
              <a:t>Environnement</a:t>
            </a:r>
            <a:r>
              <a:rPr lang="en-GB" altLang="en-US" sz="2400" b="1" dirty="0" smtClean="0">
                <a:solidFill>
                  <a:srgbClr val="000000"/>
                </a:solidFill>
              </a:rPr>
              <a:t> </a:t>
            </a:r>
            <a:r>
              <a:rPr lang="en-GB" altLang="en-US" sz="2400" b="1" dirty="0" err="1" smtClean="0">
                <a:solidFill>
                  <a:srgbClr val="000000"/>
                </a:solidFill>
              </a:rPr>
              <a:t>sûr</a:t>
            </a:r>
            <a:r>
              <a:rPr lang="en-GB" altLang="en-US" sz="2400" b="1" dirty="0" smtClean="0">
                <a:solidFill>
                  <a:srgbClr val="000000"/>
                </a:solidFill>
              </a:rPr>
              <a:t>/stable</a:t>
            </a:r>
            <a:endParaRPr lang="en-GB" altLang="en-US" sz="2400" b="1" dirty="0">
              <a:solidFill>
                <a:srgbClr val="000000"/>
              </a:solidFill>
            </a:endParaRPr>
          </a:p>
        </p:txBody>
      </p:sp>
      <p:sp>
        <p:nvSpPr>
          <p:cNvPr id="37" name="Oval 36"/>
          <p:cNvSpPr/>
          <p:nvPr/>
        </p:nvSpPr>
        <p:spPr>
          <a:xfrm>
            <a:off x="4357688" y="4929188"/>
            <a:ext cx="1000125" cy="5715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200" b="1" dirty="0">
                <a:solidFill>
                  <a:srgbClr val="000000"/>
                </a:solidFill>
              </a:rPr>
              <a:t>OCHA</a:t>
            </a:r>
          </a:p>
        </p:txBody>
      </p:sp>
      <p:sp>
        <p:nvSpPr>
          <p:cNvPr id="38" name="Oval 37"/>
          <p:cNvSpPr/>
          <p:nvPr/>
        </p:nvSpPr>
        <p:spPr>
          <a:xfrm>
            <a:off x="5500688" y="5000625"/>
            <a:ext cx="714375" cy="35718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0"/>
              </a:spcAft>
              <a:defRPr/>
            </a:pPr>
            <a:r>
              <a:rPr lang="en-GB" sz="1050" b="1" dirty="0">
                <a:solidFill>
                  <a:srgbClr val="000000"/>
                </a:solidFill>
              </a:rPr>
              <a:t>UNCT</a:t>
            </a:r>
          </a:p>
        </p:txBody>
      </p:sp>
      <p:sp>
        <p:nvSpPr>
          <p:cNvPr id="39" name="Oval 38"/>
          <p:cNvSpPr/>
          <p:nvPr/>
        </p:nvSpPr>
        <p:spPr>
          <a:xfrm>
            <a:off x="6357938" y="5000625"/>
            <a:ext cx="714375" cy="35718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050" b="1" dirty="0" smtClean="0">
                <a:solidFill>
                  <a:srgbClr val="000000"/>
                </a:solidFill>
              </a:rPr>
              <a:t>PAM</a:t>
            </a:r>
            <a:endParaRPr lang="en-GB" sz="1050" b="1" dirty="0">
              <a:solidFill>
                <a:srgbClr val="000000"/>
              </a:solidFill>
            </a:endParaRPr>
          </a:p>
        </p:txBody>
      </p:sp>
      <p:sp>
        <p:nvSpPr>
          <p:cNvPr id="40" name="Oval 39"/>
          <p:cNvSpPr/>
          <p:nvPr/>
        </p:nvSpPr>
        <p:spPr>
          <a:xfrm>
            <a:off x="7143750" y="5000625"/>
            <a:ext cx="714375" cy="35718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050" b="1" dirty="0" smtClean="0">
                <a:solidFill>
                  <a:srgbClr val="000000"/>
                </a:solidFill>
              </a:rPr>
              <a:t>OMS</a:t>
            </a:r>
            <a:endParaRPr lang="en-GB" sz="1050" b="1" dirty="0">
              <a:solidFill>
                <a:srgbClr val="000000"/>
              </a:solidFill>
            </a:endParaRPr>
          </a:p>
        </p:txBody>
      </p:sp>
      <p:sp>
        <p:nvSpPr>
          <p:cNvPr id="41" name="Oval 40"/>
          <p:cNvSpPr/>
          <p:nvPr/>
        </p:nvSpPr>
        <p:spPr>
          <a:xfrm>
            <a:off x="7929563" y="5037138"/>
            <a:ext cx="714375" cy="35718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0"/>
              </a:spcAft>
              <a:defRPr/>
            </a:pPr>
            <a:r>
              <a:rPr lang="en-GB" sz="1050" b="1" dirty="0" err="1" smtClean="0">
                <a:solidFill>
                  <a:srgbClr val="000000"/>
                </a:solidFill>
              </a:rPr>
              <a:t>Toute</a:t>
            </a:r>
            <a:r>
              <a:rPr lang="en-GB" sz="1050" b="1" dirty="0" smtClean="0">
                <a:solidFill>
                  <a:srgbClr val="000000"/>
                </a:solidFill>
              </a:rPr>
              <a:t> </a:t>
            </a:r>
            <a:r>
              <a:rPr lang="en-GB" sz="1050" b="1" dirty="0" err="1" smtClean="0">
                <a:solidFill>
                  <a:srgbClr val="000000"/>
                </a:solidFill>
              </a:rPr>
              <a:t>entité</a:t>
            </a:r>
            <a:endParaRPr lang="en-GB" sz="1050" b="1" dirty="0">
              <a:solidFill>
                <a:srgbClr val="000000"/>
              </a:solidFill>
            </a:endParaRPr>
          </a:p>
        </p:txBody>
      </p:sp>
      <p:sp>
        <p:nvSpPr>
          <p:cNvPr id="42" name="Oval 41"/>
          <p:cNvSpPr/>
          <p:nvPr/>
        </p:nvSpPr>
        <p:spPr>
          <a:xfrm>
            <a:off x="3357563" y="5072063"/>
            <a:ext cx="714375" cy="357187"/>
          </a:xfrm>
          <a:prstGeom prst="ellipse">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050" b="1" dirty="0" smtClean="0">
                <a:solidFill>
                  <a:srgbClr val="000000"/>
                </a:solidFill>
              </a:rPr>
              <a:t>ONG</a:t>
            </a:r>
            <a:endParaRPr lang="en-GB" sz="1050" b="1" dirty="0">
              <a:solidFill>
                <a:srgbClr val="000000"/>
              </a:solidFill>
            </a:endParaRPr>
          </a:p>
        </p:txBody>
      </p:sp>
      <p:sp>
        <p:nvSpPr>
          <p:cNvPr id="44" name="Oval 43"/>
          <p:cNvSpPr/>
          <p:nvPr/>
        </p:nvSpPr>
        <p:spPr>
          <a:xfrm>
            <a:off x="1752600" y="4953000"/>
            <a:ext cx="1214438" cy="357188"/>
          </a:xfrm>
          <a:prstGeom prst="ellipse">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0"/>
              </a:spcAft>
              <a:defRPr/>
            </a:pPr>
            <a:r>
              <a:rPr lang="en-GB" sz="900" b="1" dirty="0" err="1" smtClean="0">
                <a:solidFill>
                  <a:srgbClr val="000000"/>
                </a:solidFill>
              </a:rPr>
              <a:t>Communautés</a:t>
            </a:r>
            <a:endParaRPr lang="en-GB" sz="900" b="1" dirty="0">
              <a:solidFill>
                <a:srgbClr val="000000"/>
              </a:solidFill>
            </a:endParaRPr>
          </a:p>
        </p:txBody>
      </p:sp>
      <p:sp>
        <p:nvSpPr>
          <p:cNvPr id="68" name="Oval 67"/>
          <p:cNvSpPr>
            <a:spLocks noChangeArrowheads="1"/>
          </p:cNvSpPr>
          <p:nvPr/>
        </p:nvSpPr>
        <p:spPr bwMode="auto">
          <a:xfrm>
            <a:off x="5572125" y="2428875"/>
            <a:ext cx="2714625" cy="2071688"/>
          </a:xfrm>
          <a:prstGeom prst="ellipse">
            <a:avLst/>
          </a:prstGeom>
          <a:noFill/>
          <a:ln w="76200" algn="ctr">
            <a:solidFill>
              <a:srgbClr val="FF9900"/>
            </a:solidFill>
            <a:round/>
            <a:headEnd/>
            <a:tailEnd/>
          </a:ln>
          <a:extLst>
            <a:ext uri="{909E8E84-426E-40DD-AFC4-6F175D3DCCD1}">
              <a14:hiddenFill xmlns:a14="http://schemas.microsoft.com/office/drawing/2010/main">
                <a:solidFill>
                  <a:srgbClr val="FFFFFF"/>
                </a:solidFill>
              </a14:hiddenFill>
            </a:ext>
          </a:extLst>
        </p:spPr>
        <p:txBody>
          <a:bodyPr anchor="ctr"/>
          <a:lstStyle/>
          <a:p>
            <a:pPr algn="ctr" fontAlgn="auto">
              <a:spcBef>
                <a:spcPts val="0"/>
              </a:spcBef>
              <a:spcAft>
                <a:spcPts val="0"/>
              </a:spcAft>
              <a:defRPr/>
            </a:pPr>
            <a:endParaRPr lang="en-GB" sz="1800">
              <a:solidFill>
                <a:srgbClr val="FFFFFF"/>
              </a:solidFill>
              <a:latin typeface="Arial"/>
              <a:cs typeface="+mn-cs"/>
            </a:endParaRPr>
          </a:p>
        </p:txBody>
      </p:sp>
      <p:sp>
        <p:nvSpPr>
          <p:cNvPr id="71" name="Right Arrow 70"/>
          <p:cNvSpPr/>
          <p:nvPr/>
        </p:nvSpPr>
        <p:spPr>
          <a:xfrm>
            <a:off x="5143500" y="3071813"/>
            <a:ext cx="357188" cy="285750"/>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FFFFFF"/>
              </a:solidFill>
            </a:endParaRPr>
          </a:p>
        </p:txBody>
      </p:sp>
      <p:sp>
        <p:nvSpPr>
          <p:cNvPr id="72" name="Chevron 71"/>
          <p:cNvSpPr/>
          <p:nvPr/>
        </p:nvSpPr>
        <p:spPr>
          <a:xfrm>
            <a:off x="6715125" y="2322513"/>
            <a:ext cx="285750" cy="214312"/>
          </a:xfrm>
          <a:prstGeom prst="chevron">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73" name="Chevron 72"/>
          <p:cNvSpPr/>
          <p:nvPr/>
        </p:nvSpPr>
        <p:spPr>
          <a:xfrm rot="10800000">
            <a:off x="7000875" y="4391025"/>
            <a:ext cx="274638" cy="228600"/>
          </a:xfrm>
          <a:prstGeom prst="chevron">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74" name="Right Arrow 73"/>
          <p:cNvSpPr/>
          <p:nvPr/>
        </p:nvSpPr>
        <p:spPr>
          <a:xfrm rot="10572659">
            <a:off x="5129213" y="3500438"/>
            <a:ext cx="357187" cy="285750"/>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FFFFFF"/>
              </a:solidFill>
            </a:endParaRPr>
          </a:p>
        </p:txBody>
      </p:sp>
      <p:sp>
        <p:nvSpPr>
          <p:cNvPr id="75" name="Oval 74"/>
          <p:cNvSpPr>
            <a:spLocks noChangeArrowheads="1"/>
          </p:cNvSpPr>
          <p:nvPr/>
        </p:nvSpPr>
        <p:spPr bwMode="auto">
          <a:xfrm>
            <a:off x="1071563" y="2643188"/>
            <a:ext cx="2714625" cy="1928812"/>
          </a:xfrm>
          <a:prstGeom prst="ellipse">
            <a:avLst/>
          </a:prstGeom>
          <a:noFill/>
          <a:ln w="76200" algn="ctr">
            <a:solidFill>
              <a:srgbClr val="FF9900"/>
            </a:solidFill>
            <a:round/>
            <a:headEnd/>
            <a:tailEnd/>
          </a:ln>
          <a:extLst>
            <a:ext uri="{909E8E84-426E-40DD-AFC4-6F175D3DCCD1}">
              <a14:hiddenFill xmlns:a14="http://schemas.microsoft.com/office/drawing/2010/main">
                <a:solidFill>
                  <a:srgbClr val="FFFFFF"/>
                </a:solidFill>
              </a14:hiddenFill>
            </a:ext>
          </a:extLst>
        </p:spPr>
        <p:txBody>
          <a:bodyPr anchor="ctr"/>
          <a:lstStyle/>
          <a:p>
            <a:pPr algn="ctr" fontAlgn="auto">
              <a:spcBef>
                <a:spcPts val="0"/>
              </a:spcBef>
              <a:spcAft>
                <a:spcPts val="0"/>
              </a:spcAft>
              <a:defRPr/>
            </a:pPr>
            <a:endParaRPr lang="en-GB" sz="1800">
              <a:solidFill>
                <a:srgbClr val="FFFFFF"/>
              </a:solidFill>
              <a:latin typeface="Arial"/>
              <a:cs typeface="+mn-cs"/>
            </a:endParaRPr>
          </a:p>
        </p:txBody>
      </p:sp>
      <p:sp>
        <p:nvSpPr>
          <p:cNvPr id="76" name="Chevron 75"/>
          <p:cNvSpPr/>
          <p:nvPr/>
        </p:nvSpPr>
        <p:spPr>
          <a:xfrm rot="1019335">
            <a:off x="3025775" y="2679700"/>
            <a:ext cx="285750" cy="214313"/>
          </a:xfrm>
          <a:prstGeom prst="chevron">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77" name="Chevron 76"/>
          <p:cNvSpPr/>
          <p:nvPr/>
        </p:nvSpPr>
        <p:spPr>
          <a:xfrm rot="12590007">
            <a:off x="1606550" y="4333875"/>
            <a:ext cx="285750" cy="214313"/>
          </a:xfrm>
          <a:prstGeom prst="chevron">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78" name="Right Arrow 77"/>
          <p:cNvSpPr/>
          <p:nvPr/>
        </p:nvSpPr>
        <p:spPr>
          <a:xfrm>
            <a:off x="3857625" y="3500438"/>
            <a:ext cx="357188" cy="285750"/>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FFFFFF"/>
              </a:solidFill>
            </a:endParaRPr>
          </a:p>
        </p:txBody>
      </p:sp>
      <p:sp>
        <p:nvSpPr>
          <p:cNvPr id="79" name="Right Arrow 78"/>
          <p:cNvSpPr/>
          <p:nvPr/>
        </p:nvSpPr>
        <p:spPr>
          <a:xfrm rot="10800000">
            <a:off x="3857625" y="3071813"/>
            <a:ext cx="357188" cy="285750"/>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FFFFFF"/>
              </a:solidFill>
            </a:endParaRPr>
          </a:p>
        </p:txBody>
      </p:sp>
      <p:sp>
        <p:nvSpPr>
          <p:cNvPr id="173104" name="TextBox 5"/>
          <p:cNvSpPr txBox="1">
            <a:spLocks noChangeArrowheads="1"/>
          </p:cNvSpPr>
          <p:nvPr/>
        </p:nvSpPr>
        <p:spPr bwMode="auto">
          <a:xfrm>
            <a:off x="261907" y="2584090"/>
            <a:ext cx="1007263" cy="46166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en-US" sz="1200" b="1" dirty="0" err="1" smtClean="0">
                <a:solidFill>
                  <a:srgbClr val="000000"/>
                </a:solidFill>
              </a:rPr>
              <a:t>Partage</a:t>
            </a:r>
            <a:r>
              <a:rPr lang="en-GB" altLang="en-US" sz="1200" b="1" dirty="0" smtClean="0">
                <a:solidFill>
                  <a:srgbClr val="000000"/>
                </a:solidFill>
              </a:rPr>
              <a:t> des </a:t>
            </a:r>
          </a:p>
          <a:p>
            <a:pPr eaLnBrk="1" hangingPunct="1"/>
            <a:r>
              <a:rPr lang="en-GB" altLang="en-US" sz="1200" b="1" dirty="0" err="1" smtClean="0">
                <a:solidFill>
                  <a:srgbClr val="000000"/>
                </a:solidFill>
              </a:rPr>
              <a:t>informations</a:t>
            </a:r>
            <a:endParaRPr lang="en-GB" altLang="en-US" sz="1200" b="1" dirty="0">
              <a:solidFill>
                <a:srgbClr val="000000"/>
              </a:solidFill>
            </a:endParaRPr>
          </a:p>
        </p:txBody>
      </p:sp>
      <p:sp>
        <p:nvSpPr>
          <p:cNvPr id="173105" name="TextBox 79"/>
          <p:cNvSpPr txBox="1">
            <a:spLocks noChangeArrowheads="1"/>
          </p:cNvSpPr>
          <p:nvPr/>
        </p:nvSpPr>
        <p:spPr bwMode="auto">
          <a:xfrm>
            <a:off x="785813" y="3143250"/>
            <a:ext cx="774700" cy="3381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en-US" sz="1600" b="1">
                <a:solidFill>
                  <a:srgbClr val="000000"/>
                </a:solidFill>
              </a:rPr>
              <a:t>Liaison</a:t>
            </a:r>
          </a:p>
        </p:txBody>
      </p:sp>
      <p:sp>
        <p:nvSpPr>
          <p:cNvPr id="173106" name="TextBox 80"/>
          <p:cNvSpPr txBox="1">
            <a:spLocks noChangeArrowheads="1"/>
          </p:cNvSpPr>
          <p:nvPr/>
        </p:nvSpPr>
        <p:spPr bwMode="auto">
          <a:xfrm>
            <a:off x="642938" y="3571875"/>
            <a:ext cx="1052789" cy="338554"/>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en-US" sz="1600" b="1" dirty="0" err="1" smtClean="0">
                <a:solidFill>
                  <a:srgbClr val="000000"/>
                </a:solidFill>
              </a:rPr>
              <a:t>Logistique</a:t>
            </a:r>
            <a:endParaRPr lang="en-GB" altLang="en-US" sz="1600" b="1" dirty="0">
              <a:solidFill>
                <a:srgbClr val="000000"/>
              </a:solidFill>
            </a:endParaRPr>
          </a:p>
        </p:txBody>
      </p:sp>
      <p:sp>
        <p:nvSpPr>
          <p:cNvPr id="84" name="Oval 83"/>
          <p:cNvSpPr>
            <a:spLocks noChangeArrowheads="1"/>
          </p:cNvSpPr>
          <p:nvPr/>
        </p:nvSpPr>
        <p:spPr bwMode="auto">
          <a:xfrm>
            <a:off x="4143375" y="4714875"/>
            <a:ext cx="4714875" cy="1000125"/>
          </a:xfrm>
          <a:prstGeom prst="ellipse">
            <a:avLst/>
          </a:prstGeom>
          <a:noFill/>
          <a:ln w="76200" algn="ctr">
            <a:solidFill>
              <a:srgbClr val="FF9900"/>
            </a:solidFill>
            <a:round/>
            <a:headEnd/>
            <a:tailEnd/>
          </a:ln>
          <a:extLst>
            <a:ext uri="{909E8E84-426E-40DD-AFC4-6F175D3DCCD1}">
              <a14:hiddenFill xmlns:a14="http://schemas.microsoft.com/office/drawing/2010/main">
                <a:solidFill>
                  <a:srgbClr val="FFFFFF"/>
                </a:solidFill>
              </a14:hiddenFill>
            </a:ext>
          </a:extLst>
        </p:spPr>
        <p:txBody>
          <a:bodyPr anchor="ctr"/>
          <a:lstStyle/>
          <a:p>
            <a:pPr algn="ctr" fontAlgn="auto">
              <a:spcBef>
                <a:spcPts val="0"/>
              </a:spcBef>
              <a:spcAft>
                <a:spcPts val="0"/>
              </a:spcAft>
              <a:defRPr/>
            </a:pPr>
            <a:endParaRPr lang="en-GB" sz="1800">
              <a:solidFill>
                <a:srgbClr val="FFFFFF"/>
              </a:solidFill>
              <a:latin typeface="Arial"/>
              <a:cs typeface="+mn-cs"/>
            </a:endParaRPr>
          </a:p>
        </p:txBody>
      </p:sp>
      <p:sp>
        <p:nvSpPr>
          <p:cNvPr id="85" name="Right Arrow 84"/>
          <p:cNvSpPr/>
          <p:nvPr/>
        </p:nvSpPr>
        <p:spPr>
          <a:xfrm rot="5400000">
            <a:off x="4607719" y="4179094"/>
            <a:ext cx="357188" cy="285750"/>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FFFFFF"/>
              </a:solidFill>
            </a:endParaRPr>
          </a:p>
        </p:txBody>
      </p:sp>
      <p:sp>
        <p:nvSpPr>
          <p:cNvPr id="86" name="Right Arrow 85"/>
          <p:cNvSpPr/>
          <p:nvPr/>
        </p:nvSpPr>
        <p:spPr>
          <a:xfrm rot="16200000">
            <a:off x="4321969" y="4179094"/>
            <a:ext cx="357188" cy="285750"/>
          </a:xfrm>
          <a:prstGeom prst="righ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FFFFFF"/>
              </a:solidFill>
            </a:endParaRPr>
          </a:p>
        </p:txBody>
      </p:sp>
      <p:sp>
        <p:nvSpPr>
          <p:cNvPr id="173110" name="TextBox 86"/>
          <p:cNvSpPr txBox="1">
            <a:spLocks noChangeArrowheads="1"/>
          </p:cNvSpPr>
          <p:nvPr/>
        </p:nvSpPr>
        <p:spPr bwMode="auto">
          <a:xfrm>
            <a:off x="6929438" y="5500688"/>
            <a:ext cx="1007263" cy="46166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en-US" sz="1200" b="1" dirty="0" err="1" smtClean="0">
                <a:solidFill>
                  <a:srgbClr val="000000"/>
                </a:solidFill>
              </a:rPr>
              <a:t>Partage</a:t>
            </a:r>
            <a:r>
              <a:rPr lang="en-GB" altLang="en-US" sz="1200" b="1" dirty="0" smtClean="0">
                <a:solidFill>
                  <a:srgbClr val="000000"/>
                </a:solidFill>
              </a:rPr>
              <a:t> des </a:t>
            </a:r>
          </a:p>
          <a:p>
            <a:pPr eaLnBrk="1" hangingPunct="1"/>
            <a:r>
              <a:rPr lang="en-GB" altLang="en-US" sz="1200" b="1" dirty="0" err="1" smtClean="0">
                <a:solidFill>
                  <a:srgbClr val="000000"/>
                </a:solidFill>
              </a:rPr>
              <a:t>informations</a:t>
            </a:r>
            <a:endParaRPr lang="en-GB" altLang="en-US" sz="1200" b="1" dirty="0">
              <a:solidFill>
                <a:srgbClr val="000000"/>
              </a:solidFill>
            </a:endParaRPr>
          </a:p>
        </p:txBody>
      </p:sp>
      <p:sp>
        <p:nvSpPr>
          <p:cNvPr id="173111" name="TextBox 87"/>
          <p:cNvSpPr txBox="1">
            <a:spLocks noChangeArrowheads="1"/>
          </p:cNvSpPr>
          <p:nvPr/>
        </p:nvSpPr>
        <p:spPr bwMode="auto">
          <a:xfrm>
            <a:off x="5429250" y="5500688"/>
            <a:ext cx="774700" cy="3381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en-US" sz="1600" b="1">
                <a:solidFill>
                  <a:srgbClr val="000000"/>
                </a:solidFill>
              </a:rPr>
              <a:t>Liaison</a:t>
            </a:r>
          </a:p>
        </p:txBody>
      </p:sp>
      <p:sp>
        <p:nvSpPr>
          <p:cNvPr id="89" name="Down Arrow 88"/>
          <p:cNvSpPr/>
          <p:nvPr/>
        </p:nvSpPr>
        <p:spPr>
          <a:xfrm>
            <a:off x="4429125" y="5715000"/>
            <a:ext cx="571500" cy="571500"/>
          </a:xfrm>
          <a:prstGeom prst="down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FFFFFF"/>
              </a:solidFill>
            </a:endParaRPr>
          </a:p>
        </p:txBody>
      </p:sp>
      <p:sp>
        <p:nvSpPr>
          <p:cNvPr id="90" name="Oval 89"/>
          <p:cNvSpPr>
            <a:spLocks noChangeArrowheads="1"/>
          </p:cNvSpPr>
          <p:nvPr/>
        </p:nvSpPr>
        <p:spPr bwMode="auto">
          <a:xfrm>
            <a:off x="3286125" y="4857750"/>
            <a:ext cx="2143125" cy="714375"/>
          </a:xfrm>
          <a:prstGeom prst="ellipse">
            <a:avLst/>
          </a:prstGeom>
          <a:noFill/>
          <a:ln w="76200" algn="ctr">
            <a:solidFill>
              <a:srgbClr val="FF9900"/>
            </a:solidFill>
            <a:round/>
            <a:headEnd/>
            <a:tailEnd/>
          </a:ln>
          <a:extLst>
            <a:ext uri="{909E8E84-426E-40DD-AFC4-6F175D3DCCD1}">
              <a14:hiddenFill xmlns:a14="http://schemas.microsoft.com/office/drawing/2010/main">
                <a:solidFill>
                  <a:srgbClr val="FFFFFF"/>
                </a:solidFill>
              </a14:hiddenFill>
            </a:ext>
          </a:extLst>
        </p:spPr>
        <p:txBody>
          <a:bodyPr anchor="ctr"/>
          <a:lstStyle/>
          <a:p>
            <a:pPr algn="ctr" fontAlgn="auto">
              <a:spcBef>
                <a:spcPts val="0"/>
              </a:spcBef>
              <a:spcAft>
                <a:spcPts val="0"/>
              </a:spcAft>
              <a:defRPr/>
            </a:pPr>
            <a:endParaRPr lang="en-GB" sz="1800">
              <a:solidFill>
                <a:srgbClr val="FFFFFF"/>
              </a:solidFill>
              <a:latin typeface="Arial"/>
              <a:cs typeface="+mn-cs"/>
            </a:endParaRPr>
          </a:p>
        </p:txBody>
      </p:sp>
      <p:sp>
        <p:nvSpPr>
          <p:cNvPr id="91" name="Oval 90"/>
          <p:cNvSpPr/>
          <p:nvPr/>
        </p:nvSpPr>
        <p:spPr>
          <a:xfrm>
            <a:off x="1285875" y="4000500"/>
            <a:ext cx="2143125" cy="1643063"/>
          </a:xfrm>
          <a:prstGeom prst="ellipse">
            <a:avLst/>
          </a:prstGeom>
          <a:noFill/>
          <a:ln w="762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FFFFFF"/>
              </a:solidFill>
            </a:endParaRPr>
          </a:p>
        </p:txBody>
      </p:sp>
      <p:sp>
        <p:nvSpPr>
          <p:cNvPr id="92" name="Chevron 91"/>
          <p:cNvSpPr/>
          <p:nvPr/>
        </p:nvSpPr>
        <p:spPr>
          <a:xfrm rot="486385">
            <a:off x="7712075" y="4694238"/>
            <a:ext cx="274638" cy="228600"/>
          </a:xfrm>
          <a:prstGeom prst="chevron">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93" name="Chevron 92"/>
          <p:cNvSpPr/>
          <p:nvPr/>
        </p:nvSpPr>
        <p:spPr>
          <a:xfrm rot="10800000">
            <a:off x="6500813" y="5592763"/>
            <a:ext cx="274637" cy="230187"/>
          </a:xfrm>
          <a:prstGeom prst="chevron">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96" name="Oval 95"/>
          <p:cNvSpPr/>
          <p:nvPr/>
        </p:nvSpPr>
        <p:spPr>
          <a:xfrm>
            <a:off x="5857875" y="2571750"/>
            <a:ext cx="2214563" cy="1785938"/>
          </a:xfrm>
          <a:prstGeom prst="ellipse">
            <a:avLst/>
          </a:prstGeom>
          <a:noFill/>
          <a:ln w="762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FFFFFF"/>
              </a:solidFill>
            </a:endParaRPr>
          </a:p>
        </p:txBody>
      </p:sp>
      <p:sp>
        <p:nvSpPr>
          <p:cNvPr id="173118" name="TextBox 81"/>
          <p:cNvSpPr txBox="1">
            <a:spLocks noChangeArrowheads="1"/>
          </p:cNvSpPr>
          <p:nvPr/>
        </p:nvSpPr>
        <p:spPr bwMode="auto">
          <a:xfrm>
            <a:off x="7143750" y="2286000"/>
            <a:ext cx="1007263" cy="46166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en-US" sz="1200" b="1" dirty="0" err="1" smtClean="0">
                <a:solidFill>
                  <a:srgbClr val="000000"/>
                </a:solidFill>
              </a:rPr>
              <a:t>Partage</a:t>
            </a:r>
            <a:r>
              <a:rPr lang="en-GB" altLang="en-US" sz="1200" b="1" dirty="0" smtClean="0">
                <a:solidFill>
                  <a:srgbClr val="000000"/>
                </a:solidFill>
              </a:rPr>
              <a:t> des </a:t>
            </a:r>
          </a:p>
          <a:p>
            <a:pPr eaLnBrk="1" hangingPunct="1"/>
            <a:r>
              <a:rPr lang="en-GB" altLang="en-US" sz="1200" b="1" dirty="0" err="1" smtClean="0">
                <a:solidFill>
                  <a:srgbClr val="000000"/>
                </a:solidFill>
              </a:rPr>
              <a:t>informations</a:t>
            </a:r>
            <a:endParaRPr lang="en-GB" altLang="en-US" sz="1200" b="1" dirty="0">
              <a:solidFill>
                <a:srgbClr val="000000"/>
              </a:solidFill>
            </a:endParaRPr>
          </a:p>
        </p:txBody>
      </p:sp>
      <p:sp>
        <p:nvSpPr>
          <p:cNvPr id="173119" name="TextBox 82"/>
          <p:cNvSpPr txBox="1">
            <a:spLocks noChangeArrowheads="1"/>
          </p:cNvSpPr>
          <p:nvPr/>
        </p:nvSpPr>
        <p:spPr bwMode="auto">
          <a:xfrm>
            <a:off x="7786688" y="2714625"/>
            <a:ext cx="774700" cy="3381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en-US" sz="1600" b="1">
                <a:solidFill>
                  <a:srgbClr val="000000"/>
                </a:solidFill>
              </a:rPr>
              <a:t>Liaison</a:t>
            </a:r>
          </a:p>
        </p:txBody>
      </p:sp>
      <p:sp>
        <p:nvSpPr>
          <p:cNvPr id="173120" name="TextBox 96"/>
          <p:cNvSpPr txBox="1">
            <a:spLocks noChangeArrowheads="1"/>
          </p:cNvSpPr>
          <p:nvPr/>
        </p:nvSpPr>
        <p:spPr bwMode="auto">
          <a:xfrm>
            <a:off x="7500938" y="3429000"/>
            <a:ext cx="928687" cy="461665"/>
          </a:xfrm>
          <a:prstGeom prst="rect">
            <a:avLst/>
          </a:prstGeom>
          <a:solidFill>
            <a:srgbClr val="66FF33"/>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en-US" sz="1200" b="1" dirty="0" err="1" smtClean="0">
                <a:solidFill>
                  <a:srgbClr val="000000"/>
                </a:solidFill>
              </a:rPr>
              <a:t>Appui</a:t>
            </a:r>
            <a:r>
              <a:rPr lang="en-GB" altLang="en-US" sz="1200" b="1" dirty="0" smtClean="0">
                <a:solidFill>
                  <a:srgbClr val="000000"/>
                </a:solidFill>
              </a:rPr>
              <a:t> à la Mission</a:t>
            </a:r>
            <a:endParaRPr lang="en-GB" altLang="en-US" sz="1200" b="1" dirty="0">
              <a:solidFill>
                <a:srgbClr val="000000"/>
              </a:solidFill>
            </a:endParaRPr>
          </a:p>
        </p:txBody>
      </p:sp>
      <p:graphicFrame>
        <p:nvGraphicFramePr>
          <p:cNvPr id="98" name="Table 97"/>
          <p:cNvGraphicFramePr>
            <a:graphicFrameLocks noGrp="1"/>
          </p:cNvGraphicFramePr>
          <p:nvPr>
            <p:extLst>
              <p:ext uri="{D42A27DB-BD31-4B8C-83A1-F6EECF244321}">
                <p14:modId xmlns:p14="http://schemas.microsoft.com/office/powerpoint/2010/main" val="1538057567"/>
              </p:ext>
            </p:extLst>
          </p:nvPr>
        </p:nvGraphicFramePr>
        <p:xfrm>
          <a:off x="0" y="1143000"/>
          <a:ext cx="3357563" cy="1341365"/>
        </p:xfrm>
        <a:graphic>
          <a:graphicData uri="http://schemas.openxmlformats.org/drawingml/2006/table">
            <a:tbl>
              <a:tblPr/>
              <a:tblGrid>
                <a:gridCol w="1677988"/>
                <a:gridCol w="1679575"/>
              </a:tblGrid>
              <a:tr h="304882">
                <a:tc gridSpan="2">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GB" sz="1400" b="1" i="0" u="sng" strike="noStrike" cap="none" normalizeH="0" baseline="0" dirty="0" smtClean="0">
                          <a:ln>
                            <a:noFill/>
                          </a:ln>
                          <a:solidFill>
                            <a:schemeClr val="tx1"/>
                          </a:solidFill>
                          <a:effectLst/>
                          <a:latin typeface="Arial" pitchFamily="34" charset="0"/>
                        </a:rPr>
                        <a:t>TÂCHES FONDAMENTALES</a:t>
                      </a:r>
                    </a:p>
                  </a:txBody>
                  <a:tcPr marT="45732" marB="457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r>
              <a:tr h="518299">
                <a:tc>
                  <a:txBody>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sz="1800" b="0" i="0" u="none" strike="noStrike" cap="none" normalizeH="0" baseline="0" dirty="0" smtClean="0">
                        <a:ln>
                          <a:noFill/>
                        </a:ln>
                        <a:solidFill>
                          <a:schemeClr val="tx1"/>
                        </a:solidFill>
                        <a:effectLst/>
                        <a:latin typeface="Arial" pitchFamily="34" charset="0"/>
                      </a:endParaRPr>
                    </a:p>
                  </a:txBody>
                  <a:tcPr marT="45732" marB="457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sz="1400" b="0" i="0" u="none" strike="noStrike" cap="none" normalizeH="0" baseline="0" dirty="0" smtClean="0">
                          <a:ln>
                            <a:noFill/>
                          </a:ln>
                          <a:solidFill>
                            <a:schemeClr val="tx1"/>
                          </a:solidFill>
                          <a:effectLst/>
                          <a:latin typeface="Arial" pitchFamily="34" charset="0"/>
                        </a:rPr>
                        <a:t>Liaison et </a:t>
                      </a:r>
                      <a:r>
                        <a:rPr kumimoji="0" lang="en-GB" sz="1400" b="0" i="0" u="none" strike="noStrike" cap="none" normalizeH="0" baseline="0" dirty="0" err="1" smtClean="0">
                          <a:ln>
                            <a:noFill/>
                          </a:ln>
                          <a:solidFill>
                            <a:schemeClr val="tx1"/>
                          </a:solidFill>
                          <a:effectLst/>
                          <a:latin typeface="Arial" pitchFamily="34" charset="0"/>
                        </a:rPr>
                        <a:t>partage</a:t>
                      </a:r>
                      <a:r>
                        <a:rPr kumimoji="0" lang="en-GB" sz="1400" b="0" i="0" u="none" strike="noStrike" cap="none" normalizeH="0" baseline="0" dirty="0" smtClean="0">
                          <a:ln>
                            <a:noFill/>
                          </a:ln>
                          <a:solidFill>
                            <a:schemeClr val="tx1"/>
                          </a:solidFill>
                          <a:effectLst/>
                          <a:latin typeface="Arial" pitchFamily="34" charset="0"/>
                        </a:rPr>
                        <a:t> des </a:t>
                      </a:r>
                      <a:r>
                        <a:rPr kumimoji="0" lang="en-GB" sz="1400" b="0" i="0" u="none" strike="noStrike" cap="none" normalizeH="0" baseline="0" dirty="0" err="1" smtClean="0">
                          <a:ln>
                            <a:noFill/>
                          </a:ln>
                          <a:solidFill>
                            <a:schemeClr val="tx1"/>
                          </a:solidFill>
                          <a:effectLst/>
                          <a:latin typeface="Arial" pitchFamily="34" charset="0"/>
                        </a:rPr>
                        <a:t>informations</a:t>
                      </a:r>
                      <a:endParaRPr kumimoji="0" lang="en-GB" sz="1400" b="0" i="0" u="none" strike="noStrike" cap="none" normalizeH="0" baseline="0" dirty="0" smtClean="0">
                        <a:ln>
                          <a:noFill/>
                        </a:ln>
                        <a:solidFill>
                          <a:schemeClr val="tx1"/>
                        </a:solidFill>
                        <a:effectLst/>
                        <a:latin typeface="Arial" pitchFamily="34" charset="0"/>
                      </a:endParaRPr>
                    </a:p>
                  </a:txBody>
                  <a:tcPr marT="45732" marB="457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5858">
                <a:tc>
                  <a:txBody>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sz="1800" b="0" i="0" u="none" strike="noStrike" cap="none" normalizeH="0" baseline="0" smtClean="0">
                        <a:ln>
                          <a:noFill/>
                        </a:ln>
                        <a:solidFill>
                          <a:schemeClr val="tx1"/>
                        </a:solidFill>
                        <a:effectLst/>
                        <a:latin typeface="Arial" pitchFamily="34" charset="0"/>
                      </a:endParaRPr>
                    </a:p>
                  </a:txBody>
                  <a:tcPr marT="45732" marB="457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sz="1400" b="0" i="0" u="none" strike="noStrike" cap="none" normalizeH="0" baseline="0" dirty="0" smtClean="0">
                          <a:ln>
                            <a:noFill/>
                          </a:ln>
                          <a:solidFill>
                            <a:schemeClr val="tx1"/>
                          </a:solidFill>
                          <a:effectLst/>
                          <a:latin typeface="Arial" pitchFamily="34" charset="0"/>
                        </a:rPr>
                        <a:t>Civil Assistance </a:t>
                      </a:r>
                      <a:r>
                        <a:rPr kumimoji="0" lang="en-GB" sz="1400" b="0" i="0" u="none" strike="noStrike" cap="none" normalizeH="0" baseline="0" dirty="0" err="1" smtClean="0">
                          <a:ln>
                            <a:noFill/>
                          </a:ln>
                          <a:solidFill>
                            <a:schemeClr val="tx1"/>
                          </a:solidFill>
                          <a:effectLst/>
                          <a:latin typeface="Arial" pitchFamily="34" charset="0"/>
                        </a:rPr>
                        <a:t>civile</a:t>
                      </a:r>
                      <a:endParaRPr kumimoji="0" lang="en-GB" sz="1400" b="0" i="0" u="none" strike="noStrike" cap="none" normalizeH="0" baseline="0" dirty="0" smtClean="0">
                        <a:ln>
                          <a:noFill/>
                        </a:ln>
                        <a:solidFill>
                          <a:schemeClr val="tx1"/>
                        </a:solidFill>
                        <a:effectLst/>
                        <a:latin typeface="Arial" pitchFamily="34" charset="0"/>
                      </a:endParaRPr>
                    </a:p>
                  </a:txBody>
                  <a:tcPr marT="45732" marB="457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cxnSp>
        <p:nvCxnSpPr>
          <p:cNvPr id="100" name="Straight Connector 99"/>
          <p:cNvCxnSpPr/>
          <p:nvPr/>
        </p:nvCxnSpPr>
        <p:spPr>
          <a:xfrm>
            <a:off x="428625" y="1714500"/>
            <a:ext cx="642938" cy="1588"/>
          </a:xfrm>
          <a:prstGeom prst="line">
            <a:avLst/>
          </a:prstGeom>
          <a:ln w="76200">
            <a:solidFill>
              <a:srgbClr val="FF9900"/>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428625" y="2143125"/>
            <a:ext cx="642938" cy="1588"/>
          </a:xfrm>
          <a:prstGeom prst="line">
            <a:avLst/>
          </a:prstGeom>
          <a:ln w="76200">
            <a:solidFill>
              <a:srgbClr val="009900"/>
            </a:solidFill>
          </a:ln>
        </p:spPr>
        <p:style>
          <a:lnRef idx="1">
            <a:schemeClr val="accent1"/>
          </a:lnRef>
          <a:fillRef idx="0">
            <a:schemeClr val="accent1"/>
          </a:fillRef>
          <a:effectRef idx="0">
            <a:schemeClr val="accent1"/>
          </a:effectRef>
          <a:fontRef idx="minor">
            <a:schemeClr val="tx1"/>
          </a:fontRef>
        </p:style>
      </p:cxnSp>
      <p:sp>
        <p:nvSpPr>
          <p:cNvPr id="102" name="8-Point Star 101"/>
          <p:cNvSpPr/>
          <p:nvPr/>
        </p:nvSpPr>
        <p:spPr>
          <a:xfrm>
            <a:off x="1357313" y="5929313"/>
            <a:ext cx="1214437" cy="715380"/>
          </a:xfrm>
          <a:prstGeom prst="star8">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GB" sz="1000" b="1" dirty="0" smtClean="0">
                <a:solidFill>
                  <a:srgbClr val="000000"/>
                </a:solidFill>
                <a:latin typeface="Calibri" pitchFamily="34" charset="0"/>
                <a:cs typeface="Arial" pitchFamily="34" charset="0"/>
              </a:rPr>
              <a:t>MPIO</a:t>
            </a:r>
          </a:p>
          <a:p>
            <a:pPr algn="ctr">
              <a:defRPr/>
            </a:pPr>
            <a:r>
              <a:rPr lang="en-GB" sz="1000" b="1" dirty="0" smtClean="0">
                <a:solidFill>
                  <a:srgbClr val="000000"/>
                </a:solidFill>
                <a:latin typeface="Calibri" pitchFamily="34" charset="0"/>
                <a:cs typeface="Arial" pitchFamily="34" charset="0"/>
              </a:rPr>
              <a:t>(</a:t>
            </a:r>
            <a:r>
              <a:rPr lang="en-GB" sz="1000" b="1" dirty="0" err="1" smtClean="0">
                <a:solidFill>
                  <a:srgbClr val="000000"/>
                </a:solidFill>
                <a:latin typeface="Calibri" pitchFamily="34" charset="0"/>
                <a:cs typeface="Arial" pitchFamily="34" charset="0"/>
              </a:rPr>
              <a:t>Officier</a:t>
            </a:r>
            <a:r>
              <a:rPr lang="en-GB" sz="1000" b="1" dirty="0" smtClean="0">
                <a:solidFill>
                  <a:srgbClr val="000000"/>
                </a:solidFill>
                <a:latin typeface="Calibri" pitchFamily="34" charset="0"/>
                <a:cs typeface="Arial" pitchFamily="34" charset="0"/>
              </a:rPr>
              <a:t> communication</a:t>
            </a:r>
            <a:endParaRPr lang="en-GB" sz="1000" b="1" dirty="0">
              <a:solidFill>
                <a:srgbClr val="000000"/>
              </a:solidFill>
              <a:latin typeface="Calibri" pitchFamily="34" charset="0"/>
              <a:cs typeface="Arial" pitchFamily="34" charset="0"/>
            </a:endParaRPr>
          </a:p>
        </p:txBody>
      </p:sp>
      <p:sp>
        <p:nvSpPr>
          <p:cNvPr id="103" name="8-Point Star 102"/>
          <p:cNvSpPr/>
          <p:nvPr/>
        </p:nvSpPr>
        <p:spPr>
          <a:xfrm>
            <a:off x="6429375" y="5929312"/>
            <a:ext cx="1218006" cy="807713"/>
          </a:xfrm>
          <a:prstGeom prst="star8">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0"/>
              </a:spcAft>
              <a:defRPr/>
            </a:pPr>
            <a:r>
              <a:rPr lang="en-GB" sz="1000" b="1" dirty="0" smtClean="0">
                <a:solidFill>
                  <a:srgbClr val="000000"/>
                </a:solidFill>
              </a:rPr>
              <a:t>CPIO</a:t>
            </a:r>
          </a:p>
          <a:p>
            <a:pPr algn="ctr" fontAlgn="auto">
              <a:spcBef>
                <a:spcPts val="0"/>
              </a:spcBef>
              <a:spcAft>
                <a:spcPts val="0"/>
              </a:spcAft>
              <a:defRPr/>
            </a:pPr>
            <a:r>
              <a:rPr lang="en-GB" sz="1000" b="1" dirty="0" smtClean="0">
                <a:solidFill>
                  <a:srgbClr val="000000"/>
                </a:solidFill>
              </a:rPr>
              <a:t>(Chef de </a:t>
            </a:r>
            <a:r>
              <a:rPr lang="en-GB" sz="1000" b="1" dirty="0" err="1" smtClean="0">
                <a:solidFill>
                  <a:srgbClr val="000000"/>
                </a:solidFill>
              </a:rPr>
              <a:t>l’information</a:t>
            </a:r>
            <a:r>
              <a:rPr lang="en-GB" sz="1000" b="1" dirty="0" smtClean="0">
                <a:solidFill>
                  <a:srgbClr val="000000"/>
                </a:solidFill>
              </a:rPr>
              <a:t>)</a:t>
            </a:r>
            <a:endParaRPr lang="en-GB" sz="1000" b="1" dirty="0">
              <a:solidFill>
                <a:srgbClr val="000000"/>
              </a:solidFill>
            </a:endParaRPr>
          </a:p>
        </p:txBody>
      </p:sp>
      <p:graphicFrame>
        <p:nvGraphicFramePr>
          <p:cNvPr id="105" name="Table 104"/>
          <p:cNvGraphicFramePr>
            <a:graphicFrameLocks noGrp="1"/>
          </p:cNvGraphicFramePr>
          <p:nvPr/>
        </p:nvGraphicFramePr>
        <p:xfrm>
          <a:off x="8679591" y="2274305"/>
          <a:ext cx="404794" cy="1890715"/>
        </p:xfrm>
        <a:graphic>
          <a:graphicData uri="http://schemas.openxmlformats.org/drawingml/2006/table">
            <a:tbl>
              <a:tblPr firstRow="1" bandRow="1">
                <a:tableStyleId>{284E427A-3D55-4303-BF80-6455036E1DE7}</a:tableStyleId>
              </a:tblPr>
              <a:tblGrid>
                <a:gridCol w="404794"/>
              </a:tblGrid>
              <a:tr h="378143">
                <a:tc>
                  <a:txBody>
                    <a:bodyPr/>
                    <a:lstStyle/>
                    <a:p>
                      <a:pPr algn="ctr"/>
                      <a:r>
                        <a:rPr lang="en-GB" sz="1600" dirty="0" smtClean="0"/>
                        <a:t>C</a:t>
                      </a:r>
                      <a:endParaRPr lang="en-GB" sz="1600" b="1" dirty="0">
                        <a:solidFill>
                          <a:schemeClr val="tx1"/>
                        </a:solidFill>
                      </a:endParaRPr>
                    </a:p>
                  </a:txBody>
                  <a:tcPr/>
                </a:tc>
              </a:tr>
              <a:tr h="378143">
                <a:tc>
                  <a:txBody>
                    <a:bodyPr/>
                    <a:lstStyle/>
                    <a:p>
                      <a:pPr algn="ctr"/>
                      <a:r>
                        <a:rPr lang="en-GB" sz="1600" dirty="0" smtClean="0"/>
                        <a:t>I</a:t>
                      </a:r>
                      <a:endParaRPr lang="en-GB" sz="1600" b="1" dirty="0">
                        <a:solidFill>
                          <a:schemeClr val="tx1"/>
                        </a:solidFill>
                      </a:endParaRPr>
                    </a:p>
                  </a:txBody>
                  <a:tcPr/>
                </a:tc>
              </a:tr>
              <a:tr h="378143">
                <a:tc>
                  <a:txBody>
                    <a:bodyPr/>
                    <a:lstStyle/>
                    <a:p>
                      <a:pPr algn="ctr"/>
                      <a:r>
                        <a:rPr lang="en-GB" sz="1600" dirty="0" smtClean="0"/>
                        <a:t>M</a:t>
                      </a:r>
                      <a:endParaRPr lang="en-GB" sz="1600" b="1" dirty="0">
                        <a:solidFill>
                          <a:schemeClr val="tx1"/>
                        </a:solidFill>
                      </a:endParaRPr>
                    </a:p>
                  </a:txBody>
                  <a:tcPr/>
                </a:tc>
              </a:tr>
              <a:tr h="378143">
                <a:tc>
                  <a:txBody>
                    <a:bodyPr/>
                    <a:lstStyle/>
                    <a:p>
                      <a:pPr algn="ctr"/>
                      <a:r>
                        <a:rPr lang="en-GB" sz="1600" dirty="0" smtClean="0"/>
                        <a:t>I</a:t>
                      </a:r>
                      <a:endParaRPr lang="en-GB" sz="1600" b="1" dirty="0">
                        <a:solidFill>
                          <a:schemeClr val="tx1"/>
                        </a:solidFill>
                      </a:endParaRPr>
                    </a:p>
                  </a:txBody>
                  <a:tcPr/>
                </a:tc>
              </a:tr>
              <a:tr h="378143">
                <a:tc>
                  <a:txBody>
                    <a:bodyPr/>
                    <a:lstStyle/>
                    <a:p>
                      <a:pPr algn="ctr"/>
                      <a:r>
                        <a:rPr lang="en-GB" sz="1600" dirty="0" smtClean="0"/>
                        <a:t>C</a:t>
                      </a:r>
                      <a:endParaRPr lang="en-GB" sz="1600" b="1" dirty="0">
                        <a:solidFill>
                          <a:schemeClr val="tx1"/>
                        </a:solidFill>
                      </a:endParaRPr>
                    </a:p>
                  </a:txBody>
                  <a:tcPr/>
                </a:tc>
              </a:tr>
            </a:tbl>
          </a:graphicData>
        </a:graphic>
      </p:graphicFrame>
      <p:sp>
        <p:nvSpPr>
          <p:cNvPr id="107" name="Explosion 1 106"/>
          <p:cNvSpPr/>
          <p:nvPr/>
        </p:nvSpPr>
        <p:spPr>
          <a:xfrm>
            <a:off x="5572125" y="4429125"/>
            <a:ext cx="1571625" cy="642938"/>
          </a:xfrm>
          <a:prstGeom prst="irregularSeal1">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000" dirty="0" smtClean="0">
                <a:solidFill>
                  <a:srgbClr val="FFFFFF"/>
                </a:solidFill>
              </a:rPr>
              <a:t>Situations</a:t>
            </a:r>
          </a:p>
          <a:p>
            <a:pPr algn="ctr" fontAlgn="auto">
              <a:spcBef>
                <a:spcPts val="0"/>
              </a:spcBef>
              <a:spcAft>
                <a:spcPts val="0"/>
              </a:spcAft>
              <a:defRPr/>
            </a:pPr>
            <a:r>
              <a:rPr lang="en-GB" sz="1000" dirty="0" err="1" smtClean="0">
                <a:solidFill>
                  <a:srgbClr val="FFFFFF"/>
                </a:solidFill>
              </a:rPr>
              <a:t>D’urgence</a:t>
            </a:r>
            <a:endParaRPr lang="en-GB" sz="1000" dirty="0">
              <a:solidFill>
                <a:srgbClr val="FFFFFF"/>
              </a:solidFill>
            </a:endParaRPr>
          </a:p>
        </p:txBody>
      </p:sp>
      <p:sp>
        <p:nvSpPr>
          <p:cNvPr id="173140" name="TextBox 107"/>
          <p:cNvSpPr txBox="1">
            <a:spLocks noChangeArrowheads="1"/>
          </p:cNvSpPr>
          <p:nvPr/>
        </p:nvSpPr>
        <p:spPr bwMode="auto">
          <a:xfrm>
            <a:off x="0" y="0"/>
            <a:ext cx="9144000" cy="461665"/>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2400" b="1" dirty="0"/>
              <a:t>L’ACTION DE LA CIMIC-NU DANS LE CADRE DE LA MINUSTAH</a:t>
            </a:r>
            <a:endParaRPr lang="en-GB" altLang="en-US" sz="2400" b="1" dirty="0">
              <a:solidFill>
                <a:srgbClr val="000000"/>
              </a:solidFill>
            </a:endParaRPr>
          </a:p>
        </p:txBody>
      </p:sp>
      <p:sp>
        <p:nvSpPr>
          <p:cNvPr id="109" name="Bent Arrow 108"/>
          <p:cNvSpPr/>
          <p:nvPr/>
        </p:nvSpPr>
        <p:spPr>
          <a:xfrm rot="10800000">
            <a:off x="3143250" y="4143375"/>
            <a:ext cx="1143000" cy="642938"/>
          </a:xfrm>
          <a:prstGeom prst="bentArrow">
            <a:avLst>
              <a:gd name="adj1" fmla="val 25000"/>
              <a:gd name="adj2" fmla="val 27424"/>
              <a:gd name="adj3" fmla="val 26847"/>
              <a:gd name="adj4" fmla="val 41903"/>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FFFFFF"/>
              </a:solidFill>
            </a:endParaRPr>
          </a:p>
        </p:txBody>
      </p:sp>
      <p:sp>
        <p:nvSpPr>
          <p:cNvPr id="110" name="Oval 109"/>
          <p:cNvSpPr>
            <a:spLocks noChangeArrowheads="1"/>
          </p:cNvSpPr>
          <p:nvPr/>
        </p:nvSpPr>
        <p:spPr bwMode="auto">
          <a:xfrm>
            <a:off x="1357313" y="4724400"/>
            <a:ext cx="1928812" cy="1143000"/>
          </a:xfrm>
          <a:prstGeom prst="ellipse">
            <a:avLst/>
          </a:prstGeom>
          <a:noFill/>
          <a:ln w="76200" algn="ctr">
            <a:solidFill>
              <a:srgbClr val="FF9900"/>
            </a:solidFill>
            <a:round/>
            <a:headEnd/>
            <a:tailEnd/>
          </a:ln>
          <a:extLst>
            <a:ext uri="{909E8E84-426E-40DD-AFC4-6F175D3DCCD1}">
              <a14:hiddenFill xmlns:a14="http://schemas.microsoft.com/office/drawing/2010/main">
                <a:solidFill>
                  <a:srgbClr val="FFFFFF"/>
                </a:solidFill>
              </a14:hiddenFill>
            </a:ext>
          </a:extLst>
        </p:spPr>
        <p:txBody>
          <a:bodyPr anchor="ctr"/>
          <a:lstStyle/>
          <a:p>
            <a:pPr algn="ctr" fontAlgn="auto">
              <a:spcBef>
                <a:spcPts val="0"/>
              </a:spcBef>
              <a:spcAft>
                <a:spcPts val="0"/>
              </a:spcAft>
              <a:defRPr/>
            </a:pPr>
            <a:endParaRPr lang="en-GB" sz="1800">
              <a:solidFill>
                <a:srgbClr val="FFFFFF"/>
              </a:solidFill>
              <a:latin typeface="Arial"/>
              <a:cs typeface="+mn-cs"/>
            </a:endParaRPr>
          </a:p>
        </p:txBody>
      </p:sp>
      <p:sp>
        <p:nvSpPr>
          <p:cNvPr id="111" name="Chevron 110"/>
          <p:cNvSpPr/>
          <p:nvPr/>
        </p:nvSpPr>
        <p:spPr>
          <a:xfrm rot="2859094">
            <a:off x="3077369" y="4893469"/>
            <a:ext cx="268288" cy="228600"/>
          </a:xfrm>
          <a:prstGeom prst="chevron">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112" name="Chevron 111"/>
          <p:cNvSpPr/>
          <p:nvPr/>
        </p:nvSpPr>
        <p:spPr>
          <a:xfrm rot="10800000">
            <a:off x="2286000" y="5691188"/>
            <a:ext cx="285750" cy="214312"/>
          </a:xfrm>
          <a:prstGeom prst="chevron">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GB" sz="1800">
              <a:solidFill>
                <a:srgbClr val="000000"/>
              </a:solidFill>
            </a:endParaRPr>
          </a:p>
        </p:txBody>
      </p:sp>
      <p:sp>
        <p:nvSpPr>
          <p:cNvPr id="173145" name="TextBox 112"/>
          <p:cNvSpPr txBox="1">
            <a:spLocks noChangeArrowheads="1"/>
          </p:cNvSpPr>
          <p:nvPr/>
        </p:nvSpPr>
        <p:spPr bwMode="auto">
          <a:xfrm>
            <a:off x="571500" y="5572125"/>
            <a:ext cx="1007263" cy="46166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en-US" sz="1200" b="1" dirty="0" err="1" smtClean="0">
                <a:solidFill>
                  <a:srgbClr val="000000"/>
                </a:solidFill>
              </a:rPr>
              <a:t>Partage</a:t>
            </a:r>
            <a:r>
              <a:rPr lang="en-GB" altLang="en-US" sz="1200" b="1" dirty="0" smtClean="0">
                <a:solidFill>
                  <a:srgbClr val="000000"/>
                </a:solidFill>
              </a:rPr>
              <a:t> des </a:t>
            </a:r>
          </a:p>
          <a:p>
            <a:pPr eaLnBrk="1" hangingPunct="1"/>
            <a:r>
              <a:rPr lang="en-GB" altLang="en-US" sz="1200" b="1" dirty="0" err="1" smtClean="0">
                <a:solidFill>
                  <a:srgbClr val="000000"/>
                </a:solidFill>
              </a:rPr>
              <a:t>informations</a:t>
            </a:r>
            <a:endParaRPr lang="en-GB" altLang="en-US" sz="1200" b="1" dirty="0">
              <a:solidFill>
                <a:srgbClr val="000000"/>
              </a:solidFill>
            </a:endParaRPr>
          </a:p>
        </p:txBody>
      </p:sp>
      <p:sp>
        <p:nvSpPr>
          <p:cNvPr id="173146" name="TextBox 113"/>
          <p:cNvSpPr txBox="1">
            <a:spLocks noChangeArrowheads="1"/>
          </p:cNvSpPr>
          <p:nvPr/>
        </p:nvSpPr>
        <p:spPr bwMode="auto">
          <a:xfrm>
            <a:off x="3000375" y="5572125"/>
            <a:ext cx="774700" cy="3381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en-US" sz="1600" b="1">
                <a:solidFill>
                  <a:srgbClr val="000000"/>
                </a:solidFill>
              </a:rPr>
              <a:t>Liaison</a:t>
            </a:r>
          </a:p>
        </p:txBody>
      </p:sp>
      <p:sp>
        <p:nvSpPr>
          <p:cNvPr id="94" name="Rectangle 93"/>
          <p:cNvSpPr/>
          <p:nvPr/>
        </p:nvSpPr>
        <p:spPr>
          <a:xfrm>
            <a:off x="4357686" y="4643446"/>
            <a:ext cx="785818" cy="285752"/>
          </a:xfrm>
          <a:prstGeom prst="rect">
            <a:avLst/>
          </a:prstGeom>
          <a:solidFill>
            <a:schemeClr val="bg2">
              <a:lumMod val="75000"/>
            </a:schemeClr>
          </a:solidFill>
          <a:ln>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GB" sz="1400" b="1" dirty="0">
                <a:ln>
                  <a:solidFill>
                    <a:srgbClr val="000000"/>
                  </a:solidFill>
                  <a:prstDash val="sysDash"/>
                </a:ln>
                <a:solidFill>
                  <a:srgbClr val="000000"/>
                </a:solidFill>
              </a:rPr>
              <a:t>JOC</a:t>
            </a:r>
          </a:p>
        </p:txBody>
      </p:sp>
      <p:pic>
        <p:nvPicPr>
          <p:cNvPr id="173148" name="Picture 54" descr="example symbo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830" y="0"/>
            <a:ext cx="47625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 name="ZoneTexte 80"/>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2" name="Rectangle 11"/>
          <p:cNvSpPr txBox="1">
            <a:spLocks noChangeArrowheads="1"/>
          </p:cNvSpPr>
          <p:nvPr/>
        </p:nvSpPr>
        <p:spPr bwMode="auto">
          <a:xfrm>
            <a:off x="791323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114</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7"/>
          <p:cNvSpPr>
            <a:spLocks noGrp="1" noChangeArrowheads="1"/>
          </p:cNvSpPr>
          <p:nvPr>
            <p:ph idx="1"/>
          </p:nvPr>
        </p:nvSpPr>
        <p:spPr bwMode="auto">
          <a:xfrm>
            <a:off x="238125" y="1080220"/>
            <a:ext cx="8732838" cy="40386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812800" indent="-812800" algn="l"/>
            <a:r>
              <a:rPr lang="en-US" altLang="en-US" sz="2800" b="1" dirty="0" smtClean="0">
                <a:latin typeface="Calibri" pitchFamily="34" charset="0"/>
              </a:rPr>
              <a:t>	</a:t>
            </a:r>
            <a:r>
              <a:rPr lang="fr-FR" sz="2000" b="1" dirty="0">
                <a:latin typeface="Calibri" panose="020F0502020204030204" pitchFamily="34" charset="0"/>
              </a:rPr>
              <a:t>Pour la CIMIC-NU, la « coordination de la Mission » est l’élément de soutien le plus important</a:t>
            </a:r>
            <a:endParaRPr lang="en-US" altLang="en-US" sz="2000" b="1" dirty="0" smtClean="0">
              <a:latin typeface="Calibri" pitchFamily="34" charset="0"/>
            </a:endParaRPr>
          </a:p>
          <a:p>
            <a:pPr marL="812800" indent="-812800" algn="l">
              <a:buFont typeface="Wingdings" pitchFamily="2" charset="2"/>
              <a:buChar char="ü"/>
            </a:pPr>
            <a:endParaRPr lang="en-US" altLang="en-US" sz="2000" b="1" dirty="0" smtClean="0">
              <a:latin typeface="Calibri" pitchFamily="34" charset="0"/>
            </a:endParaRPr>
          </a:p>
          <a:p>
            <a:pPr marL="812800" indent="-812800" algn="l"/>
            <a:r>
              <a:rPr lang="en-US" altLang="en-US" sz="2000" b="1" dirty="0" smtClean="0">
                <a:latin typeface="Calibri" pitchFamily="34" charset="0"/>
              </a:rPr>
              <a:t>	</a:t>
            </a:r>
            <a:r>
              <a:rPr lang="fr-FR" sz="2000" b="1" dirty="0" smtClean="0">
                <a:latin typeface="Calibri" panose="020F0502020204030204" pitchFamily="34" charset="0"/>
              </a:rPr>
              <a:t>Lien </a:t>
            </a:r>
            <a:r>
              <a:rPr lang="fr-FR" sz="2000" b="1" dirty="0">
                <a:latin typeface="Calibri" panose="020F0502020204030204" pitchFamily="34" charset="0"/>
              </a:rPr>
              <a:t>entre gestion et coordination – </a:t>
            </a:r>
            <a:r>
              <a:rPr lang="fr-FR" sz="2000" b="1" dirty="0" smtClean="0">
                <a:latin typeface="Calibri" panose="020F0502020204030204" pitchFamily="34" charset="0"/>
              </a:rPr>
              <a:t>Coordination</a:t>
            </a:r>
          </a:p>
          <a:p>
            <a:pPr marL="812800" indent="-812800" algn="l"/>
            <a:endParaRPr lang="en-US" altLang="en-US" sz="2000" b="1" dirty="0" smtClean="0">
              <a:latin typeface="Calibri" pitchFamily="34" charset="0"/>
            </a:endParaRPr>
          </a:p>
          <a:p>
            <a:pPr marL="812800" indent="-812800" algn="l"/>
            <a:r>
              <a:rPr lang="en-US" altLang="en-US" sz="2000" b="1" dirty="0" smtClean="0">
                <a:latin typeface="Calibri" pitchFamily="34" charset="0"/>
              </a:rPr>
              <a:t>	</a:t>
            </a:r>
            <a:r>
              <a:rPr lang="fr-FR" sz="2000" b="1" dirty="0">
                <a:latin typeface="Calibri" panose="020F0502020204030204" pitchFamily="34" charset="0"/>
              </a:rPr>
              <a:t>À ce stade, les participants devraient avoir assimilé le contenu du concept de « coordination » dans le contexte des Nations Unies, et compris que la CIMIC-NU est un instrument de coordination </a:t>
            </a:r>
            <a:r>
              <a:rPr lang="fr-FR" sz="2000" b="1" dirty="0" err="1">
                <a:latin typeface="Calibri" panose="020F0502020204030204" pitchFamily="34" charset="0"/>
              </a:rPr>
              <a:t>civilo</a:t>
            </a:r>
            <a:r>
              <a:rPr lang="fr-FR" sz="2000" b="1" dirty="0">
                <a:latin typeface="Calibri" panose="020F0502020204030204" pitchFamily="34" charset="0"/>
              </a:rPr>
              <a:t>-militaire, essentiellement en vue d’atteindre l’objectif plus global de « coordination de la mission ». Les participants devraient avoir compris également qu’en dépit de la distinction entre gestion et coordination, la CIMIC-NU joue un rôle important pour la gestion de cette coordination. Les deux concepts – gestion et coordination – sont, certes, distincts, mais sont tout de même liés. </a:t>
            </a:r>
            <a:endParaRPr lang="en-US" altLang="en-US" sz="2000" b="1" dirty="0" smtClean="0">
              <a:latin typeface="Calibri" pitchFamily="34" charset="0"/>
            </a:endParaRPr>
          </a:p>
        </p:txBody>
      </p:sp>
      <p:sp>
        <p:nvSpPr>
          <p:cNvPr id="174084" name="Text Box 4"/>
          <p:cNvSpPr txBox="1">
            <a:spLocks noChangeArrowheads="1"/>
          </p:cNvSpPr>
          <p:nvPr/>
        </p:nvSpPr>
        <p:spPr bwMode="auto">
          <a:xfrm>
            <a:off x="30480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smtClean="0">
                <a:solidFill>
                  <a:srgbClr val="000000"/>
                </a:solidFill>
                <a:latin typeface="Arial" pitchFamily="34" charset="0"/>
              </a:rPr>
              <a:t>RÉSUMÉ</a:t>
            </a:r>
            <a:endParaRPr lang="en-US" altLang="en-US" sz="2800" b="1" dirty="0">
              <a:solidFill>
                <a:srgbClr val="000000"/>
              </a:solidFill>
              <a:latin typeface="Arial" pitchFamily="34" charset="0"/>
            </a:endParaRPr>
          </a:p>
        </p:txBody>
      </p:sp>
      <p:sp>
        <p:nvSpPr>
          <p:cNvPr id="174085" name="Rectangle 6"/>
          <p:cNvSpPr>
            <a:spLocks noChangeArrowheads="1"/>
          </p:cNvSpPr>
          <p:nvPr/>
        </p:nvSpPr>
        <p:spPr bwMode="auto">
          <a:xfrm>
            <a:off x="-762000" y="1156420"/>
            <a:ext cx="1792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lvl="2" algn="ctr">
              <a:buClr>
                <a:srgbClr val="3366FF"/>
              </a:buClr>
              <a:buSzPct val="200000"/>
              <a:buFont typeface="Webdings" pitchFamily="18" charset="2"/>
              <a:buChar char=""/>
            </a:pPr>
            <a:r>
              <a:rPr lang="en-GB" altLang="en-US" sz="2400" dirty="0">
                <a:solidFill>
                  <a:srgbClr val="000000"/>
                </a:solidFill>
                <a:latin typeface="Arial" pitchFamily="34" charset="0"/>
                <a:cs typeface="Times New Roman" pitchFamily="18" charset="0"/>
              </a:rPr>
              <a:t> </a:t>
            </a:r>
          </a:p>
        </p:txBody>
      </p:sp>
      <p:sp>
        <p:nvSpPr>
          <p:cNvPr id="174086" name="Rectangle 8"/>
          <p:cNvSpPr>
            <a:spLocks noChangeArrowheads="1"/>
          </p:cNvSpPr>
          <p:nvPr/>
        </p:nvSpPr>
        <p:spPr bwMode="auto">
          <a:xfrm>
            <a:off x="-762000" y="2257355"/>
            <a:ext cx="1792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lvl="2" algn="ctr">
              <a:buClr>
                <a:srgbClr val="3366FF"/>
              </a:buClr>
              <a:buSzPct val="200000"/>
              <a:buFont typeface="Webdings" pitchFamily="18" charset="2"/>
              <a:buChar char=""/>
            </a:pPr>
            <a:r>
              <a:rPr lang="en-GB" altLang="en-US" sz="2400" dirty="0">
                <a:solidFill>
                  <a:srgbClr val="000000"/>
                </a:solidFill>
                <a:latin typeface="Arial" pitchFamily="34" charset="0"/>
                <a:cs typeface="Times New Roman" pitchFamily="18" charset="0"/>
              </a:rPr>
              <a:t> </a:t>
            </a:r>
          </a:p>
        </p:txBody>
      </p:sp>
      <p:sp>
        <p:nvSpPr>
          <p:cNvPr id="174087" name="Rectangle 9"/>
          <p:cNvSpPr>
            <a:spLocks noChangeArrowheads="1"/>
          </p:cNvSpPr>
          <p:nvPr/>
        </p:nvSpPr>
        <p:spPr bwMode="auto">
          <a:xfrm>
            <a:off x="-762000" y="2987050"/>
            <a:ext cx="1792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lvl="2" algn="ctr">
              <a:buClr>
                <a:srgbClr val="3366FF"/>
              </a:buClr>
              <a:buSzPct val="200000"/>
              <a:buFont typeface="Webdings" pitchFamily="18" charset="2"/>
              <a:buChar char=""/>
            </a:pPr>
            <a:r>
              <a:rPr lang="en-GB" altLang="en-US" sz="2400" dirty="0">
                <a:solidFill>
                  <a:srgbClr val="000000"/>
                </a:solidFill>
                <a:latin typeface="Arial" pitchFamily="34" charset="0"/>
                <a:cs typeface="Times New Roman" pitchFamily="18" charset="0"/>
              </a:rPr>
              <a:t> </a:t>
            </a: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ZoneTexte 9"/>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11"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115</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00250" y="1908175"/>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defRPr/>
            </a:pPr>
            <a:r>
              <a:rPr lang="en-US" sz="4400" smtClean="0">
                <a:solidFill>
                  <a:srgbClr val="FFFFFF"/>
                </a:solidFill>
              </a:rPr>
              <a:t>QUESTIONS?</a:t>
            </a:r>
          </a:p>
        </p:txBody>
      </p:sp>
      <p:sp>
        <p:nvSpPr>
          <p:cNvPr id="4" name="ZoneTexte 3"/>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2</a:t>
            </a:r>
            <a:r>
              <a:rPr lang="fr-FR" sz="1400" b="1" dirty="0">
                <a:solidFill>
                  <a:schemeClr val="bg1"/>
                </a:solidFill>
              </a:rPr>
              <a:t> : </a:t>
            </a:r>
            <a:r>
              <a:rPr lang="fr-FR" sz="1400" b="1" dirty="0" smtClean="0">
                <a:solidFill>
                  <a:schemeClr val="bg1"/>
                </a:solidFill>
              </a:rPr>
              <a:t>COORDINATION DE LA MISSION</a:t>
            </a:r>
            <a:endParaRPr lang="fr-CH" sz="1400" b="1" dirty="0">
              <a:solidFill>
                <a:schemeClr val="bg1"/>
              </a:solidFill>
            </a:endParaRPr>
          </a:p>
        </p:txBody>
      </p:sp>
      <p:sp>
        <p:nvSpPr>
          <p:cNvPr id="5" name="ZoneTexte 4"/>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116</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1"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GB" altLang="fr-FR" sz="1800">
              <a:solidFill>
                <a:srgbClr val="000000"/>
              </a:solidFill>
              <a:latin typeface="Arial" pitchFamily="34" charset="0"/>
            </a:endParaRPr>
          </a:p>
        </p:txBody>
      </p:sp>
      <p:sp>
        <p:nvSpPr>
          <p:cNvPr id="176132"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fr-FR" sz="4400" b="1">
                <a:solidFill>
                  <a:srgbClr val="FFFFFF"/>
                </a:solidFill>
                <a:latin typeface="Century Gothic" pitchFamily="34" charset="0"/>
              </a:rPr>
              <a:t> </a:t>
            </a:r>
          </a:p>
          <a:p>
            <a:pPr algn="ctr" eaLnBrk="1" hangingPunct="1">
              <a:spcBef>
                <a:spcPct val="50000"/>
              </a:spcBef>
            </a:pPr>
            <a:endParaRPr lang="en-US" altLang="fr-FR" sz="4400" b="1">
              <a:solidFill>
                <a:srgbClr val="FFFFFF"/>
              </a:solidFill>
              <a:latin typeface="Century Gothic"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176134" name="Rectangle 10"/>
          <p:cNvSpPr>
            <a:spLocks noChangeArrowheads="1"/>
          </p:cNvSpPr>
          <p:nvPr/>
        </p:nvSpPr>
        <p:spPr bwMode="auto">
          <a:xfrm>
            <a:off x="526730" y="2971800"/>
            <a:ext cx="8182625" cy="545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40000"/>
              </a:lnSpc>
              <a:buClr>
                <a:srgbClr val="FFFFFF"/>
              </a:buClr>
              <a:buSzPct val="80000"/>
              <a:buFont typeface="Wingdings" pitchFamily="2" charset="2"/>
              <a:buNone/>
            </a:pPr>
            <a:endParaRPr lang="fr-CH" altLang="fr-FR" sz="3200" b="1" dirty="0" smtClean="0">
              <a:solidFill>
                <a:srgbClr val="000000"/>
              </a:solidFill>
            </a:endParaRPr>
          </a:p>
          <a:p>
            <a:pPr algn="ctr" eaLnBrk="1" hangingPunct="1">
              <a:lnSpc>
                <a:spcPct val="40000"/>
              </a:lnSpc>
              <a:buClr>
                <a:srgbClr val="FFFFFF"/>
              </a:buClr>
              <a:buSzPct val="80000"/>
              <a:buFont typeface="Wingdings" pitchFamily="2" charset="2"/>
              <a:buNone/>
            </a:pPr>
            <a:r>
              <a:rPr lang="fr-CH" altLang="fr-FR" sz="3200" b="1" dirty="0" smtClean="0">
                <a:solidFill>
                  <a:srgbClr val="000000"/>
                </a:solidFill>
              </a:rPr>
              <a:t>UNITÉ 3 – Coordination de l’action humanitaire</a:t>
            </a:r>
            <a:endParaRPr lang="fr-CH" altLang="fr-FR" sz="3200" b="1" dirty="0">
              <a:solidFill>
                <a:srgbClr val="000000"/>
              </a:solidFill>
            </a:endParaRPr>
          </a:p>
        </p:txBody>
      </p:sp>
      <p:sp>
        <p:nvSpPr>
          <p:cNvPr id="176135" name="Rectangle 12"/>
          <p:cNvSpPr>
            <a:spLocks noChangeArrowheads="1"/>
          </p:cNvSpPr>
          <p:nvPr/>
        </p:nvSpPr>
        <p:spPr bwMode="auto">
          <a:xfrm>
            <a:off x="2590800" y="1219200"/>
            <a:ext cx="409599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fr-FR" sz="4400" b="1" dirty="0" smtClean="0">
                <a:solidFill>
                  <a:srgbClr val="FFFFFF"/>
                </a:solidFill>
                <a:latin typeface="Century Gothic" pitchFamily="34" charset="0"/>
              </a:rPr>
              <a:t>CIMIC-NU </a:t>
            </a:r>
            <a:r>
              <a:rPr lang="en-US" altLang="fr-FR" sz="4400" b="1" dirty="0">
                <a:solidFill>
                  <a:srgbClr val="FFFFFF"/>
                </a:solidFill>
                <a:latin typeface="Century Gothic" pitchFamily="34" charset="0"/>
              </a:rPr>
              <a:t>STM</a:t>
            </a:r>
          </a:p>
        </p:txBody>
      </p:sp>
      <p:sp>
        <p:nvSpPr>
          <p:cNvPr id="176136" name="Rectangle 8"/>
          <p:cNvSpPr>
            <a:spLocks noChangeArrowheads="1"/>
          </p:cNvSpPr>
          <p:nvPr/>
        </p:nvSpPr>
        <p:spPr bwMode="auto">
          <a:xfrm>
            <a:off x="40210" y="2133600"/>
            <a:ext cx="902698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GB" altLang="fr-FR" sz="3000" b="1" dirty="0">
                <a:solidFill>
                  <a:srgbClr val="FFFFFF"/>
                </a:solidFill>
              </a:rPr>
              <a:t>Module 2 – </a:t>
            </a:r>
            <a:r>
              <a:rPr lang="fr-CH" altLang="fr-FR" sz="3000" b="1" dirty="0">
                <a:solidFill>
                  <a:srgbClr val="FFFFFF"/>
                </a:solidFill>
              </a:rPr>
              <a:t>La CIMIC-NU dans le contexte de la Mission</a:t>
            </a:r>
            <a:endParaRPr lang="en-US" altLang="fr-FR" sz="3000" b="1" dirty="0">
              <a:solidFill>
                <a:srgbClr val="FFFFFF"/>
              </a:solidFill>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117</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5" name="Rectangle 37"/>
          <p:cNvSpPr>
            <a:spLocks noGrp="1" noChangeArrowheads="1"/>
          </p:cNvSpPr>
          <p:nvPr>
            <p:ph idx="4294967295"/>
          </p:nvPr>
        </p:nvSpPr>
        <p:spPr>
          <a:xfrm>
            <a:off x="219075" y="847725"/>
            <a:ext cx="8924925" cy="5553075"/>
          </a:xfrm>
        </p:spPr>
        <p:txBody>
          <a:bodyPr/>
          <a:lstStyle/>
          <a:p>
            <a:pPr>
              <a:buNone/>
            </a:pPr>
            <a:r>
              <a:rPr lang="fr-FR" sz="2400" b="1" dirty="0">
                <a:latin typeface="Calibri" panose="020F0502020204030204" pitchFamily="34" charset="0"/>
              </a:rPr>
              <a:t>Au terme de cette u</a:t>
            </a:r>
            <a:r>
              <a:rPr lang="fr-FR" sz="2400" b="1" dirty="0" smtClean="0">
                <a:latin typeface="Calibri" panose="020F0502020204030204" pitchFamily="34" charset="0"/>
              </a:rPr>
              <a:t>nité</a:t>
            </a:r>
            <a:r>
              <a:rPr lang="fr-FR" sz="2400" b="1" dirty="0">
                <a:latin typeface="Calibri" panose="020F0502020204030204" pitchFamily="34" charset="0"/>
              </a:rPr>
              <a:t>, les participants doivent pouvoir :</a:t>
            </a:r>
            <a:endParaRPr lang="en-US" altLang="fr-FR" sz="2400" b="1" dirty="0" smtClean="0">
              <a:latin typeface="Calibri" pitchFamily="34" charset="0"/>
            </a:endParaRPr>
          </a:p>
          <a:p>
            <a:pPr>
              <a:buFont typeface="Wingdings" pitchFamily="2" charset="2"/>
              <a:buNone/>
            </a:pPr>
            <a:endParaRPr lang="en-US" altLang="fr-FR" sz="2400" b="1" dirty="0" smtClean="0">
              <a:latin typeface="Calibri" pitchFamily="34" charset="0"/>
            </a:endParaRPr>
          </a:p>
          <a:p>
            <a:pPr>
              <a:buFont typeface="Wingdings" pitchFamily="2" charset="2"/>
              <a:buChar char="ü"/>
            </a:pPr>
            <a:r>
              <a:rPr lang="fr-FR" sz="2400" b="1" dirty="0">
                <a:latin typeface="Calibri" panose="020F0502020204030204" pitchFamily="34" charset="0"/>
              </a:rPr>
              <a:t>Identifier les différences culturelles et opérationnelles entre civils et militaires, et reconnaître la nécessité de </a:t>
            </a:r>
            <a:r>
              <a:rPr lang="fr-FR" sz="2400" b="1" dirty="0" smtClean="0">
                <a:latin typeface="Calibri" panose="020F0502020204030204" pitchFamily="34" charset="0"/>
              </a:rPr>
              <a:t>coordination</a:t>
            </a:r>
            <a:endParaRPr lang="en-US" altLang="fr-FR" sz="2400" b="1" dirty="0" smtClean="0">
              <a:latin typeface="Calibri" pitchFamily="34" charset="0"/>
            </a:endParaRPr>
          </a:p>
          <a:p>
            <a:pPr>
              <a:buFont typeface="Wingdings" pitchFamily="2" charset="2"/>
              <a:buChar char="ü"/>
            </a:pPr>
            <a:endParaRPr lang="en-US" altLang="fr-FR" sz="2400" b="1" dirty="0" smtClean="0">
              <a:latin typeface="Calibri" pitchFamily="34" charset="0"/>
            </a:endParaRPr>
          </a:p>
          <a:p>
            <a:pPr>
              <a:buFont typeface="Wingdings" pitchFamily="2" charset="2"/>
              <a:buChar char="ü"/>
            </a:pPr>
            <a:r>
              <a:rPr lang="fr-FR" sz="2400" b="1" dirty="0">
                <a:latin typeface="Calibri" panose="020F0502020204030204" pitchFamily="34" charset="0"/>
              </a:rPr>
              <a:t>Expliquer la fonction dite </a:t>
            </a:r>
            <a:r>
              <a:rPr lang="fr-FR" sz="2400" b="1" dirty="0" err="1">
                <a:latin typeface="Calibri" panose="020F0502020204030204" pitchFamily="34" charset="0"/>
              </a:rPr>
              <a:t>CMCoord</a:t>
            </a:r>
            <a:r>
              <a:rPr lang="fr-FR" sz="2400" b="1" dirty="0">
                <a:latin typeface="Calibri" panose="020F0502020204030204" pitchFamily="34" charset="0"/>
              </a:rPr>
              <a:t>-NU, et son lien avec la fonction CIMIC-NU</a:t>
            </a:r>
            <a:endParaRPr lang="en-US" altLang="fr-FR" sz="2400" b="1" dirty="0" smtClean="0">
              <a:latin typeface="Calibri" pitchFamily="34" charset="0"/>
            </a:endParaRPr>
          </a:p>
          <a:p>
            <a:pPr>
              <a:buFont typeface="Wingdings" pitchFamily="2" charset="2"/>
              <a:buChar char="ü"/>
            </a:pPr>
            <a:endParaRPr lang="en-US" altLang="fr-FR" sz="2400" b="1" dirty="0" smtClean="0">
              <a:latin typeface="Calibri" pitchFamily="34" charset="0"/>
            </a:endParaRPr>
          </a:p>
          <a:p>
            <a:pPr>
              <a:buFont typeface="Wingdings" pitchFamily="2" charset="2"/>
              <a:buChar char="ü"/>
            </a:pPr>
            <a:r>
              <a:rPr lang="fr-FR" sz="2400" b="1" dirty="0">
                <a:latin typeface="Calibri" panose="020F0502020204030204" pitchFamily="34" charset="0"/>
              </a:rPr>
              <a:t>Expliquer le concept d’« espace humanitaire » et exposer les principes régissant l’action humanitaire</a:t>
            </a:r>
            <a:endParaRPr lang="en-US" altLang="fr-FR" sz="2400" b="1" dirty="0" smtClean="0">
              <a:latin typeface="Calibri" pitchFamily="34" charset="0"/>
            </a:endParaRPr>
          </a:p>
          <a:p>
            <a:pPr>
              <a:buFont typeface="Wingdings" pitchFamily="2" charset="2"/>
              <a:buChar char="ü"/>
            </a:pPr>
            <a:endParaRPr lang="en-US" altLang="fr-FR" sz="2400" b="1" dirty="0" smtClean="0">
              <a:latin typeface="Calibri" pitchFamily="34" charset="0"/>
            </a:endParaRPr>
          </a:p>
          <a:p>
            <a:pPr>
              <a:buFont typeface="Wingdings" pitchFamily="2" charset="2"/>
              <a:buChar char="ü"/>
            </a:pPr>
            <a:r>
              <a:rPr lang="fr-FR" sz="2400" b="1" dirty="0">
                <a:latin typeface="Calibri" panose="020F0502020204030204" pitchFamily="34" charset="0"/>
              </a:rPr>
              <a:t>Saisir la complémentarité, sur le terrain, de la </a:t>
            </a:r>
            <a:r>
              <a:rPr lang="fr-FR" sz="2400" b="1" dirty="0" err="1">
                <a:latin typeface="Calibri" panose="020F0502020204030204" pitchFamily="34" charset="0"/>
              </a:rPr>
              <a:t>CMCoord</a:t>
            </a:r>
            <a:r>
              <a:rPr lang="fr-FR" sz="2400" b="1" dirty="0">
                <a:latin typeface="Calibri" panose="020F0502020204030204" pitchFamily="34" charset="0"/>
              </a:rPr>
              <a:t>-NU et de la CIMIC-NU</a:t>
            </a:r>
            <a:endParaRPr lang="en-US" altLang="fr-FR" sz="2400" b="1" dirty="0" smtClean="0">
              <a:latin typeface="Calibri" pitchFamily="34" charset="0"/>
            </a:endParaRPr>
          </a:p>
        </p:txBody>
      </p:sp>
      <p:sp>
        <p:nvSpPr>
          <p:cNvPr id="177156" name="Text Box 4"/>
          <p:cNvSpPr txBox="1">
            <a:spLocks noChangeArrowheads="1"/>
          </p:cNvSpPr>
          <p:nvPr/>
        </p:nvSpPr>
        <p:spPr bwMode="auto">
          <a:xfrm>
            <a:off x="318995" y="255835"/>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smtClean="0"/>
              <a:t>RÉSULTATS ATTENDUS DE L’APPRENTISSAGE</a:t>
            </a:r>
            <a:endParaRPr lang="en-US" altLang="fr-FR" sz="2800" b="1" dirty="0">
              <a:solidFill>
                <a:srgbClr val="000000"/>
              </a:solidFill>
            </a:endParaRPr>
          </a:p>
        </p:txBody>
      </p:sp>
      <p:sp>
        <p:nvSpPr>
          <p:cNvPr id="5" name="ZoneTexte 4"/>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118</a:t>
            </a:fld>
            <a:endParaRPr lang="en-GB" altLang="en-US" sz="1600" b="1" dirty="0" smtClean="0">
              <a:solidFill>
                <a:srgbClr val="000000"/>
              </a:solidFill>
            </a:endParaRPr>
          </a:p>
        </p:txBody>
      </p:sp>
      <p:sp>
        <p:nvSpPr>
          <p:cNvPr id="10" name="ZoneTexte 9"/>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9" name="Rectangle 37"/>
          <p:cNvSpPr>
            <a:spLocks noGrp="1" noChangeArrowheads="1"/>
          </p:cNvSpPr>
          <p:nvPr>
            <p:ph type="body" idx="4294967295"/>
          </p:nvPr>
        </p:nvSpPr>
        <p:spPr>
          <a:xfrm>
            <a:off x="496888" y="1295400"/>
            <a:ext cx="8229600" cy="4953000"/>
          </a:xfrm>
        </p:spPr>
        <p:txBody>
          <a:bodyPr/>
          <a:lstStyle/>
          <a:p>
            <a:pPr>
              <a:buFont typeface="Wingdings" pitchFamily="2" charset="2"/>
              <a:buChar char="q"/>
            </a:pPr>
            <a:r>
              <a:rPr lang="fr-FR" b="1" dirty="0">
                <a:latin typeface="Calibri" panose="020F0502020204030204" pitchFamily="34" charset="0"/>
              </a:rPr>
              <a:t>NÉCESSITÉ DE COORDONNER</a:t>
            </a:r>
            <a:endParaRPr lang="en-US" altLang="fr-FR" b="1" dirty="0" smtClean="0">
              <a:latin typeface="Calibri" pitchFamily="34" charset="0"/>
            </a:endParaRPr>
          </a:p>
          <a:p>
            <a:pPr>
              <a:buFont typeface="Wingdings" pitchFamily="2" charset="2"/>
              <a:buChar char="q"/>
            </a:pPr>
            <a:endParaRPr lang="en-US" altLang="fr-FR" b="1" dirty="0" smtClean="0">
              <a:latin typeface="Calibri" pitchFamily="34" charset="0"/>
            </a:endParaRPr>
          </a:p>
          <a:p>
            <a:pPr>
              <a:buFont typeface="Wingdings" pitchFamily="2" charset="2"/>
              <a:buChar char="q"/>
            </a:pPr>
            <a:r>
              <a:rPr lang="fr-FR" b="1" dirty="0">
                <a:latin typeface="Calibri" panose="020F0502020204030204" pitchFamily="34" charset="0"/>
              </a:rPr>
              <a:t>ESPACE ET PRINCIPES HUMANITAIRES</a:t>
            </a:r>
            <a:endParaRPr lang="en-US" altLang="fr-FR" b="1" dirty="0" smtClean="0">
              <a:latin typeface="Calibri" pitchFamily="34" charset="0"/>
            </a:endParaRPr>
          </a:p>
          <a:p>
            <a:pPr>
              <a:buFont typeface="Wingdings" pitchFamily="2" charset="2"/>
              <a:buChar char="q"/>
            </a:pPr>
            <a:endParaRPr lang="en-US" altLang="fr-FR" b="1" dirty="0" smtClean="0">
              <a:latin typeface="Calibri" pitchFamily="34" charset="0"/>
            </a:endParaRPr>
          </a:p>
          <a:p>
            <a:pPr>
              <a:buFont typeface="Wingdings" pitchFamily="2" charset="2"/>
              <a:buChar char="q"/>
            </a:pPr>
            <a:r>
              <a:rPr lang="fr-FR" b="1" dirty="0">
                <a:latin typeface="Calibri" panose="020F0502020204030204" pitchFamily="34" charset="0"/>
              </a:rPr>
              <a:t>SYSTÈME DE COORDINATION DE L’ACTION HUMANITAIRE DE L’ONU</a:t>
            </a:r>
            <a:endParaRPr lang="en-US" altLang="fr-FR" b="1" dirty="0" smtClean="0">
              <a:latin typeface="Calibri" pitchFamily="34" charset="0"/>
            </a:endParaRPr>
          </a:p>
          <a:p>
            <a:pPr>
              <a:buFont typeface="Wingdings" pitchFamily="2" charset="2"/>
              <a:buChar char="q"/>
            </a:pPr>
            <a:endParaRPr lang="en-US" altLang="fr-FR" b="1" dirty="0" smtClean="0">
              <a:latin typeface="Calibri" pitchFamily="34" charset="0"/>
            </a:endParaRPr>
          </a:p>
          <a:p>
            <a:pPr>
              <a:buFont typeface="Wingdings" pitchFamily="2" charset="2"/>
              <a:buChar char="q"/>
            </a:pPr>
            <a:r>
              <a:rPr lang="fr-FR" b="1" dirty="0">
                <a:latin typeface="Calibri" panose="020F0502020204030204" pitchFamily="34" charset="0"/>
              </a:rPr>
              <a:t>DIALOGUE AVEC LA CMCOORD-NU</a:t>
            </a:r>
            <a:endParaRPr lang="en-US" altLang="fr-FR" b="1" dirty="0" smtClean="0">
              <a:latin typeface="Calibri" pitchFamily="34" charset="0"/>
            </a:endParaRPr>
          </a:p>
        </p:txBody>
      </p:sp>
      <p:sp>
        <p:nvSpPr>
          <p:cNvPr id="178180" name="Text Box 4"/>
          <p:cNvSpPr txBox="1">
            <a:spLocks noChangeArrowheads="1"/>
          </p:cNvSpPr>
          <p:nvPr/>
        </p:nvSpPr>
        <p:spPr bwMode="auto">
          <a:xfrm>
            <a:off x="318995" y="259942"/>
            <a:ext cx="8439150" cy="519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a:solidFill>
                  <a:srgbClr val="000000"/>
                </a:solidFill>
              </a:rPr>
              <a:t>ORGANISATION DE LA PRÉSENTATION</a:t>
            </a:r>
            <a:endParaRPr lang="en-US" altLang="fr-FR" sz="2800" b="1" dirty="0">
              <a:solidFill>
                <a:srgbClr val="000000"/>
              </a:solidFill>
            </a:endParaRPr>
          </a:p>
        </p:txBody>
      </p:sp>
      <p:sp>
        <p:nvSpPr>
          <p:cNvPr id="5" name="ZoneTexte 4"/>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ZoneTexte 6"/>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119</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itle 1"/>
          <p:cNvSpPr txBox="1">
            <a:spLocks/>
          </p:cNvSpPr>
          <p:nvPr/>
        </p:nvSpPr>
        <p:spPr bwMode="auto">
          <a:xfrm>
            <a:off x="2590800" y="838200"/>
            <a:ext cx="3886200"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r>
              <a:rPr lang="fr-CH" altLang="en-US" sz="2400" b="1" dirty="0" smtClean="0"/>
              <a:t>Activités de soutien à la paix</a:t>
            </a:r>
            <a:endParaRPr lang="fr-CH" altLang="en-US" sz="2400" b="1" dirty="0"/>
          </a:p>
        </p:txBody>
      </p:sp>
      <p:pic>
        <p:nvPicPr>
          <p:cNvPr id="68612" name="Picture 12" descr="activity venn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571625"/>
            <a:ext cx="8763000" cy="482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3" name="AutoShape 9"/>
          <p:cNvSpPr>
            <a:spLocks noChangeArrowheads="1"/>
          </p:cNvSpPr>
          <p:nvPr/>
        </p:nvSpPr>
        <p:spPr bwMode="auto">
          <a:xfrm flipH="1">
            <a:off x="7924800" y="4911725"/>
            <a:ext cx="228600" cy="690563"/>
          </a:xfrm>
          <a:prstGeom prst="moon">
            <a:avLst>
              <a:gd name="adj" fmla="val 50000"/>
            </a:avLst>
          </a:prstGeom>
          <a:noFill/>
          <a:ln w="12700" algn="ctr">
            <a:pattFill prst="pct80">
              <a:fgClr>
                <a:srgbClr val="663300"/>
              </a:fgClr>
              <a:bgClr>
                <a:srgbClr val="FFFFFF"/>
              </a:bgClr>
            </a:patt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endParaRPr lang="en-GB" altLang="en-US"/>
          </a:p>
        </p:txBody>
      </p:sp>
      <p:sp>
        <p:nvSpPr>
          <p:cNvPr id="68614" name="WordArt 12" descr="Sand"/>
          <p:cNvSpPr>
            <a:spLocks noChangeArrowheads="1" noChangeShapeType="1" noTextEdit="1"/>
          </p:cNvSpPr>
          <p:nvPr/>
        </p:nvSpPr>
        <p:spPr bwMode="auto">
          <a:xfrm rot="5400000">
            <a:off x="6362700" y="4914900"/>
            <a:ext cx="2514600" cy="609600"/>
          </a:xfrm>
          <a:prstGeom prst="rect">
            <a:avLst/>
          </a:prstGeom>
        </p:spPr>
        <p:txBody>
          <a:bodyPr vert="wordArtVert" wrap="none" fromWordArt="1">
            <a:prstTxWarp prst="textPlain">
              <a:avLst>
                <a:gd name="adj" fmla="val 50000"/>
              </a:avLst>
            </a:prstTxWarp>
          </a:bodyPr>
          <a:lstStyle/>
          <a:p>
            <a:pPr algn="ctr" fontAlgn="auto"/>
            <a:r>
              <a:rPr lang="fr-CH" sz="4000" b="1" kern="10" dirty="0">
                <a:ln w="12700">
                  <a:solidFill>
                    <a:srgbClr val="C4B596"/>
                  </a:solidFill>
                  <a:round/>
                  <a:headEnd/>
                  <a:tailEnd/>
                </a:ln>
                <a:blipFill dpi="0" rotWithShape="0">
                  <a:blip r:embed="rId4"/>
                  <a:srcRect/>
                  <a:tile tx="0" ty="0" sx="100000" sy="100000" flip="none" algn="tl"/>
                </a:blipFill>
                <a:effectLst>
                  <a:outerShdw dist="53882" dir="2700000" algn="ctr" rotWithShape="0">
                    <a:srgbClr val="CBCBCB">
                      <a:alpha val="79999"/>
                    </a:srgbClr>
                  </a:outerShdw>
                </a:effectLst>
                <a:latin typeface="Calibri"/>
              </a:rPr>
              <a:t>UN-CIMIC</a:t>
            </a:r>
          </a:p>
        </p:txBody>
      </p:sp>
      <p:sp>
        <p:nvSpPr>
          <p:cNvPr id="68615" name="Rectangle 13"/>
          <p:cNvSpPr>
            <a:spLocks noChangeArrowheads="1"/>
          </p:cNvSpPr>
          <p:nvPr/>
        </p:nvSpPr>
        <p:spPr bwMode="auto">
          <a:xfrm>
            <a:off x="-228625" y="294374"/>
            <a:ext cx="9402446" cy="4462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r>
              <a:rPr lang="en-US" altLang="en-US" sz="2300" b="1" dirty="0" smtClean="0"/>
              <a:t>FONDEMENTS DU SYSTÈME DE MAINTIEN DE LA PAIX DES NATIONS UNIES</a:t>
            </a:r>
            <a:endParaRPr lang="en-US" altLang="en-US" sz="2300" b="1" dirty="0"/>
          </a:p>
        </p:txBody>
      </p:sp>
      <p:sp>
        <p:nvSpPr>
          <p:cNvPr id="68616" name="Oval 9"/>
          <p:cNvSpPr>
            <a:spLocks noChangeArrowheads="1"/>
          </p:cNvSpPr>
          <p:nvPr/>
        </p:nvSpPr>
        <p:spPr bwMode="auto">
          <a:xfrm>
            <a:off x="2498725" y="4081463"/>
            <a:ext cx="3878263" cy="1344612"/>
          </a:xfrm>
          <a:prstGeom prst="ellipse">
            <a:avLst/>
          </a:prstGeom>
          <a:noFill/>
          <a:ln w="2857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endParaRPr lang="en-GB" altLang="en-US"/>
          </a:p>
        </p:txBody>
      </p:sp>
      <p:sp>
        <p:nvSpPr>
          <p:cNvPr id="2" name="ZoneTexte 1"/>
          <p:cNvSpPr txBox="1"/>
          <p:nvPr/>
        </p:nvSpPr>
        <p:spPr>
          <a:xfrm>
            <a:off x="3074205" y="1883831"/>
            <a:ext cx="2880375" cy="738664"/>
          </a:xfrm>
          <a:prstGeom prst="rect">
            <a:avLst/>
          </a:prstGeom>
          <a:solidFill>
            <a:srgbClr val="C9E7E9"/>
          </a:solidFill>
        </p:spPr>
        <p:txBody>
          <a:bodyPr wrap="square" rtlCol="0">
            <a:spAutoFit/>
          </a:bodyPr>
          <a:lstStyle/>
          <a:p>
            <a:pPr algn="ctr"/>
            <a:r>
              <a:rPr lang="fr-CH" sz="2100" b="1" dirty="0" smtClean="0">
                <a:solidFill>
                  <a:schemeClr val="accent2">
                    <a:lumMod val="75000"/>
                  </a:schemeClr>
                </a:solidFill>
                <a:latin typeface="Lucida Sans Unicode" panose="020B0602030504020204" pitchFamily="34" charset="0"/>
                <a:cs typeface="Lucida Sans Unicode" panose="020B0602030504020204" pitchFamily="34" charset="0"/>
              </a:rPr>
              <a:t>PRÉVENTION DES  CONFLITS</a:t>
            </a:r>
            <a:endParaRPr lang="fr-CH" sz="2100" b="1" dirty="0">
              <a:solidFill>
                <a:schemeClr val="accent2">
                  <a:lumMod val="75000"/>
                </a:schemeClr>
              </a:solidFill>
              <a:latin typeface="Lucida Sans Unicode" panose="020B0602030504020204" pitchFamily="34" charset="0"/>
              <a:cs typeface="Lucida Sans Unicode" panose="020B0602030504020204" pitchFamily="34" charset="0"/>
            </a:endParaRPr>
          </a:p>
        </p:txBody>
      </p:sp>
      <p:sp>
        <p:nvSpPr>
          <p:cNvPr id="4" name="ZoneTexte 3"/>
          <p:cNvSpPr txBox="1"/>
          <p:nvPr/>
        </p:nvSpPr>
        <p:spPr>
          <a:xfrm>
            <a:off x="1960460" y="6731830"/>
            <a:ext cx="4915840" cy="400110"/>
          </a:xfrm>
          <a:prstGeom prst="rect">
            <a:avLst/>
          </a:prstGeom>
          <a:noFill/>
        </p:spPr>
        <p:txBody>
          <a:bodyPr wrap="square" rtlCol="0">
            <a:spAutoFit/>
          </a:bodyPr>
          <a:lstStyle/>
          <a:p>
            <a:endParaRPr lang="fr-CH" dirty="0"/>
          </a:p>
        </p:txBody>
      </p:sp>
      <p:sp>
        <p:nvSpPr>
          <p:cNvPr id="12" name="ZoneTexte 11"/>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
        <p:nvSpPr>
          <p:cNvPr id="5" name="ZoneTexte 4"/>
          <p:cNvSpPr txBox="1"/>
          <p:nvPr/>
        </p:nvSpPr>
        <p:spPr>
          <a:xfrm>
            <a:off x="155425" y="2968140"/>
            <a:ext cx="1036935" cy="400110"/>
          </a:xfrm>
          <a:prstGeom prst="rect">
            <a:avLst/>
          </a:prstGeom>
          <a:solidFill>
            <a:schemeClr val="bg1"/>
          </a:solidFill>
        </p:spPr>
        <p:txBody>
          <a:bodyPr wrap="square" rtlCol="0">
            <a:spAutoFit/>
          </a:bodyPr>
          <a:lstStyle/>
          <a:p>
            <a:r>
              <a:rPr lang="fr-CH" b="1" dirty="0" smtClean="0"/>
              <a:t>Conflit</a:t>
            </a:r>
            <a:endParaRPr lang="fr-CH" b="1" dirty="0"/>
          </a:p>
        </p:txBody>
      </p:sp>
      <p:sp>
        <p:nvSpPr>
          <p:cNvPr id="6" name="ZoneTexte 5"/>
          <p:cNvSpPr txBox="1"/>
          <p:nvPr/>
        </p:nvSpPr>
        <p:spPr>
          <a:xfrm>
            <a:off x="1461195" y="3313785"/>
            <a:ext cx="2299171" cy="707886"/>
          </a:xfrm>
          <a:prstGeom prst="rect">
            <a:avLst/>
          </a:prstGeom>
          <a:solidFill>
            <a:srgbClr val="C9E7E9"/>
          </a:solidFill>
        </p:spPr>
        <p:txBody>
          <a:bodyPr wrap="square" rtlCol="0">
            <a:spAutoFit/>
          </a:bodyPr>
          <a:lstStyle/>
          <a:p>
            <a:pPr algn="ctr">
              <a:lnSpc>
                <a:spcPts val="2400"/>
              </a:lnSpc>
            </a:pPr>
            <a:r>
              <a:rPr lang="fr-CH" sz="2200" b="1" dirty="0" smtClean="0">
                <a:solidFill>
                  <a:schemeClr val="accent2">
                    <a:lumMod val="75000"/>
                  </a:schemeClr>
                </a:solidFill>
              </a:rPr>
              <a:t>RÉTABLISSEMENT DE LA PAIX</a:t>
            </a:r>
            <a:endParaRPr lang="fr-CH" sz="2200" b="1" dirty="0">
              <a:solidFill>
                <a:schemeClr val="accent2">
                  <a:lumMod val="75000"/>
                </a:schemeClr>
              </a:solidFill>
            </a:endParaRPr>
          </a:p>
        </p:txBody>
      </p:sp>
      <p:sp>
        <p:nvSpPr>
          <p:cNvPr id="15" name="ZoneTexte 14"/>
          <p:cNvSpPr txBox="1"/>
          <p:nvPr/>
        </p:nvSpPr>
        <p:spPr>
          <a:xfrm>
            <a:off x="5032860" y="3280265"/>
            <a:ext cx="2282340" cy="707886"/>
          </a:xfrm>
          <a:prstGeom prst="rect">
            <a:avLst/>
          </a:prstGeom>
          <a:solidFill>
            <a:srgbClr val="C9E7E9"/>
          </a:solidFill>
        </p:spPr>
        <p:txBody>
          <a:bodyPr wrap="square" rtlCol="0">
            <a:spAutoFit/>
          </a:bodyPr>
          <a:lstStyle/>
          <a:p>
            <a:pPr algn="ctr">
              <a:lnSpc>
                <a:spcPts val="2400"/>
              </a:lnSpc>
            </a:pPr>
            <a:r>
              <a:rPr lang="fr-CH" sz="2400" b="1" dirty="0" smtClean="0">
                <a:solidFill>
                  <a:schemeClr val="accent2">
                    <a:lumMod val="75000"/>
                  </a:schemeClr>
                </a:solidFill>
              </a:rPr>
              <a:t>IMPOSITION </a:t>
            </a:r>
            <a:br>
              <a:rPr lang="fr-CH" sz="2400" b="1" dirty="0" smtClean="0">
                <a:solidFill>
                  <a:schemeClr val="accent2">
                    <a:lumMod val="75000"/>
                  </a:schemeClr>
                </a:solidFill>
              </a:rPr>
            </a:br>
            <a:r>
              <a:rPr lang="fr-CH" sz="2400" b="1" dirty="0" smtClean="0">
                <a:solidFill>
                  <a:schemeClr val="accent2">
                    <a:lumMod val="75000"/>
                  </a:schemeClr>
                </a:solidFill>
              </a:rPr>
              <a:t>DE LA PAIX</a:t>
            </a:r>
            <a:endParaRPr lang="fr-CH" sz="2400" b="1" dirty="0">
              <a:solidFill>
                <a:schemeClr val="accent2">
                  <a:lumMod val="75000"/>
                </a:schemeClr>
              </a:solidFill>
            </a:endParaRPr>
          </a:p>
        </p:txBody>
      </p:sp>
      <p:sp>
        <p:nvSpPr>
          <p:cNvPr id="16" name="ZoneTexte 15"/>
          <p:cNvSpPr txBox="1"/>
          <p:nvPr/>
        </p:nvSpPr>
        <p:spPr>
          <a:xfrm>
            <a:off x="117019" y="4077150"/>
            <a:ext cx="1224000" cy="324000"/>
          </a:xfrm>
          <a:prstGeom prst="rect">
            <a:avLst/>
          </a:prstGeom>
          <a:solidFill>
            <a:schemeClr val="bg1"/>
          </a:solidFill>
        </p:spPr>
        <p:txBody>
          <a:bodyPr wrap="square" rtlCol="0">
            <a:spAutoFit/>
          </a:bodyPr>
          <a:lstStyle/>
          <a:p>
            <a:r>
              <a:rPr lang="fr-CH" b="1" dirty="0" smtClean="0"/>
              <a:t>Cessez-le-feu</a:t>
            </a:r>
            <a:endParaRPr lang="fr-CH" b="1" dirty="0"/>
          </a:p>
        </p:txBody>
      </p:sp>
      <p:sp>
        <p:nvSpPr>
          <p:cNvPr id="17" name="ZoneTexte 16"/>
          <p:cNvSpPr txBox="1"/>
          <p:nvPr/>
        </p:nvSpPr>
        <p:spPr>
          <a:xfrm>
            <a:off x="2946663" y="4553714"/>
            <a:ext cx="2943433" cy="400110"/>
          </a:xfrm>
          <a:prstGeom prst="rect">
            <a:avLst/>
          </a:prstGeom>
          <a:solidFill>
            <a:srgbClr val="B6B6E8"/>
          </a:solidFill>
        </p:spPr>
        <p:txBody>
          <a:bodyPr wrap="square" rtlCol="0">
            <a:spAutoFit/>
          </a:bodyPr>
          <a:lstStyle/>
          <a:p>
            <a:pPr algn="ctr">
              <a:lnSpc>
                <a:spcPts val="2400"/>
              </a:lnSpc>
            </a:pPr>
            <a:r>
              <a:rPr lang="fr-CH" sz="2400" b="1" dirty="0" smtClean="0">
                <a:solidFill>
                  <a:schemeClr val="accent2">
                    <a:lumMod val="75000"/>
                  </a:schemeClr>
                </a:solidFill>
              </a:rPr>
              <a:t>MAINTIEN DE LA PAIX</a:t>
            </a:r>
            <a:endParaRPr lang="fr-CH" sz="2400" b="1" dirty="0">
              <a:solidFill>
                <a:schemeClr val="accent2">
                  <a:lumMod val="75000"/>
                </a:schemeClr>
              </a:solidFill>
            </a:endParaRPr>
          </a:p>
        </p:txBody>
      </p:sp>
      <p:sp>
        <p:nvSpPr>
          <p:cNvPr id="18" name="ZoneTexte 17"/>
          <p:cNvSpPr txBox="1"/>
          <p:nvPr/>
        </p:nvSpPr>
        <p:spPr>
          <a:xfrm>
            <a:off x="1730030" y="5469350"/>
            <a:ext cx="5544000" cy="648000"/>
          </a:xfrm>
          <a:prstGeom prst="rect">
            <a:avLst/>
          </a:prstGeom>
          <a:solidFill>
            <a:srgbClr val="D6D6F2"/>
          </a:solidFill>
        </p:spPr>
        <p:txBody>
          <a:bodyPr wrap="square" rtlCol="0">
            <a:spAutoFit/>
          </a:bodyPr>
          <a:lstStyle/>
          <a:p>
            <a:pPr algn="ctr">
              <a:lnSpc>
                <a:spcPts val="2400"/>
              </a:lnSpc>
            </a:pPr>
            <a:r>
              <a:rPr lang="fr-CH" b="1" dirty="0" smtClean="0">
                <a:solidFill>
                  <a:schemeClr val="accent2">
                    <a:lumMod val="75000"/>
                  </a:schemeClr>
                </a:solidFill>
              </a:rPr>
              <a:t>CONSOLIDATION DE LA PAIX APRÈS LES CONFLITS</a:t>
            </a:r>
          </a:p>
          <a:p>
            <a:pPr algn="ctr">
              <a:lnSpc>
                <a:spcPts val="2400"/>
              </a:lnSpc>
            </a:pPr>
            <a:r>
              <a:rPr lang="fr-CH" b="1" dirty="0" smtClean="0">
                <a:solidFill>
                  <a:schemeClr val="accent2">
                    <a:lumMod val="75000"/>
                  </a:schemeClr>
                </a:solidFill>
              </a:rPr>
              <a:t>ET PRÉVENTION DE TOUTE REPRISE DU CONFLIT</a:t>
            </a:r>
            <a:endParaRPr lang="fr-CH" b="1" dirty="0">
              <a:solidFill>
                <a:schemeClr val="accent2">
                  <a:lumMod val="75000"/>
                </a:schemeClr>
              </a:solidFill>
            </a:endParaRPr>
          </a:p>
        </p:txBody>
      </p:sp>
      <p:sp>
        <p:nvSpPr>
          <p:cNvPr id="19" name="ZoneTexte 18"/>
          <p:cNvSpPr txBox="1"/>
          <p:nvPr/>
        </p:nvSpPr>
        <p:spPr>
          <a:xfrm>
            <a:off x="7913235" y="5656490"/>
            <a:ext cx="1224000" cy="692497"/>
          </a:xfrm>
          <a:prstGeom prst="rect">
            <a:avLst/>
          </a:prstGeom>
          <a:solidFill>
            <a:schemeClr val="bg1"/>
          </a:solidFill>
        </p:spPr>
        <p:txBody>
          <a:bodyPr wrap="square" rtlCol="0">
            <a:spAutoFit/>
          </a:bodyPr>
          <a:lstStyle/>
          <a:p>
            <a:pPr algn="ctr"/>
            <a:r>
              <a:rPr lang="fr-CH" sz="1950" b="1" dirty="0" smtClean="0"/>
              <a:t>Processus politique</a:t>
            </a:r>
            <a:endParaRPr lang="fr-CH" sz="1950" b="1" dirty="0"/>
          </a:p>
        </p:txBody>
      </p:sp>
      <p:sp>
        <p:nvSpPr>
          <p:cNvPr id="20" name="ZoneTexte 19"/>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21" name="ZoneTexte 2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2"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12</a:t>
            </a:fld>
            <a:endParaRPr lang="en-GB" altLang="en-US" sz="1600" dirty="0" smtClean="0"/>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3" name="Rectangle 2"/>
          <p:cNvSpPr>
            <a:spLocks noGrp="1" noChangeArrowheads="1"/>
          </p:cNvSpPr>
          <p:nvPr>
            <p:ph type="title"/>
          </p:nvPr>
        </p:nvSpPr>
        <p:spPr bwMode="auto">
          <a:xfrm>
            <a:off x="1447800" y="304800"/>
            <a:ext cx="6213475"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r>
              <a:rPr lang="fr-CH" sz="2800" dirty="0"/>
              <a:t>Nécessité de coordonner</a:t>
            </a:r>
            <a:endParaRPr lang="en-US" altLang="fr-FR" sz="2800" b="1" dirty="0" smtClean="0">
              <a:latin typeface="Calibri" pitchFamily="34" charset="0"/>
            </a:endParaRPr>
          </a:p>
        </p:txBody>
      </p:sp>
      <p:sp>
        <p:nvSpPr>
          <p:cNvPr id="179204" name="Rectangle 3"/>
          <p:cNvSpPr>
            <a:spLocks noGrp="1" noChangeArrowheads="1"/>
          </p:cNvSpPr>
          <p:nvPr>
            <p:ph type="body" idx="1"/>
          </p:nvPr>
        </p:nvSpPr>
        <p:spPr>
          <a:xfrm>
            <a:off x="152400" y="1600200"/>
            <a:ext cx="8839200" cy="5105400"/>
          </a:xfrm>
        </p:spPr>
        <p:txBody>
          <a:bodyPr/>
          <a:lstStyle/>
          <a:p>
            <a:pPr marL="812800" indent="-812800" algn="l">
              <a:lnSpc>
                <a:spcPct val="105000"/>
              </a:lnSpc>
              <a:buFont typeface="Wingdings" pitchFamily="2" charset="2"/>
              <a:buChar char="ü"/>
            </a:pPr>
            <a:r>
              <a:rPr lang="fr-FR" sz="2000" b="1" dirty="0">
                <a:latin typeface="Calibri" panose="020F0502020204030204" pitchFamily="34" charset="0"/>
              </a:rPr>
              <a:t>Il y a, au sein du système des Nations Unies, deux concepts parallèles de coordination </a:t>
            </a:r>
            <a:r>
              <a:rPr lang="fr-FR" sz="2000" b="1" dirty="0" err="1">
                <a:latin typeface="Calibri" panose="020F0502020204030204" pitchFamily="34" charset="0"/>
              </a:rPr>
              <a:t>civilo</a:t>
            </a:r>
            <a:r>
              <a:rPr lang="fr-FR" sz="2000" b="1" dirty="0">
                <a:latin typeface="Calibri" panose="020F0502020204030204" pitchFamily="34" charset="0"/>
              </a:rPr>
              <a:t>-militaire : la </a:t>
            </a:r>
            <a:r>
              <a:rPr lang="fr-FR" sz="2000" b="1" dirty="0" err="1">
                <a:latin typeface="Calibri" panose="020F0502020204030204" pitchFamily="34" charset="0"/>
              </a:rPr>
              <a:t>CMCoord</a:t>
            </a:r>
            <a:r>
              <a:rPr lang="fr-FR" sz="2000" b="1" dirty="0">
                <a:latin typeface="Calibri" panose="020F0502020204030204" pitchFamily="34" charset="0"/>
              </a:rPr>
              <a:t> (Coordination de l’action humanitaire) et la CIMIC (Coordination </a:t>
            </a:r>
            <a:r>
              <a:rPr lang="fr-FR" sz="2000" b="1" dirty="0" err="1">
                <a:latin typeface="Calibri" panose="020F0502020204030204" pitchFamily="34" charset="0"/>
              </a:rPr>
              <a:t>civilo</a:t>
            </a:r>
            <a:r>
              <a:rPr lang="fr-FR" sz="2000" b="1" dirty="0">
                <a:latin typeface="Calibri" panose="020F0502020204030204" pitchFamily="34" charset="0"/>
              </a:rPr>
              <a:t>-militaire proprement dite)</a:t>
            </a:r>
            <a:endParaRPr lang="en-US" altLang="fr-FR" sz="2000" b="1" dirty="0" smtClean="0">
              <a:latin typeface="Calibri" pitchFamily="34" charset="0"/>
            </a:endParaRPr>
          </a:p>
          <a:p>
            <a:pPr marL="812800" indent="-812800" algn="l">
              <a:lnSpc>
                <a:spcPct val="105000"/>
              </a:lnSpc>
            </a:pPr>
            <a:endParaRPr lang="en-US" altLang="fr-FR" sz="2000" b="1" dirty="0" smtClean="0">
              <a:latin typeface="Calibri" pitchFamily="34" charset="0"/>
            </a:endParaRPr>
          </a:p>
          <a:p>
            <a:pPr marL="1168400" lvl="1" indent="-711200" algn="l">
              <a:lnSpc>
                <a:spcPct val="105000"/>
              </a:lnSpc>
              <a:buFont typeface="Wingdings" pitchFamily="2" charset="2"/>
              <a:buChar char="ð"/>
            </a:pPr>
            <a:r>
              <a:rPr lang="fr-FR" sz="2000" b="1" dirty="0">
                <a:latin typeface="Calibri" panose="020F0502020204030204" pitchFamily="34" charset="0"/>
              </a:rPr>
              <a:t>La </a:t>
            </a:r>
            <a:r>
              <a:rPr lang="fr-FR" sz="2000" b="1" dirty="0" err="1">
                <a:latin typeface="Calibri" panose="020F0502020204030204" pitchFamily="34" charset="0"/>
              </a:rPr>
              <a:t>CMCoord</a:t>
            </a:r>
            <a:r>
              <a:rPr lang="fr-FR" sz="2000" b="1" dirty="0">
                <a:latin typeface="Calibri" panose="020F0502020204030204" pitchFamily="34" charset="0"/>
              </a:rPr>
              <a:t>-NU est le concept défini par l’OCHA (le Bureau de la coordination des affaires humanitaires) (niveau civil) en matière de coordination </a:t>
            </a:r>
            <a:r>
              <a:rPr lang="fr-FR" sz="2000" b="1" dirty="0" err="1">
                <a:latin typeface="Calibri" panose="020F0502020204030204" pitchFamily="34" charset="0"/>
              </a:rPr>
              <a:t>civilo</a:t>
            </a:r>
            <a:r>
              <a:rPr lang="fr-FR" sz="2000" b="1" dirty="0">
                <a:latin typeface="Calibri" panose="020F0502020204030204" pitchFamily="34" charset="0"/>
              </a:rPr>
              <a:t>-militaire de l’action humanitaire</a:t>
            </a:r>
            <a:endParaRPr lang="en-US" altLang="fr-FR" sz="2000" b="1" dirty="0" smtClean="0">
              <a:latin typeface="Calibri" pitchFamily="34" charset="0"/>
            </a:endParaRPr>
          </a:p>
          <a:p>
            <a:pPr marL="1168400" lvl="1" indent="-711200" algn="l">
              <a:lnSpc>
                <a:spcPct val="105000"/>
              </a:lnSpc>
              <a:buFont typeface="Wingdings" pitchFamily="2" charset="2"/>
              <a:buChar char="ð"/>
            </a:pPr>
            <a:r>
              <a:rPr lang="fr-FR" sz="2000" b="1" dirty="0">
                <a:latin typeface="Calibri" panose="020F0502020204030204" pitchFamily="34" charset="0"/>
              </a:rPr>
              <a:t>La CIMIC-NU est le concept défini par le DOMP et le DAM (au niveau militaire) en matière de coordination </a:t>
            </a:r>
            <a:r>
              <a:rPr lang="fr-FR" sz="2000" b="1" dirty="0" err="1">
                <a:latin typeface="Calibri" panose="020F0502020204030204" pitchFamily="34" charset="0"/>
              </a:rPr>
              <a:t>civilo</a:t>
            </a:r>
            <a:r>
              <a:rPr lang="fr-FR" sz="2000" b="1" dirty="0">
                <a:latin typeface="Calibri" panose="020F0502020204030204" pitchFamily="34" charset="0"/>
              </a:rPr>
              <a:t>-militaire dans toutes ses dimensions</a:t>
            </a:r>
            <a:endParaRPr lang="en-US" altLang="fr-FR" sz="2000" b="1" dirty="0" smtClean="0">
              <a:latin typeface="Calibri" pitchFamily="34" charset="0"/>
            </a:endParaRPr>
          </a:p>
          <a:p>
            <a:pPr marL="812800" indent="-812800">
              <a:lnSpc>
                <a:spcPct val="105000"/>
              </a:lnSpc>
            </a:pPr>
            <a:r>
              <a:rPr lang="en-US" altLang="fr-FR" sz="2000" b="1" i="1" dirty="0" smtClean="0">
                <a:solidFill>
                  <a:srgbClr val="0000FF"/>
                </a:solidFill>
                <a:latin typeface="Calibri" pitchFamily="34" charset="0"/>
              </a:rPr>
              <a:t>== </a:t>
            </a:r>
            <a:r>
              <a:rPr lang="fr-FR" sz="2000" b="1" i="1" dirty="0">
                <a:solidFill>
                  <a:srgbClr val="1105FF"/>
                </a:solidFill>
                <a:latin typeface="Calibri" panose="020F0502020204030204" pitchFamily="34" charset="0"/>
              </a:rPr>
              <a:t>Élément complémentaire </a:t>
            </a:r>
            <a:r>
              <a:rPr lang="en-US" altLang="fr-FR" sz="2000" b="1" i="1" dirty="0" smtClean="0">
                <a:solidFill>
                  <a:srgbClr val="0000FF"/>
                </a:solidFill>
                <a:latin typeface="Calibri" pitchFamily="34" charset="0"/>
              </a:rPr>
              <a:t>==</a:t>
            </a:r>
          </a:p>
          <a:p>
            <a:pPr marL="1168400" lvl="1" indent="-711200" algn="l">
              <a:lnSpc>
                <a:spcPct val="105000"/>
              </a:lnSpc>
            </a:pPr>
            <a:r>
              <a:rPr lang="en-US" altLang="fr-FR" sz="2000" b="1" dirty="0" smtClean="0">
                <a:latin typeface="Calibri" pitchFamily="34" charset="0"/>
              </a:rPr>
              <a:t>	</a:t>
            </a:r>
            <a:r>
              <a:rPr lang="fr-FR" sz="2000" b="1" i="1" dirty="0" smtClean="0">
                <a:latin typeface="Calibri" panose="020F0502020204030204" pitchFamily="34" charset="0"/>
              </a:rPr>
              <a:t> </a:t>
            </a:r>
            <a:r>
              <a:rPr lang="fr-FR" sz="2000" b="1" i="1" dirty="0">
                <a:solidFill>
                  <a:srgbClr val="1105FF"/>
                </a:solidFill>
                <a:latin typeface="Calibri" panose="020F0502020204030204" pitchFamily="34" charset="0"/>
              </a:rPr>
              <a:t>Le personnel de la CIMIC-NU doit comprendre le concept de </a:t>
            </a:r>
            <a:r>
              <a:rPr lang="fr-FR" sz="2000" b="1" i="1" dirty="0" err="1">
                <a:solidFill>
                  <a:srgbClr val="1105FF"/>
                </a:solidFill>
                <a:latin typeface="Calibri" panose="020F0502020204030204" pitchFamily="34" charset="0"/>
              </a:rPr>
              <a:t>CMCoord</a:t>
            </a:r>
            <a:r>
              <a:rPr lang="fr-FR" sz="2000" b="1" i="1" dirty="0">
                <a:solidFill>
                  <a:srgbClr val="1105FF"/>
                </a:solidFill>
                <a:latin typeface="Calibri" panose="020F0502020204030204" pitchFamily="34" charset="0"/>
              </a:rPr>
              <a:t>-NU (coordination de l’action humanitaire) pour être en mesure d’accomplir pleinement les fonctions de la CIMIC-NU</a:t>
            </a:r>
            <a:endParaRPr lang="en-US" altLang="fr-FR" sz="2000" b="1" i="1" dirty="0" smtClean="0">
              <a:solidFill>
                <a:srgbClr val="1105FF"/>
              </a:solidFill>
              <a:latin typeface="Calibri" pitchFamily="34" charset="0"/>
            </a:endParaRPr>
          </a:p>
          <a:p>
            <a:pPr marL="812800" indent="-812800" algn="l">
              <a:lnSpc>
                <a:spcPct val="105000"/>
              </a:lnSpc>
              <a:buFont typeface="Wingdings" pitchFamily="2" charset="2"/>
              <a:buChar char="Ø"/>
            </a:pPr>
            <a:endParaRPr lang="en-US" altLang="fr-FR" sz="2000" b="1" i="1" dirty="0" smtClean="0">
              <a:solidFill>
                <a:srgbClr val="0000FF"/>
              </a:solidFill>
              <a:latin typeface="Calibri" pitchFamily="34" charset="0"/>
            </a:endParaRPr>
          </a:p>
        </p:txBody>
      </p:sp>
      <p:sp>
        <p:nvSpPr>
          <p:cNvPr id="179205" name="AutoShape 5"/>
          <p:cNvSpPr>
            <a:spLocks noChangeArrowheads="1"/>
          </p:cNvSpPr>
          <p:nvPr/>
        </p:nvSpPr>
        <p:spPr bwMode="auto">
          <a:xfrm>
            <a:off x="533400" y="5157225"/>
            <a:ext cx="609600" cy="257175"/>
          </a:xfrm>
          <a:prstGeom prst="rightArrow">
            <a:avLst>
              <a:gd name="adj1" fmla="val 50000"/>
              <a:gd name="adj2" fmla="val 59259"/>
            </a:avLst>
          </a:prstGeom>
          <a:noFill/>
          <a:ln w="22225" algn="ctr">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fr-FR" altLang="fr-FR" sz="1800">
              <a:solidFill>
                <a:srgbClr val="000000"/>
              </a:solidFill>
            </a:endParaRPr>
          </a:p>
        </p:txBody>
      </p:sp>
      <p:sp>
        <p:nvSpPr>
          <p:cNvPr id="179206" name="Rectangle 7"/>
          <p:cNvSpPr>
            <a:spLocks noChangeArrowheads="1"/>
          </p:cNvSpPr>
          <p:nvPr/>
        </p:nvSpPr>
        <p:spPr bwMode="auto">
          <a:xfrm>
            <a:off x="2743200" y="907405"/>
            <a:ext cx="3536737"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buSzPct val="80000"/>
              <a:buFont typeface="Wingdings" pitchFamily="2" charset="2"/>
              <a:buChar char="•"/>
            </a:pPr>
            <a:r>
              <a:rPr lang="fr-FR" sz="2400" b="1" dirty="0" smtClean="0"/>
              <a:t>Deux </a:t>
            </a:r>
            <a:r>
              <a:rPr lang="fr-FR" sz="2400" b="1" dirty="0"/>
              <a:t>concepts parallèles</a:t>
            </a:r>
            <a:endParaRPr lang="en-US" altLang="fr-FR" sz="2400" dirty="0">
              <a:solidFill>
                <a:srgbClr val="000000"/>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10" name="ZoneTexte 9"/>
          <p:cNvSpPr txBox="1"/>
          <p:nvPr/>
        </p:nvSpPr>
        <p:spPr>
          <a:xfrm flipH="1">
            <a:off x="537539"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4946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120</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12"/>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A832E645-22D3-44E2-9410-9892ABF23EEB}" type="slidenum">
              <a:rPr lang="en-GB" altLang="fr-FR" smtClean="0">
                <a:solidFill>
                  <a:srgbClr val="000000"/>
                </a:solidFill>
              </a:rPr>
              <a:pPr/>
              <a:t>121</a:t>
            </a:fld>
            <a:endParaRPr lang="en-GB" altLang="fr-FR" smtClean="0">
              <a:solidFill>
                <a:srgbClr val="000000"/>
              </a:solidFill>
            </a:endParaRPr>
          </a:p>
        </p:txBody>
      </p:sp>
      <p:sp>
        <p:nvSpPr>
          <p:cNvPr id="180227" name="Rectangle 2"/>
          <p:cNvSpPr>
            <a:spLocks noChangeArrowheads="1"/>
          </p:cNvSpPr>
          <p:nvPr/>
        </p:nvSpPr>
        <p:spPr bwMode="auto">
          <a:xfrm>
            <a:off x="1447800" y="228600"/>
            <a:ext cx="6213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r>
              <a:rPr lang="en-US" altLang="fr-FR" sz="2800" b="1" dirty="0" smtClean="0">
                <a:solidFill>
                  <a:srgbClr val="000000"/>
                </a:solidFill>
              </a:rPr>
              <a:t>LA NÉCESSITÉ DE COORDONNER</a:t>
            </a:r>
            <a:endParaRPr lang="en-US" altLang="fr-FR" sz="2800" b="1" dirty="0">
              <a:solidFill>
                <a:srgbClr val="000000"/>
              </a:solidFill>
            </a:endParaRPr>
          </a:p>
        </p:txBody>
      </p:sp>
      <p:pic>
        <p:nvPicPr>
          <p:cNvPr id="180228" name="Picture 28" descr="UNCIMIC 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38200"/>
            <a:ext cx="9144000" cy="601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ZoneTexte 4"/>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2" name="ZoneTexte 1"/>
          <p:cNvSpPr txBox="1"/>
          <p:nvPr/>
        </p:nvSpPr>
        <p:spPr>
          <a:xfrm>
            <a:off x="1038740" y="1815185"/>
            <a:ext cx="3106737" cy="461665"/>
          </a:xfrm>
          <a:prstGeom prst="rect">
            <a:avLst/>
          </a:prstGeom>
          <a:solidFill>
            <a:schemeClr val="bg1"/>
          </a:solidFill>
        </p:spPr>
        <p:txBody>
          <a:bodyPr wrap="square" rtlCol="0">
            <a:spAutoFit/>
          </a:bodyPr>
          <a:lstStyle/>
          <a:p>
            <a:pPr algn="ctr"/>
            <a:r>
              <a:rPr lang="fr-CH" sz="2400" b="1" dirty="0" smtClean="0">
                <a:solidFill>
                  <a:srgbClr val="015BBF"/>
                </a:solidFill>
              </a:rPr>
              <a:t>MISSION DE L’ONU</a:t>
            </a:r>
            <a:endParaRPr lang="fr-CH" sz="2400" b="1" dirty="0">
              <a:solidFill>
                <a:srgbClr val="015BBF"/>
              </a:solidFill>
            </a:endParaRPr>
          </a:p>
        </p:txBody>
      </p:sp>
      <p:sp>
        <p:nvSpPr>
          <p:cNvPr id="8" name="ZoneTexte 7"/>
          <p:cNvSpPr txBox="1"/>
          <p:nvPr/>
        </p:nvSpPr>
        <p:spPr>
          <a:xfrm>
            <a:off x="1422790" y="2468338"/>
            <a:ext cx="2052000" cy="307777"/>
          </a:xfrm>
          <a:prstGeom prst="rect">
            <a:avLst/>
          </a:prstGeom>
          <a:solidFill>
            <a:srgbClr val="BCBA74"/>
          </a:solidFill>
        </p:spPr>
        <p:txBody>
          <a:bodyPr wrap="square" rtlCol="0">
            <a:spAutoFit/>
          </a:bodyPr>
          <a:lstStyle/>
          <a:p>
            <a:pPr algn="ctr"/>
            <a:r>
              <a:rPr lang="fr-CH" sz="1400" b="1" dirty="0" smtClean="0"/>
              <a:t>COMPOSANTE MILITAIRE</a:t>
            </a:r>
            <a:endParaRPr lang="fr-CH" sz="1400" b="1" dirty="0"/>
          </a:p>
        </p:txBody>
      </p:sp>
      <p:sp>
        <p:nvSpPr>
          <p:cNvPr id="9" name="ZoneTexte 8"/>
          <p:cNvSpPr txBox="1"/>
          <p:nvPr/>
        </p:nvSpPr>
        <p:spPr>
          <a:xfrm>
            <a:off x="1569420" y="3031896"/>
            <a:ext cx="1764000" cy="324000"/>
          </a:xfrm>
          <a:prstGeom prst="rect">
            <a:avLst/>
          </a:prstGeom>
          <a:solidFill>
            <a:schemeClr val="bg1"/>
          </a:solidFill>
        </p:spPr>
        <p:txBody>
          <a:bodyPr wrap="square" lIns="0" tIns="0" rIns="0" bIns="0" rtlCol="0">
            <a:spAutoFit/>
          </a:bodyPr>
          <a:lstStyle/>
          <a:p>
            <a:pPr algn="ctr"/>
            <a:r>
              <a:rPr lang="fr-CH" sz="2400" b="1" dirty="0" smtClean="0">
                <a:solidFill>
                  <a:srgbClr val="015BBF"/>
                </a:solidFill>
              </a:rPr>
              <a:t>CIMIC-NU</a:t>
            </a:r>
            <a:endParaRPr lang="fr-CH" sz="2400" b="1" dirty="0">
              <a:solidFill>
                <a:srgbClr val="015BBF"/>
              </a:solidFill>
            </a:endParaRPr>
          </a:p>
        </p:txBody>
      </p:sp>
      <p:sp>
        <p:nvSpPr>
          <p:cNvPr id="10" name="ZoneTexte 9"/>
          <p:cNvSpPr txBox="1"/>
          <p:nvPr/>
        </p:nvSpPr>
        <p:spPr>
          <a:xfrm>
            <a:off x="424127" y="3957116"/>
            <a:ext cx="1224000" cy="461665"/>
          </a:xfrm>
          <a:prstGeom prst="rect">
            <a:avLst/>
          </a:prstGeom>
          <a:solidFill>
            <a:schemeClr val="accent1"/>
          </a:solidFill>
        </p:spPr>
        <p:txBody>
          <a:bodyPr wrap="square" rtlCol="0">
            <a:spAutoFit/>
          </a:bodyPr>
          <a:lstStyle/>
          <a:p>
            <a:pPr algn="ctr"/>
            <a:r>
              <a:rPr lang="fr-CH" sz="1200" b="1" dirty="0" smtClean="0"/>
              <a:t>COMPOSANTE </a:t>
            </a:r>
          </a:p>
          <a:p>
            <a:pPr algn="ctr"/>
            <a:r>
              <a:rPr lang="fr-CH" sz="1200" b="1" dirty="0" smtClean="0"/>
              <a:t>POLICIÈRE</a:t>
            </a:r>
            <a:endParaRPr lang="fr-CH" sz="1200" b="1" dirty="0"/>
          </a:p>
        </p:txBody>
      </p:sp>
      <p:sp>
        <p:nvSpPr>
          <p:cNvPr id="11" name="ZoneTexte 10"/>
          <p:cNvSpPr txBox="1"/>
          <p:nvPr/>
        </p:nvSpPr>
        <p:spPr>
          <a:xfrm>
            <a:off x="3474790" y="3957116"/>
            <a:ext cx="1224000" cy="461665"/>
          </a:xfrm>
          <a:prstGeom prst="rect">
            <a:avLst/>
          </a:prstGeom>
          <a:solidFill>
            <a:schemeClr val="bg1"/>
          </a:solidFill>
        </p:spPr>
        <p:txBody>
          <a:bodyPr wrap="square" rtlCol="0">
            <a:spAutoFit/>
          </a:bodyPr>
          <a:lstStyle/>
          <a:p>
            <a:pPr algn="ctr"/>
            <a:r>
              <a:rPr lang="fr-CH" sz="1200" b="1" dirty="0" smtClean="0"/>
              <a:t>COMPOSANTE </a:t>
            </a:r>
          </a:p>
          <a:p>
            <a:pPr algn="ctr"/>
            <a:r>
              <a:rPr lang="fr-CH" sz="1200" b="1" dirty="0" smtClean="0"/>
              <a:t>CIVILE</a:t>
            </a:r>
            <a:endParaRPr lang="fr-CH" sz="1200" b="1" dirty="0"/>
          </a:p>
        </p:txBody>
      </p:sp>
      <p:sp>
        <p:nvSpPr>
          <p:cNvPr id="12" name="ZoneTexte 11"/>
          <p:cNvSpPr txBox="1"/>
          <p:nvPr/>
        </p:nvSpPr>
        <p:spPr>
          <a:xfrm flipH="1">
            <a:off x="6108200" y="2596182"/>
            <a:ext cx="2771473" cy="1512000"/>
          </a:xfrm>
          <a:prstGeom prst="rect">
            <a:avLst/>
          </a:prstGeom>
          <a:solidFill>
            <a:schemeClr val="accent1"/>
          </a:solidFill>
        </p:spPr>
        <p:txBody>
          <a:bodyPr wrap="square" rtlCol="0">
            <a:spAutoFit/>
          </a:bodyPr>
          <a:lstStyle/>
          <a:p>
            <a:pPr algn="ctr"/>
            <a:r>
              <a:rPr lang="fr-CH" sz="2600" b="1" dirty="0" smtClean="0">
                <a:solidFill>
                  <a:srgbClr val="015BBF"/>
                </a:solidFill>
              </a:rPr>
              <a:t>ACTEURS HUMANITAIRES &amp; DÉVELOPPEMENT</a:t>
            </a:r>
            <a:endParaRPr lang="fr-CH" sz="2600" b="1" dirty="0">
              <a:solidFill>
                <a:srgbClr val="015BBF"/>
              </a:solidFill>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121</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1" name="Rounded Rectangle 4"/>
          <p:cNvSpPr>
            <a:spLocks noChangeArrowheads="1"/>
          </p:cNvSpPr>
          <p:nvPr/>
        </p:nvSpPr>
        <p:spPr bwMode="auto">
          <a:xfrm>
            <a:off x="247650" y="1600200"/>
            <a:ext cx="8667750" cy="17526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1800" b="1" dirty="0"/>
              <a:t>« Un contexte favorable, dans lequel l’acceptation de l’aide humanitaire </a:t>
            </a:r>
            <a:r>
              <a:rPr lang="fr-FR" sz="1800" b="1" i="1" dirty="0"/>
              <a:t>n’est pas conditionnée</a:t>
            </a:r>
            <a:r>
              <a:rPr lang="fr-FR" sz="1800" b="1" dirty="0"/>
              <a:t> par l’appartenance ou le soutien à l’une ou l’autre des parties au conflit, et où cette assistance est un droit,</a:t>
            </a:r>
            <a:r>
              <a:rPr lang="fr-FR" sz="1800" b="1" i="1" dirty="0"/>
              <a:t> </a:t>
            </a:r>
            <a:r>
              <a:rPr lang="fr-FR" sz="1800" b="1" i="1" dirty="0">
                <a:solidFill>
                  <a:srgbClr val="015BBF"/>
                </a:solidFill>
              </a:rPr>
              <a:t>indépendant de l’action militaire et politique</a:t>
            </a:r>
            <a:r>
              <a:rPr lang="fr-FR" sz="1800" b="1" i="1" dirty="0"/>
              <a:t> » </a:t>
            </a:r>
            <a:r>
              <a:rPr lang="fr-FR" sz="1800" b="1" dirty="0"/>
              <a:t>(Directives MCDA – Directives sur l’utilisation des ressources militaires et de la protection civile dans le cadre des situations d’urgence complexes)</a:t>
            </a:r>
            <a:endParaRPr lang="en-US" altLang="fr-FR" sz="1800" b="1" dirty="0">
              <a:solidFill>
                <a:srgbClr val="FFFFFF"/>
              </a:solidFill>
              <a:ea typeface="ヒラギノ明朝 ProN W3"/>
              <a:cs typeface="ヒラギノ明朝 ProN W3"/>
              <a:sym typeface="Times New Roman" pitchFamily="18" charset="0"/>
            </a:endParaRPr>
          </a:p>
        </p:txBody>
      </p:sp>
      <p:sp>
        <p:nvSpPr>
          <p:cNvPr id="181252" name="Rounded Rectangle 5"/>
          <p:cNvSpPr>
            <a:spLocks noChangeArrowheads="1"/>
          </p:cNvSpPr>
          <p:nvPr/>
        </p:nvSpPr>
        <p:spPr bwMode="auto">
          <a:xfrm>
            <a:off x="76200" y="3581400"/>
            <a:ext cx="5715000" cy="26670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Font typeface="Wingdings" pitchFamily="2" charset="2"/>
              <a:buNone/>
            </a:pPr>
            <a:r>
              <a:rPr lang="en-US" altLang="fr-FR" sz="2200" b="1" dirty="0">
                <a:solidFill>
                  <a:srgbClr val="000000"/>
                </a:solidFill>
                <a:ea typeface="ヒラギノ明朝 ProN W3"/>
                <a:cs typeface="ヒラギノ明朝 ProN W3"/>
                <a:sym typeface="Wingdings" pitchFamily="2" charset="2"/>
              </a:rPr>
              <a:t> </a:t>
            </a:r>
            <a:r>
              <a:rPr lang="fr-FR" sz="2200" b="1" dirty="0"/>
              <a:t>Acceptation et respect des principes </a:t>
            </a:r>
            <a:r>
              <a:rPr lang="fr-FR" sz="2200" b="1" dirty="0" smtClean="0"/>
              <a:t>humanitaires.</a:t>
            </a:r>
            <a:endParaRPr lang="en-US" altLang="fr-FR" sz="2200" b="1" dirty="0">
              <a:solidFill>
                <a:srgbClr val="000000"/>
              </a:solidFill>
              <a:ea typeface="ヒラギノ明朝 ProN W3"/>
              <a:cs typeface="ヒラギノ明朝 ProN W3"/>
              <a:sym typeface="Times New Roman" pitchFamily="18" charset="0"/>
            </a:endParaRPr>
          </a:p>
          <a:p>
            <a:pPr eaLnBrk="1" hangingPunct="1"/>
            <a:r>
              <a:rPr lang="en-US" altLang="fr-FR" sz="2200" b="1" dirty="0">
                <a:solidFill>
                  <a:srgbClr val="000000"/>
                </a:solidFill>
                <a:ea typeface="ヒラギノ明朝 ProN W3"/>
                <a:cs typeface="ヒラギノ明朝 ProN W3"/>
                <a:sym typeface="Wingdings" pitchFamily="2" charset="2"/>
              </a:rPr>
              <a:t> </a:t>
            </a:r>
            <a:r>
              <a:rPr lang="fr-FR" sz="2400" b="1" dirty="0"/>
              <a:t>Engagement de la Coordination </a:t>
            </a:r>
            <a:r>
              <a:rPr lang="fr-FR" sz="2400" b="1" dirty="0" err="1"/>
              <a:t>civilo</a:t>
            </a:r>
            <a:r>
              <a:rPr lang="fr-FR" sz="2400" b="1" dirty="0"/>
              <a:t>-militaire des activités humanitaires des Nations Unies (</a:t>
            </a:r>
            <a:r>
              <a:rPr lang="fr-FR" sz="2400" b="1" dirty="0">
                <a:solidFill>
                  <a:srgbClr val="015BBF"/>
                </a:solidFill>
              </a:rPr>
              <a:t>la </a:t>
            </a:r>
            <a:r>
              <a:rPr lang="fr-FR" sz="2400" b="1" dirty="0" err="1">
                <a:solidFill>
                  <a:srgbClr val="015BBF"/>
                </a:solidFill>
              </a:rPr>
              <a:t>CMCoord</a:t>
            </a:r>
            <a:r>
              <a:rPr lang="fr-FR" sz="2400" b="1" dirty="0">
                <a:solidFill>
                  <a:srgbClr val="015BBF"/>
                </a:solidFill>
              </a:rPr>
              <a:t>-NU</a:t>
            </a:r>
            <a:r>
              <a:rPr lang="fr-FR" sz="2400" b="1" dirty="0" smtClean="0"/>
              <a:t>)</a:t>
            </a:r>
            <a:endParaRPr lang="en-US" altLang="fr-FR" sz="2200" b="1" dirty="0">
              <a:solidFill>
                <a:srgbClr val="404040"/>
              </a:solidFill>
              <a:ea typeface="ヒラギノ明朝 ProN W3"/>
              <a:cs typeface="ヒラギノ明朝 ProN W3"/>
              <a:sym typeface="Times New Roman" pitchFamily="18" charset="0"/>
            </a:endParaRPr>
          </a:p>
        </p:txBody>
      </p:sp>
      <p:pic>
        <p:nvPicPr>
          <p:cNvPr id="181253" name="Content Placeholder 2"/>
          <p:cNvPicPr>
            <a:picLocks noGrp="1" noChangeAspect="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5865813" y="3727450"/>
            <a:ext cx="3252787" cy="2520950"/>
          </a:xfrm>
        </p:spPr>
      </p:pic>
      <p:sp>
        <p:nvSpPr>
          <p:cNvPr id="181254" name="Rectangle 7"/>
          <p:cNvSpPr>
            <a:spLocks noChangeArrowheads="1"/>
          </p:cNvSpPr>
          <p:nvPr/>
        </p:nvSpPr>
        <p:spPr bwMode="auto">
          <a:xfrm>
            <a:off x="1795463" y="242888"/>
            <a:ext cx="574702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800" b="1" dirty="0">
                <a:solidFill>
                  <a:srgbClr val="015BBF"/>
                </a:solidFill>
              </a:rPr>
              <a:t>ESPACE ET PRINCIPES HUMANITAIRES</a:t>
            </a:r>
            <a:endParaRPr lang="en-GB" altLang="fr-FR" sz="2800" b="1" dirty="0">
              <a:solidFill>
                <a:srgbClr val="015BBF"/>
              </a:solidFill>
            </a:endParaRPr>
          </a:p>
        </p:txBody>
      </p:sp>
      <p:sp>
        <p:nvSpPr>
          <p:cNvPr id="181255" name="Rectangle 8"/>
          <p:cNvSpPr>
            <a:spLocks noChangeArrowheads="1"/>
          </p:cNvSpPr>
          <p:nvPr/>
        </p:nvSpPr>
        <p:spPr bwMode="auto">
          <a:xfrm>
            <a:off x="1577975" y="838200"/>
            <a:ext cx="6109749" cy="523220"/>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FR" sz="2800" b="1" dirty="0"/>
              <a:t>Contexte des opérations humanitaires</a:t>
            </a:r>
            <a:endParaRPr lang="en-GB" altLang="fr-FR" sz="2800" b="1" dirty="0">
              <a:solidFill>
                <a:srgbClr val="000000"/>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ZoneTexte 9"/>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122</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5" name="Rectangle 8"/>
          <p:cNvSpPr>
            <a:spLocks noChangeArrowheads="1"/>
          </p:cNvSpPr>
          <p:nvPr/>
        </p:nvSpPr>
        <p:spPr bwMode="auto">
          <a:xfrm>
            <a:off x="838200" y="904875"/>
            <a:ext cx="7543800"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400" b="1" dirty="0"/>
              <a:t>Les principes qui régissent l’action humanitaire</a:t>
            </a:r>
            <a:endParaRPr lang="en-US" altLang="fr-FR" sz="2400" b="1" dirty="0">
              <a:solidFill>
                <a:srgbClr val="000000"/>
              </a:solidFill>
              <a:sym typeface="Times" pitchFamily="18" charset="0"/>
            </a:endParaRPr>
          </a:p>
        </p:txBody>
      </p:sp>
      <p:sp>
        <p:nvSpPr>
          <p:cNvPr id="182276" name="Rectangle 2"/>
          <p:cNvSpPr>
            <a:spLocks noChangeArrowheads="1"/>
          </p:cNvSpPr>
          <p:nvPr/>
        </p:nvSpPr>
        <p:spPr bwMode="auto">
          <a:xfrm>
            <a:off x="1447800" y="228600"/>
            <a:ext cx="6213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r>
              <a:rPr lang="fr-FR" sz="2800" b="1" dirty="0"/>
              <a:t>ESPACE ET PRINCIPES HUMANITAIRES</a:t>
            </a:r>
            <a:endParaRPr lang="en-US" altLang="fr-FR" sz="2800" b="1" dirty="0"/>
          </a:p>
        </p:txBody>
      </p:sp>
      <p:sp>
        <p:nvSpPr>
          <p:cNvPr id="182277" name="Rounded Rectangle 4"/>
          <p:cNvSpPr>
            <a:spLocks noChangeArrowheads="1"/>
          </p:cNvSpPr>
          <p:nvPr/>
        </p:nvSpPr>
        <p:spPr bwMode="auto">
          <a:xfrm>
            <a:off x="76200" y="2971800"/>
            <a:ext cx="8991600" cy="5334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1800" b="1" u="sng" dirty="0">
                <a:solidFill>
                  <a:srgbClr val="015BBF"/>
                </a:solidFill>
              </a:rPr>
              <a:t>L’impartialité </a:t>
            </a:r>
            <a:r>
              <a:rPr lang="fr-FR" sz="1800" b="1" dirty="0">
                <a:solidFill>
                  <a:srgbClr val="015BBF"/>
                </a:solidFill>
              </a:rPr>
              <a:t>: </a:t>
            </a:r>
            <a:r>
              <a:rPr lang="fr-FR" sz="1800" dirty="0">
                <a:solidFill>
                  <a:srgbClr val="015BBF"/>
                </a:solidFill>
              </a:rPr>
              <a:t>il ne doit y avoir </a:t>
            </a:r>
            <a:r>
              <a:rPr lang="fr-FR" sz="1800" b="1" dirty="0">
                <a:solidFill>
                  <a:srgbClr val="015BBF"/>
                </a:solidFill>
              </a:rPr>
              <a:t>aucune discrimination</a:t>
            </a:r>
            <a:r>
              <a:rPr lang="fr-FR" sz="1800" dirty="0">
                <a:solidFill>
                  <a:srgbClr val="015BBF"/>
                </a:solidFill>
              </a:rPr>
              <a:t>, et l’action doit être guidée exclusivement par les besoins</a:t>
            </a:r>
            <a:endParaRPr lang="en-US" altLang="fr-FR" sz="1800" dirty="0">
              <a:solidFill>
                <a:srgbClr val="015BBF"/>
              </a:solidFill>
              <a:latin typeface="Arial" pitchFamily="34" charset="0"/>
              <a:ea typeface="ヒラギノ明朝 ProN W3"/>
              <a:cs typeface="ヒラギノ明朝 ProN W3"/>
              <a:sym typeface="Times New Roman" pitchFamily="18" charset="0"/>
            </a:endParaRPr>
          </a:p>
        </p:txBody>
      </p:sp>
      <p:sp>
        <p:nvSpPr>
          <p:cNvPr id="6" name="Rounded Rectangle 5"/>
          <p:cNvSpPr/>
          <p:nvPr/>
        </p:nvSpPr>
        <p:spPr bwMode="auto">
          <a:xfrm>
            <a:off x="76200" y="4572000"/>
            <a:ext cx="8991600" cy="457200"/>
          </a:xfrm>
          <a:prstGeom prst="roundRect">
            <a:avLst/>
          </a:prstGeom>
          <a:noFill/>
          <a:ln w="25400" cap="flat" cmpd="sng" algn="ctr">
            <a:solidFill>
              <a:schemeClr val="bg2">
                <a:lumMod val="50000"/>
              </a:schemeClr>
            </a:solidFill>
            <a:prstDash val="solid"/>
            <a:round/>
            <a:headEnd type="none" w="med" len="med"/>
            <a:tailEnd type="none" w="med" len="med"/>
          </a:ln>
          <a:effectLst/>
        </p:spPr>
        <p:txBody>
          <a:bodyPr/>
          <a:lstStyle/>
          <a:p>
            <a:pPr algn="ctr">
              <a:defRPr/>
            </a:pPr>
            <a:r>
              <a:rPr lang="fr-FR" sz="1800" b="1" u="sng" dirty="0">
                <a:solidFill>
                  <a:schemeClr val="tx1">
                    <a:lumMod val="65000"/>
                    <a:lumOff val="35000"/>
                  </a:schemeClr>
                </a:solidFill>
              </a:rPr>
              <a:t>L’indépendance </a:t>
            </a:r>
            <a:r>
              <a:rPr lang="fr-FR" sz="1800" b="1" dirty="0">
                <a:solidFill>
                  <a:schemeClr val="tx1">
                    <a:lumMod val="65000"/>
                    <a:lumOff val="35000"/>
                  </a:schemeClr>
                </a:solidFill>
              </a:rPr>
              <a:t>: aucune ingérence</a:t>
            </a:r>
            <a:endParaRPr lang="en-US" sz="1800" dirty="0">
              <a:solidFill>
                <a:schemeClr val="tx1">
                  <a:lumMod val="65000"/>
                  <a:lumOff val="35000"/>
                </a:schemeClr>
              </a:solidFill>
              <a:latin typeface="Arial" pitchFamily="34" charset="0"/>
              <a:ea typeface="ヒラギノ明朝 ProN W3"/>
              <a:cs typeface="ヒラギノ明朝 ProN W3"/>
              <a:sym typeface="Times New Roman" pitchFamily="18" charset="0"/>
            </a:endParaRPr>
          </a:p>
        </p:txBody>
      </p:sp>
      <p:sp>
        <p:nvSpPr>
          <p:cNvPr id="182279" name="Rounded Rectangle 6"/>
          <p:cNvSpPr>
            <a:spLocks noChangeArrowheads="1"/>
          </p:cNvSpPr>
          <p:nvPr/>
        </p:nvSpPr>
        <p:spPr bwMode="auto">
          <a:xfrm>
            <a:off x="76200" y="3733800"/>
            <a:ext cx="8991600" cy="6096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1800" b="1" u="sng" dirty="0">
                <a:solidFill>
                  <a:srgbClr val="015BBF"/>
                </a:solidFill>
              </a:rPr>
              <a:t>La neutralité </a:t>
            </a:r>
            <a:r>
              <a:rPr lang="fr-FR" sz="1800" b="1" dirty="0">
                <a:solidFill>
                  <a:srgbClr val="015BBF"/>
                </a:solidFill>
              </a:rPr>
              <a:t>: aucune participation aux hostilités, </a:t>
            </a:r>
            <a:r>
              <a:rPr lang="fr-FR" sz="1800" dirty="0">
                <a:solidFill>
                  <a:srgbClr val="015BBF"/>
                </a:solidFill>
              </a:rPr>
              <a:t>et aucun parti-pris pour l’un ou l’autre des camps en présence</a:t>
            </a:r>
            <a:endParaRPr lang="en-US" altLang="fr-FR" sz="1800" dirty="0">
              <a:solidFill>
                <a:srgbClr val="015BBF"/>
              </a:solidFill>
              <a:latin typeface="Arial" pitchFamily="34" charset="0"/>
              <a:ea typeface="ヒラギノ明朝 ProN W3"/>
              <a:cs typeface="ヒラギノ明朝 ProN W3"/>
              <a:sym typeface="Times New Roman" pitchFamily="18" charset="0"/>
            </a:endParaRPr>
          </a:p>
        </p:txBody>
      </p:sp>
      <p:sp>
        <p:nvSpPr>
          <p:cNvPr id="8" name="Rounded Rectangle 7"/>
          <p:cNvSpPr/>
          <p:nvPr/>
        </p:nvSpPr>
        <p:spPr bwMode="auto">
          <a:xfrm>
            <a:off x="76200" y="1676400"/>
            <a:ext cx="8991600" cy="1101725"/>
          </a:xfrm>
          <a:prstGeom prst="roundRect">
            <a:avLst/>
          </a:prstGeom>
          <a:noFill/>
          <a:ln w="25400" cap="flat" cmpd="sng" algn="ctr">
            <a:solidFill>
              <a:schemeClr val="bg2">
                <a:lumMod val="50000"/>
              </a:schemeClr>
            </a:solidFill>
            <a:prstDash val="solid"/>
            <a:round/>
            <a:headEnd type="none" w="med" len="med"/>
            <a:tailEnd type="none" w="med" len="med"/>
          </a:ln>
          <a:effectLst/>
        </p:spPr>
        <p:txBody>
          <a:bodyPr/>
          <a:lstStyle/>
          <a:p>
            <a:pPr algn="ctr">
              <a:defRPr/>
            </a:pPr>
            <a:r>
              <a:rPr lang="fr-FR" sz="1800" b="1" u="sng" dirty="0">
                <a:solidFill>
                  <a:schemeClr val="tx1">
                    <a:lumMod val="65000"/>
                    <a:lumOff val="35000"/>
                  </a:schemeClr>
                </a:solidFill>
              </a:rPr>
              <a:t>Le principe d’humanité </a:t>
            </a:r>
            <a:r>
              <a:rPr lang="fr-FR" sz="1800" b="1" dirty="0">
                <a:solidFill>
                  <a:schemeClr val="tx1">
                    <a:lumMod val="65000"/>
                    <a:lumOff val="35000"/>
                  </a:schemeClr>
                </a:solidFill>
              </a:rPr>
              <a:t>: </a:t>
            </a:r>
            <a:r>
              <a:rPr lang="fr-FR" sz="1800" dirty="0">
                <a:solidFill>
                  <a:schemeClr val="tx1">
                    <a:lumMod val="65000"/>
                    <a:lumOff val="35000"/>
                  </a:schemeClr>
                </a:solidFill>
              </a:rPr>
              <a:t>Les souffrances doivent être traitées </a:t>
            </a:r>
            <a:r>
              <a:rPr lang="fr-FR" sz="1800" b="1" dirty="0">
                <a:solidFill>
                  <a:schemeClr val="tx1">
                    <a:lumMod val="65000"/>
                    <a:lumOff val="35000"/>
                  </a:schemeClr>
                </a:solidFill>
              </a:rPr>
              <a:t>partout où elles existent</a:t>
            </a:r>
            <a:r>
              <a:rPr lang="fr-FR" sz="1800" dirty="0">
                <a:solidFill>
                  <a:schemeClr val="tx1">
                    <a:lumMod val="65000"/>
                    <a:lumOff val="35000"/>
                  </a:schemeClr>
                </a:solidFill>
              </a:rPr>
              <a:t>, avec une attention toute particulière pour les plus vulnérables, et dans le respect de la dignité humaine</a:t>
            </a:r>
            <a:endParaRPr lang="en-US" sz="1800" dirty="0">
              <a:solidFill>
                <a:schemeClr val="tx1">
                  <a:lumMod val="65000"/>
                  <a:lumOff val="35000"/>
                </a:schemeClr>
              </a:solidFill>
              <a:latin typeface="Arial" pitchFamily="34" charset="0"/>
              <a:ea typeface="ヒラギノ明朝 ProN W3"/>
              <a:cs typeface="ヒラギノ明朝 ProN W3"/>
              <a:sym typeface="Times New Roman" pitchFamily="18" charset="0"/>
            </a:endParaRPr>
          </a:p>
        </p:txBody>
      </p:sp>
      <p:pic>
        <p:nvPicPr>
          <p:cNvPr id="182281" name="Picture 14" descr="UNflag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5486400"/>
            <a:ext cx="77724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ZoneTexte 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123</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5" name="Rectangle 8"/>
          <p:cNvSpPr>
            <a:spLocks noChangeArrowheads="1"/>
          </p:cNvSpPr>
          <p:nvPr/>
        </p:nvSpPr>
        <p:spPr bwMode="auto">
          <a:xfrm>
            <a:off x="838200" y="904875"/>
            <a:ext cx="7543800"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400" b="1" dirty="0"/>
              <a:t>Les principes qui régissent l’action humanitaire</a:t>
            </a:r>
            <a:endParaRPr lang="en-US" altLang="fr-FR" sz="2400" b="1" dirty="0">
              <a:solidFill>
                <a:srgbClr val="000000"/>
              </a:solidFill>
              <a:sym typeface="Times" pitchFamily="18" charset="0"/>
            </a:endParaRPr>
          </a:p>
        </p:txBody>
      </p:sp>
      <p:sp>
        <p:nvSpPr>
          <p:cNvPr id="182276" name="Rectangle 2"/>
          <p:cNvSpPr>
            <a:spLocks noChangeArrowheads="1"/>
          </p:cNvSpPr>
          <p:nvPr/>
        </p:nvSpPr>
        <p:spPr bwMode="auto">
          <a:xfrm>
            <a:off x="1447800" y="228600"/>
            <a:ext cx="6213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r>
              <a:rPr lang="fr-FR" sz="2800" b="1" dirty="0"/>
              <a:t>ESPACE ET PRINCIPES HUMANITAIRES</a:t>
            </a:r>
            <a:endParaRPr lang="en-US" altLang="fr-FR" sz="2800" b="1" dirty="0"/>
          </a:p>
        </p:txBody>
      </p:sp>
      <p:sp>
        <p:nvSpPr>
          <p:cNvPr id="182277" name="Rounded Rectangle 4"/>
          <p:cNvSpPr>
            <a:spLocks noChangeArrowheads="1"/>
          </p:cNvSpPr>
          <p:nvPr/>
        </p:nvSpPr>
        <p:spPr bwMode="auto">
          <a:xfrm>
            <a:off x="76200" y="2971800"/>
            <a:ext cx="8991600" cy="5334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1800" b="1" u="sng" dirty="0">
                <a:solidFill>
                  <a:srgbClr val="015BBF"/>
                </a:solidFill>
              </a:rPr>
              <a:t>L’impartialité </a:t>
            </a:r>
            <a:r>
              <a:rPr lang="fr-FR" sz="1800" b="1" dirty="0">
                <a:solidFill>
                  <a:srgbClr val="015BBF"/>
                </a:solidFill>
              </a:rPr>
              <a:t>: </a:t>
            </a:r>
            <a:r>
              <a:rPr lang="fr-FR" sz="1800" dirty="0">
                <a:solidFill>
                  <a:srgbClr val="015BBF"/>
                </a:solidFill>
              </a:rPr>
              <a:t>il ne doit y avoir </a:t>
            </a:r>
            <a:r>
              <a:rPr lang="fr-FR" sz="1800" b="1" dirty="0">
                <a:solidFill>
                  <a:srgbClr val="015BBF"/>
                </a:solidFill>
              </a:rPr>
              <a:t>aucune discrimination</a:t>
            </a:r>
            <a:r>
              <a:rPr lang="fr-FR" sz="1800" dirty="0">
                <a:solidFill>
                  <a:srgbClr val="015BBF"/>
                </a:solidFill>
              </a:rPr>
              <a:t>, et l’action doit être guidée exclusivement par les besoins</a:t>
            </a:r>
            <a:endParaRPr lang="en-US" altLang="fr-FR" sz="1800" dirty="0">
              <a:solidFill>
                <a:srgbClr val="015BBF"/>
              </a:solidFill>
              <a:latin typeface="Arial" pitchFamily="34" charset="0"/>
              <a:ea typeface="ヒラギノ明朝 ProN W3"/>
              <a:cs typeface="ヒラギノ明朝 ProN W3"/>
              <a:sym typeface="Times New Roman" pitchFamily="18" charset="0"/>
            </a:endParaRPr>
          </a:p>
        </p:txBody>
      </p:sp>
      <p:sp>
        <p:nvSpPr>
          <p:cNvPr id="6" name="Rounded Rectangle 5"/>
          <p:cNvSpPr/>
          <p:nvPr/>
        </p:nvSpPr>
        <p:spPr bwMode="auto">
          <a:xfrm>
            <a:off x="76200" y="4572000"/>
            <a:ext cx="8991600" cy="457200"/>
          </a:xfrm>
          <a:prstGeom prst="roundRect">
            <a:avLst/>
          </a:prstGeom>
          <a:noFill/>
          <a:ln w="25400" cap="flat" cmpd="sng" algn="ctr">
            <a:solidFill>
              <a:schemeClr val="bg2">
                <a:lumMod val="50000"/>
              </a:schemeClr>
            </a:solidFill>
            <a:prstDash val="solid"/>
            <a:round/>
            <a:headEnd type="none" w="med" len="med"/>
            <a:tailEnd type="none" w="med" len="med"/>
          </a:ln>
          <a:effectLst/>
        </p:spPr>
        <p:txBody>
          <a:bodyPr/>
          <a:lstStyle/>
          <a:p>
            <a:pPr algn="ctr">
              <a:defRPr/>
            </a:pPr>
            <a:r>
              <a:rPr lang="fr-FR" sz="1800" b="1" u="sng" dirty="0">
                <a:solidFill>
                  <a:schemeClr val="tx1">
                    <a:lumMod val="65000"/>
                    <a:lumOff val="35000"/>
                  </a:schemeClr>
                </a:solidFill>
              </a:rPr>
              <a:t>L’indépendance </a:t>
            </a:r>
            <a:r>
              <a:rPr lang="fr-FR" sz="1800" b="1" dirty="0">
                <a:solidFill>
                  <a:schemeClr val="tx1">
                    <a:lumMod val="65000"/>
                    <a:lumOff val="35000"/>
                  </a:schemeClr>
                </a:solidFill>
              </a:rPr>
              <a:t>: aucune ingérence</a:t>
            </a:r>
            <a:endParaRPr lang="en-US" sz="1800" dirty="0">
              <a:solidFill>
                <a:schemeClr val="tx1">
                  <a:lumMod val="65000"/>
                  <a:lumOff val="35000"/>
                </a:schemeClr>
              </a:solidFill>
              <a:latin typeface="Arial" pitchFamily="34" charset="0"/>
              <a:ea typeface="ヒラギノ明朝 ProN W3"/>
              <a:cs typeface="ヒラギノ明朝 ProN W3"/>
              <a:sym typeface="Times New Roman" pitchFamily="18" charset="0"/>
            </a:endParaRPr>
          </a:p>
        </p:txBody>
      </p:sp>
      <p:sp>
        <p:nvSpPr>
          <p:cNvPr id="182279" name="Rounded Rectangle 6"/>
          <p:cNvSpPr>
            <a:spLocks noChangeArrowheads="1"/>
          </p:cNvSpPr>
          <p:nvPr/>
        </p:nvSpPr>
        <p:spPr bwMode="auto">
          <a:xfrm>
            <a:off x="76200" y="3733800"/>
            <a:ext cx="8991600" cy="6096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1800" b="1" u="sng" dirty="0">
                <a:solidFill>
                  <a:srgbClr val="015BBF"/>
                </a:solidFill>
              </a:rPr>
              <a:t>La neutralité </a:t>
            </a:r>
            <a:r>
              <a:rPr lang="fr-FR" sz="1800" b="1" dirty="0">
                <a:solidFill>
                  <a:srgbClr val="015BBF"/>
                </a:solidFill>
              </a:rPr>
              <a:t>: aucune participation aux hostilités, </a:t>
            </a:r>
            <a:r>
              <a:rPr lang="fr-FR" sz="1800" dirty="0">
                <a:solidFill>
                  <a:srgbClr val="015BBF"/>
                </a:solidFill>
              </a:rPr>
              <a:t>et aucun parti-pris pour l’un ou l’autre des camps en présence</a:t>
            </a:r>
            <a:endParaRPr lang="en-US" altLang="fr-FR" sz="1800" dirty="0">
              <a:solidFill>
                <a:srgbClr val="015BBF"/>
              </a:solidFill>
              <a:latin typeface="Arial" pitchFamily="34" charset="0"/>
              <a:ea typeface="ヒラギノ明朝 ProN W3"/>
              <a:cs typeface="ヒラギノ明朝 ProN W3"/>
              <a:sym typeface="Times New Roman" pitchFamily="18" charset="0"/>
            </a:endParaRPr>
          </a:p>
        </p:txBody>
      </p:sp>
      <p:sp>
        <p:nvSpPr>
          <p:cNvPr id="8" name="Rounded Rectangle 7"/>
          <p:cNvSpPr/>
          <p:nvPr/>
        </p:nvSpPr>
        <p:spPr bwMode="auto">
          <a:xfrm>
            <a:off x="76200" y="1676400"/>
            <a:ext cx="8991600" cy="1101725"/>
          </a:xfrm>
          <a:prstGeom prst="roundRect">
            <a:avLst/>
          </a:prstGeom>
          <a:noFill/>
          <a:ln w="25400" cap="flat" cmpd="sng" algn="ctr">
            <a:solidFill>
              <a:schemeClr val="bg2">
                <a:lumMod val="50000"/>
              </a:schemeClr>
            </a:solidFill>
            <a:prstDash val="solid"/>
            <a:round/>
            <a:headEnd type="none" w="med" len="med"/>
            <a:tailEnd type="none" w="med" len="med"/>
          </a:ln>
          <a:effectLst/>
        </p:spPr>
        <p:txBody>
          <a:bodyPr/>
          <a:lstStyle/>
          <a:p>
            <a:pPr algn="ctr">
              <a:defRPr/>
            </a:pPr>
            <a:r>
              <a:rPr lang="fr-FR" sz="1800" b="1" u="sng" dirty="0">
                <a:solidFill>
                  <a:schemeClr val="tx1">
                    <a:lumMod val="65000"/>
                    <a:lumOff val="35000"/>
                  </a:schemeClr>
                </a:solidFill>
              </a:rPr>
              <a:t>Le principe d’humanité </a:t>
            </a:r>
            <a:r>
              <a:rPr lang="fr-FR" sz="1800" b="1" dirty="0">
                <a:solidFill>
                  <a:schemeClr val="tx1">
                    <a:lumMod val="65000"/>
                    <a:lumOff val="35000"/>
                  </a:schemeClr>
                </a:solidFill>
              </a:rPr>
              <a:t>: </a:t>
            </a:r>
            <a:r>
              <a:rPr lang="fr-FR" sz="1800" dirty="0">
                <a:solidFill>
                  <a:schemeClr val="tx1">
                    <a:lumMod val="65000"/>
                    <a:lumOff val="35000"/>
                  </a:schemeClr>
                </a:solidFill>
              </a:rPr>
              <a:t>Les souffrances doivent être traitées </a:t>
            </a:r>
            <a:r>
              <a:rPr lang="fr-FR" sz="1800" b="1" dirty="0">
                <a:solidFill>
                  <a:schemeClr val="tx1">
                    <a:lumMod val="65000"/>
                    <a:lumOff val="35000"/>
                  </a:schemeClr>
                </a:solidFill>
              </a:rPr>
              <a:t>partout où elles existent</a:t>
            </a:r>
            <a:r>
              <a:rPr lang="fr-FR" sz="1800" dirty="0">
                <a:solidFill>
                  <a:schemeClr val="tx1">
                    <a:lumMod val="65000"/>
                    <a:lumOff val="35000"/>
                  </a:schemeClr>
                </a:solidFill>
              </a:rPr>
              <a:t>, avec une attention toute particulière pour les plus vulnérables, et dans le respect de la dignité humaine</a:t>
            </a:r>
            <a:endParaRPr lang="en-US" sz="1800" dirty="0">
              <a:solidFill>
                <a:schemeClr val="tx1">
                  <a:lumMod val="65000"/>
                  <a:lumOff val="35000"/>
                </a:schemeClr>
              </a:solidFill>
              <a:latin typeface="Arial" pitchFamily="34" charset="0"/>
              <a:ea typeface="ヒラギノ明朝 ProN W3"/>
              <a:cs typeface="ヒラギノ明朝 ProN W3"/>
              <a:sym typeface="Times New Roman" pitchFamily="18" charset="0"/>
            </a:endParaRPr>
          </a:p>
        </p:txBody>
      </p:sp>
      <p:pic>
        <p:nvPicPr>
          <p:cNvPr id="182281" name="Picture 14" descr="UNflag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5486400"/>
            <a:ext cx="777240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ZoneTexte 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ZoneTexte 11"/>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Tree>
    <p:extLst>
      <p:ext uri="{BB962C8B-B14F-4D97-AF65-F5344CB8AC3E}">
        <p14:creationId xmlns:p14="http://schemas.microsoft.com/office/powerpoint/2010/main" val="759608444"/>
      </p:ext>
    </p:extLst>
  </p:cSld>
  <p:clrMapOvr>
    <a:masterClrMapping/>
  </p:clrMapOvr>
  <p:transition/>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12"/>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843FE915-7D9D-46C9-B45C-B444E549D1B9}" type="slidenum">
              <a:rPr lang="en-GB" altLang="fr-FR" smtClean="0">
                <a:solidFill>
                  <a:srgbClr val="000000"/>
                </a:solidFill>
              </a:rPr>
              <a:pPr/>
              <a:t>125</a:t>
            </a:fld>
            <a:endParaRPr lang="en-GB" altLang="fr-FR" smtClean="0">
              <a:solidFill>
                <a:srgbClr val="000000"/>
              </a:solidFill>
            </a:endParaRPr>
          </a:p>
        </p:txBody>
      </p:sp>
      <p:pic>
        <p:nvPicPr>
          <p:cNvPr id="18329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80" y="4934746"/>
            <a:ext cx="9085361" cy="1836000"/>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183300"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762000"/>
            <a:ext cx="125095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Bent Arrow 1"/>
          <p:cNvSpPr/>
          <p:nvPr/>
        </p:nvSpPr>
        <p:spPr bwMode="auto">
          <a:xfrm rot="5400000">
            <a:off x="1466056" y="3142457"/>
            <a:ext cx="1639887" cy="1981200"/>
          </a:xfrm>
          <a:prstGeom prst="bentArrow">
            <a:avLst>
              <a:gd name="adj1" fmla="val 1392"/>
              <a:gd name="adj2" fmla="val 40152"/>
              <a:gd name="adj3" fmla="val 41450"/>
              <a:gd name="adj4" fmla="val 37689"/>
            </a:avLst>
          </a:prstGeom>
          <a:solidFill>
            <a:srgbClr val="CC9900">
              <a:alpha val="51000"/>
            </a:srgbClr>
          </a:solidFill>
          <a:ln w="12700" cap="flat" cmpd="sng" algn="ctr">
            <a:solidFill>
              <a:srgbClr val="CC9900">
                <a:alpha val="25000"/>
              </a:srgbClr>
            </a:solidFill>
            <a:prstDash val="solid"/>
            <a:round/>
            <a:headEnd type="none" w="med" len="med"/>
            <a:tailEnd type="none" w="med" len="med"/>
          </a:ln>
          <a:effectLst/>
        </p:spPr>
        <p:txBody>
          <a:bodyPr/>
          <a:lstStyle/>
          <a:p>
            <a:pPr>
              <a:defRPr/>
            </a:pPr>
            <a:endParaRPr lang="en-GB" sz="1200">
              <a:solidFill>
                <a:srgbClr val="000000"/>
              </a:solidFill>
              <a:latin typeface="Times New Roman" charset="0"/>
              <a:ea typeface="ヒラギノ明朝 ProN W3" charset="0"/>
              <a:cs typeface="+mn-cs"/>
              <a:sym typeface="Times New Roman" charset="0"/>
            </a:endParaRPr>
          </a:p>
        </p:txBody>
      </p:sp>
      <p:sp>
        <p:nvSpPr>
          <p:cNvPr id="183302" name="Rounded Rectangle 4"/>
          <p:cNvSpPr>
            <a:spLocks noChangeArrowheads="1"/>
          </p:cNvSpPr>
          <p:nvPr/>
        </p:nvSpPr>
        <p:spPr bwMode="auto">
          <a:xfrm>
            <a:off x="63500" y="685800"/>
            <a:ext cx="1231900" cy="4267200"/>
          </a:xfrm>
          <a:prstGeom prst="roundRect">
            <a:avLst>
              <a:gd name="adj" fmla="val 16667"/>
            </a:avLst>
          </a:prstGeom>
          <a:solidFill>
            <a:schemeClr val="bg1">
              <a:alpha val="0"/>
            </a:schemeClr>
          </a:solidFill>
          <a:ln w="38100">
            <a:solidFill>
              <a:srgbClr val="FF0000"/>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fr-FR" sz="1200">
              <a:solidFill>
                <a:srgbClr val="000000"/>
              </a:solidFill>
              <a:latin typeface="Times New Roman" pitchFamily="18" charset="0"/>
              <a:ea typeface="ヒラギノ明朝 ProN W3"/>
              <a:cs typeface="ヒラギノ明朝 ProN W3"/>
              <a:sym typeface="Times New Roman" pitchFamily="18" charset="0"/>
            </a:endParaRPr>
          </a:p>
        </p:txBody>
      </p:sp>
      <p:sp>
        <p:nvSpPr>
          <p:cNvPr id="183303" name="Oval 8"/>
          <p:cNvSpPr>
            <a:spLocks noChangeArrowheads="1"/>
          </p:cNvSpPr>
          <p:nvPr/>
        </p:nvSpPr>
        <p:spPr bwMode="auto">
          <a:xfrm>
            <a:off x="2362200" y="5410200"/>
            <a:ext cx="914400" cy="9144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fr-FR" altLang="fr-FR" sz="1800">
              <a:solidFill>
                <a:srgbClr val="000000"/>
              </a:solidFill>
            </a:endParaRPr>
          </a:p>
        </p:txBody>
      </p:sp>
      <p:pic>
        <p:nvPicPr>
          <p:cNvPr id="183305" name="Picture 9"/>
          <p:cNvPicPr>
            <a:picLocks noChangeAspect="1"/>
          </p:cNvPicPr>
          <p:nvPr/>
        </p:nvPicPr>
        <p:blipFill>
          <a:blip r:embed="rId5">
            <a:grayscl/>
            <a:biLevel thresh="50000"/>
            <a:extLst>
              <a:ext uri="{28A0092B-C50C-407E-A947-70E740481C1C}">
                <a14:useLocalDpi xmlns:a14="http://schemas.microsoft.com/office/drawing/2010/main" val="0"/>
              </a:ext>
            </a:extLst>
          </a:blip>
          <a:srcRect/>
          <a:stretch>
            <a:fillRect/>
          </a:stretch>
        </p:blipFill>
        <p:spPr bwMode="auto">
          <a:xfrm>
            <a:off x="1905000" y="381000"/>
            <a:ext cx="54864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Zone de texte 2"/>
          <p:cNvSpPr txBox="1">
            <a:spLocks noChangeArrowheads="1"/>
          </p:cNvSpPr>
          <p:nvPr/>
        </p:nvSpPr>
        <p:spPr bwMode="auto">
          <a:xfrm>
            <a:off x="5357239" y="367233"/>
            <a:ext cx="2112275" cy="646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altLang="fr-FR" sz="1400" b="0" i="0" u="none" strike="noStrike" cap="none" normalizeH="0" baseline="0" dirty="0" smtClean="0">
                <a:ln>
                  <a:noFill/>
                </a:ln>
                <a:solidFill>
                  <a:schemeClr val="tx1"/>
                </a:solidFill>
                <a:effectLst/>
              </a:rPr>
              <a:t>Bureau de la coordination </a:t>
            </a:r>
          </a:p>
          <a:p>
            <a:pPr marL="0" marR="0" lvl="0" indent="0" algn="l" defTabSz="914400" rtl="0" eaLnBrk="1" fontAlgn="base" latinLnBrk="0" hangingPunct="1">
              <a:lnSpc>
                <a:spcPct val="100000"/>
              </a:lnSpc>
              <a:spcBef>
                <a:spcPct val="0"/>
              </a:spcBef>
              <a:spcAft>
                <a:spcPct val="0"/>
              </a:spcAft>
              <a:buClrTx/>
              <a:buSzTx/>
              <a:buFontTx/>
              <a:buNone/>
              <a:tabLst/>
            </a:pPr>
            <a:r>
              <a:rPr kumimoji="0" lang="fr-FR" altLang="fr-FR" sz="1400" b="0" i="0" u="none" strike="noStrike" cap="none" normalizeH="0" baseline="0" dirty="0" smtClean="0">
                <a:ln>
                  <a:noFill/>
                </a:ln>
                <a:solidFill>
                  <a:schemeClr val="tx1"/>
                </a:solidFill>
                <a:effectLst/>
              </a:rPr>
              <a:t>des affaires humanitaires </a:t>
            </a:r>
          </a:p>
          <a:p>
            <a:pPr marL="0" marR="0" lvl="0" indent="0" algn="l" defTabSz="914400" rtl="0" eaLnBrk="1" fontAlgn="base" latinLnBrk="0" hangingPunct="1">
              <a:lnSpc>
                <a:spcPct val="100000"/>
              </a:lnSpc>
              <a:spcBef>
                <a:spcPct val="0"/>
              </a:spcBef>
              <a:spcAft>
                <a:spcPct val="0"/>
              </a:spcAft>
              <a:buClrTx/>
              <a:buSzTx/>
              <a:buFontTx/>
              <a:buNone/>
              <a:tabLst/>
            </a:pPr>
            <a:r>
              <a:rPr kumimoji="0" lang="fr-FR" altLang="fr-FR" sz="1400" b="0" i="0" u="none" strike="noStrike" cap="none" normalizeH="0" baseline="0" dirty="0" smtClean="0">
                <a:ln>
                  <a:noFill/>
                </a:ln>
                <a:solidFill>
                  <a:schemeClr val="tx1"/>
                </a:solidFill>
                <a:effectLst/>
              </a:rPr>
              <a:t>des Nations Unies</a:t>
            </a:r>
          </a:p>
        </p:txBody>
      </p:sp>
      <p:pic>
        <p:nvPicPr>
          <p:cNvPr id="786438"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597" y="740650"/>
            <a:ext cx="1172353" cy="5940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9" name="Tableau 8"/>
          <p:cNvGraphicFramePr>
            <a:graphicFrameLocks noGrp="1"/>
          </p:cNvGraphicFramePr>
          <p:nvPr>
            <p:extLst>
              <p:ext uri="{D42A27DB-BD31-4B8C-83A1-F6EECF244321}">
                <p14:modId xmlns:p14="http://schemas.microsoft.com/office/powerpoint/2010/main" val="875833841"/>
              </p:ext>
            </p:extLst>
          </p:nvPr>
        </p:nvGraphicFramePr>
        <p:xfrm>
          <a:off x="114722" y="3621025"/>
          <a:ext cx="8912258" cy="1805035"/>
        </p:xfrm>
        <a:graphic>
          <a:graphicData uri="http://schemas.openxmlformats.org/drawingml/2006/table">
            <a:tbl>
              <a:tblPr firstRow="1" firstCol="1" bandRow="1">
                <a:tableStyleId>{5C22544A-7EE6-4342-B048-85BDC9FD1C3A}</a:tableStyleId>
              </a:tblPr>
              <a:tblGrid>
                <a:gridCol w="2227572"/>
                <a:gridCol w="2227572"/>
                <a:gridCol w="2228557"/>
                <a:gridCol w="2228557"/>
              </a:tblGrid>
              <a:tr h="252820">
                <a:tc>
                  <a:txBody>
                    <a:bodyPr/>
                    <a:lstStyle/>
                    <a:p>
                      <a:pPr>
                        <a:spcBef>
                          <a:spcPts val="600"/>
                        </a:spcBef>
                        <a:spcAft>
                          <a:spcPts val="0"/>
                        </a:spcAft>
                      </a:pPr>
                      <a:r>
                        <a:rPr lang="fr-FR" sz="800" dirty="0" smtClean="0">
                          <a:solidFill>
                            <a:schemeClr val="tx1"/>
                          </a:solidFill>
                          <a:effectLst/>
                          <a:latin typeface="Calibri" panose="020F0502020204030204" pitchFamily="34" charset="0"/>
                        </a:rPr>
                        <a:t>         Départements </a:t>
                      </a:r>
                      <a:r>
                        <a:rPr lang="fr-FR" sz="800" dirty="0">
                          <a:solidFill>
                            <a:schemeClr val="tx1"/>
                          </a:solidFill>
                          <a:effectLst/>
                          <a:latin typeface="Calibri" panose="020F0502020204030204" pitchFamily="34" charset="0"/>
                        </a:rPr>
                        <a:t>et Bureaux</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DM  Département de la gestion</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HCDH  Haut-Commissariat des Nations Unies aux droits de l’homme</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UNODA  Bureau des affaires de désarmement</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r>
              <a:tr h="126410">
                <a:tc>
                  <a:txBody>
                    <a:bodyPr/>
                    <a:lstStyle/>
                    <a:p>
                      <a:pPr>
                        <a:spcAft>
                          <a:spcPts val="0"/>
                        </a:spcAft>
                      </a:pPr>
                      <a:r>
                        <a:rPr lang="fr-FR" sz="800" dirty="0">
                          <a:solidFill>
                            <a:schemeClr val="tx1"/>
                          </a:solidFill>
                          <a:effectLst/>
                          <a:latin typeface="Calibri" panose="020F0502020204030204" pitchFamily="34" charset="0"/>
                        </a:rPr>
                        <a:t>EOSG Cabinet du Secrétaire général</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DAP Département des affaires politiques</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OIOS  Bureau des services de contrôle interne</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UNOG  Office des Nations Unies à Genève</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r>
              <a:tr h="505641">
                <a:tc>
                  <a:txBody>
                    <a:bodyPr/>
                    <a:lstStyle/>
                    <a:p>
                      <a:pPr>
                        <a:spcAft>
                          <a:spcPts val="0"/>
                        </a:spcAft>
                      </a:pPr>
                      <a:r>
                        <a:rPr lang="fr-FR" sz="800" dirty="0">
                          <a:solidFill>
                            <a:schemeClr val="tx1"/>
                          </a:solidFill>
                          <a:effectLst/>
                          <a:latin typeface="Calibri" panose="020F0502020204030204" pitchFamily="34" charset="0"/>
                        </a:rPr>
                        <a:t>DAES  Département des affaires économiques et sociales</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DPI  Département de l’information</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OLA  Bureau des affaires juridiques</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UN-OHRLLS  Bureau du Haut-Représentant pour les pays les moins avancés, les pays en développement sans littoral et les petits États insulaires en développement</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r>
              <a:tr h="351358">
                <a:tc>
                  <a:txBody>
                    <a:bodyPr/>
                    <a:lstStyle/>
                    <a:p>
                      <a:pPr>
                        <a:spcAft>
                          <a:spcPts val="0"/>
                        </a:spcAft>
                      </a:pPr>
                      <a:r>
                        <a:rPr lang="fr-FR" sz="800">
                          <a:solidFill>
                            <a:schemeClr val="tx1"/>
                          </a:solidFill>
                          <a:effectLst/>
                          <a:latin typeface="Calibri" panose="020F0502020204030204" pitchFamily="34" charset="0"/>
                        </a:rPr>
                        <a:t>DAM   Département de l’appui aux missions</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DOMP  Département des opérations de maintien de la </a:t>
                      </a:r>
                      <a:r>
                        <a:rPr lang="fr-FR" sz="800" dirty="0" smtClean="0">
                          <a:solidFill>
                            <a:schemeClr val="tx1"/>
                          </a:solidFill>
                          <a:effectLst/>
                          <a:latin typeface="Calibri" panose="020F0502020204030204" pitchFamily="34" charset="0"/>
                        </a:rPr>
                        <a:t>paix</a:t>
                      </a:r>
                    </a:p>
                    <a:p>
                      <a:pPr>
                        <a:spcAft>
                          <a:spcPts val="0"/>
                        </a:spcAft>
                      </a:pP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OSAA Bureau du Conseiller spécial pour l’Afrique</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UNON  Office des Nations Unies à Nairobi</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r>
              <a:tr h="379230">
                <a:tc>
                  <a:txBody>
                    <a:bodyPr/>
                    <a:lstStyle/>
                    <a:p>
                      <a:pPr>
                        <a:spcAft>
                          <a:spcPts val="0"/>
                        </a:spcAft>
                      </a:pPr>
                      <a:r>
                        <a:rPr lang="fr-FR" sz="800" dirty="0">
                          <a:solidFill>
                            <a:schemeClr val="tx1"/>
                          </a:solidFill>
                          <a:effectLst/>
                          <a:latin typeface="Calibri" panose="020F0502020204030204" pitchFamily="34" charset="0"/>
                        </a:rPr>
                        <a:t>DGACM Département de l’Assemblée générale et de la gestion des conférences</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rowSpan="2">
                  <a:txBody>
                    <a:bodyPr/>
                    <a:lstStyle/>
                    <a:p>
                      <a:pPr>
                        <a:spcAft>
                          <a:spcPts val="0"/>
                        </a:spcAft>
                      </a:pPr>
                      <a:r>
                        <a:rPr lang="fr-FR" sz="800" dirty="0">
                          <a:solidFill>
                            <a:schemeClr val="tx1"/>
                          </a:solidFill>
                          <a:effectLst/>
                          <a:latin typeface="Calibri" panose="020F0502020204030204" pitchFamily="34" charset="0"/>
                        </a:rPr>
                        <a:t>DSS  Département de la sûreté et de la sécurité</a:t>
                      </a:r>
                      <a:endParaRPr lang="fr-CH" sz="800" dirty="0">
                        <a:solidFill>
                          <a:schemeClr val="tx1"/>
                        </a:solidFill>
                        <a:effectLst/>
                        <a:latin typeface="Calibri" panose="020F0502020204030204" pitchFamily="34" charset="0"/>
                        <a:ea typeface="Calibri"/>
                        <a:cs typeface="Times New Roman"/>
                      </a:endParaRPr>
                    </a:p>
                    <a:p>
                      <a:pPr>
                        <a:spcAft>
                          <a:spcPts val="0"/>
                        </a:spcAft>
                      </a:pPr>
                      <a:r>
                        <a:rPr lang="fr-FR" sz="800" dirty="0">
                          <a:solidFill>
                            <a:schemeClr val="tx1"/>
                          </a:solidFill>
                          <a:effectLst/>
                        </a:rPr>
                        <a:t>OCHA  Bureau de la coordination des affaires humanitaires</a:t>
                      </a:r>
                      <a:endParaRPr lang="fr-CH" sz="800" dirty="0">
                        <a:solidFill>
                          <a:schemeClr val="tx1"/>
                        </a:solidFill>
                        <a:effectLst/>
                        <a:latin typeface="Calibri"/>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OSRSG/CAAC  Bureau du Représentant spécial du Secrétaire général pour le sort des enfants en temps de conflit armé</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UNOV Office des Nations Unies à Vienne</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r>
              <a:tr h="175174">
                <a:tc>
                  <a:txBody>
                    <a:bodyPr/>
                    <a:lstStyle/>
                    <a:p>
                      <a:pPr>
                        <a:spcAft>
                          <a:spcPts val="0"/>
                        </a:spcAft>
                      </a:pPr>
                      <a:r>
                        <a:rPr lang="fr-FR" sz="800" dirty="0">
                          <a:solidFill>
                            <a:schemeClr val="tx1"/>
                          </a:solidFill>
                          <a:effectLst/>
                        </a:rPr>
                        <a:t> </a:t>
                      </a:r>
                      <a:endParaRPr lang="fr-CH" sz="800" dirty="0">
                        <a:solidFill>
                          <a:schemeClr val="tx1"/>
                        </a:solidFill>
                        <a:effectLst/>
                        <a:latin typeface="Calibri"/>
                        <a:ea typeface="Calibri"/>
                        <a:cs typeface="Times New Roman"/>
                      </a:endParaRPr>
                    </a:p>
                  </a:txBody>
                  <a:tcPr marL="68580" marR="68580" marT="0" marB="0">
                    <a:solidFill>
                      <a:srgbClr val="FFE8D1"/>
                    </a:solidFill>
                  </a:tcPr>
                </a:tc>
                <a:tc vMerge="1">
                  <a:txBody>
                    <a:bodyPr/>
                    <a:lstStyle/>
                    <a:p>
                      <a:pPr>
                        <a:spcAft>
                          <a:spcPts val="0"/>
                        </a:spcAft>
                      </a:pPr>
                      <a:endParaRPr lang="fr-CH" sz="800" dirty="0">
                        <a:solidFill>
                          <a:schemeClr val="tx1"/>
                        </a:solidFill>
                        <a:effectLst/>
                        <a:latin typeface="Calibri"/>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rPr>
                        <a:t> </a:t>
                      </a:r>
                      <a:endParaRPr lang="fr-CH" sz="800" dirty="0">
                        <a:solidFill>
                          <a:schemeClr val="tx1"/>
                        </a:solidFill>
                        <a:effectLst/>
                        <a:latin typeface="Calibri"/>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rPr>
                        <a:t> </a:t>
                      </a:r>
                      <a:endParaRPr lang="fr-CH" sz="800" dirty="0">
                        <a:solidFill>
                          <a:schemeClr val="tx1"/>
                        </a:solidFill>
                        <a:effectLst/>
                        <a:latin typeface="Calibri"/>
                        <a:ea typeface="Calibri"/>
                        <a:cs typeface="Times New Roman"/>
                      </a:endParaRPr>
                    </a:p>
                  </a:txBody>
                  <a:tcPr marL="68580" marR="68580" marT="0" marB="0">
                    <a:solidFill>
                      <a:srgbClr val="FFE8D1"/>
                    </a:solidFill>
                  </a:tcPr>
                </a:tc>
              </a:tr>
            </a:tbl>
          </a:graphicData>
        </a:graphic>
      </p:graphicFrame>
      <p:sp>
        <p:nvSpPr>
          <p:cNvPr id="10" name="Rectangle 9"/>
          <p:cNvSpPr/>
          <p:nvPr/>
        </p:nvSpPr>
        <p:spPr bwMode="auto">
          <a:xfrm>
            <a:off x="112425" y="4992333"/>
            <a:ext cx="158215" cy="126487"/>
          </a:xfrm>
          <a:prstGeom prst="rect">
            <a:avLst/>
          </a:prstGeom>
          <a:solidFill>
            <a:srgbClr val="FBA93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pPr>
            <a:endParaRPr kumimoji="0" lang="fr-CH" sz="1800" b="0" i="0" u="none" strike="noStrike" cap="none" normalizeH="0" baseline="0" smtClean="0">
              <a:ln>
                <a:noFill/>
              </a:ln>
              <a:solidFill>
                <a:schemeClr val="tx1"/>
              </a:solidFill>
              <a:effectLst/>
              <a:latin typeface="Calibri" pitchFamily="34" charset="0"/>
              <a:cs typeface="Arial" charset="0"/>
            </a:endParaRPr>
          </a:p>
        </p:txBody>
      </p:sp>
      <p:sp>
        <p:nvSpPr>
          <p:cNvPr id="12" name="Organigramme : Connecteur 11"/>
          <p:cNvSpPr/>
          <p:nvPr/>
        </p:nvSpPr>
        <p:spPr bwMode="auto">
          <a:xfrm rot="5400000" flipH="1">
            <a:off x="3012110" y="5210645"/>
            <a:ext cx="584750" cy="2304000"/>
          </a:xfrm>
          <a:prstGeom prst="flowChartConnector">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pPr>
            <a:endParaRPr kumimoji="0" lang="fr-CH" sz="1800" b="0" i="0" u="none" strike="noStrike" cap="none" normalizeH="0" baseline="0" smtClean="0">
              <a:ln>
                <a:noFill/>
              </a:ln>
              <a:solidFill>
                <a:schemeClr val="tx1"/>
              </a:solidFill>
              <a:effectLst/>
              <a:latin typeface="Calibri" pitchFamily="34" charset="0"/>
              <a:cs typeface="Arial" charset="0"/>
            </a:endParaRPr>
          </a:p>
        </p:txBody>
      </p:sp>
      <p:sp>
        <p:nvSpPr>
          <p:cNvPr id="13" name="ZoneTexte 12"/>
          <p:cNvSpPr txBox="1"/>
          <p:nvPr/>
        </p:nvSpPr>
        <p:spPr>
          <a:xfrm>
            <a:off x="3573470" y="3429000"/>
            <a:ext cx="4800625" cy="1169551"/>
          </a:xfrm>
          <a:prstGeom prst="rect">
            <a:avLst/>
          </a:prstGeom>
          <a:noFill/>
        </p:spPr>
        <p:txBody>
          <a:bodyPr wrap="square" rtlCol="0">
            <a:spAutoFit/>
          </a:bodyPr>
          <a:lstStyle/>
          <a:p>
            <a:r>
              <a:rPr lang="fr-FR" sz="1400" b="1" dirty="0">
                <a:solidFill>
                  <a:srgbClr val="015BBF"/>
                </a:solidFill>
              </a:rPr>
              <a:t>La Résolution AG 46/182 (1991) a créé :</a:t>
            </a:r>
            <a:endParaRPr lang="fr-CH" sz="1400" dirty="0">
              <a:solidFill>
                <a:srgbClr val="015BBF"/>
              </a:solidFill>
            </a:endParaRPr>
          </a:p>
          <a:p>
            <a:r>
              <a:rPr lang="fr-FR" sz="1400" dirty="0">
                <a:solidFill>
                  <a:srgbClr val="015BBF"/>
                </a:solidFill>
              </a:rPr>
              <a:t>- le Coordonnateur des secours d’urgence – </a:t>
            </a:r>
            <a:r>
              <a:rPr lang="fr-FR" sz="1400" b="1" dirty="0">
                <a:solidFill>
                  <a:srgbClr val="015BBF"/>
                </a:solidFill>
              </a:rPr>
              <a:t>ERC</a:t>
            </a:r>
            <a:endParaRPr lang="fr-CH" sz="1400" dirty="0">
              <a:solidFill>
                <a:srgbClr val="015BBF"/>
              </a:solidFill>
            </a:endParaRPr>
          </a:p>
          <a:p>
            <a:r>
              <a:rPr lang="fr-FR" sz="1400" b="1" dirty="0">
                <a:solidFill>
                  <a:srgbClr val="015BBF"/>
                </a:solidFill>
              </a:rPr>
              <a:t>- </a:t>
            </a:r>
            <a:r>
              <a:rPr lang="fr-FR" sz="1400" dirty="0">
                <a:solidFill>
                  <a:srgbClr val="015BBF"/>
                </a:solidFill>
              </a:rPr>
              <a:t>le Département des affaires humanitaires- </a:t>
            </a:r>
            <a:r>
              <a:rPr lang="fr-FR" sz="1400" b="1" dirty="0">
                <a:solidFill>
                  <a:srgbClr val="015BBF"/>
                </a:solidFill>
              </a:rPr>
              <a:t>OCHA,</a:t>
            </a:r>
            <a:r>
              <a:rPr lang="fr-FR" sz="1400" dirty="0">
                <a:solidFill>
                  <a:srgbClr val="015BBF"/>
                </a:solidFill>
              </a:rPr>
              <a:t> en 1998</a:t>
            </a:r>
            <a:r>
              <a:rPr lang="fr-FR" sz="1400" b="1" dirty="0">
                <a:solidFill>
                  <a:srgbClr val="015BBF"/>
                </a:solidFill>
              </a:rPr>
              <a:t> </a:t>
            </a:r>
            <a:endParaRPr lang="fr-CH" sz="1400" dirty="0">
              <a:solidFill>
                <a:srgbClr val="015BBF"/>
              </a:solidFill>
            </a:endParaRPr>
          </a:p>
          <a:p>
            <a:r>
              <a:rPr lang="fr-FR" sz="1400" dirty="0">
                <a:solidFill>
                  <a:srgbClr val="015BBF"/>
                </a:solidFill>
              </a:rPr>
              <a:t>- le Comité permanent </a:t>
            </a:r>
            <a:r>
              <a:rPr lang="fr-FR" sz="1400" dirty="0" err="1">
                <a:solidFill>
                  <a:srgbClr val="015BBF"/>
                </a:solidFill>
              </a:rPr>
              <a:t>interorganisations</a:t>
            </a:r>
            <a:r>
              <a:rPr lang="fr-FR" sz="1400" dirty="0">
                <a:solidFill>
                  <a:srgbClr val="015BBF"/>
                </a:solidFill>
              </a:rPr>
              <a:t> – </a:t>
            </a:r>
            <a:r>
              <a:rPr lang="fr-FR" sz="1400" b="1" dirty="0">
                <a:solidFill>
                  <a:srgbClr val="015BBF"/>
                </a:solidFill>
              </a:rPr>
              <a:t>IASC</a:t>
            </a:r>
            <a:endParaRPr lang="fr-CH" sz="1400" dirty="0">
              <a:solidFill>
                <a:srgbClr val="015BBF"/>
              </a:solidFill>
            </a:endParaRPr>
          </a:p>
          <a:p>
            <a:r>
              <a:rPr lang="fr-FR" sz="1400" b="1" dirty="0">
                <a:solidFill>
                  <a:srgbClr val="015BBF"/>
                </a:solidFill>
              </a:rPr>
              <a:t>-  </a:t>
            </a:r>
            <a:r>
              <a:rPr lang="fr-FR" sz="1400" dirty="0">
                <a:solidFill>
                  <a:srgbClr val="015BBF"/>
                </a:solidFill>
              </a:rPr>
              <a:t>le Fonds central pour les interventions d’urgence – </a:t>
            </a:r>
            <a:r>
              <a:rPr lang="fr-FR" sz="1400" b="1" dirty="0">
                <a:solidFill>
                  <a:srgbClr val="015BBF"/>
                </a:solidFill>
              </a:rPr>
              <a:t>CERF</a:t>
            </a:r>
            <a:endParaRPr lang="fr-CH" sz="1400" dirty="0">
              <a:solidFill>
                <a:srgbClr val="015BBF"/>
              </a:solidFill>
            </a:endParaRPr>
          </a:p>
        </p:txBody>
      </p:sp>
      <p:sp>
        <p:nvSpPr>
          <p:cNvPr id="22" name="ZoneTexte 21"/>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16"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125</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3" name="Rectangle 5"/>
          <p:cNvSpPr>
            <a:spLocks noChangeArrowheads="1"/>
          </p:cNvSpPr>
          <p:nvPr/>
        </p:nvSpPr>
        <p:spPr bwMode="auto">
          <a:xfrm>
            <a:off x="228600" y="1828800"/>
            <a:ext cx="8534400" cy="4154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09588" indent="-457200" eaLnBrk="0" hangingPunct="0">
              <a:tabLst>
                <a:tab pos="627063" algn="l"/>
              </a:tabLst>
              <a:defRPr sz="2000">
                <a:solidFill>
                  <a:schemeClr val="tx1"/>
                </a:solidFill>
                <a:latin typeface="Calibri" pitchFamily="34" charset="0"/>
                <a:cs typeface="Arial" pitchFamily="34" charset="0"/>
              </a:defRPr>
            </a:lvl1pPr>
            <a:lvl2pPr marL="742950" indent="-285750" eaLnBrk="0" hangingPunct="0">
              <a:tabLst>
                <a:tab pos="627063" algn="l"/>
              </a:tabLst>
              <a:defRPr sz="2000">
                <a:solidFill>
                  <a:schemeClr val="tx1"/>
                </a:solidFill>
                <a:latin typeface="Calibri" pitchFamily="34" charset="0"/>
                <a:cs typeface="Arial" pitchFamily="34" charset="0"/>
              </a:defRPr>
            </a:lvl2pPr>
            <a:lvl3pPr marL="1143000" indent="-228600" eaLnBrk="0" hangingPunct="0">
              <a:tabLst>
                <a:tab pos="627063" algn="l"/>
              </a:tabLst>
              <a:defRPr sz="2000">
                <a:solidFill>
                  <a:schemeClr val="tx1"/>
                </a:solidFill>
                <a:latin typeface="Calibri" pitchFamily="34" charset="0"/>
                <a:cs typeface="Arial" pitchFamily="34" charset="0"/>
              </a:defRPr>
            </a:lvl3pPr>
            <a:lvl4pPr marL="1600200" indent="-228600" eaLnBrk="0" hangingPunct="0">
              <a:tabLst>
                <a:tab pos="627063" algn="l"/>
              </a:tabLst>
              <a:defRPr sz="2000">
                <a:solidFill>
                  <a:schemeClr val="tx1"/>
                </a:solidFill>
                <a:latin typeface="Calibri" pitchFamily="34" charset="0"/>
                <a:cs typeface="Arial" pitchFamily="34" charset="0"/>
              </a:defRPr>
            </a:lvl4pPr>
            <a:lvl5pPr marL="2057400" indent="-228600" eaLnBrk="0" hangingPunct="0">
              <a:tabLst>
                <a:tab pos="627063"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627063"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627063"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627063"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627063" algn="l"/>
              </a:tabLs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400" b="1" i="1" dirty="0"/>
              <a:t>« Réunir des acteurs humanitaires afin d’atténuer la souffrance des populations dans les situations d’urgence </a:t>
            </a:r>
            <a:r>
              <a:rPr lang="fr-FR" sz="2400" b="1" i="1" dirty="0" smtClean="0"/>
              <a:t/>
            </a:r>
            <a:br>
              <a:rPr lang="fr-FR" sz="2400" b="1" i="1" dirty="0" smtClean="0"/>
            </a:br>
            <a:r>
              <a:rPr lang="fr-FR" sz="2400" b="1" i="1" dirty="0" smtClean="0"/>
              <a:t>et </a:t>
            </a:r>
            <a:r>
              <a:rPr lang="fr-FR" sz="2400" b="1" i="1" dirty="0"/>
              <a:t>de catastrophe »</a:t>
            </a:r>
            <a:endParaRPr lang="en-US" altLang="fr-FR" sz="2400" b="1" i="1" dirty="0" smtClean="0">
              <a:solidFill>
                <a:srgbClr val="000000"/>
              </a:solidFill>
            </a:endParaRPr>
          </a:p>
          <a:p>
            <a:pPr eaLnBrk="1" hangingPunct="1">
              <a:spcBef>
                <a:spcPct val="50000"/>
              </a:spcBef>
              <a:buClr>
                <a:srgbClr val="0000FF"/>
              </a:buClr>
              <a:buSzPct val="80000"/>
              <a:buFont typeface="Wingdings" pitchFamily="2" charset="2"/>
              <a:buChar char="ð"/>
            </a:pPr>
            <a:r>
              <a:rPr lang="fr-FR" sz="2400" b="1" dirty="0">
                <a:solidFill>
                  <a:srgbClr val="0033CC"/>
                </a:solidFill>
              </a:rPr>
              <a:t>Mobiliser et coordonner une action concrète</a:t>
            </a:r>
            <a:r>
              <a:rPr lang="fr-FR" sz="2400" b="1" dirty="0">
                <a:solidFill>
                  <a:srgbClr val="015BBF"/>
                </a:solidFill>
              </a:rPr>
              <a:t> </a:t>
            </a:r>
            <a:r>
              <a:rPr lang="fr-FR" sz="2400" b="1" dirty="0"/>
              <a:t>et notamment humanitaire en partenariat avec les acteurs nationaux puis internationaux (dans cet ordre)</a:t>
            </a:r>
            <a:r>
              <a:rPr lang="en-US" altLang="fr-FR" sz="2400" b="1" dirty="0" smtClean="0">
                <a:solidFill>
                  <a:srgbClr val="000000"/>
                </a:solidFill>
              </a:rPr>
              <a:t>. </a:t>
            </a:r>
          </a:p>
          <a:p>
            <a:pPr eaLnBrk="1" hangingPunct="1">
              <a:spcBef>
                <a:spcPct val="50000"/>
              </a:spcBef>
              <a:buClr>
                <a:srgbClr val="0000FF"/>
              </a:buClr>
              <a:buSzPct val="80000"/>
              <a:buFont typeface="Wingdings" pitchFamily="2" charset="2"/>
              <a:buChar char="ð"/>
            </a:pPr>
            <a:r>
              <a:rPr lang="fr-FR" sz="2400" b="1" dirty="0">
                <a:solidFill>
                  <a:srgbClr val="0033CC"/>
                </a:solidFill>
              </a:rPr>
              <a:t>Défendre les droits </a:t>
            </a:r>
            <a:r>
              <a:rPr lang="fr-FR" sz="2400" b="1" dirty="0"/>
              <a:t>des personnes dans le </a:t>
            </a:r>
            <a:r>
              <a:rPr lang="fr-FR" sz="2400" b="1" dirty="0" smtClean="0"/>
              <a:t>besoin.</a:t>
            </a:r>
            <a:r>
              <a:rPr lang="en-US" altLang="fr-FR" sz="2400" b="1" dirty="0" smtClean="0">
                <a:solidFill>
                  <a:srgbClr val="000000"/>
                </a:solidFill>
              </a:rPr>
              <a:t> </a:t>
            </a:r>
            <a:endParaRPr lang="en-US" altLang="fr-FR" sz="2400" b="1" dirty="0">
              <a:solidFill>
                <a:srgbClr val="000000"/>
              </a:solidFill>
            </a:endParaRPr>
          </a:p>
          <a:p>
            <a:pPr eaLnBrk="1" hangingPunct="1">
              <a:spcBef>
                <a:spcPct val="50000"/>
              </a:spcBef>
              <a:buClr>
                <a:srgbClr val="0000FF"/>
              </a:buClr>
              <a:buSzPct val="80000"/>
              <a:buFont typeface="Wingdings" pitchFamily="2" charset="2"/>
              <a:buChar char="ð"/>
            </a:pPr>
            <a:r>
              <a:rPr lang="fr-FR" sz="2400" b="1" dirty="0"/>
              <a:t>Promouvoir </a:t>
            </a:r>
            <a:r>
              <a:rPr lang="fr-FR" sz="2400" b="1" dirty="0">
                <a:solidFill>
                  <a:srgbClr val="0033CC"/>
                </a:solidFill>
              </a:rPr>
              <a:t>la préparation et la prévention</a:t>
            </a:r>
            <a:r>
              <a:rPr lang="en-US" altLang="fr-FR" sz="2400" b="1" dirty="0" smtClean="0">
                <a:solidFill>
                  <a:srgbClr val="0033CC"/>
                </a:solidFill>
              </a:rPr>
              <a:t>.</a:t>
            </a:r>
            <a:r>
              <a:rPr lang="en-US" altLang="fr-FR" sz="2400" b="1" dirty="0" smtClean="0">
                <a:solidFill>
                  <a:srgbClr val="015BBF"/>
                </a:solidFill>
              </a:rPr>
              <a:t> </a:t>
            </a:r>
            <a:endParaRPr lang="en-US" altLang="fr-FR" sz="2400" b="1" dirty="0">
              <a:solidFill>
                <a:srgbClr val="015BBF"/>
              </a:solidFill>
            </a:endParaRPr>
          </a:p>
          <a:p>
            <a:pPr eaLnBrk="1" hangingPunct="1">
              <a:spcBef>
                <a:spcPct val="50000"/>
              </a:spcBef>
              <a:buClr>
                <a:srgbClr val="0000FF"/>
              </a:buClr>
              <a:buSzPct val="80000"/>
              <a:buFont typeface="Wingdings" pitchFamily="2" charset="2"/>
              <a:buChar char="ð"/>
            </a:pPr>
            <a:r>
              <a:rPr lang="fr-FR" sz="2400" b="1" dirty="0"/>
              <a:t>Faciliter </a:t>
            </a:r>
            <a:r>
              <a:rPr lang="fr-FR" sz="2400" b="1" dirty="0" smtClean="0"/>
              <a:t>des </a:t>
            </a:r>
            <a:r>
              <a:rPr lang="fr-FR" sz="2400" b="1" dirty="0" smtClean="0">
                <a:solidFill>
                  <a:srgbClr val="0033CC"/>
                </a:solidFill>
              </a:rPr>
              <a:t>solutions durables</a:t>
            </a:r>
            <a:r>
              <a:rPr lang="en-US" altLang="fr-FR" sz="2400" b="1" dirty="0" smtClean="0">
                <a:solidFill>
                  <a:srgbClr val="000000"/>
                </a:solidFill>
              </a:rPr>
              <a:t>. </a:t>
            </a:r>
            <a:endParaRPr lang="en-US" altLang="fr-FR" sz="2400" b="1" dirty="0">
              <a:solidFill>
                <a:srgbClr val="000000"/>
              </a:solidFill>
            </a:endParaRPr>
          </a:p>
        </p:txBody>
      </p:sp>
      <p:sp>
        <p:nvSpPr>
          <p:cNvPr id="184324" name="Rectangle 6"/>
          <p:cNvSpPr>
            <a:spLocks noChangeArrowheads="1"/>
          </p:cNvSpPr>
          <p:nvPr/>
        </p:nvSpPr>
        <p:spPr bwMode="auto">
          <a:xfrm>
            <a:off x="3886200" y="259942"/>
            <a:ext cx="1301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dirty="0">
                <a:solidFill>
                  <a:srgbClr val="000000"/>
                </a:solidFill>
              </a:rPr>
              <a:t>OCHA</a:t>
            </a:r>
            <a:endParaRPr lang="en-GB" altLang="fr-FR" sz="2800" b="1" dirty="0">
              <a:solidFill>
                <a:srgbClr val="000000"/>
              </a:solidFill>
            </a:endParaRPr>
          </a:p>
        </p:txBody>
      </p:sp>
      <p:sp>
        <p:nvSpPr>
          <p:cNvPr id="184325" name="Rectangle 7"/>
          <p:cNvSpPr>
            <a:spLocks noChangeArrowheads="1"/>
          </p:cNvSpPr>
          <p:nvPr/>
        </p:nvSpPr>
        <p:spPr bwMode="auto">
          <a:xfrm>
            <a:off x="3050818" y="914400"/>
            <a:ext cx="3088410"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fr-FR" sz="2400" b="1" dirty="0" smtClean="0">
                <a:solidFill>
                  <a:srgbClr val="000000"/>
                </a:solidFill>
              </a:rPr>
              <a:t>La mission de </a:t>
            </a:r>
            <a:r>
              <a:rPr lang="en-US" altLang="fr-FR" sz="2400" b="1" dirty="0" err="1" smtClean="0">
                <a:solidFill>
                  <a:srgbClr val="000000"/>
                </a:solidFill>
              </a:rPr>
              <a:t>l’OCHA</a:t>
            </a:r>
            <a:endParaRPr lang="en-GB" altLang="fr-FR" sz="2400" b="1" dirty="0">
              <a:solidFill>
                <a:srgbClr val="000000"/>
              </a:solidFill>
            </a:endParaRPr>
          </a:p>
        </p:txBody>
      </p:sp>
      <p:sp>
        <p:nvSpPr>
          <p:cNvPr id="6" name="ZoneTexte 5"/>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126</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12"/>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843FE915-7D9D-46C9-B45C-B444E549D1B9}" type="slidenum">
              <a:rPr lang="en-GB" altLang="fr-FR" smtClean="0">
                <a:solidFill>
                  <a:srgbClr val="000000"/>
                </a:solidFill>
              </a:rPr>
              <a:pPr/>
              <a:t>127</a:t>
            </a:fld>
            <a:endParaRPr lang="en-GB" altLang="fr-FR" smtClean="0">
              <a:solidFill>
                <a:srgbClr val="000000"/>
              </a:solidFill>
            </a:endParaRPr>
          </a:p>
        </p:txBody>
      </p:sp>
      <p:pic>
        <p:nvPicPr>
          <p:cNvPr id="18329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25" y="4997450"/>
            <a:ext cx="9144000" cy="1847850"/>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183300"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762000"/>
            <a:ext cx="125095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Bent Arrow 1"/>
          <p:cNvSpPr/>
          <p:nvPr/>
        </p:nvSpPr>
        <p:spPr bwMode="auto">
          <a:xfrm rot="5400000">
            <a:off x="1466056" y="3142457"/>
            <a:ext cx="1639887" cy="1981200"/>
          </a:xfrm>
          <a:prstGeom prst="bentArrow">
            <a:avLst>
              <a:gd name="adj1" fmla="val 1392"/>
              <a:gd name="adj2" fmla="val 40152"/>
              <a:gd name="adj3" fmla="val 41450"/>
              <a:gd name="adj4" fmla="val 37689"/>
            </a:avLst>
          </a:prstGeom>
          <a:solidFill>
            <a:srgbClr val="CC9900">
              <a:alpha val="51000"/>
            </a:srgbClr>
          </a:solidFill>
          <a:ln w="12700" cap="flat" cmpd="sng" algn="ctr">
            <a:solidFill>
              <a:srgbClr val="CC9900">
                <a:alpha val="25000"/>
              </a:srgbClr>
            </a:solidFill>
            <a:prstDash val="solid"/>
            <a:round/>
            <a:headEnd type="none" w="med" len="med"/>
            <a:tailEnd type="none" w="med" len="med"/>
          </a:ln>
          <a:effectLst/>
        </p:spPr>
        <p:txBody>
          <a:bodyPr/>
          <a:lstStyle/>
          <a:p>
            <a:pPr>
              <a:defRPr/>
            </a:pPr>
            <a:endParaRPr lang="en-GB" sz="1200">
              <a:solidFill>
                <a:srgbClr val="000000"/>
              </a:solidFill>
              <a:latin typeface="Times New Roman" charset="0"/>
              <a:ea typeface="ヒラギノ明朝 ProN W3" charset="0"/>
              <a:cs typeface="+mn-cs"/>
              <a:sym typeface="Times New Roman" charset="0"/>
            </a:endParaRPr>
          </a:p>
        </p:txBody>
      </p:sp>
      <p:sp>
        <p:nvSpPr>
          <p:cNvPr id="183302" name="Rounded Rectangle 4"/>
          <p:cNvSpPr>
            <a:spLocks noChangeArrowheads="1"/>
          </p:cNvSpPr>
          <p:nvPr/>
        </p:nvSpPr>
        <p:spPr bwMode="auto">
          <a:xfrm>
            <a:off x="63500" y="685800"/>
            <a:ext cx="1231900" cy="4267200"/>
          </a:xfrm>
          <a:prstGeom prst="roundRect">
            <a:avLst>
              <a:gd name="adj" fmla="val 16667"/>
            </a:avLst>
          </a:prstGeom>
          <a:solidFill>
            <a:schemeClr val="bg1">
              <a:alpha val="0"/>
            </a:schemeClr>
          </a:solidFill>
          <a:ln w="38100">
            <a:solidFill>
              <a:srgbClr val="FF0000"/>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fr-FR" sz="1200">
              <a:solidFill>
                <a:srgbClr val="000000"/>
              </a:solidFill>
              <a:latin typeface="Times New Roman" pitchFamily="18" charset="0"/>
              <a:ea typeface="ヒラギノ明朝 ProN W3"/>
              <a:cs typeface="ヒラギノ明朝 ProN W3"/>
              <a:sym typeface="Times New Roman" pitchFamily="18" charset="0"/>
            </a:endParaRPr>
          </a:p>
        </p:txBody>
      </p:sp>
      <p:sp>
        <p:nvSpPr>
          <p:cNvPr id="183303" name="Oval 8"/>
          <p:cNvSpPr>
            <a:spLocks noChangeArrowheads="1"/>
          </p:cNvSpPr>
          <p:nvPr/>
        </p:nvSpPr>
        <p:spPr bwMode="auto">
          <a:xfrm>
            <a:off x="2362200" y="5410200"/>
            <a:ext cx="914400" cy="9144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fr-FR" altLang="fr-FR" sz="1800">
              <a:solidFill>
                <a:srgbClr val="000000"/>
              </a:solidFill>
            </a:endParaRPr>
          </a:p>
        </p:txBody>
      </p:sp>
      <p:pic>
        <p:nvPicPr>
          <p:cNvPr id="183305" name="Picture 9"/>
          <p:cNvPicPr>
            <a:picLocks noChangeAspect="1"/>
          </p:cNvPicPr>
          <p:nvPr/>
        </p:nvPicPr>
        <p:blipFill>
          <a:blip r:embed="rId5">
            <a:grayscl/>
            <a:biLevel thresh="50000"/>
            <a:extLst>
              <a:ext uri="{28A0092B-C50C-407E-A947-70E740481C1C}">
                <a14:useLocalDpi xmlns:a14="http://schemas.microsoft.com/office/drawing/2010/main" val="0"/>
              </a:ext>
            </a:extLst>
          </a:blip>
          <a:srcRect/>
          <a:stretch>
            <a:fillRect/>
          </a:stretch>
        </p:blipFill>
        <p:spPr bwMode="auto">
          <a:xfrm>
            <a:off x="1905000" y="381000"/>
            <a:ext cx="54864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Zone de texte 2"/>
          <p:cNvSpPr txBox="1">
            <a:spLocks noChangeArrowheads="1"/>
          </p:cNvSpPr>
          <p:nvPr/>
        </p:nvSpPr>
        <p:spPr bwMode="auto">
          <a:xfrm>
            <a:off x="5357239" y="367233"/>
            <a:ext cx="2112275" cy="646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altLang="fr-FR" sz="1400" b="0" i="0" u="none" strike="noStrike" cap="none" normalizeH="0" baseline="0" dirty="0" smtClean="0">
                <a:ln>
                  <a:noFill/>
                </a:ln>
                <a:solidFill>
                  <a:schemeClr val="tx1"/>
                </a:solidFill>
                <a:effectLst/>
              </a:rPr>
              <a:t>Bureau de la coordination </a:t>
            </a:r>
          </a:p>
          <a:p>
            <a:pPr marL="0" marR="0" lvl="0" indent="0" algn="l" defTabSz="914400" rtl="0" eaLnBrk="1" fontAlgn="base" latinLnBrk="0" hangingPunct="1">
              <a:lnSpc>
                <a:spcPct val="100000"/>
              </a:lnSpc>
              <a:spcBef>
                <a:spcPct val="0"/>
              </a:spcBef>
              <a:spcAft>
                <a:spcPct val="0"/>
              </a:spcAft>
              <a:buClrTx/>
              <a:buSzTx/>
              <a:buFontTx/>
              <a:buNone/>
              <a:tabLst/>
            </a:pPr>
            <a:r>
              <a:rPr kumimoji="0" lang="fr-FR" altLang="fr-FR" sz="1400" b="0" i="0" u="none" strike="noStrike" cap="none" normalizeH="0" baseline="0" dirty="0" smtClean="0">
                <a:ln>
                  <a:noFill/>
                </a:ln>
                <a:solidFill>
                  <a:schemeClr val="tx1"/>
                </a:solidFill>
                <a:effectLst/>
              </a:rPr>
              <a:t>des affaires humanitaires </a:t>
            </a:r>
          </a:p>
          <a:p>
            <a:pPr marL="0" marR="0" lvl="0" indent="0" algn="l" defTabSz="914400" rtl="0" eaLnBrk="1" fontAlgn="base" latinLnBrk="0" hangingPunct="1">
              <a:lnSpc>
                <a:spcPct val="100000"/>
              </a:lnSpc>
              <a:spcBef>
                <a:spcPct val="0"/>
              </a:spcBef>
              <a:spcAft>
                <a:spcPct val="0"/>
              </a:spcAft>
              <a:buClrTx/>
              <a:buSzTx/>
              <a:buFontTx/>
              <a:buNone/>
              <a:tabLst/>
            </a:pPr>
            <a:r>
              <a:rPr kumimoji="0" lang="fr-FR" altLang="fr-FR" sz="1400" b="0" i="0" u="none" strike="noStrike" cap="none" normalizeH="0" baseline="0" dirty="0" smtClean="0">
                <a:ln>
                  <a:noFill/>
                </a:ln>
                <a:solidFill>
                  <a:schemeClr val="tx1"/>
                </a:solidFill>
                <a:effectLst/>
              </a:rPr>
              <a:t>des Nations Unies</a:t>
            </a:r>
          </a:p>
        </p:txBody>
      </p:sp>
      <p:pic>
        <p:nvPicPr>
          <p:cNvPr id="786438"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597" y="740650"/>
            <a:ext cx="1172353" cy="5940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9" name="Tableau 8"/>
          <p:cNvGraphicFramePr>
            <a:graphicFrameLocks noGrp="1"/>
          </p:cNvGraphicFramePr>
          <p:nvPr>
            <p:extLst>
              <p:ext uri="{D42A27DB-BD31-4B8C-83A1-F6EECF244321}">
                <p14:modId xmlns:p14="http://schemas.microsoft.com/office/powerpoint/2010/main" val="2040907028"/>
              </p:ext>
            </p:extLst>
          </p:nvPr>
        </p:nvGraphicFramePr>
        <p:xfrm>
          <a:off x="71452" y="5072464"/>
          <a:ext cx="9001884" cy="1636668"/>
        </p:xfrm>
        <a:graphic>
          <a:graphicData uri="http://schemas.openxmlformats.org/drawingml/2006/table">
            <a:tbl>
              <a:tblPr firstRow="1" firstCol="1" bandRow="1">
                <a:tableStyleId>{5C22544A-7EE6-4342-B048-85BDC9FD1C3A}</a:tableStyleId>
              </a:tblPr>
              <a:tblGrid>
                <a:gridCol w="2249974"/>
                <a:gridCol w="2249974"/>
                <a:gridCol w="2250968"/>
                <a:gridCol w="2250968"/>
              </a:tblGrid>
              <a:tr h="170330">
                <a:tc>
                  <a:txBody>
                    <a:bodyPr/>
                    <a:lstStyle/>
                    <a:p>
                      <a:pPr>
                        <a:spcAft>
                          <a:spcPts val="0"/>
                        </a:spcAft>
                      </a:pPr>
                      <a:r>
                        <a:rPr lang="fr-FR" sz="800" dirty="0" smtClean="0">
                          <a:solidFill>
                            <a:schemeClr val="tx1"/>
                          </a:solidFill>
                          <a:effectLst/>
                          <a:latin typeface="Calibri" panose="020F0502020204030204" pitchFamily="34" charset="0"/>
                        </a:rPr>
                        <a:t>         Départements </a:t>
                      </a:r>
                      <a:r>
                        <a:rPr lang="fr-FR" sz="800" dirty="0">
                          <a:solidFill>
                            <a:schemeClr val="tx1"/>
                          </a:solidFill>
                          <a:effectLst/>
                          <a:latin typeface="Calibri" panose="020F0502020204030204" pitchFamily="34" charset="0"/>
                        </a:rPr>
                        <a:t>et Bureaux</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DM  Département de la gestion</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HCDH  Haut-Commissariat des Nations Unies aux droits de l’homme</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UNODA  Bureau des affaires de désarmement</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r>
              <a:tr h="123068">
                <a:tc>
                  <a:txBody>
                    <a:bodyPr/>
                    <a:lstStyle/>
                    <a:p>
                      <a:pPr>
                        <a:spcAft>
                          <a:spcPts val="0"/>
                        </a:spcAft>
                      </a:pPr>
                      <a:r>
                        <a:rPr lang="fr-FR" sz="800" dirty="0">
                          <a:solidFill>
                            <a:schemeClr val="tx1"/>
                          </a:solidFill>
                          <a:effectLst/>
                          <a:latin typeface="Calibri" panose="020F0502020204030204" pitchFamily="34" charset="0"/>
                        </a:rPr>
                        <a:t>EOSG Cabinet du Secrétaire général</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DAP Département des affaires politiques</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OIOS  Bureau des services de contrôle interne</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rowSpan="2">
                  <a:txBody>
                    <a:bodyPr/>
                    <a:lstStyle/>
                    <a:p>
                      <a:pPr>
                        <a:lnSpc>
                          <a:spcPts val="800"/>
                        </a:lnSpc>
                        <a:spcAft>
                          <a:spcPts val="0"/>
                        </a:spcAft>
                      </a:pPr>
                      <a:r>
                        <a:rPr lang="fr-FR" sz="800" dirty="0">
                          <a:solidFill>
                            <a:schemeClr val="tx1"/>
                          </a:solidFill>
                          <a:effectLst/>
                          <a:latin typeface="Calibri" panose="020F0502020204030204" pitchFamily="34" charset="0"/>
                        </a:rPr>
                        <a:t>UNOG  Office des Nations Unies à Genève</a:t>
                      </a:r>
                      <a:endParaRPr lang="fr-CH" sz="800" dirty="0">
                        <a:solidFill>
                          <a:schemeClr val="tx1"/>
                        </a:solidFill>
                        <a:effectLst/>
                        <a:latin typeface="Calibri" panose="020F0502020204030204" pitchFamily="34" charset="0"/>
                        <a:ea typeface="Calibri"/>
                        <a:cs typeface="Times New Roman"/>
                      </a:endParaRPr>
                    </a:p>
                    <a:p>
                      <a:pPr>
                        <a:lnSpc>
                          <a:spcPts val="800"/>
                        </a:lnSpc>
                        <a:spcAft>
                          <a:spcPts val="0"/>
                        </a:spcAft>
                      </a:pPr>
                      <a:r>
                        <a:rPr lang="fr-FR" sz="800" dirty="0">
                          <a:solidFill>
                            <a:schemeClr val="tx1"/>
                          </a:solidFill>
                          <a:effectLst/>
                          <a:latin typeface="Calibri" panose="020F0502020204030204" pitchFamily="34" charset="0"/>
                        </a:rPr>
                        <a:t>UN-OHRLLS  Bureau du Haut-Représentant pour les pays les moins avancés, les pays en développement sans littoral et les petits États insulaires en développement</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r>
              <a:tr h="447548">
                <a:tc>
                  <a:txBody>
                    <a:bodyPr/>
                    <a:lstStyle/>
                    <a:p>
                      <a:pPr>
                        <a:spcAft>
                          <a:spcPts val="0"/>
                        </a:spcAft>
                      </a:pPr>
                      <a:r>
                        <a:rPr lang="fr-FR" sz="800" dirty="0">
                          <a:solidFill>
                            <a:schemeClr val="tx1"/>
                          </a:solidFill>
                          <a:effectLst/>
                          <a:latin typeface="Calibri" panose="020F0502020204030204" pitchFamily="34" charset="0"/>
                        </a:rPr>
                        <a:t>DAES  Département des affaires économiques et sociales</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DPI  Département de l’information</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OLA  Bureau des affaires juridiques</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vMerge="1">
                  <a:txBody>
                    <a:bodyPr/>
                    <a:lstStyle/>
                    <a:p>
                      <a:pPr>
                        <a:spcAft>
                          <a:spcPts val="0"/>
                        </a:spcAft>
                      </a:pP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r>
              <a:tr h="246137">
                <a:tc>
                  <a:txBody>
                    <a:bodyPr/>
                    <a:lstStyle/>
                    <a:p>
                      <a:pPr>
                        <a:spcAft>
                          <a:spcPts val="0"/>
                        </a:spcAft>
                      </a:pPr>
                      <a:r>
                        <a:rPr lang="fr-FR" sz="800">
                          <a:solidFill>
                            <a:schemeClr val="tx1"/>
                          </a:solidFill>
                          <a:effectLst/>
                          <a:latin typeface="Calibri" panose="020F0502020204030204" pitchFamily="34" charset="0"/>
                        </a:rPr>
                        <a:t>DAM   Département de l’appui aux missions</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DOMP  Département des opérations de maintien de la paix</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a:solidFill>
                            <a:schemeClr val="tx1"/>
                          </a:solidFill>
                          <a:effectLst/>
                          <a:latin typeface="Calibri" panose="020F0502020204030204" pitchFamily="34" charset="0"/>
                        </a:rPr>
                        <a:t>OSAA Bureau du Conseiller spécial pour l’Afrique</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UNON  Office des Nations Unies à Nairobi</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r>
              <a:tr h="329938">
                <a:tc>
                  <a:txBody>
                    <a:bodyPr/>
                    <a:lstStyle/>
                    <a:p>
                      <a:pPr>
                        <a:spcAft>
                          <a:spcPts val="0"/>
                        </a:spcAft>
                      </a:pPr>
                      <a:r>
                        <a:rPr lang="fr-FR" sz="800">
                          <a:solidFill>
                            <a:schemeClr val="tx1"/>
                          </a:solidFill>
                          <a:effectLst/>
                          <a:latin typeface="Calibri" panose="020F0502020204030204" pitchFamily="34" charset="0"/>
                        </a:rPr>
                        <a:t>DGACM Département de l’Assemblée générale et de la gestion des conférences</a:t>
                      </a:r>
                      <a:endParaRPr lang="fr-CH" sz="80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DSS  Département de la sûreté et de la sécurité</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lnSpc>
                          <a:spcPts val="800"/>
                        </a:lnSpc>
                        <a:spcAft>
                          <a:spcPts val="0"/>
                        </a:spcAft>
                      </a:pPr>
                      <a:r>
                        <a:rPr lang="fr-FR" sz="800" dirty="0">
                          <a:solidFill>
                            <a:schemeClr val="tx1"/>
                          </a:solidFill>
                          <a:effectLst/>
                          <a:latin typeface="Calibri" panose="020F0502020204030204" pitchFamily="34" charset="0"/>
                        </a:rPr>
                        <a:t>OSRSG/CAAC  Bureau du Représentant spécial du Secrétaire général pour le sort des enfants en temps de conflit armé</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latin typeface="Calibri" panose="020F0502020204030204" pitchFamily="34" charset="0"/>
                        </a:rPr>
                        <a:t>UNOV Office des Nations Unies à Vienne</a:t>
                      </a:r>
                      <a:endParaRPr lang="fr-CH" sz="800" dirty="0">
                        <a:solidFill>
                          <a:schemeClr val="tx1"/>
                        </a:solidFill>
                        <a:effectLst/>
                        <a:latin typeface="Calibri" panose="020F0502020204030204" pitchFamily="34" charset="0"/>
                        <a:ea typeface="Calibri"/>
                        <a:cs typeface="Times New Roman"/>
                      </a:endParaRPr>
                    </a:p>
                  </a:txBody>
                  <a:tcPr marL="68580" marR="68580" marT="0" marB="0">
                    <a:solidFill>
                      <a:srgbClr val="FFE8D1"/>
                    </a:solidFill>
                  </a:tcPr>
                </a:tc>
              </a:tr>
              <a:tr h="246137">
                <a:tc>
                  <a:txBody>
                    <a:bodyPr/>
                    <a:lstStyle/>
                    <a:p>
                      <a:pPr>
                        <a:spcAft>
                          <a:spcPts val="0"/>
                        </a:spcAft>
                      </a:pPr>
                      <a:r>
                        <a:rPr lang="fr-FR" sz="800" dirty="0">
                          <a:solidFill>
                            <a:schemeClr val="tx1"/>
                          </a:solidFill>
                          <a:effectLst/>
                        </a:rPr>
                        <a:t> </a:t>
                      </a:r>
                      <a:endParaRPr lang="fr-CH" sz="800" dirty="0">
                        <a:solidFill>
                          <a:schemeClr val="tx1"/>
                        </a:solidFill>
                        <a:effectLst/>
                        <a:latin typeface="Calibri"/>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rPr>
                        <a:t>OCHA  Bureau de la coordination des affaires humanitaires</a:t>
                      </a:r>
                      <a:endParaRPr lang="fr-CH" sz="800" dirty="0">
                        <a:solidFill>
                          <a:schemeClr val="tx1"/>
                        </a:solidFill>
                        <a:effectLst/>
                        <a:latin typeface="Calibri"/>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rPr>
                        <a:t> </a:t>
                      </a:r>
                      <a:endParaRPr lang="fr-CH" sz="800" dirty="0">
                        <a:solidFill>
                          <a:schemeClr val="tx1"/>
                        </a:solidFill>
                        <a:effectLst/>
                        <a:latin typeface="Calibri"/>
                        <a:ea typeface="Calibri"/>
                        <a:cs typeface="Times New Roman"/>
                      </a:endParaRPr>
                    </a:p>
                  </a:txBody>
                  <a:tcPr marL="68580" marR="68580" marT="0" marB="0">
                    <a:solidFill>
                      <a:srgbClr val="FFE8D1"/>
                    </a:solidFill>
                  </a:tcPr>
                </a:tc>
                <a:tc>
                  <a:txBody>
                    <a:bodyPr/>
                    <a:lstStyle/>
                    <a:p>
                      <a:pPr>
                        <a:spcAft>
                          <a:spcPts val="0"/>
                        </a:spcAft>
                      </a:pPr>
                      <a:r>
                        <a:rPr lang="fr-FR" sz="800" dirty="0">
                          <a:solidFill>
                            <a:schemeClr val="tx1"/>
                          </a:solidFill>
                          <a:effectLst/>
                        </a:rPr>
                        <a:t> </a:t>
                      </a:r>
                      <a:endParaRPr lang="fr-CH" sz="800" dirty="0">
                        <a:solidFill>
                          <a:schemeClr val="tx1"/>
                        </a:solidFill>
                        <a:effectLst/>
                        <a:latin typeface="Calibri"/>
                        <a:ea typeface="Calibri"/>
                        <a:cs typeface="Times New Roman"/>
                      </a:endParaRPr>
                    </a:p>
                  </a:txBody>
                  <a:tcPr marL="68580" marR="68580" marT="0" marB="0">
                    <a:solidFill>
                      <a:srgbClr val="FFE8D1"/>
                    </a:solidFill>
                  </a:tcPr>
                </a:tc>
              </a:tr>
            </a:tbl>
          </a:graphicData>
        </a:graphic>
      </p:graphicFrame>
      <p:sp>
        <p:nvSpPr>
          <p:cNvPr id="10" name="Rectangle 9"/>
          <p:cNvSpPr/>
          <p:nvPr/>
        </p:nvSpPr>
        <p:spPr bwMode="auto">
          <a:xfrm>
            <a:off x="118805" y="5027380"/>
            <a:ext cx="158215" cy="126487"/>
          </a:xfrm>
          <a:prstGeom prst="rect">
            <a:avLst/>
          </a:prstGeom>
          <a:solidFill>
            <a:srgbClr val="FBA93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pPr>
            <a:endParaRPr kumimoji="0" lang="fr-CH" sz="1800" b="0" i="0" u="none" strike="noStrike" cap="none" normalizeH="0" baseline="0" smtClean="0">
              <a:ln>
                <a:noFill/>
              </a:ln>
              <a:solidFill>
                <a:schemeClr val="tx1"/>
              </a:solidFill>
              <a:effectLst/>
              <a:latin typeface="Calibri" pitchFamily="34" charset="0"/>
              <a:cs typeface="Arial" charset="0"/>
            </a:endParaRPr>
          </a:p>
        </p:txBody>
      </p:sp>
      <p:sp>
        <p:nvSpPr>
          <p:cNvPr id="12" name="Organigramme : Connecteur 11"/>
          <p:cNvSpPr/>
          <p:nvPr/>
        </p:nvSpPr>
        <p:spPr bwMode="auto">
          <a:xfrm rot="5400000" flipH="1">
            <a:off x="3146625" y="5410647"/>
            <a:ext cx="522445" cy="2304000"/>
          </a:xfrm>
          <a:prstGeom prst="flowChartConnector">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pPr>
            <a:endParaRPr kumimoji="0" lang="fr-CH" sz="1800" b="0" i="0" u="none" strike="noStrike" cap="none" normalizeH="0" baseline="0" smtClean="0">
              <a:ln>
                <a:noFill/>
              </a:ln>
              <a:solidFill>
                <a:schemeClr val="tx1"/>
              </a:solidFill>
              <a:effectLst/>
              <a:latin typeface="Calibri" pitchFamily="34" charset="0"/>
              <a:cs typeface="Arial" charset="0"/>
            </a:endParaRPr>
          </a:p>
        </p:txBody>
      </p:sp>
      <p:sp>
        <p:nvSpPr>
          <p:cNvPr id="13" name="ZoneTexte 12"/>
          <p:cNvSpPr txBox="1"/>
          <p:nvPr/>
        </p:nvSpPr>
        <p:spPr>
          <a:xfrm>
            <a:off x="3573470" y="3429000"/>
            <a:ext cx="4800625" cy="1169551"/>
          </a:xfrm>
          <a:prstGeom prst="rect">
            <a:avLst/>
          </a:prstGeom>
          <a:noFill/>
        </p:spPr>
        <p:txBody>
          <a:bodyPr wrap="square" rtlCol="0">
            <a:spAutoFit/>
          </a:bodyPr>
          <a:lstStyle/>
          <a:p>
            <a:r>
              <a:rPr lang="fr-FR" sz="1400" b="1" dirty="0">
                <a:solidFill>
                  <a:srgbClr val="015BBF"/>
                </a:solidFill>
              </a:rPr>
              <a:t>La Résolution AG 46/182 (1991) a créé :</a:t>
            </a:r>
            <a:endParaRPr lang="fr-CH" sz="1400" dirty="0">
              <a:solidFill>
                <a:srgbClr val="015BBF"/>
              </a:solidFill>
            </a:endParaRPr>
          </a:p>
          <a:p>
            <a:r>
              <a:rPr lang="fr-FR" sz="1400" dirty="0">
                <a:solidFill>
                  <a:srgbClr val="015BBF"/>
                </a:solidFill>
              </a:rPr>
              <a:t>- le Coordonnateur des secours d’urgence – </a:t>
            </a:r>
            <a:r>
              <a:rPr lang="fr-FR" sz="1400" b="1" dirty="0">
                <a:solidFill>
                  <a:srgbClr val="015BBF"/>
                </a:solidFill>
              </a:rPr>
              <a:t>ERC</a:t>
            </a:r>
            <a:endParaRPr lang="fr-CH" sz="1400" dirty="0">
              <a:solidFill>
                <a:srgbClr val="015BBF"/>
              </a:solidFill>
            </a:endParaRPr>
          </a:p>
          <a:p>
            <a:r>
              <a:rPr lang="fr-FR" sz="1400" b="1" dirty="0">
                <a:solidFill>
                  <a:srgbClr val="015BBF"/>
                </a:solidFill>
              </a:rPr>
              <a:t>- </a:t>
            </a:r>
            <a:r>
              <a:rPr lang="fr-FR" sz="1400" dirty="0">
                <a:solidFill>
                  <a:srgbClr val="015BBF"/>
                </a:solidFill>
              </a:rPr>
              <a:t>le Département des affaires humanitaires- </a:t>
            </a:r>
            <a:r>
              <a:rPr lang="fr-FR" sz="1400" b="1" dirty="0">
                <a:solidFill>
                  <a:srgbClr val="015BBF"/>
                </a:solidFill>
              </a:rPr>
              <a:t>OCHA,</a:t>
            </a:r>
            <a:r>
              <a:rPr lang="fr-FR" sz="1400" dirty="0">
                <a:solidFill>
                  <a:srgbClr val="015BBF"/>
                </a:solidFill>
              </a:rPr>
              <a:t> en 1998</a:t>
            </a:r>
            <a:r>
              <a:rPr lang="fr-FR" sz="1400" b="1" dirty="0">
                <a:solidFill>
                  <a:srgbClr val="015BBF"/>
                </a:solidFill>
              </a:rPr>
              <a:t> </a:t>
            </a:r>
            <a:endParaRPr lang="fr-CH" sz="1400" dirty="0">
              <a:solidFill>
                <a:srgbClr val="015BBF"/>
              </a:solidFill>
            </a:endParaRPr>
          </a:p>
          <a:p>
            <a:r>
              <a:rPr lang="fr-FR" sz="1400" dirty="0">
                <a:solidFill>
                  <a:srgbClr val="015BBF"/>
                </a:solidFill>
              </a:rPr>
              <a:t>- le Comité permanent </a:t>
            </a:r>
            <a:r>
              <a:rPr lang="fr-FR" sz="1400" dirty="0" err="1">
                <a:solidFill>
                  <a:srgbClr val="015BBF"/>
                </a:solidFill>
              </a:rPr>
              <a:t>interorganisations</a:t>
            </a:r>
            <a:r>
              <a:rPr lang="fr-FR" sz="1400" dirty="0">
                <a:solidFill>
                  <a:srgbClr val="015BBF"/>
                </a:solidFill>
              </a:rPr>
              <a:t> – </a:t>
            </a:r>
            <a:r>
              <a:rPr lang="fr-FR" sz="1400" b="1" dirty="0">
                <a:solidFill>
                  <a:srgbClr val="015BBF"/>
                </a:solidFill>
              </a:rPr>
              <a:t>IASC</a:t>
            </a:r>
            <a:endParaRPr lang="fr-CH" sz="1400" dirty="0">
              <a:solidFill>
                <a:srgbClr val="015BBF"/>
              </a:solidFill>
            </a:endParaRPr>
          </a:p>
          <a:p>
            <a:r>
              <a:rPr lang="fr-FR" sz="1400" b="1" dirty="0">
                <a:solidFill>
                  <a:srgbClr val="015BBF"/>
                </a:solidFill>
              </a:rPr>
              <a:t>-  </a:t>
            </a:r>
            <a:r>
              <a:rPr lang="fr-FR" sz="1400" dirty="0">
                <a:solidFill>
                  <a:srgbClr val="015BBF"/>
                </a:solidFill>
              </a:rPr>
              <a:t>le Fonds central pour les interventions d’urgence – </a:t>
            </a:r>
            <a:r>
              <a:rPr lang="fr-FR" sz="1400" b="1" dirty="0">
                <a:solidFill>
                  <a:srgbClr val="015BBF"/>
                </a:solidFill>
              </a:rPr>
              <a:t>CERF</a:t>
            </a:r>
            <a:endParaRPr lang="fr-CH" sz="1400" dirty="0">
              <a:solidFill>
                <a:srgbClr val="015BBF"/>
              </a:solidFill>
            </a:endParaRPr>
          </a:p>
        </p:txBody>
      </p:sp>
      <p:sp>
        <p:nvSpPr>
          <p:cNvPr id="22" name="ZoneTexte 21"/>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16"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127</a:t>
            </a:fld>
            <a:endParaRPr lang="en-GB" altLang="en-US" sz="1600" b="1" dirty="0" smtClean="0">
              <a:solidFill>
                <a:srgbClr val="000000"/>
              </a:solidFill>
            </a:endParaRPr>
          </a:p>
        </p:txBody>
      </p:sp>
    </p:spTree>
    <p:extLst>
      <p:ext uri="{BB962C8B-B14F-4D97-AF65-F5344CB8AC3E}">
        <p14:creationId xmlns:p14="http://schemas.microsoft.com/office/powerpoint/2010/main" val="2189279643"/>
      </p:ext>
    </p:extLst>
  </p:cSld>
  <p:clrMapOvr>
    <a:masterClrMapping/>
  </p:clrMapOvr>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7" name="Rectangle 2"/>
          <p:cNvSpPr>
            <a:spLocks noChangeArrowheads="1"/>
          </p:cNvSpPr>
          <p:nvPr/>
        </p:nvSpPr>
        <p:spPr bwMode="auto">
          <a:xfrm>
            <a:off x="228600" y="2235200"/>
            <a:ext cx="8534400" cy="6740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09588" indent="-457200" eaLnBrk="0" hangingPunct="0">
              <a:tabLst>
                <a:tab pos="627063" algn="l"/>
              </a:tabLst>
              <a:defRPr sz="2000">
                <a:solidFill>
                  <a:schemeClr val="tx1"/>
                </a:solidFill>
                <a:latin typeface="Calibri" pitchFamily="34" charset="0"/>
                <a:cs typeface="Arial" pitchFamily="34" charset="0"/>
              </a:defRPr>
            </a:lvl1pPr>
            <a:lvl2pPr marL="742950" indent="-285750" eaLnBrk="0" hangingPunct="0">
              <a:tabLst>
                <a:tab pos="627063" algn="l"/>
              </a:tabLst>
              <a:defRPr sz="2000">
                <a:solidFill>
                  <a:schemeClr val="tx1"/>
                </a:solidFill>
                <a:latin typeface="Calibri" pitchFamily="34" charset="0"/>
                <a:cs typeface="Arial" pitchFamily="34" charset="0"/>
              </a:defRPr>
            </a:lvl2pPr>
            <a:lvl3pPr marL="1143000" indent="-228600" eaLnBrk="0" hangingPunct="0">
              <a:tabLst>
                <a:tab pos="627063" algn="l"/>
              </a:tabLst>
              <a:defRPr sz="2000">
                <a:solidFill>
                  <a:schemeClr val="tx1"/>
                </a:solidFill>
                <a:latin typeface="Calibri" pitchFamily="34" charset="0"/>
                <a:cs typeface="Arial" pitchFamily="34" charset="0"/>
              </a:defRPr>
            </a:lvl3pPr>
            <a:lvl4pPr marL="1600200" indent="-228600" eaLnBrk="0" hangingPunct="0">
              <a:tabLst>
                <a:tab pos="627063" algn="l"/>
              </a:tabLst>
              <a:defRPr sz="2000">
                <a:solidFill>
                  <a:schemeClr val="tx1"/>
                </a:solidFill>
                <a:latin typeface="Calibri" pitchFamily="34" charset="0"/>
                <a:cs typeface="Arial" pitchFamily="34" charset="0"/>
              </a:defRPr>
            </a:lvl4pPr>
            <a:lvl5pPr marL="2057400" indent="-228600" eaLnBrk="0" hangingPunct="0">
              <a:tabLst>
                <a:tab pos="627063"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627063"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627063"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627063"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627063" algn="l"/>
              </a:tabLst>
              <a:defRPr sz="2000">
                <a:solidFill>
                  <a:schemeClr val="tx1"/>
                </a:solidFill>
                <a:latin typeface="Calibri" pitchFamily="34" charset="0"/>
                <a:cs typeface="Arial" pitchFamily="34" charset="0"/>
              </a:defRPr>
            </a:lvl9pPr>
          </a:lstStyle>
          <a:p>
            <a:pPr lvl="0" eaLnBrk="1" hangingPunct="1">
              <a:buClr>
                <a:srgbClr val="FFFFFF"/>
              </a:buClr>
              <a:buSzPct val="80000"/>
            </a:pPr>
            <a:r>
              <a:rPr lang="en-GB" altLang="fr-FR" sz="2400" b="1" dirty="0">
                <a:solidFill>
                  <a:srgbClr val="000000"/>
                </a:solidFill>
              </a:rPr>
              <a:t>I. </a:t>
            </a:r>
            <a:r>
              <a:rPr lang="fr-FR" sz="2400" b="1" dirty="0" smtClean="0"/>
              <a:t>Élaboration </a:t>
            </a:r>
            <a:r>
              <a:rPr lang="fr-FR" sz="2400" b="1" dirty="0"/>
              <a:t>des politiques</a:t>
            </a:r>
            <a:endParaRPr lang="fr-CH" sz="2400" dirty="0"/>
          </a:p>
          <a:p>
            <a:pPr eaLnBrk="1" hangingPunct="1">
              <a:buClr>
                <a:srgbClr val="FFFFFF"/>
              </a:buClr>
              <a:buSzPct val="80000"/>
              <a:buFont typeface="Wingdings" pitchFamily="2" charset="2"/>
              <a:buNone/>
            </a:pPr>
            <a:endParaRPr lang="en-GB" altLang="fr-FR" sz="2400" b="1" dirty="0">
              <a:solidFill>
                <a:srgbClr val="000000"/>
              </a:solidFill>
            </a:endParaRPr>
          </a:p>
          <a:p>
            <a:pPr eaLnBrk="1" hangingPunct="1">
              <a:buClr>
                <a:srgbClr val="FFFFFF"/>
              </a:buClr>
              <a:buSzPct val="80000"/>
              <a:buFont typeface="Wingdings" pitchFamily="2" charset="2"/>
              <a:buNone/>
            </a:pPr>
            <a:r>
              <a:rPr lang="en-US" altLang="fr-FR" sz="2400" b="1" dirty="0">
                <a:solidFill>
                  <a:srgbClr val="000000"/>
                </a:solidFill>
                <a:sym typeface="Times New Roman" pitchFamily="18" charset="0"/>
              </a:rPr>
              <a:t>II. </a:t>
            </a:r>
            <a:r>
              <a:rPr lang="fr-FR" sz="2400" b="1" dirty="0"/>
              <a:t>Mobilisation humanitaire</a:t>
            </a: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r>
              <a:rPr lang="en-US" altLang="fr-FR" sz="2400" b="1" dirty="0">
                <a:solidFill>
                  <a:srgbClr val="000000"/>
                </a:solidFill>
                <a:sym typeface="Times New Roman" pitchFamily="18" charset="0"/>
              </a:rPr>
              <a:t>III. </a:t>
            </a:r>
            <a:r>
              <a:rPr lang="fr-FR" sz="2400" b="1" dirty="0"/>
              <a:t>Coordination des interventions humanitaires</a:t>
            </a: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r>
              <a:rPr lang="en-US" altLang="fr-FR" sz="2400" b="1" dirty="0">
                <a:solidFill>
                  <a:srgbClr val="000000"/>
                </a:solidFill>
                <a:sym typeface="Times New Roman" pitchFamily="18" charset="0"/>
              </a:rPr>
              <a:t>IV. </a:t>
            </a:r>
            <a:r>
              <a:rPr lang="fr-FR" sz="2400" b="1" dirty="0"/>
              <a:t>Gestion de l’information</a:t>
            </a: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r>
              <a:rPr lang="en-US" altLang="fr-FR" sz="2400" b="1" dirty="0">
                <a:solidFill>
                  <a:srgbClr val="000000"/>
                </a:solidFill>
                <a:sym typeface="Times New Roman" pitchFamily="18" charset="0"/>
              </a:rPr>
              <a:t>V. </a:t>
            </a:r>
            <a:r>
              <a:rPr lang="en-US" altLang="fr-FR" sz="2400" b="1" dirty="0" smtClean="0">
                <a:solidFill>
                  <a:srgbClr val="000000"/>
                </a:solidFill>
                <a:sym typeface="Times New Roman" pitchFamily="18" charset="0"/>
              </a:rPr>
              <a:t> </a:t>
            </a:r>
            <a:r>
              <a:rPr lang="fr-FR" sz="2400" b="1" dirty="0" smtClean="0"/>
              <a:t>Financement </a:t>
            </a:r>
            <a:r>
              <a:rPr lang="fr-FR" sz="2400" b="1" dirty="0"/>
              <a:t>de l’action </a:t>
            </a:r>
            <a:endParaRPr lang="fr-FR" sz="2400" b="1" dirty="0" smtClean="0"/>
          </a:p>
          <a:p>
            <a:pPr marL="446088" indent="-446088" eaLnBrk="1" hangingPunct="1">
              <a:buClr>
                <a:srgbClr val="FFFFFF"/>
              </a:buClr>
              <a:buSzPct val="80000"/>
              <a:buFont typeface="Wingdings" pitchFamily="2" charset="2"/>
              <a:buNone/>
              <a:tabLst/>
            </a:pPr>
            <a:r>
              <a:rPr lang="fr-FR" sz="2400" b="1" dirty="0"/>
              <a:t>	</a:t>
            </a:r>
            <a:r>
              <a:rPr lang="fr-FR" sz="2400" b="1" dirty="0" smtClean="0"/>
              <a:t>humanitaire</a:t>
            </a: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endParaRPr lang="en-US" altLang="fr-FR" sz="2400" b="1" dirty="0">
              <a:solidFill>
                <a:srgbClr val="000000"/>
              </a:solidFill>
              <a:sym typeface="Times New Roman" pitchFamily="18" charset="0"/>
            </a:endParaRPr>
          </a:p>
          <a:p>
            <a:pPr eaLnBrk="1" hangingPunct="1">
              <a:buClr>
                <a:srgbClr val="FFFFFF"/>
              </a:buClr>
              <a:buSzPct val="80000"/>
              <a:buFont typeface="Wingdings" pitchFamily="2" charset="2"/>
              <a:buNone/>
            </a:pPr>
            <a:endParaRPr lang="en-GB" altLang="fr-FR" sz="2400" b="1" dirty="0">
              <a:solidFill>
                <a:srgbClr val="000000"/>
              </a:solidFill>
            </a:endParaRPr>
          </a:p>
          <a:p>
            <a:pPr eaLnBrk="1" hangingPunct="1">
              <a:buClr>
                <a:srgbClr val="FFFFFF"/>
              </a:buClr>
              <a:buSzPct val="80000"/>
              <a:buFont typeface="Wingdings" pitchFamily="2" charset="2"/>
              <a:buNone/>
            </a:pPr>
            <a:endParaRPr lang="en-GB" altLang="fr-FR" sz="2400" b="1" dirty="0">
              <a:solidFill>
                <a:srgbClr val="000000"/>
              </a:solidFill>
            </a:endParaRPr>
          </a:p>
          <a:p>
            <a:pPr eaLnBrk="1" hangingPunct="1">
              <a:buClr>
                <a:srgbClr val="FFFFFF"/>
              </a:buClr>
              <a:buSzPct val="80000"/>
              <a:buFont typeface="Wingdings" pitchFamily="2" charset="2"/>
              <a:buNone/>
            </a:pPr>
            <a:endParaRPr lang="en-GB" altLang="fr-FR" sz="2400" b="1" dirty="0">
              <a:solidFill>
                <a:srgbClr val="000000"/>
              </a:solidFill>
            </a:endParaRPr>
          </a:p>
        </p:txBody>
      </p:sp>
      <p:sp>
        <p:nvSpPr>
          <p:cNvPr id="185348" name="Rectangle 3"/>
          <p:cNvSpPr>
            <a:spLocks noChangeArrowheads="1"/>
          </p:cNvSpPr>
          <p:nvPr/>
        </p:nvSpPr>
        <p:spPr bwMode="auto">
          <a:xfrm>
            <a:off x="3886200" y="228600"/>
            <a:ext cx="1301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a:solidFill>
                  <a:srgbClr val="000000"/>
                </a:solidFill>
              </a:rPr>
              <a:t>OCHA</a:t>
            </a:r>
            <a:endParaRPr lang="en-GB" altLang="fr-FR" sz="2800" b="1">
              <a:solidFill>
                <a:srgbClr val="000000"/>
              </a:solidFill>
            </a:endParaRPr>
          </a:p>
        </p:txBody>
      </p:sp>
      <p:sp>
        <p:nvSpPr>
          <p:cNvPr id="185349" name="Rectangle 4"/>
          <p:cNvSpPr>
            <a:spLocks noChangeArrowheads="1"/>
          </p:cNvSpPr>
          <p:nvPr/>
        </p:nvSpPr>
        <p:spPr bwMode="auto">
          <a:xfrm>
            <a:off x="1463847" y="904875"/>
            <a:ext cx="6314741"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400" b="1" dirty="0"/>
              <a:t>Fonctions permanentes essentielles de </a:t>
            </a:r>
            <a:r>
              <a:rPr lang="fr-FR" sz="2400" b="1" dirty="0" smtClean="0"/>
              <a:t>l’OCHA</a:t>
            </a:r>
            <a:endParaRPr lang="en-GB" altLang="fr-FR" sz="2400" b="1" dirty="0">
              <a:solidFill>
                <a:srgbClr val="000000"/>
              </a:solidFill>
            </a:endParaRPr>
          </a:p>
        </p:txBody>
      </p:sp>
      <p:pic>
        <p:nvPicPr>
          <p:cNvPr id="12" name="Picture 11" descr="CAP2011"/>
          <p:cNvPicPr>
            <a:picLocks noChangeAspect="1" noChangeArrowheads="1"/>
          </p:cNvPicPr>
          <p:nvPr/>
        </p:nvPicPr>
        <p:blipFill>
          <a:blip r:embed="rId3"/>
          <a:srcRect/>
          <a:stretch>
            <a:fillRect/>
          </a:stretch>
        </p:blipFill>
        <p:spPr bwMode="auto">
          <a:xfrm>
            <a:off x="4572000" y="1676400"/>
            <a:ext cx="1500188" cy="1793875"/>
          </a:xfrm>
          <a:prstGeom prst="rect">
            <a:avLst/>
          </a:prstGeom>
          <a:noFill/>
          <a:ln w="9525">
            <a:solidFill>
              <a:schemeClr val="bg2">
                <a:lumMod val="50000"/>
              </a:schemeClr>
            </a:solidFill>
            <a:miter lim="800000"/>
            <a:headEnd/>
            <a:tailEnd/>
          </a:ln>
          <a:extLst/>
        </p:spPr>
      </p:pic>
      <p:pic>
        <p:nvPicPr>
          <p:cNvPr id="185351" name="Picture 17" descr="Coordinating in Haiti, 20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53200" y="3124200"/>
            <a:ext cx="1905000" cy="1760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52" name="Picture 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648200" y="4287838"/>
            <a:ext cx="1533525" cy="2112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53" name="Oval 8"/>
          <p:cNvSpPr>
            <a:spLocks noChangeArrowheads="1"/>
          </p:cNvSpPr>
          <p:nvPr/>
        </p:nvSpPr>
        <p:spPr bwMode="auto">
          <a:xfrm>
            <a:off x="76200" y="3581400"/>
            <a:ext cx="6477000" cy="685800"/>
          </a:xfrm>
          <a:prstGeom prst="ellipse">
            <a:avLst/>
          </a:prstGeom>
          <a:noFill/>
          <a:ln w="25400" algn="ctr">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fr-FR" altLang="fr-FR" sz="1800">
              <a:solidFill>
                <a:srgbClr val="000000"/>
              </a:solidFill>
            </a:endParaRPr>
          </a:p>
        </p:txBody>
      </p:sp>
      <p:sp>
        <p:nvSpPr>
          <p:cNvPr id="10" name="ZoneTexte 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ZoneTexte 12"/>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1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128</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1" name="2 Marcador de texto"/>
          <p:cNvSpPr>
            <a:spLocks noGrp="1"/>
          </p:cNvSpPr>
          <p:nvPr>
            <p:ph type="body" sz="half" idx="4294967295"/>
          </p:nvPr>
        </p:nvSpPr>
        <p:spPr>
          <a:xfrm>
            <a:off x="457200" y="1600200"/>
            <a:ext cx="8153400" cy="3886200"/>
          </a:xfrm>
        </p:spPr>
        <p:txBody>
          <a:bodyPr/>
          <a:lstStyle/>
          <a:p>
            <a:pPr eaLnBrk="1" hangingPunct="1">
              <a:lnSpc>
                <a:spcPct val="90000"/>
              </a:lnSpc>
              <a:buClr>
                <a:schemeClr val="accent2"/>
              </a:buClr>
              <a:buFont typeface="Wingdings" pitchFamily="2" charset="2"/>
              <a:buChar char="§"/>
            </a:pPr>
            <a:r>
              <a:rPr lang="fr-FR" sz="3000" b="1" dirty="0">
                <a:solidFill>
                  <a:schemeClr val="bg2"/>
                </a:solidFill>
                <a:latin typeface="Calibri" panose="020F0502020204030204" pitchFamily="34" charset="0"/>
              </a:rPr>
              <a:t>Soutenir le CH, la HCT et les Groupes </a:t>
            </a:r>
            <a:endParaRPr lang="es-ES" altLang="fr-FR" sz="3000" b="1" dirty="0" smtClean="0">
              <a:solidFill>
                <a:schemeClr val="bg2"/>
              </a:solidFill>
              <a:latin typeface="Calibri" pitchFamily="34" charset="0"/>
            </a:endParaRPr>
          </a:p>
          <a:p>
            <a:pPr eaLnBrk="1" hangingPunct="1">
              <a:lnSpc>
                <a:spcPct val="90000"/>
              </a:lnSpc>
              <a:buClr>
                <a:schemeClr val="accent2"/>
              </a:buClr>
              <a:buFont typeface="Wingdings" pitchFamily="2" charset="2"/>
              <a:buChar char="§"/>
            </a:pPr>
            <a:r>
              <a:rPr lang="fr-FR" sz="3000" b="1" dirty="0">
                <a:solidFill>
                  <a:schemeClr val="bg2"/>
                </a:solidFill>
                <a:latin typeface="Calibri" panose="020F0502020204030204" pitchFamily="34" charset="0"/>
              </a:rPr>
              <a:t>Négocier l’accès</a:t>
            </a:r>
            <a:r>
              <a:rPr lang="es-ES" altLang="fr-FR" sz="3400" b="1" dirty="0" smtClean="0">
                <a:solidFill>
                  <a:schemeClr val="bg2"/>
                </a:solidFill>
                <a:latin typeface="Calibri" pitchFamily="34" charset="0"/>
              </a:rPr>
              <a:t> </a:t>
            </a:r>
          </a:p>
          <a:p>
            <a:pPr eaLnBrk="1" hangingPunct="1">
              <a:lnSpc>
                <a:spcPct val="90000"/>
              </a:lnSpc>
              <a:buClr>
                <a:schemeClr val="accent2"/>
              </a:buClr>
              <a:buFont typeface="Wingdings" pitchFamily="2" charset="2"/>
              <a:buChar char="§"/>
            </a:pPr>
            <a:r>
              <a:rPr lang="fr-FR" sz="3000" b="1" dirty="0" smtClean="0">
                <a:solidFill>
                  <a:schemeClr val="bg2"/>
                </a:solidFill>
                <a:latin typeface="Calibri" panose="020F0502020204030204" pitchFamily="34" charset="0"/>
              </a:rPr>
              <a:t>Gérer </a:t>
            </a:r>
            <a:r>
              <a:rPr lang="fr-FR" sz="3000" b="1" dirty="0">
                <a:solidFill>
                  <a:schemeClr val="bg2"/>
                </a:solidFill>
                <a:latin typeface="Calibri" panose="020F0502020204030204" pitchFamily="34" charset="0"/>
              </a:rPr>
              <a:t>l’évaluation des </a:t>
            </a:r>
            <a:r>
              <a:rPr lang="fr-FR" sz="3000" b="1" dirty="0" smtClean="0">
                <a:solidFill>
                  <a:schemeClr val="bg2"/>
                </a:solidFill>
                <a:latin typeface="Calibri" panose="020F0502020204030204" pitchFamily="34" charset="0"/>
              </a:rPr>
              <a:t>besoins</a:t>
            </a:r>
          </a:p>
          <a:p>
            <a:pPr eaLnBrk="1" hangingPunct="1">
              <a:lnSpc>
                <a:spcPct val="90000"/>
              </a:lnSpc>
              <a:buClr>
                <a:schemeClr val="accent2"/>
              </a:buClr>
              <a:buFont typeface="Wingdings" pitchFamily="2" charset="2"/>
              <a:buChar char="§"/>
            </a:pPr>
            <a:r>
              <a:rPr lang="fr-FR" altLang="fr-FR" sz="3000" b="1" dirty="0" smtClean="0">
                <a:solidFill>
                  <a:schemeClr val="bg2"/>
                </a:solidFill>
                <a:latin typeface="Calibri" panose="020F0502020204030204" pitchFamily="34" charset="0"/>
              </a:rPr>
              <a:t>Coordination régionale</a:t>
            </a:r>
            <a:endParaRPr lang="es-ES" altLang="fr-FR" sz="3000" b="1" dirty="0" smtClean="0">
              <a:solidFill>
                <a:schemeClr val="bg2"/>
              </a:solidFill>
              <a:latin typeface="Calibri" pitchFamily="34" charset="0"/>
            </a:endParaRPr>
          </a:p>
          <a:p>
            <a:pPr eaLnBrk="1" hangingPunct="1">
              <a:lnSpc>
                <a:spcPct val="90000"/>
              </a:lnSpc>
              <a:spcAft>
                <a:spcPts val="1200"/>
              </a:spcAft>
              <a:buClr>
                <a:schemeClr val="accent2"/>
              </a:buClr>
              <a:buFont typeface="Wingdings" pitchFamily="2" charset="2"/>
              <a:buChar char="§"/>
            </a:pPr>
            <a:r>
              <a:rPr lang="fr-FR" sz="3000" b="1" dirty="0">
                <a:latin typeface="Calibri" panose="020F0502020204030204" pitchFamily="34" charset="0"/>
              </a:rPr>
              <a:t>Relations entre les humanitaires et </a:t>
            </a:r>
            <a:r>
              <a:rPr lang="fr-FR" sz="3000" b="1" dirty="0" smtClean="0">
                <a:latin typeface="Calibri" panose="020F0502020204030204" pitchFamily="34" charset="0"/>
              </a:rPr>
              <a:t/>
            </a:r>
            <a:br>
              <a:rPr lang="fr-FR" sz="3000" b="1" dirty="0" smtClean="0">
                <a:latin typeface="Calibri" panose="020F0502020204030204" pitchFamily="34" charset="0"/>
              </a:rPr>
            </a:br>
            <a:r>
              <a:rPr lang="fr-FR" sz="3000" b="1" dirty="0" smtClean="0">
                <a:latin typeface="Calibri" panose="020F0502020204030204" pitchFamily="34" charset="0"/>
              </a:rPr>
              <a:t>les </a:t>
            </a:r>
            <a:r>
              <a:rPr lang="fr-FR" sz="3000" b="1" dirty="0">
                <a:latin typeface="Calibri" panose="020F0502020204030204" pitchFamily="34" charset="0"/>
              </a:rPr>
              <a:t>militaires</a:t>
            </a:r>
            <a:endParaRPr lang="es-ES" altLang="fr-FR" sz="3000" b="1" dirty="0" smtClean="0">
              <a:latin typeface="Calibri" pitchFamily="34" charset="0"/>
            </a:endParaRPr>
          </a:p>
          <a:p>
            <a:pPr eaLnBrk="1" hangingPunct="1">
              <a:lnSpc>
                <a:spcPct val="90000"/>
              </a:lnSpc>
              <a:buClr>
                <a:schemeClr val="accent2"/>
              </a:buClr>
              <a:buFont typeface="Wingdings" pitchFamily="2" charset="2"/>
              <a:buChar char="§"/>
            </a:pPr>
            <a:r>
              <a:rPr lang="fr-FR" sz="3000" b="1" dirty="0">
                <a:solidFill>
                  <a:schemeClr val="bg2"/>
                </a:solidFill>
                <a:latin typeface="Calibri" panose="020F0502020204030204" pitchFamily="34" charset="0"/>
              </a:rPr>
              <a:t>Gérer le CHF (le Fonds humanitaire commun)</a:t>
            </a:r>
            <a:endParaRPr lang="es-ES" altLang="fr-FR" sz="3000" b="1" dirty="0" smtClean="0">
              <a:solidFill>
                <a:schemeClr val="bg2"/>
              </a:solidFill>
              <a:latin typeface="Calibri" pitchFamily="34" charset="0"/>
            </a:endParaRPr>
          </a:p>
          <a:p>
            <a:pPr eaLnBrk="1" hangingPunct="1">
              <a:lnSpc>
                <a:spcPct val="90000"/>
              </a:lnSpc>
              <a:buClr>
                <a:schemeClr val="accent2"/>
              </a:buClr>
              <a:buFont typeface="Wingdings" pitchFamily="2" charset="2"/>
              <a:buChar char="§"/>
            </a:pPr>
            <a:endParaRPr lang="es-ES" altLang="fr-FR" sz="3400" b="1" dirty="0" smtClean="0">
              <a:latin typeface="Calibri" pitchFamily="34" charset="0"/>
            </a:endParaRPr>
          </a:p>
        </p:txBody>
      </p:sp>
      <p:sp>
        <p:nvSpPr>
          <p:cNvPr id="186372" name="Rectangle 4"/>
          <p:cNvSpPr>
            <a:spLocks noChangeArrowheads="1"/>
          </p:cNvSpPr>
          <p:nvPr/>
        </p:nvSpPr>
        <p:spPr bwMode="auto">
          <a:xfrm>
            <a:off x="3886200" y="242888"/>
            <a:ext cx="13017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a:solidFill>
                  <a:srgbClr val="000000"/>
                </a:solidFill>
              </a:rPr>
              <a:t>OCHA</a:t>
            </a:r>
            <a:endParaRPr lang="en-GB" altLang="fr-FR" sz="2800" b="1">
              <a:solidFill>
                <a:srgbClr val="000000"/>
              </a:solidFill>
            </a:endParaRPr>
          </a:p>
        </p:txBody>
      </p:sp>
      <p:sp>
        <p:nvSpPr>
          <p:cNvPr id="186373" name="Rectangle 5"/>
          <p:cNvSpPr>
            <a:spLocks noChangeArrowheads="1"/>
          </p:cNvSpPr>
          <p:nvPr/>
        </p:nvSpPr>
        <p:spPr bwMode="auto">
          <a:xfrm>
            <a:off x="1447800" y="904875"/>
            <a:ext cx="6116931"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FR" sz="2400" b="1" dirty="0"/>
              <a:t>Coordination des interventions </a:t>
            </a:r>
            <a:r>
              <a:rPr lang="fr-FR" sz="2400" b="1" dirty="0" smtClean="0"/>
              <a:t>humanitaires</a:t>
            </a:r>
            <a:endParaRPr lang="en-GB" altLang="fr-FR" sz="2400" b="1" dirty="0">
              <a:solidFill>
                <a:srgbClr val="000000"/>
              </a:solidFill>
            </a:endParaRPr>
          </a:p>
        </p:txBody>
      </p:sp>
      <p:sp>
        <p:nvSpPr>
          <p:cNvPr id="186374" name="Oval 6"/>
          <p:cNvSpPr>
            <a:spLocks noChangeArrowheads="1"/>
          </p:cNvSpPr>
          <p:nvPr/>
        </p:nvSpPr>
        <p:spPr bwMode="auto">
          <a:xfrm>
            <a:off x="460730" y="3621025"/>
            <a:ext cx="7798150" cy="998530"/>
          </a:xfrm>
          <a:prstGeom prst="ellipse">
            <a:avLst/>
          </a:prstGeom>
          <a:noFill/>
          <a:ln w="25400" algn="ctr">
            <a:solidFill>
              <a:srgbClr val="3366FF"/>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fr-FR" altLang="fr-FR" sz="1800">
              <a:solidFill>
                <a:srgbClr val="000000"/>
              </a:solidFill>
            </a:endParaRPr>
          </a:p>
        </p:txBody>
      </p:sp>
      <p:sp>
        <p:nvSpPr>
          <p:cNvPr id="186375" name="Rectangle 10"/>
          <p:cNvSpPr>
            <a:spLocks noChangeArrowheads="1"/>
          </p:cNvSpPr>
          <p:nvPr/>
        </p:nvSpPr>
        <p:spPr bwMode="auto">
          <a:xfrm>
            <a:off x="3352800" y="5717910"/>
            <a:ext cx="2362200" cy="476250"/>
          </a:xfrm>
          <a:prstGeom prst="rect">
            <a:avLst/>
          </a:prstGeom>
          <a:solidFill>
            <a:srgbClr val="3366FF"/>
          </a:solidFill>
          <a:ln w="19050" algn="ctr">
            <a:solidFill>
              <a:srgbClr val="3366FF"/>
            </a:solidFill>
            <a:miter lim="800000"/>
            <a:headEnd/>
            <a:tailEnd/>
          </a:ln>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fr-FR" sz="2400" b="1" dirty="0" smtClean="0">
                <a:solidFill>
                  <a:srgbClr val="FFFFFF"/>
                </a:solidFill>
              </a:rPr>
              <a:t>CMCOORD-NU</a:t>
            </a:r>
            <a:endParaRPr lang="en-GB" altLang="fr-FR" sz="2400" b="1" dirty="0">
              <a:solidFill>
                <a:srgbClr val="FFFFFF"/>
              </a:solidFill>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ZoneTexte 11"/>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15" name="Arc 14"/>
          <p:cNvSpPr/>
          <p:nvPr/>
        </p:nvSpPr>
        <p:spPr bwMode="auto">
          <a:xfrm rot="10800000">
            <a:off x="460393" y="2276850"/>
            <a:ext cx="5570997" cy="3679185"/>
          </a:xfrm>
          <a:prstGeom prst="arc">
            <a:avLst>
              <a:gd name="adj1" fmla="val 15991904"/>
              <a:gd name="adj2" fmla="val 17348"/>
            </a:avLst>
          </a:prstGeom>
          <a:noFill/>
          <a:ln w="12700" cap="flat" cmpd="sng" algn="ctr">
            <a:solidFill>
              <a:srgbClr val="0033CC"/>
            </a:solidFill>
            <a:prstDash val="solid"/>
            <a:round/>
            <a:headEnd type="none" w="med" len="med"/>
            <a:tailEnd type="arrow"/>
          </a:ln>
          <a:effectLst/>
        </p:spPr>
        <p:txBody>
          <a:bodyPr rtlCol="0" anchor="ctr"/>
          <a:lstStyle/>
          <a:p>
            <a:pPr algn="ctr"/>
            <a:endParaRPr lang="fr-CH"/>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129</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5" name="TextBox 4"/>
          <p:cNvSpPr txBox="1">
            <a:spLocks noChangeArrowheads="1"/>
          </p:cNvSpPr>
          <p:nvPr/>
        </p:nvSpPr>
        <p:spPr bwMode="auto">
          <a:xfrm>
            <a:off x="153832" y="1316725"/>
            <a:ext cx="8796338" cy="5447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273050" indent="-273050" eaLnBrk="1" hangingPunct="1">
              <a:buSzPct val="80000"/>
              <a:buFont typeface="Wingdings" pitchFamily="2" charset="2"/>
              <a:buChar char="ü"/>
              <a:tabLst>
                <a:tab pos="273050" algn="l"/>
              </a:tabLst>
            </a:pPr>
            <a:r>
              <a:rPr lang="fr-FR" sz="1700" b="1" dirty="0" smtClean="0"/>
              <a:t>Elles </a:t>
            </a:r>
            <a:r>
              <a:rPr lang="fr-FR" sz="1700" b="1" dirty="0"/>
              <a:t>ont presque toujours une seule composante (en principe, une composante militaire)</a:t>
            </a:r>
            <a:r>
              <a:rPr lang="en-US" altLang="en-US" sz="1700" b="1" dirty="0" smtClean="0"/>
              <a:t>.</a:t>
            </a:r>
            <a:endParaRPr lang="en-US" altLang="en-US" sz="1700" b="1" dirty="0"/>
          </a:p>
          <a:p>
            <a:pPr marL="273050" indent="-273050" eaLnBrk="1" hangingPunct="1">
              <a:buSzPct val="80000"/>
              <a:buFont typeface="Wingdings" pitchFamily="2" charset="2"/>
              <a:buChar char="ü"/>
            </a:pPr>
            <a:r>
              <a:rPr lang="fr-FR" sz="1700" b="1" dirty="0" smtClean="0"/>
              <a:t>Elles </a:t>
            </a:r>
            <a:r>
              <a:rPr lang="fr-FR" sz="1700" b="1" dirty="0"/>
              <a:t>peuvent avoir ou non un Représentant spécial </a:t>
            </a:r>
            <a:r>
              <a:rPr lang="fr-FR" sz="1700" b="1" dirty="0" smtClean="0"/>
              <a:t/>
            </a:r>
            <a:br>
              <a:rPr lang="fr-FR" sz="1700" b="1" dirty="0" smtClean="0"/>
            </a:br>
            <a:r>
              <a:rPr lang="fr-FR" sz="1700" b="1" dirty="0" smtClean="0"/>
              <a:t>du </a:t>
            </a:r>
            <a:r>
              <a:rPr lang="fr-FR" sz="1700" b="1" dirty="0"/>
              <a:t>Secrétaire général (RSSG) en tant que Chef </a:t>
            </a:r>
            <a:r>
              <a:rPr lang="fr-FR" sz="1700" b="1" dirty="0" smtClean="0"/>
              <a:t>de </a:t>
            </a:r>
            <a:r>
              <a:rPr lang="fr-FR" sz="1700" b="1" dirty="0"/>
              <a:t>mission </a:t>
            </a:r>
            <a:r>
              <a:rPr lang="fr-FR" sz="1700" b="1" dirty="0" smtClean="0"/>
              <a:t/>
            </a:r>
            <a:br>
              <a:rPr lang="fr-FR" sz="1700" b="1" dirty="0" smtClean="0"/>
            </a:br>
            <a:r>
              <a:rPr lang="fr-FR" sz="1700" b="1" dirty="0" smtClean="0"/>
              <a:t>(</a:t>
            </a:r>
            <a:r>
              <a:rPr lang="fr-FR" sz="1700" b="1" dirty="0"/>
              <a:t>en principe, un HOM – Chef de mission </a:t>
            </a:r>
            <a:r>
              <a:rPr lang="fr-FR" sz="1700" b="1" dirty="0" smtClean="0"/>
              <a:t>en </a:t>
            </a:r>
            <a:r>
              <a:rPr lang="fr-FR" sz="1700" b="1" dirty="0"/>
              <a:t>titre – </a:t>
            </a:r>
            <a:r>
              <a:rPr lang="fr-FR" sz="1700" b="1" dirty="0" smtClean="0"/>
              <a:t/>
            </a:r>
            <a:br>
              <a:rPr lang="fr-FR" sz="1700" b="1" dirty="0" smtClean="0"/>
            </a:br>
            <a:r>
              <a:rPr lang="fr-FR" sz="1700" b="1" dirty="0" smtClean="0"/>
              <a:t>ou </a:t>
            </a:r>
            <a:r>
              <a:rPr lang="fr-FR" sz="1700" b="1" dirty="0"/>
              <a:t>un HOMC – Chef de la composante </a:t>
            </a:r>
            <a:r>
              <a:rPr lang="fr-FR" sz="1700" b="1" dirty="0" smtClean="0"/>
              <a:t>militaire)</a:t>
            </a:r>
            <a:endParaRPr lang="en-US" altLang="en-US" sz="1700" b="1" dirty="0"/>
          </a:p>
          <a:p>
            <a:pPr marL="273050" indent="-273050" eaLnBrk="1" hangingPunct="1">
              <a:buSzPct val="80000"/>
              <a:buFont typeface="Wingdings" pitchFamily="2" charset="2"/>
              <a:buChar char="ü"/>
            </a:pPr>
            <a:r>
              <a:rPr lang="fr-FR" sz="1700" b="1" dirty="0" smtClean="0"/>
              <a:t>Ces </a:t>
            </a:r>
            <a:r>
              <a:rPr lang="fr-FR" sz="1700" b="1" dirty="0"/>
              <a:t>missions sont presque toujours dotées </a:t>
            </a:r>
            <a:r>
              <a:rPr lang="fr-FR" sz="1700" b="1" dirty="0" smtClean="0"/>
              <a:t>d’un </a:t>
            </a:r>
            <a:r>
              <a:rPr lang="fr-FR" sz="1700" b="1" dirty="0"/>
              <a:t>mandat </a:t>
            </a:r>
            <a:r>
              <a:rPr lang="fr-FR" sz="1700" b="1" dirty="0" smtClean="0"/>
              <a:t>visant </a:t>
            </a:r>
            <a:br>
              <a:rPr lang="fr-FR" sz="1700" b="1" dirty="0" smtClean="0"/>
            </a:br>
            <a:r>
              <a:rPr lang="fr-FR" sz="1700" b="1" dirty="0" smtClean="0"/>
              <a:t>à </a:t>
            </a:r>
            <a:r>
              <a:rPr lang="fr-FR" sz="1700" b="1" dirty="0"/>
              <a:t>régler le conflit interne </a:t>
            </a:r>
            <a:r>
              <a:rPr lang="fr-FR" sz="1700" b="1" dirty="0" smtClean="0"/>
              <a:t>d’un État </a:t>
            </a:r>
            <a:r>
              <a:rPr lang="fr-FR" sz="1700" b="1" dirty="0"/>
              <a:t>et les questions </a:t>
            </a:r>
            <a:r>
              <a:rPr lang="fr-FR" sz="1700" b="1" dirty="0" smtClean="0"/>
              <a:t>sécuritaires</a:t>
            </a:r>
            <a:endParaRPr lang="en-US" altLang="en-US" sz="1700" b="1" dirty="0">
              <a:solidFill>
                <a:srgbClr val="FF0000"/>
              </a:solidFill>
            </a:endParaRPr>
          </a:p>
          <a:p>
            <a:pPr eaLnBrk="1" hangingPunct="1">
              <a:lnSpc>
                <a:spcPts val="1600"/>
              </a:lnSpc>
              <a:buSzPct val="80000"/>
              <a:buFont typeface="Wingdings" pitchFamily="2" charset="2"/>
              <a:buChar char="ü"/>
            </a:pPr>
            <a:endParaRPr lang="en-US" altLang="en-US" sz="1700" b="1" dirty="0">
              <a:solidFill>
                <a:srgbClr val="FF0000"/>
              </a:solidFill>
            </a:endParaRPr>
          </a:p>
          <a:p>
            <a:pPr eaLnBrk="1" hangingPunct="1">
              <a:buSzPct val="80000"/>
              <a:buFont typeface="Wingdings" pitchFamily="2" charset="2"/>
              <a:buChar char="ü"/>
            </a:pPr>
            <a:r>
              <a:rPr lang="en-US" altLang="en-US" sz="1700" b="1" dirty="0"/>
              <a:t> </a:t>
            </a:r>
            <a:r>
              <a:rPr lang="fr-FR" sz="1700" b="1" dirty="0"/>
              <a:t>Exemples </a:t>
            </a:r>
            <a:r>
              <a:rPr lang="fr-FR" sz="1700" b="1" dirty="0" smtClean="0"/>
              <a:t>:</a:t>
            </a:r>
            <a:endParaRPr lang="en-US" altLang="en-US" sz="1700" b="1" dirty="0"/>
          </a:p>
          <a:p>
            <a:pPr marL="450850" indent="-177800" eaLnBrk="1" hangingPunct="1">
              <a:buSzPct val="80000"/>
              <a:buFont typeface="Wingdings" pitchFamily="2" charset="2"/>
              <a:buChar char="§"/>
            </a:pPr>
            <a:r>
              <a:rPr lang="en-US" altLang="en-US" sz="1700" b="1" dirty="0" smtClean="0"/>
              <a:t>L</a:t>
            </a:r>
            <a:r>
              <a:rPr lang="fr-FR" sz="1700" b="1" dirty="0" smtClean="0"/>
              <a:t>a </a:t>
            </a:r>
            <a:r>
              <a:rPr lang="fr-FR" sz="1700" b="1" dirty="0"/>
              <a:t>Force intérimaire de sécurité des Nations </a:t>
            </a:r>
            <a:r>
              <a:rPr lang="fr-FR" sz="1700" b="1" dirty="0" smtClean="0"/>
              <a:t>Unies pour </a:t>
            </a:r>
            <a:br>
              <a:rPr lang="fr-FR" sz="1700" b="1" dirty="0" smtClean="0"/>
            </a:br>
            <a:r>
              <a:rPr lang="fr-FR" sz="1700" b="1" dirty="0" err="1" smtClean="0"/>
              <a:t>Abyei</a:t>
            </a:r>
            <a:r>
              <a:rPr lang="fr-FR" sz="1700" b="1" dirty="0" smtClean="0"/>
              <a:t> </a:t>
            </a:r>
            <a:r>
              <a:rPr lang="fr-FR" sz="1700" b="1" dirty="0"/>
              <a:t>(UNISFA</a:t>
            </a:r>
            <a:r>
              <a:rPr lang="fr-FR" sz="1700" b="1" dirty="0" smtClean="0"/>
              <a:t>)</a:t>
            </a:r>
            <a:r>
              <a:rPr lang="en-US" altLang="en-US" sz="1700" b="1" dirty="0" smtClean="0"/>
              <a:t> </a:t>
            </a:r>
          </a:p>
          <a:p>
            <a:pPr marL="450850" indent="-177800" eaLnBrk="1" hangingPunct="1">
              <a:buSzPct val="80000"/>
              <a:buFont typeface="Wingdings" pitchFamily="2" charset="2"/>
              <a:buChar char="§"/>
            </a:pPr>
            <a:r>
              <a:rPr lang="fr-FR" sz="1800" b="1" dirty="0"/>
              <a:t>le Groupe d’observateurs militaires des Nations Unies </a:t>
            </a:r>
            <a:r>
              <a:rPr lang="fr-FR" sz="1800" b="1" dirty="0" smtClean="0"/>
              <a:t/>
            </a:r>
            <a:br>
              <a:rPr lang="fr-FR" sz="1800" b="1" dirty="0" smtClean="0"/>
            </a:br>
            <a:r>
              <a:rPr lang="fr-FR" sz="1800" b="1" dirty="0" smtClean="0"/>
              <a:t>dans </a:t>
            </a:r>
            <a:r>
              <a:rPr lang="fr-FR" sz="1800" b="1" dirty="0"/>
              <a:t>l’Inde et le Pakistan (UNMOGIP</a:t>
            </a:r>
            <a:r>
              <a:rPr lang="fr-FR" sz="1800" b="1" dirty="0" smtClean="0"/>
              <a:t>)</a:t>
            </a:r>
          </a:p>
          <a:p>
            <a:pPr marL="450850" indent="-177800" eaLnBrk="1" hangingPunct="1">
              <a:buSzPct val="80000"/>
              <a:buFont typeface="Wingdings" pitchFamily="2" charset="2"/>
              <a:buChar char="§"/>
            </a:pPr>
            <a:r>
              <a:rPr lang="fr-FR" sz="1800" b="1" dirty="0"/>
              <a:t>la Force des Nations Unies chargée d’observer </a:t>
            </a:r>
            <a:r>
              <a:rPr lang="fr-FR" sz="1800" b="1" dirty="0" smtClean="0"/>
              <a:t/>
            </a:r>
            <a:br>
              <a:rPr lang="fr-FR" sz="1800" b="1" dirty="0" smtClean="0"/>
            </a:br>
            <a:r>
              <a:rPr lang="fr-FR" sz="1800" b="1" dirty="0" smtClean="0"/>
              <a:t>le </a:t>
            </a:r>
            <a:r>
              <a:rPr lang="fr-FR" sz="1800" b="1" dirty="0"/>
              <a:t>désengagement (UNDOF</a:t>
            </a:r>
            <a:r>
              <a:rPr lang="fr-FR" sz="1800" b="1" dirty="0" smtClean="0"/>
              <a:t>)</a:t>
            </a:r>
          </a:p>
          <a:p>
            <a:pPr marL="273050" eaLnBrk="1" hangingPunct="1">
              <a:lnSpc>
                <a:spcPts val="1500"/>
              </a:lnSpc>
              <a:buSzPct val="80000"/>
            </a:pPr>
            <a:endParaRPr lang="en-US" altLang="en-US" sz="1700" b="1" dirty="0"/>
          </a:p>
          <a:p>
            <a:pPr eaLnBrk="1" hangingPunct="1">
              <a:buSzPct val="80000"/>
              <a:buFont typeface="Wingdings" pitchFamily="2" charset="2"/>
              <a:buChar char="ð"/>
            </a:pPr>
            <a:r>
              <a:rPr lang="en-US" altLang="en-US" sz="1700" b="1" dirty="0"/>
              <a:t> </a:t>
            </a:r>
            <a:r>
              <a:rPr lang="fr-CH" altLang="en-US" sz="1700" b="1" dirty="0" smtClean="0">
                <a:solidFill>
                  <a:srgbClr val="0000FF"/>
                </a:solidFill>
              </a:rPr>
              <a:t>Champ d’action plus limité, mais avec des responsabilités très précises </a:t>
            </a:r>
            <a:r>
              <a:rPr lang="fr-FR" sz="1800" b="1" dirty="0" smtClean="0"/>
              <a:t>pour </a:t>
            </a:r>
            <a:r>
              <a:rPr lang="fr-FR" sz="1800" b="1" dirty="0"/>
              <a:t>les officiers de la CIMIC-NU sous le contrôle de l’HOMC (le Chef de la composante militaire) : liaison avec les ONG, rétablissement de la confiance des responsables locaux, programmes de sensibilisation des communautés.</a:t>
            </a:r>
            <a:endParaRPr lang="en-US" altLang="en-US" sz="1700" b="1" dirty="0"/>
          </a:p>
        </p:txBody>
      </p:sp>
      <p:sp>
        <p:nvSpPr>
          <p:cNvPr id="69636" name="Rectangle 4"/>
          <p:cNvSpPr>
            <a:spLocks noChangeArrowheads="1"/>
          </p:cNvSpPr>
          <p:nvPr/>
        </p:nvSpPr>
        <p:spPr bwMode="auto">
          <a:xfrm>
            <a:off x="1960460" y="838200"/>
            <a:ext cx="5051768"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r>
              <a:rPr lang="fr-CH" altLang="en-US" sz="2400" b="1" dirty="0" smtClean="0"/>
              <a:t>LES MISSIONS « TRADITIONNELLES »</a:t>
            </a:r>
            <a:endParaRPr lang="fr-CH" altLang="en-US" sz="2400" b="1" dirty="0"/>
          </a:p>
        </p:txBody>
      </p:sp>
      <p:pic>
        <p:nvPicPr>
          <p:cNvPr id="69637" name="Picture 6" descr="traditional pking.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108200" y="2046420"/>
            <a:ext cx="3032125" cy="328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8" name="Rectangle 6"/>
          <p:cNvSpPr>
            <a:spLocks noChangeArrowheads="1"/>
          </p:cNvSpPr>
          <p:nvPr/>
        </p:nvSpPr>
        <p:spPr bwMode="auto">
          <a:xfrm>
            <a:off x="-257839" y="273813"/>
            <a:ext cx="9541779" cy="430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r>
              <a:rPr lang="fr-FR" sz="2200" b="1" dirty="0"/>
              <a:t>FONDEMENTS </a:t>
            </a:r>
            <a:r>
              <a:rPr lang="fr-FR" sz="2200" b="1" dirty="0" smtClean="0"/>
              <a:t>DES OPÉRATIONS DE </a:t>
            </a:r>
            <a:r>
              <a:rPr lang="fr-FR" sz="2200" b="1" dirty="0"/>
              <a:t>MAINTIEN DE LA PAIX DES NATIONS UNIES</a:t>
            </a:r>
            <a:endParaRPr lang="en-US" altLang="en-US" sz="2200" b="1" dirty="0"/>
          </a:p>
        </p:txBody>
      </p:sp>
      <p:sp>
        <p:nvSpPr>
          <p:cNvPr id="7" name="ZoneTexte 6"/>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
        <p:nvSpPr>
          <p:cNvPr id="8" name="ZoneTexte 7"/>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13</a:t>
            </a:fld>
            <a:endParaRPr lang="en-GB" altLang="en-US" sz="1600" dirty="0" smtClean="0"/>
          </a:p>
        </p:txBody>
      </p:sp>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5" name="2 Marcador de texto"/>
          <p:cNvSpPr>
            <a:spLocks noGrp="1"/>
          </p:cNvSpPr>
          <p:nvPr>
            <p:ph type="body" sz="half" idx="4294967295"/>
          </p:nvPr>
        </p:nvSpPr>
        <p:spPr>
          <a:xfrm>
            <a:off x="228600" y="1524000"/>
            <a:ext cx="8458200" cy="4419600"/>
          </a:xfrm>
        </p:spPr>
        <p:txBody>
          <a:bodyPr anchor="ctr"/>
          <a:lstStyle/>
          <a:p>
            <a:pPr eaLnBrk="1" hangingPunct="1">
              <a:lnSpc>
                <a:spcPct val="90000"/>
              </a:lnSpc>
              <a:buClr>
                <a:schemeClr val="accent2"/>
              </a:buClr>
              <a:buFont typeface="Wingdings" pitchFamily="2" charset="2"/>
              <a:buNone/>
            </a:pPr>
            <a:endParaRPr lang="es-ES" altLang="fr-FR" sz="2800" dirty="0" smtClean="0">
              <a:latin typeface="Calibri" pitchFamily="34" charset="0"/>
            </a:endParaRPr>
          </a:p>
          <a:p>
            <a:pPr eaLnBrk="1" hangingPunct="1">
              <a:lnSpc>
                <a:spcPct val="90000"/>
              </a:lnSpc>
              <a:buClr>
                <a:schemeClr val="accent2"/>
              </a:buClr>
              <a:buFont typeface="Wingdings" pitchFamily="2" charset="2"/>
              <a:buChar char="v"/>
            </a:pPr>
            <a:r>
              <a:rPr lang="fr-FR" sz="2600" dirty="0">
                <a:latin typeface="Calibri" panose="020F0502020204030204" pitchFamily="34" charset="0"/>
              </a:rPr>
              <a:t>Plan d’action humanitaire commun – CHAP</a:t>
            </a:r>
            <a:endParaRPr lang="es-ES" altLang="fr-FR" sz="2600" dirty="0" smtClean="0">
              <a:latin typeface="Calibri" pitchFamily="34" charset="0"/>
            </a:endParaRPr>
          </a:p>
          <a:p>
            <a:pPr eaLnBrk="1" hangingPunct="1">
              <a:lnSpc>
                <a:spcPct val="90000"/>
              </a:lnSpc>
              <a:buClr>
                <a:schemeClr val="accent2"/>
              </a:buClr>
              <a:buFont typeface="Wingdings" pitchFamily="2" charset="2"/>
              <a:buNone/>
            </a:pPr>
            <a:endParaRPr lang="es-ES" altLang="fr-FR" sz="2800" dirty="0" smtClean="0">
              <a:latin typeface="Calibri" pitchFamily="34" charset="0"/>
            </a:endParaRPr>
          </a:p>
          <a:p>
            <a:pPr eaLnBrk="1" hangingPunct="1">
              <a:lnSpc>
                <a:spcPct val="90000"/>
              </a:lnSpc>
              <a:buClr>
                <a:schemeClr val="accent2"/>
              </a:buClr>
              <a:buNone/>
            </a:pPr>
            <a:r>
              <a:rPr lang="es-ES" altLang="fr-FR" sz="2800" u="sng" dirty="0" err="1" smtClean="0">
                <a:latin typeface="Calibri" pitchFamily="34" charset="0"/>
              </a:rPr>
              <a:t>Mobilisation</a:t>
            </a:r>
            <a:r>
              <a:rPr lang="es-ES" altLang="fr-FR" sz="2800" u="sng" dirty="0">
                <a:latin typeface="Calibri" pitchFamily="34" charset="0"/>
              </a:rPr>
              <a:t> des </a:t>
            </a:r>
            <a:r>
              <a:rPr lang="es-ES" altLang="fr-FR" sz="2800" u="sng" dirty="0" err="1" smtClean="0">
                <a:latin typeface="Calibri" pitchFamily="34" charset="0"/>
              </a:rPr>
              <a:t>Ressources</a:t>
            </a:r>
            <a:r>
              <a:rPr lang="es-ES" altLang="fr-FR" sz="2800" u="sng" dirty="0" smtClean="0">
                <a:latin typeface="Calibri" pitchFamily="34" charset="0"/>
              </a:rPr>
              <a:t> </a:t>
            </a:r>
            <a:r>
              <a:rPr lang="es-ES" altLang="fr-FR" sz="2800" u="sng" dirty="0">
                <a:latin typeface="Calibri" pitchFamily="34" charset="0"/>
              </a:rPr>
              <a:t>:</a:t>
            </a:r>
            <a:endParaRPr lang="es-ES" altLang="fr-FR" sz="2800" u="sng" dirty="0" smtClean="0">
              <a:latin typeface="Calibri" pitchFamily="34" charset="0"/>
            </a:endParaRPr>
          </a:p>
          <a:p>
            <a:pPr eaLnBrk="1" hangingPunct="1">
              <a:lnSpc>
                <a:spcPct val="90000"/>
              </a:lnSpc>
              <a:buClr>
                <a:schemeClr val="accent2"/>
              </a:buClr>
              <a:buFont typeface="Wingdings" pitchFamily="2" charset="2"/>
              <a:buNone/>
            </a:pPr>
            <a:endParaRPr lang="es-ES" altLang="fr-FR" sz="2800" u="sng" dirty="0" smtClean="0">
              <a:latin typeface="Calibri" pitchFamily="34" charset="0"/>
            </a:endParaRPr>
          </a:p>
          <a:p>
            <a:pPr eaLnBrk="1" hangingPunct="1">
              <a:lnSpc>
                <a:spcPct val="90000"/>
              </a:lnSpc>
              <a:buClr>
                <a:schemeClr val="accent2"/>
              </a:buClr>
              <a:buFont typeface="Wingdings" pitchFamily="2" charset="2"/>
              <a:buChar char="v"/>
            </a:pPr>
            <a:r>
              <a:rPr lang="fr-FR" sz="2600" dirty="0">
                <a:latin typeface="Calibri" panose="020F0502020204030204" pitchFamily="34" charset="0"/>
              </a:rPr>
              <a:t>Procédure d’appel global (CAP)</a:t>
            </a:r>
            <a:r>
              <a:rPr lang="es-ES" altLang="fr-FR" sz="2800" dirty="0" smtClean="0">
                <a:latin typeface="Calibri" pitchFamily="34" charset="0"/>
              </a:rPr>
              <a:t> </a:t>
            </a:r>
          </a:p>
          <a:p>
            <a:pPr eaLnBrk="1" hangingPunct="1">
              <a:lnSpc>
                <a:spcPct val="90000"/>
              </a:lnSpc>
              <a:buClr>
                <a:schemeClr val="accent2"/>
              </a:buClr>
              <a:buFont typeface="Wingdings" pitchFamily="2" charset="2"/>
              <a:buChar char="v"/>
            </a:pPr>
            <a:r>
              <a:rPr lang="fr-FR" sz="2600" dirty="0">
                <a:latin typeface="Calibri" panose="020F0502020204030204" pitchFamily="34" charset="0"/>
              </a:rPr>
              <a:t>Fonds central pour les interventions </a:t>
            </a:r>
            <a:r>
              <a:rPr lang="fr-FR" sz="2600" dirty="0" smtClean="0">
                <a:latin typeface="Calibri" panose="020F0502020204030204" pitchFamily="34" charset="0"/>
              </a:rPr>
              <a:t/>
            </a:r>
            <a:br>
              <a:rPr lang="fr-FR" sz="2600" dirty="0" smtClean="0">
                <a:latin typeface="Calibri" panose="020F0502020204030204" pitchFamily="34" charset="0"/>
              </a:rPr>
            </a:br>
            <a:r>
              <a:rPr lang="fr-FR" sz="2600" dirty="0" smtClean="0">
                <a:latin typeface="Calibri" panose="020F0502020204030204" pitchFamily="34" charset="0"/>
              </a:rPr>
              <a:t>d’urgence </a:t>
            </a:r>
            <a:r>
              <a:rPr lang="fr-FR" sz="2600" dirty="0">
                <a:latin typeface="Calibri" panose="020F0502020204030204" pitchFamily="34" charset="0"/>
              </a:rPr>
              <a:t>(CERF</a:t>
            </a:r>
            <a:r>
              <a:rPr lang="fr-FR" sz="2600" dirty="0"/>
              <a:t>)</a:t>
            </a:r>
            <a:r>
              <a:rPr lang="es-ES" altLang="fr-FR" sz="2800" dirty="0" smtClean="0">
                <a:latin typeface="Calibri" pitchFamily="34" charset="0"/>
              </a:rPr>
              <a:t> </a:t>
            </a:r>
          </a:p>
          <a:p>
            <a:pPr eaLnBrk="1" hangingPunct="1">
              <a:lnSpc>
                <a:spcPct val="90000"/>
              </a:lnSpc>
              <a:buClr>
                <a:schemeClr val="accent2"/>
              </a:buClr>
              <a:buFont typeface="Wingdings" pitchFamily="2" charset="2"/>
              <a:buChar char="v"/>
            </a:pPr>
            <a:r>
              <a:rPr lang="fr-FR" sz="2800" dirty="0">
                <a:latin typeface="Calibri" panose="020F0502020204030204" pitchFamily="34" charset="0"/>
              </a:rPr>
              <a:t>Fonds humanitaire commun (CHF)</a:t>
            </a:r>
            <a:endParaRPr lang="es-ES" altLang="fr-FR" sz="2800" dirty="0" smtClean="0">
              <a:latin typeface="Calibri" pitchFamily="34" charset="0"/>
            </a:endParaRPr>
          </a:p>
          <a:p>
            <a:pPr eaLnBrk="1" hangingPunct="1">
              <a:lnSpc>
                <a:spcPct val="90000"/>
              </a:lnSpc>
              <a:buClr>
                <a:schemeClr val="accent2"/>
              </a:buClr>
              <a:buFont typeface="Wingdings" pitchFamily="2" charset="2"/>
              <a:buChar char="v"/>
            </a:pPr>
            <a:r>
              <a:rPr lang="fr-FR" sz="2600" dirty="0">
                <a:latin typeface="Calibri" panose="020F0502020204030204" pitchFamily="34" charset="0"/>
              </a:rPr>
              <a:t>Collecte de fonds / Relations avec  les donateurs</a:t>
            </a:r>
            <a:endParaRPr lang="es-ES" altLang="fr-FR" sz="2600" dirty="0" smtClean="0">
              <a:latin typeface="Calibri" pitchFamily="34" charset="0"/>
            </a:endParaRPr>
          </a:p>
        </p:txBody>
      </p:sp>
      <p:sp>
        <p:nvSpPr>
          <p:cNvPr id="187396" name="Rectangle 5"/>
          <p:cNvSpPr>
            <a:spLocks noChangeArrowheads="1"/>
          </p:cNvSpPr>
          <p:nvPr/>
        </p:nvSpPr>
        <p:spPr bwMode="auto">
          <a:xfrm>
            <a:off x="2075675" y="904875"/>
            <a:ext cx="4951677"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FR" sz="2400" b="1" dirty="0"/>
              <a:t>Processus et instruments de l’OCHA</a:t>
            </a:r>
            <a:endParaRPr lang="en-GB" altLang="fr-FR" sz="2400" b="1" dirty="0">
              <a:solidFill>
                <a:srgbClr val="000000"/>
              </a:solidFill>
            </a:endParaRPr>
          </a:p>
        </p:txBody>
      </p:sp>
      <p:sp>
        <p:nvSpPr>
          <p:cNvPr id="187397" name="Rectangle 6"/>
          <p:cNvSpPr>
            <a:spLocks noChangeArrowheads="1"/>
          </p:cNvSpPr>
          <p:nvPr/>
        </p:nvSpPr>
        <p:spPr bwMode="auto">
          <a:xfrm>
            <a:off x="3886200" y="242888"/>
            <a:ext cx="13017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a:solidFill>
                  <a:srgbClr val="000000"/>
                </a:solidFill>
              </a:rPr>
              <a:t>OCHA</a:t>
            </a:r>
            <a:endParaRPr lang="en-GB" altLang="fr-FR" sz="2800" b="1">
              <a:solidFill>
                <a:srgbClr val="000000"/>
              </a:solidFill>
            </a:endParaRPr>
          </a:p>
        </p:txBody>
      </p:sp>
      <p:pic>
        <p:nvPicPr>
          <p:cNvPr id="187398" name="Picture 2" descr="C:\Users\richard.zabot\Desktop\CHAP.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91350" y="2590800"/>
            <a:ext cx="1735138"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ZoneTexte 6"/>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130</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9" name="AutoShape 31"/>
          <p:cNvSpPr>
            <a:spLocks noChangeAspect="1" noChangeArrowheads="1"/>
          </p:cNvSpPr>
          <p:nvPr/>
        </p:nvSpPr>
        <p:spPr bwMode="auto">
          <a:xfrm>
            <a:off x="6172200" y="2133600"/>
            <a:ext cx="2579688"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fr-FR">
              <a:solidFill>
                <a:srgbClr val="000000"/>
              </a:solidFill>
              <a:sym typeface="Times New Roman" pitchFamily="18" charset="0"/>
            </a:endParaRPr>
          </a:p>
        </p:txBody>
      </p:sp>
      <p:sp>
        <p:nvSpPr>
          <p:cNvPr id="188420" name="Oval 32"/>
          <p:cNvSpPr>
            <a:spLocks noChangeArrowheads="1"/>
          </p:cNvSpPr>
          <p:nvPr/>
        </p:nvSpPr>
        <p:spPr bwMode="auto">
          <a:xfrm>
            <a:off x="6172200" y="3097213"/>
            <a:ext cx="2743200" cy="2770187"/>
          </a:xfrm>
          <a:prstGeom prst="ellipse">
            <a:avLst/>
          </a:prstGeom>
          <a:solidFill>
            <a:srgbClr val="99CCFF">
              <a:alpha val="50195"/>
            </a:srgbClr>
          </a:solidFill>
          <a:ln w="9525">
            <a:solidFill>
              <a:srgbClr val="000000"/>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fr-FR">
              <a:solidFill>
                <a:srgbClr val="000000"/>
              </a:solidFill>
              <a:sym typeface="Times New Roman" pitchFamily="18" charset="0"/>
            </a:endParaRPr>
          </a:p>
        </p:txBody>
      </p:sp>
      <p:sp>
        <p:nvSpPr>
          <p:cNvPr id="188421" name="AutoShape 5"/>
          <p:cNvSpPr>
            <a:spLocks noChangeAspect="1" noChangeArrowheads="1"/>
          </p:cNvSpPr>
          <p:nvPr/>
        </p:nvSpPr>
        <p:spPr bwMode="auto">
          <a:xfrm>
            <a:off x="3200400" y="2133600"/>
            <a:ext cx="2576513" cy="300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fr-FR">
              <a:solidFill>
                <a:srgbClr val="000000"/>
              </a:solidFill>
              <a:sym typeface="Times New Roman" pitchFamily="18" charset="0"/>
            </a:endParaRPr>
          </a:p>
        </p:txBody>
      </p:sp>
      <p:sp>
        <p:nvSpPr>
          <p:cNvPr id="188422" name="Oval 6"/>
          <p:cNvSpPr>
            <a:spLocks noChangeArrowheads="1"/>
          </p:cNvSpPr>
          <p:nvPr/>
        </p:nvSpPr>
        <p:spPr bwMode="auto">
          <a:xfrm>
            <a:off x="3200400" y="3108325"/>
            <a:ext cx="2819400" cy="2759075"/>
          </a:xfrm>
          <a:prstGeom prst="ellipse">
            <a:avLst/>
          </a:prstGeom>
          <a:solidFill>
            <a:srgbClr val="99CCFF">
              <a:alpha val="50195"/>
            </a:srgbClr>
          </a:solidFill>
          <a:ln w="9525">
            <a:solidFill>
              <a:srgbClr val="000000"/>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fr-FR">
              <a:solidFill>
                <a:srgbClr val="000000"/>
              </a:solidFill>
              <a:sym typeface="Times New Roman" pitchFamily="18" charset="0"/>
            </a:endParaRPr>
          </a:p>
        </p:txBody>
      </p:sp>
      <p:sp>
        <p:nvSpPr>
          <p:cNvPr id="184324" name="Oval 7"/>
          <p:cNvSpPr>
            <a:spLocks noChangeArrowheads="1"/>
          </p:cNvSpPr>
          <p:nvPr/>
        </p:nvSpPr>
        <p:spPr bwMode="auto">
          <a:xfrm>
            <a:off x="4111625" y="3671888"/>
            <a:ext cx="1755775" cy="1509712"/>
          </a:xfrm>
          <a:prstGeom prst="ellipse">
            <a:avLst/>
          </a:prstGeom>
          <a:solidFill>
            <a:srgbClr val="CCFFFF">
              <a:alpha val="50195"/>
            </a:srgbClr>
          </a:solidFill>
          <a:ln w="9525">
            <a:solidFill>
              <a:srgbClr val="808080"/>
            </a:solidFill>
            <a:round/>
            <a:headEnd/>
            <a:tailEnd/>
          </a:ln>
        </p:spPr>
        <p:txBody>
          <a:bodyPr lIns="18288" tIns="18288" rIns="18288" bIns="18288"/>
          <a:lstStyle/>
          <a:p>
            <a:pPr algn="ctr">
              <a:defRPr/>
            </a:pPr>
            <a:r>
              <a:rPr lang="en-US" sz="1600" b="1">
                <a:solidFill>
                  <a:srgbClr val="FFFF00"/>
                </a:solidFill>
                <a:effectLst>
                  <a:outerShdw blurRad="38100" dist="38100" dir="2700000" algn="tl">
                    <a:srgbClr val="000000"/>
                  </a:outerShdw>
                </a:effectLst>
                <a:cs typeface="Arial" charset="0"/>
                <a:sym typeface="Times New Roman" pitchFamily="18" charset="0"/>
              </a:rPr>
              <a:t>Mission</a:t>
            </a:r>
          </a:p>
          <a:p>
            <a:pPr>
              <a:defRPr/>
            </a:pPr>
            <a:endParaRPr lang="en-US">
              <a:solidFill>
                <a:srgbClr val="000000"/>
              </a:solidFill>
              <a:cs typeface="Arial" charset="0"/>
              <a:sym typeface="Times New Roman" pitchFamily="18" charset="0"/>
            </a:endParaRPr>
          </a:p>
        </p:txBody>
      </p:sp>
      <p:sp>
        <p:nvSpPr>
          <p:cNvPr id="188425" name="Oval 9"/>
          <p:cNvSpPr>
            <a:spLocks noChangeArrowheads="1"/>
          </p:cNvSpPr>
          <p:nvPr/>
        </p:nvSpPr>
        <p:spPr bwMode="auto">
          <a:xfrm>
            <a:off x="4705350" y="4202113"/>
            <a:ext cx="857250" cy="750887"/>
          </a:xfrm>
          <a:prstGeom prst="ellipse">
            <a:avLst/>
          </a:prstGeom>
          <a:solidFill>
            <a:srgbClr val="CCFFCC">
              <a:alpha val="50195"/>
            </a:srgbClr>
          </a:solidFill>
          <a:ln w="9525">
            <a:solidFill>
              <a:srgbClr val="808080"/>
            </a:solidFill>
            <a:round/>
            <a:headEnd/>
            <a:tailEnd/>
          </a:ln>
        </p:spPr>
        <p:txBody>
          <a:bodyPr lIns="18288" tIns="18288" rIns="18288" bIns="18288"/>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endParaRPr lang="en-US" altLang="fr-FR" sz="700" b="1">
              <a:solidFill>
                <a:srgbClr val="000000"/>
              </a:solidFill>
              <a:sym typeface="Times New Roman" pitchFamily="18" charset="0"/>
            </a:endParaRPr>
          </a:p>
          <a:p>
            <a:pPr algn="ctr" eaLnBrk="1" hangingPunct="1"/>
            <a:endParaRPr lang="en-US" altLang="fr-FR" sz="1400">
              <a:solidFill>
                <a:srgbClr val="000000"/>
              </a:solidFill>
              <a:sym typeface="Times New Roman" pitchFamily="18" charset="0"/>
            </a:endParaRPr>
          </a:p>
        </p:txBody>
      </p:sp>
      <p:sp>
        <p:nvSpPr>
          <p:cNvPr id="188426" name="Rectangle 10"/>
          <p:cNvSpPr>
            <a:spLocks noChangeArrowheads="1"/>
          </p:cNvSpPr>
          <p:nvPr/>
        </p:nvSpPr>
        <p:spPr bwMode="auto">
          <a:xfrm>
            <a:off x="4038600" y="5410200"/>
            <a:ext cx="614363" cy="1524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8288" tIns="18288" rIns="18288" bIns="18288"/>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a:solidFill>
                  <a:srgbClr val="000000"/>
                </a:solidFill>
                <a:sym typeface="Times New Roman" pitchFamily="18" charset="0"/>
              </a:rPr>
              <a:t>OCHA</a:t>
            </a:r>
            <a:endParaRPr lang="en-US" altLang="fr-FR" sz="1600">
              <a:solidFill>
                <a:srgbClr val="000000"/>
              </a:solidFill>
              <a:sym typeface="Times New Roman" pitchFamily="18" charset="0"/>
            </a:endParaRPr>
          </a:p>
        </p:txBody>
      </p:sp>
      <p:sp>
        <p:nvSpPr>
          <p:cNvPr id="188427" name="Rectangle 11"/>
          <p:cNvSpPr>
            <a:spLocks noChangeArrowheads="1"/>
          </p:cNvSpPr>
          <p:nvPr/>
        </p:nvSpPr>
        <p:spPr bwMode="auto">
          <a:xfrm>
            <a:off x="3429000" y="3787775"/>
            <a:ext cx="736600" cy="2540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PNUD</a:t>
            </a:r>
            <a:endParaRPr lang="en-US" altLang="fr-FR" sz="1600" dirty="0">
              <a:solidFill>
                <a:srgbClr val="000000"/>
              </a:solidFill>
              <a:sym typeface="Times New Roman" pitchFamily="18" charset="0"/>
            </a:endParaRPr>
          </a:p>
        </p:txBody>
      </p:sp>
      <p:sp>
        <p:nvSpPr>
          <p:cNvPr id="188428" name="Rectangle 12"/>
          <p:cNvSpPr>
            <a:spLocks noChangeArrowheads="1"/>
          </p:cNvSpPr>
          <p:nvPr/>
        </p:nvSpPr>
        <p:spPr bwMode="auto">
          <a:xfrm>
            <a:off x="3209925" y="4476750"/>
            <a:ext cx="828675" cy="25558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HCR</a:t>
            </a:r>
            <a:endParaRPr lang="en-US" altLang="fr-FR" sz="1600" dirty="0">
              <a:solidFill>
                <a:srgbClr val="000000"/>
              </a:solidFill>
              <a:sym typeface="Times New Roman" pitchFamily="18" charset="0"/>
            </a:endParaRPr>
          </a:p>
        </p:txBody>
      </p:sp>
      <p:sp>
        <p:nvSpPr>
          <p:cNvPr id="188429" name="Rectangle 13"/>
          <p:cNvSpPr>
            <a:spLocks noChangeArrowheads="1"/>
          </p:cNvSpPr>
          <p:nvPr/>
        </p:nvSpPr>
        <p:spPr bwMode="auto">
          <a:xfrm>
            <a:off x="3719513" y="4773613"/>
            <a:ext cx="658812" cy="25558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PAM</a:t>
            </a:r>
            <a:endParaRPr lang="en-US" altLang="fr-FR" sz="1600" dirty="0">
              <a:solidFill>
                <a:srgbClr val="000000"/>
              </a:solidFill>
              <a:sym typeface="Times New Roman" pitchFamily="18" charset="0"/>
            </a:endParaRPr>
          </a:p>
        </p:txBody>
      </p:sp>
      <p:sp>
        <p:nvSpPr>
          <p:cNvPr id="188430" name="Rectangle 14"/>
          <p:cNvSpPr>
            <a:spLocks noChangeArrowheads="1"/>
          </p:cNvSpPr>
          <p:nvPr/>
        </p:nvSpPr>
        <p:spPr bwMode="auto">
          <a:xfrm>
            <a:off x="3200400" y="4127500"/>
            <a:ext cx="1033463" cy="2540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a:solidFill>
                  <a:srgbClr val="000000"/>
                </a:solidFill>
                <a:sym typeface="Times New Roman" pitchFamily="18" charset="0"/>
              </a:rPr>
              <a:t>UNICEF</a:t>
            </a:r>
            <a:endParaRPr lang="en-US" altLang="fr-FR" sz="1600">
              <a:solidFill>
                <a:srgbClr val="000000"/>
              </a:solidFill>
              <a:sym typeface="Times New Roman" pitchFamily="18" charset="0"/>
            </a:endParaRPr>
          </a:p>
        </p:txBody>
      </p:sp>
      <p:sp>
        <p:nvSpPr>
          <p:cNvPr id="188431" name="Rectangle 15"/>
          <p:cNvSpPr>
            <a:spLocks noChangeArrowheads="1"/>
          </p:cNvSpPr>
          <p:nvPr/>
        </p:nvSpPr>
        <p:spPr bwMode="auto">
          <a:xfrm>
            <a:off x="3687763" y="5059363"/>
            <a:ext cx="657225" cy="25558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OMS</a:t>
            </a:r>
            <a:endParaRPr lang="en-US" altLang="fr-FR" sz="1600" dirty="0">
              <a:solidFill>
                <a:srgbClr val="000000"/>
              </a:solidFill>
              <a:sym typeface="Times New Roman" pitchFamily="18" charset="0"/>
            </a:endParaRPr>
          </a:p>
        </p:txBody>
      </p:sp>
      <p:cxnSp>
        <p:nvCxnSpPr>
          <p:cNvPr id="188432" name="AutoShape 16"/>
          <p:cNvCxnSpPr>
            <a:cxnSpLocks noChangeShapeType="1"/>
            <a:stCxn id="188426" idx="3"/>
            <a:endCxn id="188425" idx="4"/>
          </p:cNvCxnSpPr>
          <p:nvPr/>
        </p:nvCxnSpPr>
        <p:spPr bwMode="auto">
          <a:xfrm flipV="1">
            <a:off x="4652963" y="4953000"/>
            <a:ext cx="481012" cy="533400"/>
          </a:xfrm>
          <a:prstGeom prst="curvedConnector2">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cxnSp>
      <p:sp>
        <p:nvSpPr>
          <p:cNvPr id="188433" name="Rectangle 17"/>
          <p:cNvSpPr>
            <a:spLocks noChangeArrowheads="1"/>
          </p:cNvSpPr>
          <p:nvPr/>
        </p:nvSpPr>
        <p:spPr bwMode="auto">
          <a:xfrm>
            <a:off x="3160713" y="2014115"/>
            <a:ext cx="2782887" cy="7620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2600" b="1" dirty="0" smtClean="0">
                <a:solidFill>
                  <a:srgbClr val="000000"/>
                </a:solidFill>
                <a:sym typeface="Times New Roman" pitchFamily="18" charset="0"/>
              </a:rPr>
              <a:t>UN PIED DEDANS / UN PIED DEHORS</a:t>
            </a:r>
            <a:endParaRPr lang="en-US" altLang="fr-FR" sz="2600" b="1" dirty="0">
              <a:solidFill>
                <a:srgbClr val="000000"/>
              </a:solidFill>
              <a:sym typeface="Times New Roman" pitchFamily="18" charset="0"/>
            </a:endParaRPr>
          </a:p>
        </p:txBody>
      </p:sp>
      <p:sp>
        <p:nvSpPr>
          <p:cNvPr id="188434" name="AutoShape 18"/>
          <p:cNvSpPr>
            <a:spLocks noChangeAspect="1" noChangeArrowheads="1"/>
          </p:cNvSpPr>
          <p:nvPr/>
        </p:nvSpPr>
        <p:spPr bwMode="auto">
          <a:xfrm>
            <a:off x="228600" y="1828800"/>
            <a:ext cx="2703513"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fr-FR">
              <a:solidFill>
                <a:srgbClr val="000000"/>
              </a:solidFill>
              <a:sym typeface="Times New Roman" pitchFamily="18" charset="0"/>
            </a:endParaRPr>
          </a:p>
        </p:txBody>
      </p:sp>
      <p:sp>
        <p:nvSpPr>
          <p:cNvPr id="188435" name="Oval 19"/>
          <p:cNvSpPr>
            <a:spLocks noChangeArrowheads="1"/>
          </p:cNvSpPr>
          <p:nvPr/>
        </p:nvSpPr>
        <p:spPr bwMode="auto">
          <a:xfrm>
            <a:off x="230188" y="3048000"/>
            <a:ext cx="2817812" cy="2760663"/>
          </a:xfrm>
          <a:prstGeom prst="ellipse">
            <a:avLst/>
          </a:prstGeom>
          <a:solidFill>
            <a:srgbClr val="99CCFF">
              <a:alpha val="50195"/>
            </a:srgbClr>
          </a:solidFill>
          <a:ln w="9525">
            <a:solidFill>
              <a:srgbClr val="000000"/>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fr-FR">
              <a:solidFill>
                <a:srgbClr val="000000"/>
              </a:solidFill>
              <a:sym typeface="Times New Roman" pitchFamily="18" charset="0"/>
            </a:endParaRPr>
          </a:p>
        </p:txBody>
      </p:sp>
      <p:sp>
        <p:nvSpPr>
          <p:cNvPr id="184337" name="Oval 20"/>
          <p:cNvSpPr>
            <a:spLocks noChangeArrowheads="1"/>
          </p:cNvSpPr>
          <p:nvPr/>
        </p:nvSpPr>
        <p:spPr bwMode="auto">
          <a:xfrm>
            <a:off x="1397000" y="3633788"/>
            <a:ext cx="1190625" cy="1046162"/>
          </a:xfrm>
          <a:prstGeom prst="ellipse">
            <a:avLst/>
          </a:prstGeom>
          <a:solidFill>
            <a:srgbClr val="CCFFFF">
              <a:alpha val="50195"/>
            </a:srgbClr>
          </a:solidFill>
          <a:ln w="9525">
            <a:solidFill>
              <a:srgbClr val="808080"/>
            </a:solidFill>
            <a:round/>
            <a:headEnd/>
            <a:tailEnd/>
          </a:ln>
        </p:spPr>
        <p:txBody>
          <a:bodyPr lIns="18288" tIns="18288" rIns="18288" bIns="18288"/>
          <a:lstStyle/>
          <a:p>
            <a:pPr algn="ctr">
              <a:defRPr/>
            </a:pPr>
            <a:r>
              <a:rPr lang="en-US" sz="1600" b="1">
                <a:solidFill>
                  <a:srgbClr val="FFFF00"/>
                </a:solidFill>
                <a:effectLst>
                  <a:outerShdw blurRad="38100" dist="38100" dir="2700000" algn="tl">
                    <a:srgbClr val="000000"/>
                  </a:outerShdw>
                </a:effectLst>
                <a:cs typeface="Arial" charset="0"/>
                <a:sym typeface="Times New Roman" pitchFamily="18" charset="0"/>
              </a:rPr>
              <a:t>Mission</a:t>
            </a:r>
          </a:p>
          <a:p>
            <a:pPr>
              <a:defRPr/>
            </a:pPr>
            <a:endParaRPr lang="en-US" sz="1600">
              <a:solidFill>
                <a:srgbClr val="000000"/>
              </a:solidFill>
              <a:cs typeface="Arial" charset="0"/>
              <a:sym typeface="Times New Roman" pitchFamily="18" charset="0"/>
            </a:endParaRPr>
          </a:p>
        </p:txBody>
      </p:sp>
      <p:sp>
        <p:nvSpPr>
          <p:cNvPr id="113684" name="Rectangle 21"/>
          <p:cNvSpPr>
            <a:spLocks noChangeArrowheads="1"/>
          </p:cNvSpPr>
          <p:nvPr/>
        </p:nvSpPr>
        <p:spPr bwMode="auto">
          <a:xfrm>
            <a:off x="885230" y="3121760"/>
            <a:ext cx="1612900" cy="279400"/>
          </a:xfrm>
          <a:prstGeom prst="rect">
            <a:avLst/>
          </a:prstGeom>
          <a:solidFill>
            <a:srgbClr val="FFFFFF">
              <a:alpha val="0"/>
            </a:srgbClr>
          </a:solidFill>
          <a:ln w="9525">
            <a:noFill/>
            <a:miter lim="800000"/>
            <a:headEnd/>
            <a:tailEnd/>
          </a:ln>
        </p:spPr>
        <p:txBody>
          <a:bodyPr/>
          <a:lstStyle/>
          <a:p>
            <a:pPr algn="ctr">
              <a:defRPr/>
            </a:pPr>
            <a:r>
              <a:rPr lang="en-US" sz="1400" b="1" dirty="0" err="1" smtClean="0">
                <a:solidFill>
                  <a:srgbClr val="000000"/>
                </a:solidFill>
                <a:sym typeface="Times New Roman" pitchFamily="18" charset="0"/>
              </a:rPr>
              <a:t>Présence</a:t>
            </a:r>
            <a:r>
              <a:rPr lang="en-US" sz="1400" b="1" dirty="0" smtClean="0">
                <a:solidFill>
                  <a:srgbClr val="000000"/>
                </a:solidFill>
                <a:sym typeface="Times New Roman" pitchFamily="18" charset="0"/>
              </a:rPr>
              <a:t> </a:t>
            </a:r>
            <a:r>
              <a:rPr lang="en-US" sz="1400" b="1" dirty="0" err="1" smtClean="0">
                <a:solidFill>
                  <a:srgbClr val="000000"/>
                </a:solidFill>
                <a:sym typeface="Times New Roman" pitchFamily="18" charset="0"/>
              </a:rPr>
              <a:t>intégrée</a:t>
            </a:r>
            <a:r>
              <a:rPr lang="en-US" sz="1400" b="1" dirty="0" smtClean="0">
                <a:solidFill>
                  <a:srgbClr val="000000"/>
                </a:solidFill>
                <a:sym typeface="Times New Roman" pitchFamily="18" charset="0"/>
              </a:rPr>
              <a:t> des Nations </a:t>
            </a:r>
            <a:r>
              <a:rPr lang="en-US" sz="1400" b="1" dirty="0" err="1" smtClean="0">
                <a:solidFill>
                  <a:srgbClr val="000000"/>
                </a:solidFill>
                <a:sym typeface="Times New Roman" pitchFamily="18" charset="0"/>
              </a:rPr>
              <a:t>Unies</a:t>
            </a:r>
            <a:endParaRPr lang="en-US" sz="1400" dirty="0">
              <a:solidFill>
                <a:srgbClr val="000000"/>
              </a:solidFill>
              <a:sym typeface="Times New Roman" pitchFamily="18" charset="0"/>
            </a:endParaRPr>
          </a:p>
        </p:txBody>
      </p:sp>
      <p:sp>
        <p:nvSpPr>
          <p:cNvPr id="184339" name="Oval 22"/>
          <p:cNvSpPr>
            <a:spLocks noChangeArrowheads="1"/>
          </p:cNvSpPr>
          <p:nvPr/>
        </p:nvSpPr>
        <p:spPr bwMode="auto">
          <a:xfrm>
            <a:off x="1828800" y="4754563"/>
            <a:ext cx="900113" cy="579437"/>
          </a:xfrm>
          <a:prstGeom prst="ellipse">
            <a:avLst/>
          </a:prstGeom>
          <a:solidFill>
            <a:srgbClr val="CCFFCC">
              <a:alpha val="50195"/>
            </a:srgbClr>
          </a:solidFill>
          <a:ln w="9525">
            <a:solidFill>
              <a:srgbClr val="808080"/>
            </a:solidFill>
            <a:round/>
            <a:headEnd/>
            <a:tailEnd/>
          </a:ln>
        </p:spPr>
        <p:txBody>
          <a:bodyPr lIns="18288" tIns="18288" rIns="18288" bIns="18288"/>
          <a:lstStyle/>
          <a:p>
            <a:pPr algn="ctr">
              <a:defRPr/>
            </a:pPr>
            <a:endParaRPr lang="en-US" sz="700" b="1" dirty="0">
              <a:solidFill>
                <a:srgbClr val="000000"/>
              </a:solidFill>
              <a:cs typeface="Arial" charset="0"/>
              <a:sym typeface="Times New Roman" pitchFamily="18" charset="0"/>
            </a:endParaRPr>
          </a:p>
          <a:p>
            <a:pPr algn="ctr">
              <a:defRPr/>
            </a:pPr>
            <a:r>
              <a:rPr lang="en-US" sz="1600" b="1" dirty="0" smtClean="0">
                <a:solidFill>
                  <a:srgbClr val="000000"/>
                </a:solidFill>
                <a:effectLst>
                  <a:outerShdw blurRad="38100" dist="38100" dir="2700000" algn="tl">
                    <a:srgbClr val="000000"/>
                  </a:outerShdw>
                </a:effectLst>
                <a:cs typeface="Arial" charset="0"/>
                <a:sym typeface="Times New Roman" pitchFamily="18" charset="0"/>
              </a:rPr>
              <a:t>CR/CH</a:t>
            </a:r>
            <a:endParaRPr lang="en-US" sz="1600" dirty="0">
              <a:solidFill>
                <a:srgbClr val="000000"/>
              </a:solidFill>
              <a:effectLst>
                <a:outerShdw blurRad="38100" dist="38100" dir="2700000" algn="tl">
                  <a:srgbClr val="000000"/>
                </a:outerShdw>
              </a:effectLst>
              <a:cs typeface="Arial" charset="0"/>
              <a:sym typeface="Times New Roman" pitchFamily="18" charset="0"/>
            </a:endParaRPr>
          </a:p>
        </p:txBody>
      </p:sp>
      <p:sp>
        <p:nvSpPr>
          <p:cNvPr id="188439" name="Rectangle 23"/>
          <p:cNvSpPr>
            <a:spLocks noChangeArrowheads="1"/>
          </p:cNvSpPr>
          <p:nvPr/>
        </p:nvSpPr>
        <p:spPr bwMode="auto">
          <a:xfrm>
            <a:off x="1154113" y="5410200"/>
            <a:ext cx="674687" cy="138113"/>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8288" tIns="18288" rIns="18288" bIns="18288"/>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a:solidFill>
                  <a:srgbClr val="000000"/>
                </a:solidFill>
                <a:sym typeface="Times New Roman" pitchFamily="18" charset="0"/>
              </a:rPr>
              <a:t>OCHA</a:t>
            </a:r>
            <a:endParaRPr lang="en-US" altLang="fr-FR" sz="1600">
              <a:solidFill>
                <a:srgbClr val="000000"/>
              </a:solidFill>
              <a:sym typeface="Times New Roman" pitchFamily="18" charset="0"/>
            </a:endParaRPr>
          </a:p>
        </p:txBody>
      </p:sp>
      <p:sp>
        <p:nvSpPr>
          <p:cNvPr id="188440" name="Rectangle 24"/>
          <p:cNvSpPr>
            <a:spLocks noChangeArrowheads="1"/>
          </p:cNvSpPr>
          <p:nvPr/>
        </p:nvSpPr>
        <p:spPr bwMode="auto">
          <a:xfrm>
            <a:off x="550863" y="3754438"/>
            <a:ext cx="690562" cy="26828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PNUD</a:t>
            </a:r>
            <a:endParaRPr lang="en-US" altLang="fr-FR" sz="1600" dirty="0">
              <a:solidFill>
                <a:srgbClr val="000000"/>
              </a:solidFill>
              <a:sym typeface="Times New Roman" pitchFamily="18" charset="0"/>
            </a:endParaRPr>
          </a:p>
        </p:txBody>
      </p:sp>
      <p:sp>
        <p:nvSpPr>
          <p:cNvPr id="188441" name="Rectangle 25"/>
          <p:cNvSpPr>
            <a:spLocks noChangeArrowheads="1"/>
          </p:cNvSpPr>
          <p:nvPr/>
        </p:nvSpPr>
        <p:spPr bwMode="auto">
          <a:xfrm>
            <a:off x="328613" y="4478338"/>
            <a:ext cx="890587" cy="26828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HCR</a:t>
            </a:r>
            <a:endParaRPr lang="en-US" altLang="fr-FR" sz="1600" dirty="0">
              <a:solidFill>
                <a:srgbClr val="000000"/>
              </a:solidFill>
              <a:sym typeface="Times New Roman" pitchFamily="18" charset="0"/>
            </a:endParaRPr>
          </a:p>
        </p:txBody>
      </p:sp>
      <p:sp>
        <p:nvSpPr>
          <p:cNvPr id="188442" name="Rectangle 26"/>
          <p:cNvSpPr>
            <a:spLocks noChangeArrowheads="1"/>
          </p:cNvSpPr>
          <p:nvPr/>
        </p:nvSpPr>
        <p:spPr bwMode="auto">
          <a:xfrm>
            <a:off x="774700" y="4800600"/>
            <a:ext cx="749300" cy="2286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PAM</a:t>
            </a:r>
            <a:endParaRPr lang="en-US" altLang="fr-FR" sz="1600" dirty="0">
              <a:solidFill>
                <a:srgbClr val="000000"/>
              </a:solidFill>
              <a:sym typeface="Times New Roman" pitchFamily="18" charset="0"/>
            </a:endParaRPr>
          </a:p>
        </p:txBody>
      </p:sp>
      <p:sp>
        <p:nvSpPr>
          <p:cNvPr id="188443" name="Rectangle 27"/>
          <p:cNvSpPr>
            <a:spLocks noChangeArrowheads="1"/>
          </p:cNvSpPr>
          <p:nvPr/>
        </p:nvSpPr>
        <p:spPr bwMode="auto">
          <a:xfrm>
            <a:off x="461963" y="4111625"/>
            <a:ext cx="909637" cy="2667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a:solidFill>
                  <a:srgbClr val="000000"/>
                </a:solidFill>
                <a:sym typeface="Times New Roman" pitchFamily="18" charset="0"/>
              </a:rPr>
              <a:t>UNICEF</a:t>
            </a:r>
            <a:endParaRPr lang="en-US" altLang="fr-FR" sz="1600">
              <a:solidFill>
                <a:srgbClr val="000000"/>
              </a:solidFill>
              <a:sym typeface="Times New Roman" pitchFamily="18" charset="0"/>
            </a:endParaRPr>
          </a:p>
        </p:txBody>
      </p:sp>
      <p:sp>
        <p:nvSpPr>
          <p:cNvPr id="188444" name="Rectangle 28"/>
          <p:cNvSpPr>
            <a:spLocks noChangeArrowheads="1"/>
          </p:cNvSpPr>
          <p:nvPr/>
        </p:nvSpPr>
        <p:spPr bwMode="auto">
          <a:xfrm>
            <a:off x="739775" y="5091113"/>
            <a:ext cx="690563" cy="2667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OMS</a:t>
            </a:r>
            <a:endParaRPr lang="en-US" altLang="fr-FR" sz="1600" dirty="0">
              <a:solidFill>
                <a:srgbClr val="000000"/>
              </a:solidFill>
              <a:sym typeface="Times New Roman" pitchFamily="18" charset="0"/>
            </a:endParaRPr>
          </a:p>
        </p:txBody>
      </p:sp>
      <p:cxnSp>
        <p:nvCxnSpPr>
          <p:cNvPr id="188445" name="AutoShape 29"/>
          <p:cNvCxnSpPr>
            <a:cxnSpLocks noChangeShapeType="1"/>
            <a:stCxn id="188439" idx="3"/>
            <a:endCxn id="184339" idx="4"/>
          </p:cNvCxnSpPr>
          <p:nvPr/>
        </p:nvCxnSpPr>
        <p:spPr bwMode="auto">
          <a:xfrm flipV="1">
            <a:off x="1828800" y="5334000"/>
            <a:ext cx="450850" cy="146050"/>
          </a:xfrm>
          <a:prstGeom prst="curvedConnector2">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cxnSp>
      <p:sp>
        <p:nvSpPr>
          <p:cNvPr id="188446" name="Rectangle 30"/>
          <p:cNvSpPr>
            <a:spLocks noChangeArrowheads="1"/>
          </p:cNvSpPr>
          <p:nvPr/>
        </p:nvSpPr>
        <p:spPr bwMode="auto">
          <a:xfrm>
            <a:off x="117020" y="2203700"/>
            <a:ext cx="2971800" cy="4572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2600" b="1" dirty="0"/>
              <a:t>DEUX PIEDS DEHORS</a:t>
            </a:r>
            <a:endParaRPr lang="en-US" altLang="fr-FR" sz="2600" dirty="0">
              <a:solidFill>
                <a:srgbClr val="000000"/>
              </a:solidFill>
              <a:sym typeface="Times New Roman" pitchFamily="18" charset="0"/>
            </a:endParaRPr>
          </a:p>
        </p:txBody>
      </p:sp>
      <p:sp>
        <p:nvSpPr>
          <p:cNvPr id="184350" name="Oval 33"/>
          <p:cNvSpPr>
            <a:spLocks noChangeArrowheads="1"/>
          </p:cNvSpPr>
          <p:nvPr/>
        </p:nvSpPr>
        <p:spPr bwMode="auto">
          <a:xfrm>
            <a:off x="7045325" y="3648075"/>
            <a:ext cx="1717675" cy="1609725"/>
          </a:xfrm>
          <a:prstGeom prst="ellipse">
            <a:avLst/>
          </a:prstGeom>
          <a:solidFill>
            <a:srgbClr val="CCFFFF">
              <a:alpha val="50195"/>
            </a:srgbClr>
          </a:solidFill>
          <a:ln w="9525">
            <a:solidFill>
              <a:srgbClr val="808080"/>
            </a:solidFill>
            <a:round/>
            <a:headEnd/>
            <a:tailEnd/>
          </a:ln>
        </p:spPr>
        <p:txBody>
          <a:bodyPr lIns="18288" tIns="18288" rIns="18288" bIns="18288"/>
          <a:lstStyle/>
          <a:p>
            <a:pPr algn="ctr">
              <a:defRPr/>
            </a:pPr>
            <a:r>
              <a:rPr lang="en-US" sz="1600" b="1">
                <a:solidFill>
                  <a:srgbClr val="FFFF00"/>
                </a:solidFill>
                <a:effectLst>
                  <a:outerShdw blurRad="38100" dist="38100" dir="2700000" algn="tl">
                    <a:srgbClr val="000000"/>
                  </a:outerShdw>
                </a:effectLst>
                <a:cs typeface="Arial" charset="0"/>
                <a:sym typeface="Times New Roman" pitchFamily="18" charset="0"/>
              </a:rPr>
              <a:t>Mission</a:t>
            </a:r>
          </a:p>
          <a:p>
            <a:pPr>
              <a:defRPr/>
            </a:pPr>
            <a:endParaRPr lang="en-US" sz="1600">
              <a:solidFill>
                <a:srgbClr val="000000"/>
              </a:solidFill>
              <a:cs typeface="Arial" charset="0"/>
              <a:sym typeface="Times New Roman" pitchFamily="18" charset="0"/>
            </a:endParaRPr>
          </a:p>
        </p:txBody>
      </p:sp>
      <p:sp>
        <p:nvSpPr>
          <p:cNvPr id="188449" name="Rectangle 35"/>
          <p:cNvSpPr>
            <a:spLocks noChangeArrowheads="1"/>
          </p:cNvSpPr>
          <p:nvPr/>
        </p:nvSpPr>
        <p:spPr bwMode="auto">
          <a:xfrm>
            <a:off x="6324600" y="3789363"/>
            <a:ext cx="814388" cy="2540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PNUD</a:t>
            </a:r>
            <a:endParaRPr lang="en-US" altLang="fr-FR" sz="1600" dirty="0">
              <a:solidFill>
                <a:srgbClr val="000000"/>
              </a:solidFill>
              <a:sym typeface="Times New Roman" pitchFamily="18" charset="0"/>
            </a:endParaRPr>
          </a:p>
        </p:txBody>
      </p:sp>
      <p:sp>
        <p:nvSpPr>
          <p:cNvPr id="188450" name="Rectangle 36"/>
          <p:cNvSpPr>
            <a:spLocks noChangeArrowheads="1"/>
          </p:cNvSpPr>
          <p:nvPr/>
        </p:nvSpPr>
        <p:spPr bwMode="auto">
          <a:xfrm>
            <a:off x="6180138" y="4479925"/>
            <a:ext cx="830262" cy="25558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HCR</a:t>
            </a:r>
            <a:endParaRPr lang="en-US" altLang="fr-FR" sz="1600" dirty="0">
              <a:solidFill>
                <a:srgbClr val="000000"/>
              </a:solidFill>
              <a:sym typeface="Times New Roman" pitchFamily="18" charset="0"/>
            </a:endParaRPr>
          </a:p>
        </p:txBody>
      </p:sp>
      <p:sp>
        <p:nvSpPr>
          <p:cNvPr id="188451" name="Rectangle 37"/>
          <p:cNvSpPr>
            <a:spLocks noChangeArrowheads="1"/>
          </p:cNvSpPr>
          <p:nvPr/>
        </p:nvSpPr>
        <p:spPr bwMode="auto">
          <a:xfrm>
            <a:off x="6532563" y="4776788"/>
            <a:ext cx="658812" cy="25558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PAM</a:t>
            </a:r>
            <a:endParaRPr lang="en-US" altLang="fr-FR" sz="1600" dirty="0">
              <a:solidFill>
                <a:srgbClr val="000000"/>
              </a:solidFill>
              <a:sym typeface="Times New Roman" pitchFamily="18" charset="0"/>
            </a:endParaRPr>
          </a:p>
        </p:txBody>
      </p:sp>
      <p:sp>
        <p:nvSpPr>
          <p:cNvPr id="188452" name="Rectangle 38"/>
          <p:cNvSpPr>
            <a:spLocks noChangeArrowheads="1"/>
          </p:cNvSpPr>
          <p:nvPr/>
        </p:nvSpPr>
        <p:spPr bwMode="auto">
          <a:xfrm>
            <a:off x="6129338" y="4129088"/>
            <a:ext cx="957262" cy="2540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a:solidFill>
                  <a:srgbClr val="000000"/>
                </a:solidFill>
                <a:sym typeface="Times New Roman" pitchFamily="18" charset="0"/>
              </a:rPr>
              <a:t>UNICEF</a:t>
            </a:r>
            <a:endParaRPr lang="en-US" altLang="fr-FR" sz="1600">
              <a:solidFill>
                <a:srgbClr val="000000"/>
              </a:solidFill>
              <a:sym typeface="Times New Roman" pitchFamily="18" charset="0"/>
            </a:endParaRPr>
          </a:p>
        </p:txBody>
      </p:sp>
      <p:sp>
        <p:nvSpPr>
          <p:cNvPr id="188453" name="Rectangle 39"/>
          <p:cNvSpPr>
            <a:spLocks noChangeArrowheads="1"/>
          </p:cNvSpPr>
          <p:nvPr/>
        </p:nvSpPr>
        <p:spPr bwMode="auto">
          <a:xfrm>
            <a:off x="6661150" y="5064125"/>
            <a:ext cx="657225" cy="2540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1600" b="1" dirty="0" smtClean="0">
                <a:solidFill>
                  <a:srgbClr val="000000"/>
                </a:solidFill>
                <a:sym typeface="Times New Roman" pitchFamily="18" charset="0"/>
              </a:rPr>
              <a:t>OMS</a:t>
            </a:r>
            <a:endParaRPr lang="en-US" altLang="fr-FR" sz="1600" dirty="0">
              <a:solidFill>
                <a:srgbClr val="000000"/>
              </a:solidFill>
              <a:sym typeface="Times New Roman" pitchFamily="18" charset="0"/>
            </a:endParaRPr>
          </a:p>
        </p:txBody>
      </p:sp>
      <p:sp>
        <p:nvSpPr>
          <p:cNvPr id="188454" name="Rectangle 40"/>
          <p:cNvSpPr>
            <a:spLocks noChangeArrowheads="1"/>
          </p:cNvSpPr>
          <p:nvPr/>
        </p:nvSpPr>
        <p:spPr bwMode="auto">
          <a:xfrm>
            <a:off x="6180138" y="2008015"/>
            <a:ext cx="2582862" cy="3810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2600" b="1" dirty="0" smtClean="0">
                <a:solidFill>
                  <a:srgbClr val="000000"/>
                </a:solidFill>
                <a:sym typeface="Times New Roman" pitchFamily="18" charset="0"/>
              </a:rPr>
              <a:t>DEUX PIEDS DEDANS</a:t>
            </a:r>
            <a:endParaRPr lang="en-US" altLang="fr-FR" sz="2600" b="1" dirty="0">
              <a:solidFill>
                <a:srgbClr val="000000"/>
              </a:solidFill>
              <a:sym typeface="Times New Roman" pitchFamily="18" charset="0"/>
            </a:endParaRPr>
          </a:p>
        </p:txBody>
      </p:sp>
      <p:sp>
        <p:nvSpPr>
          <p:cNvPr id="184359" name="Rectangle 42"/>
          <p:cNvSpPr>
            <a:spLocks noChangeArrowheads="1"/>
          </p:cNvSpPr>
          <p:nvPr/>
        </p:nvSpPr>
        <p:spPr bwMode="auto">
          <a:xfrm>
            <a:off x="6338630" y="6196600"/>
            <a:ext cx="2819400" cy="304800"/>
          </a:xfrm>
          <a:prstGeom prst="rect">
            <a:avLst/>
          </a:prstGeom>
          <a:solidFill>
            <a:srgbClr val="FFFFFF">
              <a:alpha val="0"/>
            </a:srgbClr>
          </a:solidFill>
          <a:ln>
            <a:noFill/>
          </a:ln>
          <a:extLst/>
        </p:spPr>
        <p:txBody>
          <a:bodyPr lIns="18288" tIns="18288" rIns="18288" bIns="18288"/>
          <a:lstStyle/>
          <a:p>
            <a:pPr>
              <a:defRPr/>
            </a:pPr>
            <a:r>
              <a:rPr lang="en-US" sz="1200" dirty="0">
                <a:solidFill>
                  <a:srgbClr val="000000"/>
                </a:solidFill>
                <a:effectLst>
                  <a:outerShdw blurRad="38100" dist="38100" dir="2700000" algn="tl">
                    <a:srgbClr val="C0C0C0"/>
                  </a:outerShdw>
                </a:effectLst>
                <a:sym typeface="Times New Roman" pitchFamily="18" charset="0"/>
              </a:rPr>
              <a:t>* </a:t>
            </a:r>
            <a:r>
              <a:rPr lang="fr-FR" sz="1200" b="1" dirty="0"/>
              <a:t>Présence de l’OCHA sur le terrain – Basée dans le Bureau du CR</a:t>
            </a:r>
            <a:endParaRPr lang="en-US" sz="1200" dirty="0">
              <a:solidFill>
                <a:srgbClr val="000000"/>
              </a:solidFill>
              <a:effectLst>
                <a:outerShdw blurRad="38100" dist="38100" dir="2700000" algn="tl">
                  <a:srgbClr val="C0C0C0"/>
                </a:outerShdw>
              </a:effectLst>
              <a:sym typeface="Times New Roman" pitchFamily="18" charset="0"/>
            </a:endParaRPr>
          </a:p>
        </p:txBody>
      </p:sp>
      <p:sp>
        <p:nvSpPr>
          <p:cNvPr id="184363" name="Rectangle 46"/>
          <p:cNvSpPr>
            <a:spLocks noChangeArrowheads="1"/>
          </p:cNvSpPr>
          <p:nvPr/>
        </p:nvSpPr>
        <p:spPr bwMode="auto">
          <a:xfrm>
            <a:off x="4724400" y="4343400"/>
            <a:ext cx="1066800" cy="381000"/>
          </a:xfrm>
          <a:prstGeom prst="rect">
            <a:avLst/>
          </a:prstGeom>
          <a:solidFill>
            <a:srgbClr val="FFFFFF">
              <a:alpha val="0"/>
            </a:srgbClr>
          </a:solidFill>
          <a:ln>
            <a:noFill/>
          </a:ln>
          <a:extLst/>
        </p:spPr>
        <p:txBody>
          <a:bodyPr/>
          <a:lstStyle/>
          <a:p>
            <a:pPr>
              <a:defRPr/>
            </a:pPr>
            <a:r>
              <a:rPr lang="en-US" sz="1600" b="1" dirty="0" smtClean="0">
                <a:solidFill>
                  <a:srgbClr val="000000"/>
                </a:solidFill>
                <a:cs typeface="Arial" charset="0"/>
                <a:sym typeface="Times New Roman" pitchFamily="18" charset="0"/>
              </a:rPr>
              <a:t>RSASG</a:t>
            </a:r>
            <a:r>
              <a:rPr lang="en-US" sz="1600" b="1" dirty="0">
                <a:solidFill>
                  <a:srgbClr val="000000"/>
                </a:solidFill>
                <a:cs typeface="Arial" charset="0"/>
                <a:sym typeface="Times New Roman" pitchFamily="18" charset="0"/>
              </a:rPr>
              <a:t>/</a:t>
            </a:r>
          </a:p>
          <a:p>
            <a:pPr>
              <a:defRPr/>
            </a:pPr>
            <a:r>
              <a:rPr lang="en-US" sz="1600" b="1" dirty="0" smtClean="0">
                <a:solidFill>
                  <a:srgbClr val="000000"/>
                </a:solidFill>
                <a:cs typeface="Arial" charset="0"/>
                <a:sym typeface="Times New Roman" pitchFamily="18" charset="0"/>
              </a:rPr>
              <a:t>CR/CH</a:t>
            </a:r>
            <a:endParaRPr lang="en-US" sz="1600" b="1" dirty="0">
              <a:solidFill>
                <a:srgbClr val="000000"/>
              </a:solidFill>
              <a:cs typeface="Arial" charset="0"/>
              <a:sym typeface="Times New Roman" pitchFamily="18" charset="0"/>
            </a:endParaRPr>
          </a:p>
          <a:p>
            <a:pPr algn="ctr">
              <a:defRPr/>
            </a:pPr>
            <a:endParaRPr lang="en-US" sz="1600" b="1" dirty="0">
              <a:solidFill>
                <a:srgbClr val="000000"/>
              </a:solidFill>
              <a:effectLst>
                <a:outerShdw blurRad="38100" dist="38100" dir="2700000" algn="tl">
                  <a:srgbClr val="C0C0C0"/>
                </a:outerShdw>
              </a:effectLst>
              <a:cs typeface="Arial" charset="0"/>
              <a:sym typeface="Times New Roman" pitchFamily="18" charset="0"/>
            </a:endParaRPr>
          </a:p>
        </p:txBody>
      </p:sp>
      <p:grpSp>
        <p:nvGrpSpPr>
          <p:cNvPr id="188457" name="Group 47"/>
          <p:cNvGrpSpPr>
            <a:grpSpLocks/>
          </p:cNvGrpSpPr>
          <p:nvPr/>
        </p:nvGrpSpPr>
        <p:grpSpPr bwMode="auto">
          <a:xfrm>
            <a:off x="7239000" y="4114800"/>
            <a:ext cx="1143000" cy="762000"/>
            <a:chOff x="2736" y="3504"/>
            <a:chExt cx="720" cy="528"/>
          </a:xfrm>
        </p:grpSpPr>
        <p:sp>
          <p:nvSpPr>
            <p:cNvPr id="113705" name="Oval 41"/>
            <p:cNvSpPr>
              <a:spLocks noChangeArrowheads="1"/>
            </p:cNvSpPr>
            <p:nvPr/>
          </p:nvSpPr>
          <p:spPr bwMode="auto">
            <a:xfrm>
              <a:off x="2736" y="3504"/>
              <a:ext cx="720" cy="528"/>
            </a:xfrm>
            <a:prstGeom prst="ellipse">
              <a:avLst/>
            </a:prstGeom>
            <a:solidFill>
              <a:srgbClr val="CCFFCC">
                <a:alpha val="50195"/>
              </a:srgbClr>
            </a:solidFill>
            <a:ln w="9525">
              <a:solidFill>
                <a:srgbClr val="808080"/>
              </a:solidFill>
              <a:round/>
              <a:headEnd/>
              <a:tailEnd/>
            </a:ln>
          </p:spPr>
          <p:txBody>
            <a:bodyPr lIns="18288" tIns="18288" rIns="18288" bIns="18288"/>
            <a:lstStyle/>
            <a:p>
              <a:pPr algn="ctr">
                <a:defRPr/>
              </a:pPr>
              <a:endParaRPr lang="en-GB" sz="1050">
                <a:solidFill>
                  <a:srgbClr val="808080"/>
                </a:solidFill>
                <a:sym typeface="Times New Roman" pitchFamily="18" charset="0"/>
              </a:endParaRPr>
            </a:p>
          </p:txBody>
        </p:sp>
        <p:sp>
          <p:nvSpPr>
            <p:cNvPr id="184362" name="Rectangle 45"/>
            <p:cNvSpPr>
              <a:spLocks noChangeArrowheads="1"/>
            </p:cNvSpPr>
            <p:nvPr/>
          </p:nvSpPr>
          <p:spPr bwMode="auto">
            <a:xfrm>
              <a:off x="2832" y="3648"/>
              <a:ext cx="624" cy="240"/>
            </a:xfrm>
            <a:prstGeom prst="rect">
              <a:avLst/>
            </a:prstGeom>
            <a:solidFill>
              <a:srgbClr val="FFFFFF">
                <a:alpha val="0"/>
              </a:srgbClr>
            </a:solidFill>
            <a:ln>
              <a:noFill/>
            </a:ln>
            <a:extLst/>
          </p:spPr>
          <p:txBody>
            <a:bodyPr/>
            <a:lstStyle/>
            <a:p>
              <a:pPr>
                <a:defRPr/>
              </a:pPr>
              <a:r>
                <a:rPr lang="en-US" sz="1600" b="1" dirty="0" smtClean="0">
                  <a:solidFill>
                    <a:srgbClr val="000000"/>
                  </a:solidFill>
                  <a:effectLst>
                    <a:outerShdw blurRad="38100" dist="38100" dir="2700000" algn="tl">
                      <a:srgbClr val="C0C0C0"/>
                    </a:outerShdw>
                  </a:effectLst>
                  <a:cs typeface="Arial" charset="0"/>
                  <a:sym typeface="Times New Roman" pitchFamily="18" charset="0"/>
                </a:rPr>
                <a:t>RSASG</a:t>
              </a:r>
              <a:r>
                <a:rPr lang="en-US" sz="1600" b="1" dirty="0">
                  <a:solidFill>
                    <a:srgbClr val="000000"/>
                  </a:solidFill>
                  <a:effectLst>
                    <a:outerShdw blurRad="38100" dist="38100" dir="2700000" algn="tl">
                      <a:srgbClr val="C0C0C0"/>
                    </a:outerShdw>
                  </a:effectLst>
                  <a:cs typeface="Arial" charset="0"/>
                  <a:sym typeface="Times New Roman" pitchFamily="18" charset="0"/>
                </a:rPr>
                <a:t>/</a:t>
              </a:r>
            </a:p>
            <a:p>
              <a:pPr>
                <a:defRPr/>
              </a:pPr>
              <a:r>
                <a:rPr lang="en-US" sz="1600" b="1" dirty="0" smtClean="0">
                  <a:solidFill>
                    <a:srgbClr val="000000"/>
                  </a:solidFill>
                  <a:effectLst>
                    <a:outerShdw blurRad="38100" dist="38100" dir="2700000" algn="tl">
                      <a:srgbClr val="C0C0C0"/>
                    </a:outerShdw>
                  </a:effectLst>
                  <a:cs typeface="Arial" charset="0"/>
                  <a:sym typeface="Times New Roman" pitchFamily="18" charset="0"/>
                </a:rPr>
                <a:t>CR/CH</a:t>
              </a:r>
              <a:endParaRPr lang="en-US" sz="1600" b="1" dirty="0">
                <a:solidFill>
                  <a:srgbClr val="000000"/>
                </a:solidFill>
                <a:effectLst>
                  <a:outerShdw blurRad="38100" dist="38100" dir="2700000" algn="tl">
                    <a:srgbClr val="C0C0C0"/>
                  </a:outerShdw>
                </a:effectLst>
                <a:cs typeface="Arial" charset="0"/>
                <a:sym typeface="Times New Roman" pitchFamily="18" charset="0"/>
              </a:endParaRPr>
            </a:p>
            <a:p>
              <a:pPr algn="ctr">
                <a:defRPr/>
              </a:pPr>
              <a:endParaRPr lang="en-US" sz="1600" b="1" dirty="0">
                <a:solidFill>
                  <a:srgbClr val="808080"/>
                </a:solidFill>
                <a:effectLst>
                  <a:outerShdw blurRad="38100" dist="38100" dir="2700000" algn="tl">
                    <a:srgbClr val="C0C0C0"/>
                  </a:outerShdw>
                </a:effectLst>
                <a:cs typeface="Arial" charset="0"/>
                <a:sym typeface="Times New Roman" pitchFamily="18" charset="0"/>
              </a:endParaRPr>
            </a:p>
          </p:txBody>
        </p:sp>
      </p:grpSp>
      <p:sp>
        <p:nvSpPr>
          <p:cNvPr id="188458" name="Oval 43"/>
          <p:cNvSpPr>
            <a:spLocks noChangeArrowheads="1"/>
          </p:cNvSpPr>
          <p:nvPr/>
        </p:nvSpPr>
        <p:spPr bwMode="auto">
          <a:xfrm>
            <a:off x="7377113" y="4878388"/>
            <a:ext cx="1066800" cy="317500"/>
          </a:xfrm>
          <a:prstGeom prst="ellipse">
            <a:avLst/>
          </a:prstGeom>
          <a:solidFill>
            <a:srgbClr val="CCFFCC">
              <a:alpha val="50195"/>
            </a:srgbClr>
          </a:solidFill>
          <a:ln w="3175" cap="rnd">
            <a:solidFill>
              <a:srgbClr val="969696"/>
            </a:solidFill>
            <a:prstDash val="sysDot"/>
            <a:round/>
            <a:headEnd/>
            <a:tailEnd/>
          </a:ln>
        </p:spPr>
        <p:txBody>
          <a:bodyPr lIns="18288" tIns="18288" rIns="18288" bIns="18288"/>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GB" altLang="fr-FR" sz="1600" b="1">
                <a:solidFill>
                  <a:srgbClr val="000000"/>
                </a:solidFill>
                <a:sym typeface="Times New Roman" pitchFamily="18" charset="0"/>
              </a:rPr>
              <a:t>OCHA*</a:t>
            </a:r>
          </a:p>
        </p:txBody>
      </p:sp>
      <p:sp>
        <p:nvSpPr>
          <p:cNvPr id="188459" name="Rectangle 45"/>
          <p:cNvSpPr>
            <a:spLocks noChangeArrowheads="1"/>
          </p:cNvSpPr>
          <p:nvPr/>
        </p:nvSpPr>
        <p:spPr bwMode="auto">
          <a:xfrm>
            <a:off x="2369608" y="887413"/>
            <a:ext cx="4390497"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400" b="1" dirty="0"/>
              <a:t>Présence de l’OCHA sur le terrain</a:t>
            </a:r>
            <a:endParaRPr lang="en-GB" altLang="fr-FR" sz="2400" b="1" dirty="0">
              <a:solidFill>
                <a:srgbClr val="000000"/>
              </a:solidFill>
              <a:sym typeface="Times" pitchFamily="18" charset="0"/>
            </a:endParaRPr>
          </a:p>
        </p:txBody>
      </p:sp>
      <p:sp>
        <p:nvSpPr>
          <p:cNvPr id="188460" name="Rectangle 54"/>
          <p:cNvSpPr>
            <a:spLocks noChangeArrowheads="1"/>
          </p:cNvSpPr>
          <p:nvPr/>
        </p:nvSpPr>
        <p:spPr bwMode="auto">
          <a:xfrm>
            <a:off x="3886200" y="242888"/>
            <a:ext cx="13017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a:solidFill>
                  <a:srgbClr val="000000"/>
                </a:solidFill>
              </a:rPr>
              <a:t>OCHA</a:t>
            </a:r>
            <a:endParaRPr lang="en-GB" altLang="fr-FR" sz="2800" b="1">
              <a:solidFill>
                <a:srgbClr val="000000"/>
              </a:solidFill>
            </a:endParaRPr>
          </a:p>
        </p:txBody>
      </p:sp>
      <p:sp>
        <p:nvSpPr>
          <p:cNvPr id="47" name="ZoneTexte 46"/>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48" name="Rectangle 21"/>
          <p:cNvSpPr>
            <a:spLocks noChangeArrowheads="1"/>
          </p:cNvSpPr>
          <p:nvPr/>
        </p:nvSpPr>
        <p:spPr bwMode="auto">
          <a:xfrm>
            <a:off x="3852938" y="3177304"/>
            <a:ext cx="1612900" cy="279400"/>
          </a:xfrm>
          <a:prstGeom prst="rect">
            <a:avLst/>
          </a:prstGeom>
          <a:solidFill>
            <a:srgbClr val="FFFFFF">
              <a:alpha val="0"/>
            </a:srgbClr>
          </a:solidFill>
          <a:ln w="9525">
            <a:noFill/>
            <a:miter lim="800000"/>
            <a:headEnd/>
            <a:tailEnd/>
          </a:ln>
        </p:spPr>
        <p:txBody>
          <a:bodyPr/>
          <a:lstStyle/>
          <a:p>
            <a:pPr algn="ctr">
              <a:defRPr/>
            </a:pPr>
            <a:r>
              <a:rPr lang="en-US" sz="1400" b="1" dirty="0" err="1" smtClean="0">
                <a:solidFill>
                  <a:srgbClr val="000000"/>
                </a:solidFill>
                <a:sym typeface="Times New Roman" pitchFamily="18" charset="0"/>
              </a:rPr>
              <a:t>Présence</a:t>
            </a:r>
            <a:r>
              <a:rPr lang="en-US" sz="1400" b="1" dirty="0" smtClean="0">
                <a:solidFill>
                  <a:srgbClr val="000000"/>
                </a:solidFill>
                <a:sym typeface="Times New Roman" pitchFamily="18" charset="0"/>
              </a:rPr>
              <a:t> </a:t>
            </a:r>
            <a:r>
              <a:rPr lang="en-US" sz="1400" b="1" dirty="0" err="1" smtClean="0">
                <a:solidFill>
                  <a:srgbClr val="000000"/>
                </a:solidFill>
                <a:sym typeface="Times New Roman" pitchFamily="18" charset="0"/>
              </a:rPr>
              <a:t>intégrée</a:t>
            </a:r>
            <a:r>
              <a:rPr lang="en-US" sz="1400" b="1" dirty="0" smtClean="0">
                <a:solidFill>
                  <a:srgbClr val="000000"/>
                </a:solidFill>
                <a:sym typeface="Times New Roman" pitchFamily="18" charset="0"/>
              </a:rPr>
              <a:t> des Nations </a:t>
            </a:r>
            <a:r>
              <a:rPr lang="en-US" sz="1400" b="1" dirty="0" err="1" smtClean="0">
                <a:solidFill>
                  <a:srgbClr val="000000"/>
                </a:solidFill>
                <a:sym typeface="Times New Roman" pitchFamily="18" charset="0"/>
              </a:rPr>
              <a:t>Unies</a:t>
            </a:r>
            <a:endParaRPr lang="en-US" sz="1400" dirty="0">
              <a:solidFill>
                <a:srgbClr val="000000"/>
              </a:solidFill>
              <a:sym typeface="Times New Roman" pitchFamily="18" charset="0"/>
            </a:endParaRPr>
          </a:p>
        </p:txBody>
      </p:sp>
      <p:sp>
        <p:nvSpPr>
          <p:cNvPr id="49" name="Rectangle 21"/>
          <p:cNvSpPr>
            <a:spLocks noChangeArrowheads="1"/>
          </p:cNvSpPr>
          <p:nvPr/>
        </p:nvSpPr>
        <p:spPr bwMode="auto">
          <a:xfrm>
            <a:off x="6799600" y="3160165"/>
            <a:ext cx="1612900" cy="279400"/>
          </a:xfrm>
          <a:prstGeom prst="rect">
            <a:avLst/>
          </a:prstGeom>
          <a:solidFill>
            <a:srgbClr val="FFFFFF">
              <a:alpha val="0"/>
            </a:srgbClr>
          </a:solidFill>
          <a:ln w="9525">
            <a:noFill/>
            <a:miter lim="800000"/>
            <a:headEnd/>
            <a:tailEnd/>
          </a:ln>
        </p:spPr>
        <p:txBody>
          <a:bodyPr/>
          <a:lstStyle/>
          <a:p>
            <a:pPr algn="ctr">
              <a:defRPr/>
            </a:pPr>
            <a:r>
              <a:rPr lang="en-US" sz="1400" b="1" dirty="0" err="1" smtClean="0">
                <a:solidFill>
                  <a:srgbClr val="000000"/>
                </a:solidFill>
                <a:sym typeface="Times New Roman" pitchFamily="18" charset="0"/>
              </a:rPr>
              <a:t>Présence</a:t>
            </a:r>
            <a:r>
              <a:rPr lang="en-US" sz="1400" b="1" dirty="0" smtClean="0">
                <a:solidFill>
                  <a:srgbClr val="000000"/>
                </a:solidFill>
                <a:sym typeface="Times New Roman" pitchFamily="18" charset="0"/>
              </a:rPr>
              <a:t> </a:t>
            </a:r>
            <a:r>
              <a:rPr lang="en-US" sz="1400" b="1" dirty="0" err="1" smtClean="0">
                <a:solidFill>
                  <a:srgbClr val="000000"/>
                </a:solidFill>
                <a:sym typeface="Times New Roman" pitchFamily="18" charset="0"/>
              </a:rPr>
              <a:t>intégrée</a:t>
            </a:r>
            <a:r>
              <a:rPr lang="en-US" sz="1400" b="1" dirty="0" smtClean="0">
                <a:solidFill>
                  <a:srgbClr val="000000"/>
                </a:solidFill>
                <a:sym typeface="Times New Roman" pitchFamily="18" charset="0"/>
              </a:rPr>
              <a:t> des Nations </a:t>
            </a:r>
            <a:r>
              <a:rPr lang="en-US" sz="1400" b="1" dirty="0" err="1" smtClean="0">
                <a:solidFill>
                  <a:srgbClr val="000000"/>
                </a:solidFill>
                <a:sym typeface="Times New Roman" pitchFamily="18" charset="0"/>
              </a:rPr>
              <a:t>Unies</a:t>
            </a:r>
            <a:endParaRPr lang="en-US" sz="1400" dirty="0">
              <a:solidFill>
                <a:srgbClr val="000000"/>
              </a:solidFill>
              <a:sym typeface="Times New Roman" pitchFamily="18" charset="0"/>
            </a:endParaRPr>
          </a:p>
        </p:txBody>
      </p:sp>
      <p:sp>
        <p:nvSpPr>
          <p:cNvPr id="50" name="ZoneTexte 4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51" name="ZoneTexte 5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5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131</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Box 5"/>
          <p:cNvSpPr txBox="1">
            <a:spLocks noChangeArrowheads="1"/>
          </p:cNvSpPr>
          <p:nvPr/>
        </p:nvSpPr>
        <p:spPr bwMode="auto">
          <a:xfrm>
            <a:off x="2590800" y="904875"/>
            <a:ext cx="3962400" cy="4667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2400" b="1" dirty="0" smtClean="0">
                <a:solidFill>
                  <a:srgbClr val="3366FF"/>
                </a:solidFill>
                <a:ea typeface="ヒラギノ明朝 ProN W3"/>
                <a:cs typeface="ヒラギノ明朝 ProN W3"/>
                <a:sym typeface="Times New Roman" pitchFamily="18" charset="0"/>
              </a:rPr>
              <a:t>La </a:t>
            </a:r>
            <a:r>
              <a:rPr lang="en-US" altLang="fr-FR" sz="2400" b="1" dirty="0" err="1" smtClean="0">
                <a:solidFill>
                  <a:srgbClr val="3366FF"/>
                </a:solidFill>
                <a:ea typeface="ヒラギノ明朝 ProN W3"/>
                <a:cs typeface="ヒラギノ明朝 ProN W3"/>
                <a:sym typeface="Times New Roman" pitchFamily="18" charset="0"/>
              </a:rPr>
              <a:t>CMCoord</a:t>
            </a:r>
            <a:r>
              <a:rPr lang="en-US" altLang="fr-FR" sz="2400" b="1" dirty="0" smtClean="0">
                <a:solidFill>
                  <a:srgbClr val="3366FF"/>
                </a:solidFill>
                <a:ea typeface="ヒラギノ明朝 ProN W3"/>
                <a:cs typeface="ヒラギノ明朝 ProN W3"/>
                <a:sym typeface="Times New Roman" pitchFamily="18" charset="0"/>
              </a:rPr>
              <a:t>-NU : </a:t>
            </a:r>
            <a:r>
              <a:rPr lang="en-US" altLang="fr-FR" sz="2400" b="1" dirty="0" err="1" smtClean="0">
                <a:solidFill>
                  <a:srgbClr val="3366FF"/>
                </a:solidFill>
                <a:ea typeface="ヒラギノ明朝 ProN W3"/>
                <a:cs typeface="ヒラギノ明朝 ProN W3"/>
                <a:sym typeface="Times New Roman" pitchFamily="18" charset="0"/>
              </a:rPr>
              <a:t>Définition</a:t>
            </a:r>
            <a:endParaRPr lang="en-GB" altLang="fr-FR" sz="2400" b="1" dirty="0">
              <a:solidFill>
                <a:srgbClr val="3366FF"/>
              </a:solidFill>
              <a:ea typeface="ヒラギノ明朝 ProN W3"/>
              <a:cs typeface="ヒラギノ明朝 ProN W3"/>
              <a:sym typeface="Times New Roman" pitchFamily="18" charset="0"/>
            </a:endParaRPr>
          </a:p>
        </p:txBody>
      </p:sp>
      <p:sp>
        <p:nvSpPr>
          <p:cNvPr id="189444" name="Rounded Rectangle 6"/>
          <p:cNvSpPr>
            <a:spLocks noChangeArrowheads="1"/>
          </p:cNvSpPr>
          <p:nvPr/>
        </p:nvSpPr>
        <p:spPr bwMode="auto">
          <a:xfrm>
            <a:off x="228600" y="1447800"/>
            <a:ext cx="8686800" cy="2598738"/>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2600" b="1" i="1" dirty="0"/>
              <a:t>« </a:t>
            </a:r>
            <a:r>
              <a:rPr lang="fr-FR" sz="2600" b="1" i="1" dirty="0">
                <a:solidFill>
                  <a:srgbClr val="0033CC"/>
                </a:solidFill>
              </a:rPr>
              <a:t>Dialogue et interaction essentiels</a:t>
            </a:r>
            <a:r>
              <a:rPr lang="fr-FR" sz="2600" b="1" i="1" dirty="0"/>
              <a:t> </a:t>
            </a:r>
            <a:r>
              <a:rPr lang="fr-FR" sz="2600" i="1" dirty="0"/>
              <a:t>entre les acteurs civils et les acteurs militaires dans les situations d’urgence humanitaire, afin de </a:t>
            </a:r>
            <a:r>
              <a:rPr lang="fr-FR" sz="2600" b="1" i="1" dirty="0">
                <a:solidFill>
                  <a:srgbClr val="0033CC"/>
                </a:solidFill>
              </a:rPr>
              <a:t>préserver</a:t>
            </a:r>
            <a:r>
              <a:rPr lang="fr-FR" sz="2600" b="1" i="1" dirty="0"/>
              <a:t> </a:t>
            </a:r>
            <a:r>
              <a:rPr lang="fr-FR" sz="2600" i="1" dirty="0"/>
              <a:t>et de</a:t>
            </a:r>
            <a:r>
              <a:rPr lang="fr-FR" sz="2600" b="1" i="1" dirty="0"/>
              <a:t> </a:t>
            </a:r>
            <a:r>
              <a:rPr lang="fr-FR" sz="2600" b="1" i="1" dirty="0">
                <a:solidFill>
                  <a:srgbClr val="0033CC"/>
                </a:solidFill>
              </a:rPr>
              <a:t>promouvoir</a:t>
            </a:r>
            <a:r>
              <a:rPr lang="fr-FR" sz="2600" b="1" i="1" dirty="0"/>
              <a:t> </a:t>
            </a:r>
            <a:r>
              <a:rPr lang="fr-FR" sz="2600" i="1" dirty="0"/>
              <a:t>les principes humanitaires, </a:t>
            </a:r>
            <a:r>
              <a:rPr lang="fr-FR" sz="2600" b="1" i="1" dirty="0"/>
              <a:t>d’éviter la concurrence, de réduire au maximum les incohérences, </a:t>
            </a:r>
            <a:r>
              <a:rPr lang="fr-FR" sz="2600" i="1" dirty="0"/>
              <a:t>et, le cas échéant, de poursuivre des objectifs communs »</a:t>
            </a:r>
            <a:endParaRPr lang="en-US" altLang="fr-FR" sz="2600" i="1" dirty="0">
              <a:solidFill>
                <a:srgbClr val="404040"/>
              </a:solidFill>
              <a:ea typeface="ヒラギノ明朝 ProN W3"/>
              <a:cs typeface="ヒラギノ明朝 ProN W3"/>
              <a:sym typeface="Times New Roman" pitchFamily="18" charset="0"/>
            </a:endParaRPr>
          </a:p>
        </p:txBody>
      </p:sp>
      <p:sp>
        <p:nvSpPr>
          <p:cNvPr id="189445" name="Rounded Rectangle 7"/>
          <p:cNvSpPr>
            <a:spLocks noChangeArrowheads="1"/>
          </p:cNvSpPr>
          <p:nvPr/>
        </p:nvSpPr>
        <p:spPr bwMode="auto">
          <a:xfrm>
            <a:off x="228600" y="4114800"/>
            <a:ext cx="8686800" cy="23622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Font typeface="Wingdings" pitchFamily="2" charset="2"/>
              <a:buChar char="ü"/>
            </a:pPr>
            <a:r>
              <a:rPr lang="fr-FR" sz="2400" b="1" dirty="0"/>
              <a:t>Les éléments majeurs sont </a:t>
            </a:r>
            <a:r>
              <a:rPr lang="fr-FR" sz="2400" b="1" dirty="0">
                <a:solidFill>
                  <a:srgbClr val="0033CC"/>
                </a:solidFill>
              </a:rPr>
              <a:t>le partage des informations, la répartition des tâches </a:t>
            </a:r>
            <a:r>
              <a:rPr lang="fr-FR" sz="2400" b="1" dirty="0"/>
              <a:t>et </a:t>
            </a:r>
            <a:r>
              <a:rPr lang="fr-FR" sz="2400" b="1" dirty="0">
                <a:solidFill>
                  <a:srgbClr val="0033CC"/>
                </a:solidFill>
              </a:rPr>
              <a:t>la planification</a:t>
            </a:r>
            <a:endParaRPr lang="en-US" altLang="fr-FR" sz="2400" b="1" dirty="0" smtClean="0">
              <a:solidFill>
                <a:srgbClr val="0033CC"/>
              </a:solidFill>
              <a:ea typeface="ヒラギノ明朝 ProN W3"/>
              <a:cs typeface="ヒラギノ明朝 ProN W3"/>
              <a:sym typeface="Times New Roman" pitchFamily="18" charset="0"/>
            </a:endParaRPr>
          </a:p>
          <a:p>
            <a:pPr eaLnBrk="1" hangingPunct="1">
              <a:buFont typeface="Wingdings" pitchFamily="2" charset="2"/>
              <a:buChar char="ü"/>
            </a:pPr>
            <a:r>
              <a:rPr lang="fr-FR" sz="2400" b="1" dirty="0"/>
              <a:t>La coordination est une responsabilité partagée, facilitée par les processus de liaison et une formation commune</a:t>
            </a:r>
            <a:endParaRPr lang="en-US" altLang="fr-FR" sz="2400" b="1" dirty="0" smtClean="0">
              <a:solidFill>
                <a:srgbClr val="000000"/>
              </a:solidFill>
              <a:ea typeface="ヒラギノ明朝 ProN W3"/>
              <a:cs typeface="ヒラギノ明朝 ProN W3"/>
              <a:sym typeface="Times New Roman" pitchFamily="18" charset="0"/>
            </a:endParaRPr>
          </a:p>
          <a:p>
            <a:pPr eaLnBrk="1" hangingPunct="1">
              <a:buFont typeface="Wingdings" pitchFamily="2" charset="2"/>
              <a:buChar char="ü"/>
            </a:pPr>
            <a:r>
              <a:rPr lang="fr-FR" sz="2400" b="1" dirty="0"/>
              <a:t>Les stratégies de base vont de la coexistence à la </a:t>
            </a:r>
            <a:r>
              <a:rPr lang="fr-FR" sz="2400" b="1" dirty="0" smtClean="0"/>
              <a:t>coopération.</a:t>
            </a:r>
            <a:endParaRPr lang="en-US" altLang="fr-FR" sz="2400" b="1" dirty="0">
              <a:solidFill>
                <a:srgbClr val="000000"/>
              </a:solidFill>
              <a:ea typeface="ヒラギノ明朝 ProN W3"/>
              <a:cs typeface="ヒラギノ明朝 ProN W3"/>
              <a:sym typeface="Times New Roman" pitchFamily="18" charset="0"/>
            </a:endParaRPr>
          </a:p>
          <a:p>
            <a:pPr eaLnBrk="1" hangingPunct="1"/>
            <a:endParaRPr lang="en-GB" altLang="fr-FR" sz="2400" b="1" dirty="0">
              <a:solidFill>
                <a:srgbClr val="000000"/>
              </a:solidFill>
              <a:ea typeface="ヒラギノ明朝 ProN W3"/>
              <a:cs typeface="ヒラギノ明朝 ProN W3"/>
              <a:sym typeface="Times New Roman" pitchFamily="18" charset="0"/>
            </a:endParaRPr>
          </a:p>
        </p:txBody>
      </p:sp>
      <p:sp>
        <p:nvSpPr>
          <p:cNvPr id="189446" name="Rectangle 5"/>
          <p:cNvSpPr>
            <a:spLocks noChangeArrowheads="1"/>
          </p:cNvSpPr>
          <p:nvPr/>
        </p:nvSpPr>
        <p:spPr bwMode="auto">
          <a:xfrm>
            <a:off x="2075675" y="242888"/>
            <a:ext cx="495430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fr-FR" sz="2800" b="1" dirty="0" smtClean="0">
                <a:solidFill>
                  <a:srgbClr val="0000FF"/>
                </a:solidFill>
              </a:rPr>
              <a:t>DIALOGUE DE LA CMCOORD-NU</a:t>
            </a:r>
            <a:endParaRPr lang="en-GB" altLang="fr-FR" sz="2800" b="1" dirty="0">
              <a:solidFill>
                <a:srgbClr val="0000FF"/>
              </a:solidFill>
            </a:endParaRPr>
          </a:p>
        </p:txBody>
      </p:sp>
      <p:sp>
        <p:nvSpPr>
          <p:cNvPr id="7" name="ZoneTexte 6"/>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132</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73785" y="2133600"/>
            <a:ext cx="4191000" cy="4191000"/>
          </a:xfrm>
          <a:prstGeom prst="roundRect">
            <a:avLst/>
          </a:prstGeom>
          <a:noFill/>
          <a:ln w="25400" cap="flat" cmpd="sng" algn="ctr">
            <a:solidFill>
              <a:schemeClr val="bg1">
                <a:lumMod val="50000"/>
              </a:schemeClr>
            </a:solidFill>
            <a:prstDash val="solid"/>
            <a:round/>
            <a:headEnd type="none" w="med" len="med"/>
            <a:tailEnd type="none" w="med" len="med"/>
          </a:ln>
          <a:effectLst/>
        </p:spPr>
        <p:txBody>
          <a:bodyPr/>
          <a:lstStyle/>
          <a:p>
            <a:pPr algn="ctr">
              <a:lnSpc>
                <a:spcPct val="90000"/>
              </a:lnSpc>
              <a:defRPr/>
            </a:pPr>
            <a:r>
              <a:rPr lang="en-US" sz="2300" b="1" dirty="0">
                <a:solidFill>
                  <a:srgbClr val="333300"/>
                </a:solidFill>
                <a:ea typeface="ヒラギノ明朝 ProN W3"/>
                <a:cs typeface="ヒラギノ明朝 ProN W3"/>
                <a:sym typeface="Times New Roman" pitchFamily="18" charset="0"/>
              </a:rPr>
              <a:t>- </a:t>
            </a:r>
            <a:r>
              <a:rPr lang="fr-FR" sz="2300" b="1" dirty="0">
                <a:solidFill>
                  <a:schemeClr val="accent4">
                    <a:lumMod val="85000"/>
                    <a:lumOff val="15000"/>
                  </a:schemeClr>
                </a:solidFill>
              </a:rPr>
              <a:t>Le rôle du personnel militaire</a:t>
            </a:r>
            <a:endParaRPr lang="en-US" sz="2300" b="1" dirty="0">
              <a:solidFill>
                <a:schemeClr val="accent4">
                  <a:lumMod val="85000"/>
                  <a:lumOff val="15000"/>
                </a:schemeClr>
              </a:solidFill>
              <a:ea typeface="ヒラギノ明朝 ProN W3"/>
              <a:cs typeface="ヒラギノ明朝 ProN W3"/>
              <a:sym typeface="Times New Roman" pitchFamily="18" charset="0"/>
            </a:endParaRPr>
          </a:p>
          <a:p>
            <a:pPr algn="ctr">
              <a:lnSpc>
                <a:spcPct val="90000"/>
              </a:lnSpc>
              <a:defRPr/>
            </a:pPr>
            <a:endParaRPr lang="en-US" sz="2300" b="1" dirty="0">
              <a:solidFill>
                <a:srgbClr val="404040"/>
              </a:solidFill>
              <a:ea typeface="ヒラギノ明朝 ProN W3"/>
              <a:cs typeface="ヒラギノ明朝 ProN W3"/>
              <a:sym typeface="Times New Roman" pitchFamily="18" charset="0"/>
            </a:endParaRPr>
          </a:p>
          <a:p>
            <a:pPr algn="ctr">
              <a:lnSpc>
                <a:spcPct val="90000"/>
              </a:lnSpc>
              <a:defRPr/>
            </a:pPr>
            <a:r>
              <a:rPr lang="en-US" sz="2300" b="1" dirty="0">
                <a:solidFill>
                  <a:srgbClr val="C00000"/>
                </a:solidFill>
                <a:ea typeface="ヒラギノ明朝 ProN W3"/>
                <a:cs typeface="ヒラギノ明朝 ProN W3"/>
                <a:sym typeface="Times New Roman" pitchFamily="18" charset="0"/>
              </a:rPr>
              <a:t>- </a:t>
            </a:r>
            <a:r>
              <a:rPr lang="fr-FR" sz="2300" b="1" dirty="0">
                <a:solidFill>
                  <a:srgbClr val="C00000"/>
                </a:solidFill>
              </a:rPr>
              <a:t>L’interface entre les composantes MILITAIRE et CIVILE + les acteurs HUMANITAIRES et du </a:t>
            </a:r>
            <a:r>
              <a:rPr lang="fr-FR" sz="2300" b="1" dirty="0" smtClean="0">
                <a:solidFill>
                  <a:srgbClr val="C00000"/>
                </a:solidFill>
              </a:rPr>
              <a:t>DÉVELOPPEMENT </a:t>
            </a:r>
            <a:r>
              <a:rPr lang="fr-FR" sz="2300" b="1" dirty="0">
                <a:solidFill>
                  <a:srgbClr val="C00000"/>
                </a:solidFill>
              </a:rPr>
              <a:t>(champ de la Mission</a:t>
            </a:r>
            <a:r>
              <a:rPr lang="fr-FR" sz="2300" b="1" dirty="0" smtClean="0">
                <a:solidFill>
                  <a:srgbClr val="C00000"/>
                </a:solidFill>
              </a:rPr>
              <a:t>)</a:t>
            </a:r>
            <a:endParaRPr lang="en-US" sz="2300" b="1" dirty="0">
              <a:solidFill>
                <a:srgbClr val="404040"/>
              </a:solidFill>
              <a:ea typeface="ヒラギノ明朝 ProN W3"/>
              <a:cs typeface="ヒラギノ明朝 ProN W3"/>
              <a:sym typeface="Times New Roman" pitchFamily="18" charset="0"/>
            </a:endParaRPr>
          </a:p>
          <a:p>
            <a:pPr algn="ctr">
              <a:lnSpc>
                <a:spcPct val="90000"/>
              </a:lnSpc>
              <a:defRPr/>
            </a:pPr>
            <a:endParaRPr lang="en-US" sz="2300" b="1" dirty="0">
              <a:solidFill>
                <a:srgbClr val="404040"/>
              </a:solidFill>
              <a:ea typeface="ヒラギノ明朝 ProN W3"/>
              <a:cs typeface="ヒラギノ明朝 ProN W3"/>
              <a:sym typeface="Times New Roman" pitchFamily="18" charset="0"/>
            </a:endParaRPr>
          </a:p>
          <a:p>
            <a:pPr algn="ctr">
              <a:lnSpc>
                <a:spcPct val="90000"/>
              </a:lnSpc>
              <a:defRPr/>
            </a:pPr>
            <a:r>
              <a:rPr lang="en-US" sz="2300" b="1" dirty="0">
                <a:solidFill>
                  <a:srgbClr val="333399"/>
                </a:solidFill>
                <a:ea typeface="ヒラギノ明朝 ProN W3"/>
                <a:cs typeface="ヒラギノ明朝 ProN W3"/>
                <a:sym typeface="Times New Roman" pitchFamily="18" charset="0"/>
              </a:rPr>
              <a:t>- </a:t>
            </a:r>
            <a:r>
              <a:rPr lang="fr-FR" sz="2300" b="1" dirty="0">
                <a:solidFill>
                  <a:schemeClr val="accent4">
                    <a:lumMod val="85000"/>
                    <a:lumOff val="15000"/>
                  </a:schemeClr>
                </a:solidFill>
              </a:rPr>
              <a:t>Appui aux objectifs de la mission de </a:t>
            </a:r>
            <a:r>
              <a:rPr lang="fr-FR" sz="2300" b="1" dirty="0" smtClean="0">
                <a:solidFill>
                  <a:schemeClr val="accent4">
                    <a:lumMod val="85000"/>
                    <a:lumOff val="15000"/>
                  </a:schemeClr>
                </a:solidFill>
              </a:rPr>
              <a:t>l’ONU</a:t>
            </a:r>
            <a:r>
              <a:rPr lang="en-US" sz="2300" b="1" dirty="0" smtClean="0">
                <a:solidFill>
                  <a:schemeClr val="accent4">
                    <a:lumMod val="85000"/>
                    <a:lumOff val="15000"/>
                  </a:schemeClr>
                </a:solidFill>
                <a:ea typeface="ヒラギノ明朝 ProN W3"/>
                <a:cs typeface="ヒラギノ明朝 ProN W3"/>
                <a:sym typeface="Times New Roman" pitchFamily="18" charset="0"/>
              </a:rPr>
              <a:t>.</a:t>
            </a:r>
            <a:endParaRPr lang="en-US" sz="2300" b="1" dirty="0">
              <a:solidFill>
                <a:schemeClr val="accent4">
                  <a:lumMod val="85000"/>
                  <a:lumOff val="15000"/>
                </a:schemeClr>
              </a:solidFill>
              <a:ea typeface="ヒラギノ明朝 ProN W3"/>
              <a:cs typeface="ヒラギノ明朝 ProN W3"/>
              <a:sym typeface="Times New Roman" pitchFamily="18" charset="0"/>
            </a:endParaRPr>
          </a:p>
        </p:txBody>
      </p:sp>
      <p:sp>
        <p:nvSpPr>
          <p:cNvPr id="7" name="Down Arrow 6"/>
          <p:cNvSpPr/>
          <p:nvPr/>
        </p:nvSpPr>
        <p:spPr bwMode="auto">
          <a:xfrm>
            <a:off x="1606550" y="1176471"/>
            <a:ext cx="1447800" cy="850781"/>
          </a:xfrm>
          <a:prstGeom prst="downArrow">
            <a:avLst/>
          </a:prstGeom>
          <a:solidFill>
            <a:schemeClr val="tx1">
              <a:lumMod val="85000"/>
              <a:lumOff val="15000"/>
            </a:schemeClr>
          </a:solidFill>
          <a:ln>
            <a:noFill/>
          </a:ln>
          <a:effectLst>
            <a:glow rad="139700">
              <a:schemeClr val="accent4">
                <a:satMod val="175000"/>
                <a:alpha val="40000"/>
              </a:schemeClr>
            </a:glow>
            <a:innerShdw blurRad="63500" dist="50800" dir="18900000">
              <a:prstClr val="black">
                <a:alpha val="50000"/>
              </a:prstClr>
            </a:innerShdw>
          </a:effectLst>
          <a:scene3d>
            <a:camera prst="orthographicFront"/>
            <a:lightRig rig="threePt" dir="t"/>
          </a:scene3d>
          <a:sp3d extrusionH="76200" prstMaterial="powder">
            <a:bevelT/>
            <a:extrusionClr>
              <a:schemeClr val="bg2">
                <a:lumMod val="20000"/>
                <a:lumOff val="80000"/>
              </a:schemeClr>
            </a:extrusionClr>
          </a:sp3d>
        </p:spPr>
        <p:txBody>
          <a:bodyPr wrap="none" lIns="0" tIns="0" rIns="0" bIns="0" anchor="ctr"/>
          <a:lstStyle/>
          <a:p>
            <a:pPr marL="382588" indent="-342900" algn="ctr" eaLnBrk="0" hangingPunct="0">
              <a:spcBef>
                <a:spcPts val="800"/>
              </a:spcBef>
              <a:buClr>
                <a:srgbClr val="FFFFFF"/>
              </a:buClr>
              <a:buSzPct val="100000"/>
              <a:buFont typeface="Wingdings" pitchFamily="2" charset="2"/>
              <a:buNone/>
              <a:defRPr/>
            </a:pPr>
            <a:endParaRPr lang="en-GB" sz="2800" b="1" dirty="0">
              <a:solidFill>
                <a:srgbClr val="000000"/>
              </a:solidFill>
              <a:latin typeface=""/>
              <a:cs typeface="+mn-cs"/>
              <a:sym typeface="Times" charset="0"/>
            </a:endParaRPr>
          </a:p>
        </p:txBody>
      </p:sp>
      <p:sp>
        <p:nvSpPr>
          <p:cNvPr id="5" name="Rounded Rectangle 4"/>
          <p:cNvSpPr>
            <a:spLocks noChangeArrowheads="1"/>
          </p:cNvSpPr>
          <p:nvPr/>
        </p:nvSpPr>
        <p:spPr bwMode="auto">
          <a:xfrm>
            <a:off x="76200" y="838200"/>
            <a:ext cx="4419600" cy="619125"/>
          </a:xfrm>
          <a:prstGeom prst="roundRect">
            <a:avLst>
              <a:gd name="adj" fmla="val 16667"/>
            </a:avLst>
          </a:prstGeom>
          <a:gradFill rotWithShape="1">
            <a:gsLst>
              <a:gs pos="0">
                <a:srgbClr val="0066FF"/>
              </a:gs>
              <a:gs pos="100000">
                <a:schemeClr val="bg2"/>
              </a:gs>
            </a:gsLst>
            <a:path path="shape">
              <a:fillToRect l="50000" t="50000" r="50000" b="50000"/>
            </a:path>
          </a:gradFill>
          <a:ln w="25400" algn="ctr">
            <a:noFill/>
            <a:round/>
            <a:headEnd/>
            <a:tailEnd/>
          </a:ln>
        </p:spPr>
        <p:txBody>
          <a:bodyPr anchor="ctr"/>
          <a:lstStyle/>
          <a:p>
            <a:pPr algn="ctr">
              <a:defRPr/>
            </a:pPr>
            <a:r>
              <a:rPr lang="en-US" sz="3800" b="1" dirty="0" smtClean="0">
                <a:solidFill>
                  <a:srgbClr val="FFFFFF"/>
                </a:solidFill>
                <a:latin typeface=""/>
                <a:cs typeface="+mn-cs"/>
                <a:sym typeface="Times New Roman" pitchFamily="18" charset="0"/>
              </a:rPr>
              <a:t>CIMIC-NU</a:t>
            </a:r>
            <a:endParaRPr lang="en-US" sz="3800" b="1" dirty="0">
              <a:solidFill>
                <a:srgbClr val="FFFFFF"/>
              </a:solidFill>
              <a:latin typeface=""/>
              <a:cs typeface="+mn-cs"/>
              <a:sym typeface="Times New Roman" pitchFamily="18" charset="0"/>
            </a:endParaRPr>
          </a:p>
        </p:txBody>
      </p:sp>
      <p:sp>
        <p:nvSpPr>
          <p:cNvPr id="190472" name="Rounded Rectangle 9"/>
          <p:cNvSpPr>
            <a:spLocks noChangeArrowheads="1"/>
          </p:cNvSpPr>
          <p:nvPr/>
        </p:nvSpPr>
        <p:spPr bwMode="auto">
          <a:xfrm>
            <a:off x="4645785" y="2133600"/>
            <a:ext cx="4419600" cy="41910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90000"/>
              </a:lnSpc>
            </a:pPr>
            <a:r>
              <a:rPr lang="en-US" altLang="fr-FR" sz="2300" b="1" dirty="0">
                <a:solidFill>
                  <a:srgbClr val="333300"/>
                </a:solidFill>
                <a:ea typeface="ヒラギノ明朝 ProN W3"/>
                <a:cs typeface="ヒラギノ明朝 ProN W3"/>
                <a:sym typeface="Times New Roman" pitchFamily="18" charset="0"/>
              </a:rPr>
              <a:t>- Dialogue </a:t>
            </a:r>
          </a:p>
          <a:p>
            <a:pPr algn="ctr" eaLnBrk="1" hangingPunct="1">
              <a:lnSpc>
                <a:spcPct val="90000"/>
              </a:lnSpc>
            </a:pPr>
            <a:endParaRPr lang="en-US" altLang="fr-FR" sz="2300" b="1" dirty="0">
              <a:solidFill>
                <a:srgbClr val="333300"/>
              </a:solidFill>
              <a:ea typeface="ヒラギノ明朝 ProN W3"/>
              <a:cs typeface="ヒラギノ明朝 ProN W3"/>
              <a:sym typeface="Times New Roman" pitchFamily="18" charset="0"/>
            </a:endParaRPr>
          </a:p>
          <a:p>
            <a:pPr algn="ctr" eaLnBrk="1" hangingPunct="1">
              <a:lnSpc>
                <a:spcPct val="90000"/>
              </a:lnSpc>
            </a:pPr>
            <a:r>
              <a:rPr lang="en-US" altLang="fr-FR" sz="2300" b="1" dirty="0">
                <a:solidFill>
                  <a:srgbClr val="C00000"/>
                </a:solidFill>
                <a:ea typeface="ヒラギノ明朝 ProN W3"/>
                <a:cs typeface="ヒラギノ明朝 ProN W3"/>
                <a:sym typeface="Times New Roman" pitchFamily="18" charset="0"/>
              </a:rPr>
              <a:t>- </a:t>
            </a:r>
            <a:r>
              <a:rPr lang="fr-FR" sz="2300" b="1" dirty="0">
                <a:solidFill>
                  <a:srgbClr val="C00000"/>
                </a:solidFill>
              </a:rPr>
              <a:t>Interaction entre acteurs CIVILS et MILITAIRES (situations HUMANITAIRES d’urgence)</a:t>
            </a:r>
            <a:r>
              <a:rPr lang="en-US" altLang="fr-FR" sz="2300" b="1" dirty="0" smtClean="0">
                <a:solidFill>
                  <a:srgbClr val="800000"/>
                </a:solidFill>
                <a:ea typeface="ヒラギノ明朝 ProN W3"/>
                <a:cs typeface="ヒラギノ明朝 ProN W3"/>
                <a:sym typeface="Times New Roman" pitchFamily="18" charset="0"/>
              </a:rPr>
              <a:t> </a:t>
            </a:r>
            <a:endParaRPr lang="en-US" altLang="fr-FR" sz="2300" b="1" dirty="0">
              <a:solidFill>
                <a:srgbClr val="800000"/>
              </a:solidFill>
              <a:ea typeface="ヒラギノ明朝 ProN W3"/>
              <a:cs typeface="ヒラギノ明朝 ProN W3"/>
              <a:sym typeface="Times New Roman" pitchFamily="18" charset="0"/>
            </a:endParaRPr>
          </a:p>
          <a:p>
            <a:pPr algn="ctr" eaLnBrk="1" hangingPunct="1">
              <a:lnSpc>
                <a:spcPct val="90000"/>
              </a:lnSpc>
            </a:pPr>
            <a:endParaRPr lang="en-US" altLang="fr-FR" sz="2300" b="1" dirty="0">
              <a:solidFill>
                <a:srgbClr val="800000"/>
              </a:solidFill>
              <a:ea typeface="ヒラギノ明朝 ProN W3"/>
              <a:cs typeface="ヒラギノ明朝 ProN W3"/>
              <a:sym typeface="Times New Roman" pitchFamily="18" charset="0"/>
            </a:endParaRPr>
          </a:p>
          <a:p>
            <a:pPr algn="ctr" eaLnBrk="1" hangingPunct="1">
              <a:lnSpc>
                <a:spcPct val="90000"/>
              </a:lnSpc>
            </a:pPr>
            <a:r>
              <a:rPr lang="en-US" altLang="fr-FR" sz="2300" b="1" dirty="0">
                <a:solidFill>
                  <a:srgbClr val="333399"/>
                </a:solidFill>
                <a:ea typeface="ヒラギノ明朝 ProN W3"/>
                <a:cs typeface="ヒラギノ明朝 ProN W3"/>
                <a:sym typeface="Times New Roman" pitchFamily="18" charset="0"/>
              </a:rPr>
              <a:t>- </a:t>
            </a:r>
            <a:r>
              <a:rPr lang="fr-FR" sz="2300" b="1" dirty="0">
                <a:solidFill>
                  <a:schemeClr val="accent6">
                    <a:lumMod val="75000"/>
                  </a:schemeClr>
                </a:solidFill>
              </a:rPr>
              <a:t>Promouvoir les principes HUMANITAIRES. Appui aux objectifs de la mission de l’ONU et la cohérence. Poursuivre des objectifs communs, </a:t>
            </a:r>
            <a:r>
              <a:rPr lang="fr-FR" sz="2300" b="1" i="1" dirty="0">
                <a:solidFill>
                  <a:schemeClr val="accent6">
                    <a:lumMod val="75000"/>
                  </a:schemeClr>
                </a:solidFill>
              </a:rPr>
              <a:t>le cas </a:t>
            </a:r>
            <a:r>
              <a:rPr lang="fr-FR" sz="2300" b="1" i="1" dirty="0" smtClean="0">
                <a:solidFill>
                  <a:schemeClr val="accent6">
                    <a:lumMod val="75000"/>
                  </a:schemeClr>
                </a:solidFill>
              </a:rPr>
              <a:t>échéant</a:t>
            </a:r>
            <a:endParaRPr lang="en-US" altLang="fr-FR" sz="2300" b="1" i="1" dirty="0">
              <a:solidFill>
                <a:srgbClr val="333399"/>
              </a:solidFill>
              <a:ea typeface="ヒラギノ明朝 ProN W3"/>
              <a:cs typeface="ヒラギノ明朝 ProN W3"/>
              <a:sym typeface="Times New Roman" pitchFamily="18" charset="0"/>
            </a:endParaRPr>
          </a:p>
        </p:txBody>
      </p:sp>
      <p:sp>
        <p:nvSpPr>
          <p:cNvPr id="8" name="Down Arrow 7"/>
          <p:cNvSpPr/>
          <p:nvPr/>
        </p:nvSpPr>
        <p:spPr bwMode="auto">
          <a:xfrm>
            <a:off x="6096000" y="1176471"/>
            <a:ext cx="1447800" cy="850781"/>
          </a:xfrm>
          <a:prstGeom prst="downArrow">
            <a:avLst/>
          </a:prstGeom>
          <a:solidFill>
            <a:srgbClr val="026CB6"/>
          </a:solidFill>
          <a:ln>
            <a:noFill/>
          </a:ln>
          <a:effectLst>
            <a:glow rad="139700">
              <a:srgbClr val="026CB6">
                <a:alpha val="40000"/>
              </a:srgbClr>
            </a:glow>
            <a:innerShdw blurRad="63500" dist="50800" dir="18900000">
              <a:prstClr val="black">
                <a:alpha val="50000"/>
              </a:prstClr>
            </a:innerShdw>
          </a:effectLst>
          <a:scene3d>
            <a:camera prst="orthographicFront"/>
            <a:lightRig rig="flat" dir="t"/>
          </a:scene3d>
          <a:sp3d extrusionH="76200" contourW="12700" prstMaterial="powder">
            <a:bevelT/>
            <a:extrusionClr>
              <a:schemeClr val="bg1"/>
            </a:extrusionClr>
            <a:contourClr>
              <a:schemeClr val="bg1"/>
            </a:contourClr>
          </a:sp3d>
        </p:spPr>
        <p:txBody>
          <a:bodyPr wrap="none" lIns="0" tIns="0" rIns="0" bIns="0" anchor="ctr"/>
          <a:lstStyle/>
          <a:p>
            <a:pPr marL="382588" indent="-342900" algn="ctr" eaLnBrk="0" hangingPunct="0">
              <a:spcBef>
                <a:spcPts val="800"/>
              </a:spcBef>
              <a:buClr>
                <a:srgbClr val="FFFFFF"/>
              </a:buClr>
              <a:buSzPct val="100000"/>
              <a:buFont typeface="Wingdings" pitchFamily="2" charset="2"/>
              <a:buNone/>
              <a:defRPr/>
            </a:pPr>
            <a:endParaRPr lang="en-GB" sz="2800">
              <a:solidFill>
                <a:srgbClr val="000000"/>
              </a:solidFill>
              <a:latin typeface="Arial" pitchFamily="34" charset="0"/>
              <a:ea typeface="ヒラギノ明朝 ProN W3"/>
              <a:cs typeface="ヒラギノ明朝 ProN W3"/>
              <a:sym typeface="Times" pitchFamily="18" charset="0"/>
            </a:endParaRPr>
          </a:p>
        </p:txBody>
      </p:sp>
      <p:sp>
        <p:nvSpPr>
          <p:cNvPr id="190476" name="Rounded Rectangle 5"/>
          <p:cNvSpPr>
            <a:spLocks noChangeArrowheads="1"/>
          </p:cNvSpPr>
          <p:nvPr/>
        </p:nvSpPr>
        <p:spPr bwMode="auto">
          <a:xfrm>
            <a:off x="4648200" y="838200"/>
            <a:ext cx="4419600" cy="619125"/>
          </a:xfrm>
          <a:prstGeom prst="roundRect">
            <a:avLst>
              <a:gd name="adj" fmla="val 16667"/>
            </a:avLst>
          </a:prstGeom>
          <a:gradFill rotWithShape="1">
            <a:gsLst>
              <a:gs pos="0">
                <a:schemeClr val="bg2"/>
              </a:gs>
              <a:gs pos="100000">
                <a:srgbClr val="CCECFF"/>
              </a:gs>
            </a:gsLst>
            <a:lin ang="5400000" scaled="1"/>
          </a:gradFill>
          <a:ln>
            <a:noFill/>
          </a:ln>
          <a:extLst>
            <a:ext uri="{91240B29-F687-4F45-9708-019B960494DF}">
              <a14:hiddenLine xmlns:a14="http://schemas.microsoft.com/office/drawing/2010/main" w="25400" algn="ctr">
                <a:solidFill>
                  <a:srgbClr val="000000"/>
                </a:solidFill>
                <a:round/>
                <a:headEnd/>
                <a:tailEnd/>
              </a14:hiddenLine>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fr-FR" sz="3800" b="1" dirty="0" err="1" smtClean="0">
                <a:solidFill>
                  <a:srgbClr val="FFFFFF"/>
                </a:solidFill>
                <a:latin typeface="Arial" pitchFamily="34" charset="0"/>
                <a:ea typeface="ヒラギノ明朝 ProN W3"/>
                <a:cs typeface="ヒラギノ明朝 ProN W3"/>
                <a:sym typeface="Times New Roman" pitchFamily="18" charset="0"/>
              </a:rPr>
              <a:t>CMCoord</a:t>
            </a:r>
            <a:r>
              <a:rPr lang="en-US" altLang="fr-FR" sz="3800" b="1" dirty="0" smtClean="0">
                <a:solidFill>
                  <a:srgbClr val="FFFFFF"/>
                </a:solidFill>
                <a:latin typeface="Arial" pitchFamily="34" charset="0"/>
                <a:ea typeface="ヒラギノ明朝 ProN W3"/>
                <a:cs typeface="ヒラギノ明朝 ProN W3"/>
                <a:sym typeface="Times New Roman" pitchFamily="18" charset="0"/>
              </a:rPr>
              <a:t>-NU</a:t>
            </a:r>
            <a:endParaRPr lang="en-US" altLang="fr-FR" sz="3800" b="1" dirty="0">
              <a:solidFill>
                <a:srgbClr val="FFFFFF"/>
              </a:solidFill>
              <a:latin typeface="Arial" pitchFamily="34" charset="0"/>
              <a:ea typeface="ヒラギノ明朝 ProN W3"/>
              <a:cs typeface="ヒラギノ明朝 ProN W3"/>
              <a:sym typeface="Times New Roman" pitchFamily="18" charset="0"/>
            </a:endParaRPr>
          </a:p>
        </p:txBody>
      </p:sp>
      <p:sp>
        <p:nvSpPr>
          <p:cNvPr id="190477" name="Rectangle 12"/>
          <p:cNvSpPr>
            <a:spLocks noChangeArrowheads="1"/>
          </p:cNvSpPr>
          <p:nvPr/>
        </p:nvSpPr>
        <p:spPr bwMode="auto">
          <a:xfrm>
            <a:off x="1922055" y="242888"/>
            <a:ext cx="52107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dirty="0" smtClean="0">
                <a:solidFill>
                  <a:srgbClr val="000000"/>
                </a:solidFill>
              </a:rPr>
              <a:t>DIALOGUE DE LA CMCOORD-NU</a:t>
            </a:r>
            <a:endParaRPr lang="en-GB" altLang="fr-FR" sz="2800" b="1" dirty="0">
              <a:solidFill>
                <a:srgbClr val="000000"/>
              </a:solidFill>
            </a:endParaRPr>
          </a:p>
        </p:txBody>
      </p:sp>
      <p:sp>
        <p:nvSpPr>
          <p:cNvPr id="10" name="ZoneTexte 9"/>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11" name="ZoneTexte 10"/>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133</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1" name="Rounded Rectangle 4"/>
          <p:cNvSpPr>
            <a:spLocks noChangeArrowheads="1"/>
          </p:cNvSpPr>
          <p:nvPr/>
        </p:nvSpPr>
        <p:spPr bwMode="auto">
          <a:xfrm>
            <a:off x="76200" y="1524000"/>
            <a:ext cx="8915400" cy="49530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marL="514350" indent="-51435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Font typeface="Arial" pitchFamily="34" charset="0"/>
              <a:buAutoNum type="romanUcPeriod"/>
            </a:pPr>
            <a:r>
              <a:rPr lang="fr-FR" sz="2400" dirty="0">
                <a:solidFill>
                  <a:schemeClr val="accent4">
                    <a:lumMod val="85000"/>
                    <a:lumOff val="15000"/>
                  </a:schemeClr>
                </a:solidFill>
              </a:rPr>
              <a:t>Établir et maintenir un </a:t>
            </a:r>
            <a:r>
              <a:rPr lang="fr-FR" sz="2400" b="1" dirty="0">
                <a:solidFill>
                  <a:srgbClr val="015BBF"/>
                </a:solidFill>
              </a:rPr>
              <a:t>dialogue avec les forces </a:t>
            </a:r>
            <a:r>
              <a:rPr lang="fr-FR" sz="2400" b="1" dirty="0" smtClean="0">
                <a:solidFill>
                  <a:srgbClr val="015BBF"/>
                </a:solidFill>
              </a:rPr>
              <a:t>militaires</a:t>
            </a:r>
            <a:r>
              <a:rPr lang="fr-FR" sz="2400" dirty="0" smtClean="0"/>
              <a:t>.</a:t>
            </a:r>
            <a:endParaRPr lang="en-US" altLang="fr-FR" sz="2400" b="1" dirty="0" smtClean="0">
              <a:solidFill>
                <a:srgbClr val="404040"/>
              </a:solidFill>
              <a:ea typeface="ヒラギノ明朝 ProN W3"/>
              <a:cs typeface="ヒラギノ明朝 ProN W3"/>
              <a:sym typeface="Times New Roman" pitchFamily="18" charset="0"/>
            </a:endParaRPr>
          </a:p>
          <a:p>
            <a:pPr eaLnBrk="1" hangingPunct="1">
              <a:buFont typeface="Arial" pitchFamily="34" charset="0"/>
              <a:buAutoNum type="romanUcPeriod"/>
            </a:pPr>
            <a:r>
              <a:rPr lang="fr-FR" sz="2400" dirty="0">
                <a:solidFill>
                  <a:schemeClr val="accent4">
                    <a:lumMod val="85000"/>
                    <a:lumOff val="15000"/>
                  </a:schemeClr>
                </a:solidFill>
              </a:rPr>
              <a:t>Contribuer à l’élaboration et à la diffusion de </a:t>
            </a:r>
            <a:r>
              <a:rPr lang="fr-FR" sz="2400" b="1" dirty="0">
                <a:solidFill>
                  <a:srgbClr val="015BBF"/>
                </a:solidFill>
              </a:rPr>
              <a:t>lignes directrices visant à orienter les relations de la communauté humanitaire, d’une part</a:t>
            </a:r>
            <a:r>
              <a:rPr lang="fr-FR" sz="2400" dirty="0">
                <a:solidFill>
                  <a:schemeClr val="accent4">
                    <a:lumMod val="85000"/>
                    <a:lumOff val="15000"/>
                  </a:schemeClr>
                </a:solidFill>
              </a:rPr>
              <a:t>, et des forces militaires et de tous les acteurs armés, d’autre part</a:t>
            </a:r>
            <a:r>
              <a:rPr lang="fr-FR" sz="2400" dirty="0" smtClean="0">
                <a:solidFill>
                  <a:schemeClr val="accent4">
                    <a:lumMod val="85000"/>
                    <a:lumOff val="15000"/>
                  </a:schemeClr>
                </a:solidFill>
              </a:rPr>
              <a:t>.</a:t>
            </a:r>
          </a:p>
          <a:p>
            <a:pPr eaLnBrk="1" hangingPunct="1">
              <a:buFont typeface="Arial" pitchFamily="34" charset="0"/>
              <a:buAutoNum type="romanUcPeriod"/>
            </a:pPr>
            <a:r>
              <a:rPr lang="fr-FR" sz="2400" dirty="0"/>
              <a:t>Mettre en place </a:t>
            </a:r>
            <a:r>
              <a:rPr lang="fr-FR" sz="2400" b="1" dirty="0">
                <a:solidFill>
                  <a:srgbClr val="015BBF"/>
                </a:solidFill>
              </a:rPr>
              <a:t>un mécanisme de coordination </a:t>
            </a:r>
            <a:r>
              <a:rPr lang="fr-FR" sz="2400" dirty="0"/>
              <a:t>des relations entre les acteurs humanitaires des Nations Unies, d’une part, et les forces militaires et autres acteurs armés, d’autre part. </a:t>
            </a:r>
            <a:endParaRPr lang="en-US" altLang="fr-FR" sz="2400" dirty="0">
              <a:solidFill>
                <a:srgbClr val="404040"/>
              </a:solidFill>
              <a:ea typeface="ヒラギノ明朝 ProN W3"/>
              <a:cs typeface="ヒラギノ明朝 ProN W3"/>
              <a:sym typeface="Times New Roman" pitchFamily="18" charset="0"/>
            </a:endParaRPr>
          </a:p>
          <a:p>
            <a:pPr eaLnBrk="1" hangingPunct="1">
              <a:buFont typeface="Arial" pitchFamily="34" charset="0"/>
              <a:buAutoNum type="romanUcPeriod"/>
            </a:pPr>
            <a:r>
              <a:rPr lang="fr-FR" sz="2400" b="1" dirty="0">
                <a:solidFill>
                  <a:srgbClr val="015BBF"/>
                </a:solidFill>
              </a:rPr>
              <a:t>Suivre les activités d’assistance </a:t>
            </a:r>
            <a:r>
              <a:rPr lang="fr-FR" sz="2400" dirty="0"/>
              <a:t>menées par les forces militaires.</a:t>
            </a:r>
            <a:r>
              <a:rPr lang="en-US" altLang="fr-FR" sz="2400" dirty="0" smtClean="0">
                <a:solidFill>
                  <a:srgbClr val="404040"/>
                </a:solidFill>
                <a:ea typeface="ヒラギノ明朝 ProN W3"/>
                <a:cs typeface="ヒラギノ明朝 ProN W3"/>
                <a:sym typeface="Times New Roman" pitchFamily="18" charset="0"/>
              </a:rPr>
              <a:t> </a:t>
            </a:r>
            <a:endParaRPr lang="en-US" altLang="fr-FR" sz="2400" dirty="0">
              <a:solidFill>
                <a:srgbClr val="404040"/>
              </a:solidFill>
              <a:ea typeface="ヒラギノ明朝 ProN W3"/>
              <a:cs typeface="ヒラギノ明朝 ProN W3"/>
              <a:sym typeface="Times New Roman" pitchFamily="18" charset="0"/>
            </a:endParaRPr>
          </a:p>
          <a:p>
            <a:pPr eaLnBrk="1" hangingPunct="1">
              <a:buFont typeface="Arial" pitchFamily="34" charset="0"/>
              <a:buAutoNum type="romanUcPeriod"/>
            </a:pPr>
            <a:r>
              <a:rPr lang="fr-FR" sz="2400" b="1" dirty="0">
                <a:solidFill>
                  <a:srgbClr val="015BBF"/>
                </a:solidFill>
              </a:rPr>
              <a:t>Aider à la négociation </a:t>
            </a:r>
            <a:r>
              <a:rPr lang="fr-FR" sz="2400" dirty="0"/>
              <a:t>des problèmes de</a:t>
            </a:r>
            <a:r>
              <a:rPr lang="fr-FR" sz="2400" b="1" dirty="0">
                <a:solidFill>
                  <a:srgbClr val="015BBF"/>
                </a:solidFill>
              </a:rPr>
              <a:t> coordination </a:t>
            </a:r>
            <a:r>
              <a:rPr lang="fr-FR" sz="2400" dirty="0"/>
              <a:t>les plus critiques.</a:t>
            </a:r>
            <a:r>
              <a:rPr lang="fr-FR" sz="2400" b="1" dirty="0">
                <a:solidFill>
                  <a:srgbClr val="015BBF"/>
                </a:solidFill>
              </a:rPr>
              <a:t> </a:t>
            </a:r>
            <a:endParaRPr lang="en-US" altLang="fr-FR" sz="2400" dirty="0">
              <a:solidFill>
                <a:srgbClr val="015BBF"/>
              </a:solidFill>
              <a:ea typeface="ヒラギノ明朝 ProN W3"/>
              <a:cs typeface="ヒラギノ明朝 ProN W3"/>
              <a:sym typeface="Times New Roman" pitchFamily="18" charset="0"/>
            </a:endParaRPr>
          </a:p>
          <a:p>
            <a:pPr eaLnBrk="1" hangingPunct="1"/>
            <a:endParaRPr lang="en-US" altLang="fr-FR" sz="2400" dirty="0">
              <a:solidFill>
                <a:srgbClr val="404040"/>
              </a:solidFill>
              <a:ea typeface="ヒラギノ明朝 ProN W3"/>
              <a:cs typeface="ヒラギノ明朝 ProN W3"/>
              <a:sym typeface="Times New Roman" pitchFamily="18" charset="0"/>
            </a:endParaRPr>
          </a:p>
        </p:txBody>
      </p:sp>
      <p:sp>
        <p:nvSpPr>
          <p:cNvPr id="191492" name="Rectangle 4"/>
          <p:cNvSpPr>
            <a:spLocks noChangeArrowheads="1"/>
          </p:cNvSpPr>
          <p:nvPr/>
        </p:nvSpPr>
        <p:spPr bwMode="auto">
          <a:xfrm>
            <a:off x="1676400" y="904875"/>
            <a:ext cx="6248400"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400" b="1" dirty="0"/>
              <a:t>5 tâches essentielles pour la </a:t>
            </a:r>
            <a:r>
              <a:rPr lang="fr-FR" sz="2400" b="1" dirty="0" err="1"/>
              <a:t>CMCoord</a:t>
            </a:r>
            <a:r>
              <a:rPr lang="fr-FR" sz="2400" b="1" dirty="0"/>
              <a:t>-NU</a:t>
            </a:r>
            <a:endParaRPr lang="en-GB" altLang="fr-FR" sz="2400" b="1" dirty="0">
              <a:solidFill>
                <a:srgbClr val="000000"/>
              </a:solidFill>
              <a:sym typeface="Times" pitchFamily="18" charset="0"/>
            </a:endParaRPr>
          </a:p>
        </p:txBody>
      </p:sp>
      <p:sp>
        <p:nvSpPr>
          <p:cNvPr id="191493" name="Rectangle 5"/>
          <p:cNvSpPr>
            <a:spLocks noChangeArrowheads="1"/>
          </p:cNvSpPr>
          <p:nvPr/>
        </p:nvSpPr>
        <p:spPr bwMode="auto">
          <a:xfrm>
            <a:off x="2421320" y="242888"/>
            <a:ext cx="52107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dirty="0">
                <a:solidFill>
                  <a:srgbClr val="000000"/>
                </a:solidFill>
              </a:rPr>
              <a:t>DIALOGUE DE LA CMCOORD-NU</a:t>
            </a:r>
            <a:endParaRPr lang="en-GB" altLang="fr-FR" sz="2800" b="1" dirty="0">
              <a:solidFill>
                <a:srgbClr val="000000"/>
              </a:solidFill>
            </a:endParaRPr>
          </a:p>
        </p:txBody>
      </p:sp>
      <p:sp>
        <p:nvSpPr>
          <p:cNvPr id="6" name="ZoneTexte 5"/>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134</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9" name="TextBox 3"/>
          <p:cNvSpPr txBox="1">
            <a:spLocks noChangeArrowheads="1"/>
          </p:cNvSpPr>
          <p:nvPr/>
        </p:nvSpPr>
        <p:spPr bwMode="auto">
          <a:xfrm>
            <a:off x="152400" y="1524000"/>
            <a:ext cx="8991600" cy="2702278"/>
          </a:xfrm>
          <a:prstGeom prst="rect">
            <a:avLst/>
          </a:prstGeom>
          <a:noFill/>
          <a:ln w="9525">
            <a:noFill/>
            <a:miter lim="800000"/>
            <a:headEnd/>
            <a:tailEnd/>
          </a:ln>
        </p:spPr>
        <p:txBody>
          <a:bodyPr>
            <a:spAutoFit/>
          </a:bodyPr>
          <a:lstStyle/>
          <a:p>
            <a:pPr eaLnBrk="0" hangingPunct="0">
              <a:lnSpc>
                <a:spcPct val="80000"/>
              </a:lnSpc>
              <a:spcBef>
                <a:spcPct val="20000"/>
              </a:spcBef>
              <a:buFont typeface="Wingdings" pitchFamily="2" charset="2"/>
              <a:buNone/>
              <a:defRPr/>
            </a:pPr>
            <a:r>
              <a:rPr lang="en-GB" sz="2400" b="1" dirty="0">
                <a:solidFill>
                  <a:srgbClr val="000000"/>
                </a:solidFill>
              </a:rPr>
              <a:t> </a:t>
            </a:r>
            <a:r>
              <a:rPr lang="fr-FR" sz="2400" b="1" dirty="0"/>
              <a:t>Sur le terrain, la </a:t>
            </a:r>
            <a:r>
              <a:rPr lang="fr-FR" sz="2400" b="1" dirty="0" err="1"/>
              <a:t>CMCoord</a:t>
            </a:r>
            <a:r>
              <a:rPr lang="fr-FR" sz="2400" b="1" dirty="0"/>
              <a:t>-NU </a:t>
            </a:r>
            <a:r>
              <a:rPr lang="fr-FR" sz="2400" b="1" dirty="0" smtClean="0"/>
              <a:t>:</a:t>
            </a:r>
            <a:endParaRPr lang="en-GB" sz="2400" b="1" dirty="0">
              <a:solidFill>
                <a:srgbClr val="000000"/>
              </a:solidFill>
            </a:endParaRPr>
          </a:p>
          <a:p>
            <a:pPr eaLnBrk="0" hangingPunct="0">
              <a:lnSpc>
                <a:spcPct val="80000"/>
              </a:lnSpc>
              <a:spcBef>
                <a:spcPct val="20000"/>
              </a:spcBef>
              <a:buFont typeface="Wingdings" pitchFamily="2" charset="2"/>
              <a:buNone/>
              <a:defRPr/>
            </a:pPr>
            <a:endParaRPr lang="en-GB" sz="1000" b="1" dirty="0">
              <a:solidFill>
                <a:srgbClr val="000000"/>
              </a:solidFill>
            </a:endParaRPr>
          </a:p>
          <a:p>
            <a:pPr marL="285750" indent="-285750" eaLnBrk="0" hangingPunct="0">
              <a:lnSpc>
                <a:spcPct val="80000"/>
              </a:lnSpc>
              <a:spcBef>
                <a:spcPct val="20000"/>
              </a:spcBef>
              <a:buFont typeface="Wingdings" pitchFamily="2" charset="2"/>
              <a:buChar char="§"/>
              <a:defRPr/>
            </a:pPr>
            <a:r>
              <a:rPr lang="fr-FR" sz="2400" b="1" dirty="0">
                <a:solidFill>
                  <a:srgbClr val="015BBF"/>
                </a:solidFill>
              </a:rPr>
              <a:t>Avise </a:t>
            </a:r>
            <a:r>
              <a:rPr lang="fr-FR" sz="2400" b="1" dirty="0"/>
              <a:t>la direction de la communauté </a:t>
            </a:r>
            <a:r>
              <a:rPr lang="fr-FR" sz="2400" b="1" dirty="0">
                <a:solidFill>
                  <a:srgbClr val="015BBF"/>
                </a:solidFill>
              </a:rPr>
              <a:t>humanitaire</a:t>
            </a:r>
            <a:r>
              <a:rPr lang="fr-FR" sz="2400" b="1" dirty="0"/>
              <a:t> des activités de la </a:t>
            </a:r>
            <a:r>
              <a:rPr lang="fr-FR" sz="2400" b="1" dirty="0" err="1"/>
              <a:t>CMCoord</a:t>
            </a:r>
            <a:r>
              <a:rPr lang="fr-FR" sz="2400" b="1" dirty="0"/>
              <a:t>-NU</a:t>
            </a:r>
            <a:endParaRPr lang="en-GB" sz="2400" b="1" dirty="0">
              <a:solidFill>
                <a:srgbClr val="000000"/>
              </a:solidFill>
            </a:endParaRPr>
          </a:p>
          <a:p>
            <a:pPr lvl="1" eaLnBrk="0" hangingPunct="0">
              <a:lnSpc>
                <a:spcPct val="80000"/>
              </a:lnSpc>
              <a:spcBef>
                <a:spcPct val="20000"/>
              </a:spcBef>
              <a:buFont typeface="Wingdings" pitchFamily="2" charset="2"/>
              <a:buNone/>
              <a:defRPr/>
            </a:pPr>
            <a:endParaRPr lang="en-GB" sz="1000" b="1" dirty="0">
              <a:solidFill>
                <a:srgbClr val="000000"/>
              </a:solidFill>
            </a:endParaRPr>
          </a:p>
          <a:p>
            <a:pPr marL="285750" indent="-285750" eaLnBrk="0" hangingPunct="0">
              <a:lnSpc>
                <a:spcPct val="80000"/>
              </a:lnSpc>
              <a:spcBef>
                <a:spcPct val="20000"/>
              </a:spcBef>
              <a:buFont typeface="Wingdings" pitchFamily="2" charset="2"/>
              <a:buChar char="§"/>
              <a:defRPr/>
            </a:pPr>
            <a:r>
              <a:rPr lang="fr-FR" sz="2400" b="1" dirty="0">
                <a:solidFill>
                  <a:srgbClr val="015BBF"/>
                </a:solidFill>
              </a:rPr>
              <a:t>Assure la liaison </a:t>
            </a:r>
            <a:r>
              <a:rPr lang="fr-FR" sz="2400" b="1" dirty="0"/>
              <a:t>entre la communauté humanitaire et les acteurs militaires</a:t>
            </a:r>
            <a:r>
              <a:rPr lang="en-GB" sz="2400" b="1" dirty="0" smtClean="0">
                <a:solidFill>
                  <a:srgbClr val="000000"/>
                </a:solidFill>
              </a:rPr>
              <a:t> </a:t>
            </a:r>
            <a:endParaRPr lang="en-GB" sz="2400" b="1" dirty="0">
              <a:solidFill>
                <a:srgbClr val="000000"/>
              </a:solidFill>
            </a:endParaRPr>
          </a:p>
          <a:p>
            <a:pPr lvl="1" eaLnBrk="0" hangingPunct="0">
              <a:lnSpc>
                <a:spcPct val="80000"/>
              </a:lnSpc>
              <a:spcBef>
                <a:spcPct val="20000"/>
              </a:spcBef>
              <a:buFont typeface="Wingdings" pitchFamily="2" charset="2"/>
              <a:buNone/>
              <a:defRPr/>
            </a:pPr>
            <a:endParaRPr lang="en-GB" sz="1000" b="1" dirty="0">
              <a:solidFill>
                <a:srgbClr val="000000"/>
              </a:solidFill>
            </a:endParaRPr>
          </a:p>
          <a:p>
            <a:pPr marL="285750" indent="-285750" eaLnBrk="0" hangingPunct="0">
              <a:lnSpc>
                <a:spcPct val="80000"/>
              </a:lnSpc>
              <a:spcBef>
                <a:spcPct val="20000"/>
              </a:spcBef>
              <a:buFont typeface="Wingdings" pitchFamily="2" charset="2"/>
              <a:buChar char="§"/>
              <a:defRPr/>
            </a:pPr>
            <a:r>
              <a:rPr lang="fr-FR" sz="2400" b="1" dirty="0"/>
              <a:t>Mobilise les ressources militaires et de protection civile (</a:t>
            </a:r>
            <a:r>
              <a:rPr lang="fr-FR" sz="2400" b="1" dirty="0">
                <a:solidFill>
                  <a:srgbClr val="015BBF"/>
                </a:solidFill>
              </a:rPr>
              <a:t>MCDA</a:t>
            </a:r>
            <a:r>
              <a:rPr lang="fr-FR" sz="2400" b="1" dirty="0"/>
              <a:t>)</a:t>
            </a:r>
            <a:endParaRPr lang="en-US" sz="2400" b="1" dirty="0">
              <a:solidFill>
                <a:srgbClr val="000000"/>
              </a:solidFill>
            </a:endParaRPr>
          </a:p>
          <a:p>
            <a:pPr marL="742950" lvl="1" indent="-285750" eaLnBrk="0" hangingPunct="0">
              <a:lnSpc>
                <a:spcPct val="80000"/>
              </a:lnSpc>
              <a:spcBef>
                <a:spcPct val="20000"/>
              </a:spcBef>
              <a:buFont typeface="Wingdings" pitchFamily="2" charset="2"/>
              <a:buChar char="§"/>
              <a:defRPr/>
            </a:pPr>
            <a:endParaRPr lang="en-US" sz="1000" b="1" dirty="0">
              <a:solidFill>
                <a:srgbClr val="000000"/>
              </a:solidFill>
            </a:endParaRPr>
          </a:p>
        </p:txBody>
      </p:sp>
      <p:sp>
        <p:nvSpPr>
          <p:cNvPr id="192516" name="Rectangle 4"/>
          <p:cNvSpPr>
            <a:spLocks noChangeArrowheads="1"/>
          </p:cNvSpPr>
          <p:nvPr/>
        </p:nvSpPr>
        <p:spPr bwMode="auto">
          <a:xfrm>
            <a:off x="1960460" y="242888"/>
            <a:ext cx="52107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dirty="0" smtClean="0">
                <a:solidFill>
                  <a:srgbClr val="000000"/>
                </a:solidFill>
              </a:rPr>
              <a:t>DIALOGUE DE LA CMCOORD-NU</a:t>
            </a:r>
            <a:endParaRPr lang="en-GB" altLang="fr-FR" sz="2800" b="1" dirty="0">
              <a:solidFill>
                <a:srgbClr val="000000"/>
              </a:solidFill>
            </a:endParaRPr>
          </a:p>
        </p:txBody>
      </p:sp>
      <p:sp>
        <p:nvSpPr>
          <p:cNvPr id="192517" name="Rectangle 5"/>
          <p:cNvSpPr>
            <a:spLocks noChangeArrowheads="1"/>
          </p:cNvSpPr>
          <p:nvPr/>
        </p:nvSpPr>
        <p:spPr bwMode="auto">
          <a:xfrm>
            <a:off x="1307575" y="904875"/>
            <a:ext cx="6518195"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FR" sz="2400" b="1" dirty="0"/>
              <a:t>L’interface entre la </a:t>
            </a:r>
            <a:r>
              <a:rPr lang="fr-FR" sz="2400" b="1" dirty="0" err="1"/>
              <a:t>CMCoord</a:t>
            </a:r>
            <a:r>
              <a:rPr lang="fr-FR" sz="2400" b="1" dirty="0"/>
              <a:t>-NU  &amp; la CIMIC-NU</a:t>
            </a:r>
            <a:endParaRPr lang="en-GB" altLang="fr-FR" sz="2400" b="1" dirty="0">
              <a:solidFill>
                <a:srgbClr val="000000"/>
              </a:solidFill>
            </a:endParaRPr>
          </a:p>
        </p:txBody>
      </p:sp>
      <p:pic>
        <p:nvPicPr>
          <p:cNvPr id="192518" name="Picture 4" descr="Civ-Mil1"/>
          <p:cNvPicPr>
            <a:picLocks noChangeAspect="1" noChangeArrowheads="1"/>
          </p:cNvPicPr>
          <p:nvPr/>
        </p:nvPicPr>
        <p:blipFill>
          <a:blip r:embed="rId3">
            <a:lum bright="-4000" contrast="-4000"/>
            <a:extLst>
              <a:ext uri="{28A0092B-C50C-407E-A947-70E740481C1C}">
                <a14:useLocalDpi xmlns:a14="http://schemas.microsoft.com/office/drawing/2010/main" val="0"/>
              </a:ext>
            </a:extLst>
          </a:blip>
          <a:srcRect/>
          <a:stretch>
            <a:fillRect/>
          </a:stretch>
        </p:blipFill>
        <p:spPr bwMode="auto">
          <a:xfrm>
            <a:off x="4876800" y="4267200"/>
            <a:ext cx="3505200" cy="2133600"/>
          </a:xfrm>
          <a:prstGeom prst="rect">
            <a:avLst/>
          </a:prstGeom>
          <a:noFill/>
          <a:ln w="222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2519" name="Rectangle 1"/>
          <p:cNvSpPr>
            <a:spLocks noChangeArrowheads="1"/>
          </p:cNvSpPr>
          <p:nvPr/>
        </p:nvSpPr>
        <p:spPr bwMode="auto">
          <a:xfrm>
            <a:off x="-304800" y="4235505"/>
            <a:ext cx="4572000" cy="2167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lvl="1" algn="just">
              <a:lnSpc>
                <a:spcPct val="80000"/>
              </a:lnSpc>
              <a:spcBef>
                <a:spcPct val="20000"/>
              </a:spcBef>
              <a:buFont typeface="Wingdings" pitchFamily="2" charset="2"/>
              <a:buChar char="§"/>
            </a:pPr>
            <a:r>
              <a:rPr lang="fr-FR" sz="2400" b="1" dirty="0"/>
              <a:t>Assure la coordination dans </a:t>
            </a:r>
            <a:r>
              <a:rPr lang="fr-FR" sz="2400" b="1" dirty="0">
                <a:solidFill>
                  <a:srgbClr val="015BBF"/>
                </a:solidFill>
              </a:rPr>
              <a:t>les situations d’urgence complexes</a:t>
            </a:r>
            <a:r>
              <a:rPr lang="fr-FR" sz="2400" b="1" dirty="0"/>
              <a:t> (Cf. </a:t>
            </a:r>
            <a:r>
              <a:rPr lang="fr-FR" sz="2400" b="1" i="1" dirty="0"/>
              <a:t>Les Directives </a:t>
            </a:r>
            <a:r>
              <a:rPr lang="fr-FR" sz="2400" b="1" i="1" dirty="0" err="1"/>
              <a:t>civilo</a:t>
            </a:r>
            <a:r>
              <a:rPr lang="fr-FR" sz="2400" b="1" i="1" dirty="0"/>
              <a:t>-militaires </a:t>
            </a:r>
            <a:r>
              <a:rPr lang="fr-FR" sz="2400" b="1" dirty="0"/>
              <a:t>et </a:t>
            </a:r>
            <a:r>
              <a:rPr lang="fr-FR" sz="2400" b="1" i="1" dirty="0"/>
              <a:t>Le Manuel de terrain à l’intention des agents de coordination </a:t>
            </a:r>
            <a:r>
              <a:rPr lang="fr-FR" sz="2400" b="1" i="1" dirty="0" err="1"/>
              <a:t>civilo</a:t>
            </a:r>
            <a:r>
              <a:rPr lang="fr-FR" sz="2400" b="1" i="1" dirty="0"/>
              <a:t>-militaire de l’ONU)</a:t>
            </a:r>
            <a:endParaRPr lang="en-US" altLang="fr-FR" sz="2400" b="1" dirty="0">
              <a:solidFill>
                <a:srgbClr val="000000"/>
              </a:solidFill>
            </a:endParaRPr>
          </a:p>
        </p:txBody>
      </p:sp>
      <p:sp>
        <p:nvSpPr>
          <p:cNvPr id="8" name="ZoneTexte 7"/>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135</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9" name="TextBox 3"/>
          <p:cNvSpPr txBox="1">
            <a:spLocks noChangeArrowheads="1"/>
          </p:cNvSpPr>
          <p:nvPr/>
        </p:nvSpPr>
        <p:spPr bwMode="auto">
          <a:xfrm>
            <a:off x="228600" y="1763713"/>
            <a:ext cx="8763000" cy="535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SzPct val="80000"/>
              <a:buFont typeface="Wingdings" pitchFamily="2" charset="2"/>
              <a:buChar char="ü"/>
            </a:pPr>
            <a:r>
              <a:rPr lang="en-US" altLang="fr-FR" sz="2400" b="1" dirty="0">
                <a:solidFill>
                  <a:srgbClr val="000000"/>
                </a:solidFill>
              </a:rPr>
              <a:t> </a:t>
            </a:r>
            <a:r>
              <a:rPr lang="fr-FR" sz="2400" dirty="0"/>
              <a:t>La </a:t>
            </a:r>
            <a:r>
              <a:rPr lang="fr-FR" sz="2400" b="1" dirty="0">
                <a:solidFill>
                  <a:srgbClr val="015BBF"/>
                </a:solidFill>
              </a:rPr>
              <a:t>complémentarité</a:t>
            </a:r>
            <a:r>
              <a:rPr lang="fr-FR" sz="2400" dirty="0"/>
              <a:t> </a:t>
            </a:r>
            <a:r>
              <a:rPr lang="fr-FR" sz="2400" b="1" dirty="0"/>
              <a:t>des relations et la </a:t>
            </a:r>
            <a:r>
              <a:rPr lang="fr-FR" sz="2400" b="1" dirty="0">
                <a:solidFill>
                  <a:srgbClr val="015BBF"/>
                </a:solidFill>
              </a:rPr>
              <a:t>compréhension réciproque </a:t>
            </a:r>
            <a:r>
              <a:rPr lang="fr-FR" sz="2400" b="1" dirty="0"/>
              <a:t>prédominent </a:t>
            </a:r>
            <a:r>
              <a:rPr lang="fr-FR" sz="2400" b="1" dirty="0" smtClean="0"/>
              <a:t>: </a:t>
            </a:r>
            <a:r>
              <a:rPr lang="fr-FR" sz="2400" b="1" dirty="0"/>
              <a:t>Contexte culturel, mandat et méthodes de travail, capacités et limites, attentes</a:t>
            </a:r>
            <a:endParaRPr lang="en-GB" altLang="fr-FR" sz="2400" b="1" dirty="0">
              <a:solidFill>
                <a:srgbClr val="000000"/>
              </a:solidFill>
            </a:endParaRPr>
          </a:p>
          <a:p>
            <a:pPr eaLnBrk="1" hangingPunct="1">
              <a:buSzPct val="80000"/>
              <a:buFont typeface="Wingdings" pitchFamily="2" charset="2"/>
              <a:buChar char="ü"/>
            </a:pPr>
            <a:endParaRPr lang="en-US" altLang="fr-FR" sz="1200" b="1" dirty="0">
              <a:solidFill>
                <a:srgbClr val="000000"/>
              </a:solidFill>
            </a:endParaRPr>
          </a:p>
          <a:p>
            <a:pPr eaLnBrk="1" hangingPunct="1">
              <a:buSzPct val="80000"/>
              <a:buFont typeface="Wingdings" pitchFamily="2" charset="2"/>
              <a:buChar char="ü"/>
            </a:pPr>
            <a:r>
              <a:rPr lang="fr-FR" sz="2300" b="1" dirty="0"/>
              <a:t>La </a:t>
            </a:r>
            <a:r>
              <a:rPr lang="fr-FR" sz="2300" b="1" dirty="0" err="1"/>
              <a:t>co</a:t>
            </a:r>
            <a:r>
              <a:rPr lang="fr-FR" sz="2300" b="1" dirty="0"/>
              <a:t>-implantation n’est pas appropriée – dans de très nombreux </a:t>
            </a:r>
            <a:r>
              <a:rPr lang="fr-FR" sz="2300" b="1" dirty="0" smtClean="0"/>
              <a:t>cas</a:t>
            </a:r>
          </a:p>
          <a:p>
            <a:pPr eaLnBrk="1" hangingPunct="1">
              <a:buSzPct val="80000"/>
              <a:buFont typeface="Wingdings" pitchFamily="2" charset="2"/>
              <a:buChar char="ü"/>
            </a:pPr>
            <a:endParaRPr lang="fr-FR" sz="1100" b="1" dirty="0" smtClean="0"/>
          </a:p>
          <a:p>
            <a:pPr marL="893763" lvl="2" indent="0" eaLnBrk="1" hangingPunct="1">
              <a:buSzPct val="80000"/>
              <a:buFont typeface="Wingdings" pitchFamily="2" charset="2"/>
              <a:buNone/>
            </a:pPr>
            <a:r>
              <a:rPr lang="fr-FR" b="1" dirty="0" smtClean="0"/>
              <a:t>La </a:t>
            </a:r>
            <a:r>
              <a:rPr lang="fr-FR" b="1" dirty="0"/>
              <a:t>base de soutien composite de l’UNMISS (la Mission des Nations Unies au Soudan</a:t>
            </a:r>
            <a:r>
              <a:rPr lang="fr-FR" b="1" dirty="0" smtClean="0"/>
              <a:t>) et </a:t>
            </a:r>
            <a:r>
              <a:rPr lang="fr-FR" b="1" dirty="0"/>
              <a:t>la </a:t>
            </a:r>
            <a:r>
              <a:rPr lang="fr-FR" b="1" dirty="0" err="1"/>
              <a:t>co</a:t>
            </a:r>
            <a:r>
              <a:rPr lang="fr-FR" b="1" dirty="0"/>
              <a:t>-implantation de la MINUSTAH (la Mission des Nations Unies pour la stabilisation en Haïti) à la suite du tremblement de terre</a:t>
            </a:r>
            <a:endParaRPr lang="en-US" altLang="fr-FR" b="1" dirty="0">
              <a:solidFill>
                <a:srgbClr val="000000"/>
              </a:solidFill>
            </a:endParaRPr>
          </a:p>
          <a:p>
            <a:pPr eaLnBrk="1" hangingPunct="1">
              <a:buSzPct val="80000"/>
              <a:buFont typeface="Wingdings" pitchFamily="2" charset="2"/>
              <a:buNone/>
            </a:pPr>
            <a:r>
              <a:rPr lang="en-US" altLang="fr-FR" sz="1200" b="1" dirty="0">
                <a:solidFill>
                  <a:srgbClr val="000000"/>
                </a:solidFill>
              </a:rPr>
              <a:t> </a:t>
            </a:r>
          </a:p>
          <a:p>
            <a:pPr eaLnBrk="1" hangingPunct="1">
              <a:buSzPct val="80000"/>
            </a:pPr>
            <a:r>
              <a:rPr lang="en-US" altLang="fr-FR" sz="2400" b="1" dirty="0">
                <a:solidFill>
                  <a:srgbClr val="000000"/>
                </a:solidFill>
              </a:rPr>
              <a:t> </a:t>
            </a:r>
            <a:r>
              <a:rPr lang="en-US" altLang="fr-FR" sz="2400" b="1" dirty="0" smtClean="0">
                <a:solidFill>
                  <a:srgbClr val="000000"/>
                </a:solidFill>
              </a:rPr>
              <a:t>	</a:t>
            </a:r>
            <a:r>
              <a:rPr lang="fr-FR" sz="2400" b="1" dirty="0"/>
              <a:t> </a:t>
            </a:r>
            <a:r>
              <a:rPr lang="fr-FR" sz="2400" b="1" dirty="0">
                <a:solidFill>
                  <a:srgbClr val="015BBF"/>
                </a:solidFill>
              </a:rPr>
              <a:t>Partenaires</a:t>
            </a:r>
            <a:r>
              <a:rPr lang="fr-FR" sz="2400" b="1" dirty="0"/>
              <a:t> complémentaires mais </a:t>
            </a:r>
            <a:r>
              <a:rPr lang="fr-FR" sz="2400" b="1" dirty="0">
                <a:solidFill>
                  <a:srgbClr val="015BBF"/>
                </a:solidFill>
              </a:rPr>
              <a:t>égaux</a:t>
            </a:r>
            <a:endParaRPr lang="en-US" altLang="fr-FR" sz="2400" b="1" dirty="0">
              <a:solidFill>
                <a:srgbClr val="015BBF"/>
              </a:solidFill>
            </a:endParaRPr>
          </a:p>
          <a:p>
            <a:pPr eaLnBrk="1" hangingPunct="1">
              <a:buSzPct val="80000"/>
              <a:buFont typeface="Wingdings" pitchFamily="2" charset="2"/>
              <a:buNone/>
            </a:pPr>
            <a:r>
              <a:rPr lang="en-US" altLang="fr-FR" sz="1200" b="1" dirty="0">
                <a:solidFill>
                  <a:srgbClr val="000000"/>
                </a:solidFill>
              </a:rPr>
              <a:t>	</a:t>
            </a:r>
          </a:p>
          <a:p>
            <a:pPr eaLnBrk="1" hangingPunct="1">
              <a:buSzPct val="80000"/>
              <a:buFont typeface="Wingdings" pitchFamily="2" charset="2"/>
              <a:buNone/>
            </a:pPr>
            <a:r>
              <a:rPr lang="en-US" altLang="fr-FR" sz="2400" b="1" dirty="0" smtClean="0">
                <a:solidFill>
                  <a:srgbClr val="000000"/>
                </a:solidFill>
              </a:rPr>
              <a:t>	</a:t>
            </a:r>
            <a:r>
              <a:rPr lang="fr-FR" sz="2400" b="1" dirty="0" smtClean="0"/>
              <a:t>Coopération </a:t>
            </a:r>
            <a:r>
              <a:rPr lang="fr-FR" sz="2400" b="1" dirty="0"/>
              <a:t>souhaitable, </a:t>
            </a:r>
            <a:r>
              <a:rPr lang="fr-FR" sz="2400" b="1" dirty="0">
                <a:solidFill>
                  <a:srgbClr val="015BBF"/>
                </a:solidFill>
              </a:rPr>
              <a:t>Coordination </a:t>
            </a:r>
            <a:r>
              <a:rPr lang="fr-FR" sz="2400" b="1" dirty="0"/>
              <a:t>en tant que </a:t>
            </a:r>
            <a:r>
              <a:rPr lang="fr-FR" sz="2400" b="1" dirty="0" smtClean="0"/>
              <a:t>	minimum</a:t>
            </a:r>
            <a:r>
              <a:rPr lang="fr-FR" sz="2400" b="1" dirty="0"/>
              <a:t>, </a:t>
            </a:r>
            <a:r>
              <a:rPr lang="fr-FR" sz="2400" b="1" dirty="0" smtClean="0">
                <a:solidFill>
                  <a:srgbClr val="015BBF"/>
                </a:solidFill>
              </a:rPr>
              <a:t>Sortie </a:t>
            </a:r>
            <a:r>
              <a:rPr lang="fr-FR" sz="2400" b="1" dirty="0">
                <a:solidFill>
                  <a:srgbClr val="015BBF"/>
                </a:solidFill>
              </a:rPr>
              <a:t>du conflit </a:t>
            </a:r>
            <a:r>
              <a:rPr lang="fr-FR" sz="2400" b="1" dirty="0"/>
              <a:t>impérative !</a:t>
            </a:r>
            <a:r>
              <a:rPr lang="en-GB" altLang="fr-FR" sz="2400" b="1" dirty="0" smtClean="0">
                <a:solidFill>
                  <a:srgbClr val="000000"/>
                </a:solidFill>
              </a:rPr>
              <a:t> </a:t>
            </a:r>
          </a:p>
          <a:p>
            <a:pPr eaLnBrk="1" hangingPunct="1">
              <a:buSzPct val="80000"/>
              <a:buFont typeface="Wingdings" pitchFamily="2" charset="2"/>
              <a:buChar char="ü"/>
            </a:pPr>
            <a:endParaRPr lang="en-GB" altLang="fr-FR" sz="2400" b="1" dirty="0">
              <a:solidFill>
                <a:srgbClr val="000000"/>
              </a:solidFill>
            </a:endParaRPr>
          </a:p>
          <a:p>
            <a:pPr eaLnBrk="1" hangingPunct="1">
              <a:buSzPct val="80000"/>
              <a:buFont typeface="Wingdings" pitchFamily="2" charset="2"/>
              <a:buChar char="ü"/>
            </a:pPr>
            <a:endParaRPr lang="en-US" altLang="fr-FR" sz="2400" b="1" dirty="0">
              <a:solidFill>
                <a:srgbClr val="000000"/>
              </a:solidFill>
            </a:endParaRPr>
          </a:p>
        </p:txBody>
      </p:sp>
      <p:sp>
        <p:nvSpPr>
          <p:cNvPr id="193540" name="Rectangle 4"/>
          <p:cNvSpPr>
            <a:spLocks noChangeArrowheads="1"/>
          </p:cNvSpPr>
          <p:nvPr/>
        </p:nvSpPr>
        <p:spPr bwMode="auto">
          <a:xfrm>
            <a:off x="1922055" y="242888"/>
            <a:ext cx="52107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dirty="0">
                <a:solidFill>
                  <a:srgbClr val="000000"/>
                </a:solidFill>
              </a:rPr>
              <a:t>DIALOGUE DE LA CMCOORD-NU</a:t>
            </a:r>
            <a:endParaRPr lang="en-GB" altLang="fr-FR" sz="2800" b="1" dirty="0">
              <a:solidFill>
                <a:srgbClr val="000000"/>
              </a:solidFill>
            </a:endParaRPr>
          </a:p>
        </p:txBody>
      </p:sp>
      <p:sp>
        <p:nvSpPr>
          <p:cNvPr id="193541" name="Rectangle 5"/>
          <p:cNvSpPr>
            <a:spLocks noChangeArrowheads="1"/>
          </p:cNvSpPr>
          <p:nvPr/>
        </p:nvSpPr>
        <p:spPr bwMode="auto">
          <a:xfrm>
            <a:off x="2461152" y="844550"/>
            <a:ext cx="4139145" cy="830997"/>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400" b="1" dirty="0"/>
              <a:t>Quelques </a:t>
            </a:r>
            <a:r>
              <a:rPr lang="fr-FR" sz="2400" b="1" i="1" dirty="0"/>
              <a:t>modes opératoires </a:t>
            </a:r>
            <a:r>
              <a:rPr lang="fr-FR" sz="2400" b="1" i="1" dirty="0" smtClean="0"/>
              <a:t/>
            </a:r>
            <a:br>
              <a:rPr lang="fr-FR" sz="2400" b="1" i="1" dirty="0" smtClean="0"/>
            </a:br>
            <a:r>
              <a:rPr lang="fr-FR" sz="2400" b="1" dirty="0" smtClean="0"/>
              <a:t>(«</a:t>
            </a:r>
            <a:r>
              <a:rPr lang="fr-FR" sz="2400" b="1" dirty="0"/>
              <a:t> Règles d’engagement »)</a:t>
            </a:r>
            <a:endParaRPr lang="en-GB" altLang="fr-FR" b="1" dirty="0">
              <a:solidFill>
                <a:srgbClr val="000000"/>
              </a:solidFill>
            </a:endParaRPr>
          </a:p>
        </p:txBody>
      </p:sp>
      <p:pic>
        <p:nvPicPr>
          <p:cNvPr id="193542" name="Picture 7"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6285" y="3697835"/>
            <a:ext cx="3238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543" name="Right Arrow 1"/>
          <p:cNvSpPr>
            <a:spLocks noChangeArrowheads="1"/>
          </p:cNvSpPr>
          <p:nvPr/>
        </p:nvSpPr>
        <p:spPr bwMode="auto">
          <a:xfrm>
            <a:off x="346075" y="5080415"/>
            <a:ext cx="611188" cy="242888"/>
          </a:xfrm>
          <a:prstGeom prst="rightArrow">
            <a:avLst>
              <a:gd name="adj1" fmla="val 50000"/>
              <a:gd name="adj2" fmla="val 49896"/>
            </a:avLst>
          </a:prstGeom>
          <a:noFill/>
          <a:ln w="15875"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fr-FR" sz="1800">
              <a:solidFill>
                <a:srgbClr val="000000"/>
              </a:solidFill>
            </a:endParaRPr>
          </a:p>
        </p:txBody>
      </p:sp>
      <p:sp>
        <p:nvSpPr>
          <p:cNvPr id="8" name="ZoneTexte 7"/>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136</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4" name="Rectangle 3"/>
          <p:cNvSpPr>
            <a:spLocks noChangeArrowheads="1"/>
          </p:cNvSpPr>
          <p:nvPr/>
        </p:nvSpPr>
        <p:spPr bwMode="auto">
          <a:xfrm>
            <a:off x="228600" y="990600"/>
            <a:ext cx="8610600" cy="617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712788" indent="-712788">
              <a:spcBef>
                <a:spcPct val="20000"/>
              </a:spcBef>
              <a:buClr>
                <a:srgbClr val="3366FF"/>
              </a:buClr>
              <a:buSzPct val="200000"/>
              <a:buFont typeface="Webdings" pitchFamily="18" charset="2"/>
              <a:buChar char=""/>
            </a:pPr>
            <a:r>
              <a:rPr lang="fr-CH" sz="2600" b="1" dirty="0" smtClean="0"/>
              <a:t>Les </a:t>
            </a:r>
            <a:r>
              <a:rPr lang="fr-CH" sz="2600" b="1" dirty="0"/>
              <a:t>relations entre les agents de la </a:t>
            </a:r>
            <a:r>
              <a:rPr lang="fr-CH" sz="2600" b="1" dirty="0" err="1"/>
              <a:t>CMCoord</a:t>
            </a:r>
            <a:r>
              <a:rPr lang="fr-CH" sz="2600" b="1" dirty="0"/>
              <a:t>-NU et les officiers de la CIMIC-NU sont complémentaires. Les officiers de la CIMIC-NU et les responsables des questions humanitaires sont des partenaires.</a:t>
            </a:r>
            <a:endParaRPr lang="en-US" altLang="fr-FR" sz="2600" b="1" dirty="0" smtClean="0">
              <a:solidFill>
                <a:srgbClr val="000000"/>
              </a:solidFill>
            </a:endParaRPr>
          </a:p>
          <a:p>
            <a:pPr marL="712788" indent="-712788">
              <a:spcBef>
                <a:spcPct val="20000"/>
              </a:spcBef>
              <a:buClr>
                <a:srgbClr val="3366FF"/>
              </a:buClr>
              <a:buSzPct val="200000"/>
              <a:buFont typeface="Webdings" pitchFamily="18" charset="2"/>
              <a:buChar char=""/>
            </a:pPr>
            <a:endParaRPr lang="en-US" altLang="fr-FR" sz="2600" b="1" dirty="0" smtClean="0">
              <a:solidFill>
                <a:srgbClr val="000000"/>
              </a:solidFill>
            </a:endParaRPr>
          </a:p>
          <a:p>
            <a:pPr marL="712788" indent="-712788">
              <a:spcBef>
                <a:spcPct val="20000"/>
              </a:spcBef>
              <a:buClr>
                <a:srgbClr val="3366FF"/>
              </a:buClr>
              <a:buSzPct val="200000"/>
              <a:buFont typeface="Webdings" pitchFamily="18" charset="2"/>
              <a:buChar char=""/>
            </a:pPr>
            <a:r>
              <a:rPr lang="fr-CH" sz="2600" b="1" dirty="0"/>
              <a:t>L’action de la CIMIC-NU ne peut se faire qu’en coordination avec les agents de la </a:t>
            </a:r>
            <a:r>
              <a:rPr lang="fr-CH" sz="2600" b="1" dirty="0" err="1"/>
              <a:t>CMCoord</a:t>
            </a:r>
            <a:r>
              <a:rPr lang="fr-CH" sz="2600" b="1" dirty="0"/>
              <a:t>-NU.</a:t>
            </a:r>
            <a:endParaRPr lang="en-US" altLang="fr-FR" sz="2600" b="1" dirty="0" smtClean="0">
              <a:solidFill>
                <a:srgbClr val="000000"/>
              </a:solidFill>
            </a:endParaRPr>
          </a:p>
          <a:p>
            <a:pPr marL="712788" indent="-712788">
              <a:spcBef>
                <a:spcPct val="20000"/>
              </a:spcBef>
              <a:buClr>
                <a:srgbClr val="3366FF"/>
              </a:buClr>
              <a:buSzPct val="200000"/>
              <a:buFont typeface="Webdings" pitchFamily="18" charset="2"/>
              <a:buChar char=""/>
            </a:pPr>
            <a:endParaRPr lang="en-US" altLang="fr-FR" sz="2600" b="1" dirty="0" smtClean="0">
              <a:solidFill>
                <a:srgbClr val="000000"/>
              </a:solidFill>
            </a:endParaRPr>
          </a:p>
          <a:p>
            <a:pPr marL="712788" indent="-712788">
              <a:spcBef>
                <a:spcPct val="20000"/>
              </a:spcBef>
              <a:buClr>
                <a:srgbClr val="3366FF"/>
              </a:buClr>
              <a:buSzPct val="200000"/>
              <a:buFont typeface="Webdings" pitchFamily="18" charset="2"/>
              <a:buChar char=""/>
            </a:pPr>
            <a:r>
              <a:rPr lang="fr-CH" sz="2600" b="1" dirty="0"/>
              <a:t>Le fait de bien connaître et de bien comprendre les principes et le système humanitaires, ainsi que de mettre en place un mode opératoire avec les agents de la </a:t>
            </a:r>
            <a:r>
              <a:rPr lang="fr-CH" sz="2600" b="1" dirty="0" err="1"/>
              <a:t>CMCoord</a:t>
            </a:r>
            <a:r>
              <a:rPr lang="fr-CH" sz="2600" b="1" dirty="0"/>
              <a:t>-NU permet une meilleure coordination.</a:t>
            </a:r>
            <a:endParaRPr lang="en-US" altLang="fr-FR" sz="2600" b="1" dirty="0" smtClean="0">
              <a:solidFill>
                <a:srgbClr val="000000"/>
              </a:solidFill>
            </a:endParaRPr>
          </a:p>
          <a:p>
            <a:pPr>
              <a:spcBef>
                <a:spcPct val="20000"/>
              </a:spcBef>
              <a:buClr>
                <a:srgbClr val="3366FF"/>
              </a:buClr>
              <a:buSzPct val="200000"/>
              <a:buFont typeface="Webdings" pitchFamily="18" charset="2"/>
              <a:buChar char=""/>
            </a:pPr>
            <a:endParaRPr lang="en-US" altLang="fr-FR" sz="2600" b="1" dirty="0">
              <a:solidFill>
                <a:srgbClr val="000000"/>
              </a:solidFill>
            </a:endParaRPr>
          </a:p>
          <a:p>
            <a:pPr>
              <a:spcBef>
                <a:spcPct val="20000"/>
              </a:spcBef>
              <a:buClr>
                <a:srgbClr val="3366FF"/>
              </a:buClr>
              <a:buSzPct val="200000"/>
              <a:buFont typeface="Webdings" pitchFamily="18" charset="2"/>
              <a:buChar char=""/>
            </a:pPr>
            <a:endParaRPr lang="en-US" altLang="fr-FR" sz="2600" b="1" dirty="0">
              <a:solidFill>
                <a:srgbClr val="000000"/>
              </a:solidFill>
            </a:endParaRPr>
          </a:p>
        </p:txBody>
      </p:sp>
      <p:sp>
        <p:nvSpPr>
          <p:cNvPr id="194565" name="Rectangle 4"/>
          <p:cNvSpPr>
            <a:spLocks noChangeArrowheads="1"/>
          </p:cNvSpPr>
          <p:nvPr/>
        </p:nvSpPr>
        <p:spPr bwMode="auto">
          <a:xfrm>
            <a:off x="2454870" y="292913"/>
            <a:ext cx="4191000"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r>
              <a:rPr lang="en-US" altLang="fr-FR" sz="2800" b="1" dirty="0" smtClean="0">
                <a:solidFill>
                  <a:srgbClr val="000000"/>
                </a:solidFill>
                <a:latin typeface="Arial" pitchFamily="34" charset="0"/>
              </a:rPr>
              <a:t>RÉSUMÉ</a:t>
            </a:r>
            <a:endParaRPr lang="en-US" altLang="fr-FR" sz="2800" b="1" dirty="0">
              <a:solidFill>
                <a:srgbClr val="000000"/>
              </a:solidFill>
              <a:latin typeface="Arial" pitchFamily="34" charset="0"/>
            </a:endParaRPr>
          </a:p>
        </p:txBody>
      </p:sp>
      <p:sp>
        <p:nvSpPr>
          <p:cNvPr id="6" name="ZoneTexte 5"/>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
        <p:nvSpPr>
          <p:cNvPr id="7" name="ZoneTexte 6"/>
          <p:cNvSpPr txBox="1"/>
          <p:nvPr/>
        </p:nvSpPr>
        <p:spPr>
          <a:xfrm flipH="1">
            <a:off x="543719"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5564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137</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00250" y="1865312"/>
            <a:ext cx="5105400" cy="2590801"/>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4400">
                <a:solidFill>
                  <a:srgbClr val="FFFFFF"/>
                </a:solidFill>
                <a:latin typeface="Calibri" pitchFamily="34" charset="0"/>
                <a:cs typeface="Arial" pitchFamily="34" charset="0"/>
              </a:rPr>
              <a:t>QUESTIONS?</a:t>
            </a:r>
          </a:p>
        </p:txBody>
      </p:sp>
      <p:sp>
        <p:nvSpPr>
          <p:cNvPr id="4" name="ZoneTexte 3"/>
          <p:cNvSpPr txBox="1"/>
          <p:nvPr/>
        </p:nvSpPr>
        <p:spPr>
          <a:xfrm flipH="1">
            <a:off x="58212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5" name="ZoneTexte 4"/>
          <p:cNvSpPr txBox="1"/>
          <p:nvPr/>
        </p:nvSpPr>
        <p:spPr>
          <a:xfrm flipH="1">
            <a:off x="288218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138</a:t>
            </a:fld>
            <a:endParaRPr lang="en-GB" altLang="en-US" sz="1600" b="1" dirty="0" smtClean="0">
              <a:solidFill>
                <a:srgbClr val="000000"/>
              </a:solidFill>
            </a:endParaRPr>
          </a:p>
        </p:txBody>
      </p:sp>
      <p:sp>
        <p:nvSpPr>
          <p:cNvPr id="8" name="ZoneTexte 7"/>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a:t>
            </a:r>
            <a:r>
              <a:rPr lang="fr-FR" sz="1400" b="1" dirty="0" smtClean="0">
                <a:solidFill>
                  <a:schemeClr val="bg1"/>
                </a:solidFill>
              </a:rPr>
              <a:t>3</a:t>
            </a:r>
            <a:r>
              <a:rPr lang="fr-FR" sz="1400" b="1" dirty="0">
                <a:solidFill>
                  <a:schemeClr val="bg1"/>
                </a:solidFill>
              </a:rPr>
              <a:t> : </a:t>
            </a:r>
            <a:r>
              <a:rPr lang="fr-FR" sz="1400" b="1" dirty="0" smtClean="0">
                <a:solidFill>
                  <a:schemeClr val="bg1"/>
                </a:solidFill>
              </a:rPr>
              <a:t>LA CMCOORD-NU</a:t>
            </a:r>
            <a:endParaRPr lang="fr-CH" sz="1400" b="1" dirty="0">
              <a:solidFill>
                <a:schemeClr val="bg1"/>
              </a:solidFill>
            </a:endParaRPr>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1"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GB" altLang="en-US" sz="1800" b="0">
              <a:solidFill>
                <a:srgbClr val="000000"/>
              </a:solidFill>
              <a:latin typeface="Calibri" pitchFamily="34" charset="0"/>
            </a:endParaRPr>
          </a:p>
        </p:txBody>
      </p:sp>
      <p:sp>
        <p:nvSpPr>
          <p:cNvPr id="196612"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4400">
                <a:solidFill>
                  <a:srgbClr val="FFFFFF"/>
                </a:solidFill>
                <a:latin typeface="Calibri" pitchFamily="34" charset="0"/>
              </a:rPr>
              <a:t> </a:t>
            </a:r>
          </a:p>
          <a:p>
            <a:pPr algn="ctr" eaLnBrk="1" hangingPunct="1">
              <a:spcBef>
                <a:spcPct val="50000"/>
              </a:spcBef>
              <a:buFontTx/>
              <a:buNone/>
            </a:pPr>
            <a:endParaRPr lang="en-US" altLang="en-US" sz="4400">
              <a:solidFill>
                <a:srgbClr val="FFFFFF"/>
              </a:solidFill>
              <a:latin typeface="Calibri"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196614" name="Rectangle 5"/>
          <p:cNvSpPr>
            <a:spLocks noChangeArrowheads="1"/>
          </p:cNvSpPr>
          <p:nvPr/>
        </p:nvSpPr>
        <p:spPr bwMode="auto">
          <a:xfrm>
            <a:off x="1115550" y="1816100"/>
            <a:ext cx="711598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None/>
            </a:pPr>
            <a:r>
              <a:rPr lang="en-US" altLang="en-US" sz="2800" dirty="0" smtClean="0">
                <a:solidFill>
                  <a:srgbClr val="FFFFFF"/>
                </a:solidFill>
                <a:latin typeface="Calibri" pitchFamily="34" charset="0"/>
              </a:rPr>
              <a:t>Module 3 – </a:t>
            </a:r>
            <a:r>
              <a:rPr lang="fr-CH" sz="2800" dirty="0" smtClean="0">
                <a:latin typeface="Calibri" panose="020F0502020204030204" pitchFamily="34" charset="0"/>
              </a:rPr>
              <a:t>Tâches essentielles de la CIMIC-NU</a:t>
            </a:r>
            <a:endParaRPr lang="en-US" altLang="en-US" sz="2800" dirty="0">
              <a:solidFill>
                <a:srgbClr val="FFFFFF"/>
              </a:solidFill>
              <a:latin typeface="Calibri" pitchFamily="34" charset="0"/>
            </a:endParaRPr>
          </a:p>
          <a:p>
            <a:pPr eaLnBrk="1" hangingPunct="1">
              <a:spcBef>
                <a:spcPct val="0"/>
              </a:spcBef>
              <a:buClr>
                <a:srgbClr val="FFFFFF"/>
              </a:buClr>
              <a:buSzPct val="80000"/>
              <a:buFont typeface="Wingdings" pitchFamily="2" charset="2"/>
              <a:buNone/>
            </a:pPr>
            <a:endParaRPr lang="en-US" altLang="en-US" sz="2800" dirty="0">
              <a:solidFill>
                <a:srgbClr val="FFFFFF"/>
              </a:solidFill>
              <a:latin typeface="Calibri" pitchFamily="34" charset="0"/>
            </a:endParaRPr>
          </a:p>
        </p:txBody>
      </p:sp>
      <p:sp>
        <p:nvSpPr>
          <p:cNvPr id="196615" name="Rectangle 6"/>
          <p:cNvSpPr>
            <a:spLocks noChangeArrowheads="1"/>
          </p:cNvSpPr>
          <p:nvPr/>
        </p:nvSpPr>
        <p:spPr bwMode="auto">
          <a:xfrm>
            <a:off x="2590800" y="482600"/>
            <a:ext cx="365125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Font typeface="Wingdings" pitchFamily="2" charset="2"/>
              <a:buNone/>
            </a:pPr>
            <a:r>
              <a:rPr lang="en-US" altLang="en-US" sz="4400" dirty="0" smtClean="0">
                <a:solidFill>
                  <a:srgbClr val="FFFFFF"/>
                </a:solidFill>
                <a:latin typeface="Calibri" pitchFamily="34" charset="0"/>
              </a:rPr>
              <a:t>CIMIC-NU </a:t>
            </a:r>
            <a:r>
              <a:rPr lang="en-US" altLang="en-US" sz="4400" dirty="0">
                <a:solidFill>
                  <a:srgbClr val="FFFFFF"/>
                </a:solidFill>
                <a:latin typeface="Calibri" pitchFamily="34" charset="0"/>
              </a:rPr>
              <a:t>STM</a:t>
            </a:r>
          </a:p>
        </p:txBody>
      </p:sp>
      <p:sp>
        <p:nvSpPr>
          <p:cNvPr id="196616" name="Rectangle 7"/>
          <p:cNvSpPr>
            <a:spLocks noChangeArrowheads="1"/>
          </p:cNvSpPr>
          <p:nvPr/>
        </p:nvSpPr>
        <p:spPr bwMode="auto">
          <a:xfrm>
            <a:off x="117020" y="3083355"/>
            <a:ext cx="8912225"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en-US" altLang="en-US" sz="2600" dirty="0" smtClean="0">
                <a:solidFill>
                  <a:schemeClr val="tx1"/>
                </a:solidFill>
                <a:latin typeface="Calibri" pitchFamily="34" charset="0"/>
              </a:rPr>
              <a:t>UNITÉ 1 – </a:t>
            </a:r>
            <a:r>
              <a:rPr lang="fr-CH" sz="2600" dirty="0" smtClean="0">
                <a:solidFill>
                  <a:schemeClr val="tx1"/>
                </a:solidFill>
                <a:latin typeface="Calibri" panose="020F0502020204030204" pitchFamily="34" charset="0"/>
              </a:rPr>
              <a:t>Le rôle des officiers de la CIMIC-NU en tant </a:t>
            </a:r>
            <a:br>
              <a:rPr lang="fr-CH" sz="2600" dirty="0" smtClean="0">
                <a:solidFill>
                  <a:schemeClr val="tx1"/>
                </a:solidFill>
                <a:latin typeface="Calibri" panose="020F0502020204030204" pitchFamily="34" charset="0"/>
              </a:rPr>
            </a:br>
            <a:r>
              <a:rPr lang="fr-CH" sz="2600" dirty="0" smtClean="0">
                <a:solidFill>
                  <a:schemeClr val="tx1"/>
                </a:solidFill>
                <a:latin typeface="Calibri" panose="020F0502020204030204" pitchFamily="34" charset="0"/>
              </a:rPr>
              <a:t>qu’officiers d’état-major</a:t>
            </a:r>
            <a:endParaRPr lang="en-US" altLang="en-US" sz="2600" dirty="0">
              <a:solidFill>
                <a:schemeClr val="tx1"/>
              </a:solidFill>
              <a:latin typeface="Calibri" pitchFamily="34" charset="0"/>
            </a:endParaRPr>
          </a:p>
        </p:txBody>
      </p:sp>
      <p:sp>
        <p:nvSpPr>
          <p:cNvPr id="9" name="ZoneTexte 8"/>
          <p:cNvSpPr txBox="1"/>
          <p:nvPr/>
        </p:nvSpPr>
        <p:spPr>
          <a:xfrm flipH="1">
            <a:off x="58212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843774" y="6643024"/>
            <a:ext cx="2628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139</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9" name="TextBox 3"/>
          <p:cNvSpPr txBox="1">
            <a:spLocks noChangeArrowheads="1"/>
          </p:cNvSpPr>
          <p:nvPr/>
        </p:nvSpPr>
        <p:spPr bwMode="auto">
          <a:xfrm>
            <a:off x="152400" y="1371600"/>
            <a:ext cx="8763000"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SzPct val="80000"/>
              <a:buFont typeface="Wingdings" pitchFamily="2" charset="2"/>
              <a:buNone/>
            </a:pPr>
            <a:r>
              <a:rPr lang="fr-FR" sz="2400" b="1" dirty="0"/>
              <a:t>Les missions intégrées sont la dernière génération en date des opérations multidimensionnelles de maintien de la </a:t>
            </a:r>
            <a:r>
              <a:rPr lang="fr-FR" sz="2400" b="1" dirty="0" smtClean="0"/>
              <a:t>paix</a:t>
            </a:r>
            <a:endParaRPr lang="en-US" altLang="en-US" sz="2400" b="1" dirty="0"/>
          </a:p>
          <a:p>
            <a:pPr eaLnBrk="1" hangingPunct="1">
              <a:buSzPct val="80000"/>
              <a:buFont typeface="Wingdings" pitchFamily="2" charset="2"/>
              <a:buNone/>
            </a:pPr>
            <a:r>
              <a:rPr lang="en-US" altLang="en-US" b="1" dirty="0"/>
              <a:t> </a:t>
            </a:r>
          </a:p>
          <a:p>
            <a:pPr eaLnBrk="1" hangingPunct="1">
              <a:buSzPct val="80000"/>
              <a:buFont typeface="Wingdings" pitchFamily="2" charset="2"/>
              <a:buNone/>
            </a:pPr>
            <a:r>
              <a:rPr lang="fr-FR" sz="2400" b="1" dirty="0"/>
              <a:t>L’intégration d’une mission exige :</a:t>
            </a:r>
            <a:endParaRPr lang="en-US" altLang="en-US" sz="2400" b="1" dirty="0"/>
          </a:p>
          <a:p>
            <a:pPr lvl="1" eaLnBrk="1" hangingPunct="1">
              <a:buSzPct val="80000"/>
              <a:buFont typeface="Wingdings" pitchFamily="2" charset="2"/>
              <a:buChar char="ü"/>
            </a:pPr>
            <a:r>
              <a:rPr lang="en-US" altLang="en-US" b="1" dirty="0"/>
              <a:t> </a:t>
            </a:r>
            <a:r>
              <a:rPr lang="fr-FR" b="1" dirty="0"/>
              <a:t>Une vision et des objectifs stratégiques partagés</a:t>
            </a:r>
            <a:endParaRPr lang="en-US" altLang="en-US" b="1" dirty="0"/>
          </a:p>
          <a:p>
            <a:pPr lvl="1" eaLnBrk="1" hangingPunct="1">
              <a:buSzPct val="80000"/>
              <a:buFont typeface="Wingdings" pitchFamily="2" charset="2"/>
              <a:buChar char="ü"/>
            </a:pPr>
            <a:r>
              <a:rPr lang="en-US" altLang="en-US" b="1" dirty="0"/>
              <a:t> </a:t>
            </a:r>
            <a:r>
              <a:rPr lang="fr-FR" b="1" dirty="0"/>
              <a:t>Une planification et des opérations intégrées – « cadres » communs</a:t>
            </a:r>
            <a:endParaRPr lang="en-US" altLang="en-US" b="1" dirty="0"/>
          </a:p>
          <a:p>
            <a:pPr marL="717550" lvl="1" indent="-266700" eaLnBrk="1" hangingPunct="1">
              <a:buSzPct val="80000"/>
              <a:buFont typeface="Wingdings" pitchFamily="2" charset="2"/>
              <a:buChar char="ü"/>
            </a:pPr>
            <a:r>
              <a:rPr lang="fr-FR" b="1" dirty="0" smtClean="0"/>
              <a:t>Des </a:t>
            </a:r>
            <a:r>
              <a:rPr lang="fr-FR" b="1" dirty="0"/>
              <a:t>résultats, des délais et des responsabilités approuvés – bureau ou organisme chef de file</a:t>
            </a:r>
            <a:endParaRPr lang="en-US" altLang="en-US" b="1" dirty="0"/>
          </a:p>
          <a:p>
            <a:pPr eaLnBrk="1" hangingPunct="1">
              <a:buSzPct val="80000"/>
              <a:buFont typeface="Wingdings" pitchFamily="2" charset="2"/>
              <a:buNone/>
            </a:pPr>
            <a:endParaRPr lang="en-US" altLang="en-US" b="1" dirty="0"/>
          </a:p>
        </p:txBody>
      </p:sp>
      <p:sp>
        <p:nvSpPr>
          <p:cNvPr id="70660" name="Rectangle 4"/>
          <p:cNvSpPr>
            <a:spLocks noChangeArrowheads="1"/>
          </p:cNvSpPr>
          <p:nvPr/>
        </p:nvSpPr>
        <p:spPr bwMode="auto">
          <a:xfrm>
            <a:off x="2971800" y="838200"/>
            <a:ext cx="3421834"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None/>
            </a:pPr>
            <a:r>
              <a:rPr lang="en-US" altLang="en-US" sz="2400" b="1" dirty="0" smtClean="0"/>
              <a:t>LES MISSIONS INTÉGRÉES</a:t>
            </a:r>
            <a:endParaRPr lang="en-GB" altLang="en-US" sz="2400" b="1" dirty="0"/>
          </a:p>
        </p:txBody>
      </p:sp>
      <p:sp>
        <p:nvSpPr>
          <p:cNvPr id="70661" name="Rectangle 5"/>
          <p:cNvSpPr>
            <a:spLocks noChangeArrowheads="1"/>
          </p:cNvSpPr>
          <p:nvPr/>
        </p:nvSpPr>
        <p:spPr bwMode="auto">
          <a:xfrm>
            <a:off x="-267030" y="285688"/>
            <a:ext cx="9541779" cy="430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r>
              <a:rPr lang="fr-FR" sz="2200" b="1" dirty="0"/>
              <a:t>FONDEMENTS DES OPÉRATIONS DE MAINTIEN DE LA PAIX DES NATIONS UNIES</a:t>
            </a:r>
            <a:endParaRPr lang="en-US" altLang="en-US" sz="2200" b="1" dirty="0"/>
          </a:p>
        </p:txBody>
      </p:sp>
      <p:pic>
        <p:nvPicPr>
          <p:cNvPr id="70662"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0" y="4191000"/>
            <a:ext cx="3200400" cy="2130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0663" name="Rectangle 7"/>
          <p:cNvSpPr>
            <a:spLocks noChangeArrowheads="1"/>
          </p:cNvSpPr>
          <p:nvPr/>
        </p:nvSpPr>
        <p:spPr bwMode="auto">
          <a:xfrm>
            <a:off x="228600" y="4235505"/>
            <a:ext cx="4953000" cy="224676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dist" eaLnBrk="1" hangingPunct="1">
              <a:buSzPct val="80000"/>
              <a:buFont typeface="Wingdings" pitchFamily="2" charset="2"/>
              <a:buChar char="ð"/>
            </a:pPr>
            <a:r>
              <a:rPr lang="en-US" altLang="en-US" b="1" dirty="0"/>
              <a:t> </a:t>
            </a:r>
            <a:r>
              <a:rPr lang="fr-FR" b="1" dirty="0"/>
              <a:t>Nécessité</a:t>
            </a:r>
            <a:r>
              <a:rPr lang="fr-FR" b="1" dirty="0" smtClean="0"/>
              <a:t>, pour </a:t>
            </a:r>
            <a:r>
              <a:rPr lang="fr-FR" b="1" dirty="0"/>
              <a:t>les officiers de la CIMIC-NU, de bien comprendre « </a:t>
            </a:r>
            <a:r>
              <a:rPr lang="en-US" altLang="en-US" b="1" dirty="0">
                <a:solidFill>
                  <a:srgbClr val="0000FF"/>
                </a:solidFill>
              </a:rPr>
              <a:t> </a:t>
            </a:r>
            <a:r>
              <a:rPr lang="en-US" altLang="en-US" b="1" dirty="0" smtClean="0">
                <a:solidFill>
                  <a:srgbClr val="0000FF"/>
                </a:solidFill>
              </a:rPr>
              <a:t>Les tenants et les </a:t>
            </a:r>
            <a:r>
              <a:rPr lang="en-US" altLang="en-US" b="1" dirty="0" err="1" smtClean="0">
                <a:solidFill>
                  <a:srgbClr val="0000FF"/>
                </a:solidFill>
              </a:rPr>
              <a:t>aboutissants</a:t>
            </a:r>
            <a:r>
              <a:rPr lang="fr-FR" b="1" dirty="0"/>
              <a:t> » de l’opération, et de mettre en œuvre les processus de </a:t>
            </a:r>
            <a:r>
              <a:rPr lang="en-US" b="1" dirty="0" err="1" smtClean="0">
                <a:solidFill>
                  <a:srgbClr val="0000FF"/>
                </a:solidFill>
              </a:rPr>
              <a:t>pré</a:t>
            </a:r>
            <a:r>
              <a:rPr lang="en-US" b="1" dirty="0" smtClean="0">
                <a:solidFill>
                  <a:srgbClr val="0000FF"/>
                </a:solidFill>
              </a:rPr>
              <a:t>-coordination et coordination effective</a:t>
            </a:r>
            <a:r>
              <a:rPr lang="fr-FR" b="1" dirty="0" smtClean="0"/>
              <a:t>, </a:t>
            </a:r>
            <a:r>
              <a:rPr lang="fr-FR" b="1" dirty="0"/>
              <a:t>sur le terrain, de l’ensemble des composantes</a:t>
            </a:r>
            <a:r>
              <a:rPr lang="fr-FR" b="1" dirty="0" smtClean="0"/>
              <a:t>.</a:t>
            </a:r>
            <a:endParaRPr lang="en-US" altLang="en-US" b="1" dirty="0"/>
          </a:p>
          <a:p>
            <a:pPr algn="dist" eaLnBrk="1" hangingPunct="1">
              <a:buSzPct val="80000"/>
              <a:buFont typeface="Wingdings" pitchFamily="2" charset="2"/>
              <a:buChar char="ð"/>
            </a:pPr>
            <a:endParaRPr lang="en-US" altLang="en-US" b="1" dirty="0"/>
          </a:p>
        </p:txBody>
      </p:sp>
      <p:sp>
        <p:nvSpPr>
          <p:cNvPr id="8" name="ZoneTexte 7"/>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
        <p:nvSpPr>
          <p:cNvPr id="9" name="ZoneTexte 8"/>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14</a:t>
            </a:fld>
            <a:endParaRPr lang="en-GB" altLang="en-US" sz="1600" dirty="0" smtClean="0"/>
          </a:p>
        </p:txBody>
      </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5" name="Rectangle 2"/>
          <p:cNvSpPr>
            <a:spLocks noGrp="1" noChangeArrowheads="1"/>
          </p:cNvSpPr>
          <p:nvPr>
            <p:ph type="title"/>
          </p:nvPr>
        </p:nvSpPr>
        <p:spPr>
          <a:xfrm>
            <a:off x="501070" y="317500"/>
            <a:ext cx="8106199" cy="384175"/>
          </a:xfrm>
        </p:spPr>
        <p:txBody>
          <a:bodyPr/>
          <a:lstStyle/>
          <a:p>
            <a:r>
              <a:rPr lang="fr-FR" sz="2800" dirty="0" smtClean="0">
                <a:solidFill>
                  <a:srgbClr val="1105FF"/>
                </a:solidFill>
                <a:latin typeface="Calibri" panose="020F0502020204030204" pitchFamily="34" charset="0"/>
              </a:rPr>
              <a:t>RÉSULTATS ATTENDUS DE L’APPRENTISSAGE </a:t>
            </a:r>
            <a:endParaRPr lang="en-US" altLang="en-US" sz="2800" dirty="0" smtClean="0">
              <a:solidFill>
                <a:srgbClr val="1105FF"/>
              </a:solidFill>
              <a:latin typeface="Calibri" pitchFamily="34" charset="0"/>
            </a:endParaRPr>
          </a:p>
        </p:txBody>
      </p:sp>
      <p:sp>
        <p:nvSpPr>
          <p:cNvPr id="197636" name="Rectangle 3"/>
          <p:cNvSpPr>
            <a:spLocks noGrp="1" noChangeArrowheads="1"/>
          </p:cNvSpPr>
          <p:nvPr>
            <p:ph type="body" idx="1"/>
          </p:nvPr>
        </p:nvSpPr>
        <p:spPr>
          <a:xfrm>
            <a:off x="117475" y="1123950"/>
            <a:ext cx="8909050" cy="4686300"/>
          </a:xfrm>
        </p:spPr>
        <p:txBody>
          <a:bodyPr/>
          <a:lstStyle/>
          <a:p>
            <a:pPr marL="0" indent="0">
              <a:buNone/>
            </a:pPr>
            <a:r>
              <a:rPr lang="fr-FR" dirty="0">
                <a:solidFill>
                  <a:schemeClr val="tx1"/>
                </a:solidFill>
                <a:latin typeface="Calibri" panose="020F0502020204030204" pitchFamily="34" charset="0"/>
              </a:rPr>
              <a:t>Au terme de la présente Unité, les participants devront pouvoir :</a:t>
            </a:r>
            <a:endParaRPr lang="fr-CH" dirty="0">
              <a:solidFill>
                <a:schemeClr val="tx1"/>
              </a:solidFill>
              <a:latin typeface="Calibri" panose="020F0502020204030204" pitchFamily="34" charset="0"/>
            </a:endParaRPr>
          </a:p>
          <a:p>
            <a:pPr marL="903288" lvl="1" indent="-446088">
              <a:buFont typeface="Wingdings" panose="05000000000000000000" pitchFamily="2" charset="2"/>
              <a:buChar char="ü"/>
            </a:pPr>
            <a:r>
              <a:rPr lang="fr-FR" sz="2400" b="1" dirty="0">
                <a:solidFill>
                  <a:schemeClr val="tx1"/>
                </a:solidFill>
                <a:latin typeface="Calibri" panose="020F0502020204030204" pitchFamily="34" charset="0"/>
              </a:rPr>
              <a:t>Comprendre globalement le rôle des officiers de la CIMIC-NU au Quartier général des forces (FHQ)/au Poste de commandement du secteur sud (SHQ)</a:t>
            </a:r>
            <a:endParaRPr lang="fr-CH" sz="2400" dirty="0">
              <a:solidFill>
                <a:schemeClr val="tx1"/>
              </a:solidFill>
              <a:latin typeface="Calibri" panose="020F0502020204030204" pitchFamily="34" charset="0"/>
            </a:endParaRPr>
          </a:p>
          <a:p>
            <a:pPr marL="903288" lvl="1" indent="-446088">
              <a:buFont typeface="Wingdings" panose="05000000000000000000" pitchFamily="2" charset="2"/>
              <a:buChar char="ü"/>
            </a:pPr>
            <a:r>
              <a:rPr lang="fr-FR" sz="2400" b="1" dirty="0">
                <a:solidFill>
                  <a:schemeClr val="tx1"/>
                </a:solidFill>
                <a:latin typeface="Calibri" panose="020F0502020204030204" pitchFamily="34" charset="0"/>
              </a:rPr>
              <a:t>Comprendre les différentes phases du processus de planification opérationnelle, ainsi que les tâches susceptibles d’être confiées aux officiers de la CIMIC-NU</a:t>
            </a:r>
            <a:endParaRPr lang="fr-CH" sz="2400" dirty="0">
              <a:solidFill>
                <a:schemeClr val="tx1"/>
              </a:solidFill>
              <a:latin typeface="Calibri" panose="020F0502020204030204" pitchFamily="34" charset="0"/>
            </a:endParaRPr>
          </a:p>
          <a:p>
            <a:pPr marL="903288" lvl="1" indent="-446088">
              <a:buFont typeface="Wingdings" panose="05000000000000000000" pitchFamily="2" charset="2"/>
              <a:buChar char="ü"/>
            </a:pPr>
            <a:r>
              <a:rPr lang="fr-FR" sz="2400" b="1" dirty="0">
                <a:solidFill>
                  <a:schemeClr val="tx1"/>
                </a:solidFill>
                <a:latin typeface="Calibri" panose="020F0502020204030204" pitchFamily="34" charset="0"/>
              </a:rPr>
              <a:t>Identifier divers documents opérationnels et les contributions pouvant émaner des officiers de la CIMIC-NU</a:t>
            </a:r>
            <a:endParaRPr lang="fr-CH" sz="2400" dirty="0">
              <a:solidFill>
                <a:schemeClr val="tx1"/>
              </a:solidFill>
              <a:latin typeface="Calibri" panose="020F0502020204030204" pitchFamily="34" charset="0"/>
            </a:endParaRPr>
          </a:p>
          <a:p>
            <a:pPr marL="903288" lvl="1" indent="-446088">
              <a:buFont typeface="Wingdings" panose="05000000000000000000" pitchFamily="2" charset="2"/>
              <a:buChar char="ü"/>
            </a:pPr>
            <a:r>
              <a:rPr lang="fr-FR" sz="2400" b="1" dirty="0">
                <a:solidFill>
                  <a:schemeClr val="tx1"/>
                </a:solidFill>
                <a:latin typeface="Calibri" panose="020F0502020204030204" pitchFamily="34" charset="0"/>
              </a:rPr>
              <a:t>Rendre compte des divers exposés opérationnels et de la contribution potentielle des officiers de la </a:t>
            </a:r>
            <a:r>
              <a:rPr lang="fr-FR" sz="2400" b="1" dirty="0" smtClean="0">
                <a:solidFill>
                  <a:schemeClr val="tx1"/>
                </a:solidFill>
                <a:latin typeface="Calibri" panose="020F0502020204030204" pitchFamily="34" charset="0"/>
              </a:rPr>
              <a:t>CIMIC-NU</a:t>
            </a:r>
          </a:p>
          <a:p>
            <a:pPr marL="903288" lvl="1" indent="-446088">
              <a:buFont typeface="Wingdings" panose="05000000000000000000" pitchFamily="2" charset="2"/>
              <a:buChar char="ü"/>
            </a:pPr>
            <a:r>
              <a:rPr lang="fr-FR" sz="2400" b="1" dirty="0" smtClean="0">
                <a:solidFill>
                  <a:schemeClr val="tx1"/>
                </a:solidFill>
                <a:latin typeface="Calibri" panose="020F0502020204030204" pitchFamily="34" charset="0"/>
              </a:rPr>
              <a:t>Expliquer </a:t>
            </a:r>
            <a:r>
              <a:rPr lang="fr-FR" sz="2400" b="1" dirty="0">
                <a:solidFill>
                  <a:schemeClr val="tx1"/>
                </a:solidFill>
                <a:latin typeface="Calibri" panose="020F0502020204030204" pitchFamily="34" charset="0"/>
              </a:rPr>
              <a:t>les procédures opérationnelles permanentes de la </a:t>
            </a:r>
            <a:r>
              <a:rPr lang="fr-FR" sz="2400" b="1" dirty="0" smtClean="0">
                <a:solidFill>
                  <a:schemeClr val="tx1"/>
                </a:solidFill>
                <a:latin typeface="Calibri" panose="020F0502020204030204" pitchFamily="34" charset="0"/>
              </a:rPr>
              <a:t>CIMIC-NU</a:t>
            </a:r>
            <a:endParaRPr lang="en-US" altLang="en-US" sz="2400" b="1" dirty="0" smtClean="0">
              <a:solidFill>
                <a:schemeClr val="tx1"/>
              </a:solidFill>
              <a:latin typeface="Calibri" pitchFamily="34" charset="0"/>
            </a:endParaRPr>
          </a:p>
          <a:p>
            <a:pPr lvl="1">
              <a:buFont typeface="Wingdings" pitchFamily="2" charset="2"/>
              <a:buNone/>
            </a:pPr>
            <a:endParaRPr lang="en-US" altLang="en-US" sz="2400" b="1" dirty="0" smtClean="0">
              <a:solidFill>
                <a:schemeClr val="tx1"/>
              </a:solidFill>
              <a:latin typeface="Calibri" pitchFamily="34" charset="0"/>
            </a:endParaRPr>
          </a:p>
        </p:txBody>
      </p:sp>
      <p:sp>
        <p:nvSpPr>
          <p:cNvPr id="5" name="ZoneTexte 4"/>
          <p:cNvSpPr txBox="1"/>
          <p:nvPr/>
        </p:nvSpPr>
        <p:spPr>
          <a:xfrm flipH="1">
            <a:off x="58212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843774" y="6643024"/>
            <a:ext cx="2628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140</a:t>
            </a:fld>
            <a:endParaRPr lang="en-GB" altLang="en-US" sz="1600" b="1" dirty="0" smtClean="0">
              <a:solidFill>
                <a:srgbClr val="000000"/>
              </a:solidFill>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Grp="1" noChangeArrowheads="1"/>
          </p:cNvSpPr>
          <p:nvPr>
            <p:ph type="title"/>
          </p:nvPr>
        </p:nvSpPr>
        <p:spPr>
          <a:xfrm>
            <a:off x="685800" y="317500"/>
            <a:ext cx="7772400" cy="422275"/>
          </a:xfrm>
        </p:spPr>
        <p:txBody>
          <a:bodyPr/>
          <a:lstStyle/>
          <a:p>
            <a:pPr>
              <a:defRPr/>
            </a:pPr>
            <a:r>
              <a:rPr lang="en-US" altLang="en-US" sz="2800" dirty="0" smtClean="0">
                <a:solidFill>
                  <a:srgbClr val="0000FF"/>
                </a:solidFill>
                <a:effectLst>
                  <a:outerShdw blurRad="38100" dist="38100" dir="2700000" algn="tl">
                    <a:srgbClr val="C0C0C0"/>
                  </a:outerShdw>
                </a:effectLst>
                <a:latin typeface="Calibri" pitchFamily="34" charset="0"/>
                <a:cs typeface="Arial" pitchFamily="34" charset="0"/>
              </a:rPr>
              <a:t>STRUCTURE DE LA PRÉSENTATION</a:t>
            </a:r>
          </a:p>
        </p:txBody>
      </p:sp>
      <p:sp>
        <p:nvSpPr>
          <p:cNvPr id="129027" name="Rectangle 3"/>
          <p:cNvSpPr>
            <a:spLocks noGrp="1" noChangeArrowheads="1"/>
          </p:cNvSpPr>
          <p:nvPr>
            <p:ph type="body" idx="1"/>
          </p:nvPr>
        </p:nvSpPr>
        <p:spPr/>
        <p:txBody>
          <a:bodyPr/>
          <a:lstStyle/>
          <a:p>
            <a:pPr marL="450850" indent="-450850">
              <a:buFont typeface="Wingdings" pitchFamily="2" charset="2"/>
              <a:buChar char="q"/>
              <a:defRPr/>
            </a:pPr>
            <a:r>
              <a:rPr lang="fr-FR" b="0" dirty="0" smtClean="0">
                <a:solidFill>
                  <a:schemeClr val="tx1"/>
                </a:solidFill>
                <a:effectLst>
                  <a:outerShdw blurRad="50800" dist="38100" algn="tr" rotWithShape="0">
                    <a:prstClr val="black">
                      <a:alpha val="40000"/>
                    </a:prstClr>
                  </a:outerShdw>
                </a:effectLst>
                <a:latin typeface="Calibri" panose="020F0502020204030204" pitchFamily="34" charset="0"/>
              </a:rPr>
              <a:t> </a:t>
            </a:r>
            <a:r>
              <a:rPr lang="en-US" altLang="en-US" b="0" dirty="0" smtClean="0">
                <a:solidFill>
                  <a:schemeClr val="tx1"/>
                </a:solidFill>
                <a:effectLst>
                  <a:outerShdw blurRad="38100" dist="38100" dir="2700000" algn="tl">
                    <a:srgbClr val="C0C0C0"/>
                  </a:outerShdw>
                </a:effectLst>
                <a:latin typeface="Calibri" pitchFamily="34" charset="0"/>
              </a:rPr>
              <a:t>PROCESSUS DE LA PLANIFICATION</a:t>
            </a:r>
          </a:p>
          <a:p>
            <a:pPr marL="450850" indent="-450850">
              <a:buFont typeface="Wingdings" pitchFamily="2" charset="2"/>
              <a:buChar char="q"/>
              <a:defRPr/>
            </a:pPr>
            <a:endParaRPr lang="en-US" altLang="en-US" b="0" dirty="0" smtClean="0">
              <a:solidFill>
                <a:schemeClr val="tx1"/>
              </a:solidFill>
              <a:effectLst>
                <a:outerShdw blurRad="38100" dist="38100" dir="2700000" algn="tl">
                  <a:srgbClr val="C0C0C0"/>
                </a:outerShdw>
              </a:effectLst>
              <a:latin typeface="Calibri" pitchFamily="34" charset="0"/>
            </a:endParaRPr>
          </a:p>
          <a:p>
            <a:pPr marL="450850" indent="-450850">
              <a:buFont typeface="Wingdings" pitchFamily="2" charset="2"/>
              <a:buChar char="q"/>
              <a:defRPr/>
            </a:pPr>
            <a:r>
              <a:rPr lang="fr-FR" b="0" dirty="0" smtClean="0">
                <a:solidFill>
                  <a:schemeClr val="tx1"/>
                </a:solidFill>
                <a:effectLst>
                  <a:outerShdw blurRad="50800" dist="38100" algn="tr" rotWithShape="0">
                    <a:prstClr val="black">
                      <a:alpha val="40000"/>
                    </a:prstClr>
                  </a:outerShdw>
                </a:effectLst>
              </a:rPr>
              <a:t> </a:t>
            </a:r>
            <a:r>
              <a:rPr lang="en-US" altLang="en-US" b="0" dirty="0" smtClean="0">
                <a:solidFill>
                  <a:schemeClr val="tx1"/>
                </a:solidFill>
                <a:effectLst>
                  <a:outerShdw blurRad="38100" dist="38100" dir="2700000" algn="tl">
                    <a:srgbClr val="C0C0C0"/>
                  </a:outerShdw>
                </a:effectLst>
                <a:latin typeface="Calibri" pitchFamily="34" charset="0"/>
              </a:rPr>
              <a:t>DOCUMENTS OPÉRATIONNELS</a:t>
            </a:r>
          </a:p>
          <a:p>
            <a:pPr marL="450850" indent="-450850">
              <a:buFont typeface="Wingdings" pitchFamily="2" charset="2"/>
              <a:buChar char="q"/>
              <a:defRPr/>
            </a:pPr>
            <a:endParaRPr lang="en-US" altLang="en-US" b="0" dirty="0" smtClean="0">
              <a:solidFill>
                <a:schemeClr val="tx1"/>
              </a:solidFill>
              <a:effectLst>
                <a:outerShdw blurRad="38100" dist="38100" dir="2700000" algn="tl">
                  <a:srgbClr val="C0C0C0"/>
                </a:outerShdw>
              </a:effectLst>
              <a:latin typeface="Calibri" pitchFamily="34" charset="0"/>
            </a:endParaRPr>
          </a:p>
          <a:p>
            <a:pPr marL="450850" indent="-450850">
              <a:buFont typeface="Wingdings" pitchFamily="2" charset="2"/>
              <a:buChar char="q"/>
              <a:defRPr/>
            </a:pPr>
            <a:r>
              <a:rPr lang="en-US" altLang="en-US" b="0" dirty="0" smtClean="0">
                <a:solidFill>
                  <a:schemeClr val="tx1"/>
                </a:solidFill>
                <a:effectLst>
                  <a:outerShdw blurRad="38100" dist="38100" dir="2700000" algn="tl">
                    <a:srgbClr val="C0C0C0"/>
                  </a:outerShdw>
                </a:effectLst>
                <a:latin typeface="Calibri" pitchFamily="34" charset="0"/>
              </a:rPr>
              <a:t> EXPOSÉS OPÉRATIONNELS DÉTAILLÉS</a:t>
            </a:r>
          </a:p>
          <a:p>
            <a:pPr marL="450850" indent="-450850">
              <a:buFont typeface="Wingdings" pitchFamily="2" charset="2"/>
              <a:buChar char="q"/>
              <a:defRPr/>
            </a:pPr>
            <a:endParaRPr lang="en-US" altLang="en-US" b="0" dirty="0" smtClean="0">
              <a:solidFill>
                <a:schemeClr val="tx1"/>
              </a:solidFill>
              <a:effectLst>
                <a:outerShdw blurRad="38100" dist="38100" dir="2700000" algn="tl">
                  <a:srgbClr val="C0C0C0"/>
                </a:outerShdw>
              </a:effectLst>
              <a:latin typeface="Calibri" pitchFamily="34" charset="0"/>
            </a:endParaRPr>
          </a:p>
          <a:p>
            <a:pPr marL="534988" indent="-534988">
              <a:buFont typeface="Wingdings" pitchFamily="2" charset="2"/>
              <a:buChar char="q"/>
              <a:defRPr/>
            </a:pPr>
            <a:r>
              <a:rPr lang="en-US" altLang="en-US" b="0" dirty="0" smtClean="0">
                <a:solidFill>
                  <a:schemeClr val="tx1"/>
                </a:solidFill>
                <a:effectLst>
                  <a:outerShdw blurRad="38100" dist="38100" dir="2700000" algn="tl">
                    <a:srgbClr val="C0C0C0"/>
                  </a:outerShdw>
                </a:effectLst>
                <a:latin typeface="Calibri" pitchFamily="34" charset="0"/>
              </a:rPr>
              <a:t>PROCÉDURES OPÉRATIONNELLES PERMANENTES DE LA CIMIC-NU</a:t>
            </a:r>
          </a:p>
          <a:p>
            <a:pPr marL="534988" indent="-534988">
              <a:buFont typeface="Wingdings" pitchFamily="2" charset="2"/>
              <a:buChar char="q"/>
              <a:defRPr/>
            </a:pPr>
            <a:r>
              <a:rPr lang="en-US" altLang="en-US" b="0" dirty="0" smtClean="0">
                <a:solidFill>
                  <a:schemeClr val="tx1"/>
                </a:solidFill>
                <a:effectLst>
                  <a:outerShdw blurRad="38100" dist="38100" dir="2700000" algn="tl">
                    <a:srgbClr val="C0C0C0"/>
                  </a:outerShdw>
                </a:effectLst>
                <a:latin typeface="Calibri" pitchFamily="34" charset="0"/>
              </a:rPr>
              <a:t>ACTIVITÉ D’APPRENTISSAGE : ÉLABORER LES PLANS DE LA CIMIC-NU</a:t>
            </a:r>
          </a:p>
          <a:p>
            <a:pPr>
              <a:buFont typeface="Wingdings" pitchFamily="2" charset="2"/>
              <a:buChar char="q"/>
              <a:defRPr/>
            </a:pPr>
            <a:endParaRPr lang="en-US" altLang="en-US" b="0" dirty="0" smtClean="0">
              <a:solidFill>
                <a:schemeClr val="tx1"/>
              </a:solidFill>
              <a:effectLst>
                <a:outerShdw blurRad="38100" dist="38100" dir="2700000" algn="tl">
                  <a:srgbClr val="C0C0C0"/>
                </a:outerShdw>
              </a:effectLst>
              <a:latin typeface="Calibri" pitchFamily="34" charset="0"/>
            </a:endParaRPr>
          </a:p>
        </p:txBody>
      </p:sp>
      <p:sp>
        <p:nvSpPr>
          <p:cNvPr id="6" name="ZoneTexte 5"/>
          <p:cNvSpPr txBox="1"/>
          <p:nvPr/>
        </p:nvSpPr>
        <p:spPr>
          <a:xfrm flipH="1">
            <a:off x="58212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843774" y="6643024"/>
            <a:ext cx="2628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141</a:t>
            </a:fld>
            <a:endParaRPr lang="en-GB" altLang="en-US" sz="1600" b="1" dirty="0" smtClean="0">
              <a:solidFill>
                <a:srgbClr val="000000"/>
              </a:solidFill>
            </a:endParaRPr>
          </a:p>
        </p:txBody>
      </p:sp>
      <p:sp>
        <p:nvSpPr>
          <p:cNvPr id="11" name="ZoneTexte 10"/>
          <p:cNvSpPr txBox="1"/>
          <p:nvPr/>
        </p:nvSpPr>
        <p:spPr>
          <a:xfrm>
            <a:off x="1805" y="-4970"/>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3" name="AutoShape 39"/>
          <p:cNvSpPr>
            <a:spLocks noChangeArrowheads="1"/>
          </p:cNvSpPr>
          <p:nvPr/>
        </p:nvSpPr>
        <p:spPr bwMode="auto">
          <a:xfrm>
            <a:off x="846138" y="1362551"/>
            <a:ext cx="3179762" cy="408623"/>
          </a:xfrm>
          <a:prstGeom prst="roundRect">
            <a:avLst>
              <a:gd name="adj" fmla="val 16667"/>
            </a:avLst>
          </a:prstGeom>
          <a:noFill/>
          <a:ln w="2540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fr-FR" altLang="en-US" sz="1800" dirty="0" smtClean="0">
                <a:solidFill>
                  <a:srgbClr val="000000"/>
                </a:solidFill>
                <a:latin typeface="Calibri" pitchFamily="34" charset="0"/>
              </a:rPr>
              <a:t>MANDAT DU CS/DE L’AG</a:t>
            </a:r>
            <a:endParaRPr lang="en-US" altLang="en-US" sz="1800" dirty="0">
              <a:solidFill>
                <a:srgbClr val="000000"/>
              </a:solidFill>
              <a:latin typeface="Calibri" pitchFamily="34" charset="0"/>
            </a:endParaRPr>
          </a:p>
        </p:txBody>
      </p:sp>
      <p:sp>
        <p:nvSpPr>
          <p:cNvPr id="199684" name="AutoShape 40"/>
          <p:cNvSpPr>
            <a:spLocks noChangeArrowheads="1"/>
          </p:cNvSpPr>
          <p:nvPr/>
        </p:nvSpPr>
        <p:spPr bwMode="auto">
          <a:xfrm>
            <a:off x="854075" y="1973620"/>
            <a:ext cx="3179763" cy="646986"/>
          </a:xfrm>
          <a:prstGeom prst="roundRect">
            <a:avLst>
              <a:gd name="adj" fmla="val 16667"/>
            </a:avLst>
          </a:prstGeom>
          <a:noFill/>
          <a:ln w="2540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600" dirty="0" err="1" smtClean="0">
                <a:solidFill>
                  <a:srgbClr val="000000"/>
                </a:solidFill>
                <a:latin typeface="Calibri" pitchFamily="34" charset="0"/>
              </a:rPr>
              <a:t>Équipe</a:t>
            </a:r>
            <a:r>
              <a:rPr lang="en-US" altLang="en-US" sz="1600" dirty="0" smtClean="0">
                <a:solidFill>
                  <a:srgbClr val="000000"/>
                </a:solidFill>
                <a:latin typeface="Calibri" pitchFamily="34" charset="0"/>
              </a:rPr>
              <a:t> </a:t>
            </a:r>
            <a:r>
              <a:rPr lang="en-US" altLang="en-US" sz="1600" dirty="0" err="1" smtClean="0">
                <a:solidFill>
                  <a:srgbClr val="000000"/>
                </a:solidFill>
                <a:latin typeface="Calibri" pitchFamily="34" charset="0"/>
              </a:rPr>
              <a:t>spéciale</a:t>
            </a:r>
            <a:r>
              <a:rPr lang="en-US" altLang="en-US" sz="1600" dirty="0" smtClean="0">
                <a:solidFill>
                  <a:srgbClr val="000000"/>
                </a:solidFill>
                <a:latin typeface="Calibri" pitchFamily="34" charset="0"/>
              </a:rPr>
              <a:t>  </a:t>
            </a:r>
            <a:r>
              <a:rPr lang="en-US" altLang="en-US" sz="1600" dirty="0" err="1" smtClean="0">
                <a:solidFill>
                  <a:srgbClr val="000000"/>
                </a:solidFill>
                <a:latin typeface="Calibri" pitchFamily="34" charset="0"/>
              </a:rPr>
              <a:t>intégrée</a:t>
            </a:r>
            <a:r>
              <a:rPr lang="en-US" altLang="en-US" sz="1600" dirty="0" smtClean="0">
                <a:solidFill>
                  <a:srgbClr val="000000"/>
                </a:solidFill>
                <a:latin typeface="Calibri" pitchFamily="34" charset="0"/>
              </a:rPr>
              <a:t> de </a:t>
            </a:r>
            <a:r>
              <a:rPr lang="en-US" altLang="en-US" sz="1600" dirty="0" err="1" smtClean="0">
                <a:solidFill>
                  <a:srgbClr val="000000"/>
                </a:solidFill>
                <a:latin typeface="Calibri" pitchFamily="34" charset="0"/>
              </a:rPr>
              <a:t>l’ONU</a:t>
            </a:r>
            <a:r>
              <a:rPr lang="en-US" altLang="en-US" sz="1600" dirty="0" smtClean="0">
                <a:solidFill>
                  <a:srgbClr val="000000"/>
                </a:solidFill>
                <a:latin typeface="Calibri" pitchFamily="34" charset="0"/>
              </a:rPr>
              <a:t> pour </a:t>
            </a:r>
            <a:r>
              <a:rPr lang="en-US" altLang="en-US" sz="1600" dirty="0" err="1" smtClean="0">
                <a:solidFill>
                  <a:srgbClr val="000000"/>
                </a:solidFill>
                <a:latin typeface="Calibri" pitchFamily="34" charset="0"/>
              </a:rPr>
              <a:t>l’ensemble</a:t>
            </a:r>
            <a:r>
              <a:rPr lang="en-US" altLang="en-US" sz="1600" dirty="0" smtClean="0">
                <a:solidFill>
                  <a:srgbClr val="000000"/>
                </a:solidFill>
                <a:latin typeface="Calibri" pitchFamily="34" charset="0"/>
              </a:rPr>
              <a:t> du pays </a:t>
            </a:r>
            <a:r>
              <a:rPr lang="en-US" altLang="en-US" sz="1600" dirty="0" err="1" smtClean="0">
                <a:solidFill>
                  <a:srgbClr val="000000"/>
                </a:solidFill>
                <a:latin typeface="Calibri" pitchFamily="34" charset="0"/>
              </a:rPr>
              <a:t>hôte</a:t>
            </a:r>
            <a:endParaRPr lang="en-US" altLang="en-US" sz="1600" dirty="0">
              <a:solidFill>
                <a:srgbClr val="000000"/>
              </a:solidFill>
              <a:latin typeface="Calibri" pitchFamily="34" charset="0"/>
            </a:endParaRPr>
          </a:p>
        </p:txBody>
      </p:sp>
      <p:sp>
        <p:nvSpPr>
          <p:cNvPr id="199685" name="AutoShape 41"/>
          <p:cNvSpPr>
            <a:spLocks noChangeArrowheads="1"/>
          </p:cNvSpPr>
          <p:nvPr/>
        </p:nvSpPr>
        <p:spPr bwMode="auto">
          <a:xfrm>
            <a:off x="854075" y="2814638"/>
            <a:ext cx="3179763" cy="422275"/>
          </a:xfrm>
          <a:prstGeom prst="roundRect">
            <a:avLst>
              <a:gd name="adj" fmla="val 16667"/>
            </a:avLst>
          </a:prstGeom>
          <a:solidFill>
            <a:srgbClr val="CCFFFF"/>
          </a:solidFill>
          <a:ln w="25400" algn="ctr">
            <a:solidFill>
              <a:srgbClr val="0000FF"/>
            </a:solidFill>
            <a:round/>
            <a:headEnd/>
            <a:tailEnd/>
          </a:ln>
        </p:spPr>
        <p:txBody>
          <a:bodyPr anchor="ct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fr-FR" altLang="en-US" sz="1800" dirty="0" smtClean="0">
                <a:solidFill>
                  <a:srgbClr val="000000"/>
                </a:solidFill>
                <a:latin typeface="Calibri" pitchFamily="34" charset="0"/>
              </a:rPr>
              <a:t>CONCEPT DE LA MISSION</a:t>
            </a:r>
            <a:endParaRPr lang="en-US" altLang="en-US" sz="1800" dirty="0">
              <a:solidFill>
                <a:srgbClr val="000000"/>
              </a:solidFill>
              <a:latin typeface="Calibri" pitchFamily="34" charset="0"/>
            </a:endParaRPr>
          </a:p>
        </p:txBody>
      </p:sp>
      <p:sp>
        <p:nvSpPr>
          <p:cNvPr id="199686" name="AutoShape 43"/>
          <p:cNvSpPr>
            <a:spLocks noChangeArrowheads="1"/>
          </p:cNvSpPr>
          <p:nvPr/>
        </p:nvSpPr>
        <p:spPr bwMode="auto">
          <a:xfrm>
            <a:off x="793750" y="3554467"/>
            <a:ext cx="3208338" cy="681038"/>
          </a:xfrm>
          <a:prstGeom prst="roundRect">
            <a:avLst>
              <a:gd name="adj" fmla="val 16667"/>
            </a:avLst>
          </a:prstGeom>
          <a:solidFill>
            <a:srgbClr val="CCFFCC"/>
          </a:solidFill>
          <a:ln w="25400" algn="ctr">
            <a:solidFill>
              <a:srgbClr val="0000FF"/>
            </a:solidFill>
            <a:round/>
            <a:headEnd/>
            <a:tailEnd/>
          </a:ln>
        </p:spPr>
        <p:txBody>
          <a:bodyPr anchor="ct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fr-FR" altLang="en-US" sz="1800" dirty="0" smtClean="0">
                <a:solidFill>
                  <a:srgbClr val="000000"/>
                </a:solidFill>
                <a:latin typeface="Calibri" pitchFamily="34" charset="0"/>
              </a:rPr>
              <a:t>C</a:t>
            </a:r>
            <a:r>
              <a:rPr lang="fr-FR" altLang="en-US" sz="1600" dirty="0" smtClean="0">
                <a:solidFill>
                  <a:srgbClr val="000000"/>
                </a:solidFill>
                <a:latin typeface="Calibri" pitchFamily="34" charset="0"/>
              </a:rPr>
              <a:t>OMPOSANTE MILITAIRE CONOPS (Concept des opérations</a:t>
            </a:r>
            <a:endParaRPr lang="en-US" altLang="en-US" sz="1600" dirty="0">
              <a:solidFill>
                <a:srgbClr val="000000"/>
              </a:solidFill>
              <a:latin typeface="Calibri" pitchFamily="34" charset="0"/>
            </a:endParaRPr>
          </a:p>
        </p:txBody>
      </p:sp>
      <p:sp>
        <p:nvSpPr>
          <p:cNvPr id="199687" name="AutoShape 44"/>
          <p:cNvSpPr>
            <a:spLocks noChangeArrowheads="1"/>
          </p:cNvSpPr>
          <p:nvPr/>
        </p:nvSpPr>
        <p:spPr bwMode="auto">
          <a:xfrm>
            <a:off x="1384300" y="4465935"/>
            <a:ext cx="2079625" cy="1123712"/>
          </a:xfrm>
          <a:prstGeom prst="roundRect">
            <a:avLst>
              <a:gd name="adj" fmla="val 16667"/>
            </a:avLst>
          </a:prstGeom>
          <a:solidFill>
            <a:srgbClr val="33CC33"/>
          </a:solidFill>
          <a:ln w="25400" algn="ctr">
            <a:solidFill>
              <a:srgbClr val="0000FF"/>
            </a:solidFill>
            <a:round/>
            <a:headEnd/>
            <a:tailEnd/>
          </a:ln>
        </p:spPr>
        <p:txBody>
          <a:bodyPr anchor="ct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fr-FR" altLang="en-US" sz="1500" dirty="0" smtClean="0">
                <a:solidFill>
                  <a:srgbClr val="FFFFFF"/>
                </a:solidFill>
                <a:latin typeface="Calibri" pitchFamily="34" charset="0"/>
              </a:rPr>
              <a:t>PLAN D’OPÉRATIONS (OPLAN) / ORDRE D’OPÉRATIONS (OPORDER)</a:t>
            </a:r>
            <a:endParaRPr lang="en-US" altLang="en-US" sz="1500" dirty="0">
              <a:solidFill>
                <a:srgbClr val="FFFFFF"/>
              </a:solidFill>
              <a:latin typeface="Calibri" pitchFamily="34" charset="0"/>
            </a:endParaRPr>
          </a:p>
        </p:txBody>
      </p:sp>
      <p:sp>
        <p:nvSpPr>
          <p:cNvPr id="199688" name="AutoShape 45"/>
          <p:cNvSpPr>
            <a:spLocks noChangeArrowheads="1"/>
          </p:cNvSpPr>
          <p:nvPr/>
        </p:nvSpPr>
        <p:spPr bwMode="auto">
          <a:xfrm>
            <a:off x="3919538" y="4934426"/>
            <a:ext cx="3941762" cy="408623"/>
          </a:xfrm>
          <a:prstGeom prst="roundRect">
            <a:avLst>
              <a:gd name="adj" fmla="val 16667"/>
            </a:avLst>
          </a:prstGeom>
          <a:solidFill>
            <a:srgbClr val="0000FF"/>
          </a:solidFill>
          <a:ln w="25400" algn="ctr">
            <a:solidFill>
              <a:srgbClr val="0000FF"/>
            </a:solidFill>
            <a:round/>
            <a:headEnd/>
            <a:tailEnd/>
          </a:ln>
        </p:spPr>
        <p:txBody>
          <a:bodyPr anchor="ct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fr-FR" altLang="en-US" sz="1800" dirty="0" smtClean="0">
                <a:solidFill>
                  <a:srgbClr val="FFFFFF"/>
                </a:solidFill>
                <a:latin typeface="Calibri" pitchFamily="34" charset="0"/>
              </a:rPr>
              <a:t>PLAN D’ACTION DE LA CIMIC-NU</a:t>
            </a:r>
            <a:endParaRPr lang="en-US" altLang="en-US" sz="1800" dirty="0">
              <a:solidFill>
                <a:srgbClr val="FFFFFF"/>
              </a:solidFill>
              <a:latin typeface="Calibri" pitchFamily="34" charset="0"/>
            </a:endParaRPr>
          </a:p>
        </p:txBody>
      </p:sp>
      <p:cxnSp>
        <p:nvCxnSpPr>
          <p:cNvPr id="199689" name="AutoShape 46"/>
          <p:cNvCxnSpPr>
            <a:cxnSpLocks noChangeShapeType="1"/>
          </p:cNvCxnSpPr>
          <p:nvPr/>
        </p:nvCxnSpPr>
        <p:spPr bwMode="auto">
          <a:xfrm>
            <a:off x="2420938" y="1778000"/>
            <a:ext cx="1587" cy="306388"/>
          </a:xfrm>
          <a:prstGeom prst="straightConnector1">
            <a:avLst/>
          </a:prstGeom>
          <a:noFill/>
          <a:ln w="25400">
            <a:solidFill>
              <a:srgbClr val="0000FF"/>
            </a:solidFill>
            <a:round/>
            <a:headEnd/>
            <a:tailEnd type="triangle" w="med" len="med"/>
          </a:ln>
          <a:extLst>
            <a:ext uri="{909E8E84-426E-40DD-AFC4-6F175D3DCCD1}">
              <a14:hiddenFill xmlns:a14="http://schemas.microsoft.com/office/drawing/2010/main">
                <a:noFill/>
              </a14:hiddenFill>
            </a:ext>
          </a:extLst>
        </p:spPr>
      </p:cxnSp>
      <p:cxnSp>
        <p:nvCxnSpPr>
          <p:cNvPr id="199690" name="AutoShape 48"/>
          <p:cNvCxnSpPr>
            <a:cxnSpLocks noChangeShapeType="1"/>
          </p:cNvCxnSpPr>
          <p:nvPr/>
        </p:nvCxnSpPr>
        <p:spPr bwMode="auto">
          <a:xfrm>
            <a:off x="2420938" y="2508250"/>
            <a:ext cx="1587" cy="306388"/>
          </a:xfrm>
          <a:prstGeom prst="straightConnector1">
            <a:avLst/>
          </a:prstGeom>
          <a:noFill/>
          <a:ln w="25400">
            <a:solidFill>
              <a:srgbClr val="0000FF"/>
            </a:solidFill>
            <a:round/>
            <a:headEnd/>
            <a:tailEnd type="triangle" w="med" len="med"/>
          </a:ln>
          <a:extLst>
            <a:ext uri="{909E8E84-426E-40DD-AFC4-6F175D3DCCD1}">
              <a14:hiddenFill xmlns:a14="http://schemas.microsoft.com/office/drawing/2010/main">
                <a:noFill/>
              </a14:hiddenFill>
            </a:ext>
          </a:extLst>
        </p:spPr>
      </p:cxnSp>
      <p:cxnSp>
        <p:nvCxnSpPr>
          <p:cNvPr id="199691" name="AutoShape 49"/>
          <p:cNvCxnSpPr>
            <a:cxnSpLocks noChangeShapeType="1"/>
          </p:cNvCxnSpPr>
          <p:nvPr/>
        </p:nvCxnSpPr>
        <p:spPr bwMode="auto">
          <a:xfrm>
            <a:off x="2420938" y="3238500"/>
            <a:ext cx="1587" cy="306388"/>
          </a:xfrm>
          <a:prstGeom prst="straightConnector1">
            <a:avLst/>
          </a:prstGeom>
          <a:noFill/>
          <a:ln w="25400">
            <a:solidFill>
              <a:srgbClr val="0000FF"/>
            </a:solidFill>
            <a:round/>
            <a:headEnd/>
            <a:tailEnd type="triangle" w="med" len="med"/>
          </a:ln>
          <a:extLst>
            <a:ext uri="{909E8E84-426E-40DD-AFC4-6F175D3DCCD1}">
              <a14:hiddenFill xmlns:a14="http://schemas.microsoft.com/office/drawing/2010/main">
                <a:noFill/>
              </a14:hiddenFill>
            </a:ext>
          </a:extLst>
        </p:spPr>
      </p:cxnSp>
      <p:sp>
        <p:nvSpPr>
          <p:cNvPr id="199692" name="Line 52"/>
          <p:cNvSpPr>
            <a:spLocks noChangeShapeType="1"/>
          </p:cNvSpPr>
          <p:nvPr/>
        </p:nvSpPr>
        <p:spPr bwMode="auto">
          <a:xfrm>
            <a:off x="3457575" y="4965700"/>
            <a:ext cx="461963" cy="192088"/>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fr-CH"/>
          </a:p>
        </p:txBody>
      </p:sp>
      <p:sp>
        <p:nvSpPr>
          <p:cNvPr id="199693" name="Rectangle 55"/>
          <p:cNvSpPr>
            <a:spLocks noChangeArrowheads="1"/>
          </p:cNvSpPr>
          <p:nvPr/>
        </p:nvSpPr>
        <p:spPr bwMode="auto">
          <a:xfrm>
            <a:off x="2076880" y="836583"/>
            <a:ext cx="4991445" cy="400110"/>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sz="2000" dirty="0">
                <a:solidFill>
                  <a:schemeClr val="tx1"/>
                </a:solidFill>
                <a:latin typeface="Calibri" panose="020F0502020204030204" pitchFamily="34" charset="0"/>
              </a:rPr>
              <a:t>Hiérarchie des plans d’une Mission de l’ONU</a:t>
            </a:r>
            <a:endParaRPr lang="en-US" altLang="en-US" sz="2000" dirty="0">
              <a:solidFill>
                <a:schemeClr val="tx1"/>
              </a:solidFill>
              <a:latin typeface="Calibri" pitchFamily="34" charset="0"/>
            </a:endParaRPr>
          </a:p>
        </p:txBody>
      </p:sp>
      <p:sp>
        <p:nvSpPr>
          <p:cNvPr id="199694" name="AutoShape 63"/>
          <p:cNvSpPr>
            <a:spLocks noChangeArrowheads="1"/>
          </p:cNvSpPr>
          <p:nvPr/>
        </p:nvSpPr>
        <p:spPr bwMode="auto">
          <a:xfrm>
            <a:off x="5148263" y="2545685"/>
            <a:ext cx="3265487" cy="998780"/>
          </a:xfrm>
          <a:prstGeom prst="wedgeRectCallout">
            <a:avLst>
              <a:gd name="adj1" fmla="val -83741"/>
              <a:gd name="adj2" fmla="val -6644"/>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CH" altLang="en-US" sz="1400" b="0" dirty="0" smtClean="0">
                <a:solidFill>
                  <a:srgbClr val="0000FF"/>
                </a:solidFill>
                <a:latin typeface="Calibri" pitchFamily="34" charset="0"/>
              </a:rPr>
              <a:t>Le concept de la Mission </a:t>
            </a:r>
            <a:r>
              <a:rPr lang="fr-CH" altLang="en-US" sz="1400" b="0" dirty="0" smtClean="0">
                <a:solidFill>
                  <a:schemeClr val="tx1"/>
                </a:solidFill>
                <a:latin typeface="Calibri" pitchFamily="34" charset="0"/>
              </a:rPr>
              <a:t>traduit la volonté politique en </a:t>
            </a:r>
            <a:r>
              <a:rPr lang="fr-CH" altLang="en-US" sz="1400" b="0" dirty="0" smtClean="0">
                <a:solidFill>
                  <a:srgbClr val="0000FF"/>
                </a:solidFill>
                <a:latin typeface="Calibri" pitchFamily="34" charset="0"/>
              </a:rPr>
              <a:t>orientation de planification stratégique à l’intention des composantes de la Mission</a:t>
            </a:r>
            <a:endParaRPr lang="fr-CH" altLang="en-US" sz="1400" b="0" dirty="0">
              <a:solidFill>
                <a:srgbClr val="000000"/>
              </a:solidFill>
              <a:latin typeface="Calibri" pitchFamily="34" charset="0"/>
            </a:endParaRPr>
          </a:p>
        </p:txBody>
      </p:sp>
      <p:sp>
        <p:nvSpPr>
          <p:cNvPr id="199695" name="AutoShape 64"/>
          <p:cNvSpPr>
            <a:spLocks noChangeArrowheads="1"/>
          </p:cNvSpPr>
          <p:nvPr/>
        </p:nvSpPr>
        <p:spPr bwMode="auto">
          <a:xfrm>
            <a:off x="5148263" y="1624013"/>
            <a:ext cx="3265487" cy="692150"/>
          </a:xfrm>
          <a:prstGeom prst="wedgeRectCallout">
            <a:avLst>
              <a:gd name="adj1" fmla="val -83741"/>
              <a:gd name="adj2" fmla="val 45185"/>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Char char="•"/>
            </a:pPr>
            <a:r>
              <a:rPr lang="fr-FR" sz="1400" b="0" dirty="0">
                <a:solidFill>
                  <a:srgbClr val="0033CC"/>
                </a:solidFill>
                <a:latin typeface="Calibri" panose="020F0502020204030204" pitchFamily="34" charset="0"/>
              </a:rPr>
              <a:t>L’Équipe spéciale intégrée (ISF)</a:t>
            </a:r>
            <a:r>
              <a:rPr lang="fr-FR" sz="1400" b="0" dirty="0">
                <a:solidFill>
                  <a:schemeClr val="tx1"/>
                </a:solidFill>
              </a:rPr>
              <a:t> </a:t>
            </a:r>
            <a:r>
              <a:rPr lang="fr-FR" sz="1400" b="0" dirty="0" smtClean="0">
                <a:solidFill>
                  <a:schemeClr val="tx1"/>
                </a:solidFill>
              </a:rPr>
              <a:t>regroupe les mandats respectifs de la </a:t>
            </a:r>
            <a:r>
              <a:rPr lang="en-US" altLang="en-US" sz="1400" b="0" dirty="0" smtClean="0">
                <a:solidFill>
                  <a:srgbClr val="0000FF"/>
                </a:solidFill>
                <a:latin typeface="Calibri" pitchFamily="34" charset="0"/>
              </a:rPr>
              <a:t>Mission de </a:t>
            </a:r>
            <a:r>
              <a:rPr lang="en-US" altLang="en-US" sz="1400" b="0" dirty="0" err="1" smtClean="0">
                <a:solidFill>
                  <a:srgbClr val="0000FF"/>
                </a:solidFill>
                <a:latin typeface="Calibri" pitchFamily="34" charset="0"/>
              </a:rPr>
              <a:t>l’ONU</a:t>
            </a:r>
            <a:r>
              <a:rPr lang="en-US" altLang="en-US" sz="1400" b="0" dirty="0" smtClean="0">
                <a:solidFill>
                  <a:srgbClr val="0000FF"/>
                </a:solidFill>
                <a:latin typeface="Calibri" pitchFamily="34" charset="0"/>
              </a:rPr>
              <a:t> </a:t>
            </a:r>
            <a:r>
              <a:rPr lang="en-US" altLang="en-US" sz="1400" b="0" dirty="0" smtClean="0">
                <a:solidFill>
                  <a:schemeClr val="tx1"/>
                </a:solidFill>
                <a:latin typeface="Calibri" pitchFamily="34" charset="0"/>
              </a:rPr>
              <a:t>et de </a:t>
            </a:r>
            <a:r>
              <a:rPr lang="en-US" altLang="en-US" sz="1400" b="0" dirty="0" err="1" smtClean="0">
                <a:solidFill>
                  <a:srgbClr val="0000FF"/>
                </a:solidFill>
                <a:latin typeface="Calibri" pitchFamily="34" charset="0"/>
              </a:rPr>
              <a:t>l’UNTC</a:t>
            </a:r>
            <a:r>
              <a:rPr lang="en-US" altLang="en-US" sz="1400" b="0" dirty="0" smtClean="0">
                <a:solidFill>
                  <a:srgbClr val="000000"/>
                </a:solidFill>
                <a:latin typeface="Calibri" pitchFamily="34" charset="0"/>
              </a:rPr>
              <a:t>.</a:t>
            </a:r>
            <a:endParaRPr lang="en-US" altLang="en-US" sz="1400" b="0" dirty="0">
              <a:solidFill>
                <a:srgbClr val="000000"/>
              </a:solidFill>
              <a:latin typeface="Calibri" pitchFamily="34" charset="0"/>
            </a:endParaRPr>
          </a:p>
        </p:txBody>
      </p:sp>
      <p:sp>
        <p:nvSpPr>
          <p:cNvPr id="199696" name="AutoShape 65"/>
          <p:cNvSpPr>
            <a:spLocks noChangeArrowheads="1"/>
          </p:cNvSpPr>
          <p:nvPr/>
        </p:nvSpPr>
        <p:spPr bwMode="auto">
          <a:xfrm>
            <a:off x="3881438" y="5580063"/>
            <a:ext cx="5068887" cy="920750"/>
          </a:xfrm>
          <a:prstGeom prst="wedgeRectCallout">
            <a:avLst>
              <a:gd name="adj1" fmla="val -19338"/>
              <a:gd name="adj2" fmla="val -77069"/>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sz="1300" dirty="0">
                <a:solidFill>
                  <a:schemeClr val="tx1"/>
                </a:solidFill>
                <a:latin typeface="Calibri" panose="020F0502020204030204" pitchFamily="34" charset="0"/>
              </a:rPr>
              <a:t>Fondé sur le CONOPS/l’OPORDER, le Plan d’action U9 prévoit </a:t>
            </a:r>
            <a:r>
              <a:rPr lang="fr-FR" sz="1300" dirty="0" smtClean="0">
                <a:solidFill>
                  <a:schemeClr val="tx1"/>
                </a:solidFill>
                <a:latin typeface="Calibri" panose="020F0502020204030204" pitchFamily="34" charset="0"/>
              </a:rPr>
              <a:t>notamment </a:t>
            </a:r>
            <a:r>
              <a:rPr lang="fr-FR" sz="1300" dirty="0">
                <a:solidFill>
                  <a:schemeClr val="tx1"/>
                </a:solidFill>
                <a:latin typeface="Calibri" panose="020F0502020204030204" pitchFamily="34" charset="0"/>
              </a:rPr>
              <a:t>la planification de l’ensemble des activités de la CIMIC, telles que les Projets à effet rapide, les plans opérationnels, les activités spécifiques et les projets concernant d’autres questions.</a:t>
            </a:r>
            <a:endParaRPr lang="en-US" altLang="en-US" sz="1300" dirty="0">
              <a:solidFill>
                <a:schemeClr val="tx1"/>
              </a:solidFill>
              <a:latin typeface="Calibri" pitchFamily="34" charset="0"/>
            </a:endParaRPr>
          </a:p>
        </p:txBody>
      </p:sp>
      <p:sp>
        <p:nvSpPr>
          <p:cNvPr id="199697" name="AutoShape 68"/>
          <p:cNvSpPr>
            <a:spLocks noChangeArrowheads="1"/>
          </p:cNvSpPr>
          <p:nvPr/>
        </p:nvSpPr>
        <p:spPr bwMode="auto">
          <a:xfrm>
            <a:off x="5186363" y="3776663"/>
            <a:ext cx="3225800" cy="919702"/>
          </a:xfrm>
          <a:prstGeom prst="wedgeRectCallout">
            <a:avLst>
              <a:gd name="adj1" fmla="val -86120"/>
              <a:gd name="adj2" fmla="val -31046"/>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FR" sz="1400" b="0" dirty="0">
                <a:solidFill>
                  <a:schemeClr val="tx1"/>
                </a:solidFill>
                <a:latin typeface="Calibri" panose="020F0502020204030204" pitchFamily="34" charset="0"/>
              </a:rPr>
              <a:t>Le </a:t>
            </a:r>
            <a:r>
              <a:rPr lang="fr-FR" sz="1400" b="0" dirty="0">
                <a:solidFill>
                  <a:srgbClr val="0033CC"/>
                </a:solidFill>
                <a:latin typeface="Calibri" panose="020F0502020204030204" pitchFamily="34" charset="0"/>
              </a:rPr>
              <a:t>CONOPS</a:t>
            </a:r>
            <a:r>
              <a:rPr lang="fr-FR" sz="1400" b="0" dirty="0">
                <a:solidFill>
                  <a:schemeClr val="tx1"/>
                </a:solidFill>
                <a:latin typeface="Calibri" panose="020F0502020204030204" pitchFamily="34" charset="0"/>
              </a:rPr>
              <a:t> organise les buts stratégiques pour permettre aux militaires d’atteindre un objectif </a:t>
            </a:r>
            <a:r>
              <a:rPr lang="fr-FR" sz="1400" b="0" dirty="0" smtClean="0">
                <a:solidFill>
                  <a:schemeClr val="tx1"/>
                </a:solidFill>
                <a:latin typeface="Calibri" panose="020F0502020204030204" pitchFamily="34" charset="0"/>
              </a:rPr>
              <a:t>global</a:t>
            </a:r>
            <a:r>
              <a:rPr lang="fr-FR" sz="1400" b="0" dirty="0" smtClean="0">
                <a:solidFill>
                  <a:srgbClr val="0033CC"/>
                </a:solidFill>
                <a:latin typeface="Calibri" panose="020F0502020204030204" pitchFamily="34" charset="0"/>
              </a:rPr>
              <a:t> </a:t>
            </a:r>
            <a:r>
              <a:rPr lang="fr-FR" sz="1400" b="0" dirty="0">
                <a:solidFill>
                  <a:srgbClr val="0033CC"/>
                </a:solidFill>
                <a:latin typeface="Calibri" panose="020F0502020204030204" pitchFamily="34" charset="0"/>
              </a:rPr>
              <a:t>aux militaires d’atteindre un objectif global</a:t>
            </a:r>
            <a:endParaRPr lang="en-US" altLang="en-US" sz="1400" b="0" dirty="0">
              <a:solidFill>
                <a:srgbClr val="0033CC"/>
              </a:solidFill>
              <a:latin typeface="Calibri" pitchFamily="34" charset="0"/>
            </a:endParaRPr>
          </a:p>
        </p:txBody>
      </p:sp>
      <p:cxnSp>
        <p:nvCxnSpPr>
          <p:cNvPr id="199698" name="AutoShape 49"/>
          <p:cNvCxnSpPr>
            <a:cxnSpLocks noChangeShapeType="1"/>
          </p:cNvCxnSpPr>
          <p:nvPr/>
        </p:nvCxnSpPr>
        <p:spPr bwMode="auto">
          <a:xfrm>
            <a:off x="2420938" y="4235505"/>
            <a:ext cx="1587" cy="306387"/>
          </a:xfrm>
          <a:prstGeom prst="straightConnector1">
            <a:avLst/>
          </a:prstGeom>
          <a:noFill/>
          <a:ln w="25400">
            <a:solidFill>
              <a:srgbClr val="0000FF"/>
            </a:solidFill>
            <a:round/>
            <a:headEnd/>
            <a:tailEnd type="triangle" w="med" len="med"/>
          </a:ln>
          <a:extLst>
            <a:ext uri="{909E8E84-426E-40DD-AFC4-6F175D3DCCD1}">
              <a14:hiddenFill xmlns:a14="http://schemas.microsoft.com/office/drawing/2010/main">
                <a:noFill/>
              </a14:hiddenFill>
            </a:ext>
          </a:extLst>
        </p:spPr>
      </p:cxnSp>
      <p:sp>
        <p:nvSpPr>
          <p:cNvPr id="199699" name="AutoShape 68"/>
          <p:cNvSpPr>
            <a:spLocks noChangeArrowheads="1"/>
          </p:cNvSpPr>
          <p:nvPr/>
        </p:nvSpPr>
        <p:spPr bwMode="auto">
          <a:xfrm>
            <a:off x="576762" y="5809618"/>
            <a:ext cx="2459038" cy="730187"/>
          </a:xfrm>
          <a:prstGeom prst="wedgeRectCallout">
            <a:avLst>
              <a:gd name="adj1" fmla="val 30310"/>
              <a:gd name="adj2" fmla="val -94250"/>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CH" altLang="en-US" sz="1400" b="0" dirty="0" smtClean="0">
                <a:solidFill>
                  <a:srgbClr val="000000"/>
                </a:solidFill>
                <a:latin typeface="Calibri" pitchFamily="34" charset="0"/>
              </a:rPr>
              <a:t>L’OPORDER développe le CONOPS aux niveaux </a:t>
            </a:r>
            <a:r>
              <a:rPr lang="fr-CH" altLang="en-US" sz="1400" b="0" dirty="0" smtClean="0">
                <a:solidFill>
                  <a:srgbClr val="0000FF"/>
                </a:solidFill>
                <a:latin typeface="Calibri" pitchFamily="34" charset="0"/>
              </a:rPr>
              <a:t>opérationnel/tactique</a:t>
            </a:r>
            <a:endParaRPr lang="fr-CH" altLang="en-US" sz="1400" b="0" dirty="0">
              <a:solidFill>
                <a:srgbClr val="0000FF"/>
              </a:solidFill>
              <a:latin typeface="Calibri" pitchFamily="34" charset="0"/>
            </a:endParaRPr>
          </a:p>
        </p:txBody>
      </p:sp>
      <p:sp>
        <p:nvSpPr>
          <p:cNvPr id="199700" name="Text Box 3"/>
          <p:cNvSpPr txBox="1">
            <a:spLocks noChangeArrowheads="1"/>
          </p:cNvSpPr>
          <p:nvPr/>
        </p:nvSpPr>
        <p:spPr bwMode="auto">
          <a:xfrm>
            <a:off x="1269170" y="317500"/>
            <a:ext cx="65293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Char char="•"/>
            </a:pPr>
            <a:r>
              <a:rPr lang="en-US" altLang="en-US" dirty="0" smtClean="0">
                <a:solidFill>
                  <a:srgbClr val="0000FF"/>
                </a:solidFill>
                <a:latin typeface="Calibri" pitchFamily="34" charset="0"/>
              </a:rPr>
              <a:t>PROCESSUS DE PLANIFICATION</a:t>
            </a:r>
            <a:endParaRPr lang="en-US" altLang="en-US" dirty="0">
              <a:solidFill>
                <a:srgbClr val="0000FF"/>
              </a:solidFill>
              <a:latin typeface="Calibri" pitchFamily="34" charset="0"/>
            </a:endParaRPr>
          </a:p>
        </p:txBody>
      </p:sp>
      <p:sp>
        <p:nvSpPr>
          <p:cNvPr id="22" name="ZoneTexte 21"/>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23" name="ZoneTexte 22"/>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142</a:t>
            </a:fld>
            <a:endParaRPr lang="en-GB" altLang="en-US" sz="1600" b="1" dirty="0" smtClean="0">
              <a:solidFill>
                <a:srgbClr val="000000"/>
              </a:solidFill>
            </a:endParaRPr>
          </a:p>
        </p:txBody>
      </p:sp>
      <p:sp>
        <p:nvSpPr>
          <p:cNvPr id="25" name="ZoneTexte 24"/>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7" name="Text Box 3"/>
          <p:cNvSpPr txBox="1">
            <a:spLocks noChangeArrowheads="1"/>
          </p:cNvSpPr>
          <p:nvPr/>
        </p:nvSpPr>
        <p:spPr bwMode="auto">
          <a:xfrm>
            <a:off x="1306513" y="317500"/>
            <a:ext cx="65293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Char char="•"/>
            </a:pPr>
            <a:r>
              <a:rPr lang="en-US" altLang="en-US" dirty="0" smtClean="0">
                <a:solidFill>
                  <a:srgbClr val="000000"/>
                </a:solidFill>
                <a:latin typeface="Calibri" pitchFamily="34" charset="0"/>
              </a:rPr>
              <a:t>PROCESSUS DE PLANIFICATION</a:t>
            </a:r>
            <a:endParaRPr lang="en-US" altLang="en-US" dirty="0">
              <a:solidFill>
                <a:srgbClr val="000000"/>
              </a:solidFill>
              <a:latin typeface="Calibri" pitchFamily="34" charset="0"/>
            </a:endParaRPr>
          </a:p>
        </p:txBody>
      </p:sp>
      <p:sp>
        <p:nvSpPr>
          <p:cNvPr id="200708" name="AutoShape 3"/>
          <p:cNvSpPr>
            <a:spLocks noChangeAspect="1" noChangeArrowheads="1" noTextEdit="1"/>
          </p:cNvSpPr>
          <p:nvPr/>
        </p:nvSpPr>
        <p:spPr bwMode="auto">
          <a:xfrm>
            <a:off x="77788" y="742950"/>
            <a:ext cx="7564437" cy="585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CH"/>
          </a:p>
        </p:txBody>
      </p:sp>
      <p:sp>
        <p:nvSpPr>
          <p:cNvPr id="200709" name="Rectangle 4"/>
          <p:cNvSpPr>
            <a:spLocks noChangeArrowheads="1"/>
          </p:cNvSpPr>
          <p:nvPr/>
        </p:nvSpPr>
        <p:spPr bwMode="auto">
          <a:xfrm>
            <a:off x="309563" y="855663"/>
            <a:ext cx="8469312" cy="36933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Processus de planification de la composante militaire (MCPP)</a:t>
            </a:r>
            <a:endParaRPr lang="en-US" altLang="en-US" b="0" dirty="0">
              <a:solidFill>
                <a:schemeClr val="tx1"/>
              </a:solidFill>
              <a:latin typeface="Calibri" pitchFamily="34" charset="0"/>
            </a:endParaRPr>
          </a:p>
        </p:txBody>
      </p:sp>
      <p:grpSp>
        <p:nvGrpSpPr>
          <p:cNvPr id="200710" name="Group 6"/>
          <p:cNvGrpSpPr>
            <a:grpSpLocks/>
          </p:cNvGrpSpPr>
          <p:nvPr/>
        </p:nvGrpSpPr>
        <p:grpSpPr bwMode="auto">
          <a:xfrm>
            <a:off x="1108075" y="1317625"/>
            <a:ext cx="606425" cy="5037138"/>
            <a:chOff x="1978" y="733"/>
            <a:chExt cx="212" cy="2845"/>
          </a:xfrm>
        </p:grpSpPr>
        <p:sp>
          <p:nvSpPr>
            <p:cNvPr id="200808" name="Rectangle 7"/>
            <p:cNvSpPr>
              <a:spLocks noChangeArrowheads="1"/>
            </p:cNvSpPr>
            <p:nvPr/>
          </p:nvSpPr>
          <p:spPr bwMode="auto">
            <a:xfrm>
              <a:off x="1978" y="733"/>
              <a:ext cx="212" cy="2845"/>
            </a:xfrm>
            <a:prstGeom prst="rect">
              <a:avLst/>
            </a:prstGeom>
            <a:solidFill>
              <a:srgbClr val="BBE0E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809" name="Rectangle 8"/>
            <p:cNvSpPr>
              <a:spLocks noChangeArrowheads="1"/>
            </p:cNvSpPr>
            <p:nvPr/>
          </p:nvSpPr>
          <p:spPr bwMode="auto">
            <a:xfrm>
              <a:off x="1978" y="733"/>
              <a:ext cx="212" cy="2845"/>
            </a:xfrm>
            <a:prstGeom prst="rect">
              <a:avLst/>
            </a:prstGeom>
            <a:noFill/>
            <a:ln w="793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11" name="Freeform 9"/>
          <p:cNvSpPr>
            <a:spLocks noEditPoints="1"/>
          </p:cNvSpPr>
          <p:nvPr/>
        </p:nvSpPr>
        <p:spPr bwMode="auto">
          <a:xfrm>
            <a:off x="2944813" y="2038350"/>
            <a:ext cx="158750" cy="4057650"/>
          </a:xfrm>
          <a:custGeom>
            <a:avLst/>
            <a:gdLst>
              <a:gd name="T0" fmla="*/ 2147483647 w 56"/>
              <a:gd name="T1" fmla="*/ 0 h 2292"/>
              <a:gd name="T2" fmla="*/ 2147483647 w 56"/>
              <a:gd name="T3" fmla="*/ 2147483647 h 2292"/>
              <a:gd name="T4" fmla="*/ 2147483647 w 56"/>
              <a:gd name="T5" fmla="*/ 2147483647 h 2292"/>
              <a:gd name="T6" fmla="*/ 2147483647 w 56"/>
              <a:gd name="T7" fmla="*/ 0 h 2292"/>
              <a:gd name="T8" fmla="*/ 2147483647 w 56"/>
              <a:gd name="T9" fmla="*/ 0 h 2292"/>
              <a:gd name="T10" fmla="*/ 2147483647 w 56"/>
              <a:gd name="T11" fmla="*/ 2147483647 h 2292"/>
              <a:gd name="T12" fmla="*/ 2147483647 w 56"/>
              <a:gd name="T13" fmla="*/ 2147483647 h 2292"/>
              <a:gd name="T14" fmla="*/ 0 w 56"/>
              <a:gd name="T15" fmla="*/ 2147483647 h 2292"/>
              <a:gd name="T16" fmla="*/ 2147483647 w 56"/>
              <a:gd name="T17" fmla="*/ 2147483647 h 22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2292">
                <a:moveTo>
                  <a:pt x="29" y="0"/>
                </a:moveTo>
                <a:lnTo>
                  <a:pt x="37" y="2254"/>
                </a:lnTo>
                <a:lnTo>
                  <a:pt x="18" y="2254"/>
                </a:lnTo>
                <a:lnTo>
                  <a:pt x="10" y="0"/>
                </a:lnTo>
                <a:lnTo>
                  <a:pt x="29" y="0"/>
                </a:lnTo>
                <a:close/>
                <a:moveTo>
                  <a:pt x="56" y="2246"/>
                </a:moveTo>
                <a:lnTo>
                  <a:pt x="28" y="2292"/>
                </a:lnTo>
                <a:lnTo>
                  <a:pt x="0" y="2247"/>
                </a:lnTo>
                <a:lnTo>
                  <a:pt x="56" y="2246"/>
                </a:lnTo>
                <a:close/>
              </a:path>
            </a:pathLst>
          </a:custGeom>
          <a:solidFill>
            <a:srgbClr val="000000"/>
          </a:solidFill>
          <a:ln w="1588" cap="flat">
            <a:solidFill>
              <a:srgbClr val="000000"/>
            </a:solidFill>
            <a:prstDash val="solid"/>
            <a:bevel/>
            <a:headEnd/>
            <a:tailEnd/>
          </a:ln>
        </p:spPr>
        <p:txBody>
          <a:bodyPr/>
          <a:lstStyle/>
          <a:p>
            <a:endParaRPr lang="fr-CH"/>
          </a:p>
        </p:txBody>
      </p:sp>
      <p:grpSp>
        <p:nvGrpSpPr>
          <p:cNvPr id="200712" name="Group 10"/>
          <p:cNvGrpSpPr>
            <a:grpSpLocks/>
          </p:cNvGrpSpPr>
          <p:nvPr/>
        </p:nvGrpSpPr>
        <p:grpSpPr bwMode="auto">
          <a:xfrm>
            <a:off x="1719263" y="1317625"/>
            <a:ext cx="2673350" cy="709613"/>
            <a:chOff x="2192" y="733"/>
            <a:chExt cx="936" cy="401"/>
          </a:xfrm>
        </p:grpSpPr>
        <p:sp>
          <p:nvSpPr>
            <p:cNvPr id="200806" name="Rectangle 11"/>
            <p:cNvSpPr>
              <a:spLocks noChangeArrowheads="1"/>
            </p:cNvSpPr>
            <p:nvPr/>
          </p:nvSpPr>
          <p:spPr bwMode="auto">
            <a:xfrm>
              <a:off x="2192" y="733"/>
              <a:ext cx="936" cy="40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807" name="Rectangle 12"/>
            <p:cNvSpPr>
              <a:spLocks noChangeArrowheads="1"/>
            </p:cNvSpPr>
            <p:nvPr/>
          </p:nvSpPr>
          <p:spPr bwMode="auto">
            <a:xfrm>
              <a:off x="2192" y="733"/>
              <a:ext cx="936" cy="401"/>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13" name="Rectangle 13"/>
          <p:cNvSpPr>
            <a:spLocks noChangeArrowheads="1"/>
          </p:cNvSpPr>
          <p:nvPr/>
        </p:nvSpPr>
        <p:spPr bwMode="auto">
          <a:xfrm>
            <a:off x="3217863" y="1317625"/>
            <a:ext cx="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1200" b="0">
              <a:solidFill>
                <a:srgbClr val="3333CC"/>
              </a:solidFill>
              <a:latin typeface="Calibri" pitchFamily="34" charset="0"/>
            </a:endParaRPr>
          </a:p>
        </p:txBody>
      </p:sp>
      <p:sp>
        <p:nvSpPr>
          <p:cNvPr id="200714" name="Rectangle 14"/>
          <p:cNvSpPr>
            <a:spLocks noChangeArrowheads="1"/>
          </p:cNvSpPr>
          <p:nvPr/>
        </p:nvSpPr>
        <p:spPr bwMode="auto">
          <a:xfrm>
            <a:off x="3160713" y="1447800"/>
            <a:ext cx="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1200">
              <a:solidFill>
                <a:srgbClr val="3333CC"/>
              </a:solidFill>
              <a:latin typeface="Calibri" pitchFamily="34" charset="0"/>
            </a:endParaRPr>
          </a:p>
        </p:txBody>
      </p:sp>
      <p:sp>
        <p:nvSpPr>
          <p:cNvPr id="200715" name="Rectangle 15"/>
          <p:cNvSpPr>
            <a:spLocks noChangeArrowheads="1"/>
          </p:cNvSpPr>
          <p:nvPr/>
        </p:nvSpPr>
        <p:spPr bwMode="auto">
          <a:xfrm>
            <a:off x="1982788" y="1585913"/>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16" name="Rectangle 16"/>
          <p:cNvSpPr>
            <a:spLocks noChangeArrowheads="1"/>
          </p:cNvSpPr>
          <p:nvPr/>
        </p:nvSpPr>
        <p:spPr bwMode="auto">
          <a:xfrm>
            <a:off x="3292475" y="1597025"/>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17" name="Rectangle 17"/>
          <p:cNvSpPr>
            <a:spLocks noChangeArrowheads="1"/>
          </p:cNvSpPr>
          <p:nvPr/>
        </p:nvSpPr>
        <p:spPr bwMode="auto">
          <a:xfrm>
            <a:off x="1976438" y="1711325"/>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18" name="Rectangle 18"/>
          <p:cNvSpPr>
            <a:spLocks noChangeArrowheads="1"/>
          </p:cNvSpPr>
          <p:nvPr/>
        </p:nvSpPr>
        <p:spPr bwMode="auto">
          <a:xfrm>
            <a:off x="3287713" y="1709738"/>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19" name="Rectangle 19"/>
          <p:cNvSpPr>
            <a:spLocks noChangeArrowheads="1"/>
          </p:cNvSpPr>
          <p:nvPr/>
        </p:nvSpPr>
        <p:spPr bwMode="auto">
          <a:xfrm>
            <a:off x="1976438" y="1819275"/>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20" name="Rectangle 20"/>
          <p:cNvSpPr>
            <a:spLocks noChangeArrowheads="1"/>
          </p:cNvSpPr>
          <p:nvPr/>
        </p:nvSpPr>
        <p:spPr bwMode="auto">
          <a:xfrm>
            <a:off x="3062288" y="1817688"/>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21" name="Rectangle 21"/>
          <p:cNvSpPr>
            <a:spLocks noChangeArrowheads="1"/>
          </p:cNvSpPr>
          <p:nvPr/>
        </p:nvSpPr>
        <p:spPr bwMode="auto">
          <a:xfrm>
            <a:off x="1976438" y="1927225"/>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22" name="Rectangle 22"/>
          <p:cNvSpPr>
            <a:spLocks noChangeArrowheads="1"/>
          </p:cNvSpPr>
          <p:nvPr/>
        </p:nvSpPr>
        <p:spPr bwMode="auto">
          <a:xfrm>
            <a:off x="2854325" y="1925638"/>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grpSp>
        <p:nvGrpSpPr>
          <p:cNvPr id="200723" name="Group 23"/>
          <p:cNvGrpSpPr>
            <a:grpSpLocks/>
          </p:cNvGrpSpPr>
          <p:nvPr/>
        </p:nvGrpSpPr>
        <p:grpSpPr bwMode="auto">
          <a:xfrm>
            <a:off x="2271713" y="2476500"/>
            <a:ext cx="2519362" cy="536575"/>
            <a:chOff x="2385" y="1388"/>
            <a:chExt cx="883" cy="303"/>
          </a:xfrm>
        </p:grpSpPr>
        <p:sp>
          <p:nvSpPr>
            <p:cNvPr id="200804" name="Rectangle 24"/>
            <p:cNvSpPr>
              <a:spLocks noChangeArrowheads="1"/>
            </p:cNvSpPr>
            <p:nvPr/>
          </p:nvSpPr>
          <p:spPr bwMode="auto">
            <a:xfrm>
              <a:off x="2385" y="1388"/>
              <a:ext cx="883" cy="30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805" name="Rectangle 25"/>
            <p:cNvSpPr>
              <a:spLocks noChangeArrowheads="1"/>
            </p:cNvSpPr>
            <p:nvPr/>
          </p:nvSpPr>
          <p:spPr bwMode="auto">
            <a:xfrm>
              <a:off x="2385" y="1388"/>
              <a:ext cx="883" cy="303"/>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24" name="Rectangle 26"/>
          <p:cNvSpPr>
            <a:spLocks noChangeArrowheads="1"/>
          </p:cNvSpPr>
          <p:nvPr/>
        </p:nvSpPr>
        <p:spPr bwMode="auto">
          <a:xfrm>
            <a:off x="2389889" y="2622550"/>
            <a:ext cx="228838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sz="1400" dirty="0" smtClean="0">
                <a:solidFill>
                  <a:srgbClr val="0033CC"/>
                </a:solidFill>
                <a:latin typeface="Calibri" panose="020F0502020204030204" pitchFamily="34" charset="0"/>
              </a:rPr>
              <a:t>Étape 2</a:t>
            </a:r>
            <a:r>
              <a:rPr lang="fr-FR" sz="1400" dirty="0">
                <a:solidFill>
                  <a:srgbClr val="0033CC"/>
                </a:solidFill>
                <a:latin typeface="Calibri" panose="020F0502020204030204" pitchFamily="34" charset="0"/>
              </a:rPr>
              <a:t> : </a:t>
            </a:r>
            <a:r>
              <a:rPr lang="fr-FR" sz="1400" dirty="0" smtClean="0">
                <a:solidFill>
                  <a:srgbClr val="0033CC"/>
                </a:solidFill>
                <a:latin typeface="Calibri" panose="020F0502020204030204" pitchFamily="34" charset="0"/>
              </a:rPr>
              <a:t>Analyse de </a:t>
            </a:r>
            <a:r>
              <a:rPr lang="fr-FR" sz="1400" dirty="0">
                <a:solidFill>
                  <a:srgbClr val="0033CC"/>
                </a:solidFill>
                <a:latin typeface="Calibri" panose="020F0502020204030204" pitchFamily="34" charset="0"/>
              </a:rPr>
              <a:t>la Mission</a:t>
            </a:r>
            <a:endParaRPr lang="en-US" altLang="en-US" sz="1400" b="0" dirty="0">
              <a:solidFill>
                <a:srgbClr val="0000FF"/>
              </a:solidFill>
              <a:latin typeface="Calibri" pitchFamily="34" charset="0"/>
            </a:endParaRPr>
          </a:p>
        </p:txBody>
      </p:sp>
      <p:grpSp>
        <p:nvGrpSpPr>
          <p:cNvPr id="200725" name="Group 27"/>
          <p:cNvGrpSpPr>
            <a:grpSpLocks/>
          </p:cNvGrpSpPr>
          <p:nvPr/>
        </p:nvGrpSpPr>
        <p:grpSpPr bwMode="auto">
          <a:xfrm>
            <a:off x="5341938" y="2601913"/>
            <a:ext cx="1612900" cy="206375"/>
            <a:chOff x="3480" y="1459"/>
            <a:chExt cx="565" cy="116"/>
          </a:xfrm>
        </p:grpSpPr>
        <p:sp>
          <p:nvSpPr>
            <p:cNvPr id="200802" name="Rectangle 28"/>
            <p:cNvSpPr>
              <a:spLocks noChangeArrowheads="1"/>
            </p:cNvSpPr>
            <p:nvPr/>
          </p:nvSpPr>
          <p:spPr bwMode="auto">
            <a:xfrm>
              <a:off x="3480" y="1459"/>
              <a:ext cx="565" cy="116"/>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803" name="Rectangle 29"/>
            <p:cNvSpPr>
              <a:spLocks noChangeArrowheads="1"/>
            </p:cNvSpPr>
            <p:nvPr/>
          </p:nvSpPr>
          <p:spPr bwMode="auto">
            <a:xfrm>
              <a:off x="3480" y="1459"/>
              <a:ext cx="565" cy="116"/>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26" name="Rectangle 30"/>
          <p:cNvSpPr>
            <a:spLocks noChangeArrowheads="1"/>
          </p:cNvSpPr>
          <p:nvPr/>
        </p:nvSpPr>
        <p:spPr bwMode="auto">
          <a:xfrm>
            <a:off x="6016625" y="2649538"/>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27" name="Rectangle 31"/>
          <p:cNvSpPr>
            <a:spLocks noChangeArrowheads="1"/>
          </p:cNvSpPr>
          <p:nvPr/>
        </p:nvSpPr>
        <p:spPr bwMode="auto">
          <a:xfrm>
            <a:off x="6113463" y="2649538"/>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28" name="Rectangle 32"/>
          <p:cNvSpPr>
            <a:spLocks noChangeArrowheads="1"/>
          </p:cNvSpPr>
          <p:nvPr/>
        </p:nvSpPr>
        <p:spPr bwMode="auto">
          <a:xfrm>
            <a:off x="6375400" y="2649538"/>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3333CC"/>
              </a:solidFill>
              <a:latin typeface="Calibri" pitchFamily="34" charset="0"/>
            </a:endParaRPr>
          </a:p>
        </p:txBody>
      </p:sp>
      <p:grpSp>
        <p:nvGrpSpPr>
          <p:cNvPr id="200729" name="Group 33"/>
          <p:cNvGrpSpPr>
            <a:grpSpLocks/>
          </p:cNvGrpSpPr>
          <p:nvPr/>
        </p:nvGrpSpPr>
        <p:grpSpPr bwMode="auto">
          <a:xfrm>
            <a:off x="2281238" y="3163888"/>
            <a:ext cx="2506662" cy="387350"/>
            <a:chOff x="2389" y="1776"/>
            <a:chExt cx="877" cy="219"/>
          </a:xfrm>
        </p:grpSpPr>
        <p:sp>
          <p:nvSpPr>
            <p:cNvPr id="200800" name="Rectangle 34"/>
            <p:cNvSpPr>
              <a:spLocks noChangeArrowheads="1"/>
            </p:cNvSpPr>
            <p:nvPr/>
          </p:nvSpPr>
          <p:spPr bwMode="auto">
            <a:xfrm>
              <a:off x="2389" y="1776"/>
              <a:ext cx="877" cy="219"/>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801" name="Rectangle 35"/>
            <p:cNvSpPr>
              <a:spLocks noChangeArrowheads="1"/>
            </p:cNvSpPr>
            <p:nvPr/>
          </p:nvSpPr>
          <p:spPr bwMode="auto">
            <a:xfrm>
              <a:off x="2389" y="1776"/>
              <a:ext cx="877" cy="219"/>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30" name="Rectangle 36"/>
          <p:cNvSpPr>
            <a:spLocks noChangeArrowheads="1"/>
          </p:cNvSpPr>
          <p:nvPr/>
        </p:nvSpPr>
        <p:spPr bwMode="auto">
          <a:xfrm>
            <a:off x="2421320" y="3149532"/>
            <a:ext cx="2328394"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sz="1400" dirty="0">
                <a:solidFill>
                  <a:srgbClr val="0033CC"/>
                </a:solidFill>
                <a:latin typeface="Calibri" panose="020F0502020204030204" pitchFamily="34" charset="0"/>
              </a:rPr>
              <a:t>Étape </a:t>
            </a:r>
            <a:r>
              <a:rPr lang="fr-FR" sz="1400" dirty="0" smtClean="0">
                <a:solidFill>
                  <a:srgbClr val="0033CC"/>
                </a:solidFill>
                <a:latin typeface="Calibri" panose="020F0502020204030204" pitchFamily="34" charset="0"/>
              </a:rPr>
              <a:t>3</a:t>
            </a:r>
            <a:r>
              <a:rPr lang="fr-FR" sz="1400" dirty="0">
                <a:solidFill>
                  <a:srgbClr val="0033CC"/>
                </a:solidFill>
                <a:latin typeface="Calibri" panose="020F0502020204030204" pitchFamily="34" charset="0"/>
              </a:rPr>
              <a:t> : </a:t>
            </a:r>
            <a:r>
              <a:rPr lang="fr-FR" sz="1400" dirty="0" smtClean="0">
                <a:solidFill>
                  <a:srgbClr val="0033CC"/>
                </a:solidFill>
                <a:latin typeface="Calibri" panose="020F0502020204030204" pitchFamily="34" charset="0"/>
              </a:rPr>
              <a:t>Définition d’une ligne </a:t>
            </a:r>
            <a:br>
              <a:rPr lang="fr-FR" sz="1400" dirty="0" smtClean="0">
                <a:solidFill>
                  <a:srgbClr val="0033CC"/>
                </a:solidFill>
                <a:latin typeface="Calibri" panose="020F0502020204030204" pitchFamily="34" charset="0"/>
              </a:rPr>
            </a:br>
            <a:r>
              <a:rPr lang="fr-FR" sz="1400" dirty="0" smtClean="0">
                <a:solidFill>
                  <a:srgbClr val="0033CC"/>
                </a:solidFill>
                <a:latin typeface="Calibri" panose="020F0502020204030204" pitchFamily="34" charset="0"/>
              </a:rPr>
              <a:t>de conduite</a:t>
            </a:r>
            <a:endParaRPr lang="en-US" altLang="en-US" sz="1400" dirty="0">
              <a:solidFill>
                <a:srgbClr val="0000FF"/>
              </a:solidFill>
              <a:latin typeface="Calibri" pitchFamily="34" charset="0"/>
            </a:endParaRPr>
          </a:p>
        </p:txBody>
      </p:sp>
      <p:grpSp>
        <p:nvGrpSpPr>
          <p:cNvPr id="200731" name="Group 37"/>
          <p:cNvGrpSpPr>
            <a:grpSpLocks/>
          </p:cNvGrpSpPr>
          <p:nvPr/>
        </p:nvGrpSpPr>
        <p:grpSpPr bwMode="auto">
          <a:xfrm>
            <a:off x="2281238" y="3706813"/>
            <a:ext cx="2506662" cy="577850"/>
            <a:chOff x="2389" y="2083"/>
            <a:chExt cx="877" cy="326"/>
          </a:xfrm>
        </p:grpSpPr>
        <p:sp>
          <p:nvSpPr>
            <p:cNvPr id="200798" name="Rectangle 38"/>
            <p:cNvSpPr>
              <a:spLocks noChangeArrowheads="1"/>
            </p:cNvSpPr>
            <p:nvPr/>
          </p:nvSpPr>
          <p:spPr bwMode="auto">
            <a:xfrm>
              <a:off x="2389" y="2083"/>
              <a:ext cx="877" cy="326"/>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799" name="Rectangle 39"/>
            <p:cNvSpPr>
              <a:spLocks noChangeArrowheads="1"/>
            </p:cNvSpPr>
            <p:nvPr/>
          </p:nvSpPr>
          <p:spPr bwMode="auto">
            <a:xfrm>
              <a:off x="2389" y="2083"/>
              <a:ext cx="877" cy="326"/>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32" name="Rectangle 40"/>
          <p:cNvSpPr>
            <a:spLocks noChangeArrowheads="1"/>
          </p:cNvSpPr>
          <p:nvPr/>
        </p:nvSpPr>
        <p:spPr bwMode="auto">
          <a:xfrm>
            <a:off x="2344510" y="3764012"/>
            <a:ext cx="2394053"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sz="1600" dirty="0" smtClean="0">
                <a:solidFill>
                  <a:srgbClr val="0033CC"/>
                </a:solidFill>
                <a:latin typeface="Calibri" panose="020F0502020204030204" pitchFamily="34" charset="0"/>
              </a:rPr>
              <a:t> </a:t>
            </a:r>
            <a:r>
              <a:rPr lang="fr-FR" sz="1400" dirty="0">
                <a:solidFill>
                  <a:srgbClr val="0033CC"/>
                </a:solidFill>
                <a:latin typeface="Calibri" panose="020F0502020204030204" pitchFamily="34" charset="0"/>
              </a:rPr>
              <a:t>Étape</a:t>
            </a:r>
            <a:r>
              <a:rPr lang="fr-FR" sz="1600" dirty="0">
                <a:solidFill>
                  <a:srgbClr val="0033CC"/>
                </a:solidFill>
                <a:latin typeface="Calibri" panose="020F0502020204030204" pitchFamily="34" charset="0"/>
              </a:rPr>
              <a:t> </a:t>
            </a:r>
            <a:r>
              <a:rPr lang="fr-FR" sz="1600" dirty="0" smtClean="0">
                <a:solidFill>
                  <a:srgbClr val="0033CC"/>
                </a:solidFill>
                <a:latin typeface="Calibri" panose="020F0502020204030204" pitchFamily="34" charset="0"/>
              </a:rPr>
              <a:t>4</a:t>
            </a:r>
            <a:r>
              <a:rPr lang="fr-FR" sz="1600" dirty="0">
                <a:solidFill>
                  <a:srgbClr val="0033CC"/>
                </a:solidFill>
                <a:latin typeface="Calibri" panose="020F0502020204030204" pitchFamily="34" charset="0"/>
              </a:rPr>
              <a:t> : </a:t>
            </a:r>
            <a:r>
              <a:rPr lang="fr-FR" sz="1600" dirty="0" smtClean="0">
                <a:solidFill>
                  <a:srgbClr val="0033CC"/>
                </a:solidFill>
                <a:latin typeface="Calibri" panose="020F0502020204030204" pitchFamily="34" charset="0"/>
              </a:rPr>
              <a:t>Analyse de la ligne </a:t>
            </a:r>
            <a:r>
              <a:rPr lang="fr-FR" sz="1600" dirty="0">
                <a:solidFill>
                  <a:srgbClr val="0033CC"/>
                </a:solidFill>
                <a:latin typeface="Calibri" panose="020F0502020204030204" pitchFamily="34" charset="0"/>
              </a:rPr>
              <a:t/>
            </a:r>
            <a:br>
              <a:rPr lang="fr-FR" sz="1600" dirty="0">
                <a:solidFill>
                  <a:srgbClr val="0033CC"/>
                </a:solidFill>
                <a:latin typeface="Calibri" panose="020F0502020204030204" pitchFamily="34" charset="0"/>
              </a:rPr>
            </a:br>
            <a:r>
              <a:rPr lang="fr-FR" sz="1600" dirty="0">
                <a:solidFill>
                  <a:srgbClr val="0033CC"/>
                </a:solidFill>
                <a:latin typeface="Calibri" panose="020F0502020204030204" pitchFamily="34" charset="0"/>
              </a:rPr>
              <a:t>de conduite</a:t>
            </a:r>
            <a:endParaRPr lang="en-US" altLang="en-US" sz="1600" dirty="0">
              <a:solidFill>
                <a:srgbClr val="0000FF"/>
              </a:solidFill>
              <a:latin typeface="Calibri" pitchFamily="34" charset="0"/>
            </a:endParaRPr>
          </a:p>
        </p:txBody>
      </p:sp>
      <p:grpSp>
        <p:nvGrpSpPr>
          <p:cNvPr id="200733" name="Group 41"/>
          <p:cNvGrpSpPr>
            <a:grpSpLocks/>
          </p:cNvGrpSpPr>
          <p:nvPr/>
        </p:nvGrpSpPr>
        <p:grpSpPr bwMode="auto">
          <a:xfrm>
            <a:off x="1539874" y="4367213"/>
            <a:ext cx="3284539" cy="269875"/>
            <a:chOff x="2129" y="2456"/>
            <a:chExt cx="812" cy="152"/>
          </a:xfrm>
        </p:grpSpPr>
        <p:sp>
          <p:nvSpPr>
            <p:cNvPr id="200796" name="Rectangle 42"/>
            <p:cNvSpPr>
              <a:spLocks noChangeArrowheads="1"/>
            </p:cNvSpPr>
            <p:nvPr/>
          </p:nvSpPr>
          <p:spPr bwMode="auto">
            <a:xfrm>
              <a:off x="2129" y="2456"/>
              <a:ext cx="812" cy="152"/>
            </a:xfrm>
            <a:prstGeom prst="rect">
              <a:avLst/>
            </a:prstGeom>
            <a:solidFill>
              <a:srgbClr val="BBE0E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797" name="Rectangle 43"/>
            <p:cNvSpPr>
              <a:spLocks noChangeArrowheads="1"/>
            </p:cNvSpPr>
            <p:nvPr/>
          </p:nvSpPr>
          <p:spPr bwMode="auto">
            <a:xfrm>
              <a:off x="2129" y="2456"/>
              <a:ext cx="812" cy="152"/>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34" name="Rectangle 44"/>
          <p:cNvSpPr>
            <a:spLocks noChangeArrowheads="1"/>
          </p:cNvSpPr>
          <p:nvPr/>
        </p:nvSpPr>
        <p:spPr bwMode="auto">
          <a:xfrm>
            <a:off x="1614815" y="4351338"/>
            <a:ext cx="304737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600" dirty="0" smtClean="0">
                <a:solidFill>
                  <a:srgbClr val="000000"/>
                </a:solidFill>
                <a:latin typeface="Calibri" pitchFamily="34" charset="0"/>
              </a:rPr>
              <a:t>Approbation de la </a:t>
            </a:r>
            <a:r>
              <a:rPr lang="en-US" altLang="en-US" sz="1600" dirty="0" err="1" smtClean="0">
                <a:solidFill>
                  <a:srgbClr val="000000"/>
                </a:solidFill>
                <a:latin typeface="Calibri" pitchFamily="34" charset="0"/>
              </a:rPr>
              <a:t>ligne</a:t>
            </a:r>
            <a:r>
              <a:rPr lang="en-US" altLang="en-US" sz="1600" dirty="0" smtClean="0">
                <a:solidFill>
                  <a:srgbClr val="000000"/>
                </a:solidFill>
                <a:latin typeface="Calibri" pitchFamily="34" charset="0"/>
              </a:rPr>
              <a:t> de </a:t>
            </a:r>
            <a:r>
              <a:rPr lang="en-US" altLang="en-US" sz="1600" dirty="0" err="1" smtClean="0">
                <a:solidFill>
                  <a:srgbClr val="000000"/>
                </a:solidFill>
                <a:latin typeface="Calibri" pitchFamily="34" charset="0"/>
              </a:rPr>
              <a:t>conduite</a:t>
            </a:r>
            <a:endParaRPr lang="en-US" altLang="en-US" sz="1600" dirty="0">
              <a:solidFill>
                <a:srgbClr val="000000"/>
              </a:solidFill>
              <a:latin typeface="Calibri" pitchFamily="34" charset="0"/>
            </a:endParaRPr>
          </a:p>
        </p:txBody>
      </p:sp>
      <p:grpSp>
        <p:nvGrpSpPr>
          <p:cNvPr id="200735" name="Group 45"/>
          <p:cNvGrpSpPr>
            <a:grpSpLocks/>
          </p:cNvGrpSpPr>
          <p:nvPr/>
        </p:nvGrpSpPr>
        <p:grpSpPr bwMode="auto">
          <a:xfrm>
            <a:off x="2316163" y="4745038"/>
            <a:ext cx="2508250" cy="269875"/>
            <a:chOff x="2401" y="2669"/>
            <a:chExt cx="878" cy="152"/>
          </a:xfrm>
        </p:grpSpPr>
        <p:sp>
          <p:nvSpPr>
            <p:cNvPr id="200794" name="Rectangle 46"/>
            <p:cNvSpPr>
              <a:spLocks noChangeArrowheads="1"/>
            </p:cNvSpPr>
            <p:nvPr/>
          </p:nvSpPr>
          <p:spPr bwMode="auto">
            <a:xfrm>
              <a:off x="2401" y="2669"/>
              <a:ext cx="878" cy="152"/>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795" name="Rectangle 47"/>
            <p:cNvSpPr>
              <a:spLocks noChangeArrowheads="1"/>
            </p:cNvSpPr>
            <p:nvPr/>
          </p:nvSpPr>
          <p:spPr bwMode="auto">
            <a:xfrm>
              <a:off x="2401" y="2669"/>
              <a:ext cx="878" cy="152"/>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36" name="Rectangle 48"/>
          <p:cNvSpPr>
            <a:spLocks noChangeArrowheads="1"/>
          </p:cNvSpPr>
          <p:nvPr/>
        </p:nvSpPr>
        <p:spPr bwMode="auto">
          <a:xfrm>
            <a:off x="3717925" y="4770438"/>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37" name="Rectangle 49"/>
          <p:cNvSpPr>
            <a:spLocks noChangeArrowheads="1"/>
          </p:cNvSpPr>
          <p:nvPr/>
        </p:nvSpPr>
        <p:spPr bwMode="auto">
          <a:xfrm>
            <a:off x="3221038" y="4878388"/>
            <a:ext cx="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Font typeface="Wingdings" pitchFamily="2" charset="2"/>
              <a:buNone/>
            </a:pPr>
            <a:endParaRPr lang="en-GB" altLang="en-US" sz="1000">
              <a:solidFill>
                <a:srgbClr val="3333CC"/>
              </a:solidFill>
              <a:latin typeface="Calibri" pitchFamily="34" charset="0"/>
            </a:endParaRPr>
          </a:p>
        </p:txBody>
      </p:sp>
      <p:grpSp>
        <p:nvGrpSpPr>
          <p:cNvPr id="200738" name="Group 50"/>
          <p:cNvGrpSpPr>
            <a:grpSpLocks/>
          </p:cNvGrpSpPr>
          <p:nvPr/>
        </p:nvGrpSpPr>
        <p:grpSpPr bwMode="auto">
          <a:xfrm>
            <a:off x="1724025" y="6096000"/>
            <a:ext cx="2509838" cy="271463"/>
            <a:chOff x="2194" y="3432"/>
            <a:chExt cx="878" cy="153"/>
          </a:xfrm>
        </p:grpSpPr>
        <p:sp>
          <p:nvSpPr>
            <p:cNvPr id="200792" name="Rectangle 51"/>
            <p:cNvSpPr>
              <a:spLocks noChangeArrowheads="1"/>
            </p:cNvSpPr>
            <p:nvPr/>
          </p:nvSpPr>
          <p:spPr bwMode="auto">
            <a:xfrm>
              <a:off x="2194" y="3432"/>
              <a:ext cx="878" cy="15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793" name="Rectangle 52"/>
            <p:cNvSpPr>
              <a:spLocks noChangeArrowheads="1"/>
            </p:cNvSpPr>
            <p:nvPr/>
          </p:nvSpPr>
          <p:spPr bwMode="auto">
            <a:xfrm>
              <a:off x="2194" y="3432"/>
              <a:ext cx="878" cy="153"/>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39" name="Rectangle 53"/>
          <p:cNvSpPr>
            <a:spLocks noChangeArrowheads="1"/>
          </p:cNvSpPr>
          <p:nvPr/>
        </p:nvSpPr>
        <p:spPr bwMode="auto">
          <a:xfrm>
            <a:off x="2609412" y="6116638"/>
            <a:ext cx="9835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800" dirty="0" err="1" smtClean="0">
                <a:solidFill>
                  <a:srgbClr val="0000FF"/>
                </a:solidFill>
                <a:latin typeface="Calibri" pitchFamily="34" charset="0"/>
              </a:rPr>
              <a:t>Exécution</a:t>
            </a:r>
            <a:r>
              <a:rPr lang="en-US" altLang="en-US" sz="1800" dirty="0" smtClean="0">
                <a:solidFill>
                  <a:srgbClr val="0000FF"/>
                </a:solidFill>
                <a:latin typeface="Calibri" pitchFamily="34" charset="0"/>
              </a:rPr>
              <a:t> </a:t>
            </a:r>
            <a:endParaRPr lang="en-US" altLang="en-US" sz="1800" dirty="0">
              <a:solidFill>
                <a:srgbClr val="0000FF"/>
              </a:solidFill>
              <a:latin typeface="Calibri" pitchFamily="34" charset="0"/>
            </a:endParaRPr>
          </a:p>
        </p:txBody>
      </p:sp>
      <p:grpSp>
        <p:nvGrpSpPr>
          <p:cNvPr id="200740" name="Group 54"/>
          <p:cNvGrpSpPr>
            <a:grpSpLocks/>
          </p:cNvGrpSpPr>
          <p:nvPr/>
        </p:nvGrpSpPr>
        <p:grpSpPr bwMode="auto">
          <a:xfrm>
            <a:off x="2417763" y="5570538"/>
            <a:ext cx="2506662" cy="268287"/>
            <a:chOff x="2437" y="3135"/>
            <a:chExt cx="877" cy="152"/>
          </a:xfrm>
        </p:grpSpPr>
        <p:sp>
          <p:nvSpPr>
            <p:cNvPr id="200790" name="Rectangle 55"/>
            <p:cNvSpPr>
              <a:spLocks noChangeArrowheads="1"/>
            </p:cNvSpPr>
            <p:nvPr/>
          </p:nvSpPr>
          <p:spPr bwMode="auto">
            <a:xfrm>
              <a:off x="2437" y="3135"/>
              <a:ext cx="877" cy="152"/>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791" name="Rectangle 56"/>
            <p:cNvSpPr>
              <a:spLocks noChangeArrowheads="1"/>
            </p:cNvSpPr>
            <p:nvPr/>
          </p:nvSpPr>
          <p:spPr bwMode="auto">
            <a:xfrm>
              <a:off x="2437" y="3135"/>
              <a:ext cx="877" cy="152"/>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41" name="Rectangle 57"/>
          <p:cNvSpPr>
            <a:spLocks noChangeArrowheads="1"/>
          </p:cNvSpPr>
          <p:nvPr/>
        </p:nvSpPr>
        <p:spPr bwMode="auto">
          <a:xfrm>
            <a:off x="3299651" y="5580063"/>
            <a:ext cx="9984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800" dirty="0" err="1" smtClean="0">
                <a:solidFill>
                  <a:srgbClr val="0000FF"/>
                </a:solidFill>
                <a:latin typeface="Calibri" pitchFamily="34" charset="0"/>
              </a:rPr>
              <a:t>Répétition</a:t>
            </a:r>
            <a:endParaRPr lang="en-US" altLang="en-US" sz="1800" dirty="0">
              <a:solidFill>
                <a:srgbClr val="0000FF"/>
              </a:solidFill>
              <a:latin typeface="Calibri" pitchFamily="34" charset="0"/>
            </a:endParaRPr>
          </a:p>
        </p:txBody>
      </p:sp>
      <p:grpSp>
        <p:nvGrpSpPr>
          <p:cNvPr id="200742" name="Group 58"/>
          <p:cNvGrpSpPr>
            <a:grpSpLocks/>
          </p:cNvGrpSpPr>
          <p:nvPr/>
        </p:nvGrpSpPr>
        <p:grpSpPr bwMode="auto">
          <a:xfrm>
            <a:off x="5338763" y="5584825"/>
            <a:ext cx="1616075" cy="203200"/>
            <a:chOff x="3459" y="3143"/>
            <a:chExt cx="566" cy="115"/>
          </a:xfrm>
        </p:grpSpPr>
        <p:sp>
          <p:nvSpPr>
            <p:cNvPr id="200788" name="Rectangle 59"/>
            <p:cNvSpPr>
              <a:spLocks noChangeArrowheads="1"/>
            </p:cNvSpPr>
            <p:nvPr/>
          </p:nvSpPr>
          <p:spPr bwMode="auto">
            <a:xfrm>
              <a:off x="3459" y="3143"/>
              <a:ext cx="566" cy="1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789" name="Rectangle 60"/>
            <p:cNvSpPr>
              <a:spLocks noChangeArrowheads="1"/>
            </p:cNvSpPr>
            <p:nvPr/>
          </p:nvSpPr>
          <p:spPr bwMode="auto">
            <a:xfrm>
              <a:off x="3459" y="3143"/>
              <a:ext cx="566" cy="115"/>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43" name="Rectangle 61"/>
          <p:cNvSpPr>
            <a:spLocks noChangeArrowheads="1"/>
          </p:cNvSpPr>
          <p:nvPr/>
        </p:nvSpPr>
        <p:spPr bwMode="auto">
          <a:xfrm>
            <a:off x="6110288" y="5629275"/>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44" name="Rectangle 62"/>
          <p:cNvSpPr>
            <a:spLocks noChangeArrowheads="1"/>
          </p:cNvSpPr>
          <p:nvPr/>
        </p:nvSpPr>
        <p:spPr bwMode="auto">
          <a:xfrm>
            <a:off x="6203950" y="5629275"/>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45" name="Rectangle 63"/>
          <p:cNvSpPr>
            <a:spLocks noChangeArrowheads="1"/>
          </p:cNvSpPr>
          <p:nvPr/>
        </p:nvSpPr>
        <p:spPr bwMode="auto">
          <a:xfrm>
            <a:off x="6296025" y="5629275"/>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grpSp>
        <p:nvGrpSpPr>
          <p:cNvPr id="200746" name="Group 64"/>
          <p:cNvGrpSpPr>
            <a:grpSpLocks/>
          </p:cNvGrpSpPr>
          <p:nvPr/>
        </p:nvGrpSpPr>
        <p:grpSpPr bwMode="auto">
          <a:xfrm>
            <a:off x="5318125" y="3271838"/>
            <a:ext cx="1617663" cy="203200"/>
            <a:chOff x="3452" y="1837"/>
            <a:chExt cx="566" cy="115"/>
          </a:xfrm>
        </p:grpSpPr>
        <p:sp>
          <p:nvSpPr>
            <p:cNvPr id="200786" name="Rectangle 65"/>
            <p:cNvSpPr>
              <a:spLocks noChangeArrowheads="1"/>
            </p:cNvSpPr>
            <p:nvPr/>
          </p:nvSpPr>
          <p:spPr bwMode="auto">
            <a:xfrm>
              <a:off x="3452" y="1837"/>
              <a:ext cx="566" cy="1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787" name="Rectangle 66"/>
            <p:cNvSpPr>
              <a:spLocks noChangeArrowheads="1"/>
            </p:cNvSpPr>
            <p:nvPr/>
          </p:nvSpPr>
          <p:spPr bwMode="auto">
            <a:xfrm>
              <a:off x="3452" y="1837"/>
              <a:ext cx="566" cy="115"/>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47" name="Rectangle 67"/>
          <p:cNvSpPr>
            <a:spLocks noChangeArrowheads="1"/>
          </p:cNvSpPr>
          <p:nvPr/>
        </p:nvSpPr>
        <p:spPr bwMode="auto">
          <a:xfrm>
            <a:off x="5995988" y="3316288"/>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48" name="Rectangle 68"/>
          <p:cNvSpPr>
            <a:spLocks noChangeArrowheads="1"/>
          </p:cNvSpPr>
          <p:nvPr/>
        </p:nvSpPr>
        <p:spPr bwMode="auto">
          <a:xfrm>
            <a:off x="6091238" y="3316288"/>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49" name="Rectangle 69"/>
          <p:cNvSpPr>
            <a:spLocks noChangeArrowheads="1"/>
          </p:cNvSpPr>
          <p:nvPr/>
        </p:nvSpPr>
        <p:spPr bwMode="auto">
          <a:xfrm>
            <a:off x="6288088" y="3316288"/>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grpSp>
        <p:nvGrpSpPr>
          <p:cNvPr id="200750" name="Group 70"/>
          <p:cNvGrpSpPr>
            <a:grpSpLocks/>
          </p:cNvGrpSpPr>
          <p:nvPr/>
        </p:nvGrpSpPr>
        <p:grpSpPr bwMode="auto">
          <a:xfrm>
            <a:off x="1558924" y="5159375"/>
            <a:ext cx="3103263" cy="269875"/>
            <a:chOff x="2136" y="2903"/>
            <a:chExt cx="847" cy="152"/>
          </a:xfrm>
        </p:grpSpPr>
        <p:sp>
          <p:nvSpPr>
            <p:cNvPr id="200784" name="Rectangle 71"/>
            <p:cNvSpPr>
              <a:spLocks noChangeArrowheads="1"/>
            </p:cNvSpPr>
            <p:nvPr/>
          </p:nvSpPr>
          <p:spPr bwMode="auto">
            <a:xfrm>
              <a:off x="2136" y="2903"/>
              <a:ext cx="847" cy="152"/>
            </a:xfrm>
            <a:prstGeom prst="rect">
              <a:avLst/>
            </a:prstGeom>
            <a:solidFill>
              <a:srgbClr val="BBE0E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785" name="Rectangle 72"/>
            <p:cNvSpPr>
              <a:spLocks noChangeArrowheads="1"/>
            </p:cNvSpPr>
            <p:nvPr/>
          </p:nvSpPr>
          <p:spPr bwMode="auto">
            <a:xfrm>
              <a:off x="2136" y="2903"/>
              <a:ext cx="847" cy="152"/>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51" name="Rectangle 73"/>
          <p:cNvSpPr>
            <a:spLocks noChangeArrowheads="1"/>
          </p:cNvSpPr>
          <p:nvPr/>
        </p:nvSpPr>
        <p:spPr bwMode="auto">
          <a:xfrm>
            <a:off x="2913063" y="5181600"/>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52" name="Rectangle 74"/>
          <p:cNvSpPr>
            <a:spLocks noChangeArrowheads="1"/>
          </p:cNvSpPr>
          <p:nvPr/>
        </p:nvSpPr>
        <p:spPr bwMode="auto">
          <a:xfrm>
            <a:off x="2860675" y="5292725"/>
            <a:ext cx="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1600" b="0">
              <a:solidFill>
                <a:srgbClr val="3333CC"/>
              </a:solidFill>
              <a:latin typeface="Calibri" pitchFamily="34" charset="0"/>
            </a:endParaRPr>
          </a:p>
        </p:txBody>
      </p:sp>
      <p:grpSp>
        <p:nvGrpSpPr>
          <p:cNvPr id="200753" name="Group 75"/>
          <p:cNvGrpSpPr>
            <a:grpSpLocks/>
          </p:cNvGrpSpPr>
          <p:nvPr/>
        </p:nvGrpSpPr>
        <p:grpSpPr bwMode="auto">
          <a:xfrm>
            <a:off x="1566862" y="2109788"/>
            <a:ext cx="4371975" cy="269875"/>
            <a:chOff x="2139" y="1181"/>
            <a:chExt cx="812" cy="152"/>
          </a:xfrm>
        </p:grpSpPr>
        <p:sp>
          <p:nvSpPr>
            <p:cNvPr id="200782" name="Rectangle 76"/>
            <p:cNvSpPr>
              <a:spLocks noChangeArrowheads="1"/>
            </p:cNvSpPr>
            <p:nvPr/>
          </p:nvSpPr>
          <p:spPr bwMode="auto">
            <a:xfrm>
              <a:off x="2139" y="1181"/>
              <a:ext cx="812" cy="152"/>
            </a:xfrm>
            <a:prstGeom prst="rect">
              <a:avLst/>
            </a:prstGeom>
            <a:solidFill>
              <a:srgbClr val="BBE0E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783" name="Rectangle 77"/>
            <p:cNvSpPr>
              <a:spLocks noChangeArrowheads="1"/>
            </p:cNvSpPr>
            <p:nvPr/>
          </p:nvSpPr>
          <p:spPr bwMode="auto">
            <a:xfrm>
              <a:off x="2139" y="1181"/>
              <a:ext cx="812" cy="152"/>
            </a:xfrm>
            <a:prstGeom prst="rect">
              <a:avLst/>
            </a:prstGeom>
            <a:noFill/>
            <a:ln w="14288"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54" name="Rectangle 78"/>
          <p:cNvSpPr>
            <a:spLocks noChangeArrowheads="1"/>
          </p:cNvSpPr>
          <p:nvPr/>
        </p:nvSpPr>
        <p:spPr bwMode="auto">
          <a:xfrm>
            <a:off x="2271713" y="2189163"/>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55" name="Rectangle 79"/>
          <p:cNvSpPr>
            <a:spLocks noChangeArrowheads="1"/>
          </p:cNvSpPr>
          <p:nvPr/>
        </p:nvSpPr>
        <p:spPr bwMode="auto">
          <a:xfrm>
            <a:off x="2393950" y="2189163"/>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56" name="Rectangle 80"/>
          <p:cNvSpPr>
            <a:spLocks noChangeArrowheads="1"/>
          </p:cNvSpPr>
          <p:nvPr/>
        </p:nvSpPr>
        <p:spPr bwMode="auto">
          <a:xfrm>
            <a:off x="1630902" y="2151002"/>
            <a:ext cx="424686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sz="1500" dirty="0">
                <a:solidFill>
                  <a:schemeClr val="tx1"/>
                </a:solidFill>
                <a:latin typeface="Calibri" panose="020F0502020204030204" pitchFamily="34" charset="0"/>
              </a:rPr>
              <a:t>Orientations données par le Commandant de la Force</a:t>
            </a:r>
            <a:endParaRPr lang="en-US" altLang="en-US" sz="1500" b="0" dirty="0">
              <a:solidFill>
                <a:schemeClr val="tx1"/>
              </a:solidFill>
              <a:latin typeface="Calibri" pitchFamily="34" charset="0"/>
            </a:endParaRPr>
          </a:p>
        </p:txBody>
      </p:sp>
      <p:grpSp>
        <p:nvGrpSpPr>
          <p:cNvPr id="200757" name="Group 81"/>
          <p:cNvGrpSpPr>
            <a:grpSpLocks/>
          </p:cNvGrpSpPr>
          <p:nvPr/>
        </p:nvGrpSpPr>
        <p:grpSpPr bwMode="auto">
          <a:xfrm>
            <a:off x="5318125" y="4765675"/>
            <a:ext cx="1617663" cy="206375"/>
            <a:chOff x="3452" y="2681"/>
            <a:chExt cx="566" cy="116"/>
          </a:xfrm>
        </p:grpSpPr>
        <p:sp>
          <p:nvSpPr>
            <p:cNvPr id="200780" name="Rectangle 82"/>
            <p:cNvSpPr>
              <a:spLocks noChangeArrowheads="1"/>
            </p:cNvSpPr>
            <p:nvPr/>
          </p:nvSpPr>
          <p:spPr bwMode="auto">
            <a:xfrm>
              <a:off x="3452" y="2681"/>
              <a:ext cx="566" cy="1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781" name="Rectangle 83"/>
            <p:cNvSpPr>
              <a:spLocks noChangeArrowheads="1"/>
            </p:cNvSpPr>
            <p:nvPr/>
          </p:nvSpPr>
          <p:spPr bwMode="auto">
            <a:xfrm>
              <a:off x="3452" y="2681"/>
              <a:ext cx="566" cy="116"/>
            </a:xfrm>
            <a:prstGeom prst="rect">
              <a:avLst/>
            </a:prstGeom>
            <a:solidFill>
              <a:srgbClr val="99CCFF"/>
            </a:solidFill>
            <a:ln w="14351" cap="rnd">
              <a:solidFill>
                <a:srgbClr val="000000"/>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58" name="Rectangle 84"/>
          <p:cNvSpPr>
            <a:spLocks noChangeArrowheads="1"/>
          </p:cNvSpPr>
          <p:nvPr/>
        </p:nvSpPr>
        <p:spPr bwMode="auto">
          <a:xfrm>
            <a:off x="5938838" y="4811713"/>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59" name="Rectangle 85"/>
          <p:cNvSpPr>
            <a:spLocks noChangeArrowheads="1"/>
          </p:cNvSpPr>
          <p:nvPr/>
        </p:nvSpPr>
        <p:spPr bwMode="auto">
          <a:xfrm>
            <a:off x="6032500" y="4811713"/>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60" name="Rectangle 86"/>
          <p:cNvSpPr>
            <a:spLocks noChangeArrowheads="1"/>
          </p:cNvSpPr>
          <p:nvPr/>
        </p:nvSpPr>
        <p:spPr bwMode="auto">
          <a:xfrm>
            <a:off x="6296025" y="4811713"/>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61" name="Freeform 87"/>
          <p:cNvSpPr>
            <a:spLocks noEditPoints="1"/>
          </p:cNvSpPr>
          <p:nvPr/>
        </p:nvSpPr>
        <p:spPr bwMode="auto">
          <a:xfrm>
            <a:off x="617538" y="1641475"/>
            <a:ext cx="2381250" cy="4899025"/>
          </a:xfrm>
          <a:custGeom>
            <a:avLst/>
            <a:gdLst>
              <a:gd name="T0" fmla="*/ 2147483647 w 834"/>
              <a:gd name="T1" fmla="*/ 2147483647 h 2767"/>
              <a:gd name="T2" fmla="*/ 2147483647 w 834"/>
              <a:gd name="T3" fmla="*/ 2147483647 h 2767"/>
              <a:gd name="T4" fmla="*/ 0 w 834"/>
              <a:gd name="T5" fmla="*/ 2147483647 h 2767"/>
              <a:gd name="T6" fmla="*/ 0 w 834"/>
              <a:gd name="T7" fmla="*/ 2147483647 h 2767"/>
              <a:gd name="T8" fmla="*/ 2147483647 w 834"/>
              <a:gd name="T9" fmla="*/ 2147483647 h 2767"/>
              <a:gd name="T10" fmla="*/ 2147483647 w 834"/>
              <a:gd name="T11" fmla="*/ 2147483647 h 2767"/>
              <a:gd name="T12" fmla="*/ 2147483647 w 834"/>
              <a:gd name="T13" fmla="*/ 2147483647 h 2767"/>
              <a:gd name="T14" fmla="*/ 2147483647 w 834"/>
              <a:gd name="T15" fmla="*/ 2147483647 h 2767"/>
              <a:gd name="T16" fmla="*/ 2147483647 w 834"/>
              <a:gd name="T17" fmla="*/ 2147483647 h 2767"/>
              <a:gd name="T18" fmla="*/ 2147483647 w 834"/>
              <a:gd name="T19" fmla="*/ 2147483647 h 2767"/>
              <a:gd name="T20" fmla="*/ 2147483647 w 834"/>
              <a:gd name="T21" fmla="*/ 2147483647 h 2767"/>
              <a:gd name="T22" fmla="*/ 2147483647 w 834"/>
              <a:gd name="T23" fmla="*/ 2147483647 h 2767"/>
              <a:gd name="T24" fmla="*/ 2147483647 w 834"/>
              <a:gd name="T25" fmla="*/ 2147483647 h 2767"/>
              <a:gd name="T26" fmla="*/ 2147483647 w 834"/>
              <a:gd name="T27" fmla="*/ 2147483647 h 2767"/>
              <a:gd name="T28" fmla="*/ 2147483647 w 834"/>
              <a:gd name="T29" fmla="*/ 0 h 2767"/>
              <a:gd name="T30" fmla="*/ 2147483647 w 834"/>
              <a:gd name="T31" fmla="*/ 2147483647 h 2767"/>
              <a:gd name="T32" fmla="*/ 2147483647 w 834"/>
              <a:gd name="T33" fmla="*/ 2147483647 h 2767"/>
              <a:gd name="T34" fmla="*/ 2147483647 w 834"/>
              <a:gd name="T35" fmla="*/ 0 h 276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34" h="2767">
                <a:moveTo>
                  <a:pt x="834" y="2673"/>
                </a:moveTo>
                <a:lnTo>
                  <a:pt x="834" y="2767"/>
                </a:lnTo>
                <a:lnTo>
                  <a:pt x="0" y="2767"/>
                </a:lnTo>
                <a:lnTo>
                  <a:pt x="0" y="12"/>
                </a:lnTo>
                <a:lnTo>
                  <a:pt x="346" y="12"/>
                </a:lnTo>
                <a:lnTo>
                  <a:pt x="346" y="23"/>
                </a:lnTo>
                <a:lnTo>
                  <a:pt x="7" y="23"/>
                </a:lnTo>
                <a:lnTo>
                  <a:pt x="14" y="17"/>
                </a:lnTo>
                <a:lnTo>
                  <a:pt x="14" y="2761"/>
                </a:lnTo>
                <a:lnTo>
                  <a:pt x="7" y="2755"/>
                </a:lnTo>
                <a:lnTo>
                  <a:pt x="827" y="2755"/>
                </a:lnTo>
                <a:lnTo>
                  <a:pt x="820" y="2761"/>
                </a:lnTo>
                <a:lnTo>
                  <a:pt x="820" y="2673"/>
                </a:lnTo>
                <a:lnTo>
                  <a:pt x="834" y="2673"/>
                </a:lnTo>
                <a:close/>
                <a:moveTo>
                  <a:pt x="339" y="0"/>
                </a:moveTo>
                <a:lnTo>
                  <a:pt x="381" y="17"/>
                </a:lnTo>
                <a:lnTo>
                  <a:pt x="339" y="35"/>
                </a:lnTo>
                <a:lnTo>
                  <a:pt x="339" y="0"/>
                </a:lnTo>
                <a:close/>
              </a:path>
            </a:pathLst>
          </a:custGeom>
          <a:solidFill>
            <a:srgbClr val="000000"/>
          </a:solidFill>
          <a:ln w="1588" cap="flat">
            <a:solidFill>
              <a:srgbClr val="000000"/>
            </a:solidFill>
            <a:prstDash val="solid"/>
            <a:bevel/>
            <a:headEnd/>
            <a:tailEnd/>
          </a:ln>
        </p:spPr>
        <p:txBody>
          <a:bodyPr/>
          <a:lstStyle/>
          <a:p>
            <a:endParaRPr lang="fr-CH"/>
          </a:p>
        </p:txBody>
      </p:sp>
      <p:sp>
        <p:nvSpPr>
          <p:cNvPr id="200762" name="Rectangle 88"/>
          <p:cNvSpPr>
            <a:spLocks noChangeArrowheads="1"/>
          </p:cNvSpPr>
          <p:nvPr/>
        </p:nvSpPr>
        <p:spPr bwMode="auto">
          <a:xfrm rot="5400000">
            <a:off x="-506073" y="3146509"/>
            <a:ext cx="36601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fr-CH" altLang="en-US" sz="2000" dirty="0" smtClean="0">
                <a:solidFill>
                  <a:srgbClr val="000000"/>
                </a:solidFill>
                <a:latin typeface="Calibri" pitchFamily="34" charset="0"/>
              </a:rPr>
              <a:t>Analyse du contexte opérationnel)</a:t>
            </a:r>
            <a:endParaRPr lang="fr-CH" altLang="en-US" sz="2000" dirty="0">
              <a:solidFill>
                <a:srgbClr val="000000"/>
              </a:solidFill>
              <a:latin typeface="Calibri" pitchFamily="34" charset="0"/>
            </a:endParaRPr>
          </a:p>
        </p:txBody>
      </p:sp>
      <p:grpSp>
        <p:nvGrpSpPr>
          <p:cNvPr id="200763" name="Group 89"/>
          <p:cNvGrpSpPr>
            <a:grpSpLocks/>
          </p:cNvGrpSpPr>
          <p:nvPr/>
        </p:nvGrpSpPr>
        <p:grpSpPr bwMode="auto">
          <a:xfrm>
            <a:off x="5297488" y="3887788"/>
            <a:ext cx="1612900" cy="206375"/>
            <a:chOff x="3445" y="2185"/>
            <a:chExt cx="565" cy="116"/>
          </a:xfrm>
        </p:grpSpPr>
        <p:sp>
          <p:nvSpPr>
            <p:cNvPr id="200778" name="Rectangle 90"/>
            <p:cNvSpPr>
              <a:spLocks noChangeArrowheads="1"/>
            </p:cNvSpPr>
            <p:nvPr/>
          </p:nvSpPr>
          <p:spPr bwMode="auto">
            <a:xfrm>
              <a:off x="3445" y="2185"/>
              <a:ext cx="565" cy="1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00779" name="Rectangle 91"/>
            <p:cNvSpPr>
              <a:spLocks noChangeArrowheads="1"/>
            </p:cNvSpPr>
            <p:nvPr/>
          </p:nvSpPr>
          <p:spPr bwMode="auto">
            <a:xfrm>
              <a:off x="3445" y="2185"/>
              <a:ext cx="565" cy="116"/>
            </a:xfrm>
            <a:prstGeom prst="rect">
              <a:avLst/>
            </a:prstGeom>
            <a:solidFill>
              <a:srgbClr val="99CCFF"/>
            </a:solidFill>
            <a:ln w="14351" cap="rnd">
              <a:solidFill>
                <a:srgbClr val="000000"/>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00764" name="Rectangle 92"/>
          <p:cNvSpPr>
            <a:spLocks noChangeArrowheads="1"/>
          </p:cNvSpPr>
          <p:nvPr/>
        </p:nvSpPr>
        <p:spPr bwMode="auto">
          <a:xfrm>
            <a:off x="5913438" y="3933825"/>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65" name="Rectangle 93"/>
          <p:cNvSpPr>
            <a:spLocks noChangeArrowheads="1"/>
          </p:cNvSpPr>
          <p:nvPr/>
        </p:nvSpPr>
        <p:spPr bwMode="auto">
          <a:xfrm>
            <a:off x="6016625" y="3933825"/>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66" name="Rectangle 94"/>
          <p:cNvSpPr>
            <a:spLocks noChangeArrowheads="1"/>
          </p:cNvSpPr>
          <p:nvPr/>
        </p:nvSpPr>
        <p:spPr bwMode="auto">
          <a:xfrm>
            <a:off x="6272213" y="3933825"/>
            <a:ext cx="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endParaRPr lang="en-GB" altLang="en-US" sz="2000" b="0">
              <a:solidFill>
                <a:srgbClr val="000000"/>
              </a:solidFill>
              <a:latin typeface="Calibri" pitchFamily="34" charset="0"/>
            </a:endParaRPr>
          </a:p>
        </p:txBody>
      </p:sp>
      <p:sp>
        <p:nvSpPr>
          <p:cNvPr id="200767" name="Text Box 95"/>
          <p:cNvSpPr txBox="1">
            <a:spLocks noChangeArrowheads="1"/>
          </p:cNvSpPr>
          <p:nvPr/>
        </p:nvSpPr>
        <p:spPr bwMode="auto">
          <a:xfrm>
            <a:off x="5456238" y="2524125"/>
            <a:ext cx="1268412"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None/>
            </a:pPr>
            <a:r>
              <a:rPr lang="en-US" altLang="en-US" sz="1800">
                <a:solidFill>
                  <a:srgbClr val="0000FF"/>
                </a:solidFill>
                <a:latin typeface="Calibri" pitchFamily="34" charset="0"/>
              </a:rPr>
              <a:t>U 1-9</a:t>
            </a:r>
          </a:p>
        </p:txBody>
      </p:sp>
      <p:sp>
        <p:nvSpPr>
          <p:cNvPr id="200768" name="Text Box 96"/>
          <p:cNvSpPr txBox="1">
            <a:spLocks noChangeArrowheads="1"/>
          </p:cNvSpPr>
          <p:nvPr/>
        </p:nvSpPr>
        <p:spPr bwMode="auto">
          <a:xfrm>
            <a:off x="5524500" y="3198813"/>
            <a:ext cx="1268413" cy="3667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None/>
            </a:pPr>
            <a:r>
              <a:rPr lang="en-US" altLang="en-US" sz="1800">
                <a:solidFill>
                  <a:srgbClr val="0000FF"/>
                </a:solidFill>
                <a:latin typeface="Calibri" pitchFamily="34" charset="0"/>
              </a:rPr>
              <a:t>U 3/5</a:t>
            </a:r>
          </a:p>
        </p:txBody>
      </p:sp>
      <p:sp>
        <p:nvSpPr>
          <p:cNvPr id="200769" name="Text Box 97"/>
          <p:cNvSpPr txBox="1">
            <a:spLocks noChangeArrowheads="1"/>
          </p:cNvSpPr>
          <p:nvPr/>
        </p:nvSpPr>
        <p:spPr bwMode="auto">
          <a:xfrm>
            <a:off x="5475288" y="3813175"/>
            <a:ext cx="1268412"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None/>
            </a:pPr>
            <a:r>
              <a:rPr lang="en-US" altLang="en-US" sz="1800">
                <a:solidFill>
                  <a:srgbClr val="0000FF"/>
                </a:solidFill>
                <a:latin typeface="Calibri" pitchFamily="34" charset="0"/>
              </a:rPr>
              <a:t>U 1-9</a:t>
            </a:r>
          </a:p>
        </p:txBody>
      </p:sp>
      <p:sp>
        <p:nvSpPr>
          <p:cNvPr id="200770" name="Text Box 98"/>
          <p:cNvSpPr txBox="1">
            <a:spLocks noChangeArrowheads="1"/>
          </p:cNvSpPr>
          <p:nvPr/>
        </p:nvSpPr>
        <p:spPr bwMode="auto">
          <a:xfrm>
            <a:off x="5524500" y="4695825"/>
            <a:ext cx="1268413"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None/>
            </a:pPr>
            <a:r>
              <a:rPr lang="en-US" altLang="en-US" sz="1800">
                <a:solidFill>
                  <a:srgbClr val="0000FF"/>
                </a:solidFill>
                <a:latin typeface="Calibri" pitchFamily="34" charset="0"/>
              </a:rPr>
              <a:t>U 1-9</a:t>
            </a:r>
          </a:p>
        </p:txBody>
      </p:sp>
      <p:sp>
        <p:nvSpPr>
          <p:cNvPr id="200771" name="Text Box 99"/>
          <p:cNvSpPr txBox="1">
            <a:spLocks noChangeArrowheads="1"/>
          </p:cNvSpPr>
          <p:nvPr/>
        </p:nvSpPr>
        <p:spPr bwMode="auto">
          <a:xfrm>
            <a:off x="5524500" y="5499100"/>
            <a:ext cx="1268413"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None/>
            </a:pPr>
            <a:r>
              <a:rPr lang="en-US" altLang="en-US" sz="1800">
                <a:solidFill>
                  <a:srgbClr val="0000FF"/>
                </a:solidFill>
                <a:latin typeface="Calibri" pitchFamily="34" charset="0"/>
              </a:rPr>
              <a:t>U 7</a:t>
            </a:r>
          </a:p>
        </p:txBody>
      </p:sp>
      <p:sp>
        <p:nvSpPr>
          <p:cNvPr id="200772" name="Text Box 100"/>
          <p:cNvSpPr txBox="1">
            <a:spLocks noChangeArrowheads="1"/>
          </p:cNvSpPr>
          <p:nvPr/>
        </p:nvSpPr>
        <p:spPr bwMode="auto">
          <a:xfrm>
            <a:off x="1474788" y="5108187"/>
            <a:ext cx="3086494" cy="3385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None/>
            </a:pPr>
            <a:r>
              <a:rPr lang="en-US" altLang="en-US" sz="1600" dirty="0" smtClean="0">
                <a:solidFill>
                  <a:srgbClr val="000000"/>
                </a:solidFill>
                <a:latin typeface="Calibri" pitchFamily="34" charset="0"/>
              </a:rPr>
              <a:t>Approbation de </a:t>
            </a:r>
            <a:r>
              <a:rPr lang="en-US" altLang="en-US" sz="1600" dirty="0" err="1" smtClean="0">
                <a:solidFill>
                  <a:srgbClr val="000000"/>
                </a:solidFill>
                <a:latin typeface="Calibri" pitchFamily="34" charset="0"/>
              </a:rPr>
              <a:t>l’OPLAN</a:t>
            </a:r>
            <a:r>
              <a:rPr lang="en-US" altLang="en-US" sz="1600" dirty="0" smtClean="0">
                <a:solidFill>
                  <a:srgbClr val="000000"/>
                </a:solidFill>
                <a:latin typeface="Calibri" pitchFamily="34" charset="0"/>
              </a:rPr>
              <a:t>/OPORD</a:t>
            </a:r>
            <a:endParaRPr lang="en-US" altLang="en-US" sz="1600" dirty="0">
              <a:solidFill>
                <a:srgbClr val="000000"/>
              </a:solidFill>
              <a:latin typeface="Calibri" pitchFamily="34" charset="0"/>
            </a:endParaRPr>
          </a:p>
        </p:txBody>
      </p:sp>
      <p:sp>
        <p:nvSpPr>
          <p:cNvPr id="200773" name="Text Box 101"/>
          <p:cNvSpPr txBox="1">
            <a:spLocks noChangeArrowheads="1"/>
          </p:cNvSpPr>
          <p:nvPr/>
        </p:nvSpPr>
        <p:spPr bwMode="auto">
          <a:xfrm>
            <a:off x="2095500" y="4725988"/>
            <a:ext cx="2938463" cy="3385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None/>
            </a:pPr>
            <a:r>
              <a:rPr lang="en-US" altLang="en-US" sz="1600" dirty="0" err="1" smtClean="0">
                <a:solidFill>
                  <a:srgbClr val="0000FF"/>
                </a:solidFill>
                <a:latin typeface="Calibri" pitchFamily="34" charset="0"/>
              </a:rPr>
              <a:t>Étape</a:t>
            </a:r>
            <a:r>
              <a:rPr lang="en-US" altLang="en-US" sz="1600" dirty="0" smtClean="0">
                <a:solidFill>
                  <a:srgbClr val="0000FF"/>
                </a:solidFill>
                <a:latin typeface="Calibri" pitchFamily="34" charset="0"/>
              </a:rPr>
              <a:t> 5</a:t>
            </a:r>
            <a:r>
              <a:rPr lang="en-US" altLang="en-US" sz="1600" dirty="0">
                <a:solidFill>
                  <a:srgbClr val="0000FF"/>
                </a:solidFill>
                <a:latin typeface="Calibri" pitchFamily="34" charset="0"/>
              </a:rPr>
              <a:t>: </a:t>
            </a:r>
            <a:r>
              <a:rPr lang="en-US" altLang="en-US" sz="1600" dirty="0" smtClean="0">
                <a:solidFill>
                  <a:srgbClr val="0000FF"/>
                </a:solidFill>
                <a:latin typeface="Calibri" pitchFamily="34" charset="0"/>
              </a:rPr>
              <a:t>OPLAN/OPORDER</a:t>
            </a:r>
            <a:endParaRPr lang="en-US" altLang="en-US" sz="1600" dirty="0">
              <a:solidFill>
                <a:srgbClr val="0000FF"/>
              </a:solidFill>
              <a:latin typeface="Calibri" pitchFamily="34" charset="0"/>
            </a:endParaRPr>
          </a:p>
        </p:txBody>
      </p:sp>
      <p:sp>
        <p:nvSpPr>
          <p:cNvPr id="200774" name="Text Box 102"/>
          <p:cNvSpPr txBox="1">
            <a:spLocks noChangeArrowheads="1"/>
          </p:cNvSpPr>
          <p:nvPr/>
        </p:nvSpPr>
        <p:spPr bwMode="auto">
          <a:xfrm>
            <a:off x="1719263" y="1441450"/>
            <a:ext cx="2779712" cy="3385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Clr>
                <a:srgbClr val="FFFFFF"/>
              </a:buClr>
              <a:buSzPct val="80000"/>
              <a:buNone/>
            </a:pPr>
            <a:r>
              <a:rPr lang="fr-FR" sz="1600" dirty="0">
                <a:solidFill>
                  <a:srgbClr val="0033CC"/>
                </a:solidFill>
                <a:latin typeface="Calibri" panose="020F0502020204030204" pitchFamily="34" charset="0"/>
              </a:rPr>
              <a:t>Étape 1 : Accueil de la Mission</a:t>
            </a:r>
            <a:endParaRPr lang="en-US" altLang="en-US" sz="1600" dirty="0">
              <a:solidFill>
                <a:srgbClr val="0033CC"/>
              </a:solidFill>
              <a:latin typeface="Calibri" pitchFamily="34" charset="0"/>
            </a:endParaRPr>
          </a:p>
        </p:txBody>
      </p:sp>
      <p:sp>
        <p:nvSpPr>
          <p:cNvPr id="200775" name="Text Box 103"/>
          <p:cNvSpPr txBox="1">
            <a:spLocks noChangeArrowheads="1"/>
          </p:cNvSpPr>
          <p:nvPr/>
        </p:nvSpPr>
        <p:spPr bwMode="auto">
          <a:xfrm>
            <a:off x="309563" y="3390900"/>
            <a:ext cx="1843087" cy="184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50000"/>
              </a:lnSpc>
              <a:spcBef>
                <a:spcPct val="50000"/>
              </a:spcBef>
              <a:buClr>
                <a:srgbClr val="000000"/>
              </a:buClr>
              <a:buSzPct val="80000"/>
              <a:buFont typeface="Wingdings" pitchFamily="2" charset="2"/>
              <a:buChar char="§"/>
            </a:pPr>
            <a:endParaRPr lang="en-GB" altLang="en-US" sz="1200">
              <a:solidFill>
                <a:srgbClr val="0000FF"/>
              </a:solidFill>
              <a:latin typeface="Calibri" pitchFamily="34" charset="0"/>
            </a:endParaRPr>
          </a:p>
        </p:txBody>
      </p:sp>
      <p:sp>
        <p:nvSpPr>
          <p:cNvPr id="200776" name="Rectangle 104"/>
          <p:cNvSpPr>
            <a:spLocks noChangeArrowheads="1"/>
          </p:cNvSpPr>
          <p:nvPr/>
        </p:nvSpPr>
        <p:spPr bwMode="auto">
          <a:xfrm>
            <a:off x="6415440" y="2863558"/>
            <a:ext cx="2687594" cy="307777"/>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sz="1400" dirty="0">
                <a:solidFill>
                  <a:schemeClr val="tx1"/>
                </a:solidFill>
                <a:latin typeface="Calibri" panose="020F0502020204030204" pitchFamily="34" charset="0"/>
              </a:rPr>
              <a:t>Exposé sur l’analyse de la Mission</a:t>
            </a:r>
            <a:endParaRPr lang="en-GB" altLang="en-US" sz="1400" dirty="0">
              <a:solidFill>
                <a:schemeClr val="tx1"/>
              </a:solidFill>
              <a:latin typeface="Calibri" pitchFamily="34" charset="0"/>
            </a:endParaRPr>
          </a:p>
        </p:txBody>
      </p:sp>
      <p:sp>
        <p:nvSpPr>
          <p:cNvPr id="200777" name="Rectangle 105"/>
          <p:cNvSpPr>
            <a:spLocks noChangeArrowheads="1"/>
          </p:cNvSpPr>
          <p:nvPr/>
        </p:nvSpPr>
        <p:spPr bwMode="auto">
          <a:xfrm>
            <a:off x="7377202" y="4343400"/>
            <a:ext cx="1590499" cy="307777"/>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GB" altLang="en-US" sz="1400" dirty="0" smtClean="0">
                <a:solidFill>
                  <a:srgbClr val="000000"/>
                </a:solidFill>
                <a:latin typeface="Calibri" pitchFamily="34" charset="0"/>
              </a:rPr>
              <a:t>Exposé de </a:t>
            </a:r>
            <a:r>
              <a:rPr lang="en-GB" altLang="en-US" sz="1400" dirty="0" err="1" smtClean="0">
                <a:solidFill>
                  <a:srgbClr val="000000"/>
                </a:solidFill>
                <a:latin typeface="Calibri" pitchFamily="34" charset="0"/>
              </a:rPr>
              <a:t>décision</a:t>
            </a:r>
            <a:endParaRPr lang="en-GB" altLang="en-US" sz="1400" dirty="0">
              <a:solidFill>
                <a:srgbClr val="000000"/>
              </a:solidFill>
              <a:latin typeface="Calibri" pitchFamily="34" charset="0"/>
            </a:endParaRPr>
          </a:p>
        </p:txBody>
      </p:sp>
      <p:sp>
        <p:nvSpPr>
          <p:cNvPr id="107" name="ZoneTexte 10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8" name="ZoneTexte 107"/>
          <p:cNvSpPr txBox="1"/>
          <p:nvPr/>
        </p:nvSpPr>
        <p:spPr>
          <a:xfrm flipH="1">
            <a:off x="284377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143</a:t>
            </a:fld>
            <a:endParaRPr lang="en-GB" altLang="en-US" sz="1600" b="1" dirty="0" smtClean="0">
              <a:solidFill>
                <a:srgbClr val="000000"/>
              </a:solidFill>
            </a:endParaRPr>
          </a:p>
        </p:txBody>
      </p:sp>
      <p:sp>
        <p:nvSpPr>
          <p:cNvPr id="109" name="ZoneTexte 108"/>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Rectangle 2"/>
          <p:cNvSpPr>
            <a:spLocks noRot="1" noChangeArrowheads="1"/>
          </p:cNvSpPr>
          <p:nvPr/>
        </p:nvSpPr>
        <p:spPr bwMode="auto">
          <a:xfrm>
            <a:off x="1422790" y="838200"/>
            <a:ext cx="6292766" cy="533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dirty="0">
                <a:solidFill>
                  <a:schemeClr val="tx1"/>
                </a:solidFill>
                <a:latin typeface="Calibri" panose="020F0502020204030204" pitchFamily="34" charset="0"/>
              </a:rPr>
              <a:t>Tâches confiées aux Officiers de la CIMIC-NU</a:t>
            </a:r>
            <a:endParaRPr lang="en-US" altLang="en-US" dirty="0">
              <a:solidFill>
                <a:schemeClr val="tx1"/>
              </a:solidFill>
              <a:latin typeface="Calibri" pitchFamily="34" charset="0"/>
              <a:ea typeface="MS PGothic" pitchFamily="34" charset="-128"/>
            </a:endParaRPr>
          </a:p>
        </p:txBody>
      </p:sp>
      <p:sp>
        <p:nvSpPr>
          <p:cNvPr id="201732" name="Content Placeholder 2"/>
          <p:cNvSpPr>
            <a:spLocks/>
          </p:cNvSpPr>
          <p:nvPr/>
        </p:nvSpPr>
        <p:spPr bwMode="auto">
          <a:xfrm>
            <a:off x="269875" y="1470345"/>
            <a:ext cx="8620125"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fr-FR" dirty="0">
                <a:solidFill>
                  <a:srgbClr val="0033CC"/>
                </a:solidFill>
                <a:latin typeface="Calibri" panose="020F0502020204030204" pitchFamily="34" charset="0"/>
              </a:rPr>
              <a:t>Les officiers de la CIMIC-NU sont chargés d’élaborer/de formuler (ou de réviser) :</a:t>
            </a:r>
            <a:endParaRPr lang="en-US" altLang="en-US" dirty="0">
              <a:solidFill>
                <a:srgbClr val="0033CC"/>
              </a:solidFill>
              <a:latin typeface="Calibri" pitchFamily="34" charset="0"/>
            </a:endParaRPr>
          </a:p>
          <a:p>
            <a:pPr eaLnBrk="1" hangingPunct="1">
              <a:buFontTx/>
              <a:buChar char="o"/>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UN PLAN / UN ORDRE OPÉRATIONNEL</a:t>
            </a:r>
            <a:endParaRPr lang="en-US" altLang="en-US" dirty="0">
              <a:solidFill>
                <a:schemeClr val="tx1"/>
              </a:solidFill>
              <a:latin typeface="Calibri" pitchFamily="34" charset="0"/>
            </a:endParaRPr>
          </a:p>
          <a:p>
            <a:pPr eaLnBrk="1" hangingPunct="1">
              <a:buFontTx/>
              <a:buChar char="o"/>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UN PLAN D’ACTION POUR LA CIMIC-NU / UNE ANNEXE DE LA CIMIC-NU</a:t>
            </a:r>
            <a:endParaRPr lang="en-US" altLang="en-US" dirty="0">
              <a:solidFill>
                <a:schemeClr val="tx1"/>
              </a:solidFill>
              <a:latin typeface="Calibri" pitchFamily="34" charset="0"/>
            </a:endParaRPr>
          </a:p>
          <a:p>
            <a:pPr eaLnBrk="1" hangingPunct="1">
              <a:buFontTx/>
              <a:buChar char="o"/>
            </a:pPr>
            <a:endParaRPr lang="en-US" altLang="en-US" sz="900" dirty="0">
              <a:solidFill>
                <a:schemeClr val="tx1"/>
              </a:solidFill>
              <a:latin typeface="Calibri" pitchFamily="34" charset="0"/>
            </a:endParaRPr>
          </a:p>
          <a:p>
            <a:pPr eaLnBrk="1" hangingPunct="1">
              <a:buFontTx/>
              <a:buNone/>
            </a:pPr>
            <a:r>
              <a:rPr lang="fr-FR" dirty="0">
                <a:solidFill>
                  <a:schemeClr val="tx1"/>
                </a:solidFill>
                <a:latin typeface="Calibri" panose="020F0502020204030204" pitchFamily="34" charset="0"/>
              </a:rPr>
              <a:t>Ils peuvent être également impliqués dans différentes étapes de la planification : </a:t>
            </a:r>
            <a:endParaRPr lang="en-US" altLang="en-US" dirty="0">
              <a:solidFill>
                <a:schemeClr val="tx1"/>
              </a:solidFill>
              <a:latin typeface="Calibri" pitchFamily="34" charset="0"/>
            </a:endParaRPr>
          </a:p>
          <a:p>
            <a:pPr eaLnBrk="1" hangingPunct="1">
              <a:buFontTx/>
              <a:buChar char="o"/>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Un Cadre stratégique intégré</a:t>
            </a:r>
            <a:endParaRPr lang="en-US" altLang="en-US" dirty="0">
              <a:solidFill>
                <a:schemeClr val="tx1"/>
              </a:solidFill>
              <a:latin typeface="Calibri" pitchFamily="34" charset="0"/>
            </a:endParaRPr>
          </a:p>
          <a:p>
            <a:pPr eaLnBrk="1" hangingPunct="1">
              <a:buFontTx/>
              <a:buChar char="o"/>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Des orientations concernant la coordination </a:t>
            </a:r>
            <a:r>
              <a:rPr lang="fr-FR" dirty="0" err="1">
                <a:solidFill>
                  <a:schemeClr val="tx1"/>
                </a:solidFill>
                <a:latin typeface="Calibri" panose="020F0502020204030204" pitchFamily="34" charset="0"/>
              </a:rPr>
              <a:t>civilo</a:t>
            </a:r>
            <a:r>
              <a:rPr lang="fr-FR" dirty="0">
                <a:solidFill>
                  <a:schemeClr val="tx1"/>
                </a:solidFill>
                <a:latin typeface="Calibri" panose="020F0502020204030204" pitchFamily="34" charset="0"/>
              </a:rPr>
              <a:t>-militaire</a:t>
            </a:r>
            <a:endParaRPr lang="en-US" altLang="en-US" dirty="0">
              <a:solidFill>
                <a:schemeClr val="tx1"/>
              </a:solidFill>
              <a:latin typeface="Calibri" pitchFamily="34" charset="0"/>
            </a:endParaRPr>
          </a:p>
          <a:p>
            <a:pPr eaLnBrk="1" hangingPunct="1">
              <a:buFontTx/>
              <a:buChar char="o"/>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D’autres plans ou cadres, par ex. un Plan d’action humanitaire commun (CHAP), ou encore le Plan-cadre des Nations Unies pour l’aide au développement (UNDAF)</a:t>
            </a:r>
            <a:endParaRPr lang="en-US" altLang="en-US" dirty="0">
              <a:solidFill>
                <a:schemeClr val="tx1"/>
              </a:solidFill>
              <a:latin typeface="Calibri" pitchFamily="34" charset="0"/>
            </a:endParaRPr>
          </a:p>
        </p:txBody>
      </p:sp>
      <p:sp>
        <p:nvSpPr>
          <p:cNvPr id="201733" name="Text Box 3"/>
          <p:cNvSpPr txBox="1">
            <a:spLocks noChangeArrowheads="1"/>
          </p:cNvSpPr>
          <p:nvPr/>
        </p:nvSpPr>
        <p:spPr bwMode="auto">
          <a:xfrm>
            <a:off x="1306513" y="317500"/>
            <a:ext cx="65293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Char char="•"/>
            </a:pPr>
            <a:r>
              <a:rPr lang="fr-FR" dirty="0">
                <a:solidFill>
                  <a:schemeClr val="tx1"/>
                </a:solidFill>
                <a:latin typeface="Calibri" panose="020F0502020204030204" pitchFamily="34" charset="0"/>
              </a:rPr>
              <a:t>PROCESSUS DE PLANIFICATION</a:t>
            </a:r>
            <a:endParaRPr lang="en-US" altLang="en-US" dirty="0">
              <a:solidFill>
                <a:schemeClr val="tx1"/>
              </a:solidFill>
              <a:latin typeface="Calibri" pitchFamily="34" charset="0"/>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144</a:t>
            </a:fld>
            <a:endParaRPr lang="en-GB" altLang="en-US" sz="1600" b="1" dirty="0" smtClean="0">
              <a:solidFill>
                <a:srgbClr val="000000"/>
              </a:solidFill>
            </a:endParaRPr>
          </a:p>
        </p:txBody>
      </p:sp>
      <p:sp>
        <p:nvSpPr>
          <p:cNvPr id="11" name="ZoneTexte 10"/>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3"/>
          <p:cNvSpPr>
            <a:spLocks noChangeArrowheads="1"/>
          </p:cNvSpPr>
          <p:nvPr/>
        </p:nvSpPr>
        <p:spPr bwMode="auto">
          <a:xfrm>
            <a:off x="1077145" y="855663"/>
            <a:ext cx="7028115" cy="461665"/>
          </a:xfrm>
          <a:prstGeom prst="rect">
            <a:avLst/>
          </a:prstGeom>
          <a:solidFill>
            <a:schemeClr val="bg1"/>
          </a:solidFill>
          <a:ln w="12700" algn="ctr">
            <a:solidFill>
              <a:schemeClr val="tx1"/>
            </a:solidFill>
            <a:miter lim="800000"/>
            <a:headEnd/>
            <a:tailEnd/>
          </a:ln>
        </p:spPr>
        <p:txBody>
          <a:bodyPr wrap="squar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dirty="0">
                <a:solidFill>
                  <a:schemeClr val="tx1"/>
                </a:solidFill>
                <a:latin typeface="Calibri" panose="020F0502020204030204" pitchFamily="34" charset="0"/>
              </a:rPr>
              <a:t>Principaux éléments à </a:t>
            </a:r>
            <a:r>
              <a:rPr lang="fr-FR" dirty="0" smtClean="0">
                <a:solidFill>
                  <a:schemeClr val="tx1"/>
                </a:solidFill>
                <a:latin typeface="Calibri" panose="020F0502020204030204" pitchFamily="34" charset="0"/>
              </a:rPr>
              <a:t>considérer </a:t>
            </a:r>
            <a:r>
              <a:rPr lang="fr-FR" dirty="0">
                <a:solidFill>
                  <a:schemeClr val="tx1"/>
                </a:solidFill>
                <a:latin typeface="Calibri" panose="020F0502020204030204" pitchFamily="34" charset="0"/>
              </a:rPr>
              <a:t>pour la CIMIC-NU</a:t>
            </a:r>
            <a:endParaRPr lang="en-GB" altLang="en-US" dirty="0">
              <a:solidFill>
                <a:schemeClr val="tx1"/>
              </a:solidFill>
              <a:latin typeface="Calibri" pitchFamily="34" charset="0"/>
            </a:endParaRPr>
          </a:p>
        </p:txBody>
      </p:sp>
      <p:sp>
        <p:nvSpPr>
          <p:cNvPr id="202756" name="Rectangle 5"/>
          <p:cNvSpPr>
            <a:spLocks noChangeArrowheads="1"/>
          </p:cNvSpPr>
          <p:nvPr/>
        </p:nvSpPr>
        <p:spPr bwMode="auto">
          <a:xfrm>
            <a:off x="349250" y="1739900"/>
            <a:ext cx="8524875"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000000"/>
              </a:buClr>
              <a:buSzPct val="80000"/>
            </a:pPr>
            <a:r>
              <a:rPr lang="en-GB" altLang="en-US" dirty="0">
                <a:solidFill>
                  <a:schemeClr val="tx1"/>
                </a:solidFill>
                <a:latin typeface="Calibri" pitchFamily="34" charset="0"/>
              </a:rPr>
              <a:t>  </a:t>
            </a:r>
            <a:r>
              <a:rPr lang="fr-FR" dirty="0">
                <a:solidFill>
                  <a:schemeClr val="tx1"/>
                </a:solidFill>
                <a:latin typeface="Calibri" panose="020F0502020204030204" pitchFamily="34" charset="0"/>
              </a:rPr>
              <a:t>La planification vise à </a:t>
            </a:r>
            <a:r>
              <a:rPr lang="fr-FR" dirty="0">
                <a:solidFill>
                  <a:srgbClr val="0033CC"/>
                </a:solidFill>
                <a:latin typeface="Calibri" panose="020F0502020204030204" pitchFamily="34" charset="0"/>
              </a:rPr>
              <a:t>réunir et à optimiser </a:t>
            </a:r>
            <a:r>
              <a:rPr lang="fr-FR" dirty="0">
                <a:solidFill>
                  <a:schemeClr val="tx1"/>
                </a:solidFill>
                <a:latin typeface="Calibri" panose="020F0502020204030204" pitchFamily="34" charset="0"/>
              </a:rPr>
              <a:t>les points forts de chaque partenaire, à </a:t>
            </a:r>
            <a:r>
              <a:rPr lang="fr-FR" dirty="0">
                <a:solidFill>
                  <a:srgbClr val="0033CC"/>
                </a:solidFill>
                <a:latin typeface="Calibri" panose="020F0502020204030204" pitchFamily="34" charset="0"/>
              </a:rPr>
              <a:t>réduire le plus possible les doubles emplois</a:t>
            </a:r>
            <a:r>
              <a:rPr lang="fr-FR" dirty="0">
                <a:solidFill>
                  <a:schemeClr val="tx1"/>
                </a:solidFill>
                <a:latin typeface="Calibri" panose="020F0502020204030204" pitchFamily="34" charset="0"/>
              </a:rPr>
              <a:t> et à permettre une </a:t>
            </a:r>
            <a:r>
              <a:rPr lang="fr-FR" dirty="0">
                <a:solidFill>
                  <a:srgbClr val="0033CC"/>
                </a:solidFill>
                <a:latin typeface="Calibri" panose="020F0502020204030204" pitchFamily="34" charset="0"/>
              </a:rPr>
              <a:t>utilisation efficace des ressources</a:t>
            </a:r>
            <a:endParaRPr lang="en-GB" altLang="en-US" dirty="0">
              <a:solidFill>
                <a:srgbClr val="0033CC"/>
              </a:solidFill>
              <a:latin typeface="Calibri" pitchFamily="34" charset="0"/>
            </a:endParaRPr>
          </a:p>
          <a:p>
            <a:pPr eaLnBrk="1" hangingPunct="1">
              <a:spcBef>
                <a:spcPct val="0"/>
              </a:spcBef>
              <a:buClr>
                <a:srgbClr val="000000"/>
              </a:buClr>
              <a:buSzPct val="80000"/>
            </a:pPr>
            <a:endParaRPr lang="en-GB" altLang="en-US" dirty="0">
              <a:solidFill>
                <a:srgbClr val="000000"/>
              </a:solidFill>
              <a:latin typeface="Calibri" pitchFamily="34" charset="0"/>
            </a:endParaRPr>
          </a:p>
          <a:p>
            <a:pPr eaLnBrk="1" hangingPunct="1">
              <a:spcBef>
                <a:spcPct val="0"/>
              </a:spcBef>
              <a:buClr>
                <a:srgbClr val="000000"/>
              </a:buClr>
              <a:buSzPct val="80000"/>
            </a:pPr>
            <a:r>
              <a:rPr lang="en-GB" altLang="en-US" dirty="0">
                <a:solidFill>
                  <a:schemeClr val="tx1"/>
                </a:solidFill>
                <a:latin typeface="Calibri" pitchFamily="34" charset="0"/>
              </a:rPr>
              <a:t> </a:t>
            </a:r>
            <a:r>
              <a:rPr lang="fr-FR" dirty="0">
                <a:solidFill>
                  <a:schemeClr val="tx1"/>
                </a:solidFill>
                <a:latin typeface="Calibri" panose="020F0502020204030204" pitchFamily="34" charset="0"/>
              </a:rPr>
              <a:t>Les officiers de la CIMIC-NU constituent le </a:t>
            </a:r>
            <a:r>
              <a:rPr lang="fr-FR" dirty="0">
                <a:solidFill>
                  <a:srgbClr val="0033CC"/>
                </a:solidFill>
                <a:latin typeface="Calibri" panose="020F0502020204030204" pitchFamily="34" charset="0"/>
              </a:rPr>
              <a:t>lien entre les MILITAIRES et les CIVILS</a:t>
            </a:r>
            <a:r>
              <a:rPr lang="fr-FR" dirty="0">
                <a:solidFill>
                  <a:schemeClr val="tx1"/>
                </a:solidFill>
                <a:latin typeface="Calibri" panose="020F0502020204030204" pitchFamily="34" charset="0"/>
              </a:rPr>
              <a:t>, et doivent </a:t>
            </a:r>
            <a:r>
              <a:rPr lang="fr-FR" dirty="0">
                <a:solidFill>
                  <a:srgbClr val="0033CC"/>
                </a:solidFill>
                <a:latin typeface="Calibri" panose="020F0502020204030204" pitchFamily="34" charset="0"/>
              </a:rPr>
              <a:t>soutenir</a:t>
            </a:r>
            <a:r>
              <a:rPr lang="fr-FR" dirty="0">
                <a:solidFill>
                  <a:schemeClr val="tx1"/>
                </a:solidFill>
                <a:latin typeface="Calibri" panose="020F0502020204030204" pitchFamily="34" charset="0"/>
              </a:rPr>
              <a:t> aussi bien les militaires que les civils lors du processus de planification</a:t>
            </a:r>
            <a:endParaRPr lang="en-GB" altLang="en-US" dirty="0">
              <a:solidFill>
                <a:schemeClr val="tx1"/>
              </a:solidFill>
              <a:latin typeface="Calibri" pitchFamily="34" charset="0"/>
            </a:endParaRPr>
          </a:p>
          <a:p>
            <a:pPr eaLnBrk="1" hangingPunct="1">
              <a:spcBef>
                <a:spcPct val="0"/>
              </a:spcBef>
              <a:buClr>
                <a:srgbClr val="000000"/>
              </a:buClr>
              <a:buSzPct val="80000"/>
            </a:pPr>
            <a:endParaRPr lang="en-GB" altLang="en-US" dirty="0">
              <a:solidFill>
                <a:srgbClr val="000000"/>
              </a:solidFill>
              <a:latin typeface="Calibri" pitchFamily="34" charset="0"/>
            </a:endParaRPr>
          </a:p>
          <a:p>
            <a:pPr eaLnBrk="1" hangingPunct="1">
              <a:spcBef>
                <a:spcPct val="0"/>
              </a:spcBef>
              <a:buClr>
                <a:srgbClr val="000000"/>
              </a:buClr>
              <a:buSzPct val="80000"/>
            </a:pPr>
            <a:r>
              <a:rPr lang="en-GB" altLang="en-US" dirty="0">
                <a:solidFill>
                  <a:schemeClr val="tx1"/>
                </a:solidFill>
                <a:latin typeface="Calibri" pitchFamily="34" charset="0"/>
              </a:rPr>
              <a:t> </a:t>
            </a:r>
            <a:r>
              <a:rPr lang="fr-FR" dirty="0">
                <a:solidFill>
                  <a:srgbClr val="0033CC"/>
                </a:solidFill>
                <a:latin typeface="Calibri" panose="020F0502020204030204" pitchFamily="34" charset="0"/>
              </a:rPr>
              <a:t>En matière de planification et de coordination</a:t>
            </a:r>
            <a:r>
              <a:rPr lang="fr-FR" dirty="0">
                <a:solidFill>
                  <a:schemeClr val="tx1"/>
                </a:solidFill>
                <a:latin typeface="Calibri" panose="020F0502020204030204" pitchFamily="34" charset="0"/>
              </a:rPr>
              <a:t>, le </a:t>
            </a:r>
            <a:r>
              <a:rPr lang="fr-FR" dirty="0">
                <a:solidFill>
                  <a:srgbClr val="0033CC"/>
                </a:solidFill>
                <a:latin typeface="Calibri" panose="020F0502020204030204" pitchFamily="34" charset="0"/>
              </a:rPr>
              <a:t>Chef de la CIMIC-NU </a:t>
            </a:r>
            <a:r>
              <a:rPr lang="fr-FR" dirty="0">
                <a:solidFill>
                  <a:schemeClr val="tx1"/>
                </a:solidFill>
                <a:latin typeface="Calibri" panose="020F0502020204030204" pitchFamily="34" charset="0"/>
              </a:rPr>
              <a:t>représente le Chef de la composante militaire (HOMC) auprès des principaux membres du personnel civil de la mission, sous la direction générale du RSSG/RSASG. </a:t>
            </a:r>
            <a:endParaRPr lang="en-GB" altLang="en-US" dirty="0">
              <a:solidFill>
                <a:schemeClr val="tx1"/>
              </a:solidFill>
              <a:latin typeface="Calibri" pitchFamily="34" charset="0"/>
            </a:endParaRPr>
          </a:p>
          <a:p>
            <a:pPr eaLnBrk="1" hangingPunct="1">
              <a:spcBef>
                <a:spcPct val="0"/>
              </a:spcBef>
              <a:buClr>
                <a:srgbClr val="000000"/>
              </a:buClr>
              <a:buSzPct val="80000"/>
            </a:pPr>
            <a:endParaRPr lang="en-GB" altLang="en-US" dirty="0">
              <a:solidFill>
                <a:srgbClr val="000000"/>
              </a:solidFill>
              <a:latin typeface="Calibri" pitchFamily="34" charset="0"/>
            </a:endParaRPr>
          </a:p>
          <a:p>
            <a:pPr eaLnBrk="1" hangingPunct="1">
              <a:spcBef>
                <a:spcPct val="0"/>
              </a:spcBef>
              <a:buClr>
                <a:srgbClr val="000000"/>
              </a:buClr>
              <a:buSzPct val="80000"/>
            </a:pPr>
            <a:endParaRPr lang="en-GB" altLang="en-US" dirty="0">
              <a:solidFill>
                <a:srgbClr val="000000"/>
              </a:solidFill>
              <a:latin typeface="Calibri" pitchFamily="34" charset="0"/>
            </a:endParaRPr>
          </a:p>
        </p:txBody>
      </p:sp>
      <p:sp>
        <p:nvSpPr>
          <p:cNvPr id="202757" name="Text Box 3"/>
          <p:cNvSpPr txBox="1">
            <a:spLocks noChangeArrowheads="1"/>
          </p:cNvSpPr>
          <p:nvPr/>
        </p:nvSpPr>
        <p:spPr bwMode="auto">
          <a:xfrm>
            <a:off x="1307575" y="317500"/>
            <a:ext cx="65293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Char char="•"/>
            </a:pPr>
            <a:r>
              <a:rPr lang="fr-FR" dirty="0">
                <a:solidFill>
                  <a:schemeClr val="tx1"/>
                </a:solidFill>
                <a:latin typeface="Calibri" panose="020F0502020204030204" pitchFamily="34" charset="0"/>
              </a:rPr>
              <a:t>PROCESSUS DE PLANIFICATION</a:t>
            </a:r>
            <a:endParaRPr lang="en-US" altLang="en-US" dirty="0">
              <a:solidFill>
                <a:srgbClr val="000000"/>
              </a:solidFill>
              <a:latin typeface="Calibri" pitchFamily="34" charset="0"/>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145</a:t>
            </a:fld>
            <a:endParaRPr lang="en-GB" altLang="en-US" sz="1600" b="1" dirty="0" smtClean="0">
              <a:solidFill>
                <a:srgbClr val="000000"/>
              </a:solidFill>
            </a:endParaRPr>
          </a:p>
        </p:txBody>
      </p:sp>
      <p:sp>
        <p:nvSpPr>
          <p:cNvPr id="10" name="ZoneTexte 9"/>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9" name="Text Box 2"/>
          <p:cNvSpPr txBox="1">
            <a:spLocks noChangeArrowheads="1"/>
          </p:cNvSpPr>
          <p:nvPr/>
        </p:nvSpPr>
        <p:spPr bwMode="auto">
          <a:xfrm>
            <a:off x="457200" y="1577975"/>
            <a:ext cx="5267325" cy="486287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342900" indent="-342900" eaLnBrk="0" hangingPunct="0">
              <a:spcBef>
                <a:spcPct val="20000"/>
              </a:spcBef>
              <a:buFont typeface="Wingdings" pitchFamily="2" charset="2"/>
              <a:buChar char="ü"/>
              <a:defRPr sz="2400" b="1">
                <a:solidFill>
                  <a:srgbClr val="FFFF99"/>
                </a:solidFill>
                <a:latin typeface="Times New Roman" pitchFamily="18" charset="0"/>
              </a:defRPr>
            </a:lvl1pPr>
            <a:lvl2pPr marL="800100" indent="-34290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Char char="•"/>
            </a:pPr>
            <a:r>
              <a:rPr lang="en-GB" altLang="en-US" sz="1800" dirty="0" smtClean="0">
                <a:solidFill>
                  <a:srgbClr val="000000"/>
                </a:solidFill>
                <a:latin typeface="Calibri" pitchFamily="34" charset="0"/>
              </a:rPr>
              <a:t>CONTEXTE – y </a:t>
            </a:r>
            <a:r>
              <a:rPr lang="en-GB" altLang="en-US" sz="1800" dirty="0" err="1" smtClean="0">
                <a:solidFill>
                  <a:srgbClr val="000000"/>
                </a:solidFill>
                <a:latin typeface="Calibri" pitchFamily="34" charset="0"/>
              </a:rPr>
              <a:t>compris</a:t>
            </a:r>
            <a:r>
              <a:rPr lang="en-GB" altLang="en-US" sz="1800" dirty="0" smtClean="0">
                <a:solidFill>
                  <a:srgbClr val="000000"/>
                </a:solidFill>
                <a:latin typeface="Calibri" pitchFamily="34" charset="0"/>
              </a:rPr>
              <a:t> les </a:t>
            </a:r>
            <a:r>
              <a:rPr lang="en-GB" altLang="en-US" sz="1800" dirty="0" err="1" smtClean="0">
                <a:solidFill>
                  <a:srgbClr val="000000"/>
                </a:solidFill>
                <a:latin typeface="Calibri" pitchFamily="34" charset="0"/>
              </a:rPr>
              <a:t>calendriers</a:t>
            </a:r>
            <a:endParaRPr lang="en-GB" altLang="en-US" sz="1800" dirty="0">
              <a:solidFill>
                <a:srgbClr val="000000"/>
              </a:solidFill>
              <a:latin typeface="Calibri" pitchFamily="34" charset="0"/>
            </a:endParaRPr>
          </a:p>
          <a:p>
            <a:pPr eaLnBrk="1" hangingPunct="1">
              <a:spcBef>
                <a:spcPct val="0"/>
              </a:spcBef>
              <a:buFontTx/>
              <a:buChar char="•"/>
            </a:pPr>
            <a:endParaRPr lang="en-GB" altLang="en-US" sz="1000" dirty="0">
              <a:solidFill>
                <a:srgbClr val="000000"/>
              </a:solidFill>
              <a:latin typeface="Calibri" pitchFamily="34" charset="0"/>
            </a:endParaRPr>
          </a:p>
          <a:p>
            <a:pPr eaLnBrk="1" hangingPunct="1">
              <a:spcBef>
                <a:spcPct val="0"/>
              </a:spcBef>
              <a:buFontTx/>
              <a:buChar char="•"/>
            </a:pPr>
            <a:r>
              <a:rPr lang="en-GB" altLang="en-US" sz="1800" dirty="0" smtClean="0">
                <a:solidFill>
                  <a:srgbClr val="000000"/>
                </a:solidFill>
                <a:latin typeface="Calibri" pitchFamily="34" charset="0"/>
              </a:rPr>
              <a:t>SITUATION EXISTANTE</a:t>
            </a:r>
            <a:endParaRPr lang="en-GB" altLang="en-US" sz="1800" dirty="0">
              <a:solidFill>
                <a:srgbClr val="000000"/>
              </a:solidFill>
              <a:latin typeface="Calibri" pitchFamily="34" charset="0"/>
            </a:endParaRPr>
          </a:p>
          <a:p>
            <a:pPr lvl="1" eaLnBrk="1" hangingPunct="1">
              <a:spcBef>
                <a:spcPct val="0"/>
              </a:spcBef>
              <a:buFontTx/>
              <a:buChar char="•"/>
            </a:pPr>
            <a:r>
              <a:rPr lang="en-GB" altLang="en-US" sz="1800" b="1" dirty="0" smtClean="0">
                <a:solidFill>
                  <a:srgbClr val="000000"/>
                </a:solidFill>
                <a:latin typeface="Calibri" pitchFamily="34" charset="0"/>
              </a:rPr>
              <a:t>Parties au </a:t>
            </a:r>
            <a:r>
              <a:rPr lang="en-GB" altLang="en-US" sz="1800" b="1" dirty="0" err="1" smtClean="0">
                <a:solidFill>
                  <a:srgbClr val="000000"/>
                </a:solidFill>
                <a:latin typeface="Calibri" pitchFamily="34" charset="0"/>
              </a:rPr>
              <a:t>conflit</a:t>
            </a:r>
            <a:endParaRPr lang="en-GB" altLang="en-US" sz="1800" b="1" dirty="0">
              <a:solidFill>
                <a:srgbClr val="000000"/>
              </a:solidFill>
              <a:latin typeface="Calibri" pitchFamily="34" charset="0"/>
            </a:endParaRPr>
          </a:p>
          <a:p>
            <a:pPr lvl="1" eaLnBrk="1" hangingPunct="1">
              <a:spcBef>
                <a:spcPct val="0"/>
              </a:spcBef>
              <a:buFontTx/>
              <a:buChar char="•"/>
            </a:pPr>
            <a:r>
              <a:rPr lang="en-GB" altLang="en-US" sz="1800" b="1" dirty="0" smtClean="0">
                <a:solidFill>
                  <a:srgbClr val="000000"/>
                </a:solidFill>
                <a:latin typeface="Calibri" pitchFamily="34" charset="0"/>
              </a:rPr>
              <a:t>Forces de </a:t>
            </a:r>
            <a:r>
              <a:rPr lang="en-GB" altLang="en-US" sz="1800" b="1" dirty="0" err="1" smtClean="0">
                <a:solidFill>
                  <a:srgbClr val="000000"/>
                </a:solidFill>
                <a:latin typeface="Calibri" pitchFamily="34" charset="0"/>
              </a:rPr>
              <a:t>l’ONU</a:t>
            </a:r>
            <a:r>
              <a:rPr lang="en-GB" altLang="en-US" sz="1800" b="1" dirty="0" smtClean="0">
                <a:solidFill>
                  <a:srgbClr val="000000"/>
                </a:solidFill>
                <a:latin typeface="Calibri" pitchFamily="34" charset="0"/>
              </a:rPr>
              <a:t> </a:t>
            </a:r>
            <a:r>
              <a:rPr lang="en-GB" altLang="en-US" sz="1800" b="1" dirty="0" err="1" smtClean="0">
                <a:solidFill>
                  <a:srgbClr val="000000"/>
                </a:solidFill>
                <a:latin typeface="Calibri" pitchFamily="34" charset="0"/>
              </a:rPr>
              <a:t>disponibles</a:t>
            </a:r>
            <a:endParaRPr lang="en-US" altLang="en-US" sz="1800" b="1" dirty="0">
              <a:solidFill>
                <a:srgbClr val="000000"/>
              </a:solidFill>
              <a:latin typeface="Calibri" pitchFamily="34" charset="0"/>
            </a:endParaRPr>
          </a:p>
          <a:p>
            <a:pPr lvl="1" eaLnBrk="1" hangingPunct="1">
              <a:spcBef>
                <a:spcPct val="0"/>
              </a:spcBef>
              <a:buFontTx/>
              <a:buChar char="•"/>
            </a:pPr>
            <a:r>
              <a:rPr lang="en-US" altLang="en-US" sz="1800" b="1" dirty="0" err="1" smtClean="0">
                <a:solidFill>
                  <a:srgbClr val="000000"/>
                </a:solidFill>
                <a:latin typeface="Calibri" pitchFamily="34" charset="0"/>
              </a:rPr>
              <a:t>Hypothèses</a:t>
            </a:r>
            <a:endParaRPr lang="en-US" altLang="en-US" sz="1800" b="1" dirty="0">
              <a:solidFill>
                <a:srgbClr val="000000"/>
              </a:solidFill>
              <a:latin typeface="Calibri" pitchFamily="34" charset="0"/>
            </a:endParaRPr>
          </a:p>
          <a:p>
            <a:pPr lvl="1" eaLnBrk="1" hangingPunct="1">
              <a:spcBef>
                <a:spcPct val="0"/>
              </a:spcBef>
              <a:buFontTx/>
              <a:buChar char="•"/>
            </a:pPr>
            <a:r>
              <a:rPr lang="en-US" altLang="en-US" sz="1800" b="1" dirty="0" err="1" smtClean="0">
                <a:solidFill>
                  <a:srgbClr val="000000"/>
                </a:solidFill>
                <a:latin typeface="Calibri" pitchFamily="34" charset="0"/>
              </a:rPr>
              <a:t>Limites</a:t>
            </a:r>
            <a:r>
              <a:rPr lang="en-US" altLang="en-US" sz="1800" b="1" dirty="0" smtClean="0">
                <a:solidFill>
                  <a:srgbClr val="000000"/>
                </a:solidFill>
                <a:latin typeface="Calibri" pitchFamily="34" charset="0"/>
              </a:rPr>
              <a:t> et </a:t>
            </a:r>
            <a:r>
              <a:rPr lang="en-US" altLang="en-US" sz="1800" b="1" dirty="0" err="1" smtClean="0">
                <a:solidFill>
                  <a:srgbClr val="000000"/>
                </a:solidFill>
                <a:latin typeface="Calibri" pitchFamily="34" charset="0"/>
              </a:rPr>
              <a:t>contraintes</a:t>
            </a:r>
            <a:endParaRPr lang="en-US" altLang="en-US" sz="1800" b="1" dirty="0">
              <a:solidFill>
                <a:srgbClr val="000000"/>
              </a:solidFill>
              <a:latin typeface="Calibri" pitchFamily="34" charset="0"/>
            </a:endParaRPr>
          </a:p>
          <a:p>
            <a:pPr lvl="1" eaLnBrk="1" hangingPunct="1">
              <a:spcBef>
                <a:spcPct val="0"/>
              </a:spcBef>
              <a:buFontTx/>
              <a:buNone/>
            </a:pPr>
            <a:endParaRPr lang="en-US" altLang="en-US" sz="1000" b="1" dirty="0">
              <a:solidFill>
                <a:srgbClr val="000000"/>
              </a:solidFill>
              <a:latin typeface="Calibri" pitchFamily="34" charset="0"/>
            </a:endParaRPr>
          </a:p>
          <a:p>
            <a:pPr eaLnBrk="1" hangingPunct="1">
              <a:spcBef>
                <a:spcPct val="0"/>
              </a:spcBef>
              <a:buFontTx/>
              <a:buChar char="•"/>
            </a:pPr>
            <a:r>
              <a:rPr lang="fr-FR" sz="1800" dirty="0">
                <a:solidFill>
                  <a:schemeClr val="tx1"/>
                </a:solidFill>
                <a:latin typeface="Calibri" panose="020F0502020204030204" pitchFamily="34" charset="0"/>
              </a:rPr>
              <a:t>MISSION – Intentions du Commandant</a:t>
            </a:r>
            <a:endParaRPr lang="en-US" altLang="en-US" sz="1800" dirty="0">
              <a:solidFill>
                <a:schemeClr val="tx1"/>
              </a:solidFill>
              <a:latin typeface="Calibri" pitchFamily="34" charset="0"/>
            </a:endParaRPr>
          </a:p>
          <a:p>
            <a:pPr eaLnBrk="1" hangingPunct="1">
              <a:spcBef>
                <a:spcPct val="0"/>
              </a:spcBef>
              <a:buFontTx/>
              <a:buChar char="•"/>
            </a:pPr>
            <a:endParaRPr lang="en-US" altLang="en-US" sz="1000" dirty="0">
              <a:solidFill>
                <a:srgbClr val="000000"/>
              </a:solidFill>
              <a:latin typeface="Calibri" pitchFamily="34" charset="0"/>
            </a:endParaRPr>
          </a:p>
          <a:p>
            <a:pPr eaLnBrk="1" hangingPunct="1">
              <a:spcBef>
                <a:spcPct val="0"/>
              </a:spcBef>
              <a:buFontTx/>
              <a:buChar char="•"/>
            </a:pPr>
            <a:r>
              <a:rPr lang="en-US" altLang="en-US" sz="1800" dirty="0" smtClean="0">
                <a:solidFill>
                  <a:srgbClr val="000000"/>
                </a:solidFill>
                <a:latin typeface="Calibri" pitchFamily="34" charset="0"/>
              </a:rPr>
              <a:t>EXÉCUTION</a:t>
            </a:r>
            <a:endParaRPr lang="en-US" altLang="en-US" sz="1800" dirty="0">
              <a:solidFill>
                <a:srgbClr val="000000"/>
              </a:solidFill>
              <a:latin typeface="Calibri" pitchFamily="34" charset="0"/>
            </a:endParaRPr>
          </a:p>
          <a:p>
            <a:pPr lvl="1" eaLnBrk="1" hangingPunct="1">
              <a:spcBef>
                <a:spcPct val="0"/>
              </a:spcBef>
              <a:buFontTx/>
              <a:buChar char="•"/>
            </a:pPr>
            <a:r>
              <a:rPr lang="fr-FR" sz="1800" b="1" dirty="0">
                <a:solidFill>
                  <a:schemeClr val="tx1"/>
                </a:solidFill>
                <a:latin typeface="Calibri" panose="020F0502020204030204" pitchFamily="34" charset="0"/>
              </a:rPr>
              <a:t>Concept d’opérations, notamment le mode d’emploi</a:t>
            </a:r>
            <a:endParaRPr lang="en-US" altLang="en-US" sz="1800" b="1" dirty="0">
              <a:solidFill>
                <a:schemeClr val="tx1"/>
              </a:solidFill>
              <a:latin typeface="Calibri" pitchFamily="34" charset="0"/>
            </a:endParaRPr>
          </a:p>
          <a:p>
            <a:pPr lvl="1" eaLnBrk="1" hangingPunct="1">
              <a:spcBef>
                <a:spcPct val="0"/>
              </a:spcBef>
              <a:buFontTx/>
              <a:buChar char="•"/>
            </a:pPr>
            <a:r>
              <a:rPr lang="fr-FR" sz="1800" b="1" dirty="0">
                <a:solidFill>
                  <a:schemeClr val="tx1"/>
                </a:solidFill>
                <a:latin typeface="Calibri" panose="020F0502020204030204" pitchFamily="34" charset="0"/>
              </a:rPr>
              <a:t>Les tâches à accomplir, </a:t>
            </a:r>
            <a:r>
              <a:rPr lang="fr-FR" sz="1800" b="1" dirty="0">
                <a:solidFill>
                  <a:srgbClr val="0033CC"/>
                </a:solidFill>
                <a:latin typeface="Calibri" panose="020F0502020204030204" pitchFamily="34" charset="0"/>
              </a:rPr>
              <a:t>y compris celles confiées à la CIMIC-NU</a:t>
            </a:r>
            <a:endParaRPr lang="en-US" altLang="en-US" sz="1800" b="1" dirty="0">
              <a:solidFill>
                <a:srgbClr val="0033CC"/>
              </a:solidFill>
              <a:latin typeface="Calibri" pitchFamily="34" charset="0"/>
            </a:endParaRPr>
          </a:p>
          <a:p>
            <a:pPr lvl="1" eaLnBrk="1" hangingPunct="1">
              <a:spcBef>
                <a:spcPct val="0"/>
              </a:spcBef>
              <a:buFontTx/>
              <a:buChar char="•"/>
            </a:pPr>
            <a:r>
              <a:rPr lang="fr-FR" sz="1800" b="1" dirty="0">
                <a:solidFill>
                  <a:schemeClr val="tx1"/>
                </a:solidFill>
                <a:latin typeface="Calibri" panose="020F0502020204030204" pitchFamily="34" charset="0"/>
              </a:rPr>
              <a:t>Instructions de coordination, y compris </a:t>
            </a:r>
            <a:r>
              <a:rPr lang="fr-FR" sz="1800" b="1" dirty="0" smtClean="0">
                <a:solidFill>
                  <a:schemeClr val="tx1"/>
                </a:solidFill>
                <a:latin typeface="Calibri" panose="020F0502020204030204" pitchFamily="34" charset="0"/>
              </a:rPr>
              <a:t>C2.</a:t>
            </a:r>
            <a:endParaRPr lang="en-US" altLang="en-US" sz="1800" b="1" dirty="0">
              <a:solidFill>
                <a:schemeClr val="tx1"/>
              </a:solidFill>
              <a:latin typeface="Calibri" pitchFamily="34" charset="0"/>
            </a:endParaRPr>
          </a:p>
          <a:p>
            <a:pPr lvl="1" eaLnBrk="1" hangingPunct="1">
              <a:spcBef>
                <a:spcPct val="0"/>
              </a:spcBef>
              <a:buFontTx/>
              <a:buNone/>
            </a:pPr>
            <a:endParaRPr lang="en-US" altLang="en-US" sz="1000" b="1" dirty="0">
              <a:solidFill>
                <a:srgbClr val="0000FF"/>
              </a:solidFill>
              <a:latin typeface="Calibri" pitchFamily="34" charset="0"/>
            </a:endParaRPr>
          </a:p>
          <a:p>
            <a:pPr eaLnBrk="1" hangingPunct="1">
              <a:spcBef>
                <a:spcPct val="0"/>
              </a:spcBef>
              <a:buFontTx/>
              <a:buChar char="•"/>
            </a:pPr>
            <a:r>
              <a:rPr lang="fr-FR" sz="1800" dirty="0">
                <a:solidFill>
                  <a:schemeClr val="tx1"/>
                </a:solidFill>
                <a:latin typeface="Calibri" panose="020F0502020204030204" pitchFamily="34" charset="0"/>
              </a:rPr>
              <a:t>SERVICES D’APPUI INTEGRES – ADMINISTRATION, LOGISTIQUE, INFORMATIQUE, etc. </a:t>
            </a:r>
            <a:endParaRPr lang="en-GB" altLang="en-US" sz="1800" dirty="0">
              <a:solidFill>
                <a:schemeClr val="tx1"/>
              </a:solidFill>
              <a:latin typeface="Calibri" pitchFamily="34" charset="0"/>
            </a:endParaRPr>
          </a:p>
        </p:txBody>
      </p:sp>
      <p:sp>
        <p:nvSpPr>
          <p:cNvPr id="203780" name="Text Box 3"/>
          <p:cNvSpPr txBox="1">
            <a:spLocks noChangeArrowheads="1"/>
          </p:cNvSpPr>
          <p:nvPr/>
        </p:nvSpPr>
        <p:spPr bwMode="auto">
          <a:xfrm>
            <a:off x="1614488" y="817563"/>
            <a:ext cx="5876925" cy="52322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sz="2800" dirty="0">
                <a:solidFill>
                  <a:schemeClr val="tx1"/>
                </a:solidFill>
                <a:latin typeface="Calibri" panose="020F0502020204030204" pitchFamily="34" charset="0"/>
              </a:rPr>
              <a:t>Modèle de Concept d’opérations</a:t>
            </a:r>
            <a:endParaRPr lang="en-GB" altLang="en-US" sz="2800" dirty="0">
              <a:solidFill>
                <a:schemeClr val="tx1"/>
              </a:solidFill>
              <a:latin typeface="Calibri" pitchFamily="34" charset="0"/>
            </a:endParaRPr>
          </a:p>
        </p:txBody>
      </p:sp>
      <p:sp>
        <p:nvSpPr>
          <p:cNvPr id="203781" name="AutoShape 5"/>
          <p:cNvSpPr>
            <a:spLocks noChangeArrowheads="1"/>
          </p:cNvSpPr>
          <p:nvPr/>
        </p:nvSpPr>
        <p:spPr bwMode="auto">
          <a:xfrm>
            <a:off x="5800725" y="2238375"/>
            <a:ext cx="2957513" cy="2457450"/>
          </a:xfrm>
          <a:prstGeom prst="wedgeRoundRectCallout">
            <a:avLst>
              <a:gd name="adj1" fmla="val -41306"/>
              <a:gd name="adj2" fmla="val -86370"/>
              <a:gd name="adj3" fmla="val 16667"/>
            </a:avLst>
          </a:prstGeom>
          <a:noFill/>
          <a:ln w="9525" algn="ctr">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fr-CH" altLang="en-US" sz="1800" dirty="0" smtClean="0">
                <a:solidFill>
                  <a:srgbClr val="000000"/>
                </a:solidFill>
                <a:latin typeface="Calibri" pitchFamily="34" charset="0"/>
              </a:rPr>
              <a:t>Le CONOPS/OPLAN doit être </a:t>
            </a:r>
            <a:r>
              <a:rPr lang="fr-CH" altLang="en-US" sz="1800" dirty="0" smtClean="0">
                <a:solidFill>
                  <a:srgbClr val="0033CC"/>
                </a:solidFill>
                <a:latin typeface="Calibri" pitchFamily="34" charset="0"/>
              </a:rPr>
              <a:t>conforme au Concept global de la Mission </a:t>
            </a:r>
            <a:r>
              <a:rPr lang="fr-CH" altLang="en-US" sz="1800" dirty="0" smtClean="0">
                <a:solidFill>
                  <a:srgbClr val="000000"/>
                </a:solidFill>
                <a:latin typeface="Calibri" pitchFamily="34" charset="0"/>
              </a:rPr>
              <a:t>et permettre l’élaboration de plan à un niveau inférieur – au niveau des </a:t>
            </a:r>
            <a:r>
              <a:rPr lang="fr-CH" altLang="en-US" sz="1800" dirty="0" smtClean="0">
                <a:solidFill>
                  <a:srgbClr val="0033CC"/>
                </a:solidFill>
                <a:latin typeface="Calibri" pitchFamily="34" charset="0"/>
              </a:rPr>
              <a:t>plans opérationnels de chaque composante</a:t>
            </a:r>
            <a:endParaRPr lang="fr-CH" altLang="en-US" sz="1800" dirty="0">
              <a:solidFill>
                <a:srgbClr val="0033CC"/>
              </a:solidFill>
              <a:latin typeface="Calibri" pitchFamily="34" charset="0"/>
            </a:endParaRPr>
          </a:p>
        </p:txBody>
      </p:sp>
      <p:sp>
        <p:nvSpPr>
          <p:cNvPr id="19463" name="Rectangle 7"/>
          <p:cNvSpPr>
            <a:spLocks noChangeArrowheads="1"/>
          </p:cNvSpPr>
          <p:nvPr/>
        </p:nvSpPr>
        <p:spPr bwMode="auto">
          <a:xfrm>
            <a:off x="2157537" y="252413"/>
            <a:ext cx="480035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buClr>
                <a:srgbClr val="FFFFFF"/>
              </a:buClr>
              <a:buSzPct val="80000"/>
              <a:buFont typeface="Wingdings" pitchFamily="2" charset="2"/>
              <a:buNone/>
              <a:defRPr/>
            </a:pPr>
            <a:r>
              <a:rPr lang="en-US" altLang="en-US" sz="2800" b="1" dirty="0">
                <a:solidFill>
                  <a:srgbClr val="015BBF"/>
                </a:solidFill>
                <a:effectLst>
                  <a:outerShdw blurRad="38100" dist="38100" dir="2700000" algn="tl">
                    <a:srgbClr val="C0C0C0"/>
                  </a:outerShdw>
                </a:effectLst>
              </a:rPr>
              <a:t>DOCUMENTS </a:t>
            </a:r>
            <a:r>
              <a:rPr lang="en-US" altLang="en-US" sz="2800" b="1" dirty="0" smtClean="0">
                <a:solidFill>
                  <a:srgbClr val="015BBF"/>
                </a:solidFill>
                <a:effectLst>
                  <a:outerShdw blurRad="38100" dist="38100" dir="2700000" algn="tl">
                    <a:srgbClr val="C0C0C0"/>
                  </a:outerShdw>
                </a:effectLst>
              </a:rPr>
              <a:t>OPÉRATIONNELS </a:t>
            </a:r>
            <a:endParaRPr lang="en-GB" altLang="en-US" sz="2800" b="1" dirty="0">
              <a:solidFill>
                <a:srgbClr val="015BBF"/>
              </a:solidFill>
              <a:effectLst>
                <a:outerShdw blurRad="38100" dist="38100" dir="2700000" algn="tl">
                  <a:srgbClr val="C0C0C0"/>
                </a:outerShdw>
              </a:effectLst>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146</a:t>
            </a:fld>
            <a:endParaRPr lang="en-GB" altLang="en-US" sz="1600" b="1" dirty="0" smtClean="0">
              <a:solidFill>
                <a:srgbClr val="000000"/>
              </a:solidFill>
            </a:endParaRPr>
          </a:p>
        </p:txBody>
      </p:sp>
      <p:sp>
        <p:nvSpPr>
          <p:cNvPr id="11" name="ZoneTexte 10"/>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3" name="Rectangle 3"/>
          <p:cNvSpPr>
            <a:spLocks noChangeArrowheads="1"/>
          </p:cNvSpPr>
          <p:nvPr/>
        </p:nvSpPr>
        <p:spPr bwMode="auto">
          <a:xfrm>
            <a:off x="423925" y="1931205"/>
            <a:ext cx="3956050" cy="470898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000000"/>
              </a:buClr>
              <a:buSzPct val="80000"/>
              <a:buFont typeface="Wingdings" pitchFamily="2" charset="2"/>
              <a:buChar char="§"/>
            </a:pPr>
            <a:r>
              <a:rPr lang="fr-FR" sz="2000" dirty="0">
                <a:solidFill>
                  <a:schemeClr val="tx1"/>
                </a:solidFill>
                <a:latin typeface="Calibri" panose="020F0502020204030204" pitchFamily="34" charset="0"/>
              </a:rPr>
              <a:t>L’ordre partiel (FRAGO)’ modifie </a:t>
            </a:r>
            <a:r>
              <a:rPr lang="fr-FR" sz="2000" dirty="0">
                <a:solidFill>
                  <a:srgbClr val="015BBF"/>
                </a:solidFill>
                <a:latin typeface="Calibri" panose="020F0502020204030204" pitchFamily="34" charset="0"/>
              </a:rPr>
              <a:t>de manière opportune les ordres déjà donnés </a:t>
            </a:r>
            <a:r>
              <a:rPr lang="fr-FR" sz="2000" dirty="0">
                <a:solidFill>
                  <a:schemeClr val="tx1"/>
                </a:solidFill>
                <a:latin typeface="Calibri" panose="020F0502020204030204" pitchFamily="34" charset="0"/>
              </a:rPr>
              <a:t>à des commandants jouant un rôle d’appui ou de soutien, en adressant parallèlement une notification aux échelons de commandement supérieurs ou </a:t>
            </a:r>
            <a:r>
              <a:rPr lang="fr-FR" sz="2000" dirty="0" smtClean="0">
                <a:solidFill>
                  <a:schemeClr val="tx1"/>
                </a:solidFill>
                <a:latin typeface="Calibri" panose="020F0502020204030204" pitchFamily="34" charset="0"/>
              </a:rPr>
              <a:t>adjoints</a:t>
            </a:r>
          </a:p>
          <a:p>
            <a:pPr eaLnBrk="1" hangingPunct="1">
              <a:spcBef>
                <a:spcPct val="0"/>
              </a:spcBef>
              <a:buClr>
                <a:srgbClr val="000000"/>
              </a:buClr>
              <a:buSzPct val="80000"/>
              <a:buFont typeface="Wingdings" pitchFamily="2" charset="2"/>
              <a:buChar char="§"/>
            </a:pPr>
            <a:endParaRPr lang="en-US" altLang="en-US" sz="1000" dirty="0">
              <a:solidFill>
                <a:schemeClr val="tx1"/>
              </a:solidFill>
              <a:latin typeface="Calibri" pitchFamily="34" charset="0"/>
            </a:endParaRPr>
          </a:p>
          <a:p>
            <a:pPr eaLnBrk="1" hangingPunct="1">
              <a:spcBef>
                <a:spcPct val="0"/>
              </a:spcBef>
              <a:buClr>
                <a:srgbClr val="000000"/>
              </a:buClr>
              <a:buSzPct val="80000"/>
              <a:buFont typeface="Wingdings" pitchFamily="2" charset="2"/>
              <a:buChar char="§"/>
            </a:pPr>
            <a:r>
              <a:rPr lang="en-US" altLang="en-US" sz="2000" dirty="0">
                <a:solidFill>
                  <a:schemeClr val="tx1"/>
                </a:solidFill>
                <a:latin typeface="Calibri" pitchFamily="34" charset="0"/>
              </a:rPr>
              <a:t> </a:t>
            </a:r>
            <a:r>
              <a:rPr lang="fr-FR" sz="2000" dirty="0">
                <a:solidFill>
                  <a:schemeClr val="tx1"/>
                </a:solidFill>
                <a:latin typeface="Calibri" panose="020F0502020204030204" pitchFamily="34" charset="0"/>
              </a:rPr>
              <a:t>Comme tout autre type d’ordre, l’Ordre partiel (FRAGO) doit suivre la </a:t>
            </a:r>
            <a:r>
              <a:rPr lang="fr-FR" sz="2000" dirty="0">
                <a:solidFill>
                  <a:srgbClr val="015BBF"/>
                </a:solidFill>
                <a:latin typeface="Calibri" panose="020F0502020204030204" pitchFamily="34" charset="0"/>
              </a:rPr>
              <a:t>chaîne de </a:t>
            </a:r>
            <a:r>
              <a:rPr lang="fr-FR" sz="2000" dirty="0" smtClean="0">
                <a:solidFill>
                  <a:srgbClr val="015BBF"/>
                </a:solidFill>
                <a:latin typeface="Calibri" panose="020F0502020204030204" pitchFamily="34" charset="0"/>
              </a:rPr>
              <a:t>commandement</a:t>
            </a:r>
          </a:p>
          <a:p>
            <a:pPr eaLnBrk="1" hangingPunct="1">
              <a:spcBef>
                <a:spcPct val="0"/>
              </a:spcBef>
              <a:buClr>
                <a:srgbClr val="000000"/>
              </a:buClr>
              <a:buSzPct val="80000"/>
              <a:buFont typeface="Wingdings" pitchFamily="2" charset="2"/>
              <a:buChar char="§"/>
            </a:pPr>
            <a:endParaRPr lang="en-US" altLang="en-US" sz="1000" dirty="0">
              <a:solidFill>
                <a:srgbClr val="015BBF"/>
              </a:solidFill>
              <a:latin typeface="Calibri" pitchFamily="34" charset="0"/>
            </a:endParaRPr>
          </a:p>
          <a:p>
            <a:pPr eaLnBrk="1" hangingPunct="1">
              <a:spcBef>
                <a:spcPct val="0"/>
              </a:spcBef>
              <a:buClr>
                <a:srgbClr val="000000"/>
              </a:buClr>
              <a:buSzPct val="80000"/>
              <a:buFont typeface="Wingdings" pitchFamily="2" charset="2"/>
              <a:buChar char="§"/>
            </a:pPr>
            <a:r>
              <a:rPr lang="en-US" altLang="en-US" sz="2000" dirty="0">
                <a:solidFill>
                  <a:srgbClr val="015BBF"/>
                </a:solidFill>
                <a:latin typeface="Calibri" pitchFamily="34" charset="0"/>
              </a:rPr>
              <a:t> </a:t>
            </a:r>
            <a:r>
              <a:rPr lang="fr-FR" sz="2000" dirty="0">
                <a:solidFill>
                  <a:srgbClr val="015BBF"/>
                </a:solidFill>
                <a:latin typeface="Calibri" panose="020F0502020204030204" pitchFamily="34" charset="0"/>
              </a:rPr>
              <a:t>Les officiers de la CIMIC-NU peuvent avoir à apporter une contribution personnelle</a:t>
            </a:r>
            <a:endParaRPr lang="en-US" altLang="en-US" sz="2000" dirty="0">
              <a:solidFill>
                <a:srgbClr val="015BBF"/>
              </a:solidFill>
              <a:latin typeface="Calibri" pitchFamily="34" charset="0"/>
            </a:endParaRPr>
          </a:p>
        </p:txBody>
      </p:sp>
      <p:pic>
        <p:nvPicPr>
          <p:cNvPr id="204804" name="Picture 4" descr="Frago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87875" y="1431925"/>
            <a:ext cx="4341813" cy="5108575"/>
          </a:xfrm>
          <a:prstGeom prst="rect">
            <a:avLst/>
          </a:prstGeom>
          <a:noFill/>
          <a:ln w="9525">
            <a:solidFill>
              <a:srgbClr val="800000"/>
            </a:solidFill>
            <a:miter lim="800000"/>
            <a:headEnd/>
            <a:tailEnd/>
          </a:ln>
          <a:extLst>
            <a:ext uri="{909E8E84-426E-40DD-AFC4-6F175D3DCCD1}">
              <a14:hiddenFill xmlns:a14="http://schemas.microsoft.com/office/drawing/2010/main">
                <a:solidFill>
                  <a:srgbClr val="FFFFFF"/>
                </a:solidFill>
              </a14:hiddenFill>
            </a:ext>
          </a:extLst>
        </p:spPr>
      </p:pic>
      <p:sp>
        <p:nvSpPr>
          <p:cNvPr id="204805" name="Rectangle 5"/>
          <p:cNvSpPr>
            <a:spLocks noChangeArrowheads="1"/>
          </p:cNvSpPr>
          <p:nvPr/>
        </p:nvSpPr>
        <p:spPr bwMode="auto">
          <a:xfrm>
            <a:off x="2819899" y="855663"/>
            <a:ext cx="3469284" cy="52322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GB" altLang="en-US" sz="2800" dirty="0" err="1" smtClean="0">
                <a:solidFill>
                  <a:srgbClr val="000000"/>
                </a:solidFill>
                <a:latin typeface="Calibri" pitchFamily="34" charset="0"/>
              </a:rPr>
              <a:t>Ordre</a:t>
            </a:r>
            <a:r>
              <a:rPr lang="en-GB" altLang="en-US" sz="2800" dirty="0" smtClean="0">
                <a:solidFill>
                  <a:srgbClr val="000000"/>
                </a:solidFill>
                <a:latin typeface="Calibri" pitchFamily="34" charset="0"/>
              </a:rPr>
              <a:t> </a:t>
            </a:r>
            <a:r>
              <a:rPr lang="en-GB" altLang="en-US" sz="2800" dirty="0" err="1" smtClean="0">
                <a:solidFill>
                  <a:srgbClr val="000000"/>
                </a:solidFill>
                <a:latin typeface="Calibri" pitchFamily="34" charset="0"/>
              </a:rPr>
              <a:t>partiel</a:t>
            </a:r>
            <a:r>
              <a:rPr lang="en-GB" altLang="en-US" sz="2800" dirty="0" smtClean="0">
                <a:solidFill>
                  <a:srgbClr val="000000"/>
                </a:solidFill>
                <a:latin typeface="Calibri" pitchFamily="34" charset="0"/>
              </a:rPr>
              <a:t> (FRAGO)</a:t>
            </a:r>
            <a:endParaRPr lang="en-GB" altLang="en-US" sz="2800" b="0" dirty="0">
              <a:solidFill>
                <a:srgbClr val="000000"/>
              </a:solidFill>
              <a:latin typeface="Calibri" pitchFamily="34" charset="0"/>
            </a:endParaRPr>
          </a:p>
        </p:txBody>
      </p:sp>
      <p:sp>
        <p:nvSpPr>
          <p:cNvPr id="109574" name="Rectangle 6"/>
          <p:cNvSpPr>
            <a:spLocks noChangeArrowheads="1"/>
          </p:cNvSpPr>
          <p:nvPr/>
        </p:nvSpPr>
        <p:spPr bwMode="auto">
          <a:xfrm>
            <a:off x="2198416" y="252413"/>
            <a:ext cx="4718599"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buClr>
                <a:srgbClr val="FFFFFF"/>
              </a:buClr>
              <a:buSzPct val="80000"/>
              <a:buFont typeface="Wingdings" pitchFamily="2" charset="2"/>
              <a:buNone/>
              <a:defRPr/>
            </a:pPr>
            <a:r>
              <a:rPr lang="en-US" altLang="en-US" sz="2800" b="1" dirty="0" smtClean="0">
                <a:solidFill>
                  <a:srgbClr val="000000"/>
                </a:solidFill>
                <a:effectLst>
                  <a:outerShdw blurRad="38100" dist="38100" dir="2700000" algn="tl">
                    <a:srgbClr val="C0C0C0"/>
                  </a:outerShdw>
                </a:effectLst>
              </a:rPr>
              <a:t>DOCUMENTS OPÉRATIONNELS</a:t>
            </a:r>
            <a:endParaRPr lang="en-GB" altLang="en-US" sz="2800" b="1" dirty="0">
              <a:solidFill>
                <a:srgbClr val="000000"/>
              </a:solidFill>
              <a:effectLst>
                <a:outerShdw blurRad="38100" dist="38100" dir="2700000" algn="tl">
                  <a:srgbClr val="C0C0C0"/>
                </a:outerShdw>
              </a:effectLst>
            </a:endParaRPr>
          </a:p>
        </p:txBody>
      </p:sp>
      <p:sp>
        <p:nvSpPr>
          <p:cNvPr id="204807" name="Rectangle 8"/>
          <p:cNvSpPr>
            <a:spLocks noChangeArrowheads="1"/>
          </p:cNvSpPr>
          <p:nvPr/>
        </p:nvSpPr>
        <p:spPr bwMode="auto">
          <a:xfrm>
            <a:off x="193675" y="1547813"/>
            <a:ext cx="1573213" cy="314325"/>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b="0" dirty="0">
                <a:solidFill>
                  <a:srgbClr val="000000"/>
                </a:solidFill>
                <a:latin typeface="Calibri" pitchFamily="34" charset="0"/>
              </a:rPr>
              <a:t>OPLAN/OPORDER</a:t>
            </a:r>
          </a:p>
        </p:txBody>
      </p:sp>
      <p:sp>
        <p:nvSpPr>
          <p:cNvPr id="204808" name="Rectangle 10"/>
          <p:cNvSpPr>
            <a:spLocks noChangeArrowheads="1"/>
          </p:cNvSpPr>
          <p:nvPr/>
        </p:nvSpPr>
        <p:spPr bwMode="auto">
          <a:xfrm>
            <a:off x="2382838" y="1547813"/>
            <a:ext cx="1766887" cy="314325"/>
          </a:xfrm>
          <a:prstGeom prst="rect">
            <a:avLst/>
          </a:prstGeom>
          <a:noFill/>
          <a:ln w="9525" algn="ctr">
            <a:solidFill>
              <a:srgbClr val="8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b="0">
                <a:solidFill>
                  <a:srgbClr val="000000"/>
                </a:solidFill>
                <a:latin typeface="Calibri" pitchFamily="34" charset="0"/>
              </a:rPr>
              <a:t>FRAGO</a:t>
            </a:r>
          </a:p>
        </p:txBody>
      </p:sp>
      <p:sp>
        <p:nvSpPr>
          <p:cNvPr id="204809" name="AutoShape 11"/>
          <p:cNvSpPr>
            <a:spLocks noChangeArrowheads="1"/>
          </p:cNvSpPr>
          <p:nvPr/>
        </p:nvSpPr>
        <p:spPr bwMode="auto">
          <a:xfrm>
            <a:off x="1806575" y="1585913"/>
            <a:ext cx="576263" cy="223837"/>
          </a:xfrm>
          <a:custGeom>
            <a:avLst/>
            <a:gdLst>
              <a:gd name="T0" fmla="*/ 307620821 w 21600"/>
              <a:gd name="T1" fmla="*/ 0 h 21600"/>
              <a:gd name="T2" fmla="*/ 0 w 21600"/>
              <a:gd name="T3" fmla="*/ 12018772 h 21600"/>
              <a:gd name="T4" fmla="*/ 307620821 w 21600"/>
              <a:gd name="T5" fmla="*/ 24037431 h 21600"/>
              <a:gd name="T6" fmla="*/ 410161326 w 21600"/>
              <a:gd name="T7" fmla="*/ 12018772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noFill/>
          <a:ln w="9525" algn="ctr">
            <a:solidFill>
              <a:srgbClr val="800000"/>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p>
            <a:endParaRPr lang="fr-CH"/>
          </a:p>
        </p:txBody>
      </p:sp>
      <p:graphicFrame>
        <p:nvGraphicFramePr>
          <p:cNvPr id="2" name="Tableau 1"/>
          <p:cNvGraphicFramePr>
            <a:graphicFrameLocks noGrp="1"/>
          </p:cNvGraphicFramePr>
          <p:nvPr>
            <p:extLst>
              <p:ext uri="{D42A27DB-BD31-4B8C-83A1-F6EECF244321}">
                <p14:modId xmlns:p14="http://schemas.microsoft.com/office/powerpoint/2010/main" val="1399609870"/>
              </p:ext>
            </p:extLst>
          </p:nvPr>
        </p:nvGraphicFramePr>
        <p:xfrm>
          <a:off x="4687215" y="1470345"/>
          <a:ext cx="4109335" cy="5030495"/>
        </p:xfrm>
        <a:graphic>
          <a:graphicData uri="http://schemas.openxmlformats.org/drawingml/2006/table">
            <a:tbl>
              <a:tblPr firstRow="1" firstCol="1" bandRow="1">
                <a:tableStyleId>{5C22544A-7EE6-4342-B048-85BDC9FD1C3A}</a:tableStyleId>
              </a:tblPr>
              <a:tblGrid>
                <a:gridCol w="4109335"/>
              </a:tblGrid>
              <a:tr h="5030495">
                <a:tc>
                  <a:txBody>
                    <a:bodyPr/>
                    <a:lstStyle/>
                    <a:p>
                      <a:pPr algn="just">
                        <a:spcAft>
                          <a:spcPts val="0"/>
                        </a:spcAft>
                      </a:pPr>
                      <a:r>
                        <a:rPr lang="fr-FR" sz="900" dirty="0">
                          <a:solidFill>
                            <a:schemeClr val="tx1"/>
                          </a:solidFill>
                          <a:effectLst/>
                          <a:latin typeface="Calibri" panose="020F0502020204030204" pitchFamily="34" charset="0"/>
                        </a:rPr>
                        <a:t> </a:t>
                      </a:r>
                      <a:r>
                        <a:rPr lang="fr-FR" sz="900" dirty="0" smtClean="0">
                          <a:solidFill>
                            <a:schemeClr val="tx1"/>
                          </a:solidFill>
                          <a:effectLst/>
                          <a:latin typeface="Calibri" panose="020F0502020204030204" pitchFamily="34" charset="0"/>
                        </a:rPr>
                        <a:t>ORDRE </a:t>
                      </a:r>
                      <a:r>
                        <a:rPr lang="fr-FR" sz="900" dirty="0">
                          <a:solidFill>
                            <a:schemeClr val="tx1"/>
                          </a:solidFill>
                          <a:effectLst/>
                          <a:latin typeface="Calibri" panose="020F0502020204030204" pitchFamily="34" charset="0"/>
                        </a:rPr>
                        <a:t>PARTIEL </a:t>
                      </a:r>
                      <a:r>
                        <a:rPr lang="fr-FR" sz="900" dirty="0" smtClean="0">
                          <a:solidFill>
                            <a:schemeClr val="tx1"/>
                          </a:solidFill>
                          <a:effectLst/>
                          <a:latin typeface="Calibri" panose="020F0502020204030204" pitchFamily="34" charset="0"/>
                        </a:rPr>
                        <a:t>_____________________</a:t>
                      </a:r>
                      <a:endParaRPr lang="fr-CH" sz="900" dirty="0" smtClean="0">
                        <a:solidFill>
                          <a:schemeClr val="tx1"/>
                        </a:solidFill>
                        <a:effectLst/>
                        <a:latin typeface="Calibri" panose="020F0502020204030204" pitchFamily="34" charset="0"/>
                      </a:endParaRPr>
                    </a:p>
                    <a:p>
                      <a:pPr algn="just">
                        <a:spcAft>
                          <a:spcPts val="0"/>
                        </a:spcAft>
                      </a:pPr>
                      <a:endParaRPr lang="fr-CH" sz="900" dirty="0" smtClean="0">
                        <a:solidFill>
                          <a:schemeClr val="tx1"/>
                        </a:solidFill>
                        <a:effectLst/>
                        <a:latin typeface="Calibri" panose="020F0502020204030204" pitchFamily="34" charset="0"/>
                      </a:endParaRPr>
                    </a:p>
                    <a:p>
                      <a:pPr algn="just">
                        <a:spcAft>
                          <a:spcPts val="0"/>
                        </a:spcAft>
                      </a:pPr>
                      <a:r>
                        <a:rPr lang="fr-FR" sz="900" dirty="0" smtClean="0">
                          <a:solidFill>
                            <a:schemeClr val="tx1"/>
                          </a:solidFill>
                          <a:effectLst/>
                          <a:latin typeface="Calibri" panose="020F0502020204030204" pitchFamily="34" charset="0"/>
                        </a:rPr>
                        <a:t>Références</a:t>
                      </a:r>
                      <a:r>
                        <a:rPr lang="fr-FR" sz="900" dirty="0">
                          <a:solidFill>
                            <a:schemeClr val="tx1"/>
                          </a:solidFill>
                          <a:effectLst/>
                          <a:latin typeface="Calibri" panose="020F0502020204030204" pitchFamily="34" charset="0"/>
                        </a:rPr>
                        <a:t> : Référence (obligatoire), l’ordre étant </a:t>
                      </a:r>
                      <a:r>
                        <a:rPr lang="fr-FR" sz="900" dirty="0" smtClean="0">
                          <a:solidFill>
                            <a:schemeClr val="tx1"/>
                          </a:solidFill>
                          <a:effectLst/>
                          <a:latin typeface="Calibri" panose="020F0502020204030204" pitchFamily="34" charset="0"/>
                        </a:rPr>
                        <a:t>modifié</a:t>
                      </a:r>
                    </a:p>
                    <a:p>
                      <a:pPr algn="just">
                        <a:spcAft>
                          <a:spcPts val="0"/>
                        </a:spcAft>
                      </a:pPr>
                      <a:endParaRPr lang="fr-FR" sz="900" dirty="0" smtClean="0">
                        <a:solidFill>
                          <a:schemeClr val="tx1"/>
                        </a:solidFill>
                        <a:effectLst/>
                        <a:latin typeface="Calibri" panose="020F0502020204030204" pitchFamily="34" charset="0"/>
                      </a:endParaRPr>
                    </a:p>
                    <a:p>
                      <a:pPr algn="just">
                        <a:spcAft>
                          <a:spcPts val="0"/>
                        </a:spcAft>
                      </a:pPr>
                      <a:r>
                        <a:rPr lang="fr-FR" sz="900" dirty="0" smtClean="0">
                          <a:solidFill>
                            <a:schemeClr val="tx1"/>
                          </a:solidFill>
                          <a:effectLst/>
                          <a:latin typeface="Calibri" panose="020F0502020204030204" pitchFamily="34" charset="0"/>
                        </a:rPr>
                        <a:t>Fuseau </a:t>
                      </a:r>
                      <a:r>
                        <a:rPr lang="fr-FR" sz="900" dirty="0">
                          <a:solidFill>
                            <a:schemeClr val="tx1"/>
                          </a:solidFill>
                          <a:effectLst/>
                          <a:latin typeface="Calibri" panose="020F0502020204030204" pitchFamily="34" charset="0"/>
                        </a:rPr>
                        <a:t>horaire pour toute la durée </a:t>
                      </a:r>
                      <a:r>
                        <a:rPr lang="fr-FR" sz="900" dirty="0" smtClean="0">
                          <a:solidFill>
                            <a:schemeClr val="tx1"/>
                          </a:solidFill>
                          <a:effectLst/>
                          <a:latin typeface="Calibri" panose="020F0502020204030204" pitchFamily="34" charset="0"/>
                        </a:rPr>
                        <a:t>d’application de </a:t>
                      </a:r>
                      <a:r>
                        <a:rPr lang="fr-FR" sz="900" dirty="0">
                          <a:solidFill>
                            <a:schemeClr val="tx1"/>
                          </a:solidFill>
                          <a:effectLst/>
                          <a:latin typeface="Calibri" panose="020F0502020204030204" pitchFamily="34" charset="0"/>
                        </a:rPr>
                        <a:t>l’ordre (</a:t>
                      </a:r>
                      <a:r>
                        <a:rPr lang="fr-FR" sz="900" dirty="0" smtClean="0">
                          <a:solidFill>
                            <a:schemeClr val="tx1"/>
                          </a:solidFill>
                          <a:effectLst/>
                          <a:latin typeface="Calibri" panose="020F0502020204030204" pitchFamily="34" charset="0"/>
                        </a:rPr>
                        <a:t>facultatif)</a:t>
                      </a:r>
                    </a:p>
                    <a:p>
                      <a:pPr algn="just">
                        <a:spcAft>
                          <a:spcPts val="0"/>
                        </a:spcAft>
                      </a:pPr>
                      <a:endParaRPr lang="fr-FR" sz="900" dirty="0" smtClean="0">
                        <a:solidFill>
                          <a:schemeClr val="tx1"/>
                        </a:solidFill>
                        <a:effectLst/>
                        <a:latin typeface="Calibri" panose="020F0502020204030204" pitchFamily="34" charset="0"/>
                      </a:endParaRPr>
                    </a:p>
                    <a:p>
                      <a:pPr marL="228600" indent="-228600" algn="just">
                        <a:spcAft>
                          <a:spcPts val="0"/>
                        </a:spcAft>
                        <a:buAutoNum type="arabicPeriod"/>
                      </a:pPr>
                      <a:r>
                        <a:rPr lang="fr-FR" sz="900" dirty="0" smtClean="0">
                          <a:solidFill>
                            <a:schemeClr val="tx1"/>
                          </a:solidFill>
                          <a:effectLst/>
                          <a:latin typeface="Calibri" panose="020F0502020204030204" pitchFamily="34" charset="0"/>
                        </a:rPr>
                        <a:t>SITUATION </a:t>
                      </a:r>
                      <a:r>
                        <a:rPr lang="fr-FR" sz="900" dirty="0">
                          <a:solidFill>
                            <a:schemeClr val="tx1"/>
                          </a:solidFill>
                          <a:effectLst/>
                          <a:latin typeface="Calibri" panose="020F0502020204030204" pitchFamily="34" charset="0"/>
                        </a:rPr>
                        <a:t>(obligatoire) : faire état de toute modification de l’ordre </a:t>
                      </a:r>
                      <a:r>
                        <a:rPr lang="fr-FR" sz="900" dirty="0" smtClean="0">
                          <a:solidFill>
                            <a:schemeClr val="tx1"/>
                          </a:solidFill>
                          <a:effectLst/>
                          <a:latin typeface="Calibri" panose="020F0502020204030204" pitchFamily="34" charset="0"/>
                        </a:rPr>
                        <a:t>existant</a:t>
                      </a:r>
                      <a:endParaRPr lang="fr-CH" sz="900" dirty="0" smtClean="0">
                        <a:solidFill>
                          <a:schemeClr val="tx1"/>
                        </a:solidFill>
                        <a:effectLst/>
                        <a:latin typeface="Calibri" panose="020F0502020204030204" pitchFamily="34" charset="0"/>
                      </a:endParaRPr>
                    </a:p>
                    <a:p>
                      <a:pPr marL="228600" indent="-228600" algn="just">
                        <a:spcAft>
                          <a:spcPts val="0"/>
                        </a:spcAft>
                        <a:buAutoNum type="arabicPeriod"/>
                      </a:pPr>
                      <a:endParaRPr lang="fr-CH" sz="900" dirty="0" smtClean="0">
                        <a:solidFill>
                          <a:schemeClr val="tx1"/>
                        </a:solidFill>
                        <a:effectLst/>
                        <a:latin typeface="Calibri" panose="020F0502020204030204" pitchFamily="34" charset="0"/>
                      </a:endParaRPr>
                    </a:p>
                    <a:p>
                      <a:pPr marL="228600" indent="-228600" algn="just">
                        <a:spcAft>
                          <a:spcPts val="0"/>
                        </a:spcAft>
                        <a:buAutoNum type="arabicPeriod"/>
                      </a:pPr>
                      <a:r>
                        <a:rPr lang="fr-FR" sz="900" dirty="0" smtClean="0">
                          <a:solidFill>
                            <a:schemeClr val="tx1"/>
                          </a:solidFill>
                          <a:effectLst/>
                          <a:latin typeface="Calibri" panose="020F0502020204030204" pitchFamily="34" charset="0"/>
                        </a:rPr>
                        <a:t>MISSION </a:t>
                      </a:r>
                      <a:r>
                        <a:rPr lang="fr-FR" sz="900" dirty="0">
                          <a:solidFill>
                            <a:schemeClr val="tx1"/>
                          </a:solidFill>
                          <a:effectLst/>
                          <a:latin typeface="Calibri" panose="020F0502020204030204" pitchFamily="34" charset="0"/>
                        </a:rPr>
                        <a:t>(obligatoire) : exposer la nouvelle </a:t>
                      </a:r>
                      <a:r>
                        <a:rPr lang="fr-FR" sz="900" dirty="0" smtClean="0">
                          <a:solidFill>
                            <a:schemeClr val="tx1"/>
                          </a:solidFill>
                          <a:effectLst/>
                          <a:latin typeface="Calibri" panose="020F0502020204030204" pitchFamily="34" charset="0"/>
                        </a:rPr>
                        <a:t>mission</a:t>
                      </a:r>
                    </a:p>
                    <a:p>
                      <a:pPr marL="228600" indent="-228600" algn="just">
                        <a:spcAft>
                          <a:spcPts val="0"/>
                        </a:spcAft>
                        <a:buAutoNum type="arabicPeriod"/>
                      </a:pPr>
                      <a:endParaRPr lang="fr-FR" sz="900" dirty="0" smtClean="0">
                        <a:solidFill>
                          <a:schemeClr val="tx1"/>
                        </a:solidFill>
                        <a:effectLst/>
                        <a:latin typeface="Calibri" panose="020F0502020204030204" pitchFamily="34" charset="0"/>
                      </a:endParaRPr>
                    </a:p>
                    <a:p>
                      <a:pPr marL="228600" indent="-228600" algn="just">
                        <a:spcAft>
                          <a:spcPts val="0"/>
                        </a:spcAft>
                        <a:buAutoNum type="arabicPeriod"/>
                      </a:pPr>
                      <a:r>
                        <a:rPr lang="fr-FR" sz="900" dirty="0" smtClean="0">
                          <a:solidFill>
                            <a:schemeClr val="tx1"/>
                          </a:solidFill>
                          <a:effectLst/>
                          <a:latin typeface="Calibri" panose="020F0502020204030204" pitchFamily="34" charset="0"/>
                        </a:rPr>
                        <a:t>EXÉCUTION</a:t>
                      </a:r>
                    </a:p>
                    <a:p>
                      <a:pPr marL="0" indent="0" algn="just">
                        <a:spcAft>
                          <a:spcPts val="0"/>
                        </a:spcAft>
                        <a:buNone/>
                      </a:pPr>
                      <a:endParaRPr lang="fr-FR" sz="900" dirty="0" smtClean="0">
                        <a:solidFill>
                          <a:schemeClr val="tx1"/>
                        </a:solidFill>
                        <a:effectLst/>
                        <a:latin typeface="Calibri" panose="020F0502020204030204" pitchFamily="34" charset="0"/>
                      </a:endParaRPr>
                    </a:p>
                    <a:p>
                      <a:pPr marL="0" indent="0" algn="just">
                        <a:spcAft>
                          <a:spcPts val="0"/>
                        </a:spcAft>
                        <a:buNone/>
                      </a:pPr>
                      <a:r>
                        <a:rPr lang="fr-FR" sz="900" dirty="0" smtClean="0">
                          <a:solidFill>
                            <a:schemeClr val="tx1"/>
                          </a:solidFill>
                          <a:effectLst/>
                          <a:latin typeface="Calibri" panose="020F0502020204030204" pitchFamily="34" charset="0"/>
                        </a:rPr>
                        <a:t>      </a:t>
                      </a:r>
                      <a:r>
                        <a:rPr lang="fr-FR" sz="900" dirty="0">
                          <a:solidFill>
                            <a:schemeClr val="tx1"/>
                          </a:solidFill>
                          <a:effectLst/>
                          <a:latin typeface="Calibri" panose="020F0502020204030204" pitchFamily="34" charset="0"/>
                        </a:rPr>
                        <a:t>Intention (facultatif</a:t>
                      </a:r>
                      <a:r>
                        <a:rPr lang="fr-FR" sz="900" dirty="0" smtClean="0">
                          <a:solidFill>
                            <a:schemeClr val="tx1"/>
                          </a:solidFill>
                          <a:effectLst/>
                          <a:latin typeface="Calibri" panose="020F0502020204030204" pitchFamily="34" charset="0"/>
                        </a:rPr>
                        <a:t>)</a:t>
                      </a:r>
                    </a:p>
                    <a:p>
                      <a:pPr marL="0" indent="0" algn="just">
                        <a:spcAft>
                          <a:spcPts val="0"/>
                        </a:spcAft>
                        <a:buNone/>
                      </a:pPr>
                      <a:endParaRPr lang="fr-CH" sz="900" dirty="0">
                        <a:solidFill>
                          <a:schemeClr val="tx1"/>
                        </a:solidFill>
                        <a:effectLst/>
                        <a:latin typeface="Calibri" panose="020F0502020204030204" pitchFamily="34" charset="0"/>
                      </a:endParaRPr>
                    </a:p>
                    <a:p>
                      <a:pPr marL="712788" lvl="0" indent="-350838">
                        <a:spcAft>
                          <a:spcPts val="0"/>
                        </a:spcAft>
                        <a:buFont typeface="+mj-lt"/>
                        <a:buAutoNum type="alphaLcPeriod"/>
                      </a:pPr>
                      <a:r>
                        <a:rPr lang="fr-FR" sz="900" dirty="0" smtClean="0">
                          <a:solidFill>
                            <a:schemeClr val="tx1"/>
                          </a:solidFill>
                          <a:effectLst/>
                          <a:latin typeface="Calibri" panose="020F0502020204030204" pitchFamily="34" charset="0"/>
                        </a:rPr>
                        <a:t>Concept </a:t>
                      </a:r>
                      <a:r>
                        <a:rPr lang="fr-FR" sz="900" dirty="0">
                          <a:solidFill>
                            <a:schemeClr val="tx1"/>
                          </a:solidFill>
                          <a:effectLst/>
                          <a:latin typeface="Calibri" panose="020F0502020204030204" pitchFamily="34" charset="0"/>
                        </a:rPr>
                        <a:t>d’opérations  (obligatoire</a:t>
                      </a:r>
                      <a:r>
                        <a:rPr lang="fr-FR" sz="900" dirty="0" smtClean="0">
                          <a:solidFill>
                            <a:schemeClr val="tx1"/>
                          </a:solidFill>
                          <a:effectLst/>
                          <a:latin typeface="Calibri" panose="020F0502020204030204" pitchFamily="34" charset="0"/>
                        </a:rPr>
                        <a:t>)</a:t>
                      </a:r>
                    </a:p>
                    <a:p>
                      <a:pPr marL="712788" lvl="0" indent="-350838">
                        <a:spcAft>
                          <a:spcPts val="0"/>
                        </a:spcAft>
                        <a:buFont typeface="+mj-lt"/>
                        <a:buAutoNum type="alphaLcPeriod"/>
                      </a:pPr>
                      <a:endParaRPr lang="fr-FR" sz="900" dirty="0" smtClean="0">
                        <a:solidFill>
                          <a:schemeClr val="tx1"/>
                        </a:solidFill>
                        <a:effectLst/>
                        <a:latin typeface="Calibri" panose="020F0502020204030204" pitchFamily="34" charset="0"/>
                      </a:endParaRPr>
                    </a:p>
                    <a:p>
                      <a:pPr marL="712788" lvl="0" indent="-350838">
                        <a:spcAft>
                          <a:spcPts val="0"/>
                        </a:spcAft>
                        <a:buFont typeface="+mj-lt"/>
                        <a:buAutoNum type="alphaLcPeriod"/>
                      </a:pPr>
                      <a:r>
                        <a:rPr lang="fr-FR" sz="900" dirty="0" smtClean="0">
                          <a:solidFill>
                            <a:schemeClr val="tx1"/>
                          </a:solidFill>
                          <a:effectLst/>
                          <a:latin typeface="Calibri" panose="020F0502020204030204" pitchFamily="34" charset="0"/>
                        </a:rPr>
                        <a:t>Tâches </a:t>
                      </a:r>
                      <a:r>
                        <a:rPr lang="fr-FR" sz="900" dirty="0">
                          <a:solidFill>
                            <a:schemeClr val="tx1"/>
                          </a:solidFill>
                          <a:effectLst/>
                          <a:latin typeface="Calibri" panose="020F0502020204030204" pitchFamily="34" charset="0"/>
                        </a:rPr>
                        <a:t>confiées à des unités </a:t>
                      </a:r>
                      <a:r>
                        <a:rPr lang="fr-FR" sz="900" dirty="0" smtClean="0">
                          <a:solidFill>
                            <a:schemeClr val="tx1"/>
                          </a:solidFill>
                          <a:effectLst/>
                          <a:latin typeface="Calibri" panose="020F0502020204030204" pitchFamily="34" charset="0"/>
                        </a:rPr>
                        <a:t>subordonnées</a:t>
                      </a:r>
                    </a:p>
                    <a:p>
                      <a:pPr marL="712788" lvl="0" indent="-350838">
                        <a:spcAft>
                          <a:spcPts val="0"/>
                        </a:spcAft>
                        <a:buFont typeface="+mj-lt"/>
                        <a:buAutoNum type="alphaLcPeriod"/>
                      </a:pPr>
                      <a:endParaRPr lang="fr-CH" sz="900" dirty="0">
                        <a:solidFill>
                          <a:schemeClr val="tx1"/>
                        </a:solidFill>
                        <a:effectLst/>
                        <a:latin typeface="Calibri" panose="020F0502020204030204" pitchFamily="34" charset="0"/>
                      </a:endParaRPr>
                    </a:p>
                    <a:p>
                      <a:pPr marL="712788" lvl="0" indent="-350838" algn="just">
                        <a:spcAft>
                          <a:spcPts val="0"/>
                        </a:spcAft>
                        <a:buFont typeface="+mj-lt"/>
                        <a:buAutoNum type="alphaLcPeriod"/>
                      </a:pPr>
                      <a:r>
                        <a:rPr lang="fr-FR" sz="900" dirty="0">
                          <a:solidFill>
                            <a:schemeClr val="tx1"/>
                          </a:solidFill>
                          <a:effectLst/>
                          <a:latin typeface="Calibri" panose="020F0502020204030204" pitchFamily="34" charset="0"/>
                        </a:rPr>
                        <a:t>Instructions de coordination (obligatoire). Inclut la déclaration « La configuration actuelle reste en vigueur » ou « Voir la modification 1 à l’Annexe C – Exposé des opérations ». Indiquer toute modification des mesures de contrôle de la configuration, ou établir une nouvelle </a:t>
                      </a:r>
                      <a:r>
                        <a:rPr lang="fr-FR" sz="900" dirty="0" smtClean="0">
                          <a:solidFill>
                            <a:schemeClr val="tx1"/>
                          </a:solidFill>
                          <a:effectLst/>
                          <a:latin typeface="Calibri" panose="020F0502020204030204" pitchFamily="34" charset="0"/>
                        </a:rPr>
                        <a:t>configuration.</a:t>
                      </a:r>
                    </a:p>
                    <a:p>
                      <a:pPr marL="361950" lvl="0" indent="0" algn="just">
                        <a:spcAft>
                          <a:spcPts val="0"/>
                        </a:spcAft>
                        <a:buFont typeface="+mj-lt"/>
                        <a:buNone/>
                      </a:pPr>
                      <a:endParaRPr lang="fr-FR" sz="900" dirty="0" smtClean="0">
                        <a:solidFill>
                          <a:schemeClr val="tx1"/>
                        </a:solidFill>
                        <a:effectLst/>
                        <a:latin typeface="Calibri" panose="020F0502020204030204" pitchFamily="34" charset="0"/>
                      </a:endParaRPr>
                    </a:p>
                    <a:p>
                      <a:pPr marL="228600" lvl="0" indent="-228600" algn="just">
                        <a:spcAft>
                          <a:spcPts val="0"/>
                        </a:spcAft>
                        <a:buFont typeface="+mj-lt"/>
                        <a:buAutoNum type="arabicPeriod" startAt="4"/>
                      </a:pPr>
                      <a:r>
                        <a:rPr lang="fr-FR" sz="900" dirty="0" smtClean="0">
                          <a:solidFill>
                            <a:schemeClr val="tx1"/>
                          </a:solidFill>
                          <a:effectLst/>
                          <a:latin typeface="Calibri" panose="020F0502020204030204" pitchFamily="34" charset="0"/>
                        </a:rPr>
                        <a:t>APPUI </a:t>
                      </a:r>
                      <a:r>
                        <a:rPr lang="fr-FR" sz="900" dirty="0">
                          <a:solidFill>
                            <a:schemeClr val="tx1"/>
                          </a:solidFill>
                          <a:effectLst/>
                          <a:latin typeface="Calibri" panose="020F0502020204030204" pitchFamily="34" charset="0"/>
                        </a:rPr>
                        <a:t>LOGISTIQUE – Indique notamment toute modification à l’intitulé de l’ordre existant. « Aucune modification de l’OPORD </a:t>
                      </a:r>
                      <a:r>
                        <a:rPr lang="fr-FR" sz="900" dirty="0" smtClean="0">
                          <a:solidFill>
                            <a:schemeClr val="tx1"/>
                          </a:solidFill>
                          <a:effectLst/>
                          <a:latin typeface="Calibri" panose="020F0502020204030204" pitchFamily="34" charset="0"/>
                        </a:rPr>
                        <a:t>».</a:t>
                      </a:r>
                    </a:p>
                    <a:p>
                      <a:pPr marL="228600" lvl="0" indent="-228600" algn="just">
                        <a:spcAft>
                          <a:spcPts val="0"/>
                        </a:spcAft>
                        <a:buFont typeface="+mj-lt"/>
                        <a:buAutoNum type="arabicPeriod" startAt="4"/>
                      </a:pPr>
                      <a:endParaRPr lang="fr-CH" sz="900" dirty="0">
                        <a:solidFill>
                          <a:schemeClr val="tx1"/>
                        </a:solidFill>
                        <a:effectLst/>
                        <a:latin typeface="Calibri" panose="020F0502020204030204" pitchFamily="34" charset="0"/>
                      </a:endParaRPr>
                    </a:p>
                    <a:p>
                      <a:pPr marL="228600" indent="-228600" algn="just">
                        <a:spcAft>
                          <a:spcPts val="0"/>
                        </a:spcAft>
                        <a:buAutoNum type="arabicPeriod" startAt="5"/>
                      </a:pPr>
                      <a:r>
                        <a:rPr lang="fr-FR" sz="900" dirty="0" smtClean="0">
                          <a:solidFill>
                            <a:schemeClr val="tx1"/>
                          </a:solidFill>
                          <a:effectLst/>
                          <a:latin typeface="Calibri" panose="020F0502020204030204" pitchFamily="34" charset="0"/>
                        </a:rPr>
                        <a:t>COMMANDEMENT </a:t>
                      </a:r>
                      <a:r>
                        <a:rPr lang="fr-FR" sz="900" dirty="0">
                          <a:solidFill>
                            <a:schemeClr val="tx1"/>
                          </a:solidFill>
                          <a:effectLst/>
                          <a:latin typeface="Calibri" panose="020F0502020204030204" pitchFamily="34" charset="0"/>
                        </a:rPr>
                        <a:t>ET SIGNALISATION - Indique notamment toute modification à l’intitulé de l’ordre existant. « Aucune modification de l’OPORD </a:t>
                      </a:r>
                      <a:r>
                        <a:rPr lang="fr-FR" sz="900" dirty="0" smtClean="0">
                          <a:solidFill>
                            <a:schemeClr val="tx1"/>
                          </a:solidFill>
                          <a:effectLst/>
                          <a:latin typeface="Calibri" panose="020F0502020204030204" pitchFamily="34" charset="0"/>
                        </a:rPr>
                        <a:t>».</a:t>
                      </a:r>
                    </a:p>
                    <a:p>
                      <a:pPr marL="228600" indent="-228600" algn="just">
                        <a:spcAft>
                          <a:spcPts val="0"/>
                        </a:spcAft>
                        <a:buAutoNum type="arabicPeriod" startAt="5"/>
                      </a:pPr>
                      <a:endParaRPr lang="fr-CH" sz="900" dirty="0">
                        <a:solidFill>
                          <a:schemeClr val="tx1"/>
                        </a:solidFill>
                        <a:effectLst/>
                        <a:latin typeface="Calibri" panose="020F0502020204030204" pitchFamily="34" charset="0"/>
                      </a:endParaRPr>
                    </a:p>
                    <a:p>
                      <a:pPr marL="1881188" indent="0" algn="just">
                        <a:spcAft>
                          <a:spcPts val="0"/>
                        </a:spcAft>
                      </a:pPr>
                      <a:r>
                        <a:rPr lang="fr-FR" sz="900" dirty="0">
                          <a:solidFill>
                            <a:schemeClr val="tx1"/>
                          </a:solidFill>
                          <a:effectLst/>
                          <a:latin typeface="Calibri" panose="020F0502020204030204" pitchFamily="34" charset="0"/>
                        </a:rPr>
                        <a:t>RECONNAISSANCE (</a:t>
                      </a:r>
                      <a:r>
                        <a:rPr lang="fr-FR" sz="900" dirty="0" smtClean="0">
                          <a:solidFill>
                            <a:schemeClr val="tx1"/>
                          </a:solidFill>
                          <a:effectLst/>
                          <a:latin typeface="Calibri" panose="020F0502020204030204" pitchFamily="34" charset="0"/>
                        </a:rPr>
                        <a:t>obligatoire)</a:t>
                      </a:r>
                      <a:endParaRPr lang="fr-CH" sz="900" dirty="0" smtClean="0">
                        <a:solidFill>
                          <a:schemeClr val="tx1"/>
                        </a:solidFill>
                        <a:effectLst/>
                        <a:latin typeface="Calibri" panose="020F0502020204030204" pitchFamily="34" charset="0"/>
                      </a:endParaRPr>
                    </a:p>
                    <a:p>
                      <a:pPr marL="1881188" indent="0" algn="l">
                        <a:spcAft>
                          <a:spcPts val="0"/>
                        </a:spcAft>
                      </a:pPr>
                      <a:r>
                        <a:rPr lang="fr-FR" sz="900" dirty="0" smtClean="0">
                          <a:solidFill>
                            <a:schemeClr val="tx1"/>
                          </a:solidFill>
                          <a:effectLst/>
                          <a:latin typeface="Calibri" panose="020F0502020204030204" pitchFamily="34" charset="0"/>
                        </a:rPr>
                        <a:t>NOM </a:t>
                      </a:r>
                      <a:r>
                        <a:rPr lang="fr-FR" sz="900" dirty="0">
                          <a:solidFill>
                            <a:schemeClr val="tx1"/>
                          </a:solidFill>
                          <a:effectLst/>
                          <a:latin typeface="Calibri" panose="020F0502020204030204" pitchFamily="34" charset="0"/>
                        </a:rPr>
                        <a:t>(Nom de famille du Commandant</a:t>
                      </a:r>
                      <a:r>
                        <a:rPr lang="fr-FR" sz="900" dirty="0" smtClean="0">
                          <a:solidFill>
                            <a:schemeClr val="tx1"/>
                          </a:solidFill>
                          <a:effectLst/>
                          <a:latin typeface="Calibri" panose="020F0502020204030204" pitchFamily="34" charset="0"/>
                        </a:rPr>
                        <a:t>)</a:t>
                      </a:r>
                      <a:br>
                        <a:rPr lang="fr-FR" sz="900" dirty="0" smtClean="0">
                          <a:solidFill>
                            <a:schemeClr val="tx1"/>
                          </a:solidFill>
                          <a:effectLst/>
                          <a:latin typeface="Calibri" panose="020F0502020204030204" pitchFamily="34" charset="0"/>
                        </a:rPr>
                      </a:br>
                      <a:r>
                        <a:rPr lang="fr-FR" sz="900" dirty="0" smtClean="0">
                          <a:solidFill>
                            <a:schemeClr val="tx1"/>
                          </a:solidFill>
                          <a:effectLst/>
                          <a:latin typeface="Calibri" panose="020F0502020204030204" pitchFamily="34" charset="0"/>
                        </a:rPr>
                        <a:t> GRADE </a:t>
                      </a:r>
                      <a:r>
                        <a:rPr lang="fr-FR" sz="900" dirty="0">
                          <a:solidFill>
                            <a:schemeClr val="tx1"/>
                          </a:solidFill>
                          <a:effectLst/>
                          <a:latin typeface="Calibri" panose="020F0502020204030204" pitchFamily="34" charset="0"/>
                        </a:rPr>
                        <a:t>(Grade de Commandant)</a:t>
                      </a:r>
                      <a:endParaRPr lang="fr-CH" sz="900" dirty="0">
                        <a:solidFill>
                          <a:schemeClr val="tx1"/>
                        </a:solidFill>
                        <a:effectLst/>
                        <a:latin typeface="Calibri" panose="020F0502020204030204" pitchFamily="34" charset="0"/>
                        <a:ea typeface="Calibri"/>
                        <a:cs typeface="Times New Roman"/>
                      </a:endParaRPr>
                    </a:p>
                  </a:txBody>
                  <a:tcPr marL="68580" marR="68580" marT="0" marB="0">
                    <a:solidFill>
                      <a:schemeClr val="bg1"/>
                    </a:solidFill>
                  </a:tcPr>
                </a:tc>
              </a:tr>
            </a:tbl>
          </a:graphicData>
        </a:graphic>
      </p:graphicFrame>
      <p:sp>
        <p:nvSpPr>
          <p:cNvPr id="12" name="ZoneTexte 11"/>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147</a:t>
            </a:fld>
            <a:endParaRPr lang="en-GB" altLang="en-US" sz="1600" b="1" dirty="0" smtClean="0">
              <a:solidFill>
                <a:srgbClr val="000000"/>
              </a:solidFill>
            </a:endParaRPr>
          </a:p>
        </p:txBody>
      </p:sp>
      <p:sp>
        <p:nvSpPr>
          <p:cNvPr id="15" name="ZoneTexte 14"/>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7560" name="Group 40"/>
          <p:cNvGraphicFramePr>
            <a:graphicFrameLocks noGrp="1"/>
          </p:cNvGraphicFramePr>
          <p:nvPr>
            <p:extLst>
              <p:ext uri="{D42A27DB-BD31-4B8C-83A1-F6EECF244321}">
                <p14:modId xmlns:p14="http://schemas.microsoft.com/office/powerpoint/2010/main" val="1598513865"/>
              </p:ext>
            </p:extLst>
          </p:nvPr>
        </p:nvGraphicFramePr>
        <p:xfrm>
          <a:off x="422275" y="779463"/>
          <a:ext cx="6338888" cy="5852136"/>
        </p:xfrm>
        <a:graphic>
          <a:graphicData uri="http://schemas.openxmlformats.org/drawingml/2006/table">
            <a:tbl>
              <a:tblPr/>
              <a:tblGrid>
                <a:gridCol w="6338888"/>
              </a:tblGrid>
              <a:tr h="5851525">
                <a:tc>
                  <a:txBody>
                    <a:bodyPr/>
                    <a:lstStyle>
                      <a:lvl1pPr marL="342900" indent="-342900" algn="l" eaLnBrk="0" hangingPunct="0">
                        <a:spcBef>
                          <a:spcPct val="20000"/>
                        </a:spcBef>
                        <a:tabLst>
                          <a:tab pos="457200" algn="l"/>
                        </a:tabLst>
                        <a:defRPr sz="2000" b="1">
                          <a:solidFill>
                            <a:srgbClr val="FFFF99"/>
                          </a:solidFill>
                          <a:latin typeface="Times New Roman" pitchFamily="18" charset="0"/>
                        </a:defRPr>
                      </a:lvl1pPr>
                      <a:lvl2pPr marL="742950" indent="-285750" algn="l" eaLnBrk="0" hangingPunct="0">
                        <a:spcBef>
                          <a:spcPct val="20000"/>
                        </a:spcBef>
                        <a:tabLst>
                          <a:tab pos="457200" algn="l"/>
                        </a:tabLst>
                        <a:defRPr>
                          <a:solidFill>
                            <a:srgbClr val="C0C0C0"/>
                          </a:solidFill>
                          <a:latin typeface="Times New Roman" pitchFamily="18" charset="0"/>
                        </a:defRPr>
                      </a:lvl2pPr>
                      <a:lvl3pPr marL="1143000" indent="-228600" algn="l" eaLnBrk="0" hangingPunct="0">
                        <a:spcBef>
                          <a:spcPct val="20000"/>
                        </a:spcBef>
                        <a:tabLst>
                          <a:tab pos="457200" algn="l"/>
                        </a:tabLst>
                        <a:defRPr sz="2000">
                          <a:solidFill>
                            <a:srgbClr val="99CC00"/>
                          </a:solidFill>
                          <a:latin typeface="Times New Roman" pitchFamily="18" charset="0"/>
                        </a:defRPr>
                      </a:lvl3pPr>
                      <a:lvl4pPr marL="1600200" indent="-228600" algn="l" eaLnBrk="0" hangingPunct="0">
                        <a:spcBef>
                          <a:spcPct val="20000"/>
                        </a:spcBef>
                        <a:tabLst>
                          <a:tab pos="457200" algn="l"/>
                        </a:tabLst>
                        <a:defRPr>
                          <a:solidFill>
                            <a:schemeClr val="tx1"/>
                          </a:solidFill>
                          <a:latin typeface="Times New Roman" pitchFamily="18" charset="0"/>
                        </a:defRPr>
                      </a:lvl4pPr>
                      <a:lvl5pPr marL="2057400" indent="-228600" algn="l" eaLnBrk="0" hangingPunct="0">
                        <a:spcBef>
                          <a:spcPct val="20000"/>
                        </a:spcBef>
                        <a:tabLst>
                          <a:tab pos="457200" algn="l"/>
                        </a:tabLst>
                        <a:defRPr>
                          <a:solidFill>
                            <a:schemeClr val="tx1"/>
                          </a:solidFill>
                          <a:latin typeface="Times New Roman" pitchFamily="18" charset="0"/>
                        </a:defRPr>
                      </a:lvl5pPr>
                      <a:lvl6pPr marL="2514600" indent="-228600" eaLnBrk="0" fontAlgn="base" hangingPunct="0">
                        <a:spcBef>
                          <a:spcPct val="20000"/>
                        </a:spcBef>
                        <a:spcAft>
                          <a:spcPct val="0"/>
                        </a:spcAft>
                        <a:tabLst>
                          <a:tab pos="457200" algn="l"/>
                        </a:tabLst>
                        <a:defRPr>
                          <a:solidFill>
                            <a:schemeClr val="tx1"/>
                          </a:solidFill>
                          <a:latin typeface="Times New Roman" pitchFamily="18" charset="0"/>
                        </a:defRPr>
                      </a:lvl6pPr>
                      <a:lvl7pPr marL="2971800" indent="-228600" eaLnBrk="0" fontAlgn="base" hangingPunct="0">
                        <a:spcBef>
                          <a:spcPct val="20000"/>
                        </a:spcBef>
                        <a:spcAft>
                          <a:spcPct val="0"/>
                        </a:spcAft>
                        <a:tabLst>
                          <a:tab pos="457200" algn="l"/>
                        </a:tabLst>
                        <a:defRPr>
                          <a:solidFill>
                            <a:schemeClr val="tx1"/>
                          </a:solidFill>
                          <a:latin typeface="Times New Roman" pitchFamily="18" charset="0"/>
                        </a:defRPr>
                      </a:lvl7pPr>
                      <a:lvl8pPr marL="3429000" indent="-228600" eaLnBrk="0" fontAlgn="base" hangingPunct="0">
                        <a:spcBef>
                          <a:spcPct val="20000"/>
                        </a:spcBef>
                        <a:spcAft>
                          <a:spcPct val="0"/>
                        </a:spcAft>
                        <a:tabLst>
                          <a:tab pos="457200" algn="l"/>
                        </a:tabLst>
                        <a:defRPr>
                          <a:solidFill>
                            <a:schemeClr val="tx1"/>
                          </a:solidFill>
                          <a:latin typeface="Times New Roman" pitchFamily="18" charset="0"/>
                        </a:defRPr>
                      </a:lvl8pPr>
                      <a:lvl9pPr marL="3886200" indent="-228600" eaLnBrk="0" fontAlgn="base" hangingPunct="0">
                        <a:spcBef>
                          <a:spcPct val="20000"/>
                        </a:spcBef>
                        <a:spcAft>
                          <a:spcPct val="0"/>
                        </a:spcAft>
                        <a:tabLst>
                          <a:tab pos="457200" algn="l"/>
                        </a:tabLst>
                        <a:defRPr>
                          <a:solidFill>
                            <a:schemeClr val="tx1"/>
                          </a:solidFill>
                          <a:latin typeface="Times New Roman" pitchFamily="18"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tab pos="457200" algn="l"/>
                        </a:tabLst>
                      </a:pPr>
                      <a:r>
                        <a:rPr kumimoji="0" lang="fr-FR" altLang="en-US" sz="1800" b="1" i="0" u="none" strike="noStrike" cap="none" normalizeH="0" baseline="0" dirty="0" smtClean="0">
                          <a:ln>
                            <a:noFill/>
                          </a:ln>
                          <a:solidFill>
                            <a:srgbClr val="0000FF"/>
                          </a:solidFill>
                          <a:effectLst/>
                          <a:latin typeface="Calibri" pitchFamily="34" charset="0"/>
                          <a:cs typeface="Times New Roman" pitchFamily="18" charset="0"/>
                        </a:rPr>
                        <a:t>UN-CIMIC ESTIMATE </a:t>
                      </a:r>
                      <a:r>
                        <a:rPr kumimoji="0" lang="fr-FR" altLang="en-US" sz="1800" b="0" i="0" u="none" strike="noStrike" cap="none" normalizeH="0" baseline="0" dirty="0" smtClean="0">
                          <a:ln>
                            <a:noFill/>
                          </a:ln>
                          <a:solidFill>
                            <a:srgbClr val="000000"/>
                          </a:solidFill>
                          <a:effectLst/>
                          <a:latin typeface="Calibri" pitchFamily="34" charset="0"/>
                          <a:cs typeface="Times New Roman" pitchFamily="18" charset="0"/>
                        </a:rPr>
                        <a:t>N°............</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None/>
                        <a:tabLst>
                          <a:tab pos="457200" algn="l"/>
                        </a:tabLst>
                      </a:pPr>
                      <a:r>
                        <a:rPr kumimoji="0" lang="fr-FR" altLang="en-US" sz="1800" b="0" i="0" u="sng" strike="noStrike" cap="none" normalizeH="0" baseline="0" dirty="0" err="1" smtClean="0">
                          <a:ln>
                            <a:noFill/>
                          </a:ln>
                          <a:solidFill>
                            <a:srgbClr val="000000"/>
                          </a:solidFill>
                          <a:effectLst/>
                          <a:latin typeface="Calibri" pitchFamily="34" charset="0"/>
                          <a:cs typeface="Times New Roman" pitchFamily="18" charset="0"/>
                        </a:rPr>
                        <a:t>Ref</a:t>
                      </a:r>
                      <a:r>
                        <a:rPr kumimoji="0" lang="fr-FR" altLang="en-US" sz="1800" b="0" i="0" u="none" strike="noStrike" cap="none" normalizeH="0" baseline="0" dirty="0" smtClean="0">
                          <a:ln>
                            <a:noFill/>
                          </a:ln>
                          <a:solidFill>
                            <a:srgbClr val="000000"/>
                          </a:solidFill>
                          <a:effectLst/>
                          <a:latin typeface="Calibri" pitchFamily="34" charset="0"/>
                          <a:cs typeface="Times New Roman" pitchFamily="18" charset="0"/>
                        </a:rPr>
                        <a:t>:  </a:t>
                      </a:r>
                      <a:r>
                        <a:rPr kumimoji="0" lang="fr-FR" altLang="en-US" sz="1800" b="0" i="0" u="none" strike="noStrike" cap="none" normalizeH="0" baseline="0" dirty="0" err="1" smtClean="0">
                          <a:ln>
                            <a:noFill/>
                          </a:ln>
                          <a:solidFill>
                            <a:srgbClr val="000000"/>
                          </a:solidFill>
                          <a:effectLst/>
                          <a:latin typeface="Calibri" pitchFamily="34" charset="0"/>
                          <a:cs typeface="Times New Roman" pitchFamily="18" charset="0"/>
                        </a:rPr>
                        <a:t>Maps</a:t>
                      </a:r>
                      <a:r>
                        <a:rPr kumimoji="0" lang="fr-FR" altLang="en-US" sz="1800" b="0" i="0" u="none" strike="noStrike" cap="none" normalizeH="0" baseline="0" dirty="0" smtClean="0">
                          <a:ln>
                            <a:noFill/>
                          </a:ln>
                          <a:solidFill>
                            <a:srgbClr val="000000"/>
                          </a:solidFill>
                          <a:effectLst/>
                          <a:latin typeface="Calibri" pitchFamily="34" charset="0"/>
                          <a:cs typeface="Times New Roman" pitchFamily="18" charset="0"/>
                        </a:rPr>
                        <a:t>, relevant documents, etc.</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rabicPeriod"/>
                        <a:tabLst>
                          <a:tab pos="457200" algn="l"/>
                        </a:tabLst>
                      </a:pPr>
                      <a:r>
                        <a:rPr kumimoji="0" lang="en-GB" altLang="en-US" sz="1800" b="1" i="0" u="sng" strike="noStrike" cap="none" normalizeH="0" baseline="0" dirty="0" smtClean="0">
                          <a:ln>
                            <a:noFill/>
                          </a:ln>
                          <a:solidFill>
                            <a:srgbClr val="000000"/>
                          </a:solidFill>
                          <a:effectLst/>
                          <a:latin typeface="Calibri" pitchFamily="34" charset="0"/>
                          <a:cs typeface="Times New Roman" pitchFamily="18" charset="0"/>
                        </a:rPr>
                        <a:t>BASIS</a:t>
                      </a:r>
                    </a:p>
                    <a:p>
                      <a:pPr marL="342900" marR="0" lvl="0" indent="-342900" algn="l" defTabSz="914400" rtl="0" eaLnBrk="0" fontAlgn="base" latinLnBrk="0" hangingPunct="0">
                        <a:lnSpc>
                          <a:spcPct val="100000"/>
                        </a:lnSpc>
                        <a:spcBef>
                          <a:spcPct val="0"/>
                        </a:spcBef>
                        <a:spcAft>
                          <a:spcPct val="0"/>
                        </a:spcAft>
                        <a:buClrTx/>
                        <a:buSzTx/>
                        <a:buFontTx/>
                        <a:buAutoNum type="arabicPeriod"/>
                        <a:tabLst>
                          <a:tab pos="457200" algn="l"/>
                        </a:tabLst>
                      </a:pPr>
                      <a:r>
                        <a:rPr kumimoji="0" lang="en-GB" altLang="en-US" sz="1800" b="1" i="0" u="sng" strike="noStrike" cap="none" normalizeH="0" baseline="0" dirty="0" smtClean="0">
                          <a:ln>
                            <a:noFill/>
                          </a:ln>
                          <a:solidFill>
                            <a:srgbClr val="000000"/>
                          </a:solidFill>
                          <a:effectLst/>
                          <a:latin typeface="Calibri" pitchFamily="34" charset="0"/>
                          <a:cs typeface="Times New Roman" pitchFamily="18" charset="0"/>
                        </a:rPr>
                        <a:t>FACTORS</a:t>
                      </a:r>
                      <a:endParaRPr kumimoji="0" lang="en-US" altLang="en-US" sz="1800" b="1"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Refugees, internally displaced persons and returnees</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HR Abuses and Violation of International Law</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Needs and Health Assessment (villages, Camps, hospitals, orphanages, etc.)</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Significant Public Attitude in the Mission Area</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Significant Local Government and Administration Information</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Major activities of leading humanitarian agencies</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Important topics the mission Force should devote attention</a:t>
                      </a:r>
                    </a:p>
                    <a:p>
                      <a:pPr marL="342900" marR="0" lvl="0" indent="-342900" algn="l" defTabSz="914400" rtl="0" eaLnBrk="0" fontAlgn="base" latinLnBrk="0" hangingPunct="0">
                        <a:lnSpc>
                          <a:spcPct val="100000"/>
                        </a:lnSpc>
                        <a:spcBef>
                          <a:spcPct val="0"/>
                        </a:spcBef>
                        <a:spcAft>
                          <a:spcPct val="0"/>
                        </a:spcAft>
                        <a:buClrTx/>
                        <a:buSzTx/>
                        <a:buFontTx/>
                        <a:buNone/>
                        <a:tabLst>
                          <a:tab pos="457200" algn="l"/>
                        </a:tabLst>
                      </a:pPr>
                      <a:r>
                        <a:rPr kumimoji="0" lang="en-GB" altLang="en-US" sz="1800" b="1" i="0" u="none" strike="noStrike" cap="none" normalizeH="0" baseline="0" dirty="0" smtClean="0">
                          <a:ln>
                            <a:noFill/>
                          </a:ln>
                          <a:solidFill>
                            <a:srgbClr val="000000"/>
                          </a:solidFill>
                          <a:effectLst/>
                          <a:latin typeface="Calibri" pitchFamily="34" charset="0"/>
                          <a:cs typeface="Times New Roman" pitchFamily="18" charset="0"/>
                        </a:rPr>
                        <a:t>3.	</a:t>
                      </a:r>
                      <a:r>
                        <a:rPr kumimoji="0" lang="en-GB" altLang="en-US" sz="1800" b="1" i="0" u="sng" strike="noStrike" cap="none" normalizeH="0" baseline="0" dirty="0" smtClean="0">
                          <a:ln>
                            <a:noFill/>
                          </a:ln>
                          <a:solidFill>
                            <a:srgbClr val="000000"/>
                          </a:solidFill>
                          <a:effectLst/>
                          <a:latin typeface="Calibri" pitchFamily="34" charset="0"/>
                          <a:cs typeface="Times New Roman" pitchFamily="18" charset="0"/>
                        </a:rPr>
                        <a:t>COURSES OF ACTION</a:t>
                      </a:r>
                      <a:endParaRPr kumimoji="0" lang="en-US" altLang="en-US" sz="1800" b="1"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Own courses of action </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Analysis and discussion </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Conclusions.</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Deductions/constraints towards the local organisations</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Deductions/constraints towards UN Agencies</a:t>
                      </a: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Final conclusions</a:t>
                      </a: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None/>
                        <a:tabLst>
                          <a:tab pos="457200" algn="l"/>
                        </a:tabLst>
                      </a:pPr>
                      <a:r>
                        <a:rPr kumimoji="0" lang="en-GB" altLang="en-US" sz="1800" b="1" i="0" u="none" strike="noStrike" cap="none" normalizeH="0" baseline="0" dirty="0" smtClean="0">
                          <a:ln>
                            <a:noFill/>
                          </a:ln>
                          <a:solidFill>
                            <a:srgbClr val="000000"/>
                          </a:solidFill>
                          <a:effectLst/>
                          <a:latin typeface="Calibri" pitchFamily="34" charset="0"/>
                          <a:cs typeface="Times New Roman" pitchFamily="18" charset="0"/>
                        </a:rPr>
                        <a:t>4.	</a:t>
                      </a:r>
                      <a:r>
                        <a:rPr kumimoji="0" lang="en-GB" altLang="en-US" sz="1800" b="1" i="0" u="sng" strike="noStrike" cap="none" normalizeH="0" baseline="0" dirty="0" smtClean="0">
                          <a:ln>
                            <a:noFill/>
                          </a:ln>
                          <a:solidFill>
                            <a:srgbClr val="000000"/>
                          </a:solidFill>
                          <a:effectLst/>
                          <a:latin typeface="Calibri" pitchFamily="34" charset="0"/>
                          <a:cs typeface="Times New Roman" pitchFamily="18" charset="0"/>
                        </a:rPr>
                        <a:t>RECOMMENDATION</a:t>
                      </a:r>
                    </a:p>
                  </a:txBody>
                  <a:tcPr marT="45708" marB="4570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07529" name="Rectangle 9"/>
          <p:cNvSpPr>
            <a:spLocks noChangeArrowheads="1"/>
          </p:cNvSpPr>
          <p:nvPr/>
        </p:nvSpPr>
        <p:spPr bwMode="auto">
          <a:xfrm>
            <a:off x="2198413" y="260350"/>
            <a:ext cx="4718600"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buClr>
                <a:srgbClr val="FFFFFF"/>
              </a:buClr>
              <a:buSzPct val="80000"/>
              <a:buFont typeface="Wingdings" pitchFamily="2" charset="2"/>
              <a:buNone/>
              <a:defRPr/>
            </a:pPr>
            <a:r>
              <a:rPr lang="en-US" altLang="en-US" sz="2800" b="1" dirty="0">
                <a:solidFill>
                  <a:srgbClr val="000000"/>
                </a:solidFill>
                <a:effectLst>
                  <a:outerShdw blurRad="38100" dist="38100" dir="2700000" algn="tl">
                    <a:srgbClr val="C0C0C0"/>
                  </a:outerShdw>
                </a:effectLst>
              </a:rPr>
              <a:t>DOCUMENTS OPÉRATIONNELS</a:t>
            </a:r>
            <a:endParaRPr lang="en-GB" altLang="en-US" sz="2800" b="1" dirty="0">
              <a:solidFill>
                <a:srgbClr val="000000"/>
              </a:solidFill>
              <a:effectLst>
                <a:outerShdw blurRad="38100" dist="38100" dir="2700000" algn="tl">
                  <a:srgbClr val="C0C0C0"/>
                </a:outerShdw>
              </a:effectLst>
            </a:endParaRPr>
          </a:p>
        </p:txBody>
      </p:sp>
      <p:sp>
        <p:nvSpPr>
          <p:cNvPr id="205835" name="Rectangle 43"/>
          <p:cNvSpPr>
            <a:spLocks noChangeArrowheads="1"/>
          </p:cNvSpPr>
          <p:nvPr/>
        </p:nvSpPr>
        <p:spPr bwMode="auto">
          <a:xfrm>
            <a:off x="7031038" y="2122488"/>
            <a:ext cx="1843087" cy="523220"/>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b="0" dirty="0" smtClean="0">
                <a:solidFill>
                  <a:srgbClr val="0000FF"/>
                </a:solidFill>
                <a:latin typeface="Calibri" pitchFamily="34" charset="0"/>
              </a:rPr>
              <a:t>PLAN D’ACTION DE LA CIMIC-NU</a:t>
            </a:r>
            <a:endParaRPr lang="en-US" altLang="en-US" sz="1400" b="0" dirty="0">
              <a:solidFill>
                <a:srgbClr val="0000FF"/>
              </a:solidFill>
              <a:latin typeface="Calibri" pitchFamily="34" charset="0"/>
            </a:endParaRPr>
          </a:p>
        </p:txBody>
      </p:sp>
      <p:sp>
        <p:nvSpPr>
          <p:cNvPr id="205836" name="Rectangle 44"/>
          <p:cNvSpPr>
            <a:spLocks noChangeArrowheads="1"/>
          </p:cNvSpPr>
          <p:nvPr/>
        </p:nvSpPr>
        <p:spPr bwMode="auto">
          <a:xfrm>
            <a:off x="7069138" y="1123950"/>
            <a:ext cx="1766887" cy="314325"/>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b="0">
                <a:solidFill>
                  <a:srgbClr val="0000FF"/>
                </a:solidFill>
                <a:latin typeface="Calibri" pitchFamily="34" charset="0"/>
              </a:rPr>
              <a:t>OPLAN/OPORDER</a:t>
            </a:r>
          </a:p>
        </p:txBody>
      </p:sp>
      <p:sp>
        <p:nvSpPr>
          <p:cNvPr id="205837" name="AutoShape 46"/>
          <p:cNvSpPr>
            <a:spLocks noChangeArrowheads="1"/>
          </p:cNvSpPr>
          <p:nvPr/>
        </p:nvSpPr>
        <p:spPr bwMode="auto">
          <a:xfrm rot="5400000">
            <a:off x="7676356" y="2743994"/>
            <a:ext cx="576263" cy="485775"/>
          </a:xfrm>
          <a:custGeom>
            <a:avLst/>
            <a:gdLst>
              <a:gd name="T0" fmla="*/ 307620821 w 21600"/>
              <a:gd name="T1" fmla="*/ 0 h 21600"/>
              <a:gd name="T2" fmla="*/ 0 w 21600"/>
              <a:gd name="T3" fmla="*/ 122848224 h 21600"/>
              <a:gd name="T4" fmla="*/ 307620821 w 21600"/>
              <a:gd name="T5" fmla="*/ 245695932 h 21600"/>
              <a:gd name="T6" fmla="*/ 410161326 w 21600"/>
              <a:gd name="T7" fmla="*/ 122848224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noFill/>
          <a:ln w="9525" algn="ctr">
            <a:solidFill>
              <a:srgbClr val="0000FF"/>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p>
            <a:endParaRPr lang="fr-CH"/>
          </a:p>
        </p:txBody>
      </p:sp>
      <p:sp>
        <p:nvSpPr>
          <p:cNvPr id="205838" name="Rectangle 47"/>
          <p:cNvSpPr>
            <a:spLocks noChangeArrowheads="1"/>
          </p:cNvSpPr>
          <p:nvPr/>
        </p:nvSpPr>
        <p:spPr bwMode="auto">
          <a:xfrm>
            <a:off x="7069138" y="3352800"/>
            <a:ext cx="1766887" cy="523220"/>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b="0" dirty="0" smtClean="0">
                <a:solidFill>
                  <a:srgbClr val="0000FF"/>
                </a:solidFill>
                <a:latin typeface="Calibri" pitchFamily="34" charset="0"/>
              </a:rPr>
              <a:t>FRAGO</a:t>
            </a:r>
            <a:br>
              <a:rPr lang="en-US" altLang="en-US" sz="1400" b="0" dirty="0" smtClean="0">
                <a:solidFill>
                  <a:srgbClr val="0000FF"/>
                </a:solidFill>
                <a:latin typeface="Calibri" pitchFamily="34" charset="0"/>
              </a:rPr>
            </a:br>
            <a:r>
              <a:rPr lang="en-US" altLang="en-US" sz="1400" b="0" dirty="0" smtClean="0">
                <a:solidFill>
                  <a:srgbClr val="0000FF"/>
                </a:solidFill>
                <a:latin typeface="Calibri" pitchFamily="34" charset="0"/>
              </a:rPr>
              <a:t>(</a:t>
            </a:r>
            <a:r>
              <a:rPr lang="en-US" altLang="en-US" sz="1400" b="0" dirty="0" err="1" smtClean="0">
                <a:solidFill>
                  <a:srgbClr val="0000FF"/>
                </a:solidFill>
                <a:latin typeface="Calibri" pitchFamily="34" charset="0"/>
              </a:rPr>
              <a:t>Ordre</a:t>
            </a:r>
            <a:r>
              <a:rPr lang="en-US" altLang="en-US" sz="1400" b="0" dirty="0" smtClean="0">
                <a:solidFill>
                  <a:srgbClr val="0000FF"/>
                </a:solidFill>
                <a:latin typeface="Calibri" pitchFamily="34" charset="0"/>
              </a:rPr>
              <a:t> </a:t>
            </a:r>
            <a:r>
              <a:rPr lang="en-US" altLang="en-US" sz="1400" b="0" dirty="0" err="1" smtClean="0">
                <a:solidFill>
                  <a:srgbClr val="0000FF"/>
                </a:solidFill>
                <a:latin typeface="Calibri" pitchFamily="34" charset="0"/>
              </a:rPr>
              <a:t>partiel</a:t>
            </a:r>
            <a:r>
              <a:rPr lang="en-US" altLang="en-US" sz="1400" b="0" dirty="0" smtClean="0">
                <a:solidFill>
                  <a:srgbClr val="0000FF"/>
                </a:solidFill>
                <a:latin typeface="Calibri" pitchFamily="34" charset="0"/>
              </a:rPr>
              <a:t>)</a:t>
            </a:r>
            <a:endParaRPr lang="en-US" altLang="en-US" sz="1400" b="0" dirty="0">
              <a:solidFill>
                <a:srgbClr val="0000FF"/>
              </a:solidFill>
              <a:latin typeface="Calibri" pitchFamily="34" charset="0"/>
            </a:endParaRPr>
          </a:p>
        </p:txBody>
      </p:sp>
      <p:sp>
        <p:nvSpPr>
          <p:cNvPr id="205839" name="AutoShape 48"/>
          <p:cNvSpPr>
            <a:spLocks noChangeArrowheads="1"/>
          </p:cNvSpPr>
          <p:nvPr/>
        </p:nvSpPr>
        <p:spPr bwMode="auto">
          <a:xfrm rot="5400000">
            <a:off x="7676356" y="1553369"/>
            <a:ext cx="576263" cy="485775"/>
          </a:xfrm>
          <a:custGeom>
            <a:avLst/>
            <a:gdLst>
              <a:gd name="T0" fmla="*/ 307620821 w 21600"/>
              <a:gd name="T1" fmla="*/ 0 h 21600"/>
              <a:gd name="T2" fmla="*/ 0 w 21600"/>
              <a:gd name="T3" fmla="*/ 122848224 h 21600"/>
              <a:gd name="T4" fmla="*/ 307620821 w 21600"/>
              <a:gd name="T5" fmla="*/ 245695932 h 21600"/>
              <a:gd name="T6" fmla="*/ 410161326 w 21600"/>
              <a:gd name="T7" fmla="*/ 122848224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noFill/>
          <a:ln w="9525" algn="ctr">
            <a:solidFill>
              <a:srgbClr val="0000FF"/>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p>
            <a:endParaRPr lang="fr-CH"/>
          </a:p>
        </p:txBody>
      </p:sp>
      <p:graphicFrame>
        <p:nvGraphicFramePr>
          <p:cNvPr id="2" name="Tableau 1"/>
          <p:cNvGraphicFramePr>
            <a:graphicFrameLocks noGrp="1"/>
          </p:cNvGraphicFramePr>
          <p:nvPr>
            <p:extLst>
              <p:ext uri="{D42A27DB-BD31-4B8C-83A1-F6EECF244321}">
                <p14:modId xmlns:p14="http://schemas.microsoft.com/office/powerpoint/2010/main" val="1434338240"/>
              </p:ext>
            </p:extLst>
          </p:nvPr>
        </p:nvGraphicFramePr>
        <p:xfrm>
          <a:off x="479425" y="855864"/>
          <a:ext cx="6249988" cy="5730240"/>
        </p:xfrm>
        <a:graphic>
          <a:graphicData uri="http://schemas.openxmlformats.org/drawingml/2006/table">
            <a:tbl>
              <a:tblPr firstRow="1" firstCol="1" bandRow="1">
                <a:tableStyleId>{5C22544A-7EE6-4342-B048-85BDC9FD1C3A}</a:tableStyleId>
              </a:tblPr>
              <a:tblGrid>
                <a:gridCol w="6249988"/>
              </a:tblGrid>
              <a:tr h="5645535">
                <a:tc>
                  <a:txBody>
                    <a:bodyPr/>
                    <a:lstStyle/>
                    <a:p>
                      <a:pPr>
                        <a:spcAft>
                          <a:spcPts val="0"/>
                        </a:spcAft>
                        <a:tabLst>
                          <a:tab pos="446088" algn="l"/>
                        </a:tabLst>
                      </a:pPr>
                      <a:r>
                        <a:rPr lang="fr-FR" sz="1400" dirty="0" smtClean="0">
                          <a:solidFill>
                            <a:schemeClr val="tx1"/>
                          </a:solidFill>
                          <a:effectLst/>
                          <a:latin typeface="Calibri" panose="020F0502020204030204" pitchFamily="34" charset="0"/>
                        </a:rPr>
                        <a:t>	</a:t>
                      </a:r>
                      <a:r>
                        <a:rPr lang="fr-FR" sz="1400" dirty="0" smtClean="0">
                          <a:solidFill>
                            <a:srgbClr val="015BBF"/>
                          </a:solidFill>
                          <a:effectLst/>
                          <a:latin typeface="Calibri" panose="020F0502020204030204" pitchFamily="34" charset="0"/>
                        </a:rPr>
                        <a:t>ESTIMATION </a:t>
                      </a:r>
                      <a:r>
                        <a:rPr lang="fr-FR" sz="1400" dirty="0">
                          <a:solidFill>
                            <a:srgbClr val="015BBF"/>
                          </a:solidFill>
                          <a:effectLst/>
                          <a:latin typeface="Calibri" panose="020F0502020204030204" pitchFamily="34" charset="0"/>
                        </a:rPr>
                        <a:t>DE LA CIMIC-NU n</a:t>
                      </a:r>
                      <a:r>
                        <a:rPr lang="fr-FR" sz="1400" baseline="30000" dirty="0">
                          <a:solidFill>
                            <a:srgbClr val="015BBF"/>
                          </a:solidFill>
                          <a:effectLst/>
                          <a:latin typeface="Calibri" panose="020F0502020204030204" pitchFamily="34" charset="0"/>
                        </a:rPr>
                        <a:t>o</a:t>
                      </a:r>
                      <a:r>
                        <a:rPr lang="fr-FR" sz="1400" dirty="0">
                          <a:solidFill>
                            <a:srgbClr val="015BBF"/>
                          </a:solidFill>
                          <a:effectLst/>
                          <a:latin typeface="Calibri" panose="020F0502020204030204" pitchFamily="34" charset="0"/>
                        </a:rPr>
                        <a:t>……………</a:t>
                      </a:r>
                      <a:endParaRPr lang="fr-CH" sz="1400" dirty="0">
                        <a:solidFill>
                          <a:srgbClr val="015BBF"/>
                        </a:solidFill>
                        <a:effectLst/>
                        <a:latin typeface="Calibri" panose="020F0502020204030204" pitchFamily="34" charset="0"/>
                      </a:endParaRPr>
                    </a:p>
                    <a:p>
                      <a:pPr>
                        <a:spcAft>
                          <a:spcPts val="0"/>
                        </a:spcAft>
                      </a:pPr>
                      <a:r>
                        <a:rPr lang="fr-FR" sz="1400" dirty="0">
                          <a:solidFill>
                            <a:srgbClr val="015BBF"/>
                          </a:solidFill>
                          <a:effectLst/>
                          <a:latin typeface="Calibri" panose="020F0502020204030204" pitchFamily="34" charset="0"/>
                        </a:rPr>
                        <a:t> </a:t>
                      </a:r>
                      <a:endParaRPr lang="fr-CH" sz="1400" dirty="0">
                        <a:solidFill>
                          <a:srgbClr val="015BBF"/>
                        </a:solidFill>
                        <a:effectLst/>
                        <a:latin typeface="Calibri" panose="020F0502020204030204" pitchFamily="34" charset="0"/>
                      </a:endParaRPr>
                    </a:p>
                    <a:p>
                      <a:pPr>
                        <a:spcAft>
                          <a:spcPts val="0"/>
                        </a:spcAft>
                      </a:pPr>
                      <a:r>
                        <a:rPr lang="fr-FR" sz="1400" dirty="0">
                          <a:solidFill>
                            <a:schemeClr val="tx1"/>
                          </a:solidFill>
                          <a:effectLst/>
                          <a:latin typeface="Calibri" panose="020F0502020204030204" pitchFamily="34" charset="0"/>
                        </a:rPr>
                        <a:t>Réf : Cartes, documents pertinents, etc. </a:t>
                      </a:r>
                      <a:endParaRPr lang="fr-CH" sz="1400" dirty="0">
                        <a:solidFill>
                          <a:schemeClr val="tx1"/>
                        </a:solidFill>
                        <a:effectLst/>
                        <a:latin typeface="Calibri" panose="020F0502020204030204" pitchFamily="34" charset="0"/>
                      </a:endParaRPr>
                    </a:p>
                    <a:p>
                      <a:pPr>
                        <a:spcAft>
                          <a:spcPts val="0"/>
                        </a:spcAft>
                      </a:pPr>
                      <a:r>
                        <a:rPr lang="fr-FR" sz="1400" dirty="0">
                          <a:solidFill>
                            <a:schemeClr val="tx1"/>
                          </a:solidFill>
                          <a:effectLst/>
                          <a:latin typeface="Calibri" panose="020F0502020204030204" pitchFamily="34" charset="0"/>
                        </a:rPr>
                        <a:t> </a:t>
                      </a:r>
                      <a:endParaRPr lang="fr-CH" sz="1400" dirty="0">
                        <a:solidFill>
                          <a:schemeClr val="tx1"/>
                        </a:solidFill>
                        <a:effectLst/>
                        <a:latin typeface="Calibri" panose="020F0502020204030204" pitchFamily="34" charset="0"/>
                      </a:endParaRPr>
                    </a:p>
                    <a:p>
                      <a:pPr marL="989013" lvl="3" indent="-361950">
                        <a:spcAft>
                          <a:spcPts val="0"/>
                        </a:spcAft>
                        <a:buFont typeface="+mj-lt"/>
                        <a:buAutoNum type="arabicPeriod"/>
                        <a:tabLst>
                          <a:tab pos="630555" algn="l"/>
                        </a:tabLst>
                      </a:pPr>
                      <a:r>
                        <a:rPr lang="fr-FR" sz="1400" u="sng" dirty="0">
                          <a:solidFill>
                            <a:schemeClr val="tx1"/>
                          </a:solidFill>
                          <a:effectLst/>
                          <a:latin typeface="Calibri" panose="020F0502020204030204" pitchFamily="34" charset="0"/>
                        </a:rPr>
                        <a:t>BASE</a:t>
                      </a:r>
                      <a:endParaRPr lang="fr-CH" sz="1400" dirty="0">
                        <a:solidFill>
                          <a:schemeClr val="tx1"/>
                        </a:solidFill>
                        <a:effectLst/>
                        <a:latin typeface="Calibri" panose="020F0502020204030204" pitchFamily="34" charset="0"/>
                      </a:endParaRPr>
                    </a:p>
                    <a:p>
                      <a:pPr marL="989013" lvl="3" indent="-361950">
                        <a:spcAft>
                          <a:spcPts val="0"/>
                        </a:spcAft>
                        <a:buFont typeface="+mj-lt"/>
                        <a:buAutoNum type="arabicPeriod"/>
                        <a:tabLst>
                          <a:tab pos="630238" algn="l"/>
                        </a:tabLst>
                      </a:pPr>
                      <a:r>
                        <a:rPr lang="fr-FR" sz="1400" u="sng" dirty="0">
                          <a:solidFill>
                            <a:schemeClr val="tx1"/>
                          </a:solidFill>
                          <a:effectLst/>
                          <a:latin typeface="Calibri" panose="020F0502020204030204" pitchFamily="34" charset="0"/>
                        </a:rPr>
                        <a:t>FACTEURS</a:t>
                      </a:r>
                      <a:endParaRPr lang="fr-CH" sz="1400" dirty="0">
                        <a:solidFill>
                          <a:schemeClr val="tx1"/>
                        </a:solidFill>
                        <a:effectLst/>
                        <a:latin typeface="Calibri" panose="020F0502020204030204" pitchFamily="34" charset="0"/>
                      </a:endParaRPr>
                    </a:p>
                    <a:p>
                      <a:pPr>
                        <a:spcAft>
                          <a:spcPts val="0"/>
                        </a:spcAft>
                      </a:pPr>
                      <a:r>
                        <a:rPr lang="fr-FR" sz="1400" u="none" strike="noStrike" dirty="0">
                          <a:solidFill>
                            <a:schemeClr val="tx1"/>
                          </a:solidFill>
                          <a:effectLst/>
                          <a:latin typeface="Calibri" panose="020F0502020204030204" pitchFamily="34" charset="0"/>
                        </a:rPr>
                        <a:t> </a:t>
                      </a:r>
                      <a:endParaRPr lang="fr-CH" sz="1400" dirty="0">
                        <a:solidFill>
                          <a:schemeClr val="tx1"/>
                        </a:solidFill>
                        <a:effectLst/>
                        <a:latin typeface="Calibri" panose="020F0502020204030204" pitchFamily="34" charset="0"/>
                      </a:endParaRPr>
                    </a:p>
                    <a:p>
                      <a:pPr marL="898525" indent="-269875">
                        <a:spcAft>
                          <a:spcPts val="0"/>
                        </a:spcAft>
                      </a:pPr>
                      <a:r>
                        <a:rPr lang="fr-FR" sz="1400" dirty="0">
                          <a:solidFill>
                            <a:schemeClr val="tx1"/>
                          </a:solidFill>
                          <a:effectLst/>
                          <a:latin typeface="Calibri" panose="020F0502020204030204" pitchFamily="34" charset="0"/>
                        </a:rPr>
                        <a:t>a.	Réfugiés, personnes déplacées à l’intérieur d’un territoire et rapatriés</a:t>
                      </a:r>
                      <a:endParaRPr lang="fr-CH" sz="1400" dirty="0">
                        <a:solidFill>
                          <a:schemeClr val="tx1"/>
                        </a:solidFill>
                        <a:effectLst/>
                        <a:latin typeface="Calibri" panose="020F0502020204030204" pitchFamily="34" charset="0"/>
                      </a:endParaRPr>
                    </a:p>
                    <a:p>
                      <a:pPr marL="898525" indent="-269875">
                        <a:spcAft>
                          <a:spcPts val="0"/>
                        </a:spcAft>
                      </a:pPr>
                      <a:r>
                        <a:rPr lang="fr-FR" sz="1400" dirty="0">
                          <a:solidFill>
                            <a:schemeClr val="tx1"/>
                          </a:solidFill>
                          <a:effectLst/>
                          <a:latin typeface="Calibri" panose="020F0502020204030204" pitchFamily="34" charset="0"/>
                        </a:rPr>
                        <a:t>b.	Violations des droits de l’homme et du droit international</a:t>
                      </a:r>
                      <a:endParaRPr lang="fr-CH" sz="1400" dirty="0">
                        <a:solidFill>
                          <a:schemeClr val="tx1"/>
                        </a:solidFill>
                        <a:effectLst/>
                        <a:latin typeface="Calibri" panose="020F0502020204030204" pitchFamily="34" charset="0"/>
                      </a:endParaRPr>
                    </a:p>
                    <a:p>
                      <a:pPr marL="898525" indent="-269875">
                        <a:spcAft>
                          <a:spcPts val="0"/>
                        </a:spcAft>
                        <a:buAutoNum type="alphaLcPeriod" startAt="3"/>
                      </a:pPr>
                      <a:r>
                        <a:rPr lang="fr-FR" sz="1400" dirty="0" smtClean="0">
                          <a:solidFill>
                            <a:schemeClr val="tx1"/>
                          </a:solidFill>
                          <a:effectLst/>
                          <a:latin typeface="Calibri" panose="020F0502020204030204" pitchFamily="34" charset="0"/>
                        </a:rPr>
                        <a:t>Évaluation </a:t>
                      </a:r>
                      <a:r>
                        <a:rPr lang="fr-FR" sz="1400" dirty="0">
                          <a:solidFill>
                            <a:schemeClr val="tx1"/>
                          </a:solidFill>
                          <a:effectLst/>
                          <a:latin typeface="Calibri" panose="020F0502020204030204" pitchFamily="34" charset="0"/>
                        </a:rPr>
                        <a:t>des besoins et de la situation sanitaire (dans les villages, les camps, les hôpitaux, les orphelinats, etc.)</a:t>
                      </a:r>
                      <a:endParaRPr lang="fr-CH" sz="1400" dirty="0">
                        <a:solidFill>
                          <a:schemeClr val="tx1"/>
                        </a:solidFill>
                        <a:effectLst/>
                        <a:latin typeface="Calibri" panose="020F0502020204030204" pitchFamily="34" charset="0"/>
                      </a:endParaRPr>
                    </a:p>
                    <a:p>
                      <a:pPr marL="898525" indent="-269875">
                        <a:spcAft>
                          <a:spcPts val="0"/>
                        </a:spcAft>
                      </a:pPr>
                      <a:r>
                        <a:rPr lang="fr-FR" sz="1400" dirty="0">
                          <a:solidFill>
                            <a:schemeClr val="tx1"/>
                          </a:solidFill>
                          <a:effectLst/>
                          <a:latin typeface="Calibri" panose="020F0502020204030204" pitchFamily="34" charset="0"/>
                        </a:rPr>
                        <a:t>d.	Positionnement marquant des populations dans la zone de mission</a:t>
                      </a:r>
                      <a:endParaRPr lang="fr-CH" sz="1400" dirty="0">
                        <a:solidFill>
                          <a:schemeClr val="tx1"/>
                        </a:solidFill>
                        <a:effectLst/>
                        <a:latin typeface="Calibri" panose="020F0502020204030204" pitchFamily="34" charset="0"/>
                      </a:endParaRPr>
                    </a:p>
                    <a:p>
                      <a:pPr marL="898525" indent="-269875">
                        <a:spcAft>
                          <a:spcPts val="0"/>
                        </a:spcAft>
                      </a:pPr>
                      <a:r>
                        <a:rPr lang="fr-FR" sz="1400" dirty="0">
                          <a:solidFill>
                            <a:schemeClr val="tx1"/>
                          </a:solidFill>
                          <a:effectLst/>
                          <a:latin typeface="Calibri" panose="020F0502020204030204" pitchFamily="34" charset="0"/>
                        </a:rPr>
                        <a:t>e.	Initiatives d’information les plus importantes des pouvoirs locaux</a:t>
                      </a:r>
                      <a:endParaRPr lang="fr-CH" sz="1400" dirty="0">
                        <a:solidFill>
                          <a:schemeClr val="tx1"/>
                        </a:solidFill>
                        <a:effectLst/>
                        <a:latin typeface="Calibri" panose="020F0502020204030204" pitchFamily="34" charset="0"/>
                      </a:endParaRPr>
                    </a:p>
                    <a:p>
                      <a:pPr marL="898525" indent="-269875">
                        <a:spcAft>
                          <a:spcPts val="0"/>
                        </a:spcAft>
                      </a:pPr>
                      <a:r>
                        <a:rPr lang="fr-FR" sz="1400" dirty="0">
                          <a:solidFill>
                            <a:schemeClr val="tx1"/>
                          </a:solidFill>
                          <a:effectLst/>
                          <a:latin typeface="Calibri" panose="020F0502020204030204" pitchFamily="34" charset="0"/>
                        </a:rPr>
                        <a:t>f.	Activités majeures des principales organisations humanitaires</a:t>
                      </a:r>
                      <a:endParaRPr lang="fr-CH" sz="1400" dirty="0">
                        <a:solidFill>
                          <a:schemeClr val="tx1"/>
                        </a:solidFill>
                        <a:effectLst/>
                        <a:latin typeface="Calibri" panose="020F0502020204030204" pitchFamily="34" charset="0"/>
                      </a:endParaRPr>
                    </a:p>
                    <a:p>
                      <a:pPr marL="898525" indent="-269875">
                        <a:spcAft>
                          <a:spcPts val="0"/>
                        </a:spcAft>
                      </a:pPr>
                      <a:r>
                        <a:rPr lang="fr-FR" sz="1400" dirty="0">
                          <a:solidFill>
                            <a:schemeClr val="tx1"/>
                          </a:solidFill>
                          <a:effectLst/>
                          <a:latin typeface="Calibri" panose="020F0502020204030204" pitchFamily="34" charset="0"/>
                        </a:rPr>
                        <a:t>g.	Sujets importants que les forces attachées à la Mission devraient prendre en considération</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 </a:t>
                      </a:r>
                      <a:endParaRPr lang="fr-CH" sz="1400" dirty="0" smtClean="0">
                        <a:solidFill>
                          <a:schemeClr val="tx1"/>
                        </a:solidFill>
                        <a:effectLst/>
                        <a:latin typeface="Calibri" panose="020F0502020204030204" pitchFamily="34" charset="0"/>
                      </a:endParaRPr>
                    </a:p>
                    <a:p>
                      <a:pPr marL="630555">
                        <a:spcAft>
                          <a:spcPts val="0"/>
                        </a:spcAft>
                      </a:pPr>
                      <a:r>
                        <a:rPr lang="fr-CH" sz="1400" u="none" dirty="0" smtClean="0">
                          <a:solidFill>
                            <a:schemeClr val="tx1"/>
                          </a:solidFill>
                          <a:effectLst/>
                          <a:latin typeface="Calibri" panose="020F0502020204030204" pitchFamily="34" charset="0"/>
                        </a:rPr>
                        <a:t>3.	</a:t>
                      </a:r>
                      <a:r>
                        <a:rPr lang="fr-FR" sz="1400" u="sng" dirty="0" smtClean="0">
                          <a:solidFill>
                            <a:schemeClr val="tx1"/>
                          </a:solidFill>
                          <a:effectLst/>
                          <a:latin typeface="Calibri" panose="020F0502020204030204" pitchFamily="34" charset="0"/>
                        </a:rPr>
                        <a:t>MODES </a:t>
                      </a:r>
                      <a:r>
                        <a:rPr lang="fr-FR" sz="1400" u="sng" dirty="0">
                          <a:solidFill>
                            <a:schemeClr val="tx1"/>
                          </a:solidFill>
                          <a:effectLst/>
                          <a:latin typeface="Calibri" panose="020F0502020204030204" pitchFamily="34" charset="0"/>
                        </a:rPr>
                        <a:t>D’ACTION</a:t>
                      </a:r>
                      <a:endParaRPr lang="fr-CH" sz="1400" dirty="0">
                        <a:solidFill>
                          <a:schemeClr val="tx1"/>
                        </a:solidFill>
                        <a:effectLst/>
                        <a:latin typeface="Calibri" panose="020F0502020204030204" pitchFamily="34" charset="0"/>
                      </a:endParaRPr>
                    </a:p>
                    <a:p>
                      <a:pPr marL="270510">
                        <a:spcAft>
                          <a:spcPts val="0"/>
                        </a:spcAft>
                      </a:pPr>
                      <a:r>
                        <a:rPr lang="fr-FR" sz="1400" dirty="0">
                          <a:solidFill>
                            <a:schemeClr val="tx1"/>
                          </a:solidFill>
                          <a:effectLst/>
                          <a:latin typeface="Calibri" panose="020F0502020204030204" pitchFamily="34" charset="0"/>
                        </a:rPr>
                        <a:t> </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a.	Modes d’action personnels de la Mission</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b.	Analyse et débat</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c.	Conclusions</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d.	Retenues/contraintes vis-à-vis des organisations locales</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e.	Retenues/contraintes vis-à-vis des institutions de l’ONU</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f.	Observations finales</a:t>
                      </a:r>
                      <a:endParaRPr lang="fr-CH" sz="1400" dirty="0">
                        <a:solidFill>
                          <a:schemeClr val="tx1"/>
                        </a:solidFill>
                        <a:effectLst/>
                        <a:latin typeface="Calibri" panose="020F0502020204030204" pitchFamily="34" charset="0"/>
                      </a:endParaRPr>
                    </a:p>
                    <a:p>
                      <a:pPr marL="630555">
                        <a:spcAft>
                          <a:spcPts val="0"/>
                        </a:spcAft>
                      </a:pPr>
                      <a:endParaRPr lang="fr-CH" sz="1200" dirty="0" smtClean="0">
                        <a:solidFill>
                          <a:schemeClr val="tx1"/>
                        </a:solidFill>
                        <a:effectLst/>
                        <a:latin typeface="Calibri" panose="020F0502020204030204" pitchFamily="34" charset="0"/>
                      </a:endParaRPr>
                    </a:p>
                    <a:p>
                      <a:pPr marL="630555">
                        <a:spcAft>
                          <a:spcPts val="0"/>
                        </a:spcAft>
                      </a:pPr>
                      <a:r>
                        <a:rPr lang="fr-CH" sz="1400" u="sng" dirty="0" smtClean="0">
                          <a:solidFill>
                            <a:schemeClr val="tx1"/>
                          </a:solidFill>
                          <a:effectLst/>
                          <a:latin typeface="Calibri" panose="020F0502020204030204" pitchFamily="34" charset="0"/>
                        </a:rPr>
                        <a:t>4.	</a:t>
                      </a:r>
                      <a:r>
                        <a:rPr lang="fr-FR" sz="1400" u="sng" dirty="0" smtClean="0">
                          <a:solidFill>
                            <a:schemeClr val="tx1"/>
                          </a:solidFill>
                          <a:effectLst/>
                          <a:latin typeface="Calibri" panose="020F0502020204030204" pitchFamily="34" charset="0"/>
                        </a:rPr>
                        <a:t>RECOMMANDATION</a:t>
                      </a:r>
                      <a:endParaRPr lang="fr-CH" sz="1400" dirty="0">
                        <a:solidFill>
                          <a:schemeClr val="tx1"/>
                        </a:solidFill>
                        <a:effectLst/>
                        <a:latin typeface="Calibri" panose="020F0502020204030204" pitchFamily="34" charset="0"/>
                        <a:ea typeface="Calibri"/>
                        <a:cs typeface="Times New Roman"/>
                      </a:endParaRPr>
                    </a:p>
                  </a:txBody>
                  <a:tcPr marL="51435" marR="51435" marT="0" marB="0">
                    <a:solidFill>
                      <a:schemeClr val="bg1"/>
                    </a:solidFill>
                  </a:tcPr>
                </a:tc>
              </a:tr>
            </a:tbl>
          </a:graphicData>
        </a:graphic>
      </p:graphicFrame>
      <p:pic>
        <p:nvPicPr>
          <p:cNvPr id="205834" name="Picture 12"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475" y="877660"/>
            <a:ext cx="3238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ZoneTexte 12"/>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4" name="ZoneTexte 13"/>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5"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148</a:t>
            </a:fld>
            <a:endParaRPr lang="en-GB" altLang="en-US" sz="1600" b="1" dirty="0" smtClean="0">
              <a:solidFill>
                <a:srgbClr val="000000"/>
              </a:solidFill>
            </a:endParaRPr>
          </a:p>
        </p:txBody>
      </p:sp>
      <p:sp>
        <p:nvSpPr>
          <p:cNvPr id="16" name="ZoneTexte 15"/>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1" name="Rectangle 3"/>
          <p:cNvSpPr>
            <a:spLocks noChangeArrowheads="1"/>
          </p:cNvSpPr>
          <p:nvPr/>
        </p:nvSpPr>
        <p:spPr bwMode="auto">
          <a:xfrm>
            <a:off x="117475" y="1508750"/>
            <a:ext cx="5337175" cy="57800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120000"/>
              </a:lnSpc>
              <a:spcBef>
                <a:spcPct val="0"/>
              </a:spcBef>
              <a:buClr>
                <a:srgbClr val="000000"/>
              </a:buClr>
              <a:buSzPct val="80000"/>
              <a:buFont typeface="Wingdings" pitchFamily="2" charset="2"/>
              <a:buChar char="§"/>
            </a:pPr>
            <a:r>
              <a:rPr lang="en-US" altLang="en-US" sz="2200" dirty="0">
                <a:solidFill>
                  <a:schemeClr val="tx1"/>
                </a:solidFill>
                <a:latin typeface="Calibri" pitchFamily="34" charset="0"/>
              </a:rPr>
              <a:t> </a:t>
            </a:r>
            <a:r>
              <a:rPr lang="fr-FR" sz="2200" dirty="0">
                <a:solidFill>
                  <a:schemeClr val="tx1"/>
                </a:solidFill>
                <a:latin typeface="Calibri" panose="020F0502020204030204" pitchFamily="34" charset="0"/>
              </a:rPr>
              <a:t>SITREPS (Situation Reports/ Comptes rendus de </a:t>
            </a:r>
            <a:r>
              <a:rPr lang="fr-FR" sz="2200" dirty="0" smtClean="0">
                <a:solidFill>
                  <a:schemeClr val="tx1"/>
                </a:solidFill>
                <a:latin typeface="Calibri" panose="020F0502020204030204" pitchFamily="34" charset="0"/>
              </a:rPr>
              <a:t>situation)</a:t>
            </a:r>
            <a:endParaRPr lang="en-US" altLang="en-US" sz="2200" dirty="0">
              <a:solidFill>
                <a:srgbClr val="000000"/>
              </a:solidFill>
              <a:latin typeface="Calibri" pitchFamily="34" charset="0"/>
            </a:endParaRPr>
          </a:p>
          <a:p>
            <a:pPr eaLnBrk="1" hangingPunct="1">
              <a:lnSpc>
                <a:spcPct val="120000"/>
              </a:lnSpc>
              <a:spcBef>
                <a:spcPct val="0"/>
              </a:spcBef>
              <a:buClr>
                <a:srgbClr val="000000"/>
              </a:buClr>
              <a:buSzPct val="80000"/>
              <a:buFont typeface="Wingdings" pitchFamily="2" charset="2"/>
              <a:buChar char="§"/>
            </a:pPr>
            <a:r>
              <a:rPr lang="en-US" altLang="en-US" sz="2200" dirty="0">
                <a:solidFill>
                  <a:schemeClr val="tx1"/>
                </a:solidFill>
                <a:latin typeface="Calibri" pitchFamily="34" charset="0"/>
              </a:rPr>
              <a:t> </a:t>
            </a:r>
            <a:r>
              <a:rPr lang="fr-FR" sz="2200" dirty="0">
                <a:solidFill>
                  <a:schemeClr val="tx1"/>
                </a:solidFill>
                <a:latin typeface="Calibri" panose="020F0502020204030204" pitchFamily="34" charset="0"/>
              </a:rPr>
              <a:t>RAPPORTS PERIODIQUES (hebdomadaires, mensuels, annuels)</a:t>
            </a:r>
            <a:endParaRPr lang="en-US" altLang="en-US" sz="2200" dirty="0">
              <a:solidFill>
                <a:schemeClr val="tx1"/>
              </a:solidFill>
              <a:latin typeface="Calibri" pitchFamily="34" charset="0"/>
            </a:endParaRPr>
          </a:p>
          <a:p>
            <a:pPr eaLnBrk="1" hangingPunct="1">
              <a:lnSpc>
                <a:spcPct val="120000"/>
              </a:lnSpc>
              <a:spcBef>
                <a:spcPct val="0"/>
              </a:spcBef>
              <a:buClr>
                <a:srgbClr val="000000"/>
              </a:buClr>
              <a:buSzPct val="80000"/>
              <a:buFont typeface="Wingdings" pitchFamily="2" charset="2"/>
              <a:buChar char="§"/>
            </a:pPr>
            <a:r>
              <a:rPr lang="en-US" altLang="en-US" sz="2200" dirty="0">
                <a:solidFill>
                  <a:schemeClr val="tx1"/>
                </a:solidFill>
                <a:latin typeface="Calibri" pitchFamily="34" charset="0"/>
              </a:rPr>
              <a:t> </a:t>
            </a:r>
            <a:r>
              <a:rPr lang="fr-FR" sz="2200" dirty="0">
                <a:solidFill>
                  <a:schemeClr val="tx1"/>
                </a:solidFill>
                <a:latin typeface="Calibri" panose="020F0502020204030204" pitchFamily="34" charset="0"/>
              </a:rPr>
              <a:t>RAPPORTS SPECIFIQUES (</a:t>
            </a:r>
            <a:r>
              <a:rPr lang="fr-FR" sz="2200" dirty="0" smtClean="0">
                <a:solidFill>
                  <a:schemeClr val="tx1"/>
                </a:solidFill>
                <a:latin typeface="Calibri" panose="020F0502020204030204" pitchFamily="34" charset="0"/>
              </a:rPr>
              <a:t>situation </a:t>
            </a:r>
            <a:r>
              <a:rPr lang="fr-FR" sz="2200" dirty="0">
                <a:solidFill>
                  <a:schemeClr val="tx1"/>
                </a:solidFill>
                <a:latin typeface="Calibri" panose="020F0502020204030204" pitchFamily="34" charset="0"/>
              </a:rPr>
              <a:t>des personnes déplacées à l’intérieur d’un territoire, </a:t>
            </a:r>
            <a:r>
              <a:rPr lang="fr-FR" sz="2200" dirty="0" smtClean="0">
                <a:solidFill>
                  <a:schemeClr val="tx1"/>
                </a:solidFill>
                <a:latin typeface="Calibri" panose="020F0502020204030204" pitchFamily="34" charset="0"/>
              </a:rPr>
              <a:t>situation </a:t>
            </a:r>
            <a:r>
              <a:rPr lang="fr-FR" sz="2200" dirty="0">
                <a:solidFill>
                  <a:schemeClr val="tx1"/>
                </a:solidFill>
                <a:latin typeface="Calibri" panose="020F0502020204030204" pitchFamily="34" charset="0"/>
              </a:rPr>
              <a:t>humanitaire, présentation des organisations intergouvernementales, etc.)</a:t>
            </a:r>
            <a:endParaRPr lang="en-US" altLang="en-US" sz="2200" dirty="0">
              <a:solidFill>
                <a:schemeClr val="tx1"/>
              </a:solidFill>
              <a:latin typeface="Calibri" pitchFamily="34" charset="0"/>
            </a:endParaRPr>
          </a:p>
          <a:p>
            <a:pPr eaLnBrk="1" hangingPunct="1">
              <a:lnSpc>
                <a:spcPct val="120000"/>
              </a:lnSpc>
              <a:spcBef>
                <a:spcPct val="0"/>
              </a:spcBef>
              <a:buClr>
                <a:srgbClr val="000000"/>
              </a:buClr>
              <a:buSzPct val="80000"/>
              <a:buFont typeface="Wingdings" pitchFamily="2" charset="2"/>
              <a:buChar char="§"/>
            </a:pPr>
            <a:r>
              <a:rPr lang="en-US" altLang="en-US" sz="2200" dirty="0">
                <a:solidFill>
                  <a:schemeClr val="tx1"/>
                </a:solidFill>
                <a:latin typeface="Calibri" pitchFamily="34" charset="0"/>
              </a:rPr>
              <a:t> </a:t>
            </a:r>
            <a:r>
              <a:rPr lang="fr-FR" sz="2200" dirty="0">
                <a:solidFill>
                  <a:schemeClr val="tx1"/>
                </a:solidFill>
                <a:latin typeface="Calibri" panose="020F0502020204030204" pitchFamily="34" charset="0"/>
              </a:rPr>
              <a:t>SINCREP (« </a:t>
            </a:r>
            <a:r>
              <a:rPr lang="fr-FR" sz="2200" dirty="0" err="1">
                <a:solidFill>
                  <a:schemeClr val="tx1"/>
                </a:solidFill>
                <a:latin typeface="Calibri" panose="020F0502020204030204" pitchFamily="34" charset="0"/>
              </a:rPr>
              <a:t>Special</a:t>
            </a:r>
            <a:r>
              <a:rPr lang="fr-FR" sz="2200" dirty="0">
                <a:solidFill>
                  <a:schemeClr val="tx1"/>
                </a:solidFill>
                <a:latin typeface="Calibri" panose="020F0502020204030204" pitchFamily="34" charset="0"/>
              </a:rPr>
              <a:t> Incident Report » / Compte rendu d’incidents graves / dit également « Flash Report »)</a:t>
            </a:r>
            <a:endParaRPr lang="en-US" altLang="en-US" sz="2200" dirty="0">
              <a:solidFill>
                <a:schemeClr val="tx1"/>
              </a:solidFill>
              <a:latin typeface="Calibri" pitchFamily="34" charset="0"/>
            </a:endParaRPr>
          </a:p>
          <a:p>
            <a:pPr eaLnBrk="1" hangingPunct="1">
              <a:lnSpc>
                <a:spcPct val="120000"/>
              </a:lnSpc>
              <a:spcBef>
                <a:spcPct val="0"/>
              </a:spcBef>
              <a:buClr>
                <a:srgbClr val="000000"/>
              </a:buClr>
              <a:buSzPct val="80000"/>
              <a:buFont typeface="Wingdings" pitchFamily="2" charset="2"/>
              <a:buNone/>
            </a:pPr>
            <a:endParaRPr lang="en-US" altLang="en-US" sz="2200" dirty="0">
              <a:solidFill>
                <a:srgbClr val="000000"/>
              </a:solidFill>
              <a:latin typeface="Calibri" pitchFamily="34" charset="0"/>
            </a:endParaRPr>
          </a:p>
          <a:p>
            <a:pPr eaLnBrk="1" hangingPunct="1">
              <a:lnSpc>
                <a:spcPct val="120000"/>
              </a:lnSpc>
              <a:spcBef>
                <a:spcPct val="0"/>
              </a:spcBef>
              <a:buClr>
                <a:srgbClr val="000000"/>
              </a:buClr>
              <a:buSzPct val="80000"/>
              <a:buFont typeface="Wingdings" pitchFamily="2" charset="2"/>
              <a:buNone/>
            </a:pPr>
            <a:endParaRPr lang="en-US" altLang="en-US" sz="2200" dirty="0">
              <a:solidFill>
                <a:srgbClr val="0000FF"/>
              </a:solidFill>
              <a:latin typeface="Calibri" pitchFamily="34" charset="0"/>
            </a:endParaRPr>
          </a:p>
        </p:txBody>
      </p:sp>
      <p:sp>
        <p:nvSpPr>
          <p:cNvPr id="206852" name="Rectangle 5"/>
          <p:cNvSpPr>
            <a:spLocks noChangeArrowheads="1"/>
          </p:cNvSpPr>
          <p:nvPr/>
        </p:nvSpPr>
        <p:spPr bwMode="auto">
          <a:xfrm>
            <a:off x="3629646" y="855663"/>
            <a:ext cx="1854547" cy="52322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GB" altLang="en-US" sz="2800" dirty="0" smtClean="0">
                <a:solidFill>
                  <a:srgbClr val="000000"/>
                </a:solidFill>
                <a:latin typeface="Calibri" pitchFamily="34" charset="0"/>
              </a:rPr>
              <a:t>RAPPORTS</a:t>
            </a:r>
            <a:r>
              <a:rPr lang="en-GB" altLang="en-US" sz="2800" b="0" dirty="0" smtClean="0">
                <a:solidFill>
                  <a:srgbClr val="000000"/>
                </a:solidFill>
                <a:latin typeface="Calibri" pitchFamily="34" charset="0"/>
              </a:rPr>
              <a:t> </a:t>
            </a:r>
            <a:endParaRPr lang="en-GB" altLang="en-US" sz="2800" b="0" dirty="0">
              <a:solidFill>
                <a:srgbClr val="000000"/>
              </a:solidFill>
              <a:latin typeface="Calibri" pitchFamily="34" charset="0"/>
            </a:endParaRPr>
          </a:p>
        </p:txBody>
      </p:sp>
      <p:sp>
        <p:nvSpPr>
          <p:cNvPr id="116743" name="Rectangle 7"/>
          <p:cNvSpPr>
            <a:spLocks noChangeArrowheads="1"/>
          </p:cNvSpPr>
          <p:nvPr/>
        </p:nvSpPr>
        <p:spPr bwMode="auto">
          <a:xfrm>
            <a:off x="2198416" y="252413"/>
            <a:ext cx="4718599"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buClr>
                <a:srgbClr val="FFFFFF"/>
              </a:buClr>
              <a:buSzPct val="80000"/>
              <a:buFont typeface="Wingdings" pitchFamily="2" charset="2"/>
              <a:buNone/>
              <a:defRPr/>
            </a:pPr>
            <a:r>
              <a:rPr lang="en-US" altLang="en-US" sz="2800" b="1" dirty="0" smtClean="0">
                <a:solidFill>
                  <a:srgbClr val="000000"/>
                </a:solidFill>
                <a:effectLst>
                  <a:outerShdw blurRad="38100" dist="38100" dir="2700000" algn="tl">
                    <a:srgbClr val="C0C0C0"/>
                  </a:outerShdw>
                </a:effectLst>
              </a:rPr>
              <a:t>DOCUMENTS OPÉRATIONNELS</a:t>
            </a:r>
            <a:endParaRPr lang="en-GB" altLang="en-US" sz="2800" b="1" dirty="0">
              <a:solidFill>
                <a:srgbClr val="000000"/>
              </a:solidFill>
              <a:effectLst>
                <a:outerShdw blurRad="38100" dist="38100" dir="2700000" algn="tl">
                  <a:srgbClr val="C0C0C0"/>
                </a:outerShdw>
              </a:effectLst>
            </a:endParaRPr>
          </a:p>
        </p:txBody>
      </p:sp>
      <p:grpSp>
        <p:nvGrpSpPr>
          <p:cNvPr id="206854" name="Group 8"/>
          <p:cNvGrpSpPr>
            <a:grpSpLocks/>
          </p:cNvGrpSpPr>
          <p:nvPr/>
        </p:nvGrpSpPr>
        <p:grpSpPr bwMode="auto">
          <a:xfrm>
            <a:off x="5340350" y="1470025"/>
            <a:ext cx="3821113" cy="5029200"/>
            <a:chOff x="912" y="1152"/>
            <a:chExt cx="2407" cy="3168"/>
          </a:xfrm>
        </p:grpSpPr>
        <p:grpSp>
          <p:nvGrpSpPr>
            <p:cNvPr id="206855" name="Group 9"/>
            <p:cNvGrpSpPr>
              <a:grpSpLocks/>
            </p:cNvGrpSpPr>
            <p:nvPr/>
          </p:nvGrpSpPr>
          <p:grpSpPr bwMode="auto">
            <a:xfrm>
              <a:off x="912" y="1152"/>
              <a:ext cx="2407" cy="3168"/>
              <a:chOff x="767" y="694"/>
              <a:chExt cx="2600" cy="3399"/>
            </a:xfrm>
          </p:grpSpPr>
          <p:sp>
            <p:nvSpPr>
              <p:cNvPr id="206857" name="AutoShape 9"/>
              <p:cNvSpPr>
                <a:spLocks noChangeAspect="1" noChangeArrowheads="1" noTextEdit="1"/>
              </p:cNvSpPr>
              <p:nvPr/>
            </p:nvSpPr>
            <p:spPr bwMode="auto">
              <a:xfrm>
                <a:off x="767" y="694"/>
                <a:ext cx="2600" cy="3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CH"/>
              </a:p>
            </p:txBody>
          </p:sp>
          <p:sp>
            <p:nvSpPr>
              <p:cNvPr id="206858" name="Freeform 11"/>
              <p:cNvSpPr>
                <a:spLocks/>
              </p:cNvSpPr>
              <p:nvPr/>
            </p:nvSpPr>
            <p:spPr bwMode="auto">
              <a:xfrm>
                <a:off x="929" y="870"/>
                <a:ext cx="2363" cy="3142"/>
              </a:xfrm>
              <a:custGeom>
                <a:avLst/>
                <a:gdLst>
                  <a:gd name="T0" fmla="*/ 1169 w 2363"/>
                  <a:gd name="T1" fmla="*/ 3142 h 3142"/>
                  <a:gd name="T2" fmla="*/ 560 w 2363"/>
                  <a:gd name="T3" fmla="*/ 3142 h 3142"/>
                  <a:gd name="T4" fmla="*/ 0 w 2363"/>
                  <a:gd name="T5" fmla="*/ 2546 h 3142"/>
                  <a:gd name="T6" fmla="*/ 0 w 2363"/>
                  <a:gd name="T7" fmla="*/ 1571 h 3142"/>
                  <a:gd name="T8" fmla="*/ 0 w 2363"/>
                  <a:gd name="T9" fmla="*/ 0 h 3142"/>
                  <a:gd name="T10" fmla="*/ 1169 w 2363"/>
                  <a:gd name="T11" fmla="*/ 0 h 3142"/>
                  <a:gd name="T12" fmla="*/ 2363 w 2363"/>
                  <a:gd name="T13" fmla="*/ 0 h 3142"/>
                  <a:gd name="T14" fmla="*/ 2363 w 2363"/>
                  <a:gd name="T15" fmla="*/ 1544 h 3142"/>
                  <a:gd name="T16" fmla="*/ 2363 w 2363"/>
                  <a:gd name="T17" fmla="*/ 3142 h 3142"/>
                  <a:gd name="T18" fmla="*/ 1169 w 2363"/>
                  <a:gd name="T19" fmla="*/ 3142 h 31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63"/>
                  <a:gd name="T31" fmla="*/ 0 h 3142"/>
                  <a:gd name="T32" fmla="*/ 2363 w 2363"/>
                  <a:gd name="T33" fmla="*/ 3142 h 31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63" h="3142">
                    <a:moveTo>
                      <a:pt x="1169" y="3142"/>
                    </a:moveTo>
                    <a:lnTo>
                      <a:pt x="560" y="3142"/>
                    </a:lnTo>
                    <a:lnTo>
                      <a:pt x="0" y="2546"/>
                    </a:lnTo>
                    <a:lnTo>
                      <a:pt x="0" y="1571"/>
                    </a:lnTo>
                    <a:lnTo>
                      <a:pt x="0" y="0"/>
                    </a:lnTo>
                    <a:lnTo>
                      <a:pt x="1169" y="0"/>
                    </a:lnTo>
                    <a:lnTo>
                      <a:pt x="2363" y="0"/>
                    </a:lnTo>
                    <a:lnTo>
                      <a:pt x="2363" y="1544"/>
                    </a:lnTo>
                    <a:lnTo>
                      <a:pt x="2363" y="3142"/>
                    </a:lnTo>
                    <a:lnTo>
                      <a:pt x="1169" y="314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59" name="Freeform 12"/>
              <p:cNvSpPr>
                <a:spLocks/>
              </p:cNvSpPr>
              <p:nvPr/>
            </p:nvSpPr>
            <p:spPr bwMode="auto">
              <a:xfrm>
                <a:off x="929" y="3416"/>
                <a:ext cx="560" cy="596"/>
              </a:xfrm>
              <a:custGeom>
                <a:avLst/>
                <a:gdLst>
                  <a:gd name="T0" fmla="*/ 0 w 560"/>
                  <a:gd name="T1" fmla="*/ 0 h 596"/>
                  <a:gd name="T2" fmla="*/ 560 w 560"/>
                  <a:gd name="T3" fmla="*/ 0 h 596"/>
                  <a:gd name="T4" fmla="*/ 560 w 560"/>
                  <a:gd name="T5" fmla="*/ 596 h 596"/>
                  <a:gd name="T6" fmla="*/ 0 w 560"/>
                  <a:gd name="T7" fmla="*/ 0 h 596"/>
                  <a:gd name="T8" fmla="*/ 0 60000 65536"/>
                  <a:gd name="T9" fmla="*/ 0 60000 65536"/>
                  <a:gd name="T10" fmla="*/ 0 60000 65536"/>
                  <a:gd name="T11" fmla="*/ 0 60000 65536"/>
                  <a:gd name="T12" fmla="*/ 0 w 560"/>
                  <a:gd name="T13" fmla="*/ 0 h 596"/>
                  <a:gd name="T14" fmla="*/ 560 w 560"/>
                  <a:gd name="T15" fmla="*/ 596 h 596"/>
                </a:gdLst>
                <a:ahLst/>
                <a:cxnLst>
                  <a:cxn ang="T8">
                    <a:pos x="T0" y="T1"/>
                  </a:cxn>
                  <a:cxn ang="T9">
                    <a:pos x="T2" y="T3"/>
                  </a:cxn>
                  <a:cxn ang="T10">
                    <a:pos x="T4" y="T5"/>
                  </a:cxn>
                  <a:cxn ang="T11">
                    <a:pos x="T6" y="T7"/>
                  </a:cxn>
                </a:cxnLst>
                <a:rect l="T12" t="T13" r="T14" b="T15"/>
                <a:pathLst>
                  <a:path w="560" h="596">
                    <a:moveTo>
                      <a:pt x="0" y="0"/>
                    </a:moveTo>
                    <a:lnTo>
                      <a:pt x="560" y="0"/>
                    </a:lnTo>
                    <a:lnTo>
                      <a:pt x="560" y="596"/>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60" name="Rectangle 13"/>
              <p:cNvSpPr>
                <a:spLocks noChangeArrowheads="1"/>
              </p:cNvSpPr>
              <p:nvPr/>
            </p:nvSpPr>
            <p:spPr bwMode="auto">
              <a:xfrm>
                <a:off x="2322" y="3565"/>
                <a:ext cx="348" cy="10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lnSpc>
                    <a:spcPct val="80000"/>
                  </a:lnSpc>
                  <a:spcBef>
                    <a:spcPct val="0"/>
                  </a:spcBef>
                  <a:buFontTx/>
                  <a:buNone/>
                </a:pPr>
                <a:endParaRPr lang="fr-FR" altLang="en-US" i="1">
                  <a:solidFill>
                    <a:srgbClr val="00CC99"/>
                  </a:solidFill>
                  <a:latin typeface="Arial" pitchFamily="34" charset="0"/>
                </a:endParaRPr>
              </a:p>
            </p:txBody>
          </p:sp>
          <p:sp>
            <p:nvSpPr>
              <p:cNvPr id="206861" name="Rectangle 14"/>
              <p:cNvSpPr>
                <a:spLocks noChangeArrowheads="1"/>
              </p:cNvSpPr>
              <p:nvPr/>
            </p:nvSpPr>
            <p:spPr bwMode="auto">
              <a:xfrm>
                <a:off x="2745" y="3565"/>
                <a:ext cx="348" cy="10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lnSpc>
                    <a:spcPct val="80000"/>
                  </a:lnSpc>
                  <a:spcBef>
                    <a:spcPct val="0"/>
                  </a:spcBef>
                  <a:buFontTx/>
                  <a:buNone/>
                </a:pPr>
                <a:endParaRPr lang="fr-FR" altLang="en-US" i="1">
                  <a:solidFill>
                    <a:srgbClr val="00CC99"/>
                  </a:solidFill>
                  <a:latin typeface="Arial" pitchFamily="34" charset="0"/>
                </a:endParaRPr>
              </a:p>
            </p:txBody>
          </p:sp>
          <p:sp>
            <p:nvSpPr>
              <p:cNvPr id="206862" name="Freeform 15"/>
              <p:cNvSpPr>
                <a:spLocks/>
              </p:cNvSpPr>
              <p:nvPr/>
            </p:nvSpPr>
            <p:spPr bwMode="auto">
              <a:xfrm>
                <a:off x="1128" y="1033"/>
                <a:ext cx="199" cy="135"/>
              </a:xfrm>
              <a:custGeom>
                <a:avLst/>
                <a:gdLst>
                  <a:gd name="T0" fmla="*/ 0 w 199"/>
                  <a:gd name="T1" fmla="*/ 0 h 135"/>
                  <a:gd name="T2" fmla="*/ 199 w 199"/>
                  <a:gd name="T3" fmla="*/ 0 h 135"/>
                  <a:gd name="T4" fmla="*/ 87 w 199"/>
                  <a:gd name="T5" fmla="*/ 94 h 135"/>
                  <a:gd name="T6" fmla="*/ 37 w 199"/>
                  <a:gd name="T7" fmla="*/ 54 h 135"/>
                  <a:gd name="T8" fmla="*/ 25 w 199"/>
                  <a:gd name="T9" fmla="*/ 67 h 135"/>
                  <a:gd name="T10" fmla="*/ 87 w 199"/>
                  <a:gd name="T11" fmla="*/ 121 h 135"/>
                  <a:gd name="T12" fmla="*/ 199 w 199"/>
                  <a:gd name="T13" fmla="*/ 40 h 135"/>
                  <a:gd name="T14" fmla="*/ 199 w 199"/>
                  <a:gd name="T15" fmla="*/ 135 h 135"/>
                  <a:gd name="T16" fmla="*/ 0 w 199"/>
                  <a:gd name="T17" fmla="*/ 135 h 135"/>
                  <a:gd name="T18" fmla="*/ 0 w 199"/>
                  <a:gd name="T19" fmla="*/ 0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5"/>
                  <a:gd name="T32" fmla="*/ 199 w 199"/>
                  <a:gd name="T33" fmla="*/ 135 h 1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5">
                    <a:moveTo>
                      <a:pt x="0" y="0"/>
                    </a:moveTo>
                    <a:lnTo>
                      <a:pt x="199" y="0"/>
                    </a:lnTo>
                    <a:lnTo>
                      <a:pt x="87" y="94"/>
                    </a:lnTo>
                    <a:lnTo>
                      <a:pt x="37" y="54"/>
                    </a:lnTo>
                    <a:lnTo>
                      <a:pt x="25" y="67"/>
                    </a:lnTo>
                    <a:lnTo>
                      <a:pt x="87" y="121"/>
                    </a:lnTo>
                    <a:lnTo>
                      <a:pt x="199" y="40"/>
                    </a:lnTo>
                    <a:lnTo>
                      <a:pt x="199" y="135"/>
                    </a:lnTo>
                    <a:lnTo>
                      <a:pt x="0" y="135"/>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63" name="Freeform 16"/>
              <p:cNvSpPr>
                <a:spLocks/>
              </p:cNvSpPr>
              <p:nvPr/>
            </p:nvSpPr>
            <p:spPr bwMode="auto">
              <a:xfrm>
                <a:off x="1128" y="1263"/>
                <a:ext cx="199" cy="135"/>
              </a:xfrm>
              <a:custGeom>
                <a:avLst/>
                <a:gdLst>
                  <a:gd name="T0" fmla="*/ 0 w 199"/>
                  <a:gd name="T1" fmla="*/ 0 h 135"/>
                  <a:gd name="T2" fmla="*/ 199 w 199"/>
                  <a:gd name="T3" fmla="*/ 0 h 135"/>
                  <a:gd name="T4" fmla="*/ 87 w 199"/>
                  <a:gd name="T5" fmla="*/ 95 h 135"/>
                  <a:gd name="T6" fmla="*/ 37 w 199"/>
                  <a:gd name="T7" fmla="*/ 54 h 135"/>
                  <a:gd name="T8" fmla="*/ 25 w 199"/>
                  <a:gd name="T9" fmla="*/ 67 h 135"/>
                  <a:gd name="T10" fmla="*/ 87 w 199"/>
                  <a:gd name="T11" fmla="*/ 122 h 135"/>
                  <a:gd name="T12" fmla="*/ 199 w 199"/>
                  <a:gd name="T13" fmla="*/ 27 h 135"/>
                  <a:gd name="T14" fmla="*/ 199 w 199"/>
                  <a:gd name="T15" fmla="*/ 135 h 135"/>
                  <a:gd name="T16" fmla="*/ 0 w 199"/>
                  <a:gd name="T17" fmla="*/ 135 h 135"/>
                  <a:gd name="T18" fmla="*/ 0 w 199"/>
                  <a:gd name="T19" fmla="*/ 0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5"/>
                  <a:gd name="T32" fmla="*/ 199 w 199"/>
                  <a:gd name="T33" fmla="*/ 135 h 1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5">
                    <a:moveTo>
                      <a:pt x="0" y="0"/>
                    </a:moveTo>
                    <a:lnTo>
                      <a:pt x="199" y="0"/>
                    </a:lnTo>
                    <a:lnTo>
                      <a:pt x="87" y="95"/>
                    </a:lnTo>
                    <a:lnTo>
                      <a:pt x="37" y="54"/>
                    </a:lnTo>
                    <a:lnTo>
                      <a:pt x="25" y="67"/>
                    </a:lnTo>
                    <a:lnTo>
                      <a:pt x="87" y="122"/>
                    </a:lnTo>
                    <a:lnTo>
                      <a:pt x="199" y="27"/>
                    </a:lnTo>
                    <a:lnTo>
                      <a:pt x="199" y="135"/>
                    </a:lnTo>
                    <a:lnTo>
                      <a:pt x="0" y="135"/>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64" name="Freeform 17"/>
              <p:cNvSpPr>
                <a:spLocks/>
              </p:cNvSpPr>
              <p:nvPr/>
            </p:nvSpPr>
            <p:spPr bwMode="auto">
              <a:xfrm>
                <a:off x="1128" y="1493"/>
                <a:ext cx="199" cy="135"/>
              </a:xfrm>
              <a:custGeom>
                <a:avLst/>
                <a:gdLst>
                  <a:gd name="T0" fmla="*/ 0 w 199"/>
                  <a:gd name="T1" fmla="*/ 0 h 135"/>
                  <a:gd name="T2" fmla="*/ 199 w 199"/>
                  <a:gd name="T3" fmla="*/ 0 h 135"/>
                  <a:gd name="T4" fmla="*/ 87 w 199"/>
                  <a:gd name="T5" fmla="*/ 95 h 135"/>
                  <a:gd name="T6" fmla="*/ 37 w 199"/>
                  <a:gd name="T7" fmla="*/ 41 h 135"/>
                  <a:gd name="T8" fmla="*/ 25 w 199"/>
                  <a:gd name="T9" fmla="*/ 68 h 135"/>
                  <a:gd name="T10" fmla="*/ 87 w 199"/>
                  <a:gd name="T11" fmla="*/ 122 h 135"/>
                  <a:gd name="T12" fmla="*/ 199 w 199"/>
                  <a:gd name="T13" fmla="*/ 27 h 135"/>
                  <a:gd name="T14" fmla="*/ 199 w 199"/>
                  <a:gd name="T15" fmla="*/ 135 h 135"/>
                  <a:gd name="T16" fmla="*/ 0 w 199"/>
                  <a:gd name="T17" fmla="*/ 135 h 135"/>
                  <a:gd name="T18" fmla="*/ 0 w 199"/>
                  <a:gd name="T19" fmla="*/ 0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5"/>
                  <a:gd name="T32" fmla="*/ 199 w 199"/>
                  <a:gd name="T33" fmla="*/ 135 h 1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5">
                    <a:moveTo>
                      <a:pt x="0" y="0"/>
                    </a:moveTo>
                    <a:lnTo>
                      <a:pt x="199" y="0"/>
                    </a:lnTo>
                    <a:lnTo>
                      <a:pt x="87" y="95"/>
                    </a:lnTo>
                    <a:lnTo>
                      <a:pt x="37" y="41"/>
                    </a:lnTo>
                    <a:lnTo>
                      <a:pt x="25" y="68"/>
                    </a:lnTo>
                    <a:lnTo>
                      <a:pt x="87" y="122"/>
                    </a:lnTo>
                    <a:lnTo>
                      <a:pt x="199" y="27"/>
                    </a:lnTo>
                    <a:lnTo>
                      <a:pt x="199" y="135"/>
                    </a:lnTo>
                    <a:lnTo>
                      <a:pt x="0" y="135"/>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65" name="Freeform 18"/>
              <p:cNvSpPr>
                <a:spLocks/>
              </p:cNvSpPr>
              <p:nvPr/>
            </p:nvSpPr>
            <p:spPr bwMode="auto">
              <a:xfrm>
                <a:off x="1128" y="1723"/>
                <a:ext cx="199" cy="136"/>
              </a:xfrm>
              <a:custGeom>
                <a:avLst/>
                <a:gdLst>
                  <a:gd name="T0" fmla="*/ 0 w 199"/>
                  <a:gd name="T1" fmla="*/ 0 h 136"/>
                  <a:gd name="T2" fmla="*/ 199 w 199"/>
                  <a:gd name="T3" fmla="*/ 0 h 136"/>
                  <a:gd name="T4" fmla="*/ 87 w 199"/>
                  <a:gd name="T5" fmla="*/ 95 h 136"/>
                  <a:gd name="T6" fmla="*/ 37 w 199"/>
                  <a:gd name="T7" fmla="*/ 41 h 136"/>
                  <a:gd name="T8" fmla="*/ 25 w 199"/>
                  <a:gd name="T9" fmla="*/ 54 h 136"/>
                  <a:gd name="T10" fmla="*/ 87 w 199"/>
                  <a:gd name="T11" fmla="*/ 122 h 136"/>
                  <a:gd name="T12" fmla="*/ 199 w 199"/>
                  <a:gd name="T13" fmla="*/ 27 h 136"/>
                  <a:gd name="T14" fmla="*/ 199 w 199"/>
                  <a:gd name="T15" fmla="*/ 136 h 136"/>
                  <a:gd name="T16" fmla="*/ 0 w 199"/>
                  <a:gd name="T17" fmla="*/ 136 h 136"/>
                  <a:gd name="T18" fmla="*/ 0 w 199"/>
                  <a:gd name="T19" fmla="*/ 0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6"/>
                  <a:gd name="T32" fmla="*/ 199 w 199"/>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6">
                    <a:moveTo>
                      <a:pt x="0" y="0"/>
                    </a:moveTo>
                    <a:lnTo>
                      <a:pt x="199" y="0"/>
                    </a:lnTo>
                    <a:lnTo>
                      <a:pt x="87" y="95"/>
                    </a:lnTo>
                    <a:lnTo>
                      <a:pt x="37" y="41"/>
                    </a:lnTo>
                    <a:lnTo>
                      <a:pt x="25" y="54"/>
                    </a:lnTo>
                    <a:lnTo>
                      <a:pt x="87" y="122"/>
                    </a:lnTo>
                    <a:lnTo>
                      <a:pt x="199" y="27"/>
                    </a:lnTo>
                    <a:lnTo>
                      <a:pt x="199" y="136"/>
                    </a:lnTo>
                    <a:lnTo>
                      <a:pt x="0" y="136"/>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66" name="Freeform 19"/>
              <p:cNvSpPr>
                <a:spLocks/>
              </p:cNvSpPr>
              <p:nvPr/>
            </p:nvSpPr>
            <p:spPr bwMode="auto">
              <a:xfrm>
                <a:off x="1128" y="1953"/>
                <a:ext cx="199" cy="136"/>
              </a:xfrm>
              <a:custGeom>
                <a:avLst/>
                <a:gdLst>
                  <a:gd name="T0" fmla="*/ 0 w 199"/>
                  <a:gd name="T1" fmla="*/ 0 h 136"/>
                  <a:gd name="T2" fmla="*/ 199 w 199"/>
                  <a:gd name="T3" fmla="*/ 0 h 136"/>
                  <a:gd name="T4" fmla="*/ 87 w 199"/>
                  <a:gd name="T5" fmla="*/ 95 h 136"/>
                  <a:gd name="T6" fmla="*/ 37 w 199"/>
                  <a:gd name="T7" fmla="*/ 41 h 136"/>
                  <a:gd name="T8" fmla="*/ 25 w 199"/>
                  <a:gd name="T9" fmla="*/ 55 h 136"/>
                  <a:gd name="T10" fmla="*/ 87 w 199"/>
                  <a:gd name="T11" fmla="*/ 122 h 136"/>
                  <a:gd name="T12" fmla="*/ 199 w 199"/>
                  <a:gd name="T13" fmla="*/ 27 h 136"/>
                  <a:gd name="T14" fmla="*/ 199 w 199"/>
                  <a:gd name="T15" fmla="*/ 136 h 136"/>
                  <a:gd name="T16" fmla="*/ 0 w 199"/>
                  <a:gd name="T17" fmla="*/ 136 h 136"/>
                  <a:gd name="T18" fmla="*/ 0 w 199"/>
                  <a:gd name="T19" fmla="*/ 0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6"/>
                  <a:gd name="T32" fmla="*/ 199 w 199"/>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6">
                    <a:moveTo>
                      <a:pt x="0" y="0"/>
                    </a:moveTo>
                    <a:lnTo>
                      <a:pt x="199" y="0"/>
                    </a:lnTo>
                    <a:lnTo>
                      <a:pt x="87" y="95"/>
                    </a:lnTo>
                    <a:lnTo>
                      <a:pt x="37" y="41"/>
                    </a:lnTo>
                    <a:lnTo>
                      <a:pt x="25" y="55"/>
                    </a:lnTo>
                    <a:lnTo>
                      <a:pt x="87" y="122"/>
                    </a:lnTo>
                    <a:lnTo>
                      <a:pt x="199" y="27"/>
                    </a:lnTo>
                    <a:lnTo>
                      <a:pt x="199" y="136"/>
                    </a:lnTo>
                    <a:lnTo>
                      <a:pt x="0" y="136"/>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67" name="Freeform 20"/>
              <p:cNvSpPr>
                <a:spLocks/>
              </p:cNvSpPr>
              <p:nvPr/>
            </p:nvSpPr>
            <p:spPr bwMode="auto">
              <a:xfrm>
                <a:off x="1128" y="2184"/>
                <a:ext cx="199" cy="135"/>
              </a:xfrm>
              <a:custGeom>
                <a:avLst/>
                <a:gdLst>
                  <a:gd name="T0" fmla="*/ 0 w 199"/>
                  <a:gd name="T1" fmla="*/ 0 h 135"/>
                  <a:gd name="T2" fmla="*/ 199 w 199"/>
                  <a:gd name="T3" fmla="*/ 0 h 135"/>
                  <a:gd name="T4" fmla="*/ 87 w 199"/>
                  <a:gd name="T5" fmla="*/ 81 h 135"/>
                  <a:gd name="T6" fmla="*/ 37 w 199"/>
                  <a:gd name="T7" fmla="*/ 40 h 135"/>
                  <a:gd name="T8" fmla="*/ 25 w 199"/>
                  <a:gd name="T9" fmla="*/ 54 h 135"/>
                  <a:gd name="T10" fmla="*/ 87 w 199"/>
                  <a:gd name="T11" fmla="*/ 121 h 135"/>
                  <a:gd name="T12" fmla="*/ 199 w 199"/>
                  <a:gd name="T13" fmla="*/ 27 h 135"/>
                  <a:gd name="T14" fmla="*/ 199 w 199"/>
                  <a:gd name="T15" fmla="*/ 135 h 135"/>
                  <a:gd name="T16" fmla="*/ 0 w 199"/>
                  <a:gd name="T17" fmla="*/ 135 h 135"/>
                  <a:gd name="T18" fmla="*/ 0 w 199"/>
                  <a:gd name="T19" fmla="*/ 0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5"/>
                  <a:gd name="T32" fmla="*/ 199 w 199"/>
                  <a:gd name="T33" fmla="*/ 135 h 1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5">
                    <a:moveTo>
                      <a:pt x="0" y="0"/>
                    </a:moveTo>
                    <a:lnTo>
                      <a:pt x="199" y="0"/>
                    </a:lnTo>
                    <a:lnTo>
                      <a:pt x="87" y="81"/>
                    </a:lnTo>
                    <a:lnTo>
                      <a:pt x="37" y="40"/>
                    </a:lnTo>
                    <a:lnTo>
                      <a:pt x="25" y="54"/>
                    </a:lnTo>
                    <a:lnTo>
                      <a:pt x="87" y="121"/>
                    </a:lnTo>
                    <a:lnTo>
                      <a:pt x="199" y="27"/>
                    </a:lnTo>
                    <a:lnTo>
                      <a:pt x="199" y="135"/>
                    </a:lnTo>
                    <a:lnTo>
                      <a:pt x="0" y="135"/>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68" name="Freeform 21"/>
              <p:cNvSpPr>
                <a:spLocks/>
              </p:cNvSpPr>
              <p:nvPr/>
            </p:nvSpPr>
            <p:spPr bwMode="auto">
              <a:xfrm>
                <a:off x="1128" y="2414"/>
                <a:ext cx="199" cy="135"/>
              </a:xfrm>
              <a:custGeom>
                <a:avLst/>
                <a:gdLst>
                  <a:gd name="T0" fmla="*/ 0 w 199"/>
                  <a:gd name="T1" fmla="*/ 0 h 135"/>
                  <a:gd name="T2" fmla="*/ 199 w 199"/>
                  <a:gd name="T3" fmla="*/ 0 h 135"/>
                  <a:gd name="T4" fmla="*/ 87 w 199"/>
                  <a:gd name="T5" fmla="*/ 81 h 135"/>
                  <a:gd name="T6" fmla="*/ 37 w 199"/>
                  <a:gd name="T7" fmla="*/ 40 h 135"/>
                  <a:gd name="T8" fmla="*/ 25 w 199"/>
                  <a:gd name="T9" fmla="*/ 54 h 135"/>
                  <a:gd name="T10" fmla="*/ 87 w 199"/>
                  <a:gd name="T11" fmla="*/ 122 h 135"/>
                  <a:gd name="T12" fmla="*/ 199 w 199"/>
                  <a:gd name="T13" fmla="*/ 27 h 135"/>
                  <a:gd name="T14" fmla="*/ 199 w 199"/>
                  <a:gd name="T15" fmla="*/ 135 h 135"/>
                  <a:gd name="T16" fmla="*/ 0 w 199"/>
                  <a:gd name="T17" fmla="*/ 135 h 135"/>
                  <a:gd name="T18" fmla="*/ 0 w 199"/>
                  <a:gd name="T19" fmla="*/ 0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5"/>
                  <a:gd name="T32" fmla="*/ 199 w 199"/>
                  <a:gd name="T33" fmla="*/ 135 h 1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5">
                    <a:moveTo>
                      <a:pt x="0" y="0"/>
                    </a:moveTo>
                    <a:lnTo>
                      <a:pt x="199" y="0"/>
                    </a:lnTo>
                    <a:lnTo>
                      <a:pt x="87" y="81"/>
                    </a:lnTo>
                    <a:lnTo>
                      <a:pt x="37" y="40"/>
                    </a:lnTo>
                    <a:lnTo>
                      <a:pt x="25" y="54"/>
                    </a:lnTo>
                    <a:lnTo>
                      <a:pt x="87" y="122"/>
                    </a:lnTo>
                    <a:lnTo>
                      <a:pt x="199" y="27"/>
                    </a:lnTo>
                    <a:lnTo>
                      <a:pt x="199" y="135"/>
                    </a:lnTo>
                    <a:lnTo>
                      <a:pt x="0" y="135"/>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69" name="Freeform 22"/>
              <p:cNvSpPr>
                <a:spLocks/>
              </p:cNvSpPr>
              <p:nvPr/>
            </p:nvSpPr>
            <p:spPr bwMode="auto">
              <a:xfrm>
                <a:off x="1128" y="2630"/>
                <a:ext cx="199" cy="149"/>
              </a:xfrm>
              <a:custGeom>
                <a:avLst/>
                <a:gdLst>
                  <a:gd name="T0" fmla="*/ 0 w 199"/>
                  <a:gd name="T1" fmla="*/ 0 h 149"/>
                  <a:gd name="T2" fmla="*/ 199 w 199"/>
                  <a:gd name="T3" fmla="*/ 0 h 149"/>
                  <a:gd name="T4" fmla="*/ 87 w 199"/>
                  <a:gd name="T5" fmla="*/ 95 h 149"/>
                  <a:gd name="T6" fmla="*/ 37 w 199"/>
                  <a:gd name="T7" fmla="*/ 55 h 149"/>
                  <a:gd name="T8" fmla="*/ 25 w 199"/>
                  <a:gd name="T9" fmla="*/ 68 h 149"/>
                  <a:gd name="T10" fmla="*/ 87 w 199"/>
                  <a:gd name="T11" fmla="*/ 136 h 149"/>
                  <a:gd name="T12" fmla="*/ 199 w 199"/>
                  <a:gd name="T13" fmla="*/ 41 h 149"/>
                  <a:gd name="T14" fmla="*/ 199 w 199"/>
                  <a:gd name="T15" fmla="*/ 149 h 149"/>
                  <a:gd name="T16" fmla="*/ 0 w 199"/>
                  <a:gd name="T17" fmla="*/ 149 h 149"/>
                  <a:gd name="T18" fmla="*/ 0 w 199"/>
                  <a:gd name="T19" fmla="*/ 0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49"/>
                  <a:gd name="T32" fmla="*/ 199 w 199"/>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49">
                    <a:moveTo>
                      <a:pt x="0" y="0"/>
                    </a:moveTo>
                    <a:lnTo>
                      <a:pt x="199" y="0"/>
                    </a:lnTo>
                    <a:lnTo>
                      <a:pt x="87" y="95"/>
                    </a:lnTo>
                    <a:lnTo>
                      <a:pt x="37" y="55"/>
                    </a:lnTo>
                    <a:lnTo>
                      <a:pt x="25" y="68"/>
                    </a:lnTo>
                    <a:lnTo>
                      <a:pt x="87" y="136"/>
                    </a:lnTo>
                    <a:lnTo>
                      <a:pt x="199" y="41"/>
                    </a:lnTo>
                    <a:lnTo>
                      <a:pt x="199" y="149"/>
                    </a:lnTo>
                    <a:lnTo>
                      <a:pt x="0" y="149"/>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70" name="Freeform 23"/>
              <p:cNvSpPr>
                <a:spLocks/>
              </p:cNvSpPr>
              <p:nvPr/>
            </p:nvSpPr>
            <p:spPr bwMode="auto">
              <a:xfrm>
                <a:off x="1128" y="2861"/>
                <a:ext cx="199" cy="149"/>
              </a:xfrm>
              <a:custGeom>
                <a:avLst/>
                <a:gdLst>
                  <a:gd name="T0" fmla="*/ 0 w 199"/>
                  <a:gd name="T1" fmla="*/ 0 h 149"/>
                  <a:gd name="T2" fmla="*/ 199 w 199"/>
                  <a:gd name="T3" fmla="*/ 0 h 149"/>
                  <a:gd name="T4" fmla="*/ 87 w 199"/>
                  <a:gd name="T5" fmla="*/ 94 h 149"/>
                  <a:gd name="T6" fmla="*/ 37 w 199"/>
                  <a:gd name="T7" fmla="*/ 54 h 149"/>
                  <a:gd name="T8" fmla="*/ 25 w 199"/>
                  <a:gd name="T9" fmla="*/ 67 h 149"/>
                  <a:gd name="T10" fmla="*/ 87 w 199"/>
                  <a:gd name="T11" fmla="*/ 135 h 149"/>
                  <a:gd name="T12" fmla="*/ 199 w 199"/>
                  <a:gd name="T13" fmla="*/ 40 h 149"/>
                  <a:gd name="T14" fmla="*/ 199 w 199"/>
                  <a:gd name="T15" fmla="*/ 149 h 149"/>
                  <a:gd name="T16" fmla="*/ 0 w 199"/>
                  <a:gd name="T17" fmla="*/ 149 h 149"/>
                  <a:gd name="T18" fmla="*/ 0 w 199"/>
                  <a:gd name="T19" fmla="*/ 0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49"/>
                  <a:gd name="T32" fmla="*/ 199 w 199"/>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49">
                    <a:moveTo>
                      <a:pt x="0" y="0"/>
                    </a:moveTo>
                    <a:lnTo>
                      <a:pt x="199" y="0"/>
                    </a:lnTo>
                    <a:lnTo>
                      <a:pt x="87" y="94"/>
                    </a:lnTo>
                    <a:lnTo>
                      <a:pt x="37" y="54"/>
                    </a:lnTo>
                    <a:lnTo>
                      <a:pt x="25" y="67"/>
                    </a:lnTo>
                    <a:lnTo>
                      <a:pt x="87" y="135"/>
                    </a:lnTo>
                    <a:lnTo>
                      <a:pt x="199" y="40"/>
                    </a:lnTo>
                    <a:lnTo>
                      <a:pt x="199" y="149"/>
                    </a:lnTo>
                    <a:lnTo>
                      <a:pt x="0" y="149"/>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71" name="Freeform 24"/>
              <p:cNvSpPr>
                <a:spLocks/>
              </p:cNvSpPr>
              <p:nvPr/>
            </p:nvSpPr>
            <p:spPr bwMode="auto">
              <a:xfrm>
                <a:off x="1128" y="3091"/>
                <a:ext cx="199" cy="149"/>
              </a:xfrm>
              <a:custGeom>
                <a:avLst/>
                <a:gdLst>
                  <a:gd name="T0" fmla="*/ 0 w 199"/>
                  <a:gd name="T1" fmla="*/ 0 h 149"/>
                  <a:gd name="T2" fmla="*/ 199 w 199"/>
                  <a:gd name="T3" fmla="*/ 0 h 149"/>
                  <a:gd name="T4" fmla="*/ 87 w 199"/>
                  <a:gd name="T5" fmla="*/ 95 h 149"/>
                  <a:gd name="T6" fmla="*/ 37 w 199"/>
                  <a:gd name="T7" fmla="*/ 54 h 149"/>
                  <a:gd name="T8" fmla="*/ 25 w 199"/>
                  <a:gd name="T9" fmla="*/ 68 h 149"/>
                  <a:gd name="T10" fmla="*/ 87 w 199"/>
                  <a:gd name="T11" fmla="*/ 135 h 149"/>
                  <a:gd name="T12" fmla="*/ 199 w 199"/>
                  <a:gd name="T13" fmla="*/ 41 h 149"/>
                  <a:gd name="T14" fmla="*/ 199 w 199"/>
                  <a:gd name="T15" fmla="*/ 149 h 149"/>
                  <a:gd name="T16" fmla="*/ 0 w 199"/>
                  <a:gd name="T17" fmla="*/ 149 h 149"/>
                  <a:gd name="T18" fmla="*/ 0 w 199"/>
                  <a:gd name="T19" fmla="*/ 0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49"/>
                  <a:gd name="T32" fmla="*/ 199 w 199"/>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49">
                    <a:moveTo>
                      <a:pt x="0" y="0"/>
                    </a:moveTo>
                    <a:lnTo>
                      <a:pt x="199" y="0"/>
                    </a:lnTo>
                    <a:lnTo>
                      <a:pt x="87" y="95"/>
                    </a:lnTo>
                    <a:lnTo>
                      <a:pt x="37" y="54"/>
                    </a:lnTo>
                    <a:lnTo>
                      <a:pt x="25" y="68"/>
                    </a:lnTo>
                    <a:lnTo>
                      <a:pt x="87" y="135"/>
                    </a:lnTo>
                    <a:lnTo>
                      <a:pt x="199" y="41"/>
                    </a:lnTo>
                    <a:lnTo>
                      <a:pt x="199" y="149"/>
                    </a:lnTo>
                    <a:lnTo>
                      <a:pt x="0" y="149"/>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CH"/>
              </a:p>
            </p:txBody>
          </p:sp>
          <p:sp>
            <p:nvSpPr>
              <p:cNvPr id="206872" name="Freeform 25"/>
              <p:cNvSpPr>
                <a:spLocks/>
              </p:cNvSpPr>
              <p:nvPr/>
            </p:nvSpPr>
            <p:spPr bwMode="auto">
              <a:xfrm>
                <a:off x="829" y="762"/>
                <a:ext cx="2364" cy="3141"/>
              </a:xfrm>
              <a:custGeom>
                <a:avLst/>
                <a:gdLst>
                  <a:gd name="T0" fmla="*/ 1170 w 2364"/>
                  <a:gd name="T1" fmla="*/ 3141 h 3141"/>
                  <a:gd name="T2" fmla="*/ 560 w 2364"/>
                  <a:gd name="T3" fmla="*/ 3141 h 3141"/>
                  <a:gd name="T4" fmla="*/ 0 w 2364"/>
                  <a:gd name="T5" fmla="*/ 2546 h 3141"/>
                  <a:gd name="T6" fmla="*/ 0 w 2364"/>
                  <a:gd name="T7" fmla="*/ 1571 h 3141"/>
                  <a:gd name="T8" fmla="*/ 0 w 2364"/>
                  <a:gd name="T9" fmla="*/ 0 h 3141"/>
                  <a:gd name="T10" fmla="*/ 1170 w 2364"/>
                  <a:gd name="T11" fmla="*/ 0 h 3141"/>
                  <a:gd name="T12" fmla="*/ 2364 w 2364"/>
                  <a:gd name="T13" fmla="*/ 0 h 3141"/>
                  <a:gd name="T14" fmla="*/ 2364 w 2364"/>
                  <a:gd name="T15" fmla="*/ 1543 h 3141"/>
                  <a:gd name="T16" fmla="*/ 2364 w 2364"/>
                  <a:gd name="T17" fmla="*/ 3141 h 3141"/>
                  <a:gd name="T18" fmla="*/ 1170 w 2364"/>
                  <a:gd name="T19" fmla="*/ 3141 h 3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64"/>
                  <a:gd name="T31" fmla="*/ 0 h 3141"/>
                  <a:gd name="T32" fmla="*/ 2364 w 2364"/>
                  <a:gd name="T33" fmla="*/ 3141 h 31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64" h="3141">
                    <a:moveTo>
                      <a:pt x="1170" y="3141"/>
                    </a:moveTo>
                    <a:lnTo>
                      <a:pt x="560" y="3141"/>
                    </a:lnTo>
                    <a:lnTo>
                      <a:pt x="0" y="2546"/>
                    </a:lnTo>
                    <a:lnTo>
                      <a:pt x="0" y="1571"/>
                    </a:lnTo>
                    <a:lnTo>
                      <a:pt x="0" y="0"/>
                    </a:lnTo>
                    <a:lnTo>
                      <a:pt x="1170" y="0"/>
                    </a:lnTo>
                    <a:lnTo>
                      <a:pt x="2364" y="0"/>
                    </a:lnTo>
                    <a:lnTo>
                      <a:pt x="2364" y="1543"/>
                    </a:lnTo>
                    <a:lnTo>
                      <a:pt x="2364" y="3141"/>
                    </a:lnTo>
                    <a:lnTo>
                      <a:pt x="1170" y="3141"/>
                    </a:lnTo>
                    <a:close/>
                  </a:path>
                </a:pathLst>
              </a:custGeom>
              <a:solidFill>
                <a:srgbClr val="D8EBB3"/>
              </a:solidFill>
              <a:ln w="19050">
                <a:solidFill>
                  <a:srgbClr val="000000"/>
                </a:solidFill>
                <a:round/>
                <a:headEnd/>
                <a:tailEnd/>
              </a:ln>
            </p:spPr>
            <p:txBody>
              <a:bodyPr/>
              <a:lstStyle/>
              <a:p>
                <a:endParaRPr lang="fr-CH"/>
              </a:p>
            </p:txBody>
          </p:sp>
          <p:sp>
            <p:nvSpPr>
              <p:cNvPr id="206873" name="Freeform 26"/>
              <p:cNvSpPr>
                <a:spLocks/>
              </p:cNvSpPr>
              <p:nvPr/>
            </p:nvSpPr>
            <p:spPr bwMode="auto">
              <a:xfrm>
                <a:off x="829" y="3308"/>
                <a:ext cx="560" cy="595"/>
              </a:xfrm>
              <a:custGeom>
                <a:avLst/>
                <a:gdLst>
                  <a:gd name="T0" fmla="*/ 0 w 560"/>
                  <a:gd name="T1" fmla="*/ 0 h 595"/>
                  <a:gd name="T2" fmla="*/ 560 w 560"/>
                  <a:gd name="T3" fmla="*/ 0 h 595"/>
                  <a:gd name="T4" fmla="*/ 560 w 560"/>
                  <a:gd name="T5" fmla="*/ 595 h 595"/>
                  <a:gd name="T6" fmla="*/ 0 w 560"/>
                  <a:gd name="T7" fmla="*/ 0 h 595"/>
                  <a:gd name="T8" fmla="*/ 0 60000 65536"/>
                  <a:gd name="T9" fmla="*/ 0 60000 65536"/>
                  <a:gd name="T10" fmla="*/ 0 60000 65536"/>
                  <a:gd name="T11" fmla="*/ 0 60000 65536"/>
                  <a:gd name="T12" fmla="*/ 0 w 560"/>
                  <a:gd name="T13" fmla="*/ 0 h 595"/>
                  <a:gd name="T14" fmla="*/ 560 w 560"/>
                  <a:gd name="T15" fmla="*/ 595 h 595"/>
                </a:gdLst>
                <a:ahLst/>
                <a:cxnLst>
                  <a:cxn ang="T8">
                    <a:pos x="T0" y="T1"/>
                  </a:cxn>
                  <a:cxn ang="T9">
                    <a:pos x="T2" y="T3"/>
                  </a:cxn>
                  <a:cxn ang="T10">
                    <a:pos x="T4" y="T5"/>
                  </a:cxn>
                  <a:cxn ang="T11">
                    <a:pos x="T6" y="T7"/>
                  </a:cxn>
                </a:cxnLst>
                <a:rect l="T12" t="T13" r="T14" b="T15"/>
                <a:pathLst>
                  <a:path w="560" h="595">
                    <a:moveTo>
                      <a:pt x="0" y="0"/>
                    </a:moveTo>
                    <a:lnTo>
                      <a:pt x="560" y="0"/>
                    </a:lnTo>
                    <a:lnTo>
                      <a:pt x="560" y="595"/>
                    </a:lnTo>
                    <a:lnTo>
                      <a:pt x="0" y="0"/>
                    </a:lnTo>
                    <a:close/>
                  </a:path>
                </a:pathLst>
              </a:custGeom>
              <a:solidFill>
                <a:srgbClr val="D8EBB3"/>
              </a:solidFill>
              <a:ln w="19050">
                <a:solidFill>
                  <a:srgbClr val="000000"/>
                </a:solidFill>
                <a:round/>
                <a:headEnd/>
                <a:tailEnd/>
              </a:ln>
            </p:spPr>
            <p:txBody>
              <a:bodyPr/>
              <a:lstStyle/>
              <a:p>
                <a:endParaRPr lang="fr-CH"/>
              </a:p>
            </p:txBody>
          </p:sp>
          <p:sp>
            <p:nvSpPr>
              <p:cNvPr id="206874" name="Rectangle 27"/>
              <p:cNvSpPr>
                <a:spLocks noChangeArrowheads="1"/>
              </p:cNvSpPr>
              <p:nvPr/>
            </p:nvSpPr>
            <p:spPr bwMode="auto">
              <a:xfrm>
                <a:off x="2223" y="3457"/>
                <a:ext cx="348" cy="108"/>
              </a:xfrm>
              <a:prstGeom prst="rect">
                <a:avLst/>
              </a:prstGeom>
              <a:solidFill>
                <a:srgbClr val="D8EBB3"/>
              </a:solidFill>
              <a:ln w="19050">
                <a:solidFill>
                  <a:srgbClr val="000000"/>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lnSpc>
                    <a:spcPct val="80000"/>
                  </a:lnSpc>
                  <a:spcBef>
                    <a:spcPct val="0"/>
                  </a:spcBef>
                  <a:buFontTx/>
                  <a:buNone/>
                </a:pPr>
                <a:endParaRPr lang="fr-FR" altLang="en-US" i="1">
                  <a:solidFill>
                    <a:srgbClr val="00CC99"/>
                  </a:solidFill>
                  <a:latin typeface="Arial" pitchFamily="34" charset="0"/>
                </a:endParaRPr>
              </a:p>
            </p:txBody>
          </p:sp>
          <p:sp>
            <p:nvSpPr>
              <p:cNvPr id="206875" name="Rectangle 28"/>
              <p:cNvSpPr>
                <a:spLocks noChangeArrowheads="1"/>
              </p:cNvSpPr>
              <p:nvPr/>
            </p:nvSpPr>
            <p:spPr bwMode="auto">
              <a:xfrm>
                <a:off x="2645" y="3457"/>
                <a:ext cx="349" cy="108"/>
              </a:xfrm>
              <a:prstGeom prst="rect">
                <a:avLst/>
              </a:prstGeom>
              <a:solidFill>
                <a:srgbClr val="D8EBB3"/>
              </a:solidFill>
              <a:ln w="19050">
                <a:solidFill>
                  <a:srgbClr val="000000"/>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lnSpc>
                    <a:spcPct val="80000"/>
                  </a:lnSpc>
                  <a:spcBef>
                    <a:spcPct val="0"/>
                  </a:spcBef>
                  <a:buFontTx/>
                  <a:buNone/>
                </a:pPr>
                <a:endParaRPr lang="fr-FR" altLang="en-US" i="1">
                  <a:solidFill>
                    <a:srgbClr val="00CC99"/>
                  </a:solidFill>
                  <a:latin typeface="Arial" pitchFamily="34" charset="0"/>
                </a:endParaRPr>
              </a:p>
            </p:txBody>
          </p:sp>
          <p:sp>
            <p:nvSpPr>
              <p:cNvPr id="206876" name="Freeform 29"/>
              <p:cNvSpPr>
                <a:spLocks/>
              </p:cNvSpPr>
              <p:nvPr/>
            </p:nvSpPr>
            <p:spPr bwMode="auto">
              <a:xfrm>
                <a:off x="1028" y="924"/>
                <a:ext cx="199" cy="136"/>
              </a:xfrm>
              <a:custGeom>
                <a:avLst/>
                <a:gdLst>
                  <a:gd name="T0" fmla="*/ 0 w 199"/>
                  <a:gd name="T1" fmla="*/ 0 h 136"/>
                  <a:gd name="T2" fmla="*/ 199 w 199"/>
                  <a:gd name="T3" fmla="*/ 0 h 136"/>
                  <a:gd name="T4" fmla="*/ 87 w 199"/>
                  <a:gd name="T5" fmla="*/ 95 h 136"/>
                  <a:gd name="T6" fmla="*/ 38 w 199"/>
                  <a:gd name="T7" fmla="*/ 54 h 136"/>
                  <a:gd name="T8" fmla="*/ 25 w 199"/>
                  <a:gd name="T9" fmla="*/ 68 h 136"/>
                  <a:gd name="T10" fmla="*/ 87 w 199"/>
                  <a:gd name="T11" fmla="*/ 122 h 136"/>
                  <a:gd name="T12" fmla="*/ 199 w 199"/>
                  <a:gd name="T13" fmla="*/ 41 h 136"/>
                  <a:gd name="T14" fmla="*/ 199 w 199"/>
                  <a:gd name="T15" fmla="*/ 136 h 136"/>
                  <a:gd name="T16" fmla="*/ 0 w 199"/>
                  <a:gd name="T17" fmla="*/ 136 h 136"/>
                  <a:gd name="T18" fmla="*/ 0 w 199"/>
                  <a:gd name="T19" fmla="*/ 0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6"/>
                  <a:gd name="T32" fmla="*/ 199 w 199"/>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6">
                    <a:moveTo>
                      <a:pt x="0" y="0"/>
                    </a:moveTo>
                    <a:lnTo>
                      <a:pt x="199" y="0"/>
                    </a:lnTo>
                    <a:lnTo>
                      <a:pt x="87" y="95"/>
                    </a:lnTo>
                    <a:lnTo>
                      <a:pt x="38" y="54"/>
                    </a:lnTo>
                    <a:lnTo>
                      <a:pt x="25" y="68"/>
                    </a:lnTo>
                    <a:lnTo>
                      <a:pt x="87" y="122"/>
                    </a:lnTo>
                    <a:lnTo>
                      <a:pt x="199" y="41"/>
                    </a:lnTo>
                    <a:lnTo>
                      <a:pt x="199" y="136"/>
                    </a:lnTo>
                    <a:lnTo>
                      <a:pt x="0" y="136"/>
                    </a:lnTo>
                    <a:lnTo>
                      <a:pt x="0" y="0"/>
                    </a:lnTo>
                    <a:close/>
                  </a:path>
                </a:pathLst>
              </a:custGeom>
              <a:solidFill>
                <a:srgbClr val="D8EBB3"/>
              </a:solidFill>
              <a:ln w="19050">
                <a:solidFill>
                  <a:srgbClr val="000000"/>
                </a:solidFill>
                <a:round/>
                <a:headEnd/>
                <a:tailEnd/>
              </a:ln>
            </p:spPr>
            <p:txBody>
              <a:bodyPr/>
              <a:lstStyle/>
              <a:p>
                <a:endParaRPr lang="fr-CH"/>
              </a:p>
            </p:txBody>
          </p:sp>
          <p:sp>
            <p:nvSpPr>
              <p:cNvPr id="206877" name="Freeform 30"/>
              <p:cNvSpPr>
                <a:spLocks/>
              </p:cNvSpPr>
              <p:nvPr/>
            </p:nvSpPr>
            <p:spPr bwMode="auto">
              <a:xfrm>
                <a:off x="1028" y="1154"/>
                <a:ext cx="199" cy="136"/>
              </a:xfrm>
              <a:custGeom>
                <a:avLst/>
                <a:gdLst>
                  <a:gd name="T0" fmla="*/ 0 w 199"/>
                  <a:gd name="T1" fmla="*/ 0 h 136"/>
                  <a:gd name="T2" fmla="*/ 199 w 199"/>
                  <a:gd name="T3" fmla="*/ 0 h 136"/>
                  <a:gd name="T4" fmla="*/ 87 w 199"/>
                  <a:gd name="T5" fmla="*/ 95 h 136"/>
                  <a:gd name="T6" fmla="*/ 38 w 199"/>
                  <a:gd name="T7" fmla="*/ 55 h 136"/>
                  <a:gd name="T8" fmla="*/ 25 w 199"/>
                  <a:gd name="T9" fmla="*/ 68 h 136"/>
                  <a:gd name="T10" fmla="*/ 87 w 199"/>
                  <a:gd name="T11" fmla="*/ 122 h 136"/>
                  <a:gd name="T12" fmla="*/ 199 w 199"/>
                  <a:gd name="T13" fmla="*/ 28 h 136"/>
                  <a:gd name="T14" fmla="*/ 199 w 199"/>
                  <a:gd name="T15" fmla="*/ 136 h 136"/>
                  <a:gd name="T16" fmla="*/ 0 w 199"/>
                  <a:gd name="T17" fmla="*/ 136 h 136"/>
                  <a:gd name="T18" fmla="*/ 0 w 199"/>
                  <a:gd name="T19" fmla="*/ 0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6"/>
                  <a:gd name="T32" fmla="*/ 199 w 199"/>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6">
                    <a:moveTo>
                      <a:pt x="0" y="0"/>
                    </a:moveTo>
                    <a:lnTo>
                      <a:pt x="199" y="0"/>
                    </a:lnTo>
                    <a:lnTo>
                      <a:pt x="87" y="95"/>
                    </a:lnTo>
                    <a:lnTo>
                      <a:pt x="38" y="55"/>
                    </a:lnTo>
                    <a:lnTo>
                      <a:pt x="25" y="68"/>
                    </a:lnTo>
                    <a:lnTo>
                      <a:pt x="87" y="122"/>
                    </a:lnTo>
                    <a:lnTo>
                      <a:pt x="199" y="28"/>
                    </a:lnTo>
                    <a:lnTo>
                      <a:pt x="199" y="136"/>
                    </a:lnTo>
                    <a:lnTo>
                      <a:pt x="0" y="136"/>
                    </a:lnTo>
                    <a:lnTo>
                      <a:pt x="0" y="0"/>
                    </a:lnTo>
                    <a:close/>
                  </a:path>
                </a:pathLst>
              </a:custGeom>
              <a:solidFill>
                <a:srgbClr val="D8EBB3"/>
              </a:solidFill>
              <a:ln w="19050">
                <a:solidFill>
                  <a:srgbClr val="000000"/>
                </a:solidFill>
                <a:round/>
                <a:headEnd/>
                <a:tailEnd/>
              </a:ln>
            </p:spPr>
            <p:txBody>
              <a:bodyPr/>
              <a:lstStyle/>
              <a:p>
                <a:endParaRPr lang="fr-CH"/>
              </a:p>
            </p:txBody>
          </p:sp>
          <p:sp>
            <p:nvSpPr>
              <p:cNvPr id="206878" name="Freeform 31"/>
              <p:cNvSpPr>
                <a:spLocks/>
              </p:cNvSpPr>
              <p:nvPr/>
            </p:nvSpPr>
            <p:spPr bwMode="auto">
              <a:xfrm>
                <a:off x="1028" y="1385"/>
                <a:ext cx="199" cy="135"/>
              </a:xfrm>
              <a:custGeom>
                <a:avLst/>
                <a:gdLst>
                  <a:gd name="T0" fmla="*/ 0 w 199"/>
                  <a:gd name="T1" fmla="*/ 0 h 135"/>
                  <a:gd name="T2" fmla="*/ 199 w 199"/>
                  <a:gd name="T3" fmla="*/ 0 h 135"/>
                  <a:gd name="T4" fmla="*/ 87 w 199"/>
                  <a:gd name="T5" fmla="*/ 94 h 135"/>
                  <a:gd name="T6" fmla="*/ 38 w 199"/>
                  <a:gd name="T7" fmla="*/ 40 h 135"/>
                  <a:gd name="T8" fmla="*/ 25 w 199"/>
                  <a:gd name="T9" fmla="*/ 67 h 135"/>
                  <a:gd name="T10" fmla="*/ 87 w 199"/>
                  <a:gd name="T11" fmla="*/ 122 h 135"/>
                  <a:gd name="T12" fmla="*/ 199 w 199"/>
                  <a:gd name="T13" fmla="*/ 27 h 135"/>
                  <a:gd name="T14" fmla="*/ 199 w 199"/>
                  <a:gd name="T15" fmla="*/ 135 h 135"/>
                  <a:gd name="T16" fmla="*/ 0 w 199"/>
                  <a:gd name="T17" fmla="*/ 135 h 135"/>
                  <a:gd name="T18" fmla="*/ 0 w 199"/>
                  <a:gd name="T19" fmla="*/ 0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5"/>
                  <a:gd name="T32" fmla="*/ 199 w 199"/>
                  <a:gd name="T33" fmla="*/ 135 h 1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5">
                    <a:moveTo>
                      <a:pt x="0" y="0"/>
                    </a:moveTo>
                    <a:lnTo>
                      <a:pt x="199" y="0"/>
                    </a:lnTo>
                    <a:lnTo>
                      <a:pt x="87" y="94"/>
                    </a:lnTo>
                    <a:lnTo>
                      <a:pt x="38" y="40"/>
                    </a:lnTo>
                    <a:lnTo>
                      <a:pt x="25" y="67"/>
                    </a:lnTo>
                    <a:lnTo>
                      <a:pt x="87" y="122"/>
                    </a:lnTo>
                    <a:lnTo>
                      <a:pt x="199" y="27"/>
                    </a:lnTo>
                    <a:lnTo>
                      <a:pt x="199" y="135"/>
                    </a:lnTo>
                    <a:lnTo>
                      <a:pt x="0" y="135"/>
                    </a:lnTo>
                    <a:lnTo>
                      <a:pt x="0" y="0"/>
                    </a:lnTo>
                    <a:close/>
                  </a:path>
                </a:pathLst>
              </a:custGeom>
              <a:solidFill>
                <a:srgbClr val="D8EBB3"/>
              </a:solidFill>
              <a:ln w="19050">
                <a:solidFill>
                  <a:srgbClr val="000000"/>
                </a:solidFill>
                <a:round/>
                <a:headEnd/>
                <a:tailEnd/>
              </a:ln>
            </p:spPr>
            <p:txBody>
              <a:bodyPr/>
              <a:lstStyle/>
              <a:p>
                <a:endParaRPr lang="fr-CH"/>
              </a:p>
            </p:txBody>
          </p:sp>
          <p:sp>
            <p:nvSpPr>
              <p:cNvPr id="206879" name="Freeform 32"/>
              <p:cNvSpPr>
                <a:spLocks/>
              </p:cNvSpPr>
              <p:nvPr/>
            </p:nvSpPr>
            <p:spPr bwMode="auto">
              <a:xfrm>
                <a:off x="1028" y="1615"/>
                <a:ext cx="199" cy="135"/>
              </a:xfrm>
              <a:custGeom>
                <a:avLst/>
                <a:gdLst>
                  <a:gd name="T0" fmla="*/ 0 w 199"/>
                  <a:gd name="T1" fmla="*/ 0 h 135"/>
                  <a:gd name="T2" fmla="*/ 199 w 199"/>
                  <a:gd name="T3" fmla="*/ 0 h 135"/>
                  <a:gd name="T4" fmla="*/ 87 w 199"/>
                  <a:gd name="T5" fmla="*/ 95 h 135"/>
                  <a:gd name="T6" fmla="*/ 38 w 199"/>
                  <a:gd name="T7" fmla="*/ 40 h 135"/>
                  <a:gd name="T8" fmla="*/ 25 w 199"/>
                  <a:gd name="T9" fmla="*/ 54 h 135"/>
                  <a:gd name="T10" fmla="*/ 87 w 199"/>
                  <a:gd name="T11" fmla="*/ 122 h 135"/>
                  <a:gd name="T12" fmla="*/ 199 w 199"/>
                  <a:gd name="T13" fmla="*/ 27 h 135"/>
                  <a:gd name="T14" fmla="*/ 199 w 199"/>
                  <a:gd name="T15" fmla="*/ 135 h 135"/>
                  <a:gd name="T16" fmla="*/ 0 w 199"/>
                  <a:gd name="T17" fmla="*/ 135 h 135"/>
                  <a:gd name="T18" fmla="*/ 0 w 199"/>
                  <a:gd name="T19" fmla="*/ 0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5"/>
                  <a:gd name="T32" fmla="*/ 199 w 199"/>
                  <a:gd name="T33" fmla="*/ 135 h 1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5">
                    <a:moveTo>
                      <a:pt x="0" y="0"/>
                    </a:moveTo>
                    <a:lnTo>
                      <a:pt x="199" y="0"/>
                    </a:lnTo>
                    <a:lnTo>
                      <a:pt x="87" y="95"/>
                    </a:lnTo>
                    <a:lnTo>
                      <a:pt x="38" y="40"/>
                    </a:lnTo>
                    <a:lnTo>
                      <a:pt x="25" y="54"/>
                    </a:lnTo>
                    <a:lnTo>
                      <a:pt x="87" y="122"/>
                    </a:lnTo>
                    <a:lnTo>
                      <a:pt x="199" y="27"/>
                    </a:lnTo>
                    <a:lnTo>
                      <a:pt x="199" y="135"/>
                    </a:lnTo>
                    <a:lnTo>
                      <a:pt x="0" y="135"/>
                    </a:lnTo>
                    <a:lnTo>
                      <a:pt x="0" y="0"/>
                    </a:lnTo>
                    <a:close/>
                  </a:path>
                </a:pathLst>
              </a:custGeom>
              <a:solidFill>
                <a:srgbClr val="D8EBB3"/>
              </a:solidFill>
              <a:ln w="19050">
                <a:solidFill>
                  <a:srgbClr val="000000"/>
                </a:solidFill>
                <a:round/>
                <a:headEnd/>
                <a:tailEnd/>
              </a:ln>
            </p:spPr>
            <p:txBody>
              <a:bodyPr/>
              <a:lstStyle/>
              <a:p>
                <a:endParaRPr lang="fr-CH"/>
              </a:p>
            </p:txBody>
          </p:sp>
          <p:sp>
            <p:nvSpPr>
              <p:cNvPr id="206880" name="Freeform 33"/>
              <p:cNvSpPr>
                <a:spLocks/>
              </p:cNvSpPr>
              <p:nvPr/>
            </p:nvSpPr>
            <p:spPr bwMode="auto">
              <a:xfrm>
                <a:off x="1028" y="1845"/>
                <a:ext cx="199" cy="135"/>
              </a:xfrm>
              <a:custGeom>
                <a:avLst/>
                <a:gdLst>
                  <a:gd name="T0" fmla="*/ 0 w 199"/>
                  <a:gd name="T1" fmla="*/ 0 h 135"/>
                  <a:gd name="T2" fmla="*/ 199 w 199"/>
                  <a:gd name="T3" fmla="*/ 0 h 135"/>
                  <a:gd name="T4" fmla="*/ 87 w 199"/>
                  <a:gd name="T5" fmla="*/ 95 h 135"/>
                  <a:gd name="T6" fmla="*/ 38 w 199"/>
                  <a:gd name="T7" fmla="*/ 41 h 135"/>
                  <a:gd name="T8" fmla="*/ 25 w 199"/>
                  <a:gd name="T9" fmla="*/ 54 h 135"/>
                  <a:gd name="T10" fmla="*/ 87 w 199"/>
                  <a:gd name="T11" fmla="*/ 122 h 135"/>
                  <a:gd name="T12" fmla="*/ 199 w 199"/>
                  <a:gd name="T13" fmla="*/ 27 h 135"/>
                  <a:gd name="T14" fmla="*/ 199 w 199"/>
                  <a:gd name="T15" fmla="*/ 135 h 135"/>
                  <a:gd name="T16" fmla="*/ 0 w 199"/>
                  <a:gd name="T17" fmla="*/ 135 h 135"/>
                  <a:gd name="T18" fmla="*/ 0 w 199"/>
                  <a:gd name="T19" fmla="*/ 0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5"/>
                  <a:gd name="T32" fmla="*/ 199 w 199"/>
                  <a:gd name="T33" fmla="*/ 135 h 1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5">
                    <a:moveTo>
                      <a:pt x="0" y="0"/>
                    </a:moveTo>
                    <a:lnTo>
                      <a:pt x="199" y="0"/>
                    </a:lnTo>
                    <a:lnTo>
                      <a:pt x="87" y="95"/>
                    </a:lnTo>
                    <a:lnTo>
                      <a:pt x="38" y="41"/>
                    </a:lnTo>
                    <a:lnTo>
                      <a:pt x="25" y="54"/>
                    </a:lnTo>
                    <a:lnTo>
                      <a:pt x="87" y="122"/>
                    </a:lnTo>
                    <a:lnTo>
                      <a:pt x="199" y="27"/>
                    </a:lnTo>
                    <a:lnTo>
                      <a:pt x="199" y="135"/>
                    </a:lnTo>
                    <a:lnTo>
                      <a:pt x="0" y="135"/>
                    </a:lnTo>
                    <a:lnTo>
                      <a:pt x="0" y="0"/>
                    </a:lnTo>
                    <a:close/>
                  </a:path>
                </a:pathLst>
              </a:custGeom>
              <a:solidFill>
                <a:srgbClr val="D8EBB3"/>
              </a:solidFill>
              <a:ln w="19050">
                <a:solidFill>
                  <a:srgbClr val="000000"/>
                </a:solidFill>
                <a:round/>
                <a:headEnd/>
                <a:tailEnd/>
              </a:ln>
            </p:spPr>
            <p:txBody>
              <a:bodyPr/>
              <a:lstStyle/>
              <a:p>
                <a:endParaRPr lang="fr-CH"/>
              </a:p>
            </p:txBody>
          </p:sp>
          <p:sp>
            <p:nvSpPr>
              <p:cNvPr id="206881" name="Freeform 34"/>
              <p:cNvSpPr>
                <a:spLocks/>
              </p:cNvSpPr>
              <p:nvPr/>
            </p:nvSpPr>
            <p:spPr bwMode="auto">
              <a:xfrm>
                <a:off x="1028" y="2075"/>
                <a:ext cx="199" cy="136"/>
              </a:xfrm>
              <a:custGeom>
                <a:avLst/>
                <a:gdLst>
                  <a:gd name="T0" fmla="*/ 0 w 199"/>
                  <a:gd name="T1" fmla="*/ 0 h 136"/>
                  <a:gd name="T2" fmla="*/ 199 w 199"/>
                  <a:gd name="T3" fmla="*/ 0 h 136"/>
                  <a:gd name="T4" fmla="*/ 87 w 199"/>
                  <a:gd name="T5" fmla="*/ 82 h 136"/>
                  <a:gd name="T6" fmla="*/ 38 w 199"/>
                  <a:gd name="T7" fmla="*/ 41 h 136"/>
                  <a:gd name="T8" fmla="*/ 25 w 199"/>
                  <a:gd name="T9" fmla="*/ 54 h 136"/>
                  <a:gd name="T10" fmla="*/ 87 w 199"/>
                  <a:gd name="T11" fmla="*/ 122 h 136"/>
                  <a:gd name="T12" fmla="*/ 199 w 199"/>
                  <a:gd name="T13" fmla="*/ 27 h 136"/>
                  <a:gd name="T14" fmla="*/ 199 w 199"/>
                  <a:gd name="T15" fmla="*/ 136 h 136"/>
                  <a:gd name="T16" fmla="*/ 0 w 199"/>
                  <a:gd name="T17" fmla="*/ 136 h 136"/>
                  <a:gd name="T18" fmla="*/ 0 w 199"/>
                  <a:gd name="T19" fmla="*/ 0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6"/>
                  <a:gd name="T32" fmla="*/ 199 w 199"/>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6">
                    <a:moveTo>
                      <a:pt x="0" y="0"/>
                    </a:moveTo>
                    <a:lnTo>
                      <a:pt x="199" y="0"/>
                    </a:lnTo>
                    <a:lnTo>
                      <a:pt x="87" y="82"/>
                    </a:lnTo>
                    <a:lnTo>
                      <a:pt x="38" y="41"/>
                    </a:lnTo>
                    <a:lnTo>
                      <a:pt x="25" y="54"/>
                    </a:lnTo>
                    <a:lnTo>
                      <a:pt x="87" y="122"/>
                    </a:lnTo>
                    <a:lnTo>
                      <a:pt x="199" y="27"/>
                    </a:lnTo>
                    <a:lnTo>
                      <a:pt x="199" y="136"/>
                    </a:lnTo>
                    <a:lnTo>
                      <a:pt x="0" y="136"/>
                    </a:lnTo>
                    <a:lnTo>
                      <a:pt x="0" y="0"/>
                    </a:lnTo>
                    <a:close/>
                  </a:path>
                </a:pathLst>
              </a:custGeom>
              <a:solidFill>
                <a:srgbClr val="D8EBB3"/>
              </a:solidFill>
              <a:ln w="19050">
                <a:solidFill>
                  <a:srgbClr val="000000"/>
                </a:solidFill>
                <a:round/>
                <a:headEnd/>
                <a:tailEnd/>
              </a:ln>
            </p:spPr>
            <p:txBody>
              <a:bodyPr/>
              <a:lstStyle/>
              <a:p>
                <a:endParaRPr lang="fr-CH"/>
              </a:p>
            </p:txBody>
          </p:sp>
          <p:sp>
            <p:nvSpPr>
              <p:cNvPr id="206882" name="Freeform 35"/>
              <p:cNvSpPr>
                <a:spLocks/>
              </p:cNvSpPr>
              <p:nvPr/>
            </p:nvSpPr>
            <p:spPr bwMode="auto">
              <a:xfrm>
                <a:off x="1028" y="2305"/>
                <a:ext cx="199" cy="136"/>
              </a:xfrm>
              <a:custGeom>
                <a:avLst/>
                <a:gdLst>
                  <a:gd name="T0" fmla="*/ 0 w 199"/>
                  <a:gd name="T1" fmla="*/ 0 h 136"/>
                  <a:gd name="T2" fmla="*/ 199 w 199"/>
                  <a:gd name="T3" fmla="*/ 0 h 136"/>
                  <a:gd name="T4" fmla="*/ 87 w 199"/>
                  <a:gd name="T5" fmla="*/ 82 h 136"/>
                  <a:gd name="T6" fmla="*/ 38 w 199"/>
                  <a:gd name="T7" fmla="*/ 41 h 136"/>
                  <a:gd name="T8" fmla="*/ 25 w 199"/>
                  <a:gd name="T9" fmla="*/ 55 h 136"/>
                  <a:gd name="T10" fmla="*/ 87 w 199"/>
                  <a:gd name="T11" fmla="*/ 122 h 136"/>
                  <a:gd name="T12" fmla="*/ 199 w 199"/>
                  <a:gd name="T13" fmla="*/ 28 h 136"/>
                  <a:gd name="T14" fmla="*/ 199 w 199"/>
                  <a:gd name="T15" fmla="*/ 136 h 136"/>
                  <a:gd name="T16" fmla="*/ 0 w 199"/>
                  <a:gd name="T17" fmla="*/ 136 h 136"/>
                  <a:gd name="T18" fmla="*/ 0 w 199"/>
                  <a:gd name="T19" fmla="*/ 0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36"/>
                  <a:gd name="T32" fmla="*/ 199 w 199"/>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36">
                    <a:moveTo>
                      <a:pt x="0" y="0"/>
                    </a:moveTo>
                    <a:lnTo>
                      <a:pt x="199" y="0"/>
                    </a:lnTo>
                    <a:lnTo>
                      <a:pt x="87" y="82"/>
                    </a:lnTo>
                    <a:lnTo>
                      <a:pt x="38" y="41"/>
                    </a:lnTo>
                    <a:lnTo>
                      <a:pt x="25" y="55"/>
                    </a:lnTo>
                    <a:lnTo>
                      <a:pt x="87" y="122"/>
                    </a:lnTo>
                    <a:lnTo>
                      <a:pt x="199" y="28"/>
                    </a:lnTo>
                    <a:lnTo>
                      <a:pt x="199" y="136"/>
                    </a:lnTo>
                    <a:lnTo>
                      <a:pt x="0" y="136"/>
                    </a:lnTo>
                    <a:lnTo>
                      <a:pt x="0" y="0"/>
                    </a:lnTo>
                    <a:close/>
                  </a:path>
                </a:pathLst>
              </a:custGeom>
              <a:solidFill>
                <a:srgbClr val="D8EBB3"/>
              </a:solidFill>
              <a:ln w="19050">
                <a:solidFill>
                  <a:srgbClr val="000000"/>
                </a:solidFill>
                <a:round/>
                <a:headEnd/>
                <a:tailEnd/>
              </a:ln>
            </p:spPr>
            <p:txBody>
              <a:bodyPr/>
              <a:lstStyle/>
              <a:p>
                <a:endParaRPr lang="fr-CH"/>
              </a:p>
            </p:txBody>
          </p:sp>
          <p:sp>
            <p:nvSpPr>
              <p:cNvPr id="206883" name="Freeform 36"/>
              <p:cNvSpPr>
                <a:spLocks/>
              </p:cNvSpPr>
              <p:nvPr/>
            </p:nvSpPr>
            <p:spPr bwMode="auto">
              <a:xfrm>
                <a:off x="1028" y="2522"/>
                <a:ext cx="199" cy="149"/>
              </a:xfrm>
              <a:custGeom>
                <a:avLst/>
                <a:gdLst>
                  <a:gd name="T0" fmla="*/ 0 w 199"/>
                  <a:gd name="T1" fmla="*/ 0 h 149"/>
                  <a:gd name="T2" fmla="*/ 199 w 199"/>
                  <a:gd name="T3" fmla="*/ 0 h 149"/>
                  <a:gd name="T4" fmla="*/ 87 w 199"/>
                  <a:gd name="T5" fmla="*/ 95 h 149"/>
                  <a:gd name="T6" fmla="*/ 38 w 199"/>
                  <a:gd name="T7" fmla="*/ 54 h 149"/>
                  <a:gd name="T8" fmla="*/ 25 w 199"/>
                  <a:gd name="T9" fmla="*/ 68 h 149"/>
                  <a:gd name="T10" fmla="*/ 87 w 199"/>
                  <a:gd name="T11" fmla="*/ 136 h 149"/>
                  <a:gd name="T12" fmla="*/ 199 w 199"/>
                  <a:gd name="T13" fmla="*/ 41 h 149"/>
                  <a:gd name="T14" fmla="*/ 199 w 199"/>
                  <a:gd name="T15" fmla="*/ 149 h 149"/>
                  <a:gd name="T16" fmla="*/ 0 w 199"/>
                  <a:gd name="T17" fmla="*/ 149 h 149"/>
                  <a:gd name="T18" fmla="*/ 0 w 199"/>
                  <a:gd name="T19" fmla="*/ 0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49"/>
                  <a:gd name="T32" fmla="*/ 199 w 199"/>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49">
                    <a:moveTo>
                      <a:pt x="0" y="0"/>
                    </a:moveTo>
                    <a:lnTo>
                      <a:pt x="199" y="0"/>
                    </a:lnTo>
                    <a:lnTo>
                      <a:pt x="87" y="95"/>
                    </a:lnTo>
                    <a:lnTo>
                      <a:pt x="38" y="54"/>
                    </a:lnTo>
                    <a:lnTo>
                      <a:pt x="25" y="68"/>
                    </a:lnTo>
                    <a:lnTo>
                      <a:pt x="87" y="136"/>
                    </a:lnTo>
                    <a:lnTo>
                      <a:pt x="199" y="41"/>
                    </a:lnTo>
                    <a:lnTo>
                      <a:pt x="199" y="149"/>
                    </a:lnTo>
                    <a:lnTo>
                      <a:pt x="0" y="149"/>
                    </a:lnTo>
                    <a:lnTo>
                      <a:pt x="0" y="0"/>
                    </a:lnTo>
                    <a:close/>
                  </a:path>
                </a:pathLst>
              </a:custGeom>
              <a:solidFill>
                <a:srgbClr val="D8EBB3"/>
              </a:solidFill>
              <a:ln w="19050">
                <a:solidFill>
                  <a:srgbClr val="000000"/>
                </a:solidFill>
                <a:round/>
                <a:headEnd/>
                <a:tailEnd/>
              </a:ln>
            </p:spPr>
            <p:txBody>
              <a:bodyPr/>
              <a:lstStyle/>
              <a:p>
                <a:endParaRPr lang="fr-CH"/>
              </a:p>
            </p:txBody>
          </p:sp>
          <p:sp>
            <p:nvSpPr>
              <p:cNvPr id="206884" name="Freeform 37"/>
              <p:cNvSpPr>
                <a:spLocks/>
              </p:cNvSpPr>
              <p:nvPr/>
            </p:nvSpPr>
            <p:spPr bwMode="auto">
              <a:xfrm>
                <a:off x="1028" y="2752"/>
                <a:ext cx="199" cy="149"/>
              </a:xfrm>
              <a:custGeom>
                <a:avLst/>
                <a:gdLst>
                  <a:gd name="T0" fmla="*/ 0 w 199"/>
                  <a:gd name="T1" fmla="*/ 0 h 149"/>
                  <a:gd name="T2" fmla="*/ 199 w 199"/>
                  <a:gd name="T3" fmla="*/ 0 h 149"/>
                  <a:gd name="T4" fmla="*/ 87 w 199"/>
                  <a:gd name="T5" fmla="*/ 95 h 149"/>
                  <a:gd name="T6" fmla="*/ 38 w 199"/>
                  <a:gd name="T7" fmla="*/ 55 h 149"/>
                  <a:gd name="T8" fmla="*/ 25 w 199"/>
                  <a:gd name="T9" fmla="*/ 68 h 149"/>
                  <a:gd name="T10" fmla="*/ 87 w 199"/>
                  <a:gd name="T11" fmla="*/ 136 h 149"/>
                  <a:gd name="T12" fmla="*/ 199 w 199"/>
                  <a:gd name="T13" fmla="*/ 41 h 149"/>
                  <a:gd name="T14" fmla="*/ 199 w 199"/>
                  <a:gd name="T15" fmla="*/ 149 h 149"/>
                  <a:gd name="T16" fmla="*/ 0 w 199"/>
                  <a:gd name="T17" fmla="*/ 149 h 149"/>
                  <a:gd name="T18" fmla="*/ 0 w 199"/>
                  <a:gd name="T19" fmla="*/ 0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49"/>
                  <a:gd name="T32" fmla="*/ 199 w 199"/>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49">
                    <a:moveTo>
                      <a:pt x="0" y="0"/>
                    </a:moveTo>
                    <a:lnTo>
                      <a:pt x="199" y="0"/>
                    </a:lnTo>
                    <a:lnTo>
                      <a:pt x="87" y="95"/>
                    </a:lnTo>
                    <a:lnTo>
                      <a:pt x="38" y="55"/>
                    </a:lnTo>
                    <a:lnTo>
                      <a:pt x="25" y="68"/>
                    </a:lnTo>
                    <a:lnTo>
                      <a:pt x="87" y="136"/>
                    </a:lnTo>
                    <a:lnTo>
                      <a:pt x="199" y="41"/>
                    </a:lnTo>
                    <a:lnTo>
                      <a:pt x="199" y="149"/>
                    </a:lnTo>
                    <a:lnTo>
                      <a:pt x="0" y="149"/>
                    </a:lnTo>
                    <a:lnTo>
                      <a:pt x="0" y="0"/>
                    </a:lnTo>
                    <a:close/>
                  </a:path>
                </a:pathLst>
              </a:custGeom>
              <a:solidFill>
                <a:srgbClr val="D8EBB3"/>
              </a:solidFill>
              <a:ln w="19050">
                <a:solidFill>
                  <a:srgbClr val="000000"/>
                </a:solidFill>
                <a:round/>
                <a:headEnd/>
                <a:tailEnd/>
              </a:ln>
            </p:spPr>
            <p:txBody>
              <a:bodyPr/>
              <a:lstStyle/>
              <a:p>
                <a:endParaRPr lang="fr-CH"/>
              </a:p>
            </p:txBody>
          </p:sp>
        </p:grpSp>
        <p:sp>
          <p:nvSpPr>
            <p:cNvPr id="206856" name="Text Box 4"/>
            <p:cNvSpPr txBox="1">
              <a:spLocks noChangeArrowheads="1"/>
            </p:cNvSpPr>
            <p:nvPr/>
          </p:nvSpPr>
          <p:spPr bwMode="auto">
            <a:xfrm>
              <a:off x="1058" y="1344"/>
              <a:ext cx="2062" cy="2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1" eaLnBrk="1" hangingPunct="1">
                <a:lnSpc>
                  <a:spcPct val="85000"/>
                </a:lnSpc>
                <a:spcBef>
                  <a:spcPct val="0"/>
                </a:spcBef>
                <a:spcAft>
                  <a:spcPts val="600"/>
                </a:spcAft>
                <a:buFontTx/>
                <a:buNone/>
              </a:pPr>
              <a:r>
                <a:rPr lang="en-GB" altLang="en-US" b="1" dirty="0" smtClean="0">
                  <a:solidFill>
                    <a:srgbClr val="000099"/>
                  </a:solidFill>
                  <a:latin typeface="Arial" pitchFamily="34" charset="0"/>
                </a:rPr>
                <a:t>QUI</a:t>
              </a:r>
              <a:endParaRPr lang="en-GB" altLang="en-US" b="1" dirty="0">
                <a:solidFill>
                  <a:srgbClr val="000099"/>
                </a:solidFill>
                <a:latin typeface="Arial" pitchFamily="34" charset="0"/>
              </a:endParaRPr>
            </a:p>
            <a:p>
              <a:pPr lvl="1" eaLnBrk="1" hangingPunct="1">
                <a:lnSpc>
                  <a:spcPct val="85000"/>
                </a:lnSpc>
                <a:spcBef>
                  <a:spcPct val="0"/>
                </a:spcBef>
                <a:spcAft>
                  <a:spcPts val="600"/>
                </a:spcAft>
                <a:buFontTx/>
                <a:buNone/>
              </a:pPr>
              <a:r>
                <a:rPr lang="en-GB" altLang="en-US" b="1" dirty="0" smtClean="0">
                  <a:solidFill>
                    <a:srgbClr val="000099"/>
                  </a:solidFill>
                  <a:latin typeface="Arial" pitchFamily="34" charset="0"/>
                </a:rPr>
                <a:t>QUOI</a:t>
              </a:r>
              <a:endParaRPr lang="en-GB" altLang="en-US" b="1" dirty="0">
                <a:solidFill>
                  <a:srgbClr val="000099"/>
                </a:solidFill>
                <a:latin typeface="Arial" pitchFamily="34" charset="0"/>
              </a:endParaRPr>
            </a:p>
            <a:p>
              <a:pPr lvl="1" eaLnBrk="1" hangingPunct="1">
                <a:lnSpc>
                  <a:spcPct val="85000"/>
                </a:lnSpc>
                <a:spcBef>
                  <a:spcPct val="0"/>
                </a:spcBef>
                <a:spcAft>
                  <a:spcPts val="600"/>
                </a:spcAft>
                <a:buFontTx/>
                <a:buNone/>
              </a:pPr>
              <a:r>
                <a:rPr lang="en-GB" altLang="zh-CN" b="1" dirty="0" smtClean="0">
                  <a:solidFill>
                    <a:srgbClr val="000099"/>
                  </a:solidFill>
                  <a:latin typeface="Arial" pitchFamily="34" charset="0"/>
                  <a:ea typeface="SimSun" pitchFamily="2" charset="-122"/>
                </a:rPr>
                <a:t>OÙ</a:t>
              </a:r>
              <a:endParaRPr lang="en-GB" altLang="zh-CN" b="1" dirty="0">
                <a:solidFill>
                  <a:srgbClr val="000099"/>
                </a:solidFill>
                <a:latin typeface="Arial" pitchFamily="34" charset="0"/>
                <a:ea typeface="SimSun" pitchFamily="2" charset="-122"/>
              </a:endParaRPr>
            </a:p>
            <a:p>
              <a:pPr lvl="1" eaLnBrk="1" hangingPunct="1">
                <a:lnSpc>
                  <a:spcPct val="85000"/>
                </a:lnSpc>
                <a:spcBef>
                  <a:spcPct val="0"/>
                </a:spcBef>
                <a:spcAft>
                  <a:spcPts val="600"/>
                </a:spcAft>
                <a:buFontTx/>
                <a:buNone/>
              </a:pPr>
              <a:r>
                <a:rPr lang="en-GB" altLang="zh-CN" b="1" dirty="0" smtClean="0">
                  <a:solidFill>
                    <a:srgbClr val="000099"/>
                  </a:solidFill>
                  <a:latin typeface="Arial" pitchFamily="34" charset="0"/>
                  <a:ea typeface="SimSun" pitchFamily="2" charset="-122"/>
                </a:rPr>
                <a:t>QUAND</a:t>
              </a:r>
              <a:endParaRPr lang="en-GB" altLang="zh-CN" b="1" dirty="0">
                <a:solidFill>
                  <a:srgbClr val="000099"/>
                </a:solidFill>
                <a:latin typeface="Arial" pitchFamily="34" charset="0"/>
                <a:ea typeface="SimSun" pitchFamily="2" charset="-122"/>
              </a:endParaRPr>
            </a:p>
            <a:p>
              <a:pPr lvl="1" eaLnBrk="1" hangingPunct="1">
                <a:lnSpc>
                  <a:spcPct val="85000"/>
                </a:lnSpc>
                <a:spcBef>
                  <a:spcPct val="0"/>
                </a:spcBef>
                <a:spcAft>
                  <a:spcPts val="600"/>
                </a:spcAft>
                <a:buFontTx/>
                <a:buNone/>
              </a:pPr>
              <a:r>
                <a:rPr lang="en-GB" altLang="zh-CN" b="1" dirty="0" smtClean="0">
                  <a:solidFill>
                    <a:srgbClr val="000099"/>
                  </a:solidFill>
                  <a:latin typeface="Arial" pitchFamily="34" charset="0"/>
                  <a:ea typeface="SimSun" pitchFamily="2" charset="-122"/>
                </a:rPr>
                <a:t>POURQUOI</a:t>
              </a:r>
              <a:endParaRPr lang="en-GB" altLang="zh-CN" b="1" dirty="0">
                <a:solidFill>
                  <a:srgbClr val="000099"/>
                </a:solidFill>
                <a:latin typeface="Arial" pitchFamily="34" charset="0"/>
                <a:ea typeface="SimSun" pitchFamily="2" charset="-122"/>
              </a:endParaRPr>
            </a:p>
            <a:p>
              <a:pPr lvl="1" eaLnBrk="1" hangingPunct="1">
                <a:lnSpc>
                  <a:spcPct val="85000"/>
                </a:lnSpc>
                <a:spcBef>
                  <a:spcPct val="0"/>
                </a:spcBef>
                <a:spcAft>
                  <a:spcPts val="600"/>
                </a:spcAft>
                <a:buFontTx/>
                <a:buNone/>
              </a:pPr>
              <a:r>
                <a:rPr lang="en-GB" altLang="zh-CN" b="1" dirty="0" err="1" smtClean="0">
                  <a:solidFill>
                    <a:srgbClr val="000099"/>
                  </a:solidFill>
                  <a:latin typeface="Arial" pitchFamily="34" charset="0"/>
                  <a:ea typeface="SimSun" pitchFamily="2" charset="-122"/>
                </a:rPr>
                <a:t>Coordonnées</a:t>
              </a:r>
              <a:endParaRPr lang="en-GB" altLang="zh-CN" b="1" dirty="0">
                <a:solidFill>
                  <a:srgbClr val="000099"/>
                </a:solidFill>
                <a:latin typeface="Arial" pitchFamily="34" charset="0"/>
                <a:ea typeface="SimSun" pitchFamily="2" charset="-122"/>
              </a:endParaRPr>
            </a:p>
            <a:p>
              <a:pPr lvl="1" eaLnBrk="1" hangingPunct="1">
                <a:spcBef>
                  <a:spcPct val="0"/>
                </a:spcBef>
                <a:spcAft>
                  <a:spcPts val="600"/>
                </a:spcAft>
                <a:buFontTx/>
                <a:buNone/>
              </a:pPr>
              <a:r>
                <a:rPr lang="en-GB" altLang="zh-CN" b="1" dirty="0" err="1" smtClean="0">
                  <a:solidFill>
                    <a:srgbClr val="000099"/>
                  </a:solidFill>
                  <a:latin typeface="Arial" pitchFamily="34" charset="0"/>
                  <a:ea typeface="SimSun" pitchFamily="2" charset="-122"/>
                </a:rPr>
                <a:t>Détails</a:t>
              </a:r>
              <a:r>
                <a:rPr lang="en-GB" altLang="zh-CN" b="1" dirty="0" smtClean="0">
                  <a:solidFill>
                    <a:srgbClr val="000099"/>
                  </a:solidFill>
                  <a:latin typeface="Arial" pitchFamily="34" charset="0"/>
                  <a:ea typeface="SimSun" pitchFamily="2" charset="-122"/>
                </a:rPr>
                <a:t> </a:t>
              </a:r>
              <a:r>
                <a:rPr lang="en-GB" altLang="zh-CN" b="1" dirty="0" err="1" smtClean="0">
                  <a:solidFill>
                    <a:srgbClr val="000099"/>
                  </a:solidFill>
                  <a:latin typeface="Arial" pitchFamily="34" charset="0"/>
                  <a:ea typeface="SimSun" pitchFamily="2" charset="-122"/>
                </a:rPr>
                <a:t>opérationels</a:t>
              </a:r>
              <a:r>
                <a:rPr lang="en-GB" altLang="zh-CN" b="1" dirty="0" smtClean="0">
                  <a:solidFill>
                    <a:srgbClr val="000099"/>
                  </a:solidFill>
                  <a:latin typeface="Arial" pitchFamily="34" charset="0"/>
                  <a:ea typeface="SimSun" pitchFamily="2" charset="-122"/>
                </a:rPr>
                <a:t> </a:t>
              </a:r>
              <a:r>
                <a:rPr lang="en-GB" altLang="zh-CN" b="1" dirty="0" err="1" smtClean="0">
                  <a:solidFill>
                    <a:srgbClr val="000099"/>
                  </a:solidFill>
                  <a:latin typeface="Arial" pitchFamily="34" charset="0"/>
                  <a:ea typeface="SimSun" pitchFamily="2" charset="-122"/>
                </a:rPr>
                <a:t>Élément</a:t>
              </a:r>
              <a:r>
                <a:rPr lang="en-GB" altLang="zh-CN" b="1" dirty="0" smtClean="0">
                  <a:solidFill>
                    <a:srgbClr val="000099"/>
                  </a:solidFill>
                  <a:latin typeface="Arial" pitchFamily="34" charset="0"/>
                  <a:ea typeface="SimSun" pitchFamily="2" charset="-122"/>
                </a:rPr>
                <a:t> </a:t>
              </a:r>
              <a:r>
                <a:rPr lang="en-GB" altLang="zh-CN" b="1" dirty="0">
                  <a:solidFill>
                    <a:srgbClr val="000099"/>
                  </a:solidFill>
                  <a:latin typeface="Arial" pitchFamily="34" charset="0"/>
                  <a:ea typeface="SimSun" pitchFamily="2" charset="-122"/>
                </a:rPr>
                <a:t>divers</a:t>
              </a:r>
            </a:p>
            <a:p>
              <a:pPr lvl="1" eaLnBrk="1" hangingPunct="1">
                <a:lnSpc>
                  <a:spcPct val="85000"/>
                </a:lnSpc>
                <a:spcBef>
                  <a:spcPct val="0"/>
                </a:spcBef>
                <a:spcAft>
                  <a:spcPts val="600"/>
                </a:spcAft>
                <a:buFontTx/>
                <a:buNone/>
              </a:pPr>
              <a:r>
                <a:rPr lang="en-GB" altLang="zh-CN" b="1" dirty="0" err="1" smtClean="0">
                  <a:solidFill>
                    <a:srgbClr val="000099"/>
                  </a:solidFill>
                  <a:latin typeface="Arial" pitchFamily="34" charset="0"/>
                  <a:ea typeface="SimSun" pitchFamily="2" charset="-122"/>
                </a:rPr>
                <a:t>Données</a:t>
              </a:r>
              <a:r>
                <a:rPr lang="en-GB" altLang="zh-CN" b="1" dirty="0" smtClean="0">
                  <a:solidFill>
                    <a:srgbClr val="000099"/>
                  </a:solidFill>
                  <a:latin typeface="Arial" pitchFamily="34" charset="0"/>
                  <a:ea typeface="SimSun" pitchFamily="2" charset="-122"/>
                </a:rPr>
                <a:t> de contact</a:t>
              </a:r>
              <a:endParaRPr lang="en-GB" altLang="zh-CN" b="1" dirty="0">
                <a:solidFill>
                  <a:srgbClr val="000099"/>
                </a:solidFill>
                <a:latin typeface="Arial" pitchFamily="34" charset="0"/>
                <a:ea typeface="SimSun" pitchFamily="2" charset="-122"/>
              </a:endParaRPr>
            </a:p>
            <a:p>
              <a:pPr algn="ctr" eaLnBrk="1" hangingPunct="1">
                <a:lnSpc>
                  <a:spcPct val="85000"/>
                </a:lnSpc>
                <a:spcBef>
                  <a:spcPct val="0"/>
                </a:spcBef>
                <a:buFontTx/>
                <a:buNone/>
              </a:pPr>
              <a:endParaRPr lang="en-GB" altLang="en-US" sz="2000" i="1" dirty="0">
                <a:solidFill>
                  <a:srgbClr val="000099"/>
                </a:solidFill>
                <a:latin typeface="Arial" pitchFamily="34" charset="0"/>
              </a:endParaRPr>
            </a:p>
          </p:txBody>
        </p:sp>
      </p:grpSp>
      <p:sp>
        <p:nvSpPr>
          <p:cNvPr id="38" name="ZoneTexte 3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39" name="ZoneTexte 3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4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149</a:t>
            </a:fld>
            <a:endParaRPr lang="en-GB" altLang="en-US" sz="1600" b="1" dirty="0" smtClean="0">
              <a:solidFill>
                <a:srgbClr val="000000"/>
              </a:solidFill>
            </a:endParaRPr>
          </a:p>
        </p:txBody>
      </p:sp>
      <p:sp>
        <p:nvSpPr>
          <p:cNvPr id="41" name="ZoneTexte 40"/>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3" name="Rectangle 3"/>
          <p:cNvSpPr>
            <a:spLocks noChangeArrowheads="1"/>
          </p:cNvSpPr>
          <p:nvPr/>
        </p:nvSpPr>
        <p:spPr bwMode="auto">
          <a:xfrm>
            <a:off x="304800" y="1393535"/>
            <a:ext cx="5940000"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tx1"/>
              </a:buClr>
              <a:buSzPct val="80000"/>
              <a:buFont typeface="Wingdings" pitchFamily="2" charset="2"/>
              <a:buChar char="§"/>
            </a:pPr>
            <a:r>
              <a:rPr lang="en-US" altLang="en-US" b="1" dirty="0"/>
              <a:t> </a:t>
            </a:r>
            <a:r>
              <a:rPr lang="fr-FR" b="1" dirty="0"/>
              <a:t>Principes et orientations pour </a:t>
            </a:r>
            <a:r>
              <a:rPr lang="fr-CH" b="1" dirty="0" smtClean="0">
                <a:solidFill>
                  <a:srgbClr val="3333FF"/>
                </a:solidFill>
              </a:rPr>
              <a:t>gérer</a:t>
            </a:r>
            <a:r>
              <a:rPr lang="en-US" b="1" dirty="0" smtClean="0">
                <a:solidFill>
                  <a:srgbClr val="3333FF"/>
                </a:solidFill>
              </a:rPr>
              <a:t> les crises complexes </a:t>
            </a:r>
            <a:r>
              <a:rPr lang="fr-FR" b="1" dirty="0" smtClean="0"/>
              <a:t>qui </a:t>
            </a:r>
            <a:r>
              <a:rPr lang="fr-FR" b="1" dirty="0"/>
              <a:t>menacent la paix et la sécurité internationales</a:t>
            </a:r>
            <a:r>
              <a:rPr lang="fr-FR" b="1" dirty="0" smtClean="0"/>
              <a:t>.</a:t>
            </a:r>
            <a:r>
              <a:rPr lang="en-US" altLang="en-US" b="1" dirty="0" smtClean="0"/>
              <a:t> </a:t>
            </a:r>
            <a:endParaRPr lang="en-US" altLang="en-US" b="1" dirty="0"/>
          </a:p>
          <a:p>
            <a:pPr eaLnBrk="1" hangingPunct="1">
              <a:buClr>
                <a:schemeClr val="bg1"/>
              </a:buClr>
              <a:buSzPct val="80000"/>
              <a:buFont typeface="Wingdings" pitchFamily="2" charset="2"/>
              <a:buNone/>
            </a:pPr>
            <a:endParaRPr lang="en-US" altLang="en-US" b="1" dirty="0"/>
          </a:p>
          <a:p>
            <a:pPr eaLnBrk="1" hangingPunct="1">
              <a:buClr>
                <a:schemeClr val="tx1"/>
              </a:buClr>
              <a:buSzPct val="80000"/>
              <a:buFont typeface="Wingdings" pitchFamily="2" charset="2"/>
              <a:buChar char="§"/>
            </a:pPr>
            <a:r>
              <a:rPr lang="en-US" altLang="en-US" b="1" dirty="0"/>
              <a:t> </a:t>
            </a:r>
            <a:r>
              <a:rPr lang="fr-FR" b="1" dirty="0"/>
              <a:t>Au-delà de la mission de surveillance du respect des cessez-le-feu, les </a:t>
            </a:r>
            <a:r>
              <a:rPr lang="fr-FR" b="1" dirty="0">
                <a:solidFill>
                  <a:srgbClr val="0000FF"/>
                </a:solidFill>
              </a:rPr>
              <a:t>opérations multidimensionnelles de maintien de la paix</a:t>
            </a:r>
            <a:r>
              <a:rPr lang="fr-FR" b="1" dirty="0"/>
              <a:t> actuelles visent à faciliter le processus politique par </a:t>
            </a:r>
            <a:r>
              <a:rPr lang="fr-FR" b="1" dirty="0" smtClean="0"/>
              <a:t>:</a:t>
            </a:r>
            <a:endParaRPr lang="en-US" altLang="en-US" b="1" dirty="0"/>
          </a:p>
          <a:p>
            <a:pPr marL="177800" indent="-177800" eaLnBrk="1" hangingPunct="1">
              <a:buClr>
                <a:schemeClr val="bg1"/>
              </a:buClr>
              <a:buSzPct val="80000"/>
              <a:buFont typeface="Wingdings" pitchFamily="2" charset="2"/>
              <a:buNone/>
            </a:pPr>
            <a:r>
              <a:rPr lang="en-US" altLang="en-US" b="1" dirty="0"/>
              <a:t>- </a:t>
            </a:r>
            <a:r>
              <a:rPr lang="fr-FR" altLang="en-US" b="1" dirty="0"/>
              <a:t>L</a:t>
            </a:r>
            <a:r>
              <a:rPr lang="fr-FR" b="1" dirty="0" smtClean="0"/>
              <a:t>e </a:t>
            </a:r>
            <a:r>
              <a:rPr lang="fr-FR" b="1" dirty="0"/>
              <a:t>dialogue et la réconciliation au niveau national (NDR</a:t>
            </a:r>
            <a:r>
              <a:rPr lang="fr-FR" b="1" dirty="0" smtClean="0"/>
              <a:t>)</a:t>
            </a:r>
            <a:endParaRPr lang="en-US" altLang="en-US" b="1" dirty="0"/>
          </a:p>
          <a:p>
            <a:pPr eaLnBrk="1" hangingPunct="1">
              <a:buClr>
                <a:schemeClr val="bg1"/>
              </a:buClr>
              <a:buSzPct val="80000"/>
              <a:buFont typeface="Wingdings" pitchFamily="2" charset="2"/>
              <a:buNone/>
            </a:pPr>
            <a:r>
              <a:rPr lang="en-US" altLang="en-US" b="1" dirty="0"/>
              <a:t>- </a:t>
            </a:r>
            <a:r>
              <a:rPr lang="fr-FR" b="1" dirty="0" smtClean="0"/>
              <a:t>La </a:t>
            </a:r>
            <a:r>
              <a:rPr lang="fr-FR" b="1" dirty="0"/>
              <a:t>protection des civils (POC</a:t>
            </a:r>
            <a:r>
              <a:rPr lang="fr-FR" b="1" dirty="0" smtClean="0"/>
              <a:t>)</a:t>
            </a:r>
            <a:endParaRPr lang="en-US" altLang="en-US" b="1" dirty="0"/>
          </a:p>
          <a:p>
            <a:pPr eaLnBrk="1" hangingPunct="1">
              <a:buClr>
                <a:schemeClr val="bg1"/>
              </a:buClr>
              <a:buSzPct val="80000"/>
              <a:buFont typeface="Wingdings" pitchFamily="2" charset="2"/>
              <a:buNone/>
            </a:pPr>
            <a:r>
              <a:rPr lang="en-US" altLang="en-US" b="1" dirty="0" smtClean="0"/>
              <a:t>- </a:t>
            </a:r>
            <a:r>
              <a:rPr lang="fr-FR" b="1" dirty="0" smtClean="0"/>
              <a:t>La </a:t>
            </a:r>
            <a:r>
              <a:rPr lang="fr-FR" b="1" dirty="0"/>
              <a:t>promotion des droits de l’homme (HR</a:t>
            </a:r>
            <a:r>
              <a:rPr lang="fr-FR" b="1" dirty="0" smtClean="0"/>
              <a:t>)</a:t>
            </a:r>
          </a:p>
          <a:p>
            <a:pPr eaLnBrk="1" hangingPunct="1">
              <a:buClr>
                <a:schemeClr val="bg1"/>
              </a:buClr>
              <a:buSzPct val="80000"/>
            </a:pPr>
            <a:r>
              <a:rPr lang="fr-FR" b="1" dirty="0" smtClean="0"/>
              <a:t>- Le </a:t>
            </a:r>
            <a:r>
              <a:rPr lang="fr-FR" b="1" dirty="0"/>
              <a:t>rétablissement de l’état de droit (ROL</a:t>
            </a:r>
            <a:r>
              <a:rPr lang="fr-FR" b="1" dirty="0" smtClean="0"/>
              <a:t>)</a:t>
            </a:r>
          </a:p>
          <a:p>
            <a:pPr eaLnBrk="1" hangingPunct="1">
              <a:buClr>
                <a:schemeClr val="bg1"/>
              </a:buClr>
              <a:buSzPct val="80000"/>
            </a:pPr>
            <a:r>
              <a:rPr lang="fr-FR" b="1" dirty="0" smtClean="0"/>
              <a:t>- La </a:t>
            </a:r>
            <a:r>
              <a:rPr lang="fr-FR" b="1" dirty="0"/>
              <a:t>réforme du secteur de la sécurité (SSR)</a:t>
            </a:r>
            <a:endParaRPr lang="fr-FR" b="1" dirty="0" smtClean="0"/>
          </a:p>
          <a:p>
            <a:pPr marL="177800" indent="-177800" eaLnBrk="1" hangingPunct="1">
              <a:buClr>
                <a:schemeClr val="bg1"/>
              </a:buClr>
              <a:buSzPct val="80000"/>
              <a:buFont typeface="Wingdings" pitchFamily="2" charset="2"/>
              <a:buNone/>
            </a:pPr>
            <a:r>
              <a:rPr lang="en-US" altLang="en-US" b="1" dirty="0" smtClean="0"/>
              <a:t>- </a:t>
            </a:r>
            <a:r>
              <a:rPr lang="fr-FR" altLang="en-US" b="1" dirty="0"/>
              <a:t>L</a:t>
            </a:r>
            <a:r>
              <a:rPr lang="fr-FR" b="1" dirty="0" smtClean="0"/>
              <a:t>e </a:t>
            </a:r>
            <a:r>
              <a:rPr lang="fr-FR" b="1" dirty="0"/>
              <a:t>désarmement, la démobilisation et la réintégration des combattants (DDR)</a:t>
            </a:r>
            <a:endParaRPr lang="en-US" altLang="en-US" b="1" dirty="0"/>
          </a:p>
        </p:txBody>
      </p:sp>
      <p:sp>
        <p:nvSpPr>
          <p:cNvPr id="71684" name="Text Box 6"/>
          <p:cNvSpPr txBox="1">
            <a:spLocks noChangeArrowheads="1"/>
          </p:cNvSpPr>
          <p:nvPr/>
        </p:nvSpPr>
        <p:spPr bwMode="auto">
          <a:xfrm>
            <a:off x="1614815" y="838200"/>
            <a:ext cx="5323045"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chemeClr val="bg1"/>
              </a:buClr>
              <a:buSzPct val="80000"/>
              <a:buFont typeface="Wingdings" pitchFamily="2" charset="2"/>
              <a:buNone/>
            </a:pPr>
            <a:r>
              <a:rPr lang="fr-FR" sz="2400" b="1" dirty="0"/>
              <a:t>Doctrine fondamentale de l’ONU, </a:t>
            </a:r>
            <a:r>
              <a:rPr lang="fr-FR" sz="2400" b="1" dirty="0" smtClean="0"/>
              <a:t>2008</a:t>
            </a:r>
            <a:endParaRPr lang="en-US" altLang="en-US" dirty="0"/>
          </a:p>
        </p:txBody>
      </p:sp>
      <p:sp>
        <p:nvSpPr>
          <p:cNvPr id="71685" name="Rectangle 8"/>
          <p:cNvSpPr>
            <a:spLocks noChangeArrowheads="1"/>
          </p:cNvSpPr>
          <p:nvPr/>
        </p:nvSpPr>
        <p:spPr bwMode="auto">
          <a:xfrm>
            <a:off x="1499600" y="333038"/>
            <a:ext cx="5437650" cy="430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tIns="0" bIns="0"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a:buClr>
                <a:schemeClr val="bg1"/>
              </a:buClr>
              <a:buSzPct val="80000"/>
              <a:buFont typeface="Wingdings" pitchFamily="2" charset="2"/>
              <a:buNone/>
            </a:pPr>
            <a:r>
              <a:rPr lang="en-US" altLang="en-US" sz="2800" b="1" dirty="0" smtClean="0">
                <a:ea typeface="MS Mincho" pitchFamily="49" charset="-128"/>
                <a:cs typeface="Times New Roman" pitchFamily="18" charset="0"/>
              </a:rPr>
              <a:t>ORIENTATION OFFICIELLE DE L’ONU</a:t>
            </a:r>
            <a:endParaRPr lang="en-US" altLang="en-US" sz="2800" dirty="0">
              <a:ea typeface="MS Mincho" pitchFamily="49" charset="-128"/>
              <a:cs typeface="Times New Roman" pitchFamily="18" charset="0"/>
            </a:endParaRPr>
          </a:p>
        </p:txBody>
      </p:sp>
      <p:pic>
        <p:nvPicPr>
          <p:cNvPr id="71686"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436688"/>
            <a:ext cx="2511425" cy="3873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 name="ZoneTexte 7"/>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
        <p:nvSpPr>
          <p:cNvPr id="7" name="ZoneTexte 6"/>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15</a:t>
            </a:fld>
            <a:endParaRPr lang="en-GB" altLang="en-US" sz="1600" dirty="0" smtClean="0"/>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7560" name="Group 40"/>
          <p:cNvGraphicFramePr>
            <a:graphicFrameLocks noGrp="1"/>
          </p:cNvGraphicFramePr>
          <p:nvPr>
            <p:extLst>
              <p:ext uri="{D42A27DB-BD31-4B8C-83A1-F6EECF244321}">
                <p14:modId xmlns:p14="http://schemas.microsoft.com/office/powerpoint/2010/main" val="3190857474"/>
              </p:ext>
            </p:extLst>
          </p:nvPr>
        </p:nvGraphicFramePr>
        <p:xfrm>
          <a:off x="422275" y="779463"/>
          <a:ext cx="6338888" cy="5852136"/>
        </p:xfrm>
        <a:graphic>
          <a:graphicData uri="http://schemas.openxmlformats.org/drawingml/2006/table">
            <a:tbl>
              <a:tblPr/>
              <a:tblGrid>
                <a:gridCol w="6338888"/>
              </a:tblGrid>
              <a:tr h="5851525">
                <a:tc>
                  <a:txBody>
                    <a:bodyPr/>
                    <a:lstStyle>
                      <a:lvl1pPr marL="342900" indent="-342900" algn="l" eaLnBrk="0" hangingPunct="0">
                        <a:spcBef>
                          <a:spcPct val="20000"/>
                        </a:spcBef>
                        <a:tabLst>
                          <a:tab pos="457200" algn="l"/>
                        </a:tabLst>
                        <a:defRPr sz="2000" b="1">
                          <a:solidFill>
                            <a:srgbClr val="FFFF99"/>
                          </a:solidFill>
                          <a:latin typeface="Times New Roman" pitchFamily="18" charset="0"/>
                        </a:defRPr>
                      </a:lvl1pPr>
                      <a:lvl2pPr marL="742950" indent="-285750" algn="l" eaLnBrk="0" hangingPunct="0">
                        <a:spcBef>
                          <a:spcPct val="20000"/>
                        </a:spcBef>
                        <a:tabLst>
                          <a:tab pos="457200" algn="l"/>
                        </a:tabLst>
                        <a:defRPr>
                          <a:solidFill>
                            <a:srgbClr val="C0C0C0"/>
                          </a:solidFill>
                          <a:latin typeface="Times New Roman" pitchFamily="18" charset="0"/>
                        </a:defRPr>
                      </a:lvl2pPr>
                      <a:lvl3pPr marL="1143000" indent="-228600" algn="l" eaLnBrk="0" hangingPunct="0">
                        <a:spcBef>
                          <a:spcPct val="20000"/>
                        </a:spcBef>
                        <a:tabLst>
                          <a:tab pos="457200" algn="l"/>
                        </a:tabLst>
                        <a:defRPr sz="2000">
                          <a:solidFill>
                            <a:srgbClr val="99CC00"/>
                          </a:solidFill>
                          <a:latin typeface="Times New Roman" pitchFamily="18" charset="0"/>
                        </a:defRPr>
                      </a:lvl3pPr>
                      <a:lvl4pPr marL="1600200" indent="-228600" algn="l" eaLnBrk="0" hangingPunct="0">
                        <a:spcBef>
                          <a:spcPct val="20000"/>
                        </a:spcBef>
                        <a:tabLst>
                          <a:tab pos="457200" algn="l"/>
                        </a:tabLst>
                        <a:defRPr>
                          <a:solidFill>
                            <a:schemeClr val="tx1"/>
                          </a:solidFill>
                          <a:latin typeface="Times New Roman" pitchFamily="18" charset="0"/>
                        </a:defRPr>
                      </a:lvl4pPr>
                      <a:lvl5pPr marL="2057400" indent="-228600" algn="l" eaLnBrk="0" hangingPunct="0">
                        <a:spcBef>
                          <a:spcPct val="20000"/>
                        </a:spcBef>
                        <a:tabLst>
                          <a:tab pos="457200" algn="l"/>
                        </a:tabLst>
                        <a:defRPr>
                          <a:solidFill>
                            <a:schemeClr val="tx1"/>
                          </a:solidFill>
                          <a:latin typeface="Times New Roman" pitchFamily="18" charset="0"/>
                        </a:defRPr>
                      </a:lvl5pPr>
                      <a:lvl6pPr marL="2514600" indent="-228600" eaLnBrk="0" fontAlgn="base" hangingPunct="0">
                        <a:spcBef>
                          <a:spcPct val="20000"/>
                        </a:spcBef>
                        <a:spcAft>
                          <a:spcPct val="0"/>
                        </a:spcAft>
                        <a:tabLst>
                          <a:tab pos="457200" algn="l"/>
                        </a:tabLst>
                        <a:defRPr>
                          <a:solidFill>
                            <a:schemeClr val="tx1"/>
                          </a:solidFill>
                          <a:latin typeface="Times New Roman" pitchFamily="18" charset="0"/>
                        </a:defRPr>
                      </a:lvl6pPr>
                      <a:lvl7pPr marL="2971800" indent="-228600" eaLnBrk="0" fontAlgn="base" hangingPunct="0">
                        <a:spcBef>
                          <a:spcPct val="20000"/>
                        </a:spcBef>
                        <a:spcAft>
                          <a:spcPct val="0"/>
                        </a:spcAft>
                        <a:tabLst>
                          <a:tab pos="457200" algn="l"/>
                        </a:tabLst>
                        <a:defRPr>
                          <a:solidFill>
                            <a:schemeClr val="tx1"/>
                          </a:solidFill>
                          <a:latin typeface="Times New Roman" pitchFamily="18" charset="0"/>
                        </a:defRPr>
                      </a:lvl7pPr>
                      <a:lvl8pPr marL="3429000" indent="-228600" eaLnBrk="0" fontAlgn="base" hangingPunct="0">
                        <a:spcBef>
                          <a:spcPct val="20000"/>
                        </a:spcBef>
                        <a:spcAft>
                          <a:spcPct val="0"/>
                        </a:spcAft>
                        <a:tabLst>
                          <a:tab pos="457200" algn="l"/>
                        </a:tabLst>
                        <a:defRPr>
                          <a:solidFill>
                            <a:schemeClr val="tx1"/>
                          </a:solidFill>
                          <a:latin typeface="Times New Roman" pitchFamily="18" charset="0"/>
                        </a:defRPr>
                      </a:lvl8pPr>
                      <a:lvl9pPr marL="3886200" indent="-228600" eaLnBrk="0" fontAlgn="base" hangingPunct="0">
                        <a:spcBef>
                          <a:spcPct val="20000"/>
                        </a:spcBef>
                        <a:spcAft>
                          <a:spcPct val="0"/>
                        </a:spcAft>
                        <a:tabLst>
                          <a:tab pos="457200" algn="l"/>
                        </a:tabLst>
                        <a:defRPr>
                          <a:solidFill>
                            <a:schemeClr val="tx1"/>
                          </a:solidFill>
                          <a:latin typeface="Times New Roman" pitchFamily="18"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tab pos="457200" algn="l"/>
                        </a:tabLst>
                      </a:pPr>
                      <a:r>
                        <a:rPr kumimoji="0" lang="fr-FR" altLang="en-US" sz="1800" b="1" i="0" u="none" strike="noStrike" cap="none" normalizeH="0" baseline="0" dirty="0" smtClean="0">
                          <a:ln>
                            <a:noFill/>
                          </a:ln>
                          <a:solidFill>
                            <a:srgbClr val="0000FF"/>
                          </a:solidFill>
                          <a:effectLst/>
                          <a:latin typeface="Calibri" pitchFamily="34" charset="0"/>
                          <a:cs typeface="Times New Roman" pitchFamily="18" charset="0"/>
                        </a:rPr>
                        <a:t>UN-CIMIC ESTIMATE </a:t>
                      </a:r>
                      <a:r>
                        <a:rPr kumimoji="0" lang="fr-FR" altLang="en-US" sz="1800" b="0" i="0" u="none" strike="noStrike" cap="none" normalizeH="0" baseline="0" dirty="0" smtClean="0">
                          <a:ln>
                            <a:noFill/>
                          </a:ln>
                          <a:solidFill>
                            <a:srgbClr val="000000"/>
                          </a:solidFill>
                          <a:effectLst/>
                          <a:latin typeface="Calibri" pitchFamily="34" charset="0"/>
                          <a:cs typeface="Times New Roman" pitchFamily="18" charset="0"/>
                        </a:rPr>
                        <a:t>N°............</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None/>
                        <a:tabLst>
                          <a:tab pos="457200" algn="l"/>
                        </a:tabLst>
                      </a:pPr>
                      <a:r>
                        <a:rPr kumimoji="0" lang="fr-FR" altLang="en-US" sz="1800" b="0" i="0" u="sng" strike="noStrike" cap="none" normalizeH="0" baseline="0" dirty="0" err="1" smtClean="0">
                          <a:ln>
                            <a:noFill/>
                          </a:ln>
                          <a:solidFill>
                            <a:srgbClr val="000000"/>
                          </a:solidFill>
                          <a:effectLst/>
                          <a:latin typeface="Calibri" pitchFamily="34" charset="0"/>
                          <a:cs typeface="Times New Roman" pitchFamily="18" charset="0"/>
                        </a:rPr>
                        <a:t>Ref</a:t>
                      </a:r>
                      <a:r>
                        <a:rPr kumimoji="0" lang="fr-FR" altLang="en-US" sz="1800" b="0" i="0" u="none" strike="noStrike" cap="none" normalizeH="0" baseline="0" dirty="0" smtClean="0">
                          <a:ln>
                            <a:noFill/>
                          </a:ln>
                          <a:solidFill>
                            <a:srgbClr val="000000"/>
                          </a:solidFill>
                          <a:effectLst/>
                          <a:latin typeface="Calibri" pitchFamily="34" charset="0"/>
                          <a:cs typeface="Times New Roman" pitchFamily="18" charset="0"/>
                        </a:rPr>
                        <a:t>:  </a:t>
                      </a:r>
                      <a:r>
                        <a:rPr kumimoji="0" lang="fr-FR" altLang="en-US" sz="1800" b="0" i="0" u="none" strike="noStrike" cap="none" normalizeH="0" baseline="0" dirty="0" err="1" smtClean="0">
                          <a:ln>
                            <a:noFill/>
                          </a:ln>
                          <a:solidFill>
                            <a:srgbClr val="000000"/>
                          </a:solidFill>
                          <a:effectLst/>
                          <a:latin typeface="Calibri" pitchFamily="34" charset="0"/>
                          <a:cs typeface="Times New Roman" pitchFamily="18" charset="0"/>
                        </a:rPr>
                        <a:t>Maps</a:t>
                      </a:r>
                      <a:r>
                        <a:rPr kumimoji="0" lang="fr-FR" altLang="en-US" sz="1800" b="0" i="0" u="none" strike="noStrike" cap="none" normalizeH="0" baseline="0" dirty="0" smtClean="0">
                          <a:ln>
                            <a:noFill/>
                          </a:ln>
                          <a:solidFill>
                            <a:srgbClr val="000000"/>
                          </a:solidFill>
                          <a:effectLst/>
                          <a:latin typeface="Calibri" pitchFamily="34" charset="0"/>
                          <a:cs typeface="Times New Roman" pitchFamily="18" charset="0"/>
                        </a:rPr>
                        <a:t>, relevant documents, etc.</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rabicPeriod"/>
                        <a:tabLst>
                          <a:tab pos="457200" algn="l"/>
                        </a:tabLst>
                      </a:pPr>
                      <a:r>
                        <a:rPr kumimoji="0" lang="en-GB" altLang="en-US" sz="1800" b="1" i="0" u="sng" strike="noStrike" cap="none" normalizeH="0" baseline="0" dirty="0" smtClean="0">
                          <a:ln>
                            <a:noFill/>
                          </a:ln>
                          <a:solidFill>
                            <a:srgbClr val="000000"/>
                          </a:solidFill>
                          <a:effectLst/>
                          <a:latin typeface="Calibri" pitchFamily="34" charset="0"/>
                          <a:cs typeface="Times New Roman" pitchFamily="18" charset="0"/>
                        </a:rPr>
                        <a:t>BASIS</a:t>
                      </a:r>
                    </a:p>
                    <a:p>
                      <a:pPr marL="342900" marR="0" lvl="0" indent="-342900" algn="l" defTabSz="914400" rtl="0" eaLnBrk="0" fontAlgn="base" latinLnBrk="0" hangingPunct="0">
                        <a:lnSpc>
                          <a:spcPct val="100000"/>
                        </a:lnSpc>
                        <a:spcBef>
                          <a:spcPct val="0"/>
                        </a:spcBef>
                        <a:spcAft>
                          <a:spcPct val="0"/>
                        </a:spcAft>
                        <a:buClrTx/>
                        <a:buSzTx/>
                        <a:buFontTx/>
                        <a:buAutoNum type="arabicPeriod"/>
                        <a:tabLst>
                          <a:tab pos="457200" algn="l"/>
                        </a:tabLst>
                      </a:pPr>
                      <a:r>
                        <a:rPr kumimoji="0" lang="en-GB" altLang="en-US" sz="1800" b="1" i="0" u="sng" strike="noStrike" cap="none" normalizeH="0" baseline="0" dirty="0" smtClean="0">
                          <a:ln>
                            <a:noFill/>
                          </a:ln>
                          <a:solidFill>
                            <a:srgbClr val="000000"/>
                          </a:solidFill>
                          <a:effectLst/>
                          <a:latin typeface="Calibri" pitchFamily="34" charset="0"/>
                          <a:cs typeface="Times New Roman" pitchFamily="18" charset="0"/>
                        </a:rPr>
                        <a:t>FACTORS</a:t>
                      </a:r>
                      <a:endParaRPr kumimoji="0" lang="en-US" altLang="en-US" sz="1800" b="1"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Refugees, internally displaced persons and returnees</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HR Abuses and Violation of International Law</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Needs and Health Assessment (villages, Camps, hospitals, orphanages, etc.)</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Significant Public Attitude in the Mission Area</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Significant Local Government and Administration Information</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Major activities of leading humanitarian agencies</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Important topics the mission Force should devote attention</a:t>
                      </a:r>
                    </a:p>
                    <a:p>
                      <a:pPr marL="342900" marR="0" lvl="0" indent="-342900" algn="l" defTabSz="914400" rtl="0" eaLnBrk="0" fontAlgn="base" latinLnBrk="0" hangingPunct="0">
                        <a:lnSpc>
                          <a:spcPct val="100000"/>
                        </a:lnSpc>
                        <a:spcBef>
                          <a:spcPct val="0"/>
                        </a:spcBef>
                        <a:spcAft>
                          <a:spcPct val="0"/>
                        </a:spcAft>
                        <a:buClrTx/>
                        <a:buSzTx/>
                        <a:buFontTx/>
                        <a:buNone/>
                        <a:tabLst>
                          <a:tab pos="457200" algn="l"/>
                        </a:tabLst>
                      </a:pPr>
                      <a:r>
                        <a:rPr kumimoji="0" lang="en-GB" altLang="en-US" sz="1800" b="1" i="0" u="none" strike="noStrike" cap="none" normalizeH="0" baseline="0" dirty="0" smtClean="0">
                          <a:ln>
                            <a:noFill/>
                          </a:ln>
                          <a:solidFill>
                            <a:srgbClr val="000000"/>
                          </a:solidFill>
                          <a:effectLst/>
                          <a:latin typeface="Calibri" pitchFamily="34" charset="0"/>
                          <a:cs typeface="Times New Roman" pitchFamily="18" charset="0"/>
                        </a:rPr>
                        <a:t>3.	</a:t>
                      </a:r>
                      <a:r>
                        <a:rPr kumimoji="0" lang="en-GB" altLang="en-US" sz="1800" b="1" i="0" u="sng" strike="noStrike" cap="none" normalizeH="0" baseline="0" dirty="0" smtClean="0">
                          <a:ln>
                            <a:noFill/>
                          </a:ln>
                          <a:solidFill>
                            <a:srgbClr val="000000"/>
                          </a:solidFill>
                          <a:effectLst/>
                          <a:latin typeface="Calibri" pitchFamily="34" charset="0"/>
                          <a:cs typeface="Times New Roman" pitchFamily="18" charset="0"/>
                        </a:rPr>
                        <a:t>COURSES OF ACTION</a:t>
                      </a:r>
                      <a:endParaRPr kumimoji="0" lang="en-US" altLang="en-US" sz="1800" b="1"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Own courses of action </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Analysis and discussion </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Conclusions.</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Deductions/constraints towards the local organisations</a:t>
                      </a: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Deductions/constraints towards UN Agencies</a:t>
                      </a: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r>
                        <a:rPr kumimoji="0" lang="en-GB" altLang="en-US" sz="1800" b="0" i="0" u="none" strike="noStrike" cap="none" normalizeH="0" baseline="0" dirty="0" smtClean="0">
                          <a:ln>
                            <a:noFill/>
                          </a:ln>
                          <a:solidFill>
                            <a:srgbClr val="000000"/>
                          </a:solidFill>
                          <a:effectLst/>
                          <a:latin typeface="Calibri" pitchFamily="34" charset="0"/>
                          <a:cs typeface="Times New Roman" pitchFamily="18" charset="0"/>
                        </a:rPr>
                        <a:t>Final conclusions</a:t>
                      </a:r>
                    </a:p>
                    <a:p>
                      <a:pPr marL="342900" marR="0" lvl="0" indent="-342900" algn="l" defTabSz="914400" rtl="0" eaLnBrk="0" fontAlgn="base" latinLnBrk="0" hangingPunct="0">
                        <a:lnSpc>
                          <a:spcPct val="100000"/>
                        </a:lnSpc>
                        <a:spcBef>
                          <a:spcPct val="0"/>
                        </a:spcBef>
                        <a:spcAft>
                          <a:spcPct val="0"/>
                        </a:spcAft>
                        <a:buClrTx/>
                        <a:buSzTx/>
                        <a:buFontTx/>
                        <a:buAutoNum type="alphaLcPeriod"/>
                        <a:tabLst>
                          <a:tab pos="457200" algn="l"/>
                        </a:tabLst>
                      </a:pPr>
                      <a:endParaRPr kumimoji="0" lang="en-US" altLang="en-US" sz="1800" b="0" i="0" u="none" strike="noStrike" cap="none" normalizeH="0" baseline="0" dirty="0" smtClean="0">
                        <a:ln>
                          <a:noFill/>
                        </a:ln>
                        <a:solidFill>
                          <a:srgbClr val="000000"/>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Tx/>
                        <a:buNone/>
                        <a:tabLst>
                          <a:tab pos="457200" algn="l"/>
                        </a:tabLst>
                      </a:pPr>
                      <a:r>
                        <a:rPr kumimoji="0" lang="en-GB" altLang="en-US" sz="1800" b="1" i="0" u="none" strike="noStrike" cap="none" normalizeH="0" baseline="0" dirty="0" smtClean="0">
                          <a:ln>
                            <a:noFill/>
                          </a:ln>
                          <a:solidFill>
                            <a:srgbClr val="000000"/>
                          </a:solidFill>
                          <a:effectLst/>
                          <a:latin typeface="Calibri" pitchFamily="34" charset="0"/>
                          <a:cs typeface="Times New Roman" pitchFamily="18" charset="0"/>
                        </a:rPr>
                        <a:t>4.	</a:t>
                      </a:r>
                      <a:r>
                        <a:rPr kumimoji="0" lang="en-GB" altLang="en-US" sz="1800" b="1" i="0" u="sng" strike="noStrike" cap="none" normalizeH="0" baseline="0" dirty="0" smtClean="0">
                          <a:ln>
                            <a:noFill/>
                          </a:ln>
                          <a:solidFill>
                            <a:srgbClr val="000000"/>
                          </a:solidFill>
                          <a:effectLst/>
                          <a:latin typeface="Calibri" pitchFamily="34" charset="0"/>
                          <a:cs typeface="Times New Roman" pitchFamily="18" charset="0"/>
                        </a:rPr>
                        <a:t>RECOMMENDATION</a:t>
                      </a:r>
                    </a:p>
                  </a:txBody>
                  <a:tcPr marT="45708" marB="4570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07529" name="Rectangle 9"/>
          <p:cNvSpPr>
            <a:spLocks noChangeArrowheads="1"/>
          </p:cNvSpPr>
          <p:nvPr/>
        </p:nvSpPr>
        <p:spPr bwMode="auto">
          <a:xfrm>
            <a:off x="2198413" y="260350"/>
            <a:ext cx="4718600"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lgn="ctr">
              <a:buClr>
                <a:srgbClr val="FFFFFF"/>
              </a:buClr>
              <a:buSzPct val="80000"/>
              <a:buFont typeface="Wingdings" pitchFamily="2" charset="2"/>
              <a:buNone/>
              <a:defRPr/>
            </a:pPr>
            <a:r>
              <a:rPr lang="en-US" altLang="en-US" sz="2800" b="1" dirty="0">
                <a:solidFill>
                  <a:srgbClr val="000000"/>
                </a:solidFill>
                <a:effectLst>
                  <a:outerShdw blurRad="38100" dist="38100" dir="2700000" algn="tl">
                    <a:srgbClr val="C0C0C0"/>
                  </a:outerShdw>
                </a:effectLst>
              </a:rPr>
              <a:t>DOCUMENTS OPÉRATIONNELS</a:t>
            </a:r>
            <a:endParaRPr lang="en-GB" altLang="en-US" sz="2800" b="1" dirty="0">
              <a:solidFill>
                <a:srgbClr val="000000"/>
              </a:solidFill>
              <a:effectLst>
                <a:outerShdw blurRad="38100" dist="38100" dir="2700000" algn="tl">
                  <a:srgbClr val="C0C0C0"/>
                </a:outerShdw>
              </a:effectLst>
            </a:endParaRPr>
          </a:p>
        </p:txBody>
      </p:sp>
      <p:sp>
        <p:nvSpPr>
          <p:cNvPr id="205835" name="Rectangle 43"/>
          <p:cNvSpPr>
            <a:spLocks noChangeArrowheads="1"/>
          </p:cNvSpPr>
          <p:nvPr/>
        </p:nvSpPr>
        <p:spPr bwMode="auto">
          <a:xfrm>
            <a:off x="7031038" y="2122488"/>
            <a:ext cx="1843087" cy="523220"/>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b="0" dirty="0" smtClean="0">
                <a:solidFill>
                  <a:srgbClr val="0000FF"/>
                </a:solidFill>
                <a:latin typeface="Calibri" pitchFamily="34" charset="0"/>
              </a:rPr>
              <a:t>PLAN D’ACTION DE LA CIMIC-NU</a:t>
            </a:r>
            <a:endParaRPr lang="en-US" altLang="en-US" sz="1400" b="0" dirty="0">
              <a:solidFill>
                <a:srgbClr val="0000FF"/>
              </a:solidFill>
              <a:latin typeface="Calibri" pitchFamily="34" charset="0"/>
            </a:endParaRPr>
          </a:p>
        </p:txBody>
      </p:sp>
      <p:sp>
        <p:nvSpPr>
          <p:cNvPr id="205836" name="Rectangle 44"/>
          <p:cNvSpPr>
            <a:spLocks noChangeArrowheads="1"/>
          </p:cNvSpPr>
          <p:nvPr/>
        </p:nvSpPr>
        <p:spPr bwMode="auto">
          <a:xfrm>
            <a:off x="7069138" y="1123950"/>
            <a:ext cx="1766887" cy="314325"/>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b="0">
                <a:solidFill>
                  <a:srgbClr val="0000FF"/>
                </a:solidFill>
                <a:latin typeface="Calibri" pitchFamily="34" charset="0"/>
              </a:rPr>
              <a:t>OPLAN/OPORDER</a:t>
            </a:r>
          </a:p>
        </p:txBody>
      </p:sp>
      <p:sp>
        <p:nvSpPr>
          <p:cNvPr id="205837" name="AutoShape 46"/>
          <p:cNvSpPr>
            <a:spLocks noChangeArrowheads="1"/>
          </p:cNvSpPr>
          <p:nvPr/>
        </p:nvSpPr>
        <p:spPr bwMode="auto">
          <a:xfrm rot="5400000">
            <a:off x="7676356" y="2743994"/>
            <a:ext cx="576263" cy="485775"/>
          </a:xfrm>
          <a:custGeom>
            <a:avLst/>
            <a:gdLst>
              <a:gd name="T0" fmla="*/ 307620821 w 21600"/>
              <a:gd name="T1" fmla="*/ 0 h 21600"/>
              <a:gd name="T2" fmla="*/ 0 w 21600"/>
              <a:gd name="T3" fmla="*/ 122848224 h 21600"/>
              <a:gd name="T4" fmla="*/ 307620821 w 21600"/>
              <a:gd name="T5" fmla="*/ 245695932 h 21600"/>
              <a:gd name="T6" fmla="*/ 410161326 w 21600"/>
              <a:gd name="T7" fmla="*/ 122848224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noFill/>
          <a:ln w="9525" algn="ctr">
            <a:solidFill>
              <a:srgbClr val="0000FF"/>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p>
            <a:endParaRPr lang="fr-CH"/>
          </a:p>
        </p:txBody>
      </p:sp>
      <p:sp>
        <p:nvSpPr>
          <p:cNvPr id="205838" name="Rectangle 47"/>
          <p:cNvSpPr>
            <a:spLocks noChangeArrowheads="1"/>
          </p:cNvSpPr>
          <p:nvPr/>
        </p:nvSpPr>
        <p:spPr bwMode="auto">
          <a:xfrm>
            <a:off x="7069138" y="3352800"/>
            <a:ext cx="1766887" cy="523220"/>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b="0" dirty="0" smtClean="0">
                <a:solidFill>
                  <a:srgbClr val="0000FF"/>
                </a:solidFill>
                <a:latin typeface="Calibri" pitchFamily="34" charset="0"/>
              </a:rPr>
              <a:t>FRAGO</a:t>
            </a:r>
            <a:br>
              <a:rPr lang="en-US" altLang="en-US" sz="1400" b="0" dirty="0" smtClean="0">
                <a:solidFill>
                  <a:srgbClr val="0000FF"/>
                </a:solidFill>
                <a:latin typeface="Calibri" pitchFamily="34" charset="0"/>
              </a:rPr>
            </a:br>
            <a:r>
              <a:rPr lang="en-US" altLang="en-US" sz="1400" b="0" dirty="0" smtClean="0">
                <a:solidFill>
                  <a:srgbClr val="0000FF"/>
                </a:solidFill>
                <a:latin typeface="Calibri" pitchFamily="34" charset="0"/>
              </a:rPr>
              <a:t>(</a:t>
            </a:r>
            <a:r>
              <a:rPr lang="en-US" altLang="en-US" sz="1400" b="0" dirty="0" err="1" smtClean="0">
                <a:solidFill>
                  <a:srgbClr val="0000FF"/>
                </a:solidFill>
                <a:latin typeface="Calibri" pitchFamily="34" charset="0"/>
              </a:rPr>
              <a:t>Ordre</a:t>
            </a:r>
            <a:r>
              <a:rPr lang="en-US" altLang="en-US" sz="1400" b="0" dirty="0" smtClean="0">
                <a:solidFill>
                  <a:srgbClr val="0000FF"/>
                </a:solidFill>
                <a:latin typeface="Calibri" pitchFamily="34" charset="0"/>
              </a:rPr>
              <a:t> </a:t>
            </a:r>
            <a:r>
              <a:rPr lang="en-US" altLang="en-US" sz="1400" b="0" dirty="0" err="1" smtClean="0">
                <a:solidFill>
                  <a:srgbClr val="0000FF"/>
                </a:solidFill>
                <a:latin typeface="Calibri" pitchFamily="34" charset="0"/>
              </a:rPr>
              <a:t>partiel</a:t>
            </a:r>
            <a:r>
              <a:rPr lang="en-US" altLang="en-US" sz="1400" b="0" dirty="0" smtClean="0">
                <a:solidFill>
                  <a:srgbClr val="0000FF"/>
                </a:solidFill>
                <a:latin typeface="Calibri" pitchFamily="34" charset="0"/>
              </a:rPr>
              <a:t>)</a:t>
            </a:r>
            <a:endParaRPr lang="en-US" altLang="en-US" sz="1400" b="0" dirty="0">
              <a:solidFill>
                <a:srgbClr val="0000FF"/>
              </a:solidFill>
              <a:latin typeface="Calibri" pitchFamily="34" charset="0"/>
            </a:endParaRPr>
          </a:p>
        </p:txBody>
      </p:sp>
      <p:sp>
        <p:nvSpPr>
          <p:cNvPr id="205839" name="AutoShape 48"/>
          <p:cNvSpPr>
            <a:spLocks noChangeArrowheads="1"/>
          </p:cNvSpPr>
          <p:nvPr/>
        </p:nvSpPr>
        <p:spPr bwMode="auto">
          <a:xfrm rot="5400000">
            <a:off x="7676356" y="1553369"/>
            <a:ext cx="576263" cy="485775"/>
          </a:xfrm>
          <a:custGeom>
            <a:avLst/>
            <a:gdLst>
              <a:gd name="T0" fmla="*/ 307620821 w 21600"/>
              <a:gd name="T1" fmla="*/ 0 h 21600"/>
              <a:gd name="T2" fmla="*/ 0 w 21600"/>
              <a:gd name="T3" fmla="*/ 122848224 h 21600"/>
              <a:gd name="T4" fmla="*/ 307620821 w 21600"/>
              <a:gd name="T5" fmla="*/ 245695932 h 21600"/>
              <a:gd name="T6" fmla="*/ 410161326 w 21600"/>
              <a:gd name="T7" fmla="*/ 122848224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noFill/>
          <a:ln w="9525" algn="ctr">
            <a:solidFill>
              <a:srgbClr val="0000FF"/>
            </a:solidFill>
            <a:prstDash val="sysDot"/>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p>
            <a:endParaRPr lang="fr-CH"/>
          </a:p>
        </p:txBody>
      </p:sp>
      <p:graphicFrame>
        <p:nvGraphicFramePr>
          <p:cNvPr id="2" name="Tableau 1"/>
          <p:cNvGraphicFramePr>
            <a:graphicFrameLocks noGrp="1"/>
          </p:cNvGraphicFramePr>
          <p:nvPr>
            <p:extLst>
              <p:ext uri="{D42A27DB-BD31-4B8C-83A1-F6EECF244321}">
                <p14:modId xmlns:p14="http://schemas.microsoft.com/office/powerpoint/2010/main" val="1982245870"/>
              </p:ext>
            </p:extLst>
          </p:nvPr>
        </p:nvGraphicFramePr>
        <p:xfrm>
          <a:off x="479425" y="855864"/>
          <a:ext cx="6249988" cy="5760720"/>
        </p:xfrm>
        <a:graphic>
          <a:graphicData uri="http://schemas.openxmlformats.org/drawingml/2006/table">
            <a:tbl>
              <a:tblPr firstRow="1" firstCol="1" bandRow="1">
                <a:tableStyleId>{5C22544A-7EE6-4342-B048-85BDC9FD1C3A}</a:tableStyleId>
              </a:tblPr>
              <a:tblGrid>
                <a:gridCol w="6249988"/>
              </a:tblGrid>
              <a:tr h="5645535">
                <a:tc>
                  <a:txBody>
                    <a:bodyPr/>
                    <a:lstStyle/>
                    <a:p>
                      <a:pPr>
                        <a:spcAft>
                          <a:spcPts val="0"/>
                        </a:spcAft>
                        <a:tabLst>
                          <a:tab pos="446088" algn="l"/>
                        </a:tabLst>
                      </a:pPr>
                      <a:r>
                        <a:rPr lang="fr-FR" sz="1400" dirty="0" smtClean="0">
                          <a:solidFill>
                            <a:schemeClr val="tx1"/>
                          </a:solidFill>
                          <a:effectLst/>
                          <a:latin typeface="Calibri" panose="020F0502020204030204" pitchFamily="34" charset="0"/>
                        </a:rPr>
                        <a:t>	</a:t>
                      </a:r>
                      <a:r>
                        <a:rPr lang="fr-FR" sz="1400" dirty="0" smtClean="0">
                          <a:solidFill>
                            <a:srgbClr val="015BBF"/>
                          </a:solidFill>
                          <a:effectLst/>
                          <a:latin typeface="Calibri" panose="020F0502020204030204" pitchFamily="34" charset="0"/>
                        </a:rPr>
                        <a:t>ESTIMATION </a:t>
                      </a:r>
                      <a:r>
                        <a:rPr lang="fr-FR" sz="1400" dirty="0">
                          <a:solidFill>
                            <a:srgbClr val="015BBF"/>
                          </a:solidFill>
                          <a:effectLst/>
                          <a:latin typeface="Calibri" panose="020F0502020204030204" pitchFamily="34" charset="0"/>
                        </a:rPr>
                        <a:t>DE LA CIMIC-NU n</a:t>
                      </a:r>
                      <a:r>
                        <a:rPr lang="fr-FR" sz="1400" baseline="30000" dirty="0">
                          <a:solidFill>
                            <a:srgbClr val="015BBF"/>
                          </a:solidFill>
                          <a:effectLst/>
                          <a:latin typeface="Calibri" panose="020F0502020204030204" pitchFamily="34" charset="0"/>
                        </a:rPr>
                        <a:t>o</a:t>
                      </a:r>
                      <a:r>
                        <a:rPr lang="fr-FR" sz="1400" dirty="0">
                          <a:solidFill>
                            <a:srgbClr val="015BBF"/>
                          </a:solidFill>
                          <a:effectLst/>
                          <a:latin typeface="Calibri" panose="020F0502020204030204" pitchFamily="34" charset="0"/>
                        </a:rPr>
                        <a:t>……………</a:t>
                      </a:r>
                      <a:endParaRPr lang="fr-CH" sz="1400" dirty="0">
                        <a:solidFill>
                          <a:srgbClr val="015BBF"/>
                        </a:solidFill>
                        <a:effectLst/>
                        <a:latin typeface="Calibri" panose="020F0502020204030204" pitchFamily="34" charset="0"/>
                      </a:endParaRPr>
                    </a:p>
                    <a:p>
                      <a:pPr>
                        <a:spcAft>
                          <a:spcPts val="0"/>
                        </a:spcAft>
                      </a:pPr>
                      <a:r>
                        <a:rPr lang="fr-FR" sz="1400" dirty="0">
                          <a:solidFill>
                            <a:srgbClr val="015BBF"/>
                          </a:solidFill>
                          <a:effectLst/>
                          <a:latin typeface="Calibri" panose="020F0502020204030204" pitchFamily="34" charset="0"/>
                        </a:rPr>
                        <a:t> </a:t>
                      </a:r>
                      <a:endParaRPr lang="fr-CH" sz="1400" dirty="0">
                        <a:solidFill>
                          <a:srgbClr val="015BBF"/>
                        </a:solidFill>
                        <a:effectLst/>
                        <a:latin typeface="Calibri" panose="020F0502020204030204" pitchFamily="34" charset="0"/>
                      </a:endParaRPr>
                    </a:p>
                    <a:p>
                      <a:pPr>
                        <a:spcAft>
                          <a:spcPts val="0"/>
                        </a:spcAft>
                      </a:pPr>
                      <a:r>
                        <a:rPr lang="fr-FR" sz="1400" dirty="0">
                          <a:solidFill>
                            <a:schemeClr val="tx1"/>
                          </a:solidFill>
                          <a:effectLst/>
                          <a:latin typeface="Calibri" panose="020F0502020204030204" pitchFamily="34" charset="0"/>
                        </a:rPr>
                        <a:t>Réf : Cartes, documents pertinents, etc. </a:t>
                      </a:r>
                      <a:endParaRPr lang="fr-CH" sz="1400" dirty="0">
                        <a:solidFill>
                          <a:schemeClr val="tx1"/>
                        </a:solidFill>
                        <a:effectLst/>
                        <a:latin typeface="Calibri" panose="020F0502020204030204" pitchFamily="34" charset="0"/>
                      </a:endParaRPr>
                    </a:p>
                    <a:p>
                      <a:pPr>
                        <a:spcAft>
                          <a:spcPts val="0"/>
                        </a:spcAft>
                      </a:pPr>
                      <a:r>
                        <a:rPr lang="fr-FR" sz="1400" dirty="0">
                          <a:solidFill>
                            <a:schemeClr val="tx1"/>
                          </a:solidFill>
                          <a:effectLst/>
                          <a:latin typeface="Calibri" panose="020F0502020204030204" pitchFamily="34" charset="0"/>
                        </a:rPr>
                        <a:t> </a:t>
                      </a:r>
                      <a:endParaRPr lang="fr-CH" sz="1400" dirty="0">
                        <a:solidFill>
                          <a:schemeClr val="tx1"/>
                        </a:solidFill>
                        <a:effectLst/>
                        <a:latin typeface="Calibri" panose="020F0502020204030204" pitchFamily="34" charset="0"/>
                      </a:endParaRPr>
                    </a:p>
                    <a:p>
                      <a:pPr marL="989013" lvl="3" indent="-361950">
                        <a:spcAft>
                          <a:spcPts val="0"/>
                        </a:spcAft>
                        <a:buFont typeface="+mj-lt"/>
                        <a:buAutoNum type="arabicPeriod"/>
                        <a:tabLst>
                          <a:tab pos="630555" algn="l"/>
                        </a:tabLst>
                      </a:pPr>
                      <a:r>
                        <a:rPr lang="fr-FR" sz="1400" u="sng" dirty="0">
                          <a:solidFill>
                            <a:schemeClr val="tx1"/>
                          </a:solidFill>
                          <a:effectLst/>
                          <a:latin typeface="Calibri" panose="020F0502020204030204" pitchFamily="34" charset="0"/>
                        </a:rPr>
                        <a:t>BASE</a:t>
                      </a:r>
                      <a:endParaRPr lang="fr-CH" sz="1400" dirty="0">
                        <a:solidFill>
                          <a:schemeClr val="tx1"/>
                        </a:solidFill>
                        <a:effectLst/>
                        <a:latin typeface="Calibri" panose="020F0502020204030204" pitchFamily="34" charset="0"/>
                      </a:endParaRPr>
                    </a:p>
                    <a:p>
                      <a:pPr marL="989013" lvl="3" indent="-361950">
                        <a:spcAft>
                          <a:spcPts val="0"/>
                        </a:spcAft>
                        <a:buFont typeface="+mj-lt"/>
                        <a:buAutoNum type="arabicPeriod"/>
                        <a:tabLst>
                          <a:tab pos="630238" algn="l"/>
                        </a:tabLst>
                      </a:pPr>
                      <a:r>
                        <a:rPr lang="fr-FR" sz="1400" u="sng" dirty="0">
                          <a:solidFill>
                            <a:schemeClr val="tx1"/>
                          </a:solidFill>
                          <a:effectLst/>
                          <a:latin typeface="Calibri" panose="020F0502020204030204" pitchFamily="34" charset="0"/>
                        </a:rPr>
                        <a:t>FACTEURS</a:t>
                      </a:r>
                      <a:endParaRPr lang="fr-CH" sz="1400" dirty="0">
                        <a:solidFill>
                          <a:schemeClr val="tx1"/>
                        </a:solidFill>
                        <a:effectLst/>
                        <a:latin typeface="Calibri" panose="020F0502020204030204" pitchFamily="34" charset="0"/>
                      </a:endParaRPr>
                    </a:p>
                    <a:p>
                      <a:pPr>
                        <a:spcAft>
                          <a:spcPts val="0"/>
                        </a:spcAft>
                      </a:pPr>
                      <a:r>
                        <a:rPr lang="fr-FR" sz="1400" u="none" strike="noStrike" dirty="0">
                          <a:solidFill>
                            <a:schemeClr val="tx1"/>
                          </a:solidFill>
                          <a:effectLst/>
                          <a:latin typeface="Calibri" panose="020F0502020204030204" pitchFamily="34" charset="0"/>
                        </a:rPr>
                        <a:t> </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a.	Réfugiés, personnes déplacées à l’intérieur d’un territoire et rapatriés</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b.	Violations des droits de l’homme et du droit international</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c.	Evaluation des besoins et de la situation sanitaire (dans les villages, les </a:t>
                      </a:r>
                      <a:r>
                        <a:rPr lang="fr-FR" sz="1400" dirty="0" smtClean="0">
                          <a:solidFill>
                            <a:schemeClr val="tx1"/>
                          </a:solidFill>
                          <a:effectLst/>
                          <a:latin typeface="Calibri" panose="020F0502020204030204" pitchFamily="34" charset="0"/>
                        </a:rPr>
                        <a:t>	camps</a:t>
                      </a:r>
                      <a:r>
                        <a:rPr lang="fr-FR" sz="1400" dirty="0">
                          <a:solidFill>
                            <a:schemeClr val="tx1"/>
                          </a:solidFill>
                          <a:effectLst/>
                          <a:latin typeface="Calibri" panose="020F0502020204030204" pitchFamily="34" charset="0"/>
                        </a:rPr>
                        <a:t>, les hôpitaux, les orphelinats, etc.)</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d.	Positionnement marquant des populations dans la zone de mission</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e.	Initiatives d’information les plus importantes des pouvoirs locaux</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f.	Activités majeures des principales organisations humanitaires</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g.	Sujets importants que les forces attachées à la Mission devraient </a:t>
                      </a:r>
                      <a:r>
                        <a:rPr lang="fr-FR" sz="1400" dirty="0" smtClean="0">
                          <a:solidFill>
                            <a:schemeClr val="tx1"/>
                          </a:solidFill>
                          <a:effectLst/>
                          <a:latin typeface="Calibri" panose="020F0502020204030204" pitchFamily="34" charset="0"/>
                        </a:rPr>
                        <a:t>	prendre </a:t>
                      </a:r>
                      <a:r>
                        <a:rPr lang="fr-FR" sz="1400" dirty="0">
                          <a:solidFill>
                            <a:schemeClr val="tx1"/>
                          </a:solidFill>
                          <a:effectLst/>
                          <a:latin typeface="Calibri" panose="020F0502020204030204" pitchFamily="34" charset="0"/>
                        </a:rPr>
                        <a:t>en considération</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 </a:t>
                      </a:r>
                      <a:endParaRPr lang="fr-CH" sz="1400" dirty="0" smtClean="0">
                        <a:solidFill>
                          <a:schemeClr val="tx1"/>
                        </a:solidFill>
                        <a:effectLst/>
                        <a:latin typeface="Calibri" panose="020F0502020204030204" pitchFamily="34" charset="0"/>
                      </a:endParaRPr>
                    </a:p>
                    <a:p>
                      <a:pPr marL="630555">
                        <a:spcAft>
                          <a:spcPts val="0"/>
                        </a:spcAft>
                      </a:pPr>
                      <a:r>
                        <a:rPr lang="fr-CH" sz="1400" u="none" dirty="0" smtClean="0">
                          <a:solidFill>
                            <a:schemeClr val="tx1"/>
                          </a:solidFill>
                          <a:effectLst/>
                          <a:latin typeface="Calibri" panose="020F0502020204030204" pitchFamily="34" charset="0"/>
                        </a:rPr>
                        <a:t>3.	</a:t>
                      </a:r>
                      <a:r>
                        <a:rPr lang="fr-FR" sz="1400" u="sng" dirty="0" smtClean="0">
                          <a:solidFill>
                            <a:schemeClr val="tx1"/>
                          </a:solidFill>
                          <a:effectLst/>
                          <a:latin typeface="Calibri" panose="020F0502020204030204" pitchFamily="34" charset="0"/>
                        </a:rPr>
                        <a:t>MODES </a:t>
                      </a:r>
                      <a:r>
                        <a:rPr lang="fr-FR" sz="1400" u="sng" dirty="0">
                          <a:solidFill>
                            <a:schemeClr val="tx1"/>
                          </a:solidFill>
                          <a:effectLst/>
                          <a:latin typeface="Calibri" panose="020F0502020204030204" pitchFamily="34" charset="0"/>
                        </a:rPr>
                        <a:t>D’ACTION</a:t>
                      </a:r>
                      <a:endParaRPr lang="fr-CH" sz="1400" dirty="0">
                        <a:solidFill>
                          <a:schemeClr val="tx1"/>
                        </a:solidFill>
                        <a:effectLst/>
                        <a:latin typeface="Calibri" panose="020F0502020204030204" pitchFamily="34" charset="0"/>
                      </a:endParaRPr>
                    </a:p>
                    <a:p>
                      <a:pPr marL="270510">
                        <a:spcAft>
                          <a:spcPts val="0"/>
                        </a:spcAft>
                      </a:pPr>
                      <a:r>
                        <a:rPr lang="fr-FR" sz="1400" dirty="0">
                          <a:solidFill>
                            <a:schemeClr val="tx1"/>
                          </a:solidFill>
                          <a:effectLst/>
                          <a:latin typeface="Calibri" panose="020F0502020204030204" pitchFamily="34" charset="0"/>
                        </a:rPr>
                        <a:t> </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a.	Modes d’action personnels de la Mission</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b.	Analyse et débat</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c.	Conclusions</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d.	Retenues/contraintes vis-à-vis des organisations locales</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e.	Retenues/contraintes vis-à-vis des institutions de l’ONU</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f.	Observations finales</a:t>
                      </a:r>
                      <a:endParaRPr lang="fr-CH" sz="1400" dirty="0">
                        <a:solidFill>
                          <a:schemeClr val="tx1"/>
                        </a:solidFill>
                        <a:effectLst/>
                        <a:latin typeface="Calibri" panose="020F0502020204030204" pitchFamily="34" charset="0"/>
                      </a:endParaRPr>
                    </a:p>
                    <a:p>
                      <a:pPr marL="630555">
                        <a:spcAft>
                          <a:spcPts val="0"/>
                        </a:spcAft>
                      </a:pPr>
                      <a:r>
                        <a:rPr lang="fr-FR" sz="1400" dirty="0">
                          <a:solidFill>
                            <a:schemeClr val="tx1"/>
                          </a:solidFill>
                          <a:effectLst/>
                          <a:latin typeface="Calibri" panose="020F0502020204030204" pitchFamily="34" charset="0"/>
                        </a:rPr>
                        <a:t> </a:t>
                      </a:r>
                      <a:endParaRPr lang="fr-CH" sz="1400" dirty="0" smtClean="0">
                        <a:solidFill>
                          <a:schemeClr val="tx1"/>
                        </a:solidFill>
                        <a:effectLst/>
                        <a:latin typeface="Calibri" panose="020F0502020204030204" pitchFamily="34" charset="0"/>
                      </a:endParaRPr>
                    </a:p>
                    <a:p>
                      <a:pPr marL="630555">
                        <a:spcAft>
                          <a:spcPts val="0"/>
                        </a:spcAft>
                      </a:pPr>
                      <a:r>
                        <a:rPr lang="fr-CH" sz="1400" u="sng" dirty="0" smtClean="0">
                          <a:solidFill>
                            <a:schemeClr val="tx1"/>
                          </a:solidFill>
                          <a:effectLst/>
                          <a:latin typeface="Calibri" panose="020F0502020204030204" pitchFamily="34" charset="0"/>
                        </a:rPr>
                        <a:t>4.	</a:t>
                      </a:r>
                      <a:r>
                        <a:rPr lang="fr-FR" sz="1400" u="sng" dirty="0" smtClean="0">
                          <a:solidFill>
                            <a:schemeClr val="tx1"/>
                          </a:solidFill>
                          <a:effectLst/>
                          <a:latin typeface="Calibri" panose="020F0502020204030204" pitchFamily="34" charset="0"/>
                        </a:rPr>
                        <a:t>RECOMMANDATION</a:t>
                      </a:r>
                      <a:endParaRPr lang="fr-CH" sz="1400" dirty="0">
                        <a:solidFill>
                          <a:schemeClr val="tx1"/>
                        </a:solidFill>
                        <a:effectLst/>
                        <a:latin typeface="Calibri" panose="020F0502020204030204" pitchFamily="34" charset="0"/>
                        <a:ea typeface="Calibri"/>
                        <a:cs typeface="Times New Roman"/>
                      </a:endParaRPr>
                    </a:p>
                  </a:txBody>
                  <a:tcPr marL="51435" marR="51435" marT="0" marB="0">
                    <a:solidFill>
                      <a:schemeClr val="bg1"/>
                    </a:solidFill>
                  </a:tcPr>
                </a:tc>
              </a:tr>
            </a:tbl>
          </a:graphicData>
        </a:graphic>
      </p:graphicFrame>
      <p:pic>
        <p:nvPicPr>
          <p:cNvPr id="205834" name="Picture 12"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475" y="877660"/>
            <a:ext cx="3238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ZoneTexte 12"/>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4" name="ZoneTexte 13"/>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5"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150</a:t>
            </a:fld>
            <a:endParaRPr lang="en-GB" altLang="en-US" sz="1600" b="1" dirty="0" smtClean="0">
              <a:solidFill>
                <a:srgbClr val="000000"/>
              </a:solidFill>
            </a:endParaRPr>
          </a:p>
        </p:txBody>
      </p:sp>
      <p:sp>
        <p:nvSpPr>
          <p:cNvPr id="16" name="ZoneTexte 15"/>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extLst>
      <p:ext uri="{BB962C8B-B14F-4D97-AF65-F5344CB8AC3E}">
        <p14:creationId xmlns:p14="http://schemas.microsoft.com/office/powerpoint/2010/main" val="2164710602"/>
      </p:ext>
    </p:extLst>
  </p:cSld>
  <p:clrMapOvr>
    <a:masterClrMapping/>
  </p:clrMapOvr>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5" name="Text Box 2"/>
          <p:cNvSpPr txBox="1">
            <a:spLocks noChangeArrowheads="1"/>
          </p:cNvSpPr>
          <p:nvPr/>
        </p:nvSpPr>
        <p:spPr bwMode="auto">
          <a:xfrm>
            <a:off x="1730375" y="893763"/>
            <a:ext cx="5645150" cy="52322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sz="2800" dirty="0">
                <a:solidFill>
                  <a:schemeClr val="tx1"/>
                </a:solidFill>
                <a:latin typeface="Calibri" panose="020F0502020204030204" pitchFamily="34" charset="0"/>
              </a:rPr>
              <a:t>Note d’analyse de mission</a:t>
            </a:r>
            <a:endParaRPr lang="en-GB" altLang="en-US" sz="2800" dirty="0">
              <a:solidFill>
                <a:schemeClr val="tx1"/>
              </a:solidFill>
              <a:latin typeface="Calibri" pitchFamily="34" charset="0"/>
            </a:endParaRPr>
          </a:p>
        </p:txBody>
      </p:sp>
      <p:graphicFrame>
        <p:nvGraphicFramePr>
          <p:cNvPr id="24617" name="Group 41"/>
          <p:cNvGraphicFramePr>
            <a:graphicFrameLocks noGrp="1"/>
          </p:cNvGraphicFramePr>
          <p:nvPr>
            <p:extLst>
              <p:ext uri="{D42A27DB-BD31-4B8C-83A1-F6EECF244321}">
                <p14:modId xmlns:p14="http://schemas.microsoft.com/office/powerpoint/2010/main" val="2819803173"/>
              </p:ext>
            </p:extLst>
          </p:nvPr>
        </p:nvGraphicFramePr>
        <p:xfrm>
          <a:off x="2420938" y="2276850"/>
          <a:ext cx="6477000" cy="3965574"/>
        </p:xfrm>
        <a:graphic>
          <a:graphicData uri="http://schemas.openxmlformats.org/drawingml/2006/table">
            <a:tbl>
              <a:tblPr/>
              <a:tblGrid>
                <a:gridCol w="1912937"/>
                <a:gridCol w="4564063"/>
              </a:tblGrid>
              <a:tr h="39678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700" b="0" i="0" u="none" strike="noStrike" cap="none" normalizeH="0" baseline="0" dirty="0" smtClean="0">
                          <a:ln>
                            <a:noFill/>
                          </a:ln>
                          <a:solidFill>
                            <a:schemeClr val="tx1"/>
                          </a:solidFill>
                          <a:effectLst/>
                          <a:latin typeface="Calibri" pitchFamily="34" charset="0"/>
                          <a:cs typeface="Times New Roman" pitchFamily="18" charset="0"/>
                        </a:rPr>
                        <a:t>Auteur de </a:t>
                      </a:r>
                      <a:r>
                        <a:rPr kumimoji="0" lang="en-GB" altLang="en-US" sz="1700" b="0" i="0" u="none" strike="noStrike" cap="none" normalizeH="0" baseline="0" dirty="0" err="1" smtClean="0">
                          <a:ln>
                            <a:noFill/>
                          </a:ln>
                          <a:solidFill>
                            <a:schemeClr val="tx1"/>
                          </a:solidFill>
                          <a:effectLst/>
                          <a:latin typeface="Calibri" pitchFamily="34" charset="0"/>
                          <a:cs typeface="Times New Roman" pitchFamily="18" charset="0"/>
                        </a:rPr>
                        <a:t>l’exposé</a:t>
                      </a:r>
                      <a:endParaRPr kumimoji="0" lang="en-GB" altLang="en-US" sz="17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700" b="0" i="0" u="none" strike="noStrike" cap="none" normalizeH="0" baseline="0" dirty="0" err="1" smtClean="0">
                          <a:ln>
                            <a:noFill/>
                          </a:ln>
                          <a:solidFill>
                            <a:schemeClr val="tx1"/>
                          </a:solidFill>
                          <a:effectLst/>
                          <a:latin typeface="Calibri" pitchFamily="34" charset="0"/>
                          <a:cs typeface="Times New Roman" pitchFamily="18" charset="0"/>
                        </a:rPr>
                        <a:t>Sujet</a:t>
                      </a:r>
                      <a:endParaRPr kumimoji="0" lang="en-GB" altLang="en-US" sz="17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216">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Chef d’état-major </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But et programme</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78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U2</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Estimation </a:t>
                      </a:r>
                      <a:r>
                        <a:rPr kumimoji="0" lang="en-GB" altLang="en-US" sz="1800" b="1" i="0" u="none" strike="noStrike" cap="none" normalizeH="0" baseline="0" dirty="0" err="1" smtClean="0">
                          <a:ln>
                            <a:noFill/>
                          </a:ln>
                          <a:solidFill>
                            <a:schemeClr val="tx1"/>
                          </a:solidFill>
                          <a:effectLst/>
                          <a:latin typeface="Calibri" pitchFamily="34" charset="0"/>
                          <a:cs typeface="Times New Roman" pitchFamily="18" charset="0"/>
                        </a:rPr>
                        <a:t>initiale</a:t>
                      </a: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 de l’U2</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216">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smtClean="0">
                          <a:ln>
                            <a:noFill/>
                          </a:ln>
                          <a:solidFill>
                            <a:schemeClr val="tx1"/>
                          </a:solidFill>
                          <a:effectLst/>
                          <a:latin typeface="Calibri" pitchFamily="34" charset="0"/>
                          <a:cs typeface="Times New Roman" pitchFamily="18" charset="0"/>
                        </a:rPr>
                        <a:t>U3</a:t>
                      </a:r>
                      <a:endParaRPr kumimoji="0" lang="en-GB" altLang="en-US" sz="1800" b="1" i="0" u="none" strike="noStrike" cap="none" normalizeH="0" baseline="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err="1" smtClean="0">
                          <a:ln>
                            <a:noFill/>
                          </a:ln>
                          <a:solidFill>
                            <a:schemeClr val="tx1"/>
                          </a:solidFill>
                          <a:effectLst/>
                          <a:latin typeface="Calibri" pitchFamily="34" charset="0"/>
                          <a:cs typeface="Times New Roman" pitchFamily="18" charset="0"/>
                        </a:rPr>
                        <a:t>Opérations</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78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smtClean="0">
                          <a:ln>
                            <a:noFill/>
                          </a:ln>
                          <a:solidFill>
                            <a:schemeClr val="tx1"/>
                          </a:solidFill>
                          <a:effectLst/>
                          <a:latin typeface="Calibri" pitchFamily="34" charset="0"/>
                          <a:cs typeface="Times New Roman" pitchFamily="18" charset="0"/>
                        </a:rPr>
                        <a:t>U1</a:t>
                      </a:r>
                      <a:endParaRPr kumimoji="0" lang="en-GB" altLang="en-US" sz="1800" b="1" i="0" u="none" strike="noStrike" cap="none" normalizeH="0" baseline="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Service de </a:t>
                      </a:r>
                      <a:r>
                        <a:rPr kumimoji="0" lang="en-GB" altLang="en-US" sz="1800" b="1" i="0" u="none" strike="noStrike" cap="none" normalizeH="0" baseline="0" dirty="0" err="1" smtClean="0">
                          <a:ln>
                            <a:noFill/>
                          </a:ln>
                          <a:solidFill>
                            <a:schemeClr val="tx1"/>
                          </a:solidFill>
                          <a:effectLst/>
                          <a:latin typeface="Calibri" pitchFamily="34" charset="0"/>
                          <a:cs typeface="Times New Roman" pitchFamily="18" charset="0"/>
                        </a:rPr>
                        <a:t>soutien</a:t>
                      </a: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 au personnel</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78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smtClean="0">
                          <a:ln>
                            <a:noFill/>
                          </a:ln>
                          <a:solidFill>
                            <a:schemeClr val="tx1"/>
                          </a:solidFill>
                          <a:effectLst/>
                          <a:latin typeface="Calibri" pitchFamily="34" charset="0"/>
                          <a:cs typeface="Times New Roman" pitchFamily="18" charset="0"/>
                        </a:rPr>
                        <a:t>U4</a:t>
                      </a:r>
                      <a:endParaRPr kumimoji="0" lang="en-GB" altLang="en-US" sz="1800" b="1" i="0" u="none" strike="noStrike" cap="none" normalizeH="0" baseline="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err="1" smtClean="0">
                          <a:ln>
                            <a:noFill/>
                          </a:ln>
                          <a:solidFill>
                            <a:schemeClr val="tx1"/>
                          </a:solidFill>
                          <a:effectLst/>
                          <a:latin typeface="Calibri" pitchFamily="34" charset="0"/>
                          <a:cs typeface="Times New Roman" pitchFamily="18" charset="0"/>
                        </a:rPr>
                        <a:t>Système</a:t>
                      </a: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 de </a:t>
                      </a:r>
                      <a:r>
                        <a:rPr kumimoji="0" lang="en-GB" altLang="en-US" sz="1800" b="1" i="0" u="none" strike="noStrike" cap="none" normalizeH="0" baseline="0" dirty="0" err="1" smtClean="0">
                          <a:ln>
                            <a:noFill/>
                          </a:ln>
                          <a:solidFill>
                            <a:schemeClr val="tx1"/>
                          </a:solidFill>
                          <a:effectLst/>
                          <a:latin typeface="Calibri" pitchFamily="34" charset="0"/>
                          <a:cs typeface="Times New Roman" pitchFamily="18" charset="0"/>
                        </a:rPr>
                        <a:t>maintien</a:t>
                      </a: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 </a:t>
                      </a:r>
                      <a:r>
                        <a:rPr kumimoji="0" lang="en-GB" altLang="en-US" sz="1800" b="1" i="0" u="none" strike="noStrike" cap="none" normalizeH="0" baseline="0" dirty="0" err="1" smtClean="0">
                          <a:ln>
                            <a:noFill/>
                          </a:ln>
                          <a:solidFill>
                            <a:schemeClr val="tx1"/>
                          </a:solidFill>
                          <a:effectLst/>
                          <a:latin typeface="Calibri" pitchFamily="34" charset="0"/>
                          <a:cs typeface="Times New Roman" pitchFamily="18" charset="0"/>
                        </a:rPr>
                        <a:t>en</a:t>
                      </a: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 puissance</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216">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smtClean="0">
                          <a:ln>
                            <a:noFill/>
                          </a:ln>
                          <a:solidFill>
                            <a:srgbClr val="0000FF"/>
                          </a:solidFill>
                          <a:effectLst/>
                          <a:latin typeface="Calibri" pitchFamily="34" charset="0"/>
                          <a:cs typeface="Arial" pitchFamily="34" charset="0"/>
                        </a:rPr>
                        <a:t>U9</a:t>
                      </a: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smtClean="0">
                          <a:ln>
                            <a:noFill/>
                          </a:ln>
                          <a:solidFill>
                            <a:srgbClr val="0000FF"/>
                          </a:solidFill>
                          <a:effectLst/>
                          <a:latin typeface="Calibri" pitchFamily="34" charset="0"/>
                          <a:cs typeface="Times New Roman" pitchFamily="18" charset="0"/>
                        </a:rPr>
                        <a:t>Estimation de la CIMIC-NU</a:t>
                      </a: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78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smtClean="0">
                          <a:ln>
                            <a:noFill/>
                          </a:ln>
                          <a:solidFill>
                            <a:schemeClr val="tx1"/>
                          </a:solidFill>
                          <a:effectLst/>
                          <a:latin typeface="Calibri" pitchFamily="34" charset="0"/>
                          <a:cs typeface="Times New Roman" pitchFamily="18" charset="0"/>
                        </a:rPr>
                        <a:t>U5</a:t>
                      </a:r>
                      <a:endParaRPr kumimoji="0" lang="en-GB" altLang="en-US" sz="1800" b="1" i="0" u="none" strike="noStrike" cap="none" normalizeH="0" baseline="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Plans à </a:t>
                      </a:r>
                      <a:r>
                        <a:rPr kumimoji="0" lang="en-GB" altLang="en-US" sz="1800" b="1" i="0" u="none" strike="noStrike" cap="none" normalizeH="0" baseline="0" dirty="0" err="1" smtClean="0">
                          <a:ln>
                            <a:noFill/>
                          </a:ln>
                          <a:solidFill>
                            <a:schemeClr val="tx1"/>
                          </a:solidFill>
                          <a:effectLst/>
                          <a:latin typeface="Calibri" pitchFamily="34" charset="0"/>
                          <a:cs typeface="Times New Roman" pitchFamily="18" charset="0"/>
                        </a:rPr>
                        <a:t>moyen</a:t>
                      </a: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 et long </a:t>
                      </a:r>
                      <a:r>
                        <a:rPr kumimoji="0" lang="en-GB" altLang="en-US" sz="1800" b="1" i="0" u="none" strike="noStrike" cap="none" normalizeH="0" baseline="0" dirty="0" err="1" smtClean="0">
                          <a:ln>
                            <a:noFill/>
                          </a:ln>
                          <a:solidFill>
                            <a:schemeClr val="tx1"/>
                          </a:solidFill>
                          <a:effectLst/>
                          <a:latin typeface="Calibri" pitchFamily="34" charset="0"/>
                          <a:cs typeface="Times New Roman" pitchFamily="18" charset="0"/>
                        </a:rPr>
                        <a:t>terme</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216">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Chef d’état-major</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Reformulation de la mission</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78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Commander</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rPr>
                        <a:t>Orientation</a:t>
                      </a:r>
                      <a:endParaRPr kumimoji="0" lang="en-GB" altLang="en-US" sz="1800" b="1" i="0" u="none" strike="noStrike" cap="none" normalizeH="0" baseline="0" dirty="0" smtClean="0">
                        <a:ln>
                          <a:noFill/>
                        </a:ln>
                        <a:solidFill>
                          <a:schemeClr val="tx1"/>
                        </a:solidFill>
                        <a:effectLst/>
                        <a:latin typeface="Calibri" pitchFamily="34" charset="0"/>
                        <a:cs typeface="Arial" pitchFamily="34"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212004" name="Rectangle 36"/>
          <p:cNvSpPr>
            <a:spLocks noChangeArrowheads="1"/>
          </p:cNvSpPr>
          <p:nvPr/>
        </p:nvSpPr>
        <p:spPr bwMode="auto">
          <a:xfrm>
            <a:off x="2616200" y="279400"/>
            <a:ext cx="4069191" cy="523220"/>
          </a:xfrm>
          <a:prstGeom prst="rect">
            <a:avLst/>
          </a:prstGeom>
          <a:noFill/>
          <a:ln w="9525" algn="ctr">
            <a:noFill/>
            <a:miter lim="800000"/>
            <a:headEnd/>
            <a:tailEnd/>
          </a:ln>
          <a:effectLst/>
        </p:spPr>
        <p:txBody>
          <a:bodyPr wrap="none">
            <a:spAutoFit/>
          </a:bodyPr>
          <a:lstStyle>
            <a:lvl1pPr eaLnBrk="0" hangingPunct="0">
              <a:defRPr sz="1600">
                <a:solidFill>
                  <a:schemeClr val="tx1"/>
                </a:solidFill>
                <a:latin typeface="Calibri" pitchFamily="34" charset="0"/>
                <a:cs typeface="Arial" pitchFamily="34" charset="0"/>
              </a:defRPr>
            </a:lvl1pPr>
            <a:lvl2pPr marL="742950" indent="-285750" eaLnBrk="0" hangingPunct="0">
              <a:defRPr sz="1600">
                <a:solidFill>
                  <a:schemeClr val="tx1"/>
                </a:solidFill>
                <a:latin typeface="Calibri" pitchFamily="34" charset="0"/>
                <a:cs typeface="Arial" pitchFamily="34" charset="0"/>
              </a:defRPr>
            </a:lvl2pPr>
            <a:lvl3pPr marL="1143000" indent="-228600" eaLnBrk="0" hangingPunct="0">
              <a:defRPr sz="1600">
                <a:solidFill>
                  <a:schemeClr val="tx1"/>
                </a:solidFill>
                <a:latin typeface="Calibri" pitchFamily="34" charset="0"/>
                <a:cs typeface="Arial" pitchFamily="34" charset="0"/>
              </a:defRPr>
            </a:lvl3pPr>
            <a:lvl4pPr marL="1600200" indent="-228600" eaLnBrk="0" hangingPunct="0">
              <a:defRPr sz="1600">
                <a:solidFill>
                  <a:schemeClr val="tx1"/>
                </a:solidFill>
                <a:latin typeface="Calibri" pitchFamily="34" charset="0"/>
                <a:cs typeface="Arial" pitchFamily="34" charset="0"/>
              </a:defRPr>
            </a:lvl4pPr>
            <a:lvl5pPr marL="2057400" indent="-228600" eaLnBrk="0" hangingPunct="0">
              <a:defRPr sz="1600">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defRPr/>
            </a:pPr>
            <a:r>
              <a:rPr lang="en-US" altLang="en-US" sz="2800" b="1" dirty="0" smtClean="0">
                <a:solidFill>
                  <a:srgbClr val="0000FF"/>
                </a:solidFill>
                <a:effectLst>
                  <a:outerShdw blurRad="38100" dist="38100" dir="2700000" algn="tl">
                    <a:srgbClr val="C0C0C0"/>
                  </a:outerShdw>
                </a:effectLst>
              </a:rPr>
              <a:t>EXPOSÉS OPÉRATIONNELS</a:t>
            </a:r>
            <a:endParaRPr lang="en-US" altLang="en-US" sz="2800" dirty="0">
              <a:solidFill>
                <a:srgbClr val="0000FF"/>
              </a:solidFill>
            </a:endParaRPr>
          </a:p>
        </p:txBody>
      </p:sp>
      <p:sp>
        <p:nvSpPr>
          <p:cNvPr id="207912" name="AutoShape 37"/>
          <p:cNvSpPr>
            <a:spLocks noChangeArrowheads="1"/>
          </p:cNvSpPr>
          <p:nvPr/>
        </p:nvSpPr>
        <p:spPr bwMode="auto">
          <a:xfrm>
            <a:off x="3995738" y="1547813"/>
            <a:ext cx="4954587" cy="574675"/>
          </a:xfrm>
          <a:prstGeom prst="wedgeRoundRectCallout">
            <a:avLst>
              <a:gd name="adj1" fmla="val -40838"/>
              <a:gd name="adj2" fmla="val -70718"/>
              <a:gd name="adj3" fmla="val 16667"/>
            </a:avLst>
          </a:prstGeom>
          <a:noFill/>
          <a:ln w="9525"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sz="1400" b="0" dirty="0">
                <a:solidFill>
                  <a:schemeClr val="tx1"/>
                </a:solidFill>
                <a:latin typeface="Calibri" panose="020F0502020204030204" pitchFamily="34" charset="0"/>
              </a:rPr>
              <a:t>pour une compréhension commune des objectifs de la Mission et des moyens permettant de les atteindre</a:t>
            </a:r>
            <a:endParaRPr lang="en-US" altLang="en-US" sz="1400" b="0" dirty="0">
              <a:solidFill>
                <a:schemeClr val="tx1"/>
              </a:solidFill>
              <a:latin typeface="Calibri" pitchFamily="34" charset="0"/>
            </a:endParaRPr>
          </a:p>
        </p:txBody>
      </p:sp>
      <p:sp>
        <p:nvSpPr>
          <p:cNvPr id="207913" name="Rectangle 56"/>
          <p:cNvSpPr>
            <a:spLocks noChangeArrowheads="1"/>
          </p:cNvSpPr>
          <p:nvPr/>
        </p:nvSpPr>
        <p:spPr bwMode="auto">
          <a:xfrm>
            <a:off x="117475" y="3044825"/>
            <a:ext cx="1843088" cy="738664"/>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dirty="0" err="1" smtClean="0">
                <a:solidFill>
                  <a:srgbClr val="0000FF"/>
                </a:solidFill>
                <a:latin typeface="Calibri" pitchFamily="34" charset="0"/>
              </a:rPr>
              <a:t>Étape</a:t>
            </a:r>
            <a:r>
              <a:rPr lang="en-US" altLang="en-US" sz="1400" dirty="0" smtClean="0">
                <a:solidFill>
                  <a:srgbClr val="0000FF"/>
                </a:solidFill>
                <a:latin typeface="Calibri" pitchFamily="34" charset="0"/>
              </a:rPr>
              <a:t> 3 : </a:t>
            </a:r>
            <a:endParaRPr lang="en-US" altLang="en-US" sz="1400" dirty="0">
              <a:solidFill>
                <a:srgbClr val="0000FF"/>
              </a:solidFill>
              <a:latin typeface="Calibri" pitchFamily="34" charset="0"/>
            </a:endParaRPr>
          </a:p>
          <a:p>
            <a:pPr algn="ctr" eaLnBrk="1" hangingPunct="1">
              <a:spcBef>
                <a:spcPct val="0"/>
              </a:spcBef>
              <a:buClr>
                <a:srgbClr val="FFFFFF"/>
              </a:buClr>
              <a:buSzPct val="80000"/>
              <a:buFont typeface="Wingdings" pitchFamily="2" charset="2"/>
              <a:buNone/>
            </a:pPr>
            <a:r>
              <a:rPr lang="en-US" altLang="en-US" sz="1400" dirty="0" err="1" smtClean="0">
                <a:solidFill>
                  <a:srgbClr val="0000FF"/>
                </a:solidFill>
                <a:latin typeface="Calibri" pitchFamily="34" charset="0"/>
              </a:rPr>
              <a:t>Définition</a:t>
            </a:r>
            <a:r>
              <a:rPr lang="en-US" altLang="en-US" sz="1400" dirty="0" smtClean="0">
                <a:solidFill>
                  <a:srgbClr val="0000FF"/>
                </a:solidFill>
                <a:latin typeface="Calibri" pitchFamily="34" charset="0"/>
              </a:rPr>
              <a:t> des modes </a:t>
            </a:r>
            <a:r>
              <a:rPr lang="en-US" altLang="en-US" sz="1400" dirty="0" err="1" smtClean="0">
                <a:solidFill>
                  <a:srgbClr val="0000FF"/>
                </a:solidFill>
                <a:latin typeface="Calibri" pitchFamily="34" charset="0"/>
              </a:rPr>
              <a:t>d’action</a:t>
            </a:r>
            <a:endParaRPr lang="en-US" altLang="en-US" sz="1400" dirty="0">
              <a:solidFill>
                <a:srgbClr val="0000FF"/>
              </a:solidFill>
              <a:latin typeface="Calibri" pitchFamily="34" charset="0"/>
            </a:endParaRPr>
          </a:p>
        </p:txBody>
      </p:sp>
      <p:sp>
        <p:nvSpPr>
          <p:cNvPr id="207914" name="Rectangle 57"/>
          <p:cNvSpPr>
            <a:spLocks noChangeArrowheads="1"/>
          </p:cNvSpPr>
          <p:nvPr/>
        </p:nvSpPr>
        <p:spPr bwMode="auto">
          <a:xfrm>
            <a:off x="155575" y="1816100"/>
            <a:ext cx="1766888" cy="430887"/>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dirty="0" err="1" smtClean="0">
                <a:solidFill>
                  <a:srgbClr val="0000FF"/>
                </a:solidFill>
                <a:latin typeface="Calibri" pitchFamily="34" charset="0"/>
              </a:rPr>
              <a:t>Étape</a:t>
            </a:r>
            <a:r>
              <a:rPr lang="en-US" altLang="en-US" sz="1400" dirty="0" smtClean="0">
                <a:solidFill>
                  <a:srgbClr val="0000FF"/>
                </a:solidFill>
                <a:latin typeface="Calibri" pitchFamily="34" charset="0"/>
              </a:rPr>
              <a:t> 2 : </a:t>
            </a:r>
            <a:endParaRPr lang="en-US" altLang="en-US" sz="1400" dirty="0">
              <a:solidFill>
                <a:srgbClr val="0000FF"/>
              </a:solidFill>
              <a:latin typeface="Calibri" pitchFamily="34" charset="0"/>
            </a:endParaRPr>
          </a:p>
          <a:p>
            <a:pPr algn="ctr" eaLnBrk="1" hangingPunct="1">
              <a:spcBef>
                <a:spcPct val="0"/>
              </a:spcBef>
              <a:buClr>
                <a:srgbClr val="FFFFFF"/>
              </a:buClr>
              <a:buSzPct val="80000"/>
              <a:buFont typeface="Wingdings" pitchFamily="2" charset="2"/>
              <a:buNone/>
            </a:pPr>
            <a:r>
              <a:rPr lang="en-US" altLang="en-US" sz="1400" dirty="0" err="1" smtClean="0">
                <a:solidFill>
                  <a:srgbClr val="0000FF"/>
                </a:solidFill>
                <a:latin typeface="Calibri" pitchFamily="34" charset="0"/>
              </a:rPr>
              <a:t>Analyse</a:t>
            </a:r>
            <a:r>
              <a:rPr lang="en-US" altLang="en-US" sz="1400" dirty="0" smtClean="0">
                <a:solidFill>
                  <a:srgbClr val="0000FF"/>
                </a:solidFill>
                <a:latin typeface="Calibri" pitchFamily="34" charset="0"/>
              </a:rPr>
              <a:t> de la Mission</a:t>
            </a:r>
            <a:endParaRPr lang="en-US" altLang="en-US" sz="1400" dirty="0">
              <a:solidFill>
                <a:srgbClr val="0000FF"/>
              </a:solidFill>
              <a:latin typeface="Calibri" pitchFamily="34" charset="0"/>
            </a:endParaRPr>
          </a:p>
        </p:txBody>
      </p:sp>
      <p:sp>
        <p:nvSpPr>
          <p:cNvPr id="207915" name="AutoShape 58"/>
          <p:cNvSpPr>
            <a:spLocks noChangeArrowheads="1"/>
          </p:cNvSpPr>
          <p:nvPr/>
        </p:nvSpPr>
        <p:spPr bwMode="auto">
          <a:xfrm rot="5400000">
            <a:off x="762795" y="2437606"/>
            <a:ext cx="576262" cy="485775"/>
          </a:xfrm>
          <a:custGeom>
            <a:avLst/>
            <a:gdLst>
              <a:gd name="T0" fmla="*/ 307619754 w 21600"/>
              <a:gd name="T1" fmla="*/ 0 h 21600"/>
              <a:gd name="T2" fmla="*/ 0 w 21600"/>
              <a:gd name="T3" fmla="*/ 122848224 h 21600"/>
              <a:gd name="T4" fmla="*/ 307619754 w 21600"/>
              <a:gd name="T5" fmla="*/ 245695932 h 21600"/>
              <a:gd name="T6" fmla="*/ 410159201 w 21600"/>
              <a:gd name="T7" fmla="*/ 122848224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p>
            <a:endParaRPr lang="fr-CH"/>
          </a:p>
        </p:txBody>
      </p:sp>
      <p:sp>
        <p:nvSpPr>
          <p:cNvPr id="11" name="ZoneTexte 10"/>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151</a:t>
            </a:fld>
            <a:endParaRPr lang="en-GB" altLang="en-US" sz="1600" b="1" dirty="0" smtClean="0">
              <a:solidFill>
                <a:srgbClr val="000000"/>
              </a:solidFill>
            </a:endParaRPr>
          </a:p>
        </p:txBody>
      </p:sp>
      <p:sp>
        <p:nvSpPr>
          <p:cNvPr id="14" name="ZoneTexte 13"/>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9" name="Text Box 2"/>
          <p:cNvSpPr txBox="1">
            <a:spLocks noChangeArrowheads="1"/>
          </p:cNvSpPr>
          <p:nvPr/>
        </p:nvSpPr>
        <p:spPr bwMode="auto">
          <a:xfrm>
            <a:off x="2420938" y="893763"/>
            <a:ext cx="4264025" cy="52322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GB" altLang="en-US" sz="2800" dirty="0" smtClean="0">
                <a:solidFill>
                  <a:srgbClr val="000000"/>
                </a:solidFill>
                <a:latin typeface="Arial" pitchFamily="34" charset="0"/>
              </a:rPr>
              <a:t>Exposé de </a:t>
            </a:r>
            <a:r>
              <a:rPr lang="en-GB" altLang="en-US" sz="2800" dirty="0" err="1">
                <a:solidFill>
                  <a:srgbClr val="000000"/>
                </a:solidFill>
                <a:latin typeface="Arial" pitchFamily="34" charset="0"/>
              </a:rPr>
              <a:t>d</a:t>
            </a:r>
            <a:r>
              <a:rPr lang="en-GB" altLang="en-US" sz="2800" dirty="0" err="1" smtClean="0">
                <a:solidFill>
                  <a:srgbClr val="000000"/>
                </a:solidFill>
                <a:latin typeface="Arial" pitchFamily="34" charset="0"/>
              </a:rPr>
              <a:t>écision</a:t>
            </a:r>
            <a:endParaRPr lang="en-GB" altLang="en-US" sz="2800" dirty="0">
              <a:solidFill>
                <a:srgbClr val="000000"/>
              </a:solidFill>
              <a:latin typeface="Arial" pitchFamily="34" charset="0"/>
            </a:endParaRPr>
          </a:p>
        </p:txBody>
      </p:sp>
      <p:graphicFrame>
        <p:nvGraphicFramePr>
          <p:cNvPr id="21545" name="Group 41"/>
          <p:cNvGraphicFramePr>
            <a:graphicFrameLocks noGrp="1"/>
          </p:cNvGraphicFramePr>
          <p:nvPr>
            <p:extLst>
              <p:ext uri="{D42A27DB-BD31-4B8C-83A1-F6EECF244321}">
                <p14:modId xmlns:p14="http://schemas.microsoft.com/office/powerpoint/2010/main" val="4172261758"/>
              </p:ext>
            </p:extLst>
          </p:nvPr>
        </p:nvGraphicFramePr>
        <p:xfrm>
          <a:off x="2306638" y="2149247"/>
          <a:ext cx="6799262" cy="4401191"/>
        </p:xfrm>
        <a:graphic>
          <a:graphicData uri="http://schemas.openxmlformats.org/drawingml/2006/table">
            <a:tbl>
              <a:tblPr/>
              <a:tblGrid>
                <a:gridCol w="1998662"/>
                <a:gridCol w="4800600"/>
              </a:tblGrid>
              <a:tr h="39687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350" b="0" i="0" u="none" strike="noStrike" cap="none" normalizeH="0" baseline="0" dirty="0" smtClean="0">
                          <a:ln>
                            <a:noFill/>
                          </a:ln>
                          <a:solidFill>
                            <a:schemeClr val="tx1"/>
                          </a:solidFill>
                          <a:effectLst/>
                          <a:latin typeface="Calibri" pitchFamily="34" charset="0"/>
                          <a:cs typeface="Times New Roman" pitchFamily="18" charset="0"/>
                        </a:rPr>
                        <a:t>Auteur de </a:t>
                      </a:r>
                      <a:r>
                        <a:rPr kumimoji="0" lang="en-GB" altLang="en-US" sz="1350" b="0" i="0" u="none" strike="noStrike" cap="none" normalizeH="0" baseline="0" dirty="0" err="1" smtClean="0">
                          <a:ln>
                            <a:noFill/>
                          </a:ln>
                          <a:solidFill>
                            <a:schemeClr val="tx1"/>
                          </a:solidFill>
                          <a:effectLst/>
                          <a:latin typeface="Calibri" pitchFamily="34" charset="0"/>
                          <a:cs typeface="Times New Roman" pitchFamily="18" charset="0"/>
                        </a:rPr>
                        <a:t>l’exposé</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350" b="0" i="0" u="none" strike="noStrike" cap="none" normalizeH="0" baseline="0" dirty="0" err="1" smtClean="0">
                          <a:ln>
                            <a:noFill/>
                          </a:ln>
                          <a:solidFill>
                            <a:schemeClr val="tx1"/>
                          </a:solidFill>
                          <a:effectLst/>
                          <a:latin typeface="Calibri" pitchFamily="34" charset="0"/>
                          <a:cs typeface="Times New Roman" pitchFamily="18" charset="0"/>
                        </a:rPr>
                        <a:t>Sujet</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70167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350" b="1" i="0" u="none" strike="noStrike" cap="none" normalizeH="0" baseline="0" dirty="0" smtClean="0">
                          <a:ln>
                            <a:noFill/>
                          </a:ln>
                          <a:solidFill>
                            <a:schemeClr val="tx1"/>
                          </a:solidFill>
                          <a:effectLst/>
                          <a:latin typeface="Calibri" pitchFamily="34" charset="0"/>
                          <a:cs typeface="Times New Roman" pitchFamily="18" charset="0"/>
                        </a:rPr>
                        <a:t>Chef d’état-major </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r>
                        <a:rPr lang="fr-FR" sz="1350" b="1" kern="1200" dirty="0" smtClean="0">
                          <a:solidFill>
                            <a:schemeClr val="tx1"/>
                          </a:solidFill>
                          <a:effectLst/>
                          <a:latin typeface="Calibri" panose="020F0502020204030204" pitchFamily="34" charset="0"/>
                          <a:ea typeface="+mn-ea"/>
                          <a:cs typeface="+mn-cs"/>
                        </a:rPr>
                        <a:t>Actualisation du processus de planification,  Intentions du Haut-Commandement, Orientations du Chef de la Composante militaire (HOMC)</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87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350" b="1" i="0" u="none" strike="noStrike" cap="none" normalizeH="0" baseline="0" dirty="0" smtClean="0">
                          <a:ln>
                            <a:noFill/>
                          </a:ln>
                          <a:solidFill>
                            <a:schemeClr val="tx1"/>
                          </a:solidFill>
                          <a:effectLst/>
                          <a:latin typeface="Calibri" pitchFamily="34" charset="0"/>
                          <a:cs typeface="Times New Roman" pitchFamily="18" charset="0"/>
                        </a:rPr>
                        <a:t>JMAC  - U2</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lang="fr-FR" sz="1350" b="1" kern="1200" dirty="0" smtClean="0">
                          <a:solidFill>
                            <a:schemeClr val="tx1"/>
                          </a:solidFill>
                          <a:effectLst/>
                          <a:latin typeface="Calibri" panose="020F0502020204030204" pitchFamily="34" charset="0"/>
                          <a:ea typeface="+mn-ea"/>
                          <a:cs typeface="+mn-cs"/>
                        </a:rPr>
                        <a:t>AOE (tout événement) (aspects pertinents)</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87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350" b="1" i="0" u="none" strike="noStrike" cap="none" normalizeH="0" baseline="0" dirty="0" smtClean="0">
                          <a:ln>
                            <a:noFill/>
                          </a:ln>
                          <a:solidFill>
                            <a:schemeClr val="tx1"/>
                          </a:solidFill>
                          <a:effectLst/>
                          <a:latin typeface="Calibri" pitchFamily="34" charset="0"/>
                          <a:cs typeface="Times New Roman" pitchFamily="18" charset="0"/>
                        </a:rPr>
                        <a:t>Chef des </a:t>
                      </a:r>
                      <a:r>
                        <a:rPr kumimoji="0" lang="en-GB" altLang="en-US" sz="1350" b="1" i="0" u="none" strike="noStrike" cap="none" normalizeH="0" baseline="0" dirty="0" err="1" smtClean="0">
                          <a:ln>
                            <a:noFill/>
                          </a:ln>
                          <a:solidFill>
                            <a:schemeClr val="tx1"/>
                          </a:solidFill>
                          <a:effectLst/>
                          <a:latin typeface="Calibri" pitchFamily="34" charset="0"/>
                          <a:cs typeface="Times New Roman" pitchFamily="18" charset="0"/>
                        </a:rPr>
                        <a:t>opérations</a:t>
                      </a:r>
                      <a:r>
                        <a:rPr kumimoji="0" lang="en-GB" altLang="en-US" sz="1350" b="1" i="0" u="none" strike="noStrike" cap="none" normalizeH="0" baseline="0" dirty="0" smtClean="0">
                          <a:ln>
                            <a:noFill/>
                          </a:ln>
                          <a:solidFill>
                            <a:schemeClr val="tx1"/>
                          </a:solidFill>
                          <a:effectLst/>
                          <a:latin typeface="Calibri" pitchFamily="34" charset="0"/>
                          <a:cs typeface="Times New Roman" pitchFamily="18" charset="0"/>
                        </a:rPr>
                        <a:t> / U3</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lang="fr-FR" sz="1350" b="1" kern="1200" dirty="0" smtClean="0">
                          <a:solidFill>
                            <a:schemeClr val="tx1"/>
                          </a:solidFill>
                          <a:effectLst/>
                          <a:latin typeface="Calibri" panose="020F0502020204030204" pitchFamily="34" charset="0"/>
                          <a:ea typeface="+mn-ea"/>
                          <a:cs typeface="+mn-cs"/>
                        </a:rPr>
                        <a:t>Reformulation de la mission et Statut de ses propres forces</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70167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350" b="1" i="0" u="none" strike="noStrike" cap="none" normalizeH="0" baseline="0" dirty="0" smtClean="0">
                          <a:ln>
                            <a:noFill/>
                          </a:ln>
                          <a:solidFill>
                            <a:schemeClr val="tx1"/>
                          </a:solidFill>
                          <a:effectLst/>
                          <a:latin typeface="Calibri" pitchFamily="34" charset="0"/>
                          <a:cs typeface="Times New Roman" pitchFamily="18" charset="0"/>
                        </a:rPr>
                        <a:t>Branches de </a:t>
                      </a:r>
                      <a:r>
                        <a:rPr kumimoji="0" lang="en-GB" altLang="en-US" sz="1350" b="1" i="0" u="none" strike="noStrike" cap="none" normalizeH="0" baseline="0" dirty="0" err="1" smtClean="0">
                          <a:ln>
                            <a:noFill/>
                          </a:ln>
                          <a:solidFill>
                            <a:schemeClr val="tx1"/>
                          </a:solidFill>
                          <a:effectLst/>
                          <a:latin typeface="Calibri" pitchFamily="34" charset="0"/>
                          <a:cs typeface="Times New Roman" pitchFamily="18" charset="0"/>
                        </a:rPr>
                        <a:t>l’état</a:t>
                      </a:r>
                      <a:r>
                        <a:rPr kumimoji="0" lang="en-GB" altLang="en-US" sz="1350" b="1" i="0" u="none" strike="noStrike" cap="none" normalizeH="0" baseline="0" dirty="0" smtClean="0">
                          <a:ln>
                            <a:noFill/>
                          </a:ln>
                          <a:solidFill>
                            <a:schemeClr val="tx1"/>
                          </a:solidFill>
                          <a:effectLst/>
                          <a:latin typeface="Calibri" pitchFamily="34" charset="0"/>
                          <a:cs typeface="Times New Roman" pitchFamily="18" charset="0"/>
                        </a:rPr>
                        <a:t>-major - U1, U4, </a:t>
                      </a:r>
                      <a:r>
                        <a:rPr kumimoji="0" lang="en-GB" altLang="en-US" sz="1350" b="1" i="0" u="none" strike="noStrike" cap="none" normalizeH="0" baseline="0" dirty="0" smtClean="0">
                          <a:ln>
                            <a:noFill/>
                          </a:ln>
                          <a:solidFill>
                            <a:srgbClr val="0000FF"/>
                          </a:solidFill>
                          <a:effectLst/>
                          <a:latin typeface="Calibri" pitchFamily="34" charset="0"/>
                          <a:cs typeface="Times New Roman" pitchFamily="18" charset="0"/>
                        </a:rPr>
                        <a:t>U9</a:t>
                      </a:r>
                      <a:endParaRPr kumimoji="0" lang="en-GB" altLang="en-US" sz="1350" b="1" i="0" u="none" strike="noStrike" cap="none" normalizeH="0" baseline="0" dirty="0" smtClean="0">
                        <a:ln>
                          <a:noFill/>
                        </a:ln>
                        <a:solidFill>
                          <a:srgbClr val="0000FF"/>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350" b="1" i="0" u="none" strike="noStrike" cap="none" normalizeH="0" baseline="0" dirty="0" smtClean="0">
                          <a:ln>
                            <a:noFill/>
                          </a:ln>
                          <a:solidFill>
                            <a:srgbClr val="0000FF"/>
                          </a:solidFill>
                          <a:effectLst/>
                          <a:latin typeface="Calibri" pitchFamily="34" charset="0"/>
                          <a:cs typeface="Times New Roman" pitchFamily="18" charset="0"/>
                        </a:rPr>
                        <a:t>Situation </a:t>
                      </a:r>
                      <a:r>
                        <a:rPr kumimoji="0" lang="en-GB" altLang="en-US" sz="1350" b="1" i="0" u="none" strike="noStrike" cap="none" normalizeH="0" baseline="0" dirty="0" err="1" smtClean="0">
                          <a:ln>
                            <a:noFill/>
                          </a:ln>
                          <a:solidFill>
                            <a:srgbClr val="0000FF"/>
                          </a:solidFill>
                          <a:effectLst/>
                          <a:latin typeface="Calibri" pitchFamily="34" charset="0"/>
                          <a:cs typeface="Times New Roman" pitchFamily="18" charset="0"/>
                        </a:rPr>
                        <a:t>propre</a:t>
                      </a:r>
                      <a:endParaRPr kumimoji="0" lang="en-GB" altLang="en-US" sz="1350" b="1" i="0" u="none" strike="noStrike" cap="none" normalizeH="0" baseline="0" dirty="0" smtClean="0">
                        <a:ln>
                          <a:noFill/>
                        </a:ln>
                        <a:solidFill>
                          <a:srgbClr val="0000FF"/>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70167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350" b="1" i="0" u="none" strike="noStrike" cap="none" normalizeH="0" baseline="0" dirty="0" smtClean="0">
                          <a:ln>
                            <a:noFill/>
                          </a:ln>
                          <a:solidFill>
                            <a:schemeClr val="tx1"/>
                          </a:solidFill>
                          <a:effectLst/>
                          <a:latin typeface="Calibri" pitchFamily="34" charset="0"/>
                          <a:cs typeface="Times New Roman" pitchFamily="18" charset="0"/>
                        </a:rPr>
                        <a:t>Chef des plans /U5</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lang="fr-FR" sz="1350" b="1" kern="1200" dirty="0" smtClean="0">
                          <a:solidFill>
                            <a:schemeClr val="tx1"/>
                          </a:solidFill>
                          <a:effectLst/>
                          <a:latin typeface="Calibri" panose="020F0502020204030204" pitchFamily="34" charset="0"/>
                          <a:ea typeface="+mn-ea"/>
                          <a:cs typeface="+mn-cs"/>
                        </a:rPr>
                        <a:t>Comparaison des modes d’action (y compris les mesures concernant les risques et les mesures de contrôle)</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87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350" b="1" i="0" u="none" strike="noStrike" cap="none" normalizeH="0" baseline="0" dirty="0" smtClean="0">
                          <a:ln>
                            <a:noFill/>
                          </a:ln>
                          <a:solidFill>
                            <a:schemeClr val="tx1"/>
                          </a:solidFill>
                          <a:effectLst/>
                          <a:latin typeface="Calibri" pitchFamily="34" charset="0"/>
                          <a:cs typeface="Times New Roman" pitchFamily="18" charset="0"/>
                        </a:rPr>
                        <a:t>Commandant </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350" b="1" i="0" u="none" strike="noStrike" cap="none" normalizeH="0" baseline="0" dirty="0" err="1" smtClean="0">
                          <a:ln>
                            <a:noFill/>
                          </a:ln>
                          <a:solidFill>
                            <a:schemeClr val="tx1"/>
                          </a:solidFill>
                          <a:effectLst/>
                          <a:latin typeface="Calibri" pitchFamily="34" charset="0"/>
                          <a:cs typeface="Times New Roman" pitchFamily="18" charset="0"/>
                        </a:rPr>
                        <a:t>Décision</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70167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GB" altLang="en-US" sz="1350" b="1" i="0" u="none" strike="noStrike" cap="none" normalizeH="0" baseline="0" dirty="0" smtClean="0">
                          <a:ln>
                            <a:noFill/>
                          </a:ln>
                          <a:solidFill>
                            <a:schemeClr val="tx1"/>
                          </a:solidFill>
                          <a:effectLst/>
                          <a:latin typeface="Calibri" pitchFamily="34" charset="0"/>
                          <a:cs typeface="Times New Roman" pitchFamily="18" charset="0"/>
                        </a:rPr>
                        <a:t>Chef d’état-major</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lang="fr-FR" sz="1350" b="1" kern="1200" dirty="0" smtClean="0">
                          <a:solidFill>
                            <a:schemeClr val="tx1"/>
                          </a:solidFill>
                          <a:effectLst/>
                          <a:latin typeface="Calibri" panose="020F0502020204030204" pitchFamily="34" charset="0"/>
                          <a:ea typeface="+mn-ea"/>
                          <a:cs typeface="+mn-cs"/>
                        </a:rPr>
                        <a:t>Répartition des tâches au sein de l’ensemble du personnel; planification du développement du mode d’action choisi.</a:t>
                      </a:r>
                      <a:endParaRPr kumimoji="0" lang="en-GB" altLang="en-US" sz="1350" b="1" i="0" u="none" strike="noStrike" cap="none" normalizeH="0" baseline="0" dirty="0" smtClean="0">
                        <a:ln>
                          <a:noFill/>
                        </a:ln>
                        <a:solidFill>
                          <a:schemeClr val="tx1"/>
                        </a:solidFill>
                        <a:effectLst/>
                        <a:latin typeface="Calibri" pitchFamily="34" charset="0"/>
                        <a:cs typeface="Arial" pitchFamily="34" charset="0"/>
                      </a:endParaRPr>
                    </a:p>
                  </a:txBody>
                  <a:tcPr marT="45723" marB="45723"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210977" name="Rectangle 33"/>
          <p:cNvSpPr>
            <a:spLocks noChangeArrowheads="1"/>
          </p:cNvSpPr>
          <p:nvPr/>
        </p:nvSpPr>
        <p:spPr bwMode="auto">
          <a:xfrm>
            <a:off x="2730500" y="317500"/>
            <a:ext cx="3515899" cy="461665"/>
          </a:xfrm>
          <a:prstGeom prst="rect">
            <a:avLst/>
          </a:prstGeom>
          <a:noFill/>
          <a:ln w="9525" algn="ctr">
            <a:noFill/>
            <a:miter lim="800000"/>
            <a:headEnd/>
            <a:tailEnd/>
          </a:ln>
          <a:effectLst/>
        </p:spPr>
        <p:txBody>
          <a:bodyPr wrap="none">
            <a:spAutoFit/>
          </a:bodyPr>
          <a:lstStyle/>
          <a:p>
            <a:pPr>
              <a:buClr>
                <a:srgbClr val="FFFFFF"/>
              </a:buClr>
              <a:buSzPct val="80000"/>
              <a:buFont typeface="Wingdings" pitchFamily="2" charset="2"/>
              <a:buNone/>
              <a:defRPr/>
            </a:pPr>
            <a:r>
              <a:rPr lang="en-US" sz="2400" b="1" dirty="0" smtClean="0">
                <a:solidFill>
                  <a:srgbClr val="000000"/>
                </a:solidFill>
                <a:effectLst>
                  <a:outerShdw blurRad="38100" dist="38100" dir="2700000" algn="tl">
                    <a:srgbClr val="C0C0C0"/>
                  </a:outerShdw>
                </a:effectLst>
              </a:rPr>
              <a:t>EXPOSÉS OPÉRATIONNELS</a:t>
            </a:r>
            <a:endParaRPr lang="en-US" sz="2400" dirty="0">
              <a:solidFill>
                <a:srgbClr val="000000"/>
              </a:solidFill>
            </a:endParaRPr>
          </a:p>
        </p:txBody>
      </p:sp>
      <p:sp>
        <p:nvSpPr>
          <p:cNvPr id="208930" name="AutoShape 37"/>
          <p:cNvSpPr>
            <a:spLocks noChangeArrowheads="1"/>
          </p:cNvSpPr>
          <p:nvPr/>
        </p:nvSpPr>
        <p:spPr bwMode="auto">
          <a:xfrm>
            <a:off x="193675" y="1585913"/>
            <a:ext cx="4262438" cy="460375"/>
          </a:xfrm>
          <a:prstGeom prst="wedgeRoundRectCallout">
            <a:avLst>
              <a:gd name="adj1" fmla="val 48884"/>
              <a:gd name="adj2" fmla="val -86551"/>
              <a:gd name="adj3" fmla="val 16667"/>
            </a:avLst>
          </a:prstGeom>
          <a:noFill/>
          <a:ln w="9525"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sz="1800" dirty="0">
                <a:solidFill>
                  <a:schemeClr val="tx1"/>
                </a:solidFill>
                <a:latin typeface="Calibri" panose="020F0502020204030204" pitchFamily="34" charset="0"/>
              </a:rPr>
              <a:t>Analyse et choix des modes d’action</a:t>
            </a:r>
            <a:endParaRPr lang="en-US" altLang="en-US" sz="1800" b="0" dirty="0">
              <a:solidFill>
                <a:schemeClr val="tx1"/>
              </a:solidFill>
              <a:latin typeface="Calibri" pitchFamily="34" charset="0"/>
            </a:endParaRPr>
          </a:p>
        </p:txBody>
      </p:sp>
      <p:sp>
        <p:nvSpPr>
          <p:cNvPr id="208931" name="Rectangle 36"/>
          <p:cNvSpPr>
            <a:spLocks noChangeArrowheads="1"/>
          </p:cNvSpPr>
          <p:nvPr/>
        </p:nvSpPr>
        <p:spPr bwMode="auto">
          <a:xfrm>
            <a:off x="155575" y="3572540"/>
            <a:ext cx="1843088" cy="1169551"/>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dirty="0" err="1" smtClean="0">
                <a:solidFill>
                  <a:srgbClr val="0000FF"/>
                </a:solidFill>
                <a:latin typeface="Calibri" pitchFamily="34" charset="0"/>
              </a:rPr>
              <a:t>Étape</a:t>
            </a:r>
            <a:r>
              <a:rPr lang="en-US" altLang="en-US" sz="1400" dirty="0" smtClean="0">
                <a:solidFill>
                  <a:srgbClr val="0000FF"/>
                </a:solidFill>
                <a:latin typeface="Calibri" pitchFamily="34" charset="0"/>
              </a:rPr>
              <a:t> 5 : </a:t>
            </a:r>
            <a:endParaRPr lang="en-US" altLang="en-US" sz="1400" dirty="0">
              <a:solidFill>
                <a:srgbClr val="0000FF"/>
              </a:solidFill>
              <a:latin typeface="Calibri" pitchFamily="34" charset="0"/>
            </a:endParaRPr>
          </a:p>
          <a:p>
            <a:pPr algn="ctr" eaLnBrk="1" hangingPunct="1">
              <a:spcBef>
                <a:spcPct val="0"/>
              </a:spcBef>
              <a:buClr>
                <a:srgbClr val="FFFFFF"/>
              </a:buClr>
              <a:buSzPct val="80000"/>
              <a:buNone/>
            </a:pPr>
            <a:r>
              <a:rPr lang="fr-FR" sz="1400" dirty="0" smtClean="0">
                <a:solidFill>
                  <a:srgbClr val="0033CC"/>
                </a:solidFill>
                <a:latin typeface="Calibri" panose="020F0502020204030204" pitchFamily="34" charset="0"/>
              </a:rPr>
              <a:t>Élaboration des </a:t>
            </a:r>
            <a:r>
              <a:rPr lang="en-US" altLang="en-US" sz="1400" dirty="0" smtClean="0">
                <a:solidFill>
                  <a:srgbClr val="0033CC"/>
                </a:solidFill>
                <a:latin typeface="Calibri" pitchFamily="34" charset="0"/>
              </a:rPr>
              <a:t>OPLAN/OPORDER </a:t>
            </a:r>
            <a:r>
              <a:rPr lang="fr-FR" sz="1400" dirty="0">
                <a:solidFill>
                  <a:srgbClr val="0033CC"/>
                </a:solidFill>
                <a:latin typeface="Calibri" panose="020F0502020204030204" pitchFamily="34" charset="0"/>
              </a:rPr>
              <a:t>(Plan d’opérations/ Ordre d’opérations)</a:t>
            </a:r>
            <a:endParaRPr lang="en-US" altLang="en-US" sz="1400" dirty="0">
              <a:solidFill>
                <a:srgbClr val="0033CC"/>
              </a:solidFill>
              <a:latin typeface="Calibri" pitchFamily="34" charset="0"/>
            </a:endParaRPr>
          </a:p>
        </p:txBody>
      </p:sp>
      <p:sp>
        <p:nvSpPr>
          <p:cNvPr id="208932" name="Rectangle 37"/>
          <p:cNvSpPr>
            <a:spLocks noChangeArrowheads="1"/>
          </p:cNvSpPr>
          <p:nvPr/>
        </p:nvSpPr>
        <p:spPr bwMode="auto">
          <a:xfrm>
            <a:off x="193675" y="2190750"/>
            <a:ext cx="1766888" cy="738664"/>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400" dirty="0" err="1" smtClean="0">
                <a:solidFill>
                  <a:srgbClr val="0000FF"/>
                </a:solidFill>
                <a:latin typeface="Calibri" pitchFamily="34" charset="0"/>
              </a:rPr>
              <a:t>Étape</a:t>
            </a:r>
            <a:r>
              <a:rPr lang="en-US" altLang="en-US" sz="1400" dirty="0" smtClean="0">
                <a:solidFill>
                  <a:srgbClr val="0000FF"/>
                </a:solidFill>
                <a:latin typeface="Calibri" pitchFamily="34" charset="0"/>
              </a:rPr>
              <a:t> 4 : </a:t>
            </a:r>
            <a:endParaRPr lang="en-US" altLang="en-US" sz="1400" dirty="0">
              <a:solidFill>
                <a:srgbClr val="0000FF"/>
              </a:solidFill>
              <a:latin typeface="Calibri" pitchFamily="34" charset="0"/>
            </a:endParaRPr>
          </a:p>
          <a:p>
            <a:pPr algn="ctr" eaLnBrk="1" hangingPunct="1">
              <a:spcBef>
                <a:spcPct val="0"/>
              </a:spcBef>
              <a:buClr>
                <a:srgbClr val="FFFFFF"/>
              </a:buClr>
              <a:buSzPct val="80000"/>
              <a:buNone/>
            </a:pPr>
            <a:r>
              <a:rPr lang="fr-FR" sz="1400" dirty="0">
                <a:solidFill>
                  <a:srgbClr val="0033CC"/>
                </a:solidFill>
                <a:latin typeface="Calibri" panose="020F0502020204030204" pitchFamily="34" charset="0"/>
              </a:rPr>
              <a:t>Analyse des modes d’action</a:t>
            </a:r>
            <a:endParaRPr lang="en-US" altLang="en-US" sz="1400" dirty="0">
              <a:solidFill>
                <a:srgbClr val="0033CC"/>
              </a:solidFill>
              <a:latin typeface="Calibri" pitchFamily="34" charset="0"/>
            </a:endParaRPr>
          </a:p>
        </p:txBody>
      </p:sp>
      <p:sp>
        <p:nvSpPr>
          <p:cNvPr id="208933" name="AutoShape 38"/>
          <p:cNvSpPr>
            <a:spLocks noChangeArrowheads="1"/>
          </p:cNvSpPr>
          <p:nvPr/>
        </p:nvSpPr>
        <p:spPr bwMode="auto">
          <a:xfrm rot="5400000">
            <a:off x="800895" y="2974791"/>
            <a:ext cx="576262" cy="485775"/>
          </a:xfrm>
          <a:custGeom>
            <a:avLst/>
            <a:gdLst>
              <a:gd name="T0" fmla="*/ 307619754 w 21600"/>
              <a:gd name="T1" fmla="*/ 0 h 21600"/>
              <a:gd name="T2" fmla="*/ 0 w 21600"/>
              <a:gd name="T3" fmla="*/ 122848224 h 21600"/>
              <a:gd name="T4" fmla="*/ 307619754 w 21600"/>
              <a:gd name="T5" fmla="*/ 245695932 h 21600"/>
              <a:gd name="T6" fmla="*/ 410159201 w 21600"/>
              <a:gd name="T7" fmla="*/ 122848224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p>
            <a:endParaRPr lang="fr-CH"/>
          </a:p>
        </p:txBody>
      </p:sp>
      <p:sp>
        <p:nvSpPr>
          <p:cNvPr id="11" name="ZoneTexte 10"/>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152</a:t>
            </a:fld>
            <a:endParaRPr lang="en-GB" altLang="en-US" sz="1600" b="1" dirty="0" smtClean="0">
              <a:solidFill>
                <a:srgbClr val="000000"/>
              </a:solidFill>
            </a:endParaRPr>
          </a:p>
        </p:txBody>
      </p:sp>
      <p:sp>
        <p:nvSpPr>
          <p:cNvPr id="14" name="ZoneTexte 13"/>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4289" name="Group 33"/>
          <p:cNvGraphicFramePr>
            <a:graphicFrameLocks noGrp="1"/>
          </p:cNvGraphicFramePr>
          <p:nvPr>
            <p:extLst>
              <p:ext uri="{D42A27DB-BD31-4B8C-83A1-F6EECF244321}">
                <p14:modId xmlns:p14="http://schemas.microsoft.com/office/powerpoint/2010/main" val="432694203"/>
              </p:ext>
            </p:extLst>
          </p:nvPr>
        </p:nvGraphicFramePr>
        <p:xfrm>
          <a:off x="614349" y="2260335"/>
          <a:ext cx="7798151" cy="4411087"/>
        </p:xfrm>
        <a:graphic>
          <a:graphicData uri="http://schemas.openxmlformats.org/drawingml/2006/table">
            <a:tbl>
              <a:tblPr/>
              <a:tblGrid>
                <a:gridCol w="2575071"/>
                <a:gridCol w="5223080"/>
              </a:tblGrid>
              <a:tr h="39687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rPr>
                        <a:t>COS (Chef d’état-major)</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lang="fr-FR" sz="1400" b="1" kern="1200" dirty="0" smtClean="0">
                          <a:solidFill>
                            <a:schemeClr val="tx1"/>
                          </a:solidFill>
                          <a:effectLst/>
                          <a:latin typeface="Calibri" panose="020F0502020204030204" pitchFamily="34" charset="0"/>
                          <a:ea typeface="+mn-ea"/>
                          <a:cs typeface="+mn-cs"/>
                        </a:rPr>
                        <a:t>Introduction, But, Programme, Mission</a:t>
                      </a:r>
                      <a:endPar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9372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US" altLang="en-US" sz="1400" b="1" i="0" u="none" strike="noStrike" cap="none" normalizeH="0" baseline="0" dirty="0" err="1" smtClean="0">
                          <a:ln>
                            <a:noFill/>
                          </a:ln>
                          <a:solidFill>
                            <a:schemeClr val="tx1"/>
                          </a:solidFill>
                          <a:effectLst/>
                          <a:latin typeface="Calibri" pitchFamily="34" charset="0"/>
                          <a:ea typeface="MS Mincho" pitchFamily="49" charset="-128"/>
                          <a:cs typeface="Times New Roman" pitchFamily="18" charset="0"/>
                        </a:rPr>
                        <a:t>Officier</a:t>
                      </a:r>
                      <a:r>
                        <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rPr>
                        <a:t> </a:t>
                      </a:r>
                      <a:r>
                        <a:rPr kumimoji="0" lang="en-US" altLang="en-US" sz="1400" b="1" i="0" u="none" strike="noStrike" cap="none" normalizeH="0" baseline="0" dirty="0" err="1" smtClean="0">
                          <a:ln>
                            <a:noFill/>
                          </a:ln>
                          <a:solidFill>
                            <a:schemeClr val="tx1"/>
                          </a:solidFill>
                          <a:effectLst/>
                          <a:latin typeface="Calibri" pitchFamily="34" charset="0"/>
                          <a:ea typeface="MS Mincho" pitchFamily="49" charset="-128"/>
                          <a:cs typeface="Times New Roman" pitchFamily="18" charset="0"/>
                        </a:rPr>
                        <a:t>d’information</a:t>
                      </a:r>
                      <a:endPar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r>
                        <a:rPr lang="fr-FR" sz="1400" b="1" kern="1200" dirty="0" smtClean="0">
                          <a:solidFill>
                            <a:schemeClr val="tx1"/>
                          </a:solidFill>
                          <a:effectLst/>
                          <a:latin typeface="Calibri" panose="020F0502020204030204" pitchFamily="34" charset="0"/>
                          <a:ea typeface="+mn-ea"/>
                          <a:cs typeface="+mn-cs"/>
                        </a:rPr>
                        <a:t>Information initiale, Terrain et Conditions météorologiques, Analyse des risques, Intentions probables</a:t>
                      </a:r>
                      <a:endParaRPr lang="fr-CH" sz="1400" b="1" kern="1200" dirty="0">
                        <a:solidFill>
                          <a:schemeClr val="tx1"/>
                        </a:solidFill>
                        <a:effectLst/>
                        <a:latin typeface="Calibri" panose="020F0502020204030204" pitchFamily="34" charset="0"/>
                        <a:ea typeface="+mn-ea"/>
                        <a:cs typeface="+mn-cs"/>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9372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rPr>
                        <a:t>COO </a:t>
                      </a:r>
                      <a:r>
                        <a:rPr lang="fr-FR" sz="1400" b="1" kern="1200" dirty="0" smtClean="0">
                          <a:solidFill>
                            <a:schemeClr val="tx1"/>
                          </a:solidFill>
                          <a:effectLst/>
                          <a:latin typeface="Calibri" panose="020F0502020204030204" pitchFamily="34" charset="0"/>
                          <a:ea typeface="+mn-ea"/>
                          <a:cs typeface="+mn-cs"/>
                        </a:rPr>
                        <a:t>(Chef des opérations)</a:t>
                      </a:r>
                      <a:endPar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r>
                        <a:rPr lang="fr-FR" sz="1400" b="1" kern="1200" dirty="0" smtClean="0">
                          <a:solidFill>
                            <a:schemeClr val="tx1"/>
                          </a:solidFill>
                          <a:effectLst/>
                          <a:latin typeface="Calibri" panose="020F0502020204030204" pitchFamily="34" charset="0"/>
                          <a:ea typeface="+mn-ea"/>
                          <a:cs typeface="+mn-cs"/>
                        </a:rPr>
                        <a:t>Situation générale, Intention du Quartier général ou du Haut-Commandement, Concept d’opérations, Cellule de gestion des</a:t>
                      </a:r>
                      <a:endParaRPr lang="fr-CH" sz="1400" b="1" kern="1200" dirty="0" smtClean="0">
                        <a:solidFill>
                          <a:schemeClr val="tx1"/>
                        </a:solidFill>
                        <a:effectLst/>
                        <a:latin typeface="Calibri" panose="020F0502020204030204" pitchFamily="34" charset="0"/>
                        <a:ea typeface="+mn-ea"/>
                        <a:cs typeface="+mn-cs"/>
                      </a:endParaRPr>
                    </a:p>
                    <a:p>
                      <a:r>
                        <a:rPr lang="fr-FR" sz="1400" b="1" kern="1200" dirty="0" smtClean="0">
                          <a:solidFill>
                            <a:schemeClr val="tx1"/>
                          </a:solidFill>
                          <a:effectLst/>
                          <a:latin typeface="Calibri" panose="020F0502020204030204" pitchFamily="34" charset="0"/>
                          <a:ea typeface="+mn-ea"/>
                          <a:cs typeface="+mn-cs"/>
                        </a:rPr>
                        <a:t>Crises (</a:t>
                      </a:r>
                      <a:r>
                        <a:rPr lang="fr-FR" sz="1400" b="1" kern="1200" dirty="0" err="1" smtClean="0">
                          <a:solidFill>
                            <a:schemeClr val="tx1"/>
                          </a:solidFill>
                          <a:effectLst/>
                          <a:latin typeface="Calibri" panose="020F0502020204030204" pitchFamily="34" charset="0"/>
                          <a:ea typeface="+mn-ea"/>
                          <a:cs typeface="+mn-cs"/>
                        </a:rPr>
                        <a:t>CoG</a:t>
                      </a:r>
                      <a:r>
                        <a:rPr lang="fr-FR" sz="1400" b="1" kern="1200" dirty="0" smtClean="0">
                          <a:solidFill>
                            <a:schemeClr val="tx1"/>
                          </a:solidFill>
                          <a:effectLst/>
                          <a:latin typeface="Calibri" panose="020F0502020204030204" pitchFamily="34" charset="0"/>
                          <a:ea typeface="+mn-ea"/>
                          <a:cs typeface="+mn-cs"/>
                        </a:rPr>
                        <a:t>), état final souhaité</a:t>
                      </a:r>
                      <a:endPar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40000">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rPr>
                        <a:t>COO </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a:spcBef>
                          <a:spcPts val="0"/>
                        </a:spcBef>
                      </a:pPr>
                      <a:r>
                        <a:rPr lang="fr-FR" sz="1400" b="1" kern="1200" dirty="0" smtClean="0">
                          <a:solidFill>
                            <a:schemeClr val="tx1"/>
                          </a:solidFill>
                          <a:effectLst/>
                          <a:latin typeface="Calibri" panose="020F0502020204030204" pitchFamily="34" charset="0"/>
                          <a:ea typeface="+mn-ea"/>
                          <a:cs typeface="+mn-cs"/>
                        </a:rPr>
                        <a:t>Mission explicite, mission implicite et tâches essentielles, décision, Directives et données, Conclusions &amp; Recommandations</a:t>
                      </a:r>
                      <a:endPar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endParaRPr>
                    </a:p>
                  </a:txBody>
                  <a:tcPr marL="90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8417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rPr>
                        <a:t>CLO</a:t>
                      </a:r>
                      <a:r>
                        <a:rPr lang="fr-FR" sz="1400" b="1" kern="1200" dirty="0" smtClean="0">
                          <a:solidFill>
                            <a:schemeClr val="tx1"/>
                          </a:solidFill>
                          <a:effectLst/>
                          <a:latin typeface="Calibri" panose="020F0502020204030204" pitchFamily="34" charset="0"/>
                          <a:ea typeface="+mn-ea"/>
                          <a:cs typeface="+mn-cs"/>
                        </a:rPr>
                        <a:t>CLO (Chef de la logistique)</a:t>
                      </a:r>
                      <a:endPar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lang="fr-FR" sz="1400" b="1" kern="1200" dirty="0" smtClean="0">
                          <a:solidFill>
                            <a:schemeClr val="tx1"/>
                          </a:solidFill>
                          <a:effectLst/>
                          <a:latin typeface="Calibri" panose="020F0502020204030204" pitchFamily="34" charset="0"/>
                          <a:ea typeface="+mn-ea"/>
                          <a:cs typeface="+mn-cs"/>
                        </a:rPr>
                        <a:t>Estimation logistique &amp; Recommandations</a:t>
                      </a:r>
                      <a:endPar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8463">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rPr>
                        <a:t>CMPO </a:t>
                      </a:r>
                      <a:r>
                        <a:rPr lang="fr-FR" sz="1400" b="1" kern="1200" dirty="0" smtClean="0">
                          <a:solidFill>
                            <a:schemeClr val="tx1"/>
                          </a:solidFill>
                          <a:effectLst/>
                          <a:latin typeface="Calibri" panose="020F0502020204030204" pitchFamily="34" charset="0"/>
                          <a:ea typeface="+mn-ea"/>
                          <a:cs typeface="+mn-cs"/>
                        </a:rPr>
                        <a:t>(Responsable de l’administration du personnel militaire)</a:t>
                      </a:r>
                      <a:endPar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lang="fr-FR" sz="1400" b="1" kern="1200" dirty="0" smtClean="0">
                          <a:solidFill>
                            <a:schemeClr val="tx1"/>
                          </a:solidFill>
                          <a:effectLst/>
                          <a:latin typeface="Calibri" panose="020F0502020204030204" pitchFamily="34" charset="0"/>
                          <a:ea typeface="+mn-ea"/>
                          <a:cs typeface="+mn-cs"/>
                        </a:rPr>
                        <a:t>Estimation personnelle &amp; Recommandations</a:t>
                      </a:r>
                      <a:endPar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87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US" altLang="en-US" sz="1400" b="1" i="0" u="none" strike="noStrike" cap="none" normalizeH="0" baseline="0" dirty="0" smtClean="0">
                          <a:ln>
                            <a:noFill/>
                          </a:ln>
                          <a:solidFill>
                            <a:srgbClr val="0000FF"/>
                          </a:solidFill>
                          <a:effectLst/>
                          <a:latin typeface="Calibri" pitchFamily="34" charset="0"/>
                          <a:ea typeface="MS Mincho" pitchFamily="49" charset="-128"/>
                          <a:cs typeface="Times New Roman" pitchFamily="18" charset="0"/>
                        </a:rPr>
                        <a:t>CIMIC-NU</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lang="fr-FR" sz="1400" b="1" kern="1200" dirty="0" smtClean="0">
                          <a:solidFill>
                            <a:srgbClr val="0033CC"/>
                          </a:solidFill>
                          <a:effectLst/>
                          <a:latin typeface="Calibri" panose="020F0502020204030204" pitchFamily="34" charset="0"/>
                          <a:ea typeface="+mn-ea"/>
                          <a:cs typeface="+mn-cs"/>
                        </a:rPr>
                        <a:t>Estimation de la CIMIC &amp; Recommandations</a:t>
                      </a:r>
                      <a:endParaRPr kumimoji="0" lang="en-US" altLang="en-US" sz="1400" b="1" i="0" u="none" strike="noStrike" cap="none" normalizeH="0" baseline="0" dirty="0" smtClean="0">
                        <a:ln>
                          <a:noFill/>
                        </a:ln>
                        <a:solidFill>
                          <a:srgbClr val="0033CC"/>
                        </a:solidFill>
                        <a:effectLst/>
                        <a:latin typeface="Calibri" pitchFamily="34" charset="0"/>
                        <a:ea typeface="MS Mincho" pitchFamily="49" charset="-128"/>
                        <a:cs typeface="Times New Roman"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93725">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rPr>
                        <a:t>COS</a:t>
                      </a:r>
                      <a:r>
                        <a:rPr lang="fr-FR" sz="1400" b="1" kern="1200" dirty="0" smtClean="0">
                          <a:solidFill>
                            <a:schemeClr val="tx1"/>
                          </a:solidFill>
                          <a:effectLst/>
                          <a:latin typeface="Calibri" panose="020F0502020204030204" pitchFamily="34" charset="0"/>
                          <a:ea typeface="+mn-ea"/>
                          <a:cs typeface="+mn-cs"/>
                        </a:rPr>
                        <a:t>COS (Chef d’état-major)</a:t>
                      </a:r>
                      <a:endPar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marL="742950" indent="-285750" algn="l" eaLnBrk="0" hangingPunct="0">
                        <a:spcBef>
                          <a:spcPct val="20000"/>
                        </a:spcBef>
                        <a:defRPr>
                          <a:solidFill>
                            <a:srgbClr val="C0C0C0"/>
                          </a:solidFill>
                          <a:latin typeface="Times New Roman" pitchFamily="18" charset="0"/>
                        </a:defRPr>
                      </a:lvl2pPr>
                      <a:lvl3pPr marL="1143000" indent="-228600" algn="l" eaLnBrk="0" hangingPunct="0">
                        <a:spcBef>
                          <a:spcPct val="20000"/>
                        </a:spcBef>
                        <a:defRPr sz="2000">
                          <a:solidFill>
                            <a:srgbClr val="99CC00"/>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lang="fr-FR" sz="1400" b="1" kern="1200" dirty="0" smtClean="0">
                          <a:solidFill>
                            <a:schemeClr val="tx1"/>
                          </a:solidFill>
                          <a:effectLst/>
                          <a:latin typeface="Calibri" panose="020F0502020204030204" pitchFamily="34" charset="0"/>
                          <a:ea typeface="+mn-ea"/>
                          <a:cs typeface="+mn-cs"/>
                        </a:rPr>
                        <a:t>Nouvelles Directives, Résumé et/ou demande de directives au Commandant</a:t>
                      </a:r>
                      <a:endParaRPr kumimoji="0" lang="en-US" altLang="en-US" sz="1400" b="1" i="0" u="none" strike="noStrike" cap="none" normalizeH="0" baseline="0" dirty="0" smtClean="0">
                        <a:ln>
                          <a:noFill/>
                        </a:ln>
                        <a:solidFill>
                          <a:schemeClr val="tx1"/>
                        </a:solidFill>
                        <a:effectLst/>
                        <a:latin typeface="Calibri" pitchFamily="34" charset="0"/>
                        <a:ea typeface="MS Mincho" pitchFamily="49" charset="-128"/>
                        <a:cs typeface="Times New Roman"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209952" name="Text Box 34"/>
          <p:cNvSpPr txBox="1">
            <a:spLocks noChangeArrowheads="1"/>
          </p:cNvSpPr>
          <p:nvPr/>
        </p:nvSpPr>
        <p:spPr bwMode="auto">
          <a:xfrm>
            <a:off x="846716" y="893763"/>
            <a:ext cx="7488974" cy="43704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lnSpc>
                <a:spcPct val="80000"/>
              </a:lnSpc>
              <a:spcBef>
                <a:spcPct val="50000"/>
              </a:spcBef>
              <a:buFontTx/>
              <a:buNone/>
            </a:pPr>
            <a:r>
              <a:rPr lang="fr-FR" sz="2800" dirty="0">
                <a:solidFill>
                  <a:schemeClr val="tx1"/>
                </a:solidFill>
                <a:latin typeface="Calibri" panose="020F0502020204030204" pitchFamily="34" charset="0"/>
              </a:rPr>
              <a:t>Conférence/Exposé à l’intention du </a:t>
            </a:r>
            <a:r>
              <a:rPr lang="fr-FR" sz="2800" dirty="0" smtClean="0">
                <a:solidFill>
                  <a:schemeClr val="tx1"/>
                </a:solidFill>
                <a:latin typeface="Calibri" panose="020F0502020204030204" pitchFamily="34" charset="0"/>
              </a:rPr>
              <a:t>personnel</a:t>
            </a:r>
            <a:endParaRPr lang="en-GB" altLang="en-US" sz="2800" dirty="0">
              <a:solidFill>
                <a:srgbClr val="000000"/>
              </a:solidFill>
              <a:latin typeface="Calibri" pitchFamily="34" charset="0"/>
            </a:endParaRPr>
          </a:p>
        </p:txBody>
      </p:sp>
      <p:sp>
        <p:nvSpPr>
          <p:cNvPr id="220167" name="Rectangle 7"/>
          <p:cNvSpPr>
            <a:spLocks noChangeArrowheads="1"/>
          </p:cNvSpPr>
          <p:nvPr/>
        </p:nvSpPr>
        <p:spPr bwMode="auto">
          <a:xfrm>
            <a:off x="2730500" y="317500"/>
            <a:ext cx="3515899" cy="461665"/>
          </a:xfrm>
          <a:prstGeom prst="rect">
            <a:avLst/>
          </a:prstGeom>
          <a:noFill/>
          <a:ln w="9525" algn="ctr">
            <a:noFill/>
            <a:miter lim="800000"/>
            <a:headEnd/>
            <a:tailEnd/>
          </a:ln>
          <a:effectLst/>
        </p:spPr>
        <p:txBody>
          <a:bodyPr wrap="none">
            <a:spAutoFit/>
          </a:bodyPr>
          <a:lstStyle/>
          <a:p>
            <a:pPr>
              <a:buClr>
                <a:srgbClr val="FFFFFF"/>
              </a:buClr>
              <a:buSzPct val="80000"/>
              <a:buFont typeface="Wingdings" pitchFamily="2" charset="2"/>
              <a:buNone/>
              <a:defRPr/>
            </a:pPr>
            <a:r>
              <a:rPr lang="en-US" sz="2400" b="1" dirty="0">
                <a:solidFill>
                  <a:srgbClr val="000000"/>
                </a:solidFill>
                <a:effectLst>
                  <a:outerShdw blurRad="38100" dist="38100" dir="2700000" algn="tl">
                    <a:srgbClr val="C0C0C0"/>
                  </a:outerShdw>
                </a:effectLst>
              </a:rPr>
              <a:t>EXPOSÉS OPÉRATIONNELS</a:t>
            </a:r>
            <a:endParaRPr lang="en-US" sz="2400" dirty="0">
              <a:solidFill>
                <a:srgbClr val="000000"/>
              </a:solidFill>
            </a:endParaRPr>
          </a:p>
        </p:txBody>
      </p:sp>
      <p:sp>
        <p:nvSpPr>
          <p:cNvPr id="209954" name="AutoShape 37"/>
          <p:cNvSpPr>
            <a:spLocks noChangeArrowheads="1"/>
          </p:cNvSpPr>
          <p:nvPr/>
        </p:nvSpPr>
        <p:spPr bwMode="auto">
          <a:xfrm>
            <a:off x="3995738" y="1547813"/>
            <a:ext cx="4954587" cy="574675"/>
          </a:xfrm>
          <a:prstGeom prst="wedgeRoundRectCallout">
            <a:avLst>
              <a:gd name="adj1" fmla="val -34685"/>
              <a:gd name="adj2" fmla="val -85912"/>
              <a:gd name="adj3" fmla="val 16667"/>
            </a:avLst>
          </a:prstGeom>
          <a:noFill/>
          <a:ln w="9525"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fr-FR" sz="1400" dirty="0">
                <a:solidFill>
                  <a:schemeClr val="tx1"/>
                </a:solidFill>
                <a:latin typeface="Calibri" panose="020F0502020204030204" pitchFamily="34" charset="0"/>
              </a:rPr>
              <a:t>visant à informer les personnels des progrès accomplis et </a:t>
            </a:r>
            <a:r>
              <a:rPr lang="fr-FR" sz="1400" dirty="0" smtClean="0">
                <a:solidFill>
                  <a:schemeClr val="tx1"/>
                </a:solidFill>
                <a:latin typeface="Calibri" panose="020F0502020204030204" pitchFamily="34" charset="0"/>
              </a:rPr>
              <a:t>à coordonner </a:t>
            </a:r>
            <a:r>
              <a:rPr lang="fr-FR" sz="1400" dirty="0">
                <a:solidFill>
                  <a:schemeClr val="tx1"/>
                </a:solidFill>
                <a:latin typeface="Calibri" panose="020F0502020204030204" pitchFamily="34" charset="0"/>
              </a:rPr>
              <a:t>le flux de travail et le processus de </a:t>
            </a:r>
            <a:r>
              <a:rPr lang="fr-FR" sz="1400" dirty="0" smtClean="0">
                <a:solidFill>
                  <a:schemeClr val="tx1"/>
                </a:solidFill>
                <a:latin typeface="Calibri" panose="020F0502020204030204" pitchFamily="34" charset="0"/>
              </a:rPr>
              <a:t>planification.</a:t>
            </a:r>
            <a:endParaRPr lang="en-US" altLang="en-US" sz="1400" b="0" dirty="0">
              <a:solidFill>
                <a:srgbClr val="000000"/>
              </a:solidFill>
              <a:latin typeface="Calibri" pitchFamily="34" charset="0"/>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153</a:t>
            </a:fld>
            <a:endParaRPr lang="en-GB" altLang="en-US" sz="1600" b="1" dirty="0" smtClean="0">
              <a:solidFill>
                <a:srgbClr val="000000"/>
              </a:solidFill>
            </a:endParaRPr>
          </a:p>
        </p:txBody>
      </p:sp>
      <p:sp>
        <p:nvSpPr>
          <p:cNvPr id="12" name="ZoneTexte 11"/>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7" name="ZoneTexte 2"/>
          <p:cNvSpPr txBox="1">
            <a:spLocks noChangeArrowheads="1"/>
          </p:cNvSpPr>
          <p:nvPr/>
        </p:nvSpPr>
        <p:spPr bwMode="auto">
          <a:xfrm>
            <a:off x="385763" y="1593035"/>
            <a:ext cx="7970837" cy="4708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52425" indent="-352425"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150000"/>
              </a:lnSpc>
              <a:spcBef>
                <a:spcPct val="0"/>
              </a:spcBef>
              <a:buFontTx/>
              <a:buNone/>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Fiches de référence </a:t>
            </a:r>
            <a:r>
              <a:rPr lang="fr-FR" dirty="0" smtClean="0">
                <a:solidFill>
                  <a:schemeClr val="tx1"/>
                </a:solidFill>
                <a:latin typeface="Calibri" panose="020F0502020204030204" pitchFamily="34" charset="0"/>
              </a:rPr>
              <a:t>initiales</a:t>
            </a:r>
            <a:endParaRPr lang="en-US" altLang="en-US" dirty="0">
              <a:solidFill>
                <a:srgbClr val="000000"/>
              </a:solidFill>
              <a:latin typeface="Calibri" pitchFamily="34" charset="0"/>
            </a:endParaRPr>
          </a:p>
          <a:p>
            <a:pPr eaLnBrk="1" hangingPunct="1">
              <a:lnSpc>
                <a:spcPct val="150000"/>
              </a:lnSpc>
              <a:spcBef>
                <a:spcPct val="0"/>
              </a:spcBef>
              <a:buFontTx/>
              <a:buNone/>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Volume/Partie/Section 1 – Introduction</a:t>
            </a:r>
            <a:endParaRPr lang="en-US" altLang="en-US" dirty="0">
              <a:solidFill>
                <a:schemeClr val="tx1"/>
              </a:solidFill>
              <a:latin typeface="Calibri" pitchFamily="34" charset="0"/>
            </a:endParaRPr>
          </a:p>
          <a:p>
            <a:pPr eaLnBrk="1" hangingPunct="1">
              <a:lnSpc>
                <a:spcPct val="150000"/>
              </a:lnSpc>
              <a:spcBef>
                <a:spcPct val="0"/>
              </a:spcBef>
              <a:buFontTx/>
              <a:buNone/>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Volume/Partie/Section 2 – Quartier général</a:t>
            </a:r>
            <a:endParaRPr lang="en-US" altLang="en-US" dirty="0">
              <a:solidFill>
                <a:schemeClr val="tx1"/>
              </a:solidFill>
              <a:latin typeface="Calibri" pitchFamily="34" charset="0"/>
            </a:endParaRPr>
          </a:p>
          <a:p>
            <a:pPr eaLnBrk="1" hangingPunct="1">
              <a:lnSpc>
                <a:spcPct val="150000"/>
              </a:lnSpc>
              <a:spcBef>
                <a:spcPct val="0"/>
              </a:spcBef>
              <a:buFontTx/>
              <a:buNone/>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Volume/Partie/Section 3 – Opérations</a:t>
            </a:r>
            <a:endParaRPr lang="en-US" altLang="en-US" dirty="0">
              <a:solidFill>
                <a:schemeClr val="tx1"/>
              </a:solidFill>
              <a:latin typeface="Calibri" pitchFamily="34" charset="0"/>
            </a:endParaRPr>
          </a:p>
          <a:p>
            <a:pPr eaLnBrk="1" hangingPunct="1">
              <a:lnSpc>
                <a:spcPct val="150000"/>
              </a:lnSpc>
              <a:spcBef>
                <a:spcPct val="0"/>
              </a:spcBef>
              <a:buFontTx/>
              <a:buNone/>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Volume/Partie/Section 4 -  Administration du personnel</a:t>
            </a:r>
            <a:endParaRPr lang="en-US" altLang="en-US" dirty="0">
              <a:solidFill>
                <a:schemeClr val="tx1"/>
              </a:solidFill>
              <a:latin typeface="Calibri" pitchFamily="34" charset="0"/>
            </a:endParaRPr>
          </a:p>
          <a:p>
            <a:pPr eaLnBrk="1" hangingPunct="1">
              <a:lnSpc>
                <a:spcPct val="150000"/>
              </a:lnSpc>
              <a:spcBef>
                <a:spcPct val="0"/>
              </a:spcBef>
              <a:buFontTx/>
              <a:buNone/>
            </a:pPr>
            <a:r>
              <a:rPr lang="en-US" altLang="en-US" dirty="0">
                <a:solidFill>
                  <a:schemeClr val="tx1"/>
                </a:solidFill>
                <a:latin typeface="Calibri" pitchFamily="34" charset="0"/>
              </a:rPr>
              <a:t>•	</a:t>
            </a:r>
            <a:r>
              <a:rPr lang="fr-FR" dirty="0">
                <a:solidFill>
                  <a:schemeClr val="tx1"/>
                </a:solidFill>
                <a:latin typeface="Calibri" panose="020F0502020204030204" pitchFamily="34" charset="0"/>
              </a:rPr>
              <a:t>Volume/Partie/Section 5 – Logistique et Administration</a:t>
            </a:r>
            <a:endParaRPr lang="en-US" altLang="en-US" dirty="0">
              <a:solidFill>
                <a:schemeClr val="tx1"/>
              </a:solidFill>
              <a:latin typeface="Calibri" pitchFamily="34" charset="0"/>
            </a:endParaRPr>
          </a:p>
          <a:p>
            <a:pPr eaLnBrk="1" hangingPunct="1">
              <a:lnSpc>
                <a:spcPct val="150000"/>
              </a:lnSpc>
              <a:spcBef>
                <a:spcPct val="0"/>
              </a:spcBef>
              <a:buFontTx/>
              <a:buChar char="•"/>
            </a:pPr>
            <a:r>
              <a:rPr lang="en-US" altLang="en-US" dirty="0">
                <a:solidFill>
                  <a:srgbClr val="000000"/>
                </a:solidFill>
                <a:latin typeface="Calibri" pitchFamily="34" charset="0"/>
              </a:rPr>
              <a:t> […]</a:t>
            </a:r>
          </a:p>
          <a:p>
            <a:pPr eaLnBrk="1" hangingPunct="1">
              <a:spcBef>
                <a:spcPct val="0"/>
              </a:spcBef>
              <a:buFontTx/>
              <a:buChar char="•"/>
            </a:pPr>
            <a:r>
              <a:rPr lang="fr-FR" dirty="0">
                <a:solidFill>
                  <a:srgbClr val="0033CC"/>
                </a:solidFill>
                <a:latin typeface="Calibri" panose="020F0502020204030204" pitchFamily="34" charset="0"/>
              </a:rPr>
              <a:t>Volume/Partie/Section CIMIC-NU / ou ANNEXE A LA CIMIC-NU</a:t>
            </a:r>
            <a:endParaRPr lang="en-US" altLang="en-US" dirty="0">
              <a:solidFill>
                <a:srgbClr val="0033CC"/>
              </a:solidFill>
              <a:latin typeface="Calibri" pitchFamily="34" charset="0"/>
            </a:endParaRPr>
          </a:p>
        </p:txBody>
      </p:sp>
      <p:sp>
        <p:nvSpPr>
          <p:cNvPr id="210948" name="Espace réservé du numéro de diapositive 4"/>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lnSpc>
                <a:spcPct val="80000"/>
              </a:lnSpc>
              <a:spcBef>
                <a:spcPct val="0"/>
              </a:spcBef>
              <a:buFontTx/>
              <a:buNone/>
            </a:pPr>
            <a:fld id="{6A0222C0-5E5D-46E4-997C-AD8730322FE5}" type="slidenum">
              <a:rPr lang="fr-FR" altLang="en-US" sz="1200" b="0">
                <a:solidFill>
                  <a:srgbClr val="FFFFFF"/>
                </a:solidFill>
                <a:latin typeface="Arial" pitchFamily="34" charset="0"/>
              </a:rPr>
              <a:pPr algn="r" eaLnBrk="1" hangingPunct="1">
                <a:lnSpc>
                  <a:spcPct val="80000"/>
                </a:lnSpc>
                <a:spcBef>
                  <a:spcPct val="0"/>
                </a:spcBef>
                <a:buFontTx/>
                <a:buNone/>
              </a:pPr>
              <a:t>154</a:t>
            </a:fld>
            <a:endParaRPr lang="fr-FR" altLang="en-US" sz="1200" b="0">
              <a:solidFill>
                <a:srgbClr val="FFFFFF"/>
              </a:solidFill>
              <a:latin typeface="Arial" pitchFamily="34" charset="0"/>
            </a:endParaRPr>
          </a:p>
        </p:txBody>
      </p:sp>
      <p:sp>
        <p:nvSpPr>
          <p:cNvPr id="210949" name="Text Box 4"/>
          <p:cNvSpPr txBox="1">
            <a:spLocks noChangeArrowheads="1"/>
          </p:cNvSpPr>
          <p:nvPr/>
        </p:nvSpPr>
        <p:spPr bwMode="auto">
          <a:xfrm>
            <a:off x="385763" y="740650"/>
            <a:ext cx="8526002" cy="89255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fr-FR" sz="2600" dirty="0">
                <a:solidFill>
                  <a:schemeClr val="tx1"/>
                </a:solidFill>
                <a:latin typeface="Calibri" panose="020F0502020204030204" pitchFamily="34" charset="0"/>
              </a:rPr>
              <a:t>Mise en place et organisation des Procédures opérationnelles permanentes du Quartier général des </a:t>
            </a:r>
            <a:r>
              <a:rPr lang="fr-FR" sz="2600" dirty="0" smtClean="0">
                <a:solidFill>
                  <a:schemeClr val="tx1"/>
                </a:solidFill>
                <a:latin typeface="Calibri" panose="020F0502020204030204" pitchFamily="34" charset="0"/>
              </a:rPr>
              <a:t>Forces</a:t>
            </a:r>
            <a:endParaRPr lang="en-GB" altLang="en-US" sz="2600" dirty="0">
              <a:solidFill>
                <a:schemeClr val="tx1"/>
              </a:solidFill>
              <a:latin typeface="Calibri" pitchFamily="34" charset="0"/>
            </a:endParaRPr>
          </a:p>
        </p:txBody>
      </p:sp>
      <p:sp>
        <p:nvSpPr>
          <p:cNvPr id="287749" name="Rectangle 5"/>
          <p:cNvSpPr>
            <a:spLocks noChangeArrowheads="1"/>
          </p:cNvSpPr>
          <p:nvPr/>
        </p:nvSpPr>
        <p:spPr bwMode="auto">
          <a:xfrm>
            <a:off x="155425" y="301056"/>
            <a:ext cx="8871555" cy="800219"/>
          </a:xfrm>
          <a:prstGeom prst="rect">
            <a:avLst/>
          </a:prstGeom>
          <a:noFill/>
          <a:ln w="9525" algn="ctr">
            <a:noFill/>
            <a:miter lim="800000"/>
            <a:headEnd/>
            <a:tailEnd/>
          </a:ln>
          <a:effectLst/>
        </p:spPr>
        <p:txBody>
          <a:bodyPr wrap="square">
            <a:spAutoFit/>
          </a:bodyPr>
          <a:lstStyle>
            <a:lvl1pPr eaLnBrk="0" hangingPunct="0">
              <a:defRPr sz="1600">
                <a:solidFill>
                  <a:schemeClr val="tx1"/>
                </a:solidFill>
                <a:latin typeface="Calibri" pitchFamily="34" charset="0"/>
                <a:cs typeface="Arial" pitchFamily="34" charset="0"/>
              </a:defRPr>
            </a:lvl1pPr>
            <a:lvl2pPr marL="742950" indent="-285750" eaLnBrk="0" hangingPunct="0">
              <a:defRPr sz="1600">
                <a:solidFill>
                  <a:schemeClr val="tx1"/>
                </a:solidFill>
                <a:latin typeface="Calibri" pitchFamily="34" charset="0"/>
                <a:cs typeface="Arial" pitchFamily="34" charset="0"/>
              </a:defRPr>
            </a:lvl2pPr>
            <a:lvl3pPr marL="1143000" indent="-228600" eaLnBrk="0" hangingPunct="0">
              <a:defRPr sz="1600">
                <a:solidFill>
                  <a:schemeClr val="tx1"/>
                </a:solidFill>
                <a:latin typeface="Calibri" pitchFamily="34" charset="0"/>
                <a:cs typeface="Arial" pitchFamily="34" charset="0"/>
              </a:defRPr>
            </a:lvl3pPr>
            <a:lvl4pPr marL="1600200" indent="-228600" eaLnBrk="0" hangingPunct="0">
              <a:defRPr sz="1600">
                <a:solidFill>
                  <a:schemeClr val="tx1"/>
                </a:solidFill>
                <a:latin typeface="Calibri" pitchFamily="34" charset="0"/>
                <a:cs typeface="Arial" pitchFamily="34" charset="0"/>
              </a:defRPr>
            </a:lvl4pPr>
            <a:lvl5pPr marL="2057400" indent="-228600" eaLnBrk="0" hangingPunct="0">
              <a:defRPr sz="1600">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defRPr/>
            </a:pPr>
            <a:r>
              <a:rPr lang="fr-FR" sz="2300" b="1" dirty="0" smtClean="0"/>
              <a:t>PROCÉDURES OPÉRATIONNELLES PERMANENTES (</a:t>
            </a:r>
            <a:r>
              <a:rPr lang="fr-FR" sz="2300" b="1" dirty="0"/>
              <a:t>SOPS) de la CIMIC-NU</a:t>
            </a:r>
            <a:r>
              <a:rPr lang="fr-FR" sz="2300" dirty="0"/>
              <a:t>	</a:t>
            </a:r>
            <a:endParaRPr lang="en-US" altLang="en-US" sz="2300" dirty="0">
              <a:solidFill>
                <a:srgbClr val="0000FF"/>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154</a:t>
            </a:fld>
            <a:endParaRPr lang="en-GB" altLang="en-US" sz="1600" b="1" dirty="0" smtClean="0">
              <a:solidFill>
                <a:srgbClr val="000000"/>
              </a:solidFill>
            </a:endParaRPr>
          </a:p>
        </p:txBody>
      </p:sp>
      <p:sp>
        <p:nvSpPr>
          <p:cNvPr id="11" name="ZoneTexte 10"/>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1" name="ZoneTexte 2"/>
          <p:cNvSpPr txBox="1">
            <a:spLocks noChangeArrowheads="1"/>
          </p:cNvSpPr>
          <p:nvPr/>
        </p:nvSpPr>
        <p:spPr bwMode="auto">
          <a:xfrm>
            <a:off x="309563" y="1431940"/>
            <a:ext cx="7450137"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52425" indent="-352425"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 typeface="Wingdings" pitchFamily="2" charset="2"/>
              <a:buChar char="q"/>
            </a:pPr>
            <a:r>
              <a:rPr lang="fr-FR" dirty="0">
                <a:solidFill>
                  <a:schemeClr val="tx1"/>
                </a:solidFill>
                <a:latin typeface="Calibri" panose="020F0502020204030204" pitchFamily="34" charset="0"/>
              </a:rPr>
              <a:t>Structure (organisation) de la CIMIC-NU </a:t>
            </a:r>
            <a:r>
              <a:rPr lang="fr-FR" dirty="0" smtClean="0">
                <a:solidFill>
                  <a:schemeClr val="tx1"/>
                </a:solidFill>
                <a:latin typeface="Calibri" panose="020F0502020204030204" pitchFamily="34" charset="0"/>
              </a:rPr>
              <a:t/>
            </a:r>
            <a:br>
              <a:rPr lang="fr-FR" dirty="0" smtClean="0">
                <a:solidFill>
                  <a:schemeClr val="tx1"/>
                </a:solidFill>
                <a:latin typeface="Calibri" panose="020F0502020204030204" pitchFamily="34" charset="0"/>
              </a:rPr>
            </a:br>
            <a:r>
              <a:rPr lang="fr-FR" dirty="0" smtClean="0">
                <a:solidFill>
                  <a:schemeClr val="tx1"/>
                </a:solidFill>
                <a:latin typeface="Calibri" panose="020F0502020204030204" pitchFamily="34" charset="0"/>
              </a:rPr>
              <a:t>dans </a:t>
            </a:r>
            <a:r>
              <a:rPr lang="fr-FR" dirty="0">
                <a:solidFill>
                  <a:schemeClr val="tx1"/>
                </a:solidFill>
                <a:latin typeface="Calibri" panose="020F0502020204030204" pitchFamily="34" charset="0"/>
              </a:rPr>
              <a:t>le cadre de la </a:t>
            </a:r>
            <a:r>
              <a:rPr lang="fr-FR" dirty="0" smtClean="0">
                <a:solidFill>
                  <a:schemeClr val="tx1"/>
                </a:solidFill>
                <a:latin typeface="Calibri" panose="020F0502020204030204" pitchFamily="34" charset="0"/>
              </a:rPr>
              <a:t>Mission</a:t>
            </a:r>
            <a:endParaRPr lang="en-US" altLang="en-US" dirty="0" smtClean="0">
              <a:solidFill>
                <a:schemeClr val="tx1"/>
              </a:solidFill>
              <a:latin typeface="Calibri" pitchFamily="34" charset="0"/>
            </a:endParaRPr>
          </a:p>
          <a:p>
            <a:pPr eaLnBrk="1" hangingPunct="1">
              <a:lnSpc>
                <a:spcPct val="150000"/>
              </a:lnSpc>
              <a:spcBef>
                <a:spcPct val="0"/>
              </a:spcBef>
              <a:buFont typeface="Wingdings" pitchFamily="2" charset="2"/>
              <a:buChar char="q"/>
            </a:pPr>
            <a:r>
              <a:rPr lang="fr-FR" dirty="0">
                <a:solidFill>
                  <a:schemeClr val="tx1"/>
                </a:solidFill>
                <a:latin typeface="Calibri" panose="020F0502020204030204" pitchFamily="34" charset="0"/>
              </a:rPr>
              <a:t>Mandat du personnel de la CIMIC-NU</a:t>
            </a:r>
            <a:endParaRPr lang="en-US" altLang="en-US" dirty="0" smtClean="0">
              <a:solidFill>
                <a:schemeClr val="tx1"/>
              </a:solidFill>
              <a:latin typeface="Calibri" pitchFamily="34" charset="0"/>
            </a:endParaRPr>
          </a:p>
          <a:p>
            <a:pPr eaLnBrk="1" hangingPunct="1">
              <a:lnSpc>
                <a:spcPct val="150000"/>
              </a:lnSpc>
              <a:spcBef>
                <a:spcPct val="0"/>
              </a:spcBef>
              <a:buFont typeface="Wingdings" pitchFamily="2" charset="2"/>
              <a:buChar char="q"/>
            </a:pPr>
            <a:r>
              <a:rPr lang="fr-FR" dirty="0">
                <a:solidFill>
                  <a:schemeClr val="tx1"/>
                </a:solidFill>
                <a:latin typeface="Calibri" panose="020F0502020204030204" pitchFamily="34" charset="0"/>
              </a:rPr>
              <a:t>Fonctions de liaison et matrice</a:t>
            </a:r>
            <a:endParaRPr lang="en-US" altLang="en-US" dirty="0" smtClean="0">
              <a:solidFill>
                <a:schemeClr val="tx1"/>
              </a:solidFill>
              <a:latin typeface="Calibri" pitchFamily="34" charset="0"/>
            </a:endParaRPr>
          </a:p>
          <a:p>
            <a:pPr eaLnBrk="1" hangingPunct="1">
              <a:lnSpc>
                <a:spcPct val="150000"/>
              </a:lnSpc>
              <a:spcBef>
                <a:spcPct val="0"/>
              </a:spcBef>
              <a:buFont typeface="Wingdings" pitchFamily="2" charset="2"/>
              <a:buChar char="q"/>
            </a:pPr>
            <a:r>
              <a:rPr lang="fr-FR" dirty="0">
                <a:solidFill>
                  <a:schemeClr val="tx1"/>
                </a:solidFill>
                <a:latin typeface="Calibri" panose="020F0502020204030204" pitchFamily="34" charset="0"/>
              </a:rPr>
              <a:t>Gestion de l’information </a:t>
            </a:r>
            <a:r>
              <a:rPr lang="fr-FR" dirty="0" err="1">
                <a:solidFill>
                  <a:schemeClr val="tx1"/>
                </a:solidFill>
                <a:latin typeface="Calibri" panose="020F0502020204030204" pitchFamily="34" charset="0"/>
              </a:rPr>
              <a:t>civilo</a:t>
            </a:r>
            <a:r>
              <a:rPr lang="fr-FR" dirty="0">
                <a:solidFill>
                  <a:schemeClr val="tx1"/>
                </a:solidFill>
                <a:latin typeface="Calibri" panose="020F0502020204030204" pitchFamily="34" charset="0"/>
              </a:rPr>
              <a:t>-militaire</a:t>
            </a:r>
            <a:r>
              <a:rPr lang="en-US" altLang="en-US" dirty="0" smtClean="0">
                <a:solidFill>
                  <a:schemeClr val="tx1"/>
                </a:solidFill>
                <a:latin typeface="Calibri" pitchFamily="34" charset="0"/>
              </a:rPr>
              <a:t> </a:t>
            </a:r>
            <a:endParaRPr lang="en-US" altLang="en-US" dirty="0">
              <a:solidFill>
                <a:schemeClr val="tx1"/>
              </a:solidFill>
              <a:latin typeface="Calibri" pitchFamily="34" charset="0"/>
            </a:endParaRPr>
          </a:p>
          <a:p>
            <a:pPr eaLnBrk="1" hangingPunct="1">
              <a:lnSpc>
                <a:spcPct val="150000"/>
              </a:lnSpc>
              <a:spcBef>
                <a:spcPct val="0"/>
              </a:spcBef>
              <a:buFont typeface="Wingdings" pitchFamily="2" charset="2"/>
              <a:buChar char="q"/>
            </a:pPr>
            <a:r>
              <a:rPr lang="fr-FR" dirty="0">
                <a:solidFill>
                  <a:schemeClr val="tx1"/>
                </a:solidFill>
                <a:latin typeface="Calibri" panose="020F0502020204030204" pitchFamily="34" charset="0"/>
              </a:rPr>
              <a:t>Appui aux opérations humanitaires</a:t>
            </a:r>
            <a:endParaRPr lang="en-US" altLang="en-US" dirty="0">
              <a:solidFill>
                <a:schemeClr val="tx1"/>
              </a:solidFill>
              <a:latin typeface="Calibri" pitchFamily="34" charset="0"/>
            </a:endParaRPr>
          </a:p>
          <a:p>
            <a:pPr eaLnBrk="1" hangingPunct="1">
              <a:lnSpc>
                <a:spcPct val="150000"/>
              </a:lnSpc>
              <a:spcBef>
                <a:spcPct val="0"/>
              </a:spcBef>
              <a:buFont typeface="Wingdings" pitchFamily="2" charset="2"/>
              <a:buChar char="q"/>
            </a:pPr>
            <a:r>
              <a:rPr lang="fr-FR" dirty="0">
                <a:solidFill>
                  <a:schemeClr val="tx1"/>
                </a:solidFill>
                <a:latin typeface="Calibri" panose="020F0502020204030204" pitchFamily="34" charset="0"/>
              </a:rPr>
              <a:t>Soutien aux collectivités</a:t>
            </a:r>
            <a:endParaRPr lang="en-US" altLang="en-US" dirty="0">
              <a:solidFill>
                <a:schemeClr val="tx1"/>
              </a:solidFill>
              <a:latin typeface="Calibri" pitchFamily="34" charset="0"/>
            </a:endParaRPr>
          </a:p>
          <a:p>
            <a:pPr eaLnBrk="1" hangingPunct="1">
              <a:lnSpc>
                <a:spcPct val="150000"/>
              </a:lnSpc>
              <a:spcBef>
                <a:spcPct val="0"/>
              </a:spcBef>
              <a:buFont typeface="Wingdings" pitchFamily="2" charset="2"/>
              <a:buChar char="q"/>
            </a:pPr>
            <a:r>
              <a:rPr lang="fr-FR" dirty="0">
                <a:solidFill>
                  <a:schemeClr val="tx1"/>
                </a:solidFill>
                <a:latin typeface="Calibri" panose="020F0502020204030204" pitchFamily="34" charset="0"/>
              </a:rPr>
              <a:t>Gestion du Projet de la CIMIC-NU</a:t>
            </a:r>
            <a:endParaRPr lang="en-US" altLang="en-US" dirty="0">
              <a:solidFill>
                <a:schemeClr val="tx1"/>
              </a:solidFill>
              <a:latin typeface="Calibri" pitchFamily="34" charset="0"/>
            </a:endParaRPr>
          </a:p>
          <a:p>
            <a:pPr eaLnBrk="1" hangingPunct="1">
              <a:lnSpc>
                <a:spcPct val="150000"/>
              </a:lnSpc>
              <a:spcBef>
                <a:spcPct val="0"/>
              </a:spcBef>
              <a:buFont typeface="Wingdings" pitchFamily="2" charset="2"/>
              <a:buChar char="q"/>
            </a:pPr>
            <a:r>
              <a:rPr lang="fr-FR" dirty="0">
                <a:solidFill>
                  <a:schemeClr val="tx1"/>
                </a:solidFill>
                <a:latin typeface="Calibri" panose="020F0502020204030204" pitchFamily="34" charset="0"/>
              </a:rPr>
              <a:t>La CIMIC-NU et l’information</a:t>
            </a:r>
            <a:endParaRPr lang="en-US" altLang="en-US" dirty="0">
              <a:solidFill>
                <a:schemeClr val="tx1"/>
              </a:solidFill>
              <a:latin typeface="Calibri" pitchFamily="34" charset="0"/>
            </a:endParaRPr>
          </a:p>
          <a:p>
            <a:pPr eaLnBrk="1" hangingPunct="1">
              <a:lnSpc>
                <a:spcPct val="150000"/>
              </a:lnSpc>
              <a:spcBef>
                <a:spcPct val="0"/>
              </a:spcBef>
              <a:buFont typeface="Wingdings" pitchFamily="2" charset="2"/>
              <a:buChar char="q"/>
            </a:pPr>
            <a:r>
              <a:rPr lang="fr-FR" dirty="0">
                <a:solidFill>
                  <a:schemeClr val="tx1"/>
                </a:solidFill>
                <a:latin typeface="Calibri" panose="020F0502020204030204" pitchFamily="34" charset="0"/>
              </a:rPr>
              <a:t>Brefs exposés – y compris les évaluations</a:t>
            </a:r>
            <a:endParaRPr lang="en-US" altLang="en-US" dirty="0">
              <a:solidFill>
                <a:schemeClr val="tx1"/>
              </a:solidFill>
              <a:latin typeface="Calibri" pitchFamily="34" charset="0"/>
            </a:endParaRPr>
          </a:p>
        </p:txBody>
      </p:sp>
      <p:sp>
        <p:nvSpPr>
          <p:cNvPr id="211972" name="Espace réservé du numéro de diapositive 4"/>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lnSpc>
                <a:spcPct val="80000"/>
              </a:lnSpc>
              <a:spcBef>
                <a:spcPct val="0"/>
              </a:spcBef>
              <a:buFontTx/>
              <a:buNone/>
            </a:pPr>
            <a:fld id="{5257E431-A7AF-45DC-843A-DEE78DA65F5C}" type="slidenum">
              <a:rPr lang="fr-FR" altLang="en-US" sz="1200" b="0">
                <a:solidFill>
                  <a:srgbClr val="FFFFFF"/>
                </a:solidFill>
                <a:latin typeface="Arial" pitchFamily="34" charset="0"/>
              </a:rPr>
              <a:pPr algn="r" eaLnBrk="1" hangingPunct="1">
                <a:lnSpc>
                  <a:spcPct val="80000"/>
                </a:lnSpc>
                <a:spcBef>
                  <a:spcPct val="0"/>
                </a:spcBef>
                <a:buFontTx/>
                <a:buNone/>
              </a:pPr>
              <a:t>155</a:t>
            </a:fld>
            <a:endParaRPr lang="fr-FR" altLang="en-US" sz="1200" b="0">
              <a:solidFill>
                <a:srgbClr val="FFFFFF"/>
              </a:solidFill>
              <a:latin typeface="Arial" pitchFamily="34" charset="0"/>
            </a:endParaRPr>
          </a:p>
        </p:txBody>
      </p:sp>
      <p:sp>
        <p:nvSpPr>
          <p:cNvPr id="211973" name="Text Box 4"/>
          <p:cNvSpPr txBox="1">
            <a:spLocks noChangeArrowheads="1"/>
          </p:cNvSpPr>
          <p:nvPr/>
        </p:nvSpPr>
        <p:spPr bwMode="auto">
          <a:xfrm>
            <a:off x="2921000" y="865188"/>
            <a:ext cx="3302000" cy="52322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dirty="0" smtClean="0">
                <a:solidFill>
                  <a:srgbClr val="0000FF"/>
                </a:solidFill>
                <a:latin typeface="Calibri" pitchFamily="34" charset="0"/>
              </a:rPr>
              <a:t>SOPs de la CIMIC-NU</a:t>
            </a:r>
            <a:endParaRPr lang="en-GB" altLang="en-US" sz="2800" dirty="0">
              <a:solidFill>
                <a:srgbClr val="0000FF"/>
              </a:solidFill>
              <a:latin typeface="Calibri" pitchFamily="34" charset="0"/>
            </a:endParaRPr>
          </a:p>
        </p:txBody>
      </p:sp>
      <p:sp>
        <p:nvSpPr>
          <p:cNvPr id="211974" name="AutoShape 6"/>
          <p:cNvSpPr>
            <a:spLocks noChangeArrowheads="1"/>
          </p:cNvSpPr>
          <p:nvPr/>
        </p:nvSpPr>
        <p:spPr bwMode="auto">
          <a:xfrm>
            <a:off x="6761163" y="1662113"/>
            <a:ext cx="1881187" cy="1690687"/>
          </a:xfrm>
          <a:prstGeom prst="wedgeRoundRectCallout">
            <a:avLst>
              <a:gd name="adj1" fmla="val -95231"/>
              <a:gd name="adj2" fmla="val -65773"/>
              <a:gd name="adj3" fmla="val 16667"/>
            </a:avLst>
          </a:prstGeom>
          <a:noFill/>
          <a:ln w="9525" algn="ctr">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None/>
            </a:pPr>
            <a:r>
              <a:rPr lang="fr-FR" sz="1600" b="0" dirty="0">
                <a:solidFill>
                  <a:schemeClr val="tx1"/>
                </a:solidFill>
                <a:latin typeface="Calibri" panose="020F0502020204030204" pitchFamily="34" charset="0"/>
              </a:rPr>
              <a:t>Les </a:t>
            </a:r>
            <a:r>
              <a:rPr lang="fr-FR" sz="1600" b="0" dirty="0" err="1">
                <a:solidFill>
                  <a:schemeClr val="tx1"/>
                </a:solidFill>
                <a:latin typeface="Calibri" panose="020F0502020204030204" pitchFamily="34" charset="0"/>
              </a:rPr>
              <a:t>SOPs</a:t>
            </a:r>
            <a:r>
              <a:rPr lang="fr-FR" sz="1600" b="0" dirty="0">
                <a:solidFill>
                  <a:schemeClr val="tx1"/>
                </a:solidFill>
                <a:latin typeface="Calibri" panose="020F0502020204030204" pitchFamily="34" charset="0"/>
              </a:rPr>
              <a:t> de la CIMIC-NU doivent être définies pour chaque Mission (Politique 2010 du DOMP)</a:t>
            </a:r>
            <a:endParaRPr lang="en-US" altLang="en-US" sz="1600" b="0" dirty="0">
              <a:solidFill>
                <a:schemeClr val="tx1"/>
              </a:solidFill>
              <a:latin typeface="Calibri" pitchFamily="34" charset="0"/>
            </a:endParaRPr>
          </a:p>
        </p:txBody>
      </p:sp>
      <p:sp>
        <p:nvSpPr>
          <p:cNvPr id="287749" name="Rectangle 5"/>
          <p:cNvSpPr>
            <a:spLocks noChangeArrowheads="1"/>
          </p:cNvSpPr>
          <p:nvPr/>
        </p:nvSpPr>
        <p:spPr bwMode="auto">
          <a:xfrm>
            <a:off x="-31547" y="323487"/>
            <a:ext cx="9327362" cy="461665"/>
          </a:xfrm>
          <a:prstGeom prst="rect">
            <a:avLst/>
          </a:prstGeom>
          <a:noFill/>
          <a:ln w="9525" algn="ctr">
            <a:noFill/>
            <a:miter lim="800000"/>
            <a:headEnd/>
            <a:tailEnd/>
          </a:ln>
          <a:effectLst/>
        </p:spPr>
        <p:txBody>
          <a:bodyPr wrap="none">
            <a:spAutoFit/>
          </a:bodyPr>
          <a:lstStyle>
            <a:lvl1pPr eaLnBrk="0" hangingPunct="0">
              <a:defRPr sz="1600">
                <a:solidFill>
                  <a:schemeClr val="tx1"/>
                </a:solidFill>
                <a:latin typeface="Calibri" pitchFamily="34" charset="0"/>
                <a:cs typeface="Arial" pitchFamily="34" charset="0"/>
              </a:defRPr>
            </a:lvl1pPr>
            <a:lvl2pPr marL="742950" indent="-285750" eaLnBrk="0" hangingPunct="0">
              <a:defRPr sz="1600">
                <a:solidFill>
                  <a:schemeClr val="tx1"/>
                </a:solidFill>
                <a:latin typeface="Calibri" pitchFamily="34" charset="0"/>
                <a:cs typeface="Arial" pitchFamily="34" charset="0"/>
              </a:defRPr>
            </a:lvl2pPr>
            <a:lvl3pPr marL="1143000" indent="-228600" eaLnBrk="0" hangingPunct="0">
              <a:defRPr sz="1600">
                <a:solidFill>
                  <a:schemeClr val="tx1"/>
                </a:solidFill>
                <a:latin typeface="Calibri" pitchFamily="34" charset="0"/>
                <a:cs typeface="Arial" pitchFamily="34" charset="0"/>
              </a:defRPr>
            </a:lvl3pPr>
            <a:lvl4pPr marL="1600200" indent="-228600" eaLnBrk="0" hangingPunct="0">
              <a:defRPr sz="1600">
                <a:solidFill>
                  <a:schemeClr val="tx1"/>
                </a:solidFill>
                <a:latin typeface="Calibri" pitchFamily="34" charset="0"/>
                <a:cs typeface="Arial" pitchFamily="34" charset="0"/>
              </a:defRPr>
            </a:lvl4pPr>
            <a:lvl5pPr marL="2057400" indent="-228600" eaLnBrk="0" hangingPunct="0">
              <a:defRPr sz="1600">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sz="16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defRPr/>
            </a:pPr>
            <a:r>
              <a:rPr lang="en-US" altLang="en-US" sz="2400" b="1" dirty="0" smtClean="0">
                <a:solidFill>
                  <a:srgbClr val="000000"/>
                </a:solidFill>
                <a:effectLst>
                  <a:outerShdw blurRad="38100" dist="38100" dir="2700000" algn="tl">
                    <a:srgbClr val="C0C0C0"/>
                  </a:outerShdw>
                </a:effectLst>
              </a:rPr>
              <a:t>PROCÉDURES OPÉRATIONNELLES PERMANENTES (</a:t>
            </a:r>
            <a:r>
              <a:rPr lang="en-US" altLang="en-US" sz="2400" b="1" dirty="0">
                <a:solidFill>
                  <a:srgbClr val="000000"/>
                </a:solidFill>
                <a:effectLst>
                  <a:outerShdw blurRad="38100" dist="38100" dir="2700000" algn="tl">
                    <a:srgbClr val="C0C0C0"/>
                  </a:outerShdw>
                </a:effectLst>
              </a:rPr>
              <a:t>SOPS</a:t>
            </a:r>
            <a:r>
              <a:rPr lang="en-US" altLang="en-US" sz="2400" b="1" dirty="0" smtClean="0">
                <a:solidFill>
                  <a:srgbClr val="000000"/>
                </a:solidFill>
                <a:effectLst>
                  <a:outerShdw blurRad="38100" dist="38100" dir="2700000" algn="tl">
                    <a:srgbClr val="C0C0C0"/>
                  </a:outerShdw>
                </a:effectLst>
              </a:rPr>
              <a:t>) de la CIMIC-NU</a:t>
            </a:r>
            <a:endParaRPr lang="en-US" altLang="en-US" sz="2400" dirty="0">
              <a:solidFill>
                <a:srgbClr val="000000"/>
              </a:solidFill>
            </a:endParaRPr>
          </a:p>
        </p:txBody>
      </p:sp>
      <p:grpSp>
        <p:nvGrpSpPr>
          <p:cNvPr id="211976" name="Group 10"/>
          <p:cNvGrpSpPr>
            <a:grpSpLocks/>
          </p:cNvGrpSpPr>
          <p:nvPr/>
        </p:nvGrpSpPr>
        <p:grpSpPr bwMode="auto">
          <a:xfrm>
            <a:off x="5840413" y="3544888"/>
            <a:ext cx="3119437" cy="1528762"/>
            <a:chOff x="3074" y="2886"/>
            <a:chExt cx="1965" cy="1205"/>
          </a:xfrm>
        </p:grpSpPr>
        <p:grpSp>
          <p:nvGrpSpPr>
            <p:cNvPr id="211977" name="Group 11"/>
            <p:cNvGrpSpPr>
              <a:grpSpLocks/>
            </p:cNvGrpSpPr>
            <p:nvPr/>
          </p:nvGrpSpPr>
          <p:grpSpPr bwMode="auto">
            <a:xfrm>
              <a:off x="3074" y="2886"/>
              <a:ext cx="1959" cy="1205"/>
              <a:chOff x="3582" y="3321"/>
              <a:chExt cx="770" cy="770"/>
            </a:xfrm>
          </p:grpSpPr>
          <p:sp>
            <p:nvSpPr>
              <p:cNvPr id="211979" name="Rectangle 12"/>
              <p:cNvSpPr>
                <a:spLocks noChangeArrowheads="1"/>
              </p:cNvSpPr>
              <p:nvPr/>
            </p:nvSpPr>
            <p:spPr bwMode="auto">
              <a:xfrm>
                <a:off x="3582" y="3321"/>
                <a:ext cx="576" cy="576"/>
              </a:xfrm>
              <a:prstGeom prst="rect">
                <a:avLst/>
              </a:prstGeom>
              <a:solidFill>
                <a:schemeClr val="bg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11980" name="Rectangle 13"/>
              <p:cNvSpPr>
                <a:spLocks noChangeArrowheads="1"/>
              </p:cNvSpPr>
              <p:nvPr/>
            </p:nvSpPr>
            <p:spPr bwMode="auto">
              <a:xfrm>
                <a:off x="3679" y="3418"/>
                <a:ext cx="576" cy="576"/>
              </a:xfrm>
              <a:prstGeom prst="rect">
                <a:avLst/>
              </a:prstGeom>
              <a:solidFill>
                <a:schemeClr val="bg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sp>
            <p:nvSpPr>
              <p:cNvPr id="211981" name="Rectangle 14"/>
              <p:cNvSpPr>
                <a:spLocks noChangeArrowheads="1"/>
              </p:cNvSpPr>
              <p:nvPr/>
            </p:nvSpPr>
            <p:spPr bwMode="auto">
              <a:xfrm>
                <a:off x="3776" y="3515"/>
                <a:ext cx="576" cy="576"/>
              </a:xfrm>
              <a:prstGeom prst="rect">
                <a:avLst/>
              </a:prstGeom>
              <a:solidFill>
                <a:schemeClr val="bg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600" b="0">
                  <a:solidFill>
                    <a:srgbClr val="000000"/>
                  </a:solidFill>
                  <a:latin typeface="Calibri" pitchFamily="34" charset="0"/>
                </a:endParaRPr>
              </a:p>
            </p:txBody>
          </p:sp>
        </p:grpSp>
        <p:sp>
          <p:nvSpPr>
            <p:cNvPr id="211978" name="Rectangle 15"/>
            <p:cNvSpPr>
              <a:spLocks noChangeArrowheads="1"/>
            </p:cNvSpPr>
            <p:nvPr/>
          </p:nvSpPr>
          <p:spPr bwMode="auto">
            <a:xfrm>
              <a:off x="3612" y="3224"/>
              <a:ext cx="1427" cy="84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1600" dirty="0" smtClean="0">
                  <a:solidFill>
                    <a:srgbClr val="0000FF"/>
                  </a:solidFill>
                  <a:latin typeface="Calibri" pitchFamily="34" charset="0"/>
                </a:rPr>
                <a:t>Volume/</a:t>
              </a:r>
              <a:r>
                <a:rPr lang="en-US" altLang="en-US" sz="1600" dirty="0" err="1" smtClean="0">
                  <a:solidFill>
                    <a:srgbClr val="0000FF"/>
                  </a:solidFill>
                  <a:latin typeface="Calibri" pitchFamily="34" charset="0"/>
                </a:rPr>
                <a:t>Partie</a:t>
              </a:r>
              <a:r>
                <a:rPr lang="en-US" altLang="en-US" sz="1600" dirty="0" smtClean="0">
                  <a:solidFill>
                    <a:srgbClr val="0000FF"/>
                  </a:solidFill>
                  <a:latin typeface="Calibri" pitchFamily="34" charset="0"/>
                </a:rPr>
                <a:t>/Section</a:t>
              </a:r>
              <a:r>
                <a:rPr lang="en-US" altLang="en-US" sz="1600" b="0" dirty="0" smtClean="0">
                  <a:solidFill>
                    <a:srgbClr val="000000"/>
                  </a:solidFill>
                  <a:latin typeface="Calibri" pitchFamily="34" charset="0"/>
                </a:rPr>
                <a:t> </a:t>
              </a:r>
              <a:endParaRPr lang="en-US" altLang="en-US" sz="1600" b="0" dirty="0">
                <a:solidFill>
                  <a:srgbClr val="000000"/>
                </a:solidFill>
                <a:latin typeface="Calibri" pitchFamily="34" charset="0"/>
              </a:endParaRPr>
            </a:p>
            <a:p>
              <a:pPr algn="ctr" eaLnBrk="1" hangingPunct="1">
                <a:spcBef>
                  <a:spcPct val="0"/>
                </a:spcBef>
                <a:buClr>
                  <a:srgbClr val="FFFFFF"/>
                </a:buClr>
                <a:buSzPct val="80000"/>
                <a:buFont typeface="Wingdings" pitchFamily="2" charset="2"/>
                <a:buNone/>
              </a:pPr>
              <a:r>
                <a:rPr lang="en-US" altLang="en-US" sz="1600" dirty="0">
                  <a:solidFill>
                    <a:srgbClr val="0000FF"/>
                  </a:solidFill>
                  <a:latin typeface="Calibri" pitchFamily="34" charset="0"/>
                </a:rPr>
                <a:t>d</a:t>
              </a:r>
              <a:r>
                <a:rPr lang="en-US" altLang="en-US" sz="1600" dirty="0" smtClean="0">
                  <a:solidFill>
                    <a:srgbClr val="0000FF"/>
                  </a:solidFill>
                  <a:latin typeface="Calibri" pitchFamily="34" charset="0"/>
                </a:rPr>
                <a:t>e la CIMIC-NU</a:t>
              </a:r>
              <a:endParaRPr lang="en-US" altLang="en-US" sz="1600" dirty="0">
                <a:solidFill>
                  <a:srgbClr val="0000FF"/>
                </a:solidFill>
                <a:latin typeface="Calibri" pitchFamily="34" charset="0"/>
              </a:endParaRPr>
            </a:p>
            <a:p>
              <a:pPr algn="ctr" eaLnBrk="1" hangingPunct="1">
                <a:spcBef>
                  <a:spcPct val="0"/>
                </a:spcBef>
                <a:buClr>
                  <a:srgbClr val="FFFFFF"/>
                </a:buClr>
                <a:buSzPct val="80000"/>
                <a:buFont typeface="Wingdings" pitchFamily="2" charset="2"/>
                <a:buNone/>
              </a:pPr>
              <a:r>
                <a:rPr lang="en-US" altLang="en-US" sz="1600" dirty="0" err="1" smtClean="0">
                  <a:solidFill>
                    <a:srgbClr val="0000FF"/>
                  </a:solidFill>
                  <a:latin typeface="Calibri" pitchFamily="34" charset="0"/>
                </a:rPr>
                <a:t>ou</a:t>
              </a:r>
              <a:endParaRPr lang="en-US" altLang="en-US" sz="1600" dirty="0">
                <a:solidFill>
                  <a:srgbClr val="0000FF"/>
                </a:solidFill>
                <a:latin typeface="Calibri" pitchFamily="34" charset="0"/>
              </a:endParaRPr>
            </a:p>
            <a:p>
              <a:pPr algn="ctr" eaLnBrk="1" hangingPunct="1">
                <a:spcBef>
                  <a:spcPct val="0"/>
                </a:spcBef>
                <a:buClr>
                  <a:srgbClr val="FFFFFF"/>
                </a:buClr>
                <a:buSzPct val="80000"/>
                <a:buFont typeface="Wingdings" pitchFamily="2" charset="2"/>
                <a:buNone/>
              </a:pPr>
              <a:r>
                <a:rPr lang="en-US" altLang="en-US" sz="1600" dirty="0" err="1" smtClean="0">
                  <a:solidFill>
                    <a:srgbClr val="0000FF"/>
                  </a:solidFill>
                  <a:latin typeface="Calibri" pitchFamily="34" charset="0"/>
                </a:rPr>
                <a:t>Annexe</a:t>
              </a:r>
              <a:r>
                <a:rPr lang="en-US" altLang="en-US" sz="1600" dirty="0" smtClean="0">
                  <a:solidFill>
                    <a:srgbClr val="0000FF"/>
                  </a:solidFill>
                  <a:latin typeface="Calibri" pitchFamily="34" charset="0"/>
                </a:rPr>
                <a:t> à la CIMIC-NU</a:t>
              </a:r>
              <a:endParaRPr lang="en-GB" altLang="en-US" sz="1600" dirty="0">
                <a:solidFill>
                  <a:srgbClr val="0000FF"/>
                </a:solidFill>
                <a:latin typeface="Calibri" pitchFamily="34" charset="0"/>
              </a:endParaRPr>
            </a:p>
          </p:txBody>
        </p:sp>
      </p:grpSp>
      <p:sp>
        <p:nvSpPr>
          <p:cNvPr id="14" name="ZoneTexte 13"/>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5" name="ZoneTexte 14"/>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7"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155</a:t>
            </a:fld>
            <a:endParaRPr lang="en-GB" altLang="en-US" sz="1600" b="1" dirty="0" smtClean="0">
              <a:solidFill>
                <a:srgbClr val="000000"/>
              </a:solidFill>
            </a:endParaRPr>
          </a:p>
        </p:txBody>
      </p:sp>
      <p:sp>
        <p:nvSpPr>
          <p:cNvPr id="18" name="ZoneTexte 17"/>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6" name="Rectangle 4"/>
          <p:cNvSpPr>
            <a:spLocks noChangeArrowheads="1"/>
          </p:cNvSpPr>
          <p:nvPr/>
        </p:nvSpPr>
        <p:spPr bwMode="auto">
          <a:xfrm>
            <a:off x="232235" y="357188"/>
            <a:ext cx="8679075" cy="400110"/>
          </a:xfrm>
          <a:prstGeom prst="rect">
            <a:avLst/>
          </a:prstGeom>
          <a:noFill/>
          <a:ln w="9525" algn="ctr">
            <a:noFill/>
            <a:miter lim="800000"/>
            <a:headEnd/>
            <a:tailEnd/>
          </a:ln>
          <a:effectLst/>
        </p:spPr>
        <p:txBody>
          <a:bodyPr wrap="square">
            <a:spAutoFit/>
          </a:bodyPr>
          <a:lstStyle/>
          <a:p>
            <a:pPr algn="ctr">
              <a:buClr>
                <a:srgbClr val="FFFFFF"/>
              </a:buClr>
              <a:buSzPct val="80000"/>
              <a:buFont typeface="Wingdings" pitchFamily="2" charset="2"/>
              <a:buNone/>
              <a:defRPr/>
            </a:pPr>
            <a:r>
              <a:rPr lang="fr-FR" b="1" dirty="0" smtClean="0"/>
              <a:t>ACTIVITÉ </a:t>
            </a:r>
            <a:r>
              <a:rPr lang="fr-FR" b="1" dirty="0"/>
              <a:t>D’APPRENTISSAGE :  EXEMPLE CONCRET DE PROCESSUS </a:t>
            </a:r>
            <a:r>
              <a:rPr lang="fr-FR" b="1" dirty="0" smtClean="0"/>
              <a:t>INTÉGRAL</a:t>
            </a:r>
            <a:endParaRPr lang="en-US" b="1" dirty="0">
              <a:solidFill>
                <a:srgbClr val="000000"/>
              </a:solidFill>
              <a:effectLst>
                <a:outerShdw blurRad="38100" dist="38100" dir="2700000" algn="tl">
                  <a:srgbClr val="C0C0C0"/>
                </a:outerShdw>
              </a:effectLst>
            </a:endParaRPr>
          </a:p>
        </p:txBody>
      </p:sp>
      <p:sp>
        <p:nvSpPr>
          <p:cNvPr id="212996" name="Rectangle 13"/>
          <p:cNvSpPr>
            <a:spLocks noChangeArrowheads="1"/>
          </p:cNvSpPr>
          <p:nvPr/>
        </p:nvSpPr>
        <p:spPr bwMode="auto">
          <a:xfrm>
            <a:off x="1752600" y="914400"/>
            <a:ext cx="7235825"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Font typeface="Wingdings" pitchFamily="2" charset="2"/>
              <a:buNone/>
            </a:pPr>
            <a:r>
              <a:rPr lang="en-GB" altLang="en-US" sz="2800" dirty="0" err="1" smtClean="0">
                <a:solidFill>
                  <a:srgbClr val="3366FF"/>
                </a:solidFill>
                <a:latin typeface="Calibri" pitchFamily="34" charset="0"/>
              </a:rPr>
              <a:t>Activité</a:t>
            </a:r>
            <a:r>
              <a:rPr lang="en-GB" altLang="en-US" sz="2800" dirty="0" smtClean="0">
                <a:solidFill>
                  <a:srgbClr val="3366FF"/>
                </a:solidFill>
                <a:latin typeface="Calibri" pitchFamily="34" charset="0"/>
              </a:rPr>
              <a:t> </a:t>
            </a:r>
            <a:r>
              <a:rPr lang="en-GB" altLang="en-US" sz="2800" dirty="0" err="1" smtClean="0">
                <a:solidFill>
                  <a:srgbClr val="3366FF"/>
                </a:solidFill>
                <a:latin typeface="Calibri" pitchFamily="34" charset="0"/>
              </a:rPr>
              <a:t>d’apprentissage</a:t>
            </a:r>
            <a:endParaRPr lang="en-GB" altLang="en-US" sz="2800" dirty="0">
              <a:solidFill>
                <a:srgbClr val="3366FF"/>
              </a:solidFill>
              <a:latin typeface="Calibri" pitchFamily="34" charset="0"/>
            </a:endParaRPr>
          </a:p>
          <a:p>
            <a:pPr eaLnBrk="1" hangingPunct="1">
              <a:spcBef>
                <a:spcPct val="0"/>
              </a:spcBef>
              <a:buClr>
                <a:srgbClr val="FFFFFF"/>
              </a:buClr>
              <a:buSzPct val="80000"/>
              <a:buNone/>
            </a:pPr>
            <a:r>
              <a:rPr lang="fr-FR" sz="2300" dirty="0">
                <a:solidFill>
                  <a:schemeClr val="tx1"/>
                </a:solidFill>
                <a:latin typeface="Calibri" panose="020F0502020204030204" pitchFamily="34" charset="0"/>
              </a:rPr>
              <a:t>Conception de la mission de la CIMIC-NU pour l’UNMISS (la Mission des Nations Unies au Soudan du Sud)</a:t>
            </a:r>
            <a:endParaRPr lang="en-GB" altLang="en-US" sz="2300" dirty="0">
              <a:solidFill>
                <a:schemeClr val="tx1"/>
              </a:solidFill>
              <a:latin typeface="Calibri" pitchFamily="34" charset="0"/>
            </a:endParaRPr>
          </a:p>
        </p:txBody>
      </p:sp>
      <p:sp>
        <p:nvSpPr>
          <p:cNvPr id="212997" name="Rectangle 19"/>
          <p:cNvSpPr>
            <a:spLocks noChangeArrowheads="1"/>
          </p:cNvSpPr>
          <p:nvPr/>
        </p:nvSpPr>
        <p:spPr bwMode="auto">
          <a:xfrm>
            <a:off x="228600" y="2083078"/>
            <a:ext cx="36428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Font typeface="Wingdings" pitchFamily="2" charset="2"/>
              <a:buChar char="ü"/>
              <a:tabLst>
                <a:tab pos="685800" algn="l"/>
              </a:tabLst>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tabLst>
                <a:tab pos="685800" algn="l"/>
              </a:tabLst>
              <a:defRPr sz="2000">
                <a:solidFill>
                  <a:srgbClr val="C0C0C0"/>
                </a:solidFill>
                <a:latin typeface="Times New Roman" pitchFamily="18" charset="0"/>
              </a:defRPr>
            </a:lvl2pPr>
            <a:lvl3pPr marL="1143000" indent="-228600" eaLnBrk="0" hangingPunct="0">
              <a:spcBef>
                <a:spcPct val="20000"/>
              </a:spcBef>
              <a:buChar char="•"/>
              <a:tabLst>
                <a:tab pos="685800" algn="l"/>
              </a:tabLst>
              <a:defRPr sz="2400">
                <a:solidFill>
                  <a:srgbClr val="99CC00"/>
                </a:solidFill>
                <a:latin typeface="Times New Roman" pitchFamily="18" charset="0"/>
              </a:defRPr>
            </a:lvl3pPr>
            <a:lvl4pPr marL="1600200" indent="-228600" eaLnBrk="0" hangingPunct="0">
              <a:spcBef>
                <a:spcPct val="20000"/>
              </a:spcBef>
              <a:buChar char="–"/>
              <a:tabLst>
                <a:tab pos="685800" algn="l"/>
              </a:tabLst>
              <a:defRPr sz="2000">
                <a:solidFill>
                  <a:schemeClr val="tx1"/>
                </a:solidFill>
                <a:latin typeface="Times New Roman" pitchFamily="18" charset="0"/>
              </a:defRPr>
            </a:lvl4pPr>
            <a:lvl5pPr marL="2057400" indent="-228600" eaLnBrk="0" hangingPunct="0">
              <a:spcBef>
                <a:spcPct val="20000"/>
              </a:spcBef>
              <a:buChar char="»"/>
              <a:tabLst>
                <a:tab pos="685800" algn="l"/>
              </a:tabLst>
              <a:defRPr sz="2000">
                <a:solidFill>
                  <a:schemeClr val="tx1"/>
                </a:solidFill>
                <a:latin typeface="Times New Roman" pitchFamily="18" charset="0"/>
              </a:defRPr>
            </a:lvl5pPr>
            <a:lvl6pPr marL="2514600" indent="-228600" eaLnBrk="0" fontAlgn="base" hangingPunct="0">
              <a:spcBef>
                <a:spcPct val="20000"/>
              </a:spcBef>
              <a:spcAft>
                <a:spcPct val="0"/>
              </a:spcAft>
              <a:buChar char="»"/>
              <a:tabLst>
                <a:tab pos="685800" algn="l"/>
              </a:tabLst>
              <a:defRPr sz="2000">
                <a:solidFill>
                  <a:schemeClr val="tx1"/>
                </a:solidFill>
                <a:latin typeface="Times New Roman" pitchFamily="18" charset="0"/>
              </a:defRPr>
            </a:lvl6pPr>
            <a:lvl7pPr marL="2971800" indent="-228600" eaLnBrk="0" fontAlgn="base" hangingPunct="0">
              <a:spcBef>
                <a:spcPct val="20000"/>
              </a:spcBef>
              <a:spcAft>
                <a:spcPct val="0"/>
              </a:spcAft>
              <a:buChar char="»"/>
              <a:tabLst>
                <a:tab pos="685800" algn="l"/>
              </a:tabLst>
              <a:defRPr sz="2000">
                <a:solidFill>
                  <a:schemeClr val="tx1"/>
                </a:solidFill>
                <a:latin typeface="Times New Roman" pitchFamily="18" charset="0"/>
              </a:defRPr>
            </a:lvl7pPr>
            <a:lvl8pPr marL="3429000" indent="-228600" eaLnBrk="0" fontAlgn="base" hangingPunct="0">
              <a:spcBef>
                <a:spcPct val="20000"/>
              </a:spcBef>
              <a:spcAft>
                <a:spcPct val="0"/>
              </a:spcAft>
              <a:buChar char="»"/>
              <a:tabLst>
                <a:tab pos="685800" algn="l"/>
              </a:tabLst>
              <a:defRPr sz="2000">
                <a:solidFill>
                  <a:schemeClr val="tx1"/>
                </a:solidFill>
                <a:latin typeface="Times New Roman" pitchFamily="18" charset="0"/>
              </a:defRPr>
            </a:lvl8pPr>
            <a:lvl9pPr marL="3886200" indent="-228600" eaLnBrk="0" fontAlgn="base" hangingPunct="0">
              <a:spcBef>
                <a:spcPct val="20000"/>
              </a:spcBef>
              <a:spcAft>
                <a:spcPct val="0"/>
              </a:spcAft>
              <a:buChar char="»"/>
              <a:tabLst>
                <a:tab pos="685800" algn="l"/>
              </a:tabLst>
              <a:defRPr sz="2000">
                <a:solidFill>
                  <a:schemeClr val="tx1"/>
                </a:solidFill>
                <a:latin typeface="Times New Roman" pitchFamily="18" charset="0"/>
              </a:defRPr>
            </a:lvl9pPr>
          </a:lstStyle>
          <a:p>
            <a:pPr>
              <a:spcBef>
                <a:spcPct val="0"/>
              </a:spcBef>
              <a:buFontTx/>
              <a:buNone/>
            </a:pPr>
            <a:r>
              <a:rPr lang="en-GB" altLang="en-US" sz="1800" dirty="0" smtClean="0">
                <a:solidFill>
                  <a:srgbClr val="3366FF"/>
                </a:solidFill>
                <a:latin typeface="Arial" pitchFamily="34" charset="0"/>
                <a:cs typeface="Times New Roman" pitchFamily="18" charset="0"/>
              </a:rPr>
              <a:t>Temps </a:t>
            </a:r>
            <a:r>
              <a:rPr lang="en-GB" altLang="en-US" sz="1800" dirty="0" err="1" smtClean="0">
                <a:solidFill>
                  <a:srgbClr val="3366FF"/>
                </a:solidFill>
                <a:latin typeface="Arial" pitchFamily="34" charset="0"/>
                <a:cs typeface="Times New Roman" pitchFamily="18" charset="0"/>
              </a:rPr>
              <a:t>nécessaire</a:t>
            </a:r>
            <a:r>
              <a:rPr lang="en-GB" altLang="en-US" sz="1800" dirty="0" smtClean="0">
                <a:solidFill>
                  <a:srgbClr val="3366FF"/>
                </a:solidFill>
                <a:latin typeface="Arial" pitchFamily="34" charset="0"/>
                <a:cs typeface="Times New Roman" pitchFamily="18" charset="0"/>
              </a:rPr>
              <a:t> : 50 minutes</a:t>
            </a:r>
            <a:r>
              <a:rPr lang="en-GB" altLang="en-US" sz="1800" b="0" dirty="0" smtClean="0">
                <a:solidFill>
                  <a:srgbClr val="000000"/>
                </a:solidFill>
                <a:latin typeface="Arial" pitchFamily="34" charset="0"/>
                <a:cs typeface="Times New Roman" pitchFamily="18" charset="0"/>
              </a:rPr>
              <a:t> </a:t>
            </a:r>
            <a:endParaRPr lang="en-GB" altLang="en-US" sz="2800" b="0" dirty="0">
              <a:solidFill>
                <a:srgbClr val="000000"/>
              </a:solidFill>
              <a:latin typeface="Arial" pitchFamily="34" charset="0"/>
            </a:endParaRPr>
          </a:p>
        </p:txBody>
      </p:sp>
      <p:pic>
        <p:nvPicPr>
          <p:cNvPr id="212998" name="Picture 48" descr="UNMISS-flag.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645275" y="4132263"/>
            <a:ext cx="18288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9757" name="Group 61"/>
          <p:cNvGraphicFramePr>
            <a:graphicFrameLocks noGrp="1"/>
          </p:cNvGraphicFramePr>
          <p:nvPr>
            <p:extLst>
              <p:ext uri="{D42A27DB-BD31-4B8C-83A1-F6EECF244321}">
                <p14:modId xmlns:p14="http://schemas.microsoft.com/office/powerpoint/2010/main" val="3508791002"/>
              </p:ext>
            </p:extLst>
          </p:nvPr>
        </p:nvGraphicFramePr>
        <p:xfrm>
          <a:off x="264715" y="2486014"/>
          <a:ext cx="8455025" cy="4035172"/>
        </p:xfrm>
        <a:graphic>
          <a:graphicData uri="http://schemas.openxmlformats.org/drawingml/2006/table">
            <a:tbl>
              <a:tblPr/>
              <a:tblGrid>
                <a:gridCol w="1135062"/>
                <a:gridCol w="7319963"/>
              </a:tblGrid>
              <a:tr h="3170181">
                <a:tc>
                  <a:txBody>
                    <a:bodyPr/>
                    <a:lstStyle>
                      <a:lvl1pPr algn="l" eaLnBrk="0" hangingPunct="0">
                        <a:spcBef>
                          <a:spcPct val="20000"/>
                        </a:spcBef>
                        <a:defRPr sz="2000" b="1">
                          <a:solidFill>
                            <a:srgbClr val="FFFF99"/>
                          </a:solidFill>
                          <a:latin typeface="Times New Roman" pitchFamily="18" charset="0"/>
                        </a:defRPr>
                      </a:lvl1pPr>
                      <a:lvl2pPr algn="l" eaLnBrk="0" hangingPunct="0">
                        <a:spcBef>
                          <a:spcPct val="20000"/>
                        </a:spcBef>
                        <a:defRPr>
                          <a:solidFill>
                            <a:srgbClr val="C0C0C0"/>
                          </a:solidFill>
                          <a:latin typeface="Times New Roman" pitchFamily="18" charset="0"/>
                        </a:defRPr>
                      </a:lvl2pPr>
                      <a:lvl3pPr algn="l" eaLnBrk="0" hangingPunct="0">
                        <a:spcBef>
                          <a:spcPct val="20000"/>
                        </a:spcBef>
                        <a:defRPr sz="2000">
                          <a:solidFill>
                            <a:srgbClr val="99CC00"/>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1400" b="1" i="0" u="none" strike="noStrike" cap="none" normalizeH="0" baseline="0" dirty="0" smtClean="0">
                        <a:ln>
                          <a:noFill/>
                        </a:ln>
                        <a:solidFill>
                          <a:schemeClr val="tx1"/>
                        </a:solidFill>
                        <a:effectLst/>
                        <a:latin typeface="Calibri" pitchFamily="34" charset="0"/>
                      </a:endParaRPr>
                    </a:p>
                  </a:txBody>
                  <a:tcPr marT="45724" marB="45724"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algn="l" eaLnBrk="0" hangingPunct="0">
                        <a:spcBef>
                          <a:spcPct val="20000"/>
                        </a:spcBef>
                        <a:defRPr>
                          <a:solidFill>
                            <a:srgbClr val="C0C0C0"/>
                          </a:solidFill>
                          <a:latin typeface="Times New Roman" pitchFamily="18" charset="0"/>
                        </a:defRPr>
                      </a:lvl2pPr>
                      <a:lvl3pPr algn="l" eaLnBrk="0" hangingPunct="0">
                        <a:spcBef>
                          <a:spcPct val="20000"/>
                        </a:spcBef>
                        <a:defRPr sz="2000">
                          <a:solidFill>
                            <a:srgbClr val="99CC00"/>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2000" b="1" kern="1200" dirty="0" smtClean="0">
                          <a:solidFill>
                            <a:schemeClr val="tx1"/>
                          </a:solidFill>
                          <a:effectLst/>
                          <a:latin typeface="Calibri" panose="020F0502020204030204" pitchFamily="34" charset="0"/>
                          <a:ea typeface="+mn-ea"/>
                          <a:cs typeface="+mn-cs"/>
                        </a:rPr>
                        <a:t>Introduction à l’activité et instructions : </a:t>
                      </a:r>
                      <a:endParaRPr kumimoji="0" lang="en-GB" altLang="en-US" sz="1400" b="1" i="0"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1400" b="1" i="0"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600" b="1" i="1" kern="1200" dirty="0" smtClean="0">
                          <a:solidFill>
                            <a:schemeClr val="tx1"/>
                          </a:solidFill>
                          <a:effectLst/>
                          <a:latin typeface="Calibri" panose="020F0502020204030204" pitchFamily="34" charset="0"/>
                          <a:ea typeface="+mn-ea"/>
                          <a:cs typeface="+mn-cs"/>
                        </a:rPr>
                        <a:t>Sur la base de l’ensemble des documents de l’UNMISS – et notamment :</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rPr>
                        <a:t>- </a:t>
                      </a:r>
                      <a:r>
                        <a:rPr lang="fr-FR" sz="1600" b="1" i="1" kern="1200" dirty="0" smtClean="0">
                          <a:solidFill>
                            <a:schemeClr val="tx1"/>
                          </a:solidFill>
                          <a:effectLst/>
                          <a:latin typeface="Calibri" panose="020F0502020204030204" pitchFamily="34" charset="0"/>
                          <a:ea typeface="+mn-ea"/>
                          <a:cs typeface="+mn-cs"/>
                        </a:rPr>
                        <a:t>Les tâches confiées à l’UNMISS par la Résolution du Conseil de sécurité de l’ONU</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rPr>
                        <a:t>- </a:t>
                      </a:r>
                      <a:r>
                        <a:rPr lang="fr-FR" sz="1600" b="1" i="1" kern="1200" dirty="0" smtClean="0">
                          <a:solidFill>
                            <a:schemeClr val="tx1"/>
                          </a:solidFill>
                          <a:effectLst/>
                          <a:latin typeface="Calibri" panose="020F0502020204030204" pitchFamily="34" charset="0"/>
                          <a:ea typeface="+mn-ea"/>
                          <a:cs typeface="+mn-cs"/>
                        </a:rPr>
                        <a:t>Les intentions du DOMP</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rPr>
                        <a:t>- </a:t>
                      </a:r>
                      <a:r>
                        <a:rPr lang="fr-FR" sz="1600" b="1" i="1" kern="1200" dirty="0" smtClean="0">
                          <a:solidFill>
                            <a:schemeClr val="tx1"/>
                          </a:solidFill>
                          <a:effectLst/>
                          <a:latin typeface="Calibri" panose="020F0502020204030204" pitchFamily="34" charset="0"/>
                          <a:ea typeface="+mn-ea"/>
                          <a:cs typeface="+mn-cs"/>
                        </a:rPr>
                        <a:t>La déclaration concernant la Force de la Mission</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rPr>
                        <a:t>- </a:t>
                      </a:r>
                      <a:r>
                        <a:rPr lang="fr-FR" sz="1600" b="1" i="1" kern="1200" dirty="0" smtClean="0">
                          <a:solidFill>
                            <a:schemeClr val="tx1"/>
                          </a:solidFill>
                          <a:effectLst/>
                          <a:latin typeface="Calibri" panose="020F0502020204030204" pitchFamily="34" charset="0"/>
                          <a:ea typeface="+mn-ea"/>
                          <a:cs typeface="+mn-cs"/>
                        </a:rPr>
                        <a:t>Les intentions du Commandant de la Force</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105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600" b="1" i="1" kern="1200" dirty="0" smtClean="0">
                          <a:solidFill>
                            <a:schemeClr val="tx1"/>
                          </a:solidFill>
                          <a:effectLst/>
                          <a:latin typeface="Calibri" panose="020F0502020204030204" pitchFamily="34" charset="0"/>
                          <a:ea typeface="+mn-ea"/>
                          <a:cs typeface="+mn-cs"/>
                        </a:rPr>
                        <a:t>Les participants sont invités à formuler :</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tab pos="180975" algn="l"/>
                        </a:tabLst>
                      </a:pPr>
                      <a:r>
                        <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rPr>
                        <a:t>- </a:t>
                      </a:r>
                      <a:r>
                        <a:rPr lang="fr-FR" sz="1600" b="1" i="1" kern="1200" dirty="0" smtClean="0">
                          <a:solidFill>
                            <a:schemeClr val="tx1"/>
                          </a:solidFill>
                          <a:effectLst/>
                          <a:latin typeface="Calibri" panose="020F0502020204030204" pitchFamily="34" charset="0"/>
                          <a:ea typeface="+mn-ea"/>
                          <a:cs typeface="+mn-cs"/>
                        </a:rPr>
                        <a:t>Les intentions du Chef de la CIMIC-NU (énoncé de la mission </a:t>
                      </a:r>
                      <a:br>
                        <a:rPr lang="fr-FR" sz="1600" b="1" i="1" kern="1200" dirty="0" smtClean="0">
                          <a:solidFill>
                            <a:schemeClr val="tx1"/>
                          </a:solidFill>
                          <a:effectLst/>
                          <a:latin typeface="Calibri" panose="020F0502020204030204" pitchFamily="34" charset="0"/>
                          <a:ea typeface="+mn-ea"/>
                          <a:cs typeface="+mn-cs"/>
                        </a:rPr>
                      </a:br>
                      <a:r>
                        <a:rPr lang="fr-FR" sz="1600" b="1" i="1" kern="1200" dirty="0" smtClean="0">
                          <a:solidFill>
                            <a:schemeClr val="tx1"/>
                          </a:solidFill>
                          <a:effectLst/>
                          <a:latin typeface="Calibri" panose="020F0502020204030204" pitchFamily="34" charset="0"/>
                          <a:ea typeface="+mn-ea"/>
                          <a:cs typeface="+mn-cs"/>
                        </a:rPr>
                        <a:t>de la CIMIC-NU)</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rPr>
                        <a:t>- </a:t>
                      </a:r>
                      <a:r>
                        <a:rPr lang="fr-FR" sz="1600" b="1" i="1" kern="1200" dirty="0" smtClean="0">
                          <a:solidFill>
                            <a:schemeClr val="tx1"/>
                          </a:solidFill>
                          <a:effectLst/>
                          <a:latin typeface="Calibri" panose="020F0502020204030204" pitchFamily="34" charset="0"/>
                          <a:ea typeface="+mn-ea"/>
                          <a:cs typeface="+mn-cs"/>
                        </a:rPr>
                        <a:t>Les axes choisis par la CIMIC-NU/les lignes d’action</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rPr>
                        <a:t>- </a:t>
                      </a:r>
                      <a:r>
                        <a:rPr lang="fr-FR" sz="1600" b="1" i="1" kern="1200" dirty="0" smtClean="0">
                          <a:solidFill>
                            <a:schemeClr val="tx1"/>
                          </a:solidFill>
                          <a:effectLst/>
                          <a:latin typeface="Calibri" panose="020F0502020204030204" pitchFamily="34" charset="0"/>
                          <a:ea typeface="+mn-ea"/>
                          <a:cs typeface="+mn-cs"/>
                        </a:rPr>
                        <a:t>Une présentation des activités prévues pour la CIMIC-NU.</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1000" b="1" i="0" u="none" strike="noStrike" cap="none" normalizeH="0" baseline="0" dirty="0" smtClean="0">
                        <a:ln>
                          <a:noFill/>
                        </a:ln>
                        <a:solidFill>
                          <a:schemeClr val="tx1"/>
                        </a:solidFill>
                        <a:effectLst/>
                        <a:latin typeface="Calibri" pitchFamily="34" charset="0"/>
                        <a:cs typeface="Times New Roman" pitchFamily="18" charset="0"/>
                      </a:endParaRPr>
                    </a:p>
                  </a:txBody>
                  <a:tcPr marT="45724" marB="457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8166">
                <a:tc>
                  <a:txBody>
                    <a:bodyPr/>
                    <a:lstStyle>
                      <a:lvl1pPr algn="l" eaLnBrk="0" hangingPunct="0">
                        <a:spcBef>
                          <a:spcPct val="20000"/>
                        </a:spcBef>
                        <a:defRPr sz="2000" b="1">
                          <a:solidFill>
                            <a:srgbClr val="FFFF99"/>
                          </a:solidFill>
                          <a:latin typeface="Times New Roman" pitchFamily="18" charset="0"/>
                        </a:defRPr>
                      </a:lvl1pPr>
                      <a:lvl2pPr algn="l" eaLnBrk="0" hangingPunct="0">
                        <a:spcBef>
                          <a:spcPct val="20000"/>
                        </a:spcBef>
                        <a:defRPr>
                          <a:solidFill>
                            <a:srgbClr val="C0C0C0"/>
                          </a:solidFill>
                          <a:latin typeface="Times New Roman" pitchFamily="18" charset="0"/>
                        </a:defRPr>
                      </a:lvl2pPr>
                      <a:lvl3pPr algn="l" eaLnBrk="0" hangingPunct="0">
                        <a:spcBef>
                          <a:spcPct val="20000"/>
                        </a:spcBef>
                        <a:defRPr sz="2000">
                          <a:solidFill>
                            <a:srgbClr val="99CC00"/>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400" b="1" i="0" u="none" strike="noStrike" cap="none" normalizeH="0" baseline="0" dirty="0" smtClean="0">
                          <a:ln>
                            <a:noFill/>
                          </a:ln>
                          <a:solidFill>
                            <a:schemeClr val="tx1"/>
                          </a:solidFill>
                          <a:effectLst/>
                          <a:latin typeface="Calibri" pitchFamily="34" charset="0"/>
                          <a:cs typeface="Times New Roman" pitchFamily="18" charset="0"/>
                        </a:rPr>
                        <a:t>35 minutes</a:t>
                      </a:r>
                      <a:endParaRPr kumimoji="0" lang="en-GB" altLang="en-US" sz="1400" b="1" i="0" u="none" strike="noStrike" cap="none" normalizeH="0" baseline="0" dirty="0" smtClean="0">
                        <a:ln>
                          <a:noFill/>
                        </a:ln>
                        <a:solidFill>
                          <a:schemeClr val="tx1"/>
                        </a:solidFill>
                        <a:effectLst/>
                        <a:latin typeface="Calibri" pitchFamily="34" charset="0"/>
                      </a:endParaRPr>
                    </a:p>
                  </a:txBody>
                  <a:tcPr marT="45724" marB="45724"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algn="l" eaLnBrk="0" hangingPunct="0">
                        <a:spcBef>
                          <a:spcPct val="20000"/>
                        </a:spcBef>
                        <a:defRPr>
                          <a:solidFill>
                            <a:srgbClr val="C0C0C0"/>
                          </a:solidFill>
                          <a:latin typeface="Times New Roman" pitchFamily="18" charset="0"/>
                        </a:defRPr>
                      </a:lvl2pPr>
                      <a:lvl3pPr algn="l" eaLnBrk="0" hangingPunct="0">
                        <a:spcBef>
                          <a:spcPct val="20000"/>
                        </a:spcBef>
                        <a:defRPr sz="2000">
                          <a:solidFill>
                            <a:srgbClr val="99CC00"/>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400" b="1" kern="1200" dirty="0" smtClean="0">
                          <a:solidFill>
                            <a:schemeClr val="tx1"/>
                          </a:solidFill>
                          <a:effectLst/>
                          <a:latin typeface="Calibri" panose="020F0502020204030204" pitchFamily="34" charset="0"/>
                          <a:ea typeface="+mn-ea"/>
                          <a:cs typeface="+mn-cs"/>
                        </a:rPr>
                        <a:t>Débat et élaboration des plans</a:t>
                      </a:r>
                      <a:endParaRPr kumimoji="0" lang="en-GB" altLang="en-US" sz="1400" b="1" i="0" u="none" strike="noStrike" cap="none" normalizeH="0" baseline="0" dirty="0" smtClean="0">
                        <a:ln>
                          <a:noFill/>
                        </a:ln>
                        <a:solidFill>
                          <a:schemeClr val="tx1"/>
                        </a:solidFill>
                        <a:effectLst/>
                        <a:latin typeface="Calibri" pitchFamily="34" charset="0"/>
                      </a:endParaRPr>
                    </a:p>
                  </a:txBody>
                  <a:tcPr marT="45724" marB="457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6578">
                <a:tc>
                  <a:txBody>
                    <a:bodyPr/>
                    <a:lstStyle>
                      <a:lvl1pPr algn="l" eaLnBrk="0" hangingPunct="0">
                        <a:spcBef>
                          <a:spcPct val="20000"/>
                        </a:spcBef>
                        <a:defRPr sz="2000" b="1">
                          <a:solidFill>
                            <a:srgbClr val="FFFF99"/>
                          </a:solidFill>
                          <a:latin typeface="Times New Roman" pitchFamily="18" charset="0"/>
                        </a:defRPr>
                      </a:lvl1pPr>
                      <a:lvl2pPr algn="l" eaLnBrk="0" hangingPunct="0">
                        <a:spcBef>
                          <a:spcPct val="20000"/>
                        </a:spcBef>
                        <a:defRPr>
                          <a:solidFill>
                            <a:srgbClr val="C0C0C0"/>
                          </a:solidFill>
                          <a:latin typeface="Times New Roman" pitchFamily="18" charset="0"/>
                        </a:defRPr>
                      </a:lvl2pPr>
                      <a:lvl3pPr algn="l" eaLnBrk="0" hangingPunct="0">
                        <a:spcBef>
                          <a:spcPct val="20000"/>
                        </a:spcBef>
                        <a:defRPr sz="2000">
                          <a:solidFill>
                            <a:srgbClr val="99CC00"/>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400" b="1" i="0" u="none" strike="noStrike" cap="none" normalizeH="0" baseline="0" dirty="0" smtClean="0">
                          <a:ln>
                            <a:noFill/>
                          </a:ln>
                          <a:solidFill>
                            <a:schemeClr val="tx1"/>
                          </a:solidFill>
                          <a:effectLst/>
                          <a:latin typeface="Calibri" pitchFamily="34" charset="0"/>
                          <a:cs typeface="Times New Roman" pitchFamily="18" charset="0"/>
                        </a:rPr>
                        <a:t>15 minutes</a:t>
                      </a:r>
                      <a:endParaRPr kumimoji="0" lang="en-GB" altLang="en-US" sz="1400" b="1" i="0" u="none" strike="noStrike" cap="none" normalizeH="0" baseline="0" dirty="0" smtClean="0">
                        <a:ln>
                          <a:noFill/>
                        </a:ln>
                        <a:solidFill>
                          <a:schemeClr val="tx1"/>
                        </a:solidFill>
                        <a:effectLst/>
                        <a:latin typeface="Calibri" pitchFamily="34" charset="0"/>
                      </a:endParaRPr>
                    </a:p>
                  </a:txBody>
                  <a:tcPr marT="45724" marB="45724"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rgbClr val="FFFF99"/>
                          </a:solidFill>
                          <a:latin typeface="Times New Roman" pitchFamily="18" charset="0"/>
                        </a:defRPr>
                      </a:lvl1pPr>
                      <a:lvl2pPr algn="l" eaLnBrk="0" hangingPunct="0">
                        <a:spcBef>
                          <a:spcPct val="20000"/>
                        </a:spcBef>
                        <a:defRPr>
                          <a:solidFill>
                            <a:srgbClr val="C0C0C0"/>
                          </a:solidFill>
                          <a:latin typeface="Times New Roman" pitchFamily="18" charset="0"/>
                        </a:defRPr>
                      </a:lvl2pPr>
                      <a:lvl3pPr algn="l" eaLnBrk="0" hangingPunct="0">
                        <a:spcBef>
                          <a:spcPct val="20000"/>
                        </a:spcBef>
                        <a:defRPr sz="2000">
                          <a:solidFill>
                            <a:srgbClr val="99CC00"/>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400" b="1" kern="1200" dirty="0" smtClean="0">
                          <a:solidFill>
                            <a:schemeClr val="tx1"/>
                          </a:solidFill>
                          <a:effectLst/>
                          <a:latin typeface="Calibri" panose="020F0502020204030204" pitchFamily="34" charset="0"/>
                          <a:ea typeface="+mn-ea"/>
                          <a:cs typeface="+mn-cs"/>
                        </a:rPr>
                        <a:t>Présentation en séance plénière</a:t>
                      </a:r>
                      <a:endParaRPr kumimoji="0" lang="en-GB" altLang="en-US" sz="1400" b="1" i="0" u="none" strike="noStrike" cap="none" normalizeH="0" baseline="0" dirty="0" smtClean="0">
                        <a:ln>
                          <a:noFill/>
                        </a:ln>
                        <a:solidFill>
                          <a:schemeClr val="tx1"/>
                        </a:solidFill>
                        <a:effectLst/>
                        <a:latin typeface="Calibri" pitchFamily="34" charset="0"/>
                      </a:endParaRPr>
                    </a:p>
                  </a:txBody>
                  <a:tcPr marT="45724" marB="457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pic>
        <p:nvPicPr>
          <p:cNvPr id="213013" name="Picture 62" descr="learning activity symbols"/>
          <p:cNvPicPr>
            <a:picLocks noChangeAspect="1" noChangeArrowheads="1"/>
          </p:cNvPicPr>
          <p:nvPr/>
        </p:nvPicPr>
        <p:blipFill>
          <a:blip r:embed="rId4">
            <a:extLst>
              <a:ext uri="{28A0092B-C50C-407E-A947-70E740481C1C}">
                <a14:useLocalDpi xmlns:a14="http://schemas.microsoft.com/office/drawing/2010/main" val="0"/>
              </a:ext>
            </a:extLst>
          </a:blip>
          <a:srcRect r="93553"/>
          <a:stretch>
            <a:fillRect/>
          </a:stretch>
        </p:blipFill>
        <p:spPr bwMode="auto">
          <a:xfrm>
            <a:off x="1076325" y="893763"/>
            <a:ext cx="690563" cy="601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156</a:t>
            </a:fld>
            <a:endParaRPr lang="en-GB" altLang="en-US" sz="1600" b="1" dirty="0" smtClean="0">
              <a:solidFill>
                <a:srgbClr val="000000"/>
              </a:solidFill>
            </a:endParaRPr>
          </a:p>
        </p:txBody>
      </p:sp>
      <p:sp>
        <p:nvSpPr>
          <p:cNvPr id="13" name="ZoneTexte 12"/>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Content Placeholder 2"/>
          <p:cNvSpPr>
            <a:spLocks noGrp="1"/>
          </p:cNvSpPr>
          <p:nvPr>
            <p:ph idx="4294967295"/>
          </p:nvPr>
        </p:nvSpPr>
        <p:spPr>
          <a:xfrm>
            <a:off x="685800" y="1201738"/>
            <a:ext cx="7772400" cy="4646612"/>
          </a:xfrm>
          <a:ln>
            <a:solidFill>
              <a:schemeClr val="tx1"/>
            </a:solidFill>
            <a:miter lim="800000"/>
            <a:headEnd/>
            <a:tailEnd/>
          </a:ln>
        </p:spPr>
        <p:txBody>
          <a:bodyPr/>
          <a:lstStyle/>
          <a:p>
            <a:pPr algn="ctr" eaLnBrk="1" hangingPunct="1">
              <a:lnSpc>
                <a:spcPts val="3000"/>
              </a:lnSpc>
              <a:spcAft>
                <a:spcPts val="1200"/>
              </a:spcAft>
              <a:buNone/>
              <a:defRPr/>
            </a:pPr>
            <a:r>
              <a:rPr lang="fr-FR" sz="2800" dirty="0">
                <a:solidFill>
                  <a:schemeClr val="tx1"/>
                </a:solidFill>
                <a:latin typeface="Calibri" panose="020F0502020204030204" pitchFamily="34" charset="0"/>
              </a:rPr>
              <a:t>Tâches confiées à l’UNMISS dans le cadre de la Résolution initiale du Conseil de sécurité de 1996 (SC/</a:t>
            </a:r>
            <a:r>
              <a:rPr lang="fr-FR" sz="2800" dirty="0" err="1">
                <a:solidFill>
                  <a:schemeClr val="tx1"/>
                </a:solidFill>
                <a:latin typeface="Calibri" panose="020F0502020204030204" pitchFamily="34" charset="0"/>
              </a:rPr>
              <a:t>Res</a:t>
            </a:r>
            <a:r>
              <a:rPr lang="fr-FR" sz="2800" dirty="0">
                <a:solidFill>
                  <a:schemeClr val="tx1"/>
                </a:solidFill>
                <a:latin typeface="Calibri" panose="020F0502020204030204" pitchFamily="34" charset="0"/>
              </a:rPr>
              <a:t>/1996</a:t>
            </a:r>
            <a:r>
              <a:rPr lang="fr-FR" sz="2800" dirty="0" smtClean="0">
                <a:solidFill>
                  <a:schemeClr val="tx1"/>
                </a:solidFill>
                <a:latin typeface="Calibri" panose="020F0502020204030204" pitchFamily="34" charset="0"/>
              </a:rPr>
              <a:t>)</a:t>
            </a:r>
            <a:endParaRPr lang="en-US" altLang="en-US" sz="2800" dirty="0" smtClean="0">
              <a:solidFill>
                <a:schemeClr val="tx1"/>
              </a:solidFill>
              <a:latin typeface="Calibri" pitchFamily="34" charset="0"/>
            </a:endParaRPr>
          </a:p>
          <a:p>
            <a:pPr algn="just" eaLnBrk="1" hangingPunct="1">
              <a:spcAft>
                <a:spcPts val="1200"/>
              </a:spcAft>
              <a:defRPr/>
            </a:pPr>
            <a:r>
              <a:rPr lang="fr-FR" sz="1800" dirty="0">
                <a:solidFill>
                  <a:schemeClr val="tx1"/>
                </a:solidFill>
                <a:latin typeface="Calibri" panose="020F0502020204030204" pitchFamily="34" charset="0"/>
              </a:rPr>
              <a:t>Appui à la consolidation de la paix, et, en conséquence, soutien à l’édification de </a:t>
            </a:r>
            <a:r>
              <a:rPr lang="fr-FR" sz="1800" dirty="0" smtClean="0">
                <a:solidFill>
                  <a:schemeClr val="tx1"/>
                </a:solidFill>
                <a:latin typeface="Calibri" panose="020F0502020204030204" pitchFamily="34" charset="0"/>
              </a:rPr>
              <a:t>l’État </a:t>
            </a:r>
            <a:r>
              <a:rPr lang="fr-FR" sz="1800" dirty="0">
                <a:solidFill>
                  <a:schemeClr val="tx1"/>
                </a:solidFill>
                <a:latin typeface="Calibri" panose="020F0502020204030204" pitchFamily="34" charset="0"/>
              </a:rPr>
              <a:t>à long terme et au développement </a:t>
            </a:r>
            <a:r>
              <a:rPr lang="fr-FR" sz="1800" dirty="0" smtClean="0">
                <a:solidFill>
                  <a:schemeClr val="tx1"/>
                </a:solidFill>
                <a:latin typeface="Calibri" panose="020F0502020204030204" pitchFamily="34" charset="0"/>
              </a:rPr>
              <a:t>économique</a:t>
            </a:r>
            <a:endParaRPr lang="en-US" altLang="en-US" sz="1800" dirty="0" smtClean="0">
              <a:solidFill>
                <a:schemeClr val="tx1"/>
              </a:solidFill>
              <a:latin typeface="Calibri" pitchFamily="34" charset="0"/>
            </a:endParaRPr>
          </a:p>
          <a:p>
            <a:pPr algn="just" eaLnBrk="1" hangingPunct="1">
              <a:spcAft>
                <a:spcPts val="1200"/>
              </a:spcAft>
              <a:defRPr/>
            </a:pPr>
            <a:r>
              <a:rPr lang="fr-FR" sz="1800" dirty="0">
                <a:solidFill>
                  <a:schemeClr val="tx1"/>
                </a:solidFill>
                <a:latin typeface="Calibri" panose="020F0502020204030204" pitchFamily="34" charset="0"/>
              </a:rPr>
              <a:t>Soutien au gouvernement de la République du Soudan du Sud, pour lui permettre d’exercer ses responsabilités en matière de prévention, d’atténuation et de règlement des conflits, et de protection des civils</a:t>
            </a:r>
            <a:endParaRPr lang="en-US" altLang="en-US" sz="1800" dirty="0" smtClean="0">
              <a:solidFill>
                <a:schemeClr val="tx1"/>
              </a:solidFill>
              <a:latin typeface="Calibri" pitchFamily="34" charset="0"/>
            </a:endParaRPr>
          </a:p>
          <a:p>
            <a:pPr algn="just" eaLnBrk="1" hangingPunct="1">
              <a:spcAft>
                <a:spcPts val="1200"/>
              </a:spcAft>
              <a:defRPr/>
            </a:pPr>
            <a:r>
              <a:rPr lang="fr-FR" sz="1800" dirty="0">
                <a:solidFill>
                  <a:schemeClr val="tx1"/>
                </a:solidFill>
                <a:latin typeface="Calibri" panose="020F0502020204030204" pitchFamily="34" charset="0"/>
              </a:rPr>
              <a:t>Soutien au gouvernement de la République du Soudan du Sud pour l’aider à développer ses capacités en matière de sécurité, d’instauration de l’état de droit, et de renforcement des secteurs judiciaire et sécuritaire</a:t>
            </a:r>
            <a:endParaRPr lang="en-US" altLang="en-US" sz="1800" dirty="0" smtClean="0">
              <a:solidFill>
                <a:schemeClr val="tx1"/>
              </a:solidFill>
              <a:latin typeface="Calibri" pitchFamily="34" charset="0"/>
            </a:endParaRPr>
          </a:p>
        </p:txBody>
      </p:sp>
      <p:sp>
        <p:nvSpPr>
          <p:cNvPr id="325636" name="Rectangle 4"/>
          <p:cNvSpPr>
            <a:spLocks noChangeArrowheads="1"/>
          </p:cNvSpPr>
          <p:nvPr/>
        </p:nvSpPr>
        <p:spPr bwMode="auto">
          <a:xfrm>
            <a:off x="309045" y="357188"/>
            <a:ext cx="8527391" cy="400110"/>
          </a:xfrm>
          <a:prstGeom prst="rect">
            <a:avLst/>
          </a:prstGeom>
          <a:noFill/>
          <a:ln w="9525" algn="ctr">
            <a:noFill/>
            <a:miter lim="800000"/>
            <a:headEnd/>
            <a:tailEnd/>
          </a:ln>
          <a:effectLst/>
        </p:spPr>
        <p:txBody>
          <a:bodyPr wrap="square">
            <a:spAutoFit/>
          </a:bodyPr>
          <a:lstStyle/>
          <a:p>
            <a:pPr algn="ctr">
              <a:buClr>
                <a:srgbClr val="FFFFFF"/>
              </a:buClr>
              <a:buSzPct val="80000"/>
              <a:buFont typeface="Wingdings" pitchFamily="2" charset="2"/>
              <a:buNone/>
              <a:defRPr/>
            </a:pPr>
            <a:r>
              <a:rPr lang="fr-FR" b="1" dirty="0"/>
              <a:t>ACTIVITÉ D’APPRENTISSAGE :  EXEMPLE CONCRET DE PROCESSUS INTÉGRAL</a:t>
            </a:r>
            <a:endParaRPr lang="en-US" b="1" dirty="0">
              <a:solidFill>
                <a:srgbClr val="000000"/>
              </a:solidFill>
              <a:effectLst>
                <a:outerShdw blurRad="38100" dist="38100" dir="2700000" algn="tl">
                  <a:srgbClr val="C0C0C0"/>
                </a:outerShdw>
              </a:effectLst>
            </a:endParaRPr>
          </a:p>
        </p:txBody>
      </p:sp>
      <p:pic>
        <p:nvPicPr>
          <p:cNvPr id="214021" name="Picture 48" descr="UNMISS-flag.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81438" y="5618163"/>
            <a:ext cx="1344612" cy="89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2"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963" y="835025"/>
            <a:ext cx="688975" cy="596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157</a:t>
            </a:fld>
            <a:endParaRPr lang="en-GB" altLang="en-US" sz="1600" b="1" dirty="0" smtClean="0">
              <a:solidFill>
                <a:srgbClr val="000000"/>
              </a:solidFill>
            </a:endParaRPr>
          </a:p>
        </p:txBody>
      </p:sp>
      <p:sp>
        <p:nvSpPr>
          <p:cNvPr id="11" name="ZoneTexte 10"/>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1" name="Content Placeholder 2"/>
          <p:cNvSpPr>
            <a:spLocks noGrp="1"/>
          </p:cNvSpPr>
          <p:nvPr>
            <p:ph idx="4294967295"/>
          </p:nvPr>
        </p:nvSpPr>
        <p:spPr>
          <a:xfrm>
            <a:off x="731838" y="1009650"/>
            <a:ext cx="7688262" cy="4017963"/>
          </a:xfrm>
          <a:ln>
            <a:solidFill>
              <a:schemeClr val="tx1"/>
            </a:solidFill>
            <a:miter lim="800000"/>
            <a:headEnd/>
            <a:tailEnd/>
          </a:ln>
        </p:spPr>
        <p:txBody>
          <a:bodyPr/>
          <a:lstStyle/>
          <a:p>
            <a:pPr algn="ctr" eaLnBrk="1" hangingPunct="1">
              <a:buClr>
                <a:schemeClr val="bg1"/>
              </a:buClr>
              <a:buFont typeface="Wingdings" pitchFamily="2" charset="2"/>
              <a:buNone/>
              <a:defRPr/>
            </a:pPr>
            <a:r>
              <a:rPr lang="en-US" altLang="en-US" sz="3600" dirty="0" smtClean="0">
                <a:solidFill>
                  <a:schemeClr val="tx1"/>
                </a:solidFill>
                <a:effectLst>
                  <a:outerShdw blurRad="38100" dist="38100" dir="2700000" algn="tl">
                    <a:srgbClr val="C0C0C0"/>
                  </a:outerShdw>
                </a:effectLst>
                <a:latin typeface="Calibri" pitchFamily="34" charset="0"/>
              </a:rPr>
              <a:t>Intentions du DOMP</a:t>
            </a:r>
            <a:endParaRPr lang="en-US" altLang="en-US" sz="2800" dirty="0" smtClean="0">
              <a:solidFill>
                <a:schemeClr val="tx1"/>
              </a:solidFill>
              <a:latin typeface="Calibri" pitchFamily="34" charset="0"/>
            </a:endParaRPr>
          </a:p>
          <a:p>
            <a:pPr eaLnBrk="1" hangingPunct="1">
              <a:buClr>
                <a:schemeClr val="bg1"/>
              </a:buClr>
              <a:defRPr/>
            </a:pPr>
            <a:r>
              <a:rPr lang="fr-FR" sz="2800" dirty="0">
                <a:solidFill>
                  <a:schemeClr val="tx1"/>
                </a:solidFill>
                <a:latin typeface="Calibri" panose="020F0502020204030204" pitchFamily="34" charset="0"/>
              </a:rPr>
              <a:t>L’intention stratégique militaire est d’aider la République du Soudan du Sud à assurer la stabilité et la sécurité afin de prévenir un retour à la guerre civile, d’éviter toute insurrection, de limiter et de prévenir les effets d’attaques directes contre les civils, et de contribuer au renforcement des capacités du Soudan du Sud.</a:t>
            </a:r>
            <a:endParaRPr lang="en-US" altLang="en-US" sz="2800" dirty="0" smtClean="0">
              <a:solidFill>
                <a:schemeClr val="tx1"/>
              </a:solidFill>
              <a:latin typeface="Calibri" pitchFamily="34" charset="0"/>
            </a:endParaRPr>
          </a:p>
        </p:txBody>
      </p:sp>
      <p:pic>
        <p:nvPicPr>
          <p:cNvPr id="215045" name="Picture 48" descr="UNMISS-flag.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89350" y="5272088"/>
            <a:ext cx="17145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46"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9063" y="873125"/>
            <a:ext cx="688975" cy="596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4"/>
          <p:cNvSpPr>
            <a:spLocks noChangeArrowheads="1"/>
          </p:cNvSpPr>
          <p:nvPr/>
        </p:nvSpPr>
        <p:spPr bwMode="auto">
          <a:xfrm>
            <a:off x="309045" y="357188"/>
            <a:ext cx="8527391" cy="400110"/>
          </a:xfrm>
          <a:prstGeom prst="rect">
            <a:avLst/>
          </a:prstGeom>
          <a:noFill/>
          <a:ln w="9525" algn="ctr">
            <a:noFill/>
            <a:miter lim="800000"/>
            <a:headEnd/>
            <a:tailEnd/>
          </a:ln>
          <a:effectLst/>
        </p:spPr>
        <p:txBody>
          <a:bodyPr wrap="square">
            <a:spAutoFit/>
          </a:bodyPr>
          <a:lstStyle/>
          <a:p>
            <a:pPr algn="ctr">
              <a:buClr>
                <a:srgbClr val="FFFFFF"/>
              </a:buClr>
              <a:buSzPct val="80000"/>
              <a:buFont typeface="Wingdings" pitchFamily="2" charset="2"/>
              <a:buNone/>
              <a:defRPr/>
            </a:pPr>
            <a:r>
              <a:rPr lang="fr-FR" b="1" dirty="0"/>
              <a:t>ACTIVITÉ D’APPRENTISSAGE :  EXEMPLE CONCRET DE PROCESSUS INTÉGRAL</a:t>
            </a:r>
            <a:endParaRPr lang="en-US" b="1" dirty="0">
              <a:solidFill>
                <a:srgbClr val="000000"/>
              </a:solidFill>
              <a:effectLst>
                <a:outerShdw blurRad="38100" dist="38100" dir="2700000" algn="tl">
                  <a:srgbClr val="C0C0C0"/>
                </a:outerShdw>
              </a:effectLst>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158</a:t>
            </a:fld>
            <a:endParaRPr lang="en-GB" altLang="en-US" sz="1600" b="1" dirty="0" smtClean="0">
              <a:solidFill>
                <a:srgbClr val="000000"/>
              </a:solidFill>
            </a:endParaRPr>
          </a:p>
        </p:txBody>
      </p:sp>
      <p:sp>
        <p:nvSpPr>
          <p:cNvPr id="12" name="ZoneTexte 11"/>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Content Placeholder 2"/>
          <p:cNvSpPr>
            <a:spLocks noGrp="1"/>
          </p:cNvSpPr>
          <p:nvPr>
            <p:ph idx="4294967295"/>
          </p:nvPr>
        </p:nvSpPr>
        <p:spPr>
          <a:xfrm>
            <a:off x="693738" y="1060450"/>
            <a:ext cx="7764462" cy="3827463"/>
          </a:xfrm>
          <a:ln>
            <a:solidFill>
              <a:schemeClr val="tx1"/>
            </a:solidFill>
            <a:miter lim="800000"/>
            <a:headEnd/>
            <a:tailEnd/>
          </a:ln>
        </p:spPr>
        <p:txBody>
          <a:bodyPr/>
          <a:lstStyle/>
          <a:p>
            <a:pPr marL="0" indent="0" algn="ctr" eaLnBrk="1" hangingPunct="1">
              <a:buFont typeface="Wingdings" pitchFamily="2" charset="2"/>
              <a:buNone/>
              <a:defRPr/>
            </a:pPr>
            <a:r>
              <a:rPr lang="en-US" altLang="en-US" sz="3600" dirty="0" smtClean="0">
                <a:solidFill>
                  <a:schemeClr val="tx1"/>
                </a:solidFill>
                <a:effectLst>
                  <a:outerShdw blurRad="38100" dist="38100" dir="2700000" algn="tl">
                    <a:srgbClr val="C0C0C0"/>
                  </a:outerShdw>
                </a:effectLst>
                <a:latin typeface="Calibri" pitchFamily="34" charset="0"/>
              </a:rPr>
              <a:t>Mission de la Force</a:t>
            </a:r>
            <a:endParaRPr lang="en-US" altLang="en-US" dirty="0" smtClean="0">
              <a:solidFill>
                <a:schemeClr val="tx1"/>
              </a:solidFill>
              <a:latin typeface="Calibri" pitchFamily="34" charset="0"/>
            </a:endParaRPr>
          </a:p>
          <a:p>
            <a:pPr marL="0" indent="0" algn="just" eaLnBrk="1" hangingPunct="1">
              <a:buFont typeface="Wingdings" pitchFamily="2" charset="2"/>
              <a:buNone/>
              <a:defRPr/>
            </a:pPr>
            <a:endParaRPr lang="en-US" altLang="en-US" dirty="0" smtClean="0">
              <a:solidFill>
                <a:schemeClr val="tx1"/>
              </a:solidFill>
              <a:latin typeface="Calibri" pitchFamily="34" charset="0"/>
            </a:endParaRPr>
          </a:p>
          <a:p>
            <a:pPr marL="0" indent="0" algn="just" eaLnBrk="1" hangingPunct="1">
              <a:buNone/>
              <a:defRPr/>
            </a:pPr>
            <a:r>
              <a:rPr lang="fr-FR" dirty="0">
                <a:solidFill>
                  <a:schemeClr val="tx1"/>
                </a:solidFill>
                <a:latin typeface="Calibri" panose="020F0502020204030204" pitchFamily="34" charset="0"/>
              </a:rPr>
              <a:t>La composante militaire de l’UNMISS, qui agit au titre du Chapitre VII de la Charte des Nations Unies, a pour but d’aider à l’instauration d’un climat de sécurité susceptible de faciliter la réalisation du Mandat de l’UNMISS, de créer les conditions de la stabilisation de la situation au Soudan du Sud, et, finalement, du retrait de la Mission de l’ONU.</a:t>
            </a:r>
            <a:endParaRPr lang="en-US" altLang="en-US" dirty="0" smtClean="0">
              <a:solidFill>
                <a:schemeClr val="tx1"/>
              </a:solidFill>
              <a:latin typeface="Calibri" pitchFamily="34" charset="0"/>
            </a:endParaRPr>
          </a:p>
          <a:p>
            <a:pPr marL="0" indent="0" algn="just" eaLnBrk="1" hangingPunct="1">
              <a:buFont typeface="Wingdings" pitchFamily="2" charset="2"/>
              <a:buNone/>
              <a:defRPr/>
            </a:pPr>
            <a:r>
              <a:rPr lang="en-US" altLang="en-US" dirty="0" smtClean="0">
                <a:solidFill>
                  <a:schemeClr val="tx1"/>
                </a:solidFill>
                <a:latin typeface="Calibri" pitchFamily="34" charset="0"/>
              </a:rPr>
              <a:t>			</a:t>
            </a:r>
          </a:p>
        </p:txBody>
      </p:sp>
      <p:pic>
        <p:nvPicPr>
          <p:cNvPr id="216068" name="Picture 48" descr="UNMISS-flag.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765550" y="5272088"/>
            <a:ext cx="1598613" cy="106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70"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963" y="873125"/>
            <a:ext cx="688975" cy="596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4"/>
          <p:cNvSpPr>
            <a:spLocks noChangeArrowheads="1"/>
          </p:cNvSpPr>
          <p:nvPr/>
        </p:nvSpPr>
        <p:spPr bwMode="auto">
          <a:xfrm>
            <a:off x="309045" y="357188"/>
            <a:ext cx="8527391" cy="400110"/>
          </a:xfrm>
          <a:prstGeom prst="rect">
            <a:avLst/>
          </a:prstGeom>
          <a:noFill/>
          <a:ln w="9525" algn="ctr">
            <a:noFill/>
            <a:miter lim="800000"/>
            <a:headEnd/>
            <a:tailEnd/>
          </a:ln>
          <a:effectLst/>
        </p:spPr>
        <p:txBody>
          <a:bodyPr wrap="square">
            <a:spAutoFit/>
          </a:bodyPr>
          <a:lstStyle/>
          <a:p>
            <a:pPr algn="ctr">
              <a:buClr>
                <a:srgbClr val="FFFFFF"/>
              </a:buClr>
              <a:buSzPct val="80000"/>
              <a:buFont typeface="Wingdings" pitchFamily="2" charset="2"/>
              <a:buNone/>
              <a:defRPr/>
            </a:pPr>
            <a:r>
              <a:rPr lang="fr-FR" b="1" dirty="0"/>
              <a:t>ACTIVITÉ D’APPRENTISSAGE :  EXEMPLE CONCRET DE PROCESSUS INTÉGRAL</a:t>
            </a:r>
            <a:endParaRPr lang="en-US" b="1" dirty="0">
              <a:solidFill>
                <a:srgbClr val="000000"/>
              </a:solidFill>
              <a:effectLst>
                <a:outerShdw blurRad="38100" dist="38100" dir="2700000" algn="tl">
                  <a:srgbClr val="C0C0C0"/>
                </a:outerShdw>
              </a:effectLst>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159</a:t>
            </a:fld>
            <a:endParaRPr lang="en-GB" altLang="en-US" sz="1600" b="1" dirty="0" smtClean="0">
              <a:solidFill>
                <a:srgbClr val="000000"/>
              </a:solidFill>
            </a:endParaRPr>
          </a:p>
        </p:txBody>
      </p:sp>
      <p:sp>
        <p:nvSpPr>
          <p:cNvPr id="12" name="ZoneTexte 11"/>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7" name="Rectangle 3"/>
          <p:cNvSpPr txBox="1">
            <a:spLocks noChangeArrowheads="1"/>
          </p:cNvSpPr>
          <p:nvPr/>
        </p:nvSpPr>
        <p:spPr bwMode="auto">
          <a:xfrm>
            <a:off x="0" y="1524000"/>
            <a:ext cx="6019800" cy="4823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541338" indent="-541338" eaLnBrk="0" hangingPunct="0">
              <a:defRPr sz="2000">
                <a:solidFill>
                  <a:schemeClr val="tx1"/>
                </a:solidFill>
                <a:latin typeface="Calibri" pitchFamily="34" charset="0"/>
                <a:cs typeface="Arial" pitchFamily="34" charset="0"/>
              </a:defRPr>
            </a:lvl1pPr>
            <a:lvl2pPr marL="998538" indent="-541338"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105000"/>
              </a:lnSpc>
              <a:spcBef>
                <a:spcPct val="80000"/>
              </a:spcBef>
              <a:buSzPct val="80000"/>
              <a:buFont typeface="Wingdings" pitchFamily="2" charset="2"/>
              <a:buChar char="ü"/>
            </a:pPr>
            <a:r>
              <a:rPr lang="fr-FR" sz="1600" b="1" dirty="0" smtClean="0">
                <a:latin typeface="+mn-lt"/>
              </a:rPr>
              <a:t>Concept </a:t>
            </a:r>
            <a:r>
              <a:rPr lang="fr-FR" sz="1600" b="1" dirty="0">
                <a:latin typeface="+mn-lt"/>
              </a:rPr>
              <a:t>d’interface militaire </a:t>
            </a:r>
            <a:r>
              <a:rPr lang="fr-FR" sz="1600" b="1" dirty="0" smtClean="0">
                <a:latin typeface="+mn-lt"/>
              </a:rPr>
              <a:t>entre</a:t>
            </a:r>
            <a:endParaRPr lang="en-GB" altLang="en-US" sz="1600" b="1" dirty="0">
              <a:latin typeface="Arial" pitchFamily="34" charset="0"/>
            </a:endParaRPr>
          </a:p>
          <a:p>
            <a:pPr lvl="1">
              <a:lnSpc>
                <a:spcPct val="105000"/>
              </a:lnSpc>
              <a:spcBef>
                <a:spcPts val="600"/>
              </a:spcBef>
              <a:buSzPct val="80000"/>
              <a:buFont typeface="Wingdings" pitchFamily="2" charset="2"/>
              <a:buChar char="§"/>
            </a:pPr>
            <a:r>
              <a:rPr lang="fr-FR" sz="1600" b="1" dirty="0">
                <a:latin typeface="+mn-lt"/>
              </a:rPr>
              <a:t>L</a:t>
            </a:r>
            <a:r>
              <a:rPr lang="fr-FR" sz="1600" b="1" dirty="0" smtClean="0">
                <a:latin typeface="+mn-lt"/>
              </a:rPr>
              <a:t>es </a:t>
            </a:r>
            <a:r>
              <a:rPr lang="fr-FR" sz="1600" b="1" dirty="0">
                <a:latin typeface="+mn-lt"/>
              </a:rPr>
              <a:t>objectifs politiques et sécuritaires fixés par le </a:t>
            </a:r>
            <a:r>
              <a:rPr lang="fr-FR" sz="1600" b="1" dirty="0" smtClean="0">
                <a:latin typeface="+mn-lt"/>
              </a:rPr>
              <a:t>mandat</a:t>
            </a:r>
            <a:endParaRPr lang="en-GB" altLang="en-US" sz="1600" b="1" dirty="0">
              <a:latin typeface="+mn-lt"/>
            </a:endParaRPr>
          </a:p>
          <a:p>
            <a:pPr lvl="1">
              <a:lnSpc>
                <a:spcPct val="105000"/>
              </a:lnSpc>
              <a:spcBef>
                <a:spcPts val="600"/>
              </a:spcBef>
              <a:buSzPct val="80000"/>
              <a:buFont typeface="Wingdings" pitchFamily="2" charset="2"/>
              <a:buChar char="§"/>
            </a:pPr>
            <a:r>
              <a:rPr lang="fr-FR" sz="1600" b="1" dirty="0">
                <a:latin typeface="+mn-lt"/>
              </a:rPr>
              <a:t>et les objectifs humanitaires, de développement et de consolidation de la paix</a:t>
            </a:r>
            <a:endParaRPr lang="en-US" altLang="en-US" sz="1600" b="1" dirty="0">
              <a:latin typeface="+mn-lt"/>
            </a:endParaRPr>
          </a:p>
          <a:p>
            <a:pPr>
              <a:lnSpc>
                <a:spcPct val="105000"/>
              </a:lnSpc>
              <a:spcBef>
                <a:spcPct val="80000"/>
              </a:spcBef>
              <a:buSzPct val="80000"/>
              <a:buFont typeface="Wingdings" pitchFamily="2" charset="2"/>
              <a:buChar char="ü"/>
            </a:pPr>
            <a:r>
              <a:rPr lang="fr-FR" sz="1600" b="1" dirty="0">
                <a:latin typeface="+mn-lt"/>
              </a:rPr>
              <a:t>Deux principaux objectifs :</a:t>
            </a:r>
            <a:endParaRPr lang="en-GB" altLang="en-US" sz="1600" b="1" dirty="0">
              <a:latin typeface="+mn-lt"/>
            </a:endParaRPr>
          </a:p>
          <a:p>
            <a:pPr lvl="1">
              <a:lnSpc>
                <a:spcPct val="105000"/>
              </a:lnSpc>
              <a:spcBef>
                <a:spcPts val="600"/>
              </a:spcBef>
              <a:buSzPct val="80000"/>
              <a:buFont typeface="Wingdings" pitchFamily="2" charset="2"/>
              <a:buChar char="§"/>
            </a:pPr>
            <a:r>
              <a:rPr lang="fr-FR" sz="1600" b="1" dirty="0">
                <a:latin typeface="+mn-lt"/>
              </a:rPr>
              <a:t>Gérer les </a:t>
            </a:r>
            <a:r>
              <a:rPr lang="fr-FR" sz="1600" b="1" dirty="0">
                <a:solidFill>
                  <a:srgbClr val="0000FF"/>
                </a:solidFill>
                <a:latin typeface="+mn-lt"/>
              </a:rPr>
              <a:t>interactions entre acteurs civils et </a:t>
            </a:r>
            <a:r>
              <a:rPr lang="fr-FR" sz="1600" b="1" dirty="0" smtClean="0">
                <a:solidFill>
                  <a:srgbClr val="0000FF"/>
                </a:solidFill>
                <a:latin typeface="+mn-lt"/>
              </a:rPr>
              <a:t>militaires</a:t>
            </a:r>
            <a:endParaRPr lang="en-GB" altLang="en-US" sz="1600" b="1" dirty="0">
              <a:latin typeface="Arial" pitchFamily="34" charset="0"/>
            </a:endParaRPr>
          </a:p>
          <a:p>
            <a:pPr lvl="1">
              <a:lnSpc>
                <a:spcPct val="105000"/>
              </a:lnSpc>
              <a:spcBef>
                <a:spcPts val="600"/>
              </a:spcBef>
              <a:buSzPct val="80000"/>
              <a:buFont typeface="Wingdings" pitchFamily="2" charset="2"/>
              <a:buChar char="§"/>
            </a:pPr>
            <a:r>
              <a:rPr lang="fr-FR" sz="1600" b="1" dirty="0">
                <a:solidFill>
                  <a:srgbClr val="0000FF"/>
                </a:solidFill>
                <a:latin typeface="+mn-lt"/>
              </a:rPr>
              <a:t>Contribuer à un environnement favorable</a:t>
            </a:r>
            <a:r>
              <a:rPr lang="fr-FR" sz="1600" b="1" dirty="0">
                <a:latin typeface="+mn-lt"/>
              </a:rPr>
              <a:t> à l’accomplissement du mandat de la </a:t>
            </a:r>
            <a:r>
              <a:rPr lang="fr-FR" sz="1600" b="1" dirty="0" smtClean="0">
                <a:latin typeface="+mn-lt"/>
              </a:rPr>
              <a:t>Mission</a:t>
            </a:r>
            <a:endParaRPr lang="en-US" altLang="en-US" sz="1600" b="1" dirty="0">
              <a:latin typeface="+mn-lt"/>
            </a:endParaRPr>
          </a:p>
          <a:p>
            <a:pPr>
              <a:lnSpc>
                <a:spcPct val="105000"/>
              </a:lnSpc>
              <a:spcBef>
                <a:spcPct val="80000"/>
              </a:spcBef>
              <a:buSzPct val="80000"/>
              <a:buFont typeface="Wingdings" pitchFamily="2" charset="2"/>
              <a:buChar char="ü"/>
            </a:pPr>
            <a:r>
              <a:rPr lang="fr-FR" sz="1600" b="1" dirty="0">
                <a:latin typeface="+mn-lt"/>
              </a:rPr>
              <a:t>Deux tâches fondamentales </a:t>
            </a:r>
            <a:r>
              <a:rPr lang="fr-FR" sz="1600" b="1" dirty="0" smtClean="0">
                <a:latin typeface="+mn-lt"/>
              </a:rPr>
              <a:t>:</a:t>
            </a:r>
            <a:endParaRPr lang="en-US" altLang="en-US" sz="1600" b="1" dirty="0" smtClean="0">
              <a:latin typeface="+mn-lt"/>
            </a:endParaRPr>
          </a:p>
          <a:p>
            <a:pPr lvl="1">
              <a:lnSpc>
                <a:spcPct val="105000"/>
              </a:lnSpc>
              <a:spcBef>
                <a:spcPts val="600"/>
              </a:spcBef>
              <a:buSzPct val="80000"/>
              <a:buFont typeface="Wingdings" pitchFamily="2" charset="2"/>
              <a:buChar char="Ø"/>
            </a:pPr>
            <a:r>
              <a:rPr lang="fr-FR" sz="1600" b="1" dirty="0">
                <a:solidFill>
                  <a:srgbClr val="0000FF"/>
                </a:solidFill>
                <a:latin typeface="+mn-lt"/>
              </a:rPr>
              <a:t>Liaison entre civils et militaires et partage des informations</a:t>
            </a:r>
            <a:endParaRPr lang="en-US" altLang="en-US" sz="1600" b="1" dirty="0" smtClean="0">
              <a:solidFill>
                <a:srgbClr val="0000FF"/>
              </a:solidFill>
              <a:latin typeface="+mn-lt"/>
            </a:endParaRPr>
          </a:p>
          <a:p>
            <a:pPr lvl="1">
              <a:lnSpc>
                <a:spcPct val="105000"/>
              </a:lnSpc>
              <a:spcBef>
                <a:spcPts val="600"/>
              </a:spcBef>
              <a:buSzPct val="80000"/>
              <a:buFont typeface="Wingdings" pitchFamily="2" charset="2"/>
              <a:buChar char="Ø"/>
            </a:pPr>
            <a:r>
              <a:rPr lang="fr-FR" sz="1600" b="1" dirty="0">
                <a:solidFill>
                  <a:srgbClr val="0000FF"/>
                </a:solidFill>
                <a:latin typeface="+mn-lt"/>
              </a:rPr>
              <a:t>Assistance civile</a:t>
            </a:r>
            <a:r>
              <a:rPr lang="fr-FR" sz="1600" b="1" dirty="0">
                <a:latin typeface="+mn-lt"/>
              </a:rPr>
              <a:t> (soutien de la mission et des collectivités ou communautés)</a:t>
            </a:r>
            <a:endParaRPr lang="en-US" altLang="en-US" sz="1600" b="1" dirty="0">
              <a:latin typeface="+mn-lt"/>
            </a:endParaRPr>
          </a:p>
        </p:txBody>
      </p:sp>
      <p:sp>
        <p:nvSpPr>
          <p:cNvPr id="72708" name="Text Box 6"/>
          <p:cNvSpPr txBox="1">
            <a:spLocks noChangeArrowheads="1"/>
          </p:cNvSpPr>
          <p:nvPr/>
        </p:nvSpPr>
        <p:spPr bwMode="auto">
          <a:xfrm>
            <a:off x="1481935" y="904875"/>
            <a:ext cx="6085655"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chemeClr val="bg1"/>
              </a:buClr>
              <a:buSzPct val="80000"/>
              <a:buFont typeface="Wingdings" pitchFamily="2" charset="2"/>
              <a:buNone/>
            </a:pPr>
            <a:r>
              <a:rPr lang="fr-FR" sz="2400" b="1" dirty="0"/>
              <a:t>DOMP / DAM  CIMIC-NU :  Politique </a:t>
            </a:r>
            <a:r>
              <a:rPr lang="fr-FR" sz="2400" b="1" dirty="0" smtClean="0"/>
              <a:t>2010</a:t>
            </a:r>
            <a:endParaRPr lang="en-US" altLang="en-US" sz="2400" b="1" dirty="0"/>
          </a:p>
        </p:txBody>
      </p:sp>
      <p:sp>
        <p:nvSpPr>
          <p:cNvPr id="72709" name="Rectangle 7"/>
          <p:cNvSpPr>
            <a:spLocks noChangeArrowheads="1"/>
          </p:cNvSpPr>
          <p:nvPr/>
        </p:nvSpPr>
        <p:spPr bwMode="auto">
          <a:xfrm>
            <a:off x="1591659" y="333038"/>
            <a:ext cx="5937526" cy="430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tIns="0" bIns="0"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chemeClr val="bg1"/>
              </a:buClr>
              <a:buSzPct val="80000"/>
              <a:buFont typeface="Wingdings" pitchFamily="2" charset="2"/>
              <a:buNone/>
            </a:pPr>
            <a:r>
              <a:rPr lang="en-US" altLang="en-US" sz="2800" b="1" dirty="0" smtClean="0">
                <a:ea typeface="MS Mincho" pitchFamily="49" charset="-128"/>
                <a:cs typeface="Times New Roman" pitchFamily="18" charset="0"/>
              </a:rPr>
              <a:t>ORIENTATION OFFICIELLE DE L’ONU</a:t>
            </a:r>
            <a:endParaRPr lang="en-US" altLang="en-US" sz="2800" dirty="0">
              <a:ea typeface="MS Mincho" pitchFamily="49" charset="-128"/>
              <a:cs typeface="Times New Roman" pitchFamily="18" charset="0"/>
            </a:endParaRPr>
          </a:p>
        </p:txBody>
      </p:sp>
      <p:pic>
        <p:nvPicPr>
          <p:cNvPr id="72710"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48400" y="1828800"/>
            <a:ext cx="2657475" cy="354965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 name="ZoneTexte 6"/>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
        <p:nvSpPr>
          <p:cNvPr id="8" name="ZoneTexte 7"/>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16</a:t>
            </a:fld>
            <a:endParaRPr lang="en-GB" altLang="en-US" sz="1600" dirty="0" smtClean="0"/>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Content Placeholder 2"/>
          <p:cNvSpPr>
            <a:spLocks noGrp="1"/>
          </p:cNvSpPr>
          <p:nvPr>
            <p:ph idx="4294967295"/>
          </p:nvPr>
        </p:nvSpPr>
        <p:spPr>
          <a:xfrm>
            <a:off x="685800" y="1100138"/>
            <a:ext cx="7764463" cy="4017962"/>
          </a:xfrm>
          <a:ln>
            <a:solidFill>
              <a:schemeClr val="tx1"/>
            </a:solidFill>
            <a:miter lim="800000"/>
            <a:headEnd/>
            <a:tailEnd/>
          </a:ln>
        </p:spPr>
        <p:txBody>
          <a:bodyPr/>
          <a:lstStyle/>
          <a:p>
            <a:pPr marL="0" indent="0" algn="ctr" eaLnBrk="1" hangingPunct="1">
              <a:buFont typeface="Wingdings" pitchFamily="2" charset="2"/>
              <a:buNone/>
              <a:defRPr/>
            </a:pPr>
            <a:r>
              <a:rPr lang="en-US" altLang="en-US" sz="3600" dirty="0" smtClean="0">
                <a:solidFill>
                  <a:schemeClr val="tx1"/>
                </a:solidFill>
                <a:effectLst>
                  <a:outerShdw blurRad="38100" dist="38100" dir="2700000" algn="tl">
                    <a:srgbClr val="C0C0C0"/>
                  </a:outerShdw>
                </a:effectLst>
                <a:latin typeface="Calibri" pitchFamily="34" charset="0"/>
              </a:rPr>
              <a:t>Intention du Commandant de la Force</a:t>
            </a:r>
          </a:p>
          <a:p>
            <a:pPr marL="0" indent="0" algn="ctr" eaLnBrk="1" hangingPunct="1">
              <a:buFont typeface="Wingdings" pitchFamily="2" charset="2"/>
              <a:buNone/>
              <a:defRPr/>
            </a:pPr>
            <a:endParaRPr lang="en-US" altLang="en-US" dirty="0" smtClean="0">
              <a:solidFill>
                <a:schemeClr val="tx1"/>
              </a:solidFill>
              <a:latin typeface="Calibri" pitchFamily="34" charset="0"/>
            </a:endParaRPr>
          </a:p>
          <a:p>
            <a:pPr marL="0" indent="0" algn="just" eaLnBrk="1" hangingPunct="1">
              <a:buNone/>
              <a:defRPr/>
            </a:pPr>
            <a:r>
              <a:rPr lang="fr-FR" sz="2100" dirty="0">
                <a:solidFill>
                  <a:schemeClr val="tx1"/>
                </a:solidFill>
                <a:latin typeface="Calibri" panose="020F0502020204030204" pitchFamily="34" charset="0"/>
              </a:rPr>
              <a:t>Conduire des opérations intégrées, regroupant l’ensemble des composantes militaires et des sections organiques chargées de remplir le mandat de l’UNMISS – notamment d’assurer la protection des civils et de renforcer les liens de l’ONU avec la République du Soudan du Sud (</a:t>
            </a:r>
            <a:r>
              <a:rPr lang="fr-FR" sz="2100" dirty="0" err="1">
                <a:solidFill>
                  <a:schemeClr val="tx1"/>
                </a:solidFill>
                <a:latin typeface="Calibri" panose="020F0502020204030204" pitchFamily="34" charset="0"/>
              </a:rPr>
              <a:t>RoSS</a:t>
            </a:r>
            <a:r>
              <a:rPr lang="fr-FR" sz="2100" dirty="0">
                <a:solidFill>
                  <a:schemeClr val="tx1"/>
                </a:solidFill>
                <a:latin typeface="Calibri" panose="020F0502020204030204" pitchFamily="34" charset="0"/>
              </a:rPr>
              <a:t>), l’Armée populaire de libération du Soudan (SPLA) et la population civile. L’ensemble de ces processus doit s’accompagner du maintien des niveaux de protection assurés par la Force de l’ONU, et de la transition de la Force vers un nouveau type d’organisation et de mandat, et de nouveaux lieux de déploiement.</a:t>
            </a:r>
            <a:endParaRPr lang="en-US" altLang="en-US" sz="2100" dirty="0" smtClean="0">
              <a:solidFill>
                <a:schemeClr val="tx1"/>
              </a:solidFill>
              <a:latin typeface="Calibri" pitchFamily="34" charset="0"/>
            </a:endParaRPr>
          </a:p>
        </p:txBody>
      </p:sp>
      <p:pic>
        <p:nvPicPr>
          <p:cNvPr id="217092" name="Picture 48" descr="UNMISS-flag.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765550" y="5272088"/>
            <a:ext cx="1598613" cy="106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094"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963" y="873125"/>
            <a:ext cx="688975" cy="596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4"/>
          <p:cNvSpPr>
            <a:spLocks noChangeArrowheads="1"/>
          </p:cNvSpPr>
          <p:nvPr/>
        </p:nvSpPr>
        <p:spPr bwMode="auto">
          <a:xfrm>
            <a:off x="309045" y="357188"/>
            <a:ext cx="8527391" cy="400110"/>
          </a:xfrm>
          <a:prstGeom prst="rect">
            <a:avLst/>
          </a:prstGeom>
          <a:noFill/>
          <a:ln w="9525" algn="ctr">
            <a:noFill/>
            <a:miter lim="800000"/>
            <a:headEnd/>
            <a:tailEnd/>
          </a:ln>
          <a:effectLst/>
        </p:spPr>
        <p:txBody>
          <a:bodyPr wrap="square">
            <a:spAutoFit/>
          </a:bodyPr>
          <a:lstStyle/>
          <a:p>
            <a:pPr algn="ctr">
              <a:buClr>
                <a:srgbClr val="FFFFFF"/>
              </a:buClr>
              <a:buSzPct val="80000"/>
              <a:buFont typeface="Wingdings" pitchFamily="2" charset="2"/>
              <a:buNone/>
              <a:defRPr/>
            </a:pPr>
            <a:r>
              <a:rPr lang="fr-FR" b="1" dirty="0"/>
              <a:t>ACTIVITÉ D’APPRENTISSAGE :  EXEMPLE CONCRET DE PROCESSUS INTÉGRAL</a:t>
            </a:r>
            <a:endParaRPr lang="en-US" b="1" dirty="0">
              <a:solidFill>
                <a:srgbClr val="000000"/>
              </a:solidFill>
              <a:effectLst>
                <a:outerShdw blurRad="38100" dist="38100" dir="2700000" algn="tl">
                  <a:srgbClr val="C0C0C0"/>
                </a:outerShdw>
              </a:effectLst>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160</a:t>
            </a:fld>
            <a:endParaRPr lang="en-GB" altLang="en-US" sz="1600" b="1" dirty="0" smtClean="0">
              <a:solidFill>
                <a:srgbClr val="000000"/>
              </a:solidFill>
            </a:endParaRPr>
          </a:p>
        </p:txBody>
      </p:sp>
      <p:sp>
        <p:nvSpPr>
          <p:cNvPr id="12" name="ZoneTexte 11"/>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685800"/>
            <a:ext cx="7772400" cy="609600"/>
          </a:xfrm>
        </p:spPr>
        <p:txBody>
          <a:bodyPr/>
          <a:lstStyle/>
          <a:p>
            <a:pPr eaLnBrk="1" hangingPunct="1">
              <a:defRPr/>
            </a:pPr>
            <a:r>
              <a:rPr lang="en-US" altLang="en-US" sz="3600" dirty="0" smtClean="0">
                <a:solidFill>
                  <a:srgbClr val="0000FF"/>
                </a:solidFill>
                <a:effectLst>
                  <a:outerShdw blurRad="38100" dist="38100" dir="2700000" algn="tl">
                    <a:srgbClr val="C0C0C0"/>
                  </a:outerShdw>
                </a:effectLst>
                <a:latin typeface="Calibri" pitchFamily="34" charset="0"/>
              </a:rPr>
              <a:t>Intention du Chef de la CIMIC-NU</a:t>
            </a:r>
            <a:endParaRPr lang="en-US" altLang="en-US" sz="4000" dirty="0" smtClean="0">
              <a:solidFill>
                <a:srgbClr val="0000FF"/>
              </a:solidFill>
              <a:effectLst>
                <a:outerShdw blurRad="38100" dist="38100" dir="2700000" algn="tl">
                  <a:srgbClr val="C0C0C0"/>
                </a:outerShdw>
              </a:effectLst>
              <a:latin typeface="Calibri" pitchFamily="34" charset="0"/>
            </a:endParaRPr>
          </a:p>
        </p:txBody>
      </p:sp>
      <p:sp>
        <p:nvSpPr>
          <p:cNvPr id="218116" name="Content Placeholder 2"/>
          <p:cNvSpPr>
            <a:spLocks noGrp="1"/>
          </p:cNvSpPr>
          <p:nvPr>
            <p:ph idx="4294967295"/>
          </p:nvPr>
        </p:nvSpPr>
        <p:spPr>
          <a:xfrm>
            <a:off x="685800" y="1585913"/>
            <a:ext cx="7688263" cy="4224197"/>
          </a:xfrm>
        </p:spPr>
        <p:txBody>
          <a:bodyPr/>
          <a:lstStyle/>
          <a:p>
            <a:pPr marL="0" indent="0" algn="just" eaLnBrk="1" hangingPunct="1">
              <a:buNone/>
            </a:pPr>
            <a:r>
              <a:rPr lang="fr-FR" dirty="0">
                <a:solidFill>
                  <a:schemeClr val="tx1"/>
                </a:solidFill>
                <a:latin typeface="Calibri" panose="020F0502020204030204" pitchFamily="34" charset="0"/>
              </a:rPr>
              <a:t>Coordonner les opérations, les activités et l’action globale de la composante militaire et celles des autres composantes de la mission des institutions des Nations Unies, des organisations civiles, des organisations internationales et des organisations non gouvernementales; veiller à l’engagement du gouvernement du Soudan du Sud et de l’Armée populaire de libération du Soudan (SPLA) pour les questions </a:t>
            </a:r>
            <a:r>
              <a:rPr lang="fr-FR" dirty="0" err="1">
                <a:solidFill>
                  <a:schemeClr val="tx1"/>
                </a:solidFill>
                <a:latin typeface="Calibri" panose="020F0502020204030204" pitchFamily="34" charset="0"/>
              </a:rPr>
              <a:t>civilo</a:t>
            </a:r>
            <a:r>
              <a:rPr lang="fr-FR" dirty="0">
                <a:solidFill>
                  <a:schemeClr val="tx1"/>
                </a:solidFill>
                <a:latin typeface="Calibri" panose="020F0502020204030204" pitchFamily="34" charset="0"/>
              </a:rPr>
              <a:t>-militaires; enfin, coordonner l’utilisation des ressources militaires et de protection civile (MCDA) au service des opérations de soutien et de l’aide humanitaire.</a:t>
            </a:r>
            <a:endParaRPr lang="en-US" altLang="en-US" dirty="0" smtClean="0">
              <a:solidFill>
                <a:schemeClr val="tx1"/>
              </a:solidFill>
              <a:latin typeface="Calibri" pitchFamily="34" charset="0"/>
            </a:endParaRPr>
          </a:p>
        </p:txBody>
      </p:sp>
      <p:pic>
        <p:nvPicPr>
          <p:cNvPr id="218118"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963" y="873125"/>
            <a:ext cx="688975" cy="596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4"/>
          <p:cNvSpPr>
            <a:spLocks noChangeArrowheads="1"/>
          </p:cNvSpPr>
          <p:nvPr/>
        </p:nvSpPr>
        <p:spPr bwMode="auto">
          <a:xfrm>
            <a:off x="309045" y="357188"/>
            <a:ext cx="8527391" cy="400110"/>
          </a:xfrm>
          <a:prstGeom prst="rect">
            <a:avLst/>
          </a:prstGeom>
          <a:noFill/>
          <a:ln w="9525" algn="ctr">
            <a:noFill/>
            <a:miter lim="800000"/>
            <a:headEnd/>
            <a:tailEnd/>
          </a:ln>
          <a:effectLst/>
        </p:spPr>
        <p:txBody>
          <a:bodyPr wrap="square">
            <a:spAutoFit/>
          </a:bodyPr>
          <a:lstStyle/>
          <a:p>
            <a:pPr algn="ctr">
              <a:buClr>
                <a:srgbClr val="FFFFFF"/>
              </a:buClr>
              <a:buSzPct val="80000"/>
              <a:buFont typeface="Wingdings" pitchFamily="2" charset="2"/>
              <a:buNone/>
              <a:defRPr/>
            </a:pPr>
            <a:r>
              <a:rPr lang="fr-FR" b="1" dirty="0"/>
              <a:t>ACTIVITÉ D’APPRENTISSAGE :  EXEMPLE CONCRET DE PROCESSUS INTÉGRAL</a:t>
            </a:r>
            <a:endParaRPr lang="en-US" b="1" dirty="0">
              <a:solidFill>
                <a:srgbClr val="000000"/>
              </a:solidFill>
              <a:effectLst>
                <a:outerShdw blurRad="38100" dist="38100" dir="2700000" algn="tl">
                  <a:srgbClr val="C0C0C0"/>
                </a:outerShdw>
              </a:effectLst>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161</a:t>
            </a:fld>
            <a:endParaRPr lang="en-GB" altLang="en-US" sz="1600" b="1" dirty="0" smtClean="0">
              <a:solidFill>
                <a:srgbClr val="000000"/>
              </a:solidFill>
            </a:endParaRPr>
          </a:p>
        </p:txBody>
      </p:sp>
      <p:sp>
        <p:nvSpPr>
          <p:cNvPr id="12" name="ZoneTexte 11"/>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784545"/>
            <a:ext cx="7772400" cy="685800"/>
          </a:xfrm>
        </p:spPr>
        <p:txBody>
          <a:bodyPr/>
          <a:lstStyle/>
          <a:p>
            <a:pPr eaLnBrk="1" hangingPunct="1">
              <a:defRPr/>
            </a:pPr>
            <a:r>
              <a:rPr lang="en-US" altLang="en-US" sz="3200" dirty="0" smtClean="0">
                <a:solidFill>
                  <a:srgbClr val="0000FF"/>
                </a:solidFill>
                <a:effectLst>
                  <a:outerShdw blurRad="38100" dist="38100" dir="2700000" algn="tl">
                    <a:srgbClr val="C0C0C0"/>
                  </a:outerShdw>
                </a:effectLst>
                <a:latin typeface="Calibri" pitchFamily="34" charset="0"/>
              </a:rPr>
              <a:t>Axes </a:t>
            </a:r>
            <a:r>
              <a:rPr lang="en-US" altLang="en-US" sz="3200" dirty="0" err="1" smtClean="0">
                <a:solidFill>
                  <a:srgbClr val="0000FF"/>
                </a:solidFill>
                <a:effectLst>
                  <a:outerShdw blurRad="38100" dist="38100" dir="2700000" algn="tl">
                    <a:srgbClr val="C0C0C0"/>
                  </a:outerShdw>
                </a:effectLst>
                <a:latin typeface="Calibri" pitchFamily="34" charset="0"/>
              </a:rPr>
              <a:t>choisis</a:t>
            </a:r>
            <a:r>
              <a:rPr lang="en-US" altLang="en-US" sz="3200" dirty="0" smtClean="0">
                <a:solidFill>
                  <a:srgbClr val="0000FF"/>
                </a:solidFill>
                <a:effectLst>
                  <a:outerShdw blurRad="38100" dist="38100" dir="2700000" algn="tl">
                    <a:srgbClr val="C0C0C0"/>
                  </a:outerShdw>
                </a:effectLst>
                <a:latin typeface="Calibri" pitchFamily="34" charset="0"/>
              </a:rPr>
              <a:t> par la CIMIC-NU/</a:t>
            </a:r>
            <a:r>
              <a:rPr lang="en-US" altLang="en-US" sz="3200" dirty="0" err="1" smtClean="0">
                <a:solidFill>
                  <a:srgbClr val="0000FF"/>
                </a:solidFill>
                <a:effectLst>
                  <a:outerShdw blurRad="38100" dist="38100" dir="2700000" algn="tl">
                    <a:srgbClr val="C0C0C0"/>
                  </a:outerShdw>
                </a:effectLst>
                <a:latin typeface="Calibri" pitchFamily="34" charset="0"/>
              </a:rPr>
              <a:t>Lignes</a:t>
            </a:r>
            <a:r>
              <a:rPr lang="en-US" altLang="en-US" sz="3200" dirty="0" smtClean="0">
                <a:solidFill>
                  <a:srgbClr val="0000FF"/>
                </a:solidFill>
                <a:effectLst>
                  <a:outerShdw blurRad="38100" dist="38100" dir="2700000" algn="tl">
                    <a:srgbClr val="C0C0C0"/>
                  </a:outerShdw>
                </a:effectLst>
                <a:latin typeface="Calibri" pitchFamily="34" charset="0"/>
              </a:rPr>
              <a:t> </a:t>
            </a:r>
            <a:r>
              <a:rPr lang="en-US" altLang="en-US" sz="3200" dirty="0" err="1" smtClean="0">
                <a:solidFill>
                  <a:srgbClr val="0000FF"/>
                </a:solidFill>
                <a:effectLst>
                  <a:outerShdw blurRad="38100" dist="38100" dir="2700000" algn="tl">
                    <a:srgbClr val="C0C0C0"/>
                  </a:outerShdw>
                </a:effectLst>
                <a:latin typeface="Calibri" pitchFamily="34" charset="0"/>
              </a:rPr>
              <a:t>d’action</a:t>
            </a:r>
            <a:endParaRPr lang="en-US" altLang="en-US" sz="3200" dirty="0" smtClean="0">
              <a:solidFill>
                <a:srgbClr val="0000FF"/>
              </a:solidFill>
              <a:effectLst>
                <a:outerShdw blurRad="38100" dist="38100" dir="2700000" algn="tl">
                  <a:srgbClr val="C0C0C0"/>
                </a:outerShdw>
              </a:effectLst>
              <a:latin typeface="Calibri" pitchFamily="34" charset="0"/>
            </a:endParaRPr>
          </a:p>
        </p:txBody>
      </p:sp>
      <p:sp>
        <p:nvSpPr>
          <p:cNvPr id="219140" name="Content Placeholder 2"/>
          <p:cNvSpPr>
            <a:spLocks noGrp="1"/>
          </p:cNvSpPr>
          <p:nvPr>
            <p:ph idx="4294967295"/>
          </p:nvPr>
        </p:nvSpPr>
        <p:spPr>
          <a:xfrm>
            <a:off x="685800" y="1522757"/>
            <a:ext cx="7772400" cy="4748213"/>
          </a:xfrm>
        </p:spPr>
        <p:txBody>
          <a:bodyPr/>
          <a:lstStyle/>
          <a:p>
            <a:pPr eaLnBrk="1" hangingPunct="1">
              <a:lnSpc>
                <a:spcPct val="80000"/>
              </a:lnSpc>
            </a:pPr>
            <a:r>
              <a:rPr lang="fr-FR" sz="2000" dirty="0">
                <a:solidFill>
                  <a:schemeClr val="tx1"/>
                </a:solidFill>
                <a:latin typeface="Calibri" panose="020F0502020204030204" pitchFamily="34" charset="0"/>
              </a:rPr>
              <a:t>Renforcement des capacités</a:t>
            </a:r>
            <a:endParaRPr lang="en-US" altLang="en-US" sz="2200" dirty="0" smtClean="0">
              <a:solidFill>
                <a:schemeClr val="tx1"/>
              </a:solidFill>
              <a:latin typeface="Calibri" pitchFamily="34" charset="0"/>
            </a:endParaRPr>
          </a:p>
          <a:p>
            <a:pPr lvl="1" eaLnBrk="1" hangingPunct="1">
              <a:lnSpc>
                <a:spcPct val="80000"/>
              </a:lnSpc>
            </a:pPr>
            <a:r>
              <a:rPr lang="fr-FR" sz="1800" dirty="0">
                <a:solidFill>
                  <a:schemeClr val="tx1"/>
                </a:solidFill>
                <a:latin typeface="Calibri" panose="020F0502020204030204" pitchFamily="34" charset="0"/>
              </a:rPr>
              <a:t>Engagement de la SPLA (Armée populaire de libération du Soudan)</a:t>
            </a:r>
            <a:endParaRPr lang="en-US" altLang="en-US" sz="1800" dirty="0" smtClean="0">
              <a:solidFill>
                <a:schemeClr val="tx1"/>
              </a:solidFill>
              <a:latin typeface="Calibri" pitchFamily="34" charset="0"/>
            </a:endParaRPr>
          </a:p>
          <a:p>
            <a:pPr lvl="1" eaLnBrk="1" hangingPunct="1">
              <a:lnSpc>
                <a:spcPct val="80000"/>
              </a:lnSpc>
            </a:pPr>
            <a:r>
              <a:rPr lang="fr-FR" sz="1800" dirty="0">
                <a:solidFill>
                  <a:schemeClr val="tx1"/>
                </a:solidFill>
                <a:latin typeface="Calibri" panose="020F0502020204030204" pitchFamily="34" charset="0"/>
              </a:rPr>
              <a:t>Formation des officiers de liaison militaires</a:t>
            </a:r>
            <a:endParaRPr lang="en-US" altLang="en-US" sz="1800" dirty="0" smtClean="0">
              <a:solidFill>
                <a:schemeClr val="tx1"/>
              </a:solidFill>
              <a:latin typeface="Calibri" pitchFamily="34" charset="0"/>
            </a:endParaRPr>
          </a:p>
          <a:p>
            <a:pPr lvl="1" eaLnBrk="1" hangingPunct="1">
              <a:lnSpc>
                <a:spcPct val="80000"/>
              </a:lnSpc>
            </a:pPr>
            <a:r>
              <a:rPr lang="fr-FR" sz="1800" dirty="0">
                <a:solidFill>
                  <a:schemeClr val="tx1"/>
                </a:solidFill>
                <a:latin typeface="Calibri" panose="020F0502020204030204" pitchFamily="34" charset="0"/>
              </a:rPr>
              <a:t>Endoctrinement – Unité de coordination technique (TCC) de la CIMIC</a:t>
            </a:r>
            <a:endParaRPr lang="en-US" altLang="en-US" sz="1800" dirty="0" smtClean="0">
              <a:solidFill>
                <a:schemeClr val="tx1"/>
              </a:solidFill>
              <a:latin typeface="Calibri" pitchFamily="34" charset="0"/>
            </a:endParaRPr>
          </a:p>
          <a:p>
            <a:pPr lvl="1" eaLnBrk="1" hangingPunct="1">
              <a:lnSpc>
                <a:spcPct val="80000"/>
              </a:lnSpc>
            </a:pPr>
            <a:endParaRPr lang="en-US" altLang="en-US" dirty="0" smtClean="0">
              <a:solidFill>
                <a:schemeClr val="tx1"/>
              </a:solidFill>
              <a:latin typeface="Calibri" pitchFamily="34" charset="0"/>
            </a:endParaRPr>
          </a:p>
          <a:p>
            <a:pPr eaLnBrk="1" hangingPunct="1">
              <a:lnSpc>
                <a:spcPct val="80000"/>
              </a:lnSpc>
            </a:pPr>
            <a:r>
              <a:rPr lang="en-US" altLang="en-US" sz="2000" dirty="0" smtClean="0">
                <a:solidFill>
                  <a:schemeClr val="tx1"/>
                </a:solidFill>
                <a:latin typeface="Calibri" pitchFamily="34" charset="0"/>
              </a:rPr>
              <a:t>Engagement des </a:t>
            </a:r>
            <a:r>
              <a:rPr lang="en-US" altLang="en-US" sz="2000" dirty="0" err="1" smtClean="0">
                <a:solidFill>
                  <a:schemeClr val="tx1"/>
                </a:solidFill>
                <a:latin typeface="Calibri" pitchFamily="34" charset="0"/>
              </a:rPr>
              <a:t>collectivités</a:t>
            </a:r>
            <a:endParaRPr lang="en-US" altLang="en-US" sz="2000" dirty="0" smtClean="0">
              <a:solidFill>
                <a:schemeClr val="tx1"/>
              </a:solidFill>
              <a:latin typeface="Calibri" pitchFamily="34" charset="0"/>
            </a:endParaRPr>
          </a:p>
          <a:p>
            <a:pPr lvl="1" eaLnBrk="1" hangingPunct="1">
              <a:lnSpc>
                <a:spcPct val="80000"/>
              </a:lnSpc>
            </a:pPr>
            <a:r>
              <a:rPr lang="fr-FR" sz="1800" dirty="0">
                <a:solidFill>
                  <a:schemeClr val="tx1"/>
                </a:solidFill>
                <a:latin typeface="Calibri" panose="020F0502020204030204" pitchFamily="34" charset="0"/>
              </a:rPr>
              <a:t>Projets à effet rapide (</a:t>
            </a:r>
            <a:r>
              <a:rPr lang="fr-FR" sz="1800" dirty="0" err="1">
                <a:solidFill>
                  <a:schemeClr val="tx1"/>
                </a:solidFill>
                <a:latin typeface="Calibri" panose="020F0502020204030204" pitchFamily="34" charset="0"/>
              </a:rPr>
              <a:t>QIPs</a:t>
            </a:r>
            <a:r>
              <a:rPr lang="fr-FR" sz="1800" dirty="0" smtClean="0">
                <a:solidFill>
                  <a:schemeClr val="tx1"/>
                </a:solidFill>
                <a:latin typeface="Calibri" panose="020F0502020204030204" pitchFamily="34" charset="0"/>
              </a:rPr>
              <a:t>)</a:t>
            </a:r>
            <a:endParaRPr lang="en-US" altLang="en-US" sz="1800" dirty="0" smtClean="0">
              <a:solidFill>
                <a:schemeClr val="tx1"/>
              </a:solidFill>
              <a:latin typeface="Calibri" pitchFamily="34" charset="0"/>
            </a:endParaRPr>
          </a:p>
          <a:p>
            <a:pPr lvl="1" eaLnBrk="1" hangingPunct="1">
              <a:lnSpc>
                <a:spcPct val="80000"/>
              </a:lnSpc>
            </a:pPr>
            <a:r>
              <a:rPr lang="fr-FR" sz="1800" dirty="0">
                <a:solidFill>
                  <a:schemeClr val="tx1"/>
                </a:solidFill>
                <a:latin typeface="Calibri" panose="020F0502020204030204" pitchFamily="34" charset="0"/>
              </a:rPr>
              <a:t>Activités d’assistance civile de l’Unité </a:t>
            </a:r>
            <a:r>
              <a:rPr lang="fr-FR" sz="1800" dirty="0" smtClean="0">
                <a:solidFill>
                  <a:schemeClr val="tx1"/>
                </a:solidFill>
                <a:latin typeface="Calibri" panose="020F0502020204030204" pitchFamily="34" charset="0"/>
              </a:rPr>
              <a:t>TCC</a:t>
            </a:r>
          </a:p>
          <a:p>
            <a:pPr lvl="1" eaLnBrk="1" hangingPunct="1">
              <a:lnSpc>
                <a:spcPct val="80000"/>
              </a:lnSpc>
            </a:pPr>
            <a:r>
              <a:rPr lang="fr-FR" sz="1800" dirty="0">
                <a:solidFill>
                  <a:schemeClr val="tx1"/>
                </a:solidFill>
                <a:latin typeface="Calibri" panose="020F0502020204030204" pitchFamily="34" charset="0"/>
              </a:rPr>
              <a:t>Principaux engagements des dirigeants</a:t>
            </a:r>
            <a:endParaRPr lang="en-US" altLang="en-US" sz="1800" dirty="0" smtClean="0">
              <a:solidFill>
                <a:schemeClr val="tx1"/>
              </a:solidFill>
              <a:latin typeface="Calibri" pitchFamily="34" charset="0"/>
            </a:endParaRPr>
          </a:p>
          <a:p>
            <a:pPr lvl="1" eaLnBrk="1" hangingPunct="1">
              <a:lnSpc>
                <a:spcPct val="80000"/>
              </a:lnSpc>
            </a:pPr>
            <a:endParaRPr lang="en-US" altLang="en-US" dirty="0" smtClean="0">
              <a:solidFill>
                <a:schemeClr val="tx1"/>
              </a:solidFill>
              <a:latin typeface="Calibri" pitchFamily="34" charset="0"/>
            </a:endParaRPr>
          </a:p>
          <a:p>
            <a:pPr eaLnBrk="1" hangingPunct="1">
              <a:lnSpc>
                <a:spcPct val="80000"/>
              </a:lnSpc>
            </a:pPr>
            <a:r>
              <a:rPr lang="fr-FR" sz="2000" dirty="0">
                <a:solidFill>
                  <a:schemeClr val="tx1"/>
                </a:solidFill>
                <a:latin typeface="Calibri" panose="020F0502020204030204" pitchFamily="34" charset="0"/>
              </a:rPr>
              <a:t>Liaison et partage des informations</a:t>
            </a:r>
            <a:endParaRPr lang="en-US" altLang="en-US" sz="2200" dirty="0" smtClean="0">
              <a:solidFill>
                <a:schemeClr val="tx1"/>
              </a:solidFill>
              <a:latin typeface="Calibri" pitchFamily="34" charset="0"/>
            </a:endParaRPr>
          </a:p>
          <a:p>
            <a:pPr lvl="1" eaLnBrk="1" hangingPunct="1">
              <a:lnSpc>
                <a:spcPct val="80000"/>
              </a:lnSpc>
            </a:pPr>
            <a:r>
              <a:rPr lang="fr-FR" sz="1800" dirty="0" smtClean="0">
                <a:solidFill>
                  <a:schemeClr val="tx1"/>
                </a:solidFill>
                <a:latin typeface="Calibri" panose="020F0502020204030204" pitchFamily="34" charset="0"/>
              </a:rPr>
              <a:t>Groupe consultatif de l’OCHA sur les questions </a:t>
            </a:r>
            <a:r>
              <a:rPr lang="fr-FR" sz="1800" dirty="0" err="1" smtClean="0">
                <a:solidFill>
                  <a:schemeClr val="tx1"/>
                </a:solidFill>
                <a:latin typeface="Calibri" panose="020F0502020204030204" pitchFamily="34" charset="0"/>
              </a:rPr>
              <a:t>civilo</a:t>
            </a:r>
            <a:r>
              <a:rPr lang="fr-FR" sz="1800" dirty="0" smtClean="0">
                <a:solidFill>
                  <a:schemeClr val="tx1"/>
                </a:solidFill>
                <a:latin typeface="Calibri" panose="020F0502020204030204" pitchFamily="34" charset="0"/>
              </a:rPr>
              <a:t>-militaires</a:t>
            </a:r>
            <a:endParaRPr lang="en-US" altLang="en-US" sz="1800" dirty="0" smtClean="0">
              <a:solidFill>
                <a:schemeClr val="tx1"/>
              </a:solidFill>
              <a:latin typeface="Calibri" pitchFamily="34" charset="0"/>
            </a:endParaRPr>
          </a:p>
          <a:p>
            <a:pPr lvl="1" eaLnBrk="1" hangingPunct="1">
              <a:lnSpc>
                <a:spcPct val="80000"/>
              </a:lnSpc>
            </a:pPr>
            <a:r>
              <a:rPr lang="fr-FR" sz="1800" dirty="0" smtClean="0">
                <a:solidFill>
                  <a:schemeClr val="tx1"/>
                </a:solidFill>
                <a:latin typeface="Calibri" panose="020F0502020204030204" pitchFamily="34" charset="0"/>
              </a:rPr>
              <a:t>Participation du module logistique</a:t>
            </a:r>
            <a:endParaRPr lang="en-US" altLang="en-US" sz="1800" dirty="0" smtClean="0">
              <a:solidFill>
                <a:schemeClr val="tx1"/>
              </a:solidFill>
              <a:latin typeface="Calibri" pitchFamily="34" charset="0"/>
            </a:endParaRPr>
          </a:p>
          <a:p>
            <a:pPr lvl="1" eaLnBrk="1" hangingPunct="1">
              <a:lnSpc>
                <a:spcPct val="80000"/>
              </a:lnSpc>
            </a:pPr>
            <a:r>
              <a:rPr lang="fr-FR" sz="1800" dirty="0" smtClean="0">
                <a:solidFill>
                  <a:schemeClr val="tx1"/>
                </a:solidFill>
                <a:latin typeface="Calibri" panose="020F0502020204030204" pitchFamily="34" charset="0"/>
              </a:rPr>
              <a:t>Représentation du JOC (Centre d’opérations conjoint)</a:t>
            </a:r>
            <a:endParaRPr lang="en-US" altLang="en-US" sz="1800" dirty="0" smtClean="0">
              <a:solidFill>
                <a:schemeClr val="tx1"/>
              </a:solidFill>
              <a:latin typeface="Calibri" pitchFamily="34" charset="0"/>
            </a:endParaRPr>
          </a:p>
          <a:p>
            <a:pPr lvl="1" eaLnBrk="1" hangingPunct="1">
              <a:lnSpc>
                <a:spcPct val="80000"/>
              </a:lnSpc>
            </a:pPr>
            <a:r>
              <a:rPr lang="fr-FR" sz="1800" dirty="0" smtClean="0">
                <a:solidFill>
                  <a:schemeClr val="tx1"/>
                </a:solidFill>
                <a:latin typeface="Calibri" panose="020F0502020204030204" pitchFamily="34" charset="0"/>
              </a:rPr>
              <a:t>Opérations d’information</a:t>
            </a:r>
            <a:endParaRPr lang="en-US" altLang="en-US" sz="1800" dirty="0" smtClean="0">
              <a:solidFill>
                <a:schemeClr val="tx1"/>
              </a:solidFill>
              <a:latin typeface="Calibri" pitchFamily="34" charset="0"/>
            </a:endParaRPr>
          </a:p>
        </p:txBody>
      </p:sp>
      <p:pic>
        <p:nvPicPr>
          <p:cNvPr id="219142"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963" y="873125"/>
            <a:ext cx="688975" cy="596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4"/>
          <p:cNvSpPr>
            <a:spLocks noChangeArrowheads="1"/>
          </p:cNvSpPr>
          <p:nvPr/>
        </p:nvSpPr>
        <p:spPr bwMode="auto">
          <a:xfrm>
            <a:off x="309045" y="357188"/>
            <a:ext cx="8527391" cy="400110"/>
          </a:xfrm>
          <a:prstGeom prst="rect">
            <a:avLst/>
          </a:prstGeom>
          <a:noFill/>
          <a:ln w="9525" algn="ctr">
            <a:noFill/>
            <a:miter lim="800000"/>
            <a:headEnd/>
            <a:tailEnd/>
          </a:ln>
          <a:effectLst/>
        </p:spPr>
        <p:txBody>
          <a:bodyPr wrap="square">
            <a:spAutoFit/>
          </a:bodyPr>
          <a:lstStyle/>
          <a:p>
            <a:pPr algn="ctr">
              <a:buClr>
                <a:srgbClr val="FFFFFF"/>
              </a:buClr>
              <a:buSzPct val="80000"/>
              <a:buFont typeface="Wingdings" pitchFamily="2" charset="2"/>
              <a:buNone/>
              <a:defRPr/>
            </a:pPr>
            <a:r>
              <a:rPr lang="fr-FR" b="1" dirty="0"/>
              <a:t>ACTIVITÉ D’APPRENTISSAGE :  EXEMPLE CONCRET DE PROCESSUS INTÉGRAL</a:t>
            </a:r>
            <a:endParaRPr lang="en-US" b="1" dirty="0">
              <a:solidFill>
                <a:srgbClr val="000000"/>
              </a:solidFill>
              <a:effectLst>
                <a:outerShdw blurRad="38100" dist="38100" dir="2700000" algn="tl">
                  <a:srgbClr val="C0C0C0"/>
                </a:outerShdw>
              </a:effectLst>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162</a:t>
            </a:fld>
            <a:endParaRPr lang="en-GB" altLang="en-US" sz="1600" b="1" dirty="0" smtClean="0">
              <a:solidFill>
                <a:srgbClr val="000000"/>
              </a:solidFill>
            </a:endParaRPr>
          </a:p>
        </p:txBody>
      </p:sp>
      <p:sp>
        <p:nvSpPr>
          <p:cNvPr id="12" name="ZoneTexte 11"/>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93720" y="855865"/>
            <a:ext cx="7772400" cy="609600"/>
          </a:xfrm>
        </p:spPr>
        <p:txBody>
          <a:bodyPr>
            <a:noAutofit/>
          </a:bodyPr>
          <a:lstStyle/>
          <a:p>
            <a:pPr eaLnBrk="1" hangingPunct="1">
              <a:lnSpc>
                <a:spcPts val="3000"/>
              </a:lnSpc>
              <a:defRPr/>
            </a:pPr>
            <a:r>
              <a:rPr lang="fr-FR" sz="2800" dirty="0">
                <a:solidFill>
                  <a:srgbClr val="0033CC"/>
                </a:solidFill>
                <a:latin typeface="Calibri" panose="020F0502020204030204" pitchFamily="34" charset="0"/>
              </a:rPr>
              <a:t>Activités de la CIMIC-NU dans le cadre de l’UNMISS (Mission des Nations Unies au Soudan du Sud)</a:t>
            </a:r>
            <a:endParaRPr lang="en-US" altLang="en-US" sz="2800" dirty="0" smtClean="0">
              <a:solidFill>
                <a:srgbClr val="0033CC"/>
              </a:solidFill>
              <a:effectLst>
                <a:outerShdw blurRad="38100" dist="38100" dir="2700000" algn="tl">
                  <a:srgbClr val="C0C0C0"/>
                </a:outerShdw>
              </a:effectLst>
              <a:latin typeface="Calibri" pitchFamily="34" charset="0"/>
            </a:endParaRPr>
          </a:p>
        </p:txBody>
      </p:sp>
      <p:sp>
        <p:nvSpPr>
          <p:cNvPr id="220164" name="Content Placeholder 2"/>
          <p:cNvSpPr>
            <a:spLocks noGrp="1"/>
          </p:cNvSpPr>
          <p:nvPr>
            <p:ph idx="4294967295"/>
          </p:nvPr>
        </p:nvSpPr>
        <p:spPr>
          <a:xfrm>
            <a:off x="615560" y="1585522"/>
            <a:ext cx="7105650" cy="4992688"/>
          </a:xfrm>
        </p:spPr>
        <p:txBody>
          <a:bodyPr/>
          <a:lstStyle/>
          <a:p>
            <a:pPr eaLnBrk="1" hangingPunct="1"/>
            <a:r>
              <a:rPr lang="fr-FR" sz="1700" dirty="0">
                <a:solidFill>
                  <a:schemeClr val="tx1"/>
                </a:solidFill>
                <a:latin typeface="Calibri" panose="020F0502020204030204" pitchFamily="34" charset="0"/>
              </a:rPr>
              <a:t>Partenariat avec le quartier général de la SPLA</a:t>
            </a:r>
            <a:endParaRPr lang="en-US" altLang="en-US" sz="1700" dirty="0" smtClean="0">
              <a:solidFill>
                <a:schemeClr val="tx1"/>
              </a:solidFill>
              <a:latin typeface="Calibri" pitchFamily="34" charset="0"/>
            </a:endParaRPr>
          </a:p>
          <a:p>
            <a:pPr eaLnBrk="1" hangingPunct="1"/>
            <a:endParaRPr lang="en-US" altLang="en-US" sz="1700" dirty="0" smtClean="0">
              <a:solidFill>
                <a:schemeClr val="tx1"/>
              </a:solidFill>
              <a:latin typeface="Calibri" pitchFamily="34" charset="0"/>
            </a:endParaRPr>
          </a:p>
          <a:p>
            <a:pPr eaLnBrk="1" hangingPunct="1"/>
            <a:r>
              <a:rPr lang="fr-FR" sz="1700" dirty="0">
                <a:solidFill>
                  <a:schemeClr val="tx1"/>
                </a:solidFill>
                <a:latin typeface="Calibri" panose="020F0502020204030204" pitchFamily="34" charset="0"/>
              </a:rPr>
              <a:t>Formation assurée par la CIMIC au quartier général de la SPLA</a:t>
            </a:r>
            <a:endParaRPr lang="en-US" altLang="en-US" sz="1700" dirty="0" smtClean="0">
              <a:solidFill>
                <a:schemeClr val="tx1"/>
              </a:solidFill>
              <a:latin typeface="Calibri" pitchFamily="34" charset="0"/>
            </a:endParaRPr>
          </a:p>
          <a:p>
            <a:pPr eaLnBrk="1" hangingPunct="1"/>
            <a:endParaRPr lang="en-US" altLang="en-US" sz="1700" dirty="0" smtClean="0">
              <a:solidFill>
                <a:schemeClr val="tx1"/>
              </a:solidFill>
              <a:latin typeface="Calibri" pitchFamily="34" charset="0"/>
            </a:endParaRPr>
          </a:p>
          <a:p>
            <a:pPr eaLnBrk="1" hangingPunct="1"/>
            <a:r>
              <a:rPr lang="fr-FR" sz="1700" dirty="0">
                <a:solidFill>
                  <a:schemeClr val="tx1"/>
                </a:solidFill>
                <a:latin typeface="Calibri" panose="020F0502020204030204" pitchFamily="34" charset="0"/>
              </a:rPr>
              <a:t>Groupe d’action </a:t>
            </a:r>
            <a:r>
              <a:rPr lang="fr-FR" sz="1700" dirty="0" err="1">
                <a:solidFill>
                  <a:schemeClr val="tx1"/>
                </a:solidFill>
                <a:latin typeface="Calibri" panose="020F0502020204030204" pitchFamily="34" charset="0"/>
              </a:rPr>
              <a:t>civilo</a:t>
            </a:r>
            <a:r>
              <a:rPr lang="fr-FR" sz="1700" dirty="0">
                <a:solidFill>
                  <a:schemeClr val="tx1"/>
                </a:solidFill>
                <a:latin typeface="Calibri" panose="020F0502020204030204" pitchFamily="34" charset="0"/>
              </a:rPr>
              <a:t>-militaire de l’OCHA</a:t>
            </a:r>
            <a:endParaRPr lang="en-US" altLang="en-US" sz="1700" dirty="0" smtClean="0">
              <a:solidFill>
                <a:schemeClr val="tx1"/>
              </a:solidFill>
              <a:latin typeface="Calibri" pitchFamily="34" charset="0"/>
            </a:endParaRPr>
          </a:p>
          <a:p>
            <a:pPr eaLnBrk="1" hangingPunct="1"/>
            <a:endParaRPr lang="en-US" altLang="en-US" sz="1700" dirty="0" smtClean="0">
              <a:solidFill>
                <a:schemeClr val="tx1"/>
              </a:solidFill>
              <a:latin typeface="Calibri" pitchFamily="34" charset="0"/>
            </a:endParaRPr>
          </a:p>
          <a:p>
            <a:pPr eaLnBrk="1" hangingPunct="1"/>
            <a:r>
              <a:rPr lang="fr-FR" sz="1700" dirty="0">
                <a:solidFill>
                  <a:schemeClr val="tx1"/>
                </a:solidFill>
                <a:latin typeface="Calibri" panose="020F0502020204030204" pitchFamily="34" charset="0"/>
              </a:rPr>
              <a:t>Appui des ressources militaires et de protection civile (MCDA) aux organismes humanitaires</a:t>
            </a:r>
            <a:endParaRPr lang="en-US" altLang="en-US" sz="1700" dirty="0" smtClean="0">
              <a:solidFill>
                <a:schemeClr val="tx1"/>
              </a:solidFill>
              <a:latin typeface="Calibri" pitchFamily="34" charset="0"/>
            </a:endParaRPr>
          </a:p>
          <a:p>
            <a:pPr eaLnBrk="1" hangingPunct="1"/>
            <a:endParaRPr lang="en-US" altLang="en-US" sz="1700" dirty="0" smtClean="0">
              <a:solidFill>
                <a:schemeClr val="tx1"/>
              </a:solidFill>
              <a:latin typeface="Calibri" pitchFamily="34" charset="0"/>
            </a:endParaRPr>
          </a:p>
          <a:p>
            <a:pPr eaLnBrk="1" hangingPunct="1"/>
            <a:r>
              <a:rPr lang="fr-FR" sz="1700" dirty="0">
                <a:solidFill>
                  <a:schemeClr val="tx1"/>
                </a:solidFill>
                <a:latin typeface="Calibri" panose="020F0502020204030204" pitchFamily="34" charset="0"/>
              </a:rPr>
              <a:t>Programmes de partenariat des Contingents/Unités </a:t>
            </a:r>
            <a:endParaRPr lang="en-US" altLang="en-US" sz="1700" dirty="0" smtClean="0">
              <a:solidFill>
                <a:schemeClr val="tx1"/>
              </a:solidFill>
              <a:latin typeface="Calibri" pitchFamily="34" charset="0"/>
            </a:endParaRPr>
          </a:p>
          <a:p>
            <a:pPr eaLnBrk="1" hangingPunct="1"/>
            <a:endParaRPr lang="en-US" altLang="en-US" sz="1700" dirty="0" smtClean="0">
              <a:solidFill>
                <a:schemeClr val="tx1"/>
              </a:solidFill>
              <a:latin typeface="Calibri" pitchFamily="34" charset="0"/>
            </a:endParaRPr>
          </a:p>
          <a:p>
            <a:pPr eaLnBrk="1" hangingPunct="1"/>
            <a:r>
              <a:rPr lang="fr-FR" sz="1700" dirty="0">
                <a:solidFill>
                  <a:schemeClr val="tx1"/>
                </a:solidFill>
                <a:latin typeface="Calibri" panose="020F0502020204030204" pitchFamily="34" charset="0"/>
              </a:rPr>
              <a:t>Suivi des exigences en matière d’information civile</a:t>
            </a:r>
            <a:endParaRPr lang="en-US" altLang="en-US" sz="1700" dirty="0" smtClean="0">
              <a:solidFill>
                <a:schemeClr val="tx1"/>
              </a:solidFill>
              <a:latin typeface="Calibri" pitchFamily="34" charset="0"/>
            </a:endParaRPr>
          </a:p>
          <a:p>
            <a:pPr eaLnBrk="1" hangingPunct="1">
              <a:buFont typeface="Wingdings" pitchFamily="2" charset="2"/>
              <a:buNone/>
            </a:pPr>
            <a:endParaRPr lang="en-US" altLang="en-US" sz="1700" dirty="0" smtClean="0">
              <a:solidFill>
                <a:schemeClr val="tx1"/>
              </a:solidFill>
              <a:latin typeface="Calibri" pitchFamily="34" charset="0"/>
            </a:endParaRPr>
          </a:p>
          <a:p>
            <a:pPr eaLnBrk="1" hangingPunct="1"/>
            <a:r>
              <a:rPr lang="fr-FR" sz="1700" dirty="0">
                <a:solidFill>
                  <a:schemeClr val="tx1"/>
                </a:solidFill>
                <a:latin typeface="Calibri" panose="020F0502020204030204" pitchFamily="34" charset="0"/>
              </a:rPr>
              <a:t>Désignation et examen des Projets à effet rapide (</a:t>
            </a:r>
            <a:r>
              <a:rPr lang="fr-FR" sz="1700" dirty="0" err="1">
                <a:solidFill>
                  <a:schemeClr val="tx1"/>
                </a:solidFill>
                <a:latin typeface="Calibri" panose="020F0502020204030204" pitchFamily="34" charset="0"/>
              </a:rPr>
              <a:t>QIPs</a:t>
            </a:r>
            <a:r>
              <a:rPr lang="fr-FR" sz="1700" dirty="0">
                <a:solidFill>
                  <a:schemeClr val="tx1"/>
                </a:solidFill>
                <a:latin typeface="Calibri" panose="020F0502020204030204" pitchFamily="34" charset="0"/>
              </a:rPr>
              <a:t>)</a:t>
            </a:r>
            <a:endParaRPr lang="en-US" altLang="en-US" sz="1700" dirty="0" smtClean="0">
              <a:solidFill>
                <a:schemeClr val="tx1"/>
              </a:solidFill>
              <a:latin typeface="Calibri" pitchFamily="34" charset="0"/>
            </a:endParaRPr>
          </a:p>
          <a:p>
            <a:pPr eaLnBrk="1" hangingPunct="1">
              <a:buFont typeface="Wingdings" pitchFamily="2" charset="2"/>
              <a:buNone/>
            </a:pPr>
            <a:endParaRPr lang="en-US" altLang="en-US" sz="1700" dirty="0" smtClean="0">
              <a:solidFill>
                <a:schemeClr val="tx1"/>
              </a:solidFill>
              <a:latin typeface="Calibri" pitchFamily="34" charset="0"/>
            </a:endParaRPr>
          </a:p>
          <a:p>
            <a:pPr eaLnBrk="1" hangingPunct="1"/>
            <a:r>
              <a:rPr lang="fr-FR" sz="1700" dirty="0">
                <a:solidFill>
                  <a:schemeClr val="tx1"/>
                </a:solidFill>
                <a:latin typeface="Calibri" panose="020F0502020204030204" pitchFamily="34" charset="0"/>
              </a:rPr>
              <a:t>Engagement en matière d’information</a:t>
            </a:r>
            <a:endParaRPr lang="en-US" altLang="en-US" sz="1700" dirty="0" smtClean="0">
              <a:solidFill>
                <a:schemeClr val="tx1"/>
              </a:solidFill>
              <a:latin typeface="Calibri" pitchFamily="34" charset="0"/>
            </a:endParaRPr>
          </a:p>
        </p:txBody>
      </p:sp>
      <p:pic>
        <p:nvPicPr>
          <p:cNvPr id="220166"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963" y="835025"/>
            <a:ext cx="688975" cy="596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4"/>
          <p:cNvSpPr>
            <a:spLocks noChangeArrowheads="1"/>
          </p:cNvSpPr>
          <p:nvPr/>
        </p:nvSpPr>
        <p:spPr bwMode="auto">
          <a:xfrm>
            <a:off x="309045" y="357188"/>
            <a:ext cx="8527391" cy="400110"/>
          </a:xfrm>
          <a:prstGeom prst="rect">
            <a:avLst/>
          </a:prstGeom>
          <a:noFill/>
          <a:ln w="9525" algn="ctr">
            <a:noFill/>
            <a:miter lim="800000"/>
            <a:headEnd/>
            <a:tailEnd/>
          </a:ln>
          <a:effectLst/>
        </p:spPr>
        <p:txBody>
          <a:bodyPr wrap="square">
            <a:spAutoFit/>
          </a:bodyPr>
          <a:lstStyle/>
          <a:p>
            <a:pPr algn="ctr">
              <a:buClr>
                <a:srgbClr val="FFFFFF"/>
              </a:buClr>
              <a:buSzPct val="80000"/>
              <a:buFont typeface="Wingdings" pitchFamily="2" charset="2"/>
              <a:buNone/>
              <a:defRPr/>
            </a:pPr>
            <a:r>
              <a:rPr lang="fr-FR" b="1" dirty="0"/>
              <a:t>ACTIVITÉ D’APPRENTISSAGE :  EXEMPLE CONCRET DE PROCESSUS INTÉGRAL</a:t>
            </a:r>
            <a:endParaRPr lang="en-US" b="1" dirty="0">
              <a:solidFill>
                <a:srgbClr val="000000"/>
              </a:solidFill>
              <a:effectLst>
                <a:outerShdw blurRad="38100" dist="38100" dir="2700000" algn="tl">
                  <a:srgbClr val="C0C0C0"/>
                </a:outerShdw>
              </a:effectLst>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163</a:t>
            </a:fld>
            <a:endParaRPr lang="en-GB" altLang="en-US" sz="1600" b="1" dirty="0" smtClean="0">
              <a:solidFill>
                <a:srgbClr val="000000"/>
              </a:solidFill>
            </a:endParaRPr>
          </a:p>
        </p:txBody>
      </p:sp>
      <p:sp>
        <p:nvSpPr>
          <p:cNvPr id="12" name="ZoneTexte 11"/>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19300" y="2133600"/>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defRPr/>
            </a:pPr>
            <a:r>
              <a:rPr lang="en-US" sz="4400" smtClean="0">
                <a:solidFill>
                  <a:srgbClr val="FFFFFF"/>
                </a:solidFill>
              </a:rPr>
              <a:t>QUESTIONS?</a:t>
            </a:r>
          </a:p>
        </p:txBody>
      </p:sp>
      <p:sp>
        <p:nvSpPr>
          <p:cNvPr id="4" name="ZoneTexte 3"/>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5" name="ZoneTexte 4"/>
          <p:cNvSpPr txBox="1"/>
          <p:nvPr/>
        </p:nvSpPr>
        <p:spPr>
          <a:xfrm flipH="1">
            <a:off x="284377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164</a:t>
            </a:fld>
            <a:endParaRPr lang="en-GB" altLang="en-US" sz="1600" b="1" dirty="0" smtClean="0">
              <a:solidFill>
                <a:srgbClr val="000000"/>
              </a:solidFill>
            </a:endParaRPr>
          </a:p>
        </p:txBody>
      </p:sp>
      <p:sp>
        <p:nvSpPr>
          <p:cNvPr id="7" name="ZoneTexte 6"/>
          <p:cNvSpPr txBox="1"/>
          <p:nvPr/>
        </p:nvSpPr>
        <p:spPr>
          <a:xfrm>
            <a:off x="1805" y="10955"/>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1 : </a:t>
            </a:r>
            <a:r>
              <a:rPr lang="fr-FR" sz="1500" b="1" dirty="0" smtClean="0">
                <a:solidFill>
                  <a:schemeClr val="bg1"/>
                </a:solidFill>
              </a:rPr>
              <a:t>Le rôle des </a:t>
            </a:r>
            <a:r>
              <a:rPr lang="fr-FR" sz="1500" b="1" dirty="0">
                <a:solidFill>
                  <a:schemeClr val="bg1"/>
                </a:solidFill>
              </a:rPr>
              <a:t>officiers de la CIMIC-NU en tant qu’officiers d’état-major</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GB" altLang="en-US" sz="1800" b="0">
              <a:solidFill>
                <a:srgbClr val="000000"/>
              </a:solidFill>
              <a:latin typeface="Calibri" pitchFamily="34" charset="0"/>
            </a:endParaRPr>
          </a:p>
        </p:txBody>
      </p:sp>
      <p:sp>
        <p:nvSpPr>
          <p:cNvPr id="222211"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4400">
                <a:solidFill>
                  <a:srgbClr val="FFFFFF"/>
                </a:solidFill>
                <a:latin typeface="Calibri" pitchFamily="34" charset="0"/>
              </a:rPr>
              <a:t> </a:t>
            </a:r>
          </a:p>
          <a:p>
            <a:pPr algn="ctr" eaLnBrk="1" hangingPunct="1">
              <a:spcBef>
                <a:spcPct val="50000"/>
              </a:spcBef>
              <a:buFontTx/>
              <a:buNone/>
            </a:pPr>
            <a:endParaRPr lang="en-US" altLang="en-US" sz="4400">
              <a:solidFill>
                <a:srgbClr val="FFFFFF"/>
              </a:solidFill>
              <a:latin typeface="Calibri"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222213" name="Rectangle 5"/>
          <p:cNvSpPr>
            <a:spLocks noChangeArrowheads="1"/>
          </p:cNvSpPr>
          <p:nvPr/>
        </p:nvSpPr>
        <p:spPr bwMode="auto">
          <a:xfrm>
            <a:off x="693095" y="1816100"/>
            <a:ext cx="729872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None/>
            </a:pPr>
            <a:r>
              <a:rPr lang="en-US" altLang="en-US" sz="2800" dirty="0">
                <a:solidFill>
                  <a:srgbClr val="FFFFFF"/>
                </a:solidFill>
                <a:latin typeface="Calibri" pitchFamily="34" charset="0"/>
              </a:rPr>
              <a:t>MODULE </a:t>
            </a:r>
            <a:r>
              <a:rPr lang="en-US" altLang="en-US" sz="2800" dirty="0" smtClean="0">
                <a:solidFill>
                  <a:srgbClr val="FFFFFF"/>
                </a:solidFill>
                <a:latin typeface="Calibri" pitchFamily="34" charset="0"/>
              </a:rPr>
              <a:t>3 – </a:t>
            </a:r>
            <a:r>
              <a:rPr lang="fr-CH" sz="2800" dirty="0" smtClean="0">
                <a:latin typeface="Calibri" panose="020F0502020204030204" pitchFamily="34" charset="0"/>
              </a:rPr>
              <a:t>Tâches essentielles de la CIMIC-NU</a:t>
            </a:r>
            <a:endParaRPr lang="en-US" altLang="en-US" sz="2800" dirty="0">
              <a:solidFill>
                <a:srgbClr val="FFFFFF"/>
              </a:solidFill>
              <a:latin typeface="Calibri" pitchFamily="34" charset="0"/>
            </a:endParaRPr>
          </a:p>
          <a:p>
            <a:pPr eaLnBrk="1" hangingPunct="1">
              <a:spcBef>
                <a:spcPct val="0"/>
              </a:spcBef>
              <a:buClr>
                <a:srgbClr val="FFFFFF"/>
              </a:buClr>
              <a:buSzPct val="80000"/>
              <a:buFont typeface="Wingdings" pitchFamily="2" charset="2"/>
              <a:buNone/>
            </a:pPr>
            <a:endParaRPr lang="en-US" altLang="en-US" sz="2800" dirty="0">
              <a:solidFill>
                <a:srgbClr val="FFFFFF"/>
              </a:solidFill>
              <a:latin typeface="Calibri" pitchFamily="34" charset="0"/>
            </a:endParaRPr>
          </a:p>
        </p:txBody>
      </p:sp>
      <p:sp>
        <p:nvSpPr>
          <p:cNvPr id="222214" name="Rectangle 6"/>
          <p:cNvSpPr>
            <a:spLocks noChangeArrowheads="1"/>
          </p:cNvSpPr>
          <p:nvPr/>
        </p:nvSpPr>
        <p:spPr bwMode="auto">
          <a:xfrm>
            <a:off x="2590800" y="482600"/>
            <a:ext cx="365125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Font typeface="Wingdings" pitchFamily="2" charset="2"/>
              <a:buNone/>
            </a:pPr>
            <a:r>
              <a:rPr lang="en-US" altLang="en-US" sz="4400" dirty="0" smtClean="0">
                <a:solidFill>
                  <a:srgbClr val="FFFFFF"/>
                </a:solidFill>
                <a:latin typeface="Calibri" pitchFamily="34" charset="0"/>
              </a:rPr>
              <a:t>CIMIC-NU </a:t>
            </a:r>
            <a:r>
              <a:rPr lang="en-US" altLang="en-US" sz="4400" dirty="0">
                <a:solidFill>
                  <a:srgbClr val="FFFFFF"/>
                </a:solidFill>
                <a:latin typeface="Calibri" pitchFamily="34" charset="0"/>
              </a:rPr>
              <a:t>STM</a:t>
            </a:r>
          </a:p>
        </p:txBody>
      </p:sp>
      <p:sp>
        <p:nvSpPr>
          <p:cNvPr id="222215" name="Rectangle 7"/>
          <p:cNvSpPr>
            <a:spLocks noChangeArrowheads="1"/>
          </p:cNvSpPr>
          <p:nvPr/>
        </p:nvSpPr>
        <p:spPr bwMode="auto">
          <a:xfrm>
            <a:off x="155425" y="2968625"/>
            <a:ext cx="8796338"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Clr>
                <a:srgbClr val="FFFFFF"/>
              </a:buClr>
              <a:buSzPct val="80000"/>
              <a:buFont typeface="Wingdings" pitchFamily="2" charset="2"/>
              <a:buChar char="•"/>
            </a:pPr>
            <a:r>
              <a:rPr lang="en-US" altLang="en-US" sz="2600" dirty="0" smtClean="0">
                <a:solidFill>
                  <a:schemeClr val="tx1"/>
                </a:solidFill>
                <a:latin typeface="Calibri" panose="020F0502020204030204" pitchFamily="34" charset="0"/>
                <a:cs typeface="Times New Roman" pitchFamily="18" charset="0"/>
              </a:rPr>
              <a:t>UNITÉ </a:t>
            </a:r>
            <a:r>
              <a:rPr lang="en-US" altLang="en-US" sz="2600" dirty="0">
                <a:solidFill>
                  <a:schemeClr val="tx1"/>
                </a:solidFill>
                <a:latin typeface="Calibri" panose="020F0502020204030204" pitchFamily="34" charset="0"/>
                <a:cs typeface="Times New Roman" pitchFamily="18" charset="0"/>
              </a:rPr>
              <a:t>2 </a:t>
            </a:r>
            <a:r>
              <a:rPr lang="en-US" altLang="en-US" sz="2600" dirty="0" smtClean="0">
                <a:solidFill>
                  <a:schemeClr val="tx1"/>
                </a:solidFill>
                <a:latin typeface="Calibri" panose="020F0502020204030204" pitchFamily="34" charset="0"/>
                <a:cs typeface="Times New Roman" pitchFamily="18" charset="0"/>
              </a:rPr>
              <a:t>– </a:t>
            </a:r>
            <a:r>
              <a:rPr lang="fr-CH" sz="2600" dirty="0" smtClean="0">
                <a:solidFill>
                  <a:schemeClr val="tx1"/>
                </a:solidFill>
                <a:latin typeface="Calibri" panose="020F0502020204030204" pitchFamily="34" charset="0"/>
              </a:rPr>
              <a:t>Liaison, partage des informations, </a:t>
            </a:r>
            <a:br>
              <a:rPr lang="fr-CH" sz="2600" dirty="0" smtClean="0">
                <a:solidFill>
                  <a:schemeClr val="tx1"/>
                </a:solidFill>
                <a:latin typeface="Calibri" panose="020F0502020204030204" pitchFamily="34" charset="0"/>
              </a:rPr>
            </a:br>
            <a:r>
              <a:rPr lang="fr-CH" sz="2600" dirty="0" smtClean="0">
                <a:solidFill>
                  <a:schemeClr val="tx1"/>
                </a:solidFill>
                <a:latin typeface="Calibri" panose="020F0502020204030204" pitchFamily="34" charset="0"/>
              </a:rPr>
              <a:t>planification et rapport </a:t>
            </a:r>
            <a:endParaRPr lang="en-US" altLang="en-US" sz="2600" b="0" dirty="0">
              <a:solidFill>
                <a:schemeClr val="tx1"/>
              </a:solidFill>
              <a:latin typeface="Calibri" pitchFamily="34" charset="0"/>
              <a:cs typeface="Times New Roman" pitchFamily="18" charset="0"/>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88218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125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165</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a:xfrm>
            <a:off x="654690" y="279400"/>
            <a:ext cx="7772400" cy="536575"/>
          </a:xfrm>
        </p:spPr>
        <p:txBody>
          <a:bodyPr/>
          <a:lstStyle/>
          <a:p>
            <a:r>
              <a:rPr lang="fr-FR" sz="3000" dirty="0" smtClean="0">
                <a:solidFill>
                  <a:schemeClr val="tx1"/>
                </a:solidFill>
                <a:latin typeface="Calibri" panose="020F0502020204030204" pitchFamily="34" charset="0"/>
              </a:rPr>
              <a:t>RÉSULTATS ATTENDUS DE L’APPRENTISSAGE</a:t>
            </a:r>
            <a:endParaRPr lang="en-US" altLang="en-US" sz="3000" dirty="0" smtClean="0">
              <a:solidFill>
                <a:schemeClr val="tx1"/>
              </a:solidFill>
              <a:latin typeface="Calibri" pitchFamily="34" charset="0"/>
            </a:endParaRPr>
          </a:p>
        </p:txBody>
      </p:sp>
      <p:sp>
        <p:nvSpPr>
          <p:cNvPr id="223235" name="Rectangle 3"/>
          <p:cNvSpPr>
            <a:spLocks noGrp="1" noChangeArrowheads="1"/>
          </p:cNvSpPr>
          <p:nvPr>
            <p:ph type="body" idx="1"/>
          </p:nvPr>
        </p:nvSpPr>
        <p:spPr>
          <a:xfrm>
            <a:off x="231775" y="1201738"/>
            <a:ext cx="8680450" cy="4786312"/>
          </a:xfrm>
        </p:spPr>
        <p:txBody>
          <a:bodyPr/>
          <a:lstStyle/>
          <a:p>
            <a:pPr>
              <a:buNone/>
            </a:pPr>
            <a:r>
              <a:rPr lang="fr-FR" dirty="0">
                <a:solidFill>
                  <a:schemeClr val="tx1"/>
                </a:solidFill>
                <a:latin typeface="Calibri" panose="020F0502020204030204" pitchFamily="34" charset="0"/>
              </a:rPr>
              <a:t>Au terme de la présente Unité, les participants devront pouvoir :</a:t>
            </a:r>
            <a:endParaRPr lang="en-US" altLang="en-US" dirty="0" smtClean="0">
              <a:solidFill>
                <a:schemeClr val="tx1"/>
              </a:solidFill>
              <a:latin typeface="Calibri" pitchFamily="34" charset="0"/>
            </a:endParaRPr>
          </a:p>
          <a:p>
            <a:endParaRPr lang="en-US" altLang="en-US" sz="2800" dirty="0" smtClean="0">
              <a:solidFill>
                <a:schemeClr val="tx1"/>
              </a:solidFill>
              <a:latin typeface="Calibri" pitchFamily="34" charset="0"/>
            </a:endParaRPr>
          </a:p>
          <a:p>
            <a:pPr lvl="1">
              <a:buFont typeface="Wingdings" pitchFamily="2" charset="2"/>
              <a:buChar char="ü"/>
            </a:pPr>
            <a:r>
              <a:rPr lang="fr-FR" sz="2800" dirty="0" smtClean="0">
                <a:solidFill>
                  <a:schemeClr val="tx1"/>
                </a:solidFill>
                <a:latin typeface="Calibri" panose="020F0502020204030204" pitchFamily="34" charset="0"/>
              </a:rPr>
              <a:t>Comprendre </a:t>
            </a:r>
            <a:r>
              <a:rPr lang="fr-FR" sz="2800" dirty="0">
                <a:solidFill>
                  <a:schemeClr val="tx1"/>
                </a:solidFill>
                <a:latin typeface="Calibri" panose="020F0502020204030204" pitchFamily="34" charset="0"/>
              </a:rPr>
              <a:t>le rôle de la CIMIC-NU dans la tâche fondamentale de liaison </a:t>
            </a:r>
            <a:r>
              <a:rPr lang="fr-FR" sz="2800" dirty="0" err="1">
                <a:solidFill>
                  <a:schemeClr val="tx1"/>
                </a:solidFill>
                <a:latin typeface="Calibri" panose="020F0502020204030204" pitchFamily="34" charset="0"/>
              </a:rPr>
              <a:t>civilo</a:t>
            </a:r>
            <a:r>
              <a:rPr lang="fr-FR" sz="2800" dirty="0">
                <a:solidFill>
                  <a:schemeClr val="tx1"/>
                </a:solidFill>
                <a:latin typeface="Calibri" panose="020F0502020204030204" pitchFamily="34" charset="0"/>
              </a:rPr>
              <a:t>-militaire</a:t>
            </a:r>
            <a:endParaRPr lang="en-US" altLang="en-US" sz="2800" dirty="0" smtClean="0">
              <a:solidFill>
                <a:schemeClr val="tx1"/>
              </a:solidFill>
              <a:latin typeface="Calibri" pitchFamily="34" charset="0"/>
            </a:endParaRPr>
          </a:p>
          <a:p>
            <a:pPr lvl="1">
              <a:buFont typeface="Wingdings" pitchFamily="2" charset="2"/>
              <a:buNone/>
            </a:pPr>
            <a:endParaRPr lang="en-US" altLang="en-US" sz="2800" dirty="0" smtClean="0">
              <a:solidFill>
                <a:schemeClr val="tx1"/>
              </a:solidFill>
              <a:latin typeface="Calibri" pitchFamily="34" charset="0"/>
            </a:endParaRPr>
          </a:p>
          <a:p>
            <a:pPr lvl="1">
              <a:buFont typeface="Wingdings" pitchFamily="2" charset="2"/>
              <a:buChar char="ü"/>
            </a:pPr>
            <a:r>
              <a:rPr lang="fr-FR" sz="2800" dirty="0">
                <a:solidFill>
                  <a:schemeClr val="tx1"/>
                </a:solidFill>
                <a:latin typeface="Calibri" panose="020F0502020204030204" pitchFamily="34" charset="0"/>
              </a:rPr>
              <a:t>Comprendre le rôle de la CIMIC-NU dans la tâche fondamentale de partage des informations, dans le cadre de la Mission de l’ONU.</a:t>
            </a:r>
            <a:endParaRPr lang="en-US" altLang="en-US" sz="2800" dirty="0" smtClean="0">
              <a:solidFill>
                <a:schemeClr val="tx1"/>
              </a:solidFill>
              <a:latin typeface="Calibri" pitchFamily="34" charset="0"/>
            </a:endParaRPr>
          </a:p>
          <a:p>
            <a:pPr lvl="1">
              <a:buFont typeface="Wingdings" pitchFamily="2" charset="2"/>
              <a:buChar char="ü"/>
            </a:pPr>
            <a:endParaRPr lang="en-US" altLang="en-US" sz="2800" dirty="0" smtClean="0">
              <a:solidFill>
                <a:schemeClr val="tx1"/>
              </a:solidFill>
              <a:latin typeface="Calibri" pitchFamily="34" charset="0"/>
            </a:endParaRPr>
          </a:p>
        </p:txBody>
      </p:sp>
      <p:sp>
        <p:nvSpPr>
          <p:cNvPr id="5" name="ZoneTexte 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88218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166</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7" name="Rectangle 3"/>
          <p:cNvSpPr>
            <a:spLocks noChangeArrowheads="1"/>
          </p:cNvSpPr>
          <p:nvPr/>
        </p:nvSpPr>
        <p:spPr bwMode="auto">
          <a:xfrm>
            <a:off x="684213" y="317500"/>
            <a:ext cx="7766050" cy="519113"/>
          </a:xfrm>
          <a:prstGeom prst="rect">
            <a:avLst/>
          </a:prstGeom>
          <a:noFill/>
          <a:ln w="9525" algn="ctr">
            <a:noFill/>
            <a:miter lim="800000"/>
            <a:headEnd/>
            <a:tailEnd/>
          </a:ln>
          <a:effectLst/>
        </p:spPr>
        <p:txBody>
          <a:bodyPr>
            <a:spAutoFit/>
          </a:bodyPr>
          <a:lstStyle/>
          <a:p>
            <a:pPr algn="ctr">
              <a:buClr>
                <a:srgbClr val="FFFFFF"/>
              </a:buClr>
              <a:buSzPct val="80000"/>
              <a:buFont typeface="Wingdings" pitchFamily="2" charset="2"/>
              <a:buNone/>
              <a:defRPr/>
            </a:pPr>
            <a:r>
              <a:rPr lang="en-US" sz="2800" b="1" dirty="0">
                <a:solidFill>
                  <a:srgbClr val="000000"/>
                </a:solidFill>
                <a:effectLst>
                  <a:outerShdw blurRad="38100" dist="38100" dir="2700000" algn="tl">
                    <a:srgbClr val="C0C0C0"/>
                  </a:outerShdw>
                </a:effectLst>
              </a:rPr>
              <a:t>STRUCTURE  </a:t>
            </a:r>
            <a:r>
              <a:rPr lang="en-US" sz="2800" b="1" dirty="0" smtClean="0">
                <a:solidFill>
                  <a:srgbClr val="000000"/>
                </a:solidFill>
                <a:effectLst>
                  <a:outerShdw blurRad="38100" dist="38100" dir="2700000" algn="tl">
                    <a:srgbClr val="C0C0C0"/>
                  </a:outerShdw>
                </a:effectLst>
              </a:rPr>
              <a:t>DE  LA PRÉSENTATION</a:t>
            </a:r>
            <a:endParaRPr lang="en-US" sz="2800" b="1" dirty="0">
              <a:solidFill>
                <a:srgbClr val="000000"/>
              </a:solidFill>
              <a:effectLst>
                <a:outerShdw blurRad="38100" dist="38100" dir="2700000" algn="tl">
                  <a:srgbClr val="C0C0C0"/>
                </a:outerShdw>
              </a:effectLst>
            </a:endParaRPr>
          </a:p>
        </p:txBody>
      </p:sp>
      <p:sp>
        <p:nvSpPr>
          <p:cNvPr id="224259" name="TextBox 3"/>
          <p:cNvSpPr txBox="1">
            <a:spLocks noChangeArrowheads="1"/>
          </p:cNvSpPr>
          <p:nvPr/>
        </p:nvSpPr>
        <p:spPr bwMode="auto">
          <a:xfrm>
            <a:off x="731838" y="1446213"/>
            <a:ext cx="7758112" cy="374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000000"/>
              </a:buClr>
              <a:buSzPct val="80000"/>
              <a:buFont typeface="Wingdings" pitchFamily="2" charset="2"/>
              <a:buNone/>
            </a:pPr>
            <a:endParaRPr lang="fr-CH" altLang="en-US" sz="4000" b="0" dirty="0" smtClean="0">
              <a:solidFill>
                <a:srgbClr val="000000"/>
              </a:solidFill>
              <a:latin typeface="Calibri" pitchFamily="34" charset="0"/>
            </a:endParaRPr>
          </a:p>
          <a:p>
            <a:pPr eaLnBrk="1" hangingPunct="1">
              <a:spcBef>
                <a:spcPct val="0"/>
              </a:spcBef>
              <a:buClr>
                <a:srgbClr val="000000"/>
              </a:buClr>
              <a:buSzPct val="80000"/>
              <a:buFont typeface="Wingdings" pitchFamily="2" charset="2"/>
              <a:buChar char="q"/>
            </a:pPr>
            <a:r>
              <a:rPr lang="fr-CH" altLang="en-US" sz="4000" b="0" dirty="0" smtClean="0">
                <a:solidFill>
                  <a:srgbClr val="000000"/>
                </a:solidFill>
                <a:latin typeface="Calibri" pitchFamily="34" charset="0"/>
              </a:rPr>
              <a:t> Liaison </a:t>
            </a:r>
            <a:r>
              <a:rPr lang="fr-CH" altLang="en-US" sz="4000" b="0" dirty="0" err="1" smtClean="0">
                <a:solidFill>
                  <a:srgbClr val="000000"/>
                </a:solidFill>
                <a:latin typeface="Calibri" pitchFamily="34" charset="0"/>
              </a:rPr>
              <a:t>civilo</a:t>
            </a:r>
            <a:r>
              <a:rPr lang="fr-CH" altLang="en-US" sz="4000" b="0" dirty="0" smtClean="0">
                <a:solidFill>
                  <a:srgbClr val="000000"/>
                </a:solidFill>
                <a:latin typeface="Calibri" pitchFamily="34" charset="0"/>
              </a:rPr>
              <a:t>-militaire</a:t>
            </a:r>
          </a:p>
          <a:p>
            <a:pPr eaLnBrk="1" hangingPunct="1">
              <a:spcBef>
                <a:spcPct val="0"/>
              </a:spcBef>
              <a:buClr>
                <a:srgbClr val="000000"/>
              </a:buClr>
              <a:buSzPct val="80000"/>
              <a:buFont typeface="Wingdings" pitchFamily="2" charset="2"/>
              <a:buChar char="q"/>
            </a:pPr>
            <a:endParaRPr lang="fr-CH" altLang="en-US" sz="4000" b="0" dirty="0" smtClean="0">
              <a:solidFill>
                <a:srgbClr val="000000"/>
              </a:solidFill>
              <a:latin typeface="Calibri" pitchFamily="34" charset="0"/>
            </a:endParaRPr>
          </a:p>
          <a:p>
            <a:pPr eaLnBrk="1" hangingPunct="1">
              <a:spcBef>
                <a:spcPct val="0"/>
              </a:spcBef>
              <a:buClr>
                <a:srgbClr val="000000"/>
              </a:buClr>
              <a:buSzPct val="80000"/>
              <a:buFont typeface="Wingdings" pitchFamily="2" charset="2"/>
              <a:buChar char="q"/>
            </a:pPr>
            <a:r>
              <a:rPr lang="fr-CH" altLang="en-US" sz="4000" b="0" dirty="0" smtClean="0">
                <a:solidFill>
                  <a:srgbClr val="000000"/>
                </a:solidFill>
                <a:latin typeface="Calibri" pitchFamily="34" charset="0"/>
              </a:rPr>
              <a:t> Partage des informations</a:t>
            </a:r>
          </a:p>
          <a:p>
            <a:pPr eaLnBrk="1" hangingPunct="1">
              <a:spcBef>
                <a:spcPct val="0"/>
              </a:spcBef>
              <a:buClr>
                <a:srgbClr val="000000"/>
              </a:buClr>
              <a:buSzPct val="80000"/>
              <a:buFont typeface="Wingdings" pitchFamily="2" charset="2"/>
              <a:buChar char="q"/>
            </a:pPr>
            <a:endParaRPr lang="fr-CH" altLang="en-US" sz="4000" b="0" dirty="0" smtClean="0">
              <a:solidFill>
                <a:srgbClr val="000000"/>
              </a:solidFill>
              <a:latin typeface="Calibri" pitchFamily="34" charset="0"/>
            </a:endParaRPr>
          </a:p>
          <a:p>
            <a:pPr eaLnBrk="1" hangingPunct="1">
              <a:spcBef>
                <a:spcPct val="0"/>
              </a:spcBef>
              <a:buClr>
                <a:srgbClr val="000000"/>
              </a:buClr>
              <a:buSzPct val="80000"/>
              <a:buFont typeface="Wingdings" pitchFamily="2" charset="2"/>
              <a:buNone/>
            </a:pPr>
            <a:endParaRPr lang="fr-CH" altLang="en-US" sz="4000" b="0" dirty="0">
              <a:solidFill>
                <a:srgbClr val="000000"/>
              </a:solidFill>
              <a:latin typeface="Calibri" pitchFamily="34" charset="0"/>
            </a:endParaRPr>
          </a:p>
        </p:txBody>
      </p:sp>
      <p:sp>
        <p:nvSpPr>
          <p:cNvPr id="5" name="ZoneTexte 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6" name="ZoneTexte 5"/>
          <p:cNvSpPr txBox="1"/>
          <p:nvPr/>
        </p:nvSpPr>
        <p:spPr>
          <a:xfrm flipH="1">
            <a:off x="572599"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5564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167</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10"/>
          <p:cNvSpPr>
            <a:spLocks noChangeArrowheads="1"/>
          </p:cNvSpPr>
          <p:nvPr/>
        </p:nvSpPr>
        <p:spPr bwMode="auto">
          <a:xfrm>
            <a:off x="230188" y="1580823"/>
            <a:ext cx="8758237"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spcBef>
                <a:spcPct val="20000"/>
              </a:spcBef>
              <a:buFont typeface="Wingdings" pitchFamily="2" charset="2"/>
              <a:buChar char="ü"/>
              <a:tabLst>
                <a:tab pos="914400" algn="l"/>
              </a:tabLst>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tabLst>
                <a:tab pos="914400" algn="l"/>
              </a:tabLst>
              <a:defRPr sz="2000">
                <a:solidFill>
                  <a:srgbClr val="C0C0C0"/>
                </a:solidFill>
                <a:latin typeface="Times New Roman" pitchFamily="18" charset="0"/>
              </a:defRPr>
            </a:lvl2pPr>
            <a:lvl3pPr marL="1143000" indent="-228600" eaLnBrk="0" hangingPunct="0">
              <a:spcBef>
                <a:spcPct val="20000"/>
              </a:spcBef>
              <a:buChar char="•"/>
              <a:tabLst>
                <a:tab pos="914400" algn="l"/>
              </a:tabLst>
              <a:defRPr sz="2400">
                <a:solidFill>
                  <a:srgbClr val="99CC00"/>
                </a:solidFill>
                <a:latin typeface="Times New Roman" pitchFamily="18" charset="0"/>
              </a:defRPr>
            </a:lvl3pPr>
            <a:lvl4pPr marL="1600200" indent="-228600" eaLnBrk="0" hangingPunct="0">
              <a:spcBef>
                <a:spcPct val="20000"/>
              </a:spcBef>
              <a:buChar char="–"/>
              <a:tabLst>
                <a:tab pos="914400" algn="l"/>
              </a:tabLst>
              <a:defRPr sz="2000">
                <a:solidFill>
                  <a:schemeClr val="tx1"/>
                </a:solidFill>
                <a:latin typeface="Times New Roman" pitchFamily="18" charset="0"/>
              </a:defRPr>
            </a:lvl4pPr>
            <a:lvl5pPr marL="2057400" indent="-228600" eaLnBrk="0" hangingPunct="0">
              <a:spcBef>
                <a:spcPct val="20000"/>
              </a:spcBef>
              <a:buChar char="»"/>
              <a:tabLst>
                <a:tab pos="914400" algn="l"/>
              </a:tabLst>
              <a:defRPr sz="2000">
                <a:solidFill>
                  <a:schemeClr val="tx1"/>
                </a:solidFill>
                <a:latin typeface="Times New Roman" pitchFamily="18" charset="0"/>
              </a:defRPr>
            </a:lvl5pPr>
            <a:lvl6pPr marL="25146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6pPr>
            <a:lvl7pPr marL="29718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7pPr>
            <a:lvl8pPr marL="34290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8pPr>
            <a:lvl9pPr marL="38862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9pPr>
          </a:lstStyle>
          <a:p>
            <a:pPr eaLnBrk="1" hangingPunct="1">
              <a:spcBef>
                <a:spcPct val="0"/>
              </a:spcBef>
              <a:buFontTx/>
              <a:buNone/>
            </a:pPr>
            <a:r>
              <a:rPr lang="fr-FR" sz="2800" dirty="0" smtClean="0">
                <a:solidFill>
                  <a:schemeClr val="tx1"/>
                </a:solidFill>
                <a:latin typeface="Calibri" panose="020F0502020204030204" pitchFamily="34" charset="0"/>
              </a:rPr>
              <a:t>La </a:t>
            </a:r>
            <a:r>
              <a:rPr lang="fr-FR" sz="2800" dirty="0">
                <a:solidFill>
                  <a:schemeClr val="tx1"/>
                </a:solidFill>
                <a:latin typeface="Calibri" panose="020F0502020204030204" pitchFamily="34" charset="0"/>
              </a:rPr>
              <a:t>liaison </a:t>
            </a:r>
            <a:r>
              <a:rPr lang="fr-FR" sz="2800" dirty="0" err="1">
                <a:solidFill>
                  <a:schemeClr val="tx1"/>
                </a:solidFill>
                <a:latin typeface="Calibri" panose="020F0502020204030204" pitchFamily="34" charset="0"/>
              </a:rPr>
              <a:t>civilo</a:t>
            </a:r>
            <a:r>
              <a:rPr lang="fr-FR" sz="2800" dirty="0">
                <a:solidFill>
                  <a:schemeClr val="tx1"/>
                </a:solidFill>
                <a:latin typeface="Calibri" panose="020F0502020204030204" pitchFamily="34" charset="0"/>
              </a:rPr>
              <a:t>-militaire vise à assurer la </a:t>
            </a:r>
            <a:r>
              <a:rPr lang="fr-FR" sz="2800" dirty="0">
                <a:solidFill>
                  <a:srgbClr val="1105FF"/>
                </a:solidFill>
                <a:latin typeface="Calibri" panose="020F0502020204030204" pitchFamily="34" charset="0"/>
              </a:rPr>
              <a:t>coordination</a:t>
            </a:r>
            <a:r>
              <a:rPr lang="fr-FR" sz="2800" dirty="0">
                <a:solidFill>
                  <a:schemeClr val="tx1"/>
                </a:solidFill>
                <a:latin typeface="Calibri" panose="020F0502020204030204" pitchFamily="34" charset="0"/>
              </a:rPr>
              <a:t> nécessaire pour </a:t>
            </a:r>
            <a:r>
              <a:rPr lang="fr-FR" sz="2800" dirty="0">
                <a:solidFill>
                  <a:srgbClr val="1105FF"/>
                </a:solidFill>
                <a:latin typeface="Calibri" panose="020F0502020204030204" pitchFamily="34" charset="0"/>
              </a:rPr>
              <a:t>faciliter et soutenir </a:t>
            </a:r>
            <a:r>
              <a:rPr lang="fr-FR" sz="2800" dirty="0">
                <a:solidFill>
                  <a:schemeClr val="tx1"/>
                </a:solidFill>
                <a:latin typeface="Calibri" panose="020F0502020204030204" pitchFamily="34" charset="0"/>
              </a:rPr>
              <a:t>la planification et la conduite des activités et opérations de l’ensemble des institutions et organismes engagés dans la zone de mission.</a:t>
            </a:r>
            <a:endParaRPr lang="en-US" altLang="en-US" sz="2800" dirty="0">
              <a:solidFill>
                <a:schemeClr val="tx1"/>
              </a:solidFill>
              <a:latin typeface="Calibri" pitchFamily="34" charset="0"/>
            </a:endParaRPr>
          </a:p>
          <a:p>
            <a:pPr eaLnBrk="1" hangingPunct="1">
              <a:spcBef>
                <a:spcPct val="0"/>
              </a:spcBef>
              <a:buFontTx/>
              <a:buNone/>
            </a:pPr>
            <a:endParaRPr lang="en-US" altLang="en-US" sz="2000" dirty="0">
              <a:solidFill>
                <a:srgbClr val="000000"/>
              </a:solidFill>
              <a:latin typeface="Calibri" pitchFamily="34" charset="0"/>
            </a:endParaRPr>
          </a:p>
          <a:p>
            <a:pPr algn="ctr" eaLnBrk="1" hangingPunct="1">
              <a:spcBef>
                <a:spcPct val="0"/>
              </a:spcBef>
              <a:buFontTx/>
              <a:buNone/>
            </a:pPr>
            <a:endParaRPr lang="en-US" altLang="en-US" i="1" dirty="0">
              <a:solidFill>
                <a:srgbClr val="000000"/>
              </a:solidFill>
              <a:latin typeface="Calibri" pitchFamily="34" charset="0"/>
            </a:endParaRPr>
          </a:p>
          <a:p>
            <a:pPr algn="ctr" eaLnBrk="1" hangingPunct="1">
              <a:spcBef>
                <a:spcPct val="0"/>
              </a:spcBef>
              <a:buFontTx/>
              <a:buNone/>
            </a:pPr>
            <a:endParaRPr lang="en-US" altLang="en-US" i="1" dirty="0">
              <a:solidFill>
                <a:srgbClr val="000000"/>
              </a:solidFill>
              <a:latin typeface="Calibri" pitchFamily="34" charset="0"/>
            </a:endParaRPr>
          </a:p>
          <a:p>
            <a:pPr eaLnBrk="1" hangingPunct="1">
              <a:spcBef>
                <a:spcPct val="0"/>
              </a:spcBef>
              <a:buFontTx/>
              <a:buNone/>
            </a:pPr>
            <a:r>
              <a:rPr lang="fr-FR" i="1" dirty="0">
                <a:solidFill>
                  <a:schemeClr val="tx1"/>
                </a:solidFill>
                <a:latin typeface="Calibri" panose="020F0502020204030204" pitchFamily="34" charset="0"/>
              </a:rPr>
              <a:t>La liaison </a:t>
            </a:r>
            <a:r>
              <a:rPr lang="fr-FR" i="1" dirty="0" err="1">
                <a:solidFill>
                  <a:schemeClr val="tx1"/>
                </a:solidFill>
                <a:latin typeface="Calibri" panose="020F0502020204030204" pitchFamily="34" charset="0"/>
              </a:rPr>
              <a:t>civilo</a:t>
            </a:r>
            <a:r>
              <a:rPr lang="fr-FR" i="1" dirty="0">
                <a:solidFill>
                  <a:schemeClr val="tx1"/>
                </a:solidFill>
                <a:latin typeface="Calibri" panose="020F0502020204030204" pitchFamily="34" charset="0"/>
              </a:rPr>
              <a:t>-militaire est une activité fondamentale parmi toutes les fonctions essentielles de la CIMIC-NU!</a:t>
            </a:r>
            <a:endParaRPr lang="en-US" altLang="en-US" i="1" dirty="0">
              <a:solidFill>
                <a:schemeClr val="tx1"/>
              </a:solidFill>
              <a:latin typeface="Calibri" pitchFamily="34" charset="0"/>
            </a:endParaRPr>
          </a:p>
          <a:p>
            <a:pPr eaLnBrk="1" hangingPunct="1">
              <a:spcBef>
                <a:spcPct val="0"/>
              </a:spcBef>
              <a:buFontTx/>
              <a:buNone/>
            </a:pPr>
            <a:endParaRPr lang="en-US" altLang="en-US" i="1" dirty="0">
              <a:solidFill>
                <a:srgbClr val="000000"/>
              </a:solidFill>
              <a:latin typeface="Calibri" pitchFamily="34" charset="0"/>
            </a:endParaRPr>
          </a:p>
        </p:txBody>
      </p:sp>
      <p:sp>
        <p:nvSpPr>
          <p:cNvPr id="225283" name="Rectangle 3"/>
          <p:cNvSpPr>
            <a:spLocks noChangeArrowheads="1"/>
          </p:cNvSpPr>
          <p:nvPr/>
        </p:nvSpPr>
        <p:spPr bwMode="auto">
          <a:xfrm>
            <a:off x="2108795" y="276225"/>
            <a:ext cx="4874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pPr>
            <a:r>
              <a:rPr lang="en-US" altLang="en-US" sz="3200" dirty="0" smtClean="0">
                <a:solidFill>
                  <a:srgbClr val="0000FF"/>
                </a:solidFill>
                <a:latin typeface="Calibri" pitchFamily="34" charset="0"/>
              </a:rPr>
              <a:t>LIAISON CIVILO-MILITAIRE</a:t>
            </a:r>
            <a:endParaRPr lang="en-US" altLang="en-US" sz="3200" dirty="0">
              <a:solidFill>
                <a:srgbClr val="0000FF"/>
              </a:solidFill>
              <a:latin typeface="Calibri" pitchFamily="34" charset="0"/>
            </a:endParaRPr>
          </a:p>
        </p:txBody>
      </p:sp>
      <p:sp>
        <p:nvSpPr>
          <p:cNvPr id="5" name="ZoneTexte 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6" name="ZoneTexte 5"/>
          <p:cNvSpPr txBox="1"/>
          <p:nvPr/>
        </p:nvSpPr>
        <p:spPr>
          <a:xfrm flipH="1">
            <a:off x="572599"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5564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168</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3"/>
          <p:cNvSpPr>
            <a:spLocks noGrp="1" noRot="1" noChangeArrowheads="1"/>
          </p:cNvSpPr>
          <p:nvPr>
            <p:ph type="body" idx="1"/>
          </p:nvPr>
        </p:nvSpPr>
        <p:spPr>
          <a:xfrm>
            <a:off x="193675" y="1508750"/>
            <a:ext cx="8448675" cy="4110037"/>
          </a:xfrm>
        </p:spPr>
        <p:txBody>
          <a:bodyPr/>
          <a:lstStyle/>
          <a:p>
            <a:pPr>
              <a:buNone/>
            </a:pPr>
            <a:r>
              <a:rPr lang="fr-FR" sz="2000" b="0" dirty="0">
                <a:solidFill>
                  <a:schemeClr val="tx1"/>
                </a:solidFill>
                <a:latin typeface="Calibri" panose="020F0502020204030204" pitchFamily="34" charset="0"/>
              </a:rPr>
              <a:t>Les officiers de la CIMIC-NU doivent en principe :</a:t>
            </a:r>
            <a:endParaRPr lang="en-US" altLang="en-US" sz="2000" b="0" dirty="0" smtClean="0">
              <a:solidFill>
                <a:schemeClr val="tx1"/>
              </a:solidFill>
              <a:latin typeface="Calibri" pitchFamily="34" charset="0"/>
              <a:cs typeface="Arial" pitchFamily="34" charset="0"/>
            </a:endParaRPr>
          </a:p>
          <a:p>
            <a:r>
              <a:rPr lang="en-US" altLang="en-US" sz="2000" b="0" dirty="0" smtClean="0">
                <a:solidFill>
                  <a:schemeClr val="tx1"/>
                </a:solidFill>
                <a:latin typeface="Calibri" pitchFamily="34" charset="0"/>
                <a:cs typeface="Arial" pitchFamily="34" charset="0"/>
              </a:rPr>
              <a:t> </a:t>
            </a:r>
            <a:r>
              <a:rPr lang="fr-FR" sz="2000" b="0" dirty="0">
                <a:solidFill>
                  <a:schemeClr val="tx1"/>
                </a:solidFill>
                <a:latin typeface="Calibri" panose="020F0502020204030204" pitchFamily="34" charset="0"/>
              </a:rPr>
              <a:t>obtenir, utiliser et gérer les informations civiles et militaires afin de </a:t>
            </a:r>
            <a:r>
              <a:rPr lang="fr-FR" sz="2000" dirty="0">
                <a:solidFill>
                  <a:srgbClr val="0033CC"/>
                </a:solidFill>
                <a:latin typeface="Calibri" panose="020F0502020204030204" pitchFamily="34" charset="0"/>
              </a:rPr>
              <a:t>renforcer la réalisation des objectifs de la CIMIC-NU et de ceux de la Mission en général</a:t>
            </a:r>
            <a:r>
              <a:rPr lang="fr-FR" sz="2000" b="0" dirty="0">
                <a:solidFill>
                  <a:schemeClr val="tx1"/>
                </a:solidFill>
                <a:latin typeface="Calibri" panose="020F0502020204030204" pitchFamily="34" charset="0"/>
              </a:rPr>
              <a:t>.</a:t>
            </a:r>
            <a:endParaRPr lang="en-US" altLang="en-US" sz="2000" b="0" dirty="0" smtClean="0">
              <a:solidFill>
                <a:schemeClr val="tx1"/>
              </a:solidFill>
              <a:latin typeface="Calibri" pitchFamily="34" charset="0"/>
              <a:cs typeface="Arial" pitchFamily="34" charset="0"/>
            </a:endParaRPr>
          </a:p>
          <a:p>
            <a:r>
              <a:rPr lang="en-US" altLang="en-US" sz="2000" b="0" dirty="0" smtClean="0">
                <a:solidFill>
                  <a:schemeClr val="tx1"/>
                </a:solidFill>
                <a:latin typeface="Calibri" pitchFamily="34" charset="0"/>
                <a:cs typeface="Arial" pitchFamily="34" charset="0"/>
              </a:rPr>
              <a:t> </a:t>
            </a:r>
            <a:r>
              <a:rPr lang="fr-FR" sz="2000" b="0" dirty="0">
                <a:solidFill>
                  <a:schemeClr val="tx1"/>
                </a:solidFill>
                <a:latin typeface="Calibri" panose="020F0502020204030204" pitchFamily="34" charset="0"/>
              </a:rPr>
              <a:t>avoir une action d’</a:t>
            </a:r>
            <a:r>
              <a:rPr lang="fr-FR" sz="2000" dirty="0">
                <a:solidFill>
                  <a:srgbClr val="0033CC"/>
                </a:solidFill>
                <a:latin typeface="Calibri" panose="020F0502020204030204" pitchFamily="34" charset="0"/>
              </a:rPr>
              <a:t>appui</a:t>
            </a:r>
            <a:r>
              <a:rPr lang="fr-FR" sz="2000" b="0" dirty="0">
                <a:solidFill>
                  <a:schemeClr val="tx1"/>
                </a:solidFill>
                <a:latin typeface="Calibri" panose="020F0502020204030204" pitchFamily="34" charset="0"/>
              </a:rPr>
              <a:t> plutôt que de faire double emploi. </a:t>
            </a:r>
            <a:endParaRPr lang="en-US" altLang="en-US" sz="2000" b="0" dirty="0" smtClean="0">
              <a:solidFill>
                <a:schemeClr val="tx1"/>
              </a:solidFill>
              <a:latin typeface="Calibri" pitchFamily="34" charset="0"/>
              <a:cs typeface="Arial" pitchFamily="34" charset="0"/>
            </a:endParaRPr>
          </a:p>
          <a:p>
            <a:r>
              <a:rPr lang="fr-FR" sz="2000" b="0" dirty="0">
                <a:solidFill>
                  <a:schemeClr val="tx1"/>
                </a:solidFill>
                <a:latin typeface="Calibri" panose="020F0502020204030204" pitchFamily="34" charset="0"/>
              </a:rPr>
              <a:t>obtenir des </a:t>
            </a:r>
            <a:r>
              <a:rPr lang="fr-FR" sz="2000" dirty="0">
                <a:solidFill>
                  <a:srgbClr val="0033CC"/>
                </a:solidFill>
                <a:latin typeface="Calibri" panose="020F0502020204030204" pitchFamily="34" charset="0"/>
              </a:rPr>
              <a:t>contributions</a:t>
            </a:r>
            <a:r>
              <a:rPr lang="fr-FR" sz="2000" b="0" dirty="0">
                <a:solidFill>
                  <a:schemeClr val="tx1"/>
                </a:solidFill>
                <a:latin typeface="Calibri" panose="020F0502020204030204" pitchFamily="34" charset="0"/>
              </a:rPr>
              <a:t> utiles </a:t>
            </a:r>
            <a:r>
              <a:rPr lang="fr-FR" sz="2000" dirty="0">
                <a:solidFill>
                  <a:srgbClr val="0033CC"/>
                </a:solidFill>
                <a:latin typeface="Calibri" panose="020F0502020204030204" pitchFamily="34" charset="0"/>
              </a:rPr>
              <a:t>de la part des </a:t>
            </a:r>
            <a:r>
              <a:rPr lang="fr-FR" sz="2000" dirty="0" smtClean="0">
                <a:solidFill>
                  <a:srgbClr val="0033CC"/>
                </a:solidFill>
                <a:latin typeface="Calibri" panose="020F0502020204030204" pitchFamily="34" charset="0"/>
              </a:rPr>
              <a:t>Responsables </a:t>
            </a:r>
            <a:r>
              <a:rPr lang="fr-FR" sz="2000" dirty="0">
                <a:solidFill>
                  <a:srgbClr val="0033CC"/>
                </a:solidFill>
                <a:latin typeface="Calibri" panose="020F0502020204030204" pitchFamily="34" charset="0"/>
              </a:rPr>
              <a:t>des Affaires civiles </a:t>
            </a:r>
            <a:r>
              <a:rPr lang="fr-FR" sz="2000" b="0" dirty="0">
                <a:solidFill>
                  <a:schemeClr val="tx1"/>
                </a:solidFill>
                <a:latin typeface="Calibri" panose="020F0502020204030204" pitchFamily="34" charset="0"/>
              </a:rPr>
              <a:t>dans le cadre </a:t>
            </a:r>
            <a:r>
              <a:rPr lang="fr-FR" sz="2000" b="0" dirty="0" smtClean="0">
                <a:solidFill>
                  <a:schemeClr val="tx1"/>
                </a:solidFill>
                <a:latin typeface="Calibri" panose="020F0502020204030204" pitchFamily="34" charset="0"/>
              </a:rPr>
              <a:t>de </a:t>
            </a:r>
            <a:r>
              <a:rPr lang="fr-FR" sz="2000" b="0" dirty="0">
                <a:solidFill>
                  <a:schemeClr val="tx1"/>
                </a:solidFill>
                <a:latin typeface="Calibri" panose="020F0502020204030204" pitchFamily="34" charset="0"/>
              </a:rPr>
              <a:t>la dynamique </a:t>
            </a:r>
            <a:r>
              <a:rPr lang="fr-FR" sz="2000" b="0" dirty="0" smtClean="0">
                <a:solidFill>
                  <a:schemeClr val="tx1"/>
                </a:solidFill>
                <a:latin typeface="Calibri" panose="020F0502020204030204" pitchFamily="34" charset="0"/>
              </a:rPr>
              <a:t/>
            </a:r>
            <a:br>
              <a:rPr lang="fr-FR" sz="2000" b="0" dirty="0" smtClean="0">
                <a:solidFill>
                  <a:schemeClr val="tx1"/>
                </a:solidFill>
                <a:latin typeface="Calibri" panose="020F0502020204030204" pitchFamily="34" charset="0"/>
              </a:rPr>
            </a:br>
            <a:r>
              <a:rPr lang="fr-FR" sz="2000" b="0" dirty="0" smtClean="0">
                <a:solidFill>
                  <a:schemeClr val="tx1"/>
                </a:solidFill>
                <a:latin typeface="Calibri" panose="020F0502020204030204" pitchFamily="34" charset="0"/>
              </a:rPr>
              <a:t>politique </a:t>
            </a:r>
            <a:r>
              <a:rPr lang="fr-FR" sz="2000" b="0" dirty="0">
                <a:solidFill>
                  <a:schemeClr val="tx1"/>
                </a:solidFill>
                <a:latin typeface="Calibri" panose="020F0502020204030204" pitchFamily="34" charset="0"/>
              </a:rPr>
              <a:t>et sociale globale.</a:t>
            </a:r>
            <a:endParaRPr lang="en-US" altLang="en-US" sz="2000" b="0" dirty="0" smtClean="0">
              <a:solidFill>
                <a:schemeClr val="tx1"/>
              </a:solidFill>
              <a:latin typeface="Calibri" pitchFamily="34" charset="0"/>
              <a:cs typeface="Arial" pitchFamily="34" charset="0"/>
            </a:endParaRPr>
          </a:p>
          <a:p>
            <a:r>
              <a:rPr lang="fr-FR" sz="2000" dirty="0">
                <a:solidFill>
                  <a:srgbClr val="0033CC"/>
                </a:solidFill>
                <a:latin typeface="Calibri" panose="020F0502020204030204" pitchFamily="34" charset="0"/>
              </a:rPr>
              <a:t>développer au maximum les possibilités </a:t>
            </a:r>
            <a:r>
              <a:rPr lang="fr-FR" sz="2000" dirty="0" smtClean="0">
                <a:solidFill>
                  <a:srgbClr val="0033CC"/>
                </a:solidFill>
                <a:latin typeface="Calibri" panose="020F0502020204030204" pitchFamily="34" charset="0"/>
              </a:rPr>
              <a:t/>
            </a:r>
            <a:br>
              <a:rPr lang="fr-FR" sz="2000" dirty="0" smtClean="0">
                <a:solidFill>
                  <a:srgbClr val="0033CC"/>
                </a:solidFill>
                <a:latin typeface="Calibri" panose="020F0502020204030204" pitchFamily="34" charset="0"/>
              </a:rPr>
            </a:br>
            <a:r>
              <a:rPr lang="fr-FR" sz="2000" b="0" dirty="0" smtClean="0">
                <a:solidFill>
                  <a:schemeClr val="tx1"/>
                </a:solidFill>
                <a:latin typeface="Calibri" panose="020F0502020204030204" pitchFamily="34" charset="0"/>
              </a:rPr>
              <a:t>pour </a:t>
            </a:r>
            <a:r>
              <a:rPr lang="fr-FR" sz="2000" b="0" dirty="0">
                <a:solidFill>
                  <a:schemeClr val="tx1"/>
                </a:solidFill>
                <a:latin typeface="Calibri" panose="020F0502020204030204" pitchFamily="34" charset="0"/>
              </a:rPr>
              <a:t>créer des conditions favorables </a:t>
            </a:r>
            <a:r>
              <a:rPr lang="fr-FR" sz="2000" b="0" dirty="0" smtClean="0">
                <a:solidFill>
                  <a:schemeClr val="tx1"/>
                </a:solidFill>
                <a:latin typeface="Calibri" panose="020F0502020204030204" pitchFamily="34" charset="0"/>
              </a:rPr>
              <a:t/>
            </a:r>
            <a:br>
              <a:rPr lang="fr-FR" sz="2000" b="0" dirty="0" smtClean="0">
                <a:solidFill>
                  <a:schemeClr val="tx1"/>
                </a:solidFill>
                <a:latin typeface="Calibri" panose="020F0502020204030204" pitchFamily="34" charset="0"/>
              </a:rPr>
            </a:br>
            <a:r>
              <a:rPr lang="fr-FR" sz="2000" b="0" dirty="0" smtClean="0">
                <a:solidFill>
                  <a:schemeClr val="tx1"/>
                </a:solidFill>
                <a:latin typeface="Calibri" panose="020F0502020204030204" pitchFamily="34" charset="0"/>
              </a:rPr>
              <a:t>à </a:t>
            </a:r>
            <a:r>
              <a:rPr lang="fr-FR" sz="2000" b="0" dirty="0">
                <a:solidFill>
                  <a:schemeClr val="tx1"/>
                </a:solidFill>
                <a:latin typeface="Calibri" panose="020F0502020204030204" pitchFamily="34" charset="0"/>
              </a:rPr>
              <a:t>l’action des </a:t>
            </a:r>
            <a:r>
              <a:rPr lang="fr-FR" sz="2000" b="0" dirty="0" smtClean="0">
                <a:solidFill>
                  <a:schemeClr val="tx1"/>
                </a:solidFill>
                <a:latin typeface="Calibri" panose="020F0502020204030204" pitchFamily="34" charset="0"/>
              </a:rPr>
              <a:t>organisations </a:t>
            </a:r>
            <a:r>
              <a:rPr lang="fr-FR" sz="2000" b="0" dirty="0">
                <a:solidFill>
                  <a:schemeClr val="tx1"/>
                </a:solidFill>
                <a:latin typeface="Calibri" panose="020F0502020204030204" pitchFamily="34" charset="0"/>
              </a:rPr>
              <a:t>civiles, </a:t>
            </a:r>
            <a:r>
              <a:rPr lang="fr-FR" sz="2000" b="0" dirty="0" smtClean="0">
                <a:solidFill>
                  <a:schemeClr val="tx1"/>
                </a:solidFill>
                <a:latin typeface="Calibri" panose="020F0502020204030204" pitchFamily="34" charset="0"/>
              </a:rPr>
              <a:t/>
            </a:r>
            <a:br>
              <a:rPr lang="fr-FR" sz="2000" b="0" dirty="0" smtClean="0">
                <a:solidFill>
                  <a:schemeClr val="tx1"/>
                </a:solidFill>
                <a:latin typeface="Calibri" panose="020F0502020204030204" pitchFamily="34" charset="0"/>
              </a:rPr>
            </a:br>
            <a:r>
              <a:rPr lang="fr-FR" sz="2000" b="0" dirty="0" smtClean="0">
                <a:solidFill>
                  <a:schemeClr val="tx1"/>
                </a:solidFill>
                <a:latin typeface="Calibri" panose="020F0502020204030204" pitchFamily="34" charset="0"/>
              </a:rPr>
              <a:t>des </a:t>
            </a:r>
            <a:r>
              <a:rPr lang="fr-FR" sz="2000" b="0" dirty="0">
                <a:solidFill>
                  <a:schemeClr val="tx1"/>
                </a:solidFill>
                <a:latin typeface="Calibri" panose="020F0502020204030204" pitchFamily="34" charset="0"/>
              </a:rPr>
              <a:t>partenaires et du gouvernement </a:t>
            </a:r>
            <a:r>
              <a:rPr lang="fr-FR" sz="2000" b="0" dirty="0" smtClean="0">
                <a:solidFill>
                  <a:schemeClr val="tx1"/>
                </a:solidFill>
                <a:latin typeface="Calibri" panose="020F0502020204030204" pitchFamily="34" charset="0"/>
              </a:rPr>
              <a:t/>
            </a:r>
            <a:br>
              <a:rPr lang="fr-FR" sz="2000" b="0" dirty="0" smtClean="0">
                <a:solidFill>
                  <a:schemeClr val="tx1"/>
                </a:solidFill>
                <a:latin typeface="Calibri" panose="020F0502020204030204" pitchFamily="34" charset="0"/>
              </a:rPr>
            </a:br>
            <a:r>
              <a:rPr lang="fr-FR" sz="2000" b="0" dirty="0" smtClean="0">
                <a:solidFill>
                  <a:schemeClr val="tx1"/>
                </a:solidFill>
                <a:latin typeface="Calibri" panose="020F0502020204030204" pitchFamily="34" charset="0"/>
              </a:rPr>
              <a:t>du </a:t>
            </a:r>
            <a:r>
              <a:rPr lang="fr-FR" sz="2000" b="0" dirty="0">
                <a:solidFill>
                  <a:schemeClr val="tx1"/>
                </a:solidFill>
                <a:latin typeface="Calibri" panose="020F0502020204030204" pitchFamily="34" charset="0"/>
              </a:rPr>
              <a:t>pays hôte.</a:t>
            </a:r>
            <a:r>
              <a:rPr lang="en-US" altLang="en-US" sz="2000" b="0" dirty="0" smtClean="0">
                <a:solidFill>
                  <a:schemeClr val="tx1"/>
                </a:solidFill>
                <a:latin typeface="Calibri" pitchFamily="34" charset="0"/>
                <a:cs typeface="Arial" pitchFamily="34" charset="0"/>
              </a:rPr>
              <a:t> </a:t>
            </a:r>
          </a:p>
          <a:p>
            <a:pPr>
              <a:buFont typeface="Wingdings" pitchFamily="2" charset="2"/>
              <a:buChar char="ð"/>
            </a:pPr>
            <a:r>
              <a:rPr lang="en-GB" altLang="en-US" sz="2000" b="0" dirty="0" smtClean="0">
                <a:solidFill>
                  <a:schemeClr val="tx1"/>
                </a:solidFill>
                <a:latin typeface="Calibri" pitchFamily="34" charset="0"/>
                <a:cs typeface="Arial" pitchFamily="34" charset="0"/>
              </a:rPr>
              <a:t> </a:t>
            </a:r>
            <a:r>
              <a:rPr lang="en-US" altLang="en-US" sz="2000" b="0" dirty="0" smtClean="0">
                <a:solidFill>
                  <a:schemeClr val="tx1"/>
                </a:solidFill>
                <a:latin typeface="Calibri" pitchFamily="34" charset="0"/>
                <a:cs typeface="Arial" pitchFamily="34" charset="0"/>
              </a:rPr>
              <a:t> </a:t>
            </a:r>
            <a:r>
              <a:rPr lang="fr-FR" sz="2000" b="0" dirty="0">
                <a:solidFill>
                  <a:schemeClr val="tx1"/>
                </a:solidFill>
                <a:latin typeface="Calibri" panose="020F0502020204030204" pitchFamily="34" charset="0"/>
              </a:rPr>
              <a:t>contribuer à la réalisation des objectifs </a:t>
            </a:r>
            <a:r>
              <a:rPr lang="fr-FR" sz="2000" b="0" dirty="0" smtClean="0">
                <a:solidFill>
                  <a:schemeClr val="tx1"/>
                </a:solidFill>
                <a:latin typeface="Calibri" panose="020F0502020204030204" pitchFamily="34" charset="0"/>
              </a:rPr>
              <a:t/>
            </a:r>
            <a:br>
              <a:rPr lang="fr-FR" sz="2000" b="0" dirty="0" smtClean="0">
                <a:solidFill>
                  <a:schemeClr val="tx1"/>
                </a:solidFill>
                <a:latin typeface="Calibri" panose="020F0502020204030204" pitchFamily="34" charset="0"/>
              </a:rPr>
            </a:br>
            <a:r>
              <a:rPr lang="fr-FR" sz="2000" b="0" dirty="0" smtClean="0">
                <a:solidFill>
                  <a:schemeClr val="tx1"/>
                </a:solidFill>
                <a:latin typeface="Calibri" panose="020F0502020204030204" pitchFamily="34" charset="0"/>
              </a:rPr>
              <a:t>de </a:t>
            </a:r>
            <a:r>
              <a:rPr lang="fr-FR" sz="2000" b="0" dirty="0">
                <a:solidFill>
                  <a:schemeClr val="tx1"/>
                </a:solidFill>
                <a:latin typeface="Calibri" panose="020F0502020204030204" pitchFamily="34" charset="0"/>
              </a:rPr>
              <a:t>la mission.</a:t>
            </a:r>
            <a:endParaRPr lang="en-GB" altLang="en-US" sz="2000" b="0" dirty="0" smtClean="0">
              <a:solidFill>
                <a:schemeClr val="tx1"/>
              </a:solidFill>
              <a:latin typeface="Calibri" pitchFamily="34" charset="0"/>
              <a:cs typeface="Arial" pitchFamily="34" charset="0"/>
            </a:endParaRPr>
          </a:p>
        </p:txBody>
      </p:sp>
      <p:sp>
        <p:nvSpPr>
          <p:cNvPr id="226307" name="Rectangle 8"/>
          <p:cNvSpPr>
            <a:spLocks noChangeArrowheads="1"/>
          </p:cNvSpPr>
          <p:nvPr/>
        </p:nvSpPr>
        <p:spPr bwMode="auto">
          <a:xfrm>
            <a:off x="2975654" y="893763"/>
            <a:ext cx="3668953" cy="523220"/>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en-US" altLang="en-US" sz="2800" b="0" dirty="0" smtClean="0">
                <a:solidFill>
                  <a:srgbClr val="000000"/>
                </a:solidFill>
                <a:latin typeface="Calibri" pitchFamily="34" charset="0"/>
              </a:rPr>
              <a:t>Points </a:t>
            </a:r>
            <a:r>
              <a:rPr lang="en-US" altLang="en-US" sz="2800" b="0" dirty="0" err="1" smtClean="0">
                <a:solidFill>
                  <a:srgbClr val="000000"/>
                </a:solidFill>
                <a:latin typeface="Calibri" pitchFamily="34" charset="0"/>
              </a:rPr>
              <a:t>clés</a:t>
            </a:r>
            <a:r>
              <a:rPr lang="en-US" altLang="en-US" sz="2800" b="0" dirty="0" smtClean="0">
                <a:solidFill>
                  <a:srgbClr val="000000"/>
                </a:solidFill>
                <a:latin typeface="Calibri" pitchFamily="34" charset="0"/>
              </a:rPr>
              <a:t> </a:t>
            </a:r>
            <a:r>
              <a:rPr lang="en-US" altLang="en-US" sz="2800" b="0" dirty="0" err="1" smtClean="0">
                <a:solidFill>
                  <a:srgbClr val="000000"/>
                </a:solidFill>
                <a:latin typeface="Calibri" pitchFamily="34" charset="0"/>
              </a:rPr>
              <a:t>génériques</a:t>
            </a:r>
            <a:endParaRPr lang="en-GB" altLang="en-US" sz="2800" b="0" dirty="0">
              <a:solidFill>
                <a:srgbClr val="000000"/>
              </a:solidFill>
              <a:latin typeface="Calibri" pitchFamily="34" charset="0"/>
            </a:endParaRPr>
          </a:p>
        </p:txBody>
      </p:sp>
      <p:pic>
        <p:nvPicPr>
          <p:cNvPr id="226308" name="Picture 8" descr="United Nations Military Observers Confer With Local Leaders in Suda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10163" y="3889375"/>
            <a:ext cx="3857625" cy="256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309" name="Rectangle 3"/>
          <p:cNvSpPr>
            <a:spLocks noChangeArrowheads="1"/>
          </p:cNvSpPr>
          <p:nvPr/>
        </p:nvSpPr>
        <p:spPr bwMode="auto">
          <a:xfrm>
            <a:off x="2108795" y="276225"/>
            <a:ext cx="4874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pPr>
            <a:r>
              <a:rPr lang="en-US" altLang="en-US" sz="3200" dirty="0" smtClean="0">
                <a:solidFill>
                  <a:srgbClr val="000000"/>
                </a:solidFill>
                <a:latin typeface="Calibri" pitchFamily="34" charset="0"/>
              </a:rPr>
              <a:t>LIAISON CIVILO-MILITAIRE</a:t>
            </a:r>
            <a:endParaRPr lang="en-US" altLang="en-US" sz="3200" dirty="0">
              <a:solidFill>
                <a:srgbClr val="000000"/>
              </a:solidFill>
              <a:latin typeface="Calibri" pitchFamily="34" charset="0"/>
            </a:endParaRPr>
          </a:p>
        </p:txBody>
      </p:sp>
      <p:sp>
        <p:nvSpPr>
          <p:cNvPr id="7" name="ZoneTexte 6"/>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169</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1"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877101">
            <a:off x="381000" y="1600200"/>
            <a:ext cx="1941513" cy="2532063"/>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7373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919377">
            <a:off x="3352800" y="1600200"/>
            <a:ext cx="222885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33" name="Picture 1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727571">
            <a:off x="841375" y="3232150"/>
            <a:ext cx="1905000" cy="2941638"/>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73734" name="Picture 18"/>
          <p:cNvPicPr>
            <a:picLocks noChangeAspect="1" noChangeArrowheads="1"/>
          </p:cNvPicPr>
          <p:nvPr/>
        </p:nvPicPr>
        <p:blipFill>
          <a:blip r:embed="rId6" cstate="print">
            <a:extLst>
              <a:ext uri="{28A0092B-C50C-407E-A947-70E740481C1C}">
                <a14:useLocalDpi xmlns:a14="http://schemas.microsoft.com/office/drawing/2010/main" val="0"/>
              </a:ext>
            </a:extLst>
          </a:blip>
          <a:srcRect l="13165" t="6296" r="63786" b="12611"/>
          <a:stretch>
            <a:fillRect/>
          </a:stretch>
        </p:blipFill>
        <p:spPr bwMode="auto">
          <a:xfrm rot="1405562">
            <a:off x="6324600" y="1676400"/>
            <a:ext cx="2098675" cy="2952750"/>
          </a:xfrm>
          <a:prstGeom prst="rect">
            <a:avLst/>
          </a:prstGeom>
          <a:noFill/>
          <a:ln w="9525" algn="ctr">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3735" name="Rectangle 11"/>
          <p:cNvSpPr>
            <a:spLocks noChangeArrowheads="1"/>
          </p:cNvSpPr>
          <p:nvPr/>
        </p:nvSpPr>
        <p:spPr bwMode="auto">
          <a:xfrm rot="218133">
            <a:off x="3749675" y="3933825"/>
            <a:ext cx="2276475" cy="2543175"/>
          </a:xfrm>
          <a:prstGeom prst="rect">
            <a:avLst/>
          </a:prstGeom>
          <a:solidFill>
            <a:srgbClr val="99CC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chemeClr val="bg1"/>
              </a:buClr>
              <a:buSzPct val="80000"/>
              <a:buFont typeface="Wingdings" pitchFamily="2" charset="2"/>
              <a:buNone/>
            </a:pPr>
            <a:r>
              <a:rPr lang="fr-FR" altLang="en-US" sz="1600" dirty="0">
                <a:latin typeface="Arial" pitchFamily="34" charset="0"/>
                <a:ea typeface="Arial Unicode MS" pitchFamily="34" charset="-128"/>
                <a:cs typeface="Arial Unicode MS" pitchFamily="34" charset="-128"/>
              </a:rPr>
              <a:t> </a:t>
            </a:r>
            <a:r>
              <a:rPr lang="fr-FR" altLang="en-US" sz="1600" b="1" dirty="0">
                <a:latin typeface="Arial" pitchFamily="34" charset="0"/>
                <a:ea typeface="Arial Unicode MS" pitchFamily="34" charset="-128"/>
                <a:cs typeface="Arial Unicode MS" pitchFamily="34" charset="-128"/>
              </a:rPr>
              <a:t>Guidelines </a:t>
            </a:r>
          </a:p>
          <a:p>
            <a:pPr algn="ctr" eaLnBrk="1" hangingPunct="1">
              <a:buClr>
                <a:schemeClr val="bg1"/>
              </a:buClr>
              <a:buSzPct val="80000"/>
              <a:buFont typeface="Wingdings" pitchFamily="2" charset="2"/>
              <a:buNone/>
            </a:pPr>
            <a:r>
              <a:rPr lang="fr-FR" altLang="en-US" sz="1600" b="1" dirty="0">
                <a:latin typeface="Arial" pitchFamily="34" charset="0"/>
                <a:ea typeface="Arial Unicode MS" pitchFamily="34" charset="-128"/>
                <a:cs typeface="Arial Unicode MS" pitchFamily="34" charset="-128"/>
              </a:rPr>
              <a:t>On The Use of </a:t>
            </a:r>
          </a:p>
          <a:p>
            <a:pPr algn="ctr" eaLnBrk="1" hangingPunct="1">
              <a:buClr>
                <a:schemeClr val="bg1"/>
              </a:buClr>
              <a:buSzPct val="80000"/>
              <a:buFont typeface="Wingdings" pitchFamily="2" charset="2"/>
              <a:buNone/>
            </a:pPr>
            <a:r>
              <a:rPr lang="fr-FR" altLang="en-US" sz="1600" b="1" dirty="0" err="1">
                <a:latin typeface="Arial" pitchFamily="34" charset="0"/>
                <a:ea typeface="Arial Unicode MS" pitchFamily="34" charset="-128"/>
                <a:cs typeface="Arial Unicode MS" pitchFamily="34" charset="-128"/>
              </a:rPr>
              <a:t>Foreign</a:t>
            </a:r>
            <a:r>
              <a:rPr lang="fr-FR" altLang="en-US" sz="1600" b="1" dirty="0">
                <a:latin typeface="Arial" pitchFamily="34" charset="0"/>
                <a:ea typeface="Arial Unicode MS" pitchFamily="34" charset="-128"/>
                <a:cs typeface="Arial Unicode MS" pitchFamily="34" charset="-128"/>
              </a:rPr>
              <a:t> </a:t>
            </a:r>
            <a:r>
              <a:rPr lang="fr-FR" altLang="en-US" sz="1600" b="1" dirty="0" err="1">
                <a:latin typeface="Arial" pitchFamily="34" charset="0"/>
                <a:ea typeface="Arial Unicode MS" pitchFamily="34" charset="-128"/>
                <a:cs typeface="Arial Unicode MS" pitchFamily="34" charset="-128"/>
              </a:rPr>
              <a:t>Military</a:t>
            </a:r>
            <a:r>
              <a:rPr lang="fr-FR" altLang="en-US" sz="1600" b="1" dirty="0">
                <a:latin typeface="Arial" pitchFamily="34" charset="0"/>
                <a:ea typeface="Arial Unicode MS" pitchFamily="34" charset="-128"/>
                <a:cs typeface="Arial Unicode MS" pitchFamily="34" charset="-128"/>
              </a:rPr>
              <a:t> and Civil Defence </a:t>
            </a:r>
            <a:r>
              <a:rPr lang="fr-FR" altLang="en-US" sz="1600" b="1" dirty="0" err="1">
                <a:latin typeface="Arial" pitchFamily="34" charset="0"/>
                <a:ea typeface="Arial Unicode MS" pitchFamily="34" charset="-128"/>
                <a:cs typeface="Arial Unicode MS" pitchFamily="34" charset="-128"/>
              </a:rPr>
              <a:t>Assets</a:t>
            </a:r>
            <a:r>
              <a:rPr lang="fr-FR" altLang="en-US" sz="1600" b="1" dirty="0">
                <a:latin typeface="Arial" pitchFamily="34" charset="0"/>
                <a:ea typeface="Arial Unicode MS" pitchFamily="34" charset="-128"/>
                <a:cs typeface="Arial Unicode MS" pitchFamily="34" charset="-128"/>
              </a:rPr>
              <a:t> In </a:t>
            </a:r>
            <a:r>
              <a:rPr lang="fr-FR" altLang="en-US" sz="1600" b="1" dirty="0" err="1">
                <a:latin typeface="Arial" pitchFamily="34" charset="0"/>
                <a:ea typeface="Arial Unicode MS" pitchFamily="34" charset="-128"/>
                <a:cs typeface="Arial Unicode MS" pitchFamily="34" charset="-128"/>
              </a:rPr>
              <a:t>Disaster</a:t>
            </a:r>
            <a:r>
              <a:rPr lang="fr-FR" altLang="en-US" sz="1600" b="1" dirty="0">
                <a:latin typeface="Arial" pitchFamily="34" charset="0"/>
                <a:ea typeface="Arial Unicode MS" pitchFamily="34" charset="-128"/>
                <a:cs typeface="Arial Unicode MS" pitchFamily="34" charset="-128"/>
              </a:rPr>
              <a:t> Relief – </a:t>
            </a:r>
          </a:p>
          <a:p>
            <a:pPr algn="ctr" eaLnBrk="1" hangingPunct="1">
              <a:buClr>
                <a:schemeClr val="bg1"/>
              </a:buClr>
              <a:buSzPct val="80000"/>
              <a:buFont typeface="Wingdings" pitchFamily="2" charset="2"/>
              <a:buNone/>
            </a:pPr>
            <a:endParaRPr lang="fr-FR" altLang="en-US" sz="1600" b="1" dirty="0">
              <a:latin typeface="Arial" pitchFamily="34" charset="0"/>
              <a:ea typeface="Arial Unicode MS" pitchFamily="34" charset="-128"/>
              <a:cs typeface="Arial Unicode MS" pitchFamily="34" charset="-128"/>
            </a:endParaRPr>
          </a:p>
          <a:p>
            <a:pPr algn="ctr" eaLnBrk="1" hangingPunct="1">
              <a:buClr>
                <a:schemeClr val="bg1"/>
              </a:buClr>
              <a:buSzPct val="80000"/>
              <a:buFont typeface="Wingdings" pitchFamily="2" charset="2"/>
              <a:buNone/>
            </a:pPr>
            <a:r>
              <a:rPr lang="fr-FR" altLang="en-US" sz="1600" b="1" u="sng" dirty="0">
                <a:latin typeface="Arial" pitchFamily="34" charset="0"/>
                <a:ea typeface="Arial Unicode MS" pitchFamily="34" charset="-128"/>
                <a:cs typeface="Arial Unicode MS" pitchFamily="34" charset="-128"/>
              </a:rPr>
              <a:t>“Oslo Guidelines”</a:t>
            </a:r>
            <a:r>
              <a:rPr lang="fr-FR" altLang="en-US" sz="1600" b="1" dirty="0">
                <a:latin typeface="Arial" pitchFamily="34" charset="0"/>
                <a:ea typeface="Arial Unicode MS" pitchFamily="34" charset="-128"/>
                <a:cs typeface="Arial Unicode MS" pitchFamily="34" charset="-128"/>
              </a:rPr>
              <a:t> </a:t>
            </a:r>
          </a:p>
          <a:p>
            <a:pPr algn="ctr" eaLnBrk="1" hangingPunct="1">
              <a:buClr>
                <a:schemeClr val="bg1"/>
              </a:buClr>
              <a:buSzPct val="80000"/>
              <a:buFont typeface="Wingdings" pitchFamily="2" charset="2"/>
              <a:buNone/>
            </a:pPr>
            <a:endParaRPr lang="fr-FR" altLang="en-US" sz="1200" b="1" dirty="0">
              <a:latin typeface="Arial" pitchFamily="34" charset="0"/>
              <a:ea typeface="Arial Unicode MS" pitchFamily="34" charset="-128"/>
              <a:cs typeface="Arial Unicode MS" pitchFamily="34" charset="-128"/>
            </a:endParaRPr>
          </a:p>
          <a:p>
            <a:pPr algn="ctr" eaLnBrk="1" hangingPunct="1">
              <a:buClr>
                <a:schemeClr val="bg1"/>
              </a:buClr>
              <a:buSzPct val="80000"/>
              <a:buFont typeface="Wingdings" pitchFamily="2" charset="2"/>
              <a:buNone/>
            </a:pPr>
            <a:r>
              <a:rPr lang="fr-FR" altLang="en-US" sz="1200" b="1" dirty="0" err="1">
                <a:latin typeface="Arial" pitchFamily="34" charset="0"/>
                <a:ea typeface="Arial Unicode MS" pitchFamily="34" charset="-128"/>
                <a:cs typeface="Arial Unicode MS" pitchFamily="34" charset="-128"/>
              </a:rPr>
              <a:t>Updated</a:t>
            </a:r>
            <a:r>
              <a:rPr lang="fr-FR" altLang="en-US" sz="1200" b="1" dirty="0">
                <a:latin typeface="Arial" pitchFamily="34" charset="0"/>
                <a:ea typeface="Arial Unicode MS" pitchFamily="34" charset="-128"/>
                <a:cs typeface="Arial Unicode MS" pitchFamily="34" charset="-128"/>
              </a:rPr>
              <a:t> </a:t>
            </a:r>
            <a:r>
              <a:rPr lang="fr-FR" altLang="en-US" sz="1200" b="1" dirty="0" err="1">
                <a:latin typeface="Arial" pitchFamily="34" charset="0"/>
                <a:ea typeface="Arial Unicode MS" pitchFamily="34" charset="-128"/>
                <a:cs typeface="Arial Unicode MS" pitchFamily="34" charset="-128"/>
              </a:rPr>
              <a:t>November</a:t>
            </a:r>
            <a:r>
              <a:rPr lang="fr-FR" altLang="en-US" sz="1200" b="1" dirty="0">
                <a:latin typeface="Arial" pitchFamily="34" charset="0"/>
                <a:ea typeface="Arial Unicode MS" pitchFamily="34" charset="-128"/>
                <a:cs typeface="Arial Unicode MS" pitchFamily="34" charset="-128"/>
              </a:rPr>
              <a:t> 2006 </a:t>
            </a:r>
            <a:endParaRPr lang="fr-FR" altLang="en-US" sz="1200" dirty="0">
              <a:latin typeface="Arial" pitchFamily="34" charset="0"/>
              <a:ea typeface="Arial Unicode MS" pitchFamily="34" charset="-128"/>
              <a:cs typeface="Arial Unicode MS" pitchFamily="34" charset="-128"/>
            </a:endParaRPr>
          </a:p>
          <a:p>
            <a:pPr algn="ctr" eaLnBrk="1" hangingPunct="1">
              <a:buClr>
                <a:schemeClr val="bg1"/>
              </a:buClr>
              <a:buSzPct val="80000"/>
              <a:buFont typeface="Wingdings" pitchFamily="2" charset="2"/>
              <a:buNone/>
            </a:pPr>
            <a:r>
              <a:rPr lang="fr-FR" altLang="en-US" sz="1200" b="1" dirty="0">
                <a:latin typeface="Arial" pitchFamily="34" charset="0"/>
                <a:ea typeface="Arial Unicode MS" pitchFamily="34" charset="-128"/>
                <a:cs typeface="Arial Unicode MS" pitchFamily="34" charset="-128"/>
              </a:rPr>
              <a:t>(</a:t>
            </a:r>
            <a:r>
              <a:rPr lang="fr-FR" altLang="en-US" sz="1200" b="1" dirty="0" err="1">
                <a:latin typeface="Arial" pitchFamily="34" charset="0"/>
                <a:ea typeface="Arial Unicode MS" pitchFamily="34" charset="-128"/>
                <a:cs typeface="Arial Unicode MS" pitchFamily="34" charset="-128"/>
              </a:rPr>
              <a:t>Revision</a:t>
            </a:r>
            <a:r>
              <a:rPr lang="fr-FR" altLang="en-US" sz="1200" b="1" dirty="0">
                <a:latin typeface="Arial" pitchFamily="34" charset="0"/>
                <a:ea typeface="Arial Unicode MS" pitchFamily="34" charset="-128"/>
                <a:cs typeface="Arial Unicode MS" pitchFamily="34" charset="-128"/>
              </a:rPr>
              <a:t> 1.1 </a:t>
            </a:r>
            <a:r>
              <a:rPr lang="fr-FR" altLang="en-US" sz="1200" b="1" dirty="0" err="1">
                <a:latin typeface="Arial" pitchFamily="34" charset="0"/>
                <a:ea typeface="Arial Unicode MS" pitchFamily="34" charset="-128"/>
                <a:cs typeface="Arial Unicode MS" pitchFamily="34" charset="-128"/>
              </a:rPr>
              <a:t>November</a:t>
            </a:r>
            <a:r>
              <a:rPr lang="fr-FR" altLang="en-US" sz="1200" b="1" dirty="0">
                <a:latin typeface="Arial" pitchFamily="34" charset="0"/>
                <a:ea typeface="Arial Unicode MS" pitchFamily="34" charset="-128"/>
                <a:cs typeface="Arial Unicode MS" pitchFamily="34" charset="-128"/>
              </a:rPr>
              <a:t> 2007)</a:t>
            </a:r>
            <a:r>
              <a:rPr lang="fr-FR" altLang="en-US" sz="1200" dirty="0">
                <a:latin typeface="Arial" pitchFamily="34" charset="0"/>
                <a:ea typeface="Arial Unicode MS" pitchFamily="34" charset="-128"/>
                <a:cs typeface="Arial Unicode MS" pitchFamily="34" charset="-128"/>
              </a:rPr>
              <a:t> </a:t>
            </a:r>
          </a:p>
        </p:txBody>
      </p:sp>
      <p:pic>
        <p:nvPicPr>
          <p:cNvPr id="73736" name="Picture 19"/>
          <p:cNvPicPr>
            <a:picLocks noChangeAspect="1" noChangeArrowheads="1"/>
          </p:cNvPicPr>
          <p:nvPr/>
        </p:nvPicPr>
        <p:blipFill>
          <a:blip r:embed="rId7" cstate="print">
            <a:extLst>
              <a:ext uri="{28A0092B-C50C-407E-A947-70E740481C1C}">
                <a14:useLocalDpi xmlns:a14="http://schemas.microsoft.com/office/drawing/2010/main" val="0"/>
              </a:ext>
            </a:extLst>
          </a:blip>
          <a:srcRect l="14258" t="8829" r="64774" b="14919"/>
          <a:stretch>
            <a:fillRect/>
          </a:stretch>
        </p:blipFill>
        <p:spPr bwMode="auto">
          <a:xfrm rot="681962">
            <a:off x="6705600" y="3657600"/>
            <a:ext cx="1952625" cy="2743200"/>
          </a:xfrm>
          <a:prstGeom prst="rect">
            <a:avLst/>
          </a:prstGeom>
          <a:noFill/>
          <a:ln w="9525" algn="ctr">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3737" name="Text Box 10"/>
          <p:cNvSpPr txBox="1">
            <a:spLocks noChangeArrowheads="1"/>
          </p:cNvSpPr>
          <p:nvPr/>
        </p:nvSpPr>
        <p:spPr bwMode="auto">
          <a:xfrm>
            <a:off x="838200" y="838200"/>
            <a:ext cx="7543800"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chemeClr val="bg1"/>
              </a:buClr>
              <a:buSzPct val="80000"/>
              <a:buFont typeface="Wingdings" pitchFamily="2" charset="2"/>
              <a:buNone/>
            </a:pPr>
            <a:r>
              <a:rPr lang="fr-FR" sz="2400" b="1" dirty="0"/>
              <a:t>Autres politiques, directives et documents </a:t>
            </a:r>
            <a:r>
              <a:rPr lang="fr-FR" sz="2400" b="1" dirty="0" smtClean="0"/>
              <a:t>pertinents</a:t>
            </a:r>
            <a:endParaRPr lang="en-GB" altLang="en-US" sz="2400" b="1" dirty="0"/>
          </a:p>
        </p:txBody>
      </p:sp>
      <p:sp>
        <p:nvSpPr>
          <p:cNvPr id="73738" name="Rectangle 7"/>
          <p:cNvSpPr>
            <a:spLocks noChangeArrowheads="1"/>
          </p:cNvSpPr>
          <p:nvPr/>
        </p:nvSpPr>
        <p:spPr bwMode="auto">
          <a:xfrm>
            <a:off x="1768435" y="333038"/>
            <a:ext cx="5476665" cy="430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tIns="0" bIns="0"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chemeClr val="bg1"/>
              </a:buClr>
              <a:buSzPct val="80000"/>
              <a:buFont typeface="Wingdings" pitchFamily="2" charset="2"/>
              <a:buNone/>
            </a:pPr>
            <a:r>
              <a:rPr lang="en-US" altLang="en-US" sz="2800" b="1" dirty="0">
                <a:ea typeface="MS Mincho" pitchFamily="49" charset="-128"/>
                <a:cs typeface="Times New Roman" pitchFamily="18" charset="0"/>
              </a:rPr>
              <a:t>ORIENTATION OFFICIELLE DE L’ONU</a:t>
            </a:r>
            <a:endParaRPr lang="en-US" altLang="en-US" sz="2800" dirty="0">
              <a:ea typeface="MS Mincho" pitchFamily="49" charset="-128"/>
              <a:cs typeface="Times New Roman" pitchFamily="18" charset="0"/>
            </a:endParaRPr>
          </a:p>
        </p:txBody>
      </p:sp>
      <p:sp>
        <p:nvSpPr>
          <p:cNvPr id="11" name="ZoneTexte 10"/>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
        <p:nvSpPr>
          <p:cNvPr id="12" name="ZoneTexte 11"/>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17</a:t>
            </a:fld>
            <a:endParaRPr lang="en-GB" altLang="en-US" sz="1600" dirty="0" smtClean="0"/>
          </a:p>
        </p:txBody>
      </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2"/>
          <p:cNvSpPr>
            <a:spLocks noChangeArrowheads="1"/>
          </p:cNvSpPr>
          <p:nvPr/>
        </p:nvSpPr>
        <p:spPr bwMode="auto">
          <a:xfrm>
            <a:off x="231775" y="1260475"/>
            <a:ext cx="8450263"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Font typeface="Wingdings" pitchFamily="2" charset="2"/>
              <a:buNone/>
            </a:pPr>
            <a:endParaRPr lang="en-GB" altLang="en-US" sz="2200" b="0" dirty="0">
              <a:solidFill>
                <a:srgbClr val="000000"/>
              </a:solidFill>
              <a:latin typeface="Calibri" pitchFamily="34" charset="0"/>
            </a:endParaRPr>
          </a:p>
          <a:p>
            <a:pPr eaLnBrk="1" hangingPunct="1">
              <a:spcBef>
                <a:spcPct val="0"/>
              </a:spcBef>
              <a:buClr>
                <a:srgbClr val="FFFFFF"/>
              </a:buClr>
              <a:buSzPct val="80000"/>
              <a:buNone/>
            </a:pPr>
            <a:r>
              <a:rPr lang="fr-FR" sz="2200" b="0" dirty="0">
                <a:solidFill>
                  <a:schemeClr val="tx1"/>
                </a:solidFill>
                <a:latin typeface="Calibri" panose="020F0502020204030204" pitchFamily="34" charset="0"/>
              </a:rPr>
              <a:t>L’</a:t>
            </a:r>
            <a:r>
              <a:rPr lang="fr-FR" sz="2200" dirty="0">
                <a:solidFill>
                  <a:srgbClr val="0033CC"/>
                </a:solidFill>
                <a:latin typeface="Calibri" panose="020F0502020204030204" pitchFamily="34" charset="0"/>
              </a:rPr>
              <a:t>interaction</a:t>
            </a:r>
            <a:r>
              <a:rPr lang="fr-FR" sz="2200" b="0" dirty="0">
                <a:solidFill>
                  <a:schemeClr val="tx1"/>
                </a:solidFill>
                <a:latin typeface="Calibri" panose="020F0502020204030204" pitchFamily="34" charset="0"/>
              </a:rPr>
              <a:t>  de la CIMIC-NU, de la police et des partenaires civils :</a:t>
            </a:r>
            <a:endParaRPr lang="en-GB" altLang="en-US" sz="2200" b="0" dirty="0">
              <a:solidFill>
                <a:schemeClr val="tx1"/>
              </a:solidFill>
              <a:latin typeface="Calibri" pitchFamily="34" charset="0"/>
            </a:endParaRPr>
          </a:p>
          <a:p>
            <a:pPr eaLnBrk="1" hangingPunct="1">
              <a:spcBef>
                <a:spcPct val="0"/>
              </a:spcBef>
              <a:buClr>
                <a:srgbClr val="FFFFFF"/>
              </a:buClr>
              <a:buSzPct val="80000"/>
              <a:buFont typeface="Wingdings" pitchFamily="2" charset="2"/>
              <a:buNone/>
            </a:pPr>
            <a:endParaRPr lang="en-GB" altLang="en-US" sz="2200" b="0" dirty="0">
              <a:solidFill>
                <a:srgbClr val="000000"/>
              </a:solidFill>
              <a:latin typeface="Calibri" pitchFamily="34" charset="0"/>
            </a:endParaRPr>
          </a:p>
          <a:p>
            <a:pPr eaLnBrk="1" hangingPunct="1">
              <a:spcBef>
                <a:spcPct val="0"/>
              </a:spcBef>
              <a:buClr>
                <a:srgbClr val="FFFFFF"/>
              </a:buClr>
              <a:buSzPct val="80000"/>
              <a:buFontTx/>
              <a:buNone/>
            </a:pPr>
            <a:r>
              <a:rPr lang="en-GB" altLang="en-US" sz="2200" b="0" dirty="0">
                <a:solidFill>
                  <a:schemeClr val="tx1"/>
                </a:solidFill>
                <a:latin typeface="Calibri" pitchFamily="34" charset="0"/>
              </a:rPr>
              <a:t>- </a:t>
            </a:r>
            <a:r>
              <a:rPr lang="fr-FR" sz="2200" b="0" dirty="0">
                <a:solidFill>
                  <a:schemeClr val="tx1"/>
                </a:solidFill>
                <a:latin typeface="Calibri" panose="020F0502020204030204" pitchFamily="34" charset="0"/>
              </a:rPr>
              <a:t>est fondée sur un </a:t>
            </a:r>
            <a:r>
              <a:rPr lang="fr-FR" sz="2200" dirty="0">
                <a:solidFill>
                  <a:srgbClr val="0033CC"/>
                </a:solidFill>
                <a:latin typeface="Calibri" panose="020F0502020204030204" pitchFamily="34" charset="0"/>
              </a:rPr>
              <a:t>cadre/processus approuvé et approprié</a:t>
            </a:r>
            <a:r>
              <a:rPr lang="en-GB" altLang="en-US" sz="2200" b="0" dirty="0" smtClean="0">
                <a:solidFill>
                  <a:srgbClr val="0033CC"/>
                </a:solidFill>
                <a:latin typeface="Calibri" pitchFamily="34" charset="0"/>
              </a:rPr>
              <a:t> </a:t>
            </a:r>
            <a:endParaRPr lang="en-GB" altLang="en-US" sz="2200" b="0" dirty="0">
              <a:solidFill>
                <a:srgbClr val="0033CC"/>
              </a:solidFill>
              <a:latin typeface="Calibri" pitchFamily="34" charset="0"/>
            </a:endParaRPr>
          </a:p>
          <a:p>
            <a:pPr eaLnBrk="1" hangingPunct="1">
              <a:spcBef>
                <a:spcPct val="0"/>
              </a:spcBef>
              <a:buClr>
                <a:srgbClr val="FFFFFF"/>
              </a:buClr>
              <a:buSzPct val="80000"/>
              <a:buFontTx/>
              <a:buNone/>
            </a:pPr>
            <a:r>
              <a:rPr lang="en-GB" altLang="en-US" sz="2200" b="0" dirty="0">
                <a:solidFill>
                  <a:schemeClr val="tx1"/>
                </a:solidFill>
                <a:latin typeface="Calibri" pitchFamily="34" charset="0"/>
              </a:rPr>
              <a:t>- </a:t>
            </a:r>
            <a:r>
              <a:rPr lang="fr-FR" sz="2200" b="0" dirty="0">
                <a:solidFill>
                  <a:schemeClr val="tx1"/>
                </a:solidFill>
                <a:latin typeface="Calibri" panose="020F0502020204030204" pitchFamily="34" charset="0"/>
              </a:rPr>
              <a:t>qui puisse assurer un </a:t>
            </a:r>
            <a:r>
              <a:rPr lang="fr-FR" sz="2200" dirty="0">
                <a:solidFill>
                  <a:srgbClr val="0033CC"/>
                </a:solidFill>
                <a:latin typeface="Calibri" panose="020F0502020204030204" pitchFamily="34" charset="0"/>
              </a:rPr>
              <a:t>flux d’informations, de manière transparente</a:t>
            </a:r>
            <a:endParaRPr lang="en-GB" altLang="en-US" sz="2200" b="0" dirty="0">
              <a:solidFill>
                <a:srgbClr val="0033CC"/>
              </a:solidFill>
              <a:latin typeface="Calibri" pitchFamily="34" charset="0"/>
            </a:endParaRPr>
          </a:p>
          <a:p>
            <a:pPr eaLnBrk="1" hangingPunct="1">
              <a:spcBef>
                <a:spcPct val="0"/>
              </a:spcBef>
              <a:buClr>
                <a:srgbClr val="FFFFFF"/>
              </a:buClr>
              <a:buSzPct val="80000"/>
              <a:buFontTx/>
              <a:buNone/>
            </a:pPr>
            <a:r>
              <a:rPr lang="en-GB" altLang="en-US" sz="2200" b="0" dirty="0">
                <a:solidFill>
                  <a:schemeClr val="tx1"/>
                </a:solidFill>
                <a:latin typeface="Calibri" pitchFamily="34" charset="0"/>
              </a:rPr>
              <a:t>- </a:t>
            </a:r>
            <a:r>
              <a:rPr lang="fr-FR" sz="2200" b="0" dirty="0">
                <a:solidFill>
                  <a:schemeClr val="tx1"/>
                </a:solidFill>
                <a:latin typeface="Calibri" panose="020F0502020204030204" pitchFamily="34" charset="0"/>
              </a:rPr>
              <a:t>en tenant compte de l’exigence de </a:t>
            </a:r>
            <a:r>
              <a:rPr lang="fr-FR" sz="2200" dirty="0">
                <a:solidFill>
                  <a:srgbClr val="0033CC"/>
                </a:solidFill>
                <a:latin typeface="Calibri" panose="020F0502020204030204" pitchFamily="34" charset="0"/>
              </a:rPr>
              <a:t>confidentialité</a:t>
            </a:r>
            <a:endParaRPr lang="en-GB" altLang="en-US" sz="2200" dirty="0">
              <a:solidFill>
                <a:srgbClr val="0033CC"/>
              </a:solidFill>
              <a:latin typeface="Calibri" pitchFamily="34" charset="0"/>
            </a:endParaRPr>
          </a:p>
          <a:p>
            <a:pPr eaLnBrk="1" hangingPunct="1">
              <a:spcBef>
                <a:spcPct val="0"/>
              </a:spcBef>
              <a:buClr>
                <a:srgbClr val="FFFFFF"/>
              </a:buClr>
              <a:buSzPct val="80000"/>
              <a:buFontTx/>
              <a:buNone/>
            </a:pPr>
            <a:r>
              <a:rPr lang="en-GB" altLang="en-US" sz="2200" b="0" dirty="0">
                <a:solidFill>
                  <a:schemeClr val="tx1"/>
                </a:solidFill>
                <a:latin typeface="Calibri" pitchFamily="34" charset="0"/>
              </a:rPr>
              <a:t>- </a:t>
            </a:r>
            <a:r>
              <a:rPr lang="fr-FR" sz="2200" b="0" dirty="0">
                <a:solidFill>
                  <a:schemeClr val="tx1"/>
                </a:solidFill>
                <a:latin typeface="Calibri" panose="020F0502020204030204" pitchFamily="34" charset="0"/>
              </a:rPr>
              <a:t>et en gérant avec prudence les </a:t>
            </a:r>
            <a:r>
              <a:rPr lang="fr-FR" sz="2200" b="0" dirty="0" smtClean="0">
                <a:solidFill>
                  <a:schemeClr val="tx1"/>
                </a:solidFill>
                <a:latin typeface="Calibri" panose="020F0502020204030204" pitchFamily="34" charset="0"/>
              </a:rPr>
              <a:t/>
            </a:r>
            <a:br>
              <a:rPr lang="fr-FR" sz="2200" b="0" dirty="0" smtClean="0">
                <a:solidFill>
                  <a:schemeClr val="tx1"/>
                </a:solidFill>
                <a:latin typeface="Calibri" panose="020F0502020204030204" pitchFamily="34" charset="0"/>
              </a:rPr>
            </a:br>
            <a:r>
              <a:rPr lang="fr-FR" sz="2200" dirty="0" smtClean="0">
                <a:solidFill>
                  <a:srgbClr val="0033CC"/>
                </a:solidFill>
                <a:latin typeface="Calibri" panose="020F0502020204030204" pitchFamily="34" charset="0"/>
              </a:rPr>
              <a:t>informations </a:t>
            </a:r>
            <a:r>
              <a:rPr lang="fr-FR" sz="2200" dirty="0">
                <a:solidFill>
                  <a:srgbClr val="0033CC"/>
                </a:solidFill>
                <a:latin typeface="Calibri" panose="020F0502020204030204" pitchFamily="34" charset="0"/>
              </a:rPr>
              <a:t>les plus sensibles.</a:t>
            </a:r>
            <a:r>
              <a:rPr lang="en-GB" altLang="en-US" sz="2200" b="0" dirty="0" smtClean="0">
                <a:solidFill>
                  <a:srgbClr val="000000"/>
                </a:solidFill>
                <a:latin typeface="Calibri" pitchFamily="34" charset="0"/>
              </a:rPr>
              <a:t>. </a:t>
            </a:r>
            <a:endParaRPr lang="en-GB" altLang="en-US" sz="2200" b="0" dirty="0">
              <a:solidFill>
                <a:srgbClr val="000000"/>
              </a:solidFill>
              <a:latin typeface="Calibri" pitchFamily="34" charset="0"/>
            </a:endParaRPr>
          </a:p>
          <a:p>
            <a:pPr eaLnBrk="1" hangingPunct="1">
              <a:spcBef>
                <a:spcPct val="0"/>
              </a:spcBef>
              <a:buClr>
                <a:srgbClr val="FFFFFF"/>
              </a:buClr>
              <a:buSzPct val="80000"/>
              <a:buFontTx/>
              <a:buNone/>
            </a:pPr>
            <a:endParaRPr lang="en-GB" altLang="en-US" sz="2200" b="0" dirty="0">
              <a:solidFill>
                <a:srgbClr val="000000"/>
              </a:solidFill>
              <a:latin typeface="Calibri" pitchFamily="34" charset="0"/>
            </a:endParaRPr>
          </a:p>
          <a:p>
            <a:pPr eaLnBrk="1" hangingPunct="1">
              <a:spcBef>
                <a:spcPct val="0"/>
              </a:spcBef>
              <a:buClr>
                <a:srgbClr val="000000"/>
              </a:buClr>
              <a:buSzPct val="80000"/>
              <a:buFont typeface="Wingdings" pitchFamily="2" charset="2"/>
              <a:buChar char="ð"/>
            </a:pPr>
            <a:r>
              <a:rPr lang="en-GB" altLang="en-US" sz="2200" b="0" dirty="0">
                <a:solidFill>
                  <a:schemeClr val="tx1"/>
                </a:solidFill>
                <a:latin typeface="Calibri" pitchFamily="34" charset="0"/>
              </a:rPr>
              <a:t> </a:t>
            </a:r>
            <a:r>
              <a:rPr lang="fr-FR" sz="2200" b="0" dirty="0">
                <a:solidFill>
                  <a:schemeClr val="tx1"/>
                </a:solidFill>
                <a:latin typeface="Calibri" panose="020F0502020204030204" pitchFamily="34" charset="0"/>
              </a:rPr>
              <a:t>Dans la plupart des cas, cette </a:t>
            </a:r>
            <a:r>
              <a:rPr lang="fr-FR" sz="2200" b="0" dirty="0" smtClean="0">
                <a:solidFill>
                  <a:schemeClr val="tx1"/>
                </a:solidFill>
                <a:latin typeface="Calibri" panose="020F0502020204030204" pitchFamily="34" charset="0"/>
              </a:rPr>
              <a:t/>
            </a:r>
            <a:br>
              <a:rPr lang="fr-FR" sz="2200" b="0" dirty="0" smtClean="0">
                <a:solidFill>
                  <a:schemeClr val="tx1"/>
                </a:solidFill>
                <a:latin typeface="Calibri" panose="020F0502020204030204" pitchFamily="34" charset="0"/>
              </a:rPr>
            </a:br>
            <a:r>
              <a:rPr lang="fr-FR" sz="2200" b="0" dirty="0" smtClean="0">
                <a:solidFill>
                  <a:schemeClr val="tx1"/>
                </a:solidFill>
                <a:latin typeface="Calibri" panose="020F0502020204030204" pitchFamily="34" charset="0"/>
              </a:rPr>
              <a:t>collaboration </a:t>
            </a:r>
            <a:r>
              <a:rPr lang="fr-FR" sz="2200" b="0" dirty="0">
                <a:solidFill>
                  <a:schemeClr val="tx1"/>
                </a:solidFill>
                <a:latin typeface="Calibri" panose="020F0502020204030204" pitchFamily="34" charset="0"/>
              </a:rPr>
              <a:t>se fera grâce aux </a:t>
            </a:r>
            <a:r>
              <a:rPr lang="fr-FR" sz="2200" b="0" dirty="0" smtClean="0">
                <a:solidFill>
                  <a:schemeClr val="tx1"/>
                </a:solidFill>
                <a:latin typeface="Calibri" panose="020F0502020204030204" pitchFamily="34" charset="0"/>
              </a:rPr>
              <a:t/>
            </a:r>
            <a:br>
              <a:rPr lang="fr-FR" sz="2200" b="0" dirty="0" smtClean="0">
                <a:solidFill>
                  <a:schemeClr val="tx1"/>
                </a:solidFill>
                <a:latin typeface="Calibri" panose="020F0502020204030204" pitchFamily="34" charset="0"/>
              </a:rPr>
            </a:br>
            <a:r>
              <a:rPr lang="fr-FR" sz="2200" dirty="0" smtClean="0">
                <a:solidFill>
                  <a:srgbClr val="0033CC"/>
                </a:solidFill>
                <a:latin typeface="Calibri" panose="020F0502020204030204" pitchFamily="34" charset="0"/>
              </a:rPr>
              <a:t>structures </a:t>
            </a:r>
            <a:r>
              <a:rPr lang="fr-FR" sz="2200" dirty="0">
                <a:solidFill>
                  <a:srgbClr val="0033CC"/>
                </a:solidFill>
                <a:latin typeface="Calibri" panose="020F0502020204030204" pitchFamily="34" charset="0"/>
              </a:rPr>
              <a:t>de coordination intégrées </a:t>
            </a:r>
            <a:r>
              <a:rPr lang="fr-FR" sz="2200" dirty="0" smtClean="0">
                <a:solidFill>
                  <a:srgbClr val="0033CC"/>
                </a:solidFill>
                <a:latin typeface="Calibri" panose="020F0502020204030204" pitchFamily="34" charset="0"/>
              </a:rPr>
              <a:t/>
            </a:r>
            <a:br>
              <a:rPr lang="fr-FR" sz="2200" dirty="0" smtClean="0">
                <a:solidFill>
                  <a:srgbClr val="0033CC"/>
                </a:solidFill>
                <a:latin typeface="Calibri" panose="020F0502020204030204" pitchFamily="34" charset="0"/>
              </a:rPr>
            </a:br>
            <a:r>
              <a:rPr lang="fr-FR" sz="2200" dirty="0" smtClean="0">
                <a:solidFill>
                  <a:srgbClr val="0033CC"/>
                </a:solidFill>
                <a:latin typeface="Calibri" panose="020F0502020204030204" pitchFamily="34" charset="0"/>
              </a:rPr>
              <a:t>sur </a:t>
            </a:r>
            <a:r>
              <a:rPr lang="fr-FR" sz="2200" dirty="0">
                <a:solidFill>
                  <a:srgbClr val="0033CC"/>
                </a:solidFill>
                <a:latin typeface="Calibri" panose="020F0502020204030204" pitchFamily="34" charset="0"/>
              </a:rPr>
              <a:t>le terrain  </a:t>
            </a:r>
            <a:r>
              <a:rPr lang="fr-FR" sz="2200" b="0" dirty="0">
                <a:solidFill>
                  <a:schemeClr val="tx1"/>
                </a:solidFill>
                <a:latin typeface="Calibri" panose="020F0502020204030204" pitchFamily="34" charset="0"/>
              </a:rPr>
              <a:t>et se concrétisera </a:t>
            </a:r>
            <a:r>
              <a:rPr lang="fr-FR" sz="2200" b="0" dirty="0" smtClean="0">
                <a:solidFill>
                  <a:schemeClr val="tx1"/>
                </a:solidFill>
                <a:latin typeface="Calibri" panose="020F0502020204030204" pitchFamily="34" charset="0"/>
              </a:rPr>
              <a:t/>
            </a:r>
            <a:br>
              <a:rPr lang="fr-FR" sz="2200" b="0" dirty="0" smtClean="0">
                <a:solidFill>
                  <a:schemeClr val="tx1"/>
                </a:solidFill>
                <a:latin typeface="Calibri" panose="020F0502020204030204" pitchFamily="34" charset="0"/>
              </a:rPr>
            </a:br>
            <a:r>
              <a:rPr lang="fr-FR" sz="2200" b="0" dirty="0" smtClean="0">
                <a:solidFill>
                  <a:schemeClr val="tx1"/>
                </a:solidFill>
                <a:latin typeface="Calibri" panose="020F0502020204030204" pitchFamily="34" charset="0"/>
              </a:rPr>
              <a:t>dans </a:t>
            </a:r>
            <a:r>
              <a:rPr lang="fr-FR" sz="2200" b="0" dirty="0">
                <a:solidFill>
                  <a:schemeClr val="tx1"/>
                </a:solidFill>
                <a:latin typeface="Calibri" panose="020F0502020204030204" pitchFamily="34" charset="0"/>
              </a:rPr>
              <a:t>le Cadre stratégique intégré (CSI/ISF).</a:t>
            </a:r>
            <a:endParaRPr lang="en-GB" altLang="en-US" sz="2200" b="0" dirty="0">
              <a:solidFill>
                <a:schemeClr val="tx1"/>
              </a:solidFill>
              <a:latin typeface="Calibri" pitchFamily="34" charset="0"/>
            </a:endParaRPr>
          </a:p>
        </p:txBody>
      </p:sp>
      <p:sp>
        <p:nvSpPr>
          <p:cNvPr id="227331" name="Rectangle 3"/>
          <p:cNvSpPr>
            <a:spLocks noChangeArrowheads="1"/>
          </p:cNvSpPr>
          <p:nvPr/>
        </p:nvSpPr>
        <p:spPr bwMode="auto">
          <a:xfrm>
            <a:off x="3382963" y="855663"/>
            <a:ext cx="1960562" cy="52387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000000"/>
              </a:buClr>
              <a:buFont typeface="Wingdings" pitchFamily="2" charset="2"/>
              <a:buNone/>
            </a:pPr>
            <a:r>
              <a:rPr lang="en-US" altLang="en-US" sz="2800">
                <a:solidFill>
                  <a:srgbClr val="000000"/>
                </a:solidFill>
                <a:latin typeface="Calibri" pitchFamily="34" charset="0"/>
              </a:rPr>
              <a:t>Interactions</a:t>
            </a:r>
          </a:p>
        </p:txBody>
      </p:sp>
      <p:pic>
        <p:nvPicPr>
          <p:cNvPr id="227332" name="Picture 8" descr="Members of Group of Elders Visits UNMIS Headquarters in Darfu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6675" y="4127500"/>
            <a:ext cx="3573463" cy="237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333" name="Rectangle 3"/>
          <p:cNvSpPr>
            <a:spLocks noChangeArrowheads="1"/>
          </p:cNvSpPr>
          <p:nvPr/>
        </p:nvSpPr>
        <p:spPr bwMode="auto">
          <a:xfrm>
            <a:off x="2108795" y="276225"/>
            <a:ext cx="4874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pPr>
            <a:r>
              <a:rPr lang="en-US" altLang="en-US" sz="3200" dirty="0" smtClean="0">
                <a:solidFill>
                  <a:srgbClr val="000000"/>
                </a:solidFill>
                <a:latin typeface="Calibri" pitchFamily="34" charset="0"/>
              </a:rPr>
              <a:t>LIAISON CIVILO-MILITAIRE</a:t>
            </a:r>
            <a:endParaRPr lang="en-US" altLang="en-US" sz="3200" dirty="0">
              <a:solidFill>
                <a:srgbClr val="000000"/>
              </a:solidFill>
              <a:latin typeface="Calibri" pitchFamily="34" charset="0"/>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170</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3"/>
          <p:cNvSpPr>
            <a:spLocks noGrp="1" noChangeArrowheads="1"/>
          </p:cNvSpPr>
          <p:nvPr>
            <p:ph type="body" sz="half" idx="4294967295"/>
          </p:nvPr>
        </p:nvSpPr>
        <p:spPr>
          <a:xfrm>
            <a:off x="609600" y="1585913"/>
            <a:ext cx="7850188" cy="4608512"/>
          </a:xfrm>
        </p:spPr>
        <p:txBody>
          <a:bodyPr anchor="ctr"/>
          <a:lstStyle/>
          <a:p>
            <a:pPr eaLnBrk="1" hangingPunct="1">
              <a:buClr>
                <a:srgbClr val="0000FF"/>
              </a:buClr>
              <a:buFont typeface="Wingdings" pitchFamily="2" charset="2"/>
              <a:buChar char="§"/>
            </a:pPr>
            <a:r>
              <a:rPr lang="fr-FR" dirty="0">
                <a:solidFill>
                  <a:schemeClr val="tx1"/>
                </a:solidFill>
                <a:latin typeface="Calibri" panose="020F0502020204030204" pitchFamily="34" charset="0"/>
              </a:rPr>
              <a:t>Dispositions en matière de liaison</a:t>
            </a:r>
            <a:endParaRPr lang="en-US" altLang="en-US" dirty="0" smtClean="0">
              <a:solidFill>
                <a:schemeClr val="tx1"/>
              </a:solidFill>
              <a:latin typeface="Calibri" pitchFamily="34" charset="0"/>
            </a:endParaRPr>
          </a:p>
          <a:p>
            <a:pPr eaLnBrk="1" hangingPunct="1">
              <a:buClr>
                <a:srgbClr val="0000FF"/>
              </a:buClr>
              <a:buFont typeface="Wingdings" pitchFamily="2" charset="2"/>
              <a:buChar char="§"/>
            </a:pPr>
            <a:r>
              <a:rPr lang="fr-FR" dirty="0">
                <a:solidFill>
                  <a:schemeClr val="tx1"/>
                </a:solidFill>
                <a:latin typeface="Calibri" panose="020F0502020204030204" pitchFamily="34" charset="0"/>
              </a:rPr>
              <a:t>Partage des informations</a:t>
            </a:r>
            <a:endParaRPr lang="en-US" altLang="en-US" dirty="0" smtClean="0">
              <a:solidFill>
                <a:schemeClr val="tx1"/>
              </a:solidFill>
              <a:latin typeface="Calibri" pitchFamily="34" charset="0"/>
            </a:endParaRPr>
          </a:p>
          <a:p>
            <a:pPr eaLnBrk="1" hangingPunct="1">
              <a:buClr>
                <a:srgbClr val="0000FF"/>
              </a:buClr>
              <a:buFont typeface="Wingdings" pitchFamily="2" charset="2"/>
              <a:buChar char="§"/>
            </a:pPr>
            <a:r>
              <a:rPr lang="fr-FR" dirty="0">
                <a:solidFill>
                  <a:schemeClr val="tx1"/>
                </a:solidFill>
                <a:latin typeface="Calibri" panose="020F0502020204030204" pitchFamily="34" charset="0"/>
              </a:rPr>
              <a:t>Plans de circonstance (qui fera quoi, où, quand et pour quelle durée?)</a:t>
            </a:r>
            <a:endParaRPr lang="en-US" altLang="en-US" dirty="0" smtClean="0">
              <a:solidFill>
                <a:schemeClr val="tx1"/>
              </a:solidFill>
              <a:latin typeface="Calibri" pitchFamily="34" charset="0"/>
            </a:endParaRPr>
          </a:p>
          <a:p>
            <a:pPr eaLnBrk="1" hangingPunct="1">
              <a:buClr>
                <a:srgbClr val="0000FF"/>
              </a:buClr>
              <a:buFont typeface="Wingdings" pitchFamily="2" charset="2"/>
              <a:buChar char="§"/>
            </a:pPr>
            <a:r>
              <a:rPr lang="fr-FR" dirty="0">
                <a:solidFill>
                  <a:schemeClr val="tx1"/>
                </a:solidFill>
                <a:latin typeface="Calibri" panose="020F0502020204030204" pitchFamily="34" charset="0"/>
              </a:rPr>
              <a:t>Escortes militaires pour accompagner les convois humanitaires</a:t>
            </a:r>
            <a:endParaRPr lang="en-US" altLang="en-US" dirty="0" smtClean="0">
              <a:solidFill>
                <a:schemeClr val="tx1"/>
              </a:solidFill>
              <a:latin typeface="Calibri" pitchFamily="34" charset="0"/>
            </a:endParaRPr>
          </a:p>
          <a:p>
            <a:pPr eaLnBrk="1" hangingPunct="1">
              <a:buClr>
                <a:srgbClr val="0000FF"/>
              </a:buClr>
              <a:buFont typeface="Wingdings" pitchFamily="2" charset="2"/>
              <a:buChar char="§"/>
            </a:pPr>
            <a:r>
              <a:rPr lang="fr-FR" dirty="0">
                <a:solidFill>
                  <a:schemeClr val="tx1"/>
                </a:solidFill>
                <a:latin typeface="Calibri" panose="020F0502020204030204" pitchFamily="34" charset="0"/>
              </a:rPr>
              <a:t>Protection des civils</a:t>
            </a:r>
            <a:endParaRPr lang="en-US" altLang="en-US" dirty="0" smtClean="0">
              <a:solidFill>
                <a:schemeClr val="tx1"/>
              </a:solidFill>
              <a:latin typeface="Calibri" pitchFamily="34" charset="0"/>
            </a:endParaRPr>
          </a:p>
          <a:p>
            <a:pPr eaLnBrk="1" hangingPunct="1">
              <a:buClr>
                <a:srgbClr val="0000FF"/>
              </a:buClr>
              <a:buFont typeface="Wingdings" pitchFamily="2" charset="2"/>
              <a:buChar char="§"/>
            </a:pPr>
            <a:r>
              <a:rPr lang="fr-FR" dirty="0">
                <a:solidFill>
                  <a:schemeClr val="tx1"/>
                </a:solidFill>
                <a:latin typeface="Calibri" panose="020F0502020204030204" pitchFamily="34" charset="0"/>
              </a:rPr>
              <a:t>Apport d’une assistance directe en dernier recours</a:t>
            </a:r>
            <a:r>
              <a:rPr lang="en-US" altLang="en-US" dirty="0" smtClean="0">
                <a:solidFill>
                  <a:schemeClr val="tx1"/>
                </a:solidFill>
                <a:latin typeface="Calibri" pitchFamily="34" charset="0"/>
              </a:rPr>
              <a:t> </a:t>
            </a:r>
          </a:p>
          <a:p>
            <a:pPr eaLnBrk="1" hangingPunct="1">
              <a:buClr>
                <a:srgbClr val="0000FF"/>
              </a:buClr>
              <a:buFont typeface="Wingdings" pitchFamily="2" charset="2"/>
              <a:buChar char="§"/>
            </a:pPr>
            <a:r>
              <a:rPr lang="fr-FR" dirty="0">
                <a:solidFill>
                  <a:schemeClr val="tx1"/>
                </a:solidFill>
                <a:latin typeface="Calibri" panose="020F0502020204030204" pitchFamily="34" charset="0"/>
              </a:rPr>
              <a:t>Utilisation de ressources militaires au service des activités humanitaires – assistance indirecte et soutien à l’infrastructure</a:t>
            </a:r>
            <a:endParaRPr lang="en-US" altLang="en-US" dirty="0" smtClean="0">
              <a:solidFill>
                <a:schemeClr val="tx1"/>
              </a:solidFill>
              <a:latin typeface="Calibri" pitchFamily="34" charset="0"/>
            </a:endParaRPr>
          </a:p>
          <a:p>
            <a:pPr eaLnBrk="1" hangingPunct="1">
              <a:buClr>
                <a:srgbClr val="0000FF"/>
              </a:buClr>
              <a:buFont typeface="Wingdings" pitchFamily="2" charset="2"/>
              <a:buChar char="§"/>
            </a:pPr>
            <a:endParaRPr lang="en-US" altLang="en-US" sz="1000" dirty="0" smtClean="0">
              <a:solidFill>
                <a:schemeClr val="tx1"/>
              </a:solidFill>
              <a:latin typeface="Calibri" pitchFamily="34" charset="0"/>
            </a:endParaRPr>
          </a:p>
        </p:txBody>
      </p:sp>
      <p:sp>
        <p:nvSpPr>
          <p:cNvPr id="228355" name="Rectangle 5"/>
          <p:cNvSpPr>
            <a:spLocks noChangeArrowheads="1"/>
          </p:cNvSpPr>
          <p:nvPr/>
        </p:nvSpPr>
        <p:spPr bwMode="auto">
          <a:xfrm>
            <a:off x="1960460" y="893763"/>
            <a:ext cx="5132046" cy="523220"/>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None/>
            </a:pPr>
            <a:r>
              <a:rPr lang="fr-FR" sz="2800" b="0" dirty="0">
                <a:solidFill>
                  <a:schemeClr val="tx1"/>
                </a:solidFill>
                <a:latin typeface="Calibri" panose="020F0502020204030204" pitchFamily="34" charset="0"/>
              </a:rPr>
              <a:t>Domaines d’interaction potentiels</a:t>
            </a:r>
            <a:endParaRPr lang="en-GB" altLang="en-US" sz="2800" b="0" dirty="0">
              <a:solidFill>
                <a:schemeClr val="tx1"/>
              </a:solidFill>
              <a:latin typeface="Calibri" pitchFamily="34" charset="0"/>
            </a:endParaRPr>
          </a:p>
        </p:txBody>
      </p:sp>
      <p:sp>
        <p:nvSpPr>
          <p:cNvPr id="6" name="ZoneTexte 5"/>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10" name="Rectangle 3"/>
          <p:cNvSpPr>
            <a:spLocks noChangeArrowheads="1"/>
          </p:cNvSpPr>
          <p:nvPr/>
        </p:nvSpPr>
        <p:spPr bwMode="auto">
          <a:xfrm>
            <a:off x="2108795" y="276225"/>
            <a:ext cx="4874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pPr>
            <a:r>
              <a:rPr lang="en-US" altLang="en-US" sz="3200" dirty="0" smtClean="0">
                <a:solidFill>
                  <a:srgbClr val="000000"/>
                </a:solidFill>
                <a:latin typeface="Calibri" pitchFamily="34" charset="0"/>
              </a:rPr>
              <a:t>LIAISON CIVILO-MILITAIRE</a:t>
            </a:r>
            <a:endParaRPr lang="en-US" altLang="en-US" sz="3200" dirty="0">
              <a:solidFill>
                <a:srgbClr val="000000"/>
              </a:solidFill>
              <a:latin typeface="Calibri" pitchFamily="34" charset="0"/>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171</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650" name="Rectangle 7"/>
          <p:cNvSpPr>
            <a:spLocks noChangeArrowheads="1"/>
          </p:cNvSpPr>
          <p:nvPr/>
        </p:nvSpPr>
        <p:spPr bwMode="auto">
          <a:xfrm>
            <a:off x="155575" y="1391236"/>
            <a:ext cx="8483600" cy="5478423"/>
          </a:xfrm>
          <a:prstGeom prst="rect">
            <a:avLst/>
          </a:prstGeom>
          <a:noFill/>
          <a:ln w="9525" algn="ctr">
            <a:noFill/>
            <a:miter lim="800000"/>
            <a:headEnd/>
            <a:tailEnd/>
          </a:ln>
        </p:spPr>
        <p:txBody>
          <a:bodyPr anchor="ctr">
            <a:spAutoFit/>
          </a:bodyPr>
          <a:lstStyle/>
          <a:p>
            <a:pPr marL="457200" indent="-457200">
              <a:buFont typeface="Arial" pitchFamily="34" charset="0"/>
              <a:buAutoNum type="arabicPeriod"/>
              <a:tabLst>
                <a:tab pos="914400" algn="l"/>
              </a:tabLst>
              <a:defRPr/>
            </a:pPr>
            <a:r>
              <a:rPr lang="fr-FR" sz="1750" b="1" dirty="0"/>
              <a:t>Obtenir des informations auprès de sources libres</a:t>
            </a:r>
            <a:endParaRPr lang="es-ES" sz="1750" b="1" dirty="0">
              <a:solidFill>
                <a:srgbClr val="000000"/>
              </a:solidFill>
            </a:endParaRPr>
          </a:p>
          <a:p>
            <a:pPr marL="457200" indent="-457200">
              <a:buFont typeface="Arial" pitchFamily="34" charset="0"/>
              <a:buAutoNum type="arabicPeriod"/>
              <a:tabLst>
                <a:tab pos="914400" algn="l"/>
              </a:tabLst>
              <a:defRPr/>
            </a:pPr>
            <a:endParaRPr lang="es-ES" sz="1750" b="1" dirty="0">
              <a:solidFill>
                <a:srgbClr val="000000"/>
              </a:solidFill>
            </a:endParaRPr>
          </a:p>
          <a:p>
            <a:pPr marL="457200" indent="-457200">
              <a:buFont typeface="Arial" pitchFamily="34" charset="0"/>
              <a:buAutoNum type="arabicPeriod"/>
              <a:tabLst>
                <a:tab pos="914400" algn="l"/>
              </a:tabLst>
              <a:defRPr/>
            </a:pPr>
            <a:r>
              <a:rPr lang="fr-FR" sz="1750" b="1" dirty="0"/>
              <a:t>Obtenir des informations pertinentes au sujet des organisations civiles (organisations internationales/organisations non gouvernementales) opérant dans la zone de responsabilité (AOR – Area of </a:t>
            </a:r>
            <a:r>
              <a:rPr lang="fr-FR" sz="1750" b="1" dirty="0" err="1"/>
              <a:t>responsibility</a:t>
            </a:r>
            <a:r>
              <a:rPr lang="fr-FR" sz="1750" b="1" dirty="0"/>
              <a:t>), et être prêt à diffuser ces informations auprès des intéressés</a:t>
            </a:r>
            <a:endParaRPr lang="es-ES" sz="1750" b="1" dirty="0">
              <a:solidFill>
                <a:srgbClr val="000000"/>
              </a:solidFill>
            </a:endParaRPr>
          </a:p>
          <a:p>
            <a:pPr marL="457200" indent="-457200">
              <a:buFont typeface="Arial" pitchFamily="34" charset="0"/>
              <a:buAutoNum type="arabicPeriod"/>
              <a:tabLst>
                <a:tab pos="914400" algn="l"/>
              </a:tabLst>
              <a:defRPr/>
            </a:pPr>
            <a:endParaRPr lang="es-ES" sz="1750" b="1" dirty="0">
              <a:solidFill>
                <a:srgbClr val="000000"/>
              </a:solidFill>
            </a:endParaRPr>
          </a:p>
          <a:p>
            <a:pPr marL="457200" indent="-457200">
              <a:buFont typeface="Wingdings" pitchFamily="2" charset="2"/>
              <a:buNone/>
              <a:tabLst>
                <a:tab pos="914400" algn="l"/>
              </a:tabLst>
              <a:defRPr/>
            </a:pPr>
            <a:r>
              <a:rPr lang="en-GB" sz="1750" b="1" dirty="0">
                <a:solidFill>
                  <a:srgbClr val="000000"/>
                </a:solidFill>
              </a:rPr>
              <a:t>3 	</a:t>
            </a:r>
            <a:r>
              <a:rPr lang="fr-FR" sz="1750" b="1" dirty="0"/>
              <a:t> Recevoir et transmettre les demandes présentées à la Force des Nations Unies par les acteurs locaux, mais aussi par les organisations et le </a:t>
            </a:r>
            <a:r>
              <a:rPr lang="fr-FR" sz="1750" b="1" dirty="0" smtClean="0"/>
              <a:t>personnel </a:t>
            </a:r>
            <a:r>
              <a:rPr lang="fr-FR" sz="1750" b="1" dirty="0"/>
              <a:t>internationaux</a:t>
            </a:r>
            <a:endParaRPr lang="es-ES" sz="1750" b="1" dirty="0">
              <a:solidFill>
                <a:srgbClr val="000000"/>
              </a:solidFill>
            </a:endParaRPr>
          </a:p>
          <a:p>
            <a:pPr marL="457200" indent="-457200">
              <a:buFont typeface="Arial" pitchFamily="34" charset="0"/>
              <a:buAutoNum type="arabicPeriod"/>
              <a:tabLst>
                <a:tab pos="914400" algn="l"/>
              </a:tabLst>
              <a:defRPr/>
            </a:pPr>
            <a:endParaRPr lang="es-ES" sz="1750" b="1" dirty="0">
              <a:solidFill>
                <a:srgbClr val="000000"/>
              </a:solidFill>
            </a:endParaRPr>
          </a:p>
          <a:p>
            <a:pPr marL="457200" indent="-457200">
              <a:buFont typeface="Wingdings" pitchFamily="2" charset="2"/>
              <a:buNone/>
              <a:tabLst>
                <a:tab pos="914400" algn="l"/>
              </a:tabLst>
              <a:defRPr/>
            </a:pPr>
            <a:r>
              <a:rPr lang="es-ES" sz="1750" b="1" dirty="0">
                <a:solidFill>
                  <a:srgbClr val="000000"/>
                </a:solidFill>
              </a:rPr>
              <a:t>4.	</a:t>
            </a:r>
            <a:r>
              <a:rPr lang="fr-FR" sz="1750" b="1" dirty="0"/>
              <a:t> Suivre et évaluer la situation civile et humanitaire - système d’« alerte rapide »</a:t>
            </a:r>
            <a:endParaRPr lang="es-ES" sz="1750" b="1" dirty="0">
              <a:solidFill>
                <a:srgbClr val="000000"/>
              </a:solidFill>
            </a:endParaRPr>
          </a:p>
          <a:p>
            <a:pPr marL="457200" indent="-457200">
              <a:buFont typeface="Arial" pitchFamily="34" charset="0"/>
              <a:buAutoNum type="arabicPeriod"/>
              <a:tabLst>
                <a:tab pos="914400" algn="l"/>
              </a:tabLst>
              <a:defRPr/>
            </a:pPr>
            <a:endParaRPr lang="en-US" sz="1750" b="1" dirty="0">
              <a:solidFill>
                <a:srgbClr val="000000"/>
              </a:solidFill>
            </a:endParaRPr>
          </a:p>
          <a:p>
            <a:pPr marL="457200" indent="-457200">
              <a:buFont typeface="Wingdings" pitchFamily="2" charset="2"/>
              <a:buNone/>
              <a:tabLst>
                <a:tab pos="914400" algn="l"/>
              </a:tabLst>
              <a:defRPr/>
            </a:pPr>
            <a:r>
              <a:rPr lang="en-US" sz="1750" b="1" dirty="0">
                <a:solidFill>
                  <a:srgbClr val="000000"/>
                </a:solidFill>
              </a:rPr>
              <a:t>5.	</a:t>
            </a:r>
            <a:r>
              <a:rPr lang="fr-FR" sz="1750" b="1" dirty="0"/>
              <a:t> Suivre et évaluer la situation civile et humanitaire - système d’« alerte rapide »</a:t>
            </a:r>
            <a:endParaRPr lang="en-US" sz="1750" b="1" dirty="0">
              <a:solidFill>
                <a:srgbClr val="000000"/>
              </a:solidFill>
            </a:endParaRPr>
          </a:p>
          <a:p>
            <a:pPr marL="457200" indent="-457200">
              <a:buFont typeface="Arial" pitchFamily="34" charset="0"/>
              <a:buAutoNum type="arabicPeriod"/>
              <a:tabLst>
                <a:tab pos="914400" algn="l"/>
              </a:tabLst>
              <a:defRPr/>
            </a:pPr>
            <a:endParaRPr lang="en-US" sz="1750" b="1" dirty="0">
              <a:solidFill>
                <a:srgbClr val="000000"/>
              </a:solidFill>
            </a:endParaRPr>
          </a:p>
          <a:p>
            <a:pPr marL="457200" indent="-457200">
              <a:buFont typeface="Wingdings" pitchFamily="2" charset="2"/>
              <a:buNone/>
              <a:tabLst>
                <a:tab pos="914400" algn="l"/>
              </a:tabLst>
              <a:defRPr/>
            </a:pPr>
            <a:r>
              <a:rPr lang="es-ES" sz="1750" b="1" dirty="0">
                <a:solidFill>
                  <a:srgbClr val="000000"/>
                </a:solidFill>
              </a:rPr>
              <a:t>6.	</a:t>
            </a:r>
            <a:r>
              <a:rPr lang="fr-FR" sz="1750" b="1" dirty="0"/>
              <a:t> Dans les limites imposées par la sécurité opérationnelle, fournir aux organisations civiles des informations sur la Force de l’ONU, ses activités et </a:t>
            </a:r>
            <a:r>
              <a:rPr lang="fr-FR" sz="1750" b="1" dirty="0" smtClean="0"/>
              <a:t>la </a:t>
            </a:r>
            <a:r>
              <a:rPr lang="fr-FR" sz="1750" b="1" dirty="0"/>
              <a:t>situation sécuritaire</a:t>
            </a:r>
            <a:endParaRPr lang="es-ES" sz="1750" b="1" dirty="0">
              <a:solidFill>
                <a:srgbClr val="000000"/>
              </a:solidFill>
            </a:endParaRPr>
          </a:p>
          <a:p>
            <a:pPr marL="457200" indent="-457200">
              <a:buFont typeface="Arial" pitchFamily="34" charset="0"/>
              <a:buAutoNum type="arabicPeriod" startAt="5"/>
              <a:tabLst>
                <a:tab pos="914400" algn="l"/>
              </a:tabLst>
              <a:defRPr/>
            </a:pPr>
            <a:endParaRPr lang="es-ES" sz="1750" dirty="0">
              <a:solidFill>
                <a:srgbClr val="000000"/>
              </a:solidFill>
            </a:endParaRPr>
          </a:p>
          <a:p>
            <a:pPr marL="457200" indent="-457200">
              <a:buFont typeface="Wingdings" pitchFamily="2" charset="2"/>
              <a:buAutoNum type="arabicPeriod" startAt="7"/>
              <a:tabLst>
                <a:tab pos="914400" algn="l"/>
              </a:tabLst>
              <a:defRPr/>
            </a:pPr>
            <a:r>
              <a:rPr lang="fr-FR" sz="1750" b="1" dirty="0"/>
              <a:t>Jouer le rôle de représentant de la Force lors de certains événements et réunions officiels.</a:t>
            </a:r>
            <a:endParaRPr lang="en-GB" sz="1750" b="1" dirty="0">
              <a:solidFill>
                <a:srgbClr val="000000"/>
              </a:solidFill>
            </a:endParaRPr>
          </a:p>
          <a:p>
            <a:pPr>
              <a:buFont typeface="Wingdings" pitchFamily="2" charset="2"/>
              <a:buNone/>
              <a:tabLst>
                <a:tab pos="914400" algn="l"/>
              </a:tabLst>
              <a:defRPr/>
            </a:pPr>
            <a:endParaRPr lang="en-GB" sz="1750" b="1" dirty="0">
              <a:solidFill>
                <a:srgbClr val="000000"/>
              </a:solidFill>
            </a:endParaRPr>
          </a:p>
        </p:txBody>
      </p:sp>
      <p:sp>
        <p:nvSpPr>
          <p:cNvPr id="229379" name="Text Box 2"/>
          <p:cNvSpPr txBox="1">
            <a:spLocks noChangeArrowheads="1"/>
          </p:cNvSpPr>
          <p:nvPr/>
        </p:nvSpPr>
        <p:spPr bwMode="auto">
          <a:xfrm>
            <a:off x="2766965" y="817460"/>
            <a:ext cx="3533260" cy="52322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800" b="0" dirty="0" err="1" smtClean="0">
                <a:solidFill>
                  <a:srgbClr val="000000"/>
                </a:solidFill>
                <a:latin typeface="Calibri" pitchFamily="34" charset="0"/>
              </a:rPr>
              <a:t>Tâches</a:t>
            </a:r>
            <a:r>
              <a:rPr lang="en-US" altLang="en-US" sz="2800" b="0" dirty="0" smtClean="0">
                <a:solidFill>
                  <a:srgbClr val="000000"/>
                </a:solidFill>
                <a:latin typeface="Calibri" pitchFamily="34" charset="0"/>
              </a:rPr>
              <a:t> </a:t>
            </a:r>
            <a:r>
              <a:rPr lang="en-US" altLang="en-US" sz="2800" b="0" dirty="0" err="1" smtClean="0">
                <a:solidFill>
                  <a:srgbClr val="000000"/>
                </a:solidFill>
                <a:latin typeface="Calibri" pitchFamily="34" charset="0"/>
              </a:rPr>
              <a:t>essentielles</a:t>
            </a:r>
            <a:endParaRPr lang="en-US" altLang="en-US" sz="2800" b="0" dirty="0">
              <a:solidFill>
                <a:srgbClr val="000000"/>
              </a:solidFill>
              <a:latin typeface="Calibri" pitchFamily="34" charset="0"/>
            </a:endParaRPr>
          </a:p>
        </p:txBody>
      </p:sp>
      <p:sp>
        <p:nvSpPr>
          <p:cNvPr id="229380" name="Rectangle 7"/>
          <p:cNvSpPr>
            <a:spLocks noChangeArrowheads="1"/>
          </p:cNvSpPr>
          <p:nvPr/>
        </p:nvSpPr>
        <p:spPr bwMode="auto">
          <a:xfrm>
            <a:off x="654050" y="4946650"/>
            <a:ext cx="8137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marL="457200" indent="-457200" eaLnBrk="0" hangingPunct="0">
              <a:spcBef>
                <a:spcPct val="20000"/>
              </a:spcBef>
              <a:buFont typeface="Wingdings" pitchFamily="2" charset="2"/>
              <a:buChar char="ü"/>
              <a:tabLst>
                <a:tab pos="914400" algn="l"/>
              </a:tabLst>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tabLst>
                <a:tab pos="914400" algn="l"/>
              </a:tabLst>
              <a:defRPr sz="2000">
                <a:solidFill>
                  <a:srgbClr val="C0C0C0"/>
                </a:solidFill>
                <a:latin typeface="Times New Roman" pitchFamily="18" charset="0"/>
              </a:defRPr>
            </a:lvl2pPr>
            <a:lvl3pPr marL="1143000" indent="-228600" eaLnBrk="0" hangingPunct="0">
              <a:spcBef>
                <a:spcPct val="20000"/>
              </a:spcBef>
              <a:buChar char="•"/>
              <a:tabLst>
                <a:tab pos="914400" algn="l"/>
              </a:tabLst>
              <a:defRPr sz="2400">
                <a:solidFill>
                  <a:srgbClr val="99CC00"/>
                </a:solidFill>
                <a:latin typeface="Times New Roman" pitchFamily="18" charset="0"/>
              </a:defRPr>
            </a:lvl3pPr>
            <a:lvl4pPr marL="1600200" indent="-228600" eaLnBrk="0" hangingPunct="0">
              <a:spcBef>
                <a:spcPct val="20000"/>
              </a:spcBef>
              <a:buChar char="–"/>
              <a:tabLst>
                <a:tab pos="914400" algn="l"/>
              </a:tabLst>
              <a:defRPr sz="2000">
                <a:solidFill>
                  <a:schemeClr val="tx1"/>
                </a:solidFill>
                <a:latin typeface="Times New Roman" pitchFamily="18" charset="0"/>
              </a:defRPr>
            </a:lvl4pPr>
            <a:lvl5pPr marL="2057400" indent="-228600" eaLnBrk="0" hangingPunct="0">
              <a:spcBef>
                <a:spcPct val="20000"/>
              </a:spcBef>
              <a:buChar char="»"/>
              <a:tabLst>
                <a:tab pos="914400" algn="l"/>
              </a:tabLst>
              <a:defRPr sz="2000">
                <a:solidFill>
                  <a:schemeClr val="tx1"/>
                </a:solidFill>
                <a:latin typeface="Times New Roman" pitchFamily="18" charset="0"/>
              </a:defRPr>
            </a:lvl5pPr>
            <a:lvl6pPr marL="25146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6pPr>
            <a:lvl7pPr marL="29718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7pPr>
            <a:lvl8pPr marL="34290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8pPr>
            <a:lvl9pPr marL="38862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9pPr>
          </a:lstStyle>
          <a:p>
            <a:pPr eaLnBrk="1" hangingPunct="1">
              <a:spcBef>
                <a:spcPct val="0"/>
              </a:spcBef>
              <a:buFont typeface="Arial" pitchFamily="34" charset="0"/>
              <a:buAutoNum type="arabicPeriod" startAt="6"/>
            </a:pPr>
            <a:endParaRPr lang="es-ES" altLang="en-US" sz="1200" b="0">
              <a:solidFill>
                <a:srgbClr val="000000"/>
              </a:solidFill>
              <a:latin typeface="Garamond" pitchFamily="18" charset="0"/>
            </a:endParaRPr>
          </a:p>
          <a:p>
            <a:pPr algn="just" eaLnBrk="1" hangingPunct="1">
              <a:spcBef>
                <a:spcPct val="0"/>
              </a:spcBef>
              <a:buFont typeface="Arial" pitchFamily="34" charset="0"/>
              <a:buAutoNum type="arabicPeriod" startAt="5"/>
            </a:pPr>
            <a:endParaRPr lang="en-GB" altLang="en-US" sz="1200">
              <a:solidFill>
                <a:srgbClr val="000000"/>
              </a:solidFill>
              <a:latin typeface="Arial" pitchFamily="34" charset="0"/>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10" name="Rectangle 3"/>
          <p:cNvSpPr>
            <a:spLocks noChangeArrowheads="1"/>
          </p:cNvSpPr>
          <p:nvPr/>
        </p:nvSpPr>
        <p:spPr bwMode="auto">
          <a:xfrm>
            <a:off x="2108795" y="276225"/>
            <a:ext cx="4874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pPr>
            <a:r>
              <a:rPr lang="en-US" altLang="en-US" sz="3200" dirty="0" smtClean="0">
                <a:solidFill>
                  <a:srgbClr val="000000"/>
                </a:solidFill>
                <a:latin typeface="Calibri" pitchFamily="34" charset="0"/>
              </a:rPr>
              <a:t>LIAISON CIVILO-MILITAIRE</a:t>
            </a:r>
            <a:endParaRPr lang="en-US" altLang="en-US" sz="3200" dirty="0">
              <a:solidFill>
                <a:srgbClr val="000000"/>
              </a:solidFill>
              <a:latin typeface="Calibri" pitchFamily="34" charset="0"/>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172</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50" name="Rectangle 6"/>
          <p:cNvSpPr>
            <a:spLocks noChangeArrowheads="1"/>
          </p:cNvSpPr>
          <p:nvPr/>
        </p:nvSpPr>
        <p:spPr bwMode="auto">
          <a:xfrm>
            <a:off x="117475" y="1814027"/>
            <a:ext cx="7334250" cy="4893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marL="342900" indent="-342900" algn="l" eaLnBrk="0" hangingPunct="0">
              <a:spcBef>
                <a:spcPct val="20000"/>
              </a:spcBef>
              <a:buChar char="ü"/>
              <a:tabLst>
                <a:tab pos="914400" algn="l"/>
              </a:tabLst>
              <a:defRPr sz="2400" b="1">
                <a:solidFill>
                  <a:srgbClr val="FFFF99"/>
                </a:solidFill>
                <a:latin typeface="Times New Roman" pitchFamily="18" charset="0"/>
              </a:defRPr>
            </a:lvl1pPr>
            <a:lvl2pPr marL="742950" indent="-285750" algn="l" eaLnBrk="0" hangingPunct="0">
              <a:spcBef>
                <a:spcPct val="20000"/>
              </a:spcBef>
              <a:buChar char="Ø"/>
              <a:tabLst>
                <a:tab pos="914400" algn="l"/>
              </a:tabLst>
              <a:defRPr sz="2000">
                <a:solidFill>
                  <a:srgbClr val="C0C0C0"/>
                </a:solidFill>
                <a:latin typeface="Times New Roman" pitchFamily="18" charset="0"/>
              </a:defRPr>
            </a:lvl2pPr>
            <a:lvl3pPr marL="1143000" indent="-228600" algn="l" eaLnBrk="0" hangingPunct="0">
              <a:spcBef>
                <a:spcPct val="20000"/>
              </a:spcBef>
              <a:tabLst>
                <a:tab pos="914400" algn="l"/>
              </a:tabLst>
              <a:defRPr sz="2400">
                <a:solidFill>
                  <a:srgbClr val="99CC00"/>
                </a:solidFill>
                <a:latin typeface="Times New Roman" pitchFamily="18" charset="0"/>
              </a:defRPr>
            </a:lvl3pPr>
            <a:lvl4pPr marL="1600200" indent="-228600" algn="l" eaLnBrk="0" hangingPunct="0">
              <a:spcBef>
                <a:spcPct val="20000"/>
              </a:spcBef>
              <a:buChar char="–"/>
              <a:tabLst>
                <a:tab pos="914400" algn="l"/>
              </a:tabLst>
              <a:defRPr sz="2000">
                <a:solidFill>
                  <a:schemeClr val="tx1"/>
                </a:solidFill>
                <a:latin typeface="Times New Roman" pitchFamily="18" charset="0"/>
              </a:defRPr>
            </a:lvl4pPr>
            <a:lvl5pPr marL="2057400" indent="-228600" algn="l" eaLnBrk="0" hangingPunct="0">
              <a:spcBef>
                <a:spcPct val="20000"/>
              </a:spcBef>
              <a:buChar char="»"/>
              <a:tabLst>
                <a:tab pos="914400" algn="l"/>
              </a:tabLst>
              <a:defRPr sz="2000">
                <a:solidFill>
                  <a:schemeClr val="tx1"/>
                </a:solidFill>
                <a:latin typeface="Times New Roman" pitchFamily="18" charset="0"/>
              </a:defRPr>
            </a:lvl5pPr>
            <a:lvl6pPr marL="25146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6pPr>
            <a:lvl7pPr marL="29718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7pPr>
            <a:lvl8pPr marL="34290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8pPr>
            <a:lvl9pPr marL="3886200" indent="-228600" eaLnBrk="0" fontAlgn="base" hangingPunct="0">
              <a:spcBef>
                <a:spcPct val="20000"/>
              </a:spcBef>
              <a:spcAft>
                <a:spcPct val="0"/>
              </a:spcAft>
              <a:buChar char="»"/>
              <a:tabLst>
                <a:tab pos="914400" algn="l"/>
              </a:tabLst>
              <a:defRPr sz="2000">
                <a:solidFill>
                  <a:schemeClr val="tx1"/>
                </a:solidFill>
                <a:latin typeface="Times New Roman" pitchFamily="18" charset="0"/>
              </a:defRPr>
            </a:lvl9pPr>
          </a:lstStyle>
          <a:p>
            <a:pPr eaLnBrk="1" hangingPunct="1">
              <a:spcBef>
                <a:spcPct val="0"/>
              </a:spcBef>
              <a:buFontTx/>
              <a:buNone/>
              <a:defRPr/>
            </a:pPr>
            <a:r>
              <a:rPr lang="fr-FR" dirty="0">
                <a:solidFill>
                  <a:schemeClr val="tx1"/>
                </a:solidFill>
                <a:latin typeface="Calibri" panose="020F0502020204030204" pitchFamily="34" charset="0"/>
              </a:rPr>
              <a:t>La liaison s’opère par le biais :</a:t>
            </a:r>
            <a:endParaRPr lang="en-GB" altLang="en-US" dirty="0" smtClean="0">
              <a:solidFill>
                <a:schemeClr val="tx1"/>
              </a:solidFill>
              <a:latin typeface="Calibri" pitchFamily="34" charset="0"/>
            </a:endParaRPr>
          </a:p>
          <a:p>
            <a:pPr eaLnBrk="1" hangingPunct="1">
              <a:spcBef>
                <a:spcPct val="0"/>
              </a:spcBef>
              <a:buFontTx/>
              <a:buNone/>
              <a:defRPr/>
            </a:pPr>
            <a:endParaRPr lang="en-GB" altLang="en-US" dirty="0" smtClean="0">
              <a:solidFill>
                <a:srgbClr val="000000"/>
              </a:solidFill>
              <a:latin typeface="Calibri" pitchFamily="34" charset="0"/>
            </a:endParaRPr>
          </a:p>
          <a:p>
            <a:pPr eaLnBrk="1" hangingPunct="1">
              <a:spcBef>
                <a:spcPct val="0"/>
              </a:spcBef>
              <a:buFontTx/>
              <a:buChar char="-"/>
              <a:defRPr/>
            </a:pPr>
            <a:r>
              <a:rPr lang="fr-FR" dirty="0">
                <a:solidFill>
                  <a:schemeClr val="tx1"/>
                </a:solidFill>
                <a:latin typeface="Calibri" panose="020F0502020204030204" pitchFamily="34" charset="0"/>
              </a:rPr>
              <a:t>de réunions (régulières, ad hoc, </a:t>
            </a:r>
            <a:r>
              <a:rPr lang="fr-FR" dirty="0" smtClean="0">
                <a:solidFill>
                  <a:schemeClr val="tx1"/>
                </a:solidFill>
                <a:latin typeface="Calibri" panose="020F0502020204030204" pitchFamily="34" charset="0"/>
              </a:rPr>
              <a:t/>
            </a:r>
            <a:br>
              <a:rPr lang="fr-FR" dirty="0" smtClean="0">
                <a:solidFill>
                  <a:schemeClr val="tx1"/>
                </a:solidFill>
                <a:latin typeface="Calibri" panose="020F0502020204030204" pitchFamily="34" charset="0"/>
              </a:rPr>
            </a:br>
            <a:r>
              <a:rPr lang="fr-FR" dirty="0" smtClean="0">
                <a:solidFill>
                  <a:schemeClr val="tx1"/>
                </a:solidFill>
                <a:latin typeface="Calibri" panose="020F0502020204030204" pitchFamily="34" charset="0"/>
              </a:rPr>
              <a:t>formelles </a:t>
            </a:r>
            <a:r>
              <a:rPr lang="fr-FR" dirty="0">
                <a:solidFill>
                  <a:schemeClr val="tx1"/>
                </a:solidFill>
                <a:latin typeface="Calibri" panose="020F0502020204030204" pitchFamily="34" charset="0"/>
              </a:rPr>
              <a:t>ou informelles)</a:t>
            </a:r>
            <a:endParaRPr lang="en-GB" altLang="en-US" dirty="0" smtClean="0">
              <a:solidFill>
                <a:schemeClr val="tx1"/>
              </a:solidFill>
              <a:latin typeface="Calibri" pitchFamily="34" charset="0"/>
            </a:endParaRPr>
          </a:p>
          <a:p>
            <a:pPr eaLnBrk="1" hangingPunct="1">
              <a:spcBef>
                <a:spcPct val="0"/>
              </a:spcBef>
              <a:buFontTx/>
              <a:buNone/>
              <a:defRPr/>
            </a:pPr>
            <a:endParaRPr lang="en-GB" altLang="en-US" dirty="0" smtClean="0">
              <a:solidFill>
                <a:srgbClr val="000000"/>
              </a:solidFill>
              <a:latin typeface="Calibri" pitchFamily="34" charset="0"/>
            </a:endParaRPr>
          </a:p>
          <a:p>
            <a:pPr eaLnBrk="1" hangingPunct="1">
              <a:spcBef>
                <a:spcPct val="0"/>
              </a:spcBef>
              <a:buFontTx/>
              <a:buChar char="-"/>
              <a:defRPr/>
            </a:pPr>
            <a:r>
              <a:rPr lang="fr-FR" dirty="0">
                <a:solidFill>
                  <a:schemeClr val="tx1"/>
                </a:solidFill>
                <a:latin typeface="Calibri" panose="020F0502020204030204" pitchFamily="34" charset="0"/>
              </a:rPr>
              <a:t>d’une collaboration avec divers </a:t>
            </a:r>
            <a:r>
              <a:rPr lang="fr-FR" dirty="0" smtClean="0">
                <a:solidFill>
                  <a:schemeClr val="tx1"/>
                </a:solidFill>
                <a:latin typeface="Calibri" panose="020F0502020204030204" pitchFamily="34" charset="0"/>
              </a:rPr>
              <a:t/>
            </a:r>
            <a:br>
              <a:rPr lang="fr-FR" dirty="0" smtClean="0">
                <a:solidFill>
                  <a:schemeClr val="tx1"/>
                </a:solidFill>
                <a:latin typeface="Calibri" panose="020F0502020204030204" pitchFamily="34" charset="0"/>
              </a:rPr>
            </a:br>
            <a:r>
              <a:rPr lang="fr-FR" dirty="0" smtClean="0">
                <a:solidFill>
                  <a:schemeClr val="tx1"/>
                </a:solidFill>
                <a:latin typeface="Calibri" panose="020F0502020204030204" pitchFamily="34" charset="0"/>
              </a:rPr>
              <a:t>organismes </a:t>
            </a:r>
            <a:r>
              <a:rPr lang="fr-FR" dirty="0">
                <a:solidFill>
                  <a:schemeClr val="tx1"/>
                </a:solidFill>
                <a:latin typeface="Calibri" panose="020F0502020204030204" pitchFamily="34" charset="0"/>
              </a:rPr>
              <a:t>ou institutions opérant </a:t>
            </a:r>
            <a:r>
              <a:rPr lang="fr-FR" dirty="0" smtClean="0">
                <a:solidFill>
                  <a:schemeClr val="tx1"/>
                </a:solidFill>
                <a:latin typeface="Calibri" panose="020F0502020204030204" pitchFamily="34" charset="0"/>
              </a:rPr>
              <a:t/>
            </a:r>
            <a:br>
              <a:rPr lang="fr-FR" dirty="0" smtClean="0">
                <a:solidFill>
                  <a:schemeClr val="tx1"/>
                </a:solidFill>
                <a:latin typeface="Calibri" panose="020F0502020204030204" pitchFamily="34" charset="0"/>
              </a:rPr>
            </a:br>
            <a:r>
              <a:rPr lang="fr-FR" dirty="0" smtClean="0">
                <a:solidFill>
                  <a:schemeClr val="tx1"/>
                </a:solidFill>
                <a:latin typeface="Calibri" panose="020F0502020204030204" pitchFamily="34" charset="0"/>
              </a:rPr>
              <a:t>dans </a:t>
            </a:r>
            <a:r>
              <a:rPr lang="fr-FR" dirty="0">
                <a:solidFill>
                  <a:schemeClr val="tx1"/>
                </a:solidFill>
                <a:latin typeface="Calibri" panose="020F0502020204030204" pitchFamily="34" charset="0"/>
              </a:rPr>
              <a:t>la zone de responsabilité</a:t>
            </a:r>
            <a:endParaRPr lang="en-GB" altLang="en-US" dirty="0" smtClean="0">
              <a:solidFill>
                <a:schemeClr val="tx1"/>
              </a:solidFill>
              <a:latin typeface="Calibri" pitchFamily="34" charset="0"/>
            </a:endParaRPr>
          </a:p>
          <a:p>
            <a:pPr eaLnBrk="1" hangingPunct="1">
              <a:spcBef>
                <a:spcPct val="0"/>
              </a:spcBef>
              <a:buFontTx/>
              <a:buNone/>
              <a:defRPr/>
            </a:pPr>
            <a:endParaRPr lang="en-GB" altLang="en-US" dirty="0" smtClean="0">
              <a:solidFill>
                <a:srgbClr val="000000"/>
              </a:solidFill>
              <a:latin typeface="Calibri" pitchFamily="34" charset="0"/>
            </a:endParaRPr>
          </a:p>
          <a:p>
            <a:pPr eaLnBrk="1" hangingPunct="1">
              <a:spcBef>
                <a:spcPct val="0"/>
              </a:spcBef>
              <a:buFontTx/>
              <a:buNone/>
              <a:defRPr/>
            </a:pPr>
            <a:r>
              <a:rPr lang="en-GB" altLang="en-US" dirty="0" smtClean="0">
                <a:solidFill>
                  <a:schemeClr val="tx1"/>
                </a:solidFill>
                <a:latin typeface="Calibri" pitchFamily="34" charset="0"/>
              </a:rPr>
              <a:t>-    </a:t>
            </a:r>
            <a:r>
              <a:rPr lang="fr-FR" dirty="0">
                <a:solidFill>
                  <a:schemeClr val="tx1"/>
                </a:solidFill>
                <a:latin typeface="Calibri" panose="020F0502020204030204" pitchFamily="34" charset="0"/>
              </a:rPr>
              <a:t>d’interactions avec la population locale</a:t>
            </a:r>
            <a:endParaRPr lang="es-ES" altLang="en-US" dirty="0" smtClean="0">
              <a:solidFill>
                <a:schemeClr val="tx1"/>
              </a:solidFill>
              <a:latin typeface="Calibri" pitchFamily="34" charset="0"/>
            </a:endParaRPr>
          </a:p>
          <a:p>
            <a:pPr eaLnBrk="1" hangingPunct="1">
              <a:spcBef>
                <a:spcPct val="0"/>
              </a:spcBef>
              <a:buFontTx/>
              <a:buNone/>
              <a:defRPr/>
            </a:pPr>
            <a:endParaRPr lang="es-ES" altLang="en-US" dirty="0" smtClean="0">
              <a:solidFill>
                <a:srgbClr val="000000"/>
              </a:solidFill>
              <a:latin typeface="Calibri" pitchFamily="34" charset="0"/>
            </a:endParaRPr>
          </a:p>
          <a:p>
            <a:pPr eaLnBrk="1" hangingPunct="1">
              <a:spcBef>
                <a:spcPct val="0"/>
              </a:spcBef>
              <a:buFontTx/>
              <a:buNone/>
              <a:defRPr/>
            </a:pPr>
            <a:r>
              <a:rPr lang="es-ES" altLang="en-US" dirty="0" smtClean="0">
                <a:solidFill>
                  <a:schemeClr val="tx1"/>
                </a:solidFill>
                <a:latin typeface="Calibri" pitchFamily="34" charset="0"/>
              </a:rPr>
              <a:t>-    </a:t>
            </a:r>
            <a:r>
              <a:rPr lang="fr-FR" dirty="0">
                <a:solidFill>
                  <a:schemeClr val="tx1"/>
                </a:solidFill>
                <a:latin typeface="Calibri" panose="020F0502020204030204" pitchFamily="34" charset="0"/>
              </a:rPr>
              <a:t>de visites de la CIMIC-NU</a:t>
            </a:r>
            <a:endParaRPr lang="es-ES" altLang="en-US" dirty="0" smtClean="0">
              <a:solidFill>
                <a:schemeClr val="tx1"/>
              </a:solidFill>
              <a:latin typeface="Calibri" pitchFamily="34" charset="0"/>
            </a:endParaRPr>
          </a:p>
          <a:p>
            <a:pPr eaLnBrk="1" hangingPunct="1">
              <a:spcBef>
                <a:spcPct val="0"/>
              </a:spcBef>
              <a:buFontTx/>
              <a:buNone/>
              <a:defRPr/>
            </a:pPr>
            <a:endParaRPr lang="es-ES" altLang="en-US" dirty="0" smtClean="0">
              <a:solidFill>
                <a:srgbClr val="000000"/>
              </a:solidFill>
              <a:latin typeface="Calibri" pitchFamily="34" charset="0"/>
            </a:endParaRPr>
          </a:p>
        </p:txBody>
      </p:sp>
      <p:sp>
        <p:nvSpPr>
          <p:cNvPr id="230403" name="Text Box 2"/>
          <p:cNvSpPr txBox="1">
            <a:spLocks noChangeArrowheads="1"/>
          </p:cNvSpPr>
          <p:nvPr/>
        </p:nvSpPr>
        <p:spPr bwMode="auto">
          <a:xfrm>
            <a:off x="1806840" y="861000"/>
            <a:ext cx="5453602" cy="52322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800" b="0" dirty="0" err="1" smtClean="0">
                <a:solidFill>
                  <a:schemeClr val="tx1"/>
                </a:solidFill>
                <a:latin typeface="Calibri" pitchFamily="34" charset="0"/>
              </a:rPr>
              <a:t>Exécution</a:t>
            </a:r>
            <a:r>
              <a:rPr lang="en-US" altLang="en-US" sz="2800" b="0" dirty="0" smtClean="0">
                <a:solidFill>
                  <a:schemeClr val="tx1"/>
                </a:solidFill>
                <a:latin typeface="Calibri" pitchFamily="34" charset="0"/>
              </a:rPr>
              <a:t> </a:t>
            </a:r>
            <a:r>
              <a:rPr lang="fr-FR" sz="2800" b="0" dirty="0">
                <a:solidFill>
                  <a:schemeClr val="tx1"/>
                </a:solidFill>
                <a:latin typeface="Calibri" panose="020F0502020204030204" pitchFamily="34" charset="0"/>
              </a:rPr>
              <a:t>des activités de liaison</a:t>
            </a:r>
            <a:endParaRPr lang="en-US" altLang="en-US" sz="2800" b="0" dirty="0">
              <a:solidFill>
                <a:schemeClr val="tx1"/>
              </a:solidFill>
              <a:latin typeface="Calibri" pitchFamily="34" charset="0"/>
            </a:endParaRPr>
          </a:p>
        </p:txBody>
      </p:sp>
      <p:grpSp>
        <p:nvGrpSpPr>
          <p:cNvPr id="230405" name="Group 13"/>
          <p:cNvGrpSpPr>
            <a:grpSpLocks/>
          </p:cNvGrpSpPr>
          <p:nvPr/>
        </p:nvGrpSpPr>
        <p:grpSpPr bwMode="auto">
          <a:xfrm>
            <a:off x="5510213" y="1649413"/>
            <a:ext cx="3381375" cy="3124200"/>
            <a:chOff x="3460" y="829"/>
            <a:chExt cx="2251" cy="1757"/>
          </a:xfrm>
        </p:grpSpPr>
        <p:pic>
          <p:nvPicPr>
            <p:cNvPr id="230407" name="Picture 11" descr="Military Delegation from Bamako Arrives in Tessalit, Northern Mal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60" y="829"/>
              <a:ext cx="2251" cy="1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8" name="Text Box 12"/>
            <p:cNvSpPr txBox="1">
              <a:spLocks noChangeArrowheads="1"/>
            </p:cNvSpPr>
            <p:nvPr/>
          </p:nvSpPr>
          <p:spPr bwMode="auto">
            <a:xfrm>
              <a:off x="3698" y="2326"/>
              <a:ext cx="1838" cy="260"/>
            </a:xfrm>
            <a:prstGeom prst="rect">
              <a:avLst/>
            </a:prstGeom>
            <a:solidFill>
              <a:srgbClr val="DDDDDD"/>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70000"/>
                </a:lnSpc>
                <a:spcBef>
                  <a:spcPct val="50000"/>
                </a:spcBef>
                <a:buClr>
                  <a:srgbClr val="FFFFFF"/>
                </a:buClr>
                <a:buSzPct val="80000"/>
                <a:buFont typeface="Wingdings" pitchFamily="2" charset="2"/>
                <a:buNone/>
              </a:pPr>
              <a:r>
                <a:rPr lang="en-US" altLang="en-US" sz="1200" b="0">
                  <a:solidFill>
                    <a:srgbClr val="000000"/>
                  </a:solidFill>
                  <a:latin typeface="Calibri" pitchFamily="34" charset="0"/>
                </a:rPr>
                <a:t>A military delegation from Bamako meets with community leaders in Kidal  July 2013</a:t>
              </a:r>
              <a:r>
                <a:rPr lang="en-US" altLang="en-US" sz="1800" b="0">
                  <a:solidFill>
                    <a:srgbClr val="000000"/>
                  </a:solidFill>
                  <a:latin typeface="Calibri" pitchFamily="34" charset="0"/>
                </a:rPr>
                <a:t> </a:t>
              </a:r>
            </a:p>
          </p:txBody>
        </p:sp>
      </p:gr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12" name="Rectangle 3"/>
          <p:cNvSpPr>
            <a:spLocks noChangeArrowheads="1"/>
          </p:cNvSpPr>
          <p:nvPr/>
        </p:nvSpPr>
        <p:spPr bwMode="auto">
          <a:xfrm>
            <a:off x="2108795" y="276225"/>
            <a:ext cx="4874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pPr>
            <a:r>
              <a:rPr lang="en-US" altLang="en-US" sz="3200" dirty="0" smtClean="0">
                <a:solidFill>
                  <a:srgbClr val="000000"/>
                </a:solidFill>
                <a:latin typeface="Calibri" pitchFamily="34" charset="0"/>
              </a:rPr>
              <a:t>LIAISON CIVILO-MILITAIRE</a:t>
            </a:r>
            <a:endParaRPr lang="en-US" altLang="en-US" sz="3200" dirty="0">
              <a:solidFill>
                <a:srgbClr val="000000"/>
              </a:solidFill>
              <a:latin typeface="Calibri" pitchFamily="34" charset="0"/>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173</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Tekstikehys 12"/>
          <p:cNvSpPr txBox="1">
            <a:spLocks noChangeArrowheads="1"/>
          </p:cNvSpPr>
          <p:nvPr/>
        </p:nvSpPr>
        <p:spPr bwMode="auto">
          <a:xfrm>
            <a:off x="269875" y="1431925"/>
            <a:ext cx="8602663"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80000"/>
              </a:lnSpc>
              <a:spcBef>
                <a:spcPct val="0"/>
              </a:spcBef>
              <a:buFont typeface="Arial" pitchFamily="34" charset="0"/>
              <a:buChar char="•"/>
            </a:pPr>
            <a:r>
              <a:rPr lang="fr-FR" sz="2000" dirty="0">
                <a:solidFill>
                  <a:schemeClr val="tx1"/>
                </a:solidFill>
                <a:latin typeface="Calibri" panose="020F0502020204030204" pitchFamily="34" charset="0"/>
              </a:rPr>
              <a:t>Être bien informé au sujet des mandats, des objectifs, des capacités, des limites et des concepts opérationnels de la mission. </a:t>
            </a:r>
            <a:r>
              <a:rPr lang="en-GB" altLang="en-US" sz="2000" dirty="0" smtClean="0">
                <a:solidFill>
                  <a:srgbClr val="000000"/>
                </a:solidFill>
                <a:latin typeface="Calibri" pitchFamily="34" charset="0"/>
              </a:rPr>
              <a:t> </a:t>
            </a:r>
            <a:endParaRPr lang="en-GB" altLang="en-US" sz="2000" dirty="0">
              <a:solidFill>
                <a:srgbClr val="000000"/>
              </a:solidFill>
              <a:latin typeface="Calibri" pitchFamily="34" charset="0"/>
            </a:endParaRPr>
          </a:p>
          <a:p>
            <a:pPr eaLnBrk="1" hangingPunct="1">
              <a:lnSpc>
                <a:spcPct val="80000"/>
              </a:lnSpc>
              <a:spcBef>
                <a:spcPct val="0"/>
              </a:spcBef>
              <a:buFont typeface="Arial" pitchFamily="34" charset="0"/>
              <a:buChar char="•"/>
            </a:pPr>
            <a:endParaRPr lang="en-GB" altLang="en-US" sz="2000" dirty="0">
              <a:solidFill>
                <a:srgbClr val="000000"/>
              </a:solidFill>
              <a:latin typeface="Calibri" pitchFamily="34" charset="0"/>
            </a:endParaRPr>
          </a:p>
          <a:p>
            <a:pPr eaLnBrk="1" hangingPunct="1">
              <a:lnSpc>
                <a:spcPct val="80000"/>
              </a:lnSpc>
              <a:spcBef>
                <a:spcPct val="0"/>
              </a:spcBef>
              <a:buFont typeface="Arial" pitchFamily="34" charset="0"/>
              <a:buChar char="•"/>
            </a:pPr>
            <a:r>
              <a:rPr lang="fr-FR" sz="2000" dirty="0">
                <a:solidFill>
                  <a:schemeClr val="tx1"/>
                </a:solidFill>
                <a:latin typeface="Calibri" panose="020F0502020204030204" pitchFamily="34" charset="0"/>
              </a:rPr>
              <a:t>Connaître les priorités en cours de la Mission. </a:t>
            </a:r>
            <a:endParaRPr lang="en-GB" altLang="en-US" sz="2000" dirty="0">
              <a:solidFill>
                <a:schemeClr val="tx1"/>
              </a:solidFill>
              <a:latin typeface="Calibri" pitchFamily="34" charset="0"/>
            </a:endParaRPr>
          </a:p>
          <a:p>
            <a:pPr eaLnBrk="1" hangingPunct="1">
              <a:lnSpc>
                <a:spcPct val="80000"/>
              </a:lnSpc>
              <a:spcBef>
                <a:spcPct val="0"/>
              </a:spcBef>
              <a:buFont typeface="Arial" pitchFamily="34" charset="0"/>
              <a:buChar char="•"/>
            </a:pPr>
            <a:endParaRPr lang="en-GB" altLang="en-US" sz="2000" dirty="0">
              <a:solidFill>
                <a:srgbClr val="000000"/>
              </a:solidFill>
              <a:latin typeface="Calibri" pitchFamily="34" charset="0"/>
            </a:endParaRPr>
          </a:p>
          <a:p>
            <a:pPr eaLnBrk="1" hangingPunct="1">
              <a:lnSpc>
                <a:spcPct val="80000"/>
              </a:lnSpc>
              <a:spcBef>
                <a:spcPct val="0"/>
              </a:spcBef>
              <a:buFont typeface="Arial" pitchFamily="34" charset="0"/>
              <a:buChar char="•"/>
            </a:pPr>
            <a:r>
              <a:rPr lang="fr-FR" sz="2000" dirty="0">
                <a:solidFill>
                  <a:schemeClr val="tx1"/>
                </a:solidFill>
                <a:latin typeface="Calibri" panose="020F0502020204030204" pitchFamily="34" charset="0"/>
              </a:rPr>
              <a:t>Une politique, des directives et un cadre clairs en réponse aux </a:t>
            </a:r>
            <a:r>
              <a:rPr lang="fr-FR" sz="2000" dirty="0" smtClean="0">
                <a:solidFill>
                  <a:schemeClr val="tx1"/>
                </a:solidFill>
                <a:latin typeface="Calibri" panose="020F0502020204030204" pitchFamily="34" charset="0"/>
              </a:rPr>
              <a:t>demandes. </a:t>
            </a:r>
            <a:r>
              <a:rPr lang="en-GB" altLang="en-US" sz="2000" dirty="0" smtClean="0">
                <a:solidFill>
                  <a:srgbClr val="000000"/>
                </a:solidFill>
                <a:latin typeface="Calibri" pitchFamily="34" charset="0"/>
              </a:rPr>
              <a:t> </a:t>
            </a:r>
            <a:endParaRPr lang="en-GB" altLang="en-US" sz="2000" dirty="0">
              <a:solidFill>
                <a:srgbClr val="000000"/>
              </a:solidFill>
              <a:latin typeface="Calibri" pitchFamily="34" charset="0"/>
            </a:endParaRPr>
          </a:p>
          <a:p>
            <a:pPr eaLnBrk="1" hangingPunct="1">
              <a:lnSpc>
                <a:spcPct val="80000"/>
              </a:lnSpc>
              <a:spcBef>
                <a:spcPct val="0"/>
              </a:spcBef>
              <a:buFont typeface="Arial" pitchFamily="34" charset="0"/>
              <a:buChar char="•"/>
            </a:pPr>
            <a:endParaRPr lang="en-GB" altLang="en-US" sz="2000" dirty="0">
              <a:solidFill>
                <a:srgbClr val="000000"/>
              </a:solidFill>
              <a:latin typeface="Calibri" pitchFamily="34" charset="0"/>
            </a:endParaRPr>
          </a:p>
          <a:p>
            <a:pPr eaLnBrk="1" hangingPunct="1">
              <a:lnSpc>
                <a:spcPct val="80000"/>
              </a:lnSpc>
              <a:spcBef>
                <a:spcPct val="0"/>
              </a:spcBef>
              <a:buFont typeface="Arial" pitchFamily="34" charset="0"/>
              <a:buChar char="•"/>
            </a:pPr>
            <a:r>
              <a:rPr lang="fr-FR" sz="2000" dirty="0">
                <a:solidFill>
                  <a:schemeClr val="tx1"/>
                </a:solidFill>
                <a:latin typeface="Calibri" panose="020F0502020204030204" pitchFamily="34" charset="0"/>
              </a:rPr>
              <a:t>De bonnes compétences en matière de communication (formulation, terminologie, concepts communs </a:t>
            </a:r>
            <a:r>
              <a:rPr lang="fr-FR" sz="2000" dirty="0" smtClean="0">
                <a:solidFill>
                  <a:schemeClr val="tx1"/>
                </a:solidFill>
                <a:latin typeface="Calibri" panose="020F0502020204030204" pitchFamily="34" charset="0"/>
              </a:rPr>
              <a:t/>
            </a:r>
            <a:br>
              <a:rPr lang="fr-FR" sz="2000" dirty="0" smtClean="0">
                <a:solidFill>
                  <a:schemeClr val="tx1"/>
                </a:solidFill>
                <a:latin typeface="Calibri" panose="020F0502020204030204" pitchFamily="34" charset="0"/>
              </a:rPr>
            </a:br>
            <a:r>
              <a:rPr lang="fr-FR" sz="2000" dirty="0" smtClean="0">
                <a:solidFill>
                  <a:schemeClr val="tx1"/>
                </a:solidFill>
                <a:latin typeface="Calibri" panose="020F0502020204030204" pitchFamily="34" charset="0"/>
              </a:rPr>
              <a:t>et </a:t>
            </a:r>
            <a:r>
              <a:rPr lang="fr-FR" sz="2000" dirty="0">
                <a:solidFill>
                  <a:schemeClr val="tx1"/>
                </a:solidFill>
                <a:latin typeface="Calibri" panose="020F0502020204030204" pitchFamily="34" charset="0"/>
              </a:rPr>
              <a:t>compréhension également commune</a:t>
            </a:r>
            <a:r>
              <a:rPr lang="fr-FR" sz="2000" dirty="0" smtClean="0">
                <a:solidFill>
                  <a:schemeClr val="tx1"/>
                </a:solidFill>
                <a:latin typeface="Calibri" panose="020F0502020204030204" pitchFamily="34" charset="0"/>
              </a:rPr>
              <a:t>).</a:t>
            </a:r>
            <a:endParaRPr lang="en-GB" altLang="en-US" sz="2000" dirty="0">
              <a:solidFill>
                <a:schemeClr val="tx1"/>
              </a:solidFill>
              <a:latin typeface="Calibri" pitchFamily="34" charset="0"/>
            </a:endParaRPr>
          </a:p>
          <a:p>
            <a:pPr eaLnBrk="1" hangingPunct="1">
              <a:lnSpc>
                <a:spcPct val="80000"/>
              </a:lnSpc>
              <a:spcBef>
                <a:spcPct val="0"/>
              </a:spcBef>
              <a:buFont typeface="Arial" pitchFamily="34" charset="0"/>
              <a:buChar char="•"/>
            </a:pPr>
            <a:endParaRPr lang="en-GB" altLang="en-US" sz="2000" dirty="0">
              <a:solidFill>
                <a:srgbClr val="000000"/>
              </a:solidFill>
              <a:latin typeface="Calibri" pitchFamily="34" charset="0"/>
            </a:endParaRPr>
          </a:p>
          <a:p>
            <a:pPr eaLnBrk="1" hangingPunct="1">
              <a:lnSpc>
                <a:spcPct val="80000"/>
              </a:lnSpc>
              <a:spcBef>
                <a:spcPct val="0"/>
              </a:spcBef>
              <a:buFont typeface="Arial" pitchFamily="34" charset="0"/>
              <a:buChar char="•"/>
            </a:pPr>
            <a:r>
              <a:rPr lang="fr-FR" sz="2000" dirty="0">
                <a:solidFill>
                  <a:schemeClr val="tx1"/>
                </a:solidFill>
                <a:latin typeface="Calibri" panose="020F0502020204030204" pitchFamily="34" charset="0"/>
              </a:rPr>
              <a:t>Comportement ouvert et </a:t>
            </a:r>
            <a:r>
              <a:rPr lang="fr-FR" sz="2000" dirty="0" smtClean="0">
                <a:solidFill>
                  <a:schemeClr val="tx1"/>
                </a:solidFill>
                <a:latin typeface="Calibri" panose="020F0502020204030204" pitchFamily="34" charset="0"/>
              </a:rPr>
              <a:t>amical.</a:t>
            </a:r>
            <a:endParaRPr lang="en-GB" altLang="en-US" sz="2000" dirty="0">
              <a:solidFill>
                <a:schemeClr val="tx1"/>
              </a:solidFill>
              <a:latin typeface="Calibri" pitchFamily="34" charset="0"/>
            </a:endParaRPr>
          </a:p>
          <a:p>
            <a:pPr eaLnBrk="1" hangingPunct="1">
              <a:lnSpc>
                <a:spcPct val="80000"/>
              </a:lnSpc>
              <a:spcBef>
                <a:spcPct val="0"/>
              </a:spcBef>
              <a:buFont typeface="Arial" pitchFamily="34" charset="0"/>
              <a:buChar char="•"/>
            </a:pPr>
            <a:endParaRPr lang="en-GB" altLang="en-US" sz="2000" dirty="0">
              <a:solidFill>
                <a:srgbClr val="000000"/>
              </a:solidFill>
              <a:latin typeface="Calibri" pitchFamily="34" charset="0"/>
            </a:endParaRPr>
          </a:p>
          <a:p>
            <a:pPr eaLnBrk="1" hangingPunct="1">
              <a:lnSpc>
                <a:spcPct val="80000"/>
              </a:lnSpc>
              <a:spcBef>
                <a:spcPct val="0"/>
              </a:spcBef>
              <a:buFont typeface="Arial" pitchFamily="34" charset="0"/>
              <a:buChar char="•"/>
            </a:pPr>
            <a:endParaRPr lang="en-GB" altLang="en-US" sz="2000" dirty="0">
              <a:solidFill>
                <a:srgbClr val="000000"/>
              </a:solidFill>
              <a:latin typeface="Calibri" pitchFamily="34" charset="0"/>
            </a:endParaRPr>
          </a:p>
          <a:p>
            <a:pPr eaLnBrk="1" hangingPunct="1">
              <a:lnSpc>
                <a:spcPct val="80000"/>
              </a:lnSpc>
              <a:spcBef>
                <a:spcPct val="0"/>
              </a:spcBef>
              <a:buFont typeface="Arial" pitchFamily="34" charset="0"/>
              <a:buChar char="•"/>
            </a:pPr>
            <a:r>
              <a:rPr lang="fr-FR" sz="2000" dirty="0">
                <a:solidFill>
                  <a:schemeClr val="tx1"/>
                </a:solidFill>
                <a:latin typeface="Calibri" panose="020F0502020204030204" pitchFamily="34" charset="0"/>
              </a:rPr>
              <a:t>Une bonne préparation est toujours </a:t>
            </a:r>
            <a:r>
              <a:rPr lang="fr-FR" sz="2000" dirty="0" smtClean="0">
                <a:solidFill>
                  <a:schemeClr val="tx1"/>
                </a:solidFill>
                <a:latin typeface="Calibri" panose="020F0502020204030204" pitchFamily="34" charset="0"/>
              </a:rPr>
              <a:t/>
            </a:r>
            <a:br>
              <a:rPr lang="fr-FR" sz="2000" dirty="0" smtClean="0">
                <a:solidFill>
                  <a:schemeClr val="tx1"/>
                </a:solidFill>
                <a:latin typeface="Calibri" panose="020F0502020204030204" pitchFamily="34" charset="0"/>
              </a:rPr>
            </a:br>
            <a:r>
              <a:rPr lang="fr-FR" sz="2000" dirty="0" smtClean="0">
                <a:solidFill>
                  <a:schemeClr val="tx1"/>
                </a:solidFill>
                <a:latin typeface="Calibri" panose="020F0502020204030204" pitchFamily="34" charset="0"/>
              </a:rPr>
              <a:t>payante</a:t>
            </a:r>
            <a:r>
              <a:rPr lang="fr-FR" sz="2000" dirty="0">
                <a:solidFill>
                  <a:schemeClr val="tx1"/>
                </a:solidFill>
                <a:latin typeface="Calibri" panose="020F0502020204030204" pitchFamily="34" charset="0"/>
              </a:rPr>
              <a:t>!</a:t>
            </a:r>
            <a:r>
              <a:rPr lang="en-GB" altLang="en-US" sz="2000" dirty="0" smtClean="0">
                <a:solidFill>
                  <a:srgbClr val="000000"/>
                </a:solidFill>
                <a:latin typeface="Calibri" pitchFamily="34" charset="0"/>
              </a:rPr>
              <a:t> </a:t>
            </a:r>
            <a:endParaRPr lang="en-GB" altLang="en-US" sz="2000" dirty="0">
              <a:solidFill>
                <a:srgbClr val="000000"/>
              </a:solidFill>
              <a:latin typeface="Calibri" pitchFamily="34" charset="0"/>
            </a:endParaRPr>
          </a:p>
          <a:p>
            <a:pPr eaLnBrk="1" hangingPunct="1">
              <a:lnSpc>
                <a:spcPct val="80000"/>
              </a:lnSpc>
              <a:spcBef>
                <a:spcPct val="0"/>
              </a:spcBef>
              <a:buFont typeface="Arial" pitchFamily="34" charset="0"/>
              <a:buNone/>
            </a:pPr>
            <a:r>
              <a:rPr lang="en-GB" altLang="en-US" sz="2000" dirty="0">
                <a:solidFill>
                  <a:schemeClr val="tx1"/>
                </a:solidFill>
                <a:latin typeface="Calibri" pitchFamily="34" charset="0"/>
              </a:rPr>
              <a:t>       </a:t>
            </a:r>
            <a:r>
              <a:rPr lang="en-GB" altLang="en-US" sz="2000" dirty="0" smtClean="0">
                <a:solidFill>
                  <a:schemeClr val="tx1"/>
                </a:solidFill>
                <a:latin typeface="Calibri" pitchFamily="34" charset="0"/>
              </a:rPr>
              <a:t> </a:t>
            </a:r>
            <a:r>
              <a:rPr lang="fr-FR" sz="2000" dirty="0" smtClean="0">
                <a:solidFill>
                  <a:schemeClr val="tx1"/>
                </a:solidFill>
                <a:latin typeface="Calibri" panose="020F0502020204030204" pitchFamily="34" charset="0"/>
              </a:rPr>
              <a:t>L’impréparation </a:t>
            </a:r>
            <a:r>
              <a:rPr lang="fr-FR" sz="2000" dirty="0">
                <a:solidFill>
                  <a:schemeClr val="tx1"/>
                </a:solidFill>
                <a:latin typeface="Calibri" panose="020F0502020204030204" pitchFamily="34" charset="0"/>
              </a:rPr>
              <a:t>porte atteinte à votre </a:t>
            </a:r>
            <a:r>
              <a:rPr lang="fr-FR" sz="2000" dirty="0" smtClean="0">
                <a:solidFill>
                  <a:schemeClr val="tx1"/>
                </a:solidFill>
                <a:latin typeface="Calibri" panose="020F0502020204030204" pitchFamily="34" charset="0"/>
              </a:rPr>
              <a:t/>
            </a:r>
            <a:br>
              <a:rPr lang="fr-FR" sz="2000" dirty="0" smtClean="0">
                <a:solidFill>
                  <a:schemeClr val="tx1"/>
                </a:solidFill>
                <a:latin typeface="Calibri" panose="020F0502020204030204" pitchFamily="34" charset="0"/>
              </a:rPr>
            </a:br>
            <a:r>
              <a:rPr lang="fr-FR" sz="2000" dirty="0" smtClean="0">
                <a:solidFill>
                  <a:schemeClr val="tx1"/>
                </a:solidFill>
                <a:latin typeface="Calibri" panose="020F0502020204030204" pitchFamily="34" charset="0"/>
              </a:rPr>
              <a:t>propre </a:t>
            </a:r>
            <a:r>
              <a:rPr lang="fr-FR" sz="2000" dirty="0">
                <a:solidFill>
                  <a:schemeClr val="tx1"/>
                </a:solidFill>
                <a:latin typeface="Calibri" panose="020F0502020204030204" pitchFamily="34" charset="0"/>
              </a:rPr>
              <a:t>réputation, ainsi qu’à celle de </a:t>
            </a:r>
            <a:r>
              <a:rPr lang="fr-FR" sz="2000" dirty="0" smtClean="0">
                <a:solidFill>
                  <a:schemeClr val="tx1"/>
                </a:solidFill>
                <a:latin typeface="Calibri" panose="020F0502020204030204" pitchFamily="34" charset="0"/>
              </a:rPr>
              <a:t/>
            </a:r>
            <a:br>
              <a:rPr lang="fr-FR" sz="2000" dirty="0" smtClean="0">
                <a:solidFill>
                  <a:schemeClr val="tx1"/>
                </a:solidFill>
                <a:latin typeface="Calibri" panose="020F0502020204030204" pitchFamily="34" charset="0"/>
              </a:rPr>
            </a:br>
            <a:r>
              <a:rPr lang="fr-FR" sz="2000" dirty="0" smtClean="0">
                <a:solidFill>
                  <a:schemeClr val="tx1"/>
                </a:solidFill>
                <a:latin typeface="Calibri" panose="020F0502020204030204" pitchFamily="34" charset="0"/>
              </a:rPr>
              <a:t>la </a:t>
            </a:r>
            <a:r>
              <a:rPr lang="fr-FR" sz="2000" dirty="0">
                <a:solidFill>
                  <a:schemeClr val="tx1"/>
                </a:solidFill>
                <a:latin typeface="Calibri" panose="020F0502020204030204" pitchFamily="34" charset="0"/>
              </a:rPr>
              <a:t>mission.</a:t>
            </a:r>
            <a:endParaRPr lang="en-GB" altLang="en-US" sz="2000" dirty="0">
              <a:solidFill>
                <a:schemeClr val="tx1"/>
              </a:solidFill>
              <a:latin typeface="Calibri" pitchFamily="34" charset="0"/>
            </a:endParaRPr>
          </a:p>
          <a:p>
            <a:pPr eaLnBrk="1" hangingPunct="1">
              <a:lnSpc>
                <a:spcPct val="80000"/>
              </a:lnSpc>
              <a:spcBef>
                <a:spcPct val="0"/>
              </a:spcBef>
              <a:buFont typeface="Arial" pitchFamily="34" charset="0"/>
              <a:buChar char="•"/>
            </a:pPr>
            <a:endParaRPr lang="en-GB" altLang="en-US" sz="2000" dirty="0">
              <a:solidFill>
                <a:srgbClr val="000000"/>
              </a:solidFill>
              <a:latin typeface="Calibri" pitchFamily="34" charset="0"/>
            </a:endParaRPr>
          </a:p>
          <a:p>
            <a:pPr eaLnBrk="1" hangingPunct="1">
              <a:lnSpc>
                <a:spcPct val="80000"/>
              </a:lnSpc>
              <a:spcBef>
                <a:spcPct val="0"/>
              </a:spcBef>
              <a:buFontTx/>
              <a:buNone/>
            </a:pPr>
            <a:endParaRPr lang="fi-FI" altLang="en-US" sz="2000" dirty="0">
              <a:solidFill>
                <a:srgbClr val="000000"/>
              </a:solidFill>
              <a:latin typeface="Calibri" pitchFamily="34" charset="0"/>
            </a:endParaRPr>
          </a:p>
        </p:txBody>
      </p:sp>
      <p:sp>
        <p:nvSpPr>
          <p:cNvPr id="231427" name="Rectangle 6"/>
          <p:cNvSpPr>
            <a:spLocks noChangeArrowheads="1"/>
          </p:cNvSpPr>
          <p:nvPr/>
        </p:nvSpPr>
        <p:spPr bwMode="auto">
          <a:xfrm>
            <a:off x="1694782" y="855663"/>
            <a:ext cx="5686172"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fr-FR" b="0" dirty="0">
                <a:solidFill>
                  <a:schemeClr val="tx1"/>
                </a:solidFill>
                <a:latin typeface="Calibri" panose="020F0502020204030204" pitchFamily="34" charset="0"/>
              </a:rPr>
              <a:t>Principales exigences en matière de </a:t>
            </a:r>
            <a:r>
              <a:rPr lang="fr-FR" b="0" dirty="0" smtClean="0">
                <a:solidFill>
                  <a:schemeClr val="tx1"/>
                </a:solidFill>
                <a:latin typeface="Calibri" panose="020F0502020204030204" pitchFamily="34" charset="0"/>
              </a:rPr>
              <a:t>liaison</a:t>
            </a:r>
            <a:endParaRPr lang="en-GB" altLang="en-US" b="0" dirty="0">
              <a:solidFill>
                <a:srgbClr val="000000"/>
              </a:solidFill>
              <a:latin typeface="Calibri" pitchFamily="34" charset="0"/>
            </a:endParaRPr>
          </a:p>
        </p:txBody>
      </p:sp>
      <p:grpSp>
        <p:nvGrpSpPr>
          <p:cNvPr id="231429" name="Group 13"/>
          <p:cNvGrpSpPr>
            <a:grpSpLocks/>
          </p:cNvGrpSpPr>
          <p:nvPr/>
        </p:nvGrpSpPr>
        <p:grpSpPr bwMode="auto">
          <a:xfrm>
            <a:off x="5340350" y="3467100"/>
            <a:ext cx="3533775" cy="2971800"/>
            <a:chOff x="3364" y="2184"/>
            <a:chExt cx="1597" cy="1296"/>
          </a:xfrm>
        </p:grpSpPr>
        <p:pic>
          <p:nvPicPr>
            <p:cNvPr id="231431" name="Picture 11" descr="United Nations Mission in Liberia Civil Affairs Section Visits Tubmanbur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88" y="2184"/>
              <a:ext cx="1509" cy="1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432" name="Text Box 12"/>
            <p:cNvSpPr txBox="1">
              <a:spLocks noChangeArrowheads="1"/>
            </p:cNvSpPr>
            <p:nvPr/>
          </p:nvSpPr>
          <p:spPr bwMode="auto">
            <a:xfrm>
              <a:off x="3364" y="3321"/>
              <a:ext cx="1597" cy="159"/>
            </a:xfrm>
            <a:prstGeom prst="rect">
              <a:avLst/>
            </a:prstGeom>
            <a:solidFill>
              <a:srgbClr val="DDDDDD"/>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spcBef>
                  <a:spcPct val="0"/>
                </a:spcBef>
                <a:buClr>
                  <a:srgbClr val="FFFFFF"/>
                </a:buClr>
                <a:buSzPct val="80000"/>
                <a:buFont typeface="Wingdings" pitchFamily="2" charset="2"/>
                <a:buNone/>
              </a:pPr>
              <a:r>
                <a:rPr lang="en-US" altLang="en-US" sz="1000" b="0" dirty="0">
                  <a:solidFill>
                    <a:srgbClr val="000000"/>
                  </a:solidFill>
                  <a:latin typeface="Calibri" pitchFamily="34" charset="0"/>
                </a:rPr>
                <a:t>United Nations Mission in Liberia Civil Affairs Section Visits </a:t>
              </a:r>
              <a:r>
                <a:rPr lang="en-US" altLang="en-US" sz="1000" b="0" dirty="0" err="1">
                  <a:solidFill>
                    <a:srgbClr val="000000"/>
                  </a:solidFill>
                  <a:latin typeface="Calibri" pitchFamily="34" charset="0"/>
                </a:rPr>
                <a:t>Tubmanburg</a:t>
              </a:r>
              <a:r>
                <a:rPr lang="en-US" altLang="en-US" sz="1000" b="0" dirty="0">
                  <a:solidFill>
                    <a:srgbClr val="000000"/>
                  </a:solidFill>
                  <a:latin typeface="Calibri" pitchFamily="34" charset="0"/>
                </a:rPr>
                <a:t> 13 January 2004 </a:t>
              </a:r>
            </a:p>
          </p:txBody>
        </p:sp>
      </p:gr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12" name="Rectangle 3"/>
          <p:cNvSpPr>
            <a:spLocks noChangeArrowheads="1"/>
          </p:cNvSpPr>
          <p:nvPr/>
        </p:nvSpPr>
        <p:spPr bwMode="auto">
          <a:xfrm>
            <a:off x="2108795" y="276225"/>
            <a:ext cx="4874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pPr>
            <a:r>
              <a:rPr lang="en-US" altLang="en-US" sz="3200" dirty="0" smtClean="0">
                <a:solidFill>
                  <a:srgbClr val="000000"/>
                </a:solidFill>
                <a:latin typeface="Calibri" pitchFamily="34" charset="0"/>
              </a:rPr>
              <a:t>LIAISON CIVILO-MILITAIRE</a:t>
            </a:r>
            <a:endParaRPr lang="en-US" altLang="en-US" sz="3200" dirty="0">
              <a:solidFill>
                <a:srgbClr val="000000"/>
              </a:solidFill>
              <a:latin typeface="Calibri" pitchFamily="34" charset="0"/>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174</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3"/>
          <p:cNvSpPr>
            <a:spLocks noGrp="1" noRot="1" noChangeArrowheads="1"/>
          </p:cNvSpPr>
          <p:nvPr>
            <p:ph type="body" idx="4294967295"/>
          </p:nvPr>
        </p:nvSpPr>
        <p:spPr>
          <a:xfrm>
            <a:off x="304800" y="1643063"/>
            <a:ext cx="8534400" cy="4743450"/>
          </a:xfrm>
        </p:spPr>
        <p:txBody>
          <a:bodyPr/>
          <a:lstStyle/>
          <a:p>
            <a:pPr marL="3175" indent="-3175">
              <a:buNone/>
            </a:pPr>
            <a:r>
              <a:rPr lang="fr-FR" sz="2600" dirty="0">
                <a:solidFill>
                  <a:schemeClr val="tx1"/>
                </a:solidFill>
                <a:latin typeface="Calibri" panose="020F0502020204030204" pitchFamily="34" charset="0"/>
              </a:rPr>
              <a:t>La CIMIC-NU peut représenter la Force pour l’appui à des activités humanitaires telles que :</a:t>
            </a:r>
            <a:r>
              <a:rPr lang="en-US" altLang="en-US" sz="2600" dirty="0" smtClean="0">
                <a:solidFill>
                  <a:schemeClr val="tx1"/>
                </a:solidFill>
                <a:latin typeface="Calibri" pitchFamily="34" charset="0"/>
              </a:rPr>
              <a:t> </a:t>
            </a:r>
          </a:p>
          <a:p>
            <a:pPr marL="403225" lvl="1" indent="-3175">
              <a:buNone/>
            </a:pPr>
            <a:r>
              <a:rPr lang="en-US" altLang="en-US" sz="2600" b="1" dirty="0" smtClean="0">
                <a:solidFill>
                  <a:schemeClr val="tx1"/>
                </a:solidFill>
                <a:latin typeface="Calibri" pitchFamily="34" charset="0"/>
              </a:rPr>
              <a:t>1) 	</a:t>
            </a:r>
            <a:r>
              <a:rPr lang="fr-FR" sz="2600" b="1" dirty="0" smtClean="0">
                <a:solidFill>
                  <a:schemeClr val="tx1"/>
                </a:solidFill>
                <a:latin typeface="Calibri" panose="020F0502020204030204" pitchFamily="34" charset="0"/>
              </a:rPr>
              <a:t>La </a:t>
            </a:r>
            <a:r>
              <a:rPr lang="fr-FR" sz="2600" b="1" dirty="0">
                <a:solidFill>
                  <a:schemeClr val="tx1"/>
                </a:solidFill>
                <a:latin typeface="Calibri" panose="020F0502020204030204" pitchFamily="34" charset="0"/>
              </a:rPr>
              <a:t>planification stratégique;</a:t>
            </a:r>
            <a:r>
              <a:rPr lang="en-US" altLang="en-US" sz="2600" b="1" dirty="0" smtClean="0">
                <a:solidFill>
                  <a:schemeClr val="tx1"/>
                </a:solidFill>
                <a:latin typeface="Calibri" pitchFamily="34" charset="0"/>
              </a:rPr>
              <a:t> </a:t>
            </a:r>
          </a:p>
          <a:p>
            <a:pPr marL="403225" lvl="1" indent="-3175">
              <a:buNone/>
            </a:pPr>
            <a:r>
              <a:rPr lang="en-US" altLang="en-US" sz="2600" b="1" dirty="0" smtClean="0">
                <a:solidFill>
                  <a:schemeClr val="tx1"/>
                </a:solidFill>
                <a:latin typeface="Calibri" pitchFamily="34" charset="0"/>
              </a:rPr>
              <a:t>2)	</a:t>
            </a:r>
            <a:r>
              <a:rPr lang="fr-FR" sz="2600" b="1" dirty="0" smtClean="0">
                <a:solidFill>
                  <a:schemeClr val="tx1"/>
                </a:solidFill>
                <a:latin typeface="Calibri" panose="020F0502020204030204" pitchFamily="34" charset="0"/>
              </a:rPr>
              <a:t>La </a:t>
            </a:r>
            <a:r>
              <a:rPr lang="fr-FR" sz="2600" b="1" dirty="0">
                <a:solidFill>
                  <a:schemeClr val="tx1"/>
                </a:solidFill>
                <a:latin typeface="Calibri" panose="020F0502020204030204" pitchFamily="34" charset="0"/>
              </a:rPr>
              <a:t>gestion de l’information;</a:t>
            </a:r>
            <a:endParaRPr lang="en-US" altLang="en-US" sz="2600" b="1" dirty="0" smtClean="0">
              <a:solidFill>
                <a:schemeClr val="tx1"/>
              </a:solidFill>
              <a:latin typeface="Calibri" pitchFamily="34" charset="0"/>
            </a:endParaRPr>
          </a:p>
          <a:p>
            <a:pPr marL="403225" lvl="1" indent="-3175">
              <a:buNone/>
            </a:pPr>
            <a:r>
              <a:rPr lang="en-US" altLang="en-US" sz="2600" b="1" dirty="0" smtClean="0">
                <a:solidFill>
                  <a:schemeClr val="tx1"/>
                </a:solidFill>
                <a:latin typeface="Calibri" pitchFamily="34" charset="0"/>
              </a:rPr>
              <a:t>3) 	</a:t>
            </a:r>
            <a:r>
              <a:rPr lang="fr-FR" sz="2600" b="1" dirty="0" smtClean="0">
                <a:solidFill>
                  <a:schemeClr val="tx1"/>
                </a:solidFill>
                <a:latin typeface="Calibri" panose="020F0502020204030204" pitchFamily="34" charset="0"/>
              </a:rPr>
              <a:t>La </a:t>
            </a:r>
            <a:r>
              <a:rPr lang="fr-FR" sz="2600" b="1" dirty="0">
                <a:solidFill>
                  <a:schemeClr val="tx1"/>
                </a:solidFill>
                <a:latin typeface="Calibri" panose="020F0502020204030204" pitchFamily="34" charset="0"/>
              </a:rPr>
              <a:t>mobilisation de ressources et la garantie </a:t>
            </a:r>
            <a:r>
              <a:rPr lang="fr-FR" sz="2600" b="1" dirty="0" smtClean="0">
                <a:solidFill>
                  <a:schemeClr val="tx1"/>
                </a:solidFill>
                <a:latin typeface="Calibri" panose="020F0502020204030204" pitchFamily="34" charset="0"/>
              </a:rPr>
              <a:t>de</a:t>
            </a:r>
            <a:br>
              <a:rPr lang="fr-FR" sz="2600" b="1" dirty="0" smtClean="0">
                <a:solidFill>
                  <a:schemeClr val="tx1"/>
                </a:solidFill>
                <a:latin typeface="Calibri" panose="020F0502020204030204" pitchFamily="34" charset="0"/>
              </a:rPr>
            </a:br>
            <a:r>
              <a:rPr lang="fr-FR" sz="2600" b="1" dirty="0" smtClean="0">
                <a:solidFill>
                  <a:schemeClr val="tx1"/>
                </a:solidFill>
                <a:latin typeface="Calibri" panose="020F0502020204030204" pitchFamily="34" charset="0"/>
              </a:rPr>
              <a:t>	responsabilité</a:t>
            </a:r>
            <a:r>
              <a:rPr lang="fr-FR" sz="2600" b="1" dirty="0">
                <a:solidFill>
                  <a:schemeClr val="tx1"/>
                </a:solidFill>
                <a:latin typeface="Calibri" panose="020F0502020204030204" pitchFamily="34" charset="0"/>
              </a:rPr>
              <a:t>;</a:t>
            </a:r>
            <a:r>
              <a:rPr lang="en-US" altLang="en-US" sz="2600" b="1" dirty="0" smtClean="0">
                <a:solidFill>
                  <a:schemeClr val="tx1"/>
                </a:solidFill>
                <a:latin typeface="Calibri" pitchFamily="34" charset="0"/>
              </a:rPr>
              <a:t> </a:t>
            </a:r>
          </a:p>
          <a:p>
            <a:pPr marL="403225" lvl="1" indent="-3175">
              <a:buNone/>
            </a:pPr>
            <a:r>
              <a:rPr lang="en-US" altLang="en-US" sz="2600" b="1" dirty="0" smtClean="0">
                <a:solidFill>
                  <a:schemeClr val="tx1"/>
                </a:solidFill>
                <a:latin typeface="Calibri" pitchFamily="34" charset="0"/>
              </a:rPr>
              <a:t>4)	</a:t>
            </a:r>
            <a:r>
              <a:rPr lang="fr-FR" sz="2600" b="1" dirty="0" smtClean="0">
                <a:solidFill>
                  <a:schemeClr val="tx1"/>
                </a:solidFill>
                <a:latin typeface="Calibri" panose="020F0502020204030204" pitchFamily="34" charset="0"/>
              </a:rPr>
              <a:t>La </a:t>
            </a:r>
            <a:r>
              <a:rPr lang="fr-FR" sz="2600" b="1" dirty="0">
                <a:solidFill>
                  <a:schemeClr val="tx1"/>
                </a:solidFill>
                <a:latin typeface="Calibri" panose="020F0502020204030204" pitchFamily="34" charset="0"/>
              </a:rPr>
              <a:t>répartition des tâches;</a:t>
            </a:r>
            <a:r>
              <a:rPr lang="en-US" altLang="en-US" sz="2600" b="1" dirty="0" smtClean="0">
                <a:solidFill>
                  <a:schemeClr val="tx1"/>
                </a:solidFill>
                <a:latin typeface="Calibri" pitchFamily="34" charset="0"/>
              </a:rPr>
              <a:t> </a:t>
            </a:r>
          </a:p>
          <a:p>
            <a:pPr marL="403225" lvl="1" indent="-3175">
              <a:buNone/>
            </a:pPr>
            <a:r>
              <a:rPr lang="en-US" altLang="en-US" sz="2600" b="1" dirty="0" smtClean="0">
                <a:solidFill>
                  <a:schemeClr val="tx1"/>
                </a:solidFill>
                <a:latin typeface="Calibri" pitchFamily="34" charset="0"/>
              </a:rPr>
              <a:t>5)	</a:t>
            </a:r>
            <a:r>
              <a:rPr lang="fr-FR" sz="2600" b="1" dirty="0" smtClean="0">
                <a:solidFill>
                  <a:schemeClr val="tx1"/>
                </a:solidFill>
                <a:latin typeface="Calibri" panose="020F0502020204030204" pitchFamily="34" charset="0"/>
              </a:rPr>
              <a:t>La </a:t>
            </a:r>
            <a:r>
              <a:rPr lang="fr-FR" sz="2600" b="1" dirty="0">
                <a:solidFill>
                  <a:schemeClr val="tx1"/>
                </a:solidFill>
                <a:latin typeface="Calibri" panose="020F0502020204030204" pitchFamily="34" charset="0"/>
              </a:rPr>
              <a:t>négociation avec le pouvoir politique du pays hôte;</a:t>
            </a:r>
            <a:r>
              <a:rPr lang="en-US" altLang="en-US" sz="2600" b="1" dirty="0" smtClean="0">
                <a:solidFill>
                  <a:schemeClr val="tx1"/>
                </a:solidFill>
                <a:latin typeface="Calibri" pitchFamily="34" charset="0"/>
              </a:rPr>
              <a:t> </a:t>
            </a:r>
          </a:p>
          <a:p>
            <a:pPr marL="403225" lvl="1" indent="-3175">
              <a:buNone/>
            </a:pPr>
            <a:r>
              <a:rPr lang="en-US" altLang="en-US" sz="2600" b="1" dirty="0" smtClean="0">
                <a:solidFill>
                  <a:schemeClr val="tx1"/>
                </a:solidFill>
                <a:latin typeface="Calibri" pitchFamily="34" charset="0"/>
              </a:rPr>
              <a:t>6)	</a:t>
            </a:r>
            <a:r>
              <a:rPr lang="fr-FR" sz="2600" b="1" dirty="0" smtClean="0">
                <a:solidFill>
                  <a:schemeClr val="tx1"/>
                </a:solidFill>
                <a:latin typeface="Calibri" panose="020F0502020204030204" pitchFamily="34" charset="0"/>
              </a:rPr>
              <a:t>L’offre </a:t>
            </a:r>
            <a:r>
              <a:rPr lang="fr-FR" sz="2600" b="1" dirty="0">
                <a:solidFill>
                  <a:schemeClr val="tx1"/>
                </a:solidFill>
                <a:latin typeface="Calibri" panose="020F0502020204030204" pitchFamily="34" charset="0"/>
              </a:rPr>
              <a:t>de direction des opérations. </a:t>
            </a:r>
            <a:r>
              <a:rPr lang="en-US" altLang="en-US" sz="2600" b="1" dirty="0" smtClean="0">
                <a:solidFill>
                  <a:schemeClr val="tx1"/>
                </a:solidFill>
                <a:latin typeface="Calibri" pitchFamily="34" charset="0"/>
              </a:rPr>
              <a:t> </a:t>
            </a:r>
          </a:p>
          <a:p>
            <a:pPr marL="3175" indent="-3175">
              <a:buFont typeface="Wingdings" pitchFamily="2" charset="2"/>
              <a:buNone/>
            </a:pPr>
            <a:endParaRPr lang="en-US" altLang="en-US" sz="2600" i="1" dirty="0" smtClean="0">
              <a:solidFill>
                <a:schemeClr val="tx1"/>
              </a:solidFill>
              <a:latin typeface="Calibri" pitchFamily="34" charset="0"/>
            </a:endParaRPr>
          </a:p>
        </p:txBody>
      </p:sp>
      <p:sp>
        <p:nvSpPr>
          <p:cNvPr id="232451" name="Rectangle 4"/>
          <p:cNvSpPr>
            <a:spLocks noChangeArrowheads="1"/>
          </p:cNvSpPr>
          <p:nvPr/>
        </p:nvSpPr>
        <p:spPr bwMode="auto">
          <a:xfrm>
            <a:off x="2923364" y="893763"/>
            <a:ext cx="3319499"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en-GB" altLang="en-US" dirty="0">
                <a:solidFill>
                  <a:srgbClr val="000000"/>
                </a:solidFill>
                <a:latin typeface="Calibri" pitchFamily="34" charset="0"/>
              </a:rPr>
              <a:t>Liaison </a:t>
            </a:r>
            <a:r>
              <a:rPr lang="en-GB" altLang="en-US" dirty="0" smtClean="0">
                <a:solidFill>
                  <a:srgbClr val="000000"/>
                </a:solidFill>
                <a:latin typeface="Calibri" pitchFamily="34" charset="0"/>
              </a:rPr>
              <a:t>et </a:t>
            </a:r>
            <a:r>
              <a:rPr lang="en-GB" altLang="en-US" dirty="0">
                <a:solidFill>
                  <a:srgbClr val="000000"/>
                </a:solidFill>
                <a:latin typeface="Calibri" pitchFamily="34" charset="0"/>
              </a:rPr>
              <a:t>c</a:t>
            </a:r>
            <a:r>
              <a:rPr lang="en-GB" altLang="en-US" dirty="0" smtClean="0">
                <a:solidFill>
                  <a:srgbClr val="000000"/>
                </a:solidFill>
                <a:latin typeface="Calibri" pitchFamily="34" charset="0"/>
              </a:rPr>
              <a:t>oordination</a:t>
            </a:r>
            <a:endParaRPr lang="en-GB" altLang="en-US" dirty="0">
              <a:solidFill>
                <a:srgbClr val="000000"/>
              </a:solidFill>
              <a:latin typeface="Calibri" pitchFamily="34" charset="0"/>
            </a:endParaRPr>
          </a:p>
        </p:txBody>
      </p:sp>
      <p:sp>
        <p:nvSpPr>
          <p:cNvPr id="6" name="ZoneTexte 5"/>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9" name="Rectangle 3"/>
          <p:cNvSpPr>
            <a:spLocks noChangeArrowheads="1"/>
          </p:cNvSpPr>
          <p:nvPr/>
        </p:nvSpPr>
        <p:spPr bwMode="auto">
          <a:xfrm>
            <a:off x="2108795" y="276225"/>
            <a:ext cx="48740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pPr>
            <a:r>
              <a:rPr lang="en-US" altLang="en-US" sz="3200" dirty="0" smtClean="0">
                <a:solidFill>
                  <a:srgbClr val="000000"/>
                </a:solidFill>
                <a:latin typeface="Calibri" pitchFamily="34" charset="0"/>
              </a:rPr>
              <a:t>LIAISON CIVILO-MILITAIRE</a:t>
            </a:r>
            <a:endParaRPr lang="en-US" altLang="en-US" sz="3200" dirty="0">
              <a:solidFill>
                <a:srgbClr val="000000"/>
              </a:solidFill>
              <a:latin typeface="Calibri" pitchFamily="34" charset="0"/>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175</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Text Box 3"/>
          <p:cNvSpPr txBox="1">
            <a:spLocks noChangeArrowheads="1"/>
          </p:cNvSpPr>
          <p:nvPr/>
        </p:nvSpPr>
        <p:spPr bwMode="auto">
          <a:xfrm>
            <a:off x="1998865" y="944563"/>
            <a:ext cx="5184143" cy="33855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80000"/>
              </a:lnSpc>
              <a:spcBef>
                <a:spcPct val="50000"/>
              </a:spcBef>
              <a:buFontTx/>
              <a:buNone/>
            </a:pPr>
            <a:r>
              <a:rPr lang="fr-FR" sz="2000" b="0" dirty="0">
                <a:solidFill>
                  <a:schemeClr val="tx1"/>
                </a:solidFill>
                <a:latin typeface="Calibri" panose="020F0502020204030204" pitchFamily="34" charset="0"/>
              </a:rPr>
              <a:t>Acteurs humanitaires et du développement</a:t>
            </a:r>
            <a:endParaRPr lang="en-GB" altLang="en-US" sz="2000" b="0" dirty="0">
              <a:solidFill>
                <a:schemeClr val="tx1"/>
              </a:solidFill>
              <a:latin typeface="Calibri" pitchFamily="34" charset="0"/>
            </a:endParaRPr>
          </a:p>
        </p:txBody>
      </p:sp>
      <p:sp>
        <p:nvSpPr>
          <p:cNvPr id="233475" name="Rectangle 5"/>
          <p:cNvSpPr>
            <a:spLocks noChangeArrowheads="1"/>
          </p:cNvSpPr>
          <p:nvPr/>
        </p:nvSpPr>
        <p:spPr bwMode="auto">
          <a:xfrm>
            <a:off x="193675" y="1808163"/>
            <a:ext cx="875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800" b="0">
              <a:solidFill>
                <a:srgbClr val="000000"/>
              </a:solidFill>
              <a:latin typeface="Calibri" pitchFamily="34" charset="0"/>
            </a:endParaRPr>
          </a:p>
        </p:txBody>
      </p:sp>
      <p:sp>
        <p:nvSpPr>
          <p:cNvPr id="40966" name="Rectangle 6"/>
          <p:cNvSpPr>
            <a:spLocks noChangeArrowheads="1"/>
          </p:cNvSpPr>
          <p:nvPr/>
        </p:nvSpPr>
        <p:spPr bwMode="auto">
          <a:xfrm>
            <a:off x="269875" y="1855788"/>
            <a:ext cx="8564563" cy="4154984"/>
          </a:xfrm>
          <a:prstGeom prst="rect">
            <a:avLst/>
          </a:prstGeom>
          <a:noFill/>
          <a:ln>
            <a:noFill/>
          </a:ln>
          <a:extLst/>
        </p:spPr>
        <p:txBody>
          <a:bodyPr>
            <a:spAutoFit/>
          </a:bodyPr>
          <a:lstStyle/>
          <a:p>
            <a:pPr>
              <a:buClr>
                <a:srgbClr val="FFFFFF"/>
              </a:buClr>
              <a:buSzPct val="80000"/>
              <a:buFont typeface="Wingdings" pitchFamily="2" charset="2"/>
              <a:buNone/>
              <a:defRPr/>
            </a:pPr>
            <a:r>
              <a:rPr lang="fr-FR" sz="3200" dirty="0"/>
              <a:t>Les acteurs humanitaires et du développement </a:t>
            </a:r>
            <a:r>
              <a:rPr lang="fr-FR" sz="3200" dirty="0" smtClean="0"/>
              <a:t/>
            </a:r>
            <a:br>
              <a:rPr lang="fr-FR" sz="3200" dirty="0" smtClean="0"/>
            </a:br>
            <a:r>
              <a:rPr lang="fr-FR" sz="3200" dirty="0" smtClean="0"/>
              <a:t>et </a:t>
            </a:r>
            <a:r>
              <a:rPr lang="fr-FR" sz="3200" dirty="0"/>
              <a:t>le partage des informations par la CIMIC-NU </a:t>
            </a:r>
            <a:r>
              <a:rPr lang="fr-FR" sz="3200" dirty="0" smtClean="0"/>
              <a:t>visent :</a:t>
            </a:r>
            <a:endParaRPr lang="en-US" sz="3200" dirty="0">
              <a:solidFill>
                <a:srgbClr val="000000"/>
              </a:solidFill>
              <a:cs typeface="Arial" charset="0"/>
            </a:endParaRPr>
          </a:p>
          <a:p>
            <a:pPr>
              <a:buClr>
                <a:srgbClr val="FFFFFF"/>
              </a:buClr>
              <a:buSzPct val="80000"/>
              <a:buFont typeface="Wingdings" pitchFamily="2" charset="2"/>
              <a:buNone/>
              <a:defRPr/>
            </a:pPr>
            <a:endParaRPr lang="en-US" sz="1600" dirty="0">
              <a:solidFill>
                <a:srgbClr val="000000"/>
              </a:solidFill>
              <a:cs typeface="Arial" charset="0"/>
            </a:endParaRPr>
          </a:p>
          <a:p>
            <a:pPr>
              <a:buClr>
                <a:srgbClr val="FFFFFF"/>
              </a:buClr>
              <a:buSzPct val="80000"/>
              <a:buFont typeface="Wingdings" pitchFamily="2" charset="2"/>
              <a:buNone/>
              <a:defRPr/>
            </a:pPr>
            <a:r>
              <a:rPr lang="en-US" sz="3200" b="1" dirty="0" smtClean="0">
                <a:solidFill>
                  <a:srgbClr val="0033CC"/>
                </a:solidFill>
                <a:cs typeface="Arial" charset="0"/>
              </a:rPr>
              <a:t>- </a:t>
            </a:r>
            <a:r>
              <a:rPr lang="fr-FR" sz="3200" b="1" dirty="0" smtClean="0">
                <a:solidFill>
                  <a:srgbClr val="0033CC"/>
                </a:solidFill>
              </a:rPr>
              <a:t>à </a:t>
            </a:r>
            <a:r>
              <a:rPr lang="fr-FR" sz="3200" b="1" dirty="0">
                <a:solidFill>
                  <a:srgbClr val="0033CC"/>
                </a:solidFill>
              </a:rPr>
              <a:t>développer au maximum le potentiel de synergie de la </a:t>
            </a:r>
            <a:r>
              <a:rPr lang="fr-FR" sz="3200" b="1" dirty="0" smtClean="0">
                <a:solidFill>
                  <a:srgbClr val="0033CC"/>
                </a:solidFill>
              </a:rPr>
              <a:t>mission</a:t>
            </a:r>
          </a:p>
          <a:p>
            <a:pPr>
              <a:buClr>
                <a:srgbClr val="FFFFFF"/>
              </a:buClr>
              <a:buSzPct val="80000"/>
              <a:buFont typeface="Wingdings" pitchFamily="2" charset="2"/>
              <a:buNone/>
              <a:defRPr/>
            </a:pPr>
            <a:r>
              <a:rPr lang="en-US" sz="2800" b="1" dirty="0" smtClean="0">
                <a:solidFill>
                  <a:srgbClr val="0000FF"/>
                </a:solidFill>
                <a:cs typeface="Arial" charset="0"/>
              </a:rPr>
              <a:t> </a:t>
            </a:r>
            <a:endParaRPr lang="en-US" sz="2800" b="1" dirty="0">
              <a:solidFill>
                <a:srgbClr val="0000FF"/>
              </a:solidFill>
              <a:cs typeface="Arial" charset="0"/>
            </a:endParaRPr>
          </a:p>
          <a:p>
            <a:pPr>
              <a:buClr>
                <a:srgbClr val="FFFFFF"/>
              </a:buClr>
              <a:buSzPct val="80000"/>
              <a:buFont typeface="Wingdings" pitchFamily="2" charset="2"/>
              <a:buNone/>
              <a:defRPr/>
            </a:pPr>
            <a:r>
              <a:rPr lang="en-US" sz="3200" b="1" dirty="0">
                <a:solidFill>
                  <a:srgbClr val="0033CC"/>
                </a:solidFill>
                <a:cs typeface="Arial" charset="0"/>
              </a:rPr>
              <a:t>- </a:t>
            </a:r>
            <a:r>
              <a:rPr lang="fr-FR" sz="3200" b="1" dirty="0">
                <a:solidFill>
                  <a:srgbClr val="0033CC"/>
                </a:solidFill>
              </a:rPr>
              <a:t>à atténuer les tensions</a:t>
            </a:r>
            <a:endParaRPr lang="en-US" sz="3200" b="1" dirty="0">
              <a:solidFill>
                <a:srgbClr val="0033CC"/>
              </a:solidFill>
              <a:cs typeface="Arial" charset="0"/>
            </a:endParaRPr>
          </a:p>
          <a:p>
            <a:pPr>
              <a:buClr>
                <a:srgbClr val="FFFFFF"/>
              </a:buClr>
              <a:buSzPct val="80000"/>
              <a:buFont typeface="Wingdings" pitchFamily="2" charset="2"/>
              <a:buNone/>
              <a:defRPr/>
            </a:pPr>
            <a:endParaRPr lang="en-US" sz="2400" b="1" dirty="0">
              <a:solidFill>
                <a:srgbClr val="0000FF"/>
              </a:solidFill>
              <a:cs typeface="Arial" charset="0"/>
            </a:endParaRPr>
          </a:p>
        </p:txBody>
      </p:sp>
      <p:sp>
        <p:nvSpPr>
          <p:cNvPr id="233477" name="Rectangle 5"/>
          <p:cNvSpPr>
            <a:spLocks noChangeArrowheads="1"/>
          </p:cNvSpPr>
          <p:nvPr/>
        </p:nvSpPr>
        <p:spPr bwMode="auto">
          <a:xfrm>
            <a:off x="1899641" y="276225"/>
            <a:ext cx="526535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000000"/>
              </a:buClr>
              <a:buSzPct val="80000"/>
              <a:buFont typeface="Wingdings" pitchFamily="2" charset="2"/>
              <a:buNone/>
            </a:pPr>
            <a:r>
              <a:rPr lang="en-US" altLang="en-US" sz="3200" dirty="0" smtClean="0">
                <a:solidFill>
                  <a:srgbClr val="0000FF"/>
                </a:solidFill>
                <a:latin typeface="Calibri" pitchFamily="34" charset="0"/>
              </a:rPr>
              <a:t>PARTAGE DES INFORMATIONS</a:t>
            </a:r>
            <a:endParaRPr lang="en-US" altLang="en-US" sz="3200" dirty="0">
              <a:solidFill>
                <a:srgbClr val="0000FF"/>
              </a:solidFill>
              <a:latin typeface="Calibri" pitchFamily="34" charset="0"/>
            </a:endParaRPr>
          </a:p>
        </p:txBody>
      </p:sp>
      <p:pic>
        <p:nvPicPr>
          <p:cNvPr id="233478" name="Picture 14" descr="UN Officers Discuss Repair of Local Public School in Leban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4113213"/>
            <a:ext cx="3582987" cy="238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479" name="Text Box 15"/>
          <p:cNvSpPr txBox="1">
            <a:spLocks noChangeArrowheads="1"/>
          </p:cNvSpPr>
          <p:nvPr/>
        </p:nvSpPr>
        <p:spPr bwMode="auto">
          <a:xfrm rot="-5400000">
            <a:off x="7102095" y="4850210"/>
            <a:ext cx="2796150" cy="900000"/>
          </a:xfrm>
          <a:prstGeom prst="rect">
            <a:avLst/>
          </a:prstGeom>
          <a:solidFill>
            <a:srgbClr val="DDDDDD"/>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vert="eaVert" anchor="ct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80000"/>
              </a:lnSpc>
              <a:spcBef>
                <a:spcPct val="50000"/>
              </a:spcBef>
              <a:buClr>
                <a:srgbClr val="FFFFFF"/>
              </a:buClr>
              <a:buSzPct val="80000"/>
              <a:buFont typeface="Wingdings" pitchFamily="2" charset="2"/>
              <a:buNone/>
            </a:pPr>
            <a:endParaRPr lang="en-US" altLang="en-US" sz="900" b="0" dirty="0">
              <a:solidFill>
                <a:srgbClr val="000000"/>
              </a:solidFill>
              <a:latin typeface="Calibri" pitchFamily="34" charset="0"/>
            </a:endParaRPr>
          </a:p>
          <a:p>
            <a:pPr eaLnBrk="1" hangingPunct="1">
              <a:lnSpc>
                <a:spcPct val="80000"/>
              </a:lnSpc>
              <a:spcBef>
                <a:spcPct val="50000"/>
              </a:spcBef>
              <a:buClr>
                <a:srgbClr val="FFFFFF"/>
              </a:buClr>
              <a:buSzPct val="80000"/>
              <a:buNone/>
            </a:pPr>
            <a:r>
              <a:rPr lang="fr-FR" sz="1400" b="0" dirty="0">
                <a:solidFill>
                  <a:schemeClr val="tx1"/>
                </a:solidFill>
                <a:latin typeface="Calibri" panose="020F0502020204030204" pitchFamily="34" charset="0"/>
              </a:rPr>
              <a:t>Au Liban, des </a:t>
            </a:r>
            <a:r>
              <a:rPr lang="fr-FR" sz="1400" b="0" dirty="0">
                <a:solidFill>
                  <a:srgbClr val="0033CC"/>
                </a:solidFill>
                <a:latin typeface="Calibri" panose="020F0502020204030204" pitchFamily="34" charset="0"/>
              </a:rPr>
              <a:t>officiers de l’ONU </a:t>
            </a:r>
            <a:r>
              <a:rPr lang="fr-FR" sz="1400" b="0" dirty="0">
                <a:solidFill>
                  <a:schemeClr val="tx1"/>
                </a:solidFill>
                <a:latin typeface="Calibri" panose="020F0502020204030204" pitchFamily="34" charset="0"/>
              </a:rPr>
              <a:t>évoquent la question de la </a:t>
            </a:r>
            <a:r>
              <a:rPr lang="fr-FR" sz="1400" b="0" dirty="0">
                <a:solidFill>
                  <a:srgbClr val="0033CC"/>
                </a:solidFill>
                <a:latin typeface="Calibri" panose="020F0502020204030204" pitchFamily="34" charset="0"/>
              </a:rPr>
              <a:t>réparation d’une école publique</a:t>
            </a:r>
            <a:r>
              <a:rPr lang="en-US" altLang="en-US" sz="1400" b="0" dirty="0" smtClean="0">
                <a:solidFill>
                  <a:srgbClr val="0033CC"/>
                </a:solidFill>
                <a:latin typeface="Calibri" pitchFamily="34" charset="0"/>
              </a:rPr>
              <a:t> </a:t>
            </a:r>
          </a:p>
          <a:p>
            <a:pPr eaLnBrk="1" hangingPunct="1">
              <a:lnSpc>
                <a:spcPct val="50000"/>
              </a:lnSpc>
              <a:spcBef>
                <a:spcPct val="50000"/>
              </a:spcBef>
              <a:buClr>
                <a:srgbClr val="FFFFFF"/>
              </a:buClr>
              <a:buSzPct val="80000"/>
              <a:buNone/>
            </a:pPr>
            <a:r>
              <a:rPr lang="en-US" altLang="en-US" sz="1400" b="0" dirty="0" smtClean="0">
                <a:solidFill>
                  <a:srgbClr val="000000"/>
                </a:solidFill>
                <a:latin typeface="Calibri" pitchFamily="34" charset="0"/>
              </a:rPr>
              <a:t>Mai </a:t>
            </a:r>
            <a:r>
              <a:rPr lang="en-US" altLang="en-US" sz="1400" b="0" dirty="0">
                <a:solidFill>
                  <a:srgbClr val="000000"/>
                </a:solidFill>
                <a:latin typeface="Calibri" pitchFamily="34" charset="0"/>
              </a:rPr>
              <a:t>2011</a:t>
            </a:r>
            <a:r>
              <a:rPr lang="en-US" altLang="en-US" sz="1800" b="0" dirty="0">
                <a:solidFill>
                  <a:srgbClr val="000000"/>
                </a:solidFill>
                <a:latin typeface="Calibri" pitchFamily="34" charset="0"/>
              </a:rPr>
              <a:t> </a:t>
            </a:r>
            <a:endParaRPr lang="en-US" altLang="en-US" sz="1400" b="0" dirty="0">
              <a:solidFill>
                <a:srgbClr val="000000"/>
              </a:solidFill>
              <a:latin typeface="Calibri" pitchFamily="34" charset="0"/>
            </a:endParaRPr>
          </a:p>
          <a:p>
            <a:pPr eaLnBrk="1" hangingPunct="1">
              <a:lnSpc>
                <a:spcPct val="80000"/>
              </a:lnSpc>
              <a:spcBef>
                <a:spcPct val="50000"/>
              </a:spcBef>
              <a:buClr>
                <a:srgbClr val="FFFFFF"/>
              </a:buClr>
              <a:buSzPct val="80000"/>
              <a:buFont typeface="Wingdings" pitchFamily="2" charset="2"/>
              <a:buNone/>
            </a:pPr>
            <a:endParaRPr lang="en-US" altLang="en-US" sz="1100" b="0" dirty="0">
              <a:solidFill>
                <a:srgbClr val="000000"/>
              </a:solidFill>
              <a:latin typeface="Calibri" pitchFamily="34" charset="0"/>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176</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Espace réservé du numéro de diapositive 4"/>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lnSpc>
                <a:spcPct val="80000"/>
              </a:lnSpc>
              <a:spcBef>
                <a:spcPct val="0"/>
              </a:spcBef>
              <a:buFontTx/>
              <a:buNone/>
            </a:pPr>
            <a:fld id="{A38F7E21-C590-47FF-ACB9-C2802C3A3CBC}" type="slidenum">
              <a:rPr lang="fr-FR" altLang="en-US" sz="1200" b="0">
                <a:solidFill>
                  <a:srgbClr val="FFFFFF"/>
                </a:solidFill>
                <a:latin typeface="Arial" pitchFamily="34" charset="0"/>
              </a:rPr>
              <a:pPr algn="r" eaLnBrk="1" hangingPunct="1">
                <a:lnSpc>
                  <a:spcPct val="80000"/>
                </a:lnSpc>
                <a:spcBef>
                  <a:spcPct val="0"/>
                </a:spcBef>
                <a:buFontTx/>
                <a:buNone/>
              </a:pPr>
              <a:t>177</a:t>
            </a:fld>
            <a:endParaRPr lang="fr-FR" altLang="en-US" sz="1200" b="0">
              <a:solidFill>
                <a:srgbClr val="FFFFFF"/>
              </a:solidFill>
              <a:latin typeface="Arial" pitchFamily="34" charset="0"/>
            </a:endParaRPr>
          </a:p>
        </p:txBody>
      </p:sp>
      <p:sp>
        <p:nvSpPr>
          <p:cNvPr id="234499" name="Text Box 4"/>
          <p:cNvSpPr txBox="1">
            <a:spLocks noChangeArrowheads="1"/>
          </p:cNvSpPr>
          <p:nvPr/>
        </p:nvSpPr>
        <p:spPr bwMode="auto">
          <a:xfrm>
            <a:off x="2651125" y="893763"/>
            <a:ext cx="3840163" cy="3937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lnSpc>
                <a:spcPct val="80000"/>
              </a:lnSpc>
              <a:spcBef>
                <a:spcPct val="50000"/>
              </a:spcBef>
              <a:buFontTx/>
              <a:buNone/>
            </a:pPr>
            <a:r>
              <a:rPr lang="fr-CH" altLang="en-US" b="0" dirty="0" smtClean="0">
                <a:solidFill>
                  <a:srgbClr val="000000"/>
                </a:solidFill>
                <a:latin typeface="Calibri" pitchFamily="34" charset="0"/>
              </a:rPr>
              <a:t>Niveau opérationnel</a:t>
            </a:r>
            <a:endParaRPr lang="fr-CH" altLang="en-US" b="0" dirty="0">
              <a:solidFill>
                <a:srgbClr val="000000"/>
              </a:solidFill>
              <a:latin typeface="Calibri" pitchFamily="34" charset="0"/>
            </a:endParaRPr>
          </a:p>
        </p:txBody>
      </p:sp>
      <p:sp>
        <p:nvSpPr>
          <p:cNvPr id="234500" name="Rectangle 6"/>
          <p:cNvSpPr>
            <a:spLocks noChangeArrowheads="1"/>
          </p:cNvSpPr>
          <p:nvPr/>
        </p:nvSpPr>
        <p:spPr bwMode="auto">
          <a:xfrm>
            <a:off x="193675" y="1808163"/>
            <a:ext cx="875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800" b="0">
              <a:solidFill>
                <a:srgbClr val="000000"/>
              </a:solidFill>
              <a:latin typeface="Calibri" pitchFamily="34" charset="0"/>
            </a:endParaRPr>
          </a:p>
        </p:txBody>
      </p:sp>
      <p:sp>
        <p:nvSpPr>
          <p:cNvPr id="234501" name="Rectangle 7"/>
          <p:cNvSpPr>
            <a:spLocks noChangeArrowheads="1"/>
          </p:cNvSpPr>
          <p:nvPr/>
        </p:nvSpPr>
        <p:spPr bwMode="auto">
          <a:xfrm>
            <a:off x="193675" y="1662113"/>
            <a:ext cx="8718550" cy="4539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None/>
            </a:pPr>
            <a:r>
              <a:rPr lang="fr-CH" altLang="en-US" sz="1700" dirty="0" smtClean="0">
                <a:solidFill>
                  <a:srgbClr val="000000"/>
                </a:solidFill>
                <a:latin typeface="Calibri" panose="020F0502020204030204" pitchFamily="34" charset="0"/>
              </a:rPr>
              <a:t>Il existe des structures visant à faciliter le partage des informations dans le sens de la réalisation des objectifs de la Mission :</a:t>
            </a:r>
          </a:p>
          <a:p>
            <a:pPr eaLnBrk="1" hangingPunct="1">
              <a:spcBef>
                <a:spcPct val="0"/>
              </a:spcBef>
              <a:buClr>
                <a:srgbClr val="FFFFFF"/>
              </a:buClr>
              <a:buSzPct val="80000"/>
              <a:buFont typeface="Wingdings" pitchFamily="2" charset="2"/>
              <a:buNone/>
            </a:pPr>
            <a:endParaRPr lang="fr-CH" altLang="en-US" sz="1700" dirty="0" smtClean="0">
              <a:solidFill>
                <a:srgbClr val="000000"/>
              </a:solidFill>
              <a:latin typeface="Calibri" panose="020F0502020204030204" pitchFamily="34" charset="0"/>
            </a:endParaRPr>
          </a:p>
          <a:p>
            <a:pPr>
              <a:buClr>
                <a:srgbClr val="FFFFFF"/>
              </a:buClr>
              <a:buSzPct val="80000"/>
              <a:defRPr/>
            </a:pPr>
            <a:r>
              <a:rPr lang="fr-CH" altLang="en-US" sz="1700" dirty="0" smtClean="0">
                <a:solidFill>
                  <a:srgbClr val="000000"/>
                </a:solidFill>
                <a:latin typeface="Calibri" panose="020F0502020204030204" pitchFamily="34" charset="0"/>
              </a:rPr>
              <a:t>- Le Groupe des politiques stratégiques (Mission et UNCT)</a:t>
            </a:r>
          </a:p>
          <a:p>
            <a:pPr>
              <a:buClr>
                <a:srgbClr val="FFFFFF"/>
              </a:buClr>
              <a:buSzPct val="80000"/>
              <a:defRPr/>
            </a:pPr>
            <a:r>
              <a:rPr lang="fr-CH" altLang="en-US" sz="1700" dirty="0" smtClean="0">
                <a:solidFill>
                  <a:srgbClr val="000000"/>
                </a:solidFill>
                <a:latin typeface="Calibri" panose="020F0502020204030204" pitchFamily="34" charset="0"/>
              </a:rPr>
              <a:t>-  L’Équipe intégrée de stratégie et de planification</a:t>
            </a:r>
          </a:p>
          <a:p>
            <a:pPr marL="342900" indent="-342900">
              <a:buClr>
                <a:srgbClr val="FFFFFF"/>
              </a:buClr>
              <a:buSzPct val="80000"/>
              <a:buFontTx/>
              <a:buChar char="-"/>
              <a:defRPr/>
            </a:pPr>
            <a:r>
              <a:rPr lang="fr-CH" altLang="en-US" sz="1700" dirty="0" smtClean="0">
                <a:solidFill>
                  <a:srgbClr val="000000"/>
                </a:solidFill>
                <a:latin typeface="Calibri" panose="020F0502020204030204" pitchFamily="34" charset="0"/>
              </a:rPr>
              <a:t>(Mission et UNCT),</a:t>
            </a:r>
          </a:p>
          <a:p>
            <a:pPr>
              <a:buClr>
                <a:srgbClr val="FFFFFF"/>
              </a:buClr>
              <a:buSzPct val="80000"/>
              <a:defRPr/>
            </a:pPr>
            <a:r>
              <a:rPr lang="fr-CH" altLang="en-US" sz="1700" dirty="0" smtClean="0">
                <a:solidFill>
                  <a:srgbClr val="000000"/>
                </a:solidFill>
                <a:latin typeface="Calibri" panose="020F0502020204030204" pitchFamily="34" charset="0"/>
              </a:rPr>
              <a:t>- Le Groupe de direction; </a:t>
            </a:r>
          </a:p>
          <a:p>
            <a:pPr>
              <a:buClr>
                <a:srgbClr val="FFFFFF"/>
              </a:buClr>
              <a:buSzPct val="80000"/>
              <a:defRPr/>
            </a:pPr>
            <a:r>
              <a:rPr lang="fr-CH" altLang="en-US" sz="1700" dirty="0" smtClean="0">
                <a:solidFill>
                  <a:srgbClr val="000000"/>
                </a:solidFill>
                <a:latin typeface="Calibri" panose="020F0502020204030204" pitchFamily="34" charset="0"/>
              </a:rPr>
              <a:t>- Le Centre d’opérations conjoint (JOC)</a:t>
            </a:r>
          </a:p>
          <a:p>
            <a:pPr>
              <a:buClr>
                <a:srgbClr val="FFFFFF"/>
              </a:buClr>
              <a:buSzPct val="80000"/>
              <a:defRPr/>
            </a:pPr>
            <a:r>
              <a:rPr lang="fr-CH" altLang="en-US" sz="1700" dirty="0" smtClean="0">
                <a:solidFill>
                  <a:srgbClr val="000000"/>
                </a:solidFill>
                <a:latin typeface="Calibri" panose="020F0502020204030204" pitchFamily="34" charset="0"/>
              </a:rPr>
              <a:t>- La Cellule d’analyse conjointe de la Mission (JMAC)</a:t>
            </a:r>
          </a:p>
          <a:p>
            <a:pPr>
              <a:buClr>
                <a:srgbClr val="FFFFFF"/>
              </a:buClr>
              <a:buSzPct val="80000"/>
              <a:defRPr/>
            </a:pPr>
            <a:r>
              <a:rPr lang="fr-CH" altLang="en-US" sz="1700" dirty="0" smtClean="0">
                <a:solidFill>
                  <a:srgbClr val="000000"/>
                </a:solidFill>
                <a:latin typeface="Calibri" panose="020F0502020204030204" pitchFamily="34" charset="0"/>
              </a:rPr>
              <a:t>- Le Centre des opérations logistiques conjointes (JLOC</a:t>
            </a:r>
          </a:p>
          <a:p>
            <a:pPr eaLnBrk="1" hangingPunct="1">
              <a:spcBef>
                <a:spcPct val="0"/>
              </a:spcBef>
              <a:buClr>
                <a:srgbClr val="FFFFFF"/>
              </a:buClr>
              <a:buSzPct val="80000"/>
              <a:buFontTx/>
              <a:buNone/>
            </a:pPr>
            <a:endParaRPr lang="fr-CH" altLang="en-US" sz="1700" dirty="0" smtClean="0">
              <a:solidFill>
                <a:srgbClr val="000000"/>
              </a:solidFill>
              <a:latin typeface="Calibri" panose="020F0502020204030204" pitchFamily="34" charset="0"/>
            </a:endParaRPr>
          </a:p>
          <a:p>
            <a:pPr>
              <a:buClr>
                <a:srgbClr val="FFFFFF"/>
              </a:buClr>
              <a:buSzPct val="80000"/>
              <a:buNone/>
              <a:defRPr/>
            </a:pPr>
            <a:r>
              <a:rPr lang="fr-CH" altLang="en-US" sz="1700" dirty="0" smtClean="0">
                <a:solidFill>
                  <a:srgbClr val="000000"/>
                </a:solidFill>
                <a:latin typeface="Calibri" panose="020F0502020204030204" pitchFamily="34" charset="0"/>
              </a:rPr>
              <a:t>Grâce à des compétences d’un haut niveau, les officiers </a:t>
            </a:r>
            <a:br>
              <a:rPr lang="fr-CH" altLang="en-US" sz="1700" dirty="0" smtClean="0">
                <a:solidFill>
                  <a:srgbClr val="000000"/>
                </a:solidFill>
                <a:latin typeface="Calibri" panose="020F0502020204030204" pitchFamily="34" charset="0"/>
              </a:rPr>
            </a:br>
            <a:r>
              <a:rPr lang="fr-CH" altLang="en-US" sz="1700" dirty="0" smtClean="0">
                <a:solidFill>
                  <a:srgbClr val="000000"/>
                </a:solidFill>
                <a:latin typeface="Calibri" panose="020F0502020204030204" pitchFamily="34" charset="0"/>
              </a:rPr>
              <a:t>de la CIMIC-NU apportent la plus importante des contributions:</a:t>
            </a:r>
          </a:p>
          <a:p>
            <a:pPr>
              <a:buClr>
                <a:srgbClr val="FFFFFF"/>
              </a:buClr>
              <a:buSzPct val="80000"/>
              <a:defRPr/>
            </a:pPr>
            <a:r>
              <a:rPr lang="fr-CH" altLang="en-US" sz="1700" dirty="0" smtClean="0">
                <a:solidFill>
                  <a:srgbClr val="000000"/>
                </a:solidFill>
                <a:latin typeface="Calibri" panose="020F0502020204030204" pitchFamily="34" charset="0"/>
              </a:rPr>
              <a:t>- en développant les possibilités de faire progresser la réalisation du mandat de la mission</a:t>
            </a:r>
          </a:p>
          <a:p>
            <a:pPr>
              <a:buClr>
                <a:srgbClr val="FFFFFF"/>
              </a:buClr>
              <a:buSzPct val="80000"/>
              <a:defRPr/>
            </a:pPr>
            <a:r>
              <a:rPr lang="fr-CH" altLang="en-US" sz="1700" dirty="0" smtClean="0">
                <a:solidFill>
                  <a:srgbClr val="000000"/>
                </a:solidFill>
                <a:latin typeface="Calibri" panose="020F0502020204030204" pitchFamily="34" charset="0"/>
              </a:rPr>
              <a:t>- en favorisant la coordination/la coopération.</a:t>
            </a:r>
            <a:endParaRPr lang="fr-CH" altLang="en-US" sz="1700" dirty="0">
              <a:solidFill>
                <a:srgbClr val="000000"/>
              </a:solidFill>
              <a:latin typeface="Calibri" pitchFamily="34" charset="0"/>
            </a:endParaRPr>
          </a:p>
        </p:txBody>
      </p:sp>
      <p:pic>
        <p:nvPicPr>
          <p:cNvPr id="234502" name="Picture 11" descr="UN Special Envoy Arrives for Talks with Rebel Lead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0788" y="3236913"/>
            <a:ext cx="2760662" cy="183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4503" name="Rectangle 5"/>
          <p:cNvSpPr>
            <a:spLocks noChangeArrowheads="1"/>
          </p:cNvSpPr>
          <p:nvPr/>
        </p:nvSpPr>
        <p:spPr bwMode="auto">
          <a:xfrm>
            <a:off x="1899640" y="276225"/>
            <a:ext cx="526535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000000"/>
              </a:buClr>
              <a:buSzPct val="80000"/>
              <a:buFont typeface="Wingdings" pitchFamily="2" charset="2"/>
              <a:buNone/>
            </a:pPr>
            <a:r>
              <a:rPr lang="en-US" altLang="en-US" sz="3200" dirty="0" smtClean="0">
                <a:solidFill>
                  <a:srgbClr val="000000"/>
                </a:solidFill>
                <a:latin typeface="Calibri" pitchFamily="34" charset="0"/>
              </a:rPr>
              <a:t>PARTAGE DES INFORMATIONS</a:t>
            </a:r>
            <a:endParaRPr lang="en-US" altLang="en-US" sz="3200" dirty="0">
              <a:solidFill>
                <a:srgbClr val="000000"/>
              </a:solidFill>
              <a:latin typeface="Calibri" pitchFamily="34" charset="0"/>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177</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Text Box 3"/>
          <p:cNvSpPr txBox="1">
            <a:spLocks noChangeArrowheads="1"/>
          </p:cNvSpPr>
          <p:nvPr/>
        </p:nvSpPr>
        <p:spPr bwMode="auto">
          <a:xfrm>
            <a:off x="2651125" y="893763"/>
            <a:ext cx="3840163" cy="3937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lnSpc>
                <a:spcPct val="80000"/>
              </a:lnSpc>
              <a:spcBef>
                <a:spcPct val="50000"/>
              </a:spcBef>
              <a:buFontTx/>
              <a:buNone/>
            </a:pPr>
            <a:r>
              <a:rPr lang="en-US" altLang="en-US" b="0" dirty="0" err="1" smtClean="0">
                <a:solidFill>
                  <a:srgbClr val="000000"/>
                </a:solidFill>
                <a:latin typeface="Calibri" pitchFamily="34" charset="0"/>
              </a:rPr>
              <a:t>Niveau</a:t>
            </a:r>
            <a:r>
              <a:rPr lang="en-US" altLang="en-US" b="0" dirty="0" smtClean="0">
                <a:solidFill>
                  <a:srgbClr val="000000"/>
                </a:solidFill>
                <a:latin typeface="Calibri" pitchFamily="34" charset="0"/>
              </a:rPr>
              <a:t> </a:t>
            </a:r>
            <a:r>
              <a:rPr lang="en-US" altLang="en-US" b="0" dirty="0" err="1" smtClean="0">
                <a:solidFill>
                  <a:srgbClr val="000000"/>
                </a:solidFill>
                <a:latin typeface="Calibri" pitchFamily="34" charset="0"/>
              </a:rPr>
              <a:t>tactique</a:t>
            </a:r>
            <a:endParaRPr lang="en-GB" altLang="en-US" b="0" dirty="0">
              <a:solidFill>
                <a:srgbClr val="000000"/>
              </a:solidFill>
              <a:latin typeface="Calibri" pitchFamily="34" charset="0"/>
            </a:endParaRPr>
          </a:p>
        </p:txBody>
      </p:sp>
      <p:sp>
        <p:nvSpPr>
          <p:cNvPr id="235523" name="Rectangle 5"/>
          <p:cNvSpPr>
            <a:spLocks noChangeArrowheads="1"/>
          </p:cNvSpPr>
          <p:nvPr/>
        </p:nvSpPr>
        <p:spPr bwMode="auto">
          <a:xfrm>
            <a:off x="193675" y="1808163"/>
            <a:ext cx="875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800" b="0">
              <a:solidFill>
                <a:srgbClr val="000000"/>
              </a:solidFill>
              <a:latin typeface="Calibri" pitchFamily="34" charset="0"/>
            </a:endParaRPr>
          </a:p>
        </p:txBody>
      </p:sp>
      <p:sp>
        <p:nvSpPr>
          <p:cNvPr id="235524" name="Rectangle 7"/>
          <p:cNvSpPr>
            <a:spLocks noChangeArrowheads="1"/>
          </p:cNvSpPr>
          <p:nvPr/>
        </p:nvSpPr>
        <p:spPr bwMode="auto">
          <a:xfrm>
            <a:off x="269875" y="1393535"/>
            <a:ext cx="6299200"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None/>
            </a:pPr>
            <a:r>
              <a:rPr lang="fr-FR" sz="1700" b="0" dirty="0">
                <a:solidFill>
                  <a:schemeClr val="tx1"/>
                </a:solidFill>
                <a:latin typeface="Calibri" panose="020F0502020204030204" pitchFamily="34" charset="0"/>
              </a:rPr>
              <a:t>La liaison et la collecte d’informations au niveau civil sont effectuées par différentes composantes, sous la direction du Chef du bureau local (officier de secteur de la CIMIC-NU).</a:t>
            </a:r>
            <a:endParaRPr lang="en-US" altLang="en-US" sz="1700" b="0" dirty="0">
              <a:solidFill>
                <a:schemeClr val="tx1"/>
              </a:solidFill>
              <a:latin typeface="Calibri" pitchFamily="34" charset="0"/>
            </a:endParaRPr>
          </a:p>
          <a:p>
            <a:pPr eaLnBrk="1" hangingPunct="1">
              <a:spcBef>
                <a:spcPct val="0"/>
              </a:spcBef>
              <a:buClr>
                <a:srgbClr val="FFFFFF"/>
              </a:buClr>
              <a:buSzPct val="80000"/>
              <a:buFont typeface="Wingdings" pitchFamily="2" charset="2"/>
              <a:buNone/>
            </a:pPr>
            <a:endParaRPr lang="en-US" altLang="en-US" sz="1700" b="0" dirty="0">
              <a:solidFill>
                <a:srgbClr val="000000"/>
              </a:solidFill>
              <a:latin typeface="Calibri" pitchFamily="34" charset="0"/>
            </a:endParaRPr>
          </a:p>
          <a:p>
            <a:pPr eaLnBrk="1" hangingPunct="1">
              <a:spcBef>
                <a:spcPct val="0"/>
              </a:spcBef>
              <a:buClr>
                <a:srgbClr val="FFFFFF"/>
              </a:buClr>
              <a:buSzPct val="80000"/>
              <a:buNone/>
            </a:pPr>
            <a:r>
              <a:rPr lang="fr-FR" sz="1700" dirty="0">
                <a:solidFill>
                  <a:srgbClr val="0033CC"/>
                </a:solidFill>
                <a:latin typeface="Calibri" panose="020F0502020204030204" pitchFamily="34" charset="0"/>
              </a:rPr>
              <a:t>Les officiers de la CIMIC-NU</a:t>
            </a:r>
            <a:r>
              <a:rPr lang="fr-FR" sz="1700" b="0" dirty="0">
                <a:solidFill>
                  <a:schemeClr val="tx1"/>
                </a:solidFill>
                <a:latin typeface="Calibri" panose="020F0502020204030204" pitchFamily="34" charset="0"/>
              </a:rPr>
              <a:t> peuvent, aux niveaux </a:t>
            </a:r>
            <a:r>
              <a:rPr lang="fr-FR" sz="1700" b="0" dirty="0" smtClean="0">
                <a:solidFill>
                  <a:schemeClr val="tx1"/>
                </a:solidFill>
                <a:latin typeface="Calibri" panose="020F0502020204030204" pitchFamily="34" charset="0"/>
              </a:rPr>
              <a:t> tactique/sectoriel </a:t>
            </a:r>
            <a:r>
              <a:rPr lang="fr-FR" sz="1700" b="0" dirty="0">
                <a:solidFill>
                  <a:schemeClr val="tx1"/>
                </a:solidFill>
                <a:latin typeface="Calibri" panose="020F0502020204030204" pitchFamily="34" charset="0"/>
              </a:rPr>
              <a:t>et de bataillon, </a:t>
            </a:r>
            <a:r>
              <a:rPr lang="fr-FR" sz="1700" b="0" dirty="0" smtClean="0">
                <a:solidFill>
                  <a:schemeClr val="tx1"/>
                </a:solidFill>
                <a:latin typeface="Calibri" panose="020F0502020204030204" pitchFamily="34" charset="0"/>
              </a:rPr>
              <a:t>constituer </a:t>
            </a:r>
            <a:r>
              <a:rPr lang="fr-FR" sz="1700" b="0" dirty="0">
                <a:solidFill>
                  <a:schemeClr val="tx1"/>
                </a:solidFill>
                <a:latin typeface="Calibri" panose="020F0502020204030204" pitchFamily="34" charset="0"/>
              </a:rPr>
              <a:t>un élément très utile de développement de la force à l’appui de ce type d’activités; et une coopération étroite est nécessaire entre les officiers de la CIMIC-NU, la police et les partenaires civils pour une action commune et cohérente</a:t>
            </a:r>
            <a:r>
              <a:rPr lang="fr-FR" sz="1700" b="0" dirty="0" smtClean="0">
                <a:solidFill>
                  <a:schemeClr val="tx1"/>
                </a:solidFill>
                <a:latin typeface="Calibri" panose="020F0502020204030204" pitchFamily="34" charset="0"/>
              </a:rPr>
              <a:t>.</a:t>
            </a:r>
          </a:p>
          <a:p>
            <a:pPr eaLnBrk="1" hangingPunct="1">
              <a:spcBef>
                <a:spcPct val="0"/>
              </a:spcBef>
              <a:buClr>
                <a:srgbClr val="FFFFFF"/>
              </a:buClr>
              <a:buSzPct val="80000"/>
              <a:buNone/>
            </a:pPr>
            <a:endParaRPr lang="en-US" altLang="en-US" sz="1700" b="0" dirty="0">
              <a:solidFill>
                <a:schemeClr val="tx1"/>
              </a:solidFill>
              <a:latin typeface="Calibri" pitchFamily="34" charset="0"/>
            </a:endParaRPr>
          </a:p>
          <a:p>
            <a:pPr eaLnBrk="1" hangingPunct="1">
              <a:spcBef>
                <a:spcPct val="0"/>
              </a:spcBef>
              <a:buClr>
                <a:srgbClr val="FFFFFF"/>
              </a:buClr>
              <a:buSzPct val="80000"/>
              <a:buNone/>
            </a:pPr>
            <a:r>
              <a:rPr lang="fr-FR" sz="1700" dirty="0">
                <a:solidFill>
                  <a:srgbClr val="0033CC"/>
                </a:solidFill>
                <a:latin typeface="Calibri" panose="020F0502020204030204" pitchFamily="34" charset="0"/>
              </a:rPr>
              <a:t>Les spécialistes des Affaires civiles</a:t>
            </a:r>
            <a:r>
              <a:rPr lang="fr-FR" sz="1700" b="0" dirty="0">
                <a:solidFill>
                  <a:schemeClr val="tx1"/>
                </a:solidFill>
                <a:latin typeface="Calibri" panose="020F0502020204030204" pitchFamily="34" charset="0"/>
              </a:rPr>
              <a:t> ont pour mandat :</a:t>
            </a:r>
            <a:endParaRPr lang="en-US" altLang="en-US" sz="1700" b="0" dirty="0">
              <a:solidFill>
                <a:schemeClr val="tx1"/>
              </a:solidFill>
              <a:latin typeface="Calibri" pitchFamily="34" charset="0"/>
            </a:endParaRPr>
          </a:p>
          <a:p>
            <a:pPr eaLnBrk="1" hangingPunct="1">
              <a:spcBef>
                <a:spcPct val="0"/>
              </a:spcBef>
              <a:buClr>
                <a:srgbClr val="FFFFFF"/>
              </a:buClr>
              <a:buSzPct val="80000"/>
              <a:buNone/>
              <a:tabLst>
                <a:tab pos="265113" algn="l"/>
              </a:tabLst>
            </a:pPr>
            <a:r>
              <a:rPr lang="en-US" altLang="en-US" sz="1700" dirty="0" smtClean="0">
                <a:solidFill>
                  <a:schemeClr val="tx1"/>
                </a:solidFill>
                <a:latin typeface="Calibri" pitchFamily="34" charset="0"/>
              </a:rPr>
              <a:t>-	</a:t>
            </a:r>
            <a:r>
              <a:rPr lang="fr-FR" sz="1700" b="0" dirty="0" smtClean="0">
                <a:solidFill>
                  <a:schemeClr val="tx1"/>
                </a:solidFill>
                <a:latin typeface="Calibri" panose="020F0502020204030204" pitchFamily="34" charset="0"/>
              </a:rPr>
              <a:t>de </a:t>
            </a:r>
            <a:r>
              <a:rPr lang="fr-FR" sz="1700" b="0" dirty="0">
                <a:solidFill>
                  <a:schemeClr val="tx1"/>
                </a:solidFill>
                <a:latin typeface="Calibri" panose="020F0502020204030204" pitchFamily="34" charset="0"/>
              </a:rPr>
              <a:t>veiller à la cohérence de l’action de la mission au </a:t>
            </a:r>
            <a:r>
              <a:rPr lang="fr-FR" sz="1700" b="0" dirty="0" smtClean="0">
                <a:solidFill>
                  <a:schemeClr val="tx1"/>
                </a:solidFill>
                <a:latin typeface="Calibri" panose="020F0502020204030204" pitchFamily="34" charset="0"/>
              </a:rPr>
              <a:t/>
            </a:r>
            <a:br>
              <a:rPr lang="fr-FR" sz="1700" b="0" dirty="0" smtClean="0">
                <a:solidFill>
                  <a:schemeClr val="tx1"/>
                </a:solidFill>
                <a:latin typeface="Calibri" panose="020F0502020204030204" pitchFamily="34" charset="0"/>
              </a:rPr>
            </a:br>
            <a:r>
              <a:rPr lang="fr-FR" sz="1700" b="0" dirty="0" smtClean="0">
                <a:solidFill>
                  <a:schemeClr val="tx1"/>
                </a:solidFill>
                <a:latin typeface="Calibri" panose="020F0502020204030204" pitchFamily="34" charset="0"/>
              </a:rPr>
              <a:t>	niveau </a:t>
            </a:r>
            <a:r>
              <a:rPr lang="fr-FR" sz="1700" b="0" dirty="0">
                <a:solidFill>
                  <a:schemeClr val="tx1"/>
                </a:solidFill>
                <a:latin typeface="Calibri" panose="020F0502020204030204" pitchFamily="34" charset="0"/>
              </a:rPr>
              <a:t>local</a:t>
            </a:r>
            <a:r>
              <a:rPr lang="en-US" altLang="en-US" sz="1700" b="0" dirty="0" smtClean="0">
                <a:solidFill>
                  <a:srgbClr val="000000"/>
                </a:solidFill>
                <a:latin typeface="Calibri" pitchFamily="34" charset="0"/>
              </a:rPr>
              <a:t> </a:t>
            </a:r>
            <a:endParaRPr lang="en-US" altLang="en-US" sz="1700" b="0" dirty="0">
              <a:solidFill>
                <a:srgbClr val="000000"/>
              </a:solidFill>
              <a:latin typeface="Calibri" pitchFamily="34" charset="0"/>
            </a:endParaRPr>
          </a:p>
          <a:p>
            <a:pPr eaLnBrk="1" hangingPunct="1">
              <a:spcBef>
                <a:spcPct val="0"/>
              </a:spcBef>
              <a:buClr>
                <a:srgbClr val="FFFFFF"/>
              </a:buClr>
              <a:buSzPct val="80000"/>
              <a:buNone/>
              <a:tabLst>
                <a:tab pos="265113" algn="l"/>
              </a:tabLst>
            </a:pPr>
            <a:r>
              <a:rPr lang="en-US" altLang="en-US" sz="1700" b="0" dirty="0">
                <a:solidFill>
                  <a:schemeClr val="tx1"/>
                </a:solidFill>
                <a:latin typeface="Calibri" pitchFamily="34" charset="0"/>
              </a:rPr>
              <a:t>- </a:t>
            </a:r>
            <a:r>
              <a:rPr lang="en-US" altLang="en-US" sz="1700" b="0" dirty="0" smtClean="0">
                <a:solidFill>
                  <a:schemeClr val="tx1"/>
                </a:solidFill>
                <a:latin typeface="Calibri" pitchFamily="34" charset="0"/>
              </a:rPr>
              <a:t>	</a:t>
            </a:r>
            <a:r>
              <a:rPr lang="fr-FR" sz="1700" b="0" dirty="0" smtClean="0">
                <a:solidFill>
                  <a:schemeClr val="tx1"/>
                </a:solidFill>
                <a:latin typeface="Calibri" panose="020F0502020204030204" pitchFamily="34" charset="0"/>
              </a:rPr>
              <a:t>de </a:t>
            </a:r>
            <a:r>
              <a:rPr lang="fr-FR" sz="1700" b="0" dirty="0">
                <a:solidFill>
                  <a:schemeClr val="tx1"/>
                </a:solidFill>
                <a:latin typeface="Calibri" panose="020F0502020204030204" pitchFamily="34" charset="0"/>
              </a:rPr>
              <a:t>conseiller les officiers de la CIMIC-NU sur l’ensemble </a:t>
            </a:r>
            <a:r>
              <a:rPr lang="fr-FR" sz="1700" b="0" dirty="0" smtClean="0">
                <a:solidFill>
                  <a:schemeClr val="tx1"/>
                </a:solidFill>
                <a:latin typeface="Calibri" panose="020F0502020204030204" pitchFamily="34" charset="0"/>
              </a:rPr>
              <a:t/>
            </a:r>
            <a:br>
              <a:rPr lang="fr-FR" sz="1700" b="0" dirty="0" smtClean="0">
                <a:solidFill>
                  <a:schemeClr val="tx1"/>
                </a:solidFill>
                <a:latin typeface="Calibri" panose="020F0502020204030204" pitchFamily="34" charset="0"/>
              </a:rPr>
            </a:br>
            <a:r>
              <a:rPr lang="fr-FR" sz="1700" b="0" dirty="0" smtClean="0">
                <a:solidFill>
                  <a:schemeClr val="tx1"/>
                </a:solidFill>
                <a:latin typeface="Calibri" panose="020F0502020204030204" pitchFamily="34" charset="0"/>
              </a:rPr>
              <a:t>	du </a:t>
            </a:r>
            <a:r>
              <a:rPr lang="fr-FR" sz="1700" b="0" dirty="0">
                <a:solidFill>
                  <a:schemeClr val="tx1"/>
                </a:solidFill>
                <a:latin typeface="Calibri" panose="020F0502020204030204" pitchFamily="34" charset="0"/>
              </a:rPr>
              <a:t>contexte stratégique, politique et social de la mise </a:t>
            </a:r>
            <a:r>
              <a:rPr lang="fr-FR" sz="1700" b="0" dirty="0" smtClean="0">
                <a:solidFill>
                  <a:schemeClr val="tx1"/>
                </a:solidFill>
                <a:latin typeface="Calibri" panose="020F0502020204030204" pitchFamily="34" charset="0"/>
              </a:rPr>
              <a:t/>
            </a:r>
            <a:br>
              <a:rPr lang="fr-FR" sz="1700" b="0" dirty="0" smtClean="0">
                <a:solidFill>
                  <a:schemeClr val="tx1"/>
                </a:solidFill>
                <a:latin typeface="Calibri" panose="020F0502020204030204" pitchFamily="34" charset="0"/>
              </a:rPr>
            </a:br>
            <a:r>
              <a:rPr lang="fr-FR" sz="1700" b="0" dirty="0" smtClean="0">
                <a:solidFill>
                  <a:schemeClr val="tx1"/>
                </a:solidFill>
                <a:latin typeface="Calibri" panose="020F0502020204030204" pitchFamily="34" charset="0"/>
              </a:rPr>
              <a:t>	en </a:t>
            </a:r>
            <a:r>
              <a:rPr lang="fr-FR" sz="1700" b="0" dirty="0">
                <a:solidFill>
                  <a:schemeClr val="tx1"/>
                </a:solidFill>
                <a:latin typeface="Calibri" panose="020F0502020204030204" pitchFamily="34" charset="0"/>
              </a:rPr>
              <a:t>œuvre du mandat</a:t>
            </a:r>
            <a:r>
              <a:rPr lang="en-US" altLang="en-US" sz="1700" b="0" dirty="0" smtClean="0">
                <a:solidFill>
                  <a:srgbClr val="000000"/>
                </a:solidFill>
                <a:latin typeface="Calibri" pitchFamily="34" charset="0"/>
              </a:rPr>
              <a:t> </a:t>
            </a:r>
            <a:endParaRPr lang="en-US" altLang="en-US" sz="1700" b="0" dirty="0">
              <a:solidFill>
                <a:srgbClr val="000000"/>
              </a:solidFill>
              <a:latin typeface="Calibri" pitchFamily="34" charset="0"/>
            </a:endParaRPr>
          </a:p>
          <a:p>
            <a:pPr eaLnBrk="1" hangingPunct="1">
              <a:spcBef>
                <a:spcPct val="0"/>
              </a:spcBef>
              <a:buClr>
                <a:srgbClr val="FFFFFF"/>
              </a:buClr>
              <a:buSzPct val="80000"/>
              <a:buNone/>
              <a:tabLst>
                <a:tab pos="265113" algn="l"/>
              </a:tabLst>
            </a:pPr>
            <a:r>
              <a:rPr lang="en-US" altLang="en-US" sz="1700" b="0" dirty="0">
                <a:solidFill>
                  <a:schemeClr val="tx1"/>
                </a:solidFill>
                <a:latin typeface="Calibri" pitchFamily="34" charset="0"/>
              </a:rPr>
              <a:t>- </a:t>
            </a:r>
            <a:r>
              <a:rPr lang="en-US" altLang="en-US" sz="1700" b="0" dirty="0" smtClean="0">
                <a:solidFill>
                  <a:schemeClr val="tx1"/>
                </a:solidFill>
                <a:latin typeface="Calibri" pitchFamily="34" charset="0"/>
              </a:rPr>
              <a:t>	</a:t>
            </a:r>
            <a:r>
              <a:rPr lang="fr-FR" sz="1700" b="0" dirty="0" smtClean="0">
                <a:solidFill>
                  <a:schemeClr val="tx1"/>
                </a:solidFill>
                <a:latin typeface="Calibri" panose="020F0502020204030204" pitchFamily="34" charset="0"/>
              </a:rPr>
              <a:t>de </a:t>
            </a:r>
            <a:r>
              <a:rPr lang="fr-FR" sz="1700" b="0" dirty="0">
                <a:solidFill>
                  <a:schemeClr val="tx1"/>
                </a:solidFill>
                <a:latin typeface="Calibri" panose="020F0502020204030204" pitchFamily="34" charset="0"/>
              </a:rPr>
              <a:t>communiquer et de souligner les messages les plus </a:t>
            </a:r>
            <a:r>
              <a:rPr lang="fr-FR" sz="1700" b="0" dirty="0" smtClean="0">
                <a:solidFill>
                  <a:schemeClr val="tx1"/>
                </a:solidFill>
                <a:latin typeface="Calibri" panose="020F0502020204030204" pitchFamily="34" charset="0"/>
              </a:rPr>
              <a:t/>
            </a:r>
            <a:br>
              <a:rPr lang="fr-FR" sz="1700" b="0" dirty="0" smtClean="0">
                <a:solidFill>
                  <a:schemeClr val="tx1"/>
                </a:solidFill>
                <a:latin typeface="Calibri" panose="020F0502020204030204" pitchFamily="34" charset="0"/>
              </a:rPr>
            </a:br>
            <a:r>
              <a:rPr lang="fr-FR" sz="1700" b="0" dirty="0" smtClean="0">
                <a:solidFill>
                  <a:schemeClr val="tx1"/>
                </a:solidFill>
                <a:latin typeface="Calibri" panose="020F0502020204030204" pitchFamily="34" charset="0"/>
              </a:rPr>
              <a:t>	importants </a:t>
            </a:r>
            <a:r>
              <a:rPr lang="fr-FR" sz="1700" b="0" dirty="0">
                <a:solidFill>
                  <a:schemeClr val="tx1"/>
                </a:solidFill>
                <a:latin typeface="Calibri" panose="020F0502020204030204" pitchFamily="34" charset="0"/>
              </a:rPr>
              <a:t>lors du dialogue avec les interlocuteurs locaux, </a:t>
            </a:r>
            <a:r>
              <a:rPr lang="fr-FR" sz="1700" b="0" dirty="0" smtClean="0">
                <a:solidFill>
                  <a:schemeClr val="tx1"/>
                </a:solidFill>
                <a:latin typeface="Calibri" panose="020F0502020204030204" pitchFamily="34" charset="0"/>
              </a:rPr>
              <a:t/>
            </a:r>
            <a:br>
              <a:rPr lang="fr-FR" sz="1700" b="0" dirty="0" smtClean="0">
                <a:solidFill>
                  <a:schemeClr val="tx1"/>
                </a:solidFill>
                <a:latin typeface="Calibri" panose="020F0502020204030204" pitchFamily="34" charset="0"/>
              </a:rPr>
            </a:br>
            <a:r>
              <a:rPr lang="fr-FR" sz="1700" b="0" dirty="0" smtClean="0">
                <a:solidFill>
                  <a:schemeClr val="tx1"/>
                </a:solidFill>
                <a:latin typeface="Calibri" panose="020F0502020204030204" pitchFamily="34" charset="0"/>
              </a:rPr>
              <a:t>	et </a:t>
            </a:r>
            <a:r>
              <a:rPr lang="fr-FR" sz="1700" b="0" dirty="0">
                <a:solidFill>
                  <a:schemeClr val="tx1"/>
                </a:solidFill>
                <a:latin typeface="Calibri" panose="020F0502020204030204" pitchFamily="34" charset="0"/>
              </a:rPr>
              <a:t>d’insister également sur les besoins majeurs en matière </a:t>
            </a:r>
            <a:r>
              <a:rPr lang="fr-FR" sz="1700" b="0" dirty="0" smtClean="0">
                <a:solidFill>
                  <a:schemeClr val="tx1"/>
                </a:solidFill>
                <a:latin typeface="Calibri" panose="020F0502020204030204" pitchFamily="34" charset="0"/>
              </a:rPr>
              <a:t/>
            </a:r>
            <a:br>
              <a:rPr lang="fr-FR" sz="1700" b="0" dirty="0" smtClean="0">
                <a:solidFill>
                  <a:schemeClr val="tx1"/>
                </a:solidFill>
                <a:latin typeface="Calibri" panose="020F0502020204030204" pitchFamily="34" charset="0"/>
              </a:rPr>
            </a:br>
            <a:r>
              <a:rPr lang="fr-FR" sz="1700" b="0" dirty="0" smtClean="0">
                <a:solidFill>
                  <a:schemeClr val="tx1"/>
                </a:solidFill>
                <a:latin typeface="Calibri" panose="020F0502020204030204" pitchFamily="34" charset="0"/>
              </a:rPr>
              <a:t>	de </a:t>
            </a:r>
            <a:r>
              <a:rPr lang="fr-FR" sz="1700" b="0" dirty="0">
                <a:solidFill>
                  <a:schemeClr val="tx1"/>
                </a:solidFill>
                <a:latin typeface="Calibri" panose="020F0502020204030204" pitchFamily="34" charset="0"/>
              </a:rPr>
              <a:t>collecte d’informations. </a:t>
            </a:r>
            <a:endParaRPr lang="en-GB" altLang="en-US" sz="1700" b="0" dirty="0">
              <a:solidFill>
                <a:schemeClr val="tx1"/>
              </a:solidFill>
              <a:latin typeface="Calibri" pitchFamily="34" charset="0"/>
            </a:endParaRPr>
          </a:p>
        </p:txBody>
      </p:sp>
      <p:sp>
        <p:nvSpPr>
          <p:cNvPr id="235525" name="Rectangle 5"/>
          <p:cNvSpPr>
            <a:spLocks noChangeArrowheads="1"/>
          </p:cNvSpPr>
          <p:nvPr/>
        </p:nvSpPr>
        <p:spPr bwMode="auto">
          <a:xfrm>
            <a:off x="1899637" y="276225"/>
            <a:ext cx="526535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000000"/>
              </a:buClr>
              <a:buSzPct val="80000"/>
              <a:buNone/>
            </a:pPr>
            <a:r>
              <a:rPr lang="en-US" altLang="en-US" sz="3200" dirty="0">
                <a:solidFill>
                  <a:schemeClr val="tx1"/>
                </a:solidFill>
                <a:latin typeface="Calibri" pitchFamily="34" charset="0"/>
              </a:rPr>
              <a:t>PARTAGE DES INFORMATIONS</a:t>
            </a:r>
          </a:p>
        </p:txBody>
      </p:sp>
      <p:grpSp>
        <p:nvGrpSpPr>
          <p:cNvPr id="235526" name="Group 18"/>
          <p:cNvGrpSpPr>
            <a:grpSpLocks/>
          </p:cNvGrpSpPr>
          <p:nvPr/>
        </p:nvGrpSpPr>
        <p:grpSpPr bwMode="auto">
          <a:xfrm>
            <a:off x="6070600" y="3978275"/>
            <a:ext cx="3073400" cy="2522538"/>
            <a:chOff x="3961" y="2281"/>
            <a:chExt cx="1767" cy="1360"/>
          </a:xfrm>
        </p:grpSpPr>
        <p:pic>
          <p:nvPicPr>
            <p:cNvPr id="235528" name="Picture 14" descr="MONUC Military Personnel and FARDC Members Identify Patrol Are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72" y="2281"/>
              <a:ext cx="1739" cy="1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29" name="Text Box 15"/>
            <p:cNvSpPr txBox="1">
              <a:spLocks noChangeArrowheads="1"/>
            </p:cNvSpPr>
            <p:nvPr/>
          </p:nvSpPr>
          <p:spPr bwMode="auto">
            <a:xfrm>
              <a:off x="3961" y="3443"/>
              <a:ext cx="1767" cy="198"/>
            </a:xfrm>
            <a:prstGeom prst="rect">
              <a:avLst/>
            </a:prstGeom>
            <a:solidFill>
              <a:srgbClr val="DDDDDD"/>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60000"/>
                </a:lnSpc>
                <a:spcBef>
                  <a:spcPct val="50000"/>
                </a:spcBef>
                <a:buClr>
                  <a:srgbClr val="FFFFFF"/>
                </a:buClr>
                <a:buSzPct val="80000"/>
                <a:buFont typeface="Wingdings" pitchFamily="2" charset="2"/>
                <a:buNone/>
              </a:pPr>
              <a:r>
                <a:rPr lang="en-US" altLang="en-US" sz="1200" b="0">
                  <a:solidFill>
                    <a:srgbClr val="000000"/>
                  </a:solidFill>
                  <a:latin typeface="Calibri" pitchFamily="34" charset="0"/>
                </a:rPr>
                <a:t>MONUC Military Personnel and FARDC Members Identify Patrol Areas</a:t>
              </a:r>
              <a:r>
                <a:rPr lang="en-US" altLang="en-US" sz="1800" b="0">
                  <a:solidFill>
                    <a:srgbClr val="000000"/>
                  </a:solidFill>
                  <a:latin typeface="Calibri" pitchFamily="34" charset="0"/>
                </a:rPr>
                <a:t> </a:t>
              </a:r>
            </a:p>
          </p:txBody>
        </p:sp>
      </p:grpSp>
      <p:sp>
        <p:nvSpPr>
          <p:cNvPr id="10" name="ZoneTexte 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ZoneTexte 11"/>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178</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Espace réservé du numéro de diapositive 4"/>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lnSpc>
                <a:spcPct val="80000"/>
              </a:lnSpc>
              <a:spcBef>
                <a:spcPct val="0"/>
              </a:spcBef>
              <a:buFontTx/>
              <a:buNone/>
            </a:pPr>
            <a:fld id="{160F164B-C760-476E-A8A6-96E600CA029D}" type="slidenum">
              <a:rPr lang="fr-FR" altLang="en-US" sz="1200" b="0">
                <a:solidFill>
                  <a:srgbClr val="FFFFFF"/>
                </a:solidFill>
                <a:latin typeface="Arial" pitchFamily="34" charset="0"/>
              </a:rPr>
              <a:pPr algn="r" eaLnBrk="1" hangingPunct="1">
                <a:lnSpc>
                  <a:spcPct val="80000"/>
                </a:lnSpc>
                <a:spcBef>
                  <a:spcPct val="0"/>
                </a:spcBef>
                <a:buFontTx/>
                <a:buNone/>
              </a:pPr>
              <a:t>179</a:t>
            </a:fld>
            <a:endParaRPr lang="fr-FR" altLang="en-US" sz="1200" b="0">
              <a:solidFill>
                <a:srgbClr val="FFFFFF"/>
              </a:solidFill>
              <a:latin typeface="Arial" pitchFamily="34" charset="0"/>
            </a:endParaRPr>
          </a:p>
        </p:txBody>
      </p:sp>
      <p:sp>
        <p:nvSpPr>
          <p:cNvPr id="236547" name="ZoneTexte 2"/>
          <p:cNvSpPr txBox="1">
            <a:spLocks noChangeArrowheads="1"/>
          </p:cNvSpPr>
          <p:nvPr/>
        </p:nvSpPr>
        <p:spPr bwMode="auto">
          <a:xfrm>
            <a:off x="309563" y="1547813"/>
            <a:ext cx="7894637" cy="507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6088" indent="-446088" eaLnBrk="0" hangingPunct="0">
              <a:spcBef>
                <a:spcPct val="20000"/>
              </a:spcBef>
              <a:buFont typeface="Wingdings" pitchFamily="2" charset="2"/>
              <a:buChar char="ü"/>
              <a:defRPr sz="2400" b="1">
                <a:solidFill>
                  <a:srgbClr val="FFFF99"/>
                </a:solidFill>
                <a:latin typeface="Times New Roman" pitchFamily="18" charset="0"/>
              </a:defRPr>
            </a:lvl1pPr>
            <a:lvl2pPr marL="903288" indent="-446088"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CH" sz="1800" b="0" dirty="0" smtClean="0">
                <a:solidFill>
                  <a:schemeClr val="tx1"/>
                </a:solidFill>
                <a:latin typeface="Calibri" panose="020F0502020204030204" pitchFamily="34" charset="0"/>
              </a:rPr>
              <a:t>Informations concernant l’environnement naturel :</a:t>
            </a:r>
            <a:endParaRPr lang="fr-CH" altLang="en-US" sz="1800" b="0" dirty="0" smtClean="0">
              <a:solidFill>
                <a:schemeClr val="tx1"/>
              </a:solidFill>
              <a:latin typeface="Calibri" pitchFamily="34" charset="0"/>
            </a:endParaRPr>
          </a:p>
          <a:p>
            <a:pPr lvl="1" eaLnBrk="1" hangingPunct="1">
              <a:spcBef>
                <a:spcPct val="0"/>
              </a:spcBef>
              <a:buFontTx/>
              <a:buNone/>
            </a:pPr>
            <a:r>
              <a:rPr lang="fr-CH" altLang="en-US" sz="1800" dirty="0" smtClean="0">
                <a:solidFill>
                  <a:schemeClr val="tx1"/>
                </a:solidFill>
                <a:latin typeface="Calibri" pitchFamily="34" charset="0"/>
              </a:rPr>
              <a:t>•	</a:t>
            </a:r>
            <a:r>
              <a:rPr lang="fr-CH" sz="1800" dirty="0" smtClean="0">
                <a:solidFill>
                  <a:schemeClr val="tx1"/>
                </a:solidFill>
                <a:latin typeface="Calibri" panose="020F0502020204030204" pitchFamily="34" charset="0"/>
              </a:rPr>
              <a:t>Pays de déploiement (un ou plusieurs </a:t>
            </a:r>
            <a:br>
              <a:rPr lang="fr-CH" sz="1800" dirty="0" smtClean="0">
                <a:solidFill>
                  <a:schemeClr val="tx1"/>
                </a:solidFill>
                <a:latin typeface="Calibri" panose="020F0502020204030204" pitchFamily="34" charset="0"/>
              </a:rPr>
            </a:br>
            <a:r>
              <a:rPr lang="fr-CH" sz="1800" dirty="0" smtClean="0">
                <a:solidFill>
                  <a:schemeClr val="tx1"/>
                </a:solidFill>
                <a:latin typeface="Calibri" panose="020F0502020204030204" pitchFamily="34" charset="0"/>
              </a:rPr>
              <a:t>pays)</a:t>
            </a:r>
            <a:endParaRPr lang="fr-CH" altLang="en-US" sz="1800" dirty="0" smtClean="0">
              <a:solidFill>
                <a:schemeClr val="tx1"/>
              </a:solidFill>
              <a:latin typeface="Calibri" pitchFamily="34" charset="0"/>
            </a:endParaRPr>
          </a:p>
          <a:p>
            <a:pPr lvl="1" eaLnBrk="1" hangingPunct="1">
              <a:spcBef>
                <a:spcPct val="0"/>
              </a:spcBef>
              <a:buFontTx/>
              <a:buNone/>
            </a:pPr>
            <a:r>
              <a:rPr lang="fr-CH" altLang="en-US" sz="1800" dirty="0" smtClean="0">
                <a:solidFill>
                  <a:schemeClr val="tx1"/>
                </a:solidFill>
                <a:latin typeface="Calibri" pitchFamily="34" charset="0"/>
              </a:rPr>
              <a:t>•	Le terrain</a:t>
            </a:r>
          </a:p>
          <a:p>
            <a:pPr lvl="1" eaLnBrk="1" hangingPunct="1">
              <a:spcBef>
                <a:spcPct val="0"/>
              </a:spcBef>
              <a:buFontTx/>
              <a:buNone/>
            </a:pPr>
            <a:endParaRPr lang="fr-CH" altLang="en-US" sz="1800" dirty="0" smtClean="0">
              <a:solidFill>
                <a:schemeClr val="tx1"/>
              </a:solidFill>
              <a:latin typeface="Calibri" pitchFamily="34" charset="0"/>
            </a:endParaRPr>
          </a:p>
          <a:p>
            <a:pPr eaLnBrk="1" hangingPunct="1">
              <a:spcBef>
                <a:spcPct val="0"/>
              </a:spcBef>
              <a:buFontTx/>
              <a:buNone/>
            </a:pPr>
            <a:r>
              <a:rPr lang="fr-CH" sz="1800" b="0" dirty="0" smtClean="0">
                <a:solidFill>
                  <a:schemeClr val="tx1"/>
                </a:solidFill>
                <a:latin typeface="Calibri" panose="020F0502020204030204" pitchFamily="34" charset="0"/>
              </a:rPr>
              <a:t>Informations sur les parties au conflit :</a:t>
            </a:r>
            <a:endParaRPr lang="fr-CH" altLang="en-US" sz="1800" b="0" dirty="0" smtClean="0">
              <a:solidFill>
                <a:schemeClr val="tx1"/>
              </a:solidFill>
              <a:latin typeface="Calibri" pitchFamily="34" charset="0"/>
            </a:endParaRPr>
          </a:p>
          <a:p>
            <a:pPr lvl="1" eaLnBrk="1" hangingPunct="1">
              <a:spcBef>
                <a:spcPct val="0"/>
              </a:spcBef>
              <a:buFontTx/>
              <a:buNone/>
            </a:pPr>
            <a:r>
              <a:rPr lang="fr-CH" altLang="en-US" sz="1800" dirty="0" smtClean="0">
                <a:solidFill>
                  <a:schemeClr val="tx1"/>
                </a:solidFill>
                <a:latin typeface="Calibri" pitchFamily="34" charset="0"/>
              </a:rPr>
              <a:t>•	Le conflit</a:t>
            </a:r>
          </a:p>
          <a:p>
            <a:pPr lvl="1" eaLnBrk="1" hangingPunct="1">
              <a:spcBef>
                <a:spcPct val="0"/>
              </a:spcBef>
              <a:buFontTx/>
              <a:buNone/>
            </a:pPr>
            <a:r>
              <a:rPr lang="fr-CH" altLang="en-US" sz="1800" dirty="0" smtClean="0">
                <a:solidFill>
                  <a:schemeClr val="tx1"/>
                </a:solidFill>
                <a:latin typeface="Calibri" pitchFamily="34" charset="0"/>
              </a:rPr>
              <a:t>•	les populations</a:t>
            </a:r>
          </a:p>
          <a:p>
            <a:pPr lvl="1" eaLnBrk="1" hangingPunct="1">
              <a:spcBef>
                <a:spcPct val="0"/>
              </a:spcBef>
              <a:buFontTx/>
              <a:buNone/>
            </a:pPr>
            <a:r>
              <a:rPr lang="fr-CH" altLang="en-US" sz="1800" dirty="0" smtClean="0">
                <a:solidFill>
                  <a:schemeClr val="tx1"/>
                </a:solidFill>
                <a:latin typeface="Calibri" pitchFamily="34" charset="0"/>
              </a:rPr>
              <a:t>•	</a:t>
            </a:r>
            <a:r>
              <a:rPr lang="fr-CH" sz="1800" dirty="0" smtClean="0">
                <a:solidFill>
                  <a:schemeClr val="tx1"/>
                </a:solidFill>
                <a:latin typeface="Calibri" panose="020F0502020204030204" pitchFamily="34" charset="0"/>
              </a:rPr>
              <a:t>Les forces armées</a:t>
            </a:r>
            <a:endParaRPr lang="fr-CH" altLang="en-US" sz="1800" dirty="0" smtClean="0">
              <a:solidFill>
                <a:schemeClr val="tx1"/>
              </a:solidFill>
              <a:latin typeface="Calibri" pitchFamily="34" charset="0"/>
            </a:endParaRPr>
          </a:p>
          <a:p>
            <a:pPr lvl="1" eaLnBrk="1" hangingPunct="1">
              <a:spcBef>
                <a:spcPct val="0"/>
              </a:spcBef>
              <a:buFontTx/>
              <a:buNone/>
            </a:pPr>
            <a:r>
              <a:rPr lang="fr-CH" altLang="en-US" sz="1800" dirty="0" smtClean="0">
                <a:solidFill>
                  <a:schemeClr val="tx1"/>
                </a:solidFill>
                <a:latin typeface="Calibri" pitchFamily="34" charset="0"/>
              </a:rPr>
              <a:t>•	Les infrastructures</a:t>
            </a:r>
          </a:p>
          <a:p>
            <a:pPr lvl="1" eaLnBrk="1" hangingPunct="1">
              <a:spcBef>
                <a:spcPct val="0"/>
              </a:spcBef>
              <a:buFont typeface="Arial" pitchFamily="34" charset="0"/>
              <a:buChar char="•"/>
            </a:pPr>
            <a:r>
              <a:rPr lang="fr-CH" altLang="en-US" sz="1800" dirty="0" smtClean="0">
                <a:solidFill>
                  <a:schemeClr val="tx1"/>
                </a:solidFill>
                <a:latin typeface="Calibri" pitchFamily="34" charset="0"/>
              </a:rPr>
              <a:t>Le soutien aux réformes</a:t>
            </a:r>
          </a:p>
          <a:p>
            <a:pPr lvl="1" eaLnBrk="1" hangingPunct="1">
              <a:spcBef>
                <a:spcPct val="0"/>
              </a:spcBef>
              <a:buFont typeface="Arial" pitchFamily="34" charset="0"/>
              <a:buChar char="•"/>
            </a:pPr>
            <a:endParaRPr lang="fr-CH" altLang="en-US" sz="1800" dirty="0" smtClean="0">
              <a:solidFill>
                <a:schemeClr val="tx1"/>
              </a:solidFill>
              <a:latin typeface="Calibri" pitchFamily="34" charset="0"/>
            </a:endParaRPr>
          </a:p>
          <a:p>
            <a:pPr eaLnBrk="1" hangingPunct="1">
              <a:spcBef>
                <a:spcPct val="0"/>
              </a:spcBef>
              <a:buFontTx/>
              <a:buNone/>
            </a:pPr>
            <a:r>
              <a:rPr lang="fr-CH" sz="1800" b="0" dirty="0" smtClean="0">
                <a:solidFill>
                  <a:schemeClr val="tx1"/>
                </a:solidFill>
                <a:latin typeface="Calibri" panose="020F0502020204030204" pitchFamily="34" charset="0"/>
              </a:rPr>
              <a:t>Informations d’ordre général :</a:t>
            </a:r>
            <a:endParaRPr lang="fr-CH" altLang="en-US" sz="1800" b="0" dirty="0" smtClean="0">
              <a:solidFill>
                <a:schemeClr val="tx1"/>
              </a:solidFill>
              <a:latin typeface="Calibri" pitchFamily="34" charset="0"/>
            </a:endParaRPr>
          </a:p>
          <a:p>
            <a:pPr lvl="1" eaLnBrk="1" hangingPunct="1">
              <a:spcBef>
                <a:spcPct val="0"/>
              </a:spcBef>
              <a:buFontTx/>
              <a:buNone/>
            </a:pPr>
            <a:r>
              <a:rPr lang="fr-CH" altLang="en-US" sz="1800" dirty="0" smtClean="0">
                <a:solidFill>
                  <a:schemeClr val="tx1"/>
                </a:solidFill>
                <a:latin typeface="Calibri" pitchFamily="34" charset="0"/>
              </a:rPr>
              <a:t>•	</a:t>
            </a:r>
            <a:r>
              <a:rPr lang="fr-CH" sz="1800" dirty="0" smtClean="0">
                <a:solidFill>
                  <a:schemeClr val="tx1"/>
                </a:solidFill>
                <a:latin typeface="Calibri" panose="020F0502020204030204" pitchFamily="34" charset="0"/>
              </a:rPr>
              <a:t>Les dirigeants gouvernementaux et politiques</a:t>
            </a:r>
            <a:endParaRPr lang="fr-CH" altLang="en-US" sz="1800" dirty="0" smtClean="0">
              <a:solidFill>
                <a:schemeClr val="tx1"/>
              </a:solidFill>
              <a:latin typeface="Calibri" pitchFamily="34" charset="0"/>
            </a:endParaRPr>
          </a:p>
          <a:p>
            <a:pPr lvl="1" eaLnBrk="1" hangingPunct="1">
              <a:spcBef>
                <a:spcPct val="0"/>
              </a:spcBef>
              <a:buFontTx/>
              <a:buNone/>
            </a:pPr>
            <a:r>
              <a:rPr lang="fr-CH" altLang="en-US" sz="1800" dirty="0" smtClean="0">
                <a:solidFill>
                  <a:schemeClr val="tx1"/>
                </a:solidFill>
                <a:latin typeface="Calibri" pitchFamily="34" charset="0"/>
              </a:rPr>
              <a:t>•	</a:t>
            </a:r>
            <a:r>
              <a:rPr lang="fr-CH" sz="1800" dirty="0" smtClean="0">
                <a:solidFill>
                  <a:schemeClr val="tx1"/>
                </a:solidFill>
                <a:latin typeface="Calibri" panose="020F0502020204030204" pitchFamily="34" charset="0"/>
              </a:rPr>
              <a:t>Les religions</a:t>
            </a:r>
            <a:endParaRPr lang="fr-CH" altLang="en-US" sz="1800" dirty="0" smtClean="0">
              <a:solidFill>
                <a:schemeClr val="tx1"/>
              </a:solidFill>
              <a:latin typeface="Calibri" pitchFamily="34" charset="0"/>
            </a:endParaRPr>
          </a:p>
          <a:p>
            <a:pPr lvl="1" eaLnBrk="1" hangingPunct="1">
              <a:spcBef>
                <a:spcPct val="0"/>
              </a:spcBef>
              <a:buFontTx/>
              <a:buNone/>
            </a:pPr>
            <a:r>
              <a:rPr lang="fr-CH" altLang="en-US" sz="1800" dirty="0" smtClean="0">
                <a:solidFill>
                  <a:schemeClr val="tx1"/>
                </a:solidFill>
                <a:latin typeface="Calibri" pitchFamily="34" charset="0"/>
              </a:rPr>
              <a:t>•	L’économie</a:t>
            </a:r>
          </a:p>
          <a:p>
            <a:pPr lvl="1" eaLnBrk="1" hangingPunct="1">
              <a:spcBef>
                <a:spcPct val="0"/>
              </a:spcBef>
              <a:buFontTx/>
              <a:buNone/>
            </a:pPr>
            <a:r>
              <a:rPr lang="fr-CH" altLang="en-US" sz="1800" dirty="0" smtClean="0">
                <a:solidFill>
                  <a:schemeClr val="tx1"/>
                </a:solidFill>
                <a:latin typeface="Calibri" pitchFamily="34" charset="0"/>
              </a:rPr>
              <a:t>•	</a:t>
            </a:r>
            <a:r>
              <a:rPr lang="fr-CH" sz="1800" dirty="0" smtClean="0">
                <a:solidFill>
                  <a:schemeClr val="tx1"/>
                </a:solidFill>
                <a:latin typeface="Calibri" panose="020F0502020204030204" pitchFamily="34" charset="0"/>
              </a:rPr>
              <a:t>Les capacités de soutien mutuel des parties en présence</a:t>
            </a:r>
            <a:endParaRPr lang="fr-CH" altLang="en-US" sz="1800" dirty="0" smtClean="0">
              <a:solidFill>
                <a:schemeClr val="tx1"/>
              </a:solidFill>
              <a:latin typeface="Calibri" pitchFamily="34" charset="0"/>
            </a:endParaRPr>
          </a:p>
          <a:p>
            <a:pPr lvl="1" eaLnBrk="1" hangingPunct="1">
              <a:spcBef>
                <a:spcPct val="0"/>
              </a:spcBef>
              <a:buFontTx/>
              <a:buNone/>
            </a:pPr>
            <a:r>
              <a:rPr lang="fr-CH" altLang="en-US" sz="1800" dirty="0" smtClean="0">
                <a:solidFill>
                  <a:schemeClr val="tx1"/>
                </a:solidFill>
                <a:latin typeface="Calibri" pitchFamily="34" charset="0"/>
              </a:rPr>
              <a:t>•	</a:t>
            </a:r>
            <a:r>
              <a:rPr lang="fr-CH" sz="1800" dirty="0" smtClean="0">
                <a:solidFill>
                  <a:schemeClr val="tx1"/>
                </a:solidFill>
                <a:latin typeface="Calibri" panose="020F0502020204030204" pitchFamily="34" charset="0"/>
              </a:rPr>
              <a:t>Le rôle des médias</a:t>
            </a:r>
            <a:endParaRPr lang="fr-CH" altLang="en-US" sz="1800" dirty="0">
              <a:solidFill>
                <a:schemeClr val="tx1"/>
              </a:solidFill>
              <a:latin typeface="Calibri" pitchFamily="34" charset="0"/>
            </a:endParaRPr>
          </a:p>
        </p:txBody>
      </p:sp>
      <p:sp>
        <p:nvSpPr>
          <p:cNvPr id="236548" name="Text Box 4"/>
          <p:cNvSpPr txBox="1">
            <a:spLocks noChangeArrowheads="1"/>
          </p:cNvSpPr>
          <p:nvPr/>
        </p:nvSpPr>
        <p:spPr bwMode="auto">
          <a:xfrm>
            <a:off x="1615957" y="893763"/>
            <a:ext cx="5836418" cy="33855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lnSpc>
                <a:spcPct val="80000"/>
              </a:lnSpc>
              <a:spcBef>
                <a:spcPct val="50000"/>
              </a:spcBef>
              <a:buFontTx/>
              <a:buNone/>
            </a:pPr>
            <a:r>
              <a:rPr lang="fr-FR" sz="2000" b="0" dirty="0">
                <a:solidFill>
                  <a:schemeClr val="tx1"/>
                </a:solidFill>
                <a:latin typeface="Calibri" panose="020F0502020204030204" pitchFamily="34" charset="0"/>
              </a:rPr>
              <a:t>Exigences en matière d’information – Focus de l’ONU</a:t>
            </a:r>
            <a:endParaRPr lang="en-GB" altLang="en-US" sz="2000" b="0" dirty="0">
              <a:solidFill>
                <a:schemeClr val="tx1"/>
              </a:solidFill>
              <a:latin typeface="Calibri" pitchFamily="34" charset="0"/>
            </a:endParaRPr>
          </a:p>
        </p:txBody>
      </p:sp>
      <p:sp>
        <p:nvSpPr>
          <p:cNvPr id="236549" name="Rectangle 5"/>
          <p:cNvSpPr>
            <a:spLocks noChangeArrowheads="1"/>
          </p:cNvSpPr>
          <p:nvPr/>
        </p:nvSpPr>
        <p:spPr bwMode="auto">
          <a:xfrm>
            <a:off x="1928609" y="276225"/>
            <a:ext cx="526535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000000"/>
              </a:buClr>
              <a:buSzPct val="80000"/>
              <a:buFont typeface="Wingdings" pitchFamily="2" charset="2"/>
              <a:buNone/>
            </a:pPr>
            <a:r>
              <a:rPr lang="en-US" altLang="en-US" sz="3200" dirty="0" smtClean="0">
                <a:solidFill>
                  <a:srgbClr val="000000"/>
                </a:solidFill>
                <a:latin typeface="Calibri" pitchFamily="34" charset="0"/>
              </a:rPr>
              <a:t>PARTAGE DES INFORMATIONS</a:t>
            </a:r>
            <a:endParaRPr lang="en-US" altLang="en-US" sz="3200" dirty="0">
              <a:solidFill>
                <a:srgbClr val="000000"/>
              </a:solidFill>
              <a:latin typeface="Calibri" pitchFamily="34" charset="0"/>
            </a:endParaRPr>
          </a:p>
        </p:txBody>
      </p:sp>
      <p:pic>
        <p:nvPicPr>
          <p:cNvPr id="236550" name="Picture 12" descr="MONUC Military Personnel Attend Disarmament Negotiation Meet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75" y="2046288"/>
            <a:ext cx="3857625"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551" name="Text Box 13"/>
          <p:cNvSpPr txBox="1">
            <a:spLocks noChangeArrowheads="1"/>
          </p:cNvSpPr>
          <p:nvPr/>
        </p:nvSpPr>
        <p:spPr bwMode="auto">
          <a:xfrm>
            <a:off x="5008563" y="4606925"/>
            <a:ext cx="3919537" cy="530225"/>
          </a:xfrm>
          <a:prstGeom prst="rect">
            <a:avLst/>
          </a:prstGeom>
          <a:solidFill>
            <a:srgbClr val="DDDDDD"/>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80000"/>
              </a:lnSpc>
              <a:spcBef>
                <a:spcPct val="50000"/>
              </a:spcBef>
              <a:buClr>
                <a:srgbClr val="FFFFFF"/>
              </a:buClr>
              <a:buSzPct val="80000"/>
              <a:buFont typeface="Wingdings" pitchFamily="2" charset="2"/>
              <a:buNone/>
            </a:pPr>
            <a:r>
              <a:rPr lang="en-US" altLang="en-US" sz="1200" b="0">
                <a:solidFill>
                  <a:srgbClr val="000000"/>
                </a:solidFill>
                <a:latin typeface="Calibri" pitchFamily="34" charset="0"/>
              </a:rPr>
              <a:t>MONUC Military Personnel Attend Disarmament Negotiation Meeting with militia Commander of the Patriotic Force of Resistance – Nov 2006</a:t>
            </a: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a:t>
            </a:r>
            <a:r>
              <a:rPr lang="fr-FR" sz="1500" b="1" dirty="0" err="1" smtClean="0">
                <a:solidFill>
                  <a:schemeClr val="bg1"/>
                </a:solidFill>
              </a:rPr>
              <a:t>civilo</a:t>
            </a:r>
            <a:r>
              <a:rPr lang="fr-FR" sz="1500" b="1" dirty="0" smtClean="0">
                <a:solidFill>
                  <a:schemeClr val="bg1"/>
                </a:solidFill>
              </a:rPr>
              <a:t>-militaire et partage des informations</a:t>
            </a:r>
            <a:endParaRPr lang="fr-CH" sz="1500" b="1" dirty="0">
              <a:solidFill>
                <a:schemeClr val="bg1"/>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179</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2"/>
          <p:cNvSpPr txBox="1">
            <a:spLocks noChangeArrowheads="1"/>
          </p:cNvSpPr>
          <p:nvPr/>
        </p:nvSpPr>
        <p:spPr bwMode="auto">
          <a:xfrm>
            <a:off x="193829" y="855663"/>
            <a:ext cx="8642195"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chemeClr val="bg1"/>
              </a:buClr>
              <a:buSzPct val="80000"/>
              <a:buFont typeface="Wingdings" pitchFamily="2" charset="2"/>
              <a:buNone/>
            </a:pPr>
            <a:r>
              <a:rPr lang="fr-FR" sz="2400" b="1" dirty="0"/>
              <a:t>Sites Internet des Nations Unies fondés sur des bases de </a:t>
            </a:r>
            <a:r>
              <a:rPr lang="fr-FR" sz="2400" b="1" dirty="0" smtClean="0"/>
              <a:t>données</a:t>
            </a:r>
            <a:endParaRPr lang="en-US" altLang="en-US" sz="2400" b="1" dirty="0"/>
          </a:p>
        </p:txBody>
      </p:sp>
      <p:sp>
        <p:nvSpPr>
          <p:cNvPr id="74756" name="Rectangle 12"/>
          <p:cNvSpPr>
            <a:spLocks noChangeArrowheads="1"/>
          </p:cNvSpPr>
          <p:nvPr/>
        </p:nvSpPr>
        <p:spPr bwMode="auto">
          <a:xfrm>
            <a:off x="576810" y="333038"/>
            <a:ext cx="7912500" cy="430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tIns="0" bIns="0"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buClr>
                <a:schemeClr val="bg1"/>
              </a:buClr>
              <a:buSzPct val="80000"/>
              <a:buFont typeface="Wingdings" pitchFamily="2" charset="2"/>
              <a:buNone/>
            </a:pPr>
            <a:r>
              <a:rPr lang="en-US" altLang="en-US" sz="2800" b="1" dirty="0" smtClean="0">
                <a:ea typeface="MS Mincho" pitchFamily="49" charset="-128"/>
                <a:cs typeface="Times New Roman" pitchFamily="18" charset="0"/>
              </a:rPr>
              <a:t>ORIENTATIONS OFFICIELLES DES NATIONS UNIES</a:t>
            </a:r>
            <a:endParaRPr lang="en-US" altLang="en-US" sz="2800" dirty="0">
              <a:ea typeface="MS Mincho" pitchFamily="49" charset="-128"/>
              <a:cs typeface="Times New Roman" pitchFamily="18" charset="0"/>
            </a:endParaRPr>
          </a:p>
        </p:txBody>
      </p:sp>
      <p:grpSp>
        <p:nvGrpSpPr>
          <p:cNvPr id="74757" name="Group 14"/>
          <p:cNvGrpSpPr>
            <a:grpSpLocks/>
          </p:cNvGrpSpPr>
          <p:nvPr/>
        </p:nvGrpSpPr>
        <p:grpSpPr bwMode="auto">
          <a:xfrm>
            <a:off x="4918075" y="1470025"/>
            <a:ext cx="3917950" cy="4570413"/>
            <a:chOff x="146" y="926"/>
            <a:chExt cx="2468" cy="2879"/>
          </a:xfrm>
        </p:grpSpPr>
        <p:pic>
          <p:nvPicPr>
            <p:cNvPr id="74761"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6" y="926"/>
              <a:ext cx="2456" cy="2879"/>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74762" name="Rectangle 10"/>
            <p:cNvSpPr>
              <a:spLocks noChangeArrowheads="1"/>
            </p:cNvSpPr>
            <p:nvPr/>
          </p:nvSpPr>
          <p:spPr bwMode="auto">
            <a:xfrm>
              <a:off x="146" y="3649"/>
              <a:ext cx="2468" cy="156"/>
            </a:xfrm>
            <a:prstGeom prst="rect">
              <a:avLst/>
            </a:prstGeom>
            <a:solidFill>
              <a:schemeClr val="bg1"/>
            </a:solidFill>
            <a:ln w="9525" algn="ctr">
              <a:solidFill>
                <a:srgbClr val="0000FF"/>
              </a:solidFill>
              <a:miter lim="800000"/>
              <a:headEnd/>
              <a:tailEnd/>
            </a:ln>
            <a:effectLst>
              <a:outerShdw dist="17961" dir="2700000" algn="ctr" rotWithShape="0">
                <a:schemeClr val="tx1"/>
              </a:outerShdw>
            </a:effec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pPr>
              <a:r>
                <a:rPr lang="en-GB" altLang="en-US" sz="1200" b="1">
                  <a:latin typeface="Courier New" pitchFamily="49" charset="0"/>
                </a:rPr>
                <a:t>http://peacekeepingresourcehub.unlb.org</a:t>
              </a:r>
            </a:p>
          </p:txBody>
        </p:sp>
      </p:grpSp>
      <p:grpSp>
        <p:nvGrpSpPr>
          <p:cNvPr id="74758" name="Group 13"/>
          <p:cNvGrpSpPr>
            <a:grpSpLocks/>
          </p:cNvGrpSpPr>
          <p:nvPr/>
        </p:nvGrpSpPr>
        <p:grpSpPr bwMode="auto">
          <a:xfrm>
            <a:off x="423863" y="1470025"/>
            <a:ext cx="3879850" cy="4570413"/>
            <a:chOff x="3074" y="926"/>
            <a:chExt cx="2444" cy="2879"/>
          </a:xfrm>
        </p:grpSpPr>
        <p:pic>
          <p:nvPicPr>
            <p:cNvPr id="74759"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74" y="926"/>
              <a:ext cx="2444" cy="2879"/>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chemeClr val="accent1"/>
                  </a:solidFill>
                </a14:hiddenFill>
              </a:ext>
            </a:extLst>
          </p:spPr>
        </p:pic>
        <p:sp>
          <p:nvSpPr>
            <p:cNvPr id="74760" name="Rectangle 13"/>
            <p:cNvSpPr>
              <a:spLocks noChangeArrowheads="1"/>
            </p:cNvSpPr>
            <p:nvPr/>
          </p:nvSpPr>
          <p:spPr bwMode="auto">
            <a:xfrm>
              <a:off x="3074" y="3549"/>
              <a:ext cx="2443" cy="256"/>
            </a:xfrm>
            <a:prstGeom prst="rect">
              <a:avLst/>
            </a:prstGeom>
            <a:solidFill>
              <a:schemeClr val="bg1"/>
            </a:solidFill>
            <a:ln w="9525" algn="ctr">
              <a:solidFill>
                <a:schemeClr val="tx1"/>
              </a:solidFill>
              <a:miter lim="800000"/>
              <a:headEnd/>
              <a:tailEnd/>
            </a:ln>
            <a:effectLst>
              <a:outerShdw dist="17961" dir="2700000" algn="ctr" rotWithShape="0">
                <a:schemeClr val="tx1"/>
              </a:outerShdw>
            </a:effec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spcBef>
                  <a:spcPct val="30000"/>
                </a:spcBef>
              </a:pPr>
              <a:r>
                <a:rPr lang="en-US" altLang="en-US" b="1">
                  <a:latin typeface="Courier New" pitchFamily="49" charset="0"/>
                  <a:ea typeface="BatangChe" pitchFamily="49" charset="-127"/>
                </a:rPr>
                <a:t>https://pktcop.unlb.org</a:t>
              </a:r>
            </a:p>
          </p:txBody>
        </p:sp>
      </p:grpSp>
      <p:sp>
        <p:nvSpPr>
          <p:cNvPr id="11" name="ZoneTexte 10"/>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
        <p:nvSpPr>
          <p:cNvPr id="12" name="ZoneTexte 11"/>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18</a:t>
            </a:fld>
            <a:endParaRPr lang="en-GB" altLang="en-US" sz="1600" dirty="0" smtClean="0"/>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4"/>
          <p:cNvSpPr>
            <a:spLocks noChangeArrowheads="1"/>
          </p:cNvSpPr>
          <p:nvPr/>
        </p:nvSpPr>
        <p:spPr bwMode="auto">
          <a:xfrm>
            <a:off x="231775" y="3767138"/>
            <a:ext cx="8680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indent="1588"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Clr>
                <a:srgbClr val="FFFFFF"/>
              </a:buClr>
              <a:buSzPct val="80000"/>
              <a:buFont typeface="Wingdings" pitchFamily="2" charset="2"/>
              <a:buNone/>
            </a:pPr>
            <a:endParaRPr lang="en-US" altLang="ja-JP" b="0">
              <a:solidFill>
                <a:srgbClr val="000000"/>
              </a:solidFill>
              <a:latin typeface="Calibri" pitchFamily="34" charset="0"/>
              <a:ea typeface="MS PGothic" pitchFamily="34" charset="-128"/>
            </a:endParaRPr>
          </a:p>
        </p:txBody>
      </p:sp>
      <p:sp>
        <p:nvSpPr>
          <p:cNvPr id="237571" name="Rectangle 5"/>
          <p:cNvSpPr>
            <a:spLocks noChangeArrowheads="1"/>
          </p:cNvSpPr>
          <p:nvPr/>
        </p:nvSpPr>
        <p:spPr bwMode="auto">
          <a:xfrm>
            <a:off x="2106690" y="255588"/>
            <a:ext cx="48893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en-US" altLang="en-US" sz="2800" dirty="0" smtClean="0">
                <a:solidFill>
                  <a:srgbClr val="000000"/>
                </a:solidFill>
                <a:latin typeface="Calibri" pitchFamily="34" charset="0"/>
              </a:rPr>
              <a:t>PARTAGE DES INFORMATIONS</a:t>
            </a:r>
            <a:endParaRPr lang="en-GB" altLang="en-US" sz="2800" dirty="0">
              <a:solidFill>
                <a:srgbClr val="000000"/>
              </a:solidFill>
              <a:latin typeface="Calibri" pitchFamily="34" charset="0"/>
            </a:endParaRPr>
          </a:p>
        </p:txBody>
      </p:sp>
      <p:sp>
        <p:nvSpPr>
          <p:cNvPr id="237572" name="Rectangle 6"/>
          <p:cNvSpPr>
            <a:spLocks noChangeArrowheads="1"/>
          </p:cNvSpPr>
          <p:nvPr/>
        </p:nvSpPr>
        <p:spPr bwMode="auto">
          <a:xfrm>
            <a:off x="424260" y="817563"/>
            <a:ext cx="8486775" cy="400110"/>
          </a:xfrm>
          <a:prstGeom prst="rect">
            <a:avLst/>
          </a:prstGeom>
          <a:solidFill>
            <a:schemeClr val="bg1"/>
          </a:solidFill>
          <a:ln w="12700" algn="ctr">
            <a:solidFill>
              <a:schemeClr val="tx1"/>
            </a:solidFill>
            <a:miter lim="800000"/>
            <a:headEnd/>
            <a:tailEnd/>
          </a:ln>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fr-FR" sz="2000" dirty="0">
                <a:solidFill>
                  <a:schemeClr val="tx1"/>
                </a:solidFill>
                <a:latin typeface="Calibri" panose="020F0502020204030204" pitchFamily="34" charset="0"/>
              </a:rPr>
              <a:t>Exemple d’organisation d’une réunion de liaison sectorielle de la CIMIC-NU</a:t>
            </a:r>
            <a:endParaRPr lang="en-GB" altLang="en-US" sz="2000" dirty="0">
              <a:solidFill>
                <a:schemeClr val="tx1"/>
              </a:solidFill>
              <a:latin typeface="Calibri" pitchFamily="34" charset="0"/>
            </a:endParaRPr>
          </a:p>
        </p:txBody>
      </p:sp>
      <p:graphicFrame>
        <p:nvGraphicFramePr>
          <p:cNvPr id="136197" name="Group 5"/>
          <p:cNvGraphicFramePr>
            <a:graphicFrameLocks noGrp="1"/>
          </p:cNvGraphicFramePr>
          <p:nvPr>
            <p:extLst>
              <p:ext uri="{D42A27DB-BD31-4B8C-83A1-F6EECF244321}">
                <p14:modId xmlns:p14="http://schemas.microsoft.com/office/powerpoint/2010/main" val="406674825"/>
              </p:ext>
            </p:extLst>
          </p:nvPr>
        </p:nvGraphicFramePr>
        <p:xfrm>
          <a:off x="309563" y="1397000"/>
          <a:ext cx="8524875" cy="5072723"/>
        </p:xfrm>
        <a:graphic>
          <a:graphicData uri="http://schemas.openxmlformats.org/drawingml/2006/table">
            <a:tbl>
              <a:tblPr/>
              <a:tblGrid>
                <a:gridCol w="1036637"/>
                <a:gridCol w="1074738"/>
                <a:gridCol w="2535237"/>
                <a:gridCol w="1758950"/>
                <a:gridCol w="2119313"/>
              </a:tblGrid>
              <a:tr h="517131">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FR" sz="1400" b="1" i="0" u="none" strike="noStrike" cap="none" normalizeH="0" baseline="0" noProof="0" dirty="0" smtClean="0">
                          <a:ln>
                            <a:noFill/>
                          </a:ln>
                          <a:solidFill>
                            <a:schemeClr val="tx1"/>
                          </a:solidFill>
                          <a:effectLst/>
                          <a:latin typeface="Times New Roman" pitchFamily="18" charset="0"/>
                        </a:rPr>
                        <a:t>Réunion</a:t>
                      </a:r>
                    </a:p>
                  </a:txBody>
                  <a:tcPr marT="45698" marB="4569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FR" sz="1400" b="1" i="0" u="none" strike="noStrike" cap="none" normalizeH="0" baseline="0" noProof="0" dirty="0" smtClean="0">
                          <a:ln>
                            <a:noFill/>
                          </a:ln>
                          <a:solidFill>
                            <a:schemeClr val="tx1"/>
                          </a:solidFill>
                          <a:effectLst/>
                          <a:latin typeface="Times New Roman" pitchFamily="18" charset="0"/>
                        </a:rPr>
                        <a:t>Fréquence</a:t>
                      </a: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FR" sz="1400" b="1" i="0" u="none" strike="noStrike" cap="none" normalizeH="0" baseline="0" noProof="0" dirty="0" smtClean="0">
                          <a:ln>
                            <a:noFill/>
                          </a:ln>
                          <a:solidFill>
                            <a:schemeClr val="tx1"/>
                          </a:solidFill>
                          <a:effectLst/>
                          <a:latin typeface="Times New Roman" pitchFamily="18" charset="0"/>
                        </a:rPr>
                        <a:t>But</a:t>
                      </a: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en-US" sz="1400" b="1" i="0" u="none" strike="noStrike" cap="none" normalizeH="0" baseline="0" dirty="0" smtClean="0">
                          <a:ln>
                            <a:noFill/>
                          </a:ln>
                          <a:solidFill>
                            <a:schemeClr val="tx1"/>
                          </a:solidFill>
                          <a:effectLst/>
                          <a:latin typeface="Times New Roman" pitchFamily="18" charset="0"/>
                        </a:rPr>
                        <a:t>Participants</a:t>
                      </a: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400" b="1" i="0" u="none" strike="noStrike" cap="none" normalizeH="0" baseline="0" noProof="0" dirty="0" smtClean="0">
                          <a:ln>
                            <a:noFill/>
                          </a:ln>
                          <a:solidFill>
                            <a:schemeClr val="tx1"/>
                          </a:solidFill>
                          <a:effectLst/>
                          <a:latin typeface="Times New Roman" pitchFamily="18" charset="0"/>
                        </a:rPr>
                        <a:t>Rôle de l’officier de la CIMIC-NU</a:t>
                      </a:r>
                    </a:p>
                  </a:txBody>
                  <a:tcPr marT="45698" marB="4569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99664">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FR" sz="1000" b="0" i="0" u="none" strike="noStrike" cap="none" normalizeH="0" baseline="0" noProof="0" dirty="0" smtClean="0">
                          <a:ln>
                            <a:noFill/>
                          </a:ln>
                          <a:solidFill>
                            <a:schemeClr val="tx1"/>
                          </a:solidFill>
                          <a:effectLst/>
                          <a:latin typeface="Times New Roman" pitchFamily="18" charset="0"/>
                        </a:rPr>
                        <a:t>Bref exposé des opérations</a:t>
                      </a:r>
                    </a:p>
                  </a:txBody>
                  <a:tcPr marT="45698" marB="4569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FR" sz="1000" b="0" i="0" u="none" strike="noStrike" cap="none" normalizeH="0" baseline="0" noProof="0" dirty="0" smtClean="0">
                          <a:ln>
                            <a:noFill/>
                          </a:ln>
                          <a:solidFill>
                            <a:schemeClr val="tx1"/>
                          </a:solidFill>
                          <a:effectLst/>
                          <a:latin typeface="Times New Roman" pitchFamily="18" charset="0"/>
                        </a:rPr>
                        <a:t>Tous les deux jours</a:t>
                      </a: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FR" sz="1000" b="0" i="0" u="none" strike="noStrike" cap="none" normalizeH="0" baseline="0" noProof="0" dirty="0" smtClean="0">
                          <a:ln>
                            <a:noFill/>
                          </a:ln>
                          <a:solidFill>
                            <a:schemeClr val="tx1"/>
                          </a:solidFill>
                          <a:effectLst/>
                          <a:latin typeface="Times New Roman" pitchFamily="18" charset="0"/>
                        </a:rPr>
                        <a:t>Examiner la situation en matière de sécurité et les actualisations émanant des missions de l’ONU et autres organes des Nations Unies</a:t>
                      </a: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FR" sz="1000" b="0" i="0" u="none" strike="noStrike" cap="none" normalizeH="0" baseline="0" noProof="0" dirty="0" smtClean="0">
                          <a:ln>
                            <a:noFill/>
                          </a:ln>
                          <a:solidFill>
                            <a:schemeClr val="tx1"/>
                          </a:solidFill>
                          <a:effectLst/>
                          <a:latin typeface="Times New Roman" pitchFamily="18" charset="0"/>
                        </a:rPr>
                        <a:t>Chef de section, responsables opérationnels, missions de l’ONU et autres officiers militaires</a:t>
                      </a: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FR" sz="1000" b="0" i="0" u="none" strike="noStrike" cap="none" normalizeH="0" baseline="0" noProof="0" dirty="0" smtClean="0">
                          <a:ln>
                            <a:noFill/>
                          </a:ln>
                          <a:solidFill>
                            <a:schemeClr val="tx1"/>
                          </a:solidFill>
                          <a:effectLst/>
                          <a:latin typeface="Times New Roman" pitchFamily="18" charset="0"/>
                        </a:rPr>
                        <a:t>Actualiser les éléments concernant la situation sécuritaire et, le cas échéant, demander des précisions</a:t>
                      </a:r>
                    </a:p>
                  </a:txBody>
                  <a:tcPr marT="45698" marB="4569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034306">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Réunion du groupe directeur</a:t>
                      </a:r>
                    </a:p>
                  </a:txBody>
                  <a:tcPr marT="45698" marB="4569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Hebdomadaire</a:t>
                      </a:r>
                    </a:p>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endParaRPr kumimoji="0" lang="fr-CH" sz="1000" b="0" i="0" u="none" strike="noStrike" cap="none" normalizeH="0" baseline="0" noProof="0" dirty="0" smtClean="0">
                        <a:ln>
                          <a:noFill/>
                        </a:ln>
                        <a:solidFill>
                          <a:schemeClr val="tx1"/>
                        </a:solidFill>
                        <a:effectLst/>
                        <a:latin typeface="Times New Roman" pitchFamily="18" charset="0"/>
                      </a:endParaRP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FR" sz="1000" b="0" i="0" u="none" strike="noStrike" cap="none" normalizeH="0" baseline="0" noProof="0" dirty="0" smtClean="0">
                          <a:ln>
                            <a:noFill/>
                          </a:ln>
                          <a:solidFill>
                            <a:schemeClr val="tx1"/>
                          </a:solidFill>
                          <a:effectLst/>
                          <a:latin typeface="Times New Roman" pitchFamily="18" charset="0"/>
                        </a:rPr>
                        <a:t>Examiner la situation humanitaire et traiter toute situation d’urgence</a:t>
                      </a:r>
                      <a:endParaRPr kumimoji="0" lang="en-US" sz="1000" b="0" i="0" u="none" strike="noStrike" cap="none" normalizeH="0" baseline="0" dirty="0" smtClean="0">
                        <a:ln>
                          <a:noFill/>
                        </a:ln>
                        <a:solidFill>
                          <a:schemeClr val="tx1"/>
                        </a:solidFill>
                        <a:effectLst/>
                        <a:latin typeface="Times New Roman" pitchFamily="18" charset="0"/>
                      </a:endParaRP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lang="fr-FR" sz="1000" b="0" kern="1200" dirty="0" smtClean="0">
                          <a:solidFill>
                            <a:schemeClr val="tx1"/>
                          </a:solidFill>
                          <a:effectLst/>
                          <a:latin typeface="+mn-lt"/>
                          <a:ea typeface="+mn-ea"/>
                          <a:cs typeface="+mn-cs"/>
                        </a:rPr>
                        <a:t>Chef de bureau (UNMIS), Officier de la CIMIC, Agents de l’ONU spécialistes de la sécurité, Représentants de tous les organismes humanitaires</a:t>
                      </a:r>
                      <a:endParaRPr kumimoji="0" lang="en-US" sz="1000" b="0" i="0" u="none" strike="noStrike" cap="none" normalizeH="0" baseline="0" dirty="0" smtClean="0">
                        <a:ln>
                          <a:noFill/>
                        </a:ln>
                        <a:solidFill>
                          <a:schemeClr val="tx1"/>
                        </a:solidFill>
                        <a:effectLst/>
                        <a:latin typeface="Times New Roman" pitchFamily="18" charset="0"/>
                      </a:endParaRPr>
                    </a:p>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endParaRPr kumimoji="0" lang="en-US" sz="1000" b="0" i="0" u="none" strike="noStrike" cap="none" normalizeH="0" baseline="0" dirty="0" smtClean="0">
                        <a:ln>
                          <a:noFill/>
                        </a:ln>
                        <a:solidFill>
                          <a:schemeClr val="tx1"/>
                        </a:solidFill>
                        <a:effectLst/>
                        <a:latin typeface="Times New Roman" pitchFamily="18" charset="0"/>
                      </a:endParaRP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1. S’informer des derniers développements de la situation humanitaire. </a:t>
                      </a:r>
                    </a:p>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2. Assurer la liaison afin d’organiser l’assistance militaire, en cas de demande.</a:t>
                      </a:r>
                    </a:p>
                  </a:txBody>
                  <a:tcPr marT="45698" marB="4569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82196">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Réunion des organismes humanitaires en matière de sécurité</a:t>
                      </a:r>
                    </a:p>
                  </a:txBody>
                  <a:tcPr marT="45698" marB="4569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en-US" sz="1000" b="0" i="0" u="none" strike="noStrike" cap="none" normalizeH="0" baseline="0" dirty="0" err="1" smtClean="0">
                          <a:ln>
                            <a:noFill/>
                          </a:ln>
                          <a:solidFill>
                            <a:schemeClr val="tx1"/>
                          </a:solidFill>
                          <a:effectLst/>
                          <a:latin typeface="Times New Roman" pitchFamily="18" charset="0"/>
                        </a:rPr>
                        <a:t>Tous</a:t>
                      </a:r>
                      <a:r>
                        <a:rPr kumimoji="0" lang="en-US" sz="1000" b="0" i="0" u="none" strike="noStrike" cap="none" normalizeH="0" baseline="0" dirty="0" smtClean="0">
                          <a:ln>
                            <a:noFill/>
                          </a:ln>
                          <a:solidFill>
                            <a:schemeClr val="tx1"/>
                          </a:solidFill>
                          <a:effectLst/>
                          <a:latin typeface="Times New Roman" pitchFamily="18" charset="0"/>
                        </a:rPr>
                        <a:t> les 15 </a:t>
                      </a:r>
                      <a:r>
                        <a:rPr kumimoji="0" lang="en-US" sz="1000" b="0" i="0" u="none" strike="noStrike" cap="none" normalizeH="0" baseline="0" dirty="0" err="1" smtClean="0">
                          <a:ln>
                            <a:noFill/>
                          </a:ln>
                          <a:solidFill>
                            <a:schemeClr val="tx1"/>
                          </a:solidFill>
                          <a:effectLst/>
                          <a:latin typeface="Times New Roman" pitchFamily="18" charset="0"/>
                        </a:rPr>
                        <a:t>jours</a:t>
                      </a:r>
                      <a:endParaRPr kumimoji="0" lang="en-US" sz="1000" b="0" i="0" u="none" strike="noStrike" cap="none" normalizeH="0" baseline="0" dirty="0" smtClean="0">
                        <a:ln>
                          <a:noFill/>
                        </a:ln>
                        <a:solidFill>
                          <a:schemeClr val="tx1"/>
                        </a:solidFill>
                        <a:effectLst/>
                        <a:latin typeface="Times New Roman" pitchFamily="18" charset="0"/>
                      </a:endParaRPr>
                    </a:p>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endParaRPr kumimoji="0" lang="en-US" sz="1000" b="0" i="0" u="none" strike="noStrike" cap="none" normalizeH="0" baseline="0" dirty="0" smtClean="0">
                        <a:ln>
                          <a:noFill/>
                        </a:ln>
                        <a:solidFill>
                          <a:schemeClr val="tx1"/>
                        </a:solidFill>
                        <a:effectLst/>
                        <a:latin typeface="Times New Roman" pitchFamily="18" charset="0"/>
                      </a:endParaRP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lang="fr-FR" sz="900" b="0" kern="1200" dirty="0" smtClean="0">
                          <a:solidFill>
                            <a:schemeClr val="tx1"/>
                          </a:solidFill>
                          <a:effectLst/>
                          <a:latin typeface="+mn-lt"/>
                          <a:ea typeface="+mn-ea"/>
                          <a:cs typeface="+mn-cs"/>
                        </a:rPr>
                        <a:t>Examiner la situation </a:t>
                      </a:r>
                      <a:r>
                        <a:rPr lang="fr-FR" sz="1000" b="0" kern="1200" dirty="0" smtClean="0">
                          <a:solidFill>
                            <a:schemeClr val="tx1"/>
                          </a:solidFill>
                          <a:effectLst/>
                          <a:latin typeface="+mn-lt"/>
                          <a:ea typeface="+mn-ea"/>
                          <a:cs typeface="+mn-cs"/>
                        </a:rPr>
                        <a:t>sécuritaire dans le secteur</a:t>
                      </a:r>
                    </a:p>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lang="fr-FR" sz="1000" b="0" kern="1200" dirty="0" smtClean="0">
                          <a:solidFill>
                            <a:schemeClr val="tx1"/>
                          </a:solidFill>
                          <a:effectLst/>
                          <a:latin typeface="+mn-lt"/>
                          <a:ea typeface="+mn-ea"/>
                          <a:cs typeface="+mn-cs"/>
                        </a:rPr>
                        <a:t>et toute contribution récente</a:t>
                      </a:r>
                      <a:endParaRPr kumimoji="0" lang="en-US" sz="1000" b="0" i="0" u="none" strike="noStrike" cap="none" normalizeH="0" baseline="0" dirty="0" smtClean="0">
                        <a:ln>
                          <a:noFill/>
                        </a:ln>
                        <a:solidFill>
                          <a:schemeClr val="tx1"/>
                        </a:solidFill>
                        <a:effectLst/>
                        <a:latin typeface="Times New Roman" pitchFamily="18" charset="0"/>
                      </a:endParaRP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lang="fr-FR" sz="1000" b="0" kern="1200" dirty="0" smtClean="0">
                          <a:solidFill>
                            <a:schemeClr val="tx1"/>
                          </a:solidFill>
                          <a:effectLst/>
                          <a:latin typeface="+mn-lt"/>
                          <a:ea typeface="+mn-ea"/>
                          <a:cs typeface="+mn-cs"/>
                        </a:rPr>
                        <a:t>Chef de bureau (UNMIS), Officier de la CIMIC, Agents de l’ONU spécialistes de la sécurité, Représentants de tous les organismes humanitaires</a:t>
                      </a:r>
                      <a:endParaRPr kumimoji="0" lang="en-US" sz="1000" b="0" i="0" u="none" strike="noStrike" cap="none" normalizeH="0" baseline="0" dirty="0" smtClean="0">
                        <a:ln>
                          <a:noFill/>
                        </a:ln>
                        <a:solidFill>
                          <a:schemeClr val="tx1"/>
                        </a:solidFill>
                        <a:effectLst/>
                        <a:latin typeface="Times New Roman" pitchFamily="18" charset="0"/>
                      </a:endParaRP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1. Présenter les dernières actualisations sur la situation en matière de sécurité</a:t>
                      </a:r>
                    </a:p>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2. Traiter les questions de sécurité militaire</a:t>
                      </a:r>
                    </a:p>
                  </a:txBody>
                  <a:tcPr marT="45698" marB="4569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27663">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Réunions d’urgence</a:t>
                      </a:r>
                    </a:p>
                  </a:txBody>
                  <a:tcPr marT="45698" marB="4569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En fonction des besoins</a:t>
                      </a:r>
                    </a:p>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endParaRPr kumimoji="0" lang="fr-CH" sz="1000" b="0" i="0" u="none" strike="noStrike" cap="none" normalizeH="0" baseline="0" noProof="0" dirty="0" smtClean="0">
                        <a:ln>
                          <a:noFill/>
                        </a:ln>
                        <a:solidFill>
                          <a:schemeClr val="tx1"/>
                        </a:solidFill>
                        <a:effectLst/>
                        <a:latin typeface="Times New Roman" pitchFamily="18" charset="0"/>
                      </a:endParaRP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Traiter les situations d’urgence et de crise en étant informés à la dernière minute</a:t>
                      </a: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lang="fr-CH" sz="1000" b="0" kern="1200" noProof="0" dirty="0" smtClean="0">
                          <a:solidFill>
                            <a:schemeClr val="tx1"/>
                          </a:solidFill>
                          <a:effectLst/>
                          <a:latin typeface="+mn-lt"/>
                          <a:ea typeface="+mn-ea"/>
                          <a:cs typeface="+mn-cs"/>
                        </a:rPr>
                        <a:t>Chef de bureau (UNMIS), Officier de la CIMIC, Agents de l’ONU spécialistes de la sécurité, Représentants de tous les organismes humanitaires</a:t>
                      </a:r>
                      <a:endParaRPr kumimoji="0" lang="fr-CH" sz="1000" b="0" i="0" u="none" strike="noStrike" cap="none" normalizeH="0" baseline="0" noProof="0" dirty="0" smtClean="0">
                        <a:ln>
                          <a:noFill/>
                        </a:ln>
                        <a:solidFill>
                          <a:schemeClr val="tx1"/>
                        </a:solidFill>
                        <a:effectLst/>
                        <a:latin typeface="Times New Roman" pitchFamily="18" charset="0"/>
                      </a:endParaRP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1. Participer aux secours d’urgence </a:t>
                      </a:r>
                    </a:p>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2. Fournir une aide à partir des ressources militaires et en fonction des demandes</a:t>
                      </a:r>
                    </a:p>
                  </a:txBody>
                  <a:tcPr marT="45698" marB="4569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43040">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Réunion du Comité directeur sur les projets à effet rapide (</a:t>
                      </a:r>
                      <a:r>
                        <a:rPr kumimoji="0" lang="fr-CH" sz="1000" b="0" i="0" u="none" strike="noStrike" cap="none" normalizeH="0" baseline="0" noProof="0" dirty="0" err="1" smtClean="0">
                          <a:ln>
                            <a:noFill/>
                          </a:ln>
                          <a:solidFill>
                            <a:schemeClr val="tx1"/>
                          </a:solidFill>
                          <a:effectLst/>
                          <a:latin typeface="Times New Roman" pitchFamily="18" charset="0"/>
                        </a:rPr>
                        <a:t>QUIPs</a:t>
                      </a:r>
                      <a:r>
                        <a:rPr kumimoji="0" lang="fr-CH" sz="1000" b="0" i="0" u="none" strike="noStrike" cap="none" normalizeH="0" baseline="0" noProof="0" dirty="0" smtClean="0">
                          <a:ln>
                            <a:noFill/>
                          </a:ln>
                          <a:solidFill>
                            <a:schemeClr val="tx1"/>
                          </a:solidFill>
                          <a:effectLst/>
                          <a:latin typeface="Times New Roman" pitchFamily="18" charset="0"/>
                        </a:rPr>
                        <a:t>)</a:t>
                      </a:r>
                    </a:p>
                  </a:txBody>
                  <a:tcPr marT="45698" marB="4569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Tous les 15 jours</a:t>
                      </a: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Approuver les propositions de projets à effet rapide, avant approbation du Coordonnateur régional</a:t>
                      </a: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lang="fr-CH" sz="1000" b="0" kern="1200" noProof="0" dirty="0" smtClean="0">
                          <a:solidFill>
                            <a:schemeClr val="tx1"/>
                          </a:solidFill>
                          <a:effectLst/>
                          <a:latin typeface="+mn-lt"/>
                          <a:ea typeface="+mn-ea"/>
                          <a:cs typeface="+mn-cs"/>
                        </a:rPr>
                        <a:t>Chef de bureau (UNMIS), Officier de la CIMIC, Spécialiste</a:t>
                      </a:r>
                      <a:r>
                        <a:rPr lang="fr-CH" sz="1000" b="0" kern="1200" baseline="0" noProof="0" dirty="0" smtClean="0">
                          <a:solidFill>
                            <a:schemeClr val="tx1"/>
                          </a:solidFill>
                          <a:effectLst/>
                          <a:latin typeface="+mn-lt"/>
                          <a:ea typeface="+mn-ea"/>
                          <a:cs typeface="+mn-cs"/>
                        </a:rPr>
                        <a:t> des affaires civiles </a:t>
                      </a:r>
                      <a:r>
                        <a:rPr kumimoji="0" lang="fr-CH" sz="1000" b="0" i="0" u="none" strike="noStrike" cap="none" normalizeH="0" baseline="0" noProof="0" dirty="0" smtClean="0">
                          <a:ln>
                            <a:noFill/>
                          </a:ln>
                          <a:solidFill>
                            <a:schemeClr val="tx1"/>
                          </a:solidFill>
                          <a:effectLst/>
                          <a:latin typeface="Times New Roman" pitchFamily="18" charset="0"/>
                        </a:rPr>
                        <a:t>(UNMIS), Agent administratif régional, Coordonnateur du secteur</a:t>
                      </a:r>
                    </a:p>
                  </a:txBody>
                  <a:tcPr marT="45698" marB="4569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1. Étudier les propositions reçues </a:t>
                      </a:r>
                    </a:p>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2. Établir une liste d’observations, le cas échéant</a:t>
                      </a:r>
                    </a:p>
                    <a:p>
                      <a:pPr marL="0" marR="0" lvl="0" indent="0" algn="l" defTabSz="914400" rtl="0" eaLnBrk="0" fontAlgn="base" latinLnBrk="0" hangingPunct="0">
                        <a:lnSpc>
                          <a:spcPct val="100000"/>
                        </a:lnSpc>
                        <a:spcBef>
                          <a:spcPct val="20000"/>
                        </a:spcBef>
                        <a:spcAft>
                          <a:spcPct val="0"/>
                        </a:spcAft>
                        <a:buClrTx/>
                        <a:buSzTx/>
                        <a:buFont typeface="Wingdings" pitchFamily="2" charset="2"/>
                        <a:buNone/>
                        <a:tabLst/>
                      </a:pPr>
                      <a:r>
                        <a:rPr kumimoji="0" lang="fr-CH" sz="1000" b="0" i="0" u="none" strike="noStrike" cap="none" normalizeH="0" baseline="0" noProof="0" dirty="0" smtClean="0">
                          <a:ln>
                            <a:noFill/>
                          </a:ln>
                          <a:solidFill>
                            <a:schemeClr val="tx1"/>
                          </a:solidFill>
                          <a:effectLst/>
                          <a:latin typeface="Times New Roman" pitchFamily="18" charset="0"/>
                        </a:rPr>
                        <a:t>3. Le cas échéant, présenter le point de vue militaire</a:t>
                      </a:r>
                    </a:p>
                  </a:txBody>
                  <a:tcPr marT="45698" marB="4569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pic>
        <p:nvPicPr>
          <p:cNvPr id="237618" name="Picture 4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6055" y="860425"/>
            <a:ext cx="323850"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ZoneTexte 9"/>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civilo-militaire et partage des informations</a:t>
            </a:r>
            <a:endParaRPr lang="fr-CH" sz="1500" b="1" dirty="0">
              <a:solidFill>
                <a:schemeClr val="bg1"/>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180</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6"/>
          <p:cNvSpPr txBox="1">
            <a:spLocks noChangeArrowheads="1"/>
          </p:cNvSpPr>
          <p:nvPr/>
        </p:nvSpPr>
        <p:spPr bwMode="auto">
          <a:xfrm>
            <a:off x="285750" y="357188"/>
            <a:ext cx="8572500" cy="523875"/>
          </a:xfrm>
          <a:prstGeom prst="rect">
            <a:avLst/>
          </a:prstGeom>
          <a:noFill/>
          <a:ln w="9525">
            <a:noFill/>
            <a:miter lim="800000"/>
            <a:headEnd/>
            <a:tailEnd/>
          </a:ln>
        </p:spPr>
        <p:txBody>
          <a:bodyPr>
            <a:spAutoFit/>
          </a:bodyPr>
          <a:lstStyle/>
          <a:p>
            <a:pPr algn="ctr" eaLnBrk="0" hangingPunct="0">
              <a:buClr>
                <a:srgbClr val="FFFFFF"/>
              </a:buClr>
              <a:buSzPct val="80000"/>
              <a:buFont typeface="Wingdings" pitchFamily="2" charset="2"/>
              <a:buChar char="•"/>
              <a:defRPr/>
            </a:pPr>
            <a:r>
              <a:rPr lang="en-US" sz="2800" b="1" cap="all" dirty="0">
                <a:solidFill>
                  <a:srgbClr val="FFFF00"/>
                </a:solidFill>
              </a:rPr>
              <a:t> </a:t>
            </a:r>
            <a:endParaRPr lang="en-US" sz="3200" dirty="0">
              <a:solidFill>
                <a:srgbClr val="FFFF00"/>
              </a:solidFill>
              <a:ea typeface="Times New Roman" pitchFamily="18" charset="0"/>
              <a:cs typeface="Arial" charset="0"/>
            </a:endParaRPr>
          </a:p>
        </p:txBody>
      </p:sp>
      <p:sp>
        <p:nvSpPr>
          <p:cNvPr id="238595" name="Rectangle 11"/>
          <p:cNvSpPr>
            <a:spLocks noChangeArrowheads="1"/>
          </p:cNvSpPr>
          <p:nvPr/>
        </p:nvSpPr>
        <p:spPr bwMode="auto">
          <a:xfrm>
            <a:off x="3727928" y="276225"/>
            <a:ext cx="17071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fi-FI" altLang="en-US" sz="2800" dirty="0" smtClean="0">
                <a:solidFill>
                  <a:srgbClr val="000000"/>
                </a:solidFill>
                <a:latin typeface="Calibri" pitchFamily="34" charset="0"/>
              </a:rPr>
              <a:t>RÉSUMÉ</a:t>
            </a:r>
            <a:endParaRPr lang="en-GB" altLang="en-US" sz="2800" dirty="0">
              <a:solidFill>
                <a:srgbClr val="000000"/>
              </a:solidFill>
              <a:latin typeface="Calibri" pitchFamily="34" charset="0"/>
            </a:endParaRPr>
          </a:p>
        </p:txBody>
      </p:sp>
      <p:sp>
        <p:nvSpPr>
          <p:cNvPr id="30724" name="Rectangle 37"/>
          <p:cNvSpPr>
            <a:spLocks noGrp="1" noChangeArrowheads="1"/>
          </p:cNvSpPr>
          <p:nvPr>
            <p:ph idx="4294967295"/>
          </p:nvPr>
        </p:nvSpPr>
        <p:spPr>
          <a:xfrm>
            <a:off x="231775" y="1219200"/>
            <a:ext cx="8839200" cy="4514850"/>
          </a:xfrm>
        </p:spPr>
        <p:txBody>
          <a:bodyPr/>
          <a:lstStyle/>
          <a:p>
            <a:pPr marL="812800" indent="-812800">
              <a:buClr>
                <a:srgbClr val="3366FF"/>
              </a:buClr>
              <a:buSzPct val="200000"/>
              <a:buFont typeface="Webdings" pitchFamily="18" charset="2"/>
              <a:buChar char=""/>
              <a:defRPr/>
            </a:pPr>
            <a:endParaRPr lang="en-US" altLang="en-US" sz="2600" dirty="0" smtClean="0">
              <a:solidFill>
                <a:schemeClr val="tx1"/>
              </a:solidFill>
              <a:latin typeface="Calibri" pitchFamily="34" charset="0"/>
            </a:endParaRPr>
          </a:p>
          <a:p>
            <a:pPr marL="812800" indent="-812800">
              <a:buClr>
                <a:srgbClr val="3366FF"/>
              </a:buClr>
              <a:buSzPct val="200000"/>
              <a:buFont typeface="Webdings" pitchFamily="18" charset="2"/>
              <a:buChar char=""/>
              <a:defRPr/>
            </a:pPr>
            <a:endParaRPr lang="en-US" altLang="en-US" sz="2600" dirty="0">
              <a:solidFill>
                <a:schemeClr val="tx1"/>
              </a:solidFill>
              <a:latin typeface="Calibri" pitchFamily="34" charset="0"/>
            </a:endParaRPr>
          </a:p>
          <a:p>
            <a:pPr marL="812800" indent="-812800">
              <a:buClr>
                <a:srgbClr val="3366FF"/>
              </a:buClr>
              <a:buSzPct val="200000"/>
              <a:buFont typeface="Webdings" pitchFamily="18" charset="2"/>
              <a:buChar char=""/>
              <a:defRPr/>
            </a:pPr>
            <a:r>
              <a:rPr lang="fr-FR" sz="2600" dirty="0">
                <a:solidFill>
                  <a:schemeClr val="tx1"/>
                </a:solidFill>
                <a:latin typeface="Calibri" panose="020F0502020204030204" pitchFamily="34" charset="0"/>
              </a:rPr>
              <a:t>Le partage des informations, la liaison et la coordination sont les tâches essentielles de la CIMIC-NU.</a:t>
            </a:r>
            <a:endParaRPr lang="en-US" altLang="en-US" sz="2600" dirty="0" smtClean="0">
              <a:solidFill>
                <a:schemeClr val="tx1"/>
              </a:solidFill>
              <a:latin typeface="Calibri" pitchFamily="34" charset="0"/>
            </a:endParaRPr>
          </a:p>
          <a:p>
            <a:pPr marL="812800" indent="-812800">
              <a:buClr>
                <a:srgbClr val="3366FF"/>
              </a:buClr>
              <a:buSzPct val="200000"/>
              <a:buFont typeface="Webdings" pitchFamily="18" charset="2"/>
              <a:buChar char=""/>
              <a:defRPr/>
            </a:pPr>
            <a:endParaRPr lang="en-US" altLang="en-US" sz="2600" dirty="0" smtClean="0">
              <a:solidFill>
                <a:schemeClr val="tx1"/>
              </a:solidFill>
              <a:latin typeface="Calibri" pitchFamily="34" charset="0"/>
            </a:endParaRPr>
          </a:p>
          <a:p>
            <a:pPr marL="812800" indent="-812800">
              <a:buClr>
                <a:srgbClr val="3366FF"/>
              </a:buClr>
              <a:buSzPct val="200000"/>
              <a:buFont typeface="Webdings" pitchFamily="18" charset="2"/>
              <a:buChar char=""/>
              <a:defRPr/>
            </a:pPr>
            <a:endParaRPr lang="en-US" altLang="en-US" sz="2600" dirty="0" smtClean="0">
              <a:solidFill>
                <a:schemeClr val="tx1"/>
              </a:solidFill>
              <a:latin typeface="Calibri" pitchFamily="34" charset="0"/>
            </a:endParaRPr>
          </a:p>
          <a:p>
            <a:pPr marL="812800" indent="-812800">
              <a:buClr>
                <a:srgbClr val="3366FF"/>
              </a:buClr>
              <a:buSzPct val="200000"/>
              <a:buFont typeface="Webdings" pitchFamily="18" charset="2"/>
              <a:buChar char=""/>
              <a:defRPr/>
            </a:pPr>
            <a:r>
              <a:rPr lang="fr-FR" sz="2600" dirty="0">
                <a:solidFill>
                  <a:schemeClr val="tx1"/>
                </a:solidFill>
                <a:latin typeface="Calibri" panose="020F0502020204030204" pitchFamily="34" charset="0"/>
              </a:rPr>
              <a:t>La liaison est à la base de toutes les autres tâches essentielles.</a:t>
            </a:r>
            <a:endParaRPr lang="en-US" altLang="en-US" sz="2600" dirty="0" smtClean="0">
              <a:solidFill>
                <a:schemeClr val="tx1"/>
              </a:solidFill>
              <a:latin typeface="Calibri" pitchFamily="34" charset="0"/>
            </a:endParaRPr>
          </a:p>
          <a:p>
            <a:pPr marL="812800" indent="-812800">
              <a:buClr>
                <a:srgbClr val="3366FF"/>
              </a:buClr>
              <a:buSzPct val="200000"/>
              <a:buFont typeface="Webdings" pitchFamily="18" charset="2"/>
              <a:buChar char=""/>
              <a:defRPr/>
            </a:pPr>
            <a:endParaRPr lang="en-US" altLang="en-US" sz="2600" dirty="0" smtClean="0">
              <a:solidFill>
                <a:schemeClr val="tx1"/>
              </a:solidFill>
              <a:latin typeface="Calibri" pitchFamily="34" charset="0"/>
            </a:endParaRPr>
          </a:p>
          <a:p>
            <a:pPr marL="812800" indent="-812800">
              <a:buClr>
                <a:srgbClr val="3366FF"/>
              </a:buClr>
              <a:buSzPct val="200000"/>
              <a:buFont typeface="Webdings" pitchFamily="18" charset="2"/>
              <a:buChar char=""/>
              <a:defRPr/>
            </a:pPr>
            <a:endParaRPr lang="en-US" altLang="en-US" sz="2600" dirty="0" smtClean="0">
              <a:solidFill>
                <a:schemeClr val="tx1"/>
              </a:solidFill>
              <a:latin typeface="Calibri" pitchFamily="34" charset="0"/>
            </a:endParaRPr>
          </a:p>
          <a:p>
            <a:pPr marL="0" indent="0">
              <a:buClr>
                <a:srgbClr val="3366FF"/>
              </a:buClr>
              <a:buSzPct val="200000"/>
              <a:buFont typeface="Wingdings" pitchFamily="2" charset="2"/>
              <a:buNone/>
              <a:defRPr/>
            </a:pPr>
            <a:endParaRPr lang="en-GB" altLang="en-US" sz="2600" dirty="0" smtClean="0">
              <a:solidFill>
                <a:srgbClr val="FF0000"/>
              </a:solidFill>
              <a:latin typeface="Calibri" pitchFamily="34" charset="0"/>
            </a:endParaRPr>
          </a:p>
          <a:p>
            <a:pPr marL="1168400" lvl="1" indent="-711200">
              <a:buClr>
                <a:schemeClr val="tx1"/>
              </a:buClr>
              <a:buSzPct val="80000"/>
              <a:buFont typeface="Wingdings" pitchFamily="2" charset="2"/>
              <a:buChar char="§"/>
              <a:defRPr/>
            </a:pPr>
            <a:endParaRPr lang="en-US" altLang="en-US" sz="2600" b="1" dirty="0" smtClean="0">
              <a:solidFill>
                <a:schemeClr val="tx1"/>
              </a:solidFill>
              <a:latin typeface="Calibri" pitchFamily="34" charset="0"/>
            </a:endParaRPr>
          </a:p>
          <a:p>
            <a:pPr marL="812800" indent="-812800">
              <a:buClr>
                <a:srgbClr val="3366FF"/>
              </a:buClr>
              <a:buSzPct val="200000"/>
              <a:buFont typeface="Webdings" pitchFamily="18" charset="2"/>
              <a:buNone/>
              <a:defRPr/>
            </a:pPr>
            <a:endParaRPr lang="en-US" altLang="en-US" sz="2600" dirty="0" smtClean="0">
              <a:solidFill>
                <a:schemeClr val="tx1"/>
              </a:solidFill>
              <a:latin typeface="Calibri" pitchFamily="34" charset="0"/>
            </a:endParaRPr>
          </a:p>
        </p:txBody>
      </p:sp>
      <p:sp>
        <p:nvSpPr>
          <p:cNvPr id="6" name="ZoneTexte 5"/>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civilo-militaire et partage des informations</a:t>
            </a:r>
            <a:endParaRPr lang="fr-CH" sz="1500" b="1" dirty="0">
              <a:solidFill>
                <a:schemeClr val="bg1"/>
              </a:solidFill>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843774" y="6643024"/>
            <a:ext cx="2628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181</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19300" y="2133600"/>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defRPr/>
            </a:pPr>
            <a:r>
              <a:rPr lang="en-US" sz="4400" dirty="0" smtClean="0">
                <a:solidFill>
                  <a:srgbClr val="FFFFFF"/>
                </a:solidFill>
              </a:rPr>
              <a:t>QUESTIONS?</a:t>
            </a:r>
          </a:p>
        </p:txBody>
      </p:sp>
      <p:sp>
        <p:nvSpPr>
          <p:cNvPr id="4" name="ZoneTexte 3"/>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2</a:t>
            </a:r>
            <a:r>
              <a:rPr lang="fr-FR" sz="1500" b="1" dirty="0">
                <a:solidFill>
                  <a:schemeClr val="bg1"/>
                </a:solidFill>
              </a:rPr>
              <a:t> : </a:t>
            </a:r>
            <a:r>
              <a:rPr lang="fr-FR" sz="1500" b="1" dirty="0" smtClean="0">
                <a:solidFill>
                  <a:schemeClr val="bg1"/>
                </a:solidFill>
              </a:rPr>
              <a:t>Liaison civilo-militaire et partage des informations</a:t>
            </a:r>
            <a:endParaRPr lang="fr-CH" sz="1500" b="1" dirty="0">
              <a:solidFill>
                <a:schemeClr val="bg1"/>
              </a:solidFill>
            </a:endParaRPr>
          </a:p>
        </p:txBody>
      </p:sp>
      <p:sp>
        <p:nvSpPr>
          <p:cNvPr id="5" name="ZoneTexte 4"/>
          <p:cNvSpPr txBox="1"/>
          <p:nvPr/>
        </p:nvSpPr>
        <p:spPr>
          <a:xfrm flipH="1">
            <a:off x="525345"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843774" y="6643024"/>
            <a:ext cx="2628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182</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0642"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GB" altLang="en-US" sz="1800" dirty="0">
              <a:solidFill>
                <a:srgbClr val="000000"/>
              </a:solidFill>
            </a:endParaRPr>
          </a:p>
        </p:txBody>
      </p:sp>
      <p:sp>
        <p:nvSpPr>
          <p:cNvPr id="240643"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en-US" sz="4400" b="1" dirty="0">
                <a:solidFill>
                  <a:srgbClr val="FFFFFF"/>
                </a:solidFill>
              </a:rPr>
              <a:t> </a:t>
            </a:r>
          </a:p>
          <a:p>
            <a:pPr algn="ctr" eaLnBrk="1" hangingPunct="1">
              <a:spcBef>
                <a:spcPct val="50000"/>
              </a:spcBef>
            </a:pPr>
            <a:endParaRPr lang="en-US" altLang="en-US" sz="4400" b="1" dirty="0">
              <a:solidFill>
                <a:srgbClr val="FFFFFF"/>
              </a:solidFill>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240645" name="Rectangle 5"/>
          <p:cNvSpPr>
            <a:spLocks noChangeArrowheads="1"/>
          </p:cNvSpPr>
          <p:nvPr/>
        </p:nvSpPr>
        <p:spPr bwMode="auto">
          <a:xfrm>
            <a:off x="1066083" y="1816100"/>
            <a:ext cx="711598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en-US" sz="2800" b="1" dirty="0" smtClean="0">
                <a:solidFill>
                  <a:srgbClr val="FFFFFF"/>
                </a:solidFill>
              </a:rPr>
              <a:t>Module 3 – </a:t>
            </a:r>
            <a:r>
              <a:rPr lang="fr-CH" sz="2800" b="1" dirty="0" smtClean="0">
                <a:solidFill>
                  <a:schemeClr val="bg1"/>
                </a:solidFill>
              </a:rPr>
              <a:t>Tâches essentielles de la CIMIC-NU</a:t>
            </a:r>
            <a:endParaRPr lang="en-US" altLang="en-US" sz="2800" b="1" dirty="0">
              <a:solidFill>
                <a:schemeClr val="bg1"/>
              </a:solidFill>
            </a:endParaRPr>
          </a:p>
          <a:p>
            <a:pPr eaLnBrk="1" hangingPunct="1">
              <a:buClr>
                <a:srgbClr val="FFFFFF"/>
              </a:buClr>
              <a:buSzPct val="80000"/>
              <a:buFont typeface="Wingdings" pitchFamily="2" charset="2"/>
              <a:buNone/>
            </a:pPr>
            <a:endParaRPr lang="en-US" altLang="en-US" sz="2800" b="1" dirty="0">
              <a:solidFill>
                <a:srgbClr val="FFFFFF"/>
              </a:solidFill>
            </a:endParaRPr>
          </a:p>
        </p:txBody>
      </p:sp>
      <p:sp>
        <p:nvSpPr>
          <p:cNvPr id="240646" name="Rectangle 6"/>
          <p:cNvSpPr>
            <a:spLocks noChangeArrowheads="1"/>
          </p:cNvSpPr>
          <p:nvPr/>
        </p:nvSpPr>
        <p:spPr bwMode="auto">
          <a:xfrm>
            <a:off x="2590800" y="482600"/>
            <a:ext cx="365125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en-US" sz="4400" b="1" dirty="0" smtClean="0">
                <a:solidFill>
                  <a:srgbClr val="FFFFFF"/>
                </a:solidFill>
              </a:rPr>
              <a:t>CIMIC-NU </a:t>
            </a:r>
            <a:r>
              <a:rPr lang="en-US" altLang="en-US" sz="4400" b="1" dirty="0">
                <a:solidFill>
                  <a:srgbClr val="FFFFFF"/>
                </a:solidFill>
              </a:rPr>
              <a:t>STM</a:t>
            </a:r>
          </a:p>
        </p:txBody>
      </p:sp>
      <p:sp>
        <p:nvSpPr>
          <p:cNvPr id="240647" name="Rectangle 7"/>
          <p:cNvSpPr>
            <a:spLocks noChangeArrowheads="1"/>
          </p:cNvSpPr>
          <p:nvPr/>
        </p:nvSpPr>
        <p:spPr bwMode="auto">
          <a:xfrm>
            <a:off x="117475" y="2968625"/>
            <a:ext cx="8912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buClr>
                <a:srgbClr val="FFFFFF"/>
              </a:buClr>
              <a:buSzPct val="80000"/>
              <a:buFont typeface="Wingdings" pitchFamily="2" charset="2"/>
              <a:buChar char="•"/>
            </a:pPr>
            <a:r>
              <a:rPr lang="en-US" altLang="en-US" sz="2800" b="1" dirty="0" smtClean="0">
                <a:solidFill>
                  <a:srgbClr val="000000"/>
                </a:solidFill>
              </a:rPr>
              <a:t>UNITÉ 3 – Assistance </a:t>
            </a:r>
            <a:r>
              <a:rPr lang="en-US" altLang="en-US" sz="2800" b="1" dirty="0" err="1" smtClean="0">
                <a:solidFill>
                  <a:srgbClr val="000000"/>
                </a:solidFill>
              </a:rPr>
              <a:t>civile</a:t>
            </a:r>
            <a:endParaRPr lang="en-US" altLang="en-US" sz="2800" b="1" dirty="0">
              <a:solidFill>
                <a:srgbClr val="000000"/>
              </a:solidFill>
            </a:endParaRPr>
          </a:p>
        </p:txBody>
      </p:sp>
      <p:sp>
        <p:nvSpPr>
          <p:cNvPr id="9" name="ZoneTexte 8"/>
          <p:cNvSpPr txBox="1"/>
          <p:nvPr/>
        </p:nvSpPr>
        <p:spPr>
          <a:xfrm flipH="1">
            <a:off x="577880"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843774" y="6643024"/>
            <a:ext cx="2628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183</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bwMode="auto">
          <a:xfrm>
            <a:off x="1193925" y="280988"/>
            <a:ext cx="6796120" cy="4603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r>
              <a:rPr lang="fr-FR" sz="2800" dirty="0">
                <a:solidFill>
                  <a:schemeClr val="tx1"/>
                </a:solidFill>
                <a:latin typeface="Calibri" panose="020F0502020204030204" pitchFamily="34" charset="0"/>
              </a:rPr>
              <a:t>RÉSULTATS ATTENDUS DE L’APPRENTISSAGE</a:t>
            </a:r>
            <a:endParaRPr lang="en-US" altLang="en-US" sz="2800" dirty="0" smtClean="0">
              <a:solidFill>
                <a:schemeClr val="tx1"/>
              </a:solidFill>
              <a:latin typeface="Calibri" pitchFamily="34" charset="0"/>
            </a:endParaRPr>
          </a:p>
        </p:txBody>
      </p:sp>
      <p:sp>
        <p:nvSpPr>
          <p:cNvPr id="3075" name="Rectangle 3"/>
          <p:cNvSpPr>
            <a:spLocks noGrp="1" noChangeArrowheads="1"/>
          </p:cNvSpPr>
          <p:nvPr>
            <p:ph type="body" idx="1"/>
          </p:nvPr>
        </p:nvSpPr>
        <p:spPr bwMode="auto">
          <a:xfrm>
            <a:off x="193675" y="1600200"/>
            <a:ext cx="8718550" cy="4094163"/>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indent="0">
              <a:buNone/>
              <a:defRPr/>
            </a:pPr>
            <a:r>
              <a:rPr lang="fr-FR" dirty="0">
                <a:solidFill>
                  <a:schemeClr val="tx1"/>
                </a:solidFill>
                <a:latin typeface="Calibri" panose="020F0502020204030204" pitchFamily="34" charset="0"/>
              </a:rPr>
              <a:t>Au terme de la présente </a:t>
            </a:r>
            <a:r>
              <a:rPr lang="fr-FR" dirty="0" smtClean="0">
                <a:solidFill>
                  <a:schemeClr val="tx1"/>
                </a:solidFill>
                <a:latin typeface="Calibri" panose="020F0502020204030204" pitchFamily="34" charset="0"/>
              </a:rPr>
              <a:t>unité</a:t>
            </a:r>
            <a:r>
              <a:rPr lang="fr-FR" dirty="0">
                <a:solidFill>
                  <a:schemeClr val="tx1"/>
                </a:solidFill>
                <a:latin typeface="Calibri" panose="020F0502020204030204" pitchFamily="34" charset="0"/>
              </a:rPr>
              <a:t>, les participants devront pouvoir :</a:t>
            </a:r>
            <a:endParaRPr lang="en-US" altLang="en-US" dirty="0" smtClean="0">
              <a:solidFill>
                <a:schemeClr val="tx1"/>
              </a:solidFill>
              <a:latin typeface="Calibri" panose="020F0502020204030204" pitchFamily="34" charset="0"/>
            </a:endParaRPr>
          </a:p>
          <a:p>
            <a:pPr>
              <a:defRPr/>
            </a:pPr>
            <a:endParaRPr lang="en-US" altLang="en-US" dirty="0" smtClean="0">
              <a:solidFill>
                <a:schemeClr val="tx1"/>
              </a:solidFill>
              <a:latin typeface="Calibri" panose="020F0502020204030204" pitchFamily="34" charset="0"/>
            </a:endParaRPr>
          </a:p>
          <a:p>
            <a:pPr lvl="1">
              <a:buFont typeface="Wingdings" pitchFamily="2" charset="2"/>
              <a:buChar char="ü"/>
              <a:defRPr/>
            </a:pPr>
            <a:r>
              <a:rPr lang="fr-FR" b="1" dirty="0">
                <a:solidFill>
                  <a:schemeClr val="tx1"/>
                </a:solidFill>
                <a:latin typeface="Calibri" panose="020F0502020204030204" pitchFamily="34" charset="0"/>
              </a:rPr>
              <a:t>Comprendre les principes, les défis et les possibilités liés à l’assistance civile.</a:t>
            </a:r>
            <a:endParaRPr lang="en-US" altLang="en-US" b="1" dirty="0" smtClean="0">
              <a:solidFill>
                <a:schemeClr val="tx1"/>
              </a:solidFill>
              <a:latin typeface="Calibri" panose="020F0502020204030204" pitchFamily="34" charset="0"/>
            </a:endParaRPr>
          </a:p>
          <a:p>
            <a:pPr lvl="1">
              <a:buFont typeface="Wingdings" pitchFamily="2" charset="2"/>
              <a:buChar char="ü"/>
              <a:defRPr/>
            </a:pPr>
            <a:endParaRPr lang="en-US" altLang="en-US" b="1" dirty="0" smtClean="0">
              <a:solidFill>
                <a:schemeClr val="tx1"/>
              </a:solidFill>
              <a:latin typeface="Calibri" panose="020F0502020204030204" pitchFamily="34" charset="0"/>
            </a:endParaRPr>
          </a:p>
          <a:p>
            <a:pPr lvl="1">
              <a:buFont typeface="Wingdings" pitchFamily="2" charset="2"/>
              <a:buChar char="ü"/>
              <a:defRPr/>
            </a:pPr>
            <a:r>
              <a:rPr lang="fr-FR" b="1" dirty="0">
                <a:solidFill>
                  <a:schemeClr val="tx1"/>
                </a:solidFill>
                <a:latin typeface="Calibri" panose="020F0502020204030204" pitchFamily="34" charset="0"/>
              </a:rPr>
              <a:t>Saisir l’importance de l’instauration, par la composante militaire, d’un contexte de sécurité pour le bon déroulement des opérations humanitaires dans une zone de conflit.</a:t>
            </a:r>
            <a:endParaRPr lang="en-US" altLang="en-US" b="1" dirty="0" smtClean="0">
              <a:solidFill>
                <a:schemeClr val="tx1"/>
              </a:solidFill>
              <a:latin typeface="Calibri" panose="020F0502020204030204" pitchFamily="34" charset="0"/>
            </a:endParaRPr>
          </a:p>
          <a:p>
            <a:pPr lvl="1">
              <a:buFont typeface="Wingdings" pitchFamily="2" charset="2"/>
              <a:buChar char="ü"/>
              <a:defRPr/>
            </a:pPr>
            <a:endParaRPr lang="en-US" altLang="en-US" b="1" dirty="0" smtClean="0">
              <a:solidFill>
                <a:schemeClr val="tx1"/>
              </a:solidFill>
              <a:latin typeface="Calibri" panose="020F0502020204030204" pitchFamily="34" charset="0"/>
            </a:endParaRPr>
          </a:p>
          <a:p>
            <a:pPr lvl="1">
              <a:buFont typeface="Wingdings" pitchFamily="2" charset="2"/>
              <a:buChar char="ü"/>
              <a:defRPr/>
            </a:pPr>
            <a:r>
              <a:rPr lang="fr-FR" b="1" dirty="0">
                <a:solidFill>
                  <a:schemeClr val="tx1"/>
                </a:solidFill>
                <a:latin typeface="Calibri" panose="020F0502020204030204" pitchFamily="34" charset="0"/>
              </a:rPr>
              <a:t>Identifier et comprendre la contribution de la CIMIC-NU à l’appui aux communautés (notamment l’apport des Projets à effet rapide).</a:t>
            </a:r>
            <a:endParaRPr lang="en-US" altLang="en-US" b="1" dirty="0" smtClean="0">
              <a:solidFill>
                <a:schemeClr val="tx1"/>
              </a:solidFill>
              <a:latin typeface="Calibri" panose="020F0502020204030204" pitchFamily="34" charset="0"/>
            </a:endParaRPr>
          </a:p>
        </p:txBody>
      </p:sp>
      <p:sp>
        <p:nvSpPr>
          <p:cNvPr id="5" name="ZoneTexte 4"/>
          <p:cNvSpPr txBox="1"/>
          <p:nvPr/>
        </p:nvSpPr>
        <p:spPr>
          <a:xfrm flipH="1">
            <a:off x="577880"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843774" y="6643024"/>
            <a:ext cx="2628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184</a:t>
            </a:fld>
            <a:endParaRPr lang="en-GB" altLang="en-US" sz="1600" b="1" dirty="0" smtClean="0">
              <a:solidFill>
                <a:srgbClr val="000000"/>
              </a:solidFill>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3"/>
          <p:cNvSpPr>
            <a:spLocks noGrp="1" noRot="1" noChangeArrowheads="1"/>
          </p:cNvSpPr>
          <p:nvPr>
            <p:ph type="body" idx="1"/>
          </p:nvPr>
        </p:nvSpPr>
        <p:spPr bwMode="auto">
          <a:xfrm>
            <a:off x="415925" y="1470025"/>
            <a:ext cx="8728075" cy="4233863"/>
          </a:xfrm>
          <a:prstGeom prst="rect">
            <a:avLst/>
          </a:prstGeom>
          <a:solidFill>
            <a:srgbClr val="FFFFFF"/>
          </a:solidFill>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Font typeface="Wingdings" pitchFamily="2" charset="2"/>
              <a:buNone/>
            </a:pPr>
            <a:endParaRPr lang="en-US" altLang="en-US" dirty="0" smtClean="0">
              <a:solidFill>
                <a:schemeClr val="tx1"/>
              </a:solidFill>
              <a:latin typeface="Arial" pitchFamily="34" charset="0"/>
              <a:cs typeface="Arial" pitchFamily="34" charset="0"/>
            </a:endParaRPr>
          </a:p>
          <a:p>
            <a:pPr>
              <a:buFont typeface="Wingdings" pitchFamily="2" charset="2"/>
              <a:buChar char="q"/>
            </a:pPr>
            <a:r>
              <a:rPr lang="en-US" altLang="en-US" dirty="0" smtClean="0">
                <a:solidFill>
                  <a:schemeClr val="tx1"/>
                </a:solidFill>
                <a:latin typeface="Calibri" panose="020F0502020204030204" pitchFamily="34" charset="0"/>
                <a:cs typeface="Arial" pitchFamily="34" charset="0"/>
              </a:rPr>
              <a:t> </a:t>
            </a:r>
            <a:r>
              <a:rPr lang="fr-FR" dirty="0">
                <a:solidFill>
                  <a:schemeClr val="tx1"/>
                </a:solidFill>
                <a:latin typeface="Arial" panose="020B0604020202020204" pitchFamily="34" charset="0"/>
                <a:cs typeface="Arial" panose="020B0604020202020204" pitchFamily="34" charset="0"/>
              </a:rPr>
              <a:t>ASSISTANCE CIVILE (et l’appui militaire qui y est lié).</a:t>
            </a:r>
            <a:endParaRPr lang="en-US" altLang="en-US" dirty="0" smtClean="0">
              <a:solidFill>
                <a:schemeClr val="tx1"/>
              </a:solidFill>
              <a:latin typeface="Arial" pitchFamily="34" charset="0"/>
              <a:cs typeface="Arial" pitchFamily="34" charset="0"/>
            </a:endParaRPr>
          </a:p>
          <a:p>
            <a:pPr>
              <a:buFont typeface="Wingdings" pitchFamily="2" charset="2"/>
              <a:buChar char="q"/>
            </a:pPr>
            <a:endParaRPr lang="en-US" altLang="en-US" dirty="0" smtClean="0">
              <a:solidFill>
                <a:schemeClr val="tx1"/>
              </a:solidFill>
              <a:latin typeface="Arial" pitchFamily="34" charset="0"/>
              <a:cs typeface="Arial" pitchFamily="34" charset="0"/>
            </a:endParaRPr>
          </a:p>
          <a:p>
            <a:pPr marL="449263" indent="-449263">
              <a:buFont typeface="Wingdings" pitchFamily="2" charset="2"/>
              <a:buChar char="q"/>
            </a:pPr>
            <a:r>
              <a:rPr lang="fr-FR" dirty="0" smtClean="0">
                <a:solidFill>
                  <a:schemeClr val="tx1"/>
                </a:solidFill>
                <a:latin typeface="Arial" panose="020B0604020202020204" pitchFamily="34" charset="0"/>
                <a:cs typeface="Arial" panose="020B0604020202020204" pitchFamily="34" charset="0"/>
              </a:rPr>
              <a:t>APPUI </a:t>
            </a:r>
            <a:r>
              <a:rPr lang="fr-FR" dirty="0">
                <a:solidFill>
                  <a:schemeClr val="tx1"/>
                </a:solidFill>
                <a:latin typeface="Arial" panose="020B0604020202020204" pitchFamily="34" charset="0"/>
                <a:cs typeface="Arial" panose="020B0604020202020204" pitchFamily="34" charset="0"/>
              </a:rPr>
              <a:t>À LA MISSION (aux acteurs humanitaires et du développement)</a:t>
            </a:r>
            <a:endParaRPr lang="en-US" altLang="en-US" dirty="0" smtClean="0">
              <a:solidFill>
                <a:schemeClr val="tx1"/>
              </a:solidFill>
              <a:latin typeface="Arial" pitchFamily="34" charset="0"/>
              <a:cs typeface="Arial" pitchFamily="34" charset="0"/>
            </a:endParaRPr>
          </a:p>
          <a:p>
            <a:pPr>
              <a:buFont typeface="Wingdings" pitchFamily="2" charset="2"/>
              <a:buChar char="q"/>
            </a:pPr>
            <a:endParaRPr lang="en-US" altLang="en-US" u="sng" dirty="0" smtClean="0">
              <a:solidFill>
                <a:schemeClr val="tx1"/>
              </a:solidFill>
              <a:latin typeface="Arial" pitchFamily="34" charset="0"/>
              <a:cs typeface="Arial" pitchFamily="34" charset="0"/>
            </a:endParaRPr>
          </a:p>
          <a:p>
            <a:pPr>
              <a:buFont typeface="Wingdings" pitchFamily="2" charset="2"/>
              <a:buChar char="q"/>
            </a:pPr>
            <a:r>
              <a:rPr lang="en-US" altLang="en-US" dirty="0" smtClean="0">
                <a:solidFill>
                  <a:schemeClr val="tx1"/>
                </a:solidFill>
                <a:latin typeface="Arial" pitchFamily="34" charset="0"/>
                <a:cs typeface="Arial" pitchFamily="34" charset="0"/>
              </a:rPr>
              <a:t> </a:t>
            </a:r>
            <a:r>
              <a:rPr lang="fr-FR" dirty="0">
                <a:solidFill>
                  <a:schemeClr val="tx1"/>
                </a:solidFill>
                <a:latin typeface="Arial" panose="020B0604020202020204" pitchFamily="34" charset="0"/>
                <a:cs typeface="Arial" panose="020B0604020202020204" pitchFamily="34" charset="0"/>
              </a:rPr>
              <a:t>APPUI AUX COMMUNAUTÉS (locales)</a:t>
            </a:r>
            <a:endParaRPr lang="en-GB" altLang="en-US" dirty="0" smtClean="0">
              <a:solidFill>
                <a:schemeClr val="tx1"/>
              </a:solidFill>
              <a:latin typeface="Arial" pitchFamily="34" charset="0"/>
              <a:cs typeface="Arial" pitchFamily="34" charset="0"/>
            </a:endParaRPr>
          </a:p>
        </p:txBody>
      </p:sp>
      <p:sp>
        <p:nvSpPr>
          <p:cNvPr id="242691" name="Text Box 6"/>
          <p:cNvSpPr txBox="1">
            <a:spLocks noChangeArrowheads="1"/>
          </p:cNvSpPr>
          <p:nvPr/>
        </p:nvSpPr>
        <p:spPr bwMode="auto">
          <a:xfrm>
            <a:off x="1953858" y="298450"/>
            <a:ext cx="52013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en-US" sz="2800" b="1" dirty="0">
                <a:solidFill>
                  <a:srgbClr val="000000"/>
                </a:solidFill>
              </a:rPr>
              <a:t>STRUCTURE </a:t>
            </a:r>
            <a:r>
              <a:rPr lang="en-GB" altLang="en-US" sz="2800" b="1" dirty="0" smtClean="0">
                <a:solidFill>
                  <a:srgbClr val="000000"/>
                </a:solidFill>
              </a:rPr>
              <a:t>DE LA PRÉSENTATION</a:t>
            </a:r>
            <a:endParaRPr lang="en-GB" altLang="en-US" sz="2800" b="1" dirty="0">
              <a:solidFill>
                <a:srgbClr val="000000"/>
              </a:solidFill>
            </a:endParaRPr>
          </a:p>
        </p:txBody>
      </p:sp>
      <p:sp>
        <p:nvSpPr>
          <p:cNvPr id="4" name="ZoneTexte 3"/>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5" name="ZoneTexte 4"/>
          <p:cNvSpPr txBox="1"/>
          <p:nvPr/>
        </p:nvSpPr>
        <p:spPr>
          <a:xfrm flipH="1">
            <a:off x="577880"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843774" y="6643024"/>
            <a:ext cx="2628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185</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AutoShape 2"/>
          <p:cNvSpPr>
            <a:spLocks/>
          </p:cNvSpPr>
          <p:nvPr/>
        </p:nvSpPr>
        <p:spPr bwMode="auto">
          <a:xfrm>
            <a:off x="3649663" y="2178050"/>
            <a:ext cx="5265737" cy="1295400"/>
          </a:xfrm>
          <a:prstGeom prst="accentBorderCallout2">
            <a:avLst>
              <a:gd name="adj1" fmla="val 8824"/>
              <a:gd name="adj2" fmla="val -1449"/>
              <a:gd name="adj3" fmla="val 8824"/>
              <a:gd name="adj4" fmla="val -15796"/>
              <a:gd name="adj5" fmla="val 8824"/>
              <a:gd name="adj6" fmla="val -67532"/>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endParaRPr lang="en-GB" altLang="en-US" sz="2400" dirty="0">
              <a:solidFill>
                <a:srgbClr val="000000"/>
              </a:solidFill>
            </a:endParaRPr>
          </a:p>
        </p:txBody>
      </p:sp>
      <p:sp>
        <p:nvSpPr>
          <p:cNvPr id="243715" name="Rectangle 3"/>
          <p:cNvSpPr>
            <a:spLocks noChangeArrowheads="1"/>
          </p:cNvSpPr>
          <p:nvPr/>
        </p:nvSpPr>
        <p:spPr bwMode="auto">
          <a:xfrm>
            <a:off x="319088" y="1854200"/>
            <a:ext cx="296747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en-US" sz="2400" b="1" dirty="0" err="1" smtClean="0">
                <a:solidFill>
                  <a:srgbClr val="0000FF"/>
                </a:solidFill>
                <a:latin typeface="Arial" pitchFamily="34" charset="0"/>
              </a:rPr>
              <a:t>Appui</a:t>
            </a:r>
            <a:r>
              <a:rPr lang="en-US" altLang="en-US" sz="2400" b="1" dirty="0" smtClean="0">
                <a:solidFill>
                  <a:srgbClr val="0000FF"/>
                </a:solidFill>
                <a:latin typeface="Arial" pitchFamily="34" charset="0"/>
              </a:rPr>
              <a:t> à la </a:t>
            </a:r>
            <a:r>
              <a:rPr lang="en-US" altLang="en-US" sz="2400" b="1" dirty="0">
                <a:solidFill>
                  <a:srgbClr val="0000FF"/>
                </a:solidFill>
                <a:latin typeface="Arial" pitchFamily="34" charset="0"/>
              </a:rPr>
              <a:t>Mission </a:t>
            </a:r>
            <a:endParaRPr lang="en-GB" altLang="en-US" sz="2400" b="1" dirty="0">
              <a:solidFill>
                <a:srgbClr val="0000FF"/>
              </a:solidFill>
              <a:latin typeface="Arial" pitchFamily="34" charset="0"/>
            </a:endParaRPr>
          </a:p>
        </p:txBody>
      </p:sp>
      <p:sp>
        <p:nvSpPr>
          <p:cNvPr id="243716" name="AutoShape 6"/>
          <p:cNvSpPr>
            <a:spLocks/>
          </p:cNvSpPr>
          <p:nvPr/>
        </p:nvSpPr>
        <p:spPr bwMode="auto">
          <a:xfrm>
            <a:off x="3727450" y="4500563"/>
            <a:ext cx="5170488" cy="1295400"/>
          </a:xfrm>
          <a:prstGeom prst="accentBorderCallout2">
            <a:avLst>
              <a:gd name="adj1" fmla="val 8824"/>
              <a:gd name="adj2" fmla="val -1472"/>
              <a:gd name="adj3" fmla="val 8824"/>
              <a:gd name="adj4" fmla="val -16458"/>
              <a:gd name="adj5" fmla="val 8824"/>
              <a:gd name="adj6" fmla="val -70616"/>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endParaRPr lang="en-GB" altLang="en-US" sz="2400" dirty="0">
              <a:solidFill>
                <a:srgbClr val="000000"/>
              </a:solidFill>
            </a:endParaRPr>
          </a:p>
        </p:txBody>
      </p:sp>
      <p:sp>
        <p:nvSpPr>
          <p:cNvPr id="243717" name="Rectangle 7"/>
          <p:cNvSpPr>
            <a:spLocks noChangeArrowheads="1"/>
          </p:cNvSpPr>
          <p:nvPr/>
        </p:nvSpPr>
        <p:spPr bwMode="auto">
          <a:xfrm>
            <a:off x="52388" y="4081463"/>
            <a:ext cx="384271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en-US" sz="2400" b="1" dirty="0" err="1" smtClean="0">
                <a:solidFill>
                  <a:srgbClr val="0000FF"/>
                </a:solidFill>
                <a:latin typeface="Arial" pitchFamily="34" charset="0"/>
              </a:rPr>
              <a:t>Appui</a:t>
            </a:r>
            <a:r>
              <a:rPr lang="en-US" altLang="en-US" sz="2400" b="1" dirty="0" smtClean="0">
                <a:solidFill>
                  <a:srgbClr val="0000FF"/>
                </a:solidFill>
                <a:latin typeface="Arial" pitchFamily="34" charset="0"/>
              </a:rPr>
              <a:t> aux </a:t>
            </a:r>
            <a:r>
              <a:rPr lang="en-US" altLang="en-US" sz="2400" b="1" dirty="0" err="1" smtClean="0">
                <a:solidFill>
                  <a:srgbClr val="0000FF"/>
                </a:solidFill>
                <a:latin typeface="Arial" pitchFamily="34" charset="0"/>
              </a:rPr>
              <a:t>communautés</a:t>
            </a:r>
            <a:endParaRPr lang="en-GB" altLang="en-US" sz="3200" b="1" dirty="0">
              <a:solidFill>
                <a:srgbClr val="0000FF"/>
              </a:solidFill>
              <a:latin typeface="Arial" pitchFamily="34" charset="0"/>
            </a:endParaRPr>
          </a:p>
        </p:txBody>
      </p:sp>
      <p:sp>
        <p:nvSpPr>
          <p:cNvPr id="243718" name="Rectangle 13"/>
          <p:cNvSpPr>
            <a:spLocks noChangeArrowheads="1"/>
          </p:cNvSpPr>
          <p:nvPr/>
        </p:nvSpPr>
        <p:spPr bwMode="auto">
          <a:xfrm>
            <a:off x="3689350" y="2276475"/>
            <a:ext cx="5222875" cy="10156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000000"/>
              </a:buClr>
              <a:buSzPct val="80000"/>
              <a:buFont typeface="Wingdings" pitchFamily="2" charset="2"/>
              <a:buNone/>
            </a:pPr>
            <a:r>
              <a:rPr lang="fr-FR" b="1" dirty="0"/>
              <a:t>Garantir une réponse coordonnée de la Mission aux demandes d’assistance émanant d’</a:t>
            </a:r>
            <a:r>
              <a:rPr lang="fr-FR" b="1" dirty="0">
                <a:solidFill>
                  <a:srgbClr val="0033CC"/>
                </a:solidFill>
              </a:rPr>
              <a:t>acteurs humanitaires et du </a:t>
            </a:r>
            <a:r>
              <a:rPr lang="fr-FR" b="1" dirty="0" smtClean="0">
                <a:solidFill>
                  <a:srgbClr val="0033CC"/>
                </a:solidFill>
              </a:rPr>
              <a:t>développement</a:t>
            </a:r>
          </a:p>
        </p:txBody>
      </p:sp>
      <p:sp>
        <p:nvSpPr>
          <p:cNvPr id="243719" name="Rectangle 14"/>
          <p:cNvSpPr>
            <a:spLocks noChangeArrowheads="1"/>
          </p:cNvSpPr>
          <p:nvPr/>
        </p:nvSpPr>
        <p:spPr bwMode="auto">
          <a:xfrm>
            <a:off x="3649663" y="4500563"/>
            <a:ext cx="4992687" cy="13234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000000"/>
              </a:buClr>
              <a:buSzPct val="80000"/>
              <a:buFont typeface="Wingdings" pitchFamily="2" charset="2"/>
              <a:buNone/>
            </a:pPr>
            <a:r>
              <a:rPr lang="fr-FR" b="1" dirty="0"/>
              <a:t>Faciliter l’interaction de la Mission, de la </a:t>
            </a:r>
            <a:r>
              <a:rPr lang="fr-FR" b="1" dirty="0">
                <a:solidFill>
                  <a:srgbClr val="0033CC"/>
                </a:solidFill>
              </a:rPr>
              <a:t>population civile locale </a:t>
            </a:r>
            <a:r>
              <a:rPr lang="fr-FR" b="1" dirty="0"/>
              <a:t>et des autorités locales, 	en liaison avec les Projets entrepris par les composantes </a:t>
            </a:r>
            <a:r>
              <a:rPr lang="fr-FR" b="1" dirty="0" smtClean="0"/>
              <a:t>militaires</a:t>
            </a:r>
          </a:p>
        </p:txBody>
      </p:sp>
      <p:sp>
        <p:nvSpPr>
          <p:cNvPr id="243720" name="Rectangle 15"/>
          <p:cNvSpPr>
            <a:spLocks noChangeArrowheads="1"/>
          </p:cNvSpPr>
          <p:nvPr/>
        </p:nvSpPr>
        <p:spPr bwMode="auto">
          <a:xfrm>
            <a:off x="3227388" y="855663"/>
            <a:ext cx="2690812" cy="52322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CH" altLang="en-US" sz="2800" b="1" dirty="0" smtClean="0">
                <a:solidFill>
                  <a:srgbClr val="000000"/>
                </a:solidFill>
              </a:rPr>
              <a:t>Fonction d’appui</a:t>
            </a:r>
            <a:endParaRPr lang="fr-CH" altLang="en-US" sz="2800" b="1" dirty="0">
              <a:solidFill>
                <a:srgbClr val="000000"/>
              </a:solidFill>
            </a:endParaRPr>
          </a:p>
        </p:txBody>
      </p:sp>
      <p:sp>
        <p:nvSpPr>
          <p:cNvPr id="243722" name="Text Box 5"/>
          <p:cNvSpPr txBox="1">
            <a:spLocks noChangeArrowheads="1"/>
          </p:cNvSpPr>
          <p:nvPr/>
        </p:nvSpPr>
        <p:spPr bwMode="auto">
          <a:xfrm>
            <a:off x="3068204" y="298450"/>
            <a:ext cx="2979021"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en-US" sz="2800" b="1" dirty="0" smtClean="0">
                <a:solidFill>
                  <a:srgbClr val="0000FF"/>
                </a:solidFill>
              </a:rPr>
              <a:t>ASSISTANCE CIVILE</a:t>
            </a:r>
            <a:endParaRPr lang="en-GB" altLang="en-US" sz="2800" b="1" dirty="0">
              <a:solidFill>
                <a:srgbClr val="0000FF"/>
              </a:solidFill>
            </a:endParaRPr>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12" name="ZoneTexte 11"/>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186</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4738" name="Rectangle 3"/>
          <p:cNvSpPr>
            <a:spLocks noGrp="1" noRot="1" noChangeArrowheads="1"/>
          </p:cNvSpPr>
          <p:nvPr>
            <p:ph type="body" idx="1"/>
          </p:nvPr>
        </p:nvSpPr>
        <p:spPr bwMode="auto">
          <a:xfrm>
            <a:off x="347663" y="1501775"/>
            <a:ext cx="8458200" cy="4999038"/>
          </a:xfrm>
          <a:prstGeom prst="rect">
            <a:avLst/>
          </a:prstGeom>
          <a:solidFill>
            <a:srgbClr val="FFFFFF"/>
          </a:solidFill>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r>
              <a:rPr lang="fr-FR" dirty="0">
                <a:solidFill>
                  <a:schemeClr val="tx1"/>
                </a:solidFill>
                <a:latin typeface="Calibri" panose="020F0502020204030204" pitchFamily="34" charset="0"/>
              </a:rPr>
              <a:t>Établir des relations et apprendre à se connaître réciproquement : telle est la clé de la réussite des opérations d’appui militaire/à la </a:t>
            </a:r>
            <a:r>
              <a:rPr lang="fr-FR" dirty="0" smtClean="0">
                <a:solidFill>
                  <a:schemeClr val="tx1"/>
                </a:solidFill>
                <a:latin typeface="Calibri" panose="020F0502020204030204" pitchFamily="34" charset="0"/>
              </a:rPr>
              <a:t>mission</a:t>
            </a:r>
            <a:endParaRPr lang="en-US" altLang="en-US" dirty="0" smtClean="0">
              <a:solidFill>
                <a:schemeClr val="tx1"/>
              </a:solidFill>
              <a:latin typeface="Calibri" pitchFamily="34" charset="0"/>
            </a:endParaRPr>
          </a:p>
          <a:p>
            <a:r>
              <a:rPr lang="fr-FR" dirty="0">
                <a:solidFill>
                  <a:schemeClr val="tx1"/>
                </a:solidFill>
                <a:latin typeface="Calibri" panose="020F0502020204030204" pitchFamily="34" charset="0"/>
              </a:rPr>
              <a:t>Définir clairement, au niveau de la Mission, l’organisation des opérations d’appui militaire/à la </a:t>
            </a:r>
            <a:r>
              <a:rPr lang="fr-FR" dirty="0" smtClean="0">
                <a:solidFill>
                  <a:schemeClr val="tx1"/>
                </a:solidFill>
                <a:latin typeface="Calibri" panose="020F0502020204030204" pitchFamily="34" charset="0"/>
              </a:rPr>
              <a:t>mission</a:t>
            </a:r>
            <a:endParaRPr lang="en-US" altLang="en-US" dirty="0" smtClean="0">
              <a:solidFill>
                <a:schemeClr val="tx1"/>
              </a:solidFill>
              <a:latin typeface="Calibri" pitchFamily="34" charset="0"/>
            </a:endParaRPr>
          </a:p>
          <a:p>
            <a:r>
              <a:rPr lang="fr-FR" dirty="0">
                <a:solidFill>
                  <a:schemeClr val="tx1"/>
                </a:solidFill>
                <a:latin typeface="Calibri" panose="020F0502020204030204" pitchFamily="34" charset="0"/>
              </a:rPr>
              <a:t>Établir une relation avec un organisme chef de file – par exemple le HCR en cas de crise liée à un problème de </a:t>
            </a:r>
            <a:r>
              <a:rPr lang="fr-FR" dirty="0" smtClean="0">
                <a:solidFill>
                  <a:schemeClr val="tx1"/>
                </a:solidFill>
                <a:latin typeface="Calibri" panose="020F0502020204030204" pitchFamily="34" charset="0"/>
              </a:rPr>
              <a:t>réfugiés</a:t>
            </a:r>
            <a:r>
              <a:rPr lang="en-US" altLang="en-US" dirty="0" smtClean="0">
                <a:solidFill>
                  <a:schemeClr val="tx1"/>
                </a:solidFill>
                <a:latin typeface="Calibri" pitchFamily="34" charset="0"/>
              </a:rPr>
              <a:t> </a:t>
            </a:r>
          </a:p>
          <a:p>
            <a:r>
              <a:rPr lang="fr-FR" dirty="0">
                <a:solidFill>
                  <a:schemeClr val="tx1"/>
                </a:solidFill>
                <a:latin typeface="Calibri" panose="020F0502020204030204" pitchFamily="34" charset="0"/>
              </a:rPr>
              <a:t>Les ressources militaires, en tant que dernier </a:t>
            </a:r>
            <a:r>
              <a:rPr lang="fr-FR" dirty="0" smtClean="0">
                <a:solidFill>
                  <a:schemeClr val="tx1"/>
                </a:solidFill>
                <a:latin typeface="Calibri" panose="020F0502020204030204" pitchFamily="34" charset="0"/>
              </a:rPr>
              <a:t>recours</a:t>
            </a:r>
            <a:endParaRPr lang="en-US" altLang="en-US" dirty="0" smtClean="0">
              <a:solidFill>
                <a:schemeClr val="tx1"/>
              </a:solidFill>
              <a:latin typeface="Calibri" pitchFamily="34" charset="0"/>
            </a:endParaRPr>
          </a:p>
          <a:p>
            <a:r>
              <a:rPr lang="fr-FR" dirty="0">
                <a:solidFill>
                  <a:schemeClr val="tx1"/>
                </a:solidFill>
                <a:latin typeface="Calibri" panose="020F0502020204030204" pitchFamily="34" charset="0"/>
              </a:rPr>
              <a:t>Les « Unités de police constituées » sont adaptées au processus d’appui à la </a:t>
            </a:r>
            <a:r>
              <a:rPr lang="fr-FR" dirty="0" smtClean="0">
                <a:solidFill>
                  <a:schemeClr val="tx1"/>
                </a:solidFill>
                <a:latin typeface="Calibri" panose="020F0502020204030204" pitchFamily="34" charset="0"/>
              </a:rPr>
              <a:t>mission</a:t>
            </a:r>
            <a:endParaRPr lang="en-US" altLang="en-US" dirty="0" smtClean="0">
              <a:solidFill>
                <a:schemeClr val="tx1"/>
              </a:solidFill>
              <a:latin typeface="Calibri" pitchFamily="34" charset="0"/>
            </a:endParaRPr>
          </a:p>
          <a:p>
            <a:r>
              <a:rPr lang="fr-FR" dirty="0">
                <a:solidFill>
                  <a:schemeClr val="tx1"/>
                </a:solidFill>
                <a:latin typeface="Calibri" panose="020F0502020204030204" pitchFamily="34" charset="0"/>
              </a:rPr>
              <a:t>En matière de sécurité, la forme la plus courante est l’escorte </a:t>
            </a:r>
            <a:r>
              <a:rPr lang="fr-FR" dirty="0" smtClean="0">
                <a:solidFill>
                  <a:schemeClr val="tx1"/>
                </a:solidFill>
                <a:latin typeface="Calibri" panose="020F0502020204030204" pitchFamily="34" charset="0"/>
              </a:rPr>
              <a:t>armée </a:t>
            </a:r>
            <a:endParaRPr lang="en-US" altLang="en-US" sz="2000" dirty="0" smtClean="0">
              <a:solidFill>
                <a:schemeClr val="tx1"/>
              </a:solidFill>
              <a:latin typeface="Calibri" pitchFamily="34" charset="0"/>
            </a:endParaRPr>
          </a:p>
        </p:txBody>
      </p:sp>
      <p:sp>
        <p:nvSpPr>
          <p:cNvPr id="244739" name="Rectangle 8"/>
          <p:cNvSpPr>
            <a:spLocks noChangeArrowheads="1"/>
          </p:cNvSpPr>
          <p:nvPr/>
        </p:nvSpPr>
        <p:spPr bwMode="auto">
          <a:xfrm>
            <a:off x="2928058" y="238125"/>
            <a:ext cx="323550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GB" altLang="en-US" sz="2800" b="1" dirty="0" smtClean="0">
                <a:solidFill>
                  <a:srgbClr val="000000"/>
                </a:solidFill>
              </a:rPr>
              <a:t>ASSISTANCE CIVILE</a:t>
            </a:r>
            <a:endParaRPr lang="en-GB" altLang="en-US" sz="2800" b="1" dirty="0">
              <a:solidFill>
                <a:srgbClr val="000000"/>
              </a:solidFill>
            </a:endParaRPr>
          </a:p>
        </p:txBody>
      </p:sp>
      <p:sp>
        <p:nvSpPr>
          <p:cNvPr id="244740" name="Text Box 9"/>
          <p:cNvSpPr txBox="1">
            <a:spLocks noChangeArrowheads="1"/>
          </p:cNvSpPr>
          <p:nvPr/>
        </p:nvSpPr>
        <p:spPr bwMode="auto">
          <a:xfrm>
            <a:off x="2476914" y="858838"/>
            <a:ext cx="4092146"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en-US" sz="2400" b="1" dirty="0" smtClean="0">
                <a:solidFill>
                  <a:srgbClr val="000000"/>
                </a:solidFill>
              </a:rPr>
              <a:t>Considérations d’ordre général</a:t>
            </a:r>
            <a:endParaRPr lang="fr-CH" altLang="en-US" sz="2400" b="1" dirty="0">
              <a:solidFill>
                <a:srgbClr val="000000"/>
              </a:solidFill>
            </a:endParaRPr>
          </a:p>
        </p:txBody>
      </p:sp>
      <p:sp>
        <p:nvSpPr>
          <p:cNvPr id="6" name="ZoneTexte 5"/>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187</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762000" y="5440363"/>
            <a:ext cx="5486400" cy="884237"/>
          </a:xfrm>
          <a:prstGeom prst="roundRect">
            <a:avLst>
              <a:gd name="adj" fmla="val 10417"/>
            </a:avLst>
          </a:prstGeom>
          <a:noFill/>
          <a:ln w="25400" cap="flat" cmpd="sng" algn="ctr">
            <a:solidFill>
              <a:schemeClr val="bg2">
                <a:lumMod val="50000"/>
              </a:schemeClr>
            </a:solidFill>
            <a:prstDash val="solid"/>
            <a:round/>
            <a:headEnd type="none" w="med" len="med"/>
            <a:tailEnd type="none" w="med" len="med"/>
          </a:ln>
          <a:effectLst/>
        </p:spPr>
        <p:txBody>
          <a:bodyPr/>
          <a:lstStyle/>
          <a:p>
            <a:pPr>
              <a:defRPr/>
            </a:pPr>
            <a:r>
              <a:rPr lang="en-US" b="1" dirty="0" smtClean="0">
                <a:solidFill>
                  <a:srgbClr val="404040"/>
                </a:solidFill>
                <a:latin typeface="Arial" pitchFamily="34" charset="0"/>
                <a:ea typeface="ヒラギノ明朝 ProN W3"/>
                <a:cs typeface="ヒラギノ明朝 ProN W3"/>
                <a:sym typeface="Times New Roman" pitchFamily="18" charset="0"/>
              </a:rPr>
              <a:t>Assistance </a:t>
            </a:r>
            <a:r>
              <a:rPr lang="en-US" b="1" dirty="0" err="1" smtClean="0">
                <a:solidFill>
                  <a:srgbClr val="404040"/>
                </a:solidFill>
                <a:latin typeface="Arial" pitchFamily="34" charset="0"/>
                <a:ea typeface="ヒラギノ明朝 ProN W3"/>
                <a:cs typeface="ヒラギノ明朝 ProN W3"/>
                <a:sym typeface="Times New Roman" pitchFamily="18" charset="0"/>
              </a:rPr>
              <a:t>directe</a:t>
            </a:r>
            <a:endParaRPr lang="en-US" b="1" dirty="0">
              <a:solidFill>
                <a:srgbClr val="404040"/>
              </a:solidFill>
              <a:latin typeface="Arial" pitchFamily="34" charset="0"/>
              <a:ea typeface="ヒラギノ明朝 ProN W3"/>
              <a:cs typeface="ヒラギノ明朝 ProN W3"/>
              <a:sym typeface="Times New Roman" pitchFamily="18" charset="0"/>
            </a:endParaRPr>
          </a:p>
          <a:p>
            <a:pPr>
              <a:defRPr/>
            </a:pPr>
            <a:r>
              <a:rPr lang="fr-FR" sz="1800" dirty="0"/>
              <a:t>Distribution directe de biens et services</a:t>
            </a:r>
            <a:endParaRPr lang="en-US" sz="1800" b="1" dirty="0">
              <a:solidFill>
                <a:srgbClr val="404040"/>
              </a:solidFill>
              <a:latin typeface="Arial" pitchFamily="34" charset="0"/>
              <a:ea typeface="ヒラギノ明朝 ProN W3"/>
              <a:cs typeface="ヒラギノ明朝 ProN W3"/>
              <a:sym typeface="Times New Roman" pitchFamily="18" charset="0"/>
            </a:endParaRPr>
          </a:p>
        </p:txBody>
      </p:sp>
      <p:sp>
        <p:nvSpPr>
          <p:cNvPr id="245764" name="Rounded Rectangle 5"/>
          <p:cNvSpPr>
            <a:spLocks noChangeArrowheads="1"/>
          </p:cNvSpPr>
          <p:nvPr/>
        </p:nvSpPr>
        <p:spPr bwMode="auto">
          <a:xfrm>
            <a:off x="3073400" y="3429000"/>
            <a:ext cx="5765800" cy="1295400"/>
          </a:xfrm>
          <a:prstGeom prst="roundRect">
            <a:avLst>
              <a:gd name="adj" fmla="val 12120"/>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en-US" b="1" dirty="0" smtClean="0">
                <a:solidFill>
                  <a:srgbClr val="026CB6"/>
                </a:solidFill>
                <a:latin typeface="Arial" pitchFamily="34" charset="0"/>
                <a:ea typeface="ヒラギノ明朝 ProN W3"/>
                <a:cs typeface="ヒラギノ明朝 ProN W3"/>
                <a:sym typeface="Wingdings" pitchFamily="2" charset="2"/>
              </a:rPr>
              <a:t>Assistance </a:t>
            </a:r>
            <a:r>
              <a:rPr lang="en-US" altLang="en-US" b="1" dirty="0" err="1" smtClean="0">
                <a:solidFill>
                  <a:srgbClr val="026CB6"/>
                </a:solidFill>
                <a:latin typeface="Arial" pitchFamily="34" charset="0"/>
                <a:ea typeface="ヒラギノ明朝 ProN W3"/>
                <a:cs typeface="ヒラギノ明朝 ProN W3"/>
                <a:sym typeface="Wingdings" pitchFamily="2" charset="2"/>
              </a:rPr>
              <a:t>indirecte</a:t>
            </a:r>
            <a:endParaRPr lang="en-US" altLang="en-US" b="1" dirty="0">
              <a:solidFill>
                <a:srgbClr val="026CB6"/>
              </a:solidFill>
              <a:latin typeface="Arial" pitchFamily="34" charset="0"/>
              <a:ea typeface="ヒラギノ明朝 ProN W3"/>
              <a:cs typeface="ヒラギノ明朝 ProN W3"/>
              <a:sym typeface="Wingdings" pitchFamily="2" charset="2"/>
            </a:endParaRPr>
          </a:p>
          <a:p>
            <a:pPr eaLnBrk="1" hangingPunct="1"/>
            <a:r>
              <a:rPr lang="fr-FR" sz="1600" b="1" dirty="0">
                <a:solidFill>
                  <a:srgbClr val="015BBF"/>
                </a:solidFill>
              </a:rPr>
              <a:t>Transport de biens dans le cadre des secours, construction de camps et d’abris, mise en place de sources d’approvisionnement en eau, déminage et ordonnancement, etc. </a:t>
            </a:r>
            <a:endParaRPr lang="en-US" altLang="en-US" sz="1600" b="1" dirty="0">
              <a:solidFill>
                <a:srgbClr val="026CB6"/>
              </a:solidFill>
              <a:latin typeface="Arial" pitchFamily="34" charset="0"/>
              <a:ea typeface="ヒラギノ明朝 ProN W3"/>
              <a:cs typeface="ヒラギノ明朝 ProN W3"/>
              <a:sym typeface="Times New Roman" pitchFamily="18" charset="0"/>
            </a:endParaRPr>
          </a:p>
        </p:txBody>
      </p:sp>
      <p:sp>
        <p:nvSpPr>
          <p:cNvPr id="245765" name="Rounded Rectangle 6"/>
          <p:cNvSpPr>
            <a:spLocks noChangeArrowheads="1"/>
          </p:cNvSpPr>
          <p:nvPr/>
        </p:nvSpPr>
        <p:spPr bwMode="auto">
          <a:xfrm>
            <a:off x="269875" y="1778000"/>
            <a:ext cx="5486400" cy="1219200"/>
          </a:xfrm>
          <a:prstGeom prst="roundRect">
            <a:avLst>
              <a:gd name="adj" fmla="val 8185"/>
            </a:avLst>
          </a:prstGeom>
          <a:noFill/>
          <a:ln w="25400" algn="ctr">
            <a:solidFill>
              <a:srgbClr val="0033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b="1" dirty="0">
                <a:latin typeface="Arial" panose="020B0604020202020204" pitchFamily="34" charset="0"/>
              </a:rPr>
              <a:t>Soutien aux infrastructures</a:t>
            </a:r>
            <a:endParaRPr lang="en-US" altLang="en-US" b="1" dirty="0">
              <a:solidFill>
                <a:srgbClr val="003300"/>
              </a:solidFill>
              <a:latin typeface="Arial" pitchFamily="34" charset="0"/>
              <a:ea typeface="ヒラギノ明朝 ProN W3"/>
              <a:sym typeface="Times New Roman" pitchFamily="18" charset="0"/>
            </a:endParaRPr>
          </a:p>
          <a:p>
            <a:pPr eaLnBrk="1" hangingPunct="1"/>
            <a:r>
              <a:rPr lang="fr-FR" sz="1800" dirty="0"/>
              <a:t>Il s’agit de services généraux qui facilitent les secours, mais ne sont pas forcément visibles. Ces entités servent les populations touchées par le conflit</a:t>
            </a:r>
            <a:r>
              <a:rPr lang="fr-FR" sz="1800" dirty="0" smtClean="0"/>
              <a:t>.</a:t>
            </a:r>
            <a:endParaRPr lang="en-US" altLang="en-US" sz="1800" b="1" dirty="0">
              <a:solidFill>
                <a:srgbClr val="003300"/>
              </a:solidFill>
              <a:latin typeface="Arial" pitchFamily="34" charset="0"/>
              <a:ea typeface="ヒラギノ明朝 ProN W3"/>
              <a:cs typeface="ヒラギノ明朝 ProN W3"/>
              <a:sym typeface="Times New Roman" pitchFamily="18" charset="0"/>
            </a:endParaRPr>
          </a:p>
        </p:txBody>
      </p:sp>
      <p:pic>
        <p:nvPicPr>
          <p:cNvPr id="24576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38888" y="4811713"/>
            <a:ext cx="2500312" cy="1668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767" name="Pictur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3675" y="3390900"/>
            <a:ext cx="2743200" cy="177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768" name="Picture 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172200" y="1355725"/>
            <a:ext cx="2971800" cy="1982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69" name="Rectangle 11"/>
          <p:cNvSpPr>
            <a:spLocks noChangeArrowheads="1"/>
          </p:cNvSpPr>
          <p:nvPr/>
        </p:nvSpPr>
        <p:spPr bwMode="auto">
          <a:xfrm>
            <a:off x="304800" y="855663"/>
            <a:ext cx="8610600" cy="381000"/>
          </a:xfrm>
          <a:prstGeom prst="rect">
            <a:avLst/>
          </a:prstGeom>
          <a:solidFill>
            <a:srgbClr val="FFFFFF"/>
          </a:solidFill>
          <a:ln w="9525">
            <a:solidFill>
              <a:srgbClr val="000000"/>
            </a:solidFill>
            <a:miter lim="800000"/>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2400" b="1" dirty="0"/>
              <a:t>Hiérarchie des tâches humanitaires pour le personnel </a:t>
            </a:r>
            <a:r>
              <a:rPr lang="fr-FR" sz="2400" b="1" dirty="0" smtClean="0"/>
              <a:t>militaire</a:t>
            </a:r>
            <a:endParaRPr lang="en-US" altLang="en-US" sz="2400" b="1" dirty="0">
              <a:solidFill>
                <a:srgbClr val="000000"/>
              </a:solidFill>
            </a:endParaRPr>
          </a:p>
        </p:txBody>
      </p:sp>
      <p:sp>
        <p:nvSpPr>
          <p:cNvPr id="245770" name="Text Box 5"/>
          <p:cNvSpPr txBox="1">
            <a:spLocks noChangeArrowheads="1"/>
          </p:cNvSpPr>
          <p:nvPr/>
        </p:nvSpPr>
        <p:spPr bwMode="auto">
          <a:xfrm>
            <a:off x="1193586" y="298450"/>
            <a:ext cx="672985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800" b="1" dirty="0" smtClean="0">
                <a:solidFill>
                  <a:srgbClr val="000000"/>
                </a:solidFill>
              </a:rPr>
              <a:t>L’APPUI MILITAIRE LIÉ À L’ASSISTANCE CIVILE</a:t>
            </a:r>
            <a:endParaRPr lang="en-GB" altLang="en-US" sz="2800" b="1" dirty="0">
              <a:solidFill>
                <a:srgbClr val="000000"/>
              </a:solidFill>
            </a:endParaRPr>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12" name="ZoneTexte 11"/>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188</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7" name="Rectangle 3"/>
          <p:cNvSpPr>
            <a:spLocks noChangeArrowheads="1"/>
          </p:cNvSpPr>
          <p:nvPr/>
        </p:nvSpPr>
        <p:spPr bwMode="auto">
          <a:xfrm>
            <a:off x="1447800" y="838200"/>
            <a:ext cx="6248400" cy="3048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lvl1pPr marL="382588"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spcBef>
                <a:spcPts val="800"/>
              </a:spcBef>
              <a:buClr>
                <a:srgbClr val="FFFFFF"/>
              </a:buClr>
              <a:buSzPct val="100000"/>
              <a:buFont typeface="Wingdings" pitchFamily="2" charset="2"/>
              <a:buNone/>
            </a:pPr>
            <a:r>
              <a:rPr lang="fr-FR" sz="2400" b="1" dirty="0"/>
              <a:t>Action de secours propre aux acteurs militaires</a:t>
            </a:r>
            <a:endParaRPr lang="en-US" altLang="en-US" sz="2400" b="1" dirty="0">
              <a:solidFill>
                <a:srgbClr val="000000"/>
              </a:solidFill>
              <a:sym typeface="Times" pitchFamily="18" charset="0"/>
            </a:endParaRPr>
          </a:p>
        </p:txBody>
      </p:sp>
      <p:sp>
        <p:nvSpPr>
          <p:cNvPr id="3" name="Rectangle 2"/>
          <p:cNvSpPr/>
          <p:nvPr/>
        </p:nvSpPr>
        <p:spPr bwMode="auto">
          <a:xfrm>
            <a:off x="990600" y="1981200"/>
            <a:ext cx="20447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lstStyle/>
          <a:p>
            <a:pPr>
              <a:buClr>
                <a:srgbClr val="FFFFFF"/>
              </a:buClr>
              <a:buSzPct val="80000"/>
              <a:buFont typeface="Wingdings" pitchFamily="2" charset="2"/>
              <a:buNone/>
              <a:defRPr/>
            </a:pPr>
            <a:endParaRPr lang="en-GB" sz="1200" dirty="0">
              <a:solidFill>
                <a:srgbClr val="000000"/>
              </a:solidFill>
              <a:latin typeface="Times New Roman" charset="0"/>
              <a:sym typeface="Times New Roman" charset="0"/>
            </a:endParaRPr>
          </a:p>
        </p:txBody>
      </p:sp>
      <p:sp>
        <p:nvSpPr>
          <p:cNvPr id="13" name="Rectangle 12"/>
          <p:cNvSpPr/>
          <p:nvPr/>
        </p:nvSpPr>
        <p:spPr bwMode="auto">
          <a:xfrm>
            <a:off x="990600" y="3048000"/>
            <a:ext cx="20447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lstStyle/>
          <a:p>
            <a:pPr algn="ctr">
              <a:buClr>
                <a:srgbClr val="FFFFFF"/>
              </a:buClr>
              <a:buSzPct val="80000"/>
              <a:buFont typeface="Wingdings" pitchFamily="2" charset="2"/>
              <a:buNone/>
              <a:defRPr/>
            </a:pPr>
            <a:endParaRPr lang="en-US" b="1" dirty="0">
              <a:solidFill>
                <a:srgbClr val="026CB6"/>
              </a:solidFill>
              <a:sym typeface="Times New Roman" charset="0"/>
            </a:endParaRPr>
          </a:p>
          <a:p>
            <a:pPr algn="ctr">
              <a:buClr>
                <a:srgbClr val="FFFFFF"/>
              </a:buClr>
              <a:buSzPct val="80000"/>
              <a:buFont typeface="Wingdings" pitchFamily="2" charset="2"/>
              <a:buNone/>
              <a:defRPr/>
            </a:pPr>
            <a:r>
              <a:rPr lang="en-US" b="1" dirty="0" smtClean="0">
                <a:solidFill>
                  <a:srgbClr val="026CB6"/>
                </a:solidFill>
                <a:sym typeface="Times New Roman" charset="0"/>
              </a:rPr>
              <a:t>Assistance </a:t>
            </a:r>
            <a:r>
              <a:rPr lang="en-US" b="1" dirty="0" err="1" smtClean="0">
                <a:solidFill>
                  <a:srgbClr val="026CB6"/>
                </a:solidFill>
                <a:sym typeface="Times New Roman" charset="0"/>
              </a:rPr>
              <a:t>directe</a:t>
            </a:r>
            <a:endParaRPr lang="en-GB" b="1" dirty="0">
              <a:solidFill>
                <a:srgbClr val="026CB6"/>
              </a:solidFill>
              <a:sym typeface="Times New Roman" charset="0"/>
            </a:endParaRPr>
          </a:p>
        </p:txBody>
      </p:sp>
      <p:sp>
        <p:nvSpPr>
          <p:cNvPr id="14" name="Rectangle 13"/>
          <p:cNvSpPr/>
          <p:nvPr/>
        </p:nvSpPr>
        <p:spPr bwMode="auto">
          <a:xfrm>
            <a:off x="990600" y="4114800"/>
            <a:ext cx="20447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lstStyle/>
          <a:p>
            <a:pPr algn="ctr">
              <a:buClr>
                <a:srgbClr val="FFFFFF"/>
              </a:buClr>
              <a:buSzPct val="80000"/>
              <a:buFont typeface="Wingdings" pitchFamily="2" charset="2"/>
              <a:buNone/>
              <a:defRPr/>
            </a:pPr>
            <a:endParaRPr lang="en-US" b="1" dirty="0">
              <a:solidFill>
                <a:srgbClr val="026CB6"/>
              </a:solidFill>
              <a:sym typeface="Times New Roman" charset="0"/>
            </a:endParaRPr>
          </a:p>
          <a:p>
            <a:pPr algn="ctr">
              <a:buClr>
                <a:srgbClr val="FFFFFF"/>
              </a:buClr>
              <a:buSzPct val="80000"/>
              <a:buFont typeface="Wingdings" pitchFamily="2" charset="2"/>
              <a:buNone/>
              <a:defRPr/>
            </a:pPr>
            <a:r>
              <a:rPr lang="en-US" b="1" dirty="0" smtClean="0">
                <a:solidFill>
                  <a:srgbClr val="026CB6"/>
                </a:solidFill>
                <a:sym typeface="Times New Roman" charset="0"/>
              </a:rPr>
              <a:t>Assistance </a:t>
            </a:r>
            <a:r>
              <a:rPr lang="en-US" b="1" dirty="0" err="1" smtClean="0">
                <a:solidFill>
                  <a:srgbClr val="026CB6"/>
                </a:solidFill>
                <a:sym typeface="Times New Roman" charset="0"/>
              </a:rPr>
              <a:t>indirecte</a:t>
            </a:r>
            <a:endParaRPr lang="en-GB" b="1" dirty="0">
              <a:solidFill>
                <a:srgbClr val="026CB6"/>
              </a:solidFill>
              <a:sym typeface="Times New Roman" charset="0"/>
            </a:endParaRPr>
          </a:p>
        </p:txBody>
      </p:sp>
      <p:sp>
        <p:nvSpPr>
          <p:cNvPr id="15" name="Rectangle 14"/>
          <p:cNvSpPr/>
          <p:nvPr/>
        </p:nvSpPr>
        <p:spPr bwMode="auto">
          <a:xfrm>
            <a:off x="990600" y="5181600"/>
            <a:ext cx="20447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b="1" dirty="0" err="1" smtClean="0">
                <a:solidFill>
                  <a:srgbClr val="026CB6"/>
                </a:solidFill>
                <a:sym typeface="Times New Roman" pitchFamily="18" charset="0"/>
              </a:rPr>
              <a:t>Appui</a:t>
            </a:r>
            <a:r>
              <a:rPr lang="en-US" b="1" dirty="0" smtClean="0">
                <a:solidFill>
                  <a:srgbClr val="026CB6"/>
                </a:solidFill>
                <a:sym typeface="Times New Roman" pitchFamily="18" charset="0"/>
              </a:rPr>
              <a:t> aux infrastructures</a:t>
            </a:r>
            <a:endParaRPr lang="en-GB" b="1" dirty="0">
              <a:solidFill>
                <a:srgbClr val="026CB6"/>
              </a:solidFill>
              <a:sym typeface="Times New Roman" pitchFamily="18" charset="0"/>
            </a:endParaRPr>
          </a:p>
        </p:txBody>
      </p:sp>
      <p:sp>
        <p:nvSpPr>
          <p:cNvPr id="16" name="Rectangle 15"/>
          <p:cNvSpPr/>
          <p:nvPr/>
        </p:nvSpPr>
        <p:spPr bwMode="auto">
          <a:xfrm>
            <a:off x="3035300" y="1981200"/>
            <a:ext cx="14478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b="1" dirty="0" err="1" smtClean="0">
                <a:solidFill>
                  <a:srgbClr val="026CB6"/>
                </a:solidFill>
                <a:sym typeface="Times New Roman" charset="0"/>
              </a:rPr>
              <a:t>Rôle</a:t>
            </a:r>
            <a:r>
              <a:rPr lang="en-US" b="1" dirty="0" smtClean="0">
                <a:solidFill>
                  <a:srgbClr val="026CB6"/>
                </a:solidFill>
                <a:sym typeface="Times New Roman" charset="0"/>
              </a:rPr>
              <a:t> de </a:t>
            </a:r>
            <a:r>
              <a:rPr lang="en-US" b="1" dirty="0" err="1" smtClean="0">
                <a:solidFill>
                  <a:srgbClr val="026CB6"/>
                </a:solidFill>
                <a:sym typeface="Times New Roman" charset="0"/>
              </a:rPr>
              <a:t>pacificateur</a:t>
            </a:r>
            <a:endParaRPr lang="en-GB" b="1" dirty="0">
              <a:solidFill>
                <a:srgbClr val="026CB6"/>
              </a:solidFill>
              <a:sym typeface="Times New Roman" charset="0"/>
            </a:endParaRPr>
          </a:p>
        </p:txBody>
      </p:sp>
      <p:sp>
        <p:nvSpPr>
          <p:cNvPr id="17" name="Rectangle 16"/>
          <p:cNvSpPr/>
          <p:nvPr/>
        </p:nvSpPr>
        <p:spPr bwMode="auto">
          <a:xfrm>
            <a:off x="3035300" y="30480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2500" b="1" dirty="0" err="1" smtClean="0">
                <a:ln w="12700">
                  <a:solidFill>
                    <a:srgbClr val="FFC000"/>
                  </a:solidFill>
                </a:ln>
                <a:solidFill>
                  <a:srgbClr val="FFC000"/>
                </a:solidFill>
                <a:sym typeface="Times New Roman" charset="0"/>
              </a:rPr>
              <a:t>Peut-être</a:t>
            </a:r>
            <a:endParaRPr lang="en-GB" sz="2500" b="1" dirty="0">
              <a:ln w="12700">
                <a:solidFill>
                  <a:srgbClr val="FFC000"/>
                </a:solidFill>
              </a:ln>
              <a:solidFill>
                <a:srgbClr val="FFC000"/>
              </a:solidFill>
              <a:sym typeface="Times New Roman" charset="0"/>
            </a:endParaRPr>
          </a:p>
        </p:txBody>
      </p:sp>
      <p:sp>
        <p:nvSpPr>
          <p:cNvPr id="18" name="Rectangle 17"/>
          <p:cNvSpPr/>
          <p:nvPr/>
        </p:nvSpPr>
        <p:spPr bwMode="auto">
          <a:xfrm>
            <a:off x="3035300" y="41148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err="1" smtClean="0">
                <a:ln w="12700">
                  <a:solidFill>
                    <a:srgbClr val="00B050"/>
                  </a:solidFill>
                </a:ln>
                <a:solidFill>
                  <a:srgbClr val="00B050"/>
                </a:solidFill>
                <a:sym typeface="Times New Roman" charset="0"/>
              </a:rPr>
              <a:t>Oui</a:t>
            </a:r>
            <a:endParaRPr lang="en-GB" sz="1200" dirty="0">
              <a:ln w="12700">
                <a:solidFill>
                  <a:srgbClr val="00B050"/>
                </a:solidFill>
              </a:ln>
              <a:solidFill>
                <a:srgbClr val="00B050"/>
              </a:solidFill>
              <a:latin typeface="Times New Roman" charset="0"/>
              <a:sym typeface="Times New Roman" charset="0"/>
            </a:endParaRPr>
          </a:p>
        </p:txBody>
      </p:sp>
      <p:sp>
        <p:nvSpPr>
          <p:cNvPr id="19" name="Rectangle 18"/>
          <p:cNvSpPr/>
          <p:nvPr/>
        </p:nvSpPr>
        <p:spPr bwMode="auto">
          <a:xfrm>
            <a:off x="3035300" y="51816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err="1" smtClean="0">
                <a:ln w="12700">
                  <a:solidFill>
                    <a:srgbClr val="00B050"/>
                  </a:solidFill>
                </a:ln>
                <a:solidFill>
                  <a:srgbClr val="00B050"/>
                </a:solidFill>
                <a:sym typeface="Times New Roman" charset="0"/>
              </a:rPr>
              <a:t>Oui</a:t>
            </a:r>
            <a:endParaRPr lang="en-GB" sz="1200" dirty="0">
              <a:solidFill>
                <a:srgbClr val="000000"/>
              </a:solidFill>
              <a:latin typeface="Times New Roman" charset="0"/>
              <a:sym typeface="Times New Roman" charset="0"/>
            </a:endParaRPr>
          </a:p>
        </p:txBody>
      </p:sp>
      <p:sp>
        <p:nvSpPr>
          <p:cNvPr id="20" name="Rectangle 19"/>
          <p:cNvSpPr/>
          <p:nvPr/>
        </p:nvSpPr>
        <p:spPr bwMode="auto">
          <a:xfrm>
            <a:off x="4495800" y="2514600"/>
            <a:ext cx="1447800" cy="5334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1400" b="1" dirty="0" err="1" smtClean="0">
                <a:solidFill>
                  <a:srgbClr val="026CB6"/>
                </a:solidFill>
                <a:sym typeface="Times New Roman" charset="0"/>
              </a:rPr>
              <a:t>Maintien</a:t>
            </a:r>
            <a:r>
              <a:rPr lang="en-US" sz="1400" b="1" dirty="0" smtClean="0">
                <a:solidFill>
                  <a:srgbClr val="026CB6"/>
                </a:solidFill>
                <a:sym typeface="Times New Roman" charset="0"/>
              </a:rPr>
              <a:t> de </a:t>
            </a:r>
            <a:br>
              <a:rPr lang="en-US" sz="1400" b="1" dirty="0" smtClean="0">
                <a:solidFill>
                  <a:srgbClr val="026CB6"/>
                </a:solidFill>
                <a:sym typeface="Times New Roman" charset="0"/>
              </a:rPr>
            </a:br>
            <a:r>
              <a:rPr lang="en-US" sz="1400" b="1" dirty="0" smtClean="0">
                <a:solidFill>
                  <a:srgbClr val="026CB6"/>
                </a:solidFill>
                <a:sym typeface="Times New Roman" charset="0"/>
              </a:rPr>
              <a:t>la </a:t>
            </a:r>
            <a:r>
              <a:rPr lang="en-US" sz="1400" b="1" dirty="0" err="1" smtClean="0">
                <a:solidFill>
                  <a:srgbClr val="026CB6"/>
                </a:solidFill>
                <a:sym typeface="Times New Roman" charset="0"/>
              </a:rPr>
              <a:t>paix</a:t>
            </a:r>
            <a:endParaRPr lang="en-GB" sz="1400" b="1" dirty="0">
              <a:solidFill>
                <a:srgbClr val="026CB6"/>
              </a:solidFill>
              <a:sym typeface="Times New Roman" charset="0"/>
            </a:endParaRPr>
          </a:p>
        </p:txBody>
      </p:sp>
      <p:sp>
        <p:nvSpPr>
          <p:cNvPr id="21" name="Rectangle 20"/>
          <p:cNvSpPr/>
          <p:nvPr/>
        </p:nvSpPr>
        <p:spPr bwMode="auto">
          <a:xfrm>
            <a:off x="4495800" y="30480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2500" b="1" dirty="0" err="1" smtClean="0">
                <a:ln w="12700">
                  <a:solidFill>
                    <a:srgbClr val="FFC000"/>
                  </a:solidFill>
                </a:ln>
                <a:solidFill>
                  <a:srgbClr val="FFC000"/>
                </a:solidFill>
                <a:sym typeface="Times New Roman" charset="0"/>
              </a:rPr>
              <a:t>Peut-être</a:t>
            </a:r>
            <a:endParaRPr lang="en-GB" sz="2500" b="1" dirty="0">
              <a:ln w="12700">
                <a:solidFill>
                  <a:srgbClr val="FFC000"/>
                </a:solidFill>
              </a:ln>
              <a:solidFill>
                <a:srgbClr val="FFC000"/>
              </a:solidFill>
              <a:sym typeface="Times New Roman" charset="0"/>
            </a:endParaRPr>
          </a:p>
        </p:txBody>
      </p:sp>
      <p:sp>
        <p:nvSpPr>
          <p:cNvPr id="22" name="Rectangle 21"/>
          <p:cNvSpPr/>
          <p:nvPr/>
        </p:nvSpPr>
        <p:spPr bwMode="auto">
          <a:xfrm>
            <a:off x="4495800" y="41148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2500" b="1" dirty="0" err="1" smtClean="0">
                <a:ln w="12700">
                  <a:solidFill>
                    <a:srgbClr val="FFC000"/>
                  </a:solidFill>
                </a:ln>
                <a:solidFill>
                  <a:srgbClr val="FFC000"/>
                </a:solidFill>
                <a:sym typeface="Times New Roman" charset="0"/>
              </a:rPr>
              <a:t>Peut-être</a:t>
            </a:r>
            <a:endParaRPr lang="en-GB" sz="2500" b="1" dirty="0">
              <a:ln w="12700">
                <a:solidFill>
                  <a:srgbClr val="FFC000"/>
                </a:solidFill>
              </a:ln>
              <a:solidFill>
                <a:srgbClr val="FFC000"/>
              </a:solidFill>
              <a:sym typeface="Times New Roman" charset="0"/>
            </a:endParaRPr>
          </a:p>
        </p:txBody>
      </p:sp>
      <p:sp>
        <p:nvSpPr>
          <p:cNvPr id="23" name="Rectangle 22"/>
          <p:cNvSpPr/>
          <p:nvPr/>
        </p:nvSpPr>
        <p:spPr bwMode="auto">
          <a:xfrm>
            <a:off x="4495800" y="51816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err="1" smtClean="0">
                <a:ln w="12700">
                  <a:solidFill>
                    <a:srgbClr val="00B050"/>
                  </a:solidFill>
                </a:ln>
                <a:solidFill>
                  <a:srgbClr val="00B050"/>
                </a:solidFill>
                <a:sym typeface="Times New Roman" charset="0"/>
              </a:rPr>
              <a:t>Oui</a:t>
            </a:r>
            <a:endParaRPr lang="en-GB" sz="1200" dirty="0">
              <a:solidFill>
                <a:srgbClr val="000000"/>
              </a:solidFill>
              <a:latin typeface="Times New Roman" charset="0"/>
              <a:sym typeface="Times New Roman" charset="0"/>
            </a:endParaRPr>
          </a:p>
        </p:txBody>
      </p:sp>
      <p:sp>
        <p:nvSpPr>
          <p:cNvPr id="25" name="Rectangle 24"/>
          <p:cNvSpPr/>
          <p:nvPr/>
        </p:nvSpPr>
        <p:spPr bwMode="auto">
          <a:xfrm>
            <a:off x="5943600" y="30480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smtClean="0">
                <a:ln w="12700">
                  <a:solidFill>
                    <a:srgbClr val="C00000"/>
                  </a:solidFill>
                </a:ln>
                <a:solidFill>
                  <a:srgbClr val="C00000"/>
                </a:solidFill>
                <a:sym typeface="Times New Roman" charset="0"/>
              </a:rPr>
              <a:t>Non</a:t>
            </a:r>
            <a:endParaRPr lang="en-GB" sz="3000" b="1" dirty="0">
              <a:ln w="12700">
                <a:solidFill>
                  <a:srgbClr val="C00000"/>
                </a:solidFill>
              </a:ln>
              <a:solidFill>
                <a:srgbClr val="C00000"/>
              </a:solidFill>
              <a:sym typeface="Times New Roman" charset="0"/>
            </a:endParaRPr>
          </a:p>
        </p:txBody>
      </p:sp>
      <p:sp>
        <p:nvSpPr>
          <p:cNvPr id="26" name="Rectangle 25"/>
          <p:cNvSpPr/>
          <p:nvPr/>
        </p:nvSpPr>
        <p:spPr bwMode="auto">
          <a:xfrm>
            <a:off x="5943600" y="41148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2500" b="1" dirty="0" err="1" smtClean="0">
                <a:ln w="12700">
                  <a:solidFill>
                    <a:srgbClr val="FFC000"/>
                  </a:solidFill>
                </a:ln>
                <a:solidFill>
                  <a:srgbClr val="FFC000"/>
                </a:solidFill>
                <a:sym typeface="Times New Roman" charset="0"/>
              </a:rPr>
              <a:t>Peut-être</a:t>
            </a:r>
            <a:endParaRPr lang="en-GB" sz="2500" b="1" dirty="0">
              <a:ln w="12700">
                <a:solidFill>
                  <a:srgbClr val="FFC000"/>
                </a:solidFill>
              </a:ln>
              <a:solidFill>
                <a:srgbClr val="FFC000"/>
              </a:solidFill>
              <a:sym typeface="Times New Roman" charset="0"/>
            </a:endParaRPr>
          </a:p>
        </p:txBody>
      </p:sp>
      <p:sp>
        <p:nvSpPr>
          <p:cNvPr id="27" name="Rectangle 26"/>
          <p:cNvSpPr/>
          <p:nvPr/>
        </p:nvSpPr>
        <p:spPr bwMode="auto">
          <a:xfrm>
            <a:off x="5943600" y="51816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2500" b="1" dirty="0" err="1" smtClean="0">
                <a:ln w="12700">
                  <a:solidFill>
                    <a:srgbClr val="FFC000"/>
                  </a:solidFill>
                </a:ln>
                <a:solidFill>
                  <a:srgbClr val="FFC000"/>
                </a:solidFill>
                <a:sym typeface="Times New Roman" charset="0"/>
              </a:rPr>
              <a:t>Peut-être</a:t>
            </a:r>
            <a:endParaRPr lang="en-GB" sz="2500" b="1" dirty="0">
              <a:ln w="12700">
                <a:solidFill>
                  <a:srgbClr val="FFC000"/>
                </a:solidFill>
              </a:ln>
              <a:solidFill>
                <a:srgbClr val="FFC000"/>
              </a:solidFill>
              <a:sym typeface="Times New Roman" charset="0"/>
            </a:endParaRPr>
          </a:p>
        </p:txBody>
      </p:sp>
      <p:sp>
        <p:nvSpPr>
          <p:cNvPr id="28" name="Rectangle 27"/>
          <p:cNvSpPr/>
          <p:nvPr/>
        </p:nvSpPr>
        <p:spPr bwMode="auto">
          <a:xfrm>
            <a:off x="7391400" y="1981200"/>
            <a:ext cx="14478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b="1" dirty="0" smtClean="0">
                <a:solidFill>
                  <a:srgbClr val="026CB6"/>
                </a:solidFill>
                <a:sym typeface="Times New Roman" charset="0"/>
              </a:rPr>
              <a:t>Combats</a:t>
            </a:r>
            <a:endParaRPr lang="en-GB" b="1" dirty="0">
              <a:solidFill>
                <a:srgbClr val="026CB6"/>
              </a:solidFill>
              <a:sym typeface="Times New Roman" charset="0"/>
            </a:endParaRPr>
          </a:p>
        </p:txBody>
      </p:sp>
      <p:sp>
        <p:nvSpPr>
          <p:cNvPr id="29" name="Rectangle 28"/>
          <p:cNvSpPr/>
          <p:nvPr/>
        </p:nvSpPr>
        <p:spPr bwMode="auto">
          <a:xfrm>
            <a:off x="7391400" y="30480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smtClean="0">
                <a:ln w="12700">
                  <a:solidFill>
                    <a:srgbClr val="C00000"/>
                  </a:solidFill>
                </a:ln>
                <a:solidFill>
                  <a:srgbClr val="C00000"/>
                </a:solidFill>
                <a:sym typeface="Times New Roman" charset="0"/>
              </a:rPr>
              <a:t>Non</a:t>
            </a:r>
            <a:endParaRPr lang="en-GB" sz="1200" dirty="0">
              <a:solidFill>
                <a:srgbClr val="000000"/>
              </a:solidFill>
              <a:latin typeface="Times New Roman" charset="0"/>
              <a:sym typeface="Times New Roman" charset="0"/>
            </a:endParaRPr>
          </a:p>
        </p:txBody>
      </p:sp>
      <p:sp>
        <p:nvSpPr>
          <p:cNvPr id="30" name="Rectangle 29"/>
          <p:cNvSpPr/>
          <p:nvPr/>
        </p:nvSpPr>
        <p:spPr bwMode="auto">
          <a:xfrm>
            <a:off x="7391400" y="41148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smtClean="0">
                <a:ln w="12700">
                  <a:solidFill>
                    <a:srgbClr val="C00000"/>
                  </a:solidFill>
                </a:ln>
                <a:solidFill>
                  <a:srgbClr val="C00000"/>
                </a:solidFill>
                <a:sym typeface="Times New Roman" charset="0"/>
              </a:rPr>
              <a:t>Non</a:t>
            </a:r>
            <a:endParaRPr lang="en-GB" sz="1200" dirty="0">
              <a:solidFill>
                <a:srgbClr val="000000"/>
              </a:solidFill>
              <a:latin typeface="Times New Roman" charset="0"/>
              <a:sym typeface="Times New Roman" charset="0"/>
            </a:endParaRPr>
          </a:p>
        </p:txBody>
      </p:sp>
      <p:sp>
        <p:nvSpPr>
          <p:cNvPr id="31" name="Rectangle 30"/>
          <p:cNvSpPr/>
          <p:nvPr/>
        </p:nvSpPr>
        <p:spPr bwMode="auto">
          <a:xfrm>
            <a:off x="7391400" y="51816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2500" b="1" dirty="0" err="1" smtClean="0">
                <a:ln w="12700">
                  <a:solidFill>
                    <a:srgbClr val="FFC000"/>
                  </a:solidFill>
                </a:ln>
                <a:solidFill>
                  <a:srgbClr val="FFC000"/>
                </a:solidFill>
                <a:sym typeface="Times New Roman" charset="0"/>
              </a:rPr>
              <a:t>Peut-être</a:t>
            </a:r>
            <a:endParaRPr lang="en-GB" sz="2500" b="1" dirty="0">
              <a:ln w="12700">
                <a:solidFill>
                  <a:srgbClr val="FFC000"/>
                </a:solidFill>
              </a:ln>
              <a:solidFill>
                <a:srgbClr val="FFC000"/>
              </a:solidFill>
              <a:sym typeface="Times New Roman" charset="0"/>
            </a:endParaRPr>
          </a:p>
        </p:txBody>
      </p:sp>
      <p:sp>
        <p:nvSpPr>
          <p:cNvPr id="47" name="Rectangle 46"/>
          <p:cNvSpPr/>
          <p:nvPr/>
        </p:nvSpPr>
        <p:spPr bwMode="auto">
          <a:xfrm>
            <a:off x="4495800" y="1981200"/>
            <a:ext cx="2895600" cy="5334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fr-FR" sz="1800" b="1" dirty="0">
                <a:solidFill>
                  <a:srgbClr val="1282FE"/>
                </a:solidFill>
              </a:rPr>
              <a:t>Activités liées à la paix et à la sécurité</a:t>
            </a:r>
            <a:endParaRPr lang="en-GB" sz="1700" b="1" dirty="0">
              <a:solidFill>
                <a:srgbClr val="1282FE"/>
              </a:solidFill>
              <a:sym typeface="Times New Roman" charset="0"/>
            </a:endParaRPr>
          </a:p>
        </p:txBody>
      </p:sp>
      <p:sp>
        <p:nvSpPr>
          <p:cNvPr id="48" name="Rectangle 47"/>
          <p:cNvSpPr/>
          <p:nvPr/>
        </p:nvSpPr>
        <p:spPr bwMode="auto">
          <a:xfrm>
            <a:off x="5943600" y="2514600"/>
            <a:ext cx="1447800" cy="5334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lstStyle/>
          <a:p>
            <a:pPr algn="ctr">
              <a:buClr>
                <a:srgbClr val="FFFFFF"/>
              </a:buClr>
              <a:buSzPct val="80000"/>
              <a:buFont typeface="Wingdings" pitchFamily="2" charset="2"/>
              <a:buNone/>
              <a:defRPr/>
            </a:pPr>
            <a:r>
              <a:rPr lang="en-US" sz="1400" b="1" dirty="0" smtClean="0">
                <a:solidFill>
                  <a:srgbClr val="026CB6"/>
                </a:solidFill>
                <a:sym typeface="Times New Roman" charset="0"/>
              </a:rPr>
              <a:t>Imposition de </a:t>
            </a:r>
            <a:br>
              <a:rPr lang="en-US" sz="1400" b="1" dirty="0" smtClean="0">
                <a:solidFill>
                  <a:srgbClr val="026CB6"/>
                </a:solidFill>
                <a:sym typeface="Times New Roman" charset="0"/>
              </a:rPr>
            </a:br>
            <a:r>
              <a:rPr lang="en-US" sz="1400" b="1" dirty="0" smtClean="0">
                <a:solidFill>
                  <a:srgbClr val="026CB6"/>
                </a:solidFill>
                <a:sym typeface="Times New Roman" charset="0"/>
              </a:rPr>
              <a:t>la </a:t>
            </a:r>
            <a:r>
              <a:rPr lang="en-US" sz="1400" b="1" dirty="0" err="1" smtClean="0">
                <a:solidFill>
                  <a:srgbClr val="026CB6"/>
                </a:solidFill>
                <a:sym typeface="Times New Roman" charset="0"/>
              </a:rPr>
              <a:t>paix</a:t>
            </a:r>
            <a:endParaRPr lang="en-GB" sz="1400" b="1" dirty="0">
              <a:solidFill>
                <a:srgbClr val="026CB6"/>
              </a:solidFill>
              <a:sym typeface="Times New Roman" charset="0"/>
            </a:endParaRPr>
          </a:p>
        </p:txBody>
      </p:sp>
      <p:sp>
        <p:nvSpPr>
          <p:cNvPr id="5" name="Right Triangle 4"/>
          <p:cNvSpPr/>
          <p:nvPr/>
        </p:nvSpPr>
        <p:spPr bwMode="auto">
          <a:xfrm>
            <a:off x="990600" y="1981200"/>
            <a:ext cx="2044700" cy="1066800"/>
          </a:xfrm>
          <a:prstGeom prst="rtTriangle">
            <a:avLst/>
          </a:prstGeom>
          <a:noFill/>
          <a:ln w="31750" cap="flat" cmpd="sng" algn="ctr">
            <a:solidFill>
              <a:schemeClr val="bg2">
                <a:lumMod val="50000"/>
              </a:schemeClr>
            </a:solidFill>
            <a:prstDash val="solid"/>
            <a:round/>
            <a:headEnd type="none" w="med" len="med"/>
            <a:tailEnd type="none" w="med" len="med"/>
          </a:ln>
          <a:effectLst/>
        </p:spPr>
        <p:txBody>
          <a:bodyPr anchor="b"/>
          <a:lstStyle/>
          <a:p>
            <a:pPr>
              <a:buClr>
                <a:srgbClr val="FFFFFF"/>
              </a:buClr>
              <a:buSzPct val="80000"/>
              <a:buFont typeface="Wingdings" pitchFamily="2" charset="2"/>
              <a:buNone/>
              <a:defRPr/>
            </a:pPr>
            <a:endParaRPr lang="en-GB" sz="1200" b="1" dirty="0">
              <a:solidFill>
                <a:srgbClr val="000000"/>
              </a:solidFill>
              <a:sym typeface="Times New Roman" charset="0"/>
            </a:endParaRPr>
          </a:p>
        </p:txBody>
      </p:sp>
      <p:sp>
        <p:nvSpPr>
          <p:cNvPr id="246810" name="TextBox 6"/>
          <p:cNvSpPr txBox="1">
            <a:spLocks noChangeArrowheads="1"/>
          </p:cNvSpPr>
          <p:nvPr/>
        </p:nvSpPr>
        <p:spPr bwMode="auto">
          <a:xfrm>
            <a:off x="939800" y="2632075"/>
            <a:ext cx="19050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endParaRPr lang="en-US" altLang="en-US" sz="1200" b="1" dirty="0">
              <a:solidFill>
                <a:srgbClr val="000000"/>
              </a:solidFill>
              <a:latin typeface="Arial" pitchFamily="34" charset="0"/>
              <a:ea typeface="ヒラギノ角ゴ ProN W3"/>
              <a:cs typeface="ヒラギノ角ゴ ProN W3"/>
              <a:sym typeface="Times New Roman" pitchFamily="18" charset="0"/>
            </a:endParaRPr>
          </a:p>
          <a:p>
            <a:pPr eaLnBrk="1" hangingPunct="1">
              <a:buClr>
                <a:srgbClr val="FFFFFF"/>
              </a:buClr>
              <a:buSzPct val="80000"/>
              <a:buFont typeface="Wingdings" pitchFamily="2" charset="2"/>
              <a:buNone/>
            </a:pPr>
            <a:r>
              <a:rPr lang="en-US" altLang="en-US" sz="1300" b="1" dirty="0" err="1" smtClean="0">
                <a:solidFill>
                  <a:srgbClr val="026CB6"/>
                </a:solidFill>
                <a:latin typeface="Arial" pitchFamily="34" charset="0"/>
                <a:ea typeface="ヒラギノ角ゴ ProN W3"/>
                <a:cs typeface="ヒラギノ角ゴ ProN W3"/>
                <a:sym typeface="Times New Roman" pitchFamily="18" charset="0"/>
              </a:rPr>
              <a:t>Tâches</a:t>
            </a:r>
            <a:r>
              <a:rPr lang="en-US" altLang="en-US" sz="1300" b="1" dirty="0" smtClean="0">
                <a:solidFill>
                  <a:srgbClr val="026CB6"/>
                </a:solidFill>
                <a:latin typeface="Arial" pitchFamily="34" charset="0"/>
                <a:ea typeface="ヒラギノ角ゴ ProN W3"/>
                <a:cs typeface="ヒラギノ角ゴ ProN W3"/>
                <a:sym typeface="Times New Roman" pitchFamily="18" charset="0"/>
              </a:rPr>
              <a:t> </a:t>
            </a:r>
            <a:r>
              <a:rPr lang="en-US" altLang="en-US" sz="1300" b="1" dirty="0" err="1" smtClean="0">
                <a:solidFill>
                  <a:srgbClr val="026CB6"/>
                </a:solidFill>
                <a:latin typeface="Arial" pitchFamily="34" charset="0"/>
                <a:ea typeface="ヒラギノ角ゴ ProN W3"/>
                <a:cs typeface="ヒラギノ角ゴ ProN W3"/>
                <a:sym typeface="Times New Roman" pitchFamily="18" charset="0"/>
              </a:rPr>
              <a:t>humanitaires</a:t>
            </a:r>
            <a:endParaRPr lang="en-GB" altLang="en-US" sz="1300" b="1" dirty="0">
              <a:solidFill>
                <a:srgbClr val="026CB6"/>
              </a:solidFill>
              <a:latin typeface="Arial" pitchFamily="34" charset="0"/>
              <a:ea typeface="ヒラギノ角ゴ ProN W3"/>
              <a:cs typeface="ヒラギノ角ゴ ProN W3"/>
              <a:sym typeface="Times New Roman" pitchFamily="18" charset="0"/>
            </a:endParaRPr>
          </a:p>
        </p:txBody>
      </p:sp>
      <p:sp>
        <p:nvSpPr>
          <p:cNvPr id="246811" name="TextBox 49"/>
          <p:cNvSpPr txBox="1">
            <a:spLocks noChangeArrowheads="1"/>
          </p:cNvSpPr>
          <p:nvPr/>
        </p:nvSpPr>
        <p:spPr bwMode="auto">
          <a:xfrm>
            <a:off x="1752600" y="2017713"/>
            <a:ext cx="1295400"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buClr>
                <a:srgbClr val="FFFFFF"/>
              </a:buClr>
              <a:buSzPct val="80000"/>
              <a:buFont typeface="Wingdings" pitchFamily="2" charset="2"/>
              <a:buNone/>
            </a:pPr>
            <a:r>
              <a:rPr lang="en-US" altLang="en-US" sz="1300" b="1" dirty="0">
                <a:solidFill>
                  <a:srgbClr val="026CB6"/>
                </a:solidFill>
                <a:latin typeface="Arial" pitchFamily="34" charset="0"/>
                <a:ea typeface="ヒラギノ角ゴ ProN W3"/>
                <a:cs typeface="ヒラギノ角ゴ ProN W3"/>
                <a:sym typeface="Times New Roman" pitchFamily="18" charset="0"/>
              </a:rPr>
              <a:t>Mission </a:t>
            </a:r>
            <a:r>
              <a:rPr lang="en-US" altLang="en-US" sz="1300" b="1" dirty="0" smtClean="0">
                <a:solidFill>
                  <a:srgbClr val="026CB6"/>
                </a:solidFill>
                <a:latin typeface="Arial" pitchFamily="34" charset="0"/>
                <a:ea typeface="ヒラギノ角ゴ ProN W3"/>
                <a:cs typeface="ヒラギノ角ゴ ProN W3"/>
                <a:sym typeface="Times New Roman" pitchFamily="18" charset="0"/>
              </a:rPr>
              <a:t>du personnel </a:t>
            </a:r>
            <a:r>
              <a:rPr lang="en-US" altLang="en-US" sz="1300" b="1" dirty="0" err="1" smtClean="0">
                <a:solidFill>
                  <a:srgbClr val="026CB6"/>
                </a:solidFill>
                <a:latin typeface="Arial" pitchFamily="34" charset="0"/>
                <a:ea typeface="ヒラギノ角ゴ ProN W3"/>
                <a:cs typeface="ヒラギノ角ゴ ProN W3"/>
                <a:sym typeface="Times New Roman" pitchFamily="18" charset="0"/>
              </a:rPr>
              <a:t>militaire</a:t>
            </a:r>
            <a:endParaRPr lang="en-GB" altLang="en-US" sz="1300" b="1" dirty="0">
              <a:solidFill>
                <a:srgbClr val="026CB6"/>
              </a:solidFill>
              <a:latin typeface="Arial" pitchFamily="34" charset="0"/>
              <a:ea typeface="ヒラギノ角ゴ ProN W3"/>
              <a:cs typeface="ヒラギノ角ゴ ProN W3"/>
              <a:sym typeface="Times New Roman" pitchFamily="18" charset="0"/>
            </a:endParaRPr>
          </a:p>
        </p:txBody>
      </p:sp>
      <p:sp>
        <p:nvSpPr>
          <p:cNvPr id="246812" name="Right Arrow 7"/>
          <p:cNvSpPr>
            <a:spLocks noChangeArrowheads="1"/>
          </p:cNvSpPr>
          <p:nvPr/>
        </p:nvSpPr>
        <p:spPr bwMode="auto">
          <a:xfrm>
            <a:off x="990600" y="1371600"/>
            <a:ext cx="7848600" cy="533400"/>
          </a:xfrm>
          <a:prstGeom prst="rightArrow">
            <a:avLst>
              <a:gd name="adj1" fmla="val 26194"/>
              <a:gd name="adj2" fmla="val 266696"/>
            </a:avLst>
          </a:prstGeom>
          <a:gradFill rotWithShape="1">
            <a:gsLst>
              <a:gs pos="0">
                <a:srgbClr val="809DC5"/>
              </a:gs>
              <a:gs pos="50000">
                <a:srgbClr val="517DB1"/>
              </a:gs>
              <a:gs pos="100000">
                <a:srgbClr val="026CB6"/>
              </a:gs>
            </a:gsLst>
            <a:lin ang="0" scaled="1"/>
          </a:gradFill>
          <a:ln>
            <a:noFill/>
          </a:ln>
          <a:extLst>
            <a:ext uri="{91240B29-F687-4F45-9708-019B960494DF}">
              <a14:hiddenLine xmlns:a14="http://schemas.microsoft.com/office/drawing/2010/main" w="12700" algn="ctr">
                <a:solidFill>
                  <a:srgbClr val="000000"/>
                </a:solidFill>
                <a:round/>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en-US" sz="1200" dirty="0">
              <a:solidFill>
                <a:srgbClr val="000000"/>
              </a:solidFill>
              <a:latin typeface="Times New Roman" pitchFamily="18" charset="0"/>
              <a:sym typeface="Times New Roman" pitchFamily="18" charset="0"/>
            </a:endParaRPr>
          </a:p>
        </p:txBody>
      </p:sp>
      <p:sp>
        <p:nvSpPr>
          <p:cNvPr id="246813" name="TextBox 8"/>
          <p:cNvSpPr txBox="1">
            <a:spLocks noChangeArrowheads="1"/>
          </p:cNvSpPr>
          <p:nvPr/>
        </p:nvSpPr>
        <p:spPr bwMode="auto">
          <a:xfrm>
            <a:off x="1768435" y="1446491"/>
            <a:ext cx="6172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1800" i="1" dirty="0">
                <a:solidFill>
                  <a:schemeClr val="bg1"/>
                </a:solidFill>
              </a:rPr>
              <a:t>Réduction de la disponibilité et de l’impartialité des forces</a:t>
            </a:r>
            <a:endParaRPr lang="en-GB" altLang="en-US" sz="1800" i="1" dirty="0">
              <a:solidFill>
                <a:schemeClr val="bg1"/>
              </a:solidFill>
              <a:ea typeface="ヒラギノ角ゴ ProN W3"/>
              <a:cs typeface="ヒラギノ角ゴ ProN W3"/>
              <a:sym typeface="Times New Roman" pitchFamily="18" charset="0"/>
            </a:endParaRPr>
          </a:p>
        </p:txBody>
      </p:sp>
      <p:sp>
        <p:nvSpPr>
          <p:cNvPr id="246814" name="Right Arrow 53"/>
          <p:cNvSpPr>
            <a:spLocks noChangeArrowheads="1"/>
          </p:cNvSpPr>
          <p:nvPr/>
        </p:nvSpPr>
        <p:spPr bwMode="auto">
          <a:xfrm rot="5400000">
            <a:off x="-1409700" y="3848100"/>
            <a:ext cx="4267200" cy="533400"/>
          </a:xfrm>
          <a:prstGeom prst="rightArrow">
            <a:avLst>
              <a:gd name="adj1" fmla="val 26194"/>
              <a:gd name="adj2" fmla="val 266667"/>
            </a:avLst>
          </a:prstGeom>
          <a:gradFill rotWithShape="1">
            <a:gsLst>
              <a:gs pos="0">
                <a:srgbClr val="809DC5"/>
              </a:gs>
              <a:gs pos="50000">
                <a:srgbClr val="517DB1"/>
              </a:gs>
              <a:gs pos="100000">
                <a:srgbClr val="026CB6"/>
              </a:gs>
            </a:gsLst>
            <a:lin ang="0" scaled="1"/>
          </a:gradFill>
          <a:ln>
            <a:noFill/>
          </a:ln>
          <a:extLst>
            <a:ext uri="{91240B29-F687-4F45-9708-019B960494DF}">
              <a14:hiddenLine xmlns:a14="http://schemas.microsoft.com/office/drawing/2010/main" w="12700" algn="ctr">
                <a:solidFill>
                  <a:srgbClr val="000000"/>
                </a:solidFill>
                <a:round/>
                <a:headEnd/>
                <a:tailEnd/>
              </a14:hiddenLine>
            </a:ext>
          </a:extLst>
        </p:spPr>
        <p:txBody>
          <a:bodyPr rot="10800000" vert="eaVert"/>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en-US" sz="1200" dirty="0">
              <a:solidFill>
                <a:srgbClr val="000000"/>
              </a:solidFill>
              <a:latin typeface="Times New Roman" pitchFamily="18" charset="0"/>
              <a:sym typeface="Times New Roman" pitchFamily="18" charset="0"/>
            </a:endParaRPr>
          </a:p>
        </p:txBody>
      </p:sp>
      <p:sp>
        <p:nvSpPr>
          <p:cNvPr id="246815" name="TextBox 54"/>
          <p:cNvSpPr txBox="1">
            <a:spLocks noChangeArrowheads="1"/>
          </p:cNvSpPr>
          <p:nvPr/>
        </p:nvSpPr>
        <p:spPr bwMode="auto">
          <a:xfrm rot="-5400000">
            <a:off x="-1003300" y="2618373"/>
            <a:ext cx="3441700" cy="338554"/>
          </a:xfrm>
          <a:prstGeom prst="rect">
            <a:avLst/>
          </a:prstGeom>
          <a:solidFill>
            <a:srgbClr val="1282FE"/>
          </a:solidFill>
          <a:ln>
            <a:noFill/>
          </a:ln>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en-US" sz="1600" i="1" dirty="0" err="1" smtClean="0">
                <a:solidFill>
                  <a:srgbClr val="FFFFFF"/>
                </a:solidFill>
                <a:ea typeface="ヒラギノ角ゴ ProN W3"/>
                <a:cs typeface="ヒラギノ角ゴ ProN W3"/>
                <a:sym typeface="Times New Roman" pitchFamily="18" charset="0"/>
              </a:rPr>
              <a:t>Réduction</a:t>
            </a:r>
            <a:r>
              <a:rPr lang="en-US" altLang="en-US" sz="1600" i="1" dirty="0" smtClean="0">
                <a:solidFill>
                  <a:srgbClr val="FFFFFF"/>
                </a:solidFill>
                <a:ea typeface="ヒラギノ角ゴ ProN W3"/>
                <a:cs typeface="ヒラギノ角ゴ ProN W3"/>
                <a:sym typeface="Times New Roman" pitchFamily="18" charset="0"/>
              </a:rPr>
              <a:t> de la </a:t>
            </a:r>
            <a:r>
              <a:rPr lang="en-US" altLang="en-US" sz="1600" i="1" dirty="0" err="1" smtClean="0">
                <a:solidFill>
                  <a:srgbClr val="FFFFFF"/>
                </a:solidFill>
                <a:ea typeface="ヒラギノ角ゴ ProN W3"/>
                <a:cs typeface="ヒラギノ角ゴ ProN W3"/>
                <a:sym typeface="Times New Roman" pitchFamily="18" charset="0"/>
              </a:rPr>
              <a:t>visibilité</a:t>
            </a:r>
            <a:r>
              <a:rPr lang="en-US" altLang="en-US" sz="1600" i="1" dirty="0" smtClean="0">
                <a:solidFill>
                  <a:srgbClr val="FFFFFF"/>
                </a:solidFill>
                <a:ea typeface="ヒラギノ角ゴ ProN W3"/>
                <a:cs typeface="ヒラギノ角ゴ ProN W3"/>
                <a:sym typeface="Times New Roman" pitchFamily="18" charset="0"/>
              </a:rPr>
              <a:t> des </a:t>
            </a:r>
            <a:r>
              <a:rPr lang="en-US" altLang="en-US" sz="1600" i="1" dirty="0" err="1" smtClean="0">
                <a:solidFill>
                  <a:srgbClr val="FFFFFF"/>
                </a:solidFill>
                <a:ea typeface="ヒラギノ角ゴ ProN W3"/>
                <a:cs typeface="ヒラギノ角ゴ ProN W3"/>
                <a:sym typeface="Times New Roman" pitchFamily="18" charset="0"/>
              </a:rPr>
              <a:t>tâches</a:t>
            </a:r>
            <a:endParaRPr lang="en-GB" altLang="en-US" sz="1600" i="1" dirty="0">
              <a:solidFill>
                <a:srgbClr val="FFFFFF"/>
              </a:solidFill>
              <a:ea typeface="ヒラギノ角ゴ ProN W3"/>
              <a:cs typeface="ヒラギノ角ゴ ProN W3"/>
              <a:sym typeface="Times New Roman" pitchFamily="18" charset="0"/>
            </a:endParaRPr>
          </a:p>
        </p:txBody>
      </p:sp>
      <p:sp>
        <p:nvSpPr>
          <p:cNvPr id="246816" name="Text Box 5"/>
          <p:cNvSpPr txBox="1">
            <a:spLocks noChangeArrowheads="1"/>
          </p:cNvSpPr>
          <p:nvPr/>
        </p:nvSpPr>
        <p:spPr bwMode="auto">
          <a:xfrm>
            <a:off x="1084574" y="298450"/>
            <a:ext cx="6947864"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800" b="1" dirty="0"/>
              <a:t>L’APPUI MILITAIRE </a:t>
            </a:r>
            <a:r>
              <a:rPr lang="fr-FR" sz="2800" b="1" dirty="0" smtClean="0"/>
              <a:t>LIÉ À </a:t>
            </a:r>
            <a:r>
              <a:rPr lang="fr-FR" sz="2800" b="1" dirty="0"/>
              <a:t>L’ASSISTANCE CIVILE</a:t>
            </a:r>
            <a:endParaRPr lang="en-GB" altLang="en-US" sz="2800" b="1" dirty="0">
              <a:solidFill>
                <a:srgbClr val="000000"/>
              </a:solidFill>
            </a:endParaRPr>
          </a:p>
        </p:txBody>
      </p:sp>
      <p:sp>
        <p:nvSpPr>
          <p:cNvPr id="246817" name="Rounded Rectangle 1"/>
          <p:cNvSpPr>
            <a:spLocks noChangeArrowheads="1"/>
          </p:cNvSpPr>
          <p:nvPr/>
        </p:nvSpPr>
        <p:spPr bwMode="auto">
          <a:xfrm>
            <a:off x="4533900" y="2500313"/>
            <a:ext cx="1384300" cy="3770312"/>
          </a:xfrm>
          <a:prstGeom prst="roundRect">
            <a:avLst>
              <a:gd name="adj" fmla="val 16667"/>
            </a:avLst>
          </a:prstGeom>
          <a:noFill/>
          <a:ln w="38100" algn="ctr">
            <a:solidFill>
              <a:srgbClr val="FFFF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endParaRPr lang="en-GB" altLang="en-US" sz="1800" dirty="0">
              <a:solidFill>
                <a:srgbClr val="000000"/>
              </a:solidFill>
            </a:endParaRPr>
          </a:p>
        </p:txBody>
      </p:sp>
      <p:sp>
        <p:nvSpPr>
          <p:cNvPr id="34" name="ZoneTexte 33"/>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35" name="ZoneTexte 34"/>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36" name="ZoneTexte 35"/>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37"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189</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
          <p:cNvSpPr>
            <a:spLocks noGrp="1" noChangeArrowheads="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379464D5-4181-44B3-B004-86B91156B35C}" type="slidenum">
              <a:rPr lang="en-GB" altLang="en-US" sz="1600" smtClean="0"/>
              <a:pPr/>
              <a:t>19</a:t>
            </a:fld>
            <a:endParaRPr lang="en-GB" altLang="en-US" sz="1600" smtClean="0"/>
          </a:p>
        </p:txBody>
      </p:sp>
      <p:sp>
        <p:nvSpPr>
          <p:cNvPr id="75779" name="Rectangle 37"/>
          <p:cNvSpPr>
            <a:spLocks noGrp="1" noChangeArrowheads="1"/>
          </p:cNvSpPr>
          <p:nvPr>
            <p:ph idx="4294967295"/>
          </p:nvPr>
        </p:nvSpPr>
        <p:spPr bwMode="auto">
          <a:xfrm>
            <a:off x="117475" y="893763"/>
            <a:ext cx="8915400" cy="56848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Clr>
                <a:srgbClr val="3366FF"/>
              </a:buClr>
              <a:buSzPct val="200000"/>
              <a:buFont typeface="Webdings" pitchFamily="18" charset="2"/>
              <a:buChar char=""/>
            </a:pPr>
            <a:r>
              <a:rPr lang="fr-FR" sz="1800" b="1" dirty="0">
                <a:latin typeface="Calibri" panose="020F0502020204030204" pitchFamily="34" charset="0"/>
              </a:rPr>
              <a:t>La complexité et l’interdépendance du contexte des opérations exigent une meilleure interaction et une coordination plus efficace.</a:t>
            </a:r>
            <a:endParaRPr lang="en-US" altLang="en-US" sz="1800" b="1" dirty="0" smtClean="0">
              <a:latin typeface="Calibri" pitchFamily="34" charset="0"/>
            </a:endParaRPr>
          </a:p>
          <a:p>
            <a:pPr>
              <a:buClr>
                <a:srgbClr val="3366FF"/>
              </a:buClr>
              <a:buSzPct val="200000"/>
              <a:buFont typeface="Webdings" pitchFamily="18" charset="2"/>
              <a:buChar char=""/>
            </a:pPr>
            <a:endParaRPr lang="en-US" altLang="en-US" sz="1800" b="1" dirty="0" smtClean="0">
              <a:latin typeface="Calibri" pitchFamily="34" charset="0"/>
            </a:endParaRPr>
          </a:p>
          <a:p>
            <a:pPr>
              <a:buClr>
                <a:srgbClr val="3366FF"/>
              </a:buClr>
              <a:buSzPct val="200000"/>
              <a:buFont typeface="Webdings" pitchFamily="18" charset="2"/>
              <a:buChar char=""/>
            </a:pPr>
            <a:r>
              <a:rPr lang="fr-FR" sz="1800" b="1" dirty="0">
                <a:latin typeface="Calibri" panose="020F0502020204030204" pitchFamily="34" charset="0"/>
              </a:rPr>
              <a:t>La Coordination </a:t>
            </a:r>
            <a:r>
              <a:rPr lang="fr-FR" sz="1800" b="1" dirty="0" err="1">
                <a:latin typeface="Calibri" panose="020F0502020204030204" pitchFamily="34" charset="0"/>
              </a:rPr>
              <a:t>civilo</a:t>
            </a:r>
            <a:r>
              <a:rPr lang="fr-FR" sz="1800" b="1" dirty="0">
                <a:latin typeface="Calibri" panose="020F0502020204030204" pitchFamily="34" charset="0"/>
              </a:rPr>
              <a:t>-militaire des Nations Unies (CIMIC-NU) est une fonction remplie par les militaires pour faciliter la relation entre les composantes militaire et civile, et contribuer à la réalisation des objectifs de l’ONU.</a:t>
            </a:r>
            <a:endParaRPr lang="en-US" altLang="en-US" sz="1800" b="1" dirty="0" smtClean="0">
              <a:latin typeface="Calibri" pitchFamily="34" charset="0"/>
            </a:endParaRPr>
          </a:p>
          <a:p>
            <a:pPr>
              <a:buClr>
                <a:srgbClr val="3366FF"/>
              </a:buClr>
              <a:buSzPct val="200000"/>
              <a:buFont typeface="Webdings" pitchFamily="18" charset="2"/>
              <a:buChar char=""/>
            </a:pPr>
            <a:endParaRPr lang="en-US" altLang="en-US" sz="1800" b="1" dirty="0" smtClean="0">
              <a:latin typeface="Calibri" pitchFamily="34" charset="0"/>
            </a:endParaRPr>
          </a:p>
          <a:p>
            <a:pPr>
              <a:buClr>
                <a:srgbClr val="3366FF"/>
              </a:buClr>
              <a:buSzPct val="200000"/>
              <a:buFont typeface="Webdings" pitchFamily="18" charset="2"/>
              <a:buChar char=""/>
            </a:pPr>
            <a:r>
              <a:rPr lang="fr-FR" sz="1800" b="1" dirty="0">
                <a:latin typeface="Calibri" panose="020F0502020204030204" pitchFamily="34" charset="0"/>
              </a:rPr>
              <a:t>La CIMIC-NU repose sur :</a:t>
            </a:r>
            <a:endParaRPr lang="en-US" altLang="en-US" sz="1800" b="1" dirty="0" smtClean="0">
              <a:latin typeface="Calibri" pitchFamily="34" charset="0"/>
            </a:endParaRPr>
          </a:p>
          <a:p>
            <a:pPr lvl="1">
              <a:buClr>
                <a:schemeClr val="tx1"/>
              </a:buClr>
              <a:buSzPct val="80000"/>
              <a:buFont typeface="Wingdings" pitchFamily="2" charset="2"/>
              <a:buChar char="§"/>
            </a:pPr>
            <a:r>
              <a:rPr lang="fr-FR" sz="1800" b="1" dirty="0">
                <a:latin typeface="Calibri" panose="020F0502020204030204" pitchFamily="34" charset="0"/>
              </a:rPr>
              <a:t>Des principes régissant le maintien de la paix </a:t>
            </a:r>
            <a:endParaRPr lang="en-US" altLang="en-US" sz="1800" b="1" dirty="0" smtClean="0">
              <a:latin typeface="Calibri" pitchFamily="34" charset="0"/>
            </a:endParaRPr>
          </a:p>
          <a:p>
            <a:pPr lvl="1">
              <a:buClr>
                <a:schemeClr val="tx1"/>
              </a:buClr>
              <a:buSzPct val="80000"/>
              <a:buFont typeface="Wingdings" pitchFamily="2" charset="2"/>
              <a:buChar char="§"/>
            </a:pPr>
            <a:r>
              <a:rPr lang="fr-FR" sz="1800" b="1" dirty="0">
                <a:latin typeface="Calibri" panose="020F0502020204030204" pitchFamily="34" charset="0"/>
              </a:rPr>
              <a:t>Des normes juridiques internationales</a:t>
            </a:r>
            <a:endParaRPr lang="en-US" altLang="en-US" sz="1800" b="1" dirty="0" smtClean="0">
              <a:latin typeface="Calibri" pitchFamily="34" charset="0"/>
            </a:endParaRPr>
          </a:p>
          <a:p>
            <a:pPr lvl="1">
              <a:buClr>
                <a:schemeClr val="tx1"/>
              </a:buClr>
              <a:buSzPct val="80000"/>
              <a:buFont typeface="Wingdings" pitchFamily="2" charset="2"/>
              <a:buChar char="§"/>
            </a:pPr>
            <a:r>
              <a:rPr lang="fr-FR" sz="1800" b="1" dirty="0">
                <a:latin typeface="Calibri" panose="020F0502020204030204" pitchFamily="34" charset="0"/>
              </a:rPr>
              <a:t>La politique 2010 du DOMP/DAM en matière de coordination </a:t>
            </a:r>
            <a:r>
              <a:rPr lang="fr-FR" sz="1800" b="1" dirty="0" err="1">
                <a:latin typeface="Calibri" panose="020F0502020204030204" pitchFamily="34" charset="0"/>
              </a:rPr>
              <a:t>civilo</a:t>
            </a:r>
            <a:r>
              <a:rPr lang="fr-FR" sz="1800" b="1" dirty="0">
                <a:latin typeface="Calibri" panose="020F0502020204030204" pitchFamily="34" charset="0"/>
              </a:rPr>
              <a:t>-militaire</a:t>
            </a:r>
            <a:endParaRPr lang="en-US" altLang="en-US" sz="1800" b="1" dirty="0" smtClean="0">
              <a:latin typeface="Calibri" pitchFamily="34" charset="0"/>
            </a:endParaRPr>
          </a:p>
          <a:p>
            <a:pPr lvl="1">
              <a:buClr>
                <a:schemeClr val="tx1"/>
              </a:buClr>
              <a:buSzPct val="80000"/>
              <a:buFont typeface="Wingdings" pitchFamily="2" charset="2"/>
              <a:buChar char="§"/>
            </a:pPr>
            <a:endParaRPr lang="en-US" altLang="en-US" sz="1800" b="1" dirty="0" smtClean="0">
              <a:latin typeface="Calibri" pitchFamily="34" charset="0"/>
            </a:endParaRPr>
          </a:p>
          <a:p>
            <a:pPr>
              <a:buClr>
                <a:srgbClr val="3366FF"/>
              </a:buClr>
              <a:buSzPct val="200000"/>
              <a:buFont typeface="Webdings" pitchFamily="18" charset="2"/>
              <a:buChar char=""/>
            </a:pPr>
            <a:r>
              <a:rPr lang="fr-FR" sz="1800" b="1" dirty="0">
                <a:latin typeface="Calibri" panose="020F0502020204030204" pitchFamily="34" charset="0"/>
              </a:rPr>
              <a:t>Le fait que la CIMIC-NU gère les interactions et contribue à un environnement favorable – par deux activités fondamentales :</a:t>
            </a:r>
            <a:endParaRPr lang="en-US" altLang="en-US" sz="1800" b="1" dirty="0" smtClean="0">
              <a:latin typeface="Calibri" pitchFamily="34" charset="0"/>
            </a:endParaRPr>
          </a:p>
          <a:p>
            <a:pPr lvl="1">
              <a:buClr>
                <a:schemeClr val="tx1"/>
              </a:buClr>
              <a:buSzPct val="80000"/>
              <a:buFont typeface="Wingdings" pitchFamily="2" charset="2"/>
              <a:buChar char="§"/>
            </a:pPr>
            <a:r>
              <a:rPr lang="fr-FR" sz="1800" b="1" dirty="0">
                <a:latin typeface="Calibri" panose="020F0502020204030204" pitchFamily="34" charset="0"/>
              </a:rPr>
              <a:t>La liaison </a:t>
            </a:r>
            <a:r>
              <a:rPr lang="fr-FR" sz="1800" b="1" dirty="0" err="1">
                <a:latin typeface="Calibri" panose="020F0502020204030204" pitchFamily="34" charset="0"/>
              </a:rPr>
              <a:t>civilo</a:t>
            </a:r>
            <a:r>
              <a:rPr lang="fr-FR" sz="1800" b="1" dirty="0">
                <a:latin typeface="Calibri" panose="020F0502020204030204" pitchFamily="34" charset="0"/>
              </a:rPr>
              <a:t>-militaire et le partage des informations entre les deux composantes</a:t>
            </a:r>
            <a:endParaRPr lang="en-US" altLang="en-US" sz="1800" b="1" dirty="0" smtClean="0">
              <a:latin typeface="Calibri" pitchFamily="34" charset="0"/>
            </a:endParaRPr>
          </a:p>
          <a:p>
            <a:pPr lvl="1">
              <a:buClr>
                <a:schemeClr val="tx1"/>
              </a:buClr>
              <a:buSzPct val="80000"/>
              <a:buFont typeface="Wingdings" pitchFamily="2" charset="2"/>
              <a:buChar char="§"/>
            </a:pPr>
            <a:r>
              <a:rPr lang="fr-FR" sz="1800" b="1" dirty="0">
                <a:latin typeface="Calibri" panose="020F0502020204030204" pitchFamily="34" charset="0"/>
              </a:rPr>
              <a:t>L’assistance civile (appui à la mission et appui aux communautés locales)</a:t>
            </a:r>
            <a:endParaRPr lang="en-US" altLang="en-US" sz="1800" b="1" dirty="0" smtClean="0">
              <a:latin typeface="Calibri" pitchFamily="34" charset="0"/>
            </a:endParaRPr>
          </a:p>
          <a:p>
            <a:pPr>
              <a:buClr>
                <a:srgbClr val="3366FF"/>
              </a:buClr>
              <a:buSzPct val="200000"/>
              <a:buFont typeface="Webdings" pitchFamily="18" charset="2"/>
              <a:buChar char=""/>
            </a:pPr>
            <a:endParaRPr lang="en-US" altLang="en-US" sz="1800" b="1" dirty="0" smtClean="0">
              <a:latin typeface="Calibri" pitchFamily="34" charset="0"/>
            </a:endParaRPr>
          </a:p>
          <a:p>
            <a:pPr>
              <a:lnSpc>
                <a:spcPct val="70000"/>
              </a:lnSpc>
              <a:buFont typeface="Wingdings" pitchFamily="2" charset="2"/>
              <a:buChar char="Ø"/>
            </a:pPr>
            <a:endParaRPr lang="en-US" altLang="en-US" sz="1800" b="1" dirty="0" smtClean="0">
              <a:latin typeface="Calibri" pitchFamily="34" charset="0"/>
            </a:endParaRPr>
          </a:p>
        </p:txBody>
      </p:sp>
      <p:sp>
        <p:nvSpPr>
          <p:cNvPr id="75780" name="Text Box 4"/>
          <p:cNvSpPr txBox="1">
            <a:spLocks noChangeArrowheads="1"/>
          </p:cNvSpPr>
          <p:nvPr/>
        </p:nvSpPr>
        <p:spPr bwMode="auto">
          <a:xfrm>
            <a:off x="347450" y="259942"/>
            <a:ext cx="8439150" cy="519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chemeClr val="bg1"/>
              </a:buClr>
              <a:buSzPct val="80000"/>
              <a:buFont typeface="Wingdings" pitchFamily="2" charset="2"/>
              <a:buNone/>
            </a:pPr>
            <a:r>
              <a:rPr lang="en-US" altLang="en-US" sz="2800" b="1" dirty="0" smtClean="0">
                <a:solidFill>
                  <a:srgbClr val="0000FF"/>
                </a:solidFill>
              </a:rPr>
              <a:t>RÉSUMÉ</a:t>
            </a:r>
            <a:endParaRPr lang="en-US" altLang="en-US" sz="2800" b="1" dirty="0">
              <a:solidFill>
                <a:srgbClr val="0000FF"/>
              </a:solidFill>
            </a:endParaRPr>
          </a:p>
        </p:txBody>
      </p:sp>
      <p:sp>
        <p:nvSpPr>
          <p:cNvPr id="5" name="ZoneTexte 4"/>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ZoneTexte 6"/>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7810" name="Rectangle 3"/>
          <p:cNvSpPr>
            <a:spLocks noGrp="1" noRot="1" noChangeArrowheads="1"/>
          </p:cNvSpPr>
          <p:nvPr>
            <p:ph type="body" idx="1"/>
          </p:nvPr>
        </p:nvSpPr>
        <p:spPr bwMode="auto">
          <a:xfrm>
            <a:off x="501650" y="1470025"/>
            <a:ext cx="8458200" cy="5053013"/>
          </a:xfrm>
          <a:prstGeom prst="rect">
            <a:avLst/>
          </a:prstGeom>
          <a:solidFill>
            <a:srgbClr val="FFFFFF"/>
          </a:solidFill>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eaLnBrk="1" hangingPunct="1"/>
            <a:r>
              <a:rPr lang="fr-FR" sz="2000" b="0" dirty="0">
                <a:solidFill>
                  <a:srgbClr val="00269E"/>
                </a:solidFill>
                <a:latin typeface="Calibri" panose="020F0502020204030204" pitchFamily="34" charset="0"/>
              </a:rPr>
              <a:t>Les Directives du Représentant spécial du Secrétaire général (RSSG)</a:t>
            </a:r>
            <a:r>
              <a:rPr lang="fr-FR" sz="2000" b="0" dirty="0">
                <a:solidFill>
                  <a:schemeClr val="tx1"/>
                </a:solidFill>
                <a:latin typeface="Calibri" panose="020F0502020204030204" pitchFamily="34" charset="0"/>
              </a:rPr>
              <a:t> seront appliquées en matière d’assistance </a:t>
            </a:r>
            <a:r>
              <a:rPr lang="fr-FR" sz="2000" b="0" dirty="0" smtClean="0">
                <a:solidFill>
                  <a:schemeClr val="tx1"/>
                </a:solidFill>
                <a:latin typeface="Calibri" panose="020F0502020204030204" pitchFamily="34" charset="0"/>
              </a:rPr>
              <a:t>civile</a:t>
            </a:r>
            <a:r>
              <a:rPr lang="en-US" altLang="en-US" sz="2000" b="0" dirty="0" smtClean="0">
                <a:solidFill>
                  <a:schemeClr val="tx1"/>
                </a:solidFill>
                <a:latin typeface="Calibri" pitchFamily="34" charset="0"/>
              </a:rPr>
              <a:t>.</a:t>
            </a:r>
          </a:p>
          <a:p>
            <a:pPr eaLnBrk="1" hangingPunct="1"/>
            <a:r>
              <a:rPr lang="fr-FR" sz="2000" b="0" dirty="0" smtClean="0">
                <a:solidFill>
                  <a:schemeClr val="tx1"/>
                </a:solidFill>
                <a:latin typeface="Calibri" panose="020F0502020204030204" pitchFamily="34" charset="0"/>
              </a:rPr>
              <a:t>Les </a:t>
            </a:r>
            <a:r>
              <a:rPr lang="fr-FR" sz="2000" b="0" dirty="0">
                <a:solidFill>
                  <a:schemeClr val="tx1"/>
                </a:solidFill>
                <a:latin typeface="Calibri" panose="020F0502020204030204" pitchFamily="34" charset="0"/>
              </a:rPr>
              <a:t>officiers de la CIMIC-NU, les responsables de la </a:t>
            </a:r>
            <a:r>
              <a:rPr lang="fr-FR" sz="2000" b="0" dirty="0" err="1">
                <a:solidFill>
                  <a:schemeClr val="tx1"/>
                </a:solidFill>
                <a:latin typeface="Calibri" panose="020F0502020204030204" pitchFamily="34" charset="0"/>
              </a:rPr>
              <a:t>CMCoord</a:t>
            </a:r>
            <a:r>
              <a:rPr lang="fr-FR" sz="2000" b="0" dirty="0">
                <a:solidFill>
                  <a:schemeClr val="tx1"/>
                </a:solidFill>
                <a:latin typeface="Calibri" panose="020F0502020204030204" pitchFamily="34" charset="0"/>
              </a:rPr>
              <a:t>-NU et les agents de liaison d’autres entités seront vivement encouragés à prendre part aux dispositifs de </a:t>
            </a:r>
            <a:r>
              <a:rPr lang="fr-FR" sz="2000" b="0" dirty="0">
                <a:solidFill>
                  <a:srgbClr val="00269E"/>
                </a:solidFill>
                <a:latin typeface="Calibri" panose="020F0502020204030204" pitchFamily="34" charset="0"/>
              </a:rPr>
              <a:t>coordination de l’assistance civile</a:t>
            </a:r>
            <a:r>
              <a:rPr lang="fr-FR" sz="2000" b="0" dirty="0" smtClean="0">
                <a:solidFill>
                  <a:schemeClr val="tx1"/>
                </a:solidFill>
                <a:latin typeface="Calibri" panose="020F0502020204030204" pitchFamily="34" charset="0"/>
              </a:rPr>
              <a:t>.</a:t>
            </a:r>
            <a:endParaRPr lang="en-US" altLang="en-US" sz="2000" b="0" dirty="0" smtClean="0">
              <a:solidFill>
                <a:schemeClr val="tx1"/>
              </a:solidFill>
              <a:latin typeface="Calibri" pitchFamily="34" charset="0"/>
            </a:endParaRPr>
          </a:p>
          <a:p>
            <a:pPr eaLnBrk="1" hangingPunct="1"/>
            <a:r>
              <a:rPr lang="fr-FR" sz="2000" b="0" dirty="0">
                <a:solidFill>
                  <a:srgbClr val="00269E"/>
                </a:solidFill>
                <a:latin typeface="Calibri" panose="020F0502020204030204" pitchFamily="34" charset="0"/>
              </a:rPr>
              <a:t>Les tâches d’assistance civile proposées par les contingents militaires doivent être soumises à l’examen de la CIMIC-NU</a:t>
            </a:r>
            <a:r>
              <a:rPr lang="fr-FR" sz="2000" b="0" dirty="0" smtClean="0">
                <a:solidFill>
                  <a:srgbClr val="00269E"/>
                </a:solidFill>
                <a:latin typeface="Calibri" panose="020F0502020204030204" pitchFamily="34" charset="0"/>
              </a:rPr>
              <a:t>.</a:t>
            </a:r>
            <a:endParaRPr lang="en-US" altLang="en-US" sz="2000" b="0" dirty="0" smtClean="0">
              <a:solidFill>
                <a:schemeClr val="tx1"/>
              </a:solidFill>
              <a:latin typeface="Calibri" pitchFamily="34" charset="0"/>
            </a:endParaRPr>
          </a:p>
          <a:p>
            <a:pPr eaLnBrk="1" hangingPunct="1"/>
            <a:r>
              <a:rPr lang="fr-FR" sz="2000" b="0" dirty="0">
                <a:solidFill>
                  <a:schemeClr val="tx1"/>
                </a:solidFill>
                <a:latin typeface="Calibri" panose="020F0502020204030204" pitchFamily="34" charset="0"/>
              </a:rPr>
              <a:t>Pour l’utilisation la plus efficace possible des ressources des Nations Unies, </a:t>
            </a:r>
            <a:r>
              <a:rPr lang="fr-FR" sz="2000" b="0" dirty="0">
                <a:solidFill>
                  <a:srgbClr val="00269E"/>
                </a:solidFill>
                <a:latin typeface="Calibri" panose="020F0502020204030204" pitchFamily="34" charset="0"/>
              </a:rPr>
              <a:t>le Directeur de l’appui à la mission ou le Chef de l’appui à la mission doit être </a:t>
            </a:r>
            <a:r>
              <a:rPr lang="fr-FR" sz="2000" b="0" dirty="0">
                <a:solidFill>
                  <a:schemeClr val="tx1"/>
                </a:solidFill>
                <a:latin typeface="Calibri" panose="020F0502020204030204" pitchFamily="34" charset="0"/>
              </a:rPr>
              <a:t>préalablement </a:t>
            </a:r>
            <a:r>
              <a:rPr lang="fr-FR" sz="2000" b="0" dirty="0" smtClean="0">
                <a:solidFill>
                  <a:srgbClr val="00269E"/>
                </a:solidFill>
                <a:latin typeface="Calibri" panose="020F0502020204030204" pitchFamily="34" charset="0"/>
              </a:rPr>
              <a:t>consulté</a:t>
            </a:r>
            <a:r>
              <a:rPr lang="en-US" altLang="en-US" sz="2000" b="0" dirty="0" smtClean="0">
                <a:solidFill>
                  <a:schemeClr val="tx1"/>
                </a:solidFill>
                <a:latin typeface="Calibri" pitchFamily="34" charset="0"/>
              </a:rPr>
              <a:t>.</a:t>
            </a:r>
          </a:p>
          <a:p>
            <a:pPr eaLnBrk="1" hangingPunct="1"/>
            <a:r>
              <a:rPr lang="fr-FR" sz="2000" b="0" dirty="0">
                <a:solidFill>
                  <a:schemeClr val="tx1"/>
                </a:solidFill>
                <a:latin typeface="Calibri" panose="020F0502020204030204" pitchFamily="34" charset="0"/>
              </a:rPr>
              <a:t>Les seuls cas où cette règle d’approbation préalable du processus d’assistance civile ne sera pas appliquée sont les </a:t>
            </a:r>
            <a:r>
              <a:rPr lang="fr-FR" sz="2000" dirty="0">
                <a:solidFill>
                  <a:srgbClr val="FF0000"/>
                </a:solidFill>
                <a:latin typeface="Calibri" panose="020F0502020204030204" pitchFamily="34" charset="0"/>
              </a:rPr>
              <a:t>situations extrêmes</a:t>
            </a:r>
            <a:r>
              <a:rPr lang="fr-FR" sz="2000" b="0" dirty="0">
                <a:solidFill>
                  <a:schemeClr val="tx1"/>
                </a:solidFill>
                <a:latin typeface="Calibri" panose="020F0502020204030204" pitchFamily="34" charset="0"/>
              </a:rPr>
              <a:t>, dans lesquelles il faut avant tout prévenir les pertes de vies, les blessés graves ou les pertes importantes de biens</a:t>
            </a:r>
            <a:r>
              <a:rPr lang="fr-FR" sz="2000" b="0" dirty="0" smtClean="0">
                <a:solidFill>
                  <a:schemeClr val="tx1"/>
                </a:solidFill>
                <a:latin typeface="Calibri" panose="020F0502020204030204" pitchFamily="34" charset="0"/>
              </a:rPr>
              <a:t>.</a:t>
            </a:r>
            <a:endParaRPr lang="en-GB" altLang="en-US" sz="2000" b="0" dirty="0" smtClean="0">
              <a:solidFill>
                <a:schemeClr val="tx1"/>
              </a:solidFill>
              <a:latin typeface="Calibri" pitchFamily="34" charset="0"/>
              <a:cs typeface="Arial" pitchFamily="34" charset="0"/>
            </a:endParaRPr>
          </a:p>
        </p:txBody>
      </p:sp>
      <p:sp>
        <p:nvSpPr>
          <p:cNvPr id="247811" name="Text Box 7"/>
          <p:cNvSpPr txBox="1">
            <a:spLocks noChangeArrowheads="1"/>
          </p:cNvSpPr>
          <p:nvPr/>
        </p:nvSpPr>
        <p:spPr bwMode="auto">
          <a:xfrm>
            <a:off x="1883021" y="817563"/>
            <a:ext cx="5293822"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en-US" sz="2400" b="1" dirty="0">
                <a:solidFill>
                  <a:srgbClr val="000000"/>
                </a:solidFill>
              </a:rPr>
              <a:t> </a:t>
            </a:r>
            <a:r>
              <a:rPr lang="fr-FR" sz="2400" b="1" dirty="0"/>
              <a:t>Directives en matière d’assistance civile</a:t>
            </a:r>
            <a:endParaRPr lang="en-GB" altLang="en-US" sz="2400" b="1" dirty="0">
              <a:solidFill>
                <a:srgbClr val="000000"/>
              </a:solidFill>
            </a:endParaRPr>
          </a:p>
        </p:txBody>
      </p:sp>
      <p:sp>
        <p:nvSpPr>
          <p:cNvPr id="247812" name="Rectangle 8"/>
          <p:cNvSpPr>
            <a:spLocks noChangeArrowheads="1"/>
          </p:cNvSpPr>
          <p:nvPr/>
        </p:nvSpPr>
        <p:spPr bwMode="auto">
          <a:xfrm>
            <a:off x="2967146" y="238125"/>
            <a:ext cx="31557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en-US" sz="2800" b="1" dirty="0" smtClean="0">
                <a:solidFill>
                  <a:srgbClr val="000000"/>
                </a:solidFill>
              </a:rPr>
              <a:t>L’ASSISTANCE CIVILE</a:t>
            </a:r>
            <a:endParaRPr lang="en-GB" altLang="en-US" sz="2800" b="1" dirty="0">
              <a:solidFill>
                <a:srgbClr val="000000"/>
              </a:solidFill>
            </a:endParaRPr>
          </a:p>
        </p:txBody>
      </p:sp>
      <p:sp>
        <p:nvSpPr>
          <p:cNvPr id="6" name="ZoneTexte 5"/>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190</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3"/>
          <p:cNvSpPr>
            <a:spLocks noGrp="1" noRot="1" noChangeArrowheads="1"/>
          </p:cNvSpPr>
          <p:nvPr>
            <p:ph type="body" idx="1"/>
          </p:nvPr>
        </p:nvSpPr>
        <p:spPr bwMode="auto">
          <a:xfrm>
            <a:off x="269875" y="1163105"/>
            <a:ext cx="8602663" cy="4033837"/>
          </a:xfrm>
          <a:prstGeom prst="rect">
            <a:avLst/>
          </a:prstGeom>
          <a:solidFill>
            <a:srgbClr val="FFFFFF"/>
          </a:solidFill>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buNone/>
            </a:pPr>
            <a:r>
              <a:rPr lang="en-US" altLang="en-US" sz="3200" b="0" dirty="0" smtClean="0">
                <a:solidFill>
                  <a:schemeClr val="tx1"/>
                </a:solidFill>
                <a:latin typeface="Calibri" pitchFamily="34" charset="0"/>
                <a:cs typeface="Arial" pitchFamily="34" charset="0"/>
              </a:rPr>
              <a:t>    </a:t>
            </a:r>
            <a:r>
              <a:rPr lang="fr-FR" sz="2800" b="0" dirty="0">
                <a:solidFill>
                  <a:schemeClr val="tx1"/>
                </a:solidFill>
                <a:latin typeface="Calibri" panose="020F0502020204030204" pitchFamily="34" charset="0"/>
              </a:rPr>
              <a:t>L’</a:t>
            </a:r>
            <a:r>
              <a:rPr lang="fr-FR" sz="2800" b="0" dirty="0">
                <a:solidFill>
                  <a:srgbClr val="00269E"/>
                </a:solidFill>
                <a:latin typeface="Calibri" panose="020F0502020204030204" pitchFamily="34" charset="0"/>
              </a:rPr>
              <a:t>appui à la mission</a:t>
            </a:r>
            <a:r>
              <a:rPr lang="fr-FR" sz="2800" b="0" dirty="0">
                <a:solidFill>
                  <a:schemeClr val="tx1"/>
                </a:solidFill>
                <a:latin typeface="Calibri" panose="020F0502020204030204" pitchFamily="34" charset="0"/>
              </a:rPr>
              <a:t> est l’aide apportée par la composante militaire d’une opération de maintien de la paix à toute composante ou entité civile. </a:t>
            </a:r>
            <a:endParaRPr lang="en-US" altLang="en-US" sz="2800" b="0" dirty="0" smtClean="0">
              <a:solidFill>
                <a:schemeClr val="tx1"/>
              </a:solidFill>
              <a:latin typeface="Calibri" pitchFamily="34" charset="0"/>
              <a:cs typeface="Arial" pitchFamily="34" charset="0"/>
            </a:endParaRPr>
          </a:p>
          <a:p>
            <a:pPr>
              <a:buFont typeface="Wingdings" pitchFamily="2" charset="2"/>
              <a:buNone/>
            </a:pPr>
            <a:endParaRPr lang="en-US" altLang="en-US" sz="1200" b="0" dirty="0" smtClean="0">
              <a:solidFill>
                <a:schemeClr val="tx1"/>
              </a:solidFill>
              <a:latin typeface="Calibri" pitchFamily="34" charset="0"/>
              <a:cs typeface="Arial" pitchFamily="34" charset="0"/>
            </a:endParaRPr>
          </a:p>
          <a:p>
            <a:pPr>
              <a:buFont typeface="Wingdings" pitchFamily="2" charset="2"/>
              <a:buChar char="ð"/>
            </a:pPr>
            <a:r>
              <a:rPr lang="fr-FR" sz="2800" b="0" dirty="0" smtClean="0">
                <a:solidFill>
                  <a:srgbClr val="00269E"/>
                </a:solidFill>
                <a:latin typeface="Calibri" panose="020F0502020204030204" pitchFamily="34" charset="0"/>
              </a:rPr>
              <a:t>Les </a:t>
            </a:r>
            <a:r>
              <a:rPr lang="fr-FR" sz="2800" b="0" dirty="0">
                <a:solidFill>
                  <a:srgbClr val="00269E"/>
                </a:solidFill>
                <a:latin typeface="Calibri" panose="020F0502020204030204" pitchFamily="34" charset="0"/>
              </a:rPr>
              <a:t>officiers de la CIMIC-NU</a:t>
            </a:r>
            <a:r>
              <a:rPr lang="fr-FR" sz="2800" b="0" dirty="0">
                <a:solidFill>
                  <a:schemeClr val="tx1"/>
                </a:solidFill>
                <a:latin typeface="Calibri" panose="020F0502020204030204" pitchFamily="34" charset="0"/>
              </a:rPr>
              <a:t> sont chargés de la planification, de la coordination et de la facilitation de l’action des unités militaires responsables de l’exécution des activités concernées</a:t>
            </a:r>
            <a:r>
              <a:rPr lang="fr-FR" sz="2800" b="0" dirty="0" smtClean="0">
                <a:solidFill>
                  <a:schemeClr val="tx1"/>
                </a:solidFill>
                <a:latin typeface="Calibri" panose="020F0502020204030204" pitchFamily="34" charset="0"/>
              </a:rPr>
              <a:t>.</a:t>
            </a:r>
            <a:endParaRPr lang="en-US" altLang="en-US" sz="2800" b="0" dirty="0" smtClean="0">
              <a:solidFill>
                <a:schemeClr val="tx1"/>
              </a:solidFill>
              <a:latin typeface="Calibri" pitchFamily="34" charset="0"/>
              <a:cs typeface="Arial" pitchFamily="34" charset="0"/>
            </a:endParaRPr>
          </a:p>
        </p:txBody>
      </p:sp>
      <p:sp>
        <p:nvSpPr>
          <p:cNvPr id="248835" name="Rectangle 8"/>
          <p:cNvSpPr>
            <a:spLocks noChangeArrowheads="1"/>
          </p:cNvSpPr>
          <p:nvPr/>
        </p:nvSpPr>
        <p:spPr bwMode="auto">
          <a:xfrm>
            <a:off x="2909778" y="294240"/>
            <a:ext cx="3273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800" b="1" dirty="0" smtClean="0">
                <a:solidFill>
                  <a:srgbClr val="0000FF"/>
                </a:solidFill>
              </a:rPr>
              <a:t>APPUI À LA MISSION</a:t>
            </a:r>
            <a:endParaRPr lang="en-GB" altLang="en-US" sz="2800" b="1" dirty="0">
              <a:solidFill>
                <a:srgbClr val="0000FF"/>
              </a:solidFill>
            </a:endParaRPr>
          </a:p>
        </p:txBody>
      </p:sp>
      <p:sp>
        <p:nvSpPr>
          <p:cNvPr id="248837" name="Rectangle 1"/>
          <p:cNvSpPr>
            <a:spLocks noChangeArrowheads="1"/>
          </p:cNvSpPr>
          <p:nvPr/>
        </p:nvSpPr>
        <p:spPr bwMode="auto">
          <a:xfrm>
            <a:off x="1464498" y="5195888"/>
            <a:ext cx="6211830" cy="1200329"/>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1800" b="1" dirty="0" smtClean="0">
                <a:solidFill>
                  <a:srgbClr val="0000FF"/>
                </a:solidFill>
              </a:rPr>
              <a:t>APPUI À LA MISSION</a:t>
            </a:r>
            <a:endParaRPr lang="en-US" altLang="en-US" sz="1800" b="1" dirty="0">
              <a:solidFill>
                <a:srgbClr val="0000FF"/>
              </a:solidFill>
            </a:endParaRPr>
          </a:p>
          <a:p>
            <a:pPr algn="ctr" eaLnBrk="1" hangingPunct="1">
              <a:buClr>
                <a:srgbClr val="FFFFFF"/>
              </a:buClr>
              <a:buSzPct val="80000"/>
              <a:buFont typeface="Wingdings" pitchFamily="2" charset="2"/>
              <a:buNone/>
            </a:pPr>
            <a:r>
              <a:rPr lang="en-US" altLang="en-US" sz="1800" b="1" dirty="0">
                <a:solidFill>
                  <a:srgbClr val="0000FF"/>
                </a:solidFill>
              </a:rPr>
              <a:t>= </a:t>
            </a:r>
          </a:p>
          <a:p>
            <a:pPr algn="ctr" eaLnBrk="1" hangingPunct="1">
              <a:buClr>
                <a:srgbClr val="FFFFFF"/>
              </a:buClr>
              <a:buSzPct val="80000"/>
              <a:buFont typeface="Wingdings" pitchFamily="2" charset="2"/>
              <a:buNone/>
            </a:pPr>
            <a:r>
              <a:rPr lang="fr-FR" sz="1800" b="1" dirty="0">
                <a:solidFill>
                  <a:srgbClr val="00269E"/>
                </a:solidFill>
              </a:rPr>
              <a:t>APPUI AUX ACTEURS HUMANITAIRES ET DU </a:t>
            </a:r>
            <a:r>
              <a:rPr lang="fr-FR" sz="1800" b="1" dirty="0" smtClean="0">
                <a:solidFill>
                  <a:srgbClr val="00269E"/>
                </a:solidFill>
              </a:rPr>
              <a:t>DÉVELOPPEMENT</a:t>
            </a:r>
            <a:endParaRPr lang="en-US" altLang="en-US" sz="1800" b="1" dirty="0">
              <a:solidFill>
                <a:srgbClr val="00269E"/>
              </a:solidFill>
            </a:endParaRPr>
          </a:p>
          <a:p>
            <a:pPr algn="ctr" eaLnBrk="1" hangingPunct="1">
              <a:buClr>
                <a:srgbClr val="FFFFFF"/>
              </a:buClr>
              <a:buSzPct val="80000"/>
              <a:buFont typeface="Wingdings" pitchFamily="2" charset="2"/>
              <a:buNone/>
            </a:pPr>
            <a:endParaRPr lang="en-GB" altLang="en-US" sz="1800" b="1" dirty="0">
              <a:solidFill>
                <a:srgbClr val="0000FF"/>
              </a:solidFill>
            </a:endParaRPr>
          </a:p>
        </p:txBody>
      </p:sp>
      <p:sp>
        <p:nvSpPr>
          <p:cNvPr id="6" name="ZoneTexte 5"/>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191</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9858" name="Rectangle 6"/>
          <p:cNvSpPr>
            <a:spLocks noChangeArrowheads="1"/>
          </p:cNvSpPr>
          <p:nvPr/>
        </p:nvSpPr>
        <p:spPr bwMode="auto">
          <a:xfrm>
            <a:off x="347450" y="1513047"/>
            <a:ext cx="3418990" cy="19697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nchor="ctr">
            <a:spAutoFit/>
          </a:bodyPr>
          <a:lstStyle>
            <a:lvl1pPr eaLnBrk="0" hangingPunct="0">
              <a:tabLst>
                <a:tab pos="457200" algn="l"/>
              </a:tabLst>
              <a:defRPr sz="2000">
                <a:solidFill>
                  <a:schemeClr val="tx1"/>
                </a:solidFill>
                <a:latin typeface="Calibri" pitchFamily="34" charset="0"/>
                <a:cs typeface="Arial" pitchFamily="34" charset="0"/>
              </a:defRPr>
            </a:lvl1pPr>
            <a:lvl2pPr marL="742950" indent="-285750" eaLnBrk="0" hangingPunct="0">
              <a:tabLst>
                <a:tab pos="457200" algn="l"/>
              </a:tabLst>
              <a:defRPr sz="2000">
                <a:solidFill>
                  <a:schemeClr val="tx1"/>
                </a:solidFill>
                <a:latin typeface="Calibri" pitchFamily="34" charset="0"/>
                <a:cs typeface="Arial" pitchFamily="34" charset="0"/>
              </a:defRPr>
            </a:lvl2pPr>
            <a:lvl3pPr marL="1143000" indent="-228600" eaLnBrk="0" hangingPunct="0">
              <a:tabLst>
                <a:tab pos="457200" algn="l"/>
              </a:tabLst>
              <a:defRPr sz="2000">
                <a:solidFill>
                  <a:schemeClr val="tx1"/>
                </a:solidFill>
                <a:latin typeface="Calibri" pitchFamily="34" charset="0"/>
                <a:cs typeface="Arial" pitchFamily="34" charset="0"/>
              </a:defRPr>
            </a:lvl3pPr>
            <a:lvl4pPr marL="1600200" indent="-228600" eaLnBrk="0" hangingPunct="0">
              <a:tabLst>
                <a:tab pos="457200" algn="l"/>
              </a:tabLst>
              <a:defRPr sz="2000">
                <a:solidFill>
                  <a:schemeClr val="tx1"/>
                </a:solidFill>
                <a:latin typeface="Calibri" pitchFamily="34" charset="0"/>
                <a:cs typeface="Arial" pitchFamily="34" charset="0"/>
              </a:defRPr>
            </a:lvl4pPr>
            <a:lvl5pPr marL="2057400" indent="-228600" eaLnBrk="0" hangingPunct="0">
              <a:tabLst>
                <a:tab pos="4572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9pPr>
          </a:lstStyle>
          <a:p>
            <a:pPr>
              <a:buFont typeface="Wingdings" pitchFamily="2" charset="2"/>
              <a:buChar char="v"/>
            </a:pPr>
            <a:r>
              <a:rPr lang="fr-CH" altLang="en-US" sz="2400" b="1" dirty="0" smtClean="0">
                <a:solidFill>
                  <a:srgbClr val="000000"/>
                </a:solidFill>
                <a:ea typeface="Calibri" pitchFamily="34" charset="0"/>
                <a:cs typeface="Times New Roman" pitchFamily="18" charset="0"/>
              </a:rPr>
              <a:t>Sécurité</a:t>
            </a:r>
          </a:p>
          <a:p>
            <a:pPr>
              <a:buClr>
                <a:srgbClr val="000000"/>
              </a:buClr>
              <a:buSzPct val="80000"/>
              <a:buFontTx/>
              <a:buChar char="•"/>
            </a:pPr>
            <a:r>
              <a:rPr lang="fr-CH" altLang="en-US" sz="1900" dirty="0" smtClean="0">
                <a:solidFill>
                  <a:srgbClr val="000000"/>
                </a:solidFill>
                <a:ea typeface="Calibri" pitchFamily="34" charset="0"/>
                <a:cs typeface="Times New Roman" pitchFamily="18" charset="0"/>
              </a:rPr>
              <a:t> Escortes armées</a:t>
            </a:r>
          </a:p>
          <a:p>
            <a:pPr>
              <a:buClr>
                <a:srgbClr val="000000"/>
              </a:buClr>
              <a:buSzPct val="80000"/>
              <a:buFontTx/>
              <a:buChar char="•"/>
            </a:pPr>
            <a:r>
              <a:rPr lang="fr-CH" altLang="en-US" sz="1900" dirty="0" smtClean="0">
                <a:solidFill>
                  <a:srgbClr val="000000"/>
                </a:solidFill>
                <a:ea typeface="Calibri" pitchFamily="34" charset="0"/>
                <a:cs typeface="Times New Roman" pitchFamily="18" charset="0"/>
              </a:rPr>
              <a:t> Sécurité de la zone concernée</a:t>
            </a:r>
          </a:p>
          <a:p>
            <a:pPr>
              <a:buClr>
                <a:srgbClr val="000000"/>
              </a:buClr>
              <a:buSzPct val="80000"/>
              <a:buFontTx/>
              <a:buChar char="•"/>
            </a:pPr>
            <a:r>
              <a:rPr lang="fr-CH" altLang="en-US" sz="1900" dirty="0" smtClean="0">
                <a:solidFill>
                  <a:srgbClr val="000000"/>
                </a:solidFill>
                <a:ea typeface="Calibri" pitchFamily="34" charset="0"/>
                <a:cs typeface="Times New Roman" pitchFamily="18" charset="0"/>
              </a:rPr>
              <a:t> Sécurité statique</a:t>
            </a:r>
          </a:p>
          <a:p>
            <a:pPr>
              <a:buClr>
                <a:srgbClr val="000000"/>
              </a:buClr>
              <a:buSzPct val="80000"/>
              <a:buFontTx/>
              <a:buChar char="•"/>
            </a:pPr>
            <a:r>
              <a:rPr lang="fr-CH" altLang="en-US" sz="1900" dirty="0" smtClean="0">
                <a:solidFill>
                  <a:srgbClr val="000000"/>
                </a:solidFill>
                <a:ea typeface="Calibri" pitchFamily="34" charset="0"/>
                <a:cs typeface="Times New Roman" pitchFamily="18" charset="0"/>
              </a:rPr>
              <a:t> Etc…</a:t>
            </a:r>
          </a:p>
          <a:p>
            <a:endParaRPr lang="fr-CH" altLang="en-US" sz="2200" dirty="0">
              <a:solidFill>
                <a:srgbClr val="000000"/>
              </a:solidFill>
              <a:ea typeface="Calibri" pitchFamily="34" charset="0"/>
              <a:cs typeface="Times New Roman" pitchFamily="18" charset="0"/>
            </a:endParaRPr>
          </a:p>
        </p:txBody>
      </p:sp>
      <p:sp>
        <p:nvSpPr>
          <p:cNvPr id="249859" name="Rectangle 8"/>
          <p:cNvSpPr>
            <a:spLocks noChangeArrowheads="1"/>
          </p:cNvSpPr>
          <p:nvPr/>
        </p:nvSpPr>
        <p:spPr bwMode="auto">
          <a:xfrm>
            <a:off x="2375942" y="855663"/>
            <a:ext cx="4376262"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buClr>
                <a:srgbClr val="FFFFFF"/>
              </a:buClr>
              <a:buSzPct val="80000"/>
              <a:buFont typeface="Wingdings" pitchFamily="2" charset="2"/>
              <a:buNone/>
            </a:pPr>
            <a:r>
              <a:rPr lang="fr-CH" altLang="en-US" sz="2400" b="1" dirty="0" smtClean="0">
                <a:solidFill>
                  <a:srgbClr val="000000"/>
                </a:solidFill>
              </a:rPr>
              <a:t>Différents types d’appui militaire</a:t>
            </a:r>
            <a:endParaRPr lang="fr-CH" altLang="en-US" sz="2400" b="1" dirty="0">
              <a:solidFill>
                <a:srgbClr val="000000"/>
              </a:solidFill>
            </a:endParaRPr>
          </a:p>
        </p:txBody>
      </p:sp>
      <p:graphicFrame>
        <p:nvGraphicFramePr>
          <p:cNvPr id="249861" name="Object 5"/>
          <p:cNvGraphicFramePr>
            <a:graphicFrameLocks noChangeAspect="1"/>
          </p:cNvGraphicFramePr>
          <p:nvPr/>
        </p:nvGraphicFramePr>
        <p:xfrm>
          <a:off x="6453188" y="2200275"/>
          <a:ext cx="2473325" cy="3379788"/>
        </p:xfrm>
        <a:graphic>
          <a:graphicData uri="http://schemas.openxmlformats.org/presentationml/2006/ole">
            <mc:AlternateContent xmlns:mc="http://schemas.openxmlformats.org/markup-compatibility/2006">
              <mc:Choice xmlns:v="urn:schemas-microsoft-com:vml" Requires="v">
                <p:oleObj spid="_x0000_s250243" name="Acrobat Document" r:id="rId4" imgW="5676900" imgH="8020050" progId="AcroExch.Document.7">
                  <p:embed/>
                </p:oleObj>
              </mc:Choice>
              <mc:Fallback>
                <p:oleObj name="Acrobat Document" r:id="rId4" imgW="5676900" imgH="8020050" progId="AcroExch.Document.7">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53188" y="2200275"/>
                        <a:ext cx="2473325" cy="33797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49860" name="Rectangle 9"/>
          <p:cNvSpPr>
            <a:spLocks noChangeArrowheads="1"/>
          </p:cNvSpPr>
          <p:nvPr/>
        </p:nvSpPr>
        <p:spPr bwMode="auto">
          <a:xfrm>
            <a:off x="3688685" y="1431925"/>
            <a:ext cx="3151853" cy="3093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00"/>
              </a:buClr>
              <a:buFont typeface="Wingdings" pitchFamily="2" charset="2"/>
              <a:buChar char="v"/>
            </a:pPr>
            <a:r>
              <a:rPr lang="fr-CH" altLang="en-US" sz="2400" b="1" dirty="0" smtClean="0">
                <a:solidFill>
                  <a:srgbClr val="000000"/>
                </a:solidFill>
              </a:rPr>
              <a:t> Appui logistique</a:t>
            </a:r>
          </a:p>
          <a:p>
            <a:pPr eaLnBrk="1" hangingPunct="1">
              <a:buClr>
                <a:srgbClr val="000000"/>
              </a:buClr>
              <a:buSzPct val="80000"/>
              <a:buFontTx/>
              <a:buChar char="•"/>
            </a:pPr>
            <a:r>
              <a:rPr lang="fr-CH" altLang="en-US" sz="1900" dirty="0" smtClean="0">
                <a:solidFill>
                  <a:srgbClr val="000000"/>
                </a:solidFill>
              </a:rPr>
              <a:t> Transport</a:t>
            </a:r>
          </a:p>
          <a:p>
            <a:pPr eaLnBrk="1" hangingPunct="1">
              <a:buClr>
                <a:srgbClr val="000000"/>
              </a:buClr>
              <a:buSzPct val="80000"/>
              <a:buFontTx/>
              <a:buChar char="•"/>
            </a:pPr>
            <a:r>
              <a:rPr lang="fr-CH" altLang="en-US" sz="1900" dirty="0" smtClean="0">
                <a:solidFill>
                  <a:srgbClr val="000000"/>
                </a:solidFill>
              </a:rPr>
              <a:t> Relèvement</a:t>
            </a:r>
          </a:p>
          <a:p>
            <a:pPr eaLnBrk="1" hangingPunct="1">
              <a:buClr>
                <a:srgbClr val="000000"/>
              </a:buClr>
              <a:buSzPct val="80000"/>
              <a:buFontTx/>
              <a:buChar char="•"/>
            </a:pPr>
            <a:r>
              <a:rPr lang="fr-CH" altLang="en-US" sz="1900" dirty="0" smtClean="0">
                <a:solidFill>
                  <a:srgbClr val="000000"/>
                </a:solidFill>
              </a:rPr>
              <a:t> Génie</a:t>
            </a:r>
          </a:p>
          <a:p>
            <a:pPr eaLnBrk="1" hangingPunct="1">
              <a:buClr>
                <a:srgbClr val="000000"/>
              </a:buClr>
              <a:buSzPct val="80000"/>
              <a:buFontTx/>
              <a:buChar char="•"/>
            </a:pPr>
            <a:r>
              <a:rPr lang="fr-CH" altLang="en-US" sz="1900" dirty="0" smtClean="0">
                <a:solidFill>
                  <a:srgbClr val="000000"/>
                </a:solidFill>
              </a:rPr>
              <a:t> Construction</a:t>
            </a:r>
          </a:p>
          <a:p>
            <a:pPr eaLnBrk="1" hangingPunct="1">
              <a:buClr>
                <a:srgbClr val="000000"/>
              </a:buClr>
              <a:buSzPct val="80000"/>
              <a:buFontTx/>
              <a:buChar char="•"/>
            </a:pPr>
            <a:r>
              <a:rPr lang="fr-CH" altLang="en-US" sz="1900" dirty="0" smtClean="0">
                <a:solidFill>
                  <a:srgbClr val="000000"/>
                </a:solidFill>
              </a:rPr>
              <a:t> Communication</a:t>
            </a:r>
          </a:p>
          <a:p>
            <a:pPr eaLnBrk="1" hangingPunct="1">
              <a:buClr>
                <a:srgbClr val="000000"/>
              </a:buClr>
              <a:buSzPct val="80000"/>
              <a:buFontTx/>
              <a:buChar char="•"/>
            </a:pPr>
            <a:r>
              <a:rPr lang="fr-CH" altLang="en-US" sz="1900" dirty="0" smtClean="0">
                <a:solidFill>
                  <a:srgbClr val="000000"/>
                </a:solidFill>
              </a:rPr>
              <a:t> Prévisions météorologiques</a:t>
            </a:r>
          </a:p>
          <a:p>
            <a:pPr eaLnBrk="1" hangingPunct="1">
              <a:buClr>
                <a:srgbClr val="000000"/>
              </a:buClr>
              <a:buSzPct val="80000"/>
              <a:buFontTx/>
              <a:buChar char="•"/>
            </a:pPr>
            <a:r>
              <a:rPr lang="fr-CH" altLang="en-US" sz="1900" dirty="0" smtClean="0">
                <a:solidFill>
                  <a:srgbClr val="000000"/>
                </a:solidFill>
              </a:rPr>
              <a:t> Contrôle du trafic aérien</a:t>
            </a:r>
          </a:p>
          <a:p>
            <a:pPr eaLnBrk="1" hangingPunct="1">
              <a:buClr>
                <a:srgbClr val="000000"/>
              </a:buClr>
              <a:buSzPct val="80000"/>
              <a:buFontTx/>
              <a:buChar char="•"/>
            </a:pPr>
            <a:r>
              <a:rPr lang="fr-CH" altLang="en-US" sz="1900" dirty="0" smtClean="0">
                <a:solidFill>
                  <a:srgbClr val="000000"/>
                </a:solidFill>
              </a:rPr>
              <a:t> Évaluations conjointes</a:t>
            </a:r>
          </a:p>
          <a:p>
            <a:pPr eaLnBrk="1" hangingPunct="1">
              <a:buClr>
                <a:srgbClr val="000000"/>
              </a:buClr>
              <a:buSzPct val="80000"/>
              <a:buFontTx/>
              <a:buChar char="•"/>
            </a:pPr>
            <a:r>
              <a:rPr lang="fr-CH" altLang="en-US" sz="1900" dirty="0" smtClean="0">
                <a:solidFill>
                  <a:srgbClr val="000000"/>
                </a:solidFill>
              </a:rPr>
              <a:t> Etc…</a:t>
            </a:r>
            <a:endParaRPr lang="fr-CH" altLang="en-US" sz="1900" dirty="0">
              <a:solidFill>
                <a:srgbClr val="000000"/>
              </a:solidFill>
            </a:endParaRPr>
          </a:p>
        </p:txBody>
      </p:sp>
      <p:sp>
        <p:nvSpPr>
          <p:cNvPr id="249862" name="Text Box 5"/>
          <p:cNvSpPr txBox="1">
            <a:spLocks noChangeArrowheads="1"/>
          </p:cNvSpPr>
          <p:nvPr/>
        </p:nvSpPr>
        <p:spPr bwMode="auto">
          <a:xfrm>
            <a:off x="-49213" y="298450"/>
            <a:ext cx="9217026" cy="49244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en-US" sz="2600" b="1" dirty="0" smtClean="0">
                <a:solidFill>
                  <a:srgbClr val="0000FF"/>
                </a:solidFill>
              </a:rPr>
              <a:t>APPUI AUX ACTEURS HUMANITAIRES ET DU DÉVELOPPEMENT</a:t>
            </a:r>
            <a:endParaRPr lang="en-GB" altLang="en-US" sz="2600" b="1" dirty="0">
              <a:solidFill>
                <a:srgbClr val="0000FF"/>
              </a:solidFill>
            </a:endParaRPr>
          </a:p>
        </p:txBody>
      </p:sp>
      <p:sp>
        <p:nvSpPr>
          <p:cNvPr id="249866" name="Line 1030"/>
          <p:cNvSpPr>
            <a:spLocks noChangeShapeType="1"/>
          </p:cNvSpPr>
          <p:nvPr/>
        </p:nvSpPr>
        <p:spPr bwMode="auto">
          <a:xfrm flipH="1">
            <a:off x="847089" y="3769985"/>
            <a:ext cx="2458720" cy="152662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76200" cap="sq">
                <a:solidFill>
                  <a:srgbClr val="000000"/>
                </a:solidFill>
                <a:round/>
                <a:headEnd type="none" w="sm" len="sm"/>
                <a:tailEnd type="none" w="sm" len="sm"/>
              </a14:hiddenLine>
            </a:ext>
          </a:extLst>
        </p:spPr>
        <p:txBody>
          <a:bodyPr/>
          <a:lstStyle/>
          <a:p>
            <a:endParaRPr lang="fr-CH"/>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12" name="ZoneTexte 11"/>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pic>
        <p:nvPicPr>
          <p:cNvPr id="14" name="Picture 1029"/>
          <p:cNvPicPr>
            <a:picLocks noChangeAspect="1" noChangeArrowheads="1"/>
          </p:cNvPicPr>
          <p:nvPr/>
        </p:nvPicPr>
        <p:blipFill>
          <a:blip r:embed="rId6">
            <a:lum bright="-16000"/>
            <a:extLst>
              <a:ext uri="{28A0092B-C50C-407E-A947-70E740481C1C}">
                <a14:useLocalDpi xmlns:a14="http://schemas.microsoft.com/office/drawing/2010/main" val="0"/>
              </a:ext>
            </a:extLst>
          </a:blip>
          <a:srcRect/>
          <a:stretch>
            <a:fillRect/>
          </a:stretch>
        </p:blipFill>
        <p:spPr bwMode="auto">
          <a:xfrm>
            <a:off x="539750" y="3697288"/>
            <a:ext cx="2881313" cy="184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pic>
      <p:sp>
        <p:nvSpPr>
          <p:cNvPr id="15"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192</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3"/>
          <p:cNvSpPr>
            <a:spLocks noGrp="1" noRot="1" noChangeArrowheads="1"/>
          </p:cNvSpPr>
          <p:nvPr>
            <p:ph type="body" idx="1"/>
          </p:nvPr>
        </p:nvSpPr>
        <p:spPr bwMode="auto">
          <a:xfrm>
            <a:off x="193675" y="3044950"/>
            <a:ext cx="8794750" cy="2221078"/>
          </a:xfrm>
          <a:prstGeom prst="rect">
            <a:avLst/>
          </a:prstGeom>
          <a:solidFill>
            <a:srgbClr val="FFFFFF"/>
          </a:solidFill>
          <a:ln>
            <a:solidFill>
              <a:schemeClr val="tx1"/>
            </a:solidFill>
            <a:miter lim="800000"/>
            <a:headEnd/>
            <a:tailEnd/>
          </a:ln>
        </p:spPr>
        <p:txBody>
          <a:bodyPr vert="horz" wrap="square" lIns="91440" tIns="45720" rIns="91440" bIns="45720" numCol="1" anchor="t" anchorCtr="0" compatLnSpc="1">
            <a:prstTxWarp prst="textNoShape">
              <a:avLst/>
            </a:prstTxWarp>
          </a:bodyPr>
          <a:lstStyle/>
          <a:p>
            <a:pPr indent="0">
              <a:buClr>
                <a:srgbClr val="0000FF"/>
              </a:buClr>
              <a:buFont typeface="Wingdings" pitchFamily="2" charset="2"/>
              <a:buChar char="ª"/>
            </a:pPr>
            <a:r>
              <a:rPr lang="fr-FR" sz="1900" dirty="0">
                <a:solidFill>
                  <a:schemeClr val="tx1"/>
                </a:solidFill>
                <a:latin typeface="Calibri" panose="020F0502020204030204" pitchFamily="34" charset="0"/>
              </a:rPr>
              <a:t>Les MILITAIRES ont pour mandat de permettre à </a:t>
            </a:r>
            <a:r>
              <a:rPr lang="fr-FR" sz="1900" dirty="0">
                <a:solidFill>
                  <a:srgbClr val="00269E"/>
                </a:solidFill>
                <a:latin typeface="Calibri" panose="020F0502020204030204" pitchFamily="34" charset="0"/>
              </a:rPr>
              <a:t>l’ensemble des acteurs </a:t>
            </a:r>
            <a:r>
              <a:rPr lang="fr-FR" sz="1900" dirty="0">
                <a:solidFill>
                  <a:schemeClr val="tx1"/>
                </a:solidFill>
                <a:latin typeface="Calibri" panose="020F0502020204030204" pitchFamily="34" charset="0"/>
              </a:rPr>
              <a:t>de la mission la </a:t>
            </a:r>
            <a:r>
              <a:rPr lang="fr-FR" sz="1900" dirty="0">
                <a:solidFill>
                  <a:srgbClr val="00269E"/>
                </a:solidFill>
                <a:latin typeface="Calibri" panose="020F0502020204030204" pitchFamily="34" charset="0"/>
              </a:rPr>
              <a:t>liberté de circulation </a:t>
            </a:r>
            <a:r>
              <a:rPr lang="fr-FR" sz="1900" dirty="0">
                <a:solidFill>
                  <a:schemeClr val="tx1"/>
                </a:solidFill>
                <a:latin typeface="Calibri" panose="020F0502020204030204" pitchFamily="34" charset="0"/>
              </a:rPr>
              <a:t>et la </a:t>
            </a:r>
            <a:r>
              <a:rPr lang="fr-FR" sz="1900" dirty="0">
                <a:solidFill>
                  <a:srgbClr val="00269E"/>
                </a:solidFill>
                <a:latin typeface="Calibri" panose="020F0502020204030204" pitchFamily="34" charset="0"/>
              </a:rPr>
              <a:t>latitude opérationnelle</a:t>
            </a:r>
            <a:r>
              <a:rPr lang="fr-FR" sz="1900" dirty="0" smtClean="0">
                <a:solidFill>
                  <a:schemeClr val="tx1"/>
                </a:solidFill>
                <a:latin typeface="Calibri" panose="020F0502020204030204" pitchFamily="34" charset="0"/>
              </a:rPr>
              <a:t>…</a:t>
            </a:r>
            <a:endParaRPr lang="en-US" altLang="en-US" sz="1900" dirty="0" smtClean="0">
              <a:solidFill>
                <a:schemeClr val="tx1"/>
              </a:solidFill>
              <a:latin typeface="Calibri" pitchFamily="34" charset="0"/>
              <a:cs typeface="Arial" pitchFamily="34" charset="0"/>
            </a:endParaRPr>
          </a:p>
          <a:p>
            <a:pPr indent="0">
              <a:buClr>
                <a:srgbClr val="800000"/>
              </a:buClr>
              <a:buSzPct val="150000"/>
              <a:buFont typeface="Wingdings" pitchFamily="2" charset="2"/>
              <a:buChar char="û"/>
            </a:pPr>
            <a:r>
              <a:rPr lang="fr-FR" sz="1900" dirty="0">
                <a:solidFill>
                  <a:schemeClr val="tx1"/>
                </a:solidFill>
                <a:latin typeface="Calibri" panose="020F0502020204030204" pitchFamily="34" charset="0"/>
              </a:rPr>
              <a:t>Mais, en même temps, l’ESPACE HUMANITAIRE doit être indépendant de la composante militaire </a:t>
            </a:r>
            <a:r>
              <a:rPr lang="fr-FR" sz="1900" dirty="0" smtClean="0">
                <a:solidFill>
                  <a:schemeClr val="tx1"/>
                </a:solidFill>
                <a:latin typeface="Calibri" panose="020F0502020204030204" pitchFamily="34" charset="0"/>
              </a:rPr>
              <a:t>!</a:t>
            </a:r>
            <a:endParaRPr lang="en-US" altLang="en-US" sz="1900" dirty="0" smtClean="0">
              <a:solidFill>
                <a:schemeClr val="tx1"/>
              </a:solidFill>
              <a:latin typeface="Calibri" pitchFamily="34" charset="0"/>
              <a:cs typeface="Arial" pitchFamily="34" charset="0"/>
            </a:endParaRPr>
          </a:p>
          <a:p>
            <a:pPr indent="0">
              <a:buFont typeface="Wingdings" pitchFamily="2" charset="2"/>
              <a:buChar char="ð"/>
            </a:pPr>
            <a:r>
              <a:rPr lang="fr-FR" sz="1900" dirty="0">
                <a:solidFill>
                  <a:srgbClr val="00269E"/>
                </a:solidFill>
                <a:latin typeface="Calibri" panose="020F0502020204030204" pitchFamily="34" charset="0"/>
              </a:rPr>
              <a:t>Un profil adéquat, une position équilibrée et une coordination efficace</a:t>
            </a:r>
            <a:r>
              <a:rPr lang="fr-FR" sz="1900" dirty="0">
                <a:solidFill>
                  <a:schemeClr val="tx1"/>
                </a:solidFill>
                <a:latin typeface="Calibri" panose="020F0502020204030204" pitchFamily="34" charset="0"/>
              </a:rPr>
              <a:t> sont des éléments importants que les </a:t>
            </a:r>
            <a:r>
              <a:rPr lang="fr-FR" sz="1900" dirty="0">
                <a:solidFill>
                  <a:srgbClr val="00269E"/>
                </a:solidFill>
                <a:latin typeface="Calibri" panose="020F0502020204030204" pitchFamily="34" charset="0"/>
              </a:rPr>
              <a:t>militaires</a:t>
            </a:r>
            <a:r>
              <a:rPr lang="fr-FR" sz="1900" dirty="0">
                <a:solidFill>
                  <a:schemeClr val="tx1"/>
                </a:solidFill>
                <a:latin typeface="Calibri" panose="020F0502020204030204" pitchFamily="34" charset="0"/>
              </a:rPr>
              <a:t> doivent adopter ou appliquer pour créer cette situation</a:t>
            </a:r>
            <a:r>
              <a:rPr lang="fr-FR" sz="1900" dirty="0" smtClean="0">
                <a:solidFill>
                  <a:schemeClr val="tx1"/>
                </a:solidFill>
                <a:latin typeface="Calibri" panose="020F0502020204030204" pitchFamily="34" charset="0"/>
              </a:rPr>
              <a:t>.</a:t>
            </a:r>
            <a:endParaRPr lang="en-US" altLang="en-US" sz="1900" dirty="0" smtClean="0">
              <a:solidFill>
                <a:schemeClr val="tx1"/>
              </a:solidFill>
              <a:latin typeface="Calibri" pitchFamily="34" charset="0"/>
              <a:cs typeface="Arial" pitchFamily="34" charset="0"/>
            </a:endParaRPr>
          </a:p>
        </p:txBody>
      </p:sp>
      <p:sp>
        <p:nvSpPr>
          <p:cNvPr id="250883" name="Rectangle 7"/>
          <p:cNvSpPr>
            <a:spLocks noChangeArrowheads="1"/>
          </p:cNvSpPr>
          <p:nvPr/>
        </p:nvSpPr>
        <p:spPr bwMode="auto">
          <a:xfrm>
            <a:off x="1074614" y="817563"/>
            <a:ext cx="6972550"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400" b="1" dirty="0"/>
              <a:t>Sécurité : création de conditions sûres et </a:t>
            </a:r>
            <a:r>
              <a:rPr lang="fr-FR" sz="2400" b="1" dirty="0" smtClean="0"/>
              <a:t>favorables</a:t>
            </a:r>
            <a:endParaRPr lang="en-GB" altLang="en-US" sz="2400" b="1" dirty="0">
              <a:solidFill>
                <a:srgbClr val="000000"/>
              </a:solidFill>
            </a:endParaRPr>
          </a:p>
        </p:txBody>
      </p:sp>
      <p:sp>
        <p:nvSpPr>
          <p:cNvPr id="11276" name="Rounded Rectangle 4"/>
          <p:cNvSpPr>
            <a:spLocks noChangeArrowheads="1"/>
          </p:cNvSpPr>
          <p:nvPr/>
        </p:nvSpPr>
        <p:spPr bwMode="auto">
          <a:xfrm>
            <a:off x="247650" y="1486087"/>
            <a:ext cx="8740775" cy="1366838"/>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eaLnBrk="1" hangingPunct="1">
              <a:defRPr/>
            </a:pPr>
            <a:r>
              <a:rPr lang="en-US" altLang="en-US" sz="2100" b="1" dirty="0" err="1" smtClean="0">
                <a:solidFill>
                  <a:srgbClr val="000000"/>
                </a:solidFill>
                <a:effectLst>
                  <a:outerShdw blurRad="38100" dist="38100" dir="2700000" algn="tl">
                    <a:srgbClr val="C0C0C0"/>
                  </a:outerShdw>
                </a:effectLst>
                <a:ea typeface="ヒラギノ明朝 ProN W3"/>
                <a:cs typeface="ヒラギノ明朝 ProN W3"/>
                <a:sym typeface="Times New Roman" pitchFamily="18" charset="0"/>
              </a:rPr>
              <a:t>Espace</a:t>
            </a:r>
            <a:r>
              <a:rPr lang="en-US" altLang="en-US" sz="2100" b="1" dirty="0" smtClean="0">
                <a:solidFill>
                  <a:srgbClr val="000000"/>
                </a:solidFill>
                <a:effectLst>
                  <a:outerShdw blurRad="38100" dist="38100" dir="2700000" algn="tl">
                    <a:srgbClr val="C0C0C0"/>
                  </a:outerShdw>
                </a:effectLst>
                <a:ea typeface="ヒラギノ明朝 ProN W3"/>
                <a:cs typeface="ヒラギノ明朝 ProN W3"/>
                <a:sym typeface="Times New Roman" pitchFamily="18" charset="0"/>
              </a:rPr>
              <a:t> </a:t>
            </a:r>
            <a:r>
              <a:rPr lang="en-US" altLang="en-US" sz="2100" b="1" dirty="0" err="1" smtClean="0">
                <a:solidFill>
                  <a:srgbClr val="000000"/>
                </a:solidFill>
                <a:effectLst>
                  <a:outerShdw blurRad="38100" dist="38100" dir="2700000" algn="tl">
                    <a:srgbClr val="C0C0C0"/>
                  </a:outerShdw>
                </a:effectLst>
                <a:ea typeface="ヒラギノ明朝 ProN W3"/>
                <a:cs typeface="ヒラギノ明朝 ProN W3"/>
                <a:sym typeface="Times New Roman" pitchFamily="18" charset="0"/>
              </a:rPr>
              <a:t>humanitaire</a:t>
            </a:r>
            <a:r>
              <a:rPr lang="en-US" altLang="en-US" sz="2100" b="1" dirty="0" smtClean="0">
                <a:solidFill>
                  <a:srgbClr val="000000"/>
                </a:solidFill>
                <a:ea typeface="ヒラギノ明朝 ProN W3"/>
                <a:cs typeface="ヒラギノ明朝 ProN W3"/>
                <a:sym typeface="Times New Roman" pitchFamily="18" charset="0"/>
              </a:rPr>
              <a:t> =</a:t>
            </a:r>
            <a:r>
              <a:rPr lang="en-US" altLang="en-US" sz="2100" b="1" dirty="0" smtClean="0">
                <a:solidFill>
                  <a:srgbClr val="404040"/>
                </a:solidFill>
                <a:ea typeface="ヒラギノ明朝 ProN W3"/>
                <a:cs typeface="ヒラギノ明朝 ProN W3"/>
                <a:sym typeface="Times New Roman" pitchFamily="18" charset="0"/>
              </a:rPr>
              <a:t>  </a:t>
            </a:r>
            <a:r>
              <a:rPr lang="fr-FR" sz="2100" b="1" dirty="0"/>
              <a:t>Environnement dans lequel l’octroi d’une assistance humanitaire </a:t>
            </a:r>
            <a:r>
              <a:rPr lang="fr-FR" sz="2100" b="1" dirty="0" smtClean="0"/>
              <a:t>est </a:t>
            </a:r>
            <a:r>
              <a:rPr lang="fr-FR" sz="2100" b="1" i="1" dirty="0">
                <a:solidFill>
                  <a:srgbClr val="00269E"/>
                </a:solidFill>
              </a:rPr>
              <a:t>indépendant de l’action militaire et </a:t>
            </a:r>
            <a:r>
              <a:rPr lang="fr-FR" sz="2100" b="1" i="1" dirty="0" smtClean="0">
                <a:solidFill>
                  <a:srgbClr val="00269E"/>
                </a:solidFill>
              </a:rPr>
              <a:t>politique</a:t>
            </a:r>
            <a:r>
              <a:rPr lang="en-US" altLang="en-US" sz="2100" b="1" dirty="0" smtClean="0">
                <a:solidFill>
                  <a:srgbClr val="000000"/>
                </a:solidFill>
                <a:sym typeface="Times New Roman" pitchFamily="18" charset="0"/>
              </a:rPr>
              <a:t>. </a:t>
            </a:r>
            <a:r>
              <a:rPr lang="en-US" altLang="en-US" sz="2100" b="1" dirty="0" smtClean="0">
                <a:solidFill>
                  <a:srgbClr val="000000"/>
                </a:solidFill>
                <a:ea typeface="ヒラギノ明朝 ProN W3"/>
                <a:cs typeface="ヒラギノ明朝 ProN W3"/>
                <a:sym typeface="Times New Roman" pitchFamily="18" charset="0"/>
              </a:rPr>
              <a:t>(</a:t>
            </a:r>
            <a:r>
              <a:rPr lang="fr-FR" sz="2100" b="1" dirty="0"/>
              <a:t>Directives MCDA – sur l’utilisation des ressources militaires et de protection </a:t>
            </a:r>
            <a:r>
              <a:rPr lang="fr-FR" sz="2100" b="1" dirty="0" smtClean="0"/>
              <a:t>civile</a:t>
            </a:r>
            <a:r>
              <a:rPr lang="en-US" altLang="en-US" sz="2100" b="1" dirty="0" smtClean="0">
                <a:solidFill>
                  <a:srgbClr val="000000"/>
                </a:solidFill>
                <a:ea typeface="ヒラギノ明朝 ProN W3"/>
                <a:cs typeface="ヒラギノ明朝 ProN W3"/>
                <a:sym typeface="Times New Roman" pitchFamily="18" charset="0"/>
              </a:rPr>
              <a:t>)</a:t>
            </a:r>
          </a:p>
          <a:p>
            <a:pPr eaLnBrk="1" hangingPunct="1">
              <a:defRPr/>
            </a:pPr>
            <a:endParaRPr lang="en-US" altLang="en-US" sz="2100" b="1" dirty="0" smtClean="0">
              <a:solidFill>
                <a:srgbClr val="FFFFFF"/>
              </a:solidFill>
              <a:ea typeface="ヒラギノ明朝 ProN W3"/>
              <a:cs typeface="ヒラギノ明朝 ProN W3"/>
              <a:sym typeface="Times New Roman" pitchFamily="18" charset="0"/>
            </a:endParaRPr>
          </a:p>
        </p:txBody>
      </p:sp>
      <p:pic>
        <p:nvPicPr>
          <p:cNvPr id="250885" name="Picture 9"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4260" y="5383378"/>
            <a:ext cx="465138"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886" name="Text Box 15"/>
          <p:cNvSpPr txBox="1">
            <a:spLocks noChangeArrowheads="1"/>
          </p:cNvSpPr>
          <p:nvPr/>
        </p:nvSpPr>
        <p:spPr bwMode="auto">
          <a:xfrm>
            <a:off x="1000335" y="5387655"/>
            <a:ext cx="7873025" cy="12464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000000"/>
              </a:buClr>
              <a:buSzPct val="80000"/>
              <a:buFont typeface="Wingdings" pitchFamily="2" charset="2"/>
              <a:buChar char="Ø"/>
            </a:pPr>
            <a:r>
              <a:rPr lang="en-GB" altLang="en-US" sz="1500" dirty="0">
                <a:solidFill>
                  <a:srgbClr val="000000"/>
                </a:solidFill>
              </a:rPr>
              <a:t> </a:t>
            </a:r>
            <a:r>
              <a:rPr lang="fr-FR" sz="1500" b="1" dirty="0"/>
              <a:t>La MINUSMA (la Mission multidimensionnelle intégrée des Nations Unies pour la stabilisation au Mali) </a:t>
            </a:r>
            <a:r>
              <a:rPr lang="fr-FR" sz="1500" dirty="0"/>
              <a:t>en juillet 2013 : à Tombouctou, coordination très adaptée entre la BTL CDR (la Commission dialogue et réconciliation) et les acteurs humanitaires et du </a:t>
            </a:r>
            <a:r>
              <a:rPr lang="fr-FR" sz="1500" dirty="0" smtClean="0"/>
              <a:t>développement </a:t>
            </a:r>
            <a:r>
              <a:rPr lang="fr-FR" sz="1500" dirty="0"/>
              <a:t>liés à l’ONU, sur la base de brefs exposés quotidiens et d’une compréhension réciproque – création du concept de </a:t>
            </a:r>
            <a:r>
              <a:rPr lang="fr-FR" sz="1500" b="1" dirty="0">
                <a:solidFill>
                  <a:srgbClr val="00269E"/>
                </a:solidFill>
              </a:rPr>
              <a:t>« coordination due à la chance </a:t>
            </a:r>
            <a:r>
              <a:rPr lang="fr-FR" sz="1500" b="1" dirty="0" smtClean="0">
                <a:solidFill>
                  <a:srgbClr val="00269E"/>
                </a:solidFill>
              </a:rPr>
              <a:t>»</a:t>
            </a:r>
            <a:r>
              <a:rPr lang="fr-FR" sz="1500" b="1" dirty="0" smtClean="0"/>
              <a:t>.</a:t>
            </a:r>
            <a:endParaRPr lang="en-GB" altLang="en-US" sz="1500" b="1" dirty="0">
              <a:solidFill>
                <a:srgbClr val="0000FF"/>
              </a:solidFill>
            </a:endParaRPr>
          </a:p>
        </p:txBody>
      </p:sp>
      <p:sp>
        <p:nvSpPr>
          <p:cNvPr id="250887" name="Rectangle 8"/>
          <p:cNvSpPr>
            <a:spLocks noChangeArrowheads="1"/>
          </p:cNvSpPr>
          <p:nvPr/>
        </p:nvSpPr>
        <p:spPr bwMode="auto">
          <a:xfrm>
            <a:off x="2909778" y="238125"/>
            <a:ext cx="3273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800" b="1" dirty="0" smtClean="0">
                <a:solidFill>
                  <a:srgbClr val="000000"/>
                </a:solidFill>
              </a:rPr>
              <a:t>APPUI À LA MISSION</a:t>
            </a:r>
            <a:endParaRPr lang="en-GB" altLang="en-US" sz="2800" b="1" dirty="0">
              <a:solidFill>
                <a:srgbClr val="000000"/>
              </a:solidFill>
            </a:endParaRP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10" name="ZoneTexte 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193</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1906" name="Rectangle 3"/>
          <p:cNvSpPr>
            <a:spLocks noGrp="1" noChangeArrowheads="1"/>
          </p:cNvSpPr>
          <p:nvPr>
            <p:ph type="body" idx="4294967295"/>
          </p:nvPr>
        </p:nvSpPr>
        <p:spPr bwMode="auto">
          <a:xfrm>
            <a:off x="193676" y="1470025"/>
            <a:ext cx="5178650" cy="3506788"/>
          </a:xfrm>
          <a:prstGeom prst="rect">
            <a:avLst/>
          </a:prstGeom>
          <a:solidFill>
            <a:srgbClr val="FFFFFF"/>
          </a:solidFill>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CH" altLang="en-US" dirty="0" smtClean="0">
                <a:solidFill>
                  <a:srgbClr val="0000FF"/>
                </a:solidFill>
                <a:latin typeface="Calibri" pitchFamily="34" charset="0"/>
                <a:cs typeface="Arial" pitchFamily="34" charset="0"/>
              </a:rPr>
              <a:t>Cela doit être un dernier recours</a:t>
            </a:r>
          </a:p>
          <a:p>
            <a:pPr eaLnBrk="1" hangingPunct="1">
              <a:buFont typeface="Wingdings" pitchFamily="2" charset="2"/>
              <a:buNone/>
            </a:pPr>
            <a:r>
              <a:rPr lang="fr-CH" altLang="en-US" b="0" dirty="0" smtClean="0">
                <a:solidFill>
                  <a:schemeClr val="tx1"/>
                </a:solidFill>
                <a:latin typeface="Calibri" pitchFamily="34" charset="0"/>
                <a:cs typeface="Arial" pitchFamily="34" charset="0"/>
              </a:rPr>
              <a:t>	</a:t>
            </a:r>
          </a:p>
          <a:p>
            <a:pPr eaLnBrk="1" hangingPunct="1"/>
            <a:r>
              <a:rPr lang="fr-CH" altLang="en-US" dirty="0" smtClean="0">
                <a:solidFill>
                  <a:srgbClr val="0000FF"/>
                </a:solidFill>
                <a:latin typeface="Calibri" pitchFamily="34" charset="0"/>
                <a:cs typeface="Arial" pitchFamily="34" charset="0"/>
              </a:rPr>
              <a:t>Primauté des organisations humanitaires</a:t>
            </a:r>
            <a:endParaRPr lang="fr-CH" altLang="en-US" b="0" dirty="0" smtClean="0">
              <a:solidFill>
                <a:schemeClr val="tx1"/>
              </a:solidFill>
              <a:latin typeface="Calibri" pitchFamily="34" charset="0"/>
              <a:cs typeface="Arial" pitchFamily="34" charset="0"/>
            </a:endParaRPr>
          </a:p>
          <a:p>
            <a:pPr eaLnBrk="1" hangingPunct="1">
              <a:buFontTx/>
              <a:buNone/>
            </a:pPr>
            <a:r>
              <a:rPr lang="fr-CH" altLang="en-US" b="0" dirty="0" smtClean="0">
                <a:solidFill>
                  <a:schemeClr val="tx1"/>
                </a:solidFill>
                <a:latin typeface="Calibri" pitchFamily="34" charset="0"/>
                <a:cs typeface="Arial" pitchFamily="34" charset="0"/>
              </a:rPr>
              <a:t> 	</a:t>
            </a:r>
          </a:p>
          <a:p>
            <a:pPr eaLnBrk="1" hangingPunct="1"/>
            <a:r>
              <a:rPr lang="fr-CH" altLang="en-US" dirty="0" smtClean="0">
                <a:solidFill>
                  <a:srgbClr val="0000FF"/>
                </a:solidFill>
                <a:latin typeface="Calibri" pitchFamily="34" charset="0"/>
                <a:cs typeface="Arial" pitchFamily="34" charset="0"/>
              </a:rPr>
              <a:t>Primauté des critères humanitaires</a:t>
            </a:r>
            <a:endParaRPr lang="fr-CH" altLang="en-US" b="0" dirty="0" smtClean="0">
              <a:solidFill>
                <a:schemeClr val="tx1"/>
              </a:solidFill>
              <a:latin typeface="Calibri" pitchFamily="34" charset="0"/>
              <a:cs typeface="Arial" pitchFamily="34" charset="0"/>
            </a:endParaRPr>
          </a:p>
          <a:p>
            <a:pPr eaLnBrk="1" hangingPunct="1">
              <a:buFontTx/>
              <a:buNone/>
            </a:pPr>
            <a:endParaRPr lang="fr-CH" altLang="en-US" b="0" dirty="0" smtClean="0">
              <a:solidFill>
                <a:schemeClr val="tx1"/>
              </a:solidFill>
              <a:latin typeface="Calibri" pitchFamily="34" charset="0"/>
              <a:cs typeface="Arial" pitchFamily="34" charset="0"/>
            </a:endParaRPr>
          </a:p>
          <a:p>
            <a:pPr eaLnBrk="1" hangingPunct="1"/>
            <a:r>
              <a:rPr lang="fr-CH" altLang="en-US" dirty="0" smtClean="0">
                <a:solidFill>
                  <a:srgbClr val="0000FF"/>
                </a:solidFill>
                <a:latin typeface="Calibri" pitchFamily="34" charset="0"/>
                <a:cs typeface="Arial" pitchFamily="34" charset="0"/>
              </a:rPr>
              <a:t>Principes humanitaires</a:t>
            </a:r>
          </a:p>
          <a:p>
            <a:pPr eaLnBrk="1" hangingPunct="1">
              <a:buFontTx/>
              <a:buNone/>
            </a:pPr>
            <a:endParaRPr lang="en-US" altLang="en-US" b="0" dirty="0" smtClean="0">
              <a:solidFill>
                <a:schemeClr val="tx1"/>
              </a:solidFill>
              <a:latin typeface="Calibri" pitchFamily="34" charset="0"/>
              <a:cs typeface="Arial" pitchFamily="34" charset="0"/>
            </a:endParaRPr>
          </a:p>
        </p:txBody>
      </p:sp>
      <p:sp>
        <p:nvSpPr>
          <p:cNvPr id="251907" name="Rectangle 7"/>
          <p:cNvSpPr>
            <a:spLocks noChangeArrowheads="1"/>
          </p:cNvSpPr>
          <p:nvPr/>
        </p:nvSpPr>
        <p:spPr bwMode="auto">
          <a:xfrm>
            <a:off x="936203" y="817563"/>
            <a:ext cx="7211269"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400" b="1" dirty="0"/>
              <a:t>Principes directeurs du recours à des escortes armées</a:t>
            </a:r>
            <a:endParaRPr lang="en-GB" altLang="en-US" sz="2400" b="1" dirty="0">
              <a:solidFill>
                <a:srgbClr val="000000"/>
              </a:solidFill>
            </a:endParaRPr>
          </a:p>
        </p:txBody>
      </p:sp>
      <p:pic>
        <p:nvPicPr>
          <p:cNvPr id="25190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76850" y="1355725"/>
            <a:ext cx="3101975" cy="4378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51909" name="Rectangle 5"/>
          <p:cNvSpPr>
            <a:spLocks noChangeArrowheads="1"/>
          </p:cNvSpPr>
          <p:nvPr/>
        </p:nvSpPr>
        <p:spPr bwMode="auto">
          <a:xfrm>
            <a:off x="4802188" y="5708808"/>
            <a:ext cx="3917950" cy="830997"/>
          </a:xfrm>
          <a:prstGeom prst="rect">
            <a:avLst/>
          </a:prstGeom>
          <a:solidFill>
            <a:srgbClr val="FFFFCC"/>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1600" dirty="0" smtClean="0"/>
              <a:t>«</a:t>
            </a:r>
            <a:r>
              <a:rPr lang="fr-FR" sz="1600" dirty="0"/>
              <a:t> Les convois humanitaires NE SERONT PAS accompagnés d’escortes armées ou militaires »</a:t>
            </a:r>
            <a:endParaRPr lang="en-US" altLang="en-US" sz="1600" dirty="0">
              <a:solidFill>
                <a:srgbClr val="000000"/>
              </a:solidFill>
            </a:endParaRPr>
          </a:p>
        </p:txBody>
      </p:sp>
      <p:sp>
        <p:nvSpPr>
          <p:cNvPr id="251910" name="Rectangle 8"/>
          <p:cNvSpPr>
            <a:spLocks noChangeArrowheads="1"/>
          </p:cNvSpPr>
          <p:nvPr/>
        </p:nvSpPr>
        <p:spPr bwMode="auto">
          <a:xfrm>
            <a:off x="-343840" y="238125"/>
            <a:ext cx="964668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en-US" sz="2700" b="1" dirty="0">
                <a:solidFill>
                  <a:srgbClr val="0000FF"/>
                </a:solidFill>
              </a:rPr>
              <a:t>APPUI AUX ACTEURS HUMANITAIRES ET DU DÉVELOPPEMENT</a:t>
            </a:r>
            <a:endParaRPr lang="en-GB" altLang="en-US" sz="2700" b="1" dirty="0">
              <a:solidFill>
                <a:srgbClr val="000000"/>
              </a:solidFill>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 name="ZoneTexte 1"/>
          <p:cNvSpPr txBox="1"/>
          <p:nvPr/>
        </p:nvSpPr>
        <p:spPr>
          <a:xfrm>
            <a:off x="5570530" y="1969610"/>
            <a:ext cx="2500132" cy="1569660"/>
          </a:xfrm>
          <a:prstGeom prst="rect">
            <a:avLst/>
          </a:prstGeom>
          <a:solidFill>
            <a:schemeClr val="bg1"/>
          </a:solidFill>
        </p:spPr>
        <p:txBody>
          <a:bodyPr wrap="square" rtlCol="0">
            <a:spAutoFit/>
          </a:bodyPr>
          <a:lstStyle/>
          <a:p>
            <a:pPr algn="ctr"/>
            <a:r>
              <a:rPr lang="fr-FR" sz="1200" b="1" dirty="0"/>
              <a:t>Directives non contraignantes de </a:t>
            </a:r>
            <a:r>
              <a:rPr lang="fr-FR" sz="1200" b="1" dirty="0" smtClean="0"/>
              <a:t>l’IASC </a:t>
            </a:r>
            <a:r>
              <a:rPr lang="fr-FR" sz="1200" b="1" dirty="0"/>
              <a:t>sur le recours à des escortes </a:t>
            </a:r>
            <a:r>
              <a:rPr lang="fr-FR" sz="1200" b="1" dirty="0" smtClean="0"/>
              <a:t>armées </a:t>
            </a:r>
            <a:r>
              <a:rPr lang="fr-FR" sz="1200" dirty="0"/>
              <a:t>p</a:t>
            </a:r>
            <a:r>
              <a:rPr lang="fr-FR" sz="1200" b="1" dirty="0"/>
              <a:t>our accompagner les convois </a:t>
            </a:r>
            <a:r>
              <a:rPr lang="fr-FR" sz="1200" b="1" dirty="0" smtClean="0"/>
              <a:t>humanitaires</a:t>
            </a:r>
          </a:p>
          <a:p>
            <a:pPr algn="ctr"/>
            <a:endParaRPr lang="fr-FR" sz="1200" b="1" dirty="0"/>
          </a:p>
          <a:p>
            <a:pPr algn="ctr"/>
            <a:endParaRPr lang="fr-FR" sz="1200" b="1" dirty="0" smtClean="0"/>
          </a:p>
          <a:p>
            <a:pPr algn="ctr"/>
            <a:r>
              <a:rPr lang="fr-FR" sz="1200" b="1" dirty="0" smtClean="0"/>
              <a:t>27 février 2013</a:t>
            </a:r>
          </a:p>
          <a:p>
            <a:pPr algn="ctr"/>
            <a:r>
              <a:rPr lang="fr-FR" sz="1200" b="1" dirty="0"/>
              <a:t>	</a:t>
            </a:r>
            <a:endParaRPr lang="fr-CH" sz="1200" dirty="0"/>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194</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2930" name="Rounded Rectangle 5"/>
          <p:cNvSpPr>
            <a:spLocks noChangeArrowheads="1"/>
          </p:cNvSpPr>
          <p:nvPr/>
        </p:nvSpPr>
        <p:spPr bwMode="auto">
          <a:xfrm>
            <a:off x="231775" y="2662238"/>
            <a:ext cx="8701088" cy="1957387"/>
          </a:xfrm>
          <a:prstGeom prst="roundRect">
            <a:avLst>
              <a:gd name="adj" fmla="val 10769"/>
            </a:avLst>
          </a:prstGeom>
          <a:solidFill>
            <a:srgbClr val="CC99FF">
              <a:alpha val="34901"/>
            </a:srgbClr>
          </a:solidFill>
          <a:ln w="25400" algn="ctr">
            <a:solidFill>
              <a:srgbClr val="FF0000"/>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en-US" sz="1800" b="1" u="sng" dirty="0" smtClean="0">
                <a:solidFill>
                  <a:srgbClr val="000000"/>
                </a:solidFill>
              </a:rPr>
              <a:t>EXCEPTION</a:t>
            </a:r>
            <a:r>
              <a:rPr lang="en-GB" altLang="en-US" sz="1800" b="1" dirty="0" smtClean="0">
                <a:solidFill>
                  <a:srgbClr val="000000"/>
                </a:solidFill>
              </a:rPr>
              <a:t> : </a:t>
            </a:r>
            <a:r>
              <a:rPr lang="fr-FR" sz="1800" b="1" dirty="0"/>
              <a:t>en dernier recours, et uniquement si TOUS le critères suivants sont remplis </a:t>
            </a:r>
            <a:r>
              <a:rPr lang="fr-FR" sz="1800" b="1" dirty="0" smtClean="0"/>
              <a:t>:</a:t>
            </a:r>
            <a:endParaRPr lang="en-GB" altLang="en-US" sz="1800" b="1" dirty="0">
              <a:solidFill>
                <a:srgbClr val="000000"/>
              </a:solidFill>
            </a:endParaRPr>
          </a:p>
          <a:p>
            <a:pPr eaLnBrk="1" hangingPunct="1">
              <a:buClr>
                <a:srgbClr val="000000"/>
              </a:buClr>
              <a:buSzPct val="80000"/>
              <a:buFontTx/>
              <a:buChar char="o"/>
            </a:pPr>
            <a:r>
              <a:rPr lang="en-US" altLang="en-US" sz="1800" b="1" dirty="0">
                <a:solidFill>
                  <a:srgbClr val="000000"/>
                </a:solidFill>
              </a:rPr>
              <a:t> </a:t>
            </a:r>
            <a:r>
              <a:rPr lang="fr-FR" sz="1800" b="1" dirty="0"/>
              <a:t>Importance relative des besoins humanitaires et du programme</a:t>
            </a:r>
            <a:endParaRPr lang="en-US" altLang="en-US" sz="1800" b="1" dirty="0">
              <a:solidFill>
                <a:srgbClr val="000000"/>
              </a:solidFill>
            </a:endParaRPr>
          </a:p>
          <a:p>
            <a:pPr eaLnBrk="1" hangingPunct="1">
              <a:buClr>
                <a:srgbClr val="000000"/>
              </a:buClr>
              <a:buSzPct val="80000"/>
              <a:buFontTx/>
              <a:buChar char="o"/>
            </a:pPr>
            <a:r>
              <a:rPr lang="en-US" altLang="en-US" sz="1800" b="1" dirty="0">
                <a:solidFill>
                  <a:srgbClr val="000000"/>
                </a:solidFill>
              </a:rPr>
              <a:t> </a:t>
            </a:r>
            <a:r>
              <a:rPr lang="fr-FR" sz="1800" b="1" dirty="0"/>
              <a:t>Autorités </a:t>
            </a:r>
            <a:r>
              <a:rPr lang="fr-FR" sz="1800" b="1" dirty="0" smtClean="0"/>
              <a:t>responsables</a:t>
            </a:r>
          </a:p>
          <a:p>
            <a:pPr eaLnBrk="1" hangingPunct="1">
              <a:buClr>
                <a:srgbClr val="000000"/>
              </a:buClr>
              <a:buSzPct val="80000"/>
              <a:buFontTx/>
              <a:buChar char="o"/>
            </a:pPr>
            <a:r>
              <a:rPr lang="en-US" altLang="en-US" sz="1800" b="1" dirty="0" smtClean="0">
                <a:solidFill>
                  <a:srgbClr val="000000"/>
                </a:solidFill>
              </a:rPr>
              <a:t> </a:t>
            </a:r>
            <a:r>
              <a:rPr lang="fr-FR" sz="1800" b="1" dirty="0"/>
              <a:t>Sûreté et sécurité</a:t>
            </a:r>
            <a:endParaRPr lang="en-US" altLang="en-US" sz="1800" b="1" dirty="0">
              <a:solidFill>
                <a:srgbClr val="000000"/>
              </a:solidFill>
            </a:endParaRPr>
          </a:p>
          <a:p>
            <a:pPr eaLnBrk="1" hangingPunct="1">
              <a:buClr>
                <a:srgbClr val="000000"/>
              </a:buClr>
              <a:buSzPct val="80000"/>
              <a:buFontTx/>
              <a:buChar char="o"/>
            </a:pPr>
            <a:r>
              <a:rPr lang="en-US" altLang="en-US" sz="1800" b="1" dirty="0">
                <a:solidFill>
                  <a:srgbClr val="000000"/>
                </a:solidFill>
              </a:rPr>
              <a:t> </a:t>
            </a:r>
            <a:r>
              <a:rPr lang="en-US" altLang="en-US" sz="1800" b="1" dirty="0" err="1" smtClean="0">
                <a:solidFill>
                  <a:srgbClr val="000000"/>
                </a:solidFill>
              </a:rPr>
              <a:t>Durabilité</a:t>
            </a:r>
            <a:endParaRPr lang="en-US" altLang="en-US" sz="1800" b="1" dirty="0">
              <a:solidFill>
                <a:srgbClr val="000000"/>
              </a:solidFill>
            </a:endParaRPr>
          </a:p>
          <a:p>
            <a:pPr eaLnBrk="1" hangingPunct="1">
              <a:buClr>
                <a:srgbClr val="000000"/>
              </a:buClr>
              <a:buSzPct val="80000"/>
            </a:pPr>
            <a:r>
              <a:rPr lang="fr-FR" sz="1800" b="1" dirty="0"/>
              <a:t>L’escorte doit être limitée sur le plan géographique, assortie de délais et spécifique</a:t>
            </a:r>
            <a:endParaRPr lang="en-GB" altLang="en-US" sz="1800" b="1" dirty="0">
              <a:solidFill>
                <a:srgbClr val="000000"/>
              </a:solidFill>
            </a:endParaRPr>
          </a:p>
        </p:txBody>
      </p:sp>
      <p:sp>
        <p:nvSpPr>
          <p:cNvPr id="252931" name="Rounded Rectangle 6"/>
          <p:cNvSpPr>
            <a:spLocks noChangeArrowheads="1"/>
          </p:cNvSpPr>
          <p:nvPr/>
        </p:nvSpPr>
        <p:spPr bwMode="auto">
          <a:xfrm>
            <a:off x="117475" y="4887912"/>
            <a:ext cx="8912225" cy="733426"/>
          </a:xfrm>
          <a:prstGeom prst="roundRect">
            <a:avLst>
              <a:gd name="adj" fmla="val 10769"/>
            </a:avLst>
          </a:prstGeom>
          <a:solidFill>
            <a:srgbClr val="CCECFF"/>
          </a:solidFill>
          <a:ln w="25400" algn="ctr">
            <a:solidFill>
              <a:srgbClr val="026CB6"/>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1800" b="1" dirty="0"/>
              <a:t>Le Responsable désigné de l’ONU prend une décision sur la base d’une évaluation des risques sécuritaires</a:t>
            </a:r>
            <a:endParaRPr lang="en-GB" altLang="en-US" sz="1800" b="1" dirty="0">
              <a:solidFill>
                <a:srgbClr val="000000"/>
              </a:solidFill>
            </a:endParaRPr>
          </a:p>
        </p:txBody>
      </p:sp>
      <p:sp>
        <p:nvSpPr>
          <p:cNvPr id="252932" name="Rectangle 9"/>
          <p:cNvSpPr>
            <a:spLocks noChangeArrowheads="1"/>
          </p:cNvSpPr>
          <p:nvPr/>
        </p:nvSpPr>
        <p:spPr bwMode="auto">
          <a:xfrm>
            <a:off x="133883" y="893763"/>
            <a:ext cx="8852423"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400" b="1" dirty="0">
                <a:solidFill>
                  <a:srgbClr val="00269E"/>
                </a:solidFill>
              </a:rPr>
              <a:t>Prise de </a:t>
            </a:r>
            <a:r>
              <a:rPr lang="fr-FR" sz="2400" b="1" dirty="0" smtClean="0">
                <a:solidFill>
                  <a:srgbClr val="00269E"/>
                </a:solidFill>
              </a:rPr>
              <a:t>décisions </a:t>
            </a:r>
            <a:r>
              <a:rPr lang="fr-FR" sz="2400" b="1" dirty="0">
                <a:solidFill>
                  <a:srgbClr val="00269E"/>
                </a:solidFill>
              </a:rPr>
              <a:t>et critères relatifs à l’utilisation d’escortes armées</a:t>
            </a:r>
            <a:endParaRPr lang="en-GB" altLang="en-US" sz="2400" b="1" dirty="0">
              <a:solidFill>
                <a:srgbClr val="00269E"/>
              </a:solidFill>
            </a:endParaRPr>
          </a:p>
        </p:txBody>
      </p:sp>
      <p:sp>
        <p:nvSpPr>
          <p:cNvPr id="252933" name="Rectangle 8"/>
          <p:cNvSpPr>
            <a:spLocks noChangeArrowheads="1"/>
          </p:cNvSpPr>
          <p:nvPr/>
        </p:nvSpPr>
        <p:spPr bwMode="auto">
          <a:xfrm>
            <a:off x="-343840" y="255835"/>
            <a:ext cx="964668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en-US" sz="2700" b="1" dirty="0"/>
              <a:t>APPUI AUX ACTEURS HUMANITAIRES ET DU DÉVELOPPEMENT</a:t>
            </a:r>
            <a:endParaRPr lang="en-GB" altLang="en-US" sz="2700" b="1" dirty="0"/>
          </a:p>
        </p:txBody>
      </p:sp>
      <p:sp>
        <p:nvSpPr>
          <p:cNvPr id="252934" name="Rectangle 6"/>
          <p:cNvSpPr>
            <a:spLocks noChangeArrowheads="1"/>
          </p:cNvSpPr>
          <p:nvPr/>
        </p:nvSpPr>
        <p:spPr bwMode="auto">
          <a:xfrm>
            <a:off x="268574" y="5621338"/>
            <a:ext cx="8541762" cy="6463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spcBef>
                <a:spcPct val="20000"/>
              </a:spcBef>
              <a:buFont typeface="Wingdings" pitchFamily="2" charset="2"/>
              <a:buChar char="ð"/>
            </a:pPr>
            <a:r>
              <a:rPr lang="en-US" altLang="en-US" sz="1800" b="1" i="1" dirty="0">
                <a:solidFill>
                  <a:srgbClr val="000000"/>
                </a:solidFill>
              </a:rPr>
              <a:t> </a:t>
            </a:r>
            <a:r>
              <a:rPr lang="fr-FR" sz="1800" b="1" i="1" dirty="0"/>
              <a:t>Dans tous les cas, les militaires sont susceptibles d’évaluer la situation et de combler </a:t>
            </a:r>
            <a:r>
              <a:rPr lang="fr-FR" sz="1800" b="1" i="1" dirty="0" smtClean="0"/>
              <a:t/>
            </a:r>
            <a:br>
              <a:rPr lang="fr-FR" sz="1800" b="1" i="1" dirty="0" smtClean="0"/>
            </a:br>
            <a:r>
              <a:rPr lang="fr-FR" sz="1800" b="1" i="1" dirty="0" smtClean="0"/>
              <a:t>le </a:t>
            </a:r>
            <a:r>
              <a:rPr lang="fr-FR" sz="1800" b="1" i="1" dirty="0"/>
              <a:t>vide sécuritaire</a:t>
            </a:r>
            <a:endParaRPr lang="en-US" altLang="en-US" sz="1800" b="1" i="1" dirty="0">
              <a:solidFill>
                <a:srgbClr val="000000"/>
              </a:solidFill>
            </a:endParaRPr>
          </a:p>
        </p:txBody>
      </p:sp>
      <p:sp>
        <p:nvSpPr>
          <p:cNvPr id="252935" name="Rounded Rectangle 5"/>
          <p:cNvSpPr>
            <a:spLocks noChangeArrowheads="1"/>
          </p:cNvSpPr>
          <p:nvPr/>
        </p:nvSpPr>
        <p:spPr bwMode="auto">
          <a:xfrm>
            <a:off x="193675" y="1662113"/>
            <a:ext cx="8756650" cy="806450"/>
          </a:xfrm>
          <a:prstGeom prst="roundRect">
            <a:avLst>
              <a:gd name="adj" fmla="val 10769"/>
            </a:avLst>
          </a:prstGeom>
          <a:solidFill>
            <a:srgbClr val="FFFF99"/>
          </a:solidFill>
          <a:ln w="25400" algn="ctr">
            <a:solidFill>
              <a:srgbClr val="026CB6"/>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en-US" b="1" u="sng" dirty="0" smtClean="0">
                <a:solidFill>
                  <a:srgbClr val="000000"/>
                </a:solidFill>
              </a:rPr>
              <a:t>SOLUTIONS ALTERNATIVES</a:t>
            </a:r>
            <a:r>
              <a:rPr lang="en-GB" altLang="en-US" b="1" dirty="0" smtClean="0">
                <a:solidFill>
                  <a:srgbClr val="000000"/>
                </a:solidFill>
              </a:rPr>
              <a:t> : </a:t>
            </a:r>
            <a:r>
              <a:rPr lang="fr-FR" b="1" dirty="0"/>
              <a:t>Négociations, présence discrète, sécurité de zone, suspension de l’opération, etc. </a:t>
            </a:r>
            <a:endParaRPr lang="en-GB" altLang="en-US" b="1" dirty="0">
              <a:solidFill>
                <a:srgbClr val="000000"/>
              </a:solidFill>
            </a:endParaRP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10" name="ZoneTexte 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195</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3954" name="Tekstikehys 3"/>
          <p:cNvSpPr txBox="1">
            <a:spLocks noChangeArrowheads="1"/>
          </p:cNvSpPr>
          <p:nvPr/>
        </p:nvSpPr>
        <p:spPr bwMode="auto">
          <a:xfrm>
            <a:off x="309563" y="1431925"/>
            <a:ext cx="8524875"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00"/>
              </a:buClr>
              <a:buSzPct val="80000"/>
              <a:buFont typeface="Wingdings" pitchFamily="2" charset="2"/>
              <a:buChar char="ü"/>
            </a:pPr>
            <a:r>
              <a:rPr lang="fr-FR" sz="2200" dirty="0"/>
              <a:t>En règle générale, les convois humanitaires se déplacent </a:t>
            </a:r>
            <a:r>
              <a:rPr lang="fr-FR" sz="2200" dirty="0">
                <a:solidFill>
                  <a:srgbClr val="00269E"/>
                </a:solidFill>
              </a:rPr>
              <a:t>sans escorte militaire ou policière</a:t>
            </a:r>
            <a:r>
              <a:rPr lang="fr-FR" sz="2200" dirty="0"/>
              <a:t>.</a:t>
            </a:r>
            <a:endParaRPr lang="en-US" altLang="en-US" sz="2200" dirty="0">
              <a:solidFill>
                <a:srgbClr val="000000"/>
              </a:solidFill>
            </a:endParaRPr>
          </a:p>
          <a:p>
            <a:pPr eaLnBrk="1" hangingPunct="1">
              <a:buClr>
                <a:srgbClr val="000000"/>
              </a:buClr>
              <a:buSzPct val="80000"/>
              <a:buFont typeface="Wingdings" pitchFamily="2" charset="2"/>
              <a:buChar char="ü"/>
            </a:pPr>
            <a:endParaRPr lang="en-US" altLang="en-US" sz="2200" dirty="0">
              <a:solidFill>
                <a:srgbClr val="000000"/>
              </a:solidFill>
            </a:endParaRPr>
          </a:p>
          <a:p>
            <a:pPr eaLnBrk="1" hangingPunct="1">
              <a:buClr>
                <a:srgbClr val="000000"/>
              </a:buClr>
              <a:buSzPct val="80000"/>
              <a:buFont typeface="Wingdings" pitchFamily="2" charset="2"/>
              <a:buChar char="ü"/>
            </a:pPr>
            <a:r>
              <a:rPr lang="fr-FR" sz="2200" dirty="0"/>
              <a:t>Le recours à des escortes militaires </a:t>
            </a:r>
            <a:r>
              <a:rPr lang="fr-FR" sz="2200" b="1" dirty="0">
                <a:solidFill>
                  <a:srgbClr val="C00000"/>
                </a:solidFill>
              </a:rPr>
              <a:t>peut porter atteinte au principe </a:t>
            </a:r>
            <a:r>
              <a:rPr lang="fr-FR" sz="2200" dirty="0" smtClean="0"/>
              <a:t>d’impartialité </a:t>
            </a:r>
            <a:r>
              <a:rPr lang="fr-FR" sz="2200" dirty="0"/>
              <a:t>de l’organisation humanitaire – impartialité en tout cas perçue par la majorité des gens. La prééminence des principes humanitaires doit être respectée.</a:t>
            </a:r>
            <a:endParaRPr lang="en-US" altLang="en-US" sz="2200" dirty="0">
              <a:solidFill>
                <a:srgbClr val="000000"/>
              </a:solidFill>
            </a:endParaRPr>
          </a:p>
          <a:p>
            <a:pPr eaLnBrk="1" hangingPunct="1">
              <a:buClr>
                <a:srgbClr val="000000"/>
              </a:buClr>
              <a:buSzPct val="80000"/>
              <a:buFont typeface="Wingdings" pitchFamily="2" charset="2"/>
              <a:buChar char="ü"/>
            </a:pPr>
            <a:endParaRPr lang="en-US" altLang="en-US" sz="2200" dirty="0">
              <a:solidFill>
                <a:srgbClr val="000000"/>
              </a:solidFill>
            </a:endParaRPr>
          </a:p>
          <a:p>
            <a:pPr eaLnBrk="1" hangingPunct="1">
              <a:buClr>
                <a:srgbClr val="000000"/>
              </a:buClr>
              <a:buSzPct val="80000"/>
              <a:buFont typeface="Wingdings" pitchFamily="2" charset="2"/>
              <a:buChar char="ü"/>
            </a:pPr>
            <a:r>
              <a:rPr lang="fr-FR" sz="2200" dirty="0"/>
              <a:t>Même s’il a été autorisé, </a:t>
            </a:r>
            <a:r>
              <a:rPr lang="fr-FR" sz="2200" b="1" dirty="0">
                <a:solidFill>
                  <a:srgbClr val="C00000"/>
                </a:solidFill>
              </a:rPr>
              <a:t>l’engagement à grande échelle du personnel militaire devrait être évité</a:t>
            </a:r>
            <a:r>
              <a:rPr lang="fr-FR" sz="2200" dirty="0"/>
              <a:t> pour l’apport direct d’une aide humanitaire.</a:t>
            </a:r>
            <a:r>
              <a:rPr lang="en-US" altLang="en-US" sz="2200" dirty="0" smtClean="0">
                <a:solidFill>
                  <a:srgbClr val="000000"/>
                </a:solidFill>
              </a:rPr>
              <a:t>  </a:t>
            </a:r>
            <a:endParaRPr lang="en-US" altLang="en-US" sz="2200" dirty="0">
              <a:solidFill>
                <a:srgbClr val="000000"/>
              </a:solidFill>
            </a:endParaRPr>
          </a:p>
          <a:p>
            <a:pPr eaLnBrk="1" hangingPunct="1">
              <a:buClr>
                <a:srgbClr val="000000"/>
              </a:buClr>
              <a:buSzPct val="80000"/>
              <a:buFont typeface="Wingdings" pitchFamily="2" charset="2"/>
              <a:buNone/>
            </a:pPr>
            <a:r>
              <a:rPr lang="en-US" altLang="en-US" sz="2200" dirty="0">
                <a:solidFill>
                  <a:srgbClr val="000000"/>
                </a:solidFill>
              </a:rPr>
              <a:t> </a:t>
            </a:r>
            <a:endParaRPr lang="en-US" altLang="en-US" sz="2200" dirty="0" smtClean="0">
              <a:solidFill>
                <a:srgbClr val="000000"/>
              </a:solidFill>
            </a:endParaRPr>
          </a:p>
          <a:p>
            <a:pPr eaLnBrk="1" hangingPunct="1">
              <a:buClr>
                <a:srgbClr val="000000"/>
              </a:buClr>
              <a:buSzPct val="80000"/>
              <a:buFont typeface="Wingdings" pitchFamily="2" charset="2"/>
              <a:buChar char="ü"/>
            </a:pPr>
            <a:r>
              <a:rPr lang="fr-FR" sz="2200" dirty="0" smtClean="0"/>
              <a:t>Lorsque </a:t>
            </a:r>
            <a:r>
              <a:rPr lang="fr-FR" sz="2200" dirty="0"/>
              <a:t>des moyens militaires sont utilisés, on doit veiller à préserver le caractère international et multilatéral de l’opération humanitaire.</a:t>
            </a:r>
            <a:endParaRPr lang="fi-FI" altLang="en-US" sz="2200" dirty="0">
              <a:solidFill>
                <a:srgbClr val="000000"/>
              </a:solidFill>
            </a:endParaRPr>
          </a:p>
        </p:txBody>
      </p:sp>
      <p:sp>
        <p:nvSpPr>
          <p:cNvPr id="253955" name="Rectangle 9"/>
          <p:cNvSpPr>
            <a:spLocks noChangeArrowheads="1"/>
          </p:cNvSpPr>
          <p:nvPr/>
        </p:nvSpPr>
        <p:spPr bwMode="auto">
          <a:xfrm>
            <a:off x="1212115" y="855663"/>
            <a:ext cx="6678496"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400" b="1" dirty="0"/>
              <a:t>Politique relative à l’utilisation d’escortes armées</a:t>
            </a:r>
            <a:endParaRPr lang="en-GB" altLang="en-US" sz="2400" b="1" dirty="0">
              <a:solidFill>
                <a:srgbClr val="000000"/>
              </a:solidFill>
            </a:endParaRPr>
          </a:p>
        </p:txBody>
      </p:sp>
      <p:sp>
        <p:nvSpPr>
          <p:cNvPr id="253956" name="Rectangle 8"/>
          <p:cNvSpPr>
            <a:spLocks noChangeArrowheads="1"/>
          </p:cNvSpPr>
          <p:nvPr/>
        </p:nvSpPr>
        <p:spPr bwMode="auto">
          <a:xfrm>
            <a:off x="-343840" y="293688"/>
            <a:ext cx="964668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en-US" sz="2700" b="1" dirty="0"/>
              <a:t>APPUI AUX ACTEURS HUMANITAIRES ET DU DÉVELOPPEMENT</a:t>
            </a:r>
            <a:endParaRPr lang="en-GB" altLang="en-US" sz="2700" b="1" dirty="0">
              <a:solidFill>
                <a:srgbClr val="000000"/>
              </a:solidFill>
            </a:endParaRPr>
          </a:p>
        </p:txBody>
      </p:sp>
      <p:sp>
        <p:nvSpPr>
          <p:cNvPr id="6" name="ZoneTexte 5"/>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7" name="ZoneTexte 6"/>
          <p:cNvSpPr txBox="1"/>
          <p:nvPr/>
        </p:nvSpPr>
        <p:spPr>
          <a:xfrm flipH="1">
            <a:off x="499134" y="6670330"/>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68661"/>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196</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4978" name="Tekstikehys 3"/>
          <p:cNvSpPr txBox="1">
            <a:spLocks noChangeArrowheads="1"/>
          </p:cNvSpPr>
          <p:nvPr/>
        </p:nvSpPr>
        <p:spPr bwMode="auto">
          <a:xfrm>
            <a:off x="290513" y="1238152"/>
            <a:ext cx="8543925" cy="5416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000000"/>
              </a:buClr>
              <a:buSzPct val="80000"/>
              <a:buFontTx/>
              <a:buChar char="o"/>
            </a:pPr>
            <a:endParaRPr lang="fi-FI" altLang="en-US" sz="1800" b="1" dirty="0">
              <a:solidFill>
                <a:srgbClr val="000000"/>
              </a:solidFill>
            </a:endParaRPr>
          </a:p>
          <a:p>
            <a:pPr eaLnBrk="1" hangingPunct="1">
              <a:buClr>
                <a:srgbClr val="000000"/>
              </a:buClr>
              <a:buSzPct val="80000"/>
              <a:buFontTx/>
              <a:buChar char="o"/>
            </a:pPr>
            <a:r>
              <a:rPr lang="fr-FR" sz="1800" b="1" dirty="0"/>
              <a:t>Le personnel armé doit être transporté dans des véhicules séparés</a:t>
            </a:r>
            <a:endParaRPr lang="en-US" altLang="en-US" sz="1800" b="1" dirty="0">
              <a:solidFill>
                <a:srgbClr val="000000"/>
              </a:solidFill>
            </a:endParaRPr>
          </a:p>
          <a:p>
            <a:pPr eaLnBrk="1" hangingPunct="1">
              <a:buClr>
                <a:srgbClr val="000000"/>
              </a:buClr>
              <a:buSzPct val="80000"/>
              <a:buFontTx/>
              <a:buChar char="o"/>
            </a:pPr>
            <a:endParaRPr lang="en-US" altLang="en-US" sz="1800" b="1" dirty="0">
              <a:solidFill>
                <a:srgbClr val="000000"/>
              </a:solidFill>
            </a:endParaRPr>
          </a:p>
          <a:p>
            <a:pPr eaLnBrk="1" hangingPunct="1">
              <a:buClr>
                <a:srgbClr val="000000"/>
              </a:buClr>
              <a:buSzPct val="80000"/>
              <a:buFontTx/>
              <a:buChar char="o"/>
            </a:pPr>
            <a:r>
              <a:rPr lang="en-US" altLang="en-US" sz="1800" b="1" dirty="0">
                <a:solidFill>
                  <a:srgbClr val="000000"/>
                </a:solidFill>
              </a:rPr>
              <a:t> </a:t>
            </a:r>
            <a:r>
              <a:rPr lang="fr-FR" sz="1800" b="1" dirty="0"/>
              <a:t>Les convois escortés doivent rouler à petite allure</a:t>
            </a:r>
            <a:endParaRPr lang="fi-FI" altLang="en-US" sz="1800" b="1" dirty="0">
              <a:solidFill>
                <a:srgbClr val="000000"/>
              </a:solidFill>
            </a:endParaRPr>
          </a:p>
          <a:p>
            <a:pPr eaLnBrk="1" hangingPunct="1">
              <a:buClr>
                <a:srgbClr val="000000"/>
              </a:buClr>
              <a:buSzPct val="80000"/>
              <a:buFontTx/>
              <a:buChar char="o"/>
            </a:pPr>
            <a:endParaRPr lang="fi-FI" altLang="en-US" sz="1800" b="1" dirty="0">
              <a:solidFill>
                <a:srgbClr val="000000"/>
              </a:solidFill>
            </a:endParaRPr>
          </a:p>
          <a:p>
            <a:pPr eaLnBrk="1" hangingPunct="1">
              <a:buClr>
                <a:srgbClr val="000000"/>
              </a:buClr>
              <a:buSzPct val="80000"/>
              <a:buFontTx/>
              <a:buChar char="o"/>
            </a:pPr>
            <a:r>
              <a:rPr lang="fi-FI" altLang="en-US" sz="1800" b="1" dirty="0">
                <a:solidFill>
                  <a:srgbClr val="000000"/>
                </a:solidFill>
              </a:rPr>
              <a:t> </a:t>
            </a:r>
            <a:r>
              <a:rPr lang="fr-FR" sz="1800" b="1" dirty="0"/>
              <a:t>Les véhicules humanitaires doivent porter la mention « non armés »</a:t>
            </a:r>
            <a:endParaRPr lang="en-US" altLang="en-US" sz="1800" b="1" dirty="0">
              <a:solidFill>
                <a:srgbClr val="000000"/>
              </a:solidFill>
            </a:endParaRPr>
          </a:p>
          <a:p>
            <a:pPr eaLnBrk="1" hangingPunct="1">
              <a:buClr>
                <a:srgbClr val="000000"/>
              </a:buClr>
              <a:buSzPct val="80000"/>
              <a:buFontTx/>
              <a:buChar char="o"/>
            </a:pPr>
            <a:endParaRPr lang="en-US" altLang="en-US" sz="1800" b="1" dirty="0">
              <a:solidFill>
                <a:srgbClr val="000000"/>
              </a:solidFill>
            </a:endParaRPr>
          </a:p>
          <a:p>
            <a:pPr eaLnBrk="1" hangingPunct="1">
              <a:buClr>
                <a:srgbClr val="000000"/>
              </a:buClr>
              <a:buSzPct val="80000"/>
              <a:buFontTx/>
              <a:buChar char="o"/>
            </a:pPr>
            <a:r>
              <a:rPr lang="en-US" altLang="en-US" sz="1800" b="1" dirty="0">
                <a:solidFill>
                  <a:srgbClr val="000000"/>
                </a:solidFill>
              </a:rPr>
              <a:t> </a:t>
            </a:r>
            <a:r>
              <a:rPr lang="fr-FR" sz="1800" b="1" dirty="0"/>
              <a:t>Les membres du personnel humanitaire doivent avoir une carte d’identité </a:t>
            </a:r>
            <a:r>
              <a:rPr lang="fr-FR" sz="1800" b="1" dirty="0" smtClean="0"/>
              <a:t/>
            </a:r>
            <a:br>
              <a:rPr lang="fr-FR" sz="1800" b="1" dirty="0" smtClean="0"/>
            </a:br>
            <a:r>
              <a:rPr lang="fr-FR" sz="1800" b="1" dirty="0" smtClean="0"/>
              <a:t> correspondante</a:t>
            </a:r>
            <a:endParaRPr lang="en-US" altLang="en-US" sz="1800" b="1" dirty="0">
              <a:solidFill>
                <a:srgbClr val="000000"/>
              </a:solidFill>
            </a:endParaRPr>
          </a:p>
          <a:p>
            <a:pPr eaLnBrk="1" hangingPunct="1">
              <a:buClr>
                <a:srgbClr val="000000"/>
              </a:buClr>
              <a:buSzPct val="80000"/>
              <a:buFontTx/>
              <a:buChar char="o"/>
            </a:pPr>
            <a:endParaRPr lang="en-US" altLang="en-US" sz="1800" b="1" dirty="0">
              <a:solidFill>
                <a:srgbClr val="000000"/>
              </a:solidFill>
            </a:endParaRPr>
          </a:p>
          <a:p>
            <a:pPr eaLnBrk="1" hangingPunct="1">
              <a:buClr>
                <a:srgbClr val="000000"/>
              </a:buClr>
              <a:buSzPct val="80000"/>
              <a:buFontTx/>
              <a:buChar char="o"/>
            </a:pPr>
            <a:r>
              <a:rPr lang="en-US" altLang="en-US" sz="1800" b="1" dirty="0">
                <a:solidFill>
                  <a:srgbClr val="000000"/>
                </a:solidFill>
              </a:rPr>
              <a:t> </a:t>
            </a:r>
            <a:r>
              <a:rPr lang="fr-FR" sz="1800" b="1" dirty="0"/>
              <a:t>Il convient de négocier et d’approuver des couloirs humanitaires sécurisés</a:t>
            </a:r>
            <a:endParaRPr lang="en-US" altLang="en-US" sz="1800" b="1" dirty="0">
              <a:solidFill>
                <a:srgbClr val="000000"/>
              </a:solidFill>
            </a:endParaRPr>
          </a:p>
          <a:p>
            <a:pPr eaLnBrk="1" hangingPunct="1">
              <a:buClr>
                <a:srgbClr val="000000"/>
              </a:buClr>
              <a:buSzPct val="80000"/>
              <a:buFontTx/>
              <a:buChar char="o"/>
            </a:pPr>
            <a:endParaRPr lang="en-US" altLang="en-US" sz="1800" b="1" dirty="0">
              <a:solidFill>
                <a:srgbClr val="000000"/>
              </a:solidFill>
            </a:endParaRPr>
          </a:p>
          <a:p>
            <a:pPr eaLnBrk="1" hangingPunct="1">
              <a:buClr>
                <a:srgbClr val="000000"/>
              </a:buClr>
              <a:buSzPct val="80000"/>
              <a:buFontTx/>
              <a:buChar char="o"/>
            </a:pPr>
            <a:r>
              <a:rPr lang="en-US" altLang="en-US" sz="1800" b="1" dirty="0">
                <a:solidFill>
                  <a:srgbClr val="000000"/>
                </a:solidFill>
              </a:rPr>
              <a:t> </a:t>
            </a:r>
            <a:r>
              <a:rPr lang="fr-FR" sz="1800" b="1" dirty="0"/>
              <a:t>Il convient de sécuriser l’itinéraire et d’effectuer régulièrement des </a:t>
            </a:r>
            <a:r>
              <a:rPr lang="fr-FR" sz="1800" b="1" dirty="0" smtClean="0"/>
              <a:t/>
            </a:r>
            <a:br>
              <a:rPr lang="fr-FR" sz="1800" b="1" dirty="0" smtClean="0"/>
            </a:br>
            <a:r>
              <a:rPr lang="fr-FR" sz="1800" b="1" dirty="0" smtClean="0"/>
              <a:t> patrouilles</a:t>
            </a:r>
            <a:endParaRPr lang="en-US" altLang="en-US" sz="1800" b="1" dirty="0">
              <a:solidFill>
                <a:srgbClr val="000000"/>
              </a:solidFill>
            </a:endParaRPr>
          </a:p>
          <a:p>
            <a:pPr eaLnBrk="1" hangingPunct="1">
              <a:buClr>
                <a:srgbClr val="000000"/>
              </a:buClr>
              <a:buSzPct val="80000"/>
              <a:buFontTx/>
              <a:buChar char="o"/>
            </a:pPr>
            <a:endParaRPr lang="en-US" altLang="en-US" sz="1800" b="1" dirty="0">
              <a:solidFill>
                <a:srgbClr val="000000"/>
              </a:solidFill>
            </a:endParaRPr>
          </a:p>
          <a:p>
            <a:pPr eaLnBrk="1" hangingPunct="1">
              <a:buClr>
                <a:srgbClr val="000000"/>
              </a:buClr>
              <a:buSzPct val="80000"/>
              <a:buFontTx/>
              <a:buChar char="o"/>
            </a:pPr>
            <a:r>
              <a:rPr lang="en-US" altLang="en-US" sz="1800" b="1" dirty="0">
                <a:solidFill>
                  <a:srgbClr val="000000"/>
                </a:solidFill>
              </a:rPr>
              <a:t> </a:t>
            </a:r>
            <a:r>
              <a:rPr lang="fr-FR" sz="1800" b="1" dirty="0"/>
              <a:t>Il convient de prévenir l’autorité concernée de tout mouvement de convoi à venir</a:t>
            </a:r>
            <a:endParaRPr lang="en-US" altLang="en-US" sz="1800" b="1" dirty="0">
              <a:solidFill>
                <a:srgbClr val="000000"/>
              </a:solidFill>
            </a:endParaRPr>
          </a:p>
          <a:p>
            <a:pPr eaLnBrk="1" hangingPunct="1">
              <a:buClr>
                <a:srgbClr val="000000"/>
              </a:buClr>
              <a:buSzPct val="80000"/>
              <a:buFontTx/>
              <a:buChar char="o"/>
            </a:pPr>
            <a:endParaRPr lang="en-US" altLang="en-US" sz="1800" b="1" dirty="0">
              <a:solidFill>
                <a:srgbClr val="000000"/>
              </a:solidFill>
            </a:endParaRPr>
          </a:p>
          <a:p>
            <a:pPr eaLnBrk="1" hangingPunct="1">
              <a:buClr>
                <a:srgbClr val="000000"/>
              </a:buClr>
              <a:buSzPct val="80000"/>
              <a:buFontTx/>
              <a:buChar char="o"/>
            </a:pPr>
            <a:r>
              <a:rPr lang="fr-FR" sz="1800" b="1" dirty="0" smtClean="0"/>
              <a:t> Il </a:t>
            </a:r>
            <a:r>
              <a:rPr lang="fr-FR" sz="1800" b="1" dirty="0"/>
              <a:t>convient de définir des itinéraires alternatifs dans le cadre de la planification des </a:t>
            </a:r>
            <a:r>
              <a:rPr lang="fr-FR" sz="1800" b="1" dirty="0" smtClean="0"/>
              <a:t/>
            </a:r>
            <a:br>
              <a:rPr lang="fr-FR" sz="1800" b="1" dirty="0" smtClean="0"/>
            </a:br>
            <a:r>
              <a:rPr lang="fr-FR" sz="1800" b="1" dirty="0" smtClean="0"/>
              <a:t> interventions </a:t>
            </a:r>
            <a:r>
              <a:rPr lang="fr-FR" sz="1800" b="1" dirty="0"/>
              <a:t>d’urgence</a:t>
            </a:r>
            <a:endParaRPr lang="en-US" altLang="en-US" sz="1800" b="1" dirty="0">
              <a:solidFill>
                <a:srgbClr val="000000"/>
              </a:solidFill>
            </a:endParaRPr>
          </a:p>
        </p:txBody>
      </p:sp>
      <p:sp>
        <p:nvSpPr>
          <p:cNvPr id="254979" name="Rectangle 6"/>
          <p:cNvSpPr>
            <a:spLocks noChangeArrowheads="1"/>
          </p:cNvSpPr>
          <p:nvPr/>
        </p:nvSpPr>
        <p:spPr bwMode="auto">
          <a:xfrm>
            <a:off x="1449402" y="849313"/>
            <a:ext cx="6215035"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400" b="1" dirty="0"/>
              <a:t>Directives pour l’utilisation d’escortes armées</a:t>
            </a:r>
            <a:endParaRPr lang="en-GB" altLang="en-US" sz="2400" b="1" dirty="0">
              <a:solidFill>
                <a:srgbClr val="000000"/>
              </a:solidFill>
            </a:endParaRPr>
          </a:p>
        </p:txBody>
      </p:sp>
      <p:sp>
        <p:nvSpPr>
          <p:cNvPr id="254980" name="Rectangle 8"/>
          <p:cNvSpPr>
            <a:spLocks noChangeArrowheads="1"/>
          </p:cNvSpPr>
          <p:nvPr/>
        </p:nvSpPr>
        <p:spPr bwMode="auto">
          <a:xfrm>
            <a:off x="-382245" y="255835"/>
            <a:ext cx="964668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en-US" sz="2700" b="1" dirty="0"/>
              <a:t>APPUI AUX ACTEURS HUMANITAIRES ET DU DÉVELOPPEMENT</a:t>
            </a:r>
            <a:endParaRPr lang="en-GB" altLang="en-US" sz="2700" b="1" dirty="0">
              <a:solidFill>
                <a:srgbClr val="000000"/>
              </a:solidFill>
            </a:endParaRPr>
          </a:p>
        </p:txBody>
      </p:sp>
      <p:sp>
        <p:nvSpPr>
          <p:cNvPr id="6" name="ZoneTexte 5"/>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7" name="ZoneTexte 6"/>
          <p:cNvSpPr txBox="1"/>
          <p:nvPr/>
        </p:nvSpPr>
        <p:spPr>
          <a:xfrm flipH="1">
            <a:off x="499134" y="6670330"/>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68661"/>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197</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6002" name="Rectangle 3"/>
          <p:cNvSpPr>
            <a:spLocks noGrp="1" noRot="1" noChangeArrowheads="1"/>
          </p:cNvSpPr>
          <p:nvPr>
            <p:ph type="body" idx="1"/>
          </p:nvPr>
        </p:nvSpPr>
        <p:spPr bwMode="auto">
          <a:xfrm>
            <a:off x="309563" y="1525588"/>
            <a:ext cx="8458200" cy="4630737"/>
          </a:xfrm>
          <a:prstGeom prst="rect">
            <a:avLst/>
          </a:prstGeom>
          <a:solidFill>
            <a:srgbClr val="FFFFFF"/>
          </a:solidFill>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r>
              <a:rPr lang="fr-FR" sz="1800" b="0" dirty="0">
                <a:solidFill>
                  <a:schemeClr val="tx1"/>
                </a:solidFill>
                <a:latin typeface="Calibri" panose="020F0502020204030204" pitchFamily="34" charset="0"/>
              </a:rPr>
              <a:t>De nouveaux problèmes se posent si les acteurs humanitaires restent dans la zone de conflit après le départ des militaires.</a:t>
            </a:r>
            <a:endParaRPr lang="en-US" altLang="en-US" sz="1800" b="0" dirty="0" smtClean="0">
              <a:solidFill>
                <a:schemeClr val="tx1"/>
              </a:solidFill>
              <a:latin typeface="Calibri" pitchFamily="34" charset="0"/>
              <a:cs typeface="Arial" pitchFamily="34" charset="0"/>
            </a:endParaRPr>
          </a:p>
          <a:p>
            <a:pPr>
              <a:buFont typeface="Wingdings" pitchFamily="2" charset="2"/>
              <a:buNone/>
            </a:pPr>
            <a:endParaRPr lang="en-US" altLang="en-US" sz="1800" b="0" dirty="0" smtClean="0">
              <a:solidFill>
                <a:schemeClr val="tx1"/>
              </a:solidFill>
              <a:latin typeface="Calibri" pitchFamily="34" charset="0"/>
              <a:cs typeface="Arial" pitchFamily="34" charset="0"/>
            </a:endParaRPr>
          </a:p>
          <a:p>
            <a:r>
              <a:rPr lang="fr-FR" sz="1800" b="0" dirty="0">
                <a:solidFill>
                  <a:schemeClr val="tx1"/>
                </a:solidFill>
                <a:latin typeface="Calibri" panose="020F0502020204030204" pitchFamily="34" charset="0"/>
              </a:rPr>
              <a:t>Il arrive que quelques organisations ne demandent pas d’escorte militaire pour protéger leurs convois.</a:t>
            </a:r>
            <a:endParaRPr lang="en-US" altLang="en-US" sz="1800" b="0" dirty="0" smtClean="0">
              <a:solidFill>
                <a:schemeClr val="tx1"/>
              </a:solidFill>
              <a:latin typeface="Calibri" pitchFamily="34" charset="0"/>
              <a:cs typeface="Arial" pitchFamily="34" charset="0"/>
            </a:endParaRPr>
          </a:p>
          <a:p>
            <a:pPr>
              <a:buFont typeface="Wingdings" pitchFamily="2" charset="2"/>
              <a:buNone/>
            </a:pPr>
            <a:endParaRPr lang="en-US" altLang="en-US" sz="1800" b="0" dirty="0" smtClean="0">
              <a:solidFill>
                <a:schemeClr val="tx1"/>
              </a:solidFill>
              <a:latin typeface="Calibri" pitchFamily="34" charset="0"/>
              <a:cs typeface="Arial" pitchFamily="34" charset="0"/>
            </a:endParaRPr>
          </a:p>
          <a:p>
            <a:r>
              <a:rPr lang="fr-FR" sz="1800" b="0" dirty="0">
                <a:solidFill>
                  <a:schemeClr val="tx1"/>
                </a:solidFill>
                <a:latin typeface="Calibri" panose="020F0502020204030204" pitchFamily="34" charset="0"/>
              </a:rPr>
              <a:t>Si les organisations humanitaires sont réticentes à assurer leurs prestations ou n’en ont pas la capacité, les forces militaires sont susceptibles de combler le vide.</a:t>
            </a:r>
            <a:r>
              <a:rPr lang="en-US" altLang="en-US" sz="1800" b="0" dirty="0" smtClean="0">
                <a:solidFill>
                  <a:schemeClr val="tx1"/>
                </a:solidFill>
                <a:latin typeface="Calibri" pitchFamily="34" charset="0"/>
                <a:cs typeface="Arial" pitchFamily="34" charset="0"/>
              </a:rPr>
              <a:t> </a:t>
            </a:r>
          </a:p>
          <a:p>
            <a:endParaRPr lang="en-US" altLang="en-US" sz="1800" b="0" dirty="0" smtClean="0">
              <a:solidFill>
                <a:schemeClr val="tx1"/>
              </a:solidFill>
              <a:latin typeface="Calibri" pitchFamily="34" charset="0"/>
              <a:cs typeface="Arial" pitchFamily="34" charset="0"/>
            </a:endParaRPr>
          </a:p>
          <a:p>
            <a:r>
              <a:rPr lang="fr-FR" sz="1800" b="0" dirty="0">
                <a:solidFill>
                  <a:schemeClr val="tx1"/>
                </a:solidFill>
                <a:latin typeface="Calibri" panose="020F0502020204030204" pitchFamily="34" charset="0"/>
              </a:rPr>
              <a:t>Selon la Croix-Rouge, « en règle générale, toute protection armée pour telle ou telle composante du Mouvement international de la Croix-Rouge est contraire aux Principes fondamentaux suivants : le caractère humain, l’indépendance, l’impartialité et la neutralité ». </a:t>
            </a:r>
            <a:endParaRPr lang="en-US" altLang="en-US" sz="1800" b="0" dirty="0" smtClean="0">
              <a:solidFill>
                <a:schemeClr val="tx1"/>
              </a:solidFill>
              <a:latin typeface="Calibri" pitchFamily="34" charset="0"/>
              <a:cs typeface="Arial" pitchFamily="34" charset="0"/>
            </a:endParaRPr>
          </a:p>
          <a:p>
            <a:pPr>
              <a:buFont typeface="Wingdings" pitchFamily="2" charset="2"/>
              <a:buNone/>
            </a:pPr>
            <a:endParaRPr lang="en-US" altLang="en-US" sz="1800" b="0" dirty="0" smtClean="0">
              <a:solidFill>
                <a:schemeClr val="tx1"/>
              </a:solidFill>
              <a:latin typeface="Calibri" pitchFamily="34" charset="0"/>
              <a:cs typeface="Arial" pitchFamily="34" charset="0"/>
            </a:endParaRPr>
          </a:p>
          <a:p>
            <a:r>
              <a:rPr lang="fr-FR" sz="1800" b="0" dirty="0">
                <a:solidFill>
                  <a:schemeClr val="tx1"/>
                </a:solidFill>
                <a:latin typeface="Calibri" panose="020F0502020204030204" pitchFamily="34" charset="0"/>
              </a:rPr>
              <a:t>Bon nombre d’organisations n’ont pas d’objection à la politique de recours à une escorte.</a:t>
            </a:r>
            <a:endParaRPr lang="en-GB" altLang="en-US" sz="1800" b="0" dirty="0" smtClean="0">
              <a:solidFill>
                <a:schemeClr val="tx1"/>
              </a:solidFill>
              <a:latin typeface="Calibri" pitchFamily="34" charset="0"/>
              <a:cs typeface="Arial" pitchFamily="34" charset="0"/>
            </a:endParaRPr>
          </a:p>
        </p:txBody>
      </p:sp>
      <p:sp>
        <p:nvSpPr>
          <p:cNvPr id="256003" name="Rectangle 2"/>
          <p:cNvSpPr>
            <a:spLocks noChangeArrowheads="1"/>
          </p:cNvSpPr>
          <p:nvPr/>
        </p:nvSpPr>
        <p:spPr bwMode="auto">
          <a:xfrm>
            <a:off x="538897" y="893762"/>
            <a:ext cx="8104033" cy="432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2400" b="1" dirty="0">
                <a:latin typeface="Arial" panose="020B0604020202020204" pitchFamily="34" charset="0"/>
              </a:rPr>
              <a:t>Enseignements tirés de l’utilisation d’escortes armées</a:t>
            </a:r>
            <a:endParaRPr lang="en-US" altLang="en-US" sz="2400" b="1" dirty="0">
              <a:solidFill>
                <a:srgbClr val="000000"/>
              </a:solidFill>
              <a:latin typeface="Arial" pitchFamily="34" charset="0"/>
            </a:endParaRPr>
          </a:p>
        </p:txBody>
      </p:sp>
      <p:sp>
        <p:nvSpPr>
          <p:cNvPr id="256004" name="Rectangle 8"/>
          <p:cNvSpPr>
            <a:spLocks noChangeArrowheads="1"/>
          </p:cNvSpPr>
          <p:nvPr/>
        </p:nvSpPr>
        <p:spPr bwMode="auto">
          <a:xfrm>
            <a:off x="-63500" y="293688"/>
            <a:ext cx="9217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en-US" sz="2800" b="1">
                <a:solidFill>
                  <a:srgbClr val="000000"/>
                </a:solidFill>
              </a:rPr>
              <a:t>SUPPORT TO HUMANITARIAN AND DEVELOPMENT ACTORS</a:t>
            </a:r>
            <a:endParaRPr lang="en-GB" altLang="en-US" sz="2800" b="1">
              <a:solidFill>
                <a:srgbClr val="000000"/>
              </a:solidFill>
            </a:endParaRPr>
          </a:p>
        </p:txBody>
      </p:sp>
      <p:sp>
        <p:nvSpPr>
          <p:cNvPr id="6" name="ZoneTexte 5"/>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198</a:t>
            </a:fld>
            <a:endParaRPr lang="en-GB" altLang="en-US" sz="1600" b="1" dirty="0" smtClean="0">
              <a:solidFill>
                <a:srgbClr val="000000"/>
              </a:solidFill>
            </a:endParaRP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3"/>
          <p:cNvSpPr>
            <a:spLocks noGrp="1" noRot="1" noChangeArrowheads="1"/>
          </p:cNvSpPr>
          <p:nvPr>
            <p:ph type="body" idx="4294967295"/>
          </p:nvPr>
        </p:nvSpPr>
        <p:spPr bwMode="auto">
          <a:xfrm>
            <a:off x="300038" y="1433513"/>
            <a:ext cx="8458200" cy="3724275"/>
          </a:xfrm>
          <a:prstGeom prst="rect">
            <a:avLst/>
          </a:prstGeom>
          <a:solidFill>
            <a:srgbClr val="FFFFFF"/>
          </a:solidFill>
          <a:extLst>
            <a:ext uri="{91240B29-F687-4F45-9708-019B960494DF}">
              <a14:hiddenLine xmlns:a14="http://schemas.microsoft.com/office/drawing/2010/main" w="9525">
                <a:solidFill>
                  <a:srgbClr val="000000"/>
                </a:solidFill>
                <a:miter lim="800000"/>
                <a:headEnd/>
                <a:tailEnd/>
              </a14:hiddenLine>
            </a:ext>
          </a:extLst>
        </p:spPr>
        <p:txBody>
          <a:bodyPr/>
          <a:lstStyle/>
          <a:p>
            <a:pPr marL="0" indent="4763">
              <a:buNone/>
            </a:pPr>
            <a:r>
              <a:rPr lang="fr-FR" dirty="0">
                <a:solidFill>
                  <a:schemeClr val="tx1"/>
                </a:solidFill>
                <a:latin typeface="Calibri" panose="020F0502020204030204" pitchFamily="34" charset="0"/>
              </a:rPr>
              <a:t>Soutien logistique = </a:t>
            </a:r>
            <a:r>
              <a:rPr lang="fr-FR" dirty="0">
                <a:solidFill>
                  <a:srgbClr val="00269E"/>
                </a:solidFill>
                <a:latin typeface="Calibri" panose="020F0502020204030204" pitchFamily="34" charset="0"/>
              </a:rPr>
              <a:t>transport, services logistiques ou équipement spécialisé </a:t>
            </a:r>
            <a:r>
              <a:rPr lang="fr-FR" dirty="0">
                <a:solidFill>
                  <a:schemeClr val="tx1"/>
                </a:solidFill>
                <a:latin typeface="Calibri" panose="020F0502020204030204" pitchFamily="34" charset="0"/>
              </a:rPr>
              <a:t>au profit des organismes civils</a:t>
            </a:r>
            <a:r>
              <a:rPr lang="fr-FR" dirty="0" smtClean="0">
                <a:solidFill>
                  <a:schemeClr val="tx1"/>
                </a:solidFill>
                <a:latin typeface="Calibri" panose="020F0502020204030204" pitchFamily="34" charset="0"/>
              </a:rPr>
              <a:t>.</a:t>
            </a:r>
          </a:p>
          <a:p>
            <a:pPr marL="0" indent="4763">
              <a:buNone/>
            </a:pPr>
            <a:r>
              <a:rPr lang="fr-FR" dirty="0" smtClean="0">
                <a:solidFill>
                  <a:schemeClr val="tx1"/>
                </a:solidFill>
                <a:latin typeface="Calibri" panose="020F0502020204030204" pitchFamily="34" charset="0"/>
              </a:rPr>
              <a:t> </a:t>
            </a:r>
            <a:endParaRPr lang="en-US" altLang="en-US" dirty="0" smtClean="0">
              <a:solidFill>
                <a:schemeClr val="tx1"/>
              </a:solidFill>
              <a:latin typeface="Calibri" pitchFamily="34" charset="0"/>
            </a:endParaRPr>
          </a:p>
          <a:p>
            <a:pPr marL="0" indent="4763"/>
            <a:r>
              <a:rPr lang="fr-FR" dirty="0">
                <a:solidFill>
                  <a:schemeClr val="tx1"/>
                </a:solidFill>
                <a:latin typeface="Calibri" panose="020F0502020204030204" pitchFamily="34" charset="0"/>
              </a:rPr>
              <a:t>En matière d’équipement, le Matériel appartenant à la Mission peut être envisagé avant celui qui appartient aux contingents.</a:t>
            </a:r>
            <a:r>
              <a:rPr lang="en-US" altLang="en-US" dirty="0" smtClean="0">
                <a:solidFill>
                  <a:schemeClr val="tx1"/>
                </a:solidFill>
                <a:latin typeface="Calibri" pitchFamily="34" charset="0"/>
              </a:rPr>
              <a:t> </a:t>
            </a:r>
          </a:p>
          <a:p>
            <a:pPr marL="0" indent="4763"/>
            <a:endParaRPr lang="en-US" altLang="en-US" dirty="0" smtClean="0">
              <a:solidFill>
                <a:schemeClr val="tx1"/>
              </a:solidFill>
              <a:latin typeface="Calibri" pitchFamily="34" charset="0"/>
            </a:endParaRPr>
          </a:p>
          <a:p>
            <a:pPr marL="0" indent="4763"/>
            <a:r>
              <a:rPr lang="fr-FR" dirty="0">
                <a:solidFill>
                  <a:schemeClr val="tx1"/>
                </a:solidFill>
                <a:latin typeface="Calibri" panose="020F0502020204030204" pitchFamily="34" charset="0"/>
              </a:rPr>
              <a:t>L’appui à la mission dans les domaines dits DDR et SSR est possible (aide au renforcement des capacités, formation des cadres dirigeants, formation des forces de sécurité</a:t>
            </a:r>
            <a:r>
              <a:rPr lang="fr-FR" dirty="0" smtClean="0">
                <a:solidFill>
                  <a:schemeClr val="tx1"/>
                </a:solidFill>
                <a:latin typeface="Calibri" panose="020F0502020204030204" pitchFamily="34" charset="0"/>
              </a:rPr>
              <a:t>)</a:t>
            </a:r>
            <a:endParaRPr lang="en-US" altLang="en-US" u="sng" dirty="0" smtClean="0">
              <a:solidFill>
                <a:schemeClr val="tx1"/>
              </a:solidFill>
              <a:latin typeface="Calibri" pitchFamily="34" charset="0"/>
            </a:endParaRPr>
          </a:p>
          <a:p>
            <a:pPr marL="0" indent="4763" eaLnBrk="1" hangingPunct="1">
              <a:lnSpc>
                <a:spcPct val="80000"/>
              </a:lnSpc>
            </a:pPr>
            <a:endParaRPr lang="en-GB" altLang="en-US" sz="1300" dirty="0" smtClean="0">
              <a:solidFill>
                <a:schemeClr val="tx1"/>
              </a:solidFill>
              <a:latin typeface="Calibri" pitchFamily="34" charset="0"/>
            </a:endParaRPr>
          </a:p>
        </p:txBody>
      </p:sp>
      <p:sp>
        <p:nvSpPr>
          <p:cNvPr id="257027" name="Rectangle 8"/>
          <p:cNvSpPr>
            <a:spLocks noChangeArrowheads="1"/>
          </p:cNvSpPr>
          <p:nvPr/>
        </p:nvSpPr>
        <p:spPr bwMode="auto">
          <a:xfrm>
            <a:off x="3328859" y="817563"/>
            <a:ext cx="2483116"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buClr>
                <a:srgbClr val="FFFFFF"/>
              </a:buClr>
              <a:buSzPct val="80000"/>
              <a:buFont typeface="Wingdings" pitchFamily="2" charset="2"/>
              <a:buNone/>
            </a:pPr>
            <a:r>
              <a:rPr lang="fr-CH" altLang="en-US" sz="2400" b="1" dirty="0" smtClean="0">
                <a:solidFill>
                  <a:srgbClr val="000000"/>
                </a:solidFill>
              </a:rPr>
              <a:t>Soutien logistique</a:t>
            </a:r>
            <a:endParaRPr lang="fr-CH" altLang="en-US" sz="2400" b="1" dirty="0">
              <a:solidFill>
                <a:srgbClr val="000000"/>
              </a:solidFill>
            </a:endParaRPr>
          </a:p>
        </p:txBody>
      </p:sp>
      <p:pic>
        <p:nvPicPr>
          <p:cNvPr id="257028" name="Picture 9"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0875" y="5345113"/>
            <a:ext cx="465138"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29" name="Text Box 6"/>
          <p:cNvSpPr txBox="1">
            <a:spLocks noChangeArrowheads="1"/>
          </p:cNvSpPr>
          <p:nvPr/>
        </p:nvSpPr>
        <p:spPr bwMode="auto">
          <a:xfrm>
            <a:off x="1192213" y="5310188"/>
            <a:ext cx="7297737" cy="12003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000000"/>
              </a:buClr>
              <a:buSzPct val="80000"/>
              <a:buFont typeface="Wingdings" pitchFamily="2" charset="2"/>
              <a:buChar char="Ø"/>
            </a:pPr>
            <a:r>
              <a:rPr lang="en-GB" altLang="en-US" sz="1800" dirty="0">
                <a:solidFill>
                  <a:srgbClr val="000000"/>
                </a:solidFill>
              </a:rPr>
              <a:t> </a:t>
            </a:r>
            <a:r>
              <a:rPr lang="fr-FR" sz="1800" dirty="0"/>
              <a:t>Il peut arriver que les entités humanitaires et de développement des Nations Unies refusent  également l’utilisation de moyens de transport militaires, même s’il semble que ces véhicules soient le seul moyen, pour les organes de l’ONU, de rejoindre un lieu et d’y accomplir leur mission. </a:t>
            </a:r>
            <a:endParaRPr lang="en-GB" altLang="en-US" sz="1800" dirty="0">
              <a:solidFill>
                <a:srgbClr val="000000"/>
              </a:solidFill>
            </a:endParaRPr>
          </a:p>
        </p:txBody>
      </p:sp>
      <p:sp>
        <p:nvSpPr>
          <p:cNvPr id="257030" name="Rectangle 8"/>
          <p:cNvSpPr>
            <a:spLocks noChangeArrowheads="1"/>
          </p:cNvSpPr>
          <p:nvPr/>
        </p:nvSpPr>
        <p:spPr bwMode="auto">
          <a:xfrm>
            <a:off x="2909778" y="255835"/>
            <a:ext cx="3273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800" b="1" dirty="0" smtClean="0">
                <a:solidFill>
                  <a:srgbClr val="000000"/>
                </a:solidFill>
              </a:rPr>
              <a:t>APPUI À LA MISSION</a:t>
            </a:r>
            <a:endParaRPr lang="en-GB" altLang="en-US" sz="2800" b="1" dirty="0">
              <a:solidFill>
                <a:srgbClr val="000000"/>
              </a:solidFill>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9" name="ZoneTexte 8"/>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199</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10"/>
          <p:cNvSpPr>
            <a:spLocks noGrp="1" noChangeArrowheads="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1339E8D5-08BC-4EE6-B230-B4F12E2EDBF2}" type="slidenum">
              <a:rPr lang="en-GB" altLang="en-US" sz="1600" smtClean="0"/>
              <a:pPr/>
              <a:t>2</a:t>
            </a:fld>
            <a:endParaRPr lang="en-GB" altLang="en-US" sz="1600" dirty="0" smtClean="0"/>
          </a:p>
        </p:txBody>
      </p:sp>
      <p:sp>
        <p:nvSpPr>
          <p:cNvPr id="58371"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GB" altLang="en-US" sz="1800" dirty="0">
              <a:latin typeface="Arial" pitchFamily="34" charset="0"/>
            </a:endParaRPr>
          </a:p>
        </p:txBody>
      </p:sp>
      <p:sp>
        <p:nvSpPr>
          <p:cNvPr id="58372"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en-US" sz="4400" b="1" dirty="0">
                <a:solidFill>
                  <a:schemeClr val="bg1"/>
                </a:solidFill>
                <a:latin typeface="Century Gothic" pitchFamily="34" charset="0"/>
              </a:rPr>
              <a:t> </a:t>
            </a:r>
          </a:p>
          <a:p>
            <a:pPr algn="ctr" eaLnBrk="1" hangingPunct="1">
              <a:spcBef>
                <a:spcPct val="50000"/>
              </a:spcBef>
            </a:pPr>
            <a:endParaRPr lang="en-US" altLang="en-US" sz="4400" b="1" dirty="0">
              <a:solidFill>
                <a:schemeClr val="bg1"/>
              </a:solidFill>
              <a:latin typeface="Century Gothic"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58374" name="Rectangle 12"/>
          <p:cNvSpPr>
            <a:spLocks noChangeArrowheads="1"/>
          </p:cNvSpPr>
          <p:nvPr/>
        </p:nvSpPr>
        <p:spPr bwMode="auto">
          <a:xfrm>
            <a:off x="2362200" y="304800"/>
            <a:ext cx="409599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None/>
            </a:pPr>
            <a:r>
              <a:rPr lang="en-US" altLang="en-US" sz="4400" b="1" dirty="0" smtClean="0">
                <a:solidFill>
                  <a:schemeClr val="bg1"/>
                </a:solidFill>
                <a:latin typeface="Century Gothic" pitchFamily="34" charset="0"/>
              </a:rPr>
              <a:t>CIMIC-NU </a:t>
            </a:r>
            <a:r>
              <a:rPr lang="en-US" altLang="en-US" sz="4400" b="1" dirty="0">
                <a:solidFill>
                  <a:schemeClr val="bg1"/>
                </a:solidFill>
                <a:latin typeface="Century Gothic" pitchFamily="34" charset="0"/>
              </a:rPr>
              <a:t>STM</a:t>
            </a:r>
          </a:p>
        </p:txBody>
      </p:sp>
      <p:sp>
        <p:nvSpPr>
          <p:cNvPr id="58375" name="Rectangle 9"/>
          <p:cNvSpPr>
            <a:spLocks noChangeArrowheads="1"/>
          </p:cNvSpPr>
          <p:nvPr/>
        </p:nvSpPr>
        <p:spPr bwMode="auto">
          <a:xfrm>
            <a:off x="85216" y="1371600"/>
            <a:ext cx="8987525"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None/>
            </a:pPr>
            <a:r>
              <a:rPr lang="en-US" altLang="en-US" sz="4000" b="1" dirty="0">
                <a:solidFill>
                  <a:schemeClr val="bg1"/>
                </a:solidFill>
              </a:rPr>
              <a:t>Module 1 – </a:t>
            </a:r>
            <a:r>
              <a:rPr lang="en-US" altLang="en-US" sz="4000" b="1" dirty="0" err="1" smtClean="0">
                <a:solidFill>
                  <a:schemeClr val="bg1"/>
                </a:solidFill>
              </a:rPr>
              <a:t>Aperçu</a:t>
            </a:r>
            <a:r>
              <a:rPr lang="en-US" altLang="en-US" sz="4000" b="1" dirty="0" smtClean="0">
                <a:solidFill>
                  <a:schemeClr val="bg1"/>
                </a:solidFill>
              </a:rPr>
              <a:t> global de la CIMIC-NU</a:t>
            </a:r>
            <a:endParaRPr lang="en-US" altLang="en-US" sz="4000" b="1" dirty="0">
              <a:solidFill>
                <a:schemeClr val="bg1"/>
              </a:solidFill>
            </a:endParaRPr>
          </a:p>
        </p:txBody>
      </p:sp>
      <p:sp>
        <p:nvSpPr>
          <p:cNvPr id="58376" name="Rectangle 10"/>
          <p:cNvSpPr>
            <a:spLocks noChangeArrowheads="1"/>
          </p:cNvSpPr>
          <p:nvPr/>
        </p:nvSpPr>
        <p:spPr bwMode="auto">
          <a:xfrm>
            <a:off x="966383" y="3048000"/>
            <a:ext cx="7306487"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40000"/>
              </a:lnSpc>
              <a:buClr>
                <a:schemeClr val="bg1"/>
              </a:buClr>
              <a:buSzPct val="80000"/>
              <a:buFont typeface="Wingdings" pitchFamily="2" charset="2"/>
              <a:buNone/>
            </a:pPr>
            <a:endParaRPr lang="en-GB" altLang="en-US" sz="3600" b="1" dirty="0"/>
          </a:p>
          <a:p>
            <a:pPr algn="ctr" eaLnBrk="1" hangingPunct="1">
              <a:lnSpc>
                <a:spcPct val="40000"/>
              </a:lnSpc>
              <a:buClr>
                <a:schemeClr val="bg1"/>
              </a:buClr>
              <a:buSzPct val="80000"/>
              <a:buFont typeface="Wingdings" pitchFamily="2" charset="2"/>
              <a:buNone/>
            </a:pPr>
            <a:r>
              <a:rPr lang="en-GB" altLang="en-US" sz="3600" b="1" dirty="0" smtClean="0"/>
              <a:t>UNITÉ </a:t>
            </a:r>
            <a:r>
              <a:rPr lang="en-GB" altLang="en-US" sz="3600" b="1" dirty="0"/>
              <a:t>1 – </a:t>
            </a:r>
            <a:r>
              <a:rPr lang="en-GB" altLang="en-US" sz="3600" b="1" dirty="0" smtClean="0"/>
              <a:t>Introduction à la CIMIC-NU</a:t>
            </a:r>
            <a:endParaRPr lang="en-GB" altLang="en-US" sz="3600" b="1" dirty="0"/>
          </a:p>
        </p:txBody>
      </p:sp>
      <p:sp>
        <p:nvSpPr>
          <p:cNvPr id="9" name="ZoneTexte 8"/>
          <p:cNvSpPr txBox="1"/>
          <p:nvPr/>
        </p:nvSpPr>
        <p:spPr>
          <a:xfrm flipH="1">
            <a:off x="543719"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5564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10"/>
          <p:cNvSpPr>
            <a:spLocks noGrp="1" noChangeArrowheads="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8DDFAB6D-3F6C-404B-92E9-A915D41A8805}" type="slidenum">
              <a:rPr lang="en-GB" altLang="en-US" sz="1600" smtClean="0"/>
              <a:pPr/>
              <a:t>20</a:t>
            </a:fld>
            <a:endParaRPr lang="en-GB" altLang="en-US" sz="1600" dirty="0" smtClean="0"/>
          </a:p>
        </p:txBody>
      </p:sp>
      <p:sp>
        <p:nvSpPr>
          <p:cNvPr id="6" name="Oval 5"/>
          <p:cNvSpPr/>
          <p:nvPr/>
        </p:nvSpPr>
        <p:spPr>
          <a:xfrm>
            <a:off x="2019300" y="2133600"/>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sz="4400" dirty="0" smtClean="0">
                <a:solidFill>
                  <a:srgbClr val="FFFFFF"/>
                </a:solidFill>
              </a:rPr>
              <a:t>QUESTIONS?</a:t>
            </a:r>
          </a:p>
        </p:txBody>
      </p:sp>
      <p:sp>
        <p:nvSpPr>
          <p:cNvPr id="4" name="ZoneTexte 3"/>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5" name="ZoneTexte 4"/>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3"/>
          <p:cNvSpPr>
            <a:spLocks noGrp="1" noRot="1" noChangeArrowheads="1"/>
          </p:cNvSpPr>
          <p:nvPr>
            <p:ph type="body" idx="1"/>
          </p:nvPr>
        </p:nvSpPr>
        <p:spPr bwMode="auto">
          <a:xfrm>
            <a:off x="309563" y="817460"/>
            <a:ext cx="8458200" cy="3763962"/>
          </a:xfrm>
          <a:prstGeom prst="rect">
            <a:avLst/>
          </a:prstGeom>
          <a:solidFill>
            <a:srgbClr val="FFFFFF"/>
          </a:solidFill>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spcBef>
                <a:spcPct val="0"/>
              </a:spcBef>
              <a:buFont typeface="Wingdings" pitchFamily="2" charset="2"/>
              <a:buChar char="ð"/>
            </a:pPr>
            <a:r>
              <a:rPr lang="fr-FR" sz="2000" dirty="0">
                <a:solidFill>
                  <a:srgbClr val="00269E"/>
                </a:solidFill>
                <a:latin typeface="Calibri" panose="020F0502020204030204" pitchFamily="34" charset="0"/>
              </a:rPr>
              <a:t>L’appui aux communautés </a:t>
            </a:r>
            <a:r>
              <a:rPr lang="fr-FR" sz="2000" dirty="0">
                <a:solidFill>
                  <a:schemeClr val="tx1"/>
                </a:solidFill>
                <a:latin typeface="Calibri" panose="020F0502020204030204" pitchFamily="34" charset="0"/>
              </a:rPr>
              <a:t>consiste dans les activités de la CIMIC-NU qui </a:t>
            </a:r>
            <a:r>
              <a:rPr lang="fr-FR" sz="2000" dirty="0">
                <a:solidFill>
                  <a:srgbClr val="00269E"/>
                </a:solidFill>
                <a:latin typeface="Calibri" panose="020F0502020204030204" pitchFamily="34" charset="0"/>
              </a:rPr>
              <a:t>aident les communautés locales </a:t>
            </a:r>
            <a:r>
              <a:rPr lang="fr-FR" sz="2000" dirty="0">
                <a:solidFill>
                  <a:schemeClr val="tx1"/>
                </a:solidFill>
                <a:latin typeface="Calibri" panose="020F0502020204030204" pitchFamily="34" charset="0"/>
              </a:rPr>
              <a:t>à améliorer et « normaliser » leur vie, à renforcer leurs capacités et leur confiance dans le processus de paix, et, globalement, à instaurer des relations constructives entre les communautés du pays hôte et les acteurs extérieurs. </a:t>
            </a:r>
            <a:endParaRPr lang="en-US" altLang="en-US" sz="2000" dirty="0" smtClean="0">
              <a:solidFill>
                <a:schemeClr val="tx1"/>
              </a:solidFill>
              <a:latin typeface="Calibri" pitchFamily="34" charset="0"/>
              <a:cs typeface="Arial" pitchFamily="34" charset="0"/>
            </a:endParaRPr>
          </a:p>
          <a:p>
            <a:pPr>
              <a:spcBef>
                <a:spcPct val="0"/>
              </a:spcBef>
              <a:buFont typeface="Wingdings" pitchFamily="2" charset="2"/>
              <a:buChar char="ð"/>
            </a:pPr>
            <a:endParaRPr lang="en-US" altLang="en-US" sz="1500" b="0" dirty="0" smtClean="0">
              <a:solidFill>
                <a:schemeClr val="tx1"/>
              </a:solidFill>
              <a:latin typeface="Calibri" pitchFamily="34" charset="0"/>
              <a:cs typeface="Arial" pitchFamily="34" charset="0"/>
            </a:endParaRPr>
          </a:p>
          <a:p>
            <a:pPr lvl="1">
              <a:spcBef>
                <a:spcPct val="0"/>
              </a:spcBef>
              <a:buFont typeface="Calibri" pitchFamily="34" charset="0"/>
              <a:buChar char="−"/>
            </a:pPr>
            <a:r>
              <a:rPr lang="fr-FR" b="1" dirty="0">
                <a:solidFill>
                  <a:schemeClr val="tx1"/>
                </a:solidFill>
                <a:latin typeface="Calibri" panose="020F0502020204030204" pitchFamily="34" charset="0"/>
              </a:rPr>
              <a:t>Mise en place d’infrastructures matérielles, réparation et réhabilitation des infrastructures </a:t>
            </a:r>
            <a:r>
              <a:rPr lang="fr-FR" b="1" dirty="0" smtClean="0">
                <a:solidFill>
                  <a:schemeClr val="tx1"/>
                </a:solidFill>
                <a:latin typeface="Calibri" panose="020F0502020204030204" pitchFamily="34" charset="0"/>
              </a:rPr>
              <a:t>existantes</a:t>
            </a:r>
            <a:endParaRPr lang="en-US" altLang="en-US" b="1" dirty="0" smtClean="0">
              <a:solidFill>
                <a:schemeClr val="tx1"/>
              </a:solidFill>
              <a:latin typeface="Calibri" pitchFamily="34" charset="0"/>
              <a:cs typeface="Arial" pitchFamily="34" charset="0"/>
            </a:endParaRPr>
          </a:p>
          <a:p>
            <a:pPr lvl="1">
              <a:buFont typeface="Calibri" pitchFamily="34" charset="0"/>
              <a:buChar char="−"/>
            </a:pPr>
            <a:r>
              <a:rPr lang="fr-FR" b="1" dirty="0">
                <a:solidFill>
                  <a:schemeClr val="tx1"/>
                </a:solidFill>
                <a:latin typeface="Calibri" panose="020F0502020204030204" pitchFamily="34" charset="0"/>
              </a:rPr>
              <a:t>Transition entre le processus de maintien de la paix et le processus de consolidation de la paix</a:t>
            </a:r>
            <a:endParaRPr lang="en-US" altLang="en-US" b="1" dirty="0" smtClean="0">
              <a:solidFill>
                <a:schemeClr val="tx1"/>
              </a:solidFill>
              <a:latin typeface="Calibri" pitchFamily="34" charset="0"/>
              <a:cs typeface="Arial" pitchFamily="34" charset="0"/>
            </a:endParaRPr>
          </a:p>
          <a:p>
            <a:pPr lvl="1">
              <a:buFont typeface="Calibri" pitchFamily="34" charset="0"/>
              <a:buChar char="−"/>
            </a:pPr>
            <a:r>
              <a:rPr lang="fr-FR" b="1" dirty="0" smtClean="0">
                <a:solidFill>
                  <a:schemeClr val="tx1"/>
                </a:solidFill>
                <a:latin typeface="Calibri" panose="020F0502020204030204" pitchFamily="34" charset="0"/>
              </a:rPr>
              <a:t>Établissement </a:t>
            </a:r>
            <a:r>
              <a:rPr lang="fr-FR" b="1" dirty="0">
                <a:solidFill>
                  <a:schemeClr val="tx1"/>
                </a:solidFill>
                <a:latin typeface="Calibri" panose="020F0502020204030204" pitchFamily="34" charset="0"/>
              </a:rPr>
              <a:t>de relations constructives</a:t>
            </a:r>
            <a:endParaRPr lang="en-US" altLang="en-US" b="1" dirty="0" smtClean="0">
              <a:solidFill>
                <a:schemeClr val="tx1"/>
              </a:solidFill>
              <a:latin typeface="Calibri" pitchFamily="34" charset="0"/>
              <a:cs typeface="Arial" pitchFamily="34" charset="0"/>
            </a:endParaRPr>
          </a:p>
        </p:txBody>
      </p:sp>
      <p:sp>
        <p:nvSpPr>
          <p:cNvPr id="258051" name="Rectangle 6"/>
          <p:cNvSpPr>
            <a:spLocks noChangeArrowheads="1"/>
          </p:cNvSpPr>
          <p:nvPr/>
        </p:nvSpPr>
        <p:spPr bwMode="auto">
          <a:xfrm>
            <a:off x="2347455" y="276225"/>
            <a:ext cx="44157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800" b="1" dirty="0" smtClean="0">
                <a:solidFill>
                  <a:srgbClr val="0000FF"/>
                </a:solidFill>
              </a:rPr>
              <a:t>APPUI AUX COMMUNAUTÉS</a:t>
            </a:r>
            <a:endParaRPr lang="en-GB" altLang="en-US" sz="2800" b="1" dirty="0">
              <a:solidFill>
                <a:srgbClr val="0000FF"/>
              </a:solidFill>
            </a:endParaRPr>
          </a:p>
        </p:txBody>
      </p:sp>
      <p:pic>
        <p:nvPicPr>
          <p:cNvPr id="258052"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54113" y="4373563"/>
            <a:ext cx="6797675" cy="22050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258053" name="Picture 9" descr="example symbo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9563" y="3232697"/>
            <a:ext cx="465137"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ZoneTexte 6"/>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8" name="ZoneTexte 7"/>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200</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5"/>
          <p:cNvSpPr>
            <a:spLocks noChangeArrowheads="1"/>
          </p:cNvSpPr>
          <p:nvPr/>
        </p:nvSpPr>
        <p:spPr bwMode="auto">
          <a:xfrm>
            <a:off x="1589" y="4756042"/>
            <a:ext cx="361235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nchor="ctr">
            <a:spAutoFit/>
          </a:bodyPr>
          <a:lstStyle>
            <a:lvl1pPr eaLnBrk="0" hangingPunct="0">
              <a:tabLst>
                <a:tab pos="457200" algn="l"/>
                <a:tab pos="914400" algn="l"/>
              </a:tabLst>
              <a:defRPr sz="2000">
                <a:solidFill>
                  <a:schemeClr val="tx1"/>
                </a:solidFill>
                <a:latin typeface="Calibri" pitchFamily="34" charset="0"/>
                <a:cs typeface="Arial" pitchFamily="34" charset="0"/>
              </a:defRPr>
            </a:lvl1pPr>
            <a:lvl2pPr marL="742950" indent="-285750" eaLnBrk="0" hangingPunct="0">
              <a:tabLst>
                <a:tab pos="457200" algn="l"/>
                <a:tab pos="914400" algn="l"/>
              </a:tabLst>
              <a:defRPr sz="2000">
                <a:solidFill>
                  <a:schemeClr val="tx1"/>
                </a:solidFill>
                <a:latin typeface="Calibri" pitchFamily="34" charset="0"/>
                <a:cs typeface="Arial" pitchFamily="34" charset="0"/>
              </a:defRPr>
            </a:lvl2pPr>
            <a:lvl3pPr marL="1143000" indent="-228600" eaLnBrk="0" hangingPunct="0">
              <a:tabLst>
                <a:tab pos="457200" algn="l"/>
                <a:tab pos="914400" algn="l"/>
              </a:tabLst>
              <a:defRPr sz="2000">
                <a:solidFill>
                  <a:schemeClr val="tx1"/>
                </a:solidFill>
                <a:latin typeface="Calibri" pitchFamily="34" charset="0"/>
                <a:cs typeface="Arial" pitchFamily="34" charset="0"/>
              </a:defRPr>
            </a:lvl3pPr>
            <a:lvl4pPr marL="1600200" indent="-228600" eaLnBrk="0" hangingPunct="0">
              <a:tabLst>
                <a:tab pos="457200" algn="l"/>
                <a:tab pos="914400" algn="l"/>
              </a:tabLst>
              <a:defRPr sz="2000">
                <a:solidFill>
                  <a:schemeClr val="tx1"/>
                </a:solidFill>
                <a:latin typeface="Calibri" pitchFamily="34" charset="0"/>
                <a:cs typeface="Arial" pitchFamily="34" charset="0"/>
              </a:defRPr>
            </a:lvl4pPr>
            <a:lvl5pPr marL="2057400" indent="-228600" eaLnBrk="0" hangingPunct="0">
              <a:tabLst>
                <a:tab pos="457200" algn="l"/>
                <a:tab pos="9144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457200" algn="l"/>
                <a:tab pos="9144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457200" algn="l"/>
                <a:tab pos="9144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457200" algn="l"/>
                <a:tab pos="9144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457200" algn="l"/>
                <a:tab pos="914400" algn="l"/>
              </a:tabLst>
              <a:defRPr sz="2000">
                <a:solidFill>
                  <a:schemeClr val="tx1"/>
                </a:solidFill>
                <a:latin typeface="Calibri" pitchFamily="34" charset="0"/>
                <a:cs typeface="Arial" pitchFamily="34" charset="0"/>
              </a:defRPr>
            </a:lvl9pPr>
          </a:lstStyle>
          <a:p>
            <a:pPr>
              <a:buClr>
                <a:srgbClr val="000000"/>
              </a:buClr>
              <a:buFont typeface="Symbol" pitchFamily="18" charset="2"/>
              <a:buChar char=""/>
            </a:pPr>
            <a:endParaRPr lang="fr-CH" altLang="en-US" dirty="0" smtClean="0">
              <a:solidFill>
                <a:srgbClr val="000000"/>
              </a:solidFill>
              <a:ea typeface="Calibri" pitchFamily="34" charset="0"/>
              <a:cs typeface="Times New Roman" pitchFamily="18" charset="0"/>
            </a:endParaRPr>
          </a:p>
          <a:p>
            <a:pPr>
              <a:buFont typeface="Wingdings" pitchFamily="2" charset="2"/>
              <a:buChar char="q"/>
            </a:pPr>
            <a:r>
              <a:rPr lang="fr-CH" altLang="en-US" b="1" dirty="0" smtClean="0">
                <a:solidFill>
                  <a:srgbClr val="0000FF"/>
                </a:solidFill>
                <a:ea typeface="Calibri" pitchFamily="34" charset="0"/>
                <a:cs typeface="Times New Roman" pitchFamily="18" charset="0"/>
              </a:rPr>
              <a:t> Activités socioculturelles, </a:t>
            </a:r>
            <a:br>
              <a:rPr lang="fr-CH" altLang="en-US" b="1" dirty="0" smtClean="0">
                <a:solidFill>
                  <a:srgbClr val="0000FF"/>
                </a:solidFill>
                <a:ea typeface="Calibri" pitchFamily="34" charset="0"/>
                <a:cs typeface="Times New Roman" pitchFamily="18" charset="0"/>
              </a:rPr>
            </a:br>
            <a:r>
              <a:rPr lang="fr-CH" altLang="en-US" b="1" dirty="0" smtClean="0">
                <a:solidFill>
                  <a:srgbClr val="0000FF"/>
                </a:solidFill>
                <a:ea typeface="Calibri" pitchFamily="34" charset="0"/>
                <a:cs typeface="Times New Roman" pitchFamily="18" charset="0"/>
              </a:rPr>
              <a:t>de jeunesse et sportives</a:t>
            </a:r>
            <a:endParaRPr lang="fr-CH" altLang="en-US" dirty="0">
              <a:solidFill>
                <a:srgbClr val="000000"/>
              </a:solidFill>
              <a:ea typeface="Calibri" pitchFamily="34" charset="0"/>
              <a:cs typeface="Times New Roman" pitchFamily="18" charset="0"/>
            </a:endParaRPr>
          </a:p>
        </p:txBody>
      </p:sp>
      <p:sp>
        <p:nvSpPr>
          <p:cNvPr id="259075" name="Rectangle 6"/>
          <p:cNvSpPr>
            <a:spLocks noChangeArrowheads="1"/>
          </p:cNvSpPr>
          <p:nvPr/>
        </p:nvSpPr>
        <p:spPr bwMode="auto">
          <a:xfrm>
            <a:off x="2345868" y="276225"/>
            <a:ext cx="44157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800" b="1" dirty="0" smtClean="0">
                <a:solidFill>
                  <a:srgbClr val="000000"/>
                </a:solidFill>
              </a:rPr>
              <a:t>APPUI AUX COMMUNAUTÉS</a:t>
            </a:r>
            <a:endParaRPr lang="en-GB" altLang="en-US" sz="2800" b="1" dirty="0">
              <a:solidFill>
                <a:srgbClr val="000000"/>
              </a:solidFill>
            </a:endParaRPr>
          </a:p>
        </p:txBody>
      </p:sp>
      <p:sp>
        <p:nvSpPr>
          <p:cNvPr id="259076" name="TextBox 3"/>
          <p:cNvSpPr txBox="1">
            <a:spLocks noChangeArrowheads="1"/>
          </p:cNvSpPr>
          <p:nvPr/>
        </p:nvSpPr>
        <p:spPr bwMode="auto">
          <a:xfrm>
            <a:off x="3343275" y="827088"/>
            <a:ext cx="2419350" cy="5286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en-US" sz="2800" b="1" dirty="0" smtClean="0">
                <a:solidFill>
                  <a:srgbClr val="000000"/>
                </a:solidFill>
              </a:rPr>
              <a:t>  Exemples</a:t>
            </a:r>
            <a:endParaRPr lang="fr-CH" altLang="en-US" sz="2800" b="1" dirty="0">
              <a:solidFill>
                <a:srgbClr val="000000"/>
              </a:solidFill>
            </a:endParaRPr>
          </a:p>
        </p:txBody>
      </p:sp>
      <p:sp>
        <p:nvSpPr>
          <p:cNvPr id="259077" name="Rectangle 5"/>
          <p:cNvSpPr>
            <a:spLocks noChangeArrowheads="1"/>
          </p:cNvSpPr>
          <p:nvPr/>
        </p:nvSpPr>
        <p:spPr bwMode="auto">
          <a:xfrm>
            <a:off x="3727090" y="1529217"/>
            <a:ext cx="5338295" cy="14773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000000"/>
              </a:buClr>
              <a:buFont typeface="Symbol" pitchFamily="18" charset="2"/>
              <a:buChar char=""/>
              <a:tabLst>
                <a:tab pos="182563" algn="l"/>
              </a:tabLst>
            </a:pPr>
            <a:r>
              <a:rPr lang="en-GB" altLang="en-US" sz="1500" dirty="0">
                <a:solidFill>
                  <a:srgbClr val="000000"/>
                </a:solidFill>
                <a:ea typeface="Calibri" pitchFamily="34" charset="0"/>
                <a:cs typeface="Times New Roman" pitchFamily="18" charset="0"/>
              </a:rPr>
              <a:t> </a:t>
            </a:r>
            <a:r>
              <a:rPr lang="en-GB" altLang="en-US" sz="1500" dirty="0" smtClean="0">
                <a:solidFill>
                  <a:srgbClr val="000000"/>
                </a:solidFill>
                <a:ea typeface="Calibri" pitchFamily="34" charset="0"/>
                <a:cs typeface="Times New Roman" pitchFamily="18" charset="0"/>
              </a:rPr>
              <a:t> </a:t>
            </a:r>
            <a:r>
              <a:rPr lang="fr-FR" sz="1500" dirty="0" smtClean="0"/>
              <a:t>Restauration </a:t>
            </a:r>
            <a:r>
              <a:rPr lang="fr-FR" sz="1500" dirty="0"/>
              <a:t>de bâtiments importants (écoles, cliniques, </a:t>
            </a:r>
            <a:r>
              <a:rPr lang="fr-FR" sz="1500" dirty="0" smtClean="0"/>
              <a:t/>
            </a:r>
            <a:br>
              <a:rPr lang="fr-FR" sz="1500" dirty="0" smtClean="0"/>
            </a:br>
            <a:r>
              <a:rPr lang="fr-FR" sz="1500" dirty="0" smtClean="0"/>
              <a:t>	tribunaux</a:t>
            </a:r>
            <a:r>
              <a:rPr lang="fr-FR" sz="1500" dirty="0"/>
              <a:t>)</a:t>
            </a:r>
            <a:endParaRPr lang="en-US" altLang="en-US" sz="1500" dirty="0">
              <a:solidFill>
                <a:srgbClr val="000000"/>
              </a:solidFill>
              <a:ea typeface="Calibri" pitchFamily="34" charset="0"/>
              <a:cs typeface="Times New Roman" pitchFamily="18" charset="0"/>
            </a:endParaRPr>
          </a:p>
          <a:p>
            <a:pPr>
              <a:buClr>
                <a:srgbClr val="000000"/>
              </a:buClr>
              <a:buFont typeface="Symbol" pitchFamily="18" charset="2"/>
              <a:buChar char=""/>
              <a:tabLst>
                <a:tab pos="182563" algn="l"/>
              </a:tabLst>
            </a:pPr>
            <a:r>
              <a:rPr lang="en-GB" altLang="en-US" sz="1500" dirty="0">
                <a:solidFill>
                  <a:srgbClr val="000000"/>
                </a:solidFill>
                <a:ea typeface="Calibri" pitchFamily="34" charset="0"/>
                <a:cs typeface="Times New Roman" pitchFamily="18" charset="0"/>
              </a:rPr>
              <a:t> </a:t>
            </a:r>
            <a:r>
              <a:rPr lang="en-GB" altLang="en-US" sz="1500" dirty="0" smtClean="0">
                <a:solidFill>
                  <a:srgbClr val="000000"/>
                </a:solidFill>
                <a:ea typeface="Calibri" pitchFamily="34" charset="0"/>
                <a:cs typeface="Times New Roman" pitchFamily="18" charset="0"/>
              </a:rPr>
              <a:t> </a:t>
            </a:r>
            <a:r>
              <a:rPr lang="fr-FR" sz="1500" dirty="0" smtClean="0"/>
              <a:t>Reconstruction</a:t>
            </a:r>
            <a:r>
              <a:rPr lang="fr-FR" sz="1500" dirty="0"/>
              <a:t>/ Entretien important des routes et des ponts</a:t>
            </a:r>
            <a:endParaRPr lang="en-US" altLang="en-US" sz="1500" dirty="0">
              <a:solidFill>
                <a:srgbClr val="000000"/>
              </a:solidFill>
              <a:ea typeface="Calibri" pitchFamily="34" charset="0"/>
              <a:cs typeface="Times New Roman" pitchFamily="18" charset="0"/>
            </a:endParaRPr>
          </a:p>
          <a:p>
            <a:pPr>
              <a:buClr>
                <a:srgbClr val="000000"/>
              </a:buClr>
              <a:buFont typeface="Symbol" pitchFamily="18" charset="2"/>
              <a:buChar char=""/>
              <a:tabLst>
                <a:tab pos="182563" algn="l"/>
              </a:tabLst>
            </a:pPr>
            <a:r>
              <a:rPr lang="en-GB" altLang="en-US" sz="1500" dirty="0">
                <a:solidFill>
                  <a:srgbClr val="000000"/>
                </a:solidFill>
                <a:ea typeface="Calibri" pitchFamily="34" charset="0"/>
                <a:cs typeface="Times New Roman" pitchFamily="18" charset="0"/>
              </a:rPr>
              <a:t> </a:t>
            </a:r>
            <a:r>
              <a:rPr lang="en-GB" altLang="en-US" sz="1500" dirty="0" smtClean="0">
                <a:solidFill>
                  <a:srgbClr val="000000"/>
                </a:solidFill>
                <a:ea typeface="Calibri" pitchFamily="34" charset="0"/>
                <a:cs typeface="Times New Roman" pitchFamily="18" charset="0"/>
              </a:rPr>
              <a:t> </a:t>
            </a:r>
            <a:r>
              <a:rPr lang="fr-FR" sz="1500" dirty="0" smtClean="0"/>
              <a:t>Restauration </a:t>
            </a:r>
            <a:r>
              <a:rPr lang="fr-FR" sz="1500" dirty="0"/>
              <a:t>des services </a:t>
            </a:r>
            <a:r>
              <a:rPr lang="fr-FR" sz="1500" dirty="0" smtClean="0"/>
              <a:t>d’approvisionnement </a:t>
            </a:r>
            <a:r>
              <a:rPr lang="fr-FR" sz="1500" dirty="0"/>
              <a:t>en eau </a:t>
            </a:r>
            <a:r>
              <a:rPr lang="fr-FR" sz="1500" dirty="0" smtClean="0"/>
              <a:t/>
            </a:r>
            <a:br>
              <a:rPr lang="fr-FR" sz="1500" dirty="0" smtClean="0"/>
            </a:br>
            <a:r>
              <a:rPr lang="fr-FR" sz="1500" dirty="0" smtClean="0"/>
              <a:t>	et </a:t>
            </a:r>
            <a:r>
              <a:rPr lang="fr-FR" sz="1500" dirty="0"/>
              <a:t>d’assainissement</a:t>
            </a:r>
            <a:endParaRPr lang="en-GB" altLang="en-US" sz="1500" dirty="0">
              <a:solidFill>
                <a:srgbClr val="000000"/>
              </a:solidFill>
              <a:ea typeface="Calibri" pitchFamily="34" charset="0"/>
              <a:cs typeface="Times New Roman" pitchFamily="18" charset="0"/>
            </a:endParaRPr>
          </a:p>
          <a:p>
            <a:pPr>
              <a:buClr>
                <a:srgbClr val="000000"/>
              </a:buClr>
              <a:buFont typeface="Symbol" pitchFamily="18" charset="2"/>
              <a:buChar char=""/>
              <a:tabLst>
                <a:tab pos="182563" algn="l"/>
              </a:tabLst>
            </a:pPr>
            <a:r>
              <a:rPr lang="en-GB" altLang="en-US" sz="1500" dirty="0" smtClean="0">
                <a:solidFill>
                  <a:srgbClr val="000000"/>
                </a:solidFill>
                <a:ea typeface="Calibri" pitchFamily="34" charset="0"/>
                <a:cs typeface="Times New Roman" pitchFamily="18" charset="0"/>
              </a:rPr>
              <a:t>  </a:t>
            </a:r>
            <a:r>
              <a:rPr lang="fr-FR" sz="1500" dirty="0"/>
              <a:t>Rétablissement des réseaux de fourniture d’électricité</a:t>
            </a:r>
            <a:endParaRPr lang="en-GB" altLang="en-US" sz="1500" dirty="0">
              <a:solidFill>
                <a:srgbClr val="000000"/>
              </a:solidFill>
              <a:ea typeface="Calibri" pitchFamily="34" charset="0"/>
              <a:cs typeface="Times New Roman" pitchFamily="18" charset="0"/>
            </a:endParaRPr>
          </a:p>
        </p:txBody>
      </p:sp>
      <p:sp>
        <p:nvSpPr>
          <p:cNvPr id="259078" name="Rectangle 6"/>
          <p:cNvSpPr>
            <a:spLocks noChangeArrowheads="1"/>
          </p:cNvSpPr>
          <p:nvPr/>
        </p:nvSpPr>
        <p:spPr bwMode="auto">
          <a:xfrm>
            <a:off x="3727450" y="3104225"/>
            <a:ext cx="5222875" cy="124649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000000"/>
              </a:buClr>
              <a:buFont typeface="Symbol" pitchFamily="18" charset="2"/>
              <a:buChar char=""/>
              <a:tabLst>
                <a:tab pos="182563" algn="l"/>
              </a:tabLst>
            </a:pPr>
            <a:r>
              <a:rPr lang="en-GB" altLang="en-US" sz="1500" dirty="0">
                <a:solidFill>
                  <a:srgbClr val="000000"/>
                </a:solidFill>
                <a:ea typeface="Calibri" pitchFamily="34" charset="0"/>
                <a:cs typeface="Times New Roman" pitchFamily="18" charset="0"/>
              </a:rPr>
              <a:t> </a:t>
            </a:r>
            <a:r>
              <a:rPr lang="en-GB" altLang="en-US" sz="1500" dirty="0" smtClean="0">
                <a:solidFill>
                  <a:srgbClr val="000000"/>
                </a:solidFill>
                <a:ea typeface="Calibri" pitchFamily="34" charset="0"/>
                <a:cs typeface="Times New Roman" pitchFamily="18" charset="0"/>
              </a:rPr>
              <a:t> </a:t>
            </a:r>
            <a:r>
              <a:rPr lang="fr-FR" sz="1500" dirty="0" smtClean="0"/>
              <a:t>Apport </a:t>
            </a:r>
            <a:r>
              <a:rPr lang="fr-FR" sz="1500" dirty="0"/>
              <a:t>d’informations pour mieux comprendre les </a:t>
            </a:r>
            <a:r>
              <a:rPr lang="fr-FR" sz="1500" dirty="0" smtClean="0"/>
              <a:t>besoins</a:t>
            </a:r>
            <a:br>
              <a:rPr lang="fr-FR" sz="1500" dirty="0" smtClean="0"/>
            </a:br>
            <a:r>
              <a:rPr lang="fr-FR" sz="1500" dirty="0" smtClean="0"/>
              <a:t>	des </a:t>
            </a:r>
            <a:r>
              <a:rPr lang="fr-FR" sz="1500" dirty="0"/>
              <a:t>communautés</a:t>
            </a:r>
            <a:endParaRPr lang="en-US" altLang="en-US" sz="1500" dirty="0">
              <a:solidFill>
                <a:srgbClr val="000000"/>
              </a:solidFill>
              <a:ea typeface="Calibri" pitchFamily="34" charset="0"/>
              <a:cs typeface="Times New Roman" pitchFamily="18" charset="0"/>
            </a:endParaRPr>
          </a:p>
          <a:p>
            <a:pPr>
              <a:buClr>
                <a:srgbClr val="000000"/>
              </a:buClr>
              <a:buFont typeface="Symbol" pitchFamily="18" charset="2"/>
              <a:buChar char=""/>
            </a:pPr>
            <a:r>
              <a:rPr lang="en-GB" altLang="en-US" sz="1500" dirty="0" smtClean="0">
                <a:solidFill>
                  <a:srgbClr val="000000"/>
                </a:solidFill>
                <a:ea typeface="Calibri" pitchFamily="34" charset="0"/>
                <a:cs typeface="Times New Roman" pitchFamily="18" charset="0"/>
              </a:rPr>
              <a:t>  </a:t>
            </a:r>
            <a:r>
              <a:rPr lang="fr-FR" sz="1500" dirty="0"/>
              <a:t>Formation en cours d’emploi du personnel médical</a:t>
            </a:r>
            <a:endParaRPr lang="en-US" altLang="en-US" sz="1500" dirty="0">
              <a:solidFill>
                <a:srgbClr val="000000"/>
              </a:solidFill>
              <a:ea typeface="Calibri" pitchFamily="34" charset="0"/>
              <a:cs typeface="Times New Roman" pitchFamily="18" charset="0"/>
            </a:endParaRPr>
          </a:p>
          <a:p>
            <a:pPr>
              <a:buClr>
                <a:srgbClr val="000000"/>
              </a:buClr>
              <a:buFont typeface="Symbol" pitchFamily="18" charset="2"/>
              <a:buChar char=""/>
              <a:tabLst>
                <a:tab pos="182563" algn="l"/>
              </a:tabLst>
            </a:pPr>
            <a:r>
              <a:rPr lang="en-GB" altLang="en-US" sz="1500" dirty="0">
                <a:solidFill>
                  <a:srgbClr val="000000"/>
                </a:solidFill>
                <a:ea typeface="Calibri" pitchFamily="34" charset="0"/>
                <a:cs typeface="Times New Roman" pitchFamily="18" charset="0"/>
              </a:rPr>
              <a:t> </a:t>
            </a:r>
            <a:r>
              <a:rPr lang="en-GB" altLang="en-US" sz="1500" dirty="0" smtClean="0">
                <a:solidFill>
                  <a:srgbClr val="000000"/>
                </a:solidFill>
                <a:ea typeface="Calibri" pitchFamily="34" charset="0"/>
                <a:cs typeface="Times New Roman" pitchFamily="18" charset="0"/>
              </a:rPr>
              <a:t> </a:t>
            </a:r>
            <a:r>
              <a:rPr lang="fr-FR" sz="1500" dirty="0"/>
              <a:t>Formation des enseignants et des formateurs </a:t>
            </a:r>
            <a:r>
              <a:rPr lang="fr-FR" sz="1500" dirty="0" smtClean="0"/>
              <a:t/>
            </a:r>
            <a:br>
              <a:rPr lang="fr-FR" sz="1500" dirty="0" smtClean="0"/>
            </a:br>
            <a:r>
              <a:rPr lang="fr-FR" sz="1500" dirty="0" smtClean="0"/>
              <a:t>	professionnels</a:t>
            </a:r>
            <a:endParaRPr lang="en-GB" altLang="en-US" sz="1500" dirty="0">
              <a:solidFill>
                <a:srgbClr val="000000"/>
              </a:solidFill>
              <a:ea typeface="Calibri" pitchFamily="34" charset="0"/>
              <a:cs typeface="Times New Roman" pitchFamily="18" charset="0"/>
            </a:endParaRPr>
          </a:p>
        </p:txBody>
      </p:sp>
      <p:sp>
        <p:nvSpPr>
          <p:cNvPr id="259079" name="Rectangle 7"/>
          <p:cNvSpPr>
            <a:spLocks noChangeArrowheads="1"/>
          </p:cNvSpPr>
          <p:nvPr/>
        </p:nvSpPr>
        <p:spPr bwMode="auto">
          <a:xfrm>
            <a:off x="3727450" y="4342020"/>
            <a:ext cx="4572000"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000000"/>
              </a:buClr>
              <a:buFont typeface="Symbol" pitchFamily="18" charset="2"/>
              <a:buChar char=""/>
            </a:pPr>
            <a:r>
              <a:rPr lang="en-GB" altLang="en-US" sz="1500" dirty="0" smtClean="0">
                <a:solidFill>
                  <a:srgbClr val="000000"/>
                </a:solidFill>
                <a:ea typeface="Calibri" pitchFamily="34" charset="0"/>
                <a:cs typeface="Times New Roman" pitchFamily="18" charset="0"/>
              </a:rPr>
              <a:t>  </a:t>
            </a:r>
            <a:r>
              <a:rPr lang="fr-FR" sz="1500" dirty="0"/>
              <a:t>Remise en place d’un marché économique</a:t>
            </a:r>
            <a:endParaRPr lang="en-US" altLang="en-US" sz="1500" dirty="0">
              <a:solidFill>
                <a:srgbClr val="000000"/>
              </a:solidFill>
              <a:ea typeface="Calibri" pitchFamily="34" charset="0"/>
              <a:cs typeface="Times New Roman" pitchFamily="18" charset="0"/>
            </a:endParaRPr>
          </a:p>
          <a:p>
            <a:pPr>
              <a:buClr>
                <a:srgbClr val="000000"/>
              </a:buClr>
              <a:buFont typeface="Symbol" pitchFamily="18" charset="2"/>
              <a:buChar char=""/>
            </a:pPr>
            <a:r>
              <a:rPr lang="en-GB" altLang="en-US" sz="1600" dirty="0">
                <a:solidFill>
                  <a:srgbClr val="000000"/>
                </a:solidFill>
                <a:ea typeface="Calibri" pitchFamily="34" charset="0"/>
                <a:cs typeface="Times New Roman" pitchFamily="18" charset="0"/>
              </a:rPr>
              <a:t> </a:t>
            </a:r>
            <a:r>
              <a:rPr lang="en-GB" altLang="en-US" sz="1600" dirty="0" smtClean="0">
                <a:solidFill>
                  <a:srgbClr val="000000"/>
                </a:solidFill>
                <a:ea typeface="Calibri" pitchFamily="34" charset="0"/>
                <a:cs typeface="Times New Roman" pitchFamily="18" charset="0"/>
              </a:rPr>
              <a:t> Formation </a:t>
            </a:r>
            <a:r>
              <a:rPr lang="fr-CH" altLang="en-US" sz="1600" dirty="0" smtClean="0">
                <a:solidFill>
                  <a:srgbClr val="000000"/>
                </a:solidFill>
                <a:ea typeface="Calibri" pitchFamily="34" charset="0"/>
                <a:cs typeface="Times New Roman" pitchFamily="18" charset="0"/>
              </a:rPr>
              <a:t>professionnelle</a:t>
            </a:r>
            <a:endParaRPr lang="fr-CH" altLang="en-US" sz="1600" dirty="0">
              <a:solidFill>
                <a:srgbClr val="000000"/>
              </a:solidFill>
              <a:ea typeface="Calibri" pitchFamily="34" charset="0"/>
              <a:cs typeface="Times New Roman" pitchFamily="18" charset="0"/>
            </a:endParaRPr>
          </a:p>
        </p:txBody>
      </p:sp>
      <p:sp>
        <p:nvSpPr>
          <p:cNvPr id="259080" name="Rectangle 8"/>
          <p:cNvSpPr>
            <a:spLocks noChangeArrowheads="1"/>
          </p:cNvSpPr>
          <p:nvPr/>
        </p:nvSpPr>
        <p:spPr bwMode="auto">
          <a:xfrm>
            <a:off x="3727450" y="5102090"/>
            <a:ext cx="4572000" cy="10772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000000"/>
              </a:buClr>
              <a:buFont typeface="Symbol" pitchFamily="18" charset="2"/>
              <a:buChar char=""/>
            </a:pPr>
            <a:r>
              <a:rPr lang="en-GB" altLang="en-US" sz="1500" dirty="0" smtClean="0">
                <a:solidFill>
                  <a:srgbClr val="000000"/>
                </a:solidFill>
                <a:ea typeface="Calibri" pitchFamily="34" charset="0"/>
                <a:cs typeface="Times New Roman" pitchFamily="18" charset="0"/>
              </a:rPr>
              <a:t>  </a:t>
            </a:r>
            <a:r>
              <a:rPr lang="fr-FR" sz="1600" dirty="0"/>
              <a:t>Soutien aux cérémonies traditionnelles</a:t>
            </a:r>
            <a:endParaRPr lang="en-US" altLang="en-US" sz="1500" dirty="0">
              <a:solidFill>
                <a:srgbClr val="000000"/>
              </a:solidFill>
              <a:ea typeface="Calibri" pitchFamily="34" charset="0"/>
              <a:cs typeface="Times New Roman" pitchFamily="18" charset="0"/>
            </a:endParaRPr>
          </a:p>
          <a:p>
            <a:pPr>
              <a:buClr>
                <a:srgbClr val="000000"/>
              </a:buClr>
              <a:buFont typeface="Symbol" pitchFamily="18" charset="2"/>
              <a:buChar char=""/>
            </a:pPr>
            <a:r>
              <a:rPr lang="en-GB" altLang="en-US" sz="1500" dirty="0">
                <a:solidFill>
                  <a:srgbClr val="000000"/>
                </a:solidFill>
                <a:ea typeface="Calibri" pitchFamily="34" charset="0"/>
                <a:cs typeface="Times New Roman" pitchFamily="18" charset="0"/>
              </a:rPr>
              <a:t> </a:t>
            </a:r>
            <a:r>
              <a:rPr lang="en-GB" altLang="en-US" sz="1500" dirty="0" smtClean="0">
                <a:solidFill>
                  <a:srgbClr val="000000"/>
                </a:solidFill>
                <a:ea typeface="Calibri" pitchFamily="34" charset="0"/>
                <a:cs typeface="Times New Roman" pitchFamily="18" charset="0"/>
              </a:rPr>
              <a:t> </a:t>
            </a:r>
            <a:r>
              <a:rPr lang="fr-FR" sz="1600" dirty="0"/>
              <a:t>Remise en état des équipements sportifs	</a:t>
            </a:r>
            <a:endParaRPr lang="en-GB" altLang="en-US" sz="1500" dirty="0">
              <a:solidFill>
                <a:srgbClr val="000000"/>
              </a:solidFill>
              <a:ea typeface="Calibri" pitchFamily="34" charset="0"/>
              <a:cs typeface="Times New Roman" pitchFamily="18" charset="0"/>
            </a:endParaRPr>
          </a:p>
          <a:p>
            <a:pPr>
              <a:buClr>
                <a:srgbClr val="000000"/>
              </a:buClr>
              <a:buFont typeface="Symbol" pitchFamily="18" charset="2"/>
              <a:buChar char=""/>
              <a:tabLst>
                <a:tab pos="182563" algn="l"/>
              </a:tabLst>
            </a:pPr>
            <a:r>
              <a:rPr lang="en-GB" altLang="en-US" sz="1500" dirty="0" smtClean="0">
                <a:solidFill>
                  <a:srgbClr val="000000"/>
                </a:solidFill>
                <a:ea typeface="Calibri" pitchFamily="34" charset="0"/>
                <a:cs typeface="Times New Roman" pitchFamily="18" charset="0"/>
              </a:rPr>
              <a:t>  </a:t>
            </a:r>
            <a:r>
              <a:rPr lang="fr-FR" sz="1600" dirty="0"/>
              <a:t>Soutien aux initiatives favorisant l’égalité entre </a:t>
            </a:r>
            <a:r>
              <a:rPr lang="fr-FR" sz="1600" dirty="0" smtClean="0"/>
              <a:t/>
            </a:r>
            <a:br>
              <a:rPr lang="fr-FR" sz="1600" dirty="0" smtClean="0"/>
            </a:br>
            <a:r>
              <a:rPr lang="fr-FR" sz="1600" dirty="0" smtClean="0"/>
              <a:t>	les </a:t>
            </a:r>
            <a:r>
              <a:rPr lang="fr-FR" sz="1600" dirty="0"/>
              <a:t>sexes et aux projets environnementaux</a:t>
            </a:r>
            <a:endParaRPr lang="en-GB" altLang="en-US" sz="1500" dirty="0">
              <a:solidFill>
                <a:srgbClr val="000000"/>
              </a:solidFill>
              <a:ea typeface="Calibri" pitchFamily="34" charset="0"/>
              <a:cs typeface="Times New Roman" pitchFamily="18" charset="0"/>
            </a:endParaRPr>
          </a:p>
        </p:txBody>
      </p:sp>
      <p:sp>
        <p:nvSpPr>
          <p:cNvPr id="259081" name="Rectangle 9"/>
          <p:cNvSpPr>
            <a:spLocks noChangeArrowheads="1"/>
          </p:cNvSpPr>
          <p:nvPr/>
        </p:nvSpPr>
        <p:spPr bwMode="auto">
          <a:xfrm>
            <a:off x="-190220" y="1470345"/>
            <a:ext cx="3381709"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buFont typeface="Wingdings" pitchFamily="2" charset="2"/>
              <a:buChar char="q"/>
            </a:pPr>
            <a:r>
              <a:rPr lang="fr-CH" altLang="en-US" b="1" dirty="0" smtClean="0">
                <a:solidFill>
                  <a:srgbClr val="0000FF"/>
                </a:solidFill>
                <a:ea typeface="Calibri" pitchFamily="34" charset="0"/>
                <a:cs typeface="Times New Roman" pitchFamily="18" charset="0"/>
              </a:rPr>
              <a:t> Projets d’infrastructures</a:t>
            </a:r>
            <a:endParaRPr lang="fr-CH" altLang="en-US" b="1" dirty="0">
              <a:solidFill>
                <a:srgbClr val="0000FF"/>
              </a:solidFill>
              <a:ea typeface="Calibri" pitchFamily="34" charset="0"/>
              <a:cs typeface="Times New Roman" pitchFamily="18" charset="0"/>
            </a:endParaRPr>
          </a:p>
        </p:txBody>
      </p:sp>
      <p:sp>
        <p:nvSpPr>
          <p:cNvPr id="259082" name="Rectangle 10"/>
          <p:cNvSpPr>
            <a:spLocks noChangeArrowheads="1"/>
          </p:cNvSpPr>
          <p:nvPr/>
        </p:nvSpPr>
        <p:spPr bwMode="auto">
          <a:xfrm>
            <a:off x="39688" y="3063875"/>
            <a:ext cx="3687762"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Font typeface="Wingdings" pitchFamily="2" charset="2"/>
              <a:buChar char="q"/>
            </a:pPr>
            <a:r>
              <a:rPr lang="fr-CH" altLang="en-US" b="1" dirty="0" smtClean="0">
                <a:solidFill>
                  <a:srgbClr val="0000FF"/>
                </a:solidFill>
                <a:ea typeface="Calibri" pitchFamily="34" charset="0"/>
                <a:cs typeface="Times New Roman" pitchFamily="18" charset="0"/>
              </a:rPr>
              <a:t> Soutien à l’administration civil et aux services sociaux</a:t>
            </a:r>
            <a:endParaRPr lang="fr-CH" altLang="en-US" b="1" dirty="0">
              <a:solidFill>
                <a:srgbClr val="0000FF"/>
              </a:solidFill>
              <a:ea typeface="Calibri" pitchFamily="34" charset="0"/>
              <a:cs typeface="Times New Roman" pitchFamily="18" charset="0"/>
            </a:endParaRPr>
          </a:p>
        </p:txBody>
      </p:sp>
      <p:sp>
        <p:nvSpPr>
          <p:cNvPr id="259083" name="Rectangle 11"/>
          <p:cNvSpPr>
            <a:spLocks noChangeArrowheads="1"/>
          </p:cNvSpPr>
          <p:nvPr/>
        </p:nvSpPr>
        <p:spPr bwMode="auto">
          <a:xfrm>
            <a:off x="1588" y="4295719"/>
            <a:ext cx="3725862"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Font typeface="Wingdings" pitchFamily="2" charset="2"/>
              <a:buChar char="q"/>
            </a:pPr>
            <a:r>
              <a:rPr lang="fr-CH" altLang="en-US" b="1" dirty="0" smtClean="0">
                <a:solidFill>
                  <a:srgbClr val="0000FF"/>
                </a:solidFill>
                <a:ea typeface="Calibri" pitchFamily="34" charset="0"/>
                <a:cs typeface="Times New Roman" pitchFamily="18" charset="0"/>
              </a:rPr>
              <a:t> Soutien de l’activité économique</a:t>
            </a:r>
            <a:endParaRPr lang="fr-CH" altLang="en-US" b="1" dirty="0">
              <a:solidFill>
                <a:srgbClr val="0000FF"/>
              </a:solidFill>
              <a:ea typeface="Calibri" pitchFamily="34" charset="0"/>
              <a:cs typeface="Times New Roman" pitchFamily="18" charset="0"/>
            </a:endParaRPr>
          </a:p>
        </p:txBody>
      </p:sp>
      <p:pic>
        <p:nvPicPr>
          <p:cNvPr id="259084" name="Picture 9"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81375" y="855663"/>
            <a:ext cx="465138"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ZoneTexte 13"/>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15" name="ZoneTexte 14"/>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6" name="ZoneTexte 15"/>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7"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201</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TextBox 3"/>
          <p:cNvSpPr txBox="1">
            <a:spLocks noChangeArrowheads="1"/>
          </p:cNvSpPr>
          <p:nvPr/>
        </p:nvSpPr>
        <p:spPr bwMode="auto">
          <a:xfrm>
            <a:off x="616285" y="817563"/>
            <a:ext cx="7911430" cy="52322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800" b="1" dirty="0"/>
              <a:t>Projets à effet rapide (Quick Impact </a:t>
            </a:r>
            <a:r>
              <a:rPr lang="fr-FR" sz="2800" b="1" dirty="0" err="1"/>
              <a:t>Projects</a:t>
            </a:r>
            <a:r>
              <a:rPr lang="fr-FR" sz="2800" b="1" dirty="0"/>
              <a:t> – </a:t>
            </a:r>
            <a:r>
              <a:rPr lang="fr-FR" sz="2800" b="1" dirty="0" err="1"/>
              <a:t>QIPs</a:t>
            </a:r>
            <a:r>
              <a:rPr lang="fr-FR" sz="2800" b="1" dirty="0" smtClean="0"/>
              <a:t>)</a:t>
            </a:r>
            <a:endParaRPr lang="en-US" altLang="en-US" sz="2800" b="1" dirty="0">
              <a:solidFill>
                <a:srgbClr val="000000"/>
              </a:solidFill>
            </a:endParaRPr>
          </a:p>
        </p:txBody>
      </p:sp>
      <p:sp>
        <p:nvSpPr>
          <p:cNvPr id="260099" name="Rectangle 9"/>
          <p:cNvSpPr>
            <a:spLocks noChangeArrowheads="1"/>
          </p:cNvSpPr>
          <p:nvPr/>
        </p:nvSpPr>
        <p:spPr bwMode="auto">
          <a:xfrm>
            <a:off x="2347455" y="276225"/>
            <a:ext cx="44157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800" b="1" dirty="0" smtClean="0">
                <a:solidFill>
                  <a:srgbClr val="000000"/>
                </a:solidFill>
              </a:rPr>
              <a:t>APPUI AUX COMMUNAUTÉS</a:t>
            </a:r>
            <a:endParaRPr lang="en-GB" altLang="en-US" sz="2800" b="1" dirty="0">
              <a:solidFill>
                <a:srgbClr val="000000"/>
              </a:solidFill>
            </a:endParaRPr>
          </a:p>
        </p:txBody>
      </p:sp>
      <p:sp>
        <p:nvSpPr>
          <p:cNvPr id="260100" name="Rectangle 4"/>
          <p:cNvSpPr>
            <a:spLocks noChangeArrowheads="1"/>
          </p:cNvSpPr>
          <p:nvPr/>
        </p:nvSpPr>
        <p:spPr bwMode="auto">
          <a:xfrm>
            <a:off x="114300" y="1470025"/>
            <a:ext cx="8105775"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400" b="1" dirty="0">
                <a:solidFill>
                  <a:srgbClr val="00269E"/>
                </a:solidFill>
              </a:rPr>
              <a:t>Les Projets à effet rapide sont des projets à échelle restreinte, réalisables rapidement, au service de la population</a:t>
            </a:r>
            <a:endParaRPr lang="en-US" altLang="en-US" sz="2800" b="1" dirty="0">
              <a:solidFill>
                <a:srgbClr val="00269E"/>
              </a:solidFill>
            </a:endParaRPr>
          </a:p>
        </p:txBody>
      </p:sp>
      <p:pic>
        <p:nvPicPr>
          <p:cNvPr id="26010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97200" y="4113213"/>
            <a:ext cx="2573338" cy="2349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60102" name="Rectangle 6"/>
          <p:cNvSpPr>
            <a:spLocks noChangeArrowheads="1"/>
          </p:cNvSpPr>
          <p:nvPr/>
        </p:nvSpPr>
        <p:spPr bwMode="auto">
          <a:xfrm>
            <a:off x="-1" y="2314575"/>
            <a:ext cx="8066855" cy="17543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400" b="1" u="sng" dirty="0"/>
              <a:t>Critères pour l’élaboration de </a:t>
            </a:r>
            <a:r>
              <a:rPr lang="fr-FR" sz="2400" b="1" u="sng" dirty="0" err="1"/>
              <a:t>QIPs</a:t>
            </a:r>
            <a:r>
              <a:rPr lang="fr-FR" sz="2400" b="1" u="sng" dirty="0"/>
              <a:t> :</a:t>
            </a:r>
            <a:endParaRPr lang="en-US" altLang="en-US" sz="2400" b="1" u="sng" dirty="0">
              <a:solidFill>
                <a:srgbClr val="000000"/>
              </a:solidFill>
            </a:endParaRPr>
          </a:p>
          <a:p>
            <a:pPr eaLnBrk="1" hangingPunct="1">
              <a:buClr>
                <a:srgbClr val="000000"/>
              </a:buClr>
              <a:buSzPct val="60000"/>
              <a:buFont typeface="Wingdings" pitchFamily="2" charset="2"/>
              <a:buChar char="ü"/>
            </a:pPr>
            <a:r>
              <a:rPr lang="en-US" altLang="en-US" sz="2400" b="1" dirty="0">
                <a:solidFill>
                  <a:srgbClr val="000000"/>
                </a:solidFill>
              </a:rPr>
              <a:t> </a:t>
            </a:r>
            <a:r>
              <a:rPr lang="fr-FR" b="1" dirty="0"/>
              <a:t>Ces projets doivent promouvoir l’acceptation des activités mandatées</a:t>
            </a:r>
            <a:endParaRPr lang="en-US" altLang="en-US" b="1" dirty="0">
              <a:solidFill>
                <a:srgbClr val="000000"/>
              </a:solidFill>
            </a:endParaRPr>
          </a:p>
          <a:p>
            <a:pPr eaLnBrk="1" hangingPunct="1">
              <a:buClr>
                <a:srgbClr val="000000"/>
              </a:buClr>
              <a:buSzPct val="60000"/>
              <a:buFont typeface="Wingdings" pitchFamily="2" charset="2"/>
              <a:buChar char="ü"/>
            </a:pPr>
            <a:r>
              <a:rPr lang="en-US" altLang="en-US" b="1" dirty="0">
                <a:solidFill>
                  <a:srgbClr val="000000"/>
                </a:solidFill>
              </a:rPr>
              <a:t> </a:t>
            </a:r>
            <a:r>
              <a:rPr lang="en-US" altLang="en-US" b="1" dirty="0" smtClean="0">
                <a:solidFill>
                  <a:srgbClr val="000000"/>
                </a:solidFill>
              </a:rPr>
              <a:t> I</a:t>
            </a:r>
            <a:r>
              <a:rPr lang="fr-FR" b="1" dirty="0" err="1" smtClean="0"/>
              <a:t>ls</a:t>
            </a:r>
            <a:r>
              <a:rPr lang="fr-FR" b="1" dirty="0" smtClean="0"/>
              <a:t> </a:t>
            </a:r>
            <a:r>
              <a:rPr lang="fr-FR" b="1" dirty="0"/>
              <a:t>doivent contribuer à la crédibilité de la mission</a:t>
            </a:r>
            <a:r>
              <a:rPr lang="en-US" altLang="en-US" b="1" dirty="0" smtClean="0">
                <a:solidFill>
                  <a:srgbClr val="000000"/>
                </a:solidFill>
              </a:rPr>
              <a:t> </a:t>
            </a:r>
          </a:p>
          <a:p>
            <a:pPr eaLnBrk="1" hangingPunct="1">
              <a:buClr>
                <a:srgbClr val="000000"/>
              </a:buClr>
              <a:buSzPct val="60000"/>
              <a:buFont typeface="Wingdings" pitchFamily="2" charset="2"/>
              <a:buChar char="ü"/>
            </a:pPr>
            <a:r>
              <a:rPr lang="en-US" altLang="en-US" b="1" dirty="0">
                <a:solidFill>
                  <a:srgbClr val="000000"/>
                </a:solidFill>
              </a:rPr>
              <a:t> </a:t>
            </a:r>
            <a:r>
              <a:rPr lang="en-US" altLang="en-US" b="1" dirty="0" smtClean="0">
                <a:solidFill>
                  <a:srgbClr val="000000"/>
                </a:solidFill>
              </a:rPr>
              <a:t> </a:t>
            </a:r>
            <a:r>
              <a:rPr lang="fr-FR" b="1" dirty="0" smtClean="0"/>
              <a:t>Ils </a:t>
            </a:r>
            <a:r>
              <a:rPr lang="fr-FR" b="1" dirty="0"/>
              <a:t>doivent contribuer à la confiance dans le processus de paix</a:t>
            </a:r>
            <a:endParaRPr lang="en-US" altLang="en-US" b="1" dirty="0">
              <a:solidFill>
                <a:srgbClr val="000000"/>
              </a:solidFill>
            </a:endParaRPr>
          </a:p>
          <a:p>
            <a:pPr eaLnBrk="1" hangingPunct="1">
              <a:buClr>
                <a:srgbClr val="000000"/>
              </a:buClr>
              <a:buSzPct val="60000"/>
              <a:buFont typeface="Wingdings" pitchFamily="2" charset="2"/>
              <a:buChar char="ü"/>
            </a:pPr>
            <a:r>
              <a:rPr lang="en-US" altLang="en-US" b="1" dirty="0">
                <a:solidFill>
                  <a:srgbClr val="000000"/>
                </a:solidFill>
              </a:rPr>
              <a:t> </a:t>
            </a:r>
            <a:r>
              <a:rPr lang="en-US" altLang="en-US" b="1" dirty="0" smtClean="0">
                <a:solidFill>
                  <a:srgbClr val="000000"/>
                </a:solidFill>
              </a:rPr>
              <a:t> </a:t>
            </a:r>
            <a:r>
              <a:rPr lang="fr-FR" b="1" dirty="0" smtClean="0"/>
              <a:t>Ils </a:t>
            </a:r>
            <a:r>
              <a:rPr lang="fr-FR" b="1" dirty="0"/>
              <a:t>doivent répondre aux besoins immédiats de la population</a:t>
            </a:r>
            <a:endParaRPr lang="en-US" altLang="en-US" b="1" dirty="0">
              <a:solidFill>
                <a:srgbClr val="000000"/>
              </a:solidFill>
            </a:endParaRPr>
          </a:p>
        </p:txBody>
      </p:sp>
      <p:pic>
        <p:nvPicPr>
          <p:cNvPr id="10" name="Picture 2"/>
          <p:cNvPicPr>
            <a:picLocks noGrp="1" noChangeAspect="1" noChangeArrowheads="1"/>
          </p:cNvPicPr>
          <p:nvPr>
            <p:ph sz="half" idx="4294967295"/>
          </p:nvPr>
        </p:nvPicPr>
        <p:blipFill>
          <a:blip r:embed="rId4"/>
          <a:srcRect/>
          <a:stretch>
            <a:fillRect/>
          </a:stretch>
        </p:blipFill>
        <p:spPr>
          <a:xfrm>
            <a:off x="423863" y="4005263"/>
            <a:ext cx="3417887" cy="2341562"/>
          </a:xfrm>
          <a:ln cap="flat" algn="ctr"/>
          <a:effectLst>
            <a:outerShdw dist="80322" dir="9693903" algn="ctr" rotWithShape="0">
              <a:schemeClr val="bg2"/>
            </a:outerShdw>
          </a:effectLst>
        </p:spPr>
      </p:pic>
      <p:pic>
        <p:nvPicPr>
          <p:cNvPr id="117762" name="Picture 2"/>
          <p:cNvPicPr>
            <a:picLocks noGrp="1" noChangeAspect="1" noChangeArrowheads="1"/>
          </p:cNvPicPr>
          <p:nvPr>
            <p:ph sz="quarter" idx="4294967295"/>
          </p:nvPr>
        </p:nvPicPr>
        <p:blipFill>
          <a:blip r:embed="rId5"/>
          <a:srcRect/>
          <a:stretch>
            <a:fillRect/>
          </a:stretch>
        </p:blipFill>
        <p:spPr>
          <a:xfrm>
            <a:off x="4222750" y="4222750"/>
            <a:ext cx="3652838" cy="2355850"/>
          </a:xfrm>
          <a:ln cap="flat" algn="ctr"/>
          <a:effectLst>
            <a:outerShdw dist="80322" dir="9693903" algn="ctr" rotWithShape="0">
              <a:schemeClr val="bg2"/>
            </a:outerShdw>
          </a:effectLst>
        </p:spPr>
      </p:pic>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12" name="ZoneTexte 11"/>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202</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3"/>
          <p:cNvSpPr>
            <a:spLocks noGrp="1" noChangeArrowheads="1"/>
          </p:cNvSpPr>
          <p:nvPr>
            <p:ph type="body" idx="4294967295"/>
          </p:nvPr>
        </p:nvSpPr>
        <p:spPr bwMode="auto">
          <a:xfrm>
            <a:off x="390525" y="1623965"/>
            <a:ext cx="8405813" cy="4454980"/>
          </a:xfrm>
          <a:prstGeom prst="rect">
            <a:avLst/>
          </a:prstGeom>
          <a:solidFill>
            <a:srgbClr val="FFFFFF"/>
          </a:solidFill>
          <a:extLst>
            <a:ext uri="{91240B29-F687-4F45-9708-019B960494DF}">
              <a14:hiddenLine xmlns:a14="http://schemas.microsoft.com/office/drawing/2010/main" w="9525">
                <a:solidFill>
                  <a:srgbClr val="000000"/>
                </a:solidFill>
                <a:miter lim="800000"/>
                <a:headEnd/>
                <a:tailEnd/>
              </a14:hiddenLine>
            </a:ext>
          </a:extLst>
        </p:spPr>
        <p:txBody>
          <a:bodyPr/>
          <a:lstStyle/>
          <a:p>
            <a:r>
              <a:rPr lang="fr-FR" dirty="0">
                <a:solidFill>
                  <a:schemeClr val="tx1"/>
                </a:solidFill>
                <a:latin typeface="Calibri" panose="020F0502020204030204" pitchFamily="34" charset="0"/>
              </a:rPr>
              <a:t>L’appui aux communautés se fait </a:t>
            </a:r>
            <a:r>
              <a:rPr lang="fr-FR" dirty="0">
                <a:solidFill>
                  <a:srgbClr val="00269E"/>
                </a:solidFill>
                <a:latin typeface="Calibri" panose="020F0502020204030204" pitchFamily="34" charset="0"/>
              </a:rPr>
              <a:t>à échelle restreinte</a:t>
            </a:r>
            <a:r>
              <a:rPr lang="fr-FR" dirty="0">
                <a:solidFill>
                  <a:schemeClr val="tx1"/>
                </a:solidFill>
                <a:latin typeface="Calibri" panose="020F0502020204030204" pitchFamily="34" charset="0"/>
              </a:rPr>
              <a:t> et pour un coût peu élevé (moins de 50 000 dollars)</a:t>
            </a:r>
            <a:endParaRPr lang="en-US" altLang="en-US" dirty="0" smtClean="0">
              <a:solidFill>
                <a:schemeClr val="tx1"/>
              </a:solidFill>
              <a:latin typeface="Calibri" pitchFamily="34" charset="0"/>
            </a:endParaRPr>
          </a:p>
          <a:p>
            <a:r>
              <a:rPr lang="fr-FR" dirty="0">
                <a:solidFill>
                  <a:schemeClr val="tx1"/>
                </a:solidFill>
                <a:latin typeface="Calibri" panose="020F0502020204030204" pitchFamily="34" charset="0"/>
              </a:rPr>
              <a:t>Il est au service de la </a:t>
            </a:r>
            <a:r>
              <a:rPr lang="fr-FR" dirty="0">
                <a:solidFill>
                  <a:srgbClr val="00269E"/>
                </a:solidFill>
                <a:latin typeface="Calibri" panose="020F0502020204030204" pitchFamily="34" charset="0"/>
              </a:rPr>
              <a:t>population locale</a:t>
            </a:r>
            <a:endParaRPr lang="en-US" altLang="en-US" dirty="0" smtClean="0">
              <a:solidFill>
                <a:srgbClr val="00269E"/>
              </a:solidFill>
              <a:latin typeface="Calibri" pitchFamily="34" charset="0"/>
            </a:endParaRPr>
          </a:p>
          <a:p>
            <a:r>
              <a:rPr lang="fr-FR" dirty="0">
                <a:solidFill>
                  <a:schemeClr val="tx1"/>
                </a:solidFill>
                <a:latin typeface="Calibri" panose="020F0502020204030204" pitchFamily="34" charset="0"/>
              </a:rPr>
              <a:t>Il est planifié et mis en œuvre dans de </a:t>
            </a:r>
            <a:r>
              <a:rPr lang="fr-FR" dirty="0">
                <a:solidFill>
                  <a:srgbClr val="00269E"/>
                </a:solidFill>
                <a:latin typeface="Calibri" panose="020F0502020204030204" pitchFamily="34" charset="0"/>
              </a:rPr>
              <a:t>brefs délais </a:t>
            </a:r>
            <a:r>
              <a:rPr lang="fr-FR" dirty="0">
                <a:solidFill>
                  <a:schemeClr val="tx1"/>
                </a:solidFill>
                <a:latin typeface="Calibri" panose="020F0502020204030204" pitchFamily="34" charset="0"/>
              </a:rPr>
              <a:t>(180 jours au plus) </a:t>
            </a:r>
            <a:endParaRPr lang="fr-FR" dirty="0" smtClean="0">
              <a:solidFill>
                <a:schemeClr val="tx1"/>
              </a:solidFill>
              <a:latin typeface="Calibri" panose="020F0502020204030204" pitchFamily="34" charset="0"/>
            </a:endParaRPr>
          </a:p>
          <a:p>
            <a:r>
              <a:rPr lang="fr-FR" dirty="0">
                <a:solidFill>
                  <a:srgbClr val="00269E"/>
                </a:solidFill>
                <a:latin typeface="Calibri" panose="020F0502020204030204" pitchFamily="34" charset="0"/>
              </a:rPr>
              <a:t>Il tient compte de tous les risques potentiels</a:t>
            </a:r>
            <a:r>
              <a:rPr lang="fr-FR" dirty="0">
                <a:solidFill>
                  <a:schemeClr val="tx1"/>
                </a:solidFill>
                <a:latin typeface="Calibri" panose="020F0502020204030204" pitchFamily="34" charset="0"/>
              </a:rPr>
              <a:t> pour la population – notamment les risques sécuritaires, financiers ou environnementaux</a:t>
            </a:r>
            <a:endParaRPr lang="en-US" altLang="en-US" dirty="0" smtClean="0">
              <a:solidFill>
                <a:schemeClr val="tx1"/>
              </a:solidFill>
              <a:latin typeface="Calibri" pitchFamily="34" charset="0"/>
            </a:endParaRPr>
          </a:p>
          <a:p>
            <a:r>
              <a:rPr lang="fr-FR" dirty="0">
                <a:solidFill>
                  <a:schemeClr val="tx1"/>
                </a:solidFill>
                <a:latin typeface="Calibri" panose="020F0502020204030204" pitchFamily="34" charset="0"/>
              </a:rPr>
              <a:t>Il se fait </a:t>
            </a:r>
            <a:r>
              <a:rPr lang="fr-FR" dirty="0">
                <a:solidFill>
                  <a:srgbClr val="00269E"/>
                </a:solidFill>
                <a:latin typeface="Calibri" panose="020F0502020204030204" pitchFamily="34" charset="0"/>
              </a:rPr>
              <a:t>en concertation avec les acteurs de l’ONU concernés et les représentants </a:t>
            </a:r>
            <a:r>
              <a:rPr lang="fr-FR" dirty="0">
                <a:solidFill>
                  <a:schemeClr val="tx1"/>
                </a:solidFill>
                <a:latin typeface="Calibri" panose="020F0502020204030204" pitchFamily="34" charset="0"/>
              </a:rPr>
              <a:t>des autorités nationales ou locales, et, le cas échéant, </a:t>
            </a:r>
            <a:r>
              <a:rPr lang="fr-FR" dirty="0" smtClean="0">
                <a:solidFill>
                  <a:schemeClr val="tx1"/>
                </a:solidFill>
                <a:latin typeface="Calibri" panose="020F0502020204030204" pitchFamily="34" charset="0"/>
              </a:rPr>
              <a:t>avec le </a:t>
            </a:r>
            <a:r>
              <a:rPr lang="fr-FR" dirty="0">
                <a:solidFill>
                  <a:schemeClr val="tx1"/>
                </a:solidFill>
                <a:latin typeface="Calibri" panose="020F0502020204030204" pitchFamily="34" charset="0"/>
              </a:rPr>
              <a:t>concours des communautés locales</a:t>
            </a:r>
            <a:endParaRPr lang="en-US" altLang="en-US" dirty="0" smtClean="0">
              <a:solidFill>
                <a:schemeClr val="tx1"/>
              </a:solidFill>
              <a:latin typeface="Calibri" pitchFamily="34" charset="0"/>
            </a:endParaRPr>
          </a:p>
          <a:p>
            <a:pPr eaLnBrk="1" hangingPunct="1">
              <a:lnSpc>
                <a:spcPct val="140000"/>
              </a:lnSpc>
              <a:buFont typeface="Wingdings" pitchFamily="2" charset="2"/>
              <a:buChar char="§"/>
            </a:pPr>
            <a:endParaRPr lang="en-US" altLang="en-US" dirty="0" smtClean="0">
              <a:solidFill>
                <a:schemeClr val="tx1"/>
              </a:solidFill>
              <a:latin typeface="Calibri" pitchFamily="34" charset="0"/>
            </a:endParaRPr>
          </a:p>
        </p:txBody>
      </p:sp>
      <p:sp>
        <p:nvSpPr>
          <p:cNvPr id="261123" name="Rectangle 3"/>
          <p:cNvSpPr>
            <a:spLocks noChangeArrowheads="1"/>
          </p:cNvSpPr>
          <p:nvPr/>
        </p:nvSpPr>
        <p:spPr bwMode="auto">
          <a:xfrm>
            <a:off x="2727325" y="855663"/>
            <a:ext cx="3649663" cy="4667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en-US" sz="2400" b="1" dirty="0" smtClean="0">
                <a:solidFill>
                  <a:srgbClr val="000000"/>
                </a:solidFill>
                <a:latin typeface="Arial" pitchFamily="34" charset="0"/>
              </a:rPr>
              <a:t>Caractéristiques</a:t>
            </a:r>
            <a:endParaRPr lang="fr-CH" altLang="en-US" sz="2400" b="1" dirty="0">
              <a:solidFill>
                <a:srgbClr val="000000"/>
              </a:solidFill>
              <a:latin typeface="Arial" pitchFamily="34" charset="0"/>
            </a:endParaRPr>
          </a:p>
        </p:txBody>
      </p:sp>
      <p:sp>
        <p:nvSpPr>
          <p:cNvPr id="261124" name="Rectangle 7"/>
          <p:cNvSpPr>
            <a:spLocks noChangeArrowheads="1"/>
          </p:cNvSpPr>
          <p:nvPr/>
        </p:nvSpPr>
        <p:spPr bwMode="auto">
          <a:xfrm>
            <a:off x="2347451" y="276225"/>
            <a:ext cx="44157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800" b="1" dirty="0">
                <a:solidFill>
                  <a:srgbClr val="000000"/>
                </a:solidFill>
              </a:rPr>
              <a:t>APPUI AUX COMMUNAUTÉS</a:t>
            </a:r>
            <a:endParaRPr lang="en-GB" altLang="en-US" sz="2800" b="1" dirty="0">
              <a:solidFill>
                <a:srgbClr val="000000"/>
              </a:solidFill>
            </a:endParaRPr>
          </a:p>
        </p:txBody>
      </p:sp>
      <p:sp>
        <p:nvSpPr>
          <p:cNvPr id="6" name="ZoneTexte 5"/>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7" name="ZoneTexte 6"/>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203</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2"/>
          <p:cNvSpPr>
            <a:spLocks noChangeArrowheads="1"/>
          </p:cNvSpPr>
          <p:nvPr/>
        </p:nvSpPr>
        <p:spPr bwMode="auto">
          <a:xfrm>
            <a:off x="0" y="1508125"/>
            <a:ext cx="8834438" cy="45243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400" b="1" u="sng" dirty="0"/>
              <a:t>Comité d’examen des projets</a:t>
            </a:r>
            <a:r>
              <a:rPr lang="fr-FR" sz="2400" b="1" dirty="0"/>
              <a:t> :  chargé de l’évaluation des propositions et de la sélection des projets</a:t>
            </a:r>
            <a:r>
              <a:rPr lang="en-US" altLang="en-US" sz="2400" b="1" dirty="0" smtClean="0">
                <a:solidFill>
                  <a:srgbClr val="000000"/>
                </a:solidFill>
              </a:rPr>
              <a:t> </a:t>
            </a:r>
            <a:endParaRPr lang="en-US" altLang="en-US" sz="2400" b="1" dirty="0">
              <a:solidFill>
                <a:srgbClr val="000000"/>
              </a:solidFill>
            </a:endParaRPr>
          </a:p>
          <a:p>
            <a:pPr eaLnBrk="1" hangingPunct="1">
              <a:buClr>
                <a:srgbClr val="FFFFFF"/>
              </a:buClr>
              <a:buSzPct val="80000"/>
              <a:buFont typeface="Wingdings" pitchFamily="2" charset="2"/>
              <a:buNone/>
            </a:pPr>
            <a:endParaRPr lang="en-US" altLang="en-US" sz="2400" b="1" dirty="0">
              <a:solidFill>
                <a:srgbClr val="000000"/>
              </a:solidFill>
            </a:endParaRPr>
          </a:p>
          <a:p>
            <a:pPr eaLnBrk="1" hangingPunct="1">
              <a:buClr>
                <a:srgbClr val="FFFFFF"/>
              </a:buClr>
              <a:buSzPct val="80000"/>
              <a:buFont typeface="Wingdings" pitchFamily="2" charset="2"/>
              <a:buNone/>
            </a:pPr>
            <a:r>
              <a:rPr lang="fr-FR" sz="2400" b="1" u="sng" dirty="0" smtClean="0"/>
              <a:t>Équipe </a:t>
            </a:r>
            <a:r>
              <a:rPr lang="fr-FR" sz="2400" b="1" u="sng" dirty="0"/>
              <a:t>de gestion des </a:t>
            </a:r>
            <a:r>
              <a:rPr lang="fr-FR" sz="2400" b="1" u="sng" dirty="0" err="1"/>
              <a:t>QIPs</a:t>
            </a:r>
            <a:r>
              <a:rPr lang="fr-FR" sz="2400" b="1" u="sng" dirty="0"/>
              <a:t> :</a:t>
            </a:r>
            <a:r>
              <a:rPr lang="fr-FR" sz="2400" b="1" dirty="0"/>
              <a:t> chargée de l’affectation des fonds en fonction des choix géographiques et thématiques. Se fait généralement dans le cadre des affaires civiles</a:t>
            </a:r>
            <a:endParaRPr lang="en-US" altLang="en-US" sz="2400" b="1" dirty="0">
              <a:solidFill>
                <a:srgbClr val="000000"/>
              </a:solidFill>
            </a:endParaRPr>
          </a:p>
          <a:p>
            <a:pPr eaLnBrk="1" hangingPunct="1">
              <a:buClr>
                <a:srgbClr val="FFFFFF"/>
              </a:buClr>
              <a:buSzPct val="80000"/>
              <a:buFont typeface="Wingdings" pitchFamily="2" charset="2"/>
              <a:buNone/>
            </a:pPr>
            <a:endParaRPr lang="en-US" altLang="en-US" sz="2400" b="1" dirty="0">
              <a:solidFill>
                <a:srgbClr val="000000"/>
              </a:solidFill>
            </a:endParaRPr>
          </a:p>
          <a:p>
            <a:pPr eaLnBrk="1" hangingPunct="1">
              <a:buClr>
                <a:srgbClr val="FFFFFF"/>
              </a:buClr>
              <a:buSzPct val="80000"/>
              <a:buFont typeface="Wingdings" pitchFamily="2" charset="2"/>
              <a:buNone/>
            </a:pPr>
            <a:r>
              <a:rPr lang="fr-FR" sz="2400" b="1" u="sng" dirty="0"/>
              <a:t>Directeur du Programme de </a:t>
            </a:r>
            <a:r>
              <a:rPr lang="fr-FR" sz="2400" b="1" u="sng" dirty="0" err="1"/>
              <a:t>QIPs</a:t>
            </a:r>
            <a:r>
              <a:rPr lang="fr-FR" sz="2400" b="1" u="sng" dirty="0"/>
              <a:t> / Référents des projets :</a:t>
            </a:r>
            <a:r>
              <a:rPr lang="fr-FR" sz="2400" b="1" dirty="0"/>
              <a:t> personnes chargées d’orienter et de suivre chaque projet pendant toute la durée de son cycle</a:t>
            </a:r>
            <a:endParaRPr lang="en-US" altLang="en-US" sz="2400" b="1" dirty="0">
              <a:solidFill>
                <a:srgbClr val="000000"/>
              </a:solidFill>
            </a:endParaRPr>
          </a:p>
          <a:p>
            <a:pPr eaLnBrk="1" hangingPunct="1">
              <a:buClr>
                <a:srgbClr val="FFFFFF"/>
              </a:buClr>
              <a:buSzPct val="80000"/>
              <a:buFont typeface="Wingdings" pitchFamily="2" charset="2"/>
              <a:buNone/>
            </a:pPr>
            <a:endParaRPr lang="en-US" altLang="en-US" sz="2400" b="1" u="sng" dirty="0">
              <a:solidFill>
                <a:srgbClr val="000000"/>
              </a:solidFill>
            </a:endParaRPr>
          </a:p>
          <a:p>
            <a:pPr eaLnBrk="1" hangingPunct="1">
              <a:buClr>
                <a:srgbClr val="0000FF"/>
              </a:buClr>
              <a:buSzPct val="80000"/>
              <a:buFont typeface="Wingdings" pitchFamily="2" charset="2"/>
              <a:buChar char="ð"/>
            </a:pPr>
            <a:r>
              <a:rPr lang="en-US" altLang="en-US" sz="2400" b="1" dirty="0">
                <a:solidFill>
                  <a:srgbClr val="00269E"/>
                </a:solidFill>
              </a:rPr>
              <a:t> </a:t>
            </a:r>
            <a:r>
              <a:rPr lang="fr-FR" sz="2100" b="1" dirty="0">
                <a:solidFill>
                  <a:srgbClr val="00269E"/>
                </a:solidFill>
              </a:rPr>
              <a:t>Toute composante de la Mission peut soumettre une proposition de QIP. </a:t>
            </a:r>
            <a:endParaRPr lang="en-GB" altLang="en-US" sz="2100" b="1" dirty="0">
              <a:solidFill>
                <a:srgbClr val="00269E"/>
              </a:solidFill>
            </a:endParaRPr>
          </a:p>
        </p:txBody>
      </p:sp>
      <p:sp>
        <p:nvSpPr>
          <p:cNvPr id="262147" name="Rectangle 7"/>
          <p:cNvSpPr>
            <a:spLocks noChangeArrowheads="1"/>
          </p:cNvSpPr>
          <p:nvPr/>
        </p:nvSpPr>
        <p:spPr bwMode="auto">
          <a:xfrm>
            <a:off x="2347455" y="276225"/>
            <a:ext cx="44157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800" b="1" dirty="0" smtClean="0">
                <a:solidFill>
                  <a:srgbClr val="000000"/>
                </a:solidFill>
              </a:rPr>
              <a:t>APPUI AUX COMMUNAUTÉS</a:t>
            </a:r>
            <a:endParaRPr lang="en-GB" altLang="en-US" sz="2800" b="1" dirty="0">
              <a:solidFill>
                <a:srgbClr val="000000"/>
              </a:solidFill>
            </a:endParaRPr>
          </a:p>
        </p:txBody>
      </p:sp>
      <p:sp>
        <p:nvSpPr>
          <p:cNvPr id="262148" name="Rectangle 3"/>
          <p:cNvSpPr>
            <a:spLocks noChangeArrowheads="1"/>
          </p:cNvSpPr>
          <p:nvPr/>
        </p:nvSpPr>
        <p:spPr bwMode="auto">
          <a:xfrm>
            <a:off x="1422790" y="855663"/>
            <a:ext cx="6298420" cy="46166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400" b="1" dirty="0"/>
              <a:t>Gestion des projets à effet rapide (</a:t>
            </a:r>
            <a:r>
              <a:rPr lang="fr-FR" sz="2400" b="1" dirty="0" err="1"/>
              <a:t>QIPs</a:t>
            </a:r>
            <a:r>
              <a:rPr lang="fr-FR" sz="2400" b="1" dirty="0"/>
              <a:t>)</a:t>
            </a:r>
            <a:endParaRPr lang="en-US" altLang="en-US" sz="2400" b="1" dirty="0">
              <a:solidFill>
                <a:srgbClr val="000000"/>
              </a:solidFill>
              <a:latin typeface="Arial" pitchFamily="34" charset="0"/>
            </a:endParaRPr>
          </a:p>
        </p:txBody>
      </p:sp>
      <p:sp>
        <p:nvSpPr>
          <p:cNvPr id="6" name="ZoneTexte 5"/>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7" name="ZoneTexte 6"/>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204</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2"/>
          <p:cNvSpPr>
            <a:spLocks noGrp="1" noChangeArrowheads="1"/>
          </p:cNvSpPr>
          <p:nvPr>
            <p:ph type="title"/>
          </p:nvPr>
        </p:nvSpPr>
        <p:spPr bwMode="auto">
          <a:xfrm>
            <a:off x="1192213" y="274638"/>
            <a:ext cx="6605587" cy="581025"/>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r>
              <a:rPr lang="en-US" altLang="en-US" sz="2800" smtClean="0">
                <a:solidFill>
                  <a:schemeClr val="tx1"/>
                </a:solidFill>
                <a:latin typeface="Calibri" pitchFamily="34" charset="0"/>
              </a:rPr>
              <a:t>COMMUNITY  SUPPORT</a:t>
            </a:r>
          </a:p>
        </p:txBody>
      </p:sp>
      <p:pic>
        <p:nvPicPr>
          <p:cNvPr id="263171" name="Content Placeholder 6"/>
          <p:cNvPicPr>
            <a:picLocks noGrp="1" noChangeArrowheads="1"/>
          </p:cNvPicPr>
          <p:nvPr>
            <p:ph type="body" idx="1"/>
          </p:nvPr>
        </p:nvPicPr>
        <p:blipFill>
          <a:blip r:embed="rId3">
            <a:extLst>
              <a:ext uri="{28A0092B-C50C-407E-A947-70E740481C1C}">
                <a14:useLocalDpi xmlns:a14="http://schemas.microsoft.com/office/drawing/2010/main" val="0"/>
              </a:ext>
            </a:extLst>
          </a:blip>
          <a:srcRect/>
          <a:stretch>
            <a:fillRect/>
          </a:stretch>
        </p:blipFill>
        <p:spPr bwMode="auto">
          <a:xfrm>
            <a:off x="-766763" y="0"/>
            <a:ext cx="10639426" cy="6858000"/>
          </a:xfrm>
          <a:prstGeom prst="rect">
            <a:avLst/>
          </a:prstGeom>
          <a:solidFill>
            <a:schemeClr val="bg1"/>
          </a:solidFill>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3172" name="TextBox 10"/>
          <p:cNvSpPr txBox="1">
            <a:spLocks noChangeArrowheads="1"/>
          </p:cNvSpPr>
          <p:nvPr/>
        </p:nvSpPr>
        <p:spPr bwMode="auto">
          <a:xfrm>
            <a:off x="2958990" y="3044825"/>
            <a:ext cx="322584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4000" b="1" dirty="0" smtClean="0">
                <a:solidFill>
                  <a:srgbClr val="000000"/>
                </a:solidFill>
              </a:rPr>
              <a:t>CYCLE DU QIP</a:t>
            </a:r>
            <a:endParaRPr lang="en-GB" altLang="en-US" sz="4000" b="1" dirty="0">
              <a:solidFill>
                <a:srgbClr val="000000"/>
              </a:solidFill>
            </a:endParaRPr>
          </a:p>
        </p:txBody>
      </p:sp>
      <p:sp>
        <p:nvSpPr>
          <p:cNvPr id="2" name="ZoneTexte 1"/>
          <p:cNvSpPr txBox="1"/>
          <p:nvPr/>
        </p:nvSpPr>
        <p:spPr>
          <a:xfrm>
            <a:off x="2344510" y="433410"/>
            <a:ext cx="1459390" cy="523220"/>
          </a:xfrm>
          <a:prstGeom prst="rect">
            <a:avLst/>
          </a:prstGeom>
          <a:solidFill>
            <a:schemeClr val="bg1"/>
          </a:solidFill>
        </p:spPr>
        <p:txBody>
          <a:bodyPr wrap="square" rtlCol="0">
            <a:spAutoFit/>
          </a:bodyPr>
          <a:lstStyle/>
          <a:p>
            <a:pPr algn="ctr"/>
            <a:r>
              <a:rPr lang="fr-CH" sz="1400" dirty="0" smtClean="0"/>
              <a:t>7 – Inauguration et publicité</a:t>
            </a:r>
            <a:endParaRPr lang="fr-CH" sz="1400" dirty="0"/>
          </a:p>
        </p:txBody>
      </p:sp>
      <p:sp>
        <p:nvSpPr>
          <p:cNvPr id="7" name="ZoneTexte 6"/>
          <p:cNvSpPr txBox="1"/>
          <p:nvPr/>
        </p:nvSpPr>
        <p:spPr>
          <a:xfrm>
            <a:off x="5455315" y="395005"/>
            <a:ext cx="1459390" cy="523220"/>
          </a:xfrm>
          <a:prstGeom prst="rect">
            <a:avLst/>
          </a:prstGeom>
          <a:solidFill>
            <a:schemeClr val="bg1"/>
          </a:solidFill>
        </p:spPr>
        <p:txBody>
          <a:bodyPr wrap="square" rtlCol="0">
            <a:spAutoFit/>
          </a:bodyPr>
          <a:lstStyle/>
          <a:p>
            <a:pPr algn="ctr"/>
            <a:r>
              <a:rPr lang="fr-CH" sz="1400" dirty="0"/>
              <a:t>1</a:t>
            </a:r>
            <a:r>
              <a:rPr lang="fr-CH" sz="1400" dirty="0" smtClean="0"/>
              <a:t> – Identification du projet</a:t>
            </a:r>
            <a:endParaRPr lang="fr-CH" sz="1400" dirty="0"/>
          </a:p>
        </p:txBody>
      </p:sp>
      <p:sp>
        <p:nvSpPr>
          <p:cNvPr id="8" name="ZoneTexte 7"/>
          <p:cNvSpPr txBox="1"/>
          <p:nvPr/>
        </p:nvSpPr>
        <p:spPr>
          <a:xfrm>
            <a:off x="7183540" y="2392065"/>
            <a:ext cx="1459390" cy="523220"/>
          </a:xfrm>
          <a:prstGeom prst="rect">
            <a:avLst/>
          </a:prstGeom>
          <a:solidFill>
            <a:schemeClr val="bg1"/>
          </a:solidFill>
        </p:spPr>
        <p:txBody>
          <a:bodyPr wrap="square" rtlCol="0">
            <a:spAutoFit/>
          </a:bodyPr>
          <a:lstStyle/>
          <a:p>
            <a:pPr algn="ctr"/>
            <a:r>
              <a:rPr lang="fr-CH" sz="1400" dirty="0" smtClean="0"/>
              <a:t>2 – Élaboration du projet</a:t>
            </a:r>
            <a:endParaRPr lang="fr-CH" sz="1400" dirty="0"/>
          </a:p>
        </p:txBody>
      </p:sp>
      <p:sp>
        <p:nvSpPr>
          <p:cNvPr id="9" name="ZoneTexte 8"/>
          <p:cNvSpPr txBox="1"/>
          <p:nvPr/>
        </p:nvSpPr>
        <p:spPr>
          <a:xfrm>
            <a:off x="6561745" y="4864435"/>
            <a:ext cx="1459390" cy="523220"/>
          </a:xfrm>
          <a:prstGeom prst="rect">
            <a:avLst/>
          </a:prstGeom>
          <a:solidFill>
            <a:schemeClr val="bg1"/>
          </a:solidFill>
        </p:spPr>
        <p:txBody>
          <a:bodyPr wrap="square" rtlCol="0">
            <a:spAutoFit/>
          </a:bodyPr>
          <a:lstStyle/>
          <a:p>
            <a:pPr algn="ctr"/>
            <a:r>
              <a:rPr lang="fr-CH" sz="1400" dirty="0" smtClean="0"/>
              <a:t>3 – Sélection et approbation</a:t>
            </a:r>
            <a:endParaRPr lang="fr-CH" sz="1400" dirty="0"/>
          </a:p>
        </p:txBody>
      </p:sp>
      <p:sp>
        <p:nvSpPr>
          <p:cNvPr id="11" name="ZoneTexte 10"/>
          <p:cNvSpPr txBox="1"/>
          <p:nvPr/>
        </p:nvSpPr>
        <p:spPr>
          <a:xfrm>
            <a:off x="3859290" y="5462050"/>
            <a:ext cx="1404000" cy="1384995"/>
          </a:xfrm>
          <a:prstGeom prst="rect">
            <a:avLst/>
          </a:prstGeom>
          <a:solidFill>
            <a:schemeClr val="bg1"/>
          </a:solidFill>
        </p:spPr>
        <p:txBody>
          <a:bodyPr wrap="square" rtlCol="0">
            <a:spAutoFit/>
          </a:bodyPr>
          <a:lstStyle/>
          <a:p>
            <a:pPr algn="ctr"/>
            <a:r>
              <a:rPr lang="fr-CH" sz="1400" dirty="0" smtClean="0"/>
              <a:t>4 – Après approbation (sur les plans juridique, administratif, financier)</a:t>
            </a:r>
            <a:endParaRPr lang="fr-CH" sz="1400" dirty="0"/>
          </a:p>
        </p:txBody>
      </p:sp>
      <p:sp>
        <p:nvSpPr>
          <p:cNvPr id="12" name="ZoneTexte 11"/>
          <p:cNvSpPr txBox="1"/>
          <p:nvPr/>
        </p:nvSpPr>
        <p:spPr>
          <a:xfrm>
            <a:off x="923524" y="4864435"/>
            <a:ext cx="1805035" cy="523220"/>
          </a:xfrm>
          <a:prstGeom prst="rect">
            <a:avLst/>
          </a:prstGeom>
          <a:solidFill>
            <a:schemeClr val="bg1"/>
          </a:solidFill>
        </p:spPr>
        <p:txBody>
          <a:bodyPr wrap="square" rtlCol="0">
            <a:spAutoFit/>
          </a:bodyPr>
          <a:lstStyle/>
          <a:p>
            <a:pPr algn="ctr"/>
            <a:r>
              <a:rPr lang="fr-CH" sz="1400" dirty="0" smtClean="0"/>
              <a:t>5 – Exécution </a:t>
            </a:r>
            <a:br>
              <a:rPr lang="fr-CH" sz="1400" dirty="0" smtClean="0"/>
            </a:br>
            <a:r>
              <a:rPr lang="fr-CH" sz="1400" dirty="0" smtClean="0"/>
              <a:t>et suivi</a:t>
            </a:r>
            <a:endParaRPr lang="fr-CH" sz="1400" dirty="0"/>
          </a:p>
        </p:txBody>
      </p:sp>
      <p:sp>
        <p:nvSpPr>
          <p:cNvPr id="13" name="ZoneTexte 12"/>
          <p:cNvSpPr txBox="1"/>
          <p:nvPr/>
        </p:nvSpPr>
        <p:spPr>
          <a:xfrm>
            <a:off x="532160" y="2315255"/>
            <a:ext cx="1459390" cy="523220"/>
          </a:xfrm>
          <a:prstGeom prst="rect">
            <a:avLst/>
          </a:prstGeom>
          <a:solidFill>
            <a:schemeClr val="bg1"/>
          </a:solidFill>
        </p:spPr>
        <p:txBody>
          <a:bodyPr wrap="square" rtlCol="0">
            <a:spAutoFit/>
          </a:bodyPr>
          <a:lstStyle/>
          <a:p>
            <a:pPr algn="ctr"/>
            <a:r>
              <a:rPr lang="fr-CH" sz="1400" dirty="0" smtClean="0"/>
              <a:t>6 – Fin de cycle et évaluation</a:t>
            </a:r>
            <a:endParaRPr lang="fr-CH" sz="1400" dirty="0"/>
          </a:p>
        </p:txBody>
      </p:sp>
      <p:sp>
        <p:nvSpPr>
          <p:cNvPr id="14" name="Rectangle 11"/>
          <p:cNvSpPr txBox="1">
            <a:spLocks noChangeArrowheads="1"/>
          </p:cNvSpPr>
          <p:nvPr/>
        </p:nvSpPr>
        <p:spPr bwMode="auto">
          <a:xfrm>
            <a:off x="907087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205</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5" name="Rectangle 4"/>
          <p:cNvSpPr>
            <a:spLocks noChangeArrowheads="1"/>
          </p:cNvSpPr>
          <p:nvPr/>
        </p:nvSpPr>
        <p:spPr bwMode="auto">
          <a:xfrm>
            <a:off x="59390" y="1355130"/>
            <a:ext cx="320684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tabLst>
                <a:tab pos="685800" algn="l"/>
              </a:tabLst>
              <a:defRPr sz="2000">
                <a:solidFill>
                  <a:schemeClr val="tx1"/>
                </a:solidFill>
                <a:latin typeface="Calibri" pitchFamily="34" charset="0"/>
                <a:cs typeface="Arial" pitchFamily="34" charset="0"/>
              </a:defRPr>
            </a:lvl1pPr>
            <a:lvl2pPr marL="742950" indent="-285750" eaLnBrk="0" hangingPunct="0">
              <a:tabLst>
                <a:tab pos="685800" algn="l"/>
              </a:tabLst>
              <a:defRPr sz="2000">
                <a:solidFill>
                  <a:schemeClr val="tx1"/>
                </a:solidFill>
                <a:latin typeface="Calibri" pitchFamily="34" charset="0"/>
                <a:cs typeface="Arial" pitchFamily="34" charset="0"/>
              </a:defRPr>
            </a:lvl2pPr>
            <a:lvl3pPr marL="1143000" indent="-228600" eaLnBrk="0" hangingPunct="0">
              <a:tabLst>
                <a:tab pos="685800" algn="l"/>
              </a:tabLst>
              <a:defRPr sz="2000">
                <a:solidFill>
                  <a:schemeClr val="tx1"/>
                </a:solidFill>
                <a:latin typeface="Calibri" pitchFamily="34" charset="0"/>
                <a:cs typeface="Arial" pitchFamily="34" charset="0"/>
              </a:defRPr>
            </a:lvl3pPr>
            <a:lvl4pPr marL="1600200" indent="-228600" eaLnBrk="0" hangingPunct="0">
              <a:tabLst>
                <a:tab pos="685800" algn="l"/>
              </a:tabLst>
              <a:defRPr sz="2000">
                <a:solidFill>
                  <a:schemeClr val="tx1"/>
                </a:solidFill>
                <a:latin typeface="Calibri" pitchFamily="34" charset="0"/>
                <a:cs typeface="Arial" pitchFamily="34" charset="0"/>
              </a:defRPr>
            </a:lvl4pPr>
            <a:lvl5pPr marL="2057400" indent="-228600" eaLnBrk="0" hangingPunct="0">
              <a:tabLst>
                <a:tab pos="6858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9pPr>
          </a:lstStyle>
          <a:p>
            <a:pPr algn="ctr"/>
            <a:r>
              <a:rPr lang="en-GB" altLang="en-US" sz="1800" b="1" dirty="0" smtClean="0">
                <a:solidFill>
                  <a:srgbClr val="3366FF"/>
                </a:solidFill>
                <a:latin typeface="Arial" pitchFamily="34" charset="0"/>
                <a:cs typeface="Times New Roman" pitchFamily="18" charset="0"/>
              </a:rPr>
              <a:t>Temps </a:t>
            </a:r>
            <a:r>
              <a:rPr lang="en-GB" altLang="en-US" sz="1800" b="1" dirty="0" err="1" smtClean="0">
                <a:solidFill>
                  <a:srgbClr val="3366FF"/>
                </a:solidFill>
                <a:latin typeface="Arial" pitchFamily="34" charset="0"/>
                <a:cs typeface="Times New Roman" pitchFamily="18" charset="0"/>
              </a:rPr>
              <a:t>requis</a:t>
            </a:r>
            <a:r>
              <a:rPr lang="en-GB" altLang="en-US" sz="1800" b="1" dirty="0" smtClean="0">
                <a:solidFill>
                  <a:srgbClr val="3366FF"/>
                </a:solidFill>
                <a:latin typeface="Arial" pitchFamily="34" charset="0"/>
                <a:cs typeface="Times New Roman" pitchFamily="18" charset="0"/>
              </a:rPr>
              <a:t> : 25 minutes</a:t>
            </a:r>
            <a:r>
              <a:rPr lang="en-GB" altLang="en-US" sz="1800" dirty="0" smtClean="0">
                <a:solidFill>
                  <a:srgbClr val="000000"/>
                </a:solidFill>
                <a:latin typeface="Arial" pitchFamily="34" charset="0"/>
                <a:cs typeface="Times New Roman" pitchFamily="18" charset="0"/>
              </a:rPr>
              <a:t> </a:t>
            </a:r>
            <a:endParaRPr lang="en-GB" altLang="en-US" sz="2800" dirty="0">
              <a:solidFill>
                <a:srgbClr val="000000"/>
              </a:solidFill>
              <a:latin typeface="Arial" pitchFamily="34" charset="0"/>
            </a:endParaRPr>
          </a:p>
        </p:txBody>
      </p:sp>
      <p:graphicFrame>
        <p:nvGraphicFramePr>
          <p:cNvPr id="51290" name="Group 90"/>
          <p:cNvGraphicFramePr>
            <a:graphicFrameLocks noGrp="1"/>
          </p:cNvGraphicFramePr>
          <p:nvPr>
            <p:extLst>
              <p:ext uri="{D42A27DB-BD31-4B8C-83A1-F6EECF244321}">
                <p14:modId xmlns:p14="http://schemas.microsoft.com/office/powerpoint/2010/main" val="3645845227"/>
              </p:ext>
            </p:extLst>
          </p:nvPr>
        </p:nvGraphicFramePr>
        <p:xfrm>
          <a:off x="231775" y="1739180"/>
          <a:ext cx="8694738" cy="4632828"/>
        </p:xfrm>
        <a:graphic>
          <a:graphicData uri="http://schemas.openxmlformats.org/drawingml/2006/table">
            <a:tbl>
              <a:tblPr/>
              <a:tblGrid>
                <a:gridCol w="1166812"/>
                <a:gridCol w="7527926"/>
              </a:tblGrid>
              <a:tr h="3474515">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5 minutes</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698" marB="45698"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600" b="0" kern="1200" dirty="0" smtClean="0">
                          <a:solidFill>
                            <a:schemeClr val="tx1"/>
                          </a:solidFill>
                          <a:effectLst/>
                          <a:latin typeface="Calibri" panose="020F0502020204030204" pitchFamily="34" charset="0"/>
                          <a:ea typeface="+mn-ea"/>
                          <a:cs typeface="+mn-cs"/>
                        </a:rPr>
                        <a:t>Introduction à l’activité et instructions :</a:t>
                      </a:r>
                      <a:endParaRPr kumimoji="0" lang="en-GB" altLang="en-US" sz="1600" b="0" i="0" u="none" strike="noStrike" cap="none" normalizeH="0" baseline="0" dirty="0" smtClean="0">
                        <a:ln>
                          <a:noFill/>
                        </a:ln>
                        <a:solidFill>
                          <a:schemeClr val="tx1"/>
                        </a:solidFill>
                        <a:effectLst/>
                        <a:latin typeface="Calibri" panose="020F0502020204030204"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1200" b="1" i="0" u="none" strike="noStrike" cap="none" normalizeH="0" baseline="0" dirty="0" smtClean="0">
                        <a:ln>
                          <a:noFill/>
                        </a:ln>
                        <a:solidFill>
                          <a:schemeClr val="tx1"/>
                        </a:solidFill>
                        <a:effectLst/>
                        <a:latin typeface="Book Antiqua"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600" b="1" i="1" kern="1200" dirty="0" smtClean="0">
                          <a:solidFill>
                            <a:schemeClr val="tx1"/>
                          </a:solidFill>
                          <a:effectLst/>
                          <a:latin typeface="Calibri" panose="020F0502020204030204" pitchFamily="34" charset="0"/>
                          <a:ea typeface="+mn-ea"/>
                          <a:cs typeface="+mn-cs"/>
                        </a:rPr>
                        <a:t>Cette activité d’apprentissage vise à présenter deux brèves études de cas, sur la base d’ expériences concrètes, sur le terrain (dans le cadre de missions), et d’amener les participants à réfléchir ensemble à ce qui a échoué et à la manière dont les choses auraient pu mieux se passer. </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defRPr/>
                      </a:pPr>
                      <a:r>
                        <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rPr>
                        <a:t>- </a:t>
                      </a:r>
                      <a:r>
                        <a:rPr lang="fr-FR" sz="1600" b="1" i="1" kern="1200" dirty="0" smtClean="0">
                          <a:solidFill>
                            <a:schemeClr val="tx1"/>
                          </a:solidFill>
                          <a:effectLst/>
                          <a:latin typeface="Calibri" panose="020F0502020204030204" pitchFamily="34" charset="0"/>
                          <a:ea typeface="+mn-ea"/>
                          <a:cs typeface="+mn-cs"/>
                        </a:rPr>
                        <a:t>Étude de cas présentée comme un exemple de bonne pratique : la résolution d’un conflit</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defRPr/>
                      </a:pPr>
                      <a:r>
                        <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rPr>
                        <a:t>- </a:t>
                      </a:r>
                      <a:r>
                        <a:rPr lang="fr-FR" sz="1600" b="1" i="1" kern="1200" dirty="0" smtClean="0">
                          <a:solidFill>
                            <a:schemeClr val="tx1"/>
                          </a:solidFill>
                          <a:effectLst/>
                          <a:latin typeface="Calibri" panose="020F0502020204030204" pitchFamily="34" charset="0"/>
                          <a:ea typeface="+mn-ea"/>
                          <a:cs typeface="+mn-cs"/>
                        </a:rPr>
                        <a:t>Étude de cas 1 :  Forage d’un puits</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defRPr/>
                      </a:pPr>
                      <a:r>
                        <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rPr>
                        <a:t>- </a:t>
                      </a:r>
                      <a:r>
                        <a:rPr lang="fr-FR" sz="1600" b="1" i="1" kern="1200" dirty="0" smtClean="0">
                          <a:solidFill>
                            <a:schemeClr val="tx1"/>
                          </a:solidFill>
                          <a:effectLst/>
                          <a:latin typeface="Calibri" panose="020F0502020204030204" pitchFamily="34" charset="0"/>
                          <a:ea typeface="+mn-ea"/>
                          <a:cs typeface="+mn-cs"/>
                        </a:rPr>
                        <a:t>Étude de cas 2 : Financement d’un orphelinat</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defRPr/>
                      </a:pP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defRPr/>
                      </a:pPr>
                      <a:r>
                        <a:rPr lang="fr-FR" sz="1600" b="1" i="1" kern="1200" dirty="0" smtClean="0">
                          <a:solidFill>
                            <a:schemeClr val="tx1"/>
                          </a:solidFill>
                          <a:effectLst/>
                          <a:latin typeface="Calibri" panose="020F0502020204030204" pitchFamily="34" charset="0"/>
                          <a:ea typeface="+mn-ea"/>
                          <a:cs typeface="+mn-cs"/>
                        </a:rPr>
                        <a:t>L’instructeur peut organiser une séance plénière pour présenter la première étude de cas comme exemple de bonne pratique, puis confier l’analyse des deux études de cas en question à chaque groupe d’apprenants</a:t>
                      </a:r>
                      <a:endParaRPr kumimoji="0" lang="en-GB" altLang="en-US" sz="16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800" b="1" i="1" u="none" strike="noStrike" cap="none" normalizeH="0" baseline="0" dirty="0" smtClean="0">
                          <a:ln>
                            <a:noFill/>
                          </a:ln>
                          <a:solidFill>
                            <a:schemeClr val="tx1"/>
                          </a:solidFill>
                          <a:effectLst/>
                          <a:latin typeface="Calibri" pitchFamily="34" charset="0"/>
                          <a:cs typeface="Times New Roman" pitchFamily="18" charset="0"/>
                        </a:rPr>
                        <a:t> </a:t>
                      </a:r>
                    </a:p>
                  </a:txBody>
                  <a:tcPr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5224">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10 minutes</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698" marB="45698"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Discussion </a:t>
                      </a:r>
                      <a:r>
                        <a:rPr kumimoji="0" lang="en-GB" altLang="en-US" sz="1600" b="0" i="0" u="none" strike="noStrike" cap="none" normalizeH="0" baseline="0" dirty="0" err="1" smtClean="0">
                          <a:ln>
                            <a:noFill/>
                          </a:ln>
                          <a:solidFill>
                            <a:schemeClr val="tx1"/>
                          </a:solidFill>
                          <a:effectLst/>
                          <a:latin typeface="Book Antiqua" pitchFamily="18" charset="0"/>
                          <a:cs typeface="Times New Roman" pitchFamily="18" charset="0"/>
                        </a:rPr>
                        <a:t>en</a:t>
                      </a: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 </a:t>
                      </a:r>
                      <a:r>
                        <a:rPr kumimoji="0" lang="en-GB" altLang="en-US" sz="1600" b="0" i="0" u="none" strike="noStrike" cap="none" normalizeH="0" baseline="0" dirty="0" err="1" smtClean="0">
                          <a:ln>
                            <a:noFill/>
                          </a:ln>
                          <a:solidFill>
                            <a:schemeClr val="tx1"/>
                          </a:solidFill>
                          <a:effectLst/>
                          <a:latin typeface="Book Antiqua" pitchFamily="18" charset="0"/>
                          <a:cs typeface="Times New Roman" pitchFamily="18" charset="0"/>
                        </a:rPr>
                        <a:t>groupe</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5224">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10 minutes</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698" marB="45698"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600" b="0" kern="1200" dirty="0" smtClean="0">
                          <a:solidFill>
                            <a:schemeClr val="tx1"/>
                          </a:solidFill>
                          <a:effectLst/>
                          <a:latin typeface="Book Antiqua" panose="02040602050305030304" pitchFamily="18" charset="0"/>
                          <a:ea typeface="+mn-ea"/>
                          <a:cs typeface="+mn-cs"/>
                        </a:rPr>
                        <a:t>Analyse globale en séance plénière</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264210" name="Rectangle 38"/>
          <p:cNvSpPr>
            <a:spLocks noChangeArrowheads="1"/>
          </p:cNvSpPr>
          <p:nvPr/>
        </p:nvSpPr>
        <p:spPr bwMode="auto">
          <a:xfrm>
            <a:off x="1230765" y="685800"/>
            <a:ext cx="7456035"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800" b="1" dirty="0">
                <a:solidFill>
                  <a:srgbClr val="00269E"/>
                </a:solidFill>
              </a:rPr>
              <a:t>Activité d’apprentissage – </a:t>
            </a:r>
            <a:r>
              <a:rPr lang="fr-FR" sz="2800" b="1" dirty="0" smtClean="0">
                <a:solidFill>
                  <a:srgbClr val="00269E"/>
                </a:solidFill>
              </a:rPr>
              <a:t>Études </a:t>
            </a:r>
            <a:r>
              <a:rPr lang="fr-FR" sz="2800" b="1" dirty="0">
                <a:solidFill>
                  <a:srgbClr val="00269E"/>
                </a:solidFill>
              </a:rPr>
              <a:t>de cas</a:t>
            </a:r>
            <a:endParaRPr lang="en-GB" altLang="en-US" sz="2800" b="1" dirty="0">
              <a:solidFill>
                <a:srgbClr val="00269E"/>
              </a:solidFill>
            </a:endParaRPr>
          </a:p>
        </p:txBody>
      </p:sp>
      <p:pic>
        <p:nvPicPr>
          <p:cNvPr id="264211" name="Picture 6" descr="learning activity symbols"/>
          <p:cNvPicPr>
            <a:picLocks noChangeAspect="1" noChangeArrowheads="1"/>
          </p:cNvPicPr>
          <p:nvPr/>
        </p:nvPicPr>
        <p:blipFill>
          <a:blip r:embed="rId3">
            <a:extLst>
              <a:ext uri="{28A0092B-C50C-407E-A947-70E740481C1C}">
                <a14:useLocalDpi xmlns:a14="http://schemas.microsoft.com/office/drawing/2010/main" val="0"/>
              </a:ext>
            </a:extLst>
          </a:blip>
          <a:srcRect r="93553"/>
          <a:stretch>
            <a:fillRect/>
          </a:stretch>
        </p:blipFill>
        <p:spPr bwMode="auto">
          <a:xfrm>
            <a:off x="1192360" y="702245"/>
            <a:ext cx="688975" cy="53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ZoneTexte 6"/>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APERÇU DE LA CIMIC-NU </a:t>
            </a:r>
            <a:r>
              <a:rPr lang="fr-FR" sz="1500" b="1" dirty="0">
                <a:solidFill>
                  <a:schemeClr val="bg1"/>
                </a:solidFill>
              </a:rPr>
              <a:t>–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Structures et personnel</a:t>
            </a:r>
            <a:endParaRPr lang="fr-CH" sz="1500" b="1" dirty="0">
              <a:solidFill>
                <a:schemeClr val="bg1"/>
              </a:solidFill>
            </a:endParaRPr>
          </a:p>
        </p:txBody>
      </p:sp>
      <p:sp>
        <p:nvSpPr>
          <p:cNvPr id="8" name="ZoneTexte 7"/>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206</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8" y="1603375"/>
            <a:ext cx="9142412" cy="42830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65219" name="Rectangle 6"/>
          <p:cNvSpPr>
            <a:spLocks noChangeArrowheads="1"/>
          </p:cNvSpPr>
          <p:nvPr/>
        </p:nvSpPr>
        <p:spPr bwMode="auto">
          <a:xfrm>
            <a:off x="1192213" y="274638"/>
            <a:ext cx="660558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r>
              <a:rPr lang="fr-FR" sz="2800" b="1" dirty="0"/>
              <a:t>APPUI AUX </a:t>
            </a:r>
            <a:r>
              <a:rPr lang="fr-FR" sz="2800" b="1" dirty="0" smtClean="0"/>
              <a:t>COMMUNAUTÉS</a:t>
            </a:r>
            <a:endParaRPr lang="en-US" altLang="en-US" sz="2800" b="1" dirty="0">
              <a:solidFill>
                <a:srgbClr val="000000"/>
              </a:solidFill>
            </a:endParaRPr>
          </a:p>
        </p:txBody>
      </p:sp>
      <p:sp>
        <p:nvSpPr>
          <p:cNvPr id="265220" name="Rectangle 3"/>
          <p:cNvSpPr>
            <a:spLocks noChangeArrowheads="1"/>
          </p:cNvSpPr>
          <p:nvPr/>
        </p:nvSpPr>
        <p:spPr bwMode="auto">
          <a:xfrm>
            <a:off x="1998663" y="817563"/>
            <a:ext cx="6491287" cy="46166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400" b="1" dirty="0"/>
              <a:t>Études de cas :  exemple de bonne pratique</a:t>
            </a:r>
            <a:endParaRPr lang="en-US" altLang="en-US" sz="2400" b="1" dirty="0">
              <a:solidFill>
                <a:srgbClr val="000000"/>
              </a:solidFill>
              <a:latin typeface="Arial" pitchFamily="34" charset="0"/>
            </a:endParaRPr>
          </a:p>
        </p:txBody>
      </p:sp>
      <p:pic>
        <p:nvPicPr>
          <p:cNvPr id="26522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84300" y="855663"/>
            <a:ext cx="511175" cy="3984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 name="ZoneTexte 6"/>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8" name="ZoneTexte 7"/>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 name="ZoneTexte 1"/>
          <p:cNvSpPr txBox="1"/>
          <p:nvPr/>
        </p:nvSpPr>
        <p:spPr>
          <a:xfrm>
            <a:off x="3848067" y="1642630"/>
            <a:ext cx="1620000" cy="252000"/>
          </a:xfrm>
          <a:prstGeom prst="rect">
            <a:avLst/>
          </a:prstGeom>
          <a:solidFill>
            <a:srgbClr val="FFE2C5"/>
          </a:solidFill>
        </p:spPr>
        <p:txBody>
          <a:bodyPr wrap="square" rtlCol="0">
            <a:spAutoFit/>
          </a:bodyPr>
          <a:lstStyle/>
          <a:p>
            <a:r>
              <a:rPr lang="fr-CH" b="1" dirty="0" smtClean="0">
                <a:ea typeface="Batang" panose="02030600000101010101" pitchFamily="18" charset="-127"/>
              </a:rPr>
              <a:t>Étude de cas</a:t>
            </a:r>
            <a:endParaRPr lang="fr-CH" b="1" dirty="0">
              <a:ea typeface="Batang" panose="02030600000101010101" pitchFamily="18" charset="-127"/>
            </a:endParaRPr>
          </a:p>
        </p:txBody>
      </p:sp>
      <p:sp>
        <p:nvSpPr>
          <p:cNvPr id="11" name="ZoneTexte 10"/>
          <p:cNvSpPr txBox="1"/>
          <p:nvPr/>
        </p:nvSpPr>
        <p:spPr>
          <a:xfrm>
            <a:off x="208519" y="2756568"/>
            <a:ext cx="3710596" cy="2400657"/>
          </a:xfrm>
          <a:prstGeom prst="rect">
            <a:avLst/>
          </a:prstGeom>
          <a:solidFill>
            <a:srgbClr val="FFE2C5"/>
          </a:solidFill>
        </p:spPr>
        <p:txBody>
          <a:bodyPr wrap="square" rtlCol="0">
            <a:spAutoFit/>
          </a:bodyPr>
          <a:lstStyle/>
          <a:p>
            <a:pPr algn="just"/>
            <a:r>
              <a:rPr lang="fr-FR" sz="1500" b="1" dirty="0"/>
              <a:t>Au cours de la mission qui a eu lieu au Tchad, les responsables des affaires civiles de la MINURCAT (la Mission des Nations Unies en République centrafricaine et au Tchad) ont joué un rôle très actif dans la résolution des conflits entre agriculteurs et éleveurs de bétail, provoqués par la rareté des ressources naturelles et leur propriété. Grâce à la concertation avec les autorités locales, les responsables des affaires </a:t>
            </a:r>
            <a:r>
              <a:rPr lang="fr-FR" sz="1500" b="1" dirty="0" smtClean="0"/>
              <a:t>civiles</a:t>
            </a:r>
            <a:endParaRPr lang="fr-CH" sz="1500" b="1" dirty="0">
              <a:ea typeface="Batang" panose="02030600000101010101" pitchFamily="18" charset="-127"/>
            </a:endParaRPr>
          </a:p>
        </p:txBody>
      </p:sp>
      <p:sp>
        <p:nvSpPr>
          <p:cNvPr id="12" name="ZoneTexte 11"/>
          <p:cNvSpPr txBox="1"/>
          <p:nvPr/>
        </p:nvSpPr>
        <p:spPr>
          <a:xfrm>
            <a:off x="193829" y="5042010"/>
            <a:ext cx="8717935" cy="1246495"/>
          </a:xfrm>
          <a:prstGeom prst="rect">
            <a:avLst/>
          </a:prstGeom>
          <a:solidFill>
            <a:srgbClr val="FFE2C5"/>
          </a:solidFill>
        </p:spPr>
        <p:txBody>
          <a:bodyPr wrap="square" rtlCol="0">
            <a:spAutoFit/>
          </a:bodyPr>
          <a:lstStyle/>
          <a:p>
            <a:pPr algn="just"/>
            <a:r>
              <a:rPr lang="fr-FR" sz="1500" b="1" dirty="0" smtClean="0"/>
              <a:t> </a:t>
            </a:r>
            <a:r>
              <a:rPr lang="fr-FR" sz="1500" b="1" dirty="0"/>
              <a:t>ont facilité un processus de dialogue et de réconciliation entre les </a:t>
            </a:r>
            <a:r>
              <a:rPr lang="fr-FR" sz="1500" b="1" dirty="0" err="1" smtClean="0"/>
              <a:t>Massalit</a:t>
            </a:r>
            <a:r>
              <a:rPr lang="fr-FR" sz="1500" b="1" dirty="0" smtClean="0"/>
              <a:t> (propriétaires </a:t>
            </a:r>
            <a:r>
              <a:rPr lang="fr-FR" sz="1500" b="1" dirty="0"/>
              <a:t>de terres et agriculteurs) et les </a:t>
            </a:r>
            <a:r>
              <a:rPr lang="fr-FR" sz="1500" b="1" dirty="0" err="1"/>
              <a:t>Zaghwwa</a:t>
            </a:r>
            <a:r>
              <a:rPr lang="fr-FR" sz="1500" b="1" dirty="0"/>
              <a:t> (éleveurs de bétail), dans un village du Tchad que les agriculteurs avaient fui – devenant, de ce fait, des personnes déplacées à l’intérieur du territoire tchadien. L’accord conclu a été consolidé grâce à un projet à effet rapide, à savoir la construction d’une minoterie dans le village en question. </a:t>
            </a:r>
            <a:endParaRPr lang="fr-CH" sz="1500" b="1" dirty="0">
              <a:ea typeface="Batang" panose="02030600000101010101" pitchFamily="18" charset="-127"/>
            </a:endParaRPr>
          </a:p>
        </p:txBody>
      </p:sp>
      <p:sp>
        <p:nvSpPr>
          <p:cNvPr id="13" name="ZoneTexte 12"/>
          <p:cNvSpPr txBox="1"/>
          <p:nvPr/>
        </p:nvSpPr>
        <p:spPr>
          <a:xfrm>
            <a:off x="1730030" y="2123230"/>
            <a:ext cx="7220140" cy="323165"/>
          </a:xfrm>
          <a:prstGeom prst="rect">
            <a:avLst/>
          </a:prstGeom>
          <a:solidFill>
            <a:schemeClr val="tx1"/>
          </a:solidFill>
        </p:spPr>
        <p:txBody>
          <a:bodyPr wrap="square" rtlCol="0">
            <a:spAutoFit/>
          </a:bodyPr>
          <a:lstStyle/>
          <a:p>
            <a:r>
              <a:rPr lang="fr-FR" sz="1500" dirty="0">
                <a:ln w="18415" cmpd="sng">
                  <a:solidFill>
                    <a:srgbClr val="FFFFFF"/>
                  </a:solidFill>
                  <a:prstDash val="solid"/>
                </a:ln>
                <a:solidFill>
                  <a:srgbClr val="FFFFFF"/>
                </a:solidFill>
                <a:effectLst>
                  <a:outerShdw blurRad="63500" dir="3600000" algn="tl" rotWithShape="0">
                    <a:srgbClr val="000000">
                      <a:alpha val="70000"/>
                    </a:srgbClr>
                  </a:outerShdw>
                </a:effectLst>
                <a:ea typeface="Verdana" panose="020B0604030504040204" pitchFamily="34" charset="0"/>
                <a:cs typeface="Verdana" panose="020B0604030504040204" pitchFamily="34" charset="0"/>
              </a:rPr>
              <a:t>Consolidation de la résolution du conflit au Tchad grâce à un projet à effet rapide (QIP)</a:t>
            </a:r>
            <a:endParaRPr lang="fr-CH" sz="1500" b="1" dirty="0">
              <a:solidFill>
                <a:schemeClr val="bg1"/>
              </a:solidFill>
              <a:ea typeface="Verdana" panose="020B0604030504040204" pitchFamily="34" charset="0"/>
              <a:cs typeface="Verdana" panose="020B0604030504040204" pitchFamily="34" charset="0"/>
            </a:endParaRPr>
          </a:p>
        </p:txBody>
      </p:sp>
      <p:sp>
        <p:nvSpPr>
          <p:cNvPr id="1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207</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6"/>
          <p:cNvSpPr>
            <a:spLocks noChangeArrowheads="1"/>
          </p:cNvSpPr>
          <p:nvPr/>
        </p:nvSpPr>
        <p:spPr bwMode="auto">
          <a:xfrm>
            <a:off x="1192213" y="274638"/>
            <a:ext cx="6605587"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r>
              <a:rPr lang="fr-FR" sz="2800" b="1" dirty="0"/>
              <a:t>APPUI AUX COMMUNAUTÉS</a:t>
            </a:r>
            <a:endParaRPr lang="en-US" altLang="en-US" sz="2800" b="1" dirty="0">
              <a:solidFill>
                <a:srgbClr val="000000"/>
              </a:solidFill>
            </a:endParaRPr>
          </a:p>
        </p:txBody>
      </p:sp>
      <p:sp>
        <p:nvSpPr>
          <p:cNvPr id="266243" name="Rectangle 3"/>
          <p:cNvSpPr>
            <a:spLocks noChangeArrowheads="1"/>
          </p:cNvSpPr>
          <p:nvPr/>
        </p:nvSpPr>
        <p:spPr bwMode="auto">
          <a:xfrm>
            <a:off x="2727325" y="849313"/>
            <a:ext cx="3649663" cy="4667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400" b="1" dirty="0" err="1" smtClean="0">
                <a:solidFill>
                  <a:srgbClr val="000000"/>
                </a:solidFill>
                <a:latin typeface="Arial" pitchFamily="34" charset="0"/>
              </a:rPr>
              <a:t>Étude</a:t>
            </a:r>
            <a:r>
              <a:rPr lang="en-US" altLang="en-US" sz="2400" b="1" dirty="0" smtClean="0">
                <a:solidFill>
                  <a:srgbClr val="000000"/>
                </a:solidFill>
                <a:latin typeface="Arial" pitchFamily="34" charset="0"/>
              </a:rPr>
              <a:t> de </a:t>
            </a:r>
            <a:r>
              <a:rPr lang="en-US" altLang="en-US" sz="2400" b="1" dirty="0" err="1" smtClean="0">
                <a:solidFill>
                  <a:srgbClr val="000000"/>
                </a:solidFill>
                <a:latin typeface="Arial" pitchFamily="34" charset="0"/>
              </a:rPr>
              <a:t>cas</a:t>
            </a:r>
            <a:r>
              <a:rPr lang="en-US" altLang="en-US" sz="2400" b="1" dirty="0" smtClean="0">
                <a:solidFill>
                  <a:srgbClr val="000000"/>
                </a:solidFill>
                <a:latin typeface="Arial" pitchFamily="34" charset="0"/>
              </a:rPr>
              <a:t> 1</a:t>
            </a:r>
            <a:endParaRPr lang="en-US" altLang="en-US" sz="2400" b="1" dirty="0">
              <a:solidFill>
                <a:srgbClr val="000000"/>
              </a:solidFill>
              <a:latin typeface="Arial" pitchFamily="34" charset="0"/>
            </a:endParaRPr>
          </a:p>
        </p:txBody>
      </p:sp>
      <p:sp>
        <p:nvSpPr>
          <p:cNvPr id="266244" name="Text Box 9"/>
          <p:cNvSpPr txBox="1">
            <a:spLocks noChangeArrowheads="1"/>
          </p:cNvSpPr>
          <p:nvPr/>
        </p:nvSpPr>
        <p:spPr bwMode="auto">
          <a:xfrm>
            <a:off x="539750" y="1585913"/>
            <a:ext cx="8026400" cy="1338828"/>
          </a:xfrm>
          <a:prstGeom prst="rect">
            <a:avLst/>
          </a:prstGeom>
          <a:solidFill>
            <a:srgbClr val="FFCC66">
              <a:alpha val="41960"/>
            </a:srgbClr>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1800" b="1" u="sng" dirty="0"/>
              <a:t>Un contingent militaire soutient un orphelinat, de manière unilatérale,  </a:t>
            </a:r>
            <a:r>
              <a:rPr lang="fr-FR" sz="1800" b="1" u="sng" dirty="0" smtClean="0"/>
              <a:t/>
            </a:r>
            <a:br>
              <a:rPr lang="fr-FR" sz="1800" b="1" u="sng" dirty="0" smtClean="0"/>
            </a:br>
            <a:r>
              <a:rPr lang="fr-FR" sz="1800" b="1" u="sng" dirty="0" smtClean="0"/>
              <a:t>à </a:t>
            </a:r>
            <a:r>
              <a:rPr lang="fr-FR" sz="1800" b="1" u="sng" dirty="0"/>
              <a:t>Port-au-Prince, en HAÏTI</a:t>
            </a:r>
            <a:endParaRPr lang="en-GB" altLang="en-US" sz="1800" b="1" u="sng" dirty="0">
              <a:solidFill>
                <a:srgbClr val="000000"/>
              </a:solidFill>
            </a:endParaRPr>
          </a:p>
          <a:p>
            <a:pPr eaLnBrk="1" hangingPunct="1">
              <a:spcBef>
                <a:spcPct val="50000"/>
              </a:spcBef>
              <a:buClr>
                <a:srgbClr val="FFFFFF"/>
              </a:buClr>
              <a:buSzPct val="80000"/>
              <a:buFont typeface="Wingdings" pitchFamily="2" charset="2"/>
              <a:buNone/>
            </a:pPr>
            <a:r>
              <a:rPr lang="fr-FR" sz="1800" b="1" dirty="0"/>
              <a:t>Ce projet de financement d’un orphelinat a été réalisé en étroite coordination avec des habitants locaux, exclusivement. </a:t>
            </a:r>
            <a:r>
              <a:rPr lang="fr-FR" sz="1800" b="1" i="1" dirty="0"/>
              <a:t>En quoi cela </a:t>
            </a:r>
            <a:r>
              <a:rPr lang="fr-FR" sz="1800" b="1" i="1" dirty="0" err="1"/>
              <a:t>a-t-il</a:t>
            </a:r>
            <a:r>
              <a:rPr lang="fr-FR" sz="1800" b="1" i="1" dirty="0"/>
              <a:t> </a:t>
            </a:r>
            <a:r>
              <a:rPr lang="fr-FR" sz="1800" b="1" i="1" dirty="0" smtClean="0"/>
              <a:t>échoué?</a:t>
            </a:r>
            <a:endParaRPr lang="en-GB" altLang="en-US" sz="1800" b="1" i="1" dirty="0">
              <a:solidFill>
                <a:srgbClr val="000000"/>
              </a:solidFill>
            </a:endParaRPr>
          </a:p>
        </p:txBody>
      </p:sp>
      <p:pic>
        <p:nvPicPr>
          <p:cNvPr id="2662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4300" y="879475"/>
            <a:ext cx="511175" cy="3984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66247" name="Rectangle 3"/>
          <p:cNvSpPr>
            <a:spLocks noChangeArrowheads="1"/>
          </p:cNvSpPr>
          <p:nvPr/>
        </p:nvSpPr>
        <p:spPr bwMode="auto">
          <a:xfrm>
            <a:off x="2728913" y="3576638"/>
            <a:ext cx="3649662" cy="46166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en-US" sz="2400" b="1" dirty="0" err="1" smtClean="0">
                <a:solidFill>
                  <a:srgbClr val="000000"/>
                </a:solidFill>
                <a:latin typeface="Arial" pitchFamily="34" charset="0"/>
              </a:rPr>
              <a:t>Étude</a:t>
            </a:r>
            <a:r>
              <a:rPr lang="en-US" altLang="en-US" sz="2400" b="1" dirty="0" smtClean="0">
                <a:solidFill>
                  <a:srgbClr val="000000"/>
                </a:solidFill>
                <a:latin typeface="Arial" pitchFamily="34" charset="0"/>
              </a:rPr>
              <a:t> de </a:t>
            </a:r>
            <a:r>
              <a:rPr lang="en-US" altLang="en-US" sz="2400" b="1" dirty="0" err="1" smtClean="0">
                <a:solidFill>
                  <a:srgbClr val="000000"/>
                </a:solidFill>
                <a:latin typeface="Arial" pitchFamily="34" charset="0"/>
              </a:rPr>
              <a:t>cas</a:t>
            </a:r>
            <a:r>
              <a:rPr lang="en-US" altLang="en-US" sz="2400" b="1" dirty="0" smtClean="0">
                <a:solidFill>
                  <a:srgbClr val="000000"/>
                </a:solidFill>
                <a:latin typeface="Arial" pitchFamily="34" charset="0"/>
              </a:rPr>
              <a:t> 2</a:t>
            </a:r>
            <a:endParaRPr lang="en-US" altLang="en-US" sz="2400" b="1" dirty="0">
              <a:solidFill>
                <a:srgbClr val="000000"/>
              </a:solidFill>
              <a:latin typeface="Arial" pitchFamily="34" charset="0"/>
            </a:endParaRPr>
          </a:p>
        </p:txBody>
      </p:sp>
      <p:pic>
        <p:nvPicPr>
          <p:cNvPr id="26624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4300" y="3621088"/>
            <a:ext cx="511175" cy="3984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66249" name="Text Box 9"/>
          <p:cNvSpPr txBox="1">
            <a:spLocks noChangeArrowheads="1"/>
          </p:cNvSpPr>
          <p:nvPr/>
        </p:nvSpPr>
        <p:spPr bwMode="auto">
          <a:xfrm>
            <a:off x="539750" y="4273550"/>
            <a:ext cx="8026400" cy="1892826"/>
          </a:xfrm>
          <a:prstGeom prst="rect">
            <a:avLst/>
          </a:prstGeom>
          <a:solidFill>
            <a:srgbClr val="FFCC66">
              <a:alpha val="41960"/>
            </a:srgbClr>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1800" b="1" u="sng" dirty="0"/>
              <a:t>Un contingent militaire aide un village isolé en forant un puits</a:t>
            </a:r>
            <a:endParaRPr lang="en-GB" altLang="en-US" sz="1800" b="1" u="sng" dirty="0">
              <a:solidFill>
                <a:srgbClr val="000000"/>
              </a:solidFill>
            </a:endParaRPr>
          </a:p>
          <a:p>
            <a:pPr algn="just" eaLnBrk="1" hangingPunct="1">
              <a:spcBef>
                <a:spcPct val="50000"/>
              </a:spcBef>
              <a:buClr>
                <a:srgbClr val="FFFFFF"/>
              </a:buClr>
              <a:buSzPct val="80000"/>
              <a:buFont typeface="Wingdings" pitchFamily="2" charset="2"/>
              <a:buNone/>
            </a:pPr>
            <a:r>
              <a:rPr lang="fr-FR" sz="1800" b="1" dirty="0"/>
              <a:t>Ce projet de forage de puits au </a:t>
            </a:r>
            <a:r>
              <a:rPr lang="fr-FR" sz="1800" b="1" dirty="0" smtClean="0"/>
              <a:t>cœur </a:t>
            </a:r>
            <a:r>
              <a:rPr lang="fr-FR" sz="1800" b="1" dirty="0"/>
              <a:t>du village était un QIP (projet à effet rapide), présenté et réalisé comme tel avec les habitants du village. Malheureusement, les villageoises et leurs filles ont continué à se rendre jusqu’à un autre puits, beaucoup plus isolé, à plusieurs heures de marche du village. </a:t>
            </a:r>
            <a:r>
              <a:rPr lang="fr-FR" sz="1800" b="1" i="1" dirty="0"/>
              <a:t>Là encore, pourquoi ce projet </a:t>
            </a:r>
            <a:r>
              <a:rPr lang="fr-FR" sz="1800" b="1" i="1" dirty="0" err="1"/>
              <a:t>a-t-il</a:t>
            </a:r>
            <a:r>
              <a:rPr lang="fr-FR" sz="1800" b="1" i="1" dirty="0"/>
              <a:t> </a:t>
            </a:r>
            <a:r>
              <a:rPr lang="fr-FR" sz="1800" b="1" i="1" dirty="0" smtClean="0"/>
              <a:t>échoué?</a:t>
            </a:r>
            <a:endParaRPr lang="en-GB" altLang="en-US" sz="1800" b="1" i="1" dirty="0">
              <a:solidFill>
                <a:srgbClr val="000000"/>
              </a:solidFill>
            </a:endParaRPr>
          </a:p>
        </p:txBody>
      </p:sp>
      <p:sp>
        <p:nvSpPr>
          <p:cNvPr id="10" name="ZoneTexte 9"/>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11" name="ZoneTexte 10"/>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208</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7" name="Rectangle 2"/>
          <p:cNvSpPr>
            <a:spLocks noGrp="1" noChangeArrowheads="1"/>
          </p:cNvSpPr>
          <p:nvPr>
            <p:ph type="title" idx="4294967295"/>
          </p:nvPr>
        </p:nvSpPr>
        <p:spPr bwMode="auto">
          <a:xfrm>
            <a:off x="1981200" y="838200"/>
            <a:ext cx="5334000" cy="555625"/>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p>
            <a:pPr eaLnBrk="1" hangingPunct="1"/>
            <a:r>
              <a:rPr lang="fr-CH" altLang="en-US" sz="3200" dirty="0" smtClean="0">
                <a:solidFill>
                  <a:schemeClr val="tx1"/>
                </a:solidFill>
                <a:latin typeface="Calibri" pitchFamily="34" charset="0"/>
              </a:rPr>
              <a:t>Récents enseignements tirés</a:t>
            </a:r>
          </a:p>
        </p:txBody>
      </p:sp>
      <p:sp>
        <p:nvSpPr>
          <p:cNvPr id="267268" name="Rectangle 7"/>
          <p:cNvSpPr>
            <a:spLocks noGrp="1" noChangeArrowheads="1"/>
          </p:cNvSpPr>
          <p:nvPr>
            <p:ph type="body" idx="4294967295"/>
          </p:nvPr>
        </p:nvSpPr>
        <p:spPr bwMode="auto">
          <a:xfrm>
            <a:off x="0" y="1447800"/>
            <a:ext cx="9144000" cy="5715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812800" indent="-812800" eaLnBrk="1" hangingPunct="1">
              <a:lnSpc>
                <a:spcPct val="80000"/>
              </a:lnSpc>
              <a:buFont typeface="Wingdings" pitchFamily="2" charset="2"/>
              <a:buNone/>
            </a:pPr>
            <a:r>
              <a:rPr lang="en-US" altLang="en-US" sz="2000" u="sng" dirty="0" smtClean="0">
                <a:solidFill>
                  <a:schemeClr val="tx1"/>
                </a:solidFill>
                <a:latin typeface="Calibri" pitchFamily="34" charset="0"/>
              </a:rPr>
              <a:t>Coordination</a:t>
            </a:r>
          </a:p>
          <a:p>
            <a:pPr marL="714375" lvl="1" indent="-257175" eaLnBrk="1" hangingPunct="1">
              <a:lnSpc>
                <a:spcPct val="80000"/>
              </a:lnSpc>
              <a:buFont typeface="Wingdings" pitchFamily="2" charset="2"/>
              <a:buChar char="§"/>
            </a:pPr>
            <a:r>
              <a:rPr lang="fr-FR" b="1" dirty="0">
                <a:solidFill>
                  <a:schemeClr val="tx1"/>
                </a:solidFill>
                <a:latin typeface="Calibri" panose="020F0502020204030204" pitchFamily="34" charset="0"/>
              </a:rPr>
              <a:t>Fondée sur la mission et le contexte</a:t>
            </a:r>
            <a:endParaRPr lang="en-US" altLang="en-US" b="1" dirty="0" smtClean="0">
              <a:solidFill>
                <a:schemeClr val="tx1"/>
              </a:solidFill>
              <a:latin typeface="Calibri" pitchFamily="34" charset="0"/>
            </a:endParaRPr>
          </a:p>
          <a:p>
            <a:pPr marL="714375" lvl="1" indent="-257175" eaLnBrk="1" hangingPunct="1">
              <a:lnSpc>
                <a:spcPct val="80000"/>
              </a:lnSpc>
              <a:buFont typeface="Wingdings" pitchFamily="2" charset="2"/>
              <a:buChar char="§"/>
            </a:pPr>
            <a:r>
              <a:rPr lang="fr-FR" b="1" dirty="0">
                <a:solidFill>
                  <a:srgbClr val="1105FF"/>
                </a:solidFill>
                <a:latin typeface="Calibri" panose="020F0502020204030204" pitchFamily="34" charset="0"/>
              </a:rPr>
              <a:t>La désescalade (du conflit) est primordiale</a:t>
            </a:r>
            <a:endParaRPr lang="en-US" altLang="en-US" b="1" dirty="0" smtClean="0">
              <a:solidFill>
                <a:srgbClr val="1105FF"/>
              </a:solidFill>
              <a:latin typeface="Calibri" pitchFamily="34" charset="0"/>
            </a:endParaRPr>
          </a:p>
          <a:p>
            <a:pPr marL="714375" lvl="1" indent="-257175" eaLnBrk="1" hangingPunct="1">
              <a:lnSpc>
                <a:spcPct val="80000"/>
              </a:lnSpc>
              <a:buFont typeface="Wingdings" pitchFamily="2" charset="2"/>
              <a:buChar char="§"/>
            </a:pPr>
            <a:endParaRPr lang="en-US" altLang="en-US" b="1" dirty="0" smtClean="0">
              <a:solidFill>
                <a:srgbClr val="0000FF"/>
              </a:solidFill>
              <a:latin typeface="Calibri" pitchFamily="34" charset="0"/>
            </a:endParaRPr>
          </a:p>
          <a:p>
            <a:pPr marL="812800" indent="-812800" eaLnBrk="1" hangingPunct="1">
              <a:lnSpc>
                <a:spcPct val="80000"/>
              </a:lnSpc>
              <a:buNone/>
            </a:pPr>
            <a:r>
              <a:rPr lang="fr-FR" sz="2000" u="sng" dirty="0">
                <a:solidFill>
                  <a:schemeClr val="tx1"/>
                </a:solidFill>
                <a:latin typeface="Calibri" panose="020F0502020204030204" pitchFamily="34" charset="0"/>
              </a:rPr>
              <a:t>Régularisation du dialogue sur la coordination</a:t>
            </a:r>
            <a:endParaRPr lang="en-US" altLang="en-US" sz="2000" u="sng" dirty="0" smtClean="0">
              <a:solidFill>
                <a:schemeClr val="tx1"/>
              </a:solidFill>
              <a:latin typeface="Calibri" pitchFamily="34" charset="0"/>
            </a:endParaRPr>
          </a:p>
          <a:p>
            <a:pPr marL="714375" lvl="1" indent="-257175" eaLnBrk="1" hangingPunct="1">
              <a:lnSpc>
                <a:spcPct val="80000"/>
              </a:lnSpc>
              <a:buFont typeface="Wingdings" pitchFamily="2" charset="2"/>
              <a:buChar char="§"/>
            </a:pPr>
            <a:r>
              <a:rPr lang="fr-FR" b="1" dirty="0">
                <a:solidFill>
                  <a:schemeClr val="tx1"/>
                </a:solidFill>
                <a:latin typeface="Calibri" panose="020F0502020204030204" pitchFamily="34" charset="0"/>
              </a:rPr>
              <a:t>Réunions régulières/Échange d’informations</a:t>
            </a:r>
            <a:endParaRPr lang="en-US" altLang="en-US" b="1" dirty="0" smtClean="0">
              <a:solidFill>
                <a:schemeClr val="tx1"/>
              </a:solidFill>
              <a:latin typeface="Calibri" pitchFamily="34" charset="0"/>
            </a:endParaRPr>
          </a:p>
          <a:p>
            <a:pPr marL="714375" lvl="1" indent="-257175" eaLnBrk="1" hangingPunct="1">
              <a:lnSpc>
                <a:spcPct val="80000"/>
              </a:lnSpc>
              <a:buFont typeface="Wingdings" pitchFamily="2" charset="2"/>
              <a:buChar char="§"/>
            </a:pPr>
            <a:r>
              <a:rPr lang="fr-FR" b="1" dirty="0">
                <a:solidFill>
                  <a:schemeClr val="tx1"/>
                </a:solidFill>
                <a:latin typeface="Calibri" panose="020F0502020204030204" pitchFamily="34" charset="0"/>
              </a:rPr>
              <a:t>Dialogue ouvert et transparent</a:t>
            </a:r>
            <a:endParaRPr lang="en-US" altLang="en-US" b="1" dirty="0" smtClean="0">
              <a:solidFill>
                <a:schemeClr val="tx1"/>
              </a:solidFill>
              <a:latin typeface="Calibri" pitchFamily="34" charset="0"/>
            </a:endParaRPr>
          </a:p>
          <a:p>
            <a:pPr marL="714375" lvl="1" indent="-257175" eaLnBrk="1" hangingPunct="1">
              <a:lnSpc>
                <a:spcPct val="80000"/>
              </a:lnSpc>
              <a:buFont typeface="Wingdings" pitchFamily="2" charset="2"/>
              <a:buChar char="§"/>
            </a:pPr>
            <a:endParaRPr lang="en-US" altLang="en-US" b="1" dirty="0" smtClean="0">
              <a:solidFill>
                <a:schemeClr val="tx1"/>
              </a:solidFill>
              <a:latin typeface="Calibri" pitchFamily="34" charset="0"/>
            </a:endParaRPr>
          </a:p>
          <a:p>
            <a:pPr marL="812800" indent="-812800" eaLnBrk="1" hangingPunct="1">
              <a:lnSpc>
                <a:spcPct val="80000"/>
              </a:lnSpc>
              <a:buNone/>
            </a:pPr>
            <a:r>
              <a:rPr lang="fr-FR" sz="2000" u="sng" dirty="0">
                <a:solidFill>
                  <a:schemeClr val="tx1"/>
                </a:solidFill>
                <a:latin typeface="Calibri" panose="020F0502020204030204" pitchFamily="34" charset="0"/>
              </a:rPr>
              <a:t>Le partage des informations est fondamental</a:t>
            </a:r>
            <a:endParaRPr lang="en-US" altLang="en-US" sz="2000" u="sng" dirty="0" smtClean="0">
              <a:solidFill>
                <a:schemeClr val="tx1"/>
              </a:solidFill>
              <a:latin typeface="Calibri" pitchFamily="34" charset="0"/>
            </a:endParaRPr>
          </a:p>
          <a:p>
            <a:pPr marL="714375" lvl="1" indent="-257175" eaLnBrk="1" hangingPunct="1">
              <a:lnSpc>
                <a:spcPct val="80000"/>
              </a:lnSpc>
              <a:buFont typeface="Wingdings" pitchFamily="2" charset="2"/>
              <a:buChar char="§"/>
            </a:pPr>
            <a:r>
              <a:rPr lang="fr-FR" b="1" dirty="0">
                <a:solidFill>
                  <a:schemeClr val="tx1"/>
                </a:solidFill>
                <a:latin typeface="Calibri" panose="020F0502020204030204" pitchFamily="34" charset="0"/>
              </a:rPr>
              <a:t>Non classifié et ouvert</a:t>
            </a:r>
            <a:endParaRPr lang="en-US" altLang="en-US" b="1" dirty="0" smtClean="0">
              <a:solidFill>
                <a:schemeClr val="tx1"/>
              </a:solidFill>
              <a:latin typeface="Calibri" pitchFamily="34" charset="0"/>
            </a:endParaRPr>
          </a:p>
          <a:p>
            <a:pPr marL="714375" lvl="1" indent="-257175" eaLnBrk="1" hangingPunct="1">
              <a:lnSpc>
                <a:spcPct val="80000"/>
              </a:lnSpc>
              <a:buFont typeface="Wingdings" pitchFamily="2" charset="2"/>
              <a:buChar char="§"/>
            </a:pPr>
            <a:r>
              <a:rPr lang="fr-FR" b="1" dirty="0">
                <a:solidFill>
                  <a:schemeClr val="tx1"/>
                </a:solidFill>
                <a:latin typeface="Calibri" panose="020F0502020204030204" pitchFamily="34" charset="0"/>
              </a:rPr>
              <a:t>Pré-identifier la nature des informations à partager</a:t>
            </a:r>
            <a:endParaRPr lang="en-US" altLang="en-US" b="1" dirty="0" smtClean="0">
              <a:solidFill>
                <a:schemeClr val="tx1"/>
              </a:solidFill>
              <a:latin typeface="Calibri" pitchFamily="34" charset="0"/>
            </a:endParaRPr>
          </a:p>
          <a:p>
            <a:pPr marL="714375" lvl="1" indent="-257175" eaLnBrk="1" hangingPunct="1">
              <a:lnSpc>
                <a:spcPct val="80000"/>
              </a:lnSpc>
              <a:buFont typeface="Wingdings" pitchFamily="2" charset="2"/>
              <a:buChar char="§"/>
            </a:pPr>
            <a:endParaRPr lang="en-US" altLang="en-US" b="1" dirty="0" smtClean="0">
              <a:solidFill>
                <a:schemeClr val="tx1"/>
              </a:solidFill>
              <a:latin typeface="Calibri" pitchFamily="34" charset="0"/>
            </a:endParaRPr>
          </a:p>
          <a:p>
            <a:pPr marL="812800" indent="-812800" eaLnBrk="1" hangingPunct="1">
              <a:lnSpc>
                <a:spcPct val="80000"/>
              </a:lnSpc>
              <a:buNone/>
            </a:pPr>
            <a:r>
              <a:rPr lang="fr-FR" sz="2000" u="sng" dirty="0">
                <a:solidFill>
                  <a:schemeClr val="tx1"/>
                </a:solidFill>
                <a:latin typeface="Calibri" panose="020F0502020204030204" pitchFamily="34" charset="0"/>
              </a:rPr>
              <a:t>Répartition des tâches militaires et validation</a:t>
            </a:r>
            <a:endParaRPr lang="en-US" altLang="en-US" sz="2000" u="sng" dirty="0" smtClean="0">
              <a:solidFill>
                <a:schemeClr val="tx1"/>
              </a:solidFill>
              <a:latin typeface="Calibri" pitchFamily="34" charset="0"/>
            </a:endParaRPr>
          </a:p>
          <a:p>
            <a:pPr marL="714375" lvl="1" indent="-257175" eaLnBrk="1" hangingPunct="1">
              <a:lnSpc>
                <a:spcPct val="80000"/>
              </a:lnSpc>
              <a:buFont typeface="Wingdings" pitchFamily="2" charset="2"/>
              <a:buChar char="§"/>
            </a:pPr>
            <a:r>
              <a:rPr lang="fr-FR" b="1" dirty="0">
                <a:solidFill>
                  <a:schemeClr val="tx1"/>
                </a:solidFill>
                <a:latin typeface="Calibri" panose="020F0502020204030204" pitchFamily="34" charset="0"/>
              </a:rPr>
              <a:t>Action des militaires pour assurer une assistance indirecte et un appui </a:t>
            </a:r>
            <a:br>
              <a:rPr lang="fr-FR" b="1" dirty="0">
                <a:solidFill>
                  <a:schemeClr val="tx1"/>
                </a:solidFill>
                <a:latin typeface="Calibri" panose="020F0502020204030204" pitchFamily="34" charset="0"/>
              </a:rPr>
            </a:br>
            <a:r>
              <a:rPr lang="fr-FR" b="1" dirty="0">
                <a:solidFill>
                  <a:schemeClr val="tx1"/>
                </a:solidFill>
                <a:latin typeface="Calibri" panose="020F0502020204030204" pitchFamily="34" charset="0"/>
              </a:rPr>
              <a:t>aux infrastructures</a:t>
            </a:r>
            <a:endParaRPr lang="en-US" altLang="en-US" b="1" dirty="0" smtClean="0">
              <a:solidFill>
                <a:schemeClr val="tx1"/>
              </a:solidFill>
              <a:latin typeface="Calibri" pitchFamily="34" charset="0"/>
            </a:endParaRPr>
          </a:p>
          <a:p>
            <a:pPr marL="714375" lvl="1" indent="-257175" eaLnBrk="1" hangingPunct="1">
              <a:lnSpc>
                <a:spcPct val="80000"/>
              </a:lnSpc>
              <a:buFont typeface="Wingdings" pitchFamily="2" charset="2"/>
              <a:buChar char="§"/>
            </a:pPr>
            <a:r>
              <a:rPr lang="fr-FR" b="1" dirty="0">
                <a:solidFill>
                  <a:schemeClr val="tx1"/>
                </a:solidFill>
                <a:latin typeface="Calibri" panose="020F0502020204030204" pitchFamily="34" charset="0"/>
              </a:rPr>
              <a:t>Nécessité d’établir des priorités – par secteur / par zone</a:t>
            </a:r>
            <a:endParaRPr lang="en-US" altLang="en-US" b="1" dirty="0" smtClean="0">
              <a:solidFill>
                <a:schemeClr val="tx1"/>
              </a:solidFill>
              <a:latin typeface="Calibri" pitchFamily="34" charset="0"/>
            </a:endParaRPr>
          </a:p>
          <a:p>
            <a:pPr marL="714375" lvl="1" indent="-257175" eaLnBrk="1" hangingPunct="1">
              <a:lnSpc>
                <a:spcPct val="80000"/>
              </a:lnSpc>
              <a:buFont typeface="Wingdings" pitchFamily="2" charset="2"/>
              <a:buChar char="§"/>
            </a:pPr>
            <a:r>
              <a:rPr lang="fr-FR" b="1" dirty="0">
                <a:solidFill>
                  <a:srgbClr val="1105FF"/>
                </a:solidFill>
                <a:latin typeface="Calibri" panose="020F0502020204030204" pitchFamily="34" charset="0"/>
              </a:rPr>
              <a:t>Le processus doit consister à « tirer » plutôt qu’à « pousser »</a:t>
            </a:r>
            <a:endParaRPr lang="en-US" altLang="en-US" b="1" dirty="0" smtClean="0">
              <a:solidFill>
                <a:srgbClr val="1105FF"/>
              </a:solidFill>
              <a:latin typeface="Calibri" pitchFamily="34" charset="0"/>
            </a:endParaRPr>
          </a:p>
          <a:p>
            <a:pPr marL="714375" lvl="1" indent="-257175" eaLnBrk="1" hangingPunct="1">
              <a:lnSpc>
                <a:spcPct val="80000"/>
              </a:lnSpc>
              <a:buFont typeface="Wingdings" pitchFamily="2" charset="2"/>
              <a:buNone/>
            </a:pPr>
            <a:endParaRPr lang="en-US" altLang="en-US" b="1" dirty="0" smtClean="0">
              <a:solidFill>
                <a:srgbClr val="0000FF"/>
              </a:solidFill>
              <a:latin typeface="Calibri" pitchFamily="34" charset="0"/>
            </a:endParaRPr>
          </a:p>
          <a:p>
            <a:pPr marL="812800" indent="-812800" eaLnBrk="1" hangingPunct="1">
              <a:lnSpc>
                <a:spcPct val="80000"/>
              </a:lnSpc>
              <a:buFont typeface="Wingdings" pitchFamily="2" charset="2"/>
              <a:buChar char="§"/>
            </a:pPr>
            <a:endParaRPr lang="en-US" altLang="en-US" sz="2000" dirty="0" smtClean="0">
              <a:solidFill>
                <a:schemeClr val="tx1"/>
              </a:solidFill>
              <a:latin typeface="Calibri" pitchFamily="34" charset="0"/>
            </a:endParaRPr>
          </a:p>
        </p:txBody>
      </p:sp>
      <p:sp>
        <p:nvSpPr>
          <p:cNvPr id="6" name="Rectangle 2"/>
          <p:cNvSpPr txBox="1">
            <a:spLocks noChangeArrowheads="1"/>
          </p:cNvSpPr>
          <p:nvPr/>
        </p:nvSpPr>
        <p:spPr bwMode="auto">
          <a:xfrm>
            <a:off x="457200" y="190500"/>
            <a:ext cx="8229600" cy="639763"/>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rtl="0" eaLnBrk="0" fontAlgn="base" hangingPunct="0">
              <a:spcBef>
                <a:spcPct val="0"/>
              </a:spcBef>
              <a:spcAft>
                <a:spcPct val="0"/>
              </a:spcAft>
              <a:defRPr sz="4400" b="1">
                <a:solidFill>
                  <a:srgbClr val="FFCC00"/>
                </a:solidFill>
                <a:latin typeface="+mj-lt"/>
                <a:ea typeface="+mj-ea"/>
                <a:cs typeface="+mj-cs"/>
              </a:defRPr>
            </a:lvl1pPr>
            <a:lvl2pPr algn="ctr" rtl="0" eaLnBrk="0" fontAlgn="base" hangingPunct="0">
              <a:spcBef>
                <a:spcPct val="0"/>
              </a:spcBef>
              <a:spcAft>
                <a:spcPct val="0"/>
              </a:spcAft>
              <a:defRPr sz="4400" b="1">
                <a:solidFill>
                  <a:srgbClr val="FFCC00"/>
                </a:solidFill>
                <a:latin typeface="Times New Roman" pitchFamily="18" charset="0"/>
              </a:defRPr>
            </a:lvl2pPr>
            <a:lvl3pPr algn="ctr" rtl="0" eaLnBrk="0" fontAlgn="base" hangingPunct="0">
              <a:spcBef>
                <a:spcPct val="0"/>
              </a:spcBef>
              <a:spcAft>
                <a:spcPct val="0"/>
              </a:spcAft>
              <a:defRPr sz="4400" b="1">
                <a:solidFill>
                  <a:srgbClr val="FFCC00"/>
                </a:solidFill>
                <a:latin typeface="Times New Roman" pitchFamily="18" charset="0"/>
              </a:defRPr>
            </a:lvl3pPr>
            <a:lvl4pPr algn="ctr" rtl="0" eaLnBrk="0" fontAlgn="base" hangingPunct="0">
              <a:spcBef>
                <a:spcPct val="0"/>
              </a:spcBef>
              <a:spcAft>
                <a:spcPct val="0"/>
              </a:spcAft>
              <a:defRPr sz="4400" b="1">
                <a:solidFill>
                  <a:srgbClr val="FFCC00"/>
                </a:solidFill>
                <a:latin typeface="Times New Roman" pitchFamily="18" charset="0"/>
              </a:defRPr>
            </a:lvl4pPr>
            <a:lvl5pPr algn="ctr" rtl="0" eaLnBrk="0" fontAlgn="base" hangingPunct="0">
              <a:spcBef>
                <a:spcPct val="0"/>
              </a:spcBef>
              <a:spcAft>
                <a:spcPct val="0"/>
              </a:spcAft>
              <a:defRPr sz="4400" b="1">
                <a:solidFill>
                  <a:srgbClr val="FFCC00"/>
                </a:solidFill>
                <a:latin typeface="Times New Roman" pitchFamily="18" charset="0"/>
              </a:defRPr>
            </a:lvl5pPr>
            <a:lvl6pPr marL="457200" algn="ctr" rtl="0" fontAlgn="base">
              <a:spcBef>
                <a:spcPct val="0"/>
              </a:spcBef>
              <a:spcAft>
                <a:spcPct val="0"/>
              </a:spcAft>
              <a:defRPr sz="4400" b="1">
                <a:solidFill>
                  <a:srgbClr val="FFCC00"/>
                </a:solidFill>
                <a:latin typeface="Times New Roman" pitchFamily="18" charset="0"/>
              </a:defRPr>
            </a:lvl6pPr>
            <a:lvl7pPr marL="914400" algn="ctr" rtl="0" fontAlgn="base">
              <a:spcBef>
                <a:spcPct val="0"/>
              </a:spcBef>
              <a:spcAft>
                <a:spcPct val="0"/>
              </a:spcAft>
              <a:defRPr sz="4400" b="1">
                <a:solidFill>
                  <a:srgbClr val="FFCC00"/>
                </a:solidFill>
                <a:latin typeface="Times New Roman" pitchFamily="18" charset="0"/>
              </a:defRPr>
            </a:lvl7pPr>
            <a:lvl8pPr marL="1371600" algn="ctr" rtl="0" fontAlgn="base">
              <a:spcBef>
                <a:spcPct val="0"/>
              </a:spcBef>
              <a:spcAft>
                <a:spcPct val="0"/>
              </a:spcAft>
              <a:defRPr sz="4400" b="1">
                <a:solidFill>
                  <a:srgbClr val="FFCC00"/>
                </a:solidFill>
                <a:latin typeface="Times New Roman" pitchFamily="18" charset="0"/>
              </a:defRPr>
            </a:lvl8pPr>
            <a:lvl9pPr marL="1828800" algn="ctr" rtl="0" fontAlgn="base">
              <a:spcBef>
                <a:spcPct val="0"/>
              </a:spcBef>
              <a:spcAft>
                <a:spcPct val="0"/>
              </a:spcAft>
              <a:defRPr sz="4400" b="1">
                <a:solidFill>
                  <a:srgbClr val="FFCC00"/>
                </a:solidFill>
                <a:latin typeface="Times New Roman" pitchFamily="18" charset="0"/>
              </a:defRPr>
            </a:lvl9pPr>
          </a:lstStyle>
          <a:p>
            <a:pPr>
              <a:defRPr/>
            </a:pPr>
            <a:r>
              <a:rPr lang="fr-FR" sz="3600" dirty="0">
                <a:solidFill>
                  <a:srgbClr val="1105FF"/>
                </a:solidFill>
                <a:latin typeface="Calibri" panose="020F0502020204030204" pitchFamily="34" charset="0"/>
              </a:rPr>
              <a:t>Quelques enseignements tirés</a:t>
            </a:r>
            <a:endParaRPr lang="en-US" altLang="en-US" sz="3600" kern="0" dirty="0" smtClean="0">
              <a:solidFill>
                <a:srgbClr val="1105FF"/>
              </a:solidFill>
              <a:latin typeface="Calibri" pitchFamily="34" charset="0"/>
            </a:endParaRPr>
          </a:p>
        </p:txBody>
      </p:sp>
      <p:sp>
        <p:nvSpPr>
          <p:cNvPr id="5" name="ZoneTexte 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7" name="ZoneTexte 6"/>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209</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1"/>
          <p:cNvSpPr>
            <a:spLocks noGrp="1" noChangeArrowheads="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21</a:t>
            </a:fld>
            <a:endParaRPr lang="en-GB" altLang="en-US" sz="1600" b="1" dirty="0" smtClean="0">
              <a:solidFill>
                <a:srgbClr val="000000"/>
              </a:solidFill>
            </a:endParaRPr>
          </a:p>
        </p:txBody>
      </p:sp>
      <p:sp>
        <p:nvSpPr>
          <p:cNvPr id="77827"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GB" altLang="en-US" sz="1800">
              <a:solidFill>
                <a:srgbClr val="000000"/>
              </a:solidFill>
              <a:latin typeface="Arial" pitchFamily="34" charset="0"/>
            </a:endParaRPr>
          </a:p>
        </p:txBody>
      </p:sp>
      <p:sp>
        <p:nvSpPr>
          <p:cNvPr id="77828"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en-US" sz="4400" b="1">
                <a:solidFill>
                  <a:srgbClr val="FFFFFF"/>
                </a:solidFill>
                <a:latin typeface="Century Gothic" pitchFamily="34" charset="0"/>
              </a:rPr>
              <a:t> </a:t>
            </a:r>
          </a:p>
          <a:p>
            <a:pPr algn="ctr" eaLnBrk="1" hangingPunct="1">
              <a:spcBef>
                <a:spcPct val="50000"/>
              </a:spcBef>
            </a:pPr>
            <a:endParaRPr lang="en-US" altLang="en-US" sz="4400" b="1">
              <a:solidFill>
                <a:srgbClr val="FFFFFF"/>
              </a:solidFill>
              <a:latin typeface="Century Gothic"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77830" name="Rectangle 12"/>
          <p:cNvSpPr>
            <a:spLocks noChangeArrowheads="1"/>
          </p:cNvSpPr>
          <p:nvPr/>
        </p:nvSpPr>
        <p:spPr bwMode="auto">
          <a:xfrm>
            <a:off x="2590800" y="1219200"/>
            <a:ext cx="409599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en-US" sz="4400" b="1" dirty="0" smtClean="0">
                <a:solidFill>
                  <a:srgbClr val="FFFFFF"/>
                </a:solidFill>
                <a:latin typeface="Century Gothic" pitchFamily="34" charset="0"/>
              </a:rPr>
              <a:t>CIMIC-NU </a:t>
            </a:r>
            <a:r>
              <a:rPr lang="en-US" altLang="en-US" sz="4400" b="1" dirty="0">
                <a:solidFill>
                  <a:srgbClr val="FFFFFF"/>
                </a:solidFill>
                <a:latin typeface="Century Gothic" pitchFamily="34" charset="0"/>
              </a:rPr>
              <a:t>STM</a:t>
            </a:r>
          </a:p>
        </p:txBody>
      </p:sp>
      <p:sp>
        <p:nvSpPr>
          <p:cNvPr id="77831" name="Rectangle 9"/>
          <p:cNvSpPr>
            <a:spLocks noChangeArrowheads="1"/>
          </p:cNvSpPr>
          <p:nvPr/>
        </p:nvSpPr>
        <p:spPr bwMode="auto">
          <a:xfrm>
            <a:off x="309045" y="1905000"/>
            <a:ext cx="8527716" cy="13234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fr-CH" altLang="en-US" sz="3200" b="1" dirty="0" smtClean="0">
                <a:solidFill>
                  <a:srgbClr val="FFFFFF"/>
                </a:solidFill>
                <a:latin typeface="Century Gothic" pitchFamily="34" charset="0"/>
              </a:rPr>
              <a:t>Module 1 – Aperçu global de la CIMIC-NU</a:t>
            </a:r>
          </a:p>
          <a:p>
            <a:pPr eaLnBrk="1" hangingPunct="1">
              <a:spcBef>
                <a:spcPct val="50000"/>
              </a:spcBef>
              <a:buClr>
                <a:srgbClr val="FFFFFF"/>
              </a:buClr>
              <a:buSzPct val="80000"/>
              <a:buFont typeface="Wingdings" pitchFamily="2" charset="2"/>
              <a:buChar char="•"/>
            </a:pPr>
            <a:endParaRPr lang="fr-CH" altLang="en-US" sz="3200" b="1" dirty="0">
              <a:solidFill>
                <a:srgbClr val="FFFFFF"/>
              </a:solidFill>
              <a:latin typeface="Century Gothic" pitchFamily="34" charset="0"/>
            </a:endParaRPr>
          </a:p>
        </p:txBody>
      </p:sp>
      <p:sp>
        <p:nvSpPr>
          <p:cNvPr id="77832" name="Rectangle 10"/>
          <p:cNvSpPr>
            <a:spLocks noChangeArrowheads="1"/>
          </p:cNvSpPr>
          <p:nvPr/>
        </p:nvSpPr>
        <p:spPr bwMode="auto">
          <a:xfrm>
            <a:off x="-190220" y="3078163"/>
            <a:ext cx="940648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CH" altLang="en-US" sz="2800" b="1" dirty="0" smtClean="0">
                <a:solidFill>
                  <a:srgbClr val="000000"/>
                </a:solidFill>
              </a:rPr>
              <a:t>UNITÉ 2 – Tâches et principes fondamentaux de la CIMIC-NU</a:t>
            </a:r>
            <a:endParaRPr lang="fr-CH" altLang="en-US" sz="2800" b="1" dirty="0">
              <a:solidFill>
                <a:srgbClr val="000000"/>
              </a:solidFill>
            </a:endParaRPr>
          </a:p>
        </p:txBody>
      </p:sp>
      <p:sp>
        <p:nvSpPr>
          <p:cNvPr id="9" name="ZoneTexte 8"/>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Tree>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bwMode="auto">
          <a:xfrm>
            <a:off x="457200" y="190500"/>
            <a:ext cx="8229600" cy="639763"/>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r>
              <a:rPr lang="en-US" altLang="en-US" sz="3600" dirty="0" smtClean="0">
                <a:solidFill>
                  <a:srgbClr val="0000FF"/>
                </a:solidFill>
                <a:latin typeface="Calibri" pitchFamily="34" charset="0"/>
              </a:rPr>
              <a:t>RÉSUMÉ</a:t>
            </a:r>
          </a:p>
        </p:txBody>
      </p:sp>
      <p:sp>
        <p:nvSpPr>
          <p:cNvPr id="268291" name="Rectangle 3"/>
          <p:cNvSpPr>
            <a:spLocks noChangeArrowheads="1"/>
          </p:cNvSpPr>
          <p:nvPr/>
        </p:nvSpPr>
        <p:spPr bwMode="auto">
          <a:xfrm>
            <a:off x="76200" y="971550"/>
            <a:ext cx="8912225" cy="54845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628650" indent="-628650">
              <a:spcBef>
                <a:spcPct val="20000"/>
              </a:spcBef>
              <a:buClr>
                <a:srgbClr val="3366FF"/>
              </a:buClr>
              <a:buSzPct val="200000"/>
              <a:buFont typeface="Webdings" pitchFamily="18" charset="2"/>
              <a:buChar char=""/>
            </a:pPr>
            <a:r>
              <a:rPr lang="fr-FR" sz="2400" b="1" dirty="0"/>
              <a:t>L’assistance civile consiste à aider les acteurs humanitaires et du développement, ainsi que les communautés.</a:t>
            </a:r>
            <a:endParaRPr lang="en-US" altLang="en-US" sz="2400" b="1" dirty="0">
              <a:solidFill>
                <a:srgbClr val="000000"/>
              </a:solidFill>
              <a:ea typeface="BatangChe" pitchFamily="49" charset="-127"/>
            </a:endParaRPr>
          </a:p>
          <a:p>
            <a:pPr marL="628650" indent="-628650">
              <a:spcBef>
                <a:spcPts val="0"/>
              </a:spcBef>
              <a:buClr>
                <a:srgbClr val="3366FF"/>
              </a:buClr>
              <a:buSzPct val="200000"/>
              <a:buFont typeface="Webdings" pitchFamily="18" charset="2"/>
              <a:buNone/>
            </a:pPr>
            <a:endParaRPr lang="en-US" altLang="en-US" b="1" dirty="0">
              <a:solidFill>
                <a:srgbClr val="000000"/>
              </a:solidFill>
              <a:ea typeface="BatangChe" pitchFamily="49" charset="-127"/>
            </a:endParaRPr>
          </a:p>
          <a:p>
            <a:pPr marL="628650" indent="-628650">
              <a:spcBef>
                <a:spcPct val="20000"/>
              </a:spcBef>
              <a:buClr>
                <a:srgbClr val="3366FF"/>
              </a:buClr>
              <a:buSzPct val="200000"/>
              <a:buFont typeface="Webdings" pitchFamily="18" charset="2"/>
              <a:buChar char=""/>
            </a:pPr>
            <a:r>
              <a:rPr lang="fr-FR" sz="2400" b="1" dirty="0"/>
              <a:t>La création d’un environnement sûr pour l’ensemble des organismes et du personnel de l’ONU, afin qu’ils puissent fonctionner correctement et jouir de la liberté de circulation est la tâche essentielle de la composante militaire de la Mission. Le rôle de la CIMIC-NU est de renforcer ce processus.</a:t>
            </a:r>
            <a:endParaRPr lang="en-US" altLang="en-US" sz="2400" b="1" dirty="0">
              <a:solidFill>
                <a:srgbClr val="000000"/>
              </a:solidFill>
              <a:ea typeface="BatangChe" pitchFamily="49" charset="-127"/>
            </a:endParaRPr>
          </a:p>
          <a:p>
            <a:pPr marL="628650" indent="-628650">
              <a:spcBef>
                <a:spcPts val="0"/>
              </a:spcBef>
              <a:buFont typeface="Wingdings" pitchFamily="2" charset="2"/>
              <a:buNone/>
            </a:pPr>
            <a:endParaRPr lang="en-US" altLang="en-US" b="1" dirty="0">
              <a:solidFill>
                <a:srgbClr val="000000"/>
              </a:solidFill>
            </a:endParaRPr>
          </a:p>
          <a:p>
            <a:pPr marL="628650" indent="-628650">
              <a:spcBef>
                <a:spcPct val="20000"/>
              </a:spcBef>
              <a:buClr>
                <a:srgbClr val="3366FF"/>
              </a:buClr>
              <a:buSzPct val="200000"/>
              <a:buFont typeface="Webdings" pitchFamily="18" charset="2"/>
              <a:buChar char=""/>
            </a:pPr>
            <a:r>
              <a:rPr lang="fr-FR" sz="2400" b="1" dirty="0"/>
              <a:t>Les acteurs humanitaires et du développement ne doivent utiliser les ressources militaires qu’en dernier recours.</a:t>
            </a:r>
            <a:endParaRPr lang="en-US" altLang="en-US" sz="2400" b="1" dirty="0">
              <a:solidFill>
                <a:srgbClr val="000000"/>
              </a:solidFill>
            </a:endParaRPr>
          </a:p>
          <a:p>
            <a:pPr marL="628650" indent="-628650">
              <a:spcBef>
                <a:spcPct val="20000"/>
              </a:spcBef>
              <a:buClr>
                <a:srgbClr val="3366FF"/>
              </a:buClr>
              <a:buSzPct val="200000"/>
              <a:buFont typeface="Webdings" pitchFamily="18" charset="2"/>
              <a:buChar char=""/>
            </a:pPr>
            <a:endParaRPr lang="en-US" altLang="en-US" b="1" dirty="0">
              <a:solidFill>
                <a:srgbClr val="000000"/>
              </a:solidFill>
              <a:ea typeface="BatangChe" pitchFamily="49" charset="-127"/>
            </a:endParaRPr>
          </a:p>
          <a:p>
            <a:pPr marL="628650" indent="-628650">
              <a:spcBef>
                <a:spcPts val="0"/>
              </a:spcBef>
              <a:buClr>
                <a:srgbClr val="3366FF"/>
              </a:buClr>
              <a:buSzPct val="200000"/>
              <a:buFont typeface="Webdings" pitchFamily="18" charset="2"/>
              <a:buChar char=""/>
            </a:pPr>
            <a:r>
              <a:rPr lang="fr-FR" sz="2400" b="1" dirty="0"/>
              <a:t>Les projets à effet rapide sont des projets à court terme, à échelle restreinte, censés avoir un effet positif immédiat.</a:t>
            </a:r>
            <a:endParaRPr lang="en-US" altLang="en-US" sz="2400" b="1" dirty="0">
              <a:solidFill>
                <a:srgbClr val="000000"/>
              </a:solidFill>
              <a:ea typeface="BatangChe" pitchFamily="49" charset="-127"/>
            </a:endParaRPr>
          </a:p>
        </p:txBody>
      </p:sp>
      <p:sp>
        <p:nvSpPr>
          <p:cNvPr id="5" name="ZoneTexte 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
        <p:nvSpPr>
          <p:cNvPr id="10" name="ZoneTexte 9"/>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56395" y="652441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210</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Oval 5"/>
          <p:cNvSpPr/>
          <p:nvPr/>
        </p:nvSpPr>
        <p:spPr>
          <a:xfrm>
            <a:off x="2019300" y="2133600"/>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sz="4400" smtClean="0">
                <a:solidFill>
                  <a:srgbClr val="FFFFFF"/>
                </a:solidFill>
              </a:rPr>
              <a:t>QUESTIONS?</a:t>
            </a:r>
          </a:p>
        </p:txBody>
      </p:sp>
      <p:sp>
        <p:nvSpPr>
          <p:cNvPr id="4" name="ZoneTexte 3"/>
          <p:cNvSpPr txBox="1"/>
          <p:nvPr/>
        </p:nvSpPr>
        <p:spPr>
          <a:xfrm flipH="1">
            <a:off x="563750"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5" name="ZoneTexte 4"/>
          <p:cNvSpPr txBox="1"/>
          <p:nvPr/>
        </p:nvSpPr>
        <p:spPr>
          <a:xfrm flipH="1">
            <a:off x="2843775" y="6661346"/>
            <a:ext cx="2556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211</a:t>
            </a:fld>
            <a:endParaRPr lang="en-GB" altLang="en-US" sz="1600" b="1" dirty="0" smtClean="0">
              <a:solidFill>
                <a:srgbClr val="000000"/>
              </a:solidFill>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3</a:t>
            </a:r>
            <a:r>
              <a:rPr lang="fr-FR" sz="1500" b="1" dirty="0">
                <a:solidFill>
                  <a:schemeClr val="bg1"/>
                </a:solidFill>
              </a:rPr>
              <a:t> : </a:t>
            </a:r>
            <a:r>
              <a:rPr lang="fr-FR" sz="1500" b="1" dirty="0" smtClean="0">
                <a:solidFill>
                  <a:schemeClr val="bg1"/>
                </a:solidFill>
              </a:rPr>
              <a:t>Assistance civile</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GB" altLang="en-US" sz="1800" b="0">
              <a:solidFill>
                <a:srgbClr val="000000"/>
              </a:solidFill>
              <a:latin typeface="Calibri" pitchFamily="34" charset="0"/>
            </a:endParaRPr>
          </a:p>
        </p:txBody>
      </p:sp>
      <p:sp>
        <p:nvSpPr>
          <p:cNvPr id="270339"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4400">
                <a:solidFill>
                  <a:srgbClr val="FFFFFF"/>
                </a:solidFill>
                <a:latin typeface="Calibri" pitchFamily="34" charset="0"/>
              </a:rPr>
              <a:t> </a:t>
            </a:r>
          </a:p>
          <a:p>
            <a:pPr algn="ctr" eaLnBrk="1" hangingPunct="1">
              <a:spcBef>
                <a:spcPct val="50000"/>
              </a:spcBef>
              <a:buFontTx/>
              <a:buNone/>
            </a:pPr>
            <a:endParaRPr lang="en-US" altLang="en-US" sz="4400">
              <a:solidFill>
                <a:srgbClr val="FFFFFF"/>
              </a:solidFill>
              <a:latin typeface="Calibri"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882180" y="3544215"/>
            <a:ext cx="3431520" cy="2368551"/>
          </a:xfrm>
          <a:prstGeom prst="rect">
            <a:avLst/>
          </a:prstGeom>
          <a:noFill/>
          <a:effectLst>
            <a:softEdge rad="635000"/>
          </a:effectLst>
        </p:spPr>
      </p:pic>
      <p:sp>
        <p:nvSpPr>
          <p:cNvPr id="270341" name="Rectangle 5"/>
          <p:cNvSpPr>
            <a:spLocks noChangeArrowheads="1"/>
          </p:cNvSpPr>
          <p:nvPr/>
        </p:nvSpPr>
        <p:spPr bwMode="auto">
          <a:xfrm>
            <a:off x="1104488" y="1816100"/>
            <a:ext cx="711598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None/>
            </a:pPr>
            <a:r>
              <a:rPr lang="en-US" altLang="en-US" sz="2800" dirty="0" smtClean="0">
                <a:solidFill>
                  <a:schemeClr val="bg1"/>
                </a:solidFill>
                <a:latin typeface="Calibri" pitchFamily="34" charset="0"/>
              </a:rPr>
              <a:t>Module 3 – </a:t>
            </a:r>
            <a:r>
              <a:rPr lang="fr-CH" sz="2800" dirty="0" smtClean="0">
                <a:solidFill>
                  <a:schemeClr val="bg1"/>
                </a:solidFill>
                <a:latin typeface="Calibri" panose="020F0502020204030204" pitchFamily="34" charset="0"/>
              </a:rPr>
              <a:t>Tâches essentielles de la CIMIC-NU</a:t>
            </a:r>
            <a:endParaRPr lang="en-US" altLang="en-US" sz="2800" dirty="0">
              <a:solidFill>
                <a:schemeClr val="bg1"/>
              </a:solidFill>
              <a:latin typeface="Calibri" pitchFamily="34" charset="0"/>
            </a:endParaRPr>
          </a:p>
          <a:p>
            <a:pPr eaLnBrk="1" hangingPunct="1">
              <a:spcBef>
                <a:spcPct val="0"/>
              </a:spcBef>
              <a:buClr>
                <a:srgbClr val="FFFFFF"/>
              </a:buClr>
              <a:buSzPct val="80000"/>
              <a:buFont typeface="Wingdings" pitchFamily="2" charset="2"/>
              <a:buNone/>
            </a:pPr>
            <a:endParaRPr lang="en-US" altLang="en-US" sz="2800" dirty="0">
              <a:solidFill>
                <a:srgbClr val="FFFFFF"/>
              </a:solidFill>
              <a:latin typeface="Calibri" pitchFamily="34" charset="0"/>
            </a:endParaRPr>
          </a:p>
        </p:txBody>
      </p:sp>
      <p:sp>
        <p:nvSpPr>
          <p:cNvPr id="270342" name="Rectangle 6"/>
          <p:cNvSpPr>
            <a:spLocks noChangeArrowheads="1"/>
          </p:cNvSpPr>
          <p:nvPr/>
        </p:nvSpPr>
        <p:spPr bwMode="auto">
          <a:xfrm>
            <a:off x="2590800" y="482600"/>
            <a:ext cx="365125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Font typeface="Wingdings" pitchFamily="2" charset="2"/>
              <a:buNone/>
            </a:pPr>
            <a:r>
              <a:rPr lang="en-US" altLang="en-US" sz="4400" dirty="0" smtClean="0">
                <a:solidFill>
                  <a:srgbClr val="FFFFFF"/>
                </a:solidFill>
                <a:latin typeface="Calibri" pitchFamily="34" charset="0"/>
              </a:rPr>
              <a:t>CIMIC-NU </a:t>
            </a:r>
            <a:r>
              <a:rPr lang="en-US" altLang="en-US" sz="4400" dirty="0">
                <a:solidFill>
                  <a:srgbClr val="FFFFFF"/>
                </a:solidFill>
                <a:latin typeface="Calibri" pitchFamily="34" charset="0"/>
              </a:rPr>
              <a:t>STM</a:t>
            </a:r>
          </a:p>
        </p:txBody>
      </p:sp>
      <p:sp>
        <p:nvSpPr>
          <p:cNvPr id="270343" name="Rectangle 7"/>
          <p:cNvSpPr>
            <a:spLocks noChangeArrowheads="1"/>
          </p:cNvSpPr>
          <p:nvPr/>
        </p:nvSpPr>
        <p:spPr bwMode="auto">
          <a:xfrm>
            <a:off x="117475" y="2968625"/>
            <a:ext cx="8912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Clr>
                <a:srgbClr val="FFFFFF"/>
              </a:buClr>
              <a:buSzPct val="80000"/>
              <a:buFont typeface="Wingdings" pitchFamily="2" charset="2"/>
              <a:buChar char="•"/>
            </a:pPr>
            <a:r>
              <a:rPr lang="en-US" altLang="en-US" sz="2800" dirty="0" smtClean="0">
                <a:solidFill>
                  <a:srgbClr val="000000"/>
                </a:solidFill>
                <a:latin typeface="Calibri" pitchFamily="34" charset="0"/>
              </a:rPr>
              <a:t>UNITÉ 4 – </a:t>
            </a:r>
            <a:r>
              <a:rPr lang="fr-CH" sz="2800" dirty="0" smtClean="0">
                <a:latin typeface="Calibri" panose="020F0502020204030204" pitchFamily="34" charset="0"/>
              </a:rPr>
              <a:t>La </a:t>
            </a:r>
            <a:r>
              <a:rPr lang="fr-CH" sz="2800" dirty="0">
                <a:latin typeface="Calibri" panose="020F0502020204030204" pitchFamily="34" charset="0"/>
              </a:rPr>
              <a:t>CIMIC-NU </a:t>
            </a:r>
            <a:r>
              <a:rPr lang="fr-CH" sz="2800" dirty="0" smtClean="0">
                <a:latin typeface="Calibri" panose="020F0502020204030204" pitchFamily="34" charset="0"/>
              </a:rPr>
              <a:t>et la communication</a:t>
            </a:r>
            <a:endParaRPr lang="en-US" altLang="en-US" sz="2800" dirty="0">
              <a:solidFill>
                <a:srgbClr val="000000"/>
              </a:solidFill>
              <a:latin typeface="Calibri" pitchFamily="34" charset="0"/>
            </a:endParaRPr>
          </a:p>
        </p:txBody>
      </p:sp>
      <p:sp>
        <p:nvSpPr>
          <p:cNvPr id="9" name="ZoneTexte 8"/>
          <p:cNvSpPr txBox="1"/>
          <p:nvPr/>
        </p:nvSpPr>
        <p:spPr>
          <a:xfrm flipH="1">
            <a:off x="563750"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843775" y="6661346"/>
            <a:ext cx="2556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212</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bwMode="auto">
          <a:xfrm>
            <a:off x="457200" y="274638"/>
            <a:ext cx="8229600" cy="4667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r>
              <a:rPr lang="fr-FR" sz="3200" dirty="0">
                <a:solidFill>
                  <a:schemeClr val="tx1"/>
                </a:solidFill>
                <a:latin typeface="Calibri" panose="020F0502020204030204" pitchFamily="34" charset="0"/>
              </a:rPr>
              <a:t>RÉSULTATS ATTENDUS DE L’APPRENTISSAGE</a:t>
            </a:r>
            <a:endParaRPr lang="en-US" altLang="en-US" sz="3200" dirty="0" smtClean="0">
              <a:solidFill>
                <a:schemeClr val="tx1"/>
              </a:solidFill>
              <a:latin typeface="Calibri" pitchFamily="34" charset="0"/>
            </a:endParaRPr>
          </a:p>
        </p:txBody>
      </p:sp>
      <p:sp>
        <p:nvSpPr>
          <p:cNvPr id="271363" name="Rectangle 3"/>
          <p:cNvSpPr>
            <a:spLocks noGrp="1" noChangeArrowheads="1"/>
          </p:cNvSpPr>
          <p:nvPr>
            <p:ph type="body" idx="1"/>
          </p:nvPr>
        </p:nvSpPr>
        <p:spPr>
          <a:xfrm>
            <a:off x="193675" y="971550"/>
            <a:ext cx="8950325" cy="4800600"/>
          </a:xfrm>
        </p:spPr>
        <p:txBody>
          <a:bodyPr/>
          <a:lstStyle/>
          <a:p>
            <a:pPr marL="0" indent="0">
              <a:lnSpc>
                <a:spcPct val="90000"/>
              </a:lnSpc>
              <a:buNone/>
            </a:pPr>
            <a:r>
              <a:rPr lang="fr-FR" sz="2800" dirty="0">
                <a:latin typeface="Calibri" panose="020F0502020204030204" pitchFamily="34" charset="0"/>
              </a:rPr>
              <a:t>Au terme de la présente unité, les participants devront pouvoir :</a:t>
            </a:r>
            <a:endParaRPr lang="en-GB" altLang="en-US" sz="2800" dirty="0" smtClean="0">
              <a:latin typeface="Calibri" pitchFamily="34" charset="0"/>
            </a:endParaRPr>
          </a:p>
          <a:p>
            <a:pPr>
              <a:lnSpc>
                <a:spcPct val="90000"/>
              </a:lnSpc>
            </a:pPr>
            <a:endParaRPr lang="en-GB" altLang="en-US" sz="2800" dirty="0" smtClean="0">
              <a:latin typeface="Calibri" pitchFamily="34" charset="0"/>
            </a:endParaRPr>
          </a:p>
          <a:p>
            <a:pPr lvl="1">
              <a:lnSpc>
                <a:spcPct val="90000"/>
              </a:lnSpc>
              <a:buFont typeface="Wingdings" pitchFamily="2" charset="2"/>
              <a:buChar char="ü"/>
            </a:pPr>
            <a:r>
              <a:rPr lang="fr-FR" sz="2400" b="1" dirty="0">
                <a:latin typeface="Calibri" panose="020F0502020204030204" pitchFamily="34" charset="0"/>
              </a:rPr>
              <a:t>Comprendre de quelle manière la sensibilisation culturelle facilite le travail de la CIMIC-NU</a:t>
            </a:r>
            <a:endParaRPr lang="en-GB" altLang="en-US" sz="2400" b="1" dirty="0" smtClean="0">
              <a:latin typeface="Calibri" pitchFamily="34" charset="0"/>
            </a:endParaRPr>
          </a:p>
          <a:p>
            <a:pPr lvl="1">
              <a:lnSpc>
                <a:spcPct val="90000"/>
              </a:lnSpc>
              <a:buFont typeface="Wingdings" pitchFamily="2" charset="2"/>
              <a:buChar char="ü"/>
            </a:pPr>
            <a:endParaRPr lang="en-GB" altLang="en-US" sz="2400" b="1" dirty="0" smtClean="0">
              <a:latin typeface="Calibri" pitchFamily="34" charset="0"/>
            </a:endParaRPr>
          </a:p>
          <a:p>
            <a:pPr lvl="1">
              <a:lnSpc>
                <a:spcPct val="90000"/>
              </a:lnSpc>
              <a:buFont typeface="Wingdings" pitchFamily="2" charset="2"/>
              <a:buChar char="ü"/>
            </a:pPr>
            <a:r>
              <a:rPr lang="fr-FR" sz="2400" b="1" dirty="0">
                <a:latin typeface="Calibri" panose="020F0502020204030204" pitchFamily="34" charset="0"/>
              </a:rPr>
              <a:t>Expliquer le lien entre la CIMIC-NU et l’information</a:t>
            </a:r>
            <a:endParaRPr lang="en-GB" altLang="en-US" sz="2400" b="1" dirty="0" smtClean="0">
              <a:latin typeface="Calibri" pitchFamily="34" charset="0"/>
            </a:endParaRPr>
          </a:p>
          <a:p>
            <a:pPr lvl="1">
              <a:lnSpc>
                <a:spcPct val="90000"/>
              </a:lnSpc>
              <a:buFont typeface="Wingdings" pitchFamily="2" charset="2"/>
              <a:buChar char="ü"/>
            </a:pPr>
            <a:endParaRPr lang="en-GB" altLang="en-US" sz="2400" b="1" dirty="0" smtClean="0">
              <a:latin typeface="Calibri" pitchFamily="34" charset="0"/>
            </a:endParaRPr>
          </a:p>
          <a:p>
            <a:pPr lvl="1">
              <a:lnSpc>
                <a:spcPct val="90000"/>
              </a:lnSpc>
              <a:buFont typeface="Wingdings" pitchFamily="2" charset="2"/>
              <a:buChar char="ü"/>
            </a:pPr>
            <a:r>
              <a:rPr lang="fr-FR" sz="2400" b="1" dirty="0">
                <a:latin typeface="Calibri" panose="020F0502020204030204" pitchFamily="34" charset="0"/>
              </a:rPr>
              <a:t>Identifier les techniques de collaboration avec les assistants linguistiques</a:t>
            </a:r>
            <a:endParaRPr lang="en-GB" altLang="en-US" sz="2400" b="1" dirty="0" smtClean="0">
              <a:latin typeface="Calibri" pitchFamily="34" charset="0"/>
            </a:endParaRPr>
          </a:p>
          <a:p>
            <a:pPr lvl="1">
              <a:lnSpc>
                <a:spcPct val="90000"/>
              </a:lnSpc>
              <a:buFont typeface="Wingdings" pitchFamily="2" charset="2"/>
              <a:buChar char="ü"/>
            </a:pPr>
            <a:endParaRPr lang="en-GB" altLang="en-US" sz="2400" b="1" dirty="0" smtClean="0">
              <a:latin typeface="Calibri" pitchFamily="34" charset="0"/>
            </a:endParaRPr>
          </a:p>
          <a:p>
            <a:pPr lvl="1">
              <a:lnSpc>
                <a:spcPct val="90000"/>
              </a:lnSpc>
              <a:buFont typeface="Wingdings" pitchFamily="2" charset="2"/>
              <a:buChar char="ü"/>
            </a:pPr>
            <a:r>
              <a:rPr lang="fr-FR" sz="2400" b="1" dirty="0">
                <a:latin typeface="Calibri" panose="020F0502020204030204" pitchFamily="34" charset="0"/>
              </a:rPr>
              <a:t>Reconnaître les principes fondamentaux de la négociation</a:t>
            </a:r>
            <a:endParaRPr lang="en-GB" altLang="en-US" sz="2400" b="1" dirty="0" smtClean="0">
              <a:latin typeface="Calibri" pitchFamily="34" charset="0"/>
            </a:endParaRPr>
          </a:p>
          <a:p>
            <a:pPr lvl="1">
              <a:lnSpc>
                <a:spcPct val="90000"/>
              </a:lnSpc>
              <a:buFont typeface="Wingdings" pitchFamily="2" charset="2"/>
              <a:buNone/>
            </a:pPr>
            <a:endParaRPr lang="en-GB" altLang="en-US" sz="2400" b="1" dirty="0" smtClean="0">
              <a:latin typeface="Calibri" pitchFamily="34" charset="0"/>
            </a:endParaRPr>
          </a:p>
        </p:txBody>
      </p:sp>
      <p:sp>
        <p:nvSpPr>
          <p:cNvPr id="5" name="ZoneTexte 4"/>
          <p:cNvSpPr txBox="1"/>
          <p:nvPr/>
        </p:nvSpPr>
        <p:spPr>
          <a:xfrm flipH="1">
            <a:off x="563750"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843775" y="6661346"/>
            <a:ext cx="2556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213</a:t>
            </a:fld>
            <a:endParaRPr lang="en-GB" altLang="en-US" sz="1600" b="1" dirty="0" smtClean="0">
              <a:solidFill>
                <a:srgbClr val="000000"/>
              </a:solidFill>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3"/>
          <p:cNvSpPr>
            <a:spLocks noGrp="1" noRot="1" noChangeArrowheads="1"/>
          </p:cNvSpPr>
          <p:nvPr>
            <p:ph type="body" idx="1"/>
          </p:nvPr>
        </p:nvSpPr>
        <p:spPr>
          <a:xfrm>
            <a:off x="1149350" y="2027238"/>
            <a:ext cx="7186613" cy="2630487"/>
          </a:xfrm>
        </p:spPr>
        <p:txBody>
          <a:bodyPr/>
          <a:lstStyle/>
          <a:p>
            <a:pPr marL="534988" indent="-534988">
              <a:lnSpc>
                <a:spcPct val="80000"/>
              </a:lnSpc>
              <a:buFont typeface="Wingdings" pitchFamily="2" charset="2"/>
              <a:buChar char="q"/>
            </a:pPr>
            <a:r>
              <a:rPr lang="fr-FR" dirty="0">
                <a:latin typeface="Calibri" panose="020F0502020204030204" pitchFamily="34" charset="0"/>
              </a:rPr>
              <a:t>La sensibilisation culturelle et la CIMIC-NU</a:t>
            </a:r>
            <a:endParaRPr lang="en-US" altLang="en-US" dirty="0" smtClean="0">
              <a:latin typeface="Calibri" pitchFamily="34" charset="0"/>
            </a:endParaRPr>
          </a:p>
          <a:p>
            <a:pPr marL="534988" indent="-534988">
              <a:lnSpc>
                <a:spcPct val="80000"/>
              </a:lnSpc>
              <a:buFont typeface="Wingdings" pitchFamily="2" charset="2"/>
              <a:buChar char="q"/>
            </a:pPr>
            <a:endParaRPr lang="en-US" altLang="en-US" dirty="0" smtClean="0">
              <a:latin typeface="Calibri" pitchFamily="34" charset="0"/>
            </a:endParaRPr>
          </a:p>
          <a:p>
            <a:pPr marL="534988" indent="-534988">
              <a:lnSpc>
                <a:spcPct val="80000"/>
              </a:lnSpc>
              <a:buFont typeface="Wingdings" pitchFamily="2" charset="2"/>
              <a:buChar char="q"/>
            </a:pPr>
            <a:r>
              <a:rPr lang="fr-FR" dirty="0">
                <a:latin typeface="Calibri" panose="020F0502020204030204" pitchFamily="34" charset="0"/>
              </a:rPr>
              <a:t>L’information et la CIMIC-NU</a:t>
            </a:r>
            <a:endParaRPr lang="en-US" altLang="en-US" dirty="0" smtClean="0">
              <a:latin typeface="Calibri" pitchFamily="34" charset="0"/>
            </a:endParaRPr>
          </a:p>
          <a:p>
            <a:pPr marL="534988" indent="-534988">
              <a:lnSpc>
                <a:spcPct val="80000"/>
              </a:lnSpc>
              <a:buFont typeface="Wingdings" pitchFamily="2" charset="2"/>
              <a:buNone/>
            </a:pPr>
            <a:endParaRPr lang="en-US" altLang="en-US" dirty="0" smtClean="0">
              <a:latin typeface="Calibri" pitchFamily="34" charset="0"/>
            </a:endParaRPr>
          </a:p>
          <a:p>
            <a:pPr marL="534988" indent="-534988">
              <a:lnSpc>
                <a:spcPct val="80000"/>
              </a:lnSpc>
              <a:buFont typeface="Wingdings" pitchFamily="2" charset="2"/>
              <a:buChar char="q"/>
            </a:pPr>
            <a:r>
              <a:rPr lang="fr-FR" dirty="0">
                <a:latin typeface="Calibri" panose="020F0502020204030204" pitchFamily="34" charset="0"/>
              </a:rPr>
              <a:t>La collaboration avec les assistants linguistiques de la CIMIC-NU</a:t>
            </a:r>
            <a:endParaRPr lang="en-US" altLang="en-US" dirty="0" smtClean="0">
              <a:latin typeface="Calibri" pitchFamily="34" charset="0"/>
            </a:endParaRPr>
          </a:p>
          <a:p>
            <a:pPr marL="534988" indent="-534988">
              <a:lnSpc>
                <a:spcPct val="80000"/>
              </a:lnSpc>
              <a:buFont typeface="Wingdings" pitchFamily="2" charset="2"/>
              <a:buChar char="q"/>
            </a:pPr>
            <a:endParaRPr lang="en-US" altLang="en-US" dirty="0" smtClean="0">
              <a:latin typeface="Calibri" pitchFamily="34" charset="0"/>
            </a:endParaRPr>
          </a:p>
          <a:p>
            <a:pPr marL="534988" indent="-534988">
              <a:lnSpc>
                <a:spcPct val="80000"/>
              </a:lnSpc>
              <a:buFont typeface="Wingdings" pitchFamily="2" charset="2"/>
              <a:buChar char="q"/>
            </a:pPr>
            <a:r>
              <a:rPr lang="fr-FR" dirty="0" smtClean="0">
                <a:latin typeface="Calibri" panose="020F0502020204030204" pitchFamily="34" charset="0"/>
              </a:rPr>
              <a:t>La </a:t>
            </a:r>
            <a:r>
              <a:rPr lang="fr-FR" dirty="0">
                <a:latin typeface="Calibri" panose="020F0502020204030204" pitchFamily="34" charset="0"/>
              </a:rPr>
              <a:t>négociation/la résolution des conflits et la CIMIC-NU</a:t>
            </a:r>
            <a:endParaRPr lang="en-US" altLang="en-US" dirty="0" smtClean="0">
              <a:latin typeface="Calibri" pitchFamily="34" charset="0"/>
            </a:endParaRPr>
          </a:p>
          <a:p>
            <a:pPr>
              <a:lnSpc>
                <a:spcPct val="80000"/>
              </a:lnSpc>
              <a:buFont typeface="Wingdings" pitchFamily="2" charset="2"/>
              <a:buChar char="q"/>
            </a:pPr>
            <a:endParaRPr lang="en-US" altLang="en-US" dirty="0" smtClean="0">
              <a:latin typeface="Calibri" pitchFamily="34" charset="0"/>
            </a:endParaRPr>
          </a:p>
          <a:p>
            <a:pPr>
              <a:lnSpc>
                <a:spcPct val="80000"/>
              </a:lnSpc>
              <a:buFont typeface="Wingdings" pitchFamily="2" charset="2"/>
              <a:buChar char="q"/>
            </a:pPr>
            <a:endParaRPr lang="en-US" altLang="en-US" dirty="0" smtClean="0">
              <a:latin typeface="Calibri" pitchFamily="34" charset="0"/>
            </a:endParaRPr>
          </a:p>
          <a:p>
            <a:pPr>
              <a:lnSpc>
                <a:spcPct val="80000"/>
              </a:lnSpc>
              <a:buFont typeface="Wingdings" pitchFamily="2" charset="2"/>
              <a:buChar char="q"/>
            </a:pPr>
            <a:endParaRPr lang="en-US" altLang="en-US" dirty="0" smtClean="0">
              <a:latin typeface="Calibri" pitchFamily="34" charset="0"/>
            </a:endParaRPr>
          </a:p>
          <a:p>
            <a:pPr>
              <a:lnSpc>
                <a:spcPct val="80000"/>
              </a:lnSpc>
              <a:buFont typeface="Wingdings" pitchFamily="2" charset="2"/>
              <a:buChar char="q"/>
            </a:pPr>
            <a:endParaRPr lang="en-GB" altLang="en-US" dirty="0" smtClean="0">
              <a:latin typeface="Calibri" pitchFamily="34" charset="0"/>
            </a:endParaRPr>
          </a:p>
          <a:p>
            <a:pPr>
              <a:lnSpc>
                <a:spcPct val="80000"/>
              </a:lnSpc>
              <a:buFont typeface="Wingdings" pitchFamily="2" charset="2"/>
              <a:buNone/>
            </a:pPr>
            <a:endParaRPr lang="en-GB" altLang="en-US" dirty="0" smtClean="0">
              <a:latin typeface="Calibri" pitchFamily="34" charset="0"/>
            </a:endParaRPr>
          </a:p>
        </p:txBody>
      </p:sp>
      <p:sp>
        <p:nvSpPr>
          <p:cNvPr id="272387" name="Rectangle 6"/>
          <p:cNvSpPr>
            <a:spLocks noChangeArrowheads="1"/>
          </p:cNvSpPr>
          <p:nvPr/>
        </p:nvSpPr>
        <p:spPr bwMode="auto">
          <a:xfrm>
            <a:off x="1772386" y="260350"/>
            <a:ext cx="56325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en-US" altLang="en-US" sz="2800" dirty="0">
                <a:solidFill>
                  <a:srgbClr val="000000"/>
                </a:solidFill>
                <a:latin typeface="Calibri" pitchFamily="34" charset="0"/>
              </a:rPr>
              <a:t>STRUCTURE </a:t>
            </a:r>
            <a:r>
              <a:rPr lang="en-US" altLang="en-US" sz="2800" dirty="0" smtClean="0">
                <a:solidFill>
                  <a:srgbClr val="000000"/>
                </a:solidFill>
                <a:latin typeface="Calibri" pitchFamily="34" charset="0"/>
              </a:rPr>
              <a:t>DE LA PRÉSENTATION</a:t>
            </a:r>
            <a:endParaRPr lang="en-GB" altLang="en-US" sz="2800" dirty="0">
              <a:solidFill>
                <a:srgbClr val="000000"/>
              </a:solidFill>
              <a:latin typeface="Calibri" pitchFamily="34" charset="0"/>
            </a:endParaRPr>
          </a:p>
        </p:txBody>
      </p:sp>
      <p:sp>
        <p:nvSpPr>
          <p:cNvPr id="5" name="ZoneTexte 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6" name="ZoneTexte 5"/>
          <p:cNvSpPr txBox="1"/>
          <p:nvPr/>
        </p:nvSpPr>
        <p:spPr>
          <a:xfrm flipH="1">
            <a:off x="563750"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843775" y="6661346"/>
            <a:ext cx="2556000"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214</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3"/>
          <p:cNvSpPr>
            <a:spLocks noChangeArrowheads="1"/>
          </p:cNvSpPr>
          <p:nvPr/>
        </p:nvSpPr>
        <p:spPr bwMode="auto">
          <a:xfrm>
            <a:off x="717801" y="260350"/>
            <a:ext cx="773538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fr-FR" sz="2800" dirty="0">
                <a:latin typeface="Calibri" panose="020F0502020204030204" pitchFamily="34" charset="0"/>
              </a:rPr>
              <a:t>LA SENSIBILISATION CULTURELLE ET LA CIMIC-NU</a:t>
            </a:r>
            <a:endParaRPr lang="en-GB" altLang="en-US" sz="2800" dirty="0">
              <a:solidFill>
                <a:srgbClr val="000000"/>
              </a:solidFill>
              <a:latin typeface="Calibri" pitchFamily="34" charset="0"/>
            </a:endParaRPr>
          </a:p>
        </p:txBody>
      </p:sp>
      <p:sp>
        <p:nvSpPr>
          <p:cNvPr id="273411" name="Rectangle 4"/>
          <p:cNvSpPr>
            <a:spLocks noChangeArrowheads="1"/>
          </p:cNvSpPr>
          <p:nvPr/>
        </p:nvSpPr>
        <p:spPr bwMode="auto">
          <a:xfrm>
            <a:off x="1844675" y="1508125"/>
            <a:ext cx="7299325" cy="2616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000000"/>
              </a:buClr>
              <a:buSzPct val="80000"/>
            </a:pPr>
            <a:r>
              <a:rPr lang="fr-FR" sz="2000" dirty="0" smtClean="0">
                <a:latin typeface="Calibri" panose="020F0502020204030204" pitchFamily="34" charset="0"/>
              </a:rPr>
              <a:t>  La </a:t>
            </a:r>
            <a:r>
              <a:rPr lang="fr-FR" sz="2000" dirty="0">
                <a:latin typeface="Calibri" panose="020F0502020204030204" pitchFamily="34" charset="0"/>
              </a:rPr>
              <a:t>culture est </a:t>
            </a:r>
            <a:r>
              <a:rPr lang="fr-FR" sz="2000" dirty="0">
                <a:solidFill>
                  <a:srgbClr val="00269E"/>
                </a:solidFill>
                <a:latin typeface="Calibri" panose="020F0502020204030204" pitchFamily="34" charset="0"/>
              </a:rPr>
              <a:t>la pensée, le comportement et les pratiques collectives d’une communauté, et qui se sont développés</a:t>
            </a:r>
            <a:r>
              <a:rPr lang="fr-FR" sz="2000" dirty="0">
                <a:latin typeface="Calibri" panose="020F0502020204030204" pitchFamily="34" charset="0"/>
              </a:rPr>
              <a:t> sur une longue période</a:t>
            </a:r>
            <a:endParaRPr lang="en-US" altLang="en-US" sz="2200" dirty="0">
              <a:solidFill>
                <a:srgbClr val="000000"/>
              </a:solidFill>
              <a:latin typeface="Calibri" pitchFamily="34" charset="0"/>
            </a:endParaRPr>
          </a:p>
          <a:p>
            <a:pPr eaLnBrk="1" hangingPunct="1">
              <a:spcBef>
                <a:spcPct val="0"/>
              </a:spcBef>
              <a:buClr>
                <a:srgbClr val="000000"/>
              </a:buClr>
              <a:buSzPct val="80000"/>
            </a:pPr>
            <a:endParaRPr lang="en-US" altLang="en-US" sz="2200" dirty="0">
              <a:solidFill>
                <a:srgbClr val="000000"/>
              </a:solidFill>
              <a:latin typeface="Calibri" pitchFamily="34" charset="0"/>
            </a:endParaRPr>
          </a:p>
          <a:p>
            <a:pPr eaLnBrk="1" hangingPunct="1">
              <a:spcBef>
                <a:spcPct val="0"/>
              </a:spcBef>
              <a:buClr>
                <a:srgbClr val="000000"/>
              </a:buClr>
              <a:buSzPct val="80000"/>
            </a:pPr>
            <a:r>
              <a:rPr lang="en-CA" altLang="en-US" sz="2200" dirty="0">
                <a:solidFill>
                  <a:srgbClr val="0000FF"/>
                </a:solidFill>
                <a:latin typeface="Calibri" pitchFamily="34" charset="0"/>
              </a:rPr>
              <a:t> </a:t>
            </a:r>
            <a:r>
              <a:rPr lang="en-CA" altLang="en-US" sz="2200" b="0" dirty="0">
                <a:solidFill>
                  <a:srgbClr val="000000"/>
                </a:solidFill>
                <a:latin typeface="Calibri" pitchFamily="34" charset="0"/>
              </a:rPr>
              <a:t> </a:t>
            </a:r>
            <a:r>
              <a:rPr lang="fr-FR" sz="2000" dirty="0">
                <a:latin typeface="Calibri" panose="020F0502020204030204" pitchFamily="34" charset="0"/>
              </a:rPr>
              <a:t>Dans un environnement multiculturel et sensible, la réussite de la Mission dépend de sa capacité à </a:t>
            </a:r>
            <a:r>
              <a:rPr lang="fr-FR" sz="2000" dirty="0">
                <a:solidFill>
                  <a:srgbClr val="00269E"/>
                </a:solidFill>
                <a:latin typeface="Calibri" panose="020F0502020204030204" pitchFamily="34" charset="0"/>
              </a:rPr>
              <a:t>comprendre la culture locale</a:t>
            </a:r>
            <a:r>
              <a:rPr lang="fr-FR" sz="2000" dirty="0">
                <a:latin typeface="Calibri" panose="020F0502020204030204" pitchFamily="34" charset="0"/>
              </a:rPr>
              <a:t>, à entretenir des </a:t>
            </a:r>
            <a:r>
              <a:rPr lang="fr-FR" sz="2000" dirty="0">
                <a:solidFill>
                  <a:srgbClr val="00269E"/>
                </a:solidFill>
                <a:latin typeface="Calibri" panose="020F0502020204030204" pitchFamily="34" charset="0"/>
              </a:rPr>
              <a:t>relations fondées sur le respect</a:t>
            </a:r>
            <a:r>
              <a:rPr lang="fr-FR" sz="2000" dirty="0">
                <a:latin typeface="Calibri" panose="020F0502020204030204" pitchFamily="34" charset="0"/>
              </a:rPr>
              <a:t> et à </a:t>
            </a:r>
            <a:r>
              <a:rPr lang="fr-FR" sz="2000" dirty="0">
                <a:solidFill>
                  <a:srgbClr val="00269E"/>
                </a:solidFill>
                <a:latin typeface="Calibri" panose="020F0502020204030204" pitchFamily="34" charset="0"/>
              </a:rPr>
              <a:t>bien communiquer avec les autres</a:t>
            </a:r>
            <a:endParaRPr lang="en-CA" altLang="en-US" sz="2200" dirty="0">
              <a:solidFill>
                <a:srgbClr val="00269E"/>
              </a:solidFill>
              <a:latin typeface="Calibri" pitchFamily="34" charset="0"/>
            </a:endParaRPr>
          </a:p>
        </p:txBody>
      </p:sp>
      <p:sp>
        <p:nvSpPr>
          <p:cNvPr id="273412" name="Rectangle 4"/>
          <p:cNvSpPr>
            <a:spLocks noChangeArrowheads="1"/>
          </p:cNvSpPr>
          <p:nvPr/>
        </p:nvSpPr>
        <p:spPr bwMode="auto">
          <a:xfrm>
            <a:off x="1904412" y="817563"/>
            <a:ext cx="5335178"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dirty="0">
                <a:latin typeface="Calibri" panose="020F0502020204030204" pitchFamily="34" charset="0"/>
              </a:rPr>
              <a:t>Réflexion sur les dimensions culturelles</a:t>
            </a:r>
            <a:endParaRPr lang="en-GB" altLang="en-US" dirty="0">
              <a:solidFill>
                <a:srgbClr val="000000"/>
              </a:solidFill>
              <a:latin typeface="Calibri" pitchFamily="34" charset="0"/>
            </a:endParaRPr>
          </a:p>
        </p:txBody>
      </p:sp>
      <p:pic>
        <p:nvPicPr>
          <p:cNvPr id="273413" name="Picture 7" descr="maliactu"/>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1000" y="4632325"/>
            <a:ext cx="3263900" cy="186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3414" name="Picture 3" descr="C:\Documents and Settings\Pierre Carrel\Desktop\EUTM\photos\1281211028340[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788" y="1462088"/>
            <a:ext cx="1704975" cy="227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5" name="Rectangle 10"/>
          <p:cNvSpPr>
            <a:spLocks noChangeArrowheads="1"/>
          </p:cNvSpPr>
          <p:nvPr/>
        </p:nvSpPr>
        <p:spPr bwMode="auto">
          <a:xfrm>
            <a:off x="231775" y="4081463"/>
            <a:ext cx="8716963" cy="7694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000000"/>
              </a:buClr>
              <a:buSzPct val="80000"/>
            </a:pPr>
            <a:r>
              <a:rPr lang="en-CA" altLang="en-US" sz="2200" dirty="0">
                <a:solidFill>
                  <a:srgbClr val="000000"/>
                </a:solidFill>
                <a:latin typeface="Calibri" pitchFamily="34" charset="0"/>
              </a:rPr>
              <a:t> </a:t>
            </a:r>
            <a:r>
              <a:rPr lang="fr-FR" sz="2000" dirty="0">
                <a:solidFill>
                  <a:srgbClr val="00269E"/>
                </a:solidFill>
                <a:latin typeface="Calibri" panose="020F0502020204030204" pitchFamily="34" charset="0"/>
              </a:rPr>
              <a:t>Le respect de la diversité</a:t>
            </a:r>
            <a:r>
              <a:rPr lang="fr-FR" sz="2000" dirty="0">
                <a:latin typeface="Calibri" panose="020F0502020204030204" pitchFamily="34" charset="0"/>
              </a:rPr>
              <a:t> est l’une des valeurs fondamentales de l’ONU. </a:t>
            </a:r>
            <a:endParaRPr lang="en-CA" altLang="en-US" sz="2200" dirty="0">
              <a:solidFill>
                <a:srgbClr val="000000"/>
              </a:solidFill>
              <a:latin typeface="Calibri" pitchFamily="34" charset="0"/>
            </a:endParaRPr>
          </a:p>
          <a:p>
            <a:pPr eaLnBrk="1" hangingPunct="1">
              <a:spcBef>
                <a:spcPct val="0"/>
              </a:spcBef>
              <a:buClr>
                <a:srgbClr val="000000"/>
              </a:buClr>
              <a:buSzPct val="80000"/>
            </a:pPr>
            <a:endParaRPr lang="en-GB" altLang="en-US" sz="2200" dirty="0">
              <a:solidFill>
                <a:srgbClr val="0000FF"/>
              </a:solidFill>
              <a:latin typeface="Calibri" pitchFamily="34" charset="0"/>
            </a:endParaRP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10" name="ZoneTexte 9"/>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215</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4434" name="Group 70"/>
          <p:cNvGrpSpPr>
            <a:grpSpLocks/>
          </p:cNvGrpSpPr>
          <p:nvPr/>
        </p:nvGrpSpPr>
        <p:grpSpPr bwMode="auto">
          <a:xfrm>
            <a:off x="1006475" y="1431940"/>
            <a:ext cx="6929439" cy="5468938"/>
            <a:chOff x="872" y="902"/>
            <a:chExt cx="4365" cy="3445"/>
          </a:xfrm>
        </p:grpSpPr>
        <p:sp>
          <p:nvSpPr>
            <p:cNvPr id="274438" name="Rectangle 4"/>
            <p:cNvSpPr>
              <a:spLocks noChangeArrowheads="1"/>
            </p:cNvSpPr>
            <p:nvPr/>
          </p:nvSpPr>
          <p:spPr bwMode="auto">
            <a:xfrm>
              <a:off x="1245" y="2732"/>
              <a:ext cx="1171" cy="737"/>
            </a:xfrm>
            <a:prstGeom prst="rect">
              <a:avLst/>
            </a:prstGeom>
            <a:solidFill>
              <a:srgbClr val="63C4FF"/>
            </a:solidFill>
            <a:ln w="12700">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a:solidFill>
                  <a:srgbClr val="000000"/>
                </a:solidFill>
                <a:latin typeface="Calibri" pitchFamily="34" charset="0"/>
                <a:ea typeface="Arial Unicode MS" pitchFamily="34" charset="-128"/>
                <a:cs typeface="Arial Unicode MS" pitchFamily="34" charset="-128"/>
              </a:endParaRPr>
            </a:p>
          </p:txBody>
        </p:sp>
        <p:sp>
          <p:nvSpPr>
            <p:cNvPr id="274439" name="Freeform 5"/>
            <p:cNvSpPr>
              <a:spLocks/>
            </p:cNvSpPr>
            <p:nvPr/>
          </p:nvSpPr>
          <p:spPr bwMode="auto">
            <a:xfrm>
              <a:off x="888" y="2732"/>
              <a:ext cx="357" cy="1112"/>
            </a:xfrm>
            <a:custGeom>
              <a:avLst/>
              <a:gdLst>
                <a:gd name="T0" fmla="*/ 0 w 171"/>
                <a:gd name="T1" fmla="*/ 2533 h 845"/>
                <a:gd name="T2" fmla="*/ 3246 w 171"/>
                <a:gd name="T3" fmla="*/ 1679 h 845"/>
                <a:gd name="T4" fmla="*/ 3246 w 171"/>
                <a:gd name="T5" fmla="*/ 0 h 845"/>
                <a:gd name="T6" fmla="*/ 0 w 171"/>
                <a:gd name="T7" fmla="*/ 554 h 845"/>
                <a:gd name="T8" fmla="*/ 0 w 171"/>
                <a:gd name="T9" fmla="*/ 2533 h 845"/>
                <a:gd name="T10" fmla="*/ 0 60000 65536"/>
                <a:gd name="T11" fmla="*/ 0 60000 65536"/>
                <a:gd name="T12" fmla="*/ 0 60000 65536"/>
                <a:gd name="T13" fmla="*/ 0 60000 65536"/>
                <a:gd name="T14" fmla="*/ 0 60000 65536"/>
                <a:gd name="T15" fmla="*/ 0 w 171"/>
                <a:gd name="T16" fmla="*/ 0 h 845"/>
                <a:gd name="T17" fmla="*/ 171 w 171"/>
                <a:gd name="T18" fmla="*/ 845 h 845"/>
              </a:gdLst>
              <a:ahLst/>
              <a:cxnLst>
                <a:cxn ang="T10">
                  <a:pos x="T0" y="T1"/>
                </a:cxn>
                <a:cxn ang="T11">
                  <a:pos x="T2" y="T3"/>
                </a:cxn>
                <a:cxn ang="T12">
                  <a:pos x="T4" y="T5"/>
                </a:cxn>
                <a:cxn ang="T13">
                  <a:pos x="T6" y="T7"/>
                </a:cxn>
                <a:cxn ang="T14">
                  <a:pos x="T8" y="T9"/>
                </a:cxn>
              </a:cxnLst>
              <a:rect l="T15" t="T16" r="T17" b="T18"/>
              <a:pathLst>
                <a:path w="171" h="845">
                  <a:moveTo>
                    <a:pt x="0" y="845"/>
                  </a:moveTo>
                  <a:lnTo>
                    <a:pt x="171" y="560"/>
                  </a:lnTo>
                  <a:lnTo>
                    <a:pt x="171" y="0"/>
                  </a:lnTo>
                  <a:lnTo>
                    <a:pt x="0" y="185"/>
                  </a:lnTo>
                  <a:lnTo>
                    <a:pt x="0" y="845"/>
                  </a:lnTo>
                  <a:close/>
                </a:path>
              </a:pathLst>
            </a:custGeom>
            <a:solidFill>
              <a:schemeClr val="bg1"/>
            </a:solidFill>
            <a:ln w="12700">
              <a:solidFill>
                <a:schemeClr val="tx1"/>
              </a:solidFill>
              <a:round/>
              <a:headEnd/>
              <a:tailEnd/>
            </a:ln>
          </p:spPr>
          <p:txBody>
            <a:bodyPr wrap="none" anchor="ctr"/>
            <a:lstStyle/>
            <a:p>
              <a:endParaRPr lang="fr-CH"/>
            </a:p>
          </p:txBody>
        </p:sp>
        <p:sp>
          <p:nvSpPr>
            <p:cNvPr id="274440" name="Freeform 6"/>
            <p:cNvSpPr>
              <a:spLocks/>
            </p:cNvSpPr>
            <p:nvPr/>
          </p:nvSpPr>
          <p:spPr bwMode="auto">
            <a:xfrm>
              <a:off x="888" y="3469"/>
              <a:ext cx="1528" cy="375"/>
            </a:xfrm>
            <a:custGeom>
              <a:avLst/>
              <a:gdLst>
                <a:gd name="T0" fmla="*/ 3259 w 731"/>
                <a:gd name="T1" fmla="*/ 0 h 285"/>
                <a:gd name="T2" fmla="*/ 13955 w 731"/>
                <a:gd name="T3" fmla="*/ 0 h 285"/>
                <a:gd name="T4" fmla="*/ 12604 w 731"/>
                <a:gd name="T5" fmla="*/ 854 h 285"/>
                <a:gd name="T6" fmla="*/ 0 w 731"/>
                <a:gd name="T7" fmla="*/ 854 h 285"/>
                <a:gd name="T8" fmla="*/ 3259 w 731"/>
                <a:gd name="T9" fmla="*/ 0 h 285"/>
                <a:gd name="T10" fmla="*/ 0 60000 65536"/>
                <a:gd name="T11" fmla="*/ 0 60000 65536"/>
                <a:gd name="T12" fmla="*/ 0 60000 65536"/>
                <a:gd name="T13" fmla="*/ 0 60000 65536"/>
                <a:gd name="T14" fmla="*/ 0 60000 65536"/>
                <a:gd name="T15" fmla="*/ 0 w 731"/>
                <a:gd name="T16" fmla="*/ 0 h 285"/>
                <a:gd name="T17" fmla="*/ 731 w 731"/>
                <a:gd name="T18" fmla="*/ 285 h 285"/>
              </a:gdLst>
              <a:ahLst/>
              <a:cxnLst>
                <a:cxn ang="T10">
                  <a:pos x="T0" y="T1"/>
                </a:cxn>
                <a:cxn ang="T11">
                  <a:pos x="T2" y="T3"/>
                </a:cxn>
                <a:cxn ang="T12">
                  <a:pos x="T4" y="T5"/>
                </a:cxn>
                <a:cxn ang="T13">
                  <a:pos x="T6" y="T7"/>
                </a:cxn>
                <a:cxn ang="T14">
                  <a:pos x="T8" y="T9"/>
                </a:cxn>
              </a:cxnLst>
              <a:rect l="T15" t="T16" r="T17" b="T18"/>
              <a:pathLst>
                <a:path w="731" h="285">
                  <a:moveTo>
                    <a:pt x="171" y="0"/>
                  </a:moveTo>
                  <a:lnTo>
                    <a:pt x="731" y="0"/>
                  </a:lnTo>
                  <a:lnTo>
                    <a:pt x="660" y="285"/>
                  </a:lnTo>
                  <a:lnTo>
                    <a:pt x="0" y="285"/>
                  </a:lnTo>
                  <a:lnTo>
                    <a:pt x="171" y="0"/>
                  </a:lnTo>
                  <a:close/>
                </a:path>
              </a:pathLst>
            </a:custGeom>
            <a:solidFill>
              <a:schemeClr val="bg1"/>
            </a:solidFill>
            <a:ln w="12700">
              <a:solidFill>
                <a:schemeClr val="tx1"/>
              </a:solidFill>
              <a:round/>
              <a:headEnd/>
              <a:tailEnd/>
            </a:ln>
          </p:spPr>
          <p:txBody>
            <a:bodyPr wrap="none" anchor="ctr"/>
            <a:lstStyle/>
            <a:p>
              <a:endParaRPr lang="fr-CH"/>
            </a:p>
          </p:txBody>
        </p:sp>
        <p:sp>
          <p:nvSpPr>
            <p:cNvPr id="274441" name="Freeform 7"/>
            <p:cNvSpPr>
              <a:spLocks/>
            </p:cNvSpPr>
            <p:nvPr/>
          </p:nvSpPr>
          <p:spPr bwMode="auto">
            <a:xfrm>
              <a:off x="2267" y="2732"/>
              <a:ext cx="149" cy="1112"/>
            </a:xfrm>
            <a:custGeom>
              <a:avLst/>
              <a:gdLst>
                <a:gd name="T0" fmla="*/ 0 w 71"/>
                <a:gd name="T1" fmla="*/ 554 h 845"/>
                <a:gd name="T2" fmla="*/ 1379 w 71"/>
                <a:gd name="T3" fmla="*/ 0 h 845"/>
                <a:gd name="T4" fmla="*/ 1379 w 71"/>
                <a:gd name="T5" fmla="*/ 1679 h 845"/>
                <a:gd name="T6" fmla="*/ 0 w 71"/>
                <a:gd name="T7" fmla="*/ 2533 h 845"/>
                <a:gd name="T8" fmla="*/ 0 w 71"/>
                <a:gd name="T9" fmla="*/ 554 h 845"/>
                <a:gd name="T10" fmla="*/ 0 60000 65536"/>
                <a:gd name="T11" fmla="*/ 0 60000 65536"/>
                <a:gd name="T12" fmla="*/ 0 60000 65536"/>
                <a:gd name="T13" fmla="*/ 0 60000 65536"/>
                <a:gd name="T14" fmla="*/ 0 60000 65536"/>
                <a:gd name="T15" fmla="*/ 0 w 71"/>
                <a:gd name="T16" fmla="*/ 0 h 845"/>
                <a:gd name="T17" fmla="*/ 71 w 71"/>
                <a:gd name="T18" fmla="*/ 845 h 845"/>
              </a:gdLst>
              <a:ahLst/>
              <a:cxnLst>
                <a:cxn ang="T10">
                  <a:pos x="T0" y="T1"/>
                </a:cxn>
                <a:cxn ang="T11">
                  <a:pos x="T2" y="T3"/>
                </a:cxn>
                <a:cxn ang="T12">
                  <a:pos x="T4" y="T5"/>
                </a:cxn>
                <a:cxn ang="T13">
                  <a:pos x="T6" y="T7"/>
                </a:cxn>
                <a:cxn ang="T14">
                  <a:pos x="T8" y="T9"/>
                </a:cxn>
              </a:cxnLst>
              <a:rect l="T15" t="T16" r="T17" b="T18"/>
              <a:pathLst>
                <a:path w="71" h="845">
                  <a:moveTo>
                    <a:pt x="0" y="185"/>
                  </a:moveTo>
                  <a:lnTo>
                    <a:pt x="71" y="0"/>
                  </a:lnTo>
                  <a:lnTo>
                    <a:pt x="71" y="560"/>
                  </a:lnTo>
                  <a:lnTo>
                    <a:pt x="0" y="845"/>
                  </a:lnTo>
                  <a:lnTo>
                    <a:pt x="0" y="185"/>
                  </a:lnTo>
                  <a:close/>
                </a:path>
              </a:pathLst>
            </a:custGeom>
            <a:solidFill>
              <a:srgbClr val="000099"/>
            </a:solidFill>
            <a:ln w="12700">
              <a:solidFill>
                <a:schemeClr val="tx1"/>
              </a:solidFill>
              <a:round/>
              <a:headEnd/>
              <a:tailEnd/>
            </a:ln>
          </p:spPr>
          <p:txBody>
            <a:bodyPr wrap="none" anchor="ctr"/>
            <a:lstStyle/>
            <a:p>
              <a:endParaRPr lang="fr-CH"/>
            </a:p>
          </p:txBody>
        </p:sp>
        <p:sp>
          <p:nvSpPr>
            <p:cNvPr id="274442" name="Rectangle 8"/>
            <p:cNvSpPr>
              <a:spLocks noChangeArrowheads="1"/>
            </p:cNvSpPr>
            <p:nvPr/>
          </p:nvSpPr>
          <p:spPr bwMode="auto">
            <a:xfrm>
              <a:off x="888" y="2975"/>
              <a:ext cx="1379" cy="868"/>
            </a:xfrm>
            <a:prstGeom prst="rect">
              <a:avLst/>
            </a:prstGeom>
            <a:solidFill>
              <a:srgbClr val="DDDDDD"/>
            </a:solidFill>
            <a:ln w="12700">
              <a:solidFill>
                <a:schemeClr val="tx1"/>
              </a:solidFill>
              <a:miter lim="800000"/>
              <a:headEnd/>
              <a:tailEnd/>
            </a:ln>
          </p:spPr>
          <p:txBody>
            <a:bodyPr lIns="45720" tIns="320040" rIns="45720"/>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a:solidFill>
                  <a:srgbClr val="0033CC"/>
                </a:solidFill>
                <a:latin typeface="Calibri" pitchFamily="34" charset="0"/>
                <a:ea typeface="Arial Unicode MS" pitchFamily="34" charset="-128"/>
                <a:cs typeface="Arial Unicode MS" pitchFamily="34" charset="-128"/>
              </a:endParaRPr>
            </a:p>
            <a:p>
              <a:pPr>
                <a:spcBef>
                  <a:spcPct val="0"/>
                </a:spcBef>
                <a:buFontTx/>
                <a:buNone/>
              </a:pPr>
              <a:endParaRPr lang="en-US" altLang="en-US">
                <a:solidFill>
                  <a:srgbClr val="0033CC"/>
                </a:solidFill>
                <a:latin typeface="Calibri" pitchFamily="34" charset="0"/>
                <a:ea typeface="Arial Unicode MS" pitchFamily="34" charset="-128"/>
                <a:cs typeface="Arial Unicode MS" pitchFamily="34" charset="-128"/>
              </a:endParaRPr>
            </a:p>
          </p:txBody>
        </p:sp>
        <p:sp>
          <p:nvSpPr>
            <p:cNvPr id="274443" name="Freeform 9"/>
            <p:cNvSpPr>
              <a:spLocks/>
            </p:cNvSpPr>
            <p:nvPr/>
          </p:nvSpPr>
          <p:spPr bwMode="auto">
            <a:xfrm>
              <a:off x="888" y="2732"/>
              <a:ext cx="1528" cy="244"/>
            </a:xfrm>
            <a:custGeom>
              <a:avLst/>
              <a:gdLst>
                <a:gd name="T0" fmla="*/ 0 w 731"/>
                <a:gd name="T1" fmla="*/ 561 h 185"/>
                <a:gd name="T2" fmla="*/ 3259 w 731"/>
                <a:gd name="T3" fmla="*/ 0 h 185"/>
                <a:gd name="T4" fmla="*/ 13955 w 731"/>
                <a:gd name="T5" fmla="*/ 0 h 185"/>
                <a:gd name="T6" fmla="*/ 12604 w 731"/>
                <a:gd name="T7" fmla="*/ 561 h 185"/>
                <a:gd name="T8" fmla="*/ 0 w 731"/>
                <a:gd name="T9" fmla="*/ 561 h 185"/>
                <a:gd name="T10" fmla="*/ 0 60000 65536"/>
                <a:gd name="T11" fmla="*/ 0 60000 65536"/>
                <a:gd name="T12" fmla="*/ 0 60000 65536"/>
                <a:gd name="T13" fmla="*/ 0 60000 65536"/>
                <a:gd name="T14" fmla="*/ 0 60000 65536"/>
                <a:gd name="T15" fmla="*/ 0 w 731"/>
                <a:gd name="T16" fmla="*/ 0 h 185"/>
                <a:gd name="T17" fmla="*/ 731 w 731"/>
                <a:gd name="T18" fmla="*/ 185 h 185"/>
              </a:gdLst>
              <a:ahLst/>
              <a:cxnLst>
                <a:cxn ang="T10">
                  <a:pos x="T0" y="T1"/>
                </a:cxn>
                <a:cxn ang="T11">
                  <a:pos x="T2" y="T3"/>
                </a:cxn>
                <a:cxn ang="T12">
                  <a:pos x="T4" y="T5"/>
                </a:cxn>
                <a:cxn ang="T13">
                  <a:pos x="T6" y="T7"/>
                </a:cxn>
                <a:cxn ang="T14">
                  <a:pos x="T8" y="T9"/>
                </a:cxn>
              </a:cxnLst>
              <a:rect l="T15" t="T16" r="T17" b="T18"/>
              <a:pathLst>
                <a:path w="731" h="185">
                  <a:moveTo>
                    <a:pt x="0" y="185"/>
                  </a:moveTo>
                  <a:lnTo>
                    <a:pt x="171" y="0"/>
                  </a:lnTo>
                  <a:lnTo>
                    <a:pt x="731" y="0"/>
                  </a:lnTo>
                  <a:lnTo>
                    <a:pt x="660" y="185"/>
                  </a:lnTo>
                  <a:lnTo>
                    <a:pt x="0" y="185"/>
                  </a:lnTo>
                  <a:close/>
                </a:path>
              </a:pathLst>
            </a:custGeom>
            <a:solidFill>
              <a:srgbClr val="63C4FF"/>
            </a:solidFill>
            <a:ln w="12700">
              <a:solidFill>
                <a:schemeClr val="tx1"/>
              </a:solidFill>
              <a:round/>
              <a:headEnd/>
              <a:tailEnd/>
            </a:ln>
          </p:spPr>
          <p:txBody>
            <a:bodyPr wrap="none" anchor="ctr"/>
            <a:lstStyle/>
            <a:p>
              <a:endParaRPr lang="fr-CH"/>
            </a:p>
          </p:txBody>
        </p:sp>
        <p:sp>
          <p:nvSpPr>
            <p:cNvPr id="274444" name="Rectangle 10"/>
            <p:cNvSpPr>
              <a:spLocks noChangeArrowheads="1"/>
            </p:cNvSpPr>
            <p:nvPr/>
          </p:nvSpPr>
          <p:spPr bwMode="auto">
            <a:xfrm flipH="1">
              <a:off x="3664" y="2732"/>
              <a:ext cx="1171" cy="737"/>
            </a:xfrm>
            <a:prstGeom prst="rect">
              <a:avLst/>
            </a:prstGeom>
            <a:solidFill>
              <a:srgbClr val="63C4FF"/>
            </a:solidFill>
            <a:ln w="12700">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a:solidFill>
                  <a:srgbClr val="000000"/>
                </a:solidFill>
                <a:latin typeface="Calibri" pitchFamily="34" charset="0"/>
                <a:ea typeface="Arial Unicode MS" pitchFamily="34" charset="-128"/>
                <a:cs typeface="Arial Unicode MS" pitchFamily="34" charset="-128"/>
              </a:endParaRPr>
            </a:p>
          </p:txBody>
        </p:sp>
        <p:sp>
          <p:nvSpPr>
            <p:cNvPr id="274445" name="Freeform 11"/>
            <p:cNvSpPr>
              <a:spLocks/>
            </p:cNvSpPr>
            <p:nvPr/>
          </p:nvSpPr>
          <p:spPr bwMode="auto">
            <a:xfrm flipH="1">
              <a:off x="4835" y="2732"/>
              <a:ext cx="357" cy="1112"/>
            </a:xfrm>
            <a:custGeom>
              <a:avLst/>
              <a:gdLst>
                <a:gd name="T0" fmla="*/ 0 w 171"/>
                <a:gd name="T1" fmla="*/ 2533 h 845"/>
                <a:gd name="T2" fmla="*/ 3246 w 171"/>
                <a:gd name="T3" fmla="*/ 1679 h 845"/>
                <a:gd name="T4" fmla="*/ 3246 w 171"/>
                <a:gd name="T5" fmla="*/ 0 h 845"/>
                <a:gd name="T6" fmla="*/ 0 w 171"/>
                <a:gd name="T7" fmla="*/ 554 h 845"/>
                <a:gd name="T8" fmla="*/ 0 w 171"/>
                <a:gd name="T9" fmla="*/ 2533 h 845"/>
                <a:gd name="T10" fmla="*/ 0 60000 65536"/>
                <a:gd name="T11" fmla="*/ 0 60000 65536"/>
                <a:gd name="T12" fmla="*/ 0 60000 65536"/>
                <a:gd name="T13" fmla="*/ 0 60000 65536"/>
                <a:gd name="T14" fmla="*/ 0 60000 65536"/>
                <a:gd name="T15" fmla="*/ 0 w 171"/>
                <a:gd name="T16" fmla="*/ 0 h 845"/>
                <a:gd name="T17" fmla="*/ 171 w 171"/>
                <a:gd name="T18" fmla="*/ 845 h 845"/>
              </a:gdLst>
              <a:ahLst/>
              <a:cxnLst>
                <a:cxn ang="T10">
                  <a:pos x="T0" y="T1"/>
                </a:cxn>
                <a:cxn ang="T11">
                  <a:pos x="T2" y="T3"/>
                </a:cxn>
                <a:cxn ang="T12">
                  <a:pos x="T4" y="T5"/>
                </a:cxn>
                <a:cxn ang="T13">
                  <a:pos x="T6" y="T7"/>
                </a:cxn>
                <a:cxn ang="T14">
                  <a:pos x="T8" y="T9"/>
                </a:cxn>
              </a:cxnLst>
              <a:rect l="T15" t="T16" r="T17" b="T18"/>
              <a:pathLst>
                <a:path w="171" h="845">
                  <a:moveTo>
                    <a:pt x="0" y="845"/>
                  </a:moveTo>
                  <a:lnTo>
                    <a:pt x="171" y="560"/>
                  </a:lnTo>
                  <a:lnTo>
                    <a:pt x="171" y="0"/>
                  </a:lnTo>
                  <a:lnTo>
                    <a:pt x="0" y="185"/>
                  </a:lnTo>
                  <a:lnTo>
                    <a:pt x="0" y="845"/>
                  </a:lnTo>
                  <a:close/>
                </a:path>
              </a:pathLst>
            </a:custGeom>
            <a:solidFill>
              <a:schemeClr val="bg1"/>
            </a:solidFill>
            <a:ln w="12700">
              <a:solidFill>
                <a:schemeClr val="tx1"/>
              </a:solidFill>
              <a:round/>
              <a:headEnd/>
              <a:tailEnd/>
            </a:ln>
          </p:spPr>
          <p:txBody>
            <a:bodyPr wrap="none" anchor="ctr"/>
            <a:lstStyle/>
            <a:p>
              <a:endParaRPr lang="fr-CH"/>
            </a:p>
          </p:txBody>
        </p:sp>
        <p:sp>
          <p:nvSpPr>
            <p:cNvPr id="274446" name="Freeform 12"/>
            <p:cNvSpPr>
              <a:spLocks/>
            </p:cNvSpPr>
            <p:nvPr/>
          </p:nvSpPr>
          <p:spPr bwMode="auto">
            <a:xfrm flipH="1">
              <a:off x="3664" y="3469"/>
              <a:ext cx="1528" cy="375"/>
            </a:xfrm>
            <a:custGeom>
              <a:avLst/>
              <a:gdLst>
                <a:gd name="T0" fmla="*/ 3259 w 731"/>
                <a:gd name="T1" fmla="*/ 0 h 285"/>
                <a:gd name="T2" fmla="*/ 13955 w 731"/>
                <a:gd name="T3" fmla="*/ 0 h 285"/>
                <a:gd name="T4" fmla="*/ 12604 w 731"/>
                <a:gd name="T5" fmla="*/ 854 h 285"/>
                <a:gd name="T6" fmla="*/ 0 w 731"/>
                <a:gd name="T7" fmla="*/ 854 h 285"/>
                <a:gd name="T8" fmla="*/ 3259 w 731"/>
                <a:gd name="T9" fmla="*/ 0 h 285"/>
                <a:gd name="T10" fmla="*/ 0 60000 65536"/>
                <a:gd name="T11" fmla="*/ 0 60000 65536"/>
                <a:gd name="T12" fmla="*/ 0 60000 65536"/>
                <a:gd name="T13" fmla="*/ 0 60000 65536"/>
                <a:gd name="T14" fmla="*/ 0 60000 65536"/>
                <a:gd name="T15" fmla="*/ 0 w 731"/>
                <a:gd name="T16" fmla="*/ 0 h 285"/>
                <a:gd name="T17" fmla="*/ 731 w 731"/>
                <a:gd name="T18" fmla="*/ 285 h 285"/>
              </a:gdLst>
              <a:ahLst/>
              <a:cxnLst>
                <a:cxn ang="T10">
                  <a:pos x="T0" y="T1"/>
                </a:cxn>
                <a:cxn ang="T11">
                  <a:pos x="T2" y="T3"/>
                </a:cxn>
                <a:cxn ang="T12">
                  <a:pos x="T4" y="T5"/>
                </a:cxn>
                <a:cxn ang="T13">
                  <a:pos x="T6" y="T7"/>
                </a:cxn>
                <a:cxn ang="T14">
                  <a:pos x="T8" y="T9"/>
                </a:cxn>
              </a:cxnLst>
              <a:rect l="T15" t="T16" r="T17" b="T18"/>
              <a:pathLst>
                <a:path w="731" h="285">
                  <a:moveTo>
                    <a:pt x="171" y="0"/>
                  </a:moveTo>
                  <a:lnTo>
                    <a:pt x="731" y="0"/>
                  </a:lnTo>
                  <a:lnTo>
                    <a:pt x="660" y="285"/>
                  </a:lnTo>
                  <a:lnTo>
                    <a:pt x="0" y="285"/>
                  </a:lnTo>
                  <a:lnTo>
                    <a:pt x="171" y="0"/>
                  </a:lnTo>
                  <a:close/>
                </a:path>
              </a:pathLst>
            </a:custGeom>
            <a:solidFill>
              <a:schemeClr val="bg1"/>
            </a:solidFill>
            <a:ln w="12700">
              <a:solidFill>
                <a:schemeClr val="tx1"/>
              </a:solidFill>
              <a:round/>
              <a:headEnd/>
              <a:tailEnd/>
            </a:ln>
          </p:spPr>
          <p:txBody>
            <a:bodyPr wrap="none" anchor="ctr"/>
            <a:lstStyle/>
            <a:p>
              <a:endParaRPr lang="fr-CH"/>
            </a:p>
          </p:txBody>
        </p:sp>
        <p:sp>
          <p:nvSpPr>
            <p:cNvPr id="274447" name="Freeform 13"/>
            <p:cNvSpPr>
              <a:spLocks/>
            </p:cNvSpPr>
            <p:nvPr/>
          </p:nvSpPr>
          <p:spPr bwMode="auto">
            <a:xfrm flipH="1">
              <a:off x="3664" y="2732"/>
              <a:ext cx="149" cy="1112"/>
            </a:xfrm>
            <a:custGeom>
              <a:avLst/>
              <a:gdLst>
                <a:gd name="T0" fmla="*/ 0 w 71"/>
                <a:gd name="T1" fmla="*/ 554 h 845"/>
                <a:gd name="T2" fmla="*/ 1379 w 71"/>
                <a:gd name="T3" fmla="*/ 0 h 845"/>
                <a:gd name="T4" fmla="*/ 1379 w 71"/>
                <a:gd name="T5" fmla="*/ 1679 h 845"/>
                <a:gd name="T6" fmla="*/ 0 w 71"/>
                <a:gd name="T7" fmla="*/ 2533 h 845"/>
                <a:gd name="T8" fmla="*/ 0 w 71"/>
                <a:gd name="T9" fmla="*/ 554 h 845"/>
                <a:gd name="T10" fmla="*/ 0 60000 65536"/>
                <a:gd name="T11" fmla="*/ 0 60000 65536"/>
                <a:gd name="T12" fmla="*/ 0 60000 65536"/>
                <a:gd name="T13" fmla="*/ 0 60000 65536"/>
                <a:gd name="T14" fmla="*/ 0 60000 65536"/>
                <a:gd name="T15" fmla="*/ 0 w 71"/>
                <a:gd name="T16" fmla="*/ 0 h 845"/>
                <a:gd name="T17" fmla="*/ 71 w 71"/>
                <a:gd name="T18" fmla="*/ 845 h 845"/>
              </a:gdLst>
              <a:ahLst/>
              <a:cxnLst>
                <a:cxn ang="T10">
                  <a:pos x="T0" y="T1"/>
                </a:cxn>
                <a:cxn ang="T11">
                  <a:pos x="T2" y="T3"/>
                </a:cxn>
                <a:cxn ang="T12">
                  <a:pos x="T4" y="T5"/>
                </a:cxn>
                <a:cxn ang="T13">
                  <a:pos x="T6" y="T7"/>
                </a:cxn>
                <a:cxn ang="T14">
                  <a:pos x="T8" y="T9"/>
                </a:cxn>
              </a:cxnLst>
              <a:rect l="T15" t="T16" r="T17" b="T18"/>
              <a:pathLst>
                <a:path w="71" h="845">
                  <a:moveTo>
                    <a:pt x="0" y="185"/>
                  </a:moveTo>
                  <a:lnTo>
                    <a:pt x="71" y="0"/>
                  </a:lnTo>
                  <a:lnTo>
                    <a:pt x="71" y="560"/>
                  </a:lnTo>
                  <a:lnTo>
                    <a:pt x="0" y="845"/>
                  </a:lnTo>
                  <a:lnTo>
                    <a:pt x="0" y="185"/>
                  </a:lnTo>
                  <a:close/>
                </a:path>
              </a:pathLst>
            </a:custGeom>
            <a:solidFill>
              <a:srgbClr val="000099"/>
            </a:solidFill>
            <a:ln w="12700">
              <a:solidFill>
                <a:schemeClr val="tx1"/>
              </a:solidFill>
              <a:round/>
              <a:headEnd/>
              <a:tailEnd/>
            </a:ln>
          </p:spPr>
          <p:txBody>
            <a:bodyPr wrap="none" anchor="ctr"/>
            <a:lstStyle/>
            <a:p>
              <a:endParaRPr lang="fr-CH"/>
            </a:p>
          </p:txBody>
        </p:sp>
        <p:sp>
          <p:nvSpPr>
            <p:cNvPr id="274448" name="Rectangle 14"/>
            <p:cNvSpPr>
              <a:spLocks noChangeArrowheads="1"/>
            </p:cNvSpPr>
            <p:nvPr/>
          </p:nvSpPr>
          <p:spPr bwMode="auto">
            <a:xfrm flipH="1">
              <a:off x="3813" y="2975"/>
              <a:ext cx="1379" cy="868"/>
            </a:xfrm>
            <a:prstGeom prst="rect">
              <a:avLst/>
            </a:prstGeom>
            <a:solidFill>
              <a:srgbClr val="CC99FF"/>
            </a:solidFill>
            <a:ln w="12700">
              <a:solidFill>
                <a:schemeClr val="tx1"/>
              </a:solidFill>
              <a:miter lim="800000"/>
              <a:headEnd/>
              <a:tailEnd/>
            </a:ln>
          </p:spPr>
          <p:txBody>
            <a:bodyPr lIns="45720" tIns="320040" rIns="45720"/>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3000"/>
                </a:lnSpc>
                <a:spcBef>
                  <a:spcPct val="0"/>
                </a:spcBef>
                <a:buFontTx/>
                <a:buNone/>
              </a:pPr>
              <a:endParaRPr lang="en-GB" altLang="en-US">
                <a:solidFill>
                  <a:srgbClr val="0033CC"/>
                </a:solidFill>
                <a:latin typeface="Calibri" pitchFamily="34" charset="0"/>
                <a:ea typeface="Arial Unicode MS" pitchFamily="34" charset="-128"/>
                <a:cs typeface="Arial Unicode MS" pitchFamily="34" charset="-128"/>
              </a:endParaRPr>
            </a:p>
          </p:txBody>
        </p:sp>
        <p:sp>
          <p:nvSpPr>
            <p:cNvPr id="274449" name="Freeform 15"/>
            <p:cNvSpPr>
              <a:spLocks/>
            </p:cNvSpPr>
            <p:nvPr/>
          </p:nvSpPr>
          <p:spPr bwMode="auto">
            <a:xfrm flipH="1">
              <a:off x="3664" y="2732"/>
              <a:ext cx="1528" cy="244"/>
            </a:xfrm>
            <a:custGeom>
              <a:avLst/>
              <a:gdLst>
                <a:gd name="T0" fmla="*/ 0 w 731"/>
                <a:gd name="T1" fmla="*/ 561 h 185"/>
                <a:gd name="T2" fmla="*/ 3259 w 731"/>
                <a:gd name="T3" fmla="*/ 0 h 185"/>
                <a:gd name="T4" fmla="*/ 13955 w 731"/>
                <a:gd name="T5" fmla="*/ 0 h 185"/>
                <a:gd name="T6" fmla="*/ 12604 w 731"/>
                <a:gd name="T7" fmla="*/ 561 h 185"/>
                <a:gd name="T8" fmla="*/ 0 w 731"/>
                <a:gd name="T9" fmla="*/ 561 h 185"/>
                <a:gd name="T10" fmla="*/ 0 60000 65536"/>
                <a:gd name="T11" fmla="*/ 0 60000 65536"/>
                <a:gd name="T12" fmla="*/ 0 60000 65536"/>
                <a:gd name="T13" fmla="*/ 0 60000 65536"/>
                <a:gd name="T14" fmla="*/ 0 60000 65536"/>
                <a:gd name="T15" fmla="*/ 0 w 731"/>
                <a:gd name="T16" fmla="*/ 0 h 185"/>
                <a:gd name="T17" fmla="*/ 731 w 731"/>
                <a:gd name="T18" fmla="*/ 185 h 185"/>
              </a:gdLst>
              <a:ahLst/>
              <a:cxnLst>
                <a:cxn ang="T10">
                  <a:pos x="T0" y="T1"/>
                </a:cxn>
                <a:cxn ang="T11">
                  <a:pos x="T2" y="T3"/>
                </a:cxn>
                <a:cxn ang="T12">
                  <a:pos x="T4" y="T5"/>
                </a:cxn>
                <a:cxn ang="T13">
                  <a:pos x="T6" y="T7"/>
                </a:cxn>
                <a:cxn ang="T14">
                  <a:pos x="T8" y="T9"/>
                </a:cxn>
              </a:cxnLst>
              <a:rect l="T15" t="T16" r="T17" b="T18"/>
              <a:pathLst>
                <a:path w="731" h="185">
                  <a:moveTo>
                    <a:pt x="0" y="185"/>
                  </a:moveTo>
                  <a:lnTo>
                    <a:pt x="171" y="0"/>
                  </a:lnTo>
                  <a:lnTo>
                    <a:pt x="731" y="0"/>
                  </a:lnTo>
                  <a:lnTo>
                    <a:pt x="660" y="185"/>
                  </a:lnTo>
                  <a:lnTo>
                    <a:pt x="0" y="185"/>
                  </a:lnTo>
                  <a:close/>
                </a:path>
              </a:pathLst>
            </a:custGeom>
            <a:solidFill>
              <a:srgbClr val="63C4FF"/>
            </a:solidFill>
            <a:ln w="12700">
              <a:solidFill>
                <a:schemeClr val="tx1"/>
              </a:solidFill>
              <a:round/>
              <a:headEnd/>
              <a:tailEnd/>
            </a:ln>
          </p:spPr>
          <p:txBody>
            <a:bodyPr wrap="none" anchor="ctr"/>
            <a:lstStyle/>
            <a:p>
              <a:endParaRPr lang="fr-CH"/>
            </a:p>
          </p:txBody>
        </p:sp>
        <p:sp>
          <p:nvSpPr>
            <p:cNvPr id="274450" name="Rectangle 16"/>
            <p:cNvSpPr>
              <a:spLocks noChangeArrowheads="1"/>
            </p:cNvSpPr>
            <p:nvPr/>
          </p:nvSpPr>
          <p:spPr bwMode="auto">
            <a:xfrm flipH="1">
              <a:off x="2453" y="2732"/>
              <a:ext cx="1173" cy="737"/>
            </a:xfrm>
            <a:prstGeom prst="rect">
              <a:avLst/>
            </a:prstGeom>
            <a:solidFill>
              <a:srgbClr val="63C4FF"/>
            </a:solidFill>
            <a:ln w="12700">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a:solidFill>
                  <a:srgbClr val="000000"/>
                </a:solidFill>
                <a:latin typeface="Calibri" pitchFamily="34" charset="0"/>
                <a:ea typeface="Arial Unicode MS" pitchFamily="34" charset="-128"/>
                <a:cs typeface="Arial Unicode MS" pitchFamily="34" charset="-128"/>
              </a:endParaRPr>
            </a:p>
          </p:txBody>
        </p:sp>
        <p:sp>
          <p:nvSpPr>
            <p:cNvPr id="274451" name="Freeform 17"/>
            <p:cNvSpPr>
              <a:spLocks/>
            </p:cNvSpPr>
            <p:nvPr/>
          </p:nvSpPr>
          <p:spPr bwMode="auto">
            <a:xfrm>
              <a:off x="3626" y="2732"/>
              <a:ext cx="106" cy="1112"/>
            </a:xfrm>
            <a:custGeom>
              <a:avLst/>
              <a:gdLst>
                <a:gd name="T0" fmla="*/ 950 w 51"/>
                <a:gd name="T1" fmla="*/ 2533 h 845"/>
                <a:gd name="T2" fmla="*/ 0 w 51"/>
                <a:gd name="T3" fmla="*/ 1682 h 845"/>
                <a:gd name="T4" fmla="*/ 0 w 51"/>
                <a:gd name="T5" fmla="*/ 0 h 845"/>
                <a:gd name="T6" fmla="*/ 950 w 51"/>
                <a:gd name="T7" fmla="*/ 554 h 845"/>
                <a:gd name="T8" fmla="*/ 950 w 51"/>
                <a:gd name="T9" fmla="*/ 2533 h 845"/>
                <a:gd name="T10" fmla="*/ 0 60000 65536"/>
                <a:gd name="T11" fmla="*/ 0 60000 65536"/>
                <a:gd name="T12" fmla="*/ 0 60000 65536"/>
                <a:gd name="T13" fmla="*/ 0 60000 65536"/>
                <a:gd name="T14" fmla="*/ 0 60000 65536"/>
                <a:gd name="T15" fmla="*/ 0 w 51"/>
                <a:gd name="T16" fmla="*/ 0 h 845"/>
                <a:gd name="T17" fmla="*/ 51 w 51"/>
                <a:gd name="T18" fmla="*/ 845 h 845"/>
              </a:gdLst>
              <a:ahLst/>
              <a:cxnLst>
                <a:cxn ang="T10">
                  <a:pos x="T0" y="T1"/>
                </a:cxn>
                <a:cxn ang="T11">
                  <a:pos x="T2" y="T3"/>
                </a:cxn>
                <a:cxn ang="T12">
                  <a:pos x="T4" y="T5"/>
                </a:cxn>
                <a:cxn ang="T13">
                  <a:pos x="T6" y="T7"/>
                </a:cxn>
                <a:cxn ang="T14">
                  <a:pos x="T8" y="T9"/>
                </a:cxn>
              </a:cxnLst>
              <a:rect l="T15" t="T16" r="T17" b="T18"/>
              <a:pathLst>
                <a:path w="51" h="845">
                  <a:moveTo>
                    <a:pt x="51" y="845"/>
                  </a:moveTo>
                  <a:lnTo>
                    <a:pt x="0" y="561"/>
                  </a:lnTo>
                  <a:lnTo>
                    <a:pt x="0" y="0"/>
                  </a:lnTo>
                  <a:lnTo>
                    <a:pt x="51" y="185"/>
                  </a:lnTo>
                  <a:lnTo>
                    <a:pt x="51" y="845"/>
                  </a:lnTo>
                  <a:close/>
                </a:path>
              </a:pathLst>
            </a:custGeom>
            <a:solidFill>
              <a:srgbClr val="000099"/>
            </a:solidFill>
            <a:ln w="12700">
              <a:solidFill>
                <a:schemeClr val="tx1"/>
              </a:solidFill>
              <a:round/>
              <a:headEnd/>
              <a:tailEnd/>
            </a:ln>
          </p:spPr>
          <p:txBody>
            <a:bodyPr wrap="none" anchor="ctr"/>
            <a:lstStyle/>
            <a:p>
              <a:endParaRPr lang="fr-CH"/>
            </a:p>
          </p:txBody>
        </p:sp>
        <p:sp>
          <p:nvSpPr>
            <p:cNvPr id="274452" name="Freeform 18"/>
            <p:cNvSpPr>
              <a:spLocks/>
            </p:cNvSpPr>
            <p:nvPr/>
          </p:nvSpPr>
          <p:spPr bwMode="auto">
            <a:xfrm>
              <a:off x="2351" y="3470"/>
              <a:ext cx="1381" cy="373"/>
            </a:xfrm>
            <a:custGeom>
              <a:avLst/>
              <a:gdLst>
                <a:gd name="T0" fmla="*/ 11672 w 660"/>
                <a:gd name="T1" fmla="*/ 0 h 284"/>
                <a:gd name="T2" fmla="*/ 946 w 660"/>
                <a:gd name="T3" fmla="*/ 0 h 284"/>
                <a:gd name="T4" fmla="*/ 0 w 660"/>
                <a:gd name="T5" fmla="*/ 846 h 284"/>
                <a:gd name="T6" fmla="*/ 12653 w 660"/>
                <a:gd name="T7" fmla="*/ 846 h 284"/>
                <a:gd name="T8" fmla="*/ 11672 w 660"/>
                <a:gd name="T9" fmla="*/ 0 h 284"/>
                <a:gd name="T10" fmla="*/ 0 60000 65536"/>
                <a:gd name="T11" fmla="*/ 0 60000 65536"/>
                <a:gd name="T12" fmla="*/ 0 60000 65536"/>
                <a:gd name="T13" fmla="*/ 0 60000 65536"/>
                <a:gd name="T14" fmla="*/ 0 60000 65536"/>
                <a:gd name="T15" fmla="*/ 0 w 660"/>
                <a:gd name="T16" fmla="*/ 0 h 284"/>
                <a:gd name="T17" fmla="*/ 660 w 660"/>
                <a:gd name="T18" fmla="*/ 284 h 284"/>
              </a:gdLst>
              <a:ahLst/>
              <a:cxnLst>
                <a:cxn ang="T10">
                  <a:pos x="T0" y="T1"/>
                </a:cxn>
                <a:cxn ang="T11">
                  <a:pos x="T2" y="T3"/>
                </a:cxn>
                <a:cxn ang="T12">
                  <a:pos x="T4" y="T5"/>
                </a:cxn>
                <a:cxn ang="T13">
                  <a:pos x="T6" y="T7"/>
                </a:cxn>
                <a:cxn ang="T14">
                  <a:pos x="T8" y="T9"/>
                </a:cxn>
              </a:cxnLst>
              <a:rect l="T15" t="T16" r="T17" b="T18"/>
              <a:pathLst>
                <a:path w="660" h="284">
                  <a:moveTo>
                    <a:pt x="609" y="0"/>
                  </a:moveTo>
                  <a:lnTo>
                    <a:pt x="49" y="0"/>
                  </a:lnTo>
                  <a:lnTo>
                    <a:pt x="0" y="284"/>
                  </a:lnTo>
                  <a:lnTo>
                    <a:pt x="660" y="284"/>
                  </a:lnTo>
                  <a:lnTo>
                    <a:pt x="609"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fr-CH"/>
            </a:p>
          </p:txBody>
        </p:sp>
        <p:sp>
          <p:nvSpPr>
            <p:cNvPr id="274453" name="Freeform 19"/>
            <p:cNvSpPr>
              <a:spLocks/>
            </p:cNvSpPr>
            <p:nvPr/>
          </p:nvSpPr>
          <p:spPr bwMode="auto">
            <a:xfrm>
              <a:off x="2351" y="2730"/>
              <a:ext cx="102" cy="1114"/>
            </a:xfrm>
            <a:custGeom>
              <a:avLst/>
              <a:gdLst>
                <a:gd name="T0" fmla="*/ 0 w 49"/>
                <a:gd name="T1" fmla="*/ 560 h 847"/>
                <a:gd name="T2" fmla="*/ 918 w 49"/>
                <a:gd name="T3" fmla="*/ 0 h 847"/>
                <a:gd name="T4" fmla="*/ 918 w 49"/>
                <a:gd name="T5" fmla="*/ 1680 h 847"/>
                <a:gd name="T6" fmla="*/ 0 w 49"/>
                <a:gd name="T7" fmla="*/ 2534 h 847"/>
                <a:gd name="T8" fmla="*/ 0 w 49"/>
                <a:gd name="T9" fmla="*/ 560 h 847"/>
                <a:gd name="T10" fmla="*/ 0 60000 65536"/>
                <a:gd name="T11" fmla="*/ 0 60000 65536"/>
                <a:gd name="T12" fmla="*/ 0 60000 65536"/>
                <a:gd name="T13" fmla="*/ 0 60000 65536"/>
                <a:gd name="T14" fmla="*/ 0 60000 65536"/>
                <a:gd name="T15" fmla="*/ 0 w 49"/>
                <a:gd name="T16" fmla="*/ 0 h 847"/>
                <a:gd name="T17" fmla="*/ 49 w 49"/>
                <a:gd name="T18" fmla="*/ 847 h 847"/>
              </a:gdLst>
              <a:ahLst/>
              <a:cxnLst>
                <a:cxn ang="T10">
                  <a:pos x="T0" y="T1"/>
                </a:cxn>
                <a:cxn ang="T11">
                  <a:pos x="T2" y="T3"/>
                </a:cxn>
                <a:cxn ang="T12">
                  <a:pos x="T4" y="T5"/>
                </a:cxn>
                <a:cxn ang="T13">
                  <a:pos x="T6" y="T7"/>
                </a:cxn>
                <a:cxn ang="T14">
                  <a:pos x="T8" y="T9"/>
                </a:cxn>
              </a:cxnLst>
              <a:rect l="T15" t="T16" r="T17" b="T18"/>
              <a:pathLst>
                <a:path w="49" h="847">
                  <a:moveTo>
                    <a:pt x="0" y="187"/>
                  </a:moveTo>
                  <a:lnTo>
                    <a:pt x="49" y="0"/>
                  </a:lnTo>
                  <a:lnTo>
                    <a:pt x="49" y="561"/>
                  </a:lnTo>
                  <a:lnTo>
                    <a:pt x="0" y="847"/>
                  </a:lnTo>
                  <a:lnTo>
                    <a:pt x="0" y="187"/>
                  </a:lnTo>
                  <a:close/>
                </a:path>
              </a:pathLst>
            </a:custGeom>
            <a:solidFill>
              <a:srgbClr val="000099"/>
            </a:solidFill>
            <a:ln w="12700">
              <a:solidFill>
                <a:schemeClr val="tx1"/>
              </a:solidFill>
              <a:round/>
              <a:headEnd/>
              <a:tailEnd/>
            </a:ln>
          </p:spPr>
          <p:txBody>
            <a:bodyPr wrap="none" anchor="ctr"/>
            <a:lstStyle/>
            <a:p>
              <a:endParaRPr lang="fr-CH"/>
            </a:p>
          </p:txBody>
        </p:sp>
        <p:sp>
          <p:nvSpPr>
            <p:cNvPr id="274454" name="Rectangle 20"/>
            <p:cNvSpPr>
              <a:spLocks noChangeArrowheads="1"/>
            </p:cNvSpPr>
            <p:nvPr/>
          </p:nvSpPr>
          <p:spPr bwMode="auto">
            <a:xfrm flipH="1">
              <a:off x="2350" y="2975"/>
              <a:ext cx="1380" cy="868"/>
            </a:xfrm>
            <a:prstGeom prst="rect">
              <a:avLst/>
            </a:prstGeom>
            <a:solidFill>
              <a:srgbClr val="FFCCFF"/>
            </a:solidFill>
            <a:ln w="12700">
              <a:solidFill>
                <a:schemeClr val="tx1"/>
              </a:solidFill>
              <a:miter lim="800000"/>
              <a:headEnd/>
              <a:tailEnd/>
            </a:ln>
          </p:spPr>
          <p:txBody>
            <a:bodyPr lIns="45720" tIns="320040" rIns="45720"/>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3000"/>
                </a:lnSpc>
                <a:spcBef>
                  <a:spcPct val="0"/>
                </a:spcBef>
                <a:buFontTx/>
                <a:buNone/>
              </a:pPr>
              <a:endParaRPr lang="en-GB" altLang="en-US">
                <a:solidFill>
                  <a:srgbClr val="0033CC"/>
                </a:solidFill>
                <a:latin typeface="Calibri" pitchFamily="34" charset="0"/>
                <a:ea typeface="Arial Unicode MS" pitchFamily="34" charset="-128"/>
                <a:cs typeface="Arial Unicode MS" pitchFamily="34" charset="-128"/>
              </a:endParaRPr>
            </a:p>
          </p:txBody>
        </p:sp>
        <p:sp>
          <p:nvSpPr>
            <p:cNvPr id="274455" name="Freeform 21"/>
            <p:cNvSpPr>
              <a:spLocks/>
            </p:cNvSpPr>
            <p:nvPr/>
          </p:nvSpPr>
          <p:spPr bwMode="auto">
            <a:xfrm>
              <a:off x="2351" y="2732"/>
              <a:ext cx="1381" cy="243"/>
            </a:xfrm>
            <a:custGeom>
              <a:avLst/>
              <a:gdLst>
                <a:gd name="T0" fmla="*/ 12653 w 660"/>
                <a:gd name="T1" fmla="*/ 560 h 184"/>
                <a:gd name="T2" fmla="*/ 11672 w 660"/>
                <a:gd name="T3" fmla="*/ 0 h 184"/>
                <a:gd name="T4" fmla="*/ 946 w 660"/>
                <a:gd name="T5" fmla="*/ 0 h 184"/>
                <a:gd name="T6" fmla="*/ 0 w 660"/>
                <a:gd name="T7" fmla="*/ 560 h 184"/>
                <a:gd name="T8" fmla="*/ 12653 w 660"/>
                <a:gd name="T9" fmla="*/ 560 h 184"/>
                <a:gd name="T10" fmla="*/ 0 60000 65536"/>
                <a:gd name="T11" fmla="*/ 0 60000 65536"/>
                <a:gd name="T12" fmla="*/ 0 60000 65536"/>
                <a:gd name="T13" fmla="*/ 0 60000 65536"/>
                <a:gd name="T14" fmla="*/ 0 60000 65536"/>
                <a:gd name="T15" fmla="*/ 0 w 660"/>
                <a:gd name="T16" fmla="*/ 0 h 184"/>
                <a:gd name="T17" fmla="*/ 660 w 660"/>
                <a:gd name="T18" fmla="*/ 184 h 184"/>
              </a:gdLst>
              <a:ahLst/>
              <a:cxnLst>
                <a:cxn ang="T10">
                  <a:pos x="T0" y="T1"/>
                </a:cxn>
                <a:cxn ang="T11">
                  <a:pos x="T2" y="T3"/>
                </a:cxn>
                <a:cxn ang="T12">
                  <a:pos x="T4" y="T5"/>
                </a:cxn>
                <a:cxn ang="T13">
                  <a:pos x="T6" y="T7"/>
                </a:cxn>
                <a:cxn ang="T14">
                  <a:pos x="T8" y="T9"/>
                </a:cxn>
              </a:cxnLst>
              <a:rect l="T15" t="T16" r="T17" b="T18"/>
              <a:pathLst>
                <a:path w="660" h="184">
                  <a:moveTo>
                    <a:pt x="660" y="184"/>
                  </a:moveTo>
                  <a:lnTo>
                    <a:pt x="609" y="0"/>
                  </a:lnTo>
                  <a:lnTo>
                    <a:pt x="49" y="0"/>
                  </a:lnTo>
                  <a:lnTo>
                    <a:pt x="0" y="184"/>
                  </a:lnTo>
                  <a:lnTo>
                    <a:pt x="660" y="184"/>
                  </a:lnTo>
                  <a:close/>
                </a:path>
              </a:pathLst>
            </a:custGeom>
            <a:solidFill>
              <a:srgbClr val="63C4FF"/>
            </a:solidFill>
            <a:ln w="12700">
              <a:solidFill>
                <a:schemeClr val="tx1"/>
              </a:solidFill>
              <a:round/>
              <a:headEnd/>
              <a:tailEnd/>
            </a:ln>
          </p:spPr>
          <p:txBody>
            <a:bodyPr wrap="none" anchor="ctr"/>
            <a:lstStyle/>
            <a:p>
              <a:endParaRPr lang="fr-CH"/>
            </a:p>
          </p:txBody>
        </p:sp>
        <p:sp>
          <p:nvSpPr>
            <p:cNvPr id="274456" name="Rectangle 22"/>
            <p:cNvSpPr>
              <a:spLocks noChangeArrowheads="1"/>
            </p:cNvSpPr>
            <p:nvPr/>
          </p:nvSpPr>
          <p:spPr bwMode="auto">
            <a:xfrm>
              <a:off x="1245" y="1819"/>
              <a:ext cx="1171" cy="736"/>
            </a:xfrm>
            <a:prstGeom prst="rect">
              <a:avLst/>
            </a:prstGeom>
            <a:solidFill>
              <a:srgbClr val="63C4FF"/>
            </a:solidFill>
            <a:ln w="12700">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a:solidFill>
                  <a:srgbClr val="000000"/>
                </a:solidFill>
                <a:latin typeface="Calibri" pitchFamily="34" charset="0"/>
                <a:ea typeface="Arial Unicode MS" pitchFamily="34" charset="-128"/>
                <a:cs typeface="Arial Unicode MS" pitchFamily="34" charset="-128"/>
              </a:endParaRPr>
            </a:p>
          </p:txBody>
        </p:sp>
        <p:sp>
          <p:nvSpPr>
            <p:cNvPr id="274457" name="Freeform 23"/>
            <p:cNvSpPr>
              <a:spLocks/>
            </p:cNvSpPr>
            <p:nvPr/>
          </p:nvSpPr>
          <p:spPr bwMode="auto">
            <a:xfrm>
              <a:off x="888" y="1819"/>
              <a:ext cx="357" cy="1112"/>
            </a:xfrm>
            <a:custGeom>
              <a:avLst/>
              <a:gdLst>
                <a:gd name="T0" fmla="*/ 0 w 171"/>
                <a:gd name="T1" fmla="*/ 2533 h 845"/>
                <a:gd name="T2" fmla="*/ 3246 w 171"/>
                <a:gd name="T3" fmla="*/ 1679 h 845"/>
                <a:gd name="T4" fmla="*/ 3246 w 171"/>
                <a:gd name="T5" fmla="*/ 0 h 845"/>
                <a:gd name="T6" fmla="*/ 0 w 171"/>
                <a:gd name="T7" fmla="*/ 554 h 845"/>
                <a:gd name="T8" fmla="*/ 0 w 171"/>
                <a:gd name="T9" fmla="*/ 2533 h 845"/>
                <a:gd name="T10" fmla="*/ 0 60000 65536"/>
                <a:gd name="T11" fmla="*/ 0 60000 65536"/>
                <a:gd name="T12" fmla="*/ 0 60000 65536"/>
                <a:gd name="T13" fmla="*/ 0 60000 65536"/>
                <a:gd name="T14" fmla="*/ 0 60000 65536"/>
                <a:gd name="T15" fmla="*/ 0 w 171"/>
                <a:gd name="T16" fmla="*/ 0 h 845"/>
                <a:gd name="T17" fmla="*/ 171 w 171"/>
                <a:gd name="T18" fmla="*/ 845 h 845"/>
              </a:gdLst>
              <a:ahLst/>
              <a:cxnLst>
                <a:cxn ang="T10">
                  <a:pos x="T0" y="T1"/>
                </a:cxn>
                <a:cxn ang="T11">
                  <a:pos x="T2" y="T3"/>
                </a:cxn>
                <a:cxn ang="T12">
                  <a:pos x="T4" y="T5"/>
                </a:cxn>
                <a:cxn ang="T13">
                  <a:pos x="T6" y="T7"/>
                </a:cxn>
                <a:cxn ang="T14">
                  <a:pos x="T8" y="T9"/>
                </a:cxn>
              </a:cxnLst>
              <a:rect l="T15" t="T16" r="T17" b="T18"/>
              <a:pathLst>
                <a:path w="171" h="845">
                  <a:moveTo>
                    <a:pt x="0" y="845"/>
                  </a:moveTo>
                  <a:lnTo>
                    <a:pt x="171" y="560"/>
                  </a:lnTo>
                  <a:lnTo>
                    <a:pt x="171" y="0"/>
                  </a:lnTo>
                  <a:lnTo>
                    <a:pt x="0" y="185"/>
                  </a:lnTo>
                  <a:lnTo>
                    <a:pt x="0" y="845"/>
                  </a:lnTo>
                  <a:close/>
                </a:path>
              </a:pathLst>
            </a:custGeom>
            <a:solidFill>
              <a:schemeClr val="bg1"/>
            </a:solidFill>
            <a:ln w="12700">
              <a:solidFill>
                <a:schemeClr val="tx1"/>
              </a:solidFill>
              <a:round/>
              <a:headEnd/>
              <a:tailEnd/>
            </a:ln>
          </p:spPr>
          <p:txBody>
            <a:bodyPr wrap="none" anchor="ctr"/>
            <a:lstStyle/>
            <a:p>
              <a:endParaRPr lang="fr-CH"/>
            </a:p>
          </p:txBody>
        </p:sp>
        <p:sp>
          <p:nvSpPr>
            <p:cNvPr id="274458" name="Freeform 24"/>
            <p:cNvSpPr>
              <a:spLocks/>
            </p:cNvSpPr>
            <p:nvPr/>
          </p:nvSpPr>
          <p:spPr bwMode="auto">
            <a:xfrm>
              <a:off x="888" y="2555"/>
              <a:ext cx="1528" cy="376"/>
            </a:xfrm>
            <a:custGeom>
              <a:avLst/>
              <a:gdLst>
                <a:gd name="T0" fmla="*/ 3259 w 731"/>
                <a:gd name="T1" fmla="*/ 0 h 285"/>
                <a:gd name="T2" fmla="*/ 13955 w 731"/>
                <a:gd name="T3" fmla="*/ 0 h 285"/>
                <a:gd name="T4" fmla="*/ 12604 w 731"/>
                <a:gd name="T5" fmla="*/ 863 h 285"/>
                <a:gd name="T6" fmla="*/ 0 w 731"/>
                <a:gd name="T7" fmla="*/ 863 h 285"/>
                <a:gd name="T8" fmla="*/ 3259 w 731"/>
                <a:gd name="T9" fmla="*/ 0 h 285"/>
                <a:gd name="T10" fmla="*/ 0 60000 65536"/>
                <a:gd name="T11" fmla="*/ 0 60000 65536"/>
                <a:gd name="T12" fmla="*/ 0 60000 65536"/>
                <a:gd name="T13" fmla="*/ 0 60000 65536"/>
                <a:gd name="T14" fmla="*/ 0 60000 65536"/>
                <a:gd name="T15" fmla="*/ 0 w 731"/>
                <a:gd name="T16" fmla="*/ 0 h 285"/>
                <a:gd name="T17" fmla="*/ 731 w 731"/>
                <a:gd name="T18" fmla="*/ 285 h 285"/>
              </a:gdLst>
              <a:ahLst/>
              <a:cxnLst>
                <a:cxn ang="T10">
                  <a:pos x="T0" y="T1"/>
                </a:cxn>
                <a:cxn ang="T11">
                  <a:pos x="T2" y="T3"/>
                </a:cxn>
                <a:cxn ang="T12">
                  <a:pos x="T4" y="T5"/>
                </a:cxn>
                <a:cxn ang="T13">
                  <a:pos x="T6" y="T7"/>
                </a:cxn>
                <a:cxn ang="T14">
                  <a:pos x="T8" y="T9"/>
                </a:cxn>
              </a:cxnLst>
              <a:rect l="T15" t="T16" r="T17" b="T18"/>
              <a:pathLst>
                <a:path w="731" h="285">
                  <a:moveTo>
                    <a:pt x="171" y="0"/>
                  </a:moveTo>
                  <a:lnTo>
                    <a:pt x="731" y="0"/>
                  </a:lnTo>
                  <a:lnTo>
                    <a:pt x="660" y="285"/>
                  </a:lnTo>
                  <a:lnTo>
                    <a:pt x="0" y="285"/>
                  </a:lnTo>
                  <a:lnTo>
                    <a:pt x="171" y="0"/>
                  </a:lnTo>
                  <a:close/>
                </a:path>
              </a:pathLst>
            </a:custGeom>
            <a:solidFill>
              <a:schemeClr val="bg1"/>
            </a:solidFill>
            <a:ln w="12700">
              <a:solidFill>
                <a:schemeClr val="tx1"/>
              </a:solidFill>
              <a:round/>
              <a:headEnd/>
              <a:tailEnd/>
            </a:ln>
          </p:spPr>
          <p:txBody>
            <a:bodyPr wrap="none" anchor="ctr"/>
            <a:lstStyle/>
            <a:p>
              <a:endParaRPr lang="fr-CH"/>
            </a:p>
          </p:txBody>
        </p:sp>
        <p:sp>
          <p:nvSpPr>
            <p:cNvPr id="274459" name="Freeform 25"/>
            <p:cNvSpPr>
              <a:spLocks/>
            </p:cNvSpPr>
            <p:nvPr/>
          </p:nvSpPr>
          <p:spPr bwMode="auto">
            <a:xfrm>
              <a:off x="2267" y="1819"/>
              <a:ext cx="149" cy="1112"/>
            </a:xfrm>
            <a:custGeom>
              <a:avLst/>
              <a:gdLst>
                <a:gd name="T0" fmla="*/ 0 w 71"/>
                <a:gd name="T1" fmla="*/ 554 h 845"/>
                <a:gd name="T2" fmla="*/ 1379 w 71"/>
                <a:gd name="T3" fmla="*/ 0 h 845"/>
                <a:gd name="T4" fmla="*/ 1379 w 71"/>
                <a:gd name="T5" fmla="*/ 1679 h 845"/>
                <a:gd name="T6" fmla="*/ 0 w 71"/>
                <a:gd name="T7" fmla="*/ 2533 h 845"/>
                <a:gd name="T8" fmla="*/ 0 w 71"/>
                <a:gd name="T9" fmla="*/ 554 h 845"/>
                <a:gd name="T10" fmla="*/ 0 60000 65536"/>
                <a:gd name="T11" fmla="*/ 0 60000 65536"/>
                <a:gd name="T12" fmla="*/ 0 60000 65536"/>
                <a:gd name="T13" fmla="*/ 0 60000 65536"/>
                <a:gd name="T14" fmla="*/ 0 60000 65536"/>
                <a:gd name="T15" fmla="*/ 0 w 71"/>
                <a:gd name="T16" fmla="*/ 0 h 845"/>
                <a:gd name="T17" fmla="*/ 71 w 71"/>
                <a:gd name="T18" fmla="*/ 845 h 845"/>
              </a:gdLst>
              <a:ahLst/>
              <a:cxnLst>
                <a:cxn ang="T10">
                  <a:pos x="T0" y="T1"/>
                </a:cxn>
                <a:cxn ang="T11">
                  <a:pos x="T2" y="T3"/>
                </a:cxn>
                <a:cxn ang="T12">
                  <a:pos x="T4" y="T5"/>
                </a:cxn>
                <a:cxn ang="T13">
                  <a:pos x="T6" y="T7"/>
                </a:cxn>
                <a:cxn ang="T14">
                  <a:pos x="T8" y="T9"/>
                </a:cxn>
              </a:cxnLst>
              <a:rect l="T15" t="T16" r="T17" b="T18"/>
              <a:pathLst>
                <a:path w="71" h="845">
                  <a:moveTo>
                    <a:pt x="0" y="185"/>
                  </a:moveTo>
                  <a:lnTo>
                    <a:pt x="71" y="0"/>
                  </a:lnTo>
                  <a:lnTo>
                    <a:pt x="71" y="560"/>
                  </a:lnTo>
                  <a:lnTo>
                    <a:pt x="0" y="845"/>
                  </a:lnTo>
                  <a:lnTo>
                    <a:pt x="0" y="185"/>
                  </a:lnTo>
                  <a:close/>
                </a:path>
              </a:pathLst>
            </a:custGeom>
            <a:solidFill>
              <a:srgbClr val="000099"/>
            </a:solidFill>
            <a:ln w="12700">
              <a:solidFill>
                <a:schemeClr val="tx1"/>
              </a:solidFill>
              <a:round/>
              <a:headEnd/>
              <a:tailEnd/>
            </a:ln>
          </p:spPr>
          <p:txBody>
            <a:bodyPr wrap="none" anchor="ctr"/>
            <a:lstStyle/>
            <a:p>
              <a:endParaRPr lang="fr-CH"/>
            </a:p>
          </p:txBody>
        </p:sp>
        <p:sp>
          <p:nvSpPr>
            <p:cNvPr id="274460" name="Rectangle 26"/>
            <p:cNvSpPr>
              <a:spLocks noChangeArrowheads="1"/>
            </p:cNvSpPr>
            <p:nvPr/>
          </p:nvSpPr>
          <p:spPr bwMode="auto">
            <a:xfrm>
              <a:off x="888" y="2060"/>
              <a:ext cx="1379" cy="869"/>
            </a:xfrm>
            <a:prstGeom prst="rect">
              <a:avLst/>
            </a:prstGeom>
            <a:solidFill>
              <a:srgbClr val="FFCC66"/>
            </a:solidFill>
            <a:ln w="12700">
              <a:solidFill>
                <a:schemeClr val="tx1"/>
              </a:solidFill>
              <a:miter lim="800000"/>
              <a:headEnd/>
              <a:tailEnd/>
            </a:ln>
          </p:spPr>
          <p:txBody>
            <a:bodyPr lIns="45720" tIns="320040" rIns="45720"/>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3000"/>
                </a:lnSpc>
                <a:spcBef>
                  <a:spcPct val="0"/>
                </a:spcBef>
                <a:buFontTx/>
                <a:buNone/>
              </a:pPr>
              <a:endParaRPr lang="en-GB" altLang="en-US">
                <a:solidFill>
                  <a:srgbClr val="0033CC"/>
                </a:solidFill>
                <a:latin typeface="Calibri" pitchFamily="34" charset="0"/>
                <a:ea typeface="Arial Unicode MS" pitchFamily="34" charset="-128"/>
                <a:cs typeface="Arial Unicode MS" pitchFamily="34" charset="-128"/>
              </a:endParaRPr>
            </a:p>
          </p:txBody>
        </p:sp>
        <p:sp>
          <p:nvSpPr>
            <p:cNvPr id="274461" name="Freeform 27"/>
            <p:cNvSpPr>
              <a:spLocks/>
            </p:cNvSpPr>
            <p:nvPr/>
          </p:nvSpPr>
          <p:spPr bwMode="auto">
            <a:xfrm>
              <a:off x="888" y="1819"/>
              <a:ext cx="1528" cy="242"/>
            </a:xfrm>
            <a:custGeom>
              <a:avLst/>
              <a:gdLst>
                <a:gd name="T0" fmla="*/ 0 w 731"/>
                <a:gd name="T1" fmla="*/ 543 h 185"/>
                <a:gd name="T2" fmla="*/ 3259 w 731"/>
                <a:gd name="T3" fmla="*/ 0 h 185"/>
                <a:gd name="T4" fmla="*/ 13955 w 731"/>
                <a:gd name="T5" fmla="*/ 0 h 185"/>
                <a:gd name="T6" fmla="*/ 12604 w 731"/>
                <a:gd name="T7" fmla="*/ 543 h 185"/>
                <a:gd name="T8" fmla="*/ 0 w 731"/>
                <a:gd name="T9" fmla="*/ 543 h 185"/>
                <a:gd name="T10" fmla="*/ 0 60000 65536"/>
                <a:gd name="T11" fmla="*/ 0 60000 65536"/>
                <a:gd name="T12" fmla="*/ 0 60000 65536"/>
                <a:gd name="T13" fmla="*/ 0 60000 65536"/>
                <a:gd name="T14" fmla="*/ 0 60000 65536"/>
                <a:gd name="T15" fmla="*/ 0 w 731"/>
                <a:gd name="T16" fmla="*/ 0 h 185"/>
                <a:gd name="T17" fmla="*/ 731 w 731"/>
                <a:gd name="T18" fmla="*/ 185 h 185"/>
              </a:gdLst>
              <a:ahLst/>
              <a:cxnLst>
                <a:cxn ang="T10">
                  <a:pos x="T0" y="T1"/>
                </a:cxn>
                <a:cxn ang="T11">
                  <a:pos x="T2" y="T3"/>
                </a:cxn>
                <a:cxn ang="T12">
                  <a:pos x="T4" y="T5"/>
                </a:cxn>
                <a:cxn ang="T13">
                  <a:pos x="T6" y="T7"/>
                </a:cxn>
                <a:cxn ang="T14">
                  <a:pos x="T8" y="T9"/>
                </a:cxn>
              </a:cxnLst>
              <a:rect l="T15" t="T16" r="T17" b="T18"/>
              <a:pathLst>
                <a:path w="731" h="185">
                  <a:moveTo>
                    <a:pt x="0" y="185"/>
                  </a:moveTo>
                  <a:lnTo>
                    <a:pt x="171" y="0"/>
                  </a:lnTo>
                  <a:lnTo>
                    <a:pt x="731" y="0"/>
                  </a:lnTo>
                  <a:lnTo>
                    <a:pt x="660" y="185"/>
                  </a:lnTo>
                  <a:lnTo>
                    <a:pt x="0" y="185"/>
                  </a:lnTo>
                  <a:close/>
                </a:path>
              </a:pathLst>
            </a:custGeom>
            <a:solidFill>
              <a:srgbClr val="63C4FF"/>
            </a:solidFill>
            <a:ln w="12700">
              <a:solidFill>
                <a:schemeClr val="tx1"/>
              </a:solidFill>
              <a:round/>
              <a:headEnd/>
              <a:tailEnd/>
            </a:ln>
          </p:spPr>
          <p:txBody>
            <a:bodyPr wrap="none" anchor="ctr"/>
            <a:lstStyle/>
            <a:p>
              <a:endParaRPr lang="fr-CH"/>
            </a:p>
          </p:txBody>
        </p:sp>
        <p:sp>
          <p:nvSpPr>
            <p:cNvPr id="274462" name="Rectangle 28"/>
            <p:cNvSpPr>
              <a:spLocks noChangeArrowheads="1"/>
            </p:cNvSpPr>
            <p:nvPr/>
          </p:nvSpPr>
          <p:spPr bwMode="auto">
            <a:xfrm flipH="1">
              <a:off x="3664" y="1819"/>
              <a:ext cx="1171" cy="736"/>
            </a:xfrm>
            <a:prstGeom prst="rect">
              <a:avLst/>
            </a:prstGeom>
            <a:solidFill>
              <a:srgbClr val="63C4FF"/>
            </a:solidFill>
            <a:ln w="12700">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a:solidFill>
                  <a:srgbClr val="000000"/>
                </a:solidFill>
                <a:latin typeface="Calibri" pitchFamily="34" charset="0"/>
                <a:ea typeface="Arial Unicode MS" pitchFamily="34" charset="-128"/>
                <a:cs typeface="Arial Unicode MS" pitchFamily="34" charset="-128"/>
              </a:endParaRPr>
            </a:p>
          </p:txBody>
        </p:sp>
        <p:sp>
          <p:nvSpPr>
            <p:cNvPr id="274463" name="Freeform 29"/>
            <p:cNvSpPr>
              <a:spLocks/>
            </p:cNvSpPr>
            <p:nvPr/>
          </p:nvSpPr>
          <p:spPr bwMode="auto">
            <a:xfrm flipH="1">
              <a:off x="4835" y="1819"/>
              <a:ext cx="357" cy="1112"/>
            </a:xfrm>
            <a:custGeom>
              <a:avLst/>
              <a:gdLst>
                <a:gd name="T0" fmla="*/ 0 w 171"/>
                <a:gd name="T1" fmla="*/ 2533 h 845"/>
                <a:gd name="T2" fmla="*/ 3246 w 171"/>
                <a:gd name="T3" fmla="*/ 1679 h 845"/>
                <a:gd name="T4" fmla="*/ 3246 w 171"/>
                <a:gd name="T5" fmla="*/ 0 h 845"/>
                <a:gd name="T6" fmla="*/ 0 w 171"/>
                <a:gd name="T7" fmla="*/ 554 h 845"/>
                <a:gd name="T8" fmla="*/ 0 w 171"/>
                <a:gd name="T9" fmla="*/ 2533 h 845"/>
                <a:gd name="T10" fmla="*/ 0 60000 65536"/>
                <a:gd name="T11" fmla="*/ 0 60000 65536"/>
                <a:gd name="T12" fmla="*/ 0 60000 65536"/>
                <a:gd name="T13" fmla="*/ 0 60000 65536"/>
                <a:gd name="T14" fmla="*/ 0 60000 65536"/>
                <a:gd name="T15" fmla="*/ 0 w 171"/>
                <a:gd name="T16" fmla="*/ 0 h 845"/>
                <a:gd name="T17" fmla="*/ 171 w 171"/>
                <a:gd name="T18" fmla="*/ 845 h 845"/>
              </a:gdLst>
              <a:ahLst/>
              <a:cxnLst>
                <a:cxn ang="T10">
                  <a:pos x="T0" y="T1"/>
                </a:cxn>
                <a:cxn ang="T11">
                  <a:pos x="T2" y="T3"/>
                </a:cxn>
                <a:cxn ang="T12">
                  <a:pos x="T4" y="T5"/>
                </a:cxn>
                <a:cxn ang="T13">
                  <a:pos x="T6" y="T7"/>
                </a:cxn>
                <a:cxn ang="T14">
                  <a:pos x="T8" y="T9"/>
                </a:cxn>
              </a:cxnLst>
              <a:rect l="T15" t="T16" r="T17" b="T18"/>
              <a:pathLst>
                <a:path w="171" h="845">
                  <a:moveTo>
                    <a:pt x="0" y="845"/>
                  </a:moveTo>
                  <a:lnTo>
                    <a:pt x="171" y="560"/>
                  </a:lnTo>
                  <a:lnTo>
                    <a:pt x="171" y="0"/>
                  </a:lnTo>
                  <a:lnTo>
                    <a:pt x="0" y="185"/>
                  </a:lnTo>
                  <a:lnTo>
                    <a:pt x="0" y="845"/>
                  </a:lnTo>
                  <a:close/>
                </a:path>
              </a:pathLst>
            </a:custGeom>
            <a:solidFill>
              <a:schemeClr val="bg1"/>
            </a:solidFill>
            <a:ln w="12700">
              <a:solidFill>
                <a:schemeClr val="tx1"/>
              </a:solidFill>
              <a:round/>
              <a:headEnd/>
              <a:tailEnd/>
            </a:ln>
          </p:spPr>
          <p:txBody>
            <a:bodyPr wrap="none" anchor="ctr"/>
            <a:lstStyle/>
            <a:p>
              <a:endParaRPr lang="fr-CH"/>
            </a:p>
          </p:txBody>
        </p:sp>
        <p:sp>
          <p:nvSpPr>
            <p:cNvPr id="274464" name="Freeform 30"/>
            <p:cNvSpPr>
              <a:spLocks/>
            </p:cNvSpPr>
            <p:nvPr/>
          </p:nvSpPr>
          <p:spPr bwMode="auto">
            <a:xfrm flipH="1">
              <a:off x="3664" y="2555"/>
              <a:ext cx="1528" cy="376"/>
            </a:xfrm>
            <a:custGeom>
              <a:avLst/>
              <a:gdLst>
                <a:gd name="T0" fmla="*/ 3259 w 731"/>
                <a:gd name="T1" fmla="*/ 0 h 285"/>
                <a:gd name="T2" fmla="*/ 13955 w 731"/>
                <a:gd name="T3" fmla="*/ 0 h 285"/>
                <a:gd name="T4" fmla="*/ 12604 w 731"/>
                <a:gd name="T5" fmla="*/ 863 h 285"/>
                <a:gd name="T6" fmla="*/ 0 w 731"/>
                <a:gd name="T7" fmla="*/ 863 h 285"/>
                <a:gd name="T8" fmla="*/ 3259 w 731"/>
                <a:gd name="T9" fmla="*/ 0 h 285"/>
                <a:gd name="T10" fmla="*/ 0 60000 65536"/>
                <a:gd name="T11" fmla="*/ 0 60000 65536"/>
                <a:gd name="T12" fmla="*/ 0 60000 65536"/>
                <a:gd name="T13" fmla="*/ 0 60000 65536"/>
                <a:gd name="T14" fmla="*/ 0 60000 65536"/>
                <a:gd name="T15" fmla="*/ 0 w 731"/>
                <a:gd name="T16" fmla="*/ 0 h 285"/>
                <a:gd name="T17" fmla="*/ 731 w 731"/>
                <a:gd name="T18" fmla="*/ 285 h 285"/>
              </a:gdLst>
              <a:ahLst/>
              <a:cxnLst>
                <a:cxn ang="T10">
                  <a:pos x="T0" y="T1"/>
                </a:cxn>
                <a:cxn ang="T11">
                  <a:pos x="T2" y="T3"/>
                </a:cxn>
                <a:cxn ang="T12">
                  <a:pos x="T4" y="T5"/>
                </a:cxn>
                <a:cxn ang="T13">
                  <a:pos x="T6" y="T7"/>
                </a:cxn>
                <a:cxn ang="T14">
                  <a:pos x="T8" y="T9"/>
                </a:cxn>
              </a:cxnLst>
              <a:rect l="T15" t="T16" r="T17" b="T18"/>
              <a:pathLst>
                <a:path w="731" h="285">
                  <a:moveTo>
                    <a:pt x="171" y="0"/>
                  </a:moveTo>
                  <a:lnTo>
                    <a:pt x="731" y="0"/>
                  </a:lnTo>
                  <a:lnTo>
                    <a:pt x="660" y="285"/>
                  </a:lnTo>
                  <a:lnTo>
                    <a:pt x="0" y="285"/>
                  </a:lnTo>
                  <a:lnTo>
                    <a:pt x="171" y="0"/>
                  </a:lnTo>
                  <a:close/>
                </a:path>
              </a:pathLst>
            </a:custGeom>
            <a:solidFill>
              <a:schemeClr val="accent1"/>
            </a:solidFill>
            <a:ln w="12700">
              <a:solidFill>
                <a:schemeClr val="tx1"/>
              </a:solidFill>
              <a:round/>
              <a:headEnd/>
              <a:tailEnd/>
            </a:ln>
          </p:spPr>
          <p:txBody>
            <a:bodyPr wrap="none" anchor="ctr"/>
            <a:lstStyle/>
            <a:p>
              <a:endParaRPr lang="fr-CH"/>
            </a:p>
          </p:txBody>
        </p:sp>
        <p:sp>
          <p:nvSpPr>
            <p:cNvPr id="274465" name="Freeform 31"/>
            <p:cNvSpPr>
              <a:spLocks/>
            </p:cNvSpPr>
            <p:nvPr/>
          </p:nvSpPr>
          <p:spPr bwMode="auto">
            <a:xfrm flipH="1">
              <a:off x="3664" y="1819"/>
              <a:ext cx="149" cy="1112"/>
            </a:xfrm>
            <a:custGeom>
              <a:avLst/>
              <a:gdLst>
                <a:gd name="T0" fmla="*/ 0 w 71"/>
                <a:gd name="T1" fmla="*/ 554 h 845"/>
                <a:gd name="T2" fmla="*/ 1379 w 71"/>
                <a:gd name="T3" fmla="*/ 0 h 845"/>
                <a:gd name="T4" fmla="*/ 1379 w 71"/>
                <a:gd name="T5" fmla="*/ 1679 h 845"/>
                <a:gd name="T6" fmla="*/ 0 w 71"/>
                <a:gd name="T7" fmla="*/ 2533 h 845"/>
                <a:gd name="T8" fmla="*/ 0 w 71"/>
                <a:gd name="T9" fmla="*/ 554 h 845"/>
                <a:gd name="T10" fmla="*/ 0 60000 65536"/>
                <a:gd name="T11" fmla="*/ 0 60000 65536"/>
                <a:gd name="T12" fmla="*/ 0 60000 65536"/>
                <a:gd name="T13" fmla="*/ 0 60000 65536"/>
                <a:gd name="T14" fmla="*/ 0 60000 65536"/>
                <a:gd name="T15" fmla="*/ 0 w 71"/>
                <a:gd name="T16" fmla="*/ 0 h 845"/>
                <a:gd name="T17" fmla="*/ 71 w 71"/>
                <a:gd name="T18" fmla="*/ 845 h 845"/>
              </a:gdLst>
              <a:ahLst/>
              <a:cxnLst>
                <a:cxn ang="T10">
                  <a:pos x="T0" y="T1"/>
                </a:cxn>
                <a:cxn ang="T11">
                  <a:pos x="T2" y="T3"/>
                </a:cxn>
                <a:cxn ang="T12">
                  <a:pos x="T4" y="T5"/>
                </a:cxn>
                <a:cxn ang="T13">
                  <a:pos x="T6" y="T7"/>
                </a:cxn>
                <a:cxn ang="T14">
                  <a:pos x="T8" y="T9"/>
                </a:cxn>
              </a:cxnLst>
              <a:rect l="T15" t="T16" r="T17" b="T18"/>
              <a:pathLst>
                <a:path w="71" h="845">
                  <a:moveTo>
                    <a:pt x="0" y="185"/>
                  </a:moveTo>
                  <a:lnTo>
                    <a:pt x="71" y="0"/>
                  </a:lnTo>
                  <a:lnTo>
                    <a:pt x="71" y="560"/>
                  </a:lnTo>
                  <a:lnTo>
                    <a:pt x="0" y="845"/>
                  </a:lnTo>
                  <a:lnTo>
                    <a:pt x="0" y="185"/>
                  </a:lnTo>
                  <a:close/>
                </a:path>
              </a:pathLst>
            </a:custGeom>
            <a:solidFill>
              <a:srgbClr val="000099"/>
            </a:solidFill>
            <a:ln w="12700">
              <a:solidFill>
                <a:schemeClr val="tx1"/>
              </a:solidFill>
              <a:round/>
              <a:headEnd/>
              <a:tailEnd/>
            </a:ln>
          </p:spPr>
          <p:txBody>
            <a:bodyPr wrap="none" anchor="ctr"/>
            <a:lstStyle/>
            <a:p>
              <a:endParaRPr lang="fr-CH"/>
            </a:p>
          </p:txBody>
        </p:sp>
        <p:sp>
          <p:nvSpPr>
            <p:cNvPr id="274466" name="Rectangle 32"/>
            <p:cNvSpPr>
              <a:spLocks noChangeArrowheads="1"/>
            </p:cNvSpPr>
            <p:nvPr/>
          </p:nvSpPr>
          <p:spPr bwMode="auto">
            <a:xfrm flipH="1">
              <a:off x="3813" y="2060"/>
              <a:ext cx="1379" cy="869"/>
            </a:xfrm>
            <a:prstGeom prst="rect">
              <a:avLst/>
            </a:prstGeom>
            <a:solidFill>
              <a:srgbClr val="CCECFF"/>
            </a:solidFill>
            <a:ln w="12700">
              <a:solidFill>
                <a:schemeClr val="tx1"/>
              </a:solidFill>
              <a:miter lim="800000"/>
              <a:headEnd/>
              <a:tailEnd/>
            </a:ln>
          </p:spPr>
          <p:txBody>
            <a:bodyPr lIns="45720" tIns="320040" rIns="45720"/>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3000"/>
                </a:lnSpc>
                <a:spcBef>
                  <a:spcPct val="0"/>
                </a:spcBef>
                <a:buFontTx/>
                <a:buNone/>
              </a:pPr>
              <a:endParaRPr lang="en-GB" altLang="en-US">
                <a:solidFill>
                  <a:srgbClr val="0033CC"/>
                </a:solidFill>
                <a:latin typeface="Calibri" pitchFamily="34" charset="0"/>
                <a:ea typeface="Arial Unicode MS" pitchFamily="34" charset="-128"/>
                <a:cs typeface="Arial Unicode MS" pitchFamily="34" charset="-128"/>
              </a:endParaRPr>
            </a:p>
          </p:txBody>
        </p:sp>
        <p:sp>
          <p:nvSpPr>
            <p:cNvPr id="274467" name="Freeform 33"/>
            <p:cNvSpPr>
              <a:spLocks/>
            </p:cNvSpPr>
            <p:nvPr/>
          </p:nvSpPr>
          <p:spPr bwMode="auto">
            <a:xfrm flipH="1">
              <a:off x="3664" y="1819"/>
              <a:ext cx="1528" cy="242"/>
            </a:xfrm>
            <a:custGeom>
              <a:avLst/>
              <a:gdLst>
                <a:gd name="T0" fmla="*/ 0 w 731"/>
                <a:gd name="T1" fmla="*/ 543 h 185"/>
                <a:gd name="T2" fmla="*/ 3259 w 731"/>
                <a:gd name="T3" fmla="*/ 0 h 185"/>
                <a:gd name="T4" fmla="*/ 13955 w 731"/>
                <a:gd name="T5" fmla="*/ 0 h 185"/>
                <a:gd name="T6" fmla="*/ 12604 w 731"/>
                <a:gd name="T7" fmla="*/ 543 h 185"/>
                <a:gd name="T8" fmla="*/ 0 w 731"/>
                <a:gd name="T9" fmla="*/ 543 h 185"/>
                <a:gd name="T10" fmla="*/ 0 60000 65536"/>
                <a:gd name="T11" fmla="*/ 0 60000 65536"/>
                <a:gd name="T12" fmla="*/ 0 60000 65536"/>
                <a:gd name="T13" fmla="*/ 0 60000 65536"/>
                <a:gd name="T14" fmla="*/ 0 60000 65536"/>
                <a:gd name="T15" fmla="*/ 0 w 731"/>
                <a:gd name="T16" fmla="*/ 0 h 185"/>
                <a:gd name="T17" fmla="*/ 731 w 731"/>
                <a:gd name="T18" fmla="*/ 185 h 185"/>
              </a:gdLst>
              <a:ahLst/>
              <a:cxnLst>
                <a:cxn ang="T10">
                  <a:pos x="T0" y="T1"/>
                </a:cxn>
                <a:cxn ang="T11">
                  <a:pos x="T2" y="T3"/>
                </a:cxn>
                <a:cxn ang="T12">
                  <a:pos x="T4" y="T5"/>
                </a:cxn>
                <a:cxn ang="T13">
                  <a:pos x="T6" y="T7"/>
                </a:cxn>
                <a:cxn ang="T14">
                  <a:pos x="T8" y="T9"/>
                </a:cxn>
              </a:cxnLst>
              <a:rect l="T15" t="T16" r="T17" b="T18"/>
              <a:pathLst>
                <a:path w="731" h="185">
                  <a:moveTo>
                    <a:pt x="0" y="185"/>
                  </a:moveTo>
                  <a:lnTo>
                    <a:pt x="171" y="0"/>
                  </a:lnTo>
                  <a:lnTo>
                    <a:pt x="731" y="0"/>
                  </a:lnTo>
                  <a:lnTo>
                    <a:pt x="660" y="185"/>
                  </a:lnTo>
                  <a:lnTo>
                    <a:pt x="0" y="185"/>
                  </a:lnTo>
                  <a:close/>
                </a:path>
              </a:pathLst>
            </a:custGeom>
            <a:solidFill>
              <a:srgbClr val="63C4FF"/>
            </a:solidFill>
            <a:ln w="12700">
              <a:solidFill>
                <a:schemeClr val="tx1"/>
              </a:solidFill>
              <a:round/>
              <a:headEnd/>
              <a:tailEnd/>
            </a:ln>
          </p:spPr>
          <p:txBody>
            <a:bodyPr wrap="none" anchor="ctr"/>
            <a:lstStyle/>
            <a:p>
              <a:endParaRPr lang="fr-CH"/>
            </a:p>
          </p:txBody>
        </p:sp>
        <p:sp>
          <p:nvSpPr>
            <p:cNvPr id="274468" name="Rectangle 34"/>
            <p:cNvSpPr>
              <a:spLocks noChangeArrowheads="1"/>
            </p:cNvSpPr>
            <p:nvPr/>
          </p:nvSpPr>
          <p:spPr bwMode="auto">
            <a:xfrm flipH="1">
              <a:off x="2453" y="1819"/>
              <a:ext cx="1173" cy="736"/>
            </a:xfrm>
            <a:prstGeom prst="rect">
              <a:avLst/>
            </a:prstGeom>
            <a:solidFill>
              <a:srgbClr val="63C4FF"/>
            </a:solidFill>
            <a:ln w="12700">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a:solidFill>
                  <a:srgbClr val="000000"/>
                </a:solidFill>
                <a:latin typeface="Calibri" pitchFamily="34" charset="0"/>
                <a:ea typeface="Arial Unicode MS" pitchFamily="34" charset="-128"/>
                <a:cs typeface="Arial Unicode MS" pitchFamily="34" charset="-128"/>
              </a:endParaRPr>
            </a:p>
          </p:txBody>
        </p:sp>
        <p:sp>
          <p:nvSpPr>
            <p:cNvPr id="274469" name="Freeform 35"/>
            <p:cNvSpPr>
              <a:spLocks/>
            </p:cNvSpPr>
            <p:nvPr/>
          </p:nvSpPr>
          <p:spPr bwMode="auto">
            <a:xfrm>
              <a:off x="3626" y="1819"/>
              <a:ext cx="106" cy="1112"/>
            </a:xfrm>
            <a:custGeom>
              <a:avLst/>
              <a:gdLst>
                <a:gd name="T0" fmla="*/ 950 w 51"/>
                <a:gd name="T1" fmla="*/ 2533 h 845"/>
                <a:gd name="T2" fmla="*/ 0 w 51"/>
                <a:gd name="T3" fmla="*/ 1682 h 845"/>
                <a:gd name="T4" fmla="*/ 0 w 51"/>
                <a:gd name="T5" fmla="*/ 0 h 845"/>
                <a:gd name="T6" fmla="*/ 950 w 51"/>
                <a:gd name="T7" fmla="*/ 554 h 845"/>
                <a:gd name="T8" fmla="*/ 950 w 51"/>
                <a:gd name="T9" fmla="*/ 2533 h 845"/>
                <a:gd name="T10" fmla="*/ 0 60000 65536"/>
                <a:gd name="T11" fmla="*/ 0 60000 65536"/>
                <a:gd name="T12" fmla="*/ 0 60000 65536"/>
                <a:gd name="T13" fmla="*/ 0 60000 65536"/>
                <a:gd name="T14" fmla="*/ 0 60000 65536"/>
                <a:gd name="T15" fmla="*/ 0 w 51"/>
                <a:gd name="T16" fmla="*/ 0 h 845"/>
                <a:gd name="T17" fmla="*/ 51 w 51"/>
                <a:gd name="T18" fmla="*/ 845 h 845"/>
              </a:gdLst>
              <a:ahLst/>
              <a:cxnLst>
                <a:cxn ang="T10">
                  <a:pos x="T0" y="T1"/>
                </a:cxn>
                <a:cxn ang="T11">
                  <a:pos x="T2" y="T3"/>
                </a:cxn>
                <a:cxn ang="T12">
                  <a:pos x="T4" y="T5"/>
                </a:cxn>
                <a:cxn ang="T13">
                  <a:pos x="T6" y="T7"/>
                </a:cxn>
                <a:cxn ang="T14">
                  <a:pos x="T8" y="T9"/>
                </a:cxn>
              </a:cxnLst>
              <a:rect l="T15" t="T16" r="T17" b="T18"/>
              <a:pathLst>
                <a:path w="51" h="845">
                  <a:moveTo>
                    <a:pt x="51" y="845"/>
                  </a:moveTo>
                  <a:lnTo>
                    <a:pt x="0" y="561"/>
                  </a:lnTo>
                  <a:lnTo>
                    <a:pt x="0" y="0"/>
                  </a:lnTo>
                  <a:lnTo>
                    <a:pt x="51" y="185"/>
                  </a:lnTo>
                  <a:lnTo>
                    <a:pt x="51" y="845"/>
                  </a:lnTo>
                  <a:close/>
                </a:path>
              </a:pathLst>
            </a:custGeom>
            <a:solidFill>
              <a:srgbClr val="000099"/>
            </a:solidFill>
            <a:ln w="12700">
              <a:solidFill>
                <a:schemeClr val="tx1"/>
              </a:solidFill>
              <a:round/>
              <a:headEnd/>
              <a:tailEnd/>
            </a:ln>
          </p:spPr>
          <p:txBody>
            <a:bodyPr wrap="none" anchor="ctr"/>
            <a:lstStyle/>
            <a:p>
              <a:endParaRPr lang="fr-CH"/>
            </a:p>
          </p:txBody>
        </p:sp>
        <p:sp>
          <p:nvSpPr>
            <p:cNvPr id="274470" name="Freeform 36"/>
            <p:cNvSpPr>
              <a:spLocks/>
            </p:cNvSpPr>
            <p:nvPr/>
          </p:nvSpPr>
          <p:spPr bwMode="auto">
            <a:xfrm>
              <a:off x="2351" y="2557"/>
              <a:ext cx="1381" cy="372"/>
            </a:xfrm>
            <a:custGeom>
              <a:avLst/>
              <a:gdLst>
                <a:gd name="T0" fmla="*/ 11672 w 660"/>
                <a:gd name="T1" fmla="*/ 0 h 284"/>
                <a:gd name="T2" fmla="*/ 946 w 660"/>
                <a:gd name="T3" fmla="*/ 0 h 284"/>
                <a:gd name="T4" fmla="*/ 0 w 660"/>
                <a:gd name="T5" fmla="*/ 836 h 284"/>
                <a:gd name="T6" fmla="*/ 12653 w 660"/>
                <a:gd name="T7" fmla="*/ 836 h 284"/>
                <a:gd name="T8" fmla="*/ 11672 w 660"/>
                <a:gd name="T9" fmla="*/ 0 h 284"/>
                <a:gd name="T10" fmla="*/ 0 60000 65536"/>
                <a:gd name="T11" fmla="*/ 0 60000 65536"/>
                <a:gd name="T12" fmla="*/ 0 60000 65536"/>
                <a:gd name="T13" fmla="*/ 0 60000 65536"/>
                <a:gd name="T14" fmla="*/ 0 60000 65536"/>
                <a:gd name="T15" fmla="*/ 0 w 660"/>
                <a:gd name="T16" fmla="*/ 0 h 284"/>
                <a:gd name="T17" fmla="*/ 660 w 660"/>
                <a:gd name="T18" fmla="*/ 284 h 284"/>
              </a:gdLst>
              <a:ahLst/>
              <a:cxnLst>
                <a:cxn ang="T10">
                  <a:pos x="T0" y="T1"/>
                </a:cxn>
                <a:cxn ang="T11">
                  <a:pos x="T2" y="T3"/>
                </a:cxn>
                <a:cxn ang="T12">
                  <a:pos x="T4" y="T5"/>
                </a:cxn>
                <a:cxn ang="T13">
                  <a:pos x="T6" y="T7"/>
                </a:cxn>
                <a:cxn ang="T14">
                  <a:pos x="T8" y="T9"/>
                </a:cxn>
              </a:cxnLst>
              <a:rect l="T15" t="T16" r="T17" b="T18"/>
              <a:pathLst>
                <a:path w="660" h="284">
                  <a:moveTo>
                    <a:pt x="609" y="0"/>
                  </a:moveTo>
                  <a:lnTo>
                    <a:pt x="49" y="0"/>
                  </a:lnTo>
                  <a:lnTo>
                    <a:pt x="0" y="284"/>
                  </a:lnTo>
                  <a:lnTo>
                    <a:pt x="660" y="284"/>
                  </a:lnTo>
                  <a:lnTo>
                    <a:pt x="609" y="0"/>
                  </a:lnTo>
                  <a:close/>
                </a:path>
              </a:pathLst>
            </a:custGeom>
            <a:solidFill>
              <a:schemeClr val="accent1"/>
            </a:solidFill>
            <a:ln w="12700">
              <a:solidFill>
                <a:schemeClr val="tx1"/>
              </a:solidFill>
              <a:round/>
              <a:headEnd/>
              <a:tailEnd/>
            </a:ln>
          </p:spPr>
          <p:txBody>
            <a:bodyPr wrap="none" anchor="ctr"/>
            <a:lstStyle/>
            <a:p>
              <a:endParaRPr lang="fr-CH"/>
            </a:p>
          </p:txBody>
        </p:sp>
        <p:sp>
          <p:nvSpPr>
            <p:cNvPr id="274471" name="Freeform 37"/>
            <p:cNvSpPr>
              <a:spLocks/>
            </p:cNvSpPr>
            <p:nvPr/>
          </p:nvSpPr>
          <p:spPr bwMode="auto">
            <a:xfrm>
              <a:off x="2351" y="1815"/>
              <a:ext cx="102" cy="1116"/>
            </a:xfrm>
            <a:custGeom>
              <a:avLst/>
              <a:gdLst>
                <a:gd name="T0" fmla="*/ 0 w 49"/>
                <a:gd name="T1" fmla="*/ 563 h 847"/>
                <a:gd name="T2" fmla="*/ 918 w 49"/>
                <a:gd name="T3" fmla="*/ 0 h 847"/>
                <a:gd name="T4" fmla="*/ 918 w 49"/>
                <a:gd name="T5" fmla="*/ 1690 h 847"/>
                <a:gd name="T6" fmla="*/ 0 w 49"/>
                <a:gd name="T7" fmla="*/ 2552 h 847"/>
                <a:gd name="T8" fmla="*/ 0 w 49"/>
                <a:gd name="T9" fmla="*/ 563 h 847"/>
                <a:gd name="T10" fmla="*/ 0 60000 65536"/>
                <a:gd name="T11" fmla="*/ 0 60000 65536"/>
                <a:gd name="T12" fmla="*/ 0 60000 65536"/>
                <a:gd name="T13" fmla="*/ 0 60000 65536"/>
                <a:gd name="T14" fmla="*/ 0 60000 65536"/>
                <a:gd name="T15" fmla="*/ 0 w 49"/>
                <a:gd name="T16" fmla="*/ 0 h 847"/>
                <a:gd name="T17" fmla="*/ 49 w 49"/>
                <a:gd name="T18" fmla="*/ 847 h 847"/>
              </a:gdLst>
              <a:ahLst/>
              <a:cxnLst>
                <a:cxn ang="T10">
                  <a:pos x="T0" y="T1"/>
                </a:cxn>
                <a:cxn ang="T11">
                  <a:pos x="T2" y="T3"/>
                </a:cxn>
                <a:cxn ang="T12">
                  <a:pos x="T4" y="T5"/>
                </a:cxn>
                <a:cxn ang="T13">
                  <a:pos x="T6" y="T7"/>
                </a:cxn>
                <a:cxn ang="T14">
                  <a:pos x="T8" y="T9"/>
                </a:cxn>
              </a:cxnLst>
              <a:rect l="T15" t="T16" r="T17" b="T18"/>
              <a:pathLst>
                <a:path w="49" h="847">
                  <a:moveTo>
                    <a:pt x="0" y="187"/>
                  </a:moveTo>
                  <a:lnTo>
                    <a:pt x="49" y="0"/>
                  </a:lnTo>
                  <a:lnTo>
                    <a:pt x="49" y="561"/>
                  </a:lnTo>
                  <a:lnTo>
                    <a:pt x="0" y="847"/>
                  </a:lnTo>
                  <a:lnTo>
                    <a:pt x="0" y="187"/>
                  </a:lnTo>
                  <a:close/>
                </a:path>
              </a:pathLst>
            </a:custGeom>
            <a:solidFill>
              <a:srgbClr val="000099"/>
            </a:solidFill>
            <a:ln w="12700">
              <a:solidFill>
                <a:schemeClr val="tx1"/>
              </a:solidFill>
              <a:round/>
              <a:headEnd/>
              <a:tailEnd/>
            </a:ln>
          </p:spPr>
          <p:txBody>
            <a:bodyPr wrap="none" anchor="ctr"/>
            <a:lstStyle/>
            <a:p>
              <a:endParaRPr lang="fr-CH"/>
            </a:p>
          </p:txBody>
        </p:sp>
        <p:sp>
          <p:nvSpPr>
            <p:cNvPr id="274472" name="Rectangle 38"/>
            <p:cNvSpPr>
              <a:spLocks noChangeArrowheads="1"/>
            </p:cNvSpPr>
            <p:nvPr/>
          </p:nvSpPr>
          <p:spPr bwMode="auto">
            <a:xfrm flipH="1">
              <a:off x="2350" y="2060"/>
              <a:ext cx="1380" cy="869"/>
            </a:xfrm>
            <a:prstGeom prst="rect">
              <a:avLst/>
            </a:prstGeom>
            <a:solidFill>
              <a:srgbClr val="CC9900"/>
            </a:solidFill>
            <a:ln w="12700">
              <a:solidFill>
                <a:schemeClr val="tx1"/>
              </a:solidFill>
              <a:miter lim="800000"/>
              <a:headEnd/>
              <a:tailEnd/>
            </a:ln>
          </p:spPr>
          <p:txBody>
            <a:bodyPr lIns="45720" tIns="320040" rIns="45720"/>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3000"/>
                </a:lnSpc>
                <a:spcBef>
                  <a:spcPct val="0"/>
                </a:spcBef>
                <a:buFontTx/>
                <a:buNone/>
              </a:pPr>
              <a:endParaRPr lang="en-GB" altLang="en-US">
                <a:solidFill>
                  <a:srgbClr val="0033CC"/>
                </a:solidFill>
                <a:latin typeface="Calibri" pitchFamily="34" charset="0"/>
                <a:ea typeface="Arial Unicode MS" pitchFamily="34" charset="-128"/>
                <a:cs typeface="Arial Unicode MS" pitchFamily="34" charset="-128"/>
              </a:endParaRPr>
            </a:p>
          </p:txBody>
        </p:sp>
        <p:sp>
          <p:nvSpPr>
            <p:cNvPr id="274473" name="Freeform 39"/>
            <p:cNvSpPr>
              <a:spLocks/>
            </p:cNvSpPr>
            <p:nvPr/>
          </p:nvSpPr>
          <p:spPr bwMode="auto">
            <a:xfrm>
              <a:off x="2351" y="1819"/>
              <a:ext cx="1381" cy="241"/>
            </a:xfrm>
            <a:custGeom>
              <a:avLst/>
              <a:gdLst>
                <a:gd name="T0" fmla="*/ 12653 w 660"/>
                <a:gd name="T1" fmla="*/ 542 h 184"/>
                <a:gd name="T2" fmla="*/ 11672 w 660"/>
                <a:gd name="T3" fmla="*/ 0 h 184"/>
                <a:gd name="T4" fmla="*/ 946 w 660"/>
                <a:gd name="T5" fmla="*/ 0 h 184"/>
                <a:gd name="T6" fmla="*/ 0 w 660"/>
                <a:gd name="T7" fmla="*/ 542 h 184"/>
                <a:gd name="T8" fmla="*/ 12653 w 660"/>
                <a:gd name="T9" fmla="*/ 542 h 184"/>
                <a:gd name="T10" fmla="*/ 0 60000 65536"/>
                <a:gd name="T11" fmla="*/ 0 60000 65536"/>
                <a:gd name="T12" fmla="*/ 0 60000 65536"/>
                <a:gd name="T13" fmla="*/ 0 60000 65536"/>
                <a:gd name="T14" fmla="*/ 0 60000 65536"/>
                <a:gd name="T15" fmla="*/ 0 w 660"/>
                <a:gd name="T16" fmla="*/ 0 h 184"/>
                <a:gd name="T17" fmla="*/ 660 w 660"/>
                <a:gd name="T18" fmla="*/ 184 h 184"/>
              </a:gdLst>
              <a:ahLst/>
              <a:cxnLst>
                <a:cxn ang="T10">
                  <a:pos x="T0" y="T1"/>
                </a:cxn>
                <a:cxn ang="T11">
                  <a:pos x="T2" y="T3"/>
                </a:cxn>
                <a:cxn ang="T12">
                  <a:pos x="T4" y="T5"/>
                </a:cxn>
                <a:cxn ang="T13">
                  <a:pos x="T6" y="T7"/>
                </a:cxn>
                <a:cxn ang="T14">
                  <a:pos x="T8" y="T9"/>
                </a:cxn>
              </a:cxnLst>
              <a:rect l="T15" t="T16" r="T17" b="T18"/>
              <a:pathLst>
                <a:path w="660" h="184">
                  <a:moveTo>
                    <a:pt x="660" y="184"/>
                  </a:moveTo>
                  <a:lnTo>
                    <a:pt x="609" y="0"/>
                  </a:lnTo>
                  <a:lnTo>
                    <a:pt x="49" y="0"/>
                  </a:lnTo>
                  <a:lnTo>
                    <a:pt x="0" y="184"/>
                  </a:lnTo>
                  <a:lnTo>
                    <a:pt x="660" y="184"/>
                  </a:lnTo>
                  <a:close/>
                </a:path>
              </a:pathLst>
            </a:custGeom>
            <a:solidFill>
              <a:srgbClr val="63C4FF"/>
            </a:solidFill>
            <a:ln w="12700">
              <a:solidFill>
                <a:schemeClr val="tx1"/>
              </a:solidFill>
              <a:round/>
              <a:headEnd/>
              <a:tailEnd/>
            </a:ln>
          </p:spPr>
          <p:txBody>
            <a:bodyPr wrap="none" anchor="ctr"/>
            <a:lstStyle/>
            <a:p>
              <a:endParaRPr lang="fr-CH"/>
            </a:p>
          </p:txBody>
        </p:sp>
        <p:sp>
          <p:nvSpPr>
            <p:cNvPr id="274474" name="Rectangle 40"/>
            <p:cNvSpPr>
              <a:spLocks noChangeArrowheads="1"/>
            </p:cNvSpPr>
            <p:nvPr/>
          </p:nvSpPr>
          <p:spPr bwMode="auto">
            <a:xfrm>
              <a:off x="1245" y="904"/>
              <a:ext cx="1171" cy="737"/>
            </a:xfrm>
            <a:prstGeom prst="rect">
              <a:avLst/>
            </a:prstGeom>
            <a:solidFill>
              <a:schemeClr val="bg1"/>
            </a:solidFill>
            <a:ln w="12700">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a:solidFill>
                  <a:srgbClr val="000000"/>
                </a:solidFill>
                <a:latin typeface="Calibri" pitchFamily="34" charset="0"/>
                <a:ea typeface="Arial Unicode MS" pitchFamily="34" charset="-128"/>
                <a:cs typeface="Arial Unicode MS" pitchFamily="34" charset="-128"/>
              </a:endParaRPr>
            </a:p>
          </p:txBody>
        </p:sp>
        <p:sp>
          <p:nvSpPr>
            <p:cNvPr id="274475" name="Freeform 41"/>
            <p:cNvSpPr>
              <a:spLocks/>
            </p:cNvSpPr>
            <p:nvPr/>
          </p:nvSpPr>
          <p:spPr bwMode="auto">
            <a:xfrm>
              <a:off x="888" y="904"/>
              <a:ext cx="357" cy="1112"/>
            </a:xfrm>
            <a:custGeom>
              <a:avLst/>
              <a:gdLst>
                <a:gd name="T0" fmla="*/ 0 w 171"/>
                <a:gd name="T1" fmla="*/ 2533 h 845"/>
                <a:gd name="T2" fmla="*/ 3246 w 171"/>
                <a:gd name="T3" fmla="*/ 1679 h 845"/>
                <a:gd name="T4" fmla="*/ 3246 w 171"/>
                <a:gd name="T5" fmla="*/ 0 h 845"/>
                <a:gd name="T6" fmla="*/ 0 w 171"/>
                <a:gd name="T7" fmla="*/ 554 h 845"/>
                <a:gd name="T8" fmla="*/ 0 w 171"/>
                <a:gd name="T9" fmla="*/ 2533 h 845"/>
                <a:gd name="T10" fmla="*/ 0 60000 65536"/>
                <a:gd name="T11" fmla="*/ 0 60000 65536"/>
                <a:gd name="T12" fmla="*/ 0 60000 65536"/>
                <a:gd name="T13" fmla="*/ 0 60000 65536"/>
                <a:gd name="T14" fmla="*/ 0 60000 65536"/>
                <a:gd name="T15" fmla="*/ 0 w 171"/>
                <a:gd name="T16" fmla="*/ 0 h 845"/>
                <a:gd name="T17" fmla="*/ 171 w 171"/>
                <a:gd name="T18" fmla="*/ 845 h 845"/>
              </a:gdLst>
              <a:ahLst/>
              <a:cxnLst>
                <a:cxn ang="T10">
                  <a:pos x="T0" y="T1"/>
                </a:cxn>
                <a:cxn ang="T11">
                  <a:pos x="T2" y="T3"/>
                </a:cxn>
                <a:cxn ang="T12">
                  <a:pos x="T4" y="T5"/>
                </a:cxn>
                <a:cxn ang="T13">
                  <a:pos x="T6" y="T7"/>
                </a:cxn>
                <a:cxn ang="T14">
                  <a:pos x="T8" y="T9"/>
                </a:cxn>
              </a:cxnLst>
              <a:rect l="T15" t="T16" r="T17" b="T18"/>
              <a:pathLst>
                <a:path w="171" h="845">
                  <a:moveTo>
                    <a:pt x="0" y="845"/>
                  </a:moveTo>
                  <a:lnTo>
                    <a:pt x="171" y="560"/>
                  </a:lnTo>
                  <a:lnTo>
                    <a:pt x="171" y="0"/>
                  </a:lnTo>
                  <a:lnTo>
                    <a:pt x="0" y="185"/>
                  </a:lnTo>
                  <a:lnTo>
                    <a:pt x="0" y="845"/>
                  </a:lnTo>
                  <a:close/>
                </a:path>
              </a:pathLst>
            </a:custGeom>
            <a:solidFill>
              <a:schemeClr val="bg1"/>
            </a:solidFill>
            <a:ln w="12700">
              <a:solidFill>
                <a:schemeClr val="tx1"/>
              </a:solidFill>
              <a:round/>
              <a:headEnd/>
              <a:tailEnd/>
            </a:ln>
          </p:spPr>
          <p:txBody>
            <a:bodyPr wrap="none" anchor="ctr"/>
            <a:lstStyle/>
            <a:p>
              <a:endParaRPr lang="fr-CH"/>
            </a:p>
          </p:txBody>
        </p:sp>
        <p:sp>
          <p:nvSpPr>
            <p:cNvPr id="274476" name="Freeform 42"/>
            <p:cNvSpPr>
              <a:spLocks/>
            </p:cNvSpPr>
            <p:nvPr/>
          </p:nvSpPr>
          <p:spPr bwMode="auto">
            <a:xfrm>
              <a:off x="888" y="1641"/>
              <a:ext cx="1528" cy="375"/>
            </a:xfrm>
            <a:custGeom>
              <a:avLst/>
              <a:gdLst>
                <a:gd name="T0" fmla="*/ 3259 w 731"/>
                <a:gd name="T1" fmla="*/ 0 h 285"/>
                <a:gd name="T2" fmla="*/ 13955 w 731"/>
                <a:gd name="T3" fmla="*/ 0 h 285"/>
                <a:gd name="T4" fmla="*/ 12604 w 731"/>
                <a:gd name="T5" fmla="*/ 854 h 285"/>
                <a:gd name="T6" fmla="*/ 0 w 731"/>
                <a:gd name="T7" fmla="*/ 854 h 285"/>
                <a:gd name="T8" fmla="*/ 3259 w 731"/>
                <a:gd name="T9" fmla="*/ 0 h 285"/>
                <a:gd name="T10" fmla="*/ 0 60000 65536"/>
                <a:gd name="T11" fmla="*/ 0 60000 65536"/>
                <a:gd name="T12" fmla="*/ 0 60000 65536"/>
                <a:gd name="T13" fmla="*/ 0 60000 65536"/>
                <a:gd name="T14" fmla="*/ 0 60000 65536"/>
                <a:gd name="T15" fmla="*/ 0 w 731"/>
                <a:gd name="T16" fmla="*/ 0 h 285"/>
                <a:gd name="T17" fmla="*/ 731 w 731"/>
                <a:gd name="T18" fmla="*/ 285 h 285"/>
              </a:gdLst>
              <a:ahLst/>
              <a:cxnLst>
                <a:cxn ang="T10">
                  <a:pos x="T0" y="T1"/>
                </a:cxn>
                <a:cxn ang="T11">
                  <a:pos x="T2" y="T3"/>
                </a:cxn>
                <a:cxn ang="T12">
                  <a:pos x="T4" y="T5"/>
                </a:cxn>
                <a:cxn ang="T13">
                  <a:pos x="T6" y="T7"/>
                </a:cxn>
                <a:cxn ang="T14">
                  <a:pos x="T8" y="T9"/>
                </a:cxn>
              </a:cxnLst>
              <a:rect l="T15" t="T16" r="T17" b="T18"/>
              <a:pathLst>
                <a:path w="731" h="285">
                  <a:moveTo>
                    <a:pt x="171" y="0"/>
                  </a:moveTo>
                  <a:lnTo>
                    <a:pt x="731" y="0"/>
                  </a:lnTo>
                  <a:lnTo>
                    <a:pt x="660" y="285"/>
                  </a:lnTo>
                  <a:lnTo>
                    <a:pt x="0" y="285"/>
                  </a:lnTo>
                  <a:lnTo>
                    <a:pt x="171" y="0"/>
                  </a:lnTo>
                  <a:close/>
                </a:path>
              </a:pathLst>
            </a:custGeom>
            <a:solidFill>
              <a:srgbClr val="63C4FF"/>
            </a:solidFill>
            <a:ln w="12700">
              <a:solidFill>
                <a:schemeClr val="tx1"/>
              </a:solidFill>
              <a:round/>
              <a:headEnd/>
              <a:tailEnd/>
            </a:ln>
          </p:spPr>
          <p:txBody>
            <a:bodyPr wrap="none" anchor="ctr"/>
            <a:lstStyle/>
            <a:p>
              <a:endParaRPr lang="fr-CH"/>
            </a:p>
          </p:txBody>
        </p:sp>
        <p:sp>
          <p:nvSpPr>
            <p:cNvPr id="274477" name="Freeform 43"/>
            <p:cNvSpPr>
              <a:spLocks/>
            </p:cNvSpPr>
            <p:nvPr/>
          </p:nvSpPr>
          <p:spPr bwMode="auto">
            <a:xfrm>
              <a:off x="2267" y="904"/>
              <a:ext cx="149" cy="1112"/>
            </a:xfrm>
            <a:custGeom>
              <a:avLst/>
              <a:gdLst>
                <a:gd name="T0" fmla="*/ 0 w 71"/>
                <a:gd name="T1" fmla="*/ 554 h 845"/>
                <a:gd name="T2" fmla="*/ 1379 w 71"/>
                <a:gd name="T3" fmla="*/ 0 h 845"/>
                <a:gd name="T4" fmla="*/ 1379 w 71"/>
                <a:gd name="T5" fmla="*/ 1679 h 845"/>
                <a:gd name="T6" fmla="*/ 0 w 71"/>
                <a:gd name="T7" fmla="*/ 2533 h 845"/>
                <a:gd name="T8" fmla="*/ 0 w 71"/>
                <a:gd name="T9" fmla="*/ 554 h 845"/>
                <a:gd name="T10" fmla="*/ 0 60000 65536"/>
                <a:gd name="T11" fmla="*/ 0 60000 65536"/>
                <a:gd name="T12" fmla="*/ 0 60000 65536"/>
                <a:gd name="T13" fmla="*/ 0 60000 65536"/>
                <a:gd name="T14" fmla="*/ 0 60000 65536"/>
                <a:gd name="T15" fmla="*/ 0 w 71"/>
                <a:gd name="T16" fmla="*/ 0 h 845"/>
                <a:gd name="T17" fmla="*/ 71 w 71"/>
                <a:gd name="T18" fmla="*/ 845 h 845"/>
              </a:gdLst>
              <a:ahLst/>
              <a:cxnLst>
                <a:cxn ang="T10">
                  <a:pos x="T0" y="T1"/>
                </a:cxn>
                <a:cxn ang="T11">
                  <a:pos x="T2" y="T3"/>
                </a:cxn>
                <a:cxn ang="T12">
                  <a:pos x="T4" y="T5"/>
                </a:cxn>
                <a:cxn ang="T13">
                  <a:pos x="T6" y="T7"/>
                </a:cxn>
                <a:cxn ang="T14">
                  <a:pos x="T8" y="T9"/>
                </a:cxn>
              </a:cxnLst>
              <a:rect l="T15" t="T16" r="T17" b="T18"/>
              <a:pathLst>
                <a:path w="71" h="845">
                  <a:moveTo>
                    <a:pt x="0" y="185"/>
                  </a:moveTo>
                  <a:lnTo>
                    <a:pt x="71" y="0"/>
                  </a:lnTo>
                  <a:lnTo>
                    <a:pt x="71" y="560"/>
                  </a:lnTo>
                  <a:lnTo>
                    <a:pt x="0" y="845"/>
                  </a:lnTo>
                  <a:lnTo>
                    <a:pt x="0" y="185"/>
                  </a:lnTo>
                  <a:close/>
                </a:path>
              </a:pathLst>
            </a:custGeom>
            <a:solidFill>
              <a:srgbClr val="000099"/>
            </a:solidFill>
            <a:ln w="12700">
              <a:solidFill>
                <a:schemeClr val="tx1"/>
              </a:solidFill>
              <a:round/>
              <a:headEnd/>
              <a:tailEnd/>
            </a:ln>
          </p:spPr>
          <p:txBody>
            <a:bodyPr wrap="none" anchor="ctr"/>
            <a:lstStyle/>
            <a:p>
              <a:endParaRPr lang="fr-CH"/>
            </a:p>
          </p:txBody>
        </p:sp>
        <p:sp>
          <p:nvSpPr>
            <p:cNvPr id="274478" name="Rectangle 44"/>
            <p:cNvSpPr>
              <a:spLocks noChangeArrowheads="1"/>
            </p:cNvSpPr>
            <p:nvPr/>
          </p:nvSpPr>
          <p:spPr bwMode="auto">
            <a:xfrm>
              <a:off x="872" y="1148"/>
              <a:ext cx="1379" cy="868"/>
            </a:xfrm>
            <a:prstGeom prst="rect">
              <a:avLst/>
            </a:prstGeom>
            <a:solidFill>
              <a:srgbClr val="CCFFCC"/>
            </a:solidFill>
            <a:ln w="12700">
              <a:solidFill>
                <a:schemeClr val="tx1"/>
              </a:solidFill>
              <a:miter lim="800000"/>
              <a:headEnd/>
              <a:tailEnd/>
            </a:ln>
          </p:spPr>
          <p:txBody>
            <a:bodyPr lIns="45720" tIns="320040" rIns="45720"/>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3000"/>
                </a:lnSpc>
                <a:spcBef>
                  <a:spcPct val="0"/>
                </a:spcBef>
                <a:buFontTx/>
                <a:buNone/>
              </a:pPr>
              <a:endParaRPr lang="en-GB" altLang="en-US">
                <a:solidFill>
                  <a:srgbClr val="0033CC"/>
                </a:solidFill>
                <a:latin typeface="Calibri" pitchFamily="34" charset="0"/>
                <a:ea typeface="Arial Unicode MS" pitchFamily="34" charset="-128"/>
                <a:cs typeface="Arial Unicode MS" pitchFamily="34" charset="-128"/>
              </a:endParaRPr>
            </a:p>
          </p:txBody>
        </p:sp>
        <p:sp>
          <p:nvSpPr>
            <p:cNvPr id="274479" name="Freeform 45"/>
            <p:cNvSpPr>
              <a:spLocks/>
            </p:cNvSpPr>
            <p:nvPr/>
          </p:nvSpPr>
          <p:spPr bwMode="auto">
            <a:xfrm>
              <a:off x="888" y="904"/>
              <a:ext cx="1528" cy="244"/>
            </a:xfrm>
            <a:custGeom>
              <a:avLst/>
              <a:gdLst>
                <a:gd name="T0" fmla="*/ 0 w 731"/>
                <a:gd name="T1" fmla="*/ 561 h 185"/>
                <a:gd name="T2" fmla="*/ 3259 w 731"/>
                <a:gd name="T3" fmla="*/ 0 h 185"/>
                <a:gd name="T4" fmla="*/ 13955 w 731"/>
                <a:gd name="T5" fmla="*/ 0 h 185"/>
                <a:gd name="T6" fmla="*/ 12604 w 731"/>
                <a:gd name="T7" fmla="*/ 561 h 185"/>
                <a:gd name="T8" fmla="*/ 0 w 731"/>
                <a:gd name="T9" fmla="*/ 561 h 185"/>
                <a:gd name="T10" fmla="*/ 0 60000 65536"/>
                <a:gd name="T11" fmla="*/ 0 60000 65536"/>
                <a:gd name="T12" fmla="*/ 0 60000 65536"/>
                <a:gd name="T13" fmla="*/ 0 60000 65536"/>
                <a:gd name="T14" fmla="*/ 0 60000 65536"/>
                <a:gd name="T15" fmla="*/ 0 w 731"/>
                <a:gd name="T16" fmla="*/ 0 h 185"/>
                <a:gd name="T17" fmla="*/ 731 w 731"/>
                <a:gd name="T18" fmla="*/ 185 h 185"/>
              </a:gdLst>
              <a:ahLst/>
              <a:cxnLst>
                <a:cxn ang="T10">
                  <a:pos x="T0" y="T1"/>
                </a:cxn>
                <a:cxn ang="T11">
                  <a:pos x="T2" y="T3"/>
                </a:cxn>
                <a:cxn ang="T12">
                  <a:pos x="T4" y="T5"/>
                </a:cxn>
                <a:cxn ang="T13">
                  <a:pos x="T6" y="T7"/>
                </a:cxn>
                <a:cxn ang="T14">
                  <a:pos x="T8" y="T9"/>
                </a:cxn>
              </a:cxnLst>
              <a:rect l="T15" t="T16" r="T17" b="T18"/>
              <a:pathLst>
                <a:path w="731" h="185">
                  <a:moveTo>
                    <a:pt x="0" y="185"/>
                  </a:moveTo>
                  <a:lnTo>
                    <a:pt x="171" y="0"/>
                  </a:lnTo>
                  <a:lnTo>
                    <a:pt x="731" y="0"/>
                  </a:lnTo>
                  <a:lnTo>
                    <a:pt x="660" y="185"/>
                  </a:lnTo>
                  <a:lnTo>
                    <a:pt x="0" y="185"/>
                  </a:lnTo>
                  <a:close/>
                </a:path>
              </a:pathLst>
            </a:custGeom>
            <a:solidFill>
              <a:srgbClr val="63C4FF"/>
            </a:solidFill>
            <a:ln w="12700">
              <a:solidFill>
                <a:schemeClr val="tx1"/>
              </a:solidFill>
              <a:round/>
              <a:headEnd/>
              <a:tailEnd/>
            </a:ln>
          </p:spPr>
          <p:txBody>
            <a:bodyPr wrap="none" anchor="ctr"/>
            <a:lstStyle/>
            <a:p>
              <a:endParaRPr lang="fr-CH"/>
            </a:p>
          </p:txBody>
        </p:sp>
        <p:sp>
          <p:nvSpPr>
            <p:cNvPr id="274480" name="Rectangle 46"/>
            <p:cNvSpPr>
              <a:spLocks noChangeArrowheads="1"/>
            </p:cNvSpPr>
            <p:nvPr/>
          </p:nvSpPr>
          <p:spPr bwMode="auto">
            <a:xfrm flipH="1">
              <a:off x="3664" y="904"/>
              <a:ext cx="1171" cy="737"/>
            </a:xfrm>
            <a:prstGeom prst="rect">
              <a:avLst/>
            </a:prstGeom>
            <a:solidFill>
              <a:schemeClr val="bg1"/>
            </a:solidFill>
            <a:ln w="12700">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a:solidFill>
                  <a:srgbClr val="000000"/>
                </a:solidFill>
                <a:latin typeface="Calibri" pitchFamily="34" charset="0"/>
                <a:ea typeface="Arial Unicode MS" pitchFamily="34" charset="-128"/>
                <a:cs typeface="Arial Unicode MS" pitchFamily="34" charset="-128"/>
              </a:endParaRPr>
            </a:p>
          </p:txBody>
        </p:sp>
        <p:sp>
          <p:nvSpPr>
            <p:cNvPr id="274481" name="Freeform 47"/>
            <p:cNvSpPr>
              <a:spLocks/>
            </p:cNvSpPr>
            <p:nvPr/>
          </p:nvSpPr>
          <p:spPr bwMode="auto">
            <a:xfrm flipH="1">
              <a:off x="4835" y="904"/>
              <a:ext cx="357" cy="1112"/>
            </a:xfrm>
            <a:custGeom>
              <a:avLst/>
              <a:gdLst>
                <a:gd name="T0" fmla="*/ 0 w 171"/>
                <a:gd name="T1" fmla="*/ 2533 h 845"/>
                <a:gd name="T2" fmla="*/ 3246 w 171"/>
                <a:gd name="T3" fmla="*/ 1679 h 845"/>
                <a:gd name="T4" fmla="*/ 3246 w 171"/>
                <a:gd name="T5" fmla="*/ 0 h 845"/>
                <a:gd name="T6" fmla="*/ 0 w 171"/>
                <a:gd name="T7" fmla="*/ 554 h 845"/>
                <a:gd name="T8" fmla="*/ 0 w 171"/>
                <a:gd name="T9" fmla="*/ 2533 h 845"/>
                <a:gd name="T10" fmla="*/ 0 60000 65536"/>
                <a:gd name="T11" fmla="*/ 0 60000 65536"/>
                <a:gd name="T12" fmla="*/ 0 60000 65536"/>
                <a:gd name="T13" fmla="*/ 0 60000 65536"/>
                <a:gd name="T14" fmla="*/ 0 60000 65536"/>
                <a:gd name="T15" fmla="*/ 0 w 171"/>
                <a:gd name="T16" fmla="*/ 0 h 845"/>
                <a:gd name="T17" fmla="*/ 171 w 171"/>
                <a:gd name="T18" fmla="*/ 845 h 845"/>
              </a:gdLst>
              <a:ahLst/>
              <a:cxnLst>
                <a:cxn ang="T10">
                  <a:pos x="T0" y="T1"/>
                </a:cxn>
                <a:cxn ang="T11">
                  <a:pos x="T2" y="T3"/>
                </a:cxn>
                <a:cxn ang="T12">
                  <a:pos x="T4" y="T5"/>
                </a:cxn>
                <a:cxn ang="T13">
                  <a:pos x="T6" y="T7"/>
                </a:cxn>
                <a:cxn ang="T14">
                  <a:pos x="T8" y="T9"/>
                </a:cxn>
              </a:cxnLst>
              <a:rect l="T15" t="T16" r="T17" b="T18"/>
              <a:pathLst>
                <a:path w="171" h="845">
                  <a:moveTo>
                    <a:pt x="0" y="845"/>
                  </a:moveTo>
                  <a:lnTo>
                    <a:pt x="171" y="560"/>
                  </a:lnTo>
                  <a:lnTo>
                    <a:pt x="171" y="0"/>
                  </a:lnTo>
                  <a:lnTo>
                    <a:pt x="0" y="185"/>
                  </a:lnTo>
                  <a:lnTo>
                    <a:pt x="0" y="845"/>
                  </a:lnTo>
                  <a:close/>
                </a:path>
              </a:pathLst>
            </a:custGeom>
            <a:solidFill>
              <a:schemeClr val="bg1"/>
            </a:solidFill>
            <a:ln w="12700">
              <a:solidFill>
                <a:schemeClr val="tx1"/>
              </a:solidFill>
              <a:round/>
              <a:headEnd/>
              <a:tailEnd/>
            </a:ln>
          </p:spPr>
          <p:txBody>
            <a:bodyPr wrap="none" anchor="ctr"/>
            <a:lstStyle/>
            <a:p>
              <a:endParaRPr lang="fr-CH"/>
            </a:p>
          </p:txBody>
        </p:sp>
        <p:sp>
          <p:nvSpPr>
            <p:cNvPr id="274482" name="Freeform 48"/>
            <p:cNvSpPr>
              <a:spLocks/>
            </p:cNvSpPr>
            <p:nvPr/>
          </p:nvSpPr>
          <p:spPr bwMode="auto">
            <a:xfrm flipH="1">
              <a:off x="3664" y="1641"/>
              <a:ext cx="1528" cy="375"/>
            </a:xfrm>
            <a:custGeom>
              <a:avLst/>
              <a:gdLst>
                <a:gd name="T0" fmla="*/ 3259 w 731"/>
                <a:gd name="T1" fmla="*/ 0 h 285"/>
                <a:gd name="T2" fmla="*/ 13955 w 731"/>
                <a:gd name="T3" fmla="*/ 0 h 285"/>
                <a:gd name="T4" fmla="*/ 12604 w 731"/>
                <a:gd name="T5" fmla="*/ 854 h 285"/>
                <a:gd name="T6" fmla="*/ 0 w 731"/>
                <a:gd name="T7" fmla="*/ 854 h 285"/>
                <a:gd name="T8" fmla="*/ 3259 w 731"/>
                <a:gd name="T9" fmla="*/ 0 h 285"/>
                <a:gd name="T10" fmla="*/ 0 60000 65536"/>
                <a:gd name="T11" fmla="*/ 0 60000 65536"/>
                <a:gd name="T12" fmla="*/ 0 60000 65536"/>
                <a:gd name="T13" fmla="*/ 0 60000 65536"/>
                <a:gd name="T14" fmla="*/ 0 60000 65536"/>
                <a:gd name="T15" fmla="*/ 0 w 731"/>
                <a:gd name="T16" fmla="*/ 0 h 285"/>
                <a:gd name="T17" fmla="*/ 731 w 731"/>
                <a:gd name="T18" fmla="*/ 285 h 285"/>
              </a:gdLst>
              <a:ahLst/>
              <a:cxnLst>
                <a:cxn ang="T10">
                  <a:pos x="T0" y="T1"/>
                </a:cxn>
                <a:cxn ang="T11">
                  <a:pos x="T2" y="T3"/>
                </a:cxn>
                <a:cxn ang="T12">
                  <a:pos x="T4" y="T5"/>
                </a:cxn>
                <a:cxn ang="T13">
                  <a:pos x="T6" y="T7"/>
                </a:cxn>
                <a:cxn ang="T14">
                  <a:pos x="T8" y="T9"/>
                </a:cxn>
              </a:cxnLst>
              <a:rect l="T15" t="T16" r="T17" b="T18"/>
              <a:pathLst>
                <a:path w="731" h="285">
                  <a:moveTo>
                    <a:pt x="171" y="0"/>
                  </a:moveTo>
                  <a:lnTo>
                    <a:pt x="731" y="0"/>
                  </a:lnTo>
                  <a:lnTo>
                    <a:pt x="660" y="285"/>
                  </a:lnTo>
                  <a:lnTo>
                    <a:pt x="0" y="285"/>
                  </a:lnTo>
                  <a:lnTo>
                    <a:pt x="171" y="0"/>
                  </a:lnTo>
                  <a:close/>
                </a:path>
              </a:pathLst>
            </a:custGeom>
            <a:solidFill>
              <a:srgbClr val="63C4FF"/>
            </a:solidFill>
            <a:ln w="12700">
              <a:solidFill>
                <a:schemeClr val="tx1"/>
              </a:solidFill>
              <a:round/>
              <a:headEnd/>
              <a:tailEnd/>
            </a:ln>
          </p:spPr>
          <p:txBody>
            <a:bodyPr wrap="none" anchor="ctr"/>
            <a:lstStyle/>
            <a:p>
              <a:endParaRPr lang="fr-CH"/>
            </a:p>
          </p:txBody>
        </p:sp>
        <p:sp>
          <p:nvSpPr>
            <p:cNvPr id="274483" name="Freeform 49"/>
            <p:cNvSpPr>
              <a:spLocks/>
            </p:cNvSpPr>
            <p:nvPr/>
          </p:nvSpPr>
          <p:spPr bwMode="auto">
            <a:xfrm flipH="1">
              <a:off x="3664" y="904"/>
              <a:ext cx="149" cy="1112"/>
            </a:xfrm>
            <a:custGeom>
              <a:avLst/>
              <a:gdLst>
                <a:gd name="T0" fmla="*/ 0 w 71"/>
                <a:gd name="T1" fmla="*/ 554 h 845"/>
                <a:gd name="T2" fmla="*/ 1379 w 71"/>
                <a:gd name="T3" fmla="*/ 0 h 845"/>
                <a:gd name="T4" fmla="*/ 1379 w 71"/>
                <a:gd name="T5" fmla="*/ 1679 h 845"/>
                <a:gd name="T6" fmla="*/ 0 w 71"/>
                <a:gd name="T7" fmla="*/ 2533 h 845"/>
                <a:gd name="T8" fmla="*/ 0 w 71"/>
                <a:gd name="T9" fmla="*/ 554 h 845"/>
                <a:gd name="T10" fmla="*/ 0 60000 65536"/>
                <a:gd name="T11" fmla="*/ 0 60000 65536"/>
                <a:gd name="T12" fmla="*/ 0 60000 65536"/>
                <a:gd name="T13" fmla="*/ 0 60000 65536"/>
                <a:gd name="T14" fmla="*/ 0 60000 65536"/>
                <a:gd name="T15" fmla="*/ 0 w 71"/>
                <a:gd name="T16" fmla="*/ 0 h 845"/>
                <a:gd name="T17" fmla="*/ 71 w 71"/>
                <a:gd name="T18" fmla="*/ 845 h 845"/>
              </a:gdLst>
              <a:ahLst/>
              <a:cxnLst>
                <a:cxn ang="T10">
                  <a:pos x="T0" y="T1"/>
                </a:cxn>
                <a:cxn ang="T11">
                  <a:pos x="T2" y="T3"/>
                </a:cxn>
                <a:cxn ang="T12">
                  <a:pos x="T4" y="T5"/>
                </a:cxn>
                <a:cxn ang="T13">
                  <a:pos x="T6" y="T7"/>
                </a:cxn>
                <a:cxn ang="T14">
                  <a:pos x="T8" y="T9"/>
                </a:cxn>
              </a:cxnLst>
              <a:rect l="T15" t="T16" r="T17" b="T18"/>
              <a:pathLst>
                <a:path w="71" h="845">
                  <a:moveTo>
                    <a:pt x="0" y="185"/>
                  </a:moveTo>
                  <a:lnTo>
                    <a:pt x="71" y="0"/>
                  </a:lnTo>
                  <a:lnTo>
                    <a:pt x="71" y="560"/>
                  </a:lnTo>
                  <a:lnTo>
                    <a:pt x="0" y="845"/>
                  </a:lnTo>
                  <a:lnTo>
                    <a:pt x="0" y="185"/>
                  </a:lnTo>
                  <a:close/>
                </a:path>
              </a:pathLst>
            </a:custGeom>
            <a:solidFill>
              <a:srgbClr val="000099"/>
            </a:solidFill>
            <a:ln w="12700">
              <a:solidFill>
                <a:schemeClr val="tx1"/>
              </a:solidFill>
              <a:round/>
              <a:headEnd/>
              <a:tailEnd/>
            </a:ln>
          </p:spPr>
          <p:txBody>
            <a:bodyPr wrap="none" anchor="ctr"/>
            <a:lstStyle/>
            <a:p>
              <a:endParaRPr lang="fr-CH"/>
            </a:p>
          </p:txBody>
        </p:sp>
        <p:sp>
          <p:nvSpPr>
            <p:cNvPr id="274484" name="Rectangle 50"/>
            <p:cNvSpPr>
              <a:spLocks noChangeArrowheads="1"/>
            </p:cNvSpPr>
            <p:nvPr/>
          </p:nvSpPr>
          <p:spPr bwMode="auto">
            <a:xfrm flipH="1">
              <a:off x="3813" y="1147"/>
              <a:ext cx="1379" cy="868"/>
            </a:xfrm>
            <a:prstGeom prst="rect">
              <a:avLst/>
            </a:prstGeom>
            <a:solidFill>
              <a:srgbClr val="FF0000"/>
            </a:solidFill>
            <a:ln w="12700">
              <a:solidFill>
                <a:schemeClr val="tx1"/>
              </a:solidFill>
              <a:miter lim="800000"/>
              <a:headEnd/>
              <a:tailEnd/>
            </a:ln>
          </p:spPr>
          <p:txBody>
            <a:bodyPr lIns="45720" tIns="320040" rIns="45720"/>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3000"/>
                </a:lnSpc>
                <a:spcBef>
                  <a:spcPct val="0"/>
                </a:spcBef>
                <a:buFontTx/>
                <a:buNone/>
              </a:pPr>
              <a:endParaRPr lang="en-GB" altLang="en-US">
                <a:solidFill>
                  <a:srgbClr val="0033CC"/>
                </a:solidFill>
                <a:latin typeface="Calibri" pitchFamily="34" charset="0"/>
                <a:ea typeface="Arial Unicode MS" pitchFamily="34" charset="-128"/>
                <a:cs typeface="Arial Unicode MS" pitchFamily="34" charset="-128"/>
              </a:endParaRPr>
            </a:p>
          </p:txBody>
        </p:sp>
        <p:sp>
          <p:nvSpPr>
            <p:cNvPr id="274485" name="Freeform 51"/>
            <p:cNvSpPr>
              <a:spLocks/>
            </p:cNvSpPr>
            <p:nvPr/>
          </p:nvSpPr>
          <p:spPr bwMode="auto">
            <a:xfrm flipH="1">
              <a:off x="3664" y="904"/>
              <a:ext cx="1528" cy="244"/>
            </a:xfrm>
            <a:custGeom>
              <a:avLst/>
              <a:gdLst>
                <a:gd name="T0" fmla="*/ 0 w 731"/>
                <a:gd name="T1" fmla="*/ 561 h 185"/>
                <a:gd name="T2" fmla="*/ 3259 w 731"/>
                <a:gd name="T3" fmla="*/ 0 h 185"/>
                <a:gd name="T4" fmla="*/ 13955 w 731"/>
                <a:gd name="T5" fmla="*/ 0 h 185"/>
                <a:gd name="T6" fmla="*/ 12604 w 731"/>
                <a:gd name="T7" fmla="*/ 561 h 185"/>
                <a:gd name="T8" fmla="*/ 0 w 731"/>
                <a:gd name="T9" fmla="*/ 561 h 185"/>
                <a:gd name="T10" fmla="*/ 0 60000 65536"/>
                <a:gd name="T11" fmla="*/ 0 60000 65536"/>
                <a:gd name="T12" fmla="*/ 0 60000 65536"/>
                <a:gd name="T13" fmla="*/ 0 60000 65536"/>
                <a:gd name="T14" fmla="*/ 0 60000 65536"/>
                <a:gd name="T15" fmla="*/ 0 w 731"/>
                <a:gd name="T16" fmla="*/ 0 h 185"/>
                <a:gd name="T17" fmla="*/ 731 w 731"/>
                <a:gd name="T18" fmla="*/ 185 h 185"/>
              </a:gdLst>
              <a:ahLst/>
              <a:cxnLst>
                <a:cxn ang="T10">
                  <a:pos x="T0" y="T1"/>
                </a:cxn>
                <a:cxn ang="T11">
                  <a:pos x="T2" y="T3"/>
                </a:cxn>
                <a:cxn ang="T12">
                  <a:pos x="T4" y="T5"/>
                </a:cxn>
                <a:cxn ang="T13">
                  <a:pos x="T6" y="T7"/>
                </a:cxn>
                <a:cxn ang="T14">
                  <a:pos x="T8" y="T9"/>
                </a:cxn>
              </a:cxnLst>
              <a:rect l="T15" t="T16" r="T17" b="T18"/>
              <a:pathLst>
                <a:path w="731" h="185">
                  <a:moveTo>
                    <a:pt x="0" y="185"/>
                  </a:moveTo>
                  <a:lnTo>
                    <a:pt x="171" y="0"/>
                  </a:lnTo>
                  <a:lnTo>
                    <a:pt x="731" y="0"/>
                  </a:lnTo>
                  <a:lnTo>
                    <a:pt x="660" y="185"/>
                  </a:lnTo>
                  <a:lnTo>
                    <a:pt x="0" y="185"/>
                  </a:lnTo>
                  <a:close/>
                </a:path>
              </a:pathLst>
            </a:custGeom>
            <a:solidFill>
              <a:srgbClr val="63C4FF"/>
            </a:solidFill>
            <a:ln w="12700">
              <a:solidFill>
                <a:schemeClr val="tx1"/>
              </a:solidFill>
              <a:round/>
              <a:headEnd/>
              <a:tailEnd/>
            </a:ln>
          </p:spPr>
          <p:txBody>
            <a:bodyPr wrap="none" anchor="ctr"/>
            <a:lstStyle/>
            <a:p>
              <a:endParaRPr lang="fr-CH"/>
            </a:p>
          </p:txBody>
        </p:sp>
        <p:sp>
          <p:nvSpPr>
            <p:cNvPr id="274486" name="Rectangle 52"/>
            <p:cNvSpPr>
              <a:spLocks noChangeArrowheads="1"/>
            </p:cNvSpPr>
            <p:nvPr/>
          </p:nvSpPr>
          <p:spPr bwMode="auto">
            <a:xfrm flipH="1">
              <a:off x="2453" y="904"/>
              <a:ext cx="1173" cy="73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a:solidFill>
                  <a:srgbClr val="000000"/>
                </a:solidFill>
                <a:latin typeface="Calibri" pitchFamily="34" charset="0"/>
                <a:ea typeface="Arial Unicode MS" pitchFamily="34" charset="-128"/>
                <a:cs typeface="Arial Unicode MS" pitchFamily="34" charset="-128"/>
              </a:endParaRPr>
            </a:p>
          </p:txBody>
        </p:sp>
        <p:sp>
          <p:nvSpPr>
            <p:cNvPr id="274487" name="Freeform 53"/>
            <p:cNvSpPr>
              <a:spLocks/>
            </p:cNvSpPr>
            <p:nvPr/>
          </p:nvSpPr>
          <p:spPr bwMode="auto">
            <a:xfrm>
              <a:off x="3626" y="904"/>
              <a:ext cx="106" cy="1112"/>
            </a:xfrm>
            <a:custGeom>
              <a:avLst/>
              <a:gdLst>
                <a:gd name="T0" fmla="*/ 950 w 51"/>
                <a:gd name="T1" fmla="*/ 2533 h 845"/>
                <a:gd name="T2" fmla="*/ 0 w 51"/>
                <a:gd name="T3" fmla="*/ 1682 h 845"/>
                <a:gd name="T4" fmla="*/ 0 w 51"/>
                <a:gd name="T5" fmla="*/ 0 h 845"/>
                <a:gd name="T6" fmla="*/ 950 w 51"/>
                <a:gd name="T7" fmla="*/ 554 h 845"/>
                <a:gd name="T8" fmla="*/ 950 w 51"/>
                <a:gd name="T9" fmla="*/ 2533 h 845"/>
                <a:gd name="T10" fmla="*/ 0 60000 65536"/>
                <a:gd name="T11" fmla="*/ 0 60000 65536"/>
                <a:gd name="T12" fmla="*/ 0 60000 65536"/>
                <a:gd name="T13" fmla="*/ 0 60000 65536"/>
                <a:gd name="T14" fmla="*/ 0 60000 65536"/>
                <a:gd name="T15" fmla="*/ 0 w 51"/>
                <a:gd name="T16" fmla="*/ 0 h 845"/>
                <a:gd name="T17" fmla="*/ 51 w 51"/>
                <a:gd name="T18" fmla="*/ 845 h 845"/>
              </a:gdLst>
              <a:ahLst/>
              <a:cxnLst>
                <a:cxn ang="T10">
                  <a:pos x="T0" y="T1"/>
                </a:cxn>
                <a:cxn ang="T11">
                  <a:pos x="T2" y="T3"/>
                </a:cxn>
                <a:cxn ang="T12">
                  <a:pos x="T4" y="T5"/>
                </a:cxn>
                <a:cxn ang="T13">
                  <a:pos x="T6" y="T7"/>
                </a:cxn>
                <a:cxn ang="T14">
                  <a:pos x="T8" y="T9"/>
                </a:cxn>
              </a:cxnLst>
              <a:rect l="T15" t="T16" r="T17" b="T18"/>
              <a:pathLst>
                <a:path w="51" h="845">
                  <a:moveTo>
                    <a:pt x="51" y="845"/>
                  </a:moveTo>
                  <a:lnTo>
                    <a:pt x="0" y="561"/>
                  </a:lnTo>
                  <a:lnTo>
                    <a:pt x="0" y="0"/>
                  </a:lnTo>
                  <a:lnTo>
                    <a:pt x="51" y="185"/>
                  </a:lnTo>
                  <a:lnTo>
                    <a:pt x="51" y="845"/>
                  </a:lnTo>
                  <a:close/>
                </a:path>
              </a:pathLst>
            </a:custGeom>
            <a:solidFill>
              <a:srgbClr val="000099"/>
            </a:solidFill>
            <a:ln w="12700">
              <a:solidFill>
                <a:schemeClr val="tx1"/>
              </a:solidFill>
              <a:round/>
              <a:headEnd/>
              <a:tailEnd/>
            </a:ln>
          </p:spPr>
          <p:txBody>
            <a:bodyPr wrap="none" anchor="ctr"/>
            <a:lstStyle/>
            <a:p>
              <a:endParaRPr lang="fr-CH"/>
            </a:p>
          </p:txBody>
        </p:sp>
        <p:sp>
          <p:nvSpPr>
            <p:cNvPr id="274488" name="Freeform 54"/>
            <p:cNvSpPr>
              <a:spLocks/>
            </p:cNvSpPr>
            <p:nvPr/>
          </p:nvSpPr>
          <p:spPr bwMode="auto">
            <a:xfrm>
              <a:off x="2351" y="1642"/>
              <a:ext cx="1381" cy="373"/>
            </a:xfrm>
            <a:custGeom>
              <a:avLst/>
              <a:gdLst>
                <a:gd name="T0" fmla="*/ 11672 w 660"/>
                <a:gd name="T1" fmla="*/ 0 h 284"/>
                <a:gd name="T2" fmla="*/ 946 w 660"/>
                <a:gd name="T3" fmla="*/ 0 h 284"/>
                <a:gd name="T4" fmla="*/ 0 w 660"/>
                <a:gd name="T5" fmla="*/ 846 h 284"/>
                <a:gd name="T6" fmla="*/ 12653 w 660"/>
                <a:gd name="T7" fmla="*/ 846 h 284"/>
                <a:gd name="T8" fmla="*/ 11672 w 660"/>
                <a:gd name="T9" fmla="*/ 0 h 284"/>
                <a:gd name="T10" fmla="*/ 0 60000 65536"/>
                <a:gd name="T11" fmla="*/ 0 60000 65536"/>
                <a:gd name="T12" fmla="*/ 0 60000 65536"/>
                <a:gd name="T13" fmla="*/ 0 60000 65536"/>
                <a:gd name="T14" fmla="*/ 0 60000 65536"/>
                <a:gd name="T15" fmla="*/ 0 w 660"/>
                <a:gd name="T16" fmla="*/ 0 h 284"/>
                <a:gd name="T17" fmla="*/ 660 w 660"/>
                <a:gd name="T18" fmla="*/ 284 h 284"/>
              </a:gdLst>
              <a:ahLst/>
              <a:cxnLst>
                <a:cxn ang="T10">
                  <a:pos x="T0" y="T1"/>
                </a:cxn>
                <a:cxn ang="T11">
                  <a:pos x="T2" y="T3"/>
                </a:cxn>
                <a:cxn ang="T12">
                  <a:pos x="T4" y="T5"/>
                </a:cxn>
                <a:cxn ang="T13">
                  <a:pos x="T6" y="T7"/>
                </a:cxn>
                <a:cxn ang="T14">
                  <a:pos x="T8" y="T9"/>
                </a:cxn>
              </a:cxnLst>
              <a:rect l="T15" t="T16" r="T17" b="T18"/>
              <a:pathLst>
                <a:path w="660" h="284">
                  <a:moveTo>
                    <a:pt x="609" y="0"/>
                  </a:moveTo>
                  <a:lnTo>
                    <a:pt x="49" y="0"/>
                  </a:lnTo>
                  <a:lnTo>
                    <a:pt x="0" y="284"/>
                  </a:lnTo>
                  <a:lnTo>
                    <a:pt x="660" y="284"/>
                  </a:lnTo>
                  <a:lnTo>
                    <a:pt x="609" y="0"/>
                  </a:lnTo>
                  <a:close/>
                </a:path>
              </a:pathLst>
            </a:custGeom>
            <a:solidFill>
              <a:srgbClr val="63C4FF"/>
            </a:solidFill>
            <a:ln w="12700">
              <a:solidFill>
                <a:schemeClr val="tx1"/>
              </a:solidFill>
              <a:round/>
              <a:headEnd/>
              <a:tailEnd/>
            </a:ln>
          </p:spPr>
          <p:txBody>
            <a:bodyPr wrap="none" anchor="ctr"/>
            <a:lstStyle/>
            <a:p>
              <a:endParaRPr lang="fr-CH"/>
            </a:p>
          </p:txBody>
        </p:sp>
        <p:sp>
          <p:nvSpPr>
            <p:cNvPr id="274489" name="Freeform 55"/>
            <p:cNvSpPr>
              <a:spLocks/>
            </p:cNvSpPr>
            <p:nvPr/>
          </p:nvSpPr>
          <p:spPr bwMode="auto">
            <a:xfrm>
              <a:off x="2351" y="902"/>
              <a:ext cx="102" cy="1114"/>
            </a:xfrm>
            <a:custGeom>
              <a:avLst/>
              <a:gdLst>
                <a:gd name="T0" fmla="*/ 0 w 49"/>
                <a:gd name="T1" fmla="*/ 560 h 847"/>
                <a:gd name="T2" fmla="*/ 918 w 49"/>
                <a:gd name="T3" fmla="*/ 0 h 847"/>
                <a:gd name="T4" fmla="*/ 918 w 49"/>
                <a:gd name="T5" fmla="*/ 1680 h 847"/>
                <a:gd name="T6" fmla="*/ 0 w 49"/>
                <a:gd name="T7" fmla="*/ 2534 h 847"/>
                <a:gd name="T8" fmla="*/ 0 w 49"/>
                <a:gd name="T9" fmla="*/ 560 h 847"/>
                <a:gd name="T10" fmla="*/ 0 60000 65536"/>
                <a:gd name="T11" fmla="*/ 0 60000 65536"/>
                <a:gd name="T12" fmla="*/ 0 60000 65536"/>
                <a:gd name="T13" fmla="*/ 0 60000 65536"/>
                <a:gd name="T14" fmla="*/ 0 60000 65536"/>
                <a:gd name="T15" fmla="*/ 0 w 49"/>
                <a:gd name="T16" fmla="*/ 0 h 847"/>
                <a:gd name="T17" fmla="*/ 49 w 49"/>
                <a:gd name="T18" fmla="*/ 847 h 847"/>
              </a:gdLst>
              <a:ahLst/>
              <a:cxnLst>
                <a:cxn ang="T10">
                  <a:pos x="T0" y="T1"/>
                </a:cxn>
                <a:cxn ang="T11">
                  <a:pos x="T2" y="T3"/>
                </a:cxn>
                <a:cxn ang="T12">
                  <a:pos x="T4" y="T5"/>
                </a:cxn>
                <a:cxn ang="T13">
                  <a:pos x="T6" y="T7"/>
                </a:cxn>
                <a:cxn ang="T14">
                  <a:pos x="T8" y="T9"/>
                </a:cxn>
              </a:cxnLst>
              <a:rect l="T15" t="T16" r="T17" b="T18"/>
              <a:pathLst>
                <a:path w="49" h="847">
                  <a:moveTo>
                    <a:pt x="0" y="187"/>
                  </a:moveTo>
                  <a:lnTo>
                    <a:pt x="49" y="0"/>
                  </a:lnTo>
                  <a:lnTo>
                    <a:pt x="49" y="561"/>
                  </a:lnTo>
                  <a:lnTo>
                    <a:pt x="0" y="847"/>
                  </a:lnTo>
                  <a:lnTo>
                    <a:pt x="0" y="187"/>
                  </a:lnTo>
                  <a:close/>
                </a:path>
              </a:pathLst>
            </a:custGeom>
            <a:solidFill>
              <a:srgbClr val="000099"/>
            </a:solidFill>
            <a:ln w="12700">
              <a:solidFill>
                <a:schemeClr val="tx1"/>
              </a:solidFill>
              <a:round/>
              <a:headEnd/>
              <a:tailEnd/>
            </a:ln>
          </p:spPr>
          <p:txBody>
            <a:bodyPr wrap="none" anchor="ctr"/>
            <a:lstStyle/>
            <a:p>
              <a:endParaRPr lang="fr-CH"/>
            </a:p>
          </p:txBody>
        </p:sp>
        <p:sp>
          <p:nvSpPr>
            <p:cNvPr id="274490" name="Rectangle 56"/>
            <p:cNvSpPr>
              <a:spLocks noChangeArrowheads="1"/>
            </p:cNvSpPr>
            <p:nvPr/>
          </p:nvSpPr>
          <p:spPr bwMode="auto">
            <a:xfrm flipH="1">
              <a:off x="2351" y="1148"/>
              <a:ext cx="1380" cy="868"/>
            </a:xfrm>
            <a:prstGeom prst="rect">
              <a:avLst/>
            </a:prstGeom>
            <a:solidFill>
              <a:srgbClr val="FF9900"/>
            </a:solidFill>
            <a:ln w="12700">
              <a:solidFill>
                <a:schemeClr val="tx1"/>
              </a:solidFill>
              <a:miter lim="800000"/>
              <a:headEnd/>
              <a:tailEnd/>
            </a:ln>
          </p:spPr>
          <p:txBody>
            <a:bodyPr lIns="45720" tIns="320040" rIns="45720"/>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3000"/>
                </a:lnSpc>
                <a:spcBef>
                  <a:spcPct val="0"/>
                </a:spcBef>
                <a:buFontTx/>
                <a:buNone/>
              </a:pPr>
              <a:endParaRPr lang="en-GB" altLang="en-US">
                <a:solidFill>
                  <a:srgbClr val="0033CC"/>
                </a:solidFill>
                <a:latin typeface="Calibri" pitchFamily="34" charset="0"/>
                <a:ea typeface="Arial Unicode MS" pitchFamily="34" charset="-128"/>
                <a:cs typeface="Arial Unicode MS" pitchFamily="34" charset="-128"/>
              </a:endParaRPr>
            </a:p>
          </p:txBody>
        </p:sp>
        <p:sp>
          <p:nvSpPr>
            <p:cNvPr id="274491" name="Freeform 57"/>
            <p:cNvSpPr>
              <a:spLocks/>
            </p:cNvSpPr>
            <p:nvPr/>
          </p:nvSpPr>
          <p:spPr bwMode="auto">
            <a:xfrm>
              <a:off x="2351" y="904"/>
              <a:ext cx="1381" cy="243"/>
            </a:xfrm>
            <a:custGeom>
              <a:avLst/>
              <a:gdLst>
                <a:gd name="T0" fmla="*/ 12653 w 660"/>
                <a:gd name="T1" fmla="*/ 560 h 184"/>
                <a:gd name="T2" fmla="*/ 11672 w 660"/>
                <a:gd name="T3" fmla="*/ 0 h 184"/>
                <a:gd name="T4" fmla="*/ 946 w 660"/>
                <a:gd name="T5" fmla="*/ 0 h 184"/>
                <a:gd name="T6" fmla="*/ 0 w 660"/>
                <a:gd name="T7" fmla="*/ 560 h 184"/>
                <a:gd name="T8" fmla="*/ 12653 w 660"/>
                <a:gd name="T9" fmla="*/ 560 h 184"/>
                <a:gd name="T10" fmla="*/ 0 60000 65536"/>
                <a:gd name="T11" fmla="*/ 0 60000 65536"/>
                <a:gd name="T12" fmla="*/ 0 60000 65536"/>
                <a:gd name="T13" fmla="*/ 0 60000 65536"/>
                <a:gd name="T14" fmla="*/ 0 60000 65536"/>
                <a:gd name="T15" fmla="*/ 0 w 660"/>
                <a:gd name="T16" fmla="*/ 0 h 184"/>
                <a:gd name="T17" fmla="*/ 660 w 660"/>
                <a:gd name="T18" fmla="*/ 184 h 184"/>
              </a:gdLst>
              <a:ahLst/>
              <a:cxnLst>
                <a:cxn ang="T10">
                  <a:pos x="T0" y="T1"/>
                </a:cxn>
                <a:cxn ang="T11">
                  <a:pos x="T2" y="T3"/>
                </a:cxn>
                <a:cxn ang="T12">
                  <a:pos x="T4" y="T5"/>
                </a:cxn>
                <a:cxn ang="T13">
                  <a:pos x="T6" y="T7"/>
                </a:cxn>
                <a:cxn ang="T14">
                  <a:pos x="T8" y="T9"/>
                </a:cxn>
              </a:cxnLst>
              <a:rect l="T15" t="T16" r="T17" b="T18"/>
              <a:pathLst>
                <a:path w="660" h="184">
                  <a:moveTo>
                    <a:pt x="660" y="184"/>
                  </a:moveTo>
                  <a:lnTo>
                    <a:pt x="609" y="0"/>
                  </a:lnTo>
                  <a:lnTo>
                    <a:pt x="49" y="0"/>
                  </a:lnTo>
                  <a:lnTo>
                    <a:pt x="0" y="184"/>
                  </a:lnTo>
                  <a:lnTo>
                    <a:pt x="660" y="184"/>
                  </a:lnTo>
                  <a:close/>
                </a:path>
              </a:pathLst>
            </a:custGeom>
            <a:solidFill>
              <a:srgbClr val="63C4FF"/>
            </a:solidFill>
            <a:ln w="12700">
              <a:solidFill>
                <a:schemeClr val="tx1"/>
              </a:solidFill>
              <a:round/>
              <a:headEnd/>
              <a:tailEnd/>
            </a:ln>
          </p:spPr>
          <p:txBody>
            <a:bodyPr wrap="none" anchor="ctr"/>
            <a:lstStyle/>
            <a:p>
              <a:endParaRPr lang="fr-CH"/>
            </a:p>
          </p:txBody>
        </p:sp>
        <p:sp>
          <p:nvSpPr>
            <p:cNvPr id="274492" name="Text Box 58"/>
            <p:cNvSpPr txBox="1">
              <a:spLocks noChangeArrowheads="1"/>
            </p:cNvSpPr>
            <p:nvPr/>
          </p:nvSpPr>
          <p:spPr bwMode="auto">
            <a:xfrm>
              <a:off x="894" y="1147"/>
              <a:ext cx="137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dirty="0" smtClean="0">
                  <a:solidFill>
                    <a:srgbClr val="0033CC"/>
                  </a:solidFill>
                  <a:latin typeface="Calibri" pitchFamily="34" charset="0"/>
                  <a:ea typeface="Arial Unicode MS" pitchFamily="34" charset="-128"/>
                  <a:cs typeface="Arial Unicode MS" pitchFamily="34" charset="-128"/>
                </a:rPr>
                <a:t>Relations</a:t>
              </a:r>
              <a:endParaRPr lang="en-US" altLang="en-US" dirty="0">
                <a:solidFill>
                  <a:srgbClr val="0033CC"/>
                </a:solidFill>
                <a:latin typeface="Calibri" pitchFamily="34" charset="0"/>
                <a:ea typeface="Arial Unicode MS" pitchFamily="34" charset="-128"/>
                <a:cs typeface="Arial Unicode MS" pitchFamily="34" charset="-128"/>
              </a:endParaRPr>
            </a:p>
          </p:txBody>
        </p:sp>
        <p:sp>
          <p:nvSpPr>
            <p:cNvPr id="274493" name="Text Box 59"/>
            <p:cNvSpPr txBox="1">
              <a:spLocks noChangeArrowheads="1"/>
            </p:cNvSpPr>
            <p:nvPr/>
          </p:nvSpPr>
          <p:spPr bwMode="auto">
            <a:xfrm>
              <a:off x="2359" y="1147"/>
              <a:ext cx="137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dirty="0" smtClean="0">
                  <a:solidFill>
                    <a:srgbClr val="0033CC"/>
                  </a:solidFill>
                  <a:latin typeface="Calibri" pitchFamily="34" charset="0"/>
                  <a:ea typeface="Arial Unicode MS" pitchFamily="34" charset="-128"/>
                  <a:cs typeface="Arial Unicode MS" pitchFamily="34" charset="-128"/>
                </a:rPr>
                <a:t>Temps</a:t>
              </a:r>
              <a:endParaRPr lang="en-US" altLang="en-US" dirty="0">
                <a:solidFill>
                  <a:srgbClr val="0033CC"/>
                </a:solidFill>
                <a:latin typeface="Calibri" pitchFamily="34" charset="0"/>
                <a:ea typeface="Arial Unicode MS" pitchFamily="34" charset="-128"/>
                <a:cs typeface="Arial Unicode MS" pitchFamily="34" charset="-128"/>
              </a:endParaRPr>
            </a:p>
          </p:txBody>
        </p:sp>
        <p:sp>
          <p:nvSpPr>
            <p:cNvPr id="274494" name="Text Box 60"/>
            <p:cNvSpPr txBox="1">
              <a:spLocks noChangeArrowheads="1"/>
            </p:cNvSpPr>
            <p:nvPr/>
          </p:nvSpPr>
          <p:spPr bwMode="auto">
            <a:xfrm>
              <a:off x="3819" y="1147"/>
              <a:ext cx="1373" cy="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300">
                  <a:solidFill>
                    <a:srgbClr val="0033CC"/>
                  </a:solidFill>
                  <a:latin typeface="Calibri" pitchFamily="34" charset="0"/>
                  <a:ea typeface="Arial Unicode MS" pitchFamily="34" charset="-128"/>
                  <a:cs typeface="Arial Unicode MS" pitchFamily="34" charset="-128"/>
                </a:rPr>
                <a:t>Communication</a:t>
              </a:r>
            </a:p>
          </p:txBody>
        </p:sp>
        <p:sp>
          <p:nvSpPr>
            <p:cNvPr id="274495" name="Text Box 61"/>
            <p:cNvSpPr txBox="1">
              <a:spLocks noChangeArrowheads="1"/>
            </p:cNvSpPr>
            <p:nvPr/>
          </p:nvSpPr>
          <p:spPr bwMode="auto">
            <a:xfrm>
              <a:off x="894" y="2061"/>
              <a:ext cx="137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CH" altLang="en-US" dirty="0" err="1" smtClean="0">
                  <a:solidFill>
                    <a:srgbClr val="0033CC"/>
                  </a:solidFill>
                  <a:latin typeface="Calibri" pitchFamily="34" charset="0"/>
                  <a:ea typeface="Arial Unicode MS" pitchFamily="34" charset="-128"/>
                  <a:cs typeface="Arial Unicode MS" pitchFamily="34" charset="-128"/>
                </a:rPr>
                <a:t>Hierarchie</a:t>
              </a:r>
              <a:endParaRPr lang="fr-CH" altLang="en-US" dirty="0">
                <a:solidFill>
                  <a:srgbClr val="0033CC"/>
                </a:solidFill>
                <a:latin typeface="Calibri" pitchFamily="34" charset="0"/>
                <a:ea typeface="Arial Unicode MS" pitchFamily="34" charset="-128"/>
                <a:cs typeface="Arial Unicode MS" pitchFamily="34" charset="-128"/>
              </a:endParaRPr>
            </a:p>
          </p:txBody>
        </p:sp>
        <p:sp>
          <p:nvSpPr>
            <p:cNvPr id="274496" name="Text Box 62"/>
            <p:cNvSpPr txBox="1">
              <a:spLocks noChangeArrowheads="1"/>
            </p:cNvSpPr>
            <p:nvPr/>
          </p:nvSpPr>
          <p:spPr bwMode="auto">
            <a:xfrm>
              <a:off x="2359" y="2061"/>
              <a:ext cx="1373"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CH" altLang="en-US" dirty="0" smtClean="0">
                  <a:solidFill>
                    <a:srgbClr val="0033CC"/>
                  </a:solidFill>
                  <a:latin typeface="Calibri" pitchFamily="34" charset="0"/>
                  <a:ea typeface="Arial Unicode MS" pitchFamily="34" charset="-128"/>
                  <a:cs typeface="Arial Unicode MS" pitchFamily="34" charset="-128"/>
                </a:rPr>
                <a:t>Accession à un statut</a:t>
              </a:r>
              <a:endParaRPr lang="fr-CH" altLang="en-US" dirty="0">
                <a:solidFill>
                  <a:srgbClr val="0033CC"/>
                </a:solidFill>
                <a:latin typeface="Calibri" pitchFamily="34" charset="0"/>
                <a:ea typeface="Arial Unicode MS" pitchFamily="34" charset="-128"/>
                <a:cs typeface="Arial Unicode MS" pitchFamily="34" charset="-128"/>
              </a:endParaRPr>
            </a:p>
          </p:txBody>
        </p:sp>
        <p:sp>
          <p:nvSpPr>
            <p:cNvPr id="274497" name="Text Box 63"/>
            <p:cNvSpPr txBox="1">
              <a:spLocks noChangeArrowheads="1"/>
            </p:cNvSpPr>
            <p:nvPr/>
          </p:nvSpPr>
          <p:spPr bwMode="auto">
            <a:xfrm>
              <a:off x="3819" y="2061"/>
              <a:ext cx="137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CH" altLang="en-US" dirty="0" smtClean="0">
                  <a:solidFill>
                    <a:srgbClr val="0033CC"/>
                  </a:solidFill>
                  <a:latin typeface="Calibri" pitchFamily="34" charset="0"/>
                  <a:ea typeface="Arial Unicode MS" pitchFamily="34" charset="-128"/>
                  <a:cs typeface="Arial Unicode MS" pitchFamily="34" charset="-128"/>
                </a:rPr>
                <a:t>Espace</a:t>
              </a:r>
              <a:endParaRPr lang="fr-CH" altLang="en-US" dirty="0">
                <a:solidFill>
                  <a:srgbClr val="0033CC"/>
                </a:solidFill>
                <a:latin typeface="Calibri" pitchFamily="34" charset="0"/>
                <a:ea typeface="Arial Unicode MS" pitchFamily="34" charset="-128"/>
                <a:cs typeface="Arial Unicode MS" pitchFamily="34" charset="-128"/>
              </a:endParaRPr>
            </a:p>
          </p:txBody>
        </p:sp>
        <p:sp>
          <p:nvSpPr>
            <p:cNvPr id="274498" name="Text Box 65"/>
            <p:cNvSpPr txBox="1">
              <a:spLocks noChangeArrowheads="1"/>
            </p:cNvSpPr>
            <p:nvPr/>
          </p:nvSpPr>
          <p:spPr bwMode="auto">
            <a:xfrm>
              <a:off x="2463" y="2975"/>
              <a:ext cx="115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CH" altLang="en-US" dirty="0" smtClean="0">
                  <a:solidFill>
                    <a:srgbClr val="0033CC"/>
                  </a:solidFill>
                  <a:latin typeface="Calibri" pitchFamily="34" charset="0"/>
                  <a:ea typeface="Arial Unicode MS" pitchFamily="34" charset="-128"/>
                  <a:cs typeface="Arial Unicode MS" pitchFamily="34" charset="-128"/>
                </a:rPr>
                <a:t>Réceptivité</a:t>
              </a:r>
              <a:endParaRPr lang="fr-CH" altLang="en-US" dirty="0" smtClean="0">
                <a:solidFill>
                  <a:srgbClr val="000000"/>
                </a:solidFill>
                <a:latin typeface="Calibri" pitchFamily="34" charset="0"/>
                <a:ea typeface="Arial Unicode MS" pitchFamily="34" charset="-128"/>
                <a:cs typeface="Arial Unicode MS" pitchFamily="34" charset="-128"/>
              </a:endParaRPr>
            </a:p>
            <a:p>
              <a:pPr algn="ctr">
                <a:spcBef>
                  <a:spcPct val="0"/>
                </a:spcBef>
                <a:buFontTx/>
                <a:buNone/>
              </a:pPr>
              <a:r>
                <a:rPr lang="fr-CH" altLang="en-US" dirty="0" smtClean="0">
                  <a:solidFill>
                    <a:srgbClr val="0033CC"/>
                  </a:solidFill>
                  <a:latin typeface="Calibri" pitchFamily="34" charset="0"/>
                  <a:ea typeface="Arial Unicode MS" pitchFamily="34" charset="-128"/>
                  <a:cs typeface="Arial Unicode MS" pitchFamily="34" charset="-128"/>
                </a:rPr>
                <a:t>à la diversité</a:t>
              </a:r>
              <a:endParaRPr lang="fr-CH" altLang="en-US" dirty="0">
                <a:solidFill>
                  <a:srgbClr val="0033CC"/>
                </a:solidFill>
                <a:latin typeface="Calibri" pitchFamily="34" charset="0"/>
                <a:ea typeface="Arial Unicode MS" pitchFamily="34" charset="-128"/>
                <a:cs typeface="Arial Unicode MS" pitchFamily="34" charset="-128"/>
              </a:endParaRPr>
            </a:p>
          </p:txBody>
        </p:sp>
        <p:sp>
          <p:nvSpPr>
            <p:cNvPr id="274499" name="Text Box 66"/>
            <p:cNvSpPr txBox="1">
              <a:spLocks noChangeArrowheads="1"/>
            </p:cNvSpPr>
            <p:nvPr/>
          </p:nvSpPr>
          <p:spPr bwMode="auto">
            <a:xfrm>
              <a:off x="3819" y="2975"/>
              <a:ext cx="1373"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CH" altLang="en-US" dirty="0" smtClean="0">
                  <a:solidFill>
                    <a:srgbClr val="0033CC"/>
                  </a:solidFill>
                  <a:latin typeface="Calibri" pitchFamily="34" charset="0"/>
                  <a:ea typeface="Arial Unicode MS" pitchFamily="34" charset="-128"/>
                  <a:cs typeface="Arial Unicode MS" pitchFamily="34" charset="-128"/>
                </a:rPr>
                <a:t>Changement</a:t>
              </a:r>
              <a:r>
                <a:rPr lang="fr-CH" altLang="en-US" dirty="0" smtClean="0">
                  <a:solidFill>
                    <a:srgbClr val="000000"/>
                  </a:solidFill>
                  <a:latin typeface="Calibri" pitchFamily="34" charset="0"/>
                  <a:ea typeface="Arial Unicode MS" pitchFamily="34" charset="-128"/>
                  <a:cs typeface="Arial Unicode MS" pitchFamily="34" charset="-128"/>
                </a:rPr>
                <a:t> </a:t>
              </a:r>
              <a:r>
                <a:rPr lang="fr-CH" altLang="en-US" dirty="0" smtClean="0">
                  <a:solidFill>
                    <a:srgbClr val="0033CC"/>
                  </a:solidFill>
                  <a:latin typeface="Calibri" pitchFamily="34" charset="0"/>
                  <a:ea typeface="Arial Unicode MS" pitchFamily="34" charset="-128"/>
                  <a:cs typeface="Arial Unicode MS" pitchFamily="34" charset="-128"/>
                </a:rPr>
                <a:t>Tolérance</a:t>
              </a:r>
              <a:endParaRPr lang="fr-CH" altLang="en-US" dirty="0">
                <a:solidFill>
                  <a:srgbClr val="0033CC"/>
                </a:solidFill>
                <a:latin typeface="Calibri" pitchFamily="34" charset="0"/>
                <a:ea typeface="Arial Unicode MS" pitchFamily="34" charset="-128"/>
                <a:cs typeface="Arial Unicode MS" pitchFamily="34" charset="-128"/>
              </a:endParaRPr>
            </a:p>
          </p:txBody>
        </p:sp>
        <p:sp>
          <p:nvSpPr>
            <p:cNvPr id="274500" name="Text Box 68"/>
            <p:cNvSpPr txBox="1">
              <a:spLocks noChangeArrowheads="1"/>
            </p:cNvSpPr>
            <p:nvPr/>
          </p:nvSpPr>
          <p:spPr bwMode="auto">
            <a:xfrm>
              <a:off x="970" y="2972"/>
              <a:ext cx="1210"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CH" altLang="en-US" dirty="0" smtClean="0">
                  <a:solidFill>
                    <a:srgbClr val="0033CC"/>
                  </a:solidFill>
                  <a:latin typeface="Calibri" pitchFamily="34" charset="0"/>
                  <a:ea typeface="Arial Unicode MS" pitchFamily="34" charset="-128"/>
                  <a:cs typeface="Arial Unicode MS" pitchFamily="34" charset="-128"/>
                </a:rPr>
                <a:t>Dépendance vis-à-vis du groupe</a:t>
              </a:r>
              <a:endParaRPr lang="fr-CH" altLang="en-US" dirty="0">
                <a:solidFill>
                  <a:srgbClr val="0033CC"/>
                </a:solidFill>
                <a:latin typeface="Calibri" pitchFamily="34" charset="0"/>
                <a:ea typeface="Arial Unicode MS" pitchFamily="34" charset="-128"/>
                <a:cs typeface="Arial Unicode MS" pitchFamily="34" charset="-128"/>
              </a:endParaRPr>
            </a:p>
          </p:txBody>
        </p:sp>
        <p:sp>
          <p:nvSpPr>
            <p:cNvPr id="274501" name="Text Box 70"/>
            <p:cNvSpPr txBox="1">
              <a:spLocks noChangeArrowheads="1"/>
            </p:cNvSpPr>
            <p:nvPr/>
          </p:nvSpPr>
          <p:spPr bwMode="auto">
            <a:xfrm>
              <a:off x="2907" y="3853"/>
              <a:ext cx="2330" cy="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699">
                  <a:solidFill>
                    <a:srgbClr val="000000"/>
                  </a:solidFill>
                  <a:miter lim="800000"/>
                  <a:headEnd type="none" w="sm" len="sm"/>
                  <a:tailEnd type="none" w="sm" len="sm"/>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CH" altLang="en-US" sz="1500" i="1" dirty="0" err="1" smtClean="0">
                  <a:solidFill>
                    <a:srgbClr val="000000"/>
                  </a:solidFill>
                  <a:latin typeface="Calibri" pitchFamily="34" charset="0"/>
                </a:rPr>
                <a:t>Windham</a:t>
              </a:r>
              <a:r>
                <a:rPr lang="fr-CH" altLang="en-US" sz="1500" i="1" dirty="0" smtClean="0">
                  <a:solidFill>
                    <a:srgbClr val="000000"/>
                  </a:solidFill>
                  <a:latin typeface="Calibri" pitchFamily="34" charset="0"/>
                </a:rPr>
                <a:t> International Cultural Model</a:t>
              </a:r>
              <a:br>
                <a:rPr lang="fr-CH" altLang="en-US" sz="1500" i="1" dirty="0" smtClean="0">
                  <a:solidFill>
                    <a:srgbClr val="000000"/>
                  </a:solidFill>
                  <a:latin typeface="Calibri" pitchFamily="34" charset="0"/>
                </a:rPr>
              </a:br>
              <a:r>
                <a:rPr lang="fr-CH" altLang="en-US" sz="1500" i="1" dirty="0" smtClean="0">
                  <a:solidFill>
                    <a:srgbClr val="000000"/>
                  </a:solidFill>
                  <a:latin typeface="Calibri" pitchFamily="34" charset="0"/>
                </a:rPr>
                <a:t>(Modèle culturel international de </a:t>
              </a:r>
              <a:r>
                <a:rPr lang="fr-CH" altLang="en-US" sz="1500" i="1" dirty="0" err="1" smtClean="0">
                  <a:solidFill>
                    <a:srgbClr val="000000"/>
                  </a:solidFill>
                  <a:latin typeface="Calibri" pitchFamily="34" charset="0"/>
                </a:rPr>
                <a:t>Windham</a:t>
              </a:r>
              <a:r>
                <a:rPr lang="fr-CH" altLang="en-US" sz="1500" i="1" dirty="0" smtClean="0">
                  <a:solidFill>
                    <a:srgbClr val="000000"/>
                  </a:solidFill>
                  <a:latin typeface="Calibri" pitchFamily="34" charset="0"/>
                </a:rPr>
                <a:t>)</a:t>
              </a:r>
            </a:p>
            <a:p>
              <a:pPr eaLnBrk="1" hangingPunct="1">
                <a:spcBef>
                  <a:spcPct val="0"/>
                </a:spcBef>
                <a:buFontTx/>
                <a:buNone/>
              </a:pPr>
              <a:endParaRPr lang="fr-CH" altLang="en-US" sz="1500" i="1" dirty="0">
                <a:solidFill>
                  <a:srgbClr val="000000"/>
                </a:solidFill>
                <a:latin typeface="Calibri" pitchFamily="34" charset="0"/>
              </a:endParaRPr>
            </a:p>
          </p:txBody>
        </p:sp>
      </p:grpSp>
      <p:sp>
        <p:nvSpPr>
          <p:cNvPr id="274435" name="Rectangle 68"/>
          <p:cNvSpPr>
            <a:spLocks noChangeArrowheads="1"/>
          </p:cNvSpPr>
          <p:nvPr/>
        </p:nvSpPr>
        <p:spPr bwMode="auto">
          <a:xfrm>
            <a:off x="1932127" y="260350"/>
            <a:ext cx="5297219"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en-US" altLang="en-US" sz="2800" dirty="0" smtClean="0">
                <a:solidFill>
                  <a:srgbClr val="000000"/>
                </a:solidFill>
                <a:latin typeface="Calibri" pitchFamily="34" charset="0"/>
              </a:rPr>
              <a:t>LA SENSIBILISATION CULTURELLE</a:t>
            </a:r>
            <a:endParaRPr lang="en-GB" altLang="en-US" sz="2800" dirty="0">
              <a:solidFill>
                <a:srgbClr val="000000"/>
              </a:solidFill>
              <a:latin typeface="Calibri" pitchFamily="34" charset="0"/>
            </a:endParaRPr>
          </a:p>
        </p:txBody>
      </p:sp>
      <p:sp>
        <p:nvSpPr>
          <p:cNvPr id="274436" name="Rectangle 69"/>
          <p:cNvSpPr>
            <a:spLocks noChangeArrowheads="1"/>
          </p:cNvSpPr>
          <p:nvPr/>
        </p:nvSpPr>
        <p:spPr bwMode="auto">
          <a:xfrm>
            <a:off x="2211599" y="855663"/>
            <a:ext cx="4987519"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fr-CH" altLang="en-US" dirty="0" smtClean="0">
                <a:solidFill>
                  <a:srgbClr val="000000"/>
                </a:solidFill>
                <a:latin typeface="Calibri" pitchFamily="34" charset="0"/>
              </a:rPr>
              <a:t>Les différentes dimensions culturelles</a:t>
            </a:r>
            <a:endParaRPr lang="fr-CH" altLang="en-US" dirty="0">
              <a:solidFill>
                <a:srgbClr val="000000"/>
              </a:solidFill>
              <a:latin typeface="Calibri" pitchFamily="34" charset="0"/>
            </a:endParaRPr>
          </a:p>
        </p:txBody>
      </p:sp>
      <p:sp>
        <p:nvSpPr>
          <p:cNvPr id="70" name="ZoneTexte 69"/>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71" name="ZoneTexte 70"/>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2" name="ZoneTexte 71"/>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216</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3"/>
          <p:cNvSpPr>
            <a:spLocks noGrp="1" noRot="1" noChangeArrowheads="1"/>
          </p:cNvSpPr>
          <p:nvPr>
            <p:ph type="body" idx="4294967295"/>
          </p:nvPr>
        </p:nvSpPr>
        <p:spPr>
          <a:xfrm>
            <a:off x="155575" y="1739900"/>
            <a:ext cx="6067840" cy="3994150"/>
          </a:xfrm>
        </p:spPr>
        <p:txBody>
          <a:bodyPr/>
          <a:lstStyle/>
          <a:p>
            <a:pPr>
              <a:lnSpc>
                <a:spcPct val="80000"/>
              </a:lnSpc>
            </a:pPr>
            <a:r>
              <a:rPr lang="fr-CH" sz="1800" dirty="0" smtClean="0">
                <a:latin typeface="Calibri" panose="020F0502020204030204" pitchFamily="34" charset="0"/>
              </a:rPr>
              <a:t>Les officiers de la CIMIC-NU doivent être particulièrement </a:t>
            </a:r>
            <a:r>
              <a:rPr lang="fr-CH" sz="1800" dirty="0" smtClean="0">
                <a:solidFill>
                  <a:srgbClr val="00269E"/>
                </a:solidFill>
                <a:latin typeface="Calibri" panose="020F0502020204030204" pitchFamily="34" charset="0"/>
              </a:rPr>
              <a:t>sensibles à la culture locale dans le cadre de leur action quotidienne</a:t>
            </a:r>
            <a:r>
              <a:rPr lang="fr-CH" sz="1800" dirty="0" smtClean="0">
                <a:latin typeface="Calibri" panose="020F0502020204030204" pitchFamily="34" charset="0"/>
              </a:rPr>
              <a:t>. De nombreux incidents pourront être ainsi évités</a:t>
            </a:r>
            <a:endParaRPr lang="fr-CH" altLang="en-US" sz="1800" dirty="0" smtClean="0">
              <a:latin typeface="Calibri" pitchFamily="34" charset="0"/>
            </a:endParaRPr>
          </a:p>
          <a:p>
            <a:pPr>
              <a:lnSpc>
                <a:spcPct val="80000"/>
              </a:lnSpc>
            </a:pPr>
            <a:endParaRPr lang="fr-CH" altLang="en-US" sz="1800" dirty="0" smtClean="0">
              <a:latin typeface="Calibri" pitchFamily="34" charset="0"/>
            </a:endParaRPr>
          </a:p>
          <a:p>
            <a:pPr>
              <a:lnSpc>
                <a:spcPct val="80000"/>
              </a:lnSpc>
            </a:pPr>
            <a:r>
              <a:rPr lang="fr-CH" sz="1800" dirty="0" smtClean="0">
                <a:latin typeface="Calibri" panose="020F0502020204030204" pitchFamily="34" charset="0"/>
              </a:rPr>
              <a:t>La CIMIC-NU constitue un lien </a:t>
            </a:r>
            <a:r>
              <a:rPr lang="fr-CH" sz="1800" dirty="0" smtClean="0">
                <a:solidFill>
                  <a:srgbClr val="00269E"/>
                </a:solidFill>
                <a:latin typeface="Calibri" panose="020F0502020204030204" pitchFamily="34" charset="0"/>
              </a:rPr>
              <a:t>entre les différentes cultures </a:t>
            </a:r>
            <a:r>
              <a:rPr lang="fr-CH" sz="1800" dirty="0" smtClean="0">
                <a:latin typeface="Calibri" panose="020F0502020204030204" pitchFamily="34" charset="0"/>
              </a:rPr>
              <a:t>– à cet égard, les comportements et les orientations des responsables, par exemple, ont une importance primordiale</a:t>
            </a:r>
            <a:endParaRPr lang="fr-CH" altLang="en-US" sz="1800" dirty="0" smtClean="0">
              <a:latin typeface="Calibri" pitchFamily="34" charset="0"/>
            </a:endParaRPr>
          </a:p>
          <a:p>
            <a:pPr>
              <a:lnSpc>
                <a:spcPct val="80000"/>
              </a:lnSpc>
            </a:pPr>
            <a:endParaRPr lang="fr-CH" altLang="en-US" sz="1800" dirty="0" smtClean="0">
              <a:latin typeface="Calibri" pitchFamily="34" charset="0"/>
            </a:endParaRPr>
          </a:p>
          <a:p>
            <a:pPr>
              <a:lnSpc>
                <a:spcPct val="80000"/>
              </a:lnSpc>
            </a:pPr>
            <a:r>
              <a:rPr lang="fr-CH" altLang="en-US" sz="1800" dirty="0" smtClean="0">
                <a:solidFill>
                  <a:srgbClr val="660066"/>
                </a:solidFill>
                <a:latin typeface="Calibri" pitchFamily="34" charset="0"/>
              </a:rPr>
              <a:t>La méconnaissance </a:t>
            </a:r>
            <a:r>
              <a:rPr lang="fr-CH" sz="1800" dirty="0" smtClean="0">
                <a:latin typeface="Calibri" panose="020F0502020204030204" pitchFamily="34" charset="0"/>
              </a:rPr>
              <a:t>des réalités peut engendrer des malentendus, voire des conflits</a:t>
            </a:r>
            <a:endParaRPr lang="fr-CH" altLang="en-US" sz="1800" dirty="0" smtClean="0">
              <a:latin typeface="Calibri" pitchFamily="34" charset="0"/>
            </a:endParaRPr>
          </a:p>
          <a:p>
            <a:pPr>
              <a:lnSpc>
                <a:spcPct val="80000"/>
              </a:lnSpc>
            </a:pPr>
            <a:endParaRPr lang="fr-CH" altLang="en-US" sz="1800" dirty="0" smtClean="0">
              <a:latin typeface="Calibri" pitchFamily="34" charset="0"/>
            </a:endParaRPr>
          </a:p>
          <a:p>
            <a:r>
              <a:rPr lang="fr-CH" sz="1800" dirty="0" smtClean="0">
                <a:solidFill>
                  <a:srgbClr val="00269E"/>
                </a:solidFill>
                <a:latin typeface="Calibri" panose="020F0502020204030204" pitchFamily="34" charset="0"/>
              </a:rPr>
              <a:t>Respecter chaque personne et sa dignité</a:t>
            </a:r>
            <a:r>
              <a:rPr lang="fr-CH" sz="1800" dirty="0" smtClean="0">
                <a:latin typeface="Calibri" panose="020F0502020204030204" pitchFamily="34" charset="0"/>
              </a:rPr>
              <a:t>, et prendre le temps de respecter également les règles et les protocoles</a:t>
            </a:r>
            <a:endParaRPr lang="fr-CH" altLang="en-US" sz="1800" dirty="0" smtClean="0">
              <a:latin typeface="Calibri" pitchFamily="34" charset="0"/>
            </a:endParaRPr>
          </a:p>
          <a:p>
            <a:pPr>
              <a:lnSpc>
                <a:spcPct val="80000"/>
              </a:lnSpc>
              <a:buFont typeface="Wingdings" pitchFamily="2" charset="2"/>
              <a:buNone/>
            </a:pPr>
            <a:endParaRPr lang="fr-CH" altLang="en-US" sz="1800" dirty="0" smtClean="0">
              <a:latin typeface="Calibri" pitchFamily="34" charset="0"/>
            </a:endParaRPr>
          </a:p>
          <a:p>
            <a:pPr>
              <a:lnSpc>
                <a:spcPct val="80000"/>
              </a:lnSpc>
            </a:pPr>
            <a:endParaRPr lang="fr-CH" altLang="en-US" sz="1800" dirty="0" smtClean="0">
              <a:latin typeface="Calibri" pitchFamily="34" charset="0"/>
            </a:endParaRPr>
          </a:p>
        </p:txBody>
      </p:sp>
      <p:sp>
        <p:nvSpPr>
          <p:cNvPr id="275459" name="Rectangle 3"/>
          <p:cNvSpPr>
            <a:spLocks noChangeArrowheads="1"/>
          </p:cNvSpPr>
          <p:nvPr/>
        </p:nvSpPr>
        <p:spPr bwMode="auto">
          <a:xfrm>
            <a:off x="536623" y="786370"/>
            <a:ext cx="8019952" cy="800219"/>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sz="2300" dirty="0">
                <a:latin typeface="Calibri" panose="020F0502020204030204" pitchFamily="34" charset="0"/>
              </a:rPr>
              <a:t>Quelques éléments des lignes directrices destinées aux officiers </a:t>
            </a:r>
            <a:r>
              <a:rPr lang="fr-FR" sz="2300" dirty="0" smtClean="0">
                <a:latin typeface="Calibri" panose="020F0502020204030204" pitchFamily="34" charset="0"/>
              </a:rPr>
              <a:t/>
            </a:r>
            <a:br>
              <a:rPr lang="fr-FR" sz="2300" dirty="0" smtClean="0">
                <a:latin typeface="Calibri" panose="020F0502020204030204" pitchFamily="34" charset="0"/>
              </a:rPr>
            </a:br>
            <a:r>
              <a:rPr lang="fr-FR" sz="2300" dirty="0" smtClean="0">
                <a:latin typeface="Calibri" panose="020F0502020204030204" pitchFamily="34" charset="0"/>
              </a:rPr>
              <a:t>de </a:t>
            </a:r>
            <a:r>
              <a:rPr lang="fr-FR" sz="2300" dirty="0">
                <a:latin typeface="Calibri" panose="020F0502020204030204" pitchFamily="34" charset="0"/>
              </a:rPr>
              <a:t>la CIMIC-NU</a:t>
            </a:r>
            <a:endParaRPr lang="en-GB" altLang="en-US" sz="2300" dirty="0">
              <a:solidFill>
                <a:srgbClr val="000000"/>
              </a:solidFill>
              <a:latin typeface="Calibri" pitchFamily="34" charset="0"/>
            </a:endParaRPr>
          </a:p>
        </p:txBody>
      </p:sp>
      <p:sp>
        <p:nvSpPr>
          <p:cNvPr id="275460" name="Rectangle 4"/>
          <p:cNvSpPr>
            <a:spLocks noChangeArrowheads="1"/>
          </p:cNvSpPr>
          <p:nvPr/>
        </p:nvSpPr>
        <p:spPr bwMode="auto">
          <a:xfrm>
            <a:off x="1932128" y="260350"/>
            <a:ext cx="52972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en-US" altLang="en-US" sz="2800" dirty="0" smtClean="0">
                <a:solidFill>
                  <a:srgbClr val="000000"/>
                </a:solidFill>
                <a:latin typeface="Calibri" pitchFamily="34" charset="0"/>
              </a:rPr>
              <a:t>LA SENSIBILISATION CULTURELLE</a:t>
            </a:r>
            <a:endParaRPr lang="en-GB" altLang="en-US" sz="2800" dirty="0">
              <a:solidFill>
                <a:srgbClr val="000000"/>
              </a:solidFill>
              <a:latin typeface="Calibri" pitchFamily="34" charset="0"/>
            </a:endParaRPr>
          </a:p>
        </p:txBody>
      </p:sp>
      <p:pic>
        <p:nvPicPr>
          <p:cNvPr id="27546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7175" y="1662113"/>
            <a:ext cx="2147888" cy="314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62" name="Text Box 10"/>
          <p:cNvSpPr txBox="1">
            <a:spLocks noChangeArrowheads="1"/>
          </p:cNvSpPr>
          <p:nvPr/>
        </p:nvSpPr>
        <p:spPr bwMode="auto">
          <a:xfrm>
            <a:off x="6607175" y="5003800"/>
            <a:ext cx="2497138"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Clr>
                <a:srgbClr val="FFFFFF"/>
              </a:buClr>
              <a:buSzPct val="80000"/>
              <a:buFont typeface="Wingdings" pitchFamily="2" charset="2"/>
              <a:buNone/>
            </a:pPr>
            <a:r>
              <a:rPr lang="fr-CH" altLang="en-US" sz="1600" b="0" dirty="0" smtClean="0">
                <a:solidFill>
                  <a:srgbClr val="000000"/>
                </a:solidFill>
                <a:latin typeface="Calibri" pitchFamily="34" charset="0"/>
              </a:rPr>
              <a:t>Le passeport culturel destiné aux soldats de la paix de l’ONU, au Mali</a:t>
            </a:r>
            <a:endParaRPr lang="fr-CH" altLang="en-US" sz="1600" b="0" dirty="0">
              <a:solidFill>
                <a:srgbClr val="000000"/>
              </a:solidFill>
              <a:latin typeface="Calibri" pitchFamily="34" charset="0"/>
            </a:endParaRPr>
          </a:p>
        </p:txBody>
      </p:sp>
      <p:pic>
        <p:nvPicPr>
          <p:cNvPr id="275463" name="Picture 11" descr="example symbol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07465" y="5025400"/>
            <a:ext cx="3238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65" name="Rectangle 2"/>
          <p:cNvSpPr>
            <a:spLocks noChangeArrowheads="1"/>
          </p:cNvSpPr>
          <p:nvPr/>
        </p:nvSpPr>
        <p:spPr bwMode="auto">
          <a:xfrm>
            <a:off x="923896" y="5964238"/>
            <a:ext cx="48974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fr-FR" sz="2000" i="1" dirty="0">
                <a:latin typeface="Calibri" panose="020F0502020204030204" pitchFamily="34" charset="0"/>
              </a:rPr>
              <a:t>« Les actes sont plus forts que les paroles »</a:t>
            </a:r>
            <a:endParaRPr lang="en-GB" altLang="en-US" sz="2000" i="1" dirty="0">
              <a:solidFill>
                <a:srgbClr val="000000"/>
              </a:solidFill>
              <a:latin typeface="Calibri" pitchFamily="34" charset="0"/>
            </a:endParaRPr>
          </a:p>
        </p:txBody>
      </p:sp>
      <p:sp>
        <p:nvSpPr>
          <p:cNvPr id="10" name="ZoneTexte 9"/>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11" name="ZoneTexte 10"/>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217</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2"/>
          <p:cNvSpPr>
            <a:spLocks noGrp="1" noRot="1" noChangeArrowheads="1"/>
          </p:cNvSpPr>
          <p:nvPr>
            <p:ph type="ctrTitle"/>
          </p:nvPr>
        </p:nvSpPr>
        <p:spPr bwMode="auto">
          <a:xfrm>
            <a:off x="539750" y="3851275"/>
            <a:ext cx="7772400" cy="222726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eaLnBrk="1" hangingPunct="1"/>
            <a:r>
              <a:rPr lang="en-US" altLang="en-US" sz="4000" dirty="0" smtClean="0">
                <a:solidFill>
                  <a:schemeClr val="tx1"/>
                </a:solidFill>
                <a:latin typeface="Arial" pitchFamily="34" charset="0"/>
                <a:cs typeface="Arial" pitchFamily="34" charset="0"/>
              </a:rPr>
              <a:t/>
            </a:r>
            <a:br>
              <a:rPr lang="en-US" altLang="en-US" sz="4000" dirty="0" smtClean="0">
                <a:solidFill>
                  <a:schemeClr val="tx1"/>
                </a:solidFill>
                <a:latin typeface="Arial" pitchFamily="34" charset="0"/>
                <a:cs typeface="Arial" pitchFamily="34" charset="0"/>
              </a:rPr>
            </a:br>
            <a:endParaRPr lang="en-US" altLang="en-US" sz="2400" dirty="0" smtClean="0">
              <a:solidFill>
                <a:schemeClr val="tx1"/>
              </a:solidFill>
            </a:endParaRPr>
          </a:p>
        </p:txBody>
      </p:sp>
      <p:sp>
        <p:nvSpPr>
          <p:cNvPr id="276483" name="Rectangle 5"/>
          <p:cNvSpPr>
            <a:spLocks noChangeArrowheads="1"/>
          </p:cNvSpPr>
          <p:nvPr/>
        </p:nvSpPr>
        <p:spPr bwMode="auto">
          <a:xfrm>
            <a:off x="309563" y="931863"/>
            <a:ext cx="85645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sz="2000" b="0" dirty="0"/>
              <a:t>Des relations positives avec les médias et une bonne gestion des interviews peuvent influer favorablement sur les résultats</a:t>
            </a:r>
            <a:endParaRPr lang="en-GB" altLang="en-US" sz="2000" b="0" dirty="0">
              <a:solidFill>
                <a:srgbClr val="000000"/>
              </a:solidFill>
              <a:latin typeface="Calibri" pitchFamily="34" charset="0"/>
            </a:endParaRPr>
          </a:p>
        </p:txBody>
      </p:sp>
      <p:sp>
        <p:nvSpPr>
          <p:cNvPr id="276484" name="Rectangle 6"/>
          <p:cNvSpPr>
            <a:spLocks noChangeArrowheads="1"/>
          </p:cNvSpPr>
          <p:nvPr/>
        </p:nvSpPr>
        <p:spPr bwMode="auto">
          <a:xfrm>
            <a:off x="2014507" y="260350"/>
            <a:ext cx="51213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None/>
            </a:pPr>
            <a:r>
              <a:rPr lang="en-US" altLang="en-US" sz="2800" dirty="0" smtClean="0">
                <a:solidFill>
                  <a:srgbClr val="3333FF"/>
                </a:solidFill>
                <a:latin typeface="Calibri" pitchFamily="34" charset="0"/>
              </a:rPr>
              <a:t>LA CIMIC-NU ET L’INFORMATION</a:t>
            </a:r>
            <a:endParaRPr lang="en-GB" altLang="en-US" sz="2800" dirty="0">
              <a:solidFill>
                <a:srgbClr val="3333FF"/>
              </a:solidFill>
              <a:latin typeface="Calibri" pitchFamily="34" charset="0"/>
            </a:endParaRPr>
          </a:p>
        </p:txBody>
      </p:sp>
      <p:grpSp>
        <p:nvGrpSpPr>
          <p:cNvPr id="276485" name="Group 7"/>
          <p:cNvGrpSpPr>
            <a:grpSpLocks/>
          </p:cNvGrpSpPr>
          <p:nvPr/>
        </p:nvGrpSpPr>
        <p:grpSpPr bwMode="auto">
          <a:xfrm>
            <a:off x="577850" y="1700213"/>
            <a:ext cx="7699375" cy="3956050"/>
            <a:chOff x="332" y="752"/>
            <a:chExt cx="5142" cy="3103"/>
          </a:xfrm>
        </p:grpSpPr>
        <p:graphicFrame>
          <p:nvGraphicFramePr>
            <p:cNvPr id="13" name="Diagram 12"/>
            <p:cNvGraphicFramePr/>
            <p:nvPr>
              <p:extLst>
                <p:ext uri="{D42A27DB-BD31-4B8C-83A1-F6EECF244321}">
                  <p14:modId xmlns:p14="http://schemas.microsoft.com/office/powerpoint/2010/main" val="1874098563"/>
                </p:ext>
              </p:extLst>
            </p:nvPr>
          </p:nvGraphicFramePr>
          <p:xfrm>
            <a:off x="336" y="768"/>
            <a:ext cx="5136" cy="307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6489" name="Text Box 9"/>
            <p:cNvSpPr txBox="1">
              <a:spLocks noChangeArrowheads="1"/>
            </p:cNvSpPr>
            <p:nvPr/>
          </p:nvSpPr>
          <p:spPr bwMode="auto">
            <a:xfrm>
              <a:off x="3840" y="2300"/>
              <a:ext cx="1584"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b="0">
                  <a:solidFill>
                    <a:srgbClr val="000000"/>
                  </a:solidFill>
                  <a:latin typeface="Arial" pitchFamily="34" charset="0"/>
                </a:rPr>
                <a:t>             </a:t>
              </a:r>
              <a:endParaRPr lang="en-US" altLang="en-US" sz="1800" b="0">
                <a:solidFill>
                  <a:srgbClr val="000000"/>
                </a:solidFill>
                <a:latin typeface="Arial" pitchFamily="34" charset="0"/>
              </a:endParaRPr>
            </a:p>
          </p:txBody>
        </p:sp>
      </p:grpSp>
      <p:sp>
        <p:nvSpPr>
          <p:cNvPr id="276486" name="Rectangle 10"/>
          <p:cNvSpPr>
            <a:spLocks noChangeArrowheads="1"/>
          </p:cNvSpPr>
          <p:nvPr/>
        </p:nvSpPr>
        <p:spPr bwMode="auto">
          <a:xfrm>
            <a:off x="2458106" y="5926138"/>
            <a:ext cx="41849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fr-FR" sz="1800" dirty="0">
                <a:latin typeface="Calibri" panose="020F0502020204030204" pitchFamily="34" charset="0"/>
              </a:rPr>
              <a:t>… que l’on soit en service ou « au repos </a:t>
            </a:r>
            <a:r>
              <a:rPr lang="fr-FR" sz="1800" dirty="0" smtClean="0">
                <a:latin typeface="Calibri" panose="020F0502020204030204" pitchFamily="34" charset="0"/>
              </a:rPr>
              <a:t>»!</a:t>
            </a:r>
            <a:endParaRPr lang="en-US" altLang="en-US" sz="1800" dirty="0">
              <a:solidFill>
                <a:srgbClr val="000000"/>
              </a:solidFill>
              <a:latin typeface="Calibri" pitchFamily="34" charset="0"/>
            </a:endParaRPr>
          </a:p>
        </p:txBody>
      </p:sp>
      <p:sp>
        <p:nvSpPr>
          <p:cNvPr id="10" name="ZoneTexte 9"/>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11" name="ZoneTexte 10"/>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218</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3"/>
          <p:cNvSpPr>
            <a:spLocks noGrp="1" noRot="1" noChangeArrowheads="1"/>
          </p:cNvSpPr>
          <p:nvPr>
            <p:ph type="body" idx="1"/>
          </p:nvPr>
        </p:nvSpPr>
        <p:spPr>
          <a:xfrm>
            <a:off x="385763" y="1393825"/>
            <a:ext cx="8458200" cy="5030788"/>
          </a:xfrm>
        </p:spPr>
        <p:txBody>
          <a:bodyPr/>
          <a:lstStyle/>
          <a:p>
            <a:r>
              <a:rPr lang="fr-FR" b="0" dirty="0">
                <a:latin typeface="Calibri" panose="020F0502020204030204" pitchFamily="34" charset="0"/>
              </a:rPr>
              <a:t>Dans les médias, l’information fonctionne 24 heures sur 24 et </a:t>
            </a:r>
            <a:r>
              <a:rPr lang="fr-FR" b="0" dirty="0" smtClean="0">
                <a:latin typeface="Calibri" panose="020F0502020204030204" pitchFamily="34" charset="0"/>
              </a:rPr>
              <a:t/>
            </a:r>
            <a:br>
              <a:rPr lang="fr-FR" b="0" dirty="0" smtClean="0">
                <a:latin typeface="Calibri" panose="020F0502020204030204" pitchFamily="34" charset="0"/>
              </a:rPr>
            </a:br>
            <a:r>
              <a:rPr lang="fr-FR" b="0" dirty="0" smtClean="0">
                <a:latin typeface="Calibri" panose="020F0502020204030204" pitchFamily="34" charset="0"/>
              </a:rPr>
              <a:t>7 </a:t>
            </a:r>
            <a:r>
              <a:rPr lang="fr-FR" b="0" dirty="0">
                <a:latin typeface="Calibri" panose="020F0502020204030204" pitchFamily="34" charset="0"/>
              </a:rPr>
              <a:t>jours sur 7, souvent en temps réel</a:t>
            </a:r>
            <a:endParaRPr lang="en-US" altLang="en-US" b="0" dirty="0" smtClean="0">
              <a:latin typeface="Calibri" pitchFamily="34" charset="0"/>
            </a:endParaRPr>
          </a:p>
          <a:p>
            <a:r>
              <a:rPr lang="fr-FR" b="0" dirty="0">
                <a:latin typeface="Calibri" panose="020F0502020204030204" pitchFamily="34" charset="0"/>
              </a:rPr>
              <a:t>Les informations – y compris sous forme de photos et de reportages vidéo – peuvent être diffusées dans le monde entier de manière immédiate et quasiment simultanée. Les médias privilégient le sensationnel. </a:t>
            </a:r>
            <a:endParaRPr lang="en-US" altLang="en-US" b="0" u="sng" dirty="0" smtClean="0">
              <a:latin typeface="Calibri" pitchFamily="34" charset="0"/>
              <a:cs typeface="Arial" pitchFamily="34" charset="0"/>
            </a:endParaRPr>
          </a:p>
          <a:p>
            <a:endParaRPr lang="en-US" altLang="en-US" sz="1000" b="0" dirty="0" smtClean="0">
              <a:latin typeface="Calibri" pitchFamily="34" charset="0"/>
            </a:endParaRPr>
          </a:p>
          <a:p>
            <a:pPr>
              <a:buClr>
                <a:srgbClr val="0000FF"/>
              </a:buClr>
              <a:buFont typeface="Wingdings" pitchFamily="2" charset="2"/>
              <a:buChar char="ð"/>
            </a:pPr>
            <a:r>
              <a:rPr lang="fr-FR" b="0" dirty="0" smtClean="0">
                <a:latin typeface="Calibri" panose="020F0502020204030204" pitchFamily="34" charset="0"/>
              </a:rPr>
              <a:t>Des </a:t>
            </a:r>
            <a:r>
              <a:rPr lang="fr-FR" b="0" dirty="0">
                <a:latin typeface="Calibri" panose="020F0502020204030204" pitchFamily="34" charset="0"/>
              </a:rPr>
              <a:t>comportements positifs contribuent à une information satisfaisante et empêchent tout reportage de caractère négatif</a:t>
            </a:r>
            <a:endParaRPr lang="en-GB" altLang="en-US" b="0" dirty="0" smtClean="0">
              <a:latin typeface="Calibri" pitchFamily="34" charset="0"/>
            </a:endParaRPr>
          </a:p>
          <a:p>
            <a:pPr>
              <a:buClr>
                <a:srgbClr val="FF0000"/>
              </a:buClr>
              <a:buFont typeface="Wingdings" pitchFamily="2" charset="2"/>
              <a:buChar char="Ü"/>
            </a:pPr>
            <a:r>
              <a:rPr lang="fr-FR" b="0" dirty="0">
                <a:latin typeface="Calibri" panose="020F0502020204030204" pitchFamily="34" charset="0"/>
              </a:rPr>
              <a:t>Des images et des comportements négatifs auront au contraire des effets préjudiciables sur la Mission et le Processus de paix</a:t>
            </a:r>
            <a:endParaRPr lang="en-GB" altLang="en-US" b="0" dirty="0" smtClean="0">
              <a:latin typeface="Calibri" pitchFamily="34" charset="0"/>
            </a:endParaRPr>
          </a:p>
          <a:p>
            <a:pPr>
              <a:buClr>
                <a:srgbClr val="FF0000"/>
              </a:buClr>
              <a:buFont typeface="Wingdings" pitchFamily="2" charset="2"/>
              <a:buChar char="Ü"/>
            </a:pPr>
            <a:endParaRPr lang="en-GB" altLang="en-US" sz="1000" b="0" dirty="0" smtClean="0">
              <a:latin typeface="Calibri" pitchFamily="34" charset="0"/>
            </a:endParaRPr>
          </a:p>
          <a:p>
            <a:pPr>
              <a:buClr>
                <a:srgbClr val="0000FF"/>
              </a:buClr>
              <a:buNone/>
            </a:pPr>
            <a:r>
              <a:rPr lang="en-US" altLang="en-US" dirty="0" smtClean="0">
                <a:latin typeface="Calibri" pitchFamily="34" charset="0"/>
              </a:rPr>
              <a:t> 	</a:t>
            </a:r>
            <a:r>
              <a:rPr lang="fr-FR" dirty="0">
                <a:latin typeface="Calibri" panose="020F0502020204030204" pitchFamily="34" charset="0"/>
              </a:rPr>
              <a:t>Ces conséquences négatives doivent être évitées, grâce à </a:t>
            </a:r>
            <a:r>
              <a:rPr lang="fr-FR" dirty="0">
                <a:solidFill>
                  <a:srgbClr val="00269E"/>
                </a:solidFill>
                <a:latin typeface="Calibri" panose="020F0502020204030204" pitchFamily="34" charset="0"/>
              </a:rPr>
              <a:t>une information dynamique et professionnelle</a:t>
            </a:r>
            <a:endParaRPr lang="en-GB" altLang="en-US" dirty="0" smtClean="0">
              <a:solidFill>
                <a:srgbClr val="00269E"/>
              </a:solidFill>
              <a:latin typeface="Calibri" pitchFamily="34" charset="0"/>
              <a:cs typeface="Arial" pitchFamily="34" charset="0"/>
            </a:endParaRPr>
          </a:p>
        </p:txBody>
      </p:sp>
      <p:sp>
        <p:nvSpPr>
          <p:cNvPr id="277507" name="Rectangle 5"/>
          <p:cNvSpPr>
            <a:spLocks noChangeArrowheads="1"/>
          </p:cNvSpPr>
          <p:nvPr/>
        </p:nvSpPr>
        <p:spPr bwMode="auto">
          <a:xfrm>
            <a:off x="2137060" y="885825"/>
            <a:ext cx="4852419" cy="424732"/>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0000"/>
              </a:lnSpc>
              <a:buNone/>
            </a:pPr>
            <a:r>
              <a:rPr lang="fr-FR" dirty="0">
                <a:latin typeface="Calibri" panose="020F0502020204030204" pitchFamily="34" charset="0"/>
              </a:rPr>
              <a:t>L’impact des reportages des médias</a:t>
            </a:r>
            <a:endParaRPr lang="fr-FR" altLang="en-US" dirty="0">
              <a:solidFill>
                <a:srgbClr val="000000"/>
              </a:solidFill>
              <a:latin typeface="Calibri" pitchFamily="34" charset="0"/>
            </a:endParaRPr>
          </a:p>
        </p:txBody>
      </p:sp>
      <p:sp>
        <p:nvSpPr>
          <p:cNvPr id="277508" name="Rectangle 6"/>
          <p:cNvSpPr>
            <a:spLocks noChangeArrowheads="1"/>
          </p:cNvSpPr>
          <p:nvPr/>
        </p:nvSpPr>
        <p:spPr bwMode="auto">
          <a:xfrm>
            <a:off x="1927937" y="260350"/>
            <a:ext cx="52960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fr-FR" sz="2800" dirty="0">
                <a:latin typeface="Calibri" panose="020F0502020204030204" pitchFamily="34" charset="0"/>
              </a:rPr>
              <a:t>LA CIMIC-NU ET L’INFORMATION</a:t>
            </a:r>
            <a:endParaRPr lang="en-GB" altLang="en-US" sz="2800" dirty="0">
              <a:solidFill>
                <a:srgbClr val="000000"/>
              </a:solidFill>
              <a:latin typeface="Calibri" pitchFamily="34" charset="0"/>
            </a:endParaRPr>
          </a:p>
        </p:txBody>
      </p:sp>
      <p:sp>
        <p:nvSpPr>
          <p:cNvPr id="6" name="ZoneTexte 5"/>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7" name="ZoneTexte 6"/>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219</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Rectangle 37"/>
          <p:cNvSpPr>
            <a:spLocks noGrp="1" noChangeArrowheads="1"/>
          </p:cNvSpPr>
          <p:nvPr>
            <p:ph idx="4294967295"/>
          </p:nvPr>
        </p:nvSpPr>
        <p:spPr bwMode="auto">
          <a:xfrm>
            <a:off x="219075" y="990600"/>
            <a:ext cx="8686800" cy="47910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a:buNone/>
            </a:pPr>
            <a:r>
              <a:rPr lang="fr-CH" altLang="en-US" sz="2800" b="1" dirty="0" smtClean="0">
                <a:latin typeface="Calibri" pitchFamily="34" charset="0"/>
              </a:rPr>
              <a:t>Au terme de cette unité, les participants devraient être en mesure :</a:t>
            </a:r>
          </a:p>
          <a:p>
            <a:pPr>
              <a:buFont typeface="Wingdings" pitchFamily="2" charset="2"/>
              <a:buNone/>
            </a:pPr>
            <a:endParaRPr lang="fr-CH" altLang="en-US" sz="2800" b="1" dirty="0" smtClean="0">
              <a:latin typeface="Calibri" pitchFamily="34" charset="0"/>
            </a:endParaRPr>
          </a:p>
          <a:p>
            <a:pPr>
              <a:buFont typeface="Wingdings" pitchFamily="2" charset="2"/>
              <a:buChar char="ü"/>
            </a:pPr>
            <a:endParaRPr lang="fr-CH" altLang="en-US" sz="2800" b="1" dirty="0" smtClean="0">
              <a:latin typeface="Calibri" pitchFamily="34" charset="0"/>
            </a:endParaRPr>
          </a:p>
          <a:p>
            <a:pPr>
              <a:buFont typeface="Wingdings" pitchFamily="2" charset="2"/>
              <a:buChar char="ü"/>
            </a:pPr>
            <a:r>
              <a:rPr lang="fr-CH" altLang="en-US" sz="2800" b="1" dirty="0" smtClean="0">
                <a:latin typeface="Calibri" pitchFamily="34" charset="0"/>
              </a:rPr>
              <a:t>De comprendre les fondements de la CIMIC-NU</a:t>
            </a:r>
          </a:p>
          <a:p>
            <a:pPr>
              <a:buFont typeface="Wingdings" pitchFamily="2" charset="2"/>
              <a:buChar char="ü"/>
            </a:pPr>
            <a:endParaRPr lang="fr-CH" altLang="en-US" sz="2800" b="1" dirty="0" smtClean="0">
              <a:latin typeface="Calibri" pitchFamily="34" charset="0"/>
            </a:endParaRPr>
          </a:p>
          <a:p>
            <a:pPr>
              <a:buFont typeface="Wingdings" pitchFamily="2" charset="2"/>
              <a:buChar char="ü"/>
            </a:pPr>
            <a:r>
              <a:rPr lang="fr-CH" altLang="en-US" sz="2800" b="1" dirty="0" smtClean="0">
                <a:latin typeface="Calibri" pitchFamily="34" charset="0"/>
              </a:rPr>
              <a:t>D’expliquer les principes de la CIMIC-NU</a:t>
            </a:r>
          </a:p>
          <a:p>
            <a:pPr>
              <a:buFont typeface="Wingdings" pitchFamily="2" charset="2"/>
              <a:buChar char="ü"/>
            </a:pPr>
            <a:endParaRPr lang="fr-CH" altLang="en-US" sz="2800" b="1" dirty="0" smtClean="0">
              <a:latin typeface="Calibri" pitchFamily="34" charset="0"/>
            </a:endParaRPr>
          </a:p>
          <a:p>
            <a:pPr>
              <a:buFont typeface="Wingdings" pitchFamily="2" charset="2"/>
              <a:buChar char="ü"/>
            </a:pPr>
            <a:r>
              <a:rPr lang="fr-CH" altLang="en-US" sz="2800" b="1" dirty="0" smtClean="0">
                <a:latin typeface="Calibri" pitchFamily="34" charset="0"/>
              </a:rPr>
              <a:t>D’exposer les tâches essentielles de la CIMIC-NU</a:t>
            </a:r>
          </a:p>
          <a:p>
            <a:pPr>
              <a:lnSpc>
                <a:spcPct val="70000"/>
              </a:lnSpc>
              <a:buFont typeface="Wingdings" pitchFamily="2" charset="2"/>
              <a:buChar char="ü"/>
            </a:pPr>
            <a:endParaRPr lang="fr-CH" altLang="en-US" sz="2800" b="1" dirty="0" smtClean="0">
              <a:latin typeface="Calibri" pitchFamily="34" charset="0"/>
            </a:endParaRPr>
          </a:p>
          <a:p>
            <a:pPr>
              <a:lnSpc>
                <a:spcPct val="70000"/>
              </a:lnSpc>
              <a:buFont typeface="Wingdings" pitchFamily="2" charset="2"/>
              <a:buChar char="ü"/>
            </a:pPr>
            <a:endParaRPr lang="fr-CH" altLang="en-US" sz="2800" b="1" dirty="0" smtClean="0">
              <a:solidFill>
                <a:srgbClr val="FF0000"/>
              </a:solidFill>
              <a:latin typeface="Calibri" pitchFamily="34" charset="0"/>
            </a:endParaRPr>
          </a:p>
        </p:txBody>
      </p:sp>
      <p:sp>
        <p:nvSpPr>
          <p:cNvPr id="78852" name="Text Box 4"/>
          <p:cNvSpPr txBox="1">
            <a:spLocks noChangeArrowheads="1"/>
          </p:cNvSpPr>
          <p:nvPr/>
        </p:nvSpPr>
        <p:spPr bwMode="auto">
          <a:xfrm>
            <a:off x="32385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smtClean="0">
                <a:solidFill>
                  <a:srgbClr val="000000"/>
                </a:solidFill>
              </a:rPr>
              <a:t>RÉSULTATS </a:t>
            </a:r>
            <a:r>
              <a:rPr lang="en-US" altLang="en-US" sz="2800" b="1" dirty="0">
                <a:solidFill>
                  <a:srgbClr val="000000"/>
                </a:solidFill>
              </a:rPr>
              <a:t>ATTENDUS DE L’APPRENTISSAGE</a:t>
            </a:r>
          </a:p>
        </p:txBody>
      </p:sp>
      <p:sp>
        <p:nvSpPr>
          <p:cNvPr id="5" name="ZoneTexte 4"/>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ZoneTexte 6"/>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8" name="Rectangle 11"/>
          <p:cNvSpPr>
            <a:spLocks noGrp="1" noChangeArrowheads="1"/>
          </p:cNvSpPr>
          <p:nvPr>
            <p:ph type="sldNum" sz="quarter" idx="10"/>
          </p:nvPr>
        </p:nvSpPr>
        <p:spPr>
          <a:xfrm>
            <a:off x="8382000" y="6578210"/>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22</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2"/>
          <p:cNvSpPr txBox="1">
            <a:spLocks noChangeArrowheads="1"/>
          </p:cNvSpPr>
          <p:nvPr/>
        </p:nvSpPr>
        <p:spPr bwMode="auto">
          <a:xfrm>
            <a:off x="501650" y="5157225"/>
            <a:ext cx="8458200" cy="114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80000"/>
              </a:lnSpc>
              <a:buFont typeface="Calibri" pitchFamily="34" charset="0"/>
              <a:buChar char="→"/>
            </a:pPr>
            <a:r>
              <a:rPr lang="en-GB" altLang="en-US" sz="2000" b="0" dirty="0">
                <a:solidFill>
                  <a:srgbClr val="000000"/>
                </a:solidFill>
                <a:latin typeface="Calibri" pitchFamily="34" charset="0"/>
              </a:rPr>
              <a:t> </a:t>
            </a:r>
            <a:r>
              <a:rPr lang="fr-FR" sz="2000" dirty="0">
                <a:latin typeface="Calibri" panose="020F0502020204030204" pitchFamily="34" charset="0"/>
              </a:rPr>
              <a:t>Ce type d’information a un impact local et international immédiat</a:t>
            </a:r>
            <a:endParaRPr lang="en-GB" altLang="en-US" sz="2000" dirty="0">
              <a:solidFill>
                <a:srgbClr val="000000"/>
              </a:solidFill>
              <a:latin typeface="Calibri" pitchFamily="34" charset="0"/>
            </a:endParaRPr>
          </a:p>
          <a:p>
            <a:pPr eaLnBrk="1" hangingPunct="1">
              <a:lnSpc>
                <a:spcPct val="80000"/>
              </a:lnSpc>
              <a:buFont typeface="Calibri" pitchFamily="34" charset="0"/>
              <a:buChar char="→"/>
              <a:tabLst>
                <a:tab pos="269875" algn="l"/>
              </a:tabLst>
            </a:pPr>
            <a:r>
              <a:rPr lang="en-GB" altLang="en-US" sz="2000" dirty="0">
                <a:solidFill>
                  <a:srgbClr val="000000"/>
                </a:solidFill>
                <a:latin typeface="Calibri" pitchFamily="34" charset="0"/>
              </a:rPr>
              <a:t> </a:t>
            </a:r>
            <a:r>
              <a:rPr lang="fr-FR" sz="2000" dirty="0">
                <a:latin typeface="Calibri" panose="020F0502020204030204" pitchFamily="34" charset="0"/>
              </a:rPr>
              <a:t>Il porte atteinte à l’image des Nations Unies et des contingents que l’ONU </a:t>
            </a:r>
            <a:r>
              <a:rPr lang="fr-FR" sz="2000" dirty="0" smtClean="0">
                <a:latin typeface="Calibri" panose="020F0502020204030204" pitchFamily="34" charset="0"/>
              </a:rPr>
              <a:t/>
            </a:r>
            <a:br>
              <a:rPr lang="fr-FR" sz="2000" dirty="0" smtClean="0">
                <a:latin typeface="Calibri" panose="020F0502020204030204" pitchFamily="34" charset="0"/>
              </a:rPr>
            </a:br>
            <a:r>
              <a:rPr lang="fr-FR" sz="2000" dirty="0" smtClean="0">
                <a:latin typeface="Calibri" panose="020F0502020204030204" pitchFamily="34" charset="0"/>
              </a:rPr>
              <a:t>	déploie </a:t>
            </a:r>
            <a:r>
              <a:rPr lang="fr-FR" sz="2000" dirty="0">
                <a:latin typeface="Calibri" panose="020F0502020204030204" pitchFamily="34" charset="0"/>
              </a:rPr>
              <a:t>sur toute la planète</a:t>
            </a:r>
            <a:endParaRPr lang="en-GB" altLang="en-US" sz="2000" dirty="0">
              <a:solidFill>
                <a:srgbClr val="000000"/>
              </a:solidFill>
              <a:latin typeface="Calibri" pitchFamily="34" charset="0"/>
            </a:endParaRPr>
          </a:p>
          <a:p>
            <a:pPr eaLnBrk="1" hangingPunct="1">
              <a:lnSpc>
                <a:spcPct val="80000"/>
              </a:lnSpc>
              <a:buFont typeface="Calibri" pitchFamily="34" charset="0"/>
              <a:buChar char="→"/>
            </a:pPr>
            <a:r>
              <a:rPr lang="en-GB" altLang="en-US" sz="2000" dirty="0">
                <a:solidFill>
                  <a:srgbClr val="000000"/>
                </a:solidFill>
                <a:latin typeface="Calibri" pitchFamily="34" charset="0"/>
              </a:rPr>
              <a:t> </a:t>
            </a:r>
            <a:r>
              <a:rPr lang="fr-FR" sz="2000" dirty="0">
                <a:latin typeface="Calibri" panose="020F0502020204030204" pitchFamily="34" charset="0"/>
              </a:rPr>
              <a:t>Il anéantit la confiance des populations locales</a:t>
            </a:r>
            <a:endParaRPr lang="en-US" altLang="en-US" sz="2000" dirty="0">
              <a:solidFill>
                <a:srgbClr val="000000"/>
              </a:solidFill>
              <a:latin typeface="Calibri" pitchFamily="34" charset="0"/>
            </a:endParaRPr>
          </a:p>
        </p:txBody>
      </p:sp>
      <p:sp>
        <p:nvSpPr>
          <p:cNvPr id="278531" name="Rectangle 6"/>
          <p:cNvSpPr>
            <a:spLocks noChangeArrowheads="1"/>
          </p:cNvSpPr>
          <p:nvPr/>
        </p:nvSpPr>
        <p:spPr bwMode="auto">
          <a:xfrm>
            <a:off x="1887062" y="260350"/>
            <a:ext cx="53778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en-US" altLang="en-US" sz="2800" dirty="0" smtClean="0">
                <a:solidFill>
                  <a:srgbClr val="000000"/>
                </a:solidFill>
                <a:latin typeface="Calibri" pitchFamily="34" charset="0"/>
              </a:rPr>
              <a:t>LA CIMIC-NU ET L’ INFORMATION</a:t>
            </a:r>
            <a:endParaRPr lang="en-GB" altLang="en-US" sz="2800" dirty="0">
              <a:solidFill>
                <a:srgbClr val="000000"/>
              </a:solidFill>
              <a:latin typeface="Calibri" pitchFamily="34" charset="0"/>
            </a:endParaRPr>
          </a:p>
        </p:txBody>
      </p:sp>
      <p:sp>
        <p:nvSpPr>
          <p:cNvPr id="278532" name="Rectangle 8"/>
          <p:cNvSpPr>
            <a:spLocks noChangeArrowheads="1"/>
          </p:cNvSpPr>
          <p:nvPr/>
        </p:nvSpPr>
        <p:spPr bwMode="auto">
          <a:xfrm>
            <a:off x="2724150" y="930245"/>
            <a:ext cx="35509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Font typeface="Wingdings" pitchFamily="2" charset="2"/>
              <a:buChar char="ü"/>
              <a:tabLst>
                <a:tab pos="360363" algn="l"/>
                <a:tab pos="630238" algn="l"/>
                <a:tab pos="2339975" algn="l"/>
                <a:tab pos="4321175" algn="l"/>
              </a:tabLst>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tabLst>
                <a:tab pos="360363" algn="l"/>
                <a:tab pos="630238" algn="l"/>
                <a:tab pos="2339975" algn="l"/>
                <a:tab pos="4321175" algn="l"/>
              </a:tabLst>
              <a:defRPr sz="2000">
                <a:solidFill>
                  <a:schemeClr val="tx1"/>
                </a:solidFill>
                <a:latin typeface="Times New Roman" pitchFamily="18" charset="0"/>
              </a:defRPr>
            </a:lvl2pPr>
            <a:lvl3pPr marL="1143000" indent="-228600" eaLnBrk="0" hangingPunct="0">
              <a:spcBef>
                <a:spcPct val="20000"/>
              </a:spcBef>
              <a:buChar char="•"/>
              <a:tabLst>
                <a:tab pos="360363" algn="l"/>
                <a:tab pos="630238" algn="l"/>
                <a:tab pos="2339975" algn="l"/>
                <a:tab pos="4321175" algn="l"/>
              </a:tabLst>
              <a:defRPr sz="2400">
                <a:solidFill>
                  <a:schemeClr val="tx1"/>
                </a:solidFill>
                <a:latin typeface="Times New Roman" pitchFamily="18" charset="0"/>
              </a:defRPr>
            </a:lvl3pPr>
            <a:lvl4pPr marL="1600200" indent="-228600" eaLnBrk="0" hangingPunct="0">
              <a:spcBef>
                <a:spcPct val="20000"/>
              </a:spcBef>
              <a:buChar char="–"/>
              <a:tabLst>
                <a:tab pos="360363" algn="l"/>
                <a:tab pos="630238" algn="l"/>
                <a:tab pos="2339975" algn="l"/>
                <a:tab pos="4321175" algn="l"/>
              </a:tabLst>
              <a:defRPr sz="2000">
                <a:solidFill>
                  <a:schemeClr val="tx1"/>
                </a:solidFill>
                <a:latin typeface="Times New Roman" pitchFamily="18" charset="0"/>
              </a:defRPr>
            </a:lvl4pPr>
            <a:lvl5pPr marL="2057400" indent="-228600" eaLnBrk="0" hangingPunct="0">
              <a:spcBef>
                <a:spcPct val="20000"/>
              </a:spcBef>
              <a:buChar char="»"/>
              <a:tabLst>
                <a:tab pos="360363" algn="l"/>
                <a:tab pos="630238" algn="l"/>
                <a:tab pos="2339975" algn="l"/>
                <a:tab pos="4321175" algn="l"/>
              </a:tabLst>
              <a:defRPr sz="2000">
                <a:solidFill>
                  <a:schemeClr val="tx1"/>
                </a:solidFill>
                <a:latin typeface="Times New Roman" pitchFamily="18" charset="0"/>
              </a:defRPr>
            </a:lvl5pPr>
            <a:lvl6pPr marL="25146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6pPr>
            <a:lvl7pPr marL="29718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7pPr>
            <a:lvl8pPr marL="34290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8pPr>
            <a:lvl9pPr marL="38862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9pPr>
          </a:lstStyle>
          <a:p>
            <a:pPr>
              <a:spcBef>
                <a:spcPct val="0"/>
              </a:spcBef>
              <a:buFontTx/>
              <a:buNone/>
            </a:pPr>
            <a:r>
              <a:rPr lang="fr-FR" sz="2000" dirty="0">
                <a:latin typeface="Calibri" panose="020F0502020204030204" pitchFamily="34" charset="0"/>
              </a:rPr>
              <a:t>Exemple de mauvaise conduite</a:t>
            </a:r>
            <a:endParaRPr lang="en-GB" altLang="en-US" sz="2000" b="0" dirty="0">
              <a:solidFill>
                <a:srgbClr val="000000"/>
              </a:solidFill>
              <a:latin typeface="Calibri" pitchFamily="34" charset="0"/>
            </a:endParaRPr>
          </a:p>
        </p:txBody>
      </p:sp>
      <p:pic>
        <p:nvPicPr>
          <p:cNvPr id="278533" name="Picture 7"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20938" y="971550"/>
            <a:ext cx="3238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535" name="Picture 9" descr="C:\Users\richard.zabot\Desktop\BBC.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59038" y="1624013"/>
            <a:ext cx="4254500" cy="325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9" name="ZoneTexte 8"/>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 name="ZoneTexte 1"/>
          <p:cNvSpPr txBox="1"/>
          <p:nvPr/>
        </p:nvSpPr>
        <p:spPr>
          <a:xfrm>
            <a:off x="3528325" y="2294774"/>
            <a:ext cx="2664000" cy="144000"/>
          </a:xfrm>
          <a:prstGeom prst="rect">
            <a:avLst/>
          </a:prstGeom>
          <a:solidFill>
            <a:schemeClr val="bg1"/>
          </a:solidFill>
        </p:spPr>
        <p:txBody>
          <a:bodyPr wrap="none" lIns="0" tIns="0" rIns="0" bIns="0" rtlCol="0">
            <a:spAutoFit/>
          </a:bodyPr>
          <a:lstStyle/>
          <a:p>
            <a:r>
              <a:rPr lang="fr-FR" sz="1000" b="1" dirty="0"/>
              <a:t>Vendredi 24 août 2003, 23h 19</a:t>
            </a:r>
            <a:endParaRPr lang="fr-CH" sz="1000" dirty="0"/>
          </a:p>
        </p:txBody>
      </p:sp>
      <p:sp>
        <p:nvSpPr>
          <p:cNvPr id="12" name="ZoneTexte 11"/>
          <p:cNvSpPr txBox="1"/>
          <p:nvPr/>
        </p:nvSpPr>
        <p:spPr>
          <a:xfrm>
            <a:off x="3528325" y="2438773"/>
            <a:ext cx="2965145" cy="368306"/>
          </a:xfrm>
          <a:prstGeom prst="rect">
            <a:avLst/>
          </a:prstGeom>
          <a:solidFill>
            <a:schemeClr val="bg1"/>
          </a:solidFill>
        </p:spPr>
        <p:txBody>
          <a:bodyPr wrap="square" lIns="0" tIns="0" rIns="0" bIns="0" rtlCol="0">
            <a:spAutoFit/>
          </a:bodyPr>
          <a:lstStyle/>
          <a:p>
            <a:pPr>
              <a:lnSpc>
                <a:spcPts val="1400"/>
              </a:lnSpc>
            </a:pPr>
            <a:r>
              <a:rPr lang="fr-FR" sz="1600" b="1" dirty="0"/>
              <a:t>Un soldat de la paix de l’ONU </a:t>
            </a:r>
            <a:r>
              <a:rPr lang="fr-FR" sz="1600" b="1" dirty="0" smtClean="0"/>
              <a:t/>
            </a:r>
            <a:br>
              <a:rPr lang="fr-FR" sz="1600" b="1" dirty="0" smtClean="0"/>
            </a:br>
            <a:r>
              <a:rPr lang="fr-FR" sz="1600" b="1" dirty="0" smtClean="0"/>
              <a:t>accusé </a:t>
            </a:r>
            <a:r>
              <a:rPr lang="fr-FR" sz="1600" b="1" dirty="0"/>
              <a:t>de viol</a:t>
            </a:r>
            <a:endParaRPr lang="fr-CH" sz="1600" dirty="0"/>
          </a:p>
        </p:txBody>
      </p:sp>
      <p:sp>
        <p:nvSpPr>
          <p:cNvPr id="3" name="ZoneTexte 2"/>
          <p:cNvSpPr txBox="1"/>
          <p:nvPr/>
        </p:nvSpPr>
        <p:spPr>
          <a:xfrm>
            <a:off x="3518605" y="2814520"/>
            <a:ext cx="3264425" cy="724044"/>
          </a:xfrm>
          <a:prstGeom prst="rect">
            <a:avLst/>
          </a:prstGeom>
          <a:solidFill>
            <a:schemeClr val="bg1"/>
          </a:solidFill>
        </p:spPr>
        <p:txBody>
          <a:bodyPr wrap="square" lIns="0" tIns="0" rIns="0" bIns="0" rtlCol="0">
            <a:spAutoFit/>
          </a:bodyPr>
          <a:lstStyle/>
          <a:p>
            <a:pPr>
              <a:lnSpc>
                <a:spcPts val="1400"/>
              </a:lnSpc>
            </a:pPr>
            <a:r>
              <a:rPr lang="fr-FR" sz="1500" dirty="0"/>
              <a:t>Un officier de police civil, opérant dans le cadre d’une opération de maintien de la paix de l’ONU au Timor-Leste a été accusé d’avoir violé une habitante de l’île</a:t>
            </a:r>
            <a:endParaRPr lang="fr-CH" sz="1500" dirty="0"/>
          </a:p>
        </p:txBody>
      </p:sp>
      <p:sp>
        <p:nvSpPr>
          <p:cNvPr id="14" name="ZoneTexte 13"/>
          <p:cNvSpPr txBox="1"/>
          <p:nvPr/>
        </p:nvSpPr>
        <p:spPr>
          <a:xfrm>
            <a:off x="3527750" y="3683205"/>
            <a:ext cx="3264425" cy="432000"/>
          </a:xfrm>
          <a:prstGeom prst="rect">
            <a:avLst/>
          </a:prstGeom>
          <a:solidFill>
            <a:schemeClr val="bg1"/>
          </a:solidFill>
        </p:spPr>
        <p:txBody>
          <a:bodyPr wrap="square" lIns="0" tIns="0" rIns="0" bIns="0" rtlCol="0">
            <a:spAutoFit/>
          </a:bodyPr>
          <a:lstStyle/>
          <a:p>
            <a:pPr>
              <a:lnSpc>
                <a:spcPts val="1400"/>
              </a:lnSpc>
            </a:pPr>
            <a:r>
              <a:rPr lang="fr-FR" sz="1500" dirty="0"/>
              <a:t>D’après M. Fred Eckhard, ce viol aurait eu lieu dans une chambre d’hôtel</a:t>
            </a:r>
            <a:endParaRPr lang="fr-CH" sz="1500" dirty="0"/>
          </a:p>
        </p:txBody>
      </p:sp>
      <p:sp>
        <p:nvSpPr>
          <p:cNvPr id="15" name="ZoneTexte 14"/>
          <p:cNvSpPr txBox="1"/>
          <p:nvPr/>
        </p:nvSpPr>
        <p:spPr>
          <a:xfrm>
            <a:off x="3535065" y="4186928"/>
            <a:ext cx="3264425" cy="547842"/>
          </a:xfrm>
          <a:prstGeom prst="rect">
            <a:avLst/>
          </a:prstGeom>
          <a:solidFill>
            <a:schemeClr val="bg1"/>
          </a:solidFill>
        </p:spPr>
        <p:txBody>
          <a:bodyPr wrap="square" lIns="0" tIns="0" rIns="0" bIns="0" rtlCol="0">
            <a:spAutoFit/>
          </a:bodyPr>
          <a:lstStyle/>
          <a:p>
            <a:pPr>
              <a:lnSpc>
                <a:spcPts val="1400"/>
              </a:lnSpc>
            </a:pPr>
            <a:r>
              <a:rPr lang="fr-FR" sz="1500" dirty="0"/>
              <a:t>L’officier de police, dont le nom n’a pas été révélé, a été arrêté en juillet et placé en détention depuis lors…</a:t>
            </a:r>
            <a:endParaRPr lang="fr-CH" sz="1500" dirty="0"/>
          </a:p>
        </p:txBody>
      </p:sp>
      <p:sp>
        <p:nvSpPr>
          <p:cNvPr id="16"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220</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9554" name="Rectangle 6"/>
          <p:cNvSpPr>
            <a:spLocks noChangeArrowheads="1"/>
          </p:cNvSpPr>
          <p:nvPr/>
        </p:nvSpPr>
        <p:spPr bwMode="auto">
          <a:xfrm>
            <a:off x="1927937" y="260350"/>
            <a:ext cx="52960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fr-FR" sz="2800" dirty="0">
                <a:latin typeface="Calibri" panose="020F0502020204030204" pitchFamily="34" charset="0"/>
              </a:rPr>
              <a:t>LA CIMIC-NU ET L’INFORMATION</a:t>
            </a:r>
            <a:endParaRPr lang="en-GB" altLang="en-US" sz="2800" dirty="0">
              <a:solidFill>
                <a:srgbClr val="000000"/>
              </a:solidFill>
              <a:latin typeface="Calibri" pitchFamily="34" charset="0"/>
            </a:endParaRPr>
          </a:p>
        </p:txBody>
      </p:sp>
      <p:sp>
        <p:nvSpPr>
          <p:cNvPr id="279555" name="Rectangle 7"/>
          <p:cNvSpPr>
            <a:spLocks noChangeArrowheads="1"/>
          </p:cNvSpPr>
          <p:nvPr/>
        </p:nvSpPr>
        <p:spPr bwMode="auto">
          <a:xfrm>
            <a:off x="1203626" y="849313"/>
            <a:ext cx="6739922" cy="46166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fr-FR" dirty="0">
                <a:latin typeface="Calibri" panose="020F0502020204030204" pitchFamily="34" charset="0"/>
              </a:rPr>
              <a:t>La CIMIC-NU et son engagement auprès des médias</a:t>
            </a:r>
            <a:endParaRPr lang="en-US" altLang="en-US" dirty="0">
              <a:solidFill>
                <a:srgbClr val="000000"/>
              </a:solidFill>
              <a:latin typeface="Calibri" pitchFamily="34" charset="0"/>
            </a:endParaRPr>
          </a:p>
        </p:txBody>
      </p:sp>
      <p:pic>
        <p:nvPicPr>
          <p:cNvPr id="279556" name="Picture 8" descr="Journalis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4088" y="2817813"/>
            <a:ext cx="4186237" cy="280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9557" name="Rectangle 3"/>
          <p:cNvSpPr>
            <a:spLocks noRot="1" noChangeArrowheads="1"/>
          </p:cNvSpPr>
          <p:nvPr/>
        </p:nvSpPr>
        <p:spPr bwMode="auto">
          <a:xfrm>
            <a:off x="0" y="1470025"/>
            <a:ext cx="8950325"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r>
              <a:rPr lang="fr-FR" sz="2100" dirty="0">
                <a:latin typeface="Calibri" panose="020F0502020204030204" pitchFamily="34" charset="0"/>
              </a:rPr>
              <a:t>La collaboration des officiers de la CIMIC-NU et des responsables de l’information </a:t>
            </a:r>
            <a:r>
              <a:rPr lang="fr-FR" sz="2100" dirty="0">
                <a:solidFill>
                  <a:srgbClr val="00269E"/>
                </a:solidFill>
                <a:latin typeface="Calibri" panose="020F0502020204030204" pitchFamily="34" charset="0"/>
              </a:rPr>
              <a:t>doit se faire dans les deux sens</a:t>
            </a:r>
            <a:r>
              <a:rPr lang="fr-FR" sz="2100" dirty="0">
                <a:latin typeface="Calibri" panose="020F0502020204030204" pitchFamily="34" charset="0"/>
              </a:rPr>
              <a:t>; l’association des activités de la CIMIC-NU et de l’information peut stimuler l’intégration et les synergies</a:t>
            </a:r>
            <a:endParaRPr lang="en-US" altLang="en-US" sz="2100" dirty="0">
              <a:solidFill>
                <a:srgbClr val="000000"/>
              </a:solidFill>
              <a:latin typeface="Calibri" pitchFamily="34" charset="0"/>
            </a:endParaRPr>
          </a:p>
          <a:p>
            <a:endParaRPr lang="en-US" altLang="en-US" dirty="0">
              <a:solidFill>
                <a:srgbClr val="000000"/>
              </a:solidFill>
              <a:latin typeface="Calibri" pitchFamily="34" charset="0"/>
            </a:endParaRPr>
          </a:p>
          <a:p>
            <a:endParaRPr lang="en-US" altLang="en-US" dirty="0">
              <a:solidFill>
                <a:srgbClr val="000000"/>
              </a:solidFill>
              <a:latin typeface="Calibri" pitchFamily="34" charset="0"/>
            </a:endParaRPr>
          </a:p>
        </p:txBody>
      </p:sp>
      <p:sp>
        <p:nvSpPr>
          <p:cNvPr id="17417" name="Rectangle 9"/>
          <p:cNvSpPr>
            <a:spLocks noChangeArrowheads="1"/>
          </p:cNvSpPr>
          <p:nvPr/>
        </p:nvSpPr>
        <p:spPr bwMode="auto">
          <a:xfrm>
            <a:off x="0" y="2890838"/>
            <a:ext cx="4687888" cy="31577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404813" indent="-352425" eaLnBrk="0" hangingPunct="0">
              <a:lnSpc>
                <a:spcPct val="80000"/>
              </a:lnSpc>
              <a:spcBef>
                <a:spcPct val="20000"/>
              </a:spcBef>
              <a:buFont typeface="Wingdings" pitchFamily="2" charset="2"/>
              <a:buChar char="ü"/>
              <a:defRPr/>
            </a:pPr>
            <a:r>
              <a:rPr lang="fr-FR" b="1" dirty="0"/>
              <a:t>La </a:t>
            </a:r>
            <a:r>
              <a:rPr lang="fr-FR" b="1" dirty="0" smtClean="0"/>
              <a:t>nécessaire </a:t>
            </a:r>
            <a:r>
              <a:rPr lang="fr-FR" b="1" dirty="0"/>
              <a:t>liaison </a:t>
            </a:r>
            <a:r>
              <a:rPr lang="fr-FR" b="1" dirty="0" err="1"/>
              <a:t>civilo</a:t>
            </a:r>
            <a:r>
              <a:rPr lang="fr-FR" b="1" dirty="0"/>
              <a:t>-militaire avec l’extérieur fait de la </a:t>
            </a:r>
            <a:r>
              <a:rPr lang="fr-FR" b="1" dirty="0">
                <a:solidFill>
                  <a:srgbClr val="00269E"/>
                </a:solidFill>
              </a:rPr>
              <a:t>CIMIC-NU un élément important du processus d’information</a:t>
            </a:r>
            <a:endParaRPr lang="en-US" altLang="en-US" b="1" dirty="0">
              <a:solidFill>
                <a:srgbClr val="00269E"/>
              </a:solidFill>
              <a:cs typeface="Arial" charset="0"/>
            </a:endParaRPr>
          </a:p>
          <a:p>
            <a:pPr eaLnBrk="0" hangingPunct="0">
              <a:lnSpc>
                <a:spcPct val="80000"/>
              </a:lnSpc>
              <a:spcBef>
                <a:spcPct val="20000"/>
              </a:spcBef>
              <a:buFont typeface="Wingdings" pitchFamily="2" charset="2"/>
              <a:buChar char="ü"/>
              <a:defRPr/>
            </a:pPr>
            <a:endParaRPr lang="en-US" altLang="en-US" sz="2400" b="1" dirty="0">
              <a:solidFill>
                <a:srgbClr val="0000FF"/>
              </a:solidFill>
              <a:cs typeface="Arial" charset="0"/>
            </a:endParaRPr>
          </a:p>
          <a:p>
            <a:pPr marL="457200" indent="-404813" eaLnBrk="0" hangingPunct="0">
              <a:lnSpc>
                <a:spcPct val="80000"/>
              </a:lnSpc>
              <a:spcBef>
                <a:spcPct val="20000"/>
              </a:spcBef>
              <a:buFont typeface="Wingdings" pitchFamily="2" charset="2"/>
              <a:buChar char="ü"/>
              <a:defRPr/>
            </a:pPr>
            <a:r>
              <a:rPr lang="fr-FR" b="1" dirty="0"/>
              <a:t>Les activités de la CIMIC-NU doivent se traduire, d’une manière générale, par des « récits positifs » (en matière d’information), qui contribueront à la réussite de la Mission</a:t>
            </a:r>
            <a:r>
              <a:rPr lang="en-US" altLang="en-US" sz="2400" b="1" dirty="0" smtClean="0">
                <a:solidFill>
                  <a:srgbClr val="000000"/>
                </a:solidFill>
                <a:cs typeface="Arial" charset="0"/>
              </a:rPr>
              <a:t> </a:t>
            </a:r>
            <a:endParaRPr lang="en-US" altLang="en-US" sz="2400" b="1" dirty="0">
              <a:solidFill>
                <a:srgbClr val="000000"/>
              </a:solidFill>
              <a:cs typeface="Arial" charset="0"/>
            </a:endParaRPr>
          </a:p>
          <a:p>
            <a:pPr marL="457200" indent="-404813" eaLnBrk="0" hangingPunct="0">
              <a:lnSpc>
                <a:spcPct val="80000"/>
              </a:lnSpc>
              <a:spcBef>
                <a:spcPct val="20000"/>
              </a:spcBef>
              <a:buFont typeface="Wingdings" pitchFamily="2" charset="2"/>
              <a:buChar char="ü"/>
              <a:defRPr/>
            </a:pPr>
            <a:endParaRPr lang="en-US" altLang="en-US" sz="2400" b="1" dirty="0">
              <a:solidFill>
                <a:srgbClr val="000000"/>
              </a:solidFill>
              <a:cs typeface="Arial" charset="0"/>
            </a:endParaRPr>
          </a:p>
        </p:txBody>
      </p:sp>
      <p:sp>
        <p:nvSpPr>
          <p:cNvPr id="279560" name="Rectangle 1"/>
          <p:cNvSpPr>
            <a:spLocks noChangeArrowheads="1"/>
          </p:cNvSpPr>
          <p:nvPr/>
        </p:nvSpPr>
        <p:spPr bwMode="auto">
          <a:xfrm>
            <a:off x="-74613" y="6100763"/>
            <a:ext cx="91440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SzPct val="80000"/>
              <a:buFont typeface="Wingdings" pitchFamily="2" charset="2"/>
              <a:buChar char="ð"/>
            </a:pPr>
            <a:r>
              <a:rPr lang="en-US" altLang="en-US" sz="1600" dirty="0">
                <a:solidFill>
                  <a:srgbClr val="000000"/>
                </a:solidFill>
                <a:latin typeface="Calibri" panose="020F0502020204030204" pitchFamily="34" charset="0"/>
              </a:rPr>
              <a:t>Cf. la </a:t>
            </a:r>
            <a:r>
              <a:rPr lang="en-US" altLang="en-US" sz="1600" dirty="0" err="1">
                <a:solidFill>
                  <a:srgbClr val="000000"/>
                </a:solidFill>
                <a:latin typeface="Calibri" panose="020F0502020204030204" pitchFamily="34" charset="0"/>
              </a:rPr>
              <a:t>Politique</a:t>
            </a:r>
            <a:r>
              <a:rPr lang="en-US" altLang="en-US" sz="1600" dirty="0">
                <a:solidFill>
                  <a:srgbClr val="000000"/>
                </a:solidFill>
                <a:latin typeface="Calibri" panose="020F0502020204030204" pitchFamily="34" charset="0"/>
              </a:rPr>
              <a:t> </a:t>
            </a:r>
            <a:r>
              <a:rPr lang="en-US" altLang="en-US" sz="1600" dirty="0" err="1">
                <a:solidFill>
                  <a:srgbClr val="000000"/>
                </a:solidFill>
                <a:latin typeface="Calibri" panose="020F0502020204030204" pitchFamily="34" charset="0"/>
              </a:rPr>
              <a:t>d’information</a:t>
            </a:r>
            <a:r>
              <a:rPr lang="en-US" altLang="en-US" sz="1600" dirty="0">
                <a:solidFill>
                  <a:srgbClr val="000000"/>
                </a:solidFill>
                <a:latin typeface="Calibri" panose="020F0502020204030204" pitchFamily="34" charset="0"/>
              </a:rPr>
              <a:t> </a:t>
            </a:r>
            <a:r>
              <a:rPr lang="en-US" altLang="en-US" sz="1600" dirty="0" err="1">
                <a:solidFill>
                  <a:srgbClr val="000000"/>
                </a:solidFill>
                <a:latin typeface="Calibri" panose="020F0502020204030204" pitchFamily="34" charset="0"/>
              </a:rPr>
              <a:t>dans</a:t>
            </a:r>
            <a:r>
              <a:rPr lang="en-US" altLang="en-US" sz="1600" dirty="0">
                <a:solidFill>
                  <a:srgbClr val="000000"/>
                </a:solidFill>
                <a:latin typeface="Calibri" panose="020F0502020204030204" pitchFamily="34" charset="0"/>
              </a:rPr>
              <a:t> le cadre des </a:t>
            </a:r>
            <a:r>
              <a:rPr lang="en-US" altLang="en-US" sz="1600" dirty="0" err="1">
                <a:solidFill>
                  <a:srgbClr val="000000"/>
                </a:solidFill>
                <a:latin typeface="Calibri" panose="020F0502020204030204" pitchFamily="34" charset="0"/>
              </a:rPr>
              <a:t>opérations</a:t>
            </a:r>
            <a:r>
              <a:rPr lang="en-US" altLang="en-US" sz="1600" dirty="0">
                <a:solidFill>
                  <a:srgbClr val="000000"/>
                </a:solidFill>
                <a:latin typeface="Calibri" panose="020F0502020204030204" pitchFamily="34" charset="0"/>
              </a:rPr>
              <a:t> de </a:t>
            </a:r>
            <a:r>
              <a:rPr lang="en-US" altLang="en-US" sz="1600" dirty="0" err="1">
                <a:solidFill>
                  <a:srgbClr val="000000"/>
                </a:solidFill>
                <a:latin typeface="Calibri" panose="020F0502020204030204" pitchFamily="34" charset="0"/>
              </a:rPr>
              <a:t>maintien</a:t>
            </a:r>
            <a:r>
              <a:rPr lang="en-US" altLang="en-US" sz="1600" dirty="0">
                <a:solidFill>
                  <a:srgbClr val="000000"/>
                </a:solidFill>
                <a:latin typeface="Calibri" panose="020F0502020204030204" pitchFamily="34" charset="0"/>
              </a:rPr>
              <a:t> de la </a:t>
            </a:r>
            <a:r>
              <a:rPr lang="en-US" altLang="en-US" sz="1600" dirty="0" err="1">
                <a:solidFill>
                  <a:srgbClr val="000000"/>
                </a:solidFill>
                <a:latin typeface="Calibri" panose="020F0502020204030204" pitchFamily="34" charset="0"/>
              </a:rPr>
              <a:t>paix</a:t>
            </a:r>
            <a:r>
              <a:rPr lang="en-US" altLang="en-US" sz="1600" dirty="0">
                <a:solidFill>
                  <a:srgbClr val="000000"/>
                </a:solidFill>
                <a:latin typeface="Calibri" panose="020F0502020204030204" pitchFamily="34" charset="0"/>
              </a:rPr>
              <a:t> de </a:t>
            </a:r>
            <a:r>
              <a:rPr lang="en-US" altLang="en-US" sz="1600" dirty="0" err="1">
                <a:solidFill>
                  <a:srgbClr val="000000"/>
                </a:solidFill>
                <a:latin typeface="Calibri" panose="020F0502020204030204" pitchFamily="34" charset="0"/>
              </a:rPr>
              <a:t>l’ONU</a:t>
            </a:r>
            <a:r>
              <a:rPr lang="en-US" altLang="en-US" sz="1600" dirty="0">
                <a:solidFill>
                  <a:srgbClr val="000000"/>
                </a:solidFill>
                <a:latin typeface="Calibri" panose="020F0502020204030204" pitchFamily="34" charset="0"/>
              </a:rPr>
              <a:t> (2006)</a:t>
            </a: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10" name="ZoneTexte 9"/>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221</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2"/>
          <p:cNvSpPr>
            <a:spLocks noGrp="1" noChangeArrowheads="1"/>
          </p:cNvSpPr>
          <p:nvPr>
            <p:ph type="subTitle" idx="4294967295"/>
          </p:nvPr>
        </p:nvSpPr>
        <p:spPr>
          <a:xfrm>
            <a:off x="4610100" y="1470025"/>
            <a:ext cx="4310063" cy="2497138"/>
          </a:xfrm>
        </p:spPr>
        <p:txBody>
          <a:bodyPr/>
          <a:lstStyle/>
          <a:p>
            <a:pPr marL="0" indent="0" eaLnBrk="1" hangingPunct="1">
              <a:buClr>
                <a:srgbClr val="CC3300"/>
              </a:buClr>
              <a:buFont typeface="Wingdings" pitchFamily="2" charset="2"/>
              <a:buChar char="Ü"/>
            </a:pPr>
            <a:r>
              <a:rPr lang="en-GB" altLang="en-US" sz="1600" dirty="0" smtClean="0">
                <a:latin typeface="Calibri" pitchFamily="34" charset="0"/>
              </a:rPr>
              <a:t> </a:t>
            </a:r>
            <a:r>
              <a:rPr lang="fr-FR" sz="1600" dirty="0">
                <a:latin typeface="Calibri" panose="020F0502020204030204" pitchFamily="34" charset="0"/>
              </a:rPr>
              <a:t>Exprimer une opinion personnelle sur </a:t>
            </a:r>
            <a:r>
              <a:rPr lang="fr-FR" sz="1600" dirty="0" smtClean="0">
                <a:latin typeface="Calibri" panose="020F0502020204030204" pitchFamily="34" charset="0"/>
              </a:rPr>
              <a:t>la </a:t>
            </a:r>
            <a:r>
              <a:rPr lang="fr-FR" sz="1600" dirty="0">
                <a:latin typeface="Calibri" panose="020F0502020204030204" pitchFamily="34" charset="0"/>
              </a:rPr>
              <a:t>situation ou le processus de </a:t>
            </a:r>
            <a:r>
              <a:rPr lang="fr-FR" sz="1600" dirty="0" smtClean="0">
                <a:latin typeface="Calibri" panose="020F0502020204030204" pitchFamily="34" charset="0"/>
              </a:rPr>
              <a:t>paix</a:t>
            </a:r>
            <a:endParaRPr lang="en-US" altLang="en-US" sz="1600" dirty="0" smtClean="0">
              <a:latin typeface="Calibri" pitchFamily="34" charset="0"/>
            </a:endParaRPr>
          </a:p>
          <a:p>
            <a:pPr marL="0" indent="0" eaLnBrk="1" hangingPunct="1">
              <a:buClr>
                <a:srgbClr val="CC3300"/>
              </a:buClr>
              <a:buFont typeface="Wingdings" pitchFamily="2" charset="2"/>
              <a:buChar char="Ü"/>
            </a:pPr>
            <a:r>
              <a:rPr lang="en-GB" altLang="en-US" sz="1600" dirty="0" smtClean="0">
                <a:latin typeface="Calibri" pitchFamily="34" charset="0"/>
              </a:rPr>
              <a:t> </a:t>
            </a:r>
            <a:r>
              <a:rPr lang="fr-FR" sz="1600" dirty="0">
                <a:latin typeface="Calibri" panose="020F0502020204030204" pitchFamily="34" charset="0"/>
              </a:rPr>
              <a:t>Répondre à des questions purement hypothétiques</a:t>
            </a:r>
            <a:endParaRPr lang="en-GB" altLang="en-US" sz="1600" dirty="0" smtClean="0">
              <a:latin typeface="Calibri" pitchFamily="34" charset="0"/>
            </a:endParaRPr>
          </a:p>
          <a:p>
            <a:pPr marL="0" indent="0" eaLnBrk="1" hangingPunct="1">
              <a:buClr>
                <a:srgbClr val="CC3300"/>
              </a:buClr>
              <a:buFont typeface="Wingdings" pitchFamily="2" charset="2"/>
              <a:buChar char="Ü"/>
            </a:pPr>
            <a:r>
              <a:rPr lang="en-GB" altLang="en-US" sz="1600" dirty="0" smtClean="0">
                <a:latin typeface="Calibri" pitchFamily="34" charset="0"/>
              </a:rPr>
              <a:t> </a:t>
            </a:r>
            <a:r>
              <a:rPr lang="fr-FR" sz="1600" dirty="0">
                <a:latin typeface="Calibri" panose="020F0502020204030204" pitchFamily="34" charset="0"/>
              </a:rPr>
              <a:t>Divulguer des informations relatives à la sécurité ou aux combattants</a:t>
            </a:r>
            <a:endParaRPr lang="en-GB" altLang="en-US" sz="1600" dirty="0" smtClean="0">
              <a:latin typeface="Calibri" pitchFamily="34" charset="0"/>
            </a:endParaRPr>
          </a:p>
          <a:p>
            <a:pPr marL="0" indent="0" eaLnBrk="1" hangingPunct="1">
              <a:buClr>
                <a:srgbClr val="CC3300"/>
              </a:buClr>
              <a:buFont typeface="Wingdings" pitchFamily="2" charset="2"/>
              <a:buChar char="Ü"/>
            </a:pPr>
            <a:r>
              <a:rPr lang="en-US" altLang="en-US" sz="1600" dirty="0" smtClean="0">
                <a:latin typeface="Calibri" pitchFamily="34" charset="0"/>
              </a:rPr>
              <a:t> </a:t>
            </a:r>
            <a:r>
              <a:rPr lang="fr-FR" sz="1600" dirty="0">
                <a:latin typeface="Calibri" panose="020F0502020204030204" pitchFamily="34" charset="0"/>
              </a:rPr>
              <a:t>Prendre parti pour tel ou tel camp</a:t>
            </a:r>
            <a:endParaRPr lang="en-US" altLang="en-US" sz="1600" dirty="0" smtClean="0">
              <a:latin typeface="Calibri" pitchFamily="34" charset="0"/>
            </a:endParaRPr>
          </a:p>
        </p:txBody>
      </p:sp>
      <p:pic>
        <p:nvPicPr>
          <p:cNvPr id="280579" name="Picture 8" descr="PaddyWallace_interview_mediaday_IrelandvEngland.jpg"/>
          <p:cNvPicPr>
            <a:picLocks noChangeAspect="1"/>
          </p:cNvPicPr>
          <p:nvPr/>
        </p:nvPicPr>
        <p:blipFill>
          <a:blip r:embed="rId3">
            <a:lum bright="30000" contrast="-12000"/>
            <a:extLst>
              <a:ext uri="{28A0092B-C50C-407E-A947-70E740481C1C}">
                <a14:useLocalDpi xmlns:a14="http://schemas.microsoft.com/office/drawing/2010/main" val="0"/>
              </a:ext>
            </a:extLst>
          </a:blip>
          <a:srcRect/>
          <a:stretch>
            <a:fillRect/>
          </a:stretch>
        </p:blipFill>
        <p:spPr bwMode="auto">
          <a:xfrm>
            <a:off x="5110163" y="4119563"/>
            <a:ext cx="2571750" cy="177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0" name="Rectangle 2"/>
          <p:cNvSpPr>
            <a:spLocks noChangeArrowheads="1"/>
          </p:cNvSpPr>
          <p:nvPr/>
        </p:nvSpPr>
        <p:spPr bwMode="auto">
          <a:xfrm>
            <a:off x="231774" y="1508750"/>
            <a:ext cx="4186605" cy="2572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Clr>
                <a:srgbClr val="0000FF"/>
              </a:buClr>
              <a:buFont typeface="Wingdings" pitchFamily="2" charset="2"/>
              <a:buChar char="ð"/>
            </a:pPr>
            <a:r>
              <a:rPr lang="en-GB" altLang="en-US" sz="1600" dirty="0">
                <a:solidFill>
                  <a:srgbClr val="000000"/>
                </a:solidFill>
                <a:latin typeface="Calibri" pitchFamily="34" charset="0"/>
              </a:rPr>
              <a:t> </a:t>
            </a:r>
            <a:r>
              <a:rPr lang="en-GB" altLang="en-US" sz="1600" dirty="0" smtClean="0">
                <a:solidFill>
                  <a:srgbClr val="000000"/>
                </a:solidFill>
                <a:latin typeface="Calibri" pitchFamily="34" charset="0"/>
              </a:rPr>
              <a:t> </a:t>
            </a:r>
            <a:r>
              <a:rPr lang="fr-FR" sz="1600" dirty="0" smtClean="0">
                <a:latin typeface="Calibri" panose="020F0502020204030204" pitchFamily="34" charset="0"/>
              </a:rPr>
              <a:t>En </a:t>
            </a:r>
            <a:r>
              <a:rPr lang="fr-FR" sz="1600" dirty="0">
                <a:latin typeface="Calibri" panose="020F0502020204030204" pitchFamily="34" charset="0"/>
              </a:rPr>
              <a:t>référer à vos supérieurs ou au </a:t>
            </a:r>
            <a:r>
              <a:rPr lang="fr-FR" sz="1600" dirty="0" smtClean="0">
                <a:latin typeface="Calibri" panose="020F0502020204030204" pitchFamily="34" charset="0"/>
              </a:rPr>
              <a:t>Bureau </a:t>
            </a:r>
            <a:r>
              <a:rPr lang="fr-FR" sz="1600" dirty="0">
                <a:latin typeface="Calibri" panose="020F0502020204030204" pitchFamily="34" charset="0"/>
              </a:rPr>
              <a:t>de l’information lorsque vous ne </a:t>
            </a:r>
            <a:r>
              <a:rPr lang="fr-FR" sz="1600" dirty="0" smtClean="0">
                <a:latin typeface="Calibri" panose="020F0502020204030204" pitchFamily="34" charset="0"/>
              </a:rPr>
              <a:t>connaissez </a:t>
            </a:r>
            <a:r>
              <a:rPr lang="fr-FR" sz="1600" dirty="0">
                <a:latin typeface="Calibri" panose="020F0502020204030204" pitchFamily="34" charset="0"/>
              </a:rPr>
              <a:t>pas la </a:t>
            </a:r>
            <a:r>
              <a:rPr lang="fr-FR" sz="1600" dirty="0" smtClean="0">
                <a:latin typeface="Calibri" panose="020F0502020204030204" pitchFamily="34" charset="0"/>
              </a:rPr>
              <a:t>solution</a:t>
            </a:r>
          </a:p>
          <a:p>
            <a:pPr eaLnBrk="1" hangingPunct="1">
              <a:buClr>
                <a:srgbClr val="0000FF"/>
              </a:buClr>
              <a:buFont typeface="Wingdings" pitchFamily="2" charset="2"/>
              <a:buChar char="ð"/>
            </a:pPr>
            <a:r>
              <a:rPr lang="fr-FR" sz="1600" dirty="0" smtClean="0">
                <a:latin typeface="Calibri" panose="020F0502020204030204" pitchFamily="34" charset="0"/>
              </a:rPr>
              <a:t>  </a:t>
            </a:r>
            <a:r>
              <a:rPr lang="fr-FR" sz="1600" dirty="0">
                <a:latin typeface="Calibri" panose="020F0502020204030204" pitchFamily="34" charset="0"/>
              </a:rPr>
              <a:t>Être toujours factuel et </a:t>
            </a:r>
            <a:r>
              <a:rPr lang="fr-FR" sz="1600" dirty="0" smtClean="0">
                <a:latin typeface="Calibri" panose="020F0502020204030204" pitchFamily="34" charset="0"/>
              </a:rPr>
              <a:t>positif</a:t>
            </a:r>
          </a:p>
          <a:p>
            <a:pPr eaLnBrk="1" hangingPunct="1">
              <a:buClr>
                <a:srgbClr val="0000FF"/>
              </a:buClr>
              <a:buFont typeface="Wingdings" pitchFamily="2" charset="2"/>
              <a:buChar char="ð"/>
            </a:pPr>
            <a:r>
              <a:rPr lang="fr-FR" sz="1600" dirty="0" smtClean="0">
                <a:latin typeface="Calibri" panose="020F0502020204030204" pitchFamily="34" charset="0"/>
              </a:rPr>
              <a:t>  </a:t>
            </a:r>
            <a:r>
              <a:rPr lang="fr-FR" sz="1600" dirty="0">
                <a:latin typeface="Calibri" panose="020F0502020204030204" pitchFamily="34" charset="0"/>
              </a:rPr>
              <a:t>Parler avec respect des populations locales</a:t>
            </a:r>
            <a:endParaRPr lang="fr-FR" sz="1600" dirty="0" smtClean="0">
              <a:latin typeface="Calibri" panose="020F0502020204030204" pitchFamily="34" charset="0"/>
            </a:endParaRPr>
          </a:p>
          <a:p>
            <a:pPr eaLnBrk="1" hangingPunct="1">
              <a:buClr>
                <a:srgbClr val="0000FF"/>
              </a:buClr>
              <a:buFont typeface="Wingdings" pitchFamily="2" charset="2"/>
              <a:buChar char="ð"/>
            </a:pPr>
            <a:r>
              <a:rPr lang="fr-FR" altLang="en-US" sz="1600" dirty="0">
                <a:solidFill>
                  <a:srgbClr val="000000"/>
                </a:solidFill>
                <a:latin typeface="Calibri" panose="020F0502020204030204" pitchFamily="34" charset="0"/>
              </a:rPr>
              <a:t> </a:t>
            </a:r>
            <a:r>
              <a:rPr lang="fr-FR" altLang="en-US" sz="1600" dirty="0" smtClean="0">
                <a:solidFill>
                  <a:srgbClr val="000000"/>
                </a:solidFill>
                <a:latin typeface="Calibri" panose="020F0502020204030204" pitchFamily="34" charset="0"/>
              </a:rPr>
              <a:t> </a:t>
            </a:r>
            <a:r>
              <a:rPr lang="fr-FR" altLang="en-US" sz="1600" dirty="0" smtClean="0">
                <a:latin typeface="Calibri" panose="020F0502020204030204" pitchFamily="34" charset="0"/>
              </a:rPr>
              <a:t>Être </a:t>
            </a:r>
            <a:r>
              <a:rPr lang="fr-FR" altLang="en-US" sz="1600" dirty="0">
                <a:latin typeface="Calibri" panose="020F0502020204030204" pitchFamily="34" charset="0"/>
              </a:rPr>
              <a:t>poli et professionnel</a:t>
            </a:r>
            <a:endParaRPr lang="en-GB" altLang="en-US" sz="1600" dirty="0">
              <a:solidFill>
                <a:srgbClr val="000000"/>
              </a:solidFill>
              <a:latin typeface="Calibri" pitchFamily="34" charset="0"/>
            </a:endParaRPr>
          </a:p>
          <a:p>
            <a:pPr eaLnBrk="1" hangingPunct="1">
              <a:buClr>
                <a:srgbClr val="0000FF"/>
              </a:buClr>
              <a:buFont typeface="Wingdings" pitchFamily="2" charset="2"/>
              <a:buChar char="ð"/>
            </a:pPr>
            <a:r>
              <a:rPr lang="en-GB" altLang="en-US" sz="1600" dirty="0">
                <a:solidFill>
                  <a:srgbClr val="000000"/>
                </a:solidFill>
                <a:latin typeface="Calibri" pitchFamily="34" charset="0"/>
              </a:rPr>
              <a:t> </a:t>
            </a:r>
            <a:r>
              <a:rPr lang="en-GB" altLang="en-US" sz="1600" dirty="0" smtClean="0">
                <a:solidFill>
                  <a:srgbClr val="000000"/>
                </a:solidFill>
                <a:latin typeface="Calibri" pitchFamily="34" charset="0"/>
              </a:rPr>
              <a:t> </a:t>
            </a:r>
            <a:r>
              <a:rPr lang="fr-FR" sz="1600" dirty="0" smtClean="0">
                <a:latin typeface="Calibri" panose="020F0502020204030204" pitchFamily="34" charset="0"/>
              </a:rPr>
              <a:t>Être bref et précis</a:t>
            </a:r>
          </a:p>
        </p:txBody>
      </p:sp>
      <p:pic>
        <p:nvPicPr>
          <p:cNvPr id="280581" name="Picture 5" descr="171677.jpg"/>
          <p:cNvPicPr>
            <a:picLocks noChangeAspect="1"/>
          </p:cNvPicPr>
          <p:nvPr/>
        </p:nvPicPr>
        <p:blipFill>
          <a:blip r:embed="rId4">
            <a:lum bright="20000" contrast="-10000"/>
            <a:extLst>
              <a:ext uri="{28A0092B-C50C-407E-A947-70E740481C1C}">
                <a14:useLocalDpi xmlns:a14="http://schemas.microsoft.com/office/drawing/2010/main" val="0"/>
              </a:ext>
            </a:extLst>
          </a:blip>
          <a:srcRect/>
          <a:stretch>
            <a:fillRect/>
          </a:stretch>
        </p:blipFill>
        <p:spPr bwMode="auto">
          <a:xfrm>
            <a:off x="501650" y="4119563"/>
            <a:ext cx="2611438" cy="177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2" name="Rectangle 8"/>
          <p:cNvSpPr>
            <a:spLocks noChangeArrowheads="1"/>
          </p:cNvSpPr>
          <p:nvPr/>
        </p:nvSpPr>
        <p:spPr bwMode="auto">
          <a:xfrm>
            <a:off x="1200805" y="971550"/>
            <a:ext cx="994055" cy="400110"/>
          </a:xfrm>
          <a:prstGeom prst="rect">
            <a:avLst/>
          </a:prstGeom>
          <a:noFill/>
          <a:ln w="9525" algn="ctr">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Font typeface="Wingdings" pitchFamily="2" charset="2"/>
              <a:buNone/>
            </a:pPr>
            <a:r>
              <a:rPr lang="en-US" altLang="en-US" sz="2000" dirty="0" smtClean="0">
                <a:solidFill>
                  <a:srgbClr val="000000"/>
                </a:solidFill>
                <a:latin typeface="Calibri" pitchFamily="34" charset="0"/>
              </a:rPr>
              <a:t>À FAIRE</a:t>
            </a:r>
            <a:endParaRPr lang="en-US" altLang="en-US" sz="2000" dirty="0">
              <a:solidFill>
                <a:srgbClr val="000000"/>
              </a:solidFill>
              <a:latin typeface="Calibri" pitchFamily="34" charset="0"/>
            </a:endParaRPr>
          </a:p>
        </p:txBody>
      </p:sp>
      <p:sp>
        <p:nvSpPr>
          <p:cNvPr id="280583" name="Rectangle 9"/>
          <p:cNvSpPr>
            <a:spLocks noChangeArrowheads="1"/>
          </p:cNvSpPr>
          <p:nvPr/>
        </p:nvSpPr>
        <p:spPr bwMode="auto">
          <a:xfrm>
            <a:off x="5895789" y="971550"/>
            <a:ext cx="1799018" cy="400110"/>
          </a:xfrm>
          <a:prstGeom prst="rect">
            <a:avLst/>
          </a:prstGeom>
          <a:noFill/>
          <a:ln w="9525" algn="ctr">
            <a:solidFill>
              <a:srgbClr val="CC33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Font typeface="Wingdings" pitchFamily="2" charset="2"/>
              <a:buNone/>
            </a:pPr>
            <a:r>
              <a:rPr lang="en-US" altLang="en-US" sz="2000" dirty="0" smtClean="0">
                <a:solidFill>
                  <a:srgbClr val="000000"/>
                </a:solidFill>
                <a:latin typeface="Calibri" pitchFamily="34" charset="0"/>
              </a:rPr>
              <a:t>À NE PAS FAIRE</a:t>
            </a:r>
            <a:endParaRPr lang="en-US" altLang="en-US" sz="2000" dirty="0">
              <a:solidFill>
                <a:srgbClr val="000000"/>
              </a:solidFill>
              <a:latin typeface="Calibri" pitchFamily="34" charset="0"/>
            </a:endParaRPr>
          </a:p>
        </p:txBody>
      </p:sp>
      <p:sp>
        <p:nvSpPr>
          <p:cNvPr id="280584" name="Rectangle 10"/>
          <p:cNvSpPr>
            <a:spLocks noChangeArrowheads="1"/>
          </p:cNvSpPr>
          <p:nvPr/>
        </p:nvSpPr>
        <p:spPr bwMode="auto">
          <a:xfrm>
            <a:off x="1927936" y="260350"/>
            <a:ext cx="52960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fr-FR" sz="2800" dirty="0">
                <a:latin typeface="Calibri" panose="020F0502020204030204" pitchFamily="34" charset="0"/>
              </a:rPr>
              <a:t>LA CIMIC-NU ET L’INFORMATION</a:t>
            </a:r>
            <a:endParaRPr lang="en-GB" altLang="en-US" sz="2800" dirty="0">
              <a:solidFill>
                <a:srgbClr val="000000"/>
              </a:solidFill>
              <a:latin typeface="Calibri" pitchFamily="34" charset="0"/>
            </a:endParaRPr>
          </a:p>
        </p:txBody>
      </p:sp>
      <p:sp>
        <p:nvSpPr>
          <p:cNvPr id="280585" name="Rectangle 11"/>
          <p:cNvSpPr>
            <a:spLocks noChangeArrowheads="1"/>
          </p:cNvSpPr>
          <p:nvPr/>
        </p:nvSpPr>
        <p:spPr bwMode="auto">
          <a:xfrm>
            <a:off x="603145" y="6043613"/>
            <a:ext cx="7913897"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0000FF"/>
              </a:buClr>
              <a:buSzPct val="80000"/>
              <a:buFont typeface="Wingdings" pitchFamily="2" charset="2"/>
              <a:buChar char="ð"/>
            </a:pPr>
            <a:r>
              <a:rPr lang="en-US" altLang="en-US" sz="2200" i="1" dirty="0">
                <a:solidFill>
                  <a:srgbClr val="00269E"/>
                </a:solidFill>
                <a:latin typeface="Calibri" pitchFamily="34" charset="0"/>
              </a:rPr>
              <a:t> </a:t>
            </a:r>
            <a:r>
              <a:rPr lang="en-US" altLang="en-US" sz="2200" i="1" dirty="0" smtClean="0">
                <a:solidFill>
                  <a:srgbClr val="00269E"/>
                </a:solidFill>
                <a:latin typeface="Calibri" pitchFamily="34" charset="0"/>
              </a:rPr>
              <a:t> </a:t>
            </a:r>
            <a:r>
              <a:rPr lang="fr-FR" sz="2200" i="1" dirty="0" smtClean="0">
                <a:solidFill>
                  <a:srgbClr val="00269E"/>
                </a:solidFill>
                <a:latin typeface="Calibri" panose="020F0502020204030204" pitchFamily="34" charset="0"/>
              </a:rPr>
              <a:t>Ne </a:t>
            </a:r>
            <a:r>
              <a:rPr lang="fr-FR" sz="2200" i="1" dirty="0">
                <a:solidFill>
                  <a:srgbClr val="00269E"/>
                </a:solidFill>
                <a:latin typeface="Calibri" panose="020F0502020204030204" pitchFamily="34" charset="0"/>
              </a:rPr>
              <a:t>l’oubliez pas : vous êtes un ambassadeur des Nations Unies…</a:t>
            </a:r>
            <a:endParaRPr lang="en-GB" altLang="en-US" sz="2200" i="1" dirty="0">
              <a:solidFill>
                <a:srgbClr val="00269E"/>
              </a:solidFill>
              <a:latin typeface="Calibri" pitchFamily="34" charset="0"/>
            </a:endParaRPr>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12" name="ZoneTexte 11"/>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222</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6"/>
          <p:cNvSpPr>
            <a:spLocks noChangeArrowheads="1"/>
          </p:cNvSpPr>
          <p:nvPr/>
        </p:nvSpPr>
        <p:spPr bwMode="auto">
          <a:xfrm>
            <a:off x="617202" y="317500"/>
            <a:ext cx="79105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dirty="0">
                <a:latin typeface="Calibri" panose="020F0502020204030204" pitchFamily="34" charset="0"/>
              </a:rPr>
              <a:t>COLLABORATION AVEC LES ASSISTANTS LINGUISTIQUES</a:t>
            </a:r>
            <a:endParaRPr lang="en-GB" altLang="en-US" dirty="0">
              <a:solidFill>
                <a:srgbClr val="0000FF"/>
              </a:solidFill>
              <a:latin typeface="Calibri" pitchFamily="34" charset="0"/>
            </a:endParaRPr>
          </a:p>
        </p:txBody>
      </p:sp>
      <p:sp>
        <p:nvSpPr>
          <p:cNvPr id="19460" name="Rectangle 9"/>
          <p:cNvSpPr>
            <a:spLocks noChangeArrowheads="1"/>
          </p:cNvSpPr>
          <p:nvPr/>
        </p:nvSpPr>
        <p:spPr bwMode="auto">
          <a:xfrm>
            <a:off x="193675" y="1552575"/>
            <a:ext cx="8718550" cy="3914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eaLnBrk="1" hangingPunct="1">
              <a:lnSpc>
                <a:spcPct val="90000"/>
              </a:lnSpc>
              <a:buClr>
                <a:srgbClr val="000000"/>
              </a:buClr>
              <a:buSzPct val="80000"/>
              <a:buFont typeface="Wingdings" pitchFamily="2" charset="2"/>
              <a:buNone/>
              <a:defRPr/>
            </a:pPr>
            <a:r>
              <a:rPr lang="fr-FR" sz="2100" dirty="0"/>
              <a:t>Il peut arriver que les soldats de la paix n’aient pas les compétences linguistiques requises :</a:t>
            </a:r>
            <a:endParaRPr lang="en-US" altLang="en-US" sz="2100" dirty="0" smtClean="0">
              <a:solidFill>
                <a:srgbClr val="000000"/>
              </a:solidFill>
            </a:endParaRPr>
          </a:p>
          <a:p>
            <a:pPr eaLnBrk="1" hangingPunct="1">
              <a:lnSpc>
                <a:spcPct val="90000"/>
              </a:lnSpc>
              <a:buClr>
                <a:srgbClr val="000000"/>
              </a:buClr>
              <a:buSzPct val="80000"/>
              <a:buFont typeface="Wingdings" pitchFamily="2" charset="2"/>
              <a:buChar char="ü"/>
              <a:defRPr/>
            </a:pPr>
            <a:endParaRPr lang="en-US" altLang="en-US" sz="2100" dirty="0" smtClean="0">
              <a:solidFill>
                <a:srgbClr val="000000"/>
              </a:solidFill>
            </a:endParaRPr>
          </a:p>
          <a:p>
            <a:pPr eaLnBrk="1" hangingPunct="1">
              <a:lnSpc>
                <a:spcPct val="90000"/>
              </a:lnSpc>
              <a:buClr>
                <a:srgbClr val="000000"/>
              </a:buClr>
              <a:buSzPct val="80000"/>
              <a:buFont typeface="Wingdings" pitchFamily="2" charset="2"/>
              <a:buChar char="à"/>
              <a:defRPr/>
            </a:pPr>
            <a:r>
              <a:rPr lang="en-US" altLang="en-US" sz="2100" dirty="0" smtClean="0">
                <a:solidFill>
                  <a:srgbClr val="000000"/>
                </a:solidFill>
              </a:rPr>
              <a:t>  </a:t>
            </a:r>
            <a:r>
              <a:rPr lang="fr-FR" sz="2100" dirty="0" smtClean="0"/>
              <a:t>La </a:t>
            </a:r>
            <a:r>
              <a:rPr lang="fr-FR" sz="2100" dirty="0"/>
              <a:t>solution est de travailler avec des </a:t>
            </a:r>
            <a:r>
              <a:rPr lang="fr-FR" sz="2100" b="1" dirty="0">
                <a:solidFill>
                  <a:srgbClr val="00269E"/>
                </a:solidFill>
              </a:rPr>
              <a:t>interprètes</a:t>
            </a:r>
            <a:r>
              <a:rPr lang="fr-FR" sz="2100" dirty="0"/>
              <a:t> ou des </a:t>
            </a:r>
            <a:r>
              <a:rPr lang="fr-FR" sz="2100" b="1" dirty="0">
                <a:solidFill>
                  <a:srgbClr val="00269E"/>
                </a:solidFill>
              </a:rPr>
              <a:t>assistants linguistiques</a:t>
            </a:r>
            <a:endParaRPr lang="en-US" altLang="en-US" sz="2100" dirty="0" smtClean="0">
              <a:solidFill>
                <a:srgbClr val="00269E"/>
              </a:solidFill>
            </a:endParaRPr>
          </a:p>
          <a:p>
            <a:pPr eaLnBrk="1" hangingPunct="1">
              <a:lnSpc>
                <a:spcPct val="90000"/>
              </a:lnSpc>
              <a:buClr>
                <a:srgbClr val="000000"/>
              </a:buClr>
              <a:buSzPct val="80000"/>
              <a:buFont typeface="Wingdings" pitchFamily="2" charset="2"/>
              <a:buChar char="à"/>
              <a:defRPr/>
            </a:pPr>
            <a:endParaRPr lang="en-US" altLang="en-US" sz="2100" dirty="0" smtClean="0">
              <a:solidFill>
                <a:srgbClr val="000000"/>
              </a:solidFill>
            </a:endParaRPr>
          </a:p>
          <a:p>
            <a:pPr eaLnBrk="1" hangingPunct="1">
              <a:lnSpc>
                <a:spcPct val="90000"/>
              </a:lnSpc>
              <a:buClr>
                <a:srgbClr val="000000"/>
              </a:buClr>
              <a:buSzPct val="80000"/>
              <a:buFont typeface="Wingdings" pitchFamily="2" charset="2"/>
              <a:buChar char="à"/>
              <a:defRPr/>
            </a:pPr>
            <a:r>
              <a:rPr lang="en-US" altLang="en-US" sz="2100" dirty="0" smtClean="0">
                <a:solidFill>
                  <a:srgbClr val="000000"/>
                </a:solidFill>
              </a:rPr>
              <a:t>  </a:t>
            </a:r>
            <a:r>
              <a:rPr lang="fr-FR" sz="2100" dirty="0" smtClean="0"/>
              <a:t>Une </a:t>
            </a:r>
            <a:r>
              <a:rPr lang="fr-FR" sz="2100" dirty="0"/>
              <a:t>collaboration satisfaisante avec des interprètes et la supervision de ces derniers sont des</a:t>
            </a:r>
            <a:r>
              <a:rPr lang="fr-FR" sz="2100" dirty="0">
                <a:solidFill>
                  <a:srgbClr val="00269E"/>
                </a:solidFill>
              </a:rPr>
              <a:t> atouts pour la CIMIC-NU</a:t>
            </a:r>
            <a:r>
              <a:rPr lang="fr-FR" sz="2100" dirty="0"/>
              <a:t>  et la mission dans </a:t>
            </a:r>
            <a:r>
              <a:rPr lang="fr-FR" sz="2100" dirty="0" smtClean="0"/>
              <a:t>son </a:t>
            </a:r>
            <a:r>
              <a:rPr lang="fr-FR" sz="2100" dirty="0"/>
              <a:t>ensemble</a:t>
            </a:r>
            <a:endParaRPr lang="en-US" altLang="en-US" sz="2100" dirty="0" smtClean="0">
              <a:solidFill>
                <a:srgbClr val="000000"/>
              </a:solidFill>
            </a:endParaRPr>
          </a:p>
          <a:p>
            <a:pPr eaLnBrk="1" hangingPunct="1">
              <a:lnSpc>
                <a:spcPct val="90000"/>
              </a:lnSpc>
              <a:buClr>
                <a:srgbClr val="000000"/>
              </a:buClr>
              <a:buSzPct val="80000"/>
              <a:buFont typeface="Wingdings" pitchFamily="2" charset="2"/>
              <a:buChar char="à"/>
              <a:defRPr/>
            </a:pPr>
            <a:endParaRPr lang="en-US" altLang="en-US" sz="2100" dirty="0" smtClean="0">
              <a:solidFill>
                <a:srgbClr val="000000"/>
              </a:solidFill>
            </a:endParaRPr>
          </a:p>
          <a:p>
            <a:pPr eaLnBrk="1" hangingPunct="1">
              <a:lnSpc>
                <a:spcPct val="90000"/>
              </a:lnSpc>
              <a:buClr>
                <a:srgbClr val="000000"/>
              </a:buClr>
              <a:buSzPct val="80000"/>
              <a:buFont typeface="Wingdings" pitchFamily="2" charset="2"/>
              <a:buChar char="à"/>
              <a:defRPr/>
            </a:pPr>
            <a:r>
              <a:rPr lang="en-US" altLang="en-US" sz="2100" dirty="0" smtClean="0">
                <a:solidFill>
                  <a:srgbClr val="000000"/>
                </a:solidFill>
              </a:rPr>
              <a:t>  </a:t>
            </a:r>
            <a:r>
              <a:rPr lang="fr-FR" sz="2100" dirty="0" smtClean="0"/>
              <a:t>Cependant</a:t>
            </a:r>
            <a:r>
              <a:rPr lang="fr-FR" sz="2100" dirty="0"/>
              <a:t>, ce type de collaboration pose aussi d’énormes problèmes :</a:t>
            </a:r>
            <a:endParaRPr lang="en-US" altLang="en-US" sz="2100" dirty="0" smtClean="0">
              <a:solidFill>
                <a:srgbClr val="000000"/>
              </a:solidFill>
            </a:endParaRPr>
          </a:p>
          <a:p>
            <a:pPr marL="342900" indent="-342900" eaLnBrk="1" hangingPunct="1">
              <a:lnSpc>
                <a:spcPct val="90000"/>
              </a:lnSpc>
              <a:buClr>
                <a:srgbClr val="000000"/>
              </a:buClr>
              <a:buSzPct val="80000"/>
              <a:buFontTx/>
              <a:buChar char="-"/>
              <a:defRPr/>
            </a:pPr>
            <a:r>
              <a:rPr lang="fr-FR" sz="2100" dirty="0" smtClean="0">
                <a:solidFill>
                  <a:srgbClr val="C00000"/>
                </a:solidFill>
              </a:rPr>
              <a:t>Des </a:t>
            </a:r>
            <a:r>
              <a:rPr lang="fr-FR" sz="2100" dirty="0">
                <a:solidFill>
                  <a:srgbClr val="C00000"/>
                </a:solidFill>
              </a:rPr>
              <a:t>malentendus / des interprétations erronées</a:t>
            </a:r>
            <a:r>
              <a:rPr lang="en-US" altLang="en-US" sz="2100" dirty="0" smtClean="0">
                <a:solidFill>
                  <a:srgbClr val="C00000"/>
                </a:solidFill>
              </a:rPr>
              <a:t> </a:t>
            </a:r>
          </a:p>
          <a:p>
            <a:pPr marL="342900" indent="-342900" eaLnBrk="1" hangingPunct="1">
              <a:lnSpc>
                <a:spcPct val="90000"/>
              </a:lnSpc>
              <a:buClr>
                <a:srgbClr val="000000"/>
              </a:buClr>
              <a:buSzPct val="80000"/>
              <a:buFontTx/>
              <a:buChar char="-"/>
              <a:defRPr/>
            </a:pPr>
            <a:r>
              <a:rPr lang="en-US" altLang="en-US" sz="2100" dirty="0" smtClean="0">
                <a:solidFill>
                  <a:srgbClr val="C00000"/>
                </a:solidFill>
              </a:rPr>
              <a:t>Le </a:t>
            </a:r>
            <a:r>
              <a:rPr lang="en-US" altLang="en-US" sz="2100" dirty="0" err="1" smtClean="0">
                <a:solidFill>
                  <a:srgbClr val="C00000"/>
                </a:solidFill>
              </a:rPr>
              <a:t>manque</a:t>
            </a:r>
            <a:r>
              <a:rPr lang="en-US" altLang="en-US" sz="2100" dirty="0" smtClean="0">
                <a:solidFill>
                  <a:srgbClr val="C00000"/>
                </a:solidFill>
              </a:rPr>
              <a:t> de temps </a:t>
            </a:r>
          </a:p>
          <a:p>
            <a:pPr marL="342900" indent="-342900" eaLnBrk="1" hangingPunct="1">
              <a:lnSpc>
                <a:spcPct val="90000"/>
              </a:lnSpc>
              <a:buClr>
                <a:srgbClr val="000000"/>
              </a:buClr>
              <a:buSzPct val="80000"/>
              <a:buFontTx/>
              <a:buChar char="-"/>
              <a:defRPr/>
            </a:pPr>
            <a:r>
              <a:rPr lang="fr-FR" sz="2100" dirty="0" smtClean="0">
                <a:solidFill>
                  <a:srgbClr val="C00000"/>
                </a:solidFill>
              </a:rPr>
              <a:t>Un </a:t>
            </a:r>
            <a:r>
              <a:rPr lang="fr-FR" sz="2100" dirty="0">
                <a:solidFill>
                  <a:srgbClr val="C00000"/>
                </a:solidFill>
              </a:rPr>
              <a:t>travail d’interprétation incomplet, etc. </a:t>
            </a:r>
            <a:endParaRPr lang="en-US" altLang="en-US" sz="2100" dirty="0" smtClean="0">
              <a:solidFill>
                <a:srgbClr val="C00000"/>
              </a:solidFill>
            </a:endParaRPr>
          </a:p>
        </p:txBody>
      </p:sp>
      <p:sp>
        <p:nvSpPr>
          <p:cNvPr id="281604" name="Rectangle 6"/>
          <p:cNvSpPr>
            <a:spLocks noChangeArrowheads="1"/>
          </p:cNvSpPr>
          <p:nvPr/>
        </p:nvSpPr>
        <p:spPr bwMode="auto">
          <a:xfrm>
            <a:off x="2750508" y="855663"/>
            <a:ext cx="3676327" cy="461665"/>
          </a:xfrm>
          <a:prstGeom prst="rect">
            <a:avLst/>
          </a:prstGeom>
          <a:noFill/>
          <a:ln w="317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Font typeface="Wingdings" pitchFamily="2" charset="2"/>
              <a:buNone/>
            </a:pPr>
            <a:r>
              <a:rPr lang="fr-CH" altLang="en-US" dirty="0" smtClean="0">
                <a:solidFill>
                  <a:srgbClr val="000000"/>
                </a:solidFill>
                <a:latin typeface="Calibri" pitchFamily="34" charset="0"/>
              </a:rPr>
              <a:t>Avantages et inconvénients</a:t>
            </a:r>
            <a:endParaRPr lang="fr-CH" altLang="en-US" dirty="0">
              <a:solidFill>
                <a:srgbClr val="000000"/>
              </a:solidFill>
              <a:latin typeface="Calibri" pitchFamily="34" charset="0"/>
            </a:endParaRPr>
          </a:p>
        </p:txBody>
      </p:sp>
      <p:sp>
        <p:nvSpPr>
          <p:cNvPr id="281606" name="Text Box 13"/>
          <p:cNvSpPr txBox="1">
            <a:spLocks noChangeArrowheads="1"/>
          </p:cNvSpPr>
          <p:nvPr/>
        </p:nvSpPr>
        <p:spPr bwMode="auto">
          <a:xfrm>
            <a:off x="539750" y="5618163"/>
            <a:ext cx="8027988" cy="104797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lnSpc>
                <a:spcPct val="65000"/>
              </a:lnSpc>
              <a:spcBef>
                <a:spcPct val="50000"/>
              </a:spcBef>
              <a:buClr>
                <a:srgbClr val="000000"/>
              </a:buClr>
              <a:buSzPct val="80000"/>
              <a:buFont typeface="Wingdings" pitchFamily="2" charset="2"/>
              <a:buChar char="Ø"/>
            </a:pPr>
            <a:r>
              <a:rPr lang="fr-FR" sz="1800" dirty="0">
                <a:latin typeface="Calibri" panose="020F0502020204030204" pitchFamily="34" charset="0"/>
              </a:rPr>
              <a:t>Un cas avéré d’interprétation erronée, dans le cadre de la MONUSCO :</a:t>
            </a:r>
            <a:endParaRPr lang="en-GB" altLang="en-US" sz="1800" dirty="0">
              <a:solidFill>
                <a:srgbClr val="000000"/>
              </a:solidFill>
              <a:latin typeface="Calibri" pitchFamily="34" charset="0"/>
            </a:endParaRPr>
          </a:p>
          <a:p>
            <a:pPr algn="ctr" eaLnBrk="1" hangingPunct="1">
              <a:lnSpc>
                <a:spcPct val="65000"/>
              </a:lnSpc>
              <a:spcBef>
                <a:spcPct val="50000"/>
              </a:spcBef>
              <a:buClr>
                <a:srgbClr val="000000"/>
              </a:buClr>
              <a:buSzPct val="80000"/>
              <a:buFont typeface="Wingdings" pitchFamily="2" charset="2"/>
              <a:buNone/>
            </a:pPr>
            <a:r>
              <a:rPr lang="en-GB" altLang="en-US" sz="2800" i="1" dirty="0" smtClean="0">
                <a:solidFill>
                  <a:srgbClr val="0000CC"/>
                </a:solidFill>
                <a:latin typeface="Brush Script MT" pitchFamily="66" charset="0"/>
              </a:rPr>
              <a:t>“Je </a:t>
            </a:r>
            <a:r>
              <a:rPr lang="en-GB" altLang="en-US" sz="2800" i="1" dirty="0" err="1" smtClean="0">
                <a:solidFill>
                  <a:srgbClr val="0000CC"/>
                </a:solidFill>
                <a:latin typeface="Brush Script MT" pitchFamily="66" charset="0"/>
              </a:rPr>
              <a:t>suis</a:t>
            </a:r>
            <a:r>
              <a:rPr lang="en-GB" altLang="en-US" sz="2800" i="1" dirty="0" smtClean="0">
                <a:solidFill>
                  <a:srgbClr val="0000CC"/>
                </a:solidFill>
                <a:latin typeface="Brush Script MT" pitchFamily="66" charset="0"/>
              </a:rPr>
              <a:t> </a:t>
            </a:r>
            <a:r>
              <a:rPr lang="en-GB" altLang="en-US" sz="2800" i="1" dirty="0" err="1" smtClean="0">
                <a:solidFill>
                  <a:srgbClr val="0000CC"/>
                </a:solidFill>
                <a:latin typeface="Brush Script MT" pitchFamily="66" charset="0"/>
              </a:rPr>
              <a:t>sûre</a:t>
            </a:r>
            <a:r>
              <a:rPr lang="en-GB" altLang="en-US" sz="2800" i="1" dirty="0" smtClean="0">
                <a:solidFill>
                  <a:srgbClr val="0000CC"/>
                </a:solidFill>
                <a:latin typeface="Brush Script MT" pitchFamily="66" charset="0"/>
              </a:rPr>
              <a:t> </a:t>
            </a:r>
            <a:r>
              <a:rPr lang="en-GB" altLang="en-US" sz="2800" i="1" dirty="0" err="1" smtClean="0">
                <a:solidFill>
                  <a:srgbClr val="0000CC"/>
                </a:solidFill>
                <a:latin typeface="Brush Script MT" pitchFamily="66" charset="0"/>
              </a:rPr>
              <a:t>que</a:t>
            </a:r>
            <a:r>
              <a:rPr lang="en-GB" altLang="en-US" sz="2800" i="1" dirty="0" smtClean="0">
                <a:solidFill>
                  <a:srgbClr val="0000CC"/>
                </a:solidFill>
                <a:latin typeface="Brush Script MT" pitchFamily="66" charset="0"/>
              </a:rPr>
              <a:t> </a:t>
            </a:r>
            <a:r>
              <a:rPr lang="en-GB" altLang="en-US" sz="2800" i="1" dirty="0" err="1" smtClean="0">
                <a:solidFill>
                  <a:srgbClr val="0000CC"/>
                </a:solidFill>
                <a:latin typeface="Brush Script MT" pitchFamily="66" charset="0"/>
              </a:rPr>
              <a:t>vous</a:t>
            </a:r>
            <a:r>
              <a:rPr lang="en-GB" altLang="en-US" sz="2800" i="1" dirty="0" smtClean="0">
                <a:solidFill>
                  <a:srgbClr val="0000CC"/>
                </a:solidFill>
                <a:latin typeface="Brush Script MT" pitchFamily="66" charset="0"/>
              </a:rPr>
              <a:t> </a:t>
            </a:r>
            <a:r>
              <a:rPr lang="en-GB" altLang="en-US" sz="2800" i="1" dirty="0" err="1" smtClean="0">
                <a:solidFill>
                  <a:srgbClr val="0000CC"/>
                </a:solidFill>
                <a:latin typeface="Brush Script MT" pitchFamily="66" charset="0"/>
              </a:rPr>
              <a:t>connaissez</a:t>
            </a:r>
            <a:r>
              <a:rPr lang="en-GB" altLang="en-US" sz="2800" i="1" dirty="0" smtClean="0">
                <a:solidFill>
                  <a:srgbClr val="0000CC"/>
                </a:solidFill>
                <a:latin typeface="Brush Script MT" pitchFamily="66" charset="0"/>
              </a:rPr>
              <a:t> </a:t>
            </a:r>
            <a:r>
              <a:rPr lang="en-GB" altLang="en-US" sz="2800" i="1" dirty="0" err="1" smtClean="0">
                <a:solidFill>
                  <a:srgbClr val="0000CC"/>
                </a:solidFill>
                <a:latin typeface="Brush Script MT" pitchFamily="66" charset="0"/>
              </a:rPr>
              <a:t>l’auteur</a:t>
            </a:r>
            <a:r>
              <a:rPr lang="en-GB" altLang="en-US" sz="2800" i="1" dirty="0" smtClean="0">
                <a:solidFill>
                  <a:srgbClr val="0000CC"/>
                </a:solidFill>
                <a:latin typeface="Brush Script MT" pitchFamily="66" charset="0"/>
              </a:rPr>
              <a:t> des </a:t>
            </a:r>
            <a:r>
              <a:rPr lang="en-GB" altLang="en-US" sz="2800" i="1" dirty="0" err="1" smtClean="0">
                <a:solidFill>
                  <a:srgbClr val="0000CC"/>
                </a:solidFill>
                <a:latin typeface="Brush Script MT" pitchFamily="66" charset="0"/>
              </a:rPr>
              <a:t>meurtres</a:t>
            </a:r>
            <a:r>
              <a:rPr lang="en-GB" altLang="en-US" sz="2800" i="1" dirty="0" smtClean="0">
                <a:solidFill>
                  <a:srgbClr val="0000CC"/>
                </a:solidFill>
                <a:latin typeface="Brush Script MT" pitchFamily="66" charset="0"/>
              </a:rPr>
              <a:t>”</a:t>
            </a:r>
            <a:r>
              <a:rPr lang="en-GB" altLang="en-US" sz="1800" dirty="0" smtClean="0">
                <a:solidFill>
                  <a:srgbClr val="000000"/>
                </a:solidFill>
                <a:latin typeface="Calibri" pitchFamily="34" charset="0"/>
              </a:rPr>
              <a:t> </a:t>
            </a:r>
            <a:r>
              <a:rPr lang="en-GB" altLang="en-US" sz="1800" dirty="0" err="1" smtClean="0">
                <a:solidFill>
                  <a:srgbClr val="000000"/>
                </a:solidFill>
                <a:latin typeface="Calibri" pitchFamily="34" charset="0"/>
              </a:rPr>
              <a:t>traduit</a:t>
            </a:r>
            <a:r>
              <a:rPr lang="en-GB" altLang="en-US" sz="1800" dirty="0" smtClean="0">
                <a:solidFill>
                  <a:srgbClr val="000000"/>
                </a:solidFill>
                <a:latin typeface="Calibri" pitchFamily="34" charset="0"/>
              </a:rPr>
              <a:t> par </a:t>
            </a:r>
            <a:r>
              <a:rPr lang="en-GB" altLang="en-US" sz="2800" dirty="0" smtClean="0">
                <a:solidFill>
                  <a:srgbClr val="CC3300"/>
                </a:solidFill>
                <a:latin typeface="Brush Script MT" pitchFamily="66" charset="0"/>
              </a:rPr>
              <a:t>“Je sais </a:t>
            </a:r>
            <a:r>
              <a:rPr lang="en-GB" altLang="en-US" sz="2800" dirty="0" err="1" smtClean="0">
                <a:solidFill>
                  <a:srgbClr val="CC3300"/>
                </a:solidFill>
                <a:latin typeface="Brush Script MT" pitchFamily="66" charset="0"/>
              </a:rPr>
              <a:t>que</a:t>
            </a:r>
            <a:r>
              <a:rPr lang="en-GB" altLang="en-US" sz="2800" dirty="0" smtClean="0">
                <a:solidFill>
                  <a:srgbClr val="CC3300"/>
                </a:solidFill>
                <a:latin typeface="Brush Script MT" pitchFamily="66" charset="0"/>
              </a:rPr>
              <a:t> </a:t>
            </a:r>
            <a:r>
              <a:rPr lang="en-GB" altLang="en-US" sz="2800" dirty="0" err="1" smtClean="0">
                <a:solidFill>
                  <a:srgbClr val="CC3300"/>
                </a:solidFill>
                <a:latin typeface="Brush Script MT" pitchFamily="66" charset="0"/>
              </a:rPr>
              <a:t>vous</a:t>
            </a:r>
            <a:r>
              <a:rPr lang="en-GB" altLang="en-US" sz="2800" dirty="0" smtClean="0">
                <a:solidFill>
                  <a:srgbClr val="CC3300"/>
                </a:solidFill>
                <a:latin typeface="Brush Script MT" pitchFamily="66" charset="0"/>
              </a:rPr>
              <a:t> </a:t>
            </a:r>
            <a:r>
              <a:rPr lang="en-GB" altLang="en-US" sz="2800" dirty="0" err="1" smtClean="0">
                <a:solidFill>
                  <a:srgbClr val="CC3300"/>
                </a:solidFill>
                <a:latin typeface="Brush Script MT" pitchFamily="66" charset="0"/>
              </a:rPr>
              <a:t>êtes</a:t>
            </a:r>
            <a:r>
              <a:rPr lang="en-GB" altLang="en-US" sz="2800" dirty="0" smtClean="0">
                <a:solidFill>
                  <a:srgbClr val="CC3300"/>
                </a:solidFill>
                <a:latin typeface="Brush Script MT" pitchFamily="66" charset="0"/>
              </a:rPr>
              <a:t> </a:t>
            </a:r>
            <a:r>
              <a:rPr lang="en-GB" altLang="en-US" sz="2800" dirty="0" err="1" smtClean="0">
                <a:solidFill>
                  <a:srgbClr val="CC3300"/>
                </a:solidFill>
                <a:latin typeface="Brush Script MT" pitchFamily="66" charset="0"/>
              </a:rPr>
              <a:t>l’auteur</a:t>
            </a:r>
            <a:r>
              <a:rPr lang="en-GB" altLang="en-US" sz="2800" dirty="0" smtClean="0">
                <a:solidFill>
                  <a:srgbClr val="CC3300"/>
                </a:solidFill>
                <a:latin typeface="Brush Script MT" pitchFamily="66" charset="0"/>
              </a:rPr>
              <a:t> de </a:t>
            </a:r>
            <a:r>
              <a:rPr lang="en-GB" altLang="en-US" sz="2800" dirty="0" err="1" smtClean="0">
                <a:solidFill>
                  <a:srgbClr val="CC3300"/>
                </a:solidFill>
                <a:latin typeface="Brush Script MT" pitchFamily="66" charset="0"/>
              </a:rPr>
              <a:t>ces</a:t>
            </a:r>
            <a:r>
              <a:rPr lang="en-GB" altLang="en-US" sz="2800" dirty="0" smtClean="0">
                <a:solidFill>
                  <a:srgbClr val="CC3300"/>
                </a:solidFill>
                <a:latin typeface="Brush Script MT" pitchFamily="66" charset="0"/>
              </a:rPr>
              <a:t> </a:t>
            </a:r>
            <a:r>
              <a:rPr lang="en-GB" altLang="en-US" sz="2800" dirty="0" err="1" smtClean="0">
                <a:solidFill>
                  <a:srgbClr val="CC3300"/>
                </a:solidFill>
                <a:latin typeface="Brush Script MT" pitchFamily="66" charset="0"/>
              </a:rPr>
              <a:t>meurtres</a:t>
            </a:r>
            <a:r>
              <a:rPr lang="en-GB" altLang="en-US" sz="2800" dirty="0" smtClean="0">
                <a:solidFill>
                  <a:srgbClr val="CC3300"/>
                </a:solidFill>
                <a:latin typeface="Brush Script MT" pitchFamily="66" charset="0"/>
              </a:rPr>
              <a:t>”</a:t>
            </a:r>
            <a:endParaRPr lang="en-GB" altLang="en-US" sz="2800" dirty="0">
              <a:solidFill>
                <a:srgbClr val="CC3300"/>
              </a:solidFill>
              <a:latin typeface="Brush Script MT" pitchFamily="66" charset="0"/>
            </a:endParaRPr>
          </a:p>
        </p:txBody>
      </p:sp>
      <p:pic>
        <p:nvPicPr>
          <p:cNvPr id="281607" name="Picture 12"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095" y="5541963"/>
            <a:ext cx="422275"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10" name="ZoneTexte 9"/>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223</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3"/>
          <p:cNvSpPr>
            <a:spLocks noGrp="1" noRot="1" noChangeArrowheads="1"/>
          </p:cNvSpPr>
          <p:nvPr>
            <p:ph type="body" idx="1"/>
          </p:nvPr>
        </p:nvSpPr>
        <p:spPr>
          <a:xfrm>
            <a:off x="231775" y="1584325"/>
            <a:ext cx="8602663" cy="4878670"/>
          </a:xfrm>
        </p:spPr>
        <p:txBody>
          <a:bodyPr/>
          <a:lstStyle/>
          <a:p>
            <a:pPr>
              <a:lnSpc>
                <a:spcPct val="90000"/>
              </a:lnSpc>
            </a:pPr>
            <a:r>
              <a:rPr lang="en-GB" altLang="en-US" sz="1900" dirty="0" smtClean="0">
                <a:latin typeface="Calibri" pitchFamily="34" charset="0"/>
              </a:rPr>
              <a:t>Les assistants </a:t>
            </a:r>
            <a:r>
              <a:rPr lang="en-GB" altLang="en-US" sz="1900" dirty="0" err="1" smtClean="0">
                <a:latin typeface="Calibri" pitchFamily="34" charset="0"/>
              </a:rPr>
              <a:t>linguistiques</a:t>
            </a:r>
            <a:r>
              <a:rPr lang="en-GB" altLang="en-US" sz="1900" dirty="0" smtClean="0">
                <a:latin typeface="Calibri" pitchFamily="34" charset="0"/>
              </a:rPr>
              <a:t> :</a:t>
            </a:r>
          </a:p>
          <a:p>
            <a:pPr>
              <a:lnSpc>
                <a:spcPct val="90000"/>
              </a:lnSpc>
              <a:buNone/>
            </a:pPr>
            <a:r>
              <a:rPr lang="en-GB" altLang="en-US" sz="1900" dirty="0" smtClean="0">
                <a:latin typeface="Calibri" pitchFamily="34" charset="0"/>
              </a:rPr>
              <a:t>	- </a:t>
            </a:r>
            <a:r>
              <a:rPr lang="fr-FR" sz="1900" dirty="0">
                <a:latin typeface="Calibri" panose="020F0502020204030204" pitchFamily="34" charset="0"/>
              </a:rPr>
              <a:t>ne sont pas des interprètes professionnels (formés à ce métier)</a:t>
            </a:r>
            <a:endParaRPr lang="en-GB" altLang="en-US" sz="1900" dirty="0" smtClean="0">
              <a:latin typeface="Calibri" pitchFamily="34" charset="0"/>
            </a:endParaRPr>
          </a:p>
          <a:p>
            <a:pPr>
              <a:lnSpc>
                <a:spcPct val="90000"/>
              </a:lnSpc>
              <a:buNone/>
            </a:pPr>
            <a:r>
              <a:rPr lang="en-GB" altLang="en-US" sz="1900" dirty="0" smtClean="0">
                <a:latin typeface="Calibri" pitchFamily="34" charset="0"/>
              </a:rPr>
              <a:t>	- </a:t>
            </a:r>
            <a:r>
              <a:rPr lang="fr-FR" sz="1900" dirty="0">
                <a:latin typeface="Calibri" panose="020F0502020204030204" pitchFamily="34" charset="0"/>
              </a:rPr>
              <a:t>sont des autochtones qui parlent la langue des gens </a:t>
            </a:r>
            <a:r>
              <a:rPr lang="fr-FR" sz="1900" dirty="0" smtClean="0">
                <a:latin typeface="Calibri" panose="020F0502020204030204" pitchFamily="34" charset="0"/>
              </a:rPr>
              <a:t>interrogés</a:t>
            </a:r>
          </a:p>
          <a:p>
            <a:pPr>
              <a:lnSpc>
                <a:spcPct val="90000"/>
              </a:lnSpc>
              <a:buNone/>
            </a:pPr>
            <a:r>
              <a:rPr lang="en-US" altLang="en-US" sz="1900" dirty="0" smtClean="0">
                <a:latin typeface="Calibri" pitchFamily="34" charset="0"/>
              </a:rPr>
              <a:t>	- </a:t>
            </a:r>
            <a:r>
              <a:rPr lang="fr-FR" sz="1900" dirty="0">
                <a:latin typeface="Calibri" panose="020F0502020204030204" pitchFamily="34" charset="0"/>
              </a:rPr>
              <a:t>connaissent assez bien la culture et les coutumes locales, et sont </a:t>
            </a:r>
            <a:r>
              <a:rPr lang="fr-FR" sz="1900" dirty="0" smtClean="0">
                <a:latin typeface="Calibri" panose="020F0502020204030204" pitchFamily="34" charset="0"/>
              </a:rPr>
              <a:t/>
            </a:r>
            <a:br>
              <a:rPr lang="fr-FR" sz="1900" dirty="0" smtClean="0">
                <a:latin typeface="Calibri" panose="020F0502020204030204" pitchFamily="34" charset="0"/>
              </a:rPr>
            </a:br>
            <a:r>
              <a:rPr lang="fr-FR" sz="1900" dirty="0" smtClean="0">
                <a:latin typeface="Calibri" panose="020F0502020204030204" pitchFamily="34" charset="0"/>
              </a:rPr>
              <a:t>  relativement </a:t>
            </a:r>
            <a:r>
              <a:rPr lang="fr-FR" sz="1900" dirty="0">
                <a:latin typeface="Calibri" panose="020F0502020204030204" pitchFamily="34" charset="0"/>
              </a:rPr>
              <a:t>instruits</a:t>
            </a:r>
            <a:endParaRPr lang="en-US" altLang="en-US" sz="1900" dirty="0" smtClean="0">
              <a:latin typeface="Calibri" pitchFamily="34" charset="0"/>
            </a:endParaRPr>
          </a:p>
          <a:p>
            <a:pPr>
              <a:lnSpc>
                <a:spcPct val="90000"/>
              </a:lnSpc>
              <a:buNone/>
            </a:pPr>
            <a:r>
              <a:rPr lang="en-US" altLang="en-US" sz="1900" dirty="0" smtClean="0">
                <a:latin typeface="Calibri" pitchFamily="34" charset="0"/>
              </a:rPr>
              <a:t>	- </a:t>
            </a:r>
            <a:r>
              <a:rPr lang="fr-FR" sz="1900" dirty="0">
                <a:latin typeface="Calibri" panose="020F0502020204030204" pitchFamily="34" charset="0"/>
              </a:rPr>
              <a:t>ont une certaine connaissance du conflit et de ses enjeux.</a:t>
            </a:r>
            <a:endParaRPr lang="en-US" altLang="en-US" sz="1900" dirty="0" smtClean="0">
              <a:latin typeface="Calibri" pitchFamily="34" charset="0"/>
            </a:endParaRPr>
          </a:p>
          <a:p>
            <a:pPr>
              <a:lnSpc>
                <a:spcPct val="90000"/>
              </a:lnSpc>
              <a:buFont typeface="Wingdings" pitchFamily="2" charset="2"/>
              <a:buNone/>
            </a:pPr>
            <a:endParaRPr lang="en-US" altLang="en-US" sz="1500" dirty="0" smtClean="0">
              <a:latin typeface="Calibri" pitchFamily="34" charset="0"/>
            </a:endParaRPr>
          </a:p>
          <a:p>
            <a:pPr>
              <a:lnSpc>
                <a:spcPct val="90000"/>
              </a:lnSpc>
            </a:pPr>
            <a:r>
              <a:rPr lang="fr-FR" sz="1900" dirty="0">
                <a:latin typeface="Calibri" panose="020F0502020204030204" pitchFamily="34" charset="0"/>
              </a:rPr>
              <a:t>Avant d’engager un assistant linguistique, on doit prendre en considération son sexe, son âge et ses origines </a:t>
            </a:r>
            <a:r>
              <a:rPr lang="fr-FR" sz="1900" dirty="0" smtClean="0">
                <a:latin typeface="Calibri" panose="020F0502020204030204" pitchFamily="34" charset="0"/>
              </a:rPr>
              <a:t>ethniques.</a:t>
            </a:r>
            <a:endParaRPr lang="en-GB" altLang="en-US" sz="1900" dirty="0" smtClean="0">
              <a:latin typeface="Calibri" pitchFamily="34" charset="0"/>
            </a:endParaRPr>
          </a:p>
          <a:p>
            <a:pPr>
              <a:lnSpc>
                <a:spcPct val="90000"/>
              </a:lnSpc>
            </a:pPr>
            <a:endParaRPr lang="en-GB" altLang="en-US" sz="1500" dirty="0" smtClean="0">
              <a:latin typeface="Calibri" pitchFamily="34" charset="0"/>
            </a:endParaRPr>
          </a:p>
          <a:p>
            <a:pPr>
              <a:lnSpc>
                <a:spcPct val="90000"/>
              </a:lnSpc>
            </a:pPr>
            <a:r>
              <a:rPr lang="fr-FR" sz="1900" dirty="0">
                <a:latin typeface="Calibri" panose="020F0502020204030204" pitchFamily="34" charset="0"/>
              </a:rPr>
              <a:t>Il faut être très attentif aux questions de sécurité (y compris en enquêtant sur les antécédents des personnes concernées), en liaison avec l’officier traitant (DO – Desk </a:t>
            </a:r>
            <a:r>
              <a:rPr lang="fr-FR" sz="1900" dirty="0" err="1">
                <a:latin typeface="Calibri" panose="020F0502020204030204" pitchFamily="34" charset="0"/>
              </a:rPr>
              <a:t>Officer</a:t>
            </a:r>
            <a:r>
              <a:rPr lang="fr-FR" sz="1900" dirty="0">
                <a:latin typeface="Calibri" panose="020F0502020204030204" pitchFamily="34" charset="0"/>
              </a:rPr>
              <a:t> -/DSS – le Chef des opérations) et / ou la JMAC (la Cellule d’analyse conjointe de la Mission)</a:t>
            </a:r>
            <a:endParaRPr lang="en-GB" altLang="en-US" sz="1900" dirty="0" smtClean="0">
              <a:latin typeface="Calibri" pitchFamily="34" charset="0"/>
            </a:endParaRPr>
          </a:p>
          <a:p>
            <a:pPr>
              <a:lnSpc>
                <a:spcPct val="90000"/>
              </a:lnSpc>
            </a:pPr>
            <a:endParaRPr lang="en-GB" altLang="en-US" sz="1500" dirty="0" smtClean="0">
              <a:latin typeface="Calibri" pitchFamily="34" charset="0"/>
            </a:endParaRPr>
          </a:p>
          <a:p>
            <a:pPr>
              <a:lnSpc>
                <a:spcPct val="90000"/>
              </a:lnSpc>
            </a:pPr>
            <a:r>
              <a:rPr lang="fr-FR" sz="1900" dirty="0">
                <a:latin typeface="Calibri" panose="020F0502020204030204" pitchFamily="34" charset="0"/>
              </a:rPr>
              <a:t>Assurer comme il se doit la sécurité de ces assistants (risques ou incidences physiques)</a:t>
            </a:r>
            <a:endParaRPr lang="en-GB" altLang="en-US" sz="1900" dirty="0" smtClean="0">
              <a:latin typeface="Calibri" pitchFamily="34" charset="0"/>
            </a:endParaRPr>
          </a:p>
        </p:txBody>
      </p:sp>
      <p:sp>
        <p:nvSpPr>
          <p:cNvPr id="282627" name="Rectangle 6"/>
          <p:cNvSpPr>
            <a:spLocks noChangeArrowheads="1"/>
          </p:cNvSpPr>
          <p:nvPr/>
        </p:nvSpPr>
        <p:spPr bwMode="auto">
          <a:xfrm>
            <a:off x="2778872" y="893763"/>
            <a:ext cx="3589444" cy="424732"/>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0000"/>
              </a:lnSpc>
              <a:buFont typeface="Wingdings" pitchFamily="2" charset="2"/>
              <a:buNone/>
            </a:pPr>
            <a:r>
              <a:rPr lang="fr-CH" altLang="en-US" dirty="0" smtClean="0">
                <a:solidFill>
                  <a:srgbClr val="000000"/>
                </a:solidFill>
                <a:latin typeface="Calibri" pitchFamily="34" charset="0"/>
              </a:rPr>
              <a:t>Les assistants linguistiques</a:t>
            </a:r>
            <a:endParaRPr lang="fr-CH" altLang="en-US" dirty="0">
              <a:solidFill>
                <a:srgbClr val="000000"/>
              </a:solidFill>
              <a:latin typeface="Calibri" pitchFamily="34" charset="0"/>
            </a:endParaRPr>
          </a:p>
        </p:txBody>
      </p:sp>
      <p:sp>
        <p:nvSpPr>
          <p:cNvPr id="282628" name="Rectangle 6"/>
          <p:cNvSpPr>
            <a:spLocks noChangeArrowheads="1"/>
          </p:cNvSpPr>
          <p:nvPr/>
        </p:nvSpPr>
        <p:spPr bwMode="auto">
          <a:xfrm>
            <a:off x="270640" y="317500"/>
            <a:ext cx="85643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sz="2800" dirty="0">
                <a:latin typeface="Calibri" panose="020F0502020204030204" pitchFamily="34" charset="0"/>
              </a:rPr>
              <a:t>COLLABORATION AVEC LES ASSISTANTS LINGUISTIQUES</a:t>
            </a:r>
            <a:endParaRPr lang="en-GB" altLang="en-US" sz="2800" dirty="0">
              <a:solidFill>
                <a:srgbClr val="000000"/>
              </a:solidFill>
              <a:latin typeface="Calibri" pitchFamily="34" charset="0"/>
            </a:endParaRPr>
          </a:p>
        </p:txBody>
      </p:sp>
      <p:sp>
        <p:nvSpPr>
          <p:cNvPr id="6" name="ZoneTexte 5"/>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7" name="ZoneTexte 6"/>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224</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1038225" y="2401888"/>
            <a:ext cx="7086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80000"/>
              </a:lnSpc>
              <a:buFontTx/>
              <a:buChar char="•"/>
            </a:pPr>
            <a:endParaRPr lang="en-GB" altLang="en-US" sz="2800" b="0">
              <a:solidFill>
                <a:srgbClr val="000000"/>
              </a:solidFill>
              <a:latin typeface="Arial" pitchFamily="34" charset="0"/>
            </a:endParaRPr>
          </a:p>
        </p:txBody>
      </p:sp>
      <p:graphicFrame>
        <p:nvGraphicFramePr>
          <p:cNvPr id="11" name="Diagram 10"/>
          <p:cNvGraphicFramePr/>
          <p:nvPr>
            <p:extLst>
              <p:ext uri="{D42A27DB-BD31-4B8C-83A1-F6EECF244321}">
                <p14:modId xmlns:p14="http://schemas.microsoft.com/office/powerpoint/2010/main" val="2511878648"/>
              </p:ext>
            </p:extLst>
          </p:nvPr>
        </p:nvGraphicFramePr>
        <p:xfrm>
          <a:off x="1381010" y="1522857"/>
          <a:ext cx="7157461" cy="18753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83652" name="Rectangle 6"/>
          <p:cNvSpPr>
            <a:spLocks noChangeArrowheads="1"/>
          </p:cNvSpPr>
          <p:nvPr/>
        </p:nvSpPr>
        <p:spPr bwMode="auto">
          <a:xfrm>
            <a:off x="961930" y="779055"/>
            <a:ext cx="7169783" cy="397032"/>
          </a:xfrm>
          <a:prstGeom prst="rect">
            <a:avLst/>
          </a:prstGeom>
          <a:noFill/>
          <a:ln w="317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0000"/>
              </a:lnSpc>
              <a:buNone/>
            </a:pPr>
            <a:r>
              <a:rPr lang="fr-FR" sz="2200" dirty="0">
                <a:latin typeface="Calibri" panose="020F0502020204030204" pitchFamily="34" charset="0"/>
              </a:rPr>
              <a:t>Quelques « tuyaux » pour faciliter le travail d’interprétation</a:t>
            </a:r>
            <a:endParaRPr lang="en-GB" altLang="en-US" sz="2200" dirty="0">
              <a:solidFill>
                <a:srgbClr val="000000"/>
              </a:solidFill>
              <a:latin typeface="Calibri" pitchFamily="34" charset="0"/>
            </a:endParaRPr>
          </a:p>
        </p:txBody>
      </p:sp>
      <p:sp>
        <p:nvSpPr>
          <p:cNvPr id="283653" name="Rectangle 6"/>
          <p:cNvSpPr>
            <a:spLocks noChangeArrowheads="1"/>
          </p:cNvSpPr>
          <p:nvPr/>
        </p:nvSpPr>
        <p:spPr bwMode="auto">
          <a:xfrm>
            <a:off x="270640" y="317500"/>
            <a:ext cx="87179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None/>
            </a:pPr>
            <a:r>
              <a:rPr lang="fr-FR" sz="2700" dirty="0">
                <a:latin typeface="Calibri" panose="020F0502020204030204" pitchFamily="34" charset="0"/>
              </a:rPr>
              <a:t>COLLABORATION AVEC LES ASSISTANTS LINGUISTIQUES</a:t>
            </a:r>
            <a:endParaRPr lang="en-GB" altLang="en-US" sz="2700" dirty="0">
              <a:solidFill>
                <a:srgbClr val="000000"/>
              </a:solidFill>
              <a:latin typeface="Calibri" pitchFamily="34" charset="0"/>
            </a:endParaRPr>
          </a:p>
        </p:txBody>
      </p:sp>
      <p:sp>
        <p:nvSpPr>
          <p:cNvPr id="283654" name="Rectangle 8"/>
          <p:cNvSpPr>
            <a:spLocks noChangeArrowheads="1"/>
          </p:cNvSpPr>
          <p:nvPr/>
        </p:nvSpPr>
        <p:spPr bwMode="auto">
          <a:xfrm rot="-1590304">
            <a:off x="36600" y="1584892"/>
            <a:ext cx="2314929" cy="341632"/>
          </a:xfrm>
          <a:prstGeom prst="rect">
            <a:avLst/>
          </a:prstGeom>
          <a:solidFill>
            <a:srgbClr val="DDDDDD"/>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0000"/>
              </a:lnSpc>
              <a:buFont typeface="Wingdings" pitchFamily="2" charset="2"/>
              <a:buNone/>
            </a:pPr>
            <a:r>
              <a:rPr lang="en-GB" altLang="en-US" sz="1800" dirty="0" smtClean="0">
                <a:solidFill>
                  <a:srgbClr val="000000"/>
                </a:solidFill>
                <a:latin typeface="Calibri" pitchFamily="34" charset="0"/>
              </a:rPr>
              <a:t>Phases de </a:t>
            </a:r>
            <a:r>
              <a:rPr lang="en-GB" altLang="en-US" sz="1800" dirty="0" err="1" smtClean="0">
                <a:solidFill>
                  <a:srgbClr val="000000"/>
                </a:solidFill>
                <a:latin typeface="Calibri" pitchFamily="34" charset="0"/>
              </a:rPr>
              <a:t>préparation</a:t>
            </a:r>
            <a:endParaRPr lang="en-GB" altLang="en-US" sz="1800" dirty="0">
              <a:solidFill>
                <a:srgbClr val="000000"/>
              </a:solidFill>
              <a:latin typeface="Calibri" pitchFamily="34" charset="0"/>
            </a:endParaRPr>
          </a:p>
        </p:txBody>
      </p:sp>
      <p:sp>
        <p:nvSpPr>
          <p:cNvPr id="283655" name="AutoShape 11"/>
          <p:cNvSpPr>
            <a:spLocks noChangeArrowheads="1"/>
          </p:cNvSpPr>
          <p:nvPr/>
        </p:nvSpPr>
        <p:spPr bwMode="auto">
          <a:xfrm>
            <a:off x="906463" y="3837815"/>
            <a:ext cx="7313612" cy="2366605"/>
          </a:xfrm>
          <a:prstGeom prst="roundRect">
            <a:avLst>
              <a:gd name="adj" fmla="val 16667"/>
            </a:avLst>
          </a:prstGeom>
          <a:noFill/>
          <a:ln w="9525" algn="ctr">
            <a:solidFill>
              <a:srgbClr val="00008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fr-CH" altLang="en-US" sz="1900" dirty="0" smtClean="0">
                <a:solidFill>
                  <a:srgbClr val="3333CC"/>
                </a:solidFill>
                <a:latin typeface="Calibri" pitchFamily="34" charset="0"/>
              </a:rPr>
              <a:t>Parler délibérément à voix haute</a:t>
            </a:r>
            <a:r>
              <a:rPr lang="fr-CH" altLang="en-US" sz="1900" dirty="0" smtClean="0">
                <a:solidFill>
                  <a:srgbClr val="000000"/>
                </a:solidFill>
                <a:latin typeface="Calibri" pitchFamily="34" charset="0"/>
              </a:rPr>
              <a:t>    </a:t>
            </a:r>
            <a:r>
              <a:rPr lang="fr-CH" altLang="en-US" sz="1900" i="1" dirty="0" smtClean="0">
                <a:solidFill>
                  <a:srgbClr val="660066"/>
                </a:solidFill>
                <a:latin typeface="Courier New" pitchFamily="49" charset="0"/>
              </a:rPr>
              <a:t>Faire des phrases simples et courtes   </a:t>
            </a:r>
            <a:r>
              <a:rPr lang="fr-CH" altLang="en-US" sz="1900" b="0" dirty="0" smtClean="0">
                <a:solidFill>
                  <a:srgbClr val="00CC99"/>
                </a:solidFill>
                <a:latin typeface="Bernard MT Condensed" pitchFamily="18" charset="0"/>
                <a:ea typeface="Arial Unicode MS" pitchFamily="34" charset="-128"/>
                <a:cs typeface="Arial Unicode MS" pitchFamily="34" charset="-128"/>
              </a:rPr>
              <a:t>Accorder suffisamment de temps à l’assistant linguistiques</a:t>
            </a:r>
            <a:r>
              <a:rPr lang="fr-CH" altLang="en-US" sz="1900" dirty="0" smtClean="0">
                <a:solidFill>
                  <a:srgbClr val="000000"/>
                </a:solidFill>
                <a:latin typeface="Calibri" pitchFamily="34" charset="0"/>
              </a:rPr>
              <a:t>     </a:t>
            </a:r>
            <a:r>
              <a:rPr lang="fr-CH" altLang="en-US" sz="1900" dirty="0" smtClean="0">
                <a:solidFill>
                  <a:srgbClr val="CC3300"/>
                </a:solidFill>
              </a:rPr>
              <a:t>Éclaircir certains points en cas de doute     </a:t>
            </a:r>
            <a:r>
              <a:rPr lang="fr-CH" altLang="en-US" sz="1900" dirty="0" smtClean="0">
                <a:solidFill>
                  <a:srgbClr val="FF0000"/>
                </a:solidFill>
                <a:latin typeface="Informal Roman" pitchFamily="66" charset="0"/>
              </a:rPr>
              <a:t>Éviter les expressions idiomatiques, le jargon, les clichés et les abréviations</a:t>
            </a:r>
            <a:r>
              <a:rPr lang="fr-CH" altLang="en-US" sz="1900" dirty="0" smtClean="0">
                <a:solidFill>
                  <a:srgbClr val="000000"/>
                </a:solidFill>
                <a:latin typeface="Calibri" pitchFamily="34" charset="0"/>
              </a:rPr>
              <a:t>    S’adresser directement aux interlocuteurs concernés    </a:t>
            </a:r>
            <a:r>
              <a:rPr lang="fr-CH" altLang="en-US" sz="1900" dirty="0" smtClean="0">
                <a:solidFill>
                  <a:srgbClr val="666633"/>
                </a:solidFill>
                <a:latin typeface="Poor Richard" pitchFamily="18" charset="0"/>
              </a:rPr>
              <a:t>Éviter les réflexions parallèles       </a:t>
            </a:r>
            <a:r>
              <a:rPr lang="fr-CH" altLang="en-US" sz="1900" dirty="0" smtClean="0">
                <a:solidFill>
                  <a:srgbClr val="4D4D4D"/>
                </a:solidFill>
                <a:latin typeface="Calibri" pitchFamily="34" charset="0"/>
              </a:rPr>
              <a:t>Mettre au point des “signaux” ou “signes” destinés à l’assistant linguistique</a:t>
            </a:r>
            <a:endParaRPr lang="fr-CH" altLang="en-US" sz="1900" dirty="0">
              <a:solidFill>
                <a:srgbClr val="000000"/>
              </a:solidFill>
              <a:latin typeface="Calibri" pitchFamily="34" charset="0"/>
            </a:endParaRPr>
          </a:p>
        </p:txBody>
      </p:sp>
      <p:sp>
        <p:nvSpPr>
          <p:cNvPr id="283656" name="Rectangle 10"/>
          <p:cNvSpPr>
            <a:spLocks noChangeArrowheads="1"/>
          </p:cNvSpPr>
          <p:nvPr/>
        </p:nvSpPr>
        <p:spPr bwMode="auto">
          <a:xfrm rot="-1590304">
            <a:off x="272390" y="3908168"/>
            <a:ext cx="1049070" cy="341632"/>
          </a:xfrm>
          <a:prstGeom prst="rect">
            <a:avLst/>
          </a:prstGeom>
          <a:solidFill>
            <a:srgbClr val="DDDDDD"/>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0000"/>
              </a:lnSpc>
              <a:buFont typeface="Wingdings" pitchFamily="2" charset="2"/>
              <a:buNone/>
            </a:pPr>
            <a:r>
              <a:rPr lang="en-GB" altLang="en-US" sz="1800" dirty="0" err="1" smtClean="0">
                <a:solidFill>
                  <a:srgbClr val="000000"/>
                </a:solidFill>
                <a:latin typeface="Calibri" pitchFamily="34" charset="0"/>
              </a:rPr>
              <a:t>Conduite</a:t>
            </a:r>
            <a:endParaRPr lang="en-GB" altLang="en-US" sz="1800" dirty="0">
              <a:solidFill>
                <a:srgbClr val="000000"/>
              </a:solidFill>
              <a:latin typeface="Calibri" pitchFamily="34" charset="0"/>
            </a:endParaRP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10" name="ZoneTexte 9"/>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225</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Espace réservé du numéro de diapositive 4"/>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lnSpc>
                <a:spcPct val="80000"/>
              </a:lnSpc>
              <a:spcBef>
                <a:spcPct val="0"/>
              </a:spcBef>
              <a:buFontTx/>
              <a:buNone/>
            </a:pPr>
            <a:fld id="{10369F47-2B17-4282-852D-31F7E1EA74D9}" type="slidenum">
              <a:rPr lang="fr-FR" altLang="en-US" sz="1200" b="0">
                <a:solidFill>
                  <a:srgbClr val="FFFFFF"/>
                </a:solidFill>
                <a:latin typeface="Arial" pitchFamily="34" charset="0"/>
              </a:rPr>
              <a:pPr algn="r" eaLnBrk="1" hangingPunct="1">
                <a:lnSpc>
                  <a:spcPct val="80000"/>
                </a:lnSpc>
                <a:spcBef>
                  <a:spcPct val="0"/>
                </a:spcBef>
                <a:buFontTx/>
                <a:buNone/>
              </a:pPr>
              <a:t>226</a:t>
            </a:fld>
            <a:endParaRPr lang="fr-FR" altLang="en-US" sz="1200" b="0">
              <a:solidFill>
                <a:srgbClr val="FFFFFF"/>
              </a:solidFill>
              <a:latin typeface="Arial" pitchFamily="34" charset="0"/>
            </a:endParaRPr>
          </a:p>
        </p:txBody>
      </p:sp>
      <p:sp>
        <p:nvSpPr>
          <p:cNvPr id="284675" name="Rectangle 3"/>
          <p:cNvSpPr>
            <a:spLocks noChangeArrowheads="1"/>
          </p:cNvSpPr>
          <p:nvPr/>
        </p:nvSpPr>
        <p:spPr bwMode="auto">
          <a:xfrm>
            <a:off x="2420938" y="1147733"/>
            <a:ext cx="65728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Font typeface="Wingdings" pitchFamily="2" charset="2"/>
              <a:buChar char="ü"/>
              <a:tabLst>
                <a:tab pos="360363" algn="l"/>
                <a:tab pos="630238" algn="l"/>
                <a:tab pos="2339975" algn="l"/>
                <a:tab pos="4321175" algn="l"/>
              </a:tabLst>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tabLst>
                <a:tab pos="360363" algn="l"/>
                <a:tab pos="630238" algn="l"/>
                <a:tab pos="2339975" algn="l"/>
                <a:tab pos="4321175" algn="l"/>
              </a:tabLst>
              <a:defRPr sz="2000">
                <a:solidFill>
                  <a:schemeClr val="tx1"/>
                </a:solidFill>
                <a:latin typeface="Times New Roman" pitchFamily="18" charset="0"/>
              </a:defRPr>
            </a:lvl2pPr>
            <a:lvl3pPr marL="1143000" indent="-228600" eaLnBrk="0" hangingPunct="0">
              <a:spcBef>
                <a:spcPct val="20000"/>
              </a:spcBef>
              <a:buChar char="•"/>
              <a:tabLst>
                <a:tab pos="360363" algn="l"/>
                <a:tab pos="630238" algn="l"/>
                <a:tab pos="2339975" algn="l"/>
                <a:tab pos="4321175" algn="l"/>
              </a:tabLst>
              <a:defRPr sz="2400">
                <a:solidFill>
                  <a:schemeClr val="tx1"/>
                </a:solidFill>
                <a:latin typeface="Times New Roman" pitchFamily="18" charset="0"/>
              </a:defRPr>
            </a:lvl3pPr>
            <a:lvl4pPr marL="1600200" indent="-228600" eaLnBrk="0" hangingPunct="0">
              <a:spcBef>
                <a:spcPct val="20000"/>
              </a:spcBef>
              <a:buChar char="–"/>
              <a:tabLst>
                <a:tab pos="360363" algn="l"/>
                <a:tab pos="630238" algn="l"/>
                <a:tab pos="2339975" algn="l"/>
                <a:tab pos="4321175" algn="l"/>
              </a:tabLst>
              <a:defRPr sz="2000">
                <a:solidFill>
                  <a:schemeClr val="tx1"/>
                </a:solidFill>
                <a:latin typeface="Times New Roman" pitchFamily="18" charset="0"/>
              </a:defRPr>
            </a:lvl4pPr>
            <a:lvl5pPr marL="2057400" indent="-228600" eaLnBrk="0" hangingPunct="0">
              <a:spcBef>
                <a:spcPct val="20000"/>
              </a:spcBef>
              <a:buChar char="»"/>
              <a:tabLst>
                <a:tab pos="360363" algn="l"/>
                <a:tab pos="630238" algn="l"/>
                <a:tab pos="2339975" algn="l"/>
                <a:tab pos="4321175" algn="l"/>
              </a:tabLst>
              <a:defRPr sz="2000">
                <a:solidFill>
                  <a:schemeClr val="tx1"/>
                </a:solidFill>
                <a:latin typeface="Times New Roman" pitchFamily="18" charset="0"/>
              </a:defRPr>
            </a:lvl5pPr>
            <a:lvl6pPr marL="25146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6pPr>
            <a:lvl7pPr marL="29718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7pPr>
            <a:lvl8pPr marL="34290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8pPr>
            <a:lvl9pPr marL="38862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9pPr>
          </a:lstStyle>
          <a:p>
            <a:pPr>
              <a:spcBef>
                <a:spcPct val="0"/>
              </a:spcBef>
              <a:buFontTx/>
              <a:buNone/>
            </a:pPr>
            <a:r>
              <a:rPr lang="fr-CH" altLang="en-US" sz="2000" dirty="0" smtClean="0">
                <a:solidFill>
                  <a:srgbClr val="3366FF"/>
                </a:solidFill>
                <a:latin typeface="Arial" pitchFamily="34" charset="0"/>
                <a:cs typeface="Times New Roman" pitchFamily="18" charset="0"/>
              </a:rPr>
              <a:t>Activité d’apprentissage – Temps requis: 20 minutes</a:t>
            </a:r>
            <a:endParaRPr lang="fr-CH" altLang="en-US" sz="2000" dirty="0">
              <a:solidFill>
                <a:srgbClr val="3366FF"/>
              </a:solidFill>
              <a:latin typeface="Arial" pitchFamily="34" charset="0"/>
              <a:cs typeface="Times New Roman" pitchFamily="18" charset="0"/>
            </a:endParaRPr>
          </a:p>
        </p:txBody>
      </p:sp>
      <p:sp>
        <p:nvSpPr>
          <p:cNvPr id="284676" name="Rectangle 4"/>
          <p:cNvSpPr>
            <a:spLocks noChangeArrowheads="1"/>
          </p:cNvSpPr>
          <p:nvPr/>
        </p:nvSpPr>
        <p:spPr bwMode="auto">
          <a:xfrm>
            <a:off x="1524000" y="5438775"/>
            <a:ext cx="8305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zh-CN" sz="1800" b="0">
              <a:solidFill>
                <a:srgbClr val="000000"/>
              </a:solidFill>
              <a:latin typeface="Arial" pitchFamily="34" charset="0"/>
              <a:ea typeface="SimSun" pitchFamily="2" charset="-122"/>
            </a:endParaRPr>
          </a:p>
          <a:p>
            <a:pPr eaLnBrk="1" hangingPunct="1">
              <a:spcBef>
                <a:spcPct val="0"/>
              </a:spcBef>
              <a:buFontTx/>
              <a:buNone/>
            </a:pPr>
            <a:endParaRPr lang="en-GB" altLang="zh-CN" sz="1800" b="0">
              <a:solidFill>
                <a:srgbClr val="000000"/>
              </a:solidFill>
              <a:latin typeface="Arial" pitchFamily="34" charset="0"/>
              <a:ea typeface="SimSun" pitchFamily="2" charset="-122"/>
            </a:endParaRPr>
          </a:p>
        </p:txBody>
      </p:sp>
      <p:graphicFrame>
        <p:nvGraphicFramePr>
          <p:cNvPr id="194585" name="Group 25"/>
          <p:cNvGraphicFramePr>
            <a:graphicFrameLocks noGrp="1"/>
          </p:cNvGraphicFramePr>
          <p:nvPr>
            <p:extLst>
              <p:ext uri="{D42A27DB-BD31-4B8C-83A1-F6EECF244321}">
                <p14:modId xmlns:p14="http://schemas.microsoft.com/office/powerpoint/2010/main" val="1190481404"/>
              </p:ext>
            </p:extLst>
          </p:nvPr>
        </p:nvGraphicFramePr>
        <p:xfrm>
          <a:off x="193675" y="1624013"/>
          <a:ext cx="8756650" cy="4664075"/>
        </p:xfrm>
        <a:graphic>
          <a:graphicData uri="http://schemas.openxmlformats.org/drawingml/2006/table">
            <a:tbl>
              <a:tblPr/>
              <a:tblGrid>
                <a:gridCol w="1228725"/>
                <a:gridCol w="7527925"/>
              </a:tblGrid>
              <a:tr h="3932455">
                <a:tc>
                  <a:txBody>
                    <a:bodyPr/>
                    <a:lstStyle>
                      <a:lvl1pPr algn="l" eaLnBrk="0" hangingPunct="0">
                        <a:spcBef>
                          <a:spcPct val="20000"/>
                        </a:spcBef>
                        <a:defRPr sz="2000" b="1">
                          <a:solidFill>
                            <a:schemeClr val="tx1"/>
                          </a:solidFill>
                          <a:latin typeface="Times New Roman" pitchFamily="18" charset="0"/>
                        </a:defRPr>
                      </a:lvl1pPr>
                      <a:lvl2pPr algn="l" eaLnBrk="0" hangingPunct="0">
                        <a:spcBef>
                          <a:spcPct val="20000"/>
                        </a:spcBef>
                        <a:defRPr>
                          <a:solidFill>
                            <a:schemeClr val="tx1"/>
                          </a:solidFill>
                          <a:latin typeface="Times New Roman" pitchFamily="18" charset="0"/>
                        </a:defRPr>
                      </a:lvl2pPr>
                      <a:lvl3pPr algn="l" eaLnBrk="0" hangingPunct="0">
                        <a:spcBef>
                          <a:spcPct val="20000"/>
                        </a:spcBef>
                        <a:defRPr sz="2000">
                          <a:solidFill>
                            <a:schemeClr val="tx1"/>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500" b="0" i="0" u="none" strike="noStrike" cap="none" normalizeH="0" baseline="0" noProof="0" dirty="0" smtClean="0">
                          <a:ln>
                            <a:noFill/>
                          </a:ln>
                          <a:solidFill>
                            <a:schemeClr val="tx1"/>
                          </a:solidFill>
                          <a:effectLst/>
                          <a:latin typeface="Calibri" pitchFamily="34" charset="0"/>
                          <a:cs typeface="Times New Roman" pitchFamily="18" charset="0"/>
                        </a:rPr>
                        <a:t>Présentation</a:t>
                      </a:r>
                      <a:endParaRPr kumimoji="0" lang="fr-CH" altLang="en-US" sz="1500" b="0" i="0" u="none" strike="noStrike" cap="none" normalizeH="0" baseline="0" noProof="0" dirty="0" smtClean="0">
                        <a:ln>
                          <a:noFill/>
                        </a:ln>
                        <a:solidFill>
                          <a:schemeClr val="tx1"/>
                        </a:solidFill>
                        <a:effectLst/>
                        <a:latin typeface="Calibri" pitchFamily="34" charset="0"/>
                      </a:endParaRPr>
                    </a:p>
                  </a:txBody>
                  <a:tcPr marT="45726" marB="45726"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chemeClr val="tx1"/>
                          </a:solidFill>
                          <a:latin typeface="Times New Roman" pitchFamily="18" charset="0"/>
                        </a:defRPr>
                      </a:lvl1pPr>
                      <a:lvl2pPr algn="l" eaLnBrk="0" hangingPunct="0">
                        <a:spcBef>
                          <a:spcPct val="20000"/>
                        </a:spcBef>
                        <a:defRPr>
                          <a:solidFill>
                            <a:schemeClr val="tx1"/>
                          </a:solidFill>
                          <a:latin typeface="Times New Roman" pitchFamily="18" charset="0"/>
                        </a:defRPr>
                      </a:lvl2pPr>
                      <a:lvl3pPr algn="l" eaLnBrk="0" hangingPunct="0">
                        <a:spcBef>
                          <a:spcPct val="20000"/>
                        </a:spcBef>
                        <a:defRPr sz="2000">
                          <a:solidFill>
                            <a:schemeClr val="tx1"/>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rPr>
                        <a:t>Vous participez à une Mission de </a:t>
                      </a:r>
                      <a:r>
                        <a:rPr kumimoji="0" lang="fr-CH" altLang="en-US" sz="1500" b="1" i="0" u="none" strike="noStrike" cap="none" normalizeH="0" baseline="0" noProof="0" dirty="0" err="1" smtClean="0">
                          <a:ln>
                            <a:noFill/>
                          </a:ln>
                          <a:solidFill>
                            <a:schemeClr val="tx1"/>
                          </a:solidFill>
                          <a:effectLst/>
                          <a:latin typeface="Calibri" pitchFamily="34" charset="0"/>
                          <a:cs typeface="Times New Roman" pitchFamily="18" charset="0"/>
                        </a:rPr>
                        <a:t>mantien</a:t>
                      </a:r>
                      <a:r>
                        <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rPr>
                        <a:t> de la paix dans un pays dont vous ne parlez pas la langue. </a:t>
                      </a: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rPr>
                        <a:t>Même si vous disposez d’interprètes, vous devez connaître quelques mots et expressions de base afin de montrer votre respect de la culture locale et d’établir un premier contact positif avec la population; vous savez en effet que bon nombre d’incidents peuvent être évités si les officiers de la CIMIC-NU se montrent particulièrement sensibles à la culture locale.</a:t>
                      </a: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rPr>
                        <a:t>Dans cet esprit, vous proposez à votre supérieur hiérarchique de mettre au point un </a:t>
                      </a:r>
                      <a:r>
                        <a:rPr kumimoji="0" lang="fr-CH" altLang="en-US" sz="1500" b="1" i="0" u="none" strike="noStrike" cap="none" normalizeH="0" baseline="0" noProof="0" dirty="0" smtClean="0">
                          <a:ln>
                            <a:noFill/>
                          </a:ln>
                          <a:solidFill>
                            <a:srgbClr val="3366FF"/>
                          </a:solidFill>
                          <a:effectLst/>
                          <a:latin typeface="Calibri" pitchFamily="34" charset="0"/>
                        </a:rPr>
                        <a:t>Lexique ou Recueil de termes et d’expressions utiles</a:t>
                      </a:r>
                      <a:r>
                        <a:rPr kumimoji="0" lang="fr-CH" altLang="en-US" sz="1500" b="1" i="0" u="none" strike="noStrike" cap="none" normalizeH="0" baseline="0" noProof="0" dirty="0" smtClean="0">
                          <a:ln>
                            <a:noFill/>
                          </a:ln>
                          <a:solidFill>
                            <a:schemeClr val="tx1"/>
                          </a:solidFill>
                          <a:effectLst/>
                          <a:latin typeface="Calibri" pitchFamily="34" charset="0"/>
                        </a:rPr>
                        <a:t>,</a:t>
                      </a:r>
                      <a:r>
                        <a:rPr kumimoji="0" lang="fr-CH" altLang="en-US" sz="1500" b="1" i="0" u="none" strike="noStrike" cap="none" normalizeH="0" baseline="0" noProof="0" dirty="0" smtClean="0">
                          <a:ln>
                            <a:noFill/>
                          </a:ln>
                          <a:solidFill>
                            <a:srgbClr val="3366FF"/>
                          </a:solidFill>
                          <a:effectLst/>
                          <a:latin typeface="Calibri" pitchFamily="34" charset="0"/>
                        </a:rPr>
                        <a:t> </a:t>
                      </a:r>
                      <a:r>
                        <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rPr>
                        <a:t>pouvant servir à l’ensemble du personnel de la CIMIC-NU.</a:t>
                      </a: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rPr>
                        <a:t>Pourriez-vous concevoir ce lexique et indiquer les mots et expressions que vous comptez y inclure?</a:t>
                      </a: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endParaRPr>
                    </a:p>
                  </a:txBody>
                  <a:tcPr marT="45726" marB="457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65810">
                <a:tc>
                  <a:txBody>
                    <a:bodyPr/>
                    <a:lstStyle>
                      <a:lvl1pPr algn="l" eaLnBrk="0" hangingPunct="0">
                        <a:spcBef>
                          <a:spcPct val="20000"/>
                        </a:spcBef>
                        <a:defRPr sz="2000" b="1">
                          <a:solidFill>
                            <a:schemeClr val="tx1"/>
                          </a:solidFill>
                          <a:latin typeface="Times New Roman" pitchFamily="18" charset="0"/>
                        </a:defRPr>
                      </a:lvl1pPr>
                      <a:lvl2pPr algn="l" eaLnBrk="0" hangingPunct="0">
                        <a:spcBef>
                          <a:spcPct val="20000"/>
                        </a:spcBef>
                        <a:defRPr>
                          <a:solidFill>
                            <a:schemeClr val="tx1"/>
                          </a:solidFill>
                          <a:latin typeface="Times New Roman" pitchFamily="18" charset="0"/>
                        </a:defRPr>
                      </a:lvl2pPr>
                      <a:lvl3pPr algn="l" eaLnBrk="0" hangingPunct="0">
                        <a:spcBef>
                          <a:spcPct val="20000"/>
                        </a:spcBef>
                        <a:defRPr sz="2000">
                          <a:solidFill>
                            <a:schemeClr val="tx1"/>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rPr>
                        <a:t>15 minutes</a:t>
                      </a:r>
                      <a:endParaRPr kumimoji="0" lang="fr-CH" altLang="en-US" sz="1500" b="1" i="0" u="none" strike="noStrike" cap="none" normalizeH="0" baseline="0" noProof="0" dirty="0" smtClean="0">
                        <a:ln>
                          <a:noFill/>
                        </a:ln>
                        <a:solidFill>
                          <a:schemeClr val="tx1"/>
                        </a:solidFill>
                        <a:effectLst/>
                        <a:latin typeface="Calibri" pitchFamily="34" charset="0"/>
                      </a:endParaRPr>
                    </a:p>
                  </a:txBody>
                  <a:tcPr marT="45726" marB="45726"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chemeClr val="tx1"/>
                          </a:solidFill>
                          <a:latin typeface="Times New Roman" pitchFamily="18" charset="0"/>
                        </a:defRPr>
                      </a:lvl1pPr>
                      <a:lvl2pPr algn="l" eaLnBrk="0" hangingPunct="0">
                        <a:spcBef>
                          <a:spcPct val="20000"/>
                        </a:spcBef>
                        <a:defRPr>
                          <a:solidFill>
                            <a:schemeClr val="tx1"/>
                          </a:solidFill>
                          <a:latin typeface="Times New Roman" pitchFamily="18" charset="0"/>
                        </a:defRPr>
                      </a:lvl2pPr>
                      <a:lvl3pPr algn="l" eaLnBrk="0" hangingPunct="0">
                        <a:spcBef>
                          <a:spcPct val="20000"/>
                        </a:spcBef>
                        <a:defRPr sz="2000">
                          <a:solidFill>
                            <a:schemeClr val="tx1"/>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tx1"/>
                          </a:solidFill>
                          <a:effectLst/>
                          <a:latin typeface="Calibri" pitchFamily="34" charset="0"/>
                          <a:cs typeface="Times New Roman" pitchFamily="18" charset="0"/>
                        </a:rPr>
                        <a:t>Réflexion collective, discussion et préparation du lexique, élaboration du lexique.</a:t>
                      </a:r>
                      <a:endParaRPr kumimoji="0" lang="fr-CH" altLang="en-US" sz="1500" b="1" i="0" u="none" strike="noStrike" cap="none" normalizeH="0" baseline="0" noProof="0" dirty="0" smtClean="0">
                        <a:ln>
                          <a:noFill/>
                        </a:ln>
                        <a:solidFill>
                          <a:schemeClr val="tx1"/>
                        </a:solidFill>
                        <a:effectLst/>
                        <a:latin typeface="Calibri" pitchFamily="34" charset="0"/>
                      </a:endParaRPr>
                    </a:p>
                  </a:txBody>
                  <a:tcPr marT="45726" marB="457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65810">
                <a:tc>
                  <a:txBody>
                    <a:bodyPr/>
                    <a:lstStyle>
                      <a:lvl1pPr algn="l" eaLnBrk="0" hangingPunct="0">
                        <a:spcBef>
                          <a:spcPct val="20000"/>
                        </a:spcBef>
                        <a:defRPr sz="2000" b="1">
                          <a:solidFill>
                            <a:schemeClr val="tx1"/>
                          </a:solidFill>
                          <a:latin typeface="Times New Roman" pitchFamily="18" charset="0"/>
                        </a:defRPr>
                      </a:lvl1pPr>
                      <a:lvl2pPr algn="l" eaLnBrk="0" hangingPunct="0">
                        <a:spcBef>
                          <a:spcPct val="20000"/>
                        </a:spcBef>
                        <a:defRPr>
                          <a:solidFill>
                            <a:schemeClr val="tx1"/>
                          </a:solidFill>
                          <a:latin typeface="Times New Roman" pitchFamily="18" charset="0"/>
                        </a:defRPr>
                      </a:lvl2pPr>
                      <a:lvl3pPr algn="l" eaLnBrk="0" hangingPunct="0">
                        <a:spcBef>
                          <a:spcPct val="20000"/>
                        </a:spcBef>
                        <a:defRPr sz="2000">
                          <a:solidFill>
                            <a:schemeClr val="tx1"/>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500" b="1" i="0" u="none" strike="noStrike" cap="none" normalizeH="0" baseline="0" dirty="0" smtClean="0">
                          <a:ln>
                            <a:noFill/>
                          </a:ln>
                          <a:solidFill>
                            <a:schemeClr val="tx1"/>
                          </a:solidFill>
                          <a:effectLst/>
                          <a:latin typeface="Calibri" pitchFamily="34" charset="0"/>
                          <a:cs typeface="Times New Roman" pitchFamily="18" charset="0"/>
                        </a:rPr>
                        <a:t>5 minutes</a:t>
                      </a:r>
                      <a:endParaRPr kumimoji="0" lang="en-GB" altLang="en-US" sz="1500" b="1" i="0" u="none" strike="noStrike" cap="none" normalizeH="0" baseline="0" dirty="0" smtClean="0">
                        <a:ln>
                          <a:noFill/>
                        </a:ln>
                        <a:solidFill>
                          <a:schemeClr val="tx1"/>
                        </a:solidFill>
                        <a:effectLst/>
                        <a:latin typeface="Calibri" pitchFamily="34" charset="0"/>
                      </a:endParaRPr>
                    </a:p>
                  </a:txBody>
                  <a:tcPr marT="45726" marB="45726"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chemeClr val="tx1"/>
                          </a:solidFill>
                          <a:latin typeface="Times New Roman" pitchFamily="18" charset="0"/>
                        </a:defRPr>
                      </a:lvl1pPr>
                      <a:lvl2pPr algn="l" eaLnBrk="0" hangingPunct="0">
                        <a:spcBef>
                          <a:spcPct val="20000"/>
                        </a:spcBef>
                        <a:defRPr>
                          <a:solidFill>
                            <a:schemeClr val="tx1"/>
                          </a:solidFill>
                          <a:latin typeface="Times New Roman" pitchFamily="18" charset="0"/>
                        </a:defRPr>
                      </a:lvl2pPr>
                      <a:lvl3pPr algn="l" eaLnBrk="0" hangingPunct="0">
                        <a:spcBef>
                          <a:spcPct val="20000"/>
                        </a:spcBef>
                        <a:defRPr sz="2000">
                          <a:solidFill>
                            <a:schemeClr val="tx1"/>
                          </a:solidFill>
                          <a:latin typeface="Times New Roman" pitchFamily="18" charset="0"/>
                        </a:defRPr>
                      </a:lvl3pPr>
                      <a:lvl4pPr algn="l" eaLnBrk="0" hangingPunct="0">
                        <a:spcBef>
                          <a:spcPct val="20000"/>
                        </a:spcBef>
                        <a:defRPr>
                          <a:solidFill>
                            <a:schemeClr val="tx1"/>
                          </a:solidFill>
                          <a:latin typeface="Times New Roman" pitchFamily="18" charset="0"/>
                        </a:defRPr>
                      </a:lvl4pPr>
                      <a:lvl5pPr algn="l" eaLnBrk="0" hangingPunct="0">
                        <a:spcBef>
                          <a:spcPct val="20000"/>
                        </a:spcBef>
                        <a:defRPr>
                          <a:solidFill>
                            <a:schemeClr val="tx1"/>
                          </a:solidFill>
                          <a:latin typeface="Times New Roman" pitchFamily="18" charset="0"/>
                        </a:defRPr>
                      </a:lvl5pPr>
                      <a:lvl6pPr eaLnBrk="0" fontAlgn="base" hangingPunct="0">
                        <a:spcBef>
                          <a:spcPct val="20000"/>
                        </a:spcBef>
                        <a:spcAft>
                          <a:spcPct val="0"/>
                        </a:spcAft>
                        <a:defRPr>
                          <a:solidFill>
                            <a:schemeClr val="tx1"/>
                          </a:solidFill>
                          <a:latin typeface="Times New Roman" pitchFamily="18" charset="0"/>
                        </a:defRPr>
                      </a:lvl6pPr>
                      <a:lvl7pPr eaLnBrk="0" fontAlgn="base" hangingPunct="0">
                        <a:spcBef>
                          <a:spcPct val="20000"/>
                        </a:spcBef>
                        <a:spcAft>
                          <a:spcPct val="0"/>
                        </a:spcAft>
                        <a:defRPr>
                          <a:solidFill>
                            <a:schemeClr val="tx1"/>
                          </a:solidFill>
                          <a:latin typeface="Times New Roman" pitchFamily="18" charset="0"/>
                        </a:defRPr>
                      </a:lvl7pPr>
                      <a:lvl8pPr eaLnBrk="0" fontAlgn="base" hangingPunct="0">
                        <a:spcBef>
                          <a:spcPct val="20000"/>
                        </a:spcBef>
                        <a:spcAft>
                          <a:spcPct val="0"/>
                        </a:spcAft>
                        <a:defRPr>
                          <a:solidFill>
                            <a:schemeClr val="tx1"/>
                          </a:solidFill>
                          <a:latin typeface="Times New Roman" pitchFamily="18" charset="0"/>
                        </a:defRPr>
                      </a:lvl8pPr>
                      <a:lvl9pPr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1" i="0" u="none" strike="noStrike" cap="none" normalizeH="0" baseline="0" dirty="0" err="1" smtClean="0">
                          <a:ln>
                            <a:noFill/>
                          </a:ln>
                          <a:solidFill>
                            <a:schemeClr val="tx1"/>
                          </a:solidFill>
                          <a:effectLst/>
                          <a:latin typeface="Calibri" pitchFamily="34" charset="0"/>
                          <a:cs typeface="Times New Roman" pitchFamily="18" charset="0"/>
                        </a:rPr>
                        <a:t>Présentation</a:t>
                      </a:r>
                      <a:r>
                        <a:rPr kumimoji="0" lang="en-GB" altLang="en-US" sz="1600" b="1" i="0" u="none" strike="noStrike" cap="none" normalizeH="0" baseline="0" dirty="0" smtClean="0">
                          <a:ln>
                            <a:noFill/>
                          </a:ln>
                          <a:solidFill>
                            <a:schemeClr val="tx1"/>
                          </a:solidFill>
                          <a:effectLst/>
                          <a:latin typeface="Calibri" pitchFamily="34" charset="0"/>
                          <a:cs typeface="Times New Roman" pitchFamily="18" charset="0"/>
                        </a:rPr>
                        <a:t> collective + </a:t>
                      </a:r>
                      <a:r>
                        <a:rPr kumimoji="0" lang="en-GB" altLang="en-US" sz="1600" b="1" i="0" u="none" strike="noStrike" cap="none" normalizeH="0" baseline="0" dirty="0" err="1" smtClean="0">
                          <a:ln>
                            <a:noFill/>
                          </a:ln>
                          <a:solidFill>
                            <a:schemeClr val="tx1"/>
                          </a:solidFill>
                          <a:effectLst/>
                          <a:latin typeface="Calibri" pitchFamily="34" charset="0"/>
                          <a:cs typeface="Times New Roman" pitchFamily="18" charset="0"/>
                        </a:rPr>
                        <a:t>Brève</a:t>
                      </a:r>
                      <a:r>
                        <a:rPr kumimoji="0" lang="en-GB" altLang="en-US" sz="1600" b="1" i="0" u="none" strike="noStrike" cap="none" normalizeH="0" baseline="0" dirty="0" smtClean="0">
                          <a:ln>
                            <a:noFill/>
                          </a:ln>
                          <a:solidFill>
                            <a:schemeClr val="tx1"/>
                          </a:solidFill>
                          <a:effectLst/>
                          <a:latin typeface="Calibri" pitchFamily="34" charset="0"/>
                          <a:cs typeface="Times New Roman" pitchFamily="18" charset="0"/>
                        </a:rPr>
                        <a:t> analyse par les </a:t>
                      </a:r>
                      <a:r>
                        <a:rPr kumimoji="0" lang="en-GB" altLang="en-US" sz="1600" b="1" i="0" u="none" strike="noStrike" cap="none" normalizeH="0" baseline="0" dirty="0" err="1" smtClean="0">
                          <a:ln>
                            <a:noFill/>
                          </a:ln>
                          <a:solidFill>
                            <a:schemeClr val="tx1"/>
                          </a:solidFill>
                          <a:effectLst/>
                          <a:latin typeface="Calibri" pitchFamily="34" charset="0"/>
                          <a:cs typeface="Times New Roman" pitchFamily="18" charset="0"/>
                        </a:rPr>
                        <a:t>instructeurs</a:t>
                      </a:r>
                      <a:endParaRPr kumimoji="0" lang="en-GB" altLang="en-US" sz="1500" b="1" i="0" u="none" strike="noStrike" cap="none" normalizeH="0" baseline="0" dirty="0" smtClean="0">
                        <a:ln>
                          <a:noFill/>
                        </a:ln>
                        <a:solidFill>
                          <a:schemeClr val="tx1"/>
                        </a:solidFill>
                        <a:effectLst/>
                        <a:latin typeface="Calibri" pitchFamily="34" charset="0"/>
                        <a:cs typeface="Times New Roman" pitchFamily="18" charset="0"/>
                      </a:endParaRPr>
                    </a:p>
                  </a:txBody>
                  <a:tcPr marT="45726" marB="457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pic>
        <p:nvPicPr>
          <p:cNvPr id="284691" name="Picture 19"/>
          <p:cNvPicPr>
            <a:picLocks noChangeAspect="1" noChangeArrowheads="1"/>
          </p:cNvPicPr>
          <p:nvPr/>
        </p:nvPicPr>
        <p:blipFill>
          <a:blip r:embed="rId3">
            <a:extLst>
              <a:ext uri="{28A0092B-C50C-407E-A947-70E740481C1C}">
                <a14:useLocalDpi xmlns:a14="http://schemas.microsoft.com/office/drawing/2010/main" val="0"/>
              </a:ext>
            </a:extLst>
          </a:blip>
          <a:srcRect r="93553"/>
          <a:stretch>
            <a:fillRect/>
          </a:stretch>
        </p:blipFill>
        <p:spPr bwMode="auto">
          <a:xfrm>
            <a:off x="1768475" y="982663"/>
            <a:ext cx="65246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4692" name="Rectangle 20"/>
          <p:cNvSpPr>
            <a:spLocks noChangeArrowheads="1"/>
          </p:cNvSpPr>
          <p:nvPr/>
        </p:nvSpPr>
        <p:spPr bwMode="auto">
          <a:xfrm>
            <a:off x="-343840" y="260350"/>
            <a:ext cx="9492599"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r>
              <a:rPr lang="en-US" altLang="en-US" sz="2800" dirty="0">
                <a:solidFill>
                  <a:srgbClr val="000000"/>
                </a:solidFill>
                <a:latin typeface="Calibri" pitchFamily="34" charset="0"/>
              </a:rPr>
              <a:t>SENSIBILISATION CULTURELLE ET QUESTIONS LINGUISTIQUES</a:t>
            </a:r>
            <a:endParaRPr lang="en-GB" altLang="en-US" sz="2800" dirty="0">
              <a:solidFill>
                <a:srgbClr val="000000"/>
              </a:solidFill>
              <a:latin typeface="Calibri" pitchFamily="34" charset="0"/>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9" name="ZoneTexte 8"/>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226</a:t>
            </a:fld>
            <a:endParaRPr lang="en-GB" altLang="en-US" sz="1600" b="1" dirty="0" smtClean="0">
              <a:solidFill>
                <a:srgbClr val="000000"/>
              </a:solidFill>
            </a:endParaRPr>
          </a:p>
        </p:txBody>
      </p:sp>
    </p:spTree>
  </p:cSld>
  <p:clrMapOvr>
    <a:masterClrMapping/>
  </p:clrMapOvr>
  <p:transition advClick="0"/>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3"/>
          <p:cNvSpPr>
            <a:spLocks noChangeArrowheads="1"/>
          </p:cNvSpPr>
          <p:nvPr/>
        </p:nvSpPr>
        <p:spPr bwMode="auto">
          <a:xfrm>
            <a:off x="231775" y="893763"/>
            <a:ext cx="8680450" cy="19697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000000"/>
              </a:buClr>
              <a:buSzPct val="80000"/>
            </a:pPr>
            <a:r>
              <a:rPr lang="en-GB" altLang="en-US" sz="2000" b="0" dirty="0">
                <a:solidFill>
                  <a:srgbClr val="000000"/>
                </a:solidFill>
                <a:latin typeface="Calibri" pitchFamily="34" charset="0"/>
              </a:rPr>
              <a:t> </a:t>
            </a:r>
            <a:r>
              <a:rPr lang="fr-FR" sz="1800" b="0" dirty="0">
                <a:latin typeface="Calibri" panose="020F0502020204030204" pitchFamily="34" charset="0"/>
              </a:rPr>
              <a:t>Les officiers de la CIMIC-NU doivent avoir les </a:t>
            </a:r>
            <a:r>
              <a:rPr lang="fr-FR" sz="1800" dirty="0">
                <a:solidFill>
                  <a:srgbClr val="00269E"/>
                </a:solidFill>
                <a:latin typeface="Calibri" panose="020F0502020204030204" pitchFamily="34" charset="0"/>
              </a:rPr>
              <a:t>compétences nécessaires en matière de négociation et de </a:t>
            </a:r>
            <a:r>
              <a:rPr lang="fr-FR" sz="1800" dirty="0" smtClean="0">
                <a:solidFill>
                  <a:srgbClr val="00269E"/>
                </a:solidFill>
                <a:latin typeface="Calibri" panose="020F0502020204030204" pitchFamily="34" charset="0"/>
              </a:rPr>
              <a:t>médiation </a:t>
            </a:r>
            <a:r>
              <a:rPr lang="fr-FR" sz="1800" dirty="0">
                <a:latin typeface="Calibri" panose="020F0502020204030204" pitchFamily="34" charset="0"/>
              </a:rPr>
              <a:t>dans le cadre d’une opération de maintien de la paix de l’ONU.</a:t>
            </a:r>
            <a:endParaRPr lang="en-US" altLang="en-US" sz="1800" b="0" dirty="0">
              <a:solidFill>
                <a:srgbClr val="00269E"/>
              </a:solidFill>
              <a:latin typeface="Calibri" pitchFamily="34" charset="0"/>
            </a:endParaRPr>
          </a:p>
          <a:p>
            <a:pPr eaLnBrk="1" hangingPunct="1">
              <a:spcBef>
                <a:spcPct val="0"/>
              </a:spcBef>
              <a:buClr>
                <a:srgbClr val="000000"/>
              </a:buClr>
              <a:buSzPct val="80000"/>
            </a:pPr>
            <a:endParaRPr lang="en-US" altLang="en-US" sz="1200" b="0" dirty="0">
              <a:solidFill>
                <a:srgbClr val="000000"/>
              </a:solidFill>
              <a:latin typeface="Calibri" pitchFamily="34" charset="0"/>
            </a:endParaRPr>
          </a:p>
          <a:p>
            <a:pPr eaLnBrk="1" hangingPunct="1">
              <a:spcBef>
                <a:spcPct val="0"/>
              </a:spcBef>
              <a:buClr>
                <a:srgbClr val="000000"/>
              </a:buClr>
              <a:buSzPct val="80000"/>
            </a:pPr>
            <a:r>
              <a:rPr lang="en-US" altLang="en-US" sz="1800" b="0" dirty="0">
                <a:solidFill>
                  <a:srgbClr val="000000"/>
                </a:solidFill>
                <a:latin typeface="Calibri" pitchFamily="34" charset="0"/>
              </a:rPr>
              <a:t> </a:t>
            </a:r>
            <a:r>
              <a:rPr lang="fr-FR" sz="1800" b="0" dirty="0">
                <a:latin typeface="Calibri" panose="020F0502020204030204" pitchFamily="34" charset="0"/>
              </a:rPr>
              <a:t>Faisant office de </a:t>
            </a:r>
            <a:r>
              <a:rPr lang="fr-FR" sz="1800" dirty="0">
                <a:solidFill>
                  <a:srgbClr val="00269E"/>
                </a:solidFill>
                <a:latin typeface="Calibri" panose="020F0502020204030204" pitchFamily="34" charset="0"/>
              </a:rPr>
              <a:t>référents en matière de communication</a:t>
            </a:r>
            <a:r>
              <a:rPr lang="fr-FR" sz="1800" b="0" dirty="0">
                <a:latin typeface="Calibri" panose="020F0502020204030204" pitchFamily="34" charset="0"/>
              </a:rPr>
              <a:t> ou de </a:t>
            </a:r>
            <a:r>
              <a:rPr lang="fr-FR" sz="1800" dirty="0">
                <a:solidFill>
                  <a:srgbClr val="00269E"/>
                </a:solidFill>
                <a:latin typeface="Calibri" panose="020F0502020204030204" pitchFamily="34" charset="0"/>
              </a:rPr>
              <a:t>tierce partie neutre</a:t>
            </a:r>
            <a:r>
              <a:rPr lang="fr-FR" sz="1800" b="0" dirty="0">
                <a:latin typeface="Calibri" panose="020F0502020204030204" pitchFamily="34" charset="0"/>
              </a:rPr>
              <a:t>, les responsables de la CIMIC-NU peuvent se voir confier la gestion du conflit local par la communication et la négociation. </a:t>
            </a:r>
            <a:endParaRPr lang="en-GB" altLang="en-US" sz="1800" b="0" dirty="0">
              <a:solidFill>
                <a:srgbClr val="000000"/>
              </a:solidFill>
              <a:latin typeface="Calibri" pitchFamily="34" charset="0"/>
            </a:endParaRPr>
          </a:p>
        </p:txBody>
      </p:sp>
      <p:sp>
        <p:nvSpPr>
          <p:cNvPr id="285699" name="Rectangle 4"/>
          <p:cNvSpPr>
            <a:spLocks noChangeArrowheads="1"/>
          </p:cNvSpPr>
          <p:nvPr/>
        </p:nvSpPr>
        <p:spPr bwMode="auto">
          <a:xfrm>
            <a:off x="991159" y="317500"/>
            <a:ext cx="7160102"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Font typeface="Wingdings" pitchFamily="2" charset="2"/>
              <a:buNone/>
            </a:pPr>
            <a:r>
              <a:rPr lang="en-US" altLang="en-US" dirty="0" smtClean="0">
                <a:solidFill>
                  <a:srgbClr val="0000FF"/>
                </a:solidFill>
                <a:latin typeface="Calibri" pitchFamily="34" charset="0"/>
              </a:rPr>
              <a:t>RÉSOLUTION DES CONFLITS / GESTION, NÉGOCIATION</a:t>
            </a:r>
            <a:endParaRPr lang="en-US" altLang="en-US" dirty="0">
              <a:solidFill>
                <a:srgbClr val="0000FF"/>
              </a:solidFill>
              <a:latin typeface="Calibri" pitchFamily="34" charset="0"/>
            </a:endParaRPr>
          </a:p>
        </p:txBody>
      </p:sp>
      <p:pic>
        <p:nvPicPr>
          <p:cNvPr id="285700" name="Picture 7" descr="http://t2.gstatic.com/images?q=tbn:ANd9GcR5wVl603rGQZz003jIj5daDjirEH4VjW0PpOSx6p7lBzrRUOE&amp;t=1&amp;usg=__UkPRJ_Jww0ZUHJKZu4ZugnzR67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75" y="2584450"/>
            <a:ext cx="2727325" cy="191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701" name="Rectangle 7"/>
          <p:cNvSpPr>
            <a:spLocks noChangeArrowheads="1"/>
          </p:cNvSpPr>
          <p:nvPr/>
        </p:nvSpPr>
        <p:spPr bwMode="auto">
          <a:xfrm>
            <a:off x="269875" y="4773613"/>
            <a:ext cx="7527925" cy="1323439"/>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000000"/>
              </a:buClr>
              <a:buSzPct val="80000"/>
              <a:buFontTx/>
              <a:buNone/>
            </a:pPr>
            <a:r>
              <a:rPr lang="fr-CH" altLang="en-US" sz="2000" b="0" u="sng" dirty="0" smtClean="0">
                <a:solidFill>
                  <a:srgbClr val="000000"/>
                </a:solidFill>
                <a:latin typeface="Calibri" pitchFamily="34" charset="0"/>
              </a:rPr>
              <a:t>Les principes:</a:t>
            </a:r>
          </a:p>
          <a:p>
            <a:pPr eaLnBrk="1" hangingPunct="1">
              <a:spcBef>
                <a:spcPct val="0"/>
              </a:spcBef>
              <a:buClr>
                <a:srgbClr val="000000"/>
              </a:buClr>
              <a:buSzPct val="80000"/>
              <a:buFontTx/>
              <a:buChar char="•"/>
            </a:pPr>
            <a:r>
              <a:rPr lang="fr-CH" altLang="en-US" sz="2000" b="0" dirty="0" smtClean="0">
                <a:solidFill>
                  <a:srgbClr val="000000"/>
                </a:solidFill>
                <a:latin typeface="Calibri" pitchFamily="34" charset="0"/>
              </a:rPr>
              <a:t> Comprendre son mandat</a:t>
            </a:r>
          </a:p>
          <a:p>
            <a:pPr eaLnBrk="1" hangingPunct="1">
              <a:spcBef>
                <a:spcPct val="0"/>
              </a:spcBef>
              <a:buClr>
                <a:srgbClr val="000000"/>
              </a:buClr>
              <a:buSzPct val="80000"/>
              <a:buFontTx/>
              <a:buChar char="•"/>
            </a:pPr>
            <a:r>
              <a:rPr lang="fr-CH" altLang="en-US" sz="2000" b="0" dirty="0" smtClean="0">
                <a:solidFill>
                  <a:srgbClr val="000000"/>
                </a:solidFill>
                <a:latin typeface="Calibri" pitchFamily="34" charset="0"/>
              </a:rPr>
              <a:t> </a:t>
            </a:r>
            <a:r>
              <a:rPr lang="fr-CH" sz="2000" b="0" dirty="0" smtClean="0">
                <a:latin typeface="Calibri" panose="020F0502020204030204" pitchFamily="34" charset="0"/>
              </a:rPr>
              <a:t>Comprendre les intérêts des personnes/parties concernées</a:t>
            </a:r>
            <a:r>
              <a:rPr lang="fr-CH" altLang="en-US" sz="2000" b="0" dirty="0" smtClean="0">
                <a:solidFill>
                  <a:srgbClr val="000000"/>
                </a:solidFill>
                <a:latin typeface="Calibri" pitchFamily="34" charset="0"/>
              </a:rPr>
              <a:t> </a:t>
            </a:r>
          </a:p>
          <a:p>
            <a:pPr eaLnBrk="1" hangingPunct="1">
              <a:spcBef>
                <a:spcPct val="0"/>
              </a:spcBef>
              <a:buClr>
                <a:srgbClr val="000000"/>
              </a:buClr>
              <a:buSzPct val="80000"/>
              <a:buFontTx/>
              <a:buChar char="•"/>
            </a:pPr>
            <a:r>
              <a:rPr lang="fr-CH" sz="2000" b="0" dirty="0" smtClean="0">
                <a:solidFill>
                  <a:srgbClr val="000000"/>
                </a:solidFill>
                <a:latin typeface="Calibri" pitchFamily="34" charset="0"/>
              </a:rPr>
              <a:t> </a:t>
            </a:r>
            <a:r>
              <a:rPr lang="fr-CH" sz="2000" b="0" dirty="0" smtClean="0">
                <a:latin typeface="Calibri" panose="020F0502020204030204" pitchFamily="34" charset="0"/>
              </a:rPr>
              <a:t>Comprendre le contexte culturel</a:t>
            </a:r>
            <a:endParaRPr lang="fr-CH" altLang="en-US" sz="2000" b="0" dirty="0">
              <a:solidFill>
                <a:srgbClr val="000000"/>
              </a:solidFill>
              <a:latin typeface="Calibri" pitchFamily="34" charset="0"/>
            </a:endParaRPr>
          </a:p>
        </p:txBody>
      </p:sp>
      <p:sp>
        <p:nvSpPr>
          <p:cNvPr id="285702" name="Rectangle 8"/>
          <p:cNvSpPr>
            <a:spLocks noChangeArrowheads="1"/>
          </p:cNvSpPr>
          <p:nvPr/>
        </p:nvSpPr>
        <p:spPr bwMode="auto">
          <a:xfrm>
            <a:off x="269875" y="2852738"/>
            <a:ext cx="4494150" cy="138499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000000"/>
              </a:buClr>
              <a:buSzPct val="80000"/>
              <a:buFont typeface="Wingdings" pitchFamily="2" charset="2"/>
              <a:buNone/>
            </a:pPr>
            <a:r>
              <a:rPr lang="fr-CH" altLang="en-US" u="sng" dirty="0" smtClean="0">
                <a:solidFill>
                  <a:srgbClr val="000000"/>
                </a:solidFill>
                <a:latin typeface="Calibri" pitchFamily="34" charset="0"/>
              </a:rPr>
              <a:t>La négociation:</a:t>
            </a:r>
          </a:p>
          <a:p>
            <a:pPr eaLnBrk="1" hangingPunct="1">
              <a:spcBef>
                <a:spcPct val="0"/>
              </a:spcBef>
              <a:buClr>
                <a:srgbClr val="000000"/>
              </a:buClr>
              <a:buSzPct val="80000"/>
              <a:buFont typeface="Wingdings" pitchFamily="2" charset="2"/>
              <a:buChar char="§"/>
            </a:pPr>
            <a:r>
              <a:rPr lang="fr-CH" altLang="en-US" sz="2000" b="0" dirty="0" smtClean="0">
                <a:solidFill>
                  <a:srgbClr val="000000"/>
                </a:solidFill>
                <a:latin typeface="Calibri" pitchFamily="34" charset="0"/>
              </a:rPr>
              <a:t> </a:t>
            </a:r>
            <a:r>
              <a:rPr lang="fr-CH" sz="2000" b="0" dirty="0" smtClean="0">
                <a:latin typeface="Calibri" panose="020F0502020204030204" pitchFamily="34" charset="0"/>
              </a:rPr>
              <a:t>Prévention des conflits / des différends</a:t>
            </a:r>
            <a:endParaRPr lang="fr-CH" altLang="en-US" sz="2000" b="0" dirty="0" smtClean="0">
              <a:solidFill>
                <a:srgbClr val="000000"/>
              </a:solidFill>
              <a:latin typeface="Calibri" pitchFamily="34" charset="0"/>
            </a:endParaRPr>
          </a:p>
          <a:p>
            <a:pPr eaLnBrk="1" hangingPunct="1">
              <a:spcBef>
                <a:spcPct val="0"/>
              </a:spcBef>
              <a:buClr>
                <a:srgbClr val="000000"/>
              </a:buClr>
              <a:buSzPct val="80000"/>
              <a:buFont typeface="Wingdings" pitchFamily="2" charset="2"/>
              <a:buChar char="§"/>
            </a:pPr>
            <a:r>
              <a:rPr lang="fr-CH" altLang="en-US" sz="2000" b="0" dirty="0" smtClean="0">
                <a:solidFill>
                  <a:srgbClr val="000000"/>
                </a:solidFill>
                <a:latin typeface="Calibri" pitchFamily="34" charset="0"/>
              </a:rPr>
              <a:t> Atténuation</a:t>
            </a:r>
          </a:p>
          <a:p>
            <a:pPr eaLnBrk="1" hangingPunct="1">
              <a:spcBef>
                <a:spcPct val="0"/>
              </a:spcBef>
              <a:buClr>
                <a:srgbClr val="000000"/>
              </a:buClr>
              <a:buSzPct val="80000"/>
              <a:buFont typeface="Wingdings" pitchFamily="2" charset="2"/>
              <a:buChar char="§"/>
            </a:pPr>
            <a:r>
              <a:rPr lang="fr-CH" altLang="en-US" sz="2000" b="0" dirty="0" smtClean="0">
                <a:solidFill>
                  <a:srgbClr val="000000"/>
                </a:solidFill>
                <a:latin typeface="Calibri" pitchFamily="34" charset="0"/>
              </a:rPr>
              <a:t> Résolution</a:t>
            </a:r>
            <a:endParaRPr lang="fr-CH" altLang="en-US" sz="2000" dirty="0">
              <a:solidFill>
                <a:srgbClr val="000000"/>
              </a:solidFill>
              <a:latin typeface="Calibri" pitchFamily="34" charset="0"/>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9" name="ZoneTexte 8"/>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227</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17"/>
          <p:cNvSpPr>
            <a:spLocks noChangeArrowheads="1"/>
          </p:cNvSpPr>
          <p:nvPr/>
        </p:nvSpPr>
        <p:spPr bwMode="auto">
          <a:xfrm>
            <a:off x="2260600" y="2074863"/>
            <a:ext cx="2098675" cy="0"/>
          </a:xfrm>
          <a:prstGeom prst="rect">
            <a:avLst/>
          </a:prstGeom>
          <a:solidFill>
            <a:srgbClr val="00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sz="1800" b="0">
              <a:solidFill>
                <a:srgbClr val="000000"/>
              </a:solidFill>
              <a:latin typeface="Arial" pitchFamily="34" charset="0"/>
            </a:endParaRPr>
          </a:p>
        </p:txBody>
      </p:sp>
      <p:sp>
        <p:nvSpPr>
          <p:cNvPr id="286723" name="Line 67"/>
          <p:cNvSpPr>
            <a:spLocks noChangeShapeType="1"/>
          </p:cNvSpPr>
          <p:nvPr/>
        </p:nvSpPr>
        <p:spPr bwMode="auto">
          <a:xfrm>
            <a:off x="5210175" y="2574925"/>
            <a:ext cx="0" cy="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286724" name="Line 68"/>
          <p:cNvSpPr>
            <a:spLocks noChangeShapeType="1"/>
          </p:cNvSpPr>
          <p:nvPr/>
        </p:nvSpPr>
        <p:spPr bwMode="auto">
          <a:xfrm>
            <a:off x="5210175" y="2652713"/>
            <a:ext cx="0" cy="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286725" name="Rectangle 135"/>
          <p:cNvSpPr>
            <a:spLocks noChangeArrowheads="1"/>
          </p:cNvSpPr>
          <p:nvPr/>
        </p:nvSpPr>
        <p:spPr bwMode="auto">
          <a:xfrm>
            <a:off x="2260600" y="2265363"/>
            <a:ext cx="2098675" cy="0"/>
          </a:xfrm>
          <a:prstGeom prst="rect">
            <a:avLst/>
          </a:prstGeom>
          <a:solidFill>
            <a:srgbClr val="00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sz="1800" b="0">
              <a:solidFill>
                <a:srgbClr val="000000"/>
              </a:solidFill>
              <a:latin typeface="Arial" pitchFamily="34" charset="0"/>
            </a:endParaRPr>
          </a:p>
        </p:txBody>
      </p:sp>
      <p:sp>
        <p:nvSpPr>
          <p:cNvPr id="286726" name="Line 185"/>
          <p:cNvSpPr>
            <a:spLocks noChangeShapeType="1"/>
          </p:cNvSpPr>
          <p:nvPr/>
        </p:nvSpPr>
        <p:spPr bwMode="auto">
          <a:xfrm>
            <a:off x="5210175" y="2765425"/>
            <a:ext cx="0" cy="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286727" name="Line 186"/>
          <p:cNvSpPr>
            <a:spLocks noChangeShapeType="1"/>
          </p:cNvSpPr>
          <p:nvPr/>
        </p:nvSpPr>
        <p:spPr bwMode="auto">
          <a:xfrm>
            <a:off x="5210175" y="2843213"/>
            <a:ext cx="0" cy="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fr-CH"/>
          </a:p>
        </p:txBody>
      </p:sp>
      <p:graphicFrame>
        <p:nvGraphicFramePr>
          <p:cNvPr id="215290" name="Group 250"/>
          <p:cNvGraphicFramePr>
            <a:graphicFrameLocks noGrp="1"/>
          </p:cNvGraphicFramePr>
          <p:nvPr>
            <p:extLst>
              <p:ext uri="{D42A27DB-BD31-4B8C-83A1-F6EECF244321}">
                <p14:modId xmlns:p14="http://schemas.microsoft.com/office/powerpoint/2010/main" val="2055125412"/>
              </p:ext>
            </p:extLst>
          </p:nvPr>
        </p:nvGraphicFramePr>
        <p:xfrm>
          <a:off x="654050" y="2584450"/>
          <a:ext cx="7696200" cy="2905125"/>
        </p:xfrm>
        <a:graphic>
          <a:graphicData uri="http://schemas.openxmlformats.org/drawingml/2006/table">
            <a:tbl>
              <a:tblPr/>
              <a:tblGrid>
                <a:gridCol w="1116013"/>
                <a:gridCol w="1236662"/>
                <a:gridCol w="1060450"/>
                <a:gridCol w="277813"/>
                <a:gridCol w="1214437"/>
                <a:gridCol w="1268413"/>
                <a:gridCol w="338137"/>
                <a:gridCol w="1184275"/>
              </a:tblGrid>
              <a:tr h="892175">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tx1"/>
                          </a:solidFill>
                          <a:effectLst/>
                          <a:latin typeface="Times New Roman" pitchFamily="18" charset="0"/>
                          <a:cs typeface="Times New Roman" pitchFamily="18" charset="0"/>
                        </a:rPr>
                        <a:t>Dialogue informel</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D1E0B6"/>
                    </a:solidFill>
                  </a:tcPr>
                </a:tc>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tx1"/>
                          </a:solidFill>
                          <a:effectLst/>
                          <a:latin typeface="Times New Roman" pitchFamily="18" charset="0"/>
                          <a:cs typeface="Times New Roman" pitchFamily="18" charset="0"/>
                        </a:rPr>
                        <a:t>Négociation</a:t>
                      </a:r>
                      <a:endParaRPr kumimoji="0" lang="fr-CH" altLang="en-US" sz="1500" b="1" i="0" u="none" strike="noStrike" cap="none" normalizeH="0" baseline="0" noProof="0" dirty="0" smtClean="0">
                        <a:ln>
                          <a:noFill/>
                        </a:ln>
                        <a:solidFill>
                          <a:schemeClr val="tx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BDD395"/>
                    </a:solidFill>
                  </a:tcPr>
                </a:tc>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tx1"/>
                          </a:solidFill>
                          <a:effectLst/>
                          <a:latin typeface="Times New Roman" pitchFamily="18" charset="0"/>
                          <a:cs typeface="Times New Roman" pitchFamily="18" charset="0"/>
                        </a:rPr>
                        <a:t>Médiation</a:t>
                      </a:r>
                      <a:endParaRPr kumimoji="0" lang="fr-CH" altLang="en-US" sz="1500" b="1" i="0" u="none" strike="noStrike" cap="none" normalizeH="0" baseline="0" noProof="0" dirty="0" smtClean="0">
                        <a:ln>
                          <a:noFill/>
                        </a:ln>
                        <a:solidFill>
                          <a:schemeClr val="tx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EBD5F"/>
                    </a:solidFill>
                  </a:tcPr>
                </a:tc>
                <a:tc rowSpan="3">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tx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bg1"/>
                        </a:solidFill>
                        <a:effectLst/>
                        <a:latin typeface="Times New Roman" pitchFamily="18" charset="0"/>
                        <a:cs typeface="Times New Roman" pitchFamily="18" charset="0"/>
                      </a:endParaRP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bg1"/>
                          </a:solidFill>
                          <a:effectLst/>
                          <a:latin typeface="Times New Roman" pitchFamily="18" charset="0"/>
                          <a:cs typeface="Times New Roman" pitchFamily="18" charset="0"/>
                        </a:rPr>
                        <a:t>Arbitrage</a:t>
                      </a:r>
                      <a:endParaRPr kumimoji="0" lang="fr-CH" altLang="en-US" sz="1500" b="1" i="0" u="none" strike="noStrike" cap="none" normalizeH="0" baseline="0" noProof="0" dirty="0" smtClean="0">
                        <a:ln>
                          <a:noFill/>
                        </a:ln>
                        <a:solidFill>
                          <a:schemeClr val="bg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D8838"/>
                    </a:solidFill>
                  </a:tcPr>
                </a:tc>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bg1"/>
                        </a:solidFill>
                        <a:effectLst/>
                        <a:latin typeface="Times New Roman" pitchFamily="18" charset="0"/>
                        <a:cs typeface="Times New Roman" pitchFamily="18" charset="0"/>
                      </a:endParaRP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bg1"/>
                          </a:solidFill>
                          <a:effectLst/>
                          <a:latin typeface="Times New Roman" pitchFamily="18" charset="0"/>
                          <a:cs typeface="Times New Roman" pitchFamily="18" charset="0"/>
                        </a:rPr>
                        <a:t>Règlement</a:t>
                      </a:r>
                      <a:endParaRPr kumimoji="0" lang="fr-CH" altLang="en-US" sz="1500" b="1" i="0" u="none" strike="noStrike" cap="none" normalizeH="0" baseline="0" noProof="0" dirty="0" smtClean="0">
                        <a:ln>
                          <a:noFill/>
                        </a:ln>
                        <a:solidFill>
                          <a:schemeClr val="bg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4A5C26"/>
                    </a:solidFill>
                  </a:tcPr>
                </a:tc>
                <a:tc rowSpan="3">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bg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endParaRPr kumimoji="0" lang="fr-CH" altLang="en-US" sz="1500" b="1" i="0" u="none" strike="noStrike" cap="none" normalizeH="0" baseline="0" noProof="0" dirty="0" smtClean="0">
                        <a:ln>
                          <a:noFill/>
                        </a:ln>
                        <a:solidFill>
                          <a:schemeClr val="bg1"/>
                        </a:solidFill>
                        <a:effectLst/>
                        <a:latin typeface="Times New Roman" pitchFamily="18" charset="0"/>
                        <a:cs typeface="Times New Roman" pitchFamily="18" charset="0"/>
                      </a:endParaRPr>
                    </a:p>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r>
                        <a:rPr kumimoji="0" lang="fr-CH" altLang="en-US" sz="1500" b="1" i="0" u="none" strike="noStrike" cap="none" normalizeH="0" baseline="0" noProof="0" dirty="0" smtClean="0">
                          <a:ln>
                            <a:noFill/>
                          </a:ln>
                          <a:solidFill>
                            <a:schemeClr val="bg1"/>
                          </a:solidFill>
                          <a:effectLst/>
                          <a:latin typeface="Times New Roman" pitchFamily="18" charset="0"/>
                          <a:cs typeface="Times New Roman" pitchFamily="18" charset="0"/>
                        </a:rPr>
                        <a:t>Application</a:t>
                      </a:r>
                      <a:endParaRPr kumimoji="0" lang="fr-CH" altLang="en-US" sz="1500" b="1" i="0" u="none" strike="noStrike" cap="none" normalizeH="0" baseline="0" noProof="0" dirty="0" smtClean="0">
                        <a:ln>
                          <a:noFill/>
                        </a:ln>
                        <a:solidFill>
                          <a:schemeClr val="bg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303C18"/>
                    </a:solidFill>
                  </a:tcPr>
                </a:tc>
              </a:tr>
              <a:tr h="334963">
                <a:tc gridSpan="3">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0" lang="fr-CH" altLang="en-US" sz="1200" b="1" i="0" u="none" strike="noStrike" cap="none" normalizeH="0" baseline="0" noProof="0" dirty="0" smtClean="0">
                        <a:ln>
                          <a:noFill/>
                        </a:ln>
                        <a:solidFill>
                          <a:schemeClr val="tx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vMerge="1">
                  <a:txBody>
                    <a:bodyPr/>
                    <a:lstStyle/>
                    <a:p>
                      <a:endParaRPr lang="en-GB"/>
                    </a:p>
                  </a:txBody>
                  <a:tcPr/>
                </a:tc>
                <a:tc gridSpan="2">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0" lang="fr-CH" altLang="en-US" sz="1200" b="1" i="0" u="none" strike="noStrike" cap="none" normalizeH="0" baseline="0" noProof="0" dirty="0" smtClean="0">
                        <a:ln>
                          <a:noFill/>
                        </a:ln>
                        <a:solidFill>
                          <a:schemeClr val="tx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GB"/>
                    </a:p>
                  </a:txBody>
                  <a:tcPr/>
                </a:tc>
                <a:tc vMerge="1">
                  <a:txBody>
                    <a:bodyPr/>
                    <a:lstStyle/>
                    <a:p>
                      <a:endParaRPr lang="en-GB"/>
                    </a:p>
                  </a:txBody>
                  <a:tcPr/>
                </a:tc>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endParaRPr kumimoji="0" lang="fr-CH" altLang="en-US" sz="1200" b="1" i="0" u="none" strike="noStrike" cap="none" normalizeH="0" baseline="0" noProof="0" dirty="0" smtClean="0">
                        <a:ln>
                          <a:noFill/>
                        </a:ln>
                        <a:solidFill>
                          <a:schemeClr val="tx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677987">
                <a:tc gridSpan="3">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endParaRPr kumimoji="0" lang="fr-CH" altLang="en-US" sz="1200" b="1" i="0" u="none" strike="noStrike" cap="none" normalizeH="0" baseline="0" noProof="0" dirty="0" smtClean="0">
                        <a:ln>
                          <a:noFill/>
                        </a:ln>
                        <a:solidFill>
                          <a:schemeClr val="bg1"/>
                        </a:solidFill>
                        <a:effectLst/>
                        <a:latin typeface="Times New Roman" pitchFamily="18" charset="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CC"/>
                    </a:solidFill>
                  </a:tcPr>
                </a:tc>
                <a:tc hMerge="1">
                  <a:txBody>
                    <a:bodyPr/>
                    <a:lstStyle/>
                    <a:p>
                      <a:endParaRPr lang="en-GB"/>
                    </a:p>
                  </a:txBody>
                  <a:tcPr/>
                </a:tc>
                <a:tc hMerge="1">
                  <a:txBody>
                    <a:bodyPr/>
                    <a:lstStyle/>
                    <a:p>
                      <a:endParaRPr lang="en-GB"/>
                    </a:p>
                  </a:txBody>
                  <a:tcPr/>
                </a:tc>
                <a:tc vMerge="1">
                  <a:txBody>
                    <a:bodyPr/>
                    <a:lstStyle/>
                    <a:p>
                      <a:endParaRPr lang="en-GB"/>
                    </a:p>
                  </a:txBody>
                  <a:tcPr/>
                </a:tc>
                <a:tc gridSpan="2">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endParaRPr kumimoji="0" lang="fr-CH" altLang="en-US" sz="1200" b="1" i="0" u="none" strike="noStrike" cap="none" normalizeH="0" baseline="0" noProof="0" dirty="0" smtClean="0">
                        <a:ln>
                          <a:noFill/>
                        </a:ln>
                        <a:solidFill>
                          <a:schemeClr val="bg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4F81BD"/>
                    </a:solidFill>
                  </a:tcPr>
                </a:tc>
                <a:tc hMerge="1">
                  <a:txBody>
                    <a:bodyPr/>
                    <a:lstStyle/>
                    <a:p>
                      <a:endParaRPr lang="en-GB"/>
                    </a:p>
                  </a:txBody>
                  <a:tcPr/>
                </a:tc>
                <a:tc vMerge="1">
                  <a:txBody>
                    <a:bodyPr/>
                    <a:lstStyle/>
                    <a:p>
                      <a:endParaRPr lang="en-GB"/>
                    </a:p>
                  </a:txBody>
                  <a:tcPr/>
                </a:tc>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pPr>
                      <a:endParaRPr kumimoji="0" lang="fr-CH" altLang="en-US" sz="1200" b="1" i="0" u="none" strike="noStrike" cap="none" normalizeH="0" baseline="0" noProof="0" dirty="0" smtClean="0">
                        <a:ln>
                          <a:noFill/>
                        </a:ln>
                        <a:solidFill>
                          <a:schemeClr val="tx1"/>
                        </a:solidFill>
                        <a:effectLst/>
                        <a:latin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5B3D7"/>
                    </a:solidFill>
                  </a:tcPr>
                </a:tc>
              </a:tr>
            </a:tbl>
          </a:graphicData>
        </a:graphic>
      </p:graphicFrame>
      <p:sp>
        <p:nvSpPr>
          <p:cNvPr id="286760" name="AutoShape 5"/>
          <p:cNvSpPr>
            <a:spLocks noChangeArrowheads="1"/>
          </p:cNvSpPr>
          <p:nvPr/>
        </p:nvSpPr>
        <p:spPr bwMode="auto">
          <a:xfrm>
            <a:off x="685800" y="4038600"/>
            <a:ext cx="7696200" cy="685800"/>
          </a:xfrm>
          <a:prstGeom prst="rightArrow">
            <a:avLst>
              <a:gd name="adj1" fmla="val 51389"/>
              <a:gd name="adj2" fmla="val 114300"/>
            </a:avLst>
          </a:prstGeom>
          <a:solidFill>
            <a:srgbClr val="FFFF00"/>
          </a:solidFill>
          <a:ln w="9525">
            <a:solidFill>
              <a:srgbClr val="000000"/>
            </a:solidFill>
            <a:miter lim="800000"/>
            <a:headEnd/>
            <a:tailEnd/>
          </a:ln>
        </p:spPr>
        <p:txBody>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sz="1300" dirty="0">
                <a:latin typeface="Calibri" panose="020F0502020204030204" pitchFamily="34" charset="0"/>
              </a:rPr>
              <a:t>Les parties concernées ne maîtrisent plus le processus/le contenu de la négociation/la solution possible</a:t>
            </a:r>
            <a:endParaRPr lang="en-US" altLang="en-US" sz="1300" b="0" dirty="0">
              <a:solidFill>
                <a:srgbClr val="000000"/>
              </a:solidFill>
              <a:latin typeface="Calibri" panose="020F0502020204030204" pitchFamily="34" charset="0"/>
            </a:endParaRPr>
          </a:p>
        </p:txBody>
      </p:sp>
      <p:sp>
        <p:nvSpPr>
          <p:cNvPr id="286761" name="Text Box 251"/>
          <p:cNvSpPr txBox="1">
            <a:spLocks noChangeArrowheads="1"/>
          </p:cNvSpPr>
          <p:nvPr/>
        </p:nvSpPr>
        <p:spPr bwMode="auto">
          <a:xfrm>
            <a:off x="654050" y="2117725"/>
            <a:ext cx="7681913" cy="4667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fr-FR" b="0" dirty="0">
                <a:latin typeface="Calibri" panose="020F0502020204030204" pitchFamily="34" charset="0"/>
              </a:rPr>
              <a:t>Processus continu de gestion d’un conflit</a:t>
            </a:r>
            <a:r>
              <a:rPr lang="en-US" altLang="en-US" b="0" dirty="0" smtClean="0">
                <a:solidFill>
                  <a:srgbClr val="000000"/>
                </a:solidFill>
                <a:latin typeface="Arial" pitchFamily="34" charset="0"/>
              </a:rPr>
              <a:t> </a:t>
            </a:r>
            <a:endParaRPr lang="en-US" altLang="en-US" b="0" dirty="0">
              <a:solidFill>
                <a:srgbClr val="000000"/>
              </a:solidFill>
              <a:latin typeface="Arial" pitchFamily="34" charset="0"/>
            </a:endParaRPr>
          </a:p>
        </p:txBody>
      </p:sp>
      <p:sp>
        <p:nvSpPr>
          <p:cNvPr id="286762" name="Rectangle 42"/>
          <p:cNvSpPr>
            <a:spLocks noChangeArrowheads="1"/>
          </p:cNvSpPr>
          <p:nvPr/>
        </p:nvSpPr>
        <p:spPr bwMode="auto">
          <a:xfrm>
            <a:off x="306388" y="989539"/>
            <a:ext cx="8489950" cy="11387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None/>
            </a:pPr>
            <a:r>
              <a:rPr lang="fr-FR" sz="2200" b="0" dirty="0">
                <a:latin typeface="Calibri" panose="020F0502020204030204" pitchFamily="34" charset="0"/>
              </a:rPr>
              <a:t>Un conflit est une situation d’affrontement entre des êtres humains ayant des intérêts, des besoins ou des objectifs divergents  – ou perçus comme tels. </a:t>
            </a:r>
            <a:r>
              <a:rPr lang="en-US" altLang="en-US" b="0" dirty="0" smtClean="0">
                <a:solidFill>
                  <a:srgbClr val="000000"/>
                </a:solidFill>
                <a:latin typeface="Calibri" pitchFamily="34" charset="0"/>
              </a:rPr>
              <a:t> </a:t>
            </a:r>
            <a:endParaRPr lang="en-US" altLang="en-US" b="0" dirty="0">
              <a:solidFill>
                <a:srgbClr val="000000"/>
              </a:solidFill>
              <a:latin typeface="Calibri" pitchFamily="34" charset="0"/>
            </a:endParaRPr>
          </a:p>
        </p:txBody>
      </p:sp>
      <p:sp>
        <p:nvSpPr>
          <p:cNvPr id="286763" name="Rectangle 43"/>
          <p:cNvSpPr>
            <a:spLocks noChangeArrowheads="1"/>
          </p:cNvSpPr>
          <p:nvPr/>
        </p:nvSpPr>
        <p:spPr bwMode="auto">
          <a:xfrm>
            <a:off x="1058314" y="317500"/>
            <a:ext cx="7027372"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fr-FR" dirty="0" smtClean="0">
                <a:latin typeface="Calibri" panose="020F0502020204030204" pitchFamily="34" charset="0"/>
              </a:rPr>
              <a:t>RÉSOLUTION </a:t>
            </a:r>
            <a:r>
              <a:rPr lang="fr-FR" dirty="0">
                <a:latin typeface="Calibri" panose="020F0502020204030204" pitchFamily="34" charset="0"/>
              </a:rPr>
              <a:t>DES CONFLITS / GESTION, </a:t>
            </a:r>
            <a:r>
              <a:rPr lang="fr-FR" dirty="0" smtClean="0">
                <a:latin typeface="Calibri" panose="020F0502020204030204" pitchFamily="34" charset="0"/>
              </a:rPr>
              <a:t>NÉGOCIATION</a:t>
            </a:r>
            <a:endParaRPr lang="en-US" altLang="en-US" dirty="0">
              <a:solidFill>
                <a:srgbClr val="000000"/>
              </a:solidFill>
              <a:latin typeface="Calibri" pitchFamily="34" charset="0"/>
            </a:endParaRPr>
          </a:p>
        </p:txBody>
      </p:sp>
      <p:sp>
        <p:nvSpPr>
          <p:cNvPr id="286764" name="Rectangle 44"/>
          <p:cNvSpPr>
            <a:spLocks noChangeArrowheads="1"/>
          </p:cNvSpPr>
          <p:nvPr/>
        </p:nvSpPr>
        <p:spPr bwMode="auto">
          <a:xfrm>
            <a:off x="734887" y="4927600"/>
            <a:ext cx="3295902" cy="35394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fr-FR" sz="1700" b="0" dirty="0">
                <a:solidFill>
                  <a:schemeClr val="bg1"/>
                </a:solidFill>
                <a:latin typeface="Calibri" panose="020F0502020204030204" pitchFamily="34" charset="0"/>
              </a:rPr>
              <a:t>Décision par les parties concernées</a:t>
            </a:r>
            <a:endParaRPr lang="en-US" altLang="en-US" sz="1700" b="0" dirty="0">
              <a:solidFill>
                <a:schemeClr val="bg1"/>
              </a:solidFill>
              <a:latin typeface="Calibri" pitchFamily="34" charset="0"/>
            </a:endParaRPr>
          </a:p>
        </p:txBody>
      </p:sp>
      <p:sp>
        <p:nvSpPr>
          <p:cNvPr id="286765" name="Rectangle 45"/>
          <p:cNvSpPr>
            <a:spLocks noChangeArrowheads="1"/>
          </p:cNvSpPr>
          <p:nvPr/>
        </p:nvSpPr>
        <p:spPr bwMode="auto">
          <a:xfrm>
            <a:off x="4264760" y="4773175"/>
            <a:ext cx="2672383" cy="6155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 typeface="Wingdings" pitchFamily="2" charset="2"/>
              <a:buNone/>
            </a:pPr>
            <a:r>
              <a:rPr lang="fr-CH" altLang="en-US" sz="1700" b="0" dirty="0" smtClean="0">
                <a:solidFill>
                  <a:srgbClr val="FFFFFF"/>
                </a:solidFill>
                <a:latin typeface="Calibri" pitchFamily="34" charset="0"/>
              </a:rPr>
              <a:t>Décision par une partie extérieure</a:t>
            </a:r>
            <a:endParaRPr lang="fr-CH" altLang="en-US" sz="1700" b="0" dirty="0">
              <a:solidFill>
                <a:srgbClr val="FFFFFF"/>
              </a:solidFill>
              <a:latin typeface="Calibri" pitchFamily="34" charset="0"/>
            </a:endParaRPr>
          </a:p>
        </p:txBody>
      </p:sp>
      <p:sp>
        <p:nvSpPr>
          <p:cNvPr id="286766" name="Rectangle 46"/>
          <p:cNvSpPr>
            <a:spLocks noChangeArrowheads="1"/>
          </p:cNvSpPr>
          <p:nvPr/>
        </p:nvSpPr>
        <p:spPr bwMode="auto">
          <a:xfrm>
            <a:off x="7076003" y="4625707"/>
            <a:ext cx="1344448" cy="8771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 typeface="Wingdings" pitchFamily="2" charset="2"/>
              <a:buNone/>
            </a:pPr>
            <a:r>
              <a:rPr lang="fr-CH" altLang="en-US" sz="1700" b="0" dirty="0" smtClean="0">
                <a:solidFill>
                  <a:srgbClr val="FFFFFF"/>
                </a:solidFill>
                <a:latin typeface="Calibri" pitchFamily="34" charset="0"/>
              </a:rPr>
              <a:t>Décision imposée par </a:t>
            </a:r>
          </a:p>
          <a:p>
            <a:pPr algn="ctr" eaLnBrk="1" hangingPunct="1">
              <a:spcBef>
                <a:spcPct val="0"/>
              </a:spcBef>
              <a:buFont typeface="Wingdings" pitchFamily="2" charset="2"/>
              <a:buNone/>
            </a:pPr>
            <a:r>
              <a:rPr lang="fr-CH" altLang="en-US" sz="1700" b="0" dirty="0" smtClean="0">
                <a:solidFill>
                  <a:srgbClr val="FFFFFF"/>
                </a:solidFill>
                <a:latin typeface="Calibri" pitchFamily="34" charset="0"/>
              </a:rPr>
              <a:t>un jugement</a:t>
            </a:r>
            <a:endParaRPr lang="fr-CH" altLang="en-US" sz="1700" b="0" dirty="0">
              <a:solidFill>
                <a:srgbClr val="FFFFFF"/>
              </a:solidFill>
              <a:latin typeface="Calibri" pitchFamily="34" charset="0"/>
            </a:endParaRPr>
          </a:p>
        </p:txBody>
      </p:sp>
      <p:sp>
        <p:nvSpPr>
          <p:cNvPr id="286767" name="TextBox 2"/>
          <p:cNvSpPr txBox="1">
            <a:spLocks noChangeArrowheads="1"/>
          </p:cNvSpPr>
          <p:nvPr/>
        </p:nvSpPr>
        <p:spPr bwMode="auto">
          <a:xfrm>
            <a:off x="3381375" y="6188075"/>
            <a:ext cx="6299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200" b="0" i="1">
              <a:solidFill>
                <a:srgbClr val="000000"/>
              </a:solidFill>
              <a:latin typeface="Calibri" pitchFamily="34" charset="0"/>
            </a:endParaRPr>
          </a:p>
        </p:txBody>
      </p:sp>
      <p:sp>
        <p:nvSpPr>
          <p:cNvPr id="18" name="ZoneTexte 1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19" name="ZoneTexte 18"/>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20" name="ZoneTexte 19"/>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228</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p:cNvSpPr>
            <a:spLocks noGrp="1" noChangeArrowheads="1"/>
          </p:cNvSpPr>
          <p:nvPr>
            <p:ph type="subTitle" idx="4294967295"/>
          </p:nvPr>
        </p:nvSpPr>
        <p:spPr>
          <a:xfrm>
            <a:off x="1768475" y="893763"/>
            <a:ext cx="5684838" cy="346075"/>
          </a:xfrm>
          <a:ln>
            <a:solidFill>
              <a:schemeClr val="tx1"/>
            </a:solidFill>
            <a:miter lim="800000"/>
            <a:headEnd/>
            <a:tailEnd/>
          </a:ln>
        </p:spPr>
        <p:txBody>
          <a:bodyPr/>
          <a:lstStyle/>
          <a:p>
            <a:pPr marL="0" indent="0" algn="ctr" eaLnBrk="1" hangingPunct="1">
              <a:lnSpc>
                <a:spcPct val="80000"/>
              </a:lnSpc>
              <a:buNone/>
            </a:pPr>
            <a:r>
              <a:rPr lang="fr-FR" dirty="0">
                <a:latin typeface="Calibri" panose="020F0502020204030204" pitchFamily="34" charset="0"/>
              </a:rPr>
              <a:t>Réponses types à un conflit</a:t>
            </a:r>
            <a:endParaRPr lang="en-GB" altLang="en-US" dirty="0" smtClean="0">
              <a:latin typeface="Calibri" pitchFamily="34" charset="0"/>
            </a:endParaRPr>
          </a:p>
        </p:txBody>
      </p:sp>
      <p:sp>
        <p:nvSpPr>
          <p:cNvPr id="287747" name="Oval 3"/>
          <p:cNvSpPr>
            <a:spLocks noChangeArrowheads="1"/>
          </p:cNvSpPr>
          <p:nvPr/>
        </p:nvSpPr>
        <p:spPr bwMode="auto">
          <a:xfrm>
            <a:off x="1752600" y="1524000"/>
            <a:ext cx="2133600" cy="1752600"/>
          </a:xfrm>
          <a:prstGeom prst="ellipse">
            <a:avLst/>
          </a:prstGeom>
          <a:solidFill>
            <a:srgbClr val="FCDF96"/>
          </a:solidFill>
          <a:ln w="9525">
            <a:round/>
            <a:headEnd/>
            <a:tailEnd/>
          </a:ln>
          <a:effectLst/>
          <a:scene3d>
            <a:camera prst="legacyPerspectiveTopRight"/>
            <a:lightRig rig="legacyFlat3" dir="b"/>
          </a:scene3d>
          <a:sp3d extrusionH="887400" prstMaterial="legacyMatte">
            <a:bevelT w="13500" h="13500" prst="angle"/>
            <a:bevelB w="13500" h="13500" prst="angle"/>
            <a:extrusionClr>
              <a:srgbClr val="FCDF96"/>
            </a:extrusionClr>
          </a:sp3d>
          <a:extLst>
            <a:ext uri="{AF507438-7753-43E0-B8FC-AC1667EBCBE1}">
              <a14:hiddenEffects xmlns:a14="http://schemas.microsoft.com/office/drawing/2010/main">
                <a:effectLst>
                  <a:outerShdw dist="107763" dir="13500000" algn="ctr" rotWithShape="0">
                    <a:srgbClr val="808080">
                      <a:alpha val="50000"/>
                    </a:srgbClr>
                  </a:outerShdw>
                </a:effectLst>
              </a14:hiddenEffects>
            </a:ext>
          </a:extLst>
        </p:spPr>
        <p:txBody>
          <a:bodyPr>
            <a:flatTx/>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CH" altLang="en-US" sz="1300" dirty="0" smtClean="0">
                <a:solidFill>
                  <a:srgbClr val="000000"/>
                </a:solidFill>
                <a:latin typeface="Arial Narrow" pitchFamily="34" charset="0"/>
                <a:cs typeface="Times New Roman" pitchFamily="18" charset="0"/>
              </a:rPr>
              <a:t>CONTRAINTE/ CONFRONTATION</a:t>
            </a:r>
            <a:endParaRPr lang="fr-CH" altLang="en-US" sz="1300" dirty="0" smtClean="0">
              <a:solidFill>
                <a:srgbClr val="000000"/>
              </a:solidFill>
              <a:latin typeface="Arial" pitchFamily="34" charset="0"/>
            </a:endParaRPr>
          </a:p>
          <a:p>
            <a:pPr algn="ctr">
              <a:spcBef>
                <a:spcPct val="0"/>
              </a:spcBef>
              <a:buFontTx/>
              <a:buNone/>
            </a:pPr>
            <a:r>
              <a:rPr lang="fr-CH" altLang="en-US" sz="1300" dirty="0" smtClean="0">
                <a:solidFill>
                  <a:srgbClr val="000000"/>
                </a:solidFill>
                <a:latin typeface="Arial Narrow" pitchFamily="34" charset="0"/>
                <a:cs typeface="Times New Roman" pitchFamily="18" charset="0"/>
              </a:rPr>
              <a:t>Je gagne, tu perds</a:t>
            </a:r>
          </a:p>
          <a:p>
            <a:pPr algn="ctr">
              <a:spcBef>
                <a:spcPct val="0"/>
              </a:spcBef>
              <a:buFontTx/>
              <a:buNone/>
            </a:pPr>
            <a:r>
              <a:rPr lang="fr-CH" altLang="en-US" sz="1300" dirty="0" smtClean="0">
                <a:solidFill>
                  <a:srgbClr val="000000"/>
                </a:solidFill>
                <a:latin typeface="Arial Narrow" pitchFamily="34" charset="0"/>
                <a:cs typeface="Times New Roman" pitchFamily="18" charset="0"/>
              </a:rPr>
              <a:t>Effort intense pour modifier la position de l’adversaire</a:t>
            </a:r>
            <a:endParaRPr lang="fr-CH" altLang="en-US" sz="1300" dirty="0">
              <a:solidFill>
                <a:srgbClr val="000000"/>
              </a:solidFill>
              <a:latin typeface="Arial" pitchFamily="34" charset="0"/>
            </a:endParaRPr>
          </a:p>
        </p:txBody>
      </p:sp>
      <p:sp>
        <p:nvSpPr>
          <p:cNvPr id="287748" name="Oval 4"/>
          <p:cNvSpPr>
            <a:spLocks noChangeArrowheads="1"/>
          </p:cNvSpPr>
          <p:nvPr/>
        </p:nvSpPr>
        <p:spPr bwMode="auto">
          <a:xfrm>
            <a:off x="5608935" y="1431940"/>
            <a:ext cx="2209800" cy="1747838"/>
          </a:xfrm>
          <a:prstGeom prst="ellipse">
            <a:avLst/>
          </a:prstGeom>
          <a:solidFill>
            <a:srgbClr val="3366FF"/>
          </a:solidFill>
          <a:ln w="9525">
            <a:round/>
            <a:headEnd/>
            <a:tailEnd/>
          </a:ln>
          <a:effectLst/>
          <a:scene3d>
            <a:camera prst="legacyObliqueTopRight"/>
            <a:lightRig rig="legacyFlat3" dir="b"/>
          </a:scene3d>
          <a:sp3d extrusionH="430200" prstMaterial="legacyMatte">
            <a:bevelT w="13500" h="13500" prst="angle"/>
            <a:bevelB w="13500" h="13500" prst="angle"/>
            <a:extrusionClr>
              <a:srgbClr val="3366FF"/>
            </a:extrusion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flatTx/>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ts val="1400"/>
              </a:lnSpc>
              <a:spcBef>
                <a:spcPct val="0"/>
              </a:spcBef>
              <a:buFontTx/>
              <a:buNone/>
            </a:pPr>
            <a:r>
              <a:rPr lang="fr-CH" altLang="en-US" sz="1400" dirty="0" smtClean="0">
                <a:solidFill>
                  <a:srgbClr val="FFFFFF"/>
                </a:solidFill>
                <a:latin typeface="Calibri" pitchFamily="34" charset="0"/>
                <a:cs typeface="Times New Roman" pitchFamily="18" charset="0"/>
              </a:rPr>
              <a:t>RÈGLEMENT CONJOINT DU PROBLÈME</a:t>
            </a:r>
            <a:endParaRPr lang="fr-CH" altLang="en-US" sz="1400" dirty="0" smtClean="0">
              <a:solidFill>
                <a:srgbClr val="FFFFFF"/>
              </a:solidFill>
              <a:latin typeface="Calibri" pitchFamily="34" charset="0"/>
            </a:endParaRPr>
          </a:p>
          <a:p>
            <a:pPr algn="ctr">
              <a:lnSpc>
                <a:spcPts val="1400"/>
              </a:lnSpc>
              <a:spcBef>
                <a:spcPct val="0"/>
              </a:spcBef>
              <a:buFontTx/>
              <a:buNone/>
            </a:pPr>
            <a:r>
              <a:rPr lang="fr-CH" altLang="en-US" sz="1400" dirty="0" smtClean="0">
                <a:solidFill>
                  <a:srgbClr val="FFFFFF"/>
                </a:solidFill>
                <a:latin typeface="Calibri" pitchFamily="34" charset="0"/>
                <a:cs typeface="Times New Roman" pitchFamily="18" charset="0"/>
              </a:rPr>
              <a:t>Je gagne; tu gagnes</a:t>
            </a:r>
          </a:p>
          <a:p>
            <a:pPr algn="ctr">
              <a:lnSpc>
                <a:spcPts val="1400"/>
              </a:lnSpc>
              <a:spcBef>
                <a:spcPct val="0"/>
              </a:spcBef>
              <a:buFontTx/>
              <a:buNone/>
            </a:pPr>
            <a:r>
              <a:rPr lang="fr-CH" altLang="en-US" sz="1400" dirty="0" smtClean="0">
                <a:solidFill>
                  <a:srgbClr val="FFFFFF"/>
                </a:solidFill>
                <a:latin typeface="Calibri" pitchFamily="34" charset="0"/>
                <a:cs typeface="Times New Roman" pitchFamily="18" charset="0"/>
              </a:rPr>
              <a:t>Effort dans le sens de compromis possibles</a:t>
            </a:r>
            <a:endParaRPr lang="fr-CH" altLang="en-US" sz="1400" dirty="0">
              <a:solidFill>
                <a:srgbClr val="FFFFFF"/>
              </a:solidFill>
              <a:latin typeface="Calibri" pitchFamily="34" charset="0"/>
            </a:endParaRPr>
          </a:p>
        </p:txBody>
      </p:sp>
      <p:sp>
        <p:nvSpPr>
          <p:cNvPr id="287749" name="Oval 5"/>
          <p:cNvSpPr>
            <a:spLocks noChangeArrowheads="1"/>
          </p:cNvSpPr>
          <p:nvPr/>
        </p:nvSpPr>
        <p:spPr bwMode="auto">
          <a:xfrm>
            <a:off x="5640685" y="3965575"/>
            <a:ext cx="2146300" cy="1747838"/>
          </a:xfrm>
          <a:prstGeom prst="ellipse">
            <a:avLst/>
          </a:prstGeom>
          <a:solidFill>
            <a:srgbClr val="FCDF96"/>
          </a:solidFill>
          <a:ln w="9525">
            <a:round/>
            <a:headEnd/>
            <a:tailEnd/>
          </a:ln>
          <a:effectLst/>
          <a:scene3d>
            <a:camera prst="legacyObliqueTopRight"/>
            <a:lightRig rig="legacyFlat3" dir="b"/>
          </a:scene3d>
          <a:sp3d extrusionH="430200" prstMaterial="legacyMatte">
            <a:bevelT w="13500" h="13500" prst="angle"/>
            <a:bevelB w="13500" h="13500" prst="angle"/>
            <a:extrusionClr>
              <a:srgbClr val="FCDF96"/>
            </a:extrusion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a:flatTx/>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fr-CH" altLang="en-US" sz="1400" dirty="0" smtClean="0">
              <a:solidFill>
                <a:srgbClr val="FFFFFF"/>
              </a:solidFill>
              <a:latin typeface="Arial Narrow" pitchFamily="34" charset="0"/>
              <a:cs typeface="Times New Roman" pitchFamily="18" charset="0"/>
            </a:endParaRPr>
          </a:p>
          <a:p>
            <a:pPr algn="ctr">
              <a:spcBef>
                <a:spcPct val="0"/>
              </a:spcBef>
              <a:buFontTx/>
              <a:buNone/>
            </a:pPr>
            <a:r>
              <a:rPr lang="fr-CH" altLang="en-US" sz="1400" dirty="0" smtClean="0">
                <a:solidFill>
                  <a:srgbClr val="000000"/>
                </a:solidFill>
                <a:latin typeface="Arial Narrow" pitchFamily="34" charset="0"/>
                <a:cs typeface="Times New Roman" pitchFamily="18" charset="0"/>
              </a:rPr>
              <a:t>RENONCEMENT</a:t>
            </a:r>
            <a:endParaRPr lang="fr-CH" altLang="en-US" sz="1900" dirty="0" smtClean="0">
              <a:solidFill>
                <a:srgbClr val="000000"/>
              </a:solidFill>
              <a:latin typeface="Arial" pitchFamily="34" charset="0"/>
            </a:endParaRPr>
          </a:p>
          <a:p>
            <a:pPr algn="ctr">
              <a:spcBef>
                <a:spcPct val="0"/>
              </a:spcBef>
              <a:buFontTx/>
              <a:buNone/>
            </a:pPr>
            <a:r>
              <a:rPr lang="fr-CH" altLang="en-US" sz="1400" dirty="0" smtClean="0">
                <a:solidFill>
                  <a:srgbClr val="000000"/>
                </a:solidFill>
                <a:latin typeface="Arial Narrow" pitchFamily="34" charset="0"/>
                <a:cs typeface="Times New Roman" pitchFamily="18" charset="0"/>
              </a:rPr>
              <a:t>Je perds, tu gagnes</a:t>
            </a:r>
            <a:endParaRPr lang="fr-CH" altLang="en-US" sz="1900" dirty="0" smtClean="0">
              <a:solidFill>
                <a:srgbClr val="000000"/>
              </a:solidFill>
              <a:latin typeface="Arial" pitchFamily="34" charset="0"/>
            </a:endParaRPr>
          </a:p>
          <a:p>
            <a:pPr algn="ctr">
              <a:spcBef>
                <a:spcPct val="0"/>
              </a:spcBef>
              <a:buFontTx/>
              <a:buNone/>
            </a:pPr>
            <a:r>
              <a:rPr lang="fr-CH" altLang="en-US" sz="1400" dirty="0" smtClean="0">
                <a:solidFill>
                  <a:srgbClr val="000000"/>
                </a:solidFill>
                <a:latin typeface="Arial Narrow" pitchFamily="34" charset="0"/>
                <a:cs typeface="Times New Roman" pitchFamily="18" charset="0"/>
              </a:rPr>
              <a:t>Victoire concédée aux adversaires</a:t>
            </a:r>
            <a:endParaRPr lang="fr-CH" altLang="en-US" sz="3200" dirty="0">
              <a:solidFill>
                <a:srgbClr val="000000"/>
              </a:solidFill>
              <a:latin typeface="Arial" pitchFamily="34" charset="0"/>
            </a:endParaRPr>
          </a:p>
        </p:txBody>
      </p:sp>
      <p:grpSp>
        <p:nvGrpSpPr>
          <p:cNvPr id="287750" name="Group 6"/>
          <p:cNvGrpSpPr>
            <a:grpSpLocks/>
          </p:cNvGrpSpPr>
          <p:nvPr/>
        </p:nvGrpSpPr>
        <p:grpSpPr bwMode="auto">
          <a:xfrm>
            <a:off x="693738" y="1370013"/>
            <a:ext cx="6926262" cy="5054600"/>
            <a:chOff x="2272" y="2580"/>
            <a:chExt cx="7073" cy="6843"/>
          </a:xfrm>
        </p:grpSpPr>
        <p:sp>
          <p:nvSpPr>
            <p:cNvPr id="287763" name="Rectangle 7"/>
            <p:cNvSpPr>
              <a:spLocks noChangeArrowheads="1"/>
            </p:cNvSpPr>
            <p:nvPr/>
          </p:nvSpPr>
          <p:spPr bwMode="auto">
            <a:xfrm rot="5400000">
              <a:off x="5655" y="5733"/>
              <a:ext cx="360" cy="7020"/>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800" b="0">
                <a:solidFill>
                  <a:srgbClr val="000000"/>
                </a:solidFill>
                <a:latin typeface="Calibri" pitchFamily="34" charset="0"/>
              </a:endParaRPr>
            </a:p>
          </p:txBody>
        </p:sp>
        <p:sp>
          <p:nvSpPr>
            <p:cNvPr id="287764" name="Rectangle 8"/>
            <p:cNvSpPr>
              <a:spLocks noChangeArrowheads="1"/>
            </p:cNvSpPr>
            <p:nvPr/>
          </p:nvSpPr>
          <p:spPr bwMode="auto">
            <a:xfrm>
              <a:off x="2272" y="2580"/>
              <a:ext cx="360" cy="6840"/>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800" b="0">
                <a:solidFill>
                  <a:srgbClr val="000000"/>
                </a:solidFill>
                <a:latin typeface="Calibri" pitchFamily="34" charset="0"/>
              </a:endParaRPr>
            </a:p>
          </p:txBody>
        </p:sp>
        <p:sp>
          <p:nvSpPr>
            <p:cNvPr id="287765" name="WordArt 9"/>
            <p:cNvSpPr>
              <a:spLocks noChangeArrowheads="1" noChangeShapeType="1" noTextEdit="1"/>
            </p:cNvSpPr>
            <p:nvPr/>
          </p:nvSpPr>
          <p:spPr bwMode="auto">
            <a:xfrm rot="16200000">
              <a:off x="1659" y="7278"/>
              <a:ext cx="1608" cy="179"/>
            </a:xfrm>
            <a:prstGeom prst="rect">
              <a:avLst/>
            </a:prstGeom>
          </p:spPr>
          <p:txBody>
            <a:bodyPr wrap="none" fromWordArt="1">
              <a:prstTxWarp prst="textPlain">
                <a:avLst>
                  <a:gd name="adj" fmla="val 50000"/>
                </a:avLst>
              </a:prstTxWarp>
            </a:bodyPr>
            <a:lstStyle/>
            <a:p>
              <a:pPr algn="ctr"/>
              <a:r>
                <a:rPr lang="fr-CH" sz="900" kern="10" dirty="0" smtClean="0">
                  <a:ln w="9525">
                    <a:solidFill>
                      <a:srgbClr val="000000"/>
                    </a:solidFill>
                    <a:round/>
                    <a:headEnd/>
                    <a:tailEnd/>
                  </a:ln>
                  <a:solidFill>
                    <a:srgbClr val="000000"/>
                  </a:solidFill>
                  <a:latin typeface="Arial Narrow"/>
                </a:rPr>
                <a:t>Position faible</a:t>
              </a:r>
              <a:endParaRPr lang="fr-CH" sz="900" kern="10" dirty="0">
                <a:ln w="9525">
                  <a:solidFill>
                    <a:srgbClr val="000000"/>
                  </a:solidFill>
                  <a:round/>
                  <a:headEnd/>
                  <a:tailEnd/>
                </a:ln>
                <a:solidFill>
                  <a:srgbClr val="000000"/>
                </a:solidFill>
                <a:latin typeface="Arial Narrow"/>
              </a:endParaRPr>
            </a:p>
          </p:txBody>
        </p:sp>
        <p:sp>
          <p:nvSpPr>
            <p:cNvPr id="287766" name="WordArt 10"/>
            <p:cNvSpPr>
              <a:spLocks noChangeArrowheads="1" noChangeShapeType="1" noTextEdit="1"/>
            </p:cNvSpPr>
            <p:nvPr/>
          </p:nvSpPr>
          <p:spPr bwMode="auto">
            <a:xfrm rot="16200000">
              <a:off x="1100" y="3989"/>
              <a:ext cx="2756" cy="209"/>
            </a:xfrm>
            <a:prstGeom prst="rect">
              <a:avLst/>
            </a:prstGeom>
          </p:spPr>
          <p:txBody>
            <a:bodyPr wrap="none" fromWordArt="1">
              <a:prstTxWarp prst="textPlain">
                <a:avLst>
                  <a:gd name="adj" fmla="val 50000"/>
                </a:avLst>
              </a:prstTxWarp>
            </a:bodyPr>
            <a:lstStyle/>
            <a:p>
              <a:pPr algn="ctr"/>
              <a:r>
                <a:rPr lang="fr-CH" sz="900" kern="10" dirty="0" smtClean="0">
                  <a:ln w="9525">
                    <a:solidFill>
                      <a:srgbClr val="000000"/>
                    </a:solidFill>
                    <a:round/>
                    <a:headEnd/>
                    <a:tailEnd/>
                  </a:ln>
                  <a:solidFill>
                    <a:srgbClr val="000000"/>
                  </a:solidFill>
                  <a:latin typeface="Arial Narrow"/>
                </a:rPr>
                <a:t>Position dure de toutes les parties</a:t>
              </a:r>
              <a:endParaRPr lang="fr-CH" sz="900" kern="10" dirty="0">
                <a:ln w="9525">
                  <a:solidFill>
                    <a:srgbClr val="000000"/>
                  </a:solidFill>
                  <a:round/>
                  <a:headEnd/>
                  <a:tailEnd/>
                </a:ln>
                <a:solidFill>
                  <a:srgbClr val="000000"/>
                </a:solidFill>
                <a:latin typeface="Arial Narrow"/>
              </a:endParaRPr>
            </a:p>
          </p:txBody>
        </p:sp>
        <p:sp>
          <p:nvSpPr>
            <p:cNvPr id="287767" name="WordArt 11"/>
            <p:cNvSpPr>
              <a:spLocks noChangeArrowheads="1" noChangeShapeType="1" noTextEdit="1"/>
            </p:cNvSpPr>
            <p:nvPr/>
          </p:nvSpPr>
          <p:spPr bwMode="auto">
            <a:xfrm>
              <a:off x="7696" y="9157"/>
              <a:ext cx="1360" cy="214"/>
            </a:xfrm>
            <a:prstGeom prst="rect">
              <a:avLst/>
            </a:prstGeom>
          </p:spPr>
          <p:txBody>
            <a:bodyPr wrap="none" fromWordArt="1">
              <a:prstTxWarp prst="textPlain">
                <a:avLst>
                  <a:gd name="adj" fmla="val 50000"/>
                </a:avLst>
              </a:prstTxWarp>
            </a:bodyPr>
            <a:lstStyle/>
            <a:p>
              <a:pPr algn="ctr"/>
              <a:r>
                <a:rPr lang="fr-CH" sz="900" kern="10" dirty="0" smtClean="0">
                  <a:ln w="9525">
                    <a:solidFill>
                      <a:srgbClr val="000000"/>
                    </a:solidFill>
                    <a:round/>
                    <a:headEnd/>
                    <a:tailEnd/>
                  </a:ln>
                  <a:solidFill>
                    <a:srgbClr val="000000"/>
                  </a:solidFill>
                  <a:latin typeface="Arial Narrow"/>
                </a:rPr>
                <a:t>Position faible</a:t>
              </a:r>
              <a:endParaRPr lang="fr-CH" sz="900" kern="10" dirty="0">
                <a:ln w="9525">
                  <a:solidFill>
                    <a:srgbClr val="000000"/>
                  </a:solidFill>
                  <a:round/>
                  <a:headEnd/>
                  <a:tailEnd/>
                </a:ln>
                <a:solidFill>
                  <a:srgbClr val="000000"/>
                </a:solidFill>
                <a:latin typeface="Arial Narrow"/>
              </a:endParaRPr>
            </a:p>
          </p:txBody>
        </p:sp>
        <p:sp>
          <p:nvSpPr>
            <p:cNvPr id="287768" name="WordArt 12"/>
            <p:cNvSpPr>
              <a:spLocks noChangeArrowheads="1" noChangeShapeType="1" noTextEdit="1"/>
            </p:cNvSpPr>
            <p:nvPr/>
          </p:nvSpPr>
          <p:spPr bwMode="auto">
            <a:xfrm>
              <a:off x="3100" y="9143"/>
              <a:ext cx="1250" cy="195"/>
            </a:xfrm>
            <a:prstGeom prst="rect">
              <a:avLst/>
            </a:prstGeom>
          </p:spPr>
          <p:txBody>
            <a:bodyPr wrap="none" fromWordArt="1">
              <a:prstTxWarp prst="textPlain">
                <a:avLst>
                  <a:gd name="adj" fmla="val 50000"/>
                </a:avLst>
              </a:prstTxWarp>
            </a:bodyPr>
            <a:lstStyle/>
            <a:p>
              <a:pPr algn="ctr"/>
              <a:r>
                <a:rPr lang="fr-CH" sz="900" kern="10" dirty="0" smtClean="0">
                  <a:ln w="9525">
                    <a:solidFill>
                      <a:srgbClr val="000000"/>
                    </a:solidFill>
                    <a:round/>
                    <a:headEnd/>
                    <a:tailEnd/>
                  </a:ln>
                  <a:solidFill>
                    <a:srgbClr val="000000"/>
                  </a:solidFill>
                  <a:latin typeface="Arial Narrow"/>
                </a:rPr>
                <a:t>Position dure</a:t>
              </a:r>
              <a:endParaRPr lang="fr-CH" sz="900" kern="10" dirty="0">
                <a:ln w="9525">
                  <a:solidFill>
                    <a:srgbClr val="000000"/>
                  </a:solidFill>
                  <a:round/>
                  <a:headEnd/>
                  <a:tailEnd/>
                </a:ln>
                <a:solidFill>
                  <a:srgbClr val="000000"/>
                </a:solidFill>
                <a:latin typeface="Arial Narrow"/>
              </a:endParaRPr>
            </a:p>
          </p:txBody>
        </p:sp>
      </p:grpSp>
      <p:sp>
        <p:nvSpPr>
          <p:cNvPr id="287751" name="AutoShape 13"/>
          <p:cNvSpPr>
            <a:spLocks noChangeArrowheads="1"/>
          </p:cNvSpPr>
          <p:nvPr/>
        </p:nvSpPr>
        <p:spPr bwMode="auto">
          <a:xfrm rot="3280402">
            <a:off x="4394200" y="2165350"/>
            <a:ext cx="514350" cy="2889250"/>
          </a:xfrm>
          <a:prstGeom prst="upArrow">
            <a:avLst>
              <a:gd name="adj1" fmla="val 46148"/>
              <a:gd name="adj2" fmla="val 70112"/>
            </a:avLst>
          </a:prstGeom>
          <a:solidFill>
            <a:srgbClr val="FFFFFF"/>
          </a:solidFill>
          <a:ln w="9525">
            <a:solidFill>
              <a:srgbClr val="000000"/>
            </a:solidFill>
            <a:miter lim="800000"/>
            <a:headEnd/>
            <a:tailEnd/>
          </a:ln>
        </p:spPr>
        <p:txBody>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800" b="0">
              <a:solidFill>
                <a:srgbClr val="000000"/>
              </a:solidFill>
              <a:latin typeface="Calibri" pitchFamily="34" charset="0"/>
            </a:endParaRPr>
          </a:p>
        </p:txBody>
      </p:sp>
      <p:sp>
        <p:nvSpPr>
          <p:cNvPr id="287752" name="Oval 14"/>
          <p:cNvSpPr>
            <a:spLocks noChangeArrowheads="1"/>
          </p:cNvSpPr>
          <p:nvPr/>
        </p:nvSpPr>
        <p:spPr bwMode="auto">
          <a:xfrm>
            <a:off x="3666750" y="2699305"/>
            <a:ext cx="2057400" cy="1747837"/>
          </a:xfrm>
          <a:prstGeom prst="ellipse">
            <a:avLst/>
          </a:prstGeom>
          <a:solidFill>
            <a:srgbClr val="99CCFF"/>
          </a:solidFill>
          <a:ln w="9525">
            <a:round/>
            <a:headEnd/>
            <a:tailEnd/>
          </a:ln>
          <a:effectLst/>
          <a:scene3d>
            <a:camera prst="legacyObliqueTopRight"/>
            <a:lightRig rig="legacyFlat3" dir="b"/>
          </a:scene3d>
          <a:sp3d extrusionH="430200" prstMaterial="legacyMatte">
            <a:bevelT w="13500" h="13500" prst="angle"/>
            <a:bevelB w="13500" h="13500" prst="angle"/>
            <a:extrusionClr>
              <a:srgbClr val="99CCFF"/>
            </a:extrusion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flatTx/>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ts val="1300"/>
              </a:lnSpc>
              <a:spcBef>
                <a:spcPct val="0"/>
              </a:spcBef>
              <a:buFontTx/>
              <a:buNone/>
            </a:pPr>
            <a:r>
              <a:rPr lang="fr-CH" altLang="en-US" sz="1200" dirty="0" smtClean="0">
                <a:solidFill>
                  <a:srgbClr val="FFFFFF"/>
                </a:solidFill>
                <a:latin typeface="Calibri" pitchFamily="34" charset="0"/>
                <a:cs typeface="Times New Roman" pitchFamily="18" charset="0"/>
              </a:rPr>
              <a:t>RECHERCHE DE COMPROMIS</a:t>
            </a:r>
            <a:endParaRPr lang="fr-CH" altLang="en-US" sz="1200" dirty="0" smtClean="0">
              <a:solidFill>
                <a:srgbClr val="FFFFFF"/>
              </a:solidFill>
              <a:latin typeface="Calibri" pitchFamily="34" charset="0"/>
            </a:endParaRPr>
          </a:p>
          <a:p>
            <a:pPr algn="ctr">
              <a:lnSpc>
                <a:spcPts val="1300"/>
              </a:lnSpc>
              <a:spcBef>
                <a:spcPct val="0"/>
              </a:spcBef>
              <a:buFontTx/>
              <a:buNone/>
            </a:pPr>
            <a:r>
              <a:rPr lang="fr-CH" altLang="en-US" sz="1200" dirty="0" smtClean="0">
                <a:solidFill>
                  <a:srgbClr val="FFFFFF"/>
                </a:solidFill>
                <a:latin typeface="Calibri" pitchFamily="34" charset="0"/>
                <a:cs typeface="Times New Roman" pitchFamily="18" charset="0"/>
              </a:rPr>
              <a:t>Je gagne et je perds quelque chose en même temps; tu gagnes et du perds quelque chose en même temps</a:t>
            </a:r>
            <a:endParaRPr lang="fr-CH" altLang="en-US" sz="1200" dirty="0">
              <a:solidFill>
                <a:srgbClr val="FFFFFF"/>
              </a:solidFill>
              <a:latin typeface="Calibri" pitchFamily="34" charset="0"/>
            </a:endParaRPr>
          </a:p>
        </p:txBody>
      </p:sp>
      <p:sp>
        <p:nvSpPr>
          <p:cNvPr id="287753" name="Rectangle 15"/>
          <p:cNvSpPr>
            <a:spLocks noChangeArrowheads="1"/>
          </p:cNvSpPr>
          <p:nvPr/>
        </p:nvSpPr>
        <p:spPr bwMode="auto">
          <a:xfrm>
            <a:off x="0" y="119221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800" b="0">
              <a:solidFill>
                <a:srgbClr val="000000"/>
              </a:solidFill>
              <a:latin typeface="Calibri" pitchFamily="34" charset="0"/>
            </a:endParaRPr>
          </a:p>
        </p:txBody>
      </p:sp>
      <p:sp>
        <p:nvSpPr>
          <p:cNvPr id="287754" name="Rectangle 16"/>
          <p:cNvSpPr>
            <a:spLocks noChangeArrowheads="1"/>
          </p:cNvSpPr>
          <p:nvPr/>
        </p:nvSpPr>
        <p:spPr bwMode="auto">
          <a:xfrm>
            <a:off x="0" y="1192213"/>
            <a:ext cx="145573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800" b="0">
              <a:solidFill>
                <a:srgbClr val="000000"/>
              </a:solidFill>
              <a:latin typeface="Calibri" pitchFamily="34" charset="0"/>
            </a:endParaRPr>
          </a:p>
        </p:txBody>
      </p:sp>
      <p:sp>
        <p:nvSpPr>
          <p:cNvPr id="287755" name="Rectangle 17"/>
          <p:cNvSpPr>
            <a:spLocks noChangeArrowheads="1"/>
          </p:cNvSpPr>
          <p:nvPr/>
        </p:nvSpPr>
        <p:spPr bwMode="auto">
          <a:xfrm>
            <a:off x="0" y="1192213"/>
            <a:ext cx="145573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1800" b="0">
                <a:solidFill>
                  <a:srgbClr val="000000"/>
                </a:solidFill>
                <a:latin typeface="Arial" pitchFamily="34" charset="0"/>
              </a:rPr>
              <a:t/>
            </a:r>
            <a:br>
              <a:rPr lang="en-US" altLang="en-US" sz="1800" b="0">
                <a:solidFill>
                  <a:srgbClr val="000000"/>
                </a:solidFill>
                <a:latin typeface="Arial" pitchFamily="34" charset="0"/>
              </a:rPr>
            </a:br>
            <a:endParaRPr lang="en-US" altLang="en-US" sz="1800" b="0">
              <a:solidFill>
                <a:srgbClr val="000000"/>
              </a:solidFill>
              <a:latin typeface="Arial" pitchFamily="34" charset="0"/>
            </a:endParaRPr>
          </a:p>
          <a:p>
            <a:pPr>
              <a:spcBef>
                <a:spcPct val="0"/>
              </a:spcBef>
              <a:buFontTx/>
              <a:buNone/>
            </a:pPr>
            <a:endParaRPr lang="en-US" altLang="en-US" sz="1800" b="0">
              <a:solidFill>
                <a:srgbClr val="000000"/>
              </a:solidFill>
              <a:latin typeface="Arial" pitchFamily="34" charset="0"/>
            </a:endParaRPr>
          </a:p>
        </p:txBody>
      </p:sp>
      <p:sp>
        <p:nvSpPr>
          <p:cNvPr id="287756" name="Rectangle 18"/>
          <p:cNvSpPr>
            <a:spLocks noChangeArrowheads="1"/>
          </p:cNvSpPr>
          <p:nvPr/>
        </p:nvSpPr>
        <p:spPr bwMode="auto">
          <a:xfrm>
            <a:off x="0" y="1192213"/>
            <a:ext cx="145573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en-US" sz="1800" b="0">
              <a:solidFill>
                <a:srgbClr val="000000"/>
              </a:solidFill>
              <a:latin typeface="Arial" pitchFamily="34" charset="0"/>
            </a:endParaRPr>
          </a:p>
        </p:txBody>
      </p:sp>
      <p:sp>
        <p:nvSpPr>
          <p:cNvPr id="287757" name="Rectangle 19"/>
          <p:cNvSpPr>
            <a:spLocks noChangeArrowheads="1"/>
          </p:cNvSpPr>
          <p:nvPr/>
        </p:nvSpPr>
        <p:spPr bwMode="auto">
          <a:xfrm>
            <a:off x="0" y="1192213"/>
            <a:ext cx="145573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1800" b="0">
                <a:solidFill>
                  <a:srgbClr val="000000"/>
                </a:solidFill>
                <a:latin typeface="Arial" pitchFamily="34" charset="0"/>
              </a:rPr>
              <a:t/>
            </a:r>
            <a:br>
              <a:rPr lang="en-US" altLang="en-US" sz="1800" b="0">
                <a:solidFill>
                  <a:srgbClr val="000000"/>
                </a:solidFill>
                <a:latin typeface="Arial" pitchFamily="34" charset="0"/>
              </a:rPr>
            </a:br>
            <a:endParaRPr lang="en-US" altLang="en-US" sz="1800" b="0">
              <a:solidFill>
                <a:srgbClr val="000000"/>
              </a:solidFill>
              <a:latin typeface="Arial" pitchFamily="34" charset="0"/>
            </a:endParaRPr>
          </a:p>
          <a:p>
            <a:pPr>
              <a:spcBef>
                <a:spcPct val="0"/>
              </a:spcBef>
              <a:buFontTx/>
              <a:buNone/>
            </a:pPr>
            <a:endParaRPr lang="en-US" altLang="en-US" sz="1800" b="0">
              <a:solidFill>
                <a:srgbClr val="000000"/>
              </a:solidFill>
              <a:latin typeface="Arial" pitchFamily="34" charset="0"/>
            </a:endParaRPr>
          </a:p>
        </p:txBody>
      </p:sp>
      <p:sp>
        <p:nvSpPr>
          <p:cNvPr id="287758" name="Rectangle 20"/>
          <p:cNvSpPr>
            <a:spLocks noChangeArrowheads="1"/>
          </p:cNvSpPr>
          <p:nvPr/>
        </p:nvSpPr>
        <p:spPr bwMode="auto">
          <a:xfrm>
            <a:off x="0" y="1192213"/>
            <a:ext cx="145573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800" b="0">
              <a:solidFill>
                <a:srgbClr val="000000"/>
              </a:solidFill>
              <a:latin typeface="Calibri" pitchFamily="34" charset="0"/>
            </a:endParaRPr>
          </a:p>
        </p:txBody>
      </p:sp>
      <p:sp>
        <p:nvSpPr>
          <p:cNvPr id="287759" name="Rectangle 21"/>
          <p:cNvSpPr>
            <a:spLocks noChangeArrowheads="1"/>
          </p:cNvSpPr>
          <p:nvPr/>
        </p:nvSpPr>
        <p:spPr bwMode="auto">
          <a:xfrm>
            <a:off x="0" y="1192213"/>
            <a:ext cx="145573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Clr>
                <a:srgbClr val="FFFFFF"/>
              </a:buClr>
              <a:buSzPct val="80000"/>
              <a:buFont typeface="Wingdings" pitchFamily="2" charset="2"/>
              <a:buChar char="•"/>
            </a:pPr>
            <a:endParaRPr lang="en-GB" altLang="en-US" sz="1800" b="0">
              <a:solidFill>
                <a:srgbClr val="000000"/>
              </a:solidFill>
              <a:latin typeface="Calibri" pitchFamily="34" charset="0"/>
            </a:endParaRPr>
          </a:p>
        </p:txBody>
      </p:sp>
      <p:sp>
        <p:nvSpPr>
          <p:cNvPr id="287760" name="Oval 22"/>
          <p:cNvSpPr>
            <a:spLocks noChangeArrowheads="1"/>
          </p:cNvSpPr>
          <p:nvPr/>
        </p:nvSpPr>
        <p:spPr bwMode="auto">
          <a:xfrm>
            <a:off x="1752600" y="3967163"/>
            <a:ext cx="2133600" cy="1747837"/>
          </a:xfrm>
          <a:prstGeom prst="ellipse">
            <a:avLst/>
          </a:prstGeom>
          <a:solidFill>
            <a:srgbClr val="FCDF96"/>
          </a:solidFill>
          <a:ln w="9525">
            <a:round/>
            <a:headEnd/>
            <a:tailEnd/>
          </a:ln>
          <a:effectLst/>
          <a:scene3d>
            <a:camera prst="legacyObliqueTopRight"/>
            <a:lightRig rig="legacyFlat3" dir="b"/>
          </a:scene3d>
          <a:sp3d extrusionH="430200" prstMaterial="legacyMatte">
            <a:bevelT w="13500" h="13500" prst="angle"/>
            <a:bevelB w="13500" h="13500" prst="angle"/>
            <a:extrusionClr>
              <a:srgbClr val="FCDF96"/>
            </a:extrusion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flatTx/>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fr-CH" altLang="en-US" sz="1400" dirty="0" smtClean="0">
                <a:solidFill>
                  <a:srgbClr val="000000"/>
                </a:solidFill>
                <a:latin typeface="Arial Narrow" pitchFamily="34" charset="0"/>
                <a:cs typeface="Times New Roman" pitchFamily="18" charset="0"/>
              </a:rPr>
              <a:t>RETRAIT</a:t>
            </a:r>
            <a:endParaRPr lang="fr-CH" altLang="en-US" sz="1900" dirty="0" smtClean="0">
              <a:solidFill>
                <a:srgbClr val="000000"/>
              </a:solidFill>
              <a:latin typeface="Arial" pitchFamily="34" charset="0"/>
            </a:endParaRPr>
          </a:p>
          <a:p>
            <a:pPr algn="ctr">
              <a:spcBef>
                <a:spcPct val="0"/>
              </a:spcBef>
              <a:buFontTx/>
              <a:buNone/>
            </a:pPr>
            <a:r>
              <a:rPr lang="fr-CH" altLang="en-US" sz="1400" dirty="0" smtClean="0">
                <a:solidFill>
                  <a:srgbClr val="000000"/>
                </a:solidFill>
                <a:latin typeface="Arial Narrow" pitchFamily="34" charset="0"/>
                <a:cs typeface="Times New Roman" pitchFamily="18" charset="0"/>
              </a:rPr>
              <a:t>Je perds, tu perds Effort pour éviter toute confrontation et toute controverse</a:t>
            </a:r>
            <a:endParaRPr lang="fr-CH" altLang="en-US" sz="3200" dirty="0">
              <a:solidFill>
                <a:srgbClr val="000000"/>
              </a:solidFill>
              <a:latin typeface="Arial" pitchFamily="34" charset="0"/>
            </a:endParaRPr>
          </a:p>
        </p:txBody>
      </p:sp>
      <p:sp>
        <p:nvSpPr>
          <p:cNvPr id="287761" name="Rectangle 23"/>
          <p:cNvSpPr>
            <a:spLocks noChangeArrowheads="1"/>
          </p:cNvSpPr>
          <p:nvPr/>
        </p:nvSpPr>
        <p:spPr bwMode="auto">
          <a:xfrm>
            <a:off x="1055933" y="317500"/>
            <a:ext cx="7027372"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fr-FR" dirty="0">
                <a:latin typeface="Calibri" panose="020F0502020204030204" pitchFamily="34" charset="0"/>
              </a:rPr>
              <a:t>RÉSOLUTION DES CONFLITS / GESTION, NÉGOCIATION</a:t>
            </a:r>
            <a:endParaRPr lang="en-US" altLang="en-US" dirty="0">
              <a:solidFill>
                <a:srgbClr val="000000"/>
              </a:solidFill>
              <a:latin typeface="Calibri" pitchFamily="34" charset="0"/>
            </a:endParaRPr>
          </a:p>
        </p:txBody>
      </p:sp>
      <p:sp>
        <p:nvSpPr>
          <p:cNvPr id="25" name="ZoneTexte 2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26" name="ZoneTexte 25"/>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27" name="ZoneTexte 26"/>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229</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5" name="Rectangle 37"/>
          <p:cNvSpPr>
            <a:spLocks noGrp="1" noChangeArrowheads="1"/>
          </p:cNvSpPr>
          <p:nvPr>
            <p:ph idx="1"/>
          </p:nvPr>
        </p:nvSpPr>
        <p:spPr bwMode="auto">
          <a:xfrm>
            <a:off x="457200" y="1012825"/>
            <a:ext cx="8229600" cy="37115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812800" indent="-812800" algn="l">
              <a:buFont typeface="Wingdings" pitchFamily="2" charset="2"/>
              <a:buChar char="q"/>
            </a:pPr>
            <a:r>
              <a:rPr lang="fr-CH" altLang="en-US" sz="2400" b="1" dirty="0" smtClean="0">
                <a:latin typeface="Calibri" panose="020F0502020204030204" pitchFamily="34" charset="0"/>
              </a:rPr>
              <a:t>Fondements de la CIMIC-NU</a:t>
            </a:r>
          </a:p>
          <a:p>
            <a:pPr marL="812800" indent="-812800" algn="l"/>
            <a:endParaRPr lang="fr-CH" altLang="en-US" sz="2400" b="1" dirty="0" smtClean="0">
              <a:latin typeface="Calibri" panose="020F0502020204030204" pitchFamily="34" charset="0"/>
            </a:endParaRPr>
          </a:p>
          <a:p>
            <a:pPr marL="812800" indent="-812800" algn="l">
              <a:buFont typeface="Wingdings" pitchFamily="2" charset="2"/>
              <a:buChar char="q"/>
            </a:pPr>
            <a:r>
              <a:rPr lang="fr-CH" altLang="en-US" sz="2400" b="1" dirty="0" smtClean="0">
                <a:latin typeface="Calibri" panose="020F0502020204030204" pitchFamily="34" charset="0"/>
              </a:rPr>
              <a:t>Principes de la CIMIC-NU</a:t>
            </a:r>
            <a:endParaRPr lang="fr-CH" altLang="en-US" sz="2400" b="1" i="1" dirty="0" smtClean="0">
              <a:latin typeface="Calibri" panose="020F0502020204030204" pitchFamily="34" charset="0"/>
            </a:endParaRPr>
          </a:p>
          <a:p>
            <a:pPr marL="812800" indent="-812800" algn="l">
              <a:buFont typeface="Wingdings" pitchFamily="2" charset="2"/>
              <a:buChar char="q"/>
            </a:pPr>
            <a:endParaRPr lang="fr-CH" altLang="en-US" sz="2400" b="1" u="sng" dirty="0" smtClean="0">
              <a:latin typeface="Calibri" panose="020F0502020204030204" pitchFamily="34" charset="0"/>
            </a:endParaRPr>
          </a:p>
          <a:p>
            <a:pPr marL="812800" indent="-812800" algn="l">
              <a:buFont typeface="Wingdings" pitchFamily="2" charset="2"/>
              <a:buChar char="q"/>
            </a:pPr>
            <a:r>
              <a:rPr lang="fr-CH" altLang="en-US" sz="2400" b="1" dirty="0" smtClean="0">
                <a:latin typeface="Calibri" panose="020F0502020204030204" pitchFamily="34" charset="0"/>
              </a:rPr>
              <a:t>Les tâches fondamentales de la CIMIC-NU</a:t>
            </a:r>
            <a:endParaRPr lang="fr-CH" altLang="en-US" sz="2400" b="1" u="sng" dirty="0" smtClean="0">
              <a:latin typeface="Calibri" panose="020F0502020204030204" pitchFamily="34" charset="0"/>
            </a:endParaRPr>
          </a:p>
          <a:p>
            <a:pPr marL="812800" indent="-812800" algn="l"/>
            <a:r>
              <a:rPr lang="fr-CH" altLang="en-US" sz="2400" b="1" dirty="0" smtClean="0">
                <a:latin typeface="Calibri" panose="020F0502020204030204" pitchFamily="34" charset="0"/>
              </a:rPr>
              <a:t>	1) Liaison </a:t>
            </a:r>
            <a:r>
              <a:rPr lang="fr-CH" altLang="en-US" sz="2400" b="1" dirty="0" err="1" smtClean="0">
                <a:latin typeface="Calibri" panose="020F0502020204030204" pitchFamily="34" charset="0"/>
              </a:rPr>
              <a:t>civilo</a:t>
            </a:r>
            <a:r>
              <a:rPr lang="fr-CH" altLang="en-US" sz="2400" b="1" dirty="0" smtClean="0">
                <a:latin typeface="Calibri" panose="020F0502020204030204" pitchFamily="34" charset="0"/>
              </a:rPr>
              <a:t>-militaire et partage des informations</a:t>
            </a:r>
          </a:p>
          <a:p>
            <a:pPr marL="812800" indent="-812800" algn="l"/>
            <a:r>
              <a:rPr lang="fr-CH" altLang="en-US" sz="2400" b="1" dirty="0" smtClean="0">
                <a:latin typeface="Calibri" panose="020F0502020204030204" pitchFamily="34" charset="0"/>
              </a:rPr>
              <a:t>	2) Assistance civile: Appui à la Mission et appui aux communautés</a:t>
            </a:r>
          </a:p>
          <a:p>
            <a:pPr marL="812800" indent="-812800" algn="l"/>
            <a:endParaRPr lang="fr-CH" altLang="en-US" sz="2400" b="1" dirty="0" smtClean="0">
              <a:latin typeface="Calibri" panose="020F0502020204030204" pitchFamily="34" charset="0"/>
            </a:endParaRPr>
          </a:p>
          <a:p>
            <a:pPr marL="812800" indent="-812800" algn="l">
              <a:buFont typeface="Wingdings" pitchFamily="2" charset="2"/>
              <a:buChar char="ð"/>
            </a:pPr>
            <a:r>
              <a:rPr lang="fr-CH" altLang="en-US" sz="2400" b="1" dirty="0" smtClean="0">
                <a:latin typeface="Calibri" panose="020F0502020204030204" pitchFamily="34" charset="0"/>
              </a:rPr>
              <a:t>La présente Unité est principalement fondée sur la Politique 2010 de la CIMIC-NU</a:t>
            </a:r>
            <a:endParaRPr lang="fr-CH" altLang="en-US" sz="2400" b="1" dirty="0" smtClean="0">
              <a:solidFill>
                <a:srgbClr val="FF0000"/>
              </a:solidFill>
              <a:latin typeface="Calibri" pitchFamily="34" charset="0"/>
            </a:endParaRPr>
          </a:p>
        </p:txBody>
      </p:sp>
      <p:sp>
        <p:nvSpPr>
          <p:cNvPr id="79876" name="Text Box 4"/>
          <p:cNvSpPr txBox="1">
            <a:spLocks noChangeArrowheads="1"/>
          </p:cNvSpPr>
          <p:nvPr/>
        </p:nvSpPr>
        <p:spPr bwMode="auto">
          <a:xfrm>
            <a:off x="381000" y="259942"/>
            <a:ext cx="8439150" cy="519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a:solidFill>
                  <a:srgbClr val="000000"/>
                </a:solidFill>
              </a:rPr>
              <a:t>STRUCTURE DE LA </a:t>
            </a:r>
            <a:r>
              <a:rPr lang="en-US" altLang="en-US" sz="2800" b="1" dirty="0" smtClean="0">
                <a:solidFill>
                  <a:srgbClr val="000000"/>
                </a:solidFill>
              </a:rPr>
              <a:t>PRÉSENTATION</a:t>
            </a:r>
            <a:endParaRPr lang="en-US" altLang="en-US" sz="2800" b="1" dirty="0">
              <a:solidFill>
                <a:srgbClr val="000000"/>
              </a:solidFill>
            </a:endParaRPr>
          </a:p>
        </p:txBody>
      </p:sp>
      <p:sp>
        <p:nvSpPr>
          <p:cNvPr id="5" name="ZoneTexte 4"/>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6" name="ZoneTexte 5"/>
          <p:cNvSpPr txBox="1"/>
          <p:nvPr/>
        </p:nvSpPr>
        <p:spPr>
          <a:xfrm flipH="1">
            <a:off x="58212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9405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a:spLocks noGrp="1" noChangeArrowheads="1"/>
          </p:cNvSpPr>
          <p:nvPr>
            <p:ph type="sldNum" sz="quarter" idx="10"/>
          </p:nvPr>
        </p:nvSpPr>
        <p:spPr>
          <a:xfrm>
            <a:off x="8382000" y="6562820"/>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23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AutoShape 2" descr="Green marble"/>
          <p:cNvSpPr>
            <a:spLocks noChangeArrowheads="1"/>
          </p:cNvSpPr>
          <p:nvPr/>
        </p:nvSpPr>
        <p:spPr bwMode="auto">
          <a:xfrm>
            <a:off x="539750" y="1739900"/>
            <a:ext cx="8294688" cy="838200"/>
          </a:xfrm>
          <a:prstGeom prst="downArrowCallout">
            <a:avLst>
              <a:gd name="adj1" fmla="val 155493"/>
              <a:gd name="adj2" fmla="val 117147"/>
              <a:gd name="adj3" fmla="val 15343"/>
              <a:gd name="adj4" fmla="val 73958"/>
            </a:avLst>
          </a:prstGeom>
          <a:blipFill dpi="0" rotWithShape="0">
            <a:blip r:embed="rId3"/>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sz="1800" dirty="0">
                <a:solidFill>
                  <a:schemeClr val="bg1"/>
                </a:solidFill>
                <a:latin typeface="Calibri" panose="020F0502020204030204" pitchFamily="34" charset="0"/>
              </a:rPr>
              <a:t>Rencontrer séparément les différentes parties au conflit avant la réunion concernée</a:t>
            </a:r>
            <a:endParaRPr lang="en-US" altLang="en-US" sz="1800" b="0" dirty="0">
              <a:solidFill>
                <a:schemeClr val="bg1"/>
              </a:solidFill>
              <a:latin typeface="Calibri" pitchFamily="34" charset="0"/>
            </a:endParaRPr>
          </a:p>
        </p:txBody>
      </p:sp>
      <p:sp>
        <p:nvSpPr>
          <p:cNvPr id="288771" name="Rectangle 3" descr="Green marble"/>
          <p:cNvSpPr>
            <a:spLocks noChangeArrowheads="1"/>
          </p:cNvSpPr>
          <p:nvPr/>
        </p:nvSpPr>
        <p:spPr bwMode="auto">
          <a:xfrm>
            <a:off x="525463" y="5549900"/>
            <a:ext cx="8375650" cy="685800"/>
          </a:xfrm>
          <a:prstGeom prst="rect">
            <a:avLst/>
          </a:prstGeom>
          <a:blipFill dpi="0" rotWithShape="1">
            <a:blip r:embed="rId3"/>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sz="2000" dirty="0">
                <a:solidFill>
                  <a:schemeClr val="bg1"/>
                </a:solidFill>
                <a:latin typeface="Calibri" panose="020F0502020204030204" pitchFamily="34" charset="0"/>
              </a:rPr>
              <a:t>Envisager des solutions au conflit/différend le plus important</a:t>
            </a:r>
            <a:endParaRPr lang="en-US" altLang="en-US" sz="2000" dirty="0">
              <a:solidFill>
                <a:schemeClr val="bg1"/>
              </a:solidFill>
              <a:latin typeface="Calibri" pitchFamily="34" charset="0"/>
            </a:endParaRPr>
          </a:p>
        </p:txBody>
      </p:sp>
      <p:sp>
        <p:nvSpPr>
          <p:cNvPr id="288772" name="AutoShape 4" descr="Green marble"/>
          <p:cNvSpPr>
            <a:spLocks noChangeArrowheads="1"/>
          </p:cNvSpPr>
          <p:nvPr/>
        </p:nvSpPr>
        <p:spPr bwMode="auto">
          <a:xfrm>
            <a:off x="539750" y="2654300"/>
            <a:ext cx="8294688" cy="838200"/>
          </a:xfrm>
          <a:prstGeom prst="downArrowCallout">
            <a:avLst>
              <a:gd name="adj1" fmla="val 161724"/>
              <a:gd name="adj2" fmla="val 126493"/>
              <a:gd name="adj3" fmla="val 16667"/>
              <a:gd name="adj4" fmla="val 73958"/>
            </a:avLst>
          </a:prstGeom>
          <a:blipFill dpi="0" rotWithShape="0">
            <a:blip r:embed="rId3"/>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sz="2200" b="0" dirty="0">
                <a:solidFill>
                  <a:schemeClr val="bg1"/>
                </a:solidFill>
                <a:latin typeface="Calibri" panose="020F0502020204030204" pitchFamily="34" charset="0"/>
              </a:rPr>
              <a:t>Analyser le conflit / les différends en interne</a:t>
            </a:r>
            <a:r>
              <a:rPr lang="en-US" altLang="en-US" b="0" dirty="0" smtClean="0">
                <a:solidFill>
                  <a:srgbClr val="FFFFFF"/>
                </a:solidFill>
                <a:latin typeface="Calibri" pitchFamily="34" charset="0"/>
              </a:rPr>
              <a:t> </a:t>
            </a:r>
            <a:endParaRPr lang="en-US" altLang="en-US" b="0" dirty="0">
              <a:solidFill>
                <a:srgbClr val="FFFFFF"/>
              </a:solidFill>
              <a:latin typeface="Calibri" pitchFamily="34" charset="0"/>
            </a:endParaRPr>
          </a:p>
        </p:txBody>
      </p:sp>
      <p:sp>
        <p:nvSpPr>
          <p:cNvPr id="288773" name="AutoShape 5" descr="Green marble"/>
          <p:cNvSpPr>
            <a:spLocks noChangeArrowheads="1"/>
          </p:cNvSpPr>
          <p:nvPr/>
        </p:nvSpPr>
        <p:spPr bwMode="auto">
          <a:xfrm>
            <a:off x="539750" y="3644900"/>
            <a:ext cx="8294688" cy="838200"/>
          </a:xfrm>
          <a:prstGeom prst="downArrowCallout">
            <a:avLst>
              <a:gd name="adj1" fmla="val 161724"/>
              <a:gd name="adj2" fmla="val 139962"/>
              <a:gd name="adj3" fmla="val 16667"/>
              <a:gd name="adj4" fmla="val 73958"/>
            </a:avLst>
          </a:prstGeom>
          <a:blipFill dpi="0" rotWithShape="0">
            <a:blip r:embed="rId3"/>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en-US" b="0" dirty="0" smtClean="0">
                <a:solidFill>
                  <a:srgbClr val="FFFFFF"/>
                </a:solidFill>
                <a:latin typeface="Calibri" pitchFamily="34" charset="0"/>
              </a:rPr>
              <a:t>Choisir un lieu de réunion</a:t>
            </a:r>
            <a:endParaRPr lang="fr-CH" altLang="en-US" b="0" dirty="0">
              <a:solidFill>
                <a:srgbClr val="FFFFFF"/>
              </a:solidFill>
              <a:latin typeface="Calibri" pitchFamily="34" charset="0"/>
            </a:endParaRPr>
          </a:p>
        </p:txBody>
      </p:sp>
      <p:sp>
        <p:nvSpPr>
          <p:cNvPr id="288774" name="AutoShape 6" descr="Green marble"/>
          <p:cNvSpPr>
            <a:spLocks noChangeArrowheads="1"/>
          </p:cNvSpPr>
          <p:nvPr/>
        </p:nvSpPr>
        <p:spPr bwMode="auto">
          <a:xfrm>
            <a:off x="539750" y="4635500"/>
            <a:ext cx="8294688" cy="838200"/>
          </a:xfrm>
          <a:prstGeom prst="downArrowCallout">
            <a:avLst>
              <a:gd name="adj1" fmla="val 161724"/>
              <a:gd name="adj2" fmla="val 139962"/>
              <a:gd name="adj3" fmla="val 16667"/>
              <a:gd name="adj4" fmla="val 73958"/>
            </a:avLst>
          </a:prstGeom>
          <a:blipFill dpi="0" rotWithShape="0">
            <a:blip r:embed="rId3"/>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FR" b="0" dirty="0">
                <a:solidFill>
                  <a:schemeClr val="bg1"/>
                </a:solidFill>
                <a:latin typeface="Calibri" panose="020F0502020204030204" pitchFamily="34" charset="0"/>
              </a:rPr>
              <a:t>Créer les conditions de la réunion</a:t>
            </a:r>
            <a:r>
              <a:rPr lang="en-US" altLang="en-US" b="0" dirty="0" smtClean="0">
                <a:solidFill>
                  <a:srgbClr val="FFFFFF"/>
                </a:solidFill>
                <a:latin typeface="Calibri" pitchFamily="34" charset="0"/>
              </a:rPr>
              <a:t> </a:t>
            </a:r>
            <a:endParaRPr lang="en-US" altLang="en-US" b="0" dirty="0">
              <a:solidFill>
                <a:srgbClr val="FFFFFF"/>
              </a:solidFill>
              <a:latin typeface="Calibri" pitchFamily="34" charset="0"/>
            </a:endParaRPr>
          </a:p>
        </p:txBody>
      </p:sp>
      <p:sp>
        <p:nvSpPr>
          <p:cNvPr id="288775" name="Rectangle 7"/>
          <p:cNvSpPr>
            <a:spLocks noChangeArrowheads="1"/>
          </p:cNvSpPr>
          <p:nvPr/>
        </p:nvSpPr>
        <p:spPr bwMode="auto">
          <a:xfrm>
            <a:off x="962025" y="317500"/>
            <a:ext cx="72199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fr-FR" dirty="0">
                <a:latin typeface="Calibri" panose="020F0502020204030204" pitchFamily="34" charset="0"/>
              </a:rPr>
              <a:t>RÉSOLUTION DES CONFLITS / GESTION, NÉGOCIATION</a:t>
            </a:r>
            <a:endParaRPr lang="en-US" altLang="en-US" dirty="0">
              <a:solidFill>
                <a:srgbClr val="000000"/>
              </a:solidFill>
              <a:latin typeface="Calibri" pitchFamily="34" charset="0"/>
            </a:endParaRPr>
          </a:p>
        </p:txBody>
      </p:sp>
      <p:sp>
        <p:nvSpPr>
          <p:cNvPr id="288776" name="Rectangle 8"/>
          <p:cNvSpPr>
            <a:spLocks noChangeArrowheads="1"/>
          </p:cNvSpPr>
          <p:nvPr/>
        </p:nvSpPr>
        <p:spPr bwMode="auto">
          <a:xfrm>
            <a:off x="3156403" y="971550"/>
            <a:ext cx="2861360" cy="424732"/>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0000"/>
              </a:lnSpc>
              <a:buFont typeface="Wingdings" pitchFamily="2" charset="2"/>
              <a:buNone/>
            </a:pPr>
            <a:r>
              <a:rPr lang="en-US" altLang="en-US" dirty="0" smtClean="0">
                <a:solidFill>
                  <a:srgbClr val="000000"/>
                </a:solidFill>
                <a:latin typeface="Calibri" pitchFamily="34" charset="0"/>
              </a:rPr>
              <a:t>Phases </a:t>
            </a:r>
            <a:r>
              <a:rPr lang="en-US" altLang="en-US" dirty="0" err="1" smtClean="0">
                <a:solidFill>
                  <a:srgbClr val="000000"/>
                </a:solidFill>
                <a:latin typeface="Calibri" pitchFamily="34" charset="0"/>
              </a:rPr>
              <a:t>préparatoires</a:t>
            </a:r>
            <a:endParaRPr lang="en-US" altLang="en-US" dirty="0">
              <a:solidFill>
                <a:srgbClr val="000000"/>
              </a:solidFill>
              <a:latin typeface="Calibri" pitchFamily="34" charset="0"/>
            </a:endParaRPr>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12" name="ZoneTexte 11"/>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230</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9794" name="Rectangle 3"/>
          <p:cNvSpPr>
            <a:spLocks noGrp="1" noRot="1" noChangeArrowheads="1"/>
          </p:cNvSpPr>
          <p:nvPr>
            <p:ph type="body" idx="4294967295"/>
          </p:nvPr>
        </p:nvSpPr>
        <p:spPr>
          <a:xfrm>
            <a:off x="231775" y="1317625"/>
            <a:ext cx="8458200" cy="2341563"/>
          </a:xfrm>
        </p:spPr>
        <p:txBody>
          <a:bodyPr/>
          <a:lstStyle/>
          <a:p>
            <a:pPr>
              <a:lnSpc>
                <a:spcPct val="90000"/>
              </a:lnSpc>
            </a:pPr>
            <a:r>
              <a:rPr lang="fr-FR" sz="2200" b="0" dirty="0" smtClean="0">
                <a:latin typeface="Calibri" panose="020F0502020204030204" pitchFamily="34" charset="0"/>
              </a:rPr>
              <a:t>Exposer </a:t>
            </a:r>
            <a:r>
              <a:rPr lang="fr-FR" sz="2200" b="0" dirty="0">
                <a:latin typeface="Calibri" panose="020F0502020204030204" pitchFamily="34" charset="0"/>
              </a:rPr>
              <a:t>le programme et établir les points d’entente</a:t>
            </a:r>
            <a:r>
              <a:rPr lang="en-US" altLang="zh-CN" sz="2200" b="0" dirty="0" smtClean="0">
                <a:latin typeface="Calibri" pitchFamily="34" charset="0"/>
                <a:ea typeface="SimSun" pitchFamily="2" charset="-122"/>
              </a:rPr>
              <a:t> </a:t>
            </a:r>
          </a:p>
          <a:p>
            <a:pPr>
              <a:lnSpc>
                <a:spcPct val="90000"/>
              </a:lnSpc>
            </a:pPr>
            <a:r>
              <a:rPr lang="fr-FR" sz="2200" b="0" dirty="0">
                <a:latin typeface="Calibri" panose="020F0502020204030204" pitchFamily="34" charset="0"/>
              </a:rPr>
              <a:t>Guider les parties en présence et assurer la médiation entre elles, tout au long de la négociation, et en visant des objectifs équilibrés</a:t>
            </a:r>
            <a:endParaRPr lang="en-US" altLang="en-US" sz="2200" b="0" dirty="0" smtClean="0">
              <a:latin typeface="Calibri" pitchFamily="34" charset="0"/>
            </a:endParaRPr>
          </a:p>
          <a:p>
            <a:pPr>
              <a:lnSpc>
                <a:spcPct val="90000"/>
              </a:lnSpc>
            </a:pPr>
            <a:r>
              <a:rPr lang="fr-FR" sz="2200" b="0" dirty="0">
                <a:latin typeface="Calibri" panose="020F0502020204030204" pitchFamily="34" charset="0"/>
              </a:rPr>
              <a:t>Au terme de la réunion, passer en revue les accords conclus</a:t>
            </a:r>
            <a:endParaRPr lang="en-US" altLang="en-US" sz="2200" b="0" dirty="0" smtClean="0">
              <a:latin typeface="Calibri" pitchFamily="34" charset="0"/>
              <a:cs typeface="Arial" pitchFamily="34" charset="0"/>
            </a:endParaRPr>
          </a:p>
          <a:p>
            <a:pPr>
              <a:lnSpc>
                <a:spcPct val="90000"/>
              </a:lnSpc>
            </a:pPr>
            <a:r>
              <a:rPr lang="fr-FR" sz="2200" b="0" dirty="0" smtClean="0">
                <a:latin typeface="Calibri" panose="020F0502020204030204" pitchFamily="34" charset="0"/>
              </a:rPr>
              <a:t>À </a:t>
            </a:r>
            <a:r>
              <a:rPr lang="fr-FR" sz="2200" b="0" dirty="0">
                <a:latin typeface="Calibri" panose="020F0502020204030204" pitchFamily="34" charset="0"/>
              </a:rPr>
              <a:t>défaut d’un accord/ou de résultats, convenir d’une autre réunion</a:t>
            </a:r>
            <a:endParaRPr lang="en-US" altLang="en-US" sz="2200" b="0" dirty="0" smtClean="0">
              <a:latin typeface="Calibri" pitchFamily="34" charset="0"/>
            </a:endParaRPr>
          </a:p>
          <a:p>
            <a:pPr>
              <a:lnSpc>
                <a:spcPct val="90000"/>
              </a:lnSpc>
            </a:pPr>
            <a:endParaRPr lang="en-US" altLang="en-US" b="0" dirty="0" smtClean="0">
              <a:latin typeface="Calibri" pitchFamily="34" charset="0"/>
              <a:cs typeface="Arial" pitchFamily="34" charset="0"/>
            </a:endParaRPr>
          </a:p>
          <a:p>
            <a:pPr>
              <a:lnSpc>
                <a:spcPct val="90000"/>
              </a:lnSpc>
              <a:buFont typeface="Wingdings" pitchFamily="2" charset="2"/>
              <a:buNone/>
            </a:pPr>
            <a:endParaRPr lang="en-US" altLang="en-US" b="0" u="sng" dirty="0" smtClean="0">
              <a:latin typeface="Calibri" pitchFamily="34" charset="0"/>
            </a:endParaRPr>
          </a:p>
          <a:p>
            <a:pPr>
              <a:lnSpc>
                <a:spcPct val="90000"/>
              </a:lnSpc>
              <a:buFont typeface="Wingdings" pitchFamily="2" charset="2"/>
              <a:buNone/>
            </a:pPr>
            <a:endParaRPr lang="en-GB" altLang="en-US" b="0" dirty="0" smtClean="0">
              <a:latin typeface="Calibri" pitchFamily="34" charset="0"/>
            </a:endParaRPr>
          </a:p>
        </p:txBody>
      </p:sp>
      <p:sp>
        <p:nvSpPr>
          <p:cNvPr id="289795" name="Rectangle 3"/>
          <p:cNvSpPr>
            <a:spLocks noChangeArrowheads="1"/>
          </p:cNvSpPr>
          <p:nvPr/>
        </p:nvSpPr>
        <p:spPr bwMode="auto">
          <a:xfrm>
            <a:off x="3286819" y="847725"/>
            <a:ext cx="2556084" cy="424732"/>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lnSpc>
                <a:spcPct val="90000"/>
              </a:lnSpc>
              <a:buFont typeface="Wingdings" pitchFamily="2" charset="2"/>
              <a:buNone/>
            </a:pPr>
            <a:r>
              <a:rPr lang="fr-CH" altLang="en-US" dirty="0" smtClean="0">
                <a:solidFill>
                  <a:srgbClr val="000000"/>
                </a:solidFill>
                <a:latin typeface="Calibri" pitchFamily="34" charset="0"/>
              </a:rPr>
              <a:t>La conduite à tenir</a:t>
            </a:r>
            <a:endParaRPr lang="fr-CH" altLang="en-US" dirty="0">
              <a:solidFill>
                <a:srgbClr val="000000"/>
              </a:solidFill>
              <a:latin typeface="Calibri" pitchFamily="34" charset="0"/>
            </a:endParaRPr>
          </a:p>
        </p:txBody>
      </p:sp>
      <p:sp>
        <p:nvSpPr>
          <p:cNvPr id="289796" name="Rectangle 4"/>
          <p:cNvSpPr>
            <a:spLocks noChangeArrowheads="1"/>
          </p:cNvSpPr>
          <p:nvPr/>
        </p:nvSpPr>
        <p:spPr bwMode="auto">
          <a:xfrm>
            <a:off x="962025" y="317500"/>
            <a:ext cx="72199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fr-FR" dirty="0">
                <a:latin typeface="Calibri" panose="020F0502020204030204" pitchFamily="34" charset="0"/>
              </a:rPr>
              <a:t>RÉSOLUTION DES CONFLITS / GESTION, NÉGOCIATION</a:t>
            </a:r>
            <a:endParaRPr lang="en-US" altLang="en-US" dirty="0">
              <a:solidFill>
                <a:srgbClr val="000000"/>
              </a:solidFill>
              <a:latin typeface="Calibri" pitchFamily="34" charset="0"/>
            </a:endParaRPr>
          </a:p>
        </p:txBody>
      </p:sp>
      <p:pic>
        <p:nvPicPr>
          <p:cNvPr id="289797" name="Picture 5" descr="bild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250" y="3471863"/>
            <a:ext cx="3954463" cy="272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9799"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56785" y="3638550"/>
            <a:ext cx="4684713" cy="3094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89800" name="Rectangle 2"/>
          <p:cNvSpPr>
            <a:spLocks noChangeArrowheads="1"/>
          </p:cNvSpPr>
          <p:nvPr/>
        </p:nvSpPr>
        <p:spPr bwMode="auto">
          <a:xfrm>
            <a:off x="4862082" y="3352800"/>
            <a:ext cx="358882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marL="342900" indent="-342900" eaLnBrk="0" hangingPunct="0">
              <a:spcBef>
                <a:spcPct val="20000"/>
              </a:spcBef>
              <a:buFont typeface="Wingdings" pitchFamily="2" charset="2"/>
              <a:buChar char="ü"/>
              <a:defRPr sz="2400" b="1">
                <a:solidFill>
                  <a:schemeClr val="tx1"/>
                </a:solidFill>
                <a:latin typeface="Times New Roman" pitchFamily="18" charset="0"/>
              </a:defRPr>
            </a:lvl1pPr>
            <a:lvl2pPr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1" algn="ctr" eaLnBrk="1" hangingPunct="1">
              <a:spcBef>
                <a:spcPct val="0"/>
              </a:spcBef>
              <a:buClr>
                <a:srgbClr val="FFFFFF"/>
              </a:buClr>
              <a:buSzPct val="80000"/>
              <a:buFont typeface="Wingdings" pitchFamily="2" charset="2"/>
              <a:buNone/>
            </a:pPr>
            <a:r>
              <a:rPr lang="fr-CH" altLang="en-US" sz="1800" dirty="0" smtClean="0">
                <a:solidFill>
                  <a:srgbClr val="000000"/>
                </a:solidFill>
                <a:latin typeface="Calibri" pitchFamily="34" charset="0"/>
              </a:rPr>
              <a:t>Quelques techniques possibles :</a:t>
            </a:r>
            <a:endParaRPr lang="fr-CH" altLang="en-US" sz="1800" dirty="0">
              <a:solidFill>
                <a:srgbClr val="000000"/>
              </a:solidFill>
              <a:latin typeface="Calibri" pitchFamily="34" charset="0"/>
            </a:endParaRP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2" name="ZoneTexte 1"/>
          <p:cNvSpPr txBox="1"/>
          <p:nvPr/>
        </p:nvSpPr>
        <p:spPr>
          <a:xfrm>
            <a:off x="6130703" y="3920314"/>
            <a:ext cx="1224000" cy="540000"/>
          </a:xfrm>
          <a:prstGeom prst="rect">
            <a:avLst/>
          </a:prstGeom>
          <a:solidFill>
            <a:srgbClr val="1C11FF"/>
          </a:solidFill>
        </p:spPr>
        <p:txBody>
          <a:bodyPr wrap="square" lIns="0" tIns="0" rIns="0" bIns="0" rtlCol="0">
            <a:spAutoFit/>
          </a:bodyPr>
          <a:lstStyle/>
          <a:p>
            <a:pPr algn="ctr"/>
            <a:r>
              <a:rPr lang="fr-FR" sz="900" dirty="0">
                <a:solidFill>
                  <a:schemeClr val="bg1"/>
                </a:solidFill>
              </a:rPr>
              <a:t>Analyser séparément la question des populations </a:t>
            </a:r>
            <a:r>
              <a:rPr lang="fr-FR" sz="900" dirty="0" smtClean="0">
                <a:solidFill>
                  <a:schemeClr val="bg1"/>
                </a:solidFill>
              </a:rPr>
              <a:t>locales et le problème à résoudre</a:t>
            </a:r>
            <a:endParaRPr lang="fr-CH" sz="900" dirty="0">
              <a:solidFill>
                <a:schemeClr val="bg1"/>
              </a:solidFill>
            </a:endParaRPr>
          </a:p>
        </p:txBody>
      </p:sp>
      <p:sp>
        <p:nvSpPr>
          <p:cNvPr id="11" name="ZoneTexte 10"/>
          <p:cNvSpPr txBox="1"/>
          <p:nvPr/>
        </p:nvSpPr>
        <p:spPr>
          <a:xfrm>
            <a:off x="4831243" y="4810586"/>
            <a:ext cx="1224000" cy="504000"/>
          </a:xfrm>
          <a:prstGeom prst="rect">
            <a:avLst/>
          </a:prstGeom>
          <a:solidFill>
            <a:srgbClr val="1C11FF"/>
          </a:solidFill>
        </p:spPr>
        <p:txBody>
          <a:bodyPr wrap="square" lIns="0" tIns="0" rIns="0" bIns="0" rtlCol="0">
            <a:spAutoFit/>
          </a:bodyPr>
          <a:lstStyle/>
          <a:p>
            <a:pPr algn="ctr"/>
            <a:r>
              <a:rPr lang="fr-FR" sz="900" dirty="0" smtClean="0">
                <a:solidFill>
                  <a:schemeClr val="bg1"/>
                </a:solidFill>
              </a:rPr>
              <a:t>Les résultats à attendre doivent reposer sur des critères objectifs</a:t>
            </a:r>
            <a:endParaRPr lang="fr-CH" sz="900" dirty="0">
              <a:solidFill>
                <a:schemeClr val="bg1"/>
              </a:solidFill>
            </a:endParaRPr>
          </a:p>
        </p:txBody>
      </p:sp>
      <p:sp>
        <p:nvSpPr>
          <p:cNvPr id="12" name="ZoneTexte 11"/>
          <p:cNvSpPr txBox="1"/>
          <p:nvPr/>
        </p:nvSpPr>
        <p:spPr>
          <a:xfrm>
            <a:off x="7482829" y="4803629"/>
            <a:ext cx="1224000" cy="415498"/>
          </a:xfrm>
          <a:prstGeom prst="rect">
            <a:avLst/>
          </a:prstGeom>
          <a:solidFill>
            <a:srgbClr val="1C11FF"/>
          </a:solidFill>
        </p:spPr>
        <p:txBody>
          <a:bodyPr wrap="square" lIns="0" tIns="0" rIns="0" bIns="0" rtlCol="0">
            <a:spAutoFit/>
          </a:bodyPr>
          <a:lstStyle/>
          <a:p>
            <a:pPr algn="ctr"/>
            <a:r>
              <a:rPr lang="fr-FR" sz="900" dirty="0" smtClean="0">
                <a:solidFill>
                  <a:schemeClr val="bg1"/>
                </a:solidFill>
              </a:rPr>
              <a:t>Se concentrer sur les intérêts plutôt que sur les positionnements</a:t>
            </a:r>
            <a:endParaRPr lang="fr-CH" sz="900" dirty="0">
              <a:solidFill>
                <a:schemeClr val="bg1"/>
              </a:solidFill>
            </a:endParaRPr>
          </a:p>
        </p:txBody>
      </p:sp>
      <p:sp>
        <p:nvSpPr>
          <p:cNvPr id="13" name="ZoneTexte 12"/>
          <p:cNvSpPr txBox="1"/>
          <p:nvPr/>
        </p:nvSpPr>
        <p:spPr>
          <a:xfrm>
            <a:off x="6146605" y="5763538"/>
            <a:ext cx="1224000" cy="504000"/>
          </a:xfrm>
          <a:prstGeom prst="rect">
            <a:avLst/>
          </a:prstGeom>
          <a:solidFill>
            <a:srgbClr val="1C11FF"/>
          </a:solidFill>
        </p:spPr>
        <p:txBody>
          <a:bodyPr wrap="square" lIns="0" tIns="0" rIns="0" bIns="0" rtlCol="0">
            <a:spAutoFit/>
          </a:bodyPr>
          <a:lstStyle/>
          <a:p>
            <a:pPr algn="ctr">
              <a:spcBef>
                <a:spcPts val="300"/>
              </a:spcBef>
            </a:pPr>
            <a:r>
              <a:rPr lang="fr-FR" sz="1000" dirty="0" smtClean="0">
                <a:solidFill>
                  <a:schemeClr val="bg1"/>
                </a:solidFill>
              </a:rPr>
              <a:t>Établir un ensemble de possibilités très diverses</a:t>
            </a:r>
            <a:endParaRPr lang="fr-CH" sz="1000" dirty="0">
              <a:solidFill>
                <a:schemeClr val="bg1"/>
              </a:solidFill>
            </a:endParaRPr>
          </a:p>
        </p:txBody>
      </p:sp>
      <p:sp>
        <p:nvSpPr>
          <p:cNvPr id="14" name="ZoneTexte 13"/>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5" name="ZoneTexte 14"/>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6"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231</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Espace réservé du numéro de diapositive 4"/>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lnSpc>
                <a:spcPct val="80000"/>
              </a:lnSpc>
              <a:spcBef>
                <a:spcPct val="0"/>
              </a:spcBef>
              <a:buFontTx/>
              <a:buNone/>
            </a:pPr>
            <a:fld id="{2DD42E56-C66F-4FA4-A32F-F91AF3B9DE2C}" type="slidenum">
              <a:rPr lang="fr-FR" altLang="en-US" sz="1200" b="0">
                <a:solidFill>
                  <a:srgbClr val="FFFFFF"/>
                </a:solidFill>
                <a:latin typeface="Arial" pitchFamily="34" charset="0"/>
              </a:rPr>
              <a:pPr algn="r" eaLnBrk="1" hangingPunct="1">
                <a:lnSpc>
                  <a:spcPct val="80000"/>
                </a:lnSpc>
                <a:spcBef>
                  <a:spcPct val="0"/>
                </a:spcBef>
                <a:buFontTx/>
                <a:buNone/>
              </a:pPr>
              <a:t>232</a:t>
            </a:fld>
            <a:endParaRPr lang="fr-FR" altLang="en-US" sz="1200" b="0">
              <a:solidFill>
                <a:srgbClr val="FFFFFF"/>
              </a:solidFill>
              <a:latin typeface="Arial" pitchFamily="34" charset="0"/>
            </a:endParaRPr>
          </a:p>
        </p:txBody>
      </p:sp>
      <p:sp>
        <p:nvSpPr>
          <p:cNvPr id="290819" name="Rectangle 3"/>
          <p:cNvSpPr>
            <a:spLocks noChangeArrowheads="1"/>
          </p:cNvSpPr>
          <p:nvPr/>
        </p:nvSpPr>
        <p:spPr bwMode="auto">
          <a:xfrm>
            <a:off x="2420938" y="993845"/>
            <a:ext cx="664444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spcBef>
                <a:spcPct val="20000"/>
              </a:spcBef>
              <a:buFont typeface="Wingdings" pitchFamily="2" charset="2"/>
              <a:buChar char="ü"/>
              <a:tabLst>
                <a:tab pos="360363" algn="l"/>
                <a:tab pos="630238" algn="l"/>
                <a:tab pos="2339975" algn="l"/>
                <a:tab pos="4321175" algn="l"/>
              </a:tabLst>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tabLst>
                <a:tab pos="360363" algn="l"/>
                <a:tab pos="630238" algn="l"/>
                <a:tab pos="2339975" algn="l"/>
                <a:tab pos="4321175" algn="l"/>
              </a:tabLst>
              <a:defRPr sz="2000">
                <a:solidFill>
                  <a:schemeClr val="tx1"/>
                </a:solidFill>
                <a:latin typeface="Times New Roman" pitchFamily="18" charset="0"/>
              </a:defRPr>
            </a:lvl2pPr>
            <a:lvl3pPr marL="1143000" indent="-228600" eaLnBrk="0" hangingPunct="0">
              <a:spcBef>
                <a:spcPct val="20000"/>
              </a:spcBef>
              <a:buChar char="•"/>
              <a:tabLst>
                <a:tab pos="360363" algn="l"/>
                <a:tab pos="630238" algn="l"/>
                <a:tab pos="2339975" algn="l"/>
                <a:tab pos="4321175" algn="l"/>
              </a:tabLst>
              <a:defRPr sz="2400">
                <a:solidFill>
                  <a:schemeClr val="tx1"/>
                </a:solidFill>
                <a:latin typeface="Times New Roman" pitchFamily="18" charset="0"/>
              </a:defRPr>
            </a:lvl3pPr>
            <a:lvl4pPr marL="1600200" indent="-228600" eaLnBrk="0" hangingPunct="0">
              <a:spcBef>
                <a:spcPct val="20000"/>
              </a:spcBef>
              <a:buChar char="–"/>
              <a:tabLst>
                <a:tab pos="360363" algn="l"/>
                <a:tab pos="630238" algn="l"/>
                <a:tab pos="2339975" algn="l"/>
                <a:tab pos="4321175" algn="l"/>
              </a:tabLst>
              <a:defRPr sz="2000">
                <a:solidFill>
                  <a:schemeClr val="tx1"/>
                </a:solidFill>
                <a:latin typeface="Times New Roman" pitchFamily="18" charset="0"/>
              </a:defRPr>
            </a:lvl4pPr>
            <a:lvl5pPr marL="2057400" indent="-228600" eaLnBrk="0" hangingPunct="0">
              <a:spcBef>
                <a:spcPct val="20000"/>
              </a:spcBef>
              <a:buChar char="»"/>
              <a:tabLst>
                <a:tab pos="360363" algn="l"/>
                <a:tab pos="630238" algn="l"/>
                <a:tab pos="2339975" algn="l"/>
                <a:tab pos="4321175" algn="l"/>
              </a:tabLst>
              <a:defRPr sz="2000">
                <a:solidFill>
                  <a:schemeClr val="tx1"/>
                </a:solidFill>
                <a:latin typeface="Times New Roman" pitchFamily="18" charset="0"/>
              </a:defRPr>
            </a:lvl5pPr>
            <a:lvl6pPr marL="25146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6pPr>
            <a:lvl7pPr marL="29718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7pPr>
            <a:lvl8pPr marL="34290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8pPr>
            <a:lvl9pPr marL="3886200" indent="-228600" eaLnBrk="0" fontAlgn="base" hangingPunct="0">
              <a:spcBef>
                <a:spcPct val="20000"/>
              </a:spcBef>
              <a:spcAft>
                <a:spcPct val="0"/>
              </a:spcAft>
              <a:buChar char="»"/>
              <a:tabLst>
                <a:tab pos="360363" algn="l"/>
                <a:tab pos="630238" algn="l"/>
                <a:tab pos="2339975" algn="l"/>
                <a:tab pos="4321175" algn="l"/>
              </a:tabLst>
              <a:defRPr sz="2000">
                <a:solidFill>
                  <a:schemeClr val="tx1"/>
                </a:solidFill>
                <a:latin typeface="Times New Roman" pitchFamily="18" charset="0"/>
              </a:defRPr>
            </a:lvl9pPr>
          </a:lstStyle>
          <a:p>
            <a:pPr>
              <a:spcBef>
                <a:spcPct val="0"/>
              </a:spcBef>
              <a:buFontTx/>
              <a:buNone/>
            </a:pPr>
            <a:r>
              <a:rPr lang="fr-CH" altLang="en-US" sz="2000" dirty="0" smtClean="0">
                <a:solidFill>
                  <a:srgbClr val="3366FF"/>
                </a:solidFill>
                <a:latin typeface="Arial" pitchFamily="34" charset="0"/>
                <a:cs typeface="Times New Roman" pitchFamily="18" charset="0"/>
              </a:rPr>
              <a:t>Activité d’apprentissage – Temps requis : 30 minutes</a:t>
            </a:r>
          </a:p>
          <a:p>
            <a:pPr>
              <a:spcBef>
                <a:spcPct val="0"/>
              </a:spcBef>
              <a:buFontTx/>
              <a:buNone/>
            </a:pPr>
            <a:r>
              <a:rPr lang="fr-CH" altLang="en-US" sz="2000" dirty="0" smtClean="0">
                <a:solidFill>
                  <a:srgbClr val="3366FF"/>
                </a:solidFill>
                <a:latin typeface="Arial" pitchFamily="34" charset="0"/>
                <a:cs typeface="Times New Roman" pitchFamily="18" charset="0"/>
              </a:rPr>
              <a:t>« Le Colonel Zed »</a:t>
            </a:r>
            <a:endParaRPr lang="fr-CH" altLang="en-US" sz="2000" dirty="0">
              <a:solidFill>
                <a:srgbClr val="3366FF"/>
              </a:solidFill>
              <a:latin typeface="Arial" pitchFamily="34" charset="0"/>
              <a:cs typeface="Times New Roman" pitchFamily="18" charset="0"/>
            </a:endParaRPr>
          </a:p>
        </p:txBody>
      </p:sp>
      <p:graphicFrame>
        <p:nvGraphicFramePr>
          <p:cNvPr id="103445" name="Group 21"/>
          <p:cNvGraphicFramePr>
            <a:graphicFrameLocks noGrp="1"/>
          </p:cNvGraphicFramePr>
          <p:nvPr>
            <p:extLst>
              <p:ext uri="{D42A27DB-BD31-4B8C-83A1-F6EECF244321}">
                <p14:modId xmlns:p14="http://schemas.microsoft.com/office/powerpoint/2010/main" val="2419283952"/>
              </p:ext>
            </p:extLst>
          </p:nvPr>
        </p:nvGraphicFramePr>
        <p:xfrm>
          <a:off x="193675" y="2009775"/>
          <a:ext cx="8756650" cy="3017520"/>
        </p:xfrm>
        <a:graphic>
          <a:graphicData uri="http://schemas.openxmlformats.org/drawingml/2006/table">
            <a:tbl>
              <a:tblPr/>
              <a:tblGrid>
                <a:gridCol w="1228725"/>
                <a:gridCol w="7527925"/>
              </a:tblGrid>
              <a:tr h="363538">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400" b="0" i="0" u="none" strike="noStrike" cap="none" normalizeH="0" baseline="0" noProof="0" dirty="0" smtClean="0">
                          <a:ln>
                            <a:noFill/>
                          </a:ln>
                          <a:solidFill>
                            <a:schemeClr val="tx1"/>
                          </a:solidFill>
                          <a:effectLst/>
                          <a:latin typeface="Calibri" pitchFamily="34" charset="0"/>
                          <a:cs typeface="Times New Roman" pitchFamily="18" charset="0"/>
                        </a:rPr>
                        <a:t>Présentation</a:t>
                      </a: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400" b="1" i="0" u="none" strike="noStrike" cap="none" normalizeH="0" baseline="0" noProof="0" dirty="0" smtClean="0">
                          <a:ln>
                            <a:noFill/>
                          </a:ln>
                          <a:solidFill>
                            <a:schemeClr val="tx1"/>
                          </a:solidFill>
                          <a:effectLst/>
                          <a:latin typeface="Calibri" pitchFamily="34" charset="0"/>
                          <a:cs typeface="Times New Roman" pitchFamily="18" charset="0"/>
                        </a:rPr>
                        <a:t>5 minutes</a:t>
                      </a:r>
                      <a:endParaRPr kumimoji="0" lang="fr-CH" altLang="en-US" sz="1400" b="1" i="0" u="none" strike="noStrike" cap="none" normalizeH="0" baseline="0" noProof="0" dirty="0" smtClean="0">
                        <a:ln>
                          <a:noFill/>
                        </a:ln>
                        <a:solidFill>
                          <a:schemeClr val="tx1"/>
                        </a:solidFill>
                        <a:effectLst/>
                        <a:latin typeface="Calibri" pitchFamily="34" charset="0"/>
                        <a:cs typeface="Arial" charset="0"/>
                      </a:endParaRPr>
                    </a:p>
                  </a:txBody>
                  <a:tcP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CH" sz="1800" b="1" kern="1200" noProof="0" dirty="0" smtClean="0">
                          <a:solidFill>
                            <a:schemeClr val="tx1"/>
                          </a:solidFill>
                          <a:effectLst/>
                          <a:latin typeface="Calibri" panose="020F0502020204030204" pitchFamily="34" charset="0"/>
                          <a:ea typeface="+mn-ea"/>
                          <a:cs typeface="+mn-cs"/>
                        </a:rPr>
                        <a:t>Veuillez lire le scénario concernant le colonel Zed (voir la diapositive suivante) et la biographie de ce dernier, afin de pouvoir répondre aux questions suivantes :</a:t>
                      </a:r>
                      <a:endParaRPr kumimoji="0" lang="fr-CH" altLang="en-US" sz="1800" b="1" i="0" u="none" strike="noStrike" cap="none" normalizeH="0" baseline="0" noProof="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fr-CH" altLang="en-US" sz="1800" b="1" i="0" u="none" strike="noStrike" cap="none" normalizeH="0" baseline="0" noProof="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800" b="1" i="0" u="none" strike="noStrike" cap="none" normalizeH="0" baseline="0" noProof="0" dirty="0" smtClean="0">
                          <a:ln>
                            <a:noFill/>
                          </a:ln>
                          <a:solidFill>
                            <a:srgbClr val="015BBF"/>
                          </a:solidFill>
                          <a:effectLst/>
                          <a:latin typeface="Calibri" pitchFamily="34" charset="0"/>
                          <a:cs typeface="Times New Roman" pitchFamily="18" charset="0"/>
                        </a:rPr>
                        <a:t>1. </a:t>
                      </a:r>
                      <a:r>
                        <a:rPr lang="fr-CH" sz="1800" b="1" kern="1200" noProof="0" dirty="0" smtClean="0">
                          <a:solidFill>
                            <a:srgbClr val="015BBF"/>
                          </a:solidFill>
                          <a:effectLst/>
                          <a:latin typeface="Calibri" panose="020F0502020204030204" pitchFamily="34" charset="0"/>
                          <a:ea typeface="+mn-ea"/>
                          <a:cs typeface="+mn-cs"/>
                        </a:rPr>
                        <a:t>De quelle manière l’équipe de l’UNAC et vous-même allez-vous procéder pour réussir cette négociation?</a:t>
                      </a:r>
                      <a:endParaRPr kumimoji="0" lang="fr-CH" altLang="en-US" sz="1800" b="1" i="0" u="none" strike="noStrike" cap="none" normalizeH="0" baseline="0" noProof="0" dirty="0" smtClean="0">
                        <a:ln>
                          <a:noFill/>
                        </a:ln>
                        <a:solidFill>
                          <a:srgbClr val="015BBF"/>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800" b="1" i="0" u="none" strike="noStrike" cap="none" normalizeH="0" baseline="0" noProof="0" dirty="0" smtClean="0">
                          <a:ln>
                            <a:noFill/>
                          </a:ln>
                          <a:solidFill>
                            <a:srgbClr val="015BBF"/>
                          </a:solidFill>
                          <a:effectLst/>
                          <a:latin typeface="Calibri" pitchFamily="34" charset="0"/>
                          <a:cs typeface="Times New Roman" pitchFamily="18" charset="0"/>
                        </a:rPr>
                        <a:t>2. </a:t>
                      </a:r>
                      <a:r>
                        <a:rPr lang="fr-CH" sz="1800" b="1" kern="1200" noProof="0" dirty="0" smtClean="0">
                          <a:solidFill>
                            <a:srgbClr val="015BBF"/>
                          </a:solidFill>
                          <a:effectLst/>
                          <a:latin typeface="Calibri" panose="020F0502020204030204" pitchFamily="34" charset="0"/>
                          <a:ea typeface="+mn-ea"/>
                          <a:cs typeface="+mn-cs"/>
                        </a:rPr>
                        <a:t>Quels autres aspects pourraient être examinés par les négociateurs, et améliorer les résultats?</a:t>
                      </a:r>
                      <a:endParaRPr kumimoji="0" lang="fr-CH" altLang="en-US" sz="1800" b="1" i="0" u="none" strike="noStrike" cap="none" normalizeH="0" baseline="0" noProof="0" dirty="0" smtClean="0">
                        <a:ln>
                          <a:noFill/>
                        </a:ln>
                        <a:solidFill>
                          <a:srgbClr val="015BBF"/>
                        </a:solidFill>
                        <a:effectLst/>
                        <a:latin typeface="Calibri" pitchFamily="34" charset="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4638">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600" b="1" i="0" u="none" strike="noStrike" cap="none" normalizeH="0" baseline="0" noProof="0" dirty="0" smtClean="0">
                          <a:ln>
                            <a:noFill/>
                          </a:ln>
                          <a:solidFill>
                            <a:schemeClr val="tx1"/>
                          </a:solidFill>
                          <a:effectLst/>
                          <a:latin typeface="Calibri" pitchFamily="34" charset="0"/>
                          <a:cs typeface="Times New Roman" pitchFamily="18" charset="0"/>
                        </a:rPr>
                        <a:t>15 minutes</a:t>
                      </a:r>
                      <a:endParaRPr kumimoji="0" lang="fr-CH" altLang="en-US" sz="1600" b="1" i="0" u="none" strike="noStrike" cap="none" normalizeH="0" baseline="0" noProof="0" dirty="0" smtClean="0">
                        <a:ln>
                          <a:noFill/>
                        </a:ln>
                        <a:solidFill>
                          <a:schemeClr val="tx1"/>
                        </a:solidFill>
                        <a:effectLst/>
                        <a:latin typeface="Calibri" pitchFamily="34" charset="0"/>
                        <a:cs typeface="Arial" charset="0"/>
                      </a:endParaRPr>
                    </a:p>
                  </a:txBody>
                  <a:tcP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CH" sz="1800" b="1" kern="1200" noProof="0" dirty="0" smtClean="0">
                          <a:solidFill>
                            <a:schemeClr val="tx1"/>
                          </a:solidFill>
                          <a:effectLst/>
                          <a:latin typeface="Calibri" panose="020F0502020204030204" pitchFamily="34" charset="0"/>
                          <a:ea typeface="+mn-ea"/>
                          <a:cs typeface="+mn-cs"/>
                        </a:rPr>
                        <a:t>Réflexion en groupe, discussion et élaboration d’un projet</a:t>
                      </a:r>
                      <a:endParaRPr kumimoji="0" lang="fr-CH" altLang="en-US" sz="1800" b="1" i="0" u="none" strike="noStrike" cap="none" normalizeH="0" baseline="0" noProof="0" dirty="0" smtClean="0">
                        <a:ln>
                          <a:noFill/>
                        </a:ln>
                        <a:solidFill>
                          <a:schemeClr val="tx1"/>
                        </a:solidFill>
                        <a:effectLst/>
                        <a:latin typeface="Calibri" pitchFamily="34" charset="0"/>
                        <a:cs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4638">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600" b="1" i="0" u="none" strike="noStrike" cap="none" normalizeH="0" baseline="0" noProof="0" dirty="0" smtClean="0">
                          <a:ln>
                            <a:noFill/>
                          </a:ln>
                          <a:solidFill>
                            <a:schemeClr val="tx1"/>
                          </a:solidFill>
                          <a:effectLst/>
                          <a:latin typeface="Calibri" pitchFamily="34" charset="0"/>
                          <a:cs typeface="Times New Roman" pitchFamily="18" charset="0"/>
                        </a:rPr>
                        <a:t>10 minutes</a:t>
                      </a:r>
                      <a:endParaRPr kumimoji="0" lang="fr-CH" altLang="en-US" sz="1600" b="1" i="0" u="none" strike="noStrike" cap="none" normalizeH="0" baseline="0" noProof="0" dirty="0" smtClean="0">
                        <a:ln>
                          <a:noFill/>
                        </a:ln>
                        <a:solidFill>
                          <a:schemeClr val="tx1"/>
                        </a:solidFill>
                        <a:effectLst/>
                        <a:latin typeface="Calibri" pitchFamily="34" charset="0"/>
                        <a:cs typeface="Arial" charset="0"/>
                      </a:endParaRPr>
                    </a:p>
                  </a:txBody>
                  <a:tcP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sz="2000" b="1">
                          <a:solidFill>
                            <a:schemeClr val="tx1"/>
                          </a:solidFill>
                          <a:latin typeface="Times New Roman" pitchFamily="18" charset="0"/>
                        </a:defRPr>
                      </a:lvl1pPr>
                      <a:lvl2pPr marL="742950" indent="-285750" algn="l" eaLnBrk="0" hangingPunct="0">
                        <a:spcBef>
                          <a:spcPct val="20000"/>
                        </a:spcBef>
                        <a:defRPr>
                          <a:solidFill>
                            <a:schemeClr val="tx1"/>
                          </a:solidFill>
                          <a:latin typeface="Times New Roman" pitchFamily="18" charset="0"/>
                        </a:defRPr>
                      </a:lvl2pPr>
                      <a:lvl3pPr marL="1143000" indent="-228600" algn="l" eaLnBrk="0" hangingPunct="0">
                        <a:spcBef>
                          <a:spcPct val="20000"/>
                        </a:spcBef>
                        <a:defRPr sz="2000">
                          <a:solidFill>
                            <a:schemeClr val="tx1"/>
                          </a:solidFill>
                          <a:latin typeface="Times New Roman" pitchFamily="18" charset="0"/>
                        </a:defRPr>
                      </a:lvl3pPr>
                      <a:lvl4pPr marL="1600200" indent="-228600" algn="l" eaLnBrk="0" hangingPunct="0">
                        <a:spcBef>
                          <a:spcPct val="20000"/>
                        </a:spcBef>
                        <a:defRPr>
                          <a:solidFill>
                            <a:schemeClr val="tx1"/>
                          </a:solidFill>
                          <a:latin typeface="Times New Roman" pitchFamily="18" charset="0"/>
                        </a:defRPr>
                      </a:lvl4pPr>
                      <a:lvl5pPr marL="2057400" indent="-228600" algn="l" eaLnBrk="0" hangingPunct="0">
                        <a:spcBef>
                          <a:spcPct val="20000"/>
                        </a:spcBef>
                        <a:defRPr>
                          <a:solidFill>
                            <a:schemeClr val="tx1"/>
                          </a:solidFill>
                          <a:latin typeface="Times New Roman" pitchFamily="18" charset="0"/>
                        </a:defRPr>
                      </a:lvl5pPr>
                      <a:lvl6pPr marL="2514600" indent="-228600" eaLnBrk="0" fontAlgn="base" hangingPunct="0">
                        <a:spcBef>
                          <a:spcPct val="20000"/>
                        </a:spcBef>
                        <a:spcAft>
                          <a:spcPct val="0"/>
                        </a:spcAft>
                        <a:defRPr>
                          <a:solidFill>
                            <a:schemeClr val="tx1"/>
                          </a:solidFill>
                          <a:latin typeface="Times New Roman" pitchFamily="18" charset="0"/>
                        </a:defRPr>
                      </a:lvl6pPr>
                      <a:lvl7pPr marL="2971800" indent="-228600" eaLnBrk="0" fontAlgn="base" hangingPunct="0">
                        <a:spcBef>
                          <a:spcPct val="20000"/>
                        </a:spcBef>
                        <a:spcAft>
                          <a:spcPct val="0"/>
                        </a:spcAft>
                        <a:defRPr>
                          <a:solidFill>
                            <a:schemeClr val="tx1"/>
                          </a:solidFill>
                          <a:latin typeface="Times New Roman" pitchFamily="18" charset="0"/>
                        </a:defRPr>
                      </a:lvl7pPr>
                      <a:lvl8pPr marL="3429000" indent="-228600" eaLnBrk="0" fontAlgn="base" hangingPunct="0">
                        <a:spcBef>
                          <a:spcPct val="20000"/>
                        </a:spcBef>
                        <a:spcAft>
                          <a:spcPct val="0"/>
                        </a:spcAft>
                        <a:defRPr>
                          <a:solidFill>
                            <a:schemeClr val="tx1"/>
                          </a:solidFill>
                          <a:latin typeface="Times New Roman" pitchFamily="18" charset="0"/>
                        </a:defRPr>
                      </a:lvl8pPr>
                      <a:lvl9pPr marL="3886200" indent="-228600" eaLnBrk="0" fontAlgn="base" hangingPunct="0">
                        <a:spcBef>
                          <a:spcPct val="20000"/>
                        </a:spcBef>
                        <a:spcAft>
                          <a:spcPct val="0"/>
                        </a:spcAft>
                        <a:defRPr>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CH" sz="1800" b="1" kern="1200" noProof="0" dirty="0" smtClean="0">
                          <a:solidFill>
                            <a:schemeClr val="tx1"/>
                          </a:solidFill>
                          <a:effectLst/>
                          <a:latin typeface="Calibri" panose="020F0502020204030204" pitchFamily="34" charset="0"/>
                          <a:ea typeface="+mn-ea"/>
                          <a:cs typeface="+mn-cs"/>
                        </a:rPr>
                        <a:t>Présentation collective – comportant éventuellement un « jeu de rôles ». </a:t>
                      </a:r>
                      <a:endParaRPr kumimoji="0" lang="fr-CH" altLang="en-US" sz="1800" b="1" i="0" u="none" strike="noStrike" cap="none" normalizeH="0" baseline="0" noProof="0" dirty="0" smtClean="0">
                        <a:ln>
                          <a:noFill/>
                        </a:ln>
                        <a:solidFill>
                          <a:schemeClr val="tx1"/>
                        </a:solidFill>
                        <a:effectLst/>
                        <a:latin typeface="Calibri" pitchFamily="34" charset="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pic>
        <p:nvPicPr>
          <p:cNvPr id="290835" name="Picture 19"/>
          <p:cNvPicPr>
            <a:picLocks noChangeAspect="1" noChangeArrowheads="1"/>
          </p:cNvPicPr>
          <p:nvPr/>
        </p:nvPicPr>
        <p:blipFill>
          <a:blip r:embed="rId3">
            <a:extLst>
              <a:ext uri="{28A0092B-C50C-407E-A947-70E740481C1C}">
                <a14:useLocalDpi xmlns:a14="http://schemas.microsoft.com/office/drawing/2010/main" val="0"/>
              </a:ext>
            </a:extLst>
          </a:blip>
          <a:srcRect r="93553"/>
          <a:stretch>
            <a:fillRect/>
          </a:stretch>
        </p:blipFill>
        <p:spPr bwMode="auto">
          <a:xfrm>
            <a:off x="1768475" y="982663"/>
            <a:ext cx="65246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36" name="Rectangle 46"/>
          <p:cNvSpPr>
            <a:spLocks noChangeArrowheads="1"/>
          </p:cNvSpPr>
          <p:nvPr/>
        </p:nvSpPr>
        <p:spPr bwMode="auto">
          <a:xfrm>
            <a:off x="2332130" y="268288"/>
            <a:ext cx="449244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Font typeface="Wingdings" pitchFamily="2" charset="2"/>
              <a:buNone/>
            </a:pPr>
            <a:r>
              <a:rPr lang="en-US" altLang="en-US" sz="2800" dirty="0" smtClean="0">
                <a:solidFill>
                  <a:srgbClr val="000000"/>
                </a:solidFill>
                <a:latin typeface="Calibri" pitchFamily="34" charset="0"/>
              </a:rPr>
              <a:t>ACTIVITÉS D’APPRENTISSAGE</a:t>
            </a:r>
            <a:endParaRPr lang="en-US" altLang="en-US" sz="2800" dirty="0">
              <a:solidFill>
                <a:srgbClr val="000000"/>
              </a:solidFill>
              <a:latin typeface="Calibri" pitchFamily="34" charset="0"/>
            </a:endParaRP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10" name="ZoneTexte 9"/>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232</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4"/>
          <p:cNvSpPr>
            <a:spLocks noChangeArrowheads="1"/>
          </p:cNvSpPr>
          <p:nvPr/>
        </p:nvSpPr>
        <p:spPr bwMode="auto">
          <a:xfrm>
            <a:off x="2882900" y="268288"/>
            <a:ext cx="33909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Font typeface="Wingdings" pitchFamily="2" charset="2"/>
              <a:buNone/>
            </a:pPr>
            <a:r>
              <a:rPr lang="en-US" altLang="en-US" sz="2800">
                <a:solidFill>
                  <a:srgbClr val="000000"/>
                </a:solidFill>
                <a:latin typeface="Calibri" pitchFamily="34" charset="0"/>
              </a:rPr>
              <a:t>LEARNING ACTIVITIES</a:t>
            </a:r>
          </a:p>
        </p:txBody>
      </p:sp>
      <p:sp>
        <p:nvSpPr>
          <p:cNvPr id="291843" name="Rectangle 5"/>
          <p:cNvSpPr>
            <a:spLocks noChangeArrowheads="1"/>
          </p:cNvSpPr>
          <p:nvPr/>
        </p:nvSpPr>
        <p:spPr bwMode="auto">
          <a:xfrm>
            <a:off x="-36513" y="-46038"/>
            <a:ext cx="9180513" cy="7478970"/>
          </a:xfrm>
          <a:prstGeom prst="rect">
            <a:avLst/>
          </a:prstGeom>
          <a:solidFill>
            <a:srgbClr val="FFFF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just" eaLnBrk="1" hangingPunct="1">
              <a:spcBef>
                <a:spcPct val="0"/>
              </a:spcBef>
              <a:buClr>
                <a:srgbClr val="FFFFFF"/>
              </a:buClr>
              <a:buSzPct val="80000"/>
              <a:buFont typeface="Wingdings" pitchFamily="2" charset="2"/>
              <a:buNone/>
            </a:pPr>
            <a:r>
              <a:rPr lang="en-GB" altLang="en-US" sz="1600" dirty="0" smtClean="0">
                <a:solidFill>
                  <a:srgbClr val="000000"/>
                </a:solidFill>
                <a:latin typeface="Calibri" pitchFamily="34" charset="0"/>
              </a:rPr>
              <a:t>Le COLONEL </a:t>
            </a:r>
            <a:r>
              <a:rPr lang="en-GB" altLang="en-US" sz="1600" dirty="0">
                <a:solidFill>
                  <a:srgbClr val="000000"/>
                </a:solidFill>
                <a:latin typeface="Calibri" pitchFamily="34" charset="0"/>
              </a:rPr>
              <a:t>ZED </a:t>
            </a:r>
            <a:endParaRPr lang="en-GB" altLang="en-US" sz="1600" b="0" dirty="0">
              <a:solidFill>
                <a:srgbClr val="000000"/>
              </a:solidFill>
              <a:latin typeface="Calibri" pitchFamily="34" charset="0"/>
            </a:endParaRPr>
          </a:p>
          <a:p>
            <a:pPr algn="just" eaLnBrk="1" hangingPunct="1">
              <a:spcBef>
                <a:spcPct val="0"/>
              </a:spcBef>
              <a:buClr>
                <a:srgbClr val="FFFFFF"/>
              </a:buClr>
              <a:buSzPct val="80000"/>
              <a:buNone/>
            </a:pPr>
            <a:endParaRPr lang="fr-CH" altLang="en-US" sz="1600" b="0" dirty="0" smtClean="0">
              <a:solidFill>
                <a:srgbClr val="000000"/>
              </a:solidFill>
              <a:latin typeface="Calibri" pitchFamily="34" charset="0"/>
            </a:endParaRPr>
          </a:p>
          <a:p>
            <a:pPr algn="just" eaLnBrk="1" hangingPunct="1">
              <a:spcBef>
                <a:spcPct val="0"/>
              </a:spcBef>
              <a:buClr>
                <a:srgbClr val="FFFFFF"/>
              </a:buClr>
              <a:buSzPct val="80000"/>
              <a:buNone/>
            </a:pPr>
            <a:r>
              <a:rPr lang="fr-CH" altLang="en-US" sz="1600" b="0" dirty="0" smtClean="0">
                <a:solidFill>
                  <a:srgbClr val="000000"/>
                </a:solidFill>
                <a:latin typeface="Calibri" pitchFamily="34" charset="0"/>
              </a:rPr>
              <a:t>1. Tout au long de sa mission, l’UNAC a été confrontée à des acteurs non étatiques (des «seigneurs de guerre») opérant en dehors de l’Accord de </a:t>
            </a:r>
            <a:r>
              <a:rPr lang="fr-CH" altLang="en-US" sz="1600" b="0" dirty="0" err="1" smtClean="0">
                <a:solidFill>
                  <a:srgbClr val="000000"/>
                </a:solidFill>
                <a:latin typeface="Calibri" pitchFamily="34" charset="0"/>
              </a:rPr>
              <a:t>Kalari</a:t>
            </a:r>
            <a:r>
              <a:rPr lang="fr-CH" altLang="en-US" sz="1600" b="0" dirty="0" smtClean="0">
                <a:solidFill>
                  <a:srgbClr val="000000"/>
                </a:solidFill>
                <a:latin typeface="Calibri" pitchFamily="34" charset="0"/>
              </a:rPr>
              <a:t>. Ces «guerriers» sont hostiles à la présence de forces de l’ONU dans leurs secteurs respectifs. Ce problème se pose de manière particulièrement aiguë dans la province instable de </a:t>
            </a:r>
            <a:r>
              <a:rPr lang="fr-CH" altLang="en-US" sz="1600" b="0" dirty="0" err="1" smtClean="0">
                <a:solidFill>
                  <a:srgbClr val="000000"/>
                </a:solidFill>
                <a:latin typeface="Calibri" pitchFamily="34" charset="0"/>
              </a:rPr>
              <a:t>Leppko</a:t>
            </a:r>
            <a:r>
              <a:rPr lang="fr-CH" altLang="en-US" sz="1600" b="0" dirty="0" smtClean="0">
                <a:solidFill>
                  <a:srgbClr val="000000"/>
                </a:solidFill>
                <a:latin typeface="Calibri" pitchFamily="34" charset="0"/>
              </a:rPr>
              <a:t>. D’après des informations fiables, un ex-combattant des CISC, membre de l’ethnie </a:t>
            </a:r>
            <a:r>
              <a:rPr lang="fr-CH" altLang="en-US" sz="1600" b="0" dirty="0" err="1" smtClean="0">
                <a:solidFill>
                  <a:srgbClr val="000000"/>
                </a:solidFill>
                <a:latin typeface="Calibri" pitchFamily="34" charset="0"/>
              </a:rPr>
              <a:t>Tatsi</a:t>
            </a:r>
            <a:r>
              <a:rPr lang="fr-CH" altLang="en-US" sz="1600" b="0" dirty="0" smtClean="0">
                <a:solidFill>
                  <a:srgbClr val="000000"/>
                </a:solidFill>
                <a:latin typeface="Calibri" pitchFamily="34" charset="0"/>
              </a:rPr>
              <a:t>, et se désignant lui-même sous le nom de «Colonel Zed», est à la tête d’une centaine de soldats et partisans indépendants. Le «Colonel Zed» vient de revendiquer une partie de la province de </a:t>
            </a:r>
            <a:r>
              <a:rPr lang="fr-CH" altLang="en-US" sz="1600" b="0" dirty="0" err="1" smtClean="0">
                <a:solidFill>
                  <a:srgbClr val="000000"/>
                </a:solidFill>
                <a:latin typeface="Calibri" pitchFamily="34" charset="0"/>
              </a:rPr>
              <a:t>Leppko</a:t>
            </a:r>
            <a:r>
              <a:rPr lang="fr-CH" altLang="en-US" sz="1600" b="0" dirty="0" smtClean="0">
                <a:solidFill>
                  <a:srgbClr val="000000"/>
                </a:solidFill>
                <a:latin typeface="Calibri" pitchFamily="34" charset="0"/>
              </a:rPr>
              <a:t> et a établi son contrôle sur ce secteur. Il a interdit aux forces de l’ONU d’y pénétrer, et déclaré publiquement qu’il ne pourrait pas garantir la sécurité du personnel de l’ONU ou de tout autre personnel international dans cette province de </a:t>
            </a:r>
            <a:r>
              <a:rPr lang="fr-CH" altLang="en-US" sz="1600" b="0" dirty="0" err="1" smtClean="0">
                <a:solidFill>
                  <a:srgbClr val="000000"/>
                </a:solidFill>
                <a:latin typeface="Calibri" pitchFamily="34" charset="0"/>
              </a:rPr>
              <a:t>Leppko</a:t>
            </a:r>
            <a:r>
              <a:rPr lang="fr-CH" altLang="en-US" sz="1600" b="0" dirty="0" smtClean="0">
                <a:solidFill>
                  <a:srgbClr val="000000"/>
                </a:solidFill>
                <a:latin typeface="Calibri" pitchFamily="34" charset="0"/>
              </a:rPr>
              <a:t>.</a:t>
            </a:r>
          </a:p>
          <a:p>
            <a:pPr algn="just" eaLnBrk="1" hangingPunct="1">
              <a:spcBef>
                <a:spcPct val="0"/>
              </a:spcBef>
              <a:buClr>
                <a:srgbClr val="FFFFFF"/>
              </a:buClr>
              <a:buSzPct val="80000"/>
              <a:buFont typeface="Wingdings" pitchFamily="2" charset="2"/>
              <a:buNone/>
            </a:pPr>
            <a:endParaRPr lang="en-GB" altLang="en-US" sz="1600" b="0" dirty="0">
              <a:solidFill>
                <a:srgbClr val="000000"/>
              </a:solidFill>
              <a:latin typeface="Calibri" pitchFamily="34" charset="0"/>
            </a:endParaRPr>
          </a:p>
          <a:p>
            <a:pPr algn="just" eaLnBrk="1" hangingPunct="1">
              <a:spcBef>
                <a:spcPct val="0"/>
              </a:spcBef>
              <a:buClr>
                <a:srgbClr val="FFFFFF"/>
              </a:buClr>
              <a:buSzPct val="80000"/>
              <a:buNone/>
            </a:pPr>
            <a:r>
              <a:rPr lang="fr-CH" altLang="en-US" sz="1600" b="0" dirty="0" smtClean="0">
                <a:solidFill>
                  <a:srgbClr val="000000"/>
                </a:solidFill>
                <a:latin typeface="Calibri" pitchFamily="34" charset="0"/>
              </a:rPr>
              <a:t>2. Le GNR (Gouvernement de réconciliation nationale) a déclaré qu’il attendrait de voir l’évolution de la situation; toutefois, ce gouvernement est clairement favorable à l’action de l’ONU et à la position des Nations Unies vis-à-vis du «Colonel Zed» et de ses partisans. Pour sa part, le MPC (Mouvement patriotique de </a:t>
            </a:r>
            <a:r>
              <a:rPr lang="fr-CH" altLang="en-US" sz="1600" b="0" dirty="0" err="1" smtClean="0">
                <a:solidFill>
                  <a:srgbClr val="000000"/>
                </a:solidFill>
                <a:latin typeface="Calibri" pitchFamily="34" charset="0"/>
              </a:rPr>
              <a:t>Carana</a:t>
            </a:r>
            <a:r>
              <a:rPr lang="fr-CH" altLang="en-US" sz="1600" b="0" dirty="0" smtClean="0">
                <a:solidFill>
                  <a:srgbClr val="000000"/>
                </a:solidFill>
                <a:latin typeface="Calibri" pitchFamily="34" charset="0"/>
              </a:rPr>
              <a:t>) a annoncé qu’il souhaitait que toutes les parties en présence respectent le Traité de </a:t>
            </a:r>
            <a:r>
              <a:rPr lang="fr-CH" altLang="en-US" sz="1600" b="0" dirty="0" err="1" smtClean="0">
                <a:solidFill>
                  <a:srgbClr val="000000"/>
                </a:solidFill>
                <a:latin typeface="Calibri" pitchFamily="34" charset="0"/>
              </a:rPr>
              <a:t>Kalari</a:t>
            </a:r>
            <a:r>
              <a:rPr lang="fr-CH" altLang="en-US" sz="1600" b="0" dirty="0" smtClean="0">
                <a:solidFill>
                  <a:srgbClr val="000000"/>
                </a:solidFill>
                <a:latin typeface="Calibri" pitchFamily="34" charset="0"/>
              </a:rPr>
              <a:t> et participent au processus dit DDR (désarmement, démobilisation et réintégration).</a:t>
            </a:r>
          </a:p>
          <a:p>
            <a:pPr algn="just" eaLnBrk="1" hangingPunct="1">
              <a:spcBef>
                <a:spcPct val="0"/>
              </a:spcBef>
              <a:buClr>
                <a:srgbClr val="FFFFFF"/>
              </a:buClr>
              <a:buSzPct val="80000"/>
              <a:buFont typeface="Wingdings" pitchFamily="2" charset="2"/>
              <a:buNone/>
            </a:pPr>
            <a:endParaRPr lang="en-GB" altLang="en-US" sz="1600" b="0" dirty="0">
              <a:solidFill>
                <a:srgbClr val="000000"/>
              </a:solidFill>
              <a:latin typeface="Calibri" pitchFamily="34" charset="0"/>
            </a:endParaRPr>
          </a:p>
          <a:p>
            <a:pPr algn="just" eaLnBrk="1" hangingPunct="1">
              <a:spcBef>
                <a:spcPct val="0"/>
              </a:spcBef>
              <a:buClr>
                <a:srgbClr val="FFFFFF"/>
              </a:buClr>
              <a:buSzPct val="80000"/>
              <a:buNone/>
            </a:pPr>
            <a:r>
              <a:rPr lang="en-GB" altLang="en-US" sz="1600" b="0" dirty="0">
                <a:solidFill>
                  <a:srgbClr val="000000"/>
                </a:solidFill>
                <a:latin typeface="Calibri" pitchFamily="34" charset="0"/>
              </a:rPr>
              <a:t>3. </a:t>
            </a:r>
            <a:r>
              <a:rPr lang="en-GB" altLang="en-US" sz="1600" b="0" dirty="0" smtClean="0">
                <a:solidFill>
                  <a:srgbClr val="000000"/>
                </a:solidFill>
                <a:latin typeface="Calibri" pitchFamily="34" charset="0"/>
              </a:rPr>
              <a:t> </a:t>
            </a:r>
            <a:r>
              <a:rPr lang="fr-CH" altLang="en-US" sz="1600" b="0" dirty="0" smtClean="0">
                <a:solidFill>
                  <a:srgbClr val="000000"/>
                </a:solidFill>
                <a:latin typeface="Calibri" pitchFamily="34" charset="0"/>
              </a:rPr>
              <a:t>Les organismes d’aide de l’ONU doivent travailler auprès des populations touchées de la province de </a:t>
            </a:r>
            <a:r>
              <a:rPr lang="fr-CH" altLang="en-US" sz="1600" b="0" dirty="0" err="1" smtClean="0">
                <a:solidFill>
                  <a:srgbClr val="000000"/>
                </a:solidFill>
                <a:latin typeface="Calibri" pitchFamily="34" charset="0"/>
              </a:rPr>
              <a:t>Leppko</a:t>
            </a:r>
            <a:r>
              <a:rPr lang="fr-CH" altLang="en-US" sz="1600" b="0" dirty="0" smtClean="0">
                <a:solidFill>
                  <a:srgbClr val="000000"/>
                </a:solidFill>
                <a:latin typeface="Calibri" pitchFamily="34" charset="0"/>
              </a:rPr>
              <a:t>. Mais, conformément à la recommandation de l’Équipe de direction de la Mission, ces organismes ont provisoirement suspendu leur action dans cette province. Cela dit, le Colonel Zed a, aujourd’hui, un pouvoir de «nuisance» plus important. L’UNAC veut précisément s’y attaquer.</a:t>
            </a:r>
            <a:r>
              <a:rPr lang="en-GB" altLang="en-US" sz="1600" b="0" dirty="0" smtClean="0">
                <a:solidFill>
                  <a:srgbClr val="000000"/>
                </a:solidFill>
                <a:latin typeface="Calibri" pitchFamily="34" charset="0"/>
              </a:rPr>
              <a:t> </a:t>
            </a:r>
            <a:endParaRPr lang="en-GB" altLang="en-US" sz="1600" b="0" dirty="0">
              <a:solidFill>
                <a:srgbClr val="000000"/>
              </a:solidFill>
              <a:latin typeface="Calibri" pitchFamily="34" charset="0"/>
            </a:endParaRPr>
          </a:p>
          <a:p>
            <a:pPr algn="just" eaLnBrk="1" hangingPunct="1">
              <a:spcBef>
                <a:spcPct val="0"/>
              </a:spcBef>
              <a:buClr>
                <a:srgbClr val="FFFFFF"/>
              </a:buClr>
              <a:buSzPct val="80000"/>
              <a:buFont typeface="Wingdings" pitchFamily="2" charset="2"/>
              <a:buNone/>
            </a:pPr>
            <a:endParaRPr lang="en-GB" altLang="en-US" sz="1600" b="0" dirty="0">
              <a:solidFill>
                <a:srgbClr val="000000"/>
              </a:solidFill>
              <a:latin typeface="Calibri" pitchFamily="34" charset="0"/>
            </a:endParaRPr>
          </a:p>
          <a:p>
            <a:pPr algn="just" eaLnBrk="1" hangingPunct="1">
              <a:spcBef>
                <a:spcPct val="0"/>
              </a:spcBef>
              <a:buClr>
                <a:srgbClr val="FFFFFF"/>
              </a:buClr>
              <a:buSzPct val="80000"/>
              <a:buNone/>
            </a:pPr>
            <a:r>
              <a:rPr lang="en-GB" altLang="en-US" sz="1600" b="0" dirty="0">
                <a:solidFill>
                  <a:srgbClr val="000000"/>
                </a:solidFill>
                <a:latin typeface="Calibri" pitchFamily="34" charset="0"/>
              </a:rPr>
              <a:t>4. </a:t>
            </a:r>
            <a:r>
              <a:rPr lang="en-GB" altLang="en-US" sz="1600" b="0" dirty="0" smtClean="0">
                <a:solidFill>
                  <a:srgbClr val="000000"/>
                </a:solidFill>
                <a:latin typeface="Calibri" pitchFamily="34" charset="0"/>
              </a:rPr>
              <a:t>  </a:t>
            </a:r>
            <a:r>
              <a:rPr lang="fr-CH" altLang="en-US" sz="1600" dirty="0" smtClean="0">
                <a:solidFill>
                  <a:srgbClr val="000000"/>
                </a:solidFill>
                <a:latin typeface="Calibri" pitchFamily="34" charset="0"/>
              </a:rPr>
              <a:t>La réunion de demain: </a:t>
            </a:r>
            <a:r>
              <a:rPr lang="fr-CH" altLang="en-US" sz="1600" b="0" dirty="0" smtClean="0">
                <a:solidFill>
                  <a:srgbClr val="0000FF"/>
                </a:solidFill>
                <a:latin typeface="Calibri" pitchFamily="34" charset="0"/>
              </a:rPr>
              <a:t>Une rencontre est prévue, demain, entre les représentants de l’UNAC et le Colonel Zed. La mission s’est considérablement activée à ce sujet, et le RSSG a demandé au Commandant de la Force de désigner une personnalité compétente à la tête de l’équipe de l’UNAC. Le Directeur des Affaires politiques, le Directeur des Affaires civiles et le Chef de la police doivent également désigner des représentants adéquats pour négocier avec le Colonel Zed. Cette réunion visera principalement à garantir la liberté de mouvement et le bon fonctionnement de tous les organes de l’ONU dans la province de </a:t>
            </a:r>
            <a:r>
              <a:rPr lang="fr-CH" altLang="en-US" sz="1600" b="0" dirty="0" err="1" smtClean="0">
                <a:solidFill>
                  <a:srgbClr val="0000FF"/>
                </a:solidFill>
                <a:latin typeface="Calibri" pitchFamily="34" charset="0"/>
              </a:rPr>
              <a:t>Leppko</a:t>
            </a:r>
            <a:r>
              <a:rPr lang="fr-CH" altLang="en-US" sz="1600" b="0" dirty="0" smtClean="0">
                <a:solidFill>
                  <a:srgbClr val="0000FF"/>
                </a:solidFill>
                <a:latin typeface="Calibri" pitchFamily="34" charset="0"/>
              </a:rPr>
              <a:t>. Le Commandant de la Force a demandé au Chef de la CIMIC-NU de diriger l’équipe de négociateurs.</a:t>
            </a:r>
            <a:endParaRPr lang="fr-CH" altLang="en-US" sz="1600" b="0" dirty="0">
              <a:solidFill>
                <a:srgbClr val="0000FF"/>
              </a:solidFill>
              <a:latin typeface="Calibri" pitchFamily="34" charset="0"/>
            </a:endParaRPr>
          </a:p>
        </p:txBody>
      </p:sp>
      <p:sp>
        <p:nvSpPr>
          <p:cNvPr id="4" name="Rectangle 11"/>
          <p:cNvSpPr txBox="1">
            <a:spLocks noChangeArrowheads="1"/>
          </p:cNvSpPr>
          <p:nvPr/>
        </p:nvSpPr>
        <p:spPr bwMode="auto">
          <a:xfrm>
            <a:off x="8456395" y="713889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233</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5"/>
          <p:cNvSpPr>
            <a:spLocks noChangeArrowheads="1"/>
          </p:cNvSpPr>
          <p:nvPr/>
        </p:nvSpPr>
        <p:spPr bwMode="auto">
          <a:xfrm>
            <a:off x="2882900" y="268288"/>
            <a:ext cx="33909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Font typeface="Wingdings" pitchFamily="2" charset="2"/>
              <a:buNone/>
            </a:pPr>
            <a:r>
              <a:rPr lang="en-US" altLang="en-US" sz="2800">
                <a:solidFill>
                  <a:srgbClr val="000000"/>
                </a:solidFill>
                <a:latin typeface="Calibri" pitchFamily="34" charset="0"/>
              </a:rPr>
              <a:t>LEARNING ACTIVITIES</a:t>
            </a:r>
          </a:p>
        </p:txBody>
      </p:sp>
      <p:sp>
        <p:nvSpPr>
          <p:cNvPr id="292867" name="Rectangle 4"/>
          <p:cNvSpPr>
            <a:spLocks noChangeArrowheads="1"/>
          </p:cNvSpPr>
          <p:nvPr/>
        </p:nvSpPr>
        <p:spPr bwMode="auto">
          <a:xfrm>
            <a:off x="0" y="11113"/>
            <a:ext cx="9144000" cy="7232749"/>
          </a:xfrm>
          <a:prstGeom prst="rect">
            <a:avLst/>
          </a:prstGeom>
          <a:solidFill>
            <a:srgbClr val="FFFF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Clr>
                <a:srgbClr val="FFFFFF"/>
              </a:buClr>
              <a:buSzPct val="80000"/>
              <a:buFont typeface="Wingdings" pitchFamily="2" charset="2"/>
              <a:buNone/>
            </a:pPr>
            <a:r>
              <a:rPr lang="fr-CH" altLang="en-US" sz="1600" dirty="0" smtClean="0">
                <a:solidFill>
                  <a:srgbClr val="000000"/>
                </a:solidFill>
                <a:latin typeface="Calibri" pitchFamily="34" charset="0"/>
              </a:rPr>
              <a:t>Profil du Colonel Zed </a:t>
            </a:r>
          </a:p>
          <a:p>
            <a:pPr eaLnBrk="1" hangingPunct="1">
              <a:spcBef>
                <a:spcPct val="0"/>
              </a:spcBef>
              <a:buClr>
                <a:srgbClr val="FFFFFF"/>
              </a:buClr>
              <a:buSzPct val="80000"/>
              <a:buFont typeface="Wingdings" pitchFamily="2" charset="2"/>
              <a:buNone/>
            </a:pPr>
            <a:endParaRPr lang="fr-CH" altLang="en-US" sz="1600" b="0" dirty="0" smtClean="0">
              <a:solidFill>
                <a:srgbClr val="000000"/>
              </a:solidFill>
              <a:latin typeface="Calibri" pitchFamily="34" charset="0"/>
            </a:endParaRPr>
          </a:p>
          <a:p>
            <a:pPr eaLnBrk="1" hangingPunct="1">
              <a:spcBef>
                <a:spcPct val="0"/>
              </a:spcBef>
              <a:buClr>
                <a:srgbClr val="FFFFFF"/>
              </a:buClr>
              <a:buSzPct val="80000"/>
              <a:buNone/>
            </a:pPr>
            <a:r>
              <a:rPr lang="fr-CH" altLang="en-US" sz="1600" b="0" dirty="0" smtClean="0">
                <a:solidFill>
                  <a:srgbClr val="000000"/>
                </a:solidFill>
                <a:latin typeface="Calibri" pitchFamily="34" charset="0"/>
              </a:rPr>
              <a:t>- Date de naissance: 27 juillet 1952, dans le village de </a:t>
            </a:r>
            <a:r>
              <a:rPr lang="fr-CH" altLang="en-US" sz="1600" b="0" dirty="0" err="1" smtClean="0">
                <a:solidFill>
                  <a:srgbClr val="000000"/>
                </a:solidFill>
                <a:latin typeface="Calibri" pitchFamily="34" charset="0"/>
              </a:rPr>
              <a:t>Leppko</a:t>
            </a:r>
            <a:r>
              <a:rPr lang="fr-CH" altLang="en-US" sz="1600" b="0" dirty="0" smtClean="0">
                <a:solidFill>
                  <a:srgbClr val="000000"/>
                </a:solidFill>
                <a:latin typeface="Calibri" pitchFamily="34" charset="0"/>
              </a:rPr>
              <a:t>, à </a:t>
            </a:r>
            <a:r>
              <a:rPr lang="fr-CH" altLang="en-US" sz="1600" b="0" dirty="0" err="1" smtClean="0">
                <a:solidFill>
                  <a:srgbClr val="000000"/>
                </a:solidFill>
                <a:latin typeface="Calibri" pitchFamily="34" charset="0"/>
              </a:rPr>
              <a:t>Carana</a:t>
            </a:r>
            <a:r>
              <a:rPr lang="fr-CH" altLang="en-US" sz="1600" b="0" dirty="0" smtClean="0">
                <a:solidFill>
                  <a:srgbClr val="000000"/>
                </a:solidFill>
                <a:latin typeface="Calibri" pitchFamily="34" charset="0"/>
              </a:rPr>
              <a:t>.</a:t>
            </a:r>
          </a:p>
          <a:p>
            <a:pPr eaLnBrk="1" hangingPunct="1">
              <a:spcBef>
                <a:spcPct val="0"/>
              </a:spcBef>
              <a:buClr>
                <a:srgbClr val="FFFFFF"/>
              </a:buClr>
              <a:buSzPct val="80000"/>
              <a:buNone/>
            </a:pPr>
            <a:endParaRPr lang="en-GB" altLang="en-US" sz="1600" b="0" dirty="0">
              <a:solidFill>
                <a:srgbClr val="000000"/>
              </a:solidFill>
              <a:latin typeface="Calibri" pitchFamily="34" charset="0"/>
            </a:endParaRPr>
          </a:p>
          <a:p>
            <a:pPr>
              <a:spcBef>
                <a:spcPct val="0"/>
              </a:spcBef>
              <a:buClr>
                <a:srgbClr val="FFFFFF"/>
              </a:buClr>
              <a:buSzPct val="80000"/>
              <a:buNone/>
            </a:pPr>
            <a:r>
              <a:rPr lang="fr-CH" altLang="en-US" sz="1600" b="0" dirty="0" smtClean="0">
                <a:solidFill>
                  <a:srgbClr val="000000"/>
                </a:solidFill>
                <a:latin typeface="Calibri" pitchFamily="34" charset="0"/>
              </a:rPr>
              <a:t>Situation personnelle: Marié à une femme de 43 ans, prénommée </a:t>
            </a:r>
            <a:r>
              <a:rPr lang="fr-CH" altLang="en-US" sz="1600" b="0" dirty="0" err="1" smtClean="0">
                <a:solidFill>
                  <a:srgbClr val="000000"/>
                </a:solidFill>
                <a:latin typeface="Calibri" pitchFamily="34" charset="0"/>
              </a:rPr>
              <a:t>Juulana</a:t>
            </a:r>
            <a:r>
              <a:rPr lang="fr-CH" altLang="en-US" sz="1600" b="0" dirty="0" smtClean="0">
                <a:solidFill>
                  <a:srgbClr val="000000"/>
                </a:solidFill>
                <a:latin typeface="Calibri" pitchFamily="34" charset="0"/>
              </a:rPr>
              <a:t>. Ils ont un fils, </a:t>
            </a:r>
            <a:r>
              <a:rPr lang="fr-CH" altLang="en-US" sz="1600" b="0" dirty="0" err="1" smtClean="0">
                <a:solidFill>
                  <a:srgbClr val="000000"/>
                </a:solidFill>
                <a:latin typeface="Calibri" pitchFamily="34" charset="0"/>
              </a:rPr>
              <a:t>Muphasa</a:t>
            </a:r>
            <a:r>
              <a:rPr lang="fr-CH" altLang="en-US" sz="1600" b="0" dirty="0" smtClean="0">
                <a:solidFill>
                  <a:srgbClr val="000000"/>
                </a:solidFill>
                <a:latin typeface="Calibri" pitchFamily="34" charset="0"/>
              </a:rPr>
              <a:t>, âgé de 13 ans et une fille, </a:t>
            </a:r>
            <a:r>
              <a:rPr lang="fr-CH" altLang="en-US" sz="1600" b="0" dirty="0" err="1" smtClean="0">
                <a:solidFill>
                  <a:srgbClr val="000000"/>
                </a:solidFill>
                <a:latin typeface="Calibri" pitchFamily="34" charset="0"/>
              </a:rPr>
              <a:t>Xeena</a:t>
            </a:r>
            <a:r>
              <a:rPr lang="fr-CH" altLang="en-US" sz="1600" b="0" dirty="0" smtClean="0">
                <a:solidFill>
                  <a:srgbClr val="000000"/>
                </a:solidFill>
                <a:latin typeface="Calibri" pitchFamily="34" charset="0"/>
              </a:rPr>
              <a:t>, qui a également 13 ans.  </a:t>
            </a:r>
          </a:p>
          <a:p>
            <a:pPr>
              <a:spcBef>
                <a:spcPct val="0"/>
              </a:spcBef>
              <a:buClr>
                <a:srgbClr val="FFFFFF"/>
              </a:buClr>
              <a:buSzPct val="80000"/>
              <a:buNone/>
            </a:pPr>
            <a:r>
              <a:rPr lang="fr-CH" altLang="en-US" sz="1600" b="0" dirty="0" smtClean="0">
                <a:solidFill>
                  <a:srgbClr val="000000"/>
                </a:solidFill>
                <a:latin typeface="Calibri" pitchFamily="34" charset="0"/>
              </a:rPr>
              <a:t>Études : études secondaires dans un établissement de la province de </a:t>
            </a:r>
            <a:r>
              <a:rPr lang="fr-CH" altLang="en-US" sz="1600" b="0" dirty="0" err="1" smtClean="0">
                <a:solidFill>
                  <a:srgbClr val="000000"/>
                </a:solidFill>
                <a:latin typeface="Calibri" pitchFamily="34" charset="0"/>
              </a:rPr>
              <a:t>Leppko</a:t>
            </a:r>
            <a:r>
              <a:rPr lang="fr-CH" altLang="en-US" sz="1600" b="0" dirty="0" smtClean="0">
                <a:solidFill>
                  <a:srgbClr val="000000"/>
                </a:solidFill>
                <a:latin typeface="Calibri" pitchFamily="34" charset="0"/>
              </a:rPr>
              <a:t>. Puis, en 1970, il entre à l’université St. George (dont il est renvoyé à la suite de trois affrontements physiques avec des professeurs). Il a été alors accepté dans une autre université étrangère, où il a suivi des cours jusqu’en 1979 (sans obtenir de diplôme).</a:t>
            </a:r>
          </a:p>
          <a:p>
            <a:pPr eaLnBrk="1" hangingPunct="1">
              <a:spcBef>
                <a:spcPct val="0"/>
              </a:spcBef>
              <a:buClr>
                <a:srgbClr val="FFFFFF"/>
              </a:buClr>
              <a:buSzPct val="80000"/>
              <a:buFont typeface="Wingdings" pitchFamily="2" charset="2"/>
              <a:buNone/>
            </a:pPr>
            <a:endParaRPr lang="en-GB" altLang="en-US" sz="1600" u="sng" dirty="0">
              <a:solidFill>
                <a:srgbClr val="000000"/>
              </a:solidFill>
              <a:latin typeface="Calibri" pitchFamily="34" charset="0"/>
            </a:endParaRPr>
          </a:p>
          <a:p>
            <a:pPr eaLnBrk="1" hangingPunct="1">
              <a:spcBef>
                <a:spcPct val="0"/>
              </a:spcBef>
              <a:buClr>
                <a:srgbClr val="FFFFFF"/>
              </a:buClr>
              <a:buSzPct val="80000"/>
              <a:buNone/>
            </a:pPr>
            <a:r>
              <a:rPr lang="fr-CH" altLang="en-US" sz="1600" b="0" dirty="0" smtClean="0">
                <a:solidFill>
                  <a:srgbClr val="000000"/>
                </a:solidFill>
                <a:latin typeface="Calibri" pitchFamily="34" charset="0"/>
              </a:rPr>
              <a:t>- Zed  a un tempérament “explosif” et violent. Il aime dominer «ses troupes» (qu’il bouscule allègrement, sans avertissement, «afin de les maintenir dans une attitude dynamique et loyale» – selon ses propres termes. On le soupçonne d’avoir ordonné, il y a quelques années, l’exécution de 20 officiers de la CDF faits prisonniers; mais on n’en a pas la preuve formelle, à ce jour. Le Colonel Zed a dirigé une faction des CISC lors de la guerre civile menée contre le régime d’</a:t>
            </a:r>
            <a:r>
              <a:rPr lang="fr-CH" altLang="en-US" sz="1600" b="0" dirty="0" err="1" smtClean="0">
                <a:solidFill>
                  <a:srgbClr val="000000"/>
                </a:solidFill>
                <a:latin typeface="Calibri" pitchFamily="34" charset="0"/>
              </a:rPr>
              <a:t>Ogabo</a:t>
            </a:r>
            <a:r>
              <a:rPr lang="fr-CH" altLang="en-US" sz="1600" b="0" dirty="0" smtClean="0">
                <a:solidFill>
                  <a:srgbClr val="000000"/>
                </a:solidFill>
                <a:latin typeface="Calibri" pitchFamily="34" charset="0"/>
              </a:rPr>
              <a:t>. Le groupe dirigé par le Colonel Zed a infligé plusieurs défaites à la CDF (la Force de Défense de </a:t>
            </a:r>
            <a:r>
              <a:rPr lang="fr-CH" altLang="en-US" sz="1600" b="0" dirty="0" err="1" smtClean="0">
                <a:solidFill>
                  <a:srgbClr val="000000"/>
                </a:solidFill>
                <a:latin typeface="Calibri" pitchFamily="34" charset="0"/>
              </a:rPr>
              <a:t>Carana</a:t>
            </a:r>
            <a:r>
              <a:rPr lang="fr-CH" altLang="en-US" sz="1600" b="0" dirty="0" smtClean="0">
                <a:solidFill>
                  <a:srgbClr val="000000"/>
                </a:solidFill>
                <a:latin typeface="Calibri" pitchFamily="34" charset="0"/>
              </a:rPr>
              <a:t>). C’est un homme qui est craint par l’armée officielle du pays, qui voit en lui un combattant sans merci.</a:t>
            </a:r>
          </a:p>
          <a:p>
            <a:pPr eaLnBrk="1" hangingPunct="1">
              <a:spcBef>
                <a:spcPct val="0"/>
              </a:spcBef>
              <a:buClr>
                <a:srgbClr val="FFFFFF"/>
              </a:buClr>
              <a:buSzPct val="80000"/>
              <a:buFont typeface="Wingdings" pitchFamily="2" charset="2"/>
              <a:buNone/>
            </a:pPr>
            <a:endParaRPr lang="en-GB" altLang="en-US" sz="1600" b="0" dirty="0" smtClean="0">
              <a:solidFill>
                <a:srgbClr val="000000"/>
              </a:solidFill>
              <a:latin typeface="Calibri" pitchFamily="34" charset="0"/>
            </a:endParaRPr>
          </a:p>
          <a:p>
            <a:pPr eaLnBrk="1" hangingPunct="1">
              <a:spcBef>
                <a:spcPct val="0"/>
              </a:spcBef>
              <a:buClr>
                <a:srgbClr val="FFFFFF"/>
              </a:buClr>
              <a:buSzPct val="80000"/>
              <a:buNone/>
            </a:pPr>
            <a:r>
              <a:rPr lang="fr-CH" altLang="en-US" sz="1600" b="0" dirty="0" smtClean="0">
                <a:solidFill>
                  <a:srgbClr val="000000"/>
                </a:solidFill>
                <a:latin typeface="Calibri" pitchFamily="34" charset="0"/>
              </a:rPr>
              <a:t>- C’est un homme intelligent, mais qui croit aussi au «destin» et aux «pierres qui roulent». À des moments critiques, il aime particulièrement jongler avec de petits cailloux ou des pièces de monnaie; il veut ainsi déterminer vers quelle direction Dieu le conduit et quelle décision il doit prendre. Pour lui, c’est en quelque sorte, un «signe divin». Il a une pensée </a:t>
            </a:r>
            <a:r>
              <a:rPr lang="fr-CH" altLang="en-US" sz="1600" b="0" smtClean="0">
                <a:solidFill>
                  <a:srgbClr val="000000"/>
                </a:solidFill>
                <a:latin typeface="Calibri" pitchFamily="34" charset="0"/>
              </a:rPr>
              <a:t>en zigzag</a:t>
            </a:r>
            <a:r>
              <a:rPr lang="fr-CH" altLang="en-US" sz="1600" b="0" dirty="0" smtClean="0">
                <a:solidFill>
                  <a:srgbClr val="000000"/>
                </a:solidFill>
                <a:latin typeface="Calibri" pitchFamily="34" charset="0"/>
              </a:rPr>
              <a:t>, et aime passer très vite d’un sujet à l’autre. Zed croit fermement qu’il est appelé à diriger un pays, dans la grandeur et la prospérité – y compris l’enrichissement personnel. Il poursuit très certainement des intérêts financiers personnels. En un mot, on peut le qualifier d’«imprévisible». On considère qu’il se méfie énormément de l’ONU. Il serait persuadé que l’UNMAC veut le déstabiliser et s’attaquer à son pouvoir – y compris sur le plan économique.</a:t>
            </a:r>
          </a:p>
          <a:p>
            <a:pPr eaLnBrk="1" hangingPunct="1">
              <a:spcBef>
                <a:spcPct val="0"/>
              </a:spcBef>
              <a:buClr>
                <a:srgbClr val="FFFFFF"/>
              </a:buClr>
              <a:buSzPct val="80000"/>
              <a:buFont typeface="Wingdings" pitchFamily="2" charset="2"/>
              <a:buNone/>
            </a:pPr>
            <a:endParaRPr lang="en-GB" altLang="en-US" sz="1600" b="0" dirty="0">
              <a:solidFill>
                <a:srgbClr val="000000"/>
              </a:solidFill>
              <a:latin typeface="Calibri" pitchFamily="34" charset="0"/>
            </a:endParaRPr>
          </a:p>
          <a:p>
            <a:pPr eaLnBrk="1" hangingPunct="1">
              <a:spcBef>
                <a:spcPct val="0"/>
              </a:spcBef>
              <a:buClr>
                <a:srgbClr val="FFFFFF"/>
              </a:buClr>
              <a:buSzPct val="80000"/>
              <a:buFont typeface="Wingdings" pitchFamily="2" charset="2"/>
              <a:buNone/>
            </a:pPr>
            <a:endParaRPr lang="en-GB" altLang="en-US" sz="1600" b="0" dirty="0">
              <a:solidFill>
                <a:srgbClr val="000000"/>
              </a:solidFill>
              <a:latin typeface="Calibri" pitchFamily="34" charset="0"/>
            </a:endParaRPr>
          </a:p>
        </p:txBody>
      </p:sp>
      <p:sp>
        <p:nvSpPr>
          <p:cNvPr id="4" name="Rectangle 11"/>
          <p:cNvSpPr txBox="1">
            <a:spLocks noChangeArrowheads="1"/>
          </p:cNvSpPr>
          <p:nvPr/>
        </p:nvSpPr>
        <p:spPr bwMode="auto">
          <a:xfrm>
            <a:off x="8456395" y="690846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234</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5"/>
          <p:cNvSpPr>
            <a:spLocks noChangeArrowheads="1"/>
          </p:cNvSpPr>
          <p:nvPr/>
        </p:nvSpPr>
        <p:spPr bwMode="auto">
          <a:xfrm>
            <a:off x="3846643" y="268288"/>
            <a:ext cx="14507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Font typeface="Wingdings" pitchFamily="2" charset="2"/>
              <a:buNone/>
            </a:pPr>
            <a:r>
              <a:rPr lang="en-US" altLang="en-US" sz="2800" dirty="0" smtClean="0">
                <a:solidFill>
                  <a:srgbClr val="000000"/>
                </a:solidFill>
                <a:latin typeface="Calibri" pitchFamily="34" charset="0"/>
              </a:rPr>
              <a:t>RÉSUMÉ</a:t>
            </a:r>
            <a:endParaRPr lang="en-US" altLang="en-US" sz="2800" dirty="0">
              <a:solidFill>
                <a:srgbClr val="000000"/>
              </a:solidFill>
              <a:latin typeface="Calibri" pitchFamily="34" charset="0"/>
            </a:endParaRPr>
          </a:p>
        </p:txBody>
      </p:sp>
      <p:sp>
        <p:nvSpPr>
          <p:cNvPr id="293891" name="Rectangle 3"/>
          <p:cNvSpPr>
            <a:spLocks noChangeArrowheads="1"/>
          </p:cNvSpPr>
          <p:nvPr/>
        </p:nvSpPr>
        <p:spPr bwMode="auto">
          <a:xfrm>
            <a:off x="231775" y="1052513"/>
            <a:ext cx="8680450" cy="5327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Wingdings" pitchFamily="2" charset="2"/>
              <a:buChar char="ü"/>
              <a:defRPr sz="2400" b="1">
                <a:solidFill>
                  <a:schemeClr val="tx1"/>
                </a:solidFill>
                <a:latin typeface="Times New Roman" pitchFamily="18" charset="0"/>
              </a:defRPr>
            </a:lvl1pPr>
            <a:lvl2pPr marL="742950" indent="-285750" eaLnBrk="0" hangingPunct="0">
              <a:spcBef>
                <a:spcPct val="20000"/>
              </a:spcBef>
              <a:buFont typeface="Wingdings" pitchFamily="2" charset="2"/>
              <a:buChar char="Ø"/>
              <a:defRPr sz="20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Clr>
                <a:srgbClr val="3366FF"/>
              </a:buClr>
              <a:buSzPct val="200000"/>
              <a:buFont typeface="Webdings" pitchFamily="18" charset="2"/>
              <a:buChar char=""/>
            </a:pPr>
            <a:r>
              <a:rPr lang="fr-FR" sz="2100" dirty="0">
                <a:latin typeface="Calibri" panose="020F0502020204030204" pitchFamily="34" charset="0"/>
              </a:rPr>
              <a:t>La compréhension du contexte culturel local et des divers horizons est l’un des éléments qui conditionnent la réussite des opérations de maintien de la paix, et l’une des exigences essentielles pour les officiers de la CIMIC-NU.</a:t>
            </a:r>
            <a:endParaRPr lang="en-US" altLang="en-US" sz="2100" dirty="0">
              <a:solidFill>
                <a:srgbClr val="000000"/>
              </a:solidFill>
              <a:latin typeface="Calibri" pitchFamily="34" charset="0"/>
            </a:endParaRPr>
          </a:p>
          <a:p>
            <a:pPr>
              <a:buClr>
                <a:srgbClr val="3366FF"/>
              </a:buClr>
              <a:buSzPct val="200000"/>
              <a:buFont typeface="Webdings" pitchFamily="18" charset="2"/>
              <a:buChar char=""/>
            </a:pPr>
            <a:endParaRPr lang="en-US" altLang="en-US" sz="2100" dirty="0">
              <a:solidFill>
                <a:srgbClr val="000000"/>
              </a:solidFill>
              <a:latin typeface="Calibri" pitchFamily="34" charset="0"/>
            </a:endParaRPr>
          </a:p>
          <a:p>
            <a:pPr>
              <a:buClr>
                <a:srgbClr val="3366FF"/>
              </a:buClr>
              <a:buSzPct val="200000"/>
              <a:buFont typeface="Webdings" pitchFamily="18" charset="2"/>
              <a:buChar char=""/>
            </a:pPr>
            <a:r>
              <a:rPr lang="fr-FR" sz="2100" dirty="0">
                <a:latin typeface="Calibri" panose="020F0502020204030204" pitchFamily="34" charset="0"/>
              </a:rPr>
              <a:t>L’action de la </a:t>
            </a:r>
            <a:r>
              <a:rPr lang="fr-FR" sz="2100" dirty="0" smtClean="0">
                <a:latin typeface="Calibri" panose="020F0502020204030204" pitchFamily="34" charset="0"/>
              </a:rPr>
              <a:t>CIMIC-NU et </a:t>
            </a:r>
            <a:r>
              <a:rPr lang="fr-FR" sz="2100" dirty="0">
                <a:latin typeface="Calibri" panose="020F0502020204030204" pitchFamily="34" charset="0"/>
              </a:rPr>
              <a:t>l’information vis-à-vis de l’extérieur, à ce sujet, peuvent donner un élan à la Mission et créer des synergies.</a:t>
            </a:r>
            <a:endParaRPr lang="en-US" altLang="en-US" sz="2100" dirty="0">
              <a:solidFill>
                <a:srgbClr val="000000"/>
              </a:solidFill>
              <a:latin typeface="Calibri" pitchFamily="34" charset="0"/>
            </a:endParaRPr>
          </a:p>
          <a:p>
            <a:pPr>
              <a:buClr>
                <a:srgbClr val="3366FF"/>
              </a:buClr>
              <a:buSzPct val="200000"/>
              <a:buFont typeface="Webdings" pitchFamily="18" charset="2"/>
              <a:buChar char=""/>
            </a:pPr>
            <a:endParaRPr lang="en-US" altLang="en-US" sz="2100" dirty="0">
              <a:solidFill>
                <a:srgbClr val="000000"/>
              </a:solidFill>
              <a:latin typeface="Calibri" pitchFamily="34" charset="0"/>
            </a:endParaRPr>
          </a:p>
          <a:p>
            <a:pPr>
              <a:buClr>
                <a:srgbClr val="3366FF"/>
              </a:buClr>
              <a:buSzPct val="200000"/>
              <a:buFont typeface="Webdings" pitchFamily="18" charset="2"/>
              <a:buChar char=""/>
            </a:pPr>
            <a:r>
              <a:rPr lang="fr-FR" sz="2100" dirty="0">
                <a:latin typeface="Calibri" panose="020F0502020204030204" pitchFamily="34" charset="0"/>
              </a:rPr>
              <a:t>Une intervention satisfaisante d’interprètes et leur supervision peuvent apporter des atouts à la CIMIC-NU et à la Mission.</a:t>
            </a:r>
            <a:endParaRPr lang="en-US" altLang="en-US" sz="2100" dirty="0">
              <a:solidFill>
                <a:srgbClr val="000000"/>
              </a:solidFill>
              <a:latin typeface="Calibri" pitchFamily="34" charset="0"/>
            </a:endParaRPr>
          </a:p>
          <a:p>
            <a:pPr>
              <a:buClr>
                <a:srgbClr val="3366FF"/>
              </a:buClr>
              <a:buSzPct val="200000"/>
              <a:buFont typeface="Webdings" pitchFamily="18" charset="2"/>
              <a:buChar char=""/>
            </a:pPr>
            <a:endParaRPr lang="en-US" altLang="en-US" sz="2100" dirty="0">
              <a:solidFill>
                <a:srgbClr val="000000"/>
              </a:solidFill>
              <a:latin typeface="Calibri" pitchFamily="34" charset="0"/>
            </a:endParaRPr>
          </a:p>
          <a:p>
            <a:pPr>
              <a:buClr>
                <a:srgbClr val="3366FF"/>
              </a:buClr>
              <a:buSzPct val="200000"/>
              <a:buFont typeface="Webdings" pitchFamily="18" charset="2"/>
              <a:buChar char=""/>
            </a:pPr>
            <a:r>
              <a:rPr lang="fr-FR" sz="2100" dirty="0">
                <a:latin typeface="Calibri" panose="020F0502020204030204" pitchFamily="34" charset="0"/>
              </a:rPr>
              <a:t>Une préparation complète du processus est essentielle à la réussite des négociations, de même que le fait de consacrer du temps à la compréhension des intérêts des autres parties et du contexte de la négociation.</a:t>
            </a:r>
            <a:endParaRPr lang="en-US" altLang="en-US" sz="2100" dirty="0">
              <a:solidFill>
                <a:srgbClr val="000000"/>
              </a:solidFill>
              <a:latin typeface="Calibri" pitchFamily="34" charset="0"/>
            </a:endParaRPr>
          </a:p>
        </p:txBody>
      </p:sp>
      <p:sp>
        <p:nvSpPr>
          <p:cNvPr id="5" name="ZoneTexte 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
        <p:nvSpPr>
          <p:cNvPr id="6" name="ZoneTexte 5"/>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235</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19300" y="2133600"/>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p>
            <a:pPr algn="ctr">
              <a:defRPr/>
            </a:pPr>
            <a:r>
              <a:rPr lang="en-US" sz="4400">
                <a:solidFill>
                  <a:srgbClr val="FFFFFF"/>
                </a:solidFill>
                <a:latin typeface="Calibri" pitchFamily="34" charset="0"/>
                <a:cs typeface="Arial" charset="0"/>
              </a:rPr>
              <a:t>QUESTIONS?</a:t>
            </a:r>
          </a:p>
        </p:txBody>
      </p:sp>
      <p:sp>
        <p:nvSpPr>
          <p:cNvPr id="8" name="ZoneTexte 7"/>
          <p:cNvSpPr txBox="1"/>
          <p:nvPr/>
        </p:nvSpPr>
        <p:spPr>
          <a:xfrm flipH="1">
            <a:off x="563750"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88218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236</a:t>
            </a:fld>
            <a:endParaRPr lang="en-GB" altLang="en-US" sz="1600" b="1" dirty="0" smtClean="0">
              <a:solidFill>
                <a:srgbClr val="000000"/>
              </a:solidFill>
            </a:endParaRPr>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3 : Tâches essentielles – Unité </a:t>
            </a:r>
            <a:r>
              <a:rPr lang="fr-FR" sz="1500" b="1" dirty="0" smtClean="0">
                <a:solidFill>
                  <a:schemeClr val="bg1"/>
                </a:solidFill>
              </a:rPr>
              <a:t>4</a:t>
            </a:r>
            <a:r>
              <a:rPr lang="fr-FR" sz="1500" b="1" dirty="0">
                <a:solidFill>
                  <a:schemeClr val="bg1"/>
                </a:solidFill>
              </a:rPr>
              <a:t> : </a:t>
            </a:r>
            <a:r>
              <a:rPr lang="fr-FR" sz="1500" b="1" dirty="0" smtClean="0">
                <a:solidFill>
                  <a:schemeClr val="bg1"/>
                </a:solidFill>
              </a:rPr>
              <a:t>La communication</a:t>
            </a:r>
            <a:endParaRPr lang="fr-CH" sz="1500" b="1" dirty="0">
              <a:solidFill>
                <a:schemeClr val="bg1"/>
              </a:solidFill>
            </a:endParaRPr>
          </a:p>
        </p:txBody>
      </p:sp>
    </p:spTree>
  </p:cSld>
  <p:clrMapOvr>
    <a:masterClrMapping/>
  </p:clrMapOvr>
  <p:transition/>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9"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GB" altLang="en-US" sz="1800">
              <a:solidFill>
                <a:srgbClr val="000000"/>
              </a:solidFill>
              <a:latin typeface="Arial" pitchFamily="34" charset="0"/>
              <a:ea typeface="MS PGothic" pitchFamily="34" charset="-128"/>
            </a:endParaRPr>
          </a:p>
        </p:txBody>
      </p:sp>
      <p:sp>
        <p:nvSpPr>
          <p:cNvPr id="295940"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en-US" sz="4400" b="1">
                <a:solidFill>
                  <a:srgbClr val="FFFFFF"/>
                </a:solidFill>
                <a:latin typeface="Century Gothic" pitchFamily="34" charset="0"/>
                <a:ea typeface="MS PGothic" pitchFamily="34" charset="-128"/>
              </a:rPr>
              <a:t> </a:t>
            </a:r>
          </a:p>
          <a:p>
            <a:pPr algn="ctr" eaLnBrk="1" hangingPunct="1">
              <a:spcBef>
                <a:spcPct val="50000"/>
              </a:spcBef>
            </a:pPr>
            <a:endParaRPr lang="en-US" altLang="en-US" sz="4400" b="1">
              <a:solidFill>
                <a:srgbClr val="FFFFFF"/>
              </a:solidFill>
              <a:latin typeface="Century Gothic" pitchFamily="34" charset="0"/>
              <a:ea typeface="MS PGothic" pitchFamily="34" charset="-128"/>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295942" name="Rectangle 10"/>
          <p:cNvSpPr>
            <a:spLocks noChangeArrowheads="1"/>
          </p:cNvSpPr>
          <p:nvPr/>
        </p:nvSpPr>
        <p:spPr bwMode="auto">
          <a:xfrm>
            <a:off x="228600" y="2990850"/>
            <a:ext cx="8763000"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90000"/>
              </a:lnSpc>
              <a:buClr>
                <a:srgbClr val="FFFFFF"/>
              </a:buClr>
              <a:buSzPct val="80000"/>
              <a:buFont typeface="Wingdings" pitchFamily="2" charset="2"/>
              <a:buNone/>
            </a:pPr>
            <a:r>
              <a:rPr lang="fr-CH" sz="2400" b="1" dirty="0" smtClean="0"/>
              <a:t>Appui à l’action humanitaire pour répondre aux situations d’urgence et de catastrophes</a:t>
            </a:r>
            <a:endParaRPr lang="en-GB" altLang="en-US" sz="2400" b="1" dirty="0">
              <a:solidFill>
                <a:srgbClr val="000000"/>
              </a:solidFill>
              <a:ea typeface="MS PGothic" pitchFamily="34" charset="-128"/>
            </a:endParaRPr>
          </a:p>
        </p:txBody>
      </p:sp>
      <p:sp>
        <p:nvSpPr>
          <p:cNvPr id="295943" name="Rectangle 12"/>
          <p:cNvSpPr>
            <a:spLocks noChangeArrowheads="1"/>
          </p:cNvSpPr>
          <p:nvPr/>
        </p:nvSpPr>
        <p:spPr bwMode="auto">
          <a:xfrm>
            <a:off x="2590800" y="762000"/>
            <a:ext cx="409599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en-US" sz="4400" b="1" dirty="0" smtClean="0">
                <a:solidFill>
                  <a:srgbClr val="FFFFFF"/>
                </a:solidFill>
                <a:latin typeface="Century Gothic" pitchFamily="34" charset="0"/>
                <a:ea typeface="MS PGothic" pitchFamily="34" charset="-128"/>
              </a:rPr>
              <a:t>CIMIC-NU </a:t>
            </a:r>
            <a:r>
              <a:rPr lang="en-US" altLang="en-US" sz="4400" b="1" dirty="0">
                <a:solidFill>
                  <a:srgbClr val="FFFFFF"/>
                </a:solidFill>
                <a:latin typeface="Century Gothic" pitchFamily="34" charset="0"/>
                <a:ea typeface="MS PGothic" pitchFamily="34" charset="-128"/>
              </a:rPr>
              <a:t>STM</a:t>
            </a:r>
          </a:p>
        </p:txBody>
      </p:sp>
      <p:sp>
        <p:nvSpPr>
          <p:cNvPr id="295944" name="Rectangle 8"/>
          <p:cNvSpPr>
            <a:spLocks noChangeArrowheads="1"/>
          </p:cNvSpPr>
          <p:nvPr/>
        </p:nvSpPr>
        <p:spPr bwMode="auto">
          <a:xfrm>
            <a:off x="40210" y="1676400"/>
            <a:ext cx="914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sz="2800" b="1" dirty="0" smtClean="0">
                <a:solidFill>
                  <a:schemeClr val="bg1"/>
                </a:solidFill>
              </a:rPr>
              <a:t>Module additionnel – La CIMIC-NU et les domaines fondamentaux du maintien de la paix</a:t>
            </a:r>
            <a:endParaRPr lang="en-GB" altLang="en-US" sz="2800" b="1" dirty="0">
              <a:solidFill>
                <a:schemeClr val="bg1"/>
              </a:solidFill>
              <a:ea typeface="MS PGothic" pitchFamily="34" charset="-128"/>
            </a:endParaRPr>
          </a:p>
        </p:txBody>
      </p:sp>
      <p:sp>
        <p:nvSpPr>
          <p:cNvPr id="9" name="ZoneTexte 8"/>
          <p:cNvSpPr txBox="1"/>
          <p:nvPr/>
        </p:nvSpPr>
        <p:spPr>
          <a:xfrm flipH="1">
            <a:off x="563750"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88218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237</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ChangeArrowheads="1"/>
          </p:cNvSpPr>
          <p:nvPr/>
        </p:nvSpPr>
        <p:spPr bwMode="auto">
          <a:xfrm>
            <a:off x="1207366" y="311150"/>
            <a:ext cx="6629059" cy="523220"/>
          </a:xfrm>
          <a:prstGeom prst="rect">
            <a:avLst/>
          </a:prstGeom>
          <a:noFill/>
          <a:ln w="9525" algn="ctr">
            <a:noFill/>
            <a:miter lim="800000"/>
            <a:headEnd/>
            <a:tailEnd/>
          </a:ln>
          <a:effectLst/>
        </p:spPr>
        <p:txBody>
          <a:bodyPr wrap="none">
            <a:spAutoFit/>
          </a:bodyPr>
          <a:lstStyle/>
          <a:p>
            <a:pPr>
              <a:buClr>
                <a:srgbClr val="FFFFFF"/>
              </a:buClr>
              <a:buSzPct val="80000"/>
              <a:buFont typeface="Wingdings" pitchFamily="2" charset="2"/>
              <a:buNone/>
              <a:defRPr/>
            </a:pPr>
            <a:r>
              <a:rPr lang="fr-FR" sz="2800" b="1" dirty="0" smtClean="0"/>
              <a:t>RÉSULTATS ATTENDUS DE L’APPRENTISSAGE</a:t>
            </a:r>
            <a:endParaRPr lang="en-US" sz="2800" dirty="0">
              <a:solidFill>
                <a:srgbClr val="000000"/>
              </a:solidFill>
            </a:endParaRPr>
          </a:p>
        </p:txBody>
      </p:sp>
      <p:sp>
        <p:nvSpPr>
          <p:cNvPr id="296964" name="Rectangle 37"/>
          <p:cNvSpPr txBox="1">
            <a:spLocks noChangeArrowheads="1"/>
          </p:cNvSpPr>
          <p:nvPr/>
        </p:nvSpPr>
        <p:spPr bwMode="auto">
          <a:xfrm>
            <a:off x="233363" y="1295400"/>
            <a:ext cx="8682037"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812800" indent="-8128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spcBef>
                <a:spcPct val="20000"/>
              </a:spcBef>
              <a:buFont typeface="Wingdings" pitchFamily="2" charset="2"/>
              <a:buNone/>
            </a:pPr>
            <a:r>
              <a:rPr lang="fr-FR" sz="2400" b="1" dirty="0"/>
              <a:t>Au terme de la présente unité, les participants devront pouvoir :</a:t>
            </a:r>
            <a:endParaRPr lang="en-US" altLang="en-US" sz="2400" b="1" dirty="0">
              <a:solidFill>
                <a:srgbClr val="000000"/>
              </a:solidFill>
              <a:ea typeface="MS PGothic" pitchFamily="34" charset="-128"/>
            </a:endParaRPr>
          </a:p>
          <a:p>
            <a:pPr>
              <a:spcBef>
                <a:spcPct val="20000"/>
              </a:spcBef>
              <a:buFont typeface="Wingdings" pitchFamily="2" charset="2"/>
              <a:buChar char="q"/>
            </a:pPr>
            <a:endParaRPr lang="en-US" altLang="en-US" sz="2400" b="1" dirty="0">
              <a:solidFill>
                <a:srgbClr val="000000"/>
              </a:solidFill>
              <a:ea typeface="MS PGothic" pitchFamily="34" charset="-128"/>
            </a:endParaRPr>
          </a:p>
          <a:p>
            <a:pPr>
              <a:spcBef>
                <a:spcPct val="20000"/>
              </a:spcBef>
              <a:buFont typeface="Wingdings" pitchFamily="2" charset="2"/>
              <a:buChar char="ü"/>
            </a:pPr>
            <a:r>
              <a:rPr lang="fr-FR" sz="2400" b="1" dirty="0"/>
              <a:t>Saisir la différence entre les catastrophes naturelles et les situations d’urgence complexes</a:t>
            </a:r>
            <a:endParaRPr lang="en-US" altLang="en-US" sz="2400" b="1" dirty="0">
              <a:solidFill>
                <a:srgbClr val="000000"/>
              </a:solidFill>
              <a:ea typeface="MS PGothic" pitchFamily="34" charset="-128"/>
            </a:endParaRPr>
          </a:p>
          <a:p>
            <a:pPr>
              <a:spcBef>
                <a:spcPct val="20000"/>
              </a:spcBef>
              <a:buFont typeface="Wingdings" pitchFamily="2" charset="2"/>
              <a:buNone/>
            </a:pPr>
            <a:endParaRPr lang="en-US" altLang="en-US" sz="2400" b="1" dirty="0">
              <a:solidFill>
                <a:srgbClr val="000000"/>
              </a:solidFill>
              <a:ea typeface="MS PGothic" pitchFamily="34" charset="-128"/>
            </a:endParaRPr>
          </a:p>
          <a:p>
            <a:pPr>
              <a:spcBef>
                <a:spcPct val="20000"/>
              </a:spcBef>
              <a:buFont typeface="Wingdings" pitchFamily="2" charset="2"/>
              <a:buChar char="ü"/>
            </a:pPr>
            <a:r>
              <a:rPr lang="fr-FR" sz="2400" b="1" dirty="0"/>
              <a:t>Expliquer le rôle de la CIMIC-NU en matière d’anticipation et de coordination avec ses homologues concernant les secours à apporter à la suite d’une catastrophe</a:t>
            </a:r>
            <a:endParaRPr lang="en-US" altLang="en-US" sz="2400" b="1" dirty="0">
              <a:solidFill>
                <a:srgbClr val="000000"/>
              </a:solidFill>
              <a:ea typeface="MS PGothic" pitchFamily="34" charset="-128"/>
            </a:endParaRPr>
          </a:p>
          <a:p>
            <a:pPr>
              <a:spcBef>
                <a:spcPct val="20000"/>
              </a:spcBef>
              <a:buFont typeface="Wingdings" pitchFamily="2" charset="2"/>
              <a:buChar char="ü"/>
            </a:pPr>
            <a:endParaRPr lang="en-US" altLang="en-US" sz="2400" b="1" dirty="0">
              <a:solidFill>
                <a:srgbClr val="000000"/>
              </a:solidFill>
              <a:ea typeface="MS PGothic" pitchFamily="34" charset="-128"/>
            </a:endParaRPr>
          </a:p>
          <a:p>
            <a:pPr>
              <a:spcBef>
                <a:spcPct val="20000"/>
              </a:spcBef>
              <a:buFont typeface="Wingdings" pitchFamily="2" charset="2"/>
              <a:buChar char="ü"/>
            </a:pPr>
            <a:r>
              <a:rPr lang="fr-FR" sz="2400" b="1" dirty="0"/>
              <a:t>Définir l’appui militaire dans les situations de catastrophes naturelles et les situations d’urgence complexes</a:t>
            </a:r>
            <a:endParaRPr lang="en-US" altLang="en-US" sz="2400" b="1" dirty="0">
              <a:solidFill>
                <a:srgbClr val="000000"/>
              </a:solidFill>
              <a:ea typeface="MS PGothic" pitchFamily="34" charset="-128"/>
            </a:endParaRPr>
          </a:p>
          <a:p>
            <a:pPr>
              <a:spcBef>
                <a:spcPct val="20000"/>
              </a:spcBef>
              <a:buFont typeface="Wingdings" pitchFamily="2" charset="2"/>
              <a:buChar char="ü"/>
            </a:pPr>
            <a:endParaRPr lang="en-US" altLang="en-US" sz="2400" b="1" dirty="0">
              <a:solidFill>
                <a:srgbClr val="000000"/>
              </a:solidFill>
              <a:ea typeface="MS PGothic" pitchFamily="34" charset="-128"/>
            </a:endParaRPr>
          </a:p>
        </p:txBody>
      </p:sp>
      <p:sp>
        <p:nvSpPr>
          <p:cNvPr id="5" name="ZoneTexte 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6" name="ZoneTexte 5"/>
          <p:cNvSpPr txBox="1"/>
          <p:nvPr/>
        </p:nvSpPr>
        <p:spPr>
          <a:xfrm flipH="1">
            <a:off x="563750"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88218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238</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7" name="Rectangle 37"/>
          <p:cNvSpPr>
            <a:spLocks noGrp="1" noChangeArrowheads="1"/>
          </p:cNvSpPr>
          <p:nvPr>
            <p:ph type="body" idx="4294967295"/>
          </p:nvPr>
        </p:nvSpPr>
        <p:spPr bwMode="auto">
          <a:xfrm>
            <a:off x="762000" y="1676400"/>
            <a:ext cx="7772400" cy="3505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 typeface="Wingdings" pitchFamily="2" charset="2"/>
              <a:buChar char="q"/>
            </a:pPr>
            <a:r>
              <a:rPr lang="fr-FR" b="1" dirty="0">
                <a:latin typeface="Calibri" panose="020F0502020204030204" pitchFamily="34" charset="0"/>
              </a:rPr>
              <a:t>Catastrophes naturelles</a:t>
            </a:r>
            <a:endParaRPr lang="en-US" altLang="en-US" b="1" dirty="0" smtClean="0">
              <a:latin typeface="Calibri" pitchFamily="34" charset="0"/>
            </a:endParaRPr>
          </a:p>
          <a:p>
            <a:pPr>
              <a:buFont typeface="Wingdings" pitchFamily="2" charset="2"/>
              <a:buChar char="q"/>
            </a:pPr>
            <a:endParaRPr lang="en-US" altLang="en-US" b="1" dirty="0" smtClean="0">
              <a:latin typeface="Calibri" pitchFamily="34" charset="0"/>
            </a:endParaRPr>
          </a:p>
          <a:p>
            <a:pPr>
              <a:buFont typeface="Wingdings" pitchFamily="2" charset="2"/>
              <a:buChar char="q"/>
            </a:pPr>
            <a:r>
              <a:rPr lang="fr-FR" b="1" dirty="0">
                <a:latin typeface="Calibri" panose="020F0502020204030204" pitchFamily="34" charset="0"/>
              </a:rPr>
              <a:t>Situations d’urgence complexes</a:t>
            </a:r>
            <a:endParaRPr lang="en-US" altLang="en-US" b="1" dirty="0" smtClean="0">
              <a:latin typeface="Calibri" pitchFamily="34" charset="0"/>
            </a:endParaRPr>
          </a:p>
          <a:p>
            <a:pPr>
              <a:buFont typeface="Wingdings" pitchFamily="2" charset="2"/>
              <a:buChar char="q"/>
            </a:pPr>
            <a:endParaRPr lang="en-US" altLang="en-US" b="1" dirty="0" smtClean="0">
              <a:latin typeface="Calibri" pitchFamily="34" charset="0"/>
            </a:endParaRPr>
          </a:p>
          <a:p>
            <a:pPr>
              <a:buFont typeface="Wingdings" pitchFamily="2" charset="2"/>
              <a:buChar char="q"/>
            </a:pPr>
            <a:r>
              <a:rPr lang="fr-FR" b="1" dirty="0">
                <a:latin typeface="Calibri" panose="020F0502020204030204" pitchFamily="34" charset="0"/>
              </a:rPr>
              <a:t>Appui militaire dans les situations de catastrophes naturelles et les situations d’urgence complexes</a:t>
            </a:r>
            <a:endParaRPr lang="en-US" altLang="en-US" b="1" dirty="0" smtClean="0">
              <a:latin typeface="Calibri" pitchFamily="34" charset="0"/>
            </a:endParaRPr>
          </a:p>
        </p:txBody>
      </p:sp>
      <p:sp>
        <p:nvSpPr>
          <p:cNvPr id="297988" name="Text Box 4"/>
          <p:cNvSpPr txBox="1">
            <a:spLocks noChangeArrowheads="1"/>
          </p:cNvSpPr>
          <p:nvPr/>
        </p:nvSpPr>
        <p:spPr bwMode="auto">
          <a:xfrm>
            <a:off x="323850" y="304800"/>
            <a:ext cx="8439150" cy="519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a:solidFill>
                  <a:srgbClr val="000000"/>
                </a:solidFill>
                <a:ea typeface="MS PGothic" pitchFamily="34" charset="-128"/>
              </a:rPr>
              <a:t>STRUCTURE </a:t>
            </a:r>
            <a:r>
              <a:rPr lang="en-US" altLang="en-US" sz="2800" b="1" dirty="0" smtClean="0">
                <a:solidFill>
                  <a:srgbClr val="000000"/>
                </a:solidFill>
                <a:ea typeface="MS PGothic" pitchFamily="34" charset="-128"/>
              </a:rPr>
              <a:t>DE LA PRÉSENTATION</a:t>
            </a:r>
            <a:endParaRPr lang="en-US" altLang="en-US" sz="2800" b="1" dirty="0">
              <a:solidFill>
                <a:srgbClr val="000000"/>
              </a:solidFill>
              <a:ea typeface="MS PGothic" pitchFamily="34" charset="-128"/>
            </a:endParaRPr>
          </a:p>
        </p:txBody>
      </p:sp>
      <p:sp>
        <p:nvSpPr>
          <p:cNvPr id="5" name="ZoneTexte 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6" name="ZoneTexte 5"/>
          <p:cNvSpPr txBox="1"/>
          <p:nvPr/>
        </p:nvSpPr>
        <p:spPr>
          <a:xfrm flipH="1">
            <a:off x="563750"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88218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239</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Rectangle 3"/>
          <p:cNvSpPr txBox="1">
            <a:spLocks noChangeArrowheads="1"/>
          </p:cNvSpPr>
          <p:nvPr/>
        </p:nvSpPr>
        <p:spPr bwMode="auto">
          <a:xfrm>
            <a:off x="69850" y="1666875"/>
            <a:ext cx="9074150" cy="412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541338" indent="-541338" eaLnBrk="0" hangingPunct="0">
              <a:defRPr sz="2000">
                <a:solidFill>
                  <a:schemeClr val="tx1"/>
                </a:solidFill>
                <a:latin typeface="Calibri" pitchFamily="34" charset="0"/>
                <a:cs typeface="Arial" pitchFamily="34" charset="0"/>
              </a:defRPr>
            </a:lvl1pPr>
            <a:lvl2pPr marL="998538" indent="-541338"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SzPct val="80000"/>
              <a:buFont typeface="Wingdings" pitchFamily="2" charset="2"/>
              <a:buChar char="ü"/>
            </a:pPr>
            <a:r>
              <a:rPr lang="fr-FR" sz="2600" b="1" dirty="0">
                <a:solidFill>
                  <a:srgbClr val="1105FF"/>
                </a:solidFill>
              </a:rPr>
              <a:t>Les missions de l’ONU se voient confier un éventail de fonctions très large, sous l’autorité du Chef de la Mission :</a:t>
            </a:r>
            <a:endParaRPr lang="en-GB" altLang="ja-JP" sz="2600" b="1" dirty="0">
              <a:solidFill>
                <a:srgbClr val="1105FF"/>
              </a:solidFill>
              <a:ea typeface="MS PGothic" pitchFamily="34" charset="-128"/>
            </a:endParaRPr>
          </a:p>
          <a:p>
            <a:pPr>
              <a:buSzPct val="80000"/>
              <a:buFont typeface="Wingdings" pitchFamily="2" charset="2"/>
              <a:buNone/>
            </a:pPr>
            <a:endParaRPr lang="en-GB" altLang="ja-JP" sz="2600" b="1" dirty="0">
              <a:solidFill>
                <a:srgbClr val="000000"/>
              </a:solidFill>
              <a:ea typeface="MS PGothic" pitchFamily="34" charset="-128"/>
            </a:endParaRPr>
          </a:p>
          <a:p>
            <a:pPr lvl="1">
              <a:buSzPct val="80000"/>
              <a:buFont typeface="Wingdings" pitchFamily="2" charset="2"/>
              <a:buChar char="§"/>
            </a:pPr>
            <a:r>
              <a:rPr lang="fr-FR" sz="2600" b="1" dirty="0"/>
              <a:t>Soutien au processus de paix</a:t>
            </a:r>
            <a:endParaRPr lang="en-GB" altLang="ja-JP" sz="2600" b="1" dirty="0">
              <a:solidFill>
                <a:srgbClr val="000000"/>
              </a:solidFill>
              <a:ea typeface="MS PGothic" pitchFamily="34" charset="-128"/>
            </a:endParaRPr>
          </a:p>
          <a:p>
            <a:pPr lvl="1">
              <a:buSzPct val="80000"/>
              <a:buFont typeface="Wingdings" pitchFamily="2" charset="2"/>
              <a:buChar char="§"/>
            </a:pPr>
            <a:r>
              <a:rPr lang="fr-FR" sz="2600" b="1" dirty="0"/>
              <a:t>Facilitation de l’aide humanitaire et de l’aide au développement</a:t>
            </a:r>
            <a:endParaRPr lang="en-GB" altLang="ja-JP" sz="2600" b="1" dirty="0">
              <a:solidFill>
                <a:srgbClr val="000000"/>
              </a:solidFill>
              <a:ea typeface="MS PGothic" pitchFamily="34" charset="-128"/>
            </a:endParaRPr>
          </a:p>
          <a:p>
            <a:pPr lvl="1">
              <a:buSzPct val="80000"/>
              <a:buFont typeface="Wingdings" pitchFamily="2" charset="2"/>
              <a:buChar char="§"/>
            </a:pPr>
            <a:r>
              <a:rPr lang="fr-FR" sz="2600" b="1" dirty="0"/>
              <a:t>Assistance électorale</a:t>
            </a:r>
            <a:endParaRPr lang="en-GB" altLang="ja-JP" sz="2600" b="1" dirty="0">
              <a:solidFill>
                <a:srgbClr val="000000"/>
              </a:solidFill>
              <a:ea typeface="MS PGothic" pitchFamily="34" charset="-128"/>
            </a:endParaRPr>
          </a:p>
          <a:p>
            <a:pPr lvl="1">
              <a:buSzPct val="80000"/>
              <a:buFont typeface="Wingdings" pitchFamily="2" charset="2"/>
              <a:buChar char="§"/>
            </a:pPr>
            <a:r>
              <a:rPr lang="fr-FR" sz="2600" b="1" dirty="0"/>
              <a:t>Suivi de la protection des droits de l’homme</a:t>
            </a:r>
            <a:endParaRPr lang="en-GB" altLang="ja-JP" sz="2600" b="1" dirty="0">
              <a:solidFill>
                <a:srgbClr val="000000"/>
              </a:solidFill>
              <a:ea typeface="MS PGothic" pitchFamily="34" charset="-128"/>
            </a:endParaRPr>
          </a:p>
          <a:p>
            <a:pPr lvl="1">
              <a:buSzPct val="80000"/>
              <a:buFont typeface="Wingdings" pitchFamily="2" charset="2"/>
              <a:buChar char="§"/>
            </a:pPr>
            <a:r>
              <a:rPr lang="fr-FR" sz="2600" b="1" dirty="0"/>
              <a:t>Protection des civils (POC), Désarmement, démobilisation et réintégration (DDR) et Réforme du secteur de la sécurité (SSR)</a:t>
            </a:r>
            <a:endParaRPr lang="en-GB" altLang="en-US" sz="2600" b="1" dirty="0">
              <a:solidFill>
                <a:srgbClr val="000000"/>
              </a:solidFill>
            </a:endParaRPr>
          </a:p>
          <a:p>
            <a:pPr>
              <a:buSzPct val="80000"/>
              <a:buFont typeface="Wingdings" pitchFamily="2" charset="2"/>
              <a:buNone/>
            </a:pPr>
            <a:endParaRPr lang="en-GB" altLang="ja-JP" sz="2600" b="1" dirty="0">
              <a:solidFill>
                <a:srgbClr val="000000"/>
              </a:solidFill>
              <a:ea typeface="MS PGothic" pitchFamily="34" charset="-128"/>
            </a:endParaRPr>
          </a:p>
        </p:txBody>
      </p:sp>
      <p:sp>
        <p:nvSpPr>
          <p:cNvPr id="80900" name="Rectangle 3"/>
          <p:cNvSpPr>
            <a:spLocks noChangeArrowheads="1"/>
          </p:cNvSpPr>
          <p:nvPr/>
        </p:nvSpPr>
        <p:spPr bwMode="auto">
          <a:xfrm>
            <a:off x="1614815" y="294240"/>
            <a:ext cx="587481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en-US" sz="2800" b="1" dirty="0" smtClean="0">
                <a:solidFill>
                  <a:srgbClr val="000000"/>
                </a:solidFill>
                <a:latin typeface="Arial" pitchFamily="34" charset="0"/>
              </a:rPr>
              <a:t>FONDEMENTS DE LA CIMIC-NU</a:t>
            </a:r>
            <a:endParaRPr lang="en-US" altLang="en-US" sz="2800" b="1" dirty="0">
              <a:solidFill>
                <a:srgbClr val="000000"/>
              </a:solidFill>
              <a:latin typeface="Arial" pitchFamily="34" charset="0"/>
            </a:endParaRPr>
          </a:p>
        </p:txBody>
      </p:sp>
      <p:sp>
        <p:nvSpPr>
          <p:cNvPr id="80901" name="Rectangle 6"/>
          <p:cNvSpPr>
            <a:spLocks noChangeArrowheads="1"/>
          </p:cNvSpPr>
          <p:nvPr/>
        </p:nvSpPr>
        <p:spPr bwMode="auto">
          <a:xfrm>
            <a:off x="2435303" y="838200"/>
            <a:ext cx="4095352"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fr-FR" sz="2400" b="1" dirty="0"/>
              <a:t>Gamme de fonctions très large</a:t>
            </a:r>
            <a:endParaRPr lang="en-US" altLang="en-US" sz="2400" b="1" dirty="0">
              <a:solidFill>
                <a:srgbClr val="000000"/>
              </a:solidFill>
            </a:endParaRPr>
          </a:p>
        </p:txBody>
      </p:sp>
      <p:sp>
        <p:nvSpPr>
          <p:cNvPr id="6" name="ZoneTexte 5"/>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7" name="ZoneTexte 6"/>
          <p:cNvSpPr txBox="1"/>
          <p:nvPr/>
        </p:nvSpPr>
        <p:spPr>
          <a:xfrm flipH="1">
            <a:off x="58212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9405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24</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1" name="Title 1"/>
          <p:cNvSpPr>
            <a:spLocks noGrp="1"/>
          </p:cNvSpPr>
          <p:nvPr>
            <p:ph type="title" idx="4294967295"/>
          </p:nvPr>
        </p:nvSpPr>
        <p:spPr bwMode="auto">
          <a:xfrm>
            <a:off x="179782" y="1700775"/>
            <a:ext cx="8763000" cy="2590800"/>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p>
            <a:pPr algn="l"/>
            <a:r>
              <a:rPr lang="fr-FR" sz="2700" b="1" dirty="0">
                <a:latin typeface="Calibri" panose="020F0502020204030204" pitchFamily="34" charset="0"/>
              </a:rPr>
              <a:t>Par « CATASTROPHE NATURELLE », </a:t>
            </a:r>
            <a:r>
              <a:rPr lang="fr-FR" sz="2700" dirty="0">
                <a:latin typeface="Calibri" panose="020F0502020204030204" pitchFamily="34" charset="0"/>
              </a:rPr>
              <a:t>il faut entendre les conséquences</a:t>
            </a:r>
            <a:r>
              <a:rPr lang="fr-FR" sz="2700" b="1" dirty="0">
                <a:latin typeface="Calibri" panose="020F0502020204030204" pitchFamily="34" charset="0"/>
              </a:rPr>
              <a:t> d’événements dus à des risques naturels, </a:t>
            </a:r>
            <a:r>
              <a:rPr lang="fr-FR" sz="2700" dirty="0">
                <a:latin typeface="Calibri" panose="020F0502020204030204" pitchFamily="34" charset="0"/>
              </a:rPr>
              <a:t>et qui </a:t>
            </a:r>
            <a:r>
              <a:rPr lang="fr-FR" sz="2700" b="1" dirty="0">
                <a:latin typeface="Calibri" panose="020F0502020204030204" pitchFamily="34" charset="0"/>
              </a:rPr>
              <a:t>ébranlent </a:t>
            </a:r>
            <a:r>
              <a:rPr lang="fr-FR" sz="2700" dirty="0">
                <a:latin typeface="Calibri" panose="020F0502020204030204" pitchFamily="34" charset="0"/>
              </a:rPr>
              <a:t>très gravement une </a:t>
            </a:r>
            <a:r>
              <a:rPr lang="fr-FR" sz="2700" b="1" dirty="0">
                <a:latin typeface="Calibri" panose="020F0502020204030204" pitchFamily="34" charset="0"/>
              </a:rPr>
              <a:t>collectivité </a:t>
            </a:r>
            <a:r>
              <a:rPr lang="fr-FR" sz="2700" dirty="0">
                <a:latin typeface="Calibri" panose="020F0502020204030204" pitchFamily="34" charset="0"/>
              </a:rPr>
              <a:t>ou une </a:t>
            </a:r>
            <a:r>
              <a:rPr lang="fr-FR" sz="2700" b="1" dirty="0">
                <a:latin typeface="Calibri" panose="020F0502020204030204" pitchFamily="34" charset="0"/>
              </a:rPr>
              <a:t>société </a:t>
            </a:r>
            <a:r>
              <a:rPr lang="fr-FR" sz="2700" dirty="0">
                <a:latin typeface="Calibri" panose="020F0502020204030204" pitchFamily="34" charset="0"/>
              </a:rPr>
              <a:t>par des pertes très importantes en vies humaines et des dégâts matériels, économiques ou environnementaux considérables</a:t>
            </a:r>
            <a:r>
              <a:rPr lang="fr-FR" sz="2700" dirty="0" smtClean="0">
                <a:latin typeface="Calibri" panose="020F0502020204030204" pitchFamily="34" charset="0"/>
              </a:rPr>
              <a:t>.</a:t>
            </a:r>
            <a:r>
              <a:rPr lang="en-US" altLang="en-US" sz="2700" b="1" dirty="0" smtClean="0">
                <a:solidFill>
                  <a:schemeClr val="tx1"/>
                </a:solidFill>
                <a:latin typeface="Calibri" pitchFamily="34" charset="0"/>
              </a:rPr>
              <a:t/>
            </a:r>
            <a:br>
              <a:rPr lang="en-US" altLang="en-US" sz="2700" b="1" dirty="0" smtClean="0">
                <a:solidFill>
                  <a:schemeClr val="tx1"/>
                </a:solidFill>
                <a:latin typeface="Calibri" pitchFamily="34" charset="0"/>
              </a:rPr>
            </a:br>
            <a:endParaRPr lang="en-US" altLang="en-US" sz="2700" b="1" dirty="0" smtClean="0">
              <a:solidFill>
                <a:schemeClr val="tx1"/>
              </a:solidFill>
              <a:latin typeface="Calibri" pitchFamily="34" charset="0"/>
            </a:endParaRPr>
          </a:p>
        </p:txBody>
      </p:sp>
      <p:sp>
        <p:nvSpPr>
          <p:cNvPr id="299012" name="Rectangle 8"/>
          <p:cNvSpPr>
            <a:spLocks noChangeArrowheads="1"/>
          </p:cNvSpPr>
          <p:nvPr/>
        </p:nvSpPr>
        <p:spPr bwMode="auto">
          <a:xfrm>
            <a:off x="2037270" y="242888"/>
            <a:ext cx="4994252"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GB" altLang="en-US" sz="2800" b="1" dirty="0" smtClean="0">
                <a:solidFill>
                  <a:srgbClr val="0000FF"/>
                </a:solidFill>
                <a:ea typeface="MS PGothic" pitchFamily="34" charset="-128"/>
              </a:rPr>
              <a:t>LES CATASTROPHES NATURELLES</a:t>
            </a:r>
            <a:endParaRPr lang="en-GB" altLang="en-US" sz="2800" b="1" dirty="0">
              <a:solidFill>
                <a:srgbClr val="0000FF"/>
              </a:solidFill>
              <a:ea typeface="MS PGothic" pitchFamily="34" charset="-128"/>
            </a:endParaRPr>
          </a:p>
        </p:txBody>
      </p:sp>
      <p:sp>
        <p:nvSpPr>
          <p:cNvPr id="299013" name="Rectangle 10"/>
          <p:cNvSpPr>
            <a:spLocks noChangeArrowheads="1"/>
          </p:cNvSpPr>
          <p:nvPr/>
        </p:nvSpPr>
        <p:spPr bwMode="auto">
          <a:xfrm>
            <a:off x="2209800" y="838200"/>
            <a:ext cx="4648200" cy="4667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en-US" sz="2400" b="1" dirty="0" smtClean="0">
                <a:solidFill>
                  <a:srgbClr val="000000"/>
                </a:solidFill>
                <a:ea typeface="MS PGothic" pitchFamily="34" charset="-128"/>
              </a:rPr>
              <a:t>Définition</a:t>
            </a:r>
            <a:endParaRPr lang="fr-CH" altLang="en-US" sz="2400" b="1" dirty="0">
              <a:solidFill>
                <a:srgbClr val="000000"/>
              </a:solidFill>
              <a:ea typeface="MS PGothic" pitchFamily="34" charset="-128"/>
            </a:endParaRPr>
          </a:p>
        </p:txBody>
      </p:sp>
      <p:pic>
        <p:nvPicPr>
          <p:cNvPr id="299014" name="Picture 16" descr="Earthquake Haiti UN flick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4724400"/>
            <a:ext cx="2743200" cy="183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9015" name="Picture 17" descr="flood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6800" y="4724400"/>
            <a:ext cx="27432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9" name="ZoneTexte 8"/>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240</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5" name="Rectangle 8"/>
          <p:cNvSpPr>
            <a:spLocks noChangeArrowheads="1"/>
          </p:cNvSpPr>
          <p:nvPr/>
        </p:nvSpPr>
        <p:spPr bwMode="auto">
          <a:xfrm>
            <a:off x="2037270" y="242888"/>
            <a:ext cx="4994252"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GB" altLang="en-US" sz="2800" b="1" dirty="0" smtClean="0">
                <a:solidFill>
                  <a:srgbClr val="0000FF"/>
                </a:solidFill>
                <a:ea typeface="MS PGothic" pitchFamily="34" charset="-128"/>
              </a:rPr>
              <a:t>LES CATASTROPHES NATURELLES</a:t>
            </a:r>
            <a:endParaRPr lang="en-GB" altLang="en-US" sz="2800" b="1" dirty="0">
              <a:solidFill>
                <a:srgbClr val="0000FF"/>
              </a:solidFill>
              <a:ea typeface="MS PGothic" pitchFamily="34" charset="-128"/>
            </a:endParaRPr>
          </a:p>
        </p:txBody>
      </p:sp>
      <p:sp>
        <p:nvSpPr>
          <p:cNvPr id="300036" name="Rectangle 5"/>
          <p:cNvSpPr>
            <a:spLocks noChangeArrowheads="1"/>
          </p:cNvSpPr>
          <p:nvPr/>
        </p:nvSpPr>
        <p:spPr bwMode="auto">
          <a:xfrm>
            <a:off x="2209800" y="838200"/>
            <a:ext cx="4648200" cy="4667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en-US" sz="2400" b="1" dirty="0" smtClean="0">
                <a:solidFill>
                  <a:srgbClr val="000000"/>
                </a:solidFill>
                <a:ea typeface="MS PGothic" pitchFamily="34" charset="-128"/>
              </a:rPr>
              <a:t>Caractéristiques</a:t>
            </a:r>
            <a:endParaRPr lang="fr-CH" altLang="en-US" sz="2400" b="1" dirty="0">
              <a:solidFill>
                <a:srgbClr val="000000"/>
              </a:solidFill>
              <a:ea typeface="MS PGothic" pitchFamily="34" charset="-128"/>
            </a:endParaRPr>
          </a:p>
        </p:txBody>
      </p:sp>
      <p:sp>
        <p:nvSpPr>
          <p:cNvPr id="300037" name="Rectangle 6"/>
          <p:cNvSpPr>
            <a:spLocks noChangeArrowheads="1"/>
          </p:cNvSpPr>
          <p:nvPr/>
        </p:nvSpPr>
        <p:spPr bwMode="auto">
          <a:xfrm>
            <a:off x="228600" y="1600200"/>
            <a:ext cx="8915400" cy="4075467"/>
          </a:xfrm>
          <a:prstGeom prst="rect">
            <a:avLst/>
          </a:prstGeom>
          <a:noFill/>
          <a:ln>
            <a:noFill/>
          </a:ln>
          <a:effectLst/>
          <a:extLst>
            <a:ext uri="{909E8E84-426E-40DD-AFC4-6F175D3DCCD1}">
              <a14:hiddenFill xmlns:a14="http://schemas.microsoft.com/office/drawing/2010/main">
                <a:solidFill>
                  <a:srgbClr val="E3E7F5">
                    <a:alpha val="87057"/>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00005" tIns="50796" rIns="100005" bIns="50796">
            <a:spAutoFit/>
          </a:bodyPr>
          <a:lstStyle>
            <a:lvl1pPr defTabSz="1044575" eaLnBrk="0" hangingPunct="0">
              <a:defRPr sz="2000">
                <a:solidFill>
                  <a:schemeClr val="tx1"/>
                </a:solidFill>
                <a:latin typeface="Calibri" pitchFamily="34" charset="0"/>
                <a:cs typeface="Arial" pitchFamily="34" charset="0"/>
              </a:defRPr>
            </a:lvl1pPr>
            <a:lvl2pPr marL="742950" indent="-285750" defTabSz="1044575" eaLnBrk="0" hangingPunct="0">
              <a:defRPr sz="2000">
                <a:solidFill>
                  <a:schemeClr val="tx1"/>
                </a:solidFill>
                <a:latin typeface="Calibri" pitchFamily="34" charset="0"/>
                <a:cs typeface="Arial" pitchFamily="34" charset="0"/>
              </a:defRPr>
            </a:lvl2pPr>
            <a:lvl3pPr marL="1143000" indent="-228600" defTabSz="1044575" eaLnBrk="0" hangingPunct="0">
              <a:defRPr sz="2000">
                <a:solidFill>
                  <a:schemeClr val="tx1"/>
                </a:solidFill>
                <a:latin typeface="Calibri" pitchFamily="34" charset="0"/>
                <a:cs typeface="Arial" pitchFamily="34" charset="0"/>
              </a:defRPr>
            </a:lvl3pPr>
            <a:lvl4pPr marL="1600200" indent="-228600" defTabSz="1044575" eaLnBrk="0" hangingPunct="0">
              <a:defRPr sz="2000">
                <a:solidFill>
                  <a:schemeClr val="tx1"/>
                </a:solidFill>
                <a:latin typeface="Calibri" pitchFamily="34" charset="0"/>
                <a:cs typeface="Arial" pitchFamily="34" charset="0"/>
              </a:defRPr>
            </a:lvl4pPr>
            <a:lvl5pPr marL="2057400" indent="-228600" defTabSz="1044575" eaLnBrk="0" hangingPunct="0">
              <a:defRPr sz="2000">
                <a:solidFill>
                  <a:schemeClr val="tx1"/>
                </a:solidFill>
                <a:latin typeface="Calibri" pitchFamily="34" charset="0"/>
                <a:cs typeface="Arial" pitchFamily="34" charset="0"/>
              </a:defRPr>
            </a:lvl5pPr>
            <a:lvl6pPr marL="25146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110000"/>
              </a:lnSpc>
              <a:buSzPct val="60000"/>
              <a:buFont typeface="Wingdings" pitchFamily="2" charset="2"/>
              <a:buChar char="¥"/>
            </a:pPr>
            <a:r>
              <a:rPr lang="en-US" altLang="en-US" sz="2800" b="1" dirty="0">
                <a:solidFill>
                  <a:srgbClr val="800000"/>
                </a:solidFill>
                <a:ea typeface="MS PGothic" pitchFamily="34" charset="-128"/>
              </a:rPr>
              <a:t> </a:t>
            </a:r>
            <a:r>
              <a:rPr lang="fr-FR" sz="2600" b="1" dirty="0">
                <a:solidFill>
                  <a:srgbClr val="8F0000"/>
                </a:solidFill>
              </a:rPr>
              <a:t>Période minimale de 96 heures de chaos : période critique minimale pour la prise de </a:t>
            </a:r>
            <a:r>
              <a:rPr lang="fr-FR" sz="2600" b="1" dirty="0" smtClean="0">
                <a:solidFill>
                  <a:srgbClr val="8F0000"/>
                </a:solidFill>
              </a:rPr>
              <a:t>décisions</a:t>
            </a:r>
            <a:endParaRPr lang="en-US" altLang="en-US" sz="2600" b="1" dirty="0">
              <a:solidFill>
                <a:srgbClr val="8F0000"/>
              </a:solidFill>
              <a:ea typeface="MS PGothic" pitchFamily="34" charset="-128"/>
            </a:endParaRPr>
          </a:p>
          <a:p>
            <a:pPr eaLnBrk="1" hangingPunct="1">
              <a:lnSpc>
                <a:spcPct val="110000"/>
              </a:lnSpc>
              <a:buSzPct val="60000"/>
              <a:buFont typeface="Wingdings" pitchFamily="2" charset="2"/>
              <a:buChar char="¥"/>
            </a:pPr>
            <a:r>
              <a:rPr lang="en-US" altLang="en-US" sz="2600" b="1" dirty="0">
                <a:solidFill>
                  <a:srgbClr val="C00000"/>
                </a:solidFill>
                <a:ea typeface="MS PGothic" pitchFamily="34" charset="-128"/>
              </a:rPr>
              <a:t> </a:t>
            </a:r>
            <a:r>
              <a:rPr lang="fr-FR" sz="2600" b="1" dirty="0">
                <a:solidFill>
                  <a:srgbClr val="8F0000"/>
                </a:solidFill>
              </a:rPr>
              <a:t>L’eau :  selon toute probabilité, la première </a:t>
            </a:r>
            <a:r>
              <a:rPr lang="fr-FR" sz="2600" b="1" dirty="0" smtClean="0">
                <a:solidFill>
                  <a:srgbClr val="8F0000"/>
                </a:solidFill>
              </a:rPr>
              <a:t>priorité</a:t>
            </a:r>
            <a:endParaRPr lang="en-US" altLang="en-US" sz="2600" b="1" dirty="0">
              <a:solidFill>
                <a:srgbClr val="800000"/>
              </a:solidFill>
              <a:ea typeface="MS PGothic" pitchFamily="34" charset="-128"/>
            </a:endParaRPr>
          </a:p>
          <a:p>
            <a:pPr eaLnBrk="1" hangingPunct="1">
              <a:lnSpc>
                <a:spcPct val="110000"/>
              </a:lnSpc>
              <a:buSzPct val="60000"/>
              <a:buFont typeface="Wingdings" pitchFamily="2" charset="2"/>
              <a:buChar char="¥"/>
            </a:pPr>
            <a:r>
              <a:rPr lang="en-US" altLang="en-US" sz="2600" b="1" dirty="0">
                <a:solidFill>
                  <a:srgbClr val="800000"/>
                </a:solidFill>
                <a:ea typeface="MS PGothic" pitchFamily="34" charset="-128"/>
              </a:rPr>
              <a:t> </a:t>
            </a:r>
            <a:r>
              <a:rPr lang="fr-FR" sz="2600" b="1" dirty="0">
                <a:solidFill>
                  <a:srgbClr val="8F0000"/>
                </a:solidFill>
              </a:rPr>
              <a:t>La nourriture :  Priorité à court terme (dans le cas de tremblements de terre) ou à long terme (dans le cas d’inondations/d’ouragans</a:t>
            </a:r>
            <a:r>
              <a:rPr lang="fr-FR" sz="2600" b="1" dirty="0" smtClean="0">
                <a:solidFill>
                  <a:srgbClr val="8F0000"/>
                </a:solidFill>
              </a:rPr>
              <a:t>)</a:t>
            </a:r>
            <a:endParaRPr lang="en-US" altLang="en-US" sz="2600" b="1" dirty="0">
              <a:solidFill>
                <a:srgbClr val="8F0000"/>
              </a:solidFill>
              <a:ea typeface="MS PGothic" pitchFamily="34" charset="-128"/>
            </a:endParaRPr>
          </a:p>
          <a:p>
            <a:pPr eaLnBrk="1" hangingPunct="1">
              <a:lnSpc>
                <a:spcPct val="110000"/>
              </a:lnSpc>
              <a:buSzPct val="60000"/>
              <a:buFont typeface="Wingdings" pitchFamily="2" charset="2"/>
              <a:buChar char="¥"/>
            </a:pPr>
            <a:r>
              <a:rPr lang="en-US" altLang="en-US" sz="2600" b="1" dirty="0">
                <a:solidFill>
                  <a:srgbClr val="800000"/>
                </a:solidFill>
                <a:ea typeface="MS PGothic" pitchFamily="34" charset="-128"/>
              </a:rPr>
              <a:t> </a:t>
            </a:r>
            <a:r>
              <a:rPr lang="fr-FR" sz="2600" b="1" dirty="0">
                <a:solidFill>
                  <a:srgbClr val="8F0000"/>
                </a:solidFill>
              </a:rPr>
              <a:t>Infrastructures humanitaires : clé de la </a:t>
            </a:r>
            <a:r>
              <a:rPr lang="fr-FR" sz="2600" b="1" dirty="0" smtClean="0">
                <a:solidFill>
                  <a:srgbClr val="8F0000"/>
                </a:solidFill>
              </a:rPr>
              <a:t>transition</a:t>
            </a:r>
          </a:p>
          <a:p>
            <a:pPr eaLnBrk="1" hangingPunct="1">
              <a:lnSpc>
                <a:spcPct val="110000"/>
              </a:lnSpc>
              <a:buSzPct val="60000"/>
              <a:buFont typeface="Wingdings" pitchFamily="2" charset="2"/>
              <a:buChar char="¥"/>
            </a:pPr>
            <a:r>
              <a:rPr lang="en-US" altLang="en-US" sz="2600" b="1" dirty="0" smtClean="0">
                <a:solidFill>
                  <a:srgbClr val="8F0000"/>
                </a:solidFill>
                <a:ea typeface="MS PGothic" pitchFamily="34" charset="-128"/>
              </a:rPr>
              <a:t> </a:t>
            </a:r>
            <a:r>
              <a:rPr lang="fr-FR" sz="2600" b="1" dirty="0" smtClean="0">
                <a:solidFill>
                  <a:srgbClr val="8F0000"/>
                </a:solidFill>
              </a:rPr>
              <a:t>Établissement </a:t>
            </a:r>
            <a:r>
              <a:rPr lang="fr-FR" sz="2600" b="1" dirty="0">
                <a:solidFill>
                  <a:srgbClr val="8F0000"/>
                </a:solidFill>
              </a:rPr>
              <a:t>d’une ligne de contrôle entre tous les acteurs : clé de la coordination</a:t>
            </a:r>
            <a:endParaRPr lang="en-US" altLang="en-US" sz="2600" b="1" dirty="0">
              <a:solidFill>
                <a:srgbClr val="8F0000"/>
              </a:solidFill>
              <a:ea typeface="MS PGothic" pitchFamily="34" charset="-128"/>
            </a:endParaRPr>
          </a:p>
        </p:txBody>
      </p:sp>
      <p:pic>
        <p:nvPicPr>
          <p:cNvPr id="300038" name="Picture 9"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5638800"/>
            <a:ext cx="465138"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039" name="Text Box 8"/>
          <p:cNvSpPr txBox="1">
            <a:spLocks noChangeArrowheads="1"/>
          </p:cNvSpPr>
          <p:nvPr/>
        </p:nvSpPr>
        <p:spPr bwMode="auto">
          <a:xfrm>
            <a:off x="1219200" y="5629275"/>
            <a:ext cx="7696200" cy="841248"/>
          </a:xfrm>
          <a:prstGeom prst="rect">
            <a:avLst/>
          </a:prstGeom>
          <a:noFill/>
          <a:ln>
            <a:noFill/>
          </a:ln>
          <a:effectLst/>
          <a:extLst>
            <a:ext uri="{909E8E84-426E-40DD-AFC4-6F175D3DCCD1}">
              <a14:hiddenFill xmlns:a14="http://schemas.microsoft.com/office/drawing/2010/main">
                <a:solidFill>
                  <a:srgbClr val="E3E7F5">
                    <a:alpha val="87057"/>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00005" tIns="50796" rIns="100005" bIns="50796">
            <a:spAutoFit/>
          </a:bodyPr>
          <a:lstStyle>
            <a:lvl1pPr defTabSz="1044575" eaLnBrk="0" hangingPunct="0">
              <a:defRPr sz="2000">
                <a:solidFill>
                  <a:schemeClr val="tx1"/>
                </a:solidFill>
                <a:latin typeface="Calibri" pitchFamily="34" charset="0"/>
                <a:cs typeface="Arial" pitchFamily="34" charset="0"/>
              </a:defRPr>
            </a:lvl1pPr>
            <a:lvl2pPr marL="742950" indent="-285750" defTabSz="1044575" eaLnBrk="0" hangingPunct="0">
              <a:defRPr sz="2000">
                <a:solidFill>
                  <a:schemeClr val="tx1"/>
                </a:solidFill>
                <a:latin typeface="Calibri" pitchFamily="34" charset="0"/>
                <a:cs typeface="Arial" pitchFamily="34" charset="0"/>
              </a:defRPr>
            </a:lvl2pPr>
            <a:lvl3pPr marL="1143000" indent="-228600" defTabSz="1044575" eaLnBrk="0" hangingPunct="0">
              <a:defRPr sz="2000">
                <a:solidFill>
                  <a:schemeClr val="tx1"/>
                </a:solidFill>
                <a:latin typeface="Calibri" pitchFamily="34" charset="0"/>
                <a:cs typeface="Arial" pitchFamily="34" charset="0"/>
              </a:defRPr>
            </a:lvl3pPr>
            <a:lvl4pPr marL="1600200" indent="-228600" defTabSz="1044575" eaLnBrk="0" hangingPunct="0">
              <a:defRPr sz="2000">
                <a:solidFill>
                  <a:schemeClr val="tx1"/>
                </a:solidFill>
                <a:latin typeface="Calibri" pitchFamily="34" charset="0"/>
                <a:cs typeface="Arial" pitchFamily="34" charset="0"/>
              </a:defRPr>
            </a:lvl4pPr>
            <a:lvl5pPr marL="2057400" indent="-228600" defTabSz="1044575" eaLnBrk="0" hangingPunct="0">
              <a:defRPr sz="2000">
                <a:solidFill>
                  <a:schemeClr val="tx1"/>
                </a:solidFill>
                <a:latin typeface="Calibri" pitchFamily="34" charset="0"/>
                <a:cs typeface="Arial" pitchFamily="34" charset="0"/>
              </a:defRPr>
            </a:lvl5pPr>
            <a:lvl6pPr marL="25146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000000"/>
              </a:buClr>
              <a:buSzPct val="80000"/>
              <a:buFont typeface="Wingdings" pitchFamily="2" charset="2"/>
              <a:buChar char="Ø"/>
            </a:pPr>
            <a:r>
              <a:rPr lang="en-GB" altLang="en-US" sz="2400" b="1" dirty="0">
                <a:solidFill>
                  <a:srgbClr val="000000"/>
                </a:solidFill>
                <a:ea typeface="MS PGothic" pitchFamily="34" charset="-128"/>
              </a:rPr>
              <a:t> </a:t>
            </a:r>
            <a:r>
              <a:rPr lang="fr-FR" sz="2400" b="1" dirty="0"/>
              <a:t>Haïti : Tremblement de terre, Tempête tropicale Isaac, Ouragan Sandy</a:t>
            </a:r>
            <a:r>
              <a:rPr lang="en-GB" altLang="en-US" sz="2400" b="1" dirty="0" smtClean="0">
                <a:solidFill>
                  <a:srgbClr val="000000"/>
                </a:solidFill>
                <a:ea typeface="MS PGothic" pitchFamily="34" charset="-128"/>
              </a:rPr>
              <a:t> </a:t>
            </a:r>
            <a:endParaRPr lang="en-GB" altLang="en-US" sz="2400" b="1" dirty="0">
              <a:solidFill>
                <a:srgbClr val="000000"/>
              </a:solidFill>
              <a:ea typeface="MS PGothic" pitchFamily="34" charset="-128"/>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9" name="ZoneTexte 8"/>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241</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7" name="Text Box 7"/>
          <p:cNvSpPr txBox="1">
            <a:spLocks noChangeArrowheads="1"/>
          </p:cNvSpPr>
          <p:nvPr/>
        </p:nvSpPr>
        <p:spPr bwMode="auto">
          <a:xfrm>
            <a:off x="1806841" y="1609275"/>
            <a:ext cx="5607129" cy="2011750"/>
          </a:xfrm>
          <a:prstGeom prst="rect">
            <a:avLst/>
          </a:prstGeom>
          <a:solidFill>
            <a:srgbClr val="E3E7F5">
              <a:alpha val="83000"/>
            </a:srgbClr>
          </a:solidFill>
          <a:ln w="38100">
            <a:solidFill>
              <a:schemeClr val="accent2"/>
            </a:solidFill>
            <a:miter lim="800000"/>
            <a:headEnd type="none" w="sm" len="sm"/>
            <a:tailEnd type="none" w="sm" len="sm"/>
          </a:ln>
          <a:effectLst>
            <a:outerShdw blurRad="40000" dist="20000" dir="5400000" rotWithShape="0">
              <a:srgbClr val="808080">
                <a:alpha val="37999"/>
              </a:srgbClr>
            </a:outerShdw>
          </a:effectLst>
        </p:spPr>
        <p:txBody>
          <a:bodyPr wrap="square" lIns="87295" tIns="43647" rIns="87295" bIns="43647">
            <a:spAutoFit/>
          </a:bodyPr>
          <a:lstStyle>
            <a:lvl1pPr algn="l" defTabSz="727075"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1pPr>
            <a:lvl2pPr marL="742950" indent="-285750" algn="l" defTabSz="727075"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2pPr>
            <a:lvl3pPr marL="1143000" indent="-228600" algn="l" defTabSz="727075"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3pPr>
            <a:lvl4pPr marL="1600200" indent="-228600" algn="l" defTabSz="727075"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4pPr>
            <a:lvl5pPr marL="2057400" indent="-228600" algn="l" defTabSz="727075"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5pPr>
            <a:lvl6pPr marL="2514600" indent="-228600" defTabSz="727075"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defTabSz="727075"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defTabSz="727075"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defTabSz="727075"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eaLnBrk="1" hangingPunct="1">
              <a:spcBef>
                <a:spcPct val="50000"/>
              </a:spcBef>
              <a:buClr>
                <a:srgbClr val="FFFFFF"/>
              </a:buClr>
              <a:buNone/>
              <a:defRPr/>
            </a:pPr>
            <a:r>
              <a:rPr lang="fr-FR" sz="2200" b="1" u="sng" dirty="0">
                <a:solidFill>
                  <a:srgbClr val="00269E"/>
                </a:solidFill>
              </a:rPr>
              <a:t>Suivi d’urgence</a:t>
            </a:r>
            <a:r>
              <a:rPr lang="en-US" altLang="en-US" sz="2200" b="1" u="sng" dirty="0" smtClean="0">
                <a:solidFill>
                  <a:srgbClr val="333399"/>
                </a:solidFill>
                <a:ea typeface="MS PGothic" pitchFamily="34" charset="-128"/>
                <a:sym typeface="Times New Roman" pitchFamily="18" charset="0"/>
              </a:rPr>
              <a:t> </a:t>
            </a:r>
          </a:p>
          <a:p>
            <a:pPr eaLnBrk="1" hangingPunct="1">
              <a:spcBef>
                <a:spcPts val="600"/>
              </a:spcBef>
              <a:buClr>
                <a:srgbClr val="002060"/>
              </a:buClr>
              <a:buFont typeface="Arial" pitchFamily="34" charset="0"/>
              <a:buChar char="•"/>
              <a:defRPr/>
            </a:pPr>
            <a:r>
              <a:rPr lang="en-US" altLang="en-US" sz="2200" dirty="0" smtClean="0">
                <a:solidFill>
                  <a:srgbClr val="00269E"/>
                </a:solidFill>
                <a:ea typeface="MS PGothic" pitchFamily="34" charset="-128"/>
                <a:sym typeface="Times New Roman" pitchFamily="18" charset="0"/>
              </a:rPr>
              <a:t> </a:t>
            </a:r>
            <a:r>
              <a:rPr lang="fr-FR" sz="2200" dirty="0">
                <a:solidFill>
                  <a:srgbClr val="00269E"/>
                </a:solidFill>
              </a:rPr>
              <a:t>Bureaux régionaux et de pays de l’OCHA</a:t>
            </a:r>
            <a:endParaRPr lang="en-US" altLang="en-US" sz="2200" dirty="0" smtClean="0">
              <a:solidFill>
                <a:srgbClr val="00269E"/>
              </a:solidFill>
              <a:ea typeface="MS PGothic" pitchFamily="34" charset="-128"/>
              <a:sym typeface="Times New Roman" pitchFamily="18" charset="0"/>
            </a:endParaRPr>
          </a:p>
          <a:p>
            <a:pPr eaLnBrk="1" hangingPunct="1">
              <a:spcBef>
                <a:spcPts val="600"/>
              </a:spcBef>
              <a:buClr>
                <a:srgbClr val="002060"/>
              </a:buClr>
              <a:buFont typeface="Arial" pitchFamily="34" charset="0"/>
              <a:buChar char="•"/>
              <a:defRPr/>
            </a:pPr>
            <a:r>
              <a:rPr lang="en-US" altLang="en-US" sz="2200" dirty="0" smtClean="0">
                <a:solidFill>
                  <a:srgbClr val="00269E"/>
                </a:solidFill>
                <a:ea typeface="MS PGothic" pitchFamily="34" charset="-128"/>
                <a:sym typeface="Times New Roman" pitchFamily="18" charset="0"/>
              </a:rPr>
              <a:t> </a:t>
            </a:r>
            <a:r>
              <a:rPr lang="fr-FR" sz="2200" dirty="0">
                <a:solidFill>
                  <a:srgbClr val="00269E"/>
                </a:solidFill>
              </a:rPr>
              <a:t>Structure du Siège</a:t>
            </a:r>
            <a:endParaRPr lang="en-US" altLang="en-US" sz="2200" dirty="0" smtClean="0">
              <a:solidFill>
                <a:srgbClr val="00269E"/>
              </a:solidFill>
              <a:ea typeface="MS PGothic" pitchFamily="34" charset="-128"/>
              <a:sym typeface="Times New Roman" pitchFamily="18" charset="0"/>
            </a:endParaRPr>
          </a:p>
          <a:p>
            <a:pPr eaLnBrk="1" hangingPunct="1">
              <a:spcBef>
                <a:spcPts val="600"/>
              </a:spcBef>
              <a:buClr>
                <a:srgbClr val="002060"/>
              </a:buClr>
              <a:buFont typeface="Arial" pitchFamily="34" charset="0"/>
              <a:buChar char="•"/>
              <a:defRPr/>
            </a:pPr>
            <a:r>
              <a:rPr lang="en-US" altLang="en-US" sz="2200" dirty="0" smtClean="0">
                <a:solidFill>
                  <a:srgbClr val="00269E"/>
                </a:solidFill>
                <a:ea typeface="MS PGothic" pitchFamily="34" charset="-128"/>
                <a:sym typeface="Times New Roman" pitchFamily="18" charset="0"/>
              </a:rPr>
              <a:t> </a:t>
            </a:r>
            <a:r>
              <a:rPr lang="fr-FR" sz="2200" dirty="0">
                <a:solidFill>
                  <a:srgbClr val="00269E"/>
                </a:solidFill>
              </a:rPr>
              <a:t>Permanence 24 heures sur 24 et 7 jours sur 7 au niveau du Siège</a:t>
            </a:r>
            <a:endParaRPr lang="en-US" altLang="en-US" sz="2200" dirty="0" smtClean="0">
              <a:solidFill>
                <a:srgbClr val="00269E"/>
              </a:solidFill>
              <a:ea typeface="MS PGothic" pitchFamily="34" charset="-128"/>
              <a:sym typeface="Times New Roman" pitchFamily="18" charset="0"/>
            </a:endParaRPr>
          </a:p>
        </p:txBody>
      </p:sp>
      <p:sp>
        <p:nvSpPr>
          <p:cNvPr id="158724" name="Text Box 4"/>
          <p:cNvSpPr txBox="1">
            <a:spLocks noChangeArrowheads="1"/>
          </p:cNvSpPr>
          <p:nvPr/>
        </p:nvSpPr>
        <p:spPr bwMode="auto">
          <a:xfrm>
            <a:off x="381000" y="3939910"/>
            <a:ext cx="8382000" cy="2242582"/>
          </a:xfrm>
          <a:prstGeom prst="rect">
            <a:avLst/>
          </a:prstGeom>
          <a:solidFill>
            <a:srgbClr val="E3E7F5">
              <a:alpha val="88000"/>
            </a:srgbClr>
          </a:solidFill>
          <a:ln w="38100">
            <a:solidFill>
              <a:schemeClr val="accent2"/>
            </a:solidFill>
            <a:miter lim="800000"/>
            <a:headEnd type="none" w="sm" len="sm"/>
            <a:tailEnd type="none" w="sm" len="sm"/>
          </a:ln>
          <a:effectLst/>
        </p:spPr>
        <p:txBody>
          <a:bodyPr lIns="87295" tIns="43647" rIns="87295" bIns="43647">
            <a:spAutoFit/>
          </a:bodyPr>
          <a:lstStyle>
            <a:lvl1pPr algn="l" defTabSz="727075"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1pPr>
            <a:lvl2pPr marL="742950" indent="-285750" algn="l" defTabSz="727075"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2pPr>
            <a:lvl3pPr marL="1143000" indent="-228600" algn="l" defTabSz="727075"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3pPr>
            <a:lvl4pPr marL="1600200" indent="-228600" algn="l" defTabSz="727075"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4pPr>
            <a:lvl5pPr marL="2057400" indent="-228600" algn="l" defTabSz="727075"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5pPr>
            <a:lvl6pPr marL="2514600" indent="-228600" defTabSz="727075"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defTabSz="727075"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defTabSz="727075"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defTabSz="727075"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eaLnBrk="1" hangingPunct="1">
              <a:spcBef>
                <a:spcPts val="600"/>
              </a:spcBef>
              <a:spcAft>
                <a:spcPts val="600"/>
              </a:spcAft>
              <a:buClr>
                <a:srgbClr val="FFFFFF"/>
              </a:buClr>
              <a:buNone/>
              <a:defRPr/>
            </a:pPr>
            <a:r>
              <a:rPr lang="fr-FR" sz="2400" b="1" u="sng" dirty="0">
                <a:solidFill>
                  <a:srgbClr val="00269E"/>
                </a:solidFill>
              </a:rPr>
              <a:t>Alerte, échange d’informations en temps réel, mobilisation, suivi à long terme</a:t>
            </a:r>
            <a:endParaRPr lang="en-GB" altLang="en-US" sz="2400" b="1" u="sng" dirty="0" smtClean="0">
              <a:solidFill>
                <a:srgbClr val="00269E"/>
              </a:solidFill>
              <a:ea typeface="ヒラギノ角ゴ ProN W3"/>
              <a:cs typeface="ヒラギノ角ゴ ProN W3"/>
              <a:sym typeface="Times New Roman" pitchFamily="18" charset="0"/>
            </a:endParaRPr>
          </a:p>
          <a:p>
            <a:pPr eaLnBrk="1" hangingPunct="1">
              <a:spcBef>
                <a:spcPts val="600"/>
              </a:spcBef>
              <a:buClr>
                <a:srgbClr val="002060"/>
              </a:buClr>
              <a:buFont typeface="Arial" pitchFamily="34" charset="0"/>
              <a:buChar char="•"/>
              <a:defRPr/>
            </a:pPr>
            <a:r>
              <a:rPr lang="en-GB" altLang="en-US" sz="2400" dirty="0" smtClean="0">
                <a:solidFill>
                  <a:srgbClr val="000000"/>
                </a:solidFill>
                <a:ea typeface="ヒラギノ角ゴ ProN W3"/>
                <a:cs typeface="ヒラギノ角ゴ ProN W3"/>
                <a:sym typeface="Times New Roman" pitchFamily="18" charset="0"/>
              </a:rPr>
              <a:t> </a:t>
            </a:r>
            <a:r>
              <a:rPr lang="fr-FR" sz="2400" dirty="0"/>
              <a:t>Système mondial d’alerte en cas de catastrophe (GDACS)</a:t>
            </a:r>
            <a:r>
              <a:rPr lang="en-GB" altLang="en-US" sz="2400" dirty="0" smtClean="0">
                <a:solidFill>
                  <a:srgbClr val="000000"/>
                </a:solidFill>
                <a:effectLst>
                  <a:outerShdw blurRad="38100" dist="38100" dir="2700000" algn="tl">
                    <a:srgbClr val="FFFFFF"/>
                  </a:outerShdw>
                </a:effectLst>
                <a:ea typeface="ヒラギノ角ゴ ProN W3"/>
                <a:cs typeface="ヒラギノ角ゴ ProN W3"/>
                <a:sym typeface="Times New Roman" pitchFamily="18" charset="0"/>
              </a:rPr>
              <a:t> </a:t>
            </a:r>
          </a:p>
          <a:p>
            <a:pPr eaLnBrk="1" hangingPunct="1">
              <a:spcBef>
                <a:spcPts val="600"/>
              </a:spcBef>
              <a:buClr>
                <a:srgbClr val="002060"/>
              </a:buClr>
              <a:buFont typeface="Arial" pitchFamily="34" charset="0"/>
              <a:buChar char="•"/>
              <a:defRPr/>
            </a:pPr>
            <a:r>
              <a:rPr lang="en-GB" altLang="en-US" sz="2400" dirty="0" smtClean="0">
                <a:solidFill>
                  <a:srgbClr val="000000"/>
                </a:solidFill>
                <a:ea typeface="ヒラギノ角ゴ ProN W3"/>
                <a:cs typeface="ヒラギノ角ゴ ProN W3"/>
                <a:sym typeface="Times New Roman" pitchFamily="18" charset="0"/>
              </a:rPr>
              <a:t> </a:t>
            </a:r>
            <a:r>
              <a:rPr lang="fr-FR" sz="2400" dirty="0"/>
              <a:t>Centre local de coordination des opérations (V – OSOCC)</a:t>
            </a:r>
            <a:r>
              <a:rPr lang="en-GB" altLang="en-US" sz="2400" dirty="0" smtClean="0">
                <a:solidFill>
                  <a:srgbClr val="000000"/>
                </a:solidFill>
                <a:ea typeface="ヒラギノ角ゴ ProN W3"/>
                <a:cs typeface="ヒラギノ角ゴ ProN W3"/>
                <a:sym typeface="Times New Roman" pitchFamily="18" charset="0"/>
              </a:rPr>
              <a:t>  </a:t>
            </a:r>
          </a:p>
          <a:p>
            <a:pPr eaLnBrk="1" hangingPunct="1">
              <a:spcBef>
                <a:spcPts val="600"/>
              </a:spcBef>
              <a:buClr>
                <a:srgbClr val="002060"/>
              </a:buClr>
              <a:buFont typeface="Arial" pitchFamily="34" charset="0"/>
              <a:buChar char="•"/>
              <a:defRPr/>
            </a:pPr>
            <a:r>
              <a:rPr lang="en-GB" altLang="en-US" sz="2400" dirty="0" smtClean="0">
                <a:ea typeface="ヒラギノ角ゴ ProN W3"/>
                <a:cs typeface="ヒラギノ角ゴ ProN W3"/>
                <a:sym typeface="Times New Roman" pitchFamily="18" charset="0"/>
              </a:rPr>
              <a:t> </a:t>
            </a:r>
            <a:r>
              <a:rPr lang="fr-FR" sz="2400" dirty="0" err="1"/>
              <a:t>ReliefWeb</a:t>
            </a:r>
            <a:r>
              <a:rPr lang="fr-FR" sz="2400" dirty="0"/>
              <a:t> (site relatif aux secours) : </a:t>
            </a:r>
            <a:r>
              <a:rPr lang="fr-FR" sz="2400" u="sng" dirty="0">
                <a:hlinkClick r:id="rId3"/>
              </a:rPr>
              <a:t>http://reliefweb.int</a:t>
            </a:r>
            <a:endParaRPr lang="en-GB" altLang="en-US" sz="2400" u="sng" dirty="0" smtClean="0">
              <a:ea typeface="ヒラギノ角ゴ ProN W3"/>
              <a:cs typeface="ヒラギノ角ゴ ProN W3"/>
              <a:sym typeface="Times New Roman" pitchFamily="18" charset="0"/>
            </a:endParaRPr>
          </a:p>
        </p:txBody>
      </p:sp>
      <p:sp>
        <p:nvSpPr>
          <p:cNvPr id="301061" name="Rectangle 6"/>
          <p:cNvSpPr>
            <a:spLocks noChangeArrowheads="1"/>
          </p:cNvSpPr>
          <p:nvPr/>
        </p:nvSpPr>
        <p:spPr bwMode="auto">
          <a:xfrm>
            <a:off x="1922055" y="304800"/>
            <a:ext cx="525073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a:ea typeface="MS PGothic" pitchFamily="34" charset="-128"/>
              </a:rPr>
              <a:t>LES CATASTROPHES NATURELLES</a:t>
            </a:r>
          </a:p>
        </p:txBody>
      </p:sp>
      <p:sp>
        <p:nvSpPr>
          <p:cNvPr id="301062" name="Rectangle 11"/>
          <p:cNvSpPr>
            <a:spLocks noChangeArrowheads="1"/>
          </p:cNvSpPr>
          <p:nvPr/>
        </p:nvSpPr>
        <p:spPr bwMode="auto">
          <a:xfrm>
            <a:off x="1691625" y="838200"/>
            <a:ext cx="5800162" cy="533471"/>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E3E7F5">
                    <a:alpha val="87057"/>
                  </a:srgbClr>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100005" tIns="50796" rIns="100005" bIns="50796">
            <a:spAutoFit/>
          </a:bodyPr>
          <a:lstStyle>
            <a:lvl1pPr defTabSz="1044575" eaLnBrk="0" hangingPunct="0">
              <a:defRPr sz="2000">
                <a:solidFill>
                  <a:schemeClr val="tx1"/>
                </a:solidFill>
                <a:latin typeface="Calibri" pitchFamily="34" charset="0"/>
                <a:cs typeface="Arial" pitchFamily="34" charset="0"/>
              </a:defRPr>
            </a:lvl1pPr>
            <a:lvl2pPr marL="742950" indent="-285750" defTabSz="1044575" eaLnBrk="0" hangingPunct="0">
              <a:defRPr sz="2000">
                <a:solidFill>
                  <a:schemeClr val="tx1"/>
                </a:solidFill>
                <a:latin typeface="Calibri" pitchFamily="34" charset="0"/>
                <a:cs typeface="Arial" pitchFamily="34" charset="0"/>
              </a:defRPr>
            </a:lvl2pPr>
            <a:lvl3pPr marL="1143000" indent="-228600" defTabSz="1044575" eaLnBrk="0" hangingPunct="0">
              <a:defRPr sz="2000">
                <a:solidFill>
                  <a:schemeClr val="tx1"/>
                </a:solidFill>
                <a:latin typeface="Calibri" pitchFamily="34" charset="0"/>
                <a:cs typeface="Arial" pitchFamily="34" charset="0"/>
              </a:defRPr>
            </a:lvl3pPr>
            <a:lvl4pPr marL="1600200" indent="-228600" defTabSz="1044575" eaLnBrk="0" hangingPunct="0">
              <a:defRPr sz="2000">
                <a:solidFill>
                  <a:schemeClr val="tx1"/>
                </a:solidFill>
                <a:latin typeface="Calibri" pitchFamily="34" charset="0"/>
                <a:cs typeface="Arial" pitchFamily="34" charset="0"/>
              </a:defRPr>
            </a:lvl4pPr>
            <a:lvl5pPr marL="2057400" indent="-228600" defTabSz="1044575" eaLnBrk="0" hangingPunct="0">
              <a:defRPr sz="2000">
                <a:solidFill>
                  <a:schemeClr val="tx1"/>
                </a:solidFill>
                <a:latin typeface="Calibri" pitchFamily="34" charset="0"/>
                <a:cs typeface="Arial" pitchFamily="34" charset="0"/>
              </a:defRPr>
            </a:lvl5pPr>
            <a:lvl6pPr marL="25146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r>
              <a:rPr lang="fr-FR" sz="2800" b="1" dirty="0"/>
              <a:t>Instruments d’intervention de l’OCHA</a:t>
            </a:r>
            <a:endParaRPr lang="en-GB" altLang="en-US" sz="2800" b="1" dirty="0">
              <a:solidFill>
                <a:srgbClr val="000000"/>
              </a:solidFill>
              <a:ea typeface="MS PGothic" pitchFamily="34" charset="-128"/>
            </a:endParaRPr>
          </a:p>
        </p:txBody>
      </p:sp>
      <p:sp>
        <p:nvSpPr>
          <p:cNvPr id="7" name="ZoneTexte 6"/>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8" name="ZoneTexte 7"/>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242</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2" name="Picture 5" descr="GDAC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47800"/>
            <a:ext cx="891540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2083" name="Rectangle 6"/>
          <p:cNvSpPr>
            <a:spLocks noChangeArrowheads="1"/>
          </p:cNvSpPr>
          <p:nvPr/>
        </p:nvSpPr>
        <p:spPr bwMode="auto">
          <a:xfrm>
            <a:off x="297884" y="838200"/>
            <a:ext cx="8613881" cy="533471"/>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E3E7F5">
                    <a:alpha val="87057"/>
                  </a:srgbClr>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100005" tIns="50796" rIns="100005" bIns="50796">
            <a:spAutoFit/>
          </a:bodyPr>
          <a:lstStyle>
            <a:lvl1pPr defTabSz="1044575" eaLnBrk="0" hangingPunct="0">
              <a:defRPr sz="2000">
                <a:solidFill>
                  <a:schemeClr val="tx1"/>
                </a:solidFill>
                <a:latin typeface="Calibri" pitchFamily="34" charset="0"/>
                <a:cs typeface="Arial" pitchFamily="34" charset="0"/>
              </a:defRPr>
            </a:lvl1pPr>
            <a:lvl2pPr marL="742950" indent="-285750" defTabSz="1044575" eaLnBrk="0" hangingPunct="0">
              <a:defRPr sz="2000">
                <a:solidFill>
                  <a:schemeClr val="tx1"/>
                </a:solidFill>
                <a:latin typeface="Calibri" pitchFamily="34" charset="0"/>
                <a:cs typeface="Arial" pitchFamily="34" charset="0"/>
              </a:defRPr>
            </a:lvl2pPr>
            <a:lvl3pPr marL="1143000" indent="-228600" defTabSz="1044575" eaLnBrk="0" hangingPunct="0">
              <a:defRPr sz="2000">
                <a:solidFill>
                  <a:schemeClr val="tx1"/>
                </a:solidFill>
                <a:latin typeface="Calibri" pitchFamily="34" charset="0"/>
                <a:cs typeface="Arial" pitchFamily="34" charset="0"/>
              </a:defRPr>
            </a:lvl3pPr>
            <a:lvl4pPr marL="1600200" indent="-228600" defTabSz="1044575" eaLnBrk="0" hangingPunct="0">
              <a:defRPr sz="2000">
                <a:solidFill>
                  <a:schemeClr val="tx1"/>
                </a:solidFill>
                <a:latin typeface="Calibri" pitchFamily="34" charset="0"/>
                <a:cs typeface="Arial" pitchFamily="34" charset="0"/>
              </a:defRPr>
            </a:lvl4pPr>
            <a:lvl5pPr marL="2057400" indent="-228600" defTabSz="1044575" eaLnBrk="0" hangingPunct="0">
              <a:defRPr sz="2000">
                <a:solidFill>
                  <a:schemeClr val="tx1"/>
                </a:solidFill>
                <a:latin typeface="Calibri" pitchFamily="34" charset="0"/>
                <a:cs typeface="Arial" pitchFamily="34" charset="0"/>
              </a:defRPr>
            </a:lvl5pPr>
            <a:lvl6pPr marL="25146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r>
              <a:rPr lang="fr-FR" sz="2800" b="1" dirty="0"/>
              <a:t>Système mondial d’alerte en cas de catastrophe (GDACS)</a:t>
            </a:r>
            <a:endParaRPr lang="en-GB" altLang="en-US" sz="2800" b="1" dirty="0">
              <a:solidFill>
                <a:srgbClr val="000000"/>
              </a:solidFill>
              <a:ea typeface="MS PGothic" pitchFamily="34" charset="-128"/>
              <a:sym typeface="Times New Roman" pitchFamily="18" charset="0"/>
            </a:endParaRPr>
          </a:p>
        </p:txBody>
      </p:sp>
      <p:sp>
        <p:nvSpPr>
          <p:cNvPr id="302084" name="Rectangle 6"/>
          <p:cNvSpPr>
            <a:spLocks noChangeArrowheads="1"/>
          </p:cNvSpPr>
          <p:nvPr/>
        </p:nvSpPr>
        <p:spPr bwMode="auto">
          <a:xfrm>
            <a:off x="1932807" y="304800"/>
            <a:ext cx="525073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a:ea typeface="MS PGothic" pitchFamily="34" charset="-128"/>
              </a:rPr>
              <a:t>LES CATASTROPHES NATURELLES</a:t>
            </a:r>
            <a:endParaRPr lang="en-GB" altLang="en-US" sz="2800" b="1" dirty="0">
              <a:solidFill>
                <a:srgbClr val="000000"/>
              </a:solidFill>
              <a:ea typeface="MS PGothic" pitchFamily="34" charset="-128"/>
            </a:endParaRPr>
          </a:p>
        </p:txBody>
      </p:sp>
      <p:sp>
        <p:nvSpPr>
          <p:cNvPr id="5" name="ZoneTexte 4"/>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ZoneTexte 6"/>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243</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7" name="Rectangle 3"/>
          <p:cNvSpPr>
            <a:spLocks noGrp="1" noChangeArrowheads="1"/>
          </p:cNvSpPr>
          <p:nvPr>
            <p:ph type="body" idx="4294967295"/>
          </p:nvPr>
        </p:nvSpPr>
        <p:spPr bwMode="auto">
          <a:xfrm>
            <a:off x="228600" y="1524000"/>
            <a:ext cx="8229600" cy="4525963"/>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117475" indent="-7938">
              <a:lnSpc>
                <a:spcPct val="90000"/>
              </a:lnSpc>
              <a:spcAft>
                <a:spcPts val="600"/>
              </a:spcAft>
              <a:buFont typeface="Wingdings" pitchFamily="2" charset="2"/>
              <a:buChar char="ð"/>
            </a:pPr>
            <a:r>
              <a:rPr lang="en-GB" altLang="en-US" sz="2400" dirty="0" smtClean="0">
                <a:latin typeface="Calibri" pitchFamily="34" charset="0"/>
              </a:rPr>
              <a:t> </a:t>
            </a:r>
            <a:r>
              <a:rPr lang="fr-FR" sz="2400" dirty="0">
                <a:latin typeface="Calibri" panose="020F0502020204030204" pitchFamily="34" charset="0"/>
              </a:rPr>
              <a:t>Au niveau national, en supposant que le pays hôte ait mis en place sa propre « Structure nationale de coordination </a:t>
            </a:r>
            <a:r>
              <a:rPr lang="fr-FR" sz="2400" dirty="0" smtClean="0">
                <a:latin typeface="Calibri" panose="020F0502020204030204" pitchFamily="34" charset="0"/>
              </a:rPr>
              <a:t>»</a:t>
            </a:r>
            <a:endParaRPr lang="en-GB" altLang="en-US" sz="2400" dirty="0" smtClean="0">
              <a:latin typeface="Calibri" pitchFamily="34" charset="0"/>
            </a:endParaRPr>
          </a:p>
          <a:p>
            <a:pPr marL="117475" indent="-7938">
              <a:lnSpc>
                <a:spcPct val="90000"/>
              </a:lnSpc>
              <a:buFontTx/>
              <a:buNone/>
            </a:pPr>
            <a:endParaRPr lang="en-GB" altLang="en-US" sz="2000" dirty="0" smtClean="0">
              <a:latin typeface="Calibri" pitchFamily="34" charset="0"/>
            </a:endParaRPr>
          </a:p>
          <a:p>
            <a:pPr marL="117475" indent="-7938">
              <a:lnSpc>
                <a:spcPct val="90000"/>
              </a:lnSpc>
              <a:buFontTx/>
              <a:buNone/>
            </a:pPr>
            <a:endParaRPr lang="en-GB" altLang="en-US" sz="2000" dirty="0" smtClean="0">
              <a:latin typeface="Calibri" pitchFamily="34" charset="0"/>
            </a:endParaRPr>
          </a:p>
          <a:p>
            <a:pPr marL="117475" indent="-7938">
              <a:lnSpc>
                <a:spcPct val="90000"/>
              </a:lnSpc>
              <a:buFontTx/>
              <a:buNone/>
            </a:pPr>
            <a:endParaRPr lang="en-GB" altLang="en-US" sz="2000" dirty="0" smtClean="0">
              <a:latin typeface="Calibri" pitchFamily="34" charset="0"/>
            </a:endParaRPr>
          </a:p>
          <a:p>
            <a:pPr marL="117475" indent="-7938">
              <a:lnSpc>
                <a:spcPct val="90000"/>
              </a:lnSpc>
              <a:buFontTx/>
              <a:buNone/>
            </a:pPr>
            <a:endParaRPr lang="en-GB" altLang="en-US" sz="2000" dirty="0" smtClean="0">
              <a:latin typeface="Calibri" pitchFamily="34" charset="0"/>
            </a:endParaRPr>
          </a:p>
          <a:p>
            <a:pPr marL="117475" indent="-7938">
              <a:lnSpc>
                <a:spcPct val="90000"/>
              </a:lnSpc>
              <a:buFontTx/>
              <a:buNone/>
            </a:pPr>
            <a:endParaRPr lang="en-GB" altLang="en-US" sz="2000" dirty="0" smtClean="0">
              <a:latin typeface="Calibri" pitchFamily="34" charset="0"/>
            </a:endParaRPr>
          </a:p>
          <a:p>
            <a:pPr marL="117475" indent="-7938">
              <a:lnSpc>
                <a:spcPct val="90000"/>
              </a:lnSpc>
              <a:buFontTx/>
              <a:buNone/>
            </a:pPr>
            <a:endParaRPr lang="en-GB" altLang="en-US" sz="2000" dirty="0" smtClean="0">
              <a:latin typeface="Calibri" pitchFamily="34" charset="0"/>
            </a:endParaRPr>
          </a:p>
          <a:p>
            <a:pPr marL="117475" indent="-7938" eaLnBrk="1" hangingPunct="1">
              <a:lnSpc>
                <a:spcPct val="90000"/>
              </a:lnSpc>
              <a:spcBef>
                <a:spcPct val="0"/>
              </a:spcBef>
              <a:buFont typeface="Wingdings" pitchFamily="2" charset="2"/>
              <a:buChar char="ð"/>
            </a:pPr>
            <a:endParaRPr lang="en-US" altLang="en-US" sz="2000" b="1" dirty="0" smtClean="0">
              <a:latin typeface="Calibri" pitchFamily="34" charset="0"/>
              <a:sym typeface="Times" pitchFamily="18" charset="0"/>
            </a:endParaRPr>
          </a:p>
          <a:p>
            <a:pPr marL="117475" indent="-7938" eaLnBrk="1" hangingPunct="1">
              <a:lnSpc>
                <a:spcPct val="90000"/>
              </a:lnSpc>
              <a:spcBef>
                <a:spcPct val="0"/>
              </a:spcBef>
              <a:buFont typeface="Wingdings" pitchFamily="2" charset="2"/>
              <a:buChar char="ð"/>
            </a:pPr>
            <a:endParaRPr lang="en-US" altLang="en-US" sz="2000" b="1" dirty="0">
              <a:latin typeface="Calibri" pitchFamily="34" charset="0"/>
              <a:sym typeface="Times" pitchFamily="18" charset="0"/>
            </a:endParaRPr>
          </a:p>
          <a:p>
            <a:pPr marL="109537" indent="0" eaLnBrk="1" hangingPunct="1">
              <a:lnSpc>
                <a:spcPct val="90000"/>
              </a:lnSpc>
              <a:spcBef>
                <a:spcPct val="0"/>
              </a:spcBef>
              <a:buNone/>
            </a:pPr>
            <a:r>
              <a:rPr lang="en-US" altLang="en-US" sz="2000" b="1" dirty="0" smtClean="0">
                <a:latin typeface="Calibri" pitchFamily="34" charset="0"/>
                <a:sym typeface="Times" pitchFamily="18" charset="0"/>
              </a:rPr>
              <a:t> </a:t>
            </a:r>
          </a:p>
          <a:p>
            <a:pPr marL="117475" indent="-7938" eaLnBrk="1" hangingPunct="1">
              <a:lnSpc>
                <a:spcPct val="90000"/>
              </a:lnSpc>
              <a:spcBef>
                <a:spcPct val="0"/>
              </a:spcBef>
              <a:buFont typeface="Wingdings" pitchFamily="2" charset="2"/>
              <a:buChar char="ð"/>
            </a:pPr>
            <a:endParaRPr lang="fr-FR" sz="2000" b="1" dirty="0" smtClean="0">
              <a:latin typeface="Calibri" panose="020F0502020204030204" pitchFamily="34" charset="0"/>
            </a:endParaRPr>
          </a:p>
          <a:p>
            <a:pPr marL="117475" indent="-7938" eaLnBrk="1" hangingPunct="1">
              <a:lnSpc>
                <a:spcPct val="90000"/>
              </a:lnSpc>
              <a:spcBef>
                <a:spcPct val="0"/>
              </a:spcBef>
              <a:buFont typeface="Wingdings" pitchFamily="2" charset="2"/>
              <a:buChar char="ð"/>
            </a:pPr>
            <a:endParaRPr lang="fr-FR" sz="2000" b="1" dirty="0" smtClean="0">
              <a:latin typeface="Calibri" panose="020F0502020204030204" pitchFamily="34" charset="0"/>
            </a:endParaRPr>
          </a:p>
          <a:p>
            <a:pPr marL="117475" indent="-7938" eaLnBrk="1" hangingPunct="1">
              <a:lnSpc>
                <a:spcPct val="90000"/>
              </a:lnSpc>
              <a:spcBef>
                <a:spcPct val="0"/>
              </a:spcBef>
              <a:buFont typeface="Wingdings" pitchFamily="2" charset="2"/>
              <a:buChar char="ð"/>
            </a:pPr>
            <a:endParaRPr lang="fr-FR" sz="2000" b="1" dirty="0">
              <a:latin typeface="Calibri" panose="020F0502020204030204" pitchFamily="34" charset="0"/>
            </a:endParaRPr>
          </a:p>
          <a:p>
            <a:pPr marL="117475" indent="-7938" eaLnBrk="1" hangingPunct="1">
              <a:lnSpc>
                <a:spcPct val="90000"/>
              </a:lnSpc>
              <a:spcBef>
                <a:spcPct val="0"/>
              </a:spcBef>
              <a:buFont typeface="Wingdings" pitchFamily="2" charset="2"/>
              <a:buChar char="ð"/>
            </a:pPr>
            <a:r>
              <a:rPr lang="fr-FR" sz="2000" b="1" dirty="0" smtClean="0">
                <a:latin typeface="Calibri" panose="020F0502020204030204" pitchFamily="34" charset="0"/>
              </a:rPr>
              <a:t>L’OSOCC </a:t>
            </a:r>
            <a:r>
              <a:rPr lang="fr-FR" sz="2000" b="1" dirty="0">
                <a:latin typeface="Calibri" panose="020F0502020204030204" pitchFamily="34" charset="0"/>
              </a:rPr>
              <a:t>constitue un complément aux structures de coordination de l’ONU existantes, ainsi qu’à celles du pays hôte, le cas échéant</a:t>
            </a:r>
            <a:endParaRPr lang="en-GB" altLang="en-US" sz="2000" b="1" dirty="0" smtClean="0">
              <a:latin typeface="Calibri" pitchFamily="34" charset="0"/>
              <a:sym typeface="Times" pitchFamily="18" charset="0"/>
            </a:endParaRPr>
          </a:p>
        </p:txBody>
      </p:sp>
      <p:sp>
        <p:nvSpPr>
          <p:cNvPr id="303108" name="Rectangle 7"/>
          <p:cNvSpPr>
            <a:spLocks noChangeArrowheads="1"/>
          </p:cNvSpPr>
          <p:nvPr/>
        </p:nvSpPr>
        <p:spPr bwMode="auto">
          <a:xfrm>
            <a:off x="571572" y="914400"/>
            <a:ext cx="8032953" cy="455886"/>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E3E7F5">
                    <a:alpha val="87057"/>
                  </a:srgbClr>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100005" tIns="50796" rIns="100005" bIns="50796">
            <a:spAutoFit/>
          </a:bodyPr>
          <a:lstStyle>
            <a:lvl1pPr defTabSz="1044575" eaLnBrk="0" hangingPunct="0">
              <a:defRPr sz="2000">
                <a:solidFill>
                  <a:schemeClr val="tx1"/>
                </a:solidFill>
                <a:latin typeface="Calibri" pitchFamily="34" charset="0"/>
                <a:cs typeface="Arial" pitchFamily="34" charset="0"/>
              </a:defRPr>
            </a:lvl1pPr>
            <a:lvl2pPr marL="742950" indent="-285750" defTabSz="1044575" eaLnBrk="0" hangingPunct="0">
              <a:defRPr sz="2000">
                <a:solidFill>
                  <a:schemeClr val="tx1"/>
                </a:solidFill>
                <a:latin typeface="Calibri" pitchFamily="34" charset="0"/>
                <a:cs typeface="Arial" pitchFamily="34" charset="0"/>
              </a:defRPr>
            </a:lvl2pPr>
            <a:lvl3pPr marL="1143000" indent="-228600" defTabSz="1044575" eaLnBrk="0" hangingPunct="0">
              <a:defRPr sz="2000">
                <a:solidFill>
                  <a:schemeClr val="tx1"/>
                </a:solidFill>
                <a:latin typeface="Calibri" pitchFamily="34" charset="0"/>
                <a:cs typeface="Arial" pitchFamily="34" charset="0"/>
              </a:defRPr>
            </a:lvl3pPr>
            <a:lvl4pPr marL="1600200" indent="-228600" defTabSz="1044575" eaLnBrk="0" hangingPunct="0">
              <a:defRPr sz="2000">
                <a:solidFill>
                  <a:schemeClr val="tx1"/>
                </a:solidFill>
                <a:latin typeface="Calibri" pitchFamily="34" charset="0"/>
                <a:cs typeface="Arial" pitchFamily="34" charset="0"/>
              </a:defRPr>
            </a:lvl4pPr>
            <a:lvl5pPr marL="2057400" indent="-228600" defTabSz="1044575" eaLnBrk="0" hangingPunct="0">
              <a:defRPr sz="2000">
                <a:solidFill>
                  <a:schemeClr val="tx1"/>
                </a:solidFill>
                <a:latin typeface="Calibri" pitchFamily="34" charset="0"/>
                <a:cs typeface="Arial" pitchFamily="34" charset="0"/>
              </a:defRPr>
            </a:lvl5pPr>
            <a:lvl6pPr marL="25146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9pPr>
          </a:lstStyle>
          <a:p>
            <a:pPr algn="r">
              <a:lnSpc>
                <a:spcPct val="80000"/>
              </a:lnSpc>
              <a:spcBef>
                <a:spcPct val="20000"/>
              </a:spcBef>
              <a:buFont typeface="Wingdings" pitchFamily="2" charset="2"/>
              <a:buNone/>
            </a:pPr>
            <a:r>
              <a:rPr lang="fr-FR" sz="2800" b="1" dirty="0"/>
              <a:t>Centre local de coordination des opérations (OSOCC)</a:t>
            </a:r>
            <a:endParaRPr lang="en-US" altLang="en-US" sz="2800" b="1" dirty="0">
              <a:solidFill>
                <a:srgbClr val="000000"/>
              </a:solidFill>
              <a:ea typeface="MS PGothic" pitchFamily="34" charset="-128"/>
              <a:sym typeface="Times New Roman" pitchFamily="18" charset="0"/>
            </a:endParaRPr>
          </a:p>
        </p:txBody>
      </p:sp>
      <p:sp>
        <p:nvSpPr>
          <p:cNvPr id="303109" name="Rectangle 6"/>
          <p:cNvSpPr>
            <a:spLocks noChangeArrowheads="1"/>
          </p:cNvSpPr>
          <p:nvPr/>
        </p:nvSpPr>
        <p:spPr bwMode="auto">
          <a:xfrm>
            <a:off x="1930006" y="304800"/>
            <a:ext cx="525073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smtClean="0">
                <a:solidFill>
                  <a:srgbClr val="000000"/>
                </a:solidFill>
                <a:ea typeface="MS PGothic" pitchFamily="34" charset="-128"/>
              </a:rPr>
              <a:t>LES CATASTROPHES NATURELLES</a:t>
            </a:r>
            <a:endParaRPr lang="en-GB" altLang="en-US" sz="2800" b="1" dirty="0">
              <a:solidFill>
                <a:srgbClr val="000000"/>
              </a:solidFill>
              <a:ea typeface="MS PGothic" pitchFamily="34" charset="-128"/>
            </a:endParaRPr>
          </a:p>
        </p:txBody>
      </p:sp>
      <p:pic>
        <p:nvPicPr>
          <p:cNvPr id="303110" name="Picture 10" descr="http://www.unocha.org/sites/default/files/OCHA_Category/What%20We%20Do/OSOCC-Haiti.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83300" y="2667000"/>
            <a:ext cx="2921000" cy="194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228600" y="2313765"/>
            <a:ext cx="5867400" cy="4379660"/>
          </a:xfrm>
          <a:prstGeom prst="rect">
            <a:avLst/>
          </a:prstGeom>
        </p:spPr>
        <p:txBody>
          <a:bodyPr>
            <a:spAutoFit/>
          </a:bodyPr>
          <a:lstStyle/>
          <a:p>
            <a:pPr marL="117475" indent="-7938" eaLnBrk="0" hangingPunct="0">
              <a:lnSpc>
                <a:spcPct val="90000"/>
              </a:lnSpc>
              <a:spcBef>
                <a:spcPct val="20000"/>
              </a:spcBef>
              <a:spcAft>
                <a:spcPts val="600"/>
              </a:spcAft>
              <a:buFont typeface="Wingdings" pitchFamily="2" charset="2"/>
              <a:buChar char="ð"/>
              <a:defRPr/>
            </a:pPr>
            <a:r>
              <a:rPr lang="en-GB" altLang="en-US" sz="2400" kern="0" dirty="0">
                <a:solidFill>
                  <a:srgbClr val="000000"/>
                </a:solidFill>
                <a:ea typeface="MS PGothic" pitchFamily="34" charset="-128"/>
              </a:rPr>
              <a:t> </a:t>
            </a:r>
            <a:r>
              <a:rPr lang="fr-FR" sz="2400" dirty="0"/>
              <a:t>Mise en place par l’OCHA au cours des </a:t>
            </a:r>
            <a:r>
              <a:rPr lang="fr-FR" sz="2400" dirty="0" smtClean="0"/>
              <a:t/>
            </a:r>
            <a:br>
              <a:rPr lang="fr-FR" sz="2400" dirty="0" smtClean="0"/>
            </a:br>
            <a:r>
              <a:rPr lang="fr-FR" sz="2400" dirty="0" smtClean="0"/>
              <a:t>24 </a:t>
            </a:r>
            <a:r>
              <a:rPr lang="fr-FR" sz="2400" dirty="0"/>
              <a:t>heures suivant immédiatement le début de la catastrophe naturelle, </a:t>
            </a:r>
            <a:r>
              <a:rPr lang="fr-FR" sz="2400" dirty="0" smtClean="0"/>
              <a:t>en étroite </a:t>
            </a:r>
            <a:r>
              <a:rPr lang="fr-FR" sz="2400" dirty="0"/>
              <a:t>liaison avec l’autorité gestionnaire nationale/du pays hôte et/ou le quartier général de la </a:t>
            </a:r>
            <a:r>
              <a:rPr lang="fr-FR" sz="2400" dirty="0" smtClean="0"/>
              <a:t>Mission</a:t>
            </a:r>
            <a:endParaRPr lang="en-GB" altLang="en-US" sz="2400" kern="0" dirty="0">
              <a:solidFill>
                <a:srgbClr val="000000"/>
              </a:solidFill>
              <a:ea typeface="MS PGothic" pitchFamily="34" charset="-128"/>
            </a:endParaRPr>
          </a:p>
          <a:p>
            <a:pPr marL="117475" indent="-7938" eaLnBrk="0" hangingPunct="0">
              <a:lnSpc>
                <a:spcPct val="90000"/>
              </a:lnSpc>
              <a:spcBef>
                <a:spcPct val="20000"/>
              </a:spcBef>
              <a:buFont typeface="Wingdings" pitchFamily="2" charset="2"/>
              <a:buChar char="ð"/>
              <a:defRPr/>
            </a:pPr>
            <a:r>
              <a:rPr lang="en-GB" altLang="en-US" sz="2400" kern="0" dirty="0" smtClean="0">
                <a:solidFill>
                  <a:srgbClr val="000000"/>
                </a:solidFill>
                <a:ea typeface="MS PGothic" pitchFamily="34" charset="-128"/>
              </a:rPr>
              <a:t>  </a:t>
            </a:r>
            <a:r>
              <a:rPr lang="fr-FR" sz="2400" u="sng" dirty="0"/>
              <a:t>Le sous-OSOCC </a:t>
            </a:r>
            <a:r>
              <a:rPr lang="fr-FR" sz="2400" dirty="0"/>
              <a:t>: « l’OSOCC-satellite », déployé dans d’autres secteurs touchés par la catastrophe, pour compléter l’action de </a:t>
            </a:r>
            <a:r>
              <a:rPr lang="fr-FR" sz="2400" dirty="0" smtClean="0"/>
              <a:t>l’OSOCC</a:t>
            </a:r>
          </a:p>
          <a:p>
            <a:pPr marL="117475" indent="-7938" eaLnBrk="0" hangingPunct="0">
              <a:lnSpc>
                <a:spcPct val="90000"/>
              </a:lnSpc>
              <a:spcBef>
                <a:spcPct val="20000"/>
              </a:spcBef>
              <a:buFont typeface="Wingdings" pitchFamily="2" charset="2"/>
              <a:buChar char="ð"/>
              <a:defRPr/>
            </a:pPr>
            <a:endParaRPr lang="fr-FR" sz="2400" dirty="0" smtClean="0"/>
          </a:p>
          <a:p>
            <a:pPr marL="117475" indent="-7938" eaLnBrk="0" hangingPunct="0">
              <a:lnSpc>
                <a:spcPct val="90000"/>
              </a:lnSpc>
              <a:spcBef>
                <a:spcPct val="20000"/>
              </a:spcBef>
              <a:buFont typeface="Wingdings" pitchFamily="2" charset="2"/>
              <a:buChar char="ð"/>
              <a:defRPr/>
            </a:pPr>
            <a:endParaRPr lang="en-GB" altLang="en-US" sz="2400" kern="0" dirty="0">
              <a:solidFill>
                <a:srgbClr val="000000"/>
              </a:solidFill>
              <a:ea typeface="MS PGothic" pitchFamily="34" charset="-128"/>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9" name="ZoneTexte 8"/>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244</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31" name="Picture 3" descr="J:\UNDAC\Missions\Msns 2010\Haiti Earthquake Jan 2010\Photos\Haiti Eq Olivier\OSOCC Log Base\IMG_045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498475"/>
            <a:ext cx="4111625" cy="2778125"/>
          </a:xfrm>
          <a:prstGeom prst="rect">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pic>
      <p:pic>
        <p:nvPicPr>
          <p:cNvPr id="304132" name="Picture 3" descr="OSOCC Bag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457200"/>
            <a:ext cx="4267200" cy="281940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304133" name="Title 1"/>
          <p:cNvSpPr txBox="1">
            <a:spLocks/>
          </p:cNvSpPr>
          <p:nvPr/>
        </p:nvSpPr>
        <p:spPr bwMode="auto">
          <a:xfrm>
            <a:off x="4227513" y="2971800"/>
            <a:ext cx="4078287"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pPr>
            <a:r>
              <a:rPr lang="en-US" altLang="en-US" sz="1600" b="1">
                <a:solidFill>
                  <a:srgbClr val="FFFFFF"/>
                </a:solidFill>
                <a:ea typeface="MS PGothic" pitchFamily="34" charset="-128"/>
              </a:rPr>
              <a:t>Sub-OSOCC in Bagh, Pakistan, Oct 2005</a:t>
            </a:r>
          </a:p>
        </p:txBody>
      </p:sp>
      <p:sp>
        <p:nvSpPr>
          <p:cNvPr id="304134" name="Title 1"/>
          <p:cNvSpPr txBox="1">
            <a:spLocks/>
          </p:cNvSpPr>
          <p:nvPr/>
        </p:nvSpPr>
        <p:spPr bwMode="auto">
          <a:xfrm>
            <a:off x="-44450" y="6019800"/>
            <a:ext cx="4464050" cy="76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a:solidFill>
                  <a:srgbClr val="000000"/>
                </a:solidFill>
                <a:ea typeface="MS PGothic" pitchFamily="34" charset="-128"/>
              </a:rPr>
              <a:t>USAR coordination, OSOCC in PAP, Haiti, Jan 2010</a:t>
            </a:r>
          </a:p>
        </p:txBody>
      </p:sp>
      <p:pic>
        <p:nvPicPr>
          <p:cNvPr id="304135" name="Picture 11" descr="Haiti"/>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 y="3459163"/>
            <a:ext cx="4114800" cy="2789237"/>
          </a:xfrm>
          <a:prstGeom prst="rect">
            <a:avLst/>
          </a:prstGeom>
          <a:noFill/>
          <a:ln w="9525">
            <a:solidFill>
              <a:srgbClr val="993366"/>
            </a:solidFill>
            <a:miter lim="800000"/>
            <a:headEnd/>
            <a:tailEnd/>
          </a:ln>
          <a:extLst>
            <a:ext uri="{909E8E84-426E-40DD-AFC4-6F175D3DCCD1}">
              <a14:hiddenFill xmlns:a14="http://schemas.microsoft.com/office/drawing/2010/main">
                <a:solidFill>
                  <a:srgbClr val="FFFFFF"/>
                </a:solidFill>
              </a14:hiddenFill>
            </a:ext>
          </a:extLst>
        </p:spPr>
      </p:pic>
      <p:sp>
        <p:nvSpPr>
          <p:cNvPr id="304136" name="Title 1"/>
          <p:cNvSpPr txBox="1">
            <a:spLocks/>
          </p:cNvSpPr>
          <p:nvPr/>
        </p:nvSpPr>
        <p:spPr bwMode="auto">
          <a:xfrm>
            <a:off x="4419600" y="6021388"/>
            <a:ext cx="4465638" cy="76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a:solidFill>
                  <a:srgbClr val="000000"/>
                </a:solidFill>
                <a:ea typeface="MS PGothic" pitchFamily="34" charset="-128"/>
              </a:rPr>
              <a:t>USAR coordination, OSOCC in Sabang, Indonesia, </a:t>
            </a:r>
          </a:p>
        </p:txBody>
      </p:sp>
      <p:sp>
        <p:nvSpPr>
          <p:cNvPr id="304137" name="Rectangle 14"/>
          <p:cNvSpPr>
            <a:spLocks noChangeArrowheads="1"/>
          </p:cNvSpPr>
          <p:nvPr/>
        </p:nvSpPr>
        <p:spPr bwMode="auto">
          <a:xfrm>
            <a:off x="111125" y="3048000"/>
            <a:ext cx="2708275" cy="346075"/>
          </a:xfrm>
          <a:prstGeom prst="rect">
            <a:avLst/>
          </a:prstGeom>
          <a:noFill/>
          <a:ln>
            <a:noFill/>
          </a:ln>
          <a:effectLst/>
          <a:extLst>
            <a:ext uri="{909E8E84-426E-40DD-AFC4-6F175D3DCCD1}">
              <a14:hiddenFill xmlns:a14="http://schemas.microsoft.com/office/drawing/2010/main">
                <a:solidFill>
                  <a:srgbClr val="E3E7F5">
                    <a:alpha val="87057"/>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100005" tIns="50796" rIns="100005" bIns="50796">
            <a:spAutoFit/>
          </a:bodyPr>
          <a:lstStyle>
            <a:lvl1pPr defTabSz="1044575" eaLnBrk="0" hangingPunct="0">
              <a:defRPr sz="2000">
                <a:solidFill>
                  <a:schemeClr val="tx1"/>
                </a:solidFill>
                <a:latin typeface="Calibri" pitchFamily="34" charset="0"/>
                <a:cs typeface="Arial" pitchFamily="34" charset="0"/>
              </a:defRPr>
            </a:lvl1pPr>
            <a:lvl2pPr marL="742950" indent="-285750" defTabSz="1044575" eaLnBrk="0" hangingPunct="0">
              <a:defRPr sz="2000">
                <a:solidFill>
                  <a:schemeClr val="tx1"/>
                </a:solidFill>
                <a:latin typeface="Calibri" pitchFamily="34" charset="0"/>
                <a:cs typeface="Arial" pitchFamily="34" charset="0"/>
              </a:defRPr>
            </a:lvl2pPr>
            <a:lvl3pPr marL="1143000" indent="-228600" defTabSz="1044575" eaLnBrk="0" hangingPunct="0">
              <a:defRPr sz="2000">
                <a:solidFill>
                  <a:schemeClr val="tx1"/>
                </a:solidFill>
                <a:latin typeface="Calibri" pitchFamily="34" charset="0"/>
                <a:cs typeface="Arial" pitchFamily="34" charset="0"/>
              </a:defRPr>
            </a:lvl3pPr>
            <a:lvl4pPr marL="1600200" indent="-228600" defTabSz="1044575" eaLnBrk="0" hangingPunct="0">
              <a:defRPr sz="2000">
                <a:solidFill>
                  <a:schemeClr val="tx1"/>
                </a:solidFill>
                <a:latin typeface="Calibri" pitchFamily="34" charset="0"/>
                <a:cs typeface="Arial" pitchFamily="34" charset="0"/>
              </a:defRPr>
            </a:lvl4pPr>
            <a:lvl5pPr marL="2057400" indent="-228600" defTabSz="1044575" eaLnBrk="0" hangingPunct="0">
              <a:defRPr sz="2000">
                <a:solidFill>
                  <a:schemeClr val="tx1"/>
                </a:solidFill>
                <a:latin typeface="Calibri" pitchFamily="34" charset="0"/>
                <a:cs typeface="Arial" pitchFamily="34" charset="0"/>
              </a:defRPr>
            </a:lvl5pPr>
            <a:lvl6pPr marL="25146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r>
              <a:rPr lang="en-US" altLang="en-US" sz="1600" b="1" dirty="0">
                <a:solidFill>
                  <a:srgbClr val="FFFFFF"/>
                </a:solidFill>
                <a:ea typeface="MS PGothic" pitchFamily="34" charset="-128"/>
              </a:rPr>
              <a:t>OSOCC in PAP, Haiti, Jan 2010</a:t>
            </a:r>
            <a:endParaRPr lang="en-GB" altLang="en-US" sz="1600" b="1" dirty="0">
              <a:solidFill>
                <a:srgbClr val="FFFFFF"/>
              </a:solidFill>
              <a:ea typeface="MS PGothic" pitchFamily="34" charset="-128"/>
            </a:endParaRPr>
          </a:p>
        </p:txBody>
      </p:sp>
      <p:pic>
        <p:nvPicPr>
          <p:cNvPr id="304138" name="Picture 5"/>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572000" y="3451225"/>
            <a:ext cx="4267200" cy="2797175"/>
          </a:xfrm>
          <a:prstGeom prst="rect">
            <a:avLst/>
          </a:prstGeom>
          <a:noFill/>
          <a:ln w="9525">
            <a:solidFill>
              <a:srgbClr val="008000"/>
            </a:solidFill>
            <a:miter lim="800000"/>
            <a:headEnd/>
            <a:tailEnd/>
          </a:ln>
          <a:extLst>
            <a:ext uri="{909E8E84-426E-40DD-AFC4-6F175D3DCCD1}">
              <a14:hiddenFill xmlns:a14="http://schemas.microsoft.com/office/drawing/2010/main">
                <a:solidFill>
                  <a:srgbClr val="FFFFFF"/>
                </a:solidFill>
              </a14:hiddenFill>
            </a:ext>
          </a:extLst>
        </p:spPr>
      </p:pic>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12" name="ZoneTexte 11"/>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245</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5" name="Text Box 3"/>
          <p:cNvSpPr txBox="1">
            <a:spLocks noChangeArrowheads="1"/>
          </p:cNvSpPr>
          <p:nvPr/>
        </p:nvSpPr>
        <p:spPr bwMode="auto">
          <a:xfrm>
            <a:off x="76200" y="1447800"/>
            <a:ext cx="9067800" cy="4935627"/>
          </a:xfrm>
          <a:prstGeom prst="rect">
            <a:avLst/>
          </a:prstGeom>
          <a:solidFill>
            <a:srgbClr val="E3E7F5">
              <a:alpha val="90195"/>
            </a:srgbClr>
          </a:solidFill>
          <a:ln w="38100">
            <a:solidFill>
              <a:schemeClr val="accent2"/>
            </a:solidFill>
            <a:miter lim="800000"/>
            <a:headEnd type="none" w="sm" len="sm"/>
            <a:tailEnd type="none" w="sm" len="sm"/>
          </a:ln>
        </p:spPr>
        <p:txBody>
          <a:bodyPr lIns="87295" tIns="43647" rIns="87295" bIns="43647">
            <a:spAutoFit/>
          </a:bodyPr>
          <a:lstStyle>
            <a:lvl1pPr defTabSz="727075" eaLnBrk="0" hangingPunct="0">
              <a:defRPr sz="2000">
                <a:solidFill>
                  <a:schemeClr val="tx1"/>
                </a:solidFill>
                <a:latin typeface="Calibri" pitchFamily="34" charset="0"/>
                <a:cs typeface="Arial" pitchFamily="34" charset="0"/>
              </a:defRPr>
            </a:lvl1pPr>
            <a:lvl2pPr marL="742950" indent="-285750" defTabSz="727075" eaLnBrk="0" hangingPunct="0">
              <a:defRPr sz="2000">
                <a:solidFill>
                  <a:schemeClr val="tx1"/>
                </a:solidFill>
                <a:latin typeface="Calibri" pitchFamily="34" charset="0"/>
                <a:cs typeface="Arial" pitchFamily="34" charset="0"/>
              </a:defRPr>
            </a:lvl2pPr>
            <a:lvl3pPr marL="1143000" indent="-228600" defTabSz="727075" eaLnBrk="0" hangingPunct="0">
              <a:defRPr sz="2000">
                <a:solidFill>
                  <a:schemeClr val="tx1"/>
                </a:solidFill>
                <a:latin typeface="Calibri" pitchFamily="34" charset="0"/>
                <a:cs typeface="Arial" pitchFamily="34" charset="0"/>
              </a:defRPr>
            </a:lvl3pPr>
            <a:lvl4pPr marL="1600200" indent="-228600" defTabSz="727075" eaLnBrk="0" hangingPunct="0">
              <a:defRPr sz="2000">
                <a:solidFill>
                  <a:schemeClr val="tx1"/>
                </a:solidFill>
                <a:latin typeface="Calibri" pitchFamily="34" charset="0"/>
                <a:cs typeface="Arial" pitchFamily="34" charset="0"/>
              </a:defRPr>
            </a:lvl4pPr>
            <a:lvl5pPr marL="2057400" indent="-228600" defTabSz="727075" eaLnBrk="0" hangingPunct="0">
              <a:defRPr sz="2000">
                <a:solidFill>
                  <a:schemeClr val="tx1"/>
                </a:solidFill>
                <a:latin typeface="Calibri" pitchFamily="34" charset="0"/>
                <a:cs typeface="Arial" pitchFamily="34" charset="0"/>
              </a:defRPr>
            </a:lvl5pPr>
            <a:lvl6pPr marL="2514600" indent="-228600" defTabSz="727075"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727075"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727075"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727075"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ts val="600"/>
              </a:spcBef>
              <a:buClr>
                <a:srgbClr val="FFFFFF"/>
              </a:buClr>
              <a:buSzPct val="80000"/>
              <a:buFont typeface="Wingdings" pitchFamily="2" charset="2"/>
              <a:buNone/>
            </a:pPr>
            <a:r>
              <a:rPr lang="fr-FR" sz="1800" b="1" u="sng" dirty="0">
                <a:solidFill>
                  <a:srgbClr val="1C11FF"/>
                </a:solidFill>
              </a:rPr>
              <a:t>Premières heures : Première vague de déploiement rapide – coordination des interventions internationales</a:t>
            </a:r>
            <a:endParaRPr lang="en-US" altLang="en-US" sz="1800" b="1" u="sng" dirty="0">
              <a:solidFill>
                <a:srgbClr val="1C11FF"/>
              </a:solidFill>
              <a:ea typeface="ヒラギノ角ゴ ProN W3"/>
              <a:cs typeface="ヒラギノ角ゴ ProN W3"/>
              <a:sym typeface="Times New Roman" pitchFamily="18" charset="0"/>
            </a:endParaRPr>
          </a:p>
          <a:p>
            <a:pPr eaLnBrk="1" hangingPunct="1">
              <a:spcBef>
                <a:spcPts val="600"/>
              </a:spcBef>
              <a:buClr>
                <a:srgbClr val="002060"/>
              </a:buClr>
              <a:buSzPct val="80000"/>
              <a:buFont typeface="Arial" pitchFamily="34" charset="0"/>
              <a:buChar char="•"/>
            </a:pPr>
            <a:r>
              <a:rPr lang="en-US" altLang="en-US" sz="1800" dirty="0">
                <a:solidFill>
                  <a:srgbClr val="333399"/>
                </a:solidFill>
                <a:ea typeface="ヒラギノ角ゴ ProN W3"/>
                <a:cs typeface="ヒラギノ角ゴ ProN W3"/>
                <a:sym typeface="Times New Roman" pitchFamily="18" charset="0"/>
              </a:rPr>
              <a:t> </a:t>
            </a:r>
            <a:r>
              <a:rPr lang="fr-FR" sz="1800" dirty="0">
                <a:solidFill>
                  <a:srgbClr val="1C11FF"/>
                </a:solidFill>
              </a:rPr>
              <a:t>Équipes des Nations Unies pour l’évaluation et la coordination en cas de catastrophe (Équipes UNDAC)</a:t>
            </a:r>
            <a:endParaRPr lang="en-US" altLang="en-US" sz="1800" dirty="0">
              <a:solidFill>
                <a:srgbClr val="1C11FF"/>
              </a:solidFill>
              <a:ea typeface="ヒラギノ角ゴ ProN W3"/>
              <a:cs typeface="ヒラギノ角ゴ ProN W3"/>
              <a:sym typeface="Times New Roman" pitchFamily="18" charset="0"/>
            </a:endParaRPr>
          </a:p>
          <a:p>
            <a:pPr eaLnBrk="1" hangingPunct="1">
              <a:spcBef>
                <a:spcPts val="600"/>
              </a:spcBef>
              <a:buClr>
                <a:srgbClr val="002060"/>
              </a:buClr>
              <a:buSzPct val="80000"/>
              <a:buFont typeface="Arial" pitchFamily="34" charset="0"/>
              <a:buChar char="•"/>
            </a:pPr>
            <a:r>
              <a:rPr lang="en-US" altLang="en-US" sz="1800" dirty="0">
                <a:solidFill>
                  <a:srgbClr val="1C11FF"/>
                </a:solidFill>
                <a:ea typeface="ヒラギノ角ゴ ProN W3"/>
                <a:cs typeface="ヒラギノ角ゴ ProN W3"/>
                <a:sym typeface="Times New Roman" pitchFamily="18" charset="0"/>
              </a:rPr>
              <a:t> </a:t>
            </a:r>
            <a:r>
              <a:rPr lang="fr-FR" sz="1800" dirty="0">
                <a:solidFill>
                  <a:srgbClr val="1C11FF"/>
                </a:solidFill>
              </a:rPr>
              <a:t>Équipe de recherche et sauvetage en milieu urbain (Équipe USAR), déployée par le Groupe consultatif international de la recherche et </a:t>
            </a:r>
            <a:r>
              <a:rPr lang="fr-FR" sz="1800" dirty="0" smtClean="0">
                <a:solidFill>
                  <a:srgbClr val="1C11FF"/>
                </a:solidFill>
              </a:rPr>
              <a:t/>
            </a:r>
            <a:br>
              <a:rPr lang="fr-FR" sz="1800" dirty="0" smtClean="0">
                <a:solidFill>
                  <a:srgbClr val="1C11FF"/>
                </a:solidFill>
              </a:rPr>
            </a:br>
            <a:r>
              <a:rPr lang="fr-FR" sz="1800" dirty="0" smtClean="0">
                <a:solidFill>
                  <a:srgbClr val="1C11FF"/>
                </a:solidFill>
              </a:rPr>
              <a:t>du </a:t>
            </a:r>
            <a:r>
              <a:rPr lang="fr-FR" sz="1800" dirty="0">
                <a:solidFill>
                  <a:srgbClr val="1C11FF"/>
                </a:solidFill>
              </a:rPr>
              <a:t>sauvetage (INSARAG)</a:t>
            </a:r>
            <a:endParaRPr lang="en-US" altLang="en-US" sz="1800" dirty="0">
              <a:solidFill>
                <a:srgbClr val="1C11FF"/>
              </a:solidFill>
              <a:ea typeface="ヒラギノ角ゴ ProN W3"/>
              <a:cs typeface="ヒラギノ角ゴ ProN W3"/>
              <a:sym typeface="Times New Roman" pitchFamily="18" charset="0"/>
            </a:endParaRPr>
          </a:p>
          <a:p>
            <a:pPr eaLnBrk="1" hangingPunct="1">
              <a:spcBef>
                <a:spcPts val="600"/>
              </a:spcBef>
              <a:buClr>
                <a:srgbClr val="002060"/>
              </a:buClr>
              <a:buSzPct val="80000"/>
              <a:buFont typeface="Arial" pitchFamily="34" charset="0"/>
              <a:buChar char="•"/>
            </a:pPr>
            <a:r>
              <a:rPr lang="en-US" altLang="en-US" sz="1800" dirty="0">
                <a:solidFill>
                  <a:srgbClr val="1C11FF"/>
                </a:solidFill>
                <a:ea typeface="ヒラギノ角ゴ ProN W3"/>
                <a:cs typeface="ヒラギノ角ゴ ProN W3"/>
                <a:sym typeface="Times New Roman" pitchFamily="18" charset="0"/>
              </a:rPr>
              <a:t> </a:t>
            </a:r>
            <a:r>
              <a:rPr lang="fr-FR" sz="1800" dirty="0">
                <a:solidFill>
                  <a:srgbClr val="1C11FF"/>
                </a:solidFill>
              </a:rPr>
              <a:t>Appui technique et spécialisé :</a:t>
            </a:r>
            <a:endParaRPr lang="en-US" altLang="en-US" sz="1800" dirty="0">
              <a:solidFill>
                <a:srgbClr val="1C11FF"/>
              </a:solidFill>
              <a:ea typeface="ヒラギノ角ゴ ProN W3"/>
              <a:cs typeface="ヒラギノ角ゴ ProN W3"/>
              <a:sym typeface="Times New Roman" pitchFamily="18" charset="0"/>
            </a:endParaRPr>
          </a:p>
          <a:p>
            <a:pPr lvl="1" eaLnBrk="1" hangingPunct="1">
              <a:spcBef>
                <a:spcPts val="600"/>
              </a:spcBef>
              <a:buClr>
                <a:srgbClr val="002060"/>
              </a:buClr>
              <a:buSzPct val="80000"/>
              <a:buFont typeface="Arial" pitchFamily="34" charset="0"/>
              <a:buChar char="•"/>
            </a:pPr>
            <a:r>
              <a:rPr lang="fr-FR" sz="1800" dirty="0">
                <a:solidFill>
                  <a:srgbClr val="1C11FF"/>
                </a:solidFill>
              </a:rPr>
              <a:t>Soutien des TIC/connectivité</a:t>
            </a:r>
            <a:endParaRPr lang="en-US" altLang="en-US" sz="1800" dirty="0">
              <a:solidFill>
                <a:srgbClr val="1C11FF"/>
              </a:solidFill>
              <a:ea typeface="ヒラギノ角ゴ ProN W3"/>
              <a:cs typeface="ヒラギノ角ゴ ProN W3"/>
              <a:sym typeface="Times New Roman" pitchFamily="18" charset="0"/>
            </a:endParaRPr>
          </a:p>
          <a:p>
            <a:pPr lvl="1" eaLnBrk="1" hangingPunct="1">
              <a:spcBef>
                <a:spcPts val="600"/>
              </a:spcBef>
              <a:buClr>
                <a:srgbClr val="002060"/>
              </a:buClr>
              <a:buSzPct val="80000"/>
              <a:buFont typeface="Arial" pitchFamily="34" charset="0"/>
              <a:buChar char="•"/>
            </a:pPr>
            <a:r>
              <a:rPr lang="fr-FR" sz="1800" dirty="0">
                <a:solidFill>
                  <a:srgbClr val="1C11FF"/>
                </a:solidFill>
              </a:rPr>
              <a:t>Base d’opérations</a:t>
            </a:r>
            <a:endParaRPr lang="en-US" altLang="en-US" sz="1800" dirty="0">
              <a:solidFill>
                <a:srgbClr val="1C11FF"/>
              </a:solidFill>
              <a:ea typeface="ヒラギノ角ゴ ProN W3"/>
              <a:cs typeface="ヒラギノ角ゴ ProN W3"/>
              <a:sym typeface="Times New Roman" pitchFamily="18" charset="0"/>
            </a:endParaRPr>
          </a:p>
          <a:p>
            <a:pPr lvl="1" eaLnBrk="1" hangingPunct="1">
              <a:spcBef>
                <a:spcPts val="600"/>
              </a:spcBef>
              <a:buClr>
                <a:srgbClr val="002060"/>
              </a:buClr>
              <a:buSzPct val="80000"/>
              <a:buFont typeface="Arial" pitchFamily="34" charset="0"/>
              <a:buChar char="•"/>
            </a:pPr>
            <a:r>
              <a:rPr lang="fr-FR" sz="1800" dirty="0">
                <a:solidFill>
                  <a:srgbClr val="1C11FF"/>
                </a:solidFill>
              </a:rPr>
              <a:t>Matériel de bureau</a:t>
            </a:r>
            <a:endParaRPr lang="en-US" altLang="en-US" sz="1800" dirty="0">
              <a:solidFill>
                <a:srgbClr val="1C11FF"/>
              </a:solidFill>
              <a:ea typeface="ヒラギノ角ゴ ProN W3"/>
              <a:cs typeface="ヒラギノ角ゴ ProN W3"/>
              <a:sym typeface="Times New Roman" pitchFamily="18" charset="0"/>
            </a:endParaRPr>
          </a:p>
          <a:p>
            <a:pPr lvl="1" eaLnBrk="1" hangingPunct="1">
              <a:spcBef>
                <a:spcPts val="600"/>
              </a:spcBef>
              <a:buClr>
                <a:srgbClr val="002060"/>
              </a:buClr>
              <a:buSzPct val="80000"/>
              <a:buFont typeface="Arial" pitchFamily="34" charset="0"/>
              <a:buChar char="•"/>
            </a:pPr>
            <a:r>
              <a:rPr lang="fr-FR" sz="1800" dirty="0">
                <a:solidFill>
                  <a:srgbClr val="1C11FF"/>
                </a:solidFill>
              </a:rPr>
              <a:t>Cartographie – GIS (Système d’information </a:t>
            </a:r>
            <a:r>
              <a:rPr lang="fr-FR" sz="1800" dirty="0" smtClean="0">
                <a:solidFill>
                  <a:srgbClr val="1C11FF"/>
                </a:solidFill>
              </a:rPr>
              <a:t/>
            </a:r>
            <a:br>
              <a:rPr lang="fr-FR" sz="1800" dirty="0" smtClean="0">
                <a:solidFill>
                  <a:srgbClr val="1C11FF"/>
                </a:solidFill>
              </a:rPr>
            </a:br>
            <a:r>
              <a:rPr lang="fr-FR" sz="1800" dirty="0" smtClean="0">
                <a:solidFill>
                  <a:srgbClr val="1C11FF"/>
                </a:solidFill>
              </a:rPr>
              <a:t>géographique</a:t>
            </a:r>
            <a:r>
              <a:rPr lang="fr-FR" sz="1800" dirty="0">
                <a:solidFill>
                  <a:srgbClr val="1C11FF"/>
                </a:solidFill>
              </a:rPr>
              <a:t>) et </a:t>
            </a:r>
            <a:r>
              <a:rPr lang="fr-FR" sz="1800" dirty="0" smtClean="0">
                <a:solidFill>
                  <a:srgbClr val="1C11FF"/>
                </a:solidFill>
              </a:rPr>
              <a:t>satellite</a:t>
            </a:r>
            <a:endParaRPr lang="en-US" altLang="en-US" sz="1800" dirty="0">
              <a:solidFill>
                <a:srgbClr val="1C11FF"/>
              </a:solidFill>
              <a:ea typeface="ヒラギノ角ゴ ProN W3"/>
              <a:cs typeface="ヒラギノ角ゴ ProN W3"/>
              <a:sym typeface="Times New Roman" pitchFamily="18" charset="0"/>
            </a:endParaRPr>
          </a:p>
          <a:p>
            <a:pPr eaLnBrk="1" hangingPunct="1">
              <a:spcBef>
                <a:spcPts val="600"/>
              </a:spcBef>
              <a:buClr>
                <a:srgbClr val="002060"/>
              </a:buClr>
              <a:buSzPct val="80000"/>
              <a:buFont typeface="Arial" pitchFamily="34" charset="0"/>
              <a:buChar char="•"/>
            </a:pPr>
            <a:r>
              <a:rPr lang="en-US" altLang="en-US" sz="1800" b="1" dirty="0">
                <a:solidFill>
                  <a:srgbClr val="1C11FF"/>
                </a:solidFill>
                <a:ea typeface="ヒラギノ角ゴ ProN W3"/>
                <a:cs typeface="ヒラギノ角ゴ ProN W3"/>
                <a:sym typeface="Times New Roman" pitchFamily="18" charset="0"/>
              </a:rPr>
              <a:t> </a:t>
            </a:r>
            <a:r>
              <a:rPr lang="fr-FR" sz="1800" b="1" dirty="0">
                <a:solidFill>
                  <a:srgbClr val="1C11FF"/>
                </a:solidFill>
              </a:rPr>
              <a:t>Coordination </a:t>
            </a:r>
            <a:r>
              <a:rPr lang="fr-FR" sz="1800" b="1" dirty="0" err="1">
                <a:solidFill>
                  <a:srgbClr val="1C11FF"/>
                </a:solidFill>
              </a:rPr>
              <a:t>civilo</a:t>
            </a:r>
            <a:r>
              <a:rPr lang="fr-FR" sz="1800" b="1" dirty="0">
                <a:solidFill>
                  <a:srgbClr val="1C11FF"/>
                </a:solidFill>
              </a:rPr>
              <a:t>-militaire des activités humanitaires des Nations Unies (</a:t>
            </a:r>
            <a:r>
              <a:rPr lang="fr-FR" sz="1800" b="1" dirty="0" err="1">
                <a:solidFill>
                  <a:srgbClr val="1C11FF"/>
                </a:solidFill>
              </a:rPr>
              <a:t>CMCoord</a:t>
            </a:r>
            <a:r>
              <a:rPr lang="fr-FR" sz="1800" b="1" dirty="0">
                <a:solidFill>
                  <a:srgbClr val="1C11FF"/>
                </a:solidFill>
              </a:rPr>
              <a:t>-NU)</a:t>
            </a:r>
            <a:endParaRPr lang="en-US" altLang="en-US" sz="1800" b="1" dirty="0">
              <a:solidFill>
                <a:srgbClr val="1C11FF"/>
              </a:solidFill>
              <a:ea typeface="ヒラギノ角ゴ ProN W3"/>
              <a:cs typeface="ヒラギノ角ゴ ProN W3"/>
              <a:sym typeface="Times New Roman" pitchFamily="18" charset="0"/>
            </a:endParaRPr>
          </a:p>
          <a:p>
            <a:pPr eaLnBrk="1" hangingPunct="1">
              <a:spcBef>
                <a:spcPts val="600"/>
              </a:spcBef>
              <a:buClr>
                <a:srgbClr val="002060"/>
              </a:buClr>
              <a:buSzPct val="80000"/>
              <a:buFont typeface="Arial" pitchFamily="34" charset="0"/>
              <a:buChar char="•"/>
            </a:pPr>
            <a:r>
              <a:rPr lang="en-US" altLang="en-US" sz="1800" dirty="0">
                <a:solidFill>
                  <a:srgbClr val="1C11FF"/>
                </a:solidFill>
                <a:ea typeface="ヒラギノ角ゴ ProN W3"/>
                <a:cs typeface="ヒラギノ角ゴ ProN W3"/>
                <a:sym typeface="Times New Roman" pitchFamily="18" charset="0"/>
              </a:rPr>
              <a:t> </a:t>
            </a:r>
            <a:r>
              <a:rPr lang="fr-FR" sz="1800" dirty="0">
                <a:solidFill>
                  <a:srgbClr val="1C11FF"/>
                </a:solidFill>
              </a:rPr>
              <a:t>Expertise environnementale et autre</a:t>
            </a:r>
            <a:endParaRPr lang="en-US" altLang="en-US" sz="1800" dirty="0">
              <a:solidFill>
                <a:srgbClr val="1C11FF"/>
              </a:solidFill>
              <a:ea typeface="ヒラギノ角ゴ ProN W3"/>
              <a:cs typeface="ヒラギノ角ゴ ProN W3"/>
              <a:sym typeface="Times New Roman" pitchFamily="18" charset="0"/>
            </a:endParaRPr>
          </a:p>
        </p:txBody>
      </p:sp>
      <p:pic>
        <p:nvPicPr>
          <p:cNvPr id="305156"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181600" y="3048000"/>
            <a:ext cx="3389313" cy="2308225"/>
          </a:xfrm>
          <a:prstGeom prst="rect">
            <a:avLst/>
          </a:prstGeom>
          <a:noFill/>
          <a:ln>
            <a:noFill/>
          </a:ln>
          <a:effectLst/>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5157" name="Rectangle 6"/>
          <p:cNvSpPr>
            <a:spLocks noChangeArrowheads="1"/>
          </p:cNvSpPr>
          <p:nvPr/>
        </p:nvSpPr>
        <p:spPr bwMode="auto">
          <a:xfrm>
            <a:off x="1922055" y="304800"/>
            <a:ext cx="525073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a:solidFill>
                  <a:srgbClr val="000000"/>
                </a:solidFill>
                <a:ea typeface="MS PGothic" pitchFamily="34" charset="-128"/>
              </a:rPr>
              <a:t>LES CATASTROPHES NATURELLES</a:t>
            </a:r>
          </a:p>
        </p:txBody>
      </p:sp>
      <p:sp>
        <p:nvSpPr>
          <p:cNvPr id="305158" name="Rectangle 10"/>
          <p:cNvSpPr>
            <a:spLocks noChangeArrowheads="1"/>
          </p:cNvSpPr>
          <p:nvPr/>
        </p:nvSpPr>
        <p:spPr bwMode="auto">
          <a:xfrm>
            <a:off x="1690618" y="838200"/>
            <a:ext cx="5800162" cy="533471"/>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E3E7F5">
                    <a:alpha val="87057"/>
                  </a:srgbClr>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100005" tIns="50796" rIns="100005" bIns="50796">
            <a:spAutoFit/>
          </a:bodyPr>
          <a:lstStyle>
            <a:lvl1pPr defTabSz="1044575" eaLnBrk="0" hangingPunct="0">
              <a:defRPr sz="2000">
                <a:solidFill>
                  <a:schemeClr val="tx1"/>
                </a:solidFill>
                <a:latin typeface="Calibri" pitchFamily="34" charset="0"/>
                <a:cs typeface="Arial" pitchFamily="34" charset="0"/>
              </a:defRPr>
            </a:lvl1pPr>
            <a:lvl2pPr marL="742950" indent="-285750" defTabSz="1044575" eaLnBrk="0" hangingPunct="0">
              <a:defRPr sz="2000">
                <a:solidFill>
                  <a:schemeClr val="tx1"/>
                </a:solidFill>
                <a:latin typeface="Calibri" pitchFamily="34" charset="0"/>
                <a:cs typeface="Arial" pitchFamily="34" charset="0"/>
              </a:defRPr>
            </a:lvl2pPr>
            <a:lvl3pPr marL="1143000" indent="-228600" defTabSz="1044575" eaLnBrk="0" hangingPunct="0">
              <a:defRPr sz="2000">
                <a:solidFill>
                  <a:schemeClr val="tx1"/>
                </a:solidFill>
                <a:latin typeface="Calibri" pitchFamily="34" charset="0"/>
                <a:cs typeface="Arial" pitchFamily="34" charset="0"/>
              </a:defRPr>
            </a:lvl3pPr>
            <a:lvl4pPr marL="1600200" indent="-228600" defTabSz="1044575" eaLnBrk="0" hangingPunct="0">
              <a:defRPr sz="2000">
                <a:solidFill>
                  <a:schemeClr val="tx1"/>
                </a:solidFill>
                <a:latin typeface="Calibri" pitchFamily="34" charset="0"/>
                <a:cs typeface="Arial" pitchFamily="34" charset="0"/>
              </a:defRPr>
            </a:lvl4pPr>
            <a:lvl5pPr marL="2057400" indent="-228600" defTabSz="1044575" eaLnBrk="0" hangingPunct="0">
              <a:defRPr sz="2000">
                <a:solidFill>
                  <a:schemeClr val="tx1"/>
                </a:solidFill>
                <a:latin typeface="Calibri" pitchFamily="34" charset="0"/>
                <a:cs typeface="Arial" pitchFamily="34" charset="0"/>
              </a:defRPr>
            </a:lvl5pPr>
            <a:lvl6pPr marL="25146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r>
              <a:rPr lang="fr-FR" sz="2800" b="1" dirty="0"/>
              <a:t>Instruments d’intervention de l’OCHA</a:t>
            </a:r>
            <a:endParaRPr lang="en-GB" altLang="en-US" sz="2800" b="1" dirty="0">
              <a:solidFill>
                <a:srgbClr val="000000"/>
              </a:solidFill>
              <a:ea typeface="MS PGothic" pitchFamily="34" charset="-128"/>
            </a:endParaRPr>
          </a:p>
        </p:txBody>
      </p:sp>
      <p:sp>
        <p:nvSpPr>
          <p:cNvPr id="7" name="ZoneTexte 6"/>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8" name="ZoneTexte 7"/>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246</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unded Rectangle 12"/>
          <p:cNvSpPr/>
          <p:nvPr/>
        </p:nvSpPr>
        <p:spPr bwMode="auto">
          <a:xfrm>
            <a:off x="5881688" y="1873250"/>
            <a:ext cx="1316037" cy="523875"/>
          </a:xfrm>
          <a:prstGeom prst="roundRect">
            <a:avLst/>
          </a:prstGeom>
          <a:noFill/>
          <a:ln w="25400" cap="flat" cmpd="sng" algn="ctr">
            <a:solidFill>
              <a:schemeClr val="bg2">
                <a:lumMod val="50000"/>
              </a:schemeClr>
            </a:solidFill>
            <a:prstDash val="solid"/>
            <a:round/>
            <a:headEnd type="none" w="med" len="med"/>
            <a:tailEnd type="none" w="med" len="med"/>
          </a:ln>
          <a:effectLst/>
        </p:spPr>
        <p:txBody>
          <a:bodyPr anchor="ctr"/>
          <a:lstStyle/>
          <a:p>
            <a:pPr algn="ctr" fontAlgn="auto">
              <a:spcBef>
                <a:spcPts val="0"/>
              </a:spcBef>
              <a:spcAft>
                <a:spcPts val="0"/>
              </a:spcAft>
              <a:defRPr/>
            </a:pPr>
            <a:r>
              <a:rPr lang="en-US" sz="1800" b="1" dirty="0" smtClean="0">
                <a:solidFill>
                  <a:srgbClr val="026CB6"/>
                </a:solidFill>
                <a:latin typeface="Arial"/>
                <a:sym typeface="Times New Roman" charset="0"/>
              </a:rPr>
              <a:t>RSSG</a:t>
            </a:r>
            <a:endParaRPr lang="en-US" sz="1800" b="1" dirty="0">
              <a:solidFill>
                <a:srgbClr val="026CB6"/>
              </a:solidFill>
              <a:latin typeface="Arial"/>
              <a:sym typeface="Times New Roman" charset="0"/>
            </a:endParaRPr>
          </a:p>
        </p:txBody>
      </p:sp>
      <p:sp>
        <p:nvSpPr>
          <p:cNvPr id="306180" name="Rounded Rectangle 24"/>
          <p:cNvSpPr>
            <a:spLocks noChangeArrowheads="1"/>
          </p:cNvSpPr>
          <p:nvPr/>
        </p:nvSpPr>
        <p:spPr bwMode="auto">
          <a:xfrm>
            <a:off x="5251450" y="1357313"/>
            <a:ext cx="3713163" cy="5124450"/>
          </a:xfrm>
          <a:prstGeom prst="roundRect">
            <a:avLst>
              <a:gd name="adj" fmla="val 16667"/>
            </a:avLst>
          </a:prstGeom>
          <a:noFill/>
          <a:ln w="2540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endParaRPr lang="en-GB" altLang="en-US" sz="1800" b="1">
              <a:solidFill>
                <a:srgbClr val="026CB6"/>
              </a:solidFill>
              <a:latin typeface="Arial" pitchFamily="34" charset="0"/>
              <a:ea typeface="ヒラギノ明朝 ProN W3"/>
              <a:cs typeface="ヒラギノ明朝 ProN W3"/>
              <a:sym typeface="Times New Roman" pitchFamily="18" charset="0"/>
            </a:endParaRPr>
          </a:p>
        </p:txBody>
      </p:sp>
      <p:sp>
        <p:nvSpPr>
          <p:cNvPr id="306181" name="Rounded Rectangle 38"/>
          <p:cNvSpPr>
            <a:spLocks noChangeArrowheads="1"/>
          </p:cNvSpPr>
          <p:nvPr/>
        </p:nvSpPr>
        <p:spPr bwMode="auto">
          <a:xfrm>
            <a:off x="3276600" y="3971925"/>
            <a:ext cx="1871663" cy="2509838"/>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endParaRPr lang="en-GB" altLang="en-US" sz="1800" b="1">
              <a:solidFill>
                <a:srgbClr val="026CB6"/>
              </a:solidFill>
              <a:latin typeface="Arial" pitchFamily="34" charset="0"/>
              <a:ea typeface="ヒラギノ明朝 ProN W3"/>
              <a:cs typeface="ヒラギノ明朝 ProN W3"/>
              <a:sym typeface="Times New Roman" pitchFamily="18" charset="0"/>
            </a:endParaRPr>
          </a:p>
        </p:txBody>
      </p:sp>
      <p:sp>
        <p:nvSpPr>
          <p:cNvPr id="306182" name="Rounded Rectangle 21"/>
          <p:cNvSpPr>
            <a:spLocks noChangeArrowheads="1"/>
          </p:cNvSpPr>
          <p:nvPr/>
        </p:nvSpPr>
        <p:spPr bwMode="auto">
          <a:xfrm>
            <a:off x="5364163" y="4227513"/>
            <a:ext cx="1398587" cy="685800"/>
          </a:xfrm>
          <a:prstGeom prst="roundRect">
            <a:avLst>
              <a:gd name="adj" fmla="val 16667"/>
            </a:avLst>
          </a:prstGeom>
          <a:solidFill>
            <a:srgbClr val="026CB6"/>
          </a:solidFill>
          <a:ln w="25400" algn="ctr">
            <a:solidFill>
              <a:schemeClr val="tx1"/>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sz="1600" b="1" dirty="0" smtClean="0">
                <a:solidFill>
                  <a:srgbClr val="FFFFFF"/>
                </a:solidFill>
                <a:ea typeface="ヒラギノ明朝 ProN W3"/>
                <a:cs typeface="ヒラギノ明朝 ProN W3"/>
                <a:sym typeface="Times New Roman" pitchFamily="18" charset="0"/>
              </a:rPr>
              <a:t>Composante militaire</a:t>
            </a:r>
            <a:endParaRPr lang="fr-CH" altLang="en-US" sz="1600" b="1" dirty="0">
              <a:solidFill>
                <a:srgbClr val="FFFFFF"/>
              </a:solidFill>
              <a:ea typeface="ヒラギノ明朝 ProN W3"/>
              <a:cs typeface="ヒラギノ明朝 ProN W3"/>
              <a:sym typeface="Times New Roman" pitchFamily="18" charset="0"/>
            </a:endParaRPr>
          </a:p>
        </p:txBody>
      </p:sp>
      <p:sp>
        <p:nvSpPr>
          <p:cNvPr id="306183" name="Rounded Rectangle 23"/>
          <p:cNvSpPr>
            <a:spLocks noChangeArrowheads="1"/>
          </p:cNvSpPr>
          <p:nvPr/>
        </p:nvSpPr>
        <p:spPr bwMode="auto">
          <a:xfrm>
            <a:off x="7505700" y="4206875"/>
            <a:ext cx="1377950" cy="706438"/>
          </a:xfrm>
          <a:prstGeom prst="roundRect">
            <a:avLst>
              <a:gd name="adj" fmla="val 16667"/>
            </a:avLst>
          </a:prstGeom>
          <a:solidFill>
            <a:srgbClr val="026CB6"/>
          </a:solidFill>
          <a:ln w="25400" algn="ctr">
            <a:solidFill>
              <a:schemeClr val="tx1"/>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sz="1600" b="1" dirty="0" smtClean="0">
                <a:solidFill>
                  <a:srgbClr val="FFFFFF"/>
                </a:solidFill>
                <a:ea typeface="ヒラギノ明朝 ProN W3"/>
                <a:cs typeface="ヒラギノ明朝 ProN W3"/>
                <a:sym typeface="Times New Roman" pitchFamily="18" charset="0"/>
              </a:rPr>
              <a:t>Composante civile</a:t>
            </a:r>
            <a:endParaRPr lang="fr-CH" altLang="en-US" sz="1600" b="1" dirty="0">
              <a:solidFill>
                <a:srgbClr val="FFFFFF"/>
              </a:solidFill>
              <a:ea typeface="ヒラギノ明朝 ProN W3"/>
              <a:cs typeface="ヒラギノ明朝 ProN W3"/>
              <a:sym typeface="Times New Roman" pitchFamily="18" charset="0"/>
            </a:endParaRPr>
          </a:p>
        </p:txBody>
      </p:sp>
      <p:sp>
        <p:nvSpPr>
          <p:cNvPr id="28" name="Rounded Rectangle 27"/>
          <p:cNvSpPr/>
          <p:nvPr/>
        </p:nvSpPr>
        <p:spPr bwMode="auto">
          <a:xfrm>
            <a:off x="6762750" y="2838450"/>
            <a:ext cx="1484313" cy="457200"/>
          </a:xfrm>
          <a:prstGeom prst="roundRect">
            <a:avLst/>
          </a:prstGeom>
          <a:solidFill>
            <a:schemeClr val="bg1"/>
          </a:solidFill>
          <a:ln w="25400" cap="flat" cmpd="sng" algn="ctr">
            <a:solidFill>
              <a:schemeClr val="bg2">
                <a:lumMod val="50000"/>
              </a:schemeClr>
            </a:solidFill>
            <a:prstDash val="solid"/>
            <a:round/>
            <a:headEnd type="none" w="med" len="med"/>
            <a:tailEnd type="none" w="med" len="med"/>
          </a:ln>
          <a:effectLst/>
        </p:spPr>
        <p:txBody>
          <a:bodyPr anchor="ctr"/>
          <a:lstStyle/>
          <a:p>
            <a:pPr algn="ctr" fontAlgn="auto">
              <a:spcBef>
                <a:spcPts val="0"/>
              </a:spcBef>
              <a:spcAft>
                <a:spcPts val="0"/>
              </a:spcAft>
              <a:defRPr/>
            </a:pPr>
            <a:r>
              <a:rPr lang="fr-CH" sz="1000" b="1" dirty="0" smtClean="0">
                <a:solidFill>
                  <a:srgbClr val="0033CC"/>
                </a:solidFill>
                <a:latin typeface="Arial"/>
                <a:sym typeface="Times New Roman" charset="0"/>
              </a:rPr>
              <a:t>Représentant spécial adjoint du Secrétaire général</a:t>
            </a:r>
            <a:endParaRPr lang="fr-CH" sz="1000" b="1" dirty="0">
              <a:solidFill>
                <a:srgbClr val="0033CC"/>
              </a:solidFill>
              <a:latin typeface="Arial"/>
              <a:sym typeface="Times New Roman" charset="0"/>
            </a:endParaRPr>
          </a:p>
        </p:txBody>
      </p:sp>
      <p:sp>
        <p:nvSpPr>
          <p:cNvPr id="306185" name="Rounded Rectangle 28"/>
          <p:cNvSpPr>
            <a:spLocks noChangeArrowheads="1"/>
          </p:cNvSpPr>
          <p:nvPr/>
        </p:nvSpPr>
        <p:spPr bwMode="auto">
          <a:xfrm>
            <a:off x="4165600" y="4457700"/>
            <a:ext cx="887413" cy="439738"/>
          </a:xfrm>
          <a:prstGeom prst="roundRect">
            <a:avLst>
              <a:gd name="adj" fmla="val 16667"/>
            </a:avLst>
          </a:prstGeom>
          <a:solidFill>
            <a:srgbClr val="99CCFF"/>
          </a:solidFill>
          <a:ln w="25400" algn="ctr">
            <a:solidFill>
              <a:srgbClr val="026CB6"/>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a:solidFill>
                  <a:srgbClr val="0000FF"/>
                </a:solidFill>
                <a:latin typeface="Arial" pitchFamily="34" charset="0"/>
                <a:ea typeface="ヒラギノ明朝 ProN W3"/>
                <a:cs typeface="ヒラギノ明朝 ProN W3"/>
                <a:sym typeface="Times New Roman" pitchFamily="18" charset="0"/>
              </a:rPr>
              <a:t>UNCT</a:t>
            </a:r>
          </a:p>
        </p:txBody>
      </p:sp>
      <p:sp>
        <p:nvSpPr>
          <p:cNvPr id="306186" name="Rounded Rectangle 21"/>
          <p:cNvSpPr>
            <a:spLocks noChangeArrowheads="1"/>
          </p:cNvSpPr>
          <p:nvPr/>
        </p:nvSpPr>
        <p:spPr bwMode="auto">
          <a:xfrm>
            <a:off x="7451725" y="5143500"/>
            <a:ext cx="1387475" cy="679450"/>
          </a:xfrm>
          <a:prstGeom prst="roundRect">
            <a:avLst>
              <a:gd name="adj" fmla="val 16667"/>
            </a:avLst>
          </a:prstGeom>
          <a:solidFill>
            <a:srgbClr val="026CB6"/>
          </a:solidFill>
          <a:ln w="25400" algn="ctr">
            <a:solidFill>
              <a:schemeClr val="tx1"/>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sz="1600" b="1" dirty="0" smtClean="0">
                <a:solidFill>
                  <a:srgbClr val="FFFFFF"/>
                </a:solidFill>
                <a:ea typeface="ヒラギノ明朝 ProN W3"/>
                <a:cs typeface="ヒラギノ明朝 ProN W3"/>
                <a:sym typeface="Times New Roman" pitchFamily="18" charset="0"/>
              </a:rPr>
              <a:t>Composante police</a:t>
            </a:r>
            <a:endParaRPr lang="fr-CH" altLang="en-US" sz="1600" b="1" dirty="0">
              <a:solidFill>
                <a:srgbClr val="FFFFFF"/>
              </a:solidFill>
              <a:ea typeface="ヒラギノ明朝 ProN W3"/>
              <a:cs typeface="ヒラギノ明朝 ProN W3"/>
              <a:sym typeface="Times New Roman" pitchFamily="18" charset="0"/>
            </a:endParaRPr>
          </a:p>
        </p:txBody>
      </p:sp>
      <p:sp>
        <p:nvSpPr>
          <p:cNvPr id="306187" name="Rectangle 33"/>
          <p:cNvSpPr>
            <a:spLocks noChangeArrowheads="1"/>
          </p:cNvSpPr>
          <p:nvPr/>
        </p:nvSpPr>
        <p:spPr bwMode="auto">
          <a:xfrm>
            <a:off x="304800" y="1359270"/>
            <a:ext cx="3429000" cy="2031325"/>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Font typeface="Arial" pitchFamily="34" charset="0"/>
              <a:buAutoNum type="arabicPeriod"/>
            </a:pPr>
            <a:r>
              <a:rPr lang="fr-FR" sz="1400" dirty="0"/>
              <a:t>Une catastrophe naturelle survient dans la zone de la </a:t>
            </a:r>
            <a:r>
              <a:rPr lang="fr-FR" sz="1400" dirty="0" smtClean="0"/>
              <a:t>mission</a:t>
            </a:r>
            <a:endParaRPr lang="en-US" altLang="en-US" sz="1400" dirty="0">
              <a:solidFill>
                <a:srgbClr val="000000"/>
              </a:solidFill>
              <a:ea typeface="MS PGothic" pitchFamily="34" charset="-128"/>
              <a:sym typeface="Times" pitchFamily="18" charset="0"/>
            </a:endParaRPr>
          </a:p>
          <a:p>
            <a:pPr eaLnBrk="1" hangingPunct="1">
              <a:buFont typeface="Arial" pitchFamily="34" charset="0"/>
              <a:buAutoNum type="arabicPeriod"/>
            </a:pPr>
            <a:r>
              <a:rPr lang="fr-FR" sz="1400" dirty="0"/>
              <a:t>Le RSSG-RSASG/CR/CH demande de </a:t>
            </a:r>
            <a:r>
              <a:rPr lang="fr-FR" sz="1400" dirty="0" smtClean="0"/>
              <a:t>l’aide à l’</a:t>
            </a:r>
            <a:r>
              <a:rPr lang="en-US" altLang="en-US" sz="1400" dirty="0" smtClean="0">
                <a:solidFill>
                  <a:srgbClr val="000000"/>
                </a:solidFill>
                <a:ea typeface="MS PGothic" pitchFamily="34" charset="-128"/>
                <a:sym typeface="Times" pitchFamily="18" charset="0"/>
              </a:rPr>
              <a:t>OCHA </a:t>
            </a:r>
            <a:endParaRPr lang="en-US" altLang="en-US" sz="1400" dirty="0">
              <a:solidFill>
                <a:srgbClr val="000000"/>
              </a:solidFill>
              <a:ea typeface="MS PGothic" pitchFamily="34" charset="-128"/>
              <a:sym typeface="Times" pitchFamily="18" charset="0"/>
            </a:endParaRPr>
          </a:p>
          <a:p>
            <a:pPr eaLnBrk="1" hangingPunct="1">
              <a:buFont typeface="Arial" pitchFamily="34" charset="0"/>
              <a:buAutoNum type="arabicPeriod"/>
            </a:pPr>
            <a:r>
              <a:rPr lang="fr-FR" sz="1400" dirty="0"/>
              <a:t>Le pays hôte demande une </a:t>
            </a:r>
            <a:r>
              <a:rPr lang="fr-FR" sz="1400" dirty="0" smtClean="0"/>
              <a:t>assistance internationale</a:t>
            </a:r>
            <a:endParaRPr lang="en-US" altLang="en-US" sz="1400" dirty="0">
              <a:solidFill>
                <a:srgbClr val="000000"/>
              </a:solidFill>
              <a:ea typeface="MS PGothic" pitchFamily="34" charset="-128"/>
              <a:sym typeface="Times" pitchFamily="18" charset="0"/>
            </a:endParaRPr>
          </a:p>
          <a:p>
            <a:pPr eaLnBrk="1" hangingPunct="1">
              <a:buFont typeface="Arial" pitchFamily="34" charset="0"/>
              <a:buAutoNum type="arabicPeriod"/>
            </a:pPr>
            <a:r>
              <a:rPr lang="fr-FR" sz="1400" dirty="0"/>
              <a:t>L’équipe UNDAC se </a:t>
            </a:r>
            <a:r>
              <a:rPr lang="fr-FR" sz="1400" dirty="0" smtClean="0"/>
              <a:t>déploie</a:t>
            </a:r>
          </a:p>
          <a:p>
            <a:pPr eaLnBrk="1" hangingPunct="1">
              <a:buFont typeface="Arial" pitchFamily="34" charset="0"/>
              <a:buAutoNum type="arabicPeriod"/>
            </a:pPr>
            <a:r>
              <a:rPr lang="fr-FR" sz="1400" dirty="0" smtClean="0"/>
              <a:t>Les </a:t>
            </a:r>
            <a:r>
              <a:rPr lang="fr-FR" sz="1400" dirty="0"/>
              <a:t>équipes USAR se déploient </a:t>
            </a:r>
            <a:r>
              <a:rPr lang="fr-FR" sz="1400" dirty="0" smtClean="0"/>
              <a:t> </a:t>
            </a:r>
            <a:br>
              <a:rPr lang="fr-FR" sz="1400" dirty="0" smtClean="0"/>
            </a:br>
            <a:r>
              <a:rPr lang="fr-FR" sz="1400" dirty="0" smtClean="0"/>
              <a:t>(</a:t>
            </a:r>
            <a:r>
              <a:rPr lang="fr-FR" sz="1400" dirty="0"/>
              <a:t>NQE – Normes environnementales</a:t>
            </a:r>
            <a:r>
              <a:rPr lang="fr-FR" sz="1400" dirty="0" smtClean="0"/>
              <a:t>)</a:t>
            </a:r>
            <a:endParaRPr lang="en-US" altLang="en-US" sz="1400" dirty="0">
              <a:solidFill>
                <a:srgbClr val="000000"/>
              </a:solidFill>
              <a:ea typeface="MS PGothic" pitchFamily="34" charset="-128"/>
              <a:sym typeface="Times" pitchFamily="18" charset="0"/>
            </a:endParaRPr>
          </a:p>
        </p:txBody>
      </p:sp>
      <p:sp>
        <p:nvSpPr>
          <p:cNvPr id="306188" name="Rounded Rectangle 30"/>
          <p:cNvSpPr>
            <a:spLocks noChangeArrowheads="1"/>
          </p:cNvSpPr>
          <p:nvPr/>
        </p:nvSpPr>
        <p:spPr bwMode="auto">
          <a:xfrm>
            <a:off x="5727700" y="1441450"/>
            <a:ext cx="2817813" cy="369888"/>
          </a:xfrm>
          <a:prstGeom prst="roundRect">
            <a:avLst>
              <a:gd name="adj" fmla="val 16667"/>
            </a:avLst>
          </a:prstGeom>
          <a:solidFill>
            <a:schemeClr val="bg1"/>
          </a:solidFill>
          <a:ln w="12700" algn="ctr">
            <a:solidFill>
              <a:srgbClr val="026CB6"/>
            </a:solidFill>
            <a:round/>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sz="1200" b="1" dirty="0" smtClean="0">
                <a:solidFill>
                  <a:srgbClr val="026CB6"/>
                </a:solidFill>
                <a:latin typeface="Arial" pitchFamily="34" charset="0"/>
                <a:ea typeface="ヒラギノ明朝 ProN W3"/>
                <a:cs typeface="ヒラギノ明朝 ProN W3"/>
                <a:sym typeface="Times New Roman" pitchFamily="18" charset="0"/>
              </a:rPr>
              <a:t>Mission intégrée des Nations Unies</a:t>
            </a:r>
            <a:endParaRPr lang="fr-CH" altLang="en-US" sz="1200" b="1" dirty="0">
              <a:solidFill>
                <a:srgbClr val="026CB6"/>
              </a:solidFill>
              <a:latin typeface="Arial" pitchFamily="34" charset="0"/>
              <a:ea typeface="ヒラギノ明朝 ProN W3"/>
              <a:cs typeface="ヒラギノ明朝 ProN W3"/>
              <a:sym typeface="Times New Roman" pitchFamily="18" charset="0"/>
            </a:endParaRPr>
          </a:p>
        </p:txBody>
      </p:sp>
      <p:sp>
        <p:nvSpPr>
          <p:cNvPr id="306189" name="Rounded Rectangle 28"/>
          <p:cNvSpPr>
            <a:spLocks noChangeArrowheads="1"/>
          </p:cNvSpPr>
          <p:nvPr/>
        </p:nvSpPr>
        <p:spPr bwMode="auto">
          <a:xfrm>
            <a:off x="3419850" y="5733300"/>
            <a:ext cx="1608138" cy="60164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sz="900" b="1" dirty="0" smtClean="0">
                <a:solidFill>
                  <a:srgbClr val="026CB6"/>
                </a:solidFill>
                <a:latin typeface="Arial" pitchFamily="34" charset="0"/>
                <a:ea typeface="ヒラギノ明朝 ProN W3"/>
                <a:cs typeface="ヒラギノ明朝 ProN W3"/>
                <a:sym typeface="Times New Roman" pitchFamily="18" charset="0"/>
              </a:rPr>
              <a:t>ONG internationales locales</a:t>
            </a:r>
          </a:p>
          <a:p>
            <a:pPr algn="ctr" eaLnBrk="1" hangingPunct="1"/>
            <a:r>
              <a:rPr lang="fr-CH" altLang="en-US" sz="900" b="1" dirty="0" smtClean="0">
                <a:solidFill>
                  <a:srgbClr val="026CB6"/>
                </a:solidFill>
                <a:latin typeface="Arial" pitchFamily="34" charset="0"/>
                <a:ea typeface="ヒラギノ明朝 ProN W3"/>
                <a:cs typeface="ヒラギノ明朝 ProN W3"/>
                <a:sym typeface="Times New Roman" pitchFamily="18" charset="0"/>
              </a:rPr>
              <a:t>Croix-Rouge, IFIS (Système intégré d’information sur les programmes de terrain</a:t>
            </a:r>
            <a:endParaRPr lang="fr-CH" altLang="en-US" sz="900" b="1" dirty="0">
              <a:solidFill>
                <a:srgbClr val="026CB6"/>
              </a:solidFill>
              <a:latin typeface="Arial" pitchFamily="34" charset="0"/>
              <a:ea typeface="ヒラギノ明朝 ProN W3"/>
              <a:cs typeface="ヒラギノ明朝 ProN W3"/>
              <a:sym typeface="Times New Roman" pitchFamily="18" charset="0"/>
            </a:endParaRPr>
          </a:p>
        </p:txBody>
      </p:sp>
      <p:sp>
        <p:nvSpPr>
          <p:cNvPr id="306190" name="Rectangle 40"/>
          <p:cNvSpPr>
            <a:spLocks noChangeArrowheads="1"/>
          </p:cNvSpPr>
          <p:nvPr/>
        </p:nvSpPr>
        <p:spPr bwMode="auto">
          <a:xfrm>
            <a:off x="3779838" y="3960813"/>
            <a:ext cx="6969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en-US" sz="2400" b="1">
                <a:solidFill>
                  <a:srgbClr val="026CB6"/>
                </a:solidFill>
                <a:ea typeface="MS PGothic" pitchFamily="34" charset="-128"/>
                <a:sym typeface="Times New Roman" pitchFamily="18" charset="0"/>
              </a:rPr>
              <a:t>HCT</a:t>
            </a:r>
          </a:p>
        </p:txBody>
      </p:sp>
      <p:grpSp>
        <p:nvGrpSpPr>
          <p:cNvPr id="306191" name="Group 30"/>
          <p:cNvGrpSpPr>
            <a:grpSpLocks/>
          </p:cNvGrpSpPr>
          <p:nvPr/>
        </p:nvGrpSpPr>
        <p:grpSpPr bwMode="auto">
          <a:xfrm>
            <a:off x="4081463" y="2754313"/>
            <a:ext cx="2160587" cy="625475"/>
            <a:chOff x="1954213" y="3276600"/>
            <a:chExt cx="2160587" cy="625475"/>
          </a:xfrm>
        </p:grpSpPr>
        <p:sp>
          <p:nvSpPr>
            <p:cNvPr id="306219" name="Rounded Rectangle 38"/>
            <p:cNvSpPr>
              <a:spLocks noChangeArrowheads="1"/>
            </p:cNvSpPr>
            <p:nvPr/>
          </p:nvSpPr>
          <p:spPr bwMode="auto">
            <a:xfrm>
              <a:off x="2624138" y="3352800"/>
              <a:ext cx="500062" cy="4572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smtClean="0">
                  <a:solidFill>
                    <a:srgbClr val="026CB6"/>
                  </a:solidFill>
                  <a:ea typeface="ヒラギノ明朝 ProN W3"/>
                  <a:cs typeface="ヒラギノ明朝 ProN W3"/>
                  <a:sym typeface="Times New Roman" pitchFamily="18" charset="0"/>
                </a:rPr>
                <a:t>CR</a:t>
              </a:r>
              <a:endParaRPr lang="en-US" altLang="en-US" sz="1800" b="1" dirty="0">
                <a:solidFill>
                  <a:srgbClr val="026CB6"/>
                </a:solidFill>
                <a:ea typeface="ヒラギノ明朝 ProN W3"/>
                <a:cs typeface="ヒラギノ明朝 ProN W3"/>
                <a:sym typeface="Times New Roman" pitchFamily="18" charset="0"/>
              </a:endParaRPr>
            </a:p>
          </p:txBody>
        </p:sp>
        <p:sp>
          <p:nvSpPr>
            <p:cNvPr id="306220" name="Rounded Rectangle 38"/>
            <p:cNvSpPr>
              <a:spLocks noChangeArrowheads="1"/>
            </p:cNvSpPr>
            <p:nvPr/>
          </p:nvSpPr>
          <p:spPr bwMode="auto">
            <a:xfrm>
              <a:off x="1987550" y="3352800"/>
              <a:ext cx="636588" cy="457200"/>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smtClean="0">
                  <a:solidFill>
                    <a:srgbClr val="026CB6"/>
                  </a:solidFill>
                  <a:ea typeface="ヒラギノ明朝 ProN W3"/>
                  <a:cs typeface="ヒラギノ明朝 ProN W3"/>
                  <a:sym typeface="Times New Roman" pitchFamily="18" charset="0"/>
                </a:rPr>
                <a:t>CH</a:t>
              </a:r>
              <a:endParaRPr lang="en-US" altLang="en-US" sz="1800" b="1" dirty="0">
                <a:solidFill>
                  <a:srgbClr val="026CB6"/>
                </a:solidFill>
                <a:ea typeface="ヒラギノ明朝 ProN W3"/>
                <a:cs typeface="ヒラギノ明朝 ProN W3"/>
                <a:sym typeface="Times New Roman" pitchFamily="18" charset="0"/>
              </a:endParaRPr>
            </a:p>
          </p:txBody>
        </p:sp>
        <p:sp>
          <p:nvSpPr>
            <p:cNvPr id="306221" name="Rounded Rectangle 38"/>
            <p:cNvSpPr>
              <a:spLocks noChangeArrowheads="1"/>
            </p:cNvSpPr>
            <p:nvPr/>
          </p:nvSpPr>
          <p:spPr bwMode="auto">
            <a:xfrm>
              <a:off x="3135313" y="3352800"/>
              <a:ext cx="930275" cy="457200"/>
            </a:xfrm>
            <a:prstGeom prst="roundRect">
              <a:avLst>
                <a:gd name="adj" fmla="val 16667"/>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smtClean="0">
                  <a:solidFill>
                    <a:srgbClr val="026CB6"/>
                  </a:solidFill>
                  <a:ea typeface="ヒラギノ明朝 ProN W3"/>
                  <a:cs typeface="ヒラギノ明朝 ProN W3"/>
                  <a:sym typeface="Times New Roman" pitchFamily="18" charset="0"/>
                </a:rPr>
                <a:t>RSASG</a:t>
              </a:r>
              <a:endParaRPr lang="en-US" altLang="en-US" sz="1800" b="1" dirty="0">
                <a:solidFill>
                  <a:srgbClr val="026CB6"/>
                </a:solidFill>
                <a:ea typeface="ヒラギノ明朝 ProN W3"/>
                <a:cs typeface="ヒラギノ明朝 ProN W3"/>
                <a:sym typeface="Times New Roman" pitchFamily="18" charset="0"/>
              </a:endParaRPr>
            </a:p>
          </p:txBody>
        </p:sp>
        <p:sp>
          <p:nvSpPr>
            <p:cNvPr id="306222" name="Rounded Rectangle 3"/>
            <p:cNvSpPr>
              <a:spLocks noChangeArrowheads="1"/>
            </p:cNvSpPr>
            <p:nvPr/>
          </p:nvSpPr>
          <p:spPr bwMode="auto">
            <a:xfrm>
              <a:off x="1954213" y="3276600"/>
              <a:ext cx="2160587" cy="625475"/>
            </a:xfrm>
            <a:prstGeom prst="roundRect">
              <a:avLst>
                <a:gd name="adj" fmla="val 16667"/>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endParaRPr lang="en-GB" altLang="en-US" b="1">
                <a:solidFill>
                  <a:srgbClr val="026CB6"/>
                </a:solidFill>
                <a:ea typeface="ヒラギノ明朝 ProN W3"/>
                <a:cs typeface="ヒラギノ明朝 ProN W3"/>
                <a:sym typeface="Times New Roman" pitchFamily="18" charset="0"/>
              </a:endParaRPr>
            </a:p>
          </p:txBody>
        </p:sp>
      </p:grpSp>
      <p:cxnSp>
        <p:nvCxnSpPr>
          <p:cNvPr id="306192" name="Elbow Connector 11"/>
          <p:cNvCxnSpPr>
            <a:cxnSpLocks noChangeShapeType="1"/>
            <a:stCxn id="306221" idx="0"/>
            <a:endCxn id="13" idx="2"/>
          </p:cNvCxnSpPr>
          <p:nvPr/>
        </p:nvCxnSpPr>
        <p:spPr bwMode="auto">
          <a:xfrm rot="5400000" flipH="1" flipV="1">
            <a:off x="5917406" y="2207419"/>
            <a:ext cx="433388" cy="812800"/>
          </a:xfrm>
          <a:prstGeom prst="bentConnector3">
            <a:avLst>
              <a:gd name="adj1" fmla="val 50000"/>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06193" name="Elbow Connector 15"/>
          <p:cNvCxnSpPr>
            <a:cxnSpLocks noChangeShapeType="1"/>
            <a:stCxn id="306186" idx="1"/>
            <a:endCxn id="28" idx="2"/>
          </p:cNvCxnSpPr>
          <p:nvPr/>
        </p:nvCxnSpPr>
        <p:spPr bwMode="auto">
          <a:xfrm rot="10800000" flipH="1">
            <a:off x="7451725" y="3295650"/>
            <a:ext cx="53975" cy="2187575"/>
          </a:xfrm>
          <a:prstGeom prst="bentConnector4">
            <a:avLst>
              <a:gd name="adj1" fmla="val -434310"/>
              <a:gd name="adj2" fmla="val 78000"/>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06194" name="Elbow Connector 17"/>
          <p:cNvCxnSpPr>
            <a:cxnSpLocks noChangeShapeType="1"/>
            <a:stCxn id="306183" idx="0"/>
            <a:endCxn id="28" idx="2"/>
          </p:cNvCxnSpPr>
          <p:nvPr/>
        </p:nvCxnSpPr>
        <p:spPr bwMode="auto">
          <a:xfrm rot="16200000" flipV="1">
            <a:off x="7394575" y="3406775"/>
            <a:ext cx="911225" cy="688975"/>
          </a:xfrm>
          <a:prstGeom prst="bentConnector3">
            <a:avLst>
              <a:gd name="adj1" fmla="val 50000"/>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06195" name="Elbow Connector 19"/>
          <p:cNvCxnSpPr>
            <a:cxnSpLocks noChangeShapeType="1"/>
            <a:stCxn id="306182" idx="0"/>
            <a:endCxn id="13" idx="2"/>
          </p:cNvCxnSpPr>
          <p:nvPr/>
        </p:nvCxnSpPr>
        <p:spPr bwMode="auto">
          <a:xfrm rot="5400000" flipH="1" flipV="1">
            <a:off x="5387181" y="3074194"/>
            <a:ext cx="1830388" cy="476250"/>
          </a:xfrm>
          <a:prstGeom prst="bentConnector3">
            <a:avLst>
              <a:gd name="adj1" fmla="val 35491"/>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06196" name="Elbow Connector 22"/>
          <p:cNvCxnSpPr>
            <a:cxnSpLocks noChangeShapeType="1"/>
            <a:stCxn id="306185" idx="0"/>
            <a:endCxn id="306219" idx="2"/>
          </p:cNvCxnSpPr>
          <p:nvPr/>
        </p:nvCxnSpPr>
        <p:spPr bwMode="auto">
          <a:xfrm rot="5400000" flipH="1" flipV="1">
            <a:off x="4220369" y="3675857"/>
            <a:ext cx="1169987" cy="393700"/>
          </a:xfrm>
          <a:prstGeom prst="bentConnector3">
            <a:avLst>
              <a:gd name="adj1" fmla="val 61347"/>
            </a:avLst>
          </a:prstGeom>
          <a:noFill/>
          <a:ln w="28575" algn="ctr">
            <a:solidFill>
              <a:srgbClr val="0066CC"/>
            </a:solidFill>
            <a:round/>
            <a:headEnd/>
            <a:tailEnd type="arrow" w="med" len="med"/>
          </a:ln>
          <a:extLst>
            <a:ext uri="{909E8E84-426E-40DD-AFC4-6F175D3DCCD1}">
              <a14:hiddenFill xmlns:a14="http://schemas.microsoft.com/office/drawing/2010/main">
                <a:noFill/>
              </a14:hiddenFill>
            </a:ext>
          </a:extLst>
        </p:spPr>
      </p:cxnSp>
      <p:cxnSp>
        <p:nvCxnSpPr>
          <p:cNvPr id="306197" name="Elbow Connector 73729"/>
          <p:cNvCxnSpPr>
            <a:cxnSpLocks noChangeShapeType="1"/>
            <a:stCxn id="28" idx="0"/>
            <a:endCxn id="13" idx="2"/>
          </p:cNvCxnSpPr>
          <p:nvPr/>
        </p:nvCxnSpPr>
        <p:spPr bwMode="auto">
          <a:xfrm rot="16200000" flipV="1">
            <a:off x="6802437" y="2135188"/>
            <a:ext cx="441325" cy="965200"/>
          </a:xfrm>
          <a:prstGeom prst="bentConnector3">
            <a:avLst>
              <a:gd name="adj1" fmla="val 50000"/>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306198" name="Rounded Rectangle 21"/>
          <p:cNvSpPr>
            <a:spLocks noChangeArrowheads="1"/>
          </p:cNvSpPr>
          <p:nvPr/>
        </p:nvSpPr>
        <p:spPr bwMode="auto">
          <a:xfrm>
            <a:off x="5364163" y="5291138"/>
            <a:ext cx="1398587" cy="685800"/>
          </a:xfrm>
          <a:prstGeom prst="roundRect">
            <a:avLst>
              <a:gd name="adj" fmla="val 16667"/>
            </a:avLst>
          </a:prstGeom>
          <a:solidFill>
            <a:srgbClr val="026CB6"/>
          </a:solidFill>
          <a:ln w="25400" algn="ctr">
            <a:solidFill>
              <a:schemeClr val="tx1"/>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800" b="1" dirty="0" smtClean="0">
                <a:solidFill>
                  <a:srgbClr val="FFFFFF"/>
                </a:solidFill>
                <a:ea typeface="ヒラギノ明朝 ProN W3"/>
                <a:cs typeface="ヒラギノ明朝 ProN W3"/>
                <a:sym typeface="Times New Roman" pitchFamily="18" charset="0"/>
              </a:rPr>
              <a:t>CIMIC-NU </a:t>
            </a:r>
            <a:r>
              <a:rPr lang="en-US" altLang="en-US" sz="1800" b="1" dirty="0">
                <a:solidFill>
                  <a:srgbClr val="FFFFFF"/>
                </a:solidFill>
                <a:ea typeface="ヒラギノ明朝 ProN W3"/>
                <a:cs typeface="ヒラギノ明朝 ProN W3"/>
                <a:sym typeface="Times New Roman" pitchFamily="18" charset="0"/>
              </a:rPr>
              <a:t>(U9)</a:t>
            </a:r>
          </a:p>
        </p:txBody>
      </p:sp>
      <p:cxnSp>
        <p:nvCxnSpPr>
          <p:cNvPr id="74" name="Straight Arrow Connector 73"/>
          <p:cNvCxnSpPr>
            <a:stCxn id="306198" idx="0"/>
            <a:endCxn id="306182" idx="2"/>
          </p:cNvCxnSpPr>
          <p:nvPr/>
        </p:nvCxnSpPr>
        <p:spPr>
          <a:xfrm flipV="1">
            <a:off x="6064250" y="4913313"/>
            <a:ext cx="0" cy="37782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6200" name="Rounded Rectangle 28"/>
          <p:cNvSpPr>
            <a:spLocks noChangeArrowheads="1"/>
          </p:cNvSpPr>
          <p:nvPr/>
        </p:nvSpPr>
        <p:spPr bwMode="auto">
          <a:xfrm>
            <a:off x="611188" y="4249738"/>
            <a:ext cx="1951037" cy="801687"/>
          </a:xfrm>
          <a:prstGeom prst="roundRect">
            <a:avLst>
              <a:gd name="adj" fmla="val 16667"/>
            </a:avLst>
          </a:prstGeom>
          <a:solidFill>
            <a:schemeClr val="bg1"/>
          </a:solidFill>
          <a:ln w="25400" algn="ctr">
            <a:solidFill>
              <a:srgbClr val="026CB6"/>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dirty="0" err="1" smtClean="0">
                <a:solidFill>
                  <a:srgbClr val="0000FF"/>
                </a:solidFill>
                <a:latin typeface="Arial" pitchFamily="34" charset="0"/>
                <a:ea typeface="ヒラギノ明朝 ProN W3"/>
                <a:cs typeface="ヒラギノ明朝 ProN W3"/>
                <a:sym typeface="Times New Roman" pitchFamily="18" charset="0"/>
              </a:rPr>
              <a:t>Équipe</a:t>
            </a:r>
            <a:r>
              <a:rPr lang="en-US" altLang="en-US" sz="1600" b="1" dirty="0" smtClean="0">
                <a:solidFill>
                  <a:srgbClr val="0000FF"/>
                </a:solidFill>
                <a:latin typeface="Arial" pitchFamily="34" charset="0"/>
                <a:ea typeface="ヒラギノ明朝 ProN W3"/>
                <a:cs typeface="ヒラギノ明朝 ProN W3"/>
                <a:sym typeface="Times New Roman" pitchFamily="18" charset="0"/>
              </a:rPr>
              <a:t> UNDCA</a:t>
            </a:r>
            <a:endParaRPr lang="en-US" altLang="en-US" sz="1600" b="1" dirty="0">
              <a:solidFill>
                <a:srgbClr val="0000FF"/>
              </a:solidFill>
              <a:latin typeface="Arial" pitchFamily="34" charset="0"/>
              <a:ea typeface="ヒラギノ明朝 ProN W3"/>
              <a:cs typeface="ヒラギノ明朝 ProN W3"/>
              <a:sym typeface="Times New Roman" pitchFamily="18" charset="0"/>
            </a:endParaRPr>
          </a:p>
        </p:txBody>
      </p:sp>
      <p:sp>
        <p:nvSpPr>
          <p:cNvPr id="306201" name="Rounded Rectangle 28"/>
          <p:cNvSpPr>
            <a:spLocks noChangeArrowheads="1"/>
          </p:cNvSpPr>
          <p:nvPr/>
        </p:nvSpPr>
        <p:spPr bwMode="auto">
          <a:xfrm>
            <a:off x="3419475" y="5000625"/>
            <a:ext cx="1223963" cy="473075"/>
          </a:xfrm>
          <a:prstGeom prst="roundRect">
            <a:avLst>
              <a:gd name="adj" fmla="val 16667"/>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a:solidFill>
                  <a:srgbClr val="0000FF"/>
                </a:solidFill>
                <a:latin typeface="Arial" pitchFamily="34" charset="0"/>
                <a:ea typeface="ヒラギノ明朝 ProN W3"/>
                <a:cs typeface="ヒラギノ明朝 ProN W3"/>
                <a:sym typeface="Times New Roman" pitchFamily="18" charset="0"/>
              </a:rPr>
              <a:t>OCHA</a:t>
            </a:r>
          </a:p>
        </p:txBody>
      </p:sp>
      <p:cxnSp>
        <p:nvCxnSpPr>
          <p:cNvPr id="81" name="Elbow Connector 80"/>
          <p:cNvCxnSpPr>
            <a:stCxn id="306200" idx="3"/>
          </p:cNvCxnSpPr>
          <p:nvPr/>
        </p:nvCxnSpPr>
        <p:spPr>
          <a:xfrm>
            <a:off x="2562225" y="4649788"/>
            <a:ext cx="906463" cy="577850"/>
          </a:xfrm>
          <a:prstGeom prst="bentConnector3">
            <a:avLst>
              <a:gd name="adj1" fmla="val 50000"/>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306203" name="Elbow Connector 28"/>
          <p:cNvCxnSpPr>
            <a:cxnSpLocks noChangeShapeType="1"/>
            <a:stCxn id="306201" idx="0"/>
            <a:endCxn id="306220" idx="2"/>
          </p:cNvCxnSpPr>
          <p:nvPr/>
        </p:nvCxnSpPr>
        <p:spPr bwMode="auto">
          <a:xfrm rot="5400000" flipH="1" flipV="1">
            <a:off x="3376613" y="3943350"/>
            <a:ext cx="1712912" cy="401638"/>
          </a:xfrm>
          <a:prstGeom prst="bentConnector3">
            <a:avLst>
              <a:gd name="adj1" fmla="val 38810"/>
            </a:avLst>
          </a:prstGeom>
          <a:noFill/>
          <a:ln w="28575" algn="ctr">
            <a:solidFill>
              <a:srgbClr val="0066CC"/>
            </a:solidFill>
            <a:round/>
            <a:headEnd/>
            <a:tailEnd type="arrow" w="med" len="med"/>
          </a:ln>
          <a:extLst>
            <a:ext uri="{909E8E84-426E-40DD-AFC4-6F175D3DCCD1}">
              <a14:hiddenFill xmlns:a14="http://schemas.microsoft.com/office/drawing/2010/main">
                <a:noFill/>
              </a14:hiddenFill>
            </a:ext>
          </a:extLst>
        </p:spPr>
      </p:cxnSp>
      <p:cxnSp>
        <p:nvCxnSpPr>
          <p:cNvPr id="92" name="Elbow Connector 91"/>
          <p:cNvCxnSpPr>
            <a:stCxn id="306200" idx="0"/>
          </p:cNvCxnSpPr>
          <p:nvPr/>
        </p:nvCxnSpPr>
        <p:spPr>
          <a:xfrm rot="5400000" flipH="1" flipV="1">
            <a:off x="2543969" y="2664619"/>
            <a:ext cx="628650" cy="2541588"/>
          </a:xfrm>
          <a:prstGeom prst="bentConnector2">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306205" name="Rounded Rectangle 28"/>
          <p:cNvSpPr>
            <a:spLocks noChangeArrowheads="1"/>
          </p:cNvSpPr>
          <p:nvPr/>
        </p:nvSpPr>
        <p:spPr bwMode="auto">
          <a:xfrm>
            <a:off x="1581156" y="3594100"/>
            <a:ext cx="1992314" cy="439738"/>
          </a:xfrm>
          <a:prstGeom prst="roundRect">
            <a:avLst>
              <a:gd name="adj"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round/>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1400" b="1" dirty="0">
                <a:solidFill>
                  <a:srgbClr val="1C11FF"/>
                </a:solidFill>
              </a:rPr>
              <a:t>en fonction des </a:t>
            </a:r>
            <a:r>
              <a:rPr lang="fr-FR" sz="1400" b="1" dirty="0" smtClean="0">
                <a:solidFill>
                  <a:srgbClr val="1C11FF"/>
                </a:solidFill>
              </a:rPr>
              <a:t>besoins</a:t>
            </a:r>
            <a:endParaRPr lang="en-US" altLang="en-US" sz="1400" b="1" dirty="0">
              <a:solidFill>
                <a:srgbClr val="1C11FF"/>
              </a:solidFill>
              <a:latin typeface="Arial" pitchFamily="34" charset="0"/>
              <a:ea typeface="ヒラギノ明朝 ProN W3"/>
              <a:cs typeface="ヒラギノ明朝 ProN W3"/>
              <a:sym typeface="Times New Roman" pitchFamily="18" charset="0"/>
            </a:endParaRPr>
          </a:p>
        </p:txBody>
      </p:sp>
      <p:sp>
        <p:nvSpPr>
          <p:cNvPr id="306206" name="Rounded Rectangle 28"/>
          <p:cNvSpPr>
            <a:spLocks noChangeArrowheads="1"/>
          </p:cNvSpPr>
          <p:nvPr/>
        </p:nvSpPr>
        <p:spPr bwMode="auto">
          <a:xfrm>
            <a:off x="755650" y="4610100"/>
            <a:ext cx="1655763" cy="357188"/>
          </a:xfrm>
          <a:prstGeom prst="roundRect">
            <a:avLst>
              <a:gd name="adj" fmla="val 16667"/>
            </a:avLst>
          </a:prstGeom>
          <a:solidFill>
            <a:schemeClr val="bg1"/>
          </a:solidFill>
          <a:ln w="25400" algn="ctr">
            <a:solidFill>
              <a:srgbClr val="026CB6"/>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a:solidFill>
                  <a:srgbClr val="0000FF"/>
                </a:solidFill>
                <a:latin typeface="Arial" pitchFamily="34" charset="0"/>
                <a:ea typeface="ヒラギノ明朝 ProN W3"/>
                <a:cs typeface="ヒラギノ明朝 ProN W3"/>
                <a:sym typeface="Times New Roman" pitchFamily="18" charset="0"/>
              </a:rPr>
              <a:t>OSOCC</a:t>
            </a:r>
          </a:p>
        </p:txBody>
      </p:sp>
      <p:cxnSp>
        <p:nvCxnSpPr>
          <p:cNvPr id="149" name="Elbow Connector 148"/>
          <p:cNvCxnSpPr/>
          <p:nvPr/>
        </p:nvCxnSpPr>
        <p:spPr>
          <a:xfrm flipV="1">
            <a:off x="3981450" y="3632200"/>
            <a:ext cx="446088" cy="328613"/>
          </a:xfrm>
          <a:prstGeom prst="bentConnector3">
            <a:avLst>
              <a:gd name="adj1" fmla="val 26875"/>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306208" name="Rounded Rectangle 28"/>
          <p:cNvSpPr>
            <a:spLocks noChangeArrowheads="1"/>
          </p:cNvSpPr>
          <p:nvPr/>
        </p:nvSpPr>
        <p:spPr bwMode="auto">
          <a:xfrm>
            <a:off x="1893888" y="5905500"/>
            <a:ext cx="1165225" cy="576263"/>
          </a:xfrm>
          <a:prstGeom prst="roundRect">
            <a:avLst>
              <a:gd name="adj" fmla="val 16667"/>
            </a:avLst>
          </a:prstGeom>
          <a:solidFill>
            <a:schemeClr val="bg1"/>
          </a:solidFill>
          <a:ln w="25400" algn="ctr">
            <a:solidFill>
              <a:srgbClr val="026CB6"/>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dirty="0" smtClean="0">
                <a:solidFill>
                  <a:srgbClr val="0000FF"/>
                </a:solidFill>
                <a:latin typeface="Arial" pitchFamily="34" charset="0"/>
                <a:ea typeface="ヒラギノ明朝 ProN W3"/>
                <a:cs typeface="ヒラギノ明朝 ProN W3"/>
                <a:sym typeface="Times New Roman" pitchFamily="18" charset="0"/>
              </a:rPr>
              <a:t>Sous-OSOCCs</a:t>
            </a:r>
            <a:endParaRPr lang="en-US" altLang="en-US" sz="1600" b="1" dirty="0">
              <a:solidFill>
                <a:srgbClr val="0000FF"/>
              </a:solidFill>
              <a:latin typeface="Arial" pitchFamily="34" charset="0"/>
              <a:ea typeface="ヒラギノ明朝 ProN W3"/>
              <a:cs typeface="ヒラギノ明朝 ProN W3"/>
              <a:sym typeface="Times New Roman" pitchFamily="18" charset="0"/>
            </a:endParaRPr>
          </a:p>
        </p:txBody>
      </p:sp>
      <p:sp>
        <p:nvSpPr>
          <p:cNvPr id="306209" name="Rounded Rectangle 28"/>
          <p:cNvSpPr>
            <a:spLocks noChangeArrowheads="1"/>
          </p:cNvSpPr>
          <p:nvPr/>
        </p:nvSpPr>
        <p:spPr bwMode="auto">
          <a:xfrm>
            <a:off x="363538" y="5905500"/>
            <a:ext cx="823912" cy="576263"/>
          </a:xfrm>
          <a:prstGeom prst="roundRect">
            <a:avLst>
              <a:gd name="adj" fmla="val 16667"/>
            </a:avLst>
          </a:prstGeom>
          <a:solidFill>
            <a:schemeClr val="bg1"/>
          </a:solidFill>
          <a:ln w="25400" algn="ctr">
            <a:solidFill>
              <a:srgbClr val="026CB6"/>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100" b="1" dirty="0" err="1" smtClean="0">
                <a:solidFill>
                  <a:srgbClr val="0000FF"/>
                </a:solidFill>
                <a:latin typeface="Arial" pitchFamily="34" charset="0"/>
                <a:ea typeface="ヒラギノ明朝 ProN W3"/>
                <a:cs typeface="ヒラギノ明朝 ProN W3"/>
                <a:sym typeface="Times New Roman" pitchFamily="18" charset="0"/>
              </a:rPr>
              <a:t>Équipes</a:t>
            </a:r>
            <a:r>
              <a:rPr lang="en-US" altLang="en-US" sz="1100" b="1" dirty="0" smtClean="0">
                <a:solidFill>
                  <a:srgbClr val="0000FF"/>
                </a:solidFill>
                <a:latin typeface="Arial" pitchFamily="34" charset="0"/>
                <a:ea typeface="ヒラギノ明朝 ProN W3"/>
                <a:cs typeface="ヒラギノ明朝 ProN W3"/>
                <a:sym typeface="Times New Roman" pitchFamily="18" charset="0"/>
              </a:rPr>
              <a:t> USAR</a:t>
            </a:r>
            <a:endParaRPr lang="en-US" altLang="en-US" sz="1100" b="1" dirty="0">
              <a:solidFill>
                <a:srgbClr val="0000FF"/>
              </a:solidFill>
              <a:latin typeface="Arial" pitchFamily="34" charset="0"/>
              <a:ea typeface="ヒラギノ明朝 ProN W3"/>
              <a:cs typeface="ヒラギノ明朝 ProN W3"/>
              <a:sym typeface="Times New Roman" pitchFamily="18" charset="0"/>
            </a:endParaRPr>
          </a:p>
        </p:txBody>
      </p:sp>
      <p:cxnSp>
        <p:nvCxnSpPr>
          <p:cNvPr id="132" name="Elbow Connector 131"/>
          <p:cNvCxnSpPr>
            <a:stCxn id="306209" idx="0"/>
            <a:endCxn id="306206" idx="2"/>
          </p:cNvCxnSpPr>
          <p:nvPr/>
        </p:nvCxnSpPr>
        <p:spPr>
          <a:xfrm rot="5400000" flipH="1" flipV="1">
            <a:off x="711201" y="5032375"/>
            <a:ext cx="938212" cy="808037"/>
          </a:xfrm>
          <a:prstGeom prst="bentConnector3">
            <a:avLst>
              <a:gd name="adj1" fmla="val 50000"/>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170" name="Elbow Connector 169"/>
          <p:cNvCxnSpPr>
            <a:stCxn id="306208" idx="0"/>
            <a:endCxn id="306206" idx="2"/>
          </p:cNvCxnSpPr>
          <p:nvPr/>
        </p:nvCxnSpPr>
        <p:spPr>
          <a:xfrm rot="16200000" flipV="1">
            <a:off x="1561307" y="4990306"/>
            <a:ext cx="938212" cy="892175"/>
          </a:xfrm>
          <a:prstGeom prst="bentConnector3">
            <a:avLst>
              <a:gd name="adj1" fmla="val 50000"/>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144" name="Elbow Connector 143"/>
          <p:cNvCxnSpPr>
            <a:stCxn id="306198" idx="1"/>
            <a:endCxn id="306201" idx="3"/>
          </p:cNvCxnSpPr>
          <p:nvPr/>
        </p:nvCxnSpPr>
        <p:spPr>
          <a:xfrm rot="10800000">
            <a:off x="4643438" y="5237163"/>
            <a:ext cx="720725" cy="396875"/>
          </a:xfrm>
          <a:prstGeom prst="bentConnector3">
            <a:avLst/>
          </a:prstGeom>
          <a:ln w="28575">
            <a:prstDash val="sysDash"/>
          </a:ln>
        </p:spPr>
        <p:style>
          <a:lnRef idx="1">
            <a:schemeClr val="accent1"/>
          </a:lnRef>
          <a:fillRef idx="0">
            <a:schemeClr val="accent1"/>
          </a:fillRef>
          <a:effectRef idx="0">
            <a:schemeClr val="accent1"/>
          </a:effectRef>
          <a:fontRef idx="minor">
            <a:schemeClr val="tx1"/>
          </a:fontRef>
        </p:style>
      </p:cxnSp>
      <p:cxnSp>
        <p:nvCxnSpPr>
          <p:cNvPr id="189" name="Elbow Connector 188"/>
          <p:cNvCxnSpPr>
            <a:stCxn id="306198" idx="1"/>
            <a:endCxn id="306206" idx="3"/>
          </p:cNvCxnSpPr>
          <p:nvPr/>
        </p:nvCxnSpPr>
        <p:spPr>
          <a:xfrm rot="10800000">
            <a:off x="2411413" y="4787900"/>
            <a:ext cx="2952750" cy="846138"/>
          </a:xfrm>
          <a:prstGeom prst="bentConnector3">
            <a:avLst>
              <a:gd name="adj1" fmla="val 86467"/>
            </a:avLst>
          </a:prstGeom>
          <a:ln w="28575">
            <a:prstDash val="sysDash"/>
          </a:ln>
        </p:spPr>
        <p:style>
          <a:lnRef idx="1">
            <a:schemeClr val="accent1"/>
          </a:lnRef>
          <a:fillRef idx="0">
            <a:schemeClr val="accent1"/>
          </a:fillRef>
          <a:effectRef idx="0">
            <a:schemeClr val="accent1"/>
          </a:effectRef>
          <a:fontRef idx="minor">
            <a:schemeClr val="tx1"/>
          </a:fontRef>
        </p:style>
      </p:cxnSp>
      <p:cxnSp>
        <p:nvCxnSpPr>
          <p:cNvPr id="165" name="Straight Arrow Connector 164"/>
          <p:cNvCxnSpPr>
            <a:stCxn id="306209" idx="3"/>
            <a:endCxn id="306208" idx="1"/>
          </p:cNvCxnSpPr>
          <p:nvPr/>
        </p:nvCxnSpPr>
        <p:spPr>
          <a:xfrm flipV="1">
            <a:off x="1187450" y="6194425"/>
            <a:ext cx="706438"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306215" name="Rounded Rectangle 28"/>
          <p:cNvSpPr>
            <a:spLocks noChangeArrowheads="1"/>
          </p:cNvSpPr>
          <p:nvPr/>
        </p:nvSpPr>
        <p:spPr bwMode="auto">
          <a:xfrm>
            <a:off x="1079500" y="5905500"/>
            <a:ext cx="900113" cy="439738"/>
          </a:xfrm>
          <a:prstGeom prst="roundRect">
            <a:avLst>
              <a:gd name="adj"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round/>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CH" altLang="en-US" sz="900" b="1" dirty="0" smtClean="0">
                <a:solidFill>
                  <a:srgbClr val="0000FF"/>
                </a:solidFill>
                <a:latin typeface="Arial" pitchFamily="34" charset="0"/>
                <a:ea typeface="ヒラギノ明朝 ProN W3"/>
                <a:cs typeface="ヒラギノ明朝 ProN W3"/>
                <a:sym typeface="Times New Roman" pitchFamily="18" charset="0"/>
              </a:rPr>
              <a:t>En fonction des besoins</a:t>
            </a:r>
            <a:endParaRPr lang="fr-CH" altLang="en-US" sz="900" b="1" dirty="0">
              <a:solidFill>
                <a:srgbClr val="0000FF"/>
              </a:solidFill>
              <a:latin typeface="Arial" pitchFamily="34" charset="0"/>
              <a:ea typeface="ヒラギノ明朝 ProN W3"/>
              <a:cs typeface="ヒラギノ明朝 ProN W3"/>
              <a:sym typeface="Times New Roman" pitchFamily="18" charset="0"/>
            </a:endParaRPr>
          </a:p>
        </p:txBody>
      </p:sp>
      <p:sp>
        <p:nvSpPr>
          <p:cNvPr id="306216" name="Rounded Rectangle 12"/>
          <p:cNvSpPr>
            <a:spLocks noChangeArrowheads="1"/>
          </p:cNvSpPr>
          <p:nvPr/>
        </p:nvSpPr>
        <p:spPr bwMode="auto">
          <a:xfrm>
            <a:off x="762000" y="4648200"/>
            <a:ext cx="1676400" cy="333375"/>
          </a:xfrm>
          <a:prstGeom prst="roundRect">
            <a:avLst>
              <a:gd name="adj" fmla="val 16667"/>
            </a:avLst>
          </a:prstGeom>
          <a:solidFill>
            <a:srgbClr val="C00000"/>
          </a:solidFill>
          <a:ln w="25400" algn="ctr">
            <a:solidFill>
              <a:srgbClr val="800080"/>
            </a:solidFill>
            <a:round/>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3200" b="1">
                <a:solidFill>
                  <a:srgbClr val="FFFFFF"/>
                </a:solidFill>
                <a:ea typeface="ヒラギノ明朝 ProN W3"/>
                <a:cs typeface="ヒラギノ明朝 ProN W3"/>
                <a:sym typeface="Times New Roman" pitchFamily="18" charset="0"/>
              </a:rPr>
              <a:t>OSOCC</a:t>
            </a:r>
          </a:p>
        </p:txBody>
      </p:sp>
      <p:sp>
        <p:nvSpPr>
          <p:cNvPr id="306217" name="Rectangle 6"/>
          <p:cNvSpPr>
            <a:spLocks noChangeArrowheads="1"/>
          </p:cNvSpPr>
          <p:nvPr/>
        </p:nvSpPr>
        <p:spPr bwMode="auto">
          <a:xfrm>
            <a:off x="1922055" y="304800"/>
            <a:ext cx="525073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a:solidFill>
                  <a:srgbClr val="000000"/>
                </a:solidFill>
                <a:ea typeface="MS PGothic" pitchFamily="34" charset="-128"/>
              </a:rPr>
              <a:t>LES CATASTROPHES NATURELLES</a:t>
            </a:r>
          </a:p>
        </p:txBody>
      </p:sp>
      <p:sp>
        <p:nvSpPr>
          <p:cNvPr id="306218" name="Rounded Rectangle 46"/>
          <p:cNvSpPr>
            <a:spLocks noChangeArrowheads="1"/>
          </p:cNvSpPr>
          <p:nvPr/>
        </p:nvSpPr>
        <p:spPr bwMode="auto">
          <a:xfrm>
            <a:off x="2743200" y="838200"/>
            <a:ext cx="3703638" cy="381000"/>
          </a:xfrm>
          <a:prstGeom prst="roundRect">
            <a:avLst>
              <a:gd name="adj" fmla="val 2333"/>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400" b="1" dirty="0"/>
              <a:t>Relations fonctionnelles</a:t>
            </a:r>
            <a:endParaRPr lang="en-US" altLang="en-US" sz="2400" b="1" dirty="0">
              <a:solidFill>
                <a:srgbClr val="000000"/>
              </a:solidFill>
              <a:ea typeface="ヒラギノ角ゴ ProN W3"/>
              <a:cs typeface="ヒラギノ角ゴ ProN W3"/>
              <a:sym typeface="Times New Roman" pitchFamily="18" charset="0"/>
            </a:endParaRPr>
          </a:p>
        </p:txBody>
      </p:sp>
      <p:sp>
        <p:nvSpPr>
          <p:cNvPr id="47" name="ZoneTexte 46"/>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48" name="ZoneTexte 47"/>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49" name="ZoneTexte 48"/>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5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247</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2"/>
          <p:cNvSpPr>
            <a:spLocks noChangeArrowheads="1"/>
          </p:cNvSpPr>
          <p:nvPr/>
        </p:nvSpPr>
        <p:spPr bwMode="auto">
          <a:xfrm>
            <a:off x="228600" y="2208490"/>
            <a:ext cx="314272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tabLst>
                <a:tab pos="685800" algn="l"/>
              </a:tabLst>
              <a:defRPr sz="2000">
                <a:solidFill>
                  <a:schemeClr val="tx1"/>
                </a:solidFill>
                <a:latin typeface="Calibri" pitchFamily="34" charset="0"/>
                <a:cs typeface="Arial" pitchFamily="34" charset="0"/>
              </a:defRPr>
            </a:lvl1pPr>
            <a:lvl2pPr marL="742950" indent="-285750" eaLnBrk="0" hangingPunct="0">
              <a:tabLst>
                <a:tab pos="685800" algn="l"/>
              </a:tabLst>
              <a:defRPr sz="2000">
                <a:solidFill>
                  <a:schemeClr val="tx1"/>
                </a:solidFill>
                <a:latin typeface="Calibri" pitchFamily="34" charset="0"/>
                <a:cs typeface="Arial" pitchFamily="34" charset="0"/>
              </a:defRPr>
            </a:lvl2pPr>
            <a:lvl3pPr marL="1143000" indent="-228600" eaLnBrk="0" hangingPunct="0">
              <a:tabLst>
                <a:tab pos="685800" algn="l"/>
              </a:tabLst>
              <a:defRPr sz="2000">
                <a:solidFill>
                  <a:schemeClr val="tx1"/>
                </a:solidFill>
                <a:latin typeface="Calibri" pitchFamily="34" charset="0"/>
                <a:cs typeface="Arial" pitchFamily="34" charset="0"/>
              </a:defRPr>
            </a:lvl3pPr>
            <a:lvl4pPr marL="1600200" indent="-228600" eaLnBrk="0" hangingPunct="0">
              <a:tabLst>
                <a:tab pos="685800" algn="l"/>
              </a:tabLst>
              <a:defRPr sz="2000">
                <a:solidFill>
                  <a:schemeClr val="tx1"/>
                </a:solidFill>
                <a:latin typeface="Calibri" pitchFamily="34" charset="0"/>
                <a:cs typeface="Arial" pitchFamily="34" charset="0"/>
              </a:defRPr>
            </a:lvl4pPr>
            <a:lvl5pPr marL="2057400" indent="-228600" eaLnBrk="0" hangingPunct="0">
              <a:tabLst>
                <a:tab pos="6858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9pPr>
          </a:lstStyle>
          <a:p>
            <a:r>
              <a:rPr lang="en-GB" altLang="en-US" sz="1800" b="1" dirty="0" smtClean="0">
                <a:solidFill>
                  <a:srgbClr val="3366FF"/>
                </a:solidFill>
                <a:latin typeface="Arial" pitchFamily="34" charset="0"/>
                <a:ea typeface="MS PGothic" pitchFamily="34" charset="-128"/>
                <a:cs typeface="Times New Roman" pitchFamily="18" charset="0"/>
              </a:rPr>
              <a:t>Temps </a:t>
            </a:r>
            <a:r>
              <a:rPr lang="en-GB" altLang="en-US" sz="1800" b="1" dirty="0" err="1" smtClean="0">
                <a:solidFill>
                  <a:srgbClr val="3366FF"/>
                </a:solidFill>
                <a:latin typeface="Arial" pitchFamily="34" charset="0"/>
                <a:ea typeface="MS PGothic" pitchFamily="34" charset="-128"/>
                <a:cs typeface="Times New Roman" pitchFamily="18" charset="0"/>
              </a:rPr>
              <a:t>requis</a:t>
            </a:r>
            <a:r>
              <a:rPr lang="en-GB" altLang="en-US" sz="1800" b="1" dirty="0" smtClean="0">
                <a:solidFill>
                  <a:srgbClr val="3366FF"/>
                </a:solidFill>
                <a:latin typeface="Arial" pitchFamily="34" charset="0"/>
                <a:ea typeface="MS PGothic" pitchFamily="34" charset="-128"/>
                <a:cs typeface="Times New Roman" pitchFamily="18" charset="0"/>
              </a:rPr>
              <a:t> : 25 minutes</a:t>
            </a:r>
            <a:r>
              <a:rPr lang="en-GB" altLang="en-US" sz="1800" dirty="0" smtClean="0">
                <a:solidFill>
                  <a:srgbClr val="000000"/>
                </a:solidFill>
                <a:latin typeface="Arial" pitchFamily="34" charset="0"/>
                <a:ea typeface="MS PGothic" pitchFamily="34" charset="-128"/>
                <a:cs typeface="Times New Roman" pitchFamily="18" charset="0"/>
              </a:rPr>
              <a:t> </a:t>
            </a:r>
            <a:endParaRPr lang="en-GB" altLang="en-US" sz="2800" dirty="0">
              <a:solidFill>
                <a:srgbClr val="000000"/>
              </a:solidFill>
              <a:latin typeface="Arial" pitchFamily="34" charset="0"/>
              <a:ea typeface="MS PGothic" pitchFamily="34" charset="-128"/>
              <a:cs typeface="Times New Roman" pitchFamily="18" charset="0"/>
            </a:endParaRPr>
          </a:p>
        </p:txBody>
      </p:sp>
      <p:sp>
        <p:nvSpPr>
          <p:cNvPr id="307203" name="Rectangle 11"/>
          <p:cNvSpPr>
            <a:spLocks noChangeArrowheads="1"/>
          </p:cNvSpPr>
          <p:nvPr/>
        </p:nvSpPr>
        <p:spPr bwMode="auto">
          <a:xfrm>
            <a:off x="1752600" y="914400"/>
            <a:ext cx="6705600" cy="9541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CH" altLang="en-US" sz="2800" b="1" dirty="0" smtClean="0">
                <a:solidFill>
                  <a:srgbClr val="3366FF"/>
                </a:solidFill>
                <a:ea typeface="MS PGothic" pitchFamily="34" charset="-128"/>
              </a:rPr>
              <a:t>Activité d’apprentissage et discussion</a:t>
            </a:r>
          </a:p>
          <a:p>
            <a:pPr eaLnBrk="1" hangingPunct="1">
              <a:buClr>
                <a:srgbClr val="FFFFFF"/>
              </a:buClr>
              <a:buSzPct val="80000"/>
              <a:buFont typeface="Wingdings" pitchFamily="2" charset="2"/>
              <a:buNone/>
            </a:pPr>
            <a:r>
              <a:rPr lang="fr-FR" sz="2800" b="1" dirty="0"/>
              <a:t>Phase de préparation pour le Chef de l’U9</a:t>
            </a:r>
            <a:endParaRPr lang="en-GB" altLang="en-US" sz="2800" b="1" dirty="0">
              <a:solidFill>
                <a:srgbClr val="000000"/>
              </a:solidFill>
              <a:ea typeface="MS PGothic" pitchFamily="34" charset="-128"/>
            </a:endParaRPr>
          </a:p>
        </p:txBody>
      </p:sp>
      <p:pic>
        <p:nvPicPr>
          <p:cNvPr id="307204" name="Picture 12" descr="learning activity symbols"/>
          <p:cNvPicPr>
            <a:picLocks noChangeAspect="1" noChangeArrowheads="1"/>
          </p:cNvPicPr>
          <p:nvPr/>
        </p:nvPicPr>
        <p:blipFill>
          <a:blip r:embed="rId3">
            <a:extLst>
              <a:ext uri="{28A0092B-C50C-407E-A947-70E740481C1C}">
                <a14:useLocalDpi xmlns:a14="http://schemas.microsoft.com/office/drawing/2010/main" val="0"/>
              </a:ext>
            </a:extLst>
          </a:blip>
          <a:srcRect r="93553"/>
          <a:stretch>
            <a:fillRect/>
          </a:stretch>
        </p:blipFill>
        <p:spPr bwMode="auto">
          <a:xfrm>
            <a:off x="1076325" y="838200"/>
            <a:ext cx="752475"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05" name="Rectangle 6"/>
          <p:cNvSpPr>
            <a:spLocks noChangeArrowheads="1"/>
          </p:cNvSpPr>
          <p:nvPr/>
        </p:nvSpPr>
        <p:spPr bwMode="auto">
          <a:xfrm>
            <a:off x="1922055" y="304800"/>
            <a:ext cx="525073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a:solidFill>
                  <a:srgbClr val="000000"/>
                </a:solidFill>
                <a:ea typeface="MS PGothic" pitchFamily="34" charset="-128"/>
              </a:rPr>
              <a:t>LES CATASTROPHES NATURELLES</a:t>
            </a:r>
          </a:p>
        </p:txBody>
      </p:sp>
      <p:graphicFrame>
        <p:nvGraphicFramePr>
          <p:cNvPr id="90168" name="Group 56"/>
          <p:cNvGraphicFramePr>
            <a:graphicFrameLocks noGrp="1"/>
          </p:cNvGraphicFramePr>
          <p:nvPr>
            <p:ph idx="4294967295"/>
            <p:extLst>
              <p:ext uri="{D42A27DB-BD31-4B8C-83A1-F6EECF244321}">
                <p14:modId xmlns:p14="http://schemas.microsoft.com/office/powerpoint/2010/main" val="344656080"/>
              </p:ext>
            </p:extLst>
          </p:nvPr>
        </p:nvGraphicFramePr>
        <p:xfrm>
          <a:off x="457200" y="2743200"/>
          <a:ext cx="8229600" cy="3291918"/>
        </p:xfrm>
        <a:graphic>
          <a:graphicData uri="http://schemas.openxmlformats.org/drawingml/2006/table">
            <a:tbl>
              <a:tblPr/>
              <a:tblGrid>
                <a:gridCol w="1104900"/>
                <a:gridCol w="7124700"/>
              </a:tblGrid>
              <a:tr h="2556123">
                <a:tc>
                  <a:txBody>
                    <a:bodyPr/>
                    <a:lstStyle>
                      <a:lvl1pPr algn="l" eaLnBrk="0" hangingPunct="0">
                        <a:spcBef>
                          <a:spcPct val="20000"/>
                        </a:spcBef>
                        <a:buFont typeface="Wingdings" pitchFamily="2" charset="2"/>
                        <a:defRPr sz="2800">
                          <a:solidFill>
                            <a:schemeClr val="tx1"/>
                          </a:solidFill>
                          <a:latin typeface="Arial" pitchFamily="34" charset="0"/>
                        </a:defRPr>
                      </a:lvl1pPr>
                      <a:lvl2pPr algn="l" eaLnBrk="0" hangingPunct="0">
                        <a:spcBef>
                          <a:spcPct val="20000"/>
                        </a:spcBef>
                        <a:buFont typeface="Wingdings" pitchFamily="2" charset="2"/>
                        <a:defRPr sz="2400">
                          <a:solidFill>
                            <a:schemeClr val="tx1"/>
                          </a:solidFill>
                          <a:latin typeface="Arial" pitchFamily="34" charset="0"/>
                        </a:defRPr>
                      </a:lvl2pPr>
                      <a:lvl3pPr algn="l" eaLnBrk="0" hangingPunct="0">
                        <a:spcBef>
                          <a:spcPct val="20000"/>
                        </a:spcBef>
                        <a:buFont typeface="Wingdings" pitchFamily="2" charset="2"/>
                        <a:defRPr sz="2000">
                          <a:solidFill>
                            <a:schemeClr val="tx1"/>
                          </a:solidFill>
                          <a:latin typeface="Arial" pitchFamily="34" charset="0"/>
                        </a:defRPr>
                      </a:lvl3pPr>
                      <a:lvl4pPr algn="l" eaLnBrk="0" hangingPunct="0">
                        <a:spcBef>
                          <a:spcPct val="20000"/>
                        </a:spcBef>
                        <a:defRPr>
                          <a:solidFill>
                            <a:schemeClr val="tx1"/>
                          </a:solidFill>
                          <a:latin typeface="Arial" pitchFamily="34" charset="0"/>
                        </a:defRPr>
                      </a:lvl4pPr>
                      <a:lvl5pPr algn="l" eaLnBrk="0" hangingPunct="0">
                        <a:spcBef>
                          <a:spcPct val="20000"/>
                        </a:spcBef>
                        <a:defRPr>
                          <a:solidFill>
                            <a:schemeClr val="tx1"/>
                          </a:solidFill>
                          <a:latin typeface="Arial" pitchFamily="34" charset="0"/>
                        </a:defRPr>
                      </a:lvl5pPr>
                      <a:lvl6pPr eaLnBrk="0" fontAlgn="base" hangingPunct="0">
                        <a:spcBef>
                          <a:spcPct val="20000"/>
                        </a:spcBef>
                        <a:spcAft>
                          <a:spcPct val="0"/>
                        </a:spcAft>
                        <a:defRPr>
                          <a:solidFill>
                            <a:schemeClr val="tx1"/>
                          </a:solidFill>
                          <a:latin typeface="Arial" pitchFamily="34" charset="0"/>
                        </a:defRPr>
                      </a:lvl6pPr>
                      <a:lvl7pPr eaLnBrk="0" fontAlgn="base" hangingPunct="0">
                        <a:spcBef>
                          <a:spcPct val="20000"/>
                        </a:spcBef>
                        <a:spcAft>
                          <a:spcPct val="0"/>
                        </a:spcAft>
                        <a:defRPr>
                          <a:solidFill>
                            <a:schemeClr val="tx1"/>
                          </a:solidFill>
                          <a:latin typeface="Arial" pitchFamily="34" charset="0"/>
                        </a:defRPr>
                      </a:lvl7pPr>
                      <a:lvl8pPr eaLnBrk="0" fontAlgn="base" hangingPunct="0">
                        <a:spcBef>
                          <a:spcPct val="20000"/>
                        </a:spcBef>
                        <a:spcAft>
                          <a:spcPct val="0"/>
                        </a:spcAft>
                        <a:defRPr>
                          <a:solidFill>
                            <a:schemeClr val="tx1"/>
                          </a:solidFill>
                          <a:latin typeface="Arial" pitchFamily="34" charset="0"/>
                        </a:defRPr>
                      </a:lvl8pPr>
                      <a:lvl9pPr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700" b="0" i="0" u="none" strike="noStrike" cap="none" normalizeH="0" baseline="0" dirty="0" smtClean="0">
                          <a:ln>
                            <a:noFill/>
                          </a:ln>
                          <a:solidFill>
                            <a:schemeClr val="tx1"/>
                          </a:solidFill>
                          <a:effectLst/>
                          <a:latin typeface="Calibri" pitchFamily="34" charset="0"/>
                        </a:rPr>
                        <a:t>5 minutes</a:t>
                      </a: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1800" b="0" i="0" u="none" strike="noStrike" cap="none" normalizeH="0" baseline="0" dirty="0" smtClean="0">
                        <a:ln>
                          <a:noFill/>
                        </a:ln>
                        <a:solidFill>
                          <a:schemeClr val="tx1"/>
                        </a:solidFill>
                        <a:effectLst/>
                        <a:latin typeface="Calibri" pitchFamily="34" charset="0"/>
                      </a:endParaRPr>
                    </a:p>
                  </a:txBody>
                  <a:tcPr marT="45724" marB="45724"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Font typeface="Wingdings" pitchFamily="2" charset="2"/>
                        <a:defRPr sz="2800">
                          <a:solidFill>
                            <a:schemeClr val="tx1"/>
                          </a:solidFill>
                          <a:latin typeface="Arial" pitchFamily="34" charset="0"/>
                        </a:defRPr>
                      </a:lvl1pPr>
                      <a:lvl2pPr algn="l" eaLnBrk="0" hangingPunct="0">
                        <a:spcBef>
                          <a:spcPct val="20000"/>
                        </a:spcBef>
                        <a:buFont typeface="Wingdings" pitchFamily="2" charset="2"/>
                        <a:defRPr sz="2400">
                          <a:solidFill>
                            <a:schemeClr val="tx1"/>
                          </a:solidFill>
                          <a:latin typeface="Arial" pitchFamily="34" charset="0"/>
                        </a:defRPr>
                      </a:lvl2pPr>
                      <a:lvl3pPr algn="l" eaLnBrk="0" hangingPunct="0">
                        <a:spcBef>
                          <a:spcPct val="20000"/>
                        </a:spcBef>
                        <a:buFont typeface="Wingdings" pitchFamily="2" charset="2"/>
                        <a:defRPr sz="2000">
                          <a:solidFill>
                            <a:schemeClr val="tx1"/>
                          </a:solidFill>
                          <a:latin typeface="Arial" pitchFamily="34" charset="0"/>
                        </a:defRPr>
                      </a:lvl3pPr>
                      <a:lvl4pPr algn="l" eaLnBrk="0" hangingPunct="0">
                        <a:spcBef>
                          <a:spcPct val="20000"/>
                        </a:spcBef>
                        <a:defRPr>
                          <a:solidFill>
                            <a:schemeClr val="tx1"/>
                          </a:solidFill>
                          <a:latin typeface="Arial" pitchFamily="34" charset="0"/>
                        </a:defRPr>
                      </a:lvl4pPr>
                      <a:lvl5pPr algn="l" eaLnBrk="0" hangingPunct="0">
                        <a:spcBef>
                          <a:spcPct val="20000"/>
                        </a:spcBef>
                        <a:defRPr>
                          <a:solidFill>
                            <a:schemeClr val="tx1"/>
                          </a:solidFill>
                          <a:latin typeface="Arial" pitchFamily="34" charset="0"/>
                        </a:defRPr>
                      </a:lvl5pPr>
                      <a:lvl6pPr eaLnBrk="0" fontAlgn="base" hangingPunct="0">
                        <a:spcBef>
                          <a:spcPct val="20000"/>
                        </a:spcBef>
                        <a:spcAft>
                          <a:spcPct val="0"/>
                        </a:spcAft>
                        <a:defRPr>
                          <a:solidFill>
                            <a:schemeClr val="tx1"/>
                          </a:solidFill>
                          <a:latin typeface="Arial" pitchFamily="34" charset="0"/>
                        </a:defRPr>
                      </a:lvl6pPr>
                      <a:lvl7pPr eaLnBrk="0" fontAlgn="base" hangingPunct="0">
                        <a:spcBef>
                          <a:spcPct val="20000"/>
                        </a:spcBef>
                        <a:spcAft>
                          <a:spcPct val="0"/>
                        </a:spcAft>
                        <a:defRPr>
                          <a:solidFill>
                            <a:schemeClr val="tx1"/>
                          </a:solidFill>
                          <a:latin typeface="Arial" pitchFamily="34" charset="0"/>
                        </a:defRPr>
                      </a:lvl7pPr>
                      <a:lvl8pPr eaLnBrk="0" fontAlgn="base" hangingPunct="0">
                        <a:spcBef>
                          <a:spcPct val="20000"/>
                        </a:spcBef>
                        <a:spcAft>
                          <a:spcPct val="0"/>
                        </a:spcAft>
                        <a:defRPr>
                          <a:solidFill>
                            <a:schemeClr val="tx1"/>
                          </a:solidFill>
                          <a:latin typeface="Arial" pitchFamily="34" charset="0"/>
                        </a:defRPr>
                      </a:lvl8pPr>
                      <a:lvl9pPr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800" b="0" kern="1200" dirty="0" smtClean="0">
                          <a:solidFill>
                            <a:schemeClr val="tx1"/>
                          </a:solidFill>
                          <a:effectLst/>
                          <a:latin typeface="Calibri" panose="020F0502020204030204" pitchFamily="34" charset="0"/>
                          <a:ea typeface="+mn-ea"/>
                          <a:cs typeface="+mn-cs"/>
                        </a:rPr>
                        <a:t>Phase de préparation pour le Chef de l’U9</a:t>
                      </a:r>
                      <a:endParaRPr kumimoji="0" lang="en-GB" altLang="en-US" sz="1800" b="0" i="0"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 typeface="Wingdings" pitchFamily="2" charset="2"/>
                        <a:buAutoNum type="arabicPeriod"/>
                        <a:tabLst/>
                      </a:pPr>
                      <a:r>
                        <a:rPr lang="fr-FR" sz="1800" b="1" kern="1200" dirty="0" smtClean="0">
                          <a:solidFill>
                            <a:schemeClr val="tx1"/>
                          </a:solidFill>
                          <a:effectLst/>
                          <a:latin typeface="Calibri" panose="020F0502020204030204" pitchFamily="34" charset="0"/>
                          <a:ea typeface="+mn-ea"/>
                          <a:cs typeface="+mn-cs"/>
                        </a:rPr>
                        <a:t>Établir une « Liste récapitulative pour la phase de préparation », concernant directement le Chef de l’U9 et lui permettant d’intervenir de manière opportune et coordonnée en cas de catastrophe naturelle.</a:t>
                      </a:r>
                      <a:endPar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endParaRPr>
                    </a:p>
                    <a:p>
                      <a:pPr marL="342900" marR="0" lvl="0" indent="-342900" algn="l" defTabSz="914400" rtl="0" eaLnBrk="0" fontAlgn="base" latinLnBrk="0" hangingPunct="0">
                        <a:lnSpc>
                          <a:spcPct val="100000"/>
                        </a:lnSpc>
                        <a:spcBef>
                          <a:spcPct val="0"/>
                        </a:spcBef>
                        <a:spcAft>
                          <a:spcPct val="0"/>
                        </a:spcAft>
                        <a:buClrTx/>
                        <a:buSzTx/>
                        <a:buFont typeface="Wingdings" pitchFamily="2" charset="2"/>
                        <a:buAutoNum type="arabicPeriod"/>
                        <a:tabLst/>
                      </a:pPr>
                      <a:r>
                        <a:rPr lang="fr-FR" sz="1800" b="1" kern="1200" dirty="0" smtClean="0">
                          <a:solidFill>
                            <a:schemeClr val="tx1"/>
                          </a:solidFill>
                          <a:effectLst/>
                          <a:latin typeface="Calibri" panose="020F0502020204030204" pitchFamily="34" charset="0"/>
                          <a:ea typeface="+mn-ea"/>
                          <a:cs typeface="+mn-cs"/>
                        </a:rPr>
                        <a:t>Identifier un éventuel appui militaire en réponse aux besoins humanitaires, dans les 72 heures qui suivent le début de la catastrophe.</a:t>
                      </a:r>
                      <a:endPar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endParaRPr>
                    </a:p>
                  </a:txBody>
                  <a:tcPr marT="45724" marB="457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65795">
                <a:tc>
                  <a:txBody>
                    <a:bodyPr/>
                    <a:lstStyle>
                      <a:lvl1pPr algn="l" eaLnBrk="0" hangingPunct="0">
                        <a:spcBef>
                          <a:spcPct val="20000"/>
                        </a:spcBef>
                        <a:buFont typeface="Wingdings" pitchFamily="2" charset="2"/>
                        <a:defRPr sz="2800">
                          <a:solidFill>
                            <a:schemeClr val="tx1"/>
                          </a:solidFill>
                          <a:latin typeface="Arial" pitchFamily="34" charset="0"/>
                        </a:defRPr>
                      </a:lvl1pPr>
                      <a:lvl2pPr algn="l" eaLnBrk="0" hangingPunct="0">
                        <a:spcBef>
                          <a:spcPct val="20000"/>
                        </a:spcBef>
                        <a:buFont typeface="Wingdings" pitchFamily="2" charset="2"/>
                        <a:defRPr sz="2400">
                          <a:solidFill>
                            <a:schemeClr val="tx1"/>
                          </a:solidFill>
                          <a:latin typeface="Arial" pitchFamily="34" charset="0"/>
                        </a:defRPr>
                      </a:lvl2pPr>
                      <a:lvl3pPr algn="l" eaLnBrk="0" hangingPunct="0">
                        <a:spcBef>
                          <a:spcPct val="20000"/>
                        </a:spcBef>
                        <a:buFont typeface="Wingdings" pitchFamily="2" charset="2"/>
                        <a:defRPr sz="2000">
                          <a:solidFill>
                            <a:schemeClr val="tx1"/>
                          </a:solidFill>
                          <a:latin typeface="Arial" pitchFamily="34" charset="0"/>
                        </a:defRPr>
                      </a:lvl3pPr>
                      <a:lvl4pPr algn="l" eaLnBrk="0" hangingPunct="0">
                        <a:spcBef>
                          <a:spcPct val="20000"/>
                        </a:spcBef>
                        <a:defRPr>
                          <a:solidFill>
                            <a:schemeClr val="tx1"/>
                          </a:solidFill>
                          <a:latin typeface="Arial" pitchFamily="34" charset="0"/>
                        </a:defRPr>
                      </a:lvl4pPr>
                      <a:lvl5pPr algn="l" eaLnBrk="0" hangingPunct="0">
                        <a:spcBef>
                          <a:spcPct val="20000"/>
                        </a:spcBef>
                        <a:defRPr>
                          <a:solidFill>
                            <a:schemeClr val="tx1"/>
                          </a:solidFill>
                          <a:latin typeface="Arial" pitchFamily="34" charset="0"/>
                        </a:defRPr>
                      </a:lvl5pPr>
                      <a:lvl6pPr eaLnBrk="0" fontAlgn="base" hangingPunct="0">
                        <a:spcBef>
                          <a:spcPct val="20000"/>
                        </a:spcBef>
                        <a:spcAft>
                          <a:spcPct val="0"/>
                        </a:spcAft>
                        <a:defRPr>
                          <a:solidFill>
                            <a:schemeClr val="tx1"/>
                          </a:solidFill>
                          <a:latin typeface="Arial" pitchFamily="34" charset="0"/>
                        </a:defRPr>
                      </a:lvl6pPr>
                      <a:lvl7pPr eaLnBrk="0" fontAlgn="base" hangingPunct="0">
                        <a:spcBef>
                          <a:spcPct val="20000"/>
                        </a:spcBef>
                        <a:spcAft>
                          <a:spcPct val="0"/>
                        </a:spcAft>
                        <a:defRPr>
                          <a:solidFill>
                            <a:schemeClr val="tx1"/>
                          </a:solidFill>
                          <a:latin typeface="Arial" pitchFamily="34" charset="0"/>
                        </a:defRPr>
                      </a:lvl7pPr>
                      <a:lvl8pPr eaLnBrk="0" fontAlgn="base" hangingPunct="0">
                        <a:spcBef>
                          <a:spcPct val="20000"/>
                        </a:spcBef>
                        <a:spcAft>
                          <a:spcPct val="0"/>
                        </a:spcAft>
                        <a:defRPr>
                          <a:solidFill>
                            <a:schemeClr val="tx1"/>
                          </a:solidFill>
                          <a:latin typeface="Arial" pitchFamily="34" charset="0"/>
                        </a:defRPr>
                      </a:lvl8pPr>
                      <a:lvl9pPr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Calibri" pitchFamily="34" charset="0"/>
                          <a:cs typeface="Times New Roman" pitchFamily="18" charset="0"/>
                        </a:rPr>
                        <a:t>15 minutes</a:t>
                      </a:r>
                      <a:endParaRPr kumimoji="0" lang="en-GB" altLang="en-US" sz="1600" b="0" i="0" u="none" strike="noStrike" cap="none" normalizeH="0" baseline="0" dirty="0" smtClean="0">
                        <a:ln>
                          <a:noFill/>
                        </a:ln>
                        <a:solidFill>
                          <a:schemeClr val="tx1"/>
                        </a:solidFill>
                        <a:effectLst/>
                        <a:latin typeface="Calibri" pitchFamily="34" charset="0"/>
                      </a:endParaRPr>
                    </a:p>
                  </a:txBody>
                  <a:tcPr marT="45724" marB="45724"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Font typeface="Wingdings" pitchFamily="2" charset="2"/>
                        <a:defRPr sz="2800">
                          <a:solidFill>
                            <a:schemeClr val="tx1"/>
                          </a:solidFill>
                          <a:latin typeface="Arial" pitchFamily="34" charset="0"/>
                        </a:defRPr>
                      </a:lvl1pPr>
                      <a:lvl2pPr algn="l" eaLnBrk="0" hangingPunct="0">
                        <a:spcBef>
                          <a:spcPct val="20000"/>
                        </a:spcBef>
                        <a:buFont typeface="Wingdings" pitchFamily="2" charset="2"/>
                        <a:defRPr sz="2400">
                          <a:solidFill>
                            <a:schemeClr val="tx1"/>
                          </a:solidFill>
                          <a:latin typeface="Arial" pitchFamily="34" charset="0"/>
                        </a:defRPr>
                      </a:lvl2pPr>
                      <a:lvl3pPr algn="l" eaLnBrk="0" hangingPunct="0">
                        <a:spcBef>
                          <a:spcPct val="20000"/>
                        </a:spcBef>
                        <a:buFont typeface="Wingdings" pitchFamily="2" charset="2"/>
                        <a:defRPr sz="2000">
                          <a:solidFill>
                            <a:schemeClr val="tx1"/>
                          </a:solidFill>
                          <a:latin typeface="Arial" pitchFamily="34" charset="0"/>
                        </a:defRPr>
                      </a:lvl3pPr>
                      <a:lvl4pPr algn="l" eaLnBrk="0" hangingPunct="0">
                        <a:spcBef>
                          <a:spcPct val="20000"/>
                        </a:spcBef>
                        <a:defRPr>
                          <a:solidFill>
                            <a:schemeClr val="tx1"/>
                          </a:solidFill>
                          <a:latin typeface="Arial" pitchFamily="34" charset="0"/>
                        </a:defRPr>
                      </a:lvl4pPr>
                      <a:lvl5pPr algn="l" eaLnBrk="0" hangingPunct="0">
                        <a:spcBef>
                          <a:spcPct val="20000"/>
                        </a:spcBef>
                        <a:defRPr>
                          <a:solidFill>
                            <a:schemeClr val="tx1"/>
                          </a:solidFill>
                          <a:latin typeface="Arial" pitchFamily="34" charset="0"/>
                        </a:defRPr>
                      </a:lvl5pPr>
                      <a:lvl6pPr eaLnBrk="0" fontAlgn="base" hangingPunct="0">
                        <a:spcBef>
                          <a:spcPct val="20000"/>
                        </a:spcBef>
                        <a:spcAft>
                          <a:spcPct val="0"/>
                        </a:spcAft>
                        <a:defRPr>
                          <a:solidFill>
                            <a:schemeClr val="tx1"/>
                          </a:solidFill>
                          <a:latin typeface="Arial" pitchFamily="34" charset="0"/>
                        </a:defRPr>
                      </a:lvl6pPr>
                      <a:lvl7pPr eaLnBrk="0" fontAlgn="base" hangingPunct="0">
                        <a:spcBef>
                          <a:spcPct val="20000"/>
                        </a:spcBef>
                        <a:spcAft>
                          <a:spcPct val="0"/>
                        </a:spcAft>
                        <a:defRPr>
                          <a:solidFill>
                            <a:schemeClr val="tx1"/>
                          </a:solidFill>
                          <a:latin typeface="Arial" pitchFamily="34" charset="0"/>
                        </a:defRPr>
                      </a:lvl7pPr>
                      <a:lvl8pPr eaLnBrk="0" fontAlgn="base" hangingPunct="0">
                        <a:spcBef>
                          <a:spcPct val="20000"/>
                        </a:spcBef>
                        <a:spcAft>
                          <a:spcPct val="0"/>
                        </a:spcAft>
                        <a:defRPr>
                          <a:solidFill>
                            <a:schemeClr val="tx1"/>
                          </a:solidFill>
                          <a:latin typeface="Arial" pitchFamily="34" charset="0"/>
                        </a:defRPr>
                      </a:lvl8pPr>
                      <a:lvl9pPr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800" b="0" kern="1200" dirty="0" smtClean="0">
                          <a:solidFill>
                            <a:schemeClr val="tx1"/>
                          </a:solidFill>
                          <a:effectLst/>
                          <a:latin typeface="Calibri" panose="020F0502020204030204" pitchFamily="34" charset="0"/>
                          <a:ea typeface="+mn-ea"/>
                          <a:cs typeface="+mn-cs"/>
                        </a:rPr>
                        <a:t>Discussion en groupe et élaboration</a:t>
                      </a:r>
                      <a:endParaRPr kumimoji="0" lang="en-GB" altLang="en-US" sz="1800" b="0" i="0" u="none" strike="noStrike" cap="none" normalizeH="0" baseline="0" dirty="0" smtClean="0">
                        <a:ln>
                          <a:noFill/>
                        </a:ln>
                        <a:solidFill>
                          <a:schemeClr val="tx1"/>
                        </a:solidFill>
                        <a:effectLst/>
                        <a:latin typeface="Calibri" pitchFamily="34" charset="0"/>
                      </a:endParaRPr>
                    </a:p>
                  </a:txBody>
                  <a:tcPr marT="45724" marB="457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65795">
                <a:tc>
                  <a:txBody>
                    <a:bodyPr/>
                    <a:lstStyle>
                      <a:lvl1pPr algn="l" eaLnBrk="0" hangingPunct="0">
                        <a:spcBef>
                          <a:spcPct val="20000"/>
                        </a:spcBef>
                        <a:buFont typeface="Wingdings" pitchFamily="2" charset="2"/>
                        <a:defRPr sz="2800">
                          <a:solidFill>
                            <a:schemeClr val="tx1"/>
                          </a:solidFill>
                          <a:latin typeface="Arial" pitchFamily="34" charset="0"/>
                        </a:defRPr>
                      </a:lvl1pPr>
                      <a:lvl2pPr algn="l" eaLnBrk="0" hangingPunct="0">
                        <a:spcBef>
                          <a:spcPct val="20000"/>
                        </a:spcBef>
                        <a:buFont typeface="Wingdings" pitchFamily="2" charset="2"/>
                        <a:defRPr sz="2400">
                          <a:solidFill>
                            <a:schemeClr val="tx1"/>
                          </a:solidFill>
                          <a:latin typeface="Arial" pitchFamily="34" charset="0"/>
                        </a:defRPr>
                      </a:lvl2pPr>
                      <a:lvl3pPr algn="l" eaLnBrk="0" hangingPunct="0">
                        <a:spcBef>
                          <a:spcPct val="20000"/>
                        </a:spcBef>
                        <a:buFont typeface="Wingdings" pitchFamily="2" charset="2"/>
                        <a:defRPr sz="2000">
                          <a:solidFill>
                            <a:schemeClr val="tx1"/>
                          </a:solidFill>
                          <a:latin typeface="Arial" pitchFamily="34" charset="0"/>
                        </a:defRPr>
                      </a:lvl3pPr>
                      <a:lvl4pPr algn="l" eaLnBrk="0" hangingPunct="0">
                        <a:spcBef>
                          <a:spcPct val="20000"/>
                        </a:spcBef>
                        <a:defRPr>
                          <a:solidFill>
                            <a:schemeClr val="tx1"/>
                          </a:solidFill>
                          <a:latin typeface="Arial" pitchFamily="34" charset="0"/>
                        </a:defRPr>
                      </a:lvl4pPr>
                      <a:lvl5pPr algn="l" eaLnBrk="0" hangingPunct="0">
                        <a:spcBef>
                          <a:spcPct val="20000"/>
                        </a:spcBef>
                        <a:defRPr>
                          <a:solidFill>
                            <a:schemeClr val="tx1"/>
                          </a:solidFill>
                          <a:latin typeface="Arial" pitchFamily="34" charset="0"/>
                        </a:defRPr>
                      </a:lvl5pPr>
                      <a:lvl6pPr eaLnBrk="0" fontAlgn="base" hangingPunct="0">
                        <a:spcBef>
                          <a:spcPct val="20000"/>
                        </a:spcBef>
                        <a:spcAft>
                          <a:spcPct val="0"/>
                        </a:spcAft>
                        <a:defRPr>
                          <a:solidFill>
                            <a:schemeClr val="tx1"/>
                          </a:solidFill>
                          <a:latin typeface="Arial" pitchFamily="34" charset="0"/>
                        </a:defRPr>
                      </a:lvl6pPr>
                      <a:lvl7pPr eaLnBrk="0" fontAlgn="base" hangingPunct="0">
                        <a:spcBef>
                          <a:spcPct val="20000"/>
                        </a:spcBef>
                        <a:spcAft>
                          <a:spcPct val="0"/>
                        </a:spcAft>
                        <a:defRPr>
                          <a:solidFill>
                            <a:schemeClr val="tx1"/>
                          </a:solidFill>
                          <a:latin typeface="Arial" pitchFamily="34" charset="0"/>
                        </a:defRPr>
                      </a:lvl7pPr>
                      <a:lvl8pPr eaLnBrk="0" fontAlgn="base" hangingPunct="0">
                        <a:spcBef>
                          <a:spcPct val="20000"/>
                        </a:spcBef>
                        <a:spcAft>
                          <a:spcPct val="0"/>
                        </a:spcAft>
                        <a:defRPr>
                          <a:solidFill>
                            <a:schemeClr val="tx1"/>
                          </a:solidFill>
                          <a:latin typeface="Arial" pitchFamily="34" charset="0"/>
                        </a:defRPr>
                      </a:lvl8pPr>
                      <a:lvl9pPr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Calibri" pitchFamily="34" charset="0"/>
                          <a:cs typeface="Times New Roman" pitchFamily="18" charset="0"/>
                        </a:rPr>
                        <a:t>5 minutes</a:t>
                      </a:r>
                      <a:endParaRPr kumimoji="0" lang="en-GB" altLang="en-US" sz="1600" b="0" i="0" u="none" strike="noStrike" cap="none" normalizeH="0" baseline="0" dirty="0" smtClean="0">
                        <a:ln>
                          <a:noFill/>
                        </a:ln>
                        <a:solidFill>
                          <a:schemeClr val="tx1"/>
                        </a:solidFill>
                        <a:effectLst/>
                        <a:latin typeface="Calibri" pitchFamily="34" charset="0"/>
                      </a:endParaRPr>
                    </a:p>
                  </a:txBody>
                  <a:tcPr marT="45724" marB="45724"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buFont typeface="Wingdings" pitchFamily="2" charset="2"/>
                        <a:defRPr sz="2800">
                          <a:solidFill>
                            <a:schemeClr val="tx1"/>
                          </a:solidFill>
                          <a:latin typeface="Arial" pitchFamily="34" charset="0"/>
                        </a:defRPr>
                      </a:lvl1pPr>
                      <a:lvl2pPr algn="l" eaLnBrk="0" hangingPunct="0">
                        <a:spcBef>
                          <a:spcPct val="20000"/>
                        </a:spcBef>
                        <a:buFont typeface="Wingdings" pitchFamily="2" charset="2"/>
                        <a:defRPr sz="2400">
                          <a:solidFill>
                            <a:schemeClr val="tx1"/>
                          </a:solidFill>
                          <a:latin typeface="Arial" pitchFamily="34" charset="0"/>
                        </a:defRPr>
                      </a:lvl2pPr>
                      <a:lvl3pPr algn="l" eaLnBrk="0" hangingPunct="0">
                        <a:spcBef>
                          <a:spcPct val="20000"/>
                        </a:spcBef>
                        <a:buFont typeface="Wingdings" pitchFamily="2" charset="2"/>
                        <a:defRPr sz="2000">
                          <a:solidFill>
                            <a:schemeClr val="tx1"/>
                          </a:solidFill>
                          <a:latin typeface="Arial" pitchFamily="34" charset="0"/>
                        </a:defRPr>
                      </a:lvl3pPr>
                      <a:lvl4pPr algn="l" eaLnBrk="0" hangingPunct="0">
                        <a:spcBef>
                          <a:spcPct val="20000"/>
                        </a:spcBef>
                        <a:defRPr>
                          <a:solidFill>
                            <a:schemeClr val="tx1"/>
                          </a:solidFill>
                          <a:latin typeface="Arial" pitchFamily="34" charset="0"/>
                        </a:defRPr>
                      </a:lvl4pPr>
                      <a:lvl5pPr algn="l" eaLnBrk="0" hangingPunct="0">
                        <a:spcBef>
                          <a:spcPct val="20000"/>
                        </a:spcBef>
                        <a:defRPr>
                          <a:solidFill>
                            <a:schemeClr val="tx1"/>
                          </a:solidFill>
                          <a:latin typeface="Arial" pitchFamily="34" charset="0"/>
                        </a:defRPr>
                      </a:lvl5pPr>
                      <a:lvl6pPr eaLnBrk="0" fontAlgn="base" hangingPunct="0">
                        <a:spcBef>
                          <a:spcPct val="20000"/>
                        </a:spcBef>
                        <a:spcAft>
                          <a:spcPct val="0"/>
                        </a:spcAft>
                        <a:defRPr>
                          <a:solidFill>
                            <a:schemeClr val="tx1"/>
                          </a:solidFill>
                          <a:latin typeface="Arial" pitchFamily="34" charset="0"/>
                        </a:defRPr>
                      </a:lvl6pPr>
                      <a:lvl7pPr eaLnBrk="0" fontAlgn="base" hangingPunct="0">
                        <a:spcBef>
                          <a:spcPct val="20000"/>
                        </a:spcBef>
                        <a:spcAft>
                          <a:spcPct val="0"/>
                        </a:spcAft>
                        <a:defRPr>
                          <a:solidFill>
                            <a:schemeClr val="tx1"/>
                          </a:solidFill>
                          <a:latin typeface="Arial" pitchFamily="34" charset="0"/>
                        </a:defRPr>
                      </a:lvl7pPr>
                      <a:lvl8pPr eaLnBrk="0" fontAlgn="base" hangingPunct="0">
                        <a:spcBef>
                          <a:spcPct val="20000"/>
                        </a:spcBef>
                        <a:spcAft>
                          <a:spcPct val="0"/>
                        </a:spcAft>
                        <a:defRPr>
                          <a:solidFill>
                            <a:schemeClr val="tx1"/>
                          </a:solidFill>
                          <a:latin typeface="Arial" pitchFamily="34" charset="0"/>
                        </a:defRPr>
                      </a:lvl8pPr>
                      <a:lvl9pPr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800" b="0" kern="1200" dirty="0" smtClean="0">
                          <a:solidFill>
                            <a:schemeClr val="tx1"/>
                          </a:solidFill>
                          <a:effectLst/>
                          <a:latin typeface="Calibri" panose="020F0502020204030204" pitchFamily="34" charset="0"/>
                          <a:ea typeface="+mn-ea"/>
                          <a:cs typeface="+mn-cs"/>
                        </a:rPr>
                        <a:t>Présentation en séance plénière</a:t>
                      </a:r>
                      <a:endParaRPr kumimoji="0" lang="en-GB" altLang="en-US" sz="1800" b="0" i="0" u="none" strike="noStrike" cap="none" normalizeH="0" baseline="0" dirty="0" smtClean="0">
                        <a:ln>
                          <a:noFill/>
                        </a:ln>
                        <a:solidFill>
                          <a:schemeClr val="tx1"/>
                        </a:solidFill>
                        <a:effectLst/>
                        <a:latin typeface="Calibri" pitchFamily="34" charset="0"/>
                      </a:endParaRPr>
                    </a:p>
                  </a:txBody>
                  <a:tcPr marT="45724" marB="4572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9" name="ZoneTexte 8"/>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248</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7" name="Title 2"/>
          <p:cNvSpPr>
            <a:spLocks noGrp="1"/>
          </p:cNvSpPr>
          <p:nvPr>
            <p:ph type="title" idx="4294967295"/>
          </p:nvPr>
        </p:nvSpPr>
        <p:spPr bwMode="auto">
          <a:xfrm>
            <a:off x="1371600" y="914400"/>
            <a:ext cx="7501760" cy="533400"/>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a:r>
              <a:rPr lang="en-GB" altLang="en-US" sz="1800" b="1" dirty="0" smtClean="0">
                <a:solidFill>
                  <a:srgbClr val="1C11FF"/>
                </a:solidFill>
              </a:rPr>
              <a:t>1. </a:t>
            </a:r>
            <a:r>
              <a:rPr lang="fr-FR" sz="1800" b="1" dirty="0">
                <a:solidFill>
                  <a:srgbClr val="1C11FF"/>
                </a:solidFill>
              </a:rPr>
              <a:t>Exemple de phase de préparation à l’intention du Chef de l’U9</a:t>
            </a:r>
            <a:endParaRPr lang="en-GB" altLang="en-US" sz="1800" b="1" dirty="0" smtClean="0">
              <a:solidFill>
                <a:srgbClr val="1C11FF"/>
              </a:solidFill>
            </a:endParaRPr>
          </a:p>
        </p:txBody>
      </p:sp>
      <p:sp>
        <p:nvSpPr>
          <p:cNvPr id="4" name="Content Placeholder 3"/>
          <p:cNvSpPr>
            <a:spLocks noGrp="1"/>
          </p:cNvSpPr>
          <p:nvPr>
            <p:ph idx="4294967295"/>
          </p:nvPr>
        </p:nvSpPr>
        <p:spPr>
          <a:xfrm>
            <a:off x="190500" y="1828800"/>
            <a:ext cx="8763000" cy="4495800"/>
          </a:xfrm>
          <a:prstGeom prst="rect">
            <a:avLst/>
          </a:prstGeom>
          <a:solidFill>
            <a:schemeClr val="accent2">
              <a:lumMod val="20000"/>
              <a:lumOff val="80000"/>
            </a:schemeClr>
          </a:solidFill>
          <a:ln>
            <a:solidFill>
              <a:schemeClr val="accent2"/>
            </a:solidFill>
          </a:ln>
        </p:spPr>
        <p:txBody>
          <a:bodyPr/>
          <a:lstStyle/>
          <a:p>
            <a:pPr marL="39688" indent="0">
              <a:buFont typeface="Wingdings" pitchFamily="2" charset="2"/>
              <a:buChar char="ð"/>
              <a:defRPr/>
            </a:pPr>
            <a:r>
              <a:rPr lang="en-GB" altLang="en-US" sz="2800" dirty="0" smtClean="0">
                <a:latin typeface="Calibri" pitchFamily="34" charset="0"/>
              </a:rPr>
              <a:t> </a:t>
            </a:r>
            <a:r>
              <a:rPr lang="fr-FR" sz="2800" b="1" dirty="0">
                <a:latin typeface="Calibri" panose="020F0502020204030204" pitchFamily="34" charset="0"/>
              </a:rPr>
              <a:t>Contacter </a:t>
            </a:r>
            <a:r>
              <a:rPr lang="fr-FR" sz="2800" dirty="0">
                <a:latin typeface="Calibri" panose="020F0502020204030204" pitchFamily="34" charset="0"/>
              </a:rPr>
              <a:t>votre homologue de la </a:t>
            </a:r>
            <a:r>
              <a:rPr lang="fr-FR" sz="2800" dirty="0" err="1">
                <a:latin typeface="Calibri" panose="020F0502020204030204" pitchFamily="34" charset="0"/>
              </a:rPr>
              <a:t>CMCoord</a:t>
            </a:r>
            <a:r>
              <a:rPr lang="fr-FR" sz="2800" dirty="0">
                <a:latin typeface="Calibri" panose="020F0502020204030204" pitchFamily="34" charset="0"/>
              </a:rPr>
              <a:t>-NU et obtenir une évaluation des risques en cas de catastrophe naturelle, quelle qu’elle soit</a:t>
            </a:r>
            <a:endParaRPr lang="en-GB" altLang="en-US" sz="2800" dirty="0" smtClean="0">
              <a:latin typeface="Calibri" pitchFamily="34" charset="0"/>
            </a:endParaRPr>
          </a:p>
          <a:p>
            <a:pPr marL="39688" indent="0">
              <a:buFont typeface="Wingdings" pitchFamily="2" charset="2"/>
              <a:buChar char="ð"/>
              <a:defRPr/>
            </a:pPr>
            <a:r>
              <a:rPr lang="fr-FR" sz="2800" b="1" dirty="0">
                <a:latin typeface="Calibri" panose="020F0502020204030204" pitchFamily="34" charset="0"/>
              </a:rPr>
              <a:t>Participer </a:t>
            </a:r>
            <a:r>
              <a:rPr lang="fr-FR" sz="2800" dirty="0">
                <a:latin typeface="Calibri" panose="020F0502020204030204" pitchFamily="34" charset="0"/>
              </a:rPr>
              <a:t>au plan d’urgence humanitaire, et identifier l’appui nécessaire</a:t>
            </a:r>
            <a:endParaRPr lang="en-US" altLang="en-US" sz="2800" dirty="0" smtClean="0">
              <a:latin typeface="Calibri" pitchFamily="34" charset="0"/>
            </a:endParaRPr>
          </a:p>
          <a:p>
            <a:pPr marL="39688" indent="0">
              <a:buFont typeface="Wingdings" pitchFamily="2" charset="2"/>
              <a:buChar char="ð"/>
              <a:defRPr/>
            </a:pPr>
            <a:r>
              <a:rPr lang="fr-FR" sz="2800" b="1" dirty="0">
                <a:latin typeface="Calibri" panose="020F0502020204030204" pitchFamily="34" charset="0"/>
              </a:rPr>
              <a:t>Contribuer </a:t>
            </a:r>
            <a:r>
              <a:rPr lang="fr-FR" sz="2800" dirty="0">
                <a:latin typeface="Calibri" panose="020F0502020204030204" pitchFamily="34" charset="0"/>
              </a:rPr>
              <a:t>très en avance au plan d’urgence militaire – notamment aux types d’appui militaire potentiellement nécessaires et aux éventuelles questions de coordination (militaire-militaire, </a:t>
            </a:r>
            <a:r>
              <a:rPr lang="fr-FR" sz="2800" dirty="0" err="1">
                <a:latin typeface="Calibri" panose="020F0502020204030204" pitchFamily="34" charset="0"/>
              </a:rPr>
              <a:t>civilo</a:t>
            </a:r>
            <a:r>
              <a:rPr lang="fr-FR" sz="2800" dirty="0">
                <a:latin typeface="Calibri" panose="020F0502020204030204" pitchFamily="34" charset="0"/>
              </a:rPr>
              <a:t>-militaire)</a:t>
            </a:r>
            <a:r>
              <a:rPr lang="en-GB" altLang="en-US" sz="2800" dirty="0" smtClean="0">
                <a:latin typeface="Calibri" pitchFamily="34" charset="0"/>
              </a:rPr>
              <a:t> </a:t>
            </a:r>
          </a:p>
        </p:txBody>
      </p:sp>
      <p:sp>
        <p:nvSpPr>
          <p:cNvPr id="308229" name="Rectangle 4"/>
          <p:cNvSpPr>
            <a:spLocks noChangeArrowheads="1"/>
          </p:cNvSpPr>
          <p:nvPr/>
        </p:nvSpPr>
        <p:spPr bwMode="auto">
          <a:xfrm>
            <a:off x="1922055" y="304800"/>
            <a:ext cx="525073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a:solidFill>
                  <a:srgbClr val="000000"/>
                </a:solidFill>
                <a:ea typeface="MS PGothic" pitchFamily="34" charset="-128"/>
              </a:rPr>
              <a:t>LES CATASTROPHES NATURELLES</a:t>
            </a:r>
          </a:p>
        </p:txBody>
      </p:sp>
      <p:pic>
        <p:nvPicPr>
          <p:cNvPr id="308230" name="Picture 12" descr="learning activity symbols"/>
          <p:cNvPicPr>
            <a:picLocks noChangeAspect="1" noChangeArrowheads="1"/>
          </p:cNvPicPr>
          <p:nvPr/>
        </p:nvPicPr>
        <p:blipFill>
          <a:blip r:embed="rId3">
            <a:extLst>
              <a:ext uri="{28A0092B-C50C-407E-A947-70E740481C1C}">
                <a14:useLocalDpi xmlns:a14="http://schemas.microsoft.com/office/drawing/2010/main" val="0"/>
              </a:ext>
            </a:extLst>
          </a:blip>
          <a:srcRect r="93553"/>
          <a:stretch>
            <a:fillRect/>
          </a:stretch>
        </p:blipFill>
        <p:spPr bwMode="auto">
          <a:xfrm>
            <a:off x="609600" y="838200"/>
            <a:ext cx="752475"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ZoneTexte 6"/>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8" name="ZoneTexte 7"/>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249</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Rectangle 3"/>
          <p:cNvSpPr txBox="1">
            <a:spLocks noChangeArrowheads="1"/>
          </p:cNvSpPr>
          <p:nvPr/>
        </p:nvSpPr>
        <p:spPr bwMode="auto">
          <a:xfrm>
            <a:off x="152400" y="1371600"/>
            <a:ext cx="8686800"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541338" indent="-541338" eaLnBrk="0" hangingPunct="0">
              <a:defRPr sz="2000">
                <a:solidFill>
                  <a:schemeClr val="tx1"/>
                </a:solidFill>
                <a:latin typeface="Calibri" pitchFamily="34" charset="0"/>
                <a:cs typeface="Arial" pitchFamily="34" charset="0"/>
              </a:defRPr>
            </a:lvl1pPr>
            <a:lvl2pPr marL="998538" indent="-541338"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105000"/>
              </a:lnSpc>
              <a:spcBef>
                <a:spcPct val="80000"/>
              </a:spcBef>
              <a:buSzPct val="80000"/>
              <a:buFont typeface="Wingdings" pitchFamily="2" charset="2"/>
              <a:buNone/>
            </a:pPr>
            <a:r>
              <a:rPr lang="fr-FR" sz="2200" b="1" dirty="0"/>
              <a:t>La Coordination </a:t>
            </a:r>
            <a:r>
              <a:rPr lang="fr-FR" sz="2200" b="1" dirty="0" err="1"/>
              <a:t>civilo</a:t>
            </a:r>
            <a:r>
              <a:rPr lang="fr-FR" sz="2200" b="1" dirty="0"/>
              <a:t>-militaire des Nations Unies (CIMIC-NU) vise à :</a:t>
            </a:r>
            <a:endParaRPr lang="en-GB" altLang="en-US" sz="2200" b="1" dirty="0">
              <a:solidFill>
                <a:srgbClr val="000000"/>
              </a:solidFill>
            </a:endParaRPr>
          </a:p>
          <a:p>
            <a:pPr lvl="1">
              <a:lnSpc>
                <a:spcPct val="105000"/>
              </a:lnSpc>
              <a:spcBef>
                <a:spcPts val="600"/>
              </a:spcBef>
              <a:buSzPct val="80000"/>
              <a:buFont typeface="Wingdings" pitchFamily="2" charset="2"/>
              <a:buChar char="§"/>
            </a:pPr>
            <a:r>
              <a:rPr lang="fr-FR" sz="2200" b="1" dirty="0">
                <a:solidFill>
                  <a:srgbClr val="1105FF"/>
                </a:solidFill>
              </a:rPr>
              <a:t>Contribuer à la gestion des interactions opérationnelles et tactiques </a:t>
            </a:r>
            <a:r>
              <a:rPr lang="fr-FR" sz="2200" b="1" dirty="0"/>
              <a:t>des acteurs militaires et civils, à tous les stades du processus de maintien de la paix.</a:t>
            </a:r>
            <a:endParaRPr lang="en-GB" altLang="en-US" sz="2200" b="1" dirty="0">
              <a:solidFill>
                <a:srgbClr val="000000"/>
              </a:solidFill>
            </a:endParaRPr>
          </a:p>
          <a:p>
            <a:pPr lvl="1">
              <a:lnSpc>
                <a:spcPct val="105000"/>
              </a:lnSpc>
              <a:spcBef>
                <a:spcPts val="600"/>
              </a:spcBef>
              <a:buSzPct val="80000"/>
              <a:buFont typeface="Wingdings" pitchFamily="2" charset="2"/>
              <a:buChar char="§"/>
            </a:pPr>
            <a:r>
              <a:rPr lang="fr-FR" sz="2200" b="1" dirty="0">
                <a:solidFill>
                  <a:srgbClr val="1105FF"/>
                </a:solidFill>
              </a:rPr>
              <a:t>Contribuer à la mise en place d’un environnement favorable </a:t>
            </a:r>
            <a:r>
              <a:rPr lang="fr-FR" sz="2200" b="1" dirty="0"/>
              <a:t>à la mise en œuvre du mandat de la mission, en optimisant les avantages comparatifs de l’ensemble des acteurs.</a:t>
            </a:r>
            <a:endParaRPr lang="en-GB" altLang="en-US" sz="2200" b="1" dirty="0">
              <a:solidFill>
                <a:srgbClr val="000000"/>
              </a:solidFill>
            </a:endParaRPr>
          </a:p>
          <a:p>
            <a:pPr lvl="1">
              <a:lnSpc>
                <a:spcPct val="105000"/>
              </a:lnSpc>
              <a:spcBef>
                <a:spcPts val="600"/>
              </a:spcBef>
              <a:buSzPct val="80000"/>
              <a:buFont typeface="Wingdings" pitchFamily="2" charset="2"/>
              <a:buNone/>
            </a:pPr>
            <a:endParaRPr lang="en-US" altLang="ja-JP" sz="2200" b="1" dirty="0">
              <a:solidFill>
                <a:srgbClr val="000000"/>
              </a:solidFill>
              <a:ea typeface="MS Mincho" pitchFamily="49" charset="-128"/>
            </a:endParaRPr>
          </a:p>
          <a:p>
            <a:pPr>
              <a:buFont typeface="Wingdings" pitchFamily="2" charset="2"/>
              <a:buChar char="F"/>
            </a:pPr>
            <a:r>
              <a:rPr lang="fr-FR" sz="2200" b="1" dirty="0" smtClean="0"/>
              <a:t>L’efficacité </a:t>
            </a:r>
            <a:r>
              <a:rPr lang="fr-FR" sz="2200" b="1" dirty="0"/>
              <a:t>de l’ensemble des prestations des missions de l’ONU dépend du </a:t>
            </a:r>
            <a:r>
              <a:rPr lang="fr-FR" sz="2200" b="1" dirty="0">
                <a:solidFill>
                  <a:srgbClr val="1105FF"/>
                </a:solidFill>
              </a:rPr>
              <a:t>degré de sécurité et de stabilité assuré </a:t>
            </a:r>
            <a:r>
              <a:rPr lang="fr-FR" sz="2200" b="1" dirty="0"/>
              <a:t>par les forces de maintien de la paix de l’ONU</a:t>
            </a:r>
            <a:endParaRPr lang="en-US" altLang="ja-JP" sz="2200" b="1" dirty="0">
              <a:solidFill>
                <a:srgbClr val="000000"/>
              </a:solidFill>
              <a:ea typeface="MS PGothic" pitchFamily="34" charset="-128"/>
            </a:endParaRPr>
          </a:p>
          <a:p>
            <a:pPr lvl="1">
              <a:lnSpc>
                <a:spcPct val="105000"/>
              </a:lnSpc>
              <a:spcBef>
                <a:spcPts val="600"/>
              </a:spcBef>
              <a:buSzPct val="80000"/>
              <a:buFont typeface="Wingdings" pitchFamily="2" charset="2"/>
              <a:buNone/>
            </a:pPr>
            <a:endParaRPr lang="en-US" altLang="en-US" sz="2200" b="1" dirty="0">
              <a:solidFill>
                <a:srgbClr val="000000"/>
              </a:solidFill>
              <a:ea typeface="MS Mincho" pitchFamily="49" charset="-128"/>
            </a:endParaRPr>
          </a:p>
        </p:txBody>
      </p:sp>
      <p:sp>
        <p:nvSpPr>
          <p:cNvPr id="81924" name="Rectangle 6"/>
          <p:cNvSpPr>
            <a:spLocks noChangeArrowheads="1"/>
          </p:cNvSpPr>
          <p:nvPr/>
        </p:nvSpPr>
        <p:spPr bwMode="auto">
          <a:xfrm>
            <a:off x="2648257" y="838200"/>
            <a:ext cx="3728778"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fr-FR" sz="2400" b="1" dirty="0"/>
              <a:t>Justification de la CIMIC-NU</a:t>
            </a:r>
            <a:endParaRPr lang="en-US" altLang="en-US" sz="2400" b="1" dirty="0">
              <a:solidFill>
                <a:srgbClr val="000000"/>
              </a:solidFill>
            </a:endParaRPr>
          </a:p>
        </p:txBody>
      </p:sp>
      <p:sp>
        <p:nvSpPr>
          <p:cNvPr id="81925" name="Rectangle 7"/>
          <p:cNvSpPr>
            <a:spLocks noChangeArrowheads="1"/>
          </p:cNvSpPr>
          <p:nvPr/>
        </p:nvSpPr>
        <p:spPr bwMode="auto">
          <a:xfrm>
            <a:off x="1576410" y="294240"/>
            <a:ext cx="587481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en-US" sz="2800" b="1" dirty="0">
                <a:solidFill>
                  <a:srgbClr val="000000"/>
                </a:solidFill>
                <a:latin typeface="Arial" pitchFamily="34" charset="0"/>
              </a:rPr>
              <a:t>FONDEMENTS DE LA CIMIC-NU</a:t>
            </a:r>
          </a:p>
        </p:txBody>
      </p:sp>
      <p:sp>
        <p:nvSpPr>
          <p:cNvPr id="6" name="ZoneTexte 5"/>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7" name="ZoneTexte 6"/>
          <p:cNvSpPr txBox="1"/>
          <p:nvPr/>
        </p:nvSpPr>
        <p:spPr>
          <a:xfrm flipH="1">
            <a:off x="577880"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89806"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25</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1" name="Title 2"/>
          <p:cNvSpPr>
            <a:spLocks noGrp="1"/>
          </p:cNvSpPr>
          <p:nvPr>
            <p:ph type="title" idx="4294967295"/>
          </p:nvPr>
        </p:nvSpPr>
        <p:spPr bwMode="auto">
          <a:xfrm>
            <a:off x="1981200" y="838200"/>
            <a:ext cx="5105400" cy="457200"/>
          </a:xfrm>
          <a:prstGeom prst="rect">
            <a:avLst/>
          </a:prstGeom>
          <a:solidFill>
            <a:srgbClr val="FFFFFF"/>
          </a:solidFill>
          <a:ln>
            <a:solidFill>
              <a:srgbClr val="000000"/>
            </a:solidFill>
            <a:miter lim="800000"/>
            <a:headEnd/>
            <a:tailEnd/>
          </a:ln>
        </p:spPr>
        <p:txBody>
          <a:bodyPr/>
          <a:lstStyle/>
          <a:p>
            <a:pPr marL="39688" algn="ctr"/>
            <a:r>
              <a:rPr lang="fr-CH" altLang="en-US" sz="2400" b="1" dirty="0" smtClean="0">
                <a:solidFill>
                  <a:srgbClr val="002060"/>
                </a:solidFill>
                <a:latin typeface="Calibri" pitchFamily="34" charset="0"/>
              </a:rPr>
              <a:t>2. Appui militaire potentiel</a:t>
            </a:r>
          </a:p>
        </p:txBody>
      </p:sp>
      <p:graphicFrame>
        <p:nvGraphicFramePr>
          <p:cNvPr id="15400" name="Group 40"/>
          <p:cNvGraphicFramePr>
            <a:graphicFrameLocks noGrp="1"/>
          </p:cNvGraphicFramePr>
          <p:nvPr>
            <p:extLst>
              <p:ext uri="{D42A27DB-BD31-4B8C-83A1-F6EECF244321}">
                <p14:modId xmlns:p14="http://schemas.microsoft.com/office/powerpoint/2010/main" val="1602474242"/>
              </p:ext>
            </p:extLst>
          </p:nvPr>
        </p:nvGraphicFramePr>
        <p:xfrm>
          <a:off x="76200" y="1676400"/>
          <a:ext cx="8991600" cy="4784724"/>
        </p:xfrm>
        <a:graphic>
          <a:graphicData uri="http://schemas.openxmlformats.org/drawingml/2006/table">
            <a:tbl>
              <a:tblPr/>
              <a:tblGrid>
                <a:gridCol w="5633469"/>
                <a:gridCol w="3358131"/>
              </a:tblGrid>
              <a:tr h="396168">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fr-CH" altLang="en-US" sz="1600" b="1" i="0" u="none" strike="noStrike" cap="none" normalizeH="0" baseline="0" dirty="0" smtClean="0">
                          <a:ln>
                            <a:noFill/>
                          </a:ln>
                          <a:solidFill>
                            <a:schemeClr val="tx1"/>
                          </a:solidFill>
                          <a:effectLst/>
                          <a:latin typeface="Calibri" pitchFamily="34" charset="0"/>
                          <a:cs typeface="Arial" pitchFamily="34" charset="0"/>
                        </a:rPr>
                        <a:t>Besoins humanitaires</a:t>
                      </a:r>
                      <a:endParaRPr kumimoji="0" lang="en-GB" altLang="en-US" sz="1600" b="1" i="0" u="none" strike="noStrike" cap="none" normalizeH="0" baseline="0" dirty="0" smtClean="0">
                        <a:ln>
                          <a:noFill/>
                        </a:ln>
                        <a:solidFill>
                          <a:schemeClr val="tx1"/>
                        </a:solidFill>
                        <a:effectLst/>
                        <a:latin typeface="Calibri" pitchFamily="34" charset="0"/>
                        <a:cs typeface="Arial" pitchFamily="34" charset="0"/>
                      </a:endParaRP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fr-CH" altLang="en-US" sz="1600" b="1" i="0" u="none" strike="noStrike" cap="none" normalizeH="0" baseline="0" noProof="0" dirty="0" smtClean="0">
                          <a:ln>
                            <a:noFill/>
                          </a:ln>
                          <a:solidFill>
                            <a:srgbClr val="333300"/>
                          </a:solidFill>
                          <a:effectLst/>
                          <a:latin typeface="Calibri" pitchFamily="34" charset="0"/>
                          <a:cs typeface="Arial" pitchFamily="34" charset="0"/>
                        </a:rPr>
                        <a:t>Appui militaire potentiel</a:t>
                      </a: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r>
              <a:tr h="914294">
                <a:tc>
                  <a:txBody>
                    <a:bodyPr/>
                    <a:lstStyle>
                      <a:lvl1pPr marL="39688"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39688"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600" b="1" kern="1200" dirty="0" smtClean="0">
                          <a:solidFill>
                            <a:schemeClr val="tx1"/>
                          </a:solidFill>
                          <a:effectLst/>
                          <a:latin typeface="Calibri" panose="020F0502020204030204" pitchFamily="34" charset="0"/>
                          <a:ea typeface="+mn-ea"/>
                          <a:cs typeface="+mn-cs"/>
                        </a:rPr>
                        <a:t>Mouvement des équipes USAR arrivantes de l’aéroport vers l’OSOCC-Base des opérations, puis vers la zone d’opérations fixée</a:t>
                      </a:r>
                      <a:endParaRPr kumimoji="0" lang="en-GB" altLang="en-US" sz="1600" b="1" i="0" u="none" strike="noStrike" cap="none" normalizeH="0" baseline="0" dirty="0" smtClean="0">
                        <a:ln>
                          <a:noFill/>
                        </a:ln>
                        <a:solidFill>
                          <a:schemeClr val="tx1"/>
                        </a:solidFill>
                        <a:effectLst/>
                        <a:latin typeface="Calibri" pitchFamily="34" charset="0"/>
                        <a:cs typeface="Arial" pitchFamily="34" charset="0"/>
                      </a:endParaRP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H" altLang="en-US" sz="1600" b="1" i="0" u="none" strike="noStrike" cap="none" normalizeH="0" baseline="0" noProof="0" dirty="0" smtClean="0">
                          <a:ln>
                            <a:noFill/>
                          </a:ln>
                          <a:solidFill>
                            <a:srgbClr val="333300"/>
                          </a:solidFill>
                          <a:effectLst/>
                          <a:latin typeface="Calibri" pitchFamily="34" charset="0"/>
                          <a:cs typeface="Arial" pitchFamily="34" charset="0"/>
                        </a:rPr>
                        <a:t>Transport terrestre</a:t>
                      </a: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639992">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fr-FR" sz="1600" b="1" kern="1200" dirty="0" smtClean="0">
                          <a:solidFill>
                            <a:schemeClr val="tx1"/>
                          </a:solidFill>
                          <a:effectLst/>
                          <a:latin typeface="Calibri" panose="020F0502020204030204" pitchFamily="34" charset="0"/>
                          <a:ea typeface="+mn-ea"/>
                          <a:cs typeface="+mn-cs"/>
                        </a:rPr>
                        <a:t>Carburant pour les véhicules des équipes USAR ou les moyens de transport locaux, en cas de manque</a:t>
                      </a:r>
                      <a:endParaRPr kumimoji="0" lang="en-GB" altLang="en-US" sz="1600" b="1" i="0" u="none" strike="noStrike" cap="none" normalizeH="0" baseline="0" dirty="0" smtClean="0">
                        <a:ln>
                          <a:noFill/>
                        </a:ln>
                        <a:solidFill>
                          <a:schemeClr val="tx1"/>
                        </a:solidFill>
                        <a:effectLst/>
                        <a:latin typeface="Calibri" pitchFamily="34" charset="0"/>
                        <a:cs typeface="Arial" pitchFamily="34" charset="0"/>
                      </a:endParaRP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smtClean="0">
                          <a:ln>
                            <a:noFill/>
                          </a:ln>
                          <a:solidFill>
                            <a:srgbClr val="333300"/>
                          </a:solidFill>
                          <a:effectLst/>
                          <a:latin typeface="Calibri" pitchFamily="34" charset="0"/>
                          <a:cs typeface="Arial" pitchFamily="34" charset="0"/>
                        </a:rPr>
                        <a:t>Carburant</a:t>
                      </a:r>
                      <a:endParaRPr kumimoji="0" lang="en-GB" altLang="en-US" sz="1600" b="1" i="0" u="none" strike="noStrike" cap="none" normalizeH="0" baseline="0" dirty="0" smtClean="0">
                        <a:ln>
                          <a:noFill/>
                        </a:ln>
                        <a:solidFill>
                          <a:srgbClr val="333300"/>
                        </a:solidFill>
                        <a:effectLst/>
                        <a:latin typeface="Calibri" pitchFamily="34" charset="0"/>
                        <a:cs typeface="Arial" pitchFamily="34" charset="0"/>
                      </a:endParaRP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914294">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fr-FR" sz="1600" b="1" kern="1200" dirty="0" smtClean="0">
                          <a:solidFill>
                            <a:schemeClr val="tx1"/>
                          </a:solidFill>
                          <a:effectLst/>
                          <a:latin typeface="Calibri" panose="020F0502020204030204" pitchFamily="34" charset="0"/>
                          <a:ea typeface="+mn-ea"/>
                          <a:cs typeface="+mn-cs"/>
                        </a:rPr>
                        <a:t>Évaluations rapides de l’air par les équipes UNDAC et leurs partenaires  (étendue de l’impact, principales contraintes liées aux infrastructures, besoins et secteurs prioritaires)</a:t>
                      </a:r>
                      <a:endParaRPr kumimoji="0" lang="en-GB" altLang="en-US" sz="1600" b="1" i="0" u="none" strike="noStrike" cap="none" normalizeH="0" baseline="0" dirty="0" smtClean="0">
                        <a:ln>
                          <a:noFill/>
                        </a:ln>
                        <a:solidFill>
                          <a:schemeClr val="tx1"/>
                        </a:solidFill>
                        <a:effectLst/>
                        <a:latin typeface="Calibri" pitchFamily="34" charset="0"/>
                        <a:cs typeface="Arial" pitchFamily="34" charset="0"/>
                      </a:endParaRP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fr-FR" sz="1600" b="1" kern="1200" dirty="0" smtClean="0">
                          <a:solidFill>
                            <a:srgbClr val="391A00"/>
                          </a:solidFill>
                          <a:effectLst/>
                          <a:latin typeface="Calibri" panose="020F0502020204030204" pitchFamily="34" charset="0"/>
                          <a:ea typeface="+mn-ea"/>
                          <a:cs typeface="+mn-cs"/>
                        </a:rPr>
                        <a:t>Moyens aériens ou premiers résultats des évaluations internes</a:t>
                      </a:r>
                      <a:endParaRPr kumimoji="0" lang="en-GB" altLang="en-US" sz="1600" b="1" i="0" u="none" strike="noStrike" cap="none" normalizeH="0" baseline="0" dirty="0" smtClean="0">
                        <a:ln>
                          <a:noFill/>
                        </a:ln>
                        <a:solidFill>
                          <a:srgbClr val="391A00"/>
                        </a:solidFill>
                        <a:effectLst/>
                        <a:latin typeface="Calibri" pitchFamily="34" charset="0"/>
                        <a:cs typeface="Arial" pitchFamily="34" charset="0"/>
                      </a:endParaRP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639992">
                <a:tc>
                  <a:txBody>
                    <a:bodyPr/>
                    <a:lstStyle>
                      <a:lvl1pPr marL="39688"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39688"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600" b="1" kern="1200" dirty="0" smtClean="0">
                          <a:solidFill>
                            <a:schemeClr val="tx1"/>
                          </a:solidFill>
                          <a:effectLst/>
                          <a:latin typeface="Calibri" panose="020F0502020204030204" pitchFamily="34" charset="0"/>
                          <a:ea typeface="+mn-ea"/>
                          <a:cs typeface="+mn-cs"/>
                        </a:rPr>
                        <a:t>Sécurité des équipes USAR se déplaçant vers des zones à haut risque/dangereuses ou y travaillant</a:t>
                      </a:r>
                      <a:endParaRPr kumimoji="0" lang="en-GB" altLang="en-US" sz="1600" b="1" i="0" u="none" strike="noStrike" cap="none" normalizeH="0" baseline="0" dirty="0" smtClean="0">
                        <a:ln>
                          <a:noFill/>
                        </a:ln>
                        <a:solidFill>
                          <a:schemeClr val="tx1"/>
                        </a:solidFill>
                        <a:effectLst/>
                        <a:latin typeface="Calibri" pitchFamily="34" charset="0"/>
                        <a:cs typeface="Arial" pitchFamily="34" charset="0"/>
                      </a:endParaRP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H" altLang="en-US" sz="1600" b="1" i="0" u="none" strike="noStrike" cap="none" normalizeH="0" baseline="0" noProof="0" dirty="0" smtClean="0">
                          <a:ln>
                            <a:noFill/>
                          </a:ln>
                          <a:solidFill>
                            <a:srgbClr val="333300"/>
                          </a:solidFill>
                          <a:effectLst/>
                          <a:latin typeface="Calibri" pitchFamily="34" charset="0"/>
                          <a:cs typeface="Arial" pitchFamily="34" charset="0"/>
                        </a:rPr>
                        <a:t>Escortes armées </a:t>
                      </a: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r h="639992">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fr-FR" sz="1600" b="1" kern="1200" dirty="0" smtClean="0">
                          <a:solidFill>
                            <a:schemeClr val="tx1"/>
                          </a:solidFill>
                          <a:effectLst/>
                          <a:latin typeface="Calibri" panose="020F0502020204030204" pitchFamily="34" charset="0"/>
                          <a:ea typeface="+mn-ea"/>
                          <a:cs typeface="+mn-cs"/>
                        </a:rPr>
                        <a:t>Cartes détaillées (à 1/50 000</a:t>
                      </a:r>
                      <a:r>
                        <a:rPr lang="fr-FR" sz="1600" b="1" kern="1200" baseline="30000" dirty="0" smtClean="0">
                          <a:solidFill>
                            <a:schemeClr val="tx1"/>
                          </a:solidFill>
                          <a:effectLst/>
                          <a:latin typeface="Calibri" panose="020F0502020204030204" pitchFamily="34" charset="0"/>
                          <a:ea typeface="+mn-ea"/>
                          <a:cs typeface="+mn-cs"/>
                        </a:rPr>
                        <a:t>e</a:t>
                      </a:r>
                      <a:r>
                        <a:rPr lang="fr-FR" sz="1600" b="1" kern="1200" dirty="0" smtClean="0">
                          <a:solidFill>
                            <a:schemeClr val="tx1"/>
                          </a:solidFill>
                          <a:effectLst/>
                          <a:latin typeface="Calibri" panose="020F0502020204030204" pitchFamily="34" charset="0"/>
                          <a:ea typeface="+mn-ea"/>
                          <a:cs typeface="+mn-cs"/>
                        </a:rPr>
                        <a:t> ou au-dessus) à l’intention de l’équipe qui doit définir où opérer/prioritaires</a:t>
                      </a:r>
                      <a:endParaRPr kumimoji="0" lang="en-GB" altLang="en-US" sz="1600" b="1" i="0" u="none" strike="noStrike" cap="none" normalizeH="0" baseline="0" dirty="0" smtClean="0">
                        <a:ln>
                          <a:noFill/>
                        </a:ln>
                        <a:solidFill>
                          <a:schemeClr val="tx1"/>
                        </a:solidFill>
                        <a:effectLst/>
                        <a:latin typeface="Calibri" pitchFamily="34" charset="0"/>
                        <a:cs typeface="Arial" pitchFamily="34" charset="0"/>
                      </a:endParaRP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H" altLang="en-US" sz="1600" b="1" i="0" u="none" strike="noStrike" cap="none" normalizeH="0" baseline="0" noProof="0" dirty="0" smtClean="0">
                          <a:ln>
                            <a:noFill/>
                          </a:ln>
                          <a:solidFill>
                            <a:srgbClr val="333300"/>
                          </a:solidFill>
                          <a:effectLst/>
                          <a:latin typeface="Calibri" pitchFamily="34" charset="0"/>
                          <a:cs typeface="Arial" pitchFamily="34" charset="0"/>
                        </a:rPr>
                        <a:t>Cartes</a:t>
                      </a: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r>
              <a:tr h="639992">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fr-FR" sz="1600" b="1" kern="1200" dirty="0" smtClean="0">
                          <a:solidFill>
                            <a:schemeClr val="tx1"/>
                          </a:solidFill>
                          <a:effectLst/>
                          <a:latin typeface="Calibri" panose="020F0502020204030204" pitchFamily="34" charset="0"/>
                          <a:ea typeface="+mn-ea"/>
                          <a:cs typeface="+mn-cs"/>
                        </a:rPr>
                        <a:t>Mise en place immédiate d’un Centre d’accueil aéroportuaire par les équipes UNDAC/USAR dès leur arrivée</a:t>
                      </a:r>
                      <a:endParaRPr kumimoji="0" lang="en-GB" altLang="en-US" sz="1600" b="1" i="0" u="none" strike="noStrike" cap="none" normalizeH="0" baseline="0" dirty="0" smtClean="0">
                        <a:ln>
                          <a:noFill/>
                        </a:ln>
                        <a:solidFill>
                          <a:schemeClr val="tx1"/>
                        </a:solidFill>
                        <a:effectLst/>
                        <a:latin typeface="Calibri" pitchFamily="34" charset="0"/>
                        <a:cs typeface="Arial" pitchFamily="34" charset="0"/>
                      </a:endParaRP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algn="l" eaLnBrk="0" hangingPunct="0">
                        <a:spcBef>
                          <a:spcPct val="20000"/>
                        </a:spcBef>
                        <a:buFont typeface="Wingdings" pitchFamily="2" charset="2"/>
                        <a:defRPr sz="2800">
                          <a:solidFill>
                            <a:schemeClr val="tx1"/>
                          </a:solidFill>
                          <a:latin typeface="Arial" pitchFamily="34" charset="0"/>
                        </a:defRPr>
                      </a:lvl1pPr>
                      <a:lvl2pPr marL="742950" indent="-285750" algn="l" eaLnBrk="0" hangingPunct="0">
                        <a:spcBef>
                          <a:spcPct val="20000"/>
                        </a:spcBef>
                        <a:buFont typeface="Wingdings" pitchFamily="2" charset="2"/>
                        <a:defRPr sz="2400">
                          <a:solidFill>
                            <a:schemeClr val="tx1"/>
                          </a:solidFill>
                          <a:latin typeface="Arial" pitchFamily="34" charset="0"/>
                        </a:defRPr>
                      </a:lvl2pPr>
                      <a:lvl3pPr marL="1143000" indent="-228600" algn="l" eaLnBrk="0" hangingPunct="0">
                        <a:spcBef>
                          <a:spcPct val="20000"/>
                        </a:spcBef>
                        <a:buFont typeface="Wingdings" pitchFamily="2" charset="2"/>
                        <a:defRPr sz="2000">
                          <a:solidFill>
                            <a:schemeClr val="tx1"/>
                          </a:solidFill>
                          <a:latin typeface="Arial" pitchFamily="34" charset="0"/>
                        </a:defRPr>
                      </a:lvl3pPr>
                      <a:lvl4pPr marL="1600200" indent="-228600" algn="l" eaLnBrk="0" hangingPunct="0">
                        <a:spcBef>
                          <a:spcPct val="20000"/>
                        </a:spcBef>
                        <a:defRPr>
                          <a:solidFill>
                            <a:schemeClr val="tx1"/>
                          </a:solidFill>
                          <a:latin typeface="Arial" pitchFamily="34" charset="0"/>
                        </a:defRPr>
                      </a:lvl4pPr>
                      <a:lvl5pPr marL="2057400" indent="-228600" algn="l" eaLnBrk="0" hangingPunct="0">
                        <a:spcBef>
                          <a:spcPct val="20000"/>
                        </a:spcBef>
                        <a:defRPr>
                          <a:solidFill>
                            <a:schemeClr val="tx1"/>
                          </a:solidFill>
                          <a:latin typeface="Arial" pitchFamily="34" charset="0"/>
                        </a:defRPr>
                      </a:lvl5pPr>
                      <a:lvl6pPr marL="2514600" indent="-228600" eaLnBrk="0" fontAlgn="base" hangingPunct="0">
                        <a:spcBef>
                          <a:spcPct val="20000"/>
                        </a:spcBef>
                        <a:spcAft>
                          <a:spcPct val="0"/>
                        </a:spcAft>
                        <a:defRPr>
                          <a:solidFill>
                            <a:schemeClr val="tx1"/>
                          </a:solidFill>
                          <a:latin typeface="Arial" pitchFamily="34" charset="0"/>
                        </a:defRPr>
                      </a:lvl6pPr>
                      <a:lvl7pPr marL="2971800" indent="-228600" eaLnBrk="0" fontAlgn="base" hangingPunct="0">
                        <a:spcBef>
                          <a:spcPct val="20000"/>
                        </a:spcBef>
                        <a:spcAft>
                          <a:spcPct val="0"/>
                        </a:spcAft>
                        <a:defRPr>
                          <a:solidFill>
                            <a:schemeClr val="tx1"/>
                          </a:solidFill>
                          <a:latin typeface="Arial" pitchFamily="34" charset="0"/>
                        </a:defRPr>
                      </a:lvl7pPr>
                      <a:lvl8pPr marL="3429000" indent="-228600" eaLnBrk="0" fontAlgn="base" hangingPunct="0">
                        <a:spcBef>
                          <a:spcPct val="20000"/>
                        </a:spcBef>
                        <a:spcAft>
                          <a:spcPct val="0"/>
                        </a:spcAft>
                        <a:defRPr>
                          <a:solidFill>
                            <a:schemeClr val="tx1"/>
                          </a:solidFill>
                          <a:latin typeface="Arial" pitchFamily="34" charset="0"/>
                        </a:defRPr>
                      </a:lvl8pPr>
                      <a:lvl9pPr marL="3886200" indent="-228600" eaLnBrk="0" fontAlgn="base" hangingPunct="0">
                        <a:spcBef>
                          <a:spcPct val="20000"/>
                        </a:spcBef>
                        <a:spcAft>
                          <a:spcPct val="0"/>
                        </a:spcAft>
                        <a:defRPr>
                          <a:solidFill>
                            <a:schemeClr val="tx1"/>
                          </a:solidFill>
                          <a:latin typeface="Arial"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r-CH" altLang="en-US" sz="1600" b="1" i="0" u="none" strike="noStrike" cap="none" normalizeH="0" baseline="0" noProof="0" dirty="0" smtClean="0">
                          <a:ln>
                            <a:noFill/>
                          </a:ln>
                          <a:solidFill>
                            <a:srgbClr val="333300"/>
                          </a:solidFill>
                          <a:effectLst/>
                          <a:latin typeface="Calibri" pitchFamily="34" charset="0"/>
                          <a:cs typeface="Arial" pitchFamily="34" charset="0"/>
                        </a:rPr>
                        <a:t>Facilitation/Appui</a:t>
                      </a:r>
                    </a:p>
                  </a:txBody>
                  <a:tcPr marT="45694" marB="4569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r>
            </a:tbl>
          </a:graphicData>
        </a:graphic>
      </p:graphicFrame>
      <p:sp>
        <p:nvSpPr>
          <p:cNvPr id="309278" name="Rectangle 6"/>
          <p:cNvSpPr>
            <a:spLocks noChangeArrowheads="1"/>
          </p:cNvSpPr>
          <p:nvPr/>
        </p:nvSpPr>
        <p:spPr bwMode="auto">
          <a:xfrm>
            <a:off x="1922055" y="304800"/>
            <a:ext cx="525073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a:solidFill>
                  <a:srgbClr val="000000"/>
                </a:solidFill>
                <a:ea typeface="MS PGothic" pitchFamily="34" charset="-128"/>
              </a:rPr>
              <a:t>LES CATASTROPHES NATURELLES</a:t>
            </a:r>
          </a:p>
        </p:txBody>
      </p:sp>
      <p:pic>
        <p:nvPicPr>
          <p:cNvPr id="309279" name="Picture 12" descr="learning activity symbols"/>
          <p:cNvPicPr>
            <a:picLocks noChangeAspect="1" noChangeArrowheads="1"/>
          </p:cNvPicPr>
          <p:nvPr/>
        </p:nvPicPr>
        <p:blipFill>
          <a:blip r:embed="rId3">
            <a:extLst>
              <a:ext uri="{28A0092B-C50C-407E-A947-70E740481C1C}">
                <a14:useLocalDpi xmlns:a14="http://schemas.microsoft.com/office/drawing/2010/main" val="0"/>
              </a:ext>
            </a:extLst>
          </a:blip>
          <a:srcRect r="93553"/>
          <a:stretch>
            <a:fillRect/>
          </a:stretch>
        </p:blipFill>
        <p:spPr bwMode="auto">
          <a:xfrm>
            <a:off x="1192360" y="740650"/>
            <a:ext cx="752475"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76200" y="1295400"/>
            <a:ext cx="8991600" cy="338554"/>
          </a:xfrm>
          <a:prstGeom prst="rect">
            <a:avLst/>
          </a:prstGeom>
        </p:spPr>
        <p:txBody>
          <a:bodyPr>
            <a:spAutoFit/>
          </a:bodyPr>
          <a:lstStyle/>
          <a:p>
            <a:pPr marL="39688" algn="ctr" eaLnBrk="0" hangingPunct="0">
              <a:defRPr/>
            </a:pPr>
            <a:r>
              <a:rPr lang="fr-FR" sz="1600" b="1" i="1" dirty="0"/>
              <a:t>Phase de sauvetage (1</a:t>
            </a:r>
            <a:r>
              <a:rPr lang="fr-FR" sz="1600" b="1" i="1" baseline="30000" dirty="0"/>
              <a:t>er</a:t>
            </a:r>
            <a:r>
              <a:rPr lang="fr-FR" sz="1600" b="1" i="1" dirty="0"/>
              <a:t> à 10</a:t>
            </a:r>
            <a:r>
              <a:rPr lang="fr-FR" sz="1600" b="1" i="1" baseline="30000" dirty="0"/>
              <a:t>ème</a:t>
            </a:r>
            <a:r>
              <a:rPr lang="fr-FR" sz="1600" b="1" i="1" dirty="0"/>
              <a:t> jour; </a:t>
            </a:r>
            <a:r>
              <a:rPr lang="fr-FR" sz="1600" b="1" i="1" dirty="0">
                <a:solidFill>
                  <a:srgbClr val="8F0000"/>
                </a:solidFill>
              </a:rPr>
              <a:t>essentielle au cours des trois premiers jours après la catastrophe</a:t>
            </a:r>
            <a:r>
              <a:rPr lang="fr-FR" sz="1600" b="1" i="1" dirty="0"/>
              <a:t>)</a:t>
            </a:r>
            <a:endParaRPr lang="en-GB" altLang="en-US" sz="1600" b="1" i="1" kern="0" dirty="0">
              <a:solidFill>
                <a:srgbClr val="002060"/>
              </a:solidFill>
              <a:ea typeface="MS PGothic" pitchFamily="34" charset="-128"/>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9" name="ZoneTexte 8"/>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250</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5" name="Rounded Rectangle 6"/>
          <p:cNvSpPr>
            <a:spLocks noChangeArrowheads="1"/>
          </p:cNvSpPr>
          <p:nvPr/>
        </p:nvSpPr>
        <p:spPr bwMode="auto">
          <a:xfrm>
            <a:off x="457200" y="838200"/>
            <a:ext cx="8229600" cy="685800"/>
          </a:xfrm>
          <a:prstGeom prst="roundRect">
            <a:avLst>
              <a:gd name="adj" fmla="val 2333"/>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1600" dirty="0"/>
              <a:t>Directives sur l’utilisation des ressources militaires et de protection civile étrangères dans le cadre des opérations de secours en cas de catastrophe (MCDA) : Directives d’Oslo</a:t>
            </a:r>
            <a:endParaRPr lang="en-US" altLang="en-US" sz="1600" dirty="0">
              <a:solidFill>
                <a:srgbClr val="000000"/>
              </a:solidFill>
              <a:ea typeface="ヒラギノ角ゴ ProN W3"/>
              <a:cs typeface="ヒラギノ角ゴ ProN W3"/>
              <a:sym typeface="Times New Roman" pitchFamily="18" charset="0"/>
            </a:endParaRPr>
          </a:p>
        </p:txBody>
      </p:sp>
      <p:sp>
        <p:nvSpPr>
          <p:cNvPr id="310276" name="Rounded Rectangle 7"/>
          <p:cNvSpPr>
            <a:spLocks noChangeArrowheads="1"/>
          </p:cNvSpPr>
          <p:nvPr/>
        </p:nvSpPr>
        <p:spPr bwMode="auto">
          <a:xfrm>
            <a:off x="228600" y="5829300"/>
            <a:ext cx="8645525" cy="647700"/>
          </a:xfrm>
          <a:prstGeom prst="roundRect">
            <a:avLst>
              <a:gd name="adj" fmla="val 2333"/>
            </a:avLst>
          </a:prstGeom>
          <a:noFill/>
          <a:ln w="22225" algn="ctr">
            <a:solidFill>
              <a:srgbClr val="99CC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b="1" u="sng" dirty="0">
                <a:solidFill>
                  <a:srgbClr val="00269E"/>
                </a:solidFill>
              </a:rPr>
              <a:t>Principes majeurs (communs aux Directives d’Oslo et MCDA) </a:t>
            </a:r>
            <a:r>
              <a:rPr lang="fr-FR" b="1" dirty="0">
                <a:solidFill>
                  <a:srgbClr val="00269E"/>
                </a:solidFill>
              </a:rPr>
              <a:t>:</a:t>
            </a:r>
            <a:r>
              <a:rPr lang="en-US" altLang="en-US" b="1" dirty="0" smtClean="0">
                <a:solidFill>
                  <a:srgbClr val="3333CC"/>
                </a:solidFill>
                <a:ea typeface="ヒラギノ角ゴ ProN W3"/>
                <a:cs typeface="ヒラギノ角ゴ ProN W3"/>
                <a:sym typeface="Times New Roman" pitchFamily="18" charset="0"/>
              </a:rPr>
              <a:t> </a:t>
            </a:r>
            <a:endParaRPr lang="en-US" altLang="en-US" b="1" dirty="0">
              <a:solidFill>
                <a:srgbClr val="3333CC"/>
              </a:solidFill>
              <a:ea typeface="ヒラギノ角ゴ ProN W3"/>
              <a:cs typeface="ヒラギノ角ゴ ProN W3"/>
              <a:sym typeface="Times New Roman" pitchFamily="18" charset="0"/>
            </a:endParaRPr>
          </a:p>
          <a:p>
            <a:pPr algn="ctr" eaLnBrk="1" hangingPunct="1">
              <a:buClr>
                <a:srgbClr val="FFFFFF"/>
              </a:buClr>
              <a:buSzPct val="80000"/>
              <a:buFont typeface="Wingdings" pitchFamily="2" charset="2"/>
              <a:buChar char="•"/>
            </a:pPr>
            <a:r>
              <a:rPr lang="en-US" altLang="en-US" b="1" dirty="0">
                <a:solidFill>
                  <a:srgbClr val="404040"/>
                </a:solidFill>
                <a:ea typeface="ヒラギノ角ゴ ProN W3"/>
                <a:cs typeface="ヒラギノ角ゴ ProN W3"/>
                <a:sym typeface="Times New Roman" pitchFamily="18" charset="0"/>
              </a:rPr>
              <a:t>- </a:t>
            </a:r>
            <a:r>
              <a:rPr lang="fr-FR" sz="1800" b="1" dirty="0">
                <a:solidFill>
                  <a:schemeClr val="tx1">
                    <a:lumMod val="85000"/>
                    <a:lumOff val="15000"/>
                  </a:schemeClr>
                </a:solidFill>
              </a:rPr>
              <a:t>Principes humanitaires / Souveraineté des </a:t>
            </a:r>
            <a:r>
              <a:rPr lang="fr-FR" sz="1800" b="1" dirty="0" smtClean="0">
                <a:solidFill>
                  <a:schemeClr val="tx1">
                    <a:lumMod val="85000"/>
                    <a:lumOff val="15000"/>
                  </a:schemeClr>
                </a:solidFill>
              </a:rPr>
              <a:t>États </a:t>
            </a:r>
            <a:r>
              <a:rPr lang="fr-FR" sz="1800" b="1" dirty="0">
                <a:solidFill>
                  <a:schemeClr val="tx1">
                    <a:lumMod val="85000"/>
                    <a:lumOff val="15000"/>
                  </a:schemeClr>
                </a:solidFill>
              </a:rPr>
              <a:t>/ Impératif </a:t>
            </a:r>
            <a:r>
              <a:rPr lang="fr-FR" sz="1800" b="1" dirty="0" smtClean="0">
                <a:solidFill>
                  <a:schemeClr val="tx1">
                    <a:lumMod val="85000"/>
                    <a:lumOff val="15000"/>
                  </a:schemeClr>
                </a:solidFill>
              </a:rPr>
              <a:t>humanitaire</a:t>
            </a:r>
            <a:endParaRPr lang="en-US" altLang="en-US" sz="1800" b="1" dirty="0">
              <a:solidFill>
                <a:schemeClr val="tx1">
                  <a:lumMod val="85000"/>
                  <a:lumOff val="15000"/>
                </a:schemeClr>
              </a:solidFill>
              <a:ea typeface="ヒラギノ角ゴ ProN W3"/>
              <a:cs typeface="ヒラギノ角ゴ ProN W3"/>
              <a:sym typeface="Times New Roman" pitchFamily="18" charset="0"/>
            </a:endParaRPr>
          </a:p>
        </p:txBody>
      </p:sp>
      <p:sp>
        <p:nvSpPr>
          <p:cNvPr id="310277" name="Rounded Rectangle 8"/>
          <p:cNvSpPr>
            <a:spLocks noChangeArrowheads="1"/>
          </p:cNvSpPr>
          <p:nvPr/>
        </p:nvSpPr>
        <p:spPr bwMode="auto">
          <a:xfrm>
            <a:off x="231775" y="1981200"/>
            <a:ext cx="4492625" cy="1011238"/>
          </a:xfrm>
          <a:prstGeom prst="roundRect">
            <a:avLst>
              <a:gd name="adj" fmla="val 0"/>
            </a:avLst>
          </a:prstGeom>
          <a:noFill/>
          <a:ln w="127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CH" altLang="en-US" sz="1600" b="1" u="sng" dirty="0" smtClean="0">
                <a:solidFill>
                  <a:srgbClr val="3333CC"/>
                </a:solidFill>
                <a:ea typeface="ヒラギノ角ゴ ProN W3"/>
                <a:cs typeface="ヒラギノ角ゴ ProN W3"/>
                <a:sym typeface="Times New Roman" pitchFamily="18" charset="0"/>
              </a:rPr>
              <a:t>Champ d’utilisation</a:t>
            </a:r>
            <a:r>
              <a:rPr lang="fr-CH" altLang="en-US" sz="1600" b="1" dirty="0" smtClean="0">
                <a:solidFill>
                  <a:srgbClr val="3333CC"/>
                </a:solidFill>
                <a:ea typeface="ヒラギノ角ゴ ProN W3"/>
                <a:cs typeface="ヒラギノ角ゴ ProN W3"/>
                <a:sym typeface="Times New Roman" pitchFamily="18" charset="0"/>
              </a:rPr>
              <a:t> :</a:t>
            </a:r>
            <a:r>
              <a:rPr lang="fr-CH" altLang="en-US" sz="1600" b="1" dirty="0" smtClean="0">
                <a:solidFill>
                  <a:srgbClr val="C00000"/>
                </a:solidFill>
                <a:ea typeface="ヒラギノ角ゴ ProN W3"/>
                <a:cs typeface="ヒラギノ角ゴ ProN W3"/>
                <a:sym typeface="Times New Roman" pitchFamily="18" charset="0"/>
              </a:rPr>
              <a:t> </a:t>
            </a:r>
          </a:p>
          <a:p>
            <a:pPr eaLnBrk="1" hangingPunct="1">
              <a:buClr>
                <a:srgbClr val="FFFFFF"/>
              </a:buClr>
              <a:buSzPct val="80000"/>
              <a:buFont typeface="Wingdings" pitchFamily="2" charset="2"/>
              <a:buChar char="•"/>
            </a:pPr>
            <a:r>
              <a:rPr lang="fr-CH" altLang="en-US" sz="1600" b="1" dirty="0" smtClean="0">
                <a:solidFill>
                  <a:srgbClr val="404040"/>
                </a:solidFill>
                <a:ea typeface="ヒラギノ角ゴ ProN W3"/>
                <a:cs typeface="ヒラギノ角ゴ ProN W3"/>
                <a:sym typeface="Times New Roman" pitchFamily="18" charset="0"/>
              </a:rPr>
              <a:t>- En cas de catastrophe naturel, technologique et environnementale (</a:t>
            </a:r>
            <a:r>
              <a:rPr lang="fr-CH" altLang="en-US" sz="1600" b="1" dirty="0" smtClean="0">
                <a:solidFill>
                  <a:srgbClr val="3333CC"/>
                </a:solidFill>
                <a:ea typeface="ヒラギノ角ゴ ProN W3"/>
                <a:cs typeface="ヒラギノ角ゴ ProN W3"/>
                <a:sym typeface="Times New Roman" pitchFamily="18" charset="0"/>
              </a:rPr>
              <a:t>en temps de paix</a:t>
            </a:r>
            <a:r>
              <a:rPr lang="fr-CH" altLang="en-US" sz="1600" b="1" dirty="0" smtClean="0">
                <a:solidFill>
                  <a:srgbClr val="404040"/>
                </a:solidFill>
                <a:ea typeface="ヒラギノ角ゴ ProN W3"/>
                <a:cs typeface="ヒラギノ角ゴ ProN W3"/>
                <a:sym typeface="Times New Roman" pitchFamily="18" charset="0"/>
              </a:rPr>
              <a:t>)</a:t>
            </a:r>
            <a:endParaRPr lang="fr-CH" altLang="en-US" sz="1600" b="1" dirty="0">
              <a:solidFill>
                <a:srgbClr val="404040"/>
              </a:solidFill>
              <a:ea typeface="ヒラギノ角ゴ ProN W3"/>
              <a:cs typeface="ヒラギノ角ゴ ProN W3"/>
              <a:sym typeface="Times New Roman" pitchFamily="18" charset="0"/>
            </a:endParaRPr>
          </a:p>
        </p:txBody>
      </p:sp>
      <p:sp>
        <p:nvSpPr>
          <p:cNvPr id="310278" name="Rounded Rectangle 10"/>
          <p:cNvSpPr>
            <a:spLocks noChangeArrowheads="1"/>
          </p:cNvSpPr>
          <p:nvPr/>
        </p:nvSpPr>
        <p:spPr bwMode="auto">
          <a:xfrm>
            <a:off x="231775" y="3124200"/>
            <a:ext cx="4492625" cy="2590800"/>
          </a:xfrm>
          <a:prstGeom prst="roundRect">
            <a:avLst>
              <a:gd name="adj" fmla="val 2333"/>
            </a:avLst>
          </a:prstGeom>
          <a:noFill/>
          <a:ln w="127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en-US" sz="1700" b="1" u="sng" dirty="0" err="1" smtClean="0">
                <a:solidFill>
                  <a:srgbClr val="3333CC"/>
                </a:solidFill>
                <a:ea typeface="ヒラギノ角ゴ ProN W3"/>
                <a:cs typeface="ヒラギノ角ゴ ProN W3"/>
                <a:sym typeface="Times New Roman" pitchFamily="18" charset="0"/>
              </a:rPr>
              <a:t>Principaux</a:t>
            </a:r>
            <a:r>
              <a:rPr lang="en-US" altLang="en-US" sz="1700" b="1" u="sng" dirty="0" smtClean="0">
                <a:solidFill>
                  <a:srgbClr val="3333CC"/>
                </a:solidFill>
                <a:ea typeface="ヒラギノ角ゴ ProN W3"/>
                <a:cs typeface="ヒラギノ角ゴ ProN W3"/>
                <a:sym typeface="Times New Roman" pitchFamily="18" charset="0"/>
              </a:rPr>
              <a:t> concepts</a:t>
            </a:r>
            <a:r>
              <a:rPr lang="en-US" altLang="en-US" sz="1700" b="1" dirty="0" smtClean="0">
                <a:solidFill>
                  <a:srgbClr val="3333CC"/>
                </a:solidFill>
                <a:ea typeface="ヒラギノ角ゴ ProN W3"/>
                <a:cs typeface="ヒラギノ角ゴ ProN W3"/>
                <a:sym typeface="Times New Roman" pitchFamily="18" charset="0"/>
              </a:rPr>
              <a:t> : </a:t>
            </a:r>
            <a:endParaRPr lang="en-US" altLang="en-US" sz="1700" b="1" dirty="0">
              <a:solidFill>
                <a:srgbClr val="3333CC"/>
              </a:solidFill>
              <a:ea typeface="ヒラギノ角ゴ ProN W3"/>
              <a:cs typeface="ヒラギノ角ゴ ProN W3"/>
              <a:sym typeface="Times New Roman" pitchFamily="18" charset="0"/>
            </a:endParaRPr>
          </a:p>
          <a:p>
            <a:pPr eaLnBrk="1" hangingPunct="1">
              <a:buClr>
                <a:srgbClr val="FFFFFF"/>
              </a:buClr>
              <a:buSzPct val="80000"/>
              <a:buFont typeface="Wingdings" pitchFamily="2" charset="2"/>
              <a:buChar char="•"/>
            </a:pPr>
            <a:r>
              <a:rPr lang="en-US" altLang="en-US" sz="1700" b="1" dirty="0">
                <a:solidFill>
                  <a:srgbClr val="404040"/>
                </a:solidFill>
                <a:ea typeface="ヒラギノ角ゴ ProN W3"/>
                <a:cs typeface="ヒラギノ角ゴ ProN W3"/>
                <a:sym typeface="Times New Roman" pitchFamily="18" charset="0"/>
              </a:rPr>
              <a:t>- </a:t>
            </a:r>
            <a:r>
              <a:rPr lang="en-US" altLang="en-US" sz="1700" b="1" dirty="0" smtClean="0">
                <a:solidFill>
                  <a:srgbClr val="404040"/>
                </a:solidFill>
                <a:ea typeface="ヒラギノ角ゴ ProN W3"/>
                <a:cs typeface="ヒラギノ角ゴ ProN W3"/>
                <a:sym typeface="Times New Roman" pitchFamily="18" charset="0"/>
              </a:rPr>
              <a:t>Dernier </a:t>
            </a:r>
            <a:r>
              <a:rPr lang="en-US" altLang="en-US" sz="1700" b="1" dirty="0" err="1" smtClean="0">
                <a:solidFill>
                  <a:srgbClr val="404040"/>
                </a:solidFill>
                <a:ea typeface="ヒラギノ角ゴ ProN W3"/>
                <a:cs typeface="ヒラギノ角ゴ ProN W3"/>
                <a:sym typeface="Times New Roman" pitchFamily="18" charset="0"/>
              </a:rPr>
              <a:t>recours</a:t>
            </a:r>
            <a:endParaRPr lang="en-US" altLang="en-US" sz="1700" b="1" dirty="0">
              <a:solidFill>
                <a:srgbClr val="404040"/>
              </a:solidFill>
              <a:ea typeface="ヒラギノ角ゴ ProN W3"/>
              <a:cs typeface="ヒラギノ角ゴ ProN W3"/>
              <a:sym typeface="Times New Roman" pitchFamily="18" charset="0"/>
            </a:endParaRPr>
          </a:p>
          <a:p>
            <a:pPr eaLnBrk="1" hangingPunct="1">
              <a:buClr>
                <a:srgbClr val="FFFFFF"/>
              </a:buClr>
              <a:buSzPct val="80000"/>
              <a:buFont typeface="Wingdings" pitchFamily="2" charset="2"/>
              <a:buChar char="•"/>
            </a:pPr>
            <a:r>
              <a:rPr lang="en-US" altLang="en-US" sz="1700" b="1" dirty="0">
                <a:solidFill>
                  <a:srgbClr val="3333CC"/>
                </a:solidFill>
                <a:ea typeface="ヒラギノ角ゴ ProN W3"/>
                <a:cs typeface="ヒラギノ角ゴ ProN W3"/>
                <a:sym typeface="Times New Roman" pitchFamily="18" charset="0"/>
              </a:rPr>
              <a:t>- </a:t>
            </a:r>
            <a:r>
              <a:rPr lang="en-US" altLang="en-US" sz="1700" b="1" dirty="0" err="1" smtClean="0">
                <a:solidFill>
                  <a:srgbClr val="3333CC"/>
                </a:solidFill>
                <a:ea typeface="ヒラギノ角ゴ ProN W3"/>
                <a:cs typeface="ヒラギノ角ゴ ProN W3"/>
                <a:sym typeface="Times New Roman" pitchFamily="18" charset="0"/>
              </a:rPr>
              <a:t>Complémentarité</a:t>
            </a:r>
            <a:endParaRPr lang="en-US" altLang="en-US" sz="1700" b="1" dirty="0">
              <a:solidFill>
                <a:srgbClr val="3333CC"/>
              </a:solidFill>
              <a:ea typeface="ヒラギノ角ゴ ProN W3"/>
              <a:cs typeface="ヒラギノ角ゴ ProN W3"/>
              <a:sym typeface="Times New Roman" pitchFamily="18" charset="0"/>
            </a:endParaRPr>
          </a:p>
          <a:p>
            <a:pPr eaLnBrk="1" hangingPunct="1">
              <a:buClr>
                <a:srgbClr val="FFFFFF"/>
              </a:buClr>
              <a:buSzPct val="80000"/>
              <a:buFont typeface="Wingdings" pitchFamily="2" charset="2"/>
              <a:buChar char="•"/>
            </a:pPr>
            <a:r>
              <a:rPr lang="en-US" altLang="en-US" sz="1700" b="1" dirty="0">
                <a:solidFill>
                  <a:srgbClr val="404040"/>
                </a:solidFill>
                <a:ea typeface="ヒラギノ角ゴ ProN W3"/>
                <a:cs typeface="ヒラギノ角ゴ ProN W3"/>
                <a:sym typeface="Times New Roman" pitchFamily="18" charset="0"/>
              </a:rPr>
              <a:t>- </a:t>
            </a:r>
            <a:r>
              <a:rPr lang="en-US" altLang="en-US" sz="1700" b="1" dirty="0" smtClean="0">
                <a:solidFill>
                  <a:srgbClr val="404040"/>
                </a:solidFill>
                <a:ea typeface="ヒラギノ角ゴ ProN W3"/>
                <a:cs typeface="ヒラギノ角ゴ ProN W3"/>
                <a:sym typeface="Times New Roman" pitchFamily="18" charset="0"/>
              </a:rPr>
              <a:t>Sans </a:t>
            </a:r>
            <a:r>
              <a:rPr lang="en-US" altLang="en-US" sz="1700" b="1" dirty="0" err="1" smtClean="0">
                <a:solidFill>
                  <a:srgbClr val="404040"/>
                </a:solidFill>
                <a:ea typeface="ヒラギノ角ゴ ProN W3"/>
                <a:cs typeface="ヒラギノ角ゴ ProN W3"/>
                <a:sym typeface="Times New Roman" pitchFamily="18" charset="0"/>
              </a:rPr>
              <a:t>frais</a:t>
            </a:r>
            <a:endParaRPr lang="en-US" altLang="en-US" sz="1700" b="1" dirty="0">
              <a:solidFill>
                <a:srgbClr val="404040"/>
              </a:solidFill>
              <a:ea typeface="ヒラギノ角ゴ ProN W3"/>
              <a:cs typeface="ヒラギノ角ゴ ProN W3"/>
              <a:sym typeface="Times New Roman" pitchFamily="18" charset="0"/>
            </a:endParaRPr>
          </a:p>
          <a:p>
            <a:pPr eaLnBrk="1" hangingPunct="1">
              <a:buClr>
                <a:srgbClr val="FFFFFF"/>
              </a:buClr>
              <a:buSzPct val="80000"/>
              <a:buFont typeface="Wingdings" pitchFamily="2" charset="2"/>
              <a:buChar char="•"/>
            </a:pPr>
            <a:r>
              <a:rPr lang="en-US" altLang="en-US" sz="1700" b="1" dirty="0">
                <a:solidFill>
                  <a:srgbClr val="404040"/>
                </a:solidFill>
                <a:ea typeface="ヒラギノ角ゴ ProN W3"/>
                <a:cs typeface="ヒラギノ角ゴ ProN W3"/>
                <a:sym typeface="Times New Roman" pitchFamily="18" charset="0"/>
              </a:rPr>
              <a:t>- </a:t>
            </a:r>
            <a:r>
              <a:rPr lang="en-US" altLang="en-US" sz="1700" b="1" dirty="0" smtClean="0">
                <a:solidFill>
                  <a:srgbClr val="404040"/>
                </a:solidFill>
                <a:ea typeface="ヒラギノ角ゴ ProN W3"/>
                <a:cs typeface="ヒラギノ角ゴ ProN W3"/>
                <a:sym typeface="Times New Roman" pitchFamily="18" charset="0"/>
              </a:rPr>
              <a:t>Accord de </a:t>
            </a:r>
            <a:r>
              <a:rPr lang="en-US" altLang="en-US" sz="1700" b="1" dirty="0" err="1" smtClean="0">
                <a:solidFill>
                  <a:srgbClr val="404040"/>
                </a:solidFill>
                <a:ea typeface="ヒラギノ角ゴ ProN W3"/>
                <a:cs typeface="ヒラギノ角ゴ ProN W3"/>
                <a:sym typeface="Times New Roman" pitchFamily="18" charset="0"/>
              </a:rPr>
              <a:t>l’État</a:t>
            </a:r>
            <a:r>
              <a:rPr lang="en-US" altLang="en-US" sz="1700" b="1" dirty="0" smtClean="0">
                <a:solidFill>
                  <a:srgbClr val="404040"/>
                </a:solidFill>
                <a:ea typeface="ヒラギノ角ゴ ProN W3"/>
                <a:cs typeface="ヒラギノ角ゴ ProN W3"/>
                <a:sym typeface="Times New Roman" pitchFamily="18" charset="0"/>
              </a:rPr>
              <a:t> touché</a:t>
            </a:r>
            <a:endParaRPr lang="en-US" altLang="en-US" sz="1700" b="1" dirty="0">
              <a:solidFill>
                <a:srgbClr val="404040"/>
              </a:solidFill>
              <a:ea typeface="ヒラギノ角ゴ ProN W3"/>
              <a:cs typeface="ヒラギノ角ゴ ProN W3"/>
              <a:sym typeface="Times New Roman" pitchFamily="18" charset="0"/>
            </a:endParaRPr>
          </a:p>
          <a:p>
            <a:pPr eaLnBrk="1" hangingPunct="1">
              <a:buClr>
                <a:srgbClr val="FFFFFF"/>
              </a:buClr>
              <a:buSzPct val="80000"/>
              <a:buFont typeface="Wingdings" pitchFamily="2" charset="2"/>
              <a:buChar char="•"/>
              <a:tabLst>
                <a:tab pos="269875" algn="l"/>
              </a:tabLst>
            </a:pPr>
            <a:r>
              <a:rPr lang="en-US" altLang="en-US" sz="1700" b="1" dirty="0">
                <a:solidFill>
                  <a:srgbClr val="404040"/>
                </a:solidFill>
                <a:ea typeface="ヒラギノ角ゴ ProN W3"/>
                <a:cs typeface="ヒラギノ角ゴ ProN W3"/>
                <a:sym typeface="Times New Roman" pitchFamily="18" charset="0"/>
              </a:rPr>
              <a:t>- </a:t>
            </a:r>
            <a:r>
              <a:rPr lang="en-US" altLang="en-US" sz="1700" b="1" dirty="0" err="1" smtClean="0">
                <a:solidFill>
                  <a:srgbClr val="404040"/>
                </a:solidFill>
                <a:ea typeface="ヒラギノ角ゴ ProN W3"/>
                <a:cs typeface="ヒラギノ角ゴ ProN W3"/>
                <a:sym typeface="Times New Roman" pitchFamily="18" charset="0"/>
              </a:rPr>
              <a:t>Éviter</a:t>
            </a:r>
            <a:r>
              <a:rPr lang="en-US" altLang="en-US" sz="1700" b="1" dirty="0" smtClean="0">
                <a:solidFill>
                  <a:srgbClr val="404040"/>
                </a:solidFill>
                <a:ea typeface="ヒラギノ角ゴ ProN W3"/>
                <a:cs typeface="ヒラギノ角ゴ ProN W3"/>
                <a:sym typeface="Times New Roman" pitchFamily="18" charset="0"/>
              </a:rPr>
              <a:t> </a:t>
            </a:r>
            <a:r>
              <a:rPr lang="en-US" altLang="en-US" sz="1700" b="1" dirty="0" err="1" smtClean="0">
                <a:solidFill>
                  <a:srgbClr val="404040"/>
                </a:solidFill>
                <a:ea typeface="ヒラギノ角ゴ ProN W3"/>
                <a:cs typeface="ヒラギノ角ゴ ProN W3"/>
                <a:sym typeface="Times New Roman" pitchFamily="18" charset="0"/>
              </a:rPr>
              <a:t>toute</a:t>
            </a:r>
            <a:r>
              <a:rPr lang="en-US" altLang="en-US" sz="1700" b="1" dirty="0" smtClean="0">
                <a:solidFill>
                  <a:srgbClr val="404040"/>
                </a:solidFill>
                <a:ea typeface="ヒラギノ角ゴ ProN W3"/>
                <a:cs typeface="ヒラギノ角ゴ ProN W3"/>
                <a:sym typeface="Times New Roman" pitchFamily="18" charset="0"/>
              </a:rPr>
              <a:t> </a:t>
            </a:r>
            <a:r>
              <a:rPr lang="en-US" altLang="en-US" sz="1700" b="1" dirty="0" err="1" smtClean="0">
                <a:solidFill>
                  <a:srgbClr val="404040"/>
                </a:solidFill>
                <a:ea typeface="ヒラギノ角ゴ ProN W3"/>
                <a:cs typeface="ヒラギノ角ゴ ProN W3"/>
                <a:sym typeface="Times New Roman" pitchFamily="18" charset="0"/>
              </a:rPr>
              <a:t>dépendance</a:t>
            </a:r>
            <a:r>
              <a:rPr lang="en-US" altLang="en-US" sz="1700" b="1" dirty="0" smtClean="0">
                <a:solidFill>
                  <a:srgbClr val="404040"/>
                </a:solidFill>
                <a:ea typeface="ヒラギノ角ゴ ProN W3"/>
                <a:cs typeface="ヒラギノ角ゴ ProN W3"/>
                <a:sym typeface="Times New Roman" pitchFamily="18" charset="0"/>
              </a:rPr>
              <a:t> vis-à-vis </a:t>
            </a:r>
            <a:br>
              <a:rPr lang="en-US" altLang="en-US" sz="1700" b="1" dirty="0" smtClean="0">
                <a:solidFill>
                  <a:srgbClr val="404040"/>
                </a:solidFill>
                <a:ea typeface="ヒラギノ角ゴ ProN W3"/>
                <a:cs typeface="ヒラギノ角ゴ ProN W3"/>
                <a:sym typeface="Times New Roman" pitchFamily="18" charset="0"/>
              </a:rPr>
            </a:br>
            <a:r>
              <a:rPr lang="en-US" altLang="en-US" sz="1700" b="1" dirty="0" smtClean="0">
                <a:solidFill>
                  <a:srgbClr val="404040"/>
                </a:solidFill>
                <a:ea typeface="ヒラギノ角ゴ ProN W3"/>
                <a:cs typeface="ヒラギノ角ゴ ProN W3"/>
                <a:sym typeface="Times New Roman" pitchFamily="18" charset="0"/>
              </a:rPr>
              <a:t>	 des MCDA</a:t>
            </a:r>
            <a:endParaRPr lang="en-US" altLang="en-US" sz="1700" b="1" dirty="0">
              <a:solidFill>
                <a:srgbClr val="404040"/>
              </a:solidFill>
              <a:ea typeface="ヒラギノ角ゴ ProN W3"/>
              <a:cs typeface="ヒラギノ角ゴ ProN W3"/>
              <a:sym typeface="Times New Roman" pitchFamily="18" charset="0"/>
            </a:endParaRPr>
          </a:p>
          <a:p>
            <a:pPr eaLnBrk="1" hangingPunct="1">
              <a:buClr>
                <a:srgbClr val="FFFFFF"/>
              </a:buClr>
              <a:buSzPct val="80000"/>
              <a:buFont typeface="Wingdings" pitchFamily="2" charset="2"/>
              <a:buChar char="•"/>
            </a:pPr>
            <a:r>
              <a:rPr lang="en-US" altLang="en-US" sz="1700" b="1" dirty="0">
                <a:solidFill>
                  <a:srgbClr val="404040"/>
                </a:solidFill>
                <a:ea typeface="ヒラギノ角ゴ ProN W3"/>
                <a:cs typeface="ヒラギノ角ゴ ProN W3"/>
                <a:sym typeface="Times New Roman" pitchFamily="18" charset="0"/>
              </a:rPr>
              <a:t>- Perception</a:t>
            </a:r>
          </a:p>
          <a:p>
            <a:pPr eaLnBrk="1" hangingPunct="1">
              <a:buClr>
                <a:srgbClr val="FFFFFF"/>
              </a:buClr>
              <a:buSzPct val="80000"/>
              <a:buFont typeface="Wingdings" pitchFamily="2" charset="2"/>
              <a:buChar char="•"/>
            </a:pPr>
            <a:r>
              <a:rPr lang="en-US" altLang="en-US" sz="1700" b="1" dirty="0">
                <a:solidFill>
                  <a:srgbClr val="404040"/>
                </a:solidFill>
                <a:ea typeface="ヒラギノ角ゴ ProN W3"/>
                <a:cs typeface="ヒラギノ角ゴ ProN W3"/>
                <a:sym typeface="Times New Roman" pitchFamily="18" charset="0"/>
              </a:rPr>
              <a:t>- </a:t>
            </a:r>
            <a:r>
              <a:rPr lang="en-US" altLang="en-US" sz="1700" b="1" dirty="0" err="1" smtClean="0">
                <a:solidFill>
                  <a:srgbClr val="404040"/>
                </a:solidFill>
                <a:ea typeface="ヒラギノ角ゴ ProN W3"/>
                <a:cs typeface="ヒラギノ角ゴ ProN W3"/>
                <a:sym typeface="Times New Roman" pitchFamily="18" charset="0"/>
              </a:rPr>
              <a:t>Secteurs</a:t>
            </a:r>
            <a:r>
              <a:rPr lang="en-US" altLang="en-US" sz="1700" b="1" dirty="0" smtClean="0">
                <a:solidFill>
                  <a:srgbClr val="404040"/>
                </a:solidFill>
                <a:ea typeface="ヒラギノ角ゴ ProN W3"/>
                <a:cs typeface="ヒラギノ角ゴ ProN W3"/>
                <a:sym typeface="Times New Roman" pitchFamily="18" charset="0"/>
              </a:rPr>
              <a:t> critiques </a:t>
            </a:r>
            <a:r>
              <a:rPr lang="en-US" altLang="en-US" sz="1700" b="1" dirty="0" err="1" smtClean="0">
                <a:solidFill>
                  <a:srgbClr val="404040"/>
                </a:solidFill>
                <a:ea typeface="ヒラギノ角ゴ ProN W3"/>
                <a:cs typeface="ヒラギノ角ゴ ProN W3"/>
                <a:sym typeface="Times New Roman" pitchFamily="18" charset="0"/>
              </a:rPr>
              <a:t>en</a:t>
            </a:r>
            <a:r>
              <a:rPr lang="en-US" altLang="en-US" sz="1700" b="1" dirty="0" smtClean="0">
                <a:solidFill>
                  <a:srgbClr val="404040"/>
                </a:solidFill>
                <a:ea typeface="ヒラギノ角ゴ ProN W3"/>
                <a:cs typeface="ヒラギノ角ゴ ProN W3"/>
                <a:sym typeface="Times New Roman" pitchFamily="18" charset="0"/>
              </a:rPr>
              <a:t> </a:t>
            </a:r>
            <a:r>
              <a:rPr lang="en-US" altLang="en-US" sz="1700" b="1" dirty="0" err="1" smtClean="0">
                <a:solidFill>
                  <a:srgbClr val="404040"/>
                </a:solidFill>
                <a:ea typeface="ヒラギノ角ゴ ProN W3"/>
                <a:cs typeface="ヒラギノ角ゴ ProN W3"/>
                <a:sym typeface="Times New Roman" pitchFamily="18" charset="0"/>
              </a:rPr>
              <a:t>termes</a:t>
            </a:r>
            <a:r>
              <a:rPr lang="en-US" altLang="en-US" sz="1700" b="1" dirty="0" smtClean="0">
                <a:solidFill>
                  <a:srgbClr val="404040"/>
                </a:solidFill>
                <a:ea typeface="ヒラギノ角ゴ ProN W3"/>
                <a:cs typeface="ヒラギノ角ゴ ProN W3"/>
                <a:sym typeface="Times New Roman" pitchFamily="18" charset="0"/>
              </a:rPr>
              <a:t> de coordination</a:t>
            </a:r>
            <a:endParaRPr lang="en-US" altLang="en-US" sz="1700" b="1" dirty="0">
              <a:solidFill>
                <a:srgbClr val="404040"/>
              </a:solidFill>
              <a:ea typeface="ヒラギノ角ゴ ProN W3"/>
              <a:cs typeface="ヒラギノ角ゴ ProN W3"/>
              <a:sym typeface="Times New Roman" pitchFamily="18" charset="0"/>
            </a:endParaRPr>
          </a:p>
          <a:p>
            <a:pPr eaLnBrk="1" hangingPunct="1">
              <a:buClr>
                <a:srgbClr val="FFFFFF"/>
              </a:buClr>
              <a:buSzPct val="80000"/>
              <a:buFont typeface="Wingdings" pitchFamily="2" charset="2"/>
              <a:buChar char="•"/>
            </a:pPr>
            <a:endParaRPr lang="en-US" altLang="en-US" sz="1700" b="1" dirty="0">
              <a:solidFill>
                <a:srgbClr val="404040"/>
              </a:solidFill>
              <a:ea typeface="ヒラギノ角ゴ ProN W3"/>
              <a:cs typeface="ヒラギノ角ゴ ProN W3"/>
              <a:sym typeface="Times New Roman" pitchFamily="18" charset="0"/>
            </a:endParaRPr>
          </a:p>
        </p:txBody>
      </p:sp>
      <p:pic>
        <p:nvPicPr>
          <p:cNvPr id="310279"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5400" y="1905000"/>
            <a:ext cx="3200400" cy="378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0280" name="Rectangle 8"/>
          <p:cNvSpPr>
            <a:spLocks noChangeArrowheads="1"/>
          </p:cNvSpPr>
          <p:nvPr/>
        </p:nvSpPr>
        <p:spPr bwMode="auto">
          <a:xfrm>
            <a:off x="1932807" y="304800"/>
            <a:ext cx="5250733"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a:solidFill>
                  <a:srgbClr val="000000"/>
                </a:solidFill>
                <a:ea typeface="MS PGothic" pitchFamily="34" charset="-128"/>
              </a:rPr>
              <a:t>LES CATASTROPHES NATURELLES</a:t>
            </a: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10" name="ZoneTexte 9"/>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 name="ZoneTexte 1"/>
          <p:cNvSpPr txBox="1"/>
          <p:nvPr/>
        </p:nvSpPr>
        <p:spPr>
          <a:xfrm>
            <a:off x="5916175" y="2037720"/>
            <a:ext cx="1613010" cy="584775"/>
          </a:xfrm>
          <a:prstGeom prst="rect">
            <a:avLst/>
          </a:prstGeom>
          <a:solidFill>
            <a:srgbClr val="7FB7CB"/>
          </a:solidFill>
        </p:spPr>
        <p:txBody>
          <a:bodyPr wrap="square" rtlCol="0">
            <a:spAutoFit/>
          </a:bodyPr>
          <a:lstStyle/>
          <a:p>
            <a:pPr algn="ctr"/>
            <a:r>
              <a:rPr lang="fr-CH" sz="1600" b="1" dirty="0" smtClean="0">
                <a:solidFill>
                  <a:schemeClr val="bg1"/>
                </a:solidFill>
              </a:rPr>
              <a:t>OCHA</a:t>
            </a:r>
          </a:p>
          <a:p>
            <a:pPr algn="ctr"/>
            <a:r>
              <a:rPr lang="fr-FR" sz="800" b="1" dirty="0">
                <a:solidFill>
                  <a:schemeClr val="bg1"/>
                </a:solidFill>
              </a:rPr>
              <a:t>Bureau de la coordination </a:t>
            </a:r>
            <a:r>
              <a:rPr lang="fr-FR" sz="800" b="1" dirty="0" smtClean="0">
                <a:solidFill>
                  <a:schemeClr val="bg1"/>
                </a:solidFill>
              </a:rPr>
              <a:t>des </a:t>
            </a:r>
            <a:r>
              <a:rPr lang="fr-FR" sz="800" b="1" dirty="0">
                <a:solidFill>
                  <a:schemeClr val="bg1"/>
                </a:solidFill>
              </a:rPr>
              <a:t>affaires humanitaires</a:t>
            </a:r>
            <a:endParaRPr lang="fr-CH" sz="800" dirty="0">
              <a:solidFill>
                <a:schemeClr val="bg1"/>
              </a:solidFill>
            </a:endParaRPr>
          </a:p>
        </p:txBody>
      </p:sp>
      <p:sp>
        <p:nvSpPr>
          <p:cNvPr id="12" name="ZoneTexte 11"/>
          <p:cNvSpPr txBox="1"/>
          <p:nvPr/>
        </p:nvSpPr>
        <p:spPr>
          <a:xfrm>
            <a:off x="5839365" y="2660900"/>
            <a:ext cx="1881845" cy="369332"/>
          </a:xfrm>
          <a:prstGeom prst="rect">
            <a:avLst/>
          </a:prstGeom>
          <a:solidFill>
            <a:srgbClr val="7FB7CB"/>
          </a:solidFill>
        </p:spPr>
        <p:txBody>
          <a:bodyPr wrap="square" rtlCol="0">
            <a:spAutoFit/>
          </a:bodyPr>
          <a:lstStyle/>
          <a:p>
            <a:pPr algn="ctr"/>
            <a:r>
              <a:rPr lang="fr-CH" sz="1800" b="1" dirty="0" smtClean="0"/>
              <a:t>Directives d’Oslo</a:t>
            </a:r>
            <a:endParaRPr lang="fr-CH" sz="1800" dirty="0"/>
          </a:p>
        </p:txBody>
      </p:sp>
      <p:sp>
        <p:nvSpPr>
          <p:cNvPr id="13" name="ZoneTexte 12"/>
          <p:cNvSpPr txBox="1"/>
          <p:nvPr/>
        </p:nvSpPr>
        <p:spPr>
          <a:xfrm>
            <a:off x="5340100" y="3352190"/>
            <a:ext cx="2765160" cy="1006686"/>
          </a:xfrm>
          <a:prstGeom prst="rect">
            <a:avLst/>
          </a:prstGeom>
          <a:solidFill>
            <a:srgbClr val="7FB7CB"/>
          </a:solidFill>
        </p:spPr>
        <p:txBody>
          <a:bodyPr wrap="square" rtlCol="0">
            <a:spAutoFit/>
          </a:bodyPr>
          <a:lstStyle/>
          <a:p>
            <a:pPr algn="ctr">
              <a:lnSpc>
                <a:spcPts val="1400"/>
              </a:lnSpc>
            </a:pPr>
            <a:r>
              <a:rPr lang="fr-FR" sz="1600" b="1" dirty="0" smtClean="0">
                <a:solidFill>
                  <a:schemeClr val="accent6">
                    <a:lumMod val="75000"/>
                  </a:schemeClr>
                </a:solidFill>
                <a:latin typeface="Browallia New" panose="020B0604020202020204" pitchFamily="34" charset="-34"/>
                <a:cs typeface="Browallia New" panose="020B0604020202020204" pitchFamily="34" charset="-34"/>
              </a:rPr>
              <a:t>DIRECTIVES SUR L’UTILISATION DES RESSOURCES MILITAIRES ET DE PROTECTION CIVILE DANS LE CADRE DES OPÉRATIONS DE SECOURS EN CAS DE CATASTROPHE</a:t>
            </a:r>
            <a:endParaRPr lang="fr-CH" sz="1600" b="1" dirty="0">
              <a:solidFill>
                <a:schemeClr val="accent6">
                  <a:lumMod val="75000"/>
                </a:schemeClr>
              </a:solidFill>
              <a:latin typeface="Browallia New" panose="020B0604020202020204" pitchFamily="34" charset="-34"/>
              <a:cs typeface="Browallia New" panose="020B0604020202020204" pitchFamily="34" charset="-34"/>
            </a:endParaRPr>
          </a:p>
        </p:txBody>
      </p:sp>
      <p:sp>
        <p:nvSpPr>
          <p:cNvPr id="14" name="ZoneTexte 13"/>
          <p:cNvSpPr txBox="1"/>
          <p:nvPr/>
        </p:nvSpPr>
        <p:spPr>
          <a:xfrm>
            <a:off x="6165657" y="4509103"/>
            <a:ext cx="1116000" cy="123111"/>
          </a:xfrm>
          <a:prstGeom prst="rect">
            <a:avLst/>
          </a:prstGeom>
          <a:solidFill>
            <a:srgbClr val="7FB7CB"/>
          </a:solidFill>
        </p:spPr>
        <p:txBody>
          <a:bodyPr wrap="square" lIns="0" tIns="0" rIns="0" bIns="0" rtlCol="0">
            <a:spAutoFit/>
          </a:bodyPr>
          <a:lstStyle/>
          <a:p>
            <a:pPr algn="ctr"/>
            <a:r>
              <a:rPr lang="fr-FR" sz="800" b="1" dirty="0" smtClean="0">
                <a:solidFill>
                  <a:schemeClr val="accent6">
                    <a:lumMod val="75000"/>
                  </a:schemeClr>
                </a:solidFill>
                <a:latin typeface="Browallia New" panose="020B0604020202020204" pitchFamily="34" charset="-34"/>
                <a:cs typeface="Browallia New" panose="020B0604020202020204" pitchFamily="34" charset="-34"/>
              </a:rPr>
              <a:t>Révision 1. 1</a:t>
            </a:r>
            <a:r>
              <a:rPr lang="fr-FR" sz="800" b="1" baseline="30000" dirty="0" smtClean="0">
                <a:solidFill>
                  <a:schemeClr val="accent6">
                    <a:lumMod val="75000"/>
                  </a:schemeClr>
                </a:solidFill>
                <a:latin typeface="Browallia New" panose="020B0604020202020204" pitchFamily="34" charset="-34"/>
                <a:cs typeface="Browallia New" panose="020B0604020202020204" pitchFamily="34" charset="-34"/>
              </a:rPr>
              <a:t>er</a:t>
            </a:r>
            <a:r>
              <a:rPr lang="fr-FR" sz="800" b="1" dirty="0" smtClean="0">
                <a:solidFill>
                  <a:schemeClr val="accent6">
                    <a:lumMod val="75000"/>
                  </a:schemeClr>
                </a:solidFill>
                <a:latin typeface="Browallia New" panose="020B0604020202020204" pitchFamily="34" charset="-34"/>
                <a:cs typeface="Browallia New" panose="020B0604020202020204" pitchFamily="34" charset="-34"/>
              </a:rPr>
              <a:t> novembre 2007</a:t>
            </a:r>
            <a:endParaRPr lang="fr-CH" sz="800" b="1" dirty="0">
              <a:solidFill>
                <a:schemeClr val="accent6">
                  <a:lumMod val="75000"/>
                </a:schemeClr>
              </a:solidFill>
              <a:latin typeface="Browallia New" panose="020B0604020202020204" pitchFamily="34" charset="-34"/>
              <a:cs typeface="Browallia New" panose="020B0604020202020204" pitchFamily="34" charset="-34"/>
            </a:endParaRPr>
          </a:p>
        </p:txBody>
      </p:sp>
      <p:sp>
        <p:nvSpPr>
          <p:cNvPr id="15"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251</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9" name="Rounded Rectangle 4"/>
          <p:cNvSpPr>
            <a:spLocks noChangeArrowheads="1"/>
          </p:cNvSpPr>
          <p:nvPr/>
        </p:nvSpPr>
        <p:spPr bwMode="auto">
          <a:xfrm>
            <a:off x="217488" y="990600"/>
            <a:ext cx="8774112" cy="4191000"/>
          </a:xfrm>
          <a:prstGeom prst="roundRect">
            <a:avLst>
              <a:gd name="adj" fmla="val 16667"/>
            </a:avLst>
          </a:prstGeom>
          <a:solidFill>
            <a:schemeClr val="bg1"/>
          </a:solidFill>
          <a:ln w="25400" algn="ctr">
            <a:solidFill>
              <a:srgbClr val="026CB6"/>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600" b="1" dirty="0"/>
              <a:t>Le Comité permanent </a:t>
            </a:r>
            <a:r>
              <a:rPr lang="fr-FR" sz="2600" b="1" dirty="0" err="1"/>
              <a:t>interorganisations</a:t>
            </a:r>
            <a:r>
              <a:rPr lang="fr-FR" sz="2600" b="1" dirty="0"/>
              <a:t> (IASC) définit ainsi une «</a:t>
            </a:r>
            <a:r>
              <a:rPr lang="fr-FR" sz="2600" b="1" u="sng" dirty="0"/>
              <a:t> situation d’urgence complexe </a:t>
            </a:r>
            <a:r>
              <a:rPr lang="fr-FR" sz="2600" b="1" dirty="0"/>
              <a:t>» </a:t>
            </a:r>
            <a:r>
              <a:rPr lang="fr-FR" sz="2600" b="1" dirty="0" smtClean="0"/>
              <a:t>:</a:t>
            </a:r>
            <a:endParaRPr lang="en-GB" altLang="en-US" sz="2600" b="1" dirty="0">
              <a:solidFill>
                <a:srgbClr val="000000"/>
              </a:solidFill>
              <a:ea typeface="MS PGothic" pitchFamily="34" charset="-128"/>
              <a:sym typeface="Times New Roman" pitchFamily="18" charset="0"/>
            </a:endParaRPr>
          </a:p>
          <a:p>
            <a:pPr eaLnBrk="1" hangingPunct="1">
              <a:spcBef>
                <a:spcPts val="2400"/>
              </a:spcBef>
              <a:buClr>
                <a:srgbClr val="FFFFFF"/>
              </a:buClr>
              <a:buSzPct val="80000"/>
              <a:buFont typeface="Wingdings" pitchFamily="2" charset="2"/>
              <a:buNone/>
            </a:pPr>
            <a:r>
              <a:rPr lang="fr-FR" sz="2600" b="1" dirty="0" smtClean="0"/>
              <a:t>Une </a:t>
            </a:r>
            <a:r>
              <a:rPr lang="fr-FR" sz="2600" b="1" dirty="0"/>
              <a:t>crise humanitaire dans tel pays, telle région ou telle société où le </a:t>
            </a:r>
            <a:r>
              <a:rPr lang="fr-FR" sz="2600" b="1" dirty="0">
                <a:solidFill>
                  <a:srgbClr val="1C11FF"/>
                </a:solidFill>
              </a:rPr>
              <a:t>pouvoir s’est totalement ou en grande partie </a:t>
            </a:r>
            <a:r>
              <a:rPr lang="fr-FR" sz="2600" b="1" dirty="0" smtClean="0">
                <a:solidFill>
                  <a:srgbClr val="1C11FF"/>
                </a:solidFill>
              </a:rPr>
              <a:t>effondré </a:t>
            </a:r>
            <a:r>
              <a:rPr lang="fr-FR" sz="2600" b="1" dirty="0" smtClean="0"/>
              <a:t>à </a:t>
            </a:r>
            <a:r>
              <a:rPr lang="fr-FR" sz="2600" b="1" dirty="0"/>
              <a:t>la suite d’un conflit interne ou externe – cette situation </a:t>
            </a:r>
            <a:r>
              <a:rPr lang="fr-FR" sz="2600" b="1" dirty="0">
                <a:solidFill>
                  <a:srgbClr val="1C11FF"/>
                </a:solidFill>
              </a:rPr>
              <a:t>exigeant une réponse internationale</a:t>
            </a:r>
            <a:r>
              <a:rPr lang="fr-FR" sz="2600" b="1" dirty="0"/>
              <a:t> allant au-delà du mandat ou des capacités d’une seule organisation et/ou du programme de pays des Nations Unies en cours</a:t>
            </a:r>
            <a:r>
              <a:rPr lang="fr-FR" sz="2600" b="1" dirty="0" smtClean="0"/>
              <a:t>.</a:t>
            </a:r>
            <a:endParaRPr lang="en-US" altLang="en-US" sz="2800" b="1" dirty="0">
              <a:solidFill>
                <a:srgbClr val="000000"/>
              </a:solidFill>
              <a:ea typeface="MS PGothic" pitchFamily="34" charset="-128"/>
              <a:sym typeface="Times New Roman" pitchFamily="18" charset="0"/>
            </a:endParaRPr>
          </a:p>
          <a:p>
            <a:pPr algn="ctr" eaLnBrk="1" hangingPunct="1">
              <a:buClr>
                <a:srgbClr val="FFFFFF"/>
              </a:buClr>
              <a:buSzPct val="80000"/>
              <a:buFont typeface="Wingdings" pitchFamily="2" charset="2"/>
              <a:buChar char="•"/>
            </a:pPr>
            <a:endParaRPr lang="en-US" altLang="en-US" sz="2600" dirty="0">
              <a:solidFill>
                <a:srgbClr val="000000"/>
              </a:solidFill>
              <a:ea typeface="MS PGothic" pitchFamily="34" charset="-128"/>
              <a:sym typeface="Times New Roman" pitchFamily="18" charset="0"/>
            </a:endParaRPr>
          </a:p>
        </p:txBody>
      </p:sp>
      <p:sp>
        <p:nvSpPr>
          <p:cNvPr id="311300" name="Rectangle 4"/>
          <p:cNvSpPr>
            <a:spLocks noChangeArrowheads="1"/>
          </p:cNvSpPr>
          <p:nvPr/>
        </p:nvSpPr>
        <p:spPr bwMode="auto">
          <a:xfrm>
            <a:off x="1723053" y="319088"/>
            <a:ext cx="5690917"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800" b="1" dirty="0">
                <a:solidFill>
                  <a:srgbClr val="1C11FF"/>
                </a:solidFill>
              </a:rPr>
              <a:t>SITUATIONS D’URGENCE COMPLEXES</a:t>
            </a:r>
            <a:endParaRPr lang="en-GB" altLang="en-US" sz="2800" b="1" dirty="0">
              <a:solidFill>
                <a:srgbClr val="1C11FF"/>
              </a:solidFill>
              <a:ea typeface="MS PGothic" pitchFamily="34" charset="-128"/>
            </a:endParaRPr>
          </a:p>
        </p:txBody>
      </p:sp>
      <p:pic>
        <p:nvPicPr>
          <p:cNvPr id="311301" name="Picture 9"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92360" y="5502870"/>
            <a:ext cx="465138"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302" name="Text Box 9"/>
          <p:cNvSpPr txBox="1">
            <a:spLocks noChangeArrowheads="1"/>
          </p:cNvSpPr>
          <p:nvPr/>
        </p:nvSpPr>
        <p:spPr bwMode="auto">
          <a:xfrm>
            <a:off x="1676399" y="5513891"/>
            <a:ext cx="6774505" cy="1025914"/>
          </a:xfrm>
          <a:prstGeom prst="rect">
            <a:avLst/>
          </a:prstGeom>
          <a:noFill/>
          <a:ln>
            <a:noFill/>
          </a:ln>
          <a:effectLst/>
          <a:extLst>
            <a:ext uri="{909E8E84-426E-40DD-AFC4-6F175D3DCCD1}">
              <a14:hiddenFill xmlns:a14="http://schemas.microsoft.com/office/drawing/2010/main">
                <a:solidFill>
                  <a:srgbClr val="E3E7F5">
                    <a:alpha val="87057"/>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100005" tIns="50796" rIns="100005" bIns="50796">
            <a:spAutoFit/>
          </a:bodyPr>
          <a:lstStyle>
            <a:lvl1pPr defTabSz="1044575" eaLnBrk="0" hangingPunct="0">
              <a:defRPr sz="2000">
                <a:solidFill>
                  <a:schemeClr val="tx1"/>
                </a:solidFill>
                <a:latin typeface="Calibri" pitchFamily="34" charset="0"/>
                <a:cs typeface="Arial" pitchFamily="34" charset="0"/>
              </a:defRPr>
            </a:lvl1pPr>
            <a:lvl2pPr marL="742950" indent="-285750" defTabSz="1044575" eaLnBrk="0" hangingPunct="0">
              <a:defRPr sz="2000">
                <a:solidFill>
                  <a:schemeClr val="tx1"/>
                </a:solidFill>
                <a:latin typeface="Calibri" pitchFamily="34" charset="0"/>
                <a:cs typeface="Arial" pitchFamily="34" charset="0"/>
              </a:defRPr>
            </a:lvl2pPr>
            <a:lvl3pPr marL="1143000" indent="-228600" defTabSz="1044575" eaLnBrk="0" hangingPunct="0">
              <a:defRPr sz="2000">
                <a:solidFill>
                  <a:schemeClr val="tx1"/>
                </a:solidFill>
                <a:latin typeface="Calibri" pitchFamily="34" charset="0"/>
                <a:cs typeface="Arial" pitchFamily="34" charset="0"/>
              </a:defRPr>
            </a:lvl3pPr>
            <a:lvl4pPr marL="1600200" indent="-228600" defTabSz="1044575" eaLnBrk="0" hangingPunct="0">
              <a:defRPr sz="2000">
                <a:solidFill>
                  <a:schemeClr val="tx1"/>
                </a:solidFill>
                <a:latin typeface="Calibri" pitchFamily="34" charset="0"/>
                <a:cs typeface="Arial" pitchFamily="34" charset="0"/>
              </a:defRPr>
            </a:lvl4pPr>
            <a:lvl5pPr marL="2057400" indent="-228600" defTabSz="1044575" eaLnBrk="0" hangingPunct="0">
              <a:defRPr sz="2000">
                <a:solidFill>
                  <a:schemeClr val="tx1"/>
                </a:solidFill>
                <a:latin typeface="Calibri" pitchFamily="34" charset="0"/>
                <a:cs typeface="Arial" pitchFamily="34" charset="0"/>
              </a:defRPr>
            </a:lvl5pPr>
            <a:lvl6pPr marL="25146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defTabSz="1044575"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000000"/>
              </a:buClr>
              <a:buSzPct val="80000"/>
              <a:buFont typeface="Wingdings" pitchFamily="2" charset="2"/>
              <a:buChar char="Ø"/>
            </a:pPr>
            <a:r>
              <a:rPr lang="en-GB" altLang="en-US" b="1" dirty="0">
                <a:solidFill>
                  <a:srgbClr val="000000"/>
                </a:solidFill>
                <a:ea typeface="MS PGothic" pitchFamily="34" charset="-128"/>
              </a:rPr>
              <a:t> </a:t>
            </a:r>
            <a:r>
              <a:rPr lang="fr-FR" b="1" dirty="0"/>
              <a:t>le Rwanda, la RDC (République démocratique du Congo), le Darfour, ou encore l’UNMISS (la Mission des Nations Unies au Soudan du Sud)</a:t>
            </a:r>
            <a:endParaRPr lang="en-GB" altLang="en-US" b="1" dirty="0">
              <a:solidFill>
                <a:srgbClr val="000000"/>
              </a:solidFill>
              <a:ea typeface="MS PGothic" pitchFamily="34" charset="-128"/>
            </a:endParaRPr>
          </a:p>
        </p:txBody>
      </p:sp>
      <p:sp>
        <p:nvSpPr>
          <p:cNvPr id="7" name="ZoneTexte 6"/>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8" name="ZoneTexte 7"/>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252</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ounded Rectangle 9"/>
          <p:cNvSpPr/>
          <p:nvPr/>
        </p:nvSpPr>
        <p:spPr bwMode="auto">
          <a:xfrm>
            <a:off x="152400" y="830263"/>
            <a:ext cx="8763000" cy="617537"/>
          </a:xfrm>
          <a:prstGeom prst="roundRect">
            <a:avLst>
              <a:gd name="adj" fmla="val 5865"/>
            </a:avLst>
          </a:prstGeom>
          <a:noFill/>
          <a:ln w="25400" cap="flat" cmpd="sng" algn="ctr">
            <a:solidFill>
              <a:schemeClr val="bg2">
                <a:lumMod val="50000"/>
              </a:schemeClr>
            </a:solidFill>
            <a:prstDash val="solid"/>
            <a:round/>
            <a:headEnd type="none" w="med" len="med"/>
            <a:tailEnd type="none" w="med" len="med"/>
          </a:ln>
          <a:effectLst/>
        </p:spPr>
        <p:txBody>
          <a:bodyPr/>
          <a:lstStyle>
            <a:lvl1pPr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1pPr>
            <a:lvl2pPr marL="742950" indent="-28575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2pPr>
            <a:lvl3pPr marL="11430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3pPr>
            <a:lvl4pPr marL="16002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4pPr>
            <a:lvl5pPr marL="20574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buClr>
                <a:srgbClr val="FFFFFF"/>
              </a:buClr>
              <a:defRPr/>
            </a:pPr>
            <a:r>
              <a:rPr lang="fr-FR" sz="1500" b="1" dirty="0">
                <a:solidFill>
                  <a:schemeClr val="tx1">
                    <a:lumMod val="75000"/>
                    <a:lumOff val="25000"/>
                  </a:schemeClr>
                </a:solidFill>
              </a:rPr>
              <a:t>Directives sur l’utilisation des ressources militaires ou de la protection civile (MCDA) pour appuyer les activités humanitaires des Nations Unies dans des situations d’urgence complexes – Directives </a:t>
            </a:r>
            <a:r>
              <a:rPr lang="fr-FR" sz="1500" b="1" dirty="0" smtClean="0">
                <a:solidFill>
                  <a:schemeClr val="tx1">
                    <a:lumMod val="75000"/>
                    <a:lumOff val="25000"/>
                  </a:schemeClr>
                </a:solidFill>
              </a:rPr>
              <a:t>MCDA</a:t>
            </a:r>
            <a:endParaRPr lang="en-US" altLang="en-US" sz="1500" b="1" dirty="0" smtClean="0">
              <a:solidFill>
                <a:schemeClr val="tx1">
                  <a:lumMod val="75000"/>
                  <a:lumOff val="25000"/>
                </a:schemeClr>
              </a:solidFill>
              <a:ea typeface="ヒラギノ角ゴ ProN W3"/>
              <a:cs typeface="ヒラギノ角ゴ ProN W3"/>
              <a:sym typeface="Times New Roman" pitchFamily="18" charset="0"/>
            </a:endParaRPr>
          </a:p>
        </p:txBody>
      </p:sp>
      <p:sp>
        <p:nvSpPr>
          <p:cNvPr id="312324" name="Rounded Rectangle 7"/>
          <p:cNvSpPr>
            <a:spLocks noChangeArrowheads="1"/>
          </p:cNvSpPr>
          <p:nvPr/>
        </p:nvSpPr>
        <p:spPr bwMode="auto">
          <a:xfrm>
            <a:off x="228600" y="5867400"/>
            <a:ext cx="8610600" cy="609600"/>
          </a:xfrm>
          <a:prstGeom prst="roundRect">
            <a:avLst>
              <a:gd name="adj" fmla="val 2333"/>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round/>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1800" b="1" u="sng" dirty="0"/>
              <a:t>Principes majeurs (communs aux Directives d’Oslo et MCDA)</a:t>
            </a:r>
            <a:r>
              <a:rPr lang="fr-FR" sz="1800" b="1" dirty="0"/>
              <a:t> :</a:t>
            </a:r>
            <a:endParaRPr lang="en-US" altLang="en-US" sz="1800" b="1" dirty="0">
              <a:solidFill>
                <a:srgbClr val="000000"/>
              </a:solidFill>
              <a:ea typeface="ヒラギノ角ゴ ProN W3"/>
              <a:cs typeface="ヒラギノ角ゴ ProN W3"/>
              <a:sym typeface="Times New Roman" pitchFamily="18" charset="0"/>
            </a:endParaRPr>
          </a:p>
          <a:p>
            <a:pPr algn="ctr" eaLnBrk="1" hangingPunct="1">
              <a:buClr>
                <a:srgbClr val="FFFFFF"/>
              </a:buClr>
              <a:buSzPct val="80000"/>
              <a:buFont typeface="Wingdings" pitchFamily="2" charset="2"/>
              <a:buNone/>
            </a:pPr>
            <a:r>
              <a:rPr lang="en-US" altLang="en-US" sz="1800" b="1" dirty="0">
                <a:solidFill>
                  <a:srgbClr val="1C11FF"/>
                </a:solidFill>
                <a:ea typeface="ヒラギノ角ゴ ProN W3"/>
                <a:cs typeface="ヒラギノ角ゴ ProN W3"/>
                <a:sym typeface="Times New Roman" pitchFamily="18" charset="0"/>
              </a:rPr>
              <a:t>- </a:t>
            </a:r>
            <a:r>
              <a:rPr lang="fr-FR" sz="1800" b="1" dirty="0">
                <a:solidFill>
                  <a:srgbClr val="1C11FF"/>
                </a:solidFill>
              </a:rPr>
              <a:t>Principes humanitaires / Souveraineté des Etats / Impératif humanitaire</a:t>
            </a:r>
            <a:endParaRPr lang="en-US" altLang="en-US" sz="1800" b="1" dirty="0">
              <a:solidFill>
                <a:srgbClr val="1C11FF"/>
              </a:solidFill>
              <a:ea typeface="ヒラギノ角ゴ ProN W3"/>
              <a:cs typeface="ヒラギノ角ゴ ProN W3"/>
              <a:sym typeface="Times New Roman" pitchFamily="18" charset="0"/>
            </a:endParaRPr>
          </a:p>
        </p:txBody>
      </p:sp>
      <p:sp>
        <p:nvSpPr>
          <p:cNvPr id="17" name="Rounded Rectangle 16"/>
          <p:cNvSpPr/>
          <p:nvPr/>
        </p:nvSpPr>
        <p:spPr bwMode="auto">
          <a:xfrm>
            <a:off x="3657600" y="1524000"/>
            <a:ext cx="5275263" cy="609600"/>
          </a:xfrm>
          <a:prstGeom prst="roundRect">
            <a:avLst>
              <a:gd name="adj" fmla="val 2332"/>
            </a:avLst>
          </a:prstGeom>
          <a:noFill/>
          <a:ln w="12700" cap="flat" cmpd="sng" algn="ctr">
            <a:solidFill>
              <a:schemeClr val="bg2">
                <a:lumMod val="50000"/>
              </a:schemeClr>
            </a:solidFill>
            <a:prstDash val="solid"/>
            <a:round/>
            <a:headEnd type="none" w="med" len="med"/>
            <a:tailEnd type="none" w="med" len="med"/>
          </a:ln>
          <a:effectLst/>
        </p:spPr>
        <p:txBody>
          <a:bodyPr/>
          <a:lstStyle>
            <a:lvl1pPr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1pPr>
            <a:lvl2pPr marL="742950" indent="-28575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2pPr>
            <a:lvl3pPr marL="11430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3pPr>
            <a:lvl4pPr marL="16002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4pPr>
            <a:lvl5pPr marL="20574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buClr>
                <a:srgbClr val="FFFFFF"/>
              </a:buClr>
              <a:buFont typeface="Wingdings" pitchFamily="2" charset="2"/>
              <a:buNone/>
              <a:defRPr/>
            </a:pPr>
            <a:r>
              <a:rPr lang="fr-CH" altLang="en-US" sz="1800" b="1" u="sng" dirty="0" smtClean="0">
                <a:solidFill>
                  <a:srgbClr val="000000"/>
                </a:solidFill>
                <a:ea typeface="ヒラギノ角ゴ ProN W3"/>
                <a:cs typeface="ヒラギノ角ゴ ProN W3"/>
                <a:sym typeface="Times New Roman" pitchFamily="18" charset="0"/>
              </a:rPr>
              <a:t>Champ d’utilisation</a:t>
            </a:r>
            <a:r>
              <a:rPr lang="fr-CH" altLang="en-US" sz="1800" b="1" dirty="0" smtClean="0">
                <a:solidFill>
                  <a:srgbClr val="000000"/>
                </a:solidFill>
                <a:ea typeface="ヒラギノ角ゴ ProN W3"/>
                <a:cs typeface="ヒラギノ角ゴ ProN W3"/>
                <a:sym typeface="Times New Roman" pitchFamily="18" charset="0"/>
              </a:rPr>
              <a:t> :</a:t>
            </a:r>
            <a:r>
              <a:rPr lang="fr-CH" altLang="en-US" sz="1800" b="1" dirty="0" smtClean="0">
                <a:solidFill>
                  <a:srgbClr val="C00000"/>
                </a:solidFill>
                <a:ea typeface="ヒラギノ角ゴ ProN W3"/>
                <a:cs typeface="ヒラギノ角ゴ ProN W3"/>
                <a:sym typeface="Times New Roman" pitchFamily="18" charset="0"/>
              </a:rPr>
              <a:t> </a:t>
            </a:r>
          </a:p>
          <a:p>
            <a:pPr eaLnBrk="1" hangingPunct="1">
              <a:buClr>
                <a:srgbClr val="FFFFFF"/>
              </a:buClr>
              <a:buFont typeface="Wingdings" pitchFamily="2" charset="2"/>
              <a:buNone/>
              <a:defRPr/>
            </a:pPr>
            <a:r>
              <a:rPr lang="fr-CH" altLang="en-US" sz="1800" b="1" dirty="0" smtClean="0">
                <a:solidFill>
                  <a:srgbClr val="0000FF"/>
                </a:solidFill>
                <a:ea typeface="ヒラギノ角ゴ ProN W3"/>
                <a:cs typeface="ヒラギノ角ゴ ProN W3"/>
                <a:sym typeface="Times New Roman" pitchFamily="18" charset="0"/>
              </a:rPr>
              <a:t>- Situations d’urgence complexes</a:t>
            </a:r>
          </a:p>
          <a:p>
            <a:pPr eaLnBrk="1" hangingPunct="1">
              <a:buClr>
                <a:srgbClr val="FFFFFF"/>
              </a:buClr>
              <a:buFont typeface="Wingdings" pitchFamily="2" charset="2"/>
              <a:buNone/>
              <a:defRPr/>
            </a:pPr>
            <a:endParaRPr lang="fr-CH" altLang="en-US" sz="1800" b="1" dirty="0" smtClean="0">
              <a:solidFill>
                <a:srgbClr val="0000FF"/>
              </a:solidFill>
              <a:ea typeface="ヒラギノ角ゴ ProN W3"/>
              <a:cs typeface="ヒラギノ角ゴ ProN W3"/>
              <a:sym typeface="Times New Roman" pitchFamily="18" charset="0"/>
            </a:endParaRPr>
          </a:p>
        </p:txBody>
      </p:sp>
      <p:sp>
        <p:nvSpPr>
          <p:cNvPr id="18" name="Rounded Rectangle 17"/>
          <p:cNvSpPr/>
          <p:nvPr/>
        </p:nvSpPr>
        <p:spPr bwMode="auto">
          <a:xfrm>
            <a:off x="3657600" y="2209800"/>
            <a:ext cx="5302250" cy="3657600"/>
          </a:xfrm>
          <a:prstGeom prst="roundRect">
            <a:avLst>
              <a:gd name="adj" fmla="val 2332"/>
            </a:avLst>
          </a:prstGeom>
          <a:noFill/>
          <a:ln w="12700" cap="flat" cmpd="sng" algn="ctr">
            <a:solidFill>
              <a:schemeClr val="bg2">
                <a:lumMod val="50000"/>
              </a:schemeClr>
            </a:solidFill>
            <a:prstDash val="solid"/>
            <a:round/>
            <a:headEnd type="none" w="med" len="med"/>
            <a:tailEnd type="none" w="med" len="med"/>
          </a:ln>
          <a:effectLst/>
        </p:spPr>
        <p:txBody>
          <a:bodyPr/>
          <a:lstStyle>
            <a:lvl1pPr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1pPr>
            <a:lvl2pPr marL="742950" indent="-28575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2pPr>
            <a:lvl3pPr marL="11430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3pPr>
            <a:lvl4pPr marL="16002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4pPr>
            <a:lvl5pPr marL="20574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buClr>
                <a:srgbClr val="FFFFFF"/>
              </a:buClr>
              <a:buFont typeface="Wingdings" pitchFamily="2" charset="2"/>
              <a:buNone/>
              <a:defRPr/>
            </a:pPr>
            <a:r>
              <a:rPr lang="fr-CH" altLang="en-US" sz="1800" b="1" u="sng" dirty="0" smtClean="0">
                <a:solidFill>
                  <a:srgbClr val="000000"/>
                </a:solidFill>
                <a:ea typeface="ヒラギノ角ゴ ProN W3"/>
                <a:cs typeface="ヒラギノ角ゴ ProN W3"/>
                <a:sym typeface="Times New Roman" pitchFamily="18" charset="0"/>
              </a:rPr>
              <a:t>Principaux concepts</a:t>
            </a:r>
            <a:r>
              <a:rPr lang="fr-CH" altLang="en-US" sz="1800" b="1" dirty="0" smtClean="0">
                <a:solidFill>
                  <a:srgbClr val="000000"/>
                </a:solidFill>
                <a:ea typeface="ヒラギノ角ゴ ProN W3"/>
                <a:cs typeface="ヒラギノ角ゴ ProN W3"/>
                <a:sym typeface="Times New Roman" pitchFamily="18" charset="0"/>
              </a:rPr>
              <a:t> : </a:t>
            </a:r>
          </a:p>
          <a:p>
            <a:pPr eaLnBrk="1" hangingPunct="1">
              <a:buClr>
                <a:srgbClr val="FFFFFF"/>
              </a:buClr>
              <a:buNone/>
              <a:defRPr/>
            </a:pPr>
            <a:r>
              <a:rPr lang="fr-CH" altLang="en-US" sz="1800" b="1" dirty="0" smtClean="0">
                <a:solidFill>
                  <a:srgbClr val="404040"/>
                </a:solidFill>
                <a:ea typeface="ヒラギノ角ゴ ProN W3"/>
                <a:cs typeface="ヒラギノ角ゴ ProN W3"/>
                <a:sym typeface="Times New Roman" pitchFamily="18" charset="0"/>
              </a:rPr>
              <a:t>- </a:t>
            </a:r>
            <a:r>
              <a:rPr lang="fr-CH" altLang="en-US" sz="1800" b="1" dirty="0" smtClean="0">
                <a:solidFill>
                  <a:srgbClr val="1C11FF"/>
                </a:solidFill>
                <a:ea typeface="ヒラギノ角ゴ ProN W3"/>
                <a:cs typeface="ヒラギノ角ゴ ProN W3"/>
                <a:sym typeface="Times New Roman" pitchFamily="18" charset="0"/>
              </a:rPr>
              <a:t>Dernier recours</a:t>
            </a:r>
          </a:p>
          <a:p>
            <a:pPr eaLnBrk="1" hangingPunct="1">
              <a:buClr>
                <a:srgbClr val="FFFFFF"/>
              </a:buClr>
              <a:buFont typeface="Wingdings" pitchFamily="2" charset="2"/>
              <a:buNone/>
              <a:defRPr/>
            </a:pPr>
            <a:r>
              <a:rPr lang="fr-CH" altLang="en-US" sz="1800" b="1" dirty="0" smtClean="0">
                <a:solidFill>
                  <a:srgbClr val="0000FF"/>
                </a:solidFill>
                <a:ea typeface="ヒラギノ角ゴ ProN W3"/>
                <a:cs typeface="ヒラギノ角ゴ ProN W3"/>
                <a:sym typeface="Times New Roman" pitchFamily="18" charset="0"/>
              </a:rPr>
              <a:t>- Sans frais</a:t>
            </a:r>
          </a:p>
          <a:p>
            <a:pPr eaLnBrk="1" hangingPunct="1">
              <a:buClr>
                <a:srgbClr val="FFFFFF"/>
              </a:buClr>
              <a:buNone/>
              <a:defRPr/>
            </a:pPr>
            <a:r>
              <a:rPr lang="fr-CH" altLang="en-US" sz="1800" b="1" dirty="0" smtClean="0">
                <a:solidFill>
                  <a:srgbClr val="1C11FF"/>
                </a:solidFill>
                <a:ea typeface="ヒラギノ角ゴ ProN W3"/>
                <a:cs typeface="ヒラギノ角ゴ ProN W3"/>
                <a:sym typeface="Times New Roman" pitchFamily="18" charset="0"/>
              </a:rPr>
              <a:t>- </a:t>
            </a:r>
            <a:r>
              <a:rPr lang="fr-CH" sz="1800" b="1" dirty="0" smtClean="0">
                <a:solidFill>
                  <a:srgbClr val="1C11FF"/>
                </a:solidFill>
              </a:rPr>
              <a:t>Accord de l’État touché</a:t>
            </a:r>
            <a:endParaRPr lang="fr-CH" altLang="en-US" sz="1800" b="1" dirty="0" smtClean="0">
              <a:solidFill>
                <a:srgbClr val="1C11FF"/>
              </a:solidFill>
              <a:ea typeface="ヒラギノ角ゴ ProN W3"/>
              <a:cs typeface="ヒラギノ角ゴ ProN W3"/>
              <a:sym typeface="Times New Roman" pitchFamily="18" charset="0"/>
            </a:endParaRPr>
          </a:p>
          <a:p>
            <a:pPr eaLnBrk="1" hangingPunct="1">
              <a:buClr>
                <a:srgbClr val="FFFFFF"/>
              </a:buClr>
              <a:buNone/>
              <a:defRPr/>
            </a:pPr>
            <a:r>
              <a:rPr lang="fr-CH" altLang="en-US" sz="1800" b="1" dirty="0" smtClean="0">
                <a:solidFill>
                  <a:srgbClr val="1C11FF"/>
                </a:solidFill>
                <a:ea typeface="ヒラギノ角ゴ ProN W3"/>
                <a:cs typeface="ヒラギノ角ゴ ProN W3"/>
                <a:sym typeface="Times New Roman" pitchFamily="18" charset="0"/>
              </a:rPr>
              <a:t>- </a:t>
            </a:r>
            <a:r>
              <a:rPr lang="fr-CH" sz="1800" b="1" dirty="0" smtClean="0">
                <a:solidFill>
                  <a:srgbClr val="1C11FF"/>
                </a:solidFill>
              </a:rPr>
              <a:t>Éviter toute dépendance vis-à-vis de la MCDA</a:t>
            </a:r>
            <a:endParaRPr lang="fr-CH" altLang="en-US" sz="1800" b="1" dirty="0" smtClean="0">
              <a:solidFill>
                <a:srgbClr val="1C11FF"/>
              </a:solidFill>
              <a:ea typeface="ヒラギノ角ゴ ProN W3"/>
              <a:cs typeface="ヒラギノ角ゴ ProN W3"/>
              <a:sym typeface="Times New Roman" pitchFamily="18" charset="0"/>
            </a:endParaRPr>
          </a:p>
          <a:p>
            <a:pPr eaLnBrk="1" hangingPunct="1">
              <a:buClr>
                <a:srgbClr val="FFFFFF"/>
              </a:buClr>
              <a:buFont typeface="Wingdings" pitchFamily="2" charset="2"/>
              <a:buNone/>
              <a:defRPr/>
            </a:pPr>
            <a:r>
              <a:rPr lang="fr-CH" altLang="en-US" sz="1800" b="1" dirty="0" smtClean="0">
                <a:solidFill>
                  <a:srgbClr val="0000FF"/>
                </a:solidFill>
                <a:ea typeface="ヒラギノ角ゴ ProN W3"/>
                <a:cs typeface="ヒラギノ角ゴ ProN W3"/>
                <a:sym typeface="Times New Roman" pitchFamily="18" charset="0"/>
              </a:rPr>
              <a:t>- Perception</a:t>
            </a:r>
          </a:p>
          <a:p>
            <a:pPr eaLnBrk="1" hangingPunct="1">
              <a:buClr>
                <a:srgbClr val="FFFFFF"/>
              </a:buClr>
              <a:buNone/>
              <a:defRPr/>
            </a:pPr>
            <a:r>
              <a:rPr lang="fr-CH" altLang="en-US" sz="1800" b="1" dirty="0" smtClean="0">
                <a:solidFill>
                  <a:srgbClr val="1C11FF"/>
                </a:solidFill>
                <a:ea typeface="ヒラギノ角ゴ ProN W3"/>
                <a:cs typeface="ヒラギノ角ゴ ProN W3"/>
                <a:sym typeface="Times New Roman" pitchFamily="18" charset="0"/>
              </a:rPr>
              <a:t>- </a:t>
            </a:r>
            <a:r>
              <a:rPr lang="fr-CH" sz="1800" b="1" dirty="0" smtClean="0">
                <a:solidFill>
                  <a:srgbClr val="1C11FF"/>
                </a:solidFill>
              </a:rPr>
              <a:t>Délais imposés</a:t>
            </a:r>
            <a:endParaRPr lang="fr-CH" altLang="en-US" sz="1800" b="1" dirty="0" smtClean="0">
              <a:solidFill>
                <a:srgbClr val="1C11FF"/>
              </a:solidFill>
              <a:ea typeface="ヒラギノ角ゴ ProN W3"/>
              <a:cs typeface="ヒラギノ角ゴ ProN W3"/>
              <a:sym typeface="Times New Roman" pitchFamily="18" charset="0"/>
            </a:endParaRPr>
          </a:p>
          <a:p>
            <a:pPr eaLnBrk="1" hangingPunct="1">
              <a:buClr>
                <a:srgbClr val="FFFFFF"/>
              </a:buClr>
              <a:buNone/>
              <a:defRPr/>
            </a:pPr>
            <a:r>
              <a:rPr lang="fr-CH" altLang="en-US" sz="1800" b="1" dirty="0" smtClean="0">
                <a:solidFill>
                  <a:srgbClr val="1C11FF"/>
                </a:solidFill>
                <a:ea typeface="ヒラギノ角ゴ ProN W3"/>
                <a:cs typeface="ヒラギノ角ゴ ProN W3"/>
                <a:sym typeface="Times New Roman" pitchFamily="18" charset="0"/>
              </a:rPr>
              <a:t>- </a:t>
            </a:r>
            <a:r>
              <a:rPr lang="fr-CH" sz="1800" b="1" dirty="0" smtClean="0">
                <a:solidFill>
                  <a:srgbClr val="1C11FF"/>
                </a:solidFill>
              </a:rPr>
              <a:t>Transition très souple vers une autorité civile</a:t>
            </a:r>
            <a:endParaRPr lang="fr-CH" altLang="en-US" sz="1800" b="1" dirty="0" smtClean="0">
              <a:solidFill>
                <a:srgbClr val="1C11FF"/>
              </a:solidFill>
              <a:ea typeface="ヒラギノ角ゴ ProN W3"/>
              <a:cs typeface="ヒラギノ角ゴ ProN W3"/>
              <a:sym typeface="Times New Roman" pitchFamily="18" charset="0"/>
            </a:endParaRPr>
          </a:p>
          <a:p>
            <a:pPr eaLnBrk="1" hangingPunct="1">
              <a:buClr>
                <a:srgbClr val="FFFFFF"/>
              </a:buClr>
              <a:buNone/>
              <a:defRPr/>
            </a:pPr>
            <a:r>
              <a:rPr lang="fr-CH" altLang="en-US" sz="1800" b="1" dirty="0" smtClean="0">
                <a:solidFill>
                  <a:srgbClr val="1C11FF"/>
                </a:solidFill>
                <a:ea typeface="ヒラギノ角ゴ ProN W3"/>
                <a:cs typeface="ヒラギノ角ゴ ProN W3"/>
                <a:sym typeface="Times New Roman" pitchFamily="18" charset="0"/>
              </a:rPr>
              <a:t>- </a:t>
            </a:r>
            <a:r>
              <a:rPr lang="fr-CH" sz="1800" b="1" dirty="0" smtClean="0">
                <a:solidFill>
                  <a:srgbClr val="1C11FF"/>
                </a:solidFill>
              </a:rPr>
              <a:t>Parties au conflit :  aucun engagement de leur part</a:t>
            </a:r>
            <a:endParaRPr lang="fr-CH" altLang="en-US" sz="1800" b="1" dirty="0" smtClean="0">
              <a:solidFill>
                <a:srgbClr val="1C11FF"/>
              </a:solidFill>
              <a:ea typeface="ヒラギノ角ゴ ProN W3"/>
              <a:cs typeface="ヒラギノ角ゴ ProN W3"/>
              <a:sym typeface="Times New Roman" pitchFamily="18" charset="0"/>
            </a:endParaRPr>
          </a:p>
          <a:p>
            <a:pPr eaLnBrk="1" hangingPunct="1">
              <a:buClr>
                <a:srgbClr val="FFFFFF"/>
              </a:buClr>
              <a:buNone/>
              <a:defRPr/>
            </a:pPr>
            <a:r>
              <a:rPr lang="fr-CH" altLang="en-US" sz="1800" b="1" dirty="0" smtClean="0">
                <a:solidFill>
                  <a:srgbClr val="1C11FF"/>
                </a:solidFill>
                <a:ea typeface="ヒラギノ角ゴ ProN W3"/>
                <a:cs typeface="ヒラギノ角ゴ ProN W3"/>
                <a:sym typeface="Times New Roman" pitchFamily="18" charset="0"/>
              </a:rPr>
              <a:t>- </a:t>
            </a:r>
            <a:r>
              <a:rPr lang="fr-CH" sz="1800" b="1" dirty="0" smtClean="0">
                <a:solidFill>
                  <a:srgbClr val="1C11FF"/>
                </a:solidFill>
              </a:rPr>
              <a:t>Hiérarchie des activités humanitaires</a:t>
            </a:r>
            <a:endParaRPr lang="fr-CH" altLang="en-US" sz="1800" b="1" dirty="0" smtClean="0">
              <a:solidFill>
                <a:srgbClr val="1C11FF"/>
              </a:solidFill>
              <a:ea typeface="ヒラギノ角ゴ ProN W3"/>
              <a:cs typeface="ヒラギノ角ゴ ProN W3"/>
              <a:sym typeface="Times New Roman" pitchFamily="18" charset="0"/>
            </a:endParaRPr>
          </a:p>
          <a:p>
            <a:pPr eaLnBrk="1" hangingPunct="1">
              <a:buClr>
                <a:srgbClr val="FFFFFF"/>
              </a:buClr>
              <a:buNone/>
              <a:defRPr/>
            </a:pPr>
            <a:r>
              <a:rPr lang="fr-CH" altLang="en-US" sz="1800" b="1" dirty="0" smtClean="0">
                <a:solidFill>
                  <a:srgbClr val="0000FF"/>
                </a:solidFill>
                <a:ea typeface="ヒラギノ角ゴ ProN W3"/>
                <a:cs typeface="ヒラギノ角ゴ ProN W3"/>
                <a:sym typeface="Times New Roman" pitchFamily="18" charset="0"/>
              </a:rPr>
              <a:t>- </a:t>
            </a:r>
            <a:r>
              <a:rPr lang="fr-CH" sz="1800" b="1" dirty="0" smtClean="0">
                <a:solidFill>
                  <a:srgbClr val="1C11FF"/>
                </a:solidFill>
              </a:rPr>
              <a:t>Processus de liaison minimal</a:t>
            </a:r>
            <a:endParaRPr lang="fr-CH" altLang="en-US" sz="1800" b="1" dirty="0" smtClean="0">
              <a:solidFill>
                <a:srgbClr val="1C11FF"/>
              </a:solidFill>
              <a:ea typeface="ヒラギノ角ゴ ProN W3"/>
              <a:cs typeface="ヒラギノ角ゴ ProN W3"/>
              <a:sym typeface="Times New Roman" pitchFamily="18" charset="0"/>
            </a:endParaRPr>
          </a:p>
          <a:p>
            <a:pPr eaLnBrk="1" hangingPunct="1">
              <a:buClr>
                <a:srgbClr val="FFFFFF"/>
              </a:buClr>
              <a:buNone/>
              <a:defRPr/>
            </a:pPr>
            <a:r>
              <a:rPr lang="fr-CH" altLang="en-US" sz="1800" b="1" dirty="0" smtClean="0">
                <a:solidFill>
                  <a:srgbClr val="1C11FF"/>
                </a:solidFill>
                <a:ea typeface="ヒラギノ角ゴ ProN W3"/>
                <a:cs typeface="ヒラギノ角ゴ ProN W3"/>
                <a:sym typeface="Times New Roman" pitchFamily="18" charset="0"/>
              </a:rPr>
              <a:t>- </a:t>
            </a:r>
            <a:r>
              <a:rPr lang="fr-CH" sz="1800" b="1" dirty="0" smtClean="0">
                <a:solidFill>
                  <a:srgbClr val="1C11FF"/>
                </a:solidFill>
              </a:rPr>
              <a:t>Nécessité de partager les informations</a:t>
            </a:r>
            <a:endParaRPr lang="fr-CH" altLang="en-US" sz="1800" b="1" dirty="0" smtClean="0">
              <a:solidFill>
                <a:srgbClr val="1C11FF"/>
              </a:solidFill>
              <a:ea typeface="ヒラギノ角ゴ ProN W3"/>
              <a:cs typeface="ヒラギノ角ゴ ProN W3"/>
              <a:sym typeface="Times New Roman" pitchFamily="18" charset="0"/>
            </a:endParaRPr>
          </a:p>
          <a:p>
            <a:pPr eaLnBrk="1" hangingPunct="1">
              <a:buClr>
                <a:srgbClr val="FFFFFF"/>
              </a:buClr>
              <a:buNone/>
              <a:defRPr/>
            </a:pPr>
            <a:r>
              <a:rPr lang="fr-CH" altLang="en-US" sz="1800" b="1" dirty="0" smtClean="0">
                <a:solidFill>
                  <a:srgbClr val="1C11FF"/>
                </a:solidFill>
                <a:ea typeface="ヒラギノ角ゴ ProN W3"/>
                <a:cs typeface="ヒラギノ角ゴ ProN W3"/>
                <a:sym typeface="Times New Roman" pitchFamily="18" charset="0"/>
              </a:rPr>
              <a:t>- </a:t>
            </a:r>
            <a:r>
              <a:rPr lang="fr-CH" sz="1800" b="1" dirty="0" smtClean="0">
                <a:solidFill>
                  <a:srgbClr val="1C11FF"/>
                </a:solidFill>
              </a:rPr>
              <a:t>Secteurs critiques en termes de coordination</a:t>
            </a:r>
            <a:endParaRPr lang="fr-CH" altLang="en-US" sz="1800" b="1" dirty="0" smtClean="0">
              <a:solidFill>
                <a:srgbClr val="1C11FF"/>
              </a:solidFill>
              <a:ea typeface="ヒラギノ角ゴ ProN W3"/>
              <a:cs typeface="ヒラギノ角ゴ ProN W3"/>
              <a:sym typeface="Times New Roman" pitchFamily="18" charset="0"/>
            </a:endParaRPr>
          </a:p>
        </p:txBody>
      </p:sp>
      <p:pic>
        <p:nvPicPr>
          <p:cNvPr id="31232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600200"/>
            <a:ext cx="3044825"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2328" name="Rectangle 31"/>
          <p:cNvSpPr>
            <a:spLocks noChangeArrowheads="1"/>
          </p:cNvSpPr>
          <p:nvPr/>
        </p:nvSpPr>
        <p:spPr bwMode="auto">
          <a:xfrm>
            <a:off x="1723053" y="319088"/>
            <a:ext cx="5690917"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pPr>
            <a:r>
              <a:rPr lang="fr-FR" sz="2800" b="1" dirty="0">
                <a:solidFill>
                  <a:srgbClr val="1C11FF"/>
                </a:solidFill>
              </a:rPr>
              <a:t>SITUATIONS D’URGENCE COMPLEXES</a:t>
            </a:r>
            <a:endParaRPr lang="en-GB" altLang="en-US" sz="2800" b="1" dirty="0">
              <a:solidFill>
                <a:srgbClr val="000000"/>
              </a:solidFill>
              <a:ea typeface="MS PGothic" pitchFamily="34" charset="-128"/>
            </a:endParaRP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11" name="ZoneTexte 10"/>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 name="ZoneTexte 1"/>
          <p:cNvSpPr txBox="1"/>
          <p:nvPr/>
        </p:nvSpPr>
        <p:spPr>
          <a:xfrm>
            <a:off x="535409" y="1652596"/>
            <a:ext cx="2738314" cy="1200329"/>
          </a:xfrm>
          <a:prstGeom prst="rect">
            <a:avLst/>
          </a:prstGeom>
          <a:solidFill>
            <a:srgbClr val="443BFF"/>
          </a:solidFill>
        </p:spPr>
        <p:txBody>
          <a:bodyPr wrap="none" rtlCol="0">
            <a:spAutoFit/>
          </a:bodyPr>
          <a:lstStyle/>
          <a:p>
            <a:pPr algn="ctr"/>
            <a:r>
              <a:rPr lang="fr-FR" sz="1700" b="1" dirty="0">
                <a:solidFill>
                  <a:schemeClr val="bg1"/>
                </a:solidFill>
              </a:rPr>
              <a:t>DIRECTIVES ou RÉFÉRENCES</a:t>
            </a:r>
            <a:r>
              <a:rPr lang="fr-FR" sz="1800" b="1" dirty="0">
                <a:solidFill>
                  <a:schemeClr val="bg1"/>
                </a:solidFill>
              </a:rPr>
              <a:t> </a:t>
            </a:r>
            <a:endParaRPr lang="fr-FR" sz="1800" b="1" dirty="0" smtClean="0">
              <a:solidFill>
                <a:schemeClr val="bg1"/>
              </a:solidFill>
            </a:endParaRPr>
          </a:p>
          <a:p>
            <a:pPr algn="ctr"/>
            <a:r>
              <a:rPr lang="fr-FR" sz="2300" b="1" dirty="0" smtClean="0">
                <a:solidFill>
                  <a:schemeClr val="bg1"/>
                </a:solidFill>
              </a:rPr>
              <a:t>CIVILO-MILITAIRES</a:t>
            </a:r>
            <a:r>
              <a:rPr lang="fr-FR" sz="2400" b="1" dirty="0" smtClean="0">
                <a:solidFill>
                  <a:schemeClr val="bg1"/>
                </a:solidFill>
              </a:rPr>
              <a:t> </a:t>
            </a:r>
          </a:p>
          <a:p>
            <a:pPr algn="ctr"/>
            <a:r>
              <a:rPr lang="fr-FR" sz="1500" b="1" dirty="0" smtClean="0">
                <a:solidFill>
                  <a:schemeClr val="bg1"/>
                </a:solidFill>
              </a:rPr>
              <a:t>dans </a:t>
            </a:r>
            <a:r>
              <a:rPr lang="fr-FR" sz="1500" b="1" dirty="0">
                <a:solidFill>
                  <a:schemeClr val="bg1"/>
                </a:solidFill>
              </a:rPr>
              <a:t>les SITUATIONS </a:t>
            </a:r>
          </a:p>
          <a:p>
            <a:pPr algn="ctr"/>
            <a:r>
              <a:rPr lang="fr-FR" sz="1500" b="1" dirty="0" smtClean="0">
                <a:solidFill>
                  <a:schemeClr val="bg1"/>
                </a:solidFill>
              </a:rPr>
              <a:t>D’URGENCE </a:t>
            </a:r>
            <a:r>
              <a:rPr lang="fr-FR" sz="1500" b="1" dirty="0">
                <a:solidFill>
                  <a:schemeClr val="bg1"/>
                </a:solidFill>
              </a:rPr>
              <a:t>COMPLEXES</a:t>
            </a:r>
            <a:endParaRPr lang="fr-CH" sz="1500" dirty="0">
              <a:solidFill>
                <a:schemeClr val="bg1"/>
              </a:solidFill>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253</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7" name="Picture 5"/>
          <p:cNvPicPr>
            <a:picLocks noChangeAspect="1" noChangeArrowheads="1"/>
          </p:cNvPicPr>
          <p:nvPr/>
        </p:nvPicPr>
        <p:blipFill>
          <a:blip r:embed="rId3">
            <a:extLst>
              <a:ext uri="{28A0092B-C50C-407E-A947-70E740481C1C}">
                <a14:useLocalDpi xmlns:a14="http://schemas.microsoft.com/office/drawing/2010/main" val="0"/>
              </a:ext>
            </a:extLst>
          </a:blip>
          <a:srcRect l="14258" t="8829" r="64774" b="14919"/>
          <a:stretch>
            <a:fillRect/>
          </a:stretch>
        </p:blipFill>
        <p:spPr bwMode="auto">
          <a:xfrm>
            <a:off x="6096000" y="1905000"/>
            <a:ext cx="2854325" cy="3810000"/>
          </a:xfrm>
          <a:prstGeom prst="rect">
            <a:avLst/>
          </a:prstGeom>
          <a:noFill/>
          <a:ln w="9525" algn="ctr">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13348" name="Text Box 2"/>
          <p:cNvSpPr txBox="1">
            <a:spLocks noChangeArrowheads="1"/>
          </p:cNvSpPr>
          <p:nvPr/>
        </p:nvSpPr>
        <p:spPr bwMode="auto">
          <a:xfrm>
            <a:off x="533400" y="919163"/>
            <a:ext cx="8001000" cy="70788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000099"/>
              </a:buClr>
              <a:buSzPct val="80000"/>
              <a:buFont typeface="Wingdings" pitchFamily="2" charset="2"/>
              <a:buNone/>
            </a:pPr>
            <a:r>
              <a:rPr lang="fr-FR" b="1" dirty="0"/>
              <a:t>Autres Directives et Références de la </a:t>
            </a:r>
            <a:r>
              <a:rPr lang="fr-FR" b="1" dirty="0" err="1" smtClean="0"/>
              <a:t>CMCoord</a:t>
            </a:r>
            <a:r>
              <a:rPr lang="fr-FR" b="1" dirty="0" smtClean="0"/>
              <a:t>-NU </a:t>
            </a:r>
            <a:r>
              <a:rPr lang="fr-FR" b="1" dirty="0"/>
              <a:t>(la Coordination </a:t>
            </a:r>
            <a:r>
              <a:rPr lang="fr-FR" b="1" dirty="0" err="1"/>
              <a:t>civilo</a:t>
            </a:r>
            <a:r>
              <a:rPr lang="fr-FR" b="1" dirty="0"/>
              <a:t>-militaire des activités humanitaires des Nations Unies)</a:t>
            </a:r>
            <a:endParaRPr lang="en-US" altLang="en-US" b="1" dirty="0">
              <a:solidFill>
                <a:srgbClr val="000000"/>
              </a:solidFill>
              <a:ea typeface="MS PGothic" pitchFamily="34" charset="-128"/>
            </a:endParaRPr>
          </a:p>
        </p:txBody>
      </p:sp>
      <p:sp>
        <p:nvSpPr>
          <p:cNvPr id="313349" name="Text Box 2"/>
          <p:cNvSpPr txBox="1">
            <a:spLocks noChangeArrowheads="1"/>
          </p:cNvSpPr>
          <p:nvPr/>
        </p:nvSpPr>
        <p:spPr bwMode="auto">
          <a:xfrm>
            <a:off x="228600" y="1698625"/>
            <a:ext cx="5562600" cy="4185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361950" indent="-36195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SzPct val="60000"/>
              <a:buFont typeface="Wingdings" pitchFamily="2" charset="2"/>
              <a:buChar char="q"/>
            </a:pPr>
            <a:r>
              <a:rPr lang="fr-FR" sz="1600" b="1" dirty="0"/>
              <a:t>Directives actualisées sur l’utilisation d’escortes armées pour les convois humanitaires – Directives non </a:t>
            </a:r>
            <a:r>
              <a:rPr lang="fr-FR" sz="1600" b="1" dirty="0" smtClean="0"/>
              <a:t>contraignantes de l’IASC</a:t>
            </a:r>
            <a:endParaRPr lang="en-GB" altLang="en-US" sz="1600" b="1" dirty="0">
              <a:solidFill>
                <a:srgbClr val="000000"/>
              </a:solidFill>
              <a:ea typeface="MS PGothic" pitchFamily="34" charset="-128"/>
            </a:endParaRPr>
          </a:p>
          <a:p>
            <a:pPr eaLnBrk="1" hangingPunct="1">
              <a:spcBef>
                <a:spcPct val="50000"/>
              </a:spcBef>
              <a:buSzPct val="60000"/>
              <a:buFont typeface="Wingdings" pitchFamily="2" charset="2"/>
              <a:buChar char="q"/>
            </a:pPr>
            <a:r>
              <a:rPr lang="fr-FR" sz="1600" b="1" dirty="0"/>
              <a:t>Directives propres à tel pays/telle situation, pour la coordination </a:t>
            </a:r>
            <a:r>
              <a:rPr lang="fr-FR" sz="1600" b="1" dirty="0" err="1"/>
              <a:t>civilo</a:t>
            </a:r>
            <a:r>
              <a:rPr lang="fr-FR" sz="1600" b="1" dirty="0"/>
              <a:t>-militaire des activités humanitaires et l’utilisation des ressources militaires et de la protection civile</a:t>
            </a:r>
            <a:endParaRPr lang="en-GB" altLang="en-US" sz="1600" b="1" dirty="0">
              <a:solidFill>
                <a:srgbClr val="000000"/>
              </a:solidFill>
              <a:ea typeface="MS PGothic" pitchFamily="34" charset="-128"/>
            </a:endParaRPr>
          </a:p>
          <a:p>
            <a:pPr eaLnBrk="1" hangingPunct="1">
              <a:spcBef>
                <a:spcPct val="50000"/>
              </a:spcBef>
              <a:buSzPct val="60000"/>
              <a:buFont typeface="Wingdings" pitchFamily="2" charset="2"/>
              <a:buChar char="q"/>
            </a:pPr>
            <a:r>
              <a:rPr lang="fr-FR" sz="1600" b="1" dirty="0"/>
              <a:t>Références de la </a:t>
            </a:r>
            <a:r>
              <a:rPr lang="fr-FR" sz="1600" b="1" dirty="0" err="1"/>
              <a:t>CMCoord</a:t>
            </a:r>
            <a:r>
              <a:rPr lang="fr-FR" sz="1600" b="1" dirty="0"/>
              <a:t>-NU</a:t>
            </a:r>
            <a:endParaRPr lang="en-GB" altLang="en-US" sz="1600" b="1" dirty="0">
              <a:solidFill>
                <a:srgbClr val="000000"/>
              </a:solidFill>
              <a:ea typeface="MS PGothic" pitchFamily="34" charset="-128"/>
            </a:endParaRPr>
          </a:p>
          <a:p>
            <a:pPr eaLnBrk="1" hangingPunct="1">
              <a:spcBef>
                <a:spcPct val="50000"/>
              </a:spcBef>
              <a:buSzPct val="60000"/>
              <a:buFont typeface="Wingdings" pitchFamily="2" charset="2"/>
              <a:buChar char="q"/>
            </a:pPr>
            <a:r>
              <a:rPr lang="fr-FR" sz="1600" b="1" dirty="0"/>
              <a:t>Les ressources militaires et de protection civile étrangères dans le cadre des opérations de secours en cas de catastrophe : que signifie le principe de « dernier recours </a:t>
            </a:r>
            <a:r>
              <a:rPr lang="fr-FR" sz="1600" b="1" dirty="0" smtClean="0"/>
              <a:t>»?</a:t>
            </a:r>
            <a:endParaRPr lang="en-GB" altLang="en-US" sz="1600" b="1" dirty="0">
              <a:solidFill>
                <a:srgbClr val="000000"/>
              </a:solidFill>
              <a:ea typeface="MS PGothic" pitchFamily="34" charset="-128"/>
            </a:endParaRPr>
          </a:p>
          <a:p>
            <a:pPr eaLnBrk="1" hangingPunct="1">
              <a:spcBef>
                <a:spcPct val="50000"/>
              </a:spcBef>
              <a:buSzPct val="60000"/>
              <a:buFont typeface="Wingdings" pitchFamily="2" charset="2"/>
              <a:buChar char="q"/>
            </a:pPr>
            <a:r>
              <a:rPr lang="fr-FR" sz="1600" b="1" dirty="0"/>
              <a:t>Documents d’analyse, Rapports et Directives connexes sur les relations </a:t>
            </a:r>
            <a:r>
              <a:rPr lang="fr-FR" sz="1600" b="1" dirty="0" err="1"/>
              <a:t>civilo</a:t>
            </a:r>
            <a:r>
              <a:rPr lang="fr-FR" sz="1600" b="1" dirty="0"/>
              <a:t>-militaires</a:t>
            </a:r>
            <a:endParaRPr lang="en-GB" altLang="en-US" sz="1600" b="1" dirty="0">
              <a:solidFill>
                <a:srgbClr val="000000"/>
              </a:solidFill>
              <a:ea typeface="MS PGothic" pitchFamily="34" charset="-128"/>
            </a:endParaRPr>
          </a:p>
        </p:txBody>
      </p:sp>
      <p:sp>
        <p:nvSpPr>
          <p:cNvPr id="313350" name="Rectangle 1"/>
          <p:cNvSpPr>
            <a:spLocks noChangeArrowheads="1"/>
          </p:cNvSpPr>
          <p:nvPr/>
        </p:nvSpPr>
        <p:spPr bwMode="auto">
          <a:xfrm>
            <a:off x="0" y="5715000"/>
            <a:ext cx="91440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FR" sz="1800" b="1" dirty="0">
                <a:solidFill>
                  <a:srgbClr val="1C11FF"/>
                </a:solidFill>
              </a:rPr>
              <a:t>Lien vers d’autres publications :</a:t>
            </a:r>
            <a:endParaRPr lang="en-GB" altLang="en-US" sz="1800" b="1" dirty="0">
              <a:solidFill>
                <a:srgbClr val="1C11FF"/>
              </a:solidFill>
              <a:ea typeface="MS PGothic" pitchFamily="34" charset="-128"/>
            </a:endParaRPr>
          </a:p>
          <a:p>
            <a:pPr eaLnBrk="1" hangingPunct="1">
              <a:buClr>
                <a:srgbClr val="FFFFFF"/>
              </a:buClr>
              <a:buSzPct val="80000"/>
              <a:buFont typeface="Wingdings" pitchFamily="2" charset="2"/>
              <a:buChar char="•"/>
            </a:pPr>
            <a:r>
              <a:rPr lang="en-GB" altLang="en-US" sz="1800" b="1" dirty="0">
                <a:solidFill>
                  <a:srgbClr val="0000FF"/>
                </a:solidFill>
                <a:ea typeface="MS PGothic" pitchFamily="34" charset="-128"/>
                <a:hlinkClick r:id="rId4"/>
              </a:rPr>
              <a:t>http://www.unocha.org/what-we-do/coordination-tools/UN-CMCoord/publications</a:t>
            </a:r>
            <a:endParaRPr lang="en-GB" altLang="en-US" sz="1800" b="1" dirty="0">
              <a:solidFill>
                <a:srgbClr val="0000FF"/>
              </a:solidFill>
              <a:ea typeface="MS PGothic" pitchFamily="34" charset="-128"/>
            </a:endParaRPr>
          </a:p>
          <a:p>
            <a:pPr eaLnBrk="1" hangingPunct="1">
              <a:buClr>
                <a:srgbClr val="FFFFFF"/>
              </a:buClr>
              <a:buSzPct val="80000"/>
              <a:buFont typeface="Wingdings" pitchFamily="2" charset="2"/>
              <a:buChar char="•"/>
            </a:pPr>
            <a:endParaRPr lang="en-GB" altLang="en-US" sz="1600" b="1" dirty="0">
              <a:solidFill>
                <a:srgbClr val="0000FF"/>
              </a:solidFill>
              <a:ea typeface="MS PGothic" pitchFamily="34" charset="-128"/>
            </a:endParaRPr>
          </a:p>
        </p:txBody>
      </p:sp>
      <p:sp>
        <p:nvSpPr>
          <p:cNvPr id="313351" name="Rectangle 31"/>
          <p:cNvSpPr>
            <a:spLocks noChangeArrowheads="1"/>
          </p:cNvSpPr>
          <p:nvPr/>
        </p:nvSpPr>
        <p:spPr bwMode="auto">
          <a:xfrm>
            <a:off x="1691625" y="279790"/>
            <a:ext cx="5690917"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pPr>
            <a:r>
              <a:rPr lang="fr-FR" sz="2800" b="1" dirty="0"/>
              <a:t>SITUATIONS D’URGENCE COMPLEXES</a:t>
            </a:r>
            <a:endParaRPr lang="en-GB" altLang="en-US" sz="2800" b="1" dirty="0">
              <a:ea typeface="MS PGothic" pitchFamily="34" charset="-128"/>
            </a:endParaRPr>
          </a:p>
        </p:txBody>
      </p:sp>
      <p:sp>
        <p:nvSpPr>
          <p:cNvPr id="313352" name="Right Arrow 1"/>
          <p:cNvSpPr>
            <a:spLocks noChangeArrowheads="1"/>
          </p:cNvSpPr>
          <p:nvPr/>
        </p:nvSpPr>
        <p:spPr bwMode="auto">
          <a:xfrm rot="1653811">
            <a:off x="5447915" y="2258875"/>
            <a:ext cx="972000" cy="219075"/>
          </a:xfrm>
          <a:prstGeom prst="rightArrow">
            <a:avLst>
              <a:gd name="adj1" fmla="val 50000"/>
              <a:gd name="adj2" fmla="val 49748"/>
            </a:avLst>
          </a:prstGeom>
          <a:solidFill>
            <a:srgbClr val="0070C0"/>
          </a:solidFill>
          <a:ln>
            <a:noFill/>
          </a:ln>
          <a:extLst>
            <a:ext uri="{91240B29-F687-4F45-9708-019B960494DF}">
              <a14:hiddenLine xmlns:a14="http://schemas.microsoft.com/office/drawing/2010/main" w="9525" algn="ctr">
                <a:solidFill>
                  <a:srgbClr val="000000"/>
                </a:solidFill>
                <a:round/>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en-US" sz="1800">
              <a:solidFill>
                <a:srgbClr val="000000"/>
              </a:solidFill>
              <a:ea typeface="MS PGothic" pitchFamily="34" charset="-128"/>
            </a:endParaRPr>
          </a:p>
        </p:txBody>
      </p:sp>
      <p:sp>
        <p:nvSpPr>
          <p:cNvPr id="9" name="ZoneTexte 8"/>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10" name="ZoneTexte 9"/>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 name="ZoneTexte 1"/>
          <p:cNvSpPr txBox="1"/>
          <p:nvPr/>
        </p:nvSpPr>
        <p:spPr>
          <a:xfrm>
            <a:off x="6338630" y="2498311"/>
            <a:ext cx="2304000" cy="1107996"/>
          </a:xfrm>
          <a:prstGeom prst="rect">
            <a:avLst/>
          </a:prstGeom>
          <a:solidFill>
            <a:schemeClr val="bg1"/>
          </a:solidFill>
        </p:spPr>
        <p:txBody>
          <a:bodyPr wrap="square" lIns="0" tIns="0" rIns="0" bIns="0" rtlCol="0">
            <a:spAutoFit/>
          </a:bodyPr>
          <a:lstStyle/>
          <a:p>
            <a:pPr algn="ctr"/>
            <a:r>
              <a:rPr lang="fr-FR" sz="1200" b="1" dirty="0"/>
              <a:t>Directives non contraignantes de l’IASC sur l’utilisation d’escortes armées pour les convois </a:t>
            </a:r>
            <a:r>
              <a:rPr lang="fr-FR" sz="1200" b="1" dirty="0" smtClean="0"/>
              <a:t>humanitaires</a:t>
            </a:r>
          </a:p>
          <a:p>
            <a:pPr algn="ctr"/>
            <a:endParaRPr lang="fr-FR" sz="1200" b="1" dirty="0"/>
          </a:p>
          <a:p>
            <a:pPr algn="ctr"/>
            <a:r>
              <a:rPr lang="fr-FR" sz="1000" b="1" dirty="0" smtClean="0"/>
              <a:t>27 février 2013</a:t>
            </a:r>
            <a:endParaRPr lang="fr-CH" sz="1000" dirty="0"/>
          </a:p>
        </p:txBody>
      </p:sp>
      <p:sp>
        <p:nvSpPr>
          <p:cNvPr id="12"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254</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228600" y="5105400"/>
            <a:ext cx="5486400" cy="1263650"/>
          </a:xfrm>
          <a:prstGeom prst="roundRect">
            <a:avLst>
              <a:gd name="adj" fmla="val 10417"/>
            </a:avLst>
          </a:prstGeom>
          <a:noFill/>
          <a:ln w="25400" cap="flat" cmpd="sng" algn="ctr">
            <a:solidFill>
              <a:schemeClr val="bg2">
                <a:lumMod val="50000"/>
              </a:schemeClr>
            </a:solidFill>
            <a:prstDash val="solid"/>
            <a:round/>
            <a:headEnd type="none" w="med" len="med"/>
            <a:tailEnd type="none" w="med" len="med"/>
          </a:ln>
          <a:effectLst/>
        </p:spPr>
        <p:txBody>
          <a:bodyPr/>
          <a:lstStyle>
            <a:lvl1pPr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1pPr>
            <a:lvl2pPr marL="742950" indent="-28575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2pPr>
            <a:lvl3pPr marL="11430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3pPr>
            <a:lvl4pPr marL="16002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4pPr>
            <a:lvl5pPr marL="20574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eaLnBrk="1" hangingPunct="1">
              <a:buClrTx/>
              <a:buSzTx/>
              <a:buFontTx/>
              <a:buNone/>
              <a:defRPr/>
            </a:pPr>
            <a:r>
              <a:rPr lang="fr-FR" sz="1600" b="1" dirty="0"/>
              <a:t>Assistance directe</a:t>
            </a:r>
            <a:br>
              <a:rPr lang="fr-FR" sz="1600" b="1" dirty="0"/>
            </a:br>
            <a:r>
              <a:rPr lang="fr-FR" sz="1600" dirty="0"/>
              <a:t>Distribution de biens et services en main propre remise de biens de secours, premiers secours, transport de personnes,  entretiens avec les réfugiés, localisation des familles, etc. </a:t>
            </a:r>
            <a:endParaRPr lang="en-US" altLang="en-US" sz="1600" b="1" dirty="0" smtClean="0">
              <a:solidFill>
                <a:srgbClr val="404040"/>
              </a:solidFill>
              <a:latin typeface="Arial" pitchFamily="34" charset="0"/>
              <a:ea typeface="ヒラギノ明朝 ProN W3"/>
              <a:cs typeface="ヒラギノ明朝 ProN W3"/>
              <a:sym typeface="Times New Roman" pitchFamily="18" charset="0"/>
            </a:endParaRPr>
          </a:p>
        </p:txBody>
      </p:sp>
      <p:sp>
        <p:nvSpPr>
          <p:cNvPr id="314372" name="Rounded Rectangle 5"/>
          <p:cNvSpPr>
            <a:spLocks noChangeArrowheads="1"/>
          </p:cNvSpPr>
          <p:nvPr/>
        </p:nvSpPr>
        <p:spPr bwMode="auto">
          <a:xfrm>
            <a:off x="3581400" y="3336793"/>
            <a:ext cx="5486400" cy="1474787"/>
          </a:xfrm>
          <a:prstGeom prst="roundRect">
            <a:avLst>
              <a:gd name="adj" fmla="val 12120"/>
            </a:avLst>
          </a:prstGeom>
          <a:noFill/>
          <a:ln w="25400" algn="ctr">
            <a:solidFill>
              <a:srgbClr val="026CB6"/>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1800" b="1" dirty="0">
                <a:solidFill>
                  <a:srgbClr val="0070C0"/>
                </a:solidFill>
              </a:rPr>
              <a:t>Assistance indirecte </a:t>
            </a:r>
            <a:br>
              <a:rPr lang="fr-FR" sz="1800" b="1" dirty="0">
                <a:solidFill>
                  <a:srgbClr val="0070C0"/>
                </a:solidFill>
              </a:rPr>
            </a:br>
            <a:r>
              <a:rPr lang="fr-FR" sz="1800" dirty="0">
                <a:solidFill>
                  <a:srgbClr val="0070C0"/>
                </a:solidFill>
              </a:rPr>
              <a:t>En amont de l’aide aux populations touchées – transport des secours, construction de camps et d’abris, approvisionnement en eau, déminage et ordonnancement, etc.</a:t>
            </a:r>
            <a:endParaRPr lang="en-US" altLang="en-US" sz="1600" dirty="0">
              <a:solidFill>
                <a:srgbClr val="0070C0"/>
              </a:solidFill>
              <a:latin typeface="Arial" pitchFamily="34" charset="0"/>
              <a:ea typeface="ヒラギノ明朝 ProN W3"/>
              <a:cs typeface="ヒラギノ明朝 ProN W3"/>
              <a:sym typeface="Times New Roman" pitchFamily="18" charset="0"/>
            </a:endParaRPr>
          </a:p>
        </p:txBody>
      </p:sp>
      <p:sp>
        <p:nvSpPr>
          <p:cNvPr id="7" name="Rounded Rectangle 6"/>
          <p:cNvSpPr/>
          <p:nvPr/>
        </p:nvSpPr>
        <p:spPr bwMode="auto">
          <a:xfrm>
            <a:off x="150813" y="1752600"/>
            <a:ext cx="5792787" cy="1447800"/>
          </a:xfrm>
          <a:prstGeom prst="roundRect">
            <a:avLst>
              <a:gd name="adj" fmla="val 8185"/>
            </a:avLst>
          </a:prstGeom>
          <a:noFill/>
          <a:ln w="25400" cap="flat" cmpd="sng" algn="ctr">
            <a:solidFill>
              <a:schemeClr val="bg2">
                <a:lumMod val="50000"/>
              </a:schemeClr>
            </a:solidFill>
            <a:prstDash val="solid"/>
            <a:round/>
            <a:headEnd type="none" w="med" len="med"/>
            <a:tailEnd type="none" w="med" len="med"/>
          </a:ln>
          <a:effectLst/>
        </p:spPr>
        <p:txBody>
          <a:bodyPr/>
          <a:lstStyle>
            <a:lvl1pPr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1pPr>
            <a:lvl2pPr marL="742950" indent="-28575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2pPr>
            <a:lvl3pPr marL="11430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3pPr>
            <a:lvl4pPr marL="16002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4pPr>
            <a:lvl5pPr marL="2057400" indent="-228600" algn="l" eaLnBrk="0" hangingPunct="0">
              <a:buClr>
                <a:schemeClr val="bg1"/>
              </a:buClr>
              <a:buSzPct val="80000"/>
              <a:buFont typeface="Wingdings" pitchFamily="2" charset="2"/>
              <a:buChar char="•"/>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eaLnBrk="1" hangingPunct="1">
              <a:buClrTx/>
              <a:buSzTx/>
              <a:buFontTx/>
              <a:buNone/>
              <a:defRPr/>
            </a:pPr>
            <a:r>
              <a:rPr lang="fr-FR" sz="1800" b="1" dirty="0">
                <a:solidFill>
                  <a:schemeClr val="tx1">
                    <a:lumMod val="75000"/>
                    <a:lumOff val="25000"/>
                  </a:schemeClr>
                </a:solidFill>
              </a:rPr>
              <a:t>Appui en matière d’infrastructures</a:t>
            </a:r>
            <a:endParaRPr lang="en-US" altLang="en-US" sz="1800" b="1" dirty="0" smtClean="0">
              <a:solidFill>
                <a:schemeClr val="tx1">
                  <a:lumMod val="75000"/>
                  <a:lumOff val="25000"/>
                </a:schemeClr>
              </a:solidFill>
              <a:latin typeface="Arial" pitchFamily="34" charset="0"/>
              <a:ea typeface="ヒラギノ明朝 ProN W3"/>
              <a:cs typeface="ヒラギノ明朝 ProN W3"/>
              <a:sym typeface="Times New Roman" pitchFamily="18" charset="0"/>
            </a:endParaRPr>
          </a:p>
          <a:p>
            <a:pPr eaLnBrk="1" hangingPunct="1">
              <a:buClrTx/>
              <a:buSzTx/>
              <a:buFontTx/>
              <a:buNone/>
              <a:defRPr/>
            </a:pPr>
            <a:r>
              <a:rPr lang="fr-FR" sz="1600" dirty="0"/>
              <a:t>Services généraux facilitant les secours, mais n’étant pas forcément visibles, au service des populations touchées – réparation des infrastructures, fonctionnement des aérodromes, informations météorologiques, accès aux réseaux de communication, etc.</a:t>
            </a:r>
            <a:endParaRPr lang="en-US" altLang="en-US" sz="1600" b="1" dirty="0" smtClean="0">
              <a:solidFill>
                <a:srgbClr val="404040"/>
              </a:solidFill>
              <a:latin typeface="Arial" pitchFamily="34" charset="0"/>
              <a:ea typeface="ヒラギノ明朝 ProN W3"/>
              <a:cs typeface="ヒラギノ明朝 ProN W3"/>
              <a:sym typeface="Times New Roman" pitchFamily="18" charset="0"/>
            </a:endParaRPr>
          </a:p>
        </p:txBody>
      </p:sp>
      <p:pic>
        <p:nvPicPr>
          <p:cNvPr id="3143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4878388"/>
            <a:ext cx="2590800" cy="152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375" name="Pictur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57200" y="3276600"/>
            <a:ext cx="2743200" cy="156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376" name="Picture 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019800" y="1711325"/>
            <a:ext cx="2667000"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377" name="Rectangle 10"/>
          <p:cNvSpPr>
            <a:spLocks noChangeArrowheads="1"/>
          </p:cNvSpPr>
          <p:nvPr/>
        </p:nvSpPr>
        <p:spPr bwMode="auto">
          <a:xfrm>
            <a:off x="366391" y="919163"/>
            <a:ext cx="8444556" cy="52322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800" b="1" dirty="0"/>
              <a:t>Hiérarchie des activités humanitaires pour les militaires</a:t>
            </a:r>
            <a:endParaRPr lang="en-GB" altLang="en-US" sz="2800" b="1" dirty="0">
              <a:solidFill>
                <a:srgbClr val="000000"/>
              </a:solidFill>
              <a:ea typeface="MS PGothic" pitchFamily="34" charset="-128"/>
            </a:endParaRPr>
          </a:p>
        </p:txBody>
      </p:sp>
      <p:sp>
        <p:nvSpPr>
          <p:cNvPr id="314378" name="Rectangle 8"/>
          <p:cNvSpPr>
            <a:spLocks noChangeArrowheads="1"/>
          </p:cNvSpPr>
          <p:nvPr/>
        </p:nvSpPr>
        <p:spPr bwMode="auto">
          <a:xfrm>
            <a:off x="2743200" y="304800"/>
            <a:ext cx="3622675"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smtClean="0">
                <a:solidFill>
                  <a:srgbClr val="0000FF"/>
                </a:solidFill>
                <a:ea typeface="MS PGothic" pitchFamily="34" charset="-128"/>
              </a:rPr>
              <a:t>APPUI MILITAIRE</a:t>
            </a:r>
            <a:endParaRPr lang="en-GB" altLang="en-US" sz="2800" b="1" dirty="0">
              <a:solidFill>
                <a:srgbClr val="0000FF"/>
              </a:solidFill>
              <a:ea typeface="MS PGothic" pitchFamily="34" charset="-128"/>
            </a:endParaRPr>
          </a:p>
        </p:txBody>
      </p:sp>
      <p:sp>
        <p:nvSpPr>
          <p:cNvPr id="11" name="ZoneTexte 10"/>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12" name="ZoneTexte 11"/>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255</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5" name="Rectangle 3"/>
          <p:cNvSpPr>
            <a:spLocks noChangeArrowheads="1"/>
          </p:cNvSpPr>
          <p:nvPr/>
        </p:nvSpPr>
        <p:spPr bwMode="auto">
          <a:xfrm>
            <a:off x="228600" y="838200"/>
            <a:ext cx="8610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lstStyle>
            <a:lvl1pPr marL="382588"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spcBef>
                <a:spcPts val="800"/>
              </a:spcBef>
              <a:buClr>
                <a:srgbClr val="FFFFFF"/>
              </a:buClr>
              <a:buSzPct val="100000"/>
              <a:buFont typeface="Wingdings" pitchFamily="2" charset="2"/>
              <a:buNone/>
            </a:pPr>
            <a:r>
              <a:rPr lang="fr-FR" sz="1600" dirty="0"/>
              <a:t>Activités de secours propres aux acteurs militaires – sur la base de l’expérience concrète des missions</a:t>
            </a:r>
            <a:endParaRPr lang="en-US" altLang="en-US" sz="1600" dirty="0">
              <a:solidFill>
                <a:srgbClr val="056CB6"/>
              </a:solidFill>
              <a:ea typeface="MS PGothic" pitchFamily="34" charset="-128"/>
              <a:sym typeface="Times" pitchFamily="18" charset="0"/>
            </a:endParaRPr>
          </a:p>
        </p:txBody>
      </p:sp>
      <p:sp>
        <p:nvSpPr>
          <p:cNvPr id="3" name="Rectangle 2"/>
          <p:cNvSpPr/>
          <p:nvPr/>
        </p:nvSpPr>
        <p:spPr bwMode="auto">
          <a:xfrm>
            <a:off x="990600" y="1981200"/>
            <a:ext cx="20447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lstStyle/>
          <a:p>
            <a:pPr>
              <a:buClr>
                <a:srgbClr val="FFFFFF"/>
              </a:buClr>
              <a:buSzPct val="80000"/>
              <a:buFont typeface="Wingdings" pitchFamily="2" charset="2"/>
              <a:buNone/>
              <a:defRPr/>
            </a:pPr>
            <a:endParaRPr lang="en-GB" sz="1200">
              <a:solidFill>
                <a:srgbClr val="000000"/>
              </a:solidFill>
              <a:latin typeface="Times New Roman" charset="0"/>
              <a:sym typeface="Times New Roman" charset="0"/>
            </a:endParaRPr>
          </a:p>
        </p:txBody>
      </p:sp>
      <p:sp>
        <p:nvSpPr>
          <p:cNvPr id="13" name="Rectangle 12"/>
          <p:cNvSpPr/>
          <p:nvPr/>
        </p:nvSpPr>
        <p:spPr bwMode="auto">
          <a:xfrm>
            <a:off x="990600" y="3048000"/>
            <a:ext cx="20447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lstStyle/>
          <a:p>
            <a:pPr algn="ctr">
              <a:buClr>
                <a:srgbClr val="FFFFFF"/>
              </a:buClr>
              <a:buSzPct val="80000"/>
              <a:buFont typeface="Wingdings" pitchFamily="2" charset="2"/>
              <a:buNone/>
              <a:defRPr/>
            </a:pPr>
            <a:endParaRPr lang="en-US" b="1" dirty="0">
              <a:solidFill>
                <a:srgbClr val="026CB6"/>
              </a:solidFill>
              <a:sym typeface="Times New Roman" charset="0"/>
            </a:endParaRPr>
          </a:p>
          <a:p>
            <a:pPr algn="ctr">
              <a:buClr>
                <a:srgbClr val="FFFFFF"/>
              </a:buClr>
              <a:buSzPct val="80000"/>
              <a:buFont typeface="Wingdings" pitchFamily="2" charset="2"/>
              <a:buNone/>
              <a:defRPr/>
            </a:pPr>
            <a:r>
              <a:rPr lang="en-US" b="1" dirty="0">
                <a:solidFill>
                  <a:srgbClr val="026CB6"/>
                </a:solidFill>
                <a:sym typeface="Times New Roman" charset="0"/>
              </a:rPr>
              <a:t>Direct</a:t>
            </a:r>
            <a:endParaRPr lang="en-GB" b="1" dirty="0">
              <a:solidFill>
                <a:srgbClr val="026CB6"/>
              </a:solidFill>
              <a:sym typeface="Times New Roman" charset="0"/>
            </a:endParaRPr>
          </a:p>
        </p:txBody>
      </p:sp>
      <p:sp>
        <p:nvSpPr>
          <p:cNvPr id="14" name="Rectangle 13"/>
          <p:cNvSpPr/>
          <p:nvPr/>
        </p:nvSpPr>
        <p:spPr bwMode="auto">
          <a:xfrm>
            <a:off x="990600" y="4114800"/>
            <a:ext cx="20447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lstStyle/>
          <a:p>
            <a:pPr algn="ctr">
              <a:buClr>
                <a:srgbClr val="FFFFFF"/>
              </a:buClr>
              <a:buSzPct val="80000"/>
              <a:buFont typeface="Wingdings" pitchFamily="2" charset="2"/>
              <a:buNone/>
              <a:defRPr/>
            </a:pPr>
            <a:endParaRPr lang="en-US" b="1" dirty="0">
              <a:solidFill>
                <a:srgbClr val="026CB6"/>
              </a:solidFill>
              <a:sym typeface="Times New Roman" charset="0"/>
            </a:endParaRPr>
          </a:p>
          <a:p>
            <a:pPr algn="ctr">
              <a:buClr>
                <a:srgbClr val="FFFFFF"/>
              </a:buClr>
              <a:buSzPct val="80000"/>
              <a:buFont typeface="Wingdings" pitchFamily="2" charset="2"/>
              <a:buNone/>
              <a:defRPr/>
            </a:pPr>
            <a:r>
              <a:rPr lang="en-US" b="1" dirty="0">
                <a:solidFill>
                  <a:srgbClr val="026CB6"/>
                </a:solidFill>
                <a:sym typeface="Times New Roman" charset="0"/>
              </a:rPr>
              <a:t>Indirect</a:t>
            </a:r>
            <a:endParaRPr lang="en-GB" b="1" dirty="0">
              <a:solidFill>
                <a:srgbClr val="026CB6"/>
              </a:solidFill>
              <a:sym typeface="Times New Roman" charset="0"/>
            </a:endParaRPr>
          </a:p>
        </p:txBody>
      </p:sp>
      <p:sp>
        <p:nvSpPr>
          <p:cNvPr id="15" name="Rectangle 14"/>
          <p:cNvSpPr/>
          <p:nvPr/>
        </p:nvSpPr>
        <p:spPr bwMode="auto">
          <a:xfrm>
            <a:off x="990600" y="5181600"/>
            <a:ext cx="20447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Char char="•"/>
              <a:defRPr/>
            </a:pPr>
            <a:r>
              <a:rPr lang="en-US" b="1" dirty="0">
                <a:solidFill>
                  <a:srgbClr val="026CB6"/>
                </a:solidFill>
                <a:sym typeface="Times New Roman" charset="0"/>
              </a:rPr>
              <a:t>Infrastructure Support</a:t>
            </a:r>
            <a:endParaRPr lang="en-GB" b="1" dirty="0">
              <a:solidFill>
                <a:srgbClr val="026CB6"/>
              </a:solidFill>
              <a:sym typeface="Times New Roman" charset="0"/>
            </a:endParaRPr>
          </a:p>
        </p:txBody>
      </p:sp>
      <p:sp>
        <p:nvSpPr>
          <p:cNvPr id="16" name="Rectangle 15"/>
          <p:cNvSpPr/>
          <p:nvPr/>
        </p:nvSpPr>
        <p:spPr bwMode="auto">
          <a:xfrm>
            <a:off x="3035300" y="1981200"/>
            <a:ext cx="14478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fr-CH" b="1" dirty="0" smtClean="0">
                <a:solidFill>
                  <a:srgbClr val="026CB6"/>
                </a:solidFill>
                <a:sym typeface="Times New Roman" charset="0"/>
              </a:rPr>
              <a:t>Temps de paix</a:t>
            </a:r>
            <a:endParaRPr lang="fr-CH" b="1" dirty="0">
              <a:solidFill>
                <a:srgbClr val="026CB6"/>
              </a:solidFill>
              <a:sym typeface="Times New Roman" charset="0"/>
            </a:endParaRPr>
          </a:p>
        </p:txBody>
      </p:sp>
      <p:sp>
        <p:nvSpPr>
          <p:cNvPr id="17" name="Rectangle 16"/>
          <p:cNvSpPr/>
          <p:nvPr/>
        </p:nvSpPr>
        <p:spPr bwMode="auto">
          <a:xfrm>
            <a:off x="3035300" y="30480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2400" b="1" dirty="0" err="1" smtClean="0">
                <a:ln w="12700">
                  <a:solidFill>
                    <a:srgbClr val="FFC000"/>
                  </a:solidFill>
                </a:ln>
                <a:solidFill>
                  <a:srgbClr val="FFC000"/>
                </a:solidFill>
                <a:sym typeface="Times New Roman" charset="0"/>
              </a:rPr>
              <a:t>Peut-être</a:t>
            </a:r>
            <a:endParaRPr lang="en-GB" sz="2400" b="1" dirty="0">
              <a:ln w="12700">
                <a:solidFill>
                  <a:srgbClr val="FFC000"/>
                </a:solidFill>
              </a:ln>
              <a:solidFill>
                <a:srgbClr val="FFC000"/>
              </a:solidFill>
              <a:sym typeface="Times New Roman" charset="0"/>
            </a:endParaRPr>
          </a:p>
        </p:txBody>
      </p:sp>
      <p:sp>
        <p:nvSpPr>
          <p:cNvPr id="18" name="Rectangle 17"/>
          <p:cNvSpPr/>
          <p:nvPr/>
        </p:nvSpPr>
        <p:spPr bwMode="auto">
          <a:xfrm>
            <a:off x="3035300" y="41148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err="1" smtClean="0">
                <a:ln w="12700">
                  <a:solidFill>
                    <a:srgbClr val="00B050"/>
                  </a:solidFill>
                </a:ln>
                <a:solidFill>
                  <a:srgbClr val="00B050"/>
                </a:solidFill>
                <a:sym typeface="Times New Roman" charset="0"/>
              </a:rPr>
              <a:t>Oui</a:t>
            </a:r>
            <a:endParaRPr lang="en-GB" sz="1200" dirty="0">
              <a:ln w="12700">
                <a:solidFill>
                  <a:srgbClr val="00B050"/>
                </a:solidFill>
              </a:ln>
              <a:solidFill>
                <a:srgbClr val="00B050"/>
              </a:solidFill>
              <a:latin typeface="Times New Roman" charset="0"/>
              <a:sym typeface="Times New Roman" charset="0"/>
            </a:endParaRPr>
          </a:p>
        </p:txBody>
      </p:sp>
      <p:sp>
        <p:nvSpPr>
          <p:cNvPr id="19" name="Rectangle 18"/>
          <p:cNvSpPr/>
          <p:nvPr/>
        </p:nvSpPr>
        <p:spPr bwMode="auto">
          <a:xfrm>
            <a:off x="3035300" y="51816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err="1" smtClean="0">
                <a:ln w="12700">
                  <a:solidFill>
                    <a:srgbClr val="00B050"/>
                  </a:solidFill>
                </a:ln>
                <a:solidFill>
                  <a:srgbClr val="00B050"/>
                </a:solidFill>
                <a:sym typeface="Times New Roman" charset="0"/>
              </a:rPr>
              <a:t>Oui</a:t>
            </a:r>
            <a:endParaRPr lang="en-GB" sz="1200" dirty="0">
              <a:solidFill>
                <a:srgbClr val="000000"/>
              </a:solidFill>
              <a:latin typeface="Times New Roman" charset="0"/>
              <a:sym typeface="Times New Roman" charset="0"/>
            </a:endParaRPr>
          </a:p>
        </p:txBody>
      </p:sp>
      <p:sp>
        <p:nvSpPr>
          <p:cNvPr id="20" name="Rectangle 19"/>
          <p:cNvSpPr/>
          <p:nvPr/>
        </p:nvSpPr>
        <p:spPr bwMode="auto">
          <a:xfrm>
            <a:off x="4495800" y="2514600"/>
            <a:ext cx="1447800" cy="5334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fr-CH" sz="1400" b="1" dirty="0" smtClean="0">
                <a:solidFill>
                  <a:srgbClr val="026CB6"/>
                </a:solidFill>
                <a:sym typeface="Times New Roman" charset="0"/>
              </a:rPr>
              <a:t>Maintien </a:t>
            </a:r>
            <a:br>
              <a:rPr lang="fr-CH" sz="1400" b="1" dirty="0" smtClean="0">
                <a:solidFill>
                  <a:srgbClr val="026CB6"/>
                </a:solidFill>
                <a:sym typeface="Times New Roman" charset="0"/>
              </a:rPr>
            </a:br>
            <a:r>
              <a:rPr lang="fr-CH" sz="1400" b="1" dirty="0" smtClean="0">
                <a:solidFill>
                  <a:srgbClr val="026CB6"/>
                </a:solidFill>
                <a:sym typeface="Times New Roman" charset="0"/>
              </a:rPr>
              <a:t>de la paix</a:t>
            </a:r>
            <a:endParaRPr lang="fr-CH" sz="1400" b="1" dirty="0">
              <a:solidFill>
                <a:srgbClr val="026CB6"/>
              </a:solidFill>
              <a:sym typeface="Times New Roman" charset="0"/>
            </a:endParaRPr>
          </a:p>
        </p:txBody>
      </p:sp>
      <p:sp>
        <p:nvSpPr>
          <p:cNvPr id="21" name="Rectangle 20"/>
          <p:cNvSpPr/>
          <p:nvPr/>
        </p:nvSpPr>
        <p:spPr bwMode="auto">
          <a:xfrm>
            <a:off x="4495800" y="30480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200" b="1" dirty="0" smtClean="0">
                <a:ln w="12700">
                  <a:solidFill>
                    <a:srgbClr val="FFC000"/>
                  </a:solidFill>
                </a:ln>
                <a:solidFill>
                  <a:srgbClr val="FFC000"/>
                </a:solidFill>
                <a:sym typeface="Times New Roman" charset="0"/>
              </a:rPr>
              <a:t> </a:t>
            </a:r>
            <a:r>
              <a:rPr lang="en-US" sz="2200" b="1" dirty="0" err="1" smtClean="0">
                <a:ln w="12700">
                  <a:solidFill>
                    <a:srgbClr val="FFC000"/>
                  </a:solidFill>
                </a:ln>
                <a:solidFill>
                  <a:srgbClr val="FFC000"/>
                </a:solidFill>
                <a:sym typeface="Times New Roman" charset="0"/>
              </a:rPr>
              <a:t>Peut-être</a:t>
            </a:r>
            <a:endParaRPr lang="en-GB" sz="2200" b="1" dirty="0">
              <a:ln w="12700">
                <a:solidFill>
                  <a:srgbClr val="FFC000"/>
                </a:solidFill>
              </a:ln>
              <a:solidFill>
                <a:srgbClr val="FFC000"/>
              </a:solidFill>
              <a:sym typeface="Times New Roman" charset="0"/>
            </a:endParaRPr>
          </a:p>
        </p:txBody>
      </p:sp>
      <p:sp>
        <p:nvSpPr>
          <p:cNvPr id="22" name="Rectangle 21"/>
          <p:cNvSpPr/>
          <p:nvPr/>
        </p:nvSpPr>
        <p:spPr bwMode="auto">
          <a:xfrm>
            <a:off x="4495800" y="41148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2200" b="1" dirty="0" err="1" smtClean="0">
                <a:ln w="12700">
                  <a:solidFill>
                    <a:srgbClr val="FFC000"/>
                  </a:solidFill>
                </a:ln>
                <a:solidFill>
                  <a:srgbClr val="FFC000"/>
                </a:solidFill>
                <a:sym typeface="Times New Roman" charset="0"/>
              </a:rPr>
              <a:t>Peut-être</a:t>
            </a:r>
            <a:endParaRPr lang="en-GB" sz="2200" b="1" dirty="0">
              <a:ln w="12700">
                <a:solidFill>
                  <a:srgbClr val="FFC000"/>
                </a:solidFill>
              </a:ln>
              <a:solidFill>
                <a:srgbClr val="FFC000"/>
              </a:solidFill>
              <a:sym typeface="Times New Roman" charset="0"/>
            </a:endParaRPr>
          </a:p>
        </p:txBody>
      </p:sp>
      <p:sp>
        <p:nvSpPr>
          <p:cNvPr id="23" name="Rectangle 22"/>
          <p:cNvSpPr/>
          <p:nvPr/>
        </p:nvSpPr>
        <p:spPr bwMode="auto">
          <a:xfrm>
            <a:off x="4495800" y="51816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err="1" smtClean="0">
                <a:ln w="12700">
                  <a:solidFill>
                    <a:srgbClr val="00B050"/>
                  </a:solidFill>
                </a:ln>
                <a:solidFill>
                  <a:srgbClr val="00B050"/>
                </a:solidFill>
                <a:sym typeface="Times New Roman" charset="0"/>
              </a:rPr>
              <a:t>Oui</a:t>
            </a:r>
            <a:endParaRPr lang="en-GB" sz="1200" dirty="0">
              <a:solidFill>
                <a:srgbClr val="000000"/>
              </a:solidFill>
              <a:latin typeface="Times New Roman" charset="0"/>
              <a:sym typeface="Times New Roman" charset="0"/>
            </a:endParaRPr>
          </a:p>
        </p:txBody>
      </p:sp>
      <p:sp>
        <p:nvSpPr>
          <p:cNvPr id="25" name="Rectangle 24"/>
          <p:cNvSpPr/>
          <p:nvPr/>
        </p:nvSpPr>
        <p:spPr bwMode="auto">
          <a:xfrm>
            <a:off x="5943600" y="30480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smtClean="0">
                <a:ln w="12700">
                  <a:solidFill>
                    <a:srgbClr val="C00000"/>
                  </a:solidFill>
                </a:ln>
                <a:solidFill>
                  <a:srgbClr val="C00000"/>
                </a:solidFill>
                <a:sym typeface="Times New Roman" charset="0"/>
              </a:rPr>
              <a:t>Non</a:t>
            </a:r>
            <a:endParaRPr lang="en-GB" sz="3000" b="1" dirty="0">
              <a:ln w="12700">
                <a:solidFill>
                  <a:srgbClr val="C00000"/>
                </a:solidFill>
              </a:ln>
              <a:solidFill>
                <a:srgbClr val="C00000"/>
              </a:solidFill>
              <a:sym typeface="Times New Roman" charset="0"/>
            </a:endParaRPr>
          </a:p>
        </p:txBody>
      </p:sp>
      <p:sp>
        <p:nvSpPr>
          <p:cNvPr id="26" name="Rectangle 25"/>
          <p:cNvSpPr/>
          <p:nvPr/>
        </p:nvSpPr>
        <p:spPr bwMode="auto">
          <a:xfrm>
            <a:off x="5943600" y="41148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2200" b="1" dirty="0" err="1" smtClean="0">
                <a:ln w="12700">
                  <a:solidFill>
                    <a:srgbClr val="FFC000"/>
                  </a:solidFill>
                </a:ln>
                <a:solidFill>
                  <a:srgbClr val="FFC000"/>
                </a:solidFill>
                <a:sym typeface="Times New Roman" charset="0"/>
              </a:rPr>
              <a:t>Peut-être</a:t>
            </a:r>
            <a:endParaRPr lang="en-GB" sz="2200" b="1" dirty="0">
              <a:ln w="12700">
                <a:solidFill>
                  <a:srgbClr val="FFC000"/>
                </a:solidFill>
              </a:ln>
              <a:solidFill>
                <a:srgbClr val="FFC000"/>
              </a:solidFill>
              <a:sym typeface="Times New Roman" charset="0"/>
            </a:endParaRPr>
          </a:p>
        </p:txBody>
      </p:sp>
      <p:sp>
        <p:nvSpPr>
          <p:cNvPr id="27" name="Rectangle 26"/>
          <p:cNvSpPr/>
          <p:nvPr/>
        </p:nvSpPr>
        <p:spPr bwMode="auto">
          <a:xfrm>
            <a:off x="5943600" y="51816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2200" b="1" dirty="0" err="1" smtClean="0">
                <a:ln w="12700">
                  <a:solidFill>
                    <a:srgbClr val="FFC000"/>
                  </a:solidFill>
                </a:ln>
                <a:solidFill>
                  <a:srgbClr val="FFC000"/>
                </a:solidFill>
                <a:sym typeface="Times New Roman" charset="0"/>
              </a:rPr>
              <a:t>Peut-être</a:t>
            </a:r>
            <a:endParaRPr lang="en-GB" sz="2200" b="1" dirty="0">
              <a:ln w="12700">
                <a:solidFill>
                  <a:srgbClr val="FFC000"/>
                </a:solidFill>
              </a:ln>
              <a:solidFill>
                <a:srgbClr val="FFC000"/>
              </a:solidFill>
              <a:sym typeface="Times New Roman" charset="0"/>
            </a:endParaRPr>
          </a:p>
        </p:txBody>
      </p:sp>
      <p:sp>
        <p:nvSpPr>
          <p:cNvPr id="28" name="Rectangle 27"/>
          <p:cNvSpPr/>
          <p:nvPr/>
        </p:nvSpPr>
        <p:spPr bwMode="auto">
          <a:xfrm>
            <a:off x="7391400" y="1981200"/>
            <a:ext cx="1447800" cy="10668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fr-CH" b="1" dirty="0" smtClean="0">
                <a:solidFill>
                  <a:srgbClr val="026CB6"/>
                </a:solidFill>
                <a:sym typeface="Times New Roman" charset="0"/>
              </a:rPr>
              <a:t>Période de combats</a:t>
            </a:r>
            <a:endParaRPr lang="fr-CH" b="1" dirty="0">
              <a:solidFill>
                <a:srgbClr val="026CB6"/>
              </a:solidFill>
              <a:sym typeface="Times New Roman" charset="0"/>
            </a:endParaRPr>
          </a:p>
        </p:txBody>
      </p:sp>
      <p:sp>
        <p:nvSpPr>
          <p:cNvPr id="29" name="Rectangle 28"/>
          <p:cNvSpPr/>
          <p:nvPr/>
        </p:nvSpPr>
        <p:spPr bwMode="auto">
          <a:xfrm>
            <a:off x="7391400" y="30480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smtClean="0">
                <a:ln w="12700">
                  <a:solidFill>
                    <a:srgbClr val="C00000"/>
                  </a:solidFill>
                </a:ln>
                <a:solidFill>
                  <a:srgbClr val="C00000"/>
                </a:solidFill>
                <a:sym typeface="Times New Roman" charset="0"/>
              </a:rPr>
              <a:t>Non</a:t>
            </a:r>
            <a:endParaRPr lang="en-GB" sz="1200" dirty="0">
              <a:solidFill>
                <a:srgbClr val="000000"/>
              </a:solidFill>
              <a:latin typeface="Times New Roman" charset="0"/>
              <a:sym typeface="Times New Roman" charset="0"/>
            </a:endParaRPr>
          </a:p>
        </p:txBody>
      </p:sp>
      <p:sp>
        <p:nvSpPr>
          <p:cNvPr id="30" name="Rectangle 29"/>
          <p:cNvSpPr/>
          <p:nvPr/>
        </p:nvSpPr>
        <p:spPr bwMode="auto">
          <a:xfrm>
            <a:off x="7391400" y="4114800"/>
            <a:ext cx="1447800" cy="1066800"/>
          </a:xfrm>
          <a:prstGeom prst="rect">
            <a:avLst/>
          </a:prstGeom>
          <a:solidFill>
            <a:schemeClr val="bg1">
              <a:lumMod val="95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3000" b="1" dirty="0" smtClean="0">
                <a:ln w="12700">
                  <a:solidFill>
                    <a:srgbClr val="C00000"/>
                  </a:solidFill>
                </a:ln>
                <a:solidFill>
                  <a:srgbClr val="C00000"/>
                </a:solidFill>
                <a:sym typeface="Times New Roman" charset="0"/>
              </a:rPr>
              <a:t>Non</a:t>
            </a:r>
            <a:endParaRPr lang="en-GB" sz="1200" dirty="0">
              <a:solidFill>
                <a:srgbClr val="000000"/>
              </a:solidFill>
              <a:latin typeface="Times New Roman" charset="0"/>
              <a:sym typeface="Times New Roman" charset="0"/>
            </a:endParaRPr>
          </a:p>
        </p:txBody>
      </p:sp>
      <p:sp>
        <p:nvSpPr>
          <p:cNvPr id="31" name="Rectangle 30"/>
          <p:cNvSpPr/>
          <p:nvPr/>
        </p:nvSpPr>
        <p:spPr bwMode="auto">
          <a:xfrm>
            <a:off x="7391400" y="5181600"/>
            <a:ext cx="1447800" cy="1066800"/>
          </a:xfrm>
          <a:prstGeom prst="rect">
            <a:avLst/>
          </a:prstGeom>
          <a:solidFill>
            <a:schemeClr val="bg1">
              <a:lumMod val="50000"/>
            </a:schemeClr>
          </a:solid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en-US" sz="2200" b="1" dirty="0" err="1" smtClean="0">
                <a:ln w="12700">
                  <a:solidFill>
                    <a:srgbClr val="FFC000"/>
                  </a:solidFill>
                </a:ln>
                <a:solidFill>
                  <a:srgbClr val="FFC000"/>
                </a:solidFill>
                <a:sym typeface="Times New Roman" charset="0"/>
              </a:rPr>
              <a:t>Peut-être</a:t>
            </a:r>
            <a:endParaRPr lang="en-GB" sz="2200" b="1" dirty="0">
              <a:ln w="12700">
                <a:solidFill>
                  <a:srgbClr val="FFC000"/>
                </a:solidFill>
              </a:ln>
              <a:solidFill>
                <a:srgbClr val="FFC000"/>
              </a:solidFill>
              <a:sym typeface="Times New Roman" charset="0"/>
            </a:endParaRPr>
          </a:p>
        </p:txBody>
      </p:sp>
      <p:sp>
        <p:nvSpPr>
          <p:cNvPr id="47" name="Rectangle 46"/>
          <p:cNvSpPr/>
          <p:nvPr/>
        </p:nvSpPr>
        <p:spPr bwMode="auto">
          <a:xfrm>
            <a:off x="4495800" y="1981200"/>
            <a:ext cx="2895600" cy="5334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nchor="ctr"/>
          <a:lstStyle/>
          <a:p>
            <a:pPr algn="ctr">
              <a:buClr>
                <a:srgbClr val="FFFFFF"/>
              </a:buClr>
              <a:buSzPct val="80000"/>
              <a:buFont typeface="Wingdings" pitchFamily="2" charset="2"/>
              <a:buNone/>
              <a:defRPr/>
            </a:pPr>
            <a:r>
              <a:rPr lang="fr-CH" sz="1700" b="1" dirty="0" smtClean="0">
                <a:solidFill>
                  <a:srgbClr val="026CB6"/>
                </a:solidFill>
                <a:sym typeface="Times New Roman" charset="0"/>
              </a:rPr>
              <a:t>Activités au service de la paix et de la sécurité</a:t>
            </a:r>
            <a:endParaRPr lang="fr-CH" sz="1700" b="1" dirty="0">
              <a:solidFill>
                <a:srgbClr val="026CB6"/>
              </a:solidFill>
              <a:sym typeface="Times New Roman" charset="0"/>
            </a:endParaRPr>
          </a:p>
        </p:txBody>
      </p:sp>
      <p:sp>
        <p:nvSpPr>
          <p:cNvPr id="48" name="Rectangle 47"/>
          <p:cNvSpPr/>
          <p:nvPr/>
        </p:nvSpPr>
        <p:spPr bwMode="auto">
          <a:xfrm>
            <a:off x="5943600" y="2514600"/>
            <a:ext cx="1447800" cy="533400"/>
          </a:xfrm>
          <a:prstGeom prst="rect">
            <a:avLst/>
          </a:prstGeom>
          <a:noFill/>
          <a:ln w="31750" cap="flat" cmpd="sng" algn="ctr">
            <a:solidFill>
              <a:schemeClr val="bg2">
                <a:lumMod val="50000"/>
              </a:schemeClr>
            </a:solidFill>
            <a:prstDash val="solid"/>
            <a:round/>
            <a:headEnd type="none" w="med" len="med"/>
            <a:tailEnd type="none" w="med" len="med"/>
          </a:ln>
          <a:effectLst/>
        </p:spPr>
        <p:txBody>
          <a:bodyPr/>
          <a:lstStyle/>
          <a:p>
            <a:pPr algn="ctr">
              <a:buClr>
                <a:srgbClr val="FFFFFF"/>
              </a:buClr>
              <a:buSzPct val="80000"/>
              <a:buFont typeface="Wingdings" pitchFamily="2" charset="2"/>
              <a:buNone/>
              <a:defRPr/>
            </a:pPr>
            <a:r>
              <a:rPr lang="fr-CH" sz="1400" b="1" dirty="0" smtClean="0">
                <a:solidFill>
                  <a:srgbClr val="026CB6"/>
                </a:solidFill>
                <a:sym typeface="Times New Roman" charset="0"/>
              </a:rPr>
              <a:t>Imposition </a:t>
            </a:r>
            <a:br>
              <a:rPr lang="fr-CH" sz="1400" b="1" dirty="0" smtClean="0">
                <a:solidFill>
                  <a:srgbClr val="026CB6"/>
                </a:solidFill>
                <a:sym typeface="Times New Roman" charset="0"/>
              </a:rPr>
            </a:br>
            <a:r>
              <a:rPr lang="fr-CH" sz="1400" b="1" dirty="0" smtClean="0">
                <a:solidFill>
                  <a:srgbClr val="026CB6"/>
                </a:solidFill>
                <a:sym typeface="Times New Roman" charset="0"/>
              </a:rPr>
              <a:t>de la paix</a:t>
            </a:r>
            <a:endParaRPr lang="fr-CH" sz="1400" b="1" dirty="0">
              <a:solidFill>
                <a:srgbClr val="026CB6"/>
              </a:solidFill>
              <a:sym typeface="Times New Roman" charset="0"/>
            </a:endParaRPr>
          </a:p>
        </p:txBody>
      </p:sp>
      <p:sp>
        <p:nvSpPr>
          <p:cNvPr id="5" name="Right Triangle 4"/>
          <p:cNvSpPr/>
          <p:nvPr/>
        </p:nvSpPr>
        <p:spPr bwMode="auto">
          <a:xfrm>
            <a:off x="990600" y="1981200"/>
            <a:ext cx="2044700" cy="1066800"/>
          </a:xfrm>
          <a:prstGeom prst="rtTriangle">
            <a:avLst/>
          </a:prstGeom>
          <a:noFill/>
          <a:ln w="31750" cap="flat" cmpd="sng" algn="ctr">
            <a:solidFill>
              <a:schemeClr val="bg2">
                <a:lumMod val="50000"/>
              </a:schemeClr>
            </a:solidFill>
            <a:prstDash val="solid"/>
            <a:round/>
            <a:headEnd type="none" w="med" len="med"/>
            <a:tailEnd type="none" w="med" len="med"/>
          </a:ln>
          <a:effectLst/>
        </p:spPr>
        <p:txBody>
          <a:bodyPr anchor="b"/>
          <a:lstStyle/>
          <a:p>
            <a:pPr>
              <a:buClr>
                <a:srgbClr val="FFFFFF"/>
              </a:buClr>
              <a:buSzPct val="80000"/>
              <a:buFont typeface="Wingdings" pitchFamily="2" charset="2"/>
              <a:buNone/>
              <a:defRPr/>
            </a:pPr>
            <a:endParaRPr lang="en-GB" sz="1200" b="1" dirty="0">
              <a:solidFill>
                <a:srgbClr val="000000"/>
              </a:solidFill>
              <a:sym typeface="Times New Roman" charset="0"/>
            </a:endParaRPr>
          </a:p>
        </p:txBody>
      </p:sp>
      <p:sp>
        <p:nvSpPr>
          <p:cNvPr id="315418" name="TextBox 6"/>
          <p:cNvSpPr txBox="1">
            <a:spLocks noChangeArrowheads="1"/>
          </p:cNvSpPr>
          <p:nvPr/>
        </p:nvSpPr>
        <p:spPr bwMode="auto">
          <a:xfrm>
            <a:off x="939800" y="2632075"/>
            <a:ext cx="1971260"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endParaRPr lang="fr-CH" altLang="en-US" sz="1200" b="1" dirty="0" smtClean="0">
              <a:solidFill>
                <a:srgbClr val="000000"/>
              </a:solidFill>
              <a:latin typeface="Arial" pitchFamily="34" charset="0"/>
              <a:ea typeface="ヒラギノ角ゴ ProN W3"/>
              <a:cs typeface="ヒラギノ角ゴ ProN W3"/>
              <a:sym typeface="Times New Roman" pitchFamily="18" charset="0"/>
            </a:endParaRPr>
          </a:p>
          <a:p>
            <a:pPr eaLnBrk="1" hangingPunct="1">
              <a:buClr>
                <a:srgbClr val="FFFFFF"/>
              </a:buClr>
              <a:buSzPct val="80000"/>
              <a:buFont typeface="Wingdings" pitchFamily="2" charset="2"/>
              <a:buNone/>
            </a:pPr>
            <a:r>
              <a:rPr lang="fr-CH" altLang="en-US" sz="1300" b="1" dirty="0" smtClean="0">
                <a:solidFill>
                  <a:srgbClr val="026CB6"/>
                </a:solidFill>
                <a:latin typeface="Arial" pitchFamily="34" charset="0"/>
                <a:ea typeface="ヒラギノ角ゴ ProN W3"/>
                <a:cs typeface="ヒラギノ角ゴ ProN W3"/>
                <a:sym typeface="Times New Roman" pitchFamily="18" charset="0"/>
              </a:rPr>
              <a:t>Activités humanitaires</a:t>
            </a:r>
            <a:endParaRPr lang="fr-CH" altLang="en-US" sz="1300" b="1" dirty="0">
              <a:solidFill>
                <a:srgbClr val="026CB6"/>
              </a:solidFill>
              <a:latin typeface="Arial" pitchFamily="34" charset="0"/>
              <a:ea typeface="ヒラギノ角ゴ ProN W3"/>
              <a:cs typeface="ヒラギノ角ゴ ProN W3"/>
              <a:sym typeface="Times New Roman" pitchFamily="18" charset="0"/>
            </a:endParaRPr>
          </a:p>
        </p:txBody>
      </p:sp>
      <p:sp>
        <p:nvSpPr>
          <p:cNvPr id="315419" name="TextBox 49"/>
          <p:cNvSpPr txBox="1">
            <a:spLocks noChangeArrowheads="1"/>
          </p:cNvSpPr>
          <p:nvPr/>
        </p:nvSpPr>
        <p:spPr bwMode="auto">
          <a:xfrm>
            <a:off x="1752600" y="2017713"/>
            <a:ext cx="12954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buClr>
                <a:srgbClr val="FFFFFF"/>
              </a:buClr>
              <a:buSzPct val="80000"/>
              <a:buFont typeface="Wingdings" pitchFamily="2" charset="2"/>
              <a:buNone/>
            </a:pPr>
            <a:r>
              <a:rPr lang="fr-CH" altLang="en-US" sz="1300" b="1" dirty="0" smtClean="0">
                <a:solidFill>
                  <a:srgbClr val="026CB6"/>
                </a:solidFill>
                <a:latin typeface="Arial" pitchFamily="34" charset="0"/>
                <a:ea typeface="ヒラギノ角ゴ ProN W3"/>
                <a:cs typeface="ヒラギノ角ゴ ProN W3"/>
                <a:sym typeface="Times New Roman" pitchFamily="18" charset="0"/>
              </a:rPr>
              <a:t>Mission des militaires</a:t>
            </a:r>
            <a:endParaRPr lang="fr-CH" altLang="en-US" sz="1300" b="1" dirty="0">
              <a:solidFill>
                <a:srgbClr val="026CB6"/>
              </a:solidFill>
              <a:latin typeface="Arial" pitchFamily="34" charset="0"/>
              <a:ea typeface="ヒラギノ角ゴ ProN W3"/>
              <a:cs typeface="ヒラギノ角ゴ ProN W3"/>
              <a:sym typeface="Times New Roman" pitchFamily="18" charset="0"/>
            </a:endParaRPr>
          </a:p>
        </p:txBody>
      </p:sp>
      <p:sp>
        <p:nvSpPr>
          <p:cNvPr id="315420" name="Right Arrow 7"/>
          <p:cNvSpPr>
            <a:spLocks noChangeArrowheads="1"/>
          </p:cNvSpPr>
          <p:nvPr/>
        </p:nvSpPr>
        <p:spPr bwMode="auto">
          <a:xfrm>
            <a:off x="990600" y="1371600"/>
            <a:ext cx="7848600" cy="533400"/>
          </a:xfrm>
          <a:prstGeom prst="rightArrow">
            <a:avLst>
              <a:gd name="adj1" fmla="val 26194"/>
              <a:gd name="adj2" fmla="val 266696"/>
            </a:avLst>
          </a:prstGeom>
          <a:gradFill rotWithShape="1">
            <a:gsLst>
              <a:gs pos="0">
                <a:srgbClr val="809DC5"/>
              </a:gs>
              <a:gs pos="50000">
                <a:srgbClr val="517DB1"/>
              </a:gs>
              <a:gs pos="100000">
                <a:srgbClr val="026CB6"/>
              </a:gs>
            </a:gsLst>
            <a:lin ang="0" scaled="1"/>
          </a:gradFill>
          <a:ln>
            <a:noFill/>
          </a:ln>
          <a:extLst>
            <a:ext uri="{91240B29-F687-4F45-9708-019B960494DF}">
              <a14:hiddenLine xmlns:a14="http://schemas.microsoft.com/office/drawing/2010/main" w="12700" algn="ctr">
                <a:solidFill>
                  <a:srgbClr val="000000"/>
                </a:solidFill>
                <a:round/>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en-US" sz="1200">
              <a:solidFill>
                <a:srgbClr val="000000"/>
              </a:solidFill>
              <a:latin typeface="Times New Roman" pitchFamily="18" charset="0"/>
              <a:ea typeface="MS PGothic" pitchFamily="34" charset="-128"/>
              <a:sym typeface="Times New Roman" pitchFamily="18" charset="0"/>
            </a:endParaRPr>
          </a:p>
        </p:txBody>
      </p:sp>
      <p:sp>
        <p:nvSpPr>
          <p:cNvPr id="315421" name="TextBox 8"/>
          <p:cNvSpPr txBox="1">
            <a:spLocks noChangeArrowheads="1"/>
          </p:cNvSpPr>
          <p:nvPr/>
        </p:nvSpPr>
        <p:spPr bwMode="auto">
          <a:xfrm>
            <a:off x="2057400" y="1295192"/>
            <a:ext cx="6172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FR" sz="1600" b="1" dirty="0">
                <a:solidFill>
                  <a:schemeClr val="tx1">
                    <a:lumMod val="75000"/>
                    <a:lumOff val="25000"/>
                  </a:schemeClr>
                </a:solidFill>
              </a:rPr>
              <a:t>La disponibilité et l’impartialité décroissent</a:t>
            </a:r>
            <a:endParaRPr lang="en-GB" altLang="en-US" sz="1600" b="1" dirty="0">
              <a:solidFill>
                <a:schemeClr val="tx1">
                  <a:lumMod val="75000"/>
                  <a:lumOff val="25000"/>
                </a:schemeClr>
              </a:solidFill>
              <a:ea typeface="ヒラギノ角ゴ ProN W3"/>
              <a:cs typeface="ヒラギノ角ゴ ProN W3"/>
              <a:sym typeface="Times New Roman" pitchFamily="18" charset="0"/>
            </a:endParaRPr>
          </a:p>
        </p:txBody>
      </p:sp>
      <p:sp>
        <p:nvSpPr>
          <p:cNvPr id="315422" name="Right Arrow 53"/>
          <p:cNvSpPr>
            <a:spLocks noChangeArrowheads="1"/>
          </p:cNvSpPr>
          <p:nvPr/>
        </p:nvSpPr>
        <p:spPr bwMode="auto">
          <a:xfrm rot="5400000">
            <a:off x="-1460500" y="3848100"/>
            <a:ext cx="4267200" cy="533400"/>
          </a:xfrm>
          <a:prstGeom prst="rightArrow">
            <a:avLst>
              <a:gd name="adj1" fmla="val 26194"/>
              <a:gd name="adj2" fmla="val 266667"/>
            </a:avLst>
          </a:prstGeom>
          <a:gradFill rotWithShape="1">
            <a:gsLst>
              <a:gs pos="0">
                <a:srgbClr val="809DC5"/>
              </a:gs>
              <a:gs pos="50000">
                <a:srgbClr val="517DB1"/>
              </a:gs>
              <a:gs pos="100000">
                <a:srgbClr val="026CB6"/>
              </a:gs>
            </a:gsLst>
            <a:lin ang="0" scaled="1"/>
          </a:gradFill>
          <a:ln>
            <a:noFill/>
          </a:ln>
          <a:extLst>
            <a:ext uri="{91240B29-F687-4F45-9708-019B960494DF}">
              <a14:hiddenLine xmlns:a14="http://schemas.microsoft.com/office/drawing/2010/main" w="12700" algn="ctr">
                <a:solidFill>
                  <a:srgbClr val="000000"/>
                </a:solidFill>
                <a:round/>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en-US" sz="1200">
              <a:solidFill>
                <a:srgbClr val="000000"/>
              </a:solidFill>
              <a:latin typeface="Times New Roman" pitchFamily="18" charset="0"/>
              <a:ea typeface="MS PGothic" pitchFamily="34" charset="-128"/>
              <a:sym typeface="Times New Roman" pitchFamily="18" charset="0"/>
            </a:endParaRPr>
          </a:p>
        </p:txBody>
      </p:sp>
      <p:sp>
        <p:nvSpPr>
          <p:cNvPr id="315423" name="TextBox 54"/>
          <p:cNvSpPr txBox="1">
            <a:spLocks noChangeArrowheads="1"/>
          </p:cNvSpPr>
          <p:nvPr/>
        </p:nvSpPr>
        <p:spPr bwMode="auto">
          <a:xfrm rot="-5400000">
            <a:off x="-1265237" y="2846972"/>
            <a:ext cx="34417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CH" altLang="en-US" sz="1600" b="1" dirty="0" smtClean="0">
                <a:solidFill>
                  <a:srgbClr val="606060"/>
                </a:solidFill>
                <a:ea typeface="ヒラギノ角ゴ ProN W3"/>
                <a:cs typeface="ヒラギノ角ゴ ProN W3"/>
                <a:sym typeface="Times New Roman" pitchFamily="18" charset="0"/>
              </a:rPr>
              <a:t>La visibilité des activités décroit</a:t>
            </a:r>
            <a:endParaRPr lang="fr-CH" altLang="en-US" sz="1600" b="1" dirty="0">
              <a:solidFill>
                <a:srgbClr val="606060"/>
              </a:solidFill>
              <a:ea typeface="ヒラギノ角ゴ ProN W3"/>
              <a:cs typeface="ヒラギノ角ゴ ProN W3"/>
              <a:sym typeface="Times New Roman" pitchFamily="18" charset="0"/>
            </a:endParaRPr>
          </a:p>
        </p:txBody>
      </p:sp>
      <p:sp>
        <p:nvSpPr>
          <p:cNvPr id="315424" name="Rectangle 8"/>
          <p:cNvSpPr>
            <a:spLocks noChangeArrowheads="1"/>
          </p:cNvSpPr>
          <p:nvPr/>
        </p:nvSpPr>
        <p:spPr bwMode="auto">
          <a:xfrm>
            <a:off x="2743200" y="242888"/>
            <a:ext cx="362267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en-US" sz="2800" b="1" dirty="0">
                <a:ea typeface="MS PGothic" pitchFamily="34" charset="-128"/>
              </a:rPr>
              <a:t>APPUI MILITAIRE</a:t>
            </a:r>
          </a:p>
        </p:txBody>
      </p:sp>
      <p:sp>
        <p:nvSpPr>
          <p:cNvPr id="33" name="ZoneTexte 32"/>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34" name="ZoneTexte 33"/>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35" name="ZoneTexte 3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36"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256</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9" name="Rectangle 2"/>
          <p:cNvSpPr>
            <a:spLocks noGrp="1" noChangeArrowheads="1"/>
          </p:cNvSpPr>
          <p:nvPr>
            <p:ph type="title" idx="4294967295"/>
          </p:nvPr>
        </p:nvSpPr>
        <p:spPr bwMode="auto">
          <a:xfrm>
            <a:off x="385855" y="838200"/>
            <a:ext cx="8372290" cy="457200"/>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a:r>
              <a:rPr lang="fr-FR" sz="2800" b="1" dirty="0"/>
              <a:t>Directives MCDA – Principes de fonctionnement</a:t>
            </a:r>
            <a:endParaRPr lang="en-US" altLang="en-US" sz="2800" b="1" dirty="0" smtClean="0">
              <a:latin typeface="Calibri" pitchFamily="34" charset="0"/>
            </a:endParaRPr>
          </a:p>
        </p:txBody>
      </p:sp>
      <p:sp>
        <p:nvSpPr>
          <p:cNvPr id="316420" name="Rectangle 3"/>
          <p:cNvSpPr>
            <a:spLocks noGrp="1" noChangeArrowheads="1"/>
          </p:cNvSpPr>
          <p:nvPr>
            <p:ph type="body" idx="4294967295"/>
          </p:nvPr>
        </p:nvSpPr>
        <p:spPr bwMode="auto">
          <a:xfrm>
            <a:off x="304800" y="1447800"/>
            <a:ext cx="8686800" cy="548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61950" indent="-361950">
              <a:lnSpc>
                <a:spcPct val="90000"/>
              </a:lnSpc>
              <a:buFont typeface="Wingdings" pitchFamily="2" charset="2"/>
              <a:buChar char="ü"/>
            </a:pPr>
            <a:r>
              <a:rPr lang="fr-FR" sz="2000" dirty="0">
                <a:latin typeface="Calibri" panose="020F0502020204030204" pitchFamily="34" charset="0"/>
              </a:rPr>
              <a:t>Les demandes de ressources militaires sont effectuées par le RSASG/CR/CH – et non pas par les autorités politiques – et reposent sur des critères humanitaires</a:t>
            </a:r>
            <a:endParaRPr lang="en-GB" altLang="en-US" sz="2000" dirty="0" smtClean="0">
              <a:latin typeface="Calibri" pitchFamily="34" charset="0"/>
            </a:endParaRPr>
          </a:p>
          <a:p>
            <a:pPr marL="361950" indent="-361950">
              <a:lnSpc>
                <a:spcPct val="90000"/>
              </a:lnSpc>
              <a:buFont typeface="Wingdings" pitchFamily="2" charset="2"/>
              <a:buNone/>
            </a:pPr>
            <a:endParaRPr lang="en-GB" altLang="en-US" sz="2000" dirty="0" smtClean="0">
              <a:latin typeface="Calibri" pitchFamily="34" charset="0"/>
            </a:endParaRPr>
          </a:p>
          <a:p>
            <a:pPr marL="361950" indent="-361950">
              <a:lnSpc>
                <a:spcPct val="90000"/>
              </a:lnSpc>
              <a:buFont typeface="Wingdings" pitchFamily="2" charset="2"/>
              <a:buChar char="ü"/>
            </a:pPr>
            <a:r>
              <a:rPr lang="fr-FR" sz="2000" dirty="0">
                <a:latin typeface="Calibri" panose="020F0502020204030204" pitchFamily="34" charset="0"/>
              </a:rPr>
              <a:t>L’utilisation des ressources militaires et de protection civile (MCDA) se fait en dernier recours, est limitée dans le temps et en volume – et constitue une stratégie de désengagement</a:t>
            </a:r>
            <a:endParaRPr lang="en-GB" altLang="en-US" sz="2000" dirty="0" smtClean="0">
              <a:latin typeface="Calibri" pitchFamily="34" charset="0"/>
            </a:endParaRPr>
          </a:p>
          <a:p>
            <a:pPr marL="361950" indent="-361950">
              <a:lnSpc>
                <a:spcPct val="90000"/>
              </a:lnSpc>
              <a:buFont typeface="Wingdings" pitchFamily="2" charset="2"/>
              <a:buNone/>
            </a:pPr>
            <a:endParaRPr lang="en-GB" altLang="en-US" sz="2000" dirty="0" smtClean="0">
              <a:latin typeface="Calibri" pitchFamily="34" charset="0"/>
            </a:endParaRPr>
          </a:p>
          <a:p>
            <a:pPr marL="361950" indent="-361950">
              <a:lnSpc>
                <a:spcPct val="90000"/>
              </a:lnSpc>
              <a:buFont typeface="Wingdings" pitchFamily="2" charset="2"/>
              <a:buChar char="ü"/>
            </a:pPr>
            <a:r>
              <a:rPr lang="fr-FR" sz="2000" dirty="0">
                <a:latin typeface="Calibri" panose="020F0502020204030204" pitchFamily="34" charset="0"/>
              </a:rPr>
              <a:t>Toute opération humanitaire utilisant des ressources militaires doit garder un caractère civil</a:t>
            </a:r>
            <a:endParaRPr lang="en-US" altLang="en-US" sz="2000" dirty="0" smtClean="0">
              <a:latin typeface="Calibri" pitchFamily="34" charset="0"/>
            </a:endParaRPr>
          </a:p>
          <a:p>
            <a:pPr marL="361950" indent="-361950">
              <a:lnSpc>
                <a:spcPct val="90000"/>
              </a:lnSpc>
              <a:buFont typeface="Wingdings" pitchFamily="2" charset="2"/>
              <a:buNone/>
            </a:pPr>
            <a:endParaRPr lang="en-US" altLang="en-US" sz="2000" dirty="0" smtClean="0">
              <a:latin typeface="Calibri" pitchFamily="34" charset="0"/>
            </a:endParaRPr>
          </a:p>
          <a:p>
            <a:pPr marL="361950" indent="-361950">
              <a:lnSpc>
                <a:spcPct val="90000"/>
              </a:lnSpc>
              <a:buFont typeface="Wingdings" pitchFamily="2" charset="2"/>
              <a:buChar char="ü"/>
            </a:pPr>
            <a:r>
              <a:rPr lang="fr-FR" sz="2000" dirty="0">
                <a:latin typeface="Calibri" panose="020F0502020204030204" pitchFamily="34" charset="0"/>
              </a:rPr>
              <a:t>L’action humanitaire est menée par les organisations humanitaires – les militaires ne constituant qu’un soutien</a:t>
            </a:r>
            <a:endParaRPr lang="en-US" altLang="en-US" sz="2000" dirty="0" smtClean="0">
              <a:latin typeface="Calibri" pitchFamily="34" charset="0"/>
            </a:endParaRPr>
          </a:p>
          <a:p>
            <a:pPr marL="361950" indent="-361950">
              <a:lnSpc>
                <a:spcPct val="90000"/>
              </a:lnSpc>
              <a:buFont typeface="Wingdings" pitchFamily="2" charset="2"/>
              <a:buNone/>
            </a:pPr>
            <a:endParaRPr lang="en-US" altLang="en-US" sz="2000" dirty="0" smtClean="0">
              <a:latin typeface="Calibri" pitchFamily="34" charset="0"/>
            </a:endParaRPr>
          </a:p>
          <a:p>
            <a:pPr marL="361950" indent="-361950">
              <a:lnSpc>
                <a:spcPct val="90000"/>
              </a:lnSpc>
              <a:buFont typeface="Wingdings" pitchFamily="2" charset="2"/>
              <a:buChar char="ü"/>
            </a:pPr>
            <a:r>
              <a:rPr lang="fr-FR" sz="2000" dirty="0">
                <a:latin typeface="Calibri" panose="020F0502020204030204" pitchFamily="34" charset="0"/>
              </a:rPr>
              <a:t>Il convient de respecter le Code de conduite des Nations Unies et les principes humanitaires</a:t>
            </a:r>
            <a:endParaRPr lang="en-US" altLang="en-US" sz="2000" dirty="0" smtClean="0">
              <a:latin typeface="Calibri" pitchFamily="34" charset="0"/>
            </a:endParaRPr>
          </a:p>
        </p:txBody>
      </p:sp>
      <p:sp>
        <p:nvSpPr>
          <p:cNvPr id="316421" name="Rectangle 8"/>
          <p:cNvSpPr>
            <a:spLocks noChangeArrowheads="1"/>
          </p:cNvSpPr>
          <p:nvPr/>
        </p:nvSpPr>
        <p:spPr bwMode="auto">
          <a:xfrm>
            <a:off x="2743200" y="304800"/>
            <a:ext cx="362267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a:ea typeface="MS PGothic" pitchFamily="34" charset="-128"/>
              </a:rPr>
              <a:t>APPUI MILITAIRE</a:t>
            </a:r>
            <a:endParaRPr lang="en-GB" altLang="en-US" sz="2800" b="1" dirty="0">
              <a:solidFill>
                <a:srgbClr val="000000"/>
              </a:solidFill>
              <a:ea typeface="MS PGothic" pitchFamily="34" charset="-128"/>
            </a:endParaRPr>
          </a:p>
        </p:txBody>
      </p:sp>
      <p:sp>
        <p:nvSpPr>
          <p:cNvPr id="6" name="ZoneTexte 5"/>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ZoneTexte 7"/>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9"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257</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3" name="Rectangle 37"/>
          <p:cNvSpPr>
            <a:spLocks noGrp="1" noChangeArrowheads="1"/>
          </p:cNvSpPr>
          <p:nvPr>
            <p:ph idx="1"/>
          </p:nvPr>
        </p:nvSpPr>
        <p:spPr bwMode="auto">
          <a:xfrm>
            <a:off x="693094" y="1700775"/>
            <a:ext cx="5326705" cy="3886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l">
              <a:spcBef>
                <a:spcPts val="0"/>
              </a:spcBef>
              <a:buFont typeface="Wingdings" pitchFamily="2" charset="2"/>
              <a:buChar char="ü"/>
            </a:pPr>
            <a:r>
              <a:rPr lang="en-GB" altLang="en-US" sz="2100" b="1" dirty="0" smtClean="0">
                <a:latin typeface="Calibri" pitchFamily="34" charset="0"/>
              </a:rPr>
              <a:t> </a:t>
            </a:r>
            <a:r>
              <a:rPr lang="fr-FR" sz="2100" b="1" dirty="0">
                <a:latin typeface="Calibri" panose="020F0502020204030204" pitchFamily="34" charset="0"/>
              </a:rPr>
              <a:t>Les besoins humanitaires peuvent dépasser les capacités des </a:t>
            </a:r>
            <a:r>
              <a:rPr lang="fr-FR" sz="2100" b="1" dirty="0" smtClean="0">
                <a:latin typeface="Calibri" panose="020F0502020204030204" pitchFamily="34" charset="0"/>
              </a:rPr>
              <a:t>organisations </a:t>
            </a:r>
            <a:r>
              <a:rPr lang="fr-FR" sz="2100" b="1" dirty="0">
                <a:latin typeface="Calibri" panose="020F0502020204030204" pitchFamily="34" charset="0"/>
              </a:rPr>
              <a:t>humanitaires qui, dès lors, peuvent avoir besoin d’un </a:t>
            </a:r>
            <a:r>
              <a:rPr lang="fr-FR" sz="2100" b="1" dirty="0" smtClean="0">
                <a:latin typeface="Calibri" panose="020F0502020204030204" pitchFamily="34" charset="0"/>
              </a:rPr>
              <a:t>soutien </a:t>
            </a:r>
            <a:r>
              <a:rPr lang="fr-FR" sz="2100" b="1" dirty="0">
                <a:latin typeface="Calibri" panose="020F0502020204030204" pitchFamily="34" charset="0"/>
              </a:rPr>
              <a:t>militaire</a:t>
            </a:r>
            <a:endParaRPr lang="en-GB" altLang="en-US" sz="2100" b="1" dirty="0" smtClean="0">
              <a:latin typeface="Calibri" pitchFamily="34" charset="0"/>
            </a:endParaRPr>
          </a:p>
          <a:p>
            <a:pPr algn="l">
              <a:spcBef>
                <a:spcPts val="0"/>
              </a:spcBef>
              <a:buFont typeface="Wingdings" pitchFamily="2" charset="2"/>
              <a:buChar char="ü"/>
            </a:pPr>
            <a:endParaRPr lang="en-GB" altLang="en-US" sz="2100" b="1" dirty="0" smtClean="0">
              <a:latin typeface="Calibri" pitchFamily="34" charset="0"/>
            </a:endParaRPr>
          </a:p>
          <a:p>
            <a:pPr algn="l">
              <a:spcBef>
                <a:spcPts val="0"/>
              </a:spcBef>
              <a:buFont typeface="Wingdings" pitchFamily="2" charset="2"/>
              <a:buChar char="ü"/>
            </a:pPr>
            <a:r>
              <a:rPr lang="en-GB" altLang="en-US" sz="2100" b="1" dirty="0" smtClean="0">
                <a:latin typeface="Calibri" pitchFamily="34" charset="0"/>
              </a:rPr>
              <a:t> </a:t>
            </a:r>
            <a:r>
              <a:rPr lang="fr-FR" sz="2100" b="1" dirty="0">
                <a:latin typeface="Calibri" panose="020F0502020204030204" pitchFamily="34" charset="0"/>
              </a:rPr>
              <a:t>Veiller à ne pas faire cohabiter les centres de coordination humanitaire ou les personnes assurant cette coordination et les centres </a:t>
            </a:r>
            <a:r>
              <a:rPr lang="fr-FR" sz="2100" b="1" dirty="0" smtClean="0">
                <a:latin typeface="Calibri" panose="020F0502020204030204" pitchFamily="34" charset="0"/>
              </a:rPr>
              <a:t>de </a:t>
            </a:r>
            <a:r>
              <a:rPr lang="fr-FR" sz="2100" b="1" dirty="0">
                <a:latin typeface="Calibri" panose="020F0502020204030204" pitchFamily="34" charset="0"/>
              </a:rPr>
              <a:t>coordination militaire</a:t>
            </a:r>
            <a:endParaRPr lang="en-GB" altLang="en-US" sz="2100" b="1" dirty="0" smtClean="0">
              <a:latin typeface="Calibri" pitchFamily="34" charset="0"/>
            </a:endParaRPr>
          </a:p>
          <a:p>
            <a:pPr algn="l">
              <a:spcBef>
                <a:spcPts val="0"/>
              </a:spcBef>
            </a:pPr>
            <a:endParaRPr lang="en-GB" altLang="en-US" sz="2100" b="1" dirty="0" smtClean="0">
              <a:latin typeface="Calibri" pitchFamily="34" charset="0"/>
            </a:endParaRPr>
          </a:p>
          <a:p>
            <a:pPr algn="l">
              <a:spcBef>
                <a:spcPts val="0"/>
              </a:spcBef>
              <a:buFont typeface="Wingdings" pitchFamily="2" charset="2"/>
              <a:buChar char="ü"/>
            </a:pPr>
            <a:r>
              <a:rPr lang="fr-FR" sz="2100" b="1" i="1" dirty="0">
                <a:solidFill>
                  <a:srgbClr val="1C11FF"/>
                </a:solidFill>
                <a:latin typeface="Calibri" panose="020F0502020204030204" pitchFamily="34" charset="0"/>
              </a:rPr>
              <a:t>Collaborer toujours avec le Responsable de la </a:t>
            </a:r>
            <a:r>
              <a:rPr lang="fr-FR" sz="2100" b="1" i="1" dirty="0" err="1">
                <a:solidFill>
                  <a:srgbClr val="1C11FF"/>
                </a:solidFill>
                <a:latin typeface="Calibri" panose="020F0502020204030204" pitchFamily="34" charset="0"/>
              </a:rPr>
              <a:t>CMCoord</a:t>
            </a:r>
            <a:r>
              <a:rPr lang="fr-FR" sz="2100" b="1" i="1" dirty="0">
                <a:solidFill>
                  <a:srgbClr val="1C11FF"/>
                </a:solidFill>
                <a:latin typeface="Calibri" panose="020F0502020204030204" pitchFamily="34" charset="0"/>
              </a:rPr>
              <a:t>-NU, et agir à ses côtés et par son intermédiaire !</a:t>
            </a:r>
            <a:endParaRPr lang="en-US" altLang="en-US" sz="2100" b="1" dirty="0" smtClean="0">
              <a:solidFill>
                <a:srgbClr val="1C11FF"/>
              </a:solidFill>
              <a:latin typeface="Calibri" pitchFamily="34" charset="0"/>
            </a:endParaRPr>
          </a:p>
        </p:txBody>
      </p:sp>
      <p:pic>
        <p:nvPicPr>
          <p:cNvPr id="317444" name="Picture 2" descr="http://www.unocha.org/sites/default/files/OCHA_Category/What%20We%20Do/CoordinationMeeting-AA.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48400" y="1676400"/>
            <a:ext cx="2667000" cy="35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45" name="Rectangle 8"/>
          <p:cNvSpPr>
            <a:spLocks noChangeArrowheads="1"/>
          </p:cNvSpPr>
          <p:nvPr/>
        </p:nvSpPr>
        <p:spPr bwMode="auto">
          <a:xfrm>
            <a:off x="3227825" y="304800"/>
            <a:ext cx="2695610"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en-US" sz="2800" b="1" dirty="0">
                <a:ea typeface="MS PGothic" pitchFamily="34" charset="-128"/>
              </a:rPr>
              <a:t>APPUI MILITAIRE</a:t>
            </a:r>
            <a:endParaRPr lang="en-GB" altLang="en-US" sz="2800" b="1" dirty="0">
              <a:solidFill>
                <a:srgbClr val="000000"/>
              </a:solidFill>
              <a:ea typeface="MS PGothic" pitchFamily="34" charset="-128"/>
            </a:endParaRPr>
          </a:p>
        </p:txBody>
      </p:sp>
      <p:sp>
        <p:nvSpPr>
          <p:cNvPr id="8" name="Rectangle 2"/>
          <p:cNvSpPr txBox="1">
            <a:spLocks noChangeArrowheads="1"/>
          </p:cNvSpPr>
          <p:nvPr/>
        </p:nvSpPr>
        <p:spPr bwMode="auto">
          <a:xfrm>
            <a:off x="577880" y="838200"/>
            <a:ext cx="7949835" cy="457200"/>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r" rtl="0" eaLnBrk="0" fontAlgn="base" hangingPunct="0">
              <a:spcBef>
                <a:spcPct val="0"/>
              </a:spcBef>
              <a:spcAft>
                <a:spcPct val="0"/>
              </a:spcAft>
              <a:defRPr sz="1600">
                <a:solidFill>
                  <a:schemeClr val="tx2"/>
                </a:solidFill>
                <a:latin typeface="+mj-lt"/>
                <a:ea typeface="+mj-ea"/>
                <a:cs typeface="+mj-cs"/>
              </a:defRPr>
            </a:lvl1pPr>
            <a:lvl2pPr algn="r" rtl="0" eaLnBrk="0" fontAlgn="base" hangingPunct="0">
              <a:spcBef>
                <a:spcPct val="0"/>
              </a:spcBef>
              <a:spcAft>
                <a:spcPct val="0"/>
              </a:spcAft>
              <a:defRPr sz="1600">
                <a:solidFill>
                  <a:schemeClr val="tx2"/>
                </a:solidFill>
                <a:latin typeface="Arial" charset="0"/>
                <a:cs typeface="Arial" charset="0"/>
              </a:defRPr>
            </a:lvl2pPr>
            <a:lvl3pPr algn="r" rtl="0" eaLnBrk="0" fontAlgn="base" hangingPunct="0">
              <a:spcBef>
                <a:spcPct val="0"/>
              </a:spcBef>
              <a:spcAft>
                <a:spcPct val="0"/>
              </a:spcAft>
              <a:defRPr sz="1600">
                <a:solidFill>
                  <a:schemeClr val="tx2"/>
                </a:solidFill>
                <a:latin typeface="Arial" charset="0"/>
                <a:cs typeface="Arial" charset="0"/>
              </a:defRPr>
            </a:lvl3pPr>
            <a:lvl4pPr algn="r" rtl="0" eaLnBrk="0" fontAlgn="base" hangingPunct="0">
              <a:spcBef>
                <a:spcPct val="0"/>
              </a:spcBef>
              <a:spcAft>
                <a:spcPct val="0"/>
              </a:spcAft>
              <a:defRPr sz="1600">
                <a:solidFill>
                  <a:schemeClr val="tx2"/>
                </a:solidFill>
                <a:latin typeface="Arial" charset="0"/>
                <a:cs typeface="Arial" charset="0"/>
              </a:defRPr>
            </a:lvl4pPr>
            <a:lvl5pPr algn="r" rtl="0" eaLnBrk="0" fontAlgn="base" hangingPunct="0">
              <a:spcBef>
                <a:spcPct val="0"/>
              </a:spcBef>
              <a:spcAft>
                <a:spcPct val="0"/>
              </a:spcAft>
              <a:defRPr sz="1600">
                <a:solidFill>
                  <a:schemeClr val="tx2"/>
                </a:solidFill>
                <a:latin typeface="Arial" charset="0"/>
                <a:cs typeface="Arial" charset="0"/>
              </a:defRPr>
            </a:lvl5pPr>
            <a:lvl6pPr marL="457200" algn="r" rtl="0" fontAlgn="base">
              <a:spcBef>
                <a:spcPct val="0"/>
              </a:spcBef>
              <a:spcAft>
                <a:spcPct val="0"/>
              </a:spcAft>
              <a:defRPr sz="1600">
                <a:solidFill>
                  <a:schemeClr val="tx2"/>
                </a:solidFill>
                <a:latin typeface="Arial" charset="0"/>
                <a:cs typeface="Arial" charset="0"/>
              </a:defRPr>
            </a:lvl6pPr>
            <a:lvl7pPr marL="914400" algn="r" rtl="0" fontAlgn="base">
              <a:spcBef>
                <a:spcPct val="0"/>
              </a:spcBef>
              <a:spcAft>
                <a:spcPct val="0"/>
              </a:spcAft>
              <a:defRPr sz="1600">
                <a:solidFill>
                  <a:schemeClr val="tx2"/>
                </a:solidFill>
                <a:latin typeface="Arial" charset="0"/>
                <a:cs typeface="Arial" charset="0"/>
              </a:defRPr>
            </a:lvl7pPr>
            <a:lvl8pPr marL="1371600" algn="r" rtl="0" fontAlgn="base">
              <a:spcBef>
                <a:spcPct val="0"/>
              </a:spcBef>
              <a:spcAft>
                <a:spcPct val="0"/>
              </a:spcAft>
              <a:defRPr sz="1600">
                <a:solidFill>
                  <a:schemeClr val="tx2"/>
                </a:solidFill>
                <a:latin typeface="Arial" charset="0"/>
                <a:cs typeface="Arial" charset="0"/>
              </a:defRPr>
            </a:lvl8pPr>
            <a:lvl9pPr marL="1828800" algn="r" rtl="0" fontAlgn="base">
              <a:spcBef>
                <a:spcPct val="0"/>
              </a:spcBef>
              <a:spcAft>
                <a:spcPct val="0"/>
              </a:spcAft>
              <a:defRPr sz="1600">
                <a:solidFill>
                  <a:schemeClr val="tx2"/>
                </a:solidFill>
                <a:latin typeface="Arial" charset="0"/>
                <a:cs typeface="Arial" charset="0"/>
              </a:defRPr>
            </a:lvl9pPr>
          </a:lstStyle>
          <a:p>
            <a:pPr algn="ctr">
              <a:defRPr/>
            </a:pPr>
            <a:r>
              <a:rPr lang="fr-FR" sz="2600" b="1" dirty="0">
                <a:latin typeface="Calibri" panose="020F0502020204030204" pitchFamily="34" charset="0"/>
              </a:rPr>
              <a:t>Interaction avec les militaires/ Impact pour les militaires</a:t>
            </a:r>
            <a:endParaRPr lang="en-US" altLang="en-US" sz="2600" b="1" kern="0" dirty="0" smtClean="0">
              <a:solidFill>
                <a:srgbClr val="000000"/>
              </a:solidFill>
              <a:latin typeface="Calibri" pitchFamily="34" charset="0"/>
            </a:endParaRPr>
          </a:p>
        </p:txBody>
      </p:sp>
      <p:sp>
        <p:nvSpPr>
          <p:cNvPr id="7" name="ZoneTexte 6"/>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9" name="ZoneTexte 8"/>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258</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7" name="Rectangle 2"/>
          <p:cNvSpPr>
            <a:spLocks noGrp="1" noChangeArrowheads="1"/>
          </p:cNvSpPr>
          <p:nvPr>
            <p:ph type="title" idx="4294967295"/>
          </p:nvPr>
        </p:nvSpPr>
        <p:spPr bwMode="auto">
          <a:xfrm>
            <a:off x="2819400" y="823913"/>
            <a:ext cx="3505200" cy="457200"/>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a:r>
              <a:rPr lang="en-US" altLang="en-US" sz="2400" b="1" dirty="0" smtClean="0">
                <a:solidFill>
                  <a:schemeClr val="tx1"/>
                </a:solidFill>
                <a:latin typeface="Calibri" pitchFamily="34" charset="0"/>
              </a:rPr>
              <a:t> ENSEIGNEMENTS TIRÉS</a:t>
            </a:r>
          </a:p>
        </p:txBody>
      </p:sp>
      <p:sp>
        <p:nvSpPr>
          <p:cNvPr id="318468" name="Rectangle 7"/>
          <p:cNvSpPr>
            <a:spLocks noGrp="1" noChangeArrowheads="1"/>
          </p:cNvSpPr>
          <p:nvPr>
            <p:ph type="body" idx="4294967295"/>
          </p:nvPr>
        </p:nvSpPr>
        <p:spPr bwMode="auto">
          <a:xfrm>
            <a:off x="3200400" y="1511300"/>
            <a:ext cx="5943600" cy="5727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714375" lvl="1" indent="-257175">
              <a:lnSpc>
                <a:spcPct val="80000"/>
              </a:lnSpc>
              <a:buFont typeface="Wingdings" pitchFamily="2" charset="2"/>
              <a:buChar char="§"/>
            </a:pPr>
            <a:r>
              <a:rPr lang="fr-FR" sz="1600" b="1" dirty="0">
                <a:latin typeface="Calibri" panose="020F0502020204030204" pitchFamily="34" charset="0"/>
              </a:rPr>
              <a:t>Fondée sur la nature et le contexte de la mission</a:t>
            </a:r>
            <a:endParaRPr lang="en-US" altLang="en-US" sz="1600" b="1" dirty="0" smtClean="0">
              <a:latin typeface="Calibri" pitchFamily="34" charset="0"/>
            </a:endParaRPr>
          </a:p>
          <a:p>
            <a:pPr marL="714375" lvl="1" indent="-257175">
              <a:lnSpc>
                <a:spcPct val="80000"/>
              </a:lnSpc>
              <a:buFont typeface="Wingdings" pitchFamily="2" charset="2"/>
              <a:buChar char="§"/>
            </a:pPr>
            <a:r>
              <a:rPr lang="fr-FR" sz="1600" b="1" dirty="0">
                <a:latin typeface="Calibri" panose="020F0502020204030204" pitchFamily="34" charset="0"/>
              </a:rPr>
              <a:t>De la coopération à la coexistence</a:t>
            </a:r>
            <a:endParaRPr lang="en-US" altLang="en-US" sz="1600" b="1" dirty="0" smtClean="0">
              <a:latin typeface="Calibri" pitchFamily="34" charset="0"/>
            </a:endParaRPr>
          </a:p>
          <a:p>
            <a:pPr marL="714375" lvl="1" indent="-257175">
              <a:lnSpc>
                <a:spcPct val="80000"/>
              </a:lnSpc>
              <a:buFont typeface="Wingdings" pitchFamily="2" charset="2"/>
              <a:buChar char="§"/>
            </a:pPr>
            <a:r>
              <a:rPr lang="fr-FR" sz="1600" b="1" dirty="0">
                <a:solidFill>
                  <a:srgbClr val="1C11FF"/>
                </a:solidFill>
                <a:latin typeface="Calibri" panose="020F0502020204030204" pitchFamily="34" charset="0"/>
              </a:rPr>
              <a:t>Une désescalade du conflit est essentielle</a:t>
            </a:r>
            <a:endParaRPr lang="en-US" altLang="en-US" sz="1600" b="1" dirty="0" smtClean="0">
              <a:solidFill>
                <a:srgbClr val="1C11FF"/>
              </a:solidFill>
              <a:latin typeface="Calibri" pitchFamily="34" charset="0"/>
            </a:endParaRPr>
          </a:p>
          <a:p>
            <a:pPr marL="714375" lvl="1" indent="-257175">
              <a:lnSpc>
                <a:spcPct val="80000"/>
              </a:lnSpc>
              <a:buFont typeface="Wingdings" pitchFamily="2" charset="2"/>
              <a:buChar char="§"/>
            </a:pPr>
            <a:endParaRPr lang="en-US" altLang="en-US" sz="1600" b="1" dirty="0" smtClean="0">
              <a:solidFill>
                <a:srgbClr val="0000FF"/>
              </a:solidFill>
              <a:latin typeface="Calibri" pitchFamily="34" charset="0"/>
            </a:endParaRPr>
          </a:p>
          <a:p>
            <a:pPr marL="714375" lvl="1" indent="-257175">
              <a:lnSpc>
                <a:spcPct val="80000"/>
              </a:lnSpc>
              <a:buFont typeface="Wingdings" pitchFamily="2" charset="2"/>
              <a:buChar char="§"/>
            </a:pPr>
            <a:r>
              <a:rPr lang="fr-FR" sz="1600" b="1" dirty="0">
                <a:solidFill>
                  <a:srgbClr val="1C11FF"/>
                </a:solidFill>
                <a:latin typeface="Calibri" panose="020F0502020204030204" pitchFamily="34" charset="0"/>
              </a:rPr>
              <a:t>Réunions / </a:t>
            </a:r>
            <a:r>
              <a:rPr lang="fr-FR" sz="1600" b="1" dirty="0" smtClean="0">
                <a:solidFill>
                  <a:srgbClr val="1C11FF"/>
                </a:solidFill>
                <a:latin typeface="Calibri" panose="020F0502020204030204" pitchFamily="34" charset="0"/>
              </a:rPr>
              <a:t>Échanges </a:t>
            </a:r>
            <a:r>
              <a:rPr lang="fr-FR" sz="1600" b="1" dirty="0">
                <a:solidFill>
                  <a:srgbClr val="1C11FF"/>
                </a:solidFill>
                <a:latin typeface="Calibri" panose="020F0502020204030204" pitchFamily="34" charset="0"/>
              </a:rPr>
              <a:t>d’informations réguliers</a:t>
            </a:r>
            <a:endParaRPr lang="en-US" altLang="en-US" sz="1600" b="1" dirty="0" smtClean="0">
              <a:solidFill>
                <a:srgbClr val="1C11FF"/>
              </a:solidFill>
              <a:latin typeface="Calibri" pitchFamily="34" charset="0"/>
            </a:endParaRPr>
          </a:p>
          <a:p>
            <a:pPr marL="714375" lvl="1" indent="-257175">
              <a:lnSpc>
                <a:spcPct val="80000"/>
              </a:lnSpc>
              <a:buFont typeface="Wingdings" pitchFamily="2" charset="2"/>
              <a:buChar char="§"/>
            </a:pPr>
            <a:r>
              <a:rPr lang="fr-FR" sz="1600" b="1" dirty="0">
                <a:latin typeface="Calibri" panose="020F0502020204030204" pitchFamily="34" charset="0"/>
              </a:rPr>
              <a:t>Mettre en place un centre de coordination pour les situations de catastrophe naturelle</a:t>
            </a:r>
            <a:endParaRPr lang="en-US" altLang="en-US" sz="1600" b="1" dirty="0" smtClean="0">
              <a:latin typeface="Calibri" pitchFamily="34" charset="0"/>
            </a:endParaRPr>
          </a:p>
          <a:p>
            <a:pPr marL="714375" lvl="1" indent="-257175">
              <a:lnSpc>
                <a:spcPct val="80000"/>
              </a:lnSpc>
              <a:buFont typeface="Wingdings" pitchFamily="2" charset="2"/>
              <a:buChar char="§"/>
            </a:pPr>
            <a:r>
              <a:rPr lang="fr-FR" sz="1600" b="1" dirty="0">
                <a:latin typeface="Calibri" panose="020F0502020204030204" pitchFamily="34" charset="0"/>
              </a:rPr>
              <a:t>Dialogue ouvert et transparent</a:t>
            </a:r>
            <a:endParaRPr lang="en-US" altLang="en-US" sz="1600" b="1" dirty="0" smtClean="0">
              <a:latin typeface="Calibri" pitchFamily="34" charset="0"/>
            </a:endParaRPr>
          </a:p>
          <a:p>
            <a:pPr marL="714375" lvl="1" indent="-257175">
              <a:lnSpc>
                <a:spcPct val="80000"/>
              </a:lnSpc>
              <a:buFont typeface="Wingdings" pitchFamily="2" charset="2"/>
              <a:buChar char="§"/>
            </a:pPr>
            <a:endParaRPr lang="en-US" altLang="en-US" sz="1600" b="1" dirty="0" smtClean="0">
              <a:latin typeface="Calibri" pitchFamily="34" charset="0"/>
            </a:endParaRPr>
          </a:p>
          <a:p>
            <a:pPr marL="714375" lvl="1" indent="-257175">
              <a:lnSpc>
                <a:spcPct val="80000"/>
              </a:lnSpc>
              <a:buFont typeface="Wingdings" pitchFamily="2" charset="2"/>
              <a:buChar char="§"/>
            </a:pPr>
            <a:r>
              <a:rPr lang="fr-FR" sz="1600" b="1" dirty="0" smtClean="0">
                <a:latin typeface="Calibri" panose="020F0502020204030204" pitchFamily="34" charset="0"/>
              </a:rPr>
              <a:t>Non </a:t>
            </a:r>
            <a:r>
              <a:rPr lang="fr-FR" sz="1600" b="1" dirty="0">
                <a:latin typeface="Calibri" panose="020F0502020204030204" pitchFamily="34" charset="0"/>
              </a:rPr>
              <a:t>classifié et ouvert</a:t>
            </a:r>
            <a:endParaRPr lang="en-US" altLang="en-US" sz="1600" b="1" dirty="0" smtClean="0">
              <a:latin typeface="Calibri" pitchFamily="34" charset="0"/>
            </a:endParaRPr>
          </a:p>
          <a:p>
            <a:pPr marL="714375" lvl="1" indent="-257175">
              <a:lnSpc>
                <a:spcPct val="80000"/>
              </a:lnSpc>
              <a:buFont typeface="Wingdings" pitchFamily="2" charset="2"/>
              <a:buChar char="§"/>
            </a:pPr>
            <a:r>
              <a:rPr lang="fr-FR" sz="1600" b="1" dirty="0">
                <a:latin typeface="Calibri" panose="020F0502020204030204" pitchFamily="34" charset="0"/>
              </a:rPr>
              <a:t>Soutien aux capacités analytiques des humanitaires</a:t>
            </a:r>
            <a:endParaRPr lang="en-US" altLang="en-US" sz="1600" b="1" dirty="0" smtClean="0">
              <a:latin typeface="Calibri" pitchFamily="34" charset="0"/>
            </a:endParaRPr>
          </a:p>
          <a:p>
            <a:pPr marL="714375" lvl="1" indent="-257175">
              <a:lnSpc>
                <a:spcPct val="80000"/>
              </a:lnSpc>
              <a:buFont typeface="Wingdings" pitchFamily="2" charset="2"/>
              <a:buChar char="§"/>
            </a:pPr>
            <a:r>
              <a:rPr lang="fr-FR" sz="1600" b="1" dirty="0">
                <a:latin typeface="Calibri" panose="020F0502020204030204" pitchFamily="34" charset="0"/>
              </a:rPr>
              <a:t>Pré-identifier </a:t>
            </a:r>
            <a:r>
              <a:rPr lang="fr-FR" sz="1600" b="1" dirty="0">
                <a:solidFill>
                  <a:srgbClr val="1C11FF"/>
                </a:solidFill>
                <a:latin typeface="Calibri" panose="020F0502020204030204" pitchFamily="34" charset="0"/>
              </a:rPr>
              <a:t>les types d’informations à partager</a:t>
            </a:r>
            <a:endParaRPr lang="en-US" altLang="en-US" sz="1600" b="1" dirty="0" smtClean="0">
              <a:solidFill>
                <a:srgbClr val="1C11FF"/>
              </a:solidFill>
              <a:latin typeface="Calibri" pitchFamily="34" charset="0"/>
            </a:endParaRPr>
          </a:p>
          <a:p>
            <a:pPr marL="714375" lvl="1" indent="-257175">
              <a:lnSpc>
                <a:spcPct val="80000"/>
              </a:lnSpc>
              <a:buFont typeface="Wingdings" pitchFamily="2" charset="2"/>
              <a:buChar char="§"/>
            </a:pPr>
            <a:endParaRPr lang="en-US" altLang="en-US" sz="1600" b="1" dirty="0" smtClean="0">
              <a:latin typeface="Calibri" pitchFamily="34" charset="0"/>
            </a:endParaRPr>
          </a:p>
          <a:p>
            <a:pPr marL="714375" lvl="1" indent="-257175">
              <a:lnSpc>
                <a:spcPct val="80000"/>
              </a:lnSpc>
              <a:buFont typeface="Wingdings" pitchFamily="2" charset="2"/>
              <a:buChar char="§"/>
            </a:pPr>
            <a:r>
              <a:rPr lang="fr-FR" sz="1600" b="1" dirty="0">
                <a:latin typeface="Calibri" panose="020F0502020204030204" pitchFamily="34" charset="0"/>
              </a:rPr>
              <a:t>Mettre en place un système et une méthodologie</a:t>
            </a:r>
            <a:endParaRPr lang="en-US" altLang="en-US" sz="1600" b="1" dirty="0" smtClean="0">
              <a:latin typeface="Calibri" pitchFamily="34" charset="0"/>
            </a:endParaRPr>
          </a:p>
          <a:p>
            <a:pPr marL="714375" lvl="1" indent="-257175">
              <a:lnSpc>
                <a:spcPct val="80000"/>
              </a:lnSpc>
              <a:buFont typeface="Wingdings" pitchFamily="2" charset="2"/>
              <a:buChar char="§"/>
            </a:pPr>
            <a:r>
              <a:rPr lang="fr-FR" sz="1600" b="1" dirty="0">
                <a:latin typeface="Calibri" panose="020F0502020204030204" pitchFamily="34" charset="0"/>
              </a:rPr>
              <a:t>Les militaires doivent privilégier l’assistance indirecte et le soutien infrastructurel</a:t>
            </a:r>
            <a:endParaRPr lang="en-US" altLang="en-US" sz="1600" b="1" dirty="0" smtClean="0">
              <a:latin typeface="Calibri" pitchFamily="34" charset="0"/>
            </a:endParaRPr>
          </a:p>
          <a:p>
            <a:pPr marL="714375" lvl="1" indent="-257175">
              <a:lnSpc>
                <a:spcPct val="80000"/>
              </a:lnSpc>
              <a:buFont typeface="Wingdings" pitchFamily="2" charset="2"/>
              <a:buChar char="§"/>
            </a:pPr>
            <a:r>
              <a:rPr lang="fr-FR" sz="1600" b="1" dirty="0">
                <a:latin typeface="Calibri" panose="020F0502020204030204" pitchFamily="34" charset="0"/>
              </a:rPr>
              <a:t>É</a:t>
            </a:r>
            <a:r>
              <a:rPr lang="fr-FR" sz="1600" b="1" dirty="0" smtClean="0">
                <a:latin typeface="Calibri" panose="020F0502020204030204" pitchFamily="34" charset="0"/>
              </a:rPr>
              <a:t>tablissement </a:t>
            </a:r>
            <a:r>
              <a:rPr lang="fr-FR" sz="1600" b="1" dirty="0">
                <a:latin typeface="Calibri" panose="020F0502020204030204" pitchFamily="34" charset="0"/>
              </a:rPr>
              <a:t>de priorités – par secteur/par zone</a:t>
            </a:r>
            <a:endParaRPr lang="en-US" altLang="en-US" sz="1600" b="1" dirty="0" smtClean="0">
              <a:latin typeface="Calibri" pitchFamily="34" charset="0"/>
            </a:endParaRPr>
          </a:p>
          <a:p>
            <a:pPr marL="714375" lvl="1" indent="-257175">
              <a:lnSpc>
                <a:spcPct val="80000"/>
              </a:lnSpc>
              <a:buFont typeface="Wingdings" pitchFamily="2" charset="2"/>
              <a:buChar char="§"/>
            </a:pPr>
            <a:r>
              <a:rPr lang="fr-FR" sz="1600" b="1" dirty="0">
                <a:latin typeface="Calibri" panose="020F0502020204030204" pitchFamily="34" charset="0"/>
              </a:rPr>
              <a:t>Privilégier l’</a:t>
            </a:r>
            <a:r>
              <a:rPr lang="fr-FR" sz="1600" b="1" dirty="0">
                <a:solidFill>
                  <a:srgbClr val="1C11FF"/>
                </a:solidFill>
                <a:latin typeface="Calibri" panose="020F0502020204030204" pitchFamily="34" charset="0"/>
              </a:rPr>
              <a:t>incitation</a:t>
            </a:r>
            <a:r>
              <a:rPr lang="fr-FR" sz="1600" b="1" dirty="0">
                <a:latin typeface="Calibri" panose="020F0502020204030204" pitchFamily="34" charset="0"/>
              </a:rPr>
              <a:t> plutôt que l’</a:t>
            </a:r>
            <a:r>
              <a:rPr lang="fr-FR" sz="1600" b="1" dirty="0">
                <a:solidFill>
                  <a:srgbClr val="8F0000"/>
                </a:solidFill>
                <a:latin typeface="Calibri" panose="020F0502020204030204" pitchFamily="34" charset="0"/>
              </a:rPr>
              <a:t>offre</a:t>
            </a:r>
            <a:r>
              <a:rPr lang="fr-FR" sz="1600" b="1" dirty="0">
                <a:latin typeface="Calibri" panose="020F0502020204030204" pitchFamily="34" charset="0"/>
              </a:rPr>
              <a:t> (autrement dit, privilégier la demande</a:t>
            </a:r>
            <a:r>
              <a:rPr lang="fr-FR" sz="1600" b="1" dirty="0"/>
              <a:t>)</a:t>
            </a:r>
            <a:endParaRPr lang="en-US" altLang="en-US" sz="1600" b="1" dirty="0" smtClean="0">
              <a:latin typeface="Calibri" pitchFamily="34" charset="0"/>
            </a:endParaRPr>
          </a:p>
          <a:p>
            <a:pPr marL="714375" lvl="1" indent="-257175">
              <a:lnSpc>
                <a:spcPct val="80000"/>
              </a:lnSpc>
              <a:buFont typeface="Wingdings" pitchFamily="2" charset="2"/>
              <a:buNone/>
            </a:pPr>
            <a:endParaRPr lang="en-US" altLang="en-US" sz="1800" b="1" dirty="0" smtClean="0">
              <a:latin typeface="Calibri" pitchFamily="34" charset="0"/>
            </a:endParaRPr>
          </a:p>
          <a:p>
            <a:pPr>
              <a:lnSpc>
                <a:spcPct val="80000"/>
              </a:lnSpc>
              <a:buFont typeface="Wingdings" pitchFamily="2" charset="2"/>
              <a:buChar char="§"/>
            </a:pPr>
            <a:endParaRPr lang="en-US" altLang="en-US" sz="1800" b="1" dirty="0" smtClean="0">
              <a:latin typeface="Calibri" pitchFamily="34" charset="0"/>
            </a:endParaRPr>
          </a:p>
        </p:txBody>
      </p:sp>
      <p:sp>
        <p:nvSpPr>
          <p:cNvPr id="318469" name="Rectangle 8"/>
          <p:cNvSpPr>
            <a:spLocks noChangeArrowheads="1"/>
          </p:cNvSpPr>
          <p:nvPr/>
        </p:nvSpPr>
        <p:spPr bwMode="auto">
          <a:xfrm>
            <a:off x="2778125" y="304800"/>
            <a:ext cx="3622675"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GB" altLang="en-US" sz="2800" b="1" dirty="0">
                <a:ea typeface="MS PGothic" pitchFamily="34" charset="-128"/>
              </a:rPr>
              <a:t>APPUI MILITAIRE</a:t>
            </a:r>
            <a:endParaRPr lang="en-GB" altLang="en-US" sz="2800" b="1" dirty="0">
              <a:solidFill>
                <a:srgbClr val="000000"/>
              </a:solidFill>
              <a:ea typeface="MS PGothic" pitchFamily="34" charset="-128"/>
            </a:endParaRPr>
          </a:p>
        </p:txBody>
      </p:sp>
      <p:sp>
        <p:nvSpPr>
          <p:cNvPr id="2" name="Rectangle 1"/>
          <p:cNvSpPr/>
          <p:nvPr/>
        </p:nvSpPr>
        <p:spPr>
          <a:xfrm>
            <a:off x="0" y="1511300"/>
            <a:ext cx="1531188" cy="292644"/>
          </a:xfrm>
          <a:prstGeom prst="rect">
            <a:avLst/>
          </a:prstGeom>
        </p:spPr>
        <p:txBody>
          <a:bodyPr wrap="none">
            <a:spAutoFit/>
          </a:bodyPr>
          <a:lstStyle/>
          <a:p>
            <a:pPr marL="812800" indent="-812800" eaLnBrk="0" hangingPunct="0">
              <a:lnSpc>
                <a:spcPct val="80000"/>
              </a:lnSpc>
              <a:spcBef>
                <a:spcPct val="20000"/>
              </a:spcBef>
              <a:defRPr/>
            </a:pPr>
            <a:r>
              <a:rPr lang="en-US" altLang="en-US" sz="1600" b="1" kern="0" dirty="0">
                <a:solidFill>
                  <a:srgbClr val="000000"/>
                </a:solidFill>
                <a:ea typeface="MS PGothic" pitchFamily="34" charset="-128"/>
                <a:sym typeface="Wingdings" pitchFamily="2" charset="2"/>
              </a:rPr>
              <a:t> </a:t>
            </a:r>
            <a:r>
              <a:rPr lang="en-US" altLang="en-US" sz="1600" b="1" kern="0" dirty="0">
                <a:solidFill>
                  <a:srgbClr val="000000"/>
                </a:solidFill>
                <a:ea typeface="MS PGothic" pitchFamily="34" charset="-128"/>
              </a:rPr>
              <a:t>Coordination</a:t>
            </a:r>
          </a:p>
        </p:txBody>
      </p:sp>
      <p:sp>
        <p:nvSpPr>
          <p:cNvPr id="3" name="Rectangle 2"/>
          <p:cNvSpPr/>
          <p:nvPr/>
        </p:nvSpPr>
        <p:spPr>
          <a:xfrm>
            <a:off x="0" y="2468875"/>
            <a:ext cx="3748088" cy="292644"/>
          </a:xfrm>
          <a:prstGeom prst="rect">
            <a:avLst/>
          </a:prstGeom>
        </p:spPr>
        <p:txBody>
          <a:bodyPr>
            <a:spAutoFit/>
          </a:bodyPr>
          <a:lstStyle/>
          <a:p>
            <a:pPr marL="812800" indent="-812800" eaLnBrk="0" hangingPunct="0">
              <a:lnSpc>
                <a:spcPct val="80000"/>
              </a:lnSpc>
              <a:spcBef>
                <a:spcPct val="20000"/>
              </a:spcBef>
              <a:defRPr/>
            </a:pPr>
            <a:r>
              <a:rPr lang="en-US" altLang="en-US" sz="1600" b="1" kern="0" dirty="0">
                <a:solidFill>
                  <a:srgbClr val="000000"/>
                </a:solidFill>
                <a:ea typeface="MS PGothic" pitchFamily="34" charset="-128"/>
                <a:sym typeface="Wingdings" pitchFamily="2" charset="2"/>
              </a:rPr>
              <a:t></a:t>
            </a:r>
            <a:r>
              <a:rPr lang="en-US" altLang="en-US" sz="1600" b="1" kern="0" dirty="0">
                <a:solidFill>
                  <a:srgbClr val="000000"/>
                </a:solidFill>
                <a:ea typeface="MS PGothic" pitchFamily="34" charset="-128"/>
              </a:rPr>
              <a:t> </a:t>
            </a:r>
            <a:r>
              <a:rPr lang="fr-FR" sz="1600" b="1" dirty="0"/>
              <a:t>Régulariser la coordination  Dialoguer</a:t>
            </a:r>
            <a:endParaRPr lang="en-US" altLang="en-US" sz="1600" b="1" kern="0" dirty="0">
              <a:solidFill>
                <a:srgbClr val="000000"/>
              </a:solidFill>
              <a:ea typeface="MS PGothic" pitchFamily="34" charset="-128"/>
            </a:endParaRPr>
          </a:p>
        </p:txBody>
      </p:sp>
      <p:sp>
        <p:nvSpPr>
          <p:cNvPr id="4" name="Rectangle 3"/>
          <p:cNvSpPr/>
          <p:nvPr/>
        </p:nvSpPr>
        <p:spPr>
          <a:xfrm>
            <a:off x="0" y="3697835"/>
            <a:ext cx="3962400" cy="491160"/>
          </a:xfrm>
          <a:prstGeom prst="rect">
            <a:avLst/>
          </a:prstGeom>
        </p:spPr>
        <p:txBody>
          <a:bodyPr>
            <a:spAutoFit/>
          </a:bodyPr>
          <a:lstStyle/>
          <a:p>
            <a:pPr marL="269875" indent="-269875" eaLnBrk="0" hangingPunct="0">
              <a:lnSpc>
                <a:spcPct val="80000"/>
              </a:lnSpc>
              <a:spcBef>
                <a:spcPct val="20000"/>
              </a:spcBef>
              <a:defRPr/>
            </a:pPr>
            <a:r>
              <a:rPr lang="en-US" altLang="en-US" sz="1600" b="1" kern="0" dirty="0">
                <a:solidFill>
                  <a:srgbClr val="000000"/>
                </a:solidFill>
                <a:ea typeface="MS PGothic" pitchFamily="34" charset="-128"/>
                <a:sym typeface="Wingdings" pitchFamily="2" charset="2"/>
              </a:rPr>
              <a:t></a:t>
            </a:r>
            <a:r>
              <a:rPr lang="en-US" altLang="en-US" sz="1600" b="1" kern="0" dirty="0">
                <a:solidFill>
                  <a:srgbClr val="000000"/>
                </a:solidFill>
                <a:ea typeface="MS PGothic" pitchFamily="34" charset="-128"/>
              </a:rPr>
              <a:t> </a:t>
            </a:r>
            <a:r>
              <a:rPr lang="fr-FR" sz="1600" b="1" dirty="0"/>
              <a:t>L’échange </a:t>
            </a:r>
            <a:r>
              <a:rPr lang="fr-FR" sz="1600" b="1" dirty="0" smtClean="0"/>
              <a:t>d’informations </a:t>
            </a:r>
            <a:br>
              <a:rPr lang="fr-FR" sz="1600" b="1" dirty="0" smtClean="0"/>
            </a:br>
            <a:r>
              <a:rPr lang="fr-FR" sz="1600" b="1" dirty="0" smtClean="0"/>
              <a:t>en tant que fondement</a:t>
            </a:r>
            <a:endParaRPr lang="en-US" altLang="en-US" sz="1600" b="1" kern="0" dirty="0">
              <a:solidFill>
                <a:srgbClr val="000000"/>
              </a:solidFill>
              <a:ea typeface="MS PGothic" pitchFamily="34" charset="-128"/>
            </a:endParaRPr>
          </a:p>
        </p:txBody>
      </p:sp>
      <p:sp>
        <p:nvSpPr>
          <p:cNvPr id="5" name="Rectangle 4"/>
          <p:cNvSpPr/>
          <p:nvPr/>
        </p:nvSpPr>
        <p:spPr>
          <a:xfrm>
            <a:off x="0" y="4581150"/>
            <a:ext cx="3783013" cy="535531"/>
          </a:xfrm>
          <a:prstGeom prst="rect">
            <a:avLst/>
          </a:prstGeom>
        </p:spPr>
        <p:txBody>
          <a:bodyPr>
            <a:spAutoFit/>
          </a:bodyPr>
          <a:lstStyle/>
          <a:p>
            <a:pPr marL="269875" indent="-269875" eaLnBrk="0" hangingPunct="0">
              <a:lnSpc>
                <a:spcPct val="80000"/>
              </a:lnSpc>
              <a:spcBef>
                <a:spcPct val="20000"/>
              </a:spcBef>
              <a:defRPr/>
            </a:pPr>
            <a:r>
              <a:rPr lang="en-US" altLang="en-US" sz="1800" b="1" kern="0" dirty="0">
                <a:solidFill>
                  <a:srgbClr val="000000"/>
                </a:solidFill>
                <a:ea typeface="MS PGothic" pitchFamily="34" charset="-128"/>
                <a:sym typeface="Wingdings" pitchFamily="2" charset="2"/>
              </a:rPr>
              <a:t></a:t>
            </a:r>
            <a:r>
              <a:rPr lang="en-US" altLang="en-US" sz="1800" b="1" kern="0" dirty="0">
                <a:solidFill>
                  <a:srgbClr val="000000"/>
                </a:solidFill>
                <a:ea typeface="MS PGothic" pitchFamily="34" charset="-128"/>
              </a:rPr>
              <a:t> </a:t>
            </a:r>
            <a:r>
              <a:rPr lang="fr-FR" sz="1600" b="1" dirty="0"/>
              <a:t>Répartition des tâches militaires et validation</a:t>
            </a:r>
            <a:endParaRPr lang="en-US" altLang="en-US" sz="1600" b="1" dirty="0"/>
          </a:p>
        </p:txBody>
      </p:sp>
      <p:sp>
        <p:nvSpPr>
          <p:cNvPr id="10" name="ZoneTexte 9"/>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11" name="ZoneTexte 10"/>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259</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Rectangle 4"/>
          <p:cNvSpPr>
            <a:spLocks noChangeArrowheads="1"/>
          </p:cNvSpPr>
          <p:nvPr/>
        </p:nvSpPr>
        <p:spPr bwMode="auto">
          <a:xfrm>
            <a:off x="2094077" y="259943"/>
            <a:ext cx="529452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en-US" sz="2800" b="1" dirty="0" smtClean="0">
                <a:solidFill>
                  <a:srgbClr val="000000"/>
                </a:solidFill>
                <a:latin typeface="Arial" pitchFamily="34" charset="0"/>
              </a:rPr>
              <a:t>PRINCIPES DE LA CIMIC-NU</a:t>
            </a:r>
            <a:endParaRPr lang="en-US" altLang="en-US" sz="2800" b="1" dirty="0">
              <a:solidFill>
                <a:srgbClr val="000000"/>
              </a:solidFill>
              <a:latin typeface="Arial" pitchFamily="34" charset="0"/>
            </a:endParaRPr>
          </a:p>
        </p:txBody>
      </p:sp>
      <p:sp>
        <p:nvSpPr>
          <p:cNvPr id="82948" name="Rectangle 5"/>
          <p:cNvSpPr>
            <a:spLocks noChangeArrowheads="1"/>
          </p:cNvSpPr>
          <p:nvPr/>
        </p:nvSpPr>
        <p:spPr bwMode="auto">
          <a:xfrm>
            <a:off x="2689093" y="838200"/>
            <a:ext cx="3803157" cy="52322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fr-CH" altLang="en-US" sz="2800" b="1" dirty="0" smtClean="0">
                <a:solidFill>
                  <a:srgbClr val="000000"/>
                </a:solidFill>
              </a:rPr>
              <a:t>Principes fondamentaux</a:t>
            </a:r>
            <a:endParaRPr lang="fr-CH" altLang="en-US" sz="2800" b="1" dirty="0">
              <a:solidFill>
                <a:srgbClr val="000000"/>
              </a:solidFill>
            </a:endParaRPr>
          </a:p>
        </p:txBody>
      </p:sp>
      <p:sp>
        <p:nvSpPr>
          <p:cNvPr id="82949" name="Rectangle 3"/>
          <p:cNvSpPr txBox="1">
            <a:spLocks noChangeArrowheads="1"/>
          </p:cNvSpPr>
          <p:nvPr/>
        </p:nvSpPr>
        <p:spPr bwMode="auto">
          <a:xfrm>
            <a:off x="0" y="1547155"/>
            <a:ext cx="9144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541338" indent="-541338" eaLnBrk="0" hangingPunct="0">
              <a:defRPr sz="2000">
                <a:solidFill>
                  <a:schemeClr val="tx1"/>
                </a:solidFill>
                <a:latin typeface="Calibri" pitchFamily="34" charset="0"/>
                <a:cs typeface="Arial" pitchFamily="34" charset="0"/>
              </a:defRPr>
            </a:lvl1pPr>
            <a:lvl2pPr marL="998538" indent="-541338"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105000"/>
              </a:lnSpc>
              <a:spcBef>
                <a:spcPct val="80000"/>
              </a:spcBef>
              <a:buClr>
                <a:srgbClr val="0000FF"/>
              </a:buClr>
              <a:buSzPct val="80000"/>
              <a:buFont typeface="Wingdings" pitchFamily="2" charset="2"/>
              <a:buChar char="ð"/>
            </a:pPr>
            <a:r>
              <a:rPr lang="fr-FR" sz="2400" b="1" dirty="0" smtClean="0">
                <a:solidFill>
                  <a:srgbClr val="1105FF"/>
                </a:solidFill>
              </a:rPr>
              <a:t>Compréhension </a:t>
            </a:r>
            <a:r>
              <a:rPr lang="fr-FR" sz="2400" b="1" dirty="0">
                <a:solidFill>
                  <a:srgbClr val="1105FF"/>
                </a:solidFill>
              </a:rPr>
              <a:t>importante de l’action civile </a:t>
            </a:r>
            <a:r>
              <a:rPr lang="fr-FR" sz="2400" b="1" dirty="0"/>
              <a:t>concernant le contexte stratégique, politique et social global, et les moyens par lesquels les </a:t>
            </a:r>
            <a:r>
              <a:rPr lang="fr-FR" sz="2400" b="1" dirty="0">
                <a:solidFill>
                  <a:srgbClr val="1105FF"/>
                </a:solidFill>
              </a:rPr>
              <a:t>acteurs militaires peuvent apporter une contribution constructive</a:t>
            </a:r>
            <a:endParaRPr lang="en-US" altLang="ja-JP" sz="2400" b="1" dirty="0">
              <a:solidFill>
                <a:srgbClr val="1105FF"/>
              </a:solidFill>
              <a:ea typeface="MS PGothic" pitchFamily="34" charset="-128"/>
            </a:endParaRPr>
          </a:p>
          <a:p>
            <a:pPr>
              <a:lnSpc>
                <a:spcPct val="105000"/>
              </a:lnSpc>
              <a:spcBef>
                <a:spcPct val="80000"/>
              </a:spcBef>
              <a:buSzPct val="80000"/>
              <a:buFont typeface="Wingdings" pitchFamily="2" charset="2"/>
              <a:buChar char="ð"/>
            </a:pPr>
            <a:r>
              <a:rPr lang="fr-FR" sz="2400" b="1" dirty="0"/>
              <a:t>La coordination opérationnelle et tactique, par les officiers de la CIMIC-NU, avec les composantes policière et civile, devrait </a:t>
            </a:r>
            <a:r>
              <a:rPr lang="fr-FR" sz="2400" b="1" dirty="0">
                <a:solidFill>
                  <a:srgbClr val="1105FF"/>
                </a:solidFill>
              </a:rPr>
              <a:t>servir les objectifs de la </a:t>
            </a:r>
            <a:r>
              <a:rPr lang="fr-FR" sz="2400" b="1" dirty="0" smtClean="0">
                <a:solidFill>
                  <a:srgbClr val="1105FF"/>
                </a:solidFill>
              </a:rPr>
              <a:t>mission</a:t>
            </a:r>
            <a:endParaRPr lang="en-US" altLang="ja-JP" sz="2800" b="1" dirty="0">
              <a:solidFill>
                <a:srgbClr val="000000"/>
              </a:solidFill>
              <a:ea typeface="MS PGothic" pitchFamily="34" charset="-128"/>
            </a:endParaRPr>
          </a:p>
          <a:p>
            <a:pPr>
              <a:buFont typeface="Wingdings" pitchFamily="2" charset="2"/>
              <a:buChar char="F"/>
            </a:pPr>
            <a:endParaRPr lang="fr-FR" sz="2400" dirty="0" smtClean="0"/>
          </a:p>
          <a:p>
            <a:pPr>
              <a:buFont typeface="Wingdings" pitchFamily="2" charset="2"/>
              <a:buChar char="F"/>
            </a:pPr>
            <a:r>
              <a:rPr lang="fr-FR" sz="2400" dirty="0" smtClean="0"/>
              <a:t>Contribuer </a:t>
            </a:r>
            <a:r>
              <a:rPr lang="fr-FR" sz="2400" dirty="0"/>
              <a:t>à une situation finale acceptée de tous, sur la base du mandat </a:t>
            </a:r>
            <a:endParaRPr lang="en-GB" altLang="ja-JP" sz="2400" dirty="0">
              <a:solidFill>
                <a:srgbClr val="000000"/>
              </a:solidFill>
              <a:ea typeface="MS PGothic" pitchFamily="34" charset="-128"/>
            </a:endParaRPr>
          </a:p>
          <a:p>
            <a:pPr>
              <a:buFont typeface="Wingdings" pitchFamily="2" charset="2"/>
              <a:buChar char="F"/>
            </a:pPr>
            <a:r>
              <a:rPr lang="fr-FR" sz="2400" dirty="0"/>
              <a:t>Coordination conforme aux principes humanitaires</a:t>
            </a:r>
            <a:endParaRPr lang="en-US" altLang="en-US" sz="2400" b="1" dirty="0">
              <a:solidFill>
                <a:srgbClr val="000000"/>
              </a:solidFill>
              <a:ea typeface="MS PGothic" pitchFamily="34" charset="-128"/>
            </a:endParaRPr>
          </a:p>
        </p:txBody>
      </p:sp>
      <p:sp>
        <p:nvSpPr>
          <p:cNvPr id="6" name="ZoneTexte 5"/>
          <p:cNvSpPr txBox="1"/>
          <p:nvPr/>
        </p:nvSpPr>
        <p:spPr>
          <a:xfrm>
            <a:off x="610239" y="-3805"/>
            <a:ext cx="8608766"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7" name="ZoneTexte 6"/>
          <p:cNvSpPr txBox="1"/>
          <p:nvPr/>
        </p:nvSpPr>
        <p:spPr>
          <a:xfrm flipH="1">
            <a:off x="577880"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89806"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26</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ChangeArrowheads="1"/>
          </p:cNvSpPr>
          <p:nvPr>
            <p:ph type="title" idx="4294967295"/>
          </p:nvPr>
        </p:nvSpPr>
        <p:spPr bwMode="auto">
          <a:xfrm>
            <a:off x="2362200" y="274638"/>
            <a:ext cx="4419600" cy="563562"/>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r>
              <a:rPr lang="en-US" altLang="en-US" sz="2800" b="1" dirty="0" smtClean="0">
                <a:solidFill>
                  <a:schemeClr val="tx1"/>
                </a:solidFill>
                <a:latin typeface="Calibri" pitchFamily="34" charset="0"/>
              </a:rPr>
              <a:t>RÉSUMÉ</a:t>
            </a:r>
          </a:p>
        </p:txBody>
      </p:sp>
      <p:sp>
        <p:nvSpPr>
          <p:cNvPr id="319491" name="Rectangle 37"/>
          <p:cNvSpPr>
            <a:spLocks noGrp="1" noChangeArrowheads="1"/>
          </p:cNvSpPr>
          <p:nvPr>
            <p:ph idx="4294967295"/>
          </p:nvPr>
        </p:nvSpPr>
        <p:spPr bwMode="auto">
          <a:xfrm>
            <a:off x="304800" y="1219200"/>
            <a:ext cx="8839200" cy="44196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Clr>
                <a:srgbClr val="3366FF"/>
              </a:buClr>
              <a:buSzPct val="200000"/>
              <a:buFont typeface="Webdings" pitchFamily="18" charset="2"/>
              <a:buChar char=""/>
            </a:pPr>
            <a:r>
              <a:rPr lang="fr-FR" sz="2400" b="1" dirty="0">
                <a:latin typeface="Calibri" panose="020F0502020204030204" pitchFamily="34" charset="0"/>
              </a:rPr>
              <a:t>La coordination entre les organisations humanitaires et les militaires est tout à fait essentielle à la réussite du processus complexe des secours d’urgence après une catastrophe.</a:t>
            </a:r>
            <a:endParaRPr lang="en-US" altLang="en-US" sz="2400" b="1" dirty="0" smtClean="0">
              <a:latin typeface="Calibri" pitchFamily="34" charset="0"/>
            </a:endParaRPr>
          </a:p>
          <a:p>
            <a:pPr>
              <a:buClr>
                <a:srgbClr val="3366FF"/>
              </a:buClr>
              <a:buSzPct val="200000"/>
              <a:buFont typeface="Webdings" pitchFamily="18" charset="2"/>
              <a:buChar char=""/>
            </a:pPr>
            <a:endParaRPr lang="en-US" altLang="en-US" sz="2400" b="1" dirty="0" smtClean="0">
              <a:latin typeface="Calibri" pitchFamily="34" charset="0"/>
            </a:endParaRPr>
          </a:p>
          <a:p>
            <a:pPr>
              <a:buClr>
                <a:srgbClr val="3366FF"/>
              </a:buClr>
              <a:buSzPct val="200000"/>
              <a:buFont typeface="Webdings" pitchFamily="18" charset="2"/>
              <a:buChar char=""/>
            </a:pPr>
            <a:r>
              <a:rPr lang="fr-FR" sz="2400" b="1" dirty="0">
                <a:latin typeface="Calibri" panose="020F0502020204030204" pitchFamily="34" charset="0"/>
              </a:rPr>
              <a:t>Les officiers de la CIMIC-NU et les responsables de la </a:t>
            </a:r>
            <a:r>
              <a:rPr lang="fr-FR" sz="2400" b="1" dirty="0" err="1">
                <a:latin typeface="Calibri" panose="020F0502020204030204" pitchFamily="34" charset="0"/>
              </a:rPr>
              <a:t>CMCoord</a:t>
            </a:r>
            <a:r>
              <a:rPr lang="fr-FR" sz="2400" b="1" dirty="0">
                <a:latin typeface="Calibri" panose="020F0502020204030204" pitchFamily="34" charset="0"/>
              </a:rPr>
              <a:t>-NU doivent collaborer étroitement et partager leurs informations dans les situations d’urgence complexes, après une catastrophe.</a:t>
            </a:r>
            <a:endParaRPr lang="en-US" altLang="en-US" sz="2400" b="1" dirty="0" smtClean="0">
              <a:latin typeface="Calibri" pitchFamily="34" charset="0"/>
            </a:endParaRPr>
          </a:p>
          <a:p>
            <a:pPr>
              <a:buClr>
                <a:srgbClr val="3366FF"/>
              </a:buClr>
              <a:buSzPct val="200000"/>
              <a:buFont typeface="Webdings" pitchFamily="18" charset="2"/>
              <a:buChar char=""/>
            </a:pPr>
            <a:endParaRPr lang="en-US" altLang="en-US" sz="2400" b="1" dirty="0" smtClean="0">
              <a:latin typeface="Calibri" pitchFamily="34" charset="0"/>
            </a:endParaRPr>
          </a:p>
          <a:p>
            <a:pPr>
              <a:buClr>
                <a:srgbClr val="3366FF"/>
              </a:buClr>
              <a:buSzPct val="200000"/>
              <a:buFont typeface="Webdings" pitchFamily="18" charset="2"/>
              <a:buChar char=""/>
            </a:pPr>
            <a:r>
              <a:rPr lang="fr-FR" sz="2400" b="1" dirty="0">
                <a:latin typeface="Calibri" panose="020F0502020204030204" pitchFamily="34" charset="0"/>
              </a:rPr>
              <a:t>Les ressources et les capacités militaires doivent être utilisées pour appuyer la communauté humanitaire et ne doivent pas être au premier plan, en l’occurrence.</a:t>
            </a:r>
            <a:endParaRPr lang="en-US" altLang="en-US" sz="2400" b="1" dirty="0" smtClean="0">
              <a:latin typeface="Calibri" pitchFamily="34" charset="0"/>
            </a:endParaRPr>
          </a:p>
          <a:p>
            <a:pPr>
              <a:buClr>
                <a:srgbClr val="3366FF"/>
              </a:buClr>
              <a:buSzPct val="200000"/>
              <a:buFont typeface="Webdings" pitchFamily="18" charset="2"/>
              <a:buChar char=""/>
            </a:pPr>
            <a:endParaRPr lang="en-GB" altLang="en-US" sz="2400" b="1" dirty="0" smtClean="0">
              <a:latin typeface="Calibri" pitchFamily="34" charset="0"/>
            </a:endParaRPr>
          </a:p>
          <a:p>
            <a:pPr lvl="1">
              <a:buClr>
                <a:schemeClr val="tx1"/>
              </a:buClr>
              <a:buSzPct val="80000"/>
              <a:buFont typeface="Wingdings" pitchFamily="2" charset="2"/>
              <a:buChar char="§"/>
            </a:pPr>
            <a:endParaRPr lang="en-US" altLang="en-US" sz="2400" b="1" dirty="0" smtClean="0">
              <a:latin typeface="Calibri" pitchFamily="34" charset="0"/>
            </a:endParaRPr>
          </a:p>
          <a:p>
            <a:pPr>
              <a:buClr>
                <a:srgbClr val="3366FF"/>
              </a:buClr>
              <a:buSzPct val="200000"/>
              <a:buFont typeface="Webdings" pitchFamily="18" charset="2"/>
              <a:buNone/>
            </a:pPr>
            <a:endParaRPr lang="en-US" altLang="en-US" sz="2400" b="1" dirty="0" smtClean="0">
              <a:latin typeface="Calibri" pitchFamily="34" charset="0"/>
            </a:endParaRPr>
          </a:p>
        </p:txBody>
      </p:sp>
      <p:sp>
        <p:nvSpPr>
          <p:cNvPr id="5" name="ZoneTexte 4"/>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6" name="ZoneTexte 5"/>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260</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19300" y="2133600"/>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defRPr/>
            </a:pPr>
            <a:r>
              <a:rPr lang="en-US" sz="4400" smtClean="0">
                <a:solidFill>
                  <a:srgbClr val="FFFFFF"/>
                </a:solidFill>
              </a:rPr>
              <a:t>QUESTIONS?</a:t>
            </a:r>
          </a:p>
        </p:txBody>
      </p:sp>
      <p:sp>
        <p:nvSpPr>
          <p:cNvPr id="4" name="ZoneTexte 3"/>
          <p:cNvSpPr txBox="1"/>
          <p:nvPr/>
        </p:nvSpPr>
        <p:spPr>
          <a:xfrm>
            <a:off x="1805" y="322"/>
            <a:ext cx="9118955" cy="323165"/>
          </a:xfrm>
          <a:prstGeom prst="rect">
            <a:avLst/>
          </a:prstGeom>
          <a:solidFill>
            <a:srgbClr val="0000FF"/>
          </a:solidFill>
        </p:spPr>
        <p:txBody>
          <a:bodyPr wrap="square" rtlCol="0">
            <a:spAutoFit/>
          </a:bodyPr>
          <a:lstStyle/>
          <a:p>
            <a:pPr algn="r"/>
            <a:r>
              <a:rPr lang="fr-FR" sz="1500" b="1" dirty="0">
                <a:solidFill>
                  <a:schemeClr val="bg1"/>
                </a:solidFill>
              </a:rPr>
              <a:t>Module </a:t>
            </a:r>
            <a:r>
              <a:rPr lang="fr-FR" sz="1500" b="1" dirty="0" smtClean="0">
                <a:solidFill>
                  <a:schemeClr val="bg1"/>
                </a:solidFill>
              </a:rPr>
              <a:t>additionnel : La CIMIC-NU et les domaines fondamentaux du maintien de la paix </a:t>
            </a:r>
            <a:r>
              <a:rPr lang="fr-FR" sz="1500" b="1" dirty="0">
                <a:solidFill>
                  <a:schemeClr val="bg1"/>
                </a:solidFill>
              </a:rPr>
              <a:t>– Unité </a:t>
            </a:r>
            <a:r>
              <a:rPr lang="fr-FR" sz="1500" b="1" dirty="0" smtClean="0">
                <a:solidFill>
                  <a:schemeClr val="bg1"/>
                </a:solidFill>
              </a:rPr>
              <a:t>1</a:t>
            </a:r>
            <a:r>
              <a:rPr lang="fr-FR" sz="1500" b="1" dirty="0">
                <a:solidFill>
                  <a:schemeClr val="bg1"/>
                </a:solidFill>
              </a:rPr>
              <a:t> : </a:t>
            </a:r>
            <a:r>
              <a:rPr lang="fr-FR" sz="1500" b="1" dirty="0" smtClean="0">
                <a:solidFill>
                  <a:schemeClr val="bg1"/>
                </a:solidFill>
              </a:rPr>
              <a:t>PARTAGE</a:t>
            </a:r>
            <a:endParaRPr lang="fr-CH" sz="1500" b="1" dirty="0">
              <a:solidFill>
                <a:schemeClr val="bg1"/>
              </a:solidFill>
            </a:endParaRPr>
          </a:p>
        </p:txBody>
      </p:sp>
      <p:sp>
        <p:nvSpPr>
          <p:cNvPr id="5" name="ZoneTexte 4"/>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56395"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261</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GB" altLang="en-US" sz="1800">
              <a:solidFill>
                <a:srgbClr val="000000"/>
              </a:solidFill>
              <a:latin typeface="Arial" pitchFamily="34" charset="0"/>
            </a:endParaRPr>
          </a:p>
        </p:txBody>
      </p:sp>
      <p:sp>
        <p:nvSpPr>
          <p:cNvPr id="321539"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en-US" sz="4400" b="1">
                <a:solidFill>
                  <a:srgbClr val="FFFFFF"/>
                </a:solidFill>
                <a:latin typeface="Century Gothic" pitchFamily="34" charset="0"/>
              </a:rPr>
              <a:t> </a:t>
            </a:r>
          </a:p>
          <a:p>
            <a:pPr algn="ctr" eaLnBrk="1" hangingPunct="1">
              <a:spcBef>
                <a:spcPct val="50000"/>
              </a:spcBef>
            </a:pPr>
            <a:endParaRPr lang="en-US" altLang="en-US" sz="4400" b="1">
              <a:solidFill>
                <a:srgbClr val="FFFFFF"/>
              </a:solidFill>
              <a:latin typeface="Century Gothic"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321541" name="Rectangle 10"/>
          <p:cNvSpPr>
            <a:spLocks noChangeArrowheads="1"/>
          </p:cNvSpPr>
          <p:nvPr/>
        </p:nvSpPr>
        <p:spPr bwMode="auto">
          <a:xfrm>
            <a:off x="1133475" y="3189288"/>
            <a:ext cx="6867525" cy="284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40000"/>
              </a:lnSpc>
              <a:buClr>
                <a:srgbClr val="FFFFFF"/>
              </a:buClr>
              <a:buSzPct val="80000"/>
              <a:buFont typeface="Wingdings" pitchFamily="2" charset="2"/>
              <a:buNone/>
            </a:pPr>
            <a:r>
              <a:rPr lang="fr-CH" sz="2400" b="1" dirty="0"/>
              <a:t>LA PROTECTION DES CIVILS </a:t>
            </a:r>
            <a:endParaRPr lang="en-GB" altLang="en-US" sz="2400" b="1" dirty="0">
              <a:solidFill>
                <a:srgbClr val="000000"/>
              </a:solidFill>
            </a:endParaRPr>
          </a:p>
        </p:txBody>
      </p:sp>
      <p:sp>
        <p:nvSpPr>
          <p:cNvPr id="321542" name="Rectangle 12"/>
          <p:cNvSpPr>
            <a:spLocks noChangeArrowheads="1"/>
          </p:cNvSpPr>
          <p:nvPr/>
        </p:nvSpPr>
        <p:spPr bwMode="auto">
          <a:xfrm>
            <a:off x="2590800" y="838200"/>
            <a:ext cx="409599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en-US" sz="4400" b="1" dirty="0" smtClean="0">
                <a:solidFill>
                  <a:srgbClr val="FFFFFF"/>
                </a:solidFill>
                <a:latin typeface="Century Gothic" pitchFamily="34" charset="0"/>
              </a:rPr>
              <a:t>CIMIC-NU </a:t>
            </a:r>
            <a:r>
              <a:rPr lang="en-US" altLang="en-US" sz="4400" b="1" dirty="0">
                <a:solidFill>
                  <a:srgbClr val="FFFFFF"/>
                </a:solidFill>
                <a:latin typeface="Century Gothic" pitchFamily="34" charset="0"/>
              </a:rPr>
              <a:t>STM</a:t>
            </a:r>
          </a:p>
        </p:txBody>
      </p:sp>
      <p:sp>
        <p:nvSpPr>
          <p:cNvPr id="321543" name="Rectangle 8"/>
          <p:cNvSpPr>
            <a:spLocks noChangeArrowheads="1"/>
          </p:cNvSpPr>
          <p:nvPr/>
        </p:nvSpPr>
        <p:spPr bwMode="auto">
          <a:xfrm>
            <a:off x="376755" y="1676400"/>
            <a:ext cx="84582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sz="2800" b="1" dirty="0" smtClean="0">
                <a:solidFill>
                  <a:schemeClr val="bg1"/>
                </a:solidFill>
              </a:rPr>
              <a:t>Module additionnel – La CIMIC-NU et les domaines fondamentaux du maintien de la paix</a:t>
            </a:r>
            <a:endParaRPr lang="en-GB" altLang="en-US" sz="2800" b="1" dirty="0">
              <a:solidFill>
                <a:srgbClr val="FFFFFF"/>
              </a:solidFill>
            </a:endParaRPr>
          </a:p>
        </p:txBody>
      </p:sp>
      <p:sp>
        <p:nvSpPr>
          <p:cNvPr id="8" name="ZoneTexte 7"/>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262</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37"/>
          <p:cNvSpPr>
            <a:spLocks noGrp="1" noChangeArrowheads="1"/>
          </p:cNvSpPr>
          <p:nvPr>
            <p:ph idx="4294967295"/>
          </p:nvPr>
        </p:nvSpPr>
        <p:spPr bwMode="auto">
          <a:xfrm>
            <a:off x="152400" y="1219200"/>
            <a:ext cx="8391525" cy="4572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r>
              <a:rPr lang="fr-FR" sz="2400" b="1" dirty="0">
                <a:latin typeface="Calibri" panose="020F0502020204030204" pitchFamily="34" charset="0"/>
              </a:rPr>
              <a:t>Au terme </a:t>
            </a:r>
            <a:r>
              <a:rPr lang="fr-FR" sz="2400" b="1" dirty="0" smtClean="0">
                <a:latin typeface="Calibri" panose="020F0502020204030204" pitchFamily="34" charset="0"/>
              </a:rPr>
              <a:t>du présent module, </a:t>
            </a:r>
            <a:r>
              <a:rPr lang="fr-FR" sz="2400" b="1" dirty="0">
                <a:latin typeface="Calibri" panose="020F0502020204030204" pitchFamily="34" charset="0"/>
              </a:rPr>
              <a:t>les participants devront pouvoir :</a:t>
            </a:r>
            <a:endParaRPr lang="en-US" altLang="en-US" sz="2400" b="1" dirty="0" smtClean="0">
              <a:latin typeface="Calibri" pitchFamily="34" charset="0"/>
            </a:endParaRPr>
          </a:p>
          <a:p>
            <a:pPr>
              <a:buFont typeface="Wingdings" pitchFamily="2" charset="2"/>
              <a:buNone/>
            </a:pPr>
            <a:endParaRPr lang="en-US" altLang="en-US" sz="2400" b="1" dirty="0" smtClean="0">
              <a:latin typeface="Calibri" pitchFamily="34" charset="0"/>
            </a:endParaRPr>
          </a:p>
          <a:p>
            <a:pPr>
              <a:buFont typeface="Wingdings" pitchFamily="2" charset="2"/>
              <a:buChar char="ü"/>
            </a:pPr>
            <a:r>
              <a:rPr lang="fr-FR" sz="2400" b="1" dirty="0">
                <a:latin typeface="Calibri" panose="020F0502020204030204" pitchFamily="34" charset="0"/>
              </a:rPr>
              <a:t>Comprendre la conception que les Nations Unies se font de la « protection des civils »</a:t>
            </a:r>
            <a:endParaRPr lang="en-US" altLang="en-US" sz="2400" b="1" dirty="0" smtClean="0">
              <a:latin typeface="Calibri" pitchFamily="34" charset="0"/>
            </a:endParaRPr>
          </a:p>
          <a:p>
            <a:pPr>
              <a:buFont typeface="Wingdings" pitchFamily="2" charset="2"/>
              <a:buChar char="ü"/>
            </a:pPr>
            <a:endParaRPr lang="en-US" altLang="en-US" sz="2400" b="1" dirty="0" smtClean="0">
              <a:latin typeface="Calibri" pitchFamily="34" charset="0"/>
            </a:endParaRPr>
          </a:p>
          <a:p>
            <a:pPr>
              <a:buFont typeface="Wingdings" pitchFamily="2" charset="2"/>
              <a:buChar char="ü"/>
            </a:pPr>
            <a:r>
              <a:rPr lang="fr-FR" sz="2400" b="1" dirty="0">
                <a:latin typeface="Calibri" panose="020F0502020204030204" pitchFamily="34" charset="0"/>
              </a:rPr>
              <a:t>Identifier les principaux acteurs et partenaires en matière de protection des civils</a:t>
            </a:r>
            <a:endParaRPr lang="en-US" altLang="en-US" sz="2400" b="1" dirty="0" smtClean="0">
              <a:latin typeface="Calibri" pitchFamily="34" charset="0"/>
            </a:endParaRPr>
          </a:p>
          <a:p>
            <a:pPr>
              <a:buFont typeface="Wingdings" pitchFamily="2" charset="2"/>
              <a:buChar char="ü"/>
            </a:pPr>
            <a:endParaRPr lang="en-US" altLang="en-US" sz="2400" b="1" dirty="0" smtClean="0">
              <a:latin typeface="Calibri" pitchFamily="34" charset="0"/>
            </a:endParaRPr>
          </a:p>
          <a:p>
            <a:pPr>
              <a:buFont typeface="Wingdings" pitchFamily="2" charset="2"/>
              <a:buChar char="ü"/>
            </a:pPr>
            <a:r>
              <a:rPr lang="fr-FR" sz="2400" b="1" dirty="0">
                <a:latin typeface="Calibri" panose="020F0502020204030204" pitchFamily="34" charset="0"/>
              </a:rPr>
              <a:t>Identifier et comprendre le rôle de la CIMIC-NU en matière de protection des civils </a:t>
            </a:r>
            <a:endParaRPr lang="en-US" altLang="en-US" sz="2400" b="1" dirty="0" smtClean="0">
              <a:latin typeface="Calibri" pitchFamily="34" charset="0"/>
            </a:endParaRPr>
          </a:p>
          <a:p>
            <a:pPr>
              <a:lnSpc>
                <a:spcPct val="70000"/>
              </a:lnSpc>
              <a:buFont typeface="Wingdings" pitchFamily="2" charset="2"/>
              <a:buChar char="ü"/>
            </a:pPr>
            <a:endParaRPr lang="en-US" altLang="en-US" sz="2400" b="1" dirty="0" smtClean="0">
              <a:latin typeface="Calibri" pitchFamily="34" charset="0"/>
            </a:endParaRPr>
          </a:p>
          <a:p>
            <a:pPr>
              <a:lnSpc>
                <a:spcPct val="70000"/>
              </a:lnSpc>
              <a:buFont typeface="Wingdings" pitchFamily="2" charset="2"/>
              <a:buChar char="ü"/>
            </a:pPr>
            <a:endParaRPr lang="en-US" altLang="en-US" sz="2400" b="1" dirty="0" smtClean="0">
              <a:latin typeface="Calibri" pitchFamily="34" charset="0"/>
            </a:endParaRPr>
          </a:p>
          <a:p>
            <a:pPr>
              <a:lnSpc>
                <a:spcPct val="70000"/>
              </a:lnSpc>
              <a:buFont typeface="Wingdings" pitchFamily="2" charset="2"/>
              <a:buChar char="ü"/>
            </a:pPr>
            <a:endParaRPr lang="en-US" altLang="en-US" sz="2400" b="1" dirty="0" smtClean="0">
              <a:latin typeface="Calibri" pitchFamily="34" charset="0"/>
            </a:endParaRPr>
          </a:p>
          <a:p>
            <a:pPr>
              <a:lnSpc>
                <a:spcPct val="70000"/>
              </a:lnSpc>
              <a:buFont typeface="Wingdings" pitchFamily="2" charset="2"/>
              <a:buChar char="ü"/>
            </a:pPr>
            <a:endParaRPr lang="en-US" altLang="en-US" sz="2400" b="1" dirty="0" smtClean="0">
              <a:latin typeface="Calibri" pitchFamily="34" charset="0"/>
            </a:endParaRPr>
          </a:p>
        </p:txBody>
      </p:sp>
      <p:sp>
        <p:nvSpPr>
          <p:cNvPr id="322563" name="Text Box 4"/>
          <p:cNvSpPr txBox="1">
            <a:spLocks noChangeArrowheads="1"/>
          </p:cNvSpPr>
          <p:nvPr/>
        </p:nvSpPr>
        <p:spPr bwMode="auto">
          <a:xfrm>
            <a:off x="323850" y="242888"/>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t>RÉSULTATS ATTENDUS DE L’APPRENTISSAGE</a:t>
            </a:r>
            <a:endParaRPr lang="en-US" altLang="en-US" sz="2800" b="1" dirty="0">
              <a:solidFill>
                <a:srgbClr val="000000"/>
              </a:solidFill>
            </a:endParaRPr>
          </a:p>
        </p:txBody>
      </p:sp>
      <p:sp>
        <p:nvSpPr>
          <p:cNvPr id="4" name="ZoneTexte 3"/>
          <p:cNvSpPr txBox="1"/>
          <p:nvPr/>
        </p:nvSpPr>
        <p:spPr>
          <a:xfrm>
            <a:off x="1805" y="322"/>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5" name="ZoneTexte 4"/>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263</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37"/>
          <p:cNvSpPr>
            <a:spLocks noGrp="1" noChangeArrowheads="1"/>
          </p:cNvSpPr>
          <p:nvPr>
            <p:ph type="body" idx="4294967295"/>
          </p:nvPr>
        </p:nvSpPr>
        <p:spPr bwMode="auto">
          <a:xfrm>
            <a:off x="685800" y="1981200"/>
            <a:ext cx="7843838" cy="2819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80000"/>
              </a:lnSpc>
              <a:buFont typeface="Wingdings" pitchFamily="2" charset="2"/>
              <a:buNone/>
            </a:pPr>
            <a:endParaRPr lang="en-US" altLang="en-US" sz="2400" b="1" dirty="0" smtClean="0">
              <a:latin typeface="Calibri" pitchFamily="34" charset="0"/>
            </a:endParaRPr>
          </a:p>
          <a:p>
            <a:pPr>
              <a:lnSpc>
                <a:spcPct val="80000"/>
              </a:lnSpc>
              <a:buFont typeface="Wingdings" pitchFamily="2" charset="2"/>
              <a:buChar char="q"/>
            </a:pPr>
            <a:r>
              <a:rPr lang="fr-FR" sz="2400" b="1" dirty="0">
                <a:latin typeface="Calibri" panose="020F0502020204030204" pitchFamily="34" charset="0"/>
              </a:rPr>
              <a:t>Le Concept des Nations Unies de « protection des civils »</a:t>
            </a:r>
            <a:endParaRPr lang="en-US" altLang="en-US" sz="2400" b="1" dirty="0" smtClean="0">
              <a:latin typeface="Calibri" pitchFamily="34" charset="0"/>
            </a:endParaRPr>
          </a:p>
          <a:p>
            <a:pPr>
              <a:lnSpc>
                <a:spcPct val="80000"/>
              </a:lnSpc>
              <a:buFont typeface="Wingdings" pitchFamily="2" charset="2"/>
              <a:buChar char="q"/>
            </a:pPr>
            <a:endParaRPr lang="en-US" altLang="en-US" sz="2400" b="1" dirty="0" smtClean="0">
              <a:latin typeface="Calibri" pitchFamily="34" charset="0"/>
            </a:endParaRPr>
          </a:p>
          <a:p>
            <a:pPr>
              <a:lnSpc>
                <a:spcPct val="80000"/>
              </a:lnSpc>
              <a:buFont typeface="Wingdings" pitchFamily="2" charset="2"/>
              <a:buChar char="q"/>
            </a:pPr>
            <a:r>
              <a:rPr lang="fr-FR" sz="2400" b="1" dirty="0">
                <a:latin typeface="Calibri" panose="020F0502020204030204" pitchFamily="34" charset="0"/>
              </a:rPr>
              <a:t>Principaux acteurs et partenaires en matière de protection des civils</a:t>
            </a:r>
            <a:endParaRPr lang="en-US" altLang="en-US" sz="2400" b="1" dirty="0" smtClean="0">
              <a:latin typeface="Calibri" pitchFamily="34" charset="0"/>
            </a:endParaRPr>
          </a:p>
          <a:p>
            <a:pPr>
              <a:lnSpc>
                <a:spcPct val="80000"/>
              </a:lnSpc>
              <a:buFont typeface="Wingdings" pitchFamily="2" charset="2"/>
              <a:buChar char="q"/>
            </a:pPr>
            <a:endParaRPr lang="en-US" altLang="en-US" sz="2400" b="1" dirty="0" smtClean="0">
              <a:latin typeface="Calibri" pitchFamily="34" charset="0"/>
            </a:endParaRPr>
          </a:p>
          <a:p>
            <a:pPr>
              <a:lnSpc>
                <a:spcPct val="80000"/>
              </a:lnSpc>
              <a:buFont typeface="Wingdings" pitchFamily="2" charset="2"/>
              <a:buChar char="q"/>
            </a:pPr>
            <a:r>
              <a:rPr lang="fr-FR" sz="2400" b="1" dirty="0">
                <a:latin typeface="Calibri" panose="020F0502020204030204" pitchFamily="34" charset="0"/>
              </a:rPr>
              <a:t>Le soutien de la CIMIC-NU au processus de protection des civils</a:t>
            </a:r>
            <a:endParaRPr lang="en-US" altLang="en-US" sz="2400" b="1" dirty="0" smtClean="0">
              <a:latin typeface="Calibri" pitchFamily="34" charset="0"/>
            </a:endParaRPr>
          </a:p>
        </p:txBody>
      </p:sp>
      <p:sp>
        <p:nvSpPr>
          <p:cNvPr id="323587" name="Text Box 4"/>
          <p:cNvSpPr txBox="1">
            <a:spLocks noChangeArrowheads="1"/>
          </p:cNvSpPr>
          <p:nvPr/>
        </p:nvSpPr>
        <p:spPr bwMode="auto">
          <a:xfrm>
            <a:off x="449263"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a:solidFill>
                  <a:srgbClr val="000000"/>
                </a:solidFill>
              </a:rPr>
              <a:t>STRUCTURE </a:t>
            </a:r>
            <a:r>
              <a:rPr lang="en-US" altLang="en-US" sz="2800" b="1" dirty="0" smtClean="0">
                <a:solidFill>
                  <a:srgbClr val="000000"/>
                </a:solidFill>
              </a:rPr>
              <a:t>DE LA PRÉSENTATION</a:t>
            </a:r>
            <a:endParaRPr lang="en-US" altLang="en-US" sz="2800" b="1" dirty="0">
              <a:solidFill>
                <a:srgbClr val="000000"/>
              </a:solidFill>
            </a:endParaRPr>
          </a:p>
        </p:txBody>
      </p:sp>
      <p:sp>
        <p:nvSpPr>
          <p:cNvPr id="4" name="ZoneTexte 3"/>
          <p:cNvSpPr txBox="1"/>
          <p:nvPr/>
        </p:nvSpPr>
        <p:spPr>
          <a:xfrm>
            <a:off x="1805" y="322"/>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5" name="ZoneTexte 4"/>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264</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324614" name="Group 8"/>
          <p:cNvGrpSpPr>
            <a:grpSpLocks/>
          </p:cNvGrpSpPr>
          <p:nvPr/>
        </p:nvGrpSpPr>
        <p:grpSpPr bwMode="auto">
          <a:xfrm>
            <a:off x="5334000" y="5459413"/>
            <a:ext cx="1023938" cy="1022350"/>
            <a:chOff x="1377391" y="2989579"/>
            <a:chExt cx="1023385" cy="1023385"/>
          </a:xfrm>
        </p:grpSpPr>
        <p:sp>
          <p:nvSpPr>
            <p:cNvPr id="10" name="Oval 9"/>
            <p:cNvSpPr/>
            <p:nvPr/>
          </p:nvSpPr>
          <p:spPr>
            <a:xfrm>
              <a:off x="1377391" y="2989579"/>
              <a:ext cx="1023385" cy="1023385"/>
            </a:xfrm>
            <a:prstGeom prst="ellipse">
              <a:avLst/>
            </a:prstGeom>
            <a:solidFill>
              <a:schemeClr val="accent5">
                <a:lumMod val="5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1" name="Oval 4"/>
            <p:cNvSpPr/>
            <p:nvPr/>
          </p:nvSpPr>
          <p:spPr>
            <a:xfrm>
              <a:off x="1526535" y="3138955"/>
              <a:ext cx="725096" cy="724633"/>
            </a:xfrm>
            <a:prstGeom prst="rect">
              <a:avLst/>
            </a:prstGeom>
          </p:spPr>
          <p:style>
            <a:lnRef idx="0">
              <a:scrgbClr r="0" g="0" b="0"/>
            </a:lnRef>
            <a:fillRef idx="0">
              <a:scrgbClr r="0" g="0" b="0"/>
            </a:fillRef>
            <a:effectRef idx="0">
              <a:scrgbClr r="0" g="0" b="0"/>
            </a:effectRef>
            <a:fontRef idx="minor">
              <a:schemeClr val="lt1"/>
            </a:fontRef>
          </p:style>
          <p:txBody>
            <a:bodyPr lIns="6985" tIns="6985" rIns="6985" bIns="6985" spcCol="1270" anchor="ctr"/>
            <a:lstStyle/>
            <a:p>
              <a:pPr algn="ctr" defTabSz="466725">
                <a:lnSpc>
                  <a:spcPct val="90000"/>
                </a:lnSpc>
                <a:spcAft>
                  <a:spcPct val="35000"/>
                </a:spcAft>
                <a:buClr>
                  <a:srgbClr val="FFFFFF"/>
                </a:buClr>
                <a:buSzPct val="80000"/>
                <a:buFont typeface="Wingdings" pitchFamily="2" charset="2"/>
                <a:buNone/>
                <a:defRPr/>
              </a:pPr>
              <a:r>
                <a:rPr lang="en-US" sz="1200" b="1" dirty="0">
                  <a:solidFill>
                    <a:srgbClr val="FFFFFF"/>
                  </a:solidFill>
                </a:rPr>
                <a:t>MINUSCA</a:t>
              </a:r>
            </a:p>
          </p:txBody>
        </p:sp>
      </p:grpSp>
      <p:sp>
        <p:nvSpPr>
          <p:cNvPr id="324615" name="Line 10"/>
          <p:cNvSpPr>
            <a:spLocks noChangeShapeType="1"/>
          </p:cNvSpPr>
          <p:nvPr/>
        </p:nvSpPr>
        <p:spPr bwMode="auto">
          <a:xfrm flipH="1">
            <a:off x="6096000" y="4191000"/>
            <a:ext cx="533400" cy="1314450"/>
          </a:xfrm>
          <a:prstGeom prst="line">
            <a:avLst/>
          </a:prstGeom>
          <a:noFill/>
          <a:ln w="25400">
            <a:solidFill>
              <a:srgbClr val="B4C5E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p>
        </p:txBody>
      </p:sp>
      <p:grpSp>
        <p:nvGrpSpPr>
          <p:cNvPr id="3" name="Groupe 2"/>
          <p:cNvGrpSpPr/>
          <p:nvPr/>
        </p:nvGrpSpPr>
        <p:grpSpPr>
          <a:xfrm>
            <a:off x="23240" y="30892"/>
            <a:ext cx="9999243" cy="6802512"/>
            <a:chOff x="-127355" y="322"/>
            <a:chExt cx="9999243" cy="6802512"/>
          </a:xfrm>
        </p:grpSpPr>
        <p:sp>
          <p:nvSpPr>
            <p:cNvPr id="324610" name="Text Box 6"/>
            <p:cNvSpPr txBox="1">
              <a:spLocks noChangeArrowheads="1"/>
            </p:cNvSpPr>
            <p:nvPr/>
          </p:nvSpPr>
          <p:spPr bwMode="auto">
            <a:xfrm>
              <a:off x="152400" y="1905000"/>
              <a:ext cx="4408882" cy="417037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marL="514350" indent="-51435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ts val="4200"/>
                </a:spcBef>
                <a:buFont typeface="Wingdings" pitchFamily="2" charset="2"/>
                <a:buChar char="q"/>
              </a:pPr>
              <a:r>
                <a:rPr lang="fr-CH" altLang="en-US" dirty="0" smtClean="0">
                  <a:solidFill>
                    <a:srgbClr val="000000"/>
                  </a:solidFill>
                </a:rPr>
                <a:t>Rwanda et Bosnie</a:t>
              </a:r>
            </a:p>
            <a:p>
              <a:pPr eaLnBrk="1" hangingPunct="1">
                <a:spcBef>
                  <a:spcPts val="4200"/>
                </a:spcBef>
                <a:buFont typeface="Wingdings" pitchFamily="2" charset="2"/>
                <a:buChar char="q"/>
              </a:pPr>
              <a:r>
                <a:rPr lang="fr-CH" altLang="en-US" dirty="0" smtClean="0">
                  <a:solidFill>
                    <a:srgbClr val="000000"/>
                  </a:solidFill>
                </a:rPr>
                <a:t>UNAMSIL, 1999 </a:t>
              </a:r>
            </a:p>
            <a:p>
              <a:pPr eaLnBrk="1" hangingPunct="1">
                <a:spcBef>
                  <a:spcPts val="4200"/>
                </a:spcBef>
                <a:buFont typeface="Wingdings" pitchFamily="2" charset="2"/>
                <a:buChar char="q"/>
              </a:pPr>
              <a:r>
                <a:rPr lang="fr-CH" altLang="en-US" dirty="0" smtClean="0">
                  <a:solidFill>
                    <a:srgbClr val="000000"/>
                  </a:solidFill>
                </a:rPr>
                <a:t>Résolutions du Conseil de sécurité </a:t>
              </a:r>
              <a:br>
                <a:rPr lang="fr-CH" altLang="en-US" dirty="0" smtClean="0">
                  <a:solidFill>
                    <a:srgbClr val="000000"/>
                  </a:solidFill>
                </a:rPr>
              </a:br>
              <a:r>
                <a:rPr lang="fr-CH" altLang="en-US" dirty="0" smtClean="0">
                  <a:solidFill>
                    <a:srgbClr val="000000"/>
                  </a:solidFill>
                </a:rPr>
                <a:t>des Nations Unies</a:t>
              </a:r>
            </a:p>
            <a:p>
              <a:pPr eaLnBrk="1" hangingPunct="1">
                <a:spcBef>
                  <a:spcPts val="4200"/>
                </a:spcBef>
                <a:buFont typeface="Wingdings" pitchFamily="2" charset="2"/>
                <a:buChar char="ð"/>
              </a:pPr>
              <a:r>
                <a:rPr lang="fr-CH" b="1" dirty="0" smtClean="0"/>
                <a:t>Tous les agents du maintien de la paix doivent</a:t>
              </a:r>
              <a:r>
                <a:rPr lang="fr-CH" altLang="en-US" b="1" dirty="0" smtClean="0">
                  <a:solidFill>
                    <a:srgbClr val="000000"/>
                  </a:solidFill>
                </a:rPr>
                <a:t> </a:t>
              </a:r>
              <a:r>
                <a:rPr lang="fr-CH" altLang="en-US" b="1" dirty="0" smtClean="0">
                  <a:solidFill>
                    <a:srgbClr val="0000FF"/>
                  </a:solidFill>
                </a:rPr>
                <a:t>promouvoir la protection</a:t>
              </a:r>
              <a:r>
                <a:rPr lang="fr-CH" altLang="en-US" b="1" dirty="0" smtClean="0">
                  <a:solidFill>
                    <a:srgbClr val="000000"/>
                  </a:solidFill>
                </a:rPr>
                <a:t> tout au long de leurs opérations</a:t>
              </a:r>
              <a:endParaRPr lang="fr-CH" altLang="en-US" b="1" dirty="0">
                <a:solidFill>
                  <a:srgbClr val="000000"/>
                </a:solidFill>
              </a:endParaRPr>
            </a:p>
          </p:txBody>
        </p:sp>
        <p:grpSp>
          <p:nvGrpSpPr>
            <p:cNvPr id="324611" name="Group 7"/>
            <p:cNvGrpSpPr>
              <a:grpSpLocks/>
            </p:cNvGrpSpPr>
            <p:nvPr/>
          </p:nvGrpSpPr>
          <p:grpSpPr bwMode="auto">
            <a:xfrm>
              <a:off x="3659187" y="1477964"/>
              <a:ext cx="6212701" cy="5062538"/>
              <a:chOff x="2305" y="931"/>
              <a:chExt cx="3931" cy="3189"/>
            </a:xfrm>
          </p:grpSpPr>
          <p:sp>
            <p:nvSpPr>
              <p:cNvPr id="5127" name="Oval 9"/>
              <p:cNvSpPr>
                <a:spLocks noChangeArrowheads="1"/>
              </p:cNvSpPr>
              <p:nvPr/>
            </p:nvSpPr>
            <p:spPr bwMode="auto">
              <a:xfrm>
                <a:off x="4884" y="3496"/>
                <a:ext cx="624" cy="624"/>
              </a:xfrm>
              <a:prstGeom prst="ellipse">
                <a:avLst/>
              </a:prstGeom>
              <a:solidFill>
                <a:schemeClr val="accent5">
                  <a:lumMod val="50000"/>
                </a:schemeClr>
              </a:solidFill>
              <a:ln w="31750" algn="ctr">
                <a:solidFill>
                  <a:schemeClr val="bg1"/>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marL="514350" indent="-514350"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spcBef>
                    <a:spcPts val="4200"/>
                  </a:spcBef>
                  <a:buFont typeface="Wingdings" pitchFamily="2" charset="2"/>
                  <a:buNone/>
                  <a:defRPr/>
                </a:pPr>
                <a:r>
                  <a:rPr lang="en-US" altLang="en-US" sz="1200" b="1" dirty="0" smtClean="0">
                    <a:solidFill>
                      <a:srgbClr val="FFFFFF"/>
                    </a:solidFill>
                  </a:rPr>
                  <a:t>MINUSMA</a:t>
                </a:r>
                <a:endParaRPr lang="en-US" altLang="en-US" sz="1050" b="1" dirty="0" smtClean="0">
                  <a:solidFill>
                    <a:srgbClr val="FFFFFF"/>
                  </a:solidFill>
                </a:endParaRPr>
              </a:p>
            </p:txBody>
          </p:sp>
          <p:sp>
            <p:nvSpPr>
              <p:cNvPr id="324619" name="Line 10"/>
              <p:cNvSpPr>
                <a:spLocks noChangeShapeType="1"/>
              </p:cNvSpPr>
              <p:nvPr/>
            </p:nvSpPr>
            <p:spPr bwMode="auto">
              <a:xfrm>
                <a:off x="4368" y="2676"/>
                <a:ext cx="576" cy="960"/>
              </a:xfrm>
              <a:prstGeom prst="line">
                <a:avLst/>
              </a:prstGeom>
              <a:noFill/>
              <a:ln w="25400">
                <a:solidFill>
                  <a:srgbClr val="B4C5EA"/>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p>
            </p:txBody>
          </p:sp>
          <p:graphicFrame>
            <p:nvGraphicFramePr>
              <p:cNvPr id="4" name="Diagrama 3"/>
              <p:cNvGraphicFramePr/>
              <p:nvPr>
                <p:extLst>
                  <p:ext uri="{D42A27DB-BD31-4B8C-83A1-F6EECF244321}">
                    <p14:modId xmlns:p14="http://schemas.microsoft.com/office/powerpoint/2010/main" val="3917233367"/>
                  </p:ext>
                </p:extLst>
              </p:nvPr>
            </p:nvGraphicFramePr>
            <p:xfrm>
              <a:off x="2305" y="931"/>
              <a:ext cx="3931" cy="286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sp>
          <p:nvSpPr>
            <p:cNvPr id="324612" name="Rectangle 3"/>
            <p:cNvSpPr>
              <a:spLocks noChangeArrowheads="1"/>
            </p:cNvSpPr>
            <p:nvPr/>
          </p:nvSpPr>
          <p:spPr bwMode="auto">
            <a:xfrm>
              <a:off x="347450" y="830263"/>
              <a:ext cx="8460000" cy="465137"/>
            </a:xfrm>
            <a:prstGeom prst="rect">
              <a:avLst/>
            </a:prstGeom>
            <a:solidFill>
              <a:srgbClr val="FFFFFF"/>
            </a:solidFill>
            <a:ln w="9525">
              <a:solidFill>
                <a:srgbClr val="000000"/>
              </a:solidFill>
              <a:miter lim="800000"/>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2100" b="1" dirty="0"/>
                <a:t>La protection des civils dans le cadre des opérations de maintien de la paix</a:t>
              </a:r>
              <a:endParaRPr lang="en-US" altLang="en-US" sz="2100" b="1" dirty="0">
                <a:solidFill>
                  <a:srgbClr val="000000"/>
                </a:solidFill>
              </a:endParaRPr>
            </a:p>
          </p:txBody>
        </p:sp>
        <p:sp>
          <p:nvSpPr>
            <p:cNvPr id="324613" name="Text Box 4"/>
            <p:cNvSpPr txBox="1">
              <a:spLocks noChangeArrowheads="1"/>
            </p:cNvSpPr>
            <p:nvPr/>
          </p:nvSpPr>
          <p:spPr bwMode="auto">
            <a:xfrm>
              <a:off x="228600" y="258790"/>
              <a:ext cx="8578850" cy="46166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400" b="1" dirty="0" smtClean="0">
                  <a:solidFill>
                    <a:srgbClr val="0000FF"/>
                  </a:solidFill>
                </a:rPr>
                <a:t>LE CONCEPT DES NATIONS UNIES DE “PROTECTION DES CIVILS”</a:t>
              </a:r>
              <a:endParaRPr lang="en-US" altLang="en-US" sz="2400" b="1" dirty="0">
                <a:solidFill>
                  <a:srgbClr val="0000FF"/>
                </a:solidFill>
              </a:endParaRPr>
            </a:p>
          </p:txBody>
        </p:sp>
        <p:sp>
          <p:nvSpPr>
            <p:cNvPr id="13" name="ZoneTexte 12"/>
            <p:cNvSpPr txBox="1"/>
            <p:nvPr/>
          </p:nvSpPr>
          <p:spPr>
            <a:xfrm>
              <a:off x="-127355" y="322"/>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14" name="ZoneTexte 13"/>
            <p:cNvSpPr txBox="1"/>
            <p:nvPr/>
          </p:nvSpPr>
          <p:spPr>
            <a:xfrm flipH="1">
              <a:off x="388880" y="6618168"/>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5" name="ZoneTexte 14"/>
            <p:cNvSpPr txBox="1"/>
            <p:nvPr/>
          </p:nvSpPr>
          <p:spPr>
            <a:xfrm flipH="1">
              <a:off x="2800806" y="6616499"/>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grpSp>
      <p:sp>
        <p:nvSpPr>
          <p:cNvPr id="18" name="ZoneTexte 17"/>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9" name="ZoneTexte 18"/>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0" name="Rectangle 11"/>
          <p:cNvSpPr txBox="1">
            <a:spLocks noChangeArrowheads="1"/>
          </p:cNvSpPr>
          <p:nvPr/>
        </p:nvSpPr>
        <p:spPr bwMode="auto">
          <a:xfrm>
            <a:off x="8378827" y="6571072"/>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265</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Text Box 4"/>
          <p:cNvSpPr txBox="1">
            <a:spLocks noChangeArrowheads="1"/>
          </p:cNvSpPr>
          <p:nvPr/>
        </p:nvSpPr>
        <p:spPr bwMode="auto">
          <a:xfrm>
            <a:off x="554038" y="2133600"/>
            <a:ext cx="8589962" cy="351472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100000"/>
              </a:spcBef>
              <a:buClr>
                <a:srgbClr val="FFFFFF"/>
              </a:buClr>
              <a:buSzPct val="80000"/>
            </a:pPr>
            <a:endParaRPr lang="en-GB" altLang="en-US" b="1">
              <a:solidFill>
                <a:srgbClr val="FFFFFF"/>
              </a:solidFill>
              <a:latin typeface="Arial" pitchFamily="34" charset="0"/>
            </a:endParaRPr>
          </a:p>
        </p:txBody>
      </p:sp>
      <p:sp>
        <p:nvSpPr>
          <p:cNvPr id="325635" name="Rectangle 5"/>
          <p:cNvSpPr>
            <a:spLocks noChangeArrowheads="1"/>
          </p:cNvSpPr>
          <p:nvPr/>
        </p:nvSpPr>
        <p:spPr bwMode="auto">
          <a:xfrm>
            <a:off x="1905000" y="914400"/>
            <a:ext cx="5410200" cy="4572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bg1"/>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20000"/>
              </a:spcBef>
              <a:buFont typeface="Wingdings" pitchFamily="2" charset="2"/>
              <a:buNone/>
            </a:pPr>
            <a:r>
              <a:rPr lang="fr-CH" altLang="en-US" sz="2400" b="1" dirty="0" smtClean="0">
                <a:solidFill>
                  <a:srgbClr val="000000"/>
                </a:solidFill>
              </a:rPr>
              <a:t>La politique des “trois tiers”</a:t>
            </a:r>
            <a:endParaRPr lang="fr-CH" altLang="en-US" sz="2400" b="1" dirty="0">
              <a:solidFill>
                <a:srgbClr val="000000"/>
              </a:solidFill>
            </a:endParaRPr>
          </a:p>
        </p:txBody>
      </p:sp>
      <p:pic>
        <p:nvPicPr>
          <p:cNvPr id="325636" name="Diagrama 5"/>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1772362"/>
            <a:ext cx="7239000" cy="4344988"/>
          </a:xfrm>
          <a:prstGeom prst="rect">
            <a:avLst/>
          </a:prstGeom>
          <a:solidFill>
            <a:srgbClr val="3366FF"/>
          </a:solidFill>
          <a:ln w="9525">
            <a:solidFill>
              <a:schemeClr val="tx1"/>
            </a:solidFill>
            <a:miter lim="800000"/>
            <a:headEnd/>
            <a:tailEnd/>
          </a:ln>
        </p:spPr>
      </p:pic>
      <p:sp>
        <p:nvSpPr>
          <p:cNvPr id="325637" name="Rounded Rectangular Callout 2"/>
          <p:cNvSpPr>
            <a:spLocks noChangeArrowheads="1"/>
          </p:cNvSpPr>
          <p:nvPr/>
        </p:nvSpPr>
        <p:spPr bwMode="auto">
          <a:xfrm>
            <a:off x="6096000" y="1600200"/>
            <a:ext cx="2743200" cy="838200"/>
          </a:xfrm>
          <a:prstGeom prst="wedgeRoundRectCallout">
            <a:avLst>
              <a:gd name="adj1" fmla="val -58046"/>
              <a:gd name="adj2" fmla="val 81250"/>
              <a:gd name="adj3" fmla="val 16667"/>
            </a:avLst>
          </a:prstGeom>
          <a:solidFill>
            <a:srgbClr val="FFFFFF"/>
          </a:solidFill>
          <a:ln w="9525" algn="ctr">
            <a:solidFill>
              <a:srgbClr val="000000"/>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90000"/>
              </a:lnSpc>
              <a:spcBef>
                <a:spcPct val="20000"/>
              </a:spcBef>
              <a:buSzPct val="80000"/>
              <a:buFont typeface="Wingdings" pitchFamily="2" charset="2"/>
              <a:buChar char="§"/>
            </a:pPr>
            <a:r>
              <a:rPr lang="fr-CH" altLang="en-US" sz="1450" b="1" dirty="0" smtClean="0">
                <a:solidFill>
                  <a:srgbClr val="000000"/>
                </a:solidFill>
              </a:rPr>
              <a:t> </a:t>
            </a:r>
            <a:r>
              <a:rPr lang="fr-CH" sz="1450" b="1" dirty="0" smtClean="0"/>
              <a:t>Soutien au processus politique</a:t>
            </a:r>
            <a:endParaRPr lang="fr-CH" altLang="en-US" sz="1450" b="1" dirty="0" smtClean="0">
              <a:solidFill>
                <a:srgbClr val="000000"/>
              </a:solidFill>
            </a:endParaRPr>
          </a:p>
          <a:p>
            <a:pPr eaLnBrk="1" hangingPunct="1">
              <a:lnSpc>
                <a:spcPct val="90000"/>
              </a:lnSpc>
              <a:spcBef>
                <a:spcPct val="20000"/>
              </a:spcBef>
              <a:buSzPct val="80000"/>
              <a:buFont typeface="Wingdings" pitchFamily="2" charset="2"/>
              <a:buChar char="§"/>
            </a:pPr>
            <a:r>
              <a:rPr lang="fr-CH" altLang="en-US" sz="1500" b="1" dirty="0" smtClean="0">
                <a:solidFill>
                  <a:srgbClr val="000000"/>
                </a:solidFill>
              </a:rPr>
              <a:t> Gestion du conflit</a:t>
            </a:r>
          </a:p>
          <a:p>
            <a:pPr eaLnBrk="1" hangingPunct="1">
              <a:lnSpc>
                <a:spcPct val="90000"/>
              </a:lnSpc>
              <a:spcBef>
                <a:spcPct val="20000"/>
              </a:spcBef>
              <a:buSzPct val="80000"/>
              <a:buFont typeface="Wingdings" pitchFamily="2" charset="2"/>
              <a:buChar char="§"/>
            </a:pPr>
            <a:r>
              <a:rPr lang="fr-CH" altLang="en-US" sz="1500" b="1" dirty="0" smtClean="0">
                <a:solidFill>
                  <a:srgbClr val="000000"/>
                </a:solidFill>
              </a:rPr>
              <a:t> Réconciliation</a:t>
            </a:r>
            <a:endParaRPr lang="fr-CH" altLang="en-US" sz="1500" b="1" dirty="0">
              <a:solidFill>
                <a:srgbClr val="000000"/>
              </a:solidFill>
            </a:endParaRPr>
          </a:p>
        </p:txBody>
      </p:sp>
      <p:sp>
        <p:nvSpPr>
          <p:cNvPr id="325638" name="Rounded Rectangular Callout 7"/>
          <p:cNvSpPr>
            <a:spLocks noChangeArrowheads="1"/>
          </p:cNvSpPr>
          <p:nvPr/>
        </p:nvSpPr>
        <p:spPr bwMode="auto">
          <a:xfrm>
            <a:off x="152399" y="2362200"/>
            <a:ext cx="2307325" cy="990600"/>
          </a:xfrm>
          <a:prstGeom prst="wedgeRoundRectCallout">
            <a:avLst>
              <a:gd name="adj1" fmla="val 84769"/>
              <a:gd name="adj2" fmla="val 102722"/>
              <a:gd name="adj3" fmla="val 16667"/>
            </a:avLst>
          </a:prstGeom>
          <a:solidFill>
            <a:srgbClr val="FFFFFF"/>
          </a:solidFill>
          <a:ln w="9525" algn="ctr">
            <a:solidFill>
              <a:srgbClr val="000000"/>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90000"/>
              </a:lnSpc>
              <a:spcBef>
                <a:spcPct val="20000"/>
              </a:spcBef>
              <a:buSzPct val="80000"/>
              <a:buFont typeface="Wingdings" pitchFamily="2" charset="2"/>
              <a:buChar char="§"/>
            </a:pPr>
            <a:r>
              <a:rPr lang="fr-CH" altLang="en-US" sz="1500" b="1" dirty="0" smtClean="0">
                <a:solidFill>
                  <a:srgbClr val="000000"/>
                </a:solidFill>
              </a:rPr>
              <a:t> Présence dissuasive</a:t>
            </a:r>
          </a:p>
          <a:p>
            <a:pPr eaLnBrk="1" hangingPunct="1">
              <a:lnSpc>
                <a:spcPct val="90000"/>
              </a:lnSpc>
              <a:spcBef>
                <a:spcPct val="20000"/>
              </a:spcBef>
              <a:buSzPct val="80000"/>
              <a:buFont typeface="Wingdings" pitchFamily="2" charset="2"/>
              <a:buChar char="§"/>
            </a:pPr>
            <a:r>
              <a:rPr lang="fr-CH" altLang="en-US" sz="1500" b="1" dirty="0" smtClean="0">
                <a:solidFill>
                  <a:srgbClr val="000000"/>
                </a:solidFill>
              </a:rPr>
              <a:t> Mesures proactives</a:t>
            </a:r>
          </a:p>
          <a:p>
            <a:pPr eaLnBrk="1" hangingPunct="1">
              <a:lnSpc>
                <a:spcPct val="90000"/>
              </a:lnSpc>
              <a:spcBef>
                <a:spcPct val="20000"/>
              </a:spcBef>
              <a:buSzPct val="80000"/>
              <a:buFont typeface="Wingdings" pitchFamily="2" charset="2"/>
              <a:buChar char="§"/>
            </a:pPr>
            <a:r>
              <a:rPr lang="fr-CH" altLang="en-US" sz="1500" b="1" dirty="0" smtClean="0">
                <a:solidFill>
                  <a:srgbClr val="000000"/>
                </a:solidFill>
              </a:rPr>
              <a:t> Réaction aux agressions</a:t>
            </a:r>
            <a:endParaRPr lang="fr-CH" altLang="en-US" sz="1500" b="1" dirty="0">
              <a:solidFill>
                <a:srgbClr val="000000"/>
              </a:solidFill>
            </a:endParaRPr>
          </a:p>
        </p:txBody>
      </p:sp>
      <p:sp>
        <p:nvSpPr>
          <p:cNvPr id="325639" name="Rounded Rectangular Callout 8"/>
          <p:cNvSpPr>
            <a:spLocks noChangeArrowheads="1"/>
          </p:cNvSpPr>
          <p:nvPr/>
        </p:nvSpPr>
        <p:spPr bwMode="auto">
          <a:xfrm>
            <a:off x="5943600" y="5410200"/>
            <a:ext cx="2819400" cy="1143000"/>
          </a:xfrm>
          <a:prstGeom prst="wedgeRoundRectCallout">
            <a:avLst>
              <a:gd name="adj1" fmla="val -103884"/>
              <a:gd name="adj2" fmla="val -58333"/>
              <a:gd name="adj3" fmla="val 16667"/>
            </a:avLst>
          </a:prstGeom>
          <a:solidFill>
            <a:srgbClr val="FFFFFF"/>
          </a:solidFill>
          <a:ln w="9525" algn="ctr">
            <a:solidFill>
              <a:srgbClr val="000000"/>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90000"/>
              </a:lnSpc>
              <a:spcBef>
                <a:spcPct val="20000"/>
              </a:spcBef>
              <a:buSzPct val="80000"/>
              <a:buFont typeface="Wingdings" pitchFamily="2" charset="2"/>
              <a:buChar char="§"/>
            </a:pPr>
            <a:r>
              <a:rPr lang="fr-CH" altLang="en-US" sz="1300" b="1" dirty="0" smtClean="0">
                <a:solidFill>
                  <a:srgbClr val="000000"/>
                </a:solidFill>
              </a:rPr>
              <a:t> </a:t>
            </a:r>
            <a:r>
              <a:rPr lang="fr-CH" sz="1300" b="1" dirty="0" smtClean="0"/>
              <a:t>Soutien à l’aide humanitaire</a:t>
            </a:r>
            <a:endParaRPr lang="fr-CH" altLang="en-US" sz="1300" b="1" dirty="0" smtClean="0">
              <a:solidFill>
                <a:srgbClr val="000000"/>
              </a:solidFill>
            </a:endParaRPr>
          </a:p>
          <a:p>
            <a:pPr eaLnBrk="1" hangingPunct="1">
              <a:lnSpc>
                <a:spcPct val="90000"/>
              </a:lnSpc>
              <a:spcBef>
                <a:spcPct val="20000"/>
              </a:spcBef>
              <a:buSzPct val="80000"/>
              <a:buFont typeface="Wingdings" pitchFamily="2" charset="2"/>
              <a:buChar char="§"/>
            </a:pPr>
            <a:r>
              <a:rPr lang="fr-CH" altLang="en-US" sz="1300" b="1" dirty="0" smtClean="0">
                <a:solidFill>
                  <a:srgbClr val="000000"/>
                </a:solidFill>
              </a:rPr>
              <a:t> </a:t>
            </a:r>
            <a:r>
              <a:rPr lang="fr-CH" sz="1300" b="1" dirty="0" smtClean="0"/>
              <a:t>Protection des droits de l’homme</a:t>
            </a:r>
            <a:endParaRPr lang="fr-CH" altLang="en-US" sz="1300" b="1" dirty="0" smtClean="0">
              <a:solidFill>
                <a:srgbClr val="000000"/>
              </a:solidFill>
            </a:endParaRPr>
          </a:p>
          <a:p>
            <a:pPr eaLnBrk="1" hangingPunct="1">
              <a:lnSpc>
                <a:spcPct val="90000"/>
              </a:lnSpc>
              <a:spcBef>
                <a:spcPct val="20000"/>
              </a:spcBef>
              <a:buSzPct val="80000"/>
              <a:buFont typeface="Wingdings" pitchFamily="2" charset="2"/>
              <a:buChar char="§"/>
            </a:pPr>
            <a:r>
              <a:rPr lang="fr-CH" altLang="en-US" sz="1300" b="1" dirty="0" smtClean="0">
                <a:solidFill>
                  <a:srgbClr val="000000"/>
                </a:solidFill>
              </a:rPr>
              <a:t> </a:t>
            </a:r>
            <a:r>
              <a:rPr lang="fr-CH" sz="1300" b="1" dirty="0" smtClean="0"/>
              <a:t>Retour des personnes déplacées à l’intérieur du territoire</a:t>
            </a:r>
            <a:endParaRPr lang="fr-CH" altLang="en-US" sz="1300" b="1" dirty="0" smtClean="0">
              <a:solidFill>
                <a:srgbClr val="000000"/>
              </a:solidFill>
            </a:endParaRPr>
          </a:p>
          <a:p>
            <a:pPr eaLnBrk="1" hangingPunct="1">
              <a:lnSpc>
                <a:spcPct val="90000"/>
              </a:lnSpc>
              <a:spcBef>
                <a:spcPct val="20000"/>
              </a:spcBef>
              <a:buSzPct val="80000"/>
              <a:buFont typeface="Wingdings" pitchFamily="2" charset="2"/>
              <a:buChar char="§"/>
            </a:pPr>
            <a:r>
              <a:rPr lang="fr-CH" altLang="en-US" sz="1300" b="1" dirty="0" smtClean="0">
                <a:solidFill>
                  <a:srgbClr val="000000"/>
                </a:solidFill>
              </a:rPr>
              <a:t> Lutte contre les mines</a:t>
            </a:r>
            <a:endParaRPr lang="fr-CH" altLang="en-US" sz="1300" b="1" dirty="0">
              <a:solidFill>
                <a:srgbClr val="000000"/>
              </a:solidFill>
            </a:endParaRPr>
          </a:p>
        </p:txBody>
      </p:sp>
      <p:sp>
        <p:nvSpPr>
          <p:cNvPr id="325640" name="Text Box 4"/>
          <p:cNvSpPr txBox="1">
            <a:spLocks noChangeArrowheads="1"/>
          </p:cNvSpPr>
          <p:nvPr/>
        </p:nvSpPr>
        <p:spPr bwMode="auto">
          <a:xfrm>
            <a:off x="336550" y="304800"/>
            <a:ext cx="8578850" cy="46166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400" b="1" dirty="0"/>
              <a:t>LE CONCEPT DES NATIONS UNIES DE “PROTECTION DES CIVILS”</a:t>
            </a:r>
          </a:p>
        </p:txBody>
      </p:sp>
      <p:sp>
        <p:nvSpPr>
          <p:cNvPr id="9" name="ZoneTexte 8"/>
          <p:cNvSpPr txBox="1"/>
          <p:nvPr/>
        </p:nvSpPr>
        <p:spPr>
          <a:xfrm>
            <a:off x="1805" y="322"/>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2" name="ZoneTexte 1"/>
          <p:cNvSpPr txBox="1"/>
          <p:nvPr/>
        </p:nvSpPr>
        <p:spPr>
          <a:xfrm>
            <a:off x="3035799" y="2684753"/>
            <a:ext cx="3533261" cy="307777"/>
          </a:xfrm>
          <a:prstGeom prst="rect">
            <a:avLst/>
          </a:prstGeom>
          <a:solidFill>
            <a:srgbClr val="366AFC"/>
          </a:solidFill>
        </p:spPr>
        <p:txBody>
          <a:bodyPr wrap="square" lIns="0" tIns="0" rIns="0" bIns="0" rtlCol="0">
            <a:spAutoFit/>
          </a:bodyPr>
          <a:lstStyle/>
          <a:p>
            <a:pPr algn="ctr"/>
            <a:r>
              <a:rPr lang="fr-CH" b="1" dirty="0" smtClean="0">
                <a:solidFill>
                  <a:schemeClr val="bg1"/>
                </a:solidFill>
              </a:rPr>
              <a:t>1</a:t>
            </a:r>
            <a:r>
              <a:rPr lang="fr-CH" b="1" baseline="30000" dirty="0" smtClean="0">
                <a:solidFill>
                  <a:schemeClr val="bg1"/>
                </a:solidFill>
              </a:rPr>
              <a:t>er</a:t>
            </a:r>
            <a:r>
              <a:rPr lang="fr-CH" b="1" dirty="0" smtClean="0">
                <a:solidFill>
                  <a:schemeClr val="bg1"/>
                </a:solidFill>
              </a:rPr>
              <a:t> Tiers : un processus politique</a:t>
            </a:r>
            <a:endParaRPr lang="fr-CH" b="1" dirty="0">
              <a:solidFill>
                <a:schemeClr val="bg1"/>
              </a:solidFill>
            </a:endParaRPr>
          </a:p>
        </p:txBody>
      </p:sp>
      <p:sp>
        <p:nvSpPr>
          <p:cNvPr id="11" name="ZoneTexte 10"/>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3" name="ZoneTexte 2"/>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4" name="ZoneTexte 13"/>
          <p:cNvSpPr txBox="1"/>
          <p:nvPr/>
        </p:nvSpPr>
        <p:spPr>
          <a:xfrm>
            <a:off x="1329241" y="3881909"/>
            <a:ext cx="6161539" cy="307777"/>
          </a:xfrm>
          <a:prstGeom prst="rect">
            <a:avLst/>
          </a:prstGeom>
          <a:solidFill>
            <a:srgbClr val="366AFC"/>
          </a:solidFill>
        </p:spPr>
        <p:txBody>
          <a:bodyPr wrap="square" lIns="0" tIns="0" rIns="0" bIns="0" rtlCol="0">
            <a:spAutoFit/>
          </a:bodyPr>
          <a:lstStyle/>
          <a:p>
            <a:pPr algn="ctr"/>
            <a:r>
              <a:rPr lang="fr-FR" b="1" dirty="0">
                <a:solidFill>
                  <a:schemeClr val="bg1"/>
                </a:solidFill>
              </a:rPr>
              <a:t>2</a:t>
            </a:r>
            <a:r>
              <a:rPr lang="fr-FR" b="1" baseline="30000" dirty="0">
                <a:solidFill>
                  <a:schemeClr val="bg1"/>
                </a:solidFill>
              </a:rPr>
              <a:t>ème</a:t>
            </a:r>
            <a:r>
              <a:rPr lang="fr-FR" b="1" dirty="0">
                <a:solidFill>
                  <a:schemeClr val="bg1"/>
                </a:solidFill>
              </a:rPr>
              <a:t> Tiers : Protection contre toute violence physique</a:t>
            </a:r>
            <a:endParaRPr lang="fr-CH" b="1" dirty="0">
              <a:solidFill>
                <a:schemeClr val="bg1"/>
              </a:solidFill>
            </a:endParaRPr>
          </a:p>
        </p:txBody>
      </p:sp>
      <p:sp>
        <p:nvSpPr>
          <p:cNvPr id="15" name="ZoneTexte 14"/>
          <p:cNvSpPr txBox="1"/>
          <p:nvPr/>
        </p:nvSpPr>
        <p:spPr>
          <a:xfrm>
            <a:off x="2587134" y="5003068"/>
            <a:ext cx="4404381" cy="307777"/>
          </a:xfrm>
          <a:prstGeom prst="rect">
            <a:avLst/>
          </a:prstGeom>
          <a:solidFill>
            <a:srgbClr val="366AFC"/>
          </a:solidFill>
        </p:spPr>
        <p:txBody>
          <a:bodyPr wrap="square" lIns="0" tIns="0" rIns="0" bIns="0" rtlCol="0">
            <a:spAutoFit/>
          </a:bodyPr>
          <a:lstStyle/>
          <a:p>
            <a:pPr algn="ctr"/>
            <a:r>
              <a:rPr lang="fr-FR" b="1" dirty="0">
                <a:solidFill>
                  <a:schemeClr val="bg1"/>
                </a:solidFill>
              </a:rPr>
              <a:t>3</a:t>
            </a:r>
            <a:r>
              <a:rPr lang="fr-FR" b="1" baseline="30000" dirty="0">
                <a:solidFill>
                  <a:schemeClr val="bg1"/>
                </a:solidFill>
              </a:rPr>
              <a:t>ème</a:t>
            </a:r>
            <a:r>
              <a:rPr lang="fr-FR" b="1" dirty="0">
                <a:solidFill>
                  <a:schemeClr val="bg1"/>
                </a:solidFill>
              </a:rPr>
              <a:t> Tiers :  Contexte protecteur</a:t>
            </a:r>
            <a:endParaRPr lang="fr-CH" b="1" dirty="0">
              <a:solidFill>
                <a:schemeClr val="bg1"/>
              </a:solidFill>
            </a:endParaRPr>
          </a:p>
        </p:txBody>
      </p:sp>
      <p:sp>
        <p:nvSpPr>
          <p:cNvPr id="16" name="Rectangle 11"/>
          <p:cNvSpPr txBox="1">
            <a:spLocks noChangeArrowheads="1"/>
          </p:cNvSpPr>
          <p:nvPr/>
        </p:nvSpPr>
        <p:spPr bwMode="auto">
          <a:xfrm>
            <a:off x="8525385" y="6595045"/>
            <a:ext cx="540000" cy="252000"/>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266</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a 2"/>
          <p:cNvGraphicFramePr/>
          <p:nvPr>
            <p:extLst>
              <p:ext uri="{D42A27DB-BD31-4B8C-83A1-F6EECF244321}">
                <p14:modId xmlns:p14="http://schemas.microsoft.com/office/powerpoint/2010/main" val="2368669228"/>
              </p:ext>
            </p:extLst>
          </p:nvPr>
        </p:nvGraphicFramePr>
        <p:xfrm>
          <a:off x="323850" y="871538"/>
          <a:ext cx="8458200" cy="406399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26659" name="Rectangle 21"/>
          <p:cNvSpPr>
            <a:spLocks noChangeArrowheads="1"/>
          </p:cNvSpPr>
          <p:nvPr/>
        </p:nvSpPr>
        <p:spPr bwMode="auto">
          <a:xfrm>
            <a:off x="616285" y="914400"/>
            <a:ext cx="7911430" cy="709613"/>
          </a:xfrm>
          <a:prstGeom prst="rect">
            <a:avLst/>
          </a:prstGeom>
          <a:solidFill>
            <a:schemeClr val="bg1"/>
          </a:solidFill>
          <a:ln w="9525">
            <a:solidFill>
              <a:schemeClr val="tx1"/>
            </a:solidFill>
            <a:miter lim="800000"/>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Font typeface="Wingdings" pitchFamily="2" charset="2"/>
              <a:buNone/>
            </a:pPr>
            <a:r>
              <a:rPr lang="fr-FR" sz="2600" b="1" dirty="0"/>
              <a:t>Les quatre phases du processus de protection des civils</a:t>
            </a:r>
            <a:endParaRPr lang="en-US" altLang="en-US" sz="2600" b="1" dirty="0">
              <a:solidFill>
                <a:srgbClr val="000000"/>
              </a:solidFill>
            </a:endParaRPr>
          </a:p>
        </p:txBody>
      </p:sp>
      <p:sp>
        <p:nvSpPr>
          <p:cNvPr id="326660" name="Text Box 4"/>
          <p:cNvSpPr txBox="1">
            <a:spLocks noChangeArrowheads="1"/>
          </p:cNvSpPr>
          <p:nvPr/>
        </p:nvSpPr>
        <p:spPr bwMode="auto">
          <a:xfrm>
            <a:off x="336550" y="304800"/>
            <a:ext cx="8578850" cy="46166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400" b="1" dirty="0"/>
              <a:t>LE CONCEPT DES NATIONS UNIES DE “PROTECTION DES CIVILS”</a:t>
            </a:r>
            <a:endParaRPr lang="en-US" altLang="en-US" sz="2400" b="1" dirty="0">
              <a:solidFill>
                <a:srgbClr val="000000"/>
              </a:solidFill>
            </a:endParaRPr>
          </a:p>
        </p:txBody>
      </p:sp>
      <p:pic>
        <p:nvPicPr>
          <p:cNvPr id="326661"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19400" y="4267200"/>
            <a:ext cx="3581400" cy="216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6" name="ZoneTexte 5"/>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ZoneTexte 7"/>
          <p:cNvSpPr txBox="1"/>
          <p:nvPr/>
        </p:nvSpPr>
        <p:spPr>
          <a:xfrm>
            <a:off x="1805"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9" name="ZoneTexte 8"/>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0"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267</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CaixaDeTexto 4"/>
          <p:cNvSpPr txBox="1">
            <a:spLocks noChangeArrowheads="1"/>
          </p:cNvSpPr>
          <p:nvPr/>
        </p:nvSpPr>
        <p:spPr bwMode="auto">
          <a:xfrm>
            <a:off x="457200" y="3614738"/>
            <a:ext cx="1752600" cy="2554545"/>
          </a:xfrm>
          <a:prstGeom prst="rect">
            <a:avLst/>
          </a:prstGeom>
          <a:solidFill>
            <a:srgbClr val="FFC000"/>
          </a:solidFill>
          <a:ln w="38100">
            <a:solidFill>
              <a:schemeClr val="tx1"/>
            </a:solidFill>
            <a:miter lim="800000"/>
            <a:headEnd/>
            <a:tailEnd/>
          </a:ln>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CH" altLang="en-US" sz="1600" b="1" dirty="0" smtClean="0">
                <a:solidFill>
                  <a:srgbClr val="000000"/>
                </a:solidFill>
              </a:rPr>
              <a:t>- Patrouille</a:t>
            </a:r>
          </a:p>
          <a:p>
            <a:pPr eaLnBrk="1" hangingPunct="1"/>
            <a:r>
              <a:rPr lang="fr-CH" altLang="en-US" sz="1600" b="1" dirty="0" smtClean="0">
                <a:solidFill>
                  <a:srgbClr val="000000"/>
                </a:solidFill>
              </a:rPr>
              <a:t>- Suivi du respect des droits de l’homme</a:t>
            </a:r>
          </a:p>
          <a:p>
            <a:pPr eaLnBrk="1" hangingPunct="1"/>
            <a:r>
              <a:rPr lang="fr-CH" altLang="en-US" sz="1600" b="1" dirty="0" smtClean="0">
                <a:solidFill>
                  <a:srgbClr val="000000"/>
                </a:solidFill>
              </a:rPr>
              <a:t>- Médiation </a:t>
            </a:r>
          </a:p>
          <a:p>
            <a:pPr eaLnBrk="1" hangingPunct="1"/>
            <a:r>
              <a:rPr lang="fr-CH" altLang="en-US" sz="1600" b="1" dirty="0" smtClean="0">
                <a:solidFill>
                  <a:srgbClr val="000000"/>
                </a:solidFill>
              </a:rPr>
              <a:t>- Prévention de tout conflit</a:t>
            </a:r>
          </a:p>
          <a:p>
            <a:pPr eaLnBrk="1" hangingPunct="1"/>
            <a:r>
              <a:rPr lang="fr-CH" altLang="en-US" sz="1600" b="1" dirty="0" smtClean="0">
                <a:solidFill>
                  <a:srgbClr val="000000"/>
                </a:solidFill>
              </a:rPr>
              <a:t>- Communication des principaux dirigeants</a:t>
            </a:r>
            <a:endParaRPr lang="fr-CH" altLang="en-US" sz="1600" b="1" dirty="0">
              <a:solidFill>
                <a:srgbClr val="000000"/>
              </a:solidFill>
            </a:endParaRPr>
          </a:p>
        </p:txBody>
      </p:sp>
      <p:sp>
        <p:nvSpPr>
          <p:cNvPr id="327683" name="CaixaDeTexto 10"/>
          <p:cNvSpPr txBox="1">
            <a:spLocks noChangeArrowheads="1"/>
          </p:cNvSpPr>
          <p:nvPr/>
        </p:nvSpPr>
        <p:spPr bwMode="auto">
          <a:xfrm>
            <a:off x="2514600" y="3614738"/>
            <a:ext cx="1905000" cy="2308324"/>
          </a:xfrm>
          <a:prstGeom prst="rect">
            <a:avLst/>
          </a:prstGeom>
          <a:solidFill>
            <a:srgbClr val="FF0000"/>
          </a:solidFill>
          <a:ln w="38100">
            <a:solidFill>
              <a:schemeClr val="tx1"/>
            </a:solidFill>
            <a:miter lim="800000"/>
            <a:headEnd/>
            <a:tailEnd/>
          </a:ln>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CH" altLang="en-US" sz="1600" b="1" dirty="0" smtClean="0">
                <a:solidFill>
                  <a:srgbClr val="FFFFFF"/>
                </a:solidFill>
              </a:rPr>
              <a:t>- Patrouilles intensifiées</a:t>
            </a:r>
          </a:p>
          <a:p>
            <a:pPr eaLnBrk="1" hangingPunct="1"/>
            <a:r>
              <a:rPr lang="fr-CH" altLang="en-US" sz="1600" b="1" dirty="0" smtClean="0">
                <a:solidFill>
                  <a:srgbClr val="FFFFFF"/>
                </a:solidFill>
              </a:rPr>
              <a:t>- Présence militaire et policière</a:t>
            </a:r>
          </a:p>
          <a:p>
            <a:pPr eaLnBrk="1" hangingPunct="1"/>
            <a:r>
              <a:rPr lang="fr-CH" altLang="en-US" sz="1600" b="1" dirty="0" smtClean="0">
                <a:solidFill>
                  <a:srgbClr val="FFFFFF"/>
                </a:solidFill>
              </a:rPr>
              <a:t>- Interposition</a:t>
            </a:r>
          </a:p>
          <a:p>
            <a:pPr eaLnBrk="1" hangingPunct="1"/>
            <a:r>
              <a:rPr lang="fr-CH" altLang="en-US" sz="1600" b="1" dirty="0" smtClean="0">
                <a:solidFill>
                  <a:srgbClr val="FFFFFF"/>
                </a:solidFill>
              </a:rPr>
              <a:t>- Présence politique</a:t>
            </a:r>
          </a:p>
          <a:p>
            <a:pPr eaLnBrk="1" hangingPunct="1"/>
            <a:r>
              <a:rPr lang="fr-CH" altLang="en-US" sz="1600" b="1" dirty="0" smtClean="0">
                <a:solidFill>
                  <a:srgbClr val="FFFFFF"/>
                </a:solidFill>
              </a:rPr>
              <a:t>- Suivi de la protection des droits de l’homme</a:t>
            </a:r>
            <a:endParaRPr lang="fr-CH" altLang="en-US" sz="1600" b="1" dirty="0">
              <a:solidFill>
                <a:srgbClr val="FFFFFF"/>
              </a:solidFill>
            </a:endParaRPr>
          </a:p>
        </p:txBody>
      </p:sp>
      <p:sp>
        <p:nvSpPr>
          <p:cNvPr id="327684" name="CaixaDeTexto 12"/>
          <p:cNvSpPr txBox="1">
            <a:spLocks noChangeArrowheads="1"/>
          </p:cNvSpPr>
          <p:nvPr/>
        </p:nvSpPr>
        <p:spPr bwMode="auto">
          <a:xfrm>
            <a:off x="4800600" y="3614738"/>
            <a:ext cx="1752600" cy="2554545"/>
          </a:xfrm>
          <a:prstGeom prst="rect">
            <a:avLst/>
          </a:prstGeom>
          <a:solidFill>
            <a:schemeClr val="accent1"/>
          </a:solidFill>
          <a:ln w="38100">
            <a:solidFill>
              <a:schemeClr val="tx1"/>
            </a:solidFill>
            <a:miter lim="800000"/>
            <a:headEnd/>
            <a:tailEnd/>
          </a:ln>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CH" altLang="en-US" sz="1600" b="1" dirty="0" smtClean="0">
                <a:solidFill>
                  <a:srgbClr val="000000"/>
                </a:solidFill>
              </a:rPr>
              <a:t>- Opérations offensives et défensives</a:t>
            </a:r>
          </a:p>
          <a:p>
            <a:pPr eaLnBrk="1" hangingPunct="1"/>
            <a:r>
              <a:rPr lang="fr-CH" altLang="en-US" sz="1600" b="1" dirty="0" smtClean="0">
                <a:solidFill>
                  <a:srgbClr val="000000"/>
                </a:solidFill>
              </a:rPr>
              <a:t>- Atténuation des souffrances</a:t>
            </a:r>
          </a:p>
          <a:p>
            <a:pPr eaLnBrk="1" hangingPunct="1"/>
            <a:r>
              <a:rPr lang="fr-CH" altLang="en-US" sz="1600" b="1" dirty="0" smtClean="0">
                <a:solidFill>
                  <a:srgbClr val="000000"/>
                </a:solidFill>
              </a:rPr>
              <a:t>- Évacuation</a:t>
            </a:r>
          </a:p>
          <a:p>
            <a:pPr eaLnBrk="1" hangingPunct="1"/>
            <a:r>
              <a:rPr lang="fr-CH" altLang="en-US" sz="1600" b="1" dirty="0" smtClean="0">
                <a:solidFill>
                  <a:srgbClr val="000000"/>
                </a:solidFill>
              </a:rPr>
              <a:t>- Droits de l’homme HR</a:t>
            </a:r>
          </a:p>
          <a:p>
            <a:pPr eaLnBrk="1" hangingPunct="1"/>
            <a:r>
              <a:rPr lang="fr-CH" altLang="en-US" sz="1600" b="1" dirty="0" smtClean="0">
                <a:solidFill>
                  <a:srgbClr val="000000"/>
                </a:solidFill>
              </a:rPr>
              <a:t>- Assistance humanitaire</a:t>
            </a:r>
            <a:endParaRPr lang="fr-CH" altLang="en-US" sz="1600" b="1" dirty="0">
              <a:solidFill>
                <a:srgbClr val="000000"/>
              </a:solidFill>
            </a:endParaRPr>
          </a:p>
        </p:txBody>
      </p:sp>
      <p:sp>
        <p:nvSpPr>
          <p:cNvPr id="327685" name="CaixaDeTexto 14"/>
          <p:cNvSpPr txBox="1">
            <a:spLocks noChangeArrowheads="1"/>
          </p:cNvSpPr>
          <p:nvPr/>
        </p:nvSpPr>
        <p:spPr bwMode="auto">
          <a:xfrm>
            <a:off x="7010400" y="3595688"/>
            <a:ext cx="1905000" cy="2308324"/>
          </a:xfrm>
          <a:prstGeom prst="rect">
            <a:avLst/>
          </a:prstGeom>
          <a:solidFill>
            <a:srgbClr val="CC6600"/>
          </a:solidFill>
          <a:ln w="38100">
            <a:solidFill>
              <a:schemeClr val="tx1"/>
            </a:solidFill>
            <a:miter lim="800000"/>
            <a:headEnd/>
            <a:tailEnd/>
          </a:ln>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CH" altLang="en-US" sz="1600" b="1" dirty="0" smtClean="0">
                <a:solidFill>
                  <a:srgbClr val="FFFFFF"/>
                </a:solidFill>
              </a:rPr>
              <a:t>- Médiation</a:t>
            </a:r>
          </a:p>
          <a:p>
            <a:pPr eaLnBrk="1" hangingPunct="1"/>
            <a:r>
              <a:rPr lang="fr-CH" altLang="en-US" sz="1600" b="1" dirty="0" smtClean="0">
                <a:solidFill>
                  <a:srgbClr val="FFFFFF"/>
                </a:solidFill>
              </a:rPr>
              <a:t>- Enquête sur les droits de l’homme</a:t>
            </a:r>
          </a:p>
          <a:p>
            <a:pPr eaLnBrk="1" hangingPunct="1"/>
            <a:r>
              <a:rPr lang="fr-CH" altLang="en-US" sz="1600" b="1" dirty="0" smtClean="0">
                <a:solidFill>
                  <a:srgbClr val="FFFFFF"/>
                </a:solidFill>
              </a:rPr>
              <a:t>- Assistance humanitaire</a:t>
            </a:r>
          </a:p>
          <a:p>
            <a:pPr eaLnBrk="1" hangingPunct="1"/>
            <a:r>
              <a:rPr lang="fr-CH" altLang="en-US" sz="1600" b="1" dirty="0" smtClean="0">
                <a:solidFill>
                  <a:srgbClr val="FFFFFF"/>
                </a:solidFill>
              </a:rPr>
              <a:t>- Liaison en vue de rétablir des liens</a:t>
            </a:r>
          </a:p>
          <a:p>
            <a:pPr eaLnBrk="1" hangingPunct="1"/>
            <a:r>
              <a:rPr lang="fr-CH" altLang="en-US" sz="1600" b="1" dirty="0" smtClean="0">
                <a:solidFill>
                  <a:srgbClr val="FFFFFF"/>
                </a:solidFill>
              </a:rPr>
              <a:t>- </a:t>
            </a:r>
            <a:r>
              <a:rPr lang="fr-CH" altLang="en-US" sz="1600" b="1" dirty="0" err="1" smtClean="0">
                <a:solidFill>
                  <a:srgbClr val="FFFFFF"/>
                </a:solidFill>
              </a:rPr>
              <a:t>Réadjustment</a:t>
            </a:r>
            <a:r>
              <a:rPr lang="fr-CH" altLang="en-US" sz="1600" b="1" dirty="0" smtClean="0">
                <a:solidFill>
                  <a:srgbClr val="FFFFFF"/>
                </a:solidFill>
              </a:rPr>
              <a:t> en matière de sécurité</a:t>
            </a:r>
            <a:endParaRPr lang="fr-CH" altLang="en-US" sz="1600" b="1" dirty="0">
              <a:solidFill>
                <a:srgbClr val="FFFFFF"/>
              </a:solidFill>
            </a:endParaRPr>
          </a:p>
        </p:txBody>
      </p:sp>
      <p:graphicFrame>
        <p:nvGraphicFramePr>
          <p:cNvPr id="3" name="Diagrama 2"/>
          <p:cNvGraphicFramePr/>
          <p:nvPr>
            <p:extLst>
              <p:ext uri="{D42A27DB-BD31-4B8C-83A1-F6EECF244321}">
                <p14:modId xmlns:p14="http://schemas.microsoft.com/office/powerpoint/2010/main" val="2589538579"/>
              </p:ext>
            </p:extLst>
          </p:nvPr>
        </p:nvGraphicFramePr>
        <p:xfrm>
          <a:off x="404813" y="850435"/>
          <a:ext cx="8458200" cy="303464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27687" name="Text Box 4"/>
          <p:cNvSpPr txBox="1">
            <a:spLocks noChangeArrowheads="1"/>
          </p:cNvSpPr>
          <p:nvPr/>
        </p:nvSpPr>
        <p:spPr bwMode="auto">
          <a:xfrm>
            <a:off x="228600" y="278985"/>
            <a:ext cx="8578850" cy="46166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400" b="1" dirty="0"/>
              <a:t>LE CONCEPT DES NATIONS UNIES DE “PROTECTION DES CIVILS”</a:t>
            </a:r>
            <a:endParaRPr lang="en-US" altLang="en-US" sz="2400" b="1" dirty="0">
              <a:solidFill>
                <a:srgbClr val="000000"/>
              </a:solidFill>
            </a:endParaRPr>
          </a:p>
        </p:txBody>
      </p:sp>
      <p:sp>
        <p:nvSpPr>
          <p:cNvPr id="327688" name="Rectangle 21"/>
          <p:cNvSpPr>
            <a:spLocks noChangeArrowheads="1"/>
          </p:cNvSpPr>
          <p:nvPr/>
        </p:nvSpPr>
        <p:spPr bwMode="auto">
          <a:xfrm>
            <a:off x="294510" y="914400"/>
            <a:ext cx="8578850" cy="709613"/>
          </a:xfrm>
          <a:prstGeom prst="rect">
            <a:avLst/>
          </a:prstGeom>
          <a:solidFill>
            <a:schemeClr val="bg1"/>
          </a:solidFill>
          <a:ln w="9525">
            <a:solidFill>
              <a:schemeClr val="tx1"/>
            </a:solidFill>
            <a:miter lim="800000"/>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Font typeface="Wingdings" pitchFamily="2" charset="2"/>
              <a:buNone/>
            </a:pPr>
            <a:r>
              <a:rPr lang="fr-FR" sz="2800" b="1" dirty="0"/>
              <a:t>Les quatre phases du processus de protection des civils</a:t>
            </a:r>
            <a:endParaRPr lang="en-US" altLang="en-US" sz="2800" b="1" dirty="0">
              <a:solidFill>
                <a:srgbClr val="000000"/>
              </a:solidFill>
            </a:endParaRPr>
          </a:p>
        </p:txBody>
      </p:sp>
      <p:sp>
        <p:nvSpPr>
          <p:cNvPr id="9" name="ZoneTexte 8"/>
          <p:cNvSpPr txBox="1"/>
          <p:nvPr/>
        </p:nvSpPr>
        <p:spPr>
          <a:xfrm>
            <a:off x="1805"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10" name="ZoneTexte 9"/>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ZoneTexte 11"/>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3"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268</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TextBox 3"/>
          <p:cNvSpPr txBox="1">
            <a:spLocks noChangeArrowheads="1"/>
          </p:cNvSpPr>
          <p:nvPr/>
        </p:nvSpPr>
        <p:spPr bwMode="auto">
          <a:xfrm>
            <a:off x="228600" y="1720850"/>
            <a:ext cx="8305800" cy="4247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SzPct val="80000"/>
              <a:buFont typeface="Wingdings" pitchFamily="2" charset="2"/>
              <a:buChar char="§"/>
            </a:pPr>
            <a:r>
              <a:rPr lang="fr-CH" altLang="en-US" sz="2400" b="1" dirty="0" smtClean="0">
                <a:solidFill>
                  <a:srgbClr val="000000"/>
                </a:solidFill>
              </a:rPr>
              <a:t> </a:t>
            </a:r>
            <a:r>
              <a:rPr lang="fr-CH" altLang="en-US" sz="2400" b="1" dirty="0" smtClean="0">
                <a:solidFill>
                  <a:srgbClr val="1105FF"/>
                </a:solidFill>
              </a:rPr>
              <a:t>Approche par l’ensemble de la Mission</a:t>
            </a:r>
          </a:p>
          <a:p>
            <a:pPr eaLnBrk="1" hangingPunct="1">
              <a:buSzPct val="80000"/>
              <a:buFont typeface="Wingdings" pitchFamily="2" charset="2"/>
              <a:buNone/>
            </a:pPr>
            <a:endParaRPr lang="fr-CH" altLang="en-US" sz="1800" b="1" dirty="0" smtClean="0">
              <a:solidFill>
                <a:srgbClr val="000000"/>
              </a:solidFill>
            </a:endParaRPr>
          </a:p>
          <a:p>
            <a:pPr eaLnBrk="1" hangingPunct="1">
              <a:buSzPct val="80000"/>
              <a:buFont typeface="Wingdings" pitchFamily="2" charset="2"/>
              <a:buChar char="§"/>
            </a:pPr>
            <a:r>
              <a:rPr lang="fr-CH" altLang="en-US" sz="2400" b="1" dirty="0" smtClean="0">
                <a:solidFill>
                  <a:srgbClr val="000000"/>
                </a:solidFill>
              </a:rPr>
              <a:t> Principales conclusions :</a:t>
            </a:r>
            <a:endParaRPr lang="fr-CH" altLang="en-US" sz="1800" b="1" dirty="0" smtClean="0">
              <a:solidFill>
                <a:srgbClr val="000000"/>
              </a:solidFill>
            </a:endParaRPr>
          </a:p>
          <a:p>
            <a:pPr lvl="1" eaLnBrk="1" hangingPunct="1">
              <a:buSzPct val="80000"/>
              <a:buFont typeface="Wingdings" pitchFamily="2" charset="2"/>
              <a:buChar char="§"/>
            </a:pPr>
            <a:r>
              <a:rPr lang="fr-CH" altLang="en-US" b="1" dirty="0" smtClean="0">
                <a:solidFill>
                  <a:srgbClr val="000000"/>
                </a:solidFill>
              </a:rPr>
              <a:t> </a:t>
            </a:r>
            <a:r>
              <a:rPr lang="fr-CH" b="1" dirty="0" smtClean="0"/>
              <a:t>La protection des civils est essentielle à la légitimité des opérations de l’ONU</a:t>
            </a:r>
            <a:endParaRPr lang="fr-CH" altLang="en-US" b="1" dirty="0" smtClean="0">
              <a:solidFill>
                <a:srgbClr val="000000"/>
              </a:solidFill>
            </a:endParaRPr>
          </a:p>
          <a:p>
            <a:pPr lvl="1" eaLnBrk="1" hangingPunct="1">
              <a:buSzPct val="80000"/>
              <a:buFont typeface="Wingdings" pitchFamily="2" charset="2"/>
              <a:buChar char="§"/>
            </a:pPr>
            <a:r>
              <a:rPr lang="fr-CH" altLang="en-US" b="1" dirty="0" smtClean="0">
                <a:solidFill>
                  <a:srgbClr val="000000"/>
                </a:solidFill>
              </a:rPr>
              <a:t> </a:t>
            </a:r>
            <a:r>
              <a:rPr lang="fr-CH" b="1" dirty="0" smtClean="0"/>
              <a:t>Chaque mission met en œuvre son mandat de protection des civils de manière différente – en fonction de la situation locale</a:t>
            </a:r>
            <a:endParaRPr lang="fr-CH" altLang="en-US" b="1" dirty="0" smtClean="0">
              <a:solidFill>
                <a:srgbClr val="000000"/>
              </a:solidFill>
            </a:endParaRPr>
          </a:p>
          <a:p>
            <a:pPr eaLnBrk="1" hangingPunct="1">
              <a:buSzPct val="80000"/>
              <a:buFont typeface="Wingdings" pitchFamily="2" charset="2"/>
              <a:buChar char="§"/>
            </a:pPr>
            <a:endParaRPr lang="fr-CH" altLang="en-US" b="1" dirty="0" smtClean="0">
              <a:solidFill>
                <a:srgbClr val="000000"/>
              </a:solidFill>
            </a:endParaRPr>
          </a:p>
          <a:p>
            <a:pPr eaLnBrk="1" hangingPunct="1">
              <a:buSzPct val="80000"/>
              <a:buFont typeface="Wingdings" pitchFamily="2" charset="2"/>
              <a:buChar char="§"/>
            </a:pPr>
            <a:r>
              <a:rPr lang="fr-CH" altLang="en-US" sz="2400" b="1" dirty="0" smtClean="0">
                <a:solidFill>
                  <a:srgbClr val="000000"/>
                </a:solidFill>
              </a:rPr>
              <a:t> </a:t>
            </a:r>
            <a:r>
              <a:rPr lang="fr-CH" sz="2400" b="1" dirty="0" smtClean="0"/>
              <a:t>Les différentes dimensions de la protection des civils :</a:t>
            </a:r>
            <a:r>
              <a:rPr lang="fr-CH" altLang="en-US" sz="2400" b="1" dirty="0" smtClean="0">
                <a:solidFill>
                  <a:srgbClr val="000000"/>
                </a:solidFill>
              </a:rPr>
              <a:t> </a:t>
            </a:r>
          </a:p>
          <a:p>
            <a:pPr lvl="1" eaLnBrk="1" hangingPunct="1">
              <a:buSzPct val="80000"/>
              <a:buFont typeface="Wingdings" pitchFamily="2" charset="2"/>
              <a:buChar char="§"/>
            </a:pPr>
            <a:r>
              <a:rPr lang="fr-CH" altLang="en-US" b="1" dirty="0" smtClean="0">
                <a:solidFill>
                  <a:srgbClr val="000000"/>
                </a:solidFill>
              </a:rPr>
              <a:t> Sécurité directe</a:t>
            </a:r>
          </a:p>
          <a:p>
            <a:pPr lvl="1" eaLnBrk="1" hangingPunct="1">
              <a:buSzPct val="80000"/>
              <a:buFont typeface="Wingdings" pitchFamily="2" charset="2"/>
              <a:buChar char="§"/>
            </a:pPr>
            <a:r>
              <a:rPr lang="fr-CH" altLang="en-US" b="1" dirty="0" smtClean="0">
                <a:solidFill>
                  <a:srgbClr val="000000"/>
                </a:solidFill>
              </a:rPr>
              <a:t> Assurer l’accès humanitaire</a:t>
            </a:r>
          </a:p>
          <a:p>
            <a:pPr lvl="1" eaLnBrk="1" hangingPunct="1">
              <a:buSzPct val="80000"/>
              <a:buFont typeface="Wingdings" pitchFamily="2" charset="2"/>
              <a:buChar char="§"/>
            </a:pPr>
            <a:r>
              <a:rPr lang="fr-CH" altLang="en-US" b="1" dirty="0" smtClean="0">
                <a:solidFill>
                  <a:srgbClr val="000000"/>
                </a:solidFill>
              </a:rPr>
              <a:t> </a:t>
            </a:r>
            <a:r>
              <a:rPr lang="fr-CH" b="1" dirty="0" smtClean="0"/>
              <a:t>Créer les conditions favorables à une protection à long terme</a:t>
            </a:r>
            <a:r>
              <a:rPr lang="fr-CH" altLang="en-US" b="1" dirty="0" smtClean="0">
                <a:solidFill>
                  <a:srgbClr val="000000"/>
                </a:solidFill>
              </a:rPr>
              <a:t> </a:t>
            </a:r>
          </a:p>
          <a:p>
            <a:pPr eaLnBrk="1" hangingPunct="1">
              <a:buSzPct val="80000"/>
              <a:buFont typeface="Wingdings" pitchFamily="2" charset="2"/>
              <a:buNone/>
            </a:pPr>
            <a:endParaRPr lang="fr-CH" altLang="en-US" b="1" dirty="0">
              <a:solidFill>
                <a:srgbClr val="000000"/>
              </a:solidFill>
            </a:endParaRPr>
          </a:p>
        </p:txBody>
      </p:sp>
      <p:sp>
        <p:nvSpPr>
          <p:cNvPr id="328707" name="Text Box 4"/>
          <p:cNvSpPr txBox="1">
            <a:spLocks noChangeArrowheads="1"/>
          </p:cNvSpPr>
          <p:nvPr/>
        </p:nvSpPr>
        <p:spPr bwMode="auto">
          <a:xfrm>
            <a:off x="228600" y="304800"/>
            <a:ext cx="8578850" cy="46166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400" b="1" dirty="0"/>
              <a:t>LE CONCEPT DES NATIONS UNIES DE “PROTECTION DES CIVILS”</a:t>
            </a:r>
            <a:endParaRPr lang="en-US" altLang="en-US" sz="2400" b="1" dirty="0">
              <a:solidFill>
                <a:srgbClr val="000000"/>
              </a:solidFill>
            </a:endParaRPr>
          </a:p>
        </p:txBody>
      </p:sp>
      <p:sp>
        <p:nvSpPr>
          <p:cNvPr id="328708" name="Rectangle 9"/>
          <p:cNvSpPr>
            <a:spLocks noChangeArrowheads="1"/>
          </p:cNvSpPr>
          <p:nvPr/>
        </p:nvSpPr>
        <p:spPr bwMode="auto">
          <a:xfrm>
            <a:off x="352062" y="904875"/>
            <a:ext cx="8387489" cy="769441"/>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200" b="1" dirty="0"/>
              <a:t>La conception de la protection des civils dans le cadre d’une mission </a:t>
            </a:r>
            <a:r>
              <a:rPr lang="fr-FR" sz="2200" b="1" dirty="0" smtClean="0"/>
              <a:t/>
            </a:r>
            <a:br>
              <a:rPr lang="fr-FR" sz="2200" b="1" dirty="0" smtClean="0"/>
            </a:br>
            <a:r>
              <a:rPr lang="fr-FR" sz="2200" b="1" dirty="0" smtClean="0"/>
              <a:t>de </a:t>
            </a:r>
            <a:r>
              <a:rPr lang="fr-FR" sz="2200" b="1" dirty="0"/>
              <a:t>maintien de la paix</a:t>
            </a:r>
            <a:endParaRPr lang="en-GB" altLang="en-US" sz="2200" b="1" dirty="0">
              <a:solidFill>
                <a:srgbClr val="000000"/>
              </a:solidFill>
            </a:endParaRPr>
          </a:p>
        </p:txBody>
      </p:sp>
      <p:sp>
        <p:nvSpPr>
          <p:cNvPr id="5" name="ZoneTexte 4"/>
          <p:cNvSpPr txBox="1"/>
          <p:nvPr/>
        </p:nvSpPr>
        <p:spPr>
          <a:xfrm>
            <a:off x="1805"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6" name="ZoneTexte 5"/>
          <p:cNvSpPr txBox="1"/>
          <p:nvPr/>
        </p:nvSpPr>
        <p:spPr>
          <a:xfrm flipH="1">
            <a:off x="499134"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ZoneTexte 7"/>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9"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269</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1" name="Rectangle 3"/>
          <p:cNvSpPr txBox="1">
            <a:spLocks noChangeArrowheads="1"/>
          </p:cNvSpPr>
          <p:nvPr/>
        </p:nvSpPr>
        <p:spPr bwMode="auto">
          <a:xfrm>
            <a:off x="679450" y="2057400"/>
            <a:ext cx="762635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541338" indent="-541338" eaLnBrk="0" hangingPunct="0">
              <a:defRPr sz="2000">
                <a:solidFill>
                  <a:schemeClr val="tx1"/>
                </a:solidFill>
                <a:latin typeface="Calibri" pitchFamily="34" charset="0"/>
                <a:cs typeface="Arial" pitchFamily="34" charset="0"/>
              </a:defRPr>
            </a:lvl1pPr>
            <a:lvl2pPr marL="998538" indent="-541338"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105000"/>
              </a:lnSpc>
              <a:spcBef>
                <a:spcPct val="80000"/>
              </a:spcBef>
              <a:buSzPct val="80000"/>
              <a:buFont typeface="Wingdings" pitchFamily="2" charset="2"/>
              <a:buChar char="ð"/>
            </a:pPr>
            <a:r>
              <a:rPr lang="fr-FR" sz="2400" b="1" dirty="0">
                <a:solidFill>
                  <a:srgbClr val="1105FF"/>
                </a:solidFill>
              </a:rPr>
              <a:t>La planification et la mise en œuvre </a:t>
            </a:r>
            <a:r>
              <a:rPr lang="fr-FR" sz="2400" b="1" dirty="0"/>
              <a:t>des activités de la CIMIC-NU doivent se faire en synergie afin de réduire les doubles emplois et de permettre une utilisation efficace des ressources.</a:t>
            </a:r>
            <a:endParaRPr lang="en-US" altLang="ja-JP" sz="2400" b="1" dirty="0">
              <a:solidFill>
                <a:srgbClr val="000000"/>
              </a:solidFill>
              <a:ea typeface="MS PGothic" pitchFamily="34" charset="-128"/>
            </a:endParaRPr>
          </a:p>
          <a:p>
            <a:pPr>
              <a:lnSpc>
                <a:spcPct val="105000"/>
              </a:lnSpc>
              <a:spcBef>
                <a:spcPct val="80000"/>
              </a:spcBef>
              <a:buSzPct val="80000"/>
              <a:buFont typeface="Wingdings" pitchFamily="2" charset="2"/>
              <a:buChar char="ð"/>
            </a:pPr>
            <a:r>
              <a:rPr lang="fr-FR" sz="2400" b="1" dirty="0">
                <a:solidFill>
                  <a:srgbClr val="1105FF"/>
                </a:solidFill>
              </a:rPr>
              <a:t>Optimiser et exploiter les possibilités</a:t>
            </a:r>
            <a:r>
              <a:rPr lang="fr-FR" sz="2400" b="1" dirty="0"/>
              <a:t> afin de créer des conditions favorables pour les organisations et partenaires civils – notamment pour le gouvernement du pays hôte – et de </a:t>
            </a:r>
            <a:r>
              <a:rPr lang="fr-FR" sz="2400" b="1" dirty="0">
                <a:solidFill>
                  <a:srgbClr val="1105FF"/>
                </a:solidFill>
              </a:rPr>
              <a:t>contribuer ainsi à la réalisation de l’objectif de la </a:t>
            </a:r>
            <a:r>
              <a:rPr lang="fr-FR" sz="2400" b="1" dirty="0" smtClean="0">
                <a:solidFill>
                  <a:srgbClr val="1105FF"/>
                </a:solidFill>
              </a:rPr>
              <a:t>mission</a:t>
            </a:r>
            <a:r>
              <a:rPr lang="en-US" altLang="ja-JP" sz="2400" b="1" dirty="0" smtClean="0">
                <a:solidFill>
                  <a:srgbClr val="000000"/>
                </a:solidFill>
                <a:ea typeface="MS Mincho" pitchFamily="49" charset="-128"/>
              </a:rPr>
              <a:t>.</a:t>
            </a:r>
            <a:r>
              <a:rPr lang="en-US" altLang="ja-JP" sz="2800" b="1" dirty="0" smtClean="0">
                <a:solidFill>
                  <a:srgbClr val="000000"/>
                </a:solidFill>
                <a:ea typeface="MS PGothic" pitchFamily="34" charset="-128"/>
              </a:rPr>
              <a:t> </a:t>
            </a:r>
            <a:endParaRPr lang="en-US" altLang="en-US" sz="2800" b="1" dirty="0">
              <a:solidFill>
                <a:srgbClr val="000000"/>
              </a:solidFill>
            </a:endParaRPr>
          </a:p>
        </p:txBody>
      </p:sp>
      <p:sp>
        <p:nvSpPr>
          <p:cNvPr id="83972" name="Rectangle 4"/>
          <p:cNvSpPr>
            <a:spLocks noChangeArrowheads="1"/>
          </p:cNvSpPr>
          <p:nvPr/>
        </p:nvSpPr>
        <p:spPr bwMode="auto">
          <a:xfrm>
            <a:off x="2057400" y="259943"/>
            <a:ext cx="529452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en-US" sz="2800" b="1" dirty="0" smtClean="0">
                <a:solidFill>
                  <a:srgbClr val="000000"/>
                </a:solidFill>
                <a:latin typeface="Arial" pitchFamily="34" charset="0"/>
              </a:rPr>
              <a:t>PRINCIPES DE LA CIMIC-NU</a:t>
            </a:r>
            <a:endParaRPr lang="en-US" altLang="en-US" sz="2800" b="1" dirty="0">
              <a:solidFill>
                <a:srgbClr val="000000"/>
              </a:solidFill>
              <a:latin typeface="Arial" pitchFamily="34" charset="0"/>
            </a:endParaRPr>
          </a:p>
        </p:txBody>
      </p:sp>
      <p:sp>
        <p:nvSpPr>
          <p:cNvPr id="83973" name="Rectangle 7"/>
          <p:cNvSpPr>
            <a:spLocks noChangeArrowheads="1"/>
          </p:cNvSpPr>
          <p:nvPr/>
        </p:nvSpPr>
        <p:spPr bwMode="auto">
          <a:xfrm>
            <a:off x="2651750" y="870315"/>
            <a:ext cx="3803157" cy="52322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fr-CH" altLang="en-US" sz="2800" b="1" dirty="0">
                <a:solidFill>
                  <a:srgbClr val="000000"/>
                </a:solidFill>
              </a:rPr>
              <a:t>Principes fondamentaux</a:t>
            </a:r>
            <a:endParaRPr lang="en-US" altLang="en-US" sz="2800" b="1" dirty="0">
              <a:solidFill>
                <a:srgbClr val="000000"/>
              </a:solidFill>
            </a:endParaRPr>
          </a:p>
        </p:txBody>
      </p:sp>
      <p:sp>
        <p:nvSpPr>
          <p:cNvPr id="6" name="ZoneTexte 5"/>
          <p:cNvSpPr txBox="1"/>
          <p:nvPr/>
        </p:nvSpPr>
        <p:spPr>
          <a:xfrm flipH="1">
            <a:off x="577880"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89806"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ZoneTexte 7"/>
          <p:cNvSpPr txBox="1"/>
          <p:nvPr/>
        </p:nvSpPr>
        <p:spPr>
          <a:xfrm>
            <a:off x="610239" y="-3805"/>
            <a:ext cx="8608766"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9"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27</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17"/>
          <p:cNvSpPr>
            <a:spLocks noChangeArrowheads="1"/>
          </p:cNvSpPr>
          <p:nvPr/>
        </p:nvSpPr>
        <p:spPr bwMode="auto">
          <a:xfrm>
            <a:off x="1905000" y="914400"/>
            <a:ext cx="5334000" cy="5334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bg1"/>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lnSpc>
                <a:spcPct val="80000"/>
              </a:lnSpc>
            </a:pPr>
            <a:r>
              <a:rPr lang="fr-FR" sz="2400" b="1" dirty="0"/>
              <a:t>Qui assure la protection des civils ?</a:t>
            </a:r>
            <a:endParaRPr lang="en-US" altLang="en-US" sz="2400" b="1" dirty="0">
              <a:solidFill>
                <a:srgbClr val="000000"/>
              </a:solidFill>
            </a:endParaRPr>
          </a:p>
        </p:txBody>
      </p:sp>
      <p:grpSp>
        <p:nvGrpSpPr>
          <p:cNvPr id="329731" name="Group 16"/>
          <p:cNvGrpSpPr>
            <a:grpSpLocks/>
          </p:cNvGrpSpPr>
          <p:nvPr/>
        </p:nvGrpSpPr>
        <p:grpSpPr bwMode="auto">
          <a:xfrm>
            <a:off x="5110111" y="4504343"/>
            <a:ext cx="2649272" cy="2045140"/>
            <a:chOff x="2175" y="2544"/>
            <a:chExt cx="1453" cy="872"/>
          </a:xfrm>
        </p:grpSpPr>
        <p:pic>
          <p:nvPicPr>
            <p:cNvPr id="329741" name="Picture 8" descr="Un-flag-squar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56" y="2544"/>
              <a:ext cx="1330"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9742" name="Text Box 12"/>
            <p:cNvSpPr txBox="1">
              <a:spLocks noChangeArrowheads="1"/>
            </p:cNvSpPr>
            <p:nvPr/>
          </p:nvSpPr>
          <p:spPr bwMode="auto">
            <a:xfrm>
              <a:off x="2175" y="3101"/>
              <a:ext cx="1453" cy="3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marL="514350" indent="-51435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0" indent="0" algn="ctr" eaLnBrk="1" hangingPunct="1">
                <a:spcBef>
                  <a:spcPct val="50000"/>
                </a:spcBef>
                <a:buFont typeface="Wingdings" pitchFamily="2" charset="2"/>
                <a:buNone/>
              </a:pPr>
              <a:r>
                <a:rPr lang="en-US" altLang="en-US" sz="1400" b="1" dirty="0" smtClean="0">
                  <a:solidFill>
                    <a:srgbClr val="000000"/>
                  </a:solidFill>
                  <a:latin typeface="Bookman Old Style" pitchFamily="18" charset="0"/>
                </a:rPr>
                <a:t>OPÉRATIONS DE MAINTIEN DE LA PAIX DE L’ONU</a:t>
              </a:r>
              <a:endParaRPr lang="en-US" altLang="en-US" sz="1400" b="1" dirty="0">
                <a:solidFill>
                  <a:srgbClr val="000000"/>
                </a:solidFill>
                <a:latin typeface="Bookman Old Style" pitchFamily="18" charset="0"/>
              </a:endParaRPr>
            </a:p>
          </p:txBody>
        </p:sp>
      </p:grpSp>
      <p:pic>
        <p:nvPicPr>
          <p:cNvPr id="329733" name="Picture 16" descr="thumbnai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3276600"/>
            <a:ext cx="955675" cy="79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9734" name="Picture 12" descr="thumbnai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6800" y="2438400"/>
            <a:ext cx="1065213"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9735" name="Picture 14" descr="thumbnail"/>
          <p:cNvPicPr>
            <a:picLocks noChangeAspect="1" noChangeArrowheads="1"/>
          </p:cNvPicPr>
          <p:nvPr/>
        </p:nvPicPr>
        <p:blipFill>
          <a:blip r:embed="rId6">
            <a:extLst>
              <a:ext uri="{28A0092B-C50C-407E-A947-70E740481C1C}">
                <a14:useLocalDpi xmlns:a14="http://schemas.microsoft.com/office/drawing/2010/main" val="0"/>
              </a:ext>
            </a:extLst>
          </a:blip>
          <a:srcRect b="25920"/>
          <a:stretch>
            <a:fillRect/>
          </a:stretch>
        </p:blipFill>
        <p:spPr bwMode="auto">
          <a:xfrm>
            <a:off x="1066800" y="3505200"/>
            <a:ext cx="9921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9736" name="Picture 9" descr="unicef"/>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14600" y="2209800"/>
            <a:ext cx="1001713"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9737" name="Text Box 15"/>
          <p:cNvSpPr txBox="1">
            <a:spLocks noChangeArrowheads="1"/>
          </p:cNvSpPr>
          <p:nvPr/>
        </p:nvSpPr>
        <p:spPr bwMode="auto">
          <a:xfrm>
            <a:off x="4800600" y="2133600"/>
            <a:ext cx="1006475" cy="615553"/>
          </a:xfrm>
          <a:prstGeom prst="rect">
            <a:avLst/>
          </a:prstGeom>
          <a:solidFill>
            <a:srgbClr val="660033"/>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514350" indent="-51435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0" indent="0" algn="ctr" eaLnBrk="1" hangingPunct="1">
              <a:spcBef>
                <a:spcPct val="50000"/>
              </a:spcBef>
              <a:buFont typeface="Wingdings" pitchFamily="2" charset="2"/>
              <a:buNone/>
            </a:pPr>
            <a:r>
              <a:rPr lang="fr-CH" altLang="en-US" sz="1700" b="1" dirty="0" smtClean="0">
                <a:solidFill>
                  <a:srgbClr val="FFFFFF"/>
                </a:solidFill>
              </a:rPr>
              <a:t>Le pays hôte</a:t>
            </a:r>
            <a:endParaRPr lang="fr-CH" altLang="en-US" sz="1700" b="1" dirty="0">
              <a:solidFill>
                <a:srgbClr val="FFFFFF"/>
              </a:solidFill>
            </a:endParaRPr>
          </a:p>
        </p:txBody>
      </p:sp>
      <p:sp>
        <p:nvSpPr>
          <p:cNvPr id="329738" name="Text Box 17"/>
          <p:cNvSpPr txBox="1">
            <a:spLocks noChangeArrowheads="1"/>
          </p:cNvSpPr>
          <p:nvPr/>
        </p:nvSpPr>
        <p:spPr bwMode="auto">
          <a:xfrm>
            <a:off x="3733800" y="2514600"/>
            <a:ext cx="773113" cy="535531"/>
          </a:xfrm>
          <a:prstGeom prst="rect">
            <a:avLst/>
          </a:prstGeom>
          <a:solidFill>
            <a:schemeClr val="bg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541338" indent="-541338"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0" indent="0" algn="ctr" eaLnBrk="1" hangingPunct="1">
              <a:lnSpc>
                <a:spcPct val="90000"/>
              </a:lnSpc>
              <a:spcBef>
                <a:spcPct val="50000"/>
              </a:spcBef>
            </a:pPr>
            <a:r>
              <a:rPr lang="en-US" altLang="en-US" sz="1600" b="1" dirty="0" smtClean="0">
                <a:solidFill>
                  <a:srgbClr val="000000"/>
                </a:solidFill>
              </a:rPr>
              <a:t>Les ONGI</a:t>
            </a:r>
            <a:endParaRPr lang="en-US" altLang="en-US" sz="1600" b="1" dirty="0">
              <a:solidFill>
                <a:srgbClr val="000000"/>
              </a:solidFill>
            </a:endParaRPr>
          </a:p>
        </p:txBody>
      </p:sp>
      <p:sp>
        <p:nvSpPr>
          <p:cNvPr id="329739" name="AutoShape 18"/>
          <p:cNvSpPr>
            <a:spLocks noChangeArrowheads="1"/>
          </p:cNvSpPr>
          <p:nvPr/>
        </p:nvSpPr>
        <p:spPr bwMode="auto">
          <a:xfrm>
            <a:off x="152400" y="1676400"/>
            <a:ext cx="6477000" cy="3124200"/>
          </a:xfrm>
          <a:prstGeom prst="cloudCallout">
            <a:avLst>
              <a:gd name="adj1" fmla="val 24264"/>
              <a:gd name="adj2" fmla="val 88616"/>
            </a:avLst>
          </a:prstGeom>
          <a:noFill/>
          <a:ln w="9525">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endParaRPr lang="en-GB" altLang="en-US" sz="1800">
              <a:solidFill>
                <a:srgbClr val="000000"/>
              </a:solidFill>
            </a:endParaRPr>
          </a:p>
        </p:txBody>
      </p:sp>
      <p:sp>
        <p:nvSpPr>
          <p:cNvPr id="329740" name="Text Box 4"/>
          <p:cNvSpPr txBox="1">
            <a:spLocks noChangeArrowheads="1"/>
          </p:cNvSpPr>
          <p:nvPr/>
        </p:nvSpPr>
        <p:spPr bwMode="auto">
          <a:xfrm>
            <a:off x="117020" y="325152"/>
            <a:ext cx="8912985" cy="415498"/>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100" b="1" dirty="0">
                <a:solidFill>
                  <a:srgbClr val="1105FF"/>
                </a:solidFill>
              </a:rPr>
              <a:t>PRINCIPAUX ACTEURS ET PARTENAIRES EN MATIERE DE PROTECTION DES CIVILS</a:t>
            </a:r>
            <a:endParaRPr lang="en-US" altLang="en-US" sz="2100" b="1" dirty="0">
              <a:solidFill>
                <a:srgbClr val="1105FF"/>
              </a:solidFill>
            </a:endParaRPr>
          </a:p>
        </p:txBody>
      </p:sp>
      <p:pic>
        <p:nvPicPr>
          <p:cNvPr id="786434" name="Picture 2" descr="Comité international de la Croix-Rouge">
            <a:hlinkClick r:id="rId8"/>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42305" y="3293202"/>
            <a:ext cx="857943" cy="82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ZoneTexte 15"/>
          <p:cNvSpPr txBox="1"/>
          <p:nvPr/>
        </p:nvSpPr>
        <p:spPr>
          <a:xfrm flipH="1">
            <a:off x="516873"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7" name="ZoneTexte 16"/>
          <p:cNvSpPr txBox="1"/>
          <p:nvPr/>
        </p:nvSpPr>
        <p:spPr>
          <a:xfrm flipH="1">
            <a:off x="2928799"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8" name="ZoneTexte 17"/>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2" name="ZoneTexte 1"/>
          <p:cNvSpPr txBox="1"/>
          <p:nvPr/>
        </p:nvSpPr>
        <p:spPr>
          <a:xfrm>
            <a:off x="2498130" y="3984710"/>
            <a:ext cx="1123200" cy="215444"/>
          </a:xfrm>
          <a:prstGeom prst="rect">
            <a:avLst/>
          </a:prstGeom>
          <a:solidFill>
            <a:schemeClr val="bg1"/>
          </a:solidFill>
        </p:spPr>
        <p:txBody>
          <a:bodyPr wrap="square" lIns="0" tIns="0" rIns="0" bIns="0" rtlCol="0">
            <a:spAutoFit/>
          </a:bodyPr>
          <a:lstStyle/>
          <a:p>
            <a:pPr algn="ctr"/>
            <a:r>
              <a:rPr lang="fr-CH" sz="1400" dirty="0" smtClean="0">
                <a:solidFill>
                  <a:srgbClr val="1105FF"/>
                </a:solidFill>
              </a:rPr>
              <a:t>Le HCR</a:t>
            </a:r>
            <a:endParaRPr lang="fr-CH" sz="1400" dirty="0">
              <a:solidFill>
                <a:srgbClr val="1105FF"/>
              </a:solidFill>
            </a:endParaRPr>
          </a:p>
        </p:txBody>
      </p:sp>
      <p:sp>
        <p:nvSpPr>
          <p:cNvPr id="20" name="ZoneTexte 19"/>
          <p:cNvSpPr txBox="1"/>
          <p:nvPr/>
        </p:nvSpPr>
        <p:spPr>
          <a:xfrm>
            <a:off x="1805"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21"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270</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Text Box 4"/>
          <p:cNvSpPr txBox="1">
            <a:spLocks noChangeArrowheads="1"/>
          </p:cNvSpPr>
          <p:nvPr/>
        </p:nvSpPr>
        <p:spPr bwMode="auto">
          <a:xfrm>
            <a:off x="155424" y="320702"/>
            <a:ext cx="8871555" cy="32316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100" b="1" dirty="0">
                <a:solidFill>
                  <a:srgbClr val="1105FF"/>
                </a:solidFill>
              </a:rPr>
              <a:t>PRINCIPAUX ACTEURS ET PARTENAIRES EN MATIERE DE PROTECTION DES CIVILS</a:t>
            </a:r>
            <a:endParaRPr lang="en-US" altLang="en-US" sz="2100" b="1" dirty="0">
              <a:solidFill>
                <a:srgbClr val="000000"/>
              </a:solidFill>
            </a:endParaRPr>
          </a:p>
        </p:txBody>
      </p:sp>
      <p:sp>
        <p:nvSpPr>
          <p:cNvPr id="330755" name="TextBox 3"/>
          <p:cNvSpPr txBox="1">
            <a:spLocks noChangeArrowheads="1"/>
          </p:cNvSpPr>
          <p:nvPr/>
        </p:nvSpPr>
        <p:spPr bwMode="auto">
          <a:xfrm>
            <a:off x="265113" y="1689100"/>
            <a:ext cx="8659812" cy="5309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FF"/>
              </a:buClr>
              <a:buSzPct val="80000"/>
              <a:buFont typeface="Wingdings" pitchFamily="2" charset="2"/>
              <a:buChar char="v"/>
            </a:pPr>
            <a:r>
              <a:rPr lang="en-US" altLang="en-US" sz="1900" b="1" dirty="0">
                <a:solidFill>
                  <a:srgbClr val="000000"/>
                </a:solidFill>
              </a:rPr>
              <a:t> </a:t>
            </a:r>
            <a:r>
              <a:rPr lang="fr-FR" sz="1900" b="1" dirty="0">
                <a:solidFill>
                  <a:srgbClr val="1105FF"/>
                </a:solidFill>
              </a:rPr>
              <a:t>Le pays hôte</a:t>
            </a:r>
            <a:r>
              <a:rPr lang="fr-FR" sz="1900" b="1" dirty="0"/>
              <a:t> (et les acteurs internes) – d’abord et avant tout le responsable de la protection civile / le pays hôte </a:t>
            </a:r>
            <a:r>
              <a:rPr lang="fr-FR" sz="1900" b="1" dirty="0" smtClean="0"/>
              <a:t>étant </a:t>
            </a:r>
            <a:r>
              <a:rPr lang="fr-FR" sz="1900" b="1" dirty="0"/>
              <a:t>le premier responsable de la protection de sa population </a:t>
            </a:r>
            <a:r>
              <a:rPr lang="fr-FR" sz="1900" b="1" dirty="0" smtClean="0"/>
              <a:t>civile</a:t>
            </a:r>
            <a:endParaRPr lang="en-US" altLang="en-US" sz="1900" b="1" dirty="0">
              <a:solidFill>
                <a:srgbClr val="000000"/>
              </a:solidFill>
            </a:endParaRPr>
          </a:p>
          <a:p>
            <a:pPr eaLnBrk="1" hangingPunct="1">
              <a:buClr>
                <a:srgbClr val="0000FF"/>
              </a:buClr>
              <a:buSzPct val="80000"/>
              <a:buFont typeface="Wingdings" pitchFamily="2" charset="2"/>
              <a:buNone/>
            </a:pPr>
            <a:endParaRPr lang="en-US" altLang="en-US" sz="1900" b="1" dirty="0">
              <a:solidFill>
                <a:srgbClr val="000000"/>
              </a:solidFill>
            </a:endParaRPr>
          </a:p>
          <a:p>
            <a:pPr eaLnBrk="1" hangingPunct="1">
              <a:buClr>
                <a:srgbClr val="0000FF"/>
              </a:buClr>
              <a:buSzPct val="80000"/>
              <a:buFont typeface="Wingdings" pitchFamily="2" charset="2"/>
              <a:buChar char="v"/>
            </a:pPr>
            <a:r>
              <a:rPr lang="en-US" altLang="en-US" sz="1900" b="1" dirty="0">
                <a:solidFill>
                  <a:srgbClr val="000000"/>
                </a:solidFill>
              </a:rPr>
              <a:t> </a:t>
            </a:r>
            <a:r>
              <a:rPr lang="fr-FR" sz="1900" b="1" dirty="0">
                <a:solidFill>
                  <a:srgbClr val="1105FF"/>
                </a:solidFill>
              </a:rPr>
              <a:t>La Force militaire de l’ONU </a:t>
            </a:r>
            <a:r>
              <a:rPr lang="fr-FR" sz="1900" b="1" dirty="0"/>
              <a:t>– y compris les officiers au service de la Mission</a:t>
            </a:r>
            <a:endParaRPr lang="en-US" altLang="en-US" sz="1900" b="1" dirty="0">
              <a:solidFill>
                <a:srgbClr val="000000"/>
              </a:solidFill>
            </a:endParaRPr>
          </a:p>
          <a:p>
            <a:pPr eaLnBrk="1" hangingPunct="1">
              <a:buClr>
                <a:srgbClr val="0000FF"/>
              </a:buClr>
              <a:buSzPct val="80000"/>
              <a:buFont typeface="Wingdings" pitchFamily="2" charset="2"/>
              <a:buChar char="v"/>
            </a:pPr>
            <a:endParaRPr lang="en-US" altLang="en-US" sz="1900" b="1" dirty="0">
              <a:solidFill>
                <a:srgbClr val="000000"/>
              </a:solidFill>
            </a:endParaRPr>
          </a:p>
          <a:p>
            <a:pPr eaLnBrk="1" hangingPunct="1">
              <a:buClr>
                <a:srgbClr val="0000FF"/>
              </a:buClr>
              <a:buSzPct val="80000"/>
              <a:buFont typeface="Wingdings" pitchFamily="2" charset="2"/>
              <a:buChar char="v"/>
            </a:pPr>
            <a:r>
              <a:rPr lang="en-US" altLang="en-US" sz="1900" b="1" dirty="0">
                <a:solidFill>
                  <a:srgbClr val="000000"/>
                </a:solidFill>
              </a:rPr>
              <a:t> </a:t>
            </a:r>
            <a:r>
              <a:rPr lang="fr-FR" sz="1900" b="1" dirty="0">
                <a:solidFill>
                  <a:srgbClr val="1105FF"/>
                </a:solidFill>
              </a:rPr>
              <a:t>La police des Nations Unies </a:t>
            </a:r>
            <a:r>
              <a:rPr lang="fr-FR" sz="1900" b="1" dirty="0"/>
              <a:t>– </a:t>
            </a:r>
            <a:r>
              <a:rPr lang="fr-FR" sz="1900" b="1" dirty="0" smtClean="0"/>
              <a:t> </a:t>
            </a:r>
            <a:r>
              <a:rPr lang="fr-FR" sz="1900" b="1" dirty="0"/>
              <a:t>notamment les unités de police constituées (</a:t>
            </a:r>
            <a:r>
              <a:rPr lang="fr-FR" sz="1900" b="1" dirty="0" err="1"/>
              <a:t>FPUs</a:t>
            </a:r>
            <a:r>
              <a:rPr lang="fr-FR" sz="1900" b="1" dirty="0"/>
              <a:t>)</a:t>
            </a:r>
            <a:endParaRPr lang="en-US" altLang="en-US" sz="1900" b="1" dirty="0">
              <a:solidFill>
                <a:srgbClr val="000000"/>
              </a:solidFill>
            </a:endParaRPr>
          </a:p>
          <a:p>
            <a:pPr eaLnBrk="1" hangingPunct="1">
              <a:buClr>
                <a:srgbClr val="0000FF"/>
              </a:buClr>
              <a:buSzPct val="80000"/>
              <a:buFont typeface="Wingdings" pitchFamily="2" charset="2"/>
              <a:buChar char="v"/>
            </a:pPr>
            <a:endParaRPr lang="en-US" altLang="en-US" sz="1900" b="1" dirty="0">
              <a:solidFill>
                <a:srgbClr val="000000"/>
              </a:solidFill>
            </a:endParaRPr>
          </a:p>
          <a:p>
            <a:pPr eaLnBrk="1" hangingPunct="1">
              <a:buClr>
                <a:srgbClr val="0000FF"/>
              </a:buClr>
              <a:buSzPct val="80000"/>
              <a:buFont typeface="Wingdings" pitchFamily="2" charset="2"/>
              <a:buChar char="v"/>
            </a:pPr>
            <a:r>
              <a:rPr lang="en-US" altLang="en-US" sz="1900" b="1" dirty="0">
                <a:solidFill>
                  <a:srgbClr val="000000"/>
                </a:solidFill>
              </a:rPr>
              <a:t> </a:t>
            </a:r>
            <a:r>
              <a:rPr lang="fr-FR" sz="1800" b="1" dirty="0">
                <a:solidFill>
                  <a:srgbClr val="1105FF"/>
                </a:solidFill>
              </a:rPr>
              <a:t>Le personnel de la Mission </a:t>
            </a:r>
            <a:r>
              <a:rPr lang="fr-FR" sz="1800" b="1" dirty="0"/>
              <a:t>-  Affaires politiques, </a:t>
            </a:r>
            <a:r>
              <a:rPr lang="fr-FR" sz="1800" b="1" dirty="0">
                <a:solidFill>
                  <a:srgbClr val="1105FF"/>
                </a:solidFill>
              </a:rPr>
              <a:t>Affaires civiles</a:t>
            </a:r>
            <a:r>
              <a:rPr lang="fr-FR" sz="1800" b="1" dirty="0"/>
              <a:t>, Droits de l’homme, DDR/SSR, Lutte contre les mines, Problématique hommes/femmes et protection des droits des enfants, Groupe violence sexuelle</a:t>
            </a:r>
            <a:endParaRPr lang="en-US" altLang="en-US" sz="1900" b="1" dirty="0">
              <a:solidFill>
                <a:srgbClr val="000000"/>
              </a:solidFill>
            </a:endParaRPr>
          </a:p>
          <a:p>
            <a:pPr eaLnBrk="1" hangingPunct="1">
              <a:buClr>
                <a:srgbClr val="0000FF"/>
              </a:buClr>
              <a:buSzPct val="80000"/>
              <a:buFont typeface="Wingdings" pitchFamily="2" charset="2"/>
              <a:buChar char="v"/>
            </a:pPr>
            <a:endParaRPr lang="en-US" altLang="en-US" sz="1900" b="1" dirty="0">
              <a:solidFill>
                <a:srgbClr val="0000FF"/>
              </a:solidFill>
            </a:endParaRPr>
          </a:p>
          <a:p>
            <a:pPr eaLnBrk="1" hangingPunct="1">
              <a:buClr>
                <a:srgbClr val="0000FF"/>
              </a:buClr>
              <a:buSzPct val="80000"/>
              <a:buFont typeface="Wingdings" pitchFamily="2" charset="2"/>
              <a:buChar char="v"/>
            </a:pPr>
            <a:r>
              <a:rPr lang="en-US" altLang="en-US" sz="1900" b="1" dirty="0">
                <a:solidFill>
                  <a:srgbClr val="0000FF"/>
                </a:solidFill>
              </a:rPr>
              <a:t> </a:t>
            </a:r>
            <a:r>
              <a:rPr lang="fr-FR" sz="1800" b="1" dirty="0">
                <a:solidFill>
                  <a:srgbClr val="1105FF"/>
                </a:solidFill>
              </a:rPr>
              <a:t>L’UNCT (L’Équipe de pays des Nations Unies)</a:t>
            </a:r>
            <a:r>
              <a:rPr lang="fr-FR" sz="1800" b="1" dirty="0"/>
              <a:t> – Coordination des activités humanitaires et de consolidation de la paix, et </a:t>
            </a:r>
            <a:r>
              <a:rPr lang="fr-FR" sz="1800" b="1" dirty="0" smtClean="0"/>
              <a:t>structures </a:t>
            </a:r>
            <a:r>
              <a:rPr lang="fr-FR" sz="1800" b="1" dirty="0"/>
              <a:t>de coordination de la mission</a:t>
            </a:r>
            <a:endParaRPr lang="en-US" altLang="en-US" sz="1900" b="1" dirty="0">
              <a:solidFill>
                <a:srgbClr val="000000"/>
              </a:solidFill>
            </a:endParaRPr>
          </a:p>
          <a:p>
            <a:pPr eaLnBrk="1" hangingPunct="1">
              <a:buClr>
                <a:srgbClr val="0000FF"/>
              </a:buClr>
              <a:buSzPct val="80000"/>
              <a:buFont typeface="Wingdings" pitchFamily="2" charset="2"/>
              <a:buNone/>
            </a:pPr>
            <a:endParaRPr lang="en-US" altLang="en-US" sz="1900" b="1" dirty="0">
              <a:solidFill>
                <a:srgbClr val="000000"/>
              </a:solidFill>
            </a:endParaRPr>
          </a:p>
          <a:p>
            <a:pPr eaLnBrk="1" hangingPunct="1">
              <a:buClr>
                <a:srgbClr val="0000FF"/>
              </a:buClr>
              <a:buSzPct val="80000"/>
              <a:buFont typeface="Wingdings" pitchFamily="2" charset="2"/>
              <a:buChar char="v"/>
            </a:pPr>
            <a:r>
              <a:rPr lang="en-US" altLang="en-US" sz="1900" b="1" dirty="0">
                <a:solidFill>
                  <a:srgbClr val="000000"/>
                </a:solidFill>
              </a:rPr>
              <a:t> </a:t>
            </a:r>
            <a:r>
              <a:rPr lang="fr-FR" sz="1800" b="1" dirty="0">
                <a:solidFill>
                  <a:srgbClr val="1105FF"/>
                </a:solidFill>
              </a:rPr>
              <a:t>Organisations</a:t>
            </a:r>
            <a:r>
              <a:rPr lang="fr-FR" sz="1800" b="1" dirty="0"/>
              <a:t> internationales, ONG et Organisations régionales</a:t>
            </a:r>
            <a:endParaRPr lang="en-US" altLang="en-US" sz="1900" b="1" dirty="0">
              <a:solidFill>
                <a:srgbClr val="000000"/>
              </a:solidFill>
            </a:endParaRPr>
          </a:p>
          <a:p>
            <a:pPr eaLnBrk="1" hangingPunct="1">
              <a:buClr>
                <a:srgbClr val="0000FF"/>
              </a:buClr>
              <a:buSzPct val="80000"/>
              <a:buFont typeface="Wingdings" pitchFamily="2" charset="2"/>
              <a:buChar char="v"/>
            </a:pPr>
            <a:endParaRPr lang="en-US" altLang="en-US" sz="1900" b="1" dirty="0">
              <a:solidFill>
                <a:srgbClr val="000000"/>
              </a:solidFill>
            </a:endParaRPr>
          </a:p>
          <a:p>
            <a:pPr eaLnBrk="1" hangingPunct="1">
              <a:buClr>
                <a:srgbClr val="0000FF"/>
              </a:buClr>
              <a:buSzPct val="80000"/>
              <a:buFont typeface="Wingdings" pitchFamily="2" charset="2"/>
              <a:buChar char="v"/>
            </a:pPr>
            <a:endParaRPr lang="en-US" altLang="en-US" sz="1900" b="1" dirty="0">
              <a:solidFill>
                <a:srgbClr val="000000"/>
              </a:solidFill>
            </a:endParaRPr>
          </a:p>
        </p:txBody>
      </p:sp>
      <p:sp>
        <p:nvSpPr>
          <p:cNvPr id="330756" name="Rectangle 5"/>
          <p:cNvSpPr>
            <a:spLocks noChangeArrowheads="1"/>
          </p:cNvSpPr>
          <p:nvPr/>
        </p:nvSpPr>
        <p:spPr bwMode="auto">
          <a:xfrm>
            <a:off x="2216463" y="852488"/>
            <a:ext cx="4742837"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SzPct val="80000"/>
              <a:buFont typeface="Wingdings" pitchFamily="2" charset="2"/>
              <a:buNone/>
            </a:pPr>
            <a:r>
              <a:rPr lang="fr-CH" altLang="en-US" sz="2400" b="1" dirty="0" smtClean="0">
                <a:solidFill>
                  <a:srgbClr val="000000"/>
                </a:solidFill>
              </a:rPr>
              <a:t>Acteurs de l’ensemble de la Mission</a:t>
            </a:r>
            <a:endParaRPr lang="fr-CH" altLang="en-US" sz="2400" b="1" dirty="0">
              <a:solidFill>
                <a:srgbClr val="000000"/>
              </a:solidFill>
            </a:endParaRPr>
          </a:p>
        </p:txBody>
      </p:sp>
      <p:sp>
        <p:nvSpPr>
          <p:cNvPr id="5" name="ZoneTexte 4"/>
          <p:cNvSpPr txBox="1"/>
          <p:nvPr/>
        </p:nvSpPr>
        <p:spPr>
          <a:xfrm>
            <a:off x="1805"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6" name="ZoneTexte 5"/>
          <p:cNvSpPr txBox="1"/>
          <p:nvPr/>
        </p:nvSpPr>
        <p:spPr>
          <a:xfrm flipH="1">
            <a:off x="516873"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28799"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ZoneTexte 7"/>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9"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271</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TextBox 3"/>
          <p:cNvSpPr txBox="1">
            <a:spLocks noChangeArrowheads="1"/>
          </p:cNvSpPr>
          <p:nvPr/>
        </p:nvSpPr>
        <p:spPr bwMode="auto">
          <a:xfrm>
            <a:off x="228600" y="1508125"/>
            <a:ext cx="8458200" cy="637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SzPct val="80000"/>
              <a:buFont typeface="Wingdings" pitchFamily="2" charset="2"/>
              <a:buChar char="v"/>
              <a:tabLst>
                <a:tab pos="269875" algn="l"/>
              </a:tabLst>
            </a:pPr>
            <a:r>
              <a:rPr lang="fr-CH" altLang="en-US" sz="2400" b="1" dirty="0" smtClean="0">
                <a:solidFill>
                  <a:srgbClr val="1105FF"/>
                </a:solidFill>
              </a:rPr>
              <a:t> </a:t>
            </a:r>
            <a:r>
              <a:rPr lang="fr-CH" sz="2400" b="1" dirty="0" smtClean="0">
                <a:solidFill>
                  <a:srgbClr val="1105FF"/>
                </a:solidFill>
              </a:rPr>
              <a:t>Spécialistes des Affaires civiles</a:t>
            </a:r>
            <a:br>
              <a:rPr lang="fr-CH" sz="2400" b="1" dirty="0" smtClean="0">
                <a:solidFill>
                  <a:srgbClr val="1105FF"/>
                </a:solidFill>
              </a:rPr>
            </a:br>
            <a:r>
              <a:rPr lang="fr-CH" sz="2400" b="1" dirty="0" smtClean="0">
                <a:solidFill>
                  <a:srgbClr val="1105FF"/>
                </a:solidFill>
              </a:rPr>
              <a:t>	au sein de l’ONU</a:t>
            </a:r>
            <a:endParaRPr lang="fr-CH" altLang="en-US" sz="2400" b="1" dirty="0" smtClean="0">
              <a:solidFill>
                <a:srgbClr val="1105FF"/>
              </a:solidFill>
            </a:endParaRPr>
          </a:p>
          <a:p>
            <a:pPr eaLnBrk="1" hangingPunct="1">
              <a:buSzPct val="80000"/>
              <a:buFont typeface="Wingdings" pitchFamily="2" charset="2"/>
              <a:buChar char="v"/>
            </a:pPr>
            <a:endParaRPr lang="fr-CH" altLang="en-US" sz="2400" b="1" dirty="0" smtClean="0">
              <a:solidFill>
                <a:srgbClr val="000000"/>
              </a:solidFill>
            </a:endParaRPr>
          </a:p>
          <a:p>
            <a:pPr eaLnBrk="1" hangingPunct="1">
              <a:buSzPct val="80000"/>
              <a:buFont typeface="Wingdings" pitchFamily="2" charset="2"/>
              <a:buChar char="v"/>
            </a:pPr>
            <a:r>
              <a:rPr lang="fr-CH" altLang="en-US" sz="2400" b="1" dirty="0" smtClean="0">
                <a:solidFill>
                  <a:srgbClr val="0000FF"/>
                </a:solidFill>
              </a:rPr>
              <a:t> Droits de l’homme</a:t>
            </a:r>
          </a:p>
          <a:p>
            <a:pPr eaLnBrk="1" hangingPunct="1">
              <a:buSzPct val="80000"/>
              <a:buFont typeface="Wingdings" pitchFamily="2" charset="2"/>
              <a:buChar char="v"/>
            </a:pPr>
            <a:endParaRPr lang="fr-CH" altLang="en-US" sz="2400" b="1" dirty="0" smtClean="0">
              <a:solidFill>
                <a:srgbClr val="000000"/>
              </a:solidFill>
            </a:endParaRPr>
          </a:p>
          <a:p>
            <a:pPr eaLnBrk="1" hangingPunct="1">
              <a:buSzPct val="80000"/>
              <a:buFont typeface="Wingdings" pitchFamily="2" charset="2"/>
              <a:buChar char="v"/>
            </a:pPr>
            <a:r>
              <a:rPr lang="fr-CH" altLang="en-US" sz="2400" b="1" dirty="0" smtClean="0">
                <a:solidFill>
                  <a:srgbClr val="000000"/>
                </a:solidFill>
              </a:rPr>
              <a:t> </a:t>
            </a:r>
            <a:r>
              <a:rPr lang="fr-CH" altLang="en-US" sz="2400" b="1" dirty="0" smtClean="0">
                <a:solidFill>
                  <a:srgbClr val="1105FF"/>
                </a:solidFill>
              </a:rPr>
              <a:t>Égalité entre les sexes</a:t>
            </a:r>
          </a:p>
          <a:p>
            <a:pPr eaLnBrk="1" hangingPunct="1">
              <a:buSzPct val="80000"/>
              <a:buFont typeface="Wingdings" pitchFamily="2" charset="2"/>
              <a:buChar char="v"/>
            </a:pPr>
            <a:endParaRPr lang="fr-CH" altLang="en-US" sz="2400" b="1" i="1" dirty="0" smtClean="0">
              <a:solidFill>
                <a:srgbClr val="000000"/>
              </a:solidFill>
            </a:endParaRPr>
          </a:p>
          <a:p>
            <a:pPr eaLnBrk="1" hangingPunct="1">
              <a:buSzPct val="80000"/>
              <a:buFont typeface="Wingdings" pitchFamily="2" charset="2"/>
              <a:buChar char="v"/>
              <a:tabLst>
                <a:tab pos="269875" algn="l"/>
              </a:tabLst>
            </a:pPr>
            <a:r>
              <a:rPr lang="fr-CH" altLang="en-US" sz="2400" b="1" dirty="0" smtClean="0">
                <a:solidFill>
                  <a:srgbClr val="000000"/>
                </a:solidFill>
              </a:rPr>
              <a:t> Protection des droits </a:t>
            </a:r>
            <a:br>
              <a:rPr lang="fr-CH" altLang="en-US" sz="2400" b="1" dirty="0" smtClean="0">
                <a:solidFill>
                  <a:srgbClr val="000000"/>
                </a:solidFill>
              </a:rPr>
            </a:br>
            <a:r>
              <a:rPr lang="fr-CH" altLang="en-US" sz="2400" b="1" dirty="0" smtClean="0">
                <a:solidFill>
                  <a:srgbClr val="000000"/>
                </a:solidFill>
              </a:rPr>
              <a:t>	des enfants</a:t>
            </a:r>
          </a:p>
          <a:p>
            <a:pPr eaLnBrk="1" hangingPunct="1">
              <a:buSzPct val="80000"/>
              <a:buFont typeface="Wingdings" pitchFamily="2" charset="2"/>
              <a:buChar char="v"/>
            </a:pPr>
            <a:endParaRPr lang="fr-CH" altLang="en-US" sz="2400" b="1" dirty="0" smtClean="0">
              <a:solidFill>
                <a:srgbClr val="000000"/>
              </a:solidFill>
            </a:endParaRPr>
          </a:p>
          <a:p>
            <a:pPr eaLnBrk="1" hangingPunct="1">
              <a:buSzPct val="80000"/>
              <a:buFont typeface="Wingdings" pitchFamily="2" charset="2"/>
              <a:buChar char="v"/>
            </a:pPr>
            <a:r>
              <a:rPr lang="fr-CH" altLang="en-US" sz="2400" b="1" i="1" dirty="0" smtClean="0">
                <a:solidFill>
                  <a:srgbClr val="000000"/>
                </a:solidFill>
              </a:rPr>
              <a:t> </a:t>
            </a:r>
            <a:r>
              <a:rPr lang="fr-CH" sz="2400" b="1" dirty="0" smtClean="0"/>
              <a:t>Violence sexuelle et sexiste</a:t>
            </a:r>
            <a:endParaRPr lang="fr-CH" altLang="en-US" sz="2400" b="1" dirty="0" smtClean="0">
              <a:solidFill>
                <a:srgbClr val="000000"/>
              </a:solidFill>
            </a:endParaRPr>
          </a:p>
          <a:p>
            <a:pPr eaLnBrk="1" hangingPunct="1">
              <a:buSzPct val="80000"/>
              <a:buFont typeface="Wingdings" pitchFamily="2" charset="2"/>
              <a:buChar char="v"/>
            </a:pPr>
            <a:endParaRPr lang="fr-CH" altLang="en-US" sz="2400" b="1" dirty="0" smtClean="0">
              <a:solidFill>
                <a:srgbClr val="000000"/>
              </a:solidFill>
            </a:endParaRPr>
          </a:p>
          <a:p>
            <a:pPr eaLnBrk="1" hangingPunct="1">
              <a:buSzPct val="80000"/>
              <a:buFont typeface="Wingdings" pitchFamily="2" charset="2"/>
              <a:buChar char="v"/>
            </a:pPr>
            <a:r>
              <a:rPr lang="fr-CH" altLang="en-US" sz="2400" b="1" dirty="0" smtClean="0">
                <a:solidFill>
                  <a:srgbClr val="000000"/>
                </a:solidFill>
              </a:rPr>
              <a:t> </a:t>
            </a:r>
            <a:r>
              <a:rPr lang="fr-CH" sz="2400" b="1" dirty="0" smtClean="0"/>
              <a:t>Violences sexuelles liées aux conflits</a:t>
            </a:r>
            <a:endParaRPr lang="fr-CH" altLang="en-US" sz="2400" b="1" dirty="0" smtClean="0">
              <a:solidFill>
                <a:srgbClr val="000000"/>
              </a:solidFill>
            </a:endParaRPr>
          </a:p>
          <a:p>
            <a:pPr eaLnBrk="1" hangingPunct="1">
              <a:buSzPct val="80000"/>
              <a:buFont typeface="Wingdings" pitchFamily="2" charset="2"/>
              <a:buChar char="v"/>
            </a:pPr>
            <a:endParaRPr lang="fr-CH" altLang="en-US" sz="2400" b="1" dirty="0" smtClean="0">
              <a:solidFill>
                <a:srgbClr val="000000"/>
              </a:solidFill>
            </a:endParaRPr>
          </a:p>
          <a:p>
            <a:pPr eaLnBrk="1" hangingPunct="1">
              <a:buSzPct val="80000"/>
              <a:buFont typeface="Wingdings" pitchFamily="2" charset="2"/>
              <a:buChar char="v"/>
            </a:pPr>
            <a:endParaRPr lang="fr-CH" altLang="en-US" sz="2400" b="1" dirty="0" smtClean="0">
              <a:solidFill>
                <a:srgbClr val="000000"/>
              </a:solidFill>
            </a:endParaRPr>
          </a:p>
          <a:p>
            <a:pPr eaLnBrk="1" hangingPunct="1">
              <a:buSzPct val="80000"/>
              <a:buFont typeface="Wingdings" pitchFamily="2" charset="2"/>
              <a:buChar char="v"/>
            </a:pPr>
            <a:endParaRPr lang="fr-CH" altLang="en-US" sz="2400" b="1" dirty="0" smtClean="0">
              <a:solidFill>
                <a:srgbClr val="000000"/>
              </a:solidFill>
            </a:endParaRPr>
          </a:p>
          <a:p>
            <a:pPr eaLnBrk="1" hangingPunct="1">
              <a:buSzPct val="80000"/>
              <a:buFont typeface="Wingdings" pitchFamily="2" charset="2"/>
              <a:buNone/>
            </a:pPr>
            <a:endParaRPr lang="fr-CH" altLang="en-US" sz="2400" b="1" dirty="0">
              <a:solidFill>
                <a:srgbClr val="000000"/>
              </a:solidFill>
            </a:endParaRPr>
          </a:p>
        </p:txBody>
      </p:sp>
      <p:pic>
        <p:nvPicPr>
          <p:cNvPr id="331779"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1606550"/>
            <a:ext cx="4114800" cy="273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31780" name="Text Box 4"/>
          <p:cNvSpPr txBox="1">
            <a:spLocks noChangeArrowheads="1"/>
          </p:cNvSpPr>
          <p:nvPr/>
        </p:nvSpPr>
        <p:spPr bwMode="auto">
          <a:xfrm>
            <a:off x="78615" y="304800"/>
            <a:ext cx="8986770" cy="415498"/>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100" b="1" dirty="0"/>
              <a:t>PRINCIPAUX ACTEURS ET PARTENAIRES EN MATIERE DE PROTECTION DES CIVILS</a:t>
            </a:r>
            <a:endParaRPr lang="en-US" altLang="en-US" sz="2100" b="1" dirty="0"/>
          </a:p>
        </p:txBody>
      </p:sp>
      <p:sp>
        <p:nvSpPr>
          <p:cNvPr id="331781" name="Rectangle 5"/>
          <p:cNvSpPr>
            <a:spLocks noChangeArrowheads="1"/>
          </p:cNvSpPr>
          <p:nvPr/>
        </p:nvSpPr>
        <p:spPr bwMode="auto">
          <a:xfrm>
            <a:off x="2239171" y="852488"/>
            <a:ext cx="4662494"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SzPct val="80000"/>
              <a:buFont typeface="Wingdings" pitchFamily="2" charset="2"/>
              <a:buNone/>
            </a:pPr>
            <a:r>
              <a:rPr lang="fr-CH" altLang="en-US" sz="2400" b="1" dirty="0" smtClean="0">
                <a:solidFill>
                  <a:srgbClr val="000000"/>
                </a:solidFill>
              </a:rPr>
              <a:t>Quelques domaines fondamentaux</a:t>
            </a:r>
            <a:endParaRPr lang="fr-CH" altLang="en-US" sz="2400" b="1" dirty="0">
              <a:solidFill>
                <a:srgbClr val="000000"/>
              </a:solidFill>
            </a:endParaRPr>
          </a:p>
        </p:txBody>
      </p:sp>
      <p:sp>
        <p:nvSpPr>
          <p:cNvPr id="6" name="ZoneTexte 5"/>
          <p:cNvSpPr txBox="1"/>
          <p:nvPr/>
        </p:nvSpPr>
        <p:spPr>
          <a:xfrm>
            <a:off x="1805"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8" name="ZoneTexte 7"/>
          <p:cNvSpPr txBox="1"/>
          <p:nvPr/>
        </p:nvSpPr>
        <p:spPr>
          <a:xfrm flipH="1">
            <a:off x="516873"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28799"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ZoneTexte 9"/>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1"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272</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Text Box 4"/>
          <p:cNvSpPr txBox="1">
            <a:spLocks noChangeArrowheads="1"/>
          </p:cNvSpPr>
          <p:nvPr/>
        </p:nvSpPr>
        <p:spPr bwMode="auto">
          <a:xfrm>
            <a:off x="117019" y="287449"/>
            <a:ext cx="8948365"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200" b="1" dirty="0"/>
              <a:t>LE SOUTIEN DE LA CIMIC-NU AUX PROCESSUS DE PROTECTION DES CIVILS</a:t>
            </a:r>
            <a:endParaRPr lang="en-US" altLang="en-US" sz="2200" b="1" dirty="0">
              <a:solidFill>
                <a:srgbClr val="0000FF"/>
              </a:solidFill>
            </a:endParaRPr>
          </a:p>
        </p:txBody>
      </p:sp>
      <p:sp>
        <p:nvSpPr>
          <p:cNvPr id="332803" name="TextBox 3"/>
          <p:cNvSpPr txBox="1">
            <a:spLocks noChangeArrowheads="1"/>
          </p:cNvSpPr>
          <p:nvPr/>
        </p:nvSpPr>
        <p:spPr bwMode="auto">
          <a:xfrm>
            <a:off x="228600" y="1295400"/>
            <a:ext cx="868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en-US" sz="1800">
              <a:solidFill>
                <a:srgbClr val="000000"/>
              </a:solidFill>
            </a:endParaRPr>
          </a:p>
        </p:txBody>
      </p:sp>
      <p:sp>
        <p:nvSpPr>
          <p:cNvPr id="332804" name="TextBox 4"/>
          <p:cNvSpPr txBox="1">
            <a:spLocks noChangeArrowheads="1"/>
          </p:cNvSpPr>
          <p:nvPr/>
        </p:nvSpPr>
        <p:spPr bwMode="auto">
          <a:xfrm>
            <a:off x="228600" y="1447800"/>
            <a:ext cx="8659813"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0" lvl="1" eaLnBrk="1" hangingPunct="1">
              <a:buSzPct val="80000"/>
              <a:buFont typeface="Wingdings" pitchFamily="2" charset="2"/>
              <a:buChar char="§"/>
            </a:pPr>
            <a:r>
              <a:rPr lang="en-GB" altLang="en-US" sz="2200" b="1" dirty="0">
                <a:solidFill>
                  <a:srgbClr val="1105FF"/>
                </a:solidFill>
              </a:rPr>
              <a:t> </a:t>
            </a:r>
            <a:r>
              <a:rPr lang="fr-FR" sz="2200" b="1" dirty="0">
                <a:solidFill>
                  <a:srgbClr val="1105FF"/>
                </a:solidFill>
              </a:rPr>
              <a:t>Stratégie globale de la mission en matière de protection des civils</a:t>
            </a:r>
            <a:endParaRPr lang="en-US" altLang="en-US" sz="2200" b="1" dirty="0">
              <a:solidFill>
                <a:srgbClr val="1105FF"/>
              </a:solidFill>
            </a:endParaRPr>
          </a:p>
          <a:p>
            <a:pPr marL="0" lvl="1" eaLnBrk="1" hangingPunct="1">
              <a:buSzPct val="80000"/>
              <a:buFont typeface="Wingdings" pitchFamily="2" charset="2"/>
              <a:buChar char="§"/>
            </a:pPr>
            <a:endParaRPr lang="en-US" altLang="en-US" sz="2200" b="1" dirty="0">
              <a:solidFill>
                <a:srgbClr val="0000FF"/>
              </a:solidFill>
            </a:endParaRPr>
          </a:p>
          <a:p>
            <a:pPr marL="0" lvl="1" eaLnBrk="1" hangingPunct="1">
              <a:buSzPct val="80000"/>
              <a:buFont typeface="Wingdings" pitchFamily="2" charset="2"/>
              <a:buChar char="§"/>
            </a:pPr>
            <a:r>
              <a:rPr lang="en-GB" altLang="en-US" sz="2200" b="1" dirty="0" smtClean="0">
                <a:solidFill>
                  <a:srgbClr val="1105FF"/>
                </a:solidFill>
              </a:rPr>
              <a:t> </a:t>
            </a:r>
            <a:r>
              <a:rPr lang="fr-FR" sz="2200" b="1" dirty="0">
                <a:solidFill>
                  <a:srgbClr val="1105FF"/>
                </a:solidFill>
              </a:rPr>
              <a:t>La protection des civils ne relève pas directement de la CIMIC-NU</a:t>
            </a:r>
            <a:endParaRPr lang="en-US" altLang="en-US" sz="2200" b="1" dirty="0">
              <a:solidFill>
                <a:srgbClr val="1105FF"/>
              </a:solidFill>
            </a:endParaRPr>
          </a:p>
          <a:p>
            <a:pPr marL="0" lvl="1" eaLnBrk="1" hangingPunct="1">
              <a:buSzPct val="80000"/>
              <a:buFont typeface="Wingdings" pitchFamily="2" charset="2"/>
              <a:buChar char="§"/>
            </a:pPr>
            <a:endParaRPr lang="en-US" altLang="en-US" sz="2200" b="1" dirty="0">
              <a:solidFill>
                <a:srgbClr val="000000"/>
              </a:solidFill>
            </a:endParaRPr>
          </a:p>
          <a:p>
            <a:pPr marL="0" lvl="1" eaLnBrk="1" hangingPunct="1">
              <a:buSzPct val="80000"/>
              <a:buFont typeface="Wingdings" pitchFamily="2" charset="2"/>
              <a:buChar char="§"/>
            </a:pPr>
            <a:r>
              <a:rPr lang="en-US" altLang="en-US" sz="2200" b="1" dirty="0" smtClean="0">
                <a:solidFill>
                  <a:srgbClr val="0000FF"/>
                </a:solidFill>
              </a:rPr>
              <a:t> </a:t>
            </a:r>
            <a:r>
              <a:rPr lang="fr-FR" sz="2200" b="1" dirty="0">
                <a:solidFill>
                  <a:srgbClr val="1105FF"/>
                </a:solidFill>
              </a:rPr>
              <a:t>La CIMIC-NU apporte son appui à la Mission et aux communautés </a:t>
            </a:r>
            <a:r>
              <a:rPr lang="fr-FR" sz="2200" b="1" dirty="0"/>
              <a:t>notamment sous forme d’un soutien humanitaire et d’un soutien </a:t>
            </a:r>
            <a:r>
              <a:rPr lang="fr-FR" sz="2200" b="1" dirty="0" smtClean="0"/>
              <a:t>au </a:t>
            </a:r>
            <a:r>
              <a:rPr lang="fr-FR" sz="2200" b="1" dirty="0"/>
              <a:t>processus de consolidation de la paix</a:t>
            </a:r>
            <a:r>
              <a:rPr lang="en-US" altLang="en-US" sz="2200" b="1" dirty="0" smtClean="0">
                <a:solidFill>
                  <a:srgbClr val="000000"/>
                </a:solidFill>
              </a:rPr>
              <a:t> </a:t>
            </a:r>
            <a:endParaRPr lang="en-US" altLang="en-US" sz="2200" b="1" dirty="0">
              <a:solidFill>
                <a:srgbClr val="000000"/>
              </a:solidFill>
            </a:endParaRPr>
          </a:p>
          <a:p>
            <a:pPr eaLnBrk="1" hangingPunct="1">
              <a:buSzPct val="80000"/>
              <a:buFont typeface="Wingdings" pitchFamily="2" charset="2"/>
              <a:buNone/>
            </a:pPr>
            <a:endParaRPr lang="en-US" altLang="en-US" sz="2200" b="1" dirty="0">
              <a:solidFill>
                <a:srgbClr val="000000"/>
              </a:solidFill>
            </a:endParaRPr>
          </a:p>
          <a:p>
            <a:pPr eaLnBrk="1" hangingPunct="1">
              <a:buSzPct val="80000"/>
              <a:buFont typeface="Wingdings" pitchFamily="2" charset="2"/>
              <a:buChar char="§"/>
            </a:pPr>
            <a:r>
              <a:rPr lang="en-US" altLang="en-US" sz="2200" b="1" dirty="0">
                <a:solidFill>
                  <a:srgbClr val="000000"/>
                </a:solidFill>
              </a:rPr>
              <a:t> </a:t>
            </a:r>
            <a:r>
              <a:rPr lang="fr-FR" sz="2200" b="1" dirty="0"/>
              <a:t>La CIMIC-NU devrait prendre une part active aux </a:t>
            </a:r>
            <a:r>
              <a:rPr lang="fr-FR" sz="2200" b="1" dirty="0">
                <a:solidFill>
                  <a:srgbClr val="1105FF"/>
                </a:solidFill>
              </a:rPr>
              <a:t>activités liées à la protection des civils </a:t>
            </a:r>
            <a:r>
              <a:rPr lang="fr-FR" sz="2200" b="1" dirty="0"/>
              <a:t>à la fois au niveau de la Mission (groupe de </a:t>
            </a:r>
            <a:r>
              <a:rPr lang="fr-FR" sz="2200" b="1" dirty="0" smtClean="0"/>
              <a:t>travail </a:t>
            </a:r>
            <a:r>
              <a:rPr lang="fr-FR" sz="2200" b="1" dirty="0"/>
              <a:t>sur la protection des civils) et au niveau de la Force</a:t>
            </a:r>
            <a:endParaRPr lang="en-US" altLang="en-US" sz="2200" b="1" dirty="0">
              <a:solidFill>
                <a:srgbClr val="000000"/>
              </a:solidFill>
            </a:endParaRPr>
          </a:p>
          <a:p>
            <a:pPr eaLnBrk="1" hangingPunct="1">
              <a:buSzPct val="80000"/>
              <a:buFont typeface="Wingdings" pitchFamily="2" charset="2"/>
              <a:buNone/>
            </a:pPr>
            <a:endParaRPr lang="en-US" altLang="en-US" sz="2200" b="1" dirty="0">
              <a:solidFill>
                <a:srgbClr val="000000"/>
              </a:solidFill>
            </a:endParaRPr>
          </a:p>
          <a:p>
            <a:pPr eaLnBrk="1" hangingPunct="1">
              <a:buSzPct val="80000"/>
              <a:buFont typeface="Wingdings" pitchFamily="2" charset="2"/>
              <a:buChar char="§"/>
            </a:pPr>
            <a:r>
              <a:rPr lang="en-US" altLang="en-US" sz="2200" b="1" dirty="0">
                <a:solidFill>
                  <a:srgbClr val="000000"/>
                </a:solidFill>
              </a:rPr>
              <a:t> </a:t>
            </a:r>
            <a:r>
              <a:rPr lang="fr-FR" sz="2200" b="1" dirty="0"/>
              <a:t>On doit rechercher </a:t>
            </a:r>
            <a:r>
              <a:rPr lang="fr-FR" sz="2200" b="1" dirty="0">
                <a:solidFill>
                  <a:srgbClr val="1105FF"/>
                </a:solidFill>
              </a:rPr>
              <a:t>en permanence la concertation </a:t>
            </a:r>
            <a:r>
              <a:rPr lang="fr-FR" sz="2200" b="1" dirty="0"/>
              <a:t>avec la Police des Nations Unies, les Départements des affaires politiques, des </a:t>
            </a:r>
            <a:r>
              <a:rPr lang="fr-FR" sz="2200" b="1" dirty="0" smtClean="0"/>
              <a:t>affaires </a:t>
            </a:r>
            <a:r>
              <a:rPr lang="fr-FR" sz="2200" b="1" dirty="0"/>
              <a:t>civiles et des affaires juridiques et de l’état de droit</a:t>
            </a:r>
            <a:endParaRPr lang="en-US" altLang="en-US" sz="2200" b="1" dirty="0">
              <a:solidFill>
                <a:srgbClr val="FF0000"/>
              </a:solidFill>
            </a:endParaRPr>
          </a:p>
        </p:txBody>
      </p:sp>
      <p:sp>
        <p:nvSpPr>
          <p:cNvPr id="332805" name="Rectangle 6"/>
          <p:cNvSpPr>
            <a:spLocks noChangeArrowheads="1"/>
          </p:cNvSpPr>
          <p:nvPr/>
        </p:nvSpPr>
        <p:spPr bwMode="auto">
          <a:xfrm>
            <a:off x="2491004" y="838200"/>
            <a:ext cx="4092146"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CH" altLang="en-US" sz="2400" b="1" dirty="0" smtClean="0">
                <a:solidFill>
                  <a:srgbClr val="000000"/>
                </a:solidFill>
              </a:rPr>
              <a:t>Considérations d’ordre général</a:t>
            </a:r>
            <a:endParaRPr lang="fr-CH" altLang="en-US" sz="2400" b="1" dirty="0">
              <a:solidFill>
                <a:srgbClr val="000000"/>
              </a:solidFill>
            </a:endParaRPr>
          </a:p>
        </p:txBody>
      </p:sp>
      <p:sp>
        <p:nvSpPr>
          <p:cNvPr id="6" name="ZoneTexte 5"/>
          <p:cNvSpPr txBox="1"/>
          <p:nvPr/>
        </p:nvSpPr>
        <p:spPr>
          <a:xfrm>
            <a:off x="1805"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7" name="ZoneTexte 6"/>
          <p:cNvSpPr txBox="1"/>
          <p:nvPr/>
        </p:nvSpPr>
        <p:spPr>
          <a:xfrm flipH="1">
            <a:off x="516873" y="666301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28799" y="6661346"/>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0"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273</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TextBox 3"/>
          <p:cNvSpPr txBox="1">
            <a:spLocks noChangeArrowheads="1"/>
          </p:cNvSpPr>
          <p:nvPr/>
        </p:nvSpPr>
        <p:spPr bwMode="auto">
          <a:xfrm>
            <a:off x="-685800" y="1447800"/>
            <a:ext cx="9525000"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085850" indent="-228600" eaLnBrk="0" hangingPunct="0">
              <a:defRPr sz="2000">
                <a:solidFill>
                  <a:schemeClr val="tx1"/>
                </a:solidFill>
                <a:latin typeface="Calibri" pitchFamily="34" charset="0"/>
                <a:cs typeface="Arial" pitchFamily="34" charset="0"/>
              </a:defRPr>
            </a:lvl3pPr>
            <a:lvl4pPr marL="1484313" indent="-284163" eaLnBrk="0" hangingPunct="0">
              <a:defRPr sz="2000">
                <a:solidFill>
                  <a:schemeClr val="tx1"/>
                </a:solidFill>
                <a:latin typeface="Calibri" pitchFamily="34" charset="0"/>
                <a:cs typeface="Arial" pitchFamily="34" charset="0"/>
              </a:defRPr>
            </a:lvl4pPr>
            <a:lvl5pPr marL="2117725" indent="-228600" eaLnBrk="0" hangingPunct="0">
              <a:defRPr sz="2000">
                <a:solidFill>
                  <a:schemeClr val="tx1"/>
                </a:solidFill>
                <a:latin typeface="Calibri" pitchFamily="34" charset="0"/>
                <a:cs typeface="Arial" pitchFamily="34" charset="0"/>
              </a:defRPr>
            </a:lvl5pPr>
            <a:lvl6pPr marL="2574925"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3032125"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89325"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946525"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lvl="2" eaLnBrk="1" hangingPunct="1">
              <a:buClr>
                <a:srgbClr val="FFFFFF"/>
              </a:buClr>
              <a:buSzPct val="80000"/>
              <a:buFont typeface="Wingdings" pitchFamily="2" charset="2"/>
              <a:buChar char="§"/>
            </a:pPr>
            <a:r>
              <a:rPr lang="fr-FR" b="1" dirty="0"/>
              <a:t>La CIMIC-NU contribue à la protection des civils essentiellement dans ses fonctions de </a:t>
            </a:r>
            <a:r>
              <a:rPr lang="fr-FR" b="1" dirty="0">
                <a:solidFill>
                  <a:srgbClr val="1105FF"/>
                </a:solidFill>
              </a:rPr>
              <a:t>liaison </a:t>
            </a:r>
            <a:r>
              <a:rPr lang="fr-FR" b="1" dirty="0" err="1"/>
              <a:t>civilo</a:t>
            </a:r>
            <a:r>
              <a:rPr lang="fr-FR" b="1" dirty="0"/>
              <a:t>-militaire et d’</a:t>
            </a:r>
            <a:r>
              <a:rPr lang="fr-FR" b="1" dirty="0">
                <a:solidFill>
                  <a:srgbClr val="1105FF"/>
                </a:solidFill>
              </a:rPr>
              <a:t>échange </a:t>
            </a:r>
            <a:r>
              <a:rPr lang="fr-FR" b="1" dirty="0" smtClean="0">
                <a:solidFill>
                  <a:srgbClr val="1105FF"/>
                </a:solidFill>
              </a:rPr>
              <a:t>d’informations</a:t>
            </a:r>
            <a:endParaRPr lang="en-US" altLang="en-US" b="1" dirty="0">
              <a:solidFill>
                <a:srgbClr val="1105FF"/>
              </a:solidFill>
            </a:endParaRPr>
          </a:p>
          <a:p>
            <a:pPr lvl="3" eaLnBrk="1" hangingPunct="1">
              <a:buClr>
                <a:srgbClr val="000000"/>
              </a:buClr>
              <a:buSzPct val="80000"/>
              <a:buFontTx/>
              <a:buChar char="o"/>
            </a:pPr>
            <a:r>
              <a:rPr lang="en-US" altLang="en-US" b="1" dirty="0" smtClean="0">
                <a:solidFill>
                  <a:srgbClr val="000000"/>
                </a:solidFill>
              </a:rPr>
              <a:t>É</a:t>
            </a:r>
            <a:r>
              <a:rPr lang="fr-FR" b="1" dirty="0" err="1" smtClean="0"/>
              <a:t>troite</a:t>
            </a:r>
            <a:r>
              <a:rPr lang="fr-FR" b="1" dirty="0" smtClean="0"/>
              <a:t> </a:t>
            </a:r>
            <a:r>
              <a:rPr lang="fr-FR" b="1" dirty="0"/>
              <a:t>collaboration avec les </a:t>
            </a:r>
            <a:r>
              <a:rPr lang="fr-FR" b="1" dirty="0" err="1"/>
              <a:t>MEOMs</a:t>
            </a:r>
            <a:r>
              <a:rPr lang="fr-FR" b="1" dirty="0"/>
              <a:t> (les experts militaires dans le cadre de la Mission), la </a:t>
            </a:r>
            <a:r>
              <a:rPr lang="fr-FR" b="1" dirty="0" err="1"/>
              <a:t>CMCoord</a:t>
            </a:r>
            <a:r>
              <a:rPr lang="fr-FR" b="1" dirty="0"/>
              <a:t>-NU, les Affaires civiles et </a:t>
            </a:r>
            <a:r>
              <a:rPr lang="fr-FR" b="1" dirty="0" smtClean="0"/>
              <a:t>autres </a:t>
            </a:r>
            <a:r>
              <a:rPr lang="fr-FR" b="1" dirty="0"/>
              <a:t>partenaires afin d’identifier et d’anticiper les menaces pour les civils et la vulnérabilité de ces derniers</a:t>
            </a:r>
            <a:endParaRPr lang="en-US" altLang="en-US" b="1" dirty="0">
              <a:solidFill>
                <a:srgbClr val="000000"/>
              </a:solidFill>
            </a:endParaRPr>
          </a:p>
          <a:p>
            <a:pPr lvl="3" eaLnBrk="1" hangingPunct="1">
              <a:buClr>
                <a:srgbClr val="000000"/>
              </a:buClr>
              <a:buSzPct val="80000"/>
              <a:buFontTx/>
              <a:buChar char="o"/>
            </a:pPr>
            <a:r>
              <a:rPr lang="fr-FR" b="1" dirty="0" smtClean="0"/>
              <a:t>Amélioration </a:t>
            </a:r>
            <a:r>
              <a:rPr lang="fr-FR" b="1" dirty="0"/>
              <a:t>des échanges d’informations et des analyses </a:t>
            </a:r>
            <a:r>
              <a:rPr lang="fr-FR" b="1" dirty="0" err="1"/>
              <a:t>civilo</a:t>
            </a:r>
            <a:r>
              <a:rPr lang="fr-FR" b="1" dirty="0"/>
              <a:t>-militaires</a:t>
            </a:r>
            <a:endParaRPr lang="en-US" altLang="en-US" b="1" dirty="0">
              <a:solidFill>
                <a:srgbClr val="000000"/>
              </a:solidFill>
            </a:endParaRPr>
          </a:p>
          <a:p>
            <a:pPr lvl="3" eaLnBrk="1" hangingPunct="1">
              <a:buClr>
                <a:srgbClr val="000000"/>
              </a:buClr>
              <a:buSzPct val="80000"/>
              <a:buFontTx/>
              <a:buChar char="o"/>
            </a:pPr>
            <a:r>
              <a:rPr lang="fr-FR" b="1" dirty="0"/>
              <a:t>Alerte et réaction rapides</a:t>
            </a:r>
            <a:endParaRPr lang="en-US" altLang="en-US" b="1" dirty="0">
              <a:solidFill>
                <a:srgbClr val="000000"/>
              </a:solidFill>
            </a:endParaRPr>
          </a:p>
          <a:p>
            <a:pPr lvl="3" eaLnBrk="1" hangingPunct="1">
              <a:buClr>
                <a:srgbClr val="000000"/>
              </a:buClr>
              <a:buSzPct val="80000"/>
              <a:buFont typeface="Wingdings" pitchFamily="2" charset="2"/>
              <a:buChar char="§"/>
            </a:pPr>
            <a:endParaRPr lang="en-US" altLang="en-US" b="1" dirty="0">
              <a:solidFill>
                <a:srgbClr val="000000"/>
              </a:solidFill>
            </a:endParaRPr>
          </a:p>
          <a:p>
            <a:pPr lvl="2" eaLnBrk="1" hangingPunct="1">
              <a:buClr>
                <a:srgbClr val="000000"/>
              </a:buClr>
              <a:buSzPct val="80000"/>
              <a:buFont typeface="Wingdings" pitchFamily="2" charset="2"/>
              <a:buChar char="§"/>
            </a:pPr>
            <a:r>
              <a:rPr lang="fr-FR" b="1" dirty="0">
                <a:solidFill>
                  <a:srgbClr val="1105FF"/>
                </a:solidFill>
              </a:rPr>
              <a:t>Appui </a:t>
            </a:r>
            <a:r>
              <a:rPr lang="fr-FR" b="1" dirty="0"/>
              <a:t>à la mission et aux communautés, et </a:t>
            </a:r>
            <a:r>
              <a:rPr lang="fr-FR" b="1" dirty="0">
                <a:solidFill>
                  <a:srgbClr val="1105FF"/>
                </a:solidFill>
              </a:rPr>
              <a:t>coordination</a:t>
            </a:r>
            <a:r>
              <a:rPr lang="fr-FR" b="1" dirty="0"/>
              <a:t> avec celles-ci</a:t>
            </a:r>
            <a:endParaRPr lang="en-US" altLang="en-US" b="1" dirty="0">
              <a:solidFill>
                <a:srgbClr val="0000FF"/>
              </a:solidFill>
            </a:endParaRPr>
          </a:p>
          <a:p>
            <a:pPr lvl="3" eaLnBrk="1" hangingPunct="1">
              <a:buClr>
                <a:srgbClr val="000000"/>
              </a:buClr>
              <a:buSzPct val="80000"/>
              <a:buFont typeface="Wingdings" pitchFamily="2" charset="2"/>
              <a:buChar char="§"/>
            </a:pPr>
            <a:r>
              <a:rPr lang="fr-FR" b="1" dirty="0" smtClean="0"/>
              <a:t>Coordination </a:t>
            </a:r>
            <a:r>
              <a:rPr lang="fr-FR" b="1" dirty="0"/>
              <a:t>renforcée avec la Lutte </a:t>
            </a:r>
            <a:r>
              <a:rPr lang="fr-FR" b="1" dirty="0" err="1"/>
              <a:t>antimines</a:t>
            </a:r>
            <a:r>
              <a:rPr lang="fr-FR" b="1" dirty="0"/>
              <a:t>, les DDR/SSR, l’action pour l’égalité entre les sexes, etc</a:t>
            </a:r>
            <a:r>
              <a:rPr lang="fr-FR" b="1" dirty="0" smtClean="0"/>
              <a:t>., </a:t>
            </a:r>
            <a:r>
              <a:rPr lang="fr-FR" b="1" dirty="0"/>
              <a:t>pour garantir des réponses globales</a:t>
            </a:r>
            <a:endParaRPr lang="en-US" altLang="en-US" b="1" dirty="0">
              <a:solidFill>
                <a:srgbClr val="000000"/>
              </a:solidFill>
            </a:endParaRPr>
          </a:p>
          <a:p>
            <a:pPr lvl="3" eaLnBrk="1" hangingPunct="1">
              <a:buClr>
                <a:srgbClr val="000000"/>
              </a:buClr>
              <a:buSzPct val="80000"/>
              <a:buFont typeface="Wingdings" pitchFamily="2" charset="2"/>
              <a:buChar char="§"/>
            </a:pPr>
            <a:r>
              <a:rPr lang="fr-FR" b="1" dirty="0" smtClean="0"/>
              <a:t>Renforcer </a:t>
            </a:r>
            <a:r>
              <a:rPr lang="fr-FR" b="1" dirty="0"/>
              <a:t>la participation du pays hôte/des communautés locales à la protection des civils</a:t>
            </a:r>
            <a:endParaRPr lang="en-US" altLang="en-US" b="1" dirty="0">
              <a:solidFill>
                <a:srgbClr val="000000"/>
              </a:solidFill>
            </a:endParaRPr>
          </a:p>
        </p:txBody>
      </p:sp>
      <p:sp>
        <p:nvSpPr>
          <p:cNvPr id="333828" name="Rectangle 5"/>
          <p:cNvSpPr>
            <a:spLocks noChangeArrowheads="1"/>
          </p:cNvSpPr>
          <p:nvPr/>
        </p:nvSpPr>
        <p:spPr bwMode="auto">
          <a:xfrm>
            <a:off x="2231524" y="838200"/>
            <a:ext cx="4614276"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400" b="1" dirty="0"/>
              <a:t>Liaison et échanges d’informations</a:t>
            </a:r>
            <a:endParaRPr lang="en-US" altLang="en-US" sz="2400" b="1" dirty="0">
              <a:solidFill>
                <a:srgbClr val="000000"/>
              </a:solidFill>
            </a:endParaRPr>
          </a:p>
        </p:txBody>
      </p:sp>
      <p:sp>
        <p:nvSpPr>
          <p:cNvPr id="333829" name="Rectangle 7"/>
          <p:cNvSpPr>
            <a:spLocks noChangeArrowheads="1"/>
          </p:cNvSpPr>
          <p:nvPr/>
        </p:nvSpPr>
        <p:spPr bwMode="auto">
          <a:xfrm>
            <a:off x="0" y="5805488"/>
            <a:ext cx="8534400"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lvl="3" eaLnBrk="1" hangingPunct="1">
              <a:buClr>
                <a:srgbClr val="000000"/>
              </a:buClr>
              <a:buSzPct val="80000"/>
              <a:buFont typeface="Wingdings" pitchFamily="2" charset="2"/>
              <a:buChar char="Ø"/>
            </a:pPr>
            <a:r>
              <a:rPr lang="en-US" altLang="en-US" sz="1800" b="1" dirty="0">
                <a:solidFill>
                  <a:srgbClr val="000000"/>
                </a:solidFill>
              </a:rPr>
              <a:t> </a:t>
            </a:r>
            <a:r>
              <a:rPr lang="fr-FR" sz="2400" b="1" dirty="0"/>
              <a:t>Les équipes mixtes et mobiles de protection des civils/les patrouilles de la MONUSCO</a:t>
            </a:r>
            <a:endParaRPr lang="en-US" altLang="en-US" sz="2400" b="1" dirty="0">
              <a:solidFill>
                <a:srgbClr val="000000"/>
              </a:solidFill>
            </a:endParaRPr>
          </a:p>
        </p:txBody>
      </p:sp>
      <p:pic>
        <p:nvPicPr>
          <p:cNvPr id="333830" name="Picture 9"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5791200"/>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ZoneTexte 6"/>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8" name="Text Box 4"/>
          <p:cNvSpPr txBox="1">
            <a:spLocks noChangeArrowheads="1"/>
          </p:cNvSpPr>
          <p:nvPr/>
        </p:nvSpPr>
        <p:spPr bwMode="auto">
          <a:xfrm>
            <a:off x="117019" y="287449"/>
            <a:ext cx="8948365"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200" b="1" dirty="0"/>
              <a:t>LE SOUTIEN DE LA CIMIC-NU AUX PROCESSUS DE PROTECTION DES CIVILS</a:t>
            </a:r>
            <a:endParaRPr lang="en-US" altLang="en-US" sz="2200" b="1" dirty="0">
              <a:solidFill>
                <a:srgbClr val="0000FF"/>
              </a:solidFill>
            </a:endParaRPr>
          </a:p>
        </p:txBody>
      </p:sp>
      <p:sp>
        <p:nvSpPr>
          <p:cNvPr id="9" name="ZoneTexte 8"/>
          <p:cNvSpPr txBox="1"/>
          <p:nvPr/>
        </p:nvSpPr>
        <p:spPr>
          <a:xfrm flipH="1">
            <a:off x="516873" y="6655020"/>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28799" y="6643145"/>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2"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274</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1" name="TextBox 4"/>
          <p:cNvSpPr txBox="1">
            <a:spLocks noChangeArrowheads="1"/>
          </p:cNvSpPr>
          <p:nvPr/>
        </p:nvSpPr>
        <p:spPr bwMode="auto">
          <a:xfrm>
            <a:off x="152400" y="1815990"/>
            <a:ext cx="4775200" cy="4247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SzPct val="80000"/>
              <a:buFont typeface="Wingdings" pitchFamily="2" charset="2"/>
              <a:buNone/>
            </a:pPr>
            <a:r>
              <a:rPr lang="en-US" altLang="en-US" sz="1800" b="1" dirty="0">
                <a:solidFill>
                  <a:srgbClr val="000000"/>
                </a:solidFill>
              </a:rPr>
              <a:t> </a:t>
            </a:r>
          </a:p>
          <a:p>
            <a:pPr eaLnBrk="1" hangingPunct="1">
              <a:buSzPct val="80000"/>
              <a:buFont typeface="Wingdings" pitchFamily="2" charset="2"/>
              <a:buChar char="q"/>
            </a:pPr>
            <a:r>
              <a:rPr lang="en-US" altLang="en-US" sz="1800" b="1" dirty="0">
                <a:solidFill>
                  <a:srgbClr val="1105FF"/>
                </a:solidFill>
              </a:rPr>
              <a:t> </a:t>
            </a:r>
            <a:r>
              <a:rPr lang="fr-FR" sz="1800" b="1" dirty="0">
                <a:solidFill>
                  <a:srgbClr val="1105FF"/>
                </a:solidFill>
              </a:rPr>
              <a:t>Planification et gestion de la protection des civils avec l’ensemble des composantes :</a:t>
            </a:r>
            <a:endParaRPr lang="en-US" altLang="en-US" sz="1800" b="1" dirty="0">
              <a:solidFill>
                <a:srgbClr val="1105FF"/>
              </a:solidFill>
            </a:endParaRPr>
          </a:p>
          <a:p>
            <a:pPr lvl="1" eaLnBrk="1" hangingPunct="1">
              <a:buSzPct val="80000"/>
              <a:buFont typeface="Wingdings" pitchFamily="2" charset="2"/>
              <a:buChar char="§"/>
            </a:pPr>
            <a:r>
              <a:rPr lang="en-US" altLang="en-US" sz="1800" b="1" dirty="0">
                <a:solidFill>
                  <a:srgbClr val="000000"/>
                </a:solidFill>
              </a:rPr>
              <a:t> </a:t>
            </a:r>
            <a:r>
              <a:rPr lang="fr-FR" sz="1800" b="1" dirty="0"/>
              <a:t>Contribution de la CIMIC-NU aux</a:t>
            </a:r>
            <a:r>
              <a:rPr lang="en-US" altLang="en-US" sz="1800" b="1" dirty="0" smtClean="0">
                <a:solidFill>
                  <a:srgbClr val="000000"/>
                </a:solidFill>
              </a:rPr>
              <a:t> </a:t>
            </a:r>
            <a:r>
              <a:rPr lang="fr-FR" sz="1800" b="1" dirty="0"/>
              <a:t>opérations/au personnel chargé de la planification</a:t>
            </a:r>
            <a:endParaRPr lang="en-US" altLang="en-US" sz="1800" b="1" dirty="0">
              <a:solidFill>
                <a:srgbClr val="000000"/>
              </a:solidFill>
            </a:endParaRPr>
          </a:p>
          <a:p>
            <a:pPr lvl="1" eaLnBrk="1" hangingPunct="1">
              <a:buSzPct val="80000"/>
              <a:buFont typeface="Wingdings" pitchFamily="2" charset="2"/>
              <a:buChar char="§"/>
            </a:pPr>
            <a:r>
              <a:rPr lang="en-US" altLang="en-US" sz="1800" b="1" dirty="0">
                <a:solidFill>
                  <a:srgbClr val="000000"/>
                </a:solidFill>
              </a:rPr>
              <a:t> </a:t>
            </a:r>
            <a:r>
              <a:rPr lang="fr-FR" sz="1800" b="1" dirty="0"/>
              <a:t>Établissement de liens entre toutes les composantes</a:t>
            </a:r>
            <a:endParaRPr lang="en-US" altLang="en-US" sz="1800" b="1" dirty="0">
              <a:solidFill>
                <a:srgbClr val="000000"/>
              </a:solidFill>
            </a:endParaRPr>
          </a:p>
          <a:p>
            <a:pPr lvl="1" eaLnBrk="1" hangingPunct="1">
              <a:buSzPct val="80000"/>
              <a:buFont typeface="Wingdings" pitchFamily="2" charset="2"/>
              <a:buChar char="§"/>
            </a:pPr>
            <a:r>
              <a:rPr lang="en-US" altLang="en-US" sz="1800" b="1" dirty="0">
                <a:solidFill>
                  <a:srgbClr val="000000"/>
                </a:solidFill>
              </a:rPr>
              <a:t> </a:t>
            </a:r>
            <a:r>
              <a:rPr lang="fr-FR" sz="1800" b="1" dirty="0"/>
              <a:t>Liaison et partage des informations entre civils et militaires</a:t>
            </a:r>
            <a:endParaRPr lang="en-US" altLang="en-US" sz="1800" b="1" dirty="0">
              <a:solidFill>
                <a:srgbClr val="000000"/>
              </a:solidFill>
            </a:endParaRPr>
          </a:p>
          <a:p>
            <a:pPr lvl="1" eaLnBrk="1" hangingPunct="1">
              <a:buSzPct val="80000"/>
              <a:buFont typeface="Wingdings" pitchFamily="2" charset="2"/>
              <a:buChar char="§"/>
            </a:pPr>
            <a:r>
              <a:rPr lang="en-US" altLang="en-US" sz="1800" b="1" dirty="0">
                <a:solidFill>
                  <a:srgbClr val="000000"/>
                </a:solidFill>
              </a:rPr>
              <a:t>  </a:t>
            </a:r>
            <a:r>
              <a:rPr lang="fr-FR" sz="1800" b="1" dirty="0"/>
              <a:t>Contribution à la stratégie intégrée de protection des civils (équipes d’évaluation intégrées, groupe de travail sur la protection des civils)</a:t>
            </a:r>
            <a:endParaRPr lang="en-US" altLang="en-US" sz="1800" b="1" dirty="0">
              <a:solidFill>
                <a:srgbClr val="000000"/>
              </a:solidFill>
            </a:endParaRPr>
          </a:p>
          <a:p>
            <a:pPr lvl="1" eaLnBrk="1" hangingPunct="1">
              <a:buSzPct val="80000"/>
              <a:buFont typeface="Wingdings" pitchFamily="2" charset="2"/>
              <a:buNone/>
            </a:pPr>
            <a:endParaRPr lang="en-US" altLang="en-US" sz="1800" dirty="0">
              <a:solidFill>
                <a:srgbClr val="000000"/>
              </a:solidFill>
            </a:endParaRPr>
          </a:p>
        </p:txBody>
      </p:sp>
      <p:sp>
        <p:nvSpPr>
          <p:cNvPr id="334852" name="Rectangle 5"/>
          <p:cNvSpPr>
            <a:spLocks noChangeArrowheads="1"/>
          </p:cNvSpPr>
          <p:nvPr/>
        </p:nvSpPr>
        <p:spPr bwMode="auto">
          <a:xfrm>
            <a:off x="2624079" y="838200"/>
            <a:ext cx="3806941"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400" b="1" dirty="0"/>
              <a:t>Planification et coordination</a:t>
            </a:r>
            <a:endParaRPr lang="en-US" altLang="en-US" sz="2400" b="1" dirty="0">
              <a:solidFill>
                <a:srgbClr val="000000"/>
              </a:solidFill>
            </a:endParaRPr>
          </a:p>
        </p:txBody>
      </p:sp>
      <p:pic>
        <p:nvPicPr>
          <p:cNvPr id="334853"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27600" y="2133600"/>
            <a:ext cx="4140200" cy="2759075"/>
          </a:xfrm>
          <a:prstGeom prst="rect">
            <a:avLst/>
          </a:prstGeom>
          <a:noFill/>
          <a:ln>
            <a:noFill/>
          </a:ln>
          <a:effectLst/>
          <a:extLst>
            <a:ext uri="{909E8E84-426E-40DD-AFC4-6F175D3DCCD1}">
              <a14:hiddenFill xmlns:a14="http://schemas.microsoft.com/office/drawing/2010/main">
                <a:gradFill rotWithShape="1">
                  <a:gsLst>
                    <a:gs pos="0">
                      <a:srgbClr val="5E7676"/>
                    </a:gs>
                    <a:gs pos="50000">
                      <a:srgbClr val="CCFFFF"/>
                    </a:gs>
                    <a:gs pos="100000">
                      <a:srgbClr val="5E7676"/>
                    </a:gs>
                  </a:gsLst>
                  <a:lin ang="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4854" name="Rectangle 6"/>
          <p:cNvSpPr>
            <a:spLocks noChangeArrowheads="1"/>
          </p:cNvSpPr>
          <p:nvPr/>
        </p:nvSpPr>
        <p:spPr bwMode="auto">
          <a:xfrm>
            <a:off x="96340" y="6096000"/>
            <a:ext cx="8540158"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lvl="2" algn="ctr">
              <a:buFont typeface="Wingdings" pitchFamily="2" charset="2"/>
              <a:buChar char="F"/>
            </a:pPr>
            <a:r>
              <a:rPr lang="fr-FR" b="1" dirty="0">
                <a:solidFill>
                  <a:srgbClr val="1105FF"/>
                </a:solidFill>
              </a:rPr>
              <a:t>Stratégie globale de protection des civils dans le cadre de la mission</a:t>
            </a:r>
            <a:endParaRPr lang="en-GB" altLang="ja-JP" b="1" dirty="0">
              <a:solidFill>
                <a:srgbClr val="1105FF"/>
              </a:solidFill>
              <a:ea typeface="MS PGothic" pitchFamily="34" charset="-128"/>
            </a:endParaRPr>
          </a:p>
        </p:txBody>
      </p:sp>
      <p:sp>
        <p:nvSpPr>
          <p:cNvPr id="7" name="ZoneTexte 6"/>
          <p:cNvSpPr txBox="1"/>
          <p:nvPr/>
        </p:nvSpPr>
        <p:spPr>
          <a:xfrm flipH="1">
            <a:off x="521559" y="6655020"/>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33485" y="665502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0" name="ZoneTexte 9"/>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11" name="Text Box 4"/>
          <p:cNvSpPr txBox="1">
            <a:spLocks noChangeArrowheads="1"/>
          </p:cNvSpPr>
          <p:nvPr/>
        </p:nvSpPr>
        <p:spPr bwMode="auto">
          <a:xfrm>
            <a:off x="117019" y="287449"/>
            <a:ext cx="8948365"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200" b="1" dirty="0"/>
              <a:t>LE SOUTIEN DE LA CIMIC-NU AUX PROCESSUS DE PROTECTION DES CIVILS</a:t>
            </a:r>
            <a:endParaRPr lang="en-US" altLang="en-US" sz="2200" b="1" dirty="0">
              <a:solidFill>
                <a:srgbClr val="0000FF"/>
              </a:solidFill>
            </a:endParaRPr>
          </a:p>
        </p:txBody>
      </p:sp>
      <p:sp>
        <p:nvSpPr>
          <p:cNvPr id="12"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275</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3"/>
          <p:cNvSpPr>
            <a:spLocks noGrp="1" noChangeArrowheads="1"/>
          </p:cNvSpPr>
          <p:nvPr>
            <p:ph type="body" idx="4294967295"/>
          </p:nvPr>
        </p:nvSpPr>
        <p:spPr bwMode="auto">
          <a:xfrm>
            <a:off x="457199" y="1397000"/>
            <a:ext cx="6995175" cy="4525963"/>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buFont typeface="Wingdings" pitchFamily="2" charset="2"/>
              <a:buChar char="q"/>
            </a:pPr>
            <a:r>
              <a:rPr lang="en-US" altLang="en-US" sz="2000" dirty="0" smtClean="0">
                <a:solidFill>
                  <a:srgbClr val="1105FF"/>
                </a:solidFill>
                <a:latin typeface="Calibri" pitchFamily="34" charset="0"/>
              </a:rPr>
              <a:t> </a:t>
            </a:r>
            <a:r>
              <a:rPr lang="fr-FR" sz="2000" b="1" dirty="0">
                <a:solidFill>
                  <a:srgbClr val="1105FF"/>
                </a:solidFill>
                <a:latin typeface="Calibri" panose="020F0502020204030204" pitchFamily="34" charset="0"/>
              </a:rPr>
              <a:t>Coordination avec les acteurs internes :</a:t>
            </a:r>
            <a:endParaRPr lang="en-US" altLang="en-US" sz="2000" b="1" dirty="0" smtClean="0">
              <a:solidFill>
                <a:srgbClr val="1105FF"/>
              </a:solidFill>
              <a:latin typeface="Calibri" pitchFamily="34" charset="0"/>
            </a:endParaRPr>
          </a:p>
          <a:p>
            <a:pPr lvl="1">
              <a:buFont typeface="Wingdings" pitchFamily="2" charset="2"/>
              <a:buChar char="ü"/>
            </a:pPr>
            <a:r>
              <a:rPr lang="fr-FR" sz="2000" b="1" dirty="0">
                <a:latin typeface="Calibri" panose="020F0502020204030204" pitchFamily="34" charset="0"/>
              </a:rPr>
              <a:t>Personnel civil national/traducteurs – du pays hôte/sensibilisation à la culture locale et à la situation </a:t>
            </a:r>
            <a:r>
              <a:rPr lang="fr-FR" sz="2000" b="1" dirty="0" err="1">
                <a:latin typeface="Calibri" panose="020F0502020204030204" pitchFamily="34" charset="0"/>
              </a:rPr>
              <a:t>civilo</a:t>
            </a:r>
            <a:r>
              <a:rPr lang="fr-FR" sz="2000" b="1" dirty="0">
                <a:latin typeface="Calibri" panose="020F0502020204030204" pitchFamily="34" charset="0"/>
              </a:rPr>
              <a:t>-militaire sur le terrain</a:t>
            </a:r>
            <a:endParaRPr lang="en-US" altLang="en-US" sz="2000" b="1" dirty="0" smtClean="0">
              <a:latin typeface="Calibri" pitchFamily="34" charset="0"/>
            </a:endParaRPr>
          </a:p>
          <a:p>
            <a:pPr lvl="1">
              <a:buFont typeface="Wingdings" pitchFamily="2" charset="2"/>
              <a:buChar char="ü"/>
            </a:pPr>
            <a:r>
              <a:rPr lang="fr-FR" sz="2000" b="1" dirty="0" smtClean="0">
                <a:latin typeface="Calibri" panose="020F0502020204030204" pitchFamily="34" charset="0"/>
              </a:rPr>
              <a:t>Contribution </a:t>
            </a:r>
            <a:r>
              <a:rPr lang="fr-FR" sz="2000" b="1" dirty="0">
                <a:latin typeface="Calibri" panose="020F0502020204030204" pitchFamily="34" charset="0"/>
              </a:rPr>
              <a:t>au renforcement des capacités locales en matière de sécurité/renforcement de la confiance des populations et des mesures concernant les communautés locales</a:t>
            </a:r>
            <a:endParaRPr lang="en-US" altLang="en-US" sz="2000" b="1" dirty="0" smtClean="0">
              <a:latin typeface="Calibri" pitchFamily="34" charset="0"/>
            </a:endParaRPr>
          </a:p>
          <a:p>
            <a:pPr lvl="1">
              <a:buFont typeface="Wingdings" pitchFamily="2" charset="2"/>
              <a:buChar char="ü"/>
            </a:pPr>
            <a:r>
              <a:rPr lang="fr-FR" sz="2000" b="1" dirty="0">
                <a:latin typeface="Calibri" panose="020F0502020204030204" pitchFamily="34" charset="0"/>
              </a:rPr>
              <a:t>Liaison avec les </a:t>
            </a:r>
            <a:r>
              <a:rPr lang="fr-FR" sz="2000" b="1" dirty="0" smtClean="0">
                <a:latin typeface="Calibri" panose="020F0502020204030204" pitchFamily="34" charset="0"/>
              </a:rPr>
              <a:t>communautés</a:t>
            </a:r>
            <a:br>
              <a:rPr lang="fr-FR" sz="2000" b="1" dirty="0" smtClean="0">
                <a:latin typeface="Calibri" panose="020F0502020204030204" pitchFamily="34" charset="0"/>
              </a:rPr>
            </a:br>
            <a:r>
              <a:rPr lang="fr-FR" sz="2000" b="1" dirty="0" smtClean="0">
                <a:latin typeface="Calibri" panose="020F0502020204030204" pitchFamily="34" charset="0"/>
              </a:rPr>
              <a:t>locales </a:t>
            </a:r>
            <a:r>
              <a:rPr lang="fr-FR" sz="2000" b="1" dirty="0">
                <a:latin typeface="Calibri" panose="020F0502020204030204" pitchFamily="34" charset="0"/>
              </a:rPr>
              <a:t>– gestion de l’accès </a:t>
            </a:r>
            <a:r>
              <a:rPr lang="fr-FR" sz="2000" b="1" dirty="0" smtClean="0">
                <a:latin typeface="Calibri" panose="020F0502020204030204" pitchFamily="34" charset="0"/>
              </a:rPr>
              <a:t/>
            </a:r>
            <a:br>
              <a:rPr lang="fr-FR" sz="2000" b="1" dirty="0" smtClean="0">
                <a:latin typeface="Calibri" panose="020F0502020204030204" pitchFamily="34" charset="0"/>
              </a:rPr>
            </a:br>
            <a:r>
              <a:rPr lang="fr-FR" sz="2000" b="1" dirty="0" smtClean="0">
                <a:latin typeface="Calibri" panose="020F0502020204030204" pitchFamily="34" charset="0"/>
              </a:rPr>
              <a:t>et </a:t>
            </a:r>
            <a:r>
              <a:rPr lang="fr-FR" sz="2000" b="1" dirty="0">
                <a:latin typeface="Calibri" panose="020F0502020204030204" pitchFamily="34" charset="0"/>
              </a:rPr>
              <a:t>du dépôt de plaintes</a:t>
            </a:r>
            <a:endParaRPr lang="en-US" altLang="en-US" sz="2000" b="1" dirty="0" smtClean="0">
              <a:latin typeface="Calibri" pitchFamily="34" charset="0"/>
            </a:endParaRPr>
          </a:p>
          <a:p>
            <a:pPr lvl="1">
              <a:buFont typeface="Wingdings" pitchFamily="2" charset="2"/>
              <a:buNone/>
            </a:pPr>
            <a:endParaRPr lang="en-US" altLang="en-US" sz="2000" dirty="0" smtClean="0">
              <a:latin typeface="Calibri" pitchFamily="34" charset="0"/>
            </a:endParaRPr>
          </a:p>
        </p:txBody>
      </p:sp>
      <p:sp>
        <p:nvSpPr>
          <p:cNvPr id="335876" name="Rectangle 5"/>
          <p:cNvSpPr>
            <a:spLocks noChangeArrowheads="1"/>
          </p:cNvSpPr>
          <p:nvPr/>
        </p:nvSpPr>
        <p:spPr bwMode="auto">
          <a:xfrm>
            <a:off x="2624080" y="838200"/>
            <a:ext cx="3806941"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400" b="1" dirty="0"/>
              <a:t>Planification et coordination</a:t>
            </a:r>
            <a:endParaRPr lang="en-US" altLang="en-US" sz="2400" b="1" dirty="0">
              <a:solidFill>
                <a:srgbClr val="000000"/>
              </a:solidFill>
            </a:endParaRPr>
          </a:p>
        </p:txBody>
      </p:sp>
      <p:pic>
        <p:nvPicPr>
          <p:cNvPr id="71686" name="Content Placeholder 3" descr="20090223-visit of deputy SRJ to zam-zam IDP camp-2.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953000" y="3962400"/>
            <a:ext cx="3921125" cy="260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4"/>
          <p:cNvSpPr txBox="1">
            <a:spLocks noChangeArrowheads="1"/>
          </p:cNvSpPr>
          <p:nvPr/>
        </p:nvSpPr>
        <p:spPr bwMode="auto">
          <a:xfrm>
            <a:off x="117019" y="287449"/>
            <a:ext cx="8948365"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200" b="1" dirty="0"/>
              <a:t>LE SOUTIEN DE LA CIMIC-NU AUX PROCESSUS DE PROTECTION DES CIVILS</a:t>
            </a:r>
            <a:endParaRPr lang="en-US" altLang="en-US" sz="2200" b="1" dirty="0">
              <a:solidFill>
                <a:srgbClr val="0000FF"/>
              </a:solidFill>
            </a:endParaRPr>
          </a:p>
        </p:txBody>
      </p:sp>
      <p:sp>
        <p:nvSpPr>
          <p:cNvPr id="7" name="ZoneTexte 6"/>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8" name="ZoneTexte 7"/>
          <p:cNvSpPr txBox="1"/>
          <p:nvPr/>
        </p:nvSpPr>
        <p:spPr>
          <a:xfrm flipH="1">
            <a:off x="577880" y="6655020"/>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58990" y="665502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ZoneTexte 9"/>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1"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276</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1686"/>
                                        </p:tgtEl>
                                        <p:attrNameLst>
                                          <p:attrName>style.visibility</p:attrName>
                                        </p:attrNameLst>
                                      </p:cBhvr>
                                      <p:to>
                                        <p:strVal val="visible"/>
                                      </p:to>
                                    </p:set>
                                    <p:anim calcmode="lin" valueType="num">
                                      <p:cBhvr additive="base">
                                        <p:cTn id="7" dur="500" fill="hold"/>
                                        <p:tgtEl>
                                          <p:spTgt spid="71686"/>
                                        </p:tgtEl>
                                        <p:attrNameLst>
                                          <p:attrName>ppt_x</p:attrName>
                                        </p:attrNameLst>
                                      </p:cBhvr>
                                      <p:tavLst>
                                        <p:tav tm="0">
                                          <p:val>
                                            <p:strVal val="#ppt_x"/>
                                          </p:val>
                                        </p:tav>
                                        <p:tav tm="100000">
                                          <p:val>
                                            <p:strVal val="#ppt_x"/>
                                          </p:val>
                                        </p:tav>
                                      </p:tavLst>
                                    </p:anim>
                                    <p:anim calcmode="lin" valueType="num">
                                      <p:cBhvr additive="base">
                                        <p:cTn id="8" dur="500" fill="hold"/>
                                        <p:tgtEl>
                                          <p:spTgt spid="716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2"/>
          <p:cNvSpPr>
            <a:spLocks noGrp="1" noChangeArrowheads="1"/>
          </p:cNvSpPr>
          <p:nvPr>
            <p:ph type="title" idx="4294967295"/>
          </p:nvPr>
        </p:nvSpPr>
        <p:spPr bwMode="auto">
          <a:xfrm>
            <a:off x="3200400" y="838200"/>
            <a:ext cx="2819400" cy="411163"/>
          </a:xfrm>
          <a:prstGeom prst="rect">
            <a:avLst/>
          </a:prstGeom>
          <a:noFill/>
          <a:ln>
            <a:solidFill>
              <a:schemeClr val="tx1"/>
            </a:solidFill>
            <a:miter lim="800000"/>
            <a:headEnd/>
            <a:tailEnd/>
          </a:ln>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r>
              <a:rPr lang="en-US" altLang="en-US" sz="2800" b="1" dirty="0" smtClean="0">
                <a:solidFill>
                  <a:schemeClr val="tx1"/>
                </a:solidFill>
                <a:latin typeface="Calibri" pitchFamily="34" charset="0"/>
                <a:cs typeface="Arial" pitchFamily="34" charset="0"/>
              </a:rPr>
              <a:t>DÉFIS</a:t>
            </a:r>
          </a:p>
        </p:txBody>
      </p:sp>
      <p:sp>
        <p:nvSpPr>
          <p:cNvPr id="336899" name="Rectangle 3"/>
          <p:cNvSpPr>
            <a:spLocks noGrp="1" noChangeArrowheads="1"/>
          </p:cNvSpPr>
          <p:nvPr>
            <p:ph type="body" idx="4294967295"/>
          </p:nvPr>
        </p:nvSpPr>
        <p:spPr bwMode="auto">
          <a:xfrm>
            <a:off x="457200" y="1524000"/>
            <a:ext cx="8229600" cy="4525963"/>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buFont typeface="Wingdings" pitchFamily="2" charset="2"/>
              <a:buChar char="ü"/>
            </a:pPr>
            <a:r>
              <a:rPr lang="fr-FR" sz="2800" dirty="0">
                <a:latin typeface="Calibri" panose="020F0502020204030204" pitchFamily="34" charset="0"/>
              </a:rPr>
              <a:t>Comprendre la stratégie globale de la mission en matière de protection des civils</a:t>
            </a:r>
            <a:endParaRPr lang="en-US" altLang="en-US" sz="2800" dirty="0" smtClean="0">
              <a:latin typeface="Calibri" pitchFamily="34" charset="0"/>
            </a:endParaRPr>
          </a:p>
          <a:p>
            <a:pPr>
              <a:buFont typeface="Wingdings" pitchFamily="2" charset="2"/>
              <a:buChar char="ü"/>
            </a:pPr>
            <a:endParaRPr lang="en-US" altLang="en-US" sz="2800" dirty="0" smtClean="0">
              <a:latin typeface="Calibri" pitchFamily="34" charset="0"/>
            </a:endParaRPr>
          </a:p>
          <a:p>
            <a:pPr>
              <a:buFont typeface="Wingdings" pitchFamily="2" charset="2"/>
              <a:buChar char="ü"/>
            </a:pPr>
            <a:r>
              <a:rPr lang="fr-FR" sz="2800" dirty="0">
                <a:latin typeface="Calibri" panose="020F0502020204030204" pitchFamily="34" charset="0"/>
              </a:rPr>
              <a:t>Assurer en permanence une coordination étroite avec les acteurs du pays hôte</a:t>
            </a:r>
            <a:endParaRPr lang="en-US" altLang="en-US" sz="2800" dirty="0" smtClean="0">
              <a:latin typeface="Calibri" pitchFamily="34" charset="0"/>
            </a:endParaRPr>
          </a:p>
          <a:p>
            <a:pPr>
              <a:buFont typeface="Wingdings" pitchFamily="2" charset="2"/>
              <a:buChar char="ü"/>
            </a:pPr>
            <a:endParaRPr lang="en-US" altLang="en-US" sz="2800" dirty="0" smtClean="0">
              <a:latin typeface="Calibri" pitchFamily="34" charset="0"/>
            </a:endParaRPr>
          </a:p>
          <a:p>
            <a:pPr>
              <a:buFont typeface="Wingdings" pitchFamily="2" charset="2"/>
              <a:buChar char="ü"/>
            </a:pPr>
            <a:r>
              <a:rPr lang="fr-FR" sz="2800" dirty="0">
                <a:latin typeface="Calibri" panose="020F0502020204030204" pitchFamily="34" charset="0"/>
              </a:rPr>
              <a:t>Percevoir l’action humanitaire</a:t>
            </a:r>
            <a:endParaRPr lang="en-US" altLang="en-US" sz="2800" dirty="0" smtClean="0">
              <a:latin typeface="Calibri" pitchFamily="34" charset="0"/>
            </a:endParaRPr>
          </a:p>
          <a:p>
            <a:pPr>
              <a:buFont typeface="Wingdings" pitchFamily="2" charset="2"/>
              <a:buChar char="ü"/>
            </a:pPr>
            <a:endParaRPr lang="en-US" altLang="en-US" sz="2800" dirty="0" smtClean="0">
              <a:latin typeface="Calibri" pitchFamily="34" charset="0"/>
            </a:endParaRPr>
          </a:p>
        </p:txBody>
      </p:sp>
      <p:sp>
        <p:nvSpPr>
          <p:cNvPr id="336900" name="Text Box 4"/>
          <p:cNvSpPr txBox="1">
            <a:spLocks noChangeArrowheads="1"/>
          </p:cNvSpPr>
          <p:nvPr/>
        </p:nvSpPr>
        <p:spPr bwMode="auto">
          <a:xfrm>
            <a:off x="40210" y="271358"/>
            <a:ext cx="9025175" cy="43088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200" b="1" dirty="0"/>
              <a:t>LE SOUTIEN DE LA CIMIC-NU AUX PROCESSUS DE PROTECTION DES CIVILS</a:t>
            </a:r>
            <a:endParaRPr lang="en-US" altLang="en-US" sz="2200" b="1" dirty="0">
              <a:solidFill>
                <a:srgbClr val="000000"/>
              </a:solidFill>
            </a:endParaRPr>
          </a:p>
        </p:txBody>
      </p:sp>
      <p:sp>
        <p:nvSpPr>
          <p:cNvPr id="5" name="ZoneTexte 4"/>
          <p:cNvSpPr txBox="1"/>
          <p:nvPr/>
        </p:nvSpPr>
        <p:spPr>
          <a:xfrm>
            <a:off x="1805"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6" name="ZoneTexte 5"/>
          <p:cNvSpPr txBox="1"/>
          <p:nvPr/>
        </p:nvSpPr>
        <p:spPr>
          <a:xfrm flipH="1">
            <a:off x="577880" y="6655020"/>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58990" y="665502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277</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2"/>
          <p:cNvSpPr>
            <a:spLocks noGrp="1" noChangeArrowheads="1"/>
          </p:cNvSpPr>
          <p:nvPr>
            <p:ph type="title" idx="4294967295"/>
          </p:nvPr>
        </p:nvSpPr>
        <p:spPr bwMode="auto">
          <a:xfrm>
            <a:off x="2971800" y="274638"/>
            <a:ext cx="2819400" cy="487362"/>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r>
              <a:rPr lang="en-US" altLang="en-US" sz="2800" b="1" dirty="0" smtClean="0">
                <a:solidFill>
                  <a:schemeClr val="tx1"/>
                </a:solidFill>
              </a:rPr>
              <a:t>RÉSUMÉ</a:t>
            </a:r>
            <a:br>
              <a:rPr lang="en-US" altLang="en-US" sz="2800" b="1" dirty="0" smtClean="0">
                <a:solidFill>
                  <a:schemeClr val="tx1"/>
                </a:solidFill>
              </a:rPr>
            </a:br>
            <a:endParaRPr lang="en-US" altLang="en-US" sz="2800" b="1" dirty="0" smtClean="0">
              <a:solidFill>
                <a:schemeClr val="tx1"/>
              </a:solidFill>
            </a:endParaRPr>
          </a:p>
        </p:txBody>
      </p:sp>
      <p:sp>
        <p:nvSpPr>
          <p:cNvPr id="337923" name="Rectangle 3"/>
          <p:cNvSpPr>
            <a:spLocks noGrp="1" noChangeArrowheads="1"/>
          </p:cNvSpPr>
          <p:nvPr>
            <p:ph type="body" idx="4294967295"/>
          </p:nvPr>
        </p:nvSpPr>
        <p:spPr bwMode="auto">
          <a:xfrm>
            <a:off x="2590800" y="3962400"/>
            <a:ext cx="8229600" cy="4525963"/>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buFont typeface="Wingdings" pitchFamily="2" charset="2"/>
              <a:buNone/>
            </a:pPr>
            <a:endParaRPr lang="en-US" altLang="en-US" sz="2400" smtClean="0"/>
          </a:p>
          <a:p>
            <a:pPr>
              <a:buFont typeface="Wingdings" pitchFamily="2" charset="2"/>
              <a:buChar char="Ø"/>
            </a:pPr>
            <a:endParaRPr lang="en-US" altLang="en-US" smtClean="0"/>
          </a:p>
        </p:txBody>
      </p:sp>
      <p:sp>
        <p:nvSpPr>
          <p:cNvPr id="337924" name="Rectangle 4"/>
          <p:cNvSpPr>
            <a:spLocks noChangeArrowheads="1"/>
          </p:cNvSpPr>
          <p:nvPr/>
        </p:nvSpPr>
        <p:spPr bwMode="auto">
          <a:xfrm>
            <a:off x="304800" y="1600200"/>
            <a:ext cx="8610600" cy="4013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spcBef>
                <a:spcPct val="20000"/>
              </a:spcBef>
              <a:buClr>
                <a:srgbClr val="3366FF"/>
              </a:buClr>
              <a:buSzPct val="200000"/>
              <a:buFont typeface="Webdings" pitchFamily="18" charset="2"/>
              <a:buChar char=""/>
            </a:pPr>
            <a:r>
              <a:rPr lang="fr-FR" sz="2600" b="1" dirty="0"/>
              <a:t>La CIMIC-NU a des rôles importants à jouer en ce qui concerne l’appui au mandat de protection des civils</a:t>
            </a:r>
            <a:endParaRPr lang="en-US" altLang="en-US" sz="2600" b="1" dirty="0">
              <a:solidFill>
                <a:srgbClr val="000000"/>
              </a:solidFill>
            </a:endParaRPr>
          </a:p>
          <a:p>
            <a:pPr>
              <a:spcBef>
                <a:spcPct val="20000"/>
              </a:spcBef>
              <a:buClr>
                <a:srgbClr val="3366FF"/>
              </a:buClr>
              <a:buSzPct val="200000"/>
              <a:buFont typeface="Webdings" pitchFamily="18" charset="2"/>
              <a:buChar char=""/>
            </a:pPr>
            <a:endParaRPr lang="en-US" altLang="en-US" sz="2600" b="1" dirty="0">
              <a:solidFill>
                <a:srgbClr val="000000"/>
              </a:solidFill>
            </a:endParaRPr>
          </a:p>
          <a:p>
            <a:pPr>
              <a:spcBef>
                <a:spcPct val="20000"/>
              </a:spcBef>
              <a:buClr>
                <a:srgbClr val="3366FF"/>
              </a:buClr>
              <a:buSzPct val="200000"/>
              <a:buFont typeface="Webdings" pitchFamily="18" charset="2"/>
              <a:buChar char=""/>
            </a:pPr>
            <a:r>
              <a:rPr lang="fr-FR" sz="2600" b="1" dirty="0"/>
              <a:t>La liaison et les échanges d’informations à tous les niveaux sont essentiels au processus de protection des civils</a:t>
            </a:r>
            <a:endParaRPr lang="en-US" altLang="en-US" sz="2600" b="1" dirty="0">
              <a:solidFill>
                <a:srgbClr val="000000"/>
              </a:solidFill>
            </a:endParaRPr>
          </a:p>
          <a:p>
            <a:pPr>
              <a:spcBef>
                <a:spcPct val="20000"/>
              </a:spcBef>
              <a:buClr>
                <a:srgbClr val="3366FF"/>
              </a:buClr>
              <a:buSzPct val="200000"/>
              <a:buFont typeface="Webdings" pitchFamily="18" charset="2"/>
              <a:buChar char=""/>
            </a:pPr>
            <a:endParaRPr lang="en-US" altLang="en-US" sz="2600" b="1" dirty="0">
              <a:solidFill>
                <a:srgbClr val="000000"/>
              </a:solidFill>
            </a:endParaRPr>
          </a:p>
          <a:p>
            <a:pPr>
              <a:spcBef>
                <a:spcPct val="20000"/>
              </a:spcBef>
              <a:buClr>
                <a:srgbClr val="3366FF"/>
              </a:buClr>
              <a:buSzPct val="200000"/>
              <a:buFont typeface="Webdings" pitchFamily="18" charset="2"/>
              <a:buChar char=""/>
            </a:pPr>
            <a:r>
              <a:rPr lang="fr-FR" sz="2600" b="1" dirty="0"/>
              <a:t>Pour une protection des civils effective et efficace, les officiers de la CIMIC-NU doivent coordonner l’ensemble des activités avec l’ensemble des acteurs et partenaires</a:t>
            </a:r>
            <a:endParaRPr lang="en-US" altLang="en-US" sz="2600" b="1" dirty="0">
              <a:solidFill>
                <a:srgbClr val="000000"/>
              </a:solidFill>
            </a:endParaRPr>
          </a:p>
        </p:txBody>
      </p:sp>
      <p:sp>
        <p:nvSpPr>
          <p:cNvPr id="5" name="ZoneTexte 4"/>
          <p:cNvSpPr txBox="1"/>
          <p:nvPr/>
        </p:nvSpPr>
        <p:spPr>
          <a:xfrm>
            <a:off x="1805"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6" name="ZoneTexte 5"/>
          <p:cNvSpPr txBox="1"/>
          <p:nvPr/>
        </p:nvSpPr>
        <p:spPr>
          <a:xfrm flipH="1">
            <a:off x="577880" y="6655020"/>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58990" y="665502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278</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19300" y="2133600"/>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algn="ctr"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defRPr/>
            </a:pPr>
            <a:r>
              <a:rPr lang="en-US" sz="4400" smtClean="0">
                <a:solidFill>
                  <a:srgbClr val="FFFFFF"/>
                </a:solidFill>
              </a:rPr>
              <a:t>QUESTIONS?</a:t>
            </a:r>
          </a:p>
        </p:txBody>
      </p:sp>
      <p:sp>
        <p:nvSpPr>
          <p:cNvPr id="3" name="ZoneTexte 2"/>
          <p:cNvSpPr txBox="1"/>
          <p:nvPr/>
        </p:nvSpPr>
        <p:spPr>
          <a:xfrm>
            <a:off x="1805"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a:t>
            </a:r>
            <a:r>
              <a:rPr lang="fr-FR" sz="1300" b="1" dirty="0">
                <a:solidFill>
                  <a:schemeClr val="bg1"/>
                </a:solidFill>
              </a:rPr>
              <a:t>– Unité </a:t>
            </a:r>
            <a:r>
              <a:rPr lang="fr-FR" sz="1300" b="1" dirty="0" smtClean="0">
                <a:solidFill>
                  <a:schemeClr val="bg1"/>
                </a:solidFill>
              </a:rPr>
              <a:t>2</a:t>
            </a:r>
            <a:r>
              <a:rPr lang="fr-FR" sz="1300" b="1" dirty="0">
                <a:solidFill>
                  <a:schemeClr val="bg1"/>
                </a:solidFill>
              </a:rPr>
              <a:t> : </a:t>
            </a:r>
            <a:r>
              <a:rPr lang="fr-FR" sz="1300" b="1" dirty="0" smtClean="0">
                <a:solidFill>
                  <a:schemeClr val="bg1"/>
                </a:solidFill>
              </a:rPr>
              <a:t>LA PROTECTION DES CIVILS</a:t>
            </a:r>
            <a:endParaRPr lang="fr-CH" sz="1300" b="1" dirty="0">
              <a:solidFill>
                <a:schemeClr val="bg1"/>
              </a:solidFill>
            </a:endParaRPr>
          </a:p>
        </p:txBody>
      </p:sp>
      <p:sp>
        <p:nvSpPr>
          <p:cNvPr id="4" name="ZoneTexte 3"/>
          <p:cNvSpPr txBox="1"/>
          <p:nvPr/>
        </p:nvSpPr>
        <p:spPr>
          <a:xfrm flipH="1">
            <a:off x="577880" y="6655020"/>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5" name="ZoneTexte 4"/>
          <p:cNvSpPr txBox="1"/>
          <p:nvPr/>
        </p:nvSpPr>
        <p:spPr>
          <a:xfrm flipH="1">
            <a:off x="2958990" y="665502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279</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5" name="Rectangle 6"/>
          <p:cNvSpPr>
            <a:spLocks noChangeArrowheads="1"/>
          </p:cNvSpPr>
          <p:nvPr/>
        </p:nvSpPr>
        <p:spPr bwMode="auto">
          <a:xfrm>
            <a:off x="274535" y="291152"/>
            <a:ext cx="8560420"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en-US" sz="2800" b="1" dirty="0" smtClean="0">
                <a:solidFill>
                  <a:srgbClr val="000000"/>
                </a:solidFill>
                <a:latin typeface="Arial" pitchFamily="34" charset="0"/>
              </a:rPr>
              <a:t>ACTIVITÉS FONDAMENTALES DE LA CIMIC-NU</a:t>
            </a:r>
            <a:endParaRPr lang="en-US" altLang="en-US" sz="2800" b="1" dirty="0">
              <a:solidFill>
                <a:srgbClr val="000000"/>
              </a:solidFill>
              <a:latin typeface="Arial" pitchFamily="34" charset="0"/>
            </a:endParaRPr>
          </a:p>
        </p:txBody>
      </p:sp>
      <p:grpSp>
        <p:nvGrpSpPr>
          <p:cNvPr id="84996" name="Group 21"/>
          <p:cNvGrpSpPr>
            <a:grpSpLocks/>
          </p:cNvGrpSpPr>
          <p:nvPr/>
        </p:nvGrpSpPr>
        <p:grpSpPr bwMode="auto">
          <a:xfrm>
            <a:off x="0" y="1133475"/>
            <a:ext cx="9074150" cy="4581525"/>
            <a:chOff x="0" y="954"/>
            <a:chExt cx="5716" cy="2886"/>
          </a:xfrm>
        </p:grpSpPr>
        <p:sp>
          <p:nvSpPr>
            <p:cNvPr id="84999" name="Rectangle 3"/>
            <p:cNvSpPr txBox="1">
              <a:spLocks noChangeArrowheads="1"/>
            </p:cNvSpPr>
            <p:nvPr/>
          </p:nvSpPr>
          <p:spPr bwMode="auto">
            <a:xfrm>
              <a:off x="0" y="954"/>
              <a:ext cx="5716" cy="2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541338" indent="-541338" eaLnBrk="0" hangingPunct="0">
                <a:defRPr sz="2000">
                  <a:solidFill>
                    <a:schemeClr val="tx1"/>
                  </a:solidFill>
                  <a:latin typeface="Calibri" pitchFamily="34" charset="0"/>
                  <a:cs typeface="Arial" pitchFamily="34" charset="0"/>
                </a:defRPr>
              </a:lvl1pPr>
              <a:lvl2pPr marL="998538" indent="-541338"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lvl="1">
                <a:lnSpc>
                  <a:spcPct val="105000"/>
                </a:lnSpc>
                <a:spcBef>
                  <a:spcPts val="600"/>
                </a:spcBef>
                <a:buSzPct val="80000"/>
                <a:buFont typeface="Wingdings" pitchFamily="2" charset="2"/>
                <a:buChar char="Ø"/>
              </a:pPr>
              <a:r>
                <a:rPr lang="fr-CH" altLang="en-US" sz="2800" b="1" dirty="0" smtClean="0">
                  <a:solidFill>
                    <a:srgbClr val="000000"/>
                  </a:solidFill>
                </a:rPr>
                <a:t>Liaison </a:t>
              </a:r>
              <a:r>
                <a:rPr lang="fr-CH" altLang="en-US" sz="2800" b="1" dirty="0" err="1" smtClean="0">
                  <a:solidFill>
                    <a:srgbClr val="000000"/>
                  </a:solidFill>
                </a:rPr>
                <a:t>civilo</a:t>
              </a:r>
              <a:r>
                <a:rPr lang="fr-CH" altLang="en-US" sz="2800" b="1" dirty="0" smtClean="0">
                  <a:solidFill>
                    <a:srgbClr val="000000"/>
                  </a:solidFill>
                </a:rPr>
                <a:t>-militaire et partage des informations</a:t>
              </a:r>
            </a:p>
            <a:p>
              <a:pPr lvl="1">
                <a:lnSpc>
                  <a:spcPct val="105000"/>
                </a:lnSpc>
                <a:spcBef>
                  <a:spcPts val="600"/>
                </a:spcBef>
                <a:buSzPct val="80000"/>
                <a:buFont typeface="Wingdings" pitchFamily="2" charset="2"/>
                <a:buChar char="Ø"/>
              </a:pPr>
              <a:endParaRPr lang="en-US" altLang="en-US" sz="3200" b="1" dirty="0">
                <a:solidFill>
                  <a:srgbClr val="000000"/>
                </a:solidFill>
              </a:endParaRPr>
            </a:p>
            <a:p>
              <a:pPr lvl="1">
                <a:lnSpc>
                  <a:spcPct val="105000"/>
                </a:lnSpc>
                <a:spcBef>
                  <a:spcPts val="600"/>
                </a:spcBef>
                <a:buSzPct val="80000"/>
                <a:buFont typeface="Wingdings" pitchFamily="2" charset="2"/>
                <a:buChar char="Ø"/>
              </a:pPr>
              <a:endParaRPr lang="fr-FR" altLang="en-US" sz="3200" b="1" dirty="0">
                <a:solidFill>
                  <a:srgbClr val="000000"/>
                </a:solidFill>
              </a:endParaRPr>
            </a:p>
            <a:p>
              <a:pPr lvl="1">
                <a:lnSpc>
                  <a:spcPct val="105000"/>
                </a:lnSpc>
                <a:spcBef>
                  <a:spcPts val="600"/>
                </a:spcBef>
                <a:buSzPct val="80000"/>
                <a:buFont typeface="Wingdings" pitchFamily="2" charset="2"/>
                <a:buChar char="Ø"/>
              </a:pPr>
              <a:endParaRPr lang="en-US" altLang="en-US" sz="3200" b="1" u="sng" dirty="0">
                <a:solidFill>
                  <a:srgbClr val="000000"/>
                </a:solidFill>
              </a:endParaRPr>
            </a:p>
            <a:p>
              <a:pPr lvl="1">
                <a:lnSpc>
                  <a:spcPct val="105000"/>
                </a:lnSpc>
                <a:spcBef>
                  <a:spcPts val="600"/>
                </a:spcBef>
                <a:buSzPct val="80000"/>
                <a:buFont typeface="Wingdings" pitchFamily="2" charset="2"/>
                <a:buChar char="Ø"/>
              </a:pPr>
              <a:r>
                <a:rPr lang="fr-CH" altLang="en-US" sz="2800" b="1" dirty="0" smtClean="0">
                  <a:solidFill>
                    <a:srgbClr val="000000"/>
                  </a:solidFill>
                </a:rPr>
                <a:t>Assistance civile</a:t>
              </a:r>
              <a:endParaRPr lang="fr-CH" altLang="en-US" sz="2800" b="1" dirty="0">
                <a:solidFill>
                  <a:srgbClr val="000000"/>
                </a:solidFill>
              </a:endParaRPr>
            </a:p>
          </p:txBody>
        </p:sp>
        <p:sp>
          <p:nvSpPr>
            <p:cNvPr id="85000" name="AutoShape 15"/>
            <p:cNvSpPr>
              <a:spLocks/>
            </p:cNvSpPr>
            <p:nvPr/>
          </p:nvSpPr>
          <p:spPr bwMode="auto">
            <a:xfrm>
              <a:off x="2928" y="2784"/>
              <a:ext cx="2592" cy="624"/>
            </a:xfrm>
            <a:prstGeom prst="accentBorderCallout2">
              <a:avLst>
                <a:gd name="adj1" fmla="val 11537"/>
                <a:gd name="adj2" fmla="val -1852"/>
                <a:gd name="adj3" fmla="val 11537"/>
                <a:gd name="adj4" fmla="val -21606"/>
                <a:gd name="adj5" fmla="val 11537"/>
                <a:gd name="adj6" fmla="val -92787"/>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ts val="2300"/>
                </a:lnSpc>
                <a:buClr>
                  <a:srgbClr val="FFFFFF"/>
                </a:buClr>
                <a:buSzPct val="80000"/>
                <a:tabLst>
                  <a:tab pos="177800" algn="l"/>
                </a:tabLst>
              </a:pPr>
              <a:r>
                <a:rPr lang="en-US" altLang="en-US" sz="2300" b="1" dirty="0" smtClean="0">
                  <a:solidFill>
                    <a:srgbClr val="000000"/>
                  </a:solidFill>
                </a:rPr>
                <a:t>	- </a:t>
              </a:r>
              <a:r>
                <a:rPr lang="en-US" altLang="en-US" sz="2300" b="1" dirty="0" err="1" smtClean="0">
                  <a:solidFill>
                    <a:srgbClr val="000000"/>
                  </a:solidFill>
                </a:rPr>
                <a:t>Appui</a:t>
              </a:r>
              <a:r>
                <a:rPr lang="en-US" altLang="en-US" sz="2300" b="1" dirty="0" smtClean="0">
                  <a:solidFill>
                    <a:srgbClr val="000000"/>
                  </a:solidFill>
                </a:rPr>
                <a:t> à la Mission</a:t>
              </a:r>
              <a:endParaRPr lang="en-US" altLang="en-US" sz="2300" b="1" dirty="0">
                <a:solidFill>
                  <a:srgbClr val="000000"/>
                </a:solidFill>
              </a:endParaRPr>
            </a:p>
            <a:p>
              <a:pPr marL="355600" indent="-177800" eaLnBrk="1" hangingPunct="1">
                <a:lnSpc>
                  <a:spcPts val="2300"/>
                </a:lnSpc>
                <a:buClr>
                  <a:srgbClr val="FFFFFF"/>
                </a:buClr>
                <a:buSzPct val="80000"/>
              </a:pPr>
              <a:r>
                <a:rPr lang="en-US" altLang="en-US" sz="2400" b="1" dirty="0">
                  <a:solidFill>
                    <a:srgbClr val="000000"/>
                  </a:solidFill>
                </a:rPr>
                <a:t>- </a:t>
              </a:r>
              <a:r>
                <a:rPr lang="en-US" altLang="en-US" sz="2400" b="1" dirty="0" err="1" smtClean="0">
                  <a:solidFill>
                    <a:srgbClr val="000000"/>
                  </a:solidFill>
                </a:rPr>
                <a:t>Appui</a:t>
              </a:r>
              <a:r>
                <a:rPr lang="en-US" altLang="en-US" sz="2400" b="1" dirty="0" smtClean="0">
                  <a:solidFill>
                    <a:srgbClr val="000000"/>
                  </a:solidFill>
                </a:rPr>
                <a:t> aux </a:t>
              </a:r>
              <a:r>
                <a:rPr lang="en-US" altLang="en-US" sz="2400" b="1" dirty="0" err="1" smtClean="0">
                  <a:solidFill>
                    <a:srgbClr val="000000"/>
                  </a:solidFill>
                </a:rPr>
                <a:t>communautés</a:t>
              </a:r>
              <a:r>
                <a:rPr lang="en-US" altLang="en-US" sz="2400" b="1" dirty="0" smtClean="0">
                  <a:solidFill>
                    <a:srgbClr val="000000"/>
                  </a:solidFill>
                </a:rPr>
                <a:t> locales</a:t>
              </a:r>
              <a:endParaRPr lang="en-US" altLang="en-US" sz="2400" dirty="0">
                <a:solidFill>
                  <a:srgbClr val="000000"/>
                </a:solidFill>
              </a:endParaRPr>
            </a:p>
          </p:txBody>
        </p:sp>
        <p:sp>
          <p:nvSpPr>
            <p:cNvPr id="85001" name="AutoShape 16"/>
            <p:cNvSpPr>
              <a:spLocks/>
            </p:cNvSpPr>
            <p:nvPr/>
          </p:nvSpPr>
          <p:spPr bwMode="auto">
            <a:xfrm>
              <a:off x="2976" y="1344"/>
              <a:ext cx="2544" cy="816"/>
            </a:xfrm>
            <a:prstGeom prst="accentBorderCallout2">
              <a:avLst>
                <a:gd name="adj1" fmla="val 8824"/>
                <a:gd name="adj2" fmla="val -1889"/>
                <a:gd name="adj3" fmla="val 8824"/>
                <a:gd name="adj4" fmla="val -21421"/>
                <a:gd name="adj5" fmla="val 8824"/>
                <a:gd name="adj6" fmla="val -92019"/>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ts val="2300"/>
                </a:lnSpc>
                <a:buClr>
                  <a:srgbClr val="FFFFFF"/>
                </a:buClr>
                <a:buSzPct val="80000"/>
                <a:buFont typeface="Wingdings" pitchFamily="2" charset="2"/>
                <a:buNone/>
              </a:pPr>
              <a:r>
                <a:rPr lang="fr-CH" altLang="ja-JP" sz="2300" b="1" dirty="0" smtClean="0">
                  <a:solidFill>
                    <a:srgbClr val="000000"/>
                  </a:solidFill>
                  <a:ea typeface="MS PGothic" pitchFamily="34" charset="-128"/>
                </a:rPr>
                <a:t>Gestion des interactions entre civils et militaires afin de mettre en œuvre l’ensemble du mandat de la mission</a:t>
              </a:r>
              <a:endParaRPr lang="fr-CH" altLang="en-US" sz="2300" dirty="0">
                <a:solidFill>
                  <a:srgbClr val="000000"/>
                </a:solidFill>
              </a:endParaRPr>
            </a:p>
          </p:txBody>
        </p:sp>
      </p:grpSp>
      <p:pic>
        <p:nvPicPr>
          <p:cNvPr id="14" name="Picture 13" descr="E:\COY ALL PHOTO\Month of Sep 2011\SCD Bulindi as on 19 Sep 2011\SAM_0134.JPG"/>
          <p:cNvPicPr/>
          <p:nvPr/>
        </p:nvPicPr>
        <p:blipFill>
          <a:blip r:embed="rId3" cstate="print"/>
          <a:srcRect/>
          <a:stretch>
            <a:fillRect/>
          </a:stretch>
        </p:blipFill>
        <p:spPr bwMode="auto">
          <a:xfrm>
            <a:off x="1074733" y="1906704"/>
            <a:ext cx="3345199" cy="1595088"/>
          </a:xfrm>
          <a:prstGeom prst="rect">
            <a:avLst/>
          </a:prstGeom>
          <a:ln>
            <a:noFill/>
          </a:ln>
          <a:effectLst>
            <a:softEdge rad="112500"/>
          </a:effectLst>
        </p:spPr>
      </p:pic>
      <p:pic>
        <p:nvPicPr>
          <p:cNvPr id="84998" name="Picture 8" descr="CIV ASSIS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4306888"/>
            <a:ext cx="3810000" cy="140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ZoneTexte 9"/>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11" name="ZoneTexte 10"/>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5"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28</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Slide Number Placeholder 1"/>
          <p:cNvSpPr>
            <a:spLocks noGrp="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fld id="{73C84000-B36D-429B-94A8-CA75E7011227}" type="slidenum">
              <a:rPr lang="en-GB" altLang="en-US" sz="1200" smtClean="0">
                <a:solidFill>
                  <a:srgbClr val="000000"/>
                </a:solidFill>
              </a:rPr>
              <a:pPr eaLnBrk="1" hangingPunct="1"/>
              <a:t>280</a:t>
            </a:fld>
            <a:endParaRPr lang="en-GB" altLang="en-US" sz="1200" smtClean="0">
              <a:solidFill>
                <a:srgbClr val="000000"/>
              </a:solidFill>
            </a:endParaRPr>
          </a:p>
        </p:txBody>
      </p:sp>
      <p:sp>
        <p:nvSpPr>
          <p:cNvPr id="339971"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US" altLang="en-US" sz="1800">
              <a:solidFill>
                <a:srgbClr val="000000"/>
              </a:solidFill>
              <a:latin typeface="Arial" pitchFamily="34" charset="0"/>
            </a:endParaRPr>
          </a:p>
        </p:txBody>
      </p:sp>
      <p:sp>
        <p:nvSpPr>
          <p:cNvPr id="339972"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en-US" sz="4400" b="1">
                <a:solidFill>
                  <a:srgbClr val="FFFFFF"/>
                </a:solidFill>
                <a:latin typeface="Century Gothic" pitchFamily="34" charset="0"/>
              </a:rPr>
              <a:t> </a:t>
            </a:r>
          </a:p>
          <a:p>
            <a:pPr algn="ctr" eaLnBrk="1" hangingPunct="1">
              <a:spcBef>
                <a:spcPct val="50000"/>
              </a:spcBef>
            </a:pPr>
            <a:endParaRPr lang="en-US" altLang="en-US" sz="4400" b="1">
              <a:solidFill>
                <a:srgbClr val="FFFFFF"/>
              </a:solidFill>
              <a:latin typeface="Century Gothic"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339974" name="Rectangle 10"/>
          <p:cNvSpPr>
            <a:spLocks noChangeArrowheads="1"/>
          </p:cNvSpPr>
          <p:nvPr/>
        </p:nvSpPr>
        <p:spPr bwMode="auto">
          <a:xfrm>
            <a:off x="304800" y="2814520"/>
            <a:ext cx="8450600" cy="1040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40000"/>
              </a:lnSpc>
              <a:buClr>
                <a:srgbClr val="FFFFFF"/>
              </a:buClr>
              <a:buSzPct val="80000"/>
              <a:buFont typeface="Wingdings" pitchFamily="2" charset="2"/>
              <a:buNone/>
            </a:pPr>
            <a:endParaRPr lang="en-GB" altLang="en-US" sz="2400" b="1" dirty="0">
              <a:solidFill>
                <a:srgbClr val="000000"/>
              </a:solidFill>
            </a:endParaRPr>
          </a:p>
          <a:p>
            <a:pPr algn="ctr" eaLnBrk="1" hangingPunct="1">
              <a:buClr>
                <a:srgbClr val="FFFFFF"/>
              </a:buClr>
              <a:buSzPct val="80000"/>
              <a:buFont typeface="Wingdings" pitchFamily="2" charset="2"/>
              <a:buNone/>
            </a:pPr>
            <a:r>
              <a:rPr lang="fr-CH" sz="2600" b="1" dirty="0" smtClean="0"/>
              <a:t>Réformes du secteur de la sécurité et désarmement, démobilisation et réintégration (</a:t>
            </a:r>
            <a:r>
              <a:rPr lang="fr-CH" sz="2600" b="1" dirty="0"/>
              <a:t>SSR &amp; DDR)</a:t>
            </a:r>
            <a:endParaRPr lang="en-GB" altLang="en-US" sz="2600" b="1" dirty="0">
              <a:solidFill>
                <a:srgbClr val="000000"/>
              </a:solidFill>
            </a:endParaRPr>
          </a:p>
        </p:txBody>
      </p:sp>
      <p:sp>
        <p:nvSpPr>
          <p:cNvPr id="339975" name="Rectangle 12"/>
          <p:cNvSpPr>
            <a:spLocks noChangeArrowheads="1"/>
          </p:cNvSpPr>
          <p:nvPr/>
        </p:nvSpPr>
        <p:spPr bwMode="auto">
          <a:xfrm>
            <a:off x="2590800" y="838200"/>
            <a:ext cx="409599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en-US" sz="4400" b="1" dirty="0" smtClean="0">
                <a:solidFill>
                  <a:srgbClr val="FFFFFF"/>
                </a:solidFill>
                <a:latin typeface="Century Gothic" pitchFamily="34" charset="0"/>
              </a:rPr>
              <a:t>CIMIC-NU </a:t>
            </a:r>
            <a:r>
              <a:rPr lang="en-US" altLang="en-US" sz="4400" b="1" dirty="0">
                <a:solidFill>
                  <a:srgbClr val="FFFFFF"/>
                </a:solidFill>
                <a:latin typeface="Century Gothic" pitchFamily="34" charset="0"/>
              </a:rPr>
              <a:t>STM</a:t>
            </a:r>
          </a:p>
        </p:txBody>
      </p:sp>
      <p:sp>
        <p:nvSpPr>
          <p:cNvPr id="339976" name="Rectangle 8"/>
          <p:cNvSpPr>
            <a:spLocks noChangeArrowheads="1"/>
          </p:cNvSpPr>
          <p:nvPr/>
        </p:nvSpPr>
        <p:spPr bwMode="auto">
          <a:xfrm>
            <a:off x="304800" y="1676400"/>
            <a:ext cx="914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sz="2800" b="1" dirty="0">
                <a:solidFill>
                  <a:schemeClr val="bg1"/>
                </a:solidFill>
              </a:rPr>
              <a:t>Module additionnel – La CIMIC-NU et les domaines fondamentaux du maintien de la paix</a:t>
            </a:r>
            <a:endParaRPr lang="en-GB" altLang="en-US" sz="2800" b="1" dirty="0">
              <a:solidFill>
                <a:srgbClr val="FFFFFF"/>
              </a:solidFill>
            </a:endParaRPr>
          </a:p>
        </p:txBody>
      </p:sp>
      <p:sp>
        <p:nvSpPr>
          <p:cNvPr id="9" name="ZoneTexte 8"/>
          <p:cNvSpPr txBox="1"/>
          <p:nvPr/>
        </p:nvSpPr>
        <p:spPr>
          <a:xfrm flipH="1">
            <a:off x="577880" y="6655020"/>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58990" y="665502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280</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2"/>
          <p:cNvSpPr>
            <a:spLocks noGrp="1" noChangeArrowheads="1"/>
          </p:cNvSpPr>
          <p:nvPr>
            <p:ph type="title"/>
          </p:nvPr>
        </p:nvSpPr>
        <p:spPr bwMode="auto">
          <a:xfrm>
            <a:off x="457200" y="255117"/>
            <a:ext cx="8229600" cy="715963"/>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r>
              <a:rPr lang="fr-FR" sz="3200" b="1" dirty="0" smtClean="0">
                <a:latin typeface="Calibri" panose="020F0502020204030204" pitchFamily="34" charset="0"/>
              </a:rPr>
              <a:t>RÉSULTATS ATTENDUS DE L’APPRENTISSAGE</a:t>
            </a:r>
            <a:endParaRPr lang="en-US" altLang="en-US" sz="3000" b="1" dirty="0" smtClean="0">
              <a:latin typeface="Calibri" pitchFamily="34" charset="0"/>
            </a:endParaRPr>
          </a:p>
        </p:txBody>
      </p:sp>
      <p:sp>
        <p:nvSpPr>
          <p:cNvPr id="340995" name="Rectangle 3"/>
          <p:cNvSpPr>
            <a:spLocks noGrp="1" noChangeArrowheads="1"/>
          </p:cNvSpPr>
          <p:nvPr>
            <p:ph type="body" idx="1"/>
          </p:nvPr>
        </p:nvSpPr>
        <p:spPr bwMode="auto">
          <a:xfrm>
            <a:off x="457200" y="1600200"/>
            <a:ext cx="8229600" cy="3657600"/>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a:buFontTx/>
              <a:buNone/>
            </a:pPr>
            <a:r>
              <a:rPr lang="fr-CH" altLang="en-US" sz="2800" b="1" dirty="0" smtClean="0">
                <a:latin typeface="Calibri" pitchFamily="34" charset="0"/>
              </a:rPr>
              <a:t>Les participants devraient être en mesure :</a:t>
            </a:r>
            <a:endParaRPr lang="fr-CH" altLang="en-US" sz="3000" b="1" dirty="0" smtClean="0">
              <a:latin typeface="Calibri" pitchFamily="34" charset="0"/>
            </a:endParaRPr>
          </a:p>
          <a:p>
            <a:pPr>
              <a:buFontTx/>
              <a:buNone/>
            </a:pPr>
            <a:endParaRPr lang="fr-CH" altLang="en-US" sz="3000" b="1" dirty="0" smtClean="0">
              <a:latin typeface="Calibri" pitchFamily="34" charset="0"/>
            </a:endParaRPr>
          </a:p>
          <a:p>
            <a:pPr>
              <a:buFont typeface="Wingdings" pitchFamily="2" charset="2"/>
              <a:buChar char="ü"/>
            </a:pPr>
            <a:r>
              <a:rPr lang="fr-CH" sz="3000" b="1" dirty="0" smtClean="0">
                <a:latin typeface="Calibri" panose="020F0502020204030204" pitchFamily="34" charset="0"/>
              </a:rPr>
              <a:t>Comprendre le caractère général des SSR</a:t>
            </a:r>
            <a:endParaRPr lang="fr-CH" altLang="en-US" sz="3000" b="1" dirty="0" smtClean="0">
              <a:latin typeface="Calibri" pitchFamily="34" charset="0"/>
            </a:endParaRPr>
          </a:p>
          <a:p>
            <a:pPr>
              <a:buFont typeface="Wingdings" pitchFamily="2" charset="2"/>
              <a:buChar char="ü"/>
            </a:pPr>
            <a:r>
              <a:rPr lang="fr-CH" sz="3000" b="1" dirty="0" smtClean="0">
                <a:latin typeface="Calibri" panose="020F0502020204030204" pitchFamily="34" charset="0"/>
              </a:rPr>
              <a:t>Comprendre le caractère général de la DDR</a:t>
            </a:r>
            <a:endParaRPr lang="fr-CH" altLang="en-US" sz="3000" b="1" dirty="0" smtClean="0">
              <a:latin typeface="Calibri" pitchFamily="34" charset="0"/>
            </a:endParaRPr>
          </a:p>
          <a:p>
            <a:pPr>
              <a:buFont typeface="Wingdings" pitchFamily="2" charset="2"/>
              <a:buChar char="ü"/>
            </a:pPr>
            <a:r>
              <a:rPr lang="fr-CH" sz="3000" b="1" dirty="0" smtClean="0">
                <a:latin typeface="Calibri" panose="020F0502020204030204" pitchFamily="34" charset="0"/>
              </a:rPr>
              <a:t>Identifier l’appui que la CIMIC-NU peut apporter à la mise en œuvre 	des processus SSR et DDR</a:t>
            </a:r>
            <a:endParaRPr lang="fr-CH" altLang="en-US" sz="3000" b="1" dirty="0" smtClean="0">
              <a:latin typeface="Calibri" pitchFamily="34" charset="0"/>
            </a:endParaRPr>
          </a:p>
          <a:p>
            <a:pPr>
              <a:buFont typeface="Wingdings" pitchFamily="2" charset="2"/>
              <a:buChar char="ü"/>
            </a:pPr>
            <a:endParaRPr lang="fr-CH" altLang="en-US" sz="3000" b="1" dirty="0" smtClean="0">
              <a:latin typeface="Calibri" pitchFamily="34" charset="0"/>
            </a:endParaRPr>
          </a:p>
        </p:txBody>
      </p:sp>
      <p:sp>
        <p:nvSpPr>
          <p:cNvPr id="340996" name="Slide Number Placeholder 3"/>
          <p:cNvSpPr>
            <a:spLocks noGrp="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fld id="{873E43E0-3F09-41B5-A414-95B921005C01}" type="slidenum">
              <a:rPr lang="en-GB" altLang="en-US" sz="1200" smtClean="0">
                <a:solidFill>
                  <a:srgbClr val="000000"/>
                </a:solidFill>
              </a:rPr>
              <a:pPr eaLnBrk="1" hangingPunct="1"/>
              <a:t>281</a:t>
            </a:fld>
            <a:endParaRPr lang="en-GB" altLang="en-US" sz="1200" smtClean="0">
              <a:solidFill>
                <a:srgbClr val="000000"/>
              </a:solidFill>
            </a:endParaRPr>
          </a:p>
        </p:txBody>
      </p:sp>
      <p:sp>
        <p:nvSpPr>
          <p:cNvPr id="5" name="ZoneTexte 4"/>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
        <p:nvSpPr>
          <p:cNvPr id="6" name="ZoneTexte 5"/>
          <p:cNvSpPr txBox="1"/>
          <p:nvPr/>
        </p:nvSpPr>
        <p:spPr>
          <a:xfrm flipH="1">
            <a:off x="577880" y="6655020"/>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58990" y="665502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281</a:t>
            </a:fld>
            <a:endParaRPr lang="en-GB" altLang="en-US" sz="1600" b="1" dirty="0" smtClean="0">
              <a:solidFill>
                <a:srgbClr val="000000"/>
              </a:solidFill>
            </a:endParaRPr>
          </a:p>
        </p:txBody>
      </p:sp>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Slide Number Placeholder 3"/>
          <p:cNvSpPr>
            <a:spLocks noGrp="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fld id="{5607A691-0ECA-43FC-908C-06B9B3247599}" type="slidenum">
              <a:rPr lang="en-GB" altLang="en-US" sz="1200" smtClean="0">
                <a:solidFill>
                  <a:srgbClr val="000000"/>
                </a:solidFill>
              </a:rPr>
              <a:pPr eaLnBrk="1" hangingPunct="1"/>
              <a:t>282</a:t>
            </a:fld>
            <a:endParaRPr lang="en-GB" altLang="en-US" sz="1200" smtClean="0">
              <a:solidFill>
                <a:srgbClr val="000000"/>
              </a:solidFill>
            </a:endParaRPr>
          </a:p>
        </p:txBody>
      </p:sp>
      <p:sp>
        <p:nvSpPr>
          <p:cNvPr id="342019" name="Rectangle 37"/>
          <p:cNvSpPr>
            <a:spLocks noChangeArrowheads="1"/>
          </p:cNvSpPr>
          <p:nvPr/>
        </p:nvSpPr>
        <p:spPr bwMode="auto">
          <a:xfrm>
            <a:off x="381000" y="1447800"/>
            <a:ext cx="8458200" cy="3733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812800" indent="-8128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20000"/>
              </a:spcBef>
              <a:buFont typeface="Wingdings" pitchFamily="2" charset="2"/>
              <a:buChar char="q"/>
            </a:pPr>
            <a:r>
              <a:rPr lang="fr-FR" sz="3600" b="1" dirty="0"/>
              <a:t>Réforme du secteur de la sécurité (SSR)</a:t>
            </a:r>
            <a:endParaRPr lang="en-US" altLang="en-US" sz="3600" b="1" dirty="0">
              <a:solidFill>
                <a:srgbClr val="000000"/>
              </a:solidFill>
            </a:endParaRPr>
          </a:p>
          <a:p>
            <a:pPr eaLnBrk="1" hangingPunct="1">
              <a:spcBef>
                <a:spcPct val="20000"/>
              </a:spcBef>
              <a:buFont typeface="Wingdings" pitchFamily="2" charset="2"/>
              <a:buChar char="q"/>
            </a:pPr>
            <a:r>
              <a:rPr lang="fr-FR" sz="3600" b="1" dirty="0"/>
              <a:t>Désarmement, démobilisation et réintégration (DDR)</a:t>
            </a:r>
            <a:endParaRPr lang="en-US" altLang="en-US" sz="3600" b="1" dirty="0">
              <a:solidFill>
                <a:srgbClr val="000000"/>
              </a:solidFill>
            </a:endParaRPr>
          </a:p>
          <a:p>
            <a:pPr eaLnBrk="1" hangingPunct="1">
              <a:spcBef>
                <a:spcPct val="20000"/>
              </a:spcBef>
              <a:buFont typeface="Wingdings" pitchFamily="2" charset="2"/>
              <a:buChar char="q"/>
            </a:pPr>
            <a:r>
              <a:rPr lang="fr-FR" sz="3600" b="1" dirty="0"/>
              <a:t>Appui de la CIMIC-NU aux processus SSR et DDR</a:t>
            </a:r>
            <a:endParaRPr lang="en-US" altLang="en-US" sz="4000" b="1" dirty="0">
              <a:solidFill>
                <a:srgbClr val="000000"/>
              </a:solidFill>
            </a:endParaRPr>
          </a:p>
        </p:txBody>
      </p:sp>
      <p:sp>
        <p:nvSpPr>
          <p:cNvPr id="342020" name="Text Box 6"/>
          <p:cNvSpPr txBox="1">
            <a:spLocks noChangeArrowheads="1"/>
          </p:cNvSpPr>
          <p:nvPr/>
        </p:nvSpPr>
        <p:spPr bwMode="auto">
          <a:xfrm>
            <a:off x="838200" y="228600"/>
            <a:ext cx="7543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GB" altLang="en-US" sz="3200" b="1" dirty="0">
                <a:solidFill>
                  <a:srgbClr val="000000"/>
                </a:solidFill>
              </a:rPr>
              <a:t>STRUCTURE </a:t>
            </a:r>
            <a:r>
              <a:rPr lang="en-GB" altLang="en-US" sz="3200" b="1" dirty="0" smtClean="0">
                <a:solidFill>
                  <a:srgbClr val="000000"/>
                </a:solidFill>
              </a:rPr>
              <a:t>DE LA PRÉSENTATION</a:t>
            </a:r>
            <a:endParaRPr lang="en-GB" altLang="en-US" sz="3200" b="1" dirty="0">
              <a:solidFill>
                <a:srgbClr val="000000"/>
              </a:solidFill>
            </a:endParaRPr>
          </a:p>
        </p:txBody>
      </p:sp>
      <p:sp>
        <p:nvSpPr>
          <p:cNvPr id="6" name="ZoneTexte 5"/>
          <p:cNvSpPr txBox="1"/>
          <p:nvPr/>
        </p:nvSpPr>
        <p:spPr>
          <a:xfrm flipH="1">
            <a:off x="577880" y="6655020"/>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58990" y="665502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282</a:t>
            </a:fld>
            <a:endParaRPr lang="en-GB" altLang="en-US" sz="1600" b="1" dirty="0" smtClean="0">
              <a:solidFill>
                <a:srgbClr val="000000"/>
              </a:solidFill>
            </a:endParaRPr>
          </a:p>
        </p:txBody>
      </p:sp>
      <p:sp>
        <p:nvSpPr>
          <p:cNvPr id="9" name="ZoneTexte 8"/>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Slide Number Placeholder 1"/>
          <p:cNvSpPr>
            <a:spLocks noGrp="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fld id="{C962C87C-21AF-40EB-9869-B46D432E134B}" type="slidenum">
              <a:rPr lang="en-GB" altLang="en-US" sz="1200" smtClean="0">
                <a:solidFill>
                  <a:srgbClr val="000000"/>
                </a:solidFill>
              </a:rPr>
              <a:pPr eaLnBrk="1" hangingPunct="1"/>
              <a:t>283</a:t>
            </a:fld>
            <a:endParaRPr lang="en-GB" altLang="en-US" sz="1200" smtClean="0">
              <a:solidFill>
                <a:srgbClr val="000000"/>
              </a:solidFill>
            </a:endParaRPr>
          </a:p>
        </p:txBody>
      </p:sp>
      <p:sp>
        <p:nvSpPr>
          <p:cNvPr id="343043" name="Rectangle 5"/>
          <p:cNvSpPr>
            <a:spLocks noChangeArrowheads="1"/>
          </p:cNvSpPr>
          <p:nvPr/>
        </p:nvSpPr>
        <p:spPr bwMode="auto">
          <a:xfrm>
            <a:off x="381000" y="1355725"/>
            <a:ext cx="83820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r>
              <a:rPr lang="fr-FR" sz="2400" b="1" dirty="0"/>
              <a:t>Par </a:t>
            </a:r>
            <a:r>
              <a:rPr lang="fr-FR" sz="2400" b="1" dirty="0">
                <a:solidFill>
                  <a:srgbClr val="1105FF"/>
                </a:solidFill>
              </a:rPr>
              <a:t>« Secteur de la sécurité »</a:t>
            </a:r>
            <a:r>
              <a:rPr lang="fr-FR" sz="2400" b="1" dirty="0"/>
              <a:t>, il faut entendre les structures, les institutions et le personnel chargés de la gestion, de la garantie et du contrôle de la </a:t>
            </a:r>
            <a:r>
              <a:rPr lang="fr-FR" sz="2400" b="1" dirty="0">
                <a:solidFill>
                  <a:srgbClr val="1105FF"/>
                </a:solidFill>
              </a:rPr>
              <a:t>sécurité dans tel ou tel pays</a:t>
            </a:r>
            <a:endParaRPr lang="en-GB" altLang="en-US" sz="2400" b="1" dirty="0">
              <a:solidFill>
                <a:srgbClr val="1105FF"/>
              </a:solidFill>
            </a:endParaRPr>
          </a:p>
        </p:txBody>
      </p:sp>
      <p:sp>
        <p:nvSpPr>
          <p:cNvPr id="343044" name="Rectangle 7"/>
          <p:cNvSpPr>
            <a:spLocks noChangeArrowheads="1"/>
          </p:cNvSpPr>
          <p:nvPr/>
        </p:nvSpPr>
        <p:spPr bwMode="auto">
          <a:xfrm>
            <a:off x="1475848" y="333420"/>
            <a:ext cx="6206957" cy="44563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pPr>
            <a:r>
              <a:rPr lang="fr-FR" sz="2800" b="1" dirty="0" smtClean="0"/>
              <a:t>RÉFORME </a:t>
            </a:r>
            <a:r>
              <a:rPr lang="fr-FR" sz="2800" b="1" dirty="0"/>
              <a:t>DU SECTEUR DE LA </a:t>
            </a:r>
            <a:r>
              <a:rPr lang="fr-FR" sz="2800" b="1" dirty="0" smtClean="0"/>
              <a:t>SÉCURITÉ</a:t>
            </a:r>
            <a:endParaRPr lang="en-GB" altLang="en-US" sz="2800" b="1" dirty="0">
              <a:solidFill>
                <a:srgbClr val="000000"/>
              </a:solidFill>
            </a:endParaRPr>
          </a:p>
        </p:txBody>
      </p:sp>
      <p:sp>
        <p:nvSpPr>
          <p:cNvPr id="343045" name="Rectangle 8"/>
          <p:cNvSpPr>
            <a:spLocks noChangeArrowheads="1"/>
          </p:cNvSpPr>
          <p:nvPr/>
        </p:nvSpPr>
        <p:spPr bwMode="auto">
          <a:xfrm>
            <a:off x="3581400" y="828675"/>
            <a:ext cx="1905000" cy="5286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en-US" sz="2800" b="1" dirty="0" err="1" smtClean="0">
                <a:solidFill>
                  <a:srgbClr val="000000"/>
                </a:solidFill>
              </a:rPr>
              <a:t>Définitions</a:t>
            </a:r>
            <a:endParaRPr lang="en-GB" altLang="en-US" sz="2800" b="1" dirty="0">
              <a:solidFill>
                <a:srgbClr val="000000"/>
              </a:solidFill>
            </a:endParaRPr>
          </a:p>
        </p:txBody>
      </p:sp>
      <p:pic>
        <p:nvPicPr>
          <p:cNvPr id="343046"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513" y="2971800"/>
            <a:ext cx="2376487"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43047" name="Rectangle 11"/>
          <p:cNvSpPr>
            <a:spLocks noChangeArrowheads="1"/>
          </p:cNvSpPr>
          <p:nvPr/>
        </p:nvSpPr>
        <p:spPr bwMode="auto">
          <a:xfrm>
            <a:off x="2971800" y="3111500"/>
            <a:ext cx="5867400" cy="3231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r>
              <a:rPr lang="fr-FR" sz="2400" b="1" dirty="0">
                <a:solidFill>
                  <a:srgbClr val="1105FF"/>
                </a:solidFill>
              </a:rPr>
              <a:t>Réforme du secteur de la sécurité :</a:t>
            </a:r>
            <a:endParaRPr lang="en-GB" altLang="en-US" sz="2400" b="1" dirty="0">
              <a:solidFill>
                <a:srgbClr val="1105FF"/>
              </a:solidFill>
            </a:endParaRPr>
          </a:p>
          <a:p>
            <a:pPr eaLnBrk="1" hangingPunct="1">
              <a:spcBef>
                <a:spcPct val="50000"/>
              </a:spcBef>
            </a:pPr>
            <a:r>
              <a:rPr lang="fr-FR" sz="2400" b="1" dirty="0"/>
              <a:t>Processus d’évaluation, d’examen, de suivi et de mise en œuvre, par les autorités nationales, d’un renforcement effectif et tangible de la sécurité de l’État concerné et de ses populations, dans le respect intégral des droits de l’homme et des règles d’engagement.</a:t>
            </a:r>
            <a:endParaRPr lang="en-GB" altLang="en-US" sz="2400" b="1" dirty="0">
              <a:solidFill>
                <a:srgbClr val="000000"/>
              </a:solidFill>
            </a:endParaRPr>
          </a:p>
        </p:txBody>
      </p:sp>
      <p:sp>
        <p:nvSpPr>
          <p:cNvPr id="9" name="ZoneTexte 8"/>
          <p:cNvSpPr txBox="1"/>
          <p:nvPr/>
        </p:nvSpPr>
        <p:spPr>
          <a:xfrm flipH="1">
            <a:off x="577880" y="665668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89806" y="665502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2"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283</a:t>
            </a:fld>
            <a:endParaRPr lang="en-GB" altLang="en-US" sz="1600" b="1" dirty="0" smtClean="0">
              <a:solidFill>
                <a:srgbClr val="000000"/>
              </a:solidFill>
            </a:endParaRPr>
          </a:p>
        </p:txBody>
      </p:sp>
      <p:sp>
        <p:nvSpPr>
          <p:cNvPr id="14" name="ZoneTexte 13"/>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Slide Number Placeholder 1"/>
          <p:cNvSpPr>
            <a:spLocks noGrp="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fld id="{EC3BA724-050B-48D4-997F-2E69E210F100}" type="slidenum">
              <a:rPr lang="en-GB" altLang="en-US" sz="1200" smtClean="0">
                <a:solidFill>
                  <a:srgbClr val="000000"/>
                </a:solidFill>
              </a:rPr>
              <a:pPr eaLnBrk="1" hangingPunct="1"/>
              <a:t>284</a:t>
            </a:fld>
            <a:endParaRPr lang="en-GB" altLang="en-US" sz="1200" smtClean="0">
              <a:solidFill>
                <a:srgbClr val="000000"/>
              </a:solidFill>
            </a:endParaRPr>
          </a:p>
        </p:txBody>
      </p:sp>
      <p:sp>
        <p:nvSpPr>
          <p:cNvPr id="344067" name="Rectangle 6"/>
          <p:cNvSpPr>
            <a:spLocks noChangeArrowheads="1"/>
          </p:cNvSpPr>
          <p:nvPr/>
        </p:nvSpPr>
        <p:spPr bwMode="auto">
          <a:xfrm>
            <a:off x="2281238" y="849313"/>
            <a:ext cx="4576762"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80000"/>
              </a:lnSpc>
              <a:spcBef>
                <a:spcPct val="50000"/>
              </a:spcBef>
            </a:pPr>
            <a:r>
              <a:rPr lang="en-US" altLang="en-US" sz="2400" b="1">
                <a:solidFill>
                  <a:srgbClr val="000000"/>
                </a:solidFill>
                <a:latin typeface="Arial" pitchFamily="34" charset="0"/>
              </a:rPr>
              <a:t>UN SSR at Field Mission Level</a:t>
            </a:r>
          </a:p>
        </p:txBody>
      </p:sp>
      <p:sp>
        <p:nvSpPr>
          <p:cNvPr id="344068" name="Rectangle 8"/>
          <p:cNvSpPr>
            <a:spLocks noChangeArrowheads="1"/>
          </p:cNvSpPr>
          <p:nvPr/>
        </p:nvSpPr>
        <p:spPr bwMode="auto">
          <a:xfrm>
            <a:off x="1428835" y="333420"/>
            <a:ext cx="6206957" cy="44563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pPr>
            <a:r>
              <a:rPr lang="fr-FR" sz="2800" b="1" dirty="0" smtClean="0"/>
              <a:t>RÉFORME </a:t>
            </a:r>
            <a:r>
              <a:rPr lang="fr-FR" sz="2800" b="1" dirty="0"/>
              <a:t>DU SECTEUR DE LA </a:t>
            </a:r>
            <a:r>
              <a:rPr lang="fr-FR" sz="2800" b="1" dirty="0" smtClean="0"/>
              <a:t>SÉCURIT</a:t>
            </a:r>
            <a:r>
              <a:rPr lang="fr-FR" sz="2800" b="1" dirty="0"/>
              <a:t>É</a:t>
            </a:r>
            <a:endParaRPr lang="en-GB" altLang="en-US" sz="2800" b="1" dirty="0">
              <a:solidFill>
                <a:srgbClr val="000000"/>
              </a:solidFill>
            </a:endParaRPr>
          </a:p>
        </p:txBody>
      </p:sp>
      <p:pic>
        <p:nvPicPr>
          <p:cNvPr id="344069"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62000"/>
            <a:ext cx="9144000" cy="6096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44070" name="Slide Number Placeholder 3"/>
          <p:cNvSpPr txBox="1">
            <a:spLocks/>
          </p:cNvSpPr>
          <p:nvPr/>
        </p:nvSpPr>
        <p:spPr bwMode="auto">
          <a:xfrm>
            <a:off x="8001000" y="6629400"/>
            <a:ext cx="11430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8F91D04F-1105-4CFB-ADAA-3D6EA5466669}" type="slidenum">
              <a:rPr lang="en-GB" altLang="en-US" sz="1200">
                <a:solidFill>
                  <a:srgbClr val="000000"/>
                </a:solidFill>
              </a:rPr>
              <a:pPr algn="r" eaLnBrk="1" hangingPunct="1"/>
              <a:t>284</a:t>
            </a:fld>
            <a:endParaRPr lang="en-GB" altLang="en-US" sz="1200">
              <a:solidFill>
                <a:srgbClr val="000000"/>
              </a:solidFill>
            </a:endParaRPr>
          </a:p>
        </p:txBody>
      </p:sp>
      <p:sp>
        <p:nvSpPr>
          <p:cNvPr id="10" name="ZoneTexte 9"/>
          <p:cNvSpPr txBox="1"/>
          <p:nvPr/>
        </p:nvSpPr>
        <p:spPr>
          <a:xfrm>
            <a:off x="8514230" y="6570220"/>
            <a:ext cx="614480" cy="252000"/>
          </a:xfrm>
          <a:prstGeom prst="rect">
            <a:avLst/>
          </a:prstGeom>
          <a:solidFill>
            <a:schemeClr val="bg1"/>
          </a:solidFill>
        </p:spPr>
        <p:txBody>
          <a:bodyPr wrap="square" rtlCol="0">
            <a:spAutoFit/>
          </a:bodyPr>
          <a:lstStyle/>
          <a:p>
            <a:endParaRPr lang="fr-CH" dirty="0"/>
          </a:p>
        </p:txBody>
      </p:sp>
      <p:sp>
        <p:nvSpPr>
          <p:cNvPr id="2" name="ZoneTexte 1"/>
          <p:cNvSpPr txBox="1"/>
          <p:nvPr/>
        </p:nvSpPr>
        <p:spPr>
          <a:xfrm>
            <a:off x="654690" y="932675"/>
            <a:ext cx="7864417" cy="964367"/>
          </a:xfrm>
          <a:prstGeom prst="rect">
            <a:avLst/>
          </a:prstGeom>
          <a:solidFill>
            <a:schemeClr val="bg1">
              <a:lumMod val="95000"/>
            </a:schemeClr>
          </a:solidFill>
        </p:spPr>
        <p:txBody>
          <a:bodyPr wrap="square" rtlCol="0">
            <a:spAutoFit/>
          </a:bodyPr>
          <a:lstStyle/>
          <a:p>
            <a:pPr>
              <a:lnSpc>
                <a:spcPts val="1700"/>
              </a:lnSpc>
            </a:pPr>
            <a:r>
              <a:rPr lang="fr-FR" sz="1600" dirty="0"/>
              <a:t>Le Groupe SSR (pour la réforme du secteur de la sécurité) soutient essentiellement les initiatives liées à l’approche sectorielle de la 	SSR et visant à changer ce secteur de la sécurité dans un sens plus « systémique » ou plus « sectoriel » – par une transformation des 	fondements communs à toutes les composantes du secteur. </a:t>
            </a:r>
            <a:endParaRPr lang="fr-CH" sz="1600" dirty="0"/>
          </a:p>
        </p:txBody>
      </p:sp>
      <p:sp>
        <p:nvSpPr>
          <p:cNvPr id="3" name="ZoneTexte 2"/>
          <p:cNvSpPr txBox="1"/>
          <p:nvPr/>
        </p:nvSpPr>
        <p:spPr>
          <a:xfrm>
            <a:off x="270640" y="2008015"/>
            <a:ext cx="2592000" cy="400110"/>
          </a:xfrm>
          <a:prstGeom prst="rect">
            <a:avLst/>
          </a:prstGeom>
          <a:solidFill>
            <a:schemeClr val="bg1">
              <a:lumMod val="95000"/>
            </a:schemeClr>
          </a:solidFill>
        </p:spPr>
        <p:txBody>
          <a:bodyPr wrap="square" rtlCol="0">
            <a:spAutoFit/>
          </a:bodyPr>
          <a:lstStyle/>
          <a:p>
            <a:r>
              <a:rPr lang="fr-FR" b="1" dirty="0"/>
              <a:t>Niveau sectoriel global</a:t>
            </a:r>
            <a:endParaRPr lang="fr-CH" dirty="0"/>
          </a:p>
        </p:txBody>
      </p:sp>
      <p:sp>
        <p:nvSpPr>
          <p:cNvPr id="4" name="ZoneTexte 3"/>
          <p:cNvSpPr txBox="1"/>
          <p:nvPr/>
        </p:nvSpPr>
        <p:spPr>
          <a:xfrm>
            <a:off x="4111140" y="2068923"/>
            <a:ext cx="883315" cy="246221"/>
          </a:xfrm>
          <a:prstGeom prst="rect">
            <a:avLst/>
          </a:prstGeom>
          <a:solidFill>
            <a:schemeClr val="bg1">
              <a:lumMod val="85000"/>
            </a:schemeClr>
          </a:solidFill>
        </p:spPr>
        <p:txBody>
          <a:bodyPr wrap="square" lIns="0" tIns="0" rIns="0" bIns="0" rtlCol="0">
            <a:spAutoFit/>
          </a:bodyPr>
          <a:lstStyle/>
          <a:p>
            <a:pPr algn="ctr"/>
            <a:r>
              <a:rPr lang="fr-CH" sz="1600" dirty="0" smtClean="0">
                <a:solidFill>
                  <a:schemeClr val="tx1">
                    <a:lumMod val="65000"/>
                    <a:lumOff val="35000"/>
                  </a:schemeClr>
                </a:solidFill>
              </a:rPr>
              <a:t>National,</a:t>
            </a:r>
            <a:endParaRPr lang="fr-CH" sz="1600" dirty="0">
              <a:solidFill>
                <a:schemeClr val="tx1">
                  <a:lumMod val="65000"/>
                  <a:lumOff val="35000"/>
                </a:schemeClr>
              </a:solidFill>
            </a:endParaRPr>
          </a:p>
        </p:txBody>
      </p:sp>
      <p:sp>
        <p:nvSpPr>
          <p:cNvPr id="14" name="ZoneTexte 13"/>
          <p:cNvSpPr txBox="1"/>
          <p:nvPr/>
        </p:nvSpPr>
        <p:spPr>
          <a:xfrm>
            <a:off x="3573470" y="2337869"/>
            <a:ext cx="2073870" cy="246221"/>
          </a:xfrm>
          <a:prstGeom prst="rect">
            <a:avLst/>
          </a:prstGeom>
          <a:solidFill>
            <a:schemeClr val="bg1">
              <a:lumMod val="85000"/>
            </a:schemeClr>
          </a:solidFill>
        </p:spPr>
        <p:txBody>
          <a:bodyPr wrap="square" lIns="0" tIns="0" rIns="0" bIns="0" rtlCol="0">
            <a:spAutoFit/>
          </a:bodyPr>
          <a:lstStyle/>
          <a:p>
            <a:pPr algn="ctr"/>
            <a:r>
              <a:rPr lang="fr-CH" sz="1600" dirty="0" smtClean="0">
                <a:solidFill>
                  <a:schemeClr val="tx1">
                    <a:lumMod val="65000"/>
                    <a:lumOff val="35000"/>
                  </a:schemeClr>
                </a:solidFill>
              </a:rPr>
              <a:t>Dialogues sur la sécurité,</a:t>
            </a:r>
            <a:endParaRPr lang="fr-CH" sz="1600" dirty="0">
              <a:solidFill>
                <a:schemeClr val="tx1">
                  <a:lumMod val="65000"/>
                  <a:lumOff val="35000"/>
                </a:schemeClr>
              </a:solidFill>
            </a:endParaRPr>
          </a:p>
        </p:txBody>
      </p:sp>
      <p:sp>
        <p:nvSpPr>
          <p:cNvPr id="15" name="ZoneTexte 14"/>
          <p:cNvSpPr txBox="1"/>
          <p:nvPr/>
        </p:nvSpPr>
        <p:spPr>
          <a:xfrm>
            <a:off x="2728560" y="2592041"/>
            <a:ext cx="3686880" cy="246221"/>
          </a:xfrm>
          <a:prstGeom prst="rect">
            <a:avLst/>
          </a:prstGeom>
          <a:solidFill>
            <a:schemeClr val="bg1">
              <a:lumMod val="85000"/>
            </a:schemeClr>
          </a:solidFill>
        </p:spPr>
        <p:txBody>
          <a:bodyPr wrap="square" lIns="0" tIns="0" rIns="0" bIns="0" rtlCol="0">
            <a:spAutoFit/>
          </a:bodyPr>
          <a:lstStyle/>
          <a:p>
            <a:pPr algn="ctr"/>
            <a:r>
              <a:rPr lang="fr-FR" sz="1600" dirty="0">
                <a:solidFill>
                  <a:schemeClr val="tx1">
                    <a:lumMod val="65000"/>
                    <a:lumOff val="35000"/>
                  </a:schemeClr>
                </a:solidFill>
              </a:rPr>
              <a:t>examens, politiques, stratégies, </a:t>
            </a:r>
            <a:r>
              <a:rPr lang="fr-FR" sz="1600" dirty="0" smtClean="0">
                <a:solidFill>
                  <a:schemeClr val="tx1">
                    <a:lumMod val="65000"/>
                    <a:lumOff val="35000"/>
                  </a:schemeClr>
                </a:solidFill>
              </a:rPr>
              <a:t>plans,</a:t>
            </a:r>
            <a:endParaRPr lang="fr-CH" sz="1600" dirty="0">
              <a:solidFill>
                <a:schemeClr val="tx1">
                  <a:lumMod val="65000"/>
                  <a:lumOff val="35000"/>
                </a:schemeClr>
              </a:solidFill>
            </a:endParaRPr>
          </a:p>
        </p:txBody>
      </p:sp>
      <p:sp>
        <p:nvSpPr>
          <p:cNvPr id="5" name="Rectangle 4"/>
          <p:cNvSpPr/>
          <p:nvPr/>
        </p:nvSpPr>
        <p:spPr>
          <a:xfrm>
            <a:off x="1963540" y="2814520"/>
            <a:ext cx="5220000" cy="338554"/>
          </a:xfrm>
          <a:prstGeom prst="rect">
            <a:avLst/>
          </a:prstGeom>
          <a:solidFill>
            <a:schemeClr val="bg1">
              <a:lumMod val="85000"/>
            </a:schemeClr>
          </a:solidFill>
        </p:spPr>
        <p:txBody>
          <a:bodyPr wrap="none">
            <a:spAutoFit/>
          </a:bodyPr>
          <a:lstStyle/>
          <a:p>
            <a:r>
              <a:rPr lang="fr-FR" sz="1600" dirty="0">
                <a:solidFill>
                  <a:schemeClr val="tx1">
                    <a:lumMod val="65000"/>
                    <a:lumOff val="35000"/>
                  </a:schemeClr>
                </a:solidFill>
              </a:rPr>
              <a:t>législation, mécanismes de coordination, suivi et évolution</a:t>
            </a:r>
            <a:endParaRPr lang="fr-CH" sz="1600" dirty="0">
              <a:solidFill>
                <a:schemeClr val="tx1">
                  <a:lumMod val="65000"/>
                  <a:lumOff val="35000"/>
                </a:schemeClr>
              </a:solidFill>
            </a:endParaRPr>
          </a:p>
        </p:txBody>
      </p:sp>
      <p:sp>
        <p:nvSpPr>
          <p:cNvPr id="6" name="ZoneTexte 5"/>
          <p:cNvSpPr txBox="1"/>
          <p:nvPr/>
        </p:nvSpPr>
        <p:spPr>
          <a:xfrm>
            <a:off x="109069" y="3995509"/>
            <a:ext cx="215444" cy="2643609"/>
          </a:xfrm>
          <a:prstGeom prst="rect">
            <a:avLst/>
          </a:prstGeom>
          <a:solidFill>
            <a:schemeClr val="bg1"/>
          </a:solidFill>
        </p:spPr>
        <p:txBody>
          <a:bodyPr vert="vert270" wrap="none" lIns="0" tIns="0" rIns="0" bIns="0" rtlCol="0">
            <a:spAutoFit/>
          </a:bodyPr>
          <a:lstStyle/>
          <a:p>
            <a:r>
              <a:rPr lang="fr-CH" sz="1400" dirty="0" smtClean="0"/>
              <a:t>Niveau des différentes composantes</a:t>
            </a:r>
            <a:endParaRPr lang="fr-CH" sz="1400" dirty="0"/>
          </a:p>
        </p:txBody>
      </p:sp>
      <p:sp>
        <p:nvSpPr>
          <p:cNvPr id="11" name="ZoneTexte 10"/>
          <p:cNvSpPr txBox="1"/>
          <p:nvPr/>
        </p:nvSpPr>
        <p:spPr>
          <a:xfrm>
            <a:off x="693095" y="4509420"/>
            <a:ext cx="461665" cy="1224000"/>
          </a:xfrm>
          <a:prstGeom prst="rect">
            <a:avLst/>
          </a:prstGeom>
          <a:solidFill>
            <a:srgbClr val="C7D686"/>
          </a:solidFill>
        </p:spPr>
        <p:txBody>
          <a:bodyPr vert="vert" wrap="none" rtlCol="0">
            <a:spAutoFit/>
          </a:bodyPr>
          <a:lstStyle/>
          <a:p>
            <a:pPr algn="ctr"/>
            <a:r>
              <a:rPr lang="fr-CH" sz="1800" dirty="0" smtClean="0"/>
              <a:t>Défense</a:t>
            </a:r>
            <a:endParaRPr lang="fr-CH" sz="1800" dirty="0"/>
          </a:p>
        </p:txBody>
      </p:sp>
      <p:sp>
        <p:nvSpPr>
          <p:cNvPr id="19" name="ZoneTexte 18"/>
          <p:cNvSpPr txBox="1"/>
          <p:nvPr/>
        </p:nvSpPr>
        <p:spPr>
          <a:xfrm>
            <a:off x="1390181" y="4511705"/>
            <a:ext cx="461665" cy="1260000"/>
          </a:xfrm>
          <a:prstGeom prst="rect">
            <a:avLst/>
          </a:prstGeom>
          <a:solidFill>
            <a:srgbClr val="C7D686"/>
          </a:solidFill>
        </p:spPr>
        <p:txBody>
          <a:bodyPr vert="vert" wrap="none" rtlCol="0">
            <a:spAutoFit/>
          </a:bodyPr>
          <a:lstStyle/>
          <a:p>
            <a:pPr algn="ctr"/>
            <a:r>
              <a:rPr lang="fr-CH" sz="1800" dirty="0" smtClean="0"/>
              <a:t>Police</a:t>
            </a:r>
            <a:endParaRPr lang="fr-CH" sz="1800" dirty="0"/>
          </a:p>
        </p:txBody>
      </p:sp>
      <p:sp>
        <p:nvSpPr>
          <p:cNvPr id="20" name="ZoneTexte 19"/>
          <p:cNvSpPr txBox="1"/>
          <p:nvPr/>
        </p:nvSpPr>
        <p:spPr>
          <a:xfrm>
            <a:off x="2106674" y="4043480"/>
            <a:ext cx="461665" cy="2209772"/>
          </a:xfrm>
          <a:prstGeom prst="rect">
            <a:avLst/>
          </a:prstGeom>
          <a:solidFill>
            <a:srgbClr val="C7D686"/>
          </a:solidFill>
        </p:spPr>
        <p:txBody>
          <a:bodyPr vert="vert" wrap="none" rtlCol="0">
            <a:spAutoFit/>
          </a:bodyPr>
          <a:lstStyle/>
          <a:p>
            <a:pPr algn="ctr"/>
            <a:r>
              <a:rPr lang="fr-CH" sz="1800" dirty="0" smtClean="0"/>
              <a:t>Sécurité aux frontières</a:t>
            </a:r>
            <a:endParaRPr lang="fr-CH" sz="1800" dirty="0"/>
          </a:p>
        </p:txBody>
      </p:sp>
      <p:sp>
        <p:nvSpPr>
          <p:cNvPr id="21" name="ZoneTexte 20"/>
          <p:cNvSpPr txBox="1"/>
          <p:nvPr/>
        </p:nvSpPr>
        <p:spPr>
          <a:xfrm>
            <a:off x="2796614" y="4614895"/>
            <a:ext cx="461665" cy="1080000"/>
          </a:xfrm>
          <a:prstGeom prst="rect">
            <a:avLst/>
          </a:prstGeom>
          <a:solidFill>
            <a:srgbClr val="C7D686"/>
          </a:solidFill>
        </p:spPr>
        <p:txBody>
          <a:bodyPr vert="vert" wrap="none" rtlCol="0">
            <a:spAutoFit/>
          </a:bodyPr>
          <a:lstStyle/>
          <a:p>
            <a:pPr algn="ctr"/>
            <a:r>
              <a:rPr lang="fr-CH" sz="1800" dirty="0" smtClean="0"/>
              <a:t>Prisons</a:t>
            </a:r>
            <a:endParaRPr lang="fr-CH" sz="1800" dirty="0"/>
          </a:p>
        </p:txBody>
      </p:sp>
      <p:sp>
        <p:nvSpPr>
          <p:cNvPr id="22" name="ZoneTexte 21"/>
          <p:cNvSpPr txBox="1"/>
          <p:nvPr/>
        </p:nvSpPr>
        <p:spPr>
          <a:xfrm>
            <a:off x="3504611" y="3928265"/>
            <a:ext cx="436017" cy="2447721"/>
          </a:xfrm>
          <a:prstGeom prst="rect">
            <a:avLst/>
          </a:prstGeom>
          <a:solidFill>
            <a:srgbClr val="C7D686"/>
          </a:solidFill>
        </p:spPr>
        <p:txBody>
          <a:bodyPr vert="vert" wrap="none" lIns="0" tIns="0" rIns="0" bIns="0" rtlCol="0">
            <a:spAutoFit/>
          </a:bodyPr>
          <a:lstStyle/>
          <a:p>
            <a:pPr algn="ctr">
              <a:lnSpc>
                <a:spcPts val="1700"/>
              </a:lnSpc>
            </a:pPr>
            <a:r>
              <a:rPr lang="fr-CH" sz="1800" dirty="0" smtClean="0"/>
              <a:t>Prestataires non étatiques</a:t>
            </a:r>
            <a:br>
              <a:rPr lang="fr-CH" sz="1800" dirty="0" smtClean="0"/>
            </a:br>
            <a:r>
              <a:rPr lang="fr-CH" sz="1800" dirty="0" smtClean="0"/>
              <a:t>en matière de sécurité</a:t>
            </a:r>
            <a:endParaRPr lang="fr-CH" sz="1800" dirty="0"/>
          </a:p>
        </p:txBody>
      </p:sp>
      <p:sp>
        <p:nvSpPr>
          <p:cNvPr id="23" name="ZoneTexte 22"/>
          <p:cNvSpPr txBox="1"/>
          <p:nvPr/>
        </p:nvSpPr>
        <p:spPr>
          <a:xfrm>
            <a:off x="4202502" y="4350720"/>
            <a:ext cx="461665" cy="1620000"/>
          </a:xfrm>
          <a:prstGeom prst="rect">
            <a:avLst/>
          </a:prstGeom>
          <a:solidFill>
            <a:srgbClr val="C7D686"/>
          </a:solidFill>
        </p:spPr>
        <p:txBody>
          <a:bodyPr vert="vert" wrap="none" rtlCol="0">
            <a:spAutoFit/>
          </a:bodyPr>
          <a:lstStyle/>
          <a:p>
            <a:pPr algn="ctr"/>
            <a:r>
              <a:rPr lang="fr-CH" sz="1800" dirty="0" smtClean="0"/>
              <a:t>Société civile</a:t>
            </a:r>
            <a:endParaRPr lang="fr-CH" sz="1800" dirty="0"/>
          </a:p>
        </p:txBody>
      </p:sp>
      <p:sp>
        <p:nvSpPr>
          <p:cNvPr id="24" name="ZoneTexte 23"/>
          <p:cNvSpPr txBox="1"/>
          <p:nvPr/>
        </p:nvSpPr>
        <p:spPr>
          <a:xfrm>
            <a:off x="4899082" y="3758063"/>
            <a:ext cx="464871" cy="2844000"/>
          </a:xfrm>
          <a:prstGeom prst="rect">
            <a:avLst/>
          </a:prstGeom>
          <a:solidFill>
            <a:srgbClr val="C7D686"/>
          </a:solidFill>
        </p:spPr>
        <p:txBody>
          <a:bodyPr vert="vert" wrap="none" lIns="0" tIns="0" rIns="0" bIns="0" rtlCol="0">
            <a:spAutoFit/>
          </a:bodyPr>
          <a:lstStyle/>
          <a:p>
            <a:pPr algn="ctr">
              <a:lnSpc>
                <a:spcPts val="1800"/>
              </a:lnSpc>
            </a:pPr>
            <a:r>
              <a:rPr lang="fr-CH" sz="1800" dirty="0" smtClean="0"/>
              <a:t>Institutions civiles </a:t>
            </a:r>
            <a:br>
              <a:rPr lang="fr-CH" sz="1800" dirty="0" smtClean="0"/>
            </a:br>
            <a:r>
              <a:rPr lang="fr-CH" sz="1800" dirty="0" smtClean="0"/>
              <a:t>(parlement, ministères)</a:t>
            </a:r>
            <a:endParaRPr lang="fr-CH" sz="1800" dirty="0"/>
          </a:p>
        </p:txBody>
      </p:sp>
      <p:sp>
        <p:nvSpPr>
          <p:cNvPr id="25" name="ZoneTexte 24"/>
          <p:cNvSpPr txBox="1"/>
          <p:nvPr/>
        </p:nvSpPr>
        <p:spPr>
          <a:xfrm>
            <a:off x="5608130" y="4443460"/>
            <a:ext cx="461665" cy="1368000"/>
          </a:xfrm>
          <a:prstGeom prst="rect">
            <a:avLst/>
          </a:prstGeom>
          <a:solidFill>
            <a:srgbClr val="C7D686"/>
          </a:solidFill>
        </p:spPr>
        <p:txBody>
          <a:bodyPr vert="vert" wrap="none" rtlCol="0">
            <a:spAutoFit/>
          </a:bodyPr>
          <a:lstStyle/>
          <a:p>
            <a:pPr algn="ctr"/>
            <a:r>
              <a:rPr lang="fr-CH" sz="1800" dirty="0" smtClean="0"/>
              <a:t>Justice</a:t>
            </a:r>
            <a:endParaRPr lang="fr-CH" sz="1800" dirty="0"/>
          </a:p>
        </p:txBody>
      </p:sp>
      <p:sp>
        <p:nvSpPr>
          <p:cNvPr id="26" name="ZoneTexte 25"/>
          <p:cNvSpPr txBox="1"/>
          <p:nvPr/>
        </p:nvSpPr>
        <p:spPr>
          <a:xfrm>
            <a:off x="6299420" y="4682085"/>
            <a:ext cx="461665" cy="936000"/>
          </a:xfrm>
          <a:prstGeom prst="rect">
            <a:avLst/>
          </a:prstGeom>
          <a:solidFill>
            <a:srgbClr val="C7D686"/>
          </a:solidFill>
        </p:spPr>
        <p:txBody>
          <a:bodyPr vert="vert" wrap="none" rtlCol="0">
            <a:spAutoFit/>
          </a:bodyPr>
          <a:lstStyle/>
          <a:p>
            <a:pPr algn="ctr"/>
            <a:r>
              <a:rPr lang="fr-CH" sz="1800" dirty="0" smtClean="0"/>
              <a:t>Autres</a:t>
            </a:r>
            <a:endParaRPr lang="fr-CH" sz="1800" dirty="0"/>
          </a:p>
        </p:txBody>
      </p:sp>
      <p:sp>
        <p:nvSpPr>
          <p:cNvPr id="27" name="ZoneTexte 26"/>
          <p:cNvSpPr txBox="1"/>
          <p:nvPr/>
        </p:nvSpPr>
        <p:spPr>
          <a:xfrm>
            <a:off x="6953110" y="4043480"/>
            <a:ext cx="1642807" cy="276999"/>
          </a:xfrm>
          <a:prstGeom prst="rect">
            <a:avLst/>
          </a:prstGeom>
          <a:solidFill>
            <a:srgbClr val="CFCFCF"/>
          </a:solidFill>
        </p:spPr>
        <p:txBody>
          <a:bodyPr wrap="square" lIns="0" tIns="0" rIns="0" bIns="0" rtlCol="0">
            <a:spAutoFit/>
          </a:bodyPr>
          <a:lstStyle/>
          <a:p>
            <a:pPr algn="r"/>
            <a:r>
              <a:rPr lang="fr-CH" sz="1800" dirty="0" smtClean="0"/>
              <a:t>Contrôle</a:t>
            </a:r>
            <a:endParaRPr lang="fr-CH" sz="1800" dirty="0"/>
          </a:p>
        </p:txBody>
      </p:sp>
      <p:sp>
        <p:nvSpPr>
          <p:cNvPr id="28" name="ZoneTexte 27"/>
          <p:cNvSpPr txBox="1"/>
          <p:nvPr/>
        </p:nvSpPr>
        <p:spPr>
          <a:xfrm>
            <a:off x="6953110" y="4696365"/>
            <a:ext cx="1642807" cy="276999"/>
          </a:xfrm>
          <a:prstGeom prst="rect">
            <a:avLst/>
          </a:prstGeom>
          <a:solidFill>
            <a:srgbClr val="CFCFCF"/>
          </a:solidFill>
        </p:spPr>
        <p:txBody>
          <a:bodyPr wrap="square" lIns="0" tIns="0" rIns="0" bIns="0" rtlCol="0">
            <a:spAutoFit/>
          </a:bodyPr>
          <a:lstStyle/>
          <a:p>
            <a:pPr algn="r"/>
            <a:r>
              <a:rPr lang="fr-CH" sz="1800" dirty="0" smtClean="0"/>
              <a:t>Gestion</a:t>
            </a:r>
            <a:endParaRPr lang="fr-CH" sz="1800" dirty="0"/>
          </a:p>
        </p:txBody>
      </p:sp>
      <p:sp>
        <p:nvSpPr>
          <p:cNvPr id="29" name="ZoneTexte 28"/>
          <p:cNvSpPr txBox="1"/>
          <p:nvPr/>
        </p:nvSpPr>
        <p:spPr>
          <a:xfrm>
            <a:off x="6953767" y="5211106"/>
            <a:ext cx="1642807" cy="553998"/>
          </a:xfrm>
          <a:prstGeom prst="rect">
            <a:avLst/>
          </a:prstGeom>
          <a:solidFill>
            <a:srgbClr val="CFCFCF"/>
          </a:solidFill>
        </p:spPr>
        <p:txBody>
          <a:bodyPr wrap="square" lIns="0" tIns="0" rIns="0" bIns="0" rtlCol="0">
            <a:spAutoFit/>
          </a:bodyPr>
          <a:lstStyle/>
          <a:p>
            <a:pPr algn="r"/>
            <a:r>
              <a:rPr lang="fr-CH" sz="1800" dirty="0" smtClean="0"/>
              <a:t>Intégrité professionnelle</a:t>
            </a:r>
            <a:endParaRPr lang="fr-CH" sz="1800" dirty="0"/>
          </a:p>
        </p:txBody>
      </p:sp>
      <p:sp>
        <p:nvSpPr>
          <p:cNvPr id="30" name="ZoneTexte 29"/>
          <p:cNvSpPr txBox="1"/>
          <p:nvPr/>
        </p:nvSpPr>
        <p:spPr>
          <a:xfrm>
            <a:off x="6953110" y="5993971"/>
            <a:ext cx="1642807" cy="276999"/>
          </a:xfrm>
          <a:prstGeom prst="rect">
            <a:avLst/>
          </a:prstGeom>
          <a:solidFill>
            <a:srgbClr val="CFCFCF"/>
          </a:solidFill>
        </p:spPr>
        <p:txBody>
          <a:bodyPr wrap="square" lIns="0" tIns="0" rIns="0" bIns="0" rtlCol="0">
            <a:spAutoFit/>
          </a:bodyPr>
          <a:lstStyle/>
          <a:p>
            <a:pPr algn="r"/>
            <a:r>
              <a:rPr lang="fr-CH" sz="1800" dirty="0" smtClean="0"/>
              <a:t>Genre</a:t>
            </a:r>
            <a:endParaRPr lang="fr-CH" sz="1800" dirty="0"/>
          </a:p>
        </p:txBody>
      </p:sp>
      <p:sp>
        <p:nvSpPr>
          <p:cNvPr id="31"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284</a:t>
            </a:fld>
            <a:endParaRPr lang="en-GB" altLang="en-US" sz="1600" b="1" dirty="0" smtClean="0">
              <a:solidFill>
                <a:srgbClr val="000000"/>
              </a:solidFill>
            </a:endParaRPr>
          </a:p>
        </p:txBody>
      </p:sp>
      <p:sp>
        <p:nvSpPr>
          <p:cNvPr id="33" name="ZoneTexte 32"/>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Slide Number Placeholder 1"/>
          <p:cNvSpPr txBox="1">
            <a:spLocks noGrp="1"/>
          </p:cNvSpPr>
          <p:nvPr/>
        </p:nvSpPr>
        <p:spPr bwMode="auto">
          <a:xfrm>
            <a:off x="8001000" y="6629400"/>
            <a:ext cx="11430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826775EF-2AAE-4223-AA75-D39C9519B4AC}" type="slidenum">
              <a:rPr lang="en-GB" altLang="en-US" sz="1200">
                <a:solidFill>
                  <a:srgbClr val="000000"/>
                </a:solidFill>
              </a:rPr>
              <a:pPr algn="r" eaLnBrk="1" hangingPunct="1"/>
              <a:t>285</a:t>
            </a:fld>
            <a:endParaRPr lang="en-GB" altLang="en-US" sz="1200">
              <a:solidFill>
                <a:srgbClr val="000000"/>
              </a:solidFill>
            </a:endParaRPr>
          </a:p>
        </p:txBody>
      </p:sp>
      <p:sp>
        <p:nvSpPr>
          <p:cNvPr id="345091" name="Rectangle 5"/>
          <p:cNvSpPr>
            <a:spLocks noChangeArrowheads="1"/>
          </p:cNvSpPr>
          <p:nvPr/>
        </p:nvSpPr>
        <p:spPr bwMode="auto">
          <a:xfrm>
            <a:off x="76201" y="1393535"/>
            <a:ext cx="4572000" cy="5170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SzPct val="80000"/>
              <a:buFont typeface="Wingdings" pitchFamily="2" charset="2"/>
              <a:buChar char="§"/>
            </a:pPr>
            <a:r>
              <a:rPr lang="en-GB" altLang="en-US" b="1" dirty="0">
                <a:solidFill>
                  <a:srgbClr val="000000"/>
                </a:solidFill>
              </a:rPr>
              <a:t> </a:t>
            </a:r>
            <a:r>
              <a:rPr lang="fr-FR" b="1" dirty="0"/>
              <a:t>Des services de sécurité de taille satisfaisante</a:t>
            </a:r>
            <a:endParaRPr lang="en-GB" altLang="en-US" b="1" dirty="0">
              <a:solidFill>
                <a:srgbClr val="000000"/>
              </a:solidFill>
            </a:endParaRPr>
          </a:p>
          <a:p>
            <a:pPr eaLnBrk="1" hangingPunct="1">
              <a:spcBef>
                <a:spcPct val="50000"/>
              </a:spcBef>
              <a:buSzPct val="80000"/>
              <a:buFont typeface="Wingdings" pitchFamily="2" charset="2"/>
              <a:buChar char="§"/>
            </a:pPr>
            <a:r>
              <a:rPr lang="en-GB" altLang="en-US" b="1" dirty="0">
                <a:solidFill>
                  <a:srgbClr val="000000"/>
                </a:solidFill>
              </a:rPr>
              <a:t> </a:t>
            </a:r>
            <a:r>
              <a:rPr lang="fr-FR" b="1" dirty="0"/>
              <a:t>Formation et équipement du </a:t>
            </a:r>
            <a:r>
              <a:rPr lang="fr-FR" b="1" dirty="0" smtClean="0"/>
              <a:t/>
            </a:r>
            <a:br>
              <a:rPr lang="fr-FR" b="1" dirty="0" smtClean="0"/>
            </a:br>
            <a:r>
              <a:rPr lang="fr-FR" b="1" dirty="0" smtClean="0"/>
              <a:t>personnel </a:t>
            </a:r>
            <a:r>
              <a:rPr lang="fr-FR" b="1" dirty="0"/>
              <a:t>en uniforme – efficacité et responsabilité</a:t>
            </a:r>
            <a:endParaRPr lang="en-GB" altLang="en-US" b="1" dirty="0">
              <a:solidFill>
                <a:srgbClr val="000000"/>
              </a:solidFill>
            </a:endParaRPr>
          </a:p>
          <a:p>
            <a:pPr eaLnBrk="1" hangingPunct="1">
              <a:spcBef>
                <a:spcPct val="50000"/>
              </a:spcBef>
              <a:buSzPct val="80000"/>
              <a:buFont typeface="Wingdings" pitchFamily="2" charset="2"/>
              <a:buChar char="§"/>
            </a:pPr>
            <a:r>
              <a:rPr lang="en-GB" altLang="en-US" b="1" dirty="0">
                <a:solidFill>
                  <a:srgbClr val="000000"/>
                </a:solidFill>
              </a:rPr>
              <a:t> </a:t>
            </a:r>
            <a:r>
              <a:rPr lang="fr-FR" b="1" dirty="0"/>
              <a:t>Faciliter les </a:t>
            </a:r>
            <a:r>
              <a:rPr lang="fr-FR" b="1" dirty="0">
                <a:solidFill>
                  <a:srgbClr val="1105FF"/>
                </a:solidFill>
              </a:rPr>
              <a:t>dialogues sur la SSR </a:t>
            </a:r>
            <a:r>
              <a:rPr lang="fr-FR" b="1" dirty="0" smtClean="0">
                <a:solidFill>
                  <a:srgbClr val="1105FF"/>
                </a:solidFill>
              </a:rPr>
              <a:t/>
            </a:r>
            <a:br>
              <a:rPr lang="fr-FR" b="1" dirty="0" smtClean="0">
                <a:solidFill>
                  <a:srgbClr val="1105FF"/>
                </a:solidFill>
              </a:rPr>
            </a:br>
            <a:r>
              <a:rPr lang="fr-FR" b="1" dirty="0" smtClean="0"/>
              <a:t>au </a:t>
            </a:r>
            <a:r>
              <a:rPr lang="fr-FR" b="1" dirty="0"/>
              <a:t>niveau national</a:t>
            </a:r>
            <a:endParaRPr lang="en-GB" altLang="en-US" b="1" dirty="0">
              <a:solidFill>
                <a:srgbClr val="0000FF"/>
              </a:solidFill>
            </a:endParaRPr>
          </a:p>
          <a:p>
            <a:pPr eaLnBrk="1" hangingPunct="1">
              <a:spcBef>
                <a:spcPct val="50000"/>
              </a:spcBef>
              <a:buSzPct val="80000"/>
              <a:buFont typeface="Wingdings" pitchFamily="2" charset="2"/>
              <a:buChar char="§"/>
            </a:pPr>
            <a:r>
              <a:rPr lang="en-GB" altLang="en-US" b="1" dirty="0">
                <a:solidFill>
                  <a:srgbClr val="000000"/>
                </a:solidFill>
              </a:rPr>
              <a:t> </a:t>
            </a:r>
            <a:r>
              <a:rPr lang="fr-FR" b="1" dirty="0"/>
              <a:t>Élaboration de politiques, de stratégies </a:t>
            </a:r>
            <a:r>
              <a:rPr lang="fr-FR" b="1" dirty="0" smtClean="0"/>
              <a:t/>
            </a:r>
            <a:br>
              <a:rPr lang="fr-FR" b="1" dirty="0" smtClean="0"/>
            </a:br>
            <a:r>
              <a:rPr lang="fr-FR" b="1" dirty="0" smtClean="0"/>
              <a:t>et </a:t>
            </a:r>
            <a:r>
              <a:rPr lang="fr-FR" b="1" dirty="0"/>
              <a:t>de plans de </a:t>
            </a:r>
            <a:r>
              <a:rPr lang="fr-FR" b="1" dirty="0">
                <a:solidFill>
                  <a:srgbClr val="1105FF"/>
                </a:solidFill>
              </a:rPr>
              <a:t>sécurité nationale</a:t>
            </a:r>
            <a:r>
              <a:rPr lang="fr-FR" b="1" dirty="0"/>
              <a:t> et de défense</a:t>
            </a:r>
            <a:endParaRPr lang="en-GB" altLang="en-US" b="1" dirty="0">
              <a:solidFill>
                <a:srgbClr val="000000"/>
              </a:solidFill>
            </a:endParaRPr>
          </a:p>
          <a:p>
            <a:pPr eaLnBrk="1" hangingPunct="1">
              <a:spcBef>
                <a:spcPct val="50000"/>
              </a:spcBef>
              <a:buSzPct val="80000"/>
              <a:buFont typeface="Wingdings" pitchFamily="2" charset="2"/>
              <a:buChar char="§"/>
            </a:pPr>
            <a:r>
              <a:rPr lang="en-GB" altLang="en-US" b="1" dirty="0">
                <a:solidFill>
                  <a:srgbClr val="000000"/>
                </a:solidFill>
              </a:rPr>
              <a:t> </a:t>
            </a:r>
            <a:r>
              <a:rPr lang="fr-FR" b="1" dirty="0"/>
              <a:t>Renforcement du contrôle, de la gestion et des </a:t>
            </a:r>
            <a:r>
              <a:rPr lang="fr-FR" b="1" dirty="0">
                <a:solidFill>
                  <a:srgbClr val="1105FF"/>
                </a:solidFill>
              </a:rPr>
              <a:t>capacités de coordination</a:t>
            </a:r>
            <a:r>
              <a:rPr lang="fr-FR" b="1" dirty="0"/>
              <a:t> </a:t>
            </a:r>
            <a:endParaRPr lang="en-GB" altLang="en-US" b="1" dirty="0">
              <a:solidFill>
                <a:srgbClr val="0000FF"/>
              </a:solidFill>
            </a:endParaRPr>
          </a:p>
          <a:p>
            <a:pPr eaLnBrk="1" hangingPunct="1">
              <a:spcBef>
                <a:spcPct val="50000"/>
              </a:spcBef>
              <a:buSzPct val="80000"/>
              <a:buFont typeface="Wingdings" pitchFamily="2" charset="2"/>
              <a:buChar char="§"/>
            </a:pPr>
            <a:r>
              <a:rPr lang="en-GB" altLang="en-US" b="1" dirty="0">
                <a:solidFill>
                  <a:srgbClr val="000000"/>
                </a:solidFill>
              </a:rPr>
              <a:t> </a:t>
            </a:r>
            <a:r>
              <a:rPr lang="fr-FR" b="1" dirty="0"/>
              <a:t>Suivi et évaluation des programmes et des résultats</a:t>
            </a:r>
            <a:endParaRPr lang="en-GB" altLang="en-US" b="1" dirty="0">
              <a:solidFill>
                <a:srgbClr val="000000"/>
              </a:solidFill>
            </a:endParaRPr>
          </a:p>
        </p:txBody>
      </p:sp>
      <p:sp>
        <p:nvSpPr>
          <p:cNvPr id="345092" name="Rectangle 6"/>
          <p:cNvSpPr>
            <a:spLocks noChangeArrowheads="1"/>
          </p:cNvSpPr>
          <p:nvPr/>
        </p:nvSpPr>
        <p:spPr bwMode="auto">
          <a:xfrm>
            <a:off x="2281238" y="849313"/>
            <a:ext cx="5228739" cy="392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80000"/>
              </a:lnSpc>
              <a:spcBef>
                <a:spcPct val="50000"/>
              </a:spcBef>
            </a:pPr>
            <a:r>
              <a:rPr lang="fr-FR" sz="2400" b="1" dirty="0"/>
              <a:t>La SSR au niveau des Missions de l’ONU</a:t>
            </a:r>
            <a:endParaRPr lang="en-US" altLang="en-US" sz="2400" b="1" dirty="0">
              <a:solidFill>
                <a:srgbClr val="000000"/>
              </a:solidFill>
              <a:latin typeface="Arial" pitchFamily="34" charset="0"/>
            </a:endParaRPr>
          </a:p>
        </p:txBody>
      </p:sp>
      <p:sp>
        <p:nvSpPr>
          <p:cNvPr id="345093" name="Rectangle 8"/>
          <p:cNvSpPr>
            <a:spLocks noChangeArrowheads="1"/>
          </p:cNvSpPr>
          <p:nvPr/>
        </p:nvSpPr>
        <p:spPr bwMode="auto">
          <a:xfrm>
            <a:off x="4892676" y="5029200"/>
            <a:ext cx="426579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Font typeface="Wingdings" pitchFamily="2" charset="2"/>
              <a:buChar char="ð"/>
            </a:pPr>
            <a:r>
              <a:rPr lang="en-GB" altLang="en-US" b="1" dirty="0">
                <a:solidFill>
                  <a:srgbClr val="0000FF"/>
                </a:solidFill>
                <a:latin typeface="Arial" pitchFamily="34" charset="0"/>
              </a:rPr>
              <a:t> </a:t>
            </a:r>
            <a:r>
              <a:rPr lang="fr-FR" b="1" i="1" dirty="0">
                <a:solidFill>
                  <a:srgbClr val="1105FF"/>
                </a:solidFill>
              </a:rPr>
              <a:t>La SSR est une forme de gestion de la transition entre maintien de la paix et consolidation de la paix</a:t>
            </a:r>
            <a:endParaRPr lang="en-GB" altLang="en-US" b="1" i="1" dirty="0">
              <a:solidFill>
                <a:srgbClr val="1105FF"/>
              </a:solidFill>
              <a:latin typeface="Arial" pitchFamily="34" charset="0"/>
            </a:endParaRPr>
          </a:p>
        </p:txBody>
      </p:sp>
      <p:sp>
        <p:nvSpPr>
          <p:cNvPr id="345094" name="Rectangle 8"/>
          <p:cNvSpPr>
            <a:spLocks noChangeArrowheads="1"/>
          </p:cNvSpPr>
          <p:nvPr/>
        </p:nvSpPr>
        <p:spPr bwMode="auto">
          <a:xfrm>
            <a:off x="1092206" y="333420"/>
            <a:ext cx="6880218" cy="43704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pPr>
            <a:r>
              <a:rPr lang="fr-FR" sz="2800" b="1" dirty="0"/>
              <a:t>RÉFORME DU SECTEUR DE LA </a:t>
            </a:r>
            <a:r>
              <a:rPr lang="fr-FR" sz="2800" b="1" dirty="0" smtClean="0"/>
              <a:t>SÉCURITÉ (SSR)</a:t>
            </a:r>
            <a:endParaRPr lang="en-GB" altLang="en-US" sz="2800" b="1" dirty="0">
              <a:solidFill>
                <a:srgbClr val="000000"/>
              </a:solidFill>
            </a:endParaRPr>
          </a:p>
        </p:txBody>
      </p:sp>
      <p:pic>
        <p:nvPicPr>
          <p:cNvPr id="345095"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8200" y="1524000"/>
            <a:ext cx="4238625" cy="2825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ZoneTexte 8"/>
          <p:cNvSpPr txBox="1"/>
          <p:nvPr/>
        </p:nvSpPr>
        <p:spPr>
          <a:xfrm flipH="1">
            <a:off x="56992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8185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2"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285</a:t>
            </a:fld>
            <a:endParaRPr lang="en-GB" altLang="en-US" sz="1600" b="1" dirty="0" smtClean="0">
              <a:solidFill>
                <a:srgbClr val="000000"/>
              </a:solidFill>
            </a:endParaRPr>
          </a:p>
        </p:txBody>
      </p:sp>
      <p:sp>
        <p:nvSpPr>
          <p:cNvPr id="14" name="ZoneTexte 13"/>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8"/>
          <p:cNvSpPr>
            <a:spLocks noChangeArrowheads="1"/>
          </p:cNvSpPr>
          <p:nvPr/>
        </p:nvSpPr>
        <p:spPr bwMode="auto">
          <a:xfrm>
            <a:off x="1148232" y="333420"/>
            <a:ext cx="6880218" cy="44563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pPr>
            <a:r>
              <a:rPr lang="fr-FR" sz="2800" b="1" dirty="0"/>
              <a:t>RÉFORME DU SECTEUR DE LA SÉCURITÉ (SSR)</a:t>
            </a:r>
            <a:endParaRPr lang="en-GB" altLang="en-US" sz="2800" b="1" dirty="0">
              <a:solidFill>
                <a:srgbClr val="000000"/>
              </a:solidFill>
            </a:endParaRPr>
          </a:p>
        </p:txBody>
      </p:sp>
      <p:sp>
        <p:nvSpPr>
          <p:cNvPr id="346115" name="Rectangle 8"/>
          <p:cNvSpPr>
            <a:spLocks noChangeArrowheads="1"/>
          </p:cNvSpPr>
          <p:nvPr/>
        </p:nvSpPr>
        <p:spPr bwMode="auto">
          <a:xfrm>
            <a:off x="0" y="17145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US" altLang="en-US" sz="1800" b="1">
              <a:solidFill>
                <a:srgbClr val="000000"/>
              </a:solidFill>
              <a:latin typeface="Arial" pitchFamily="34" charset="0"/>
            </a:endParaRPr>
          </a:p>
        </p:txBody>
      </p:sp>
      <p:graphicFrame>
        <p:nvGraphicFramePr>
          <p:cNvPr id="346116" name="Object 7"/>
          <p:cNvGraphicFramePr>
            <a:graphicFrameLocks noChangeAspect="1"/>
          </p:cNvGraphicFramePr>
          <p:nvPr/>
        </p:nvGraphicFramePr>
        <p:xfrm>
          <a:off x="152400" y="1271588"/>
          <a:ext cx="2667000" cy="2005012"/>
        </p:xfrm>
        <a:graphic>
          <a:graphicData uri="http://schemas.openxmlformats.org/presentationml/2006/ole">
            <mc:AlternateContent xmlns:mc="http://schemas.openxmlformats.org/markup-compatibility/2006">
              <mc:Choice xmlns:v="urn:schemas-microsoft-com:vml" Requires="v">
                <p:oleObj spid="_x0000_s346502" name="Slide" r:id="rId4" imgW="4571831" imgH="3428876" progId="PowerPoint.Slide.8">
                  <p:embed/>
                </p:oleObj>
              </mc:Choice>
              <mc:Fallback>
                <p:oleObj name="Slide" r:id="rId4" imgW="4571831" imgH="3428876" progId="PowerPoint.Slide.8">
                  <p:embed/>
                  <p:pic>
                    <p:nvPicPr>
                      <p:cNvPr id="0" name="Object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 y="1271588"/>
                        <a:ext cx="2667000" cy="2005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46117" name="Rectangle 9"/>
          <p:cNvSpPr>
            <a:spLocks noChangeArrowheads="1"/>
          </p:cNvSpPr>
          <p:nvPr/>
        </p:nvSpPr>
        <p:spPr bwMode="auto">
          <a:xfrm>
            <a:off x="0" y="51435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US" altLang="en-US" sz="1800" b="1">
              <a:solidFill>
                <a:srgbClr val="000000"/>
              </a:solidFill>
              <a:latin typeface="Arial" pitchFamily="34" charset="0"/>
            </a:endParaRPr>
          </a:p>
        </p:txBody>
      </p:sp>
      <p:sp>
        <p:nvSpPr>
          <p:cNvPr id="346118" name="Rectangle 6"/>
          <p:cNvSpPr>
            <a:spLocks noChangeArrowheads="1"/>
          </p:cNvSpPr>
          <p:nvPr/>
        </p:nvSpPr>
        <p:spPr bwMode="auto">
          <a:xfrm>
            <a:off x="2344510" y="901700"/>
            <a:ext cx="4453079" cy="392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80000"/>
              </a:lnSpc>
              <a:spcBef>
                <a:spcPct val="50000"/>
              </a:spcBef>
            </a:pPr>
            <a:r>
              <a:rPr lang="fr-FR" sz="2400" b="1" dirty="0"/>
              <a:t>Réforme du secteur de la défense</a:t>
            </a:r>
            <a:endParaRPr lang="en-US" altLang="en-US" sz="2400" b="1" dirty="0">
              <a:solidFill>
                <a:srgbClr val="000000"/>
              </a:solidFill>
              <a:latin typeface="Arial" pitchFamily="34" charset="0"/>
            </a:endParaRPr>
          </a:p>
        </p:txBody>
      </p:sp>
      <p:sp>
        <p:nvSpPr>
          <p:cNvPr id="346119" name="Rectangle 12"/>
          <p:cNvSpPr>
            <a:spLocks noChangeArrowheads="1"/>
          </p:cNvSpPr>
          <p:nvPr/>
        </p:nvSpPr>
        <p:spPr bwMode="auto">
          <a:xfrm>
            <a:off x="2819400" y="1736725"/>
            <a:ext cx="6248400"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2600" dirty="0"/>
              <a:t>Le secteur de la Défense devrait être une</a:t>
            </a:r>
            <a:r>
              <a:rPr lang="fr-FR" sz="2600" b="1" dirty="0"/>
              <a:t> </a:t>
            </a:r>
            <a:r>
              <a:rPr lang="fr-FR" sz="2600" b="1" dirty="0">
                <a:solidFill>
                  <a:srgbClr val="1105FF"/>
                </a:solidFill>
              </a:rPr>
              <a:t>source de </a:t>
            </a:r>
            <a:r>
              <a:rPr lang="fr-FR" sz="2600" b="1" dirty="0" smtClean="0">
                <a:solidFill>
                  <a:srgbClr val="1105FF"/>
                </a:solidFill>
              </a:rPr>
              <a:t>stabilité</a:t>
            </a:r>
            <a:r>
              <a:rPr lang="fr-FR" sz="2600" b="1" dirty="0" smtClean="0"/>
              <a:t> </a:t>
            </a:r>
            <a:r>
              <a:rPr lang="fr-FR" sz="2600" b="1" dirty="0"/>
              <a:t>plutôt que d’instabilité.</a:t>
            </a:r>
            <a:endParaRPr lang="en-GB" altLang="en-US" sz="2600" dirty="0">
              <a:solidFill>
                <a:srgbClr val="000000"/>
              </a:solidFill>
            </a:endParaRPr>
          </a:p>
        </p:txBody>
      </p:sp>
      <p:sp>
        <p:nvSpPr>
          <p:cNvPr id="346120" name="Rectangle 14"/>
          <p:cNvSpPr>
            <a:spLocks noChangeArrowheads="1"/>
          </p:cNvSpPr>
          <p:nvPr/>
        </p:nvSpPr>
        <p:spPr bwMode="auto">
          <a:xfrm>
            <a:off x="381000" y="4462463"/>
            <a:ext cx="5486400" cy="206210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1800" u="sng" dirty="0"/>
              <a:t>Tâches essentielles liées à la DSR</a:t>
            </a:r>
            <a:endParaRPr lang="en-GB" altLang="en-US" sz="1800" u="sng" dirty="0">
              <a:solidFill>
                <a:srgbClr val="000000"/>
              </a:solidFill>
            </a:endParaRPr>
          </a:p>
          <a:p>
            <a:pPr eaLnBrk="1" hangingPunct="1">
              <a:buSzPct val="65000"/>
              <a:buFont typeface="Wingdings" pitchFamily="2" charset="2"/>
              <a:buChar char="¥"/>
            </a:pPr>
            <a:r>
              <a:rPr lang="en-GB" altLang="en-US" sz="1800" dirty="0">
                <a:solidFill>
                  <a:srgbClr val="000000"/>
                </a:solidFill>
              </a:rPr>
              <a:t> </a:t>
            </a:r>
            <a:r>
              <a:rPr lang="fr-FR" sz="1800" dirty="0"/>
              <a:t>Assistance en matière de normes et de règles</a:t>
            </a:r>
            <a:endParaRPr lang="en-GB" altLang="en-US" sz="1800" dirty="0">
              <a:solidFill>
                <a:srgbClr val="000000"/>
              </a:solidFill>
            </a:endParaRPr>
          </a:p>
          <a:p>
            <a:pPr eaLnBrk="1" hangingPunct="1">
              <a:buSzPct val="65000"/>
              <a:buFont typeface="Wingdings" pitchFamily="2" charset="2"/>
              <a:buChar char="¥"/>
            </a:pPr>
            <a:r>
              <a:rPr lang="en-GB" altLang="en-US" sz="1800" dirty="0">
                <a:solidFill>
                  <a:srgbClr val="000000"/>
                </a:solidFill>
              </a:rPr>
              <a:t> </a:t>
            </a:r>
            <a:r>
              <a:rPr lang="fr-FR" sz="1800" dirty="0"/>
              <a:t>Gouvernance et contrôle</a:t>
            </a:r>
            <a:endParaRPr lang="en-GB" altLang="en-US" sz="1800" dirty="0">
              <a:solidFill>
                <a:srgbClr val="000000"/>
              </a:solidFill>
            </a:endParaRPr>
          </a:p>
          <a:p>
            <a:pPr eaLnBrk="1" hangingPunct="1">
              <a:buSzPct val="65000"/>
              <a:buFont typeface="Wingdings" pitchFamily="2" charset="2"/>
              <a:buChar char="¥"/>
            </a:pPr>
            <a:r>
              <a:rPr lang="en-GB" altLang="en-US" sz="1800" dirty="0">
                <a:solidFill>
                  <a:srgbClr val="000000"/>
                </a:solidFill>
              </a:rPr>
              <a:t> </a:t>
            </a:r>
            <a:r>
              <a:rPr lang="fr-FR" sz="1800" dirty="0" smtClean="0"/>
              <a:t>Éducation </a:t>
            </a:r>
            <a:r>
              <a:rPr lang="fr-FR" sz="1800" dirty="0"/>
              <a:t>et sensibilisation</a:t>
            </a:r>
            <a:endParaRPr lang="en-GB" altLang="en-US" sz="1800" dirty="0">
              <a:solidFill>
                <a:srgbClr val="000000"/>
              </a:solidFill>
            </a:endParaRPr>
          </a:p>
          <a:p>
            <a:pPr eaLnBrk="1" hangingPunct="1">
              <a:buSzPct val="65000"/>
              <a:buFont typeface="Wingdings" pitchFamily="2" charset="2"/>
              <a:buChar char="¥"/>
            </a:pPr>
            <a:r>
              <a:rPr lang="en-GB" altLang="en-US" sz="1800" dirty="0">
                <a:solidFill>
                  <a:srgbClr val="000000"/>
                </a:solidFill>
              </a:rPr>
              <a:t> </a:t>
            </a:r>
            <a:r>
              <a:rPr lang="fr-FR" sz="1800" dirty="0"/>
              <a:t>Recherche d’un consensus des acteurs nationaux</a:t>
            </a:r>
            <a:endParaRPr lang="en-GB" altLang="en-US" sz="1800" dirty="0">
              <a:solidFill>
                <a:srgbClr val="000000"/>
              </a:solidFill>
            </a:endParaRPr>
          </a:p>
          <a:p>
            <a:pPr eaLnBrk="1" hangingPunct="1">
              <a:buSzPct val="65000"/>
              <a:buFont typeface="Wingdings" pitchFamily="2" charset="2"/>
              <a:buChar char="¥"/>
            </a:pPr>
            <a:r>
              <a:rPr lang="en-GB" altLang="en-US" sz="1800" dirty="0">
                <a:solidFill>
                  <a:srgbClr val="000000"/>
                </a:solidFill>
              </a:rPr>
              <a:t> </a:t>
            </a:r>
            <a:r>
              <a:rPr lang="fr-FR" sz="1800" dirty="0"/>
              <a:t>Coordination – notamment du soutien international</a:t>
            </a:r>
            <a:endParaRPr lang="en-GB" altLang="en-US" sz="1800" dirty="0">
              <a:solidFill>
                <a:srgbClr val="000000"/>
              </a:solidFill>
            </a:endParaRPr>
          </a:p>
          <a:p>
            <a:pPr eaLnBrk="1" hangingPunct="1">
              <a:buSzPct val="65000"/>
              <a:buFont typeface="Wingdings" pitchFamily="2" charset="2"/>
              <a:buChar char="¥"/>
            </a:pPr>
            <a:r>
              <a:rPr lang="en-GB" altLang="en-US" sz="1800" dirty="0">
                <a:solidFill>
                  <a:srgbClr val="000000"/>
                </a:solidFill>
              </a:rPr>
              <a:t> </a:t>
            </a:r>
            <a:r>
              <a:rPr lang="fr-FR" sz="1800" dirty="0"/>
              <a:t>Suivi et évaluation</a:t>
            </a:r>
            <a:endParaRPr lang="en-GB" altLang="en-US" sz="1800" dirty="0">
              <a:solidFill>
                <a:srgbClr val="000000"/>
              </a:solidFill>
            </a:endParaRPr>
          </a:p>
        </p:txBody>
      </p:sp>
      <p:sp>
        <p:nvSpPr>
          <p:cNvPr id="346121" name="Rectangle 15"/>
          <p:cNvSpPr>
            <a:spLocks noChangeArrowheads="1"/>
          </p:cNvSpPr>
          <p:nvPr/>
        </p:nvSpPr>
        <p:spPr bwMode="auto">
          <a:xfrm>
            <a:off x="304800" y="3276600"/>
            <a:ext cx="8610600" cy="1015663"/>
          </a:xfrm>
          <a:prstGeom prst="rect">
            <a:avLst/>
          </a:prstGeom>
          <a:solidFill>
            <a:srgbClr val="808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dirty="0">
                <a:solidFill>
                  <a:schemeClr val="bg1"/>
                </a:solidFill>
              </a:rPr>
              <a:t>Soutenir l’action nationale visant à renforcer le</a:t>
            </a:r>
            <a:r>
              <a:rPr lang="fr-FR" b="1" dirty="0">
                <a:solidFill>
                  <a:schemeClr val="bg1"/>
                </a:solidFill>
              </a:rPr>
              <a:t> caractère concret, l’efficacité, la responsabilité et l’accessibilité </a:t>
            </a:r>
            <a:r>
              <a:rPr lang="fr-FR" dirty="0">
                <a:solidFill>
                  <a:schemeClr val="bg1"/>
                </a:solidFill>
              </a:rPr>
              <a:t>du secteur de la défense dans le respect le plus strict des droits de l’homme et de l’état de droit</a:t>
            </a:r>
            <a:endParaRPr lang="en-GB" altLang="en-US" dirty="0">
              <a:solidFill>
                <a:schemeClr val="bg1"/>
              </a:solidFill>
            </a:endParaRPr>
          </a:p>
        </p:txBody>
      </p:sp>
      <p:sp>
        <p:nvSpPr>
          <p:cNvPr id="346122" name="Slide Number Placeholder 3"/>
          <p:cNvSpPr>
            <a:spLocks noGrp="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fld id="{807B3733-D7C5-42F9-A62A-8CD5964E6294}" type="slidenum">
              <a:rPr lang="en-GB" altLang="en-US" sz="1200" smtClean="0">
                <a:solidFill>
                  <a:srgbClr val="000000"/>
                </a:solidFill>
              </a:rPr>
              <a:pPr eaLnBrk="1" hangingPunct="1"/>
              <a:t>286</a:t>
            </a:fld>
            <a:endParaRPr lang="en-GB" altLang="en-US" sz="1200" smtClean="0">
              <a:solidFill>
                <a:srgbClr val="000000"/>
              </a:solidFill>
            </a:endParaRPr>
          </a:p>
        </p:txBody>
      </p:sp>
      <p:sp>
        <p:nvSpPr>
          <p:cNvPr id="2" name="ZoneTexte 1"/>
          <p:cNvSpPr txBox="1"/>
          <p:nvPr/>
        </p:nvSpPr>
        <p:spPr>
          <a:xfrm>
            <a:off x="385855" y="1393535"/>
            <a:ext cx="2265895" cy="246221"/>
          </a:xfrm>
          <a:prstGeom prst="rect">
            <a:avLst/>
          </a:prstGeom>
          <a:solidFill>
            <a:schemeClr val="bg1"/>
          </a:solidFill>
        </p:spPr>
        <p:txBody>
          <a:bodyPr wrap="square" lIns="0" tIns="0" rIns="0" bIns="0" rtlCol="0">
            <a:spAutoFit/>
          </a:bodyPr>
          <a:lstStyle/>
          <a:p>
            <a:pPr algn="ctr"/>
            <a:r>
              <a:rPr lang="fr-FR" sz="800" b="1" dirty="0"/>
              <a:t>La réforme du secteur de la défense (DSR) </a:t>
            </a:r>
            <a:r>
              <a:rPr lang="fr-FR" sz="800" b="1" dirty="0" smtClean="0"/>
              <a:t/>
            </a:r>
            <a:br>
              <a:rPr lang="fr-FR" sz="800" b="1" dirty="0" smtClean="0"/>
            </a:br>
            <a:r>
              <a:rPr lang="fr-FR" sz="800" b="1" dirty="0" smtClean="0"/>
              <a:t>dans </a:t>
            </a:r>
            <a:r>
              <a:rPr lang="fr-FR" sz="800" b="1" dirty="0"/>
              <a:t>le cadre de la SSR</a:t>
            </a:r>
            <a:endParaRPr lang="fr-CH" sz="800" dirty="0"/>
          </a:p>
        </p:txBody>
      </p:sp>
      <p:sp>
        <p:nvSpPr>
          <p:cNvPr id="13" name="ZoneTexte 12"/>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4" name="ZoneTexte 13"/>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5" name="ZoneTexte 14"/>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6"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286</a:t>
            </a:fld>
            <a:endParaRPr lang="en-GB" altLang="en-US" sz="1600" b="1" dirty="0" smtClean="0">
              <a:solidFill>
                <a:srgbClr val="000000"/>
              </a:solidFill>
            </a:endParaRPr>
          </a:p>
        </p:txBody>
      </p:sp>
      <p:sp>
        <p:nvSpPr>
          <p:cNvPr id="18" name="ZoneTexte 17"/>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Slide Number Placeholder 1"/>
          <p:cNvSpPr>
            <a:spLocks noGrp="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fld id="{4D7E13C3-247B-46BA-BB4E-3B8F164FAA67}" type="slidenum">
              <a:rPr lang="en-GB" altLang="en-US" sz="1200" smtClean="0">
                <a:solidFill>
                  <a:srgbClr val="000000"/>
                </a:solidFill>
              </a:rPr>
              <a:pPr eaLnBrk="1" hangingPunct="1"/>
              <a:t>287</a:t>
            </a:fld>
            <a:endParaRPr lang="en-GB" altLang="en-US" sz="1200" smtClean="0">
              <a:solidFill>
                <a:srgbClr val="000000"/>
              </a:solidFill>
            </a:endParaRPr>
          </a:p>
        </p:txBody>
      </p:sp>
      <p:sp>
        <p:nvSpPr>
          <p:cNvPr id="347139" name="Text Box 7"/>
          <p:cNvSpPr txBox="1">
            <a:spLocks noChangeArrowheads="1"/>
          </p:cNvSpPr>
          <p:nvPr/>
        </p:nvSpPr>
        <p:spPr bwMode="auto">
          <a:xfrm>
            <a:off x="838200" y="304800"/>
            <a:ext cx="75438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r>
              <a:rPr lang="en-US" altLang="en-US" sz="2400" b="1" dirty="0" smtClean="0">
                <a:solidFill>
                  <a:srgbClr val="000000"/>
                </a:solidFill>
              </a:rPr>
              <a:t>DÉSARMEMENT</a:t>
            </a:r>
            <a:r>
              <a:rPr lang="en-US" altLang="en-US" sz="2400" b="1" dirty="0">
                <a:solidFill>
                  <a:srgbClr val="000000"/>
                </a:solidFill>
              </a:rPr>
              <a:t>, </a:t>
            </a:r>
            <a:r>
              <a:rPr lang="en-US" altLang="en-US" sz="2400" b="1" dirty="0" smtClean="0">
                <a:solidFill>
                  <a:srgbClr val="000000"/>
                </a:solidFill>
              </a:rPr>
              <a:t>DÉMOBILISATION ET RÉINTÉGRATION</a:t>
            </a:r>
            <a:endParaRPr lang="en-US" altLang="en-US" sz="2400" b="1" dirty="0">
              <a:solidFill>
                <a:srgbClr val="000000"/>
              </a:solidFill>
            </a:endParaRPr>
          </a:p>
        </p:txBody>
      </p:sp>
      <p:sp>
        <p:nvSpPr>
          <p:cNvPr id="347140" name="Text Box 8"/>
          <p:cNvSpPr txBox="1">
            <a:spLocks noChangeArrowheads="1"/>
          </p:cNvSpPr>
          <p:nvPr/>
        </p:nvSpPr>
        <p:spPr bwMode="auto">
          <a:xfrm>
            <a:off x="2133600" y="1371600"/>
            <a:ext cx="4953000" cy="3647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just" eaLnBrk="1" hangingPunct="1"/>
            <a:r>
              <a:rPr lang="fr-FR" sz="2200" dirty="0"/>
              <a:t>L’objectif du processus de désarmement, de démobilisation et de réintégration (DDR) est de contribuer à la </a:t>
            </a:r>
            <a:r>
              <a:rPr lang="fr-FR" sz="2200" b="1" dirty="0">
                <a:solidFill>
                  <a:srgbClr val="1105FF"/>
                </a:solidFill>
              </a:rPr>
              <a:t>sécurité</a:t>
            </a:r>
            <a:r>
              <a:rPr lang="fr-FR" sz="2200" b="1" dirty="0"/>
              <a:t> </a:t>
            </a:r>
            <a:r>
              <a:rPr lang="fr-FR" sz="2200" dirty="0"/>
              <a:t>et à la</a:t>
            </a:r>
            <a:r>
              <a:rPr lang="fr-FR" sz="2200" b="1" dirty="0"/>
              <a:t> </a:t>
            </a:r>
            <a:r>
              <a:rPr lang="fr-FR" sz="2200" b="1" dirty="0">
                <a:solidFill>
                  <a:srgbClr val="1105FF"/>
                </a:solidFill>
              </a:rPr>
              <a:t>stabilité</a:t>
            </a:r>
            <a:r>
              <a:rPr lang="fr-FR" sz="2200" b="1" dirty="0"/>
              <a:t> </a:t>
            </a:r>
            <a:r>
              <a:rPr lang="fr-FR" sz="2200" dirty="0"/>
              <a:t>dans des contextes post-conflictuels, afin de permettre le </a:t>
            </a:r>
            <a:r>
              <a:rPr lang="fr-FR" sz="2200" b="1" dirty="0">
                <a:solidFill>
                  <a:srgbClr val="1105FF"/>
                </a:solidFill>
              </a:rPr>
              <a:t>relèvement</a:t>
            </a:r>
            <a:r>
              <a:rPr lang="fr-FR" sz="2200" b="1" dirty="0"/>
              <a:t> </a:t>
            </a:r>
            <a:r>
              <a:rPr lang="fr-FR" sz="2200" dirty="0"/>
              <a:t>et le </a:t>
            </a:r>
            <a:r>
              <a:rPr lang="fr-FR" sz="2200" b="1" dirty="0">
                <a:solidFill>
                  <a:srgbClr val="1105FF"/>
                </a:solidFill>
              </a:rPr>
              <a:t>développement</a:t>
            </a:r>
            <a:r>
              <a:rPr lang="fr-FR" sz="2200" b="1" dirty="0"/>
              <a:t> </a:t>
            </a:r>
            <a:r>
              <a:rPr lang="fr-FR" sz="2200" dirty="0"/>
              <a:t>du </a:t>
            </a:r>
            <a:r>
              <a:rPr lang="fr-FR" sz="2200" dirty="0" smtClean="0"/>
              <a:t>pays</a:t>
            </a:r>
            <a:r>
              <a:rPr lang="en-US" altLang="en-US" sz="2200" dirty="0" smtClean="0">
                <a:solidFill>
                  <a:srgbClr val="000000"/>
                </a:solidFill>
              </a:rPr>
              <a:t>.</a:t>
            </a:r>
          </a:p>
          <a:p>
            <a:pPr algn="just" eaLnBrk="1" hangingPunct="1"/>
            <a:endParaRPr lang="en-US" altLang="en-US" sz="2200" dirty="0">
              <a:solidFill>
                <a:srgbClr val="000000"/>
              </a:solidFill>
            </a:endParaRPr>
          </a:p>
          <a:p>
            <a:pPr algn="dist" eaLnBrk="1" hangingPunct="1"/>
            <a:endParaRPr lang="en-US" altLang="en-US" sz="2200" dirty="0">
              <a:solidFill>
                <a:srgbClr val="000000"/>
              </a:solidFill>
            </a:endParaRPr>
          </a:p>
          <a:p>
            <a:pPr algn="dist" eaLnBrk="1" hangingPunct="1">
              <a:spcBef>
                <a:spcPct val="50000"/>
              </a:spcBef>
            </a:pPr>
            <a:endParaRPr lang="en-US" altLang="en-US" sz="2200" b="1" dirty="0">
              <a:solidFill>
                <a:srgbClr val="000000"/>
              </a:solidFill>
              <a:latin typeface="Arial" pitchFamily="34" charset="0"/>
            </a:endParaRPr>
          </a:p>
        </p:txBody>
      </p:sp>
      <p:pic>
        <p:nvPicPr>
          <p:cNvPr id="347141"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1371600"/>
            <a:ext cx="1752600" cy="2286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47142"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800" y="1371600"/>
            <a:ext cx="1797050" cy="2362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47143" name="Rectangle 12"/>
          <p:cNvSpPr>
            <a:spLocks noChangeArrowheads="1"/>
          </p:cNvSpPr>
          <p:nvPr/>
        </p:nvSpPr>
        <p:spPr bwMode="auto">
          <a:xfrm>
            <a:off x="533400" y="4070350"/>
            <a:ext cx="8001000"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2400" dirty="0"/>
              <a:t>Le désarmement, la démobilisation et la réintégration des ex-combattants sont, globalement, un processus complexe et multidimensionnel, comportant des aspects </a:t>
            </a:r>
            <a:r>
              <a:rPr lang="fr-FR" sz="2400" b="1" dirty="0">
                <a:solidFill>
                  <a:srgbClr val="1105FF"/>
                </a:solidFill>
              </a:rPr>
              <a:t>politiques</a:t>
            </a:r>
            <a:r>
              <a:rPr lang="fr-FR" sz="2400" b="1" dirty="0"/>
              <a:t>, </a:t>
            </a:r>
            <a:r>
              <a:rPr lang="fr-FR" sz="2400" b="1" dirty="0">
                <a:solidFill>
                  <a:srgbClr val="1105FF"/>
                </a:solidFill>
              </a:rPr>
              <a:t>militaires</a:t>
            </a:r>
            <a:r>
              <a:rPr lang="fr-FR" sz="2400" b="1" dirty="0"/>
              <a:t>, </a:t>
            </a:r>
            <a:r>
              <a:rPr lang="fr-FR" sz="2400" b="1" dirty="0">
                <a:solidFill>
                  <a:srgbClr val="1105FF"/>
                </a:solidFill>
              </a:rPr>
              <a:t>sécuritaires</a:t>
            </a:r>
            <a:r>
              <a:rPr lang="fr-FR" sz="2400" b="1" dirty="0"/>
              <a:t>, </a:t>
            </a:r>
            <a:r>
              <a:rPr lang="fr-FR" sz="2400" b="1" dirty="0">
                <a:solidFill>
                  <a:srgbClr val="1105FF"/>
                </a:solidFill>
              </a:rPr>
              <a:t>humanitaires</a:t>
            </a:r>
            <a:r>
              <a:rPr lang="fr-FR" sz="2400" b="1" dirty="0"/>
              <a:t> </a:t>
            </a:r>
            <a:r>
              <a:rPr lang="fr-FR" sz="2400" dirty="0"/>
              <a:t>et </a:t>
            </a:r>
            <a:r>
              <a:rPr lang="fr-FR" sz="2400" b="1" dirty="0">
                <a:solidFill>
                  <a:srgbClr val="1105FF"/>
                </a:solidFill>
              </a:rPr>
              <a:t>socioéconomiques</a:t>
            </a:r>
            <a:r>
              <a:rPr lang="fr-FR" sz="2400" b="1" dirty="0"/>
              <a:t>. </a:t>
            </a:r>
            <a:endParaRPr lang="en-US" altLang="en-US" sz="2400" dirty="0">
              <a:solidFill>
                <a:srgbClr val="000000"/>
              </a:solidFill>
            </a:endParaRPr>
          </a:p>
        </p:txBody>
      </p:sp>
      <p:sp>
        <p:nvSpPr>
          <p:cNvPr id="9" name="ZoneTexte 8"/>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2"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287</a:t>
            </a:fld>
            <a:endParaRPr lang="en-GB" altLang="en-US" sz="1600" b="1" dirty="0" smtClean="0">
              <a:solidFill>
                <a:srgbClr val="000000"/>
              </a:solidFill>
            </a:endParaRPr>
          </a:p>
        </p:txBody>
      </p:sp>
      <p:sp>
        <p:nvSpPr>
          <p:cNvPr id="14" name="ZoneTexte 13"/>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AutoShape 7"/>
          <p:cNvSpPr>
            <a:spLocks/>
          </p:cNvSpPr>
          <p:nvPr/>
        </p:nvSpPr>
        <p:spPr bwMode="auto">
          <a:xfrm>
            <a:off x="2438400" y="1371600"/>
            <a:ext cx="6477000" cy="1295400"/>
          </a:xfrm>
          <a:prstGeom prst="accentBorderCallout2">
            <a:avLst>
              <a:gd name="adj1" fmla="val 8824"/>
              <a:gd name="adj2" fmla="val -1176"/>
              <a:gd name="adj3" fmla="val 8824"/>
              <a:gd name="adj4" fmla="val -8773"/>
              <a:gd name="adj5" fmla="val 8824"/>
              <a:gd name="adj6" fmla="val -36199"/>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endParaRPr lang="en-US" altLang="en-US" sz="2400">
              <a:solidFill>
                <a:srgbClr val="000000"/>
              </a:solidFill>
            </a:endParaRPr>
          </a:p>
        </p:txBody>
      </p:sp>
      <p:sp>
        <p:nvSpPr>
          <p:cNvPr id="348163" name="Rectangle 8"/>
          <p:cNvSpPr>
            <a:spLocks noChangeArrowheads="1"/>
          </p:cNvSpPr>
          <p:nvPr/>
        </p:nvSpPr>
        <p:spPr bwMode="auto">
          <a:xfrm>
            <a:off x="76200" y="1069975"/>
            <a:ext cx="222368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CH" altLang="en-US" sz="2400" b="1" dirty="0" smtClean="0">
                <a:solidFill>
                  <a:srgbClr val="0000FF"/>
                </a:solidFill>
                <a:latin typeface="Arial" pitchFamily="34" charset="0"/>
              </a:rPr>
              <a:t>Désarmement</a:t>
            </a:r>
            <a:endParaRPr lang="fr-CH" altLang="en-US" sz="2400" b="1" dirty="0">
              <a:solidFill>
                <a:srgbClr val="0000FF"/>
              </a:solidFill>
              <a:latin typeface="Arial" pitchFamily="34" charset="0"/>
            </a:endParaRPr>
          </a:p>
        </p:txBody>
      </p:sp>
      <p:sp>
        <p:nvSpPr>
          <p:cNvPr id="348164" name="Rectangle 11"/>
          <p:cNvSpPr>
            <a:spLocks noChangeArrowheads="1"/>
          </p:cNvSpPr>
          <p:nvPr/>
        </p:nvSpPr>
        <p:spPr bwMode="auto">
          <a:xfrm>
            <a:off x="76200" y="4572000"/>
            <a:ext cx="216758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CH" altLang="en-US" sz="2400" b="1" dirty="0" smtClean="0">
                <a:solidFill>
                  <a:srgbClr val="0000FF"/>
                </a:solidFill>
                <a:latin typeface="Arial" pitchFamily="34" charset="0"/>
              </a:rPr>
              <a:t>Réintégration</a:t>
            </a:r>
            <a:endParaRPr lang="fr-CH" altLang="en-US" sz="2400" b="1" dirty="0">
              <a:solidFill>
                <a:srgbClr val="0000FF"/>
              </a:solidFill>
              <a:latin typeface="Arial" pitchFamily="34" charset="0"/>
            </a:endParaRPr>
          </a:p>
        </p:txBody>
      </p:sp>
      <p:sp>
        <p:nvSpPr>
          <p:cNvPr id="348165" name="Rectangle 12"/>
          <p:cNvSpPr>
            <a:spLocks noChangeArrowheads="1"/>
          </p:cNvSpPr>
          <p:nvPr/>
        </p:nvSpPr>
        <p:spPr bwMode="auto">
          <a:xfrm>
            <a:off x="2438400" y="1371600"/>
            <a:ext cx="64770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20000"/>
              </a:spcBef>
            </a:pPr>
            <a:r>
              <a:rPr lang="fr-FR" b="1" dirty="0"/>
              <a:t>Collecte, documentation, contrôle et élimination des armes de petit calibre, des munitions, des explosifs et des armes aussi bien légères que lourdes détenus par les combattants et la population civile.</a:t>
            </a:r>
            <a:r>
              <a:rPr lang="en-US" altLang="en-US" b="1" dirty="0" smtClean="0">
                <a:solidFill>
                  <a:srgbClr val="000000"/>
                </a:solidFill>
              </a:rPr>
              <a:t> </a:t>
            </a:r>
            <a:endParaRPr lang="en-US" altLang="en-US" b="1" dirty="0">
              <a:solidFill>
                <a:srgbClr val="000000"/>
              </a:solidFill>
            </a:endParaRPr>
          </a:p>
        </p:txBody>
      </p:sp>
      <p:sp>
        <p:nvSpPr>
          <p:cNvPr id="348166" name="AutoShape 13"/>
          <p:cNvSpPr>
            <a:spLocks/>
          </p:cNvSpPr>
          <p:nvPr/>
        </p:nvSpPr>
        <p:spPr bwMode="auto">
          <a:xfrm>
            <a:off x="2438400" y="3048000"/>
            <a:ext cx="6477000" cy="1295400"/>
          </a:xfrm>
          <a:prstGeom prst="accentBorderCallout2">
            <a:avLst>
              <a:gd name="adj1" fmla="val 8824"/>
              <a:gd name="adj2" fmla="val -1176"/>
              <a:gd name="adj3" fmla="val 8824"/>
              <a:gd name="adj4" fmla="val -8773"/>
              <a:gd name="adj5" fmla="val 8824"/>
              <a:gd name="adj6" fmla="val -36199"/>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endParaRPr lang="en-US" altLang="en-US" sz="2400">
              <a:solidFill>
                <a:srgbClr val="000000"/>
              </a:solidFill>
            </a:endParaRPr>
          </a:p>
        </p:txBody>
      </p:sp>
      <p:sp>
        <p:nvSpPr>
          <p:cNvPr id="348167" name="Rectangle 14"/>
          <p:cNvSpPr>
            <a:spLocks noChangeArrowheads="1"/>
          </p:cNvSpPr>
          <p:nvPr/>
        </p:nvSpPr>
        <p:spPr bwMode="auto">
          <a:xfrm>
            <a:off x="0" y="2746375"/>
            <a:ext cx="238879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CH" altLang="en-US" sz="2400" b="1" dirty="0" smtClean="0">
                <a:solidFill>
                  <a:srgbClr val="0000FF"/>
                </a:solidFill>
                <a:latin typeface="Arial" pitchFamily="34" charset="0"/>
              </a:rPr>
              <a:t>Démobilisation</a:t>
            </a:r>
            <a:endParaRPr lang="fr-CH" altLang="en-US" sz="3200" b="1" dirty="0">
              <a:solidFill>
                <a:srgbClr val="0000FF"/>
              </a:solidFill>
              <a:latin typeface="Arial" pitchFamily="34" charset="0"/>
            </a:endParaRPr>
          </a:p>
        </p:txBody>
      </p:sp>
      <p:sp>
        <p:nvSpPr>
          <p:cNvPr id="348168" name="Rectangle 15"/>
          <p:cNvSpPr>
            <a:spLocks noChangeArrowheads="1"/>
          </p:cNvSpPr>
          <p:nvPr/>
        </p:nvSpPr>
        <p:spPr bwMode="auto">
          <a:xfrm>
            <a:off x="2438400" y="3124200"/>
            <a:ext cx="6477000"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20000"/>
              </a:spcBef>
            </a:pPr>
            <a:r>
              <a:rPr lang="fr-FR" b="1" dirty="0"/>
              <a:t>Retrait officiel et sous contrôle des combattants actifs des forces et groupes armés. </a:t>
            </a:r>
            <a:r>
              <a:rPr lang="fr-FR" b="1" dirty="0">
                <a:solidFill>
                  <a:srgbClr val="1105FF"/>
                </a:solidFill>
              </a:rPr>
              <a:t>Réinsertion</a:t>
            </a:r>
            <a:r>
              <a:rPr lang="fr-FR" b="1" dirty="0"/>
              <a:t> = dispositif d’appui au service des personnes démobilisées.</a:t>
            </a:r>
            <a:endParaRPr lang="en-US" altLang="en-US" b="1" dirty="0">
              <a:solidFill>
                <a:srgbClr val="000000"/>
              </a:solidFill>
            </a:endParaRPr>
          </a:p>
          <a:p>
            <a:pPr eaLnBrk="1" hangingPunct="1">
              <a:spcBef>
                <a:spcPct val="20000"/>
              </a:spcBef>
            </a:pPr>
            <a:endParaRPr lang="en-US" altLang="en-US" b="1" dirty="0">
              <a:solidFill>
                <a:srgbClr val="000000"/>
              </a:solidFill>
            </a:endParaRPr>
          </a:p>
        </p:txBody>
      </p:sp>
      <p:sp>
        <p:nvSpPr>
          <p:cNvPr id="348169" name="AutoShape 16"/>
          <p:cNvSpPr>
            <a:spLocks/>
          </p:cNvSpPr>
          <p:nvPr/>
        </p:nvSpPr>
        <p:spPr bwMode="auto">
          <a:xfrm>
            <a:off x="2438400" y="4876800"/>
            <a:ext cx="6477000" cy="1295400"/>
          </a:xfrm>
          <a:prstGeom prst="accentBorderCallout2">
            <a:avLst>
              <a:gd name="adj1" fmla="val 8824"/>
              <a:gd name="adj2" fmla="val -1176"/>
              <a:gd name="adj3" fmla="val 8824"/>
              <a:gd name="adj4" fmla="val -8773"/>
              <a:gd name="adj5" fmla="val 8824"/>
              <a:gd name="adj6" fmla="val -36199"/>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endParaRPr lang="en-US" altLang="en-US" sz="2400">
              <a:solidFill>
                <a:srgbClr val="000000"/>
              </a:solidFill>
            </a:endParaRPr>
          </a:p>
        </p:txBody>
      </p:sp>
      <p:sp>
        <p:nvSpPr>
          <p:cNvPr id="348170" name="Rectangle 18"/>
          <p:cNvSpPr>
            <a:spLocks noChangeArrowheads="1"/>
          </p:cNvSpPr>
          <p:nvPr/>
        </p:nvSpPr>
        <p:spPr bwMode="auto">
          <a:xfrm>
            <a:off x="2438400" y="4953000"/>
            <a:ext cx="64770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20000"/>
              </a:spcBef>
            </a:pPr>
            <a:r>
              <a:rPr lang="fr-FR" b="1" dirty="0"/>
              <a:t>Processus grâce auquel les ex-combattants acquièrent le statut de « civils » et obtiennent un emploi et des revenus durables.  </a:t>
            </a:r>
            <a:r>
              <a:rPr lang="fr-FR" b="1" dirty="0">
                <a:solidFill>
                  <a:srgbClr val="1105FF"/>
                </a:solidFill>
              </a:rPr>
              <a:t>Rapatriement</a:t>
            </a:r>
            <a:r>
              <a:rPr lang="fr-FR" b="1" dirty="0"/>
              <a:t> = processus au service d’éventuels ex-combattants étrangers.</a:t>
            </a:r>
            <a:endParaRPr lang="en-US" altLang="en-US" b="1" dirty="0">
              <a:solidFill>
                <a:srgbClr val="000000"/>
              </a:solidFill>
            </a:endParaRPr>
          </a:p>
        </p:txBody>
      </p:sp>
      <p:sp>
        <p:nvSpPr>
          <p:cNvPr id="348171" name="Text Box 7"/>
          <p:cNvSpPr txBox="1">
            <a:spLocks noChangeArrowheads="1"/>
          </p:cNvSpPr>
          <p:nvPr/>
        </p:nvSpPr>
        <p:spPr bwMode="auto">
          <a:xfrm>
            <a:off x="808310" y="304800"/>
            <a:ext cx="7543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r>
              <a:rPr lang="en-US" altLang="en-US" sz="2400" b="1" dirty="0">
                <a:solidFill>
                  <a:srgbClr val="000000"/>
                </a:solidFill>
              </a:rPr>
              <a:t>DÉSARMEMENT, DÉMOBILISATION ET RÉINTÉGRATION</a:t>
            </a:r>
          </a:p>
        </p:txBody>
      </p:sp>
      <p:sp>
        <p:nvSpPr>
          <p:cNvPr id="348172" name="Slide Number Placeholder 3"/>
          <p:cNvSpPr>
            <a:spLocks noGrp="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fld id="{F734B8B8-3834-4A66-95E5-A7C09402593B}" type="slidenum">
              <a:rPr lang="en-GB" altLang="en-US" sz="1200" smtClean="0">
                <a:solidFill>
                  <a:srgbClr val="000000"/>
                </a:solidFill>
              </a:rPr>
              <a:pPr eaLnBrk="1" hangingPunct="1"/>
              <a:t>288</a:t>
            </a:fld>
            <a:endParaRPr lang="en-GB" altLang="en-US" sz="1200" smtClean="0">
              <a:solidFill>
                <a:srgbClr val="000000"/>
              </a:solidFill>
            </a:endParaRPr>
          </a:p>
        </p:txBody>
      </p:sp>
      <p:sp>
        <p:nvSpPr>
          <p:cNvPr id="14" name="ZoneTexte 13"/>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5" name="ZoneTexte 14"/>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6" name="ZoneTexte 15"/>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7"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288</a:t>
            </a:fld>
            <a:endParaRPr lang="en-GB" altLang="en-US" sz="1600" b="1" dirty="0" smtClean="0">
              <a:solidFill>
                <a:srgbClr val="000000"/>
              </a:solidFill>
            </a:endParaRPr>
          </a:p>
        </p:txBody>
      </p:sp>
      <p:sp>
        <p:nvSpPr>
          <p:cNvPr id="19" name="ZoneTexte 18"/>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Slide Number Placeholder 3"/>
          <p:cNvSpPr>
            <a:spLocks noGrp="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fld id="{09CD3BAC-4F1D-47BA-BF3D-66E35328E428}" type="slidenum">
              <a:rPr lang="en-GB" altLang="en-US" sz="1200" smtClean="0">
                <a:solidFill>
                  <a:srgbClr val="000000"/>
                </a:solidFill>
              </a:rPr>
              <a:pPr eaLnBrk="1" hangingPunct="1"/>
              <a:t>289</a:t>
            </a:fld>
            <a:endParaRPr lang="en-GB" altLang="en-US" sz="1200" smtClean="0">
              <a:solidFill>
                <a:srgbClr val="000000"/>
              </a:solidFill>
            </a:endParaRPr>
          </a:p>
        </p:txBody>
      </p:sp>
      <p:sp>
        <p:nvSpPr>
          <p:cNvPr id="349187" name="Rectangle 2"/>
          <p:cNvSpPr>
            <a:spLocks noGrp="1" noChangeArrowheads="1"/>
          </p:cNvSpPr>
          <p:nvPr>
            <p:ph type="title"/>
          </p:nvPr>
        </p:nvSpPr>
        <p:spPr bwMode="auto">
          <a:xfrm>
            <a:off x="1269170" y="855865"/>
            <a:ext cx="6644065" cy="533400"/>
          </a:xfrm>
          <a:noFill/>
          <a:ln>
            <a:solidFill>
              <a:schemeClr val="tx1"/>
            </a:solidFill>
            <a:miter lim="800000"/>
            <a:headEnd/>
            <a:tailEnd/>
          </a:ln>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eaLnBrk="1" hangingPunct="1"/>
            <a:r>
              <a:rPr lang="fr-FR" sz="3200" b="1" dirty="0"/>
              <a:t>Les défis du processus DDR</a:t>
            </a:r>
            <a:endParaRPr lang="en-US" altLang="en-US" sz="3200" b="1" dirty="0" smtClean="0">
              <a:latin typeface="Calibri" pitchFamily="34" charset="0"/>
            </a:endParaRPr>
          </a:p>
        </p:txBody>
      </p:sp>
      <p:sp>
        <p:nvSpPr>
          <p:cNvPr id="349188" name="Rectangle 3"/>
          <p:cNvSpPr>
            <a:spLocks noGrp="1" noChangeArrowheads="1"/>
          </p:cNvSpPr>
          <p:nvPr>
            <p:ph type="body" idx="1"/>
          </p:nvPr>
        </p:nvSpPr>
        <p:spPr bwMode="auto">
          <a:xfrm>
            <a:off x="0" y="1524000"/>
            <a:ext cx="6629400" cy="4724400"/>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eaLnBrk="1" hangingPunct="1">
              <a:lnSpc>
                <a:spcPct val="80000"/>
              </a:lnSpc>
              <a:spcBef>
                <a:spcPct val="6000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Volonté politique/encouragement à l’appropriation nationale</a:t>
            </a:r>
            <a:endParaRPr lang="en-US" altLang="en-US" sz="2000" dirty="0" smtClean="0">
              <a:latin typeface="Calibri" pitchFamily="34" charset="0"/>
            </a:endParaRPr>
          </a:p>
          <a:p>
            <a:pPr eaLnBrk="1" hangingPunct="1">
              <a:lnSpc>
                <a:spcPct val="80000"/>
              </a:lnSpc>
              <a:spcBef>
                <a:spcPct val="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Adaptation des programmes au caractère dynamique des contextes de maintien de la paix</a:t>
            </a:r>
            <a:endParaRPr lang="en-US" altLang="en-US" sz="2000" dirty="0" smtClean="0">
              <a:latin typeface="Calibri" pitchFamily="34" charset="0"/>
            </a:endParaRPr>
          </a:p>
          <a:p>
            <a:pPr eaLnBrk="1" hangingPunct="1">
              <a:lnSpc>
                <a:spcPct val="80000"/>
              </a:lnSpc>
              <a:spcBef>
                <a:spcPct val="0"/>
              </a:spcBef>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Lien entre le processus DDR et d’autres processus de maintien de la paix</a:t>
            </a:r>
            <a:endParaRPr lang="en-US" altLang="en-US" sz="2000" dirty="0" smtClean="0">
              <a:latin typeface="Calibri" pitchFamily="34" charset="0"/>
            </a:endParaRPr>
          </a:p>
          <a:p>
            <a:pPr eaLnBrk="1" hangingPunct="1">
              <a:lnSpc>
                <a:spcPct val="80000"/>
              </a:lnSpc>
              <a:spcBef>
                <a:spcPct val="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Lien entre le processus DDR et le relèvement économique</a:t>
            </a:r>
            <a:endParaRPr lang="en-US" altLang="en-US" sz="2000" dirty="0" smtClean="0">
              <a:latin typeface="Calibri" pitchFamily="34" charset="0"/>
            </a:endParaRPr>
          </a:p>
          <a:p>
            <a:pPr eaLnBrk="1" hangingPunct="1">
              <a:lnSpc>
                <a:spcPct val="80000"/>
              </a:lnSpc>
              <a:spcBef>
                <a:spcPct val="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Assurer la continuité des différentes phases du processus DDR</a:t>
            </a:r>
            <a:endParaRPr lang="en-US" altLang="en-US" sz="2000" dirty="0" smtClean="0">
              <a:latin typeface="Calibri" pitchFamily="34" charset="0"/>
            </a:endParaRPr>
          </a:p>
          <a:p>
            <a:pPr eaLnBrk="1" hangingPunct="1">
              <a:lnSpc>
                <a:spcPct val="80000"/>
              </a:lnSpc>
              <a:spcBef>
                <a:spcPct val="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Réintégration durable</a:t>
            </a:r>
            <a:endParaRPr lang="en-US" altLang="en-US" sz="2000" dirty="0" smtClean="0">
              <a:latin typeface="Calibri" pitchFamily="34" charset="0"/>
            </a:endParaRPr>
          </a:p>
          <a:p>
            <a:pPr eaLnBrk="1" hangingPunct="1">
              <a:lnSpc>
                <a:spcPct val="80000"/>
              </a:lnSpc>
              <a:spcBef>
                <a:spcPct val="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Disponibilité d’un personnel formé au processus DDR</a:t>
            </a:r>
            <a:endParaRPr lang="en-US" altLang="en-US" sz="2000" dirty="0" smtClean="0">
              <a:latin typeface="Calibri" pitchFamily="34" charset="0"/>
            </a:endParaRPr>
          </a:p>
          <a:p>
            <a:pPr eaLnBrk="1" hangingPunct="1">
              <a:lnSpc>
                <a:spcPct val="80000"/>
              </a:lnSpc>
            </a:pPr>
            <a:endParaRPr lang="en-US" altLang="en-US" sz="2000" dirty="0" smtClean="0">
              <a:latin typeface="Calibri" pitchFamily="34" charset="0"/>
            </a:endParaRPr>
          </a:p>
        </p:txBody>
      </p:sp>
      <p:pic>
        <p:nvPicPr>
          <p:cNvPr id="349189" name="Picture 7" descr="DD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53200" y="1524000"/>
            <a:ext cx="2362200"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190" name="Text Box 7"/>
          <p:cNvSpPr txBox="1">
            <a:spLocks noChangeArrowheads="1"/>
          </p:cNvSpPr>
          <p:nvPr/>
        </p:nvSpPr>
        <p:spPr bwMode="auto">
          <a:xfrm>
            <a:off x="791890" y="304800"/>
            <a:ext cx="7543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r>
              <a:rPr lang="en-US" altLang="en-US" sz="2400" b="1" dirty="0">
                <a:solidFill>
                  <a:srgbClr val="000000"/>
                </a:solidFill>
              </a:rPr>
              <a:t>DÉSARMEMENT, DÉMOBILISATION ET RÉINTÉGRATION</a:t>
            </a:r>
          </a:p>
        </p:txBody>
      </p:sp>
      <p:sp>
        <p:nvSpPr>
          <p:cNvPr id="7" name="ZoneTexte 6"/>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1"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289</a:t>
            </a:fld>
            <a:endParaRPr lang="en-GB" altLang="en-US" sz="1600" b="1" dirty="0" smtClean="0">
              <a:solidFill>
                <a:srgbClr val="000000"/>
              </a:solidFill>
            </a:endParaRPr>
          </a:p>
        </p:txBody>
      </p:sp>
      <p:sp>
        <p:nvSpPr>
          <p:cNvPr id="13" name="ZoneTexte 12"/>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9" name="Rectangle 3"/>
          <p:cNvSpPr txBox="1">
            <a:spLocks noChangeArrowheads="1"/>
          </p:cNvSpPr>
          <p:nvPr/>
        </p:nvSpPr>
        <p:spPr bwMode="auto">
          <a:xfrm>
            <a:off x="-152400" y="1344667"/>
            <a:ext cx="8763000" cy="289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549275" indent="-285750" eaLnBrk="0" hangingPunct="0">
              <a:defRPr sz="2000">
                <a:solidFill>
                  <a:schemeClr val="tx1"/>
                </a:solidFill>
                <a:latin typeface="Calibri" pitchFamily="34" charset="0"/>
                <a:cs typeface="Arial" pitchFamily="34" charset="0"/>
              </a:defRPr>
            </a:lvl1pPr>
            <a:lvl2pPr marL="1006475"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00"/>
              </a:buClr>
              <a:buSzPct val="80000"/>
              <a:buFont typeface="Wingdings" pitchFamily="2" charset="2"/>
              <a:buChar char="§"/>
            </a:pPr>
            <a:r>
              <a:rPr lang="fr-CH" altLang="ja-JP" b="1" dirty="0" smtClean="0">
                <a:solidFill>
                  <a:srgbClr val="000000"/>
                </a:solidFill>
                <a:ea typeface="MS PGothic" pitchFamily="34" charset="-128"/>
              </a:rPr>
              <a:t>Les officiers de la CIMIC-NU devraient :</a:t>
            </a:r>
          </a:p>
          <a:p>
            <a:pPr eaLnBrk="1" hangingPunct="1">
              <a:buClr>
                <a:srgbClr val="FFFFFF"/>
              </a:buClr>
              <a:buSzPct val="80000"/>
              <a:buFont typeface="Wingdings" pitchFamily="2" charset="2"/>
              <a:buNone/>
            </a:pPr>
            <a:endParaRPr lang="fr-CH" altLang="ja-JP" b="1" dirty="0" smtClean="0">
              <a:solidFill>
                <a:srgbClr val="000000"/>
              </a:solidFill>
              <a:ea typeface="MS PGothic" pitchFamily="34" charset="-128"/>
            </a:endParaRPr>
          </a:p>
          <a:p>
            <a:pPr indent="-324000" eaLnBrk="1" hangingPunct="1">
              <a:buClr>
                <a:srgbClr val="000000"/>
              </a:buClr>
              <a:buSzPct val="80000"/>
              <a:buFont typeface="Wingdings" pitchFamily="2" charset="2"/>
              <a:buChar char="ü"/>
            </a:pPr>
            <a:r>
              <a:rPr lang="fr-CH" altLang="ja-JP" b="1" dirty="0" smtClean="0">
                <a:solidFill>
                  <a:srgbClr val="000000"/>
                </a:solidFill>
                <a:ea typeface="MS PGothic" pitchFamily="34" charset="-128"/>
              </a:rPr>
              <a:t>Constituer, pour les composante civile et policière, le </a:t>
            </a:r>
            <a:r>
              <a:rPr lang="fr-CH" altLang="ja-JP" b="1" dirty="0" smtClean="0">
                <a:solidFill>
                  <a:srgbClr val="0000FF"/>
                </a:solidFill>
                <a:ea typeface="MS PGothic" pitchFamily="34" charset="-128"/>
              </a:rPr>
              <a:t>premier « point d’entrée » </a:t>
            </a:r>
            <a:r>
              <a:rPr lang="fr-CH" altLang="ja-JP" b="1" dirty="0" smtClean="0">
                <a:solidFill>
                  <a:srgbClr val="000000"/>
                </a:solidFill>
                <a:ea typeface="MS PGothic" pitchFamily="34" charset="-128"/>
              </a:rPr>
              <a:t>de la composante militaire</a:t>
            </a:r>
          </a:p>
          <a:p>
            <a:pPr eaLnBrk="1" hangingPunct="1">
              <a:buClr>
                <a:srgbClr val="000000"/>
              </a:buClr>
              <a:buSzPct val="80000"/>
              <a:buFont typeface="Wingdings" pitchFamily="2" charset="2"/>
              <a:buChar char="ü"/>
            </a:pPr>
            <a:r>
              <a:rPr lang="fr-FR" b="1" dirty="0" smtClean="0"/>
              <a:t>Veiller </a:t>
            </a:r>
            <a:r>
              <a:rPr lang="fr-FR" b="1" dirty="0"/>
              <a:t>à la </a:t>
            </a:r>
            <a:r>
              <a:rPr lang="fr-FR" b="1" dirty="0">
                <a:solidFill>
                  <a:srgbClr val="0000FF"/>
                </a:solidFill>
              </a:rPr>
              <a:t>compréhension réciproque</a:t>
            </a:r>
            <a:r>
              <a:rPr lang="fr-FR" b="1" dirty="0"/>
              <a:t> des composantes militaire, civile et </a:t>
            </a:r>
            <a:r>
              <a:rPr lang="fr-FR" b="1" dirty="0" smtClean="0"/>
              <a:t>policière</a:t>
            </a:r>
            <a:endParaRPr lang="fr-CH" altLang="ja-JP" b="1" dirty="0" smtClean="0">
              <a:solidFill>
                <a:srgbClr val="000000"/>
              </a:solidFill>
              <a:ea typeface="MS PGothic" pitchFamily="34" charset="-128"/>
            </a:endParaRPr>
          </a:p>
          <a:p>
            <a:pPr eaLnBrk="1" hangingPunct="1">
              <a:buClr>
                <a:srgbClr val="000000"/>
              </a:buClr>
              <a:buSzPct val="80000"/>
              <a:buFont typeface="Wingdings" pitchFamily="2" charset="2"/>
              <a:buChar char="ü"/>
            </a:pPr>
            <a:r>
              <a:rPr lang="fr-FR" b="1" dirty="0"/>
              <a:t>Assurer les interactions sur la base d’</a:t>
            </a:r>
            <a:r>
              <a:rPr lang="fr-FR" b="1" dirty="0">
                <a:solidFill>
                  <a:srgbClr val="0000FF"/>
                </a:solidFill>
              </a:rPr>
              <a:t>un  cadre ou d’un processus approprié </a:t>
            </a:r>
            <a:r>
              <a:rPr lang="fr-FR" b="1" dirty="0"/>
              <a:t>et </a:t>
            </a:r>
            <a:r>
              <a:rPr lang="fr-FR" b="1" dirty="0" smtClean="0"/>
              <a:t>approuvé</a:t>
            </a:r>
            <a:endParaRPr lang="fr-CH" altLang="ja-JP" b="1" dirty="0">
              <a:solidFill>
                <a:srgbClr val="000000"/>
              </a:solidFill>
              <a:ea typeface="MS PGothic" pitchFamily="34" charset="-128"/>
            </a:endParaRPr>
          </a:p>
        </p:txBody>
      </p:sp>
      <p:sp>
        <p:nvSpPr>
          <p:cNvPr id="86020" name="TextBox 5"/>
          <p:cNvSpPr txBox="1">
            <a:spLocks noChangeArrowheads="1"/>
          </p:cNvSpPr>
          <p:nvPr/>
        </p:nvSpPr>
        <p:spPr bwMode="auto">
          <a:xfrm>
            <a:off x="5029200" y="4376738"/>
            <a:ext cx="342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dist" eaLnBrk="1" hangingPunct="1">
              <a:buClr>
                <a:srgbClr val="FFFFFF"/>
              </a:buClr>
              <a:buSzPct val="80000"/>
              <a:buFont typeface="Wingdings" pitchFamily="2" charset="2"/>
              <a:buNone/>
            </a:pPr>
            <a:endParaRPr lang="en-GB" altLang="en-US" sz="1400" i="1">
              <a:solidFill>
                <a:srgbClr val="000000"/>
              </a:solidFill>
              <a:latin typeface="Times New Roman" pitchFamily="18" charset="0"/>
              <a:cs typeface="Times New Roman" pitchFamily="18" charset="0"/>
            </a:endParaRPr>
          </a:p>
        </p:txBody>
      </p:sp>
      <p:sp>
        <p:nvSpPr>
          <p:cNvPr id="86021" name="Rectangle 7"/>
          <p:cNvSpPr>
            <a:spLocks noChangeArrowheads="1"/>
          </p:cNvSpPr>
          <p:nvPr/>
        </p:nvSpPr>
        <p:spPr bwMode="auto">
          <a:xfrm>
            <a:off x="309045" y="304800"/>
            <a:ext cx="8440196"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en-US" sz="2800" b="1" dirty="0" smtClean="0">
                <a:solidFill>
                  <a:srgbClr val="000000"/>
                </a:solidFill>
                <a:latin typeface="Arial" pitchFamily="34" charset="0"/>
              </a:rPr>
              <a:t>MISSIONS FONDAMENTALES </a:t>
            </a:r>
            <a:r>
              <a:rPr lang="en-US" altLang="en-US" sz="2800" b="1" dirty="0">
                <a:solidFill>
                  <a:srgbClr val="000000"/>
                </a:solidFill>
                <a:latin typeface="Arial" pitchFamily="34" charset="0"/>
              </a:rPr>
              <a:t>DE LA CIMIC-NU</a:t>
            </a:r>
          </a:p>
        </p:txBody>
      </p:sp>
      <p:sp>
        <p:nvSpPr>
          <p:cNvPr id="86022" name="Rectangle 8"/>
          <p:cNvSpPr>
            <a:spLocks noChangeArrowheads="1"/>
          </p:cNvSpPr>
          <p:nvPr/>
        </p:nvSpPr>
        <p:spPr bwMode="auto">
          <a:xfrm>
            <a:off x="1159524" y="838200"/>
            <a:ext cx="6792116"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CH" altLang="en-US" sz="2400" b="1" dirty="0">
                <a:solidFill>
                  <a:srgbClr val="000000"/>
                </a:solidFill>
              </a:rPr>
              <a:t>Liaison </a:t>
            </a:r>
            <a:r>
              <a:rPr lang="fr-CH" altLang="en-US" sz="2400" b="1" dirty="0" err="1">
                <a:solidFill>
                  <a:srgbClr val="000000"/>
                </a:solidFill>
              </a:rPr>
              <a:t>civilo</a:t>
            </a:r>
            <a:r>
              <a:rPr lang="fr-CH" altLang="en-US" sz="2400" b="1" dirty="0">
                <a:solidFill>
                  <a:srgbClr val="000000"/>
                </a:solidFill>
              </a:rPr>
              <a:t>-militaire et partage des informations</a:t>
            </a:r>
            <a:endParaRPr lang="en-GB" altLang="en-US" sz="2400" b="1" dirty="0">
              <a:solidFill>
                <a:srgbClr val="000000"/>
              </a:solidFill>
            </a:endParaRPr>
          </a:p>
        </p:txBody>
      </p:sp>
      <p:pic>
        <p:nvPicPr>
          <p:cNvPr id="14" name="Picture 13" descr="E:\COY ALL PHOTO\Month of Sep 2011\SCD Bulindi as on 19 Sep 2011\SAM_0134.JPG"/>
          <p:cNvPicPr/>
          <p:nvPr/>
        </p:nvPicPr>
        <p:blipFill>
          <a:blip r:embed="rId3" cstate="print"/>
          <a:srcRect/>
          <a:stretch>
            <a:fillRect/>
          </a:stretch>
        </p:blipFill>
        <p:spPr bwMode="auto">
          <a:xfrm>
            <a:off x="4687215" y="3576646"/>
            <a:ext cx="4349750" cy="2886349"/>
          </a:xfrm>
          <a:prstGeom prst="rect">
            <a:avLst/>
          </a:prstGeom>
          <a:ln>
            <a:noFill/>
          </a:ln>
          <a:effectLst>
            <a:softEdge rad="112500"/>
          </a:effectLst>
        </p:spPr>
      </p:pic>
      <p:sp>
        <p:nvSpPr>
          <p:cNvPr id="86024" name="Rectangle 10"/>
          <p:cNvSpPr>
            <a:spLocks noChangeArrowheads="1"/>
          </p:cNvSpPr>
          <p:nvPr/>
        </p:nvSpPr>
        <p:spPr bwMode="auto">
          <a:xfrm>
            <a:off x="82550" y="4117225"/>
            <a:ext cx="4604665" cy="1631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00"/>
              </a:buClr>
              <a:buSzPct val="80000"/>
              <a:buFont typeface="Wingdings" pitchFamily="2" charset="2"/>
              <a:buChar char="§"/>
            </a:pPr>
            <a:r>
              <a:rPr lang="en-US" altLang="ja-JP" b="1" dirty="0">
                <a:solidFill>
                  <a:srgbClr val="000000"/>
                </a:solidFill>
                <a:ea typeface="MS PGothic" pitchFamily="34" charset="-128"/>
              </a:rPr>
              <a:t> </a:t>
            </a:r>
            <a:r>
              <a:rPr lang="fr-FR" b="1" dirty="0"/>
              <a:t>Dans la plupart des cas, cette collaboration se fait dans le cadre de </a:t>
            </a:r>
            <a:r>
              <a:rPr lang="fr-FR" b="1" dirty="0">
                <a:solidFill>
                  <a:srgbClr val="0000FF"/>
                </a:solidFill>
              </a:rPr>
              <a:t>structures de coordination intégrées sur le terrain </a:t>
            </a:r>
            <a:r>
              <a:rPr lang="fr-FR" b="1" dirty="0"/>
              <a:t>et sera officialisée dans le cadre stratégique intégré. </a:t>
            </a:r>
            <a:endParaRPr lang="en-US" altLang="en-US" b="1" dirty="0">
              <a:solidFill>
                <a:srgbClr val="000000"/>
              </a:solidFill>
            </a:endParaRPr>
          </a:p>
        </p:txBody>
      </p:sp>
      <p:sp>
        <p:nvSpPr>
          <p:cNvPr id="9" name="ZoneTexte 8"/>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10" name="ZoneTexte 9"/>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29</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Grp="1" noChangeArrowheads="1"/>
          </p:cNvSpPr>
          <p:nvPr>
            <p:ph type="title"/>
          </p:nvPr>
        </p:nvSpPr>
        <p:spPr bwMode="auto">
          <a:xfrm>
            <a:off x="309045" y="884238"/>
            <a:ext cx="8525910" cy="487362"/>
          </a:xfrm>
          <a:noFill/>
          <a:ln>
            <a:solidFill>
              <a:schemeClr val="tx1"/>
            </a:solidFill>
            <a:miter lim="800000"/>
            <a:headEnd/>
            <a:tailEnd/>
          </a:ln>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r>
              <a:rPr lang="fr-FR" sz="2800" b="1" dirty="0"/>
              <a:t>Le processus DDR </a:t>
            </a:r>
            <a:r>
              <a:rPr lang="fr-FR" sz="2800" b="1" dirty="0" smtClean="0"/>
              <a:t>deuxième </a:t>
            </a:r>
            <a:r>
              <a:rPr lang="fr-FR" sz="2800" b="1" dirty="0"/>
              <a:t>génération</a:t>
            </a:r>
            <a:endParaRPr lang="en-GB" altLang="en-US" sz="2800" b="1" dirty="0" smtClean="0">
              <a:latin typeface="Calibri" pitchFamily="34" charset="0"/>
            </a:endParaRPr>
          </a:p>
        </p:txBody>
      </p:sp>
      <p:sp>
        <p:nvSpPr>
          <p:cNvPr id="350211" name="Rectangle 3"/>
          <p:cNvSpPr>
            <a:spLocks noGrp="1" noChangeArrowheads="1"/>
          </p:cNvSpPr>
          <p:nvPr>
            <p:ph type="body" idx="1"/>
          </p:nvPr>
        </p:nvSpPr>
        <p:spPr bwMode="auto">
          <a:xfrm>
            <a:off x="34770" y="1586805"/>
            <a:ext cx="8915400" cy="4953000"/>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r>
              <a:rPr lang="fr-FR" sz="2000" b="1" dirty="0" smtClean="0">
                <a:solidFill>
                  <a:srgbClr val="1105FF"/>
                </a:solidFill>
                <a:latin typeface="Calibri" panose="020F0502020204030204" pitchFamily="34" charset="0"/>
              </a:rPr>
              <a:t>Absence </a:t>
            </a:r>
            <a:r>
              <a:rPr lang="fr-FR" sz="2000" b="1" dirty="0">
                <a:solidFill>
                  <a:srgbClr val="1105FF"/>
                </a:solidFill>
                <a:latin typeface="Calibri" panose="020F0502020204030204" pitchFamily="34" charset="0"/>
              </a:rPr>
              <a:t>des conditions préalables à un processus DDR traditionnel</a:t>
            </a:r>
            <a:r>
              <a:rPr lang="fr-FR" sz="2000" b="1" dirty="0">
                <a:latin typeface="Calibri" panose="020F0502020204030204" pitchFamily="34" charset="0"/>
              </a:rPr>
              <a:t> (cessez-le-feu, accord global et inclusif, volonté politique des parties au conflit, sécurité minimale)</a:t>
            </a:r>
            <a:endParaRPr lang="en-GB" altLang="en-US" sz="2000" b="1" dirty="0" smtClean="0">
              <a:latin typeface="Calibri" pitchFamily="34" charset="0"/>
            </a:endParaRPr>
          </a:p>
          <a:p>
            <a:endParaRPr lang="en-GB" altLang="en-US" sz="2000" b="1" dirty="0" smtClean="0">
              <a:latin typeface="Calibri" pitchFamily="34" charset="0"/>
            </a:endParaRPr>
          </a:p>
          <a:p>
            <a:r>
              <a:rPr lang="fr-FR" sz="2000" b="1" dirty="0">
                <a:latin typeface="Calibri" panose="020F0502020204030204" pitchFamily="34" charset="0"/>
              </a:rPr>
              <a:t>Mêmes buts stratégiques que le processus DDR traditionnel, mais </a:t>
            </a:r>
            <a:r>
              <a:rPr lang="fr-FR" sz="2000" b="1" dirty="0">
                <a:solidFill>
                  <a:srgbClr val="1105FF"/>
                </a:solidFill>
                <a:latin typeface="Calibri" panose="020F0502020204030204" pitchFamily="34" charset="0"/>
              </a:rPr>
              <a:t>en direction d’autres types de groupes armés</a:t>
            </a:r>
            <a:r>
              <a:rPr lang="fr-FR" sz="2000" b="1" dirty="0">
                <a:latin typeface="Calibri" panose="020F0502020204030204" pitchFamily="34" charset="0"/>
              </a:rPr>
              <a:t> (notamment les milices, les bandes, les groupes d’autodéfense) pouvant avoir des motivations autres que </a:t>
            </a:r>
            <a:r>
              <a:rPr lang="fr-FR" sz="2000" b="1" dirty="0" smtClean="0">
                <a:latin typeface="Calibri" panose="020F0502020204030204" pitchFamily="34" charset="0"/>
              </a:rPr>
              <a:t>politiques</a:t>
            </a:r>
            <a:endParaRPr lang="en-GB" altLang="en-US" sz="2000" b="1" dirty="0" smtClean="0">
              <a:latin typeface="Calibri" pitchFamily="34" charset="0"/>
            </a:endParaRPr>
          </a:p>
          <a:p>
            <a:endParaRPr lang="fr-FR" sz="2000" b="1" dirty="0" smtClean="0">
              <a:latin typeface="Calibri" panose="020F0502020204030204" pitchFamily="34" charset="0"/>
            </a:endParaRPr>
          </a:p>
          <a:p>
            <a:r>
              <a:rPr lang="fr-FR" sz="2000" b="1" dirty="0" smtClean="0">
                <a:latin typeface="Calibri" panose="020F0502020204030204" pitchFamily="34" charset="0"/>
              </a:rPr>
              <a:t>Formulation </a:t>
            </a:r>
            <a:r>
              <a:rPr lang="fr-FR" sz="2000" b="1" dirty="0">
                <a:latin typeface="Calibri" panose="020F0502020204030204" pitchFamily="34" charset="0"/>
              </a:rPr>
              <a:t>globale, recouvrant divers programmes innovants – il s’agit non pas d’une succession de composantes spécifiques, mais plutôt de </a:t>
            </a:r>
            <a:r>
              <a:rPr lang="fr-FR" sz="2000" b="1" dirty="0">
                <a:solidFill>
                  <a:srgbClr val="1105FF"/>
                </a:solidFill>
                <a:latin typeface="Calibri" panose="020F0502020204030204" pitchFamily="34" charset="0"/>
              </a:rPr>
              <a:t>toute une gamme </a:t>
            </a:r>
            <a:r>
              <a:rPr lang="fr-FR" sz="2000" b="1" dirty="0" smtClean="0">
                <a:solidFill>
                  <a:srgbClr val="1105FF"/>
                </a:solidFill>
                <a:latin typeface="Calibri" panose="020F0502020204030204" pitchFamily="34" charset="0"/>
              </a:rPr>
              <a:t>d’options</a:t>
            </a:r>
            <a:endParaRPr lang="en-GB" altLang="en-US" sz="2000" b="1" dirty="0" smtClean="0">
              <a:solidFill>
                <a:srgbClr val="1105FF"/>
              </a:solidFill>
              <a:latin typeface="Calibri" pitchFamily="34" charset="0"/>
            </a:endParaRPr>
          </a:p>
          <a:p>
            <a:endParaRPr lang="en-GB" altLang="en-US" sz="2000" b="1" dirty="0" smtClean="0">
              <a:latin typeface="Calibri" pitchFamily="34" charset="0"/>
            </a:endParaRPr>
          </a:p>
        </p:txBody>
      </p:sp>
      <p:sp>
        <p:nvSpPr>
          <p:cNvPr id="350212" name="Text Box 7"/>
          <p:cNvSpPr txBox="1">
            <a:spLocks noChangeArrowheads="1"/>
          </p:cNvSpPr>
          <p:nvPr/>
        </p:nvSpPr>
        <p:spPr bwMode="auto">
          <a:xfrm>
            <a:off x="838200" y="304800"/>
            <a:ext cx="7543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r>
              <a:rPr lang="en-US" altLang="en-US" sz="2400" b="1" dirty="0">
                <a:solidFill>
                  <a:srgbClr val="000000"/>
                </a:solidFill>
              </a:rPr>
              <a:t>DÉSARMEMENT, DÉMOBILISATION ET RÉINTÉGRATION</a:t>
            </a:r>
          </a:p>
        </p:txBody>
      </p:sp>
      <p:pic>
        <p:nvPicPr>
          <p:cNvPr id="350213" name="Picture 9"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5486400"/>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214" name="Rectangle 6"/>
          <p:cNvSpPr>
            <a:spLocks noChangeArrowheads="1"/>
          </p:cNvSpPr>
          <p:nvPr/>
        </p:nvSpPr>
        <p:spPr bwMode="auto">
          <a:xfrm>
            <a:off x="941516" y="5345183"/>
            <a:ext cx="701012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SzPct val="75000"/>
              <a:buFont typeface="Wingdings" pitchFamily="2" charset="2"/>
              <a:buChar char="Ø"/>
            </a:pPr>
            <a:r>
              <a:rPr lang="en-US" altLang="en-US" b="1" dirty="0">
                <a:solidFill>
                  <a:srgbClr val="000000"/>
                </a:solidFill>
                <a:latin typeface="Arial" pitchFamily="34" charset="0"/>
              </a:rPr>
              <a:t> </a:t>
            </a:r>
            <a:r>
              <a:rPr lang="fr-FR" b="1" dirty="0"/>
              <a:t>MINUSTAH : réduction des violences communautaires en Haïti</a:t>
            </a:r>
            <a:endParaRPr lang="en-US" altLang="en-US" b="1" dirty="0">
              <a:solidFill>
                <a:srgbClr val="000000"/>
              </a:solidFill>
              <a:latin typeface="Arial" pitchFamily="34" charset="0"/>
            </a:endParaRPr>
          </a:p>
          <a:p>
            <a:pPr>
              <a:buSzPct val="75000"/>
              <a:buFont typeface="Wingdings" pitchFamily="2" charset="2"/>
              <a:buChar char="Ø"/>
            </a:pPr>
            <a:r>
              <a:rPr lang="en-US" altLang="en-US" b="1" dirty="0">
                <a:solidFill>
                  <a:srgbClr val="000000"/>
                </a:solidFill>
                <a:latin typeface="Arial" pitchFamily="34" charset="0"/>
              </a:rPr>
              <a:t> </a:t>
            </a:r>
            <a:r>
              <a:rPr lang="fr-FR" b="1" dirty="0"/>
              <a:t>ONUCI : Mise en œuvre de « Micro-projets » à Abidjan</a:t>
            </a:r>
            <a:endParaRPr lang="en-US" altLang="en-US" b="1" dirty="0">
              <a:solidFill>
                <a:srgbClr val="000000"/>
              </a:solidFill>
              <a:latin typeface="Arial" pitchFamily="34" charset="0"/>
            </a:endParaRPr>
          </a:p>
        </p:txBody>
      </p:sp>
      <p:sp>
        <p:nvSpPr>
          <p:cNvPr id="350215" name="Slide Number Placeholder 3"/>
          <p:cNvSpPr>
            <a:spLocks noGrp="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fld id="{6724595D-33AC-4D80-9C4E-2AC6147EC46E}" type="slidenum">
              <a:rPr lang="en-GB" altLang="en-US" sz="1200" smtClean="0">
                <a:solidFill>
                  <a:srgbClr val="000000"/>
                </a:solidFill>
              </a:rPr>
              <a:pPr eaLnBrk="1" hangingPunct="1"/>
              <a:t>290</a:t>
            </a:fld>
            <a:endParaRPr lang="en-GB" altLang="en-US" sz="1200" smtClean="0">
              <a:solidFill>
                <a:srgbClr val="000000"/>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290</a:t>
            </a:fld>
            <a:endParaRPr lang="en-GB" altLang="en-US" sz="1600" b="1" dirty="0" smtClean="0">
              <a:solidFill>
                <a:srgbClr val="000000"/>
              </a:solidFill>
            </a:endParaRPr>
          </a:p>
        </p:txBody>
      </p:sp>
      <p:sp>
        <p:nvSpPr>
          <p:cNvPr id="10" name="ZoneTexte 9"/>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2058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ZoneTexte 12"/>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Slide Number Placeholder 1"/>
          <p:cNvSpPr txBox="1">
            <a:spLocks noGrp="1"/>
          </p:cNvSpPr>
          <p:nvPr/>
        </p:nvSpPr>
        <p:spPr bwMode="auto">
          <a:xfrm>
            <a:off x="8001000" y="6629400"/>
            <a:ext cx="11430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10297246-136D-4AE3-BBA9-37C5EBE97312}" type="slidenum">
              <a:rPr lang="en-GB" altLang="en-US" sz="1200">
                <a:solidFill>
                  <a:srgbClr val="000000"/>
                </a:solidFill>
                <a:ea typeface="BatangChe" pitchFamily="49" charset="-127"/>
              </a:rPr>
              <a:pPr algn="r" eaLnBrk="1" hangingPunct="1"/>
              <a:t>291</a:t>
            </a:fld>
            <a:endParaRPr lang="en-GB" altLang="en-US" sz="1200">
              <a:solidFill>
                <a:srgbClr val="000000"/>
              </a:solidFill>
              <a:ea typeface="BatangChe" pitchFamily="49" charset="-127"/>
            </a:endParaRPr>
          </a:p>
        </p:txBody>
      </p:sp>
      <p:sp>
        <p:nvSpPr>
          <p:cNvPr id="6" name="ZoneTexte 5"/>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291</a:t>
            </a:fld>
            <a:endParaRPr lang="en-GB" altLang="en-US" sz="1600" b="1" dirty="0" smtClean="0">
              <a:solidFill>
                <a:srgbClr val="000000"/>
              </a:solidFill>
            </a:endParaRPr>
          </a:p>
        </p:txBody>
      </p:sp>
      <p:sp>
        <p:nvSpPr>
          <p:cNvPr id="12" name="Rectangle 2"/>
          <p:cNvSpPr>
            <a:spLocks noChangeArrowheads="1"/>
          </p:cNvSpPr>
          <p:nvPr/>
        </p:nvSpPr>
        <p:spPr bwMode="auto">
          <a:xfrm>
            <a:off x="152400" y="1295400"/>
            <a:ext cx="8686800" cy="5355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fontAlgn="base">
              <a:spcBef>
                <a:spcPct val="0"/>
              </a:spcBef>
              <a:spcAft>
                <a:spcPct val="0"/>
              </a:spcAft>
              <a:buFont typeface="Wingdings" pitchFamily="2" charset="2"/>
              <a:buNone/>
            </a:pPr>
            <a:r>
              <a:rPr lang="fr-FR" sz="1900" b="1" dirty="0" smtClean="0">
                <a:solidFill>
                  <a:srgbClr val="1105FF"/>
                </a:solidFill>
                <a:latin typeface="Calibri" panose="020F0502020204030204" pitchFamily="34" charset="0"/>
              </a:rPr>
              <a:t>La </a:t>
            </a:r>
            <a:r>
              <a:rPr lang="fr-FR" sz="1900" b="1" dirty="0">
                <a:solidFill>
                  <a:srgbClr val="1105FF"/>
                </a:solidFill>
                <a:latin typeface="Calibri" panose="020F0502020204030204" pitchFamily="34" charset="0"/>
              </a:rPr>
              <a:t>SSR et les DDR sont totalement </a:t>
            </a:r>
            <a:r>
              <a:rPr lang="fr-FR" sz="1900" b="1" dirty="0" smtClean="0">
                <a:solidFill>
                  <a:srgbClr val="1105FF"/>
                </a:solidFill>
                <a:latin typeface="Calibri" panose="020F0502020204030204" pitchFamily="34" charset="0"/>
              </a:rPr>
              <a:t>interconnectés : </a:t>
            </a:r>
            <a:endParaRPr lang="en-GB" altLang="en-US" sz="1900" b="1" dirty="0">
              <a:solidFill>
                <a:srgbClr val="1105FF"/>
              </a:solidFill>
              <a:latin typeface="Calibri" pitchFamily="34" charset="0"/>
              <a:ea typeface="BatangChe" pitchFamily="49" charset="-127"/>
            </a:endParaRPr>
          </a:p>
          <a:p>
            <a:pPr fontAlgn="base">
              <a:spcBef>
                <a:spcPct val="0"/>
              </a:spcBef>
              <a:spcAft>
                <a:spcPct val="0"/>
              </a:spcAft>
              <a:buFont typeface="Wingdings" pitchFamily="2" charset="2"/>
              <a:buNone/>
            </a:pPr>
            <a:endParaRPr lang="en-GB" altLang="en-US" sz="1900" b="1" dirty="0">
              <a:solidFill>
                <a:srgbClr val="000000"/>
              </a:solidFill>
              <a:latin typeface="Calibri" pitchFamily="34" charset="0"/>
              <a:ea typeface="BatangChe" pitchFamily="49" charset="-127"/>
            </a:endParaRPr>
          </a:p>
          <a:p>
            <a:pPr fontAlgn="base">
              <a:spcBef>
                <a:spcPct val="0"/>
              </a:spcBef>
              <a:spcAft>
                <a:spcPct val="0"/>
              </a:spcAft>
              <a:buFont typeface="Wingdings" pitchFamily="2" charset="2"/>
              <a:buChar char="§"/>
            </a:pPr>
            <a:r>
              <a:rPr lang="en-US" altLang="en-US" sz="1900" b="1" dirty="0">
                <a:solidFill>
                  <a:srgbClr val="000000"/>
                </a:solidFill>
                <a:latin typeface="Calibri" pitchFamily="34" charset="0"/>
                <a:ea typeface="BatangChe" pitchFamily="49" charset="-127"/>
              </a:rPr>
              <a:t> </a:t>
            </a:r>
            <a:r>
              <a:rPr lang="fr-FR" sz="1900" b="1" dirty="0">
                <a:latin typeface="Calibri" panose="020F0502020204030204" pitchFamily="34" charset="0"/>
              </a:rPr>
              <a:t>Le processus DDR aide la SSR en intégrant les ex-combattants aux nouvelles forces de sécurité et à la société civile</a:t>
            </a:r>
            <a:r>
              <a:rPr lang="en-US" altLang="en-US" sz="1900" b="1" dirty="0" smtClean="0">
                <a:solidFill>
                  <a:srgbClr val="000000"/>
                </a:solidFill>
                <a:latin typeface="Calibri" pitchFamily="34" charset="0"/>
                <a:ea typeface="BatangChe" pitchFamily="49" charset="-127"/>
              </a:rPr>
              <a:t/>
            </a:r>
            <a:br>
              <a:rPr lang="en-US" altLang="en-US" sz="1900" b="1" dirty="0" smtClean="0">
                <a:solidFill>
                  <a:srgbClr val="000000"/>
                </a:solidFill>
                <a:latin typeface="Calibri" pitchFamily="34" charset="0"/>
                <a:ea typeface="BatangChe" pitchFamily="49" charset="-127"/>
              </a:rPr>
            </a:br>
            <a:endParaRPr lang="en-US" altLang="en-US" sz="1900" b="1" dirty="0">
              <a:solidFill>
                <a:srgbClr val="000000"/>
              </a:solidFill>
              <a:latin typeface="Calibri" pitchFamily="34" charset="0"/>
              <a:ea typeface="BatangChe" pitchFamily="49" charset="-127"/>
            </a:endParaRPr>
          </a:p>
          <a:p>
            <a:pPr fontAlgn="base">
              <a:spcBef>
                <a:spcPct val="0"/>
              </a:spcBef>
              <a:spcAft>
                <a:spcPct val="0"/>
              </a:spcAft>
              <a:buFont typeface="Wingdings" pitchFamily="2" charset="2"/>
              <a:buChar char="§"/>
            </a:pPr>
            <a:r>
              <a:rPr lang="en-US" altLang="en-US" sz="1900" b="1" dirty="0">
                <a:solidFill>
                  <a:srgbClr val="000000"/>
                </a:solidFill>
                <a:latin typeface="Calibri" pitchFamily="34" charset="0"/>
                <a:ea typeface="BatangChe" pitchFamily="49" charset="-127"/>
              </a:rPr>
              <a:t> </a:t>
            </a:r>
            <a:r>
              <a:rPr lang="fr-FR" sz="1900" b="1" dirty="0">
                <a:latin typeface="Calibri" panose="020F0502020204030204" pitchFamily="34" charset="0"/>
              </a:rPr>
              <a:t>La SSR aide le processus DDR en le renforçant et en prévenant un retour à la violence</a:t>
            </a:r>
            <a:r>
              <a:rPr lang="en-US" altLang="en-US" sz="1900" b="1" dirty="0">
                <a:solidFill>
                  <a:srgbClr val="000000"/>
                </a:solidFill>
                <a:latin typeface="Calibri" pitchFamily="34" charset="0"/>
                <a:ea typeface="BatangChe" pitchFamily="49" charset="-127"/>
              </a:rPr>
              <a:t/>
            </a:r>
            <a:br>
              <a:rPr lang="en-US" altLang="en-US" sz="1900" b="1" dirty="0">
                <a:solidFill>
                  <a:srgbClr val="000000"/>
                </a:solidFill>
                <a:latin typeface="Calibri" pitchFamily="34" charset="0"/>
                <a:ea typeface="BatangChe" pitchFamily="49" charset="-127"/>
              </a:rPr>
            </a:br>
            <a:endParaRPr lang="en-US" altLang="en-US" sz="1900" b="1" dirty="0">
              <a:solidFill>
                <a:srgbClr val="000000"/>
              </a:solidFill>
              <a:latin typeface="Calibri" pitchFamily="34" charset="0"/>
              <a:ea typeface="BatangChe" pitchFamily="49" charset="-127"/>
            </a:endParaRPr>
          </a:p>
          <a:p>
            <a:pPr fontAlgn="base">
              <a:spcBef>
                <a:spcPct val="0"/>
              </a:spcBef>
              <a:spcAft>
                <a:spcPct val="0"/>
              </a:spcAft>
              <a:buFont typeface="Wingdings" pitchFamily="2" charset="2"/>
              <a:buChar char="§"/>
            </a:pPr>
            <a:r>
              <a:rPr lang="en-US" altLang="en-US" sz="1900" b="1" dirty="0">
                <a:solidFill>
                  <a:srgbClr val="000000"/>
                </a:solidFill>
                <a:latin typeface="Calibri" pitchFamily="34" charset="0"/>
                <a:ea typeface="BatangChe" pitchFamily="49" charset="-127"/>
              </a:rPr>
              <a:t> </a:t>
            </a:r>
            <a:r>
              <a:rPr lang="fr-FR" sz="1900" b="1" dirty="0">
                <a:latin typeface="Calibri" panose="020F0502020204030204" pitchFamily="34" charset="0"/>
              </a:rPr>
              <a:t>Le point d’intersection naturel est la phase de réintégration – qui contribue à une réussite à long terme</a:t>
            </a:r>
            <a:endParaRPr lang="en-US" altLang="en-US" sz="1900" b="1" dirty="0">
              <a:solidFill>
                <a:srgbClr val="000000"/>
              </a:solidFill>
              <a:latin typeface="Calibri" pitchFamily="34" charset="0"/>
              <a:ea typeface="BatangChe" pitchFamily="49" charset="-127"/>
            </a:endParaRPr>
          </a:p>
          <a:p>
            <a:pPr fontAlgn="base">
              <a:spcBef>
                <a:spcPct val="0"/>
              </a:spcBef>
              <a:spcAft>
                <a:spcPct val="0"/>
              </a:spcAft>
              <a:buFont typeface="Wingdings" pitchFamily="2" charset="2"/>
              <a:buChar char="§"/>
            </a:pPr>
            <a:endParaRPr lang="en-GB" altLang="en-US" sz="1900" b="1" dirty="0">
              <a:solidFill>
                <a:srgbClr val="000000"/>
              </a:solidFill>
              <a:latin typeface="Calibri" pitchFamily="34" charset="0"/>
              <a:ea typeface="BatangChe" pitchFamily="49" charset="-127"/>
            </a:endParaRPr>
          </a:p>
          <a:p>
            <a:pPr fontAlgn="base">
              <a:spcBef>
                <a:spcPct val="0"/>
              </a:spcBef>
              <a:spcAft>
                <a:spcPct val="0"/>
              </a:spcAft>
              <a:buFont typeface="Wingdings" pitchFamily="2" charset="2"/>
              <a:buChar char="§"/>
            </a:pPr>
            <a:r>
              <a:rPr lang="en-GB" altLang="en-US" sz="1900" b="1" dirty="0">
                <a:solidFill>
                  <a:srgbClr val="000000"/>
                </a:solidFill>
                <a:latin typeface="Calibri" pitchFamily="34" charset="0"/>
                <a:ea typeface="BatangChe" pitchFamily="49" charset="-127"/>
              </a:rPr>
              <a:t> </a:t>
            </a:r>
            <a:r>
              <a:rPr lang="fr-FR" sz="1900" b="1" dirty="0">
                <a:latin typeface="Calibri" panose="020F0502020204030204" pitchFamily="34" charset="0"/>
              </a:rPr>
              <a:t>Les processus DDR et SSR contribuent ensemble au développement :</a:t>
            </a:r>
            <a:endParaRPr lang="en-GB" altLang="en-US" sz="1900" b="1" dirty="0">
              <a:solidFill>
                <a:srgbClr val="000000"/>
              </a:solidFill>
              <a:latin typeface="Calibri" pitchFamily="34" charset="0"/>
              <a:ea typeface="BatangChe" pitchFamily="49" charset="-127"/>
            </a:endParaRPr>
          </a:p>
          <a:p>
            <a:pPr marL="892175" fontAlgn="base">
              <a:spcBef>
                <a:spcPct val="0"/>
              </a:spcBef>
              <a:spcAft>
                <a:spcPct val="0"/>
              </a:spcAft>
              <a:buFont typeface="Wingdings" pitchFamily="2" charset="2"/>
              <a:buNone/>
            </a:pPr>
            <a:r>
              <a:rPr lang="en-GB" altLang="en-US" sz="1900" b="1" dirty="0" smtClean="0">
                <a:solidFill>
                  <a:srgbClr val="000000"/>
                </a:solidFill>
                <a:latin typeface="Calibri" pitchFamily="34" charset="0"/>
                <a:ea typeface="BatangChe" pitchFamily="49" charset="-127"/>
              </a:rPr>
              <a:t>-  </a:t>
            </a:r>
            <a:r>
              <a:rPr lang="fr-FR" sz="1900" b="1" dirty="0" smtClean="0">
                <a:latin typeface="Calibri" panose="020F0502020204030204" pitchFamily="34" charset="0"/>
              </a:rPr>
              <a:t>en </a:t>
            </a:r>
            <a:r>
              <a:rPr lang="fr-FR" sz="1900" b="1" dirty="0">
                <a:latin typeface="Calibri" panose="020F0502020204030204" pitchFamily="34" charset="0"/>
              </a:rPr>
              <a:t>préservant les ressources et les infrastructures</a:t>
            </a:r>
            <a:endParaRPr lang="en-GB" altLang="en-US" sz="1900" b="1" dirty="0">
              <a:solidFill>
                <a:srgbClr val="000000"/>
              </a:solidFill>
              <a:latin typeface="Calibri" pitchFamily="34" charset="0"/>
              <a:ea typeface="BatangChe" pitchFamily="49" charset="-127"/>
            </a:endParaRPr>
          </a:p>
          <a:p>
            <a:pPr marL="892175" fontAlgn="base">
              <a:spcBef>
                <a:spcPct val="0"/>
              </a:spcBef>
              <a:spcAft>
                <a:spcPct val="0"/>
              </a:spcAft>
              <a:buFont typeface="Wingdings" pitchFamily="2" charset="2"/>
              <a:buNone/>
            </a:pPr>
            <a:r>
              <a:rPr lang="en-GB" altLang="en-US" sz="1900" b="1" dirty="0" smtClean="0">
                <a:solidFill>
                  <a:srgbClr val="000000"/>
                </a:solidFill>
                <a:latin typeface="Calibri" pitchFamily="34" charset="0"/>
                <a:ea typeface="BatangChe" pitchFamily="49" charset="-127"/>
              </a:rPr>
              <a:t>-  </a:t>
            </a:r>
            <a:r>
              <a:rPr lang="fr-FR" sz="1900" b="1" dirty="0" smtClean="0">
                <a:latin typeface="Calibri" panose="020F0502020204030204" pitchFamily="34" charset="0"/>
              </a:rPr>
              <a:t>en </a:t>
            </a:r>
            <a:r>
              <a:rPr lang="fr-FR" sz="1900" b="1" dirty="0">
                <a:latin typeface="Calibri" panose="020F0502020204030204" pitchFamily="34" charset="0"/>
              </a:rPr>
              <a:t>libérant et en gérant le travail</a:t>
            </a:r>
            <a:endParaRPr lang="en-GB" altLang="en-US" sz="1900" b="1" dirty="0">
              <a:solidFill>
                <a:srgbClr val="000000"/>
              </a:solidFill>
              <a:latin typeface="Calibri" pitchFamily="34" charset="0"/>
              <a:ea typeface="BatangChe" pitchFamily="49" charset="-127"/>
            </a:endParaRPr>
          </a:p>
          <a:p>
            <a:pPr marL="892175" fontAlgn="base">
              <a:spcBef>
                <a:spcPct val="0"/>
              </a:spcBef>
              <a:spcAft>
                <a:spcPct val="0"/>
              </a:spcAft>
              <a:buFont typeface="Wingdings" pitchFamily="2" charset="2"/>
              <a:buNone/>
              <a:tabLst>
                <a:tab pos="1074738" algn="l"/>
              </a:tabLst>
            </a:pPr>
            <a:r>
              <a:rPr lang="en-GB" altLang="en-US" sz="1900" b="1" dirty="0" smtClean="0">
                <a:solidFill>
                  <a:srgbClr val="000000"/>
                </a:solidFill>
                <a:latin typeface="Calibri" pitchFamily="34" charset="0"/>
                <a:ea typeface="BatangChe" pitchFamily="49" charset="-127"/>
              </a:rPr>
              <a:t>-  </a:t>
            </a:r>
            <a:r>
              <a:rPr lang="fr-FR" sz="1900" b="1" dirty="0" smtClean="0">
                <a:latin typeface="Calibri" panose="020F0502020204030204" pitchFamily="34" charset="0"/>
              </a:rPr>
              <a:t>en </a:t>
            </a:r>
            <a:r>
              <a:rPr lang="fr-FR" sz="1900" b="1" dirty="0">
                <a:latin typeface="Calibri" panose="020F0502020204030204" pitchFamily="34" charset="0"/>
              </a:rPr>
              <a:t>soutenant la réconciliation, qui, à son tour, encourage les </a:t>
            </a:r>
            <a:br>
              <a:rPr lang="fr-FR" sz="1900" b="1" dirty="0">
                <a:latin typeface="Calibri" panose="020F0502020204030204" pitchFamily="34" charset="0"/>
              </a:rPr>
            </a:br>
            <a:r>
              <a:rPr lang="fr-FR" sz="1900" b="1" dirty="0">
                <a:latin typeface="Calibri" panose="020F0502020204030204" pitchFamily="34" charset="0"/>
              </a:rPr>
              <a:t>	investissements</a:t>
            </a:r>
            <a:endParaRPr lang="en-GB" altLang="en-US" sz="1900" b="1" dirty="0">
              <a:solidFill>
                <a:srgbClr val="000000"/>
              </a:solidFill>
              <a:latin typeface="Calibri" pitchFamily="34" charset="0"/>
              <a:ea typeface="BatangChe" pitchFamily="49" charset="-127"/>
            </a:endParaRPr>
          </a:p>
          <a:p>
            <a:pPr marL="1074738" indent="-182563" fontAlgn="base">
              <a:spcBef>
                <a:spcPct val="0"/>
              </a:spcBef>
              <a:spcAft>
                <a:spcPct val="0"/>
              </a:spcAft>
              <a:buFont typeface="Wingdings" pitchFamily="2" charset="2"/>
              <a:buNone/>
            </a:pPr>
            <a:r>
              <a:rPr lang="en-GB" altLang="en-US" sz="1900" b="1" dirty="0" smtClean="0">
                <a:solidFill>
                  <a:srgbClr val="000000"/>
                </a:solidFill>
                <a:latin typeface="Calibri" pitchFamily="34" charset="0"/>
                <a:ea typeface="BatangChe" pitchFamily="49" charset="-127"/>
              </a:rPr>
              <a:t>-  </a:t>
            </a:r>
            <a:r>
              <a:rPr lang="fr-FR" sz="1900" b="1" dirty="0">
                <a:latin typeface="Calibri" panose="020F0502020204030204" pitchFamily="34" charset="0"/>
              </a:rPr>
              <a:t>en défendant les intérêts des femmes, des minorités, des </a:t>
            </a:r>
            <a:r>
              <a:rPr lang="fr-FR" sz="1900" b="1" dirty="0" smtClean="0">
                <a:latin typeface="Calibri" panose="020F0502020204030204" pitchFamily="34" charset="0"/>
              </a:rPr>
              <a:t>ex-enfants </a:t>
            </a:r>
            <a:r>
              <a:rPr lang="fr-FR" sz="1900" b="1" dirty="0">
                <a:latin typeface="Calibri" panose="020F0502020204030204" pitchFamily="34" charset="0"/>
              </a:rPr>
              <a:t>soldats, etc.</a:t>
            </a:r>
            <a:endParaRPr lang="en-GB" altLang="en-US" sz="1900" b="1" dirty="0">
              <a:solidFill>
                <a:srgbClr val="000000"/>
              </a:solidFill>
              <a:latin typeface="Calibri" pitchFamily="34" charset="0"/>
              <a:ea typeface="BatangChe" pitchFamily="49" charset="-127"/>
            </a:endParaRPr>
          </a:p>
        </p:txBody>
      </p:sp>
      <p:sp>
        <p:nvSpPr>
          <p:cNvPr id="13" name="Rectangle 3"/>
          <p:cNvSpPr>
            <a:spLocks noChangeArrowheads="1"/>
          </p:cNvSpPr>
          <p:nvPr/>
        </p:nvSpPr>
        <p:spPr bwMode="auto">
          <a:xfrm>
            <a:off x="2775946" y="828675"/>
            <a:ext cx="3536546" cy="46166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fontAlgn="base">
              <a:spcBef>
                <a:spcPct val="0"/>
              </a:spcBef>
              <a:spcAft>
                <a:spcPct val="0"/>
              </a:spcAft>
            </a:pPr>
            <a:r>
              <a:rPr lang="fr-CH" sz="2400" b="1" dirty="0"/>
              <a:t>Le « noyau » SSR-DDR</a:t>
            </a:r>
            <a:endParaRPr lang="en-GB" altLang="en-US" sz="2400" b="1" dirty="0">
              <a:solidFill>
                <a:srgbClr val="000000"/>
              </a:solidFill>
              <a:latin typeface="Calibri" pitchFamily="34" charset="0"/>
              <a:ea typeface="BatangChe" pitchFamily="49" charset="-127"/>
              <a:cs typeface="Arial" pitchFamily="34" charset="0"/>
            </a:endParaRPr>
          </a:p>
        </p:txBody>
      </p:sp>
      <p:sp>
        <p:nvSpPr>
          <p:cNvPr id="14" name="Rectangle 10"/>
          <p:cNvSpPr>
            <a:spLocks noChangeArrowheads="1"/>
          </p:cNvSpPr>
          <p:nvPr/>
        </p:nvSpPr>
        <p:spPr bwMode="auto">
          <a:xfrm>
            <a:off x="396684" y="304800"/>
            <a:ext cx="8269188"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fontAlgn="base">
              <a:spcBef>
                <a:spcPct val="0"/>
              </a:spcBef>
              <a:spcAft>
                <a:spcPct val="0"/>
              </a:spcAft>
            </a:pPr>
            <a:r>
              <a:rPr lang="fr-CH" sz="2600" b="1" dirty="0" smtClean="0"/>
              <a:t>APPUI DE LA CIMIC-NU AUX PROCESSUS DE SSR ET DE DDR</a:t>
            </a:r>
            <a:endParaRPr lang="en-GB" altLang="en-US" sz="2600" b="1" dirty="0">
              <a:solidFill>
                <a:srgbClr val="000000"/>
              </a:solidFill>
              <a:latin typeface="Calibri" pitchFamily="34" charset="0"/>
              <a:cs typeface="Arial" pitchFamily="34" charset="0"/>
            </a:endParaRPr>
          </a:p>
        </p:txBody>
      </p:sp>
      <p:sp>
        <p:nvSpPr>
          <p:cNvPr id="10" name="ZoneTexte 9"/>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p:cNvSpPr txBox="1">
            <a:spLocks noChangeArrowheads="1"/>
          </p:cNvSpPr>
          <p:nvPr/>
        </p:nvSpPr>
        <p:spPr bwMode="auto">
          <a:xfrm>
            <a:off x="76200" y="1600200"/>
            <a:ext cx="8839200" cy="4038600"/>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r>
              <a:rPr lang="fr-FR" sz="1900" b="1" kern="0" dirty="0" smtClean="0">
                <a:latin typeface="Calibri" panose="020F0502020204030204" pitchFamily="34" charset="0"/>
              </a:rPr>
              <a:t>Sécurité des lieux de désarmement, de démobilisation et de réintégration (DDR)</a:t>
            </a:r>
            <a:endParaRPr lang="fr-CH" sz="1900" kern="0" dirty="0" smtClean="0">
              <a:latin typeface="Calibri" panose="020F0502020204030204" pitchFamily="34" charset="0"/>
            </a:endParaRPr>
          </a:p>
          <a:p>
            <a:r>
              <a:rPr lang="fr-FR" sz="1900" b="1" kern="0" dirty="0" smtClean="0">
                <a:latin typeface="Calibri" panose="020F0502020204030204" pitchFamily="34" charset="0"/>
              </a:rPr>
              <a:t>Collecte d’informations (analyses conjointes)</a:t>
            </a:r>
            <a:endParaRPr lang="fr-CH" sz="1900" kern="0" dirty="0" smtClean="0">
              <a:latin typeface="Calibri" panose="020F0502020204030204" pitchFamily="34" charset="0"/>
            </a:endParaRPr>
          </a:p>
          <a:p>
            <a:r>
              <a:rPr lang="fr-FR" sz="1900" b="1" kern="0" dirty="0" smtClean="0">
                <a:latin typeface="Calibri" panose="020F0502020204030204" pitchFamily="34" charset="0"/>
              </a:rPr>
              <a:t>Diffusion des informations</a:t>
            </a:r>
            <a:endParaRPr lang="fr-CH" sz="1900" kern="0" dirty="0" smtClean="0">
              <a:latin typeface="Calibri" panose="020F0502020204030204" pitchFamily="34" charset="0"/>
            </a:endParaRPr>
          </a:p>
          <a:p>
            <a:r>
              <a:rPr lang="fr-FR" sz="1900" b="1" kern="0" dirty="0" smtClean="0">
                <a:latin typeface="Calibri" panose="020F0502020204030204" pitchFamily="34" charset="0"/>
              </a:rPr>
              <a:t>Enregistrement des ex-combattants</a:t>
            </a:r>
            <a:endParaRPr lang="fr-CH" sz="1900" kern="0" dirty="0" smtClean="0">
              <a:latin typeface="Calibri" panose="020F0502020204030204" pitchFamily="34" charset="0"/>
            </a:endParaRPr>
          </a:p>
          <a:p>
            <a:r>
              <a:rPr lang="fr-FR" sz="1900" b="1" kern="0" dirty="0" smtClean="0">
                <a:latin typeface="Calibri" panose="020F0502020204030204" pitchFamily="34" charset="0"/>
              </a:rPr>
              <a:t>Expertise des armes et des munitions</a:t>
            </a:r>
            <a:endParaRPr lang="fr-CH" sz="1900" kern="0" dirty="0" smtClean="0">
              <a:latin typeface="Calibri" panose="020F0502020204030204" pitchFamily="34" charset="0"/>
            </a:endParaRPr>
          </a:p>
          <a:p>
            <a:r>
              <a:rPr lang="fr-FR" sz="1900" b="1" kern="0" dirty="0" smtClean="0">
                <a:latin typeface="Calibri" panose="020F0502020204030204" pitchFamily="34" charset="0"/>
              </a:rPr>
              <a:t>Appui logistique</a:t>
            </a:r>
            <a:endParaRPr lang="fr-CH" sz="1900" kern="0" dirty="0" smtClean="0">
              <a:latin typeface="Calibri" panose="020F0502020204030204" pitchFamily="34" charset="0"/>
            </a:endParaRPr>
          </a:p>
          <a:p>
            <a:r>
              <a:rPr lang="fr-FR" sz="1900" b="1" kern="0" dirty="0" smtClean="0">
                <a:latin typeface="Calibri" panose="020F0502020204030204" pitchFamily="34" charset="0"/>
              </a:rPr>
              <a:t>Analyses conjointes des groupes armés (notamment « évaluations des zones de tension », en collaboration avec la Cellule d’analyse conjointe de la Mission – JMAC; gestion harmonisée des bases de données)</a:t>
            </a:r>
            <a:endParaRPr lang="fr-CH" sz="1900" kern="0" dirty="0" smtClean="0">
              <a:latin typeface="Calibri" panose="020F0502020204030204" pitchFamily="34" charset="0"/>
            </a:endParaRPr>
          </a:p>
          <a:p>
            <a:r>
              <a:rPr lang="fr-FR" sz="1900" b="1" kern="0" dirty="0" smtClean="0">
                <a:latin typeface="Calibri" panose="020F0502020204030204" pitchFamily="34" charset="0"/>
              </a:rPr>
              <a:t>Élaboration conjointe des Procédures opérationnelles permanentes – </a:t>
            </a:r>
            <a:r>
              <a:rPr lang="fr-FR" sz="1900" b="1" kern="0" dirty="0" err="1" smtClean="0">
                <a:latin typeface="Calibri" panose="020F0502020204030204" pitchFamily="34" charset="0"/>
              </a:rPr>
              <a:t>SOPs</a:t>
            </a:r>
            <a:r>
              <a:rPr lang="fr-FR" sz="1900" b="1" kern="0" dirty="0" smtClean="0">
                <a:latin typeface="Calibri" panose="020F0502020204030204" pitchFamily="34" charset="0"/>
              </a:rPr>
              <a:t> – relatives aux opérations de DDR</a:t>
            </a:r>
            <a:endParaRPr lang="fr-CH" sz="1900" kern="0" dirty="0" smtClean="0">
              <a:latin typeface="Calibri" panose="020F0502020204030204" pitchFamily="34" charset="0"/>
            </a:endParaRPr>
          </a:p>
          <a:p>
            <a:r>
              <a:rPr lang="fr-FR" sz="1900" b="1" kern="0" dirty="0" smtClean="0">
                <a:latin typeface="Calibri" panose="020F0502020204030204" pitchFamily="34" charset="0"/>
              </a:rPr>
              <a:t>Reconnaissance/patrouilles conjointes avec le personnel civil chargé du processus DDR</a:t>
            </a:r>
            <a:endParaRPr lang="en-US" altLang="en-US" sz="1900" b="1" kern="0" dirty="0" smtClean="0">
              <a:latin typeface="Calibri" pitchFamily="34" charset="0"/>
            </a:endParaRPr>
          </a:p>
          <a:p>
            <a:pPr>
              <a:lnSpc>
                <a:spcPct val="60000"/>
              </a:lnSpc>
            </a:pPr>
            <a:endParaRPr lang="en-US" altLang="en-US" sz="1900" b="1" kern="0" dirty="0" smtClean="0">
              <a:latin typeface="Calibri" pitchFamily="34" charset="0"/>
            </a:endParaRPr>
          </a:p>
          <a:p>
            <a:pPr>
              <a:lnSpc>
                <a:spcPct val="60000"/>
              </a:lnSpc>
            </a:pPr>
            <a:endParaRPr lang="en-GB" altLang="en-US" sz="1900" b="1" kern="0" dirty="0" smtClean="0">
              <a:latin typeface="Calibri" pitchFamily="34" charset="0"/>
            </a:endParaRPr>
          </a:p>
        </p:txBody>
      </p:sp>
      <p:sp>
        <p:nvSpPr>
          <p:cNvPr id="11" name="Text Box 7"/>
          <p:cNvSpPr txBox="1">
            <a:spLocks noChangeArrowheads="1"/>
          </p:cNvSpPr>
          <p:nvPr/>
        </p:nvSpPr>
        <p:spPr bwMode="auto">
          <a:xfrm>
            <a:off x="539552" y="904875"/>
            <a:ext cx="8064896" cy="46166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fontAlgn="base" hangingPunct="1">
              <a:spcBef>
                <a:spcPct val="50000"/>
              </a:spcBef>
              <a:spcAft>
                <a:spcPct val="0"/>
              </a:spcAft>
            </a:pPr>
            <a:r>
              <a:rPr lang="fr-FR" sz="2400" b="1" dirty="0" smtClean="0"/>
              <a:t>CONTRIBUTION DES MILITAIRES AUX PROCESSUS DDR ET SSR</a:t>
            </a:r>
            <a:endParaRPr lang="en-US" altLang="en-US" sz="2400" b="1" dirty="0">
              <a:solidFill>
                <a:srgbClr val="000000"/>
              </a:solidFill>
            </a:endParaRPr>
          </a:p>
        </p:txBody>
      </p:sp>
      <p:sp>
        <p:nvSpPr>
          <p:cNvPr id="12" name="Rectangle 10"/>
          <p:cNvSpPr>
            <a:spLocks noChangeArrowheads="1"/>
          </p:cNvSpPr>
          <p:nvPr/>
        </p:nvSpPr>
        <p:spPr bwMode="auto">
          <a:xfrm>
            <a:off x="450553" y="304800"/>
            <a:ext cx="826918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fr-CH" sz="2600" b="1" dirty="0" smtClean="0"/>
              <a:t>APPUI DE LA CIMIC-NU AUX PROCESSUS DE SSR ET DE DDR</a:t>
            </a:r>
            <a:endParaRPr lang="en-GB" altLang="en-US" sz="2600" b="1" dirty="0">
              <a:solidFill>
                <a:srgbClr val="000000"/>
              </a:solidFill>
              <a:latin typeface="Calibri" pitchFamily="34" charset="0"/>
              <a:cs typeface="Arial" pitchFamily="34" charset="0"/>
            </a:endParaRPr>
          </a:p>
        </p:txBody>
      </p:sp>
      <p:sp>
        <p:nvSpPr>
          <p:cNvPr id="14"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292</a:t>
            </a:fld>
            <a:endParaRPr lang="en-GB" altLang="en-US" sz="1600" b="1" dirty="0" smtClean="0">
              <a:solidFill>
                <a:srgbClr val="000000"/>
              </a:solidFill>
            </a:endParaRPr>
          </a:p>
        </p:txBody>
      </p:sp>
      <p:sp>
        <p:nvSpPr>
          <p:cNvPr id="15" name="ZoneTexte 14"/>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6" name="ZoneTexte 15"/>
          <p:cNvSpPr txBox="1"/>
          <p:nvPr/>
        </p:nvSpPr>
        <p:spPr>
          <a:xfrm flipH="1">
            <a:off x="292058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3" name="Rectangle 4"/>
          <p:cNvSpPr>
            <a:spLocks noChangeArrowheads="1"/>
          </p:cNvSpPr>
          <p:nvPr/>
        </p:nvSpPr>
        <p:spPr bwMode="auto">
          <a:xfrm>
            <a:off x="228600" y="1670050"/>
            <a:ext cx="8686800" cy="4524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FF"/>
              </a:buClr>
              <a:buFont typeface="Wingdings" pitchFamily="2" charset="2"/>
              <a:buChar char="ü"/>
            </a:pPr>
            <a:r>
              <a:rPr lang="en-US" altLang="en-US" sz="2400" b="1" dirty="0">
                <a:solidFill>
                  <a:srgbClr val="000000"/>
                </a:solidFill>
              </a:rPr>
              <a:t> </a:t>
            </a:r>
            <a:r>
              <a:rPr lang="fr-FR" sz="2400" b="1" dirty="0"/>
              <a:t>Favoriser des relations saines entre civils et militaires au sein de la société civile</a:t>
            </a:r>
            <a:endParaRPr lang="en-GB" altLang="en-US" sz="2400" b="1" dirty="0">
              <a:solidFill>
                <a:srgbClr val="000000"/>
              </a:solidFill>
            </a:endParaRPr>
          </a:p>
          <a:p>
            <a:pPr eaLnBrk="1" hangingPunct="1">
              <a:buClr>
                <a:srgbClr val="0000FF"/>
              </a:buClr>
              <a:buFont typeface="Wingdings" pitchFamily="2" charset="2"/>
              <a:buChar char="ü"/>
            </a:pPr>
            <a:endParaRPr lang="en-US" altLang="en-US" sz="2400" b="1" dirty="0">
              <a:solidFill>
                <a:srgbClr val="000000"/>
              </a:solidFill>
            </a:endParaRPr>
          </a:p>
          <a:p>
            <a:pPr eaLnBrk="1" hangingPunct="1">
              <a:buClr>
                <a:srgbClr val="0000FF"/>
              </a:buClr>
              <a:buFont typeface="Wingdings" pitchFamily="2" charset="2"/>
              <a:buChar char="ü"/>
            </a:pPr>
            <a:r>
              <a:rPr lang="en-US" altLang="en-US" sz="2400" b="1" dirty="0">
                <a:solidFill>
                  <a:srgbClr val="000000"/>
                </a:solidFill>
              </a:rPr>
              <a:t> </a:t>
            </a:r>
            <a:r>
              <a:rPr lang="fr-FR" sz="2400" b="1" dirty="0"/>
              <a:t>Contribuer à la légitimité des institutions de sécurité nationales dans la société civile, et promouvoir le dialogue </a:t>
            </a:r>
            <a:r>
              <a:rPr lang="fr-FR" sz="2400" b="1" dirty="0" err="1"/>
              <a:t>civilo</a:t>
            </a:r>
            <a:r>
              <a:rPr lang="fr-FR" sz="2400" b="1" dirty="0"/>
              <a:t>-militaire</a:t>
            </a:r>
            <a:endParaRPr lang="en-US" altLang="en-US" sz="2400" b="1" dirty="0">
              <a:solidFill>
                <a:srgbClr val="000000"/>
              </a:solidFill>
            </a:endParaRPr>
          </a:p>
          <a:p>
            <a:pPr eaLnBrk="1" hangingPunct="1">
              <a:buClr>
                <a:srgbClr val="0000FF"/>
              </a:buClr>
              <a:buFont typeface="Wingdings" pitchFamily="2" charset="2"/>
              <a:buChar char="ü"/>
            </a:pPr>
            <a:endParaRPr lang="en-US" altLang="en-US" sz="2400" b="1" dirty="0">
              <a:solidFill>
                <a:srgbClr val="000000"/>
              </a:solidFill>
            </a:endParaRPr>
          </a:p>
          <a:p>
            <a:pPr eaLnBrk="1" hangingPunct="1">
              <a:buClr>
                <a:srgbClr val="0000FF"/>
              </a:buClr>
              <a:buFont typeface="Wingdings" pitchFamily="2" charset="2"/>
              <a:buChar char="ü"/>
            </a:pPr>
            <a:r>
              <a:rPr lang="en-US" altLang="en-US" sz="2400" b="1" dirty="0">
                <a:solidFill>
                  <a:srgbClr val="000000"/>
                </a:solidFill>
              </a:rPr>
              <a:t> </a:t>
            </a:r>
            <a:r>
              <a:rPr lang="fr-FR" sz="2400" b="1" dirty="0"/>
              <a:t>Instaurer/Renforcer la confiance – entre l’ONU et le pays hôte</a:t>
            </a:r>
            <a:endParaRPr lang="en-US" altLang="en-US" sz="2400" b="1" dirty="0">
              <a:solidFill>
                <a:srgbClr val="000000"/>
              </a:solidFill>
            </a:endParaRPr>
          </a:p>
          <a:p>
            <a:pPr eaLnBrk="1" hangingPunct="1">
              <a:buClr>
                <a:srgbClr val="0000FF"/>
              </a:buClr>
              <a:buFont typeface="Wingdings" pitchFamily="2" charset="2"/>
              <a:buChar char="ü"/>
            </a:pPr>
            <a:endParaRPr lang="en-US" altLang="en-US" sz="2400" b="1" dirty="0">
              <a:solidFill>
                <a:srgbClr val="000000"/>
              </a:solidFill>
            </a:endParaRPr>
          </a:p>
          <a:p>
            <a:pPr eaLnBrk="1" hangingPunct="1">
              <a:buClr>
                <a:srgbClr val="0000FF"/>
              </a:buClr>
              <a:buFont typeface="Wingdings" pitchFamily="2" charset="2"/>
              <a:buChar char="ü"/>
            </a:pPr>
            <a:r>
              <a:rPr lang="en-US" altLang="en-US" sz="2400" b="1" dirty="0">
                <a:solidFill>
                  <a:srgbClr val="000000"/>
                </a:solidFill>
              </a:rPr>
              <a:t> </a:t>
            </a:r>
            <a:r>
              <a:rPr lang="fr-FR" sz="2400" b="1" dirty="0"/>
              <a:t>Promouvoir le Dialogue et la Réconciliation afin de faciliter le processus politique</a:t>
            </a:r>
            <a:endParaRPr lang="en-US" altLang="en-US" sz="2400" b="1" dirty="0">
              <a:solidFill>
                <a:srgbClr val="000000"/>
              </a:solidFill>
            </a:endParaRPr>
          </a:p>
          <a:p>
            <a:pPr eaLnBrk="1" hangingPunct="1">
              <a:buClr>
                <a:srgbClr val="0000FF"/>
              </a:buClr>
              <a:buFont typeface="Wingdings" pitchFamily="2" charset="2"/>
              <a:buChar char="ü"/>
            </a:pPr>
            <a:endParaRPr lang="en-US" altLang="en-US" sz="2400" b="1" dirty="0">
              <a:solidFill>
                <a:srgbClr val="000000"/>
              </a:solidFill>
            </a:endParaRPr>
          </a:p>
          <a:p>
            <a:pPr eaLnBrk="1" hangingPunct="1">
              <a:buClr>
                <a:srgbClr val="0000FF"/>
              </a:buClr>
              <a:buFont typeface="Wingdings" pitchFamily="2" charset="2"/>
              <a:buChar char="ü"/>
            </a:pPr>
            <a:r>
              <a:rPr lang="en-US" altLang="en-US" sz="2400" b="1" dirty="0">
                <a:solidFill>
                  <a:srgbClr val="000000"/>
                </a:solidFill>
              </a:rPr>
              <a:t> </a:t>
            </a:r>
            <a:r>
              <a:rPr lang="fr-FR" sz="2400" b="1" dirty="0"/>
              <a:t>« Unis dans l’action » (pour les deux processus – DDR et SSR)</a:t>
            </a:r>
            <a:endParaRPr lang="en-US" altLang="en-US" sz="2400" b="1" dirty="0">
              <a:solidFill>
                <a:srgbClr val="000000"/>
              </a:solidFill>
            </a:endParaRPr>
          </a:p>
        </p:txBody>
      </p:sp>
      <p:sp>
        <p:nvSpPr>
          <p:cNvPr id="353284" name="Rectangle 5"/>
          <p:cNvSpPr>
            <a:spLocks noChangeArrowheads="1"/>
          </p:cNvSpPr>
          <p:nvPr/>
        </p:nvSpPr>
        <p:spPr bwMode="auto">
          <a:xfrm>
            <a:off x="2421320" y="904875"/>
            <a:ext cx="4413388" cy="52322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2800" b="1" dirty="0"/>
              <a:t>Appui global de la CIMIC-NU</a:t>
            </a:r>
            <a:endParaRPr lang="en-GB" altLang="en-US" sz="2800" b="1" dirty="0">
              <a:solidFill>
                <a:srgbClr val="000000"/>
              </a:solidFill>
            </a:endParaRPr>
          </a:p>
        </p:txBody>
      </p:sp>
      <p:sp>
        <p:nvSpPr>
          <p:cNvPr id="353285" name="Rectangle 10"/>
          <p:cNvSpPr>
            <a:spLocks noChangeArrowheads="1"/>
          </p:cNvSpPr>
          <p:nvPr/>
        </p:nvSpPr>
        <p:spPr bwMode="auto">
          <a:xfrm>
            <a:off x="123965" y="304800"/>
            <a:ext cx="890301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CH" sz="2800" b="1" dirty="0"/>
              <a:t>APPUI DE LA CIMIC-NU AUX PROCESSUS DE SSR ET DE DDR</a:t>
            </a:r>
            <a:endParaRPr lang="en-GB" altLang="en-US" sz="2800" b="1" dirty="0">
              <a:solidFill>
                <a:srgbClr val="000000"/>
              </a:solidFill>
            </a:endParaRPr>
          </a:p>
        </p:txBody>
      </p:sp>
      <p:sp>
        <p:nvSpPr>
          <p:cNvPr id="7"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293</a:t>
            </a:fld>
            <a:endParaRPr lang="en-GB" altLang="en-US" sz="1600" b="1" dirty="0" smtClean="0">
              <a:solidFill>
                <a:srgbClr val="000000"/>
              </a:solidFill>
            </a:endParaRPr>
          </a:p>
        </p:txBody>
      </p:sp>
      <p:sp>
        <p:nvSpPr>
          <p:cNvPr id="8" name="ZoneTexte 7"/>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2058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7" name="Rectangle 2"/>
          <p:cNvSpPr>
            <a:spLocks noChangeArrowheads="1"/>
          </p:cNvSpPr>
          <p:nvPr/>
        </p:nvSpPr>
        <p:spPr bwMode="auto">
          <a:xfrm>
            <a:off x="228600" y="2208490"/>
            <a:ext cx="320684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tabLst>
                <a:tab pos="685800" algn="l"/>
              </a:tabLst>
              <a:defRPr sz="2000">
                <a:solidFill>
                  <a:schemeClr val="tx1"/>
                </a:solidFill>
                <a:latin typeface="Calibri" pitchFamily="34" charset="0"/>
                <a:cs typeface="Arial" pitchFamily="34" charset="0"/>
              </a:defRPr>
            </a:lvl1pPr>
            <a:lvl2pPr marL="742950" indent="-285750" eaLnBrk="0" hangingPunct="0">
              <a:tabLst>
                <a:tab pos="685800" algn="l"/>
              </a:tabLst>
              <a:defRPr sz="2000">
                <a:solidFill>
                  <a:schemeClr val="tx1"/>
                </a:solidFill>
                <a:latin typeface="Calibri" pitchFamily="34" charset="0"/>
                <a:cs typeface="Arial" pitchFamily="34" charset="0"/>
              </a:defRPr>
            </a:lvl2pPr>
            <a:lvl3pPr marL="1143000" indent="-228600" eaLnBrk="0" hangingPunct="0">
              <a:tabLst>
                <a:tab pos="685800" algn="l"/>
              </a:tabLst>
              <a:defRPr sz="2000">
                <a:solidFill>
                  <a:schemeClr val="tx1"/>
                </a:solidFill>
                <a:latin typeface="Calibri" pitchFamily="34" charset="0"/>
                <a:cs typeface="Arial" pitchFamily="34" charset="0"/>
              </a:defRPr>
            </a:lvl3pPr>
            <a:lvl4pPr marL="1600200" indent="-228600" eaLnBrk="0" hangingPunct="0">
              <a:tabLst>
                <a:tab pos="685800" algn="l"/>
              </a:tabLst>
              <a:defRPr sz="2000">
                <a:solidFill>
                  <a:schemeClr val="tx1"/>
                </a:solidFill>
                <a:latin typeface="Calibri" pitchFamily="34" charset="0"/>
                <a:cs typeface="Arial" pitchFamily="34" charset="0"/>
              </a:defRPr>
            </a:lvl4pPr>
            <a:lvl5pPr marL="2057400" indent="-228600" eaLnBrk="0" hangingPunct="0">
              <a:tabLst>
                <a:tab pos="6858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9pPr>
          </a:lstStyle>
          <a:p>
            <a:r>
              <a:rPr lang="en-GB" altLang="en-US" sz="1800" b="1" dirty="0" smtClean="0">
                <a:solidFill>
                  <a:srgbClr val="3366FF"/>
                </a:solidFill>
                <a:latin typeface="Arial" pitchFamily="34" charset="0"/>
                <a:cs typeface="Times New Roman" pitchFamily="18" charset="0"/>
              </a:rPr>
              <a:t>Temps </a:t>
            </a:r>
            <a:r>
              <a:rPr lang="en-GB" altLang="en-US" sz="1800" b="1" dirty="0" err="1" smtClean="0">
                <a:solidFill>
                  <a:srgbClr val="3366FF"/>
                </a:solidFill>
                <a:latin typeface="Arial" pitchFamily="34" charset="0"/>
                <a:cs typeface="Times New Roman" pitchFamily="18" charset="0"/>
              </a:rPr>
              <a:t>requis</a:t>
            </a:r>
            <a:r>
              <a:rPr lang="en-GB" altLang="en-US" sz="1800" b="1" dirty="0" smtClean="0">
                <a:solidFill>
                  <a:srgbClr val="3366FF"/>
                </a:solidFill>
                <a:latin typeface="Arial" pitchFamily="34" charset="0"/>
                <a:cs typeface="Times New Roman" pitchFamily="18" charset="0"/>
              </a:rPr>
              <a:t> : 20 minutes</a:t>
            </a:r>
            <a:r>
              <a:rPr lang="en-GB" altLang="en-US" sz="1800" dirty="0" smtClean="0">
                <a:solidFill>
                  <a:srgbClr val="000000"/>
                </a:solidFill>
                <a:latin typeface="Arial" pitchFamily="34" charset="0"/>
                <a:cs typeface="Times New Roman" pitchFamily="18" charset="0"/>
              </a:rPr>
              <a:t> </a:t>
            </a:r>
            <a:endParaRPr lang="en-GB" altLang="en-US" sz="2800" dirty="0">
              <a:solidFill>
                <a:srgbClr val="000000"/>
              </a:solidFill>
              <a:latin typeface="Arial" pitchFamily="34" charset="0"/>
            </a:endParaRPr>
          </a:p>
        </p:txBody>
      </p:sp>
      <p:sp>
        <p:nvSpPr>
          <p:cNvPr id="354308" name="Rectangle 3"/>
          <p:cNvSpPr>
            <a:spLocks noChangeArrowheads="1"/>
          </p:cNvSpPr>
          <p:nvPr/>
        </p:nvSpPr>
        <p:spPr bwMode="auto">
          <a:xfrm>
            <a:off x="1061521" y="914400"/>
            <a:ext cx="8003864" cy="8463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800" b="1" dirty="0">
                <a:solidFill>
                  <a:srgbClr val="1105FF"/>
                </a:solidFill>
              </a:rPr>
              <a:t>Activité d’apprentissage et débat</a:t>
            </a:r>
            <a:endParaRPr lang="en-GB" altLang="en-US" sz="2800" b="1" dirty="0">
              <a:solidFill>
                <a:srgbClr val="1105FF"/>
              </a:solidFill>
            </a:endParaRPr>
          </a:p>
          <a:p>
            <a:pPr eaLnBrk="1" hangingPunct="1">
              <a:buClr>
                <a:srgbClr val="FFFFFF"/>
              </a:buClr>
              <a:buSzPct val="80000"/>
              <a:buFont typeface="Wingdings" pitchFamily="2" charset="2"/>
              <a:buNone/>
            </a:pPr>
            <a:r>
              <a:rPr lang="fr-FR" sz="2100" b="1" dirty="0"/>
              <a:t>Les activités de la CIMIC-NU pouvant appuyer les processus SSR &amp; DDR</a:t>
            </a:r>
            <a:endParaRPr lang="en-GB" altLang="en-US" sz="2100" b="1" dirty="0">
              <a:solidFill>
                <a:srgbClr val="000000"/>
              </a:solidFill>
            </a:endParaRPr>
          </a:p>
        </p:txBody>
      </p:sp>
      <p:pic>
        <p:nvPicPr>
          <p:cNvPr id="354309" name="Picture 4" descr="learning activity symbols"/>
          <p:cNvPicPr>
            <a:picLocks noChangeAspect="1" noChangeArrowheads="1"/>
          </p:cNvPicPr>
          <p:nvPr/>
        </p:nvPicPr>
        <p:blipFill>
          <a:blip r:embed="rId3">
            <a:extLst>
              <a:ext uri="{28A0092B-C50C-407E-A947-70E740481C1C}">
                <a14:useLocalDpi xmlns:a14="http://schemas.microsoft.com/office/drawing/2010/main" val="0"/>
              </a:ext>
            </a:extLst>
          </a:blip>
          <a:srcRect r="93553"/>
          <a:stretch>
            <a:fillRect/>
          </a:stretch>
        </p:blipFill>
        <p:spPr bwMode="auto">
          <a:xfrm>
            <a:off x="309045" y="838200"/>
            <a:ext cx="752475"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9108" name="Group 20"/>
          <p:cNvGraphicFramePr>
            <a:graphicFrameLocks noGrp="1"/>
          </p:cNvGraphicFramePr>
          <p:nvPr>
            <p:ph idx="4294967295"/>
            <p:extLst>
              <p:ext uri="{D42A27DB-BD31-4B8C-83A1-F6EECF244321}">
                <p14:modId xmlns:p14="http://schemas.microsoft.com/office/powerpoint/2010/main" val="910039091"/>
              </p:ext>
            </p:extLst>
          </p:nvPr>
        </p:nvGraphicFramePr>
        <p:xfrm>
          <a:off x="457200" y="2743200"/>
          <a:ext cx="8229600" cy="2255838"/>
        </p:xfrm>
        <a:graphic>
          <a:graphicData uri="http://schemas.openxmlformats.org/drawingml/2006/table">
            <a:tbl>
              <a:tblPr/>
              <a:tblGrid>
                <a:gridCol w="1104900"/>
                <a:gridCol w="7124700"/>
              </a:tblGrid>
              <a:tr h="1524214">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dirty="0" smtClean="0">
                          <a:ln>
                            <a:noFill/>
                          </a:ln>
                          <a:solidFill>
                            <a:schemeClr val="tx1"/>
                          </a:solidFill>
                          <a:effectLst/>
                          <a:latin typeface="Calibri" pitchFamily="34" charset="0"/>
                        </a:rPr>
                        <a:t>5 minutes</a:t>
                      </a:r>
                    </a:p>
                  </a:txBody>
                  <a:tcPr marT="45726" marB="45726"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fr-FR" sz="1800" b="1" kern="1200" dirty="0" smtClean="0">
                          <a:solidFill>
                            <a:schemeClr val="tx1"/>
                          </a:solidFill>
                          <a:effectLst/>
                          <a:latin typeface="Calibri" panose="020F0502020204030204" pitchFamily="34" charset="0"/>
                          <a:ea typeface="+mn-ea"/>
                          <a:cs typeface="+mn-cs"/>
                        </a:rPr>
                        <a:t>Introduction à l’activité et instructions :</a:t>
                      </a:r>
                      <a:endParaRPr kumimoji="0" lang="en-GB" altLang="en-US" sz="1800" b="0" i="0"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fr-FR" sz="1800" b="1" kern="1200" dirty="0" smtClean="0">
                          <a:solidFill>
                            <a:schemeClr val="tx1"/>
                          </a:solidFill>
                          <a:effectLst/>
                          <a:latin typeface="Calibri" panose="020F0502020204030204" pitchFamily="34" charset="0"/>
                          <a:ea typeface="+mn-ea"/>
                          <a:cs typeface="+mn-cs"/>
                        </a:rPr>
                        <a:t>Identifier et élaborer les activités de la CIMIC-NU susceptibles d’appuyer les processus SSR &amp; DDR</a:t>
                      </a:r>
                      <a:endParaRPr kumimoji="0" lang="en-GB" altLang="en-US" sz="1800" b="1" i="0" u="none" strike="noStrike" cap="none" normalizeH="0" baseline="0" dirty="0" smtClean="0">
                        <a:ln>
                          <a:noFill/>
                        </a:ln>
                        <a:solidFill>
                          <a:schemeClr val="tx1"/>
                        </a:solidFill>
                        <a:effectLst/>
                        <a:latin typeface="Calibri" pitchFamily="34" charset="0"/>
                        <a:cs typeface="Times New Roman" pitchFamily="18" charset="0"/>
                      </a:endParaRPr>
                    </a:p>
                  </a:txBody>
                  <a:tcPr marT="45726" marB="457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65812">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1600" b="0" i="0" u="none" strike="noStrike" cap="none" normalizeH="0" baseline="0" dirty="0" smtClean="0">
                          <a:ln>
                            <a:noFill/>
                          </a:ln>
                          <a:solidFill>
                            <a:schemeClr val="tx1"/>
                          </a:solidFill>
                          <a:effectLst/>
                          <a:latin typeface="Calibri" pitchFamily="34" charset="0"/>
                          <a:cs typeface="Times New Roman" pitchFamily="18" charset="0"/>
                        </a:rPr>
                        <a:t>10 minutes</a:t>
                      </a:r>
                      <a:endParaRPr kumimoji="0" lang="en-GB" altLang="en-US" sz="1600" b="0" i="0" u="none" strike="noStrike" cap="none" normalizeH="0" baseline="0" dirty="0" smtClean="0">
                        <a:ln>
                          <a:noFill/>
                        </a:ln>
                        <a:solidFill>
                          <a:schemeClr val="tx1"/>
                        </a:solidFill>
                        <a:effectLst/>
                        <a:latin typeface="Calibri" pitchFamily="34" charset="0"/>
                      </a:endParaRPr>
                    </a:p>
                  </a:txBody>
                  <a:tcPr marT="45726" marB="45726"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fr-FR" sz="1800" b="0" kern="1200" dirty="0" smtClean="0">
                          <a:solidFill>
                            <a:schemeClr val="tx1"/>
                          </a:solidFill>
                          <a:effectLst/>
                          <a:latin typeface="Calibri" panose="020F0502020204030204" pitchFamily="34" charset="0"/>
                          <a:ea typeface="+mn-ea"/>
                          <a:cs typeface="+mn-cs"/>
                        </a:rPr>
                        <a:t>Débat en groupe et élaboration du projet</a:t>
                      </a:r>
                      <a:endParaRPr kumimoji="0" lang="en-GB" altLang="en-US" sz="1800" b="0" i="0" u="none" strike="noStrike" cap="none" normalizeH="0" baseline="0" dirty="0" smtClean="0">
                        <a:ln>
                          <a:noFill/>
                        </a:ln>
                        <a:solidFill>
                          <a:schemeClr val="tx1"/>
                        </a:solidFill>
                        <a:effectLst/>
                        <a:latin typeface="Calibri" pitchFamily="34" charset="0"/>
                      </a:endParaRPr>
                    </a:p>
                  </a:txBody>
                  <a:tcPr marT="45726" marB="457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65812">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n-US" sz="1700" b="0" i="0" u="none" strike="noStrike" cap="none" normalizeH="0" baseline="0" dirty="0" smtClean="0">
                          <a:ln>
                            <a:noFill/>
                          </a:ln>
                          <a:solidFill>
                            <a:schemeClr val="tx1"/>
                          </a:solidFill>
                          <a:effectLst/>
                          <a:latin typeface="Calibri" pitchFamily="34" charset="0"/>
                          <a:cs typeface="Times New Roman" pitchFamily="18" charset="0"/>
                        </a:rPr>
                        <a:t>5 minutes</a:t>
                      </a:r>
                      <a:endParaRPr kumimoji="0" lang="en-GB" altLang="en-US" sz="1700" b="0" i="0" u="none" strike="noStrike" cap="none" normalizeH="0" baseline="0" dirty="0" smtClean="0">
                        <a:ln>
                          <a:noFill/>
                        </a:ln>
                        <a:solidFill>
                          <a:schemeClr val="tx1"/>
                        </a:solidFill>
                        <a:effectLst/>
                        <a:latin typeface="Calibri" pitchFamily="34" charset="0"/>
                      </a:endParaRPr>
                    </a:p>
                  </a:txBody>
                  <a:tcPr marT="45726" marB="45726"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fr-FR" sz="1800" b="0" kern="1200" dirty="0" smtClean="0">
                          <a:solidFill>
                            <a:schemeClr val="tx1"/>
                          </a:solidFill>
                          <a:effectLst/>
                          <a:latin typeface="Calibri" panose="020F0502020204030204" pitchFamily="34" charset="0"/>
                          <a:ea typeface="+mn-ea"/>
                          <a:cs typeface="+mn-cs"/>
                        </a:rPr>
                        <a:t>Présentation en séance plénière</a:t>
                      </a:r>
                      <a:endParaRPr kumimoji="0" lang="en-GB" altLang="en-US" sz="1800" b="0" i="0" u="none" strike="noStrike" cap="none" normalizeH="0" baseline="0" dirty="0" smtClean="0">
                        <a:ln>
                          <a:noFill/>
                        </a:ln>
                        <a:solidFill>
                          <a:schemeClr val="tx1"/>
                        </a:solidFill>
                        <a:effectLst/>
                        <a:latin typeface="Calibri" pitchFamily="34" charset="0"/>
                      </a:endParaRPr>
                    </a:p>
                  </a:txBody>
                  <a:tcPr marT="45726" marB="4572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354324" name="Rectangle 10"/>
          <p:cNvSpPr>
            <a:spLocks noChangeArrowheads="1"/>
          </p:cNvSpPr>
          <p:nvPr/>
        </p:nvSpPr>
        <p:spPr bwMode="auto">
          <a:xfrm>
            <a:off x="607342" y="304800"/>
            <a:ext cx="792037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2800" b="1" dirty="0"/>
              <a:t>APPUI DE LA CIMIC-NU AUX PROCESSUS  SSR &amp; DDR</a:t>
            </a:r>
            <a:endParaRPr lang="en-GB" altLang="en-US" sz="2800" b="1" dirty="0">
              <a:solidFill>
                <a:srgbClr val="000000"/>
              </a:solidFill>
            </a:endParaRPr>
          </a:p>
        </p:txBody>
      </p:sp>
      <p:sp>
        <p:nvSpPr>
          <p:cNvPr id="8" name="ZoneTexte 7"/>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294</a:t>
            </a:fld>
            <a:endParaRPr lang="en-GB" altLang="en-US" sz="1600" b="1" dirty="0" smtClean="0">
              <a:solidFill>
                <a:srgbClr val="000000"/>
              </a:solidFill>
            </a:endParaRPr>
          </a:p>
        </p:txBody>
      </p:sp>
      <p:sp>
        <p:nvSpPr>
          <p:cNvPr id="13" name="ZoneTexte 12"/>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Slide Number Placeholder 3"/>
          <p:cNvSpPr>
            <a:spLocks noGrp="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fld id="{09CD3BAC-4F1D-47BA-BF3D-66E35328E428}" type="slidenum">
              <a:rPr lang="en-GB" altLang="en-US" sz="1200" smtClean="0">
                <a:solidFill>
                  <a:srgbClr val="000000"/>
                </a:solidFill>
              </a:rPr>
              <a:pPr eaLnBrk="1" hangingPunct="1"/>
              <a:t>295</a:t>
            </a:fld>
            <a:endParaRPr lang="en-GB" altLang="en-US" sz="1200" smtClean="0">
              <a:solidFill>
                <a:srgbClr val="000000"/>
              </a:solidFill>
            </a:endParaRPr>
          </a:p>
        </p:txBody>
      </p:sp>
      <p:sp>
        <p:nvSpPr>
          <p:cNvPr id="349187" name="Rectangle 2"/>
          <p:cNvSpPr>
            <a:spLocks noGrp="1" noChangeArrowheads="1"/>
          </p:cNvSpPr>
          <p:nvPr>
            <p:ph type="title"/>
          </p:nvPr>
        </p:nvSpPr>
        <p:spPr bwMode="auto">
          <a:xfrm>
            <a:off x="1269170" y="855865"/>
            <a:ext cx="6644065" cy="533400"/>
          </a:xfrm>
          <a:noFill/>
          <a:ln>
            <a:solidFill>
              <a:schemeClr val="tx1"/>
            </a:solidFill>
            <a:miter lim="800000"/>
            <a:headEnd/>
            <a:tailEnd/>
          </a:ln>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eaLnBrk="1" hangingPunct="1"/>
            <a:r>
              <a:rPr lang="fr-FR" sz="3200" b="1" dirty="0"/>
              <a:t>Les défis du processus DDR</a:t>
            </a:r>
            <a:endParaRPr lang="en-US" altLang="en-US" sz="3200" b="1" dirty="0" smtClean="0">
              <a:latin typeface="Calibri" pitchFamily="34" charset="0"/>
            </a:endParaRPr>
          </a:p>
        </p:txBody>
      </p:sp>
      <p:sp>
        <p:nvSpPr>
          <p:cNvPr id="349188" name="Rectangle 3"/>
          <p:cNvSpPr>
            <a:spLocks noGrp="1" noChangeArrowheads="1"/>
          </p:cNvSpPr>
          <p:nvPr>
            <p:ph type="body" idx="1"/>
          </p:nvPr>
        </p:nvSpPr>
        <p:spPr bwMode="auto">
          <a:xfrm>
            <a:off x="0" y="1524000"/>
            <a:ext cx="6629400" cy="4724400"/>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eaLnBrk="1" hangingPunct="1">
              <a:lnSpc>
                <a:spcPct val="80000"/>
              </a:lnSpc>
              <a:spcBef>
                <a:spcPct val="6000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Volonté politique/encouragement à l’appropriation nationale</a:t>
            </a:r>
            <a:endParaRPr lang="en-US" altLang="en-US" sz="2000" dirty="0" smtClean="0">
              <a:latin typeface="Calibri" pitchFamily="34" charset="0"/>
            </a:endParaRPr>
          </a:p>
          <a:p>
            <a:pPr eaLnBrk="1" hangingPunct="1">
              <a:lnSpc>
                <a:spcPct val="80000"/>
              </a:lnSpc>
              <a:spcBef>
                <a:spcPct val="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Adaptation des programmes au caractère dynamique des contextes de maintien de la paix</a:t>
            </a:r>
            <a:endParaRPr lang="en-US" altLang="en-US" sz="2000" dirty="0" smtClean="0">
              <a:latin typeface="Calibri" pitchFamily="34" charset="0"/>
            </a:endParaRPr>
          </a:p>
          <a:p>
            <a:pPr eaLnBrk="1" hangingPunct="1">
              <a:lnSpc>
                <a:spcPct val="80000"/>
              </a:lnSpc>
              <a:spcBef>
                <a:spcPct val="0"/>
              </a:spcBef>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Lien entre le processus DDR et d’autres processus de maintien de la paix</a:t>
            </a:r>
            <a:endParaRPr lang="en-US" altLang="en-US" sz="2000" dirty="0" smtClean="0">
              <a:latin typeface="Calibri" pitchFamily="34" charset="0"/>
            </a:endParaRPr>
          </a:p>
          <a:p>
            <a:pPr eaLnBrk="1" hangingPunct="1">
              <a:lnSpc>
                <a:spcPct val="80000"/>
              </a:lnSpc>
              <a:spcBef>
                <a:spcPct val="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Lien entre le processus DDR et le relèvement économique</a:t>
            </a:r>
            <a:endParaRPr lang="en-US" altLang="en-US" sz="2000" dirty="0" smtClean="0">
              <a:latin typeface="Calibri" pitchFamily="34" charset="0"/>
            </a:endParaRPr>
          </a:p>
          <a:p>
            <a:pPr eaLnBrk="1" hangingPunct="1">
              <a:lnSpc>
                <a:spcPct val="80000"/>
              </a:lnSpc>
              <a:spcBef>
                <a:spcPct val="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Assurer la continuité des différentes phases du processus DDR</a:t>
            </a:r>
            <a:endParaRPr lang="en-US" altLang="en-US" sz="2000" dirty="0" smtClean="0">
              <a:latin typeface="Calibri" pitchFamily="34" charset="0"/>
            </a:endParaRPr>
          </a:p>
          <a:p>
            <a:pPr eaLnBrk="1" hangingPunct="1">
              <a:lnSpc>
                <a:spcPct val="80000"/>
              </a:lnSpc>
              <a:spcBef>
                <a:spcPct val="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Réintégration durable</a:t>
            </a:r>
            <a:endParaRPr lang="en-US" altLang="en-US" sz="2000" dirty="0" smtClean="0">
              <a:latin typeface="Calibri" pitchFamily="34" charset="0"/>
            </a:endParaRPr>
          </a:p>
          <a:p>
            <a:pPr eaLnBrk="1" hangingPunct="1">
              <a:lnSpc>
                <a:spcPct val="80000"/>
              </a:lnSpc>
              <a:spcBef>
                <a:spcPct val="0"/>
              </a:spcBef>
              <a:buFontTx/>
              <a:buNone/>
            </a:pPr>
            <a:endParaRPr lang="en-US" altLang="en-US" sz="2000" dirty="0" smtClean="0">
              <a:latin typeface="Calibri" pitchFamily="34" charset="0"/>
            </a:endParaRPr>
          </a:p>
          <a:p>
            <a:pPr eaLnBrk="1" hangingPunct="1">
              <a:lnSpc>
                <a:spcPct val="80000"/>
              </a:lnSpc>
              <a:spcBef>
                <a:spcPct val="0"/>
              </a:spcBef>
            </a:pPr>
            <a:r>
              <a:rPr lang="fr-FR" sz="2000" dirty="0">
                <a:latin typeface="Calibri" panose="020F0502020204030204" pitchFamily="34" charset="0"/>
              </a:rPr>
              <a:t>Disponibilité d’un personnel formé au processus DDR</a:t>
            </a:r>
            <a:endParaRPr lang="en-US" altLang="en-US" sz="2000" dirty="0" smtClean="0">
              <a:latin typeface="Calibri" pitchFamily="34" charset="0"/>
            </a:endParaRPr>
          </a:p>
          <a:p>
            <a:pPr eaLnBrk="1" hangingPunct="1">
              <a:lnSpc>
                <a:spcPct val="80000"/>
              </a:lnSpc>
            </a:pPr>
            <a:endParaRPr lang="en-US" altLang="en-US" sz="2000" dirty="0" smtClean="0">
              <a:latin typeface="Calibri" pitchFamily="34" charset="0"/>
            </a:endParaRPr>
          </a:p>
        </p:txBody>
      </p:sp>
      <p:pic>
        <p:nvPicPr>
          <p:cNvPr id="349189" name="Picture 7" descr="DD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53200" y="1524000"/>
            <a:ext cx="2362200"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190" name="Text Box 7"/>
          <p:cNvSpPr txBox="1">
            <a:spLocks noChangeArrowheads="1"/>
          </p:cNvSpPr>
          <p:nvPr/>
        </p:nvSpPr>
        <p:spPr bwMode="auto">
          <a:xfrm>
            <a:off x="791890" y="304800"/>
            <a:ext cx="7543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r>
              <a:rPr lang="en-US" altLang="en-US" sz="2400" b="1" dirty="0">
                <a:solidFill>
                  <a:srgbClr val="000000"/>
                </a:solidFill>
              </a:rPr>
              <a:t>DÉSARMEMENT, DÉMOBILISATION ET RÉINTÉGRATION</a:t>
            </a:r>
          </a:p>
        </p:txBody>
      </p:sp>
      <p:sp>
        <p:nvSpPr>
          <p:cNvPr id="7" name="ZoneTexte 6"/>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1" name="Rectangle 11"/>
          <p:cNvSpPr txBox="1">
            <a:spLocks noChangeArrowheads="1"/>
          </p:cNvSpPr>
          <p:nvPr/>
        </p:nvSpPr>
        <p:spPr bwMode="auto">
          <a:xfrm>
            <a:off x="8412500" y="6540838"/>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295</a:t>
            </a:fld>
            <a:endParaRPr lang="en-GB" altLang="en-US" sz="1600" b="1" dirty="0" smtClean="0">
              <a:solidFill>
                <a:srgbClr val="000000"/>
              </a:solidFill>
            </a:endParaRPr>
          </a:p>
        </p:txBody>
      </p:sp>
      <p:sp>
        <p:nvSpPr>
          <p:cNvPr id="13" name="ZoneTexte 12"/>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extLst>
      <p:ext uri="{BB962C8B-B14F-4D97-AF65-F5344CB8AC3E}">
        <p14:creationId xmlns:p14="http://schemas.microsoft.com/office/powerpoint/2010/main" val="3863090171"/>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Slide Number Placeholder 1"/>
          <p:cNvSpPr txBox="1">
            <a:spLocks noGrp="1"/>
          </p:cNvSpPr>
          <p:nvPr/>
        </p:nvSpPr>
        <p:spPr bwMode="auto">
          <a:xfrm>
            <a:off x="8001000" y="6629400"/>
            <a:ext cx="11430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fld id="{7FA2EC98-357D-41D9-A4E6-478C35B869EA}" type="slidenum">
              <a:rPr lang="en-GB" altLang="en-US" sz="1200">
                <a:solidFill>
                  <a:srgbClr val="000000"/>
                </a:solidFill>
              </a:rPr>
              <a:pPr algn="r" eaLnBrk="1" hangingPunct="1"/>
              <a:t>296</a:t>
            </a:fld>
            <a:endParaRPr lang="en-GB" altLang="en-US" sz="1200">
              <a:solidFill>
                <a:srgbClr val="000000"/>
              </a:solidFill>
            </a:endParaRPr>
          </a:p>
        </p:txBody>
      </p:sp>
      <p:sp>
        <p:nvSpPr>
          <p:cNvPr id="355331" name="Rectangle 5"/>
          <p:cNvSpPr>
            <a:spLocks noChangeArrowheads="1"/>
          </p:cNvSpPr>
          <p:nvPr/>
        </p:nvSpPr>
        <p:spPr bwMode="auto">
          <a:xfrm>
            <a:off x="1576410" y="904875"/>
            <a:ext cx="5867760" cy="46166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en-US" sz="2400" b="1" dirty="0" smtClean="0">
                <a:solidFill>
                  <a:srgbClr val="000000"/>
                </a:solidFill>
              </a:rPr>
              <a:t> </a:t>
            </a:r>
            <a:r>
              <a:rPr lang="fr-FR" sz="2400" b="1" dirty="0" smtClean="0"/>
              <a:t>L’APPUI DE LA CIMIC-NU AU PROCESSUS SSR</a:t>
            </a:r>
            <a:endParaRPr lang="en-GB" altLang="en-US" sz="2400" b="1" dirty="0">
              <a:solidFill>
                <a:srgbClr val="000000"/>
              </a:solidFill>
            </a:endParaRPr>
          </a:p>
        </p:txBody>
      </p:sp>
      <p:sp>
        <p:nvSpPr>
          <p:cNvPr id="355332" name="Rectangle 8"/>
          <p:cNvSpPr>
            <a:spLocks noChangeArrowheads="1"/>
          </p:cNvSpPr>
          <p:nvPr/>
        </p:nvSpPr>
        <p:spPr bwMode="auto">
          <a:xfrm>
            <a:off x="450700" y="1600200"/>
            <a:ext cx="8686800" cy="31700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FF"/>
              </a:buClr>
              <a:buFont typeface="Wingdings" pitchFamily="2" charset="2"/>
              <a:buNone/>
            </a:pPr>
            <a:r>
              <a:rPr lang="fr-CH" altLang="en-US" b="1" u="sng" dirty="0" smtClean="0">
                <a:solidFill>
                  <a:srgbClr val="000000"/>
                </a:solidFill>
              </a:rPr>
              <a:t>Exemples</a:t>
            </a:r>
          </a:p>
          <a:p>
            <a:pPr eaLnBrk="1" hangingPunct="1">
              <a:buClr>
                <a:srgbClr val="0000FF"/>
              </a:buClr>
              <a:buFont typeface="Wingdings" pitchFamily="2" charset="2"/>
              <a:buChar char="ð"/>
            </a:pPr>
            <a:r>
              <a:rPr lang="fr-CH" altLang="en-US" b="1" dirty="0" smtClean="0">
                <a:solidFill>
                  <a:srgbClr val="000000"/>
                </a:solidFill>
              </a:rPr>
              <a:t> Aider à la formation en cours d’emploi des forces de sécurité locales</a:t>
            </a:r>
          </a:p>
          <a:p>
            <a:pPr eaLnBrk="1" hangingPunct="1">
              <a:buClr>
                <a:srgbClr val="0000FF"/>
              </a:buClr>
              <a:buFont typeface="Wingdings" pitchFamily="2" charset="2"/>
              <a:buChar char="ð"/>
            </a:pPr>
            <a:r>
              <a:rPr lang="fr-CH" altLang="en-US" b="1" dirty="0" smtClean="0">
                <a:solidFill>
                  <a:srgbClr val="000000"/>
                </a:solidFill>
              </a:rPr>
              <a:t> Contribuer au développement des capacités </a:t>
            </a:r>
            <a:r>
              <a:rPr lang="fr-CH" altLang="en-US" b="1" dirty="0" err="1" smtClean="0">
                <a:solidFill>
                  <a:srgbClr val="000000"/>
                </a:solidFill>
              </a:rPr>
              <a:t>civilo</a:t>
            </a:r>
            <a:r>
              <a:rPr lang="fr-CH" altLang="en-US" b="1" dirty="0" smtClean="0">
                <a:solidFill>
                  <a:srgbClr val="000000"/>
                </a:solidFill>
              </a:rPr>
              <a:t>-militaires locales</a:t>
            </a:r>
          </a:p>
          <a:p>
            <a:pPr eaLnBrk="1" hangingPunct="1">
              <a:buClr>
                <a:srgbClr val="0000FF"/>
              </a:buClr>
              <a:buFont typeface="Wingdings" pitchFamily="2" charset="2"/>
              <a:buChar char="ð"/>
            </a:pPr>
            <a:r>
              <a:rPr lang="fr-CH" altLang="en-US" b="1" dirty="0" smtClean="0">
                <a:solidFill>
                  <a:srgbClr val="000000"/>
                </a:solidFill>
              </a:rPr>
              <a:t> Contribuer au développement des infrastructures du secteur de la sécurité – </a:t>
            </a:r>
            <a:r>
              <a:rPr lang="fr-CH" altLang="en-US" b="1" dirty="0" err="1" smtClean="0">
                <a:solidFill>
                  <a:srgbClr val="000000"/>
                </a:solidFill>
              </a:rPr>
              <a:t>QIPs</a:t>
            </a:r>
            <a:endParaRPr lang="fr-CH" altLang="en-US" b="1" dirty="0" smtClean="0">
              <a:solidFill>
                <a:srgbClr val="000000"/>
              </a:solidFill>
            </a:endParaRPr>
          </a:p>
          <a:p>
            <a:pPr eaLnBrk="1" hangingPunct="1">
              <a:buClr>
                <a:srgbClr val="0000FF"/>
              </a:buClr>
              <a:buFont typeface="Wingdings" pitchFamily="2" charset="2"/>
              <a:buChar char="ð"/>
            </a:pPr>
            <a:r>
              <a:rPr lang="fr-CH" altLang="en-US" b="1" dirty="0" smtClean="0">
                <a:solidFill>
                  <a:srgbClr val="000000"/>
                </a:solidFill>
              </a:rPr>
              <a:t> Contribuer à l’intégration, par les forces de sécurité locales, des questions d’égalité hommes/femmes, de droits de l’homme, d’éducation et de recrutement</a:t>
            </a:r>
          </a:p>
          <a:p>
            <a:pPr eaLnBrk="1" hangingPunct="1">
              <a:buClr>
                <a:srgbClr val="0000FF"/>
              </a:buClr>
              <a:buFont typeface="Wingdings" pitchFamily="2" charset="2"/>
              <a:buChar char="ð"/>
            </a:pPr>
            <a:r>
              <a:rPr lang="fr-CH" altLang="en-US" b="1" dirty="0" smtClean="0">
                <a:solidFill>
                  <a:srgbClr val="000000"/>
                </a:solidFill>
              </a:rPr>
              <a:t> Aider au renforcement des capacités des institutions </a:t>
            </a:r>
            <a:r>
              <a:rPr lang="fr-CH" altLang="en-US" b="1" dirty="0" err="1" smtClean="0">
                <a:solidFill>
                  <a:srgbClr val="000000"/>
                </a:solidFill>
              </a:rPr>
              <a:t>civilo</a:t>
            </a:r>
            <a:r>
              <a:rPr lang="fr-CH" altLang="en-US" b="1" dirty="0" smtClean="0">
                <a:solidFill>
                  <a:srgbClr val="000000"/>
                </a:solidFill>
              </a:rPr>
              <a:t>-militaires</a:t>
            </a:r>
          </a:p>
          <a:p>
            <a:pPr eaLnBrk="1" hangingPunct="1">
              <a:buClr>
                <a:srgbClr val="0000FF"/>
              </a:buClr>
              <a:buFont typeface="Wingdings" pitchFamily="2" charset="2"/>
              <a:buChar char="ð"/>
            </a:pPr>
            <a:r>
              <a:rPr lang="fr-CH" altLang="en-US" b="1" dirty="0" smtClean="0">
                <a:solidFill>
                  <a:srgbClr val="000000"/>
                </a:solidFill>
              </a:rPr>
              <a:t> Coordination étroite avec les partenaires de la consolidation de la paix</a:t>
            </a:r>
            <a:endParaRPr lang="fr-CH" altLang="en-US" b="1" dirty="0">
              <a:solidFill>
                <a:srgbClr val="000000"/>
              </a:solidFill>
            </a:endParaRPr>
          </a:p>
        </p:txBody>
      </p:sp>
      <p:pic>
        <p:nvPicPr>
          <p:cNvPr id="355333" name="Picture 9"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676400"/>
            <a:ext cx="3238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5334" name="Rectangle 10"/>
          <p:cNvSpPr>
            <a:spLocks noChangeArrowheads="1"/>
          </p:cNvSpPr>
          <p:nvPr/>
        </p:nvSpPr>
        <p:spPr bwMode="auto">
          <a:xfrm>
            <a:off x="577880" y="304800"/>
            <a:ext cx="792037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2800" b="1" dirty="0"/>
              <a:t>APPUI DE LA CIMIC-NU AUX PROCESSUS  SSR &amp; DDR</a:t>
            </a:r>
            <a:endParaRPr lang="en-GB" altLang="en-US" sz="2800" b="1" dirty="0">
              <a:solidFill>
                <a:srgbClr val="000000"/>
              </a:solidFill>
            </a:endParaRPr>
          </a:p>
        </p:txBody>
      </p:sp>
      <p:sp>
        <p:nvSpPr>
          <p:cNvPr id="355335" name="TextBox 1"/>
          <p:cNvSpPr txBox="1">
            <a:spLocks noChangeArrowheads="1"/>
          </p:cNvSpPr>
          <p:nvPr/>
        </p:nvSpPr>
        <p:spPr bwMode="auto">
          <a:xfrm>
            <a:off x="155425" y="5257800"/>
            <a:ext cx="8753475" cy="923330"/>
          </a:xfrm>
          <a:prstGeom prst="rect">
            <a:avLst/>
          </a:prstGeom>
          <a:solidFill>
            <a:schemeClr val="bg1"/>
          </a:solidFill>
          <a:ln w="9525">
            <a:solidFill>
              <a:srgbClr val="993300"/>
            </a:solidFill>
            <a:miter lim="800000"/>
            <a:headEnd/>
            <a:tailEnd/>
          </a:ln>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990000"/>
              </a:buClr>
              <a:buFont typeface="Wingdings" pitchFamily="2" charset="2"/>
              <a:buChar char="Ü"/>
            </a:pPr>
            <a:r>
              <a:rPr lang="fr-CH" altLang="en-US" sz="1800" b="1" dirty="0" smtClean="0">
                <a:solidFill>
                  <a:srgbClr val="000000"/>
                </a:solidFill>
                <a:latin typeface="Arial" pitchFamily="34" charset="0"/>
              </a:rPr>
              <a:t> </a:t>
            </a:r>
            <a:r>
              <a:rPr lang="fr-CH" altLang="en-US" sz="1800" b="1" dirty="0" smtClean="0">
                <a:solidFill>
                  <a:srgbClr val="000000"/>
                </a:solidFill>
              </a:rPr>
              <a:t>Avant d’apporter cet appui à des forces de sécurité extérieures à l’ONU, les règles de respect des droits de l’homme devraient être appliquées: les bénéficiaires de l’appui ne doivent en aucun cas être liés à des violations des droits de l’homme</a:t>
            </a:r>
            <a:endParaRPr lang="fr-CH" altLang="en-US" sz="1800" b="1" dirty="0">
              <a:solidFill>
                <a:srgbClr val="000000"/>
              </a:solidFill>
              <a:latin typeface="Arial" pitchFamily="34" charset="0"/>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296</a:t>
            </a:fld>
            <a:endParaRPr lang="en-GB" altLang="en-US" sz="1600" b="1" dirty="0" smtClean="0">
              <a:solidFill>
                <a:srgbClr val="000000"/>
              </a:solidFill>
            </a:endParaRPr>
          </a:p>
        </p:txBody>
      </p:sp>
      <p:sp>
        <p:nvSpPr>
          <p:cNvPr id="9" name="ZoneTexte 8"/>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ZoneTexte 11"/>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5" name="Rectangle 5"/>
          <p:cNvSpPr>
            <a:spLocks noChangeArrowheads="1"/>
          </p:cNvSpPr>
          <p:nvPr/>
        </p:nvSpPr>
        <p:spPr bwMode="auto">
          <a:xfrm>
            <a:off x="457200" y="1295400"/>
            <a:ext cx="8763000" cy="5262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0000FF"/>
              </a:buClr>
              <a:buFont typeface="Wingdings" pitchFamily="2" charset="2"/>
              <a:buNone/>
            </a:pPr>
            <a:r>
              <a:rPr lang="fr-CH" altLang="en-US" sz="2100" b="1" dirty="0" smtClean="0">
                <a:solidFill>
                  <a:srgbClr val="000000"/>
                </a:solidFill>
              </a:rPr>
              <a:t>       </a:t>
            </a:r>
            <a:r>
              <a:rPr lang="fr-CH" altLang="en-US" sz="2100" b="1" u="sng" dirty="0" smtClean="0">
                <a:solidFill>
                  <a:srgbClr val="000000"/>
                </a:solidFill>
              </a:rPr>
              <a:t>Exemples</a:t>
            </a:r>
          </a:p>
          <a:p>
            <a:pPr eaLnBrk="1" hangingPunct="1">
              <a:spcBef>
                <a:spcPct val="50000"/>
              </a:spcBef>
              <a:buClr>
                <a:srgbClr val="0000FF"/>
              </a:buClr>
              <a:buFont typeface="Wingdings" pitchFamily="2" charset="2"/>
              <a:buChar char="ð"/>
            </a:pPr>
            <a:r>
              <a:rPr lang="fr-CH" altLang="en-US" sz="2100" b="1" dirty="0" smtClean="0">
                <a:solidFill>
                  <a:srgbClr val="000000"/>
                </a:solidFill>
              </a:rPr>
              <a:t> </a:t>
            </a:r>
            <a:r>
              <a:rPr lang="fr-CH" sz="2100" b="1" dirty="0" smtClean="0"/>
              <a:t>Appui à la liaison </a:t>
            </a:r>
            <a:r>
              <a:rPr lang="fr-CH" sz="2100" b="1" dirty="0" err="1" smtClean="0"/>
              <a:t>civilo</a:t>
            </a:r>
            <a:r>
              <a:rPr lang="fr-CH" sz="2100" b="1" dirty="0" smtClean="0"/>
              <a:t>-militaire et à l’assistance civile – notamment un appui humanitaire et un appui au processus de consolidation de la paix</a:t>
            </a:r>
            <a:endParaRPr lang="fr-CH" altLang="en-US" sz="2100" b="1" dirty="0" smtClean="0">
              <a:solidFill>
                <a:srgbClr val="000000"/>
              </a:solidFill>
            </a:endParaRPr>
          </a:p>
          <a:p>
            <a:pPr eaLnBrk="1" hangingPunct="1">
              <a:spcBef>
                <a:spcPct val="50000"/>
              </a:spcBef>
              <a:buClr>
                <a:srgbClr val="0000FF"/>
              </a:buClr>
              <a:buFont typeface="Wingdings" pitchFamily="2" charset="2"/>
              <a:buChar char="ð"/>
            </a:pPr>
            <a:r>
              <a:rPr lang="fr-CH" sz="2100" b="1" dirty="0" smtClean="0"/>
              <a:t> Contribution à la planification de la Mission et du personnel militaire en matière de DDR</a:t>
            </a:r>
            <a:endParaRPr lang="fr-CH" altLang="en-US" sz="2100" b="1" dirty="0" smtClean="0">
              <a:solidFill>
                <a:srgbClr val="000000"/>
              </a:solidFill>
            </a:endParaRPr>
          </a:p>
          <a:p>
            <a:pPr eaLnBrk="1" hangingPunct="1">
              <a:spcBef>
                <a:spcPct val="50000"/>
              </a:spcBef>
              <a:buClr>
                <a:srgbClr val="0000FF"/>
              </a:buClr>
              <a:buFont typeface="Wingdings" pitchFamily="2" charset="2"/>
              <a:buChar char="ð"/>
            </a:pPr>
            <a:r>
              <a:rPr lang="fr-CH" altLang="en-US" sz="2100" b="1" dirty="0" smtClean="0">
                <a:solidFill>
                  <a:srgbClr val="000000"/>
                </a:solidFill>
              </a:rPr>
              <a:t> </a:t>
            </a:r>
            <a:r>
              <a:rPr lang="fr-CH" sz="2100" b="1" dirty="0" smtClean="0"/>
              <a:t>Appui à la protection des civils par l’intermédiaire du processus DDR</a:t>
            </a:r>
            <a:endParaRPr lang="fr-CH" altLang="en-US" sz="2100" b="1" dirty="0" smtClean="0">
              <a:solidFill>
                <a:srgbClr val="000000"/>
              </a:solidFill>
            </a:endParaRPr>
          </a:p>
          <a:p>
            <a:pPr eaLnBrk="1" hangingPunct="1">
              <a:spcBef>
                <a:spcPct val="50000"/>
              </a:spcBef>
              <a:buClr>
                <a:srgbClr val="0000FF"/>
              </a:buClr>
              <a:buFont typeface="Wingdings" pitchFamily="2" charset="2"/>
              <a:buChar char="ð"/>
            </a:pPr>
            <a:r>
              <a:rPr lang="fr-CH" sz="2100" b="1" dirty="0" smtClean="0"/>
              <a:t> Coordination avec la Section de DDR, la Police des Nations Unies, les Affaires politiques, les Affaires civiles, et la Section juridique et de l’état de droit, sur les questions liées au processus DDR</a:t>
            </a:r>
            <a:endParaRPr lang="fr-CH" altLang="en-US" sz="2100" b="1" dirty="0" smtClean="0">
              <a:solidFill>
                <a:srgbClr val="000000"/>
              </a:solidFill>
            </a:endParaRPr>
          </a:p>
          <a:p>
            <a:pPr eaLnBrk="1" hangingPunct="1">
              <a:spcBef>
                <a:spcPct val="50000"/>
              </a:spcBef>
              <a:buClr>
                <a:srgbClr val="0000FF"/>
              </a:buClr>
              <a:buFont typeface="Wingdings" pitchFamily="2" charset="2"/>
              <a:buChar char="ð"/>
            </a:pPr>
            <a:r>
              <a:rPr lang="fr-CH" altLang="en-US" sz="2100" b="1" dirty="0" smtClean="0">
                <a:solidFill>
                  <a:srgbClr val="000000"/>
                </a:solidFill>
              </a:rPr>
              <a:t> </a:t>
            </a:r>
            <a:r>
              <a:rPr lang="fr-CH" sz="2100" b="1" dirty="0" smtClean="0"/>
              <a:t>Liaison </a:t>
            </a:r>
            <a:r>
              <a:rPr lang="fr-CH" sz="2100" b="1" dirty="0" err="1" smtClean="0"/>
              <a:t>civilo</a:t>
            </a:r>
            <a:r>
              <a:rPr lang="fr-CH" sz="2100" b="1" dirty="0" smtClean="0"/>
              <a:t>-militaire et échanges d’informations en matière de désarmement et de démobilisation</a:t>
            </a:r>
            <a:endParaRPr lang="fr-CH" altLang="en-US" sz="2100" b="1" dirty="0" smtClean="0">
              <a:solidFill>
                <a:srgbClr val="000000"/>
              </a:solidFill>
            </a:endParaRPr>
          </a:p>
          <a:p>
            <a:pPr eaLnBrk="1" hangingPunct="1">
              <a:spcBef>
                <a:spcPct val="50000"/>
              </a:spcBef>
              <a:buClr>
                <a:srgbClr val="0000FF"/>
              </a:buClr>
              <a:buFont typeface="Wingdings" pitchFamily="2" charset="2"/>
              <a:buChar char="ð"/>
            </a:pPr>
            <a:r>
              <a:rPr lang="fr-CH" altLang="en-US" sz="2100" b="1" dirty="0" smtClean="0">
                <a:solidFill>
                  <a:srgbClr val="000000"/>
                </a:solidFill>
              </a:rPr>
              <a:t> </a:t>
            </a:r>
            <a:r>
              <a:rPr lang="fr-CH" sz="2100" b="1" dirty="0" smtClean="0"/>
              <a:t>Assistance civile pour la réintégration – notamment par la formation professionnelle</a:t>
            </a:r>
            <a:endParaRPr lang="fr-CH" altLang="en-US" sz="2100" b="1" dirty="0">
              <a:solidFill>
                <a:srgbClr val="000000"/>
              </a:solidFill>
            </a:endParaRPr>
          </a:p>
        </p:txBody>
      </p:sp>
      <p:sp>
        <p:nvSpPr>
          <p:cNvPr id="356356" name="Rectangle 6"/>
          <p:cNvSpPr>
            <a:spLocks noChangeArrowheads="1"/>
          </p:cNvSpPr>
          <p:nvPr/>
        </p:nvSpPr>
        <p:spPr bwMode="auto">
          <a:xfrm>
            <a:off x="1691625" y="828675"/>
            <a:ext cx="5682389" cy="46166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2400" b="1" dirty="0"/>
              <a:t>Appui de la CIMIC-NU au processus de DDR</a:t>
            </a:r>
            <a:endParaRPr lang="en-GB" altLang="en-US" sz="2400" b="1" dirty="0">
              <a:solidFill>
                <a:srgbClr val="000000"/>
              </a:solidFill>
            </a:endParaRPr>
          </a:p>
        </p:txBody>
      </p:sp>
      <p:sp>
        <p:nvSpPr>
          <p:cNvPr id="356357" name="Rectangle 8"/>
          <p:cNvSpPr>
            <a:spLocks noChangeArrowheads="1"/>
          </p:cNvSpPr>
          <p:nvPr/>
        </p:nvSpPr>
        <p:spPr bwMode="auto">
          <a:xfrm>
            <a:off x="577880" y="304800"/>
            <a:ext cx="792037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2800" b="1" dirty="0"/>
              <a:t>APPUI DE LA CIMIC-NU AUX PROCESSUS  SSR &amp; DDR</a:t>
            </a:r>
            <a:endParaRPr lang="en-GB" altLang="en-US" sz="2800" b="1" dirty="0">
              <a:solidFill>
                <a:srgbClr val="000000"/>
              </a:solidFill>
            </a:endParaRPr>
          </a:p>
        </p:txBody>
      </p:sp>
      <p:pic>
        <p:nvPicPr>
          <p:cNvPr id="356358" name="Picture 9"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47800"/>
            <a:ext cx="3238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297</a:t>
            </a:fld>
            <a:endParaRPr lang="en-GB" altLang="en-US" sz="1600" b="1" dirty="0" smtClean="0">
              <a:solidFill>
                <a:srgbClr val="000000"/>
              </a:solidFill>
            </a:endParaRPr>
          </a:p>
        </p:txBody>
      </p:sp>
      <p:sp>
        <p:nvSpPr>
          <p:cNvPr id="9" name="ZoneTexte 8"/>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Text Box 4"/>
          <p:cNvSpPr txBox="1">
            <a:spLocks noChangeArrowheads="1"/>
          </p:cNvSpPr>
          <p:nvPr/>
        </p:nvSpPr>
        <p:spPr bwMode="auto">
          <a:xfrm>
            <a:off x="762000" y="838200"/>
            <a:ext cx="7539038" cy="392800"/>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spcBef>
                <a:spcPct val="50000"/>
              </a:spcBef>
            </a:pPr>
            <a:r>
              <a:rPr lang="fr-FR" sz="2400" b="1" dirty="0"/>
              <a:t>Bonne pratique :  la méthode </a:t>
            </a:r>
            <a:r>
              <a:rPr lang="fr-FR" sz="2400" b="1" i="1" dirty="0"/>
              <a:t>« Je conduis, tu conduis »</a:t>
            </a:r>
            <a:endParaRPr lang="en-US" altLang="en-US" sz="2400" b="1" dirty="0">
              <a:solidFill>
                <a:srgbClr val="000000"/>
              </a:solidFill>
              <a:latin typeface="Arial" pitchFamily="34" charset="0"/>
            </a:endParaRPr>
          </a:p>
        </p:txBody>
      </p:sp>
      <p:sp>
        <p:nvSpPr>
          <p:cNvPr id="357380" name="Text Box 2"/>
          <p:cNvSpPr txBox="1">
            <a:spLocks noChangeArrowheads="1"/>
          </p:cNvSpPr>
          <p:nvPr/>
        </p:nvSpPr>
        <p:spPr bwMode="auto">
          <a:xfrm>
            <a:off x="495300" y="1371600"/>
            <a:ext cx="8115300" cy="2133600"/>
          </a:xfrm>
          <a:prstGeom prst="rect">
            <a:avLst/>
          </a:prstGeom>
          <a:solidFill>
            <a:srgbClr val="E0E0E0"/>
          </a:solidFill>
          <a:ln w="9525">
            <a:solidFill>
              <a:srgbClr val="000000"/>
            </a:solidFill>
            <a:miter lim="800000"/>
            <a:headEnd/>
            <a:tailEnd/>
          </a:ln>
        </p:spPr>
        <p:txBody>
          <a:bodyPr lIns="137160" rIns="13716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spcBef>
                <a:spcPts val="400"/>
              </a:spcBef>
              <a:spcAft>
                <a:spcPts val="700"/>
              </a:spcAft>
            </a:pPr>
            <a:r>
              <a:rPr lang="en-US" altLang="en-US" sz="1800" b="1" dirty="0" smtClean="0">
                <a:solidFill>
                  <a:srgbClr val="000000"/>
                </a:solidFill>
              </a:rPr>
              <a:t>“Je </a:t>
            </a:r>
            <a:r>
              <a:rPr lang="en-US" altLang="en-US" sz="1800" b="1" dirty="0" err="1" smtClean="0">
                <a:solidFill>
                  <a:srgbClr val="000000"/>
                </a:solidFill>
              </a:rPr>
              <a:t>conduis</a:t>
            </a:r>
            <a:r>
              <a:rPr lang="en-US" altLang="en-US" sz="1800" b="1" dirty="0" smtClean="0">
                <a:solidFill>
                  <a:srgbClr val="000000"/>
                </a:solidFill>
              </a:rPr>
              <a:t>, </a:t>
            </a:r>
            <a:r>
              <a:rPr lang="en-US" altLang="en-US" sz="1800" b="1" dirty="0" err="1" smtClean="0">
                <a:solidFill>
                  <a:srgbClr val="000000"/>
                </a:solidFill>
              </a:rPr>
              <a:t>tu</a:t>
            </a:r>
            <a:r>
              <a:rPr lang="en-US" altLang="en-US" sz="1800" b="1" dirty="0" smtClean="0">
                <a:solidFill>
                  <a:srgbClr val="000000"/>
                </a:solidFill>
              </a:rPr>
              <a:t> </a:t>
            </a:r>
            <a:r>
              <a:rPr lang="en-US" altLang="en-US" sz="1800" b="1" dirty="0" err="1" smtClean="0">
                <a:solidFill>
                  <a:srgbClr val="000000"/>
                </a:solidFill>
              </a:rPr>
              <a:t>conduis</a:t>
            </a:r>
            <a:r>
              <a:rPr lang="en-US" altLang="en-US" sz="1800" b="1" dirty="0" smtClean="0">
                <a:solidFill>
                  <a:srgbClr val="000000"/>
                </a:solidFill>
              </a:rPr>
              <a:t>”</a:t>
            </a:r>
            <a:endParaRPr lang="en-US" altLang="en-US" sz="1800" b="1" dirty="0">
              <a:solidFill>
                <a:srgbClr val="000000"/>
              </a:solidFill>
            </a:endParaRPr>
          </a:p>
          <a:p>
            <a:pPr eaLnBrk="1" hangingPunct="1">
              <a:lnSpc>
                <a:spcPct val="80000"/>
              </a:lnSpc>
              <a:spcBef>
                <a:spcPts val="400"/>
              </a:spcBef>
              <a:spcAft>
                <a:spcPts val="700"/>
              </a:spcAft>
            </a:pPr>
            <a:r>
              <a:rPr lang="fr-FR" sz="1400" dirty="0">
                <a:latin typeface="Cambria" panose="02040503050406030204" pitchFamily="18" charset="0"/>
              </a:rPr>
              <a:t>LA CIMIC-NU pourra utilement recourir à la technique des personnes qui enseignent la conduite automobile.</a:t>
            </a:r>
            <a:r>
              <a:rPr lang="en-US" altLang="en-US" sz="1400" dirty="0" smtClean="0">
                <a:solidFill>
                  <a:srgbClr val="000000"/>
                </a:solidFill>
                <a:latin typeface="Cambria" pitchFamily="18" charset="0"/>
              </a:rPr>
              <a:t> </a:t>
            </a:r>
            <a:endParaRPr lang="en-US" altLang="en-US" sz="1400" dirty="0">
              <a:solidFill>
                <a:srgbClr val="000000"/>
              </a:solidFill>
              <a:latin typeface="Cambria" pitchFamily="18" charset="0"/>
            </a:endParaRPr>
          </a:p>
          <a:p>
            <a:pPr eaLnBrk="1" hangingPunct="1">
              <a:lnSpc>
                <a:spcPct val="80000"/>
              </a:lnSpc>
              <a:spcBef>
                <a:spcPts val="400"/>
              </a:spcBef>
              <a:spcAft>
                <a:spcPts val="700"/>
              </a:spcAft>
            </a:pPr>
            <a:r>
              <a:rPr lang="en-US" altLang="en-US" sz="1400" dirty="0">
                <a:solidFill>
                  <a:srgbClr val="000000"/>
                </a:solidFill>
                <a:latin typeface="Cambria" pitchFamily="18" charset="0"/>
              </a:rPr>
              <a:t>- </a:t>
            </a:r>
            <a:r>
              <a:rPr lang="fr-FR" sz="1400" dirty="0">
                <a:latin typeface="Cambria" panose="02040503050406030204" pitchFamily="18" charset="0"/>
              </a:rPr>
              <a:t>Le moniteur indique à l’élève comment conduire un véhicule</a:t>
            </a:r>
            <a:endParaRPr lang="en-US" altLang="en-US" sz="1400" dirty="0">
              <a:solidFill>
                <a:srgbClr val="000000"/>
              </a:solidFill>
              <a:latin typeface="Cambria" pitchFamily="18" charset="0"/>
            </a:endParaRPr>
          </a:p>
          <a:p>
            <a:pPr eaLnBrk="1" hangingPunct="1">
              <a:lnSpc>
                <a:spcPct val="80000"/>
              </a:lnSpc>
              <a:spcBef>
                <a:spcPts val="400"/>
              </a:spcBef>
              <a:spcAft>
                <a:spcPts val="700"/>
              </a:spcAft>
            </a:pPr>
            <a:r>
              <a:rPr lang="en-US" altLang="en-US" sz="1400" dirty="0">
                <a:solidFill>
                  <a:srgbClr val="000000"/>
                </a:solidFill>
                <a:latin typeface="Cambria" pitchFamily="18" charset="0"/>
              </a:rPr>
              <a:t>- </a:t>
            </a:r>
            <a:r>
              <a:rPr lang="fr-FR" sz="1400" dirty="0">
                <a:latin typeface="Cambria" panose="02040503050406030204" pitchFamily="18" charset="0"/>
              </a:rPr>
              <a:t>Au bout d’un moment, le professeur et l’élève changent de place : c’est l’élève qui prend le volant, toujours sous le contrôle du moniteur </a:t>
            </a:r>
            <a:endParaRPr lang="en-US" altLang="en-US" sz="1400" dirty="0">
              <a:solidFill>
                <a:srgbClr val="000000"/>
              </a:solidFill>
              <a:latin typeface="Cambria" pitchFamily="18" charset="0"/>
            </a:endParaRPr>
          </a:p>
          <a:p>
            <a:pPr eaLnBrk="1" hangingPunct="1">
              <a:lnSpc>
                <a:spcPct val="80000"/>
              </a:lnSpc>
              <a:spcBef>
                <a:spcPts val="400"/>
              </a:spcBef>
              <a:spcAft>
                <a:spcPts val="700"/>
              </a:spcAft>
            </a:pPr>
            <a:r>
              <a:rPr lang="en-US" altLang="en-US" sz="1400" dirty="0">
                <a:solidFill>
                  <a:srgbClr val="000000"/>
                </a:solidFill>
                <a:latin typeface="Cambria" pitchFamily="18" charset="0"/>
                <a:sym typeface="Wingdings" pitchFamily="2" charset="2"/>
              </a:rPr>
              <a:t></a:t>
            </a:r>
            <a:r>
              <a:rPr lang="en-US" altLang="en-US" sz="1400" dirty="0">
                <a:solidFill>
                  <a:srgbClr val="000000"/>
                </a:solidFill>
                <a:latin typeface="Cambria" pitchFamily="18" charset="0"/>
              </a:rPr>
              <a:t> </a:t>
            </a:r>
            <a:r>
              <a:rPr lang="fr-FR" sz="1400" dirty="0">
                <a:latin typeface="Cambria" panose="02040503050406030204" pitchFamily="18" charset="0"/>
              </a:rPr>
              <a:t>Peu à peu, c’est donc l’élève qui se met à conduire seul, et, progressivement, il est </a:t>
            </a:r>
            <a:r>
              <a:rPr lang="fr-FR" sz="1400" dirty="0">
                <a:solidFill>
                  <a:srgbClr val="1105FF"/>
                </a:solidFill>
                <a:latin typeface="Cambria" panose="02040503050406030204" pitchFamily="18" charset="0"/>
              </a:rPr>
              <a:t>plus confiant </a:t>
            </a:r>
            <a:r>
              <a:rPr lang="fr-FR" sz="1400" dirty="0">
                <a:latin typeface="Cambria" panose="02040503050406030204" pitchFamily="18" charset="0"/>
              </a:rPr>
              <a:t>et </a:t>
            </a:r>
            <a:r>
              <a:rPr lang="fr-FR" sz="1400" dirty="0">
                <a:solidFill>
                  <a:srgbClr val="1105FF"/>
                </a:solidFill>
                <a:latin typeface="Cambria" panose="02040503050406030204" pitchFamily="18" charset="0"/>
              </a:rPr>
              <a:t>plus compétent</a:t>
            </a:r>
            <a:r>
              <a:rPr lang="fr-FR" sz="1400" dirty="0">
                <a:latin typeface="Cambria" panose="02040503050406030204" pitchFamily="18" charset="0"/>
              </a:rPr>
              <a:t>.</a:t>
            </a:r>
            <a:endParaRPr lang="en-US" altLang="en-US" sz="1400" dirty="0">
              <a:solidFill>
                <a:srgbClr val="0000FF"/>
              </a:solidFill>
              <a:latin typeface="Cambria" pitchFamily="18" charset="0"/>
            </a:endParaRPr>
          </a:p>
          <a:p>
            <a:pPr eaLnBrk="1" hangingPunct="1">
              <a:lnSpc>
                <a:spcPct val="80000"/>
              </a:lnSpc>
              <a:spcBef>
                <a:spcPts val="400"/>
              </a:spcBef>
              <a:spcAft>
                <a:spcPts val="700"/>
              </a:spcAft>
            </a:pPr>
            <a:endParaRPr lang="en-US" altLang="en-US" sz="1400" dirty="0">
              <a:solidFill>
                <a:srgbClr val="000000"/>
              </a:solidFill>
              <a:latin typeface="Cambria" pitchFamily="18" charset="0"/>
            </a:endParaRPr>
          </a:p>
        </p:txBody>
      </p:sp>
      <p:pic>
        <p:nvPicPr>
          <p:cNvPr id="357381" name="Picture 6"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762000"/>
            <a:ext cx="55245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7382" name="Rectangle 7"/>
          <p:cNvSpPr>
            <a:spLocks noChangeArrowheads="1"/>
          </p:cNvSpPr>
          <p:nvPr/>
        </p:nvSpPr>
        <p:spPr bwMode="auto">
          <a:xfrm>
            <a:off x="577880" y="304800"/>
            <a:ext cx="792037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2800" b="1" dirty="0"/>
              <a:t>APPUI DE LA CIMIC-NU AUX PROCESSUS  SSR &amp; DDR</a:t>
            </a:r>
            <a:endParaRPr lang="en-GB" altLang="en-US" sz="2800" b="1" dirty="0">
              <a:solidFill>
                <a:srgbClr val="000000"/>
              </a:solidFill>
            </a:endParaRPr>
          </a:p>
        </p:txBody>
      </p:sp>
      <p:sp>
        <p:nvSpPr>
          <p:cNvPr id="357383" name="Rectangle 7"/>
          <p:cNvSpPr>
            <a:spLocks noChangeArrowheads="1"/>
          </p:cNvSpPr>
          <p:nvPr/>
        </p:nvSpPr>
        <p:spPr bwMode="auto">
          <a:xfrm>
            <a:off x="228600" y="3670300"/>
            <a:ext cx="8686800" cy="2757037"/>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80000"/>
              </a:lnSpc>
            </a:pPr>
            <a:r>
              <a:rPr lang="fr-FR" sz="1800" b="1" dirty="0"/>
              <a:t>La </a:t>
            </a:r>
            <a:r>
              <a:rPr lang="fr-FR" sz="1800" b="1" dirty="0">
                <a:solidFill>
                  <a:srgbClr val="1105FF"/>
                </a:solidFill>
              </a:rPr>
              <a:t>CIMIC-NU</a:t>
            </a:r>
            <a:r>
              <a:rPr lang="fr-FR" sz="1800" b="1" dirty="0"/>
              <a:t>  peut utiliser cette même méthode, notamment dans le cadre d’activités liées à la sécurité et des initiatives de réforme du secteur de la sécurité (SSR) :</a:t>
            </a:r>
            <a:endParaRPr lang="en-US" altLang="en-US" sz="1800" b="1" dirty="0">
              <a:solidFill>
                <a:srgbClr val="000000"/>
              </a:solidFill>
            </a:endParaRPr>
          </a:p>
          <a:p>
            <a:pPr eaLnBrk="1" hangingPunct="1">
              <a:lnSpc>
                <a:spcPct val="80000"/>
              </a:lnSpc>
            </a:pPr>
            <a:endParaRPr lang="en-US" altLang="en-US" sz="1800" b="1" dirty="0">
              <a:solidFill>
                <a:srgbClr val="000000"/>
              </a:solidFill>
            </a:endParaRPr>
          </a:p>
          <a:p>
            <a:pPr eaLnBrk="1" hangingPunct="1">
              <a:lnSpc>
                <a:spcPct val="80000"/>
              </a:lnSpc>
              <a:buSzPct val="85000"/>
              <a:buFont typeface="Wingdings" pitchFamily="2" charset="2"/>
              <a:buChar char="¥"/>
            </a:pPr>
            <a:r>
              <a:rPr lang="en-US" altLang="en-US" sz="1800" b="1" dirty="0">
                <a:solidFill>
                  <a:srgbClr val="000000"/>
                </a:solidFill>
              </a:rPr>
              <a:t> </a:t>
            </a:r>
            <a:r>
              <a:rPr lang="fr-FR" sz="1800" b="1" dirty="0"/>
              <a:t>Les acteurs locaux s’engagent – tout d’abord en tant qu’</a:t>
            </a:r>
            <a:r>
              <a:rPr lang="fr-FR" sz="1800" b="1" dirty="0">
                <a:solidFill>
                  <a:srgbClr val="1105FF"/>
                </a:solidFill>
              </a:rPr>
              <a:t>observateurs, puis en tant que participants actifs</a:t>
            </a:r>
            <a:r>
              <a:rPr lang="fr-FR" sz="1800" b="1" dirty="0"/>
              <a:t>.</a:t>
            </a:r>
            <a:endParaRPr lang="en-US" altLang="en-US" sz="1800" b="1" dirty="0">
              <a:solidFill>
                <a:srgbClr val="000000"/>
              </a:solidFill>
            </a:endParaRPr>
          </a:p>
          <a:p>
            <a:pPr eaLnBrk="1" hangingPunct="1">
              <a:lnSpc>
                <a:spcPct val="80000"/>
              </a:lnSpc>
              <a:buSzPct val="85000"/>
              <a:buFont typeface="Wingdings" pitchFamily="2" charset="2"/>
              <a:buChar char="¥"/>
            </a:pPr>
            <a:endParaRPr lang="en-US" altLang="en-US" sz="1800" b="1" dirty="0">
              <a:solidFill>
                <a:srgbClr val="000000"/>
              </a:solidFill>
            </a:endParaRPr>
          </a:p>
          <a:p>
            <a:pPr eaLnBrk="1" hangingPunct="1">
              <a:lnSpc>
                <a:spcPct val="80000"/>
              </a:lnSpc>
              <a:buSzPct val="85000"/>
              <a:buFont typeface="Wingdings" pitchFamily="2" charset="2"/>
              <a:buChar char="¥"/>
            </a:pPr>
            <a:r>
              <a:rPr lang="en-US" altLang="en-US" sz="1800" b="1" dirty="0">
                <a:solidFill>
                  <a:srgbClr val="000000"/>
                </a:solidFill>
              </a:rPr>
              <a:t> </a:t>
            </a:r>
            <a:r>
              <a:rPr lang="fr-FR" sz="1800" b="1" dirty="0"/>
              <a:t>Au fil des années, ils vont progressivement </a:t>
            </a:r>
            <a:r>
              <a:rPr lang="fr-FR" sz="1800" b="1" dirty="0">
                <a:solidFill>
                  <a:srgbClr val="1105FF"/>
                </a:solidFill>
              </a:rPr>
              <a:t>diriger eux-mêmes </a:t>
            </a:r>
            <a:r>
              <a:rPr lang="fr-FR" sz="1800" b="1" dirty="0"/>
              <a:t>les missions. </a:t>
            </a:r>
            <a:endParaRPr lang="en-US" altLang="en-US" sz="1800" b="1" dirty="0">
              <a:solidFill>
                <a:srgbClr val="000000"/>
              </a:solidFill>
            </a:endParaRPr>
          </a:p>
          <a:p>
            <a:pPr eaLnBrk="1" hangingPunct="1">
              <a:lnSpc>
                <a:spcPct val="80000"/>
              </a:lnSpc>
              <a:buSzPct val="85000"/>
              <a:buFont typeface="Wingdings" pitchFamily="2" charset="2"/>
              <a:buChar char="¥"/>
            </a:pPr>
            <a:endParaRPr lang="en-US" altLang="en-US" sz="1800" b="1" dirty="0">
              <a:solidFill>
                <a:srgbClr val="000000"/>
              </a:solidFill>
            </a:endParaRPr>
          </a:p>
          <a:p>
            <a:pPr eaLnBrk="1" hangingPunct="1">
              <a:lnSpc>
                <a:spcPct val="80000"/>
              </a:lnSpc>
              <a:buSzPct val="85000"/>
              <a:buFont typeface="Wingdings" pitchFamily="2" charset="2"/>
              <a:buChar char="¥"/>
            </a:pPr>
            <a:r>
              <a:rPr lang="en-US" altLang="en-US" sz="1800" b="1" dirty="0">
                <a:solidFill>
                  <a:srgbClr val="000000"/>
                </a:solidFill>
              </a:rPr>
              <a:t> </a:t>
            </a:r>
            <a:r>
              <a:rPr lang="fr-FR" sz="1800" b="1" dirty="0"/>
              <a:t>Ce processus va permettre de </a:t>
            </a:r>
            <a:r>
              <a:rPr lang="fr-FR" sz="1800" b="1" dirty="0">
                <a:solidFill>
                  <a:srgbClr val="1105FF"/>
                </a:solidFill>
              </a:rPr>
              <a:t>consolider les capacités </a:t>
            </a:r>
            <a:r>
              <a:rPr lang="fr-FR" sz="1800" b="1" dirty="0"/>
              <a:t>des forces locales et permettre un </a:t>
            </a:r>
            <a:r>
              <a:rPr lang="fr-FR" sz="1800" b="1" dirty="0">
                <a:solidFill>
                  <a:srgbClr val="1105FF"/>
                </a:solidFill>
              </a:rPr>
              <a:t>transfert de confiance</a:t>
            </a:r>
            <a:r>
              <a:rPr lang="fr-FR" sz="1800" b="1" dirty="0"/>
              <a:t> : la population, qui avait surtout confiance dans les forces de l’ONU apprennent, avec le temps, à faire confiance aux forces locales.</a:t>
            </a:r>
            <a:endParaRPr lang="en-GB" altLang="en-US" sz="1800" b="1" dirty="0">
              <a:solidFill>
                <a:srgbClr val="000000"/>
              </a:solidFill>
            </a:endParaRPr>
          </a:p>
          <a:p>
            <a:pPr eaLnBrk="1" hangingPunct="1">
              <a:lnSpc>
                <a:spcPct val="80000"/>
              </a:lnSpc>
              <a:buFont typeface="Wingdings" pitchFamily="2" charset="2"/>
              <a:buNone/>
            </a:pPr>
            <a:endParaRPr lang="en-GB" altLang="en-US" sz="1800" b="1" dirty="0">
              <a:solidFill>
                <a:srgbClr val="000000"/>
              </a:solidFill>
            </a:endParaRPr>
          </a:p>
        </p:txBody>
      </p:sp>
      <p:sp>
        <p:nvSpPr>
          <p:cNvPr id="10" name="ZoneTexte 9"/>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298</a:t>
            </a:fld>
            <a:endParaRPr lang="en-GB" altLang="en-US" sz="1600" b="1" dirty="0" smtClean="0">
              <a:solidFill>
                <a:srgbClr val="000000"/>
              </a:solidFill>
            </a:endParaRPr>
          </a:p>
        </p:txBody>
      </p:sp>
      <p:sp>
        <p:nvSpPr>
          <p:cNvPr id="14" name="ZoneTexte 13"/>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3" name="Rectangle 2"/>
          <p:cNvSpPr>
            <a:spLocks noGrp="1" noChangeArrowheads="1"/>
          </p:cNvSpPr>
          <p:nvPr>
            <p:ph type="title"/>
          </p:nvPr>
        </p:nvSpPr>
        <p:spPr bwMode="auto">
          <a:xfrm>
            <a:off x="424260" y="254507"/>
            <a:ext cx="8229600" cy="639763"/>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r>
              <a:rPr lang="en-US" altLang="en-US" sz="3200" b="1" dirty="0" smtClean="0">
                <a:solidFill>
                  <a:schemeClr val="tx1"/>
                </a:solidFill>
                <a:latin typeface="Calibri" pitchFamily="34" charset="0"/>
              </a:rPr>
              <a:t>RÉSUMÉ</a:t>
            </a:r>
          </a:p>
        </p:txBody>
      </p:sp>
      <p:sp>
        <p:nvSpPr>
          <p:cNvPr id="358404" name="Rectangle 5"/>
          <p:cNvSpPr>
            <a:spLocks noChangeArrowheads="1"/>
          </p:cNvSpPr>
          <p:nvPr/>
        </p:nvSpPr>
        <p:spPr bwMode="auto">
          <a:xfrm>
            <a:off x="0" y="1600200"/>
            <a:ext cx="9067800" cy="48320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spcBef>
                <a:spcPct val="20000"/>
              </a:spcBef>
              <a:buClr>
                <a:srgbClr val="3366FF"/>
              </a:buClr>
              <a:buSzPct val="200000"/>
              <a:buFont typeface="Webdings" pitchFamily="18" charset="2"/>
              <a:buChar char=""/>
            </a:pPr>
            <a:r>
              <a:rPr lang="fr-FR" sz="2800" b="1" dirty="0"/>
              <a:t>Le maintien de la paix et la consolidation de la paix sont des processus liés entre eux</a:t>
            </a:r>
            <a:endParaRPr lang="en-US" altLang="en-US" sz="2800" b="1" dirty="0">
              <a:solidFill>
                <a:srgbClr val="000000"/>
              </a:solidFill>
            </a:endParaRPr>
          </a:p>
          <a:p>
            <a:pPr>
              <a:spcBef>
                <a:spcPct val="20000"/>
              </a:spcBef>
              <a:buClr>
                <a:srgbClr val="3366FF"/>
              </a:buClr>
              <a:buSzPct val="200000"/>
              <a:buFont typeface="Webdings" pitchFamily="18" charset="2"/>
              <a:buChar char=""/>
            </a:pPr>
            <a:endParaRPr lang="en-US" altLang="en-US" sz="2800" b="1" dirty="0">
              <a:solidFill>
                <a:srgbClr val="000000"/>
              </a:solidFill>
            </a:endParaRPr>
          </a:p>
          <a:p>
            <a:pPr>
              <a:spcBef>
                <a:spcPct val="20000"/>
              </a:spcBef>
              <a:buClr>
                <a:srgbClr val="3366FF"/>
              </a:buClr>
              <a:buSzPct val="200000"/>
              <a:buFont typeface="Webdings" pitchFamily="18" charset="2"/>
              <a:buChar char=""/>
            </a:pPr>
            <a:r>
              <a:rPr lang="fr-FR" sz="2800" b="1" dirty="0"/>
              <a:t>Les processus de SSR et de DDR peuvent tirer parti d’un engagement actif de la CIMIC-NU</a:t>
            </a:r>
            <a:r>
              <a:rPr lang="en-US" altLang="en-US" sz="2800" b="1" dirty="0" smtClean="0">
                <a:solidFill>
                  <a:srgbClr val="000000"/>
                </a:solidFill>
              </a:rPr>
              <a:t> </a:t>
            </a:r>
            <a:endParaRPr lang="en-US" altLang="en-US" sz="2800" b="1" dirty="0">
              <a:solidFill>
                <a:srgbClr val="000000"/>
              </a:solidFill>
            </a:endParaRPr>
          </a:p>
          <a:p>
            <a:pPr>
              <a:spcBef>
                <a:spcPct val="20000"/>
              </a:spcBef>
              <a:buClr>
                <a:srgbClr val="3366FF"/>
              </a:buClr>
              <a:buSzPct val="200000"/>
              <a:buFont typeface="Webdings" pitchFamily="18" charset="2"/>
              <a:buChar char=""/>
            </a:pPr>
            <a:endParaRPr lang="en-US" altLang="en-US" sz="2800" b="1" dirty="0">
              <a:solidFill>
                <a:srgbClr val="000000"/>
              </a:solidFill>
            </a:endParaRPr>
          </a:p>
          <a:p>
            <a:pPr>
              <a:spcBef>
                <a:spcPct val="20000"/>
              </a:spcBef>
              <a:buClr>
                <a:srgbClr val="3366FF"/>
              </a:buClr>
              <a:buSzPct val="200000"/>
              <a:buFont typeface="Webdings" pitchFamily="18" charset="2"/>
              <a:buChar char=""/>
            </a:pPr>
            <a:r>
              <a:rPr lang="fr-FR" sz="2800" b="1" dirty="0"/>
              <a:t>Les processus de SSR et de DDR doivent être permanents tout au long des opérations de maintien de la paix, puis de consolidation de la paix</a:t>
            </a:r>
            <a:endParaRPr lang="en-US" altLang="en-US" sz="2800" b="1" dirty="0">
              <a:solidFill>
                <a:srgbClr val="000000"/>
              </a:solidFill>
            </a:endParaRPr>
          </a:p>
          <a:p>
            <a:pPr>
              <a:spcBef>
                <a:spcPct val="20000"/>
              </a:spcBef>
              <a:buClr>
                <a:srgbClr val="3366FF"/>
              </a:buClr>
              <a:buSzPct val="200000"/>
              <a:buFont typeface="Webdings" pitchFamily="18" charset="2"/>
              <a:buChar char=""/>
            </a:pPr>
            <a:endParaRPr lang="en-US" altLang="en-US" sz="2800" b="1" dirty="0">
              <a:solidFill>
                <a:srgbClr val="000000"/>
              </a:solidFill>
            </a:endParaRPr>
          </a:p>
        </p:txBody>
      </p:sp>
      <p:sp>
        <p:nvSpPr>
          <p:cNvPr id="6" name="ZoneTexte 5"/>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299</a:t>
            </a:fld>
            <a:endParaRPr lang="en-GB" altLang="en-US" sz="1600" b="1" dirty="0" smtClean="0">
              <a:solidFill>
                <a:srgbClr val="000000"/>
              </a:solidFill>
            </a:endParaRPr>
          </a:p>
        </p:txBody>
      </p:sp>
      <p:sp>
        <p:nvSpPr>
          <p:cNvPr id="9" name="ZoneTexte 8"/>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10"/>
          <p:cNvSpPr>
            <a:spLocks noGrp="1" noChangeArrowheads="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3</a:t>
            </a:fld>
            <a:endParaRPr lang="en-GB" altLang="en-US" sz="1600" dirty="0" smtClean="0"/>
          </a:p>
        </p:txBody>
      </p:sp>
      <p:sp>
        <p:nvSpPr>
          <p:cNvPr id="59395" name="Rectangle 37"/>
          <p:cNvSpPr>
            <a:spLocks noGrp="1" noChangeArrowheads="1"/>
          </p:cNvSpPr>
          <p:nvPr>
            <p:ph idx="4294967295"/>
          </p:nvPr>
        </p:nvSpPr>
        <p:spPr bwMode="auto">
          <a:xfrm>
            <a:off x="193830" y="1211263"/>
            <a:ext cx="8769500" cy="47910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r>
              <a:rPr lang="fr-CH" altLang="en-US" sz="2400" b="1" dirty="0" smtClean="0">
                <a:latin typeface="Calibri" pitchFamily="34" charset="0"/>
              </a:rPr>
              <a:t>Au terme de cette unité, les participants devraient être en mesure :</a:t>
            </a:r>
          </a:p>
          <a:p>
            <a:pPr>
              <a:buFont typeface="Wingdings" pitchFamily="2" charset="2"/>
              <a:buNone/>
            </a:pPr>
            <a:endParaRPr lang="fr-CH" altLang="en-US" sz="2400" b="1" dirty="0" smtClean="0">
              <a:latin typeface="Calibri" pitchFamily="34" charset="0"/>
            </a:endParaRPr>
          </a:p>
          <a:p>
            <a:pPr>
              <a:buFont typeface="Wingdings" pitchFamily="2" charset="2"/>
              <a:buChar char="ü"/>
            </a:pPr>
            <a:r>
              <a:rPr lang="fr-CH" altLang="en-US" sz="2400" b="1" dirty="0" smtClean="0">
                <a:latin typeface="Calibri" pitchFamily="34" charset="0"/>
              </a:rPr>
              <a:t>D’expliquer le concept global du système CIMIC-NU</a:t>
            </a:r>
          </a:p>
          <a:p>
            <a:pPr>
              <a:buFont typeface="Wingdings" pitchFamily="2" charset="2"/>
              <a:buChar char="ü"/>
            </a:pPr>
            <a:endParaRPr lang="fr-CH" altLang="en-US" sz="2400" b="1" dirty="0" smtClean="0">
              <a:latin typeface="Calibri" pitchFamily="34" charset="0"/>
            </a:endParaRPr>
          </a:p>
          <a:p>
            <a:pPr>
              <a:buFont typeface="Wingdings" pitchFamily="2" charset="2"/>
              <a:buChar char="ü"/>
            </a:pPr>
            <a:r>
              <a:rPr lang="fr-CH" altLang="en-US" sz="2400" b="1" dirty="0" smtClean="0">
                <a:latin typeface="Calibri" pitchFamily="34" charset="0"/>
              </a:rPr>
              <a:t>D’exposer quelques actions liées à la CIMIC</a:t>
            </a:r>
          </a:p>
          <a:p>
            <a:pPr>
              <a:buFont typeface="Wingdings" pitchFamily="2" charset="2"/>
              <a:buChar char="ü"/>
            </a:pPr>
            <a:endParaRPr lang="fr-CH" altLang="en-US" sz="2400" b="1" dirty="0" smtClean="0">
              <a:latin typeface="Calibri" pitchFamily="34" charset="0"/>
            </a:endParaRPr>
          </a:p>
          <a:p>
            <a:pPr>
              <a:buFont typeface="Wingdings" pitchFamily="2" charset="2"/>
              <a:buChar char="ü"/>
            </a:pPr>
            <a:r>
              <a:rPr lang="fr-CH" altLang="en-US" sz="2400" b="1" dirty="0" smtClean="0">
                <a:latin typeface="Calibri" pitchFamily="34" charset="0"/>
              </a:rPr>
              <a:t>De rappeler les fondements des opérations de maintien de la paix de l’ONU, et de faire le lien avec la CIMIC-NU</a:t>
            </a:r>
          </a:p>
          <a:p>
            <a:pPr>
              <a:buFont typeface="Wingdings" pitchFamily="2" charset="2"/>
              <a:buChar char="ü"/>
            </a:pPr>
            <a:endParaRPr lang="fr-CH" altLang="en-US" sz="2400" b="1" dirty="0" smtClean="0">
              <a:latin typeface="Calibri" pitchFamily="34" charset="0"/>
            </a:endParaRPr>
          </a:p>
          <a:p>
            <a:pPr>
              <a:buFont typeface="Wingdings" pitchFamily="2" charset="2"/>
              <a:buChar char="ü"/>
            </a:pPr>
            <a:r>
              <a:rPr lang="fr-CH" altLang="en-US" sz="2400" b="1" dirty="0" smtClean="0">
                <a:latin typeface="Calibri" pitchFamily="34" charset="0"/>
              </a:rPr>
              <a:t>D’identifier les Politiques/Directives et les documents à la base de la CIMIC-NU</a:t>
            </a:r>
          </a:p>
          <a:p>
            <a:pPr>
              <a:buFont typeface="Wingdings" pitchFamily="2" charset="2"/>
              <a:buChar char="ü"/>
            </a:pPr>
            <a:endParaRPr lang="fr-CH" altLang="en-US" sz="2400" b="1" dirty="0" smtClean="0">
              <a:latin typeface="Calibri" pitchFamily="34" charset="0"/>
            </a:endParaRPr>
          </a:p>
          <a:p>
            <a:pPr>
              <a:buFont typeface="Wingdings" pitchFamily="2" charset="2"/>
              <a:buNone/>
            </a:pPr>
            <a:endParaRPr lang="fr-CH" altLang="en-US" sz="2400" b="1" dirty="0" smtClean="0">
              <a:latin typeface="Calibri" pitchFamily="34" charset="0"/>
            </a:endParaRPr>
          </a:p>
          <a:p>
            <a:pPr>
              <a:lnSpc>
                <a:spcPct val="70000"/>
              </a:lnSpc>
              <a:buFont typeface="Wingdings" pitchFamily="2" charset="2"/>
              <a:buChar char="ü"/>
            </a:pPr>
            <a:endParaRPr lang="fr-CH" altLang="en-US" sz="2400" b="1" dirty="0" smtClean="0">
              <a:latin typeface="Calibri" pitchFamily="34" charset="0"/>
            </a:endParaRPr>
          </a:p>
          <a:p>
            <a:pPr>
              <a:lnSpc>
                <a:spcPct val="70000"/>
              </a:lnSpc>
              <a:buFont typeface="Wingdings" pitchFamily="2" charset="2"/>
              <a:buChar char="ü"/>
            </a:pPr>
            <a:endParaRPr lang="fr-CH" altLang="en-US" sz="2400" b="1" dirty="0" smtClean="0">
              <a:latin typeface="Calibri" pitchFamily="34" charset="0"/>
            </a:endParaRPr>
          </a:p>
          <a:p>
            <a:pPr>
              <a:lnSpc>
                <a:spcPct val="70000"/>
              </a:lnSpc>
              <a:buFont typeface="Wingdings" pitchFamily="2" charset="2"/>
              <a:buChar char="ü"/>
            </a:pPr>
            <a:endParaRPr lang="fr-CH" altLang="en-US" sz="2400" b="1" dirty="0" smtClean="0">
              <a:latin typeface="Calibri" pitchFamily="34" charset="0"/>
            </a:endParaRPr>
          </a:p>
          <a:p>
            <a:pPr>
              <a:lnSpc>
                <a:spcPct val="70000"/>
              </a:lnSpc>
              <a:buFont typeface="Wingdings" pitchFamily="2" charset="2"/>
              <a:buChar char="ü"/>
            </a:pPr>
            <a:endParaRPr lang="fr-CH" altLang="en-US" sz="2400" b="1" dirty="0" smtClean="0">
              <a:latin typeface="Calibri" pitchFamily="34" charset="0"/>
            </a:endParaRPr>
          </a:p>
        </p:txBody>
      </p:sp>
      <p:sp>
        <p:nvSpPr>
          <p:cNvPr id="59396" name="Text Box 4"/>
          <p:cNvSpPr txBox="1">
            <a:spLocks noChangeArrowheads="1"/>
          </p:cNvSpPr>
          <p:nvPr/>
        </p:nvSpPr>
        <p:spPr bwMode="auto">
          <a:xfrm>
            <a:off x="32385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chemeClr val="bg1"/>
              </a:buClr>
              <a:buSzPct val="80000"/>
              <a:buFont typeface="Wingdings" pitchFamily="2" charset="2"/>
              <a:buNone/>
            </a:pPr>
            <a:r>
              <a:rPr lang="en-US" altLang="en-US" sz="2800" b="1" dirty="0" smtClean="0">
                <a:solidFill>
                  <a:srgbClr val="000000"/>
                </a:solidFill>
              </a:rPr>
              <a:t>RÉSULTATS </a:t>
            </a:r>
            <a:r>
              <a:rPr lang="en-US" altLang="en-US" sz="2800" b="1" dirty="0">
                <a:solidFill>
                  <a:srgbClr val="000000"/>
                </a:solidFill>
              </a:rPr>
              <a:t>ATTENDUS DE L’APPRENTISSAGE</a:t>
            </a:r>
            <a:endParaRPr lang="en-US" altLang="en-US" sz="2800" b="1" dirty="0"/>
          </a:p>
        </p:txBody>
      </p:sp>
      <p:sp>
        <p:nvSpPr>
          <p:cNvPr id="5" name="ZoneTexte 4"/>
          <p:cNvSpPr txBox="1"/>
          <p:nvPr/>
        </p:nvSpPr>
        <p:spPr>
          <a:xfrm flipH="1">
            <a:off x="543719"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5564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ZoneTexte 6"/>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 </a:t>
            </a:r>
            <a:r>
              <a:rPr lang="fr-CH" sz="1600" b="1" dirty="0" smtClean="0">
                <a:solidFill>
                  <a:schemeClr val="bg1"/>
                </a:solidFill>
              </a:rPr>
              <a:t>UNITÉ 1 : INTRODUCTION</a:t>
            </a:r>
            <a:endParaRPr lang="fr-CH" sz="1600" b="1" dirty="0">
              <a:solidFill>
                <a:schemeClr val="bg1"/>
              </a:solidFill>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3" name="Rectangle 3"/>
          <p:cNvSpPr txBox="1">
            <a:spLocks noChangeArrowheads="1"/>
          </p:cNvSpPr>
          <p:nvPr/>
        </p:nvSpPr>
        <p:spPr bwMode="auto">
          <a:xfrm>
            <a:off x="-228600" y="1470345"/>
            <a:ext cx="9372600" cy="3057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549275" indent="-285750" eaLnBrk="0" hangingPunct="0">
              <a:defRPr sz="2000">
                <a:solidFill>
                  <a:schemeClr val="tx1"/>
                </a:solidFill>
                <a:latin typeface="Calibri" pitchFamily="34" charset="0"/>
                <a:cs typeface="Arial" pitchFamily="34" charset="0"/>
              </a:defRPr>
            </a:lvl1pPr>
            <a:lvl2pPr marL="1006475"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105000"/>
              </a:lnSpc>
              <a:spcBef>
                <a:spcPct val="80000"/>
              </a:spcBef>
              <a:buSzPct val="80000"/>
              <a:buFont typeface="Wingdings" pitchFamily="2" charset="2"/>
              <a:buChar char="Ø"/>
            </a:pPr>
            <a:r>
              <a:rPr lang="fr-CH" altLang="en-US" b="1" dirty="0" smtClean="0">
                <a:solidFill>
                  <a:srgbClr val="0000FF"/>
                </a:solidFill>
                <a:latin typeface="Arial" pitchFamily="34" charset="0"/>
              </a:rPr>
              <a:t>L’appui à la mission au service des différentes composantes :</a:t>
            </a:r>
          </a:p>
          <a:p>
            <a:pPr lvl="1">
              <a:lnSpc>
                <a:spcPct val="105000"/>
              </a:lnSpc>
              <a:spcBef>
                <a:spcPts val="600"/>
              </a:spcBef>
              <a:buSzPct val="80000"/>
              <a:buFont typeface="Wingdings" pitchFamily="2" charset="2"/>
              <a:buChar char="§"/>
            </a:pPr>
            <a:r>
              <a:rPr lang="fr-FR" b="1" dirty="0" smtClean="0"/>
              <a:t>Utilisation </a:t>
            </a:r>
            <a:r>
              <a:rPr lang="fr-FR" b="1" dirty="0"/>
              <a:t>des ressources militaires au service des autres composantes de la mission</a:t>
            </a:r>
            <a:endParaRPr lang="en-US" altLang="en-US" b="1" dirty="0">
              <a:solidFill>
                <a:srgbClr val="000000"/>
              </a:solidFill>
            </a:endParaRPr>
          </a:p>
          <a:p>
            <a:pPr lvl="1">
              <a:lnSpc>
                <a:spcPct val="105000"/>
              </a:lnSpc>
              <a:spcBef>
                <a:spcPts val="600"/>
              </a:spcBef>
              <a:buSzPct val="80000"/>
              <a:buFont typeface="Wingdings" pitchFamily="2" charset="2"/>
              <a:buChar char="§"/>
            </a:pPr>
            <a:r>
              <a:rPr lang="fr-FR" b="1" dirty="0"/>
              <a:t>Sécurité, logistique, renseignement, etc. </a:t>
            </a:r>
            <a:endParaRPr lang="en-US" altLang="en-US" b="1" dirty="0">
              <a:solidFill>
                <a:srgbClr val="000000"/>
              </a:solidFill>
            </a:endParaRPr>
          </a:p>
          <a:p>
            <a:pPr>
              <a:lnSpc>
                <a:spcPct val="105000"/>
              </a:lnSpc>
              <a:spcBef>
                <a:spcPct val="80000"/>
              </a:spcBef>
              <a:buSzPct val="80000"/>
              <a:buFont typeface="Wingdings" pitchFamily="2" charset="2"/>
              <a:buChar char="Ø"/>
            </a:pPr>
            <a:r>
              <a:rPr lang="fr-FR" b="1" dirty="0">
                <a:solidFill>
                  <a:srgbClr val="0000FF"/>
                </a:solidFill>
                <a:latin typeface="Arial" panose="020B0604020202020204" pitchFamily="34" charset="0"/>
              </a:rPr>
              <a:t>L’appui aux communautés locales :</a:t>
            </a:r>
            <a:endParaRPr lang="en-US" altLang="en-US" b="1" dirty="0">
              <a:solidFill>
                <a:srgbClr val="0000FF"/>
              </a:solidFill>
              <a:latin typeface="Arial" pitchFamily="34" charset="0"/>
            </a:endParaRPr>
          </a:p>
          <a:p>
            <a:pPr lvl="1">
              <a:lnSpc>
                <a:spcPct val="105000"/>
              </a:lnSpc>
              <a:spcBef>
                <a:spcPts val="600"/>
              </a:spcBef>
              <a:buSzPct val="80000"/>
              <a:buFont typeface="Wingdings" pitchFamily="2" charset="2"/>
              <a:buChar char="§"/>
            </a:pPr>
            <a:r>
              <a:rPr lang="fr-FR" b="1" dirty="0"/>
              <a:t>Soutien indirect au renforcement des capacités locales</a:t>
            </a:r>
            <a:endParaRPr lang="en-US" altLang="en-US" b="1" dirty="0">
              <a:solidFill>
                <a:srgbClr val="000000"/>
              </a:solidFill>
            </a:endParaRPr>
          </a:p>
          <a:p>
            <a:pPr lvl="1">
              <a:lnSpc>
                <a:spcPct val="105000"/>
              </a:lnSpc>
              <a:spcBef>
                <a:spcPts val="600"/>
              </a:spcBef>
              <a:buSzPct val="80000"/>
              <a:buFont typeface="Wingdings" pitchFamily="2" charset="2"/>
              <a:buChar char="§"/>
            </a:pPr>
            <a:r>
              <a:rPr lang="fr-FR" b="1" dirty="0"/>
              <a:t>Par et avec les partenaires civils extérieurs</a:t>
            </a:r>
            <a:endParaRPr lang="en-US" altLang="en-US" b="1" dirty="0">
              <a:solidFill>
                <a:srgbClr val="000000"/>
              </a:solidFill>
            </a:endParaRPr>
          </a:p>
        </p:txBody>
      </p:sp>
      <p:sp>
        <p:nvSpPr>
          <p:cNvPr id="87044" name="TextBox 5"/>
          <p:cNvSpPr txBox="1">
            <a:spLocks noChangeArrowheads="1"/>
          </p:cNvSpPr>
          <p:nvPr/>
        </p:nvSpPr>
        <p:spPr bwMode="auto">
          <a:xfrm>
            <a:off x="6248400" y="3886200"/>
            <a:ext cx="2819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endParaRPr lang="en-GB" altLang="en-US" sz="1200" i="1">
              <a:solidFill>
                <a:srgbClr val="000000"/>
              </a:solidFill>
              <a:latin typeface="Times New Roman" pitchFamily="18" charset="0"/>
              <a:cs typeface="Times New Roman" pitchFamily="18" charset="0"/>
            </a:endParaRPr>
          </a:p>
        </p:txBody>
      </p:sp>
      <p:sp>
        <p:nvSpPr>
          <p:cNvPr id="87045" name="Rectangle 7"/>
          <p:cNvSpPr>
            <a:spLocks noChangeArrowheads="1"/>
          </p:cNvSpPr>
          <p:nvPr/>
        </p:nvSpPr>
        <p:spPr bwMode="auto">
          <a:xfrm>
            <a:off x="503274" y="242888"/>
            <a:ext cx="8024441"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en-US" sz="2800" b="1" dirty="0" smtClean="0">
                <a:solidFill>
                  <a:srgbClr val="000000"/>
                </a:solidFill>
                <a:latin typeface="Arial" pitchFamily="34" charset="0"/>
              </a:rPr>
              <a:t>ACTIVITÉS ESSENTIELLES DE LA CIMIC-NU</a:t>
            </a:r>
            <a:endParaRPr lang="en-US" altLang="en-US" sz="2800" b="1" dirty="0">
              <a:solidFill>
                <a:srgbClr val="000000"/>
              </a:solidFill>
              <a:latin typeface="Arial" pitchFamily="34" charset="0"/>
            </a:endParaRPr>
          </a:p>
        </p:txBody>
      </p:sp>
      <p:sp>
        <p:nvSpPr>
          <p:cNvPr id="87046" name="Rectangle 9"/>
          <p:cNvSpPr>
            <a:spLocks noChangeArrowheads="1"/>
          </p:cNvSpPr>
          <p:nvPr/>
        </p:nvSpPr>
        <p:spPr bwMode="auto">
          <a:xfrm>
            <a:off x="3522933" y="838200"/>
            <a:ext cx="2242858"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pPr>
            <a:r>
              <a:rPr lang="en-US" altLang="en-US" sz="2400" b="1" dirty="0" smtClean="0">
                <a:solidFill>
                  <a:srgbClr val="000000"/>
                </a:solidFill>
              </a:rPr>
              <a:t>Assistance</a:t>
            </a:r>
            <a:r>
              <a:rPr lang="fr-CH" altLang="en-US" sz="2400" b="1" dirty="0" smtClean="0">
                <a:solidFill>
                  <a:srgbClr val="000000"/>
                </a:solidFill>
              </a:rPr>
              <a:t> civile</a:t>
            </a:r>
            <a:endParaRPr lang="fr-CH" altLang="en-US" sz="2400" b="1" dirty="0">
              <a:solidFill>
                <a:srgbClr val="000000"/>
              </a:solidFill>
            </a:endParaRPr>
          </a:p>
        </p:txBody>
      </p:sp>
      <p:pic>
        <p:nvPicPr>
          <p:cNvPr id="87047" name="Picture 13" descr="CIV ASSIS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4419600"/>
            <a:ext cx="55626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ZoneTexte 7"/>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9" name="ZoneTexte 8"/>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30</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19300" y="2133600"/>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a:defRPr/>
            </a:pPr>
            <a:r>
              <a:rPr lang="en-US" sz="4400" smtClean="0">
                <a:solidFill>
                  <a:srgbClr val="FFFFFF"/>
                </a:solidFill>
                <a:latin typeface="Calibri" pitchFamily="34" charset="0"/>
                <a:cs typeface="Arial" pitchFamily="34" charset="0"/>
              </a:rPr>
              <a:t>QUESTIONS?</a:t>
            </a:r>
          </a:p>
        </p:txBody>
      </p:sp>
      <p:sp>
        <p:nvSpPr>
          <p:cNvPr id="7" name="ZoneTexte 6"/>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300</a:t>
            </a:fld>
            <a:endParaRPr lang="en-GB" altLang="en-US" sz="1600" b="1" dirty="0" smtClean="0">
              <a:solidFill>
                <a:srgbClr val="000000"/>
              </a:solidFill>
            </a:endParaRPr>
          </a:p>
        </p:txBody>
      </p:sp>
      <p:sp>
        <p:nvSpPr>
          <p:cNvPr id="10" name="ZoneTexte 9"/>
          <p:cNvSpPr txBox="1"/>
          <p:nvPr/>
        </p:nvSpPr>
        <p:spPr>
          <a:xfrm>
            <a:off x="39510" y="10955"/>
            <a:ext cx="9118955" cy="292388"/>
          </a:xfrm>
          <a:prstGeom prst="rect">
            <a:avLst/>
          </a:prstGeom>
          <a:solidFill>
            <a:srgbClr val="0000FF"/>
          </a:solidFill>
        </p:spPr>
        <p:txBody>
          <a:bodyPr wrap="square" rtlCol="0">
            <a:spAutoFit/>
          </a:bodyPr>
          <a:lstStyle/>
          <a:p>
            <a:pPr algn="r"/>
            <a:r>
              <a:rPr lang="fr-FR" sz="1300" b="1" dirty="0">
                <a:solidFill>
                  <a:schemeClr val="bg1"/>
                </a:solidFill>
              </a:rPr>
              <a:t>Module </a:t>
            </a:r>
            <a:r>
              <a:rPr lang="fr-FR" sz="1300" b="1" dirty="0" smtClean="0">
                <a:solidFill>
                  <a:schemeClr val="bg1"/>
                </a:solidFill>
              </a:rPr>
              <a:t>additionnel : La CIMIC-NU et les domaines fondamentaux  du maintien de la paix – SSR &amp; DDR</a:t>
            </a:r>
            <a:endParaRPr lang="fr-CH" sz="1300" b="1" dirty="0">
              <a:solidFill>
                <a:schemeClr val="bg1"/>
              </a:solidFill>
            </a:endParaRPr>
          </a:p>
        </p:txBody>
      </p:sp>
    </p:spTree>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US" altLang="en-US" sz="1800">
              <a:solidFill>
                <a:srgbClr val="000000"/>
              </a:solidFill>
              <a:latin typeface="Arial" pitchFamily="34" charset="0"/>
            </a:endParaRPr>
          </a:p>
        </p:txBody>
      </p:sp>
      <p:sp>
        <p:nvSpPr>
          <p:cNvPr id="360451" name="Rectangle 8"/>
          <p:cNvSpPr>
            <a:spLocks noChangeArrowheads="1"/>
          </p:cNvSpPr>
          <p:nvPr/>
        </p:nvSpPr>
        <p:spPr bwMode="auto">
          <a:xfrm>
            <a:off x="-1805"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en-US" sz="4400" b="1">
                <a:solidFill>
                  <a:srgbClr val="FFFFFF"/>
                </a:solidFill>
                <a:latin typeface="Century Gothic" pitchFamily="34" charset="0"/>
              </a:rPr>
              <a:t> </a:t>
            </a:r>
          </a:p>
          <a:p>
            <a:pPr algn="ctr" eaLnBrk="1" hangingPunct="1">
              <a:spcBef>
                <a:spcPct val="50000"/>
              </a:spcBef>
            </a:pPr>
            <a:endParaRPr lang="en-US" altLang="en-US" sz="4400" b="1">
              <a:solidFill>
                <a:srgbClr val="FFFFFF"/>
              </a:solidFill>
              <a:latin typeface="Century Gothic"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360453" name="Rectangle 12"/>
          <p:cNvSpPr>
            <a:spLocks noChangeArrowheads="1"/>
          </p:cNvSpPr>
          <p:nvPr/>
        </p:nvSpPr>
        <p:spPr bwMode="auto">
          <a:xfrm>
            <a:off x="2590800" y="441325"/>
            <a:ext cx="409599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en-US" sz="4400" b="1" dirty="0" smtClean="0">
                <a:solidFill>
                  <a:srgbClr val="FFFFFF"/>
                </a:solidFill>
                <a:latin typeface="Century Gothic" pitchFamily="34" charset="0"/>
              </a:rPr>
              <a:t>CIMIC-NU </a:t>
            </a:r>
            <a:r>
              <a:rPr lang="en-US" altLang="en-US" sz="4400" b="1" dirty="0">
                <a:solidFill>
                  <a:srgbClr val="FFFFFF"/>
                </a:solidFill>
                <a:latin typeface="Century Gothic" pitchFamily="34" charset="0"/>
              </a:rPr>
              <a:t>STM</a:t>
            </a:r>
          </a:p>
        </p:txBody>
      </p:sp>
      <p:sp>
        <p:nvSpPr>
          <p:cNvPr id="360454" name="Rectangle 7"/>
          <p:cNvSpPr>
            <a:spLocks noChangeArrowheads="1"/>
          </p:cNvSpPr>
          <p:nvPr/>
        </p:nvSpPr>
        <p:spPr bwMode="auto">
          <a:xfrm>
            <a:off x="445750" y="3124200"/>
            <a:ext cx="8049319"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CH" sz="2800" b="1" dirty="0" smtClean="0"/>
              <a:t>La </a:t>
            </a:r>
            <a:r>
              <a:rPr lang="fr-CH" sz="2800" b="1" dirty="0"/>
              <a:t>CIMIC-NU </a:t>
            </a:r>
            <a:r>
              <a:rPr lang="fr-CH" sz="2800" b="1" dirty="0" smtClean="0"/>
              <a:t>lors de la transition assurée par l’ONU</a:t>
            </a:r>
            <a:endParaRPr lang="en-US" altLang="en-US" sz="2800" b="1" dirty="0">
              <a:solidFill>
                <a:srgbClr val="000000"/>
              </a:solidFill>
            </a:endParaRPr>
          </a:p>
        </p:txBody>
      </p:sp>
      <p:sp>
        <p:nvSpPr>
          <p:cNvPr id="360455" name="Rectangle 8"/>
          <p:cNvSpPr>
            <a:spLocks noChangeArrowheads="1"/>
          </p:cNvSpPr>
          <p:nvPr/>
        </p:nvSpPr>
        <p:spPr bwMode="auto">
          <a:xfrm>
            <a:off x="-36600" y="1676400"/>
            <a:ext cx="914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800" b="1" dirty="0" smtClean="0">
                <a:solidFill>
                  <a:schemeClr val="bg1"/>
                </a:solidFill>
              </a:rPr>
              <a:t>Module additionnel – La CIMIC-NU et les domaines fondamentaux du maintien de la paix</a:t>
            </a:r>
            <a:endParaRPr lang="en-GB" altLang="en-US" sz="2800" b="1" dirty="0">
              <a:solidFill>
                <a:srgbClr val="FFFFFF"/>
              </a:solidFill>
            </a:endParaRPr>
          </a:p>
        </p:txBody>
      </p:sp>
      <p:sp>
        <p:nvSpPr>
          <p:cNvPr id="8" name="ZoneTexte 7"/>
          <p:cNvSpPr txBox="1"/>
          <p:nvPr/>
        </p:nvSpPr>
        <p:spPr>
          <a:xfrm flipH="1">
            <a:off x="575809" y="667500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87735" y="667333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301</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2"/>
          <p:cNvSpPr>
            <a:spLocks noGrp="1" noChangeArrowheads="1"/>
          </p:cNvSpPr>
          <p:nvPr>
            <p:ph type="title" idx="4294967295"/>
          </p:nvPr>
        </p:nvSpPr>
        <p:spPr bwMode="auto">
          <a:xfrm>
            <a:off x="539475" y="296863"/>
            <a:ext cx="8028716" cy="4333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eaLnBrk="1" hangingPunct="1"/>
            <a:r>
              <a:rPr lang="fr-FR" b="1" dirty="0">
                <a:latin typeface="Calibri" panose="020F0502020204030204" pitchFamily="34" charset="0"/>
              </a:rPr>
              <a:t>RÉSULTATS ATTENDUS DE L’APPRENTISSAGE</a:t>
            </a:r>
            <a:endParaRPr lang="en-US" altLang="en-US" b="1" dirty="0" smtClean="0"/>
          </a:p>
        </p:txBody>
      </p:sp>
      <p:sp>
        <p:nvSpPr>
          <p:cNvPr id="3075" name="Rectangle 3"/>
          <p:cNvSpPr>
            <a:spLocks noGrp="1" noChangeArrowheads="1"/>
          </p:cNvSpPr>
          <p:nvPr>
            <p:ph type="body" idx="1"/>
          </p:nvPr>
        </p:nvSpPr>
        <p:spPr>
          <a:xfrm>
            <a:off x="0" y="1182688"/>
            <a:ext cx="8829675" cy="4918075"/>
          </a:xfrm>
        </p:spPr>
        <p:txBody>
          <a:bodyPr/>
          <a:lstStyle/>
          <a:p>
            <a:pPr marL="0" indent="0" eaLnBrk="1" hangingPunct="1">
              <a:buNone/>
              <a:defRPr/>
            </a:pPr>
            <a:r>
              <a:rPr lang="fr-FR" sz="2800" b="1" dirty="0">
                <a:latin typeface="Calibri" panose="020F0502020204030204" pitchFamily="34" charset="0"/>
              </a:rPr>
              <a:t>Au terme </a:t>
            </a:r>
            <a:r>
              <a:rPr lang="fr-FR" sz="2800" b="1" dirty="0" smtClean="0">
                <a:latin typeface="Calibri" panose="020F0502020204030204" pitchFamily="34" charset="0"/>
              </a:rPr>
              <a:t>de cette unité, </a:t>
            </a:r>
            <a:r>
              <a:rPr lang="fr-FR" sz="2800" b="1" dirty="0">
                <a:latin typeface="Calibri" panose="020F0502020204030204" pitchFamily="34" charset="0"/>
              </a:rPr>
              <a:t>les participants devront pouvoir :</a:t>
            </a:r>
            <a:endParaRPr lang="en-US" altLang="en-US" sz="2800" b="1" dirty="0" smtClean="0"/>
          </a:p>
          <a:p>
            <a:pPr eaLnBrk="1" hangingPunct="1">
              <a:buFont typeface="Wingdings" pitchFamily="2" charset="2"/>
              <a:buChar char="ü"/>
              <a:defRPr/>
            </a:pPr>
            <a:endParaRPr lang="en-US" altLang="en-US" sz="2800" b="1" dirty="0" smtClean="0"/>
          </a:p>
          <a:p>
            <a:pPr lvl="1" eaLnBrk="1" hangingPunct="1">
              <a:buFont typeface="Wingdings" pitchFamily="2" charset="2"/>
              <a:buChar char="ü"/>
              <a:defRPr/>
            </a:pPr>
            <a:r>
              <a:rPr lang="fr-FR" b="1" dirty="0"/>
              <a:t>Comprendre le « noyau dur » Maintien de la paix-Consolidation de la paix</a:t>
            </a:r>
            <a:endParaRPr lang="en-US" altLang="en-US" b="1" dirty="0" smtClean="0"/>
          </a:p>
          <a:p>
            <a:pPr lvl="1" eaLnBrk="1" hangingPunct="1">
              <a:buFont typeface="Wingdings" pitchFamily="2" charset="2"/>
              <a:buChar char="ü"/>
              <a:defRPr/>
            </a:pPr>
            <a:endParaRPr lang="en-US" altLang="en-US" b="1" dirty="0" smtClean="0"/>
          </a:p>
          <a:p>
            <a:pPr lvl="1" eaLnBrk="1" hangingPunct="1">
              <a:buFont typeface="Wingdings" pitchFamily="2" charset="2"/>
              <a:buChar char="ü"/>
              <a:defRPr/>
            </a:pPr>
            <a:r>
              <a:rPr lang="fr-FR" b="1" dirty="0"/>
              <a:t>Identifier les principaux acteurs et le rôle de la CIMIC-NU au début du processus de consolidation de la paix</a:t>
            </a:r>
            <a:endParaRPr lang="en-US" altLang="en-US" b="1" dirty="0" smtClean="0"/>
          </a:p>
        </p:txBody>
      </p:sp>
      <p:sp>
        <p:nvSpPr>
          <p:cNvPr id="5" name="ZoneTexte 4"/>
          <p:cNvSpPr txBox="1"/>
          <p:nvPr/>
        </p:nvSpPr>
        <p:spPr>
          <a:xfrm>
            <a:off x="31559" y="25294"/>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6" name="ZoneTexte 5"/>
          <p:cNvSpPr txBox="1"/>
          <p:nvPr/>
        </p:nvSpPr>
        <p:spPr>
          <a:xfrm flipH="1">
            <a:off x="575809" y="667500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20585" y="667333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302</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2"/>
          <p:cNvSpPr>
            <a:spLocks noGrp="1" noChangeArrowheads="1"/>
          </p:cNvSpPr>
          <p:nvPr>
            <p:ph type="title" idx="4294967295"/>
          </p:nvPr>
        </p:nvSpPr>
        <p:spPr bwMode="auto">
          <a:xfrm>
            <a:off x="457200" y="246063"/>
            <a:ext cx="8229600" cy="4333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eaLnBrk="1" hangingPunct="1"/>
            <a:r>
              <a:rPr lang="en-GB" altLang="en-US" b="1" dirty="0"/>
              <a:t>STRUCTURE DE LA </a:t>
            </a:r>
            <a:r>
              <a:rPr lang="en-GB" altLang="en-US" b="1" dirty="0" smtClean="0"/>
              <a:t>PRÉSENTATION</a:t>
            </a:r>
          </a:p>
        </p:txBody>
      </p:sp>
      <p:sp>
        <p:nvSpPr>
          <p:cNvPr id="362499" name="Rectangle 3"/>
          <p:cNvSpPr>
            <a:spLocks noGrp="1" noChangeArrowheads="1"/>
          </p:cNvSpPr>
          <p:nvPr>
            <p:ph type="body" idx="1"/>
          </p:nvPr>
        </p:nvSpPr>
        <p:spPr bwMode="auto">
          <a:xfrm>
            <a:off x="363538" y="2181225"/>
            <a:ext cx="8829675" cy="452596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eaLnBrk="1" hangingPunct="1">
              <a:buFont typeface="Wingdings" pitchFamily="2" charset="2"/>
              <a:buChar char="q"/>
            </a:pPr>
            <a:r>
              <a:rPr lang="fr-FR" sz="3600" dirty="0"/>
              <a:t>Le « noyau dur » Maintien de la paix-Consolidation de la paix</a:t>
            </a:r>
            <a:endParaRPr lang="en-US" altLang="en-US" sz="3600" dirty="0" smtClean="0"/>
          </a:p>
          <a:p>
            <a:pPr eaLnBrk="1" hangingPunct="1">
              <a:buFont typeface="Wingdings" pitchFamily="2" charset="2"/>
              <a:buChar char="q"/>
            </a:pPr>
            <a:r>
              <a:rPr lang="fr-FR" sz="3600" dirty="0"/>
              <a:t>Principaux acteurs et rôle de la CIMIC-NU au début du processus de consolidation de la paix</a:t>
            </a:r>
            <a:endParaRPr lang="en-US" altLang="en-US" sz="3600" dirty="0" smtClean="0"/>
          </a:p>
        </p:txBody>
      </p:sp>
      <p:sp>
        <p:nvSpPr>
          <p:cNvPr id="362500" name="Rectangle 10"/>
          <p:cNvSpPr txBox="1">
            <a:spLocks noChangeArrowheads="1"/>
          </p:cNvSpPr>
          <p:nvPr/>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a:buClr>
                <a:srgbClr val="FFFFFF"/>
              </a:buClr>
              <a:buSzPct val="80000"/>
              <a:buFont typeface="Wingdings" pitchFamily="2" charset="2"/>
              <a:buChar char="•"/>
            </a:pPr>
            <a:fld id="{841BD545-D02A-496A-AB67-0AD01B1080DB}" type="slidenum">
              <a:rPr lang="en-GB" altLang="en-US" sz="1400">
                <a:solidFill>
                  <a:srgbClr val="000000"/>
                </a:solidFill>
              </a:rPr>
              <a:pPr algn="r">
                <a:buClr>
                  <a:srgbClr val="FFFFFF"/>
                </a:buClr>
                <a:buSzPct val="80000"/>
                <a:buFont typeface="Wingdings" pitchFamily="2" charset="2"/>
                <a:buChar char="•"/>
              </a:pPr>
              <a:t>303</a:t>
            </a:fld>
            <a:endParaRPr lang="en-GB" altLang="en-US" sz="1400">
              <a:solidFill>
                <a:srgbClr val="000000"/>
              </a:solidFill>
            </a:endParaRPr>
          </a:p>
        </p:txBody>
      </p:sp>
      <p:sp>
        <p:nvSpPr>
          <p:cNvPr id="5" name="ZoneTexte 4"/>
          <p:cNvSpPr txBox="1"/>
          <p:nvPr/>
        </p:nvSpPr>
        <p:spPr>
          <a:xfrm>
            <a:off x="31559" y="25294"/>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6" name="ZoneTexte 5"/>
          <p:cNvSpPr txBox="1"/>
          <p:nvPr/>
        </p:nvSpPr>
        <p:spPr>
          <a:xfrm flipH="1">
            <a:off x="575809" y="667500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20585" y="667333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303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2"/>
          <p:cNvSpPr>
            <a:spLocks noChangeArrowheads="1"/>
          </p:cNvSpPr>
          <p:nvPr/>
        </p:nvSpPr>
        <p:spPr bwMode="auto">
          <a:xfrm>
            <a:off x="296863" y="2085975"/>
            <a:ext cx="8686800" cy="432426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000000"/>
              </a:buClr>
              <a:buSzPct val="80000"/>
              <a:buFont typeface="Wingdings" pitchFamily="2" charset="2"/>
              <a:buChar char="q"/>
            </a:pPr>
            <a:r>
              <a:rPr lang="en-US" altLang="en-US" sz="1800" b="1" dirty="0">
                <a:solidFill>
                  <a:srgbClr val="000000"/>
                </a:solidFill>
              </a:rPr>
              <a:t> </a:t>
            </a:r>
            <a:r>
              <a:rPr lang="fr-FR" sz="1800" b="1" dirty="0"/>
              <a:t>Politique charnière des Nations Unies relative à l’éventail complet du maintien de la paix</a:t>
            </a:r>
            <a:endParaRPr lang="en-US" altLang="en-US" sz="1800" b="1" dirty="0">
              <a:solidFill>
                <a:srgbClr val="000000"/>
              </a:solidFill>
            </a:endParaRPr>
          </a:p>
          <a:p>
            <a:pPr eaLnBrk="1" hangingPunct="1">
              <a:spcBef>
                <a:spcPct val="50000"/>
              </a:spcBef>
              <a:buClr>
                <a:srgbClr val="000000"/>
              </a:buClr>
              <a:buSzPct val="80000"/>
              <a:buFont typeface="Wingdings" pitchFamily="2" charset="2"/>
              <a:buChar char="q"/>
            </a:pPr>
            <a:r>
              <a:rPr lang="en-US" altLang="en-US" sz="1800" b="1" dirty="0">
                <a:solidFill>
                  <a:srgbClr val="000000"/>
                </a:solidFill>
              </a:rPr>
              <a:t> </a:t>
            </a:r>
            <a:r>
              <a:rPr lang="fr-FR" sz="1800" b="1" dirty="0"/>
              <a:t>Extension du maintien de la paix</a:t>
            </a:r>
            <a:endParaRPr lang="en-US" altLang="en-US" sz="1800" b="1" dirty="0">
              <a:solidFill>
                <a:srgbClr val="000000"/>
              </a:solidFill>
            </a:endParaRPr>
          </a:p>
          <a:p>
            <a:pPr eaLnBrk="1" hangingPunct="1">
              <a:spcBef>
                <a:spcPct val="50000"/>
              </a:spcBef>
              <a:buClr>
                <a:srgbClr val="000000"/>
              </a:buClr>
              <a:buSzPct val="80000"/>
              <a:buFont typeface="Wingdings" pitchFamily="2" charset="2"/>
              <a:buChar char="q"/>
            </a:pPr>
            <a:r>
              <a:rPr lang="en-US" altLang="en-US" sz="1800" b="1" dirty="0">
                <a:solidFill>
                  <a:srgbClr val="000000"/>
                </a:solidFill>
              </a:rPr>
              <a:t> </a:t>
            </a:r>
            <a:r>
              <a:rPr lang="fr-FR" sz="1800" b="1" dirty="0"/>
              <a:t>Approche plus globale, plus cohérente et plus intégrée</a:t>
            </a:r>
            <a:endParaRPr lang="en-US" altLang="en-US" sz="1800" b="1" dirty="0">
              <a:solidFill>
                <a:srgbClr val="000000"/>
              </a:solidFill>
            </a:endParaRPr>
          </a:p>
          <a:p>
            <a:pPr eaLnBrk="1" hangingPunct="1">
              <a:spcBef>
                <a:spcPct val="50000"/>
              </a:spcBef>
              <a:buClr>
                <a:srgbClr val="000000"/>
              </a:buClr>
              <a:buSzPct val="80000"/>
              <a:buFont typeface="Wingdings" pitchFamily="2" charset="2"/>
              <a:buChar char="q"/>
            </a:pPr>
            <a:r>
              <a:rPr lang="en-US" altLang="en-US" sz="1800" b="1" dirty="0">
                <a:solidFill>
                  <a:srgbClr val="000000"/>
                </a:solidFill>
              </a:rPr>
              <a:t> </a:t>
            </a:r>
            <a:r>
              <a:rPr lang="fr-FR" sz="1800" b="1" dirty="0"/>
              <a:t>Accent plus important sur la prévention des conflits dans le cadre du processus de maintien de la paix, et sur l’établissement de liens avec la consolidation de la paix</a:t>
            </a:r>
            <a:endParaRPr lang="en-US" altLang="en-US" sz="1800" b="1" dirty="0">
              <a:solidFill>
                <a:srgbClr val="000000"/>
              </a:solidFill>
            </a:endParaRPr>
          </a:p>
          <a:p>
            <a:pPr eaLnBrk="1" hangingPunct="1">
              <a:spcBef>
                <a:spcPct val="50000"/>
              </a:spcBef>
              <a:buClr>
                <a:srgbClr val="000000"/>
              </a:buClr>
              <a:buSzPct val="80000"/>
              <a:buFont typeface="Wingdings" pitchFamily="2" charset="2"/>
              <a:buChar char="q"/>
            </a:pPr>
            <a:r>
              <a:rPr lang="en-US" altLang="en-US" sz="1800" b="1" dirty="0">
                <a:solidFill>
                  <a:srgbClr val="000000"/>
                </a:solidFill>
              </a:rPr>
              <a:t> </a:t>
            </a:r>
            <a:r>
              <a:rPr lang="fr-FR" sz="1800" b="1" dirty="0"/>
              <a:t>Rôle du maintien de la paix dans la création d’un contexte favorable et la mise en œuvre d’une action préalable de consolidation de la paix</a:t>
            </a:r>
            <a:endParaRPr lang="en-US" altLang="en-US" sz="1800" b="1" dirty="0">
              <a:solidFill>
                <a:srgbClr val="000000"/>
              </a:solidFill>
            </a:endParaRPr>
          </a:p>
          <a:p>
            <a:pPr eaLnBrk="1" hangingPunct="1">
              <a:spcBef>
                <a:spcPct val="50000"/>
              </a:spcBef>
              <a:buClr>
                <a:srgbClr val="000000"/>
              </a:buClr>
              <a:buSzPct val="80000"/>
              <a:buFont typeface="Wingdings" pitchFamily="2" charset="2"/>
              <a:buChar char="q"/>
            </a:pPr>
            <a:r>
              <a:rPr lang="en-US" altLang="en-US" sz="1800" b="1" dirty="0">
                <a:solidFill>
                  <a:srgbClr val="000000"/>
                </a:solidFill>
              </a:rPr>
              <a:t> </a:t>
            </a:r>
            <a:r>
              <a:rPr lang="fr-FR" sz="1800" b="1" dirty="0"/>
              <a:t>Action plus intégrée en vue d’améliorer la cohérence des missions et des activités de l’ONU</a:t>
            </a:r>
            <a:endParaRPr lang="en-US" altLang="en-US" sz="1800" b="1" dirty="0">
              <a:solidFill>
                <a:srgbClr val="000000"/>
              </a:solidFill>
            </a:endParaRPr>
          </a:p>
          <a:p>
            <a:pPr eaLnBrk="1" hangingPunct="1">
              <a:spcBef>
                <a:spcPct val="50000"/>
              </a:spcBef>
              <a:buClr>
                <a:srgbClr val="000000"/>
              </a:buClr>
              <a:buSzPct val="80000"/>
              <a:buFont typeface="Wingdings" pitchFamily="2" charset="2"/>
              <a:buChar char="q"/>
            </a:pPr>
            <a:r>
              <a:rPr lang="en-US" altLang="en-US" sz="1800" b="1" dirty="0">
                <a:solidFill>
                  <a:srgbClr val="000000"/>
                </a:solidFill>
              </a:rPr>
              <a:t> </a:t>
            </a:r>
            <a:r>
              <a:rPr lang="fr-FR" sz="1800" b="1" dirty="0"/>
              <a:t>La CIMIC-NU est un cadre d’application de cette vision plus forte du maintien de la paix et des premières activités de consolidation de la paix</a:t>
            </a:r>
            <a:endParaRPr lang="en-US" altLang="en-US" sz="1800" b="1" dirty="0">
              <a:solidFill>
                <a:srgbClr val="000000"/>
              </a:solidFill>
            </a:endParaRPr>
          </a:p>
        </p:txBody>
      </p:sp>
      <p:sp>
        <p:nvSpPr>
          <p:cNvPr id="363523" name="Rectangle 7"/>
          <p:cNvSpPr>
            <a:spLocks noChangeArrowheads="1"/>
          </p:cNvSpPr>
          <p:nvPr/>
        </p:nvSpPr>
        <p:spPr bwMode="auto">
          <a:xfrm>
            <a:off x="1805" y="356600"/>
            <a:ext cx="8991599"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tIns="0" bIns="0"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buSzPct val="80000"/>
              <a:buFont typeface="Wingdings" pitchFamily="2" charset="2"/>
              <a:buNone/>
            </a:pPr>
            <a:r>
              <a:rPr lang="fr-CH" sz="2400" b="1" dirty="0" smtClean="0"/>
              <a:t>LE « NOYAU DUR » MAINTIEN DE LA PAIX-CONSOLIDATION DE LA PAIX</a:t>
            </a:r>
            <a:endParaRPr lang="en-US" altLang="en-US" sz="2400" b="1" dirty="0">
              <a:solidFill>
                <a:srgbClr val="000000"/>
              </a:solidFill>
              <a:ea typeface="MS Mincho" pitchFamily="49" charset="-128"/>
              <a:cs typeface="Times New Roman" pitchFamily="18" charset="0"/>
            </a:endParaRPr>
          </a:p>
        </p:txBody>
      </p:sp>
      <p:sp>
        <p:nvSpPr>
          <p:cNvPr id="363524" name="Text Box 6"/>
          <p:cNvSpPr txBox="1">
            <a:spLocks noChangeArrowheads="1"/>
          </p:cNvSpPr>
          <p:nvPr/>
        </p:nvSpPr>
        <p:spPr bwMode="auto">
          <a:xfrm>
            <a:off x="296863" y="985838"/>
            <a:ext cx="8614902"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400" b="1" dirty="0"/>
              <a:t>Résolution 2086 du Conseil de sécurité de l’ONU, 21 janvier 2013</a:t>
            </a:r>
            <a:endParaRPr lang="en-US" altLang="en-US" sz="2400" b="1" dirty="0">
              <a:solidFill>
                <a:srgbClr val="000000"/>
              </a:solidFill>
            </a:endParaRPr>
          </a:p>
        </p:txBody>
      </p:sp>
      <p:sp>
        <p:nvSpPr>
          <p:cNvPr id="363525" name="Rectangle 5"/>
          <p:cNvSpPr>
            <a:spLocks noChangeArrowheads="1"/>
          </p:cNvSpPr>
          <p:nvPr/>
        </p:nvSpPr>
        <p:spPr bwMode="auto">
          <a:xfrm>
            <a:off x="152400" y="1600200"/>
            <a:ext cx="4475136"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FR" b="1" i="1" dirty="0">
                <a:solidFill>
                  <a:srgbClr val="1105FF"/>
                </a:solidFill>
              </a:rPr>
              <a:t>Maintien de la paix multidimensionnel</a:t>
            </a:r>
            <a:endParaRPr lang="en-GB" altLang="en-US" b="1" i="1" dirty="0">
              <a:solidFill>
                <a:srgbClr val="1105FF"/>
              </a:solidFill>
            </a:endParaRPr>
          </a:p>
        </p:txBody>
      </p:sp>
      <p:sp>
        <p:nvSpPr>
          <p:cNvPr id="363526" name="Rectangle 10"/>
          <p:cNvSpPr txBox="1">
            <a:spLocks noChangeArrowheads="1"/>
          </p:cNvSpPr>
          <p:nvPr/>
        </p:nvSpPr>
        <p:spPr bwMode="auto">
          <a:xfrm>
            <a:off x="7010400" y="661035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a:buClr>
                <a:srgbClr val="FFFFFF"/>
              </a:buClr>
              <a:buSzPct val="80000"/>
              <a:buFont typeface="Wingdings" pitchFamily="2" charset="2"/>
              <a:buChar char="•"/>
            </a:pPr>
            <a:fld id="{8EB92F2F-D63A-4059-A213-385E9EAD90E1}" type="slidenum">
              <a:rPr lang="en-GB" altLang="en-US" sz="1400">
                <a:solidFill>
                  <a:srgbClr val="000000"/>
                </a:solidFill>
              </a:rPr>
              <a:pPr algn="r">
                <a:buClr>
                  <a:srgbClr val="FFFFFF"/>
                </a:buClr>
                <a:buSzPct val="80000"/>
                <a:buFont typeface="Wingdings" pitchFamily="2" charset="2"/>
                <a:buChar char="•"/>
              </a:pPr>
              <a:t>304</a:t>
            </a:fld>
            <a:endParaRPr lang="en-GB" altLang="en-US" sz="1400">
              <a:solidFill>
                <a:srgbClr val="000000"/>
              </a:solidFill>
            </a:endParaRPr>
          </a:p>
        </p:txBody>
      </p:sp>
      <p:sp>
        <p:nvSpPr>
          <p:cNvPr id="7" name="ZoneTexte 6"/>
          <p:cNvSpPr txBox="1"/>
          <p:nvPr/>
        </p:nvSpPr>
        <p:spPr>
          <a:xfrm>
            <a:off x="31559" y="25294"/>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8" name="ZoneTexte 7"/>
          <p:cNvSpPr txBox="1"/>
          <p:nvPr/>
        </p:nvSpPr>
        <p:spPr>
          <a:xfrm flipH="1">
            <a:off x="575809" y="667500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20585" y="667333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304</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ChangeArrowheads="1"/>
          </p:cNvSpPr>
          <p:nvPr/>
        </p:nvSpPr>
        <p:spPr bwMode="auto">
          <a:xfrm>
            <a:off x="309046" y="379205"/>
            <a:ext cx="8512426" cy="3385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tIns="0" bIns="0"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buSzPct val="80000"/>
              <a:buFont typeface="Wingdings" pitchFamily="2" charset="2"/>
              <a:buNone/>
            </a:pPr>
            <a:r>
              <a:rPr lang="fr-FR" sz="2200" b="1" dirty="0"/>
              <a:t>LE « NOYAU DUR » MAINTIEN DE LA PAIX-CONSOLIDATION DE LA PAIX</a:t>
            </a:r>
            <a:endParaRPr lang="en-US" altLang="en-US" sz="2200" b="1" dirty="0">
              <a:solidFill>
                <a:srgbClr val="000000"/>
              </a:solidFill>
              <a:ea typeface="MS Mincho" pitchFamily="49" charset="-128"/>
              <a:cs typeface="Times New Roman" pitchFamily="18" charset="0"/>
            </a:endParaRPr>
          </a:p>
        </p:txBody>
      </p:sp>
      <p:sp>
        <p:nvSpPr>
          <p:cNvPr id="364547" name="Rectangle 2"/>
          <p:cNvSpPr>
            <a:spLocks noChangeArrowheads="1"/>
          </p:cNvSpPr>
          <p:nvPr/>
        </p:nvSpPr>
        <p:spPr bwMode="auto">
          <a:xfrm>
            <a:off x="130175" y="884238"/>
            <a:ext cx="8926513" cy="769441"/>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pPr>
            <a:r>
              <a:rPr lang="fr-FR" sz="2200" b="1" dirty="0"/>
              <a:t>Politique relative aux transitions assurées par l’ONU dans le contexte d’une réduction des effectifs de la Mission ou de </a:t>
            </a:r>
            <a:r>
              <a:rPr lang="fr-FR" sz="2200" b="1" dirty="0" smtClean="0"/>
              <a:t>son </a:t>
            </a:r>
            <a:r>
              <a:rPr lang="fr-FR" sz="2200" b="1" dirty="0"/>
              <a:t>retrait total</a:t>
            </a:r>
            <a:endParaRPr lang="en-GB" altLang="en-US" sz="2200" b="1" dirty="0">
              <a:solidFill>
                <a:srgbClr val="000000"/>
              </a:solidFill>
            </a:endParaRPr>
          </a:p>
        </p:txBody>
      </p:sp>
      <p:sp>
        <p:nvSpPr>
          <p:cNvPr id="5" name="Rectangle 4"/>
          <p:cNvSpPr/>
          <p:nvPr/>
        </p:nvSpPr>
        <p:spPr>
          <a:xfrm>
            <a:off x="93760" y="1872867"/>
            <a:ext cx="3303587" cy="3503523"/>
          </a:xfrm>
          <a:prstGeom prst="rect">
            <a:avLst/>
          </a:prstGeom>
          <a:ln>
            <a:solidFill>
              <a:schemeClr val="tx1"/>
            </a:solidFill>
          </a:ln>
        </p:spPr>
        <p:txBody>
          <a:bodyPr>
            <a:spAutoFit/>
          </a:bodyPr>
          <a:lstStyle/>
          <a:p>
            <a:pPr>
              <a:spcBef>
                <a:spcPts val="0"/>
              </a:spcBef>
              <a:spcAft>
                <a:spcPts val="1000"/>
              </a:spcAft>
              <a:buClr>
                <a:srgbClr val="FFFFFF"/>
              </a:buClr>
              <a:buSzPct val="80000"/>
              <a:defRPr/>
            </a:pPr>
            <a:r>
              <a:rPr lang="fr-CH" sz="2200" b="1" dirty="0" smtClean="0"/>
              <a:t>Cinq principes majeurs :</a:t>
            </a:r>
            <a:endParaRPr lang="fr-CH" sz="2200" b="1" dirty="0" smtClean="0">
              <a:solidFill>
                <a:srgbClr val="000000"/>
              </a:solidFill>
              <a:latin typeface="Calibri"/>
              <a:ea typeface="Calibri"/>
              <a:cs typeface="Times New Roman"/>
            </a:endParaRPr>
          </a:p>
          <a:p>
            <a:pPr marL="342900" indent="-342900">
              <a:spcBef>
                <a:spcPts val="0"/>
              </a:spcBef>
              <a:spcAft>
                <a:spcPts val="1000"/>
              </a:spcAft>
              <a:buSzPct val="80000"/>
              <a:buFont typeface="Wingdings" panose="05000000000000000000" pitchFamily="2" charset="2"/>
              <a:buChar char="v"/>
              <a:defRPr/>
            </a:pPr>
            <a:r>
              <a:rPr lang="fr-CH" sz="2200" b="1" dirty="0" smtClean="0">
                <a:solidFill>
                  <a:srgbClr val="000000"/>
                </a:solidFill>
                <a:latin typeface="Calibri"/>
                <a:ea typeface="Calibri"/>
                <a:cs typeface="Times New Roman"/>
              </a:rPr>
              <a:t>Planification anticipée</a:t>
            </a:r>
          </a:p>
          <a:p>
            <a:pPr marL="342900" indent="-342900">
              <a:spcBef>
                <a:spcPts val="0"/>
              </a:spcBef>
              <a:spcAft>
                <a:spcPts val="1000"/>
              </a:spcAft>
              <a:buSzPct val="80000"/>
              <a:buFont typeface="Wingdings" panose="05000000000000000000" pitchFamily="2" charset="2"/>
              <a:buChar char="v"/>
              <a:defRPr/>
            </a:pPr>
            <a:r>
              <a:rPr lang="fr-CH" sz="2200" b="1" dirty="0" smtClean="0">
                <a:solidFill>
                  <a:srgbClr val="000000"/>
                </a:solidFill>
                <a:latin typeface="Calibri"/>
                <a:ea typeface="Calibri"/>
                <a:cs typeface="Times New Roman"/>
              </a:rPr>
              <a:t>Intégration de l’ONU</a:t>
            </a:r>
          </a:p>
          <a:p>
            <a:pPr marL="342900" indent="-342900">
              <a:spcBef>
                <a:spcPts val="0"/>
              </a:spcBef>
              <a:spcAft>
                <a:spcPts val="1000"/>
              </a:spcAft>
              <a:buSzPct val="80000"/>
              <a:buFont typeface="Wingdings" panose="05000000000000000000" pitchFamily="2" charset="2"/>
              <a:buChar char="v"/>
              <a:defRPr/>
            </a:pPr>
            <a:r>
              <a:rPr lang="fr-CH" sz="2200" b="1" dirty="0" smtClean="0">
                <a:solidFill>
                  <a:srgbClr val="000000"/>
                </a:solidFill>
                <a:latin typeface="Calibri"/>
                <a:ea typeface="Calibri"/>
                <a:cs typeface="Times New Roman"/>
              </a:rPr>
              <a:t>Appropriation nationale</a:t>
            </a:r>
          </a:p>
          <a:p>
            <a:pPr marL="342900" indent="-342900">
              <a:spcBef>
                <a:spcPts val="0"/>
              </a:spcBef>
              <a:spcAft>
                <a:spcPts val="1000"/>
              </a:spcAft>
              <a:buSzPct val="80000"/>
              <a:buFont typeface="Wingdings" panose="05000000000000000000" pitchFamily="2" charset="2"/>
              <a:buChar char="v"/>
              <a:defRPr/>
            </a:pPr>
            <a:r>
              <a:rPr lang="fr-CH" sz="2400" b="1" dirty="0" smtClean="0"/>
              <a:t>Développement des capacités nationales</a:t>
            </a:r>
            <a:endParaRPr lang="fr-CH" sz="2200" b="1" dirty="0" smtClean="0">
              <a:solidFill>
                <a:srgbClr val="000000"/>
              </a:solidFill>
              <a:latin typeface="Calibri"/>
              <a:ea typeface="Calibri"/>
              <a:cs typeface="Times New Roman"/>
            </a:endParaRPr>
          </a:p>
          <a:p>
            <a:pPr marL="342900" indent="-342900">
              <a:spcBef>
                <a:spcPts val="0"/>
              </a:spcBef>
              <a:spcAft>
                <a:spcPts val="1000"/>
              </a:spcAft>
              <a:buSzPct val="80000"/>
              <a:buFont typeface="Wingdings" panose="05000000000000000000" pitchFamily="2" charset="2"/>
              <a:buChar char="v"/>
              <a:defRPr/>
            </a:pPr>
            <a:r>
              <a:rPr lang="fr-CH" sz="2200" b="1" dirty="0" smtClean="0">
                <a:solidFill>
                  <a:srgbClr val="000000"/>
                </a:solidFill>
                <a:latin typeface="Calibri"/>
                <a:ea typeface="Calibri"/>
                <a:cs typeface="Times New Roman"/>
              </a:rPr>
              <a:t>Communication</a:t>
            </a:r>
            <a:endParaRPr lang="fr-CH" sz="2200" b="1" dirty="0">
              <a:solidFill>
                <a:srgbClr val="000000"/>
              </a:solidFill>
              <a:latin typeface="Calibri"/>
              <a:ea typeface="Calibri"/>
              <a:cs typeface="Times New Roman"/>
            </a:endParaRPr>
          </a:p>
        </p:txBody>
      </p:sp>
      <p:sp>
        <p:nvSpPr>
          <p:cNvPr id="6" name="Rectangle 5"/>
          <p:cNvSpPr/>
          <p:nvPr/>
        </p:nvSpPr>
        <p:spPr>
          <a:xfrm>
            <a:off x="3513138" y="1892800"/>
            <a:ext cx="5543550" cy="4524315"/>
          </a:xfrm>
          <a:prstGeom prst="rect">
            <a:avLst/>
          </a:prstGeom>
        </p:spPr>
        <p:txBody>
          <a:bodyPr>
            <a:spAutoFit/>
          </a:bodyPr>
          <a:lstStyle/>
          <a:p>
            <a:pPr>
              <a:buClr>
                <a:srgbClr val="FFFFFF"/>
              </a:buClr>
              <a:buSzPct val="80000"/>
              <a:defRPr/>
            </a:pPr>
            <a:r>
              <a:rPr lang="fr-FR" sz="2400" b="1" dirty="0"/>
              <a:t>Rôles, responsabilités et mécanismes de coordination </a:t>
            </a:r>
            <a:r>
              <a:rPr lang="fr-FR" sz="2400" b="1" dirty="0" smtClean="0"/>
              <a:t>: </a:t>
            </a:r>
            <a:r>
              <a:rPr lang="fr-FR" sz="2400" b="1" dirty="0"/>
              <a:t>Direction assurée par la Mission et l’UNCT + UNHQ (Siège de l’ONU)</a:t>
            </a:r>
            <a:endParaRPr lang="en-GB" sz="2400" b="1" dirty="0">
              <a:solidFill>
                <a:srgbClr val="000000"/>
              </a:solidFill>
            </a:endParaRPr>
          </a:p>
          <a:p>
            <a:pPr>
              <a:buClr>
                <a:srgbClr val="FFFFFF"/>
              </a:buClr>
              <a:buSzPct val="80000"/>
              <a:defRPr/>
            </a:pPr>
            <a:endParaRPr lang="en-GB" sz="2400" b="1" dirty="0">
              <a:solidFill>
                <a:srgbClr val="000000"/>
              </a:solidFill>
              <a:latin typeface="Arial" charset="0"/>
              <a:cs typeface="Arial" charset="0"/>
            </a:endParaRPr>
          </a:p>
          <a:p>
            <a:pPr marL="342900" indent="-342900">
              <a:buSzPct val="80000"/>
              <a:buFont typeface="Arial" panose="020B0604020202020204" pitchFamily="34" charset="0"/>
              <a:buChar char="→"/>
              <a:defRPr/>
            </a:pPr>
            <a:r>
              <a:rPr lang="fr-FR" sz="2400" b="1" dirty="0"/>
              <a:t>Cohérence des divers instruments de planification</a:t>
            </a:r>
            <a:endParaRPr lang="en-GB" sz="2400" b="1" dirty="0">
              <a:solidFill>
                <a:srgbClr val="000000"/>
              </a:solidFill>
              <a:latin typeface="Arial" charset="0"/>
              <a:cs typeface="Arial" charset="0"/>
            </a:endParaRPr>
          </a:p>
          <a:p>
            <a:pPr marL="342900" indent="-342900">
              <a:buSzPct val="80000"/>
              <a:buFont typeface="Arial" panose="020B0604020202020204" pitchFamily="34" charset="0"/>
              <a:buChar char="→"/>
              <a:defRPr/>
            </a:pPr>
            <a:r>
              <a:rPr lang="fr-FR" sz="2400" b="1" dirty="0"/>
              <a:t>Planification du transfert des responsabilités et de la présence de l’ONU après la phase de transition</a:t>
            </a:r>
            <a:endParaRPr lang="en-GB" sz="2400" b="1" dirty="0">
              <a:solidFill>
                <a:srgbClr val="000000"/>
              </a:solidFill>
              <a:latin typeface="Arial" charset="0"/>
              <a:cs typeface="Arial" charset="0"/>
            </a:endParaRPr>
          </a:p>
          <a:p>
            <a:pPr>
              <a:buClr>
                <a:srgbClr val="FFFFFF"/>
              </a:buClr>
              <a:buSzPct val="80000"/>
              <a:defRPr/>
            </a:pPr>
            <a:endParaRPr lang="en-GB" sz="2400" b="1" dirty="0">
              <a:solidFill>
                <a:srgbClr val="000000"/>
              </a:solidFill>
            </a:endParaRPr>
          </a:p>
          <a:p>
            <a:pPr>
              <a:buClr>
                <a:srgbClr val="FFFFFF"/>
              </a:buClr>
              <a:buSzPct val="80000"/>
              <a:defRPr/>
            </a:pPr>
            <a:endParaRPr lang="en-GB" sz="2400" b="1" dirty="0">
              <a:solidFill>
                <a:srgbClr val="000000"/>
              </a:solidFill>
            </a:endParaRPr>
          </a:p>
        </p:txBody>
      </p:sp>
      <p:sp>
        <p:nvSpPr>
          <p:cNvPr id="7" name="ZoneTexte 6"/>
          <p:cNvSpPr txBox="1"/>
          <p:nvPr/>
        </p:nvSpPr>
        <p:spPr>
          <a:xfrm>
            <a:off x="31559" y="25294"/>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8" name="ZoneTexte 7"/>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ZoneTexte 9"/>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1"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305</a:t>
            </a:fld>
            <a:endParaRPr lang="en-GB" altLang="en-US" sz="1600" b="1" dirty="0" smtClean="0">
              <a:solidFill>
                <a:srgbClr val="000000"/>
              </a:solidFill>
            </a:endParaRPr>
          </a:p>
        </p:txBody>
      </p:sp>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1531938"/>
            <a:ext cx="9002713" cy="4154984"/>
          </a:xfrm>
          <a:prstGeom prst="rect">
            <a:avLst/>
          </a:prstGeom>
        </p:spPr>
        <p:txBody>
          <a:bodyPr>
            <a:spAutoFit/>
          </a:bodyPr>
          <a:lstStyle/>
          <a:p>
            <a:pPr marL="342900" indent="-342900">
              <a:buSzPct val="80000"/>
              <a:buFont typeface="Wingdings" panose="05000000000000000000" pitchFamily="2" charset="2"/>
              <a:buChar char="v"/>
              <a:defRPr/>
            </a:pPr>
            <a:r>
              <a:rPr lang="fr-FR" sz="2400" b="1" dirty="0"/>
              <a:t>Processus politique et attentes des acteurs :</a:t>
            </a:r>
            <a:endParaRPr lang="en-GB" sz="2400" b="1" dirty="0">
              <a:solidFill>
                <a:srgbClr val="000000"/>
              </a:solidFill>
            </a:endParaRPr>
          </a:p>
          <a:p>
            <a:pPr lvl="1">
              <a:buSzPct val="80000"/>
              <a:defRPr/>
            </a:pPr>
            <a:r>
              <a:rPr lang="en-GB" sz="2400" b="1" dirty="0">
                <a:solidFill>
                  <a:srgbClr val="000000"/>
                </a:solidFill>
              </a:rPr>
              <a:t>- </a:t>
            </a:r>
            <a:r>
              <a:rPr lang="fr-CH" sz="2400" b="1" dirty="0">
                <a:solidFill>
                  <a:srgbClr val="1105FF"/>
                </a:solidFill>
              </a:rPr>
              <a:t>Consensus </a:t>
            </a:r>
            <a:r>
              <a:rPr lang="fr-CH" sz="2400" b="1" dirty="0"/>
              <a:t>avec les principaux acteurs</a:t>
            </a:r>
            <a:endParaRPr lang="en-GB" sz="2400" b="1" dirty="0">
              <a:solidFill>
                <a:srgbClr val="000000"/>
              </a:solidFill>
            </a:endParaRPr>
          </a:p>
          <a:p>
            <a:pPr lvl="1">
              <a:buSzPct val="80000"/>
              <a:defRPr/>
            </a:pPr>
            <a:r>
              <a:rPr lang="en-GB" sz="2400" b="1" dirty="0">
                <a:solidFill>
                  <a:srgbClr val="000000"/>
                </a:solidFill>
              </a:rPr>
              <a:t>- </a:t>
            </a:r>
            <a:r>
              <a:rPr lang="fr-CH" sz="2400" b="1" dirty="0">
                <a:solidFill>
                  <a:srgbClr val="1105FF"/>
                </a:solidFill>
              </a:rPr>
              <a:t>Gestion des attentes</a:t>
            </a:r>
            <a:r>
              <a:rPr lang="fr-CH" sz="2400" b="1" dirty="0"/>
              <a:t> par une communication claire et cohérente</a:t>
            </a:r>
            <a:endParaRPr lang="en-GB" sz="2400" b="1" dirty="0">
              <a:solidFill>
                <a:srgbClr val="000000"/>
              </a:solidFill>
            </a:endParaRPr>
          </a:p>
          <a:p>
            <a:pPr>
              <a:buSzPct val="80000"/>
              <a:defRPr/>
            </a:pPr>
            <a:r>
              <a:rPr lang="en-GB" sz="2400" b="1" dirty="0">
                <a:solidFill>
                  <a:srgbClr val="000000"/>
                </a:solidFill>
              </a:rPr>
              <a:t> </a:t>
            </a:r>
          </a:p>
          <a:p>
            <a:pPr marL="342900" indent="-342900">
              <a:buSzPct val="80000"/>
              <a:buFont typeface="Wingdings" panose="05000000000000000000" pitchFamily="2" charset="2"/>
              <a:buChar char="v"/>
              <a:defRPr/>
            </a:pPr>
            <a:r>
              <a:rPr lang="fr-FR" sz="2400" b="1" dirty="0">
                <a:solidFill>
                  <a:srgbClr val="1105FF"/>
                </a:solidFill>
              </a:rPr>
              <a:t>Développement des capacités </a:t>
            </a:r>
            <a:r>
              <a:rPr lang="fr-FR" sz="2400" b="1" dirty="0"/>
              <a:t>nationales</a:t>
            </a:r>
            <a:endParaRPr lang="en-GB" sz="2400" b="1" dirty="0">
              <a:solidFill>
                <a:srgbClr val="0000FF"/>
              </a:solidFill>
            </a:endParaRPr>
          </a:p>
          <a:p>
            <a:pPr marL="342900" indent="-342900">
              <a:buSzPct val="80000"/>
              <a:buFont typeface="Wingdings" panose="05000000000000000000" pitchFamily="2" charset="2"/>
              <a:buChar char="v"/>
              <a:defRPr/>
            </a:pPr>
            <a:endParaRPr lang="en-GB" sz="2400" b="1" dirty="0">
              <a:solidFill>
                <a:srgbClr val="000000"/>
              </a:solidFill>
            </a:endParaRPr>
          </a:p>
          <a:p>
            <a:pPr marL="342900" indent="-342900">
              <a:buSzPct val="80000"/>
              <a:buFont typeface="Wingdings" panose="05000000000000000000" pitchFamily="2" charset="2"/>
              <a:buChar char="v"/>
              <a:defRPr/>
            </a:pPr>
            <a:r>
              <a:rPr lang="fr-FR" sz="2400" b="1" dirty="0">
                <a:solidFill>
                  <a:srgbClr val="1105FF"/>
                </a:solidFill>
              </a:rPr>
              <a:t>Soutenir durablement les priorités du maintien de la paix</a:t>
            </a:r>
            <a:endParaRPr lang="en-GB" sz="2400" b="1" dirty="0">
              <a:solidFill>
                <a:srgbClr val="1105FF"/>
              </a:solidFill>
            </a:endParaRPr>
          </a:p>
          <a:p>
            <a:pPr marL="342900" indent="-342900">
              <a:buSzPct val="80000"/>
              <a:buFont typeface="Wingdings" panose="05000000000000000000" pitchFamily="2" charset="2"/>
              <a:buChar char="v"/>
              <a:defRPr/>
            </a:pPr>
            <a:endParaRPr lang="en-GB" sz="2400" b="1" dirty="0">
              <a:solidFill>
                <a:srgbClr val="000000"/>
              </a:solidFill>
            </a:endParaRPr>
          </a:p>
          <a:p>
            <a:pPr marL="342900" indent="-342900">
              <a:buSzPct val="80000"/>
              <a:buFont typeface="Wingdings" panose="05000000000000000000" pitchFamily="2" charset="2"/>
              <a:buChar char="v"/>
              <a:defRPr/>
            </a:pPr>
            <a:r>
              <a:rPr lang="fr-FR" sz="2400" b="1" dirty="0"/>
              <a:t>Soutien des responsables de la Mission lors de la transition – notamment en termes de gestion du personnel et de </a:t>
            </a:r>
            <a:r>
              <a:rPr lang="fr-FR" sz="2400" b="1" dirty="0">
                <a:solidFill>
                  <a:srgbClr val="1105FF"/>
                </a:solidFill>
              </a:rPr>
              <a:t>développement des capacités </a:t>
            </a:r>
            <a:r>
              <a:rPr lang="fr-FR" sz="2400" b="1" dirty="0"/>
              <a:t>du personnel </a:t>
            </a:r>
            <a:r>
              <a:rPr lang="fr-FR" sz="2400" b="1" dirty="0">
                <a:solidFill>
                  <a:srgbClr val="1105FF"/>
                </a:solidFill>
              </a:rPr>
              <a:t>national</a:t>
            </a:r>
            <a:endParaRPr lang="en-GB" sz="2400" b="1" dirty="0">
              <a:solidFill>
                <a:srgbClr val="1105FF"/>
              </a:solidFill>
            </a:endParaRPr>
          </a:p>
        </p:txBody>
      </p:sp>
      <p:sp>
        <p:nvSpPr>
          <p:cNvPr id="365571" name="Rectangle 2"/>
          <p:cNvSpPr>
            <a:spLocks noChangeArrowheads="1"/>
          </p:cNvSpPr>
          <p:nvPr/>
        </p:nvSpPr>
        <p:spPr bwMode="auto">
          <a:xfrm>
            <a:off x="1982427" y="871538"/>
            <a:ext cx="5201113" cy="40011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pPr>
            <a:r>
              <a:rPr lang="fr-FR" b="1" dirty="0"/>
              <a:t>Gestion des périodes de transition par l’ONU</a:t>
            </a:r>
            <a:endParaRPr lang="en-GB" altLang="en-US" b="1" dirty="0">
              <a:solidFill>
                <a:srgbClr val="000000"/>
              </a:solidFill>
            </a:endParaRPr>
          </a:p>
        </p:txBody>
      </p:sp>
      <p:sp>
        <p:nvSpPr>
          <p:cNvPr id="365572" name="Rectangle 7"/>
          <p:cNvSpPr>
            <a:spLocks noChangeArrowheads="1"/>
          </p:cNvSpPr>
          <p:nvPr/>
        </p:nvSpPr>
        <p:spPr bwMode="auto">
          <a:xfrm>
            <a:off x="31559" y="363815"/>
            <a:ext cx="9066741"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tIns="0" bIns="0"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buSzPct val="80000"/>
              <a:buFont typeface="Wingdings" pitchFamily="2" charset="2"/>
              <a:buNone/>
            </a:pPr>
            <a:r>
              <a:rPr lang="fr-FR" sz="2400" b="1" dirty="0"/>
              <a:t>LE « NOYAU DUR » MAINTIEN DE LA PAIX-CONSOLIDATION DE LA PAIX</a:t>
            </a:r>
            <a:endParaRPr lang="en-US" altLang="en-US" sz="2400" b="1" dirty="0">
              <a:solidFill>
                <a:srgbClr val="000000"/>
              </a:solidFill>
              <a:ea typeface="MS Mincho" pitchFamily="49" charset="-128"/>
              <a:cs typeface="Times New Roman" pitchFamily="18" charset="0"/>
            </a:endParaRPr>
          </a:p>
        </p:txBody>
      </p:sp>
      <p:sp>
        <p:nvSpPr>
          <p:cNvPr id="6" name="ZoneTexte 5"/>
          <p:cNvSpPr txBox="1"/>
          <p:nvPr/>
        </p:nvSpPr>
        <p:spPr>
          <a:xfrm>
            <a:off x="31559" y="25294"/>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7" name="ZoneTexte 6"/>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882180"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306</a:t>
            </a:fld>
            <a:endParaRPr lang="en-GB" altLang="en-US" sz="1600" b="1" dirty="0" smtClean="0">
              <a:solidFill>
                <a:srgbClr val="000000"/>
              </a:solidFill>
            </a:endParaRP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60338" y="1643063"/>
            <a:ext cx="8983662" cy="4078039"/>
          </a:xfrm>
          <a:prstGeom prst="rect">
            <a:avLst/>
          </a:prstGeom>
        </p:spPr>
        <p:txBody>
          <a:bodyPr>
            <a:spAutoFit/>
          </a:bodyPr>
          <a:lstStyle/>
          <a:p>
            <a:pPr>
              <a:buClr>
                <a:srgbClr val="FFFFFF"/>
              </a:buClr>
              <a:buSzPct val="80000"/>
              <a:defRPr/>
            </a:pPr>
            <a:r>
              <a:rPr lang="fr-CH" sz="2500" b="1" dirty="0" smtClean="0">
                <a:solidFill>
                  <a:srgbClr val="0000FF"/>
                </a:solidFill>
              </a:rPr>
              <a:t>Facteurs de réussite :</a:t>
            </a:r>
          </a:p>
          <a:p>
            <a:pPr marL="457200" indent="-457200">
              <a:buSzPct val="80000"/>
              <a:buFont typeface="Wingdings" panose="05000000000000000000" pitchFamily="2" charset="2"/>
              <a:buChar char="ü"/>
              <a:defRPr/>
            </a:pPr>
            <a:r>
              <a:rPr lang="fr-CH" sz="2500" b="1" dirty="0" smtClean="0">
                <a:solidFill>
                  <a:srgbClr val="000000"/>
                </a:solidFill>
              </a:rPr>
              <a:t>La légitimité</a:t>
            </a:r>
          </a:p>
          <a:p>
            <a:pPr marL="457200" indent="-457200">
              <a:buSzPct val="80000"/>
              <a:buFont typeface="Wingdings" panose="05000000000000000000" pitchFamily="2" charset="2"/>
              <a:buChar char="ü"/>
              <a:defRPr/>
            </a:pPr>
            <a:r>
              <a:rPr lang="fr-CH" sz="2500" b="1" dirty="0" smtClean="0"/>
              <a:t>L’appropriation nationale</a:t>
            </a:r>
            <a:endParaRPr lang="fr-CH" sz="2500" b="1" dirty="0" smtClean="0">
              <a:solidFill>
                <a:srgbClr val="000000"/>
              </a:solidFill>
            </a:endParaRPr>
          </a:p>
          <a:p>
            <a:pPr marL="457200" indent="-457200">
              <a:buSzPct val="80000"/>
              <a:buFont typeface="Wingdings" panose="05000000000000000000" pitchFamily="2" charset="2"/>
              <a:buChar char="ü"/>
              <a:defRPr/>
            </a:pPr>
            <a:r>
              <a:rPr lang="fr-CH" sz="2500" b="1" dirty="0" smtClean="0">
                <a:solidFill>
                  <a:srgbClr val="000000"/>
                </a:solidFill>
              </a:rPr>
              <a:t>La crédibilité</a:t>
            </a:r>
          </a:p>
          <a:p>
            <a:pPr>
              <a:buClr>
                <a:srgbClr val="FFFFFF"/>
              </a:buClr>
              <a:buSzPct val="80000"/>
              <a:defRPr/>
            </a:pPr>
            <a:endParaRPr lang="fr-CH" sz="2500" b="1" dirty="0" smtClean="0">
              <a:solidFill>
                <a:srgbClr val="000000"/>
              </a:solidFill>
            </a:endParaRPr>
          </a:p>
          <a:p>
            <a:pPr>
              <a:buClr>
                <a:srgbClr val="FFFFFF"/>
              </a:buClr>
              <a:buSzPct val="80000"/>
              <a:defRPr/>
            </a:pPr>
            <a:r>
              <a:rPr lang="fr-CH" sz="2500" b="1" dirty="0" smtClean="0">
                <a:solidFill>
                  <a:srgbClr val="1105FF"/>
                </a:solidFill>
              </a:rPr>
              <a:t>Comment le maintien de la paix facilite la consolidation de la paix :</a:t>
            </a:r>
          </a:p>
          <a:p>
            <a:pPr>
              <a:buClr>
                <a:srgbClr val="FFFFFF"/>
              </a:buClr>
              <a:buSzPct val="80000"/>
              <a:defRPr/>
            </a:pPr>
            <a:r>
              <a:rPr lang="fr-CH" sz="2500" b="1" dirty="0" smtClean="0">
                <a:solidFill>
                  <a:srgbClr val="000000"/>
                </a:solidFill>
                <a:sym typeface="Wingdings"/>
              </a:rPr>
              <a:t> </a:t>
            </a:r>
            <a:r>
              <a:rPr lang="fr-CH" sz="2500" b="1" dirty="0" smtClean="0"/>
              <a:t>Création d’un environnement sûr et stable</a:t>
            </a:r>
            <a:endParaRPr lang="fr-CH" sz="2500" b="1" dirty="0" smtClean="0">
              <a:solidFill>
                <a:srgbClr val="000000"/>
              </a:solidFill>
            </a:endParaRPr>
          </a:p>
          <a:p>
            <a:pPr>
              <a:buClr>
                <a:srgbClr val="FFFFFF"/>
              </a:buClr>
              <a:buSzPct val="80000"/>
              <a:defRPr/>
            </a:pPr>
            <a:r>
              <a:rPr lang="fr-CH" sz="2500" b="1" dirty="0" smtClean="0">
                <a:solidFill>
                  <a:srgbClr val="000000"/>
                </a:solidFill>
                <a:sym typeface="Wingdings"/>
              </a:rPr>
              <a:t> </a:t>
            </a:r>
            <a:r>
              <a:rPr lang="fr-CH" sz="2500" b="1" dirty="0" smtClean="0"/>
              <a:t>Facilitation du processus politique par la promotion du dialogue et de la ré</a:t>
            </a:r>
            <a:r>
              <a:rPr lang="fr-CH" sz="2500" b="1" dirty="0" smtClean="0">
                <a:solidFill>
                  <a:srgbClr val="000000"/>
                </a:solidFill>
              </a:rPr>
              <a:t>conciliation</a:t>
            </a:r>
          </a:p>
          <a:p>
            <a:pPr>
              <a:buClr>
                <a:srgbClr val="FFFFFF"/>
              </a:buClr>
              <a:buSzPct val="80000"/>
              <a:defRPr/>
            </a:pPr>
            <a:r>
              <a:rPr lang="fr-CH" sz="2500" b="1" dirty="0" smtClean="0">
                <a:solidFill>
                  <a:srgbClr val="000000"/>
                </a:solidFill>
                <a:sym typeface="Wingdings"/>
              </a:rPr>
              <a:t></a:t>
            </a:r>
            <a:r>
              <a:rPr lang="fr-CH" sz="2500" b="1" dirty="0" smtClean="0"/>
              <a:t>« Unis dans l’action »</a:t>
            </a:r>
            <a:endParaRPr lang="fr-CH" sz="2500" b="1" dirty="0">
              <a:solidFill>
                <a:srgbClr val="000000"/>
              </a:solidFill>
            </a:endParaRPr>
          </a:p>
        </p:txBody>
      </p:sp>
      <p:sp>
        <p:nvSpPr>
          <p:cNvPr id="366596" name="Text Box 6"/>
          <p:cNvSpPr txBox="1">
            <a:spLocks noChangeArrowheads="1"/>
          </p:cNvSpPr>
          <p:nvPr/>
        </p:nvSpPr>
        <p:spPr bwMode="auto">
          <a:xfrm>
            <a:off x="1836738" y="903288"/>
            <a:ext cx="5430837" cy="4667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en-US" sz="2400" b="1" dirty="0" smtClean="0">
                <a:solidFill>
                  <a:srgbClr val="000000"/>
                </a:solidFill>
              </a:rPr>
              <a:t>Gestion de la transition</a:t>
            </a:r>
            <a:endParaRPr lang="fr-CH" altLang="en-US" sz="2400" b="1" dirty="0">
              <a:solidFill>
                <a:srgbClr val="000000"/>
              </a:solidFill>
            </a:endParaRPr>
          </a:p>
        </p:txBody>
      </p:sp>
      <p:sp>
        <p:nvSpPr>
          <p:cNvPr id="5" name="Rectangle 7"/>
          <p:cNvSpPr>
            <a:spLocks noChangeArrowheads="1"/>
          </p:cNvSpPr>
          <p:nvPr/>
        </p:nvSpPr>
        <p:spPr bwMode="auto">
          <a:xfrm>
            <a:off x="31559" y="363815"/>
            <a:ext cx="9066741"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tIns="0" bIns="0"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buClr>
                <a:srgbClr val="FFFFFF"/>
              </a:buClr>
              <a:buSzPct val="80000"/>
              <a:buFont typeface="Wingdings" pitchFamily="2" charset="2"/>
              <a:buNone/>
            </a:pPr>
            <a:r>
              <a:rPr lang="fr-FR" sz="2400" b="1" dirty="0"/>
              <a:t>LE « NOYAU DUR » MAINTIEN DE LA PAIX-CONSOLIDATION DE LA PAIX</a:t>
            </a:r>
            <a:endParaRPr lang="en-US" altLang="en-US" sz="2400" b="1" dirty="0">
              <a:solidFill>
                <a:srgbClr val="000000"/>
              </a:solidFill>
              <a:ea typeface="MS Mincho" pitchFamily="49" charset="-128"/>
              <a:cs typeface="Times New Roman" pitchFamily="18" charset="0"/>
            </a:endParaRPr>
          </a:p>
        </p:txBody>
      </p:sp>
      <p:sp>
        <p:nvSpPr>
          <p:cNvPr id="6" name="ZoneTexte 5"/>
          <p:cNvSpPr txBox="1"/>
          <p:nvPr/>
        </p:nvSpPr>
        <p:spPr>
          <a:xfrm>
            <a:off x="31559" y="25294"/>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7" name="ZoneTexte 6"/>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882180"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307</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2"/>
          <p:cNvSpPr>
            <a:spLocks noGrp="1" noChangeArrowheads="1"/>
          </p:cNvSpPr>
          <p:nvPr>
            <p:ph type="title" idx="4294967295"/>
          </p:nvPr>
        </p:nvSpPr>
        <p:spPr bwMode="auto">
          <a:xfrm>
            <a:off x="457200" y="882650"/>
            <a:ext cx="8229600" cy="933340"/>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eaLnBrk="1" hangingPunct="1"/>
            <a:r>
              <a:rPr lang="fr-FR" sz="2400" b="1" dirty="0"/>
              <a:t>RÔLE DES RESPONSABLES DU MAINTIEN DE LA PAIX DANS LES PREMIÈRES PHASES DE LA CONSOLIDATION DE LA PAIX</a:t>
            </a:r>
            <a:endParaRPr lang="en-US" altLang="en-US" sz="2400" b="1" dirty="0" smtClean="0"/>
          </a:p>
        </p:txBody>
      </p:sp>
      <p:sp>
        <p:nvSpPr>
          <p:cNvPr id="367619" name="Rectangle 3"/>
          <p:cNvSpPr>
            <a:spLocks noGrp="1" noChangeArrowheads="1"/>
          </p:cNvSpPr>
          <p:nvPr>
            <p:ph type="body" idx="1"/>
          </p:nvPr>
        </p:nvSpPr>
        <p:spPr bwMode="auto">
          <a:xfrm>
            <a:off x="349250" y="2282677"/>
            <a:ext cx="8445500" cy="452596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eaLnBrk="1" hangingPunct="1">
              <a:lnSpc>
                <a:spcPct val="90000"/>
              </a:lnSpc>
            </a:pPr>
            <a:r>
              <a:rPr lang="fr-FR" sz="2400" dirty="0"/>
              <a:t>Aider les pays hôtes à établir des priorités majeures et des stratégies en matière de maintien de la paix</a:t>
            </a:r>
            <a:endParaRPr lang="en-US" altLang="en-US" sz="2400" dirty="0" smtClean="0"/>
          </a:p>
          <a:p>
            <a:pPr eaLnBrk="1" hangingPunct="1">
              <a:lnSpc>
                <a:spcPct val="90000"/>
              </a:lnSpc>
            </a:pPr>
            <a:endParaRPr lang="en-US" altLang="en-US" sz="2400" dirty="0" smtClean="0"/>
          </a:p>
          <a:p>
            <a:pPr eaLnBrk="1" hangingPunct="1">
              <a:lnSpc>
                <a:spcPct val="90000"/>
              </a:lnSpc>
            </a:pPr>
            <a:r>
              <a:rPr lang="fr-FR" sz="2400" dirty="0"/>
              <a:t>Contribuer à la création d’un environnement favorable à l’accomplissement de tâches de consolidation de la paix par les acteurs nationaux et internationaux pertinents</a:t>
            </a:r>
            <a:endParaRPr lang="en-US" altLang="en-US" sz="2400" dirty="0" smtClean="0"/>
          </a:p>
          <a:p>
            <a:pPr eaLnBrk="1" hangingPunct="1">
              <a:lnSpc>
                <a:spcPct val="90000"/>
              </a:lnSpc>
            </a:pPr>
            <a:endParaRPr lang="en-US" altLang="en-US" sz="2400" dirty="0" smtClean="0"/>
          </a:p>
          <a:p>
            <a:pPr eaLnBrk="1" hangingPunct="1">
              <a:lnSpc>
                <a:spcPct val="90000"/>
              </a:lnSpc>
            </a:pPr>
            <a:r>
              <a:rPr lang="fr-FR" sz="2400" dirty="0"/>
              <a:t>Mener eux-mêmes les activités des premières phases de la consolidation de la paix</a:t>
            </a:r>
            <a:endParaRPr lang="en-US" altLang="en-US" sz="2400" dirty="0" smtClean="0"/>
          </a:p>
        </p:txBody>
      </p:sp>
      <p:sp>
        <p:nvSpPr>
          <p:cNvPr id="5" name="ZoneTexte 4"/>
          <p:cNvSpPr txBox="1"/>
          <p:nvPr/>
        </p:nvSpPr>
        <p:spPr>
          <a:xfrm>
            <a:off x="31559" y="25294"/>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6" name="ZoneTexte 5"/>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882180"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308</a:t>
            </a:fld>
            <a:endParaRPr lang="en-GB" altLang="en-US" sz="1600" b="1" dirty="0" smtClean="0">
              <a:solidFill>
                <a:srgbClr val="000000"/>
              </a:solidFill>
            </a:endParaRPr>
          </a:p>
        </p:txBody>
      </p:sp>
      <p:sp>
        <p:nvSpPr>
          <p:cNvPr id="9" name="Rectangle 4"/>
          <p:cNvSpPr>
            <a:spLocks noChangeArrowheads="1"/>
          </p:cNvSpPr>
          <p:nvPr/>
        </p:nvSpPr>
        <p:spPr bwMode="auto">
          <a:xfrm>
            <a:off x="-182488" y="292100"/>
            <a:ext cx="95167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pPr>
            <a:r>
              <a:rPr lang="fr-FR" sz="2200" b="1" dirty="0">
                <a:solidFill>
                  <a:srgbClr val="1105FF"/>
                </a:solidFill>
              </a:rPr>
              <a:t>LA CIMIC-NU DANS LES </a:t>
            </a:r>
            <a:r>
              <a:rPr lang="fr-FR" sz="2200" b="1" dirty="0" smtClean="0">
                <a:solidFill>
                  <a:srgbClr val="1105FF"/>
                </a:solidFill>
              </a:rPr>
              <a:t>PREMIÈRES </a:t>
            </a:r>
            <a:r>
              <a:rPr lang="fr-FR" sz="2200" b="1" dirty="0">
                <a:solidFill>
                  <a:srgbClr val="1105FF"/>
                </a:solidFill>
              </a:rPr>
              <a:t>PHASES DE LA CONSOLIDATION DE LA PAIX</a:t>
            </a:r>
            <a:endParaRPr lang="en-US" altLang="en-US" sz="2200" b="1" dirty="0">
              <a:solidFill>
                <a:srgbClr val="1105FF"/>
              </a:solidFill>
            </a:endParaRPr>
          </a:p>
        </p:txBody>
      </p:sp>
    </p:spTree>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37"/>
          <p:cNvSpPr>
            <a:spLocks noGrp="1" noChangeArrowheads="1"/>
          </p:cNvSpPr>
          <p:nvPr>
            <p:ph type="body" idx="4294967295"/>
          </p:nvPr>
        </p:nvSpPr>
        <p:spPr bwMode="auto">
          <a:xfrm>
            <a:off x="404813" y="1847850"/>
            <a:ext cx="8440737" cy="4394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 typeface="Wingdings" pitchFamily="2" charset="2"/>
              <a:buChar char="ü"/>
            </a:pPr>
            <a:r>
              <a:rPr lang="fr-FR" sz="2400" dirty="0"/>
              <a:t>Acteurs externes – internationaux</a:t>
            </a:r>
            <a:endParaRPr lang="en-US" altLang="en-US" sz="2400" dirty="0" smtClean="0"/>
          </a:p>
          <a:p>
            <a:pPr marL="873125" lvl="2" indent="-228600" eaLnBrk="1" hangingPunct="1">
              <a:spcBef>
                <a:spcPts val="600"/>
              </a:spcBef>
              <a:buFont typeface="Wingdings" pitchFamily="2" charset="2"/>
              <a:buChar char="§"/>
            </a:pPr>
            <a:r>
              <a:rPr lang="fr-FR" sz="2000" b="1" dirty="0"/>
              <a:t>Composantes civile, policière et militaire de la mission</a:t>
            </a:r>
            <a:endParaRPr lang="en-US" altLang="en-US" sz="2000" b="1" dirty="0" smtClean="0"/>
          </a:p>
          <a:p>
            <a:pPr marL="873125" lvl="2" indent="-228600" eaLnBrk="1" hangingPunct="1">
              <a:spcBef>
                <a:spcPts val="600"/>
              </a:spcBef>
              <a:buFont typeface="Wingdings" pitchFamily="2" charset="2"/>
              <a:buChar char="§"/>
            </a:pPr>
            <a:r>
              <a:rPr lang="fr-FR" sz="2000" b="1" dirty="0"/>
              <a:t>Institutions et organes des Nations Unies</a:t>
            </a:r>
            <a:endParaRPr lang="en-US" altLang="en-US" sz="2000" b="1" dirty="0" smtClean="0"/>
          </a:p>
          <a:p>
            <a:pPr marL="873125" lvl="2" indent="-228600" eaLnBrk="1" hangingPunct="1">
              <a:spcBef>
                <a:spcPts val="600"/>
              </a:spcBef>
              <a:buFont typeface="Wingdings" pitchFamily="2" charset="2"/>
              <a:buChar char="§"/>
            </a:pPr>
            <a:r>
              <a:rPr lang="fr-FR" sz="2000" b="1" dirty="0"/>
              <a:t>Acteurs parrainés par les ambassades étrangères</a:t>
            </a:r>
            <a:endParaRPr lang="en-US" altLang="en-US" sz="2000" b="1" dirty="0" smtClean="0"/>
          </a:p>
          <a:p>
            <a:pPr marL="873125" lvl="2" indent="-228600" eaLnBrk="1" hangingPunct="1">
              <a:spcBef>
                <a:spcPts val="600"/>
              </a:spcBef>
              <a:buFont typeface="Wingdings" pitchFamily="2" charset="2"/>
              <a:buChar char="§"/>
            </a:pPr>
            <a:r>
              <a:rPr lang="fr-FR" sz="2000" b="1" dirty="0"/>
              <a:t>Organisations internationales, ONG, entreprises</a:t>
            </a:r>
            <a:endParaRPr lang="en-US" altLang="en-US" sz="2000" b="1" dirty="0" smtClean="0"/>
          </a:p>
          <a:p>
            <a:pPr eaLnBrk="1" hangingPunct="1">
              <a:buFont typeface="Wingdings" pitchFamily="2" charset="2"/>
              <a:buChar char="ü"/>
            </a:pPr>
            <a:r>
              <a:rPr lang="fr-FR" sz="2400" dirty="0"/>
              <a:t>Acteurs internes – nationaux/locaux</a:t>
            </a:r>
            <a:endParaRPr lang="en-US" altLang="en-US" sz="2400" dirty="0" smtClean="0"/>
          </a:p>
          <a:p>
            <a:pPr marL="873125" lvl="2" indent="-228600" eaLnBrk="1" hangingPunct="1">
              <a:spcBef>
                <a:spcPts val="600"/>
              </a:spcBef>
              <a:buFont typeface="Wingdings" pitchFamily="2" charset="2"/>
              <a:buChar char="§"/>
            </a:pPr>
            <a:r>
              <a:rPr lang="fr-FR" sz="2000" b="1" dirty="0"/>
              <a:t>Gouvernement du pays hôte</a:t>
            </a:r>
            <a:endParaRPr lang="en-US" altLang="en-US" sz="2000" b="1" dirty="0" smtClean="0"/>
          </a:p>
          <a:p>
            <a:pPr marL="873125" lvl="2" indent="-228600" eaLnBrk="1" hangingPunct="1">
              <a:spcBef>
                <a:spcPts val="600"/>
              </a:spcBef>
              <a:buFont typeface="Wingdings" pitchFamily="2" charset="2"/>
              <a:buChar char="§"/>
            </a:pPr>
            <a:r>
              <a:rPr lang="fr-FR" sz="2000" b="1" dirty="0"/>
              <a:t>Parties au conflit</a:t>
            </a:r>
            <a:endParaRPr lang="en-US" altLang="en-US" sz="2000" b="1" dirty="0" smtClean="0"/>
          </a:p>
          <a:p>
            <a:pPr marL="873125" lvl="2" indent="-228600" eaLnBrk="1" hangingPunct="1">
              <a:spcBef>
                <a:spcPts val="600"/>
              </a:spcBef>
              <a:buFont typeface="Wingdings" pitchFamily="2" charset="2"/>
              <a:buChar char="§"/>
            </a:pPr>
            <a:r>
              <a:rPr lang="fr-FR" sz="2000" b="1" dirty="0"/>
              <a:t>Chefs de tribu et dirigeants locaux</a:t>
            </a:r>
            <a:endParaRPr lang="en-US" altLang="en-US" sz="2000" b="1" dirty="0" smtClean="0"/>
          </a:p>
          <a:p>
            <a:pPr marL="873125" lvl="2" indent="-228600" eaLnBrk="1" hangingPunct="1">
              <a:spcBef>
                <a:spcPts val="600"/>
              </a:spcBef>
              <a:buFont typeface="Wingdings" pitchFamily="2" charset="2"/>
              <a:buChar char="§"/>
            </a:pPr>
            <a:r>
              <a:rPr lang="fr-FR" sz="2000" b="1" dirty="0"/>
              <a:t>ONG locales et organisations de la société </a:t>
            </a:r>
            <a:r>
              <a:rPr lang="fr-FR" sz="2000" b="1" dirty="0" smtClean="0"/>
              <a:t>civile</a:t>
            </a:r>
            <a:endParaRPr lang="en-US" altLang="en-US" sz="2000" b="1" dirty="0" smtClean="0"/>
          </a:p>
        </p:txBody>
      </p:sp>
      <p:sp>
        <p:nvSpPr>
          <p:cNvPr id="368643" name="Text Box 4"/>
          <p:cNvSpPr txBox="1">
            <a:spLocks noChangeArrowheads="1"/>
          </p:cNvSpPr>
          <p:nvPr/>
        </p:nvSpPr>
        <p:spPr bwMode="auto">
          <a:xfrm>
            <a:off x="352425" y="930275"/>
            <a:ext cx="8439150" cy="445635"/>
          </a:xfrm>
          <a:prstGeom prst="rect">
            <a:avLst/>
          </a:prstGeom>
          <a:noFill/>
          <a:ln w="9525">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spcBef>
                <a:spcPct val="50000"/>
              </a:spcBef>
            </a:pPr>
            <a:r>
              <a:rPr lang="fr-FR" sz="2800" b="1" dirty="0"/>
              <a:t>Acteurs externes et internes</a:t>
            </a:r>
            <a:endParaRPr lang="en-US" altLang="en-US" sz="2800" dirty="0">
              <a:solidFill>
                <a:srgbClr val="000000"/>
              </a:solidFill>
            </a:endParaRPr>
          </a:p>
        </p:txBody>
      </p:sp>
      <p:sp>
        <p:nvSpPr>
          <p:cNvPr id="5" name="ZoneTexte 4"/>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882180"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309</a:t>
            </a:fld>
            <a:endParaRPr lang="en-GB" altLang="en-US" sz="1600" b="1" dirty="0" smtClean="0">
              <a:solidFill>
                <a:srgbClr val="000000"/>
              </a:solidFill>
            </a:endParaRPr>
          </a:p>
        </p:txBody>
      </p:sp>
      <p:sp>
        <p:nvSpPr>
          <p:cNvPr id="8" name="ZoneTexte 7"/>
          <p:cNvSpPr txBox="1"/>
          <p:nvPr/>
        </p:nvSpPr>
        <p:spPr>
          <a:xfrm>
            <a:off x="31559" y="25294"/>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9" name="Rectangle 4"/>
          <p:cNvSpPr>
            <a:spLocks noChangeArrowheads="1"/>
          </p:cNvSpPr>
          <p:nvPr/>
        </p:nvSpPr>
        <p:spPr bwMode="auto">
          <a:xfrm>
            <a:off x="-182488" y="292100"/>
            <a:ext cx="95167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pPr>
            <a:r>
              <a:rPr lang="fr-FR" sz="2200" b="1" dirty="0"/>
              <a:t>LA CIMIC-NU DANS LES </a:t>
            </a:r>
            <a:r>
              <a:rPr lang="fr-FR" sz="2200" b="1" dirty="0" smtClean="0"/>
              <a:t>PREMIÈRES </a:t>
            </a:r>
            <a:r>
              <a:rPr lang="fr-FR" sz="2200" b="1" dirty="0"/>
              <a:t>PHASES DE LA CONSOLIDATION DE LA PAIX</a:t>
            </a:r>
            <a:endParaRPr lang="en-US" altLang="en-US" sz="2200" b="1" dirty="0">
              <a:solidFill>
                <a:srgbClr val="000000"/>
              </a:solidFill>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7" name="Rectangle 4"/>
          <p:cNvSpPr>
            <a:spLocks noChangeArrowheads="1"/>
          </p:cNvSpPr>
          <p:nvPr/>
        </p:nvSpPr>
        <p:spPr bwMode="auto">
          <a:xfrm>
            <a:off x="228600" y="1561873"/>
            <a:ext cx="349326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tabLst>
                <a:tab pos="685800" algn="l"/>
              </a:tabLst>
              <a:defRPr sz="2000">
                <a:solidFill>
                  <a:schemeClr val="tx1"/>
                </a:solidFill>
                <a:latin typeface="Calibri" pitchFamily="34" charset="0"/>
                <a:cs typeface="Arial" pitchFamily="34" charset="0"/>
              </a:defRPr>
            </a:lvl1pPr>
            <a:lvl2pPr marL="742950" indent="-285750" eaLnBrk="0" hangingPunct="0">
              <a:tabLst>
                <a:tab pos="685800" algn="l"/>
              </a:tabLst>
              <a:defRPr sz="2000">
                <a:solidFill>
                  <a:schemeClr val="tx1"/>
                </a:solidFill>
                <a:latin typeface="Calibri" pitchFamily="34" charset="0"/>
                <a:cs typeface="Arial" pitchFamily="34" charset="0"/>
              </a:defRPr>
            </a:lvl2pPr>
            <a:lvl3pPr marL="1143000" indent="-228600" eaLnBrk="0" hangingPunct="0">
              <a:tabLst>
                <a:tab pos="685800" algn="l"/>
              </a:tabLst>
              <a:defRPr sz="2000">
                <a:solidFill>
                  <a:schemeClr val="tx1"/>
                </a:solidFill>
                <a:latin typeface="Calibri" pitchFamily="34" charset="0"/>
                <a:cs typeface="Arial" pitchFamily="34" charset="0"/>
              </a:defRPr>
            </a:lvl3pPr>
            <a:lvl4pPr marL="1600200" indent="-228600" eaLnBrk="0" hangingPunct="0">
              <a:tabLst>
                <a:tab pos="685800" algn="l"/>
              </a:tabLst>
              <a:defRPr sz="2000">
                <a:solidFill>
                  <a:schemeClr val="tx1"/>
                </a:solidFill>
                <a:latin typeface="Calibri" pitchFamily="34" charset="0"/>
                <a:cs typeface="Arial" pitchFamily="34" charset="0"/>
              </a:defRPr>
            </a:lvl4pPr>
            <a:lvl5pPr marL="2057400" indent="-228600" eaLnBrk="0" hangingPunct="0">
              <a:tabLst>
                <a:tab pos="6858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9pPr>
          </a:lstStyle>
          <a:p>
            <a:r>
              <a:rPr lang="fr-CH" altLang="en-US" sz="1800" b="1" dirty="0" smtClean="0">
                <a:solidFill>
                  <a:srgbClr val="3366FF"/>
                </a:solidFill>
                <a:latin typeface="Arial" pitchFamily="34" charset="0"/>
                <a:cs typeface="Times New Roman" pitchFamily="18" charset="0"/>
              </a:rPr>
              <a:t>Durée théorique </a:t>
            </a:r>
            <a:r>
              <a:rPr lang="en-GB" altLang="en-US" sz="1800" b="1" dirty="0" smtClean="0">
                <a:solidFill>
                  <a:srgbClr val="3366FF"/>
                </a:solidFill>
                <a:latin typeface="Arial" pitchFamily="34" charset="0"/>
                <a:cs typeface="Times New Roman" pitchFamily="18" charset="0"/>
              </a:rPr>
              <a:t>: 20 minutes</a:t>
            </a:r>
            <a:r>
              <a:rPr lang="en-GB" altLang="en-US" sz="1800" dirty="0" smtClean="0">
                <a:solidFill>
                  <a:srgbClr val="000000"/>
                </a:solidFill>
                <a:latin typeface="Arial" pitchFamily="34" charset="0"/>
                <a:cs typeface="Times New Roman" pitchFamily="18" charset="0"/>
              </a:rPr>
              <a:t> </a:t>
            </a:r>
            <a:endParaRPr lang="en-GB" altLang="en-US" sz="2800" dirty="0">
              <a:solidFill>
                <a:srgbClr val="000000"/>
              </a:solidFill>
              <a:latin typeface="Arial" pitchFamily="34" charset="0"/>
            </a:endParaRPr>
          </a:p>
        </p:txBody>
      </p:sp>
      <p:graphicFrame>
        <p:nvGraphicFramePr>
          <p:cNvPr id="51290" name="Group 90"/>
          <p:cNvGraphicFramePr>
            <a:graphicFrameLocks noGrp="1"/>
          </p:cNvGraphicFramePr>
          <p:nvPr>
            <p:extLst>
              <p:ext uri="{D42A27DB-BD31-4B8C-83A1-F6EECF244321}">
                <p14:modId xmlns:p14="http://schemas.microsoft.com/office/powerpoint/2010/main" val="1785830712"/>
              </p:ext>
            </p:extLst>
          </p:nvPr>
        </p:nvGraphicFramePr>
        <p:xfrm>
          <a:off x="381000" y="1981200"/>
          <a:ext cx="8694738" cy="4480007"/>
        </p:xfrm>
        <a:graphic>
          <a:graphicData uri="http://schemas.openxmlformats.org/drawingml/2006/table">
            <a:tbl>
              <a:tblPr/>
              <a:tblGrid>
                <a:gridCol w="1166812"/>
                <a:gridCol w="7527926"/>
              </a:tblGrid>
              <a:tr h="3474299">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5 minutes</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698" marB="45698"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600" b="0" i="0" u="none" strike="noStrike" cap="none" normalizeH="0" baseline="0" noProof="0" dirty="0" smtClean="0">
                          <a:ln>
                            <a:noFill/>
                          </a:ln>
                          <a:solidFill>
                            <a:schemeClr val="tx1"/>
                          </a:solidFill>
                          <a:effectLst/>
                          <a:latin typeface="Book Antiqua" pitchFamily="18" charset="0"/>
                          <a:cs typeface="Times New Roman" pitchFamily="18" charset="0"/>
                        </a:rPr>
                        <a:t>Introduction à l’activité et instructions :</a:t>
                      </a: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800" b="1" i="0" u="none" strike="noStrike" cap="none" normalizeH="0" baseline="0" dirty="0" smtClean="0">
                        <a:ln>
                          <a:noFill/>
                        </a:ln>
                        <a:solidFill>
                          <a:schemeClr val="tx1"/>
                        </a:solidFill>
                        <a:effectLst/>
                        <a:latin typeface="Book Antiqua"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800" b="1" i="1" kern="1200" dirty="0" smtClean="0">
                          <a:solidFill>
                            <a:schemeClr val="tx1"/>
                          </a:solidFill>
                          <a:effectLst/>
                          <a:latin typeface="Calibri" panose="020F0502020204030204" pitchFamily="34" charset="0"/>
                          <a:ea typeface="+mn-ea"/>
                          <a:cs typeface="+mn-cs"/>
                        </a:rPr>
                        <a:t>Le graphique figurant dans la diapositive qui suit et conçu par un ancien Chef de l’UNMIL G9 présente l’action de la CIMIC-NU dans le processus de paix global.</a:t>
                      </a:r>
                      <a:r>
                        <a:rPr kumimoji="0" lang="en-GB" altLang="en-US" sz="1800" b="1" i="1" u="none" strike="noStrike" cap="none" normalizeH="0" baseline="0" dirty="0" smtClean="0">
                          <a:ln>
                            <a:noFill/>
                          </a:ln>
                          <a:solidFill>
                            <a:schemeClr val="tx1"/>
                          </a:solidFill>
                          <a:effectLst/>
                          <a:latin typeface="Calibri" pitchFamily="34" charset="0"/>
                          <a:cs typeface="Times New Roman" pitchFamily="18" charset="0"/>
                        </a:rPr>
                        <a:t> </a:t>
                      </a:r>
                    </a:p>
                    <a:p>
                      <a:pPr marL="285750" marR="0" lvl="0" indent="-285750" algn="l" defTabSz="914400" rtl="0" eaLnBrk="0" fontAlgn="base" latinLnBrk="0" hangingPunct="0">
                        <a:lnSpc>
                          <a:spcPct val="100000"/>
                        </a:lnSpc>
                        <a:spcBef>
                          <a:spcPct val="0"/>
                        </a:spcBef>
                        <a:spcAft>
                          <a:spcPct val="0"/>
                        </a:spcAft>
                        <a:buClrTx/>
                        <a:buSzTx/>
                        <a:buFontTx/>
                        <a:buChar char="-"/>
                        <a:tabLst/>
                      </a:pPr>
                      <a:r>
                        <a:rPr kumimoji="0" lang="fr-CH" altLang="en-US" sz="1800" b="1" i="1" u="none" strike="noStrike" cap="none" normalizeH="0" baseline="0" noProof="0" dirty="0" smtClean="0">
                          <a:ln>
                            <a:noFill/>
                          </a:ln>
                          <a:solidFill>
                            <a:schemeClr val="tx1"/>
                          </a:solidFill>
                          <a:effectLst/>
                          <a:latin typeface="Calibri" pitchFamily="34" charset="0"/>
                          <a:cs typeface="Times New Roman" pitchFamily="18" charset="0"/>
                        </a:rPr>
                        <a:t>Pouvez-vous l’expliquer?</a:t>
                      </a:r>
                    </a:p>
                    <a:p>
                      <a:pPr marL="285750" marR="0" lvl="0" indent="-285750" algn="l" defTabSz="914400" rtl="0" eaLnBrk="0" fontAlgn="base" latinLnBrk="0" hangingPunct="0">
                        <a:lnSpc>
                          <a:spcPct val="100000"/>
                        </a:lnSpc>
                        <a:spcBef>
                          <a:spcPct val="0"/>
                        </a:spcBef>
                        <a:spcAft>
                          <a:spcPct val="0"/>
                        </a:spcAft>
                        <a:buClrTx/>
                        <a:buSzTx/>
                        <a:buFontTx/>
                        <a:buChar char="-"/>
                        <a:tabLst/>
                      </a:pPr>
                      <a:r>
                        <a:rPr kumimoji="0" lang="fr-CH" altLang="en-US" sz="1800" b="1" i="1" u="none" strike="noStrike" cap="none" normalizeH="0" baseline="0" noProof="0" dirty="0" smtClean="0">
                          <a:ln>
                            <a:noFill/>
                          </a:ln>
                          <a:solidFill>
                            <a:schemeClr val="tx1"/>
                          </a:solidFill>
                          <a:effectLst/>
                          <a:latin typeface="Calibri" pitchFamily="34" charset="0"/>
                          <a:cs typeface="Times New Roman" pitchFamily="18" charset="0"/>
                        </a:rPr>
                        <a:t>Quelle est votre opinion?</a:t>
                      </a:r>
                    </a:p>
                    <a:p>
                      <a:pPr marL="285750" marR="0" lvl="0" indent="-285750" algn="l" defTabSz="914400" rtl="0" eaLnBrk="0" fontAlgn="base" latinLnBrk="0" hangingPunct="0">
                        <a:lnSpc>
                          <a:spcPct val="100000"/>
                        </a:lnSpc>
                        <a:spcBef>
                          <a:spcPct val="0"/>
                        </a:spcBef>
                        <a:spcAft>
                          <a:spcPct val="0"/>
                        </a:spcAft>
                        <a:buClrTx/>
                        <a:buSzTx/>
                        <a:buFontTx/>
                        <a:buChar char="-"/>
                        <a:tabLst/>
                      </a:pPr>
                      <a:r>
                        <a:rPr lang="fr-FR" sz="1800" b="1" i="1" kern="1200" dirty="0" smtClean="0">
                          <a:solidFill>
                            <a:schemeClr val="tx1"/>
                          </a:solidFill>
                          <a:effectLst/>
                          <a:latin typeface="Calibri" panose="020F0502020204030204" pitchFamily="34" charset="0"/>
                          <a:ea typeface="+mn-ea"/>
                          <a:cs typeface="+mn-cs"/>
                        </a:rPr>
                        <a:t>Pourriez-vous, à partir de votre expérience personnelle, concevoir un autre graphique, illustrant plus spécifiquement la contribution éventuelle de la CIMIC-NU à la mission?</a:t>
                      </a:r>
                      <a:endParaRPr kumimoji="0" lang="fr-CH" altLang="en-US" sz="1800" b="1" i="1" u="none" strike="noStrike" cap="none" normalizeH="0" baseline="0" noProof="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1800" b="1" i="1" u="none" strike="noStrike" cap="none" normalizeH="0" baseline="0" dirty="0" smtClean="0">
                        <a:ln>
                          <a:noFill/>
                        </a:ln>
                        <a:solidFill>
                          <a:schemeClr val="tx1"/>
                        </a:solidFill>
                        <a:effectLst/>
                        <a:latin typeface="Calibri" pitchFamily="34" charset="0"/>
                        <a:cs typeface="Times New Roman" pitchFamily="18" charset="0"/>
                      </a:endParaRPr>
                    </a:p>
                  </a:txBody>
                  <a:tcPr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5209">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5 minutes</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698" marB="45698"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600" b="0" i="0" u="none" strike="noStrike" cap="none" normalizeH="0" baseline="0" noProof="0" dirty="0" smtClean="0">
                          <a:ln>
                            <a:noFill/>
                          </a:ln>
                          <a:solidFill>
                            <a:schemeClr val="tx1"/>
                          </a:solidFill>
                          <a:effectLst/>
                          <a:latin typeface="Book Antiqua" pitchFamily="18" charset="0"/>
                          <a:cs typeface="Times New Roman" pitchFamily="18" charset="0"/>
                        </a:rPr>
                        <a:t>Discussion en groupe</a:t>
                      </a:r>
                      <a:endParaRPr kumimoji="0" lang="fr-CH" altLang="en-US" sz="1600" b="0" i="0" u="none" strike="noStrike" cap="none" normalizeH="0" baseline="0" noProof="0" dirty="0" smtClean="0">
                        <a:ln>
                          <a:noFill/>
                        </a:ln>
                        <a:solidFill>
                          <a:schemeClr val="tx1"/>
                        </a:solidFill>
                        <a:effectLst/>
                        <a:latin typeface="Book Antiqua" pitchFamily="18" charset="0"/>
                      </a:endParaRPr>
                    </a:p>
                  </a:txBody>
                  <a:tcPr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5209">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5 minutes</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698" marB="45698"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600" b="0" i="0" u="none" strike="noStrike" cap="none" normalizeH="0" baseline="0" noProof="0" dirty="0" smtClean="0">
                          <a:ln>
                            <a:noFill/>
                          </a:ln>
                          <a:solidFill>
                            <a:schemeClr val="tx1"/>
                          </a:solidFill>
                          <a:effectLst/>
                          <a:latin typeface="Book Antiqua" pitchFamily="18" charset="0"/>
                          <a:cs typeface="Times New Roman" pitchFamily="18" charset="0"/>
                        </a:rPr>
                        <a:t>Analyse en groupe</a:t>
                      </a:r>
                      <a:endParaRPr kumimoji="0" lang="fr-CH" altLang="en-US" sz="1600" b="0" i="0" u="none" strike="noStrike" cap="none" normalizeH="0" baseline="0" noProof="0" dirty="0" smtClean="0">
                        <a:ln>
                          <a:noFill/>
                        </a:ln>
                        <a:solidFill>
                          <a:schemeClr val="tx1"/>
                        </a:solidFill>
                        <a:effectLst/>
                        <a:latin typeface="Book Antiqua" pitchFamily="18" charset="0"/>
                      </a:endParaRPr>
                    </a:p>
                  </a:txBody>
                  <a:tcPr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5209">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5 minutes</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698" marB="45698"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600" b="0" i="0" u="none" strike="noStrike" cap="none" normalizeH="0" baseline="0" noProof="0" dirty="0" smtClean="0">
                          <a:ln>
                            <a:noFill/>
                          </a:ln>
                          <a:solidFill>
                            <a:schemeClr val="tx1"/>
                          </a:solidFill>
                          <a:effectLst/>
                          <a:latin typeface="Book Antiqua" pitchFamily="18" charset="0"/>
                          <a:cs typeface="Times New Roman" pitchFamily="18" charset="0"/>
                        </a:rPr>
                        <a:t>Analyse et conclusions par l’ensemble du groupe</a:t>
                      </a:r>
                      <a:endParaRPr kumimoji="0" lang="fr-CH" altLang="en-US" sz="1600" b="0" i="0" u="none" strike="noStrike" cap="none" normalizeH="0" baseline="0" noProof="0" dirty="0" smtClean="0">
                        <a:ln>
                          <a:noFill/>
                        </a:ln>
                        <a:solidFill>
                          <a:schemeClr val="tx1"/>
                        </a:solidFill>
                        <a:effectLst/>
                        <a:latin typeface="Book Antiqua" pitchFamily="18" charset="0"/>
                      </a:endParaRPr>
                    </a:p>
                  </a:txBody>
                  <a:tcPr marT="45698" marB="4569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pic>
        <p:nvPicPr>
          <p:cNvPr id="88085" name="Picture 37" descr="optional activity symbol"/>
          <p:cNvPicPr>
            <a:picLocks noChangeAspect="1" noChangeArrowheads="1"/>
          </p:cNvPicPr>
          <p:nvPr/>
        </p:nvPicPr>
        <p:blipFill>
          <a:blip r:embed="rId3">
            <a:extLst>
              <a:ext uri="{28A0092B-C50C-407E-A947-70E740481C1C}">
                <a14:useLocalDpi xmlns:a14="http://schemas.microsoft.com/office/drawing/2010/main" val="0"/>
              </a:ext>
            </a:extLst>
          </a:blip>
          <a:srcRect r="93915"/>
          <a:stretch>
            <a:fillRect/>
          </a:stretch>
        </p:blipFill>
        <p:spPr bwMode="auto">
          <a:xfrm>
            <a:off x="1371600" y="838200"/>
            <a:ext cx="609600"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86" name="Rectangle 38"/>
          <p:cNvSpPr>
            <a:spLocks noChangeArrowheads="1"/>
          </p:cNvSpPr>
          <p:nvPr/>
        </p:nvSpPr>
        <p:spPr bwMode="auto">
          <a:xfrm>
            <a:off x="1981200" y="685800"/>
            <a:ext cx="6705600" cy="9541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CH" altLang="en-US" sz="2800" b="1" dirty="0" smtClean="0">
                <a:solidFill>
                  <a:srgbClr val="3366FF"/>
                </a:solidFill>
              </a:rPr>
              <a:t>Apprentissage facultatif et débat</a:t>
            </a:r>
          </a:p>
          <a:p>
            <a:pPr eaLnBrk="1" hangingPunct="1">
              <a:buClr>
                <a:srgbClr val="FFFFFF"/>
              </a:buClr>
              <a:buSzPct val="80000"/>
              <a:buFont typeface="Wingdings" pitchFamily="2" charset="2"/>
              <a:buChar char="•"/>
            </a:pPr>
            <a:r>
              <a:rPr lang="fr-CH" altLang="en-US" sz="2800" b="1" dirty="0" smtClean="0">
                <a:solidFill>
                  <a:srgbClr val="000000"/>
                </a:solidFill>
              </a:rPr>
              <a:t>Visualisation </a:t>
            </a:r>
            <a:r>
              <a:rPr lang="en-US" altLang="en-US" sz="2800" b="1" dirty="0" smtClean="0">
                <a:solidFill>
                  <a:srgbClr val="000000"/>
                </a:solidFill>
              </a:rPr>
              <a:t>de la CIMIC-NU</a:t>
            </a:r>
            <a:endParaRPr lang="en-GB" altLang="en-US" sz="2800" b="1" dirty="0">
              <a:solidFill>
                <a:srgbClr val="000000"/>
              </a:solidFill>
            </a:endParaRPr>
          </a:p>
        </p:txBody>
      </p:sp>
      <p:sp>
        <p:nvSpPr>
          <p:cNvPr id="7" name="ZoneTexte 6"/>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8" name="ZoneTexte 7"/>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31</a:t>
            </a:fld>
            <a:endParaRPr lang="en-GB" altLang="en-US" sz="1600" b="1" dirty="0" smtClean="0">
              <a:solidFill>
                <a:srgbClr val="000000"/>
              </a:solidFill>
            </a:endParaRPr>
          </a:p>
        </p:txBody>
      </p:sp>
    </p:spTree>
    <p:extLst>
      <p:ext uri="{BB962C8B-B14F-4D97-AF65-F5344CB8AC3E}">
        <p14:creationId xmlns:p14="http://schemas.microsoft.com/office/powerpoint/2010/main" val="287971808"/>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37"/>
          <p:cNvSpPr>
            <a:spLocks noGrp="1" noChangeArrowheads="1"/>
          </p:cNvSpPr>
          <p:nvPr>
            <p:ph type="body" idx="4294967295"/>
          </p:nvPr>
        </p:nvSpPr>
        <p:spPr bwMode="auto">
          <a:xfrm>
            <a:off x="384175" y="1546224"/>
            <a:ext cx="8251825" cy="48015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 typeface="Wingdings" pitchFamily="2" charset="2"/>
              <a:buChar char="Ø"/>
            </a:pPr>
            <a:r>
              <a:rPr lang="fr-FR" sz="2400" dirty="0"/>
              <a:t>Représentation, suivi et facilitation</a:t>
            </a:r>
            <a:endParaRPr lang="en-US" altLang="en-US" sz="2400" dirty="0" smtClean="0"/>
          </a:p>
          <a:p>
            <a:pPr lvl="1" eaLnBrk="1" hangingPunct="1">
              <a:spcBef>
                <a:spcPts val="600"/>
              </a:spcBef>
            </a:pPr>
            <a:r>
              <a:rPr lang="fr-FR" sz="1600" dirty="0"/>
              <a:t>Coordination, avec les acteurs locaux – et avant tout avec les « Affaires civiles » –, de toutes les opérations de communication </a:t>
            </a:r>
            <a:r>
              <a:rPr lang="fr-FR" sz="1600" dirty="0" err="1"/>
              <a:t>civilo</a:t>
            </a:r>
            <a:r>
              <a:rPr lang="fr-FR" sz="1600" dirty="0"/>
              <a:t>-militaire</a:t>
            </a:r>
            <a:endParaRPr lang="en-US" altLang="en-US" sz="1600" dirty="0" smtClean="0"/>
          </a:p>
          <a:p>
            <a:pPr lvl="1" eaLnBrk="1" hangingPunct="1">
              <a:spcBef>
                <a:spcPts val="600"/>
              </a:spcBef>
            </a:pPr>
            <a:r>
              <a:rPr lang="fr-FR" sz="1600" dirty="0"/>
              <a:t>Partage, avec les Affaires civiles, de toutes les informations concernant la situation locale ou militaire/sécuritaire</a:t>
            </a:r>
            <a:endParaRPr lang="en-US" altLang="en-US" sz="1600" dirty="0" smtClean="0"/>
          </a:p>
          <a:p>
            <a:pPr lvl="1" eaLnBrk="1" hangingPunct="1">
              <a:spcBef>
                <a:spcPts val="600"/>
              </a:spcBef>
            </a:pPr>
            <a:r>
              <a:rPr lang="fr-FR" sz="1600" dirty="0"/>
              <a:t>Veiller, avec les Affaires civiles, à la cohérence et à la coordination des activités de la CIMIC-NU, ainsi qu’à leur conformité avec les objectifs, de la mission</a:t>
            </a:r>
            <a:endParaRPr lang="en-US" altLang="en-US" sz="1600" dirty="0" smtClean="0"/>
          </a:p>
          <a:p>
            <a:pPr eaLnBrk="1" hangingPunct="1">
              <a:buFont typeface="Wingdings" pitchFamily="2" charset="2"/>
              <a:buChar char="Ø"/>
            </a:pPr>
            <a:r>
              <a:rPr lang="fr-FR" sz="2400" dirty="0"/>
              <a:t>Renforcement de la confiance, gestion du conflit et réconciliation</a:t>
            </a:r>
            <a:endParaRPr lang="en-US" altLang="en-US" sz="2400" dirty="0" smtClean="0"/>
          </a:p>
          <a:p>
            <a:pPr lvl="1" eaLnBrk="1" hangingPunct="1">
              <a:spcBef>
                <a:spcPts val="600"/>
              </a:spcBef>
            </a:pPr>
            <a:r>
              <a:rPr lang="fr-FR" sz="1600" dirty="0"/>
              <a:t>Identification, exécution et suivi des « projets à effet rapide » (</a:t>
            </a:r>
            <a:r>
              <a:rPr lang="fr-FR" sz="1600" dirty="0" err="1"/>
              <a:t>QIPs</a:t>
            </a:r>
            <a:r>
              <a:rPr lang="fr-FR" sz="1600" dirty="0"/>
              <a:t>)</a:t>
            </a:r>
            <a:endParaRPr lang="en-US" altLang="en-US" sz="1600" dirty="0" smtClean="0"/>
          </a:p>
          <a:p>
            <a:pPr lvl="1" eaLnBrk="1" hangingPunct="1">
              <a:spcBef>
                <a:spcPts val="600"/>
              </a:spcBef>
            </a:pPr>
            <a:r>
              <a:rPr lang="fr-FR" sz="1600" dirty="0"/>
              <a:t>Les « Affaires civiles » sont le principal partenaire du processus de transition vers la consolidation de la paix</a:t>
            </a:r>
            <a:endParaRPr lang="en-US" altLang="en-US" sz="1600" dirty="0" smtClean="0"/>
          </a:p>
          <a:p>
            <a:pPr eaLnBrk="1" hangingPunct="1">
              <a:buFont typeface="Wingdings" pitchFamily="2" charset="2"/>
              <a:buChar char="Ø"/>
            </a:pPr>
            <a:r>
              <a:rPr lang="fr-FR" sz="2400" dirty="0"/>
              <a:t>Soutien à l’autorité de l’État</a:t>
            </a:r>
            <a:endParaRPr lang="en-US" altLang="en-US" sz="2400" dirty="0" smtClean="0"/>
          </a:p>
          <a:p>
            <a:pPr lvl="1" eaLnBrk="1" hangingPunct="1">
              <a:spcBef>
                <a:spcPts val="600"/>
              </a:spcBef>
            </a:pPr>
            <a:r>
              <a:rPr lang="fr-FR" sz="1600" dirty="0"/>
              <a:t>Suivre l’action menée par les Affaires civiles dans le sens de la « localisation » des processus</a:t>
            </a:r>
            <a:endParaRPr lang="en-US" altLang="en-US" sz="1800" dirty="0" smtClean="0"/>
          </a:p>
        </p:txBody>
      </p:sp>
      <p:sp>
        <p:nvSpPr>
          <p:cNvPr id="369667" name="Text Box 4"/>
          <p:cNvSpPr txBox="1">
            <a:spLocks noChangeArrowheads="1"/>
          </p:cNvSpPr>
          <p:nvPr/>
        </p:nvSpPr>
        <p:spPr bwMode="auto">
          <a:xfrm>
            <a:off x="1000335" y="879682"/>
            <a:ext cx="7181735" cy="437043"/>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spcBef>
                <a:spcPct val="50000"/>
              </a:spcBef>
            </a:pPr>
            <a:r>
              <a:rPr lang="fr-FR" sz="2800" b="1" dirty="0"/>
              <a:t>Les « Affaires civiles » des Nations Unies</a:t>
            </a:r>
            <a:endParaRPr lang="en-US" altLang="en-US" sz="2800" dirty="0">
              <a:solidFill>
                <a:srgbClr val="000000"/>
              </a:solidFill>
              <a:latin typeface="Arial" pitchFamily="34" charset="0"/>
            </a:endParaRPr>
          </a:p>
        </p:txBody>
      </p:sp>
      <p:sp>
        <p:nvSpPr>
          <p:cNvPr id="5" name="ZoneTexte 4"/>
          <p:cNvSpPr txBox="1"/>
          <p:nvPr/>
        </p:nvSpPr>
        <p:spPr>
          <a:xfrm>
            <a:off x="31559" y="25294"/>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6" name="ZoneTexte 5"/>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882180"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310</a:t>
            </a:fld>
            <a:endParaRPr lang="en-GB" altLang="en-US" sz="1600" b="1" dirty="0" smtClean="0">
              <a:solidFill>
                <a:srgbClr val="000000"/>
              </a:solidFill>
            </a:endParaRPr>
          </a:p>
        </p:txBody>
      </p:sp>
      <p:sp>
        <p:nvSpPr>
          <p:cNvPr id="10" name="Rectangle 4"/>
          <p:cNvSpPr>
            <a:spLocks noChangeArrowheads="1"/>
          </p:cNvSpPr>
          <p:nvPr/>
        </p:nvSpPr>
        <p:spPr bwMode="auto">
          <a:xfrm>
            <a:off x="-182488" y="292100"/>
            <a:ext cx="95167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pPr>
            <a:r>
              <a:rPr lang="fr-FR" sz="2200" b="1" dirty="0"/>
              <a:t>LA CIMIC-NU DANS LES </a:t>
            </a:r>
            <a:r>
              <a:rPr lang="fr-FR" sz="2200" b="1" dirty="0" smtClean="0"/>
              <a:t>PREMIÈRES </a:t>
            </a:r>
            <a:r>
              <a:rPr lang="fr-FR" sz="2200" b="1" dirty="0"/>
              <a:t>PHASES DE LA CONSOLIDATION DE LA PAIX</a:t>
            </a:r>
            <a:endParaRPr lang="en-US" altLang="en-US" sz="2200" b="1" dirty="0">
              <a:solidFill>
                <a:srgbClr val="000000"/>
              </a:solidFill>
            </a:endParaRPr>
          </a:p>
        </p:txBody>
      </p:sp>
    </p:spTree>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37"/>
          <p:cNvSpPr>
            <a:spLocks noGrp="1" noChangeArrowheads="1"/>
          </p:cNvSpPr>
          <p:nvPr>
            <p:ph type="body" idx="4294967295"/>
          </p:nvPr>
        </p:nvSpPr>
        <p:spPr bwMode="auto">
          <a:xfrm>
            <a:off x="206375" y="1263650"/>
            <a:ext cx="8456613" cy="533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ts val="600"/>
              </a:spcBef>
              <a:buFont typeface="Wingdings" pitchFamily="2" charset="2"/>
              <a:buChar char="ü"/>
            </a:pPr>
            <a:r>
              <a:rPr lang="fr-FR" sz="2000" dirty="0"/>
              <a:t>Le PNUD est le principal organe de l’ONU chargé de la consolidation de la paix et du développement – avec des incidences importantes sur la gestion de la transition par la CIMIC-NU</a:t>
            </a:r>
            <a:endParaRPr lang="en-US" altLang="en-US" sz="2000" dirty="0" smtClean="0"/>
          </a:p>
          <a:p>
            <a:pPr eaLnBrk="1" hangingPunct="1">
              <a:spcBef>
                <a:spcPts val="600"/>
              </a:spcBef>
              <a:buFont typeface="Wingdings" pitchFamily="2" charset="2"/>
              <a:buChar char="ü"/>
            </a:pPr>
            <a:endParaRPr lang="en-US" altLang="en-US" sz="2000" dirty="0" smtClean="0"/>
          </a:p>
          <a:p>
            <a:pPr eaLnBrk="1" hangingPunct="1">
              <a:spcBef>
                <a:spcPts val="600"/>
              </a:spcBef>
              <a:buFont typeface="Wingdings" pitchFamily="2" charset="2"/>
              <a:buChar char="ü"/>
            </a:pPr>
            <a:r>
              <a:rPr lang="fr-FR" sz="2000" dirty="0"/>
              <a:t>Objectifs du Millénaire pour le développement</a:t>
            </a:r>
            <a:endParaRPr lang="en-US" altLang="en-US" sz="2000" dirty="0" smtClean="0"/>
          </a:p>
          <a:p>
            <a:pPr lvl="1" eaLnBrk="1" hangingPunct="1">
              <a:spcBef>
                <a:spcPts val="600"/>
              </a:spcBef>
            </a:pPr>
            <a:r>
              <a:rPr lang="fr-FR" sz="1600" dirty="0"/>
              <a:t>Réduire l’extrême pauvreté et la faim</a:t>
            </a:r>
            <a:endParaRPr lang="en-US" altLang="en-US" sz="1600" dirty="0" smtClean="0"/>
          </a:p>
          <a:p>
            <a:pPr lvl="1" eaLnBrk="1" hangingPunct="1">
              <a:spcBef>
                <a:spcPts val="600"/>
              </a:spcBef>
            </a:pPr>
            <a:r>
              <a:rPr lang="fr-FR" sz="1600" dirty="0"/>
              <a:t>Assurer l’éducation primaire pour tous</a:t>
            </a:r>
            <a:endParaRPr lang="en-US" altLang="en-US" sz="1600" dirty="0" smtClean="0"/>
          </a:p>
          <a:p>
            <a:pPr lvl="1" eaLnBrk="1" hangingPunct="1">
              <a:spcBef>
                <a:spcPts val="600"/>
              </a:spcBef>
            </a:pPr>
            <a:r>
              <a:rPr lang="fr-FR" sz="1600" dirty="0"/>
              <a:t>Promouvoir l’égalité des sexes et l’autonomisation des femmes</a:t>
            </a:r>
            <a:endParaRPr lang="en-US" altLang="en-US" sz="1600" dirty="0" smtClean="0"/>
          </a:p>
          <a:p>
            <a:pPr lvl="1" eaLnBrk="1" hangingPunct="1">
              <a:spcBef>
                <a:spcPts val="600"/>
              </a:spcBef>
            </a:pPr>
            <a:r>
              <a:rPr lang="fr-FR" sz="1600" dirty="0"/>
              <a:t>Réduire la mortalité </a:t>
            </a:r>
            <a:r>
              <a:rPr lang="fr-FR" sz="1600" dirty="0" smtClean="0"/>
              <a:t>infantile</a:t>
            </a:r>
          </a:p>
          <a:p>
            <a:pPr lvl="1" eaLnBrk="1" hangingPunct="1">
              <a:spcBef>
                <a:spcPts val="600"/>
              </a:spcBef>
            </a:pPr>
            <a:r>
              <a:rPr lang="fr-FR" sz="1600" dirty="0"/>
              <a:t>Améliorer la santé maternelle</a:t>
            </a:r>
            <a:endParaRPr lang="en-US" altLang="en-US" sz="1600" dirty="0" smtClean="0"/>
          </a:p>
          <a:p>
            <a:pPr lvl="1" eaLnBrk="1" hangingPunct="1">
              <a:spcBef>
                <a:spcPts val="600"/>
              </a:spcBef>
            </a:pPr>
            <a:r>
              <a:rPr lang="fr-FR" sz="1600" dirty="0"/>
              <a:t>Combattre le VIH/sida, le paludisme et d’autres maladies</a:t>
            </a:r>
            <a:endParaRPr lang="en-US" altLang="en-US" sz="1600" dirty="0" smtClean="0"/>
          </a:p>
          <a:p>
            <a:pPr lvl="1" eaLnBrk="1" hangingPunct="1">
              <a:spcBef>
                <a:spcPts val="600"/>
              </a:spcBef>
            </a:pPr>
            <a:r>
              <a:rPr lang="fr-FR" sz="1600" dirty="0"/>
              <a:t>Préserver l’environnement</a:t>
            </a:r>
            <a:endParaRPr lang="en-US" altLang="en-US" sz="1600" dirty="0" smtClean="0"/>
          </a:p>
          <a:p>
            <a:pPr lvl="1" eaLnBrk="1" hangingPunct="1">
              <a:spcBef>
                <a:spcPts val="600"/>
              </a:spcBef>
            </a:pPr>
            <a:r>
              <a:rPr lang="fr-FR" sz="1600" dirty="0"/>
              <a:t>Mettre en place un partenariat mondial pour le développement</a:t>
            </a:r>
            <a:endParaRPr lang="en-US" altLang="en-US" sz="1800" dirty="0" smtClean="0"/>
          </a:p>
          <a:p>
            <a:pPr eaLnBrk="1" hangingPunct="1">
              <a:spcBef>
                <a:spcPts val="600"/>
              </a:spcBef>
              <a:buFont typeface="Wingdings" pitchFamily="2" charset="2"/>
              <a:buChar char="ü"/>
            </a:pPr>
            <a:endParaRPr lang="en-US" altLang="en-US" sz="1500" dirty="0" smtClean="0"/>
          </a:p>
          <a:p>
            <a:pPr eaLnBrk="1" hangingPunct="1">
              <a:spcBef>
                <a:spcPts val="600"/>
              </a:spcBef>
              <a:buFont typeface="Wingdings" pitchFamily="2" charset="2"/>
              <a:buChar char="ü"/>
            </a:pPr>
            <a:r>
              <a:rPr lang="fr-FR" sz="2000" dirty="0"/>
              <a:t>« CIVCAP » - développer et coordonner les capacités civiles (aussi bien internes qu’externes)</a:t>
            </a:r>
            <a:endParaRPr lang="en-US" altLang="en-US" sz="2000" dirty="0" smtClean="0"/>
          </a:p>
          <a:p>
            <a:pPr eaLnBrk="1" hangingPunct="1">
              <a:spcBef>
                <a:spcPts val="600"/>
              </a:spcBef>
              <a:buFont typeface="Wingdings" pitchFamily="2" charset="2"/>
              <a:buChar char="ü"/>
            </a:pPr>
            <a:endParaRPr lang="en-US" altLang="en-US" sz="2000" dirty="0" smtClean="0"/>
          </a:p>
          <a:p>
            <a:pPr eaLnBrk="1" hangingPunct="1">
              <a:lnSpc>
                <a:spcPct val="70000"/>
              </a:lnSpc>
              <a:buFont typeface="Wingdings" pitchFamily="2" charset="2"/>
              <a:buChar char="Ø"/>
            </a:pPr>
            <a:endParaRPr lang="en-US" altLang="en-US" sz="1600" dirty="0" smtClean="0"/>
          </a:p>
        </p:txBody>
      </p:sp>
      <p:sp>
        <p:nvSpPr>
          <p:cNvPr id="370692" name="Rectangle 4"/>
          <p:cNvSpPr>
            <a:spLocks noChangeArrowheads="1"/>
          </p:cNvSpPr>
          <p:nvPr/>
        </p:nvSpPr>
        <p:spPr bwMode="auto">
          <a:xfrm>
            <a:off x="-182488" y="292100"/>
            <a:ext cx="95167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pPr>
            <a:r>
              <a:rPr lang="fr-FR" sz="2200" b="1" dirty="0"/>
              <a:t>LA CIMIC-NU DANS LES </a:t>
            </a:r>
            <a:r>
              <a:rPr lang="fr-FR" sz="2200" b="1" dirty="0" smtClean="0"/>
              <a:t>PREMIÈRES </a:t>
            </a:r>
            <a:r>
              <a:rPr lang="fr-FR" sz="2200" b="1" dirty="0"/>
              <a:t>PHASES DE LA CONSOLIDATION DE LA PAIX</a:t>
            </a:r>
            <a:endParaRPr lang="en-US" altLang="en-US" sz="2200" b="1" dirty="0">
              <a:solidFill>
                <a:srgbClr val="000000"/>
              </a:solidFill>
            </a:endParaRPr>
          </a:p>
        </p:txBody>
      </p:sp>
      <p:sp>
        <p:nvSpPr>
          <p:cNvPr id="6" name="Rectangle 2"/>
          <p:cNvSpPr txBox="1">
            <a:spLocks noChangeArrowheads="1"/>
          </p:cNvSpPr>
          <p:nvPr/>
        </p:nvSpPr>
        <p:spPr>
          <a:xfrm>
            <a:off x="2217738" y="823913"/>
            <a:ext cx="4719637" cy="433387"/>
          </a:xfrm>
          <a:prstGeom prst="rect">
            <a:avLst/>
          </a:prstGeom>
          <a:ln>
            <a:solidFill>
              <a:schemeClr val="tx1"/>
            </a:solidFill>
          </a:ln>
        </p:spPr>
        <p:txBody>
          <a:bodyPr/>
          <a:lstStyle>
            <a:lvl1pPr algn="r" rtl="0" eaLnBrk="0" fontAlgn="base" hangingPunct="0">
              <a:spcBef>
                <a:spcPct val="0"/>
              </a:spcBef>
              <a:spcAft>
                <a:spcPct val="0"/>
              </a:spcAft>
              <a:defRPr sz="2800">
                <a:solidFill>
                  <a:schemeClr val="tx2"/>
                </a:solidFill>
                <a:latin typeface="+mj-lt"/>
                <a:ea typeface="+mj-ea"/>
                <a:cs typeface="+mj-cs"/>
              </a:defRPr>
            </a:lvl1pPr>
            <a:lvl2pPr algn="r" rtl="0" eaLnBrk="0" fontAlgn="base" hangingPunct="0">
              <a:spcBef>
                <a:spcPct val="0"/>
              </a:spcBef>
              <a:spcAft>
                <a:spcPct val="0"/>
              </a:spcAft>
              <a:defRPr sz="2800">
                <a:solidFill>
                  <a:schemeClr val="tx2"/>
                </a:solidFill>
                <a:latin typeface="Calibri" pitchFamily="34" charset="0"/>
              </a:defRPr>
            </a:lvl2pPr>
            <a:lvl3pPr algn="r" rtl="0" eaLnBrk="0" fontAlgn="base" hangingPunct="0">
              <a:spcBef>
                <a:spcPct val="0"/>
              </a:spcBef>
              <a:spcAft>
                <a:spcPct val="0"/>
              </a:spcAft>
              <a:defRPr sz="2800">
                <a:solidFill>
                  <a:schemeClr val="tx2"/>
                </a:solidFill>
                <a:latin typeface="Calibri" pitchFamily="34" charset="0"/>
              </a:defRPr>
            </a:lvl3pPr>
            <a:lvl4pPr algn="r" rtl="0" eaLnBrk="0" fontAlgn="base" hangingPunct="0">
              <a:spcBef>
                <a:spcPct val="0"/>
              </a:spcBef>
              <a:spcAft>
                <a:spcPct val="0"/>
              </a:spcAft>
              <a:defRPr sz="2800">
                <a:solidFill>
                  <a:schemeClr val="tx2"/>
                </a:solidFill>
                <a:latin typeface="Calibri" pitchFamily="34" charset="0"/>
              </a:defRPr>
            </a:lvl4pPr>
            <a:lvl5pPr algn="r" rtl="0" eaLnBrk="0" fontAlgn="base" hangingPunct="0">
              <a:spcBef>
                <a:spcPct val="0"/>
              </a:spcBef>
              <a:spcAft>
                <a:spcPct val="0"/>
              </a:spcAft>
              <a:defRPr sz="2800">
                <a:solidFill>
                  <a:schemeClr val="tx2"/>
                </a:solidFill>
                <a:latin typeface="Calibri" pitchFamily="34" charset="0"/>
              </a:defRPr>
            </a:lvl5pPr>
            <a:lvl6pPr marL="457200" algn="r" rtl="0" fontAlgn="base">
              <a:spcBef>
                <a:spcPct val="0"/>
              </a:spcBef>
              <a:spcAft>
                <a:spcPct val="0"/>
              </a:spcAft>
              <a:defRPr sz="2800">
                <a:solidFill>
                  <a:schemeClr val="tx2"/>
                </a:solidFill>
                <a:latin typeface="Calibri" pitchFamily="34" charset="0"/>
              </a:defRPr>
            </a:lvl6pPr>
            <a:lvl7pPr marL="914400" algn="r" rtl="0" fontAlgn="base">
              <a:spcBef>
                <a:spcPct val="0"/>
              </a:spcBef>
              <a:spcAft>
                <a:spcPct val="0"/>
              </a:spcAft>
              <a:defRPr sz="2800">
                <a:solidFill>
                  <a:schemeClr val="tx2"/>
                </a:solidFill>
                <a:latin typeface="Calibri" pitchFamily="34" charset="0"/>
              </a:defRPr>
            </a:lvl7pPr>
            <a:lvl8pPr marL="1371600" algn="r" rtl="0" fontAlgn="base">
              <a:spcBef>
                <a:spcPct val="0"/>
              </a:spcBef>
              <a:spcAft>
                <a:spcPct val="0"/>
              </a:spcAft>
              <a:defRPr sz="2800">
                <a:solidFill>
                  <a:schemeClr val="tx2"/>
                </a:solidFill>
                <a:latin typeface="Calibri" pitchFamily="34" charset="0"/>
              </a:defRPr>
            </a:lvl8pPr>
            <a:lvl9pPr marL="1828800" algn="r" rtl="0" fontAlgn="base">
              <a:spcBef>
                <a:spcPct val="0"/>
              </a:spcBef>
              <a:spcAft>
                <a:spcPct val="0"/>
              </a:spcAft>
              <a:defRPr sz="2800">
                <a:solidFill>
                  <a:schemeClr val="tx2"/>
                </a:solidFill>
                <a:latin typeface="Calibri" pitchFamily="34" charset="0"/>
              </a:defRPr>
            </a:lvl9pPr>
          </a:lstStyle>
          <a:p>
            <a:pPr algn="ctr" eaLnBrk="1" hangingPunct="1">
              <a:defRPr/>
            </a:pPr>
            <a:r>
              <a:rPr lang="en-US" altLang="en-US" sz="2400" b="1" kern="0" dirty="0" smtClean="0">
                <a:solidFill>
                  <a:srgbClr val="000000"/>
                </a:solidFill>
              </a:rPr>
              <a:t>Le PNUD</a:t>
            </a:r>
          </a:p>
        </p:txBody>
      </p:sp>
      <p:pic>
        <p:nvPicPr>
          <p:cNvPr id="786435" name="Picture 3" descr="UNDP">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40306" y="2356151"/>
            <a:ext cx="1303359" cy="2532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ZoneTexte 9"/>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11" name="ZoneTexte 10"/>
          <p:cNvSpPr txBox="1"/>
          <p:nvPr/>
        </p:nvSpPr>
        <p:spPr>
          <a:xfrm>
            <a:off x="31559" y="10955"/>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12" name="ZoneTexte 11"/>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882180"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311</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3"/>
          <p:cNvSpPr>
            <a:spLocks noGrp="1" noChangeArrowheads="1"/>
          </p:cNvSpPr>
          <p:nvPr>
            <p:ph type="body" idx="1"/>
          </p:nvPr>
        </p:nvSpPr>
        <p:spPr bwMode="auto">
          <a:xfrm>
            <a:off x="270640" y="2052247"/>
            <a:ext cx="8564314" cy="452596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eaLnBrk="1" hangingPunct="1">
              <a:lnSpc>
                <a:spcPct val="80000"/>
              </a:lnSpc>
            </a:pPr>
            <a:r>
              <a:rPr lang="fr-FR" sz="2000" b="1" dirty="0"/>
              <a:t>La coordination doit être d’autant plus importante que le contexte de la mission est plus complexe, plus évolutif et plus interdépendant, et que les ressources sont limitées</a:t>
            </a:r>
            <a:endParaRPr lang="en-US" altLang="en-US" sz="2000" b="1" dirty="0" smtClean="0"/>
          </a:p>
          <a:p>
            <a:pPr eaLnBrk="1" hangingPunct="1">
              <a:lnSpc>
                <a:spcPct val="80000"/>
              </a:lnSpc>
            </a:pPr>
            <a:endParaRPr lang="en-US" altLang="en-US" sz="2000" b="1" dirty="0" smtClean="0"/>
          </a:p>
          <a:p>
            <a:pPr eaLnBrk="1" hangingPunct="1">
              <a:lnSpc>
                <a:spcPct val="80000"/>
              </a:lnSpc>
            </a:pPr>
            <a:r>
              <a:rPr lang="fr-FR" sz="2000" b="1" dirty="0"/>
              <a:t>La CIMIC-NU est l’instrument de coordination entre la composante militaire de la mission de maintien de la paix et les acteurs civils</a:t>
            </a:r>
            <a:endParaRPr lang="en-GB" altLang="en-US" sz="2000" b="1" dirty="0" smtClean="0"/>
          </a:p>
          <a:p>
            <a:pPr eaLnBrk="1" hangingPunct="1">
              <a:lnSpc>
                <a:spcPct val="80000"/>
              </a:lnSpc>
            </a:pPr>
            <a:endParaRPr lang="en-GB" altLang="en-US" sz="2000" b="1" dirty="0" smtClean="0"/>
          </a:p>
          <a:p>
            <a:pPr eaLnBrk="1" hangingPunct="1">
              <a:lnSpc>
                <a:spcPct val="80000"/>
              </a:lnSpc>
            </a:pPr>
            <a:r>
              <a:rPr lang="fr-FR" sz="2000" b="1" dirty="0"/>
              <a:t>La CIMIC-NU doit s’inscrire dans le cadre du double rôle de la composante militaire dans le mandat global de la mission :</a:t>
            </a:r>
            <a:endParaRPr lang="en-US" altLang="en-US" sz="2000" b="1" dirty="0" smtClean="0"/>
          </a:p>
          <a:p>
            <a:pPr lvl="1" eaLnBrk="1" hangingPunct="1">
              <a:lnSpc>
                <a:spcPct val="80000"/>
              </a:lnSpc>
            </a:pPr>
            <a:r>
              <a:rPr lang="fr-FR" sz="1800" b="1" dirty="0"/>
              <a:t>Assurer des conditions de sûreté et de sécurité</a:t>
            </a:r>
            <a:endParaRPr lang="en-US" altLang="en-US" sz="1800" b="1" dirty="0" smtClean="0"/>
          </a:p>
          <a:p>
            <a:pPr lvl="1" eaLnBrk="1" hangingPunct="1">
              <a:lnSpc>
                <a:spcPct val="80000"/>
              </a:lnSpc>
            </a:pPr>
            <a:r>
              <a:rPr lang="fr-FR" sz="1800" b="1" dirty="0"/>
              <a:t>Fournir des ressources aux acteurs externes et internes, au service des objectifs généraux de la mission</a:t>
            </a:r>
            <a:endParaRPr lang="en-US" altLang="en-US" sz="1800" b="1" dirty="0" smtClean="0"/>
          </a:p>
          <a:p>
            <a:pPr lvl="1" eaLnBrk="1" hangingPunct="1">
              <a:lnSpc>
                <a:spcPct val="80000"/>
              </a:lnSpc>
            </a:pPr>
            <a:endParaRPr lang="en-US" altLang="en-US" sz="1800" b="1" dirty="0" smtClean="0"/>
          </a:p>
          <a:p>
            <a:pPr eaLnBrk="1" hangingPunct="1">
              <a:lnSpc>
                <a:spcPct val="80000"/>
              </a:lnSpc>
            </a:pPr>
            <a:r>
              <a:rPr lang="fr-FR" sz="2000" b="1" dirty="0"/>
              <a:t>La CIMIC-NU doit être un instrument majeur dans la « boîte à outils » au service de la coordination de la mission</a:t>
            </a:r>
            <a:endParaRPr lang="en-US" altLang="en-US" sz="2000" dirty="0" smtClean="0"/>
          </a:p>
          <a:p>
            <a:pPr eaLnBrk="1" hangingPunct="1">
              <a:lnSpc>
                <a:spcPct val="80000"/>
              </a:lnSpc>
            </a:pPr>
            <a:endParaRPr lang="en-GB" altLang="en-US" sz="2000" dirty="0" smtClean="0"/>
          </a:p>
        </p:txBody>
      </p:sp>
      <p:sp>
        <p:nvSpPr>
          <p:cNvPr id="6" name="Rectangle 2"/>
          <p:cNvSpPr txBox="1">
            <a:spLocks noChangeArrowheads="1"/>
          </p:cNvSpPr>
          <p:nvPr/>
        </p:nvSpPr>
        <p:spPr>
          <a:xfrm>
            <a:off x="457200" y="900113"/>
            <a:ext cx="8229600" cy="839067"/>
          </a:xfrm>
          <a:prstGeom prst="rect">
            <a:avLst/>
          </a:prstGeom>
          <a:ln>
            <a:solidFill>
              <a:schemeClr val="tx1"/>
            </a:solidFill>
          </a:ln>
        </p:spPr>
        <p:txBody>
          <a:bodyPr/>
          <a:lstStyle>
            <a:lvl1pPr algn="r" rtl="0" eaLnBrk="0" fontAlgn="base" hangingPunct="0">
              <a:spcBef>
                <a:spcPct val="0"/>
              </a:spcBef>
              <a:spcAft>
                <a:spcPct val="0"/>
              </a:spcAft>
              <a:defRPr sz="2800">
                <a:solidFill>
                  <a:schemeClr val="tx2"/>
                </a:solidFill>
                <a:latin typeface="+mj-lt"/>
                <a:ea typeface="+mj-ea"/>
                <a:cs typeface="+mj-cs"/>
              </a:defRPr>
            </a:lvl1pPr>
            <a:lvl2pPr algn="r" rtl="0" eaLnBrk="0" fontAlgn="base" hangingPunct="0">
              <a:spcBef>
                <a:spcPct val="0"/>
              </a:spcBef>
              <a:spcAft>
                <a:spcPct val="0"/>
              </a:spcAft>
              <a:defRPr sz="2800">
                <a:solidFill>
                  <a:schemeClr val="tx2"/>
                </a:solidFill>
                <a:latin typeface="Calibri" pitchFamily="34" charset="0"/>
              </a:defRPr>
            </a:lvl2pPr>
            <a:lvl3pPr algn="r" rtl="0" eaLnBrk="0" fontAlgn="base" hangingPunct="0">
              <a:spcBef>
                <a:spcPct val="0"/>
              </a:spcBef>
              <a:spcAft>
                <a:spcPct val="0"/>
              </a:spcAft>
              <a:defRPr sz="2800">
                <a:solidFill>
                  <a:schemeClr val="tx2"/>
                </a:solidFill>
                <a:latin typeface="Calibri" pitchFamily="34" charset="0"/>
              </a:defRPr>
            </a:lvl3pPr>
            <a:lvl4pPr algn="r" rtl="0" eaLnBrk="0" fontAlgn="base" hangingPunct="0">
              <a:spcBef>
                <a:spcPct val="0"/>
              </a:spcBef>
              <a:spcAft>
                <a:spcPct val="0"/>
              </a:spcAft>
              <a:defRPr sz="2800">
                <a:solidFill>
                  <a:schemeClr val="tx2"/>
                </a:solidFill>
                <a:latin typeface="Calibri" pitchFamily="34" charset="0"/>
              </a:defRPr>
            </a:lvl4pPr>
            <a:lvl5pPr algn="r" rtl="0" eaLnBrk="0" fontAlgn="base" hangingPunct="0">
              <a:spcBef>
                <a:spcPct val="0"/>
              </a:spcBef>
              <a:spcAft>
                <a:spcPct val="0"/>
              </a:spcAft>
              <a:defRPr sz="2800">
                <a:solidFill>
                  <a:schemeClr val="tx2"/>
                </a:solidFill>
                <a:latin typeface="Calibri" pitchFamily="34" charset="0"/>
              </a:defRPr>
            </a:lvl5pPr>
            <a:lvl6pPr marL="457200" algn="r" rtl="0" fontAlgn="base">
              <a:spcBef>
                <a:spcPct val="0"/>
              </a:spcBef>
              <a:spcAft>
                <a:spcPct val="0"/>
              </a:spcAft>
              <a:defRPr sz="2800">
                <a:solidFill>
                  <a:schemeClr val="tx2"/>
                </a:solidFill>
                <a:latin typeface="Calibri" pitchFamily="34" charset="0"/>
              </a:defRPr>
            </a:lvl6pPr>
            <a:lvl7pPr marL="914400" algn="r" rtl="0" fontAlgn="base">
              <a:spcBef>
                <a:spcPct val="0"/>
              </a:spcBef>
              <a:spcAft>
                <a:spcPct val="0"/>
              </a:spcAft>
              <a:defRPr sz="2800">
                <a:solidFill>
                  <a:schemeClr val="tx2"/>
                </a:solidFill>
                <a:latin typeface="Calibri" pitchFamily="34" charset="0"/>
              </a:defRPr>
            </a:lvl7pPr>
            <a:lvl8pPr marL="1371600" algn="r" rtl="0" fontAlgn="base">
              <a:spcBef>
                <a:spcPct val="0"/>
              </a:spcBef>
              <a:spcAft>
                <a:spcPct val="0"/>
              </a:spcAft>
              <a:defRPr sz="2800">
                <a:solidFill>
                  <a:schemeClr val="tx2"/>
                </a:solidFill>
                <a:latin typeface="Calibri" pitchFamily="34" charset="0"/>
              </a:defRPr>
            </a:lvl8pPr>
            <a:lvl9pPr marL="1828800" algn="r" rtl="0" fontAlgn="base">
              <a:spcBef>
                <a:spcPct val="0"/>
              </a:spcBef>
              <a:spcAft>
                <a:spcPct val="0"/>
              </a:spcAft>
              <a:defRPr sz="2800">
                <a:solidFill>
                  <a:schemeClr val="tx2"/>
                </a:solidFill>
                <a:latin typeface="Calibri" pitchFamily="34" charset="0"/>
              </a:defRPr>
            </a:lvl9pPr>
          </a:lstStyle>
          <a:p>
            <a:pPr algn="ctr" eaLnBrk="1" hangingPunct="1">
              <a:defRPr/>
            </a:pPr>
            <a:r>
              <a:rPr lang="fr-FR" sz="2400" b="1" dirty="0"/>
              <a:t>La CIMIC-NU dans le contexte complexe du maintien de la paix et de la consolidation de la paix</a:t>
            </a:r>
            <a:endParaRPr lang="en-US" altLang="en-US" sz="2400" b="1" kern="0" dirty="0">
              <a:solidFill>
                <a:srgbClr val="000000"/>
              </a:solidFill>
            </a:endParaRPr>
          </a:p>
        </p:txBody>
      </p:sp>
      <p:sp>
        <p:nvSpPr>
          <p:cNvPr id="5" name="Rectangle 4"/>
          <p:cNvSpPr>
            <a:spLocks noChangeArrowheads="1"/>
          </p:cNvSpPr>
          <p:nvPr/>
        </p:nvSpPr>
        <p:spPr bwMode="auto">
          <a:xfrm>
            <a:off x="-182488" y="292100"/>
            <a:ext cx="95167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pPr>
            <a:r>
              <a:rPr lang="fr-FR" sz="2200" b="1" dirty="0"/>
              <a:t>LA CIMIC-NU DANS LES </a:t>
            </a:r>
            <a:r>
              <a:rPr lang="fr-FR" sz="2200" b="1" dirty="0" smtClean="0"/>
              <a:t>PREMIÈRES </a:t>
            </a:r>
            <a:r>
              <a:rPr lang="fr-FR" sz="2200" b="1" dirty="0"/>
              <a:t>PHASES DE LA CONSOLIDATION DE LA PAIX</a:t>
            </a:r>
            <a:endParaRPr lang="en-US" altLang="en-US" sz="2200" b="1" dirty="0">
              <a:solidFill>
                <a:srgbClr val="000000"/>
              </a:solidFill>
            </a:endParaRPr>
          </a:p>
        </p:txBody>
      </p:sp>
      <p:sp>
        <p:nvSpPr>
          <p:cNvPr id="7" name="ZoneTexte 6"/>
          <p:cNvSpPr txBox="1"/>
          <p:nvPr/>
        </p:nvSpPr>
        <p:spPr>
          <a:xfrm>
            <a:off x="31559" y="10955"/>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8" name="ZoneTexte 7"/>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882180"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312</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2"/>
          <p:cNvSpPr>
            <a:spLocks noGrp="1" noChangeArrowheads="1"/>
          </p:cNvSpPr>
          <p:nvPr>
            <p:ph type="title" idx="4294967295"/>
          </p:nvPr>
        </p:nvSpPr>
        <p:spPr bwMode="auto">
          <a:xfrm>
            <a:off x="2816225" y="873125"/>
            <a:ext cx="3467100" cy="433388"/>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eaLnBrk="1" hangingPunct="1"/>
            <a:r>
              <a:rPr lang="fr-FR" sz="2400" b="1" dirty="0"/>
              <a:t>Soutien de la CIMIC-NU</a:t>
            </a:r>
            <a:endParaRPr lang="fr-FR" altLang="en-US" sz="2400" b="1" dirty="0" smtClean="0">
              <a:solidFill>
                <a:schemeClr val="tx1"/>
              </a:solidFill>
            </a:endParaRPr>
          </a:p>
        </p:txBody>
      </p:sp>
      <p:sp>
        <p:nvSpPr>
          <p:cNvPr id="372739" name="Rectangle 3"/>
          <p:cNvSpPr>
            <a:spLocks noGrp="1" noChangeArrowheads="1"/>
          </p:cNvSpPr>
          <p:nvPr>
            <p:ph type="body" idx="1"/>
          </p:nvPr>
        </p:nvSpPr>
        <p:spPr bwMode="auto">
          <a:xfrm>
            <a:off x="160338" y="1377950"/>
            <a:ext cx="8764587" cy="477780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eaLnBrk="1" hangingPunct="1">
              <a:spcBef>
                <a:spcPts val="0"/>
              </a:spcBef>
            </a:pPr>
            <a:r>
              <a:rPr lang="fr-FR" sz="2400" dirty="0"/>
              <a:t>Consolidation de la paix – processus cohérent, coordonné, complémentaire</a:t>
            </a:r>
            <a:endParaRPr lang="en-US" altLang="en-US" sz="2400" dirty="0" smtClean="0"/>
          </a:p>
          <a:p>
            <a:pPr eaLnBrk="1" hangingPunct="1">
              <a:spcBef>
                <a:spcPts val="0"/>
              </a:spcBef>
            </a:pPr>
            <a:endParaRPr lang="en-US" altLang="en-US" sz="2400" dirty="0" smtClean="0"/>
          </a:p>
          <a:p>
            <a:pPr eaLnBrk="1" hangingPunct="1">
              <a:spcBef>
                <a:spcPts val="0"/>
              </a:spcBef>
            </a:pPr>
            <a:r>
              <a:rPr lang="fr-FR" sz="2400" dirty="0"/>
              <a:t>La coordination a été un défi majeur</a:t>
            </a:r>
            <a:endParaRPr lang="en-US" altLang="en-US" sz="2400" dirty="0" smtClean="0"/>
          </a:p>
          <a:p>
            <a:pPr lvl="1" eaLnBrk="1" hangingPunct="1">
              <a:spcBef>
                <a:spcPts val="0"/>
              </a:spcBef>
            </a:pPr>
            <a:r>
              <a:rPr lang="fr-FR" sz="2000" dirty="0"/>
              <a:t>La coordination </a:t>
            </a:r>
            <a:r>
              <a:rPr lang="fr-FR" sz="2000" dirty="0" err="1"/>
              <a:t>civilo</a:t>
            </a:r>
            <a:r>
              <a:rPr lang="fr-FR" sz="2000" dirty="0"/>
              <a:t>-militaire est au cœur de la gestion de la transition entre maintien de la paix et consolidation de la paix</a:t>
            </a:r>
            <a:endParaRPr lang="en-US" altLang="en-US" sz="2000" dirty="0" smtClean="0"/>
          </a:p>
          <a:p>
            <a:pPr lvl="1" eaLnBrk="1" hangingPunct="1">
              <a:spcBef>
                <a:spcPts val="0"/>
              </a:spcBef>
            </a:pPr>
            <a:endParaRPr lang="en-US" altLang="en-US" sz="2000" dirty="0" smtClean="0"/>
          </a:p>
          <a:p>
            <a:pPr eaLnBrk="1" hangingPunct="1">
              <a:spcBef>
                <a:spcPts val="0"/>
              </a:spcBef>
            </a:pPr>
            <a:r>
              <a:rPr lang="fr-FR" sz="2400" dirty="0"/>
              <a:t>La consolidation de la paix, et, par conséquent, l’action de la CIMIC-NU sont des activités de soutien</a:t>
            </a:r>
            <a:endParaRPr lang="en-US" altLang="en-US" sz="2400" dirty="0" smtClean="0"/>
          </a:p>
          <a:p>
            <a:pPr lvl="1" eaLnBrk="1" hangingPunct="1">
              <a:spcBef>
                <a:spcPts val="0"/>
              </a:spcBef>
            </a:pPr>
            <a:r>
              <a:rPr lang="fr-FR" sz="2000" dirty="0" smtClean="0"/>
              <a:t>La </a:t>
            </a:r>
            <a:r>
              <a:rPr lang="fr-FR" sz="2000" dirty="0"/>
              <a:t>paix ne peut être instaurée de </a:t>
            </a:r>
            <a:r>
              <a:rPr lang="fr-FR" sz="2000" dirty="0" smtClean="0"/>
              <a:t>l’extérieur</a:t>
            </a:r>
          </a:p>
          <a:p>
            <a:pPr lvl="1" eaLnBrk="1" hangingPunct="1">
              <a:spcBef>
                <a:spcPts val="0"/>
              </a:spcBef>
            </a:pPr>
            <a:r>
              <a:rPr lang="fr-FR" sz="2000" dirty="0"/>
              <a:t>Les principes de la CIMIC-NU contribuent à l’équilibre entre acteurs externes et acteurs internes</a:t>
            </a:r>
            <a:endParaRPr lang="en-US" altLang="en-US" sz="2000" dirty="0" smtClean="0"/>
          </a:p>
          <a:p>
            <a:pPr lvl="1" eaLnBrk="1" hangingPunct="1">
              <a:spcBef>
                <a:spcPts val="0"/>
              </a:spcBef>
            </a:pPr>
            <a:r>
              <a:rPr lang="fr-FR" sz="2000" dirty="0" smtClean="0"/>
              <a:t>L’appropriation </a:t>
            </a:r>
            <a:r>
              <a:rPr lang="fr-FR" sz="2000" dirty="0"/>
              <a:t>nationale</a:t>
            </a:r>
            <a:endParaRPr lang="en-GB" altLang="en-US" sz="2000" dirty="0" smtClean="0"/>
          </a:p>
        </p:txBody>
      </p:sp>
      <p:sp>
        <p:nvSpPr>
          <p:cNvPr id="5" name="Rectangle 4"/>
          <p:cNvSpPr>
            <a:spLocks noChangeArrowheads="1"/>
          </p:cNvSpPr>
          <p:nvPr/>
        </p:nvSpPr>
        <p:spPr bwMode="auto">
          <a:xfrm>
            <a:off x="-182488" y="292100"/>
            <a:ext cx="95167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pPr>
            <a:r>
              <a:rPr lang="fr-FR" sz="2200" b="1" dirty="0"/>
              <a:t>LA CIMIC-NU DANS LES </a:t>
            </a:r>
            <a:r>
              <a:rPr lang="fr-FR" sz="2200" b="1" dirty="0" smtClean="0"/>
              <a:t>PREMIÈRES </a:t>
            </a:r>
            <a:r>
              <a:rPr lang="fr-FR" sz="2200" b="1" dirty="0"/>
              <a:t>PHASES DE LA CONSOLIDATION DE LA PAIX</a:t>
            </a:r>
            <a:endParaRPr lang="en-US" altLang="en-US" sz="2200" b="1" dirty="0">
              <a:solidFill>
                <a:srgbClr val="000000"/>
              </a:solidFill>
            </a:endParaRPr>
          </a:p>
        </p:txBody>
      </p:sp>
      <p:sp>
        <p:nvSpPr>
          <p:cNvPr id="6" name="ZoneTexte 5"/>
          <p:cNvSpPr txBox="1"/>
          <p:nvPr/>
        </p:nvSpPr>
        <p:spPr>
          <a:xfrm>
            <a:off x="31559" y="10955"/>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7" name="ZoneTexte 6"/>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882180"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313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342" name="Group 54"/>
          <p:cNvGraphicFramePr>
            <a:graphicFrameLocks noGrp="1"/>
          </p:cNvGraphicFramePr>
          <p:nvPr>
            <p:extLst>
              <p:ext uri="{D42A27DB-BD31-4B8C-83A1-F6EECF244321}">
                <p14:modId xmlns:p14="http://schemas.microsoft.com/office/powerpoint/2010/main" val="1317484054"/>
              </p:ext>
            </p:extLst>
          </p:nvPr>
        </p:nvGraphicFramePr>
        <p:xfrm>
          <a:off x="284163" y="787400"/>
          <a:ext cx="8577262" cy="5411320"/>
        </p:xfrm>
        <a:graphic>
          <a:graphicData uri="http://schemas.openxmlformats.org/drawingml/2006/table">
            <a:tbl>
              <a:tblPr/>
              <a:tblGrid>
                <a:gridCol w="2574925"/>
                <a:gridCol w="6002337"/>
              </a:tblGrid>
              <a:tr h="304817">
                <a:tc gridSpan="2">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lang="fr-CH" sz="1600" b="1" kern="1200" noProof="0" dirty="0" smtClean="0">
                          <a:solidFill>
                            <a:schemeClr val="tx1"/>
                          </a:solidFill>
                          <a:effectLst/>
                          <a:latin typeface="Calibri" pitchFamily="34" charset="0"/>
                          <a:ea typeface="BatangChe" pitchFamily="49" charset="-127"/>
                          <a:cs typeface="+mn-cs"/>
                        </a:rPr>
                        <a:t>La consolidation de la paix en bref (Dimensions et secteurs génériques de la consolidation de la paix)</a:t>
                      </a:r>
                      <a:endParaRPr kumimoji="0" lang="fr-CH" altLang="en-US" sz="1600" b="1" i="0" u="none" strike="noStrike" cap="none" normalizeH="0" baseline="0" noProof="0" dirty="0" smtClean="0">
                        <a:ln>
                          <a:noFill/>
                        </a:ln>
                        <a:solidFill>
                          <a:schemeClr val="tx1"/>
                        </a:solidFill>
                        <a:effectLst/>
                        <a:latin typeface="Times New Roman" pitchFamily="18" charset="0"/>
                        <a:ea typeface="BatangChe" pitchFamily="49" charset="-127"/>
                        <a:cs typeface="Times New Roman"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0E0E0"/>
                    </a:solidFill>
                  </a:tcPr>
                </a:tc>
                <a:tc hMerge="1">
                  <a:txBody>
                    <a:bodyPr/>
                    <a:lstStyle/>
                    <a:p>
                      <a:endParaRPr lang="en-GB"/>
                    </a:p>
                  </a:txBody>
                  <a:tcPr/>
                </a:tc>
              </a:tr>
              <a:tr h="213372">
                <a:tc rowSpan="3">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CH" altLang="en-US" sz="1600" b="1" i="0" u="none" strike="noStrike" cap="none" normalizeH="0" baseline="0" noProof="0" dirty="0" smtClean="0">
                          <a:ln>
                            <a:noFill/>
                          </a:ln>
                          <a:solidFill>
                            <a:schemeClr val="tx1"/>
                          </a:solidFill>
                          <a:effectLst/>
                          <a:latin typeface="Times New Roman" pitchFamily="18" charset="0"/>
                          <a:ea typeface="BatangChe" pitchFamily="49" charset="-127"/>
                          <a:cs typeface="Times New Roman" pitchFamily="18" charset="0"/>
                        </a:rPr>
                        <a:t>Sécurité</a:t>
                      </a: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CH"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Créer des conditions de sûreté et de sécurité</a:t>
                      </a:r>
                      <a:endParaRPr kumimoji="0" lang="fr-CH" altLang="en-US" sz="1300" b="0" i="0" u="none" strike="noStrike" cap="none" normalizeH="0" baseline="0" noProof="0" dirty="0" smtClean="0">
                        <a:ln>
                          <a:noFill/>
                        </a:ln>
                        <a:solidFill>
                          <a:schemeClr val="tx1"/>
                        </a:solidFill>
                        <a:effectLst/>
                        <a:latin typeface="Times New Roman" pitchFamily="18" charset="0"/>
                        <a:ea typeface="BatangChe" pitchFamily="49" charset="-127"/>
                        <a:cs typeface="Times New Roman"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7829">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CH"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Gouvernance, réforme et transformation du secteur de la sécurité</a:t>
                      </a:r>
                      <a:endParaRPr kumimoji="0" lang="fr-CH" altLang="en-US" sz="1300" b="0" i="0" u="none" strike="noStrike" cap="none" normalizeH="0" baseline="0" noProof="0" dirty="0" smtClean="0">
                        <a:ln>
                          <a:noFill/>
                        </a:ln>
                        <a:solidFill>
                          <a:schemeClr val="tx1"/>
                        </a:solidFill>
                        <a:effectLst/>
                        <a:latin typeface="Times New Roman" pitchFamily="18" charset="0"/>
                        <a:ea typeface="BatangChe" pitchFamily="49" charset="-127"/>
                        <a:cs typeface="Times New Roman"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20675">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CH"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Désarmement, démobilisation et réintégration</a:t>
                      </a:r>
                      <a:endParaRPr kumimoji="0" lang="fr-CH" altLang="en-US" sz="1300" b="0" i="0" u="none" strike="noStrike" cap="none" normalizeH="0" baseline="0" noProof="0" dirty="0" smtClean="0">
                        <a:ln>
                          <a:noFill/>
                        </a:ln>
                        <a:solidFill>
                          <a:schemeClr val="tx1"/>
                        </a:solidFill>
                        <a:effectLst/>
                        <a:latin typeface="Times New Roman" pitchFamily="18" charset="0"/>
                        <a:ea typeface="BatangChe" pitchFamily="49" charset="-127"/>
                        <a:cs typeface="Times New Roman"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7829">
                <a:tc rowSpan="5">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CH" altLang="en-US" sz="1600" b="1" i="0" u="none" strike="noStrike" cap="none" normalizeH="0" baseline="0" noProof="0" dirty="0" smtClean="0">
                          <a:ln>
                            <a:noFill/>
                          </a:ln>
                          <a:solidFill>
                            <a:schemeClr val="tx1"/>
                          </a:solidFill>
                          <a:effectLst/>
                          <a:latin typeface="Times New Roman" pitchFamily="18" charset="0"/>
                          <a:ea typeface="BatangChe" pitchFamily="49" charset="-127"/>
                          <a:cs typeface="Times New Roman" pitchFamily="18" charset="0"/>
                        </a:rPr>
                        <a:t>Gouvernance politique et participation</a:t>
                      </a: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CH"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Soutien au processus politique et supervision du changement politique</a:t>
                      </a:r>
                      <a:endParaRPr kumimoji="0" lang="fr-CH" altLang="en-US" sz="1300" b="0" i="0" u="none" strike="noStrike" cap="none" normalizeH="0" baseline="0" noProof="0" dirty="0" smtClean="0">
                        <a:ln>
                          <a:noFill/>
                        </a:ln>
                        <a:solidFill>
                          <a:schemeClr val="tx1"/>
                        </a:solidFill>
                        <a:effectLst/>
                        <a:latin typeface="Times New Roman" pitchFamily="18" charset="0"/>
                        <a:ea typeface="BatangChe" pitchFamily="49" charset="-127"/>
                        <a:cs typeface="Times New Roman"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34963">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Démocratisation et participation</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7829">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Élections : assistance, renforcement des capacités et contrôle</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6744">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Gouvernance : développement des capacités, renforcement de la fonction publique, bonne gouvernance, élaboration des politiques</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1478">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Prévention des conflits et règlement des différends</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20693">
                <a:tc rowSpan="6">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600" b="1"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Niveau socioéconomique</a:t>
                      </a:r>
                      <a:endParaRPr kumimoji="0" lang="fr-CH" altLang="en-US" sz="1600" b="1" i="0" u="none" strike="noStrike" cap="none" normalizeH="0" baseline="0" noProof="0" dirty="0" smtClean="0">
                        <a:ln>
                          <a:noFill/>
                        </a:ln>
                        <a:solidFill>
                          <a:schemeClr val="tx1"/>
                        </a:solidFill>
                        <a:effectLst/>
                        <a:latin typeface="Times New Roman" pitchFamily="18" charset="0"/>
                        <a:ea typeface="BatangChe" pitchFamily="49" charset="-127"/>
                        <a:cs typeface="Times New Roman"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Aide humanitaire : alimentation, eau et assainissement, hébergement, santé et réfugiés/personnes déplacées à l’intérieur du territoire</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6241">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Rapatriement, réhabilitation, réintégration et reconstruction</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88000">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Infrastructures matérielles : routes, ports, aéroports, électricité, télécommunications </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52000">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Services sociaux : santé, éducation, protection sociale, recensement, société civile</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7829">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Économie : emploi, agriculture, micro-crédit, etc.</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88000">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Liberté de la presse : élaboration de politiques, renforcement des capacités, information (radio, télévision, presse écrite)</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34963">
                <a:tc rowSpan="4">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600" b="1"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Droits de l’homme, justice et réconciliation</a:t>
                      </a:r>
                      <a:endParaRPr lang="fr-CH" altLang="en-US" sz="1600" b="1"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Processus dans le cadre d’une commission « Vérité et réconciliation »</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7829">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Dialogue national, consolidation des structures étatiques, renforcement de la confiance</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28613">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CH" altLang="en-US" sz="1300" b="0" i="0" u="none" strike="noStrike" cap="none" normalizeH="0" baseline="0" noProof="0" dirty="0" smtClean="0">
                          <a:ln>
                            <a:noFill/>
                          </a:ln>
                          <a:solidFill>
                            <a:schemeClr val="tx1"/>
                          </a:solidFill>
                          <a:effectLst/>
                          <a:latin typeface="Times New Roman" pitchFamily="18" charset="0"/>
                          <a:ea typeface="BatangChe" pitchFamily="49" charset="-127"/>
                          <a:cs typeface="Times New Roman" pitchFamily="18" charset="0"/>
                        </a:rPr>
                        <a:t>Droits de l’homme</a:t>
                      </a: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77829">
                <a:tc vMerge="1">
                  <a:txBody>
                    <a:bodyPr/>
                    <a:lstStyle/>
                    <a:p>
                      <a:endParaRPr lang="en-GB"/>
                    </a:p>
                  </a:txBody>
                  <a:tcPr/>
                </a:tc>
                <a:tc>
                  <a:txBody>
                    <a:bodyPr/>
                    <a:lstStyle>
                      <a:lvl1pPr eaLnBrk="0" hangingPunct="0">
                        <a:spcBef>
                          <a:spcPct val="20000"/>
                        </a:spcBef>
                        <a:buFont typeface="Wingdings" pitchFamily="2" charset="2"/>
                        <a:defRPr sz="2800">
                          <a:solidFill>
                            <a:schemeClr val="tx1"/>
                          </a:solidFill>
                          <a:latin typeface="Calibri" pitchFamily="34" charset="0"/>
                          <a:ea typeface="BatangChe" pitchFamily="49" charset="-127"/>
                        </a:defRPr>
                      </a:lvl1pPr>
                      <a:lvl2pPr marL="742950" indent="-285750" eaLnBrk="0" hangingPunct="0">
                        <a:spcBef>
                          <a:spcPct val="20000"/>
                        </a:spcBef>
                        <a:buFont typeface="Wingdings" pitchFamily="2" charset="2"/>
                        <a:defRPr sz="2400">
                          <a:solidFill>
                            <a:schemeClr val="tx1"/>
                          </a:solidFill>
                          <a:latin typeface="Calibri" pitchFamily="34" charset="0"/>
                          <a:ea typeface="BatangChe" pitchFamily="49" charset="-127"/>
                        </a:defRPr>
                      </a:lvl2pPr>
                      <a:lvl3pPr marL="1143000" indent="-228600" eaLnBrk="0" hangingPunct="0">
                        <a:spcBef>
                          <a:spcPct val="20000"/>
                        </a:spcBef>
                        <a:defRPr sz="2000">
                          <a:solidFill>
                            <a:schemeClr val="tx1"/>
                          </a:solidFill>
                          <a:latin typeface="Calibri" pitchFamily="34" charset="0"/>
                          <a:ea typeface="BatangChe" pitchFamily="49" charset="-127"/>
                        </a:defRPr>
                      </a:lvl3pPr>
                      <a:lvl4pPr marL="1600200" indent="-228600" eaLnBrk="0" hangingPunct="0">
                        <a:spcBef>
                          <a:spcPct val="20000"/>
                        </a:spcBef>
                        <a:buFont typeface="Wingdings" pitchFamily="2" charset="2"/>
                        <a:defRPr>
                          <a:solidFill>
                            <a:schemeClr val="tx1"/>
                          </a:solidFill>
                          <a:latin typeface="Calibri" pitchFamily="34" charset="0"/>
                          <a:ea typeface="BatangChe" pitchFamily="49" charset="-127"/>
                        </a:defRPr>
                      </a:lvl4pPr>
                      <a:lvl5pPr marL="2057400" indent="-228600" eaLnBrk="0" hangingPunct="0">
                        <a:spcBef>
                          <a:spcPct val="20000"/>
                        </a:spcBef>
                        <a:defRPr>
                          <a:solidFill>
                            <a:schemeClr val="tx1"/>
                          </a:solidFill>
                          <a:latin typeface="Calibri" pitchFamily="34" charset="0"/>
                          <a:ea typeface="BatangChe" pitchFamily="49" charset="-127"/>
                        </a:defRPr>
                      </a:lvl5pPr>
                      <a:lvl6pPr marL="2514600" indent="-228600" eaLnBrk="0" fontAlgn="base" hangingPunct="0">
                        <a:spcBef>
                          <a:spcPct val="20000"/>
                        </a:spcBef>
                        <a:spcAft>
                          <a:spcPct val="0"/>
                        </a:spcAft>
                        <a:defRPr>
                          <a:solidFill>
                            <a:schemeClr val="tx1"/>
                          </a:solidFill>
                          <a:latin typeface="Calibri" pitchFamily="34" charset="0"/>
                          <a:ea typeface="BatangChe" pitchFamily="49" charset="-127"/>
                        </a:defRPr>
                      </a:lvl6pPr>
                      <a:lvl7pPr marL="2971800" indent="-228600" eaLnBrk="0" fontAlgn="base" hangingPunct="0">
                        <a:spcBef>
                          <a:spcPct val="20000"/>
                        </a:spcBef>
                        <a:spcAft>
                          <a:spcPct val="0"/>
                        </a:spcAft>
                        <a:defRPr>
                          <a:solidFill>
                            <a:schemeClr val="tx1"/>
                          </a:solidFill>
                          <a:latin typeface="Calibri" pitchFamily="34" charset="0"/>
                          <a:ea typeface="BatangChe" pitchFamily="49" charset="-127"/>
                        </a:defRPr>
                      </a:lvl7pPr>
                      <a:lvl8pPr marL="3429000" indent="-228600" eaLnBrk="0" fontAlgn="base" hangingPunct="0">
                        <a:spcBef>
                          <a:spcPct val="20000"/>
                        </a:spcBef>
                        <a:spcAft>
                          <a:spcPct val="0"/>
                        </a:spcAft>
                        <a:defRPr>
                          <a:solidFill>
                            <a:schemeClr val="tx1"/>
                          </a:solidFill>
                          <a:latin typeface="Calibri" pitchFamily="34" charset="0"/>
                          <a:ea typeface="BatangChe" pitchFamily="49" charset="-127"/>
                        </a:defRPr>
                      </a:lvl8pPr>
                      <a:lvl9pPr marL="3886200" indent="-228600" eaLnBrk="0" fontAlgn="base" hangingPunct="0">
                        <a:spcBef>
                          <a:spcPct val="20000"/>
                        </a:spcBef>
                        <a:spcAft>
                          <a:spcPct val="0"/>
                        </a:spcAft>
                        <a:defRPr>
                          <a:solidFill>
                            <a:schemeClr val="tx1"/>
                          </a:solidFill>
                          <a:latin typeface="Calibri" pitchFamily="34" charset="0"/>
                          <a:ea typeface="BatangChe" pitchFamily="49" charset="-127"/>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lang="fr-FR" sz="1300" b="0" kern="1200" dirty="0" smtClean="0">
                          <a:solidFill>
                            <a:schemeClr val="tx1"/>
                          </a:solidFill>
                          <a:effectLst/>
                          <a:latin typeface="Times New Roman" panose="02020603050405020304" pitchFamily="18" charset="0"/>
                          <a:ea typeface="BatangChe" pitchFamily="49" charset="-127"/>
                          <a:cs typeface="Times New Roman" panose="02020603050405020304" pitchFamily="18" charset="0"/>
                        </a:rPr>
                        <a:t>Réforme du secteur judiciaire/état de droit :  police, secteur pénitentiaire, justice</a:t>
                      </a:r>
                      <a:endParaRPr lang="fr-CH" altLang="en-US" sz="1300" b="0" kern="1200" noProof="0" dirty="0" smtClean="0">
                        <a:solidFill>
                          <a:schemeClr val="tx1"/>
                        </a:solidFill>
                        <a:effectLst/>
                        <a:latin typeface="Times New Roman" panose="02020603050405020304" pitchFamily="18" charset="0"/>
                        <a:ea typeface="BatangChe" pitchFamily="49" charset="-127"/>
                        <a:cs typeface="Times New Roman" panose="02020603050405020304" pitchFamily="18" charset="0"/>
                      </a:endParaRPr>
                    </a:p>
                  </a:txBody>
                  <a:tcPr marL="44851" marR="44851"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373809" name="Rectangle 3"/>
          <p:cNvSpPr>
            <a:spLocks noChangeArrowheads="1"/>
          </p:cNvSpPr>
          <p:nvPr/>
        </p:nvSpPr>
        <p:spPr bwMode="auto">
          <a:xfrm>
            <a:off x="-228625" y="292100"/>
            <a:ext cx="95167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q"/>
            </a:pPr>
            <a:r>
              <a:rPr lang="fr-FR" sz="2200" b="1" dirty="0"/>
              <a:t>LA CIMIC-NU DANS LES PREMIERES PHASES DE LA CONSOLIDATION DE LA PAIX</a:t>
            </a:r>
            <a:endParaRPr lang="en-US" altLang="en-US" sz="2200" b="1" dirty="0">
              <a:solidFill>
                <a:srgbClr val="000000"/>
              </a:solidFill>
            </a:endParaRPr>
          </a:p>
        </p:txBody>
      </p:sp>
      <p:sp>
        <p:nvSpPr>
          <p:cNvPr id="4" name="ZoneTexte 3"/>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5" name="ZoneTexte 4"/>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6" name="ZoneTexte 5"/>
          <p:cNvSpPr txBox="1"/>
          <p:nvPr/>
        </p:nvSpPr>
        <p:spPr>
          <a:xfrm>
            <a:off x="8514231" y="6592762"/>
            <a:ext cx="614480" cy="252000"/>
          </a:xfrm>
          <a:prstGeom prst="rect">
            <a:avLst/>
          </a:prstGeom>
          <a:solidFill>
            <a:schemeClr val="bg1"/>
          </a:solidFill>
        </p:spPr>
        <p:txBody>
          <a:bodyPr wrap="square" rtlCol="0">
            <a:spAutoFit/>
          </a:bodyPr>
          <a:lstStyle/>
          <a:p>
            <a:endParaRPr lang="fr-CH" dirty="0"/>
          </a:p>
        </p:txBody>
      </p:sp>
      <p:sp>
        <p:nvSpPr>
          <p:cNvPr id="7" name="ZoneTexte 6"/>
          <p:cNvSpPr txBox="1"/>
          <p:nvPr/>
        </p:nvSpPr>
        <p:spPr>
          <a:xfrm>
            <a:off x="31559" y="10955"/>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8"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314</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37"/>
          <p:cNvSpPr>
            <a:spLocks noGrp="1" noChangeArrowheads="1"/>
          </p:cNvSpPr>
          <p:nvPr>
            <p:ph type="body" idx="4294967295"/>
          </p:nvPr>
        </p:nvSpPr>
        <p:spPr>
          <a:xfrm>
            <a:off x="292100" y="1046163"/>
            <a:ext cx="8501063" cy="5424487"/>
          </a:xfrm>
          <a:prstGeom prst="rect">
            <a:avLst/>
          </a:prstGeom>
        </p:spPr>
        <p:txBody>
          <a:bodyPr/>
          <a:lstStyle/>
          <a:p>
            <a:pPr eaLnBrk="1" hangingPunct="1">
              <a:buClr>
                <a:srgbClr val="0000FF"/>
              </a:buClr>
              <a:buFont typeface="Webdings" panose="05030102010509060703" pitchFamily="18" charset="2"/>
              <a:buChar char=""/>
              <a:defRPr/>
            </a:pPr>
            <a:r>
              <a:rPr lang="fr-FR" sz="2800" dirty="0"/>
              <a:t>Adopter une approche fondée sur des principes : les principes de la CIMIC-NU sont totalement au service de la relation </a:t>
            </a:r>
            <a:r>
              <a:rPr lang="fr-FR" sz="2800" dirty="0" err="1"/>
              <a:t>civilo</a:t>
            </a:r>
            <a:r>
              <a:rPr lang="fr-FR" sz="2800" dirty="0"/>
              <a:t>-militaire dans le processus de gestion de la </a:t>
            </a:r>
            <a:r>
              <a:rPr lang="fr-FR" sz="2800" dirty="0" smtClean="0"/>
              <a:t>transition</a:t>
            </a:r>
          </a:p>
          <a:p>
            <a:pPr eaLnBrk="1" hangingPunct="1">
              <a:buClr>
                <a:srgbClr val="0000FF"/>
              </a:buClr>
              <a:buFont typeface="Webdings" panose="05030102010509060703" pitchFamily="18" charset="2"/>
              <a:buChar char=""/>
              <a:defRPr/>
            </a:pPr>
            <a:endParaRPr lang="en-US" altLang="en-US" sz="2800" dirty="0" smtClean="0"/>
          </a:p>
          <a:p>
            <a:pPr eaLnBrk="1" hangingPunct="1">
              <a:buClr>
                <a:srgbClr val="0000FF"/>
              </a:buClr>
              <a:buFont typeface="Webdings" panose="05030102010509060703" pitchFamily="18" charset="2"/>
              <a:buChar char=""/>
              <a:defRPr/>
            </a:pPr>
            <a:r>
              <a:rPr lang="fr-FR" sz="2800" dirty="0"/>
              <a:t>Travailler aux côtés des principaux partenaires de la consolidation de la paix, avec eux et par leur intermédiaire</a:t>
            </a:r>
            <a:endParaRPr lang="en-US" altLang="en-US" sz="2800" dirty="0" smtClean="0"/>
          </a:p>
          <a:p>
            <a:pPr eaLnBrk="1" hangingPunct="1">
              <a:buClr>
                <a:srgbClr val="0000FF"/>
              </a:buClr>
              <a:buFont typeface="Webdings" panose="05030102010509060703" pitchFamily="18" charset="2"/>
              <a:buChar char=""/>
              <a:defRPr/>
            </a:pPr>
            <a:endParaRPr lang="en-US" altLang="en-US" sz="2800" dirty="0" smtClean="0"/>
          </a:p>
          <a:p>
            <a:pPr eaLnBrk="1" hangingPunct="1">
              <a:buClr>
                <a:srgbClr val="0000FF"/>
              </a:buClr>
              <a:buFont typeface="Webdings" panose="05030102010509060703" pitchFamily="18" charset="2"/>
              <a:buChar char=""/>
              <a:defRPr/>
            </a:pPr>
            <a:r>
              <a:rPr lang="fr-FR" sz="2800" dirty="0"/>
              <a:t>Axer la CIMIC-NU sur une approche plus indirecte que directe de la consolidation de la paix</a:t>
            </a:r>
            <a:endParaRPr lang="en-US" altLang="en-US" sz="2800" dirty="0" smtClean="0"/>
          </a:p>
          <a:p>
            <a:pPr marL="0" indent="0" eaLnBrk="1" hangingPunct="1">
              <a:buClr>
                <a:srgbClr val="0000FF"/>
              </a:buClr>
              <a:buFont typeface="Wingdings" pitchFamily="2" charset="2"/>
              <a:buNone/>
              <a:defRPr/>
            </a:pPr>
            <a:endParaRPr lang="en-US" altLang="en-US" sz="2800" dirty="0" smtClean="0"/>
          </a:p>
        </p:txBody>
      </p:sp>
      <p:sp>
        <p:nvSpPr>
          <p:cNvPr id="374787" name="Rectangle 3"/>
          <p:cNvSpPr>
            <a:spLocks noChangeArrowheads="1"/>
          </p:cNvSpPr>
          <p:nvPr/>
        </p:nvSpPr>
        <p:spPr bwMode="auto">
          <a:xfrm>
            <a:off x="3799547" y="268288"/>
            <a:ext cx="14507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pPr>
            <a:r>
              <a:rPr lang="en-US" altLang="en-US" sz="2800" b="1" dirty="0" smtClean="0">
                <a:solidFill>
                  <a:srgbClr val="000000"/>
                </a:solidFill>
              </a:rPr>
              <a:t>RÉSUMÉ</a:t>
            </a:r>
            <a:endParaRPr lang="en-US" altLang="en-US" sz="2800" b="1" dirty="0">
              <a:solidFill>
                <a:srgbClr val="000000"/>
              </a:solidFill>
            </a:endParaRPr>
          </a:p>
        </p:txBody>
      </p:sp>
      <p:sp>
        <p:nvSpPr>
          <p:cNvPr id="4" name="ZoneTexte 3"/>
          <p:cNvSpPr txBox="1"/>
          <p:nvPr/>
        </p:nvSpPr>
        <p:spPr>
          <a:xfrm>
            <a:off x="31559" y="10955"/>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
        <p:nvSpPr>
          <p:cNvPr id="5" name="ZoneTexte 4"/>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315</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19300" y="2133600"/>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buClr>
                <a:srgbClr val="FFFFFF"/>
              </a:buClr>
              <a:buSzPct val="80000"/>
              <a:defRPr/>
            </a:pPr>
            <a:r>
              <a:rPr lang="en-US" sz="4400" smtClean="0">
                <a:solidFill>
                  <a:srgbClr val="FFFFFF"/>
                </a:solidFill>
              </a:rPr>
              <a:t>QUESTIONS?</a:t>
            </a:r>
          </a:p>
        </p:txBody>
      </p:sp>
      <p:sp>
        <p:nvSpPr>
          <p:cNvPr id="3" name="ZoneTexte 2"/>
          <p:cNvSpPr txBox="1"/>
          <p:nvPr/>
        </p:nvSpPr>
        <p:spPr>
          <a:xfrm flipH="1">
            <a:off x="575809" y="666237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4" name="ZoneTexte 3"/>
          <p:cNvSpPr txBox="1"/>
          <p:nvPr/>
        </p:nvSpPr>
        <p:spPr>
          <a:xfrm flipH="1">
            <a:off x="2987735" y="666071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5" name="Rectangle 11"/>
          <p:cNvSpPr txBox="1">
            <a:spLocks noChangeArrowheads="1"/>
          </p:cNvSpPr>
          <p:nvPr/>
        </p:nvSpPr>
        <p:spPr bwMode="auto">
          <a:xfrm>
            <a:off x="8412500" y="6527930"/>
            <a:ext cx="685800" cy="306207"/>
          </a:xfrm>
          <a:prstGeom prst="rect">
            <a:avLst/>
          </a:prstGeom>
          <a:solidFill>
            <a:schemeClr val="bg1"/>
          </a:solidFill>
          <a:ln>
            <a:noFill/>
          </a:ln>
          <a:effectLs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316</a:t>
            </a:fld>
            <a:endParaRPr lang="en-GB" altLang="en-US" sz="1600" b="1" dirty="0" smtClean="0">
              <a:solidFill>
                <a:srgbClr val="000000"/>
              </a:solidFill>
            </a:endParaRPr>
          </a:p>
        </p:txBody>
      </p:sp>
      <p:sp>
        <p:nvSpPr>
          <p:cNvPr id="7" name="ZoneTexte 6"/>
          <p:cNvSpPr txBox="1"/>
          <p:nvPr/>
        </p:nvSpPr>
        <p:spPr>
          <a:xfrm>
            <a:off x="31559" y="10955"/>
            <a:ext cx="9118955" cy="276999"/>
          </a:xfrm>
          <a:prstGeom prst="rect">
            <a:avLst/>
          </a:prstGeom>
          <a:solidFill>
            <a:srgbClr val="0000FF"/>
          </a:solidFill>
        </p:spPr>
        <p:txBody>
          <a:bodyPr wrap="square" rtlCol="0">
            <a:spAutoFit/>
          </a:bodyPr>
          <a:lstStyle/>
          <a:p>
            <a:pPr algn="r"/>
            <a:r>
              <a:rPr lang="fr-FR" sz="1200" b="1" dirty="0">
                <a:solidFill>
                  <a:schemeClr val="bg1"/>
                </a:solidFill>
              </a:rPr>
              <a:t>Module </a:t>
            </a:r>
            <a:r>
              <a:rPr lang="fr-FR" sz="1200" b="1" dirty="0" smtClean="0">
                <a:solidFill>
                  <a:schemeClr val="bg1"/>
                </a:solidFill>
              </a:rPr>
              <a:t>additionnel : Domaines fondamentaux  du maintien de la paix – </a:t>
            </a:r>
            <a:r>
              <a:rPr lang="fr-FR" sz="1200" b="1" dirty="0">
                <a:solidFill>
                  <a:schemeClr val="bg1"/>
                </a:solidFill>
              </a:rPr>
              <a:t>La CIMIC-NU et les périodes de transition gérées par l’ONU</a:t>
            </a:r>
            <a:endParaRPr lang="fr-CH" sz="1200" b="1" dirty="0">
              <a:solidFill>
                <a:schemeClr val="bg1"/>
              </a:solidFill>
            </a:endParaRPr>
          </a:p>
        </p:txBody>
      </p:sp>
    </p:spTree>
  </p:cSld>
  <p:clrMapOvr>
    <a:masterClrMapping/>
  </p:clrMapOvr>
  <p:transition/>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Content Placeholder 4"/>
          <p:cNvSpPr>
            <a:spLocks noGrp="1"/>
          </p:cNvSpPr>
          <p:nvPr>
            <p:ph idx="1"/>
          </p:nvPr>
        </p:nvSpPr>
        <p:spPr>
          <a:xfrm>
            <a:off x="469900" y="0"/>
            <a:ext cx="8229600" cy="2241550"/>
          </a:xfrm>
        </p:spPr>
        <p:txBody>
          <a:bodyPr/>
          <a:lstStyle/>
          <a:p>
            <a:pPr algn="ctr">
              <a:buFont typeface="Wingdings" pitchFamily="2" charset="2"/>
              <a:buNone/>
            </a:pPr>
            <a:endParaRPr lang="en-US" altLang="en-US" sz="3600" dirty="0" smtClean="0"/>
          </a:p>
          <a:p>
            <a:pPr algn="ctr">
              <a:buNone/>
            </a:pPr>
            <a:r>
              <a:rPr lang="en-US" altLang="en-US" sz="3600" dirty="0" smtClean="0">
                <a:solidFill>
                  <a:srgbClr val="FFFF00"/>
                </a:solidFill>
              </a:rPr>
              <a:t>SCÉNARIO CARANA EN BREF</a:t>
            </a:r>
          </a:p>
          <a:p>
            <a:pPr algn="ctr">
              <a:buNone/>
            </a:pPr>
            <a:r>
              <a:rPr lang="en-US" altLang="en-US" sz="3600" dirty="0" smtClean="0">
                <a:solidFill>
                  <a:srgbClr val="FFFF00"/>
                </a:solidFill>
              </a:rPr>
              <a:t>EXPOSÉ </a:t>
            </a:r>
            <a:r>
              <a:rPr lang="en-US" altLang="en-US" sz="3600" dirty="0">
                <a:solidFill>
                  <a:srgbClr val="FFFF00"/>
                </a:solidFill>
              </a:rPr>
              <a:t>EN SÉANCE </a:t>
            </a:r>
            <a:r>
              <a:rPr lang="en-US" altLang="en-US" sz="3600" dirty="0" smtClean="0">
                <a:solidFill>
                  <a:srgbClr val="FFFF00"/>
                </a:solidFill>
              </a:rPr>
              <a:t>PLÉNIÈRE</a:t>
            </a:r>
          </a:p>
        </p:txBody>
      </p:sp>
      <p:pic>
        <p:nvPicPr>
          <p:cNvPr id="376835" name="Picture 1946" descr="kregio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43188" y="2138363"/>
            <a:ext cx="3844925" cy="441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100000"/>
              </a:spcBef>
              <a:buClr>
                <a:srgbClr val="FFFFFF"/>
              </a:buClr>
              <a:buSzPct val="80000"/>
              <a:buFontTx/>
              <a:buNone/>
            </a:pPr>
            <a:endParaRPr lang="en-GB" altLang="en-US" sz="2000" b="0">
              <a:solidFill>
                <a:srgbClr val="FFFFFF"/>
              </a:solidFill>
              <a:latin typeface="Calibri" pitchFamily="34" charset="0"/>
            </a:endParaRPr>
          </a:p>
        </p:txBody>
      </p:sp>
      <p:sp>
        <p:nvSpPr>
          <p:cNvPr id="377859" name="Text Box 4"/>
          <p:cNvSpPr txBox="1">
            <a:spLocks noChangeArrowheads="1"/>
          </p:cNvSpPr>
          <p:nvPr/>
        </p:nvSpPr>
        <p:spPr bwMode="auto">
          <a:xfrm>
            <a:off x="449263" y="101600"/>
            <a:ext cx="8439150" cy="646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600" dirty="0" smtClean="0">
                <a:solidFill>
                  <a:srgbClr val="FFFF00"/>
                </a:solidFill>
              </a:rPr>
              <a:t>HISTOIRE DE CARANA</a:t>
            </a:r>
            <a:endParaRPr lang="en-US" altLang="en-US" sz="3600" dirty="0">
              <a:solidFill>
                <a:srgbClr val="FFFF00"/>
              </a:solidFill>
            </a:endParaRPr>
          </a:p>
        </p:txBody>
      </p:sp>
      <p:sp>
        <p:nvSpPr>
          <p:cNvPr id="377860" name="Rectangle 37"/>
          <p:cNvSpPr txBox="1">
            <a:spLocks noChangeArrowheads="1"/>
          </p:cNvSpPr>
          <p:nvPr/>
        </p:nvSpPr>
        <p:spPr bwMode="auto">
          <a:xfrm>
            <a:off x="271463" y="860425"/>
            <a:ext cx="8729662" cy="495458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55600" indent="-177800"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1904 - Création de </a:t>
            </a:r>
            <a:r>
              <a:rPr lang="fr-CH" altLang="en-US" sz="1800" dirty="0" err="1" smtClean="0">
                <a:solidFill>
                  <a:srgbClr val="FFFF00"/>
                </a:solidFill>
                <a:latin typeface="Arial" pitchFamily="34" charset="0"/>
                <a:ea typeface="Calibri" pitchFamily="34" charset="0"/>
              </a:rPr>
              <a:t>Carana</a:t>
            </a:r>
            <a:r>
              <a:rPr lang="fr-CH" altLang="en-US" sz="1800" dirty="0" smtClean="0">
                <a:solidFill>
                  <a:srgbClr val="FFFF00"/>
                </a:solidFill>
                <a:latin typeface="Arial" pitchFamily="34" charset="0"/>
                <a:ea typeface="Calibri" pitchFamily="34" charset="0"/>
              </a:rPr>
              <a:t> en tant que colonie européenne</a:t>
            </a:r>
          </a:p>
          <a:p>
            <a:pPr>
              <a:spcBef>
                <a:spcPct val="0"/>
              </a:spcBef>
              <a:buFont typeface="Arial" pitchFamily="34" charset="0"/>
              <a:buChar char="•"/>
            </a:pPr>
            <a:endParaRPr lang="fr-CH" altLang="en-US" sz="18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1951 - Troubles à l’ordre public dus au mouvement de libération nationale</a:t>
            </a:r>
          </a:p>
          <a:p>
            <a:pPr>
              <a:spcBef>
                <a:spcPct val="0"/>
              </a:spcBef>
              <a:buFont typeface="Arial" pitchFamily="34" charset="0"/>
              <a:buChar char="•"/>
            </a:pPr>
            <a:endParaRPr lang="fr-CH" altLang="en-US" sz="18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1954 - État autonome de CARANA</a:t>
            </a:r>
          </a:p>
          <a:p>
            <a:pPr>
              <a:spcBef>
                <a:spcPct val="0"/>
              </a:spcBef>
              <a:buFont typeface="Arial" pitchFamily="34" charset="0"/>
              <a:buChar char="•"/>
            </a:pPr>
            <a:endParaRPr lang="fr-CH" altLang="en-US" sz="18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1962 - Accession à l’indépendance</a:t>
            </a:r>
          </a:p>
          <a:p>
            <a:pPr>
              <a:spcBef>
                <a:spcPct val="0"/>
              </a:spcBef>
              <a:buFont typeface="Arial" pitchFamily="34" charset="0"/>
              <a:buChar char="•"/>
            </a:pPr>
            <a:endParaRPr lang="fr-CH" altLang="en-US" sz="18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Accession au pouvoir de Joseph UROMA, avec le soutien de la majorité  FALIN.</a:t>
            </a:r>
          </a:p>
          <a:p>
            <a:pPr marL="177800" indent="0">
              <a:spcBef>
                <a:spcPct val="0"/>
              </a:spcBef>
              <a:buNone/>
            </a:pPr>
            <a:r>
              <a:rPr lang="fr-CH" altLang="en-US" sz="1800" dirty="0" smtClean="0">
                <a:solidFill>
                  <a:srgbClr val="FFFF00"/>
                </a:solidFill>
                <a:latin typeface="Arial" pitchFamily="34" charset="0"/>
                <a:ea typeface="Calibri" pitchFamily="34" charset="0"/>
              </a:rPr>
              <a:t> </a:t>
            </a:r>
          </a:p>
          <a:p>
            <a:pPr>
              <a:spcBef>
                <a:spcPct val="0"/>
              </a:spcBef>
              <a:buFont typeface="Arial" pitchFamily="34" charset="0"/>
              <a:buChar char="•"/>
            </a:pPr>
            <a:r>
              <a:rPr lang="fr-CH" sz="1800" dirty="0" smtClean="0">
                <a:solidFill>
                  <a:srgbClr val="FFFF00"/>
                </a:solidFill>
                <a:latin typeface="Arial" pitchFamily="34" charset="0"/>
              </a:rPr>
              <a:t>UROMA est chassé, puis assassiné, en</a:t>
            </a:r>
            <a:r>
              <a:rPr lang="fr-CH" altLang="en-US" sz="1800" dirty="0" smtClean="0">
                <a:solidFill>
                  <a:srgbClr val="FFFF00"/>
                </a:solidFill>
                <a:latin typeface="Arial" pitchFamily="34" charset="0"/>
                <a:ea typeface="Calibri" pitchFamily="34" charset="0"/>
              </a:rPr>
              <a:t> 1971</a:t>
            </a:r>
          </a:p>
          <a:p>
            <a:pPr>
              <a:spcBef>
                <a:spcPct val="0"/>
              </a:spcBef>
              <a:buFont typeface="Arial" pitchFamily="34" charset="0"/>
              <a:buChar char="•"/>
            </a:pPr>
            <a:endParaRPr lang="fr-CH" altLang="en-US" sz="18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sz="1800" dirty="0" smtClean="0">
                <a:solidFill>
                  <a:srgbClr val="FFFF00"/>
                </a:solidFill>
                <a:latin typeface="Arial" pitchFamily="34" charset="0"/>
              </a:rPr>
              <a:t>Prise du pouvoir par</a:t>
            </a:r>
            <a:r>
              <a:rPr lang="fr-CH" altLang="en-US" sz="1800" dirty="0" smtClean="0">
                <a:solidFill>
                  <a:srgbClr val="FFFF00"/>
                </a:solidFill>
                <a:latin typeface="Arial" pitchFamily="34" charset="0"/>
                <a:ea typeface="Calibri" pitchFamily="34" charset="0"/>
              </a:rPr>
              <a:t> Christian HAKUTU, ex-Chef des armées</a:t>
            </a:r>
          </a:p>
          <a:p>
            <a:pPr>
              <a:spcBef>
                <a:spcPct val="0"/>
              </a:spcBef>
              <a:buFont typeface="Arial" pitchFamily="34" charset="0"/>
              <a:buChar char="•"/>
            </a:pPr>
            <a:endParaRPr lang="fr-CH" altLang="en-US" sz="18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1975 : Coup d’État dirigé par le colonel TARAKONI (HAKUTU est chassé)</a:t>
            </a:r>
          </a:p>
          <a:p>
            <a:pPr>
              <a:spcBef>
                <a:spcPct val="0"/>
              </a:spcBef>
              <a:buFont typeface="Arial" pitchFamily="34" charset="0"/>
              <a:buChar char="•"/>
            </a:pPr>
            <a:endParaRPr lang="fr-CH" altLang="en-US" sz="18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1986 : Élection du premier Président de </a:t>
            </a:r>
            <a:r>
              <a:rPr lang="fr-CH" altLang="en-US" sz="1800" dirty="0" err="1" smtClean="0">
                <a:solidFill>
                  <a:srgbClr val="FFFF00"/>
                </a:solidFill>
                <a:latin typeface="Arial" pitchFamily="34" charset="0"/>
                <a:ea typeface="Calibri" pitchFamily="34" charset="0"/>
              </a:rPr>
              <a:t>Carana</a:t>
            </a:r>
            <a:r>
              <a:rPr lang="fr-CH" altLang="en-US" sz="1800" dirty="0" smtClean="0">
                <a:solidFill>
                  <a:srgbClr val="FFFF00"/>
                </a:solidFill>
                <a:latin typeface="Arial" pitchFamily="34" charset="0"/>
                <a:ea typeface="Calibri" pitchFamily="34" charset="0"/>
              </a:rPr>
              <a:t> - Jackson OGAVO, dirigeant du parti PDC</a:t>
            </a:r>
            <a:endParaRPr lang="fr-CH" altLang="en-US" sz="1800" dirty="0">
              <a:solidFill>
                <a:srgbClr val="FFFF00"/>
              </a:solidFill>
              <a:latin typeface="Arial" pitchFamily="34" charset="0"/>
              <a:ea typeface="Calibri" pitchFamily="34" charset="0"/>
            </a:endParaRPr>
          </a:p>
        </p:txBody>
      </p:sp>
    </p:spTree>
  </p:cSld>
  <p:clrMapOvr>
    <a:masterClrMapping/>
  </p:clrMapOvr>
  <p:transition/>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100000"/>
              </a:spcBef>
              <a:buClr>
                <a:srgbClr val="FFFFFF"/>
              </a:buClr>
              <a:buSzPct val="80000"/>
              <a:buFontTx/>
              <a:buNone/>
            </a:pPr>
            <a:endParaRPr lang="en-GB" altLang="en-US" sz="2000" b="0">
              <a:solidFill>
                <a:srgbClr val="FFFFFF"/>
              </a:solidFill>
              <a:latin typeface="Calibri" pitchFamily="34" charset="0"/>
            </a:endParaRPr>
          </a:p>
        </p:txBody>
      </p:sp>
      <p:sp>
        <p:nvSpPr>
          <p:cNvPr id="378883" name="Text Box 4"/>
          <p:cNvSpPr txBox="1">
            <a:spLocks noChangeArrowheads="1"/>
          </p:cNvSpPr>
          <p:nvPr/>
        </p:nvSpPr>
        <p:spPr bwMode="auto">
          <a:xfrm>
            <a:off x="449263" y="101600"/>
            <a:ext cx="8439150" cy="646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600" dirty="0" smtClean="0">
                <a:solidFill>
                  <a:srgbClr val="FFFF00"/>
                </a:solidFill>
              </a:rPr>
              <a:t>HISTOIRE DE  CARANA (</a:t>
            </a:r>
            <a:r>
              <a:rPr lang="en-US" altLang="en-US" sz="3600" i="1" dirty="0" smtClean="0">
                <a:solidFill>
                  <a:srgbClr val="FFFF00"/>
                </a:solidFill>
              </a:rPr>
              <a:t>suite</a:t>
            </a:r>
            <a:r>
              <a:rPr lang="en-US" altLang="en-US" sz="3600" dirty="0" smtClean="0">
                <a:solidFill>
                  <a:srgbClr val="FFFF00"/>
                </a:solidFill>
              </a:rPr>
              <a:t>)</a:t>
            </a:r>
            <a:endParaRPr lang="en-US" altLang="en-US" sz="3600" dirty="0">
              <a:solidFill>
                <a:srgbClr val="FFFF00"/>
              </a:solidFill>
            </a:endParaRPr>
          </a:p>
        </p:txBody>
      </p:sp>
      <p:sp>
        <p:nvSpPr>
          <p:cNvPr id="378884" name="Rectangle 37"/>
          <p:cNvSpPr txBox="1">
            <a:spLocks noChangeArrowheads="1"/>
          </p:cNvSpPr>
          <p:nvPr/>
        </p:nvSpPr>
        <p:spPr bwMode="auto">
          <a:xfrm>
            <a:off x="271463" y="1187450"/>
            <a:ext cx="8729662" cy="4627563"/>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355600" indent="-177800"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Arial" pitchFamily="34" charset="0"/>
              <a:buChar char="•"/>
            </a:pPr>
            <a:r>
              <a:rPr lang="fr-CH" altLang="en-US" sz="2000" dirty="0" smtClean="0">
                <a:solidFill>
                  <a:srgbClr val="FFFF00"/>
                </a:solidFill>
                <a:latin typeface="Arial" pitchFamily="34" charset="0"/>
                <a:ea typeface="Calibri" pitchFamily="34" charset="0"/>
              </a:rPr>
              <a:t>Depuis 2002, crises humanitaires répétées</a:t>
            </a:r>
          </a:p>
          <a:p>
            <a:pPr>
              <a:spcBef>
                <a:spcPct val="0"/>
              </a:spcBef>
              <a:buFont typeface="Arial" pitchFamily="34" charset="0"/>
              <a:buChar char="•"/>
            </a:pPr>
            <a:endParaRPr lang="fr-CH" altLang="en-US" sz="2000" dirty="0" smtClean="0">
              <a:solidFill>
                <a:srgbClr val="FFFF00"/>
              </a:solidFill>
              <a:ea typeface="Calibri" pitchFamily="34" charset="0"/>
            </a:endParaRPr>
          </a:p>
          <a:p>
            <a:pPr>
              <a:spcBef>
                <a:spcPct val="0"/>
              </a:spcBef>
              <a:buFont typeface="Arial" pitchFamily="34" charset="0"/>
              <a:buChar char="•"/>
            </a:pPr>
            <a:r>
              <a:rPr lang="fr-CH" altLang="en-US" sz="2000" dirty="0" smtClean="0">
                <a:solidFill>
                  <a:srgbClr val="FFFF00"/>
                </a:solidFill>
                <a:latin typeface="Arial" pitchFamily="34" charset="0"/>
                <a:ea typeface="Calibri" pitchFamily="34" charset="0"/>
              </a:rPr>
              <a:t>Milieu des années 2000 - Évolution des groupes politiques d’opposition et des mouvements rebelles</a:t>
            </a:r>
          </a:p>
          <a:p>
            <a:pPr>
              <a:spcBef>
                <a:spcPct val="0"/>
              </a:spcBef>
              <a:buFont typeface="Arial" pitchFamily="34" charset="0"/>
              <a:buChar char="•"/>
            </a:pPr>
            <a:endParaRPr lang="fr-CH" altLang="en-US" sz="20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2000" dirty="0" smtClean="0">
                <a:solidFill>
                  <a:srgbClr val="FFFF00"/>
                </a:solidFill>
                <a:latin typeface="Arial" pitchFamily="34" charset="0"/>
                <a:ea typeface="Calibri" pitchFamily="34" charset="0"/>
              </a:rPr>
              <a:t>En 2006, le Mouvement rebelle MPC réussit à se structurer – il mène des opérations fréquentes dans l’Ouest du pays, tenu par la Force de défense de </a:t>
            </a:r>
            <a:r>
              <a:rPr lang="fr-CH" altLang="en-US" sz="2000" dirty="0" err="1" smtClean="0">
                <a:solidFill>
                  <a:srgbClr val="FFFF00"/>
                </a:solidFill>
                <a:latin typeface="Arial" pitchFamily="34" charset="0"/>
                <a:ea typeface="Calibri" pitchFamily="34" charset="0"/>
              </a:rPr>
              <a:t>Carana</a:t>
            </a:r>
            <a:r>
              <a:rPr lang="fr-CH" altLang="en-US" sz="2000" dirty="0" smtClean="0">
                <a:solidFill>
                  <a:srgbClr val="FFFF00"/>
                </a:solidFill>
                <a:latin typeface="Arial" pitchFamily="34" charset="0"/>
                <a:ea typeface="Calibri" pitchFamily="34" charset="0"/>
              </a:rPr>
              <a:t> (CDF), ce qui laisse la province de </a:t>
            </a:r>
            <a:r>
              <a:rPr lang="fr-CH" altLang="en-US" sz="2000" dirty="0" err="1" smtClean="0">
                <a:solidFill>
                  <a:srgbClr val="FFFF00"/>
                </a:solidFill>
                <a:latin typeface="Arial" pitchFamily="34" charset="0"/>
                <a:ea typeface="Calibri" pitchFamily="34" charset="0"/>
              </a:rPr>
              <a:t>Leppko</a:t>
            </a:r>
            <a:r>
              <a:rPr lang="fr-CH" altLang="en-US" sz="2000" dirty="0" smtClean="0">
                <a:solidFill>
                  <a:srgbClr val="FFFF00"/>
                </a:solidFill>
                <a:latin typeface="Arial" pitchFamily="34" charset="0"/>
                <a:ea typeface="Calibri" pitchFamily="34" charset="0"/>
              </a:rPr>
              <a:t>, dans le Sud, très exposée</a:t>
            </a:r>
          </a:p>
          <a:p>
            <a:pPr>
              <a:spcBef>
                <a:spcPct val="0"/>
              </a:spcBef>
              <a:buFont typeface="Arial" pitchFamily="34" charset="0"/>
              <a:buChar char="•"/>
            </a:pPr>
            <a:endParaRPr lang="fr-CH" altLang="en-US" sz="20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2000" dirty="0" smtClean="0">
                <a:solidFill>
                  <a:srgbClr val="FFFF00"/>
                </a:solidFill>
                <a:latin typeface="Arial" pitchFamily="34" charset="0"/>
                <a:ea typeface="Calibri" pitchFamily="34" charset="0"/>
              </a:rPr>
              <a:t>Les CISC (Combattants indépendants du Sud </a:t>
            </a:r>
            <a:r>
              <a:rPr lang="fr-CH" altLang="en-US" sz="2000" dirty="0" err="1" smtClean="0">
                <a:solidFill>
                  <a:srgbClr val="FFFF00"/>
                </a:solidFill>
                <a:latin typeface="Arial" pitchFamily="34" charset="0"/>
                <a:ea typeface="Calibri" pitchFamily="34" charset="0"/>
              </a:rPr>
              <a:t>Carana</a:t>
            </a:r>
            <a:r>
              <a:rPr lang="fr-CH" altLang="en-US" sz="2000" dirty="0" smtClean="0">
                <a:solidFill>
                  <a:srgbClr val="FFFF00"/>
                </a:solidFill>
                <a:latin typeface="Arial" pitchFamily="34" charset="0"/>
                <a:ea typeface="Calibri" pitchFamily="34" charset="0"/>
              </a:rPr>
              <a:t>) se constituent en tant que groupe à partir de la minorité TATSI, et attaquent les institutions gouvernementales et l’ethnie FALIN</a:t>
            </a:r>
            <a:endParaRPr lang="fr-CH" altLang="en-US" sz="2000" dirty="0" smtClean="0">
              <a:solidFill>
                <a:srgbClr val="FFFF00"/>
              </a:solidFill>
              <a:ea typeface="Calibri" pitchFamily="34" charset="0"/>
            </a:endParaRPr>
          </a:p>
          <a:p>
            <a:pPr>
              <a:spcBef>
                <a:spcPct val="0"/>
              </a:spcBef>
              <a:buFontTx/>
              <a:buNone/>
            </a:pPr>
            <a:endParaRPr lang="fr-CH" altLang="en-US" sz="2000" dirty="0">
              <a:solidFill>
                <a:srgbClr val="FFFF00"/>
              </a:solidFill>
              <a:latin typeface="Arial" pitchFamily="34" charset="0"/>
              <a:ea typeface="Calibri" pitchFamily="34" charset="0"/>
            </a:endParaRPr>
          </a:p>
        </p:txBody>
      </p:sp>
    </p:spTree>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Text Box 4"/>
          <p:cNvSpPr txBox="1">
            <a:spLocks noChangeArrowheads="1"/>
          </p:cNvSpPr>
          <p:nvPr/>
        </p:nvSpPr>
        <p:spPr bwMode="auto">
          <a:xfrm>
            <a:off x="228600" y="990600"/>
            <a:ext cx="85788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smtClean="0">
                <a:solidFill>
                  <a:srgbClr val="000000"/>
                </a:solidFill>
              </a:rPr>
              <a:t>ACTION DE LA CIMIC-NU :</a:t>
            </a:r>
            <a:r>
              <a:rPr lang="fr-CH" altLang="en-US" sz="2800" b="1" dirty="0" smtClean="0">
                <a:solidFill>
                  <a:srgbClr val="000000"/>
                </a:solidFill>
              </a:rPr>
              <a:t> L’exemple de l’UNMIL</a:t>
            </a:r>
            <a:endParaRPr lang="fr-CH" altLang="en-US" sz="2800" b="1" dirty="0">
              <a:solidFill>
                <a:srgbClr val="000000"/>
              </a:solidFill>
            </a:endParaRPr>
          </a:p>
        </p:txBody>
      </p:sp>
      <p:grpSp>
        <p:nvGrpSpPr>
          <p:cNvPr id="89092" name="Group 12"/>
          <p:cNvGrpSpPr>
            <a:grpSpLocks/>
          </p:cNvGrpSpPr>
          <p:nvPr/>
        </p:nvGrpSpPr>
        <p:grpSpPr bwMode="auto">
          <a:xfrm>
            <a:off x="539475" y="1752600"/>
            <a:ext cx="8001000" cy="4348163"/>
            <a:chOff x="336" y="1389"/>
            <a:chExt cx="5040" cy="2739"/>
          </a:xfrm>
        </p:grpSpPr>
        <p:grpSp>
          <p:nvGrpSpPr>
            <p:cNvPr id="89093" name="Group 10"/>
            <p:cNvGrpSpPr>
              <a:grpSpLocks/>
            </p:cNvGrpSpPr>
            <p:nvPr/>
          </p:nvGrpSpPr>
          <p:grpSpPr bwMode="auto">
            <a:xfrm>
              <a:off x="336" y="1389"/>
              <a:ext cx="5040" cy="2739"/>
              <a:chOff x="336" y="1053"/>
              <a:chExt cx="5040" cy="2739"/>
            </a:xfrm>
          </p:grpSpPr>
          <p:pic>
            <p:nvPicPr>
              <p:cNvPr id="8909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6" y="1053"/>
                <a:ext cx="5040" cy="2739"/>
              </a:xfrm>
              <a:prstGeom prst="rect">
                <a:avLst/>
              </a:prstGeom>
              <a:solidFill>
                <a:schemeClr val="bg1"/>
              </a:solidFill>
              <a:ln w="9525">
                <a:solidFill>
                  <a:srgbClr val="FF0000"/>
                </a:solidFill>
                <a:miter lim="800000"/>
                <a:headEnd/>
                <a:tailEnd/>
              </a:ln>
            </p:spPr>
          </p:pic>
          <p:sp>
            <p:nvSpPr>
              <p:cNvPr id="89096" name="Rectangle 9"/>
              <p:cNvSpPr>
                <a:spLocks noChangeArrowheads="1"/>
              </p:cNvSpPr>
              <p:nvPr/>
            </p:nvSpPr>
            <p:spPr bwMode="auto">
              <a:xfrm>
                <a:off x="1104" y="1056"/>
                <a:ext cx="3408" cy="624"/>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en-US" sz="1800">
                  <a:solidFill>
                    <a:srgbClr val="000000"/>
                  </a:solidFill>
                </a:endParaRPr>
              </a:p>
            </p:txBody>
          </p:sp>
        </p:grpSp>
        <p:sp>
          <p:nvSpPr>
            <p:cNvPr id="89094" name="Rectangle 11"/>
            <p:cNvSpPr>
              <a:spLocks noChangeArrowheads="1"/>
            </p:cNvSpPr>
            <p:nvPr/>
          </p:nvSpPr>
          <p:spPr bwMode="auto">
            <a:xfrm>
              <a:off x="1488" y="1488"/>
              <a:ext cx="3216" cy="5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en-US" sz="1800">
                <a:solidFill>
                  <a:srgbClr val="000000"/>
                </a:solidFill>
              </a:endParaRPr>
            </a:p>
          </p:txBody>
        </p:sp>
      </p:grpSp>
      <p:sp>
        <p:nvSpPr>
          <p:cNvPr id="2" name="ZoneTexte 1"/>
          <p:cNvSpPr txBox="1"/>
          <p:nvPr/>
        </p:nvSpPr>
        <p:spPr>
          <a:xfrm>
            <a:off x="1254890" y="3966670"/>
            <a:ext cx="936000" cy="432000"/>
          </a:xfrm>
          <a:prstGeom prst="rect">
            <a:avLst/>
          </a:prstGeom>
          <a:solidFill>
            <a:schemeClr val="bg1"/>
          </a:solidFill>
        </p:spPr>
        <p:txBody>
          <a:bodyPr wrap="square" lIns="0" tIns="0" rIns="0" bIns="0" rtlCol="0">
            <a:spAutoFit/>
          </a:bodyPr>
          <a:lstStyle/>
          <a:p>
            <a:pPr algn="ctr"/>
            <a:r>
              <a:rPr lang="fr-CH" sz="1000" b="1" dirty="0" smtClean="0">
                <a:solidFill>
                  <a:srgbClr val="0000FF"/>
                </a:solidFill>
                <a:latin typeface="Castellar" panose="020A0402060406010301" pitchFamily="18" charset="0"/>
              </a:rPr>
              <a:t>FORCE DE </a:t>
            </a:r>
            <a:br>
              <a:rPr lang="fr-CH" sz="1000" b="1" dirty="0" smtClean="0">
                <a:solidFill>
                  <a:srgbClr val="0000FF"/>
                </a:solidFill>
                <a:latin typeface="Castellar" panose="020A0402060406010301" pitchFamily="18" charset="0"/>
              </a:rPr>
            </a:br>
            <a:r>
              <a:rPr lang="fr-CH" sz="1000" b="1" dirty="0" smtClean="0">
                <a:solidFill>
                  <a:srgbClr val="0000FF"/>
                </a:solidFill>
                <a:latin typeface="Castellar" panose="020A0402060406010301" pitchFamily="18" charset="0"/>
              </a:rPr>
              <a:t>L’UNMIL</a:t>
            </a:r>
            <a:endParaRPr lang="fr-CH" sz="1000" b="1" dirty="0">
              <a:solidFill>
                <a:srgbClr val="0000FF"/>
              </a:solidFill>
              <a:latin typeface="Castellar" panose="020A0402060406010301" pitchFamily="18" charset="0"/>
            </a:endParaRPr>
          </a:p>
        </p:txBody>
      </p:sp>
      <p:sp>
        <p:nvSpPr>
          <p:cNvPr id="10" name="ZoneTexte 9"/>
          <p:cNvSpPr txBox="1"/>
          <p:nvPr/>
        </p:nvSpPr>
        <p:spPr>
          <a:xfrm>
            <a:off x="2915716" y="4061814"/>
            <a:ext cx="576000" cy="288000"/>
          </a:xfrm>
          <a:prstGeom prst="rect">
            <a:avLst/>
          </a:prstGeom>
          <a:solidFill>
            <a:srgbClr val="FFFF00"/>
          </a:solidFill>
        </p:spPr>
        <p:txBody>
          <a:bodyPr wrap="square" rtlCol="0">
            <a:spAutoFit/>
          </a:bodyPr>
          <a:lstStyle/>
          <a:p>
            <a:pPr algn="ctr"/>
            <a:r>
              <a:rPr lang="fr-CH" sz="1100" b="1" dirty="0" err="1" smtClean="0">
                <a:latin typeface="Castellar" panose="020A0402060406010301" pitchFamily="18" charset="0"/>
              </a:rPr>
              <a:t>ong</a:t>
            </a:r>
            <a:endParaRPr lang="fr-CH" sz="1100" b="1" dirty="0">
              <a:latin typeface="Castellar" panose="020A0402060406010301" pitchFamily="18" charset="0"/>
            </a:endParaRPr>
          </a:p>
        </p:txBody>
      </p:sp>
      <p:sp>
        <p:nvSpPr>
          <p:cNvPr id="11" name="ZoneTexte 10"/>
          <p:cNvSpPr txBox="1"/>
          <p:nvPr/>
        </p:nvSpPr>
        <p:spPr>
          <a:xfrm>
            <a:off x="3551895" y="4331336"/>
            <a:ext cx="468000" cy="276999"/>
          </a:xfrm>
          <a:prstGeom prst="rect">
            <a:avLst/>
          </a:prstGeom>
          <a:solidFill>
            <a:schemeClr val="bg1"/>
          </a:solidFill>
        </p:spPr>
        <p:txBody>
          <a:bodyPr wrap="square" lIns="0" tIns="0" rIns="0" bIns="0" rtlCol="0">
            <a:spAutoFit/>
          </a:bodyPr>
          <a:lstStyle/>
          <a:p>
            <a:pPr algn="ctr"/>
            <a:r>
              <a:rPr lang="fr-CH" sz="900" b="1" dirty="0" smtClean="0">
                <a:solidFill>
                  <a:srgbClr val="0000FF"/>
                </a:solidFill>
                <a:latin typeface="+mn-lt"/>
              </a:rPr>
              <a:t>ENTITÉS DE L’ONU</a:t>
            </a:r>
            <a:endParaRPr lang="fr-CH" sz="900" b="1" dirty="0">
              <a:solidFill>
                <a:srgbClr val="0000FF"/>
              </a:solidFill>
              <a:latin typeface="+mn-lt"/>
            </a:endParaRPr>
          </a:p>
        </p:txBody>
      </p:sp>
      <p:sp>
        <p:nvSpPr>
          <p:cNvPr id="17" name="ZoneTexte 16"/>
          <p:cNvSpPr txBox="1"/>
          <p:nvPr/>
        </p:nvSpPr>
        <p:spPr>
          <a:xfrm>
            <a:off x="6700874" y="4043480"/>
            <a:ext cx="1250765" cy="615553"/>
          </a:xfrm>
          <a:prstGeom prst="rect">
            <a:avLst/>
          </a:prstGeom>
          <a:solidFill>
            <a:srgbClr val="577FFF"/>
          </a:solidFill>
        </p:spPr>
        <p:txBody>
          <a:bodyPr wrap="square" lIns="0" tIns="0" rIns="0" bIns="0" rtlCol="0">
            <a:spAutoFit/>
          </a:bodyPr>
          <a:lstStyle/>
          <a:p>
            <a:pPr algn="ctr"/>
            <a:r>
              <a:rPr lang="fr-CH" b="1" i="1" dirty="0" smtClean="0">
                <a:latin typeface="+mn-lt"/>
              </a:rPr>
              <a:t>Situation civile</a:t>
            </a:r>
            <a:endParaRPr lang="fr-CH" b="1" i="1" dirty="0">
              <a:latin typeface="+mn-lt"/>
            </a:endParaRPr>
          </a:p>
        </p:txBody>
      </p:sp>
      <p:sp>
        <p:nvSpPr>
          <p:cNvPr id="19" name="ZoneTexte 18"/>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20" name="Text Box 4"/>
          <p:cNvSpPr txBox="1">
            <a:spLocks noChangeArrowheads="1"/>
          </p:cNvSpPr>
          <p:nvPr/>
        </p:nvSpPr>
        <p:spPr bwMode="auto">
          <a:xfrm>
            <a:off x="1077145" y="1907250"/>
            <a:ext cx="6965585"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dirty="0" smtClean="0">
                <a:solidFill>
                  <a:srgbClr val="FF6600"/>
                </a:solidFill>
              </a:rPr>
              <a:t>Échelons </a:t>
            </a:r>
            <a:r>
              <a:rPr lang="fr-FR" sz="2800" dirty="0">
                <a:solidFill>
                  <a:srgbClr val="FF6600"/>
                </a:solidFill>
              </a:rPr>
              <a:t>de l’assistance </a:t>
            </a:r>
            <a:r>
              <a:rPr lang="fr-FR" sz="2800" dirty="0" err="1">
                <a:solidFill>
                  <a:srgbClr val="FF6600"/>
                </a:solidFill>
              </a:rPr>
              <a:t>civilo</a:t>
            </a:r>
            <a:r>
              <a:rPr lang="fr-FR" sz="2800" dirty="0">
                <a:solidFill>
                  <a:srgbClr val="FF6600"/>
                </a:solidFill>
              </a:rPr>
              <a:t>-militaire</a:t>
            </a:r>
            <a:endParaRPr lang="fr-CH" altLang="en-US" sz="2800" b="1" dirty="0">
              <a:solidFill>
                <a:srgbClr val="FF6600"/>
              </a:solidFill>
            </a:endParaRPr>
          </a:p>
        </p:txBody>
      </p:sp>
      <p:sp>
        <p:nvSpPr>
          <p:cNvPr id="14" name="ZoneTexte 13"/>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5" name="ZoneTexte 14"/>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8"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32</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100000"/>
              </a:spcBef>
              <a:buClr>
                <a:srgbClr val="FFFFFF"/>
              </a:buClr>
              <a:buSzPct val="80000"/>
              <a:buFontTx/>
              <a:buNone/>
            </a:pPr>
            <a:endParaRPr lang="en-GB" altLang="en-US" sz="2000" b="0">
              <a:solidFill>
                <a:srgbClr val="FFFFFF"/>
              </a:solidFill>
              <a:latin typeface="Calibri" pitchFamily="34" charset="0"/>
            </a:endParaRPr>
          </a:p>
        </p:txBody>
      </p:sp>
      <p:sp>
        <p:nvSpPr>
          <p:cNvPr id="379907" name="Text Box 4"/>
          <p:cNvSpPr txBox="1">
            <a:spLocks noChangeArrowheads="1"/>
          </p:cNvSpPr>
          <p:nvPr/>
        </p:nvSpPr>
        <p:spPr bwMode="auto">
          <a:xfrm>
            <a:off x="449263" y="101600"/>
            <a:ext cx="8439150" cy="646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GB" altLang="en-US" sz="3600">
                <a:solidFill>
                  <a:srgbClr val="FFFF00"/>
                </a:solidFill>
                <a:latin typeface="Arial" pitchFamily="34" charset="0"/>
              </a:rPr>
              <a:t>POPULATION</a:t>
            </a:r>
            <a:endParaRPr lang="en-US" altLang="en-US" sz="3600" b="0">
              <a:solidFill>
                <a:srgbClr val="FFFF00"/>
              </a:solidFill>
            </a:endParaRPr>
          </a:p>
        </p:txBody>
      </p:sp>
      <p:sp>
        <p:nvSpPr>
          <p:cNvPr id="379908" name="Rectangle 37"/>
          <p:cNvSpPr txBox="1">
            <a:spLocks noChangeArrowheads="1"/>
          </p:cNvSpPr>
          <p:nvPr/>
        </p:nvSpPr>
        <p:spPr bwMode="auto">
          <a:xfrm>
            <a:off x="271463" y="1146175"/>
            <a:ext cx="8729662" cy="466883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723900" indent="-368300"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14 millions d’habitants – taux de croissance démographiques : 3,6 % par an</a:t>
            </a:r>
          </a:p>
          <a:p>
            <a:pPr>
              <a:spcBef>
                <a:spcPct val="0"/>
              </a:spcBef>
              <a:buFont typeface="Arial" pitchFamily="34" charset="0"/>
              <a:buChar char="•"/>
            </a:pPr>
            <a:endParaRPr lang="fr-CH" altLang="en-US" sz="18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Taux de fécondité : 5,1 enfants par femme</a:t>
            </a:r>
          </a:p>
          <a:p>
            <a:pPr>
              <a:spcBef>
                <a:spcPct val="0"/>
              </a:spcBef>
              <a:buFont typeface="Arial" pitchFamily="34" charset="0"/>
              <a:buChar char="•"/>
            </a:pPr>
            <a:endParaRPr lang="fr-CH" altLang="en-US" sz="18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Espérance de vie moyenne : 45,3 ans (42,1 ans pour les hommes et </a:t>
            </a:r>
            <a:br>
              <a:rPr lang="fr-CH" altLang="en-US" sz="1800" dirty="0" smtClean="0">
                <a:solidFill>
                  <a:srgbClr val="FFFF00"/>
                </a:solidFill>
                <a:latin typeface="Arial" pitchFamily="34" charset="0"/>
                <a:ea typeface="Calibri" pitchFamily="34" charset="0"/>
              </a:rPr>
            </a:br>
            <a:r>
              <a:rPr lang="fr-CH" altLang="en-US" sz="1800" dirty="0" smtClean="0">
                <a:solidFill>
                  <a:srgbClr val="FFFF00"/>
                </a:solidFill>
                <a:latin typeface="Arial" pitchFamily="34" charset="0"/>
                <a:ea typeface="Calibri" pitchFamily="34" charset="0"/>
              </a:rPr>
              <a:t>47,9 ans pour les femmes)</a:t>
            </a:r>
          </a:p>
          <a:p>
            <a:pPr>
              <a:spcBef>
                <a:spcPct val="0"/>
              </a:spcBef>
              <a:buFont typeface="Arial" pitchFamily="34" charset="0"/>
              <a:buChar char="•"/>
            </a:pPr>
            <a:endParaRPr lang="fr-CH" altLang="en-US" sz="18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Une vingtaine de dialectes parlés – mais le français est la langue officielle</a:t>
            </a:r>
          </a:p>
          <a:p>
            <a:pPr>
              <a:spcBef>
                <a:spcPct val="0"/>
              </a:spcBef>
              <a:buFont typeface="Arial" pitchFamily="34" charset="0"/>
              <a:buChar char="•"/>
            </a:pPr>
            <a:endParaRPr lang="fr-CH" altLang="en-US" sz="1800" dirty="0" smtClean="0">
              <a:solidFill>
                <a:srgbClr val="FFFF00"/>
              </a:solidFill>
              <a:latin typeface="Arial" pitchFamily="34" charset="0"/>
              <a:ea typeface="Calibri" pitchFamily="34" charset="0"/>
            </a:endParaRPr>
          </a:p>
          <a:p>
            <a:pPr>
              <a:spcBef>
                <a:spcPct val="0"/>
              </a:spcBef>
              <a:buFont typeface="Arial" pitchFamily="34" charset="0"/>
              <a:buChar char="•"/>
            </a:pPr>
            <a:r>
              <a:rPr lang="fr-CH" altLang="en-US" sz="1800" dirty="0" smtClean="0">
                <a:solidFill>
                  <a:srgbClr val="FFFF00"/>
                </a:solidFill>
                <a:latin typeface="Arial" pitchFamily="34" charset="0"/>
                <a:ea typeface="Calibri" pitchFamily="34" charset="0"/>
              </a:rPr>
              <a:t>Plus de 15 groupes ethniques – les groupes dominants étant :</a:t>
            </a:r>
          </a:p>
          <a:p>
            <a:pPr>
              <a:spcBef>
                <a:spcPct val="0"/>
              </a:spcBef>
              <a:buFontTx/>
              <a:buNone/>
            </a:pPr>
            <a:r>
              <a:rPr lang="fr-CH" altLang="en-US" sz="1800" dirty="0" smtClean="0">
                <a:solidFill>
                  <a:srgbClr val="FFFF00"/>
                </a:solidFill>
                <a:latin typeface="Arial" pitchFamily="34" charset="0"/>
                <a:ea typeface="Calibri" pitchFamily="34" charset="0"/>
              </a:rPr>
              <a:t>	les FALIN (49 % de la population – dans l’est et le centre de </a:t>
            </a:r>
            <a:r>
              <a:rPr lang="fr-CH" altLang="en-US" sz="1800" dirty="0" err="1" smtClean="0">
                <a:solidFill>
                  <a:srgbClr val="FFFF00"/>
                </a:solidFill>
                <a:latin typeface="Arial" pitchFamily="34" charset="0"/>
                <a:ea typeface="Calibri" pitchFamily="34" charset="0"/>
              </a:rPr>
              <a:t>Carana</a:t>
            </a:r>
            <a:endParaRPr lang="fr-CH" altLang="en-US" sz="1800" dirty="0" smtClean="0">
              <a:solidFill>
                <a:srgbClr val="FFFF00"/>
              </a:solidFill>
              <a:latin typeface="Arial" pitchFamily="34" charset="0"/>
              <a:ea typeface="Calibri" pitchFamily="34" charset="0"/>
            </a:endParaRPr>
          </a:p>
          <a:p>
            <a:pPr>
              <a:spcBef>
                <a:spcPct val="0"/>
              </a:spcBef>
              <a:buFontTx/>
              <a:buNone/>
            </a:pPr>
            <a:r>
              <a:rPr lang="fr-CH" altLang="en-US" sz="1800" dirty="0" smtClean="0">
                <a:solidFill>
                  <a:srgbClr val="FFFF00"/>
                </a:solidFill>
                <a:latin typeface="Arial" pitchFamily="34" charset="0"/>
                <a:ea typeface="Calibri" pitchFamily="34" charset="0"/>
              </a:rPr>
              <a:t>	les KORI (38 %) – principalement dans les provinces de </a:t>
            </a:r>
            <a:r>
              <a:rPr lang="fr-CH" altLang="en-US" sz="1800" dirty="0" err="1" smtClean="0">
                <a:solidFill>
                  <a:srgbClr val="FFFF00"/>
                </a:solidFill>
                <a:latin typeface="Arial" pitchFamily="34" charset="0"/>
                <a:ea typeface="Calibri" pitchFamily="34" charset="0"/>
              </a:rPr>
              <a:t>Tereni</a:t>
            </a:r>
            <a:r>
              <a:rPr lang="fr-CH" altLang="en-US" sz="1800" dirty="0" smtClean="0">
                <a:solidFill>
                  <a:srgbClr val="FFFF00"/>
                </a:solidFill>
                <a:latin typeface="Arial" pitchFamily="34" charset="0"/>
                <a:ea typeface="Calibri" pitchFamily="34" charset="0"/>
              </a:rPr>
              <a:t> et </a:t>
            </a:r>
            <a:r>
              <a:rPr lang="fr-CH" altLang="en-US" sz="1800" dirty="0" err="1" smtClean="0">
                <a:solidFill>
                  <a:srgbClr val="FFFF00"/>
                </a:solidFill>
                <a:latin typeface="Arial" pitchFamily="34" charset="0"/>
                <a:ea typeface="Calibri" pitchFamily="34" charset="0"/>
              </a:rPr>
              <a:t>Koloni</a:t>
            </a:r>
            <a:endParaRPr lang="fr-CH" altLang="en-US" sz="1800" dirty="0" smtClean="0">
              <a:solidFill>
                <a:srgbClr val="FFFF00"/>
              </a:solidFill>
              <a:latin typeface="Arial" pitchFamily="34" charset="0"/>
              <a:ea typeface="Calibri" pitchFamily="34" charset="0"/>
            </a:endParaRPr>
          </a:p>
          <a:p>
            <a:pPr>
              <a:spcBef>
                <a:spcPct val="0"/>
              </a:spcBef>
              <a:buFontTx/>
              <a:buNone/>
            </a:pPr>
            <a:r>
              <a:rPr lang="fr-CH" altLang="en-US" sz="1800" dirty="0" smtClean="0">
                <a:solidFill>
                  <a:srgbClr val="FFFF00"/>
                </a:solidFill>
                <a:latin typeface="Arial" pitchFamily="34" charset="0"/>
                <a:ea typeface="Calibri" pitchFamily="34" charset="0"/>
              </a:rPr>
              <a:t>	les TATSI (13 %) – dans le sud du pays.</a:t>
            </a:r>
            <a:endParaRPr lang="fr-CH" altLang="en-US" sz="1800" dirty="0">
              <a:solidFill>
                <a:srgbClr val="FFFF00"/>
              </a:solidFill>
              <a:latin typeface="Arial" pitchFamily="34" charset="0"/>
              <a:ea typeface="Calibri" pitchFamily="34" charset="0"/>
            </a:endParaRPr>
          </a:p>
        </p:txBody>
      </p:sp>
    </p:spTree>
  </p:cSld>
  <p:clrMapOvr>
    <a:masterClrMapping/>
  </p:clrMapOvr>
  <p:transition/>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0930" name="Group 1314"/>
          <p:cNvGrpSpPr>
            <a:grpSpLocks/>
          </p:cNvGrpSpPr>
          <p:nvPr/>
        </p:nvGrpSpPr>
        <p:grpSpPr bwMode="auto">
          <a:xfrm>
            <a:off x="0" y="0"/>
            <a:ext cx="9144000" cy="6877050"/>
            <a:chOff x="0" y="0"/>
            <a:chExt cx="5760" cy="4332"/>
          </a:xfrm>
        </p:grpSpPr>
        <p:graphicFrame>
          <p:nvGraphicFramePr>
            <p:cNvPr id="380934" name="Object 1312"/>
            <p:cNvGraphicFramePr>
              <a:graphicFrameLocks/>
            </p:cNvGraphicFramePr>
            <p:nvPr/>
          </p:nvGraphicFramePr>
          <p:xfrm>
            <a:off x="83" y="2"/>
            <a:ext cx="5108" cy="4315"/>
          </p:xfrm>
          <a:graphic>
            <a:graphicData uri="http://schemas.openxmlformats.org/presentationml/2006/ole">
              <mc:AlternateContent xmlns:mc="http://schemas.openxmlformats.org/markup-compatibility/2006">
                <mc:Choice xmlns:v="urn:schemas-microsoft-com:vml" Requires="v">
                  <p:oleObj spid="_x0000_s382612" name="Image" r:id="rId4" imgW="10222222" imgH="8749206" progId="PhotoshopElements.Image.5">
                    <p:embed/>
                  </p:oleObj>
                </mc:Choice>
                <mc:Fallback>
                  <p:oleObj name="Image" r:id="rId4" imgW="10222222" imgH="8749206" progId="PhotoshopElements.Image.5">
                    <p:embed/>
                    <p:pic>
                      <p:nvPicPr>
                        <p:cNvPr id="0" name="Object 131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 y="2"/>
                          <a:ext cx="5108" cy="4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80935" name="Freeform 311"/>
            <p:cNvSpPr>
              <a:spLocks/>
            </p:cNvSpPr>
            <p:nvPr/>
          </p:nvSpPr>
          <p:spPr bwMode="auto">
            <a:xfrm>
              <a:off x="0" y="0"/>
              <a:ext cx="4858" cy="4332"/>
            </a:xfrm>
            <a:custGeom>
              <a:avLst/>
              <a:gdLst>
                <a:gd name="T0" fmla="*/ 4643 w 4908"/>
                <a:gd name="T1" fmla="*/ 420 h 4332"/>
                <a:gd name="T2" fmla="*/ 4329 w 4908"/>
                <a:gd name="T3" fmla="*/ 420 h 4332"/>
                <a:gd name="T4" fmla="*/ 4154 w 4908"/>
                <a:gd name="T5" fmla="*/ 396 h 4332"/>
                <a:gd name="T6" fmla="*/ 3956 w 4908"/>
                <a:gd name="T7" fmla="*/ 384 h 4332"/>
                <a:gd name="T8" fmla="*/ 3736 w 4908"/>
                <a:gd name="T9" fmla="*/ 420 h 4332"/>
                <a:gd name="T10" fmla="*/ 3572 w 4908"/>
                <a:gd name="T11" fmla="*/ 456 h 4332"/>
                <a:gd name="T12" fmla="*/ 3363 w 4908"/>
                <a:gd name="T13" fmla="*/ 480 h 4332"/>
                <a:gd name="T14" fmla="*/ 3119 w 4908"/>
                <a:gd name="T15" fmla="*/ 456 h 4332"/>
                <a:gd name="T16" fmla="*/ 2944 w 4908"/>
                <a:gd name="T17" fmla="*/ 408 h 4332"/>
                <a:gd name="T18" fmla="*/ 2665 w 4908"/>
                <a:gd name="T19" fmla="*/ 396 h 4332"/>
                <a:gd name="T20" fmla="*/ 2421 w 4908"/>
                <a:gd name="T21" fmla="*/ 420 h 4332"/>
                <a:gd name="T22" fmla="*/ 2187 w 4908"/>
                <a:gd name="T23" fmla="*/ 444 h 4332"/>
                <a:gd name="T24" fmla="*/ 1990 w 4908"/>
                <a:gd name="T25" fmla="*/ 504 h 4332"/>
                <a:gd name="T26" fmla="*/ 1734 w 4908"/>
                <a:gd name="T27" fmla="*/ 516 h 4332"/>
                <a:gd name="T28" fmla="*/ 1408 w 4908"/>
                <a:gd name="T29" fmla="*/ 492 h 4332"/>
                <a:gd name="T30" fmla="*/ 1152 w 4908"/>
                <a:gd name="T31" fmla="*/ 444 h 4332"/>
                <a:gd name="T32" fmla="*/ 897 w 4908"/>
                <a:gd name="T33" fmla="*/ 456 h 4332"/>
                <a:gd name="T34" fmla="*/ 663 w 4908"/>
                <a:gd name="T35" fmla="*/ 480 h 4332"/>
                <a:gd name="T36" fmla="*/ 477 w 4908"/>
                <a:gd name="T37" fmla="*/ 588 h 4332"/>
                <a:gd name="T38" fmla="*/ 384 w 4908"/>
                <a:gd name="T39" fmla="*/ 696 h 4332"/>
                <a:gd name="T40" fmla="*/ 384 w 4908"/>
                <a:gd name="T41" fmla="*/ 912 h 4332"/>
                <a:gd name="T42" fmla="*/ 408 w 4908"/>
                <a:gd name="T43" fmla="*/ 1140 h 4332"/>
                <a:gd name="T44" fmla="*/ 524 w 4908"/>
                <a:gd name="T45" fmla="*/ 1404 h 4332"/>
                <a:gd name="T46" fmla="*/ 628 w 4908"/>
                <a:gd name="T47" fmla="*/ 1584 h 4332"/>
                <a:gd name="T48" fmla="*/ 628 w 4908"/>
                <a:gd name="T49" fmla="*/ 1764 h 4332"/>
                <a:gd name="T50" fmla="*/ 534 w 4908"/>
                <a:gd name="T51" fmla="*/ 1872 h 4332"/>
                <a:gd name="T52" fmla="*/ 420 w 4908"/>
                <a:gd name="T53" fmla="*/ 2052 h 4332"/>
                <a:gd name="T54" fmla="*/ 420 w 4908"/>
                <a:gd name="T55" fmla="*/ 2304 h 4332"/>
                <a:gd name="T56" fmla="*/ 465 w 4908"/>
                <a:gd name="T57" fmla="*/ 2544 h 4332"/>
                <a:gd name="T58" fmla="*/ 524 w 4908"/>
                <a:gd name="T59" fmla="*/ 2760 h 4332"/>
                <a:gd name="T60" fmla="*/ 804 w 4908"/>
                <a:gd name="T61" fmla="*/ 2808 h 4332"/>
                <a:gd name="T62" fmla="*/ 1083 w 4908"/>
                <a:gd name="T63" fmla="*/ 2796 h 4332"/>
                <a:gd name="T64" fmla="*/ 1350 w 4908"/>
                <a:gd name="T65" fmla="*/ 2772 h 4332"/>
                <a:gd name="T66" fmla="*/ 1676 w 4908"/>
                <a:gd name="T67" fmla="*/ 2760 h 4332"/>
                <a:gd name="T68" fmla="*/ 1990 w 4908"/>
                <a:gd name="T69" fmla="*/ 2808 h 4332"/>
                <a:gd name="T70" fmla="*/ 2164 w 4908"/>
                <a:gd name="T71" fmla="*/ 2856 h 4332"/>
                <a:gd name="T72" fmla="*/ 2421 w 4908"/>
                <a:gd name="T73" fmla="*/ 3000 h 4332"/>
                <a:gd name="T74" fmla="*/ 2502 w 4908"/>
                <a:gd name="T75" fmla="*/ 3312 h 4332"/>
                <a:gd name="T76" fmla="*/ 2467 w 4908"/>
                <a:gd name="T77" fmla="*/ 3528 h 4332"/>
                <a:gd name="T78" fmla="*/ 2525 w 4908"/>
                <a:gd name="T79" fmla="*/ 3732 h 4332"/>
                <a:gd name="T80" fmla="*/ 2455 w 4908"/>
                <a:gd name="T81" fmla="*/ 3924 h 4332"/>
                <a:gd name="T82" fmla="*/ 2444 w 4908"/>
                <a:gd name="T83" fmla="*/ 4104 h 4332"/>
                <a:gd name="T84" fmla="*/ 2642 w 4908"/>
                <a:gd name="T85" fmla="*/ 4164 h 4332"/>
                <a:gd name="T86" fmla="*/ 3026 w 4908"/>
                <a:gd name="T87" fmla="*/ 4152 h 4332"/>
                <a:gd name="T88" fmla="*/ 3293 w 4908"/>
                <a:gd name="T89" fmla="*/ 4056 h 4332"/>
                <a:gd name="T90" fmla="*/ 3514 w 4908"/>
                <a:gd name="T91" fmla="*/ 3948 h 4332"/>
                <a:gd name="T92" fmla="*/ 3817 w 4908"/>
                <a:gd name="T93" fmla="*/ 3936 h 4332"/>
                <a:gd name="T94" fmla="*/ 4027 w 4908"/>
                <a:gd name="T95" fmla="*/ 3996 h 4332"/>
                <a:gd name="T96" fmla="*/ 4329 w 4908"/>
                <a:gd name="T97" fmla="*/ 4080 h 4332"/>
                <a:gd name="T98" fmla="*/ 4550 w 4908"/>
                <a:gd name="T99" fmla="*/ 4104 h 4332"/>
                <a:gd name="T100" fmla="*/ 4690 w 4908"/>
                <a:gd name="T101" fmla="*/ 4332 h 4332"/>
                <a:gd name="T102" fmla="*/ 0 w 4908"/>
                <a:gd name="T103" fmla="*/ 0 h 4332"/>
                <a:gd name="T104" fmla="*/ 4760 w 4908"/>
                <a:gd name="T105" fmla="*/ 96 h 4332"/>
                <a:gd name="T106" fmla="*/ 4760 w 4908"/>
                <a:gd name="T107" fmla="*/ 432 h 43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08"/>
                <a:gd name="T163" fmla="*/ 0 h 4332"/>
                <a:gd name="T164" fmla="*/ 4908 w 4908"/>
                <a:gd name="T165" fmla="*/ 4332 h 43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08" h="4332">
                  <a:moveTo>
                    <a:pt x="4908" y="432"/>
                  </a:moveTo>
                  <a:lnTo>
                    <a:pt x="4788" y="420"/>
                  </a:lnTo>
                  <a:lnTo>
                    <a:pt x="4632" y="420"/>
                  </a:lnTo>
                  <a:lnTo>
                    <a:pt x="4464" y="420"/>
                  </a:lnTo>
                  <a:lnTo>
                    <a:pt x="4392" y="396"/>
                  </a:lnTo>
                  <a:lnTo>
                    <a:pt x="4284" y="396"/>
                  </a:lnTo>
                  <a:lnTo>
                    <a:pt x="4188" y="384"/>
                  </a:lnTo>
                  <a:lnTo>
                    <a:pt x="4080" y="384"/>
                  </a:lnTo>
                  <a:lnTo>
                    <a:pt x="3948" y="408"/>
                  </a:lnTo>
                  <a:lnTo>
                    <a:pt x="3852" y="420"/>
                  </a:lnTo>
                  <a:lnTo>
                    <a:pt x="3780" y="444"/>
                  </a:lnTo>
                  <a:lnTo>
                    <a:pt x="3684" y="456"/>
                  </a:lnTo>
                  <a:lnTo>
                    <a:pt x="3588" y="468"/>
                  </a:lnTo>
                  <a:lnTo>
                    <a:pt x="3468" y="480"/>
                  </a:lnTo>
                  <a:lnTo>
                    <a:pt x="3348" y="480"/>
                  </a:lnTo>
                  <a:lnTo>
                    <a:pt x="3216" y="456"/>
                  </a:lnTo>
                  <a:lnTo>
                    <a:pt x="3108" y="432"/>
                  </a:lnTo>
                  <a:lnTo>
                    <a:pt x="3036" y="408"/>
                  </a:lnTo>
                  <a:lnTo>
                    <a:pt x="2904" y="396"/>
                  </a:lnTo>
                  <a:lnTo>
                    <a:pt x="2748" y="396"/>
                  </a:lnTo>
                  <a:lnTo>
                    <a:pt x="2616" y="396"/>
                  </a:lnTo>
                  <a:lnTo>
                    <a:pt x="2496" y="420"/>
                  </a:lnTo>
                  <a:lnTo>
                    <a:pt x="2388" y="432"/>
                  </a:lnTo>
                  <a:lnTo>
                    <a:pt x="2256" y="444"/>
                  </a:lnTo>
                  <a:lnTo>
                    <a:pt x="2172" y="480"/>
                  </a:lnTo>
                  <a:lnTo>
                    <a:pt x="2052" y="504"/>
                  </a:lnTo>
                  <a:lnTo>
                    <a:pt x="1968" y="516"/>
                  </a:lnTo>
                  <a:lnTo>
                    <a:pt x="1788" y="516"/>
                  </a:lnTo>
                  <a:lnTo>
                    <a:pt x="1620" y="504"/>
                  </a:lnTo>
                  <a:lnTo>
                    <a:pt x="1452" y="492"/>
                  </a:lnTo>
                  <a:lnTo>
                    <a:pt x="1344" y="468"/>
                  </a:lnTo>
                  <a:lnTo>
                    <a:pt x="1188" y="444"/>
                  </a:lnTo>
                  <a:lnTo>
                    <a:pt x="1008" y="432"/>
                  </a:lnTo>
                  <a:lnTo>
                    <a:pt x="924" y="456"/>
                  </a:lnTo>
                  <a:lnTo>
                    <a:pt x="828" y="456"/>
                  </a:lnTo>
                  <a:lnTo>
                    <a:pt x="684" y="480"/>
                  </a:lnTo>
                  <a:lnTo>
                    <a:pt x="576" y="528"/>
                  </a:lnTo>
                  <a:lnTo>
                    <a:pt x="492" y="588"/>
                  </a:lnTo>
                  <a:lnTo>
                    <a:pt x="432" y="636"/>
                  </a:lnTo>
                  <a:lnTo>
                    <a:pt x="396" y="696"/>
                  </a:lnTo>
                  <a:lnTo>
                    <a:pt x="396" y="792"/>
                  </a:lnTo>
                  <a:lnTo>
                    <a:pt x="396" y="912"/>
                  </a:lnTo>
                  <a:lnTo>
                    <a:pt x="408" y="996"/>
                  </a:lnTo>
                  <a:lnTo>
                    <a:pt x="420" y="1140"/>
                  </a:lnTo>
                  <a:lnTo>
                    <a:pt x="492" y="1260"/>
                  </a:lnTo>
                  <a:lnTo>
                    <a:pt x="540" y="1404"/>
                  </a:lnTo>
                  <a:lnTo>
                    <a:pt x="600" y="1452"/>
                  </a:lnTo>
                  <a:lnTo>
                    <a:pt x="648" y="1584"/>
                  </a:lnTo>
                  <a:lnTo>
                    <a:pt x="648" y="1680"/>
                  </a:lnTo>
                  <a:lnTo>
                    <a:pt x="648" y="1764"/>
                  </a:lnTo>
                  <a:lnTo>
                    <a:pt x="612" y="1836"/>
                  </a:lnTo>
                  <a:lnTo>
                    <a:pt x="552" y="1872"/>
                  </a:lnTo>
                  <a:lnTo>
                    <a:pt x="492" y="1932"/>
                  </a:lnTo>
                  <a:lnTo>
                    <a:pt x="432" y="2052"/>
                  </a:lnTo>
                  <a:lnTo>
                    <a:pt x="420" y="2184"/>
                  </a:lnTo>
                  <a:lnTo>
                    <a:pt x="432" y="2304"/>
                  </a:lnTo>
                  <a:lnTo>
                    <a:pt x="468" y="2448"/>
                  </a:lnTo>
                  <a:lnTo>
                    <a:pt x="480" y="2544"/>
                  </a:lnTo>
                  <a:lnTo>
                    <a:pt x="492" y="2688"/>
                  </a:lnTo>
                  <a:lnTo>
                    <a:pt x="540" y="2760"/>
                  </a:lnTo>
                  <a:lnTo>
                    <a:pt x="660" y="2832"/>
                  </a:lnTo>
                  <a:lnTo>
                    <a:pt x="828" y="2808"/>
                  </a:lnTo>
                  <a:lnTo>
                    <a:pt x="984" y="2808"/>
                  </a:lnTo>
                  <a:lnTo>
                    <a:pt x="1116" y="2796"/>
                  </a:lnTo>
                  <a:lnTo>
                    <a:pt x="1248" y="2772"/>
                  </a:lnTo>
                  <a:lnTo>
                    <a:pt x="1392" y="2772"/>
                  </a:lnTo>
                  <a:lnTo>
                    <a:pt x="1572" y="2772"/>
                  </a:lnTo>
                  <a:lnTo>
                    <a:pt x="1728" y="2760"/>
                  </a:lnTo>
                  <a:lnTo>
                    <a:pt x="1908" y="2760"/>
                  </a:lnTo>
                  <a:lnTo>
                    <a:pt x="2052" y="2808"/>
                  </a:lnTo>
                  <a:lnTo>
                    <a:pt x="2124" y="2844"/>
                  </a:lnTo>
                  <a:lnTo>
                    <a:pt x="2232" y="2856"/>
                  </a:lnTo>
                  <a:lnTo>
                    <a:pt x="2400" y="2928"/>
                  </a:lnTo>
                  <a:lnTo>
                    <a:pt x="2496" y="3000"/>
                  </a:lnTo>
                  <a:lnTo>
                    <a:pt x="2544" y="3144"/>
                  </a:lnTo>
                  <a:lnTo>
                    <a:pt x="2580" y="3312"/>
                  </a:lnTo>
                  <a:lnTo>
                    <a:pt x="2544" y="3396"/>
                  </a:lnTo>
                  <a:lnTo>
                    <a:pt x="2544" y="3528"/>
                  </a:lnTo>
                  <a:lnTo>
                    <a:pt x="2568" y="3636"/>
                  </a:lnTo>
                  <a:lnTo>
                    <a:pt x="2604" y="3732"/>
                  </a:lnTo>
                  <a:lnTo>
                    <a:pt x="2556" y="3816"/>
                  </a:lnTo>
                  <a:lnTo>
                    <a:pt x="2532" y="3924"/>
                  </a:lnTo>
                  <a:lnTo>
                    <a:pt x="2520" y="4032"/>
                  </a:lnTo>
                  <a:lnTo>
                    <a:pt x="2520" y="4104"/>
                  </a:lnTo>
                  <a:lnTo>
                    <a:pt x="2616" y="4152"/>
                  </a:lnTo>
                  <a:lnTo>
                    <a:pt x="2724" y="4164"/>
                  </a:lnTo>
                  <a:lnTo>
                    <a:pt x="2892" y="4176"/>
                  </a:lnTo>
                  <a:lnTo>
                    <a:pt x="3120" y="4152"/>
                  </a:lnTo>
                  <a:lnTo>
                    <a:pt x="3264" y="4104"/>
                  </a:lnTo>
                  <a:lnTo>
                    <a:pt x="3396" y="4056"/>
                  </a:lnTo>
                  <a:lnTo>
                    <a:pt x="3528" y="3996"/>
                  </a:lnTo>
                  <a:lnTo>
                    <a:pt x="3624" y="3948"/>
                  </a:lnTo>
                  <a:lnTo>
                    <a:pt x="3780" y="3936"/>
                  </a:lnTo>
                  <a:lnTo>
                    <a:pt x="3936" y="3936"/>
                  </a:lnTo>
                  <a:lnTo>
                    <a:pt x="4032" y="3948"/>
                  </a:lnTo>
                  <a:lnTo>
                    <a:pt x="4152" y="3996"/>
                  </a:lnTo>
                  <a:lnTo>
                    <a:pt x="4284" y="4044"/>
                  </a:lnTo>
                  <a:lnTo>
                    <a:pt x="4464" y="4080"/>
                  </a:lnTo>
                  <a:lnTo>
                    <a:pt x="4608" y="4092"/>
                  </a:lnTo>
                  <a:lnTo>
                    <a:pt x="4692" y="4104"/>
                  </a:lnTo>
                  <a:lnTo>
                    <a:pt x="4836" y="4104"/>
                  </a:lnTo>
                  <a:lnTo>
                    <a:pt x="4836" y="4332"/>
                  </a:lnTo>
                  <a:lnTo>
                    <a:pt x="0" y="4332"/>
                  </a:lnTo>
                  <a:lnTo>
                    <a:pt x="0" y="0"/>
                  </a:lnTo>
                  <a:lnTo>
                    <a:pt x="4908" y="0"/>
                  </a:lnTo>
                  <a:lnTo>
                    <a:pt x="4908" y="96"/>
                  </a:lnTo>
                  <a:lnTo>
                    <a:pt x="4908" y="276"/>
                  </a:lnTo>
                  <a:lnTo>
                    <a:pt x="4908" y="432"/>
                  </a:lnTo>
                  <a:close/>
                </a:path>
              </a:pathLst>
            </a:custGeom>
            <a:solidFill>
              <a:srgbClr val="969696"/>
            </a:solidFill>
            <a:ln w="12700">
              <a:solidFill>
                <a:srgbClr val="00FF00"/>
              </a:solidFill>
              <a:round/>
              <a:headEnd/>
              <a:tailEnd/>
            </a:ln>
          </p:spPr>
          <p:txBody>
            <a:bodyPr/>
            <a:lstStyle/>
            <a:p>
              <a:endParaRPr lang="fr-CH"/>
            </a:p>
          </p:txBody>
        </p:sp>
        <p:grpSp>
          <p:nvGrpSpPr>
            <p:cNvPr id="380936" name="Group 1309"/>
            <p:cNvGrpSpPr>
              <a:grpSpLocks/>
            </p:cNvGrpSpPr>
            <p:nvPr/>
          </p:nvGrpSpPr>
          <p:grpSpPr bwMode="auto">
            <a:xfrm>
              <a:off x="432" y="474"/>
              <a:ext cx="3532" cy="3663"/>
              <a:chOff x="432" y="474"/>
              <a:chExt cx="3532" cy="3663"/>
            </a:xfrm>
          </p:grpSpPr>
          <p:sp>
            <p:nvSpPr>
              <p:cNvPr id="382237" name="Freeform 918"/>
              <p:cNvSpPr>
                <a:spLocks/>
              </p:cNvSpPr>
              <p:nvPr/>
            </p:nvSpPr>
            <p:spPr bwMode="auto">
              <a:xfrm>
                <a:off x="432" y="474"/>
                <a:ext cx="2169" cy="2343"/>
              </a:xfrm>
              <a:custGeom>
                <a:avLst/>
                <a:gdLst>
                  <a:gd name="T0" fmla="*/ 64 w 2169"/>
                  <a:gd name="T1" fmla="*/ 149 h 2343"/>
                  <a:gd name="T2" fmla="*/ 271 w 2169"/>
                  <a:gd name="T3" fmla="*/ 42 h 2343"/>
                  <a:gd name="T4" fmla="*/ 479 w 2169"/>
                  <a:gd name="T5" fmla="*/ 8 h 2343"/>
                  <a:gd name="T6" fmla="*/ 653 w 2169"/>
                  <a:gd name="T7" fmla="*/ 2 h 2343"/>
                  <a:gd name="T8" fmla="*/ 881 w 2169"/>
                  <a:gd name="T9" fmla="*/ 35 h 2343"/>
                  <a:gd name="T10" fmla="*/ 1115 w 2169"/>
                  <a:gd name="T11" fmla="*/ 69 h 2343"/>
                  <a:gd name="T12" fmla="*/ 1504 w 2169"/>
                  <a:gd name="T13" fmla="*/ 82 h 2343"/>
                  <a:gd name="T14" fmla="*/ 1751 w 2169"/>
                  <a:gd name="T15" fmla="*/ 35 h 2343"/>
                  <a:gd name="T16" fmla="*/ 1919 w 2169"/>
                  <a:gd name="T17" fmla="*/ 15 h 2343"/>
                  <a:gd name="T18" fmla="*/ 2033 w 2169"/>
                  <a:gd name="T19" fmla="*/ 115 h 2343"/>
                  <a:gd name="T20" fmla="*/ 2053 w 2169"/>
                  <a:gd name="T21" fmla="*/ 276 h 2343"/>
                  <a:gd name="T22" fmla="*/ 2092 w 2169"/>
                  <a:gd name="T23" fmla="*/ 398 h 2343"/>
                  <a:gd name="T24" fmla="*/ 2120 w 2169"/>
                  <a:gd name="T25" fmla="*/ 550 h 2343"/>
                  <a:gd name="T26" fmla="*/ 2153 w 2169"/>
                  <a:gd name="T27" fmla="*/ 732 h 2343"/>
                  <a:gd name="T28" fmla="*/ 2160 w 2169"/>
                  <a:gd name="T29" fmla="*/ 919 h 2343"/>
                  <a:gd name="T30" fmla="*/ 2060 w 2169"/>
                  <a:gd name="T31" fmla="*/ 1053 h 2343"/>
                  <a:gd name="T32" fmla="*/ 1959 w 2169"/>
                  <a:gd name="T33" fmla="*/ 1214 h 2343"/>
                  <a:gd name="T34" fmla="*/ 1905 w 2169"/>
                  <a:gd name="T35" fmla="*/ 1381 h 2343"/>
                  <a:gd name="T36" fmla="*/ 1912 w 2169"/>
                  <a:gd name="T37" fmla="*/ 1535 h 2343"/>
                  <a:gd name="T38" fmla="*/ 1919 w 2169"/>
                  <a:gd name="T39" fmla="*/ 1703 h 2343"/>
                  <a:gd name="T40" fmla="*/ 1926 w 2169"/>
                  <a:gd name="T41" fmla="*/ 1877 h 2343"/>
                  <a:gd name="T42" fmla="*/ 1859 w 2169"/>
                  <a:gd name="T43" fmla="*/ 2051 h 2343"/>
                  <a:gd name="T44" fmla="*/ 1845 w 2169"/>
                  <a:gd name="T45" fmla="*/ 2178 h 2343"/>
                  <a:gd name="T46" fmla="*/ 1805 w 2169"/>
                  <a:gd name="T47" fmla="*/ 2265 h 2343"/>
                  <a:gd name="T48" fmla="*/ 1731 w 2169"/>
                  <a:gd name="T49" fmla="*/ 2332 h 2343"/>
                  <a:gd name="T50" fmla="*/ 1617 w 2169"/>
                  <a:gd name="T51" fmla="*/ 2306 h 2343"/>
                  <a:gd name="T52" fmla="*/ 1504 w 2169"/>
                  <a:gd name="T53" fmla="*/ 2265 h 2343"/>
                  <a:gd name="T54" fmla="*/ 1289 w 2169"/>
                  <a:gd name="T55" fmla="*/ 2265 h 2343"/>
                  <a:gd name="T56" fmla="*/ 1028 w 2169"/>
                  <a:gd name="T57" fmla="*/ 2265 h 2343"/>
                  <a:gd name="T58" fmla="*/ 767 w 2169"/>
                  <a:gd name="T59" fmla="*/ 2279 h 2343"/>
                  <a:gd name="T60" fmla="*/ 526 w 2169"/>
                  <a:gd name="T61" fmla="*/ 2312 h 2343"/>
                  <a:gd name="T62" fmla="*/ 332 w 2169"/>
                  <a:gd name="T63" fmla="*/ 2306 h 2343"/>
                  <a:gd name="T64" fmla="*/ 211 w 2169"/>
                  <a:gd name="T65" fmla="*/ 2306 h 2343"/>
                  <a:gd name="T66" fmla="*/ 117 w 2169"/>
                  <a:gd name="T67" fmla="*/ 2232 h 2343"/>
                  <a:gd name="T68" fmla="*/ 84 w 2169"/>
                  <a:gd name="T69" fmla="*/ 2098 h 2343"/>
                  <a:gd name="T70" fmla="*/ 70 w 2169"/>
                  <a:gd name="T71" fmla="*/ 1951 h 2343"/>
                  <a:gd name="T72" fmla="*/ 44 w 2169"/>
                  <a:gd name="T73" fmla="*/ 1843 h 2343"/>
                  <a:gd name="T74" fmla="*/ 30 w 2169"/>
                  <a:gd name="T75" fmla="*/ 1716 h 2343"/>
                  <a:gd name="T76" fmla="*/ 57 w 2169"/>
                  <a:gd name="T77" fmla="*/ 1589 h 2343"/>
                  <a:gd name="T78" fmla="*/ 211 w 2169"/>
                  <a:gd name="T79" fmla="*/ 1395 h 2343"/>
                  <a:gd name="T80" fmla="*/ 265 w 2169"/>
                  <a:gd name="T81" fmla="*/ 1160 h 2343"/>
                  <a:gd name="T82" fmla="*/ 198 w 2169"/>
                  <a:gd name="T83" fmla="*/ 959 h 2343"/>
                  <a:gd name="T84" fmla="*/ 111 w 2169"/>
                  <a:gd name="T85" fmla="*/ 839 h 2343"/>
                  <a:gd name="T86" fmla="*/ 23 w 2169"/>
                  <a:gd name="T87" fmla="*/ 584 h 2343"/>
                  <a:gd name="T88" fmla="*/ 3 w 2169"/>
                  <a:gd name="T89" fmla="*/ 403 h 2343"/>
                  <a:gd name="T90" fmla="*/ 10 w 2169"/>
                  <a:gd name="T91" fmla="*/ 216 h 23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69"/>
                  <a:gd name="T139" fmla="*/ 0 h 2343"/>
                  <a:gd name="T140" fmla="*/ 2169 w 2169"/>
                  <a:gd name="T141" fmla="*/ 2343 h 23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69" h="2343">
                    <a:moveTo>
                      <a:pt x="10" y="216"/>
                    </a:moveTo>
                    <a:cubicBezTo>
                      <a:pt x="20" y="188"/>
                      <a:pt x="35" y="174"/>
                      <a:pt x="64" y="149"/>
                    </a:cubicBezTo>
                    <a:cubicBezTo>
                      <a:pt x="93" y="124"/>
                      <a:pt x="150" y="87"/>
                      <a:pt x="184" y="69"/>
                    </a:cubicBezTo>
                    <a:cubicBezTo>
                      <a:pt x="218" y="51"/>
                      <a:pt x="236" y="51"/>
                      <a:pt x="271" y="42"/>
                    </a:cubicBezTo>
                    <a:cubicBezTo>
                      <a:pt x="306" y="33"/>
                      <a:pt x="357" y="21"/>
                      <a:pt x="392" y="15"/>
                    </a:cubicBezTo>
                    <a:cubicBezTo>
                      <a:pt x="427" y="9"/>
                      <a:pt x="452" y="10"/>
                      <a:pt x="479" y="8"/>
                    </a:cubicBezTo>
                    <a:cubicBezTo>
                      <a:pt x="506" y="6"/>
                      <a:pt x="524" y="3"/>
                      <a:pt x="553" y="2"/>
                    </a:cubicBezTo>
                    <a:cubicBezTo>
                      <a:pt x="582" y="1"/>
                      <a:pt x="616" y="0"/>
                      <a:pt x="653" y="2"/>
                    </a:cubicBezTo>
                    <a:cubicBezTo>
                      <a:pt x="690" y="4"/>
                      <a:pt x="736" y="9"/>
                      <a:pt x="774" y="15"/>
                    </a:cubicBezTo>
                    <a:cubicBezTo>
                      <a:pt x="812" y="21"/>
                      <a:pt x="844" y="28"/>
                      <a:pt x="881" y="35"/>
                    </a:cubicBezTo>
                    <a:cubicBezTo>
                      <a:pt x="918" y="42"/>
                      <a:pt x="956" y="49"/>
                      <a:pt x="995" y="55"/>
                    </a:cubicBezTo>
                    <a:cubicBezTo>
                      <a:pt x="1034" y="61"/>
                      <a:pt x="1062" y="65"/>
                      <a:pt x="1115" y="69"/>
                    </a:cubicBezTo>
                    <a:cubicBezTo>
                      <a:pt x="1168" y="73"/>
                      <a:pt x="1251" y="80"/>
                      <a:pt x="1316" y="82"/>
                    </a:cubicBezTo>
                    <a:cubicBezTo>
                      <a:pt x="1381" y="84"/>
                      <a:pt x="1450" y="86"/>
                      <a:pt x="1504" y="82"/>
                    </a:cubicBezTo>
                    <a:cubicBezTo>
                      <a:pt x="1558" y="78"/>
                      <a:pt x="1599" y="66"/>
                      <a:pt x="1640" y="58"/>
                    </a:cubicBezTo>
                    <a:cubicBezTo>
                      <a:pt x="1681" y="50"/>
                      <a:pt x="1716" y="42"/>
                      <a:pt x="1751" y="35"/>
                    </a:cubicBezTo>
                    <a:cubicBezTo>
                      <a:pt x="1786" y="28"/>
                      <a:pt x="1824" y="18"/>
                      <a:pt x="1852" y="15"/>
                    </a:cubicBezTo>
                    <a:cubicBezTo>
                      <a:pt x="1880" y="12"/>
                      <a:pt x="1899" y="13"/>
                      <a:pt x="1919" y="15"/>
                    </a:cubicBezTo>
                    <a:cubicBezTo>
                      <a:pt x="1939" y="17"/>
                      <a:pt x="1953" y="9"/>
                      <a:pt x="1972" y="26"/>
                    </a:cubicBezTo>
                    <a:cubicBezTo>
                      <a:pt x="1991" y="43"/>
                      <a:pt x="2020" y="87"/>
                      <a:pt x="2033" y="115"/>
                    </a:cubicBezTo>
                    <a:cubicBezTo>
                      <a:pt x="2046" y="143"/>
                      <a:pt x="2050" y="169"/>
                      <a:pt x="2053" y="196"/>
                    </a:cubicBezTo>
                    <a:cubicBezTo>
                      <a:pt x="2056" y="223"/>
                      <a:pt x="2051" y="253"/>
                      <a:pt x="2053" y="276"/>
                    </a:cubicBezTo>
                    <a:cubicBezTo>
                      <a:pt x="2055" y="299"/>
                      <a:pt x="2060" y="316"/>
                      <a:pt x="2066" y="336"/>
                    </a:cubicBezTo>
                    <a:cubicBezTo>
                      <a:pt x="2072" y="356"/>
                      <a:pt x="2085" y="377"/>
                      <a:pt x="2092" y="398"/>
                    </a:cubicBezTo>
                    <a:cubicBezTo>
                      <a:pt x="2099" y="419"/>
                      <a:pt x="2101" y="439"/>
                      <a:pt x="2106" y="464"/>
                    </a:cubicBezTo>
                    <a:cubicBezTo>
                      <a:pt x="2111" y="489"/>
                      <a:pt x="2116" y="524"/>
                      <a:pt x="2120" y="550"/>
                    </a:cubicBezTo>
                    <a:cubicBezTo>
                      <a:pt x="2124" y="576"/>
                      <a:pt x="2123" y="588"/>
                      <a:pt x="2128" y="618"/>
                    </a:cubicBezTo>
                    <a:cubicBezTo>
                      <a:pt x="2133" y="648"/>
                      <a:pt x="2146" y="699"/>
                      <a:pt x="2153" y="732"/>
                    </a:cubicBezTo>
                    <a:cubicBezTo>
                      <a:pt x="2160" y="765"/>
                      <a:pt x="2167" y="783"/>
                      <a:pt x="2168" y="814"/>
                    </a:cubicBezTo>
                    <a:cubicBezTo>
                      <a:pt x="2169" y="845"/>
                      <a:pt x="2166" y="885"/>
                      <a:pt x="2160" y="919"/>
                    </a:cubicBezTo>
                    <a:cubicBezTo>
                      <a:pt x="2154" y="953"/>
                      <a:pt x="2150" y="998"/>
                      <a:pt x="2133" y="1020"/>
                    </a:cubicBezTo>
                    <a:cubicBezTo>
                      <a:pt x="2116" y="1042"/>
                      <a:pt x="2078" y="1040"/>
                      <a:pt x="2060" y="1053"/>
                    </a:cubicBezTo>
                    <a:cubicBezTo>
                      <a:pt x="2042" y="1066"/>
                      <a:pt x="2043" y="1073"/>
                      <a:pt x="2026" y="1100"/>
                    </a:cubicBezTo>
                    <a:cubicBezTo>
                      <a:pt x="2009" y="1127"/>
                      <a:pt x="1977" y="1183"/>
                      <a:pt x="1959" y="1214"/>
                    </a:cubicBezTo>
                    <a:cubicBezTo>
                      <a:pt x="1941" y="1245"/>
                      <a:pt x="1928" y="1259"/>
                      <a:pt x="1919" y="1287"/>
                    </a:cubicBezTo>
                    <a:cubicBezTo>
                      <a:pt x="1910" y="1315"/>
                      <a:pt x="1905" y="1356"/>
                      <a:pt x="1905" y="1381"/>
                    </a:cubicBezTo>
                    <a:cubicBezTo>
                      <a:pt x="1905" y="1406"/>
                      <a:pt x="1918" y="1409"/>
                      <a:pt x="1919" y="1435"/>
                    </a:cubicBezTo>
                    <a:cubicBezTo>
                      <a:pt x="1920" y="1461"/>
                      <a:pt x="1913" y="1504"/>
                      <a:pt x="1912" y="1535"/>
                    </a:cubicBezTo>
                    <a:cubicBezTo>
                      <a:pt x="1911" y="1566"/>
                      <a:pt x="1911" y="1594"/>
                      <a:pt x="1912" y="1622"/>
                    </a:cubicBezTo>
                    <a:cubicBezTo>
                      <a:pt x="1913" y="1650"/>
                      <a:pt x="1917" y="1676"/>
                      <a:pt x="1919" y="1703"/>
                    </a:cubicBezTo>
                    <a:cubicBezTo>
                      <a:pt x="1921" y="1730"/>
                      <a:pt x="1925" y="1754"/>
                      <a:pt x="1926" y="1783"/>
                    </a:cubicBezTo>
                    <a:cubicBezTo>
                      <a:pt x="1927" y="1812"/>
                      <a:pt x="1929" y="1850"/>
                      <a:pt x="1926" y="1877"/>
                    </a:cubicBezTo>
                    <a:cubicBezTo>
                      <a:pt x="1923" y="1904"/>
                      <a:pt x="1916" y="1915"/>
                      <a:pt x="1905" y="1944"/>
                    </a:cubicBezTo>
                    <a:cubicBezTo>
                      <a:pt x="1894" y="1973"/>
                      <a:pt x="1869" y="2022"/>
                      <a:pt x="1859" y="2051"/>
                    </a:cubicBezTo>
                    <a:cubicBezTo>
                      <a:pt x="1849" y="2080"/>
                      <a:pt x="1847" y="2097"/>
                      <a:pt x="1845" y="2118"/>
                    </a:cubicBezTo>
                    <a:cubicBezTo>
                      <a:pt x="1843" y="2139"/>
                      <a:pt x="1846" y="2160"/>
                      <a:pt x="1845" y="2178"/>
                    </a:cubicBezTo>
                    <a:cubicBezTo>
                      <a:pt x="1844" y="2196"/>
                      <a:pt x="1846" y="2211"/>
                      <a:pt x="1839" y="2225"/>
                    </a:cubicBezTo>
                    <a:cubicBezTo>
                      <a:pt x="1832" y="2239"/>
                      <a:pt x="1816" y="2252"/>
                      <a:pt x="1805" y="2265"/>
                    </a:cubicBezTo>
                    <a:cubicBezTo>
                      <a:pt x="1794" y="2278"/>
                      <a:pt x="1784" y="2295"/>
                      <a:pt x="1772" y="2306"/>
                    </a:cubicBezTo>
                    <a:cubicBezTo>
                      <a:pt x="1760" y="2317"/>
                      <a:pt x="1752" y="2326"/>
                      <a:pt x="1731" y="2332"/>
                    </a:cubicBezTo>
                    <a:cubicBezTo>
                      <a:pt x="1710" y="2338"/>
                      <a:pt x="1663" y="2343"/>
                      <a:pt x="1644" y="2339"/>
                    </a:cubicBezTo>
                    <a:cubicBezTo>
                      <a:pt x="1625" y="2335"/>
                      <a:pt x="1629" y="2316"/>
                      <a:pt x="1617" y="2306"/>
                    </a:cubicBezTo>
                    <a:cubicBezTo>
                      <a:pt x="1605" y="2296"/>
                      <a:pt x="1590" y="2286"/>
                      <a:pt x="1571" y="2279"/>
                    </a:cubicBezTo>
                    <a:cubicBezTo>
                      <a:pt x="1552" y="2272"/>
                      <a:pt x="1532" y="2270"/>
                      <a:pt x="1504" y="2265"/>
                    </a:cubicBezTo>
                    <a:cubicBezTo>
                      <a:pt x="1476" y="2260"/>
                      <a:pt x="1439" y="2252"/>
                      <a:pt x="1403" y="2252"/>
                    </a:cubicBezTo>
                    <a:cubicBezTo>
                      <a:pt x="1367" y="2252"/>
                      <a:pt x="1323" y="2263"/>
                      <a:pt x="1289" y="2265"/>
                    </a:cubicBezTo>
                    <a:cubicBezTo>
                      <a:pt x="1255" y="2267"/>
                      <a:pt x="1239" y="2265"/>
                      <a:pt x="1196" y="2265"/>
                    </a:cubicBezTo>
                    <a:cubicBezTo>
                      <a:pt x="1153" y="2265"/>
                      <a:pt x="1076" y="2264"/>
                      <a:pt x="1028" y="2265"/>
                    </a:cubicBezTo>
                    <a:cubicBezTo>
                      <a:pt x="980" y="2266"/>
                      <a:pt x="951" y="2270"/>
                      <a:pt x="908" y="2272"/>
                    </a:cubicBezTo>
                    <a:cubicBezTo>
                      <a:pt x="865" y="2274"/>
                      <a:pt x="810" y="2276"/>
                      <a:pt x="767" y="2279"/>
                    </a:cubicBezTo>
                    <a:cubicBezTo>
                      <a:pt x="724" y="2282"/>
                      <a:pt x="693" y="2287"/>
                      <a:pt x="653" y="2292"/>
                    </a:cubicBezTo>
                    <a:cubicBezTo>
                      <a:pt x="613" y="2297"/>
                      <a:pt x="566" y="2310"/>
                      <a:pt x="526" y="2312"/>
                    </a:cubicBezTo>
                    <a:cubicBezTo>
                      <a:pt x="486" y="2314"/>
                      <a:pt x="444" y="2307"/>
                      <a:pt x="412" y="2306"/>
                    </a:cubicBezTo>
                    <a:cubicBezTo>
                      <a:pt x="380" y="2305"/>
                      <a:pt x="359" y="2303"/>
                      <a:pt x="332" y="2306"/>
                    </a:cubicBezTo>
                    <a:cubicBezTo>
                      <a:pt x="305" y="2309"/>
                      <a:pt x="271" y="2326"/>
                      <a:pt x="251" y="2326"/>
                    </a:cubicBezTo>
                    <a:cubicBezTo>
                      <a:pt x="231" y="2326"/>
                      <a:pt x="227" y="2314"/>
                      <a:pt x="211" y="2306"/>
                    </a:cubicBezTo>
                    <a:cubicBezTo>
                      <a:pt x="195" y="2298"/>
                      <a:pt x="173" y="2291"/>
                      <a:pt x="157" y="2279"/>
                    </a:cubicBezTo>
                    <a:cubicBezTo>
                      <a:pt x="141" y="2267"/>
                      <a:pt x="127" y="2250"/>
                      <a:pt x="117" y="2232"/>
                    </a:cubicBezTo>
                    <a:cubicBezTo>
                      <a:pt x="107" y="2214"/>
                      <a:pt x="102" y="2194"/>
                      <a:pt x="97" y="2172"/>
                    </a:cubicBezTo>
                    <a:cubicBezTo>
                      <a:pt x="92" y="2150"/>
                      <a:pt x="88" y="2123"/>
                      <a:pt x="84" y="2098"/>
                    </a:cubicBezTo>
                    <a:cubicBezTo>
                      <a:pt x="80" y="2073"/>
                      <a:pt x="72" y="2048"/>
                      <a:pt x="70" y="2024"/>
                    </a:cubicBezTo>
                    <a:cubicBezTo>
                      <a:pt x="68" y="2000"/>
                      <a:pt x="72" y="1973"/>
                      <a:pt x="70" y="1951"/>
                    </a:cubicBezTo>
                    <a:cubicBezTo>
                      <a:pt x="68" y="1929"/>
                      <a:pt x="61" y="1908"/>
                      <a:pt x="57" y="1890"/>
                    </a:cubicBezTo>
                    <a:cubicBezTo>
                      <a:pt x="53" y="1872"/>
                      <a:pt x="48" y="1862"/>
                      <a:pt x="44" y="1843"/>
                    </a:cubicBezTo>
                    <a:cubicBezTo>
                      <a:pt x="40" y="1824"/>
                      <a:pt x="32" y="1797"/>
                      <a:pt x="30" y="1776"/>
                    </a:cubicBezTo>
                    <a:cubicBezTo>
                      <a:pt x="28" y="1755"/>
                      <a:pt x="29" y="1737"/>
                      <a:pt x="30" y="1716"/>
                    </a:cubicBezTo>
                    <a:cubicBezTo>
                      <a:pt x="31" y="1695"/>
                      <a:pt x="32" y="1670"/>
                      <a:pt x="37" y="1649"/>
                    </a:cubicBezTo>
                    <a:cubicBezTo>
                      <a:pt x="42" y="1628"/>
                      <a:pt x="46" y="1616"/>
                      <a:pt x="57" y="1589"/>
                    </a:cubicBezTo>
                    <a:cubicBezTo>
                      <a:pt x="68" y="1562"/>
                      <a:pt x="78" y="1520"/>
                      <a:pt x="104" y="1488"/>
                    </a:cubicBezTo>
                    <a:cubicBezTo>
                      <a:pt x="130" y="1456"/>
                      <a:pt x="184" y="1434"/>
                      <a:pt x="211" y="1395"/>
                    </a:cubicBezTo>
                    <a:cubicBezTo>
                      <a:pt x="238" y="1356"/>
                      <a:pt x="256" y="1293"/>
                      <a:pt x="265" y="1254"/>
                    </a:cubicBezTo>
                    <a:cubicBezTo>
                      <a:pt x="274" y="1215"/>
                      <a:pt x="268" y="1192"/>
                      <a:pt x="265" y="1160"/>
                    </a:cubicBezTo>
                    <a:cubicBezTo>
                      <a:pt x="262" y="1128"/>
                      <a:pt x="255" y="1093"/>
                      <a:pt x="244" y="1060"/>
                    </a:cubicBezTo>
                    <a:cubicBezTo>
                      <a:pt x="233" y="1027"/>
                      <a:pt x="210" y="986"/>
                      <a:pt x="198" y="959"/>
                    </a:cubicBezTo>
                    <a:cubicBezTo>
                      <a:pt x="186" y="932"/>
                      <a:pt x="185" y="919"/>
                      <a:pt x="171" y="899"/>
                    </a:cubicBezTo>
                    <a:cubicBezTo>
                      <a:pt x="157" y="879"/>
                      <a:pt x="131" y="874"/>
                      <a:pt x="111" y="839"/>
                    </a:cubicBezTo>
                    <a:cubicBezTo>
                      <a:pt x="91" y="804"/>
                      <a:pt x="65" y="733"/>
                      <a:pt x="50" y="691"/>
                    </a:cubicBezTo>
                    <a:cubicBezTo>
                      <a:pt x="35" y="649"/>
                      <a:pt x="31" y="616"/>
                      <a:pt x="23" y="584"/>
                    </a:cubicBezTo>
                    <a:cubicBezTo>
                      <a:pt x="15" y="552"/>
                      <a:pt x="6" y="527"/>
                      <a:pt x="3" y="497"/>
                    </a:cubicBezTo>
                    <a:cubicBezTo>
                      <a:pt x="0" y="467"/>
                      <a:pt x="3" y="433"/>
                      <a:pt x="3" y="403"/>
                    </a:cubicBezTo>
                    <a:cubicBezTo>
                      <a:pt x="3" y="373"/>
                      <a:pt x="2" y="347"/>
                      <a:pt x="3" y="316"/>
                    </a:cubicBezTo>
                    <a:cubicBezTo>
                      <a:pt x="4" y="285"/>
                      <a:pt x="0" y="244"/>
                      <a:pt x="10" y="216"/>
                    </a:cubicBezTo>
                    <a:close/>
                  </a:path>
                </a:pathLst>
              </a:custGeom>
              <a:solidFill>
                <a:srgbClr val="FF95B8"/>
              </a:solidFill>
              <a:ln w="6350">
                <a:solidFill>
                  <a:srgbClr val="FF0000"/>
                </a:solidFill>
                <a:round/>
                <a:headEnd/>
                <a:tailEnd/>
              </a:ln>
            </p:spPr>
            <p:txBody>
              <a:bodyPr/>
              <a:lstStyle/>
              <a:p>
                <a:endParaRPr lang="fr-CH"/>
              </a:p>
            </p:txBody>
          </p:sp>
          <p:sp>
            <p:nvSpPr>
              <p:cNvPr id="382238" name="Freeform 919"/>
              <p:cNvSpPr>
                <a:spLocks/>
              </p:cNvSpPr>
              <p:nvPr/>
            </p:nvSpPr>
            <p:spPr bwMode="auto">
              <a:xfrm>
                <a:off x="2543" y="2916"/>
                <a:ext cx="1421" cy="1221"/>
              </a:xfrm>
              <a:custGeom>
                <a:avLst/>
                <a:gdLst>
                  <a:gd name="T0" fmla="*/ 13 w 1421"/>
                  <a:gd name="T1" fmla="*/ 966 h 1221"/>
                  <a:gd name="T2" fmla="*/ 67 w 1421"/>
                  <a:gd name="T3" fmla="*/ 834 h 1221"/>
                  <a:gd name="T4" fmla="*/ 49 w 1421"/>
                  <a:gd name="T5" fmla="*/ 732 h 1221"/>
                  <a:gd name="T6" fmla="*/ 19 w 1421"/>
                  <a:gd name="T7" fmla="*/ 594 h 1221"/>
                  <a:gd name="T8" fmla="*/ 37 w 1421"/>
                  <a:gd name="T9" fmla="*/ 456 h 1221"/>
                  <a:gd name="T10" fmla="*/ 37 w 1421"/>
                  <a:gd name="T11" fmla="*/ 342 h 1221"/>
                  <a:gd name="T12" fmla="*/ 25 w 1421"/>
                  <a:gd name="T13" fmla="*/ 252 h 1221"/>
                  <a:gd name="T14" fmla="*/ 97 w 1421"/>
                  <a:gd name="T15" fmla="*/ 150 h 1221"/>
                  <a:gd name="T16" fmla="*/ 259 w 1421"/>
                  <a:gd name="T17" fmla="*/ 108 h 1221"/>
                  <a:gd name="T18" fmla="*/ 409 w 1421"/>
                  <a:gd name="T19" fmla="*/ 12 h 1221"/>
                  <a:gd name="T20" fmla="*/ 517 w 1421"/>
                  <a:gd name="T21" fmla="*/ 12 h 1221"/>
                  <a:gd name="T22" fmla="*/ 727 w 1421"/>
                  <a:gd name="T23" fmla="*/ 18 h 1221"/>
                  <a:gd name="T24" fmla="*/ 841 w 1421"/>
                  <a:gd name="T25" fmla="*/ 72 h 1221"/>
                  <a:gd name="T26" fmla="*/ 979 w 1421"/>
                  <a:gd name="T27" fmla="*/ 54 h 1221"/>
                  <a:gd name="T28" fmla="*/ 1075 w 1421"/>
                  <a:gd name="T29" fmla="*/ 48 h 1221"/>
                  <a:gd name="T30" fmla="*/ 1201 w 1421"/>
                  <a:gd name="T31" fmla="*/ 96 h 1221"/>
                  <a:gd name="T32" fmla="*/ 1345 w 1421"/>
                  <a:gd name="T33" fmla="*/ 174 h 1221"/>
                  <a:gd name="T34" fmla="*/ 1381 w 1421"/>
                  <a:gd name="T35" fmla="*/ 270 h 1221"/>
                  <a:gd name="T36" fmla="*/ 1417 w 1421"/>
                  <a:gd name="T37" fmla="*/ 408 h 1221"/>
                  <a:gd name="T38" fmla="*/ 1381 w 1421"/>
                  <a:gd name="T39" fmla="*/ 546 h 1221"/>
                  <a:gd name="T40" fmla="*/ 1405 w 1421"/>
                  <a:gd name="T41" fmla="*/ 678 h 1221"/>
                  <a:gd name="T42" fmla="*/ 1411 w 1421"/>
                  <a:gd name="T43" fmla="*/ 780 h 1221"/>
                  <a:gd name="T44" fmla="*/ 1363 w 1421"/>
                  <a:gd name="T45" fmla="*/ 894 h 1221"/>
                  <a:gd name="T46" fmla="*/ 1363 w 1421"/>
                  <a:gd name="T47" fmla="*/ 984 h 1221"/>
                  <a:gd name="T48" fmla="*/ 1255 w 1421"/>
                  <a:gd name="T49" fmla="*/ 990 h 1221"/>
                  <a:gd name="T50" fmla="*/ 1093 w 1421"/>
                  <a:gd name="T51" fmla="*/ 1002 h 1221"/>
                  <a:gd name="T52" fmla="*/ 955 w 1421"/>
                  <a:gd name="T53" fmla="*/ 1026 h 1221"/>
                  <a:gd name="T54" fmla="*/ 811 w 1421"/>
                  <a:gd name="T55" fmla="*/ 1098 h 1221"/>
                  <a:gd name="T56" fmla="*/ 631 w 1421"/>
                  <a:gd name="T57" fmla="*/ 1164 h 1221"/>
                  <a:gd name="T58" fmla="*/ 481 w 1421"/>
                  <a:gd name="T59" fmla="*/ 1200 h 1221"/>
                  <a:gd name="T60" fmla="*/ 277 w 1421"/>
                  <a:gd name="T61" fmla="*/ 1218 h 1221"/>
                  <a:gd name="T62" fmla="*/ 79 w 1421"/>
                  <a:gd name="T63" fmla="*/ 1188 h 1221"/>
                  <a:gd name="T64" fmla="*/ 7 w 1421"/>
                  <a:gd name="T65" fmla="*/ 1140 h 1221"/>
                  <a:gd name="T66" fmla="*/ 1 w 1421"/>
                  <a:gd name="T67" fmla="*/ 1044 h 12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21"/>
                  <a:gd name="T103" fmla="*/ 0 h 1221"/>
                  <a:gd name="T104" fmla="*/ 1421 w 1421"/>
                  <a:gd name="T105" fmla="*/ 1221 h 122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21" h="1221">
                    <a:moveTo>
                      <a:pt x="1" y="1044"/>
                    </a:moveTo>
                    <a:cubicBezTo>
                      <a:pt x="2" y="1021"/>
                      <a:pt x="6" y="990"/>
                      <a:pt x="13" y="966"/>
                    </a:cubicBezTo>
                    <a:cubicBezTo>
                      <a:pt x="20" y="942"/>
                      <a:pt x="34" y="922"/>
                      <a:pt x="43" y="900"/>
                    </a:cubicBezTo>
                    <a:cubicBezTo>
                      <a:pt x="52" y="878"/>
                      <a:pt x="62" y="852"/>
                      <a:pt x="67" y="834"/>
                    </a:cubicBezTo>
                    <a:cubicBezTo>
                      <a:pt x="72" y="816"/>
                      <a:pt x="76" y="809"/>
                      <a:pt x="73" y="792"/>
                    </a:cubicBezTo>
                    <a:cubicBezTo>
                      <a:pt x="70" y="775"/>
                      <a:pt x="56" y="753"/>
                      <a:pt x="49" y="732"/>
                    </a:cubicBezTo>
                    <a:cubicBezTo>
                      <a:pt x="42" y="711"/>
                      <a:pt x="36" y="689"/>
                      <a:pt x="31" y="666"/>
                    </a:cubicBezTo>
                    <a:cubicBezTo>
                      <a:pt x="26" y="643"/>
                      <a:pt x="21" y="620"/>
                      <a:pt x="19" y="594"/>
                    </a:cubicBezTo>
                    <a:cubicBezTo>
                      <a:pt x="17" y="568"/>
                      <a:pt x="16" y="533"/>
                      <a:pt x="19" y="510"/>
                    </a:cubicBezTo>
                    <a:cubicBezTo>
                      <a:pt x="22" y="487"/>
                      <a:pt x="33" y="474"/>
                      <a:pt x="37" y="456"/>
                    </a:cubicBezTo>
                    <a:cubicBezTo>
                      <a:pt x="41" y="438"/>
                      <a:pt x="43" y="421"/>
                      <a:pt x="43" y="402"/>
                    </a:cubicBezTo>
                    <a:cubicBezTo>
                      <a:pt x="43" y="383"/>
                      <a:pt x="39" y="360"/>
                      <a:pt x="37" y="342"/>
                    </a:cubicBezTo>
                    <a:cubicBezTo>
                      <a:pt x="35" y="324"/>
                      <a:pt x="33" y="309"/>
                      <a:pt x="31" y="294"/>
                    </a:cubicBezTo>
                    <a:cubicBezTo>
                      <a:pt x="29" y="279"/>
                      <a:pt x="23" y="267"/>
                      <a:pt x="25" y="252"/>
                    </a:cubicBezTo>
                    <a:cubicBezTo>
                      <a:pt x="27" y="237"/>
                      <a:pt x="31" y="221"/>
                      <a:pt x="43" y="204"/>
                    </a:cubicBezTo>
                    <a:cubicBezTo>
                      <a:pt x="55" y="187"/>
                      <a:pt x="76" y="162"/>
                      <a:pt x="97" y="150"/>
                    </a:cubicBezTo>
                    <a:cubicBezTo>
                      <a:pt x="118" y="138"/>
                      <a:pt x="142" y="139"/>
                      <a:pt x="169" y="132"/>
                    </a:cubicBezTo>
                    <a:cubicBezTo>
                      <a:pt x="196" y="125"/>
                      <a:pt x="230" y="122"/>
                      <a:pt x="259" y="108"/>
                    </a:cubicBezTo>
                    <a:cubicBezTo>
                      <a:pt x="288" y="94"/>
                      <a:pt x="318" y="64"/>
                      <a:pt x="343" y="48"/>
                    </a:cubicBezTo>
                    <a:cubicBezTo>
                      <a:pt x="368" y="32"/>
                      <a:pt x="388" y="20"/>
                      <a:pt x="409" y="12"/>
                    </a:cubicBezTo>
                    <a:cubicBezTo>
                      <a:pt x="430" y="4"/>
                      <a:pt x="451" y="0"/>
                      <a:pt x="469" y="0"/>
                    </a:cubicBezTo>
                    <a:cubicBezTo>
                      <a:pt x="487" y="0"/>
                      <a:pt x="488" y="8"/>
                      <a:pt x="517" y="12"/>
                    </a:cubicBezTo>
                    <a:cubicBezTo>
                      <a:pt x="546" y="16"/>
                      <a:pt x="608" y="23"/>
                      <a:pt x="643" y="24"/>
                    </a:cubicBezTo>
                    <a:cubicBezTo>
                      <a:pt x="678" y="25"/>
                      <a:pt x="704" y="13"/>
                      <a:pt x="727" y="18"/>
                    </a:cubicBezTo>
                    <a:cubicBezTo>
                      <a:pt x="750" y="23"/>
                      <a:pt x="762" y="45"/>
                      <a:pt x="781" y="54"/>
                    </a:cubicBezTo>
                    <a:cubicBezTo>
                      <a:pt x="800" y="63"/>
                      <a:pt x="817" y="70"/>
                      <a:pt x="841" y="72"/>
                    </a:cubicBezTo>
                    <a:cubicBezTo>
                      <a:pt x="865" y="74"/>
                      <a:pt x="902" y="69"/>
                      <a:pt x="925" y="66"/>
                    </a:cubicBezTo>
                    <a:cubicBezTo>
                      <a:pt x="948" y="63"/>
                      <a:pt x="963" y="57"/>
                      <a:pt x="979" y="54"/>
                    </a:cubicBezTo>
                    <a:cubicBezTo>
                      <a:pt x="995" y="51"/>
                      <a:pt x="1005" y="49"/>
                      <a:pt x="1021" y="48"/>
                    </a:cubicBezTo>
                    <a:cubicBezTo>
                      <a:pt x="1037" y="47"/>
                      <a:pt x="1053" y="40"/>
                      <a:pt x="1075" y="48"/>
                    </a:cubicBezTo>
                    <a:cubicBezTo>
                      <a:pt x="1097" y="56"/>
                      <a:pt x="1132" y="88"/>
                      <a:pt x="1153" y="96"/>
                    </a:cubicBezTo>
                    <a:cubicBezTo>
                      <a:pt x="1174" y="104"/>
                      <a:pt x="1180" y="94"/>
                      <a:pt x="1201" y="96"/>
                    </a:cubicBezTo>
                    <a:cubicBezTo>
                      <a:pt x="1222" y="98"/>
                      <a:pt x="1255" y="95"/>
                      <a:pt x="1279" y="108"/>
                    </a:cubicBezTo>
                    <a:cubicBezTo>
                      <a:pt x="1303" y="121"/>
                      <a:pt x="1328" y="154"/>
                      <a:pt x="1345" y="174"/>
                    </a:cubicBezTo>
                    <a:cubicBezTo>
                      <a:pt x="1362" y="194"/>
                      <a:pt x="1375" y="212"/>
                      <a:pt x="1381" y="228"/>
                    </a:cubicBezTo>
                    <a:cubicBezTo>
                      <a:pt x="1387" y="244"/>
                      <a:pt x="1376" y="252"/>
                      <a:pt x="1381" y="270"/>
                    </a:cubicBezTo>
                    <a:cubicBezTo>
                      <a:pt x="1386" y="288"/>
                      <a:pt x="1405" y="313"/>
                      <a:pt x="1411" y="336"/>
                    </a:cubicBezTo>
                    <a:cubicBezTo>
                      <a:pt x="1417" y="359"/>
                      <a:pt x="1421" y="384"/>
                      <a:pt x="1417" y="408"/>
                    </a:cubicBezTo>
                    <a:cubicBezTo>
                      <a:pt x="1413" y="432"/>
                      <a:pt x="1393" y="457"/>
                      <a:pt x="1387" y="480"/>
                    </a:cubicBezTo>
                    <a:cubicBezTo>
                      <a:pt x="1381" y="503"/>
                      <a:pt x="1382" y="523"/>
                      <a:pt x="1381" y="546"/>
                    </a:cubicBezTo>
                    <a:cubicBezTo>
                      <a:pt x="1380" y="569"/>
                      <a:pt x="1377" y="596"/>
                      <a:pt x="1381" y="618"/>
                    </a:cubicBezTo>
                    <a:cubicBezTo>
                      <a:pt x="1385" y="640"/>
                      <a:pt x="1400" y="659"/>
                      <a:pt x="1405" y="678"/>
                    </a:cubicBezTo>
                    <a:cubicBezTo>
                      <a:pt x="1410" y="697"/>
                      <a:pt x="1410" y="715"/>
                      <a:pt x="1411" y="732"/>
                    </a:cubicBezTo>
                    <a:cubicBezTo>
                      <a:pt x="1412" y="749"/>
                      <a:pt x="1413" y="766"/>
                      <a:pt x="1411" y="780"/>
                    </a:cubicBezTo>
                    <a:cubicBezTo>
                      <a:pt x="1409" y="794"/>
                      <a:pt x="1407" y="797"/>
                      <a:pt x="1399" y="816"/>
                    </a:cubicBezTo>
                    <a:cubicBezTo>
                      <a:pt x="1391" y="835"/>
                      <a:pt x="1369" y="872"/>
                      <a:pt x="1363" y="894"/>
                    </a:cubicBezTo>
                    <a:cubicBezTo>
                      <a:pt x="1357" y="916"/>
                      <a:pt x="1363" y="933"/>
                      <a:pt x="1363" y="948"/>
                    </a:cubicBezTo>
                    <a:cubicBezTo>
                      <a:pt x="1363" y="963"/>
                      <a:pt x="1372" y="975"/>
                      <a:pt x="1363" y="984"/>
                    </a:cubicBezTo>
                    <a:cubicBezTo>
                      <a:pt x="1354" y="993"/>
                      <a:pt x="1327" y="1001"/>
                      <a:pt x="1309" y="1002"/>
                    </a:cubicBezTo>
                    <a:cubicBezTo>
                      <a:pt x="1291" y="1003"/>
                      <a:pt x="1276" y="992"/>
                      <a:pt x="1255" y="990"/>
                    </a:cubicBezTo>
                    <a:cubicBezTo>
                      <a:pt x="1234" y="988"/>
                      <a:pt x="1210" y="988"/>
                      <a:pt x="1183" y="990"/>
                    </a:cubicBezTo>
                    <a:cubicBezTo>
                      <a:pt x="1156" y="992"/>
                      <a:pt x="1120" y="1000"/>
                      <a:pt x="1093" y="1002"/>
                    </a:cubicBezTo>
                    <a:cubicBezTo>
                      <a:pt x="1066" y="1004"/>
                      <a:pt x="1044" y="998"/>
                      <a:pt x="1021" y="1002"/>
                    </a:cubicBezTo>
                    <a:cubicBezTo>
                      <a:pt x="998" y="1006"/>
                      <a:pt x="978" y="1016"/>
                      <a:pt x="955" y="1026"/>
                    </a:cubicBezTo>
                    <a:cubicBezTo>
                      <a:pt x="932" y="1036"/>
                      <a:pt x="907" y="1050"/>
                      <a:pt x="883" y="1062"/>
                    </a:cubicBezTo>
                    <a:cubicBezTo>
                      <a:pt x="859" y="1074"/>
                      <a:pt x="836" y="1088"/>
                      <a:pt x="811" y="1098"/>
                    </a:cubicBezTo>
                    <a:cubicBezTo>
                      <a:pt x="786" y="1108"/>
                      <a:pt x="763" y="1111"/>
                      <a:pt x="733" y="1122"/>
                    </a:cubicBezTo>
                    <a:cubicBezTo>
                      <a:pt x="703" y="1133"/>
                      <a:pt x="659" y="1153"/>
                      <a:pt x="631" y="1164"/>
                    </a:cubicBezTo>
                    <a:cubicBezTo>
                      <a:pt x="603" y="1175"/>
                      <a:pt x="590" y="1182"/>
                      <a:pt x="565" y="1188"/>
                    </a:cubicBezTo>
                    <a:cubicBezTo>
                      <a:pt x="540" y="1194"/>
                      <a:pt x="520" y="1195"/>
                      <a:pt x="481" y="1200"/>
                    </a:cubicBezTo>
                    <a:cubicBezTo>
                      <a:pt x="442" y="1205"/>
                      <a:pt x="365" y="1215"/>
                      <a:pt x="331" y="1218"/>
                    </a:cubicBezTo>
                    <a:cubicBezTo>
                      <a:pt x="297" y="1221"/>
                      <a:pt x="303" y="1219"/>
                      <a:pt x="277" y="1218"/>
                    </a:cubicBezTo>
                    <a:cubicBezTo>
                      <a:pt x="251" y="1217"/>
                      <a:pt x="208" y="1217"/>
                      <a:pt x="175" y="1212"/>
                    </a:cubicBezTo>
                    <a:cubicBezTo>
                      <a:pt x="142" y="1207"/>
                      <a:pt x="104" y="1194"/>
                      <a:pt x="79" y="1188"/>
                    </a:cubicBezTo>
                    <a:cubicBezTo>
                      <a:pt x="54" y="1182"/>
                      <a:pt x="37" y="1184"/>
                      <a:pt x="25" y="1176"/>
                    </a:cubicBezTo>
                    <a:cubicBezTo>
                      <a:pt x="13" y="1168"/>
                      <a:pt x="10" y="1152"/>
                      <a:pt x="7" y="1140"/>
                    </a:cubicBezTo>
                    <a:cubicBezTo>
                      <a:pt x="4" y="1128"/>
                      <a:pt x="8" y="1117"/>
                      <a:pt x="7" y="1104"/>
                    </a:cubicBezTo>
                    <a:cubicBezTo>
                      <a:pt x="6" y="1091"/>
                      <a:pt x="0" y="1067"/>
                      <a:pt x="1" y="1044"/>
                    </a:cubicBezTo>
                    <a:close/>
                  </a:path>
                </a:pathLst>
              </a:custGeom>
              <a:solidFill>
                <a:srgbClr val="FF95B8"/>
              </a:solidFill>
              <a:ln w="6350">
                <a:solidFill>
                  <a:srgbClr val="FF0000"/>
                </a:solidFill>
                <a:round/>
                <a:headEnd/>
                <a:tailEnd/>
              </a:ln>
            </p:spPr>
            <p:txBody>
              <a:bodyPr/>
              <a:lstStyle/>
              <a:p>
                <a:endParaRPr lang="fr-CH"/>
              </a:p>
            </p:txBody>
          </p:sp>
        </p:grpSp>
        <p:grpSp>
          <p:nvGrpSpPr>
            <p:cNvPr id="380937" name="Group 4"/>
            <p:cNvGrpSpPr>
              <a:grpSpLocks/>
            </p:cNvGrpSpPr>
            <p:nvPr/>
          </p:nvGrpSpPr>
          <p:grpSpPr bwMode="auto">
            <a:xfrm>
              <a:off x="27" y="32"/>
              <a:ext cx="5166" cy="4276"/>
              <a:chOff x="27" y="32"/>
              <a:chExt cx="5166" cy="4276"/>
            </a:xfrm>
          </p:grpSpPr>
          <p:grpSp>
            <p:nvGrpSpPr>
              <p:cNvPr id="382173" name="Group 5"/>
              <p:cNvGrpSpPr>
                <a:grpSpLocks/>
              </p:cNvGrpSpPr>
              <p:nvPr/>
            </p:nvGrpSpPr>
            <p:grpSpPr bwMode="auto">
              <a:xfrm>
                <a:off x="27" y="32"/>
                <a:ext cx="5166" cy="4276"/>
                <a:chOff x="27" y="32"/>
                <a:chExt cx="5166" cy="4276"/>
              </a:xfrm>
            </p:grpSpPr>
            <p:grpSp>
              <p:nvGrpSpPr>
                <p:cNvPr id="382175" name="Group 6"/>
                <p:cNvGrpSpPr>
                  <a:grpSpLocks/>
                </p:cNvGrpSpPr>
                <p:nvPr/>
              </p:nvGrpSpPr>
              <p:grpSpPr bwMode="auto">
                <a:xfrm>
                  <a:off x="27" y="32"/>
                  <a:ext cx="5166" cy="4276"/>
                  <a:chOff x="27" y="32"/>
                  <a:chExt cx="5166" cy="4276"/>
                </a:xfrm>
              </p:grpSpPr>
              <p:grpSp>
                <p:nvGrpSpPr>
                  <p:cNvPr id="382177" name="Group 7"/>
                  <p:cNvGrpSpPr>
                    <a:grpSpLocks/>
                  </p:cNvGrpSpPr>
                  <p:nvPr/>
                </p:nvGrpSpPr>
                <p:grpSpPr bwMode="auto">
                  <a:xfrm>
                    <a:off x="27" y="32"/>
                    <a:ext cx="5166" cy="4276"/>
                    <a:chOff x="27" y="32"/>
                    <a:chExt cx="5166" cy="4276"/>
                  </a:xfrm>
                </p:grpSpPr>
                <p:grpSp>
                  <p:nvGrpSpPr>
                    <p:cNvPr id="382180" name="Group 8"/>
                    <p:cNvGrpSpPr>
                      <a:grpSpLocks/>
                    </p:cNvGrpSpPr>
                    <p:nvPr/>
                  </p:nvGrpSpPr>
                  <p:grpSpPr bwMode="auto">
                    <a:xfrm>
                      <a:off x="27" y="32"/>
                      <a:ext cx="5166" cy="4276"/>
                      <a:chOff x="27" y="32"/>
                      <a:chExt cx="5166" cy="4276"/>
                    </a:xfrm>
                  </p:grpSpPr>
                  <p:grpSp>
                    <p:nvGrpSpPr>
                      <p:cNvPr id="382184" name="Group 9"/>
                      <p:cNvGrpSpPr>
                        <a:grpSpLocks/>
                      </p:cNvGrpSpPr>
                      <p:nvPr/>
                    </p:nvGrpSpPr>
                    <p:grpSpPr bwMode="auto">
                      <a:xfrm>
                        <a:off x="27" y="32"/>
                        <a:ext cx="5166" cy="4276"/>
                        <a:chOff x="27" y="32"/>
                        <a:chExt cx="5166" cy="4276"/>
                      </a:xfrm>
                    </p:grpSpPr>
                    <p:grpSp>
                      <p:nvGrpSpPr>
                        <p:cNvPr id="382190" name="Group 10"/>
                        <p:cNvGrpSpPr>
                          <a:grpSpLocks/>
                        </p:cNvGrpSpPr>
                        <p:nvPr/>
                      </p:nvGrpSpPr>
                      <p:grpSpPr bwMode="auto">
                        <a:xfrm>
                          <a:off x="2626" y="2498"/>
                          <a:ext cx="2384" cy="1810"/>
                          <a:chOff x="2626" y="2498"/>
                          <a:chExt cx="2384" cy="1810"/>
                        </a:xfrm>
                      </p:grpSpPr>
                      <p:grpSp>
                        <p:nvGrpSpPr>
                          <p:cNvPr id="382224" name="Group 11"/>
                          <p:cNvGrpSpPr>
                            <a:grpSpLocks/>
                          </p:cNvGrpSpPr>
                          <p:nvPr/>
                        </p:nvGrpSpPr>
                        <p:grpSpPr bwMode="auto">
                          <a:xfrm>
                            <a:off x="2626" y="2797"/>
                            <a:ext cx="2384" cy="1511"/>
                            <a:chOff x="2626" y="2797"/>
                            <a:chExt cx="2384" cy="1511"/>
                          </a:xfrm>
                        </p:grpSpPr>
                        <p:sp>
                          <p:nvSpPr>
                            <p:cNvPr id="382230" name="Freeform 12"/>
                            <p:cNvSpPr>
                              <a:spLocks/>
                            </p:cNvSpPr>
                            <p:nvPr/>
                          </p:nvSpPr>
                          <p:spPr bwMode="auto">
                            <a:xfrm>
                              <a:off x="2626" y="2978"/>
                              <a:ext cx="2384" cy="1330"/>
                            </a:xfrm>
                            <a:custGeom>
                              <a:avLst/>
                              <a:gdLst>
                                <a:gd name="T0" fmla="*/ 2 w 2384"/>
                                <a:gd name="T1" fmla="*/ 1330 h 1330"/>
                                <a:gd name="T2" fmla="*/ 2 w 2384"/>
                                <a:gd name="T3" fmla="*/ 1252 h 1330"/>
                                <a:gd name="T4" fmla="*/ 14 w 2384"/>
                                <a:gd name="T5" fmla="*/ 1168 h 1330"/>
                                <a:gd name="T6" fmla="*/ 38 w 2384"/>
                                <a:gd name="T7" fmla="*/ 1096 h 1330"/>
                                <a:gd name="T8" fmla="*/ 62 w 2384"/>
                                <a:gd name="T9" fmla="*/ 1054 h 1330"/>
                                <a:gd name="T10" fmla="*/ 140 w 2384"/>
                                <a:gd name="T11" fmla="*/ 982 h 1330"/>
                                <a:gd name="T12" fmla="*/ 164 w 2384"/>
                                <a:gd name="T13" fmla="*/ 910 h 1330"/>
                                <a:gd name="T14" fmla="*/ 170 w 2384"/>
                                <a:gd name="T15" fmla="*/ 808 h 1330"/>
                                <a:gd name="T16" fmla="*/ 200 w 2384"/>
                                <a:gd name="T17" fmla="*/ 754 h 1330"/>
                                <a:gd name="T18" fmla="*/ 206 w 2384"/>
                                <a:gd name="T19" fmla="*/ 694 h 1330"/>
                                <a:gd name="T20" fmla="*/ 242 w 2384"/>
                                <a:gd name="T21" fmla="*/ 616 h 1330"/>
                                <a:gd name="T22" fmla="*/ 290 w 2384"/>
                                <a:gd name="T23" fmla="*/ 580 h 1330"/>
                                <a:gd name="T24" fmla="*/ 332 w 2384"/>
                                <a:gd name="T25" fmla="*/ 568 h 1330"/>
                                <a:gd name="T26" fmla="*/ 392 w 2384"/>
                                <a:gd name="T27" fmla="*/ 520 h 1330"/>
                                <a:gd name="T28" fmla="*/ 434 w 2384"/>
                                <a:gd name="T29" fmla="*/ 472 h 1330"/>
                                <a:gd name="T30" fmla="*/ 458 w 2384"/>
                                <a:gd name="T31" fmla="*/ 424 h 1330"/>
                                <a:gd name="T32" fmla="*/ 518 w 2384"/>
                                <a:gd name="T33" fmla="*/ 382 h 1330"/>
                                <a:gd name="T34" fmla="*/ 572 w 2384"/>
                                <a:gd name="T35" fmla="*/ 364 h 1330"/>
                                <a:gd name="T36" fmla="*/ 644 w 2384"/>
                                <a:gd name="T37" fmla="*/ 316 h 1330"/>
                                <a:gd name="T38" fmla="*/ 680 w 2384"/>
                                <a:gd name="T39" fmla="*/ 280 h 1330"/>
                                <a:gd name="T40" fmla="*/ 728 w 2384"/>
                                <a:gd name="T41" fmla="*/ 244 h 1330"/>
                                <a:gd name="T42" fmla="*/ 764 w 2384"/>
                                <a:gd name="T43" fmla="*/ 202 h 1330"/>
                                <a:gd name="T44" fmla="*/ 878 w 2384"/>
                                <a:gd name="T45" fmla="*/ 124 h 1330"/>
                                <a:gd name="T46" fmla="*/ 932 w 2384"/>
                                <a:gd name="T47" fmla="*/ 88 h 1330"/>
                                <a:gd name="T48" fmla="*/ 992 w 2384"/>
                                <a:gd name="T49" fmla="*/ 82 h 1330"/>
                                <a:gd name="T50" fmla="*/ 1064 w 2384"/>
                                <a:gd name="T51" fmla="*/ 94 h 1330"/>
                                <a:gd name="T52" fmla="*/ 1112 w 2384"/>
                                <a:gd name="T53" fmla="*/ 70 h 1330"/>
                                <a:gd name="T54" fmla="*/ 1172 w 2384"/>
                                <a:gd name="T55" fmla="*/ 22 h 1330"/>
                                <a:gd name="T56" fmla="*/ 1226 w 2384"/>
                                <a:gd name="T57" fmla="*/ 10 h 1330"/>
                                <a:gd name="T58" fmla="*/ 1286 w 2384"/>
                                <a:gd name="T59" fmla="*/ 4 h 1330"/>
                                <a:gd name="T60" fmla="*/ 1364 w 2384"/>
                                <a:gd name="T61" fmla="*/ 4 h 1330"/>
                                <a:gd name="T62" fmla="*/ 1424 w 2384"/>
                                <a:gd name="T63" fmla="*/ 28 h 1330"/>
                                <a:gd name="T64" fmla="*/ 1508 w 2384"/>
                                <a:gd name="T65" fmla="*/ 88 h 1330"/>
                                <a:gd name="T66" fmla="*/ 1592 w 2384"/>
                                <a:gd name="T67" fmla="*/ 124 h 1330"/>
                                <a:gd name="T68" fmla="*/ 1664 w 2384"/>
                                <a:gd name="T69" fmla="*/ 166 h 1330"/>
                                <a:gd name="T70" fmla="*/ 1736 w 2384"/>
                                <a:gd name="T71" fmla="*/ 196 h 1330"/>
                                <a:gd name="T72" fmla="*/ 1802 w 2384"/>
                                <a:gd name="T73" fmla="*/ 220 h 1330"/>
                                <a:gd name="T74" fmla="*/ 1856 w 2384"/>
                                <a:gd name="T75" fmla="*/ 232 h 1330"/>
                                <a:gd name="T76" fmla="*/ 1958 w 2384"/>
                                <a:gd name="T77" fmla="*/ 244 h 1330"/>
                                <a:gd name="T78" fmla="*/ 2018 w 2384"/>
                                <a:gd name="T79" fmla="*/ 244 h 1330"/>
                                <a:gd name="T80" fmla="*/ 2078 w 2384"/>
                                <a:gd name="T81" fmla="*/ 256 h 1330"/>
                                <a:gd name="T82" fmla="*/ 2138 w 2384"/>
                                <a:gd name="T83" fmla="*/ 256 h 1330"/>
                                <a:gd name="T84" fmla="*/ 2198 w 2384"/>
                                <a:gd name="T85" fmla="*/ 256 h 1330"/>
                                <a:gd name="T86" fmla="*/ 2384 w 2384"/>
                                <a:gd name="T87" fmla="*/ 238 h 13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4"/>
                                <a:gd name="T133" fmla="*/ 0 h 1330"/>
                                <a:gd name="T134" fmla="*/ 2384 w 2384"/>
                                <a:gd name="T135" fmla="*/ 1330 h 13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4" h="1330">
                                  <a:moveTo>
                                    <a:pt x="2" y="1330"/>
                                  </a:moveTo>
                                  <a:cubicBezTo>
                                    <a:pt x="1" y="1304"/>
                                    <a:pt x="0" y="1279"/>
                                    <a:pt x="2" y="1252"/>
                                  </a:cubicBezTo>
                                  <a:cubicBezTo>
                                    <a:pt x="4" y="1225"/>
                                    <a:pt x="8" y="1194"/>
                                    <a:pt x="14" y="1168"/>
                                  </a:cubicBezTo>
                                  <a:cubicBezTo>
                                    <a:pt x="20" y="1142"/>
                                    <a:pt x="30" y="1115"/>
                                    <a:pt x="38" y="1096"/>
                                  </a:cubicBezTo>
                                  <a:cubicBezTo>
                                    <a:pt x="46" y="1077"/>
                                    <a:pt x="45" y="1073"/>
                                    <a:pt x="62" y="1054"/>
                                  </a:cubicBezTo>
                                  <a:cubicBezTo>
                                    <a:pt x="79" y="1035"/>
                                    <a:pt x="123" y="1006"/>
                                    <a:pt x="140" y="982"/>
                                  </a:cubicBezTo>
                                  <a:cubicBezTo>
                                    <a:pt x="157" y="958"/>
                                    <a:pt x="159" y="939"/>
                                    <a:pt x="164" y="910"/>
                                  </a:cubicBezTo>
                                  <a:cubicBezTo>
                                    <a:pt x="169" y="881"/>
                                    <a:pt x="164" y="834"/>
                                    <a:pt x="170" y="808"/>
                                  </a:cubicBezTo>
                                  <a:cubicBezTo>
                                    <a:pt x="176" y="782"/>
                                    <a:pt x="194" y="773"/>
                                    <a:pt x="200" y="754"/>
                                  </a:cubicBezTo>
                                  <a:cubicBezTo>
                                    <a:pt x="206" y="735"/>
                                    <a:pt x="199" y="717"/>
                                    <a:pt x="206" y="694"/>
                                  </a:cubicBezTo>
                                  <a:cubicBezTo>
                                    <a:pt x="213" y="671"/>
                                    <a:pt x="228" y="635"/>
                                    <a:pt x="242" y="616"/>
                                  </a:cubicBezTo>
                                  <a:cubicBezTo>
                                    <a:pt x="256" y="597"/>
                                    <a:pt x="275" y="588"/>
                                    <a:pt x="290" y="580"/>
                                  </a:cubicBezTo>
                                  <a:cubicBezTo>
                                    <a:pt x="305" y="572"/>
                                    <a:pt x="315" y="578"/>
                                    <a:pt x="332" y="568"/>
                                  </a:cubicBezTo>
                                  <a:cubicBezTo>
                                    <a:pt x="349" y="558"/>
                                    <a:pt x="375" y="536"/>
                                    <a:pt x="392" y="520"/>
                                  </a:cubicBezTo>
                                  <a:cubicBezTo>
                                    <a:pt x="409" y="504"/>
                                    <a:pt x="423" y="488"/>
                                    <a:pt x="434" y="472"/>
                                  </a:cubicBezTo>
                                  <a:cubicBezTo>
                                    <a:pt x="445" y="456"/>
                                    <a:pt x="444" y="439"/>
                                    <a:pt x="458" y="424"/>
                                  </a:cubicBezTo>
                                  <a:cubicBezTo>
                                    <a:pt x="472" y="409"/>
                                    <a:pt x="499" y="392"/>
                                    <a:pt x="518" y="382"/>
                                  </a:cubicBezTo>
                                  <a:cubicBezTo>
                                    <a:pt x="537" y="372"/>
                                    <a:pt x="551" y="375"/>
                                    <a:pt x="572" y="364"/>
                                  </a:cubicBezTo>
                                  <a:cubicBezTo>
                                    <a:pt x="593" y="353"/>
                                    <a:pt x="626" y="330"/>
                                    <a:pt x="644" y="316"/>
                                  </a:cubicBezTo>
                                  <a:cubicBezTo>
                                    <a:pt x="662" y="302"/>
                                    <a:pt x="666" y="292"/>
                                    <a:pt x="680" y="280"/>
                                  </a:cubicBezTo>
                                  <a:cubicBezTo>
                                    <a:pt x="694" y="268"/>
                                    <a:pt x="714" y="257"/>
                                    <a:pt x="728" y="244"/>
                                  </a:cubicBezTo>
                                  <a:cubicBezTo>
                                    <a:pt x="742" y="231"/>
                                    <a:pt x="739" y="222"/>
                                    <a:pt x="764" y="202"/>
                                  </a:cubicBezTo>
                                  <a:cubicBezTo>
                                    <a:pt x="789" y="182"/>
                                    <a:pt x="850" y="143"/>
                                    <a:pt x="878" y="124"/>
                                  </a:cubicBezTo>
                                  <a:cubicBezTo>
                                    <a:pt x="906" y="105"/>
                                    <a:pt x="913" y="95"/>
                                    <a:pt x="932" y="88"/>
                                  </a:cubicBezTo>
                                  <a:cubicBezTo>
                                    <a:pt x="951" y="81"/>
                                    <a:pt x="970" y="81"/>
                                    <a:pt x="992" y="82"/>
                                  </a:cubicBezTo>
                                  <a:cubicBezTo>
                                    <a:pt x="1014" y="83"/>
                                    <a:pt x="1044" y="96"/>
                                    <a:pt x="1064" y="94"/>
                                  </a:cubicBezTo>
                                  <a:cubicBezTo>
                                    <a:pt x="1084" y="92"/>
                                    <a:pt x="1094" y="82"/>
                                    <a:pt x="1112" y="70"/>
                                  </a:cubicBezTo>
                                  <a:cubicBezTo>
                                    <a:pt x="1130" y="58"/>
                                    <a:pt x="1153" y="32"/>
                                    <a:pt x="1172" y="22"/>
                                  </a:cubicBezTo>
                                  <a:cubicBezTo>
                                    <a:pt x="1191" y="12"/>
                                    <a:pt x="1207" y="13"/>
                                    <a:pt x="1226" y="10"/>
                                  </a:cubicBezTo>
                                  <a:cubicBezTo>
                                    <a:pt x="1245" y="7"/>
                                    <a:pt x="1263" y="5"/>
                                    <a:pt x="1286" y="4"/>
                                  </a:cubicBezTo>
                                  <a:cubicBezTo>
                                    <a:pt x="1309" y="3"/>
                                    <a:pt x="1341" y="0"/>
                                    <a:pt x="1364" y="4"/>
                                  </a:cubicBezTo>
                                  <a:cubicBezTo>
                                    <a:pt x="1387" y="8"/>
                                    <a:pt x="1400" y="14"/>
                                    <a:pt x="1424" y="28"/>
                                  </a:cubicBezTo>
                                  <a:cubicBezTo>
                                    <a:pt x="1448" y="42"/>
                                    <a:pt x="1480" y="72"/>
                                    <a:pt x="1508" y="88"/>
                                  </a:cubicBezTo>
                                  <a:cubicBezTo>
                                    <a:pt x="1536" y="104"/>
                                    <a:pt x="1566" y="111"/>
                                    <a:pt x="1592" y="124"/>
                                  </a:cubicBezTo>
                                  <a:cubicBezTo>
                                    <a:pt x="1618" y="137"/>
                                    <a:pt x="1640" y="154"/>
                                    <a:pt x="1664" y="166"/>
                                  </a:cubicBezTo>
                                  <a:cubicBezTo>
                                    <a:pt x="1688" y="178"/>
                                    <a:pt x="1713" y="187"/>
                                    <a:pt x="1736" y="196"/>
                                  </a:cubicBezTo>
                                  <a:cubicBezTo>
                                    <a:pt x="1759" y="205"/>
                                    <a:pt x="1782" y="214"/>
                                    <a:pt x="1802" y="220"/>
                                  </a:cubicBezTo>
                                  <a:cubicBezTo>
                                    <a:pt x="1822" y="226"/>
                                    <a:pt x="1830" y="228"/>
                                    <a:pt x="1856" y="232"/>
                                  </a:cubicBezTo>
                                  <a:cubicBezTo>
                                    <a:pt x="1882" y="236"/>
                                    <a:pt x="1931" y="242"/>
                                    <a:pt x="1958" y="244"/>
                                  </a:cubicBezTo>
                                  <a:cubicBezTo>
                                    <a:pt x="1985" y="246"/>
                                    <a:pt x="1998" y="242"/>
                                    <a:pt x="2018" y="244"/>
                                  </a:cubicBezTo>
                                  <a:cubicBezTo>
                                    <a:pt x="2038" y="246"/>
                                    <a:pt x="2058" y="254"/>
                                    <a:pt x="2078" y="256"/>
                                  </a:cubicBezTo>
                                  <a:cubicBezTo>
                                    <a:pt x="2098" y="258"/>
                                    <a:pt x="2118" y="256"/>
                                    <a:pt x="2138" y="256"/>
                                  </a:cubicBezTo>
                                  <a:cubicBezTo>
                                    <a:pt x="2158" y="256"/>
                                    <a:pt x="2157" y="259"/>
                                    <a:pt x="2198" y="256"/>
                                  </a:cubicBezTo>
                                  <a:cubicBezTo>
                                    <a:pt x="2239" y="253"/>
                                    <a:pt x="2311" y="245"/>
                                    <a:pt x="2384" y="238"/>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31" name="Freeform 13"/>
                            <p:cNvSpPr>
                              <a:spLocks/>
                            </p:cNvSpPr>
                            <p:nvPr/>
                          </p:nvSpPr>
                          <p:spPr bwMode="auto">
                            <a:xfrm>
                              <a:off x="3474" y="3072"/>
                              <a:ext cx="201" cy="252"/>
                            </a:xfrm>
                            <a:custGeom>
                              <a:avLst/>
                              <a:gdLst>
                                <a:gd name="T0" fmla="*/ 0 w 201"/>
                                <a:gd name="T1" fmla="*/ 252 h 252"/>
                                <a:gd name="T2" fmla="*/ 33 w 201"/>
                                <a:gd name="T3" fmla="*/ 231 h 252"/>
                                <a:gd name="T4" fmla="*/ 42 w 201"/>
                                <a:gd name="T5" fmla="*/ 204 h 252"/>
                                <a:gd name="T6" fmla="*/ 51 w 201"/>
                                <a:gd name="T7" fmla="*/ 168 h 252"/>
                                <a:gd name="T8" fmla="*/ 75 w 201"/>
                                <a:gd name="T9" fmla="*/ 144 h 252"/>
                                <a:gd name="T10" fmla="*/ 99 w 201"/>
                                <a:gd name="T11" fmla="*/ 96 h 252"/>
                                <a:gd name="T12" fmla="*/ 120 w 201"/>
                                <a:gd name="T13" fmla="*/ 36 h 252"/>
                                <a:gd name="T14" fmla="*/ 150 w 201"/>
                                <a:gd name="T15" fmla="*/ 21 h 252"/>
                                <a:gd name="T16" fmla="*/ 171 w 201"/>
                                <a:gd name="T17" fmla="*/ 15 h 252"/>
                                <a:gd name="T18" fmla="*/ 201 w 201"/>
                                <a:gd name="T19" fmla="*/ 0 h 2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252"/>
                                <a:gd name="T32" fmla="*/ 201 w 201"/>
                                <a:gd name="T33" fmla="*/ 252 h 2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252">
                                  <a:moveTo>
                                    <a:pt x="0" y="252"/>
                                  </a:moveTo>
                                  <a:cubicBezTo>
                                    <a:pt x="13" y="245"/>
                                    <a:pt x="26" y="239"/>
                                    <a:pt x="33" y="231"/>
                                  </a:cubicBezTo>
                                  <a:cubicBezTo>
                                    <a:pt x="40" y="223"/>
                                    <a:pt x="39" y="214"/>
                                    <a:pt x="42" y="204"/>
                                  </a:cubicBezTo>
                                  <a:cubicBezTo>
                                    <a:pt x="45" y="194"/>
                                    <a:pt x="46" y="178"/>
                                    <a:pt x="51" y="168"/>
                                  </a:cubicBezTo>
                                  <a:cubicBezTo>
                                    <a:pt x="56" y="158"/>
                                    <a:pt x="67" y="156"/>
                                    <a:pt x="75" y="144"/>
                                  </a:cubicBezTo>
                                  <a:cubicBezTo>
                                    <a:pt x="83" y="132"/>
                                    <a:pt x="92" y="114"/>
                                    <a:pt x="99" y="96"/>
                                  </a:cubicBezTo>
                                  <a:cubicBezTo>
                                    <a:pt x="106" y="78"/>
                                    <a:pt x="112" y="48"/>
                                    <a:pt x="120" y="36"/>
                                  </a:cubicBezTo>
                                  <a:cubicBezTo>
                                    <a:pt x="128" y="24"/>
                                    <a:pt x="142" y="24"/>
                                    <a:pt x="150" y="21"/>
                                  </a:cubicBezTo>
                                  <a:cubicBezTo>
                                    <a:pt x="158" y="18"/>
                                    <a:pt x="163" y="18"/>
                                    <a:pt x="171" y="15"/>
                                  </a:cubicBezTo>
                                  <a:cubicBezTo>
                                    <a:pt x="179" y="12"/>
                                    <a:pt x="195" y="3"/>
                                    <a:pt x="201"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32" name="Freeform 14"/>
                            <p:cNvSpPr>
                              <a:spLocks/>
                            </p:cNvSpPr>
                            <p:nvPr/>
                          </p:nvSpPr>
                          <p:spPr bwMode="auto">
                            <a:xfrm>
                              <a:off x="3092" y="3345"/>
                              <a:ext cx="100" cy="438"/>
                            </a:xfrm>
                            <a:custGeom>
                              <a:avLst/>
                              <a:gdLst>
                                <a:gd name="T0" fmla="*/ 13 w 100"/>
                                <a:gd name="T1" fmla="*/ 438 h 438"/>
                                <a:gd name="T2" fmla="*/ 1 w 100"/>
                                <a:gd name="T3" fmla="*/ 387 h 438"/>
                                <a:gd name="T4" fmla="*/ 19 w 100"/>
                                <a:gd name="T5" fmla="*/ 342 h 438"/>
                                <a:gd name="T6" fmla="*/ 31 w 100"/>
                                <a:gd name="T7" fmla="*/ 297 h 438"/>
                                <a:gd name="T8" fmla="*/ 19 w 100"/>
                                <a:gd name="T9" fmla="*/ 243 h 438"/>
                                <a:gd name="T10" fmla="*/ 10 w 100"/>
                                <a:gd name="T11" fmla="*/ 180 h 438"/>
                                <a:gd name="T12" fmla="*/ 16 w 100"/>
                                <a:gd name="T13" fmla="*/ 120 h 438"/>
                                <a:gd name="T14" fmla="*/ 37 w 100"/>
                                <a:gd name="T15" fmla="*/ 81 h 438"/>
                                <a:gd name="T16" fmla="*/ 70 w 100"/>
                                <a:gd name="T17" fmla="*/ 45 h 438"/>
                                <a:gd name="T18" fmla="*/ 88 w 100"/>
                                <a:gd name="T19" fmla="*/ 15 h 438"/>
                                <a:gd name="T20" fmla="*/ 100 w 100"/>
                                <a:gd name="T21" fmla="*/ 0 h 4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
                                <a:gd name="T34" fmla="*/ 0 h 438"/>
                                <a:gd name="T35" fmla="*/ 100 w 100"/>
                                <a:gd name="T36" fmla="*/ 438 h 4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0" h="438">
                                  <a:moveTo>
                                    <a:pt x="13" y="438"/>
                                  </a:moveTo>
                                  <a:cubicBezTo>
                                    <a:pt x="6" y="420"/>
                                    <a:pt x="0" y="403"/>
                                    <a:pt x="1" y="387"/>
                                  </a:cubicBezTo>
                                  <a:cubicBezTo>
                                    <a:pt x="2" y="371"/>
                                    <a:pt x="14" y="357"/>
                                    <a:pt x="19" y="342"/>
                                  </a:cubicBezTo>
                                  <a:cubicBezTo>
                                    <a:pt x="24" y="327"/>
                                    <a:pt x="31" y="313"/>
                                    <a:pt x="31" y="297"/>
                                  </a:cubicBezTo>
                                  <a:cubicBezTo>
                                    <a:pt x="31" y="281"/>
                                    <a:pt x="22" y="262"/>
                                    <a:pt x="19" y="243"/>
                                  </a:cubicBezTo>
                                  <a:cubicBezTo>
                                    <a:pt x="16" y="224"/>
                                    <a:pt x="10" y="200"/>
                                    <a:pt x="10" y="180"/>
                                  </a:cubicBezTo>
                                  <a:cubicBezTo>
                                    <a:pt x="10" y="160"/>
                                    <a:pt x="12" y="136"/>
                                    <a:pt x="16" y="120"/>
                                  </a:cubicBezTo>
                                  <a:cubicBezTo>
                                    <a:pt x="20" y="104"/>
                                    <a:pt x="28" y="93"/>
                                    <a:pt x="37" y="81"/>
                                  </a:cubicBezTo>
                                  <a:cubicBezTo>
                                    <a:pt x="46" y="69"/>
                                    <a:pt x="62" y="56"/>
                                    <a:pt x="70" y="45"/>
                                  </a:cubicBezTo>
                                  <a:cubicBezTo>
                                    <a:pt x="78" y="34"/>
                                    <a:pt x="83" y="23"/>
                                    <a:pt x="88" y="15"/>
                                  </a:cubicBezTo>
                                  <a:cubicBezTo>
                                    <a:pt x="93" y="7"/>
                                    <a:pt x="96" y="3"/>
                                    <a:pt x="100"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33" name="Freeform 15"/>
                            <p:cNvSpPr>
                              <a:spLocks/>
                            </p:cNvSpPr>
                            <p:nvPr/>
                          </p:nvSpPr>
                          <p:spPr bwMode="auto">
                            <a:xfrm>
                              <a:off x="3954" y="3123"/>
                              <a:ext cx="300" cy="45"/>
                            </a:xfrm>
                            <a:custGeom>
                              <a:avLst/>
                              <a:gdLst>
                                <a:gd name="T0" fmla="*/ 0 w 300"/>
                                <a:gd name="T1" fmla="*/ 45 h 45"/>
                                <a:gd name="T2" fmla="*/ 39 w 300"/>
                                <a:gd name="T3" fmla="*/ 39 h 45"/>
                                <a:gd name="T4" fmla="*/ 81 w 300"/>
                                <a:gd name="T5" fmla="*/ 12 h 45"/>
                                <a:gd name="T6" fmla="*/ 114 w 300"/>
                                <a:gd name="T7" fmla="*/ 3 h 45"/>
                                <a:gd name="T8" fmla="*/ 156 w 300"/>
                                <a:gd name="T9" fmla="*/ 0 h 45"/>
                                <a:gd name="T10" fmla="*/ 201 w 300"/>
                                <a:gd name="T11" fmla="*/ 0 h 45"/>
                                <a:gd name="T12" fmla="*/ 249 w 300"/>
                                <a:gd name="T13" fmla="*/ 3 h 45"/>
                                <a:gd name="T14" fmla="*/ 300 w 300"/>
                                <a:gd name="T15" fmla="*/ 6 h 45"/>
                                <a:gd name="T16" fmla="*/ 0 60000 65536"/>
                                <a:gd name="T17" fmla="*/ 0 60000 65536"/>
                                <a:gd name="T18" fmla="*/ 0 60000 65536"/>
                                <a:gd name="T19" fmla="*/ 0 60000 65536"/>
                                <a:gd name="T20" fmla="*/ 0 60000 65536"/>
                                <a:gd name="T21" fmla="*/ 0 60000 65536"/>
                                <a:gd name="T22" fmla="*/ 0 60000 65536"/>
                                <a:gd name="T23" fmla="*/ 0 60000 65536"/>
                                <a:gd name="T24" fmla="*/ 0 w 300"/>
                                <a:gd name="T25" fmla="*/ 0 h 45"/>
                                <a:gd name="T26" fmla="*/ 300 w 300"/>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 h="45">
                                  <a:moveTo>
                                    <a:pt x="0" y="45"/>
                                  </a:moveTo>
                                  <a:cubicBezTo>
                                    <a:pt x="13" y="44"/>
                                    <a:pt x="26" y="44"/>
                                    <a:pt x="39" y="39"/>
                                  </a:cubicBezTo>
                                  <a:cubicBezTo>
                                    <a:pt x="52" y="34"/>
                                    <a:pt x="68" y="18"/>
                                    <a:pt x="81" y="12"/>
                                  </a:cubicBezTo>
                                  <a:cubicBezTo>
                                    <a:pt x="94" y="6"/>
                                    <a:pt x="102" y="5"/>
                                    <a:pt x="114" y="3"/>
                                  </a:cubicBezTo>
                                  <a:cubicBezTo>
                                    <a:pt x="126" y="1"/>
                                    <a:pt x="142" y="0"/>
                                    <a:pt x="156" y="0"/>
                                  </a:cubicBezTo>
                                  <a:cubicBezTo>
                                    <a:pt x="170" y="0"/>
                                    <a:pt x="186" y="0"/>
                                    <a:pt x="201" y="0"/>
                                  </a:cubicBezTo>
                                  <a:cubicBezTo>
                                    <a:pt x="216" y="0"/>
                                    <a:pt x="233" y="2"/>
                                    <a:pt x="249" y="3"/>
                                  </a:cubicBezTo>
                                  <a:cubicBezTo>
                                    <a:pt x="265" y="4"/>
                                    <a:pt x="290" y="6"/>
                                    <a:pt x="300" y="6"/>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34" name="Freeform 16"/>
                            <p:cNvSpPr>
                              <a:spLocks/>
                            </p:cNvSpPr>
                            <p:nvPr/>
                          </p:nvSpPr>
                          <p:spPr bwMode="auto">
                            <a:xfrm>
                              <a:off x="3414" y="3210"/>
                              <a:ext cx="1068" cy="594"/>
                            </a:xfrm>
                            <a:custGeom>
                              <a:avLst/>
                              <a:gdLst>
                                <a:gd name="T0" fmla="*/ 0 w 1068"/>
                                <a:gd name="T1" fmla="*/ 594 h 594"/>
                                <a:gd name="T2" fmla="*/ 54 w 1068"/>
                                <a:gd name="T3" fmla="*/ 561 h 594"/>
                                <a:gd name="T4" fmla="*/ 87 w 1068"/>
                                <a:gd name="T5" fmla="*/ 516 h 594"/>
                                <a:gd name="T6" fmla="*/ 129 w 1068"/>
                                <a:gd name="T7" fmla="*/ 474 h 594"/>
                                <a:gd name="T8" fmla="*/ 180 w 1068"/>
                                <a:gd name="T9" fmla="*/ 423 h 594"/>
                                <a:gd name="T10" fmla="*/ 249 w 1068"/>
                                <a:gd name="T11" fmla="*/ 399 h 594"/>
                                <a:gd name="T12" fmla="*/ 324 w 1068"/>
                                <a:gd name="T13" fmla="*/ 396 h 594"/>
                                <a:gd name="T14" fmla="*/ 408 w 1068"/>
                                <a:gd name="T15" fmla="*/ 387 h 594"/>
                                <a:gd name="T16" fmla="*/ 495 w 1068"/>
                                <a:gd name="T17" fmla="*/ 345 h 594"/>
                                <a:gd name="T18" fmla="*/ 534 w 1068"/>
                                <a:gd name="T19" fmla="*/ 300 h 594"/>
                                <a:gd name="T20" fmla="*/ 594 w 1068"/>
                                <a:gd name="T21" fmla="*/ 249 h 594"/>
                                <a:gd name="T22" fmla="*/ 666 w 1068"/>
                                <a:gd name="T23" fmla="*/ 210 h 594"/>
                                <a:gd name="T24" fmla="*/ 732 w 1068"/>
                                <a:gd name="T25" fmla="*/ 186 h 594"/>
                                <a:gd name="T26" fmla="*/ 783 w 1068"/>
                                <a:gd name="T27" fmla="*/ 177 h 594"/>
                                <a:gd name="T28" fmla="*/ 858 w 1068"/>
                                <a:gd name="T29" fmla="*/ 117 h 594"/>
                                <a:gd name="T30" fmla="*/ 897 w 1068"/>
                                <a:gd name="T31" fmla="*/ 72 h 594"/>
                                <a:gd name="T32" fmla="*/ 957 w 1068"/>
                                <a:gd name="T33" fmla="*/ 45 h 594"/>
                                <a:gd name="T34" fmla="*/ 1029 w 1068"/>
                                <a:gd name="T35" fmla="*/ 9 h 594"/>
                                <a:gd name="T36" fmla="*/ 1068 w 1068"/>
                                <a:gd name="T37" fmla="*/ 0 h 5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68"/>
                                <a:gd name="T58" fmla="*/ 0 h 594"/>
                                <a:gd name="T59" fmla="*/ 1068 w 1068"/>
                                <a:gd name="T60" fmla="*/ 594 h 5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68" h="594">
                                  <a:moveTo>
                                    <a:pt x="0" y="594"/>
                                  </a:moveTo>
                                  <a:cubicBezTo>
                                    <a:pt x="20" y="584"/>
                                    <a:pt x="40" y="574"/>
                                    <a:pt x="54" y="561"/>
                                  </a:cubicBezTo>
                                  <a:cubicBezTo>
                                    <a:pt x="68" y="548"/>
                                    <a:pt x="74" y="531"/>
                                    <a:pt x="87" y="516"/>
                                  </a:cubicBezTo>
                                  <a:cubicBezTo>
                                    <a:pt x="100" y="501"/>
                                    <a:pt x="114" y="489"/>
                                    <a:pt x="129" y="474"/>
                                  </a:cubicBezTo>
                                  <a:cubicBezTo>
                                    <a:pt x="144" y="459"/>
                                    <a:pt x="160" y="435"/>
                                    <a:pt x="180" y="423"/>
                                  </a:cubicBezTo>
                                  <a:cubicBezTo>
                                    <a:pt x="200" y="411"/>
                                    <a:pt x="225" y="404"/>
                                    <a:pt x="249" y="399"/>
                                  </a:cubicBezTo>
                                  <a:cubicBezTo>
                                    <a:pt x="273" y="394"/>
                                    <a:pt x="298" y="398"/>
                                    <a:pt x="324" y="396"/>
                                  </a:cubicBezTo>
                                  <a:cubicBezTo>
                                    <a:pt x="350" y="394"/>
                                    <a:pt x="380" y="395"/>
                                    <a:pt x="408" y="387"/>
                                  </a:cubicBezTo>
                                  <a:cubicBezTo>
                                    <a:pt x="436" y="379"/>
                                    <a:pt x="474" y="360"/>
                                    <a:pt x="495" y="345"/>
                                  </a:cubicBezTo>
                                  <a:cubicBezTo>
                                    <a:pt x="516" y="330"/>
                                    <a:pt x="517" y="316"/>
                                    <a:pt x="534" y="300"/>
                                  </a:cubicBezTo>
                                  <a:cubicBezTo>
                                    <a:pt x="551" y="284"/>
                                    <a:pt x="572" y="264"/>
                                    <a:pt x="594" y="249"/>
                                  </a:cubicBezTo>
                                  <a:cubicBezTo>
                                    <a:pt x="616" y="234"/>
                                    <a:pt x="643" y="220"/>
                                    <a:pt x="666" y="210"/>
                                  </a:cubicBezTo>
                                  <a:cubicBezTo>
                                    <a:pt x="689" y="200"/>
                                    <a:pt x="713" y="191"/>
                                    <a:pt x="732" y="186"/>
                                  </a:cubicBezTo>
                                  <a:cubicBezTo>
                                    <a:pt x="751" y="181"/>
                                    <a:pt x="762" y="188"/>
                                    <a:pt x="783" y="177"/>
                                  </a:cubicBezTo>
                                  <a:cubicBezTo>
                                    <a:pt x="804" y="166"/>
                                    <a:pt x="839" y="134"/>
                                    <a:pt x="858" y="117"/>
                                  </a:cubicBezTo>
                                  <a:cubicBezTo>
                                    <a:pt x="877" y="100"/>
                                    <a:pt x="881" y="84"/>
                                    <a:pt x="897" y="72"/>
                                  </a:cubicBezTo>
                                  <a:cubicBezTo>
                                    <a:pt x="913" y="60"/>
                                    <a:pt x="935" y="55"/>
                                    <a:pt x="957" y="45"/>
                                  </a:cubicBezTo>
                                  <a:cubicBezTo>
                                    <a:pt x="979" y="35"/>
                                    <a:pt x="1011" y="16"/>
                                    <a:pt x="1029" y="9"/>
                                  </a:cubicBezTo>
                                  <a:cubicBezTo>
                                    <a:pt x="1047" y="2"/>
                                    <a:pt x="1060" y="2"/>
                                    <a:pt x="1068"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35" name="Freeform 17"/>
                            <p:cNvSpPr>
                              <a:spLocks/>
                            </p:cNvSpPr>
                            <p:nvPr/>
                          </p:nvSpPr>
                          <p:spPr bwMode="auto">
                            <a:xfrm>
                              <a:off x="2733" y="3372"/>
                              <a:ext cx="381" cy="99"/>
                            </a:xfrm>
                            <a:custGeom>
                              <a:avLst/>
                              <a:gdLst>
                                <a:gd name="T0" fmla="*/ 0 w 381"/>
                                <a:gd name="T1" fmla="*/ 96 h 99"/>
                                <a:gd name="T2" fmla="*/ 39 w 381"/>
                                <a:gd name="T3" fmla="*/ 96 h 99"/>
                                <a:gd name="T4" fmla="*/ 81 w 381"/>
                                <a:gd name="T5" fmla="*/ 78 h 99"/>
                                <a:gd name="T6" fmla="*/ 123 w 381"/>
                                <a:gd name="T7" fmla="*/ 63 h 99"/>
                                <a:gd name="T8" fmla="*/ 162 w 381"/>
                                <a:gd name="T9" fmla="*/ 24 h 99"/>
                                <a:gd name="T10" fmla="*/ 198 w 381"/>
                                <a:gd name="T11" fmla="*/ 6 h 99"/>
                                <a:gd name="T12" fmla="*/ 231 w 381"/>
                                <a:gd name="T13" fmla="*/ 3 h 99"/>
                                <a:gd name="T14" fmla="*/ 276 w 381"/>
                                <a:gd name="T15" fmla="*/ 6 h 99"/>
                                <a:gd name="T16" fmla="*/ 318 w 381"/>
                                <a:gd name="T17" fmla="*/ 9 h 99"/>
                                <a:gd name="T18" fmla="*/ 363 w 381"/>
                                <a:gd name="T19" fmla="*/ 3 h 99"/>
                                <a:gd name="T20" fmla="*/ 381 w 381"/>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1"/>
                                <a:gd name="T34" fmla="*/ 0 h 99"/>
                                <a:gd name="T35" fmla="*/ 381 w 381"/>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1" h="99">
                                  <a:moveTo>
                                    <a:pt x="0" y="96"/>
                                  </a:moveTo>
                                  <a:cubicBezTo>
                                    <a:pt x="13" y="97"/>
                                    <a:pt x="26" y="99"/>
                                    <a:pt x="39" y="96"/>
                                  </a:cubicBezTo>
                                  <a:cubicBezTo>
                                    <a:pt x="52" y="93"/>
                                    <a:pt x="67" y="84"/>
                                    <a:pt x="81" y="78"/>
                                  </a:cubicBezTo>
                                  <a:cubicBezTo>
                                    <a:pt x="95" y="72"/>
                                    <a:pt x="109" y="72"/>
                                    <a:pt x="123" y="63"/>
                                  </a:cubicBezTo>
                                  <a:cubicBezTo>
                                    <a:pt x="137" y="54"/>
                                    <a:pt x="150" y="33"/>
                                    <a:pt x="162" y="24"/>
                                  </a:cubicBezTo>
                                  <a:cubicBezTo>
                                    <a:pt x="174" y="15"/>
                                    <a:pt x="187" y="9"/>
                                    <a:pt x="198" y="6"/>
                                  </a:cubicBezTo>
                                  <a:cubicBezTo>
                                    <a:pt x="209" y="3"/>
                                    <a:pt x="218" y="3"/>
                                    <a:pt x="231" y="3"/>
                                  </a:cubicBezTo>
                                  <a:cubicBezTo>
                                    <a:pt x="244" y="3"/>
                                    <a:pt x="262" y="5"/>
                                    <a:pt x="276" y="6"/>
                                  </a:cubicBezTo>
                                  <a:cubicBezTo>
                                    <a:pt x="290" y="7"/>
                                    <a:pt x="304" y="9"/>
                                    <a:pt x="318" y="9"/>
                                  </a:cubicBezTo>
                                  <a:cubicBezTo>
                                    <a:pt x="332" y="9"/>
                                    <a:pt x="353" y="4"/>
                                    <a:pt x="363" y="3"/>
                                  </a:cubicBezTo>
                                  <a:cubicBezTo>
                                    <a:pt x="373" y="2"/>
                                    <a:pt x="377" y="0"/>
                                    <a:pt x="381"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36" name="Freeform 18"/>
                            <p:cNvSpPr>
                              <a:spLocks/>
                            </p:cNvSpPr>
                            <p:nvPr/>
                          </p:nvSpPr>
                          <p:spPr bwMode="auto">
                            <a:xfrm>
                              <a:off x="2982" y="2797"/>
                              <a:ext cx="816" cy="209"/>
                            </a:xfrm>
                            <a:custGeom>
                              <a:avLst/>
                              <a:gdLst>
                                <a:gd name="T0" fmla="*/ 0 w 816"/>
                                <a:gd name="T1" fmla="*/ 8 h 209"/>
                                <a:gd name="T2" fmla="*/ 27 w 816"/>
                                <a:gd name="T3" fmla="*/ 2 h 209"/>
                                <a:gd name="T4" fmla="*/ 48 w 816"/>
                                <a:gd name="T5" fmla="*/ 2 h 209"/>
                                <a:gd name="T6" fmla="*/ 63 w 816"/>
                                <a:gd name="T7" fmla="*/ 14 h 209"/>
                                <a:gd name="T8" fmla="*/ 99 w 816"/>
                                <a:gd name="T9" fmla="*/ 14 h 209"/>
                                <a:gd name="T10" fmla="*/ 132 w 816"/>
                                <a:gd name="T11" fmla="*/ 5 h 209"/>
                                <a:gd name="T12" fmla="*/ 150 w 816"/>
                                <a:gd name="T13" fmla="*/ 8 h 209"/>
                                <a:gd name="T14" fmla="*/ 177 w 816"/>
                                <a:gd name="T15" fmla="*/ 23 h 209"/>
                                <a:gd name="T16" fmla="*/ 195 w 816"/>
                                <a:gd name="T17" fmla="*/ 62 h 209"/>
                                <a:gd name="T18" fmla="*/ 210 w 816"/>
                                <a:gd name="T19" fmla="*/ 89 h 209"/>
                                <a:gd name="T20" fmla="*/ 240 w 816"/>
                                <a:gd name="T21" fmla="*/ 122 h 209"/>
                                <a:gd name="T22" fmla="*/ 282 w 816"/>
                                <a:gd name="T23" fmla="*/ 140 h 209"/>
                                <a:gd name="T24" fmla="*/ 321 w 816"/>
                                <a:gd name="T25" fmla="*/ 161 h 209"/>
                                <a:gd name="T26" fmla="*/ 354 w 816"/>
                                <a:gd name="T27" fmla="*/ 173 h 209"/>
                                <a:gd name="T28" fmla="*/ 393 w 816"/>
                                <a:gd name="T29" fmla="*/ 188 h 209"/>
                                <a:gd name="T30" fmla="*/ 471 w 816"/>
                                <a:gd name="T31" fmla="*/ 185 h 209"/>
                                <a:gd name="T32" fmla="*/ 513 w 816"/>
                                <a:gd name="T33" fmla="*/ 173 h 209"/>
                                <a:gd name="T34" fmla="*/ 570 w 816"/>
                                <a:gd name="T35" fmla="*/ 167 h 209"/>
                                <a:gd name="T36" fmla="*/ 612 w 816"/>
                                <a:gd name="T37" fmla="*/ 170 h 209"/>
                                <a:gd name="T38" fmla="*/ 645 w 816"/>
                                <a:gd name="T39" fmla="*/ 188 h 209"/>
                                <a:gd name="T40" fmla="*/ 687 w 816"/>
                                <a:gd name="T41" fmla="*/ 203 h 209"/>
                                <a:gd name="T42" fmla="*/ 735 w 816"/>
                                <a:gd name="T43" fmla="*/ 206 h 209"/>
                                <a:gd name="T44" fmla="*/ 780 w 816"/>
                                <a:gd name="T45" fmla="*/ 209 h 209"/>
                                <a:gd name="T46" fmla="*/ 816 w 816"/>
                                <a:gd name="T47" fmla="*/ 203 h 20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16"/>
                                <a:gd name="T73" fmla="*/ 0 h 209"/>
                                <a:gd name="T74" fmla="*/ 816 w 816"/>
                                <a:gd name="T75" fmla="*/ 209 h 20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16" h="209">
                                  <a:moveTo>
                                    <a:pt x="0" y="8"/>
                                  </a:moveTo>
                                  <a:cubicBezTo>
                                    <a:pt x="9" y="5"/>
                                    <a:pt x="19" y="3"/>
                                    <a:pt x="27" y="2"/>
                                  </a:cubicBezTo>
                                  <a:cubicBezTo>
                                    <a:pt x="35" y="1"/>
                                    <a:pt x="42" y="0"/>
                                    <a:pt x="48" y="2"/>
                                  </a:cubicBezTo>
                                  <a:cubicBezTo>
                                    <a:pt x="54" y="4"/>
                                    <a:pt x="55" y="12"/>
                                    <a:pt x="63" y="14"/>
                                  </a:cubicBezTo>
                                  <a:cubicBezTo>
                                    <a:pt x="71" y="16"/>
                                    <a:pt x="88" y="15"/>
                                    <a:pt x="99" y="14"/>
                                  </a:cubicBezTo>
                                  <a:cubicBezTo>
                                    <a:pt x="110" y="13"/>
                                    <a:pt x="124" y="6"/>
                                    <a:pt x="132" y="5"/>
                                  </a:cubicBezTo>
                                  <a:cubicBezTo>
                                    <a:pt x="140" y="4"/>
                                    <a:pt x="143" y="5"/>
                                    <a:pt x="150" y="8"/>
                                  </a:cubicBezTo>
                                  <a:cubicBezTo>
                                    <a:pt x="157" y="11"/>
                                    <a:pt x="170" y="14"/>
                                    <a:pt x="177" y="23"/>
                                  </a:cubicBezTo>
                                  <a:cubicBezTo>
                                    <a:pt x="184" y="32"/>
                                    <a:pt x="190" y="51"/>
                                    <a:pt x="195" y="62"/>
                                  </a:cubicBezTo>
                                  <a:cubicBezTo>
                                    <a:pt x="200" y="73"/>
                                    <a:pt x="203" y="79"/>
                                    <a:pt x="210" y="89"/>
                                  </a:cubicBezTo>
                                  <a:cubicBezTo>
                                    <a:pt x="217" y="99"/>
                                    <a:pt x="228" y="113"/>
                                    <a:pt x="240" y="122"/>
                                  </a:cubicBezTo>
                                  <a:cubicBezTo>
                                    <a:pt x="252" y="131"/>
                                    <a:pt x="269" y="134"/>
                                    <a:pt x="282" y="140"/>
                                  </a:cubicBezTo>
                                  <a:cubicBezTo>
                                    <a:pt x="295" y="146"/>
                                    <a:pt x="309" y="155"/>
                                    <a:pt x="321" y="161"/>
                                  </a:cubicBezTo>
                                  <a:cubicBezTo>
                                    <a:pt x="333" y="167"/>
                                    <a:pt x="342" y="169"/>
                                    <a:pt x="354" y="173"/>
                                  </a:cubicBezTo>
                                  <a:cubicBezTo>
                                    <a:pt x="366" y="177"/>
                                    <a:pt x="374" y="186"/>
                                    <a:pt x="393" y="188"/>
                                  </a:cubicBezTo>
                                  <a:cubicBezTo>
                                    <a:pt x="412" y="190"/>
                                    <a:pt x="451" y="187"/>
                                    <a:pt x="471" y="185"/>
                                  </a:cubicBezTo>
                                  <a:cubicBezTo>
                                    <a:pt x="491" y="183"/>
                                    <a:pt x="497" y="176"/>
                                    <a:pt x="513" y="173"/>
                                  </a:cubicBezTo>
                                  <a:cubicBezTo>
                                    <a:pt x="529" y="170"/>
                                    <a:pt x="554" y="167"/>
                                    <a:pt x="570" y="167"/>
                                  </a:cubicBezTo>
                                  <a:cubicBezTo>
                                    <a:pt x="586" y="167"/>
                                    <a:pt x="600" y="167"/>
                                    <a:pt x="612" y="170"/>
                                  </a:cubicBezTo>
                                  <a:cubicBezTo>
                                    <a:pt x="624" y="173"/>
                                    <a:pt x="633" y="183"/>
                                    <a:pt x="645" y="188"/>
                                  </a:cubicBezTo>
                                  <a:cubicBezTo>
                                    <a:pt x="657" y="193"/>
                                    <a:pt x="672" y="200"/>
                                    <a:pt x="687" y="203"/>
                                  </a:cubicBezTo>
                                  <a:cubicBezTo>
                                    <a:pt x="702" y="206"/>
                                    <a:pt x="720" y="205"/>
                                    <a:pt x="735" y="206"/>
                                  </a:cubicBezTo>
                                  <a:cubicBezTo>
                                    <a:pt x="750" y="207"/>
                                    <a:pt x="767" y="209"/>
                                    <a:pt x="780" y="209"/>
                                  </a:cubicBezTo>
                                  <a:cubicBezTo>
                                    <a:pt x="793" y="209"/>
                                    <a:pt x="809" y="204"/>
                                    <a:pt x="816" y="203"/>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2225" name="Freeform 19"/>
                          <p:cNvSpPr>
                            <a:spLocks/>
                          </p:cNvSpPr>
                          <p:nvPr/>
                        </p:nvSpPr>
                        <p:spPr bwMode="auto">
                          <a:xfrm>
                            <a:off x="3303" y="2498"/>
                            <a:ext cx="684" cy="484"/>
                          </a:xfrm>
                          <a:custGeom>
                            <a:avLst/>
                            <a:gdLst>
                              <a:gd name="T0" fmla="*/ 0 w 684"/>
                              <a:gd name="T1" fmla="*/ 1 h 484"/>
                              <a:gd name="T2" fmla="*/ 21 w 684"/>
                              <a:gd name="T3" fmla="*/ 1 h 484"/>
                              <a:gd name="T4" fmla="*/ 39 w 684"/>
                              <a:gd name="T5" fmla="*/ 10 h 484"/>
                              <a:gd name="T6" fmla="*/ 51 w 684"/>
                              <a:gd name="T7" fmla="*/ 37 h 484"/>
                              <a:gd name="T8" fmla="*/ 51 w 684"/>
                              <a:gd name="T9" fmla="*/ 58 h 484"/>
                              <a:gd name="T10" fmla="*/ 51 w 684"/>
                              <a:gd name="T11" fmla="*/ 85 h 484"/>
                              <a:gd name="T12" fmla="*/ 69 w 684"/>
                              <a:gd name="T13" fmla="*/ 106 h 484"/>
                              <a:gd name="T14" fmla="*/ 93 w 684"/>
                              <a:gd name="T15" fmla="*/ 109 h 484"/>
                              <a:gd name="T16" fmla="*/ 117 w 684"/>
                              <a:gd name="T17" fmla="*/ 109 h 484"/>
                              <a:gd name="T18" fmla="*/ 141 w 684"/>
                              <a:gd name="T19" fmla="*/ 115 h 484"/>
                              <a:gd name="T20" fmla="*/ 168 w 684"/>
                              <a:gd name="T21" fmla="*/ 139 h 484"/>
                              <a:gd name="T22" fmla="*/ 186 w 684"/>
                              <a:gd name="T23" fmla="*/ 154 h 484"/>
                              <a:gd name="T24" fmla="*/ 201 w 684"/>
                              <a:gd name="T25" fmla="*/ 166 h 484"/>
                              <a:gd name="T26" fmla="*/ 222 w 684"/>
                              <a:gd name="T27" fmla="*/ 184 h 484"/>
                              <a:gd name="T28" fmla="*/ 246 w 684"/>
                              <a:gd name="T29" fmla="*/ 196 h 484"/>
                              <a:gd name="T30" fmla="*/ 285 w 684"/>
                              <a:gd name="T31" fmla="*/ 211 h 484"/>
                              <a:gd name="T32" fmla="*/ 309 w 684"/>
                              <a:gd name="T33" fmla="*/ 223 h 484"/>
                              <a:gd name="T34" fmla="*/ 327 w 684"/>
                              <a:gd name="T35" fmla="*/ 238 h 484"/>
                              <a:gd name="T36" fmla="*/ 387 w 684"/>
                              <a:gd name="T37" fmla="*/ 250 h 484"/>
                              <a:gd name="T38" fmla="*/ 417 w 684"/>
                              <a:gd name="T39" fmla="*/ 250 h 484"/>
                              <a:gd name="T40" fmla="*/ 447 w 684"/>
                              <a:gd name="T41" fmla="*/ 262 h 484"/>
                              <a:gd name="T42" fmla="*/ 453 w 684"/>
                              <a:gd name="T43" fmla="*/ 286 h 484"/>
                              <a:gd name="T44" fmla="*/ 468 w 684"/>
                              <a:gd name="T45" fmla="*/ 316 h 484"/>
                              <a:gd name="T46" fmla="*/ 510 w 684"/>
                              <a:gd name="T47" fmla="*/ 328 h 484"/>
                              <a:gd name="T48" fmla="*/ 540 w 684"/>
                              <a:gd name="T49" fmla="*/ 349 h 484"/>
                              <a:gd name="T50" fmla="*/ 558 w 684"/>
                              <a:gd name="T51" fmla="*/ 382 h 484"/>
                              <a:gd name="T52" fmla="*/ 579 w 684"/>
                              <a:gd name="T53" fmla="*/ 409 h 484"/>
                              <a:gd name="T54" fmla="*/ 615 w 684"/>
                              <a:gd name="T55" fmla="*/ 436 h 484"/>
                              <a:gd name="T56" fmla="*/ 648 w 684"/>
                              <a:gd name="T57" fmla="*/ 460 h 484"/>
                              <a:gd name="T58" fmla="*/ 684 w 684"/>
                              <a:gd name="T59" fmla="*/ 484 h 4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84"/>
                              <a:gd name="T91" fmla="*/ 0 h 484"/>
                              <a:gd name="T92" fmla="*/ 684 w 684"/>
                              <a:gd name="T93" fmla="*/ 484 h 4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84" h="484">
                                <a:moveTo>
                                  <a:pt x="0" y="1"/>
                                </a:moveTo>
                                <a:cubicBezTo>
                                  <a:pt x="7" y="0"/>
                                  <a:pt x="15" y="0"/>
                                  <a:pt x="21" y="1"/>
                                </a:cubicBezTo>
                                <a:cubicBezTo>
                                  <a:pt x="27" y="2"/>
                                  <a:pt x="34" y="4"/>
                                  <a:pt x="39" y="10"/>
                                </a:cubicBezTo>
                                <a:cubicBezTo>
                                  <a:pt x="44" y="16"/>
                                  <a:pt x="49" y="29"/>
                                  <a:pt x="51" y="37"/>
                                </a:cubicBezTo>
                                <a:cubicBezTo>
                                  <a:pt x="53" y="45"/>
                                  <a:pt x="51" y="50"/>
                                  <a:pt x="51" y="58"/>
                                </a:cubicBezTo>
                                <a:cubicBezTo>
                                  <a:pt x="51" y="66"/>
                                  <a:pt x="48" y="77"/>
                                  <a:pt x="51" y="85"/>
                                </a:cubicBezTo>
                                <a:cubicBezTo>
                                  <a:pt x="54" y="93"/>
                                  <a:pt x="62" y="102"/>
                                  <a:pt x="69" y="106"/>
                                </a:cubicBezTo>
                                <a:cubicBezTo>
                                  <a:pt x="76" y="110"/>
                                  <a:pt x="85" y="108"/>
                                  <a:pt x="93" y="109"/>
                                </a:cubicBezTo>
                                <a:cubicBezTo>
                                  <a:pt x="101" y="110"/>
                                  <a:pt x="109" y="108"/>
                                  <a:pt x="117" y="109"/>
                                </a:cubicBezTo>
                                <a:cubicBezTo>
                                  <a:pt x="125" y="110"/>
                                  <a:pt x="133" y="110"/>
                                  <a:pt x="141" y="115"/>
                                </a:cubicBezTo>
                                <a:cubicBezTo>
                                  <a:pt x="149" y="120"/>
                                  <a:pt x="161" y="133"/>
                                  <a:pt x="168" y="139"/>
                                </a:cubicBezTo>
                                <a:cubicBezTo>
                                  <a:pt x="175" y="145"/>
                                  <a:pt x="181" y="150"/>
                                  <a:pt x="186" y="154"/>
                                </a:cubicBezTo>
                                <a:cubicBezTo>
                                  <a:pt x="191" y="158"/>
                                  <a:pt x="195" y="161"/>
                                  <a:pt x="201" y="166"/>
                                </a:cubicBezTo>
                                <a:cubicBezTo>
                                  <a:pt x="207" y="171"/>
                                  <a:pt x="215" y="179"/>
                                  <a:pt x="222" y="184"/>
                                </a:cubicBezTo>
                                <a:cubicBezTo>
                                  <a:pt x="229" y="189"/>
                                  <a:pt x="235" y="192"/>
                                  <a:pt x="246" y="196"/>
                                </a:cubicBezTo>
                                <a:cubicBezTo>
                                  <a:pt x="257" y="200"/>
                                  <a:pt x="275" y="206"/>
                                  <a:pt x="285" y="211"/>
                                </a:cubicBezTo>
                                <a:cubicBezTo>
                                  <a:pt x="295" y="216"/>
                                  <a:pt x="302" y="219"/>
                                  <a:pt x="309" y="223"/>
                                </a:cubicBezTo>
                                <a:cubicBezTo>
                                  <a:pt x="316" y="227"/>
                                  <a:pt x="314" y="234"/>
                                  <a:pt x="327" y="238"/>
                                </a:cubicBezTo>
                                <a:cubicBezTo>
                                  <a:pt x="340" y="242"/>
                                  <a:pt x="372" y="248"/>
                                  <a:pt x="387" y="250"/>
                                </a:cubicBezTo>
                                <a:cubicBezTo>
                                  <a:pt x="402" y="252"/>
                                  <a:pt x="407" y="248"/>
                                  <a:pt x="417" y="250"/>
                                </a:cubicBezTo>
                                <a:cubicBezTo>
                                  <a:pt x="427" y="252"/>
                                  <a:pt x="441" y="256"/>
                                  <a:pt x="447" y="262"/>
                                </a:cubicBezTo>
                                <a:cubicBezTo>
                                  <a:pt x="453" y="268"/>
                                  <a:pt x="449" y="277"/>
                                  <a:pt x="453" y="286"/>
                                </a:cubicBezTo>
                                <a:cubicBezTo>
                                  <a:pt x="457" y="295"/>
                                  <a:pt x="459" y="309"/>
                                  <a:pt x="468" y="316"/>
                                </a:cubicBezTo>
                                <a:cubicBezTo>
                                  <a:pt x="477" y="323"/>
                                  <a:pt x="498" y="322"/>
                                  <a:pt x="510" y="328"/>
                                </a:cubicBezTo>
                                <a:cubicBezTo>
                                  <a:pt x="522" y="334"/>
                                  <a:pt x="532" y="340"/>
                                  <a:pt x="540" y="349"/>
                                </a:cubicBezTo>
                                <a:cubicBezTo>
                                  <a:pt x="548" y="358"/>
                                  <a:pt x="551" y="372"/>
                                  <a:pt x="558" y="382"/>
                                </a:cubicBezTo>
                                <a:cubicBezTo>
                                  <a:pt x="565" y="392"/>
                                  <a:pt x="569" y="400"/>
                                  <a:pt x="579" y="409"/>
                                </a:cubicBezTo>
                                <a:cubicBezTo>
                                  <a:pt x="589" y="418"/>
                                  <a:pt x="603" y="428"/>
                                  <a:pt x="615" y="436"/>
                                </a:cubicBezTo>
                                <a:cubicBezTo>
                                  <a:pt x="627" y="444"/>
                                  <a:pt x="637" y="452"/>
                                  <a:pt x="648" y="460"/>
                                </a:cubicBezTo>
                                <a:cubicBezTo>
                                  <a:pt x="659" y="468"/>
                                  <a:pt x="671" y="476"/>
                                  <a:pt x="684" y="4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26" name="Freeform 20"/>
                          <p:cNvSpPr>
                            <a:spLocks/>
                          </p:cNvSpPr>
                          <p:nvPr/>
                        </p:nvSpPr>
                        <p:spPr bwMode="auto">
                          <a:xfrm>
                            <a:off x="3748" y="2698"/>
                            <a:ext cx="208" cy="264"/>
                          </a:xfrm>
                          <a:custGeom>
                            <a:avLst/>
                            <a:gdLst>
                              <a:gd name="T0" fmla="*/ 0 w 208"/>
                              <a:gd name="T1" fmla="*/ 0 h 264"/>
                              <a:gd name="T2" fmla="*/ 12 w 208"/>
                              <a:gd name="T3" fmla="*/ 32 h 264"/>
                              <a:gd name="T4" fmla="*/ 32 w 208"/>
                              <a:gd name="T5" fmla="*/ 48 h 264"/>
                              <a:gd name="T6" fmla="*/ 64 w 208"/>
                              <a:gd name="T7" fmla="*/ 56 h 264"/>
                              <a:gd name="T8" fmla="*/ 96 w 208"/>
                              <a:gd name="T9" fmla="*/ 76 h 264"/>
                              <a:gd name="T10" fmla="*/ 108 w 208"/>
                              <a:gd name="T11" fmla="*/ 128 h 264"/>
                              <a:gd name="T12" fmla="*/ 128 w 208"/>
                              <a:gd name="T13" fmla="*/ 156 h 264"/>
                              <a:gd name="T14" fmla="*/ 160 w 208"/>
                              <a:gd name="T15" fmla="*/ 172 h 264"/>
                              <a:gd name="T16" fmla="*/ 184 w 208"/>
                              <a:gd name="T17" fmla="*/ 212 h 264"/>
                              <a:gd name="T18" fmla="*/ 200 w 208"/>
                              <a:gd name="T19" fmla="*/ 236 h 264"/>
                              <a:gd name="T20" fmla="*/ 208 w 208"/>
                              <a:gd name="T21" fmla="*/ 264 h 2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264"/>
                              <a:gd name="T35" fmla="*/ 208 w 208"/>
                              <a:gd name="T36" fmla="*/ 264 h 2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264">
                                <a:moveTo>
                                  <a:pt x="0" y="0"/>
                                </a:moveTo>
                                <a:cubicBezTo>
                                  <a:pt x="3" y="12"/>
                                  <a:pt x="7" y="24"/>
                                  <a:pt x="12" y="32"/>
                                </a:cubicBezTo>
                                <a:cubicBezTo>
                                  <a:pt x="17" y="40"/>
                                  <a:pt x="23" y="44"/>
                                  <a:pt x="32" y="48"/>
                                </a:cubicBezTo>
                                <a:cubicBezTo>
                                  <a:pt x="41" y="52"/>
                                  <a:pt x="53" y="51"/>
                                  <a:pt x="64" y="56"/>
                                </a:cubicBezTo>
                                <a:cubicBezTo>
                                  <a:pt x="75" y="61"/>
                                  <a:pt x="89" y="64"/>
                                  <a:pt x="96" y="76"/>
                                </a:cubicBezTo>
                                <a:cubicBezTo>
                                  <a:pt x="103" y="88"/>
                                  <a:pt x="103" y="115"/>
                                  <a:pt x="108" y="128"/>
                                </a:cubicBezTo>
                                <a:cubicBezTo>
                                  <a:pt x="113" y="141"/>
                                  <a:pt x="119" y="149"/>
                                  <a:pt x="128" y="156"/>
                                </a:cubicBezTo>
                                <a:cubicBezTo>
                                  <a:pt x="137" y="163"/>
                                  <a:pt x="151" y="163"/>
                                  <a:pt x="160" y="172"/>
                                </a:cubicBezTo>
                                <a:cubicBezTo>
                                  <a:pt x="169" y="181"/>
                                  <a:pt x="177" y="201"/>
                                  <a:pt x="184" y="212"/>
                                </a:cubicBezTo>
                                <a:cubicBezTo>
                                  <a:pt x="191" y="223"/>
                                  <a:pt x="196" y="227"/>
                                  <a:pt x="200" y="236"/>
                                </a:cubicBezTo>
                                <a:cubicBezTo>
                                  <a:pt x="204" y="245"/>
                                  <a:pt x="205" y="257"/>
                                  <a:pt x="208" y="26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27" name="Freeform 21"/>
                          <p:cNvSpPr>
                            <a:spLocks/>
                          </p:cNvSpPr>
                          <p:nvPr/>
                        </p:nvSpPr>
                        <p:spPr bwMode="auto">
                          <a:xfrm>
                            <a:off x="4066" y="2680"/>
                            <a:ext cx="66" cy="384"/>
                          </a:xfrm>
                          <a:custGeom>
                            <a:avLst/>
                            <a:gdLst>
                              <a:gd name="T0" fmla="*/ 66 w 66"/>
                              <a:gd name="T1" fmla="*/ 0 h 384"/>
                              <a:gd name="T2" fmla="*/ 22 w 66"/>
                              <a:gd name="T3" fmla="*/ 36 h 384"/>
                              <a:gd name="T4" fmla="*/ 2 w 66"/>
                              <a:gd name="T5" fmla="*/ 80 h 384"/>
                              <a:gd name="T6" fmla="*/ 10 w 66"/>
                              <a:gd name="T7" fmla="*/ 124 h 384"/>
                              <a:gd name="T8" fmla="*/ 30 w 66"/>
                              <a:gd name="T9" fmla="*/ 168 h 384"/>
                              <a:gd name="T10" fmla="*/ 42 w 66"/>
                              <a:gd name="T11" fmla="*/ 204 h 384"/>
                              <a:gd name="T12" fmla="*/ 22 w 66"/>
                              <a:gd name="T13" fmla="*/ 236 h 384"/>
                              <a:gd name="T14" fmla="*/ 18 w 66"/>
                              <a:gd name="T15" fmla="*/ 292 h 384"/>
                              <a:gd name="T16" fmla="*/ 34 w 66"/>
                              <a:gd name="T17" fmla="*/ 328 h 384"/>
                              <a:gd name="T18" fmla="*/ 46 w 66"/>
                              <a:gd name="T19" fmla="*/ 352 h 384"/>
                              <a:gd name="T20" fmla="*/ 62 w 66"/>
                              <a:gd name="T21" fmla="*/ 384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384"/>
                              <a:gd name="T35" fmla="*/ 66 w 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384">
                                <a:moveTo>
                                  <a:pt x="66" y="0"/>
                                </a:moveTo>
                                <a:cubicBezTo>
                                  <a:pt x="49" y="11"/>
                                  <a:pt x="33" y="23"/>
                                  <a:pt x="22" y="36"/>
                                </a:cubicBezTo>
                                <a:cubicBezTo>
                                  <a:pt x="11" y="49"/>
                                  <a:pt x="4" y="65"/>
                                  <a:pt x="2" y="80"/>
                                </a:cubicBezTo>
                                <a:cubicBezTo>
                                  <a:pt x="0" y="95"/>
                                  <a:pt x="5" y="109"/>
                                  <a:pt x="10" y="124"/>
                                </a:cubicBezTo>
                                <a:cubicBezTo>
                                  <a:pt x="15" y="139"/>
                                  <a:pt x="25" y="155"/>
                                  <a:pt x="30" y="168"/>
                                </a:cubicBezTo>
                                <a:cubicBezTo>
                                  <a:pt x="35" y="181"/>
                                  <a:pt x="43" y="193"/>
                                  <a:pt x="42" y="204"/>
                                </a:cubicBezTo>
                                <a:cubicBezTo>
                                  <a:pt x="41" y="215"/>
                                  <a:pt x="26" y="221"/>
                                  <a:pt x="22" y="236"/>
                                </a:cubicBezTo>
                                <a:cubicBezTo>
                                  <a:pt x="18" y="251"/>
                                  <a:pt x="16" y="277"/>
                                  <a:pt x="18" y="292"/>
                                </a:cubicBezTo>
                                <a:cubicBezTo>
                                  <a:pt x="20" y="307"/>
                                  <a:pt x="29" y="318"/>
                                  <a:pt x="34" y="328"/>
                                </a:cubicBezTo>
                                <a:cubicBezTo>
                                  <a:pt x="39" y="338"/>
                                  <a:pt x="41" y="343"/>
                                  <a:pt x="46" y="352"/>
                                </a:cubicBezTo>
                                <a:cubicBezTo>
                                  <a:pt x="51" y="361"/>
                                  <a:pt x="56" y="372"/>
                                  <a:pt x="62" y="3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28" name="Freeform 22"/>
                          <p:cNvSpPr>
                            <a:spLocks/>
                          </p:cNvSpPr>
                          <p:nvPr/>
                        </p:nvSpPr>
                        <p:spPr bwMode="auto">
                          <a:xfrm>
                            <a:off x="3568" y="3384"/>
                            <a:ext cx="456" cy="128"/>
                          </a:xfrm>
                          <a:custGeom>
                            <a:avLst/>
                            <a:gdLst>
                              <a:gd name="T0" fmla="*/ 0 w 456"/>
                              <a:gd name="T1" fmla="*/ 0 h 128"/>
                              <a:gd name="T2" fmla="*/ 68 w 456"/>
                              <a:gd name="T3" fmla="*/ 4 h 128"/>
                              <a:gd name="T4" fmla="*/ 116 w 456"/>
                              <a:gd name="T5" fmla="*/ 4 h 128"/>
                              <a:gd name="T6" fmla="*/ 168 w 456"/>
                              <a:gd name="T7" fmla="*/ 20 h 128"/>
                              <a:gd name="T8" fmla="*/ 192 w 456"/>
                              <a:gd name="T9" fmla="*/ 48 h 128"/>
                              <a:gd name="T10" fmla="*/ 192 w 456"/>
                              <a:gd name="T11" fmla="*/ 88 h 128"/>
                              <a:gd name="T12" fmla="*/ 204 w 456"/>
                              <a:gd name="T13" fmla="*/ 120 h 128"/>
                              <a:gd name="T14" fmla="*/ 240 w 456"/>
                              <a:gd name="T15" fmla="*/ 128 h 128"/>
                              <a:gd name="T16" fmla="*/ 304 w 456"/>
                              <a:gd name="T17" fmla="*/ 120 h 128"/>
                              <a:gd name="T18" fmla="*/ 344 w 456"/>
                              <a:gd name="T19" fmla="*/ 100 h 128"/>
                              <a:gd name="T20" fmla="*/ 400 w 456"/>
                              <a:gd name="T21" fmla="*/ 72 h 128"/>
                              <a:gd name="T22" fmla="*/ 428 w 456"/>
                              <a:gd name="T23" fmla="*/ 68 h 128"/>
                              <a:gd name="T24" fmla="*/ 456 w 456"/>
                              <a:gd name="T25" fmla="*/ 64 h 1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6"/>
                              <a:gd name="T40" fmla="*/ 0 h 128"/>
                              <a:gd name="T41" fmla="*/ 456 w 456"/>
                              <a:gd name="T42" fmla="*/ 128 h 1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6" h="128">
                                <a:moveTo>
                                  <a:pt x="0" y="0"/>
                                </a:moveTo>
                                <a:cubicBezTo>
                                  <a:pt x="24" y="1"/>
                                  <a:pt x="49" y="3"/>
                                  <a:pt x="68" y="4"/>
                                </a:cubicBezTo>
                                <a:cubicBezTo>
                                  <a:pt x="87" y="5"/>
                                  <a:pt x="99" y="1"/>
                                  <a:pt x="116" y="4"/>
                                </a:cubicBezTo>
                                <a:cubicBezTo>
                                  <a:pt x="133" y="7"/>
                                  <a:pt x="155" y="13"/>
                                  <a:pt x="168" y="20"/>
                                </a:cubicBezTo>
                                <a:cubicBezTo>
                                  <a:pt x="181" y="27"/>
                                  <a:pt x="188" y="37"/>
                                  <a:pt x="192" y="48"/>
                                </a:cubicBezTo>
                                <a:cubicBezTo>
                                  <a:pt x="196" y="59"/>
                                  <a:pt x="190" y="76"/>
                                  <a:pt x="192" y="88"/>
                                </a:cubicBezTo>
                                <a:cubicBezTo>
                                  <a:pt x="194" y="100"/>
                                  <a:pt x="196" y="113"/>
                                  <a:pt x="204" y="120"/>
                                </a:cubicBezTo>
                                <a:cubicBezTo>
                                  <a:pt x="212" y="127"/>
                                  <a:pt x="223" y="128"/>
                                  <a:pt x="240" y="128"/>
                                </a:cubicBezTo>
                                <a:cubicBezTo>
                                  <a:pt x="257" y="128"/>
                                  <a:pt x="287" y="125"/>
                                  <a:pt x="304" y="120"/>
                                </a:cubicBezTo>
                                <a:cubicBezTo>
                                  <a:pt x="321" y="115"/>
                                  <a:pt x="328" y="108"/>
                                  <a:pt x="344" y="100"/>
                                </a:cubicBezTo>
                                <a:cubicBezTo>
                                  <a:pt x="360" y="92"/>
                                  <a:pt x="386" y="77"/>
                                  <a:pt x="400" y="72"/>
                                </a:cubicBezTo>
                                <a:cubicBezTo>
                                  <a:pt x="414" y="67"/>
                                  <a:pt x="419" y="69"/>
                                  <a:pt x="428" y="68"/>
                                </a:cubicBezTo>
                                <a:cubicBezTo>
                                  <a:pt x="437" y="67"/>
                                  <a:pt x="446" y="65"/>
                                  <a:pt x="456" y="6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29" name="Freeform 23"/>
                          <p:cNvSpPr>
                            <a:spLocks/>
                          </p:cNvSpPr>
                          <p:nvPr/>
                        </p:nvSpPr>
                        <p:spPr bwMode="auto">
                          <a:xfrm>
                            <a:off x="2796" y="2926"/>
                            <a:ext cx="334" cy="441"/>
                          </a:xfrm>
                          <a:custGeom>
                            <a:avLst/>
                            <a:gdLst>
                              <a:gd name="T0" fmla="*/ 30 w 334"/>
                              <a:gd name="T1" fmla="*/ 0 h 441"/>
                              <a:gd name="T2" fmla="*/ 46 w 334"/>
                              <a:gd name="T3" fmla="*/ 52 h 441"/>
                              <a:gd name="T4" fmla="*/ 66 w 334"/>
                              <a:gd name="T5" fmla="*/ 76 h 441"/>
                              <a:gd name="T6" fmla="*/ 82 w 334"/>
                              <a:gd name="T7" fmla="*/ 104 h 441"/>
                              <a:gd name="T8" fmla="*/ 82 w 334"/>
                              <a:gd name="T9" fmla="*/ 140 h 441"/>
                              <a:gd name="T10" fmla="*/ 62 w 334"/>
                              <a:gd name="T11" fmla="*/ 180 h 441"/>
                              <a:gd name="T12" fmla="*/ 26 w 334"/>
                              <a:gd name="T13" fmla="*/ 196 h 441"/>
                              <a:gd name="T14" fmla="*/ 2 w 334"/>
                              <a:gd name="T15" fmla="*/ 224 h 441"/>
                              <a:gd name="T16" fmla="*/ 14 w 334"/>
                              <a:gd name="T17" fmla="*/ 264 h 441"/>
                              <a:gd name="T18" fmla="*/ 34 w 334"/>
                              <a:gd name="T19" fmla="*/ 280 h 441"/>
                              <a:gd name="T20" fmla="*/ 50 w 334"/>
                              <a:gd name="T21" fmla="*/ 308 h 441"/>
                              <a:gd name="T22" fmla="*/ 58 w 334"/>
                              <a:gd name="T23" fmla="*/ 348 h 441"/>
                              <a:gd name="T24" fmla="*/ 86 w 334"/>
                              <a:gd name="T25" fmla="*/ 376 h 441"/>
                              <a:gd name="T26" fmla="*/ 130 w 334"/>
                              <a:gd name="T27" fmla="*/ 404 h 441"/>
                              <a:gd name="T28" fmla="*/ 158 w 334"/>
                              <a:gd name="T29" fmla="*/ 416 h 441"/>
                              <a:gd name="T30" fmla="*/ 190 w 334"/>
                              <a:gd name="T31" fmla="*/ 420 h 441"/>
                              <a:gd name="T32" fmla="*/ 242 w 334"/>
                              <a:gd name="T33" fmla="*/ 428 h 441"/>
                              <a:gd name="T34" fmla="*/ 278 w 334"/>
                              <a:gd name="T35" fmla="*/ 432 h 441"/>
                              <a:gd name="T36" fmla="*/ 310 w 334"/>
                              <a:gd name="T37" fmla="*/ 440 h 441"/>
                              <a:gd name="T38" fmla="*/ 334 w 334"/>
                              <a:gd name="T39" fmla="*/ 440 h 4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34"/>
                              <a:gd name="T61" fmla="*/ 0 h 441"/>
                              <a:gd name="T62" fmla="*/ 334 w 334"/>
                              <a:gd name="T63" fmla="*/ 441 h 4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34" h="441">
                                <a:moveTo>
                                  <a:pt x="30" y="0"/>
                                </a:moveTo>
                                <a:cubicBezTo>
                                  <a:pt x="35" y="19"/>
                                  <a:pt x="40" y="39"/>
                                  <a:pt x="46" y="52"/>
                                </a:cubicBezTo>
                                <a:cubicBezTo>
                                  <a:pt x="52" y="65"/>
                                  <a:pt x="60" y="67"/>
                                  <a:pt x="66" y="76"/>
                                </a:cubicBezTo>
                                <a:cubicBezTo>
                                  <a:pt x="72" y="85"/>
                                  <a:pt x="79" y="93"/>
                                  <a:pt x="82" y="104"/>
                                </a:cubicBezTo>
                                <a:cubicBezTo>
                                  <a:pt x="85" y="115"/>
                                  <a:pt x="85" y="127"/>
                                  <a:pt x="82" y="140"/>
                                </a:cubicBezTo>
                                <a:cubicBezTo>
                                  <a:pt x="79" y="153"/>
                                  <a:pt x="71" y="171"/>
                                  <a:pt x="62" y="180"/>
                                </a:cubicBezTo>
                                <a:cubicBezTo>
                                  <a:pt x="53" y="189"/>
                                  <a:pt x="36" y="189"/>
                                  <a:pt x="26" y="196"/>
                                </a:cubicBezTo>
                                <a:cubicBezTo>
                                  <a:pt x="16" y="203"/>
                                  <a:pt x="4" y="213"/>
                                  <a:pt x="2" y="224"/>
                                </a:cubicBezTo>
                                <a:cubicBezTo>
                                  <a:pt x="0" y="235"/>
                                  <a:pt x="9" y="255"/>
                                  <a:pt x="14" y="264"/>
                                </a:cubicBezTo>
                                <a:cubicBezTo>
                                  <a:pt x="19" y="273"/>
                                  <a:pt x="28" y="273"/>
                                  <a:pt x="34" y="280"/>
                                </a:cubicBezTo>
                                <a:cubicBezTo>
                                  <a:pt x="40" y="287"/>
                                  <a:pt x="46" y="297"/>
                                  <a:pt x="50" y="308"/>
                                </a:cubicBezTo>
                                <a:cubicBezTo>
                                  <a:pt x="54" y="319"/>
                                  <a:pt x="52" y="337"/>
                                  <a:pt x="58" y="348"/>
                                </a:cubicBezTo>
                                <a:cubicBezTo>
                                  <a:pt x="64" y="359"/>
                                  <a:pt x="74" y="367"/>
                                  <a:pt x="86" y="376"/>
                                </a:cubicBezTo>
                                <a:cubicBezTo>
                                  <a:pt x="98" y="385"/>
                                  <a:pt x="118" y="397"/>
                                  <a:pt x="130" y="404"/>
                                </a:cubicBezTo>
                                <a:cubicBezTo>
                                  <a:pt x="142" y="411"/>
                                  <a:pt x="148" y="413"/>
                                  <a:pt x="158" y="416"/>
                                </a:cubicBezTo>
                                <a:cubicBezTo>
                                  <a:pt x="168" y="419"/>
                                  <a:pt x="176" y="418"/>
                                  <a:pt x="190" y="420"/>
                                </a:cubicBezTo>
                                <a:cubicBezTo>
                                  <a:pt x="204" y="422"/>
                                  <a:pt x="227" y="426"/>
                                  <a:pt x="242" y="428"/>
                                </a:cubicBezTo>
                                <a:cubicBezTo>
                                  <a:pt x="257" y="430"/>
                                  <a:pt x="267" y="430"/>
                                  <a:pt x="278" y="432"/>
                                </a:cubicBezTo>
                                <a:cubicBezTo>
                                  <a:pt x="289" y="434"/>
                                  <a:pt x="301" y="439"/>
                                  <a:pt x="310" y="440"/>
                                </a:cubicBezTo>
                                <a:cubicBezTo>
                                  <a:pt x="319" y="441"/>
                                  <a:pt x="327" y="440"/>
                                  <a:pt x="334" y="44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2191" name="Group 24"/>
                        <p:cNvGrpSpPr>
                          <a:grpSpLocks/>
                        </p:cNvGrpSpPr>
                        <p:nvPr/>
                      </p:nvGrpSpPr>
                      <p:grpSpPr bwMode="auto">
                        <a:xfrm>
                          <a:off x="673" y="1869"/>
                          <a:ext cx="4313" cy="736"/>
                          <a:chOff x="673" y="1869"/>
                          <a:chExt cx="4313" cy="736"/>
                        </a:xfrm>
                      </p:grpSpPr>
                      <p:sp>
                        <p:nvSpPr>
                          <p:cNvPr id="382218" name="Freeform 25"/>
                          <p:cNvSpPr>
                            <a:spLocks/>
                          </p:cNvSpPr>
                          <p:nvPr/>
                        </p:nvSpPr>
                        <p:spPr bwMode="auto">
                          <a:xfrm>
                            <a:off x="673" y="2112"/>
                            <a:ext cx="846" cy="493"/>
                          </a:xfrm>
                          <a:custGeom>
                            <a:avLst/>
                            <a:gdLst>
                              <a:gd name="T0" fmla="*/ 0 w 846"/>
                              <a:gd name="T1" fmla="*/ 480 h 493"/>
                              <a:gd name="T2" fmla="*/ 72 w 846"/>
                              <a:gd name="T3" fmla="*/ 468 h 493"/>
                              <a:gd name="T4" fmla="*/ 120 w 846"/>
                              <a:gd name="T5" fmla="*/ 474 h 493"/>
                              <a:gd name="T6" fmla="*/ 192 w 846"/>
                              <a:gd name="T7" fmla="*/ 492 h 493"/>
                              <a:gd name="T8" fmla="*/ 246 w 846"/>
                              <a:gd name="T9" fmla="*/ 468 h 493"/>
                              <a:gd name="T10" fmla="*/ 324 w 846"/>
                              <a:gd name="T11" fmla="*/ 450 h 493"/>
                              <a:gd name="T12" fmla="*/ 390 w 846"/>
                              <a:gd name="T13" fmla="*/ 474 h 493"/>
                              <a:gd name="T14" fmla="*/ 456 w 846"/>
                              <a:gd name="T15" fmla="*/ 468 h 493"/>
                              <a:gd name="T16" fmla="*/ 480 w 846"/>
                              <a:gd name="T17" fmla="*/ 420 h 493"/>
                              <a:gd name="T18" fmla="*/ 498 w 846"/>
                              <a:gd name="T19" fmla="*/ 366 h 493"/>
                              <a:gd name="T20" fmla="*/ 528 w 846"/>
                              <a:gd name="T21" fmla="*/ 330 h 493"/>
                              <a:gd name="T22" fmla="*/ 564 w 846"/>
                              <a:gd name="T23" fmla="*/ 312 h 493"/>
                              <a:gd name="T24" fmla="*/ 594 w 846"/>
                              <a:gd name="T25" fmla="*/ 288 h 493"/>
                              <a:gd name="T26" fmla="*/ 636 w 846"/>
                              <a:gd name="T27" fmla="*/ 228 h 493"/>
                              <a:gd name="T28" fmla="*/ 678 w 846"/>
                              <a:gd name="T29" fmla="*/ 156 h 493"/>
                              <a:gd name="T30" fmla="*/ 696 w 846"/>
                              <a:gd name="T31" fmla="*/ 114 h 493"/>
                              <a:gd name="T32" fmla="*/ 738 w 846"/>
                              <a:gd name="T33" fmla="*/ 66 h 493"/>
                              <a:gd name="T34" fmla="*/ 786 w 846"/>
                              <a:gd name="T35" fmla="*/ 30 h 493"/>
                              <a:gd name="T36" fmla="*/ 846 w 846"/>
                              <a:gd name="T37" fmla="*/ 0 h 4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6"/>
                              <a:gd name="T58" fmla="*/ 0 h 493"/>
                              <a:gd name="T59" fmla="*/ 846 w 846"/>
                              <a:gd name="T60" fmla="*/ 493 h 49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6" h="493">
                                <a:moveTo>
                                  <a:pt x="0" y="480"/>
                                </a:moveTo>
                                <a:cubicBezTo>
                                  <a:pt x="26" y="474"/>
                                  <a:pt x="52" y="469"/>
                                  <a:pt x="72" y="468"/>
                                </a:cubicBezTo>
                                <a:cubicBezTo>
                                  <a:pt x="92" y="467"/>
                                  <a:pt x="100" y="470"/>
                                  <a:pt x="120" y="474"/>
                                </a:cubicBezTo>
                                <a:cubicBezTo>
                                  <a:pt x="140" y="478"/>
                                  <a:pt x="171" y="493"/>
                                  <a:pt x="192" y="492"/>
                                </a:cubicBezTo>
                                <a:cubicBezTo>
                                  <a:pt x="213" y="491"/>
                                  <a:pt x="224" y="475"/>
                                  <a:pt x="246" y="468"/>
                                </a:cubicBezTo>
                                <a:cubicBezTo>
                                  <a:pt x="268" y="461"/>
                                  <a:pt x="300" y="449"/>
                                  <a:pt x="324" y="450"/>
                                </a:cubicBezTo>
                                <a:cubicBezTo>
                                  <a:pt x="348" y="451"/>
                                  <a:pt x="368" y="471"/>
                                  <a:pt x="390" y="474"/>
                                </a:cubicBezTo>
                                <a:cubicBezTo>
                                  <a:pt x="412" y="477"/>
                                  <a:pt x="441" y="477"/>
                                  <a:pt x="456" y="468"/>
                                </a:cubicBezTo>
                                <a:cubicBezTo>
                                  <a:pt x="471" y="459"/>
                                  <a:pt x="473" y="437"/>
                                  <a:pt x="480" y="420"/>
                                </a:cubicBezTo>
                                <a:cubicBezTo>
                                  <a:pt x="487" y="403"/>
                                  <a:pt x="490" y="381"/>
                                  <a:pt x="498" y="366"/>
                                </a:cubicBezTo>
                                <a:cubicBezTo>
                                  <a:pt x="506" y="351"/>
                                  <a:pt x="517" y="339"/>
                                  <a:pt x="528" y="330"/>
                                </a:cubicBezTo>
                                <a:cubicBezTo>
                                  <a:pt x="539" y="321"/>
                                  <a:pt x="553" y="319"/>
                                  <a:pt x="564" y="312"/>
                                </a:cubicBezTo>
                                <a:cubicBezTo>
                                  <a:pt x="575" y="305"/>
                                  <a:pt x="582" y="302"/>
                                  <a:pt x="594" y="288"/>
                                </a:cubicBezTo>
                                <a:cubicBezTo>
                                  <a:pt x="606" y="274"/>
                                  <a:pt x="622" y="250"/>
                                  <a:pt x="636" y="228"/>
                                </a:cubicBezTo>
                                <a:cubicBezTo>
                                  <a:pt x="650" y="206"/>
                                  <a:pt x="668" y="175"/>
                                  <a:pt x="678" y="156"/>
                                </a:cubicBezTo>
                                <a:cubicBezTo>
                                  <a:pt x="688" y="137"/>
                                  <a:pt x="686" y="129"/>
                                  <a:pt x="696" y="114"/>
                                </a:cubicBezTo>
                                <a:cubicBezTo>
                                  <a:pt x="706" y="99"/>
                                  <a:pt x="723" y="80"/>
                                  <a:pt x="738" y="66"/>
                                </a:cubicBezTo>
                                <a:cubicBezTo>
                                  <a:pt x="753" y="52"/>
                                  <a:pt x="768" y="41"/>
                                  <a:pt x="786" y="30"/>
                                </a:cubicBezTo>
                                <a:cubicBezTo>
                                  <a:pt x="804" y="19"/>
                                  <a:pt x="831" y="6"/>
                                  <a:pt x="84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19" name="Freeform 26"/>
                          <p:cNvSpPr>
                            <a:spLocks/>
                          </p:cNvSpPr>
                          <p:nvPr/>
                        </p:nvSpPr>
                        <p:spPr bwMode="auto">
                          <a:xfrm>
                            <a:off x="978" y="2046"/>
                            <a:ext cx="534" cy="128"/>
                          </a:xfrm>
                          <a:custGeom>
                            <a:avLst/>
                            <a:gdLst>
                              <a:gd name="T0" fmla="*/ 0 w 534"/>
                              <a:gd name="T1" fmla="*/ 0 h 128"/>
                              <a:gd name="T2" fmla="*/ 36 w 534"/>
                              <a:gd name="T3" fmla="*/ 18 h 128"/>
                              <a:gd name="T4" fmla="*/ 72 w 534"/>
                              <a:gd name="T5" fmla="*/ 30 h 128"/>
                              <a:gd name="T6" fmla="*/ 126 w 534"/>
                              <a:gd name="T7" fmla="*/ 84 h 128"/>
                              <a:gd name="T8" fmla="*/ 180 w 534"/>
                              <a:gd name="T9" fmla="*/ 126 h 128"/>
                              <a:gd name="T10" fmla="*/ 264 w 534"/>
                              <a:gd name="T11" fmla="*/ 96 h 128"/>
                              <a:gd name="T12" fmla="*/ 318 w 534"/>
                              <a:gd name="T13" fmla="*/ 84 h 128"/>
                              <a:gd name="T14" fmla="*/ 366 w 534"/>
                              <a:gd name="T15" fmla="*/ 84 h 128"/>
                              <a:gd name="T16" fmla="*/ 426 w 534"/>
                              <a:gd name="T17" fmla="*/ 84 h 128"/>
                              <a:gd name="T18" fmla="*/ 492 w 534"/>
                              <a:gd name="T19" fmla="*/ 66 h 128"/>
                              <a:gd name="T20" fmla="*/ 534 w 534"/>
                              <a:gd name="T21" fmla="*/ 66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4"/>
                              <a:gd name="T34" fmla="*/ 0 h 128"/>
                              <a:gd name="T35" fmla="*/ 534 w 534"/>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4" h="128">
                                <a:moveTo>
                                  <a:pt x="0" y="0"/>
                                </a:moveTo>
                                <a:cubicBezTo>
                                  <a:pt x="12" y="6"/>
                                  <a:pt x="24" y="13"/>
                                  <a:pt x="36" y="18"/>
                                </a:cubicBezTo>
                                <a:cubicBezTo>
                                  <a:pt x="48" y="23"/>
                                  <a:pt x="57" y="19"/>
                                  <a:pt x="72" y="30"/>
                                </a:cubicBezTo>
                                <a:cubicBezTo>
                                  <a:pt x="87" y="41"/>
                                  <a:pt x="108" y="68"/>
                                  <a:pt x="126" y="84"/>
                                </a:cubicBezTo>
                                <a:cubicBezTo>
                                  <a:pt x="144" y="100"/>
                                  <a:pt x="157" y="124"/>
                                  <a:pt x="180" y="126"/>
                                </a:cubicBezTo>
                                <a:cubicBezTo>
                                  <a:pt x="203" y="128"/>
                                  <a:pt x="241" y="103"/>
                                  <a:pt x="264" y="96"/>
                                </a:cubicBezTo>
                                <a:cubicBezTo>
                                  <a:pt x="287" y="89"/>
                                  <a:pt x="301" y="86"/>
                                  <a:pt x="318" y="84"/>
                                </a:cubicBezTo>
                                <a:cubicBezTo>
                                  <a:pt x="335" y="82"/>
                                  <a:pt x="348" y="84"/>
                                  <a:pt x="366" y="84"/>
                                </a:cubicBezTo>
                                <a:cubicBezTo>
                                  <a:pt x="384" y="84"/>
                                  <a:pt x="405" y="87"/>
                                  <a:pt x="426" y="84"/>
                                </a:cubicBezTo>
                                <a:cubicBezTo>
                                  <a:pt x="447" y="81"/>
                                  <a:pt x="474" y="69"/>
                                  <a:pt x="492" y="66"/>
                                </a:cubicBezTo>
                                <a:cubicBezTo>
                                  <a:pt x="510" y="63"/>
                                  <a:pt x="522" y="67"/>
                                  <a:pt x="534" y="66"/>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20" name="Freeform 27"/>
                          <p:cNvSpPr>
                            <a:spLocks/>
                          </p:cNvSpPr>
                          <p:nvPr/>
                        </p:nvSpPr>
                        <p:spPr bwMode="auto">
                          <a:xfrm>
                            <a:off x="1512" y="2006"/>
                            <a:ext cx="3474" cy="370"/>
                          </a:xfrm>
                          <a:custGeom>
                            <a:avLst/>
                            <a:gdLst>
                              <a:gd name="T0" fmla="*/ 0 w 3474"/>
                              <a:gd name="T1" fmla="*/ 106 h 370"/>
                              <a:gd name="T2" fmla="*/ 42 w 3474"/>
                              <a:gd name="T3" fmla="*/ 100 h 370"/>
                              <a:gd name="T4" fmla="*/ 102 w 3474"/>
                              <a:gd name="T5" fmla="*/ 94 h 370"/>
                              <a:gd name="T6" fmla="*/ 150 w 3474"/>
                              <a:gd name="T7" fmla="*/ 58 h 370"/>
                              <a:gd name="T8" fmla="*/ 186 w 3474"/>
                              <a:gd name="T9" fmla="*/ 28 h 370"/>
                              <a:gd name="T10" fmla="*/ 228 w 3474"/>
                              <a:gd name="T11" fmla="*/ 4 h 370"/>
                              <a:gd name="T12" fmla="*/ 276 w 3474"/>
                              <a:gd name="T13" fmla="*/ 4 h 370"/>
                              <a:gd name="T14" fmla="*/ 336 w 3474"/>
                              <a:gd name="T15" fmla="*/ 4 h 370"/>
                              <a:gd name="T16" fmla="*/ 378 w 3474"/>
                              <a:gd name="T17" fmla="*/ 10 h 370"/>
                              <a:gd name="T18" fmla="*/ 438 w 3474"/>
                              <a:gd name="T19" fmla="*/ 16 h 370"/>
                              <a:gd name="T20" fmla="*/ 486 w 3474"/>
                              <a:gd name="T21" fmla="*/ 34 h 370"/>
                              <a:gd name="T22" fmla="*/ 540 w 3474"/>
                              <a:gd name="T23" fmla="*/ 40 h 370"/>
                              <a:gd name="T24" fmla="*/ 624 w 3474"/>
                              <a:gd name="T25" fmla="*/ 28 h 370"/>
                              <a:gd name="T26" fmla="*/ 678 w 3474"/>
                              <a:gd name="T27" fmla="*/ 16 h 370"/>
                              <a:gd name="T28" fmla="*/ 744 w 3474"/>
                              <a:gd name="T29" fmla="*/ 16 h 370"/>
                              <a:gd name="T30" fmla="*/ 822 w 3474"/>
                              <a:gd name="T31" fmla="*/ 52 h 370"/>
                              <a:gd name="T32" fmla="*/ 858 w 3474"/>
                              <a:gd name="T33" fmla="*/ 76 h 370"/>
                              <a:gd name="T34" fmla="*/ 912 w 3474"/>
                              <a:gd name="T35" fmla="*/ 106 h 370"/>
                              <a:gd name="T36" fmla="*/ 972 w 3474"/>
                              <a:gd name="T37" fmla="*/ 142 h 370"/>
                              <a:gd name="T38" fmla="*/ 1050 w 3474"/>
                              <a:gd name="T39" fmla="*/ 160 h 370"/>
                              <a:gd name="T40" fmla="*/ 1116 w 3474"/>
                              <a:gd name="T41" fmla="*/ 160 h 370"/>
                              <a:gd name="T42" fmla="*/ 1158 w 3474"/>
                              <a:gd name="T43" fmla="*/ 154 h 370"/>
                              <a:gd name="T44" fmla="*/ 1224 w 3474"/>
                              <a:gd name="T45" fmla="*/ 112 h 370"/>
                              <a:gd name="T46" fmla="*/ 1296 w 3474"/>
                              <a:gd name="T47" fmla="*/ 76 h 370"/>
                              <a:gd name="T48" fmla="*/ 1392 w 3474"/>
                              <a:gd name="T49" fmla="*/ 58 h 370"/>
                              <a:gd name="T50" fmla="*/ 1470 w 3474"/>
                              <a:gd name="T51" fmla="*/ 52 h 370"/>
                              <a:gd name="T52" fmla="*/ 1560 w 3474"/>
                              <a:gd name="T53" fmla="*/ 52 h 370"/>
                              <a:gd name="T54" fmla="*/ 1644 w 3474"/>
                              <a:gd name="T55" fmla="*/ 70 h 370"/>
                              <a:gd name="T56" fmla="*/ 1704 w 3474"/>
                              <a:gd name="T57" fmla="*/ 94 h 370"/>
                              <a:gd name="T58" fmla="*/ 1806 w 3474"/>
                              <a:gd name="T59" fmla="*/ 106 h 370"/>
                              <a:gd name="T60" fmla="*/ 1896 w 3474"/>
                              <a:gd name="T61" fmla="*/ 106 h 370"/>
                              <a:gd name="T62" fmla="*/ 2004 w 3474"/>
                              <a:gd name="T63" fmla="*/ 100 h 370"/>
                              <a:gd name="T64" fmla="*/ 2070 w 3474"/>
                              <a:gd name="T65" fmla="*/ 100 h 370"/>
                              <a:gd name="T66" fmla="*/ 2154 w 3474"/>
                              <a:gd name="T67" fmla="*/ 124 h 370"/>
                              <a:gd name="T68" fmla="*/ 2220 w 3474"/>
                              <a:gd name="T69" fmla="*/ 148 h 370"/>
                              <a:gd name="T70" fmla="*/ 2304 w 3474"/>
                              <a:gd name="T71" fmla="*/ 184 h 370"/>
                              <a:gd name="T72" fmla="*/ 2346 w 3474"/>
                              <a:gd name="T73" fmla="*/ 244 h 370"/>
                              <a:gd name="T74" fmla="*/ 2346 w 3474"/>
                              <a:gd name="T75" fmla="*/ 304 h 370"/>
                              <a:gd name="T76" fmla="*/ 2394 w 3474"/>
                              <a:gd name="T77" fmla="*/ 358 h 370"/>
                              <a:gd name="T78" fmla="*/ 2484 w 3474"/>
                              <a:gd name="T79" fmla="*/ 370 h 370"/>
                              <a:gd name="T80" fmla="*/ 2604 w 3474"/>
                              <a:gd name="T81" fmla="*/ 358 h 370"/>
                              <a:gd name="T82" fmla="*/ 2664 w 3474"/>
                              <a:gd name="T83" fmla="*/ 310 h 370"/>
                              <a:gd name="T84" fmla="*/ 2736 w 3474"/>
                              <a:gd name="T85" fmla="*/ 280 h 370"/>
                              <a:gd name="T86" fmla="*/ 2838 w 3474"/>
                              <a:gd name="T87" fmla="*/ 268 h 370"/>
                              <a:gd name="T88" fmla="*/ 2910 w 3474"/>
                              <a:gd name="T89" fmla="*/ 268 h 370"/>
                              <a:gd name="T90" fmla="*/ 2958 w 3474"/>
                              <a:gd name="T91" fmla="*/ 286 h 370"/>
                              <a:gd name="T92" fmla="*/ 3036 w 3474"/>
                              <a:gd name="T93" fmla="*/ 304 h 370"/>
                              <a:gd name="T94" fmla="*/ 3120 w 3474"/>
                              <a:gd name="T95" fmla="*/ 328 h 370"/>
                              <a:gd name="T96" fmla="*/ 3186 w 3474"/>
                              <a:gd name="T97" fmla="*/ 346 h 370"/>
                              <a:gd name="T98" fmla="*/ 3258 w 3474"/>
                              <a:gd name="T99" fmla="*/ 352 h 370"/>
                              <a:gd name="T100" fmla="*/ 3318 w 3474"/>
                              <a:gd name="T101" fmla="*/ 352 h 370"/>
                              <a:gd name="T102" fmla="*/ 3360 w 3474"/>
                              <a:gd name="T103" fmla="*/ 352 h 370"/>
                              <a:gd name="T104" fmla="*/ 3414 w 3474"/>
                              <a:gd name="T105" fmla="*/ 352 h 370"/>
                              <a:gd name="T106" fmla="*/ 3474 w 3474"/>
                              <a:gd name="T107" fmla="*/ 352 h 3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74"/>
                              <a:gd name="T163" fmla="*/ 0 h 370"/>
                              <a:gd name="T164" fmla="*/ 3474 w 3474"/>
                              <a:gd name="T165" fmla="*/ 370 h 37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74" h="370">
                                <a:moveTo>
                                  <a:pt x="0" y="106"/>
                                </a:moveTo>
                                <a:cubicBezTo>
                                  <a:pt x="12" y="104"/>
                                  <a:pt x="25" y="102"/>
                                  <a:pt x="42" y="100"/>
                                </a:cubicBezTo>
                                <a:cubicBezTo>
                                  <a:pt x="59" y="98"/>
                                  <a:pt x="84" y="101"/>
                                  <a:pt x="102" y="94"/>
                                </a:cubicBezTo>
                                <a:cubicBezTo>
                                  <a:pt x="120" y="87"/>
                                  <a:pt x="136" y="69"/>
                                  <a:pt x="150" y="58"/>
                                </a:cubicBezTo>
                                <a:cubicBezTo>
                                  <a:pt x="164" y="47"/>
                                  <a:pt x="173" y="37"/>
                                  <a:pt x="186" y="28"/>
                                </a:cubicBezTo>
                                <a:cubicBezTo>
                                  <a:pt x="199" y="19"/>
                                  <a:pt x="213" y="8"/>
                                  <a:pt x="228" y="4"/>
                                </a:cubicBezTo>
                                <a:cubicBezTo>
                                  <a:pt x="243" y="0"/>
                                  <a:pt x="258" y="4"/>
                                  <a:pt x="276" y="4"/>
                                </a:cubicBezTo>
                                <a:cubicBezTo>
                                  <a:pt x="294" y="4"/>
                                  <a:pt x="319" y="3"/>
                                  <a:pt x="336" y="4"/>
                                </a:cubicBezTo>
                                <a:cubicBezTo>
                                  <a:pt x="353" y="5"/>
                                  <a:pt x="361" y="8"/>
                                  <a:pt x="378" y="10"/>
                                </a:cubicBezTo>
                                <a:cubicBezTo>
                                  <a:pt x="395" y="12"/>
                                  <a:pt x="420" y="12"/>
                                  <a:pt x="438" y="16"/>
                                </a:cubicBezTo>
                                <a:cubicBezTo>
                                  <a:pt x="456" y="20"/>
                                  <a:pt x="469" y="30"/>
                                  <a:pt x="486" y="34"/>
                                </a:cubicBezTo>
                                <a:cubicBezTo>
                                  <a:pt x="503" y="38"/>
                                  <a:pt x="517" y="41"/>
                                  <a:pt x="540" y="40"/>
                                </a:cubicBezTo>
                                <a:cubicBezTo>
                                  <a:pt x="563" y="39"/>
                                  <a:pt x="601" y="32"/>
                                  <a:pt x="624" y="28"/>
                                </a:cubicBezTo>
                                <a:cubicBezTo>
                                  <a:pt x="647" y="24"/>
                                  <a:pt x="658" y="18"/>
                                  <a:pt x="678" y="16"/>
                                </a:cubicBezTo>
                                <a:cubicBezTo>
                                  <a:pt x="698" y="14"/>
                                  <a:pt x="720" y="10"/>
                                  <a:pt x="744" y="16"/>
                                </a:cubicBezTo>
                                <a:cubicBezTo>
                                  <a:pt x="768" y="22"/>
                                  <a:pt x="803" y="42"/>
                                  <a:pt x="822" y="52"/>
                                </a:cubicBezTo>
                                <a:cubicBezTo>
                                  <a:pt x="841" y="62"/>
                                  <a:pt x="843" y="67"/>
                                  <a:pt x="858" y="76"/>
                                </a:cubicBezTo>
                                <a:cubicBezTo>
                                  <a:pt x="873" y="85"/>
                                  <a:pt x="893" y="95"/>
                                  <a:pt x="912" y="106"/>
                                </a:cubicBezTo>
                                <a:cubicBezTo>
                                  <a:pt x="931" y="117"/>
                                  <a:pt x="949" y="133"/>
                                  <a:pt x="972" y="142"/>
                                </a:cubicBezTo>
                                <a:cubicBezTo>
                                  <a:pt x="995" y="151"/>
                                  <a:pt x="1026" y="157"/>
                                  <a:pt x="1050" y="160"/>
                                </a:cubicBezTo>
                                <a:cubicBezTo>
                                  <a:pt x="1074" y="163"/>
                                  <a:pt x="1098" y="161"/>
                                  <a:pt x="1116" y="160"/>
                                </a:cubicBezTo>
                                <a:cubicBezTo>
                                  <a:pt x="1134" y="159"/>
                                  <a:pt x="1140" y="162"/>
                                  <a:pt x="1158" y="154"/>
                                </a:cubicBezTo>
                                <a:cubicBezTo>
                                  <a:pt x="1176" y="146"/>
                                  <a:pt x="1201" y="125"/>
                                  <a:pt x="1224" y="112"/>
                                </a:cubicBezTo>
                                <a:cubicBezTo>
                                  <a:pt x="1247" y="99"/>
                                  <a:pt x="1268" y="85"/>
                                  <a:pt x="1296" y="76"/>
                                </a:cubicBezTo>
                                <a:cubicBezTo>
                                  <a:pt x="1324" y="67"/>
                                  <a:pt x="1363" y="62"/>
                                  <a:pt x="1392" y="58"/>
                                </a:cubicBezTo>
                                <a:cubicBezTo>
                                  <a:pt x="1421" y="54"/>
                                  <a:pt x="1442" y="53"/>
                                  <a:pt x="1470" y="52"/>
                                </a:cubicBezTo>
                                <a:cubicBezTo>
                                  <a:pt x="1498" y="51"/>
                                  <a:pt x="1531" y="49"/>
                                  <a:pt x="1560" y="52"/>
                                </a:cubicBezTo>
                                <a:cubicBezTo>
                                  <a:pt x="1589" y="55"/>
                                  <a:pt x="1620" y="63"/>
                                  <a:pt x="1644" y="70"/>
                                </a:cubicBezTo>
                                <a:cubicBezTo>
                                  <a:pt x="1668" y="77"/>
                                  <a:pt x="1677" y="88"/>
                                  <a:pt x="1704" y="94"/>
                                </a:cubicBezTo>
                                <a:cubicBezTo>
                                  <a:pt x="1731" y="100"/>
                                  <a:pt x="1774" y="104"/>
                                  <a:pt x="1806" y="106"/>
                                </a:cubicBezTo>
                                <a:cubicBezTo>
                                  <a:pt x="1838" y="108"/>
                                  <a:pt x="1863" y="107"/>
                                  <a:pt x="1896" y="106"/>
                                </a:cubicBezTo>
                                <a:cubicBezTo>
                                  <a:pt x="1929" y="105"/>
                                  <a:pt x="1975" y="101"/>
                                  <a:pt x="2004" y="100"/>
                                </a:cubicBezTo>
                                <a:cubicBezTo>
                                  <a:pt x="2033" y="99"/>
                                  <a:pt x="2045" y="96"/>
                                  <a:pt x="2070" y="100"/>
                                </a:cubicBezTo>
                                <a:cubicBezTo>
                                  <a:pt x="2095" y="104"/>
                                  <a:pt x="2129" y="116"/>
                                  <a:pt x="2154" y="124"/>
                                </a:cubicBezTo>
                                <a:cubicBezTo>
                                  <a:pt x="2179" y="132"/>
                                  <a:pt x="2195" y="138"/>
                                  <a:pt x="2220" y="148"/>
                                </a:cubicBezTo>
                                <a:cubicBezTo>
                                  <a:pt x="2245" y="158"/>
                                  <a:pt x="2283" y="168"/>
                                  <a:pt x="2304" y="184"/>
                                </a:cubicBezTo>
                                <a:cubicBezTo>
                                  <a:pt x="2325" y="200"/>
                                  <a:pt x="2339" y="224"/>
                                  <a:pt x="2346" y="244"/>
                                </a:cubicBezTo>
                                <a:cubicBezTo>
                                  <a:pt x="2353" y="264"/>
                                  <a:pt x="2338" y="285"/>
                                  <a:pt x="2346" y="304"/>
                                </a:cubicBezTo>
                                <a:cubicBezTo>
                                  <a:pt x="2354" y="323"/>
                                  <a:pt x="2371" y="347"/>
                                  <a:pt x="2394" y="358"/>
                                </a:cubicBezTo>
                                <a:cubicBezTo>
                                  <a:pt x="2417" y="369"/>
                                  <a:pt x="2449" y="370"/>
                                  <a:pt x="2484" y="370"/>
                                </a:cubicBezTo>
                                <a:cubicBezTo>
                                  <a:pt x="2519" y="370"/>
                                  <a:pt x="2574" y="368"/>
                                  <a:pt x="2604" y="358"/>
                                </a:cubicBezTo>
                                <a:cubicBezTo>
                                  <a:pt x="2634" y="348"/>
                                  <a:pt x="2642" y="323"/>
                                  <a:pt x="2664" y="310"/>
                                </a:cubicBezTo>
                                <a:cubicBezTo>
                                  <a:pt x="2686" y="297"/>
                                  <a:pt x="2707" y="287"/>
                                  <a:pt x="2736" y="280"/>
                                </a:cubicBezTo>
                                <a:cubicBezTo>
                                  <a:pt x="2765" y="273"/>
                                  <a:pt x="2809" y="270"/>
                                  <a:pt x="2838" y="268"/>
                                </a:cubicBezTo>
                                <a:cubicBezTo>
                                  <a:pt x="2867" y="266"/>
                                  <a:pt x="2890" y="265"/>
                                  <a:pt x="2910" y="268"/>
                                </a:cubicBezTo>
                                <a:cubicBezTo>
                                  <a:pt x="2930" y="271"/>
                                  <a:pt x="2937" y="280"/>
                                  <a:pt x="2958" y="286"/>
                                </a:cubicBezTo>
                                <a:cubicBezTo>
                                  <a:pt x="2979" y="292"/>
                                  <a:pt x="3009" y="297"/>
                                  <a:pt x="3036" y="304"/>
                                </a:cubicBezTo>
                                <a:cubicBezTo>
                                  <a:pt x="3063" y="311"/>
                                  <a:pt x="3095" y="321"/>
                                  <a:pt x="3120" y="328"/>
                                </a:cubicBezTo>
                                <a:cubicBezTo>
                                  <a:pt x="3145" y="335"/>
                                  <a:pt x="3163" y="342"/>
                                  <a:pt x="3186" y="346"/>
                                </a:cubicBezTo>
                                <a:cubicBezTo>
                                  <a:pt x="3209" y="350"/>
                                  <a:pt x="3236" y="351"/>
                                  <a:pt x="3258" y="352"/>
                                </a:cubicBezTo>
                                <a:cubicBezTo>
                                  <a:pt x="3280" y="353"/>
                                  <a:pt x="3301" y="352"/>
                                  <a:pt x="3318" y="352"/>
                                </a:cubicBezTo>
                                <a:cubicBezTo>
                                  <a:pt x="3335" y="352"/>
                                  <a:pt x="3344" y="352"/>
                                  <a:pt x="3360" y="352"/>
                                </a:cubicBezTo>
                                <a:cubicBezTo>
                                  <a:pt x="3376" y="352"/>
                                  <a:pt x="3395" y="352"/>
                                  <a:pt x="3414" y="352"/>
                                </a:cubicBezTo>
                                <a:cubicBezTo>
                                  <a:pt x="3433" y="352"/>
                                  <a:pt x="3462" y="352"/>
                                  <a:pt x="3474" y="352"/>
                                </a:cubicBezTo>
                              </a:path>
                            </a:pathLst>
                          </a:custGeom>
                          <a:noFill/>
                          <a:ln w="63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21" name="Freeform 28"/>
                          <p:cNvSpPr>
                            <a:spLocks/>
                          </p:cNvSpPr>
                          <p:nvPr/>
                        </p:nvSpPr>
                        <p:spPr bwMode="auto">
                          <a:xfrm>
                            <a:off x="3184" y="2108"/>
                            <a:ext cx="286" cy="296"/>
                          </a:xfrm>
                          <a:custGeom>
                            <a:avLst/>
                            <a:gdLst>
                              <a:gd name="T0" fmla="*/ 0 w 286"/>
                              <a:gd name="T1" fmla="*/ 296 h 296"/>
                              <a:gd name="T2" fmla="*/ 40 w 286"/>
                              <a:gd name="T3" fmla="*/ 276 h 296"/>
                              <a:gd name="T4" fmla="*/ 62 w 286"/>
                              <a:gd name="T5" fmla="*/ 250 h 296"/>
                              <a:gd name="T6" fmla="*/ 58 w 286"/>
                              <a:gd name="T7" fmla="*/ 208 h 296"/>
                              <a:gd name="T8" fmla="*/ 58 w 286"/>
                              <a:gd name="T9" fmla="*/ 168 h 296"/>
                              <a:gd name="T10" fmla="*/ 68 w 286"/>
                              <a:gd name="T11" fmla="*/ 124 h 296"/>
                              <a:gd name="T12" fmla="*/ 98 w 286"/>
                              <a:gd name="T13" fmla="*/ 94 h 296"/>
                              <a:gd name="T14" fmla="*/ 134 w 286"/>
                              <a:gd name="T15" fmla="*/ 72 h 296"/>
                              <a:gd name="T16" fmla="*/ 164 w 286"/>
                              <a:gd name="T17" fmla="*/ 58 h 296"/>
                              <a:gd name="T18" fmla="*/ 210 w 286"/>
                              <a:gd name="T19" fmla="*/ 40 h 296"/>
                              <a:gd name="T20" fmla="*/ 250 w 286"/>
                              <a:gd name="T21" fmla="*/ 18 h 296"/>
                              <a:gd name="T22" fmla="*/ 264 w 286"/>
                              <a:gd name="T23" fmla="*/ 10 h 296"/>
                              <a:gd name="T24" fmla="*/ 286 w 286"/>
                              <a:gd name="T25" fmla="*/ 0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6"/>
                              <a:gd name="T40" fmla="*/ 0 h 296"/>
                              <a:gd name="T41" fmla="*/ 286 w 286"/>
                              <a:gd name="T42" fmla="*/ 296 h 2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6" h="296">
                                <a:moveTo>
                                  <a:pt x="0" y="296"/>
                                </a:moveTo>
                                <a:cubicBezTo>
                                  <a:pt x="15" y="290"/>
                                  <a:pt x="30" y="284"/>
                                  <a:pt x="40" y="276"/>
                                </a:cubicBezTo>
                                <a:cubicBezTo>
                                  <a:pt x="50" y="268"/>
                                  <a:pt x="59" y="261"/>
                                  <a:pt x="62" y="250"/>
                                </a:cubicBezTo>
                                <a:cubicBezTo>
                                  <a:pt x="65" y="239"/>
                                  <a:pt x="59" y="222"/>
                                  <a:pt x="58" y="208"/>
                                </a:cubicBezTo>
                                <a:cubicBezTo>
                                  <a:pt x="57" y="194"/>
                                  <a:pt x="56" y="182"/>
                                  <a:pt x="58" y="168"/>
                                </a:cubicBezTo>
                                <a:cubicBezTo>
                                  <a:pt x="60" y="154"/>
                                  <a:pt x="61" y="136"/>
                                  <a:pt x="68" y="124"/>
                                </a:cubicBezTo>
                                <a:cubicBezTo>
                                  <a:pt x="75" y="112"/>
                                  <a:pt x="87" y="103"/>
                                  <a:pt x="98" y="94"/>
                                </a:cubicBezTo>
                                <a:cubicBezTo>
                                  <a:pt x="109" y="85"/>
                                  <a:pt x="123" y="78"/>
                                  <a:pt x="134" y="72"/>
                                </a:cubicBezTo>
                                <a:cubicBezTo>
                                  <a:pt x="145" y="66"/>
                                  <a:pt x="151" y="63"/>
                                  <a:pt x="164" y="58"/>
                                </a:cubicBezTo>
                                <a:cubicBezTo>
                                  <a:pt x="177" y="53"/>
                                  <a:pt x="196" y="47"/>
                                  <a:pt x="210" y="40"/>
                                </a:cubicBezTo>
                                <a:cubicBezTo>
                                  <a:pt x="224" y="33"/>
                                  <a:pt x="241" y="23"/>
                                  <a:pt x="250" y="18"/>
                                </a:cubicBezTo>
                                <a:cubicBezTo>
                                  <a:pt x="259" y="13"/>
                                  <a:pt x="258" y="13"/>
                                  <a:pt x="264" y="10"/>
                                </a:cubicBezTo>
                                <a:cubicBezTo>
                                  <a:pt x="270" y="7"/>
                                  <a:pt x="281" y="3"/>
                                  <a:pt x="28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22" name="Freeform 29"/>
                          <p:cNvSpPr>
                            <a:spLocks/>
                          </p:cNvSpPr>
                          <p:nvPr/>
                        </p:nvSpPr>
                        <p:spPr bwMode="auto">
                          <a:xfrm>
                            <a:off x="1632" y="2102"/>
                            <a:ext cx="780" cy="360"/>
                          </a:xfrm>
                          <a:custGeom>
                            <a:avLst/>
                            <a:gdLst>
                              <a:gd name="T0" fmla="*/ 0 w 780"/>
                              <a:gd name="T1" fmla="*/ 346 h 360"/>
                              <a:gd name="T2" fmla="*/ 48 w 780"/>
                              <a:gd name="T3" fmla="*/ 358 h 360"/>
                              <a:gd name="T4" fmla="*/ 120 w 780"/>
                              <a:gd name="T5" fmla="*/ 337 h 360"/>
                              <a:gd name="T6" fmla="*/ 171 w 780"/>
                              <a:gd name="T7" fmla="*/ 271 h 360"/>
                              <a:gd name="T8" fmla="*/ 234 w 780"/>
                              <a:gd name="T9" fmla="*/ 241 h 360"/>
                              <a:gd name="T10" fmla="*/ 282 w 780"/>
                              <a:gd name="T11" fmla="*/ 226 h 360"/>
                              <a:gd name="T12" fmla="*/ 312 w 780"/>
                              <a:gd name="T13" fmla="*/ 208 h 360"/>
                              <a:gd name="T14" fmla="*/ 366 w 780"/>
                              <a:gd name="T15" fmla="*/ 199 h 360"/>
                              <a:gd name="T16" fmla="*/ 399 w 780"/>
                              <a:gd name="T17" fmla="*/ 199 h 360"/>
                              <a:gd name="T18" fmla="*/ 435 w 780"/>
                              <a:gd name="T19" fmla="*/ 217 h 360"/>
                              <a:gd name="T20" fmla="*/ 507 w 780"/>
                              <a:gd name="T21" fmla="*/ 226 h 360"/>
                              <a:gd name="T22" fmla="*/ 552 w 780"/>
                              <a:gd name="T23" fmla="*/ 193 h 360"/>
                              <a:gd name="T24" fmla="*/ 561 w 780"/>
                              <a:gd name="T25" fmla="*/ 172 h 360"/>
                              <a:gd name="T26" fmla="*/ 573 w 780"/>
                              <a:gd name="T27" fmla="*/ 139 h 360"/>
                              <a:gd name="T28" fmla="*/ 591 w 780"/>
                              <a:gd name="T29" fmla="*/ 118 h 360"/>
                              <a:gd name="T30" fmla="*/ 600 w 780"/>
                              <a:gd name="T31" fmla="*/ 85 h 360"/>
                              <a:gd name="T32" fmla="*/ 597 w 780"/>
                              <a:gd name="T33" fmla="*/ 58 h 360"/>
                              <a:gd name="T34" fmla="*/ 624 w 780"/>
                              <a:gd name="T35" fmla="*/ 31 h 360"/>
                              <a:gd name="T36" fmla="*/ 642 w 780"/>
                              <a:gd name="T37" fmla="*/ 22 h 360"/>
                              <a:gd name="T38" fmla="*/ 678 w 780"/>
                              <a:gd name="T39" fmla="*/ 13 h 360"/>
                              <a:gd name="T40" fmla="*/ 711 w 780"/>
                              <a:gd name="T41" fmla="*/ 10 h 360"/>
                              <a:gd name="T42" fmla="*/ 741 w 780"/>
                              <a:gd name="T43" fmla="*/ 1 h 360"/>
                              <a:gd name="T44" fmla="*/ 762 w 780"/>
                              <a:gd name="T45" fmla="*/ 4 h 360"/>
                              <a:gd name="T46" fmla="*/ 780 w 780"/>
                              <a:gd name="T47" fmla="*/ 4 h 3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0"/>
                              <a:gd name="T73" fmla="*/ 0 h 360"/>
                              <a:gd name="T74" fmla="*/ 780 w 780"/>
                              <a:gd name="T75" fmla="*/ 360 h 36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0" h="360">
                                <a:moveTo>
                                  <a:pt x="0" y="346"/>
                                </a:moveTo>
                                <a:cubicBezTo>
                                  <a:pt x="14" y="353"/>
                                  <a:pt x="28" y="360"/>
                                  <a:pt x="48" y="358"/>
                                </a:cubicBezTo>
                                <a:cubicBezTo>
                                  <a:pt x="68" y="356"/>
                                  <a:pt x="100" y="351"/>
                                  <a:pt x="120" y="337"/>
                                </a:cubicBezTo>
                                <a:cubicBezTo>
                                  <a:pt x="140" y="323"/>
                                  <a:pt x="152" y="287"/>
                                  <a:pt x="171" y="271"/>
                                </a:cubicBezTo>
                                <a:cubicBezTo>
                                  <a:pt x="190" y="255"/>
                                  <a:pt x="216" y="248"/>
                                  <a:pt x="234" y="241"/>
                                </a:cubicBezTo>
                                <a:cubicBezTo>
                                  <a:pt x="252" y="234"/>
                                  <a:pt x="269" y="231"/>
                                  <a:pt x="282" y="226"/>
                                </a:cubicBezTo>
                                <a:cubicBezTo>
                                  <a:pt x="295" y="221"/>
                                  <a:pt x="298" y="212"/>
                                  <a:pt x="312" y="208"/>
                                </a:cubicBezTo>
                                <a:cubicBezTo>
                                  <a:pt x="326" y="204"/>
                                  <a:pt x="352" y="200"/>
                                  <a:pt x="366" y="199"/>
                                </a:cubicBezTo>
                                <a:cubicBezTo>
                                  <a:pt x="380" y="198"/>
                                  <a:pt x="388" y="196"/>
                                  <a:pt x="399" y="199"/>
                                </a:cubicBezTo>
                                <a:cubicBezTo>
                                  <a:pt x="410" y="202"/>
                                  <a:pt x="417" y="213"/>
                                  <a:pt x="435" y="217"/>
                                </a:cubicBezTo>
                                <a:cubicBezTo>
                                  <a:pt x="453" y="221"/>
                                  <a:pt x="488" y="230"/>
                                  <a:pt x="507" y="226"/>
                                </a:cubicBezTo>
                                <a:cubicBezTo>
                                  <a:pt x="526" y="222"/>
                                  <a:pt x="543" y="202"/>
                                  <a:pt x="552" y="193"/>
                                </a:cubicBezTo>
                                <a:cubicBezTo>
                                  <a:pt x="561" y="184"/>
                                  <a:pt x="557" y="181"/>
                                  <a:pt x="561" y="172"/>
                                </a:cubicBezTo>
                                <a:cubicBezTo>
                                  <a:pt x="565" y="163"/>
                                  <a:pt x="568" y="148"/>
                                  <a:pt x="573" y="139"/>
                                </a:cubicBezTo>
                                <a:cubicBezTo>
                                  <a:pt x="578" y="130"/>
                                  <a:pt x="586" y="127"/>
                                  <a:pt x="591" y="118"/>
                                </a:cubicBezTo>
                                <a:cubicBezTo>
                                  <a:pt x="596" y="109"/>
                                  <a:pt x="599" y="95"/>
                                  <a:pt x="600" y="85"/>
                                </a:cubicBezTo>
                                <a:cubicBezTo>
                                  <a:pt x="601" y="75"/>
                                  <a:pt x="593" y="67"/>
                                  <a:pt x="597" y="58"/>
                                </a:cubicBezTo>
                                <a:cubicBezTo>
                                  <a:pt x="601" y="49"/>
                                  <a:pt x="617" y="37"/>
                                  <a:pt x="624" y="31"/>
                                </a:cubicBezTo>
                                <a:cubicBezTo>
                                  <a:pt x="631" y="25"/>
                                  <a:pt x="633" y="25"/>
                                  <a:pt x="642" y="22"/>
                                </a:cubicBezTo>
                                <a:cubicBezTo>
                                  <a:pt x="651" y="19"/>
                                  <a:pt x="667" y="15"/>
                                  <a:pt x="678" y="13"/>
                                </a:cubicBezTo>
                                <a:cubicBezTo>
                                  <a:pt x="689" y="11"/>
                                  <a:pt x="701" y="12"/>
                                  <a:pt x="711" y="10"/>
                                </a:cubicBezTo>
                                <a:cubicBezTo>
                                  <a:pt x="721" y="8"/>
                                  <a:pt x="733" y="2"/>
                                  <a:pt x="741" y="1"/>
                                </a:cubicBezTo>
                                <a:cubicBezTo>
                                  <a:pt x="749" y="0"/>
                                  <a:pt x="756" y="4"/>
                                  <a:pt x="762" y="4"/>
                                </a:cubicBezTo>
                                <a:cubicBezTo>
                                  <a:pt x="768" y="4"/>
                                  <a:pt x="774" y="4"/>
                                  <a:pt x="780" y="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23" name="Freeform 30"/>
                          <p:cNvSpPr>
                            <a:spLocks/>
                          </p:cNvSpPr>
                          <p:nvPr/>
                        </p:nvSpPr>
                        <p:spPr bwMode="auto">
                          <a:xfrm>
                            <a:off x="4005" y="1869"/>
                            <a:ext cx="264" cy="414"/>
                          </a:xfrm>
                          <a:custGeom>
                            <a:avLst/>
                            <a:gdLst>
                              <a:gd name="T0" fmla="*/ 3 w 264"/>
                              <a:gd name="T1" fmla="*/ 0 h 414"/>
                              <a:gd name="T2" fmla="*/ 3 w 264"/>
                              <a:gd name="T3" fmla="*/ 42 h 414"/>
                              <a:gd name="T4" fmla="*/ 21 w 264"/>
                              <a:gd name="T5" fmla="*/ 72 h 414"/>
                              <a:gd name="T6" fmla="*/ 51 w 264"/>
                              <a:gd name="T7" fmla="*/ 90 h 414"/>
                              <a:gd name="T8" fmla="*/ 75 w 264"/>
                              <a:gd name="T9" fmla="*/ 108 h 414"/>
                              <a:gd name="T10" fmla="*/ 96 w 264"/>
                              <a:gd name="T11" fmla="*/ 129 h 414"/>
                              <a:gd name="T12" fmla="*/ 102 w 264"/>
                              <a:gd name="T13" fmla="*/ 162 h 414"/>
                              <a:gd name="T14" fmla="*/ 84 w 264"/>
                              <a:gd name="T15" fmla="*/ 189 h 414"/>
                              <a:gd name="T16" fmla="*/ 75 w 264"/>
                              <a:gd name="T17" fmla="*/ 222 h 414"/>
                              <a:gd name="T18" fmla="*/ 72 w 264"/>
                              <a:gd name="T19" fmla="*/ 261 h 414"/>
                              <a:gd name="T20" fmla="*/ 93 w 264"/>
                              <a:gd name="T21" fmla="*/ 282 h 414"/>
                              <a:gd name="T22" fmla="*/ 126 w 264"/>
                              <a:gd name="T23" fmla="*/ 309 h 414"/>
                              <a:gd name="T24" fmla="*/ 135 w 264"/>
                              <a:gd name="T25" fmla="*/ 351 h 414"/>
                              <a:gd name="T26" fmla="*/ 144 w 264"/>
                              <a:gd name="T27" fmla="*/ 384 h 414"/>
                              <a:gd name="T28" fmla="*/ 168 w 264"/>
                              <a:gd name="T29" fmla="*/ 399 h 414"/>
                              <a:gd name="T30" fmla="*/ 192 w 264"/>
                              <a:gd name="T31" fmla="*/ 408 h 414"/>
                              <a:gd name="T32" fmla="*/ 225 w 264"/>
                              <a:gd name="T33" fmla="*/ 411 h 414"/>
                              <a:gd name="T34" fmla="*/ 246 w 264"/>
                              <a:gd name="T35" fmla="*/ 411 h 414"/>
                              <a:gd name="T36" fmla="*/ 264 w 264"/>
                              <a:gd name="T37" fmla="*/ 414 h 4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4"/>
                              <a:gd name="T58" fmla="*/ 0 h 414"/>
                              <a:gd name="T59" fmla="*/ 264 w 264"/>
                              <a:gd name="T60" fmla="*/ 414 h 4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4" h="414">
                                <a:moveTo>
                                  <a:pt x="3" y="0"/>
                                </a:moveTo>
                                <a:cubicBezTo>
                                  <a:pt x="1" y="15"/>
                                  <a:pt x="0" y="30"/>
                                  <a:pt x="3" y="42"/>
                                </a:cubicBezTo>
                                <a:cubicBezTo>
                                  <a:pt x="6" y="54"/>
                                  <a:pt x="13" y="64"/>
                                  <a:pt x="21" y="72"/>
                                </a:cubicBezTo>
                                <a:cubicBezTo>
                                  <a:pt x="29" y="80"/>
                                  <a:pt x="42" y="84"/>
                                  <a:pt x="51" y="90"/>
                                </a:cubicBezTo>
                                <a:cubicBezTo>
                                  <a:pt x="60" y="96"/>
                                  <a:pt x="68" y="102"/>
                                  <a:pt x="75" y="108"/>
                                </a:cubicBezTo>
                                <a:cubicBezTo>
                                  <a:pt x="82" y="114"/>
                                  <a:pt x="91" y="120"/>
                                  <a:pt x="96" y="129"/>
                                </a:cubicBezTo>
                                <a:cubicBezTo>
                                  <a:pt x="101" y="138"/>
                                  <a:pt x="104" y="152"/>
                                  <a:pt x="102" y="162"/>
                                </a:cubicBezTo>
                                <a:cubicBezTo>
                                  <a:pt x="100" y="172"/>
                                  <a:pt x="88" y="179"/>
                                  <a:pt x="84" y="189"/>
                                </a:cubicBezTo>
                                <a:cubicBezTo>
                                  <a:pt x="80" y="199"/>
                                  <a:pt x="77" y="210"/>
                                  <a:pt x="75" y="222"/>
                                </a:cubicBezTo>
                                <a:cubicBezTo>
                                  <a:pt x="73" y="234"/>
                                  <a:pt x="69" y="251"/>
                                  <a:pt x="72" y="261"/>
                                </a:cubicBezTo>
                                <a:cubicBezTo>
                                  <a:pt x="75" y="271"/>
                                  <a:pt x="84" y="274"/>
                                  <a:pt x="93" y="282"/>
                                </a:cubicBezTo>
                                <a:cubicBezTo>
                                  <a:pt x="102" y="290"/>
                                  <a:pt x="119" y="297"/>
                                  <a:pt x="126" y="309"/>
                                </a:cubicBezTo>
                                <a:cubicBezTo>
                                  <a:pt x="133" y="321"/>
                                  <a:pt x="132" y="339"/>
                                  <a:pt x="135" y="351"/>
                                </a:cubicBezTo>
                                <a:cubicBezTo>
                                  <a:pt x="138" y="363"/>
                                  <a:pt x="139" y="376"/>
                                  <a:pt x="144" y="384"/>
                                </a:cubicBezTo>
                                <a:cubicBezTo>
                                  <a:pt x="149" y="392"/>
                                  <a:pt x="160" y="395"/>
                                  <a:pt x="168" y="399"/>
                                </a:cubicBezTo>
                                <a:cubicBezTo>
                                  <a:pt x="176" y="403"/>
                                  <a:pt x="183" y="406"/>
                                  <a:pt x="192" y="408"/>
                                </a:cubicBezTo>
                                <a:cubicBezTo>
                                  <a:pt x="201" y="410"/>
                                  <a:pt x="216" y="411"/>
                                  <a:pt x="225" y="411"/>
                                </a:cubicBezTo>
                                <a:cubicBezTo>
                                  <a:pt x="234" y="411"/>
                                  <a:pt x="240" y="411"/>
                                  <a:pt x="246" y="411"/>
                                </a:cubicBezTo>
                                <a:cubicBezTo>
                                  <a:pt x="252" y="411"/>
                                  <a:pt x="258" y="412"/>
                                  <a:pt x="264" y="41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2192" name="Group 31"/>
                        <p:cNvGrpSpPr>
                          <a:grpSpLocks/>
                        </p:cNvGrpSpPr>
                        <p:nvPr/>
                      </p:nvGrpSpPr>
                      <p:grpSpPr bwMode="auto">
                        <a:xfrm>
                          <a:off x="27" y="816"/>
                          <a:ext cx="5166" cy="927"/>
                          <a:chOff x="27" y="816"/>
                          <a:chExt cx="5166" cy="927"/>
                        </a:xfrm>
                      </p:grpSpPr>
                      <p:sp>
                        <p:nvSpPr>
                          <p:cNvPr id="382194" name="Freeform 32"/>
                          <p:cNvSpPr>
                            <a:spLocks/>
                          </p:cNvSpPr>
                          <p:nvPr/>
                        </p:nvSpPr>
                        <p:spPr bwMode="auto">
                          <a:xfrm>
                            <a:off x="1084" y="1212"/>
                            <a:ext cx="502" cy="332"/>
                          </a:xfrm>
                          <a:custGeom>
                            <a:avLst/>
                            <a:gdLst>
                              <a:gd name="T0" fmla="*/ 0 w 502"/>
                              <a:gd name="T1" fmla="*/ 0 h 332"/>
                              <a:gd name="T2" fmla="*/ 10 w 502"/>
                              <a:gd name="T3" fmla="*/ 14 h 332"/>
                              <a:gd name="T4" fmla="*/ 48 w 502"/>
                              <a:gd name="T5" fmla="*/ 24 h 332"/>
                              <a:gd name="T6" fmla="*/ 84 w 502"/>
                              <a:gd name="T7" fmla="*/ 20 h 332"/>
                              <a:gd name="T8" fmla="*/ 126 w 502"/>
                              <a:gd name="T9" fmla="*/ 38 h 332"/>
                              <a:gd name="T10" fmla="*/ 150 w 502"/>
                              <a:gd name="T11" fmla="*/ 50 h 332"/>
                              <a:gd name="T12" fmla="*/ 186 w 502"/>
                              <a:gd name="T13" fmla="*/ 60 h 332"/>
                              <a:gd name="T14" fmla="*/ 206 w 502"/>
                              <a:gd name="T15" fmla="*/ 70 h 332"/>
                              <a:gd name="T16" fmla="*/ 218 w 502"/>
                              <a:gd name="T17" fmla="*/ 92 h 332"/>
                              <a:gd name="T18" fmla="*/ 238 w 502"/>
                              <a:gd name="T19" fmla="*/ 102 h 332"/>
                              <a:gd name="T20" fmla="*/ 260 w 502"/>
                              <a:gd name="T21" fmla="*/ 108 h 332"/>
                              <a:gd name="T22" fmla="*/ 294 w 502"/>
                              <a:gd name="T23" fmla="*/ 116 h 332"/>
                              <a:gd name="T24" fmla="*/ 314 w 502"/>
                              <a:gd name="T25" fmla="*/ 140 h 332"/>
                              <a:gd name="T26" fmla="*/ 314 w 502"/>
                              <a:gd name="T27" fmla="*/ 162 h 332"/>
                              <a:gd name="T28" fmla="*/ 314 w 502"/>
                              <a:gd name="T29" fmla="*/ 200 h 332"/>
                              <a:gd name="T30" fmla="*/ 330 w 502"/>
                              <a:gd name="T31" fmla="*/ 236 h 332"/>
                              <a:gd name="T32" fmla="*/ 366 w 502"/>
                              <a:gd name="T33" fmla="*/ 266 h 332"/>
                              <a:gd name="T34" fmla="*/ 392 w 502"/>
                              <a:gd name="T35" fmla="*/ 274 h 332"/>
                              <a:gd name="T36" fmla="*/ 420 w 502"/>
                              <a:gd name="T37" fmla="*/ 286 h 332"/>
                              <a:gd name="T38" fmla="*/ 430 w 502"/>
                              <a:gd name="T39" fmla="*/ 306 h 332"/>
                              <a:gd name="T40" fmla="*/ 456 w 502"/>
                              <a:gd name="T41" fmla="*/ 324 h 332"/>
                              <a:gd name="T42" fmla="*/ 490 w 502"/>
                              <a:gd name="T43" fmla="*/ 330 h 332"/>
                              <a:gd name="T44" fmla="*/ 502 w 502"/>
                              <a:gd name="T45" fmla="*/ 332 h 3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2"/>
                              <a:gd name="T70" fmla="*/ 0 h 332"/>
                              <a:gd name="T71" fmla="*/ 502 w 502"/>
                              <a:gd name="T72" fmla="*/ 332 h 3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2" h="332">
                                <a:moveTo>
                                  <a:pt x="0" y="0"/>
                                </a:moveTo>
                                <a:cubicBezTo>
                                  <a:pt x="1" y="5"/>
                                  <a:pt x="2" y="10"/>
                                  <a:pt x="10" y="14"/>
                                </a:cubicBezTo>
                                <a:cubicBezTo>
                                  <a:pt x="18" y="18"/>
                                  <a:pt x="36" y="23"/>
                                  <a:pt x="48" y="24"/>
                                </a:cubicBezTo>
                                <a:cubicBezTo>
                                  <a:pt x="60" y="25"/>
                                  <a:pt x="71" y="18"/>
                                  <a:pt x="84" y="20"/>
                                </a:cubicBezTo>
                                <a:cubicBezTo>
                                  <a:pt x="97" y="22"/>
                                  <a:pt x="115" y="33"/>
                                  <a:pt x="126" y="38"/>
                                </a:cubicBezTo>
                                <a:cubicBezTo>
                                  <a:pt x="137" y="43"/>
                                  <a:pt x="140" y="46"/>
                                  <a:pt x="150" y="50"/>
                                </a:cubicBezTo>
                                <a:cubicBezTo>
                                  <a:pt x="160" y="54"/>
                                  <a:pt x="177" y="57"/>
                                  <a:pt x="186" y="60"/>
                                </a:cubicBezTo>
                                <a:cubicBezTo>
                                  <a:pt x="195" y="63"/>
                                  <a:pt x="201" y="65"/>
                                  <a:pt x="206" y="70"/>
                                </a:cubicBezTo>
                                <a:cubicBezTo>
                                  <a:pt x="211" y="75"/>
                                  <a:pt x="213" y="87"/>
                                  <a:pt x="218" y="92"/>
                                </a:cubicBezTo>
                                <a:cubicBezTo>
                                  <a:pt x="223" y="97"/>
                                  <a:pt x="231" y="99"/>
                                  <a:pt x="238" y="102"/>
                                </a:cubicBezTo>
                                <a:cubicBezTo>
                                  <a:pt x="245" y="105"/>
                                  <a:pt x="251" y="106"/>
                                  <a:pt x="260" y="108"/>
                                </a:cubicBezTo>
                                <a:cubicBezTo>
                                  <a:pt x="269" y="110"/>
                                  <a:pt x="285" y="111"/>
                                  <a:pt x="294" y="116"/>
                                </a:cubicBezTo>
                                <a:cubicBezTo>
                                  <a:pt x="303" y="121"/>
                                  <a:pt x="311" y="132"/>
                                  <a:pt x="314" y="140"/>
                                </a:cubicBezTo>
                                <a:cubicBezTo>
                                  <a:pt x="317" y="148"/>
                                  <a:pt x="314" y="152"/>
                                  <a:pt x="314" y="162"/>
                                </a:cubicBezTo>
                                <a:cubicBezTo>
                                  <a:pt x="314" y="172"/>
                                  <a:pt x="311" y="188"/>
                                  <a:pt x="314" y="200"/>
                                </a:cubicBezTo>
                                <a:cubicBezTo>
                                  <a:pt x="317" y="212"/>
                                  <a:pt x="321" y="225"/>
                                  <a:pt x="330" y="236"/>
                                </a:cubicBezTo>
                                <a:cubicBezTo>
                                  <a:pt x="339" y="247"/>
                                  <a:pt x="356" y="260"/>
                                  <a:pt x="366" y="266"/>
                                </a:cubicBezTo>
                                <a:cubicBezTo>
                                  <a:pt x="376" y="272"/>
                                  <a:pt x="383" y="271"/>
                                  <a:pt x="392" y="274"/>
                                </a:cubicBezTo>
                                <a:cubicBezTo>
                                  <a:pt x="401" y="277"/>
                                  <a:pt x="414" y="281"/>
                                  <a:pt x="420" y="286"/>
                                </a:cubicBezTo>
                                <a:cubicBezTo>
                                  <a:pt x="426" y="291"/>
                                  <a:pt x="424" y="300"/>
                                  <a:pt x="430" y="306"/>
                                </a:cubicBezTo>
                                <a:cubicBezTo>
                                  <a:pt x="436" y="312"/>
                                  <a:pt x="446" y="320"/>
                                  <a:pt x="456" y="324"/>
                                </a:cubicBezTo>
                                <a:cubicBezTo>
                                  <a:pt x="466" y="328"/>
                                  <a:pt x="482" y="329"/>
                                  <a:pt x="490" y="330"/>
                                </a:cubicBezTo>
                                <a:cubicBezTo>
                                  <a:pt x="498" y="331"/>
                                  <a:pt x="500" y="331"/>
                                  <a:pt x="502" y="33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nvGrpSpPr>
                          <p:cNvPr id="382195" name="Group 33"/>
                          <p:cNvGrpSpPr>
                            <a:grpSpLocks/>
                          </p:cNvGrpSpPr>
                          <p:nvPr/>
                        </p:nvGrpSpPr>
                        <p:grpSpPr bwMode="auto">
                          <a:xfrm>
                            <a:off x="27" y="1006"/>
                            <a:ext cx="5166" cy="737"/>
                            <a:chOff x="27" y="1006"/>
                            <a:chExt cx="5166" cy="737"/>
                          </a:xfrm>
                        </p:grpSpPr>
                        <p:sp>
                          <p:nvSpPr>
                            <p:cNvPr id="382202" name="Freeform 34"/>
                            <p:cNvSpPr>
                              <a:spLocks/>
                            </p:cNvSpPr>
                            <p:nvPr/>
                          </p:nvSpPr>
                          <p:spPr bwMode="auto">
                            <a:xfrm>
                              <a:off x="27" y="1225"/>
                              <a:ext cx="5166" cy="518"/>
                            </a:xfrm>
                            <a:custGeom>
                              <a:avLst/>
                              <a:gdLst>
                                <a:gd name="T0" fmla="*/ 0 w 5166"/>
                                <a:gd name="T1" fmla="*/ 137 h 518"/>
                                <a:gd name="T2" fmla="*/ 83 w 5166"/>
                                <a:gd name="T3" fmla="*/ 137 h 518"/>
                                <a:gd name="T4" fmla="*/ 138 w 5166"/>
                                <a:gd name="T5" fmla="*/ 119 h 518"/>
                                <a:gd name="T6" fmla="*/ 211 w 5166"/>
                                <a:gd name="T7" fmla="*/ 92 h 518"/>
                                <a:gd name="T8" fmla="*/ 293 w 5166"/>
                                <a:gd name="T9" fmla="*/ 92 h 518"/>
                                <a:gd name="T10" fmla="*/ 357 w 5166"/>
                                <a:gd name="T11" fmla="*/ 119 h 518"/>
                                <a:gd name="T12" fmla="*/ 421 w 5166"/>
                                <a:gd name="T13" fmla="*/ 146 h 518"/>
                                <a:gd name="T14" fmla="*/ 531 w 5166"/>
                                <a:gd name="T15" fmla="*/ 210 h 518"/>
                                <a:gd name="T16" fmla="*/ 640 w 5166"/>
                                <a:gd name="T17" fmla="*/ 256 h 518"/>
                                <a:gd name="T18" fmla="*/ 759 w 5166"/>
                                <a:gd name="T19" fmla="*/ 265 h 518"/>
                                <a:gd name="T20" fmla="*/ 851 w 5166"/>
                                <a:gd name="T21" fmla="*/ 274 h 518"/>
                                <a:gd name="T22" fmla="*/ 979 w 5166"/>
                                <a:gd name="T23" fmla="*/ 320 h 518"/>
                                <a:gd name="T24" fmla="*/ 1061 w 5166"/>
                                <a:gd name="T25" fmla="*/ 412 h 518"/>
                                <a:gd name="T26" fmla="*/ 1152 w 5166"/>
                                <a:gd name="T27" fmla="*/ 448 h 518"/>
                                <a:gd name="T28" fmla="*/ 1207 w 5166"/>
                                <a:gd name="T29" fmla="*/ 448 h 518"/>
                                <a:gd name="T30" fmla="*/ 1262 w 5166"/>
                                <a:gd name="T31" fmla="*/ 430 h 518"/>
                                <a:gd name="T32" fmla="*/ 1344 w 5166"/>
                                <a:gd name="T33" fmla="*/ 375 h 518"/>
                                <a:gd name="T34" fmla="*/ 1427 w 5166"/>
                                <a:gd name="T35" fmla="*/ 357 h 518"/>
                                <a:gd name="T36" fmla="*/ 1518 w 5166"/>
                                <a:gd name="T37" fmla="*/ 338 h 518"/>
                                <a:gd name="T38" fmla="*/ 1600 w 5166"/>
                                <a:gd name="T39" fmla="*/ 311 h 518"/>
                                <a:gd name="T40" fmla="*/ 1719 w 5166"/>
                                <a:gd name="T41" fmla="*/ 348 h 518"/>
                                <a:gd name="T42" fmla="*/ 1820 w 5166"/>
                                <a:gd name="T43" fmla="*/ 393 h 518"/>
                                <a:gd name="T44" fmla="*/ 1930 w 5166"/>
                                <a:gd name="T45" fmla="*/ 421 h 518"/>
                                <a:gd name="T46" fmla="*/ 2048 w 5166"/>
                                <a:gd name="T47" fmla="*/ 448 h 518"/>
                                <a:gd name="T48" fmla="*/ 2149 w 5166"/>
                                <a:gd name="T49" fmla="*/ 476 h 518"/>
                                <a:gd name="T50" fmla="*/ 2304 w 5166"/>
                                <a:gd name="T51" fmla="*/ 512 h 518"/>
                                <a:gd name="T52" fmla="*/ 2432 w 5166"/>
                                <a:gd name="T53" fmla="*/ 512 h 518"/>
                                <a:gd name="T54" fmla="*/ 2533 w 5166"/>
                                <a:gd name="T55" fmla="*/ 503 h 518"/>
                                <a:gd name="T56" fmla="*/ 2643 w 5166"/>
                                <a:gd name="T57" fmla="*/ 485 h 518"/>
                                <a:gd name="T58" fmla="*/ 2743 w 5166"/>
                                <a:gd name="T59" fmla="*/ 476 h 518"/>
                                <a:gd name="T60" fmla="*/ 2880 w 5166"/>
                                <a:gd name="T61" fmla="*/ 439 h 518"/>
                                <a:gd name="T62" fmla="*/ 2981 w 5166"/>
                                <a:gd name="T63" fmla="*/ 393 h 518"/>
                                <a:gd name="T64" fmla="*/ 3082 w 5166"/>
                                <a:gd name="T65" fmla="*/ 366 h 518"/>
                                <a:gd name="T66" fmla="*/ 3191 w 5166"/>
                                <a:gd name="T67" fmla="*/ 329 h 518"/>
                                <a:gd name="T68" fmla="*/ 3283 w 5166"/>
                                <a:gd name="T69" fmla="*/ 311 h 518"/>
                                <a:gd name="T70" fmla="*/ 3392 w 5166"/>
                                <a:gd name="T71" fmla="*/ 302 h 518"/>
                                <a:gd name="T72" fmla="*/ 3511 w 5166"/>
                                <a:gd name="T73" fmla="*/ 293 h 518"/>
                                <a:gd name="T74" fmla="*/ 3621 w 5166"/>
                                <a:gd name="T75" fmla="*/ 293 h 518"/>
                                <a:gd name="T76" fmla="*/ 3758 w 5166"/>
                                <a:gd name="T77" fmla="*/ 293 h 518"/>
                                <a:gd name="T78" fmla="*/ 3904 w 5166"/>
                                <a:gd name="T79" fmla="*/ 302 h 518"/>
                                <a:gd name="T80" fmla="*/ 4005 w 5166"/>
                                <a:gd name="T81" fmla="*/ 293 h 518"/>
                                <a:gd name="T82" fmla="*/ 4115 w 5166"/>
                                <a:gd name="T83" fmla="*/ 265 h 518"/>
                                <a:gd name="T84" fmla="*/ 4179 w 5166"/>
                                <a:gd name="T85" fmla="*/ 238 h 518"/>
                                <a:gd name="T86" fmla="*/ 4261 w 5166"/>
                                <a:gd name="T87" fmla="*/ 183 h 518"/>
                                <a:gd name="T88" fmla="*/ 4435 w 5166"/>
                                <a:gd name="T89" fmla="*/ 101 h 518"/>
                                <a:gd name="T90" fmla="*/ 4572 w 5166"/>
                                <a:gd name="T91" fmla="*/ 64 h 518"/>
                                <a:gd name="T92" fmla="*/ 4672 w 5166"/>
                                <a:gd name="T93" fmla="*/ 37 h 518"/>
                                <a:gd name="T94" fmla="*/ 4782 w 5166"/>
                                <a:gd name="T95" fmla="*/ 9 h 518"/>
                                <a:gd name="T96" fmla="*/ 4837 w 5166"/>
                                <a:gd name="T97" fmla="*/ 9 h 518"/>
                                <a:gd name="T98" fmla="*/ 4910 w 5166"/>
                                <a:gd name="T99" fmla="*/ 9 h 518"/>
                                <a:gd name="T100" fmla="*/ 5020 w 5166"/>
                                <a:gd name="T101" fmla="*/ 9 h 518"/>
                                <a:gd name="T102" fmla="*/ 5166 w 5166"/>
                                <a:gd name="T103" fmla="*/ 0 h 5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166"/>
                                <a:gd name="T157" fmla="*/ 0 h 518"/>
                                <a:gd name="T158" fmla="*/ 5166 w 5166"/>
                                <a:gd name="T159" fmla="*/ 518 h 5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166" h="518">
                                  <a:moveTo>
                                    <a:pt x="0" y="137"/>
                                  </a:moveTo>
                                  <a:cubicBezTo>
                                    <a:pt x="30" y="138"/>
                                    <a:pt x="60" y="140"/>
                                    <a:pt x="83" y="137"/>
                                  </a:cubicBezTo>
                                  <a:cubicBezTo>
                                    <a:pt x="106" y="134"/>
                                    <a:pt x="117" y="126"/>
                                    <a:pt x="138" y="119"/>
                                  </a:cubicBezTo>
                                  <a:cubicBezTo>
                                    <a:pt x="159" y="112"/>
                                    <a:pt x="185" y="96"/>
                                    <a:pt x="211" y="92"/>
                                  </a:cubicBezTo>
                                  <a:cubicBezTo>
                                    <a:pt x="237" y="88"/>
                                    <a:pt x="269" y="87"/>
                                    <a:pt x="293" y="92"/>
                                  </a:cubicBezTo>
                                  <a:cubicBezTo>
                                    <a:pt x="317" y="97"/>
                                    <a:pt x="336" y="110"/>
                                    <a:pt x="357" y="119"/>
                                  </a:cubicBezTo>
                                  <a:cubicBezTo>
                                    <a:pt x="378" y="128"/>
                                    <a:pt x="392" y="131"/>
                                    <a:pt x="421" y="146"/>
                                  </a:cubicBezTo>
                                  <a:cubicBezTo>
                                    <a:pt x="450" y="161"/>
                                    <a:pt x="495" y="192"/>
                                    <a:pt x="531" y="210"/>
                                  </a:cubicBezTo>
                                  <a:cubicBezTo>
                                    <a:pt x="567" y="228"/>
                                    <a:pt x="602" y="247"/>
                                    <a:pt x="640" y="256"/>
                                  </a:cubicBezTo>
                                  <a:cubicBezTo>
                                    <a:pt x="678" y="265"/>
                                    <a:pt x="724" y="262"/>
                                    <a:pt x="759" y="265"/>
                                  </a:cubicBezTo>
                                  <a:cubicBezTo>
                                    <a:pt x="794" y="268"/>
                                    <a:pt x="815" y="265"/>
                                    <a:pt x="851" y="274"/>
                                  </a:cubicBezTo>
                                  <a:cubicBezTo>
                                    <a:pt x="887" y="283"/>
                                    <a:pt x="944" y="297"/>
                                    <a:pt x="979" y="320"/>
                                  </a:cubicBezTo>
                                  <a:cubicBezTo>
                                    <a:pt x="1014" y="343"/>
                                    <a:pt x="1032" y="391"/>
                                    <a:pt x="1061" y="412"/>
                                  </a:cubicBezTo>
                                  <a:cubicBezTo>
                                    <a:pt x="1090" y="433"/>
                                    <a:pt x="1128" y="442"/>
                                    <a:pt x="1152" y="448"/>
                                  </a:cubicBezTo>
                                  <a:cubicBezTo>
                                    <a:pt x="1176" y="454"/>
                                    <a:pt x="1189" y="451"/>
                                    <a:pt x="1207" y="448"/>
                                  </a:cubicBezTo>
                                  <a:cubicBezTo>
                                    <a:pt x="1225" y="445"/>
                                    <a:pt x="1239" y="442"/>
                                    <a:pt x="1262" y="430"/>
                                  </a:cubicBezTo>
                                  <a:cubicBezTo>
                                    <a:pt x="1285" y="418"/>
                                    <a:pt x="1317" y="387"/>
                                    <a:pt x="1344" y="375"/>
                                  </a:cubicBezTo>
                                  <a:cubicBezTo>
                                    <a:pt x="1371" y="363"/>
                                    <a:pt x="1398" y="363"/>
                                    <a:pt x="1427" y="357"/>
                                  </a:cubicBezTo>
                                  <a:cubicBezTo>
                                    <a:pt x="1456" y="351"/>
                                    <a:pt x="1489" y="346"/>
                                    <a:pt x="1518" y="338"/>
                                  </a:cubicBezTo>
                                  <a:cubicBezTo>
                                    <a:pt x="1547" y="330"/>
                                    <a:pt x="1567" y="309"/>
                                    <a:pt x="1600" y="311"/>
                                  </a:cubicBezTo>
                                  <a:cubicBezTo>
                                    <a:pt x="1633" y="313"/>
                                    <a:pt x="1682" y="334"/>
                                    <a:pt x="1719" y="348"/>
                                  </a:cubicBezTo>
                                  <a:cubicBezTo>
                                    <a:pt x="1756" y="362"/>
                                    <a:pt x="1785" y="381"/>
                                    <a:pt x="1820" y="393"/>
                                  </a:cubicBezTo>
                                  <a:cubicBezTo>
                                    <a:pt x="1855" y="405"/>
                                    <a:pt x="1892" y="412"/>
                                    <a:pt x="1930" y="421"/>
                                  </a:cubicBezTo>
                                  <a:cubicBezTo>
                                    <a:pt x="1968" y="430"/>
                                    <a:pt x="2012" y="439"/>
                                    <a:pt x="2048" y="448"/>
                                  </a:cubicBezTo>
                                  <a:cubicBezTo>
                                    <a:pt x="2084" y="457"/>
                                    <a:pt x="2106" y="465"/>
                                    <a:pt x="2149" y="476"/>
                                  </a:cubicBezTo>
                                  <a:cubicBezTo>
                                    <a:pt x="2192" y="487"/>
                                    <a:pt x="2257" y="506"/>
                                    <a:pt x="2304" y="512"/>
                                  </a:cubicBezTo>
                                  <a:cubicBezTo>
                                    <a:pt x="2351" y="518"/>
                                    <a:pt x="2394" y="513"/>
                                    <a:pt x="2432" y="512"/>
                                  </a:cubicBezTo>
                                  <a:cubicBezTo>
                                    <a:pt x="2470" y="511"/>
                                    <a:pt x="2498" y="507"/>
                                    <a:pt x="2533" y="503"/>
                                  </a:cubicBezTo>
                                  <a:cubicBezTo>
                                    <a:pt x="2568" y="499"/>
                                    <a:pt x="2608" y="489"/>
                                    <a:pt x="2643" y="485"/>
                                  </a:cubicBezTo>
                                  <a:cubicBezTo>
                                    <a:pt x="2678" y="481"/>
                                    <a:pt x="2704" y="484"/>
                                    <a:pt x="2743" y="476"/>
                                  </a:cubicBezTo>
                                  <a:cubicBezTo>
                                    <a:pt x="2782" y="468"/>
                                    <a:pt x="2840" y="453"/>
                                    <a:pt x="2880" y="439"/>
                                  </a:cubicBezTo>
                                  <a:cubicBezTo>
                                    <a:pt x="2920" y="425"/>
                                    <a:pt x="2947" y="405"/>
                                    <a:pt x="2981" y="393"/>
                                  </a:cubicBezTo>
                                  <a:cubicBezTo>
                                    <a:pt x="3015" y="381"/>
                                    <a:pt x="3047" y="377"/>
                                    <a:pt x="3082" y="366"/>
                                  </a:cubicBezTo>
                                  <a:cubicBezTo>
                                    <a:pt x="3117" y="355"/>
                                    <a:pt x="3158" y="338"/>
                                    <a:pt x="3191" y="329"/>
                                  </a:cubicBezTo>
                                  <a:cubicBezTo>
                                    <a:pt x="3224" y="320"/>
                                    <a:pt x="3249" y="315"/>
                                    <a:pt x="3283" y="311"/>
                                  </a:cubicBezTo>
                                  <a:cubicBezTo>
                                    <a:pt x="3317" y="307"/>
                                    <a:pt x="3354" y="305"/>
                                    <a:pt x="3392" y="302"/>
                                  </a:cubicBezTo>
                                  <a:cubicBezTo>
                                    <a:pt x="3430" y="299"/>
                                    <a:pt x="3473" y="294"/>
                                    <a:pt x="3511" y="293"/>
                                  </a:cubicBezTo>
                                  <a:cubicBezTo>
                                    <a:pt x="3549" y="292"/>
                                    <a:pt x="3580" y="293"/>
                                    <a:pt x="3621" y="293"/>
                                  </a:cubicBezTo>
                                  <a:cubicBezTo>
                                    <a:pt x="3662" y="293"/>
                                    <a:pt x="3711" y="292"/>
                                    <a:pt x="3758" y="293"/>
                                  </a:cubicBezTo>
                                  <a:cubicBezTo>
                                    <a:pt x="3805" y="294"/>
                                    <a:pt x="3863" y="302"/>
                                    <a:pt x="3904" y="302"/>
                                  </a:cubicBezTo>
                                  <a:cubicBezTo>
                                    <a:pt x="3945" y="302"/>
                                    <a:pt x="3970" y="299"/>
                                    <a:pt x="4005" y="293"/>
                                  </a:cubicBezTo>
                                  <a:cubicBezTo>
                                    <a:pt x="4040" y="287"/>
                                    <a:pt x="4086" y="274"/>
                                    <a:pt x="4115" y="265"/>
                                  </a:cubicBezTo>
                                  <a:cubicBezTo>
                                    <a:pt x="4144" y="256"/>
                                    <a:pt x="4155" y="252"/>
                                    <a:pt x="4179" y="238"/>
                                  </a:cubicBezTo>
                                  <a:cubicBezTo>
                                    <a:pt x="4203" y="224"/>
                                    <a:pt x="4218" y="206"/>
                                    <a:pt x="4261" y="183"/>
                                  </a:cubicBezTo>
                                  <a:cubicBezTo>
                                    <a:pt x="4304" y="160"/>
                                    <a:pt x="4383" y="121"/>
                                    <a:pt x="4435" y="101"/>
                                  </a:cubicBezTo>
                                  <a:cubicBezTo>
                                    <a:pt x="4487" y="81"/>
                                    <a:pt x="4533" y="75"/>
                                    <a:pt x="4572" y="64"/>
                                  </a:cubicBezTo>
                                  <a:cubicBezTo>
                                    <a:pt x="4611" y="53"/>
                                    <a:pt x="4637" y="46"/>
                                    <a:pt x="4672" y="37"/>
                                  </a:cubicBezTo>
                                  <a:cubicBezTo>
                                    <a:pt x="4707" y="28"/>
                                    <a:pt x="4755" y="14"/>
                                    <a:pt x="4782" y="9"/>
                                  </a:cubicBezTo>
                                  <a:cubicBezTo>
                                    <a:pt x="4809" y="4"/>
                                    <a:pt x="4816" y="9"/>
                                    <a:pt x="4837" y="9"/>
                                  </a:cubicBezTo>
                                  <a:cubicBezTo>
                                    <a:pt x="4858" y="9"/>
                                    <a:pt x="4880" y="9"/>
                                    <a:pt x="4910" y="9"/>
                                  </a:cubicBezTo>
                                  <a:cubicBezTo>
                                    <a:pt x="4940" y="9"/>
                                    <a:pt x="4977" y="11"/>
                                    <a:pt x="5020" y="9"/>
                                  </a:cubicBezTo>
                                  <a:cubicBezTo>
                                    <a:pt x="5063" y="7"/>
                                    <a:pt x="5114" y="3"/>
                                    <a:pt x="5166"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nvGrpSpPr>
                            <p:cNvPr id="382203" name="Group 35"/>
                            <p:cNvGrpSpPr>
                              <a:grpSpLocks/>
                            </p:cNvGrpSpPr>
                            <p:nvPr/>
                          </p:nvGrpSpPr>
                          <p:grpSpPr bwMode="auto">
                            <a:xfrm>
                              <a:off x="4369" y="1006"/>
                              <a:ext cx="663" cy="534"/>
                              <a:chOff x="4369" y="1006"/>
                              <a:chExt cx="663" cy="534"/>
                            </a:xfrm>
                          </p:grpSpPr>
                          <p:sp>
                            <p:nvSpPr>
                              <p:cNvPr id="382204" name="Freeform 36"/>
                              <p:cNvSpPr>
                                <a:spLocks/>
                              </p:cNvSpPr>
                              <p:nvPr/>
                            </p:nvSpPr>
                            <p:spPr bwMode="auto">
                              <a:xfrm>
                                <a:off x="4369" y="1006"/>
                                <a:ext cx="567" cy="360"/>
                              </a:xfrm>
                              <a:custGeom>
                                <a:avLst/>
                                <a:gdLst>
                                  <a:gd name="T0" fmla="*/ 1 w 567"/>
                                  <a:gd name="T1" fmla="*/ 360 h 360"/>
                                  <a:gd name="T2" fmla="*/ 3 w 567"/>
                                  <a:gd name="T3" fmla="*/ 336 h 360"/>
                                  <a:gd name="T4" fmla="*/ 19 w 567"/>
                                  <a:gd name="T5" fmla="*/ 308 h 360"/>
                                  <a:gd name="T6" fmla="*/ 19 w 567"/>
                                  <a:gd name="T7" fmla="*/ 268 h 360"/>
                                  <a:gd name="T8" fmla="*/ 23 w 567"/>
                                  <a:gd name="T9" fmla="*/ 242 h 360"/>
                                  <a:gd name="T10" fmla="*/ 47 w 567"/>
                                  <a:gd name="T11" fmla="*/ 226 h 360"/>
                                  <a:gd name="T12" fmla="*/ 85 w 567"/>
                                  <a:gd name="T13" fmla="*/ 196 h 360"/>
                                  <a:gd name="T14" fmla="*/ 111 w 567"/>
                                  <a:gd name="T15" fmla="*/ 184 h 360"/>
                                  <a:gd name="T16" fmla="*/ 149 w 567"/>
                                  <a:gd name="T17" fmla="*/ 178 h 360"/>
                                  <a:gd name="T18" fmla="*/ 187 w 567"/>
                                  <a:gd name="T19" fmla="*/ 172 h 360"/>
                                  <a:gd name="T20" fmla="*/ 225 w 567"/>
                                  <a:gd name="T21" fmla="*/ 144 h 360"/>
                                  <a:gd name="T22" fmla="*/ 255 w 567"/>
                                  <a:gd name="T23" fmla="*/ 138 h 360"/>
                                  <a:gd name="T24" fmla="*/ 303 w 567"/>
                                  <a:gd name="T25" fmla="*/ 114 h 360"/>
                                  <a:gd name="T26" fmla="*/ 321 w 567"/>
                                  <a:gd name="T27" fmla="*/ 88 h 360"/>
                                  <a:gd name="T28" fmla="*/ 355 w 567"/>
                                  <a:gd name="T29" fmla="*/ 66 h 360"/>
                                  <a:gd name="T30" fmla="*/ 383 w 567"/>
                                  <a:gd name="T31" fmla="*/ 44 h 360"/>
                                  <a:gd name="T32" fmla="*/ 417 w 567"/>
                                  <a:gd name="T33" fmla="*/ 30 h 360"/>
                                  <a:gd name="T34" fmla="*/ 455 w 567"/>
                                  <a:gd name="T35" fmla="*/ 20 h 360"/>
                                  <a:gd name="T36" fmla="*/ 479 w 567"/>
                                  <a:gd name="T37" fmla="*/ 14 h 360"/>
                                  <a:gd name="T38" fmla="*/ 503 w 567"/>
                                  <a:gd name="T39" fmla="*/ 10 h 360"/>
                                  <a:gd name="T40" fmla="*/ 539 w 567"/>
                                  <a:gd name="T41" fmla="*/ 8 h 360"/>
                                  <a:gd name="T42" fmla="*/ 567 w 567"/>
                                  <a:gd name="T43" fmla="*/ 0 h 3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67"/>
                                  <a:gd name="T67" fmla="*/ 0 h 360"/>
                                  <a:gd name="T68" fmla="*/ 567 w 567"/>
                                  <a:gd name="T69" fmla="*/ 360 h 3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67" h="360">
                                    <a:moveTo>
                                      <a:pt x="1" y="360"/>
                                    </a:moveTo>
                                    <a:cubicBezTo>
                                      <a:pt x="0" y="352"/>
                                      <a:pt x="0" y="345"/>
                                      <a:pt x="3" y="336"/>
                                    </a:cubicBezTo>
                                    <a:cubicBezTo>
                                      <a:pt x="6" y="327"/>
                                      <a:pt x="16" y="319"/>
                                      <a:pt x="19" y="308"/>
                                    </a:cubicBezTo>
                                    <a:cubicBezTo>
                                      <a:pt x="22" y="297"/>
                                      <a:pt x="18" y="279"/>
                                      <a:pt x="19" y="268"/>
                                    </a:cubicBezTo>
                                    <a:cubicBezTo>
                                      <a:pt x="20" y="257"/>
                                      <a:pt x="18" y="249"/>
                                      <a:pt x="23" y="242"/>
                                    </a:cubicBezTo>
                                    <a:cubicBezTo>
                                      <a:pt x="28" y="235"/>
                                      <a:pt x="37" y="234"/>
                                      <a:pt x="47" y="226"/>
                                    </a:cubicBezTo>
                                    <a:cubicBezTo>
                                      <a:pt x="57" y="218"/>
                                      <a:pt x="74" y="203"/>
                                      <a:pt x="85" y="196"/>
                                    </a:cubicBezTo>
                                    <a:cubicBezTo>
                                      <a:pt x="96" y="189"/>
                                      <a:pt x="100" y="187"/>
                                      <a:pt x="111" y="184"/>
                                    </a:cubicBezTo>
                                    <a:cubicBezTo>
                                      <a:pt x="122" y="181"/>
                                      <a:pt x="136" y="180"/>
                                      <a:pt x="149" y="178"/>
                                    </a:cubicBezTo>
                                    <a:cubicBezTo>
                                      <a:pt x="162" y="176"/>
                                      <a:pt x="174" y="178"/>
                                      <a:pt x="187" y="172"/>
                                    </a:cubicBezTo>
                                    <a:cubicBezTo>
                                      <a:pt x="200" y="166"/>
                                      <a:pt x="214" y="150"/>
                                      <a:pt x="225" y="144"/>
                                    </a:cubicBezTo>
                                    <a:cubicBezTo>
                                      <a:pt x="236" y="138"/>
                                      <a:pt x="242" y="143"/>
                                      <a:pt x="255" y="138"/>
                                    </a:cubicBezTo>
                                    <a:cubicBezTo>
                                      <a:pt x="268" y="133"/>
                                      <a:pt x="292" y="122"/>
                                      <a:pt x="303" y="114"/>
                                    </a:cubicBezTo>
                                    <a:cubicBezTo>
                                      <a:pt x="314" y="106"/>
                                      <a:pt x="312" y="96"/>
                                      <a:pt x="321" y="88"/>
                                    </a:cubicBezTo>
                                    <a:cubicBezTo>
                                      <a:pt x="330" y="80"/>
                                      <a:pt x="345" y="73"/>
                                      <a:pt x="355" y="66"/>
                                    </a:cubicBezTo>
                                    <a:cubicBezTo>
                                      <a:pt x="365" y="59"/>
                                      <a:pt x="373" y="50"/>
                                      <a:pt x="383" y="44"/>
                                    </a:cubicBezTo>
                                    <a:cubicBezTo>
                                      <a:pt x="393" y="38"/>
                                      <a:pt x="405" y="34"/>
                                      <a:pt x="417" y="30"/>
                                    </a:cubicBezTo>
                                    <a:cubicBezTo>
                                      <a:pt x="429" y="26"/>
                                      <a:pt x="445" y="23"/>
                                      <a:pt x="455" y="20"/>
                                    </a:cubicBezTo>
                                    <a:cubicBezTo>
                                      <a:pt x="465" y="17"/>
                                      <a:pt x="471" y="16"/>
                                      <a:pt x="479" y="14"/>
                                    </a:cubicBezTo>
                                    <a:cubicBezTo>
                                      <a:pt x="487" y="12"/>
                                      <a:pt x="493" y="11"/>
                                      <a:pt x="503" y="10"/>
                                    </a:cubicBezTo>
                                    <a:cubicBezTo>
                                      <a:pt x="513" y="9"/>
                                      <a:pt x="528" y="10"/>
                                      <a:pt x="539" y="8"/>
                                    </a:cubicBezTo>
                                    <a:cubicBezTo>
                                      <a:pt x="550" y="6"/>
                                      <a:pt x="558" y="3"/>
                                      <a:pt x="567"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05" name="Freeform 37"/>
                              <p:cNvSpPr>
                                <a:spLocks/>
                              </p:cNvSpPr>
                              <p:nvPr/>
                            </p:nvSpPr>
                            <p:spPr bwMode="auto">
                              <a:xfrm>
                                <a:off x="4426" y="1340"/>
                                <a:ext cx="604" cy="152"/>
                              </a:xfrm>
                              <a:custGeom>
                                <a:avLst/>
                                <a:gdLst>
                                  <a:gd name="T0" fmla="*/ 0 w 604"/>
                                  <a:gd name="T1" fmla="*/ 0 h 152"/>
                                  <a:gd name="T2" fmla="*/ 10 w 604"/>
                                  <a:gd name="T3" fmla="*/ 20 h 152"/>
                                  <a:gd name="T4" fmla="*/ 30 w 604"/>
                                  <a:gd name="T5" fmla="*/ 36 h 152"/>
                                  <a:gd name="T6" fmla="*/ 56 w 604"/>
                                  <a:gd name="T7" fmla="*/ 44 h 152"/>
                                  <a:gd name="T8" fmla="*/ 78 w 604"/>
                                  <a:gd name="T9" fmla="*/ 52 h 152"/>
                                  <a:gd name="T10" fmla="*/ 88 w 604"/>
                                  <a:gd name="T11" fmla="*/ 62 h 152"/>
                                  <a:gd name="T12" fmla="*/ 96 w 604"/>
                                  <a:gd name="T13" fmla="*/ 80 h 152"/>
                                  <a:gd name="T14" fmla="*/ 128 w 604"/>
                                  <a:gd name="T15" fmla="*/ 98 h 152"/>
                                  <a:gd name="T16" fmla="*/ 176 w 604"/>
                                  <a:gd name="T17" fmla="*/ 106 h 152"/>
                                  <a:gd name="T18" fmla="*/ 206 w 604"/>
                                  <a:gd name="T19" fmla="*/ 106 h 152"/>
                                  <a:gd name="T20" fmla="*/ 246 w 604"/>
                                  <a:gd name="T21" fmla="*/ 110 h 152"/>
                                  <a:gd name="T22" fmla="*/ 276 w 604"/>
                                  <a:gd name="T23" fmla="*/ 124 h 152"/>
                                  <a:gd name="T24" fmla="*/ 316 w 604"/>
                                  <a:gd name="T25" fmla="*/ 138 h 152"/>
                                  <a:gd name="T26" fmla="*/ 400 w 604"/>
                                  <a:gd name="T27" fmla="*/ 140 h 152"/>
                                  <a:gd name="T28" fmla="*/ 432 w 604"/>
                                  <a:gd name="T29" fmla="*/ 134 h 152"/>
                                  <a:gd name="T30" fmla="*/ 462 w 604"/>
                                  <a:gd name="T31" fmla="*/ 132 h 152"/>
                                  <a:gd name="T32" fmla="*/ 486 w 604"/>
                                  <a:gd name="T33" fmla="*/ 138 h 152"/>
                                  <a:gd name="T34" fmla="*/ 496 w 604"/>
                                  <a:gd name="T35" fmla="*/ 144 h 152"/>
                                  <a:gd name="T36" fmla="*/ 530 w 604"/>
                                  <a:gd name="T37" fmla="*/ 150 h 152"/>
                                  <a:gd name="T38" fmla="*/ 568 w 604"/>
                                  <a:gd name="T39" fmla="*/ 152 h 152"/>
                                  <a:gd name="T40" fmla="*/ 586 w 604"/>
                                  <a:gd name="T41" fmla="*/ 152 h 152"/>
                                  <a:gd name="T42" fmla="*/ 604 w 604"/>
                                  <a:gd name="T43" fmla="*/ 152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4"/>
                                  <a:gd name="T67" fmla="*/ 0 h 152"/>
                                  <a:gd name="T68" fmla="*/ 604 w 604"/>
                                  <a:gd name="T69" fmla="*/ 152 h 15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4" h="152">
                                    <a:moveTo>
                                      <a:pt x="0" y="0"/>
                                    </a:moveTo>
                                    <a:cubicBezTo>
                                      <a:pt x="2" y="7"/>
                                      <a:pt x="5" y="14"/>
                                      <a:pt x="10" y="20"/>
                                    </a:cubicBezTo>
                                    <a:cubicBezTo>
                                      <a:pt x="15" y="26"/>
                                      <a:pt x="22" y="32"/>
                                      <a:pt x="30" y="36"/>
                                    </a:cubicBezTo>
                                    <a:cubicBezTo>
                                      <a:pt x="38" y="40"/>
                                      <a:pt x="48" y="41"/>
                                      <a:pt x="56" y="44"/>
                                    </a:cubicBezTo>
                                    <a:cubicBezTo>
                                      <a:pt x="64" y="47"/>
                                      <a:pt x="73" y="49"/>
                                      <a:pt x="78" y="52"/>
                                    </a:cubicBezTo>
                                    <a:cubicBezTo>
                                      <a:pt x="83" y="55"/>
                                      <a:pt x="85" y="57"/>
                                      <a:pt x="88" y="62"/>
                                    </a:cubicBezTo>
                                    <a:cubicBezTo>
                                      <a:pt x="91" y="67"/>
                                      <a:pt x="89" y="74"/>
                                      <a:pt x="96" y="80"/>
                                    </a:cubicBezTo>
                                    <a:cubicBezTo>
                                      <a:pt x="103" y="86"/>
                                      <a:pt x="115" y="94"/>
                                      <a:pt x="128" y="98"/>
                                    </a:cubicBezTo>
                                    <a:cubicBezTo>
                                      <a:pt x="141" y="102"/>
                                      <a:pt x="163" y="105"/>
                                      <a:pt x="176" y="106"/>
                                    </a:cubicBezTo>
                                    <a:cubicBezTo>
                                      <a:pt x="189" y="107"/>
                                      <a:pt x="194" y="105"/>
                                      <a:pt x="206" y="106"/>
                                    </a:cubicBezTo>
                                    <a:cubicBezTo>
                                      <a:pt x="218" y="107"/>
                                      <a:pt x="234" y="107"/>
                                      <a:pt x="246" y="110"/>
                                    </a:cubicBezTo>
                                    <a:cubicBezTo>
                                      <a:pt x="258" y="113"/>
                                      <a:pt x="264" y="119"/>
                                      <a:pt x="276" y="124"/>
                                    </a:cubicBezTo>
                                    <a:cubicBezTo>
                                      <a:pt x="288" y="129"/>
                                      <a:pt x="295" y="135"/>
                                      <a:pt x="316" y="138"/>
                                    </a:cubicBezTo>
                                    <a:cubicBezTo>
                                      <a:pt x="337" y="141"/>
                                      <a:pt x="381" y="141"/>
                                      <a:pt x="400" y="140"/>
                                    </a:cubicBezTo>
                                    <a:cubicBezTo>
                                      <a:pt x="419" y="139"/>
                                      <a:pt x="422" y="135"/>
                                      <a:pt x="432" y="134"/>
                                    </a:cubicBezTo>
                                    <a:cubicBezTo>
                                      <a:pt x="442" y="133"/>
                                      <a:pt x="453" y="131"/>
                                      <a:pt x="462" y="132"/>
                                    </a:cubicBezTo>
                                    <a:cubicBezTo>
                                      <a:pt x="471" y="133"/>
                                      <a:pt x="480" y="136"/>
                                      <a:pt x="486" y="138"/>
                                    </a:cubicBezTo>
                                    <a:cubicBezTo>
                                      <a:pt x="492" y="140"/>
                                      <a:pt x="489" y="142"/>
                                      <a:pt x="496" y="144"/>
                                    </a:cubicBezTo>
                                    <a:cubicBezTo>
                                      <a:pt x="503" y="146"/>
                                      <a:pt x="518" y="149"/>
                                      <a:pt x="530" y="150"/>
                                    </a:cubicBezTo>
                                    <a:cubicBezTo>
                                      <a:pt x="542" y="151"/>
                                      <a:pt x="559" y="152"/>
                                      <a:pt x="568" y="152"/>
                                    </a:cubicBezTo>
                                    <a:cubicBezTo>
                                      <a:pt x="577" y="152"/>
                                      <a:pt x="580" y="152"/>
                                      <a:pt x="586" y="152"/>
                                    </a:cubicBezTo>
                                    <a:cubicBezTo>
                                      <a:pt x="592" y="152"/>
                                      <a:pt x="598" y="152"/>
                                      <a:pt x="604" y="15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06" name="Freeform 38"/>
                              <p:cNvSpPr>
                                <a:spLocks/>
                              </p:cNvSpPr>
                              <p:nvPr/>
                            </p:nvSpPr>
                            <p:spPr bwMode="auto">
                              <a:xfrm>
                                <a:off x="4556" y="1144"/>
                                <a:ext cx="402" cy="154"/>
                              </a:xfrm>
                              <a:custGeom>
                                <a:avLst/>
                                <a:gdLst>
                                  <a:gd name="T0" fmla="*/ 0 w 402"/>
                                  <a:gd name="T1" fmla="*/ 154 h 154"/>
                                  <a:gd name="T2" fmla="*/ 10 w 402"/>
                                  <a:gd name="T3" fmla="*/ 132 h 154"/>
                                  <a:gd name="T4" fmla="*/ 24 w 402"/>
                                  <a:gd name="T5" fmla="*/ 114 h 154"/>
                                  <a:gd name="T6" fmla="*/ 40 w 402"/>
                                  <a:gd name="T7" fmla="*/ 102 h 154"/>
                                  <a:gd name="T8" fmla="*/ 66 w 402"/>
                                  <a:gd name="T9" fmla="*/ 100 h 154"/>
                                  <a:gd name="T10" fmla="*/ 96 w 402"/>
                                  <a:gd name="T11" fmla="*/ 94 h 154"/>
                                  <a:gd name="T12" fmla="*/ 120 w 402"/>
                                  <a:gd name="T13" fmla="*/ 76 h 154"/>
                                  <a:gd name="T14" fmla="*/ 136 w 402"/>
                                  <a:gd name="T15" fmla="*/ 60 h 154"/>
                                  <a:gd name="T16" fmla="*/ 164 w 402"/>
                                  <a:gd name="T17" fmla="*/ 40 h 154"/>
                                  <a:gd name="T18" fmla="*/ 188 w 402"/>
                                  <a:gd name="T19" fmla="*/ 28 h 154"/>
                                  <a:gd name="T20" fmla="*/ 220 w 402"/>
                                  <a:gd name="T21" fmla="*/ 28 h 154"/>
                                  <a:gd name="T22" fmla="*/ 242 w 402"/>
                                  <a:gd name="T23" fmla="*/ 28 h 154"/>
                                  <a:gd name="T24" fmla="*/ 270 w 402"/>
                                  <a:gd name="T25" fmla="*/ 26 h 154"/>
                                  <a:gd name="T26" fmla="*/ 292 w 402"/>
                                  <a:gd name="T27" fmla="*/ 18 h 154"/>
                                  <a:gd name="T28" fmla="*/ 316 w 402"/>
                                  <a:gd name="T29" fmla="*/ 12 h 154"/>
                                  <a:gd name="T30" fmla="*/ 340 w 402"/>
                                  <a:gd name="T31" fmla="*/ 10 h 154"/>
                                  <a:gd name="T32" fmla="*/ 386 w 402"/>
                                  <a:gd name="T33" fmla="*/ 2 h 154"/>
                                  <a:gd name="T34" fmla="*/ 402 w 402"/>
                                  <a:gd name="T35" fmla="*/ 0 h 1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2"/>
                                  <a:gd name="T55" fmla="*/ 0 h 154"/>
                                  <a:gd name="T56" fmla="*/ 402 w 402"/>
                                  <a:gd name="T57" fmla="*/ 154 h 1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2" h="154">
                                    <a:moveTo>
                                      <a:pt x="0" y="154"/>
                                    </a:moveTo>
                                    <a:cubicBezTo>
                                      <a:pt x="3" y="146"/>
                                      <a:pt x="6" y="139"/>
                                      <a:pt x="10" y="132"/>
                                    </a:cubicBezTo>
                                    <a:cubicBezTo>
                                      <a:pt x="14" y="125"/>
                                      <a:pt x="19" y="119"/>
                                      <a:pt x="24" y="114"/>
                                    </a:cubicBezTo>
                                    <a:cubicBezTo>
                                      <a:pt x="29" y="109"/>
                                      <a:pt x="33" y="104"/>
                                      <a:pt x="40" y="102"/>
                                    </a:cubicBezTo>
                                    <a:cubicBezTo>
                                      <a:pt x="47" y="100"/>
                                      <a:pt x="57" y="101"/>
                                      <a:pt x="66" y="100"/>
                                    </a:cubicBezTo>
                                    <a:cubicBezTo>
                                      <a:pt x="75" y="99"/>
                                      <a:pt x="87" y="98"/>
                                      <a:pt x="96" y="94"/>
                                    </a:cubicBezTo>
                                    <a:cubicBezTo>
                                      <a:pt x="105" y="90"/>
                                      <a:pt x="113" y="82"/>
                                      <a:pt x="120" y="76"/>
                                    </a:cubicBezTo>
                                    <a:cubicBezTo>
                                      <a:pt x="127" y="70"/>
                                      <a:pt x="129" y="66"/>
                                      <a:pt x="136" y="60"/>
                                    </a:cubicBezTo>
                                    <a:cubicBezTo>
                                      <a:pt x="143" y="54"/>
                                      <a:pt x="155" y="45"/>
                                      <a:pt x="164" y="40"/>
                                    </a:cubicBezTo>
                                    <a:cubicBezTo>
                                      <a:pt x="173" y="35"/>
                                      <a:pt x="179" y="30"/>
                                      <a:pt x="188" y="28"/>
                                    </a:cubicBezTo>
                                    <a:cubicBezTo>
                                      <a:pt x="197" y="26"/>
                                      <a:pt x="211" y="28"/>
                                      <a:pt x="220" y="28"/>
                                    </a:cubicBezTo>
                                    <a:cubicBezTo>
                                      <a:pt x="229" y="28"/>
                                      <a:pt x="234" y="28"/>
                                      <a:pt x="242" y="28"/>
                                    </a:cubicBezTo>
                                    <a:cubicBezTo>
                                      <a:pt x="250" y="28"/>
                                      <a:pt x="262" y="28"/>
                                      <a:pt x="270" y="26"/>
                                    </a:cubicBezTo>
                                    <a:cubicBezTo>
                                      <a:pt x="278" y="24"/>
                                      <a:pt x="284" y="20"/>
                                      <a:pt x="292" y="18"/>
                                    </a:cubicBezTo>
                                    <a:cubicBezTo>
                                      <a:pt x="300" y="16"/>
                                      <a:pt x="308" y="13"/>
                                      <a:pt x="316" y="12"/>
                                    </a:cubicBezTo>
                                    <a:cubicBezTo>
                                      <a:pt x="324" y="11"/>
                                      <a:pt x="328" y="12"/>
                                      <a:pt x="340" y="10"/>
                                    </a:cubicBezTo>
                                    <a:cubicBezTo>
                                      <a:pt x="352" y="8"/>
                                      <a:pt x="376" y="4"/>
                                      <a:pt x="386" y="2"/>
                                    </a:cubicBezTo>
                                    <a:cubicBezTo>
                                      <a:pt x="396" y="0"/>
                                      <a:pt x="399" y="0"/>
                                      <a:pt x="402"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07" name="Freeform 39"/>
                              <p:cNvSpPr>
                                <a:spLocks/>
                              </p:cNvSpPr>
                              <p:nvPr/>
                            </p:nvSpPr>
                            <p:spPr bwMode="auto">
                              <a:xfrm>
                                <a:off x="4680" y="1266"/>
                                <a:ext cx="316" cy="84"/>
                              </a:xfrm>
                              <a:custGeom>
                                <a:avLst/>
                                <a:gdLst>
                                  <a:gd name="T0" fmla="*/ 0 w 316"/>
                                  <a:gd name="T1" fmla="*/ 0 h 84"/>
                                  <a:gd name="T2" fmla="*/ 20 w 316"/>
                                  <a:gd name="T3" fmla="*/ 32 h 84"/>
                                  <a:gd name="T4" fmla="*/ 44 w 316"/>
                                  <a:gd name="T5" fmla="*/ 54 h 84"/>
                                  <a:gd name="T6" fmla="*/ 66 w 316"/>
                                  <a:gd name="T7" fmla="*/ 54 h 84"/>
                                  <a:gd name="T8" fmla="*/ 86 w 316"/>
                                  <a:gd name="T9" fmla="*/ 56 h 84"/>
                                  <a:gd name="T10" fmla="*/ 110 w 316"/>
                                  <a:gd name="T11" fmla="*/ 68 h 84"/>
                                  <a:gd name="T12" fmla="*/ 140 w 316"/>
                                  <a:gd name="T13" fmla="*/ 72 h 84"/>
                                  <a:gd name="T14" fmla="*/ 164 w 316"/>
                                  <a:gd name="T15" fmla="*/ 70 h 84"/>
                                  <a:gd name="T16" fmla="*/ 200 w 316"/>
                                  <a:gd name="T17" fmla="*/ 70 h 84"/>
                                  <a:gd name="T18" fmla="*/ 230 w 316"/>
                                  <a:gd name="T19" fmla="*/ 78 h 84"/>
                                  <a:gd name="T20" fmla="*/ 254 w 316"/>
                                  <a:gd name="T21" fmla="*/ 82 h 84"/>
                                  <a:gd name="T22" fmla="*/ 282 w 316"/>
                                  <a:gd name="T23" fmla="*/ 84 h 84"/>
                                  <a:gd name="T24" fmla="*/ 316 w 316"/>
                                  <a:gd name="T25" fmla="*/ 84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6"/>
                                  <a:gd name="T40" fmla="*/ 0 h 84"/>
                                  <a:gd name="T41" fmla="*/ 316 w 316"/>
                                  <a:gd name="T42" fmla="*/ 84 h 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6" h="84">
                                    <a:moveTo>
                                      <a:pt x="0" y="0"/>
                                    </a:moveTo>
                                    <a:cubicBezTo>
                                      <a:pt x="6" y="11"/>
                                      <a:pt x="13" y="23"/>
                                      <a:pt x="20" y="32"/>
                                    </a:cubicBezTo>
                                    <a:cubicBezTo>
                                      <a:pt x="27" y="41"/>
                                      <a:pt x="37" y="50"/>
                                      <a:pt x="44" y="54"/>
                                    </a:cubicBezTo>
                                    <a:cubicBezTo>
                                      <a:pt x="51" y="58"/>
                                      <a:pt x="59" y="54"/>
                                      <a:pt x="66" y="54"/>
                                    </a:cubicBezTo>
                                    <a:cubicBezTo>
                                      <a:pt x="73" y="54"/>
                                      <a:pt x="79" y="54"/>
                                      <a:pt x="86" y="56"/>
                                    </a:cubicBezTo>
                                    <a:cubicBezTo>
                                      <a:pt x="93" y="58"/>
                                      <a:pt x="101" y="65"/>
                                      <a:pt x="110" y="68"/>
                                    </a:cubicBezTo>
                                    <a:cubicBezTo>
                                      <a:pt x="119" y="71"/>
                                      <a:pt x="131" y="72"/>
                                      <a:pt x="140" y="72"/>
                                    </a:cubicBezTo>
                                    <a:cubicBezTo>
                                      <a:pt x="149" y="72"/>
                                      <a:pt x="154" y="70"/>
                                      <a:pt x="164" y="70"/>
                                    </a:cubicBezTo>
                                    <a:cubicBezTo>
                                      <a:pt x="174" y="70"/>
                                      <a:pt x="189" y="69"/>
                                      <a:pt x="200" y="70"/>
                                    </a:cubicBezTo>
                                    <a:cubicBezTo>
                                      <a:pt x="211" y="71"/>
                                      <a:pt x="221" y="76"/>
                                      <a:pt x="230" y="78"/>
                                    </a:cubicBezTo>
                                    <a:cubicBezTo>
                                      <a:pt x="239" y="80"/>
                                      <a:pt x="245" y="81"/>
                                      <a:pt x="254" y="82"/>
                                    </a:cubicBezTo>
                                    <a:cubicBezTo>
                                      <a:pt x="263" y="83"/>
                                      <a:pt x="272" y="84"/>
                                      <a:pt x="282" y="84"/>
                                    </a:cubicBezTo>
                                    <a:cubicBezTo>
                                      <a:pt x="292" y="84"/>
                                      <a:pt x="304" y="84"/>
                                      <a:pt x="316" y="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08" name="Freeform 40"/>
                              <p:cNvSpPr>
                                <a:spLocks/>
                              </p:cNvSpPr>
                              <p:nvPr/>
                            </p:nvSpPr>
                            <p:spPr bwMode="auto">
                              <a:xfrm>
                                <a:off x="4512" y="1310"/>
                                <a:ext cx="480" cy="140"/>
                              </a:xfrm>
                              <a:custGeom>
                                <a:avLst/>
                                <a:gdLst>
                                  <a:gd name="T0" fmla="*/ 0 w 480"/>
                                  <a:gd name="T1" fmla="*/ 0 h 140"/>
                                  <a:gd name="T2" fmla="*/ 20 w 480"/>
                                  <a:gd name="T3" fmla="*/ 24 h 140"/>
                                  <a:gd name="T4" fmla="*/ 52 w 480"/>
                                  <a:gd name="T5" fmla="*/ 46 h 140"/>
                                  <a:gd name="T6" fmla="*/ 102 w 480"/>
                                  <a:gd name="T7" fmla="*/ 50 h 140"/>
                                  <a:gd name="T8" fmla="*/ 140 w 480"/>
                                  <a:gd name="T9" fmla="*/ 70 h 140"/>
                                  <a:gd name="T10" fmla="*/ 190 w 480"/>
                                  <a:gd name="T11" fmla="*/ 80 h 140"/>
                                  <a:gd name="T12" fmla="*/ 226 w 480"/>
                                  <a:gd name="T13" fmla="*/ 80 h 140"/>
                                  <a:gd name="T14" fmla="*/ 270 w 480"/>
                                  <a:gd name="T15" fmla="*/ 98 h 140"/>
                                  <a:gd name="T16" fmla="*/ 306 w 480"/>
                                  <a:gd name="T17" fmla="*/ 108 h 140"/>
                                  <a:gd name="T18" fmla="*/ 336 w 480"/>
                                  <a:gd name="T19" fmla="*/ 122 h 140"/>
                                  <a:gd name="T20" fmla="*/ 364 w 480"/>
                                  <a:gd name="T21" fmla="*/ 126 h 140"/>
                                  <a:gd name="T22" fmla="*/ 400 w 480"/>
                                  <a:gd name="T23" fmla="*/ 132 h 140"/>
                                  <a:gd name="T24" fmla="*/ 442 w 480"/>
                                  <a:gd name="T25" fmla="*/ 138 h 140"/>
                                  <a:gd name="T26" fmla="*/ 480 w 480"/>
                                  <a:gd name="T27" fmla="*/ 14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0"/>
                                  <a:gd name="T43" fmla="*/ 0 h 140"/>
                                  <a:gd name="T44" fmla="*/ 480 w 480"/>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0" h="140">
                                    <a:moveTo>
                                      <a:pt x="0" y="0"/>
                                    </a:moveTo>
                                    <a:cubicBezTo>
                                      <a:pt x="5" y="8"/>
                                      <a:pt x="11" y="16"/>
                                      <a:pt x="20" y="24"/>
                                    </a:cubicBezTo>
                                    <a:cubicBezTo>
                                      <a:pt x="29" y="32"/>
                                      <a:pt x="38" y="42"/>
                                      <a:pt x="52" y="46"/>
                                    </a:cubicBezTo>
                                    <a:cubicBezTo>
                                      <a:pt x="66" y="50"/>
                                      <a:pt x="87" y="46"/>
                                      <a:pt x="102" y="50"/>
                                    </a:cubicBezTo>
                                    <a:cubicBezTo>
                                      <a:pt x="117" y="54"/>
                                      <a:pt x="125" y="65"/>
                                      <a:pt x="140" y="70"/>
                                    </a:cubicBezTo>
                                    <a:cubicBezTo>
                                      <a:pt x="155" y="75"/>
                                      <a:pt x="176" y="78"/>
                                      <a:pt x="190" y="80"/>
                                    </a:cubicBezTo>
                                    <a:cubicBezTo>
                                      <a:pt x="204" y="82"/>
                                      <a:pt x="213" y="77"/>
                                      <a:pt x="226" y="80"/>
                                    </a:cubicBezTo>
                                    <a:cubicBezTo>
                                      <a:pt x="239" y="83"/>
                                      <a:pt x="257" y="93"/>
                                      <a:pt x="270" y="98"/>
                                    </a:cubicBezTo>
                                    <a:cubicBezTo>
                                      <a:pt x="283" y="103"/>
                                      <a:pt x="295" y="104"/>
                                      <a:pt x="306" y="108"/>
                                    </a:cubicBezTo>
                                    <a:cubicBezTo>
                                      <a:pt x="317" y="112"/>
                                      <a:pt x="326" y="119"/>
                                      <a:pt x="336" y="122"/>
                                    </a:cubicBezTo>
                                    <a:cubicBezTo>
                                      <a:pt x="346" y="125"/>
                                      <a:pt x="353" y="124"/>
                                      <a:pt x="364" y="126"/>
                                    </a:cubicBezTo>
                                    <a:cubicBezTo>
                                      <a:pt x="375" y="128"/>
                                      <a:pt x="387" y="130"/>
                                      <a:pt x="400" y="132"/>
                                    </a:cubicBezTo>
                                    <a:cubicBezTo>
                                      <a:pt x="413" y="134"/>
                                      <a:pt x="429" y="137"/>
                                      <a:pt x="442" y="138"/>
                                    </a:cubicBezTo>
                                    <a:cubicBezTo>
                                      <a:pt x="455" y="139"/>
                                      <a:pt x="473" y="139"/>
                                      <a:pt x="480" y="14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09" name="Freeform 41"/>
                              <p:cNvSpPr>
                                <a:spLocks/>
                              </p:cNvSpPr>
                              <p:nvPr/>
                            </p:nvSpPr>
                            <p:spPr bwMode="auto">
                              <a:xfrm>
                                <a:off x="4784" y="1387"/>
                                <a:ext cx="238" cy="24"/>
                              </a:xfrm>
                              <a:custGeom>
                                <a:avLst/>
                                <a:gdLst>
                                  <a:gd name="T0" fmla="*/ 0 w 238"/>
                                  <a:gd name="T1" fmla="*/ 23 h 24"/>
                                  <a:gd name="T2" fmla="*/ 26 w 238"/>
                                  <a:gd name="T3" fmla="*/ 13 h 24"/>
                                  <a:gd name="T4" fmla="*/ 50 w 238"/>
                                  <a:gd name="T5" fmla="*/ 5 h 24"/>
                                  <a:gd name="T6" fmla="*/ 78 w 238"/>
                                  <a:gd name="T7" fmla="*/ 1 h 24"/>
                                  <a:gd name="T8" fmla="*/ 106 w 238"/>
                                  <a:gd name="T9" fmla="*/ 1 h 24"/>
                                  <a:gd name="T10" fmla="*/ 130 w 238"/>
                                  <a:gd name="T11" fmla="*/ 9 h 24"/>
                                  <a:gd name="T12" fmla="*/ 154 w 238"/>
                                  <a:gd name="T13" fmla="*/ 17 h 24"/>
                                  <a:gd name="T14" fmla="*/ 180 w 238"/>
                                  <a:gd name="T15" fmla="*/ 23 h 24"/>
                                  <a:gd name="T16" fmla="*/ 208 w 238"/>
                                  <a:gd name="T17" fmla="*/ 23 h 24"/>
                                  <a:gd name="T18" fmla="*/ 238 w 238"/>
                                  <a:gd name="T19" fmla="*/ 23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8"/>
                                  <a:gd name="T31" fmla="*/ 0 h 24"/>
                                  <a:gd name="T32" fmla="*/ 238 w 238"/>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8" h="24">
                                    <a:moveTo>
                                      <a:pt x="0" y="23"/>
                                    </a:moveTo>
                                    <a:cubicBezTo>
                                      <a:pt x="9" y="19"/>
                                      <a:pt x="18" y="16"/>
                                      <a:pt x="26" y="13"/>
                                    </a:cubicBezTo>
                                    <a:cubicBezTo>
                                      <a:pt x="34" y="10"/>
                                      <a:pt x="41" y="7"/>
                                      <a:pt x="50" y="5"/>
                                    </a:cubicBezTo>
                                    <a:cubicBezTo>
                                      <a:pt x="59" y="3"/>
                                      <a:pt x="69" y="2"/>
                                      <a:pt x="78" y="1"/>
                                    </a:cubicBezTo>
                                    <a:cubicBezTo>
                                      <a:pt x="87" y="0"/>
                                      <a:pt x="97" y="0"/>
                                      <a:pt x="106" y="1"/>
                                    </a:cubicBezTo>
                                    <a:cubicBezTo>
                                      <a:pt x="115" y="2"/>
                                      <a:pt x="122" y="6"/>
                                      <a:pt x="130" y="9"/>
                                    </a:cubicBezTo>
                                    <a:cubicBezTo>
                                      <a:pt x="138" y="12"/>
                                      <a:pt x="146" y="15"/>
                                      <a:pt x="154" y="17"/>
                                    </a:cubicBezTo>
                                    <a:cubicBezTo>
                                      <a:pt x="162" y="19"/>
                                      <a:pt x="171" y="22"/>
                                      <a:pt x="180" y="23"/>
                                    </a:cubicBezTo>
                                    <a:cubicBezTo>
                                      <a:pt x="189" y="24"/>
                                      <a:pt x="198" y="23"/>
                                      <a:pt x="208" y="23"/>
                                    </a:cubicBezTo>
                                    <a:cubicBezTo>
                                      <a:pt x="218" y="23"/>
                                      <a:pt x="228" y="23"/>
                                      <a:pt x="238" y="23"/>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10" name="Freeform 42"/>
                              <p:cNvSpPr>
                                <a:spLocks/>
                              </p:cNvSpPr>
                              <p:nvPr/>
                            </p:nvSpPr>
                            <p:spPr bwMode="auto">
                              <a:xfrm>
                                <a:off x="4766" y="1294"/>
                                <a:ext cx="244" cy="28"/>
                              </a:xfrm>
                              <a:custGeom>
                                <a:avLst/>
                                <a:gdLst>
                                  <a:gd name="T0" fmla="*/ 0 w 244"/>
                                  <a:gd name="T1" fmla="*/ 28 h 28"/>
                                  <a:gd name="T2" fmla="*/ 20 w 244"/>
                                  <a:gd name="T3" fmla="*/ 14 h 28"/>
                                  <a:gd name="T4" fmla="*/ 40 w 244"/>
                                  <a:gd name="T5" fmla="*/ 10 h 28"/>
                                  <a:gd name="T6" fmla="*/ 62 w 244"/>
                                  <a:gd name="T7" fmla="*/ 8 h 28"/>
                                  <a:gd name="T8" fmla="*/ 90 w 244"/>
                                  <a:gd name="T9" fmla="*/ 16 h 28"/>
                                  <a:gd name="T10" fmla="*/ 116 w 244"/>
                                  <a:gd name="T11" fmla="*/ 18 h 28"/>
                                  <a:gd name="T12" fmla="*/ 152 w 244"/>
                                  <a:gd name="T13" fmla="*/ 14 h 28"/>
                                  <a:gd name="T14" fmla="*/ 180 w 244"/>
                                  <a:gd name="T15" fmla="*/ 4 h 28"/>
                                  <a:gd name="T16" fmla="*/ 244 w 244"/>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4"/>
                                  <a:gd name="T28" fmla="*/ 0 h 28"/>
                                  <a:gd name="T29" fmla="*/ 244 w 244"/>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4" h="28">
                                    <a:moveTo>
                                      <a:pt x="0" y="28"/>
                                    </a:moveTo>
                                    <a:cubicBezTo>
                                      <a:pt x="6" y="22"/>
                                      <a:pt x="13" y="17"/>
                                      <a:pt x="20" y="14"/>
                                    </a:cubicBezTo>
                                    <a:cubicBezTo>
                                      <a:pt x="27" y="11"/>
                                      <a:pt x="33" y="11"/>
                                      <a:pt x="40" y="10"/>
                                    </a:cubicBezTo>
                                    <a:cubicBezTo>
                                      <a:pt x="47" y="9"/>
                                      <a:pt x="54" y="7"/>
                                      <a:pt x="62" y="8"/>
                                    </a:cubicBezTo>
                                    <a:cubicBezTo>
                                      <a:pt x="70" y="9"/>
                                      <a:pt x="81" y="14"/>
                                      <a:pt x="90" y="16"/>
                                    </a:cubicBezTo>
                                    <a:cubicBezTo>
                                      <a:pt x="99" y="18"/>
                                      <a:pt x="106" y="18"/>
                                      <a:pt x="116" y="18"/>
                                    </a:cubicBezTo>
                                    <a:cubicBezTo>
                                      <a:pt x="126" y="18"/>
                                      <a:pt x="141" y="16"/>
                                      <a:pt x="152" y="14"/>
                                    </a:cubicBezTo>
                                    <a:cubicBezTo>
                                      <a:pt x="163" y="12"/>
                                      <a:pt x="165" y="6"/>
                                      <a:pt x="180" y="4"/>
                                    </a:cubicBezTo>
                                    <a:cubicBezTo>
                                      <a:pt x="195" y="2"/>
                                      <a:pt x="219" y="1"/>
                                      <a:pt x="244"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11" name="Freeform 43"/>
                              <p:cNvSpPr>
                                <a:spLocks/>
                              </p:cNvSpPr>
                              <p:nvPr/>
                            </p:nvSpPr>
                            <p:spPr bwMode="auto">
                              <a:xfrm>
                                <a:off x="4718" y="1252"/>
                                <a:ext cx="256" cy="66"/>
                              </a:xfrm>
                              <a:custGeom>
                                <a:avLst/>
                                <a:gdLst>
                                  <a:gd name="T0" fmla="*/ 0 w 256"/>
                                  <a:gd name="T1" fmla="*/ 66 h 66"/>
                                  <a:gd name="T2" fmla="*/ 24 w 256"/>
                                  <a:gd name="T3" fmla="*/ 44 h 66"/>
                                  <a:gd name="T4" fmla="*/ 36 w 256"/>
                                  <a:gd name="T5" fmla="*/ 32 h 66"/>
                                  <a:gd name="T6" fmla="*/ 58 w 256"/>
                                  <a:gd name="T7" fmla="*/ 22 h 66"/>
                                  <a:gd name="T8" fmla="*/ 86 w 256"/>
                                  <a:gd name="T9" fmla="*/ 20 h 66"/>
                                  <a:gd name="T10" fmla="*/ 106 w 256"/>
                                  <a:gd name="T11" fmla="*/ 20 h 66"/>
                                  <a:gd name="T12" fmla="*/ 132 w 256"/>
                                  <a:gd name="T13" fmla="*/ 20 h 66"/>
                                  <a:gd name="T14" fmla="*/ 152 w 256"/>
                                  <a:gd name="T15" fmla="*/ 14 h 66"/>
                                  <a:gd name="T16" fmla="*/ 170 w 256"/>
                                  <a:gd name="T17" fmla="*/ 10 h 66"/>
                                  <a:gd name="T18" fmla="*/ 186 w 256"/>
                                  <a:gd name="T19" fmla="*/ 10 h 66"/>
                                  <a:gd name="T20" fmla="*/ 210 w 256"/>
                                  <a:gd name="T21" fmla="*/ 4 h 66"/>
                                  <a:gd name="T22" fmla="*/ 256 w 256"/>
                                  <a:gd name="T23" fmla="*/ 0 h 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6"/>
                                  <a:gd name="T37" fmla="*/ 0 h 66"/>
                                  <a:gd name="T38" fmla="*/ 256 w 256"/>
                                  <a:gd name="T39" fmla="*/ 66 h 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6" h="66">
                                    <a:moveTo>
                                      <a:pt x="0" y="66"/>
                                    </a:moveTo>
                                    <a:cubicBezTo>
                                      <a:pt x="9" y="58"/>
                                      <a:pt x="18" y="50"/>
                                      <a:pt x="24" y="44"/>
                                    </a:cubicBezTo>
                                    <a:cubicBezTo>
                                      <a:pt x="30" y="38"/>
                                      <a:pt x="30" y="36"/>
                                      <a:pt x="36" y="32"/>
                                    </a:cubicBezTo>
                                    <a:cubicBezTo>
                                      <a:pt x="42" y="28"/>
                                      <a:pt x="50" y="24"/>
                                      <a:pt x="58" y="22"/>
                                    </a:cubicBezTo>
                                    <a:cubicBezTo>
                                      <a:pt x="66" y="20"/>
                                      <a:pt x="78" y="20"/>
                                      <a:pt x="86" y="20"/>
                                    </a:cubicBezTo>
                                    <a:cubicBezTo>
                                      <a:pt x="94" y="20"/>
                                      <a:pt x="98" y="20"/>
                                      <a:pt x="106" y="20"/>
                                    </a:cubicBezTo>
                                    <a:cubicBezTo>
                                      <a:pt x="114" y="20"/>
                                      <a:pt x="124" y="21"/>
                                      <a:pt x="132" y="20"/>
                                    </a:cubicBezTo>
                                    <a:cubicBezTo>
                                      <a:pt x="140" y="19"/>
                                      <a:pt x="146" y="16"/>
                                      <a:pt x="152" y="14"/>
                                    </a:cubicBezTo>
                                    <a:cubicBezTo>
                                      <a:pt x="158" y="12"/>
                                      <a:pt x="164" y="11"/>
                                      <a:pt x="170" y="10"/>
                                    </a:cubicBezTo>
                                    <a:cubicBezTo>
                                      <a:pt x="176" y="9"/>
                                      <a:pt x="179" y="11"/>
                                      <a:pt x="186" y="10"/>
                                    </a:cubicBezTo>
                                    <a:cubicBezTo>
                                      <a:pt x="193" y="9"/>
                                      <a:pt x="198" y="6"/>
                                      <a:pt x="210" y="4"/>
                                    </a:cubicBezTo>
                                    <a:cubicBezTo>
                                      <a:pt x="222" y="2"/>
                                      <a:pt x="247" y="1"/>
                                      <a:pt x="25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12" name="Freeform 44"/>
                              <p:cNvSpPr>
                                <a:spLocks/>
                              </p:cNvSpPr>
                              <p:nvPr/>
                            </p:nvSpPr>
                            <p:spPr bwMode="auto">
                              <a:xfrm>
                                <a:off x="4472" y="1114"/>
                                <a:ext cx="474" cy="101"/>
                              </a:xfrm>
                              <a:custGeom>
                                <a:avLst/>
                                <a:gdLst>
                                  <a:gd name="T0" fmla="*/ 0 w 474"/>
                                  <a:gd name="T1" fmla="*/ 76 h 101"/>
                                  <a:gd name="T2" fmla="*/ 32 w 474"/>
                                  <a:gd name="T3" fmla="*/ 88 h 101"/>
                                  <a:gd name="T4" fmla="*/ 64 w 474"/>
                                  <a:gd name="T5" fmla="*/ 100 h 101"/>
                                  <a:gd name="T6" fmla="*/ 96 w 474"/>
                                  <a:gd name="T7" fmla="*/ 92 h 101"/>
                                  <a:gd name="T8" fmla="*/ 128 w 474"/>
                                  <a:gd name="T9" fmla="*/ 80 h 101"/>
                                  <a:gd name="T10" fmla="*/ 156 w 474"/>
                                  <a:gd name="T11" fmla="*/ 66 h 101"/>
                                  <a:gd name="T12" fmla="*/ 188 w 474"/>
                                  <a:gd name="T13" fmla="*/ 46 h 101"/>
                                  <a:gd name="T14" fmla="*/ 218 w 474"/>
                                  <a:gd name="T15" fmla="*/ 32 h 101"/>
                                  <a:gd name="T16" fmla="*/ 248 w 474"/>
                                  <a:gd name="T17" fmla="*/ 26 h 101"/>
                                  <a:gd name="T18" fmla="*/ 278 w 474"/>
                                  <a:gd name="T19" fmla="*/ 22 h 101"/>
                                  <a:gd name="T20" fmla="*/ 316 w 474"/>
                                  <a:gd name="T21" fmla="*/ 26 h 101"/>
                                  <a:gd name="T22" fmla="*/ 356 w 474"/>
                                  <a:gd name="T23" fmla="*/ 26 h 101"/>
                                  <a:gd name="T24" fmla="*/ 390 w 474"/>
                                  <a:gd name="T25" fmla="*/ 10 h 101"/>
                                  <a:gd name="T26" fmla="*/ 428 w 474"/>
                                  <a:gd name="T27" fmla="*/ 2 h 101"/>
                                  <a:gd name="T28" fmla="*/ 474 w 474"/>
                                  <a:gd name="T29" fmla="*/ 0 h 1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4"/>
                                  <a:gd name="T46" fmla="*/ 0 h 101"/>
                                  <a:gd name="T47" fmla="*/ 474 w 474"/>
                                  <a:gd name="T48" fmla="*/ 101 h 1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4" h="101">
                                    <a:moveTo>
                                      <a:pt x="0" y="76"/>
                                    </a:moveTo>
                                    <a:cubicBezTo>
                                      <a:pt x="10" y="80"/>
                                      <a:pt x="21" y="84"/>
                                      <a:pt x="32" y="88"/>
                                    </a:cubicBezTo>
                                    <a:cubicBezTo>
                                      <a:pt x="43" y="92"/>
                                      <a:pt x="53" y="99"/>
                                      <a:pt x="64" y="100"/>
                                    </a:cubicBezTo>
                                    <a:cubicBezTo>
                                      <a:pt x="75" y="101"/>
                                      <a:pt x="85" y="95"/>
                                      <a:pt x="96" y="92"/>
                                    </a:cubicBezTo>
                                    <a:cubicBezTo>
                                      <a:pt x="107" y="89"/>
                                      <a:pt x="118" y="84"/>
                                      <a:pt x="128" y="80"/>
                                    </a:cubicBezTo>
                                    <a:cubicBezTo>
                                      <a:pt x="138" y="76"/>
                                      <a:pt x="146" y="72"/>
                                      <a:pt x="156" y="66"/>
                                    </a:cubicBezTo>
                                    <a:cubicBezTo>
                                      <a:pt x="166" y="60"/>
                                      <a:pt x="178" y="52"/>
                                      <a:pt x="188" y="46"/>
                                    </a:cubicBezTo>
                                    <a:cubicBezTo>
                                      <a:pt x="198" y="40"/>
                                      <a:pt x="208" y="35"/>
                                      <a:pt x="218" y="32"/>
                                    </a:cubicBezTo>
                                    <a:cubicBezTo>
                                      <a:pt x="228" y="29"/>
                                      <a:pt x="238" y="28"/>
                                      <a:pt x="248" y="26"/>
                                    </a:cubicBezTo>
                                    <a:cubicBezTo>
                                      <a:pt x="258" y="24"/>
                                      <a:pt x="267" y="22"/>
                                      <a:pt x="278" y="22"/>
                                    </a:cubicBezTo>
                                    <a:cubicBezTo>
                                      <a:pt x="289" y="22"/>
                                      <a:pt x="303" y="25"/>
                                      <a:pt x="316" y="26"/>
                                    </a:cubicBezTo>
                                    <a:cubicBezTo>
                                      <a:pt x="329" y="27"/>
                                      <a:pt x="344" y="29"/>
                                      <a:pt x="356" y="26"/>
                                    </a:cubicBezTo>
                                    <a:cubicBezTo>
                                      <a:pt x="368" y="23"/>
                                      <a:pt x="378" y="14"/>
                                      <a:pt x="390" y="10"/>
                                    </a:cubicBezTo>
                                    <a:cubicBezTo>
                                      <a:pt x="402" y="6"/>
                                      <a:pt x="414" y="4"/>
                                      <a:pt x="428" y="2"/>
                                    </a:cubicBezTo>
                                    <a:cubicBezTo>
                                      <a:pt x="442" y="0"/>
                                      <a:pt x="466" y="0"/>
                                      <a:pt x="474"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13" name="Freeform 45"/>
                              <p:cNvSpPr>
                                <a:spLocks/>
                              </p:cNvSpPr>
                              <p:nvPr/>
                            </p:nvSpPr>
                            <p:spPr bwMode="auto">
                              <a:xfrm>
                                <a:off x="4730" y="1068"/>
                                <a:ext cx="188" cy="15"/>
                              </a:xfrm>
                              <a:custGeom>
                                <a:avLst/>
                                <a:gdLst>
                                  <a:gd name="T0" fmla="*/ 0 w 188"/>
                                  <a:gd name="T1" fmla="*/ 0 h 15"/>
                                  <a:gd name="T2" fmla="*/ 14 w 188"/>
                                  <a:gd name="T3" fmla="*/ 6 h 15"/>
                                  <a:gd name="T4" fmla="*/ 38 w 188"/>
                                  <a:gd name="T5" fmla="*/ 14 h 15"/>
                                  <a:gd name="T6" fmla="*/ 56 w 188"/>
                                  <a:gd name="T7" fmla="*/ 14 h 15"/>
                                  <a:gd name="T8" fmla="*/ 76 w 188"/>
                                  <a:gd name="T9" fmla="*/ 14 h 15"/>
                                  <a:gd name="T10" fmla="*/ 104 w 188"/>
                                  <a:gd name="T11" fmla="*/ 12 h 15"/>
                                  <a:gd name="T12" fmla="*/ 140 w 188"/>
                                  <a:gd name="T13" fmla="*/ 12 h 15"/>
                                  <a:gd name="T14" fmla="*/ 174 w 188"/>
                                  <a:gd name="T15" fmla="*/ 8 h 15"/>
                                  <a:gd name="T16" fmla="*/ 188 w 188"/>
                                  <a:gd name="T17" fmla="*/ 8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15"/>
                                  <a:gd name="T29" fmla="*/ 188 w 188"/>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15">
                                    <a:moveTo>
                                      <a:pt x="0" y="0"/>
                                    </a:moveTo>
                                    <a:cubicBezTo>
                                      <a:pt x="4" y="2"/>
                                      <a:pt x="8" y="4"/>
                                      <a:pt x="14" y="6"/>
                                    </a:cubicBezTo>
                                    <a:cubicBezTo>
                                      <a:pt x="20" y="8"/>
                                      <a:pt x="31" y="13"/>
                                      <a:pt x="38" y="14"/>
                                    </a:cubicBezTo>
                                    <a:cubicBezTo>
                                      <a:pt x="45" y="15"/>
                                      <a:pt x="50" y="14"/>
                                      <a:pt x="56" y="14"/>
                                    </a:cubicBezTo>
                                    <a:cubicBezTo>
                                      <a:pt x="62" y="14"/>
                                      <a:pt x="68" y="14"/>
                                      <a:pt x="76" y="14"/>
                                    </a:cubicBezTo>
                                    <a:cubicBezTo>
                                      <a:pt x="84" y="14"/>
                                      <a:pt x="93" y="12"/>
                                      <a:pt x="104" y="12"/>
                                    </a:cubicBezTo>
                                    <a:cubicBezTo>
                                      <a:pt x="115" y="12"/>
                                      <a:pt x="128" y="13"/>
                                      <a:pt x="140" y="12"/>
                                    </a:cubicBezTo>
                                    <a:cubicBezTo>
                                      <a:pt x="152" y="11"/>
                                      <a:pt x="166" y="9"/>
                                      <a:pt x="174" y="8"/>
                                    </a:cubicBezTo>
                                    <a:cubicBezTo>
                                      <a:pt x="182" y="7"/>
                                      <a:pt x="184" y="8"/>
                                      <a:pt x="188" y="8"/>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14" name="Freeform 46"/>
                              <p:cNvSpPr>
                                <a:spLocks/>
                              </p:cNvSpPr>
                              <p:nvPr/>
                            </p:nvSpPr>
                            <p:spPr bwMode="auto">
                              <a:xfrm>
                                <a:off x="4690" y="1192"/>
                                <a:ext cx="286" cy="19"/>
                              </a:xfrm>
                              <a:custGeom>
                                <a:avLst/>
                                <a:gdLst>
                                  <a:gd name="T0" fmla="*/ 0 w 286"/>
                                  <a:gd name="T1" fmla="*/ 14 h 19"/>
                                  <a:gd name="T2" fmla="*/ 24 w 286"/>
                                  <a:gd name="T3" fmla="*/ 18 h 19"/>
                                  <a:gd name="T4" fmla="*/ 44 w 286"/>
                                  <a:gd name="T5" fmla="*/ 18 h 19"/>
                                  <a:gd name="T6" fmla="*/ 68 w 286"/>
                                  <a:gd name="T7" fmla="*/ 10 h 19"/>
                                  <a:gd name="T8" fmla="*/ 98 w 286"/>
                                  <a:gd name="T9" fmla="*/ 10 h 19"/>
                                  <a:gd name="T10" fmla="*/ 130 w 286"/>
                                  <a:gd name="T11" fmla="*/ 14 h 19"/>
                                  <a:gd name="T12" fmla="*/ 178 w 286"/>
                                  <a:gd name="T13" fmla="*/ 10 h 19"/>
                                  <a:gd name="T14" fmla="*/ 210 w 286"/>
                                  <a:gd name="T15" fmla="*/ 2 h 19"/>
                                  <a:gd name="T16" fmla="*/ 254 w 286"/>
                                  <a:gd name="T17" fmla="*/ 0 h 19"/>
                                  <a:gd name="T18" fmla="*/ 286 w 28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6"/>
                                  <a:gd name="T31" fmla="*/ 0 h 19"/>
                                  <a:gd name="T32" fmla="*/ 286 w 28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6" h="19">
                                    <a:moveTo>
                                      <a:pt x="0" y="14"/>
                                    </a:moveTo>
                                    <a:cubicBezTo>
                                      <a:pt x="8" y="15"/>
                                      <a:pt x="17" y="17"/>
                                      <a:pt x="24" y="18"/>
                                    </a:cubicBezTo>
                                    <a:cubicBezTo>
                                      <a:pt x="31" y="19"/>
                                      <a:pt x="37" y="19"/>
                                      <a:pt x="44" y="18"/>
                                    </a:cubicBezTo>
                                    <a:cubicBezTo>
                                      <a:pt x="51" y="17"/>
                                      <a:pt x="59" y="11"/>
                                      <a:pt x="68" y="10"/>
                                    </a:cubicBezTo>
                                    <a:cubicBezTo>
                                      <a:pt x="77" y="9"/>
                                      <a:pt x="88" y="9"/>
                                      <a:pt x="98" y="10"/>
                                    </a:cubicBezTo>
                                    <a:cubicBezTo>
                                      <a:pt x="108" y="11"/>
                                      <a:pt x="117" y="14"/>
                                      <a:pt x="130" y="14"/>
                                    </a:cubicBezTo>
                                    <a:cubicBezTo>
                                      <a:pt x="143" y="14"/>
                                      <a:pt x="165" y="12"/>
                                      <a:pt x="178" y="10"/>
                                    </a:cubicBezTo>
                                    <a:cubicBezTo>
                                      <a:pt x="191" y="8"/>
                                      <a:pt x="197" y="4"/>
                                      <a:pt x="210" y="2"/>
                                    </a:cubicBezTo>
                                    <a:cubicBezTo>
                                      <a:pt x="223" y="0"/>
                                      <a:pt x="241" y="0"/>
                                      <a:pt x="254" y="0"/>
                                    </a:cubicBezTo>
                                    <a:cubicBezTo>
                                      <a:pt x="267" y="0"/>
                                      <a:pt x="276" y="0"/>
                                      <a:pt x="28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15" name="Freeform 47"/>
                              <p:cNvSpPr>
                                <a:spLocks/>
                              </p:cNvSpPr>
                              <p:nvPr/>
                            </p:nvSpPr>
                            <p:spPr bwMode="auto">
                              <a:xfrm>
                                <a:off x="4792" y="1480"/>
                                <a:ext cx="240" cy="60"/>
                              </a:xfrm>
                              <a:custGeom>
                                <a:avLst/>
                                <a:gdLst>
                                  <a:gd name="T0" fmla="*/ 0 w 240"/>
                                  <a:gd name="T1" fmla="*/ 0 h 60"/>
                                  <a:gd name="T2" fmla="*/ 10 w 240"/>
                                  <a:gd name="T3" fmla="*/ 14 h 60"/>
                                  <a:gd name="T4" fmla="*/ 30 w 240"/>
                                  <a:gd name="T5" fmla="*/ 20 h 60"/>
                                  <a:gd name="T6" fmla="*/ 56 w 240"/>
                                  <a:gd name="T7" fmla="*/ 22 h 60"/>
                                  <a:gd name="T8" fmla="*/ 78 w 240"/>
                                  <a:gd name="T9" fmla="*/ 32 h 60"/>
                                  <a:gd name="T10" fmla="*/ 118 w 240"/>
                                  <a:gd name="T11" fmla="*/ 42 h 60"/>
                                  <a:gd name="T12" fmla="*/ 142 w 240"/>
                                  <a:gd name="T13" fmla="*/ 44 h 60"/>
                                  <a:gd name="T14" fmla="*/ 172 w 240"/>
                                  <a:gd name="T15" fmla="*/ 52 h 60"/>
                                  <a:gd name="T16" fmla="*/ 240 w 240"/>
                                  <a:gd name="T17" fmla="*/ 60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0"/>
                                  <a:gd name="T28" fmla="*/ 0 h 60"/>
                                  <a:gd name="T29" fmla="*/ 240 w 240"/>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0" h="60">
                                    <a:moveTo>
                                      <a:pt x="0" y="0"/>
                                    </a:moveTo>
                                    <a:cubicBezTo>
                                      <a:pt x="2" y="5"/>
                                      <a:pt x="5" y="11"/>
                                      <a:pt x="10" y="14"/>
                                    </a:cubicBezTo>
                                    <a:cubicBezTo>
                                      <a:pt x="15" y="17"/>
                                      <a:pt x="22" y="19"/>
                                      <a:pt x="30" y="20"/>
                                    </a:cubicBezTo>
                                    <a:cubicBezTo>
                                      <a:pt x="38" y="21"/>
                                      <a:pt x="48" y="20"/>
                                      <a:pt x="56" y="22"/>
                                    </a:cubicBezTo>
                                    <a:cubicBezTo>
                                      <a:pt x="64" y="24"/>
                                      <a:pt x="68" y="29"/>
                                      <a:pt x="78" y="32"/>
                                    </a:cubicBezTo>
                                    <a:cubicBezTo>
                                      <a:pt x="88" y="35"/>
                                      <a:pt x="107" y="40"/>
                                      <a:pt x="118" y="42"/>
                                    </a:cubicBezTo>
                                    <a:cubicBezTo>
                                      <a:pt x="129" y="44"/>
                                      <a:pt x="133" y="42"/>
                                      <a:pt x="142" y="44"/>
                                    </a:cubicBezTo>
                                    <a:cubicBezTo>
                                      <a:pt x="151" y="46"/>
                                      <a:pt x="156" y="49"/>
                                      <a:pt x="172" y="52"/>
                                    </a:cubicBezTo>
                                    <a:cubicBezTo>
                                      <a:pt x="188" y="55"/>
                                      <a:pt x="214" y="57"/>
                                      <a:pt x="240" y="6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16" name="Freeform 48"/>
                              <p:cNvSpPr>
                                <a:spLocks/>
                              </p:cNvSpPr>
                              <p:nvPr/>
                            </p:nvSpPr>
                            <p:spPr bwMode="auto">
                              <a:xfrm>
                                <a:off x="4406" y="1218"/>
                                <a:ext cx="126" cy="130"/>
                              </a:xfrm>
                              <a:custGeom>
                                <a:avLst/>
                                <a:gdLst>
                                  <a:gd name="T0" fmla="*/ 0 w 126"/>
                                  <a:gd name="T1" fmla="*/ 130 h 130"/>
                                  <a:gd name="T2" fmla="*/ 4 w 126"/>
                                  <a:gd name="T3" fmla="*/ 114 h 130"/>
                                  <a:gd name="T4" fmla="*/ 12 w 126"/>
                                  <a:gd name="T5" fmla="*/ 92 h 130"/>
                                  <a:gd name="T6" fmla="*/ 34 w 126"/>
                                  <a:gd name="T7" fmla="*/ 80 h 130"/>
                                  <a:gd name="T8" fmla="*/ 66 w 126"/>
                                  <a:gd name="T9" fmla="*/ 62 h 130"/>
                                  <a:gd name="T10" fmla="*/ 84 w 126"/>
                                  <a:gd name="T11" fmla="*/ 38 h 130"/>
                                  <a:gd name="T12" fmla="*/ 100 w 126"/>
                                  <a:gd name="T13" fmla="*/ 18 h 130"/>
                                  <a:gd name="T14" fmla="*/ 126 w 126"/>
                                  <a:gd name="T15" fmla="*/ 0 h 130"/>
                                  <a:gd name="T16" fmla="*/ 0 60000 65536"/>
                                  <a:gd name="T17" fmla="*/ 0 60000 65536"/>
                                  <a:gd name="T18" fmla="*/ 0 60000 65536"/>
                                  <a:gd name="T19" fmla="*/ 0 60000 65536"/>
                                  <a:gd name="T20" fmla="*/ 0 60000 65536"/>
                                  <a:gd name="T21" fmla="*/ 0 60000 65536"/>
                                  <a:gd name="T22" fmla="*/ 0 60000 65536"/>
                                  <a:gd name="T23" fmla="*/ 0 60000 65536"/>
                                  <a:gd name="T24" fmla="*/ 0 w 126"/>
                                  <a:gd name="T25" fmla="*/ 0 h 130"/>
                                  <a:gd name="T26" fmla="*/ 126 w 126"/>
                                  <a:gd name="T27" fmla="*/ 130 h 1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 h="130">
                                    <a:moveTo>
                                      <a:pt x="0" y="130"/>
                                    </a:moveTo>
                                    <a:cubicBezTo>
                                      <a:pt x="1" y="125"/>
                                      <a:pt x="2" y="120"/>
                                      <a:pt x="4" y="114"/>
                                    </a:cubicBezTo>
                                    <a:cubicBezTo>
                                      <a:pt x="6" y="108"/>
                                      <a:pt x="7" y="98"/>
                                      <a:pt x="12" y="92"/>
                                    </a:cubicBezTo>
                                    <a:cubicBezTo>
                                      <a:pt x="17" y="86"/>
                                      <a:pt x="25" y="85"/>
                                      <a:pt x="34" y="80"/>
                                    </a:cubicBezTo>
                                    <a:cubicBezTo>
                                      <a:pt x="43" y="75"/>
                                      <a:pt x="58" y="69"/>
                                      <a:pt x="66" y="62"/>
                                    </a:cubicBezTo>
                                    <a:cubicBezTo>
                                      <a:pt x="74" y="55"/>
                                      <a:pt x="78" y="45"/>
                                      <a:pt x="84" y="38"/>
                                    </a:cubicBezTo>
                                    <a:cubicBezTo>
                                      <a:pt x="90" y="31"/>
                                      <a:pt x="93" y="24"/>
                                      <a:pt x="100" y="18"/>
                                    </a:cubicBezTo>
                                    <a:cubicBezTo>
                                      <a:pt x="107" y="12"/>
                                      <a:pt x="121" y="4"/>
                                      <a:pt x="12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17" name="Freeform 49"/>
                              <p:cNvSpPr>
                                <a:spLocks/>
                              </p:cNvSpPr>
                              <p:nvPr/>
                            </p:nvSpPr>
                            <p:spPr bwMode="auto">
                              <a:xfrm>
                                <a:off x="4420" y="1245"/>
                                <a:ext cx="93" cy="64"/>
                              </a:xfrm>
                              <a:custGeom>
                                <a:avLst/>
                                <a:gdLst>
                                  <a:gd name="T0" fmla="*/ 74 w 93"/>
                                  <a:gd name="T1" fmla="*/ 3 h 64"/>
                                  <a:gd name="T2" fmla="*/ 46 w 93"/>
                                  <a:gd name="T3" fmla="*/ 1 h 64"/>
                                  <a:gd name="T4" fmla="*/ 34 w 93"/>
                                  <a:gd name="T5" fmla="*/ 3 h 64"/>
                                  <a:gd name="T6" fmla="*/ 20 w 93"/>
                                  <a:gd name="T7" fmla="*/ 17 h 64"/>
                                  <a:gd name="T8" fmla="*/ 18 w 93"/>
                                  <a:gd name="T9" fmla="*/ 31 h 64"/>
                                  <a:gd name="T10" fmla="*/ 6 w 93"/>
                                  <a:gd name="T11" fmla="*/ 39 h 64"/>
                                  <a:gd name="T12" fmla="*/ 4 w 93"/>
                                  <a:gd name="T13" fmla="*/ 55 h 64"/>
                                  <a:gd name="T14" fmla="*/ 32 w 93"/>
                                  <a:gd name="T15" fmla="*/ 63 h 64"/>
                                  <a:gd name="T16" fmla="*/ 52 w 93"/>
                                  <a:gd name="T17" fmla="*/ 59 h 64"/>
                                  <a:gd name="T18" fmla="*/ 64 w 93"/>
                                  <a:gd name="T19" fmla="*/ 43 h 64"/>
                                  <a:gd name="T20" fmla="*/ 86 w 93"/>
                                  <a:gd name="T21" fmla="*/ 37 h 64"/>
                                  <a:gd name="T22" fmla="*/ 92 w 93"/>
                                  <a:gd name="T23" fmla="*/ 21 h 64"/>
                                  <a:gd name="T24" fmla="*/ 90 w 93"/>
                                  <a:gd name="T25" fmla="*/ 9 h 64"/>
                                  <a:gd name="T26" fmla="*/ 74 w 93"/>
                                  <a:gd name="T27" fmla="*/ 3 h 6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64"/>
                                  <a:gd name="T44" fmla="*/ 93 w 93"/>
                                  <a:gd name="T45" fmla="*/ 64 h 6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64">
                                    <a:moveTo>
                                      <a:pt x="74" y="3"/>
                                    </a:moveTo>
                                    <a:cubicBezTo>
                                      <a:pt x="67" y="2"/>
                                      <a:pt x="53" y="1"/>
                                      <a:pt x="46" y="1"/>
                                    </a:cubicBezTo>
                                    <a:cubicBezTo>
                                      <a:pt x="39" y="1"/>
                                      <a:pt x="38" y="0"/>
                                      <a:pt x="34" y="3"/>
                                    </a:cubicBezTo>
                                    <a:cubicBezTo>
                                      <a:pt x="30" y="6"/>
                                      <a:pt x="23" y="12"/>
                                      <a:pt x="20" y="17"/>
                                    </a:cubicBezTo>
                                    <a:cubicBezTo>
                                      <a:pt x="17" y="22"/>
                                      <a:pt x="20" y="27"/>
                                      <a:pt x="18" y="31"/>
                                    </a:cubicBezTo>
                                    <a:cubicBezTo>
                                      <a:pt x="16" y="35"/>
                                      <a:pt x="8" y="35"/>
                                      <a:pt x="6" y="39"/>
                                    </a:cubicBezTo>
                                    <a:cubicBezTo>
                                      <a:pt x="4" y="43"/>
                                      <a:pt x="0" y="51"/>
                                      <a:pt x="4" y="55"/>
                                    </a:cubicBezTo>
                                    <a:cubicBezTo>
                                      <a:pt x="8" y="59"/>
                                      <a:pt x="24" y="62"/>
                                      <a:pt x="32" y="63"/>
                                    </a:cubicBezTo>
                                    <a:cubicBezTo>
                                      <a:pt x="40" y="64"/>
                                      <a:pt x="47" y="62"/>
                                      <a:pt x="52" y="59"/>
                                    </a:cubicBezTo>
                                    <a:cubicBezTo>
                                      <a:pt x="57" y="56"/>
                                      <a:pt x="58" y="47"/>
                                      <a:pt x="64" y="43"/>
                                    </a:cubicBezTo>
                                    <a:cubicBezTo>
                                      <a:pt x="70" y="39"/>
                                      <a:pt x="81" y="41"/>
                                      <a:pt x="86" y="37"/>
                                    </a:cubicBezTo>
                                    <a:cubicBezTo>
                                      <a:pt x="91" y="33"/>
                                      <a:pt x="91" y="26"/>
                                      <a:pt x="92" y="21"/>
                                    </a:cubicBezTo>
                                    <a:cubicBezTo>
                                      <a:pt x="93" y="16"/>
                                      <a:pt x="93" y="12"/>
                                      <a:pt x="90" y="9"/>
                                    </a:cubicBezTo>
                                    <a:cubicBezTo>
                                      <a:pt x="87" y="6"/>
                                      <a:pt x="81" y="4"/>
                                      <a:pt x="74" y="3"/>
                                    </a:cubicBezTo>
                                    <a:close/>
                                  </a:path>
                                </a:pathLst>
                              </a:custGeom>
                              <a:solidFill>
                                <a:srgbClr val="CCFFFF"/>
                              </a:solidFill>
                              <a:ln w="3175">
                                <a:solidFill>
                                  <a:srgbClr val="00CCFF"/>
                                </a:solidFill>
                                <a:round/>
                                <a:headEnd/>
                                <a:tailEnd/>
                              </a:ln>
                            </p:spPr>
                            <p:txBody>
                              <a:bodyPr/>
                              <a:lstStyle/>
                              <a:p>
                                <a:endParaRPr lang="fr-CH"/>
                              </a:p>
                            </p:txBody>
                          </p:sp>
                        </p:grpSp>
                      </p:grpSp>
                      <p:sp>
                        <p:nvSpPr>
                          <p:cNvPr id="382196" name="Freeform 50"/>
                          <p:cNvSpPr>
                            <a:spLocks/>
                          </p:cNvSpPr>
                          <p:nvPr/>
                        </p:nvSpPr>
                        <p:spPr bwMode="auto">
                          <a:xfrm>
                            <a:off x="748" y="1246"/>
                            <a:ext cx="272" cy="310"/>
                          </a:xfrm>
                          <a:custGeom>
                            <a:avLst/>
                            <a:gdLst>
                              <a:gd name="T0" fmla="*/ 272 w 272"/>
                              <a:gd name="T1" fmla="*/ 310 h 310"/>
                              <a:gd name="T2" fmla="*/ 258 w 272"/>
                              <a:gd name="T3" fmla="*/ 282 h 310"/>
                              <a:gd name="T4" fmla="*/ 246 w 272"/>
                              <a:gd name="T5" fmla="*/ 260 h 310"/>
                              <a:gd name="T6" fmla="*/ 244 w 272"/>
                              <a:gd name="T7" fmla="*/ 234 h 310"/>
                              <a:gd name="T8" fmla="*/ 254 w 272"/>
                              <a:gd name="T9" fmla="*/ 218 h 310"/>
                              <a:gd name="T10" fmla="*/ 260 w 272"/>
                              <a:gd name="T11" fmla="*/ 198 h 310"/>
                              <a:gd name="T12" fmla="*/ 252 w 272"/>
                              <a:gd name="T13" fmla="*/ 174 h 310"/>
                              <a:gd name="T14" fmla="*/ 226 w 272"/>
                              <a:gd name="T15" fmla="*/ 160 h 310"/>
                              <a:gd name="T16" fmla="*/ 206 w 272"/>
                              <a:gd name="T17" fmla="*/ 156 h 310"/>
                              <a:gd name="T18" fmla="*/ 184 w 272"/>
                              <a:gd name="T19" fmla="*/ 144 h 310"/>
                              <a:gd name="T20" fmla="*/ 154 w 272"/>
                              <a:gd name="T21" fmla="*/ 138 h 310"/>
                              <a:gd name="T22" fmla="*/ 126 w 272"/>
                              <a:gd name="T23" fmla="*/ 130 h 310"/>
                              <a:gd name="T24" fmla="*/ 90 w 272"/>
                              <a:gd name="T25" fmla="*/ 108 h 310"/>
                              <a:gd name="T26" fmla="*/ 50 w 272"/>
                              <a:gd name="T27" fmla="*/ 90 h 310"/>
                              <a:gd name="T28" fmla="*/ 12 w 272"/>
                              <a:gd name="T29" fmla="*/ 64 h 310"/>
                              <a:gd name="T30" fmla="*/ 2 w 272"/>
                              <a:gd name="T31" fmla="*/ 24 h 310"/>
                              <a:gd name="T32" fmla="*/ 2 w 272"/>
                              <a:gd name="T33" fmla="*/ 0 h 3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2"/>
                              <a:gd name="T52" fmla="*/ 0 h 310"/>
                              <a:gd name="T53" fmla="*/ 272 w 272"/>
                              <a:gd name="T54" fmla="*/ 310 h 3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2" h="310">
                                <a:moveTo>
                                  <a:pt x="272" y="310"/>
                                </a:moveTo>
                                <a:cubicBezTo>
                                  <a:pt x="267" y="300"/>
                                  <a:pt x="262" y="290"/>
                                  <a:pt x="258" y="282"/>
                                </a:cubicBezTo>
                                <a:cubicBezTo>
                                  <a:pt x="254" y="274"/>
                                  <a:pt x="248" y="268"/>
                                  <a:pt x="246" y="260"/>
                                </a:cubicBezTo>
                                <a:cubicBezTo>
                                  <a:pt x="244" y="252"/>
                                  <a:pt x="243" y="241"/>
                                  <a:pt x="244" y="234"/>
                                </a:cubicBezTo>
                                <a:cubicBezTo>
                                  <a:pt x="245" y="227"/>
                                  <a:pt x="251" y="224"/>
                                  <a:pt x="254" y="218"/>
                                </a:cubicBezTo>
                                <a:cubicBezTo>
                                  <a:pt x="257" y="212"/>
                                  <a:pt x="260" y="205"/>
                                  <a:pt x="260" y="198"/>
                                </a:cubicBezTo>
                                <a:cubicBezTo>
                                  <a:pt x="260" y="191"/>
                                  <a:pt x="258" y="180"/>
                                  <a:pt x="252" y="174"/>
                                </a:cubicBezTo>
                                <a:cubicBezTo>
                                  <a:pt x="246" y="168"/>
                                  <a:pt x="234" y="163"/>
                                  <a:pt x="226" y="160"/>
                                </a:cubicBezTo>
                                <a:cubicBezTo>
                                  <a:pt x="218" y="157"/>
                                  <a:pt x="213" y="159"/>
                                  <a:pt x="206" y="156"/>
                                </a:cubicBezTo>
                                <a:cubicBezTo>
                                  <a:pt x="199" y="153"/>
                                  <a:pt x="193" y="147"/>
                                  <a:pt x="184" y="144"/>
                                </a:cubicBezTo>
                                <a:cubicBezTo>
                                  <a:pt x="175" y="141"/>
                                  <a:pt x="164" y="140"/>
                                  <a:pt x="154" y="138"/>
                                </a:cubicBezTo>
                                <a:cubicBezTo>
                                  <a:pt x="144" y="136"/>
                                  <a:pt x="137" y="135"/>
                                  <a:pt x="126" y="130"/>
                                </a:cubicBezTo>
                                <a:cubicBezTo>
                                  <a:pt x="115" y="125"/>
                                  <a:pt x="103" y="115"/>
                                  <a:pt x="90" y="108"/>
                                </a:cubicBezTo>
                                <a:cubicBezTo>
                                  <a:pt x="77" y="101"/>
                                  <a:pt x="63" y="97"/>
                                  <a:pt x="50" y="90"/>
                                </a:cubicBezTo>
                                <a:cubicBezTo>
                                  <a:pt x="37" y="83"/>
                                  <a:pt x="20" y="75"/>
                                  <a:pt x="12" y="64"/>
                                </a:cubicBezTo>
                                <a:cubicBezTo>
                                  <a:pt x="4" y="53"/>
                                  <a:pt x="4" y="35"/>
                                  <a:pt x="2" y="24"/>
                                </a:cubicBezTo>
                                <a:cubicBezTo>
                                  <a:pt x="0" y="13"/>
                                  <a:pt x="2" y="5"/>
                                  <a:pt x="2"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97" name="Freeform 51"/>
                          <p:cNvSpPr>
                            <a:spLocks/>
                          </p:cNvSpPr>
                          <p:nvPr/>
                        </p:nvSpPr>
                        <p:spPr bwMode="auto">
                          <a:xfrm>
                            <a:off x="693" y="816"/>
                            <a:ext cx="1305" cy="840"/>
                          </a:xfrm>
                          <a:custGeom>
                            <a:avLst/>
                            <a:gdLst>
                              <a:gd name="T0" fmla="*/ 1305 w 1305"/>
                              <a:gd name="T1" fmla="*/ 840 h 840"/>
                              <a:gd name="T2" fmla="*/ 1275 w 1305"/>
                              <a:gd name="T3" fmla="*/ 822 h 840"/>
                              <a:gd name="T4" fmla="*/ 1257 w 1305"/>
                              <a:gd name="T5" fmla="*/ 792 h 840"/>
                              <a:gd name="T6" fmla="*/ 1224 w 1305"/>
                              <a:gd name="T7" fmla="*/ 768 h 840"/>
                              <a:gd name="T8" fmla="*/ 1164 w 1305"/>
                              <a:gd name="T9" fmla="*/ 723 h 840"/>
                              <a:gd name="T10" fmla="*/ 1152 w 1305"/>
                              <a:gd name="T11" fmla="*/ 675 h 840"/>
                              <a:gd name="T12" fmla="*/ 1170 w 1305"/>
                              <a:gd name="T13" fmla="*/ 627 h 840"/>
                              <a:gd name="T14" fmla="*/ 1203 w 1305"/>
                              <a:gd name="T15" fmla="*/ 594 h 840"/>
                              <a:gd name="T16" fmla="*/ 1212 w 1305"/>
                              <a:gd name="T17" fmla="*/ 546 h 840"/>
                              <a:gd name="T18" fmla="*/ 1227 w 1305"/>
                              <a:gd name="T19" fmla="*/ 522 h 840"/>
                              <a:gd name="T20" fmla="*/ 1245 w 1305"/>
                              <a:gd name="T21" fmla="*/ 513 h 840"/>
                              <a:gd name="T22" fmla="*/ 1257 w 1305"/>
                              <a:gd name="T23" fmla="*/ 492 h 840"/>
                              <a:gd name="T24" fmla="*/ 1257 w 1305"/>
                              <a:gd name="T25" fmla="*/ 465 h 840"/>
                              <a:gd name="T26" fmla="*/ 1227 w 1305"/>
                              <a:gd name="T27" fmla="*/ 435 h 840"/>
                              <a:gd name="T28" fmla="*/ 1167 w 1305"/>
                              <a:gd name="T29" fmla="*/ 429 h 840"/>
                              <a:gd name="T30" fmla="*/ 1119 w 1305"/>
                              <a:gd name="T31" fmla="*/ 405 h 840"/>
                              <a:gd name="T32" fmla="*/ 1092 w 1305"/>
                              <a:gd name="T33" fmla="*/ 381 h 840"/>
                              <a:gd name="T34" fmla="*/ 1062 w 1305"/>
                              <a:gd name="T35" fmla="*/ 357 h 840"/>
                              <a:gd name="T36" fmla="*/ 1035 w 1305"/>
                              <a:gd name="T37" fmla="*/ 324 h 840"/>
                              <a:gd name="T38" fmla="*/ 966 w 1305"/>
                              <a:gd name="T39" fmla="*/ 291 h 840"/>
                              <a:gd name="T40" fmla="*/ 894 w 1305"/>
                              <a:gd name="T41" fmla="*/ 288 h 840"/>
                              <a:gd name="T42" fmla="*/ 831 w 1305"/>
                              <a:gd name="T43" fmla="*/ 261 h 840"/>
                              <a:gd name="T44" fmla="*/ 810 w 1305"/>
                              <a:gd name="T45" fmla="*/ 180 h 840"/>
                              <a:gd name="T46" fmla="*/ 780 w 1305"/>
                              <a:gd name="T47" fmla="*/ 144 h 840"/>
                              <a:gd name="T48" fmla="*/ 702 w 1305"/>
                              <a:gd name="T49" fmla="*/ 117 h 840"/>
                              <a:gd name="T50" fmla="*/ 615 w 1305"/>
                              <a:gd name="T51" fmla="*/ 114 h 840"/>
                              <a:gd name="T52" fmla="*/ 537 w 1305"/>
                              <a:gd name="T53" fmla="*/ 126 h 840"/>
                              <a:gd name="T54" fmla="*/ 465 w 1305"/>
                              <a:gd name="T55" fmla="*/ 135 h 840"/>
                              <a:gd name="T56" fmla="*/ 405 w 1305"/>
                              <a:gd name="T57" fmla="*/ 123 h 840"/>
                              <a:gd name="T58" fmla="*/ 348 w 1305"/>
                              <a:gd name="T59" fmla="*/ 102 h 840"/>
                              <a:gd name="T60" fmla="*/ 285 w 1305"/>
                              <a:gd name="T61" fmla="*/ 69 h 840"/>
                              <a:gd name="T62" fmla="*/ 192 w 1305"/>
                              <a:gd name="T63" fmla="*/ 66 h 840"/>
                              <a:gd name="T64" fmla="*/ 120 w 1305"/>
                              <a:gd name="T65" fmla="*/ 63 h 840"/>
                              <a:gd name="T66" fmla="*/ 57 w 1305"/>
                              <a:gd name="T67" fmla="*/ 39 h 840"/>
                              <a:gd name="T68" fmla="*/ 0 w 1305"/>
                              <a:gd name="T69" fmla="*/ 0 h 8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05"/>
                              <a:gd name="T106" fmla="*/ 0 h 840"/>
                              <a:gd name="T107" fmla="*/ 1305 w 1305"/>
                              <a:gd name="T108" fmla="*/ 840 h 8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05" h="840">
                                <a:moveTo>
                                  <a:pt x="1305" y="840"/>
                                </a:moveTo>
                                <a:cubicBezTo>
                                  <a:pt x="1294" y="835"/>
                                  <a:pt x="1283" y="830"/>
                                  <a:pt x="1275" y="822"/>
                                </a:cubicBezTo>
                                <a:cubicBezTo>
                                  <a:pt x="1267" y="814"/>
                                  <a:pt x="1265" y="801"/>
                                  <a:pt x="1257" y="792"/>
                                </a:cubicBezTo>
                                <a:cubicBezTo>
                                  <a:pt x="1249" y="783"/>
                                  <a:pt x="1239" y="779"/>
                                  <a:pt x="1224" y="768"/>
                                </a:cubicBezTo>
                                <a:cubicBezTo>
                                  <a:pt x="1209" y="757"/>
                                  <a:pt x="1176" y="738"/>
                                  <a:pt x="1164" y="723"/>
                                </a:cubicBezTo>
                                <a:cubicBezTo>
                                  <a:pt x="1152" y="708"/>
                                  <a:pt x="1151" y="691"/>
                                  <a:pt x="1152" y="675"/>
                                </a:cubicBezTo>
                                <a:cubicBezTo>
                                  <a:pt x="1153" y="659"/>
                                  <a:pt x="1162" y="640"/>
                                  <a:pt x="1170" y="627"/>
                                </a:cubicBezTo>
                                <a:cubicBezTo>
                                  <a:pt x="1178" y="614"/>
                                  <a:pt x="1196" y="607"/>
                                  <a:pt x="1203" y="594"/>
                                </a:cubicBezTo>
                                <a:cubicBezTo>
                                  <a:pt x="1210" y="581"/>
                                  <a:pt x="1208" y="558"/>
                                  <a:pt x="1212" y="546"/>
                                </a:cubicBezTo>
                                <a:cubicBezTo>
                                  <a:pt x="1216" y="534"/>
                                  <a:pt x="1222" y="527"/>
                                  <a:pt x="1227" y="522"/>
                                </a:cubicBezTo>
                                <a:cubicBezTo>
                                  <a:pt x="1232" y="517"/>
                                  <a:pt x="1240" y="518"/>
                                  <a:pt x="1245" y="513"/>
                                </a:cubicBezTo>
                                <a:cubicBezTo>
                                  <a:pt x="1250" y="508"/>
                                  <a:pt x="1255" y="500"/>
                                  <a:pt x="1257" y="492"/>
                                </a:cubicBezTo>
                                <a:cubicBezTo>
                                  <a:pt x="1259" y="484"/>
                                  <a:pt x="1262" y="474"/>
                                  <a:pt x="1257" y="465"/>
                                </a:cubicBezTo>
                                <a:cubicBezTo>
                                  <a:pt x="1252" y="456"/>
                                  <a:pt x="1242" y="441"/>
                                  <a:pt x="1227" y="435"/>
                                </a:cubicBezTo>
                                <a:cubicBezTo>
                                  <a:pt x="1212" y="429"/>
                                  <a:pt x="1185" y="434"/>
                                  <a:pt x="1167" y="429"/>
                                </a:cubicBezTo>
                                <a:cubicBezTo>
                                  <a:pt x="1149" y="424"/>
                                  <a:pt x="1131" y="413"/>
                                  <a:pt x="1119" y="405"/>
                                </a:cubicBezTo>
                                <a:cubicBezTo>
                                  <a:pt x="1107" y="397"/>
                                  <a:pt x="1101" y="389"/>
                                  <a:pt x="1092" y="381"/>
                                </a:cubicBezTo>
                                <a:cubicBezTo>
                                  <a:pt x="1083" y="373"/>
                                  <a:pt x="1071" y="366"/>
                                  <a:pt x="1062" y="357"/>
                                </a:cubicBezTo>
                                <a:cubicBezTo>
                                  <a:pt x="1053" y="348"/>
                                  <a:pt x="1051" y="335"/>
                                  <a:pt x="1035" y="324"/>
                                </a:cubicBezTo>
                                <a:cubicBezTo>
                                  <a:pt x="1019" y="313"/>
                                  <a:pt x="989" y="297"/>
                                  <a:pt x="966" y="291"/>
                                </a:cubicBezTo>
                                <a:cubicBezTo>
                                  <a:pt x="943" y="285"/>
                                  <a:pt x="916" y="293"/>
                                  <a:pt x="894" y="288"/>
                                </a:cubicBezTo>
                                <a:cubicBezTo>
                                  <a:pt x="872" y="283"/>
                                  <a:pt x="845" y="279"/>
                                  <a:pt x="831" y="261"/>
                                </a:cubicBezTo>
                                <a:cubicBezTo>
                                  <a:pt x="817" y="243"/>
                                  <a:pt x="818" y="199"/>
                                  <a:pt x="810" y="180"/>
                                </a:cubicBezTo>
                                <a:cubicBezTo>
                                  <a:pt x="802" y="161"/>
                                  <a:pt x="798" y="155"/>
                                  <a:pt x="780" y="144"/>
                                </a:cubicBezTo>
                                <a:cubicBezTo>
                                  <a:pt x="762" y="133"/>
                                  <a:pt x="729" y="122"/>
                                  <a:pt x="702" y="117"/>
                                </a:cubicBezTo>
                                <a:cubicBezTo>
                                  <a:pt x="675" y="112"/>
                                  <a:pt x="642" y="113"/>
                                  <a:pt x="615" y="114"/>
                                </a:cubicBezTo>
                                <a:cubicBezTo>
                                  <a:pt x="588" y="115"/>
                                  <a:pt x="562" y="123"/>
                                  <a:pt x="537" y="126"/>
                                </a:cubicBezTo>
                                <a:cubicBezTo>
                                  <a:pt x="512" y="129"/>
                                  <a:pt x="487" y="136"/>
                                  <a:pt x="465" y="135"/>
                                </a:cubicBezTo>
                                <a:cubicBezTo>
                                  <a:pt x="443" y="134"/>
                                  <a:pt x="424" y="128"/>
                                  <a:pt x="405" y="123"/>
                                </a:cubicBezTo>
                                <a:cubicBezTo>
                                  <a:pt x="386" y="118"/>
                                  <a:pt x="368" y="111"/>
                                  <a:pt x="348" y="102"/>
                                </a:cubicBezTo>
                                <a:cubicBezTo>
                                  <a:pt x="328" y="93"/>
                                  <a:pt x="311" y="75"/>
                                  <a:pt x="285" y="69"/>
                                </a:cubicBezTo>
                                <a:cubicBezTo>
                                  <a:pt x="259" y="63"/>
                                  <a:pt x="219" y="67"/>
                                  <a:pt x="192" y="66"/>
                                </a:cubicBezTo>
                                <a:cubicBezTo>
                                  <a:pt x="165" y="65"/>
                                  <a:pt x="142" y="67"/>
                                  <a:pt x="120" y="63"/>
                                </a:cubicBezTo>
                                <a:cubicBezTo>
                                  <a:pt x="98" y="59"/>
                                  <a:pt x="77" y="50"/>
                                  <a:pt x="57" y="39"/>
                                </a:cubicBezTo>
                                <a:cubicBezTo>
                                  <a:pt x="37" y="28"/>
                                  <a:pt x="18" y="14"/>
                                  <a:pt x="0" y="0"/>
                                </a:cubicBezTo>
                              </a:path>
                            </a:pathLst>
                          </a:custGeom>
                          <a:noFill/>
                          <a:ln w="63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98" name="Freeform 52"/>
                          <p:cNvSpPr>
                            <a:spLocks/>
                          </p:cNvSpPr>
                          <p:nvPr/>
                        </p:nvSpPr>
                        <p:spPr bwMode="auto">
                          <a:xfrm>
                            <a:off x="1408" y="1105"/>
                            <a:ext cx="216" cy="69"/>
                          </a:xfrm>
                          <a:custGeom>
                            <a:avLst/>
                            <a:gdLst>
                              <a:gd name="T0" fmla="*/ 0 w 198"/>
                              <a:gd name="T1" fmla="*/ 91 h 60"/>
                              <a:gd name="T2" fmla="*/ 58 w 198"/>
                              <a:gd name="T3" fmla="*/ 63 h 60"/>
                              <a:gd name="T4" fmla="*/ 109 w 198"/>
                              <a:gd name="T5" fmla="*/ 37 h 60"/>
                              <a:gd name="T6" fmla="*/ 168 w 198"/>
                              <a:gd name="T7" fmla="*/ 28 h 60"/>
                              <a:gd name="T8" fmla="*/ 233 w 198"/>
                              <a:gd name="T9" fmla="*/ 18 h 60"/>
                              <a:gd name="T10" fmla="*/ 257 w 198"/>
                              <a:gd name="T11" fmla="*/ 0 h 60"/>
                              <a:gd name="T12" fmla="*/ 0 60000 65536"/>
                              <a:gd name="T13" fmla="*/ 0 60000 65536"/>
                              <a:gd name="T14" fmla="*/ 0 60000 65536"/>
                              <a:gd name="T15" fmla="*/ 0 60000 65536"/>
                              <a:gd name="T16" fmla="*/ 0 60000 65536"/>
                              <a:gd name="T17" fmla="*/ 0 60000 65536"/>
                              <a:gd name="T18" fmla="*/ 0 w 198"/>
                              <a:gd name="T19" fmla="*/ 0 h 60"/>
                              <a:gd name="T20" fmla="*/ 198 w 198"/>
                              <a:gd name="T21" fmla="*/ 60 h 60"/>
                            </a:gdLst>
                            <a:ahLst/>
                            <a:cxnLst>
                              <a:cxn ang="T12">
                                <a:pos x="T0" y="T1"/>
                              </a:cxn>
                              <a:cxn ang="T13">
                                <a:pos x="T2" y="T3"/>
                              </a:cxn>
                              <a:cxn ang="T14">
                                <a:pos x="T4" y="T5"/>
                              </a:cxn>
                              <a:cxn ang="T15">
                                <a:pos x="T6" y="T7"/>
                              </a:cxn>
                              <a:cxn ang="T16">
                                <a:pos x="T8" y="T9"/>
                              </a:cxn>
                              <a:cxn ang="T17">
                                <a:pos x="T10" y="T11"/>
                              </a:cxn>
                            </a:cxnLst>
                            <a:rect l="T18" t="T19" r="T20" b="T21"/>
                            <a:pathLst>
                              <a:path w="198" h="60">
                                <a:moveTo>
                                  <a:pt x="0" y="60"/>
                                </a:moveTo>
                                <a:cubicBezTo>
                                  <a:pt x="15" y="54"/>
                                  <a:pt x="31" y="48"/>
                                  <a:pt x="45" y="42"/>
                                </a:cubicBezTo>
                                <a:cubicBezTo>
                                  <a:pt x="59" y="36"/>
                                  <a:pt x="70" y="28"/>
                                  <a:pt x="84" y="24"/>
                                </a:cubicBezTo>
                                <a:cubicBezTo>
                                  <a:pt x="98" y="20"/>
                                  <a:pt x="113" y="20"/>
                                  <a:pt x="129" y="18"/>
                                </a:cubicBezTo>
                                <a:cubicBezTo>
                                  <a:pt x="145" y="16"/>
                                  <a:pt x="169" y="15"/>
                                  <a:pt x="180" y="12"/>
                                </a:cubicBezTo>
                                <a:cubicBezTo>
                                  <a:pt x="191" y="9"/>
                                  <a:pt x="193" y="4"/>
                                  <a:pt x="198"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99" name="Freeform 53"/>
                          <p:cNvSpPr>
                            <a:spLocks/>
                          </p:cNvSpPr>
                          <p:nvPr/>
                        </p:nvSpPr>
                        <p:spPr bwMode="auto">
                          <a:xfrm>
                            <a:off x="974" y="932"/>
                            <a:ext cx="325" cy="190"/>
                          </a:xfrm>
                          <a:custGeom>
                            <a:avLst/>
                            <a:gdLst>
                              <a:gd name="T0" fmla="*/ 0 w 325"/>
                              <a:gd name="T1" fmla="*/ 186 h 190"/>
                              <a:gd name="T2" fmla="*/ 21 w 325"/>
                              <a:gd name="T3" fmla="*/ 186 h 190"/>
                              <a:gd name="T4" fmla="*/ 52 w 325"/>
                              <a:gd name="T5" fmla="*/ 165 h 190"/>
                              <a:gd name="T6" fmla="*/ 54 w 325"/>
                              <a:gd name="T7" fmla="*/ 144 h 190"/>
                              <a:gd name="T8" fmla="*/ 63 w 325"/>
                              <a:gd name="T9" fmla="*/ 120 h 190"/>
                              <a:gd name="T10" fmla="*/ 85 w 325"/>
                              <a:gd name="T11" fmla="*/ 111 h 190"/>
                              <a:gd name="T12" fmla="*/ 109 w 325"/>
                              <a:gd name="T13" fmla="*/ 111 h 190"/>
                              <a:gd name="T14" fmla="*/ 150 w 325"/>
                              <a:gd name="T15" fmla="*/ 93 h 190"/>
                              <a:gd name="T16" fmla="*/ 168 w 325"/>
                              <a:gd name="T17" fmla="*/ 76 h 190"/>
                              <a:gd name="T18" fmla="*/ 198 w 325"/>
                              <a:gd name="T19" fmla="*/ 73 h 190"/>
                              <a:gd name="T20" fmla="*/ 231 w 325"/>
                              <a:gd name="T21" fmla="*/ 72 h 190"/>
                              <a:gd name="T22" fmla="*/ 255 w 325"/>
                              <a:gd name="T23" fmla="*/ 51 h 190"/>
                              <a:gd name="T24" fmla="*/ 267 w 325"/>
                              <a:gd name="T25" fmla="*/ 31 h 190"/>
                              <a:gd name="T26" fmla="*/ 282 w 325"/>
                              <a:gd name="T27" fmla="*/ 28 h 190"/>
                              <a:gd name="T28" fmla="*/ 306 w 325"/>
                              <a:gd name="T29" fmla="*/ 15 h 190"/>
                              <a:gd name="T30" fmla="*/ 325 w 325"/>
                              <a:gd name="T31" fmla="*/ 0 h 1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5"/>
                              <a:gd name="T49" fmla="*/ 0 h 190"/>
                              <a:gd name="T50" fmla="*/ 325 w 325"/>
                              <a:gd name="T51" fmla="*/ 190 h 1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5" h="190">
                                <a:moveTo>
                                  <a:pt x="0" y="186"/>
                                </a:moveTo>
                                <a:cubicBezTo>
                                  <a:pt x="6" y="188"/>
                                  <a:pt x="12" y="190"/>
                                  <a:pt x="21" y="186"/>
                                </a:cubicBezTo>
                                <a:cubicBezTo>
                                  <a:pt x="30" y="182"/>
                                  <a:pt x="47" y="172"/>
                                  <a:pt x="52" y="165"/>
                                </a:cubicBezTo>
                                <a:cubicBezTo>
                                  <a:pt x="57" y="158"/>
                                  <a:pt x="52" y="151"/>
                                  <a:pt x="54" y="144"/>
                                </a:cubicBezTo>
                                <a:cubicBezTo>
                                  <a:pt x="56" y="137"/>
                                  <a:pt x="58" y="126"/>
                                  <a:pt x="63" y="120"/>
                                </a:cubicBezTo>
                                <a:cubicBezTo>
                                  <a:pt x="68" y="114"/>
                                  <a:pt x="77" y="112"/>
                                  <a:pt x="85" y="111"/>
                                </a:cubicBezTo>
                                <a:cubicBezTo>
                                  <a:pt x="93" y="110"/>
                                  <a:pt x="98" y="114"/>
                                  <a:pt x="109" y="111"/>
                                </a:cubicBezTo>
                                <a:cubicBezTo>
                                  <a:pt x="120" y="108"/>
                                  <a:pt x="140" y="99"/>
                                  <a:pt x="150" y="93"/>
                                </a:cubicBezTo>
                                <a:cubicBezTo>
                                  <a:pt x="160" y="87"/>
                                  <a:pt x="160" y="79"/>
                                  <a:pt x="168" y="76"/>
                                </a:cubicBezTo>
                                <a:cubicBezTo>
                                  <a:pt x="176" y="73"/>
                                  <a:pt x="188" y="74"/>
                                  <a:pt x="198" y="73"/>
                                </a:cubicBezTo>
                                <a:cubicBezTo>
                                  <a:pt x="208" y="72"/>
                                  <a:pt x="222" y="76"/>
                                  <a:pt x="231" y="72"/>
                                </a:cubicBezTo>
                                <a:cubicBezTo>
                                  <a:pt x="240" y="68"/>
                                  <a:pt x="249" y="58"/>
                                  <a:pt x="255" y="51"/>
                                </a:cubicBezTo>
                                <a:cubicBezTo>
                                  <a:pt x="261" y="44"/>
                                  <a:pt x="262" y="35"/>
                                  <a:pt x="267" y="31"/>
                                </a:cubicBezTo>
                                <a:cubicBezTo>
                                  <a:pt x="272" y="27"/>
                                  <a:pt x="276" y="31"/>
                                  <a:pt x="282" y="28"/>
                                </a:cubicBezTo>
                                <a:cubicBezTo>
                                  <a:pt x="288" y="25"/>
                                  <a:pt x="299" y="20"/>
                                  <a:pt x="306" y="15"/>
                                </a:cubicBezTo>
                                <a:cubicBezTo>
                                  <a:pt x="313" y="10"/>
                                  <a:pt x="319" y="5"/>
                                  <a:pt x="325"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00" name="Freeform 54"/>
                          <p:cNvSpPr>
                            <a:spLocks/>
                          </p:cNvSpPr>
                          <p:nvPr/>
                        </p:nvSpPr>
                        <p:spPr bwMode="auto">
                          <a:xfrm>
                            <a:off x="2814" y="1296"/>
                            <a:ext cx="336" cy="290"/>
                          </a:xfrm>
                          <a:custGeom>
                            <a:avLst/>
                            <a:gdLst>
                              <a:gd name="T0" fmla="*/ 0 w 336"/>
                              <a:gd name="T1" fmla="*/ 0 h 290"/>
                              <a:gd name="T2" fmla="*/ 18 w 336"/>
                              <a:gd name="T3" fmla="*/ 54 h 290"/>
                              <a:gd name="T4" fmla="*/ 60 w 336"/>
                              <a:gd name="T5" fmla="*/ 72 h 290"/>
                              <a:gd name="T6" fmla="*/ 84 w 336"/>
                              <a:gd name="T7" fmla="*/ 120 h 290"/>
                              <a:gd name="T8" fmla="*/ 84 w 336"/>
                              <a:gd name="T9" fmla="*/ 180 h 290"/>
                              <a:gd name="T10" fmla="*/ 84 w 336"/>
                              <a:gd name="T11" fmla="*/ 234 h 290"/>
                              <a:gd name="T12" fmla="*/ 114 w 336"/>
                              <a:gd name="T13" fmla="*/ 270 h 290"/>
                              <a:gd name="T14" fmla="*/ 252 w 336"/>
                              <a:gd name="T15" fmla="*/ 288 h 290"/>
                              <a:gd name="T16" fmla="*/ 336 w 336"/>
                              <a:gd name="T17" fmla="*/ 282 h 2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6"/>
                              <a:gd name="T28" fmla="*/ 0 h 290"/>
                              <a:gd name="T29" fmla="*/ 336 w 336"/>
                              <a:gd name="T30" fmla="*/ 290 h 2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6" h="290">
                                <a:moveTo>
                                  <a:pt x="0" y="0"/>
                                </a:moveTo>
                                <a:cubicBezTo>
                                  <a:pt x="4" y="21"/>
                                  <a:pt x="8" y="42"/>
                                  <a:pt x="18" y="54"/>
                                </a:cubicBezTo>
                                <a:cubicBezTo>
                                  <a:pt x="28" y="66"/>
                                  <a:pt x="49" y="61"/>
                                  <a:pt x="60" y="72"/>
                                </a:cubicBezTo>
                                <a:cubicBezTo>
                                  <a:pt x="71" y="83"/>
                                  <a:pt x="80" y="102"/>
                                  <a:pt x="84" y="120"/>
                                </a:cubicBezTo>
                                <a:cubicBezTo>
                                  <a:pt x="88" y="138"/>
                                  <a:pt x="84" y="161"/>
                                  <a:pt x="84" y="180"/>
                                </a:cubicBezTo>
                                <a:cubicBezTo>
                                  <a:pt x="84" y="199"/>
                                  <a:pt x="79" y="219"/>
                                  <a:pt x="84" y="234"/>
                                </a:cubicBezTo>
                                <a:cubicBezTo>
                                  <a:pt x="89" y="249"/>
                                  <a:pt x="86" y="261"/>
                                  <a:pt x="114" y="270"/>
                                </a:cubicBezTo>
                                <a:cubicBezTo>
                                  <a:pt x="142" y="279"/>
                                  <a:pt x="215" y="286"/>
                                  <a:pt x="252" y="288"/>
                                </a:cubicBezTo>
                                <a:cubicBezTo>
                                  <a:pt x="289" y="290"/>
                                  <a:pt x="312" y="286"/>
                                  <a:pt x="336" y="28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201" name="Freeform 55"/>
                          <p:cNvSpPr>
                            <a:spLocks/>
                          </p:cNvSpPr>
                          <p:nvPr/>
                        </p:nvSpPr>
                        <p:spPr bwMode="auto">
                          <a:xfrm>
                            <a:off x="3264" y="1103"/>
                            <a:ext cx="780" cy="415"/>
                          </a:xfrm>
                          <a:custGeom>
                            <a:avLst/>
                            <a:gdLst>
                              <a:gd name="T0" fmla="*/ 0 w 780"/>
                              <a:gd name="T1" fmla="*/ 13 h 415"/>
                              <a:gd name="T2" fmla="*/ 78 w 780"/>
                              <a:gd name="T3" fmla="*/ 1 h 415"/>
                              <a:gd name="T4" fmla="*/ 150 w 780"/>
                              <a:gd name="T5" fmla="*/ 19 h 415"/>
                              <a:gd name="T6" fmla="*/ 180 w 780"/>
                              <a:gd name="T7" fmla="*/ 67 h 415"/>
                              <a:gd name="T8" fmla="*/ 240 w 780"/>
                              <a:gd name="T9" fmla="*/ 91 h 415"/>
                              <a:gd name="T10" fmla="*/ 312 w 780"/>
                              <a:gd name="T11" fmla="*/ 103 h 415"/>
                              <a:gd name="T12" fmla="*/ 372 w 780"/>
                              <a:gd name="T13" fmla="*/ 127 h 415"/>
                              <a:gd name="T14" fmla="*/ 450 w 780"/>
                              <a:gd name="T15" fmla="*/ 127 h 415"/>
                              <a:gd name="T16" fmla="*/ 516 w 780"/>
                              <a:gd name="T17" fmla="*/ 139 h 415"/>
                              <a:gd name="T18" fmla="*/ 564 w 780"/>
                              <a:gd name="T19" fmla="*/ 181 h 415"/>
                              <a:gd name="T20" fmla="*/ 582 w 780"/>
                              <a:gd name="T21" fmla="*/ 247 h 415"/>
                              <a:gd name="T22" fmla="*/ 588 w 780"/>
                              <a:gd name="T23" fmla="*/ 301 h 415"/>
                              <a:gd name="T24" fmla="*/ 624 w 780"/>
                              <a:gd name="T25" fmla="*/ 349 h 415"/>
                              <a:gd name="T26" fmla="*/ 666 w 780"/>
                              <a:gd name="T27" fmla="*/ 373 h 415"/>
                              <a:gd name="T28" fmla="*/ 702 w 780"/>
                              <a:gd name="T29" fmla="*/ 391 h 415"/>
                              <a:gd name="T30" fmla="*/ 738 w 780"/>
                              <a:gd name="T31" fmla="*/ 403 h 415"/>
                              <a:gd name="T32" fmla="*/ 780 w 780"/>
                              <a:gd name="T33" fmla="*/ 415 h 4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0"/>
                              <a:gd name="T52" fmla="*/ 0 h 415"/>
                              <a:gd name="T53" fmla="*/ 780 w 780"/>
                              <a:gd name="T54" fmla="*/ 415 h 4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0" h="415">
                                <a:moveTo>
                                  <a:pt x="0" y="13"/>
                                </a:moveTo>
                                <a:cubicBezTo>
                                  <a:pt x="26" y="6"/>
                                  <a:pt x="53" y="0"/>
                                  <a:pt x="78" y="1"/>
                                </a:cubicBezTo>
                                <a:cubicBezTo>
                                  <a:pt x="103" y="2"/>
                                  <a:pt x="133" y="8"/>
                                  <a:pt x="150" y="19"/>
                                </a:cubicBezTo>
                                <a:cubicBezTo>
                                  <a:pt x="167" y="30"/>
                                  <a:pt x="165" y="55"/>
                                  <a:pt x="180" y="67"/>
                                </a:cubicBezTo>
                                <a:cubicBezTo>
                                  <a:pt x="195" y="79"/>
                                  <a:pt x="218" y="85"/>
                                  <a:pt x="240" y="91"/>
                                </a:cubicBezTo>
                                <a:cubicBezTo>
                                  <a:pt x="262" y="97"/>
                                  <a:pt x="290" y="97"/>
                                  <a:pt x="312" y="103"/>
                                </a:cubicBezTo>
                                <a:cubicBezTo>
                                  <a:pt x="334" y="109"/>
                                  <a:pt x="349" y="123"/>
                                  <a:pt x="372" y="127"/>
                                </a:cubicBezTo>
                                <a:cubicBezTo>
                                  <a:pt x="395" y="131"/>
                                  <a:pt x="426" y="125"/>
                                  <a:pt x="450" y="127"/>
                                </a:cubicBezTo>
                                <a:cubicBezTo>
                                  <a:pt x="474" y="129"/>
                                  <a:pt x="497" y="130"/>
                                  <a:pt x="516" y="139"/>
                                </a:cubicBezTo>
                                <a:cubicBezTo>
                                  <a:pt x="535" y="148"/>
                                  <a:pt x="553" y="163"/>
                                  <a:pt x="564" y="181"/>
                                </a:cubicBezTo>
                                <a:cubicBezTo>
                                  <a:pt x="575" y="199"/>
                                  <a:pt x="578" y="227"/>
                                  <a:pt x="582" y="247"/>
                                </a:cubicBezTo>
                                <a:cubicBezTo>
                                  <a:pt x="586" y="267"/>
                                  <a:pt x="581" y="284"/>
                                  <a:pt x="588" y="301"/>
                                </a:cubicBezTo>
                                <a:cubicBezTo>
                                  <a:pt x="595" y="318"/>
                                  <a:pt x="611" y="337"/>
                                  <a:pt x="624" y="349"/>
                                </a:cubicBezTo>
                                <a:cubicBezTo>
                                  <a:pt x="637" y="361"/>
                                  <a:pt x="653" y="366"/>
                                  <a:pt x="666" y="373"/>
                                </a:cubicBezTo>
                                <a:cubicBezTo>
                                  <a:pt x="679" y="380"/>
                                  <a:pt x="690" y="386"/>
                                  <a:pt x="702" y="391"/>
                                </a:cubicBezTo>
                                <a:cubicBezTo>
                                  <a:pt x="714" y="396"/>
                                  <a:pt x="725" y="399"/>
                                  <a:pt x="738" y="403"/>
                                </a:cubicBezTo>
                                <a:cubicBezTo>
                                  <a:pt x="751" y="407"/>
                                  <a:pt x="765" y="411"/>
                                  <a:pt x="780" y="415"/>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2193" name="Freeform 56"/>
                        <p:cNvSpPr>
                          <a:spLocks/>
                        </p:cNvSpPr>
                        <p:nvPr/>
                      </p:nvSpPr>
                      <p:spPr bwMode="auto">
                        <a:xfrm>
                          <a:off x="3160" y="32"/>
                          <a:ext cx="920" cy="939"/>
                        </a:xfrm>
                        <a:custGeom>
                          <a:avLst/>
                          <a:gdLst>
                            <a:gd name="T0" fmla="*/ 0 w 880"/>
                            <a:gd name="T1" fmla="*/ 1003 h 907"/>
                            <a:gd name="T2" fmla="*/ 110 w 880"/>
                            <a:gd name="T3" fmla="*/ 995 h 907"/>
                            <a:gd name="T4" fmla="*/ 210 w 880"/>
                            <a:gd name="T5" fmla="*/ 933 h 907"/>
                            <a:gd name="T6" fmla="*/ 293 w 880"/>
                            <a:gd name="T7" fmla="*/ 914 h 907"/>
                            <a:gd name="T8" fmla="*/ 375 w 880"/>
                            <a:gd name="T9" fmla="*/ 887 h 907"/>
                            <a:gd name="T10" fmla="*/ 393 w 880"/>
                            <a:gd name="T11" fmla="*/ 817 h 907"/>
                            <a:gd name="T12" fmla="*/ 393 w 880"/>
                            <a:gd name="T13" fmla="*/ 693 h 907"/>
                            <a:gd name="T14" fmla="*/ 457 w 880"/>
                            <a:gd name="T15" fmla="*/ 621 h 907"/>
                            <a:gd name="T16" fmla="*/ 557 w 880"/>
                            <a:gd name="T17" fmla="*/ 559 h 907"/>
                            <a:gd name="T18" fmla="*/ 676 w 880"/>
                            <a:gd name="T19" fmla="*/ 427 h 907"/>
                            <a:gd name="T20" fmla="*/ 731 w 880"/>
                            <a:gd name="T21" fmla="*/ 204 h 907"/>
                            <a:gd name="T22" fmla="*/ 823 w 880"/>
                            <a:gd name="T23" fmla="*/ 124 h 907"/>
                            <a:gd name="T24" fmla="*/ 896 w 880"/>
                            <a:gd name="T25" fmla="*/ 97 h 907"/>
                            <a:gd name="T26" fmla="*/ 1006 w 880"/>
                            <a:gd name="T27" fmla="*/ 0 h 9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0"/>
                            <a:gd name="T43" fmla="*/ 0 h 907"/>
                            <a:gd name="T44" fmla="*/ 880 w 880"/>
                            <a:gd name="T45" fmla="*/ 907 h 9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0" h="907">
                              <a:moveTo>
                                <a:pt x="0" y="904"/>
                              </a:moveTo>
                              <a:cubicBezTo>
                                <a:pt x="32" y="905"/>
                                <a:pt x="65" y="907"/>
                                <a:pt x="96" y="896"/>
                              </a:cubicBezTo>
                              <a:cubicBezTo>
                                <a:pt x="127" y="885"/>
                                <a:pt x="157" y="852"/>
                                <a:pt x="184" y="840"/>
                              </a:cubicBezTo>
                              <a:cubicBezTo>
                                <a:pt x="211" y="828"/>
                                <a:pt x="232" y="831"/>
                                <a:pt x="256" y="824"/>
                              </a:cubicBezTo>
                              <a:cubicBezTo>
                                <a:pt x="280" y="817"/>
                                <a:pt x="313" y="815"/>
                                <a:pt x="328" y="800"/>
                              </a:cubicBezTo>
                              <a:cubicBezTo>
                                <a:pt x="343" y="785"/>
                                <a:pt x="341" y="765"/>
                                <a:pt x="344" y="736"/>
                              </a:cubicBezTo>
                              <a:cubicBezTo>
                                <a:pt x="347" y="707"/>
                                <a:pt x="335" y="653"/>
                                <a:pt x="344" y="624"/>
                              </a:cubicBezTo>
                              <a:cubicBezTo>
                                <a:pt x="353" y="595"/>
                                <a:pt x="376" y="580"/>
                                <a:pt x="400" y="560"/>
                              </a:cubicBezTo>
                              <a:cubicBezTo>
                                <a:pt x="424" y="540"/>
                                <a:pt x="456" y="533"/>
                                <a:pt x="488" y="504"/>
                              </a:cubicBezTo>
                              <a:cubicBezTo>
                                <a:pt x="520" y="475"/>
                                <a:pt x="567" y="437"/>
                                <a:pt x="592" y="384"/>
                              </a:cubicBezTo>
                              <a:cubicBezTo>
                                <a:pt x="617" y="331"/>
                                <a:pt x="619" y="229"/>
                                <a:pt x="640" y="184"/>
                              </a:cubicBezTo>
                              <a:cubicBezTo>
                                <a:pt x="661" y="139"/>
                                <a:pt x="696" y="128"/>
                                <a:pt x="720" y="112"/>
                              </a:cubicBezTo>
                              <a:cubicBezTo>
                                <a:pt x="744" y="96"/>
                                <a:pt x="757" y="107"/>
                                <a:pt x="784" y="88"/>
                              </a:cubicBezTo>
                              <a:cubicBezTo>
                                <a:pt x="811" y="69"/>
                                <a:pt x="861" y="20"/>
                                <a:pt x="880"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2185" name="Group 57"/>
                      <p:cNvGrpSpPr>
                        <a:grpSpLocks/>
                      </p:cNvGrpSpPr>
                      <p:nvPr/>
                    </p:nvGrpSpPr>
                    <p:grpSpPr bwMode="auto">
                      <a:xfrm>
                        <a:off x="3249" y="1469"/>
                        <a:ext cx="585" cy="99"/>
                        <a:chOff x="3249" y="1469"/>
                        <a:chExt cx="585" cy="99"/>
                      </a:xfrm>
                    </p:grpSpPr>
                    <p:grpSp>
                      <p:nvGrpSpPr>
                        <p:cNvPr id="382186" name="Group 58"/>
                        <p:cNvGrpSpPr>
                          <a:grpSpLocks/>
                        </p:cNvGrpSpPr>
                        <p:nvPr/>
                      </p:nvGrpSpPr>
                      <p:grpSpPr bwMode="auto">
                        <a:xfrm>
                          <a:off x="3249" y="1469"/>
                          <a:ext cx="585" cy="99"/>
                          <a:chOff x="3249" y="1469"/>
                          <a:chExt cx="585" cy="99"/>
                        </a:xfrm>
                      </p:grpSpPr>
                      <p:sp>
                        <p:nvSpPr>
                          <p:cNvPr id="382188" name="Freeform 59"/>
                          <p:cNvSpPr>
                            <a:spLocks/>
                          </p:cNvSpPr>
                          <p:nvPr/>
                        </p:nvSpPr>
                        <p:spPr bwMode="auto">
                          <a:xfrm>
                            <a:off x="3249" y="1469"/>
                            <a:ext cx="585" cy="99"/>
                          </a:xfrm>
                          <a:custGeom>
                            <a:avLst/>
                            <a:gdLst>
                              <a:gd name="T0" fmla="*/ 579 w 585"/>
                              <a:gd name="T1" fmla="*/ 28 h 99"/>
                              <a:gd name="T2" fmla="*/ 579 w 585"/>
                              <a:gd name="T3" fmla="*/ 70 h 99"/>
                              <a:gd name="T4" fmla="*/ 543 w 585"/>
                              <a:gd name="T5" fmla="*/ 70 h 99"/>
                              <a:gd name="T6" fmla="*/ 516 w 585"/>
                              <a:gd name="T7" fmla="*/ 76 h 99"/>
                              <a:gd name="T8" fmla="*/ 483 w 585"/>
                              <a:gd name="T9" fmla="*/ 79 h 99"/>
                              <a:gd name="T10" fmla="*/ 453 w 585"/>
                              <a:gd name="T11" fmla="*/ 73 h 99"/>
                              <a:gd name="T12" fmla="*/ 432 w 585"/>
                              <a:gd name="T13" fmla="*/ 73 h 99"/>
                              <a:gd name="T14" fmla="*/ 408 w 585"/>
                              <a:gd name="T15" fmla="*/ 73 h 99"/>
                              <a:gd name="T16" fmla="*/ 387 w 585"/>
                              <a:gd name="T17" fmla="*/ 79 h 99"/>
                              <a:gd name="T18" fmla="*/ 369 w 585"/>
                              <a:gd name="T19" fmla="*/ 88 h 99"/>
                              <a:gd name="T20" fmla="*/ 345 w 585"/>
                              <a:gd name="T21" fmla="*/ 97 h 99"/>
                              <a:gd name="T22" fmla="*/ 318 w 585"/>
                              <a:gd name="T23" fmla="*/ 97 h 99"/>
                              <a:gd name="T24" fmla="*/ 297 w 585"/>
                              <a:gd name="T25" fmla="*/ 97 h 99"/>
                              <a:gd name="T26" fmla="*/ 270 w 585"/>
                              <a:gd name="T27" fmla="*/ 91 h 99"/>
                              <a:gd name="T28" fmla="*/ 240 w 585"/>
                              <a:gd name="T29" fmla="*/ 85 h 99"/>
                              <a:gd name="T30" fmla="*/ 189 w 585"/>
                              <a:gd name="T31" fmla="*/ 76 h 99"/>
                              <a:gd name="T32" fmla="*/ 168 w 585"/>
                              <a:gd name="T33" fmla="*/ 76 h 99"/>
                              <a:gd name="T34" fmla="*/ 144 w 585"/>
                              <a:gd name="T35" fmla="*/ 76 h 99"/>
                              <a:gd name="T36" fmla="*/ 120 w 585"/>
                              <a:gd name="T37" fmla="*/ 76 h 99"/>
                              <a:gd name="T38" fmla="*/ 87 w 585"/>
                              <a:gd name="T39" fmla="*/ 79 h 99"/>
                              <a:gd name="T40" fmla="*/ 63 w 585"/>
                              <a:gd name="T41" fmla="*/ 82 h 99"/>
                              <a:gd name="T42" fmla="*/ 21 w 585"/>
                              <a:gd name="T43" fmla="*/ 82 h 99"/>
                              <a:gd name="T44" fmla="*/ 0 w 585"/>
                              <a:gd name="T45" fmla="*/ 76 h 99"/>
                              <a:gd name="T46" fmla="*/ 18 w 585"/>
                              <a:gd name="T47" fmla="*/ 61 h 99"/>
                              <a:gd name="T48" fmla="*/ 45 w 585"/>
                              <a:gd name="T49" fmla="*/ 58 h 99"/>
                              <a:gd name="T50" fmla="*/ 69 w 585"/>
                              <a:gd name="T51" fmla="*/ 52 h 99"/>
                              <a:gd name="T52" fmla="*/ 90 w 585"/>
                              <a:gd name="T53" fmla="*/ 46 h 99"/>
                              <a:gd name="T54" fmla="*/ 117 w 585"/>
                              <a:gd name="T55" fmla="*/ 40 h 99"/>
                              <a:gd name="T56" fmla="*/ 159 w 585"/>
                              <a:gd name="T57" fmla="*/ 37 h 99"/>
                              <a:gd name="T58" fmla="*/ 186 w 585"/>
                              <a:gd name="T59" fmla="*/ 31 h 99"/>
                              <a:gd name="T60" fmla="*/ 207 w 585"/>
                              <a:gd name="T61" fmla="*/ 19 h 99"/>
                              <a:gd name="T62" fmla="*/ 228 w 585"/>
                              <a:gd name="T63" fmla="*/ 19 h 99"/>
                              <a:gd name="T64" fmla="*/ 264 w 585"/>
                              <a:gd name="T65" fmla="*/ 19 h 99"/>
                              <a:gd name="T66" fmla="*/ 312 w 585"/>
                              <a:gd name="T67" fmla="*/ 10 h 99"/>
                              <a:gd name="T68" fmla="*/ 336 w 585"/>
                              <a:gd name="T69" fmla="*/ 1 h 99"/>
                              <a:gd name="T70" fmla="*/ 369 w 585"/>
                              <a:gd name="T71" fmla="*/ 4 h 99"/>
                              <a:gd name="T72" fmla="*/ 396 w 585"/>
                              <a:gd name="T73" fmla="*/ 16 h 99"/>
                              <a:gd name="T74" fmla="*/ 429 w 585"/>
                              <a:gd name="T75" fmla="*/ 25 h 99"/>
                              <a:gd name="T76" fmla="*/ 453 w 585"/>
                              <a:gd name="T77" fmla="*/ 28 h 99"/>
                              <a:gd name="T78" fmla="*/ 486 w 585"/>
                              <a:gd name="T79" fmla="*/ 28 h 99"/>
                              <a:gd name="T80" fmla="*/ 510 w 585"/>
                              <a:gd name="T81" fmla="*/ 28 h 99"/>
                              <a:gd name="T82" fmla="*/ 558 w 585"/>
                              <a:gd name="T83" fmla="*/ 31 h 99"/>
                              <a:gd name="T84" fmla="*/ 579 w 585"/>
                              <a:gd name="T85" fmla="*/ 28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85"/>
                              <a:gd name="T130" fmla="*/ 0 h 99"/>
                              <a:gd name="T131" fmla="*/ 585 w 585"/>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85" h="99">
                                <a:moveTo>
                                  <a:pt x="579" y="28"/>
                                </a:moveTo>
                                <a:cubicBezTo>
                                  <a:pt x="582" y="34"/>
                                  <a:pt x="585" y="63"/>
                                  <a:pt x="579" y="70"/>
                                </a:cubicBezTo>
                                <a:cubicBezTo>
                                  <a:pt x="573" y="77"/>
                                  <a:pt x="553" y="69"/>
                                  <a:pt x="543" y="70"/>
                                </a:cubicBezTo>
                                <a:cubicBezTo>
                                  <a:pt x="533" y="71"/>
                                  <a:pt x="526" y="75"/>
                                  <a:pt x="516" y="76"/>
                                </a:cubicBezTo>
                                <a:cubicBezTo>
                                  <a:pt x="506" y="77"/>
                                  <a:pt x="493" y="79"/>
                                  <a:pt x="483" y="79"/>
                                </a:cubicBezTo>
                                <a:cubicBezTo>
                                  <a:pt x="473" y="79"/>
                                  <a:pt x="461" y="74"/>
                                  <a:pt x="453" y="73"/>
                                </a:cubicBezTo>
                                <a:cubicBezTo>
                                  <a:pt x="445" y="72"/>
                                  <a:pt x="439" y="73"/>
                                  <a:pt x="432" y="73"/>
                                </a:cubicBezTo>
                                <a:cubicBezTo>
                                  <a:pt x="425" y="73"/>
                                  <a:pt x="415" y="72"/>
                                  <a:pt x="408" y="73"/>
                                </a:cubicBezTo>
                                <a:cubicBezTo>
                                  <a:pt x="401" y="74"/>
                                  <a:pt x="393" y="77"/>
                                  <a:pt x="387" y="79"/>
                                </a:cubicBezTo>
                                <a:cubicBezTo>
                                  <a:pt x="381" y="81"/>
                                  <a:pt x="376" y="85"/>
                                  <a:pt x="369" y="88"/>
                                </a:cubicBezTo>
                                <a:cubicBezTo>
                                  <a:pt x="362" y="91"/>
                                  <a:pt x="353" y="95"/>
                                  <a:pt x="345" y="97"/>
                                </a:cubicBezTo>
                                <a:cubicBezTo>
                                  <a:pt x="337" y="99"/>
                                  <a:pt x="326" y="97"/>
                                  <a:pt x="318" y="97"/>
                                </a:cubicBezTo>
                                <a:cubicBezTo>
                                  <a:pt x="310" y="97"/>
                                  <a:pt x="305" y="98"/>
                                  <a:pt x="297" y="97"/>
                                </a:cubicBezTo>
                                <a:cubicBezTo>
                                  <a:pt x="289" y="96"/>
                                  <a:pt x="279" y="93"/>
                                  <a:pt x="270" y="91"/>
                                </a:cubicBezTo>
                                <a:cubicBezTo>
                                  <a:pt x="261" y="89"/>
                                  <a:pt x="253" y="87"/>
                                  <a:pt x="240" y="85"/>
                                </a:cubicBezTo>
                                <a:cubicBezTo>
                                  <a:pt x="227" y="83"/>
                                  <a:pt x="201" y="77"/>
                                  <a:pt x="189" y="76"/>
                                </a:cubicBezTo>
                                <a:cubicBezTo>
                                  <a:pt x="177" y="75"/>
                                  <a:pt x="175" y="76"/>
                                  <a:pt x="168" y="76"/>
                                </a:cubicBezTo>
                                <a:cubicBezTo>
                                  <a:pt x="161" y="76"/>
                                  <a:pt x="152" y="76"/>
                                  <a:pt x="144" y="76"/>
                                </a:cubicBezTo>
                                <a:cubicBezTo>
                                  <a:pt x="136" y="76"/>
                                  <a:pt x="129" y="76"/>
                                  <a:pt x="120" y="76"/>
                                </a:cubicBezTo>
                                <a:cubicBezTo>
                                  <a:pt x="111" y="76"/>
                                  <a:pt x="96" y="78"/>
                                  <a:pt x="87" y="79"/>
                                </a:cubicBezTo>
                                <a:cubicBezTo>
                                  <a:pt x="78" y="80"/>
                                  <a:pt x="74" y="81"/>
                                  <a:pt x="63" y="82"/>
                                </a:cubicBezTo>
                                <a:cubicBezTo>
                                  <a:pt x="52" y="83"/>
                                  <a:pt x="31" y="83"/>
                                  <a:pt x="21" y="82"/>
                                </a:cubicBezTo>
                                <a:cubicBezTo>
                                  <a:pt x="11" y="81"/>
                                  <a:pt x="0" y="79"/>
                                  <a:pt x="0" y="76"/>
                                </a:cubicBezTo>
                                <a:cubicBezTo>
                                  <a:pt x="0" y="73"/>
                                  <a:pt x="11" y="64"/>
                                  <a:pt x="18" y="61"/>
                                </a:cubicBezTo>
                                <a:cubicBezTo>
                                  <a:pt x="25" y="58"/>
                                  <a:pt x="37" y="59"/>
                                  <a:pt x="45" y="58"/>
                                </a:cubicBezTo>
                                <a:cubicBezTo>
                                  <a:pt x="53" y="57"/>
                                  <a:pt x="62" y="54"/>
                                  <a:pt x="69" y="52"/>
                                </a:cubicBezTo>
                                <a:cubicBezTo>
                                  <a:pt x="76" y="50"/>
                                  <a:pt x="82" y="48"/>
                                  <a:pt x="90" y="46"/>
                                </a:cubicBezTo>
                                <a:cubicBezTo>
                                  <a:pt x="98" y="44"/>
                                  <a:pt x="106" y="41"/>
                                  <a:pt x="117" y="40"/>
                                </a:cubicBezTo>
                                <a:cubicBezTo>
                                  <a:pt x="128" y="39"/>
                                  <a:pt x="148" y="38"/>
                                  <a:pt x="159" y="37"/>
                                </a:cubicBezTo>
                                <a:cubicBezTo>
                                  <a:pt x="170" y="36"/>
                                  <a:pt x="178" y="34"/>
                                  <a:pt x="186" y="31"/>
                                </a:cubicBezTo>
                                <a:cubicBezTo>
                                  <a:pt x="194" y="28"/>
                                  <a:pt x="200" y="21"/>
                                  <a:pt x="207" y="19"/>
                                </a:cubicBezTo>
                                <a:cubicBezTo>
                                  <a:pt x="214" y="17"/>
                                  <a:pt x="219" y="19"/>
                                  <a:pt x="228" y="19"/>
                                </a:cubicBezTo>
                                <a:cubicBezTo>
                                  <a:pt x="237" y="19"/>
                                  <a:pt x="250" y="21"/>
                                  <a:pt x="264" y="19"/>
                                </a:cubicBezTo>
                                <a:cubicBezTo>
                                  <a:pt x="278" y="17"/>
                                  <a:pt x="300" y="13"/>
                                  <a:pt x="312" y="10"/>
                                </a:cubicBezTo>
                                <a:cubicBezTo>
                                  <a:pt x="324" y="7"/>
                                  <a:pt x="327" y="2"/>
                                  <a:pt x="336" y="1"/>
                                </a:cubicBezTo>
                                <a:cubicBezTo>
                                  <a:pt x="345" y="0"/>
                                  <a:pt x="359" y="1"/>
                                  <a:pt x="369" y="4"/>
                                </a:cubicBezTo>
                                <a:cubicBezTo>
                                  <a:pt x="379" y="7"/>
                                  <a:pt x="386" y="13"/>
                                  <a:pt x="396" y="16"/>
                                </a:cubicBezTo>
                                <a:cubicBezTo>
                                  <a:pt x="406" y="19"/>
                                  <a:pt x="420" y="23"/>
                                  <a:pt x="429" y="25"/>
                                </a:cubicBezTo>
                                <a:cubicBezTo>
                                  <a:pt x="438" y="27"/>
                                  <a:pt x="444" y="28"/>
                                  <a:pt x="453" y="28"/>
                                </a:cubicBezTo>
                                <a:cubicBezTo>
                                  <a:pt x="462" y="28"/>
                                  <a:pt x="477" y="28"/>
                                  <a:pt x="486" y="28"/>
                                </a:cubicBezTo>
                                <a:cubicBezTo>
                                  <a:pt x="495" y="28"/>
                                  <a:pt x="498" y="27"/>
                                  <a:pt x="510" y="28"/>
                                </a:cubicBezTo>
                                <a:cubicBezTo>
                                  <a:pt x="522" y="29"/>
                                  <a:pt x="547" y="31"/>
                                  <a:pt x="558" y="31"/>
                                </a:cubicBezTo>
                                <a:cubicBezTo>
                                  <a:pt x="569" y="31"/>
                                  <a:pt x="576" y="22"/>
                                  <a:pt x="579" y="28"/>
                                </a:cubicBezTo>
                                <a:close/>
                              </a:path>
                            </a:pathLst>
                          </a:custGeom>
                          <a:solidFill>
                            <a:srgbClr val="CCFFFF"/>
                          </a:solidFill>
                          <a:ln w="6350">
                            <a:solidFill>
                              <a:srgbClr val="00CCFF"/>
                            </a:solidFill>
                            <a:round/>
                            <a:headEnd/>
                            <a:tailEnd/>
                          </a:ln>
                        </p:spPr>
                        <p:txBody>
                          <a:bodyPr/>
                          <a:lstStyle/>
                          <a:p>
                            <a:endParaRPr lang="fr-CH"/>
                          </a:p>
                        </p:txBody>
                      </p:sp>
                      <p:sp>
                        <p:nvSpPr>
                          <p:cNvPr id="382189" name="Line 60"/>
                          <p:cNvSpPr>
                            <a:spLocks noChangeShapeType="1"/>
                          </p:cNvSpPr>
                          <p:nvPr/>
                        </p:nvSpPr>
                        <p:spPr bwMode="auto">
                          <a:xfrm>
                            <a:off x="3828" y="1497"/>
                            <a:ext cx="1" cy="4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2187" name="Freeform 61"/>
                        <p:cNvSpPr>
                          <a:spLocks/>
                        </p:cNvSpPr>
                        <p:nvPr/>
                      </p:nvSpPr>
                      <p:spPr bwMode="auto">
                        <a:xfrm>
                          <a:off x="3512" y="1492"/>
                          <a:ext cx="121" cy="47"/>
                        </a:xfrm>
                        <a:custGeom>
                          <a:avLst/>
                          <a:gdLst>
                            <a:gd name="T0" fmla="*/ 100 w 121"/>
                            <a:gd name="T1" fmla="*/ 10 h 47"/>
                            <a:gd name="T2" fmla="*/ 82 w 121"/>
                            <a:gd name="T3" fmla="*/ 0 h 47"/>
                            <a:gd name="T4" fmla="*/ 62 w 121"/>
                            <a:gd name="T5" fmla="*/ 8 h 47"/>
                            <a:gd name="T6" fmla="*/ 38 w 121"/>
                            <a:gd name="T7" fmla="*/ 20 h 47"/>
                            <a:gd name="T8" fmla="*/ 22 w 121"/>
                            <a:gd name="T9" fmla="*/ 26 h 47"/>
                            <a:gd name="T10" fmla="*/ 2 w 121"/>
                            <a:gd name="T11" fmla="*/ 28 h 47"/>
                            <a:gd name="T12" fmla="*/ 8 w 121"/>
                            <a:gd name="T13" fmla="*/ 44 h 47"/>
                            <a:gd name="T14" fmla="*/ 26 w 121"/>
                            <a:gd name="T15" fmla="*/ 44 h 47"/>
                            <a:gd name="T16" fmla="*/ 84 w 121"/>
                            <a:gd name="T17" fmla="*/ 40 h 47"/>
                            <a:gd name="T18" fmla="*/ 106 w 121"/>
                            <a:gd name="T19" fmla="*/ 42 h 47"/>
                            <a:gd name="T20" fmla="*/ 120 w 121"/>
                            <a:gd name="T21" fmla="*/ 34 h 47"/>
                            <a:gd name="T22" fmla="*/ 112 w 121"/>
                            <a:gd name="T23" fmla="*/ 22 h 47"/>
                            <a:gd name="T24" fmla="*/ 100 w 121"/>
                            <a:gd name="T25" fmla="*/ 10 h 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1"/>
                            <a:gd name="T40" fmla="*/ 0 h 47"/>
                            <a:gd name="T41" fmla="*/ 121 w 121"/>
                            <a:gd name="T42" fmla="*/ 47 h 4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1" h="47">
                              <a:moveTo>
                                <a:pt x="100" y="10"/>
                              </a:moveTo>
                              <a:cubicBezTo>
                                <a:pt x="95" y="6"/>
                                <a:pt x="88" y="0"/>
                                <a:pt x="82" y="0"/>
                              </a:cubicBezTo>
                              <a:cubicBezTo>
                                <a:pt x="76" y="0"/>
                                <a:pt x="69" y="5"/>
                                <a:pt x="62" y="8"/>
                              </a:cubicBezTo>
                              <a:cubicBezTo>
                                <a:pt x="55" y="11"/>
                                <a:pt x="45" y="17"/>
                                <a:pt x="38" y="20"/>
                              </a:cubicBezTo>
                              <a:cubicBezTo>
                                <a:pt x="31" y="23"/>
                                <a:pt x="28" y="25"/>
                                <a:pt x="22" y="26"/>
                              </a:cubicBezTo>
                              <a:cubicBezTo>
                                <a:pt x="16" y="27"/>
                                <a:pt x="4" y="25"/>
                                <a:pt x="2" y="28"/>
                              </a:cubicBezTo>
                              <a:cubicBezTo>
                                <a:pt x="0" y="31"/>
                                <a:pt x="4" y="41"/>
                                <a:pt x="8" y="44"/>
                              </a:cubicBezTo>
                              <a:cubicBezTo>
                                <a:pt x="12" y="47"/>
                                <a:pt x="13" y="45"/>
                                <a:pt x="26" y="44"/>
                              </a:cubicBezTo>
                              <a:cubicBezTo>
                                <a:pt x="39" y="43"/>
                                <a:pt x="71" y="40"/>
                                <a:pt x="84" y="40"/>
                              </a:cubicBezTo>
                              <a:cubicBezTo>
                                <a:pt x="97" y="40"/>
                                <a:pt x="100" y="43"/>
                                <a:pt x="106" y="42"/>
                              </a:cubicBezTo>
                              <a:cubicBezTo>
                                <a:pt x="112" y="41"/>
                                <a:pt x="119" y="37"/>
                                <a:pt x="120" y="34"/>
                              </a:cubicBezTo>
                              <a:cubicBezTo>
                                <a:pt x="121" y="31"/>
                                <a:pt x="115" y="26"/>
                                <a:pt x="112" y="22"/>
                              </a:cubicBezTo>
                              <a:cubicBezTo>
                                <a:pt x="109" y="18"/>
                                <a:pt x="105" y="14"/>
                                <a:pt x="100" y="10"/>
                              </a:cubicBezTo>
                              <a:close/>
                            </a:path>
                          </a:pathLst>
                        </a:custGeom>
                        <a:solidFill>
                          <a:srgbClr val="FFFFCC"/>
                        </a:solidFill>
                        <a:ln w="9525">
                          <a:solidFill>
                            <a:srgbClr val="FFFFCC"/>
                          </a:solidFill>
                          <a:round/>
                          <a:headEnd/>
                          <a:tailEnd/>
                        </a:ln>
                      </p:spPr>
                      <p:txBody>
                        <a:bodyPr/>
                        <a:lstStyle/>
                        <a:p>
                          <a:endParaRPr lang="fr-CH"/>
                        </a:p>
                      </p:txBody>
                    </p:sp>
                  </p:grpSp>
                </p:grpSp>
                <p:grpSp>
                  <p:nvGrpSpPr>
                    <p:cNvPr id="382181" name="Group 62"/>
                    <p:cNvGrpSpPr>
                      <a:grpSpLocks/>
                    </p:cNvGrpSpPr>
                    <p:nvPr/>
                  </p:nvGrpSpPr>
                  <p:grpSpPr bwMode="auto">
                    <a:xfrm>
                      <a:off x="1876" y="1988"/>
                      <a:ext cx="392" cy="92"/>
                      <a:chOff x="1876" y="1988"/>
                      <a:chExt cx="392" cy="92"/>
                    </a:xfrm>
                  </p:grpSpPr>
                  <p:sp>
                    <p:nvSpPr>
                      <p:cNvPr id="382182" name="Line 63"/>
                      <p:cNvSpPr>
                        <a:spLocks noChangeShapeType="1"/>
                      </p:cNvSpPr>
                      <p:nvPr/>
                    </p:nvSpPr>
                    <p:spPr bwMode="auto">
                      <a:xfrm flipH="1">
                        <a:off x="2256" y="2000"/>
                        <a:ext cx="12" cy="4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2183" name="Freeform 64"/>
                      <p:cNvSpPr>
                        <a:spLocks/>
                      </p:cNvSpPr>
                      <p:nvPr/>
                    </p:nvSpPr>
                    <p:spPr bwMode="auto">
                      <a:xfrm>
                        <a:off x="1876" y="1988"/>
                        <a:ext cx="391" cy="92"/>
                      </a:xfrm>
                      <a:custGeom>
                        <a:avLst/>
                        <a:gdLst>
                          <a:gd name="T0" fmla="*/ 391 w 391"/>
                          <a:gd name="T1" fmla="*/ 15 h 92"/>
                          <a:gd name="T2" fmla="*/ 358 w 391"/>
                          <a:gd name="T3" fmla="*/ 12 h 92"/>
                          <a:gd name="T4" fmla="*/ 334 w 391"/>
                          <a:gd name="T5" fmla="*/ 12 h 92"/>
                          <a:gd name="T6" fmla="*/ 304 w 391"/>
                          <a:gd name="T7" fmla="*/ 6 h 92"/>
                          <a:gd name="T8" fmla="*/ 280 w 391"/>
                          <a:gd name="T9" fmla="*/ 0 h 92"/>
                          <a:gd name="T10" fmla="*/ 242 w 391"/>
                          <a:gd name="T11" fmla="*/ 6 h 92"/>
                          <a:gd name="T12" fmla="*/ 210 w 391"/>
                          <a:gd name="T13" fmla="*/ 8 h 92"/>
                          <a:gd name="T14" fmla="*/ 172 w 391"/>
                          <a:gd name="T15" fmla="*/ 12 h 92"/>
                          <a:gd name="T16" fmla="*/ 144 w 391"/>
                          <a:gd name="T17" fmla="*/ 16 h 92"/>
                          <a:gd name="T18" fmla="*/ 114 w 391"/>
                          <a:gd name="T19" fmla="*/ 14 h 92"/>
                          <a:gd name="T20" fmla="*/ 80 w 391"/>
                          <a:gd name="T21" fmla="*/ 8 h 92"/>
                          <a:gd name="T22" fmla="*/ 48 w 391"/>
                          <a:gd name="T23" fmla="*/ 8 h 92"/>
                          <a:gd name="T24" fmla="*/ 0 w 391"/>
                          <a:gd name="T25" fmla="*/ 22 h 92"/>
                          <a:gd name="T26" fmla="*/ 12 w 391"/>
                          <a:gd name="T27" fmla="*/ 36 h 92"/>
                          <a:gd name="T28" fmla="*/ 30 w 391"/>
                          <a:gd name="T29" fmla="*/ 36 h 92"/>
                          <a:gd name="T30" fmla="*/ 48 w 391"/>
                          <a:gd name="T31" fmla="*/ 38 h 92"/>
                          <a:gd name="T32" fmla="*/ 64 w 391"/>
                          <a:gd name="T33" fmla="*/ 38 h 92"/>
                          <a:gd name="T34" fmla="*/ 80 w 391"/>
                          <a:gd name="T35" fmla="*/ 38 h 92"/>
                          <a:gd name="T36" fmla="*/ 90 w 391"/>
                          <a:gd name="T37" fmla="*/ 44 h 92"/>
                          <a:gd name="T38" fmla="*/ 106 w 391"/>
                          <a:gd name="T39" fmla="*/ 54 h 92"/>
                          <a:gd name="T40" fmla="*/ 118 w 391"/>
                          <a:gd name="T41" fmla="*/ 62 h 92"/>
                          <a:gd name="T42" fmla="*/ 136 w 391"/>
                          <a:gd name="T43" fmla="*/ 78 h 92"/>
                          <a:gd name="T44" fmla="*/ 150 w 391"/>
                          <a:gd name="T45" fmla="*/ 90 h 92"/>
                          <a:gd name="T46" fmla="*/ 180 w 391"/>
                          <a:gd name="T47" fmla="*/ 92 h 92"/>
                          <a:gd name="T48" fmla="*/ 214 w 391"/>
                          <a:gd name="T49" fmla="*/ 82 h 92"/>
                          <a:gd name="T50" fmla="*/ 224 w 391"/>
                          <a:gd name="T51" fmla="*/ 70 h 92"/>
                          <a:gd name="T52" fmla="*/ 252 w 391"/>
                          <a:gd name="T53" fmla="*/ 62 h 92"/>
                          <a:gd name="T54" fmla="*/ 278 w 391"/>
                          <a:gd name="T55" fmla="*/ 54 h 92"/>
                          <a:gd name="T56" fmla="*/ 310 w 391"/>
                          <a:gd name="T57" fmla="*/ 50 h 92"/>
                          <a:gd name="T58" fmla="*/ 338 w 391"/>
                          <a:gd name="T59" fmla="*/ 46 h 92"/>
                          <a:gd name="T60" fmla="*/ 358 w 391"/>
                          <a:gd name="T61" fmla="*/ 46 h 92"/>
                          <a:gd name="T62" fmla="*/ 380 w 391"/>
                          <a:gd name="T63" fmla="*/ 48 h 92"/>
                          <a:gd name="T64" fmla="*/ 385 w 391"/>
                          <a:gd name="T65" fmla="*/ 31 h 92"/>
                          <a:gd name="T66" fmla="*/ 391 w 391"/>
                          <a:gd name="T67" fmla="*/ 15 h 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1"/>
                          <a:gd name="T103" fmla="*/ 0 h 92"/>
                          <a:gd name="T104" fmla="*/ 391 w 391"/>
                          <a:gd name="T105" fmla="*/ 92 h 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1" h="92">
                            <a:moveTo>
                              <a:pt x="391" y="15"/>
                            </a:moveTo>
                            <a:lnTo>
                              <a:pt x="358" y="12"/>
                            </a:lnTo>
                            <a:lnTo>
                              <a:pt x="334" y="12"/>
                            </a:lnTo>
                            <a:lnTo>
                              <a:pt x="304" y="6"/>
                            </a:lnTo>
                            <a:lnTo>
                              <a:pt x="280" y="0"/>
                            </a:lnTo>
                            <a:lnTo>
                              <a:pt x="242" y="6"/>
                            </a:lnTo>
                            <a:lnTo>
                              <a:pt x="210" y="8"/>
                            </a:lnTo>
                            <a:lnTo>
                              <a:pt x="172" y="12"/>
                            </a:lnTo>
                            <a:lnTo>
                              <a:pt x="144" y="16"/>
                            </a:lnTo>
                            <a:lnTo>
                              <a:pt x="114" y="14"/>
                            </a:lnTo>
                            <a:lnTo>
                              <a:pt x="80" y="8"/>
                            </a:lnTo>
                            <a:lnTo>
                              <a:pt x="48" y="8"/>
                            </a:lnTo>
                            <a:lnTo>
                              <a:pt x="0" y="22"/>
                            </a:lnTo>
                            <a:lnTo>
                              <a:pt x="12" y="36"/>
                            </a:lnTo>
                            <a:lnTo>
                              <a:pt x="30" y="36"/>
                            </a:lnTo>
                            <a:lnTo>
                              <a:pt x="48" y="38"/>
                            </a:lnTo>
                            <a:lnTo>
                              <a:pt x="64" y="38"/>
                            </a:lnTo>
                            <a:lnTo>
                              <a:pt x="80" y="38"/>
                            </a:lnTo>
                            <a:lnTo>
                              <a:pt x="90" y="44"/>
                            </a:lnTo>
                            <a:lnTo>
                              <a:pt x="106" y="54"/>
                            </a:lnTo>
                            <a:lnTo>
                              <a:pt x="118" y="62"/>
                            </a:lnTo>
                            <a:lnTo>
                              <a:pt x="136" y="78"/>
                            </a:lnTo>
                            <a:lnTo>
                              <a:pt x="150" y="90"/>
                            </a:lnTo>
                            <a:lnTo>
                              <a:pt x="180" y="92"/>
                            </a:lnTo>
                            <a:lnTo>
                              <a:pt x="214" y="82"/>
                            </a:lnTo>
                            <a:lnTo>
                              <a:pt x="224" y="70"/>
                            </a:lnTo>
                            <a:lnTo>
                              <a:pt x="252" y="62"/>
                            </a:lnTo>
                            <a:lnTo>
                              <a:pt x="278" y="54"/>
                            </a:lnTo>
                            <a:lnTo>
                              <a:pt x="310" y="50"/>
                            </a:lnTo>
                            <a:lnTo>
                              <a:pt x="338" y="46"/>
                            </a:lnTo>
                            <a:lnTo>
                              <a:pt x="358" y="46"/>
                            </a:lnTo>
                            <a:lnTo>
                              <a:pt x="380" y="48"/>
                            </a:lnTo>
                            <a:lnTo>
                              <a:pt x="385" y="31"/>
                            </a:lnTo>
                            <a:lnTo>
                              <a:pt x="391" y="15"/>
                            </a:lnTo>
                            <a:close/>
                          </a:path>
                        </a:pathLst>
                      </a:custGeom>
                      <a:solidFill>
                        <a:srgbClr val="CCFFFF"/>
                      </a:solidFill>
                      <a:ln w="3175">
                        <a:solidFill>
                          <a:srgbClr val="00CCFF"/>
                        </a:solidFill>
                        <a:round/>
                        <a:headEnd/>
                        <a:tailEnd/>
                      </a:ln>
                    </p:spPr>
                    <p:txBody>
                      <a:bodyPr/>
                      <a:lstStyle/>
                      <a:p>
                        <a:endParaRPr lang="fr-CH"/>
                      </a:p>
                    </p:txBody>
                  </p:sp>
                </p:grpSp>
              </p:grpSp>
              <p:sp>
                <p:nvSpPr>
                  <p:cNvPr id="382178" name="Freeform 65"/>
                  <p:cNvSpPr>
                    <a:spLocks/>
                  </p:cNvSpPr>
                  <p:nvPr/>
                </p:nvSpPr>
                <p:spPr bwMode="auto">
                  <a:xfrm rot="-3030222">
                    <a:off x="4203" y="3296"/>
                    <a:ext cx="114" cy="103"/>
                  </a:xfrm>
                  <a:custGeom>
                    <a:avLst/>
                    <a:gdLst>
                      <a:gd name="T0" fmla="*/ 105 w 114"/>
                      <a:gd name="T1" fmla="*/ 67 h 103"/>
                      <a:gd name="T2" fmla="*/ 111 w 114"/>
                      <a:gd name="T3" fmla="*/ 40 h 103"/>
                      <a:gd name="T4" fmla="*/ 84 w 114"/>
                      <a:gd name="T5" fmla="*/ 22 h 103"/>
                      <a:gd name="T6" fmla="*/ 72 w 114"/>
                      <a:gd name="T7" fmla="*/ 4 h 103"/>
                      <a:gd name="T8" fmla="*/ 51 w 114"/>
                      <a:gd name="T9" fmla="*/ 1 h 103"/>
                      <a:gd name="T10" fmla="*/ 21 w 114"/>
                      <a:gd name="T11" fmla="*/ 10 h 103"/>
                      <a:gd name="T12" fmla="*/ 3 w 114"/>
                      <a:gd name="T13" fmla="*/ 19 h 103"/>
                      <a:gd name="T14" fmla="*/ 3 w 114"/>
                      <a:gd name="T15" fmla="*/ 46 h 103"/>
                      <a:gd name="T16" fmla="*/ 18 w 114"/>
                      <a:gd name="T17" fmla="*/ 58 h 103"/>
                      <a:gd name="T18" fmla="*/ 42 w 114"/>
                      <a:gd name="T19" fmla="*/ 64 h 103"/>
                      <a:gd name="T20" fmla="*/ 48 w 114"/>
                      <a:gd name="T21" fmla="*/ 82 h 103"/>
                      <a:gd name="T22" fmla="*/ 63 w 114"/>
                      <a:gd name="T23" fmla="*/ 103 h 103"/>
                      <a:gd name="T24" fmla="*/ 87 w 114"/>
                      <a:gd name="T25" fmla="*/ 79 h 103"/>
                      <a:gd name="T26" fmla="*/ 105 w 114"/>
                      <a:gd name="T27" fmla="*/ 67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4"/>
                      <a:gd name="T43" fmla="*/ 0 h 103"/>
                      <a:gd name="T44" fmla="*/ 114 w 114"/>
                      <a:gd name="T45" fmla="*/ 103 h 1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4" h="103">
                        <a:moveTo>
                          <a:pt x="105" y="67"/>
                        </a:moveTo>
                        <a:cubicBezTo>
                          <a:pt x="109" y="61"/>
                          <a:pt x="114" y="47"/>
                          <a:pt x="111" y="40"/>
                        </a:cubicBezTo>
                        <a:cubicBezTo>
                          <a:pt x="108" y="33"/>
                          <a:pt x="91" y="28"/>
                          <a:pt x="84" y="22"/>
                        </a:cubicBezTo>
                        <a:cubicBezTo>
                          <a:pt x="77" y="16"/>
                          <a:pt x="77" y="7"/>
                          <a:pt x="72" y="4"/>
                        </a:cubicBezTo>
                        <a:cubicBezTo>
                          <a:pt x="67" y="1"/>
                          <a:pt x="59" y="0"/>
                          <a:pt x="51" y="1"/>
                        </a:cubicBezTo>
                        <a:cubicBezTo>
                          <a:pt x="43" y="2"/>
                          <a:pt x="29" y="7"/>
                          <a:pt x="21" y="10"/>
                        </a:cubicBezTo>
                        <a:cubicBezTo>
                          <a:pt x="13" y="13"/>
                          <a:pt x="6" y="13"/>
                          <a:pt x="3" y="19"/>
                        </a:cubicBezTo>
                        <a:cubicBezTo>
                          <a:pt x="0" y="25"/>
                          <a:pt x="1" y="40"/>
                          <a:pt x="3" y="46"/>
                        </a:cubicBezTo>
                        <a:cubicBezTo>
                          <a:pt x="5" y="52"/>
                          <a:pt x="12" y="55"/>
                          <a:pt x="18" y="58"/>
                        </a:cubicBezTo>
                        <a:cubicBezTo>
                          <a:pt x="24" y="61"/>
                          <a:pt x="37" y="60"/>
                          <a:pt x="42" y="64"/>
                        </a:cubicBezTo>
                        <a:cubicBezTo>
                          <a:pt x="47" y="68"/>
                          <a:pt x="45" y="76"/>
                          <a:pt x="48" y="82"/>
                        </a:cubicBezTo>
                        <a:cubicBezTo>
                          <a:pt x="51" y="88"/>
                          <a:pt x="57" y="103"/>
                          <a:pt x="63" y="103"/>
                        </a:cubicBezTo>
                        <a:cubicBezTo>
                          <a:pt x="69" y="103"/>
                          <a:pt x="80" y="85"/>
                          <a:pt x="87" y="79"/>
                        </a:cubicBezTo>
                        <a:cubicBezTo>
                          <a:pt x="94" y="73"/>
                          <a:pt x="101" y="73"/>
                          <a:pt x="105" y="67"/>
                        </a:cubicBezTo>
                        <a:close/>
                      </a:path>
                    </a:pathLst>
                  </a:custGeom>
                  <a:solidFill>
                    <a:srgbClr val="CCFFFF"/>
                  </a:solidFill>
                  <a:ln w="3175">
                    <a:solidFill>
                      <a:srgbClr val="00CCFF"/>
                    </a:solidFill>
                    <a:round/>
                    <a:headEnd/>
                    <a:tailEnd/>
                  </a:ln>
                </p:spPr>
                <p:txBody>
                  <a:bodyPr/>
                  <a:lstStyle/>
                  <a:p>
                    <a:endParaRPr lang="fr-CH"/>
                  </a:p>
                </p:txBody>
              </p:sp>
              <p:sp>
                <p:nvSpPr>
                  <p:cNvPr id="382179" name="Freeform 66"/>
                  <p:cNvSpPr>
                    <a:spLocks/>
                  </p:cNvSpPr>
                  <p:nvPr/>
                </p:nvSpPr>
                <p:spPr bwMode="auto">
                  <a:xfrm>
                    <a:off x="4079" y="3104"/>
                    <a:ext cx="79" cy="52"/>
                  </a:xfrm>
                  <a:custGeom>
                    <a:avLst/>
                    <a:gdLst>
                      <a:gd name="T0" fmla="*/ 69 w 79"/>
                      <a:gd name="T1" fmla="*/ 30 h 52"/>
                      <a:gd name="T2" fmla="*/ 79 w 79"/>
                      <a:gd name="T3" fmla="*/ 20 h 52"/>
                      <a:gd name="T4" fmla="*/ 70 w 79"/>
                      <a:gd name="T5" fmla="*/ 12 h 52"/>
                      <a:gd name="T6" fmla="*/ 52 w 79"/>
                      <a:gd name="T7" fmla="*/ 2 h 52"/>
                      <a:gd name="T8" fmla="*/ 37 w 79"/>
                      <a:gd name="T9" fmla="*/ 1 h 52"/>
                      <a:gd name="T10" fmla="*/ 15 w 79"/>
                      <a:gd name="T11" fmla="*/ 6 h 52"/>
                      <a:gd name="T12" fmla="*/ 2 w 79"/>
                      <a:gd name="T13" fmla="*/ 12 h 52"/>
                      <a:gd name="T14" fmla="*/ 2 w 79"/>
                      <a:gd name="T15" fmla="*/ 28 h 52"/>
                      <a:gd name="T16" fmla="*/ 13 w 79"/>
                      <a:gd name="T17" fmla="*/ 36 h 52"/>
                      <a:gd name="T18" fmla="*/ 21 w 79"/>
                      <a:gd name="T19" fmla="*/ 43 h 52"/>
                      <a:gd name="T20" fmla="*/ 35 w 79"/>
                      <a:gd name="T21" fmla="*/ 51 h 52"/>
                      <a:gd name="T22" fmla="*/ 48 w 79"/>
                      <a:gd name="T23" fmla="*/ 51 h 52"/>
                      <a:gd name="T24" fmla="*/ 64 w 79"/>
                      <a:gd name="T25" fmla="*/ 44 h 52"/>
                      <a:gd name="T26" fmla="*/ 69 w 79"/>
                      <a:gd name="T27" fmla="*/ 30 h 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9"/>
                      <a:gd name="T43" fmla="*/ 0 h 52"/>
                      <a:gd name="T44" fmla="*/ 79 w 79"/>
                      <a:gd name="T45" fmla="*/ 52 h 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9" h="52">
                        <a:moveTo>
                          <a:pt x="69" y="30"/>
                        </a:moveTo>
                        <a:cubicBezTo>
                          <a:pt x="72" y="25"/>
                          <a:pt x="79" y="23"/>
                          <a:pt x="79" y="20"/>
                        </a:cubicBezTo>
                        <a:cubicBezTo>
                          <a:pt x="79" y="17"/>
                          <a:pt x="74" y="15"/>
                          <a:pt x="70" y="12"/>
                        </a:cubicBezTo>
                        <a:cubicBezTo>
                          <a:pt x="66" y="9"/>
                          <a:pt x="57" y="4"/>
                          <a:pt x="52" y="2"/>
                        </a:cubicBezTo>
                        <a:cubicBezTo>
                          <a:pt x="47" y="0"/>
                          <a:pt x="43" y="0"/>
                          <a:pt x="37" y="1"/>
                        </a:cubicBezTo>
                        <a:cubicBezTo>
                          <a:pt x="31" y="1"/>
                          <a:pt x="21" y="4"/>
                          <a:pt x="15" y="6"/>
                        </a:cubicBezTo>
                        <a:cubicBezTo>
                          <a:pt x="9" y="8"/>
                          <a:pt x="4" y="8"/>
                          <a:pt x="2" y="12"/>
                        </a:cubicBezTo>
                        <a:cubicBezTo>
                          <a:pt x="0" y="15"/>
                          <a:pt x="1" y="25"/>
                          <a:pt x="2" y="28"/>
                        </a:cubicBezTo>
                        <a:cubicBezTo>
                          <a:pt x="4" y="32"/>
                          <a:pt x="10" y="33"/>
                          <a:pt x="13" y="36"/>
                        </a:cubicBezTo>
                        <a:cubicBezTo>
                          <a:pt x="16" y="38"/>
                          <a:pt x="17" y="40"/>
                          <a:pt x="21" y="43"/>
                        </a:cubicBezTo>
                        <a:cubicBezTo>
                          <a:pt x="25" y="45"/>
                          <a:pt x="31" y="50"/>
                          <a:pt x="35" y="51"/>
                        </a:cubicBezTo>
                        <a:cubicBezTo>
                          <a:pt x="39" y="52"/>
                          <a:pt x="43" y="52"/>
                          <a:pt x="48" y="51"/>
                        </a:cubicBezTo>
                        <a:cubicBezTo>
                          <a:pt x="53" y="50"/>
                          <a:pt x="61" y="47"/>
                          <a:pt x="64" y="44"/>
                        </a:cubicBezTo>
                        <a:cubicBezTo>
                          <a:pt x="67" y="41"/>
                          <a:pt x="68" y="33"/>
                          <a:pt x="69" y="30"/>
                        </a:cubicBezTo>
                        <a:close/>
                      </a:path>
                    </a:pathLst>
                  </a:custGeom>
                  <a:solidFill>
                    <a:srgbClr val="CCFFFF"/>
                  </a:solidFill>
                  <a:ln w="3175">
                    <a:solidFill>
                      <a:srgbClr val="00CCFF"/>
                    </a:solidFill>
                    <a:round/>
                    <a:headEnd/>
                    <a:tailEnd/>
                  </a:ln>
                </p:spPr>
                <p:txBody>
                  <a:bodyPr/>
                  <a:lstStyle/>
                  <a:p>
                    <a:endParaRPr lang="fr-CH"/>
                  </a:p>
                </p:txBody>
              </p:sp>
            </p:grpSp>
            <p:sp>
              <p:nvSpPr>
                <p:cNvPr id="382176" name="Freeform 67"/>
                <p:cNvSpPr>
                  <a:spLocks/>
                </p:cNvSpPr>
                <p:nvPr/>
              </p:nvSpPr>
              <p:spPr bwMode="auto">
                <a:xfrm>
                  <a:off x="3408" y="2362"/>
                  <a:ext cx="561" cy="139"/>
                </a:xfrm>
                <a:custGeom>
                  <a:avLst/>
                  <a:gdLst>
                    <a:gd name="T0" fmla="*/ 0 w 561"/>
                    <a:gd name="T1" fmla="*/ 14 h 139"/>
                    <a:gd name="T2" fmla="*/ 60 w 561"/>
                    <a:gd name="T3" fmla="*/ 2 h 139"/>
                    <a:gd name="T4" fmla="*/ 96 w 561"/>
                    <a:gd name="T5" fmla="*/ 14 h 139"/>
                    <a:gd name="T6" fmla="*/ 138 w 561"/>
                    <a:gd name="T7" fmla="*/ 86 h 139"/>
                    <a:gd name="T8" fmla="*/ 174 w 561"/>
                    <a:gd name="T9" fmla="*/ 104 h 139"/>
                    <a:gd name="T10" fmla="*/ 216 w 561"/>
                    <a:gd name="T11" fmla="*/ 116 h 139"/>
                    <a:gd name="T12" fmla="*/ 282 w 561"/>
                    <a:gd name="T13" fmla="*/ 122 h 139"/>
                    <a:gd name="T14" fmla="*/ 342 w 561"/>
                    <a:gd name="T15" fmla="*/ 133 h 139"/>
                    <a:gd name="T16" fmla="*/ 390 w 561"/>
                    <a:gd name="T17" fmla="*/ 85 h 139"/>
                    <a:gd name="T18" fmla="*/ 456 w 561"/>
                    <a:gd name="T19" fmla="*/ 68 h 139"/>
                    <a:gd name="T20" fmla="*/ 498 w 561"/>
                    <a:gd name="T21" fmla="*/ 44 h 139"/>
                    <a:gd name="T22" fmla="*/ 561 w 561"/>
                    <a:gd name="T23" fmla="*/ 14 h 1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1"/>
                    <a:gd name="T37" fmla="*/ 0 h 139"/>
                    <a:gd name="T38" fmla="*/ 561 w 561"/>
                    <a:gd name="T39" fmla="*/ 139 h 1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1" h="139">
                      <a:moveTo>
                        <a:pt x="0" y="14"/>
                      </a:moveTo>
                      <a:cubicBezTo>
                        <a:pt x="22" y="8"/>
                        <a:pt x="44" y="2"/>
                        <a:pt x="60" y="2"/>
                      </a:cubicBezTo>
                      <a:cubicBezTo>
                        <a:pt x="76" y="2"/>
                        <a:pt x="83" y="0"/>
                        <a:pt x="96" y="14"/>
                      </a:cubicBezTo>
                      <a:cubicBezTo>
                        <a:pt x="109" y="28"/>
                        <a:pt x="125" y="71"/>
                        <a:pt x="138" y="86"/>
                      </a:cubicBezTo>
                      <a:cubicBezTo>
                        <a:pt x="151" y="101"/>
                        <a:pt x="161" y="99"/>
                        <a:pt x="174" y="104"/>
                      </a:cubicBezTo>
                      <a:cubicBezTo>
                        <a:pt x="187" y="109"/>
                        <a:pt x="198" y="113"/>
                        <a:pt x="216" y="116"/>
                      </a:cubicBezTo>
                      <a:cubicBezTo>
                        <a:pt x="234" y="119"/>
                        <a:pt x="261" y="119"/>
                        <a:pt x="282" y="122"/>
                      </a:cubicBezTo>
                      <a:cubicBezTo>
                        <a:pt x="303" y="125"/>
                        <a:pt x="324" y="139"/>
                        <a:pt x="342" y="133"/>
                      </a:cubicBezTo>
                      <a:cubicBezTo>
                        <a:pt x="360" y="127"/>
                        <a:pt x="371" y="96"/>
                        <a:pt x="390" y="85"/>
                      </a:cubicBezTo>
                      <a:cubicBezTo>
                        <a:pt x="409" y="74"/>
                        <a:pt x="438" y="75"/>
                        <a:pt x="456" y="68"/>
                      </a:cubicBezTo>
                      <a:cubicBezTo>
                        <a:pt x="474" y="61"/>
                        <a:pt x="481" y="53"/>
                        <a:pt x="498" y="44"/>
                      </a:cubicBezTo>
                      <a:cubicBezTo>
                        <a:pt x="515" y="35"/>
                        <a:pt x="548" y="20"/>
                        <a:pt x="561" y="1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2174" name="Freeform 68"/>
              <p:cNvSpPr>
                <a:spLocks/>
              </p:cNvSpPr>
              <p:nvPr/>
            </p:nvSpPr>
            <p:spPr bwMode="auto">
              <a:xfrm>
                <a:off x="2835" y="688"/>
                <a:ext cx="683" cy="452"/>
              </a:xfrm>
              <a:custGeom>
                <a:avLst/>
                <a:gdLst>
                  <a:gd name="T0" fmla="*/ 13 w 683"/>
                  <a:gd name="T1" fmla="*/ 452 h 452"/>
                  <a:gd name="T2" fmla="*/ 1 w 683"/>
                  <a:gd name="T3" fmla="*/ 432 h 452"/>
                  <a:gd name="T4" fmla="*/ 5 w 683"/>
                  <a:gd name="T5" fmla="*/ 406 h 452"/>
                  <a:gd name="T6" fmla="*/ 33 w 683"/>
                  <a:gd name="T7" fmla="*/ 386 h 452"/>
                  <a:gd name="T8" fmla="*/ 53 w 683"/>
                  <a:gd name="T9" fmla="*/ 354 h 452"/>
                  <a:gd name="T10" fmla="*/ 54 w 683"/>
                  <a:gd name="T11" fmla="*/ 320 h 452"/>
                  <a:gd name="T12" fmla="*/ 32 w 683"/>
                  <a:gd name="T13" fmla="*/ 293 h 452"/>
                  <a:gd name="T14" fmla="*/ 43 w 683"/>
                  <a:gd name="T15" fmla="*/ 248 h 452"/>
                  <a:gd name="T16" fmla="*/ 73 w 683"/>
                  <a:gd name="T17" fmla="*/ 230 h 452"/>
                  <a:gd name="T18" fmla="*/ 95 w 683"/>
                  <a:gd name="T19" fmla="*/ 222 h 452"/>
                  <a:gd name="T20" fmla="*/ 129 w 683"/>
                  <a:gd name="T21" fmla="*/ 202 h 452"/>
                  <a:gd name="T22" fmla="*/ 153 w 683"/>
                  <a:gd name="T23" fmla="*/ 180 h 452"/>
                  <a:gd name="T24" fmla="*/ 167 w 683"/>
                  <a:gd name="T25" fmla="*/ 158 h 452"/>
                  <a:gd name="T26" fmla="*/ 169 w 683"/>
                  <a:gd name="T27" fmla="*/ 134 h 452"/>
                  <a:gd name="T28" fmla="*/ 175 w 683"/>
                  <a:gd name="T29" fmla="*/ 116 h 452"/>
                  <a:gd name="T30" fmla="*/ 189 w 683"/>
                  <a:gd name="T31" fmla="*/ 97 h 452"/>
                  <a:gd name="T32" fmla="*/ 206 w 683"/>
                  <a:gd name="T33" fmla="*/ 88 h 452"/>
                  <a:gd name="T34" fmla="*/ 224 w 683"/>
                  <a:gd name="T35" fmla="*/ 80 h 452"/>
                  <a:gd name="T36" fmla="*/ 234 w 683"/>
                  <a:gd name="T37" fmla="*/ 70 h 452"/>
                  <a:gd name="T38" fmla="*/ 252 w 683"/>
                  <a:gd name="T39" fmla="*/ 67 h 452"/>
                  <a:gd name="T40" fmla="*/ 265 w 683"/>
                  <a:gd name="T41" fmla="*/ 66 h 452"/>
                  <a:gd name="T42" fmla="*/ 279 w 683"/>
                  <a:gd name="T43" fmla="*/ 72 h 452"/>
                  <a:gd name="T44" fmla="*/ 301 w 683"/>
                  <a:gd name="T45" fmla="*/ 72 h 452"/>
                  <a:gd name="T46" fmla="*/ 315 w 683"/>
                  <a:gd name="T47" fmla="*/ 62 h 452"/>
                  <a:gd name="T48" fmla="*/ 343 w 683"/>
                  <a:gd name="T49" fmla="*/ 54 h 452"/>
                  <a:gd name="T50" fmla="*/ 367 w 683"/>
                  <a:gd name="T51" fmla="*/ 54 h 452"/>
                  <a:gd name="T52" fmla="*/ 385 w 683"/>
                  <a:gd name="T53" fmla="*/ 56 h 452"/>
                  <a:gd name="T54" fmla="*/ 399 w 683"/>
                  <a:gd name="T55" fmla="*/ 58 h 452"/>
                  <a:gd name="T56" fmla="*/ 421 w 683"/>
                  <a:gd name="T57" fmla="*/ 52 h 452"/>
                  <a:gd name="T58" fmla="*/ 437 w 683"/>
                  <a:gd name="T59" fmla="*/ 42 h 452"/>
                  <a:gd name="T60" fmla="*/ 449 w 683"/>
                  <a:gd name="T61" fmla="*/ 35 h 452"/>
                  <a:gd name="T62" fmla="*/ 465 w 683"/>
                  <a:gd name="T63" fmla="*/ 34 h 452"/>
                  <a:gd name="T64" fmla="*/ 487 w 683"/>
                  <a:gd name="T65" fmla="*/ 38 h 452"/>
                  <a:gd name="T66" fmla="*/ 515 w 683"/>
                  <a:gd name="T67" fmla="*/ 48 h 452"/>
                  <a:gd name="T68" fmla="*/ 535 w 683"/>
                  <a:gd name="T69" fmla="*/ 52 h 452"/>
                  <a:gd name="T70" fmla="*/ 563 w 683"/>
                  <a:gd name="T71" fmla="*/ 60 h 452"/>
                  <a:gd name="T72" fmla="*/ 591 w 683"/>
                  <a:gd name="T73" fmla="*/ 60 h 452"/>
                  <a:gd name="T74" fmla="*/ 609 w 683"/>
                  <a:gd name="T75" fmla="*/ 54 h 452"/>
                  <a:gd name="T76" fmla="*/ 623 w 683"/>
                  <a:gd name="T77" fmla="*/ 46 h 452"/>
                  <a:gd name="T78" fmla="*/ 655 w 683"/>
                  <a:gd name="T79" fmla="*/ 26 h 452"/>
                  <a:gd name="T80" fmla="*/ 665 w 683"/>
                  <a:gd name="T81" fmla="*/ 14 h 452"/>
                  <a:gd name="T82" fmla="*/ 683 w 683"/>
                  <a:gd name="T83" fmla="*/ 0 h 4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3"/>
                  <a:gd name="T127" fmla="*/ 0 h 452"/>
                  <a:gd name="T128" fmla="*/ 683 w 683"/>
                  <a:gd name="T129" fmla="*/ 452 h 45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3" h="452">
                    <a:moveTo>
                      <a:pt x="13" y="452"/>
                    </a:moveTo>
                    <a:cubicBezTo>
                      <a:pt x="7" y="446"/>
                      <a:pt x="2" y="440"/>
                      <a:pt x="1" y="432"/>
                    </a:cubicBezTo>
                    <a:cubicBezTo>
                      <a:pt x="0" y="424"/>
                      <a:pt x="0" y="414"/>
                      <a:pt x="5" y="406"/>
                    </a:cubicBezTo>
                    <a:cubicBezTo>
                      <a:pt x="10" y="398"/>
                      <a:pt x="25" y="395"/>
                      <a:pt x="33" y="386"/>
                    </a:cubicBezTo>
                    <a:cubicBezTo>
                      <a:pt x="41" y="377"/>
                      <a:pt x="50" y="365"/>
                      <a:pt x="53" y="354"/>
                    </a:cubicBezTo>
                    <a:cubicBezTo>
                      <a:pt x="56" y="343"/>
                      <a:pt x="57" y="330"/>
                      <a:pt x="54" y="320"/>
                    </a:cubicBezTo>
                    <a:cubicBezTo>
                      <a:pt x="51" y="310"/>
                      <a:pt x="34" y="305"/>
                      <a:pt x="32" y="293"/>
                    </a:cubicBezTo>
                    <a:cubicBezTo>
                      <a:pt x="30" y="281"/>
                      <a:pt x="36" y="258"/>
                      <a:pt x="43" y="248"/>
                    </a:cubicBezTo>
                    <a:cubicBezTo>
                      <a:pt x="50" y="238"/>
                      <a:pt x="64" y="234"/>
                      <a:pt x="73" y="230"/>
                    </a:cubicBezTo>
                    <a:cubicBezTo>
                      <a:pt x="82" y="226"/>
                      <a:pt x="86" y="227"/>
                      <a:pt x="95" y="222"/>
                    </a:cubicBezTo>
                    <a:cubicBezTo>
                      <a:pt x="104" y="217"/>
                      <a:pt x="119" y="209"/>
                      <a:pt x="129" y="202"/>
                    </a:cubicBezTo>
                    <a:cubicBezTo>
                      <a:pt x="139" y="195"/>
                      <a:pt x="147" y="187"/>
                      <a:pt x="153" y="180"/>
                    </a:cubicBezTo>
                    <a:cubicBezTo>
                      <a:pt x="159" y="173"/>
                      <a:pt x="164" y="166"/>
                      <a:pt x="167" y="158"/>
                    </a:cubicBezTo>
                    <a:cubicBezTo>
                      <a:pt x="170" y="150"/>
                      <a:pt x="168" y="141"/>
                      <a:pt x="169" y="134"/>
                    </a:cubicBezTo>
                    <a:cubicBezTo>
                      <a:pt x="170" y="127"/>
                      <a:pt x="172" y="122"/>
                      <a:pt x="175" y="116"/>
                    </a:cubicBezTo>
                    <a:cubicBezTo>
                      <a:pt x="178" y="110"/>
                      <a:pt x="184" y="102"/>
                      <a:pt x="189" y="97"/>
                    </a:cubicBezTo>
                    <a:cubicBezTo>
                      <a:pt x="194" y="92"/>
                      <a:pt x="200" y="91"/>
                      <a:pt x="206" y="88"/>
                    </a:cubicBezTo>
                    <a:cubicBezTo>
                      <a:pt x="212" y="85"/>
                      <a:pt x="219" y="83"/>
                      <a:pt x="224" y="80"/>
                    </a:cubicBezTo>
                    <a:cubicBezTo>
                      <a:pt x="229" y="77"/>
                      <a:pt x="230" y="72"/>
                      <a:pt x="234" y="70"/>
                    </a:cubicBezTo>
                    <a:cubicBezTo>
                      <a:pt x="238" y="68"/>
                      <a:pt x="247" y="68"/>
                      <a:pt x="252" y="67"/>
                    </a:cubicBezTo>
                    <a:cubicBezTo>
                      <a:pt x="257" y="66"/>
                      <a:pt x="261" y="65"/>
                      <a:pt x="265" y="66"/>
                    </a:cubicBezTo>
                    <a:cubicBezTo>
                      <a:pt x="269" y="67"/>
                      <a:pt x="273" y="71"/>
                      <a:pt x="279" y="72"/>
                    </a:cubicBezTo>
                    <a:cubicBezTo>
                      <a:pt x="285" y="73"/>
                      <a:pt x="295" y="74"/>
                      <a:pt x="301" y="72"/>
                    </a:cubicBezTo>
                    <a:cubicBezTo>
                      <a:pt x="307" y="70"/>
                      <a:pt x="308" y="65"/>
                      <a:pt x="315" y="62"/>
                    </a:cubicBezTo>
                    <a:cubicBezTo>
                      <a:pt x="322" y="59"/>
                      <a:pt x="334" y="55"/>
                      <a:pt x="343" y="54"/>
                    </a:cubicBezTo>
                    <a:cubicBezTo>
                      <a:pt x="352" y="53"/>
                      <a:pt x="360" y="54"/>
                      <a:pt x="367" y="54"/>
                    </a:cubicBezTo>
                    <a:cubicBezTo>
                      <a:pt x="374" y="54"/>
                      <a:pt x="380" y="55"/>
                      <a:pt x="385" y="56"/>
                    </a:cubicBezTo>
                    <a:cubicBezTo>
                      <a:pt x="390" y="57"/>
                      <a:pt x="393" y="59"/>
                      <a:pt x="399" y="58"/>
                    </a:cubicBezTo>
                    <a:cubicBezTo>
                      <a:pt x="405" y="57"/>
                      <a:pt x="415" y="55"/>
                      <a:pt x="421" y="52"/>
                    </a:cubicBezTo>
                    <a:cubicBezTo>
                      <a:pt x="427" y="49"/>
                      <a:pt x="432" y="45"/>
                      <a:pt x="437" y="42"/>
                    </a:cubicBezTo>
                    <a:cubicBezTo>
                      <a:pt x="442" y="39"/>
                      <a:pt x="444" y="36"/>
                      <a:pt x="449" y="35"/>
                    </a:cubicBezTo>
                    <a:cubicBezTo>
                      <a:pt x="454" y="34"/>
                      <a:pt x="459" y="34"/>
                      <a:pt x="465" y="34"/>
                    </a:cubicBezTo>
                    <a:cubicBezTo>
                      <a:pt x="471" y="34"/>
                      <a:pt x="479" y="36"/>
                      <a:pt x="487" y="38"/>
                    </a:cubicBezTo>
                    <a:cubicBezTo>
                      <a:pt x="495" y="40"/>
                      <a:pt x="507" y="46"/>
                      <a:pt x="515" y="48"/>
                    </a:cubicBezTo>
                    <a:cubicBezTo>
                      <a:pt x="523" y="50"/>
                      <a:pt x="527" y="50"/>
                      <a:pt x="535" y="52"/>
                    </a:cubicBezTo>
                    <a:cubicBezTo>
                      <a:pt x="543" y="54"/>
                      <a:pt x="554" y="59"/>
                      <a:pt x="563" y="60"/>
                    </a:cubicBezTo>
                    <a:cubicBezTo>
                      <a:pt x="572" y="61"/>
                      <a:pt x="583" y="61"/>
                      <a:pt x="591" y="60"/>
                    </a:cubicBezTo>
                    <a:cubicBezTo>
                      <a:pt x="599" y="59"/>
                      <a:pt x="604" y="56"/>
                      <a:pt x="609" y="54"/>
                    </a:cubicBezTo>
                    <a:cubicBezTo>
                      <a:pt x="614" y="52"/>
                      <a:pt x="615" y="51"/>
                      <a:pt x="623" y="46"/>
                    </a:cubicBezTo>
                    <a:cubicBezTo>
                      <a:pt x="631" y="41"/>
                      <a:pt x="648" y="31"/>
                      <a:pt x="655" y="26"/>
                    </a:cubicBezTo>
                    <a:cubicBezTo>
                      <a:pt x="662" y="21"/>
                      <a:pt x="660" y="18"/>
                      <a:pt x="665" y="14"/>
                    </a:cubicBezTo>
                    <a:cubicBezTo>
                      <a:pt x="670" y="10"/>
                      <a:pt x="676" y="5"/>
                      <a:pt x="683"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0938" name="Group 69"/>
            <p:cNvGrpSpPr>
              <a:grpSpLocks/>
            </p:cNvGrpSpPr>
            <p:nvPr/>
          </p:nvGrpSpPr>
          <p:grpSpPr bwMode="auto">
            <a:xfrm>
              <a:off x="411" y="360"/>
              <a:ext cx="4491" cy="3666"/>
              <a:chOff x="411" y="360"/>
              <a:chExt cx="4491" cy="3666"/>
            </a:xfrm>
          </p:grpSpPr>
          <p:sp>
            <p:nvSpPr>
              <p:cNvPr id="381942" name="Freeform 70"/>
              <p:cNvSpPr>
                <a:spLocks/>
              </p:cNvSpPr>
              <p:nvPr/>
            </p:nvSpPr>
            <p:spPr bwMode="auto">
              <a:xfrm>
                <a:off x="1964" y="2475"/>
                <a:ext cx="297" cy="146"/>
              </a:xfrm>
              <a:custGeom>
                <a:avLst/>
                <a:gdLst>
                  <a:gd name="T0" fmla="*/ 297 w 297"/>
                  <a:gd name="T1" fmla="*/ 146 h 146"/>
                  <a:gd name="T2" fmla="*/ 277 w 297"/>
                  <a:gd name="T3" fmla="*/ 132 h 146"/>
                  <a:gd name="T4" fmla="*/ 265 w 297"/>
                  <a:gd name="T5" fmla="*/ 114 h 146"/>
                  <a:gd name="T6" fmla="*/ 253 w 297"/>
                  <a:gd name="T7" fmla="*/ 84 h 146"/>
                  <a:gd name="T8" fmla="*/ 231 w 297"/>
                  <a:gd name="T9" fmla="*/ 65 h 146"/>
                  <a:gd name="T10" fmla="*/ 210 w 297"/>
                  <a:gd name="T11" fmla="*/ 54 h 146"/>
                  <a:gd name="T12" fmla="*/ 199 w 297"/>
                  <a:gd name="T13" fmla="*/ 30 h 146"/>
                  <a:gd name="T14" fmla="*/ 163 w 297"/>
                  <a:gd name="T15" fmla="*/ 5 h 146"/>
                  <a:gd name="T16" fmla="*/ 136 w 297"/>
                  <a:gd name="T17" fmla="*/ 2 h 146"/>
                  <a:gd name="T18" fmla="*/ 102 w 297"/>
                  <a:gd name="T19" fmla="*/ 2 h 146"/>
                  <a:gd name="T20" fmla="*/ 84 w 297"/>
                  <a:gd name="T21" fmla="*/ 14 h 146"/>
                  <a:gd name="T22" fmla="*/ 79 w 297"/>
                  <a:gd name="T23" fmla="*/ 33 h 146"/>
                  <a:gd name="T24" fmla="*/ 66 w 297"/>
                  <a:gd name="T25" fmla="*/ 45 h 146"/>
                  <a:gd name="T26" fmla="*/ 37 w 297"/>
                  <a:gd name="T27" fmla="*/ 50 h 146"/>
                  <a:gd name="T28" fmla="*/ 15 w 297"/>
                  <a:gd name="T29" fmla="*/ 54 h 146"/>
                  <a:gd name="T30" fmla="*/ 0 w 297"/>
                  <a:gd name="T31" fmla="*/ 56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7"/>
                  <a:gd name="T49" fmla="*/ 0 h 146"/>
                  <a:gd name="T50" fmla="*/ 297 w 297"/>
                  <a:gd name="T51" fmla="*/ 146 h 1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7" h="146">
                    <a:moveTo>
                      <a:pt x="297" y="146"/>
                    </a:moveTo>
                    <a:cubicBezTo>
                      <a:pt x="289" y="141"/>
                      <a:pt x="282" y="137"/>
                      <a:pt x="277" y="132"/>
                    </a:cubicBezTo>
                    <a:cubicBezTo>
                      <a:pt x="272" y="127"/>
                      <a:pt x="269" y="122"/>
                      <a:pt x="265" y="114"/>
                    </a:cubicBezTo>
                    <a:cubicBezTo>
                      <a:pt x="261" y="106"/>
                      <a:pt x="259" y="92"/>
                      <a:pt x="253" y="84"/>
                    </a:cubicBezTo>
                    <a:cubicBezTo>
                      <a:pt x="247" y="76"/>
                      <a:pt x="238" y="70"/>
                      <a:pt x="231" y="65"/>
                    </a:cubicBezTo>
                    <a:cubicBezTo>
                      <a:pt x="224" y="60"/>
                      <a:pt x="215" y="60"/>
                      <a:pt x="210" y="54"/>
                    </a:cubicBezTo>
                    <a:cubicBezTo>
                      <a:pt x="205" y="48"/>
                      <a:pt x="207" y="38"/>
                      <a:pt x="199" y="30"/>
                    </a:cubicBezTo>
                    <a:cubicBezTo>
                      <a:pt x="191" y="22"/>
                      <a:pt x="173" y="10"/>
                      <a:pt x="163" y="5"/>
                    </a:cubicBezTo>
                    <a:cubicBezTo>
                      <a:pt x="153" y="0"/>
                      <a:pt x="146" y="2"/>
                      <a:pt x="136" y="2"/>
                    </a:cubicBezTo>
                    <a:cubicBezTo>
                      <a:pt x="126" y="2"/>
                      <a:pt x="111" y="0"/>
                      <a:pt x="102" y="2"/>
                    </a:cubicBezTo>
                    <a:cubicBezTo>
                      <a:pt x="93" y="4"/>
                      <a:pt x="88" y="9"/>
                      <a:pt x="84" y="14"/>
                    </a:cubicBezTo>
                    <a:cubicBezTo>
                      <a:pt x="80" y="19"/>
                      <a:pt x="82" y="28"/>
                      <a:pt x="79" y="33"/>
                    </a:cubicBezTo>
                    <a:cubicBezTo>
                      <a:pt x="76" y="38"/>
                      <a:pt x="73" y="42"/>
                      <a:pt x="66" y="45"/>
                    </a:cubicBezTo>
                    <a:cubicBezTo>
                      <a:pt x="59" y="48"/>
                      <a:pt x="46" y="49"/>
                      <a:pt x="37" y="50"/>
                    </a:cubicBezTo>
                    <a:cubicBezTo>
                      <a:pt x="28" y="51"/>
                      <a:pt x="21" y="53"/>
                      <a:pt x="15" y="54"/>
                    </a:cubicBezTo>
                    <a:cubicBezTo>
                      <a:pt x="9" y="55"/>
                      <a:pt x="4" y="55"/>
                      <a:pt x="0" y="56"/>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43" name="Freeform 71"/>
              <p:cNvSpPr>
                <a:spLocks/>
              </p:cNvSpPr>
              <p:nvPr/>
            </p:nvSpPr>
            <p:spPr bwMode="auto">
              <a:xfrm>
                <a:off x="1805" y="2529"/>
                <a:ext cx="159" cy="77"/>
              </a:xfrm>
              <a:custGeom>
                <a:avLst/>
                <a:gdLst>
                  <a:gd name="T0" fmla="*/ 159 w 159"/>
                  <a:gd name="T1" fmla="*/ 2 h 77"/>
                  <a:gd name="T2" fmla="*/ 141 w 159"/>
                  <a:gd name="T3" fmla="*/ 2 h 77"/>
                  <a:gd name="T4" fmla="*/ 124 w 159"/>
                  <a:gd name="T5" fmla="*/ 12 h 77"/>
                  <a:gd name="T6" fmla="*/ 123 w 159"/>
                  <a:gd name="T7" fmla="*/ 32 h 77"/>
                  <a:gd name="T8" fmla="*/ 117 w 159"/>
                  <a:gd name="T9" fmla="*/ 45 h 77"/>
                  <a:gd name="T10" fmla="*/ 106 w 159"/>
                  <a:gd name="T11" fmla="*/ 47 h 77"/>
                  <a:gd name="T12" fmla="*/ 84 w 159"/>
                  <a:gd name="T13" fmla="*/ 38 h 77"/>
                  <a:gd name="T14" fmla="*/ 67 w 159"/>
                  <a:gd name="T15" fmla="*/ 33 h 77"/>
                  <a:gd name="T16" fmla="*/ 42 w 159"/>
                  <a:gd name="T17" fmla="*/ 39 h 77"/>
                  <a:gd name="T18" fmla="*/ 25 w 159"/>
                  <a:gd name="T19" fmla="*/ 53 h 77"/>
                  <a:gd name="T20" fmla="*/ 9 w 159"/>
                  <a:gd name="T21" fmla="*/ 66 h 77"/>
                  <a:gd name="T22" fmla="*/ 0 w 159"/>
                  <a:gd name="T23" fmla="*/ 77 h 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77"/>
                  <a:gd name="T38" fmla="*/ 159 w 159"/>
                  <a:gd name="T39" fmla="*/ 77 h 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77">
                    <a:moveTo>
                      <a:pt x="159" y="2"/>
                    </a:moveTo>
                    <a:cubicBezTo>
                      <a:pt x="153" y="1"/>
                      <a:pt x="147" y="0"/>
                      <a:pt x="141" y="2"/>
                    </a:cubicBezTo>
                    <a:cubicBezTo>
                      <a:pt x="135" y="4"/>
                      <a:pt x="127" y="7"/>
                      <a:pt x="124" y="12"/>
                    </a:cubicBezTo>
                    <a:cubicBezTo>
                      <a:pt x="121" y="17"/>
                      <a:pt x="124" y="27"/>
                      <a:pt x="123" y="32"/>
                    </a:cubicBezTo>
                    <a:cubicBezTo>
                      <a:pt x="122" y="37"/>
                      <a:pt x="120" y="43"/>
                      <a:pt x="117" y="45"/>
                    </a:cubicBezTo>
                    <a:cubicBezTo>
                      <a:pt x="114" y="47"/>
                      <a:pt x="111" y="48"/>
                      <a:pt x="106" y="47"/>
                    </a:cubicBezTo>
                    <a:cubicBezTo>
                      <a:pt x="101" y="46"/>
                      <a:pt x="90" y="40"/>
                      <a:pt x="84" y="38"/>
                    </a:cubicBezTo>
                    <a:cubicBezTo>
                      <a:pt x="78" y="36"/>
                      <a:pt x="74" y="33"/>
                      <a:pt x="67" y="33"/>
                    </a:cubicBezTo>
                    <a:cubicBezTo>
                      <a:pt x="60" y="33"/>
                      <a:pt x="49" y="36"/>
                      <a:pt x="42" y="39"/>
                    </a:cubicBezTo>
                    <a:cubicBezTo>
                      <a:pt x="35" y="42"/>
                      <a:pt x="30" y="49"/>
                      <a:pt x="25" y="53"/>
                    </a:cubicBezTo>
                    <a:cubicBezTo>
                      <a:pt x="20" y="57"/>
                      <a:pt x="13" y="62"/>
                      <a:pt x="9" y="66"/>
                    </a:cubicBezTo>
                    <a:cubicBezTo>
                      <a:pt x="5" y="70"/>
                      <a:pt x="2" y="73"/>
                      <a:pt x="0" y="77"/>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44" name="Freeform 72"/>
              <p:cNvSpPr>
                <a:spLocks/>
              </p:cNvSpPr>
              <p:nvPr/>
            </p:nvSpPr>
            <p:spPr bwMode="auto">
              <a:xfrm>
                <a:off x="1574" y="2285"/>
                <a:ext cx="390" cy="244"/>
              </a:xfrm>
              <a:custGeom>
                <a:avLst/>
                <a:gdLst>
                  <a:gd name="T0" fmla="*/ 390 w 390"/>
                  <a:gd name="T1" fmla="*/ 244 h 244"/>
                  <a:gd name="T2" fmla="*/ 385 w 390"/>
                  <a:gd name="T3" fmla="*/ 229 h 244"/>
                  <a:gd name="T4" fmla="*/ 366 w 390"/>
                  <a:gd name="T5" fmla="*/ 202 h 244"/>
                  <a:gd name="T6" fmla="*/ 333 w 390"/>
                  <a:gd name="T7" fmla="*/ 201 h 244"/>
                  <a:gd name="T8" fmla="*/ 315 w 390"/>
                  <a:gd name="T9" fmla="*/ 213 h 244"/>
                  <a:gd name="T10" fmla="*/ 300 w 390"/>
                  <a:gd name="T11" fmla="*/ 234 h 244"/>
                  <a:gd name="T12" fmla="*/ 268 w 390"/>
                  <a:gd name="T13" fmla="*/ 241 h 244"/>
                  <a:gd name="T14" fmla="*/ 238 w 390"/>
                  <a:gd name="T15" fmla="*/ 234 h 244"/>
                  <a:gd name="T16" fmla="*/ 211 w 390"/>
                  <a:gd name="T17" fmla="*/ 219 h 244"/>
                  <a:gd name="T18" fmla="*/ 177 w 390"/>
                  <a:gd name="T19" fmla="*/ 211 h 244"/>
                  <a:gd name="T20" fmla="*/ 142 w 390"/>
                  <a:gd name="T21" fmla="*/ 216 h 244"/>
                  <a:gd name="T22" fmla="*/ 105 w 390"/>
                  <a:gd name="T23" fmla="*/ 220 h 244"/>
                  <a:gd name="T24" fmla="*/ 57 w 390"/>
                  <a:gd name="T25" fmla="*/ 208 h 244"/>
                  <a:gd name="T26" fmla="*/ 28 w 390"/>
                  <a:gd name="T27" fmla="*/ 175 h 244"/>
                  <a:gd name="T28" fmla="*/ 10 w 390"/>
                  <a:gd name="T29" fmla="*/ 126 h 244"/>
                  <a:gd name="T30" fmla="*/ 4 w 390"/>
                  <a:gd name="T31" fmla="*/ 84 h 244"/>
                  <a:gd name="T32" fmla="*/ 1 w 390"/>
                  <a:gd name="T33" fmla="*/ 24 h 244"/>
                  <a:gd name="T34" fmla="*/ 10 w 390"/>
                  <a:gd name="T35" fmla="*/ 0 h 2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0"/>
                  <a:gd name="T55" fmla="*/ 0 h 244"/>
                  <a:gd name="T56" fmla="*/ 390 w 390"/>
                  <a:gd name="T57" fmla="*/ 244 h 2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0" h="244">
                    <a:moveTo>
                      <a:pt x="390" y="244"/>
                    </a:moveTo>
                    <a:cubicBezTo>
                      <a:pt x="389" y="240"/>
                      <a:pt x="389" y="236"/>
                      <a:pt x="385" y="229"/>
                    </a:cubicBezTo>
                    <a:cubicBezTo>
                      <a:pt x="381" y="222"/>
                      <a:pt x="375" y="207"/>
                      <a:pt x="366" y="202"/>
                    </a:cubicBezTo>
                    <a:cubicBezTo>
                      <a:pt x="357" y="197"/>
                      <a:pt x="341" y="199"/>
                      <a:pt x="333" y="201"/>
                    </a:cubicBezTo>
                    <a:cubicBezTo>
                      <a:pt x="325" y="203"/>
                      <a:pt x="320" y="208"/>
                      <a:pt x="315" y="213"/>
                    </a:cubicBezTo>
                    <a:cubicBezTo>
                      <a:pt x="310" y="218"/>
                      <a:pt x="308" y="229"/>
                      <a:pt x="300" y="234"/>
                    </a:cubicBezTo>
                    <a:cubicBezTo>
                      <a:pt x="292" y="239"/>
                      <a:pt x="278" y="241"/>
                      <a:pt x="268" y="241"/>
                    </a:cubicBezTo>
                    <a:cubicBezTo>
                      <a:pt x="258" y="241"/>
                      <a:pt x="247" y="238"/>
                      <a:pt x="238" y="234"/>
                    </a:cubicBezTo>
                    <a:cubicBezTo>
                      <a:pt x="229" y="230"/>
                      <a:pt x="221" y="223"/>
                      <a:pt x="211" y="219"/>
                    </a:cubicBezTo>
                    <a:cubicBezTo>
                      <a:pt x="201" y="215"/>
                      <a:pt x="188" y="211"/>
                      <a:pt x="177" y="211"/>
                    </a:cubicBezTo>
                    <a:cubicBezTo>
                      <a:pt x="166" y="211"/>
                      <a:pt x="154" y="215"/>
                      <a:pt x="142" y="216"/>
                    </a:cubicBezTo>
                    <a:cubicBezTo>
                      <a:pt x="130" y="217"/>
                      <a:pt x="119" y="221"/>
                      <a:pt x="105" y="220"/>
                    </a:cubicBezTo>
                    <a:cubicBezTo>
                      <a:pt x="91" y="219"/>
                      <a:pt x="70" y="215"/>
                      <a:pt x="57" y="208"/>
                    </a:cubicBezTo>
                    <a:cubicBezTo>
                      <a:pt x="44" y="201"/>
                      <a:pt x="36" y="189"/>
                      <a:pt x="28" y="175"/>
                    </a:cubicBezTo>
                    <a:cubicBezTo>
                      <a:pt x="20" y="161"/>
                      <a:pt x="14" y="141"/>
                      <a:pt x="10" y="126"/>
                    </a:cubicBezTo>
                    <a:cubicBezTo>
                      <a:pt x="6" y="111"/>
                      <a:pt x="6" y="101"/>
                      <a:pt x="4" y="84"/>
                    </a:cubicBezTo>
                    <a:cubicBezTo>
                      <a:pt x="2" y="67"/>
                      <a:pt x="0" y="38"/>
                      <a:pt x="1" y="24"/>
                    </a:cubicBezTo>
                    <a:cubicBezTo>
                      <a:pt x="2" y="10"/>
                      <a:pt x="6" y="5"/>
                      <a:pt x="1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45" name="Freeform 73"/>
              <p:cNvSpPr>
                <a:spLocks/>
              </p:cNvSpPr>
              <p:nvPr/>
            </p:nvSpPr>
            <p:spPr bwMode="auto">
              <a:xfrm>
                <a:off x="1583" y="2247"/>
                <a:ext cx="316" cy="77"/>
              </a:xfrm>
              <a:custGeom>
                <a:avLst/>
                <a:gdLst>
                  <a:gd name="T0" fmla="*/ 0 w 316"/>
                  <a:gd name="T1" fmla="*/ 38 h 77"/>
                  <a:gd name="T2" fmla="*/ 21 w 316"/>
                  <a:gd name="T3" fmla="*/ 35 h 77"/>
                  <a:gd name="T4" fmla="*/ 33 w 316"/>
                  <a:gd name="T5" fmla="*/ 42 h 77"/>
                  <a:gd name="T6" fmla="*/ 49 w 316"/>
                  <a:gd name="T7" fmla="*/ 44 h 77"/>
                  <a:gd name="T8" fmla="*/ 70 w 316"/>
                  <a:gd name="T9" fmla="*/ 32 h 77"/>
                  <a:gd name="T10" fmla="*/ 96 w 316"/>
                  <a:gd name="T11" fmla="*/ 27 h 77"/>
                  <a:gd name="T12" fmla="*/ 117 w 316"/>
                  <a:gd name="T13" fmla="*/ 41 h 77"/>
                  <a:gd name="T14" fmla="*/ 139 w 316"/>
                  <a:gd name="T15" fmla="*/ 54 h 77"/>
                  <a:gd name="T16" fmla="*/ 169 w 316"/>
                  <a:gd name="T17" fmla="*/ 63 h 77"/>
                  <a:gd name="T18" fmla="*/ 196 w 316"/>
                  <a:gd name="T19" fmla="*/ 59 h 77"/>
                  <a:gd name="T20" fmla="*/ 211 w 316"/>
                  <a:gd name="T21" fmla="*/ 53 h 77"/>
                  <a:gd name="T22" fmla="*/ 231 w 316"/>
                  <a:gd name="T23" fmla="*/ 57 h 77"/>
                  <a:gd name="T24" fmla="*/ 244 w 316"/>
                  <a:gd name="T25" fmla="*/ 71 h 77"/>
                  <a:gd name="T26" fmla="*/ 280 w 316"/>
                  <a:gd name="T27" fmla="*/ 74 h 77"/>
                  <a:gd name="T28" fmla="*/ 304 w 316"/>
                  <a:gd name="T29" fmla="*/ 56 h 77"/>
                  <a:gd name="T30" fmla="*/ 315 w 316"/>
                  <a:gd name="T31" fmla="*/ 30 h 77"/>
                  <a:gd name="T32" fmla="*/ 310 w 316"/>
                  <a:gd name="T33" fmla="*/ 0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6"/>
                  <a:gd name="T52" fmla="*/ 0 h 77"/>
                  <a:gd name="T53" fmla="*/ 316 w 316"/>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6" h="77">
                    <a:moveTo>
                      <a:pt x="0" y="38"/>
                    </a:moveTo>
                    <a:cubicBezTo>
                      <a:pt x="8" y="36"/>
                      <a:pt x="16" y="34"/>
                      <a:pt x="21" y="35"/>
                    </a:cubicBezTo>
                    <a:cubicBezTo>
                      <a:pt x="26" y="36"/>
                      <a:pt x="28" y="41"/>
                      <a:pt x="33" y="42"/>
                    </a:cubicBezTo>
                    <a:cubicBezTo>
                      <a:pt x="38" y="43"/>
                      <a:pt x="43" y="46"/>
                      <a:pt x="49" y="44"/>
                    </a:cubicBezTo>
                    <a:cubicBezTo>
                      <a:pt x="55" y="42"/>
                      <a:pt x="62" y="35"/>
                      <a:pt x="70" y="32"/>
                    </a:cubicBezTo>
                    <a:cubicBezTo>
                      <a:pt x="78" y="29"/>
                      <a:pt x="88" y="25"/>
                      <a:pt x="96" y="27"/>
                    </a:cubicBezTo>
                    <a:cubicBezTo>
                      <a:pt x="104" y="29"/>
                      <a:pt x="110" y="37"/>
                      <a:pt x="117" y="41"/>
                    </a:cubicBezTo>
                    <a:cubicBezTo>
                      <a:pt x="124" y="45"/>
                      <a:pt x="130" y="50"/>
                      <a:pt x="139" y="54"/>
                    </a:cubicBezTo>
                    <a:cubicBezTo>
                      <a:pt x="148" y="58"/>
                      <a:pt x="160" y="62"/>
                      <a:pt x="169" y="63"/>
                    </a:cubicBezTo>
                    <a:cubicBezTo>
                      <a:pt x="178" y="64"/>
                      <a:pt x="189" y="61"/>
                      <a:pt x="196" y="59"/>
                    </a:cubicBezTo>
                    <a:cubicBezTo>
                      <a:pt x="203" y="57"/>
                      <a:pt x="205" y="53"/>
                      <a:pt x="211" y="53"/>
                    </a:cubicBezTo>
                    <a:cubicBezTo>
                      <a:pt x="217" y="53"/>
                      <a:pt x="226" y="54"/>
                      <a:pt x="231" y="57"/>
                    </a:cubicBezTo>
                    <a:cubicBezTo>
                      <a:pt x="236" y="60"/>
                      <a:pt x="236" y="68"/>
                      <a:pt x="244" y="71"/>
                    </a:cubicBezTo>
                    <a:cubicBezTo>
                      <a:pt x="252" y="74"/>
                      <a:pt x="270" y="77"/>
                      <a:pt x="280" y="74"/>
                    </a:cubicBezTo>
                    <a:cubicBezTo>
                      <a:pt x="290" y="71"/>
                      <a:pt x="298" y="63"/>
                      <a:pt x="304" y="56"/>
                    </a:cubicBezTo>
                    <a:cubicBezTo>
                      <a:pt x="310" y="49"/>
                      <a:pt x="314" y="39"/>
                      <a:pt x="315" y="30"/>
                    </a:cubicBezTo>
                    <a:cubicBezTo>
                      <a:pt x="316" y="21"/>
                      <a:pt x="313" y="10"/>
                      <a:pt x="31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46" name="Freeform 74"/>
              <p:cNvSpPr>
                <a:spLocks/>
              </p:cNvSpPr>
              <p:nvPr/>
            </p:nvSpPr>
            <p:spPr bwMode="auto">
              <a:xfrm>
                <a:off x="1070" y="1950"/>
                <a:ext cx="117" cy="137"/>
              </a:xfrm>
              <a:custGeom>
                <a:avLst/>
                <a:gdLst>
                  <a:gd name="T0" fmla="*/ 117 w 117"/>
                  <a:gd name="T1" fmla="*/ 137 h 137"/>
                  <a:gd name="T2" fmla="*/ 93 w 117"/>
                  <a:gd name="T3" fmla="*/ 134 h 137"/>
                  <a:gd name="T4" fmla="*/ 70 w 117"/>
                  <a:gd name="T5" fmla="*/ 134 h 137"/>
                  <a:gd name="T6" fmla="*/ 45 w 117"/>
                  <a:gd name="T7" fmla="*/ 126 h 137"/>
                  <a:gd name="T8" fmla="*/ 33 w 117"/>
                  <a:gd name="T9" fmla="*/ 108 h 137"/>
                  <a:gd name="T10" fmla="*/ 30 w 117"/>
                  <a:gd name="T11" fmla="*/ 84 h 137"/>
                  <a:gd name="T12" fmla="*/ 25 w 117"/>
                  <a:gd name="T13" fmla="*/ 56 h 137"/>
                  <a:gd name="T14" fmla="*/ 10 w 117"/>
                  <a:gd name="T15" fmla="*/ 38 h 137"/>
                  <a:gd name="T16" fmla="*/ 1 w 117"/>
                  <a:gd name="T17" fmla="*/ 21 h 137"/>
                  <a:gd name="T18" fmla="*/ 1 w 117"/>
                  <a:gd name="T19" fmla="*/ 0 h 1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37"/>
                  <a:gd name="T32" fmla="*/ 117 w 117"/>
                  <a:gd name="T33" fmla="*/ 137 h 1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37">
                    <a:moveTo>
                      <a:pt x="117" y="137"/>
                    </a:moveTo>
                    <a:cubicBezTo>
                      <a:pt x="109" y="135"/>
                      <a:pt x="101" y="134"/>
                      <a:pt x="93" y="134"/>
                    </a:cubicBezTo>
                    <a:cubicBezTo>
                      <a:pt x="85" y="134"/>
                      <a:pt x="78" y="135"/>
                      <a:pt x="70" y="134"/>
                    </a:cubicBezTo>
                    <a:cubicBezTo>
                      <a:pt x="62" y="133"/>
                      <a:pt x="51" y="130"/>
                      <a:pt x="45" y="126"/>
                    </a:cubicBezTo>
                    <a:cubicBezTo>
                      <a:pt x="39" y="122"/>
                      <a:pt x="36" y="115"/>
                      <a:pt x="33" y="108"/>
                    </a:cubicBezTo>
                    <a:cubicBezTo>
                      <a:pt x="30" y="101"/>
                      <a:pt x="31" y="93"/>
                      <a:pt x="30" y="84"/>
                    </a:cubicBezTo>
                    <a:cubicBezTo>
                      <a:pt x="29" y="75"/>
                      <a:pt x="28" y="64"/>
                      <a:pt x="25" y="56"/>
                    </a:cubicBezTo>
                    <a:cubicBezTo>
                      <a:pt x="22" y="48"/>
                      <a:pt x="14" y="44"/>
                      <a:pt x="10" y="38"/>
                    </a:cubicBezTo>
                    <a:cubicBezTo>
                      <a:pt x="6" y="32"/>
                      <a:pt x="2" y="27"/>
                      <a:pt x="1" y="21"/>
                    </a:cubicBezTo>
                    <a:cubicBezTo>
                      <a:pt x="0" y="15"/>
                      <a:pt x="0" y="7"/>
                      <a:pt x="1"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47" name="Freeform 75"/>
              <p:cNvSpPr>
                <a:spLocks/>
              </p:cNvSpPr>
              <p:nvPr/>
            </p:nvSpPr>
            <p:spPr bwMode="auto">
              <a:xfrm>
                <a:off x="931" y="2004"/>
                <a:ext cx="116" cy="330"/>
              </a:xfrm>
              <a:custGeom>
                <a:avLst/>
                <a:gdLst>
                  <a:gd name="T0" fmla="*/ 37 w 116"/>
                  <a:gd name="T1" fmla="*/ 0 h 330"/>
                  <a:gd name="T2" fmla="*/ 32 w 116"/>
                  <a:gd name="T3" fmla="*/ 14 h 330"/>
                  <a:gd name="T4" fmla="*/ 32 w 116"/>
                  <a:gd name="T5" fmla="*/ 42 h 330"/>
                  <a:gd name="T6" fmla="*/ 43 w 116"/>
                  <a:gd name="T7" fmla="*/ 56 h 330"/>
                  <a:gd name="T8" fmla="*/ 43 w 116"/>
                  <a:gd name="T9" fmla="*/ 84 h 330"/>
                  <a:gd name="T10" fmla="*/ 20 w 116"/>
                  <a:gd name="T11" fmla="*/ 119 h 330"/>
                  <a:gd name="T12" fmla="*/ 4 w 116"/>
                  <a:gd name="T13" fmla="*/ 152 h 330"/>
                  <a:gd name="T14" fmla="*/ 2 w 116"/>
                  <a:gd name="T15" fmla="*/ 179 h 330"/>
                  <a:gd name="T16" fmla="*/ 16 w 116"/>
                  <a:gd name="T17" fmla="*/ 206 h 330"/>
                  <a:gd name="T18" fmla="*/ 46 w 116"/>
                  <a:gd name="T19" fmla="*/ 219 h 330"/>
                  <a:gd name="T20" fmla="*/ 65 w 116"/>
                  <a:gd name="T21" fmla="*/ 233 h 330"/>
                  <a:gd name="T22" fmla="*/ 80 w 116"/>
                  <a:gd name="T23" fmla="*/ 266 h 330"/>
                  <a:gd name="T24" fmla="*/ 88 w 116"/>
                  <a:gd name="T25" fmla="*/ 279 h 330"/>
                  <a:gd name="T26" fmla="*/ 104 w 116"/>
                  <a:gd name="T27" fmla="*/ 293 h 330"/>
                  <a:gd name="T28" fmla="*/ 112 w 116"/>
                  <a:gd name="T29" fmla="*/ 300 h 330"/>
                  <a:gd name="T30" fmla="*/ 116 w 116"/>
                  <a:gd name="T31" fmla="*/ 314 h 330"/>
                  <a:gd name="T32" fmla="*/ 110 w 116"/>
                  <a:gd name="T33" fmla="*/ 323 h 330"/>
                  <a:gd name="T34" fmla="*/ 97 w 116"/>
                  <a:gd name="T35" fmla="*/ 330 h 3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6"/>
                  <a:gd name="T55" fmla="*/ 0 h 330"/>
                  <a:gd name="T56" fmla="*/ 116 w 116"/>
                  <a:gd name="T57" fmla="*/ 330 h 3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6" h="330">
                    <a:moveTo>
                      <a:pt x="37" y="0"/>
                    </a:moveTo>
                    <a:cubicBezTo>
                      <a:pt x="35" y="3"/>
                      <a:pt x="33" y="7"/>
                      <a:pt x="32" y="14"/>
                    </a:cubicBezTo>
                    <a:cubicBezTo>
                      <a:pt x="31" y="21"/>
                      <a:pt x="30" y="35"/>
                      <a:pt x="32" y="42"/>
                    </a:cubicBezTo>
                    <a:cubicBezTo>
                      <a:pt x="34" y="49"/>
                      <a:pt x="41" y="49"/>
                      <a:pt x="43" y="56"/>
                    </a:cubicBezTo>
                    <a:cubicBezTo>
                      <a:pt x="45" y="63"/>
                      <a:pt x="47" y="74"/>
                      <a:pt x="43" y="84"/>
                    </a:cubicBezTo>
                    <a:cubicBezTo>
                      <a:pt x="39" y="94"/>
                      <a:pt x="26" y="108"/>
                      <a:pt x="20" y="119"/>
                    </a:cubicBezTo>
                    <a:cubicBezTo>
                      <a:pt x="14" y="130"/>
                      <a:pt x="7" y="142"/>
                      <a:pt x="4" y="152"/>
                    </a:cubicBezTo>
                    <a:cubicBezTo>
                      <a:pt x="1" y="162"/>
                      <a:pt x="0" y="170"/>
                      <a:pt x="2" y="179"/>
                    </a:cubicBezTo>
                    <a:cubicBezTo>
                      <a:pt x="4" y="188"/>
                      <a:pt x="9" y="199"/>
                      <a:pt x="16" y="206"/>
                    </a:cubicBezTo>
                    <a:cubicBezTo>
                      <a:pt x="23" y="213"/>
                      <a:pt x="38" y="215"/>
                      <a:pt x="46" y="219"/>
                    </a:cubicBezTo>
                    <a:cubicBezTo>
                      <a:pt x="54" y="223"/>
                      <a:pt x="59" y="225"/>
                      <a:pt x="65" y="233"/>
                    </a:cubicBezTo>
                    <a:cubicBezTo>
                      <a:pt x="71" y="241"/>
                      <a:pt x="76" y="258"/>
                      <a:pt x="80" y="266"/>
                    </a:cubicBezTo>
                    <a:cubicBezTo>
                      <a:pt x="84" y="274"/>
                      <a:pt x="84" y="274"/>
                      <a:pt x="88" y="279"/>
                    </a:cubicBezTo>
                    <a:cubicBezTo>
                      <a:pt x="92" y="284"/>
                      <a:pt x="100" y="290"/>
                      <a:pt x="104" y="293"/>
                    </a:cubicBezTo>
                    <a:cubicBezTo>
                      <a:pt x="108" y="296"/>
                      <a:pt x="110" y="297"/>
                      <a:pt x="112" y="300"/>
                    </a:cubicBezTo>
                    <a:cubicBezTo>
                      <a:pt x="114" y="303"/>
                      <a:pt x="116" y="310"/>
                      <a:pt x="116" y="314"/>
                    </a:cubicBezTo>
                    <a:cubicBezTo>
                      <a:pt x="116" y="318"/>
                      <a:pt x="113" y="320"/>
                      <a:pt x="110" y="323"/>
                    </a:cubicBezTo>
                    <a:cubicBezTo>
                      <a:pt x="107" y="326"/>
                      <a:pt x="102" y="328"/>
                      <a:pt x="97" y="33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48" name="Freeform 76"/>
              <p:cNvSpPr>
                <a:spLocks/>
              </p:cNvSpPr>
              <p:nvPr/>
            </p:nvSpPr>
            <p:spPr bwMode="auto">
              <a:xfrm>
                <a:off x="633" y="2006"/>
                <a:ext cx="326" cy="83"/>
              </a:xfrm>
              <a:custGeom>
                <a:avLst/>
                <a:gdLst>
                  <a:gd name="T0" fmla="*/ 0 w 326"/>
                  <a:gd name="T1" fmla="*/ 61 h 83"/>
                  <a:gd name="T2" fmla="*/ 21 w 326"/>
                  <a:gd name="T3" fmla="*/ 78 h 83"/>
                  <a:gd name="T4" fmla="*/ 56 w 326"/>
                  <a:gd name="T5" fmla="*/ 81 h 83"/>
                  <a:gd name="T6" fmla="*/ 87 w 326"/>
                  <a:gd name="T7" fmla="*/ 63 h 83"/>
                  <a:gd name="T8" fmla="*/ 116 w 326"/>
                  <a:gd name="T9" fmla="*/ 55 h 83"/>
                  <a:gd name="T10" fmla="*/ 138 w 326"/>
                  <a:gd name="T11" fmla="*/ 60 h 83"/>
                  <a:gd name="T12" fmla="*/ 159 w 326"/>
                  <a:gd name="T13" fmla="*/ 75 h 83"/>
                  <a:gd name="T14" fmla="*/ 177 w 326"/>
                  <a:gd name="T15" fmla="*/ 75 h 83"/>
                  <a:gd name="T16" fmla="*/ 207 w 326"/>
                  <a:gd name="T17" fmla="*/ 57 h 83"/>
                  <a:gd name="T18" fmla="*/ 224 w 326"/>
                  <a:gd name="T19" fmla="*/ 51 h 83"/>
                  <a:gd name="T20" fmla="*/ 248 w 326"/>
                  <a:gd name="T21" fmla="*/ 54 h 83"/>
                  <a:gd name="T22" fmla="*/ 263 w 326"/>
                  <a:gd name="T23" fmla="*/ 60 h 83"/>
                  <a:gd name="T24" fmla="*/ 300 w 326"/>
                  <a:gd name="T25" fmla="*/ 48 h 83"/>
                  <a:gd name="T26" fmla="*/ 311 w 326"/>
                  <a:gd name="T27" fmla="*/ 22 h 83"/>
                  <a:gd name="T28" fmla="*/ 317 w 326"/>
                  <a:gd name="T29" fmla="*/ 9 h 83"/>
                  <a:gd name="T30" fmla="*/ 326 w 326"/>
                  <a:gd name="T31" fmla="*/ 0 h 8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6"/>
                  <a:gd name="T49" fmla="*/ 0 h 83"/>
                  <a:gd name="T50" fmla="*/ 326 w 326"/>
                  <a:gd name="T51" fmla="*/ 83 h 8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6" h="83">
                    <a:moveTo>
                      <a:pt x="0" y="61"/>
                    </a:moveTo>
                    <a:cubicBezTo>
                      <a:pt x="6" y="68"/>
                      <a:pt x="12" y="75"/>
                      <a:pt x="21" y="78"/>
                    </a:cubicBezTo>
                    <a:cubicBezTo>
                      <a:pt x="30" y="81"/>
                      <a:pt x="45" y="83"/>
                      <a:pt x="56" y="81"/>
                    </a:cubicBezTo>
                    <a:cubicBezTo>
                      <a:pt x="67" y="79"/>
                      <a:pt x="77" y="67"/>
                      <a:pt x="87" y="63"/>
                    </a:cubicBezTo>
                    <a:cubicBezTo>
                      <a:pt x="97" y="59"/>
                      <a:pt x="108" y="55"/>
                      <a:pt x="116" y="55"/>
                    </a:cubicBezTo>
                    <a:cubicBezTo>
                      <a:pt x="124" y="55"/>
                      <a:pt x="131" y="57"/>
                      <a:pt x="138" y="60"/>
                    </a:cubicBezTo>
                    <a:cubicBezTo>
                      <a:pt x="145" y="63"/>
                      <a:pt x="153" y="73"/>
                      <a:pt x="159" y="75"/>
                    </a:cubicBezTo>
                    <a:cubicBezTo>
                      <a:pt x="165" y="77"/>
                      <a:pt x="169" y="78"/>
                      <a:pt x="177" y="75"/>
                    </a:cubicBezTo>
                    <a:cubicBezTo>
                      <a:pt x="185" y="72"/>
                      <a:pt x="199" y="61"/>
                      <a:pt x="207" y="57"/>
                    </a:cubicBezTo>
                    <a:cubicBezTo>
                      <a:pt x="215" y="53"/>
                      <a:pt x="217" y="51"/>
                      <a:pt x="224" y="51"/>
                    </a:cubicBezTo>
                    <a:cubicBezTo>
                      <a:pt x="231" y="51"/>
                      <a:pt x="242" y="53"/>
                      <a:pt x="248" y="54"/>
                    </a:cubicBezTo>
                    <a:cubicBezTo>
                      <a:pt x="254" y="55"/>
                      <a:pt x="254" y="61"/>
                      <a:pt x="263" y="60"/>
                    </a:cubicBezTo>
                    <a:cubicBezTo>
                      <a:pt x="272" y="59"/>
                      <a:pt x="292" y="54"/>
                      <a:pt x="300" y="48"/>
                    </a:cubicBezTo>
                    <a:cubicBezTo>
                      <a:pt x="308" y="42"/>
                      <a:pt x="308" y="28"/>
                      <a:pt x="311" y="22"/>
                    </a:cubicBezTo>
                    <a:cubicBezTo>
                      <a:pt x="314" y="16"/>
                      <a:pt x="315" y="13"/>
                      <a:pt x="317" y="9"/>
                    </a:cubicBezTo>
                    <a:cubicBezTo>
                      <a:pt x="319" y="5"/>
                      <a:pt x="323" y="2"/>
                      <a:pt x="32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49" name="Freeform 77"/>
              <p:cNvSpPr>
                <a:spLocks/>
              </p:cNvSpPr>
              <p:nvPr/>
            </p:nvSpPr>
            <p:spPr bwMode="auto">
              <a:xfrm>
                <a:off x="968" y="1880"/>
                <a:ext cx="171" cy="123"/>
              </a:xfrm>
              <a:custGeom>
                <a:avLst/>
                <a:gdLst>
                  <a:gd name="T0" fmla="*/ 0 w 171"/>
                  <a:gd name="T1" fmla="*/ 123 h 123"/>
                  <a:gd name="T2" fmla="*/ 18 w 171"/>
                  <a:gd name="T3" fmla="*/ 111 h 123"/>
                  <a:gd name="T4" fmla="*/ 42 w 171"/>
                  <a:gd name="T5" fmla="*/ 109 h 123"/>
                  <a:gd name="T6" fmla="*/ 58 w 171"/>
                  <a:gd name="T7" fmla="*/ 97 h 123"/>
                  <a:gd name="T8" fmla="*/ 70 w 171"/>
                  <a:gd name="T9" fmla="*/ 87 h 123"/>
                  <a:gd name="T10" fmla="*/ 88 w 171"/>
                  <a:gd name="T11" fmla="*/ 79 h 123"/>
                  <a:gd name="T12" fmla="*/ 103 w 171"/>
                  <a:gd name="T13" fmla="*/ 70 h 123"/>
                  <a:gd name="T14" fmla="*/ 121 w 171"/>
                  <a:gd name="T15" fmla="*/ 57 h 123"/>
                  <a:gd name="T16" fmla="*/ 130 w 171"/>
                  <a:gd name="T17" fmla="*/ 39 h 123"/>
                  <a:gd name="T18" fmla="*/ 145 w 171"/>
                  <a:gd name="T19" fmla="*/ 27 h 123"/>
                  <a:gd name="T20" fmla="*/ 159 w 171"/>
                  <a:gd name="T21" fmla="*/ 10 h 123"/>
                  <a:gd name="T22" fmla="*/ 171 w 171"/>
                  <a:gd name="T23" fmla="*/ 0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1"/>
                  <a:gd name="T37" fmla="*/ 0 h 123"/>
                  <a:gd name="T38" fmla="*/ 171 w 171"/>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1" h="123">
                    <a:moveTo>
                      <a:pt x="0" y="123"/>
                    </a:moveTo>
                    <a:cubicBezTo>
                      <a:pt x="5" y="118"/>
                      <a:pt x="11" y="113"/>
                      <a:pt x="18" y="111"/>
                    </a:cubicBezTo>
                    <a:cubicBezTo>
                      <a:pt x="25" y="109"/>
                      <a:pt x="35" y="111"/>
                      <a:pt x="42" y="109"/>
                    </a:cubicBezTo>
                    <a:cubicBezTo>
                      <a:pt x="49" y="107"/>
                      <a:pt x="53" y="101"/>
                      <a:pt x="58" y="97"/>
                    </a:cubicBezTo>
                    <a:cubicBezTo>
                      <a:pt x="63" y="93"/>
                      <a:pt x="65" y="90"/>
                      <a:pt x="70" y="87"/>
                    </a:cubicBezTo>
                    <a:cubicBezTo>
                      <a:pt x="75" y="84"/>
                      <a:pt x="83" y="82"/>
                      <a:pt x="88" y="79"/>
                    </a:cubicBezTo>
                    <a:cubicBezTo>
                      <a:pt x="93" y="76"/>
                      <a:pt x="98" y="74"/>
                      <a:pt x="103" y="70"/>
                    </a:cubicBezTo>
                    <a:cubicBezTo>
                      <a:pt x="108" y="66"/>
                      <a:pt x="117" y="62"/>
                      <a:pt x="121" y="57"/>
                    </a:cubicBezTo>
                    <a:cubicBezTo>
                      <a:pt x="125" y="52"/>
                      <a:pt x="126" y="44"/>
                      <a:pt x="130" y="39"/>
                    </a:cubicBezTo>
                    <a:cubicBezTo>
                      <a:pt x="134" y="34"/>
                      <a:pt x="140" y="32"/>
                      <a:pt x="145" y="27"/>
                    </a:cubicBezTo>
                    <a:cubicBezTo>
                      <a:pt x="150" y="22"/>
                      <a:pt x="155" y="14"/>
                      <a:pt x="159" y="10"/>
                    </a:cubicBezTo>
                    <a:cubicBezTo>
                      <a:pt x="163" y="6"/>
                      <a:pt x="167" y="3"/>
                      <a:pt x="171"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50" name="Freeform 78"/>
              <p:cNvSpPr>
                <a:spLocks/>
              </p:cNvSpPr>
              <p:nvPr/>
            </p:nvSpPr>
            <p:spPr bwMode="auto">
              <a:xfrm>
                <a:off x="411" y="2069"/>
                <a:ext cx="222" cy="31"/>
              </a:xfrm>
              <a:custGeom>
                <a:avLst/>
                <a:gdLst>
                  <a:gd name="T0" fmla="*/ 222 w 222"/>
                  <a:gd name="T1" fmla="*/ 0 h 31"/>
                  <a:gd name="T2" fmla="*/ 201 w 222"/>
                  <a:gd name="T3" fmla="*/ 15 h 31"/>
                  <a:gd name="T4" fmla="*/ 162 w 222"/>
                  <a:gd name="T5" fmla="*/ 30 h 31"/>
                  <a:gd name="T6" fmla="*/ 132 w 222"/>
                  <a:gd name="T7" fmla="*/ 21 h 31"/>
                  <a:gd name="T8" fmla="*/ 108 w 222"/>
                  <a:gd name="T9" fmla="*/ 7 h 31"/>
                  <a:gd name="T10" fmla="*/ 65 w 222"/>
                  <a:gd name="T11" fmla="*/ 13 h 31"/>
                  <a:gd name="T12" fmla="*/ 39 w 222"/>
                  <a:gd name="T13" fmla="*/ 22 h 31"/>
                  <a:gd name="T14" fmla="*/ 17 w 222"/>
                  <a:gd name="T15" fmla="*/ 22 h 31"/>
                  <a:gd name="T16" fmla="*/ 0 w 222"/>
                  <a:gd name="T17" fmla="*/ 1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2"/>
                  <a:gd name="T28" fmla="*/ 0 h 31"/>
                  <a:gd name="T29" fmla="*/ 222 w 222"/>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2" h="31">
                    <a:moveTo>
                      <a:pt x="222" y="0"/>
                    </a:moveTo>
                    <a:cubicBezTo>
                      <a:pt x="216" y="5"/>
                      <a:pt x="211" y="10"/>
                      <a:pt x="201" y="15"/>
                    </a:cubicBezTo>
                    <a:cubicBezTo>
                      <a:pt x="191" y="20"/>
                      <a:pt x="173" y="29"/>
                      <a:pt x="162" y="30"/>
                    </a:cubicBezTo>
                    <a:cubicBezTo>
                      <a:pt x="151" y="31"/>
                      <a:pt x="141" y="25"/>
                      <a:pt x="132" y="21"/>
                    </a:cubicBezTo>
                    <a:cubicBezTo>
                      <a:pt x="123" y="17"/>
                      <a:pt x="119" y="8"/>
                      <a:pt x="108" y="7"/>
                    </a:cubicBezTo>
                    <a:cubicBezTo>
                      <a:pt x="97" y="6"/>
                      <a:pt x="76" y="11"/>
                      <a:pt x="65" y="13"/>
                    </a:cubicBezTo>
                    <a:cubicBezTo>
                      <a:pt x="54" y="15"/>
                      <a:pt x="47" y="21"/>
                      <a:pt x="39" y="22"/>
                    </a:cubicBezTo>
                    <a:cubicBezTo>
                      <a:pt x="31" y="23"/>
                      <a:pt x="23" y="22"/>
                      <a:pt x="17" y="22"/>
                    </a:cubicBezTo>
                    <a:cubicBezTo>
                      <a:pt x="11" y="22"/>
                      <a:pt x="5" y="20"/>
                      <a:pt x="0" y="19"/>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51" name="Freeform 79"/>
              <p:cNvSpPr>
                <a:spLocks/>
              </p:cNvSpPr>
              <p:nvPr/>
            </p:nvSpPr>
            <p:spPr bwMode="auto">
              <a:xfrm>
                <a:off x="1514" y="1800"/>
                <a:ext cx="113" cy="140"/>
              </a:xfrm>
              <a:custGeom>
                <a:avLst/>
                <a:gdLst>
                  <a:gd name="T0" fmla="*/ 97 w 113"/>
                  <a:gd name="T1" fmla="*/ 140 h 140"/>
                  <a:gd name="T2" fmla="*/ 99 w 113"/>
                  <a:gd name="T3" fmla="*/ 117 h 140"/>
                  <a:gd name="T4" fmla="*/ 112 w 113"/>
                  <a:gd name="T5" fmla="*/ 99 h 140"/>
                  <a:gd name="T6" fmla="*/ 106 w 113"/>
                  <a:gd name="T7" fmla="*/ 77 h 140"/>
                  <a:gd name="T8" fmla="*/ 85 w 113"/>
                  <a:gd name="T9" fmla="*/ 59 h 140"/>
                  <a:gd name="T10" fmla="*/ 73 w 113"/>
                  <a:gd name="T11" fmla="*/ 33 h 140"/>
                  <a:gd name="T12" fmla="*/ 46 w 113"/>
                  <a:gd name="T13" fmla="*/ 17 h 140"/>
                  <a:gd name="T14" fmla="*/ 25 w 113"/>
                  <a:gd name="T15" fmla="*/ 11 h 140"/>
                  <a:gd name="T16" fmla="*/ 0 w 113"/>
                  <a:gd name="T17" fmla="*/ 0 h 1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3"/>
                  <a:gd name="T28" fmla="*/ 0 h 140"/>
                  <a:gd name="T29" fmla="*/ 113 w 113"/>
                  <a:gd name="T30" fmla="*/ 140 h 1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3" h="140">
                    <a:moveTo>
                      <a:pt x="97" y="140"/>
                    </a:moveTo>
                    <a:cubicBezTo>
                      <a:pt x="97" y="132"/>
                      <a:pt x="97" y="124"/>
                      <a:pt x="99" y="117"/>
                    </a:cubicBezTo>
                    <a:cubicBezTo>
                      <a:pt x="101" y="110"/>
                      <a:pt x="111" y="106"/>
                      <a:pt x="112" y="99"/>
                    </a:cubicBezTo>
                    <a:cubicBezTo>
                      <a:pt x="113" y="92"/>
                      <a:pt x="110" y="84"/>
                      <a:pt x="106" y="77"/>
                    </a:cubicBezTo>
                    <a:cubicBezTo>
                      <a:pt x="102" y="70"/>
                      <a:pt x="90" y="66"/>
                      <a:pt x="85" y="59"/>
                    </a:cubicBezTo>
                    <a:cubicBezTo>
                      <a:pt x="80" y="52"/>
                      <a:pt x="79" y="40"/>
                      <a:pt x="73" y="33"/>
                    </a:cubicBezTo>
                    <a:cubicBezTo>
                      <a:pt x="67" y="26"/>
                      <a:pt x="54" y="21"/>
                      <a:pt x="46" y="17"/>
                    </a:cubicBezTo>
                    <a:cubicBezTo>
                      <a:pt x="38" y="13"/>
                      <a:pt x="33" y="14"/>
                      <a:pt x="25" y="11"/>
                    </a:cubicBezTo>
                    <a:cubicBezTo>
                      <a:pt x="17" y="8"/>
                      <a:pt x="8" y="4"/>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52" name="Freeform 80"/>
              <p:cNvSpPr>
                <a:spLocks/>
              </p:cNvSpPr>
              <p:nvPr/>
            </p:nvSpPr>
            <p:spPr bwMode="auto">
              <a:xfrm>
                <a:off x="1611" y="1769"/>
                <a:ext cx="182" cy="179"/>
              </a:xfrm>
              <a:custGeom>
                <a:avLst/>
                <a:gdLst>
                  <a:gd name="T0" fmla="*/ 0 w 182"/>
                  <a:gd name="T1" fmla="*/ 171 h 179"/>
                  <a:gd name="T2" fmla="*/ 14 w 182"/>
                  <a:gd name="T3" fmla="*/ 175 h 179"/>
                  <a:gd name="T4" fmla="*/ 32 w 182"/>
                  <a:gd name="T5" fmla="*/ 178 h 179"/>
                  <a:gd name="T6" fmla="*/ 48 w 182"/>
                  <a:gd name="T7" fmla="*/ 171 h 179"/>
                  <a:gd name="T8" fmla="*/ 63 w 182"/>
                  <a:gd name="T9" fmla="*/ 142 h 179"/>
                  <a:gd name="T10" fmla="*/ 69 w 182"/>
                  <a:gd name="T11" fmla="*/ 106 h 179"/>
                  <a:gd name="T12" fmla="*/ 87 w 182"/>
                  <a:gd name="T13" fmla="*/ 73 h 179"/>
                  <a:gd name="T14" fmla="*/ 107 w 182"/>
                  <a:gd name="T15" fmla="*/ 51 h 179"/>
                  <a:gd name="T16" fmla="*/ 134 w 182"/>
                  <a:gd name="T17" fmla="*/ 33 h 179"/>
                  <a:gd name="T18" fmla="*/ 153 w 182"/>
                  <a:gd name="T19" fmla="*/ 15 h 179"/>
                  <a:gd name="T20" fmla="*/ 182 w 182"/>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2"/>
                  <a:gd name="T34" fmla="*/ 0 h 179"/>
                  <a:gd name="T35" fmla="*/ 182 w 182"/>
                  <a:gd name="T36" fmla="*/ 179 h 1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2" h="179">
                    <a:moveTo>
                      <a:pt x="0" y="171"/>
                    </a:moveTo>
                    <a:cubicBezTo>
                      <a:pt x="4" y="172"/>
                      <a:pt x="9" y="174"/>
                      <a:pt x="14" y="175"/>
                    </a:cubicBezTo>
                    <a:cubicBezTo>
                      <a:pt x="19" y="176"/>
                      <a:pt x="26" y="179"/>
                      <a:pt x="32" y="178"/>
                    </a:cubicBezTo>
                    <a:cubicBezTo>
                      <a:pt x="38" y="177"/>
                      <a:pt x="43" y="177"/>
                      <a:pt x="48" y="171"/>
                    </a:cubicBezTo>
                    <a:cubicBezTo>
                      <a:pt x="53" y="165"/>
                      <a:pt x="60" y="153"/>
                      <a:pt x="63" y="142"/>
                    </a:cubicBezTo>
                    <a:cubicBezTo>
                      <a:pt x="66" y="131"/>
                      <a:pt x="65" y="117"/>
                      <a:pt x="69" y="106"/>
                    </a:cubicBezTo>
                    <a:cubicBezTo>
                      <a:pt x="73" y="95"/>
                      <a:pt x="81" y="82"/>
                      <a:pt x="87" y="73"/>
                    </a:cubicBezTo>
                    <a:cubicBezTo>
                      <a:pt x="93" y="64"/>
                      <a:pt x="99" y="58"/>
                      <a:pt x="107" y="51"/>
                    </a:cubicBezTo>
                    <a:cubicBezTo>
                      <a:pt x="115" y="44"/>
                      <a:pt x="126" y="39"/>
                      <a:pt x="134" y="33"/>
                    </a:cubicBezTo>
                    <a:cubicBezTo>
                      <a:pt x="142" y="27"/>
                      <a:pt x="145" y="20"/>
                      <a:pt x="153" y="15"/>
                    </a:cubicBezTo>
                    <a:cubicBezTo>
                      <a:pt x="161" y="10"/>
                      <a:pt x="171" y="5"/>
                      <a:pt x="182"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53" name="Freeform 81"/>
              <p:cNvSpPr>
                <a:spLocks/>
              </p:cNvSpPr>
              <p:nvPr/>
            </p:nvSpPr>
            <p:spPr bwMode="auto">
              <a:xfrm>
                <a:off x="1790" y="1737"/>
                <a:ext cx="216" cy="39"/>
              </a:xfrm>
              <a:custGeom>
                <a:avLst/>
                <a:gdLst>
                  <a:gd name="T0" fmla="*/ 0 w 216"/>
                  <a:gd name="T1" fmla="*/ 32 h 39"/>
                  <a:gd name="T2" fmla="*/ 24 w 216"/>
                  <a:gd name="T3" fmla="*/ 24 h 39"/>
                  <a:gd name="T4" fmla="*/ 54 w 216"/>
                  <a:gd name="T5" fmla="*/ 27 h 39"/>
                  <a:gd name="T6" fmla="*/ 81 w 216"/>
                  <a:gd name="T7" fmla="*/ 32 h 39"/>
                  <a:gd name="T8" fmla="*/ 114 w 216"/>
                  <a:gd name="T9" fmla="*/ 39 h 39"/>
                  <a:gd name="T10" fmla="*/ 141 w 216"/>
                  <a:gd name="T11" fmla="*/ 35 h 39"/>
                  <a:gd name="T12" fmla="*/ 163 w 216"/>
                  <a:gd name="T13" fmla="*/ 33 h 39"/>
                  <a:gd name="T14" fmla="*/ 199 w 216"/>
                  <a:gd name="T15" fmla="*/ 20 h 39"/>
                  <a:gd name="T16" fmla="*/ 216 w 216"/>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
                  <a:gd name="T28" fmla="*/ 0 h 39"/>
                  <a:gd name="T29" fmla="*/ 216 w 216"/>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 h="39">
                    <a:moveTo>
                      <a:pt x="0" y="32"/>
                    </a:moveTo>
                    <a:cubicBezTo>
                      <a:pt x="7" y="28"/>
                      <a:pt x="15" y="25"/>
                      <a:pt x="24" y="24"/>
                    </a:cubicBezTo>
                    <a:cubicBezTo>
                      <a:pt x="33" y="23"/>
                      <a:pt x="45" y="26"/>
                      <a:pt x="54" y="27"/>
                    </a:cubicBezTo>
                    <a:cubicBezTo>
                      <a:pt x="63" y="28"/>
                      <a:pt x="71" y="30"/>
                      <a:pt x="81" y="32"/>
                    </a:cubicBezTo>
                    <a:cubicBezTo>
                      <a:pt x="91" y="34"/>
                      <a:pt x="104" y="39"/>
                      <a:pt x="114" y="39"/>
                    </a:cubicBezTo>
                    <a:cubicBezTo>
                      <a:pt x="124" y="39"/>
                      <a:pt x="133" y="36"/>
                      <a:pt x="141" y="35"/>
                    </a:cubicBezTo>
                    <a:cubicBezTo>
                      <a:pt x="149" y="34"/>
                      <a:pt x="153" y="35"/>
                      <a:pt x="163" y="33"/>
                    </a:cubicBezTo>
                    <a:cubicBezTo>
                      <a:pt x="173" y="31"/>
                      <a:pt x="190" y="25"/>
                      <a:pt x="199" y="20"/>
                    </a:cubicBezTo>
                    <a:cubicBezTo>
                      <a:pt x="208" y="15"/>
                      <a:pt x="212" y="7"/>
                      <a:pt x="21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54" name="Freeform 82"/>
              <p:cNvSpPr>
                <a:spLocks/>
              </p:cNvSpPr>
              <p:nvPr/>
            </p:nvSpPr>
            <p:spPr bwMode="auto">
              <a:xfrm>
                <a:off x="1104" y="1685"/>
                <a:ext cx="122" cy="118"/>
              </a:xfrm>
              <a:custGeom>
                <a:avLst/>
                <a:gdLst>
                  <a:gd name="T0" fmla="*/ 122 w 122"/>
                  <a:gd name="T1" fmla="*/ 118 h 118"/>
                  <a:gd name="T2" fmla="*/ 119 w 122"/>
                  <a:gd name="T3" fmla="*/ 105 h 118"/>
                  <a:gd name="T4" fmla="*/ 110 w 122"/>
                  <a:gd name="T5" fmla="*/ 93 h 118"/>
                  <a:gd name="T6" fmla="*/ 80 w 122"/>
                  <a:gd name="T7" fmla="*/ 78 h 118"/>
                  <a:gd name="T8" fmla="*/ 45 w 122"/>
                  <a:gd name="T9" fmla="*/ 67 h 118"/>
                  <a:gd name="T10" fmla="*/ 15 w 122"/>
                  <a:gd name="T11" fmla="*/ 37 h 118"/>
                  <a:gd name="T12" fmla="*/ 0 w 122"/>
                  <a:gd name="T13" fmla="*/ 0 h 118"/>
                  <a:gd name="T14" fmla="*/ 0 60000 65536"/>
                  <a:gd name="T15" fmla="*/ 0 60000 65536"/>
                  <a:gd name="T16" fmla="*/ 0 60000 65536"/>
                  <a:gd name="T17" fmla="*/ 0 60000 65536"/>
                  <a:gd name="T18" fmla="*/ 0 60000 65536"/>
                  <a:gd name="T19" fmla="*/ 0 60000 65536"/>
                  <a:gd name="T20" fmla="*/ 0 60000 65536"/>
                  <a:gd name="T21" fmla="*/ 0 w 122"/>
                  <a:gd name="T22" fmla="*/ 0 h 118"/>
                  <a:gd name="T23" fmla="*/ 122 w 122"/>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118">
                    <a:moveTo>
                      <a:pt x="122" y="118"/>
                    </a:moveTo>
                    <a:cubicBezTo>
                      <a:pt x="121" y="113"/>
                      <a:pt x="121" y="109"/>
                      <a:pt x="119" y="105"/>
                    </a:cubicBezTo>
                    <a:cubicBezTo>
                      <a:pt x="117" y="101"/>
                      <a:pt x="116" y="97"/>
                      <a:pt x="110" y="93"/>
                    </a:cubicBezTo>
                    <a:cubicBezTo>
                      <a:pt x="104" y="89"/>
                      <a:pt x="91" y="82"/>
                      <a:pt x="80" y="78"/>
                    </a:cubicBezTo>
                    <a:cubicBezTo>
                      <a:pt x="69" y="74"/>
                      <a:pt x="56" y="74"/>
                      <a:pt x="45" y="67"/>
                    </a:cubicBezTo>
                    <a:cubicBezTo>
                      <a:pt x="34" y="60"/>
                      <a:pt x="22" y="48"/>
                      <a:pt x="15" y="37"/>
                    </a:cubicBezTo>
                    <a:cubicBezTo>
                      <a:pt x="8" y="26"/>
                      <a:pt x="3" y="7"/>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55" name="Freeform 83"/>
              <p:cNvSpPr>
                <a:spLocks/>
              </p:cNvSpPr>
              <p:nvPr/>
            </p:nvSpPr>
            <p:spPr bwMode="auto">
              <a:xfrm>
                <a:off x="1140" y="1358"/>
                <a:ext cx="96" cy="124"/>
              </a:xfrm>
              <a:custGeom>
                <a:avLst/>
                <a:gdLst>
                  <a:gd name="T0" fmla="*/ 0 w 96"/>
                  <a:gd name="T1" fmla="*/ 124 h 124"/>
                  <a:gd name="T2" fmla="*/ 36 w 96"/>
                  <a:gd name="T3" fmla="*/ 112 h 124"/>
                  <a:gd name="T4" fmla="*/ 48 w 96"/>
                  <a:gd name="T5" fmla="*/ 93 h 124"/>
                  <a:gd name="T6" fmla="*/ 63 w 96"/>
                  <a:gd name="T7" fmla="*/ 55 h 124"/>
                  <a:gd name="T8" fmla="*/ 89 w 96"/>
                  <a:gd name="T9" fmla="*/ 31 h 124"/>
                  <a:gd name="T10" fmla="*/ 96 w 96"/>
                  <a:gd name="T11" fmla="*/ 0 h 124"/>
                  <a:gd name="T12" fmla="*/ 0 60000 65536"/>
                  <a:gd name="T13" fmla="*/ 0 60000 65536"/>
                  <a:gd name="T14" fmla="*/ 0 60000 65536"/>
                  <a:gd name="T15" fmla="*/ 0 60000 65536"/>
                  <a:gd name="T16" fmla="*/ 0 60000 65536"/>
                  <a:gd name="T17" fmla="*/ 0 60000 65536"/>
                  <a:gd name="T18" fmla="*/ 0 w 96"/>
                  <a:gd name="T19" fmla="*/ 0 h 124"/>
                  <a:gd name="T20" fmla="*/ 96 w 96"/>
                  <a:gd name="T21" fmla="*/ 124 h 124"/>
                </a:gdLst>
                <a:ahLst/>
                <a:cxnLst>
                  <a:cxn ang="T12">
                    <a:pos x="T0" y="T1"/>
                  </a:cxn>
                  <a:cxn ang="T13">
                    <a:pos x="T2" y="T3"/>
                  </a:cxn>
                  <a:cxn ang="T14">
                    <a:pos x="T4" y="T5"/>
                  </a:cxn>
                  <a:cxn ang="T15">
                    <a:pos x="T6" y="T7"/>
                  </a:cxn>
                  <a:cxn ang="T16">
                    <a:pos x="T8" y="T9"/>
                  </a:cxn>
                  <a:cxn ang="T17">
                    <a:pos x="T10" y="T11"/>
                  </a:cxn>
                </a:cxnLst>
                <a:rect l="T18" t="T19" r="T20" b="T21"/>
                <a:pathLst>
                  <a:path w="96" h="124">
                    <a:moveTo>
                      <a:pt x="0" y="124"/>
                    </a:moveTo>
                    <a:cubicBezTo>
                      <a:pt x="14" y="120"/>
                      <a:pt x="28" y="117"/>
                      <a:pt x="36" y="112"/>
                    </a:cubicBezTo>
                    <a:cubicBezTo>
                      <a:pt x="44" y="107"/>
                      <a:pt x="43" y="103"/>
                      <a:pt x="48" y="93"/>
                    </a:cubicBezTo>
                    <a:cubicBezTo>
                      <a:pt x="53" y="83"/>
                      <a:pt x="56" y="65"/>
                      <a:pt x="63" y="55"/>
                    </a:cubicBezTo>
                    <a:cubicBezTo>
                      <a:pt x="70" y="45"/>
                      <a:pt x="84" y="40"/>
                      <a:pt x="89" y="31"/>
                    </a:cubicBezTo>
                    <a:cubicBezTo>
                      <a:pt x="94" y="22"/>
                      <a:pt x="95" y="11"/>
                      <a:pt x="9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56" name="Freeform 84"/>
              <p:cNvSpPr>
                <a:spLocks/>
              </p:cNvSpPr>
              <p:nvPr/>
            </p:nvSpPr>
            <p:spPr bwMode="auto">
              <a:xfrm>
                <a:off x="1547" y="1599"/>
                <a:ext cx="117" cy="59"/>
              </a:xfrm>
              <a:custGeom>
                <a:avLst/>
                <a:gdLst>
                  <a:gd name="T0" fmla="*/ 0 w 117"/>
                  <a:gd name="T1" fmla="*/ 0 h 59"/>
                  <a:gd name="T2" fmla="*/ 21 w 117"/>
                  <a:gd name="T3" fmla="*/ 8 h 59"/>
                  <a:gd name="T4" fmla="*/ 46 w 117"/>
                  <a:gd name="T5" fmla="*/ 9 h 59"/>
                  <a:gd name="T6" fmla="*/ 75 w 117"/>
                  <a:gd name="T7" fmla="*/ 20 h 59"/>
                  <a:gd name="T8" fmla="*/ 90 w 117"/>
                  <a:gd name="T9" fmla="*/ 32 h 59"/>
                  <a:gd name="T10" fmla="*/ 105 w 117"/>
                  <a:gd name="T11" fmla="*/ 47 h 59"/>
                  <a:gd name="T12" fmla="*/ 117 w 117"/>
                  <a:gd name="T13" fmla="*/ 59 h 59"/>
                  <a:gd name="T14" fmla="*/ 0 60000 65536"/>
                  <a:gd name="T15" fmla="*/ 0 60000 65536"/>
                  <a:gd name="T16" fmla="*/ 0 60000 65536"/>
                  <a:gd name="T17" fmla="*/ 0 60000 65536"/>
                  <a:gd name="T18" fmla="*/ 0 60000 65536"/>
                  <a:gd name="T19" fmla="*/ 0 60000 65536"/>
                  <a:gd name="T20" fmla="*/ 0 60000 65536"/>
                  <a:gd name="T21" fmla="*/ 0 w 117"/>
                  <a:gd name="T22" fmla="*/ 0 h 59"/>
                  <a:gd name="T23" fmla="*/ 117 w 117"/>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7" h="59">
                    <a:moveTo>
                      <a:pt x="0" y="0"/>
                    </a:moveTo>
                    <a:cubicBezTo>
                      <a:pt x="6" y="3"/>
                      <a:pt x="13" y="7"/>
                      <a:pt x="21" y="8"/>
                    </a:cubicBezTo>
                    <a:cubicBezTo>
                      <a:pt x="29" y="9"/>
                      <a:pt x="37" y="7"/>
                      <a:pt x="46" y="9"/>
                    </a:cubicBezTo>
                    <a:cubicBezTo>
                      <a:pt x="55" y="11"/>
                      <a:pt x="68" y="16"/>
                      <a:pt x="75" y="20"/>
                    </a:cubicBezTo>
                    <a:cubicBezTo>
                      <a:pt x="82" y="24"/>
                      <a:pt x="85" y="28"/>
                      <a:pt x="90" y="32"/>
                    </a:cubicBezTo>
                    <a:cubicBezTo>
                      <a:pt x="95" y="36"/>
                      <a:pt x="101" y="43"/>
                      <a:pt x="105" y="47"/>
                    </a:cubicBezTo>
                    <a:cubicBezTo>
                      <a:pt x="109" y="51"/>
                      <a:pt x="113" y="55"/>
                      <a:pt x="117" y="59"/>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57" name="Freeform 85"/>
              <p:cNvSpPr>
                <a:spLocks/>
              </p:cNvSpPr>
              <p:nvPr/>
            </p:nvSpPr>
            <p:spPr bwMode="auto">
              <a:xfrm>
                <a:off x="1650" y="1467"/>
                <a:ext cx="207" cy="138"/>
              </a:xfrm>
              <a:custGeom>
                <a:avLst/>
                <a:gdLst>
                  <a:gd name="T0" fmla="*/ 0 w 207"/>
                  <a:gd name="T1" fmla="*/ 0 h 138"/>
                  <a:gd name="T2" fmla="*/ 9 w 207"/>
                  <a:gd name="T3" fmla="*/ 20 h 138"/>
                  <a:gd name="T4" fmla="*/ 23 w 207"/>
                  <a:gd name="T5" fmla="*/ 38 h 138"/>
                  <a:gd name="T6" fmla="*/ 39 w 207"/>
                  <a:gd name="T7" fmla="*/ 47 h 138"/>
                  <a:gd name="T8" fmla="*/ 62 w 207"/>
                  <a:gd name="T9" fmla="*/ 51 h 138"/>
                  <a:gd name="T10" fmla="*/ 78 w 207"/>
                  <a:gd name="T11" fmla="*/ 56 h 138"/>
                  <a:gd name="T12" fmla="*/ 96 w 207"/>
                  <a:gd name="T13" fmla="*/ 66 h 138"/>
                  <a:gd name="T14" fmla="*/ 113 w 207"/>
                  <a:gd name="T15" fmla="*/ 78 h 138"/>
                  <a:gd name="T16" fmla="*/ 129 w 207"/>
                  <a:gd name="T17" fmla="*/ 95 h 138"/>
                  <a:gd name="T18" fmla="*/ 143 w 207"/>
                  <a:gd name="T19" fmla="*/ 108 h 138"/>
                  <a:gd name="T20" fmla="*/ 161 w 207"/>
                  <a:gd name="T21" fmla="*/ 119 h 138"/>
                  <a:gd name="T22" fmla="*/ 188 w 207"/>
                  <a:gd name="T23" fmla="*/ 129 h 138"/>
                  <a:gd name="T24" fmla="*/ 207 w 207"/>
                  <a:gd name="T25" fmla="*/ 138 h 1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38"/>
                  <a:gd name="T41" fmla="*/ 207 w 207"/>
                  <a:gd name="T42" fmla="*/ 138 h 1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38">
                    <a:moveTo>
                      <a:pt x="0" y="0"/>
                    </a:moveTo>
                    <a:cubicBezTo>
                      <a:pt x="2" y="7"/>
                      <a:pt x="5" y="14"/>
                      <a:pt x="9" y="20"/>
                    </a:cubicBezTo>
                    <a:cubicBezTo>
                      <a:pt x="13" y="26"/>
                      <a:pt x="18" y="34"/>
                      <a:pt x="23" y="38"/>
                    </a:cubicBezTo>
                    <a:cubicBezTo>
                      <a:pt x="28" y="42"/>
                      <a:pt x="33" y="45"/>
                      <a:pt x="39" y="47"/>
                    </a:cubicBezTo>
                    <a:cubicBezTo>
                      <a:pt x="45" y="49"/>
                      <a:pt x="56" y="50"/>
                      <a:pt x="62" y="51"/>
                    </a:cubicBezTo>
                    <a:cubicBezTo>
                      <a:pt x="68" y="52"/>
                      <a:pt x="72" y="54"/>
                      <a:pt x="78" y="56"/>
                    </a:cubicBezTo>
                    <a:cubicBezTo>
                      <a:pt x="84" y="58"/>
                      <a:pt x="90" y="62"/>
                      <a:pt x="96" y="66"/>
                    </a:cubicBezTo>
                    <a:cubicBezTo>
                      <a:pt x="102" y="70"/>
                      <a:pt x="108" y="73"/>
                      <a:pt x="113" y="78"/>
                    </a:cubicBezTo>
                    <a:cubicBezTo>
                      <a:pt x="118" y="83"/>
                      <a:pt x="124" y="90"/>
                      <a:pt x="129" y="95"/>
                    </a:cubicBezTo>
                    <a:cubicBezTo>
                      <a:pt x="134" y="100"/>
                      <a:pt x="138" y="104"/>
                      <a:pt x="143" y="108"/>
                    </a:cubicBezTo>
                    <a:cubicBezTo>
                      <a:pt x="148" y="112"/>
                      <a:pt x="154" y="116"/>
                      <a:pt x="161" y="119"/>
                    </a:cubicBezTo>
                    <a:cubicBezTo>
                      <a:pt x="168" y="122"/>
                      <a:pt x="180" y="126"/>
                      <a:pt x="188" y="129"/>
                    </a:cubicBezTo>
                    <a:cubicBezTo>
                      <a:pt x="196" y="132"/>
                      <a:pt x="201" y="135"/>
                      <a:pt x="207" y="138"/>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58" name="Freeform 86"/>
              <p:cNvSpPr>
                <a:spLocks/>
              </p:cNvSpPr>
              <p:nvPr/>
            </p:nvSpPr>
            <p:spPr bwMode="auto">
              <a:xfrm>
                <a:off x="1973" y="1548"/>
                <a:ext cx="165" cy="125"/>
              </a:xfrm>
              <a:custGeom>
                <a:avLst/>
                <a:gdLst>
                  <a:gd name="T0" fmla="*/ 24 w 165"/>
                  <a:gd name="T1" fmla="*/ 0 h 125"/>
                  <a:gd name="T2" fmla="*/ 12 w 165"/>
                  <a:gd name="T3" fmla="*/ 12 h 125"/>
                  <a:gd name="T4" fmla="*/ 3 w 165"/>
                  <a:gd name="T5" fmla="*/ 29 h 125"/>
                  <a:gd name="T6" fmla="*/ 3 w 165"/>
                  <a:gd name="T7" fmla="*/ 48 h 125"/>
                  <a:gd name="T8" fmla="*/ 22 w 165"/>
                  <a:gd name="T9" fmla="*/ 65 h 125"/>
                  <a:gd name="T10" fmla="*/ 28 w 165"/>
                  <a:gd name="T11" fmla="*/ 78 h 125"/>
                  <a:gd name="T12" fmla="*/ 37 w 165"/>
                  <a:gd name="T13" fmla="*/ 95 h 125"/>
                  <a:gd name="T14" fmla="*/ 81 w 165"/>
                  <a:gd name="T15" fmla="*/ 101 h 125"/>
                  <a:gd name="T16" fmla="*/ 103 w 165"/>
                  <a:gd name="T17" fmla="*/ 105 h 125"/>
                  <a:gd name="T18" fmla="*/ 121 w 165"/>
                  <a:gd name="T19" fmla="*/ 114 h 125"/>
                  <a:gd name="T20" fmla="*/ 138 w 165"/>
                  <a:gd name="T21" fmla="*/ 117 h 125"/>
                  <a:gd name="T22" fmla="*/ 151 w 165"/>
                  <a:gd name="T23" fmla="*/ 120 h 125"/>
                  <a:gd name="T24" fmla="*/ 165 w 165"/>
                  <a:gd name="T25" fmla="*/ 125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5"/>
                  <a:gd name="T40" fmla="*/ 0 h 125"/>
                  <a:gd name="T41" fmla="*/ 165 w 165"/>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5" h="125">
                    <a:moveTo>
                      <a:pt x="24" y="0"/>
                    </a:moveTo>
                    <a:cubicBezTo>
                      <a:pt x="19" y="3"/>
                      <a:pt x="15" y="7"/>
                      <a:pt x="12" y="12"/>
                    </a:cubicBezTo>
                    <a:cubicBezTo>
                      <a:pt x="9" y="17"/>
                      <a:pt x="4" y="23"/>
                      <a:pt x="3" y="29"/>
                    </a:cubicBezTo>
                    <a:cubicBezTo>
                      <a:pt x="2" y="35"/>
                      <a:pt x="0" y="42"/>
                      <a:pt x="3" y="48"/>
                    </a:cubicBezTo>
                    <a:cubicBezTo>
                      <a:pt x="6" y="54"/>
                      <a:pt x="18" y="60"/>
                      <a:pt x="22" y="65"/>
                    </a:cubicBezTo>
                    <a:cubicBezTo>
                      <a:pt x="26" y="70"/>
                      <a:pt x="25" y="73"/>
                      <a:pt x="28" y="78"/>
                    </a:cubicBezTo>
                    <a:cubicBezTo>
                      <a:pt x="31" y="83"/>
                      <a:pt x="28" y="91"/>
                      <a:pt x="37" y="95"/>
                    </a:cubicBezTo>
                    <a:cubicBezTo>
                      <a:pt x="46" y="99"/>
                      <a:pt x="70" y="99"/>
                      <a:pt x="81" y="101"/>
                    </a:cubicBezTo>
                    <a:cubicBezTo>
                      <a:pt x="92" y="103"/>
                      <a:pt x="96" y="103"/>
                      <a:pt x="103" y="105"/>
                    </a:cubicBezTo>
                    <a:cubicBezTo>
                      <a:pt x="110" y="107"/>
                      <a:pt x="115" y="112"/>
                      <a:pt x="121" y="114"/>
                    </a:cubicBezTo>
                    <a:cubicBezTo>
                      <a:pt x="127" y="116"/>
                      <a:pt x="133" y="116"/>
                      <a:pt x="138" y="117"/>
                    </a:cubicBezTo>
                    <a:cubicBezTo>
                      <a:pt x="143" y="118"/>
                      <a:pt x="147" y="119"/>
                      <a:pt x="151" y="120"/>
                    </a:cubicBezTo>
                    <a:cubicBezTo>
                      <a:pt x="155" y="121"/>
                      <a:pt x="160" y="123"/>
                      <a:pt x="165" y="12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59" name="Freeform 87"/>
              <p:cNvSpPr>
                <a:spLocks/>
              </p:cNvSpPr>
              <p:nvPr/>
            </p:nvSpPr>
            <p:spPr bwMode="auto">
              <a:xfrm>
                <a:off x="2117" y="1820"/>
                <a:ext cx="41" cy="152"/>
              </a:xfrm>
              <a:custGeom>
                <a:avLst/>
                <a:gdLst>
                  <a:gd name="T0" fmla="*/ 37 w 41"/>
                  <a:gd name="T1" fmla="*/ 0 h 152"/>
                  <a:gd name="T2" fmla="*/ 28 w 41"/>
                  <a:gd name="T3" fmla="*/ 28 h 152"/>
                  <a:gd name="T4" fmla="*/ 33 w 41"/>
                  <a:gd name="T5" fmla="*/ 51 h 152"/>
                  <a:gd name="T6" fmla="*/ 40 w 41"/>
                  <a:gd name="T7" fmla="*/ 81 h 152"/>
                  <a:gd name="T8" fmla="*/ 37 w 41"/>
                  <a:gd name="T9" fmla="*/ 106 h 152"/>
                  <a:gd name="T10" fmla="*/ 13 w 41"/>
                  <a:gd name="T11" fmla="*/ 145 h 152"/>
                  <a:gd name="T12" fmla="*/ 0 w 41"/>
                  <a:gd name="T13" fmla="*/ 151 h 152"/>
                  <a:gd name="T14" fmla="*/ 0 60000 65536"/>
                  <a:gd name="T15" fmla="*/ 0 60000 65536"/>
                  <a:gd name="T16" fmla="*/ 0 60000 65536"/>
                  <a:gd name="T17" fmla="*/ 0 60000 65536"/>
                  <a:gd name="T18" fmla="*/ 0 60000 65536"/>
                  <a:gd name="T19" fmla="*/ 0 60000 65536"/>
                  <a:gd name="T20" fmla="*/ 0 60000 65536"/>
                  <a:gd name="T21" fmla="*/ 0 w 41"/>
                  <a:gd name="T22" fmla="*/ 0 h 152"/>
                  <a:gd name="T23" fmla="*/ 41 w 41"/>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152">
                    <a:moveTo>
                      <a:pt x="37" y="0"/>
                    </a:moveTo>
                    <a:cubicBezTo>
                      <a:pt x="33" y="10"/>
                      <a:pt x="29" y="20"/>
                      <a:pt x="28" y="28"/>
                    </a:cubicBezTo>
                    <a:cubicBezTo>
                      <a:pt x="27" y="36"/>
                      <a:pt x="31" y="42"/>
                      <a:pt x="33" y="51"/>
                    </a:cubicBezTo>
                    <a:cubicBezTo>
                      <a:pt x="35" y="60"/>
                      <a:pt x="39" y="72"/>
                      <a:pt x="40" y="81"/>
                    </a:cubicBezTo>
                    <a:cubicBezTo>
                      <a:pt x="41" y="90"/>
                      <a:pt x="41" y="95"/>
                      <a:pt x="37" y="106"/>
                    </a:cubicBezTo>
                    <a:cubicBezTo>
                      <a:pt x="33" y="117"/>
                      <a:pt x="19" y="138"/>
                      <a:pt x="13" y="145"/>
                    </a:cubicBezTo>
                    <a:cubicBezTo>
                      <a:pt x="7" y="152"/>
                      <a:pt x="3" y="151"/>
                      <a:pt x="0" y="151"/>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60" name="Freeform 88"/>
              <p:cNvSpPr>
                <a:spLocks/>
              </p:cNvSpPr>
              <p:nvPr/>
            </p:nvSpPr>
            <p:spPr bwMode="auto">
              <a:xfrm>
                <a:off x="2261" y="2297"/>
                <a:ext cx="107" cy="324"/>
              </a:xfrm>
              <a:custGeom>
                <a:avLst/>
                <a:gdLst>
                  <a:gd name="T0" fmla="*/ 0 w 107"/>
                  <a:gd name="T1" fmla="*/ 324 h 324"/>
                  <a:gd name="T2" fmla="*/ 6 w 107"/>
                  <a:gd name="T3" fmla="*/ 303 h 324"/>
                  <a:gd name="T4" fmla="*/ 16 w 107"/>
                  <a:gd name="T5" fmla="*/ 279 h 324"/>
                  <a:gd name="T6" fmla="*/ 37 w 107"/>
                  <a:gd name="T7" fmla="*/ 265 h 324"/>
                  <a:gd name="T8" fmla="*/ 57 w 107"/>
                  <a:gd name="T9" fmla="*/ 253 h 324"/>
                  <a:gd name="T10" fmla="*/ 76 w 107"/>
                  <a:gd name="T11" fmla="*/ 228 h 324"/>
                  <a:gd name="T12" fmla="*/ 93 w 107"/>
                  <a:gd name="T13" fmla="*/ 193 h 324"/>
                  <a:gd name="T14" fmla="*/ 100 w 107"/>
                  <a:gd name="T15" fmla="*/ 162 h 324"/>
                  <a:gd name="T16" fmla="*/ 106 w 107"/>
                  <a:gd name="T17" fmla="*/ 123 h 324"/>
                  <a:gd name="T18" fmla="*/ 106 w 107"/>
                  <a:gd name="T19" fmla="*/ 72 h 324"/>
                  <a:gd name="T20" fmla="*/ 100 w 107"/>
                  <a:gd name="T21" fmla="*/ 39 h 324"/>
                  <a:gd name="T22" fmla="*/ 100 w 107"/>
                  <a:gd name="T23" fmla="*/ 0 h 3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7"/>
                  <a:gd name="T37" fmla="*/ 0 h 324"/>
                  <a:gd name="T38" fmla="*/ 107 w 107"/>
                  <a:gd name="T39" fmla="*/ 324 h 3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7" h="324">
                    <a:moveTo>
                      <a:pt x="0" y="324"/>
                    </a:moveTo>
                    <a:cubicBezTo>
                      <a:pt x="1" y="317"/>
                      <a:pt x="3" y="310"/>
                      <a:pt x="6" y="303"/>
                    </a:cubicBezTo>
                    <a:cubicBezTo>
                      <a:pt x="9" y="296"/>
                      <a:pt x="11" y="285"/>
                      <a:pt x="16" y="279"/>
                    </a:cubicBezTo>
                    <a:cubicBezTo>
                      <a:pt x="21" y="273"/>
                      <a:pt x="30" y="269"/>
                      <a:pt x="37" y="265"/>
                    </a:cubicBezTo>
                    <a:cubicBezTo>
                      <a:pt x="44" y="261"/>
                      <a:pt x="51" y="259"/>
                      <a:pt x="57" y="253"/>
                    </a:cubicBezTo>
                    <a:cubicBezTo>
                      <a:pt x="63" y="247"/>
                      <a:pt x="70" y="238"/>
                      <a:pt x="76" y="228"/>
                    </a:cubicBezTo>
                    <a:cubicBezTo>
                      <a:pt x="82" y="218"/>
                      <a:pt x="89" y="204"/>
                      <a:pt x="93" y="193"/>
                    </a:cubicBezTo>
                    <a:cubicBezTo>
                      <a:pt x="97" y="182"/>
                      <a:pt x="98" y="174"/>
                      <a:pt x="100" y="162"/>
                    </a:cubicBezTo>
                    <a:cubicBezTo>
                      <a:pt x="102" y="150"/>
                      <a:pt x="105" y="138"/>
                      <a:pt x="106" y="123"/>
                    </a:cubicBezTo>
                    <a:cubicBezTo>
                      <a:pt x="107" y="108"/>
                      <a:pt x="107" y="86"/>
                      <a:pt x="106" y="72"/>
                    </a:cubicBezTo>
                    <a:cubicBezTo>
                      <a:pt x="105" y="58"/>
                      <a:pt x="101" y="51"/>
                      <a:pt x="100" y="39"/>
                    </a:cubicBezTo>
                    <a:cubicBezTo>
                      <a:pt x="99" y="27"/>
                      <a:pt x="99" y="13"/>
                      <a:pt x="10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61" name="Freeform 89"/>
              <p:cNvSpPr>
                <a:spLocks/>
              </p:cNvSpPr>
              <p:nvPr/>
            </p:nvSpPr>
            <p:spPr bwMode="auto">
              <a:xfrm>
                <a:off x="1791" y="2123"/>
                <a:ext cx="112" cy="126"/>
              </a:xfrm>
              <a:custGeom>
                <a:avLst/>
                <a:gdLst>
                  <a:gd name="T0" fmla="*/ 105 w 112"/>
                  <a:gd name="T1" fmla="*/ 126 h 126"/>
                  <a:gd name="T2" fmla="*/ 105 w 112"/>
                  <a:gd name="T3" fmla="*/ 103 h 126"/>
                  <a:gd name="T4" fmla="*/ 110 w 112"/>
                  <a:gd name="T5" fmla="*/ 78 h 126"/>
                  <a:gd name="T6" fmla="*/ 90 w 112"/>
                  <a:gd name="T7" fmla="*/ 67 h 126"/>
                  <a:gd name="T8" fmla="*/ 66 w 112"/>
                  <a:gd name="T9" fmla="*/ 60 h 126"/>
                  <a:gd name="T10" fmla="*/ 45 w 112"/>
                  <a:gd name="T11" fmla="*/ 39 h 126"/>
                  <a:gd name="T12" fmla="*/ 33 w 112"/>
                  <a:gd name="T13" fmla="*/ 13 h 126"/>
                  <a:gd name="T14" fmla="*/ 0 w 112"/>
                  <a:gd name="T15" fmla="*/ 0 h 126"/>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26"/>
                  <a:gd name="T26" fmla="*/ 112 w 112"/>
                  <a:gd name="T27" fmla="*/ 126 h 1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26">
                    <a:moveTo>
                      <a:pt x="105" y="126"/>
                    </a:moveTo>
                    <a:cubicBezTo>
                      <a:pt x="104" y="118"/>
                      <a:pt x="104" y="111"/>
                      <a:pt x="105" y="103"/>
                    </a:cubicBezTo>
                    <a:cubicBezTo>
                      <a:pt x="106" y="95"/>
                      <a:pt x="112" y="84"/>
                      <a:pt x="110" y="78"/>
                    </a:cubicBezTo>
                    <a:cubicBezTo>
                      <a:pt x="108" y="72"/>
                      <a:pt x="97" y="70"/>
                      <a:pt x="90" y="67"/>
                    </a:cubicBezTo>
                    <a:cubicBezTo>
                      <a:pt x="83" y="64"/>
                      <a:pt x="73" y="65"/>
                      <a:pt x="66" y="60"/>
                    </a:cubicBezTo>
                    <a:cubicBezTo>
                      <a:pt x="59" y="55"/>
                      <a:pt x="50" y="47"/>
                      <a:pt x="45" y="39"/>
                    </a:cubicBezTo>
                    <a:cubicBezTo>
                      <a:pt x="40" y="31"/>
                      <a:pt x="40" y="19"/>
                      <a:pt x="33" y="13"/>
                    </a:cubicBezTo>
                    <a:cubicBezTo>
                      <a:pt x="26" y="7"/>
                      <a:pt x="13" y="3"/>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62" name="Freeform 90"/>
              <p:cNvSpPr>
                <a:spLocks/>
              </p:cNvSpPr>
              <p:nvPr/>
            </p:nvSpPr>
            <p:spPr bwMode="auto">
              <a:xfrm>
                <a:off x="1160" y="2087"/>
                <a:ext cx="27" cy="76"/>
              </a:xfrm>
              <a:custGeom>
                <a:avLst/>
                <a:gdLst>
                  <a:gd name="T0" fmla="*/ 0 w 27"/>
                  <a:gd name="T1" fmla="*/ 76 h 76"/>
                  <a:gd name="T2" fmla="*/ 10 w 27"/>
                  <a:gd name="T3" fmla="*/ 57 h 76"/>
                  <a:gd name="T4" fmla="*/ 21 w 27"/>
                  <a:gd name="T5" fmla="*/ 40 h 76"/>
                  <a:gd name="T6" fmla="*/ 21 w 27"/>
                  <a:gd name="T7" fmla="*/ 18 h 76"/>
                  <a:gd name="T8" fmla="*/ 27 w 27"/>
                  <a:gd name="T9" fmla="*/ 0 h 76"/>
                  <a:gd name="T10" fmla="*/ 0 60000 65536"/>
                  <a:gd name="T11" fmla="*/ 0 60000 65536"/>
                  <a:gd name="T12" fmla="*/ 0 60000 65536"/>
                  <a:gd name="T13" fmla="*/ 0 60000 65536"/>
                  <a:gd name="T14" fmla="*/ 0 60000 65536"/>
                  <a:gd name="T15" fmla="*/ 0 w 27"/>
                  <a:gd name="T16" fmla="*/ 0 h 76"/>
                  <a:gd name="T17" fmla="*/ 27 w 27"/>
                  <a:gd name="T18" fmla="*/ 76 h 76"/>
                </a:gdLst>
                <a:ahLst/>
                <a:cxnLst>
                  <a:cxn ang="T10">
                    <a:pos x="T0" y="T1"/>
                  </a:cxn>
                  <a:cxn ang="T11">
                    <a:pos x="T2" y="T3"/>
                  </a:cxn>
                  <a:cxn ang="T12">
                    <a:pos x="T4" y="T5"/>
                  </a:cxn>
                  <a:cxn ang="T13">
                    <a:pos x="T6" y="T7"/>
                  </a:cxn>
                  <a:cxn ang="T14">
                    <a:pos x="T8" y="T9"/>
                  </a:cxn>
                </a:cxnLst>
                <a:rect l="T15" t="T16" r="T17" b="T18"/>
                <a:pathLst>
                  <a:path w="27" h="76">
                    <a:moveTo>
                      <a:pt x="0" y="76"/>
                    </a:moveTo>
                    <a:cubicBezTo>
                      <a:pt x="3" y="69"/>
                      <a:pt x="7" y="63"/>
                      <a:pt x="10" y="57"/>
                    </a:cubicBezTo>
                    <a:cubicBezTo>
                      <a:pt x="13" y="51"/>
                      <a:pt x="19" y="46"/>
                      <a:pt x="21" y="40"/>
                    </a:cubicBezTo>
                    <a:cubicBezTo>
                      <a:pt x="23" y="34"/>
                      <a:pt x="20" y="25"/>
                      <a:pt x="21" y="18"/>
                    </a:cubicBezTo>
                    <a:cubicBezTo>
                      <a:pt x="22" y="11"/>
                      <a:pt x="24" y="5"/>
                      <a:pt x="27"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63" name="Freeform 91"/>
              <p:cNvSpPr>
                <a:spLocks/>
              </p:cNvSpPr>
              <p:nvPr/>
            </p:nvSpPr>
            <p:spPr bwMode="auto">
              <a:xfrm>
                <a:off x="1199" y="1805"/>
                <a:ext cx="35" cy="184"/>
              </a:xfrm>
              <a:custGeom>
                <a:avLst/>
                <a:gdLst>
                  <a:gd name="T0" fmla="*/ 30 w 35"/>
                  <a:gd name="T1" fmla="*/ 0 h 184"/>
                  <a:gd name="T2" fmla="*/ 21 w 35"/>
                  <a:gd name="T3" fmla="*/ 13 h 184"/>
                  <a:gd name="T4" fmla="*/ 25 w 35"/>
                  <a:gd name="T5" fmla="*/ 36 h 184"/>
                  <a:gd name="T6" fmla="*/ 34 w 35"/>
                  <a:gd name="T7" fmla="*/ 57 h 184"/>
                  <a:gd name="T8" fmla="*/ 30 w 35"/>
                  <a:gd name="T9" fmla="*/ 82 h 184"/>
                  <a:gd name="T10" fmla="*/ 4 w 35"/>
                  <a:gd name="T11" fmla="*/ 111 h 184"/>
                  <a:gd name="T12" fmla="*/ 3 w 35"/>
                  <a:gd name="T13" fmla="*/ 133 h 184"/>
                  <a:gd name="T14" fmla="*/ 3 w 35"/>
                  <a:gd name="T15" fmla="*/ 166 h 184"/>
                  <a:gd name="T16" fmla="*/ 4 w 35"/>
                  <a:gd name="T17" fmla="*/ 184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184"/>
                  <a:gd name="T29" fmla="*/ 35 w 35"/>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184">
                    <a:moveTo>
                      <a:pt x="30" y="0"/>
                    </a:moveTo>
                    <a:cubicBezTo>
                      <a:pt x="26" y="3"/>
                      <a:pt x="22" y="7"/>
                      <a:pt x="21" y="13"/>
                    </a:cubicBezTo>
                    <a:cubicBezTo>
                      <a:pt x="20" y="19"/>
                      <a:pt x="23" y="29"/>
                      <a:pt x="25" y="36"/>
                    </a:cubicBezTo>
                    <a:cubicBezTo>
                      <a:pt x="27" y="43"/>
                      <a:pt x="33" y="49"/>
                      <a:pt x="34" y="57"/>
                    </a:cubicBezTo>
                    <a:cubicBezTo>
                      <a:pt x="35" y="65"/>
                      <a:pt x="35" y="73"/>
                      <a:pt x="30" y="82"/>
                    </a:cubicBezTo>
                    <a:cubicBezTo>
                      <a:pt x="25" y="91"/>
                      <a:pt x="8" y="103"/>
                      <a:pt x="4" y="111"/>
                    </a:cubicBezTo>
                    <a:cubicBezTo>
                      <a:pt x="0" y="119"/>
                      <a:pt x="3" y="124"/>
                      <a:pt x="3" y="133"/>
                    </a:cubicBezTo>
                    <a:cubicBezTo>
                      <a:pt x="3" y="142"/>
                      <a:pt x="3" y="158"/>
                      <a:pt x="3" y="166"/>
                    </a:cubicBezTo>
                    <a:cubicBezTo>
                      <a:pt x="3" y="174"/>
                      <a:pt x="3" y="179"/>
                      <a:pt x="4" y="184"/>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64" name="Freeform 92"/>
              <p:cNvSpPr>
                <a:spLocks/>
              </p:cNvSpPr>
              <p:nvPr/>
            </p:nvSpPr>
            <p:spPr bwMode="auto">
              <a:xfrm>
                <a:off x="1137" y="1803"/>
                <a:ext cx="93" cy="77"/>
              </a:xfrm>
              <a:custGeom>
                <a:avLst/>
                <a:gdLst>
                  <a:gd name="T0" fmla="*/ 0 w 93"/>
                  <a:gd name="T1" fmla="*/ 77 h 77"/>
                  <a:gd name="T2" fmla="*/ 17 w 93"/>
                  <a:gd name="T3" fmla="*/ 74 h 77"/>
                  <a:gd name="T4" fmla="*/ 38 w 93"/>
                  <a:gd name="T5" fmla="*/ 71 h 77"/>
                  <a:gd name="T6" fmla="*/ 50 w 93"/>
                  <a:gd name="T7" fmla="*/ 50 h 77"/>
                  <a:gd name="T8" fmla="*/ 54 w 93"/>
                  <a:gd name="T9" fmla="*/ 23 h 77"/>
                  <a:gd name="T10" fmla="*/ 68 w 93"/>
                  <a:gd name="T11" fmla="*/ 9 h 77"/>
                  <a:gd name="T12" fmla="*/ 93 w 93"/>
                  <a:gd name="T13" fmla="*/ 0 h 77"/>
                  <a:gd name="T14" fmla="*/ 0 60000 65536"/>
                  <a:gd name="T15" fmla="*/ 0 60000 65536"/>
                  <a:gd name="T16" fmla="*/ 0 60000 65536"/>
                  <a:gd name="T17" fmla="*/ 0 60000 65536"/>
                  <a:gd name="T18" fmla="*/ 0 60000 65536"/>
                  <a:gd name="T19" fmla="*/ 0 60000 65536"/>
                  <a:gd name="T20" fmla="*/ 0 60000 65536"/>
                  <a:gd name="T21" fmla="*/ 0 w 93"/>
                  <a:gd name="T22" fmla="*/ 0 h 77"/>
                  <a:gd name="T23" fmla="*/ 93 w 93"/>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3" h="77">
                    <a:moveTo>
                      <a:pt x="0" y="77"/>
                    </a:moveTo>
                    <a:cubicBezTo>
                      <a:pt x="5" y="76"/>
                      <a:pt x="11" y="75"/>
                      <a:pt x="17" y="74"/>
                    </a:cubicBezTo>
                    <a:cubicBezTo>
                      <a:pt x="23" y="73"/>
                      <a:pt x="33" y="75"/>
                      <a:pt x="38" y="71"/>
                    </a:cubicBezTo>
                    <a:cubicBezTo>
                      <a:pt x="43" y="67"/>
                      <a:pt x="47" y="58"/>
                      <a:pt x="50" y="50"/>
                    </a:cubicBezTo>
                    <a:cubicBezTo>
                      <a:pt x="53" y="42"/>
                      <a:pt x="51" y="30"/>
                      <a:pt x="54" y="23"/>
                    </a:cubicBezTo>
                    <a:cubicBezTo>
                      <a:pt x="57" y="16"/>
                      <a:pt x="61" y="13"/>
                      <a:pt x="68" y="9"/>
                    </a:cubicBezTo>
                    <a:cubicBezTo>
                      <a:pt x="75" y="5"/>
                      <a:pt x="84" y="2"/>
                      <a:pt x="93"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65" name="Freeform 93"/>
              <p:cNvSpPr>
                <a:spLocks/>
              </p:cNvSpPr>
              <p:nvPr/>
            </p:nvSpPr>
            <p:spPr bwMode="auto">
              <a:xfrm>
                <a:off x="1205" y="1940"/>
                <a:ext cx="406" cy="65"/>
              </a:xfrm>
              <a:custGeom>
                <a:avLst/>
                <a:gdLst>
                  <a:gd name="T0" fmla="*/ 0 w 406"/>
                  <a:gd name="T1" fmla="*/ 55 h 65"/>
                  <a:gd name="T2" fmla="*/ 25 w 406"/>
                  <a:gd name="T3" fmla="*/ 61 h 65"/>
                  <a:gd name="T4" fmla="*/ 72 w 406"/>
                  <a:gd name="T5" fmla="*/ 61 h 65"/>
                  <a:gd name="T6" fmla="*/ 127 w 406"/>
                  <a:gd name="T7" fmla="*/ 39 h 65"/>
                  <a:gd name="T8" fmla="*/ 169 w 406"/>
                  <a:gd name="T9" fmla="*/ 37 h 65"/>
                  <a:gd name="T10" fmla="*/ 201 w 406"/>
                  <a:gd name="T11" fmla="*/ 45 h 65"/>
                  <a:gd name="T12" fmla="*/ 241 w 406"/>
                  <a:gd name="T13" fmla="*/ 39 h 65"/>
                  <a:gd name="T14" fmla="*/ 276 w 406"/>
                  <a:gd name="T15" fmla="*/ 22 h 65"/>
                  <a:gd name="T16" fmla="*/ 307 w 406"/>
                  <a:gd name="T17" fmla="*/ 13 h 65"/>
                  <a:gd name="T18" fmla="*/ 349 w 406"/>
                  <a:gd name="T19" fmla="*/ 3 h 65"/>
                  <a:gd name="T20" fmla="*/ 376 w 406"/>
                  <a:gd name="T21" fmla="*/ 3 h 65"/>
                  <a:gd name="T22" fmla="*/ 406 w 406"/>
                  <a:gd name="T23" fmla="*/ 0 h 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6"/>
                  <a:gd name="T37" fmla="*/ 0 h 65"/>
                  <a:gd name="T38" fmla="*/ 406 w 406"/>
                  <a:gd name="T39" fmla="*/ 65 h 6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6" h="65">
                    <a:moveTo>
                      <a:pt x="0" y="55"/>
                    </a:moveTo>
                    <a:cubicBezTo>
                      <a:pt x="6" y="57"/>
                      <a:pt x="13" y="60"/>
                      <a:pt x="25" y="61"/>
                    </a:cubicBezTo>
                    <a:cubicBezTo>
                      <a:pt x="37" y="62"/>
                      <a:pt x="55" y="65"/>
                      <a:pt x="72" y="61"/>
                    </a:cubicBezTo>
                    <a:cubicBezTo>
                      <a:pt x="89" y="57"/>
                      <a:pt x="111" y="43"/>
                      <a:pt x="127" y="39"/>
                    </a:cubicBezTo>
                    <a:cubicBezTo>
                      <a:pt x="143" y="35"/>
                      <a:pt x="157" y="36"/>
                      <a:pt x="169" y="37"/>
                    </a:cubicBezTo>
                    <a:cubicBezTo>
                      <a:pt x="181" y="38"/>
                      <a:pt x="189" y="45"/>
                      <a:pt x="201" y="45"/>
                    </a:cubicBezTo>
                    <a:cubicBezTo>
                      <a:pt x="213" y="45"/>
                      <a:pt x="229" y="43"/>
                      <a:pt x="241" y="39"/>
                    </a:cubicBezTo>
                    <a:cubicBezTo>
                      <a:pt x="253" y="35"/>
                      <a:pt x="265" y="26"/>
                      <a:pt x="276" y="22"/>
                    </a:cubicBezTo>
                    <a:cubicBezTo>
                      <a:pt x="287" y="18"/>
                      <a:pt x="295" y="16"/>
                      <a:pt x="307" y="13"/>
                    </a:cubicBezTo>
                    <a:cubicBezTo>
                      <a:pt x="319" y="10"/>
                      <a:pt x="338" y="5"/>
                      <a:pt x="349" y="3"/>
                    </a:cubicBezTo>
                    <a:cubicBezTo>
                      <a:pt x="360" y="1"/>
                      <a:pt x="367" y="3"/>
                      <a:pt x="376" y="3"/>
                    </a:cubicBezTo>
                    <a:cubicBezTo>
                      <a:pt x="385" y="3"/>
                      <a:pt x="395" y="1"/>
                      <a:pt x="40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66" name="Freeform 94"/>
              <p:cNvSpPr>
                <a:spLocks/>
              </p:cNvSpPr>
              <p:nvPr/>
            </p:nvSpPr>
            <p:spPr bwMode="auto">
              <a:xfrm>
                <a:off x="1446" y="1773"/>
                <a:ext cx="69" cy="27"/>
              </a:xfrm>
              <a:custGeom>
                <a:avLst/>
                <a:gdLst>
                  <a:gd name="T0" fmla="*/ 91 w 60"/>
                  <a:gd name="T1" fmla="*/ 34 h 24"/>
                  <a:gd name="T2" fmla="*/ 69 w 60"/>
                  <a:gd name="T3" fmla="*/ 18 h 24"/>
                  <a:gd name="T4" fmla="*/ 40 w 60"/>
                  <a:gd name="T5" fmla="*/ 9 h 24"/>
                  <a:gd name="T6" fmla="*/ 18 w 60"/>
                  <a:gd name="T7" fmla="*/ 8 h 24"/>
                  <a:gd name="T8" fmla="*/ 0 w 60"/>
                  <a:gd name="T9" fmla="*/ 0 h 24"/>
                  <a:gd name="T10" fmla="*/ 0 60000 65536"/>
                  <a:gd name="T11" fmla="*/ 0 60000 65536"/>
                  <a:gd name="T12" fmla="*/ 0 60000 65536"/>
                  <a:gd name="T13" fmla="*/ 0 60000 65536"/>
                  <a:gd name="T14" fmla="*/ 0 60000 65536"/>
                  <a:gd name="T15" fmla="*/ 0 w 60"/>
                  <a:gd name="T16" fmla="*/ 0 h 24"/>
                  <a:gd name="T17" fmla="*/ 60 w 60"/>
                  <a:gd name="T18" fmla="*/ 24 h 24"/>
                </a:gdLst>
                <a:ahLst/>
                <a:cxnLst>
                  <a:cxn ang="T10">
                    <a:pos x="T0" y="T1"/>
                  </a:cxn>
                  <a:cxn ang="T11">
                    <a:pos x="T2" y="T3"/>
                  </a:cxn>
                  <a:cxn ang="T12">
                    <a:pos x="T4" y="T5"/>
                  </a:cxn>
                  <a:cxn ang="T13">
                    <a:pos x="T6" y="T7"/>
                  </a:cxn>
                  <a:cxn ang="T14">
                    <a:pos x="T8" y="T9"/>
                  </a:cxn>
                </a:cxnLst>
                <a:rect l="T15" t="T16" r="T17" b="T18"/>
                <a:pathLst>
                  <a:path w="60" h="24">
                    <a:moveTo>
                      <a:pt x="60" y="24"/>
                    </a:moveTo>
                    <a:cubicBezTo>
                      <a:pt x="55" y="19"/>
                      <a:pt x="51" y="15"/>
                      <a:pt x="45" y="12"/>
                    </a:cubicBezTo>
                    <a:cubicBezTo>
                      <a:pt x="39" y="9"/>
                      <a:pt x="31" y="7"/>
                      <a:pt x="26" y="6"/>
                    </a:cubicBezTo>
                    <a:cubicBezTo>
                      <a:pt x="21" y="5"/>
                      <a:pt x="16" y="6"/>
                      <a:pt x="12" y="5"/>
                    </a:cubicBezTo>
                    <a:cubicBezTo>
                      <a:pt x="8" y="4"/>
                      <a:pt x="3" y="1"/>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67" name="Freeform 95"/>
              <p:cNvSpPr>
                <a:spLocks/>
              </p:cNvSpPr>
              <p:nvPr/>
            </p:nvSpPr>
            <p:spPr bwMode="auto">
              <a:xfrm>
                <a:off x="960" y="1211"/>
                <a:ext cx="180" cy="273"/>
              </a:xfrm>
              <a:custGeom>
                <a:avLst/>
                <a:gdLst>
                  <a:gd name="T0" fmla="*/ 179 w 180"/>
                  <a:gd name="T1" fmla="*/ 273 h 273"/>
                  <a:gd name="T2" fmla="*/ 176 w 180"/>
                  <a:gd name="T3" fmla="*/ 253 h 273"/>
                  <a:gd name="T4" fmla="*/ 156 w 180"/>
                  <a:gd name="T5" fmla="*/ 240 h 273"/>
                  <a:gd name="T6" fmla="*/ 132 w 180"/>
                  <a:gd name="T7" fmla="*/ 231 h 273"/>
                  <a:gd name="T8" fmla="*/ 117 w 180"/>
                  <a:gd name="T9" fmla="*/ 202 h 273"/>
                  <a:gd name="T10" fmla="*/ 129 w 180"/>
                  <a:gd name="T11" fmla="*/ 160 h 273"/>
                  <a:gd name="T12" fmla="*/ 108 w 180"/>
                  <a:gd name="T13" fmla="*/ 120 h 273"/>
                  <a:gd name="T14" fmla="*/ 62 w 180"/>
                  <a:gd name="T15" fmla="*/ 112 h 273"/>
                  <a:gd name="T16" fmla="*/ 39 w 180"/>
                  <a:gd name="T17" fmla="*/ 91 h 273"/>
                  <a:gd name="T18" fmla="*/ 36 w 180"/>
                  <a:gd name="T19" fmla="*/ 52 h 273"/>
                  <a:gd name="T20" fmla="*/ 32 w 180"/>
                  <a:gd name="T21" fmla="*/ 28 h 273"/>
                  <a:gd name="T22" fmla="*/ 0 w 180"/>
                  <a:gd name="T23" fmla="*/ 0 h 2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
                  <a:gd name="T37" fmla="*/ 0 h 273"/>
                  <a:gd name="T38" fmla="*/ 180 w 180"/>
                  <a:gd name="T39" fmla="*/ 273 h 2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 h="273">
                    <a:moveTo>
                      <a:pt x="179" y="273"/>
                    </a:moveTo>
                    <a:cubicBezTo>
                      <a:pt x="179" y="265"/>
                      <a:pt x="180" y="258"/>
                      <a:pt x="176" y="253"/>
                    </a:cubicBezTo>
                    <a:cubicBezTo>
                      <a:pt x="172" y="248"/>
                      <a:pt x="163" y="244"/>
                      <a:pt x="156" y="240"/>
                    </a:cubicBezTo>
                    <a:cubicBezTo>
                      <a:pt x="149" y="236"/>
                      <a:pt x="138" y="237"/>
                      <a:pt x="132" y="231"/>
                    </a:cubicBezTo>
                    <a:cubicBezTo>
                      <a:pt x="126" y="225"/>
                      <a:pt x="117" y="214"/>
                      <a:pt x="117" y="202"/>
                    </a:cubicBezTo>
                    <a:cubicBezTo>
                      <a:pt x="117" y="190"/>
                      <a:pt x="130" y="174"/>
                      <a:pt x="129" y="160"/>
                    </a:cubicBezTo>
                    <a:cubicBezTo>
                      <a:pt x="128" y="146"/>
                      <a:pt x="119" y="128"/>
                      <a:pt x="108" y="120"/>
                    </a:cubicBezTo>
                    <a:cubicBezTo>
                      <a:pt x="97" y="112"/>
                      <a:pt x="73" y="117"/>
                      <a:pt x="62" y="112"/>
                    </a:cubicBezTo>
                    <a:cubicBezTo>
                      <a:pt x="51" y="107"/>
                      <a:pt x="43" y="101"/>
                      <a:pt x="39" y="91"/>
                    </a:cubicBezTo>
                    <a:cubicBezTo>
                      <a:pt x="35" y="81"/>
                      <a:pt x="37" y="62"/>
                      <a:pt x="36" y="52"/>
                    </a:cubicBezTo>
                    <a:cubicBezTo>
                      <a:pt x="35" y="42"/>
                      <a:pt x="38" y="37"/>
                      <a:pt x="32" y="28"/>
                    </a:cubicBezTo>
                    <a:cubicBezTo>
                      <a:pt x="26" y="19"/>
                      <a:pt x="13" y="9"/>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68" name="Freeform 96"/>
              <p:cNvSpPr>
                <a:spLocks/>
              </p:cNvSpPr>
              <p:nvPr/>
            </p:nvSpPr>
            <p:spPr bwMode="auto">
              <a:xfrm>
                <a:off x="1500" y="1466"/>
                <a:ext cx="149" cy="21"/>
              </a:xfrm>
              <a:custGeom>
                <a:avLst/>
                <a:gdLst>
                  <a:gd name="T0" fmla="*/ 0 w 149"/>
                  <a:gd name="T1" fmla="*/ 15 h 21"/>
                  <a:gd name="T2" fmla="*/ 23 w 149"/>
                  <a:gd name="T3" fmla="*/ 21 h 21"/>
                  <a:gd name="T4" fmla="*/ 53 w 149"/>
                  <a:gd name="T5" fmla="*/ 13 h 21"/>
                  <a:gd name="T6" fmla="*/ 80 w 149"/>
                  <a:gd name="T7" fmla="*/ 13 h 21"/>
                  <a:gd name="T8" fmla="*/ 111 w 149"/>
                  <a:gd name="T9" fmla="*/ 10 h 21"/>
                  <a:gd name="T10" fmla="*/ 129 w 149"/>
                  <a:gd name="T11" fmla="*/ 1 h 21"/>
                  <a:gd name="T12" fmla="*/ 149 w 149"/>
                  <a:gd name="T13" fmla="*/ 1 h 21"/>
                  <a:gd name="T14" fmla="*/ 0 60000 65536"/>
                  <a:gd name="T15" fmla="*/ 0 60000 65536"/>
                  <a:gd name="T16" fmla="*/ 0 60000 65536"/>
                  <a:gd name="T17" fmla="*/ 0 60000 65536"/>
                  <a:gd name="T18" fmla="*/ 0 60000 65536"/>
                  <a:gd name="T19" fmla="*/ 0 60000 65536"/>
                  <a:gd name="T20" fmla="*/ 0 60000 65536"/>
                  <a:gd name="T21" fmla="*/ 0 w 149"/>
                  <a:gd name="T22" fmla="*/ 0 h 21"/>
                  <a:gd name="T23" fmla="*/ 149 w 149"/>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21">
                    <a:moveTo>
                      <a:pt x="0" y="15"/>
                    </a:moveTo>
                    <a:cubicBezTo>
                      <a:pt x="7" y="18"/>
                      <a:pt x="14" y="21"/>
                      <a:pt x="23" y="21"/>
                    </a:cubicBezTo>
                    <a:cubicBezTo>
                      <a:pt x="32" y="21"/>
                      <a:pt x="44" y="14"/>
                      <a:pt x="53" y="13"/>
                    </a:cubicBezTo>
                    <a:cubicBezTo>
                      <a:pt x="62" y="12"/>
                      <a:pt x="70" y="14"/>
                      <a:pt x="80" y="13"/>
                    </a:cubicBezTo>
                    <a:cubicBezTo>
                      <a:pt x="90" y="12"/>
                      <a:pt x="103" y="12"/>
                      <a:pt x="111" y="10"/>
                    </a:cubicBezTo>
                    <a:cubicBezTo>
                      <a:pt x="119" y="8"/>
                      <a:pt x="123" y="2"/>
                      <a:pt x="129" y="1"/>
                    </a:cubicBezTo>
                    <a:cubicBezTo>
                      <a:pt x="135" y="0"/>
                      <a:pt x="146" y="1"/>
                      <a:pt x="149" y="1"/>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69" name="Freeform 97"/>
              <p:cNvSpPr>
                <a:spLocks/>
              </p:cNvSpPr>
              <p:nvPr/>
            </p:nvSpPr>
            <p:spPr bwMode="auto">
              <a:xfrm>
                <a:off x="1997" y="1415"/>
                <a:ext cx="34" cy="132"/>
              </a:xfrm>
              <a:custGeom>
                <a:avLst/>
                <a:gdLst>
                  <a:gd name="T0" fmla="*/ 0 w 34"/>
                  <a:gd name="T1" fmla="*/ 132 h 132"/>
                  <a:gd name="T2" fmla="*/ 15 w 34"/>
                  <a:gd name="T3" fmla="*/ 126 h 132"/>
                  <a:gd name="T4" fmla="*/ 28 w 34"/>
                  <a:gd name="T5" fmla="*/ 106 h 132"/>
                  <a:gd name="T6" fmla="*/ 30 w 34"/>
                  <a:gd name="T7" fmla="*/ 52 h 132"/>
                  <a:gd name="T8" fmla="*/ 34 w 34"/>
                  <a:gd name="T9" fmla="*/ 0 h 132"/>
                  <a:gd name="T10" fmla="*/ 0 60000 65536"/>
                  <a:gd name="T11" fmla="*/ 0 60000 65536"/>
                  <a:gd name="T12" fmla="*/ 0 60000 65536"/>
                  <a:gd name="T13" fmla="*/ 0 60000 65536"/>
                  <a:gd name="T14" fmla="*/ 0 60000 65536"/>
                  <a:gd name="T15" fmla="*/ 0 w 34"/>
                  <a:gd name="T16" fmla="*/ 0 h 132"/>
                  <a:gd name="T17" fmla="*/ 34 w 34"/>
                  <a:gd name="T18" fmla="*/ 132 h 132"/>
                </a:gdLst>
                <a:ahLst/>
                <a:cxnLst>
                  <a:cxn ang="T10">
                    <a:pos x="T0" y="T1"/>
                  </a:cxn>
                  <a:cxn ang="T11">
                    <a:pos x="T2" y="T3"/>
                  </a:cxn>
                  <a:cxn ang="T12">
                    <a:pos x="T4" y="T5"/>
                  </a:cxn>
                  <a:cxn ang="T13">
                    <a:pos x="T6" y="T7"/>
                  </a:cxn>
                  <a:cxn ang="T14">
                    <a:pos x="T8" y="T9"/>
                  </a:cxn>
                </a:cxnLst>
                <a:rect l="T15" t="T16" r="T17" b="T18"/>
                <a:pathLst>
                  <a:path w="34" h="132">
                    <a:moveTo>
                      <a:pt x="0" y="132"/>
                    </a:moveTo>
                    <a:cubicBezTo>
                      <a:pt x="5" y="131"/>
                      <a:pt x="10" y="130"/>
                      <a:pt x="15" y="126"/>
                    </a:cubicBezTo>
                    <a:cubicBezTo>
                      <a:pt x="20" y="122"/>
                      <a:pt x="26" y="118"/>
                      <a:pt x="28" y="106"/>
                    </a:cubicBezTo>
                    <a:cubicBezTo>
                      <a:pt x="30" y="94"/>
                      <a:pt x="29" y="70"/>
                      <a:pt x="30" y="52"/>
                    </a:cubicBezTo>
                    <a:cubicBezTo>
                      <a:pt x="31" y="34"/>
                      <a:pt x="32" y="17"/>
                      <a:pt x="34"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70" name="Freeform 98"/>
              <p:cNvSpPr>
                <a:spLocks/>
              </p:cNvSpPr>
              <p:nvPr/>
            </p:nvSpPr>
            <p:spPr bwMode="auto">
              <a:xfrm>
                <a:off x="2006" y="1689"/>
                <a:ext cx="67" cy="48"/>
              </a:xfrm>
              <a:custGeom>
                <a:avLst/>
                <a:gdLst>
                  <a:gd name="T0" fmla="*/ 0 w 67"/>
                  <a:gd name="T1" fmla="*/ 48 h 48"/>
                  <a:gd name="T2" fmla="*/ 12 w 67"/>
                  <a:gd name="T3" fmla="*/ 36 h 48"/>
                  <a:gd name="T4" fmla="*/ 28 w 67"/>
                  <a:gd name="T5" fmla="*/ 30 h 48"/>
                  <a:gd name="T6" fmla="*/ 54 w 67"/>
                  <a:gd name="T7" fmla="*/ 27 h 48"/>
                  <a:gd name="T8" fmla="*/ 66 w 67"/>
                  <a:gd name="T9" fmla="*/ 14 h 48"/>
                  <a:gd name="T10" fmla="*/ 63 w 67"/>
                  <a:gd name="T11" fmla="*/ 0 h 48"/>
                  <a:gd name="T12" fmla="*/ 0 60000 65536"/>
                  <a:gd name="T13" fmla="*/ 0 60000 65536"/>
                  <a:gd name="T14" fmla="*/ 0 60000 65536"/>
                  <a:gd name="T15" fmla="*/ 0 60000 65536"/>
                  <a:gd name="T16" fmla="*/ 0 60000 65536"/>
                  <a:gd name="T17" fmla="*/ 0 60000 65536"/>
                  <a:gd name="T18" fmla="*/ 0 w 67"/>
                  <a:gd name="T19" fmla="*/ 0 h 48"/>
                  <a:gd name="T20" fmla="*/ 67 w 67"/>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67" h="48">
                    <a:moveTo>
                      <a:pt x="0" y="48"/>
                    </a:moveTo>
                    <a:cubicBezTo>
                      <a:pt x="3" y="43"/>
                      <a:pt x="7" y="39"/>
                      <a:pt x="12" y="36"/>
                    </a:cubicBezTo>
                    <a:cubicBezTo>
                      <a:pt x="17" y="33"/>
                      <a:pt x="21" y="31"/>
                      <a:pt x="28" y="30"/>
                    </a:cubicBezTo>
                    <a:cubicBezTo>
                      <a:pt x="35" y="29"/>
                      <a:pt x="48" y="30"/>
                      <a:pt x="54" y="27"/>
                    </a:cubicBezTo>
                    <a:cubicBezTo>
                      <a:pt x="60" y="24"/>
                      <a:pt x="65" y="18"/>
                      <a:pt x="66" y="14"/>
                    </a:cubicBezTo>
                    <a:cubicBezTo>
                      <a:pt x="67" y="10"/>
                      <a:pt x="64" y="4"/>
                      <a:pt x="63"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71" name="Freeform 99"/>
              <p:cNvSpPr>
                <a:spLocks/>
              </p:cNvSpPr>
              <p:nvPr/>
            </p:nvSpPr>
            <p:spPr bwMode="auto">
              <a:xfrm>
                <a:off x="1664" y="1656"/>
                <a:ext cx="127" cy="116"/>
              </a:xfrm>
              <a:custGeom>
                <a:avLst/>
                <a:gdLst>
                  <a:gd name="T0" fmla="*/ 0 w 127"/>
                  <a:gd name="T1" fmla="*/ 0 h 116"/>
                  <a:gd name="T2" fmla="*/ 10 w 127"/>
                  <a:gd name="T3" fmla="*/ 6 h 116"/>
                  <a:gd name="T4" fmla="*/ 22 w 127"/>
                  <a:gd name="T5" fmla="*/ 8 h 116"/>
                  <a:gd name="T6" fmla="*/ 42 w 127"/>
                  <a:gd name="T7" fmla="*/ 14 h 116"/>
                  <a:gd name="T8" fmla="*/ 55 w 127"/>
                  <a:gd name="T9" fmla="*/ 20 h 116"/>
                  <a:gd name="T10" fmla="*/ 66 w 127"/>
                  <a:gd name="T11" fmla="*/ 27 h 116"/>
                  <a:gd name="T12" fmla="*/ 76 w 127"/>
                  <a:gd name="T13" fmla="*/ 33 h 116"/>
                  <a:gd name="T14" fmla="*/ 82 w 127"/>
                  <a:gd name="T15" fmla="*/ 47 h 116"/>
                  <a:gd name="T16" fmla="*/ 87 w 127"/>
                  <a:gd name="T17" fmla="*/ 65 h 116"/>
                  <a:gd name="T18" fmla="*/ 99 w 127"/>
                  <a:gd name="T19" fmla="*/ 78 h 116"/>
                  <a:gd name="T20" fmla="*/ 118 w 127"/>
                  <a:gd name="T21" fmla="*/ 84 h 116"/>
                  <a:gd name="T22" fmla="*/ 124 w 127"/>
                  <a:gd name="T23" fmla="*/ 96 h 116"/>
                  <a:gd name="T24" fmla="*/ 127 w 127"/>
                  <a:gd name="T25" fmla="*/ 116 h 1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7"/>
                  <a:gd name="T40" fmla="*/ 0 h 116"/>
                  <a:gd name="T41" fmla="*/ 127 w 127"/>
                  <a:gd name="T42" fmla="*/ 116 h 1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7" h="116">
                    <a:moveTo>
                      <a:pt x="0" y="0"/>
                    </a:moveTo>
                    <a:cubicBezTo>
                      <a:pt x="3" y="2"/>
                      <a:pt x="6" y="5"/>
                      <a:pt x="10" y="6"/>
                    </a:cubicBezTo>
                    <a:cubicBezTo>
                      <a:pt x="14" y="7"/>
                      <a:pt x="17" y="7"/>
                      <a:pt x="22" y="8"/>
                    </a:cubicBezTo>
                    <a:cubicBezTo>
                      <a:pt x="27" y="9"/>
                      <a:pt x="37" y="12"/>
                      <a:pt x="42" y="14"/>
                    </a:cubicBezTo>
                    <a:cubicBezTo>
                      <a:pt x="47" y="16"/>
                      <a:pt x="51" y="18"/>
                      <a:pt x="55" y="20"/>
                    </a:cubicBezTo>
                    <a:cubicBezTo>
                      <a:pt x="59" y="22"/>
                      <a:pt x="63" y="25"/>
                      <a:pt x="66" y="27"/>
                    </a:cubicBezTo>
                    <a:cubicBezTo>
                      <a:pt x="69" y="29"/>
                      <a:pt x="73" y="30"/>
                      <a:pt x="76" y="33"/>
                    </a:cubicBezTo>
                    <a:cubicBezTo>
                      <a:pt x="79" y="36"/>
                      <a:pt x="80" y="42"/>
                      <a:pt x="82" y="47"/>
                    </a:cubicBezTo>
                    <a:cubicBezTo>
                      <a:pt x="84" y="52"/>
                      <a:pt x="84" y="60"/>
                      <a:pt x="87" y="65"/>
                    </a:cubicBezTo>
                    <a:cubicBezTo>
                      <a:pt x="90" y="70"/>
                      <a:pt x="94" y="75"/>
                      <a:pt x="99" y="78"/>
                    </a:cubicBezTo>
                    <a:cubicBezTo>
                      <a:pt x="104" y="81"/>
                      <a:pt x="114" y="81"/>
                      <a:pt x="118" y="84"/>
                    </a:cubicBezTo>
                    <a:cubicBezTo>
                      <a:pt x="122" y="87"/>
                      <a:pt x="123" y="91"/>
                      <a:pt x="124" y="96"/>
                    </a:cubicBezTo>
                    <a:cubicBezTo>
                      <a:pt x="125" y="101"/>
                      <a:pt x="126" y="108"/>
                      <a:pt x="127" y="116"/>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72" name="Freeform 100"/>
              <p:cNvSpPr>
                <a:spLocks/>
              </p:cNvSpPr>
              <p:nvPr/>
            </p:nvSpPr>
            <p:spPr bwMode="auto">
              <a:xfrm>
                <a:off x="2832" y="1796"/>
                <a:ext cx="159" cy="73"/>
              </a:xfrm>
              <a:custGeom>
                <a:avLst/>
                <a:gdLst>
                  <a:gd name="T0" fmla="*/ 159 w 159"/>
                  <a:gd name="T1" fmla="*/ 0 h 73"/>
                  <a:gd name="T2" fmla="*/ 138 w 159"/>
                  <a:gd name="T3" fmla="*/ 9 h 73"/>
                  <a:gd name="T4" fmla="*/ 105 w 159"/>
                  <a:gd name="T5" fmla="*/ 21 h 73"/>
                  <a:gd name="T6" fmla="*/ 83 w 159"/>
                  <a:gd name="T7" fmla="*/ 36 h 73"/>
                  <a:gd name="T8" fmla="*/ 54 w 159"/>
                  <a:gd name="T9" fmla="*/ 51 h 73"/>
                  <a:gd name="T10" fmla="*/ 20 w 159"/>
                  <a:gd name="T11" fmla="*/ 64 h 73"/>
                  <a:gd name="T12" fmla="*/ 0 w 159"/>
                  <a:gd name="T13" fmla="*/ 73 h 73"/>
                  <a:gd name="T14" fmla="*/ 0 60000 65536"/>
                  <a:gd name="T15" fmla="*/ 0 60000 65536"/>
                  <a:gd name="T16" fmla="*/ 0 60000 65536"/>
                  <a:gd name="T17" fmla="*/ 0 60000 65536"/>
                  <a:gd name="T18" fmla="*/ 0 60000 65536"/>
                  <a:gd name="T19" fmla="*/ 0 60000 65536"/>
                  <a:gd name="T20" fmla="*/ 0 60000 65536"/>
                  <a:gd name="T21" fmla="*/ 0 w 159"/>
                  <a:gd name="T22" fmla="*/ 0 h 73"/>
                  <a:gd name="T23" fmla="*/ 159 w 159"/>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9" h="73">
                    <a:moveTo>
                      <a:pt x="159" y="0"/>
                    </a:moveTo>
                    <a:cubicBezTo>
                      <a:pt x="153" y="2"/>
                      <a:pt x="147" y="5"/>
                      <a:pt x="138" y="9"/>
                    </a:cubicBezTo>
                    <a:cubicBezTo>
                      <a:pt x="129" y="13"/>
                      <a:pt x="114" y="16"/>
                      <a:pt x="105" y="21"/>
                    </a:cubicBezTo>
                    <a:cubicBezTo>
                      <a:pt x="96" y="26"/>
                      <a:pt x="91" y="31"/>
                      <a:pt x="83" y="36"/>
                    </a:cubicBezTo>
                    <a:cubicBezTo>
                      <a:pt x="75" y="41"/>
                      <a:pt x="64" y="46"/>
                      <a:pt x="54" y="51"/>
                    </a:cubicBezTo>
                    <a:cubicBezTo>
                      <a:pt x="44" y="56"/>
                      <a:pt x="29" y="60"/>
                      <a:pt x="20" y="64"/>
                    </a:cubicBezTo>
                    <a:cubicBezTo>
                      <a:pt x="11" y="68"/>
                      <a:pt x="5" y="70"/>
                      <a:pt x="0" y="7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73" name="Freeform 101"/>
              <p:cNvSpPr>
                <a:spLocks/>
              </p:cNvSpPr>
              <p:nvPr/>
            </p:nvSpPr>
            <p:spPr bwMode="auto">
              <a:xfrm>
                <a:off x="2717" y="1868"/>
                <a:ext cx="117" cy="40"/>
              </a:xfrm>
              <a:custGeom>
                <a:avLst/>
                <a:gdLst>
                  <a:gd name="T0" fmla="*/ 117 w 117"/>
                  <a:gd name="T1" fmla="*/ 0 h 40"/>
                  <a:gd name="T2" fmla="*/ 88 w 117"/>
                  <a:gd name="T3" fmla="*/ 6 h 40"/>
                  <a:gd name="T4" fmla="*/ 73 w 117"/>
                  <a:gd name="T5" fmla="*/ 15 h 40"/>
                  <a:gd name="T6" fmla="*/ 58 w 117"/>
                  <a:gd name="T7" fmla="*/ 22 h 40"/>
                  <a:gd name="T8" fmla="*/ 42 w 117"/>
                  <a:gd name="T9" fmla="*/ 28 h 40"/>
                  <a:gd name="T10" fmla="*/ 13 w 117"/>
                  <a:gd name="T11" fmla="*/ 31 h 40"/>
                  <a:gd name="T12" fmla="*/ 0 w 117"/>
                  <a:gd name="T13" fmla="*/ 40 h 40"/>
                  <a:gd name="T14" fmla="*/ 0 60000 65536"/>
                  <a:gd name="T15" fmla="*/ 0 60000 65536"/>
                  <a:gd name="T16" fmla="*/ 0 60000 65536"/>
                  <a:gd name="T17" fmla="*/ 0 60000 65536"/>
                  <a:gd name="T18" fmla="*/ 0 60000 65536"/>
                  <a:gd name="T19" fmla="*/ 0 60000 65536"/>
                  <a:gd name="T20" fmla="*/ 0 60000 65536"/>
                  <a:gd name="T21" fmla="*/ 0 w 117"/>
                  <a:gd name="T22" fmla="*/ 0 h 40"/>
                  <a:gd name="T23" fmla="*/ 117 w 117"/>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7" h="40">
                    <a:moveTo>
                      <a:pt x="117" y="0"/>
                    </a:moveTo>
                    <a:cubicBezTo>
                      <a:pt x="106" y="2"/>
                      <a:pt x="95" y="4"/>
                      <a:pt x="88" y="6"/>
                    </a:cubicBezTo>
                    <a:cubicBezTo>
                      <a:pt x="81" y="8"/>
                      <a:pt x="78" y="12"/>
                      <a:pt x="73" y="15"/>
                    </a:cubicBezTo>
                    <a:cubicBezTo>
                      <a:pt x="68" y="18"/>
                      <a:pt x="63" y="20"/>
                      <a:pt x="58" y="22"/>
                    </a:cubicBezTo>
                    <a:cubicBezTo>
                      <a:pt x="53" y="24"/>
                      <a:pt x="49" y="27"/>
                      <a:pt x="42" y="28"/>
                    </a:cubicBezTo>
                    <a:cubicBezTo>
                      <a:pt x="35" y="29"/>
                      <a:pt x="20" y="29"/>
                      <a:pt x="13" y="31"/>
                    </a:cubicBezTo>
                    <a:cubicBezTo>
                      <a:pt x="6" y="33"/>
                      <a:pt x="3" y="36"/>
                      <a:pt x="0" y="4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74" name="Freeform 102"/>
              <p:cNvSpPr>
                <a:spLocks/>
              </p:cNvSpPr>
              <p:nvPr/>
            </p:nvSpPr>
            <p:spPr bwMode="auto">
              <a:xfrm>
                <a:off x="2574" y="1907"/>
                <a:ext cx="143" cy="55"/>
              </a:xfrm>
              <a:custGeom>
                <a:avLst/>
                <a:gdLst>
                  <a:gd name="T0" fmla="*/ 143 w 143"/>
                  <a:gd name="T1" fmla="*/ 0 h 55"/>
                  <a:gd name="T2" fmla="*/ 122 w 143"/>
                  <a:gd name="T3" fmla="*/ 13 h 55"/>
                  <a:gd name="T4" fmla="*/ 119 w 143"/>
                  <a:gd name="T5" fmla="*/ 25 h 55"/>
                  <a:gd name="T6" fmla="*/ 102 w 143"/>
                  <a:gd name="T7" fmla="*/ 36 h 55"/>
                  <a:gd name="T8" fmla="*/ 90 w 143"/>
                  <a:gd name="T9" fmla="*/ 37 h 55"/>
                  <a:gd name="T10" fmla="*/ 63 w 143"/>
                  <a:gd name="T11" fmla="*/ 43 h 55"/>
                  <a:gd name="T12" fmla="*/ 33 w 143"/>
                  <a:gd name="T13" fmla="*/ 54 h 55"/>
                  <a:gd name="T14" fmla="*/ 15 w 143"/>
                  <a:gd name="T15" fmla="*/ 51 h 55"/>
                  <a:gd name="T16" fmla="*/ 0 w 143"/>
                  <a:gd name="T17" fmla="*/ 36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
                  <a:gd name="T28" fmla="*/ 0 h 55"/>
                  <a:gd name="T29" fmla="*/ 143 w 143"/>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 h="55">
                    <a:moveTo>
                      <a:pt x="143" y="0"/>
                    </a:moveTo>
                    <a:cubicBezTo>
                      <a:pt x="134" y="4"/>
                      <a:pt x="126" y="9"/>
                      <a:pt x="122" y="13"/>
                    </a:cubicBezTo>
                    <a:cubicBezTo>
                      <a:pt x="118" y="17"/>
                      <a:pt x="122" y="21"/>
                      <a:pt x="119" y="25"/>
                    </a:cubicBezTo>
                    <a:cubicBezTo>
                      <a:pt x="116" y="29"/>
                      <a:pt x="107" y="34"/>
                      <a:pt x="102" y="36"/>
                    </a:cubicBezTo>
                    <a:cubicBezTo>
                      <a:pt x="97" y="38"/>
                      <a:pt x="96" y="36"/>
                      <a:pt x="90" y="37"/>
                    </a:cubicBezTo>
                    <a:cubicBezTo>
                      <a:pt x="84" y="38"/>
                      <a:pt x="72" y="40"/>
                      <a:pt x="63" y="43"/>
                    </a:cubicBezTo>
                    <a:cubicBezTo>
                      <a:pt x="54" y="46"/>
                      <a:pt x="41" y="53"/>
                      <a:pt x="33" y="54"/>
                    </a:cubicBezTo>
                    <a:cubicBezTo>
                      <a:pt x="25" y="55"/>
                      <a:pt x="20" y="54"/>
                      <a:pt x="15" y="51"/>
                    </a:cubicBezTo>
                    <a:cubicBezTo>
                      <a:pt x="10" y="48"/>
                      <a:pt x="5" y="42"/>
                      <a:pt x="0" y="36"/>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75" name="Freeform 103"/>
              <p:cNvSpPr>
                <a:spLocks/>
              </p:cNvSpPr>
              <p:nvPr/>
            </p:nvSpPr>
            <p:spPr bwMode="auto">
              <a:xfrm>
                <a:off x="2447" y="1882"/>
                <a:ext cx="127" cy="63"/>
              </a:xfrm>
              <a:custGeom>
                <a:avLst/>
                <a:gdLst>
                  <a:gd name="T0" fmla="*/ 125 w 128"/>
                  <a:gd name="T1" fmla="*/ 65 h 62"/>
                  <a:gd name="T2" fmla="*/ 105 w 128"/>
                  <a:gd name="T3" fmla="*/ 51 h 62"/>
                  <a:gd name="T4" fmla="*/ 75 w 128"/>
                  <a:gd name="T5" fmla="*/ 39 h 62"/>
                  <a:gd name="T6" fmla="*/ 51 w 128"/>
                  <a:gd name="T7" fmla="*/ 30 h 62"/>
                  <a:gd name="T8" fmla="*/ 27 w 128"/>
                  <a:gd name="T9" fmla="*/ 9 h 62"/>
                  <a:gd name="T10" fmla="*/ 0 w 128"/>
                  <a:gd name="T11" fmla="*/ 0 h 62"/>
                  <a:gd name="T12" fmla="*/ 0 60000 65536"/>
                  <a:gd name="T13" fmla="*/ 0 60000 65536"/>
                  <a:gd name="T14" fmla="*/ 0 60000 65536"/>
                  <a:gd name="T15" fmla="*/ 0 60000 65536"/>
                  <a:gd name="T16" fmla="*/ 0 60000 65536"/>
                  <a:gd name="T17" fmla="*/ 0 60000 65536"/>
                  <a:gd name="T18" fmla="*/ 0 w 128"/>
                  <a:gd name="T19" fmla="*/ 0 h 62"/>
                  <a:gd name="T20" fmla="*/ 128 w 128"/>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128" h="62">
                    <a:moveTo>
                      <a:pt x="128" y="62"/>
                    </a:moveTo>
                    <a:cubicBezTo>
                      <a:pt x="122" y="57"/>
                      <a:pt x="116" y="52"/>
                      <a:pt x="108" y="48"/>
                    </a:cubicBezTo>
                    <a:cubicBezTo>
                      <a:pt x="100" y="44"/>
                      <a:pt x="87" y="39"/>
                      <a:pt x="78" y="36"/>
                    </a:cubicBezTo>
                    <a:cubicBezTo>
                      <a:pt x="69" y="33"/>
                      <a:pt x="59" y="34"/>
                      <a:pt x="51" y="30"/>
                    </a:cubicBezTo>
                    <a:cubicBezTo>
                      <a:pt x="43" y="26"/>
                      <a:pt x="35" y="14"/>
                      <a:pt x="27" y="9"/>
                    </a:cubicBezTo>
                    <a:cubicBezTo>
                      <a:pt x="19" y="4"/>
                      <a:pt x="9" y="2"/>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76" name="Freeform 104"/>
              <p:cNvSpPr>
                <a:spLocks/>
              </p:cNvSpPr>
              <p:nvPr/>
            </p:nvSpPr>
            <p:spPr bwMode="auto">
              <a:xfrm>
                <a:off x="2832" y="1869"/>
                <a:ext cx="187" cy="134"/>
              </a:xfrm>
              <a:custGeom>
                <a:avLst/>
                <a:gdLst>
                  <a:gd name="T0" fmla="*/ 0 w 187"/>
                  <a:gd name="T1" fmla="*/ 0 h 134"/>
                  <a:gd name="T2" fmla="*/ 5 w 187"/>
                  <a:gd name="T3" fmla="*/ 14 h 134"/>
                  <a:gd name="T4" fmla="*/ 24 w 187"/>
                  <a:gd name="T5" fmla="*/ 23 h 134"/>
                  <a:gd name="T6" fmla="*/ 57 w 187"/>
                  <a:gd name="T7" fmla="*/ 30 h 134"/>
                  <a:gd name="T8" fmla="*/ 92 w 187"/>
                  <a:gd name="T9" fmla="*/ 36 h 134"/>
                  <a:gd name="T10" fmla="*/ 125 w 187"/>
                  <a:gd name="T11" fmla="*/ 56 h 134"/>
                  <a:gd name="T12" fmla="*/ 153 w 187"/>
                  <a:gd name="T13" fmla="*/ 80 h 134"/>
                  <a:gd name="T14" fmla="*/ 171 w 187"/>
                  <a:gd name="T15" fmla="*/ 101 h 134"/>
                  <a:gd name="T16" fmla="*/ 185 w 187"/>
                  <a:gd name="T17" fmla="*/ 119 h 134"/>
                  <a:gd name="T18" fmla="*/ 186 w 187"/>
                  <a:gd name="T19" fmla="*/ 134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7"/>
                  <a:gd name="T31" fmla="*/ 0 h 134"/>
                  <a:gd name="T32" fmla="*/ 187 w 187"/>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7" h="134">
                    <a:moveTo>
                      <a:pt x="0" y="0"/>
                    </a:moveTo>
                    <a:cubicBezTo>
                      <a:pt x="0" y="5"/>
                      <a:pt x="1" y="10"/>
                      <a:pt x="5" y="14"/>
                    </a:cubicBezTo>
                    <a:cubicBezTo>
                      <a:pt x="9" y="18"/>
                      <a:pt x="15" y="20"/>
                      <a:pt x="24" y="23"/>
                    </a:cubicBezTo>
                    <a:cubicBezTo>
                      <a:pt x="33" y="26"/>
                      <a:pt x="46" y="28"/>
                      <a:pt x="57" y="30"/>
                    </a:cubicBezTo>
                    <a:cubicBezTo>
                      <a:pt x="68" y="32"/>
                      <a:pt x="81" y="32"/>
                      <a:pt x="92" y="36"/>
                    </a:cubicBezTo>
                    <a:cubicBezTo>
                      <a:pt x="103" y="40"/>
                      <a:pt x="115" y="49"/>
                      <a:pt x="125" y="56"/>
                    </a:cubicBezTo>
                    <a:cubicBezTo>
                      <a:pt x="135" y="63"/>
                      <a:pt x="145" y="73"/>
                      <a:pt x="153" y="80"/>
                    </a:cubicBezTo>
                    <a:cubicBezTo>
                      <a:pt x="161" y="87"/>
                      <a:pt x="166" y="95"/>
                      <a:pt x="171" y="101"/>
                    </a:cubicBezTo>
                    <a:cubicBezTo>
                      <a:pt x="176" y="107"/>
                      <a:pt x="183" y="114"/>
                      <a:pt x="185" y="119"/>
                    </a:cubicBezTo>
                    <a:cubicBezTo>
                      <a:pt x="187" y="124"/>
                      <a:pt x="186" y="129"/>
                      <a:pt x="186" y="13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77" name="Freeform 105"/>
              <p:cNvSpPr>
                <a:spLocks/>
              </p:cNvSpPr>
              <p:nvPr/>
            </p:nvSpPr>
            <p:spPr bwMode="auto">
              <a:xfrm>
                <a:off x="2159" y="1804"/>
                <a:ext cx="289" cy="78"/>
              </a:xfrm>
              <a:custGeom>
                <a:avLst/>
                <a:gdLst>
                  <a:gd name="T0" fmla="*/ 0 w 289"/>
                  <a:gd name="T1" fmla="*/ 11 h 78"/>
                  <a:gd name="T2" fmla="*/ 25 w 289"/>
                  <a:gd name="T3" fmla="*/ 4 h 78"/>
                  <a:gd name="T4" fmla="*/ 54 w 289"/>
                  <a:gd name="T5" fmla="*/ 2 h 78"/>
                  <a:gd name="T6" fmla="*/ 78 w 289"/>
                  <a:gd name="T7" fmla="*/ 14 h 78"/>
                  <a:gd name="T8" fmla="*/ 91 w 289"/>
                  <a:gd name="T9" fmla="*/ 22 h 78"/>
                  <a:gd name="T10" fmla="*/ 114 w 289"/>
                  <a:gd name="T11" fmla="*/ 35 h 78"/>
                  <a:gd name="T12" fmla="*/ 142 w 289"/>
                  <a:gd name="T13" fmla="*/ 41 h 78"/>
                  <a:gd name="T14" fmla="*/ 177 w 289"/>
                  <a:gd name="T15" fmla="*/ 50 h 78"/>
                  <a:gd name="T16" fmla="*/ 196 w 289"/>
                  <a:gd name="T17" fmla="*/ 64 h 78"/>
                  <a:gd name="T18" fmla="*/ 225 w 289"/>
                  <a:gd name="T19" fmla="*/ 73 h 78"/>
                  <a:gd name="T20" fmla="*/ 252 w 289"/>
                  <a:gd name="T21" fmla="*/ 77 h 78"/>
                  <a:gd name="T22" fmla="*/ 289 w 289"/>
                  <a:gd name="T23" fmla="*/ 77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9"/>
                  <a:gd name="T37" fmla="*/ 0 h 78"/>
                  <a:gd name="T38" fmla="*/ 289 w 289"/>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9" h="78">
                    <a:moveTo>
                      <a:pt x="0" y="11"/>
                    </a:moveTo>
                    <a:cubicBezTo>
                      <a:pt x="8" y="8"/>
                      <a:pt x="16" y="5"/>
                      <a:pt x="25" y="4"/>
                    </a:cubicBezTo>
                    <a:cubicBezTo>
                      <a:pt x="34" y="3"/>
                      <a:pt x="45" y="0"/>
                      <a:pt x="54" y="2"/>
                    </a:cubicBezTo>
                    <a:cubicBezTo>
                      <a:pt x="63" y="4"/>
                      <a:pt x="72" y="11"/>
                      <a:pt x="78" y="14"/>
                    </a:cubicBezTo>
                    <a:cubicBezTo>
                      <a:pt x="84" y="17"/>
                      <a:pt x="85" y="19"/>
                      <a:pt x="91" y="22"/>
                    </a:cubicBezTo>
                    <a:cubicBezTo>
                      <a:pt x="97" y="25"/>
                      <a:pt x="106" y="32"/>
                      <a:pt x="114" y="35"/>
                    </a:cubicBezTo>
                    <a:cubicBezTo>
                      <a:pt x="122" y="38"/>
                      <a:pt x="132" y="39"/>
                      <a:pt x="142" y="41"/>
                    </a:cubicBezTo>
                    <a:cubicBezTo>
                      <a:pt x="152" y="43"/>
                      <a:pt x="168" y="46"/>
                      <a:pt x="177" y="50"/>
                    </a:cubicBezTo>
                    <a:cubicBezTo>
                      <a:pt x="186" y="54"/>
                      <a:pt x="188" y="60"/>
                      <a:pt x="196" y="64"/>
                    </a:cubicBezTo>
                    <a:cubicBezTo>
                      <a:pt x="204" y="68"/>
                      <a:pt x="216" y="71"/>
                      <a:pt x="225" y="73"/>
                    </a:cubicBezTo>
                    <a:cubicBezTo>
                      <a:pt x="234" y="75"/>
                      <a:pt x="241" y="76"/>
                      <a:pt x="252" y="77"/>
                    </a:cubicBezTo>
                    <a:cubicBezTo>
                      <a:pt x="263" y="78"/>
                      <a:pt x="276" y="77"/>
                      <a:pt x="289" y="7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78" name="Freeform 106"/>
              <p:cNvSpPr>
                <a:spLocks/>
              </p:cNvSpPr>
              <p:nvPr/>
            </p:nvSpPr>
            <p:spPr bwMode="auto">
              <a:xfrm>
                <a:off x="2270" y="1661"/>
                <a:ext cx="114" cy="18"/>
              </a:xfrm>
              <a:custGeom>
                <a:avLst/>
                <a:gdLst>
                  <a:gd name="T0" fmla="*/ 0 w 114"/>
                  <a:gd name="T1" fmla="*/ 13 h 18"/>
                  <a:gd name="T2" fmla="*/ 21 w 114"/>
                  <a:gd name="T3" fmla="*/ 18 h 18"/>
                  <a:gd name="T4" fmla="*/ 51 w 114"/>
                  <a:gd name="T5" fmla="*/ 13 h 18"/>
                  <a:gd name="T6" fmla="*/ 72 w 114"/>
                  <a:gd name="T7" fmla="*/ 9 h 18"/>
                  <a:gd name="T8" fmla="*/ 90 w 114"/>
                  <a:gd name="T9" fmla="*/ 3 h 18"/>
                  <a:gd name="T10" fmla="*/ 114 w 114"/>
                  <a:gd name="T11" fmla="*/ 0 h 18"/>
                  <a:gd name="T12" fmla="*/ 0 60000 65536"/>
                  <a:gd name="T13" fmla="*/ 0 60000 65536"/>
                  <a:gd name="T14" fmla="*/ 0 60000 65536"/>
                  <a:gd name="T15" fmla="*/ 0 60000 65536"/>
                  <a:gd name="T16" fmla="*/ 0 60000 65536"/>
                  <a:gd name="T17" fmla="*/ 0 60000 65536"/>
                  <a:gd name="T18" fmla="*/ 0 w 114"/>
                  <a:gd name="T19" fmla="*/ 0 h 18"/>
                  <a:gd name="T20" fmla="*/ 114 w 1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14" h="18">
                    <a:moveTo>
                      <a:pt x="0" y="13"/>
                    </a:moveTo>
                    <a:cubicBezTo>
                      <a:pt x="6" y="15"/>
                      <a:pt x="13" y="18"/>
                      <a:pt x="21" y="18"/>
                    </a:cubicBezTo>
                    <a:cubicBezTo>
                      <a:pt x="29" y="18"/>
                      <a:pt x="42" y="15"/>
                      <a:pt x="51" y="13"/>
                    </a:cubicBezTo>
                    <a:cubicBezTo>
                      <a:pt x="60" y="11"/>
                      <a:pt x="66" y="11"/>
                      <a:pt x="72" y="9"/>
                    </a:cubicBezTo>
                    <a:cubicBezTo>
                      <a:pt x="78" y="7"/>
                      <a:pt x="83" y="4"/>
                      <a:pt x="90" y="3"/>
                    </a:cubicBezTo>
                    <a:cubicBezTo>
                      <a:pt x="97" y="2"/>
                      <a:pt x="105" y="1"/>
                      <a:pt x="114"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79" name="Freeform 107"/>
              <p:cNvSpPr>
                <a:spLocks/>
              </p:cNvSpPr>
              <p:nvPr/>
            </p:nvSpPr>
            <p:spPr bwMode="auto">
              <a:xfrm>
                <a:off x="2210" y="1455"/>
                <a:ext cx="105" cy="86"/>
              </a:xfrm>
              <a:custGeom>
                <a:avLst/>
                <a:gdLst>
                  <a:gd name="T0" fmla="*/ 0 w 105"/>
                  <a:gd name="T1" fmla="*/ 86 h 86"/>
                  <a:gd name="T2" fmla="*/ 15 w 105"/>
                  <a:gd name="T3" fmla="*/ 77 h 86"/>
                  <a:gd name="T4" fmla="*/ 40 w 105"/>
                  <a:gd name="T5" fmla="*/ 57 h 86"/>
                  <a:gd name="T6" fmla="*/ 48 w 105"/>
                  <a:gd name="T7" fmla="*/ 41 h 86"/>
                  <a:gd name="T8" fmla="*/ 60 w 105"/>
                  <a:gd name="T9" fmla="*/ 21 h 86"/>
                  <a:gd name="T10" fmla="*/ 73 w 105"/>
                  <a:gd name="T11" fmla="*/ 12 h 86"/>
                  <a:gd name="T12" fmla="*/ 93 w 105"/>
                  <a:gd name="T13" fmla="*/ 6 h 86"/>
                  <a:gd name="T14" fmla="*/ 105 w 105"/>
                  <a:gd name="T15" fmla="*/ 0 h 86"/>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86"/>
                  <a:gd name="T26" fmla="*/ 105 w 105"/>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86">
                    <a:moveTo>
                      <a:pt x="0" y="86"/>
                    </a:moveTo>
                    <a:cubicBezTo>
                      <a:pt x="4" y="84"/>
                      <a:pt x="8" y="82"/>
                      <a:pt x="15" y="77"/>
                    </a:cubicBezTo>
                    <a:cubicBezTo>
                      <a:pt x="22" y="72"/>
                      <a:pt x="35" y="63"/>
                      <a:pt x="40" y="57"/>
                    </a:cubicBezTo>
                    <a:cubicBezTo>
                      <a:pt x="45" y="51"/>
                      <a:pt x="45" y="47"/>
                      <a:pt x="48" y="41"/>
                    </a:cubicBezTo>
                    <a:cubicBezTo>
                      <a:pt x="51" y="35"/>
                      <a:pt x="56" y="26"/>
                      <a:pt x="60" y="21"/>
                    </a:cubicBezTo>
                    <a:cubicBezTo>
                      <a:pt x="64" y="16"/>
                      <a:pt x="68" y="14"/>
                      <a:pt x="73" y="12"/>
                    </a:cubicBezTo>
                    <a:cubicBezTo>
                      <a:pt x="78" y="10"/>
                      <a:pt x="88" y="8"/>
                      <a:pt x="93" y="6"/>
                    </a:cubicBezTo>
                    <a:cubicBezTo>
                      <a:pt x="98" y="4"/>
                      <a:pt x="103" y="1"/>
                      <a:pt x="10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80" name="Freeform 108"/>
              <p:cNvSpPr>
                <a:spLocks/>
              </p:cNvSpPr>
              <p:nvPr/>
            </p:nvSpPr>
            <p:spPr bwMode="auto">
              <a:xfrm>
                <a:off x="2469" y="1466"/>
                <a:ext cx="276" cy="34"/>
              </a:xfrm>
              <a:custGeom>
                <a:avLst/>
                <a:gdLst>
                  <a:gd name="T0" fmla="*/ 0 w 276"/>
                  <a:gd name="T1" fmla="*/ 0 h 34"/>
                  <a:gd name="T2" fmla="*/ 20 w 276"/>
                  <a:gd name="T3" fmla="*/ 12 h 34"/>
                  <a:gd name="T4" fmla="*/ 51 w 276"/>
                  <a:gd name="T5" fmla="*/ 24 h 34"/>
                  <a:gd name="T6" fmla="*/ 86 w 276"/>
                  <a:gd name="T7" fmla="*/ 28 h 34"/>
                  <a:gd name="T8" fmla="*/ 117 w 276"/>
                  <a:gd name="T9" fmla="*/ 28 h 34"/>
                  <a:gd name="T10" fmla="*/ 144 w 276"/>
                  <a:gd name="T11" fmla="*/ 19 h 34"/>
                  <a:gd name="T12" fmla="*/ 164 w 276"/>
                  <a:gd name="T13" fmla="*/ 15 h 34"/>
                  <a:gd name="T14" fmla="*/ 191 w 276"/>
                  <a:gd name="T15" fmla="*/ 19 h 34"/>
                  <a:gd name="T16" fmla="*/ 200 w 276"/>
                  <a:gd name="T17" fmla="*/ 30 h 34"/>
                  <a:gd name="T18" fmla="*/ 216 w 276"/>
                  <a:gd name="T19" fmla="*/ 33 h 34"/>
                  <a:gd name="T20" fmla="*/ 227 w 276"/>
                  <a:gd name="T21" fmla="*/ 24 h 34"/>
                  <a:gd name="T22" fmla="*/ 240 w 276"/>
                  <a:gd name="T23" fmla="*/ 10 h 34"/>
                  <a:gd name="T24" fmla="*/ 251 w 276"/>
                  <a:gd name="T25" fmla="*/ 9 h 34"/>
                  <a:gd name="T26" fmla="*/ 269 w 276"/>
                  <a:gd name="T27" fmla="*/ 12 h 34"/>
                  <a:gd name="T28" fmla="*/ 276 w 276"/>
                  <a:gd name="T29" fmla="*/ 4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6"/>
                  <a:gd name="T46" fmla="*/ 0 h 34"/>
                  <a:gd name="T47" fmla="*/ 276 w 276"/>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6" h="34">
                    <a:moveTo>
                      <a:pt x="0" y="0"/>
                    </a:moveTo>
                    <a:cubicBezTo>
                      <a:pt x="6" y="4"/>
                      <a:pt x="12" y="8"/>
                      <a:pt x="20" y="12"/>
                    </a:cubicBezTo>
                    <a:cubicBezTo>
                      <a:pt x="28" y="16"/>
                      <a:pt x="40" y="21"/>
                      <a:pt x="51" y="24"/>
                    </a:cubicBezTo>
                    <a:cubicBezTo>
                      <a:pt x="62" y="27"/>
                      <a:pt x="75" y="27"/>
                      <a:pt x="86" y="28"/>
                    </a:cubicBezTo>
                    <a:cubicBezTo>
                      <a:pt x="97" y="29"/>
                      <a:pt x="107" y="29"/>
                      <a:pt x="117" y="28"/>
                    </a:cubicBezTo>
                    <a:cubicBezTo>
                      <a:pt x="127" y="27"/>
                      <a:pt x="136" y="21"/>
                      <a:pt x="144" y="19"/>
                    </a:cubicBezTo>
                    <a:cubicBezTo>
                      <a:pt x="152" y="17"/>
                      <a:pt x="156" y="15"/>
                      <a:pt x="164" y="15"/>
                    </a:cubicBezTo>
                    <a:cubicBezTo>
                      <a:pt x="172" y="15"/>
                      <a:pt x="185" y="17"/>
                      <a:pt x="191" y="19"/>
                    </a:cubicBezTo>
                    <a:cubicBezTo>
                      <a:pt x="197" y="21"/>
                      <a:pt x="196" y="28"/>
                      <a:pt x="200" y="30"/>
                    </a:cubicBezTo>
                    <a:cubicBezTo>
                      <a:pt x="204" y="32"/>
                      <a:pt x="212" y="34"/>
                      <a:pt x="216" y="33"/>
                    </a:cubicBezTo>
                    <a:cubicBezTo>
                      <a:pt x="220" y="32"/>
                      <a:pt x="223" y="28"/>
                      <a:pt x="227" y="24"/>
                    </a:cubicBezTo>
                    <a:cubicBezTo>
                      <a:pt x="231" y="20"/>
                      <a:pt x="236" y="13"/>
                      <a:pt x="240" y="10"/>
                    </a:cubicBezTo>
                    <a:cubicBezTo>
                      <a:pt x="244" y="7"/>
                      <a:pt x="246" y="9"/>
                      <a:pt x="251" y="9"/>
                    </a:cubicBezTo>
                    <a:cubicBezTo>
                      <a:pt x="256" y="9"/>
                      <a:pt x="265" y="13"/>
                      <a:pt x="269" y="12"/>
                    </a:cubicBezTo>
                    <a:cubicBezTo>
                      <a:pt x="273" y="11"/>
                      <a:pt x="274" y="7"/>
                      <a:pt x="276" y="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81" name="Freeform 109"/>
              <p:cNvSpPr>
                <a:spLocks/>
              </p:cNvSpPr>
              <p:nvPr/>
            </p:nvSpPr>
            <p:spPr bwMode="auto">
              <a:xfrm>
                <a:off x="2694" y="2337"/>
                <a:ext cx="129" cy="95"/>
              </a:xfrm>
              <a:custGeom>
                <a:avLst/>
                <a:gdLst>
                  <a:gd name="T0" fmla="*/ 129 w 129"/>
                  <a:gd name="T1" fmla="*/ 95 h 95"/>
                  <a:gd name="T2" fmla="*/ 104 w 129"/>
                  <a:gd name="T3" fmla="*/ 84 h 95"/>
                  <a:gd name="T4" fmla="*/ 77 w 129"/>
                  <a:gd name="T5" fmla="*/ 71 h 95"/>
                  <a:gd name="T6" fmla="*/ 56 w 129"/>
                  <a:gd name="T7" fmla="*/ 66 h 95"/>
                  <a:gd name="T8" fmla="*/ 27 w 129"/>
                  <a:gd name="T9" fmla="*/ 42 h 95"/>
                  <a:gd name="T10" fmla="*/ 8 w 129"/>
                  <a:gd name="T11" fmla="*/ 8 h 95"/>
                  <a:gd name="T12" fmla="*/ 0 w 129"/>
                  <a:gd name="T13" fmla="*/ 0 h 95"/>
                  <a:gd name="T14" fmla="*/ 0 60000 65536"/>
                  <a:gd name="T15" fmla="*/ 0 60000 65536"/>
                  <a:gd name="T16" fmla="*/ 0 60000 65536"/>
                  <a:gd name="T17" fmla="*/ 0 60000 65536"/>
                  <a:gd name="T18" fmla="*/ 0 60000 65536"/>
                  <a:gd name="T19" fmla="*/ 0 60000 65536"/>
                  <a:gd name="T20" fmla="*/ 0 60000 65536"/>
                  <a:gd name="T21" fmla="*/ 0 w 129"/>
                  <a:gd name="T22" fmla="*/ 0 h 95"/>
                  <a:gd name="T23" fmla="*/ 129 w 129"/>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95">
                    <a:moveTo>
                      <a:pt x="129" y="95"/>
                    </a:moveTo>
                    <a:cubicBezTo>
                      <a:pt x="121" y="91"/>
                      <a:pt x="113" y="88"/>
                      <a:pt x="104" y="84"/>
                    </a:cubicBezTo>
                    <a:cubicBezTo>
                      <a:pt x="95" y="80"/>
                      <a:pt x="85" y="74"/>
                      <a:pt x="77" y="71"/>
                    </a:cubicBezTo>
                    <a:cubicBezTo>
                      <a:pt x="69" y="68"/>
                      <a:pt x="64" y="71"/>
                      <a:pt x="56" y="66"/>
                    </a:cubicBezTo>
                    <a:cubicBezTo>
                      <a:pt x="48" y="61"/>
                      <a:pt x="35" y="52"/>
                      <a:pt x="27" y="42"/>
                    </a:cubicBezTo>
                    <a:cubicBezTo>
                      <a:pt x="19" y="32"/>
                      <a:pt x="12" y="15"/>
                      <a:pt x="8" y="8"/>
                    </a:cubicBezTo>
                    <a:cubicBezTo>
                      <a:pt x="4" y="1"/>
                      <a:pt x="2" y="0"/>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82" name="Freeform 110"/>
              <p:cNvSpPr>
                <a:spLocks/>
              </p:cNvSpPr>
              <p:nvPr/>
            </p:nvSpPr>
            <p:spPr bwMode="auto">
              <a:xfrm>
                <a:off x="2670" y="2165"/>
                <a:ext cx="39" cy="172"/>
              </a:xfrm>
              <a:custGeom>
                <a:avLst/>
                <a:gdLst>
                  <a:gd name="T0" fmla="*/ 24 w 39"/>
                  <a:gd name="T1" fmla="*/ 172 h 172"/>
                  <a:gd name="T2" fmla="*/ 39 w 39"/>
                  <a:gd name="T3" fmla="*/ 153 h 172"/>
                  <a:gd name="T4" fmla="*/ 24 w 39"/>
                  <a:gd name="T5" fmla="*/ 117 h 172"/>
                  <a:gd name="T6" fmla="*/ 6 w 39"/>
                  <a:gd name="T7" fmla="*/ 91 h 172"/>
                  <a:gd name="T8" fmla="*/ 3 w 39"/>
                  <a:gd name="T9" fmla="*/ 51 h 172"/>
                  <a:gd name="T10" fmla="*/ 0 w 39"/>
                  <a:gd name="T11" fmla="*/ 0 h 172"/>
                  <a:gd name="T12" fmla="*/ 0 60000 65536"/>
                  <a:gd name="T13" fmla="*/ 0 60000 65536"/>
                  <a:gd name="T14" fmla="*/ 0 60000 65536"/>
                  <a:gd name="T15" fmla="*/ 0 60000 65536"/>
                  <a:gd name="T16" fmla="*/ 0 60000 65536"/>
                  <a:gd name="T17" fmla="*/ 0 60000 65536"/>
                  <a:gd name="T18" fmla="*/ 0 w 39"/>
                  <a:gd name="T19" fmla="*/ 0 h 172"/>
                  <a:gd name="T20" fmla="*/ 39 w 39"/>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39" h="172">
                    <a:moveTo>
                      <a:pt x="24" y="172"/>
                    </a:moveTo>
                    <a:cubicBezTo>
                      <a:pt x="31" y="167"/>
                      <a:pt x="39" y="162"/>
                      <a:pt x="39" y="153"/>
                    </a:cubicBezTo>
                    <a:cubicBezTo>
                      <a:pt x="39" y="144"/>
                      <a:pt x="29" y="127"/>
                      <a:pt x="24" y="117"/>
                    </a:cubicBezTo>
                    <a:cubicBezTo>
                      <a:pt x="19" y="107"/>
                      <a:pt x="9" y="102"/>
                      <a:pt x="6" y="91"/>
                    </a:cubicBezTo>
                    <a:cubicBezTo>
                      <a:pt x="3" y="80"/>
                      <a:pt x="4" y="66"/>
                      <a:pt x="3" y="51"/>
                    </a:cubicBezTo>
                    <a:cubicBezTo>
                      <a:pt x="2" y="36"/>
                      <a:pt x="1" y="18"/>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83" name="Freeform 111"/>
              <p:cNvSpPr>
                <a:spLocks/>
              </p:cNvSpPr>
              <p:nvPr/>
            </p:nvSpPr>
            <p:spPr bwMode="auto">
              <a:xfrm>
                <a:off x="2172" y="1662"/>
                <a:ext cx="98" cy="22"/>
              </a:xfrm>
              <a:custGeom>
                <a:avLst/>
                <a:gdLst>
                  <a:gd name="T0" fmla="*/ 98 w 98"/>
                  <a:gd name="T1" fmla="*/ 14 h 22"/>
                  <a:gd name="T2" fmla="*/ 74 w 98"/>
                  <a:gd name="T3" fmla="*/ 15 h 22"/>
                  <a:gd name="T4" fmla="*/ 57 w 98"/>
                  <a:gd name="T5" fmla="*/ 21 h 22"/>
                  <a:gd name="T6" fmla="*/ 35 w 98"/>
                  <a:gd name="T7" fmla="*/ 21 h 22"/>
                  <a:gd name="T8" fmla="*/ 14 w 98"/>
                  <a:gd name="T9" fmla="*/ 14 h 22"/>
                  <a:gd name="T10" fmla="*/ 0 w 98"/>
                  <a:gd name="T11" fmla="*/ 0 h 22"/>
                  <a:gd name="T12" fmla="*/ 0 60000 65536"/>
                  <a:gd name="T13" fmla="*/ 0 60000 65536"/>
                  <a:gd name="T14" fmla="*/ 0 60000 65536"/>
                  <a:gd name="T15" fmla="*/ 0 60000 65536"/>
                  <a:gd name="T16" fmla="*/ 0 60000 65536"/>
                  <a:gd name="T17" fmla="*/ 0 60000 65536"/>
                  <a:gd name="T18" fmla="*/ 0 w 98"/>
                  <a:gd name="T19" fmla="*/ 0 h 22"/>
                  <a:gd name="T20" fmla="*/ 98 w 98"/>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98" h="22">
                    <a:moveTo>
                      <a:pt x="98" y="14"/>
                    </a:moveTo>
                    <a:cubicBezTo>
                      <a:pt x="89" y="14"/>
                      <a:pt x="81" y="14"/>
                      <a:pt x="74" y="15"/>
                    </a:cubicBezTo>
                    <a:cubicBezTo>
                      <a:pt x="67" y="16"/>
                      <a:pt x="63" y="20"/>
                      <a:pt x="57" y="21"/>
                    </a:cubicBezTo>
                    <a:cubicBezTo>
                      <a:pt x="51" y="22"/>
                      <a:pt x="42" y="22"/>
                      <a:pt x="35" y="21"/>
                    </a:cubicBezTo>
                    <a:cubicBezTo>
                      <a:pt x="28" y="20"/>
                      <a:pt x="20" y="17"/>
                      <a:pt x="14" y="14"/>
                    </a:cubicBezTo>
                    <a:cubicBezTo>
                      <a:pt x="8" y="11"/>
                      <a:pt x="3" y="4"/>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84" name="Freeform 112"/>
              <p:cNvSpPr>
                <a:spLocks/>
              </p:cNvSpPr>
              <p:nvPr/>
            </p:nvSpPr>
            <p:spPr bwMode="auto">
              <a:xfrm>
                <a:off x="2114" y="1542"/>
                <a:ext cx="99" cy="35"/>
              </a:xfrm>
              <a:custGeom>
                <a:avLst/>
                <a:gdLst>
                  <a:gd name="T0" fmla="*/ 99 w 99"/>
                  <a:gd name="T1" fmla="*/ 0 h 35"/>
                  <a:gd name="T2" fmla="*/ 69 w 99"/>
                  <a:gd name="T3" fmla="*/ 3 h 35"/>
                  <a:gd name="T4" fmla="*/ 46 w 99"/>
                  <a:gd name="T5" fmla="*/ 11 h 35"/>
                  <a:gd name="T6" fmla="*/ 28 w 99"/>
                  <a:gd name="T7" fmla="*/ 23 h 35"/>
                  <a:gd name="T8" fmla="*/ 0 w 99"/>
                  <a:gd name="T9" fmla="*/ 35 h 35"/>
                  <a:gd name="T10" fmla="*/ 0 60000 65536"/>
                  <a:gd name="T11" fmla="*/ 0 60000 65536"/>
                  <a:gd name="T12" fmla="*/ 0 60000 65536"/>
                  <a:gd name="T13" fmla="*/ 0 60000 65536"/>
                  <a:gd name="T14" fmla="*/ 0 60000 65536"/>
                  <a:gd name="T15" fmla="*/ 0 w 99"/>
                  <a:gd name="T16" fmla="*/ 0 h 35"/>
                  <a:gd name="T17" fmla="*/ 99 w 99"/>
                  <a:gd name="T18" fmla="*/ 35 h 35"/>
                </a:gdLst>
                <a:ahLst/>
                <a:cxnLst>
                  <a:cxn ang="T10">
                    <a:pos x="T0" y="T1"/>
                  </a:cxn>
                  <a:cxn ang="T11">
                    <a:pos x="T2" y="T3"/>
                  </a:cxn>
                  <a:cxn ang="T12">
                    <a:pos x="T4" y="T5"/>
                  </a:cxn>
                  <a:cxn ang="T13">
                    <a:pos x="T6" y="T7"/>
                  </a:cxn>
                  <a:cxn ang="T14">
                    <a:pos x="T8" y="T9"/>
                  </a:cxn>
                </a:cxnLst>
                <a:rect l="T15" t="T16" r="T17" b="T18"/>
                <a:pathLst>
                  <a:path w="99" h="35">
                    <a:moveTo>
                      <a:pt x="99" y="0"/>
                    </a:moveTo>
                    <a:cubicBezTo>
                      <a:pt x="88" y="0"/>
                      <a:pt x="78" y="1"/>
                      <a:pt x="69" y="3"/>
                    </a:cubicBezTo>
                    <a:cubicBezTo>
                      <a:pt x="60" y="5"/>
                      <a:pt x="53" y="8"/>
                      <a:pt x="46" y="11"/>
                    </a:cubicBezTo>
                    <a:cubicBezTo>
                      <a:pt x="39" y="14"/>
                      <a:pt x="36" y="19"/>
                      <a:pt x="28" y="23"/>
                    </a:cubicBezTo>
                    <a:cubicBezTo>
                      <a:pt x="20" y="27"/>
                      <a:pt x="5" y="33"/>
                      <a:pt x="0" y="3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85" name="Freeform 113"/>
              <p:cNvSpPr>
                <a:spLocks/>
              </p:cNvSpPr>
              <p:nvPr/>
            </p:nvSpPr>
            <p:spPr bwMode="auto">
              <a:xfrm>
                <a:off x="2934" y="2187"/>
                <a:ext cx="138" cy="21"/>
              </a:xfrm>
              <a:custGeom>
                <a:avLst/>
                <a:gdLst>
                  <a:gd name="T0" fmla="*/ 0 w 138"/>
                  <a:gd name="T1" fmla="*/ 5 h 21"/>
                  <a:gd name="T2" fmla="*/ 18 w 138"/>
                  <a:gd name="T3" fmla="*/ 9 h 21"/>
                  <a:gd name="T4" fmla="*/ 46 w 138"/>
                  <a:gd name="T5" fmla="*/ 13 h 21"/>
                  <a:gd name="T6" fmla="*/ 70 w 138"/>
                  <a:gd name="T7" fmla="*/ 9 h 21"/>
                  <a:gd name="T8" fmla="*/ 100 w 138"/>
                  <a:gd name="T9" fmla="*/ 1 h 21"/>
                  <a:gd name="T10" fmla="*/ 122 w 138"/>
                  <a:gd name="T11" fmla="*/ 3 h 21"/>
                  <a:gd name="T12" fmla="*/ 138 w 138"/>
                  <a:gd name="T13" fmla="*/ 21 h 21"/>
                  <a:gd name="T14" fmla="*/ 0 60000 65536"/>
                  <a:gd name="T15" fmla="*/ 0 60000 65536"/>
                  <a:gd name="T16" fmla="*/ 0 60000 65536"/>
                  <a:gd name="T17" fmla="*/ 0 60000 65536"/>
                  <a:gd name="T18" fmla="*/ 0 60000 65536"/>
                  <a:gd name="T19" fmla="*/ 0 60000 65536"/>
                  <a:gd name="T20" fmla="*/ 0 60000 65536"/>
                  <a:gd name="T21" fmla="*/ 0 w 138"/>
                  <a:gd name="T22" fmla="*/ 0 h 21"/>
                  <a:gd name="T23" fmla="*/ 138 w 138"/>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 h="21">
                    <a:moveTo>
                      <a:pt x="0" y="5"/>
                    </a:moveTo>
                    <a:cubicBezTo>
                      <a:pt x="5" y="6"/>
                      <a:pt x="10" y="8"/>
                      <a:pt x="18" y="9"/>
                    </a:cubicBezTo>
                    <a:cubicBezTo>
                      <a:pt x="26" y="10"/>
                      <a:pt x="37" y="13"/>
                      <a:pt x="46" y="13"/>
                    </a:cubicBezTo>
                    <a:cubicBezTo>
                      <a:pt x="55" y="13"/>
                      <a:pt x="61" y="11"/>
                      <a:pt x="70" y="9"/>
                    </a:cubicBezTo>
                    <a:cubicBezTo>
                      <a:pt x="79" y="7"/>
                      <a:pt x="91" y="2"/>
                      <a:pt x="100" y="1"/>
                    </a:cubicBezTo>
                    <a:cubicBezTo>
                      <a:pt x="109" y="0"/>
                      <a:pt x="116" y="0"/>
                      <a:pt x="122" y="3"/>
                    </a:cubicBezTo>
                    <a:cubicBezTo>
                      <a:pt x="128" y="6"/>
                      <a:pt x="135" y="17"/>
                      <a:pt x="138" y="2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86" name="Freeform 114"/>
              <p:cNvSpPr>
                <a:spLocks/>
              </p:cNvSpPr>
              <p:nvPr/>
            </p:nvSpPr>
            <p:spPr bwMode="auto">
              <a:xfrm>
                <a:off x="2875" y="2286"/>
                <a:ext cx="69" cy="110"/>
              </a:xfrm>
              <a:custGeom>
                <a:avLst/>
                <a:gdLst>
                  <a:gd name="T0" fmla="*/ 69 w 69"/>
                  <a:gd name="T1" fmla="*/ 110 h 110"/>
                  <a:gd name="T2" fmla="*/ 59 w 69"/>
                  <a:gd name="T3" fmla="*/ 102 h 110"/>
                  <a:gd name="T4" fmla="*/ 39 w 69"/>
                  <a:gd name="T5" fmla="*/ 90 h 110"/>
                  <a:gd name="T6" fmla="*/ 17 w 69"/>
                  <a:gd name="T7" fmla="*/ 70 h 110"/>
                  <a:gd name="T8" fmla="*/ 5 w 69"/>
                  <a:gd name="T9" fmla="*/ 42 h 110"/>
                  <a:gd name="T10" fmla="*/ 1 w 69"/>
                  <a:gd name="T11" fmla="*/ 24 h 110"/>
                  <a:gd name="T12" fmla="*/ 1 w 69"/>
                  <a:gd name="T13" fmla="*/ 12 h 110"/>
                  <a:gd name="T14" fmla="*/ 1 w 69"/>
                  <a:gd name="T15" fmla="*/ 0 h 110"/>
                  <a:gd name="T16" fmla="*/ 0 60000 65536"/>
                  <a:gd name="T17" fmla="*/ 0 60000 65536"/>
                  <a:gd name="T18" fmla="*/ 0 60000 65536"/>
                  <a:gd name="T19" fmla="*/ 0 60000 65536"/>
                  <a:gd name="T20" fmla="*/ 0 60000 65536"/>
                  <a:gd name="T21" fmla="*/ 0 60000 65536"/>
                  <a:gd name="T22" fmla="*/ 0 60000 65536"/>
                  <a:gd name="T23" fmla="*/ 0 60000 65536"/>
                  <a:gd name="T24" fmla="*/ 0 w 69"/>
                  <a:gd name="T25" fmla="*/ 0 h 110"/>
                  <a:gd name="T26" fmla="*/ 69 w 69"/>
                  <a:gd name="T27" fmla="*/ 110 h 1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 h="110">
                    <a:moveTo>
                      <a:pt x="69" y="110"/>
                    </a:moveTo>
                    <a:cubicBezTo>
                      <a:pt x="66" y="107"/>
                      <a:pt x="64" y="105"/>
                      <a:pt x="59" y="102"/>
                    </a:cubicBezTo>
                    <a:cubicBezTo>
                      <a:pt x="54" y="99"/>
                      <a:pt x="46" y="95"/>
                      <a:pt x="39" y="90"/>
                    </a:cubicBezTo>
                    <a:cubicBezTo>
                      <a:pt x="32" y="85"/>
                      <a:pt x="23" y="78"/>
                      <a:pt x="17" y="70"/>
                    </a:cubicBezTo>
                    <a:cubicBezTo>
                      <a:pt x="11" y="62"/>
                      <a:pt x="8" y="50"/>
                      <a:pt x="5" y="42"/>
                    </a:cubicBezTo>
                    <a:cubicBezTo>
                      <a:pt x="2" y="34"/>
                      <a:pt x="2" y="29"/>
                      <a:pt x="1" y="24"/>
                    </a:cubicBezTo>
                    <a:cubicBezTo>
                      <a:pt x="0" y="19"/>
                      <a:pt x="1" y="16"/>
                      <a:pt x="1" y="12"/>
                    </a:cubicBezTo>
                    <a:cubicBezTo>
                      <a:pt x="1" y="8"/>
                      <a:pt x="1" y="4"/>
                      <a:pt x="1"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87" name="Freeform 115"/>
              <p:cNvSpPr>
                <a:spLocks/>
              </p:cNvSpPr>
              <p:nvPr/>
            </p:nvSpPr>
            <p:spPr bwMode="auto">
              <a:xfrm>
                <a:off x="3074" y="2958"/>
                <a:ext cx="117" cy="129"/>
              </a:xfrm>
              <a:custGeom>
                <a:avLst/>
                <a:gdLst>
                  <a:gd name="T0" fmla="*/ 117 w 117"/>
                  <a:gd name="T1" fmla="*/ 129 h 129"/>
                  <a:gd name="T2" fmla="*/ 103 w 117"/>
                  <a:gd name="T3" fmla="*/ 107 h 129"/>
                  <a:gd name="T4" fmla="*/ 87 w 117"/>
                  <a:gd name="T5" fmla="*/ 92 h 129"/>
                  <a:gd name="T6" fmla="*/ 64 w 117"/>
                  <a:gd name="T7" fmla="*/ 87 h 129"/>
                  <a:gd name="T8" fmla="*/ 45 w 117"/>
                  <a:gd name="T9" fmla="*/ 78 h 129"/>
                  <a:gd name="T10" fmla="*/ 24 w 117"/>
                  <a:gd name="T11" fmla="*/ 62 h 129"/>
                  <a:gd name="T12" fmla="*/ 12 w 117"/>
                  <a:gd name="T13" fmla="*/ 41 h 129"/>
                  <a:gd name="T14" fmla="*/ 7 w 117"/>
                  <a:gd name="T15" fmla="*/ 24 h 129"/>
                  <a:gd name="T16" fmla="*/ 0 w 117"/>
                  <a:gd name="T17" fmla="*/ 0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7"/>
                  <a:gd name="T28" fmla="*/ 0 h 129"/>
                  <a:gd name="T29" fmla="*/ 117 w 117"/>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7" h="129">
                    <a:moveTo>
                      <a:pt x="117" y="129"/>
                    </a:moveTo>
                    <a:cubicBezTo>
                      <a:pt x="112" y="121"/>
                      <a:pt x="108" y="113"/>
                      <a:pt x="103" y="107"/>
                    </a:cubicBezTo>
                    <a:cubicBezTo>
                      <a:pt x="98" y="101"/>
                      <a:pt x="93" y="95"/>
                      <a:pt x="87" y="92"/>
                    </a:cubicBezTo>
                    <a:cubicBezTo>
                      <a:pt x="81" y="89"/>
                      <a:pt x="71" y="89"/>
                      <a:pt x="64" y="87"/>
                    </a:cubicBezTo>
                    <a:cubicBezTo>
                      <a:pt x="57" y="85"/>
                      <a:pt x="52" y="82"/>
                      <a:pt x="45" y="78"/>
                    </a:cubicBezTo>
                    <a:cubicBezTo>
                      <a:pt x="38" y="74"/>
                      <a:pt x="30" y="68"/>
                      <a:pt x="24" y="62"/>
                    </a:cubicBezTo>
                    <a:cubicBezTo>
                      <a:pt x="18" y="56"/>
                      <a:pt x="15" y="47"/>
                      <a:pt x="12" y="41"/>
                    </a:cubicBezTo>
                    <a:cubicBezTo>
                      <a:pt x="9" y="35"/>
                      <a:pt x="9" y="31"/>
                      <a:pt x="7" y="24"/>
                    </a:cubicBezTo>
                    <a:cubicBezTo>
                      <a:pt x="5" y="17"/>
                      <a:pt x="2" y="8"/>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88" name="Freeform 116"/>
              <p:cNvSpPr>
                <a:spLocks/>
              </p:cNvSpPr>
              <p:nvPr/>
            </p:nvSpPr>
            <p:spPr bwMode="auto">
              <a:xfrm>
                <a:off x="2811" y="3170"/>
                <a:ext cx="152" cy="13"/>
              </a:xfrm>
              <a:custGeom>
                <a:avLst/>
                <a:gdLst>
                  <a:gd name="T0" fmla="*/ 152 w 152"/>
                  <a:gd name="T1" fmla="*/ 9 h 13"/>
                  <a:gd name="T2" fmla="*/ 120 w 152"/>
                  <a:gd name="T3" fmla="*/ 3 h 13"/>
                  <a:gd name="T4" fmla="*/ 81 w 152"/>
                  <a:gd name="T5" fmla="*/ 0 h 13"/>
                  <a:gd name="T6" fmla="*/ 54 w 152"/>
                  <a:gd name="T7" fmla="*/ 6 h 13"/>
                  <a:gd name="T8" fmla="*/ 33 w 152"/>
                  <a:gd name="T9" fmla="*/ 9 h 13"/>
                  <a:gd name="T10" fmla="*/ 17 w 152"/>
                  <a:gd name="T11" fmla="*/ 12 h 13"/>
                  <a:gd name="T12" fmla="*/ 0 w 152"/>
                  <a:gd name="T13" fmla="*/ 13 h 13"/>
                  <a:gd name="T14" fmla="*/ 0 60000 65536"/>
                  <a:gd name="T15" fmla="*/ 0 60000 65536"/>
                  <a:gd name="T16" fmla="*/ 0 60000 65536"/>
                  <a:gd name="T17" fmla="*/ 0 60000 65536"/>
                  <a:gd name="T18" fmla="*/ 0 60000 65536"/>
                  <a:gd name="T19" fmla="*/ 0 60000 65536"/>
                  <a:gd name="T20" fmla="*/ 0 60000 65536"/>
                  <a:gd name="T21" fmla="*/ 0 w 152"/>
                  <a:gd name="T22" fmla="*/ 0 h 13"/>
                  <a:gd name="T23" fmla="*/ 152 w 152"/>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13">
                    <a:moveTo>
                      <a:pt x="152" y="9"/>
                    </a:moveTo>
                    <a:cubicBezTo>
                      <a:pt x="142" y="6"/>
                      <a:pt x="132" y="4"/>
                      <a:pt x="120" y="3"/>
                    </a:cubicBezTo>
                    <a:cubicBezTo>
                      <a:pt x="108" y="2"/>
                      <a:pt x="92" y="0"/>
                      <a:pt x="81" y="0"/>
                    </a:cubicBezTo>
                    <a:cubicBezTo>
                      <a:pt x="70" y="0"/>
                      <a:pt x="62" y="4"/>
                      <a:pt x="54" y="6"/>
                    </a:cubicBezTo>
                    <a:cubicBezTo>
                      <a:pt x="46" y="8"/>
                      <a:pt x="39" y="8"/>
                      <a:pt x="33" y="9"/>
                    </a:cubicBezTo>
                    <a:cubicBezTo>
                      <a:pt x="27" y="10"/>
                      <a:pt x="22" y="11"/>
                      <a:pt x="17" y="12"/>
                    </a:cubicBezTo>
                    <a:cubicBezTo>
                      <a:pt x="12" y="13"/>
                      <a:pt x="6" y="13"/>
                      <a:pt x="0" y="13"/>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89" name="Freeform 117"/>
              <p:cNvSpPr>
                <a:spLocks/>
              </p:cNvSpPr>
              <p:nvPr/>
            </p:nvSpPr>
            <p:spPr bwMode="auto">
              <a:xfrm>
                <a:off x="2935" y="2960"/>
                <a:ext cx="142" cy="217"/>
              </a:xfrm>
              <a:custGeom>
                <a:avLst/>
                <a:gdLst>
                  <a:gd name="T0" fmla="*/ 31 w 142"/>
                  <a:gd name="T1" fmla="*/ 217 h 217"/>
                  <a:gd name="T2" fmla="*/ 26 w 142"/>
                  <a:gd name="T3" fmla="*/ 189 h 217"/>
                  <a:gd name="T4" fmla="*/ 10 w 142"/>
                  <a:gd name="T5" fmla="*/ 165 h 217"/>
                  <a:gd name="T6" fmla="*/ 1 w 142"/>
                  <a:gd name="T7" fmla="*/ 136 h 217"/>
                  <a:gd name="T8" fmla="*/ 5 w 142"/>
                  <a:gd name="T9" fmla="*/ 106 h 217"/>
                  <a:gd name="T10" fmla="*/ 20 w 142"/>
                  <a:gd name="T11" fmla="*/ 85 h 217"/>
                  <a:gd name="T12" fmla="*/ 41 w 142"/>
                  <a:gd name="T13" fmla="*/ 72 h 217"/>
                  <a:gd name="T14" fmla="*/ 70 w 142"/>
                  <a:gd name="T15" fmla="*/ 55 h 217"/>
                  <a:gd name="T16" fmla="*/ 100 w 142"/>
                  <a:gd name="T17" fmla="*/ 31 h 217"/>
                  <a:gd name="T18" fmla="*/ 122 w 142"/>
                  <a:gd name="T19" fmla="*/ 13 h 217"/>
                  <a:gd name="T20" fmla="*/ 142 w 142"/>
                  <a:gd name="T21" fmla="*/ 0 h 2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217"/>
                  <a:gd name="T35" fmla="*/ 142 w 142"/>
                  <a:gd name="T36" fmla="*/ 217 h 2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217">
                    <a:moveTo>
                      <a:pt x="31" y="217"/>
                    </a:moveTo>
                    <a:cubicBezTo>
                      <a:pt x="30" y="207"/>
                      <a:pt x="29" y="198"/>
                      <a:pt x="26" y="189"/>
                    </a:cubicBezTo>
                    <a:cubicBezTo>
                      <a:pt x="23" y="180"/>
                      <a:pt x="14" y="174"/>
                      <a:pt x="10" y="165"/>
                    </a:cubicBezTo>
                    <a:cubicBezTo>
                      <a:pt x="6" y="156"/>
                      <a:pt x="2" y="146"/>
                      <a:pt x="1" y="136"/>
                    </a:cubicBezTo>
                    <a:cubicBezTo>
                      <a:pt x="0" y="126"/>
                      <a:pt x="2" y="114"/>
                      <a:pt x="5" y="106"/>
                    </a:cubicBezTo>
                    <a:cubicBezTo>
                      <a:pt x="8" y="98"/>
                      <a:pt x="14" y="91"/>
                      <a:pt x="20" y="85"/>
                    </a:cubicBezTo>
                    <a:cubicBezTo>
                      <a:pt x="26" y="79"/>
                      <a:pt x="33" y="77"/>
                      <a:pt x="41" y="72"/>
                    </a:cubicBezTo>
                    <a:cubicBezTo>
                      <a:pt x="49" y="67"/>
                      <a:pt x="60" y="62"/>
                      <a:pt x="70" y="55"/>
                    </a:cubicBezTo>
                    <a:cubicBezTo>
                      <a:pt x="80" y="48"/>
                      <a:pt x="91" y="38"/>
                      <a:pt x="100" y="31"/>
                    </a:cubicBezTo>
                    <a:cubicBezTo>
                      <a:pt x="109" y="24"/>
                      <a:pt x="115" y="18"/>
                      <a:pt x="122" y="13"/>
                    </a:cubicBezTo>
                    <a:cubicBezTo>
                      <a:pt x="129" y="8"/>
                      <a:pt x="135" y="4"/>
                      <a:pt x="142"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90" name="Freeform 118"/>
              <p:cNvSpPr>
                <a:spLocks/>
              </p:cNvSpPr>
              <p:nvPr/>
            </p:nvSpPr>
            <p:spPr bwMode="auto">
              <a:xfrm>
                <a:off x="2697" y="2737"/>
                <a:ext cx="216" cy="58"/>
              </a:xfrm>
              <a:custGeom>
                <a:avLst/>
                <a:gdLst>
                  <a:gd name="T0" fmla="*/ 216 w 216"/>
                  <a:gd name="T1" fmla="*/ 8 h 58"/>
                  <a:gd name="T2" fmla="*/ 182 w 216"/>
                  <a:gd name="T3" fmla="*/ 1 h 58"/>
                  <a:gd name="T4" fmla="*/ 150 w 216"/>
                  <a:gd name="T5" fmla="*/ 1 h 58"/>
                  <a:gd name="T6" fmla="*/ 119 w 216"/>
                  <a:gd name="T7" fmla="*/ 5 h 58"/>
                  <a:gd name="T8" fmla="*/ 104 w 216"/>
                  <a:gd name="T9" fmla="*/ 22 h 58"/>
                  <a:gd name="T10" fmla="*/ 102 w 216"/>
                  <a:gd name="T11" fmla="*/ 41 h 58"/>
                  <a:gd name="T12" fmla="*/ 92 w 216"/>
                  <a:gd name="T13" fmla="*/ 56 h 58"/>
                  <a:gd name="T14" fmla="*/ 63 w 216"/>
                  <a:gd name="T15" fmla="*/ 53 h 58"/>
                  <a:gd name="T16" fmla="*/ 44 w 216"/>
                  <a:gd name="T17" fmla="*/ 38 h 58"/>
                  <a:gd name="T18" fmla="*/ 23 w 216"/>
                  <a:gd name="T19" fmla="*/ 43 h 58"/>
                  <a:gd name="T20" fmla="*/ 6 w 216"/>
                  <a:gd name="T21" fmla="*/ 44 h 58"/>
                  <a:gd name="T22" fmla="*/ 0 w 216"/>
                  <a:gd name="T23" fmla="*/ 22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6"/>
                  <a:gd name="T37" fmla="*/ 0 h 58"/>
                  <a:gd name="T38" fmla="*/ 216 w 216"/>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6" h="58">
                    <a:moveTo>
                      <a:pt x="216" y="8"/>
                    </a:moveTo>
                    <a:cubicBezTo>
                      <a:pt x="204" y="5"/>
                      <a:pt x="193" y="2"/>
                      <a:pt x="182" y="1"/>
                    </a:cubicBezTo>
                    <a:cubicBezTo>
                      <a:pt x="171" y="0"/>
                      <a:pt x="160" y="0"/>
                      <a:pt x="150" y="1"/>
                    </a:cubicBezTo>
                    <a:cubicBezTo>
                      <a:pt x="140" y="2"/>
                      <a:pt x="127" y="2"/>
                      <a:pt x="119" y="5"/>
                    </a:cubicBezTo>
                    <a:cubicBezTo>
                      <a:pt x="111" y="8"/>
                      <a:pt x="107" y="16"/>
                      <a:pt x="104" y="22"/>
                    </a:cubicBezTo>
                    <a:cubicBezTo>
                      <a:pt x="101" y="28"/>
                      <a:pt x="104" y="35"/>
                      <a:pt x="102" y="41"/>
                    </a:cubicBezTo>
                    <a:cubicBezTo>
                      <a:pt x="100" y="47"/>
                      <a:pt x="99" y="54"/>
                      <a:pt x="92" y="56"/>
                    </a:cubicBezTo>
                    <a:cubicBezTo>
                      <a:pt x="85" y="58"/>
                      <a:pt x="71" y="56"/>
                      <a:pt x="63" y="53"/>
                    </a:cubicBezTo>
                    <a:cubicBezTo>
                      <a:pt x="55" y="50"/>
                      <a:pt x="51" y="40"/>
                      <a:pt x="44" y="38"/>
                    </a:cubicBezTo>
                    <a:cubicBezTo>
                      <a:pt x="37" y="36"/>
                      <a:pt x="29" y="42"/>
                      <a:pt x="23" y="43"/>
                    </a:cubicBezTo>
                    <a:cubicBezTo>
                      <a:pt x="17" y="44"/>
                      <a:pt x="10" y="47"/>
                      <a:pt x="6" y="44"/>
                    </a:cubicBezTo>
                    <a:cubicBezTo>
                      <a:pt x="2" y="41"/>
                      <a:pt x="1" y="31"/>
                      <a:pt x="0" y="2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91" name="Freeform 119"/>
              <p:cNvSpPr>
                <a:spLocks/>
              </p:cNvSpPr>
              <p:nvPr/>
            </p:nvSpPr>
            <p:spPr bwMode="auto">
              <a:xfrm>
                <a:off x="3957" y="2030"/>
                <a:ext cx="149" cy="75"/>
              </a:xfrm>
              <a:custGeom>
                <a:avLst/>
                <a:gdLst>
                  <a:gd name="T0" fmla="*/ 0 w 149"/>
                  <a:gd name="T1" fmla="*/ 75 h 75"/>
                  <a:gd name="T2" fmla="*/ 24 w 149"/>
                  <a:gd name="T3" fmla="*/ 58 h 75"/>
                  <a:gd name="T4" fmla="*/ 38 w 149"/>
                  <a:gd name="T5" fmla="*/ 37 h 75"/>
                  <a:gd name="T6" fmla="*/ 56 w 149"/>
                  <a:gd name="T7" fmla="*/ 25 h 75"/>
                  <a:gd name="T8" fmla="*/ 69 w 149"/>
                  <a:gd name="T9" fmla="*/ 21 h 75"/>
                  <a:gd name="T10" fmla="*/ 90 w 149"/>
                  <a:gd name="T11" fmla="*/ 19 h 75"/>
                  <a:gd name="T12" fmla="*/ 107 w 149"/>
                  <a:gd name="T13" fmla="*/ 18 h 75"/>
                  <a:gd name="T14" fmla="*/ 131 w 149"/>
                  <a:gd name="T15" fmla="*/ 9 h 75"/>
                  <a:gd name="T16" fmla="*/ 149 w 149"/>
                  <a:gd name="T17" fmla="*/ 0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9"/>
                  <a:gd name="T28" fmla="*/ 0 h 75"/>
                  <a:gd name="T29" fmla="*/ 149 w 149"/>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9" h="75">
                    <a:moveTo>
                      <a:pt x="0" y="75"/>
                    </a:moveTo>
                    <a:cubicBezTo>
                      <a:pt x="9" y="69"/>
                      <a:pt x="18" y="64"/>
                      <a:pt x="24" y="58"/>
                    </a:cubicBezTo>
                    <a:cubicBezTo>
                      <a:pt x="30" y="52"/>
                      <a:pt x="33" y="42"/>
                      <a:pt x="38" y="37"/>
                    </a:cubicBezTo>
                    <a:cubicBezTo>
                      <a:pt x="43" y="32"/>
                      <a:pt x="51" y="28"/>
                      <a:pt x="56" y="25"/>
                    </a:cubicBezTo>
                    <a:cubicBezTo>
                      <a:pt x="61" y="22"/>
                      <a:pt x="63" y="22"/>
                      <a:pt x="69" y="21"/>
                    </a:cubicBezTo>
                    <a:cubicBezTo>
                      <a:pt x="75" y="20"/>
                      <a:pt x="84" y="20"/>
                      <a:pt x="90" y="19"/>
                    </a:cubicBezTo>
                    <a:cubicBezTo>
                      <a:pt x="96" y="18"/>
                      <a:pt x="100" y="20"/>
                      <a:pt x="107" y="18"/>
                    </a:cubicBezTo>
                    <a:cubicBezTo>
                      <a:pt x="114" y="16"/>
                      <a:pt x="124" y="12"/>
                      <a:pt x="131" y="9"/>
                    </a:cubicBezTo>
                    <a:cubicBezTo>
                      <a:pt x="138" y="6"/>
                      <a:pt x="143" y="3"/>
                      <a:pt x="14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92" name="Freeform 120"/>
              <p:cNvSpPr>
                <a:spLocks/>
              </p:cNvSpPr>
              <p:nvPr/>
            </p:nvSpPr>
            <p:spPr bwMode="auto">
              <a:xfrm>
                <a:off x="3955" y="2105"/>
                <a:ext cx="32" cy="115"/>
              </a:xfrm>
              <a:custGeom>
                <a:avLst/>
                <a:gdLst>
                  <a:gd name="T0" fmla="*/ 1 w 32"/>
                  <a:gd name="T1" fmla="*/ 0 h 115"/>
                  <a:gd name="T2" fmla="*/ 1 w 32"/>
                  <a:gd name="T3" fmla="*/ 24 h 115"/>
                  <a:gd name="T4" fmla="*/ 8 w 32"/>
                  <a:gd name="T5" fmla="*/ 46 h 115"/>
                  <a:gd name="T6" fmla="*/ 25 w 32"/>
                  <a:gd name="T7" fmla="*/ 67 h 115"/>
                  <a:gd name="T8" fmla="*/ 29 w 32"/>
                  <a:gd name="T9" fmla="*/ 93 h 115"/>
                  <a:gd name="T10" fmla="*/ 32 w 32"/>
                  <a:gd name="T11" fmla="*/ 115 h 115"/>
                  <a:gd name="T12" fmla="*/ 0 60000 65536"/>
                  <a:gd name="T13" fmla="*/ 0 60000 65536"/>
                  <a:gd name="T14" fmla="*/ 0 60000 65536"/>
                  <a:gd name="T15" fmla="*/ 0 60000 65536"/>
                  <a:gd name="T16" fmla="*/ 0 60000 65536"/>
                  <a:gd name="T17" fmla="*/ 0 60000 65536"/>
                  <a:gd name="T18" fmla="*/ 0 w 32"/>
                  <a:gd name="T19" fmla="*/ 0 h 115"/>
                  <a:gd name="T20" fmla="*/ 32 w 32"/>
                  <a:gd name="T21" fmla="*/ 115 h 115"/>
                </a:gdLst>
                <a:ahLst/>
                <a:cxnLst>
                  <a:cxn ang="T12">
                    <a:pos x="T0" y="T1"/>
                  </a:cxn>
                  <a:cxn ang="T13">
                    <a:pos x="T2" y="T3"/>
                  </a:cxn>
                  <a:cxn ang="T14">
                    <a:pos x="T4" y="T5"/>
                  </a:cxn>
                  <a:cxn ang="T15">
                    <a:pos x="T6" y="T7"/>
                  </a:cxn>
                  <a:cxn ang="T16">
                    <a:pos x="T8" y="T9"/>
                  </a:cxn>
                  <a:cxn ang="T17">
                    <a:pos x="T10" y="T11"/>
                  </a:cxn>
                </a:cxnLst>
                <a:rect l="T18" t="T19" r="T20" b="T21"/>
                <a:pathLst>
                  <a:path w="32" h="115">
                    <a:moveTo>
                      <a:pt x="1" y="0"/>
                    </a:moveTo>
                    <a:cubicBezTo>
                      <a:pt x="0" y="8"/>
                      <a:pt x="0" y="16"/>
                      <a:pt x="1" y="24"/>
                    </a:cubicBezTo>
                    <a:cubicBezTo>
                      <a:pt x="2" y="32"/>
                      <a:pt x="4" y="39"/>
                      <a:pt x="8" y="46"/>
                    </a:cubicBezTo>
                    <a:cubicBezTo>
                      <a:pt x="12" y="53"/>
                      <a:pt x="22" y="59"/>
                      <a:pt x="25" y="67"/>
                    </a:cubicBezTo>
                    <a:cubicBezTo>
                      <a:pt x="28" y="75"/>
                      <a:pt x="28" y="85"/>
                      <a:pt x="29" y="93"/>
                    </a:cubicBezTo>
                    <a:cubicBezTo>
                      <a:pt x="30" y="101"/>
                      <a:pt x="31" y="108"/>
                      <a:pt x="32" y="11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93" name="Freeform 121"/>
              <p:cNvSpPr>
                <a:spLocks/>
              </p:cNvSpPr>
              <p:nvPr/>
            </p:nvSpPr>
            <p:spPr bwMode="auto">
              <a:xfrm>
                <a:off x="3689" y="2160"/>
                <a:ext cx="37" cy="23"/>
              </a:xfrm>
              <a:custGeom>
                <a:avLst/>
                <a:gdLst>
                  <a:gd name="T0" fmla="*/ 0 w 37"/>
                  <a:gd name="T1" fmla="*/ 23 h 23"/>
                  <a:gd name="T2" fmla="*/ 15 w 37"/>
                  <a:gd name="T3" fmla="*/ 12 h 23"/>
                  <a:gd name="T4" fmla="*/ 37 w 37"/>
                  <a:gd name="T5" fmla="*/ 0 h 23"/>
                  <a:gd name="T6" fmla="*/ 0 60000 65536"/>
                  <a:gd name="T7" fmla="*/ 0 60000 65536"/>
                  <a:gd name="T8" fmla="*/ 0 60000 65536"/>
                  <a:gd name="T9" fmla="*/ 0 w 37"/>
                  <a:gd name="T10" fmla="*/ 0 h 23"/>
                  <a:gd name="T11" fmla="*/ 37 w 37"/>
                  <a:gd name="T12" fmla="*/ 23 h 23"/>
                </a:gdLst>
                <a:ahLst/>
                <a:cxnLst>
                  <a:cxn ang="T6">
                    <a:pos x="T0" y="T1"/>
                  </a:cxn>
                  <a:cxn ang="T7">
                    <a:pos x="T2" y="T3"/>
                  </a:cxn>
                  <a:cxn ang="T8">
                    <a:pos x="T4" y="T5"/>
                  </a:cxn>
                </a:cxnLst>
                <a:rect l="T9" t="T10" r="T11" b="T12"/>
                <a:pathLst>
                  <a:path w="37" h="23">
                    <a:moveTo>
                      <a:pt x="0" y="23"/>
                    </a:moveTo>
                    <a:cubicBezTo>
                      <a:pt x="4" y="19"/>
                      <a:pt x="9" y="16"/>
                      <a:pt x="15" y="12"/>
                    </a:cubicBezTo>
                    <a:cubicBezTo>
                      <a:pt x="21" y="8"/>
                      <a:pt x="29" y="4"/>
                      <a:pt x="37"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94" name="Freeform 122"/>
              <p:cNvSpPr>
                <a:spLocks/>
              </p:cNvSpPr>
              <p:nvPr/>
            </p:nvSpPr>
            <p:spPr bwMode="auto">
              <a:xfrm>
                <a:off x="3743" y="2103"/>
                <a:ext cx="213" cy="56"/>
              </a:xfrm>
              <a:custGeom>
                <a:avLst/>
                <a:gdLst>
                  <a:gd name="T0" fmla="*/ 0 w 213"/>
                  <a:gd name="T1" fmla="*/ 48 h 56"/>
                  <a:gd name="T2" fmla="*/ 25 w 213"/>
                  <a:gd name="T3" fmla="*/ 44 h 56"/>
                  <a:gd name="T4" fmla="*/ 48 w 213"/>
                  <a:gd name="T5" fmla="*/ 45 h 56"/>
                  <a:gd name="T6" fmla="*/ 70 w 213"/>
                  <a:gd name="T7" fmla="*/ 51 h 56"/>
                  <a:gd name="T8" fmla="*/ 94 w 213"/>
                  <a:gd name="T9" fmla="*/ 56 h 56"/>
                  <a:gd name="T10" fmla="*/ 123 w 213"/>
                  <a:gd name="T11" fmla="*/ 53 h 56"/>
                  <a:gd name="T12" fmla="*/ 148 w 213"/>
                  <a:gd name="T13" fmla="*/ 44 h 56"/>
                  <a:gd name="T14" fmla="*/ 172 w 213"/>
                  <a:gd name="T15" fmla="*/ 36 h 56"/>
                  <a:gd name="T16" fmla="*/ 201 w 213"/>
                  <a:gd name="T17" fmla="*/ 18 h 56"/>
                  <a:gd name="T18" fmla="*/ 204 w 213"/>
                  <a:gd name="T19" fmla="*/ 8 h 56"/>
                  <a:gd name="T20" fmla="*/ 213 w 21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56"/>
                  <a:gd name="T35" fmla="*/ 213 w 213"/>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56">
                    <a:moveTo>
                      <a:pt x="0" y="48"/>
                    </a:moveTo>
                    <a:cubicBezTo>
                      <a:pt x="8" y="46"/>
                      <a:pt x="17" y="45"/>
                      <a:pt x="25" y="44"/>
                    </a:cubicBezTo>
                    <a:cubicBezTo>
                      <a:pt x="33" y="43"/>
                      <a:pt x="41" y="44"/>
                      <a:pt x="48" y="45"/>
                    </a:cubicBezTo>
                    <a:cubicBezTo>
                      <a:pt x="55" y="46"/>
                      <a:pt x="62" y="49"/>
                      <a:pt x="70" y="51"/>
                    </a:cubicBezTo>
                    <a:cubicBezTo>
                      <a:pt x="78" y="53"/>
                      <a:pt x="85" y="56"/>
                      <a:pt x="94" y="56"/>
                    </a:cubicBezTo>
                    <a:cubicBezTo>
                      <a:pt x="103" y="56"/>
                      <a:pt x="114" y="55"/>
                      <a:pt x="123" y="53"/>
                    </a:cubicBezTo>
                    <a:cubicBezTo>
                      <a:pt x="132" y="51"/>
                      <a:pt x="140" y="47"/>
                      <a:pt x="148" y="44"/>
                    </a:cubicBezTo>
                    <a:cubicBezTo>
                      <a:pt x="156" y="41"/>
                      <a:pt x="163" y="40"/>
                      <a:pt x="172" y="36"/>
                    </a:cubicBezTo>
                    <a:cubicBezTo>
                      <a:pt x="181" y="32"/>
                      <a:pt x="196" y="23"/>
                      <a:pt x="201" y="18"/>
                    </a:cubicBezTo>
                    <a:cubicBezTo>
                      <a:pt x="206" y="13"/>
                      <a:pt x="202" y="11"/>
                      <a:pt x="204" y="8"/>
                    </a:cubicBezTo>
                    <a:cubicBezTo>
                      <a:pt x="206" y="5"/>
                      <a:pt x="209" y="2"/>
                      <a:pt x="21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95" name="Freeform 123"/>
              <p:cNvSpPr>
                <a:spLocks/>
              </p:cNvSpPr>
              <p:nvPr/>
            </p:nvSpPr>
            <p:spPr bwMode="auto">
              <a:xfrm>
                <a:off x="3620" y="2522"/>
                <a:ext cx="171" cy="40"/>
              </a:xfrm>
              <a:custGeom>
                <a:avLst/>
                <a:gdLst>
                  <a:gd name="T0" fmla="*/ 0 w 171"/>
                  <a:gd name="T1" fmla="*/ 16 h 40"/>
                  <a:gd name="T2" fmla="*/ 24 w 171"/>
                  <a:gd name="T3" fmla="*/ 19 h 40"/>
                  <a:gd name="T4" fmla="*/ 51 w 171"/>
                  <a:gd name="T5" fmla="*/ 12 h 40"/>
                  <a:gd name="T6" fmla="*/ 81 w 171"/>
                  <a:gd name="T7" fmla="*/ 3 h 40"/>
                  <a:gd name="T8" fmla="*/ 118 w 171"/>
                  <a:gd name="T9" fmla="*/ 1 h 40"/>
                  <a:gd name="T10" fmla="*/ 138 w 171"/>
                  <a:gd name="T11" fmla="*/ 12 h 40"/>
                  <a:gd name="T12" fmla="*/ 154 w 171"/>
                  <a:gd name="T13" fmla="*/ 22 h 40"/>
                  <a:gd name="T14" fmla="*/ 171 w 171"/>
                  <a:gd name="T15" fmla="*/ 40 h 40"/>
                  <a:gd name="T16" fmla="*/ 0 60000 65536"/>
                  <a:gd name="T17" fmla="*/ 0 60000 65536"/>
                  <a:gd name="T18" fmla="*/ 0 60000 65536"/>
                  <a:gd name="T19" fmla="*/ 0 60000 65536"/>
                  <a:gd name="T20" fmla="*/ 0 60000 65536"/>
                  <a:gd name="T21" fmla="*/ 0 60000 65536"/>
                  <a:gd name="T22" fmla="*/ 0 60000 65536"/>
                  <a:gd name="T23" fmla="*/ 0 60000 65536"/>
                  <a:gd name="T24" fmla="*/ 0 w 171"/>
                  <a:gd name="T25" fmla="*/ 0 h 40"/>
                  <a:gd name="T26" fmla="*/ 171 w 171"/>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1" h="40">
                    <a:moveTo>
                      <a:pt x="0" y="16"/>
                    </a:moveTo>
                    <a:cubicBezTo>
                      <a:pt x="8" y="18"/>
                      <a:pt x="16" y="20"/>
                      <a:pt x="24" y="19"/>
                    </a:cubicBezTo>
                    <a:cubicBezTo>
                      <a:pt x="32" y="18"/>
                      <a:pt x="42" y="15"/>
                      <a:pt x="51" y="12"/>
                    </a:cubicBezTo>
                    <a:cubicBezTo>
                      <a:pt x="60" y="9"/>
                      <a:pt x="70" y="5"/>
                      <a:pt x="81" y="3"/>
                    </a:cubicBezTo>
                    <a:cubicBezTo>
                      <a:pt x="92" y="1"/>
                      <a:pt x="109" y="0"/>
                      <a:pt x="118" y="1"/>
                    </a:cubicBezTo>
                    <a:cubicBezTo>
                      <a:pt x="127" y="2"/>
                      <a:pt x="132" y="9"/>
                      <a:pt x="138" y="12"/>
                    </a:cubicBezTo>
                    <a:cubicBezTo>
                      <a:pt x="144" y="15"/>
                      <a:pt x="148" y="17"/>
                      <a:pt x="154" y="22"/>
                    </a:cubicBezTo>
                    <a:cubicBezTo>
                      <a:pt x="160" y="27"/>
                      <a:pt x="165" y="33"/>
                      <a:pt x="171" y="4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96" name="Freeform 124"/>
              <p:cNvSpPr>
                <a:spLocks/>
              </p:cNvSpPr>
              <p:nvPr/>
            </p:nvSpPr>
            <p:spPr bwMode="auto">
              <a:xfrm>
                <a:off x="3791" y="2562"/>
                <a:ext cx="226" cy="116"/>
              </a:xfrm>
              <a:custGeom>
                <a:avLst/>
                <a:gdLst>
                  <a:gd name="T0" fmla="*/ 0 w 226"/>
                  <a:gd name="T1" fmla="*/ 0 h 116"/>
                  <a:gd name="T2" fmla="*/ 15 w 226"/>
                  <a:gd name="T3" fmla="*/ 17 h 116"/>
                  <a:gd name="T4" fmla="*/ 30 w 226"/>
                  <a:gd name="T5" fmla="*/ 26 h 116"/>
                  <a:gd name="T6" fmla="*/ 49 w 226"/>
                  <a:gd name="T7" fmla="*/ 32 h 116"/>
                  <a:gd name="T8" fmla="*/ 66 w 226"/>
                  <a:gd name="T9" fmla="*/ 36 h 116"/>
                  <a:gd name="T10" fmla="*/ 85 w 226"/>
                  <a:gd name="T11" fmla="*/ 56 h 116"/>
                  <a:gd name="T12" fmla="*/ 91 w 226"/>
                  <a:gd name="T13" fmla="*/ 75 h 116"/>
                  <a:gd name="T14" fmla="*/ 105 w 226"/>
                  <a:gd name="T15" fmla="*/ 92 h 116"/>
                  <a:gd name="T16" fmla="*/ 123 w 226"/>
                  <a:gd name="T17" fmla="*/ 104 h 116"/>
                  <a:gd name="T18" fmla="*/ 148 w 226"/>
                  <a:gd name="T19" fmla="*/ 108 h 116"/>
                  <a:gd name="T20" fmla="*/ 180 w 226"/>
                  <a:gd name="T21" fmla="*/ 113 h 116"/>
                  <a:gd name="T22" fmla="*/ 208 w 226"/>
                  <a:gd name="T23" fmla="*/ 116 h 116"/>
                  <a:gd name="T24" fmla="*/ 226 w 226"/>
                  <a:gd name="T25" fmla="*/ 111 h 1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6"/>
                  <a:gd name="T40" fmla="*/ 0 h 116"/>
                  <a:gd name="T41" fmla="*/ 226 w 226"/>
                  <a:gd name="T42" fmla="*/ 116 h 1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6" h="116">
                    <a:moveTo>
                      <a:pt x="0" y="0"/>
                    </a:moveTo>
                    <a:cubicBezTo>
                      <a:pt x="5" y="6"/>
                      <a:pt x="10" y="13"/>
                      <a:pt x="15" y="17"/>
                    </a:cubicBezTo>
                    <a:cubicBezTo>
                      <a:pt x="20" y="21"/>
                      <a:pt x="24" y="24"/>
                      <a:pt x="30" y="26"/>
                    </a:cubicBezTo>
                    <a:cubicBezTo>
                      <a:pt x="36" y="28"/>
                      <a:pt x="43" y="30"/>
                      <a:pt x="49" y="32"/>
                    </a:cubicBezTo>
                    <a:cubicBezTo>
                      <a:pt x="55" y="34"/>
                      <a:pt x="60" y="32"/>
                      <a:pt x="66" y="36"/>
                    </a:cubicBezTo>
                    <a:cubicBezTo>
                      <a:pt x="72" y="40"/>
                      <a:pt x="81" y="50"/>
                      <a:pt x="85" y="56"/>
                    </a:cubicBezTo>
                    <a:cubicBezTo>
                      <a:pt x="89" y="62"/>
                      <a:pt x="88" y="69"/>
                      <a:pt x="91" y="75"/>
                    </a:cubicBezTo>
                    <a:cubicBezTo>
                      <a:pt x="94" y="81"/>
                      <a:pt x="100" y="87"/>
                      <a:pt x="105" y="92"/>
                    </a:cubicBezTo>
                    <a:cubicBezTo>
                      <a:pt x="110" y="97"/>
                      <a:pt x="116" y="101"/>
                      <a:pt x="123" y="104"/>
                    </a:cubicBezTo>
                    <a:cubicBezTo>
                      <a:pt x="130" y="107"/>
                      <a:pt x="139" y="107"/>
                      <a:pt x="148" y="108"/>
                    </a:cubicBezTo>
                    <a:cubicBezTo>
                      <a:pt x="157" y="109"/>
                      <a:pt x="170" y="112"/>
                      <a:pt x="180" y="113"/>
                    </a:cubicBezTo>
                    <a:cubicBezTo>
                      <a:pt x="190" y="114"/>
                      <a:pt x="200" y="116"/>
                      <a:pt x="208" y="116"/>
                    </a:cubicBezTo>
                    <a:cubicBezTo>
                      <a:pt x="216" y="116"/>
                      <a:pt x="221" y="113"/>
                      <a:pt x="226" y="11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97" name="Freeform 125"/>
              <p:cNvSpPr>
                <a:spLocks/>
              </p:cNvSpPr>
              <p:nvPr/>
            </p:nvSpPr>
            <p:spPr bwMode="auto">
              <a:xfrm>
                <a:off x="4013" y="2489"/>
                <a:ext cx="17" cy="186"/>
              </a:xfrm>
              <a:custGeom>
                <a:avLst/>
                <a:gdLst>
                  <a:gd name="T0" fmla="*/ 4 w 17"/>
                  <a:gd name="T1" fmla="*/ 186 h 186"/>
                  <a:gd name="T2" fmla="*/ 1 w 17"/>
                  <a:gd name="T3" fmla="*/ 166 h 186"/>
                  <a:gd name="T4" fmla="*/ 12 w 17"/>
                  <a:gd name="T5" fmla="*/ 136 h 186"/>
                  <a:gd name="T6" fmla="*/ 16 w 17"/>
                  <a:gd name="T7" fmla="*/ 117 h 186"/>
                  <a:gd name="T8" fmla="*/ 16 w 17"/>
                  <a:gd name="T9" fmla="*/ 84 h 186"/>
                  <a:gd name="T10" fmla="*/ 12 w 17"/>
                  <a:gd name="T11" fmla="*/ 42 h 186"/>
                  <a:gd name="T12" fmla="*/ 13 w 17"/>
                  <a:gd name="T13" fmla="*/ 0 h 186"/>
                  <a:gd name="T14" fmla="*/ 0 60000 65536"/>
                  <a:gd name="T15" fmla="*/ 0 60000 65536"/>
                  <a:gd name="T16" fmla="*/ 0 60000 65536"/>
                  <a:gd name="T17" fmla="*/ 0 60000 65536"/>
                  <a:gd name="T18" fmla="*/ 0 60000 65536"/>
                  <a:gd name="T19" fmla="*/ 0 60000 65536"/>
                  <a:gd name="T20" fmla="*/ 0 60000 65536"/>
                  <a:gd name="T21" fmla="*/ 0 w 17"/>
                  <a:gd name="T22" fmla="*/ 0 h 186"/>
                  <a:gd name="T23" fmla="*/ 17 w 17"/>
                  <a:gd name="T24" fmla="*/ 186 h 1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86">
                    <a:moveTo>
                      <a:pt x="4" y="186"/>
                    </a:moveTo>
                    <a:cubicBezTo>
                      <a:pt x="2" y="180"/>
                      <a:pt x="0" y="174"/>
                      <a:pt x="1" y="166"/>
                    </a:cubicBezTo>
                    <a:cubicBezTo>
                      <a:pt x="2" y="158"/>
                      <a:pt x="10" y="144"/>
                      <a:pt x="12" y="136"/>
                    </a:cubicBezTo>
                    <a:cubicBezTo>
                      <a:pt x="14" y="128"/>
                      <a:pt x="15" y="126"/>
                      <a:pt x="16" y="117"/>
                    </a:cubicBezTo>
                    <a:cubicBezTo>
                      <a:pt x="17" y="108"/>
                      <a:pt x="17" y="96"/>
                      <a:pt x="16" y="84"/>
                    </a:cubicBezTo>
                    <a:cubicBezTo>
                      <a:pt x="15" y="72"/>
                      <a:pt x="13" y="56"/>
                      <a:pt x="12" y="42"/>
                    </a:cubicBezTo>
                    <a:cubicBezTo>
                      <a:pt x="11" y="28"/>
                      <a:pt x="12" y="14"/>
                      <a:pt x="1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98" name="Freeform 126"/>
              <p:cNvSpPr>
                <a:spLocks/>
              </p:cNvSpPr>
              <p:nvPr/>
            </p:nvSpPr>
            <p:spPr bwMode="auto">
              <a:xfrm>
                <a:off x="4014" y="2675"/>
                <a:ext cx="8" cy="69"/>
              </a:xfrm>
              <a:custGeom>
                <a:avLst/>
                <a:gdLst>
                  <a:gd name="T0" fmla="*/ 2 w 8"/>
                  <a:gd name="T1" fmla="*/ 0 h 69"/>
                  <a:gd name="T2" fmla="*/ 2 w 8"/>
                  <a:gd name="T3" fmla="*/ 18 h 69"/>
                  <a:gd name="T4" fmla="*/ 0 w 8"/>
                  <a:gd name="T5" fmla="*/ 36 h 69"/>
                  <a:gd name="T6" fmla="*/ 5 w 8"/>
                  <a:gd name="T7" fmla="*/ 57 h 69"/>
                  <a:gd name="T8" fmla="*/ 8 w 8"/>
                  <a:gd name="T9" fmla="*/ 69 h 69"/>
                  <a:gd name="T10" fmla="*/ 0 60000 65536"/>
                  <a:gd name="T11" fmla="*/ 0 60000 65536"/>
                  <a:gd name="T12" fmla="*/ 0 60000 65536"/>
                  <a:gd name="T13" fmla="*/ 0 60000 65536"/>
                  <a:gd name="T14" fmla="*/ 0 60000 65536"/>
                  <a:gd name="T15" fmla="*/ 0 w 8"/>
                  <a:gd name="T16" fmla="*/ 0 h 69"/>
                  <a:gd name="T17" fmla="*/ 8 w 8"/>
                  <a:gd name="T18" fmla="*/ 69 h 69"/>
                </a:gdLst>
                <a:ahLst/>
                <a:cxnLst>
                  <a:cxn ang="T10">
                    <a:pos x="T0" y="T1"/>
                  </a:cxn>
                  <a:cxn ang="T11">
                    <a:pos x="T2" y="T3"/>
                  </a:cxn>
                  <a:cxn ang="T12">
                    <a:pos x="T4" y="T5"/>
                  </a:cxn>
                  <a:cxn ang="T13">
                    <a:pos x="T6" y="T7"/>
                  </a:cxn>
                  <a:cxn ang="T14">
                    <a:pos x="T8" y="T9"/>
                  </a:cxn>
                </a:cxnLst>
                <a:rect l="T15" t="T16" r="T17" b="T18"/>
                <a:pathLst>
                  <a:path w="8" h="69">
                    <a:moveTo>
                      <a:pt x="2" y="0"/>
                    </a:moveTo>
                    <a:cubicBezTo>
                      <a:pt x="2" y="6"/>
                      <a:pt x="2" y="12"/>
                      <a:pt x="2" y="18"/>
                    </a:cubicBezTo>
                    <a:cubicBezTo>
                      <a:pt x="2" y="24"/>
                      <a:pt x="0" y="30"/>
                      <a:pt x="0" y="36"/>
                    </a:cubicBezTo>
                    <a:cubicBezTo>
                      <a:pt x="0" y="42"/>
                      <a:pt x="4" y="52"/>
                      <a:pt x="5" y="57"/>
                    </a:cubicBezTo>
                    <a:cubicBezTo>
                      <a:pt x="6" y="62"/>
                      <a:pt x="7" y="65"/>
                      <a:pt x="8" y="69"/>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99" name="Freeform 127"/>
              <p:cNvSpPr>
                <a:spLocks/>
              </p:cNvSpPr>
              <p:nvPr/>
            </p:nvSpPr>
            <p:spPr bwMode="auto">
              <a:xfrm>
                <a:off x="4025" y="2490"/>
                <a:ext cx="238" cy="42"/>
              </a:xfrm>
              <a:custGeom>
                <a:avLst/>
                <a:gdLst>
                  <a:gd name="T0" fmla="*/ 0 w 238"/>
                  <a:gd name="T1" fmla="*/ 0 h 42"/>
                  <a:gd name="T2" fmla="*/ 13 w 238"/>
                  <a:gd name="T3" fmla="*/ 23 h 42"/>
                  <a:gd name="T4" fmla="*/ 51 w 238"/>
                  <a:gd name="T5" fmla="*/ 30 h 42"/>
                  <a:gd name="T6" fmla="*/ 84 w 238"/>
                  <a:gd name="T7" fmla="*/ 21 h 42"/>
                  <a:gd name="T8" fmla="*/ 108 w 238"/>
                  <a:gd name="T9" fmla="*/ 17 h 42"/>
                  <a:gd name="T10" fmla="*/ 133 w 238"/>
                  <a:gd name="T11" fmla="*/ 18 h 42"/>
                  <a:gd name="T12" fmla="*/ 151 w 238"/>
                  <a:gd name="T13" fmla="*/ 24 h 42"/>
                  <a:gd name="T14" fmla="*/ 174 w 238"/>
                  <a:gd name="T15" fmla="*/ 32 h 42"/>
                  <a:gd name="T16" fmla="*/ 195 w 238"/>
                  <a:gd name="T17" fmla="*/ 32 h 42"/>
                  <a:gd name="T18" fmla="*/ 219 w 238"/>
                  <a:gd name="T19" fmla="*/ 33 h 42"/>
                  <a:gd name="T20" fmla="*/ 238 w 238"/>
                  <a:gd name="T21" fmla="*/ 42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8"/>
                  <a:gd name="T34" fmla="*/ 0 h 42"/>
                  <a:gd name="T35" fmla="*/ 238 w 238"/>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8" h="42">
                    <a:moveTo>
                      <a:pt x="0" y="0"/>
                    </a:moveTo>
                    <a:cubicBezTo>
                      <a:pt x="2" y="9"/>
                      <a:pt x="5" y="18"/>
                      <a:pt x="13" y="23"/>
                    </a:cubicBezTo>
                    <a:cubicBezTo>
                      <a:pt x="21" y="28"/>
                      <a:pt x="39" y="30"/>
                      <a:pt x="51" y="30"/>
                    </a:cubicBezTo>
                    <a:cubicBezTo>
                      <a:pt x="63" y="30"/>
                      <a:pt x="75" y="23"/>
                      <a:pt x="84" y="21"/>
                    </a:cubicBezTo>
                    <a:cubicBezTo>
                      <a:pt x="93" y="19"/>
                      <a:pt x="100" y="17"/>
                      <a:pt x="108" y="17"/>
                    </a:cubicBezTo>
                    <a:cubicBezTo>
                      <a:pt x="116" y="17"/>
                      <a:pt x="126" y="17"/>
                      <a:pt x="133" y="18"/>
                    </a:cubicBezTo>
                    <a:cubicBezTo>
                      <a:pt x="140" y="19"/>
                      <a:pt x="144" y="22"/>
                      <a:pt x="151" y="24"/>
                    </a:cubicBezTo>
                    <a:cubicBezTo>
                      <a:pt x="158" y="26"/>
                      <a:pt x="167" y="31"/>
                      <a:pt x="174" y="32"/>
                    </a:cubicBezTo>
                    <a:cubicBezTo>
                      <a:pt x="181" y="33"/>
                      <a:pt x="188" y="32"/>
                      <a:pt x="195" y="32"/>
                    </a:cubicBezTo>
                    <a:cubicBezTo>
                      <a:pt x="202" y="32"/>
                      <a:pt x="212" y="31"/>
                      <a:pt x="219" y="33"/>
                    </a:cubicBezTo>
                    <a:cubicBezTo>
                      <a:pt x="226" y="35"/>
                      <a:pt x="232" y="38"/>
                      <a:pt x="238" y="4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00" name="Freeform 128"/>
              <p:cNvSpPr>
                <a:spLocks/>
              </p:cNvSpPr>
              <p:nvPr/>
            </p:nvSpPr>
            <p:spPr bwMode="auto">
              <a:xfrm>
                <a:off x="3693" y="2825"/>
                <a:ext cx="56" cy="120"/>
              </a:xfrm>
              <a:custGeom>
                <a:avLst/>
                <a:gdLst>
                  <a:gd name="T0" fmla="*/ 0 w 56"/>
                  <a:gd name="T1" fmla="*/ 120 h 120"/>
                  <a:gd name="T2" fmla="*/ 3 w 56"/>
                  <a:gd name="T3" fmla="*/ 93 h 120"/>
                  <a:gd name="T4" fmla="*/ 12 w 56"/>
                  <a:gd name="T5" fmla="*/ 55 h 120"/>
                  <a:gd name="T6" fmla="*/ 38 w 56"/>
                  <a:gd name="T7" fmla="*/ 24 h 120"/>
                  <a:gd name="T8" fmla="*/ 56 w 56"/>
                  <a:gd name="T9" fmla="*/ 0 h 120"/>
                  <a:gd name="T10" fmla="*/ 0 60000 65536"/>
                  <a:gd name="T11" fmla="*/ 0 60000 65536"/>
                  <a:gd name="T12" fmla="*/ 0 60000 65536"/>
                  <a:gd name="T13" fmla="*/ 0 60000 65536"/>
                  <a:gd name="T14" fmla="*/ 0 60000 65536"/>
                  <a:gd name="T15" fmla="*/ 0 w 56"/>
                  <a:gd name="T16" fmla="*/ 0 h 120"/>
                  <a:gd name="T17" fmla="*/ 56 w 56"/>
                  <a:gd name="T18" fmla="*/ 120 h 120"/>
                </a:gdLst>
                <a:ahLst/>
                <a:cxnLst>
                  <a:cxn ang="T10">
                    <a:pos x="T0" y="T1"/>
                  </a:cxn>
                  <a:cxn ang="T11">
                    <a:pos x="T2" y="T3"/>
                  </a:cxn>
                  <a:cxn ang="T12">
                    <a:pos x="T4" y="T5"/>
                  </a:cxn>
                  <a:cxn ang="T13">
                    <a:pos x="T6" y="T7"/>
                  </a:cxn>
                  <a:cxn ang="T14">
                    <a:pos x="T8" y="T9"/>
                  </a:cxn>
                </a:cxnLst>
                <a:rect l="T15" t="T16" r="T17" b="T18"/>
                <a:pathLst>
                  <a:path w="56" h="120">
                    <a:moveTo>
                      <a:pt x="0" y="120"/>
                    </a:moveTo>
                    <a:cubicBezTo>
                      <a:pt x="0" y="112"/>
                      <a:pt x="1" y="104"/>
                      <a:pt x="3" y="93"/>
                    </a:cubicBezTo>
                    <a:cubicBezTo>
                      <a:pt x="5" y="82"/>
                      <a:pt x="6" y="67"/>
                      <a:pt x="12" y="55"/>
                    </a:cubicBezTo>
                    <a:cubicBezTo>
                      <a:pt x="18" y="43"/>
                      <a:pt x="31" y="33"/>
                      <a:pt x="38" y="24"/>
                    </a:cubicBezTo>
                    <a:cubicBezTo>
                      <a:pt x="45" y="15"/>
                      <a:pt x="50" y="7"/>
                      <a:pt x="5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01" name="Freeform 129"/>
              <p:cNvSpPr>
                <a:spLocks/>
              </p:cNvSpPr>
              <p:nvPr/>
            </p:nvSpPr>
            <p:spPr bwMode="auto">
              <a:xfrm>
                <a:off x="3860" y="2777"/>
                <a:ext cx="136" cy="196"/>
              </a:xfrm>
              <a:custGeom>
                <a:avLst/>
                <a:gdLst>
                  <a:gd name="T0" fmla="*/ 1 w 136"/>
                  <a:gd name="T1" fmla="*/ 0 h 196"/>
                  <a:gd name="T2" fmla="*/ 1 w 136"/>
                  <a:gd name="T3" fmla="*/ 16 h 196"/>
                  <a:gd name="T4" fmla="*/ 9 w 136"/>
                  <a:gd name="T5" fmla="*/ 39 h 196"/>
                  <a:gd name="T6" fmla="*/ 31 w 136"/>
                  <a:gd name="T7" fmla="*/ 60 h 196"/>
                  <a:gd name="T8" fmla="*/ 63 w 136"/>
                  <a:gd name="T9" fmla="*/ 84 h 196"/>
                  <a:gd name="T10" fmla="*/ 84 w 136"/>
                  <a:gd name="T11" fmla="*/ 103 h 196"/>
                  <a:gd name="T12" fmla="*/ 105 w 136"/>
                  <a:gd name="T13" fmla="*/ 129 h 196"/>
                  <a:gd name="T14" fmla="*/ 117 w 136"/>
                  <a:gd name="T15" fmla="*/ 150 h 196"/>
                  <a:gd name="T16" fmla="*/ 126 w 136"/>
                  <a:gd name="T17" fmla="*/ 166 h 196"/>
                  <a:gd name="T18" fmla="*/ 130 w 136"/>
                  <a:gd name="T19" fmla="*/ 183 h 196"/>
                  <a:gd name="T20" fmla="*/ 136 w 136"/>
                  <a:gd name="T21" fmla="*/ 196 h 1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6"/>
                  <a:gd name="T34" fmla="*/ 0 h 196"/>
                  <a:gd name="T35" fmla="*/ 136 w 136"/>
                  <a:gd name="T36" fmla="*/ 196 h 1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6" h="196">
                    <a:moveTo>
                      <a:pt x="1" y="0"/>
                    </a:moveTo>
                    <a:cubicBezTo>
                      <a:pt x="0" y="4"/>
                      <a:pt x="0" y="9"/>
                      <a:pt x="1" y="16"/>
                    </a:cubicBezTo>
                    <a:cubicBezTo>
                      <a:pt x="2" y="23"/>
                      <a:pt x="4" y="32"/>
                      <a:pt x="9" y="39"/>
                    </a:cubicBezTo>
                    <a:cubicBezTo>
                      <a:pt x="14" y="46"/>
                      <a:pt x="22" y="53"/>
                      <a:pt x="31" y="60"/>
                    </a:cubicBezTo>
                    <a:cubicBezTo>
                      <a:pt x="40" y="67"/>
                      <a:pt x="54" y="77"/>
                      <a:pt x="63" y="84"/>
                    </a:cubicBezTo>
                    <a:cubicBezTo>
                      <a:pt x="72" y="91"/>
                      <a:pt x="77" y="95"/>
                      <a:pt x="84" y="103"/>
                    </a:cubicBezTo>
                    <a:cubicBezTo>
                      <a:pt x="91" y="111"/>
                      <a:pt x="100" y="121"/>
                      <a:pt x="105" y="129"/>
                    </a:cubicBezTo>
                    <a:cubicBezTo>
                      <a:pt x="110" y="137"/>
                      <a:pt x="114" y="144"/>
                      <a:pt x="117" y="150"/>
                    </a:cubicBezTo>
                    <a:cubicBezTo>
                      <a:pt x="120" y="156"/>
                      <a:pt x="124" y="161"/>
                      <a:pt x="126" y="166"/>
                    </a:cubicBezTo>
                    <a:cubicBezTo>
                      <a:pt x="128" y="171"/>
                      <a:pt x="128" y="178"/>
                      <a:pt x="130" y="183"/>
                    </a:cubicBezTo>
                    <a:cubicBezTo>
                      <a:pt x="132" y="188"/>
                      <a:pt x="134" y="192"/>
                      <a:pt x="136" y="196"/>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02" name="Freeform 130"/>
              <p:cNvSpPr>
                <a:spLocks/>
              </p:cNvSpPr>
              <p:nvPr/>
            </p:nvSpPr>
            <p:spPr bwMode="auto">
              <a:xfrm>
                <a:off x="3474" y="2138"/>
                <a:ext cx="69" cy="63"/>
              </a:xfrm>
              <a:custGeom>
                <a:avLst/>
                <a:gdLst>
                  <a:gd name="T0" fmla="*/ 0 w 69"/>
                  <a:gd name="T1" fmla="*/ 63 h 63"/>
                  <a:gd name="T2" fmla="*/ 14 w 69"/>
                  <a:gd name="T3" fmla="*/ 46 h 63"/>
                  <a:gd name="T4" fmla="*/ 29 w 69"/>
                  <a:gd name="T5" fmla="*/ 34 h 63"/>
                  <a:gd name="T6" fmla="*/ 62 w 69"/>
                  <a:gd name="T7" fmla="*/ 9 h 63"/>
                  <a:gd name="T8" fmla="*/ 69 w 69"/>
                  <a:gd name="T9" fmla="*/ 0 h 63"/>
                  <a:gd name="T10" fmla="*/ 0 60000 65536"/>
                  <a:gd name="T11" fmla="*/ 0 60000 65536"/>
                  <a:gd name="T12" fmla="*/ 0 60000 65536"/>
                  <a:gd name="T13" fmla="*/ 0 60000 65536"/>
                  <a:gd name="T14" fmla="*/ 0 60000 65536"/>
                  <a:gd name="T15" fmla="*/ 0 w 69"/>
                  <a:gd name="T16" fmla="*/ 0 h 63"/>
                  <a:gd name="T17" fmla="*/ 69 w 69"/>
                  <a:gd name="T18" fmla="*/ 63 h 63"/>
                </a:gdLst>
                <a:ahLst/>
                <a:cxnLst>
                  <a:cxn ang="T10">
                    <a:pos x="T0" y="T1"/>
                  </a:cxn>
                  <a:cxn ang="T11">
                    <a:pos x="T2" y="T3"/>
                  </a:cxn>
                  <a:cxn ang="T12">
                    <a:pos x="T4" y="T5"/>
                  </a:cxn>
                  <a:cxn ang="T13">
                    <a:pos x="T6" y="T7"/>
                  </a:cxn>
                  <a:cxn ang="T14">
                    <a:pos x="T8" y="T9"/>
                  </a:cxn>
                </a:cxnLst>
                <a:rect l="T15" t="T16" r="T17" b="T18"/>
                <a:pathLst>
                  <a:path w="69" h="63">
                    <a:moveTo>
                      <a:pt x="0" y="63"/>
                    </a:moveTo>
                    <a:cubicBezTo>
                      <a:pt x="4" y="57"/>
                      <a:pt x="9" y="51"/>
                      <a:pt x="14" y="46"/>
                    </a:cubicBezTo>
                    <a:cubicBezTo>
                      <a:pt x="19" y="41"/>
                      <a:pt x="21" y="40"/>
                      <a:pt x="29" y="34"/>
                    </a:cubicBezTo>
                    <a:cubicBezTo>
                      <a:pt x="37" y="28"/>
                      <a:pt x="55" y="15"/>
                      <a:pt x="62" y="9"/>
                    </a:cubicBezTo>
                    <a:cubicBezTo>
                      <a:pt x="69" y="3"/>
                      <a:pt x="69" y="1"/>
                      <a:pt x="6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03" name="Freeform 131"/>
              <p:cNvSpPr>
                <a:spLocks/>
              </p:cNvSpPr>
              <p:nvPr/>
            </p:nvSpPr>
            <p:spPr bwMode="auto">
              <a:xfrm>
                <a:off x="3257" y="2202"/>
                <a:ext cx="217" cy="123"/>
              </a:xfrm>
              <a:custGeom>
                <a:avLst/>
                <a:gdLst>
                  <a:gd name="T0" fmla="*/ 0 w 217"/>
                  <a:gd name="T1" fmla="*/ 123 h 123"/>
                  <a:gd name="T2" fmla="*/ 27 w 217"/>
                  <a:gd name="T3" fmla="*/ 114 h 123"/>
                  <a:gd name="T4" fmla="*/ 46 w 217"/>
                  <a:gd name="T5" fmla="*/ 123 h 123"/>
                  <a:gd name="T6" fmla="*/ 79 w 217"/>
                  <a:gd name="T7" fmla="*/ 113 h 123"/>
                  <a:gd name="T8" fmla="*/ 87 w 217"/>
                  <a:gd name="T9" fmla="*/ 83 h 123"/>
                  <a:gd name="T10" fmla="*/ 106 w 217"/>
                  <a:gd name="T11" fmla="*/ 62 h 123"/>
                  <a:gd name="T12" fmla="*/ 150 w 217"/>
                  <a:gd name="T13" fmla="*/ 56 h 123"/>
                  <a:gd name="T14" fmla="*/ 181 w 217"/>
                  <a:gd name="T15" fmla="*/ 39 h 123"/>
                  <a:gd name="T16" fmla="*/ 199 w 217"/>
                  <a:gd name="T17" fmla="*/ 21 h 123"/>
                  <a:gd name="T18" fmla="*/ 217 w 217"/>
                  <a:gd name="T19" fmla="*/ 0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23"/>
                  <a:gd name="T32" fmla="*/ 217 w 217"/>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23">
                    <a:moveTo>
                      <a:pt x="0" y="123"/>
                    </a:moveTo>
                    <a:cubicBezTo>
                      <a:pt x="9" y="118"/>
                      <a:pt x="19" y="114"/>
                      <a:pt x="27" y="114"/>
                    </a:cubicBezTo>
                    <a:cubicBezTo>
                      <a:pt x="35" y="114"/>
                      <a:pt x="37" y="123"/>
                      <a:pt x="46" y="123"/>
                    </a:cubicBezTo>
                    <a:cubicBezTo>
                      <a:pt x="55" y="123"/>
                      <a:pt x="72" y="120"/>
                      <a:pt x="79" y="113"/>
                    </a:cubicBezTo>
                    <a:cubicBezTo>
                      <a:pt x="86" y="106"/>
                      <a:pt x="83" y="91"/>
                      <a:pt x="87" y="83"/>
                    </a:cubicBezTo>
                    <a:cubicBezTo>
                      <a:pt x="91" y="75"/>
                      <a:pt x="95" y="66"/>
                      <a:pt x="106" y="62"/>
                    </a:cubicBezTo>
                    <a:cubicBezTo>
                      <a:pt x="117" y="58"/>
                      <a:pt x="138" y="60"/>
                      <a:pt x="150" y="56"/>
                    </a:cubicBezTo>
                    <a:cubicBezTo>
                      <a:pt x="162" y="52"/>
                      <a:pt x="173" y="45"/>
                      <a:pt x="181" y="39"/>
                    </a:cubicBezTo>
                    <a:cubicBezTo>
                      <a:pt x="189" y="33"/>
                      <a:pt x="193" y="28"/>
                      <a:pt x="199" y="21"/>
                    </a:cubicBezTo>
                    <a:cubicBezTo>
                      <a:pt x="205" y="14"/>
                      <a:pt x="211" y="7"/>
                      <a:pt x="217"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04" name="Freeform 132"/>
              <p:cNvSpPr>
                <a:spLocks/>
              </p:cNvSpPr>
              <p:nvPr/>
            </p:nvSpPr>
            <p:spPr bwMode="auto">
              <a:xfrm>
                <a:off x="3075" y="2187"/>
                <a:ext cx="167" cy="56"/>
              </a:xfrm>
              <a:custGeom>
                <a:avLst/>
                <a:gdLst>
                  <a:gd name="T0" fmla="*/ 0 w 167"/>
                  <a:gd name="T1" fmla="*/ 18 h 56"/>
                  <a:gd name="T2" fmla="*/ 15 w 167"/>
                  <a:gd name="T3" fmla="*/ 12 h 56"/>
                  <a:gd name="T4" fmla="*/ 35 w 167"/>
                  <a:gd name="T5" fmla="*/ 6 h 56"/>
                  <a:gd name="T6" fmla="*/ 57 w 167"/>
                  <a:gd name="T7" fmla="*/ 0 h 56"/>
                  <a:gd name="T8" fmla="*/ 75 w 167"/>
                  <a:gd name="T9" fmla="*/ 6 h 56"/>
                  <a:gd name="T10" fmla="*/ 83 w 167"/>
                  <a:gd name="T11" fmla="*/ 18 h 56"/>
                  <a:gd name="T12" fmla="*/ 93 w 167"/>
                  <a:gd name="T13" fmla="*/ 33 h 56"/>
                  <a:gd name="T14" fmla="*/ 102 w 167"/>
                  <a:gd name="T15" fmla="*/ 48 h 56"/>
                  <a:gd name="T16" fmla="*/ 119 w 167"/>
                  <a:gd name="T17" fmla="*/ 54 h 56"/>
                  <a:gd name="T18" fmla="*/ 140 w 167"/>
                  <a:gd name="T19" fmla="*/ 56 h 56"/>
                  <a:gd name="T20" fmla="*/ 156 w 167"/>
                  <a:gd name="T21" fmla="*/ 54 h 56"/>
                  <a:gd name="T22" fmla="*/ 167 w 167"/>
                  <a:gd name="T23" fmla="*/ 51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7"/>
                  <a:gd name="T37" fmla="*/ 0 h 56"/>
                  <a:gd name="T38" fmla="*/ 167 w 167"/>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7" h="56">
                    <a:moveTo>
                      <a:pt x="0" y="18"/>
                    </a:moveTo>
                    <a:cubicBezTo>
                      <a:pt x="4" y="16"/>
                      <a:pt x="9" y="14"/>
                      <a:pt x="15" y="12"/>
                    </a:cubicBezTo>
                    <a:cubicBezTo>
                      <a:pt x="21" y="10"/>
                      <a:pt x="28" y="8"/>
                      <a:pt x="35" y="6"/>
                    </a:cubicBezTo>
                    <a:cubicBezTo>
                      <a:pt x="42" y="4"/>
                      <a:pt x="50" y="0"/>
                      <a:pt x="57" y="0"/>
                    </a:cubicBezTo>
                    <a:cubicBezTo>
                      <a:pt x="64" y="0"/>
                      <a:pt x="71" y="3"/>
                      <a:pt x="75" y="6"/>
                    </a:cubicBezTo>
                    <a:cubicBezTo>
                      <a:pt x="79" y="9"/>
                      <a:pt x="80" y="14"/>
                      <a:pt x="83" y="18"/>
                    </a:cubicBezTo>
                    <a:cubicBezTo>
                      <a:pt x="86" y="22"/>
                      <a:pt x="90" y="28"/>
                      <a:pt x="93" y="33"/>
                    </a:cubicBezTo>
                    <a:cubicBezTo>
                      <a:pt x="96" y="38"/>
                      <a:pt x="98" y="45"/>
                      <a:pt x="102" y="48"/>
                    </a:cubicBezTo>
                    <a:cubicBezTo>
                      <a:pt x="106" y="51"/>
                      <a:pt x="113" y="53"/>
                      <a:pt x="119" y="54"/>
                    </a:cubicBezTo>
                    <a:cubicBezTo>
                      <a:pt x="125" y="55"/>
                      <a:pt x="134" y="56"/>
                      <a:pt x="140" y="56"/>
                    </a:cubicBezTo>
                    <a:cubicBezTo>
                      <a:pt x="146" y="56"/>
                      <a:pt x="152" y="55"/>
                      <a:pt x="156" y="54"/>
                    </a:cubicBezTo>
                    <a:cubicBezTo>
                      <a:pt x="160" y="53"/>
                      <a:pt x="163" y="52"/>
                      <a:pt x="167" y="5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05" name="Freeform 133"/>
              <p:cNvSpPr>
                <a:spLocks/>
              </p:cNvSpPr>
              <p:nvPr/>
            </p:nvSpPr>
            <p:spPr bwMode="auto">
              <a:xfrm>
                <a:off x="3039" y="2205"/>
                <a:ext cx="51" cy="221"/>
              </a:xfrm>
              <a:custGeom>
                <a:avLst/>
                <a:gdLst>
                  <a:gd name="T0" fmla="*/ 51 w 51"/>
                  <a:gd name="T1" fmla="*/ 221 h 221"/>
                  <a:gd name="T2" fmla="*/ 41 w 51"/>
                  <a:gd name="T3" fmla="*/ 191 h 221"/>
                  <a:gd name="T4" fmla="*/ 38 w 51"/>
                  <a:gd name="T5" fmla="*/ 159 h 221"/>
                  <a:gd name="T6" fmla="*/ 18 w 51"/>
                  <a:gd name="T7" fmla="*/ 132 h 221"/>
                  <a:gd name="T8" fmla="*/ 2 w 51"/>
                  <a:gd name="T9" fmla="*/ 105 h 221"/>
                  <a:gd name="T10" fmla="*/ 5 w 51"/>
                  <a:gd name="T11" fmla="*/ 75 h 221"/>
                  <a:gd name="T12" fmla="*/ 15 w 51"/>
                  <a:gd name="T13" fmla="*/ 38 h 221"/>
                  <a:gd name="T14" fmla="*/ 24 w 51"/>
                  <a:gd name="T15" fmla="*/ 8 h 221"/>
                  <a:gd name="T16" fmla="*/ 38 w 51"/>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221"/>
                  <a:gd name="T29" fmla="*/ 51 w 51"/>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221">
                    <a:moveTo>
                      <a:pt x="51" y="221"/>
                    </a:moveTo>
                    <a:cubicBezTo>
                      <a:pt x="47" y="211"/>
                      <a:pt x="43" y="201"/>
                      <a:pt x="41" y="191"/>
                    </a:cubicBezTo>
                    <a:cubicBezTo>
                      <a:pt x="39" y="181"/>
                      <a:pt x="42" y="169"/>
                      <a:pt x="38" y="159"/>
                    </a:cubicBezTo>
                    <a:cubicBezTo>
                      <a:pt x="34" y="149"/>
                      <a:pt x="24" y="141"/>
                      <a:pt x="18" y="132"/>
                    </a:cubicBezTo>
                    <a:cubicBezTo>
                      <a:pt x="12" y="123"/>
                      <a:pt x="4" y="114"/>
                      <a:pt x="2" y="105"/>
                    </a:cubicBezTo>
                    <a:cubicBezTo>
                      <a:pt x="0" y="96"/>
                      <a:pt x="3" y="86"/>
                      <a:pt x="5" y="75"/>
                    </a:cubicBezTo>
                    <a:cubicBezTo>
                      <a:pt x="7" y="64"/>
                      <a:pt x="12" y="49"/>
                      <a:pt x="15" y="38"/>
                    </a:cubicBezTo>
                    <a:cubicBezTo>
                      <a:pt x="18" y="27"/>
                      <a:pt x="20" y="14"/>
                      <a:pt x="24" y="8"/>
                    </a:cubicBezTo>
                    <a:cubicBezTo>
                      <a:pt x="28" y="2"/>
                      <a:pt x="33" y="1"/>
                      <a:pt x="38"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06" name="Freeform 134"/>
              <p:cNvSpPr>
                <a:spLocks/>
              </p:cNvSpPr>
              <p:nvPr/>
            </p:nvSpPr>
            <p:spPr bwMode="auto">
              <a:xfrm>
                <a:off x="3083" y="2564"/>
                <a:ext cx="193" cy="37"/>
              </a:xfrm>
              <a:custGeom>
                <a:avLst/>
                <a:gdLst>
                  <a:gd name="T0" fmla="*/ 0 w 193"/>
                  <a:gd name="T1" fmla="*/ 0 h 37"/>
                  <a:gd name="T2" fmla="*/ 7 w 193"/>
                  <a:gd name="T3" fmla="*/ 18 h 37"/>
                  <a:gd name="T4" fmla="*/ 30 w 193"/>
                  <a:gd name="T5" fmla="*/ 33 h 37"/>
                  <a:gd name="T6" fmla="*/ 60 w 193"/>
                  <a:gd name="T7" fmla="*/ 37 h 37"/>
                  <a:gd name="T8" fmla="*/ 85 w 193"/>
                  <a:gd name="T9" fmla="*/ 30 h 37"/>
                  <a:gd name="T10" fmla="*/ 106 w 193"/>
                  <a:gd name="T11" fmla="*/ 15 h 37"/>
                  <a:gd name="T12" fmla="*/ 135 w 193"/>
                  <a:gd name="T13" fmla="*/ 7 h 37"/>
                  <a:gd name="T14" fmla="*/ 157 w 193"/>
                  <a:gd name="T15" fmla="*/ 10 h 37"/>
                  <a:gd name="T16" fmla="*/ 178 w 193"/>
                  <a:gd name="T17" fmla="*/ 13 h 37"/>
                  <a:gd name="T18" fmla="*/ 193 w 193"/>
                  <a:gd name="T19" fmla="*/ 1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37"/>
                  <a:gd name="T32" fmla="*/ 193 w 193"/>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37">
                    <a:moveTo>
                      <a:pt x="0" y="0"/>
                    </a:moveTo>
                    <a:cubicBezTo>
                      <a:pt x="1" y="6"/>
                      <a:pt x="2" y="12"/>
                      <a:pt x="7" y="18"/>
                    </a:cubicBezTo>
                    <a:cubicBezTo>
                      <a:pt x="12" y="24"/>
                      <a:pt x="21" y="30"/>
                      <a:pt x="30" y="33"/>
                    </a:cubicBezTo>
                    <a:cubicBezTo>
                      <a:pt x="39" y="36"/>
                      <a:pt x="51" y="37"/>
                      <a:pt x="60" y="37"/>
                    </a:cubicBezTo>
                    <a:cubicBezTo>
                      <a:pt x="69" y="37"/>
                      <a:pt x="78" y="34"/>
                      <a:pt x="85" y="30"/>
                    </a:cubicBezTo>
                    <a:cubicBezTo>
                      <a:pt x="92" y="26"/>
                      <a:pt x="98" y="19"/>
                      <a:pt x="106" y="15"/>
                    </a:cubicBezTo>
                    <a:cubicBezTo>
                      <a:pt x="114" y="11"/>
                      <a:pt x="127" y="8"/>
                      <a:pt x="135" y="7"/>
                    </a:cubicBezTo>
                    <a:cubicBezTo>
                      <a:pt x="143" y="6"/>
                      <a:pt x="150" y="9"/>
                      <a:pt x="157" y="10"/>
                    </a:cubicBezTo>
                    <a:cubicBezTo>
                      <a:pt x="164" y="11"/>
                      <a:pt x="172" y="13"/>
                      <a:pt x="178" y="13"/>
                    </a:cubicBezTo>
                    <a:cubicBezTo>
                      <a:pt x="184" y="13"/>
                      <a:pt x="188" y="11"/>
                      <a:pt x="193" y="1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07" name="Freeform 135"/>
              <p:cNvSpPr>
                <a:spLocks/>
              </p:cNvSpPr>
              <p:nvPr/>
            </p:nvSpPr>
            <p:spPr bwMode="auto">
              <a:xfrm>
                <a:off x="2945" y="2396"/>
                <a:ext cx="145" cy="33"/>
              </a:xfrm>
              <a:custGeom>
                <a:avLst/>
                <a:gdLst>
                  <a:gd name="T0" fmla="*/ 145 w 145"/>
                  <a:gd name="T1" fmla="*/ 28 h 33"/>
                  <a:gd name="T2" fmla="*/ 121 w 145"/>
                  <a:gd name="T3" fmla="*/ 16 h 33"/>
                  <a:gd name="T4" fmla="*/ 102 w 145"/>
                  <a:gd name="T5" fmla="*/ 6 h 33"/>
                  <a:gd name="T6" fmla="*/ 78 w 145"/>
                  <a:gd name="T7" fmla="*/ 9 h 33"/>
                  <a:gd name="T8" fmla="*/ 67 w 145"/>
                  <a:gd name="T9" fmla="*/ 22 h 33"/>
                  <a:gd name="T10" fmla="*/ 55 w 145"/>
                  <a:gd name="T11" fmla="*/ 31 h 33"/>
                  <a:gd name="T12" fmla="*/ 34 w 145"/>
                  <a:gd name="T13" fmla="*/ 31 h 33"/>
                  <a:gd name="T14" fmla="*/ 15 w 145"/>
                  <a:gd name="T15" fmla="*/ 21 h 33"/>
                  <a:gd name="T16" fmla="*/ 0 w 145"/>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33"/>
                  <a:gd name="T29" fmla="*/ 145 w 145"/>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33">
                    <a:moveTo>
                      <a:pt x="145" y="28"/>
                    </a:moveTo>
                    <a:cubicBezTo>
                      <a:pt x="136" y="24"/>
                      <a:pt x="128" y="20"/>
                      <a:pt x="121" y="16"/>
                    </a:cubicBezTo>
                    <a:cubicBezTo>
                      <a:pt x="114" y="12"/>
                      <a:pt x="109" y="7"/>
                      <a:pt x="102" y="6"/>
                    </a:cubicBezTo>
                    <a:cubicBezTo>
                      <a:pt x="95" y="5"/>
                      <a:pt x="84" y="6"/>
                      <a:pt x="78" y="9"/>
                    </a:cubicBezTo>
                    <a:cubicBezTo>
                      <a:pt x="72" y="12"/>
                      <a:pt x="71" y="18"/>
                      <a:pt x="67" y="22"/>
                    </a:cubicBezTo>
                    <a:cubicBezTo>
                      <a:pt x="63" y="26"/>
                      <a:pt x="60" y="30"/>
                      <a:pt x="55" y="31"/>
                    </a:cubicBezTo>
                    <a:cubicBezTo>
                      <a:pt x="50" y="32"/>
                      <a:pt x="41" y="33"/>
                      <a:pt x="34" y="31"/>
                    </a:cubicBezTo>
                    <a:cubicBezTo>
                      <a:pt x="27" y="29"/>
                      <a:pt x="21" y="26"/>
                      <a:pt x="15" y="21"/>
                    </a:cubicBezTo>
                    <a:cubicBezTo>
                      <a:pt x="9" y="16"/>
                      <a:pt x="4" y="8"/>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08" name="Freeform 136"/>
              <p:cNvSpPr>
                <a:spLocks/>
              </p:cNvSpPr>
              <p:nvPr/>
            </p:nvSpPr>
            <p:spPr bwMode="auto">
              <a:xfrm>
                <a:off x="2778" y="2590"/>
                <a:ext cx="78" cy="82"/>
              </a:xfrm>
              <a:custGeom>
                <a:avLst/>
                <a:gdLst>
                  <a:gd name="T0" fmla="*/ 0 w 78"/>
                  <a:gd name="T1" fmla="*/ 0 h 82"/>
                  <a:gd name="T2" fmla="*/ 14 w 78"/>
                  <a:gd name="T3" fmla="*/ 16 h 82"/>
                  <a:gd name="T4" fmla="*/ 34 w 78"/>
                  <a:gd name="T5" fmla="*/ 32 h 82"/>
                  <a:gd name="T6" fmla="*/ 56 w 78"/>
                  <a:gd name="T7" fmla="*/ 36 h 82"/>
                  <a:gd name="T8" fmla="*/ 62 w 78"/>
                  <a:gd name="T9" fmla="*/ 48 h 82"/>
                  <a:gd name="T10" fmla="*/ 52 w 78"/>
                  <a:gd name="T11" fmla="*/ 64 h 82"/>
                  <a:gd name="T12" fmla="*/ 60 w 78"/>
                  <a:gd name="T13" fmla="*/ 76 h 82"/>
                  <a:gd name="T14" fmla="*/ 78 w 78"/>
                  <a:gd name="T15" fmla="*/ 82 h 82"/>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82"/>
                  <a:gd name="T26" fmla="*/ 78 w 78"/>
                  <a:gd name="T27" fmla="*/ 82 h 8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82">
                    <a:moveTo>
                      <a:pt x="0" y="0"/>
                    </a:moveTo>
                    <a:cubicBezTo>
                      <a:pt x="4" y="5"/>
                      <a:pt x="8" y="11"/>
                      <a:pt x="14" y="16"/>
                    </a:cubicBezTo>
                    <a:cubicBezTo>
                      <a:pt x="20" y="21"/>
                      <a:pt x="27" y="29"/>
                      <a:pt x="34" y="32"/>
                    </a:cubicBezTo>
                    <a:cubicBezTo>
                      <a:pt x="41" y="35"/>
                      <a:pt x="51" y="33"/>
                      <a:pt x="56" y="36"/>
                    </a:cubicBezTo>
                    <a:cubicBezTo>
                      <a:pt x="61" y="39"/>
                      <a:pt x="63" y="43"/>
                      <a:pt x="62" y="48"/>
                    </a:cubicBezTo>
                    <a:cubicBezTo>
                      <a:pt x="61" y="53"/>
                      <a:pt x="52" y="59"/>
                      <a:pt x="52" y="64"/>
                    </a:cubicBezTo>
                    <a:cubicBezTo>
                      <a:pt x="52" y="69"/>
                      <a:pt x="56" y="73"/>
                      <a:pt x="60" y="76"/>
                    </a:cubicBezTo>
                    <a:cubicBezTo>
                      <a:pt x="64" y="79"/>
                      <a:pt x="71" y="80"/>
                      <a:pt x="78" y="8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09" name="Freeform 137"/>
              <p:cNvSpPr>
                <a:spLocks/>
              </p:cNvSpPr>
              <p:nvPr/>
            </p:nvSpPr>
            <p:spPr bwMode="auto">
              <a:xfrm>
                <a:off x="2750" y="2592"/>
                <a:ext cx="26" cy="142"/>
              </a:xfrm>
              <a:custGeom>
                <a:avLst/>
                <a:gdLst>
                  <a:gd name="T0" fmla="*/ 26 w 26"/>
                  <a:gd name="T1" fmla="*/ 0 h 142"/>
                  <a:gd name="T2" fmla="*/ 12 w 26"/>
                  <a:gd name="T3" fmla="*/ 16 h 142"/>
                  <a:gd name="T4" fmla="*/ 6 w 26"/>
                  <a:gd name="T5" fmla="*/ 40 h 142"/>
                  <a:gd name="T6" fmla="*/ 22 w 26"/>
                  <a:gd name="T7" fmla="*/ 62 h 142"/>
                  <a:gd name="T8" fmla="*/ 22 w 26"/>
                  <a:gd name="T9" fmla="*/ 76 h 142"/>
                  <a:gd name="T10" fmla="*/ 16 w 26"/>
                  <a:gd name="T11" fmla="*/ 90 h 142"/>
                  <a:gd name="T12" fmla="*/ 2 w 26"/>
                  <a:gd name="T13" fmla="*/ 104 h 142"/>
                  <a:gd name="T14" fmla="*/ 2 w 26"/>
                  <a:gd name="T15" fmla="*/ 118 h 142"/>
                  <a:gd name="T16" fmla="*/ 8 w 26"/>
                  <a:gd name="T17" fmla="*/ 132 h 142"/>
                  <a:gd name="T18" fmla="*/ 18 w 26"/>
                  <a:gd name="T19" fmla="*/ 142 h 1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142"/>
                  <a:gd name="T32" fmla="*/ 26 w 26"/>
                  <a:gd name="T33" fmla="*/ 142 h 1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142">
                    <a:moveTo>
                      <a:pt x="26" y="0"/>
                    </a:moveTo>
                    <a:cubicBezTo>
                      <a:pt x="20" y="4"/>
                      <a:pt x="15" y="9"/>
                      <a:pt x="12" y="16"/>
                    </a:cubicBezTo>
                    <a:cubicBezTo>
                      <a:pt x="9" y="23"/>
                      <a:pt x="4" y="32"/>
                      <a:pt x="6" y="40"/>
                    </a:cubicBezTo>
                    <a:cubicBezTo>
                      <a:pt x="8" y="48"/>
                      <a:pt x="19" y="56"/>
                      <a:pt x="22" y="62"/>
                    </a:cubicBezTo>
                    <a:cubicBezTo>
                      <a:pt x="25" y="68"/>
                      <a:pt x="23" y="71"/>
                      <a:pt x="22" y="76"/>
                    </a:cubicBezTo>
                    <a:cubicBezTo>
                      <a:pt x="21" y="81"/>
                      <a:pt x="19" y="85"/>
                      <a:pt x="16" y="90"/>
                    </a:cubicBezTo>
                    <a:cubicBezTo>
                      <a:pt x="13" y="95"/>
                      <a:pt x="4" y="99"/>
                      <a:pt x="2" y="104"/>
                    </a:cubicBezTo>
                    <a:cubicBezTo>
                      <a:pt x="0" y="109"/>
                      <a:pt x="1" y="113"/>
                      <a:pt x="2" y="118"/>
                    </a:cubicBezTo>
                    <a:cubicBezTo>
                      <a:pt x="3" y="123"/>
                      <a:pt x="5" y="128"/>
                      <a:pt x="8" y="132"/>
                    </a:cubicBezTo>
                    <a:cubicBezTo>
                      <a:pt x="11" y="136"/>
                      <a:pt x="14" y="139"/>
                      <a:pt x="18" y="14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10" name="Freeform 138"/>
              <p:cNvSpPr>
                <a:spLocks/>
              </p:cNvSpPr>
              <p:nvPr/>
            </p:nvSpPr>
            <p:spPr bwMode="auto">
              <a:xfrm>
                <a:off x="2914" y="2748"/>
                <a:ext cx="160" cy="212"/>
              </a:xfrm>
              <a:custGeom>
                <a:avLst/>
                <a:gdLst>
                  <a:gd name="T0" fmla="*/ 0 w 160"/>
                  <a:gd name="T1" fmla="*/ 0 h 212"/>
                  <a:gd name="T2" fmla="*/ 6 w 160"/>
                  <a:gd name="T3" fmla="*/ 22 h 212"/>
                  <a:gd name="T4" fmla="*/ 20 w 160"/>
                  <a:gd name="T5" fmla="*/ 44 h 212"/>
                  <a:gd name="T6" fmla="*/ 42 w 160"/>
                  <a:gd name="T7" fmla="*/ 56 h 212"/>
                  <a:gd name="T8" fmla="*/ 50 w 160"/>
                  <a:gd name="T9" fmla="*/ 72 h 212"/>
                  <a:gd name="T10" fmla="*/ 52 w 160"/>
                  <a:gd name="T11" fmla="*/ 92 h 212"/>
                  <a:gd name="T12" fmla="*/ 62 w 160"/>
                  <a:gd name="T13" fmla="*/ 108 h 212"/>
                  <a:gd name="T14" fmla="*/ 84 w 160"/>
                  <a:gd name="T15" fmla="*/ 120 h 212"/>
                  <a:gd name="T16" fmla="*/ 116 w 160"/>
                  <a:gd name="T17" fmla="*/ 132 h 212"/>
                  <a:gd name="T18" fmla="*/ 138 w 160"/>
                  <a:gd name="T19" fmla="*/ 148 h 212"/>
                  <a:gd name="T20" fmla="*/ 152 w 160"/>
                  <a:gd name="T21" fmla="*/ 162 h 212"/>
                  <a:gd name="T22" fmla="*/ 158 w 160"/>
                  <a:gd name="T23" fmla="*/ 182 h 212"/>
                  <a:gd name="T24" fmla="*/ 160 w 160"/>
                  <a:gd name="T25" fmla="*/ 212 h 2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212"/>
                  <a:gd name="T41" fmla="*/ 160 w 160"/>
                  <a:gd name="T42" fmla="*/ 212 h 2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212">
                    <a:moveTo>
                      <a:pt x="0" y="0"/>
                    </a:moveTo>
                    <a:cubicBezTo>
                      <a:pt x="1" y="7"/>
                      <a:pt x="3" y="15"/>
                      <a:pt x="6" y="22"/>
                    </a:cubicBezTo>
                    <a:cubicBezTo>
                      <a:pt x="9" y="29"/>
                      <a:pt x="14" y="38"/>
                      <a:pt x="20" y="44"/>
                    </a:cubicBezTo>
                    <a:cubicBezTo>
                      <a:pt x="26" y="50"/>
                      <a:pt x="37" y="51"/>
                      <a:pt x="42" y="56"/>
                    </a:cubicBezTo>
                    <a:cubicBezTo>
                      <a:pt x="47" y="61"/>
                      <a:pt x="48" y="66"/>
                      <a:pt x="50" y="72"/>
                    </a:cubicBezTo>
                    <a:cubicBezTo>
                      <a:pt x="52" y="78"/>
                      <a:pt x="50" y="86"/>
                      <a:pt x="52" y="92"/>
                    </a:cubicBezTo>
                    <a:cubicBezTo>
                      <a:pt x="54" y="98"/>
                      <a:pt x="57" y="103"/>
                      <a:pt x="62" y="108"/>
                    </a:cubicBezTo>
                    <a:cubicBezTo>
                      <a:pt x="67" y="113"/>
                      <a:pt x="75" y="116"/>
                      <a:pt x="84" y="120"/>
                    </a:cubicBezTo>
                    <a:cubicBezTo>
                      <a:pt x="93" y="124"/>
                      <a:pt x="107" y="127"/>
                      <a:pt x="116" y="132"/>
                    </a:cubicBezTo>
                    <a:cubicBezTo>
                      <a:pt x="125" y="137"/>
                      <a:pt x="132" y="143"/>
                      <a:pt x="138" y="148"/>
                    </a:cubicBezTo>
                    <a:cubicBezTo>
                      <a:pt x="144" y="153"/>
                      <a:pt x="149" y="156"/>
                      <a:pt x="152" y="162"/>
                    </a:cubicBezTo>
                    <a:cubicBezTo>
                      <a:pt x="155" y="168"/>
                      <a:pt x="157" y="174"/>
                      <a:pt x="158" y="182"/>
                    </a:cubicBezTo>
                    <a:cubicBezTo>
                      <a:pt x="159" y="190"/>
                      <a:pt x="159" y="201"/>
                      <a:pt x="160" y="21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11" name="Freeform 139"/>
              <p:cNvSpPr>
                <a:spLocks/>
              </p:cNvSpPr>
              <p:nvPr/>
            </p:nvSpPr>
            <p:spPr bwMode="auto">
              <a:xfrm>
                <a:off x="2694" y="2677"/>
                <a:ext cx="17" cy="86"/>
              </a:xfrm>
              <a:custGeom>
                <a:avLst/>
                <a:gdLst>
                  <a:gd name="T0" fmla="*/ 1 w 20"/>
                  <a:gd name="T1" fmla="*/ 90 h 84"/>
                  <a:gd name="T2" fmla="*/ 7 w 20"/>
                  <a:gd name="T3" fmla="*/ 78 h 84"/>
                  <a:gd name="T4" fmla="*/ 12 w 20"/>
                  <a:gd name="T5" fmla="*/ 57 h 84"/>
                  <a:gd name="T6" fmla="*/ 3 w 20"/>
                  <a:gd name="T7" fmla="*/ 37 h 84"/>
                  <a:gd name="T8" fmla="*/ 1 w 20"/>
                  <a:gd name="T9" fmla="*/ 20 h 84"/>
                  <a:gd name="T10" fmla="*/ 7 w 20"/>
                  <a:gd name="T11" fmla="*/ 0 h 84"/>
                  <a:gd name="T12" fmla="*/ 0 60000 65536"/>
                  <a:gd name="T13" fmla="*/ 0 60000 65536"/>
                  <a:gd name="T14" fmla="*/ 0 60000 65536"/>
                  <a:gd name="T15" fmla="*/ 0 60000 65536"/>
                  <a:gd name="T16" fmla="*/ 0 60000 65536"/>
                  <a:gd name="T17" fmla="*/ 0 60000 65536"/>
                  <a:gd name="T18" fmla="*/ 0 w 20"/>
                  <a:gd name="T19" fmla="*/ 0 h 84"/>
                  <a:gd name="T20" fmla="*/ 20 w 2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20" h="84">
                    <a:moveTo>
                      <a:pt x="1" y="84"/>
                    </a:moveTo>
                    <a:cubicBezTo>
                      <a:pt x="4" y="80"/>
                      <a:pt x="8" y="77"/>
                      <a:pt x="11" y="72"/>
                    </a:cubicBezTo>
                    <a:cubicBezTo>
                      <a:pt x="14" y="67"/>
                      <a:pt x="20" y="60"/>
                      <a:pt x="19" y="54"/>
                    </a:cubicBezTo>
                    <a:cubicBezTo>
                      <a:pt x="18" y="48"/>
                      <a:pt x="6" y="40"/>
                      <a:pt x="3" y="34"/>
                    </a:cubicBezTo>
                    <a:cubicBezTo>
                      <a:pt x="0" y="28"/>
                      <a:pt x="0" y="26"/>
                      <a:pt x="1" y="20"/>
                    </a:cubicBezTo>
                    <a:cubicBezTo>
                      <a:pt x="2" y="14"/>
                      <a:pt x="6" y="7"/>
                      <a:pt x="11"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12" name="Freeform 140"/>
              <p:cNvSpPr>
                <a:spLocks/>
              </p:cNvSpPr>
              <p:nvPr/>
            </p:nvSpPr>
            <p:spPr bwMode="auto">
              <a:xfrm>
                <a:off x="2790" y="2796"/>
                <a:ext cx="150" cy="104"/>
              </a:xfrm>
              <a:custGeom>
                <a:avLst/>
                <a:gdLst>
                  <a:gd name="T0" fmla="*/ 150 w 150"/>
                  <a:gd name="T1" fmla="*/ 0 h 104"/>
                  <a:gd name="T2" fmla="*/ 126 w 150"/>
                  <a:gd name="T3" fmla="*/ 6 h 104"/>
                  <a:gd name="T4" fmla="*/ 105 w 150"/>
                  <a:gd name="T5" fmla="*/ 8 h 104"/>
                  <a:gd name="T6" fmla="*/ 93 w 150"/>
                  <a:gd name="T7" fmla="*/ 17 h 104"/>
                  <a:gd name="T8" fmla="*/ 90 w 150"/>
                  <a:gd name="T9" fmla="*/ 29 h 104"/>
                  <a:gd name="T10" fmla="*/ 84 w 150"/>
                  <a:gd name="T11" fmla="*/ 45 h 104"/>
                  <a:gd name="T12" fmla="*/ 63 w 150"/>
                  <a:gd name="T13" fmla="*/ 51 h 104"/>
                  <a:gd name="T14" fmla="*/ 44 w 150"/>
                  <a:gd name="T15" fmla="*/ 60 h 104"/>
                  <a:gd name="T16" fmla="*/ 38 w 150"/>
                  <a:gd name="T17" fmla="*/ 75 h 104"/>
                  <a:gd name="T18" fmla="*/ 32 w 150"/>
                  <a:gd name="T19" fmla="*/ 90 h 104"/>
                  <a:gd name="T20" fmla="*/ 11 w 150"/>
                  <a:gd name="T21" fmla="*/ 99 h 104"/>
                  <a:gd name="T22" fmla="*/ 0 w 150"/>
                  <a:gd name="T23" fmla="*/ 104 h 1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0"/>
                  <a:gd name="T37" fmla="*/ 0 h 104"/>
                  <a:gd name="T38" fmla="*/ 150 w 150"/>
                  <a:gd name="T39" fmla="*/ 104 h 1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0" h="104">
                    <a:moveTo>
                      <a:pt x="150" y="0"/>
                    </a:moveTo>
                    <a:cubicBezTo>
                      <a:pt x="141" y="2"/>
                      <a:pt x="133" y="5"/>
                      <a:pt x="126" y="6"/>
                    </a:cubicBezTo>
                    <a:cubicBezTo>
                      <a:pt x="119" y="7"/>
                      <a:pt x="110" y="6"/>
                      <a:pt x="105" y="8"/>
                    </a:cubicBezTo>
                    <a:cubicBezTo>
                      <a:pt x="100" y="10"/>
                      <a:pt x="95" y="14"/>
                      <a:pt x="93" y="17"/>
                    </a:cubicBezTo>
                    <a:cubicBezTo>
                      <a:pt x="91" y="20"/>
                      <a:pt x="91" y="24"/>
                      <a:pt x="90" y="29"/>
                    </a:cubicBezTo>
                    <a:cubicBezTo>
                      <a:pt x="89" y="34"/>
                      <a:pt x="88" y="41"/>
                      <a:pt x="84" y="45"/>
                    </a:cubicBezTo>
                    <a:cubicBezTo>
                      <a:pt x="80" y="49"/>
                      <a:pt x="70" y="49"/>
                      <a:pt x="63" y="51"/>
                    </a:cubicBezTo>
                    <a:cubicBezTo>
                      <a:pt x="56" y="53"/>
                      <a:pt x="48" y="56"/>
                      <a:pt x="44" y="60"/>
                    </a:cubicBezTo>
                    <a:cubicBezTo>
                      <a:pt x="40" y="64"/>
                      <a:pt x="40" y="70"/>
                      <a:pt x="38" y="75"/>
                    </a:cubicBezTo>
                    <a:cubicBezTo>
                      <a:pt x="36" y="80"/>
                      <a:pt x="37" y="86"/>
                      <a:pt x="32" y="90"/>
                    </a:cubicBezTo>
                    <a:cubicBezTo>
                      <a:pt x="27" y="94"/>
                      <a:pt x="16" y="97"/>
                      <a:pt x="11" y="99"/>
                    </a:cubicBezTo>
                    <a:cubicBezTo>
                      <a:pt x="6" y="101"/>
                      <a:pt x="3" y="102"/>
                      <a:pt x="0" y="104"/>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13" name="Freeform 141"/>
              <p:cNvSpPr>
                <a:spLocks/>
              </p:cNvSpPr>
              <p:nvPr/>
            </p:nvSpPr>
            <p:spPr bwMode="auto">
              <a:xfrm>
                <a:off x="3192" y="3053"/>
                <a:ext cx="212" cy="75"/>
              </a:xfrm>
              <a:custGeom>
                <a:avLst/>
                <a:gdLst>
                  <a:gd name="T0" fmla="*/ 0 w 212"/>
                  <a:gd name="T1" fmla="*/ 37 h 75"/>
                  <a:gd name="T2" fmla="*/ 12 w 212"/>
                  <a:gd name="T3" fmla="*/ 31 h 75"/>
                  <a:gd name="T4" fmla="*/ 18 w 212"/>
                  <a:gd name="T5" fmla="*/ 17 h 75"/>
                  <a:gd name="T6" fmla="*/ 34 w 212"/>
                  <a:gd name="T7" fmla="*/ 3 h 75"/>
                  <a:gd name="T8" fmla="*/ 50 w 212"/>
                  <a:gd name="T9" fmla="*/ 1 h 75"/>
                  <a:gd name="T10" fmla="*/ 66 w 212"/>
                  <a:gd name="T11" fmla="*/ 1 h 75"/>
                  <a:gd name="T12" fmla="*/ 76 w 212"/>
                  <a:gd name="T13" fmla="*/ 9 h 75"/>
                  <a:gd name="T14" fmla="*/ 84 w 212"/>
                  <a:gd name="T15" fmla="*/ 19 h 75"/>
                  <a:gd name="T16" fmla="*/ 96 w 212"/>
                  <a:gd name="T17" fmla="*/ 33 h 75"/>
                  <a:gd name="T18" fmla="*/ 114 w 212"/>
                  <a:gd name="T19" fmla="*/ 43 h 75"/>
                  <a:gd name="T20" fmla="*/ 140 w 212"/>
                  <a:gd name="T21" fmla="*/ 57 h 75"/>
                  <a:gd name="T22" fmla="*/ 162 w 212"/>
                  <a:gd name="T23" fmla="*/ 61 h 75"/>
                  <a:gd name="T24" fmla="*/ 186 w 212"/>
                  <a:gd name="T25" fmla="*/ 69 h 75"/>
                  <a:gd name="T26" fmla="*/ 212 w 212"/>
                  <a:gd name="T27" fmla="*/ 75 h 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2"/>
                  <a:gd name="T43" fmla="*/ 0 h 75"/>
                  <a:gd name="T44" fmla="*/ 212 w 212"/>
                  <a:gd name="T45" fmla="*/ 75 h 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2" h="75">
                    <a:moveTo>
                      <a:pt x="0" y="37"/>
                    </a:moveTo>
                    <a:cubicBezTo>
                      <a:pt x="4" y="35"/>
                      <a:pt x="9" y="34"/>
                      <a:pt x="12" y="31"/>
                    </a:cubicBezTo>
                    <a:cubicBezTo>
                      <a:pt x="15" y="28"/>
                      <a:pt x="14" y="22"/>
                      <a:pt x="18" y="17"/>
                    </a:cubicBezTo>
                    <a:cubicBezTo>
                      <a:pt x="22" y="12"/>
                      <a:pt x="29" y="6"/>
                      <a:pt x="34" y="3"/>
                    </a:cubicBezTo>
                    <a:cubicBezTo>
                      <a:pt x="39" y="0"/>
                      <a:pt x="45" y="1"/>
                      <a:pt x="50" y="1"/>
                    </a:cubicBezTo>
                    <a:cubicBezTo>
                      <a:pt x="55" y="1"/>
                      <a:pt x="62" y="0"/>
                      <a:pt x="66" y="1"/>
                    </a:cubicBezTo>
                    <a:cubicBezTo>
                      <a:pt x="70" y="2"/>
                      <a:pt x="73" y="6"/>
                      <a:pt x="76" y="9"/>
                    </a:cubicBezTo>
                    <a:cubicBezTo>
                      <a:pt x="79" y="12"/>
                      <a:pt x="81" y="15"/>
                      <a:pt x="84" y="19"/>
                    </a:cubicBezTo>
                    <a:cubicBezTo>
                      <a:pt x="87" y="23"/>
                      <a:pt x="91" y="29"/>
                      <a:pt x="96" y="33"/>
                    </a:cubicBezTo>
                    <a:cubicBezTo>
                      <a:pt x="101" y="37"/>
                      <a:pt x="107" y="39"/>
                      <a:pt x="114" y="43"/>
                    </a:cubicBezTo>
                    <a:cubicBezTo>
                      <a:pt x="121" y="47"/>
                      <a:pt x="132" y="54"/>
                      <a:pt x="140" y="57"/>
                    </a:cubicBezTo>
                    <a:cubicBezTo>
                      <a:pt x="148" y="60"/>
                      <a:pt x="154" y="59"/>
                      <a:pt x="162" y="61"/>
                    </a:cubicBezTo>
                    <a:cubicBezTo>
                      <a:pt x="170" y="63"/>
                      <a:pt x="178" y="67"/>
                      <a:pt x="186" y="69"/>
                    </a:cubicBezTo>
                    <a:cubicBezTo>
                      <a:pt x="194" y="71"/>
                      <a:pt x="206" y="74"/>
                      <a:pt x="212" y="7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14" name="Freeform 142"/>
              <p:cNvSpPr>
                <a:spLocks/>
              </p:cNvSpPr>
              <p:nvPr/>
            </p:nvSpPr>
            <p:spPr bwMode="auto">
              <a:xfrm>
                <a:off x="3206" y="2753"/>
                <a:ext cx="139" cy="126"/>
              </a:xfrm>
              <a:custGeom>
                <a:avLst/>
                <a:gdLst>
                  <a:gd name="T0" fmla="*/ 0 w 139"/>
                  <a:gd name="T1" fmla="*/ 126 h 126"/>
                  <a:gd name="T2" fmla="*/ 3 w 139"/>
                  <a:gd name="T3" fmla="*/ 108 h 126"/>
                  <a:gd name="T4" fmla="*/ 12 w 139"/>
                  <a:gd name="T5" fmla="*/ 93 h 126"/>
                  <a:gd name="T6" fmla="*/ 22 w 139"/>
                  <a:gd name="T7" fmla="*/ 79 h 126"/>
                  <a:gd name="T8" fmla="*/ 24 w 139"/>
                  <a:gd name="T9" fmla="*/ 67 h 126"/>
                  <a:gd name="T10" fmla="*/ 31 w 139"/>
                  <a:gd name="T11" fmla="*/ 48 h 126"/>
                  <a:gd name="T12" fmla="*/ 52 w 139"/>
                  <a:gd name="T13" fmla="*/ 39 h 126"/>
                  <a:gd name="T14" fmla="*/ 78 w 139"/>
                  <a:gd name="T15" fmla="*/ 40 h 126"/>
                  <a:gd name="T16" fmla="*/ 100 w 139"/>
                  <a:gd name="T17" fmla="*/ 49 h 126"/>
                  <a:gd name="T18" fmla="*/ 115 w 139"/>
                  <a:gd name="T19" fmla="*/ 52 h 126"/>
                  <a:gd name="T20" fmla="*/ 133 w 139"/>
                  <a:gd name="T21" fmla="*/ 45 h 126"/>
                  <a:gd name="T22" fmla="*/ 139 w 139"/>
                  <a:gd name="T23" fmla="*/ 28 h 126"/>
                  <a:gd name="T24" fmla="*/ 133 w 139"/>
                  <a:gd name="T25" fmla="*/ 18 h 126"/>
                  <a:gd name="T26" fmla="*/ 127 w 139"/>
                  <a:gd name="T27" fmla="*/ 0 h 1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9"/>
                  <a:gd name="T43" fmla="*/ 0 h 126"/>
                  <a:gd name="T44" fmla="*/ 139 w 139"/>
                  <a:gd name="T45" fmla="*/ 126 h 1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9" h="126">
                    <a:moveTo>
                      <a:pt x="0" y="126"/>
                    </a:moveTo>
                    <a:cubicBezTo>
                      <a:pt x="0" y="119"/>
                      <a:pt x="1" y="113"/>
                      <a:pt x="3" y="108"/>
                    </a:cubicBezTo>
                    <a:cubicBezTo>
                      <a:pt x="5" y="103"/>
                      <a:pt x="9" y="98"/>
                      <a:pt x="12" y="93"/>
                    </a:cubicBezTo>
                    <a:cubicBezTo>
                      <a:pt x="15" y="88"/>
                      <a:pt x="20" y="83"/>
                      <a:pt x="22" y="79"/>
                    </a:cubicBezTo>
                    <a:cubicBezTo>
                      <a:pt x="24" y="75"/>
                      <a:pt x="23" y="72"/>
                      <a:pt x="24" y="67"/>
                    </a:cubicBezTo>
                    <a:cubicBezTo>
                      <a:pt x="25" y="62"/>
                      <a:pt x="26" y="53"/>
                      <a:pt x="31" y="48"/>
                    </a:cubicBezTo>
                    <a:cubicBezTo>
                      <a:pt x="36" y="43"/>
                      <a:pt x="44" y="40"/>
                      <a:pt x="52" y="39"/>
                    </a:cubicBezTo>
                    <a:cubicBezTo>
                      <a:pt x="60" y="38"/>
                      <a:pt x="70" y="38"/>
                      <a:pt x="78" y="40"/>
                    </a:cubicBezTo>
                    <a:cubicBezTo>
                      <a:pt x="86" y="42"/>
                      <a:pt x="94" y="47"/>
                      <a:pt x="100" y="49"/>
                    </a:cubicBezTo>
                    <a:cubicBezTo>
                      <a:pt x="106" y="51"/>
                      <a:pt x="110" y="53"/>
                      <a:pt x="115" y="52"/>
                    </a:cubicBezTo>
                    <a:cubicBezTo>
                      <a:pt x="120" y="51"/>
                      <a:pt x="129" y="49"/>
                      <a:pt x="133" y="45"/>
                    </a:cubicBezTo>
                    <a:cubicBezTo>
                      <a:pt x="137" y="41"/>
                      <a:pt x="139" y="32"/>
                      <a:pt x="139" y="28"/>
                    </a:cubicBezTo>
                    <a:cubicBezTo>
                      <a:pt x="139" y="24"/>
                      <a:pt x="135" y="23"/>
                      <a:pt x="133" y="18"/>
                    </a:cubicBezTo>
                    <a:cubicBezTo>
                      <a:pt x="131" y="13"/>
                      <a:pt x="129" y="6"/>
                      <a:pt x="127"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15" name="Freeform 143"/>
              <p:cNvSpPr>
                <a:spLocks/>
              </p:cNvSpPr>
              <p:nvPr/>
            </p:nvSpPr>
            <p:spPr bwMode="auto">
              <a:xfrm>
                <a:off x="2260" y="2569"/>
                <a:ext cx="518" cy="55"/>
              </a:xfrm>
              <a:custGeom>
                <a:avLst/>
                <a:gdLst>
                  <a:gd name="T0" fmla="*/ 0 w 518"/>
                  <a:gd name="T1" fmla="*/ 53 h 55"/>
                  <a:gd name="T2" fmla="*/ 20 w 518"/>
                  <a:gd name="T3" fmla="*/ 53 h 55"/>
                  <a:gd name="T4" fmla="*/ 74 w 518"/>
                  <a:gd name="T5" fmla="*/ 53 h 55"/>
                  <a:gd name="T6" fmla="*/ 114 w 518"/>
                  <a:gd name="T7" fmla="*/ 39 h 55"/>
                  <a:gd name="T8" fmla="*/ 156 w 518"/>
                  <a:gd name="T9" fmla="*/ 17 h 55"/>
                  <a:gd name="T10" fmla="*/ 194 w 518"/>
                  <a:gd name="T11" fmla="*/ 11 h 55"/>
                  <a:gd name="T12" fmla="*/ 250 w 518"/>
                  <a:gd name="T13" fmla="*/ 13 h 55"/>
                  <a:gd name="T14" fmla="*/ 268 w 518"/>
                  <a:gd name="T15" fmla="*/ 13 h 55"/>
                  <a:gd name="T16" fmla="*/ 314 w 518"/>
                  <a:gd name="T17" fmla="*/ 3 h 55"/>
                  <a:gd name="T18" fmla="*/ 360 w 518"/>
                  <a:gd name="T19" fmla="*/ 3 h 55"/>
                  <a:gd name="T20" fmla="*/ 390 w 518"/>
                  <a:gd name="T21" fmla="*/ 21 h 55"/>
                  <a:gd name="T22" fmla="*/ 426 w 518"/>
                  <a:gd name="T23" fmla="*/ 27 h 55"/>
                  <a:gd name="T24" fmla="*/ 458 w 518"/>
                  <a:gd name="T25" fmla="*/ 29 h 55"/>
                  <a:gd name="T26" fmla="*/ 490 w 518"/>
                  <a:gd name="T27" fmla="*/ 25 h 55"/>
                  <a:gd name="T28" fmla="*/ 518 w 518"/>
                  <a:gd name="T29" fmla="*/ 17 h 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8"/>
                  <a:gd name="T46" fmla="*/ 0 h 55"/>
                  <a:gd name="T47" fmla="*/ 518 w 518"/>
                  <a:gd name="T48" fmla="*/ 55 h 5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8" h="55">
                    <a:moveTo>
                      <a:pt x="0" y="53"/>
                    </a:moveTo>
                    <a:cubicBezTo>
                      <a:pt x="4" y="53"/>
                      <a:pt x="8" y="53"/>
                      <a:pt x="20" y="53"/>
                    </a:cubicBezTo>
                    <a:cubicBezTo>
                      <a:pt x="32" y="53"/>
                      <a:pt x="58" y="55"/>
                      <a:pt x="74" y="53"/>
                    </a:cubicBezTo>
                    <a:cubicBezTo>
                      <a:pt x="90" y="51"/>
                      <a:pt x="100" y="45"/>
                      <a:pt x="114" y="39"/>
                    </a:cubicBezTo>
                    <a:cubicBezTo>
                      <a:pt x="128" y="33"/>
                      <a:pt x="143" y="22"/>
                      <a:pt x="156" y="17"/>
                    </a:cubicBezTo>
                    <a:cubicBezTo>
                      <a:pt x="169" y="12"/>
                      <a:pt x="178" y="12"/>
                      <a:pt x="194" y="11"/>
                    </a:cubicBezTo>
                    <a:cubicBezTo>
                      <a:pt x="210" y="10"/>
                      <a:pt x="238" y="13"/>
                      <a:pt x="250" y="13"/>
                    </a:cubicBezTo>
                    <a:cubicBezTo>
                      <a:pt x="262" y="13"/>
                      <a:pt x="257" y="15"/>
                      <a:pt x="268" y="13"/>
                    </a:cubicBezTo>
                    <a:cubicBezTo>
                      <a:pt x="279" y="11"/>
                      <a:pt x="299" y="5"/>
                      <a:pt x="314" y="3"/>
                    </a:cubicBezTo>
                    <a:cubicBezTo>
                      <a:pt x="329" y="1"/>
                      <a:pt x="347" y="0"/>
                      <a:pt x="360" y="3"/>
                    </a:cubicBezTo>
                    <a:cubicBezTo>
                      <a:pt x="373" y="6"/>
                      <a:pt x="379" y="17"/>
                      <a:pt x="390" y="21"/>
                    </a:cubicBezTo>
                    <a:cubicBezTo>
                      <a:pt x="401" y="25"/>
                      <a:pt x="415" y="26"/>
                      <a:pt x="426" y="27"/>
                    </a:cubicBezTo>
                    <a:cubicBezTo>
                      <a:pt x="437" y="28"/>
                      <a:pt x="447" y="29"/>
                      <a:pt x="458" y="29"/>
                    </a:cubicBezTo>
                    <a:cubicBezTo>
                      <a:pt x="469" y="29"/>
                      <a:pt x="480" y="27"/>
                      <a:pt x="490" y="25"/>
                    </a:cubicBezTo>
                    <a:cubicBezTo>
                      <a:pt x="500" y="23"/>
                      <a:pt x="509" y="20"/>
                      <a:pt x="518" y="1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16" name="Freeform 144"/>
              <p:cNvSpPr>
                <a:spLocks/>
              </p:cNvSpPr>
              <p:nvPr/>
            </p:nvSpPr>
            <p:spPr bwMode="auto">
              <a:xfrm>
                <a:off x="2856" y="2671"/>
                <a:ext cx="63" cy="75"/>
              </a:xfrm>
              <a:custGeom>
                <a:avLst/>
                <a:gdLst>
                  <a:gd name="T0" fmla="*/ 0 w 65"/>
                  <a:gd name="T1" fmla="*/ 0 h 74"/>
                  <a:gd name="T2" fmla="*/ 7 w 65"/>
                  <a:gd name="T3" fmla="*/ 23 h 74"/>
                  <a:gd name="T4" fmla="*/ 25 w 65"/>
                  <a:gd name="T5" fmla="*/ 29 h 74"/>
                  <a:gd name="T6" fmla="*/ 39 w 65"/>
                  <a:gd name="T7" fmla="*/ 29 h 74"/>
                  <a:gd name="T8" fmla="*/ 52 w 65"/>
                  <a:gd name="T9" fmla="*/ 29 h 74"/>
                  <a:gd name="T10" fmla="*/ 58 w 65"/>
                  <a:gd name="T11" fmla="*/ 42 h 74"/>
                  <a:gd name="T12" fmla="*/ 57 w 65"/>
                  <a:gd name="T13" fmla="*/ 62 h 74"/>
                  <a:gd name="T14" fmla="*/ 51 w 65"/>
                  <a:gd name="T15" fmla="*/ 77 h 74"/>
                  <a:gd name="T16" fmla="*/ 0 60000 65536"/>
                  <a:gd name="T17" fmla="*/ 0 60000 65536"/>
                  <a:gd name="T18" fmla="*/ 0 60000 65536"/>
                  <a:gd name="T19" fmla="*/ 0 60000 65536"/>
                  <a:gd name="T20" fmla="*/ 0 60000 65536"/>
                  <a:gd name="T21" fmla="*/ 0 60000 65536"/>
                  <a:gd name="T22" fmla="*/ 0 60000 65536"/>
                  <a:gd name="T23" fmla="*/ 0 60000 65536"/>
                  <a:gd name="T24" fmla="*/ 0 w 65"/>
                  <a:gd name="T25" fmla="*/ 0 h 74"/>
                  <a:gd name="T26" fmla="*/ 65 w 65"/>
                  <a:gd name="T27" fmla="*/ 74 h 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5" h="74">
                    <a:moveTo>
                      <a:pt x="0" y="0"/>
                    </a:moveTo>
                    <a:cubicBezTo>
                      <a:pt x="1" y="9"/>
                      <a:pt x="2" y="18"/>
                      <a:pt x="7" y="23"/>
                    </a:cubicBezTo>
                    <a:cubicBezTo>
                      <a:pt x="12" y="28"/>
                      <a:pt x="22" y="28"/>
                      <a:pt x="28" y="29"/>
                    </a:cubicBezTo>
                    <a:cubicBezTo>
                      <a:pt x="34" y="30"/>
                      <a:pt x="37" y="29"/>
                      <a:pt x="42" y="29"/>
                    </a:cubicBezTo>
                    <a:cubicBezTo>
                      <a:pt x="47" y="29"/>
                      <a:pt x="54" y="27"/>
                      <a:pt x="58" y="29"/>
                    </a:cubicBezTo>
                    <a:cubicBezTo>
                      <a:pt x="62" y="31"/>
                      <a:pt x="63" y="34"/>
                      <a:pt x="64" y="39"/>
                    </a:cubicBezTo>
                    <a:cubicBezTo>
                      <a:pt x="65" y="44"/>
                      <a:pt x="64" y="53"/>
                      <a:pt x="63" y="59"/>
                    </a:cubicBezTo>
                    <a:cubicBezTo>
                      <a:pt x="62" y="65"/>
                      <a:pt x="59" y="69"/>
                      <a:pt x="57" y="7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17" name="Freeform 145"/>
              <p:cNvSpPr>
                <a:spLocks/>
              </p:cNvSpPr>
              <p:nvPr/>
            </p:nvSpPr>
            <p:spPr bwMode="auto">
              <a:xfrm>
                <a:off x="2912" y="2684"/>
                <a:ext cx="139" cy="61"/>
              </a:xfrm>
              <a:custGeom>
                <a:avLst/>
                <a:gdLst>
                  <a:gd name="T0" fmla="*/ 139 w 139"/>
                  <a:gd name="T1" fmla="*/ 0 h 61"/>
                  <a:gd name="T2" fmla="*/ 127 w 139"/>
                  <a:gd name="T3" fmla="*/ 12 h 61"/>
                  <a:gd name="T4" fmla="*/ 103 w 139"/>
                  <a:gd name="T5" fmla="*/ 22 h 61"/>
                  <a:gd name="T6" fmla="*/ 79 w 139"/>
                  <a:gd name="T7" fmla="*/ 31 h 61"/>
                  <a:gd name="T8" fmla="*/ 58 w 139"/>
                  <a:gd name="T9" fmla="*/ 42 h 61"/>
                  <a:gd name="T10" fmla="*/ 39 w 139"/>
                  <a:gd name="T11" fmla="*/ 52 h 61"/>
                  <a:gd name="T12" fmla="*/ 13 w 139"/>
                  <a:gd name="T13" fmla="*/ 57 h 61"/>
                  <a:gd name="T14" fmla="*/ 0 w 139"/>
                  <a:gd name="T15" fmla="*/ 61 h 61"/>
                  <a:gd name="T16" fmla="*/ 0 60000 65536"/>
                  <a:gd name="T17" fmla="*/ 0 60000 65536"/>
                  <a:gd name="T18" fmla="*/ 0 60000 65536"/>
                  <a:gd name="T19" fmla="*/ 0 60000 65536"/>
                  <a:gd name="T20" fmla="*/ 0 60000 65536"/>
                  <a:gd name="T21" fmla="*/ 0 60000 65536"/>
                  <a:gd name="T22" fmla="*/ 0 60000 65536"/>
                  <a:gd name="T23" fmla="*/ 0 60000 65536"/>
                  <a:gd name="T24" fmla="*/ 0 w 139"/>
                  <a:gd name="T25" fmla="*/ 0 h 61"/>
                  <a:gd name="T26" fmla="*/ 139 w 139"/>
                  <a:gd name="T27" fmla="*/ 61 h 6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9" h="61">
                    <a:moveTo>
                      <a:pt x="139" y="0"/>
                    </a:moveTo>
                    <a:cubicBezTo>
                      <a:pt x="136" y="4"/>
                      <a:pt x="133" y="8"/>
                      <a:pt x="127" y="12"/>
                    </a:cubicBezTo>
                    <a:cubicBezTo>
                      <a:pt x="121" y="16"/>
                      <a:pt x="111" y="19"/>
                      <a:pt x="103" y="22"/>
                    </a:cubicBezTo>
                    <a:cubicBezTo>
                      <a:pt x="95" y="25"/>
                      <a:pt x="86" y="28"/>
                      <a:pt x="79" y="31"/>
                    </a:cubicBezTo>
                    <a:cubicBezTo>
                      <a:pt x="72" y="34"/>
                      <a:pt x="65" y="38"/>
                      <a:pt x="58" y="42"/>
                    </a:cubicBezTo>
                    <a:cubicBezTo>
                      <a:pt x="51" y="46"/>
                      <a:pt x="46" y="50"/>
                      <a:pt x="39" y="52"/>
                    </a:cubicBezTo>
                    <a:cubicBezTo>
                      <a:pt x="32" y="54"/>
                      <a:pt x="19" y="56"/>
                      <a:pt x="13" y="57"/>
                    </a:cubicBezTo>
                    <a:cubicBezTo>
                      <a:pt x="7" y="58"/>
                      <a:pt x="3" y="59"/>
                      <a:pt x="0" y="6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18" name="Freeform 146"/>
              <p:cNvSpPr>
                <a:spLocks/>
              </p:cNvSpPr>
              <p:nvPr/>
            </p:nvSpPr>
            <p:spPr bwMode="auto">
              <a:xfrm>
                <a:off x="4250" y="2018"/>
                <a:ext cx="34" cy="259"/>
              </a:xfrm>
              <a:custGeom>
                <a:avLst/>
                <a:gdLst>
                  <a:gd name="T0" fmla="*/ 21 w 34"/>
                  <a:gd name="T1" fmla="*/ 259 h 259"/>
                  <a:gd name="T2" fmla="*/ 15 w 34"/>
                  <a:gd name="T3" fmla="*/ 238 h 259"/>
                  <a:gd name="T4" fmla="*/ 6 w 34"/>
                  <a:gd name="T5" fmla="*/ 208 h 259"/>
                  <a:gd name="T6" fmla="*/ 4 w 34"/>
                  <a:gd name="T7" fmla="*/ 175 h 259"/>
                  <a:gd name="T8" fmla="*/ 12 w 34"/>
                  <a:gd name="T9" fmla="*/ 145 h 259"/>
                  <a:gd name="T10" fmla="*/ 7 w 34"/>
                  <a:gd name="T11" fmla="*/ 117 h 259"/>
                  <a:gd name="T12" fmla="*/ 1 w 34"/>
                  <a:gd name="T13" fmla="*/ 90 h 259"/>
                  <a:gd name="T14" fmla="*/ 16 w 34"/>
                  <a:gd name="T15" fmla="*/ 25 h 259"/>
                  <a:gd name="T16" fmla="*/ 34 w 34"/>
                  <a:gd name="T17" fmla="*/ 0 h 2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259"/>
                  <a:gd name="T29" fmla="*/ 34 w 34"/>
                  <a:gd name="T30" fmla="*/ 259 h 2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259">
                    <a:moveTo>
                      <a:pt x="21" y="259"/>
                    </a:moveTo>
                    <a:cubicBezTo>
                      <a:pt x="19" y="252"/>
                      <a:pt x="17" y="246"/>
                      <a:pt x="15" y="238"/>
                    </a:cubicBezTo>
                    <a:cubicBezTo>
                      <a:pt x="13" y="230"/>
                      <a:pt x="8" y="218"/>
                      <a:pt x="6" y="208"/>
                    </a:cubicBezTo>
                    <a:cubicBezTo>
                      <a:pt x="4" y="198"/>
                      <a:pt x="3" y="185"/>
                      <a:pt x="4" y="175"/>
                    </a:cubicBezTo>
                    <a:cubicBezTo>
                      <a:pt x="5" y="165"/>
                      <a:pt x="12" y="155"/>
                      <a:pt x="12" y="145"/>
                    </a:cubicBezTo>
                    <a:cubicBezTo>
                      <a:pt x="12" y="135"/>
                      <a:pt x="9" y="126"/>
                      <a:pt x="7" y="117"/>
                    </a:cubicBezTo>
                    <a:cubicBezTo>
                      <a:pt x="5" y="108"/>
                      <a:pt x="0" y="105"/>
                      <a:pt x="1" y="90"/>
                    </a:cubicBezTo>
                    <a:cubicBezTo>
                      <a:pt x="2" y="75"/>
                      <a:pt x="11" y="40"/>
                      <a:pt x="16" y="25"/>
                    </a:cubicBezTo>
                    <a:cubicBezTo>
                      <a:pt x="21" y="10"/>
                      <a:pt x="27" y="5"/>
                      <a:pt x="34"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19" name="Freeform 147"/>
              <p:cNvSpPr>
                <a:spLocks/>
              </p:cNvSpPr>
              <p:nvPr/>
            </p:nvSpPr>
            <p:spPr bwMode="auto">
              <a:xfrm>
                <a:off x="4262" y="2531"/>
                <a:ext cx="132" cy="91"/>
              </a:xfrm>
              <a:custGeom>
                <a:avLst/>
                <a:gdLst>
                  <a:gd name="T0" fmla="*/ 0 w 132"/>
                  <a:gd name="T1" fmla="*/ 0 h 91"/>
                  <a:gd name="T2" fmla="*/ 22 w 132"/>
                  <a:gd name="T3" fmla="*/ 3 h 91"/>
                  <a:gd name="T4" fmla="*/ 49 w 132"/>
                  <a:gd name="T5" fmla="*/ 4 h 91"/>
                  <a:gd name="T6" fmla="*/ 75 w 132"/>
                  <a:gd name="T7" fmla="*/ 12 h 91"/>
                  <a:gd name="T8" fmla="*/ 102 w 132"/>
                  <a:gd name="T9" fmla="*/ 31 h 91"/>
                  <a:gd name="T10" fmla="*/ 118 w 132"/>
                  <a:gd name="T11" fmla="*/ 51 h 91"/>
                  <a:gd name="T12" fmla="*/ 129 w 132"/>
                  <a:gd name="T13" fmla="*/ 69 h 91"/>
                  <a:gd name="T14" fmla="*/ 132 w 132"/>
                  <a:gd name="T15" fmla="*/ 91 h 91"/>
                  <a:gd name="T16" fmla="*/ 0 60000 65536"/>
                  <a:gd name="T17" fmla="*/ 0 60000 65536"/>
                  <a:gd name="T18" fmla="*/ 0 60000 65536"/>
                  <a:gd name="T19" fmla="*/ 0 60000 65536"/>
                  <a:gd name="T20" fmla="*/ 0 60000 65536"/>
                  <a:gd name="T21" fmla="*/ 0 60000 65536"/>
                  <a:gd name="T22" fmla="*/ 0 60000 65536"/>
                  <a:gd name="T23" fmla="*/ 0 60000 65536"/>
                  <a:gd name="T24" fmla="*/ 0 w 132"/>
                  <a:gd name="T25" fmla="*/ 0 h 91"/>
                  <a:gd name="T26" fmla="*/ 132 w 132"/>
                  <a:gd name="T27" fmla="*/ 91 h 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2" h="91">
                    <a:moveTo>
                      <a:pt x="0" y="0"/>
                    </a:moveTo>
                    <a:cubicBezTo>
                      <a:pt x="7" y="1"/>
                      <a:pt x="14" y="2"/>
                      <a:pt x="22" y="3"/>
                    </a:cubicBezTo>
                    <a:cubicBezTo>
                      <a:pt x="30" y="4"/>
                      <a:pt x="40" y="3"/>
                      <a:pt x="49" y="4"/>
                    </a:cubicBezTo>
                    <a:cubicBezTo>
                      <a:pt x="58" y="5"/>
                      <a:pt x="66" y="8"/>
                      <a:pt x="75" y="12"/>
                    </a:cubicBezTo>
                    <a:cubicBezTo>
                      <a:pt x="84" y="16"/>
                      <a:pt x="95" y="25"/>
                      <a:pt x="102" y="31"/>
                    </a:cubicBezTo>
                    <a:cubicBezTo>
                      <a:pt x="109" y="37"/>
                      <a:pt x="114" y="45"/>
                      <a:pt x="118" y="51"/>
                    </a:cubicBezTo>
                    <a:cubicBezTo>
                      <a:pt x="122" y="57"/>
                      <a:pt x="127" y="62"/>
                      <a:pt x="129" y="69"/>
                    </a:cubicBezTo>
                    <a:cubicBezTo>
                      <a:pt x="131" y="76"/>
                      <a:pt x="131" y="83"/>
                      <a:pt x="132" y="9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20" name="Freeform 148"/>
              <p:cNvSpPr>
                <a:spLocks/>
              </p:cNvSpPr>
              <p:nvPr/>
            </p:nvSpPr>
            <p:spPr bwMode="auto">
              <a:xfrm>
                <a:off x="4166" y="2972"/>
                <a:ext cx="198" cy="97"/>
              </a:xfrm>
              <a:custGeom>
                <a:avLst/>
                <a:gdLst>
                  <a:gd name="T0" fmla="*/ 0 w 198"/>
                  <a:gd name="T1" fmla="*/ 97 h 97"/>
                  <a:gd name="T2" fmla="*/ 28 w 198"/>
                  <a:gd name="T3" fmla="*/ 70 h 97"/>
                  <a:gd name="T4" fmla="*/ 87 w 198"/>
                  <a:gd name="T5" fmla="*/ 39 h 97"/>
                  <a:gd name="T6" fmla="*/ 139 w 198"/>
                  <a:gd name="T7" fmla="*/ 27 h 97"/>
                  <a:gd name="T8" fmla="*/ 168 w 198"/>
                  <a:gd name="T9" fmla="*/ 16 h 97"/>
                  <a:gd name="T10" fmla="*/ 198 w 198"/>
                  <a:gd name="T11" fmla="*/ 0 h 97"/>
                  <a:gd name="T12" fmla="*/ 0 60000 65536"/>
                  <a:gd name="T13" fmla="*/ 0 60000 65536"/>
                  <a:gd name="T14" fmla="*/ 0 60000 65536"/>
                  <a:gd name="T15" fmla="*/ 0 60000 65536"/>
                  <a:gd name="T16" fmla="*/ 0 60000 65536"/>
                  <a:gd name="T17" fmla="*/ 0 60000 65536"/>
                  <a:gd name="T18" fmla="*/ 0 w 198"/>
                  <a:gd name="T19" fmla="*/ 0 h 97"/>
                  <a:gd name="T20" fmla="*/ 198 w 198"/>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198" h="97">
                    <a:moveTo>
                      <a:pt x="0" y="97"/>
                    </a:moveTo>
                    <a:cubicBezTo>
                      <a:pt x="7" y="88"/>
                      <a:pt x="14" y="80"/>
                      <a:pt x="28" y="70"/>
                    </a:cubicBezTo>
                    <a:cubicBezTo>
                      <a:pt x="42" y="60"/>
                      <a:pt x="68" y="46"/>
                      <a:pt x="87" y="39"/>
                    </a:cubicBezTo>
                    <a:cubicBezTo>
                      <a:pt x="106" y="32"/>
                      <a:pt x="126" y="31"/>
                      <a:pt x="139" y="27"/>
                    </a:cubicBezTo>
                    <a:cubicBezTo>
                      <a:pt x="152" y="23"/>
                      <a:pt x="158" y="20"/>
                      <a:pt x="168" y="16"/>
                    </a:cubicBezTo>
                    <a:cubicBezTo>
                      <a:pt x="178" y="12"/>
                      <a:pt x="188" y="6"/>
                      <a:pt x="198"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21" name="Freeform 149"/>
              <p:cNvSpPr>
                <a:spLocks/>
              </p:cNvSpPr>
              <p:nvPr/>
            </p:nvSpPr>
            <p:spPr bwMode="auto">
              <a:xfrm>
                <a:off x="4163" y="3131"/>
                <a:ext cx="210" cy="58"/>
              </a:xfrm>
              <a:custGeom>
                <a:avLst/>
                <a:gdLst>
                  <a:gd name="T0" fmla="*/ 0 w 210"/>
                  <a:gd name="T1" fmla="*/ 0 h 58"/>
                  <a:gd name="T2" fmla="*/ 21 w 210"/>
                  <a:gd name="T3" fmla="*/ 0 h 58"/>
                  <a:gd name="T4" fmla="*/ 39 w 210"/>
                  <a:gd name="T5" fmla="*/ 1 h 58"/>
                  <a:gd name="T6" fmla="*/ 52 w 210"/>
                  <a:gd name="T7" fmla="*/ 3 h 58"/>
                  <a:gd name="T8" fmla="*/ 75 w 210"/>
                  <a:gd name="T9" fmla="*/ 3 h 58"/>
                  <a:gd name="T10" fmla="*/ 93 w 210"/>
                  <a:gd name="T11" fmla="*/ 7 h 58"/>
                  <a:gd name="T12" fmla="*/ 114 w 210"/>
                  <a:gd name="T13" fmla="*/ 22 h 58"/>
                  <a:gd name="T14" fmla="*/ 136 w 210"/>
                  <a:gd name="T15" fmla="*/ 34 h 58"/>
                  <a:gd name="T16" fmla="*/ 157 w 210"/>
                  <a:gd name="T17" fmla="*/ 42 h 58"/>
                  <a:gd name="T18" fmla="*/ 178 w 210"/>
                  <a:gd name="T19" fmla="*/ 46 h 58"/>
                  <a:gd name="T20" fmla="*/ 195 w 210"/>
                  <a:gd name="T21" fmla="*/ 52 h 58"/>
                  <a:gd name="T22" fmla="*/ 210 w 210"/>
                  <a:gd name="T23" fmla="*/ 58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0"/>
                  <a:gd name="T37" fmla="*/ 0 h 58"/>
                  <a:gd name="T38" fmla="*/ 210 w 210"/>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0" h="58">
                    <a:moveTo>
                      <a:pt x="0" y="0"/>
                    </a:moveTo>
                    <a:cubicBezTo>
                      <a:pt x="7" y="0"/>
                      <a:pt x="15" y="0"/>
                      <a:pt x="21" y="0"/>
                    </a:cubicBezTo>
                    <a:cubicBezTo>
                      <a:pt x="27" y="0"/>
                      <a:pt x="34" y="1"/>
                      <a:pt x="39" y="1"/>
                    </a:cubicBezTo>
                    <a:cubicBezTo>
                      <a:pt x="44" y="1"/>
                      <a:pt x="46" y="3"/>
                      <a:pt x="52" y="3"/>
                    </a:cubicBezTo>
                    <a:cubicBezTo>
                      <a:pt x="58" y="3"/>
                      <a:pt x="68" y="2"/>
                      <a:pt x="75" y="3"/>
                    </a:cubicBezTo>
                    <a:cubicBezTo>
                      <a:pt x="82" y="4"/>
                      <a:pt x="87" y="4"/>
                      <a:pt x="93" y="7"/>
                    </a:cubicBezTo>
                    <a:cubicBezTo>
                      <a:pt x="99" y="10"/>
                      <a:pt x="107" y="18"/>
                      <a:pt x="114" y="22"/>
                    </a:cubicBezTo>
                    <a:cubicBezTo>
                      <a:pt x="121" y="26"/>
                      <a:pt x="129" y="31"/>
                      <a:pt x="136" y="34"/>
                    </a:cubicBezTo>
                    <a:cubicBezTo>
                      <a:pt x="143" y="37"/>
                      <a:pt x="150" y="40"/>
                      <a:pt x="157" y="42"/>
                    </a:cubicBezTo>
                    <a:cubicBezTo>
                      <a:pt x="164" y="44"/>
                      <a:pt x="172" y="44"/>
                      <a:pt x="178" y="46"/>
                    </a:cubicBezTo>
                    <a:cubicBezTo>
                      <a:pt x="184" y="48"/>
                      <a:pt x="190" y="50"/>
                      <a:pt x="195" y="52"/>
                    </a:cubicBezTo>
                    <a:cubicBezTo>
                      <a:pt x="200" y="54"/>
                      <a:pt x="205" y="56"/>
                      <a:pt x="210" y="5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22" name="Freeform 150"/>
              <p:cNvSpPr>
                <a:spLocks/>
              </p:cNvSpPr>
              <p:nvPr/>
            </p:nvSpPr>
            <p:spPr bwMode="auto">
              <a:xfrm>
                <a:off x="4118" y="3131"/>
                <a:ext cx="45" cy="204"/>
              </a:xfrm>
              <a:custGeom>
                <a:avLst/>
                <a:gdLst>
                  <a:gd name="T0" fmla="*/ 0 w 45"/>
                  <a:gd name="T1" fmla="*/ 204 h 204"/>
                  <a:gd name="T2" fmla="*/ 19 w 45"/>
                  <a:gd name="T3" fmla="*/ 180 h 204"/>
                  <a:gd name="T4" fmla="*/ 39 w 45"/>
                  <a:gd name="T5" fmla="*/ 135 h 204"/>
                  <a:gd name="T6" fmla="*/ 28 w 45"/>
                  <a:gd name="T7" fmla="*/ 84 h 204"/>
                  <a:gd name="T8" fmla="*/ 39 w 45"/>
                  <a:gd name="T9" fmla="*/ 39 h 204"/>
                  <a:gd name="T10" fmla="*/ 45 w 45"/>
                  <a:gd name="T11" fmla="*/ 0 h 204"/>
                  <a:gd name="T12" fmla="*/ 0 60000 65536"/>
                  <a:gd name="T13" fmla="*/ 0 60000 65536"/>
                  <a:gd name="T14" fmla="*/ 0 60000 65536"/>
                  <a:gd name="T15" fmla="*/ 0 60000 65536"/>
                  <a:gd name="T16" fmla="*/ 0 60000 65536"/>
                  <a:gd name="T17" fmla="*/ 0 60000 65536"/>
                  <a:gd name="T18" fmla="*/ 0 w 45"/>
                  <a:gd name="T19" fmla="*/ 0 h 204"/>
                  <a:gd name="T20" fmla="*/ 45 w 45"/>
                  <a:gd name="T21" fmla="*/ 204 h 204"/>
                </a:gdLst>
                <a:ahLst/>
                <a:cxnLst>
                  <a:cxn ang="T12">
                    <a:pos x="T0" y="T1"/>
                  </a:cxn>
                  <a:cxn ang="T13">
                    <a:pos x="T2" y="T3"/>
                  </a:cxn>
                  <a:cxn ang="T14">
                    <a:pos x="T4" y="T5"/>
                  </a:cxn>
                  <a:cxn ang="T15">
                    <a:pos x="T6" y="T7"/>
                  </a:cxn>
                  <a:cxn ang="T16">
                    <a:pos x="T8" y="T9"/>
                  </a:cxn>
                  <a:cxn ang="T17">
                    <a:pos x="T10" y="T11"/>
                  </a:cxn>
                </a:cxnLst>
                <a:rect l="T18" t="T19" r="T20" b="T21"/>
                <a:pathLst>
                  <a:path w="45" h="204">
                    <a:moveTo>
                      <a:pt x="0" y="204"/>
                    </a:moveTo>
                    <a:cubicBezTo>
                      <a:pt x="6" y="197"/>
                      <a:pt x="13" y="191"/>
                      <a:pt x="19" y="180"/>
                    </a:cubicBezTo>
                    <a:cubicBezTo>
                      <a:pt x="25" y="169"/>
                      <a:pt x="38" y="151"/>
                      <a:pt x="39" y="135"/>
                    </a:cubicBezTo>
                    <a:cubicBezTo>
                      <a:pt x="40" y="119"/>
                      <a:pt x="28" y="100"/>
                      <a:pt x="28" y="84"/>
                    </a:cubicBezTo>
                    <a:cubicBezTo>
                      <a:pt x="28" y="68"/>
                      <a:pt x="36" y="53"/>
                      <a:pt x="39" y="39"/>
                    </a:cubicBezTo>
                    <a:cubicBezTo>
                      <a:pt x="42" y="25"/>
                      <a:pt x="43" y="12"/>
                      <a:pt x="4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23" name="Freeform 151"/>
              <p:cNvSpPr>
                <a:spLocks/>
              </p:cNvSpPr>
              <p:nvPr/>
            </p:nvSpPr>
            <p:spPr bwMode="auto">
              <a:xfrm>
                <a:off x="3070" y="2426"/>
                <a:ext cx="36" cy="141"/>
              </a:xfrm>
              <a:custGeom>
                <a:avLst/>
                <a:gdLst>
                  <a:gd name="T0" fmla="*/ 22 w 36"/>
                  <a:gd name="T1" fmla="*/ 0 h 141"/>
                  <a:gd name="T2" fmla="*/ 34 w 36"/>
                  <a:gd name="T3" fmla="*/ 10 h 141"/>
                  <a:gd name="T4" fmla="*/ 32 w 36"/>
                  <a:gd name="T5" fmla="*/ 30 h 141"/>
                  <a:gd name="T6" fmla="*/ 14 w 36"/>
                  <a:gd name="T7" fmla="*/ 37 h 141"/>
                  <a:gd name="T8" fmla="*/ 2 w 36"/>
                  <a:gd name="T9" fmla="*/ 55 h 141"/>
                  <a:gd name="T10" fmla="*/ 1 w 36"/>
                  <a:gd name="T11" fmla="*/ 82 h 141"/>
                  <a:gd name="T12" fmla="*/ 7 w 36"/>
                  <a:gd name="T13" fmla="*/ 102 h 141"/>
                  <a:gd name="T14" fmla="*/ 10 w 36"/>
                  <a:gd name="T15" fmla="*/ 121 h 141"/>
                  <a:gd name="T16" fmla="*/ 13 w 36"/>
                  <a:gd name="T17" fmla="*/ 141 h 1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41"/>
                  <a:gd name="T29" fmla="*/ 36 w 36"/>
                  <a:gd name="T30" fmla="*/ 141 h 1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41">
                    <a:moveTo>
                      <a:pt x="22" y="0"/>
                    </a:moveTo>
                    <a:cubicBezTo>
                      <a:pt x="27" y="2"/>
                      <a:pt x="32" y="5"/>
                      <a:pt x="34" y="10"/>
                    </a:cubicBezTo>
                    <a:cubicBezTo>
                      <a:pt x="36" y="15"/>
                      <a:pt x="35" y="26"/>
                      <a:pt x="32" y="30"/>
                    </a:cubicBezTo>
                    <a:cubicBezTo>
                      <a:pt x="29" y="34"/>
                      <a:pt x="19" y="33"/>
                      <a:pt x="14" y="37"/>
                    </a:cubicBezTo>
                    <a:cubicBezTo>
                      <a:pt x="9" y="41"/>
                      <a:pt x="4" y="48"/>
                      <a:pt x="2" y="55"/>
                    </a:cubicBezTo>
                    <a:cubicBezTo>
                      <a:pt x="0" y="62"/>
                      <a:pt x="0" y="74"/>
                      <a:pt x="1" y="82"/>
                    </a:cubicBezTo>
                    <a:cubicBezTo>
                      <a:pt x="2" y="90"/>
                      <a:pt x="6" y="96"/>
                      <a:pt x="7" y="102"/>
                    </a:cubicBezTo>
                    <a:cubicBezTo>
                      <a:pt x="8" y="108"/>
                      <a:pt x="9" y="115"/>
                      <a:pt x="10" y="121"/>
                    </a:cubicBezTo>
                    <a:cubicBezTo>
                      <a:pt x="11" y="127"/>
                      <a:pt x="12" y="134"/>
                      <a:pt x="13" y="14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24" name="Freeform 152"/>
              <p:cNvSpPr>
                <a:spLocks/>
              </p:cNvSpPr>
              <p:nvPr/>
            </p:nvSpPr>
            <p:spPr bwMode="auto">
              <a:xfrm>
                <a:off x="3276" y="2574"/>
                <a:ext cx="158" cy="26"/>
              </a:xfrm>
              <a:custGeom>
                <a:avLst/>
                <a:gdLst>
                  <a:gd name="T0" fmla="*/ 0 w 158"/>
                  <a:gd name="T1" fmla="*/ 0 h 26"/>
                  <a:gd name="T2" fmla="*/ 38 w 158"/>
                  <a:gd name="T3" fmla="*/ 6 h 26"/>
                  <a:gd name="T4" fmla="*/ 51 w 158"/>
                  <a:gd name="T5" fmla="*/ 18 h 26"/>
                  <a:gd name="T6" fmla="*/ 68 w 158"/>
                  <a:gd name="T7" fmla="*/ 24 h 26"/>
                  <a:gd name="T8" fmla="*/ 93 w 158"/>
                  <a:gd name="T9" fmla="*/ 26 h 26"/>
                  <a:gd name="T10" fmla="*/ 123 w 158"/>
                  <a:gd name="T11" fmla="*/ 23 h 26"/>
                  <a:gd name="T12" fmla="*/ 146 w 158"/>
                  <a:gd name="T13" fmla="*/ 11 h 26"/>
                  <a:gd name="T14" fmla="*/ 158 w 158"/>
                  <a:gd name="T15" fmla="*/ 0 h 26"/>
                  <a:gd name="T16" fmla="*/ 0 60000 65536"/>
                  <a:gd name="T17" fmla="*/ 0 60000 65536"/>
                  <a:gd name="T18" fmla="*/ 0 60000 65536"/>
                  <a:gd name="T19" fmla="*/ 0 60000 65536"/>
                  <a:gd name="T20" fmla="*/ 0 60000 65536"/>
                  <a:gd name="T21" fmla="*/ 0 60000 65536"/>
                  <a:gd name="T22" fmla="*/ 0 60000 65536"/>
                  <a:gd name="T23" fmla="*/ 0 60000 65536"/>
                  <a:gd name="T24" fmla="*/ 0 w 158"/>
                  <a:gd name="T25" fmla="*/ 0 h 26"/>
                  <a:gd name="T26" fmla="*/ 158 w 158"/>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 h="26">
                    <a:moveTo>
                      <a:pt x="0" y="0"/>
                    </a:moveTo>
                    <a:cubicBezTo>
                      <a:pt x="15" y="1"/>
                      <a:pt x="30" y="3"/>
                      <a:pt x="38" y="6"/>
                    </a:cubicBezTo>
                    <a:cubicBezTo>
                      <a:pt x="46" y="9"/>
                      <a:pt x="46" y="15"/>
                      <a:pt x="51" y="18"/>
                    </a:cubicBezTo>
                    <a:cubicBezTo>
                      <a:pt x="56" y="21"/>
                      <a:pt x="61" y="23"/>
                      <a:pt x="68" y="24"/>
                    </a:cubicBezTo>
                    <a:cubicBezTo>
                      <a:pt x="75" y="25"/>
                      <a:pt x="84" y="26"/>
                      <a:pt x="93" y="26"/>
                    </a:cubicBezTo>
                    <a:cubicBezTo>
                      <a:pt x="102" y="26"/>
                      <a:pt x="114" y="25"/>
                      <a:pt x="123" y="23"/>
                    </a:cubicBezTo>
                    <a:cubicBezTo>
                      <a:pt x="132" y="21"/>
                      <a:pt x="140" y="15"/>
                      <a:pt x="146" y="11"/>
                    </a:cubicBezTo>
                    <a:cubicBezTo>
                      <a:pt x="152" y="7"/>
                      <a:pt x="155" y="3"/>
                      <a:pt x="158"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25" name="Freeform 153"/>
              <p:cNvSpPr>
                <a:spLocks/>
              </p:cNvSpPr>
              <p:nvPr/>
            </p:nvSpPr>
            <p:spPr bwMode="auto">
              <a:xfrm>
                <a:off x="4200" y="1504"/>
                <a:ext cx="581" cy="175"/>
              </a:xfrm>
              <a:custGeom>
                <a:avLst/>
                <a:gdLst>
                  <a:gd name="T0" fmla="*/ 0 w 581"/>
                  <a:gd name="T1" fmla="*/ 14 h 175"/>
                  <a:gd name="T2" fmla="*/ 42 w 581"/>
                  <a:gd name="T3" fmla="*/ 14 h 175"/>
                  <a:gd name="T4" fmla="*/ 83 w 581"/>
                  <a:gd name="T5" fmla="*/ 11 h 175"/>
                  <a:gd name="T6" fmla="*/ 105 w 581"/>
                  <a:gd name="T7" fmla="*/ 2 h 175"/>
                  <a:gd name="T8" fmla="*/ 117 w 581"/>
                  <a:gd name="T9" fmla="*/ 1 h 175"/>
                  <a:gd name="T10" fmla="*/ 143 w 581"/>
                  <a:gd name="T11" fmla="*/ 1 h 175"/>
                  <a:gd name="T12" fmla="*/ 176 w 581"/>
                  <a:gd name="T13" fmla="*/ 5 h 175"/>
                  <a:gd name="T14" fmla="*/ 191 w 581"/>
                  <a:gd name="T15" fmla="*/ 17 h 175"/>
                  <a:gd name="T16" fmla="*/ 218 w 581"/>
                  <a:gd name="T17" fmla="*/ 31 h 175"/>
                  <a:gd name="T18" fmla="*/ 249 w 581"/>
                  <a:gd name="T19" fmla="*/ 47 h 175"/>
                  <a:gd name="T20" fmla="*/ 278 w 581"/>
                  <a:gd name="T21" fmla="*/ 59 h 175"/>
                  <a:gd name="T22" fmla="*/ 300 w 581"/>
                  <a:gd name="T23" fmla="*/ 67 h 175"/>
                  <a:gd name="T24" fmla="*/ 321 w 581"/>
                  <a:gd name="T25" fmla="*/ 70 h 175"/>
                  <a:gd name="T26" fmla="*/ 344 w 581"/>
                  <a:gd name="T27" fmla="*/ 77 h 175"/>
                  <a:gd name="T28" fmla="*/ 369 w 581"/>
                  <a:gd name="T29" fmla="*/ 86 h 175"/>
                  <a:gd name="T30" fmla="*/ 411 w 581"/>
                  <a:gd name="T31" fmla="*/ 88 h 175"/>
                  <a:gd name="T32" fmla="*/ 461 w 581"/>
                  <a:gd name="T33" fmla="*/ 85 h 175"/>
                  <a:gd name="T34" fmla="*/ 510 w 581"/>
                  <a:gd name="T35" fmla="*/ 91 h 175"/>
                  <a:gd name="T36" fmla="*/ 540 w 581"/>
                  <a:gd name="T37" fmla="*/ 127 h 175"/>
                  <a:gd name="T38" fmla="*/ 551 w 581"/>
                  <a:gd name="T39" fmla="*/ 148 h 175"/>
                  <a:gd name="T40" fmla="*/ 564 w 581"/>
                  <a:gd name="T41" fmla="*/ 160 h 175"/>
                  <a:gd name="T42" fmla="*/ 581 w 581"/>
                  <a:gd name="T43" fmla="*/ 175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81"/>
                  <a:gd name="T67" fmla="*/ 0 h 175"/>
                  <a:gd name="T68" fmla="*/ 581 w 581"/>
                  <a:gd name="T69" fmla="*/ 175 h 1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81" h="175">
                    <a:moveTo>
                      <a:pt x="0" y="14"/>
                    </a:moveTo>
                    <a:cubicBezTo>
                      <a:pt x="14" y="14"/>
                      <a:pt x="28" y="14"/>
                      <a:pt x="42" y="14"/>
                    </a:cubicBezTo>
                    <a:cubicBezTo>
                      <a:pt x="56" y="14"/>
                      <a:pt x="73" y="13"/>
                      <a:pt x="83" y="11"/>
                    </a:cubicBezTo>
                    <a:cubicBezTo>
                      <a:pt x="93" y="9"/>
                      <a:pt x="99" y="4"/>
                      <a:pt x="105" y="2"/>
                    </a:cubicBezTo>
                    <a:cubicBezTo>
                      <a:pt x="111" y="0"/>
                      <a:pt x="111" y="1"/>
                      <a:pt x="117" y="1"/>
                    </a:cubicBezTo>
                    <a:cubicBezTo>
                      <a:pt x="123" y="1"/>
                      <a:pt x="133" y="0"/>
                      <a:pt x="143" y="1"/>
                    </a:cubicBezTo>
                    <a:cubicBezTo>
                      <a:pt x="153" y="2"/>
                      <a:pt x="168" y="2"/>
                      <a:pt x="176" y="5"/>
                    </a:cubicBezTo>
                    <a:cubicBezTo>
                      <a:pt x="184" y="8"/>
                      <a:pt x="184" y="13"/>
                      <a:pt x="191" y="17"/>
                    </a:cubicBezTo>
                    <a:cubicBezTo>
                      <a:pt x="198" y="21"/>
                      <a:pt x="208" y="26"/>
                      <a:pt x="218" y="31"/>
                    </a:cubicBezTo>
                    <a:cubicBezTo>
                      <a:pt x="228" y="36"/>
                      <a:pt x="239" y="42"/>
                      <a:pt x="249" y="47"/>
                    </a:cubicBezTo>
                    <a:cubicBezTo>
                      <a:pt x="259" y="52"/>
                      <a:pt x="270" y="56"/>
                      <a:pt x="278" y="59"/>
                    </a:cubicBezTo>
                    <a:cubicBezTo>
                      <a:pt x="286" y="62"/>
                      <a:pt x="293" y="65"/>
                      <a:pt x="300" y="67"/>
                    </a:cubicBezTo>
                    <a:cubicBezTo>
                      <a:pt x="307" y="69"/>
                      <a:pt x="314" y="68"/>
                      <a:pt x="321" y="70"/>
                    </a:cubicBezTo>
                    <a:cubicBezTo>
                      <a:pt x="328" y="72"/>
                      <a:pt x="336" y="74"/>
                      <a:pt x="344" y="77"/>
                    </a:cubicBezTo>
                    <a:cubicBezTo>
                      <a:pt x="352" y="80"/>
                      <a:pt x="358" y="84"/>
                      <a:pt x="369" y="86"/>
                    </a:cubicBezTo>
                    <a:cubicBezTo>
                      <a:pt x="380" y="88"/>
                      <a:pt x="396" y="88"/>
                      <a:pt x="411" y="88"/>
                    </a:cubicBezTo>
                    <a:cubicBezTo>
                      <a:pt x="426" y="88"/>
                      <a:pt x="445" y="85"/>
                      <a:pt x="461" y="85"/>
                    </a:cubicBezTo>
                    <a:cubicBezTo>
                      <a:pt x="477" y="85"/>
                      <a:pt x="497" y="84"/>
                      <a:pt x="510" y="91"/>
                    </a:cubicBezTo>
                    <a:cubicBezTo>
                      <a:pt x="523" y="98"/>
                      <a:pt x="533" y="117"/>
                      <a:pt x="540" y="127"/>
                    </a:cubicBezTo>
                    <a:cubicBezTo>
                      <a:pt x="547" y="137"/>
                      <a:pt x="547" y="143"/>
                      <a:pt x="551" y="148"/>
                    </a:cubicBezTo>
                    <a:cubicBezTo>
                      <a:pt x="555" y="153"/>
                      <a:pt x="559" y="156"/>
                      <a:pt x="564" y="160"/>
                    </a:cubicBezTo>
                    <a:cubicBezTo>
                      <a:pt x="569" y="164"/>
                      <a:pt x="575" y="169"/>
                      <a:pt x="581" y="17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26" name="Freeform 154"/>
              <p:cNvSpPr>
                <a:spLocks/>
              </p:cNvSpPr>
              <p:nvPr/>
            </p:nvSpPr>
            <p:spPr bwMode="auto">
              <a:xfrm>
                <a:off x="3906" y="1662"/>
                <a:ext cx="41" cy="90"/>
              </a:xfrm>
              <a:custGeom>
                <a:avLst/>
                <a:gdLst>
                  <a:gd name="T0" fmla="*/ 41 w 41"/>
                  <a:gd name="T1" fmla="*/ 0 h 90"/>
                  <a:gd name="T2" fmla="*/ 32 w 41"/>
                  <a:gd name="T3" fmla="*/ 15 h 90"/>
                  <a:gd name="T4" fmla="*/ 27 w 41"/>
                  <a:gd name="T5" fmla="*/ 36 h 90"/>
                  <a:gd name="T6" fmla="*/ 24 w 41"/>
                  <a:gd name="T7" fmla="*/ 59 h 90"/>
                  <a:gd name="T8" fmla="*/ 15 w 41"/>
                  <a:gd name="T9" fmla="*/ 74 h 90"/>
                  <a:gd name="T10" fmla="*/ 0 w 41"/>
                  <a:gd name="T11" fmla="*/ 90 h 90"/>
                  <a:gd name="T12" fmla="*/ 0 60000 65536"/>
                  <a:gd name="T13" fmla="*/ 0 60000 65536"/>
                  <a:gd name="T14" fmla="*/ 0 60000 65536"/>
                  <a:gd name="T15" fmla="*/ 0 60000 65536"/>
                  <a:gd name="T16" fmla="*/ 0 60000 65536"/>
                  <a:gd name="T17" fmla="*/ 0 60000 65536"/>
                  <a:gd name="T18" fmla="*/ 0 w 41"/>
                  <a:gd name="T19" fmla="*/ 0 h 90"/>
                  <a:gd name="T20" fmla="*/ 41 w 41"/>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41" h="90">
                    <a:moveTo>
                      <a:pt x="41" y="0"/>
                    </a:moveTo>
                    <a:cubicBezTo>
                      <a:pt x="37" y="4"/>
                      <a:pt x="34" y="9"/>
                      <a:pt x="32" y="15"/>
                    </a:cubicBezTo>
                    <a:cubicBezTo>
                      <a:pt x="30" y="21"/>
                      <a:pt x="28" y="29"/>
                      <a:pt x="27" y="36"/>
                    </a:cubicBezTo>
                    <a:cubicBezTo>
                      <a:pt x="26" y="43"/>
                      <a:pt x="26" y="53"/>
                      <a:pt x="24" y="59"/>
                    </a:cubicBezTo>
                    <a:cubicBezTo>
                      <a:pt x="22" y="65"/>
                      <a:pt x="19" y="69"/>
                      <a:pt x="15" y="74"/>
                    </a:cubicBezTo>
                    <a:cubicBezTo>
                      <a:pt x="11" y="79"/>
                      <a:pt x="5" y="84"/>
                      <a:pt x="0" y="9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27" name="Freeform 155"/>
              <p:cNvSpPr>
                <a:spLocks/>
              </p:cNvSpPr>
              <p:nvPr/>
            </p:nvSpPr>
            <p:spPr bwMode="auto">
              <a:xfrm>
                <a:off x="4266" y="1686"/>
                <a:ext cx="38" cy="81"/>
              </a:xfrm>
              <a:custGeom>
                <a:avLst/>
                <a:gdLst>
                  <a:gd name="T0" fmla="*/ 38 w 38"/>
                  <a:gd name="T1" fmla="*/ 0 h 81"/>
                  <a:gd name="T2" fmla="*/ 29 w 38"/>
                  <a:gd name="T3" fmla="*/ 12 h 81"/>
                  <a:gd name="T4" fmla="*/ 21 w 38"/>
                  <a:gd name="T5" fmla="*/ 33 h 81"/>
                  <a:gd name="T6" fmla="*/ 9 w 38"/>
                  <a:gd name="T7" fmla="*/ 63 h 81"/>
                  <a:gd name="T8" fmla="*/ 0 w 38"/>
                  <a:gd name="T9" fmla="*/ 81 h 81"/>
                  <a:gd name="T10" fmla="*/ 0 60000 65536"/>
                  <a:gd name="T11" fmla="*/ 0 60000 65536"/>
                  <a:gd name="T12" fmla="*/ 0 60000 65536"/>
                  <a:gd name="T13" fmla="*/ 0 60000 65536"/>
                  <a:gd name="T14" fmla="*/ 0 60000 65536"/>
                  <a:gd name="T15" fmla="*/ 0 w 38"/>
                  <a:gd name="T16" fmla="*/ 0 h 81"/>
                  <a:gd name="T17" fmla="*/ 38 w 38"/>
                  <a:gd name="T18" fmla="*/ 81 h 81"/>
                </a:gdLst>
                <a:ahLst/>
                <a:cxnLst>
                  <a:cxn ang="T10">
                    <a:pos x="T0" y="T1"/>
                  </a:cxn>
                  <a:cxn ang="T11">
                    <a:pos x="T2" y="T3"/>
                  </a:cxn>
                  <a:cxn ang="T12">
                    <a:pos x="T4" y="T5"/>
                  </a:cxn>
                  <a:cxn ang="T13">
                    <a:pos x="T6" y="T7"/>
                  </a:cxn>
                  <a:cxn ang="T14">
                    <a:pos x="T8" y="T9"/>
                  </a:cxn>
                </a:cxnLst>
                <a:rect l="T15" t="T16" r="T17" b="T18"/>
                <a:pathLst>
                  <a:path w="38" h="81">
                    <a:moveTo>
                      <a:pt x="38" y="0"/>
                    </a:moveTo>
                    <a:cubicBezTo>
                      <a:pt x="35" y="3"/>
                      <a:pt x="32" y="7"/>
                      <a:pt x="29" y="12"/>
                    </a:cubicBezTo>
                    <a:cubicBezTo>
                      <a:pt x="26" y="17"/>
                      <a:pt x="24" y="25"/>
                      <a:pt x="21" y="33"/>
                    </a:cubicBezTo>
                    <a:cubicBezTo>
                      <a:pt x="18" y="41"/>
                      <a:pt x="12" y="55"/>
                      <a:pt x="9" y="63"/>
                    </a:cubicBezTo>
                    <a:cubicBezTo>
                      <a:pt x="6" y="71"/>
                      <a:pt x="3" y="76"/>
                      <a:pt x="0" y="8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28" name="Freeform 156"/>
              <p:cNvSpPr>
                <a:spLocks/>
              </p:cNvSpPr>
              <p:nvPr/>
            </p:nvSpPr>
            <p:spPr bwMode="auto">
              <a:xfrm>
                <a:off x="4404" y="1811"/>
                <a:ext cx="57" cy="85"/>
              </a:xfrm>
              <a:custGeom>
                <a:avLst/>
                <a:gdLst>
                  <a:gd name="T0" fmla="*/ 57 w 57"/>
                  <a:gd name="T1" fmla="*/ 0 h 85"/>
                  <a:gd name="T2" fmla="*/ 44 w 57"/>
                  <a:gd name="T3" fmla="*/ 7 h 85"/>
                  <a:gd name="T4" fmla="*/ 32 w 57"/>
                  <a:gd name="T5" fmla="*/ 16 h 85"/>
                  <a:gd name="T6" fmla="*/ 29 w 57"/>
                  <a:gd name="T7" fmla="*/ 30 h 85"/>
                  <a:gd name="T8" fmla="*/ 29 w 57"/>
                  <a:gd name="T9" fmla="*/ 42 h 85"/>
                  <a:gd name="T10" fmla="*/ 20 w 57"/>
                  <a:gd name="T11" fmla="*/ 60 h 85"/>
                  <a:gd name="T12" fmla="*/ 8 w 57"/>
                  <a:gd name="T13" fmla="*/ 76 h 85"/>
                  <a:gd name="T14" fmla="*/ 0 w 57"/>
                  <a:gd name="T15" fmla="*/ 85 h 85"/>
                  <a:gd name="T16" fmla="*/ 0 60000 65536"/>
                  <a:gd name="T17" fmla="*/ 0 60000 65536"/>
                  <a:gd name="T18" fmla="*/ 0 60000 65536"/>
                  <a:gd name="T19" fmla="*/ 0 60000 65536"/>
                  <a:gd name="T20" fmla="*/ 0 60000 65536"/>
                  <a:gd name="T21" fmla="*/ 0 60000 65536"/>
                  <a:gd name="T22" fmla="*/ 0 60000 65536"/>
                  <a:gd name="T23" fmla="*/ 0 60000 65536"/>
                  <a:gd name="T24" fmla="*/ 0 w 57"/>
                  <a:gd name="T25" fmla="*/ 0 h 85"/>
                  <a:gd name="T26" fmla="*/ 57 w 57"/>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 h="85">
                    <a:moveTo>
                      <a:pt x="57" y="0"/>
                    </a:moveTo>
                    <a:cubicBezTo>
                      <a:pt x="52" y="2"/>
                      <a:pt x="48" y="4"/>
                      <a:pt x="44" y="7"/>
                    </a:cubicBezTo>
                    <a:cubicBezTo>
                      <a:pt x="40" y="10"/>
                      <a:pt x="34" y="12"/>
                      <a:pt x="32" y="16"/>
                    </a:cubicBezTo>
                    <a:cubicBezTo>
                      <a:pt x="30" y="20"/>
                      <a:pt x="30" y="26"/>
                      <a:pt x="29" y="30"/>
                    </a:cubicBezTo>
                    <a:cubicBezTo>
                      <a:pt x="28" y="34"/>
                      <a:pt x="30" y="37"/>
                      <a:pt x="29" y="42"/>
                    </a:cubicBezTo>
                    <a:cubicBezTo>
                      <a:pt x="28" y="47"/>
                      <a:pt x="23" y="54"/>
                      <a:pt x="20" y="60"/>
                    </a:cubicBezTo>
                    <a:cubicBezTo>
                      <a:pt x="17" y="66"/>
                      <a:pt x="11" y="72"/>
                      <a:pt x="8" y="76"/>
                    </a:cubicBezTo>
                    <a:cubicBezTo>
                      <a:pt x="5" y="80"/>
                      <a:pt x="2" y="83"/>
                      <a:pt x="0" y="8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29" name="Freeform 157"/>
              <p:cNvSpPr>
                <a:spLocks/>
              </p:cNvSpPr>
              <p:nvPr/>
            </p:nvSpPr>
            <p:spPr bwMode="auto">
              <a:xfrm>
                <a:off x="4280" y="1902"/>
                <a:ext cx="117" cy="117"/>
              </a:xfrm>
              <a:custGeom>
                <a:avLst/>
                <a:gdLst>
                  <a:gd name="T0" fmla="*/ 117 w 117"/>
                  <a:gd name="T1" fmla="*/ 0 h 117"/>
                  <a:gd name="T2" fmla="*/ 97 w 117"/>
                  <a:gd name="T3" fmla="*/ 15 h 117"/>
                  <a:gd name="T4" fmla="*/ 76 w 117"/>
                  <a:gd name="T5" fmla="*/ 21 h 117"/>
                  <a:gd name="T6" fmla="*/ 57 w 117"/>
                  <a:gd name="T7" fmla="*/ 23 h 117"/>
                  <a:gd name="T8" fmla="*/ 39 w 117"/>
                  <a:gd name="T9" fmla="*/ 30 h 117"/>
                  <a:gd name="T10" fmla="*/ 36 w 117"/>
                  <a:gd name="T11" fmla="*/ 57 h 117"/>
                  <a:gd name="T12" fmla="*/ 24 w 117"/>
                  <a:gd name="T13" fmla="*/ 66 h 117"/>
                  <a:gd name="T14" fmla="*/ 4 w 117"/>
                  <a:gd name="T15" fmla="*/ 78 h 117"/>
                  <a:gd name="T16" fmla="*/ 0 w 117"/>
                  <a:gd name="T17" fmla="*/ 96 h 117"/>
                  <a:gd name="T18" fmla="*/ 4 w 117"/>
                  <a:gd name="T19" fmla="*/ 117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17"/>
                  <a:gd name="T32" fmla="*/ 117 w 117"/>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17">
                    <a:moveTo>
                      <a:pt x="117" y="0"/>
                    </a:moveTo>
                    <a:cubicBezTo>
                      <a:pt x="110" y="6"/>
                      <a:pt x="104" y="12"/>
                      <a:pt x="97" y="15"/>
                    </a:cubicBezTo>
                    <a:cubicBezTo>
                      <a:pt x="90" y="18"/>
                      <a:pt x="83" y="20"/>
                      <a:pt x="76" y="21"/>
                    </a:cubicBezTo>
                    <a:cubicBezTo>
                      <a:pt x="69" y="22"/>
                      <a:pt x="63" y="22"/>
                      <a:pt x="57" y="23"/>
                    </a:cubicBezTo>
                    <a:cubicBezTo>
                      <a:pt x="51" y="24"/>
                      <a:pt x="42" y="24"/>
                      <a:pt x="39" y="30"/>
                    </a:cubicBezTo>
                    <a:cubicBezTo>
                      <a:pt x="36" y="36"/>
                      <a:pt x="38" y="51"/>
                      <a:pt x="36" y="57"/>
                    </a:cubicBezTo>
                    <a:cubicBezTo>
                      <a:pt x="34" y="63"/>
                      <a:pt x="29" y="63"/>
                      <a:pt x="24" y="66"/>
                    </a:cubicBezTo>
                    <a:cubicBezTo>
                      <a:pt x="19" y="69"/>
                      <a:pt x="8" y="73"/>
                      <a:pt x="4" y="78"/>
                    </a:cubicBezTo>
                    <a:cubicBezTo>
                      <a:pt x="0" y="83"/>
                      <a:pt x="0" y="90"/>
                      <a:pt x="0" y="96"/>
                    </a:cubicBezTo>
                    <a:cubicBezTo>
                      <a:pt x="0" y="102"/>
                      <a:pt x="3" y="113"/>
                      <a:pt x="4" y="11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30" name="Freeform 158"/>
              <p:cNvSpPr>
                <a:spLocks/>
              </p:cNvSpPr>
              <p:nvPr/>
            </p:nvSpPr>
            <p:spPr bwMode="auto">
              <a:xfrm>
                <a:off x="4284" y="2021"/>
                <a:ext cx="219" cy="10"/>
              </a:xfrm>
              <a:custGeom>
                <a:avLst/>
                <a:gdLst>
                  <a:gd name="T0" fmla="*/ 0 w 219"/>
                  <a:gd name="T1" fmla="*/ 0 h 10"/>
                  <a:gd name="T2" fmla="*/ 21 w 219"/>
                  <a:gd name="T3" fmla="*/ 7 h 10"/>
                  <a:gd name="T4" fmla="*/ 57 w 219"/>
                  <a:gd name="T5" fmla="*/ 10 h 10"/>
                  <a:gd name="T6" fmla="*/ 96 w 219"/>
                  <a:gd name="T7" fmla="*/ 7 h 10"/>
                  <a:gd name="T8" fmla="*/ 135 w 219"/>
                  <a:gd name="T9" fmla="*/ 3 h 10"/>
                  <a:gd name="T10" fmla="*/ 168 w 219"/>
                  <a:gd name="T11" fmla="*/ 1 h 10"/>
                  <a:gd name="T12" fmla="*/ 219 w 219"/>
                  <a:gd name="T13" fmla="*/ 4 h 10"/>
                  <a:gd name="T14" fmla="*/ 0 60000 65536"/>
                  <a:gd name="T15" fmla="*/ 0 60000 65536"/>
                  <a:gd name="T16" fmla="*/ 0 60000 65536"/>
                  <a:gd name="T17" fmla="*/ 0 60000 65536"/>
                  <a:gd name="T18" fmla="*/ 0 60000 65536"/>
                  <a:gd name="T19" fmla="*/ 0 60000 65536"/>
                  <a:gd name="T20" fmla="*/ 0 60000 65536"/>
                  <a:gd name="T21" fmla="*/ 0 w 219"/>
                  <a:gd name="T22" fmla="*/ 0 h 10"/>
                  <a:gd name="T23" fmla="*/ 219 w 219"/>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9" h="10">
                    <a:moveTo>
                      <a:pt x="0" y="0"/>
                    </a:moveTo>
                    <a:cubicBezTo>
                      <a:pt x="6" y="2"/>
                      <a:pt x="12" y="5"/>
                      <a:pt x="21" y="7"/>
                    </a:cubicBezTo>
                    <a:cubicBezTo>
                      <a:pt x="30" y="9"/>
                      <a:pt x="45" y="10"/>
                      <a:pt x="57" y="10"/>
                    </a:cubicBezTo>
                    <a:cubicBezTo>
                      <a:pt x="69" y="10"/>
                      <a:pt x="83" y="8"/>
                      <a:pt x="96" y="7"/>
                    </a:cubicBezTo>
                    <a:cubicBezTo>
                      <a:pt x="109" y="6"/>
                      <a:pt x="123" y="4"/>
                      <a:pt x="135" y="3"/>
                    </a:cubicBezTo>
                    <a:cubicBezTo>
                      <a:pt x="147" y="2"/>
                      <a:pt x="154" y="1"/>
                      <a:pt x="168" y="1"/>
                    </a:cubicBezTo>
                    <a:cubicBezTo>
                      <a:pt x="182" y="1"/>
                      <a:pt x="200" y="2"/>
                      <a:pt x="219" y="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31" name="Freeform 159"/>
              <p:cNvSpPr>
                <a:spLocks/>
              </p:cNvSpPr>
              <p:nvPr/>
            </p:nvSpPr>
            <p:spPr bwMode="auto">
              <a:xfrm>
                <a:off x="4395" y="2385"/>
                <a:ext cx="96" cy="237"/>
              </a:xfrm>
              <a:custGeom>
                <a:avLst/>
                <a:gdLst>
                  <a:gd name="T0" fmla="*/ 0 w 96"/>
                  <a:gd name="T1" fmla="*/ 237 h 237"/>
                  <a:gd name="T2" fmla="*/ 20 w 96"/>
                  <a:gd name="T3" fmla="*/ 227 h 237"/>
                  <a:gd name="T4" fmla="*/ 30 w 96"/>
                  <a:gd name="T5" fmla="*/ 198 h 237"/>
                  <a:gd name="T6" fmla="*/ 29 w 96"/>
                  <a:gd name="T7" fmla="*/ 161 h 237"/>
                  <a:gd name="T8" fmla="*/ 17 w 96"/>
                  <a:gd name="T9" fmla="*/ 122 h 237"/>
                  <a:gd name="T10" fmla="*/ 20 w 96"/>
                  <a:gd name="T11" fmla="*/ 71 h 237"/>
                  <a:gd name="T12" fmla="*/ 47 w 96"/>
                  <a:gd name="T13" fmla="*/ 35 h 237"/>
                  <a:gd name="T14" fmla="*/ 96 w 96"/>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237"/>
                  <a:gd name="T26" fmla="*/ 96 w 96"/>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237">
                    <a:moveTo>
                      <a:pt x="0" y="237"/>
                    </a:moveTo>
                    <a:cubicBezTo>
                      <a:pt x="7" y="235"/>
                      <a:pt x="15" y="233"/>
                      <a:pt x="20" y="227"/>
                    </a:cubicBezTo>
                    <a:cubicBezTo>
                      <a:pt x="25" y="221"/>
                      <a:pt x="29" y="209"/>
                      <a:pt x="30" y="198"/>
                    </a:cubicBezTo>
                    <a:cubicBezTo>
                      <a:pt x="31" y="187"/>
                      <a:pt x="31" y="174"/>
                      <a:pt x="29" y="161"/>
                    </a:cubicBezTo>
                    <a:cubicBezTo>
                      <a:pt x="27" y="148"/>
                      <a:pt x="19" y="137"/>
                      <a:pt x="17" y="122"/>
                    </a:cubicBezTo>
                    <a:cubicBezTo>
                      <a:pt x="15" y="107"/>
                      <a:pt x="15" y="85"/>
                      <a:pt x="20" y="71"/>
                    </a:cubicBezTo>
                    <a:cubicBezTo>
                      <a:pt x="25" y="57"/>
                      <a:pt x="34" y="47"/>
                      <a:pt x="47" y="35"/>
                    </a:cubicBezTo>
                    <a:cubicBezTo>
                      <a:pt x="60" y="23"/>
                      <a:pt x="78" y="11"/>
                      <a:pt x="9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32" name="Freeform 160"/>
              <p:cNvSpPr>
                <a:spLocks/>
              </p:cNvSpPr>
              <p:nvPr/>
            </p:nvSpPr>
            <p:spPr bwMode="auto">
              <a:xfrm>
                <a:off x="4394" y="2622"/>
                <a:ext cx="141" cy="140"/>
              </a:xfrm>
              <a:custGeom>
                <a:avLst/>
                <a:gdLst>
                  <a:gd name="T0" fmla="*/ 0 w 141"/>
                  <a:gd name="T1" fmla="*/ 0 h 140"/>
                  <a:gd name="T2" fmla="*/ 18 w 141"/>
                  <a:gd name="T3" fmla="*/ 29 h 140"/>
                  <a:gd name="T4" fmla="*/ 48 w 141"/>
                  <a:gd name="T5" fmla="*/ 60 h 140"/>
                  <a:gd name="T6" fmla="*/ 73 w 141"/>
                  <a:gd name="T7" fmla="*/ 81 h 140"/>
                  <a:gd name="T8" fmla="*/ 93 w 141"/>
                  <a:gd name="T9" fmla="*/ 108 h 140"/>
                  <a:gd name="T10" fmla="*/ 111 w 141"/>
                  <a:gd name="T11" fmla="*/ 126 h 140"/>
                  <a:gd name="T12" fmla="*/ 141 w 141"/>
                  <a:gd name="T13" fmla="*/ 140 h 140"/>
                  <a:gd name="T14" fmla="*/ 0 60000 65536"/>
                  <a:gd name="T15" fmla="*/ 0 60000 65536"/>
                  <a:gd name="T16" fmla="*/ 0 60000 65536"/>
                  <a:gd name="T17" fmla="*/ 0 60000 65536"/>
                  <a:gd name="T18" fmla="*/ 0 60000 65536"/>
                  <a:gd name="T19" fmla="*/ 0 60000 65536"/>
                  <a:gd name="T20" fmla="*/ 0 60000 65536"/>
                  <a:gd name="T21" fmla="*/ 0 w 141"/>
                  <a:gd name="T22" fmla="*/ 0 h 140"/>
                  <a:gd name="T23" fmla="*/ 141 w 141"/>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40">
                    <a:moveTo>
                      <a:pt x="0" y="0"/>
                    </a:moveTo>
                    <a:cubicBezTo>
                      <a:pt x="5" y="9"/>
                      <a:pt x="10" y="19"/>
                      <a:pt x="18" y="29"/>
                    </a:cubicBezTo>
                    <a:cubicBezTo>
                      <a:pt x="26" y="39"/>
                      <a:pt x="39" y="51"/>
                      <a:pt x="48" y="60"/>
                    </a:cubicBezTo>
                    <a:cubicBezTo>
                      <a:pt x="57" y="69"/>
                      <a:pt x="66" y="73"/>
                      <a:pt x="73" y="81"/>
                    </a:cubicBezTo>
                    <a:cubicBezTo>
                      <a:pt x="80" y="89"/>
                      <a:pt x="87" y="100"/>
                      <a:pt x="93" y="108"/>
                    </a:cubicBezTo>
                    <a:cubicBezTo>
                      <a:pt x="99" y="116"/>
                      <a:pt x="103" y="121"/>
                      <a:pt x="111" y="126"/>
                    </a:cubicBezTo>
                    <a:cubicBezTo>
                      <a:pt x="119" y="131"/>
                      <a:pt x="130" y="135"/>
                      <a:pt x="141" y="14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33" name="Freeform 161"/>
              <p:cNvSpPr>
                <a:spLocks/>
              </p:cNvSpPr>
              <p:nvPr/>
            </p:nvSpPr>
            <p:spPr bwMode="auto">
              <a:xfrm>
                <a:off x="4516" y="2762"/>
                <a:ext cx="91" cy="192"/>
              </a:xfrm>
              <a:custGeom>
                <a:avLst/>
                <a:gdLst>
                  <a:gd name="T0" fmla="*/ 17 w 91"/>
                  <a:gd name="T1" fmla="*/ 0 h 192"/>
                  <a:gd name="T2" fmla="*/ 13 w 91"/>
                  <a:gd name="T3" fmla="*/ 24 h 192"/>
                  <a:gd name="T4" fmla="*/ 4 w 91"/>
                  <a:gd name="T5" fmla="*/ 52 h 192"/>
                  <a:gd name="T6" fmla="*/ 2 w 91"/>
                  <a:gd name="T7" fmla="*/ 76 h 192"/>
                  <a:gd name="T8" fmla="*/ 16 w 91"/>
                  <a:gd name="T9" fmla="*/ 102 h 192"/>
                  <a:gd name="T10" fmla="*/ 37 w 91"/>
                  <a:gd name="T11" fmla="*/ 123 h 192"/>
                  <a:gd name="T12" fmla="*/ 52 w 91"/>
                  <a:gd name="T13" fmla="*/ 141 h 192"/>
                  <a:gd name="T14" fmla="*/ 62 w 91"/>
                  <a:gd name="T15" fmla="*/ 163 h 192"/>
                  <a:gd name="T16" fmla="*/ 74 w 91"/>
                  <a:gd name="T17" fmla="*/ 178 h 192"/>
                  <a:gd name="T18" fmla="*/ 91 w 91"/>
                  <a:gd name="T19" fmla="*/ 192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1"/>
                  <a:gd name="T31" fmla="*/ 0 h 192"/>
                  <a:gd name="T32" fmla="*/ 91 w 91"/>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1" h="192">
                    <a:moveTo>
                      <a:pt x="17" y="0"/>
                    </a:moveTo>
                    <a:cubicBezTo>
                      <a:pt x="16" y="7"/>
                      <a:pt x="15" y="15"/>
                      <a:pt x="13" y="24"/>
                    </a:cubicBezTo>
                    <a:cubicBezTo>
                      <a:pt x="11" y="33"/>
                      <a:pt x="6" y="43"/>
                      <a:pt x="4" y="52"/>
                    </a:cubicBezTo>
                    <a:cubicBezTo>
                      <a:pt x="2" y="61"/>
                      <a:pt x="0" y="68"/>
                      <a:pt x="2" y="76"/>
                    </a:cubicBezTo>
                    <a:cubicBezTo>
                      <a:pt x="4" y="84"/>
                      <a:pt x="10" y="94"/>
                      <a:pt x="16" y="102"/>
                    </a:cubicBezTo>
                    <a:cubicBezTo>
                      <a:pt x="22" y="110"/>
                      <a:pt x="31" y="116"/>
                      <a:pt x="37" y="123"/>
                    </a:cubicBezTo>
                    <a:cubicBezTo>
                      <a:pt x="43" y="130"/>
                      <a:pt x="48" y="134"/>
                      <a:pt x="52" y="141"/>
                    </a:cubicBezTo>
                    <a:cubicBezTo>
                      <a:pt x="56" y="148"/>
                      <a:pt x="58" y="157"/>
                      <a:pt x="62" y="163"/>
                    </a:cubicBezTo>
                    <a:cubicBezTo>
                      <a:pt x="66" y="169"/>
                      <a:pt x="69" y="173"/>
                      <a:pt x="74" y="178"/>
                    </a:cubicBezTo>
                    <a:cubicBezTo>
                      <a:pt x="79" y="183"/>
                      <a:pt x="85" y="187"/>
                      <a:pt x="91" y="19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34" name="Freeform 162"/>
              <p:cNvSpPr>
                <a:spLocks/>
              </p:cNvSpPr>
              <p:nvPr/>
            </p:nvSpPr>
            <p:spPr bwMode="auto">
              <a:xfrm>
                <a:off x="4668" y="2937"/>
                <a:ext cx="62" cy="81"/>
              </a:xfrm>
              <a:custGeom>
                <a:avLst/>
                <a:gdLst>
                  <a:gd name="T0" fmla="*/ 0 w 62"/>
                  <a:gd name="T1" fmla="*/ 81 h 81"/>
                  <a:gd name="T2" fmla="*/ 21 w 62"/>
                  <a:gd name="T3" fmla="*/ 62 h 81"/>
                  <a:gd name="T4" fmla="*/ 47 w 62"/>
                  <a:gd name="T5" fmla="*/ 38 h 81"/>
                  <a:gd name="T6" fmla="*/ 62 w 62"/>
                  <a:gd name="T7" fmla="*/ 0 h 81"/>
                  <a:gd name="T8" fmla="*/ 0 60000 65536"/>
                  <a:gd name="T9" fmla="*/ 0 60000 65536"/>
                  <a:gd name="T10" fmla="*/ 0 60000 65536"/>
                  <a:gd name="T11" fmla="*/ 0 60000 65536"/>
                  <a:gd name="T12" fmla="*/ 0 w 62"/>
                  <a:gd name="T13" fmla="*/ 0 h 81"/>
                  <a:gd name="T14" fmla="*/ 62 w 62"/>
                  <a:gd name="T15" fmla="*/ 81 h 81"/>
                </a:gdLst>
                <a:ahLst/>
                <a:cxnLst>
                  <a:cxn ang="T8">
                    <a:pos x="T0" y="T1"/>
                  </a:cxn>
                  <a:cxn ang="T9">
                    <a:pos x="T2" y="T3"/>
                  </a:cxn>
                  <a:cxn ang="T10">
                    <a:pos x="T4" y="T5"/>
                  </a:cxn>
                  <a:cxn ang="T11">
                    <a:pos x="T6" y="T7"/>
                  </a:cxn>
                </a:cxnLst>
                <a:rect l="T12" t="T13" r="T14" b="T15"/>
                <a:pathLst>
                  <a:path w="62" h="81">
                    <a:moveTo>
                      <a:pt x="0" y="81"/>
                    </a:moveTo>
                    <a:cubicBezTo>
                      <a:pt x="6" y="75"/>
                      <a:pt x="13" y="69"/>
                      <a:pt x="21" y="62"/>
                    </a:cubicBezTo>
                    <a:cubicBezTo>
                      <a:pt x="29" y="55"/>
                      <a:pt x="40" y="48"/>
                      <a:pt x="47" y="38"/>
                    </a:cubicBezTo>
                    <a:cubicBezTo>
                      <a:pt x="54" y="28"/>
                      <a:pt x="58" y="14"/>
                      <a:pt x="62"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35" name="Freeform 163"/>
              <p:cNvSpPr>
                <a:spLocks/>
              </p:cNvSpPr>
              <p:nvPr/>
            </p:nvSpPr>
            <p:spPr bwMode="auto">
              <a:xfrm>
                <a:off x="4723" y="2604"/>
                <a:ext cx="40" cy="329"/>
              </a:xfrm>
              <a:custGeom>
                <a:avLst/>
                <a:gdLst>
                  <a:gd name="T0" fmla="*/ 13 w 40"/>
                  <a:gd name="T1" fmla="*/ 0 h 329"/>
                  <a:gd name="T2" fmla="*/ 25 w 40"/>
                  <a:gd name="T3" fmla="*/ 5 h 329"/>
                  <a:gd name="T4" fmla="*/ 38 w 40"/>
                  <a:gd name="T5" fmla="*/ 27 h 329"/>
                  <a:gd name="T6" fmla="*/ 38 w 40"/>
                  <a:gd name="T7" fmla="*/ 53 h 329"/>
                  <a:gd name="T8" fmla="*/ 26 w 40"/>
                  <a:gd name="T9" fmla="*/ 86 h 329"/>
                  <a:gd name="T10" fmla="*/ 25 w 40"/>
                  <a:gd name="T11" fmla="*/ 131 h 329"/>
                  <a:gd name="T12" fmla="*/ 4 w 40"/>
                  <a:gd name="T13" fmla="*/ 179 h 329"/>
                  <a:gd name="T14" fmla="*/ 2 w 40"/>
                  <a:gd name="T15" fmla="*/ 213 h 329"/>
                  <a:gd name="T16" fmla="*/ 5 w 40"/>
                  <a:gd name="T17" fmla="*/ 261 h 329"/>
                  <a:gd name="T18" fmla="*/ 7 w 40"/>
                  <a:gd name="T19" fmla="*/ 329 h 3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329"/>
                  <a:gd name="T32" fmla="*/ 40 w 40"/>
                  <a:gd name="T33" fmla="*/ 329 h 3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329">
                    <a:moveTo>
                      <a:pt x="13" y="0"/>
                    </a:moveTo>
                    <a:cubicBezTo>
                      <a:pt x="17" y="0"/>
                      <a:pt x="21" y="1"/>
                      <a:pt x="25" y="5"/>
                    </a:cubicBezTo>
                    <a:cubicBezTo>
                      <a:pt x="29" y="9"/>
                      <a:pt x="36" y="19"/>
                      <a:pt x="38" y="27"/>
                    </a:cubicBezTo>
                    <a:cubicBezTo>
                      <a:pt x="40" y="35"/>
                      <a:pt x="40" y="43"/>
                      <a:pt x="38" y="53"/>
                    </a:cubicBezTo>
                    <a:cubicBezTo>
                      <a:pt x="36" y="63"/>
                      <a:pt x="28" y="73"/>
                      <a:pt x="26" y="86"/>
                    </a:cubicBezTo>
                    <a:cubicBezTo>
                      <a:pt x="24" y="99"/>
                      <a:pt x="29" y="116"/>
                      <a:pt x="25" y="131"/>
                    </a:cubicBezTo>
                    <a:cubicBezTo>
                      <a:pt x="21" y="146"/>
                      <a:pt x="8" y="165"/>
                      <a:pt x="4" y="179"/>
                    </a:cubicBezTo>
                    <a:cubicBezTo>
                      <a:pt x="0" y="193"/>
                      <a:pt x="2" y="199"/>
                      <a:pt x="2" y="213"/>
                    </a:cubicBezTo>
                    <a:cubicBezTo>
                      <a:pt x="2" y="227"/>
                      <a:pt x="4" y="242"/>
                      <a:pt x="5" y="261"/>
                    </a:cubicBezTo>
                    <a:cubicBezTo>
                      <a:pt x="6" y="280"/>
                      <a:pt x="6" y="304"/>
                      <a:pt x="7" y="329"/>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36" name="Freeform 164"/>
              <p:cNvSpPr>
                <a:spLocks/>
              </p:cNvSpPr>
              <p:nvPr/>
            </p:nvSpPr>
            <p:spPr bwMode="auto">
              <a:xfrm>
                <a:off x="4739" y="2412"/>
                <a:ext cx="19" cy="186"/>
              </a:xfrm>
              <a:custGeom>
                <a:avLst/>
                <a:gdLst>
                  <a:gd name="T0" fmla="*/ 15 w 19"/>
                  <a:gd name="T1" fmla="*/ 0 h 186"/>
                  <a:gd name="T2" fmla="*/ 6 w 19"/>
                  <a:gd name="T3" fmla="*/ 21 h 186"/>
                  <a:gd name="T4" fmla="*/ 10 w 19"/>
                  <a:gd name="T5" fmla="*/ 56 h 186"/>
                  <a:gd name="T6" fmla="*/ 18 w 19"/>
                  <a:gd name="T7" fmla="*/ 84 h 186"/>
                  <a:gd name="T8" fmla="*/ 15 w 19"/>
                  <a:gd name="T9" fmla="*/ 120 h 186"/>
                  <a:gd name="T10" fmla="*/ 6 w 19"/>
                  <a:gd name="T11" fmla="*/ 152 h 186"/>
                  <a:gd name="T12" fmla="*/ 0 w 19"/>
                  <a:gd name="T13" fmla="*/ 186 h 186"/>
                  <a:gd name="T14" fmla="*/ 0 60000 65536"/>
                  <a:gd name="T15" fmla="*/ 0 60000 65536"/>
                  <a:gd name="T16" fmla="*/ 0 60000 65536"/>
                  <a:gd name="T17" fmla="*/ 0 60000 65536"/>
                  <a:gd name="T18" fmla="*/ 0 60000 65536"/>
                  <a:gd name="T19" fmla="*/ 0 60000 65536"/>
                  <a:gd name="T20" fmla="*/ 0 60000 65536"/>
                  <a:gd name="T21" fmla="*/ 0 w 19"/>
                  <a:gd name="T22" fmla="*/ 0 h 186"/>
                  <a:gd name="T23" fmla="*/ 19 w 19"/>
                  <a:gd name="T24" fmla="*/ 186 h 1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186">
                    <a:moveTo>
                      <a:pt x="15" y="0"/>
                    </a:moveTo>
                    <a:cubicBezTo>
                      <a:pt x="11" y="6"/>
                      <a:pt x="7" y="12"/>
                      <a:pt x="6" y="21"/>
                    </a:cubicBezTo>
                    <a:cubicBezTo>
                      <a:pt x="5" y="30"/>
                      <a:pt x="8" y="46"/>
                      <a:pt x="10" y="56"/>
                    </a:cubicBezTo>
                    <a:cubicBezTo>
                      <a:pt x="12" y="66"/>
                      <a:pt x="17" y="73"/>
                      <a:pt x="18" y="84"/>
                    </a:cubicBezTo>
                    <a:cubicBezTo>
                      <a:pt x="19" y="95"/>
                      <a:pt x="17" y="109"/>
                      <a:pt x="15" y="120"/>
                    </a:cubicBezTo>
                    <a:cubicBezTo>
                      <a:pt x="13" y="131"/>
                      <a:pt x="8" y="141"/>
                      <a:pt x="6" y="152"/>
                    </a:cubicBezTo>
                    <a:cubicBezTo>
                      <a:pt x="4" y="163"/>
                      <a:pt x="1" y="180"/>
                      <a:pt x="0" y="186"/>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37" name="Freeform 165"/>
              <p:cNvSpPr>
                <a:spLocks/>
              </p:cNvSpPr>
              <p:nvPr/>
            </p:nvSpPr>
            <p:spPr bwMode="auto">
              <a:xfrm>
                <a:off x="4754" y="2355"/>
                <a:ext cx="109" cy="57"/>
              </a:xfrm>
              <a:custGeom>
                <a:avLst/>
                <a:gdLst>
                  <a:gd name="T0" fmla="*/ 0 w 109"/>
                  <a:gd name="T1" fmla="*/ 57 h 57"/>
                  <a:gd name="T2" fmla="*/ 25 w 109"/>
                  <a:gd name="T3" fmla="*/ 38 h 57"/>
                  <a:gd name="T4" fmla="*/ 63 w 109"/>
                  <a:gd name="T5" fmla="*/ 38 h 57"/>
                  <a:gd name="T6" fmla="*/ 90 w 109"/>
                  <a:gd name="T7" fmla="*/ 24 h 57"/>
                  <a:gd name="T8" fmla="*/ 109 w 109"/>
                  <a:gd name="T9" fmla="*/ 0 h 57"/>
                  <a:gd name="T10" fmla="*/ 0 60000 65536"/>
                  <a:gd name="T11" fmla="*/ 0 60000 65536"/>
                  <a:gd name="T12" fmla="*/ 0 60000 65536"/>
                  <a:gd name="T13" fmla="*/ 0 60000 65536"/>
                  <a:gd name="T14" fmla="*/ 0 60000 65536"/>
                  <a:gd name="T15" fmla="*/ 0 w 109"/>
                  <a:gd name="T16" fmla="*/ 0 h 57"/>
                  <a:gd name="T17" fmla="*/ 109 w 109"/>
                  <a:gd name="T18" fmla="*/ 57 h 57"/>
                </a:gdLst>
                <a:ahLst/>
                <a:cxnLst>
                  <a:cxn ang="T10">
                    <a:pos x="T0" y="T1"/>
                  </a:cxn>
                  <a:cxn ang="T11">
                    <a:pos x="T2" y="T3"/>
                  </a:cxn>
                  <a:cxn ang="T12">
                    <a:pos x="T4" y="T5"/>
                  </a:cxn>
                  <a:cxn ang="T13">
                    <a:pos x="T6" y="T7"/>
                  </a:cxn>
                  <a:cxn ang="T14">
                    <a:pos x="T8" y="T9"/>
                  </a:cxn>
                </a:cxnLst>
                <a:rect l="T15" t="T16" r="T17" b="T18"/>
                <a:pathLst>
                  <a:path w="109" h="57">
                    <a:moveTo>
                      <a:pt x="0" y="57"/>
                    </a:moveTo>
                    <a:cubicBezTo>
                      <a:pt x="7" y="49"/>
                      <a:pt x="14" y="41"/>
                      <a:pt x="25" y="38"/>
                    </a:cubicBezTo>
                    <a:cubicBezTo>
                      <a:pt x="36" y="35"/>
                      <a:pt x="52" y="40"/>
                      <a:pt x="63" y="38"/>
                    </a:cubicBezTo>
                    <a:cubicBezTo>
                      <a:pt x="74" y="36"/>
                      <a:pt x="82" y="30"/>
                      <a:pt x="90" y="24"/>
                    </a:cubicBezTo>
                    <a:cubicBezTo>
                      <a:pt x="98" y="18"/>
                      <a:pt x="103" y="9"/>
                      <a:pt x="10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38" name="Freeform 166"/>
              <p:cNvSpPr>
                <a:spLocks/>
              </p:cNvSpPr>
              <p:nvPr/>
            </p:nvSpPr>
            <p:spPr bwMode="auto">
              <a:xfrm>
                <a:off x="4718" y="2184"/>
                <a:ext cx="70" cy="99"/>
              </a:xfrm>
              <a:custGeom>
                <a:avLst/>
                <a:gdLst>
                  <a:gd name="T0" fmla="*/ 70 w 70"/>
                  <a:gd name="T1" fmla="*/ 99 h 99"/>
                  <a:gd name="T2" fmla="*/ 39 w 70"/>
                  <a:gd name="T3" fmla="*/ 77 h 99"/>
                  <a:gd name="T4" fmla="*/ 30 w 70"/>
                  <a:gd name="T5" fmla="*/ 39 h 99"/>
                  <a:gd name="T6" fmla="*/ 13 w 70"/>
                  <a:gd name="T7" fmla="*/ 14 h 99"/>
                  <a:gd name="T8" fmla="*/ 0 w 70"/>
                  <a:gd name="T9" fmla="*/ 0 h 99"/>
                  <a:gd name="T10" fmla="*/ 0 60000 65536"/>
                  <a:gd name="T11" fmla="*/ 0 60000 65536"/>
                  <a:gd name="T12" fmla="*/ 0 60000 65536"/>
                  <a:gd name="T13" fmla="*/ 0 60000 65536"/>
                  <a:gd name="T14" fmla="*/ 0 60000 65536"/>
                  <a:gd name="T15" fmla="*/ 0 w 70"/>
                  <a:gd name="T16" fmla="*/ 0 h 99"/>
                  <a:gd name="T17" fmla="*/ 70 w 70"/>
                  <a:gd name="T18" fmla="*/ 99 h 99"/>
                </a:gdLst>
                <a:ahLst/>
                <a:cxnLst>
                  <a:cxn ang="T10">
                    <a:pos x="T0" y="T1"/>
                  </a:cxn>
                  <a:cxn ang="T11">
                    <a:pos x="T2" y="T3"/>
                  </a:cxn>
                  <a:cxn ang="T12">
                    <a:pos x="T4" y="T5"/>
                  </a:cxn>
                  <a:cxn ang="T13">
                    <a:pos x="T6" y="T7"/>
                  </a:cxn>
                  <a:cxn ang="T14">
                    <a:pos x="T8" y="T9"/>
                  </a:cxn>
                </a:cxnLst>
                <a:rect l="T15" t="T16" r="T17" b="T18"/>
                <a:pathLst>
                  <a:path w="70" h="99">
                    <a:moveTo>
                      <a:pt x="70" y="99"/>
                    </a:moveTo>
                    <a:cubicBezTo>
                      <a:pt x="58" y="93"/>
                      <a:pt x="46" y="87"/>
                      <a:pt x="39" y="77"/>
                    </a:cubicBezTo>
                    <a:cubicBezTo>
                      <a:pt x="32" y="67"/>
                      <a:pt x="34" y="49"/>
                      <a:pt x="30" y="39"/>
                    </a:cubicBezTo>
                    <a:cubicBezTo>
                      <a:pt x="26" y="29"/>
                      <a:pt x="18" y="20"/>
                      <a:pt x="13" y="14"/>
                    </a:cubicBezTo>
                    <a:cubicBezTo>
                      <a:pt x="8" y="8"/>
                      <a:pt x="4" y="4"/>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39" name="Freeform 167"/>
              <p:cNvSpPr>
                <a:spLocks/>
              </p:cNvSpPr>
              <p:nvPr/>
            </p:nvSpPr>
            <p:spPr bwMode="auto">
              <a:xfrm>
                <a:off x="4818" y="2147"/>
                <a:ext cx="80" cy="83"/>
              </a:xfrm>
              <a:custGeom>
                <a:avLst/>
                <a:gdLst>
                  <a:gd name="T0" fmla="*/ 0 w 80"/>
                  <a:gd name="T1" fmla="*/ 82 h 83"/>
                  <a:gd name="T2" fmla="*/ 27 w 80"/>
                  <a:gd name="T3" fmla="*/ 82 h 83"/>
                  <a:gd name="T4" fmla="*/ 42 w 80"/>
                  <a:gd name="T5" fmla="*/ 82 h 83"/>
                  <a:gd name="T6" fmla="*/ 65 w 80"/>
                  <a:gd name="T7" fmla="*/ 73 h 83"/>
                  <a:gd name="T8" fmla="*/ 77 w 80"/>
                  <a:gd name="T9" fmla="*/ 61 h 83"/>
                  <a:gd name="T10" fmla="*/ 78 w 80"/>
                  <a:gd name="T11" fmla="*/ 18 h 83"/>
                  <a:gd name="T12" fmla="*/ 80 w 80"/>
                  <a:gd name="T13" fmla="*/ 0 h 83"/>
                  <a:gd name="T14" fmla="*/ 0 60000 65536"/>
                  <a:gd name="T15" fmla="*/ 0 60000 65536"/>
                  <a:gd name="T16" fmla="*/ 0 60000 65536"/>
                  <a:gd name="T17" fmla="*/ 0 60000 65536"/>
                  <a:gd name="T18" fmla="*/ 0 60000 65536"/>
                  <a:gd name="T19" fmla="*/ 0 60000 65536"/>
                  <a:gd name="T20" fmla="*/ 0 60000 65536"/>
                  <a:gd name="T21" fmla="*/ 0 w 80"/>
                  <a:gd name="T22" fmla="*/ 0 h 83"/>
                  <a:gd name="T23" fmla="*/ 80 w 80"/>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83">
                    <a:moveTo>
                      <a:pt x="0" y="82"/>
                    </a:moveTo>
                    <a:cubicBezTo>
                      <a:pt x="10" y="82"/>
                      <a:pt x="20" y="82"/>
                      <a:pt x="27" y="82"/>
                    </a:cubicBezTo>
                    <a:cubicBezTo>
                      <a:pt x="34" y="82"/>
                      <a:pt x="36" y="83"/>
                      <a:pt x="42" y="82"/>
                    </a:cubicBezTo>
                    <a:cubicBezTo>
                      <a:pt x="48" y="81"/>
                      <a:pt x="59" y="76"/>
                      <a:pt x="65" y="73"/>
                    </a:cubicBezTo>
                    <a:cubicBezTo>
                      <a:pt x="71" y="70"/>
                      <a:pt x="75" y="70"/>
                      <a:pt x="77" y="61"/>
                    </a:cubicBezTo>
                    <a:cubicBezTo>
                      <a:pt x="79" y="52"/>
                      <a:pt x="78" y="28"/>
                      <a:pt x="78" y="18"/>
                    </a:cubicBezTo>
                    <a:cubicBezTo>
                      <a:pt x="78" y="8"/>
                      <a:pt x="79" y="4"/>
                      <a:pt x="8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40" name="Freeform 168"/>
              <p:cNvSpPr>
                <a:spLocks/>
              </p:cNvSpPr>
              <p:nvPr/>
            </p:nvSpPr>
            <p:spPr bwMode="auto">
              <a:xfrm>
                <a:off x="4849" y="1881"/>
                <a:ext cx="30" cy="215"/>
              </a:xfrm>
              <a:custGeom>
                <a:avLst/>
                <a:gdLst>
                  <a:gd name="T0" fmla="*/ 19 w 30"/>
                  <a:gd name="T1" fmla="*/ 215 h 215"/>
                  <a:gd name="T2" fmla="*/ 17 w 30"/>
                  <a:gd name="T3" fmla="*/ 189 h 215"/>
                  <a:gd name="T4" fmla="*/ 4 w 30"/>
                  <a:gd name="T5" fmla="*/ 167 h 215"/>
                  <a:gd name="T6" fmla="*/ 4 w 30"/>
                  <a:gd name="T7" fmla="*/ 135 h 215"/>
                  <a:gd name="T8" fmla="*/ 26 w 30"/>
                  <a:gd name="T9" fmla="*/ 105 h 215"/>
                  <a:gd name="T10" fmla="*/ 28 w 30"/>
                  <a:gd name="T11" fmla="*/ 65 h 215"/>
                  <a:gd name="T12" fmla="*/ 14 w 30"/>
                  <a:gd name="T13" fmla="*/ 32 h 215"/>
                  <a:gd name="T14" fmla="*/ 1 w 30"/>
                  <a:gd name="T15" fmla="*/ 0 h 215"/>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15"/>
                  <a:gd name="T26" fmla="*/ 30 w 30"/>
                  <a:gd name="T27" fmla="*/ 215 h 2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15">
                    <a:moveTo>
                      <a:pt x="19" y="215"/>
                    </a:moveTo>
                    <a:cubicBezTo>
                      <a:pt x="19" y="206"/>
                      <a:pt x="19" y="197"/>
                      <a:pt x="17" y="189"/>
                    </a:cubicBezTo>
                    <a:cubicBezTo>
                      <a:pt x="15" y="181"/>
                      <a:pt x="6" y="176"/>
                      <a:pt x="4" y="167"/>
                    </a:cubicBezTo>
                    <a:cubicBezTo>
                      <a:pt x="2" y="158"/>
                      <a:pt x="0" y="145"/>
                      <a:pt x="4" y="135"/>
                    </a:cubicBezTo>
                    <a:cubicBezTo>
                      <a:pt x="8" y="125"/>
                      <a:pt x="22" y="117"/>
                      <a:pt x="26" y="105"/>
                    </a:cubicBezTo>
                    <a:cubicBezTo>
                      <a:pt x="30" y="93"/>
                      <a:pt x="30" y="77"/>
                      <a:pt x="28" y="65"/>
                    </a:cubicBezTo>
                    <a:cubicBezTo>
                      <a:pt x="26" y="53"/>
                      <a:pt x="18" y="43"/>
                      <a:pt x="14" y="32"/>
                    </a:cubicBezTo>
                    <a:cubicBezTo>
                      <a:pt x="10" y="21"/>
                      <a:pt x="5" y="10"/>
                      <a:pt x="1"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41" name="Freeform 169"/>
              <p:cNvSpPr>
                <a:spLocks/>
              </p:cNvSpPr>
              <p:nvPr/>
            </p:nvSpPr>
            <p:spPr bwMode="auto">
              <a:xfrm>
                <a:off x="4500" y="1905"/>
                <a:ext cx="168" cy="120"/>
              </a:xfrm>
              <a:custGeom>
                <a:avLst/>
                <a:gdLst>
                  <a:gd name="T0" fmla="*/ 0 w 168"/>
                  <a:gd name="T1" fmla="*/ 120 h 120"/>
                  <a:gd name="T2" fmla="*/ 36 w 168"/>
                  <a:gd name="T3" fmla="*/ 80 h 120"/>
                  <a:gd name="T4" fmla="*/ 72 w 168"/>
                  <a:gd name="T5" fmla="*/ 65 h 120"/>
                  <a:gd name="T6" fmla="*/ 93 w 168"/>
                  <a:gd name="T7" fmla="*/ 38 h 120"/>
                  <a:gd name="T8" fmla="*/ 128 w 168"/>
                  <a:gd name="T9" fmla="*/ 32 h 120"/>
                  <a:gd name="T10" fmla="*/ 153 w 168"/>
                  <a:gd name="T11" fmla="*/ 17 h 120"/>
                  <a:gd name="T12" fmla="*/ 168 w 168"/>
                  <a:gd name="T13" fmla="*/ 0 h 120"/>
                  <a:gd name="T14" fmla="*/ 0 60000 65536"/>
                  <a:gd name="T15" fmla="*/ 0 60000 65536"/>
                  <a:gd name="T16" fmla="*/ 0 60000 65536"/>
                  <a:gd name="T17" fmla="*/ 0 60000 65536"/>
                  <a:gd name="T18" fmla="*/ 0 60000 65536"/>
                  <a:gd name="T19" fmla="*/ 0 60000 65536"/>
                  <a:gd name="T20" fmla="*/ 0 60000 65536"/>
                  <a:gd name="T21" fmla="*/ 0 w 168"/>
                  <a:gd name="T22" fmla="*/ 0 h 120"/>
                  <a:gd name="T23" fmla="*/ 168 w 168"/>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120">
                    <a:moveTo>
                      <a:pt x="0" y="120"/>
                    </a:moveTo>
                    <a:cubicBezTo>
                      <a:pt x="12" y="104"/>
                      <a:pt x="24" y="89"/>
                      <a:pt x="36" y="80"/>
                    </a:cubicBezTo>
                    <a:cubicBezTo>
                      <a:pt x="48" y="71"/>
                      <a:pt x="63" y="72"/>
                      <a:pt x="72" y="65"/>
                    </a:cubicBezTo>
                    <a:cubicBezTo>
                      <a:pt x="81" y="58"/>
                      <a:pt x="84" y="43"/>
                      <a:pt x="93" y="38"/>
                    </a:cubicBezTo>
                    <a:cubicBezTo>
                      <a:pt x="102" y="33"/>
                      <a:pt x="118" y="35"/>
                      <a:pt x="128" y="32"/>
                    </a:cubicBezTo>
                    <a:cubicBezTo>
                      <a:pt x="138" y="29"/>
                      <a:pt x="146" y="22"/>
                      <a:pt x="153" y="17"/>
                    </a:cubicBezTo>
                    <a:cubicBezTo>
                      <a:pt x="160" y="12"/>
                      <a:pt x="164" y="6"/>
                      <a:pt x="168"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42" name="Freeform 170"/>
              <p:cNvSpPr>
                <a:spLocks/>
              </p:cNvSpPr>
              <p:nvPr/>
            </p:nvSpPr>
            <p:spPr bwMode="auto">
              <a:xfrm>
                <a:off x="4416" y="1658"/>
                <a:ext cx="23" cy="39"/>
              </a:xfrm>
              <a:custGeom>
                <a:avLst/>
                <a:gdLst>
                  <a:gd name="T0" fmla="*/ 0 w 23"/>
                  <a:gd name="T1" fmla="*/ 39 h 39"/>
                  <a:gd name="T2" fmla="*/ 14 w 23"/>
                  <a:gd name="T3" fmla="*/ 19 h 39"/>
                  <a:gd name="T4" fmla="*/ 23 w 23"/>
                  <a:gd name="T5" fmla="*/ 0 h 39"/>
                  <a:gd name="T6" fmla="*/ 0 60000 65536"/>
                  <a:gd name="T7" fmla="*/ 0 60000 65536"/>
                  <a:gd name="T8" fmla="*/ 0 60000 65536"/>
                  <a:gd name="T9" fmla="*/ 0 w 23"/>
                  <a:gd name="T10" fmla="*/ 0 h 39"/>
                  <a:gd name="T11" fmla="*/ 23 w 23"/>
                  <a:gd name="T12" fmla="*/ 39 h 39"/>
                </a:gdLst>
                <a:ahLst/>
                <a:cxnLst>
                  <a:cxn ang="T6">
                    <a:pos x="T0" y="T1"/>
                  </a:cxn>
                  <a:cxn ang="T7">
                    <a:pos x="T2" y="T3"/>
                  </a:cxn>
                  <a:cxn ang="T8">
                    <a:pos x="T4" y="T5"/>
                  </a:cxn>
                </a:cxnLst>
                <a:rect l="T9" t="T10" r="T11" b="T12"/>
                <a:pathLst>
                  <a:path w="23" h="39">
                    <a:moveTo>
                      <a:pt x="0" y="39"/>
                    </a:moveTo>
                    <a:cubicBezTo>
                      <a:pt x="5" y="32"/>
                      <a:pt x="10" y="26"/>
                      <a:pt x="14" y="19"/>
                    </a:cubicBezTo>
                    <a:cubicBezTo>
                      <a:pt x="18" y="12"/>
                      <a:pt x="20" y="6"/>
                      <a:pt x="2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43" name="Freeform 171"/>
              <p:cNvSpPr>
                <a:spLocks/>
              </p:cNvSpPr>
              <p:nvPr/>
            </p:nvSpPr>
            <p:spPr bwMode="auto">
              <a:xfrm>
                <a:off x="4531" y="1580"/>
                <a:ext cx="14" cy="187"/>
              </a:xfrm>
              <a:custGeom>
                <a:avLst/>
                <a:gdLst>
                  <a:gd name="T0" fmla="*/ 10 w 14"/>
                  <a:gd name="T1" fmla="*/ 0 h 187"/>
                  <a:gd name="T2" fmla="*/ 8 w 14"/>
                  <a:gd name="T3" fmla="*/ 18 h 187"/>
                  <a:gd name="T4" fmla="*/ 8 w 14"/>
                  <a:gd name="T5" fmla="*/ 39 h 187"/>
                  <a:gd name="T6" fmla="*/ 5 w 14"/>
                  <a:gd name="T7" fmla="*/ 55 h 187"/>
                  <a:gd name="T8" fmla="*/ 4 w 14"/>
                  <a:gd name="T9" fmla="*/ 72 h 187"/>
                  <a:gd name="T10" fmla="*/ 1 w 14"/>
                  <a:gd name="T11" fmla="*/ 100 h 187"/>
                  <a:gd name="T12" fmla="*/ 10 w 14"/>
                  <a:gd name="T13" fmla="*/ 130 h 187"/>
                  <a:gd name="T14" fmla="*/ 14 w 14"/>
                  <a:gd name="T15" fmla="*/ 150 h 187"/>
                  <a:gd name="T16" fmla="*/ 13 w 14"/>
                  <a:gd name="T17" fmla="*/ 171 h 187"/>
                  <a:gd name="T18" fmla="*/ 5 w 14"/>
                  <a:gd name="T19" fmla="*/ 187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87"/>
                  <a:gd name="T32" fmla="*/ 14 w 14"/>
                  <a:gd name="T33" fmla="*/ 187 h 1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87">
                    <a:moveTo>
                      <a:pt x="10" y="0"/>
                    </a:moveTo>
                    <a:cubicBezTo>
                      <a:pt x="9" y="6"/>
                      <a:pt x="8" y="12"/>
                      <a:pt x="8" y="18"/>
                    </a:cubicBezTo>
                    <a:cubicBezTo>
                      <a:pt x="8" y="24"/>
                      <a:pt x="8" y="33"/>
                      <a:pt x="8" y="39"/>
                    </a:cubicBezTo>
                    <a:cubicBezTo>
                      <a:pt x="8" y="45"/>
                      <a:pt x="6" y="50"/>
                      <a:pt x="5" y="55"/>
                    </a:cubicBezTo>
                    <a:cubicBezTo>
                      <a:pt x="4" y="60"/>
                      <a:pt x="5" y="65"/>
                      <a:pt x="4" y="72"/>
                    </a:cubicBezTo>
                    <a:cubicBezTo>
                      <a:pt x="3" y="79"/>
                      <a:pt x="0" y="90"/>
                      <a:pt x="1" y="100"/>
                    </a:cubicBezTo>
                    <a:cubicBezTo>
                      <a:pt x="2" y="110"/>
                      <a:pt x="8" y="122"/>
                      <a:pt x="10" y="130"/>
                    </a:cubicBezTo>
                    <a:cubicBezTo>
                      <a:pt x="12" y="138"/>
                      <a:pt x="14" y="143"/>
                      <a:pt x="14" y="150"/>
                    </a:cubicBezTo>
                    <a:cubicBezTo>
                      <a:pt x="14" y="157"/>
                      <a:pt x="14" y="165"/>
                      <a:pt x="13" y="171"/>
                    </a:cubicBezTo>
                    <a:cubicBezTo>
                      <a:pt x="12" y="177"/>
                      <a:pt x="8" y="182"/>
                      <a:pt x="5" y="18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44" name="Freeform 172"/>
              <p:cNvSpPr>
                <a:spLocks/>
              </p:cNvSpPr>
              <p:nvPr/>
            </p:nvSpPr>
            <p:spPr bwMode="auto">
              <a:xfrm>
                <a:off x="3827" y="1566"/>
                <a:ext cx="211" cy="92"/>
              </a:xfrm>
              <a:custGeom>
                <a:avLst/>
                <a:gdLst>
                  <a:gd name="T0" fmla="*/ 211 w 211"/>
                  <a:gd name="T1" fmla="*/ 92 h 92"/>
                  <a:gd name="T2" fmla="*/ 172 w 211"/>
                  <a:gd name="T3" fmla="*/ 69 h 92"/>
                  <a:gd name="T4" fmla="*/ 145 w 211"/>
                  <a:gd name="T5" fmla="*/ 59 h 92"/>
                  <a:gd name="T6" fmla="*/ 126 w 211"/>
                  <a:gd name="T7" fmla="*/ 45 h 92"/>
                  <a:gd name="T8" fmla="*/ 90 w 211"/>
                  <a:gd name="T9" fmla="*/ 41 h 92"/>
                  <a:gd name="T10" fmla="*/ 61 w 211"/>
                  <a:gd name="T11" fmla="*/ 33 h 92"/>
                  <a:gd name="T12" fmla="*/ 33 w 211"/>
                  <a:gd name="T13" fmla="*/ 15 h 92"/>
                  <a:gd name="T14" fmla="*/ 0 w 211"/>
                  <a:gd name="T15" fmla="*/ 0 h 92"/>
                  <a:gd name="T16" fmla="*/ 0 60000 65536"/>
                  <a:gd name="T17" fmla="*/ 0 60000 65536"/>
                  <a:gd name="T18" fmla="*/ 0 60000 65536"/>
                  <a:gd name="T19" fmla="*/ 0 60000 65536"/>
                  <a:gd name="T20" fmla="*/ 0 60000 65536"/>
                  <a:gd name="T21" fmla="*/ 0 60000 65536"/>
                  <a:gd name="T22" fmla="*/ 0 60000 65536"/>
                  <a:gd name="T23" fmla="*/ 0 60000 65536"/>
                  <a:gd name="T24" fmla="*/ 0 w 211"/>
                  <a:gd name="T25" fmla="*/ 0 h 92"/>
                  <a:gd name="T26" fmla="*/ 211 w 21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1" h="92">
                    <a:moveTo>
                      <a:pt x="211" y="92"/>
                    </a:moveTo>
                    <a:cubicBezTo>
                      <a:pt x="197" y="83"/>
                      <a:pt x="183" y="74"/>
                      <a:pt x="172" y="69"/>
                    </a:cubicBezTo>
                    <a:cubicBezTo>
                      <a:pt x="161" y="64"/>
                      <a:pt x="153" y="63"/>
                      <a:pt x="145" y="59"/>
                    </a:cubicBezTo>
                    <a:cubicBezTo>
                      <a:pt x="137" y="55"/>
                      <a:pt x="135" y="48"/>
                      <a:pt x="126" y="45"/>
                    </a:cubicBezTo>
                    <a:cubicBezTo>
                      <a:pt x="117" y="42"/>
                      <a:pt x="101" y="43"/>
                      <a:pt x="90" y="41"/>
                    </a:cubicBezTo>
                    <a:cubicBezTo>
                      <a:pt x="79" y="39"/>
                      <a:pt x="71" y="37"/>
                      <a:pt x="61" y="33"/>
                    </a:cubicBezTo>
                    <a:cubicBezTo>
                      <a:pt x="51" y="29"/>
                      <a:pt x="43" y="20"/>
                      <a:pt x="33" y="15"/>
                    </a:cubicBezTo>
                    <a:cubicBezTo>
                      <a:pt x="23" y="10"/>
                      <a:pt x="11" y="5"/>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45" name="Freeform 173"/>
              <p:cNvSpPr>
                <a:spLocks/>
              </p:cNvSpPr>
              <p:nvPr/>
            </p:nvSpPr>
            <p:spPr bwMode="auto">
              <a:xfrm>
                <a:off x="3414" y="1644"/>
                <a:ext cx="201" cy="141"/>
              </a:xfrm>
              <a:custGeom>
                <a:avLst/>
                <a:gdLst>
                  <a:gd name="T0" fmla="*/ 201 w 201"/>
                  <a:gd name="T1" fmla="*/ 141 h 141"/>
                  <a:gd name="T2" fmla="*/ 170 w 201"/>
                  <a:gd name="T3" fmla="*/ 120 h 141"/>
                  <a:gd name="T4" fmla="*/ 158 w 201"/>
                  <a:gd name="T5" fmla="*/ 90 h 141"/>
                  <a:gd name="T6" fmla="*/ 132 w 201"/>
                  <a:gd name="T7" fmla="*/ 66 h 141"/>
                  <a:gd name="T8" fmla="*/ 99 w 201"/>
                  <a:gd name="T9" fmla="*/ 57 h 141"/>
                  <a:gd name="T10" fmla="*/ 78 w 201"/>
                  <a:gd name="T11" fmla="*/ 45 h 141"/>
                  <a:gd name="T12" fmla="*/ 57 w 201"/>
                  <a:gd name="T13" fmla="*/ 24 h 141"/>
                  <a:gd name="T14" fmla="*/ 36 w 201"/>
                  <a:gd name="T15" fmla="*/ 14 h 141"/>
                  <a:gd name="T16" fmla="*/ 0 w 201"/>
                  <a:gd name="T17" fmla="*/ 0 h 1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1"/>
                  <a:gd name="T28" fmla="*/ 0 h 141"/>
                  <a:gd name="T29" fmla="*/ 201 w 201"/>
                  <a:gd name="T30" fmla="*/ 141 h 1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1" h="141">
                    <a:moveTo>
                      <a:pt x="201" y="141"/>
                    </a:moveTo>
                    <a:cubicBezTo>
                      <a:pt x="189" y="134"/>
                      <a:pt x="177" y="128"/>
                      <a:pt x="170" y="120"/>
                    </a:cubicBezTo>
                    <a:cubicBezTo>
                      <a:pt x="163" y="112"/>
                      <a:pt x="164" y="99"/>
                      <a:pt x="158" y="90"/>
                    </a:cubicBezTo>
                    <a:cubicBezTo>
                      <a:pt x="152" y="81"/>
                      <a:pt x="142" y="71"/>
                      <a:pt x="132" y="66"/>
                    </a:cubicBezTo>
                    <a:cubicBezTo>
                      <a:pt x="122" y="61"/>
                      <a:pt x="108" y="61"/>
                      <a:pt x="99" y="57"/>
                    </a:cubicBezTo>
                    <a:cubicBezTo>
                      <a:pt x="90" y="53"/>
                      <a:pt x="85" y="50"/>
                      <a:pt x="78" y="45"/>
                    </a:cubicBezTo>
                    <a:cubicBezTo>
                      <a:pt x="71" y="40"/>
                      <a:pt x="64" y="29"/>
                      <a:pt x="57" y="24"/>
                    </a:cubicBezTo>
                    <a:cubicBezTo>
                      <a:pt x="50" y="19"/>
                      <a:pt x="45" y="18"/>
                      <a:pt x="36" y="14"/>
                    </a:cubicBezTo>
                    <a:cubicBezTo>
                      <a:pt x="27" y="10"/>
                      <a:pt x="13" y="5"/>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46" name="Freeform 174"/>
              <p:cNvSpPr>
                <a:spLocks/>
              </p:cNvSpPr>
              <p:nvPr/>
            </p:nvSpPr>
            <p:spPr bwMode="auto">
              <a:xfrm>
                <a:off x="4551" y="987"/>
                <a:ext cx="153" cy="81"/>
              </a:xfrm>
              <a:custGeom>
                <a:avLst/>
                <a:gdLst>
                  <a:gd name="T0" fmla="*/ 0 w 153"/>
                  <a:gd name="T1" fmla="*/ 0 h 81"/>
                  <a:gd name="T2" fmla="*/ 5 w 153"/>
                  <a:gd name="T3" fmla="*/ 24 h 81"/>
                  <a:gd name="T4" fmla="*/ 14 w 153"/>
                  <a:gd name="T5" fmla="*/ 39 h 81"/>
                  <a:gd name="T6" fmla="*/ 26 w 153"/>
                  <a:gd name="T7" fmla="*/ 45 h 81"/>
                  <a:gd name="T8" fmla="*/ 44 w 153"/>
                  <a:gd name="T9" fmla="*/ 48 h 81"/>
                  <a:gd name="T10" fmla="*/ 60 w 153"/>
                  <a:gd name="T11" fmla="*/ 56 h 81"/>
                  <a:gd name="T12" fmla="*/ 69 w 153"/>
                  <a:gd name="T13" fmla="*/ 72 h 81"/>
                  <a:gd name="T14" fmla="*/ 93 w 153"/>
                  <a:gd name="T15" fmla="*/ 80 h 81"/>
                  <a:gd name="T16" fmla="*/ 119 w 153"/>
                  <a:gd name="T17" fmla="*/ 81 h 81"/>
                  <a:gd name="T18" fmla="*/ 138 w 153"/>
                  <a:gd name="T19" fmla="*/ 77 h 81"/>
                  <a:gd name="T20" fmla="*/ 153 w 153"/>
                  <a:gd name="T21" fmla="*/ 68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81"/>
                  <a:gd name="T35" fmla="*/ 153 w 153"/>
                  <a:gd name="T36" fmla="*/ 81 h 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81">
                    <a:moveTo>
                      <a:pt x="0" y="0"/>
                    </a:moveTo>
                    <a:cubicBezTo>
                      <a:pt x="1" y="9"/>
                      <a:pt x="3" y="18"/>
                      <a:pt x="5" y="24"/>
                    </a:cubicBezTo>
                    <a:cubicBezTo>
                      <a:pt x="7" y="30"/>
                      <a:pt x="11" y="36"/>
                      <a:pt x="14" y="39"/>
                    </a:cubicBezTo>
                    <a:cubicBezTo>
                      <a:pt x="17" y="42"/>
                      <a:pt x="21" y="44"/>
                      <a:pt x="26" y="45"/>
                    </a:cubicBezTo>
                    <a:cubicBezTo>
                      <a:pt x="31" y="46"/>
                      <a:pt x="38" y="46"/>
                      <a:pt x="44" y="48"/>
                    </a:cubicBezTo>
                    <a:cubicBezTo>
                      <a:pt x="50" y="50"/>
                      <a:pt x="56" y="52"/>
                      <a:pt x="60" y="56"/>
                    </a:cubicBezTo>
                    <a:cubicBezTo>
                      <a:pt x="64" y="60"/>
                      <a:pt x="64" y="68"/>
                      <a:pt x="69" y="72"/>
                    </a:cubicBezTo>
                    <a:cubicBezTo>
                      <a:pt x="74" y="76"/>
                      <a:pt x="85" y="79"/>
                      <a:pt x="93" y="80"/>
                    </a:cubicBezTo>
                    <a:cubicBezTo>
                      <a:pt x="101" y="81"/>
                      <a:pt x="112" y="81"/>
                      <a:pt x="119" y="81"/>
                    </a:cubicBezTo>
                    <a:cubicBezTo>
                      <a:pt x="126" y="81"/>
                      <a:pt x="132" y="79"/>
                      <a:pt x="138" y="77"/>
                    </a:cubicBezTo>
                    <a:cubicBezTo>
                      <a:pt x="144" y="75"/>
                      <a:pt x="150" y="70"/>
                      <a:pt x="153" y="6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47" name="Freeform 175"/>
              <p:cNvSpPr>
                <a:spLocks/>
              </p:cNvSpPr>
              <p:nvPr/>
            </p:nvSpPr>
            <p:spPr bwMode="auto">
              <a:xfrm>
                <a:off x="4061" y="1083"/>
                <a:ext cx="297" cy="152"/>
              </a:xfrm>
              <a:custGeom>
                <a:avLst/>
                <a:gdLst>
                  <a:gd name="T0" fmla="*/ 0 w 297"/>
                  <a:gd name="T1" fmla="*/ 0 h 152"/>
                  <a:gd name="T2" fmla="*/ 24 w 297"/>
                  <a:gd name="T3" fmla="*/ 8 h 152"/>
                  <a:gd name="T4" fmla="*/ 54 w 297"/>
                  <a:gd name="T5" fmla="*/ 15 h 152"/>
                  <a:gd name="T6" fmla="*/ 63 w 297"/>
                  <a:gd name="T7" fmla="*/ 32 h 152"/>
                  <a:gd name="T8" fmla="*/ 75 w 297"/>
                  <a:gd name="T9" fmla="*/ 48 h 152"/>
                  <a:gd name="T10" fmla="*/ 111 w 297"/>
                  <a:gd name="T11" fmla="*/ 62 h 152"/>
                  <a:gd name="T12" fmla="*/ 144 w 297"/>
                  <a:gd name="T13" fmla="*/ 68 h 152"/>
                  <a:gd name="T14" fmla="*/ 166 w 297"/>
                  <a:gd name="T15" fmla="*/ 74 h 152"/>
                  <a:gd name="T16" fmla="*/ 181 w 297"/>
                  <a:gd name="T17" fmla="*/ 80 h 152"/>
                  <a:gd name="T18" fmla="*/ 199 w 297"/>
                  <a:gd name="T19" fmla="*/ 87 h 152"/>
                  <a:gd name="T20" fmla="*/ 207 w 297"/>
                  <a:gd name="T21" fmla="*/ 96 h 152"/>
                  <a:gd name="T22" fmla="*/ 220 w 297"/>
                  <a:gd name="T23" fmla="*/ 113 h 152"/>
                  <a:gd name="T24" fmla="*/ 244 w 297"/>
                  <a:gd name="T25" fmla="*/ 134 h 152"/>
                  <a:gd name="T26" fmla="*/ 267 w 297"/>
                  <a:gd name="T27" fmla="*/ 141 h 152"/>
                  <a:gd name="T28" fmla="*/ 297 w 297"/>
                  <a:gd name="T29" fmla="*/ 152 h 1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7"/>
                  <a:gd name="T46" fmla="*/ 0 h 152"/>
                  <a:gd name="T47" fmla="*/ 297 w 297"/>
                  <a:gd name="T48" fmla="*/ 152 h 15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7" h="152">
                    <a:moveTo>
                      <a:pt x="0" y="0"/>
                    </a:moveTo>
                    <a:cubicBezTo>
                      <a:pt x="7" y="2"/>
                      <a:pt x="15" y="5"/>
                      <a:pt x="24" y="8"/>
                    </a:cubicBezTo>
                    <a:cubicBezTo>
                      <a:pt x="33" y="11"/>
                      <a:pt x="47" y="11"/>
                      <a:pt x="54" y="15"/>
                    </a:cubicBezTo>
                    <a:cubicBezTo>
                      <a:pt x="61" y="19"/>
                      <a:pt x="60" y="27"/>
                      <a:pt x="63" y="32"/>
                    </a:cubicBezTo>
                    <a:cubicBezTo>
                      <a:pt x="66" y="37"/>
                      <a:pt x="67" y="43"/>
                      <a:pt x="75" y="48"/>
                    </a:cubicBezTo>
                    <a:cubicBezTo>
                      <a:pt x="83" y="53"/>
                      <a:pt x="100" y="59"/>
                      <a:pt x="111" y="62"/>
                    </a:cubicBezTo>
                    <a:cubicBezTo>
                      <a:pt x="122" y="65"/>
                      <a:pt x="135" y="66"/>
                      <a:pt x="144" y="68"/>
                    </a:cubicBezTo>
                    <a:cubicBezTo>
                      <a:pt x="153" y="70"/>
                      <a:pt x="160" y="72"/>
                      <a:pt x="166" y="74"/>
                    </a:cubicBezTo>
                    <a:cubicBezTo>
                      <a:pt x="172" y="76"/>
                      <a:pt x="176" y="78"/>
                      <a:pt x="181" y="80"/>
                    </a:cubicBezTo>
                    <a:cubicBezTo>
                      <a:pt x="186" y="82"/>
                      <a:pt x="195" y="84"/>
                      <a:pt x="199" y="87"/>
                    </a:cubicBezTo>
                    <a:cubicBezTo>
                      <a:pt x="203" y="90"/>
                      <a:pt x="203" y="92"/>
                      <a:pt x="207" y="96"/>
                    </a:cubicBezTo>
                    <a:cubicBezTo>
                      <a:pt x="211" y="100"/>
                      <a:pt x="214" y="107"/>
                      <a:pt x="220" y="113"/>
                    </a:cubicBezTo>
                    <a:cubicBezTo>
                      <a:pt x="226" y="119"/>
                      <a:pt x="236" y="129"/>
                      <a:pt x="244" y="134"/>
                    </a:cubicBezTo>
                    <a:cubicBezTo>
                      <a:pt x="252" y="139"/>
                      <a:pt x="258" y="138"/>
                      <a:pt x="267" y="141"/>
                    </a:cubicBezTo>
                    <a:cubicBezTo>
                      <a:pt x="276" y="144"/>
                      <a:pt x="286" y="148"/>
                      <a:pt x="297" y="15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48" name="Freeform 176"/>
              <p:cNvSpPr>
                <a:spLocks/>
              </p:cNvSpPr>
              <p:nvPr/>
            </p:nvSpPr>
            <p:spPr bwMode="auto">
              <a:xfrm>
                <a:off x="4005" y="1221"/>
                <a:ext cx="83" cy="134"/>
              </a:xfrm>
              <a:custGeom>
                <a:avLst/>
                <a:gdLst>
                  <a:gd name="T0" fmla="*/ 0 w 83"/>
                  <a:gd name="T1" fmla="*/ 0 h 134"/>
                  <a:gd name="T2" fmla="*/ 15 w 83"/>
                  <a:gd name="T3" fmla="*/ 24 h 134"/>
                  <a:gd name="T4" fmla="*/ 15 w 83"/>
                  <a:gd name="T5" fmla="*/ 44 h 134"/>
                  <a:gd name="T6" fmla="*/ 21 w 83"/>
                  <a:gd name="T7" fmla="*/ 60 h 134"/>
                  <a:gd name="T8" fmla="*/ 41 w 83"/>
                  <a:gd name="T9" fmla="*/ 75 h 134"/>
                  <a:gd name="T10" fmla="*/ 57 w 83"/>
                  <a:gd name="T11" fmla="*/ 93 h 134"/>
                  <a:gd name="T12" fmla="*/ 71 w 83"/>
                  <a:gd name="T13" fmla="*/ 111 h 134"/>
                  <a:gd name="T14" fmla="*/ 83 w 83"/>
                  <a:gd name="T15" fmla="*/ 134 h 134"/>
                  <a:gd name="T16" fmla="*/ 0 60000 65536"/>
                  <a:gd name="T17" fmla="*/ 0 60000 65536"/>
                  <a:gd name="T18" fmla="*/ 0 60000 65536"/>
                  <a:gd name="T19" fmla="*/ 0 60000 65536"/>
                  <a:gd name="T20" fmla="*/ 0 60000 65536"/>
                  <a:gd name="T21" fmla="*/ 0 60000 65536"/>
                  <a:gd name="T22" fmla="*/ 0 60000 65536"/>
                  <a:gd name="T23" fmla="*/ 0 60000 65536"/>
                  <a:gd name="T24" fmla="*/ 0 w 83"/>
                  <a:gd name="T25" fmla="*/ 0 h 134"/>
                  <a:gd name="T26" fmla="*/ 83 w 83"/>
                  <a:gd name="T27" fmla="*/ 134 h 1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 h="134">
                    <a:moveTo>
                      <a:pt x="0" y="0"/>
                    </a:moveTo>
                    <a:cubicBezTo>
                      <a:pt x="6" y="8"/>
                      <a:pt x="13" y="17"/>
                      <a:pt x="15" y="24"/>
                    </a:cubicBezTo>
                    <a:cubicBezTo>
                      <a:pt x="17" y="31"/>
                      <a:pt x="14" y="38"/>
                      <a:pt x="15" y="44"/>
                    </a:cubicBezTo>
                    <a:cubicBezTo>
                      <a:pt x="16" y="50"/>
                      <a:pt x="17" y="55"/>
                      <a:pt x="21" y="60"/>
                    </a:cubicBezTo>
                    <a:cubicBezTo>
                      <a:pt x="25" y="65"/>
                      <a:pt x="35" y="70"/>
                      <a:pt x="41" y="75"/>
                    </a:cubicBezTo>
                    <a:cubicBezTo>
                      <a:pt x="47" y="80"/>
                      <a:pt x="52" y="87"/>
                      <a:pt x="57" y="93"/>
                    </a:cubicBezTo>
                    <a:cubicBezTo>
                      <a:pt x="62" y="99"/>
                      <a:pt x="67" y="104"/>
                      <a:pt x="71" y="111"/>
                    </a:cubicBezTo>
                    <a:cubicBezTo>
                      <a:pt x="75" y="118"/>
                      <a:pt x="79" y="126"/>
                      <a:pt x="83" y="13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49" name="Freeform 177"/>
              <p:cNvSpPr>
                <a:spLocks/>
              </p:cNvSpPr>
              <p:nvPr/>
            </p:nvSpPr>
            <p:spPr bwMode="auto">
              <a:xfrm>
                <a:off x="3941" y="1005"/>
                <a:ext cx="25" cy="132"/>
              </a:xfrm>
              <a:custGeom>
                <a:avLst/>
                <a:gdLst>
                  <a:gd name="T0" fmla="*/ 25 w 25"/>
                  <a:gd name="T1" fmla="*/ 132 h 132"/>
                  <a:gd name="T2" fmla="*/ 12 w 25"/>
                  <a:gd name="T3" fmla="*/ 122 h 132"/>
                  <a:gd name="T4" fmla="*/ 4 w 25"/>
                  <a:gd name="T5" fmla="*/ 105 h 132"/>
                  <a:gd name="T6" fmla="*/ 1 w 25"/>
                  <a:gd name="T7" fmla="*/ 74 h 132"/>
                  <a:gd name="T8" fmla="*/ 10 w 25"/>
                  <a:gd name="T9" fmla="*/ 47 h 132"/>
                  <a:gd name="T10" fmla="*/ 13 w 25"/>
                  <a:gd name="T11" fmla="*/ 17 h 132"/>
                  <a:gd name="T12" fmla="*/ 13 w 25"/>
                  <a:gd name="T13" fmla="*/ 0 h 132"/>
                  <a:gd name="T14" fmla="*/ 0 60000 65536"/>
                  <a:gd name="T15" fmla="*/ 0 60000 65536"/>
                  <a:gd name="T16" fmla="*/ 0 60000 65536"/>
                  <a:gd name="T17" fmla="*/ 0 60000 65536"/>
                  <a:gd name="T18" fmla="*/ 0 60000 65536"/>
                  <a:gd name="T19" fmla="*/ 0 60000 65536"/>
                  <a:gd name="T20" fmla="*/ 0 60000 65536"/>
                  <a:gd name="T21" fmla="*/ 0 w 25"/>
                  <a:gd name="T22" fmla="*/ 0 h 132"/>
                  <a:gd name="T23" fmla="*/ 25 w 25"/>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32">
                    <a:moveTo>
                      <a:pt x="25" y="132"/>
                    </a:moveTo>
                    <a:cubicBezTo>
                      <a:pt x="20" y="129"/>
                      <a:pt x="15" y="126"/>
                      <a:pt x="12" y="122"/>
                    </a:cubicBezTo>
                    <a:cubicBezTo>
                      <a:pt x="9" y="118"/>
                      <a:pt x="6" y="113"/>
                      <a:pt x="4" y="105"/>
                    </a:cubicBezTo>
                    <a:cubicBezTo>
                      <a:pt x="2" y="97"/>
                      <a:pt x="0" y="84"/>
                      <a:pt x="1" y="74"/>
                    </a:cubicBezTo>
                    <a:cubicBezTo>
                      <a:pt x="2" y="64"/>
                      <a:pt x="8" y="56"/>
                      <a:pt x="10" y="47"/>
                    </a:cubicBezTo>
                    <a:cubicBezTo>
                      <a:pt x="12" y="38"/>
                      <a:pt x="13" y="25"/>
                      <a:pt x="13" y="17"/>
                    </a:cubicBezTo>
                    <a:cubicBezTo>
                      <a:pt x="13" y="9"/>
                      <a:pt x="13" y="4"/>
                      <a:pt x="1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50" name="Freeform 178"/>
              <p:cNvSpPr>
                <a:spLocks/>
              </p:cNvSpPr>
              <p:nvPr/>
            </p:nvSpPr>
            <p:spPr bwMode="auto">
              <a:xfrm>
                <a:off x="4086" y="1353"/>
                <a:ext cx="89" cy="117"/>
              </a:xfrm>
              <a:custGeom>
                <a:avLst/>
                <a:gdLst>
                  <a:gd name="T0" fmla="*/ 0 w 89"/>
                  <a:gd name="T1" fmla="*/ 0 h 117"/>
                  <a:gd name="T2" fmla="*/ 24 w 89"/>
                  <a:gd name="T3" fmla="*/ 20 h 117"/>
                  <a:gd name="T4" fmla="*/ 51 w 89"/>
                  <a:gd name="T5" fmla="*/ 29 h 117"/>
                  <a:gd name="T6" fmla="*/ 75 w 89"/>
                  <a:gd name="T7" fmla="*/ 44 h 117"/>
                  <a:gd name="T8" fmla="*/ 83 w 89"/>
                  <a:gd name="T9" fmla="*/ 54 h 117"/>
                  <a:gd name="T10" fmla="*/ 89 w 89"/>
                  <a:gd name="T11" fmla="*/ 75 h 117"/>
                  <a:gd name="T12" fmla="*/ 83 w 89"/>
                  <a:gd name="T13" fmla="*/ 99 h 117"/>
                  <a:gd name="T14" fmla="*/ 86 w 89"/>
                  <a:gd name="T15" fmla="*/ 117 h 117"/>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117"/>
                  <a:gd name="T26" fmla="*/ 89 w 89"/>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117">
                    <a:moveTo>
                      <a:pt x="0" y="0"/>
                    </a:moveTo>
                    <a:cubicBezTo>
                      <a:pt x="8" y="7"/>
                      <a:pt x="16" y="15"/>
                      <a:pt x="24" y="20"/>
                    </a:cubicBezTo>
                    <a:cubicBezTo>
                      <a:pt x="32" y="25"/>
                      <a:pt x="43" y="25"/>
                      <a:pt x="51" y="29"/>
                    </a:cubicBezTo>
                    <a:cubicBezTo>
                      <a:pt x="59" y="33"/>
                      <a:pt x="70" y="40"/>
                      <a:pt x="75" y="44"/>
                    </a:cubicBezTo>
                    <a:cubicBezTo>
                      <a:pt x="80" y="48"/>
                      <a:pt x="81" y="49"/>
                      <a:pt x="83" y="54"/>
                    </a:cubicBezTo>
                    <a:cubicBezTo>
                      <a:pt x="85" y="59"/>
                      <a:pt x="89" y="68"/>
                      <a:pt x="89" y="75"/>
                    </a:cubicBezTo>
                    <a:cubicBezTo>
                      <a:pt x="89" y="82"/>
                      <a:pt x="84" y="92"/>
                      <a:pt x="83" y="99"/>
                    </a:cubicBezTo>
                    <a:cubicBezTo>
                      <a:pt x="82" y="106"/>
                      <a:pt x="84" y="111"/>
                      <a:pt x="86" y="11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51" name="Freeform 179"/>
              <p:cNvSpPr>
                <a:spLocks/>
              </p:cNvSpPr>
              <p:nvPr/>
            </p:nvSpPr>
            <p:spPr bwMode="auto">
              <a:xfrm>
                <a:off x="4740" y="1461"/>
                <a:ext cx="68" cy="218"/>
              </a:xfrm>
              <a:custGeom>
                <a:avLst/>
                <a:gdLst>
                  <a:gd name="T0" fmla="*/ 42 w 68"/>
                  <a:gd name="T1" fmla="*/ 218 h 218"/>
                  <a:gd name="T2" fmla="*/ 36 w 68"/>
                  <a:gd name="T3" fmla="*/ 195 h 218"/>
                  <a:gd name="T4" fmla="*/ 41 w 68"/>
                  <a:gd name="T5" fmla="*/ 168 h 218"/>
                  <a:gd name="T6" fmla="*/ 53 w 68"/>
                  <a:gd name="T7" fmla="*/ 153 h 218"/>
                  <a:gd name="T8" fmla="*/ 66 w 68"/>
                  <a:gd name="T9" fmla="*/ 137 h 218"/>
                  <a:gd name="T10" fmla="*/ 65 w 68"/>
                  <a:gd name="T11" fmla="*/ 111 h 218"/>
                  <a:gd name="T12" fmla="*/ 53 w 68"/>
                  <a:gd name="T13" fmla="*/ 84 h 218"/>
                  <a:gd name="T14" fmla="*/ 21 w 68"/>
                  <a:gd name="T15" fmla="*/ 62 h 218"/>
                  <a:gd name="T16" fmla="*/ 3 w 68"/>
                  <a:gd name="T17" fmla="*/ 44 h 218"/>
                  <a:gd name="T18" fmla="*/ 3 w 68"/>
                  <a:gd name="T19" fmla="*/ 20 h 218"/>
                  <a:gd name="T20" fmla="*/ 20 w 68"/>
                  <a:gd name="T21" fmla="*/ 9 h 218"/>
                  <a:gd name="T22" fmla="*/ 35 w 68"/>
                  <a:gd name="T23" fmla="*/ 0 h 2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218"/>
                  <a:gd name="T38" fmla="*/ 68 w 68"/>
                  <a:gd name="T39" fmla="*/ 218 h 2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218">
                    <a:moveTo>
                      <a:pt x="42" y="218"/>
                    </a:moveTo>
                    <a:cubicBezTo>
                      <a:pt x="39" y="210"/>
                      <a:pt x="36" y="203"/>
                      <a:pt x="36" y="195"/>
                    </a:cubicBezTo>
                    <a:cubicBezTo>
                      <a:pt x="36" y="187"/>
                      <a:pt x="38" y="175"/>
                      <a:pt x="41" y="168"/>
                    </a:cubicBezTo>
                    <a:cubicBezTo>
                      <a:pt x="44" y="161"/>
                      <a:pt x="49" y="158"/>
                      <a:pt x="53" y="153"/>
                    </a:cubicBezTo>
                    <a:cubicBezTo>
                      <a:pt x="57" y="148"/>
                      <a:pt x="64" y="144"/>
                      <a:pt x="66" y="137"/>
                    </a:cubicBezTo>
                    <a:cubicBezTo>
                      <a:pt x="68" y="130"/>
                      <a:pt x="67" y="120"/>
                      <a:pt x="65" y="111"/>
                    </a:cubicBezTo>
                    <a:cubicBezTo>
                      <a:pt x="63" y="102"/>
                      <a:pt x="60" y="92"/>
                      <a:pt x="53" y="84"/>
                    </a:cubicBezTo>
                    <a:cubicBezTo>
                      <a:pt x="46" y="76"/>
                      <a:pt x="29" y="69"/>
                      <a:pt x="21" y="62"/>
                    </a:cubicBezTo>
                    <a:cubicBezTo>
                      <a:pt x="13" y="55"/>
                      <a:pt x="6" y="51"/>
                      <a:pt x="3" y="44"/>
                    </a:cubicBezTo>
                    <a:cubicBezTo>
                      <a:pt x="0" y="37"/>
                      <a:pt x="0" y="26"/>
                      <a:pt x="3" y="20"/>
                    </a:cubicBezTo>
                    <a:cubicBezTo>
                      <a:pt x="6" y="14"/>
                      <a:pt x="15" y="12"/>
                      <a:pt x="20" y="9"/>
                    </a:cubicBezTo>
                    <a:cubicBezTo>
                      <a:pt x="25" y="6"/>
                      <a:pt x="30" y="3"/>
                      <a:pt x="3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52" name="Freeform 180"/>
              <p:cNvSpPr>
                <a:spLocks/>
              </p:cNvSpPr>
              <p:nvPr/>
            </p:nvSpPr>
            <p:spPr bwMode="auto">
              <a:xfrm>
                <a:off x="4457" y="1383"/>
                <a:ext cx="87" cy="198"/>
              </a:xfrm>
              <a:custGeom>
                <a:avLst/>
                <a:gdLst>
                  <a:gd name="T0" fmla="*/ 85 w 87"/>
                  <a:gd name="T1" fmla="*/ 198 h 198"/>
                  <a:gd name="T2" fmla="*/ 75 w 87"/>
                  <a:gd name="T3" fmla="*/ 167 h 198"/>
                  <a:gd name="T4" fmla="*/ 84 w 87"/>
                  <a:gd name="T5" fmla="*/ 123 h 198"/>
                  <a:gd name="T6" fmla="*/ 58 w 87"/>
                  <a:gd name="T7" fmla="*/ 86 h 198"/>
                  <a:gd name="T8" fmla="*/ 31 w 87"/>
                  <a:gd name="T9" fmla="*/ 59 h 198"/>
                  <a:gd name="T10" fmla="*/ 15 w 87"/>
                  <a:gd name="T11" fmla="*/ 26 h 198"/>
                  <a:gd name="T12" fmla="*/ 0 w 87"/>
                  <a:gd name="T13" fmla="*/ 0 h 198"/>
                  <a:gd name="T14" fmla="*/ 0 60000 65536"/>
                  <a:gd name="T15" fmla="*/ 0 60000 65536"/>
                  <a:gd name="T16" fmla="*/ 0 60000 65536"/>
                  <a:gd name="T17" fmla="*/ 0 60000 65536"/>
                  <a:gd name="T18" fmla="*/ 0 60000 65536"/>
                  <a:gd name="T19" fmla="*/ 0 60000 65536"/>
                  <a:gd name="T20" fmla="*/ 0 60000 65536"/>
                  <a:gd name="T21" fmla="*/ 0 w 87"/>
                  <a:gd name="T22" fmla="*/ 0 h 198"/>
                  <a:gd name="T23" fmla="*/ 87 w 87"/>
                  <a:gd name="T24" fmla="*/ 198 h 1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198">
                    <a:moveTo>
                      <a:pt x="85" y="198"/>
                    </a:moveTo>
                    <a:cubicBezTo>
                      <a:pt x="80" y="188"/>
                      <a:pt x="75" y="179"/>
                      <a:pt x="75" y="167"/>
                    </a:cubicBezTo>
                    <a:cubicBezTo>
                      <a:pt x="75" y="155"/>
                      <a:pt x="87" y="136"/>
                      <a:pt x="84" y="123"/>
                    </a:cubicBezTo>
                    <a:cubicBezTo>
                      <a:pt x="81" y="110"/>
                      <a:pt x="67" y="97"/>
                      <a:pt x="58" y="86"/>
                    </a:cubicBezTo>
                    <a:cubicBezTo>
                      <a:pt x="49" y="75"/>
                      <a:pt x="38" y="69"/>
                      <a:pt x="31" y="59"/>
                    </a:cubicBezTo>
                    <a:cubicBezTo>
                      <a:pt x="24" y="49"/>
                      <a:pt x="20" y="36"/>
                      <a:pt x="15" y="26"/>
                    </a:cubicBezTo>
                    <a:cubicBezTo>
                      <a:pt x="10" y="16"/>
                      <a:pt x="5" y="8"/>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53" name="Freeform 181"/>
              <p:cNvSpPr>
                <a:spLocks/>
              </p:cNvSpPr>
              <p:nvPr/>
            </p:nvSpPr>
            <p:spPr bwMode="auto">
              <a:xfrm>
                <a:off x="4176" y="1487"/>
                <a:ext cx="24" cy="33"/>
              </a:xfrm>
              <a:custGeom>
                <a:avLst/>
                <a:gdLst>
                  <a:gd name="T0" fmla="*/ 24 w 24"/>
                  <a:gd name="T1" fmla="*/ 33 h 33"/>
                  <a:gd name="T2" fmla="*/ 15 w 24"/>
                  <a:gd name="T3" fmla="*/ 21 h 33"/>
                  <a:gd name="T4" fmla="*/ 5 w 24"/>
                  <a:gd name="T5" fmla="*/ 10 h 33"/>
                  <a:gd name="T6" fmla="*/ 0 w 24"/>
                  <a:gd name="T7" fmla="*/ 0 h 33"/>
                  <a:gd name="T8" fmla="*/ 0 60000 65536"/>
                  <a:gd name="T9" fmla="*/ 0 60000 65536"/>
                  <a:gd name="T10" fmla="*/ 0 60000 65536"/>
                  <a:gd name="T11" fmla="*/ 0 60000 65536"/>
                  <a:gd name="T12" fmla="*/ 0 w 24"/>
                  <a:gd name="T13" fmla="*/ 0 h 33"/>
                  <a:gd name="T14" fmla="*/ 24 w 24"/>
                  <a:gd name="T15" fmla="*/ 33 h 33"/>
                </a:gdLst>
                <a:ahLst/>
                <a:cxnLst>
                  <a:cxn ang="T8">
                    <a:pos x="T0" y="T1"/>
                  </a:cxn>
                  <a:cxn ang="T9">
                    <a:pos x="T2" y="T3"/>
                  </a:cxn>
                  <a:cxn ang="T10">
                    <a:pos x="T4" y="T5"/>
                  </a:cxn>
                  <a:cxn ang="T11">
                    <a:pos x="T6" y="T7"/>
                  </a:cxn>
                </a:cxnLst>
                <a:rect l="T12" t="T13" r="T14" b="T15"/>
                <a:pathLst>
                  <a:path w="24" h="33">
                    <a:moveTo>
                      <a:pt x="24" y="33"/>
                    </a:moveTo>
                    <a:cubicBezTo>
                      <a:pt x="21" y="29"/>
                      <a:pt x="18" y="25"/>
                      <a:pt x="15" y="21"/>
                    </a:cubicBezTo>
                    <a:cubicBezTo>
                      <a:pt x="12" y="17"/>
                      <a:pt x="7" y="13"/>
                      <a:pt x="5" y="10"/>
                    </a:cubicBezTo>
                    <a:cubicBezTo>
                      <a:pt x="3" y="7"/>
                      <a:pt x="1" y="3"/>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54" name="Freeform 182"/>
              <p:cNvSpPr>
                <a:spLocks/>
              </p:cNvSpPr>
              <p:nvPr/>
            </p:nvSpPr>
            <p:spPr bwMode="auto">
              <a:xfrm>
                <a:off x="4772" y="1677"/>
                <a:ext cx="79" cy="203"/>
              </a:xfrm>
              <a:custGeom>
                <a:avLst/>
                <a:gdLst>
                  <a:gd name="T0" fmla="*/ 10 w 79"/>
                  <a:gd name="T1" fmla="*/ 0 h 203"/>
                  <a:gd name="T2" fmla="*/ 6 w 79"/>
                  <a:gd name="T3" fmla="*/ 23 h 203"/>
                  <a:gd name="T4" fmla="*/ 0 w 79"/>
                  <a:gd name="T5" fmla="*/ 41 h 203"/>
                  <a:gd name="T6" fmla="*/ 4 w 79"/>
                  <a:gd name="T7" fmla="*/ 65 h 203"/>
                  <a:gd name="T8" fmla="*/ 12 w 79"/>
                  <a:gd name="T9" fmla="*/ 90 h 203"/>
                  <a:gd name="T10" fmla="*/ 9 w 79"/>
                  <a:gd name="T11" fmla="*/ 110 h 203"/>
                  <a:gd name="T12" fmla="*/ 12 w 79"/>
                  <a:gd name="T13" fmla="*/ 128 h 203"/>
                  <a:gd name="T14" fmla="*/ 25 w 79"/>
                  <a:gd name="T15" fmla="*/ 137 h 203"/>
                  <a:gd name="T16" fmla="*/ 45 w 79"/>
                  <a:gd name="T17" fmla="*/ 155 h 203"/>
                  <a:gd name="T18" fmla="*/ 63 w 79"/>
                  <a:gd name="T19" fmla="*/ 180 h 203"/>
                  <a:gd name="T20" fmla="*/ 72 w 79"/>
                  <a:gd name="T21" fmla="*/ 192 h 203"/>
                  <a:gd name="T22" fmla="*/ 79 w 79"/>
                  <a:gd name="T23" fmla="*/ 203 h 2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
                  <a:gd name="T37" fmla="*/ 0 h 203"/>
                  <a:gd name="T38" fmla="*/ 79 w 79"/>
                  <a:gd name="T39" fmla="*/ 203 h 2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 h="203">
                    <a:moveTo>
                      <a:pt x="10" y="0"/>
                    </a:moveTo>
                    <a:cubicBezTo>
                      <a:pt x="9" y="8"/>
                      <a:pt x="8" y="16"/>
                      <a:pt x="6" y="23"/>
                    </a:cubicBezTo>
                    <a:cubicBezTo>
                      <a:pt x="4" y="30"/>
                      <a:pt x="0" y="34"/>
                      <a:pt x="0" y="41"/>
                    </a:cubicBezTo>
                    <a:cubicBezTo>
                      <a:pt x="0" y="48"/>
                      <a:pt x="2" y="57"/>
                      <a:pt x="4" y="65"/>
                    </a:cubicBezTo>
                    <a:cubicBezTo>
                      <a:pt x="6" y="73"/>
                      <a:pt x="11" y="83"/>
                      <a:pt x="12" y="90"/>
                    </a:cubicBezTo>
                    <a:cubicBezTo>
                      <a:pt x="13" y="97"/>
                      <a:pt x="9" y="104"/>
                      <a:pt x="9" y="110"/>
                    </a:cubicBezTo>
                    <a:cubicBezTo>
                      <a:pt x="9" y="116"/>
                      <a:pt x="9" y="123"/>
                      <a:pt x="12" y="128"/>
                    </a:cubicBezTo>
                    <a:cubicBezTo>
                      <a:pt x="15" y="133"/>
                      <a:pt x="20" y="133"/>
                      <a:pt x="25" y="137"/>
                    </a:cubicBezTo>
                    <a:cubicBezTo>
                      <a:pt x="30" y="141"/>
                      <a:pt x="39" y="148"/>
                      <a:pt x="45" y="155"/>
                    </a:cubicBezTo>
                    <a:cubicBezTo>
                      <a:pt x="51" y="162"/>
                      <a:pt x="58" y="174"/>
                      <a:pt x="63" y="180"/>
                    </a:cubicBezTo>
                    <a:cubicBezTo>
                      <a:pt x="68" y="186"/>
                      <a:pt x="69" y="188"/>
                      <a:pt x="72" y="192"/>
                    </a:cubicBezTo>
                    <a:cubicBezTo>
                      <a:pt x="75" y="196"/>
                      <a:pt x="77" y="199"/>
                      <a:pt x="79" y="20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55" name="Freeform 183"/>
              <p:cNvSpPr>
                <a:spLocks/>
              </p:cNvSpPr>
              <p:nvPr/>
            </p:nvSpPr>
            <p:spPr bwMode="auto">
              <a:xfrm>
                <a:off x="4467" y="1769"/>
                <a:ext cx="66" cy="37"/>
              </a:xfrm>
              <a:custGeom>
                <a:avLst/>
                <a:gdLst>
                  <a:gd name="T0" fmla="*/ 66 w 66"/>
                  <a:gd name="T1" fmla="*/ 0 h 37"/>
                  <a:gd name="T2" fmla="*/ 45 w 66"/>
                  <a:gd name="T3" fmla="*/ 7 h 37"/>
                  <a:gd name="T4" fmla="*/ 24 w 66"/>
                  <a:gd name="T5" fmla="*/ 21 h 37"/>
                  <a:gd name="T6" fmla="*/ 11 w 66"/>
                  <a:gd name="T7" fmla="*/ 28 h 37"/>
                  <a:gd name="T8" fmla="*/ 0 w 66"/>
                  <a:gd name="T9" fmla="*/ 37 h 37"/>
                  <a:gd name="T10" fmla="*/ 0 60000 65536"/>
                  <a:gd name="T11" fmla="*/ 0 60000 65536"/>
                  <a:gd name="T12" fmla="*/ 0 60000 65536"/>
                  <a:gd name="T13" fmla="*/ 0 60000 65536"/>
                  <a:gd name="T14" fmla="*/ 0 60000 65536"/>
                  <a:gd name="T15" fmla="*/ 0 w 66"/>
                  <a:gd name="T16" fmla="*/ 0 h 37"/>
                  <a:gd name="T17" fmla="*/ 66 w 66"/>
                  <a:gd name="T18" fmla="*/ 37 h 37"/>
                </a:gdLst>
                <a:ahLst/>
                <a:cxnLst>
                  <a:cxn ang="T10">
                    <a:pos x="T0" y="T1"/>
                  </a:cxn>
                  <a:cxn ang="T11">
                    <a:pos x="T2" y="T3"/>
                  </a:cxn>
                  <a:cxn ang="T12">
                    <a:pos x="T4" y="T5"/>
                  </a:cxn>
                  <a:cxn ang="T13">
                    <a:pos x="T6" y="T7"/>
                  </a:cxn>
                  <a:cxn ang="T14">
                    <a:pos x="T8" y="T9"/>
                  </a:cxn>
                </a:cxnLst>
                <a:rect l="T15" t="T16" r="T17" b="T18"/>
                <a:pathLst>
                  <a:path w="66" h="37">
                    <a:moveTo>
                      <a:pt x="66" y="0"/>
                    </a:moveTo>
                    <a:cubicBezTo>
                      <a:pt x="59" y="2"/>
                      <a:pt x="52" y="4"/>
                      <a:pt x="45" y="7"/>
                    </a:cubicBezTo>
                    <a:cubicBezTo>
                      <a:pt x="38" y="10"/>
                      <a:pt x="30" y="18"/>
                      <a:pt x="24" y="21"/>
                    </a:cubicBezTo>
                    <a:cubicBezTo>
                      <a:pt x="18" y="24"/>
                      <a:pt x="15" y="25"/>
                      <a:pt x="11" y="28"/>
                    </a:cubicBezTo>
                    <a:cubicBezTo>
                      <a:pt x="7" y="31"/>
                      <a:pt x="3" y="35"/>
                      <a:pt x="0" y="3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56" name="Freeform 184"/>
              <p:cNvSpPr>
                <a:spLocks/>
              </p:cNvSpPr>
              <p:nvPr/>
            </p:nvSpPr>
            <p:spPr bwMode="auto">
              <a:xfrm>
                <a:off x="4532" y="2604"/>
                <a:ext cx="204" cy="158"/>
              </a:xfrm>
              <a:custGeom>
                <a:avLst/>
                <a:gdLst>
                  <a:gd name="T0" fmla="*/ 0 w 204"/>
                  <a:gd name="T1" fmla="*/ 158 h 158"/>
                  <a:gd name="T2" fmla="*/ 40 w 204"/>
                  <a:gd name="T3" fmla="*/ 131 h 158"/>
                  <a:gd name="T4" fmla="*/ 82 w 204"/>
                  <a:gd name="T5" fmla="*/ 108 h 158"/>
                  <a:gd name="T6" fmla="*/ 136 w 204"/>
                  <a:gd name="T7" fmla="*/ 74 h 158"/>
                  <a:gd name="T8" fmla="*/ 172 w 204"/>
                  <a:gd name="T9" fmla="*/ 45 h 158"/>
                  <a:gd name="T10" fmla="*/ 204 w 204"/>
                  <a:gd name="T11" fmla="*/ 0 h 158"/>
                  <a:gd name="T12" fmla="*/ 0 60000 65536"/>
                  <a:gd name="T13" fmla="*/ 0 60000 65536"/>
                  <a:gd name="T14" fmla="*/ 0 60000 65536"/>
                  <a:gd name="T15" fmla="*/ 0 60000 65536"/>
                  <a:gd name="T16" fmla="*/ 0 60000 65536"/>
                  <a:gd name="T17" fmla="*/ 0 60000 65536"/>
                  <a:gd name="T18" fmla="*/ 0 w 204"/>
                  <a:gd name="T19" fmla="*/ 0 h 158"/>
                  <a:gd name="T20" fmla="*/ 204 w 204"/>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204" h="158">
                    <a:moveTo>
                      <a:pt x="0" y="158"/>
                    </a:moveTo>
                    <a:cubicBezTo>
                      <a:pt x="13" y="148"/>
                      <a:pt x="26" y="139"/>
                      <a:pt x="40" y="131"/>
                    </a:cubicBezTo>
                    <a:cubicBezTo>
                      <a:pt x="54" y="123"/>
                      <a:pt x="66" y="117"/>
                      <a:pt x="82" y="108"/>
                    </a:cubicBezTo>
                    <a:cubicBezTo>
                      <a:pt x="98" y="99"/>
                      <a:pt x="121" y="84"/>
                      <a:pt x="136" y="74"/>
                    </a:cubicBezTo>
                    <a:cubicBezTo>
                      <a:pt x="151" y="64"/>
                      <a:pt x="161" y="57"/>
                      <a:pt x="172" y="45"/>
                    </a:cubicBezTo>
                    <a:cubicBezTo>
                      <a:pt x="183" y="33"/>
                      <a:pt x="193" y="16"/>
                      <a:pt x="204"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57" name="Freeform 185"/>
              <p:cNvSpPr>
                <a:spLocks/>
              </p:cNvSpPr>
              <p:nvPr/>
            </p:nvSpPr>
            <p:spPr bwMode="auto">
              <a:xfrm>
                <a:off x="4787" y="2282"/>
                <a:ext cx="76" cy="72"/>
              </a:xfrm>
              <a:custGeom>
                <a:avLst/>
                <a:gdLst>
                  <a:gd name="T0" fmla="*/ 76 w 76"/>
                  <a:gd name="T1" fmla="*/ 72 h 72"/>
                  <a:gd name="T2" fmla="*/ 52 w 76"/>
                  <a:gd name="T3" fmla="*/ 40 h 72"/>
                  <a:gd name="T4" fmla="*/ 24 w 76"/>
                  <a:gd name="T5" fmla="*/ 28 h 72"/>
                  <a:gd name="T6" fmla="*/ 7 w 76"/>
                  <a:gd name="T7" fmla="*/ 13 h 72"/>
                  <a:gd name="T8" fmla="*/ 0 w 76"/>
                  <a:gd name="T9" fmla="*/ 0 h 72"/>
                  <a:gd name="T10" fmla="*/ 0 60000 65536"/>
                  <a:gd name="T11" fmla="*/ 0 60000 65536"/>
                  <a:gd name="T12" fmla="*/ 0 60000 65536"/>
                  <a:gd name="T13" fmla="*/ 0 60000 65536"/>
                  <a:gd name="T14" fmla="*/ 0 60000 65536"/>
                  <a:gd name="T15" fmla="*/ 0 w 76"/>
                  <a:gd name="T16" fmla="*/ 0 h 72"/>
                  <a:gd name="T17" fmla="*/ 76 w 76"/>
                  <a:gd name="T18" fmla="*/ 72 h 72"/>
                </a:gdLst>
                <a:ahLst/>
                <a:cxnLst>
                  <a:cxn ang="T10">
                    <a:pos x="T0" y="T1"/>
                  </a:cxn>
                  <a:cxn ang="T11">
                    <a:pos x="T2" y="T3"/>
                  </a:cxn>
                  <a:cxn ang="T12">
                    <a:pos x="T4" y="T5"/>
                  </a:cxn>
                  <a:cxn ang="T13">
                    <a:pos x="T6" y="T7"/>
                  </a:cxn>
                  <a:cxn ang="T14">
                    <a:pos x="T8" y="T9"/>
                  </a:cxn>
                </a:cxnLst>
                <a:rect l="T15" t="T16" r="T17" b="T18"/>
                <a:pathLst>
                  <a:path w="76" h="72">
                    <a:moveTo>
                      <a:pt x="76" y="72"/>
                    </a:moveTo>
                    <a:cubicBezTo>
                      <a:pt x="68" y="59"/>
                      <a:pt x="61" y="47"/>
                      <a:pt x="52" y="40"/>
                    </a:cubicBezTo>
                    <a:cubicBezTo>
                      <a:pt x="43" y="33"/>
                      <a:pt x="31" y="32"/>
                      <a:pt x="24" y="28"/>
                    </a:cubicBezTo>
                    <a:cubicBezTo>
                      <a:pt x="17" y="24"/>
                      <a:pt x="11" y="18"/>
                      <a:pt x="7" y="13"/>
                    </a:cubicBezTo>
                    <a:cubicBezTo>
                      <a:pt x="3" y="8"/>
                      <a:pt x="1" y="4"/>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58" name="Freeform 186"/>
              <p:cNvSpPr>
                <a:spLocks/>
              </p:cNvSpPr>
              <p:nvPr/>
            </p:nvSpPr>
            <p:spPr bwMode="auto">
              <a:xfrm>
                <a:off x="4787" y="2228"/>
                <a:ext cx="33" cy="55"/>
              </a:xfrm>
              <a:custGeom>
                <a:avLst/>
                <a:gdLst>
                  <a:gd name="T0" fmla="*/ 0 w 33"/>
                  <a:gd name="T1" fmla="*/ 55 h 55"/>
                  <a:gd name="T2" fmla="*/ 15 w 33"/>
                  <a:gd name="T3" fmla="*/ 34 h 55"/>
                  <a:gd name="T4" fmla="*/ 27 w 33"/>
                  <a:gd name="T5" fmla="*/ 16 h 55"/>
                  <a:gd name="T6" fmla="*/ 33 w 33"/>
                  <a:gd name="T7" fmla="*/ 0 h 55"/>
                  <a:gd name="T8" fmla="*/ 0 60000 65536"/>
                  <a:gd name="T9" fmla="*/ 0 60000 65536"/>
                  <a:gd name="T10" fmla="*/ 0 60000 65536"/>
                  <a:gd name="T11" fmla="*/ 0 60000 65536"/>
                  <a:gd name="T12" fmla="*/ 0 w 33"/>
                  <a:gd name="T13" fmla="*/ 0 h 55"/>
                  <a:gd name="T14" fmla="*/ 33 w 33"/>
                  <a:gd name="T15" fmla="*/ 55 h 55"/>
                </a:gdLst>
                <a:ahLst/>
                <a:cxnLst>
                  <a:cxn ang="T8">
                    <a:pos x="T0" y="T1"/>
                  </a:cxn>
                  <a:cxn ang="T9">
                    <a:pos x="T2" y="T3"/>
                  </a:cxn>
                  <a:cxn ang="T10">
                    <a:pos x="T4" y="T5"/>
                  </a:cxn>
                  <a:cxn ang="T11">
                    <a:pos x="T6" y="T7"/>
                  </a:cxn>
                </a:cxnLst>
                <a:rect l="T12" t="T13" r="T14" b="T15"/>
                <a:pathLst>
                  <a:path w="33" h="55">
                    <a:moveTo>
                      <a:pt x="0" y="55"/>
                    </a:moveTo>
                    <a:cubicBezTo>
                      <a:pt x="5" y="47"/>
                      <a:pt x="11" y="40"/>
                      <a:pt x="15" y="34"/>
                    </a:cubicBezTo>
                    <a:cubicBezTo>
                      <a:pt x="19" y="28"/>
                      <a:pt x="24" y="22"/>
                      <a:pt x="27" y="16"/>
                    </a:cubicBezTo>
                    <a:cubicBezTo>
                      <a:pt x="30" y="10"/>
                      <a:pt x="31" y="5"/>
                      <a:pt x="3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59" name="Freeform 187"/>
              <p:cNvSpPr>
                <a:spLocks/>
              </p:cNvSpPr>
              <p:nvPr/>
            </p:nvSpPr>
            <p:spPr bwMode="auto">
              <a:xfrm>
                <a:off x="4866" y="2096"/>
                <a:ext cx="36" cy="51"/>
              </a:xfrm>
              <a:custGeom>
                <a:avLst/>
                <a:gdLst>
                  <a:gd name="T0" fmla="*/ 33 w 36"/>
                  <a:gd name="T1" fmla="*/ 51 h 51"/>
                  <a:gd name="T2" fmla="*/ 35 w 36"/>
                  <a:gd name="T3" fmla="*/ 27 h 51"/>
                  <a:gd name="T4" fmla="*/ 30 w 36"/>
                  <a:gd name="T5" fmla="*/ 9 h 51"/>
                  <a:gd name="T6" fmla="*/ 20 w 36"/>
                  <a:gd name="T7" fmla="*/ 3 h 51"/>
                  <a:gd name="T8" fmla="*/ 0 w 36"/>
                  <a:gd name="T9" fmla="*/ 0 h 51"/>
                  <a:gd name="T10" fmla="*/ 0 60000 65536"/>
                  <a:gd name="T11" fmla="*/ 0 60000 65536"/>
                  <a:gd name="T12" fmla="*/ 0 60000 65536"/>
                  <a:gd name="T13" fmla="*/ 0 60000 65536"/>
                  <a:gd name="T14" fmla="*/ 0 60000 65536"/>
                  <a:gd name="T15" fmla="*/ 0 w 36"/>
                  <a:gd name="T16" fmla="*/ 0 h 51"/>
                  <a:gd name="T17" fmla="*/ 36 w 36"/>
                  <a:gd name="T18" fmla="*/ 51 h 51"/>
                </a:gdLst>
                <a:ahLst/>
                <a:cxnLst>
                  <a:cxn ang="T10">
                    <a:pos x="T0" y="T1"/>
                  </a:cxn>
                  <a:cxn ang="T11">
                    <a:pos x="T2" y="T3"/>
                  </a:cxn>
                  <a:cxn ang="T12">
                    <a:pos x="T4" y="T5"/>
                  </a:cxn>
                  <a:cxn ang="T13">
                    <a:pos x="T6" y="T7"/>
                  </a:cxn>
                  <a:cxn ang="T14">
                    <a:pos x="T8" y="T9"/>
                  </a:cxn>
                </a:cxnLst>
                <a:rect l="T15" t="T16" r="T17" b="T18"/>
                <a:pathLst>
                  <a:path w="36" h="51">
                    <a:moveTo>
                      <a:pt x="33" y="51"/>
                    </a:moveTo>
                    <a:cubicBezTo>
                      <a:pt x="34" y="42"/>
                      <a:pt x="36" y="34"/>
                      <a:pt x="35" y="27"/>
                    </a:cubicBezTo>
                    <a:cubicBezTo>
                      <a:pt x="34" y="20"/>
                      <a:pt x="32" y="13"/>
                      <a:pt x="30" y="9"/>
                    </a:cubicBezTo>
                    <a:cubicBezTo>
                      <a:pt x="28" y="5"/>
                      <a:pt x="25" y="4"/>
                      <a:pt x="20" y="3"/>
                    </a:cubicBezTo>
                    <a:cubicBezTo>
                      <a:pt x="15" y="2"/>
                      <a:pt x="7" y="1"/>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60" name="Freeform 188"/>
              <p:cNvSpPr>
                <a:spLocks/>
              </p:cNvSpPr>
              <p:nvPr/>
            </p:nvSpPr>
            <p:spPr bwMode="auto">
              <a:xfrm>
                <a:off x="4566" y="1388"/>
                <a:ext cx="220" cy="73"/>
              </a:xfrm>
              <a:custGeom>
                <a:avLst/>
                <a:gdLst>
                  <a:gd name="T0" fmla="*/ 210 w 220"/>
                  <a:gd name="T1" fmla="*/ 73 h 73"/>
                  <a:gd name="T2" fmla="*/ 218 w 220"/>
                  <a:gd name="T3" fmla="*/ 48 h 73"/>
                  <a:gd name="T4" fmla="*/ 198 w 220"/>
                  <a:gd name="T5" fmla="*/ 30 h 73"/>
                  <a:gd name="T6" fmla="*/ 156 w 220"/>
                  <a:gd name="T7" fmla="*/ 28 h 73"/>
                  <a:gd name="T8" fmla="*/ 128 w 220"/>
                  <a:gd name="T9" fmla="*/ 30 h 73"/>
                  <a:gd name="T10" fmla="*/ 95 w 220"/>
                  <a:gd name="T11" fmla="*/ 30 h 73"/>
                  <a:gd name="T12" fmla="*/ 63 w 220"/>
                  <a:gd name="T13" fmla="*/ 24 h 73"/>
                  <a:gd name="T14" fmla="*/ 50 w 220"/>
                  <a:gd name="T15" fmla="*/ 12 h 73"/>
                  <a:gd name="T16" fmla="*/ 30 w 220"/>
                  <a:gd name="T17" fmla="*/ 4 h 73"/>
                  <a:gd name="T18" fmla="*/ 0 w 220"/>
                  <a:gd name="T19" fmla="*/ 0 h 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0"/>
                  <a:gd name="T31" fmla="*/ 0 h 73"/>
                  <a:gd name="T32" fmla="*/ 220 w 220"/>
                  <a:gd name="T33" fmla="*/ 73 h 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0" h="73">
                    <a:moveTo>
                      <a:pt x="210" y="73"/>
                    </a:moveTo>
                    <a:cubicBezTo>
                      <a:pt x="215" y="64"/>
                      <a:pt x="220" y="55"/>
                      <a:pt x="218" y="48"/>
                    </a:cubicBezTo>
                    <a:cubicBezTo>
                      <a:pt x="216" y="41"/>
                      <a:pt x="208" y="33"/>
                      <a:pt x="198" y="30"/>
                    </a:cubicBezTo>
                    <a:cubicBezTo>
                      <a:pt x="188" y="27"/>
                      <a:pt x="168" y="28"/>
                      <a:pt x="156" y="28"/>
                    </a:cubicBezTo>
                    <a:cubicBezTo>
                      <a:pt x="144" y="28"/>
                      <a:pt x="138" y="30"/>
                      <a:pt x="128" y="30"/>
                    </a:cubicBezTo>
                    <a:cubicBezTo>
                      <a:pt x="118" y="30"/>
                      <a:pt x="106" y="31"/>
                      <a:pt x="95" y="30"/>
                    </a:cubicBezTo>
                    <a:cubicBezTo>
                      <a:pt x="84" y="29"/>
                      <a:pt x="70" y="27"/>
                      <a:pt x="63" y="24"/>
                    </a:cubicBezTo>
                    <a:cubicBezTo>
                      <a:pt x="56" y="21"/>
                      <a:pt x="55" y="15"/>
                      <a:pt x="50" y="12"/>
                    </a:cubicBezTo>
                    <a:cubicBezTo>
                      <a:pt x="45" y="9"/>
                      <a:pt x="38" y="6"/>
                      <a:pt x="30" y="4"/>
                    </a:cubicBezTo>
                    <a:cubicBezTo>
                      <a:pt x="22" y="2"/>
                      <a:pt x="5" y="1"/>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61" name="Freeform 189"/>
              <p:cNvSpPr>
                <a:spLocks/>
              </p:cNvSpPr>
              <p:nvPr/>
            </p:nvSpPr>
            <p:spPr bwMode="auto">
              <a:xfrm>
                <a:off x="4534" y="1056"/>
                <a:ext cx="172" cy="106"/>
              </a:xfrm>
              <a:custGeom>
                <a:avLst/>
                <a:gdLst>
                  <a:gd name="T0" fmla="*/ 172 w 172"/>
                  <a:gd name="T1" fmla="*/ 0 h 106"/>
                  <a:gd name="T2" fmla="*/ 156 w 172"/>
                  <a:gd name="T3" fmla="*/ 14 h 106"/>
                  <a:gd name="T4" fmla="*/ 144 w 172"/>
                  <a:gd name="T5" fmla="*/ 30 h 106"/>
                  <a:gd name="T6" fmla="*/ 124 w 172"/>
                  <a:gd name="T7" fmla="*/ 48 h 106"/>
                  <a:gd name="T8" fmla="*/ 86 w 172"/>
                  <a:gd name="T9" fmla="*/ 60 h 106"/>
                  <a:gd name="T10" fmla="*/ 68 w 172"/>
                  <a:gd name="T11" fmla="*/ 64 h 106"/>
                  <a:gd name="T12" fmla="*/ 44 w 172"/>
                  <a:gd name="T13" fmla="*/ 78 h 106"/>
                  <a:gd name="T14" fmla="*/ 26 w 172"/>
                  <a:gd name="T15" fmla="*/ 98 h 106"/>
                  <a:gd name="T16" fmla="*/ 0 w 172"/>
                  <a:gd name="T17" fmla="*/ 106 h 1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2"/>
                  <a:gd name="T28" fmla="*/ 0 h 106"/>
                  <a:gd name="T29" fmla="*/ 172 w 172"/>
                  <a:gd name="T30" fmla="*/ 106 h 1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2" h="106">
                    <a:moveTo>
                      <a:pt x="172" y="0"/>
                    </a:moveTo>
                    <a:cubicBezTo>
                      <a:pt x="166" y="4"/>
                      <a:pt x="161" y="9"/>
                      <a:pt x="156" y="14"/>
                    </a:cubicBezTo>
                    <a:cubicBezTo>
                      <a:pt x="151" y="19"/>
                      <a:pt x="149" y="24"/>
                      <a:pt x="144" y="30"/>
                    </a:cubicBezTo>
                    <a:cubicBezTo>
                      <a:pt x="139" y="36"/>
                      <a:pt x="134" y="43"/>
                      <a:pt x="124" y="48"/>
                    </a:cubicBezTo>
                    <a:cubicBezTo>
                      <a:pt x="114" y="53"/>
                      <a:pt x="95" y="57"/>
                      <a:pt x="86" y="60"/>
                    </a:cubicBezTo>
                    <a:cubicBezTo>
                      <a:pt x="77" y="63"/>
                      <a:pt x="75" y="61"/>
                      <a:pt x="68" y="64"/>
                    </a:cubicBezTo>
                    <a:cubicBezTo>
                      <a:pt x="61" y="67"/>
                      <a:pt x="51" y="72"/>
                      <a:pt x="44" y="78"/>
                    </a:cubicBezTo>
                    <a:cubicBezTo>
                      <a:pt x="37" y="84"/>
                      <a:pt x="33" y="93"/>
                      <a:pt x="26" y="98"/>
                    </a:cubicBezTo>
                    <a:cubicBezTo>
                      <a:pt x="19" y="103"/>
                      <a:pt x="5" y="105"/>
                      <a:pt x="0" y="106"/>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62" name="Freeform 190"/>
              <p:cNvSpPr>
                <a:spLocks/>
              </p:cNvSpPr>
              <p:nvPr/>
            </p:nvSpPr>
            <p:spPr bwMode="auto">
              <a:xfrm>
                <a:off x="4524" y="418"/>
                <a:ext cx="26" cy="86"/>
              </a:xfrm>
              <a:custGeom>
                <a:avLst/>
                <a:gdLst>
                  <a:gd name="T0" fmla="*/ 8 w 26"/>
                  <a:gd name="T1" fmla="*/ 86 h 86"/>
                  <a:gd name="T2" fmla="*/ 0 w 26"/>
                  <a:gd name="T3" fmla="*/ 50 h 86"/>
                  <a:gd name="T4" fmla="*/ 8 w 26"/>
                  <a:gd name="T5" fmla="*/ 28 h 86"/>
                  <a:gd name="T6" fmla="*/ 16 w 26"/>
                  <a:gd name="T7" fmla="*/ 18 h 86"/>
                  <a:gd name="T8" fmla="*/ 26 w 26"/>
                  <a:gd name="T9" fmla="*/ 0 h 86"/>
                  <a:gd name="T10" fmla="*/ 0 60000 65536"/>
                  <a:gd name="T11" fmla="*/ 0 60000 65536"/>
                  <a:gd name="T12" fmla="*/ 0 60000 65536"/>
                  <a:gd name="T13" fmla="*/ 0 60000 65536"/>
                  <a:gd name="T14" fmla="*/ 0 60000 65536"/>
                  <a:gd name="T15" fmla="*/ 0 w 26"/>
                  <a:gd name="T16" fmla="*/ 0 h 86"/>
                  <a:gd name="T17" fmla="*/ 26 w 26"/>
                  <a:gd name="T18" fmla="*/ 86 h 86"/>
                </a:gdLst>
                <a:ahLst/>
                <a:cxnLst>
                  <a:cxn ang="T10">
                    <a:pos x="T0" y="T1"/>
                  </a:cxn>
                  <a:cxn ang="T11">
                    <a:pos x="T2" y="T3"/>
                  </a:cxn>
                  <a:cxn ang="T12">
                    <a:pos x="T4" y="T5"/>
                  </a:cxn>
                  <a:cxn ang="T13">
                    <a:pos x="T6" y="T7"/>
                  </a:cxn>
                  <a:cxn ang="T14">
                    <a:pos x="T8" y="T9"/>
                  </a:cxn>
                </a:cxnLst>
                <a:rect l="T15" t="T16" r="T17" b="T18"/>
                <a:pathLst>
                  <a:path w="26" h="86">
                    <a:moveTo>
                      <a:pt x="8" y="86"/>
                    </a:moveTo>
                    <a:cubicBezTo>
                      <a:pt x="4" y="73"/>
                      <a:pt x="0" y="60"/>
                      <a:pt x="0" y="50"/>
                    </a:cubicBezTo>
                    <a:cubicBezTo>
                      <a:pt x="0" y="40"/>
                      <a:pt x="5" y="33"/>
                      <a:pt x="8" y="28"/>
                    </a:cubicBezTo>
                    <a:cubicBezTo>
                      <a:pt x="11" y="23"/>
                      <a:pt x="13" y="23"/>
                      <a:pt x="16" y="18"/>
                    </a:cubicBezTo>
                    <a:cubicBezTo>
                      <a:pt x="19" y="13"/>
                      <a:pt x="22" y="6"/>
                      <a:pt x="2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63" name="Freeform 191"/>
              <p:cNvSpPr>
                <a:spLocks/>
              </p:cNvSpPr>
              <p:nvPr/>
            </p:nvSpPr>
            <p:spPr bwMode="auto">
              <a:xfrm>
                <a:off x="4088" y="360"/>
                <a:ext cx="256" cy="362"/>
              </a:xfrm>
              <a:custGeom>
                <a:avLst/>
                <a:gdLst>
                  <a:gd name="T0" fmla="*/ 256 w 256"/>
                  <a:gd name="T1" fmla="*/ 362 h 362"/>
                  <a:gd name="T2" fmla="*/ 206 w 256"/>
                  <a:gd name="T3" fmla="*/ 346 h 362"/>
                  <a:gd name="T4" fmla="*/ 198 w 256"/>
                  <a:gd name="T5" fmla="*/ 330 h 362"/>
                  <a:gd name="T6" fmla="*/ 192 w 256"/>
                  <a:gd name="T7" fmla="*/ 304 h 362"/>
                  <a:gd name="T8" fmla="*/ 190 w 256"/>
                  <a:gd name="T9" fmla="*/ 286 h 362"/>
                  <a:gd name="T10" fmla="*/ 176 w 256"/>
                  <a:gd name="T11" fmla="*/ 262 h 362"/>
                  <a:gd name="T12" fmla="*/ 160 w 256"/>
                  <a:gd name="T13" fmla="*/ 248 h 362"/>
                  <a:gd name="T14" fmla="*/ 150 w 256"/>
                  <a:gd name="T15" fmla="*/ 234 h 362"/>
                  <a:gd name="T16" fmla="*/ 150 w 256"/>
                  <a:gd name="T17" fmla="*/ 216 h 362"/>
                  <a:gd name="T18" fmla="*/ 152 w 256"/>
                  <a:gd name="T19" fmla="*/ 198 h 362"/>
                  <a:gd name="T20" fmla="*/ 116 w 256"/>
                  <a:gd name="T21" fmla="*/ 134 h 362"/>
                  <a:gd name="T22" fmla="*/ 78 w 256"/>
                  <a:gd name="T23" fmla="*/ 96 h 362"/>
                  <a:gd name="T24" fmla="*/ 32 w 256"/>
                  <a:gd name="T25" fmla="*/ 52 h 362"/>
                  <a:gd name="T26" fmla="*/ 0 w 256"/>
                  <a:gd name="T27" fmla="*/ 0 h 3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6"/>
                  <a:gd name="T43" fmla="*/ 0 h 362"/>
                  <a:gd name="T44" fmla="*/ 256 w 256"/>
                  <a:gd name="T45" fmla="*/ 362 h 3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6" h="362">
                    <a:moveTo>
                      <a:pt x="256" y="362"/>
                    </a:moveTo>
                    <a:cubicBezTo>
                      <a:pt x="236" y="356"/>
                      <a:pt x="216" y="351"/>
                      <a:pt x="206" y="346"/>
                    </a:cubicBezTo>
                    <a:cubicBezTo>
                      <a:pt x="196" y="341"/>
                      <a:pt x="200" y="337"/>
                      <a:pt x="198" y="330"/>
                    </a:cubicBezTo>
                    <a:cubicBezTo>
                      <a:pt x="196" y="323"/>
                      <a:pt x="193" y="311"/>
                      <a:pt x="192" y="304"/>
                    </a:cubicBezTo>
                    <a:cubicBezTo>
                      <a:pt x="191" y="297"/>
                      <a:pt x="193" y="293"/>
                      <a:pt x="190" y="286"/>
                    </a:cubicBezTo>
                    <a:cubicBezTo>
                      <a:pt x="187" y="279"/>
                      <a:pt x="181" y="268"/>
                      <a:pt x="176" y="262"/>
                    </a:cubicBezTo>
                    <a:cubicBezTo>
                      <a:pt x="171" y="256"/>
                      <a:pt x="164" y="253"/>
                      <a:pt x="160" y="248"/>
                    </a:cubicBezTo>
                    <a:cubicBezTo>
                      <a:pt x="156" y="243"/>
                      <a:pt x="152" y="239"/>
                      <a:pt x="150" y="234"/>
                    </a:cubicBezTo>
                    <a:cubicBezTo>
                      <a:pt x="148" y="229"/>
                      <a:pt x="150" y="222"/>
                      <a:pt x="150" y="216"/>
                    </a:cubicBezTo>
                    <a:cubicBezTo>
                      <a:pt x="150" y="210"/>
                      <a:pt x="158" y="212"/>
                      <a:pt x="152" y="198"/>
                    </a:cubicBezTo>
                    <a:cubicBezTo>
                      <a:pt x="146" y="184"/>
                      <a:pt x="128" y="151"/>
                      <a:pt x="116" y="134"/>
                    </a:cubicBezTo>
                    <a:cubicBezTo>
                      <a:pt x="104" y="117"/>
                      <a:pt x="92" y="110"/>
                      <a:pt x="78" y="96"/>
                    </a:cubicBezTo>
                    <a:cubicBezTo>
                      <a:pt x="64" y="82"/>
                      <a:pt x="45" y="68"/>
                      <a:pt x="32" y="52"/>
                    </a:cubicBezTo>
                    <a:cubicBezTo>
                      <a:pt x="19" y="36"/>
                      <a:pt x="9" y="18"/>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64" name="Freeform 192"/>
              <p:cNvSpPr>
                <a:spLocks/>
              </p:cNvSpPr>
              <p:nvPr/>
            </p:nvSpPr>
            <p:spPr bwMode="auto">
              <a:xfrm>
                <a:off x="4602" y="748"/>
                <a:ext cx="234" cy="86"/>
              </a:xfrm>
              <a:custGeom>
                <a:avLst/>
                <a:gdLst>
                  <a:gd name="T0" fmla="*/ 0 w 234"/>
                  <a:gd name="T1" fmla="*/ 4 h 86"/>
                  <a:gd name="T2" fmla="*/ 22 w 234"/>
                  <a:gd name="T3" fmla="*/ 2 h 86"/>
                  <a:gd name="T4" fmla="*/ 42 w 234"/>
                  <a:gd name="T5" fmla="*/ 16 h 86"/>
                  <a:gd name="T6" fmla="*/ 62 w 234"/>
                  <a:gd name="T7" fmla="*/ 26 h 86"/>
                  <a:gd name="T8" fmla="*/ 74 w 234"/>
                  <a:gd name="T9" fmla="*/ 32 h 86"/>
                  <a:gd name="T10" fmla="*/ 84 w 234"/>
                  <a:gd name="T11" fmla="*/ 44 h 86"/>
                  <a:gd name="T12" fmla="*/ 96 w 234"/>
                  <a:gd name="T13" fmla="*/ 58 h 86"/>
                  <a:gd name="T14" fmla="*/ 104 w 234"/>
                  <a:gd name="T15" fmla="*/ 68 h 86"/>
                  <a:gd name="T16" fmla="*/ 122 w 234"/>
                  <a:gd name="T17" fmla="*/ 76 h 86"/>
                  <a:gd name="T18" fmla="*/ 136 w 234"/>
                  <a:gd name="T19" fmla="*/ 82 h 86"/>
                  <a:gd name="T20" fmla="*/ 148 w 234"/>
                  <a:gd name="T21" fmla="*/ 86 h 86"/>
                  <a:gd name="T22" fmla="*/ 164 w 234"/>
                  <a:gd name="T23" fmla="*/ 82 h 86"/>
                  <a:gd name="T24" fmla="*/ 178 w 234"/>
                  <a:gd name="T25" fmla="*/ 70 h 86"/>
                  <a:gd name="T26" fmla="*/ 190 w 234"/>
                  <a:gd name="T27" fmla="*/ 64 h 86"/>
                  <a:gd name="T28" fmla="*/ 208 w 234"/>
                  <a:gd name="T29" fmla="*/ 60 h 86"/>
                  <a:gd name="T30" fmla="*/ 220 w 234"/>
                  <a:gd name="T31" fmla="*/ 60 h 86"/>
                  <a:gd name="T32" fmla="*/ 234 w 234"/>
                  <a:gd name="T33" fmla="*/ 58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4"/>
                  <a:gd name="T52" fmla="*/ 0 h 86"/>
                  <a:gd name="T53" fmla="*/ 234 w 234"/>
                  <a:gd name="T54" fmla="*/ 86 h 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4" h="86">
                    <a:moveTo>
                      <a:pt x="0" y="4"/>
                    </a:moveTo>
                    <a:cubicBezTo>
                      <a:pt x="7" y="2"/>
                      <a:pt x="15" y="0"/>
                      <a:pt x="22" y="2"/>
                    </a:cubicBezTo>
                    <a:cubicBezTo>
                      <a:pt x="29" y="4"/>
                      <a:pt x="35" y="12"/>
                      <a:pt x="42" y="16"/>
                    </a:cubicBezTo>
                    <a:cubicBezTo>
                      <a:pt x="49" y="20"/>
                      <a:pt x="57" y="23"/>
                      <a:pt x="62" y="26"/>
                    </a:cubicBezTo>
                    <a:cubicBezTo>
                      <a:pt x="67" y="29"/>
                      <a:pt x="70" y="29"/>
                      <a:pt x="74" y="32"/>
                    </a:cubicBezTo>
                    <a:cubicBezTo>
                      <a:pt x="78" y="35"/>
                      <a:pt x="80" y="40"/>
                      <a:pt x="84" y="44"/>
                    </a:cubicBezTo>
                    <a:cubicBezTo>
                      <a:pt x="88" y="48"/>
                      <a:pt x="93" y="54"/>
                      <a:pt x="96" y="58"/>
                    </a:cubicBezTo>
                    <a:cubicBezTo>
                      <a:pt x="99" y="62"/>
                      <a:pt x="100" y="65"/>
                      <a:pt x="104" y="68"/>
                    </a:cubicBezTo>
                    <a:cubicBezTo>
                      <a:pt x="108" y="71"/>
                      <a:pt x="117" y="74"/>
                      <a:pt x="122" y="76"/>
                    </a:cubicBezTo>
                    <a:cubicBezTo>
                      <a:pt x="127" y="78"/>
                      <a:pt x="132" y="80"/>
                      <a:pt x="136" y="82"/>
                    </a:cubicBezTo>
                    <a:cubicBezTo>
                      <a:pt x="140" y="84"/>
                      <a:pt x="143" y="86"/>
                      <a:pt x="148" y="86"/>
                    </a:cubicBezTo>
                    <a:cubicBezTo>
                      <a:pt x="153" y="86"/>
                      <a:pt x="159" y="85"/>
                      <a:pt x="164" y="82"/>
                    </a:cubicBezTo>
                    <a:cubicBezTo>
                      <a:pt x="169" y="79"/>
                      <a:pt x="174" y="73"/>
                      <a:pt x="178" y="70"/>
                    </a:cubicBezTo>
                    <a:cubicBezTo>
                      <a:pt x="182" y="67"/>
                      <a:pt x="185" y="66"/>
                      <a:pt x="190" y="64"/>
                    </a:cubicBezTo>
                    <a:cubicBezTo>
                      <a:pt x="195" y="62"/>
                      <a:pt x="203" y="61"/>
                      <a:pt x="208" y="60"/>
                    </a:cubicBezTo>
                    <a:cubicBezTo>
                      <a:pt x="213" y="59"/>
                      <a:pt x="216" y="60"/>
                      <a:pt x="220" y="60"/>
                    </a:cubicBezTo>
                    <a:cubicBezTo>
                      <a:pt x="224" y="60"/>
                      <a:pt x="229" y="59"/>
                      <a:pt x="234" y="5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65" name="Freeform 193"/>
              <p:cNvSpPr>
                <a:spLocks/>
              </p:cNvSpPr>
              <p:nvPr/>
            </p:nvSpPr>
            <p:spPr bwMode="auto">
              <a:xfrm>
                <a:off x="4295" y="840"/>
                <a:ext cx="253" cy="167"/>
              </a:xfrm>
              <a:custGeom>
                <a:avLst/>
                <a:gdLst>
                  <a:gd name="T0" fmla="*/ 1 w 255"/>
                  <a:gd name="T1" fmla="*/ 0 h 165"/>
                  <a:gd name="T2" fmla="*/ 1 w 255"/>
                  <a:gd name="T3" fmla="*/ 24 h 165"/>
                  <a:gd name="T4" fmla="*/ 7 w 255"/>
                  <a:gd name="T5" fmla="*/ 45 h 165"/>
                  <a:gd name="T6" fmla="*/ 33 w 255"/>
                  <a:gd name="T7" fmla="*/ 57 h 165"/>
                  <a:gd name="T8" fmla="*/ 47 w 255"/>
                  <a:gd name="T9" fmla="*/ 71 h 165"/>
                  <a:gd name="T10" fmla="*/ 55 w 255"/>
                  <a:gd name="T11" fmla="*/ 87 h 165"/>
                  <a:gd name="T12" fmla="*/ 64 w 255"/>
                  <a:gd name="T13" fmla="*/ 107 h 165"/>
                  <a:gd name="T14" fmla="*/ 92 w 255"/>
                  <a:gd name="T15" fmla="*/ 121 h 165"/>
                  <a:gd name="T16" fmla="*/ 128 w 255"/>
                  <a:gd name="T17" fmla="*/ 126 h 165"/>
                  <a:gd name="T18" fmla="*/ 152 w 255"/>
                  <a:gd name="T19" fmla="*/ 138 h 165"/>
                  <a:gd name="T20" fmla="*/ 184 w 255"/>
                  <a:gd name="T21" fmla="*/ 166 h 165"/>
                  <a:gd name="T22" fmla="*/ 221 w 255"/>
                  <a:gd name="T23" fmla="*/ 168 h 165"/>
                  <a:gd name="T24" fmla="*/ 249 w 255"/>
                  <a:gd name="T25" fmla="*/ 152 h 1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5"/>
                  <a:gd name="T40" fmla="*/ 0 h 165"/>
                  <a:gd name="T41" fmla="*/ 255 w 255"/>
                  <a:gd name="T42" fmla="*/ 165 h 1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5" h="165">
                    <a:moveTo>
                      <a:pt x="1" y="0"/>
                    </a:moveTo>
                    <a:cubicBezTo>
                      <a:pt x="0" y="8"/>
                      <a:pt x="0" y="17"/>
                      <a:pt x="1" y="24"/>
                    </a:cubicBezTo>
                    <a:cubicBezTo>
                      <a:pt x="2" y="31"/>
                      <a:pt x="2" y="37"/>
                      <a:pt x="7" y="42"/>
                    </a:cubicBezTo>
                    <a:cubicBezTo>
                      <a:pt x="12" y="47"/>
                      <a:pt x="26" y="50"/>
                      <a:pt x="33" y="54"/>
                    </a:cubicBezTo>
                    <a:cubicBezTo>
                      <a:pt x="40" y="58"/>
                      <a:pt x="43" y="63"/>
                      <a:pt x="47" y="68"/>
                    </a:cubicBezTo>
                    <a:cubicBezTo>
                      <a:pt x="51" y="73"/>
                      <a:pt x="52" y="78"/>
                      <a:pt x="55" y="84"/>
                    </a:cubicBezTo>
                    <a:cubicBezTo>
                      <a:pt x="58" y="90"/>
                      <a:pt x="60" y="98"/>
                      <a:pt x="67" y="104"/>
                    </a:cubicBezTo>
                    <a:cubicBezTo>
                      <a:pt x="74" y="110"/>
                      <a:pt x="84" y="115"/>
                      <a:pt x="95" y="118"/>
                    </a:cubicBezTo>
                    <a:cubicBezTo>
                      <a:pt x="106" y="121"/>
                      <a:pt x="121" y="120"/>
                      <a:pt x="131" y="122"/>
                    </a:cubicBezTo>
                    <a:cubicBezTo>
                      <a:pt x="141" y="124"/>
                      <a:pt x="146" y="126"/>
                      <a:pt x="155" y="132"/>
                    </a:cubicBezTo>
                    <a:cubicBezTo>
                      <a:pt x="164" y="138"/>
                      <a:pt x="175" y="155"/>
                      <a:pt x="187" y="160"/>
                    </a:cubicBezTo>
                    <a:cubicBezTo>
                      <a:pt x="199" y="165"/>
                      <a:pt x="216" y="164"/>
                      <a:pt x="227" y="162"/>
                    </a:cubicBezTo>
                    <a:cubicBezTo>
                      <a:pt x="238" y="160"/>
                      <a:pt x="246" y="153"/>
                      <a:pt x="255" y="146"/>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66" name="Freeform 194"/>
              <p:cNvSpPr>
                <a:spLocks/>
              </p:cNvSpPr>
              <p:nvPr/>
            </p:nvSpPr>
            <p:spPr bwMode="auto">
              <a:xfrm>
                <a:off x="4523" y="869"/>
                <a:ext cx="126" cy="118"/>
              </a:xfrm>
              <a:custGeom>
                <a:avLst/>
                <a:gdLst>
                  <a:gd name="T0" fmla="*/ 27 w 126"/>
                  <a:gd name="T1" fmla="*/ 118 h 118"/>
                  <a:gd name="T2" fmla="*/ 22 w 126"/>
                  <a:gd name="T3" fmla="*/ 103 h 118"/>
                  <a:gd name="T4" fmla="*/ 6 w 126"/>
                  <a:gd name="T5" fmla="*/ 90 h 118"/>
                  <a:gd name="T6" fmla="*/ 1 w 126"/>
                  <a:gd name="T7" fmla="*/ 70 h 118"/>
                  <a:gd name="T8" fmla="*/ 3 w 126"/>
                  <a:gd name="T9" fmla="*/ 54 h 118"/>
                  <a:gd name="T10" fmla="*/ 19 w 126"/>
                  <a:gd name="T11" fmla="*/ 39 h 118"/>
                  <a:gd name="T12" fmla="*/ 34 w 126"/>
                  <a:gd name="T13" fmla="*/ 33 h 118"/>
                  <a:gd name="T14" fmla="*/ 63 w 126"/>
                  <a:gd name="T15" fmla="*/ 34 h 118"/>
                  <a:gd name="T16" fmla="*/ 88 w 126"/>
                  <a:gd name="T17" fmla="*/ 34 h 118"/>
                  <a:gd name="T18" fmla="*/ 108 w 126"/>
                  <a:gd name="T19" fmla="*/ 28 h 118"/>
                  <a:gd name="T20" fmla="*/ 117 w 126"/>
                  <a:gd name="T21" fmla="*/ 12 h 118"/>
                  <a:gd name="T22" fmla="*/ 126 w 126"/>
                  <a:gd name="T23" fmla="*/ 0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118"/>
                  <a:gd name="T38" fmla="*/ 126 w 126"/>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118">
                    <a:moveTo>
                      <a:pt x="27" y="118"/>
                    </a:moveTo>
                    <a:cubicBezTo>
                      <a:pt x="26" y="113"/>
                      <a:pt x="25" y="108"/>
                      <a:pt x="22" y="103"/>
                    </a:cubicBezTo>
                    <a:cubicBezTo>
                      <a:pt x="19" y="98"/>
                      <a:pt x="9" y="95"/>
                      <a:pt x="6" y="90"/>
                    </a:cubicBezTo>
                    <a:cubicBezTo>
                      <a:pt x="3" y="85"/>
                      <a:pt x="1" y="76"/>
                      <a:pt x="1" y="70"/>
                    </a:cubicBezTo>
                    <a:cubicBezTo>
                      <a:pt x="1" y="64"/>
                      <a:pt x="0" y="59"/>
                      <a:pt x="3" y="54"/>
                    </a:cubicBezTo>
                    <a:cubicBezTo>
                      <a:pt x="6" y="49"/>
                      <a:pt x="14" y="43"/>
                      <a:pt x="19" y="39"/>
                    </a:cubicBezTo>
                    <a:cubicBezTo>
                      <a:pt x="24" y="35"/>
                      <a:pt x="27" y="34"/>
                      <a:pt x="34" y="33"/>
                    </a:cubicBezTo>
                    <a:cubicBezTo>
                      <a:pt x="41" y="32"/>
                      <a:pt x="54" y="34"/>
                      <a:pt x="63" y="34"/>
                    </a:cubicBezTo>
                    <a:cubicBezTo>
                      <a:pt x="72" y="34"/>
                      <a:pt x="81" y="35"/>
                      <a:pt x="88" y="34"/>
                    </a:cubicBezTo>
                    <a:cubicBezTo>
                      <a:pt x="95" y="33"/>
                      <a:pt x="103" y="32"/>
                      <a:pt x="108" y="28"/>
                    </a:cubicBezTo>
                    <a:cubicBezTo>
                      <a:pt x="113" y="24"/>
                      <a:pt x="114" y="17"/>
                      <a:pt x="117" y="12"/>
                    </a:cubicBezTo>
                    <a:cubicBezTo>
                      <a:pt x="120" y="7"/>
                      <a:pt x="123" y="3"/>
                      <a:pt x="12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67" name="Freeform 195"/>
              <p:cNvSpPr>
                <a:spLocks/>
              </p:cNvSpPr>
              <p:nvPr/>
            </p:nvSpPr>
            <p:spPr bwMode="auto">
              <a:xfrm>
                <a:off x="4050" y="531"/>
                <a:ext cx="188" cy="54"/>
              </a:xfrm>
              <a:custGeom>
                <a:avLst/>
                <a:gdLst>
                  <a:gd name="T0" fmla="*/ 188 w 188"/>
                  <a:gd name="T1" fmla="*/ 45 h 54"/>
                  <a:gd name="T2" fmla="*/ 164 w 188"/>
                  <a:gd name="T3" fmla="*/ 45 h 54"/>
                  <a:gd name="T4" fmla="*/ 143 w 188"/>
                  <a:gd name="T5" fmla="*/ 51 h 54"/>
                  <a:gd name="T6" fmla="*/ 116 w 188"/>
                  <a:gd name="T7" fmla="*/ 53 h 54"/>
                  <a:gd name="T8" fmla="*/ 89 w 188"/>
                  <a:gd name="T9" fmla="*/ 44 h 54"/>
                  <a:gd name="T10" fmla="*/ 63 w 188"/>
                  <a:gd name="T11" fmla="*/ 36 h 54"/>
                  <a:gd name="T12" fmla="*/ 38 w 188"/>
                  <a:gd name="T13" fmla="*/ 36 h 54"/>
                  <a:gd name="T14" fmla="*/ 15 w 188"/>
                  <a:gd name="T15" fmla="*/ 24 h 54"/>
                  <a:gd name="T16" fmla="*/ 0 w 188"/>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54"/>
                  <a:gd name="T29" fmla="*/ 188 w 18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54">
                    <a:moveTo>
                      <a:pt x="188" y="45"/>
                    </a:moveTo>
                    <a:cubicBezTo>
                      <a:pt x="179" y="44"/>
                      <a:pt x="171" y="44"/>
                      <a:pt x="164" y="45"/>
                    </a:cubicBezTo>
                    <a:cubicBezTo>
                      <a:pt x="157" y="46"/>
                      <a:pt x="151" y="50"/>
                      <a:pt x="143" y="51"/>
                    </a:cubicBezTo>
                    <a:cubicBezTo>
                      <a:pt x="135" y="52"/>
                      <a:pt x="125" y="54"/>
                      <a:pt x="116" y="53"/>
                    </a:cubicBezTo>
                    <a:cubicBezTo>
                      <a:pt x="107" y="52"/>
                      <a:pt x="98" y="47"/>
                      <a:pt x="89" y="44"/>
                    </a:cubicBezTo>
                    <a:cubicBezTo>
                      <a:pt x="80" y="41"/>
                      <a:pt x="71" y="37"/>
                      <a:pt x="63" y="36"/>
                    </a:cubicBezTo>
                    <a:cubicBezTo>
                      <a:pt x="55" y="35"/>
                      <a:pt x="46" y="38"/>
                      <a:pt x="38" y="36"/>
                    </a:cubicBezTo>
                    <a:cubicBezTo>
                      <a:pt x="30" y="34"/>
                      <a:pt x="21" y="30"/>
                      <a:pt x="15" y="24"/>
                    </a:cubicBezTo>
                    <a:cubicBezTo>
                      <a:pt x="9" y="18"/>
                      <a:pt x="4" y="9"/>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68" name="Freeform 196"/>
              <p:cNvSpPr>
                <a:spLocks/>
              </p:cNvSpPr>
              <p:nvPr/>
            </p:nvSpPr>
            <p:spPr bwMode="auto">
              <a:xfrm>
                <a:off x="3999" y="657"/>
                <a:ext cx="6" cy="29"/>
              </a:xfrm>
              <a:custGeom>
                <a:avLst/>
                <a:gdLst>
                  <a:gd name="T0" fmla="*/ 3 w 6"/>
                  <a:gd name="T1" fmla="*/ 0 h 29"/>
                  <a:gd name="T2" fmla="*/ 0 w 6"/>
                  <a:gd name="T3" fmla="*/ 11 h 29"/>
                  <a:gd name="T4" fmla="*/ 6 w 6"/>
                  <a:gd name="T5" fmla="*/ 29 h 29"/>
                  <a:gd name="T6" fmla="*/ 0 60000 65536"/>
                  <a:gd name="T7" fmla="*/ 0 60000 65536"/>
                  <a:gd name="T8" fmla="*/ 0 60000 65536"/>
                  <a:gd name="T9" fmla="*/ 0 w 6"/>
                  <a:gd name="T10" fmla="*/ 0 h 29"/>
                  <a:gd name="T11" fmla="*/ 6 w 6"/>
                  <a:gd name="T12" fmla="*/ 29 h 29"/>
                </a:gdLst>
                <a:ahLst/>
                <a:cxnLst>
                  <a:cxn ang="T6">
                    <a:pos x="T0" y="T1"/>
                  </a:cxn>
                  <a:cxn ang="T7">
                    <a:pos x="T2" y="T3"/>
                  </a:cxn>
                  <a:cxn ang="T8">
                    <a:pos x="T4" y="T5"/>
                  </a:cxn>
                </a:cxnLst>
                <a:rect l="T9" t="T10" r="T11" b="T12"/>
                <a:pathLst>
                  <a:path w="6" h="29">
                    <a:moveTo>
                      <a:pt x="3" y="0"/>
                    </a:moveTo>
                    <a:cubicBezTo>
                      <a:pt x="1" y="3"/>
                      <a:pt x="0" y="6"/>
                      <a:pt x="0" y="11"/>
                    </a:cubicBezTo>
                    <a:cubicBezTo>
                      <a:pt x="0" y="16"/>
                      <a:pt x="3" y="22"/>
                      <a:pt x="6" y="29"/>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69" name="Freeform 197"/>
              <p:cNvSpPr>
                <a:spLocks/>
              </p:cNvSpPr>
              <p:nvPr/>
            </p:nvSpPr>
            <p:spPr bwMode="auto">
              <a:xfrm>
                <a:off x="4028" y="705"/>
                <a:ext cx="52" cy="138"/>
              </a:xfrm>
              <a:custGeom>
                <a:avLst/>
                <a:gdLst>
                  <a:gd name="T0" fmla="*/ 0 w 52"/>
                  <a:gd name="T1" fmla="*/ 138 h 138"/>
                  <a:gd name="T2" fmla="*/ 7 w 52"/>
                  <a:gd name="T3" fmla="*/ 119 h 138"/>
                  <a:gd name="T4" fmla="*/ 21 w 52"/>
                  <a:gd name="T5" fmla="*/ 108 h 138"/>
                  <a:gd name="T6" fmla="*/ 24 w 52"/>
                  <a:gd name="T7" fmla="*/ 89 h 138"/>
                  <a:gd name="T8" fmla="*/ 12 w 52"/>
                  <a:gd name="T9" fmla="*/ 69 h 138"/>
                  <a:gd name="T10" fmla="*/ 9 w 52"/>
                  <a:gd name="T11" fmla="*/ 47 h 138"/>
                  <a:gd name="T12" fmla="*/ 15 w 52"/>
                  <a:gd name="T13" fmla="*/ 26 h 138"/>
                  <a:gd name="T14" fmla="*/ 31 w 52"/>
                  <a:gd name="T15" fmla="*/ 14 h 138"/>
                  <a:gd name="T16" fmla="*/ 52 w 52"/>
                  <a:gd name="T17" fmla="*/ 0 h 1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138"/>
                  <a:gd name="T29" fmla="*/ 52 w 52"/>
                  <a:gd name="T30" fmla="*/ 138 h 1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138">
                    <a:moveTo>
                      <a:pt x="0" y="138"/>
                    </a:moveTo>
                    <a:cubicBezTo>
                      <a:pt x="2" y="131"/>
                      <a:pt x="4" y="124"/>
                      <a:pt x="7" y="119"/>
                    </a:cubicBezTo>
                    <a:cubicBezTo>
                      <a:pt x="10" y="114"/>
                      <a:pt x="18" y="113"/>
                      <a:pt x="21" y="108"/>
                    </a:cubicBezTo>
                    <a:cubicBezTo>
                      <a:pt x="24" y="103"/>
                      <a:pt x="25" y="95"/>
                      <a:pt x="24" y="89"/>
                    </a:cubicBezTo>
                    <a:cubicBezTo>
                      <a:pt x="23" y="83"/>
                      <a:pt x="14" y="76"/>
                      <a:pt x="12" y="69"/>
                    </a:cubicBezTo>
                    <a:cubicBezTo>
                      <a:pt x="10" y="62"/>
                      <a:pt x="9" y="54"/>
                      <a:pt x="9" y="47"/>
                    </a:cubicBezTo>
                    <a:cubicBezTo>
                      <a:pt x="9" y="40"/>
                      <a:pt x="11" y="31"/>
                      <a:pt x="15" y="26"/>
                    </a:cubicBezTo>
                    <a:cubicBezTo>
                      <a:pt x="19" y="21"/>
                      <a:pt x="25" y="18"/>
                      <a:pt x="31" y="14"/>
                    </a:cubicBezTo>
                    <a:cubicBezTo>
                      <a:pt x="37" y="10"/>
                      <a:pt x="44" y="5"/>
                      <a:pt x="52"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70" name="Freeform 198"/>
              <p:cNvSpPr>
                <a:spLocks/>
              </p:cNvSpPr>
              <p:nvPr/>
            </p:nvSpPr>
            <p:spPr bwMode="auto">
              <a:xfrm>
                <a:off x="4029" y="843"/>
                <a:ext cx="134" cy="128"/>
              </a:xfrm>
              <a:custGeom>
                <a:avLst/>
                <a:gdLst>
                  <a:gd name="T0" fmla="*/ 134 w 134"/>
                  <a:gd name="T1" fmla="*/ 128 h 128"/>
                  <a:gd name="T2" fmla="*/ 120 w 134"/>
                  <a:gd name="T3" fmla="*/ 120 h 128"/>
                  <a:gd name="T4" fmla="*/ 111 w 134"/>
                  <a:gd name="T5" fmla="*/ 104 h 128"/>
                  <a:gd name="T6" fmla="*/ 110 w 134"/>
                  <a:gd name="T7" fmla="*/ 87 h 128"/>
                  <a:gd name="T8" fmla="*/ 107 w 134"/>
                  <a:gd name="T9" fmla="*/ 65 h 128"/>
                  <a:gd name="T10" fmla="*/ 104 w 134"/>
                  <a:gd name="T11" fmla="*/ 51 h 128"/>
                  <a:gd name="T12" fmla="*/ 93 w 134"/>
                  <a:gd name="T13" fmla="*/ 33 h 128"/>
                  <a:gd name="T14" fmla="*/ 77 w 134"/>
                  <a:gd name="T15" fmla="*/ 27 h 128"/>
                  <a:gd name="T16" fmla="*/ 45 w 134"/>
                  <a:gd name="T17" fmla="*/ 27 h 128"/>
                  <a:gd name="T18" fmla="*/ 24 w 134"/>
                  <a:gd name="T19" fmla="*/ 24 h 128"/>
                  <a:gd name="T20" fmla="*/ 9 w 134"/>
                  <a:gd name="T21" fmla="*/ 15 h 128"/>
                  <a:gd name="T22" fmla="*/ 0 w 134"/>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4"/>
                  <a:gd name="T37" fmla="*/ 0 h 128"/>
                  <a:gd name="T38" fmla="*/ 134 w 134"/>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4" h="128">
                    <a:moveTo>
                      <a:pt x="134" y="128"/>
                    </a:moveTo>
                    <a:cubicBezTo>
                      <a:pt x="129" y="126"/>
                      <a:pt x="124" y="124"/>
                      <a:pt x="120" y="120"/>
                    </a:cubicBezTo>
                    <a:cubicBezTo>
                      <a:pt x="116" y="116"/>
                      <a:pt x="113" y="109"/>
                      <a:pt x="111" y="104"/>
                    </a:cubicBezTo>
                    <a:cubicBezTo>
                      <a:pt x="109" y="99"/>
                      <a:pt x="111" y="93"/>
                      <a:pt x="110" y="87"/>
                    </a:cubicBezTo>
                    <a:cubicBezTo>
                      <a:pt x="109" y="81"/>
                      <a:pt x="108" y="71"/>
                      <a:pt x="107" y="65"/>
                    </a:cubicBezTo>
                    <a:cubicBezTo>
                      <a:pt x="106" y="59"/>
                      <a:pt x="106" y="56"/>
                      <a:pt x="104" y="51"/>
                    </a:cubicBezTo>
                    <a:cubicBezTo>
                      <a:pt x="102" y="46"/>
                      <a:pt x="98" y="37"/>
                      <a:pt x="93" y="33"/>
                    </a:cubicBezTo>
                    <a:cubicBezTo>
                      <a:pt x="88" y="29"/>
                      <a:pt x="85" y="28"/>
                      <a:pt x="77" y="27"/>
                    </a:cubicBezTo>
                    <a:cubicBezTo>
                      <a:pt x="69" y="26"/>
                      <a:pt x="54" y="27"/>
                      <a:pt x="45" y="27"/>
                    </a:cubicBezTo>
                    <a:cubicBezTo>
                      <a:pt x="36" y="27"/>
                      <a:pt x="30" y="26"/>
                      <a:pt x="24" y="24"/>
                    </a:cubicBezTo>
                    <a:cubicBezTo>
                      <a:pt x="18" y="22"/>
                      <a:pt x="13" y="19"/>
                      <a:pt x="9" y="15"/>
                    </a:cubicBezTo>
                    <a:cubicBezTo>
                      <a:pt x="5" y="11"/>
                      <a:pt x="2" y="5"/>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71" name="Freeform 199"/>
              <p:cNvSpPr>
                <a:spLocks/>
              </p:cNvSpPr>
              <p:nvPr/>
            </p:nvSpPr>
            <p:spPr bwMode="auto">
              <a:xfrm>
                <a:off x="4700" y="555"/>
                <a:ext cx="100" cy="64"/>
              </a:xfrm>
              <a:custGeom>
                <a:avLst/>
                <a:gdLst>
                  <a:gd name="T0" fmla="*/ 0 w 100"/>
                  <a:gd name="T1" fmla="*/ 54 h 64"/>
                  <a:gd name="T2" fmla="*/ 18 w 100"/>
                  <a:gd name="T3" fmla="*/ 57 h 64"/>
                  <a:gd name="T4" fmla="*/ 46 w 100"/>
                  <a:gd name="T5" fmla="*/ 62 h 64"/>
                  <a:gd name="T6" fmla="*/ 70 w 100"/>
                  <a:gd name="T7" fmla="*/ 62 h 64"/>
                  <a:gd name="T8" fmla="*/ 93 w 100"/>
                  <a:gd name="T9" fmla="*/ 50 h 64"/>
                  <a:gd name="T10" fmla="*/ 99 w 100"/>
                  <a:gd name="T11" fmla="*/ 21 h 64"/>
                  <a:gd name="T12" fmla="*/ 97 w 100"/>
                  <a:gd name="T13" fmla="*/ 0 h 64"/>
                  <a:gd name="T14" fmla="*/ 0 60000 65536"/>
                  <a:gd name="T15" fmla="*/ 0 60000 65536"/>
                  <a:gd name="T16" fmla="*/ 0 60000 65536"/>
                  <a:gd name="T17" fmla="*/ 0 60000 65536"/>
                  <a:gd name="T18" fmla="*/ 0 60000 65536"/>
                  <a:gd name="T19" fmla="*/ 0 60000 65536"/>
                  <a:gd name="T20" fmla="*/ 0 60000 65536"/>
                  <a:gd name="T21" fmla="*/ 0 w 100"/>
                  <a:gd name="T22" fmla="*/ 0 h 64"/>
                  <a:gd name="T23" fmla="*/ 100 w 100"/>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64">
                    <a:moveTo>
                      <a:pt x="0" y="54"/>
                    </a:moveTo>
                    <a:cubicBezTo>
                      <a:pt x="5" y="55"/>
                      <a:pt x="10" y="56"/>
                      <a:pt x="18" y="57"/>
                    </a:cubicBezTo>
                    <a:cubicBezTo>
                      <a:pt x="26" y="58"/>
                      <a:pt x="37" y="61"/>
                      <a:pt x="46" y="62"/>
                    </a:cubicBezTo>
                    <a:cubicBezTo>
                      <a:pt x="55" y="63"/>
                      <a:pt x="62" y="64"/>
                      <a:pt x="70" y="62"/>
                    </a:cubicBezTo>
                    <a:cubicBezTo>
                      <a:pt x="78" y="60"/>
                      <a:pt x="88" y="57"/>
                      <a:pt x="93" y="50"/>
                    </a:cubicBezTo>
                    <a:cubicBezTo>
                      <a:pt x="98" y="43"/>
                      <a:pt x="98" y="29"/>
                      <a:pt x="99" y="21"/>
                    </a:cubicBezTo>
                    <a:cubicBezTo>
                      <a:pt x="100" y="13"/>
                      <a:pt x="98" y="6"/>
                      <a:pt x="97"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72" name="Freeform 200"/>
              <p:cNvSpPr>
                <a:spLocks/>
              </p:cNvSpPr>
              <p:nvPr/>
            </p:nvSpPr>
            <p:spPr bwMode="auto">
              <a:xfrm>
                <a:off x="4797" y="555"/>
                <a:ext cx="40" cy="123"/>
              </a:xfrm>
              <a:custGeom>
                <a:avLst/>
                <a:gdLst>
                  <a:gd name="T0" fmla="*/ 0 w 40"/>
                  <a:gd name="T1" fmla="*/ 0 h 123"/>
                  <a:gd name="T2" fmla="*/ 15 w 40"/>
                  <a:gd name="T3" fmla="*/ 8 h 123"/>
                  <a:gd name="T4" fmla="*/ 26 w 40"/>
                  <a:gd name="T5" fmla="*/ 11 h 123"/>
                  <a:gd name="T6" fmla="*/ 35 w 40"/>
                  <a:gd name="T7" fmla="*/ 17 h 123"/>
                  <a:gd name="T8" fmla="*/ 39 w 40"/>
                  <a:gd name="T9" fmla="*/ 33 h 123"/>
                  <a:gd name="T10" fmla="*/ 39 w 40"/>
                  <a:gd name="T11" fmla="*/ 54 h 123"/>
                  <a:gd name="T12" fmla="*/ 33 w 40"/>
                  <a:gd name="T13" fmla="*/ 68 h 123"/>
                  <a:gd name="T14" fmla="*/ 32 w 40"/>
                  <a:gd name="T15" fmla="*/ 80 h 123"/>
                  <a:gd name="T16" fmla="*/ 32 w 40"/>
                  <a:gd name="T17" fmla="*/ 92 h 123"/>
                  <a:gd name="T18" fmla="*/ 32 w 40"/>
                  <a:gd name="T19" fmla="*/ 104 h 123"/>
                  <a:gd name="T20" fmla="*/ 24 w 40"/>
                  <a:gd name="T21" fmla="*/ 123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23"/>
                  <a:gd name="T35" fmla="*/ 40 w 40"/>
                  <a:gd name="T36" fmla="*/ 123 h 1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23">
                    <a:moveTo>
                      <a:pt x="0" y="0"/>
                    </a:moveTo>
                    <a:cubicBezTo>
                      <a:pt x="5" y="3"/>
                      <a:pt x="11" y="6"/>
                      <a:pt x="15" y="8"/>
                    </a:cubicBezTo>
                    <a:cubicBezTo>
                      <a:pt x="19" y="10"/>
                      <a:pt x="23" y="9"/>
                      <a:pt x="26" y="11"/>
                    </a:cubicBezTo>
                    <a:cubicBezTo>
                      <a:pt x="29" y="13"/>
                      <a:pt x="33" y="13"/>
                      <a:pt x="35" y="17"/>
                    </a:cubicBezTo>
                    <a:cubicBezTo>
                      <a:pt x="37" y="21"/>
                      <a:pt x="38" y="27"/>
                      <a:pt x="39" y="33"/>
                    </a:cubicBezTo>
                    <a:cubicBezTo>
                      <a:pt x="40" y="39"/>
                      <a:pt x="40" y="48"/>
                      <a:pt x="39" y="54"/>
                    </a:cubicBezTo>
                    <a:cubicBezTo>
                      <a:pt x="38" y="60"/>
                      <a:pt x="34" y="64"/>
                      <a:pt x="33" y="68"/>
                    </a:cubicBezTo>
                    <a:cubicBezTo>
                      <a:pt x="32" y="72"/>
                      <a:pt x="32" y="76"/>
                      <a:pt x="32" y="80"/>
                    </a:cubicBezTo>
                    <a:cubicBezTo>
                      <a:pt x="32" y="84"/>
                      <a:pt x="32" y="88"/>
                      <a:pt x="32" y="92"/>
                    </a:cubicBezTo>
                    <a:cubicBezTo>
                      <a:pt x="32" y="96"/>
                      <a:pt x="33" y="99"/>
                      <a:pt x="32" y="104"/>
                    </a:cubicBezTo>
                    <a:cubicBezTo>
                      <a:pt x="31" y="109"/>
                      <a:pt x="27" y="116"/>
                      <a:pt x="24" y="12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73" name="Freeform 201"/>
              <p:cNvSpPr>
                <a:spLocks/>
              </p:cNvSpPr>
              <p:nvPr/>
            </p:nvSpPr>
            <p:spPr bwMode="auto">
              <a:xfrm>
                <a:off x="4701" y="413"/>
                <a:ext cx="30" cy="196"/>
              </a:xfrm>
              <a:custGeom>
                <a:avLst/>
                <a:gdLst>
                  <a:gd name="T0" fmla="*/ 0 w 30"/>
                  <a:gd name="T1" fmla="*/ 196 h 196"/>
                  <a:gd name="T2" fmla="*/ 8 w 30"/>
                  <a:gd name="T3" fmla="*/ 160 h 196"/>
                  <a:gd name="T4" fmla="*/ 23 w 30"/>
                  <a:gd name="T5" fmla="*/ 127 h 196"/>
                  <a:gd name="T6" fmla="*/ 14 w 30"/>
                  <a:gd name="T7" fmla="*/ 99 h 196"/>
                  <a:gd name="T8" fmla="*/ 20 w 30"/>
                  <a:gd name="T9" fmla="*/ 37 h 196"/>
                  <a:gd name="T10" fmla="*/ 30 w 30"/>
                  <a:gd name="T11" fmla="*/ 0 h 196"/>
                  <a:gd name="T12" fmla="*/ 0 60000 65536"/>
                  <a:gd name="T13" fmla="*/ 0 60000 65536"/>
                  <a:gd name="T14" fmla="*/ 0 60000 65536"/>
                  <a:gd name="T15" fmla="*/ 0 60000 65536"/>
                  <a:gd name="T16" fmla="*/ 0 60000 65536"/>
                  <a:gd name="T17" fmla="*/ 0 60000 65536"/>
                  <a:gd name="T18" fmla="*/ 0 w 30"/>
                  <a:gd name="T19" fmla="*/ 0 h 196"/>
                  <a:gd name="T20" fmla="*/ 30 w 3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30" h="196">
                    <a:moveTo>
                      <a:pt x="0" y="196"/>
                    </a:moveTo>
                    <a:cubicBezTo>
                      <a:pt x="2" y="183"/>
                      <a:pt x="4" y="171"/>
                      <a:pt x="8" y="160"/>
                    </a:cubicBezTo>
                    <a:cubicBezTo>
                      <a:pt x="12" y="149"/>
                      <a:pt x="22" y="137"/>
                      <a:pt x="23" y="127"/>
                    </a:cubicBezTo>
                    <a:cubicBezTo>
                      <a:pt x="24" y="117"/>
                      <a:pt x="15" y="114"/>
                      <a:pt x="14" y="99"/>
                    </a:cubicBezTo>
                    <a:cubicBezTo>
                      <a:pt x="13" y="84"/>
                      <a:pt x="17" y="53"/>
                      <a:pt x="20" y="37"/>
                    </a:cubicBezTo>
                    <a:cubicBezTo>
                      <a:pt x="23" y="21"/>
                      <a:pt x="26" y="10"/>
                      <a:pt x="3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74" name="Freeform 202"/>
              <p:cNvSpPr>
                <a:spLocks/>
              </p:cNvSpPr>
              <p:nvPr/>
            </p:nvSpPr>
            <p:spPr bwMode="auto">
              <a:xfrm>
                <a:off x="4374" y="548"/>
                <a:ext cx="74" cy="57"/>
              </a:xfrm>
              <a:custGeom>
                <a:avLst/>
                <a:gdLst>
                  <a:gd name="T0" fmla="*/ 74 w 74"/>
                  <a:gd name="T1" fmla="*/ 57 h 57"/>
                  <a:gd name="T2" fmla="*/ 47 w 74"/>
                  <a:gd name="T3" fmla="*/ 49 h 57"/>
                  <a:gd name="T4" fmla="*/ 29 w 74"/>
                  <a:gd name="T5" fmla="*/ 33 h 57"/>
                  <a:gd name="T6" fmla="*/ 17 w 74"/>
                  <a:gd name="T7" fmla="*/ 16 h 57"/>
                  <a:gd name="T8" fmla="*/ 0 w 74"/>
                  <a:gd name="T9" fmla="*/ 0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74" y="57"/>
                    </a:moveTo>
                    <a:cubicBezTo>
                      <a:pt x="64" y="55"/>
                      <a:pt x="54" y="53"/>
                      <a:pt x="47" y="49"/>
                    </a:cubicBezTo>
                    <a:cubicBezTo>
                      <a:pt x="40" y="45"/>
                      <a:pt x="34" y="38"/>
                      <a:pt x="29" y="33"/>
                    </a:cubicBezTo>
                    <a:cubicBezTo>
                      <a:pt x="24" y="28"/>
                      <a:pt x="22" y="21"/>
                      <a:pt x="17" y="16"/>
                    </a:cubicBezTo>
                    <a:cubicBezTo>
                      <a:pt x="12" y="11"/>
                      <a:pt x="6" y="5"/>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75" name="Freeform 203"/>
              <p:cNvSpPr>
                <a:spLocks/>
              </p:cNvSpPr>
              <p:nvPr/>
            </p:nvSpPr>
            <p:spPr bwMode="auto">
              <a:xfrm>
                <a:off x="4752" y="723"/>
                <a:ext cx="36" cy="110"/>
              </a:xfrm>
              <a:custGeom>
                <a:avLst/>
                <a:gdLst>
                  <a:gd name="T0" fmla="*/ 0 w 36"/>
                  <a:gd name="T1" fmla="*/ 110 h 110"/>
                  <a:gd name="T2" fmla="*/ 17 w 36"/>
                  <a:gd name="T3" fmla="*/ 86 h 110"/>
                  <a:gd name="T4" fmla="*/ 33 w 36"/>
                  <a:gd name="T5" fmla="*/ 63 h 110"/>
                  <a:gd name="T6" fmla="*/ 33 w 36"/>
                  <a:gd name="T7" fmla="*/ 32 h 110"/>
                  <a:gd name="T8" fmla="*/ 33 w 36"/>
                  <a:gd name="T9" fmla="*/ 0 h 110"/>
                  <a:gd name="T10" fmla="*/ 0 60000 65536"/>
                  <a:gd name="T11" fmla="*/ 0 60000 65536"/>
                  <a:gd name="T12" fmla="*/ 0 60000 65536"/>
                  <a:gd name="T13" fmla="*/ 0 60000 65536"/>
                  <a:gd name="T14" fmla="*/ 0 60000 65536"/>
                  <a:gd name="T15" fmla="*/ 0 w 36"/>
                  <a:gd name="T16" fmla="*/ 0 h 110"/>
                  <a:gd name="T17" fmla="*/ 36 w 36"/>
                  <a:gd name="T18" fmla="*/ 110 h 110"/>
                </a:gdLst>
                <a:ahLst/>
                <a:cxnLst>
                  <a:cxn ang="T10">
                    <a:pos x="T0" y="T1"/>
                  </a:cxn>
                  <a:cxn ang="T11">
                    <a:pos x="T2" y="T3"/>
                  </a:cxn>
                  <a:cxn ang="T12">
                    <a:pos x="T4" y="T5"/>
                  </a:cxn>
                  <a:cxn ang="T13">
                    <a:pos x="T6" y="T7"/>
                  </a:cxn>
                  <a:cxn ang="T14">
                    <a:pos x="T8" y="T9"/>
                  </a:cxn>
                </a:cxnLst>
                <a:rect l="T15" t="T16" r="T17" b="T18"/>
                <a:pathLst>
                  <a:path w="36" h="110">
                    <a:moveTo>
                      <a:pt x="0" y="110"/>
                    </a:moveTo>
                    <a:cubicBezTo>
                      <a:pt x="6" y="102"/>
                      <a:pt x="12" y="94"/>
                      <a:pt x="17" y="86"/>
                    </a:cubicBezTo>
                    <a:cubicBezTo>
                      <a:pt x="22" y="78"/>
                      <a:pt x="30" y="72"/>
                      <a:pt x="33" y="63"/>
                    </a:cubicBezTo>
                    <a:cubicBezTo>
                      <a:pt x="36" y="54"/>
                      <a:pt x="33" y="42"/>
                      <a:pt x="33" y="32"/>
                    </a:cubicBezTo>
                    <a:cubicBezTo>
                      <a:pt x="33" y="22"/>
                      <a:pt x="33" y="11"/>
                      <a:pt x="3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76" name="Freeform 204"/>
              <p:cNvSpPr>
                <a:spLocks/>
              </p:cNvSpPr>
              <p:nvPr/>
            </p:nvSpPr>
            <p:spPr bwMode="auto">
              <a:xfrm>
                <a:off x="3968" y="1137"/>
                <a:ext cx="31" cy="78"/>
              </a:xfrm>
              <a:custGeom>
                <a:avLst/>
                <a:gdLst>
                  <a:gd name="T0" fmla="*/ 31 w 31"/>
                  <a:gd name="T1" fmla="*/ 78 h 78"/>
                  <a:gd name="T2" fmla="*/ 12 w 31"/>
                  <a:gd name="T3" fmla="*/ 65 h 78"/>
                  <a:gd name="T4" fmla="*/ 7 w 31"/>
                  <a:gd name="T5" fmla="*/ 47 h 78"/>
                  <a:gd name="T6" fmla="*/ 9 w 31"/>
                  <a:gd name="T7" fmla="*/ 26 h 78"/>
                  <a:gd name="T8" fmla="*/ 0 w 31"/>
                  <a:gd name="T9" fmla="*/ 0 h 78"/>
                  <a:gd name="T10" fmla="*/ 0 60000 65536"/>
                  <a:gd name="T11" fmla="*/ 0 60000 65536"/>
                  <a:gd name="T12" fmla="*/ 0 60000 65536"/>
                  <a:gd name="T13" fmla="*/ 0 60000 65536"/>
                  <a:gd name="T14" fmla="*/ 0 60000 65536"/>
                  <a:gd name="T15" fmla="*/ 0 w 31"/>
                  <a:gd name="T16" fmla="*/ 0 h 78"/>
                  <a:gd name="T17" fmla="*/ 31 w 31"/>
                  <a:gd name="T18" fmla="*/ 78 h 78"/>
                </a:gdLst>
                <a:ahLst/>
                <a:cxnLst>
                  <a:cxn ang="T10">
                    <a:pos x="T0" y="T1"/>
                  </a:cxn>
                  <a:cxn ang="T11">
                    <a:pos x="T2" y="T3"/>
                  </a:cxn>
                  <a:cxn ang="T12">
                    <a:pos x="T4" y="T5"/>
                  </a:cxn>
                  <a:cxn ang="T13">
                    <a:pos x="T6" y="T7"/>
                  </a:cxn>
                  <a:cxn ang="T14">
                    <a:pos x="T8" y="T9"/>
                  </a:cxn>
                </a:cxnLst>
                <a:rect l="T15" t="T16" r="T17" b="T18"/>
                <a:pathLst>
                  <a:path w="31" h="78">
                    <a:moveTo>
                      <a:pt x="31" y="78"/>
                    </a:moveTo>
                    <a:cubicBezTo>
                      <a:pt x="23" y="74"/>
                      <a:pt x="16" y="70"/>
                      <a:pt x="12" y="65"/>
                    </a:cubicBezTo>
                    <a:cubicBezTo>
                      <a:pt x="8" y="60"/>
                      <a:pt x="7" y="53"/>
                      <a:pt x="7" y="47"/>
                    </a:cubicBezTo>
                    <a:cubicBezTo>
                      <a:pt x="7" y="41"/>
                      <a:pt x="10" y="34"/>
                      <a:pt x="9" y="26"/>
                    </a:cubicBezTo>
                    <a:cubicBezTo>
                      <a:pt x="8" y="18"/>
                      <a:pt x="4" y="9"/>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77" name="Freeform 205"/>
              <p:cNvSpPr>
                <a:spLocks/>
              </p:cNvSpPr>
              <p:nvPr/>
            </p:nvSpPr>
            <p:spPr bwMode="auto">
              <a:xfrm>
                <a:off x="2811" y="1074"/>
                <a:ext cx="171" cy="128"/>
              </a:xfrm>
              <a:custGeom>
                <a:avLst/>
                <a:gdLst>
                  <a:gd name="T0" fmla="*/ 0 w 171"/>
                  <a:gd name="T1" fmla="*/ 0 h 128"/>
                  <a:gd name="T2" fmla="*/ 9 w 171"/>
                  <a:gd name="T3" fmla="*/ 14 h 128"/>
                  <a:gd name="T4" fmla="*/ 11 w 171"/>
                  <a:gd name="T5" fmla="*/ 35 h 128"/>
                  <a:gd name="T6" fmla="*/ 9 w 171"/>
                  <a:gd name="T7" fmla="*/ 51 h 128"/>
                  <a:gd name="T8" fmla="*/ 27 w 171"/>
                  <a:gd name="T9" fmla="*/ 75 h 128"/>
                  <a:gd name="T10" fmla="*/ 48 w 171"/>
                  <a:gd name="T11" fmla="*/ 84 h 128"/>
                  <a:gd name="T12" fmla="*/ 71 w 171"/>
                  <a:gd name="T13" fmla="*/ 81 h 128"/>
                  <a:gd name="T14" fmla="*/ 90 w 171"/>
                  <a:gd name="T15" fmla="*/ 77 h 128"/>
                  <a:gd name="T16" fmla="*/ 123 w 171"/>
                  <a:gd name="T17" fmla="*/ 77 h 128"/>
                  <a:gd name="T18" fmla="*/ 149 w 171"/>
                  <a:gd name="T19" fmla="*/ 90 h 128"/>
                  <a:gd name="T20" fmla="*/ 161 w 171"/>
                  <a:gd name="T21" fmla="*/ 104 h 128"/>
                  <a:gd name="T22" fmla="*/ 171 w 171"/>
                  <a:gd name="T23" fmla="*/ 128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1"/>
                  <a:gd name="T37" fmla="*/ 0 h 128"/>
                  <a:gd name="T38" fmla="*/ 171 w 17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1" h="128">
                    <a:moveTo>
                      <a:pt x="0" y="0"/>
                    </a:moveTo>
                    <a:cubicBezTo>
                      <a:pt x="3" y="4"/>
                      <a:pt x="7" y="8"/>
                      <a:pt x="9" y="14"/>
                    </a:cubicBezTo>
                    <a:cubicBezTo>
                      <a:pt x="11" y="20"/>
                      <a:pt x="11" y="29"/>
                      <a:pt x="11" y="35"/>
                    </a:cubicBezTo>
                    <a:cubicBezTo>
                      <a:pt x="11" y="41"/>
                      <a:pt x="6" y="44"/>
                      <a:pt x="9" y="51"/>
                    </a:cubicBezTo>
                    <a:cubicBezTo>
                      <a:pt x="12" y="58"/>
                      <a:pt x="21" y="70"/>
                      <a:pt x="27" y="75"/>
                    </a:cubicBezTo>
                    <a:cubicBezTo>
                      <a:pt x="33" y="80"/>
                      <a:pt x="41" y="83"/>
                      <a:pt x="48" y="84"/>
                    </a:cubicBezTo>
                    <a:cubicBezTo>
                      <a:pt x="55" y="85"/>
                      <a:pt x="64" y="82"/>
                      <a:pt x="71" y="81"/>
                    </a:cubicBezTo>
                    <a:cubicBezTo>
                      <a:pt x="78" y="80"/>
                      <a:pt x="81" y="78"/>
                      <a:pt x="90" y="77"/>
                    </a:cubicBezTo>
                    <a:cubicBezTo>
                      <a:pt x="99" y="76"/>
                      <a:pt x="113" y="75"/>
                      <a:pt x="123" y="77"/>
                    </a:cubicBezTo>
                    <a:cubicBezTo>
                      <a:pt x="133" y="79"/>
                      <a:pt x="143" y="86"/>
                      <a:pt x="149" y="90"/>
                    </a:cubicBezTo>
                    <a:cubicBezTo>
                      <a:pt x="155" y="94"/>
                      <a:pt x="157" y="98"/>
                      <a:pt x="161" y="104"/>
                    </a:cubicBezTo>
                    <a:cubicBezTo>
                      <a:pt x="165" y="110"/>
                      <a:pt x="168" y="119"/>
                      <a:pt x="171" y="12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78" name="Freeform 206"/>
              <p:cNvSpPr>
                <a:spLocks/>
              </p:cNvSpPr>
              <p:nvPr/>
            </p:nvSpPr>
            <p:spPr bwMode="auto">
              <a:xfrm>
                <a:off x="3078" y="732"/>
                <a:ext cx="22" cy="183"/>
              </a:xfrm>
              <a:custGeom>
                <a:avLst/>
                <a:gdLst>
                  <a:gd name="T0" fmla="*/ 5 w 22"/>
                  <a:gd name="T1" fmla="*/ 0 h 183"/>
                  <a:gd name="T2" fmla="*/ 0 w 22"/>
                  <a:gd name="T3" fmla="*/ 21 h 183"/>
                  <a:gd name="T4" fmla="*/ 6 w 22"/>
                  <a:gd name="T5" fmla="*/ 39 h 183"/>
                  <a:gd name="T6" fmla="*/ 20 w 22"/>
                  <a:gd name="T7" fmla="*/ 60 h 183"/>
                  <a:gd name="T8" fmla="*/ 21 w 22"/>
                  <a:gd name="T9" fmla="*/ 86 h 183"/>
                  <a:gd name="T10" fmla="*/ 15 w 22"/>
                  <a:gd name="T11" fmla="*/ 107 h 183"/>
                  <a:gd name="T12" fmla="*/ 6 w 22"/>
                  <a:gd name="T13" fmla="*/ 135 h 183"/>
                  <a:gd name="T14" fmla="*/ 8 w 22"/>
                  <a:gd name="T15" fmla="*/ 162 h 183"/>
                  <a:gd name="T16" fmla="*/ 18 w 22"/>
                  <a:gd name="T17" fmla="*/ 183 h 1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83"/>
                  <a:gd name="T29" fmla="*/ 22 w 22"/>
                  <a:gd name="T30" fmla="*/ 183 h 1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83">
                    <a:moveTo>
                      <a:pt x="5" y="0"/>
                    </a:moveTo>
                    <a:cubicBezTo>
                      <a:pt x="2" y="7"/>
                      <a:pt x="0" y="15"/>
                      <a:pt x="0" y="21"/>
                    </a:cubicBezTo>
                    <a:cubicBezTo>
                      <a:pt x="0" y="27"/>
                      <a:pt x="3" y="33"/>
                      <a:pt x="6" y="39"/>
                    </a:cubicBezTo>
                    <a:cubicBezTo>
                      <a:pt x="9" y="45"/>
                      <a:pt x="18" y="52"/>
                      <a:pt x="20" y="60"/>
                    </a:cubicBezTo>
                    <a:cubicBezTo>
                      <a:pt x="22" y="68"/>
                      <a:pt x="22" y="78"/>
                      <a:pt x="21" y="86"/>
                    </a:cubicBezTo>
                    <a:cubicBezTo>
                      <a:pt x="20" y="94"/>
                      <a:pt x="17" y="99"/>
                      <a:pt x="15" y="107"/>
                    </a:cubicBezTo>
                    <a:cubicBezTo>
                      <a:pt x="13" y="115"/>
                      <a:pt x="7" y="126"/>
                      <a:pt x="6" y="135"/>
                    </a:cubicBezTo>
                    <a:cubicBezTo>
                      <a:pt x="5" y="144"/>
                      <a:pt x="6" y="154"/>
                      <a:pt x="8" y="162"/>
                    </a:cubicBezTo>
                    <a:cubicBezTo>
                      <a:pt x="10" y="170"/>
                      <a:pt x="14" y="176"/>
                      <a:pt x="18" y="18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79" name="Freeform 207"/>
              <p:cNvSpPr>
                <a:spLocks/>
              </p:cNvSpPr>
              <p:nvPr/>
            </p:nvSpPr>
            <p:spPr bwMode="auto">
              <a:xfrm>
                <a:off x="3093" y="845"/>
                <a:ext cx="92" cy="67"/>
              </a:xfrm>
              <a:custGeom>
                <a:avLst/>
                <a:gdLst>
                  <a:gd name="T0" fmla="*/ 2 w 92"/>
                  <a:gd name="T1" fmla="*/ 67 h 67"/>
                  <a:gd name="T2" fmla="*/ 2 w 92"/>
                  <a:gd name="T3" fmla="*/ 51 h 67"/>
                  <a:gd name="T4" fmla="*/ 12 w 92"/>
                  <a:gd name="T5" fmla="*/ 40 h 67"/>
                  <a:gd name="T6" fmla="*/ 39 w 92"/>
                  <a:gd name="T7" fmla="*/ 34 h 67"/>
                  <a:gd name="T8" fmla="*/ 59 w 92"/>
                  <a:gd name="T9" fmla="*/ 24 h 67"/>
                  <a:gd name="T10" fmla="*/ 68 w 92"/>
                  <a:gd name="T11" fmla="*/ 4 h 67"/>
                  <a:gd name="T12" fmla="*/ 92 w 92"/>
                  <a:gd name="T13" fmla="*/ 0 h 67"/>
                  <a:gd name="T14" fmla="*/ 0 60000 65536"/>
                  <a:gd name="T15" fmla="*/ 0 60000 65536"/>
                  <a:gd name="T16" fmla="*/ 0 60000 65536"/>
                  <a:gd name="T17" fmla="*/ 0 60000 65536"/>
                  <a:gd name="T18" fmla="*/ 0 60000 65536"/>
                  <a:gd name="T19" fmla="*/ 0 60000 65536"/>
                  <a:gd name="T20" fmla="*/ 0 60000 65536"/>
                  <a:gd name="T21" fmla="*/ 0 w 92"/>
                  <a:gd name="T22" fmla="*/ 0 h 67"/>
                  <a:gd name="T23" fmla="*/ 92 w 92"/>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2" h="67">
                    <a:moveTo>
                      <a:pt x="2" y="67"/>
                    </a:moveTo>
                    <a:cubicBezTo>
                      <a:pt x="1" y="61"/>
                      <a:pt x="0" y="55"/>
                      <a:pt x="2" y="51"/>
                    </a:cubicBezTo>
                    <a:cubicBezTo>
                      <a:pt x="4" y="47"/>
                      <a:pt x="6" y="43"/>
                      <a:pt x="12" y="40"/>
                    </a:cubicBezTo>
                    <a:cubicBezTo>
                      <a:pt x="18" y="37"/>
                      <a:pt x="31" y="37"/>
                      <a:pt x="39" y="34"/>
                    </a:cubicBezTo>
                    <a:cubicBezTo>
                      <a:pt x="47" y="31"/>
                      <a:pt x="54" y="29"/>
                      <a:pt x="59" y="24"/>
                    </a:cubicBezTo>
                    <a:cubicBezTo>
                      <a:pt x="64" y="19"/>
                      <a:pt x="63" y="8"/>
                      <a:pt x="68" y="4"/>
                    </a:cubicBezTo>
                    <a:cubicBezTo>
                      <a:pt x="73" y="0"/>
                      <a:pt x="82" y="0"/>
                      <a:pt x="92"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80" name="Freeform 208"/>
              <p:cNvSpPr>
                <a:spLocks/>
              </p:cNvSpPr>
              <p:nvPr/>
            </p:nvSpPr>
            <p:spPr bwMode="auto">
              <a:xfrm>
                <a:off x="3605" y="882"/>
                <a:ext cx="135" cy="95"/>
              </a:xfrm>
              <a:custGeom>
                <a:avLst/>
                <a:gdLst>
                  <a:gd name="T0" fmla="*/ 135 w 135"/>
                  <a:gd name="T1" fmla="*/ 0 h 95"/>
                  <a:gd name="T2" fmla="*/ 109 w 135"/>
                  <a:gd name="T3" fmla="*/ 21 h 95"/>
                  <a:gd name="T4" fmla="*/ 97 w 135"/>
                  <a:gd name="T5" fmla="*/ 35 h 95"/>
                  <a:gd name="T6" fmla="*/ 96 w 135"/>
                  <a:gd name="T7" fmla="*/ 48 h 95"/>
                  <a:gd name="T8" fmla="*/ 96 w 135"/>
                  <a:gd name="T9" fmla="*/ 69 h 95"/>
                  <a:gd name="T10" fmla="*/ 75 w 135"/>
                  <a:gd name="T11" fmla="*/ 89 h 95"/>
                  <a:gd name="T12" fmla="*/ 42 w 135"/>
                  <a:gd name="T13" fmla="*/ 89 h 95"/>
                  <a:gd name="T14" fmla="*/ 22 w 135"/>
                  <a:gd name="T15" fmla="*/ 86 h 95"/>
                  <a:gd name="T16" fmla="*/ 0 w 135"/>
                  <a:gd name="T17" fmla="*/ 95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
                  <a:gd name="T28" fmla="*/ 0 h 95"/>
                  <a:gd name="T29" fmla="*/ 135 w 13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 h="95">
                    <a:moveTo>
                      <a:pt x="135" y="0"/>
                    </a:moveTo>
                    <a:cubicBezTo>
                      <a:pt x="125" y="7"/>
                      <a:pt x="115" y="15"/>
                      <a:pt x="109" y="21"/>
                    </a:cubicBezTo>
                    <a:cubicBezTo>
                      <a:pt x="103" y="27"/>
                      <a:pt x="99" y="31"/>
                      <a:pt x="97" y="35"/>
                    </a:cubicBezTo>
                    <a:cubicBezTo>
                      <a:pt x="95" y="39"/>
                      <a:pt x="96" y="42"/>
                      <a:pt x="96" y="48"/>
                    </a:cubicBezTo>
                    <a:cubicBezTo>
                      <a:pt x="96" y="54"/>
                      <a:pt x="99" y="62"/>
                      <a:pt x="96" y="69"/>
                    </a:cubicBezTo>
                    <a:cubicBezTo>
                      <a:pt x="93" y="76"/>
                      <a:pt x="84" y="86"/>
                      <a:pt x="75" y="89"/>
                    </a:cubicBezTo>
                    <a:cubicBezTo>
                      <a:pt x="66" y="92"/>
                      <a:pt x="51" y="89"/>
                      <a:pt x="42" y="89"/>
                    </a:cubicBezTo>
                    <a:cubicBezTo>
                      <a:pt x="33" y="89"/>
                      <a:pt x="29" y="85"/>
                      <a:pt x="22" y="86"/>
                    </a:cubicBezTo>
                    <a:cubicBezTo>
                      <a:pt x="15" y="87"/>
                      <a:pt x="7" y="91"/>
                      <a:pt x="0" y="9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81" name="Freeform 209"/>
              <p:cNvSpPr>
                <a:spLocks/>
              </p:cNvSpPr>
              <p:nvPr/>
            </p:nvSpPr>
            <p:spPr bwMode="auto">
              <a:xfrm>
                <a:off x="3590" y="411"/>
                <a:ext cx="211" cy="209"/>
              </a:xfrm>
              <a:custGeom>
                <a:avLst/>
                <a:gdLst>
                  <a:gd name="T0" fmla="*/ 0 w 211"/>
                  <a:gd name="T1" fmla="*/ 209 h 209"/>
                  <a:gd name="T2" fmla="*/ 22 w 211"/>
                  <a:gd name="T3" fmla="*/ 194 h 209"/>
                  <a:gd name="T4" fmla="*/ 33 w 211"/>
                  <a:gd name="T5" fmla="*/ 185 h 209"/>
                  <a:gd name="T6" fmla="*/ 51 w 211"/>
                  <a:gd name="T7" fmla="*/ 177 h 209"/>
                  <a:gd name="T8" fmla="*/ 78 w 211"/>
                  <a:gd name="T9" fmla="*/ 165 h 209"/>
                  <a:gd name="T10" fmla="*/ 106 w 211"/>
                  <a:gd name="T11" fmla="*/ 140 h 209"/>
                  <a:gd name="T12" fmla="*/ 127 w 211"/>
                  <a:gd name="T13" fmla="*/ 123 h 209"/>
                  <a:gd name="T14" fmla="*/ 157 w 211"/>
                  <a:gd name="T15" fmla="*/ 90 h 209"/>
                  <a:gd name="T16" fmla="*/ 181 w 211"/>
                  <a:gd name="T17" fmla="*/ 59 h 209"/>
                  <a:gd name="T18" fmla="*/ 198 w 211"/>
                  <a:gd name="T19" fmla="*/ 33 h 209"/>
                  <a:gd name="T20" fmla="*/ 211 w 211"/>
                  <a:gd name="T21" fmla="*/ 0 h 2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1"/>
                  <a:gd name="T34" fmla="*/ 0 h 209"/>
                  <a:gd name="T35" fmla="*/ 211 w 211"/>
                  <a:gd name="T36" fmla="*/ 209 h 2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1" h="209">
                    <a:moveTo>
                      <a:pt x="0" y="209"/>
                    </a:moveTo>
                    <a:cubicBezTo>
                      <a:pt x="8" y="203"/>
                      <a:pt x="17" y="198"/>
                      <a:pt x="22" y="194"/>
                    </a:cubicBezTo>
                    <a:cubicBezTo>
                      <a:pt x="27" y="190"/>
                      <a:pt x="28" y="188"/>
                      <a:pt x="33" y="185"/>
                    </a:cubicBezTo>
                    <a:cubicBezTo>
                      <a:pt x="38" y="182"/>
                      <a:pt x="44" y="180"/>
                      <a:pt x="51" y="177"/>
                    </a:cubicBezTo>
                    <a:cubicBezTo>
                      <a:pt x="58" y="174"/>
                      <a:pt x="69" y="171"/>
                      <a:pt x="78" y="165"/>
                    </a:cubicBezTo>
                    <a:cubicBezTo>
                      <a:pt x="87" y="159"/>
                      <a:pt x="98" y="147"/>
                      <a:pt x="106" y="140"/>
                    </a:cubicBezTo>
                    <a:cubicBezTo>
                      <a:pt x="114" y="133"/>
                      <a:pt x="118" y="131"/>
                      <a:pt x="127" y="123"/>
                    </a:cubicBezTo>
                    <a:cubicBezTo>
                      <a:pt x="136" y="115"/>
                      <a:pt x="148" y="101"/>
                      <a:pt x="157" y="90"/>
                    </a:cubicBezTo>
                    <a:cubicBezTo>
                      <a:pt x="166" y="79"/>
                      <a:pt x="174" y="69"/>
                      <a:pt x="181" y="59"/>
                    </a:cubicBezTo>
                    <a:cubicBezTo>
                      <a:pt x="188" y="49"/>
                      <a:pt x="193" y="43"/>
                      <a:pt x="198" y="33"/>
                    </a:cubicBezTo>
                    <a:cubicBezTo>
                      <a:pt x="203" y="23"/>
                      <a:pt x="207" y="11"/>
                      <a:pt x="211"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82" name="Freeform 210"/>
              <p:cNvSpPr>
                <a:spLocks/>
              </p:cNvSpPr>
              <p:nvPr/>
            </p:nvSpPr>
            <p:spPr bwMode="auto">
              <a:xfrm>
                <a:off x="2982" y="555"/>
                <a:ext cx="95" cy="173"/>
              </a:xfrm>
              <a:custGeom>
                <a:avLst/>
                <a:gdLst>
                  <a:gd name="T0" fmla="*/ 95 w 95"/>
                  <a:gd name="T1" fmla="*/ 173 h 173"/>
                  <a:gd name="T2" fmla="*/ 78 w 95"/>
                  <a:gd name="T3" fmla="*/ 159 h 173"/>
                  <a:gd name="T4" fmla="*/ 63 w 95"/>
                  <a:gd name="T5" fmla="*/ 137 h 173"/>
                  <a:gd name="T6" fmla="*/ 77 w 95"/>
                  <a:gd name="T7" fmla="*/ 116 h 173"/>
                  <a:gd name="T8" fmla="*/ 68 w 95"/>
                  <a:gd name="T9" fmla="*/ 77 h 173"/>
                  <a:gd name="T10" fmla="*/ 36 w 95"/>
                  <a:gd name="T11" fmla="*/ 54 h 173"/>
                  <a:gd name="T12" fmla="*/ 15 w 95"/>
                  <a:gd name="T13" fmla="*/ 26 h 173"/>
                  <a:gd name="T14" fmla="*/ 0 w 95"/>
                  <a:gd name="T15" fmla="*/ 0 h 173"/>
                  <a:gd name="T16" fmla="*/ 0 60000 65536"/>
                  <a:gd name="T17" fmla="*/ 0 60000 65536"/>
                  <a:gd name="T18" fmla="*/ 0 60000 65536"/>
                  <a:gd name="T19" fmla="*/ 0 60000 65536"/>
                  <a:gd name="T20" fmla="*/ 0 60000 65536"/>
                  <a:gd name="T21" fmla="*/ 0 60000 65536"/>
                  <a:gd name="T22" fmla="*/ 0 60000 65536"/>
                  <a:gd name="T23" fmla="*/ 0 60000 65536"/>
                  <a:gd name="T24" fmla="*/ 0 w 95"/>
                  <a:gd name="T25" fmla="*/ 0 h 173"/>
                  <a:gd name="T26" fmla="*/ 95 w 95"/>
                  <a:gd name="T27" fmla="*/ 173 h 1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5" h="173">
                    <a:moveTo>
                      <a:pt x="95" y="173"/>
                    </a:moveTo>
                    <a:cubicBezTo>
                      <a:pt x="89" y="169"/>
                      <a:pt x="83" y="165"/>
                      <a:pt x="78" y="159"/>
                    </a:cubicBezTo>
                    <a:cubicBezTo>
                      <a:pt x="73" y="153"/>
                      <a:pt x="63" y="144"/>
                      <a:pt x="63" y="137"/>
                    </a:cubicBezTo>
                    <a:cubicBezTo>
                      <a:pt x="63" y="130"/>
                      <a:pt x="76" y="126"/>
                      <a:pt x="77" y="116"/>
                    </a:cubicBezTo>
                    <a:cubicBezTo>
                      <a:pt x="78" y="106"/>
                      <a:pt x="75" y="87"/>
                      <a:pt x="68" y="77"/>
                    </a:cubicBezTo>
                    <a:cubicBezTo>
                      <a:pt x="61" y="67"/>
                      <a:pt x="45" y="63"/>
                      <a:pt x="36" y="54"/>
                    </a:cubicBezTo>
                    <a:cubicBezTo>
                      <a:pt x="27" y="45"/>
                      <a:pt x="21" y="35"/>
                      <a:pt x="15" y="26"/>
                    </a:cubicBezTo>
                    <a:cubicBezTo>
                      <a:pt x="9" y="17"/>
                      <a:pt x="4" y="8"/>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83" name="Freeform 211"/>
              <p:cNvSpPr>
                <a:spLocks/>
              </p:cNvSpPr>
              <p:nvPr/>
            </p:nvSpPr>
            <p:spPr bwMode="auto">
              <a:xfrm>
                <a:off x="2982" y="554"/>
                <a:ext cx="216" cy="32"/>
              </a:xfrm>
              <a:custGeom>
                <a:avLst/>
                <a:gdLst>
                  <a:gd name="T0" fmla="*/ 0 w 216"/>
                  <a:gd name="T1" fmla="*/ 1 h 32"/>
                  <a:gd name="T2" fmla="*/ 17 w 216"/>
                  <a:gd name="T3" fmla="*/ 3 h 32"/>
                  <a:gd name="T4" fmla="*/ 26 w 216"/>
                  <a:gd name="T5" fmla="*/ 16 h 32"/>
                  <a:gd name="T6" fmla="*/ 45 w 216"/>
                  <a:gd name="T7" fmla="*/ 24 h 32"/>
                  <a:gd name="T8" fmla="*/ 68 w 216"/>
                  <a:gd name="T9" fmla="*/ 22 h 32"/>
                  <a:gd name="T10" fmla="*/ 95 w 216"/>
                  <a:gd name="T11" fmla="*/ 13 h 32"/>
                  <a:gd name="T12" fmla="*/ 134 w 216"/>
                  <a:gd name="T13" fmla="*/ 18 h 32"/>
                  <a:gd name="T14" fmla="*/ 159 w 216"/>
                  <a:gd name="T15" fmla="*/ 30 h 32"/>
                  <a:gd name="T16" fmla="*/ 185 w 216"/>
                  <a:gd name="T17" fmla="*/ 30 h 32"/>
                  <a:gd name="T18" fmla="*/ 203 w 216"/>
                  <a:gd name="T19" fmla="*/ 21 h 32"/>
                  <a:gd name="T20" fmla="*/ 216 w 216"/>
                  <a:gd name="T21" fmla="*/ 15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32"/>
                  <a:gd name="T35" fmla="*/ 216 w 216"/>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32">
                    <a:moveTo>
                      <a:pt x="0" y="1"/>
                    </a:moveTo>
                    <a:cubicBezTo>
                      <a:pt x="6" y="0"/>
                      <a:pt x="13" y="0"/>
                      <a:pt x="17" y="3"/>
                    </a:cubicBezTo>
                    <a:cubicBezTo>
                      <a:pt x="21" y="6"/>
                      <a:pt x="21" y="12"/>
                      <a:pt x="26" y="16"/>
                    </a:cubicBezTo>
                    <a:cubicBezTo>
                      <a:pt x="31" y="20"/>
                      <a:pt x="38" y="23"/>
                      <a:pt x="45" y="24"/>
                    </a:cubicBezTo>
                    <a:cubicBezTo>
                      <a:pt x="52" y="25"/>
                      <a:pt x="60" y="24"/>
                      <a:pt x="68" y="22"/>
                    </a:cubicBezTo>
                    <a:cubicBezTo>
                      <a:pt x="76" y="20"/>
                      <a:pt x="84" y="14"/>
                      <a:pt x="95" y="13"/>
                    </a:cubicBezTo>
                    <a:cubicBezTo>
                      <a:pt x="106" y="12"/>
                      <a:pt x="123" y="15"/>
                      <a:pt x="134" y="18"/>
                    </a:cubicBezTo>
                    <a:cubicBezTo>
                      <a:pt x="145" y="21"/>
                      <a:pt x="151" y="28"/>
                      <a:pt x="159" y="30"/>
                    </a:cubicBezTo>
                    <a:cubicBezTo>
                      <a:pt x="167" y="32"/>
                      <a:pt x="178" y="31"/>
                      <a:pt x="185" y="30"/>
                    </a:cubicBezTo>
                    <a:cubicBezTo>
                      <a:pt x="192" y="29"/>
                      <a:pt x="198" y="23"/>
                      <a:pt x="203" y="21"/>
                    </a:cubicBezTo>
                    <a:cubicBezTo>
                      <a:pt x="208" y="19"/>
                      <a:pt x="212" y="17"/>
                      <a:pt x="216" y="1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84" name="Freeform 212"/>
              <p:cNvSpPr>
                <a:spLocks/>
              </p:cNvSpPr>
              <p:nvPr/>
            </p:nvSpPr>
            <p:spPr bwMode="auto">
              <a:xfrm>
                <a:off x="3195" y="569"/>
                <a:ext cx="149" cy="123"/>
              </a:xfrm>
              <a:custGeom>
                <a:avLst/>
                <a:gdLst>
                  <a:gd name="T0" fmla="*/ 3 w 149"/>
                  <a:gd name="T1" fmla="*/ 0 h 123"/>
                  <a:gd name="T2" fmla="*/ 3 w 149"/>
                  <a:gd name="T3" fmla="*/ 16 h 123"/>
                  <a:gd name="T4" fmla="*/ 21 w 149"/>
                  <a:gd name="T5" fmla="*/ 33 h 123"/>
                  <a:gd name="T6" fmla="*/ 48 w 149"/>
                  <a:gd name="T7" fmla="*/ 40 h 123"/>
                  <a:gd name="T8" fmla="*/ 84 w 149"/>
                  <a:gd name="T9" fmla="*/ 45 h 123"/>
                  <a:gd name="T10" fmla="*/ 101 w 149"/>
                  <a:gd name="T11" fmla="*/ 60 h 123"/>
                  <a:gd name="T12" fmla="*/ 114 w 149"/>
                  <a:gd name="T13" fmla="*/ 78 h 123"/>
                  <a:gd name="T14" fmla="*/ 128 w 149"/>
                  <a:gd name="T15" fmla="*/ 93 h 123"/>
                  <a:gd name="T16" fmla="*/ 137 w 149"/>
                  <a:gd name="T17" fmla="*/ 112 h 123"/>
                  <a:gd name="T18" fmla="*/ 149 w 149"/>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9"/>
                  <a:gd name="T31" fmla="*/ 0 h 123"/>
                  <a:gd name="T32" fmla="*/ 149 w 149"/>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9" h="123">
                    <a:moveTo>
                      <a:pt x="3" y="0"/>
                    </a:moveTo>
                    <a:cubicBezTo>
                      <a:pt x="1" y="5"/>
                      <a:pt x="0" y="11"/>
                      <a:pt x="3" y="16"/>
                    </a:cubicBezTo>
                    <a:cubicBezTo>
                      <a:pt x="6" y="21"/>
                      <a:pt x="14" y="29"/>
                      <a:pt x="21" y="33"/>
                    </a:cubicBezTo>
                    <a:cubicBezTo>
                      <a:pt x="28" y="37"/>
                      <a:pt x="38" y="38"/>
                      <a:pt x="48" y="40"/>
                    </a:cubicBezTo>
                    <a:cubicBezTo>
                      <a:pt x="58" y="42"/>
                      <a:pt x="75" y="42"/>
                      <a:pt x="84" y="45"/>
                    </a:cubicBezTo>
                    <a:cubicBezTo>
                      <a:pt x="93" y="48"/>
                      <a:pt x="96" y="55"/>
                      <a:pt x="101" y="60"/>
                    </a:cubicBezTo>
                    <a:cubicBezTo>
                      <a:pt x="106" y="65"/>
                      <a:pt x="110" y="73"/>
                      <a:pt x="114" y="78"/>
                    </a:cubicBezTo>
                    <a:cubicBezTo>
                      <a:pt x="118" y="83"/>
                      <a:pt x="124" y="87"/>
                      <a:pt x="128" y="93"/>
                    </a:cubicBezTo>
                    <a:cubicBezTo>
                      <a:pt x="132" y="99"/>
                      <a:pt x="134" y="107"/>
                      <a:pt x="137" y="112"/>
                    </a:cubicBezTo>
                    <a:cubicBezTo>
                      <a:pt x="140" y="117"/>
                      <a:pt x="144" y="120"/>
                      <a:pt x="149" y="12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85" name="Freeform 213"/>
              <p:cNvSpPr>
                <a:spLocks/>
              </p:cNvSpPr>
              <p:nvPr/>
            </p:nvSpPr>
            <p:spPr bwMode="auto">
              <a:xfrm>
                <a:off x="3171" y="443"/>
                <a:ext cx="28" cy="126"/>
              </a:xfrm>
              <a:custGeom>
                <a:avLst/>
                <a:gdLst>
                  <a:gd name="T0" fmla="*/ 26 w 28"/>
                  <a:gd name="T1" fmla="*/ 126 h 126"/>
                  <a:gd name="T2" fmla="*/ 26 w 28"/>
                  <a:gd name="T3" fmla="*/ 115 h 126"/>
                  <a:gd name="T4" fmla="*/ 14 w 28"/>
                  <a:gd name="T5" fmla="*/ 102 h 126"/>
                  <a:gd name="T6" fmla="*/ 0 w 28"/>
                  <a:gd name="T7" fmla="*/ 76 h 126"/>
                  <a:gd name="T8" fmla="*/ 14 w 28"/>
                  <a:gd name="T9" fmla="*/ 64 h 126"/>
                  <a:gd name="T10" fmla="*/ 26 w 28"/>
                  <a:gd name="T11" fmla="*/ 46 h 126"/>
                  <a:gd name="T12" fmla="*/ 21 w 28"/>
                  <a:gd name="T13" fmla="*/ 31 h 126"/>
                  <a:gd name="T14" fmla="*/ 15 w 28"/>
                  <a:gd name="T15" fmla="*/ 0 h 126"/>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126"/>
                  <a:gd name="T26" fmla="*/ 28 w 28"/>
                  <a:gd name="T27" fmla="*/ 126 h 1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126">
                    <a:moveTo>
                      <a:pt x="26" y="126"/>
                    </a:moveTo>
                    <a:cubicBezTo>
                      <a:pt x="27" y="122"/>
                      <a:pt x="28" y="119"/>
                      <a:pt x="26" y="115"/>
                    </a:cubicBezTo>
                    <a:cubicBezTo>
                      <a:pt x="24" y="111"/>
                      <a:pt x="18" y="108"/>
                      <a:pt x="14" y="102"/>
                    </a:cubicBezTo>
                    <a:cubicBezTo>
                      <a:pt x="10" y="96"/>
                      <a:pt x="0" y="82"/>
                      <a:pt x="0" y="76"/>
                    </a:cubicBezTo>
                    <a:cubicBezTo>
                      <a:pt x="0" y="70"/>
                      <a:pt x="10" y="69"/>
                      <a:pt x="14" y="64"/>
                    </a:cubicBezTo>
                    <a:cubicBezTo>
                      <a:pt x="18" y="59"/>
                      <a:pt x="25" y="51"/>
                      <a:pt x="26" y="46"/>
                    </a:cubicBezTo>
                    <a:cubicBezTo>
                      <a:pt x="27" y="41"/>
                      <a:pt x="23" y="39"/>
                      <a:pt x="21" y="31"/>
                    </a:cubicBezTo>
                    <a:cubicBezTo>
                      <a:pt x="19" y="23"/>
                      <a:pt x="16" y="7"/>
                      <a:pt x="1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86" name="Freeform 214"/>
              <p:cNvSpPr>
                <a:spLocks/>
              </p:cNvSpPr>
              <p:nvPr/>
            </p:nvSpPr>
            <p:spPr bwMode="auto">
              <a:xfrm>
                <a:off x="4675" y="609"/>
                <a:ext cx="25" cy="68"/>
              </a:xfrm>
              <a:custGeom>
                <a:avLst/>
                <a:gdLst>
                  <a:gd name="T0" fmla="*/ 2 w 25"/>
                  <a:gd name="T1" fmla="*/ 68 h 68"/>
                  <a:gd name="T2" fmla="*/ 2 w 25"/>
                  <a:gd name="T3" fmla="*/ 56 h 68"/>
                  <a:gd name="T4" fmla="*/ 14 w 25"/>
                  <a:gd name="T5" fmla="*/ 42 h 68"/>
                  <a:gd name="T6" fmla="*/ 19 w 25"/>
                  <a:gd name="T7" fmla="*/ 29 h 68"/>
                  <a:gd name="T8" fmla="*/ 23 w 25"/>
                  <a:gd name="T9" fmla="*/ 14 h 68"/>
                  <a:gd name="T10" fmla="*/ 25 w 25"/>
                  <a:gd name="T11" fmla="*/ 0 h 68"/>
                  <a:gd name="T12" fmla="*/ 0 60000 65536"/>
                  <a:gd name="T13" fmla="*/ 0 60000 65536"/>
                  <a:gd name="T14" fmla="*/ 0 60000 65536"/>
                  <a:gd name="T15" fmla="*/ 0 60000 65536"/>
                  <a:gd name="T16" fmla="*/ 0 60000 65536"/>
                  <a:gd name="T17" fmla="*/ 0 60000 65536"/>
                  <a:gd name="T18" fmla="*/ 0 w 25"/>
                  <a:gd name="T19" fmla="*/ 0 h 68"/>
                  <a:gd name="T20" fmla="*/ 25 w 25"/>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25" h="68">
                    <a:moveTo>
                      <a:pt x="2" y="68"/>
                    </a:moveTo>
                    <a:cubicBezTo>
                      <a:pt x="1" y="64"/>
                      <a:pt x="0" y="60"/>
                      <a:pt x="2" y="56"/>
                    </a:cubicBezTo>
                    <a:cubicBezTo>
                      <a:pt x="4" y="52"/>
                      <a:pt x="11" y="46"/>
                      <a:pt x="14" y="42"/>
                    </a:cubicBezTo>
                    <a:cubicBezTo>
                      <a:pt x="17" y="38"/>
                      <a:pt x="18" y="34"/>
                      <a:pt x="19" y="29"/>
                    </a:cubicBezTo>
                    <a:cubicBezTo>
                      <a:pt x="20" y="24"/>
                      <a:pt x="22" y="19"/>
                      <a:pt x="23" y="14"/>
                    </a:cubicBezTo>
                    <a:cubicBezTo>
                      <a:pt x="24" y="9"/>
                      <a:pt x="24" y="4"/>
                      <a:pt x="2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87" name="Freeform 215"/>
              <p:cNvSpPr>
                <a:spLocks/>
              </p:cNvSpPr>
              <p:nvPr/>
            </p:nvSpPr>
            <p:spPr bwMode="auto">
              <a:xfrm>
                <a:off x="4688" y="695"/>
                <a:ext cx="82" cy="94"/>
              </a:xfrm>
              <a:custGeom>
                <a:avLst/>
                <a:gdLst>
                  <a:gd name="T0" fmla="*/ 0 w 82"/>
                  <a:gd name="T1" fmla="*/ 94 h 94"/>
                  <a:gd name="T2" fmla="*/ 22 w 82"/>
                  <a:gd name="T3" fmla="*/ 63 h 94"/>
                  <a:gd name="T4" fmla="*/ 51 w 82"/>
                  <a:gd name="T5" fmla="*/ 45 h 94"/>
                  <a:gd name="T6" fmla="*/ 63 w 82"/>
                  <a:gd name="T7" fmla="*/ 27 h 94"/>
                  <a:gd name="T8" fmla="*/ 75 w 82"/>
                  <a:gd name="T9" fmla="*/ 10 h 94"/>
                  <a:gd name="T10" fmla="*/ 82 w 82"/>
                  <a:gd name="T11" fmla="*/ 0 h 94"/>
                  <a:gd name="T12" fmla="*/ 0 60000 65536"/>
                  <a:gd name="T13" fmla="*/ 0 60000 65536"/>
                  <a:gd name="T14" fmla="*/ 0 60000 65536"/>
                  <a:gd name="T15" fmla="*/ 0 60000 65536"/>
                  <a:gd name="T16" fmla="*/ 0 60000 65536"/>
                  <a:gd name="T17" fmla="*/ 0 60000 65536"/>
                  <a:gd name="T18" fmla="*/ 0 w 82"/>
                  <a:gd name="T19" fmla="*/ 0 h 94"/>
                  <a:gd name="T20" fmla="*/ 82 w 82"/>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82" h="94">
                    <a:moveTo>
                      <a:pt x="0" y="94"/>
                    </a:moveTo>
                    <a:cubicBezTo>
                      <a:pt x="7" y="82"/>
                      <a:pt x="14" y="71"/>
                      <a:pt x="22" y="63"/>
                    </a:cubicBezTo>
                    <a:cubicBezTo>
                      <a:pt x="30" y="55"/>
                      <a:pt x="44" y="51"/>
                      <a:pt x="51" y="45"/>
                    </a:cubicBezTo>
                    <a:cubicBezTo>
                      <a:pt x="58" y="39"/>
                      <a:pt x="59" y="33"/>
                      <a:pt x="63" y="27"/>
                    </a:cubicBezTo>
                    <a:cubicBezTo>
                      <a:pt x="67" y="21"/>
                      <a:pt x="72" y="14"/>
                      <a:pt x="75" y="10"/>
                    </a:cubicBezTo>
                    <a:cubicBezTo>
                      <a:pt x="78" y="6"/>
                      <a:pt x="80" y="3"/>
                      <a:pt x="82"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88" name="Freeform 216"/>
              <p:cNvSpPr>
                <a:spLocks/>
              </p:cNvSpPr>
              <p:nvPr/>
            </p:nvSpPr>
            <p:spPr bwMode="auto">
              <a:xfrm>
                <a:off x="3162" y="3087"/>
                <a:ext cx="46" cy="105"/>
              </a:xfrm>
              <a:custGeom>
                <a:avLst/>
                <a:gdLst>
                  <a:gd name="T0" fmla="*/ 29 w 46"/>
                  <a:gd name="T1" fmla="*/ 0 h 105"/>
                  <a:gd name="T2" fmla="*/ 30 w 46"/>
                  <a:gd name="T3" fmla="*/ 21 h 105"/>
                  <a:gd name="T4" fmla="*/ 44 w 46"/>
                  <a:gd name="T5" fmla="*/ 33 h 105"/>
                  <a:gd name="T6" fmla="*/ 45 w 46"/>
                  <a:gd name="T7" fmla="*/ 48 h 105"/>
                  <a:gd name="T8" fmla="*/ 44 w 46"/>
                  <a:gd name="T9" fmla="*/ 68 h 105"/>
                  <a:gd name="T10" fmla="*/ 30 w 46"/>
                  <a:gd name="T11" fmla="*/ 84 h 105"/>
                  <a:gd name="T12" fmla="*/ 9 w 46"/>
                  <a:gd name="T13" fmla="*/ 93 h 105"/>
                  <a:gd name="T14" fmla="*/ 0 w 46"/>
                  <a:gd name="T15" fmla="*/ 105 h 105"/>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105"/>
                  <a:gd name="T26" fmla="*/ 46 w 46"/>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105">
                    <a:moveTo>
                      <a:pt x="29" y="0"/>
                    </a:moveTo>
                    <a:cubicBezTo>
                      <a:pt x="28" y="8"/>
                      <a:pt x="28" y="16"/>
                      <a:pt x="30" y="21"/>
                    </a:cubicBezTo>
                    <a:cubicBezTo>
                      <a:pt x="32" y="26"/>
                      <a:pt x="42" y="29"/>
                      <a:pt x="44" y="33"/>
                    </a:cubicBezTo>
                    <a:cubicBezTo>
                      <a:pt x="46" y="37"/>
                      <a:pt x="45" y="42"/>
                      <a:pt x="45" y="48"/>
                    </a:cubicBezTo>
                    <a:cubicBezTo>
                      <a:pt x="45" y="54"/>
                      <a:pt x="46" y="62"/>
                      <a:pt x="44" y="68"/>
                    </a:cubicBezTo>
                    <a:cubicBezTo>
                      <a:pt x="42" y="74"/>
                      <a:pt x="36" y="80"/>
                      <a:pt x="30" y="84"/>
                    </a:cubicBezTo>
                    <a:cubicBezTo>
                      <a:pt x="24" y="88"/>
                      <a:pt x="14" y="90"/>
                      <a:pt x="9" y="93"/>
                    </a:cubicBezTo>
                    <a:cubicBezTo>
                      <a:pt x="4" y="96"/>
                      <a:pt x="2" y="102"/>
                      <a:pt x="0" y="10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89" name="Freeform 217"/>
              <p:cNvSpPr>
                <a:spLocks/>
              </p:cNvSpPr>
              <p:nvPr/>
            </p:nvSpPr>
            <p:spPr bwMode="auto">
              <a:xfrm>
                <a:off x="3376" y="3300"/>
                <a:ext cx="143" cy="141"/>
              </a:xfrm>
              <a:custGeom>
                <a:avLst/>
                <a:gdLst>
                  <a:gd name="T0" fmla="*/ 14 w 143"/>
                  <a:gd name="T1" fmla="*/ 0 h 141"/>
                  <a:gd name="T2" fmla="*/ 8 w 143"/>
                  <a:gd name="T3" fmla="*/ 12 h 141"/>
                  <a:gd name="T4" fmla="*/ 2 w 143"/>
                  <a:gd name="T5" fmla="*/ 41 h 141"/>
                  <a:gd name="T6" fmla="*/ 17 w 143"/>
                  <a:gd name="T7" fmla="*/ 59 h 141"/>
                  <a:gd name="T8" fmla="*/ 38 w 143"/>
                  <a:gd name="T9" fmla="*/ 69 h 141"/>
                  <a:gd name="T10" fmla="*/ 41 w 143"/>
                  <a:gd name="T11" fmla="*/ 84 h 141"/>
                  <a:gd name="T12" fmla="*/ 41 w 143"/>
                  <a:gd name="T13" fmla="*/ 101 h 141"/>
                  <a:gd name="T14" fmla="*/ 58 w 143"/>
                  <a:gd name="T15" fmla="*/ 114 h 141"/>
                  <a:gd name="T16" fmla="*/ 89 w 143"/>
                  <a:gd name="T17" fmla="*/ 116 h 141"/>
                  <a:gd name="T18" fmla="*/ 113 w 143"/>
                  <a:gd name="T19" fmla="*/ 122 h 141"/>
                  <a:gd name="T20" fmla="*/ 130 w 143"/>
                  <a:gd name="T21" fmla="*/ 128 h 141"/>
                  <a:gd name="T22" fmla="*/ 143 w 143"/>
                  <a:gd name="T23" fmla="*/ 141 h 1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3"/>
                  <a:gd name="T37" fmla="*/ 0 h 141"/>
                  <a:gd name="T38" fmla="*/ 143 w 143"/>
                  <a:gd name="T39" fmla="*/ 141 h 1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3" h="141">
                    <a:moveTo>
                      <a:pt x="14" y="0"/>
                    </a:moveTo>
                    <a:cubicBezTo>
                      <a:pt x="12" y="2"/>
                      <a:pt x="10" y="5"/>
                      <a:pt x="8" y="12"/>
                    </a:cubicBezTo>
                    <a:cubicBezTo>
                      <a:pt x="6" y="19"/>
                      <a:pt x="0" y="33"/>
                      <a:pt x="2" y="41"/>
                    </a:cubicBezTo>
                    <a:cubicBezTo>
                      <a:pt x="4" y="49"/>
                      <a:pt x="11" y="54"/>
                      <a:pt x="17" y="59"/>
                    </a:cubicBezTo>
                    <a:cubicBezTo>
                      <a:pt x="23" y="64"/>
                      <a:pt x="34" y="65"/>
                      <a:pt x="38" y="69"/>
                    </a:cubicBezTo>
                    <a:cubicBezTo>
                      <a:pt x="42" y="73"/>
                      <a:pt x="40" y="79"/>
                      <a:pt x="41" y="84"/>
                    </a:cubicBezTo>
                    <a:cubicBezTo>
                      <a:pt x="42" y="89"/>
                      <a:pt x="38" y="96"/>
                      <a:pt x="41" y="101"/>
                    </a:cubicBezTo>
                    <a:cubicBezTo>
                      <a:pt x="44" y="106"/>
                      <a:pt x="50" y="112"/>
                      <a:pt x="58" y="114"/>
                    </a:cubicBezTo>
                    <a:cubicBezTo>
                      <a:pt x="66" y="116"/>
                      <a:pt x="80" y="115"/>
                      <a:pt x="89" y="116"/>
                    </a:cubicBezTo>
                    <a:cubicBezTo>
                      <a:pt x="98" y="117"/>
                      <a:pt x="106" y="120"/>
                      <a:pt x="113" y="122"/>
                    </a:cubicBezTo>
                    <a:cubicBezTo>
                      <a:pt x="120" y="124"/>
                      <a:pt x="125" y="125"/>
                      <a:pt x="130" y="128"/>
                    </a:cubicBezTo>
                    <a:cubicBezTo>
                      <a:pt x="135" y="131"/>
                      <a:pt x="139" y="136"/>
                      <a:pt x="143" y="141"/>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90" name="Freeform 218"/>
              <p:cNvSpPr>
                <a:spLocks/>
              </p:cNvSpPr>
              <p:nvPr/>
            </p:nvSpPr>
            <p:spPr bwMode="auto">
              <a:xfrm>
                <a:off x="3506" y="3339"/>
                <a:ext cx="40" cy="102"/>
              </a:xfrm>
              <a:custGeom>
                <a:avLst/>
                <a:gdLst>
                  <a:gd name="T0" fmla="*/ 13 w 40"/>
                  <a:gd name="T1" fmla="*/ 102 h 102"/>
                  <a:gd name="T2" fmla="*/ 18 w 40"/>
                  <a:gd name="T3" fmla="*/ 81 h 102"/>
                  <a:gd name="T4" fmla="*/ 28 w 40"/>
                  <a:gd name="T5" fmla="*/ 69 h 102"/>
                  <a:gd name="T6" fmla="*/ 36 w 40"/>
                  <a:gd name="T7" fmla="*/ 62 h 102"/>
                  <a:gd name="T8" fmla="*/ 37 w 40"/>
                  <a:gd name="T9" fmla="*/ 42 h 102"/>
                  <a:gd name="T10" fmla="*/ 19 w 40"/>
                  <a:gd name="T11" fmla="*/ 26 h 102"/>
                  <a:gd name="T12" fmla="*/ 9 w 40"/>
                  <a:gd name="T13" fmla="*/ 14 h 102"/>
                  <a:gd name="T14" fmla="*/ 0 w 40"/>
                  <a:gd name="T15" fmla="*/ 0 h 102"/>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102"/>
                  <a:gd name="T26" fmla="*/ 40 w 40"/>
                  <a:gd name="T27" fmla="*/ 102 h 1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102">
                    <a:moveTo>
                      <a:pt x="13" y="102"/>
                    </a:moveTo>
                    <a:cubicBezTo>
                      <a:pt x="14" y="94"/>
                      <a:pt x="16" y="86"/>
                      <a:pt x="18" y="81"/>
                    </a:cubicBezTo>
                    <a:cubicBezTo>
                      <a:pt x="20" y="76"/>
                      <a:pt x="25" y="72"/>
                      <a:pt x="28" y="69"/>
                    </a:cubicBezTo>
                    <a:cubicBezTo>
                      <a:pt x="31" y="66"/>
                      <a:pt x="35" y="66"/>
                      <a:pt x="36" y="62"/>
                    </a:cubicBezTo>
                    <a:cubicBezTo>
                      <a:pt x="37" y="58"/>
                      <a:pt x="40" y="48"/>
                      <a:pt x="37" y="42"/>
                    </a:cubicBezTo>
                    <a:cubicBezTo>
                      <a:pt x="34" y="36"/>
                      <a:pt x="24" y="31"/>
                      <a:pt x="19" y="26"/>
                    </a:cubicBezTo>
                    <a:cubicBezTo>
                      <a:pt x="14" y="21"/>
                      <a:pt x="12" y="18"/>
                      <a:pt x="9" y="14"/>
                    </a:cubicBezTo>
                    <a:cubicBezTo>
                      <a:pt x="6" y="10"/>
                      <a:pt x="2" y="4"/>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91" name="Freeform 219"/>
              <p:cNvSpPr>
                <a:spLocks/>
              </p:cNvSpPr>
              <p:nvPr/>
            </p:nvSpPr>
            <p:spPr bwMode="auto">
              <a:xfrm>
                <a:off x="3158" y="3565"/>
                <a:ext cx="312" cy="101"/>
              </a:xfrm>
              <a:custGeom>
                <a:avLst/>
                <a:gdLst>
                  <a:gd name="T0" fmla="*/ 312 w 312"/>
                  <a:gd name="T1" fmla="*/ 1 h 101"/>
                  <a:gd name="T2" fmla="*/ 280 w 312"/>
                  <a:gd name="T3" fmla="*/ 1 h 101"/>
                  <a:gd name="T4" fmla="*/ 250 w 312"/>
                  <a:gd name="T5" fmla="*/ 7 h 101"/>
                  <a:gd name="T6" fmla="*/ 213 w 312"/>
                  <a:gd name="T7" fmla="*/ 16 h 101"/>
                  <a:gd name="T8" fmla="*/ 178 w 312"/>
                  <a:gd name="T9" fmla="*/ 37 h 101"/>
                  <a:gd name="T10" fmla="*/ 154 w 312"/>
                  <a:gd name="T11" fmla="*/ 46 h 101"/>
                  <a:gd name="T12" fmla="*/ 115 w 312"/>
                  <a:gd name="T13" fmla="*/ 65 h 101"/>
                  <a:gd name="T14" fmla="*/ 91 w 312"/>
                  <a:gd name="T15" fmla="*/ 71 h 101"/>
                  <a:gd name="T16" fmla="*/ 72 w 312"/>
                  <a:gd name="T17" fmla="*/ 71 h 101"/>
                  <a:gd name="T18" fmla="*/ 57 w 312"/>
                  <a:gd name="T19" fmla="*/ 79 h 101"/>
                  <a:gd name="T20" fmla="*/ 55 w 312"/>
                  <a:gd name="T21" fmla="*/ 94 h 101"/>
                  <a:gd name="T22" fmla="*/ 46 w 312"/>
                  <a:gd name="T23" fmla="*/ 100 h 101"/>
                  <a:gd name="T24" fmla="*/ 30 w 312"/>
                  <a:gd name="T25" fmla="*/ 100 h 101"/>
                  <a:gd name="T26" fmla="*/ 12 w 312"/>
                  <a:gd name="T27" fmla="*/ 95 h 101"/>
                  <a:gd name="T28" fmla="*/ 0 w 312"/>
                  <a:gd name="T29" fmla="*/ 95 h 1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2"/>
                  <a:gd name="T46" fmla="*/ 0 h 101"/>
                  <a:gd name="T47" fmla="*/ 312 w 312"/>
                  <a:gd name="T48" fmla="*/ 101 h 1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2" h="101">
                    <a:moveTo>
                      <a:pt x="312" y="1"/>
                    </a:moveTo>
                    <a:cubicBezTo>
                      <a:pt x="301" y="0"/>
                      <a:pt x="290" y="0"/>
                      <a:pt x="280" y="1"/>
                    </a:cubicBezTo>
                    <a:cubicBezTo>
                      <a:pt x="270" y="2"/>
                      <a:pt x="261" y="5"/>
                      <a:pt x="250" y="7"/>
                    </a:cubicBezTo>
                    <a:cubicBezTo>
                      <a:pt x="239" y="9"/>
                      <a:pt x="225" y="11"/>
                      <a:pt x="213" y="16"/>
                    </a:cubicBezTo>
                    <a:cubicBezTo>
                      <a:pt x="201" y="21"/>
                      <a:pt x="188" y="32"/>
                      <a:pt x="178" y="37"/>
                    </a:cubicBezTo>
                    <a:cubicBezTo>
                      <a:pt x="168" y="42"/>
                      <a:pt x="164" y="41"/>
                      <a:pt x="154" y="46"/>
                    </a:cubicBezTo>
                    <a:cubicBezTo>
                      <a:pt x="144" y="51"/>
                      <a:pt x="125" y="61"/>
                      <a:pt x="115" y="65"/>
                    </a:cubicBezTo>
                    <a:cubicBezTo>
                      <a:pt x="105" y="69"/>
                      <a:pt x="98" y="70"/>
                      <a:pt x="91" y="71"/>
                    </a:cubicBezTo>
                    <a:cubicBezTo>
                      <a:pt x="84" y="72"/>
                      <a:pt x="78" y="70"/>
                      <a:pt x="72" y="71"/>
                    </a:cubicBezTo>
                    <a:cubicBezTo>
                      <a:pt x="66" y="72"/>
                      <a:pt x="60" y="75"/>
                      <a:pt x="57" y="79"/>
                    </a:cubicBezTo>
                    <a:cubicBezTo>
                      <a:pt x="54" y="83"/>
                      <a:pt x="57" y="91"/>
                      <a:pt x="55" y="94"/>
                    </a:cubicBezTo>
                    <a:cubicBezTo>
                      <a:pt x="53" y="97"/>
                      <a:pt x="50" y="99"/>
                      <a:pt x="46" y="100"/>
                    </a:cubicBezTo>
                    <a:cubicBezTo>
                      <a:pt x="42" y="101"/>
                      <a:pt x="36" y="101"/>
                      <a:pt x="30" y="100"/>
                    </a:cubicBezTo>
                    <a:cubicBezTo>
                      <a:pt x="24" y="99"/>
                      <a:pt x="17" y="96"/>
                      <a:pt x="12" y="95"/>
                    </a:cubicBezTo>
                    <a:cubicBezTo>
                      <a:pt x="7" y="94"/>
                      <a:pt x="3" y="94"/>
                      <a:pt x="0" y="9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92" name="Freeform 220"/>
              <p:cNvSpPr>
                <a:spLocks/>
              </p:cNvSpPr>
              <p:nvPr/>
            </p:nvSpPr>
            <p:spPr bwMode="auto">
              <a:xfrm>
                <a:off x="3144" y="3660"/>
                <a:ext cx="315" cy="220"/>
              </a:xfrm>
              <a:custGeom>
                <a:avLst/>
                <a:gdLst>
                  <a:gd name="T0" fmla="*/ 14 w 315"/>
                  <a:gd name="T1" fmla="*/ 0 h 220"/>
                  <a:gd name="T2" fmla="*/ 3 w 315"/>
                  <a:gd name="T3" fmla="*/ 14 h 220"/>
                  <a:gd name="T4" fmla="*/ 2 w 315"/>
                  <a:gd name="T5" fmla="*/ 35 h 220"/>
                  <a:gd name="T6" fmla="*/ 15 w 315"/>
                  <a:gd name="T7" fmla="*/ 53 h 220"/>
                  <a:gd name="T8" fmla="*/ 41 w 315"/>
                  <a:gd name="T9" fmla="*/ 62 h 220"/>
                  <a:gd name="T10" fmla="*/ 69 w 315"/>
                  <a:gd name="T11" fmla="*/ 69 h 220"/>
                  <a:gd name="T12" fmla="*/ 92 w 315"/>
                  <a:gd name="T13" fmla="*/ 81 h 220"/>
                  <a:gd name="T14" fmla="*/ 101 w 315"/>
                  <a:gd name="T15" fmla="*/ 96 h 220"/>
                  <a:gd name="T16" fmla="*/ 104 w 315"/>
                  <a:gd name="T17" fmla="*/ 119 h 220"/>
                  <a:gd name="T18" fmla="*/ 120 w 315"/>
                  <a:gd name="T19" fmla="*/ 146 h 220"/>
                  <a:gd name="T20" fmla="*/ 141 w 315"/>
                  <a:gd name="T21" fmla="*/ 150 h 220"/>
                  <a:gd name="T22" fmla="*/ 174 w 315"/>
                  <a:gd name="T23" fmla="*/ 153 h 220"/>
                  <a:gd name="T24" fmla="*/ 200 w 315"/>
                  <a:gd name="T25" fmla="*/ 168 h 220"/>
                  <a:gd name="T26" fmla="*/ 209 w 315"/>
                  <a:gd name="T27" fmla="*/ 185 h 220"/>
                  <a:gd name="T28" fmla="*/ 218 w 315"/>
                  <a:gd name="T29" fmla="*/ 201 h 220"/>
                  <a:gd name="T30" fmla="*/ 240 w 315"/>
                  <a:gd name="T31" fmla="*/ 215 h 220"/>
                  <a:gd name="T32" fmla="*/ 273 w 315"/>
                  <a:gd name="T33" fmla="*/ 218 h 220"/>
                  <a:gd name="T34" fmla="*/ 291 w 315"/>
                  <a:gd name="T35" fmla="*/ 200 h 220"/>
                  <a:gd name="T36" fmla="*/ 291 w 315"/>
                  <a:gd name="T37" fmla="*/ 174 h 220"/>
                  <a:gd name="T38" fmla="*/ 299 w 315"/>
                  <a:gd name="T39" fmla="*/ 156 h 220"/>
                  <a:gd name="T40" fmla="*/ 309 w 315"/>
                  <a:gd name="T41" fmla="*/ 141 h 220"/>
                  <a:gd name="T42" fmla="*/ 315 w 315"/>
                  <a:gd name="T43" fmla="*/ 131 h 2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5"/>
                  <a:gd name="T67" fmla="*/ 0 h 220"/>
                  <a:gd name="T68" fmla="*/ 315 w 315"/>
                  <a:gd name="T69" fmla="*/ 220 h 2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5" h="220">
                    <a:moveTo>
                      <a:pt x="14" y="0"/>
                    </a:moveTo>
                    <a:cubicBezTo>
                      <a:pt x="9" y="4"/>
                      <a:pt x="5" y="8"/>
                      <a:pt x="3" y="14"/>
                    </a:cubicBezTo>
                    <a:cubicBezTo>
                      <a:pt x="1" y="20"/>
                      <a:pt x="0" y="28"/>
                      <a:pt x="2" y="35"/>
                    </a:cubicBezTo>
                    <a:cubicBezTo>
                      <a:pt x="4" y="42"/>
                      <a:pt x="8" y="48"/>
                      <a:pt x="15" y="53"/>
                    </a:cubicBezTo>
                    <a:cubicBezTo>
                      <a:pt x="22" y="58"/>
                      <a:pt x="32" y="59"/>
                      <a:pt x="41" y="62"/>
                    </a:cubicBezTo>
                    <a:cubicBezTo>
                      <a:pt x="50" y="65"/>
                      <a:pt x="61" y="66"/>
                      <a:pt x="69" y="69"/>
                    </a:cubicBezTo>
                    <a:cubicBezTo>
                      <a:pt x="77" y="72"/>
                      <a:pt x="87" y="77"/>
                      <a:pt x="92" y="81"/>
                    </a:cubicBezTo>
                    <a:cubicBezTo>
                      <a:pt x="97" y="85"/>
                      <a:pt x="99" y="90"/>
                      <a:pt x="101" y="96"/>
                    </a:cubicBezTo>
                    <a:cubicBezTo>
                      <a:pt x="103" y="102"/>
                      <a:pt x="101" y="111"/>
                      <a:pt x="104" y="119"/>
                    </a:cubicBezTo>
                    <a:cubicBezTo>
                      <a:pt x="107" y="127"/>
                      <a:pt x="114" y="141"/>
                      <a:pt x="120" y="146"/>
                    </a:cubicBezTo>
                    <a:cubicBezTo>
                      <a:pt x="126" y="151"/>
                      <a:pt x="132" y="149"/>
                      <a:pt x="141" y="150"/>
                    </a:cubicBezTo>
                    <a:cubicBezTo>
                      <a:pt x="150" y="151"/>
                      <a:pt x="164" y="150"/>
                      <a:pt x="174" y="153"/>
                    </a:cubicBezTo>
                    <a:cubicBezTo>
                      <a:pt x="184" y="156"/>
                      <a:pt x="194" y="163"/>
                      <a:pt x="200" y="168"/>
                    </a:cubicBezTo>
                    <a:cubicBezTo>
                      <a:pt x="206" y="173"/>
                      <a:pt x="206" y="180"/>
                      <a:pt x="209" y="185"/>
                    </a:cubicBezTo>
                    <a:cubicBezTo>
                      <a:pt x="212" y="190"/>
                      <a:pt x="213" y="196"/>
                      <a:pt x="218" y="201"/>
                    </a:cubicBezTo>
                    <a:cubicBezTo>
                      <a:pt x="223" y="206"/>
                      <a:pt x="231" y="212"/>
                      <a:pt x="240" y="215"/>
                    </a:cubicBezTo>
                    <a:cubicBezTo>
                      <a:pt x="249" y="218"/>
                      <a:pt x="265" y="220"/>
                      <a:pt x="273" y="218"/>
                    </a:cubicBezTo>
                    <a:cubicBezTo>
                      <a:pt x="281" y="216"/>
                      <a:pt x="288" y="207"/>
                      <a:pt x="291" y="200"/>
                    </a:cubicBezTo>
                    <a:cubicBezTo>
                      <a:pt x="294" y="193"/>
                      <a:pt x="290" y="181"/>
                      <a:pt x="291" y="174"/>
                    </a:cubicBezTo>
                    <a:cubicBezTo>
                      <a:pt x="292" y="167"/>
                      <a:pt x="296" y="161"/>
                      <a:pt x="299" y="156"/>
                    </a:cubicBezTo>
                    <a:cubicBezTo>
                      <a:pt x="302" y="151"/>
                      <a:pt x="306" y="145"/>
                      <a:pt x="309" y="141"/>
                    </a:cubicBezTo>
                    <a:cubicBezTo>
                      <a:pt x="312" y="137"/>
                      <a:pt x="313" y="134"/>
                      <a:pt x="315" y="131"/>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93" name="Freeform 221"/>
              <p:cNvSpPr>
                <a:spLocks/>
              </p:cNvSpPr>
              <p:nvPr/>
            </p:nvSpPr>
            <p:spPr bwMode="auto">
              <a:xfrm>
                <a:off x="3459" y="3686"/>
                <a:ext cx="356" cy="108"/>
              </a:xfrm>
              <a:custGeom>
                <a:avLst/>
                <a:gdLst>
                  <a:gd name="T0" fmla="*/ 0 w 356"/>
                  <a:gd name="T1" fmla="*/ 105 h 108"/>
                  <a:gd name="T2" fmla="*/ 30 w 356"/>
                  <a:gd name="T3" fmla="*/ 105 h 108"/>
                  <a:gd name="T4" fmla="*/ 62 w 356"/>
                  <a:gd name="T5" fmla="*/ 105 h 108"/>
                  <a:gd name="T6" fmla="*/ 89 w 356"/>
                  <a:gd name="T7" fmla="*/ 85 h 108"/>
                  <a:gd name="T8" fmla="*/ 110 w 356"/>
                  <a:gd name="T9" fmla="*/ 79 h 108"/>
                  <a:gd name="T10" fmla="*/ 132 w 356"/>
                  <a:gd name="T11" fmla="*/ 82 h 108"/>
                  <a:gd name="T12" fmla="*/ 150 w 356"/>
                  <a:gd name="T13" fmla="*/ 85 h 108"/>
                  <a:gd name="T14" fmla="*/ 167 w 356"/>
                  <a:gd name="T15" fmla="*/ 79 h 108"/>
                  <a:gd name="T16" fmla="*/ 177 w 356"/>
                  <a:gd name="T17" fmla="*/ 66 h 108"/>
                  <a:gd name="T18" fmla="*/ 200 w 356"/>
                  <a:gd name="T19" fmla="*/ 54 h 108"/>
                  <a:gd name="T20" fmla="*/ 225 w 356"/>
                  <a:gd name="T21" fmla="*/ 43 h 108"/>
                  <a:gd name="T22" fmla="*/ 252 w 356"/>
                  <a:gd name="T23" fmla="*/ 39 h 108"/>
                  <a:gd name="T24" fmla="*/ 284 w 356"/>
                  <a:gd name="T25" fmla="*/ 33 h 108"/>
                  <a:gd name="T26" fmla="*/ 320 w 356"/>
                  <a:gd name="T27" fmla="*/ 22 h 108"/>
                  <a:gd name="T28" fmla="*/ 356 w 356"/>
                  <a:gd name="T29" fmla="*/ 0 h 1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6"/>
                  <a:gd name="T46" fmla="*/ 0 h 108"/>
                  <a:gd name="T47" fmla="*/ 356 w 356"/>
                  <a:gd name="T48" fmla="*/ 108 h 1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6" h="108">
                    <a:moveTo>
                      <a:pt x="0" y="105"/>
                    </a:moveTo>
                    <a:cubicBezTo>
                      <a:pt x="10" y="105"/>
                      <a:pt x="20" y="105"/>
                      <a:pt x="30" y="105"/>
                    </a:cubicBezTo>
                    <a:cubicBezTo>
                      <a:pt x="40" y="105"/>
                      <a:pt x="52" y="108"/>
                      <a:pt x="62" y="105"/>
                    </a:cubicBezTo>
                    <a:cubicBezTo>
                      <a:pt x="72" y="102"/>
                      <a:pt x="81" y="89"/>
                      <a:pt x="89" y="85"/>
                    </a:cubicBezTo>
                    <a:cubicBezTo>
                      <a:pt x="97" y="81"/>
                      <a:pt x="103" y="79"/>
                      <a:pt x="110" y="79"/>
                    </a:cubicBezTo>
                    <a:cubicBezTo>
                      <a:pt x="117" y="79"/>
                      <a:pt x="125" y="81"/>
                      <a:pt x="132" y="82"/>
                    </a:cubicBezTo>
                    <a:cubicBezTo>
                      <a:pt x="139" y="83"/>
                      <a:pt x="144" y="85"/>
                      <a:pt x="150" y="85"/>
                    </a:cubicBezTo>
                    <a:cubicBezTo>
                      <a:pt x="156" y="85"/>
                      <a:pt x="163" y="82"/>
                      <a:pt x="167" y="79"/>
                    </a:cubicBezTo>
                    <a:cubicBezTo>
                      <a:pt x="171" y="76"/>
                      <a:pt x="172" y="70"/>
                      <a:pt x="177" y="66"/>
                    </a:cubicBezTo>
                    <a:cubicBezTo>
                      <a:pt x="182" y="62"/>
                      <a:pt x="192" y="58"/>
                      <a:pt x="200" y="54"/>
                    </a:cubicBezTo>
                    <a:cubicBezTo>
                      <a:pt x="208" y="50"/>
                      <a:pt x="216" y="46"/>
                      <a:pt x="225" y="43"/>
                    </a:cubicBezTo>
                    <a:cubicBezTo>
                      <a:pt x="234" y="40"/>
                      <a:pt x="242" y="41"/>
                      <a:pt x="252" y="39"/>
                    </a:cubicBezTo>
                    <a:cubicBezTo>
                      <a:pt x="262" y="37"/>
                      <a:pt x="273" y="36"/>
                      <a:pt x="284" y="33"/>
                    </a:cubicBezTo>
                    <a:cubicBezTo>
                      <a:pt x="295" y="30"/>
                      <a:pt x="308" y="28"/>
                      <a:pt x="320" y="22"/>
                    </a:cubicBezTo>
                    <a:cubicBezTo>
                      <a:pt x="332" y="16"/>
                      <a:pt x="350" y="4"/>
                      <a:pt x="35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94" name="Freeform 222"/>
              <p:cNvSpPr>
                <a:spLocks/>
              </p:cNvSpPr>
              <p:nvPr/>
            </p:nvSpPr>
            <p:spPr bwMode="auto">
              <a:xfrm>
                <a:off x="3009" y="3519"/>
                <a:ext cx="149" cy="176"/>
              </a:xfrm>
              <a:custGeom>
                <a:avLst/>
                <a:gdLst>
                  <a:gd name="T0" fmla="*/ 0 w 149"/>
                  <a:gd name="T1" fmla="*/ 0 h 176"/>
                  <a:gd name="T2" fmla="*/ 20 w 149"/>
                  <a:gd name="T3" fmla="*/ 5 h 176"/>
                  <a:gd name="T4" fmla="*/ 38 w 149"/>
                  <a:gd name="T5" fmla="*/ 5 h 176"/>
                  <a:gd name="T6" fmla="*/ 54 w 149"/>
                  <a:gd name="T7" fmla="*/ 11 h 176"/>
                  <a:gd name="T8" fmla="*/ 59 w 149"/>
                  <a:gd name="T9" fmla="*/ 27 h 176"/>
                  <a:gd name="T10" fmla="*/ 62 w 149"/>
                  <a:gd name="T11" fmla="*/ 44 h 176"/>
                  <a:gd name="T12" fmla="*/ 54 w 149"/>
                  <a:gd name="T13" fmla="*/ 62 h 176"/>
                  <a:gd name="T14" fmla="*/ 50 w 149"/>
                  <a:gd name="T15" fmla="*/ 77 h 176"/>
                  <a:gd name="T16" fmla="*/ 48 w 149"/>
                  <a:gd name="T17" fmla="*/ 104 h 176"/>
                  <a:gd name="T18" fmla="*/ 62 w 149"/>
                  <a:gd name="T19" fmla="*/ 119 h 176"/>
                  <a:gd name="T20" fmla="*/ 75 w 149"/>
                  <a:gd name="T21" fmla="*/ 128 h 176"/>
                  <a:gd name="T22" fmla="*/ 81 w 149"/>
                  <a:gd name="T23" fmla="*/ 143 h 176"/>
                  <a:gd name="T24" fmla="*/ 81 w 149"/>
                  <a:gd name="T25" fmla="*/ 156 h 176"/>
                  <a:gd name="T26" fmla="*/ 93 w 149"/>
                  <a:gd name="T27" fmla="*/ 173 h 176"/>
                  <a:gd name="T28" fmla="*/ 107 w 149"/>
                  <a:gd name="T29" fmla="*/ 174 h 176"/>
                  <a:gd name="T30" fmla="*/ 126 w 149"/>
                  <a:gd name="T31" fmla="*/ 165 h 176"/>
                  <a:gd name="T32" fmla="*/ 134 w 149"/>
                  <a:gd name="T33" fmla="*/ 147 h 176"/>
                  <a:gd name="T34" fmla="*/ 149 w 149"/>
                  <a:gd name="T35" fmla="*/ 141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76"/>
                  <a:gd name="T56" fmla="*/ 149 w 14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76">
                    <a:moveTo>
                      <a:pt x="0" y="0"/>
                    </a:moveTo>
                    <a:cubicBezTo>
                      <a:pt x="7" y="2"/>
                      <a:pt x="14" y="4"/>
                      <a:pt x="20" y="5"/>
                    </a:cubicBezTo>
                    <a:cubicBezTo>
                      <a:pt x="26" y="6"/>
                      <a:pt x="32" y="4"/>
                      <a:pt x="38" y="5"/>
                    </a:cubicBezTo>
                    <a:cubicBezTo>
                      <a:pt x="44" y="6"/>
                      <a:pt x="51" y="7"/>
                      <a:pt x="54" y="11"/>
                    </a:cubicBezTo>
                    <a:cubicBezTo>
                      <a:pt x="57" y="15"/>
                      <a:pt x="58" y="22"/>
                      <a:pt x="59" y="27"/>
                    </a:cubicBezTo>
                    <a:cubicBezTo>
                      <a:pt x="60" y="32"/>
                      <a:pt x="63" y="38"/>
                      <a:pt x="62" y="44"/>
                    </a:cubicBezTo>
                    <a:cubicBezTo>
                      <a:pt x="61" y="50"/>
                      <a:pt x="56" y="57"/>
                      <a:pt x="54" y="62"/>
                    </a:cubicBezTo>
                    <a:cubicBezTo>
                      <a:pt x="52" y="67"/>
                      <a:pt x="51" y="70"/>
                      <a:pt x="50" y="77"/>
                    </a:cubicBezTo>
                    <a:cubicBezTo>
                      <a:pt x="49" y="84"/>
                      <a:pt x="46" y="97"/>
                      <a:pt x="48" y="104"/>
                    </a:cubicBezTo>
                    <a:cubicBezTo>
                      <a:pt x="50" y="111"/>
                      <a:pt x="57" y="115"/>
                      <a:pt x="62" y="119"/>
                    </a:cubicBezTo>
                    <a:cubicBezTo>
                      <a:pt x="67" y="123"/>
                      <a:pt x="72" y="124"/>
                      <a:pt x="75" y="128"/>
                    </a:cubicBezTo>
                    <a:cubicBezTo>
                      <a:pt x="78" y="132"/>
                      <a:pt x="80" y="138"/>
                      <a:pt x="81" y="143"/>
                    </a:cubicBezTo>
                    <a:cubicBezTo>
                      <a:pt x="82" y="148"/>
                      <a:pt x="79" y="151"/>
                      <a:pt x="81" y="156"/>
                    </a:cubicBezTo>
                    <a:cubicBezTo>
                      <a:pt x="83" y="161"/>
                      <a:pt x="89" y="170"/>
                      <a:pt x="93" y="173"/>
                    </a:cubicBezTo>
                    <a:cubicBezTo>
                      <a:pt x="97" y="176"/>
                      <a:pt x="102" y="175"/>
                      <a:pt x="107" y="174"/>
                    </a:cubicBezTo>
                    <a:cubicBezTo>
                      <a:pt x="112" y="173"/>
                      <a:pt x="122" y="169"/>
                      <a:pt x="126" y="165"/>
                    </a:cubicBezTo>
                    <a:cubicBezTo>
                      <a:pt x="130" y="161"/>
                      <a:pt x="130" y="151"/>
                      <a:pt x="134" y="147"/>
                    </a:cubicBezTo>
                    <a:cubicBezTo>
                      <a:pt x="138" y="143"/>
                      <a:pt x="143" y="142"/>
                      <a:pt x="149" y="141"/>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95" name="Freeform 223"/>
              <p:cNvSpPr>
                <a:spLocks/>
              </p:cNvSpPr>
              <p:nvPr/>
            </p:nvSpPr>
            <p:spPr bwMode="auto">
              <a:xfrm>
                <a:off x="3456" y="3791"/>
                <a:ext cx="24" cy="235"/>
              </a:xfrm>
              <a:custGeom>
                <a:avLst/>
                <a:gdLst>
                  <a:gd name="T0" fmla="*/ 3 w 24"/>
                  <a:gd name="T1" fmla="*/ 0 h 235"/>
                  <a:gd name="T2" fmla="*/ 2 w 24"/>
                  <a:gd name="T3" fmla="*/ 21 h 235"/>
                  <a:gd name="T4" fmla="*/ 5 w 24"/>
                  <a:gd name="T5" fmla="*/ 48 h 235"/>
                  <a:gd name="T6" fmla="*/ 20 w 24"/>
                  <a:gd name="T7" fmla="*/ 60 h 235"/>
                  <a:gd name="T8" fmla="*/ 21 w 24"/>
                  <a:gd name="T9" fmla="*/ 81 h 235"/>
                  <a:gd name="T10" fmla="*/ 3 w 24"/>
                  <a:gd name="T11" fmla="*/ 96 h 235"/>
                  <a:gd name="T12" fmla="*/ 5 w 24"/>
                  <a:gd name="T13" fmla="*/ 118 h 235"/>
                  <a:gd name="T14" fmla="*/ 18 w 24"/>
                  <a:gd name="T15" fmla="*/ 132 h 235"/>
                  <a:gd name="T16" fmla="*/ 23 w 24"/>
                  <a:gd name="T17" fmla="*/ 153 h 235"/>
                  <a:gd name="T18" fmla="*/ 15 w 24"/>
                  <a:gd name="T19" fmla="*/ 178 h 235"/>
                  <a:gd name="T20" fmla="*/ 15 w 24"/>
                  <a:gd name="T21" fmla="*/ 196 h 235"/>
                  <a:gd name="T22" fmla="*/ 15 w 24"/>
                  <a:gd name="T23" fmla="*/ 217 h 235"/>
                  <a:gd name="T24" fmla="*/ 15 w 24"/>
                  <a:gd name="T25" fmla="*/ 235 h 2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235"/>
                  <a:gd name="T41" fmla="*/ 24 w 24"/>
                  <a:gd name="T42" fmla="*/ 235 h 2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235">
                    <a:moveTo>
                      <a:pt x="3" y="0"/>
                    </a:moveTo>
                    <a:cubicBezTo>
                      <a:pt x="2" y="6"/>
                      <a:pt x="2" y="13"/>
                      <a:pt x="2" y="21"/>
                    </a:cubicBezTo>
                    <a:cubicBezTo>
                      <a:pt x="2" y="29"/>
                      <a:pt x="2" y="42"/>
                      <a:pt x="5" y="48"/>
                    </a:cubicBezTo>
                    <a:cubicBezTo>
                      <a:pt x="8" y="54"/>
                      <a:pt x="17" y="55"/>
                      <a:pt x="20" y="60"/>
                    </a:cubicBezTo>
                    <a:cubicBezTo>
                      <a:pt x="23" y="65"/>
                      <a:pt x="24" y="75"/>
                      <a:pt x="21" y="81"/>
                    </a:cubicBezTo>
                    <a:cubicBezTo>
                      <a:pt x="18" y="87"/>
                      <a:pt x="6" y="90"/>
                      <a:pt x="3" y="96"/>
                    </a:cubicBezTo>
                    <a:cubicBezTo>
                      <a:pt x="0" y="102"/>
                      <a:pt x="3" y="112"/>
                      <a:pt x="5" y="118"/>
                    </a:cubicBezTo>
                    <a:cubicBezTo>
                      <a:pt x="7" y="124"/>
                      <a:pt x="15" y="126"/>
                      <a:pt x="18" y="132"/>
                    </a:cubicBezTo>
                    <a:cubicBezTo>
                      <a:pt x="21" y="138"/>
                      <a:pt x="24" y="145"/>
                      <a:pt x="23" y="153"/>
                    </a:cubicBezTo>
                    <a:cubicBezTo>
                      <a:pt x="22" y="161"/>
                      <a:pt x="16" y="171"/>
                      <a:pt x="15" y="178"/>
                    </a:cubicBezTo>
                    <a:cubicBezTo>
                      <a:pt x="14" y="185"/>
                      <a:pt x="15" y="190"/>
                      <a:pt x="15" y="196"/>
                    </a:cubicBezTo>
                    <a:cubicBezTo>
                      <a:pt x="15" y="202"/>
                      <a:pt x="15" y="211"/>
                      <a:pt x="15" y="217"/>
                    </a:cubicBezTo>
                    <a:cubicBezTo>
                      <a:pt x="15" y="223"/>
                      <a:pt x="15" y="229"/>
                      <a:pt x="15" y="23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96" name="Freeform 224"/>
              <p:cNvSpPr>
                <a:spLocks/>
              </p:cNvSpPr>
              <p:nvPr/>
            </p:nvSpPr>
            <p:spPr bwMode="auto">
              <a:xfrm>
                <a:off x="3737" y="815"/>
                <a:ext cx="10" cy="66"/>
              </a:xfrm>
              <a:custGeom>
                <a:avLst/>
                <a:gdLst>
                  <a:gd name="T0" fmla="*/ 1 w 10"/>
                  <a:gd name="T1" fmla="*/ 66 h 66"/>
                  <a:gd name="T2" fmla="*/ 0 w 10"/>
                  <a:gd name="T3" fmla="*/ 48 h 66"/>
                  <a:gd name="T4" fmla="*/ 3 w 10"/>
                  <a:gd name="T5" fmla="*/ 25 h 66"/>
                  <a:gd name="T6" fmla="*/ 10 w 10"/>
                  <a:gd name="T7" fmla="*/ 0 h 66"/>
                  <a:gd name="T8" fmla="*/ 0 60000 65536"/>
                  <a:gd name="T9" fmla="*/ 0 60000 65536"/>
                  <a:gd name="T10" fmla="*/ 0 60000 65536"/>
                  <a:gd name="T11" fmla="*/ 0 60000 65536"/>
                  <a:gd name="T12" fmla="*/ 0 w 10"/>
                  <a:gd name="T13" fmla="*/ 0 h 66"/>
                  <a:gd name="T14" fmla="*/ 10 w 10"/>
                  <a:gd name="T15" fmla="*/ 66 h 66"/>
                </a:gdLst>
                <a:ahLst/>
                <a:cxnLst>
                  <a:cxn ang="T8">
                    <a:pos x="T0" y="T1"/>
                  </a:cxn>
                  <a:cxn ang="T9">
                    <a:pos x="T2" y="T3"/>
                  </a:cxn>
                  <a:cxn ang="T10">
                    <a:pos x="T4" y="T5"/>
                  </a:cxn>
                  <a:cxn ang="T11">
                    <a:pos x="T6" y="T7"/>
                  </a:cxn>
                </a:cxnLst>
                <a:rect l="T12" t="T13" r="T14" b="T15"/>
                <a:pathLst>
                  <a:path w="10" h="66">
                    <a:moveTo>
                      <a:pt x="1" y="66"/>
                    </a:moveTo>
                    <a:cubicBezTo>
                      <a:pt x="0" y="60"/>
                      <a:pt x="0" y="55"/>
                      <a:pt x="0" y="48"/>
                    </a:cubicBezTo>
                    <a:cubicBezTo>
                      <a:pt x="0" y="41"/>
                      <a:pt x="1" y="33"/>
                      <a:pt x="3" y="25"/>
                    </a:cubicBezTo>
                    <a:cubicBezTo>
                      <a:pt x="5" y="17"/>
                      <a:pt x="7" y="8"/>
                      <a:pt x="1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97" name="Freeform 225"/>
              <p:cNvSpPr>
                <a:spLocks/>
              </p:cNvSpPr>
              <p:nvPr/>
            </p:nvSpPr>
            <p:spPr bwMode="auto">
              <a:xfrm>
                <a:off x="3813" y="623"/>
                <a:ext cx="5" cy="33"/>
              </a:xfrm>
              <a:custGeom>
                <a:avLst/>
                <a:gdLst>
                  <a:gd name="T0" fmla="*/ 5 w 5"/>
                  <a:gd name="T1" fmla="*/ 0 h 33"/>
                  <a:gd name="T2" fmla="*/ 2 w 5"/>
                  <a:gd name="T3" fmla="*/ 13 h 33"/>
                  <a:gd name="T4" fmla="*/ 0 w 5"/>
                  <a:gd name="T5" fmla="*/ 33 h 33"/>
                  <a:gd name="T6" fmla="*/ 0 60000 65536"/>
                  <a:gd name="T7" fmla="*/ 0 60000 65536"/>
                  <a:gd name="T8" fmla="*/ 0 60000 65536"/>
                  <a:gd name="T9" fmla="*/ 0 w 5"/>
                  <a:gd name="T10" fmla="*/ 0 h 33"/>
                  <a:gd name="T11" fmla="*/ 5 w 5"/>
                  <a:gd name="T12" fmla="*/ 33 h 33"/>
                </a:gdLst>
                <a:ahLst/>
                <a:cxnLst>
                  <a:cxn ang="T6">
                    <a:pos x="T0" y="T1"/>
                  </a:cxn>
                  <a:cxn ang="T7">
                    <a:pos x="T2" y="T3"/>
                  </a:cxn>
                  <a:cxn ang="T8">
                    <a:pos x="T4" y="T5"/>
                  </a:cxn>
                </a:cxnLst>
                <a:rect l="T9" t="T10" r="T11" b="T12"/>
                <a:pathLst>
                  <a:path w="5" h="33">
                    <a:moveTo>
                      <a:pt x="5" y="0"/>
                    </a:moveTo>
                    <a:cubicBezTo>
                      <a:pt x="4" y="4"/>
                      <a:pt x="3" y="8"/>
                      <a:pt x="2" y="13"/>
                    </a:cubicBezTo>
                    <a:cubicBezTo>
                      <a:pt x="1" y="18"/>
                      <a:pt x="0" y="30"/>
                      <a:pt x="0" y="3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98" name="Freeform 226"/>
              <p:cNvSpPr>
                <a:spLocks/>
              </p:cNvSpPr>
              <p:nvPr/>
            </p:nvSpPr>
            <p:spPr bwMode="auto">
              <a:xfrm>
                <a:off x="4373" y="3188"/>
                <a:ext cx="162" cy="37"/>
              </a:xfrm>
              <a:custGeom>
                <a:avLst/>
                <a:gdLst>
                  <a:gd name="T0" fmla="*/ 0 w 162"/>
                  <a:gd name="T1" fmla="*/ 0 h 37"/>
                  <a:gd name="T2" fmla="*/ 30 w 162"/>
                  <a:gd name="T3" fmla="*/ 12 h 37"/>
                  <a:gd name="T4" fmla="*/ 61 w 162"/>
                  <a:gd name="T5" fmla="*/ 24 h 37"/>
                  <a:gd name="T6" fmla="*/ 96 w 162"/>
                  <a:gd name="T7" fmla="*/ 31 h 37"/>
                  <a:gd name="T8" fmla="*/ 124 w 162"/>
                  <a:gd name="T9" fmla="*/ 34 h 37"/>
                  <a:gd name="T10" fmla="*/ 144 w 162"/>
                  <a:gd name="T11" fmla="*/ 34 h 37"/>
                  <a:gd name="T12" fmla="*/ 162 w 162"/>
                  <a:gd name="T13" fmla="*/ 37 h 37"/>
                  <a:gd name="T14" fmla="*/ 0 60000 65536"/>
                  <a:gd name="T15" fmla="*/ 0 60000 65536"/>
                  <a:gd name="T16" fmla="*/ 0 60000 65536"/>
                  <a:gd name="T17" fmla="*/ 0 60000 65536"/>
                  <a:gd name="T18" fmla="*/ 0 60000 65536"/>
                  <a:gd name="T19" fmla="*/ 0 60000 65536"/>
                  <a:gd name="T20" fmla="*/ 0 60000 65536"/>
                  <a:gd name="T21" fmla="*/ 0 w 162"/>
                  <a:gd name="T22" fmla="*/ 0 h 37"/>
                  <a:gd name="T23" fmla="*/ 162 w 162"/>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2" h="37">
                    <a:moveTo>
                      <a:pt x="0" y="0"/>
                    </a:moveTo>
                    <a:cubicBezTo>
                      <a:pt x="10" y="4"/>
                      <a:pt x="20" y="8"/>
                      <a:pt x="30" y="12"/>
                    </a:cubicBezTo>
                    <a:cubicBezTo>
                      <a:pt x="40" y="16"/>
                      <a:pt x="50" y="21"/>
                      <a:pt x="61" y="24"/>
                    </a:cubicBezTo>
                    <a:cubicBezTo>
                      <a:pt x="72" y="27"/>
                      <a:pt x="85" y="29"/>
                      <a:pt x="96" y="31"/>
                    </a:cubicBezTo>
                    <a:cubicBezTo>
                      <a:pt x="107" y="33"/>
                      <a:pt x="116" y="34"/>
                      <a:pt x="124" y="34"/>
                    </a:cubicBezTo>
                    <a:cubicBezTo>
                      <a:pt x="132" y="34"/>
                      <a:pt x="138" y="34"/>
                      <a:pt x="144" y="34"/>
                    </a:cubicBezTo>
                    <a:cubicBezTo>
                      <a:pt x="150" y="34"/>
                      <a:pt x="156" y="35"/>
                      <a:pt x="162" y="3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099" name="Freeform 227"/>
              <p:cNvSpPr>
                <a:spLocks/>
              </p:cNvSpPr>
              <p:nvPr/>
            </p:nvSpPr>
            <p:spPr bwMode="auto">
              <a:xfrm>
                <a:off x="4535" y="3225"/>
                <a:ext cx="192" cy="15"/>
              </a:xfrm>
              <a:custGeom>
                <a:avLst/>
                <a:gdLst>
                  <a:gd name="T0" fmla="*/ 0 w 192"/>
                  <a:gd name="T1" fmla="*/ 0 h 15"/>
                  <a:gd name="T2" fmla="*/ 28 w 192"/>
                  <a:gd name="T3" fmla="*/ 5 h 15"/>
                  <a:gd name="T4" fmla="*/ 90 w 192"/>
                  <a:gd name="T5" fmla="*/ 8 h 15"/>
                  <a:gd name="T6" fmla="*/ 112 w 192"/>
                  <a:gd name="T7" fmla="*/ 11 h 15"/>
                  <a:gd name="T8" fmla="*/ 136 w 192"/>
                  <a:gd name="T9" fmla="*/ 11 h 15"/>
                  <a:gd name="T10" fmla="*/ 154 w 192"/>
                  <a:gd name="T11" fmla="*/ 14 h 15"/>
                  <a:gd name="T12" fmla="*/ 192 w 192"/>
                  <a:gd name="T13" fmla="*/ 14 h 15"/>
                  <a:gd name="T14" fmla="*/ 0 60000 65536"/>
                  <a:gd name="T15" fmla="*/ 0 60000 65536"/>
                  <a:gd name="T16" fmla="*/ 0 60000 65536"/>
                  <a:gd name="T17" fmla="*/ 0 60000 65536"/>
                  <a:gd name="T18" fmla="*/ 0 60000 65536"/>
                  <a:gd name="T19" fmla="*/ 0 60000 65536"/>
                  <a:gd name="T20" fmla="*/ 0 60000 65536"/>
                  <a:gd name="T21" fmla="*/ 0 w 192"/>
                  <a:gd name="T22" fmla="*/ 0 h 15"/>
                  <a:gd name="T23" fmla="*/ 192 w 192"/>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 h="15">
                    <a:moveTo>
                      <a:pt x="0" y="0"/>
                    </a:moveTo>
                    <a:cubicBezTo>
                      <a:pt x="6" y="2"/>
                      <a:pt x="13" y="4"/>
                      <a:pt x="28" y="5"/>
                    </a:cubicBezTo>
                    <a:cubicBezTo>
                      <a:pt x="43" y="6"/>
                      <a:pt x="76" y="7"/>
                      <a:pt x="90" y="8"/>
                    </a:cubicBezTo>
                    <a:cubicBezTo>
                      <a:pt x="104" y="9"/>
                      <a:pt x="104" y="11"/>
                      <a:pt x="112" y="11"/>
                    </a:cubicBezTo>
                    <a:cubicBezTo>
                      <a:pt x="120" y="11"/>
                      <a:pt x="129" y="11"/>
                      <a:pt x="136" y="11"/>
                    </a:cubicBezTo>
                    <a:cubicBezTo>
                      <a:pt x="143" y="11"/>
                      <a:pt x="145" y="13"/>
                      <a:pt x="154" y="14"/>
                    </a:cubicBezTo>
                    <a:cubicBezTo>
                      <a:pt x="163" y="15"/>
                      <a:pt x="177" y="14"/>
                      <a:pt x="192" y="1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00" name="Freeform 228"/>
              <p:cNvSpPr>
                <a:spLocks/>
              </p:cNvSpPr>
              <p:nvPr/>
            </p:nvSpPr>
            <p:spPr bwMode="auto">
              <a:xfrm>
                <a:off x="4115" y="3336"/>
                <a:ext cx="88" cy="20"/>
              </a:xfrm>
              <a:custGeom>
                <a:avLst/>
                <a:gdLst>
                  <a:gd name="T0" fmla="*/ 3 w 88"/>
                  <a:gd name="T1" fmla="*/ 0 h 20"/>
                  <a:gd name="T2" fmla="*/ 6 w 88"/>
                  <a:gd name="T3" fmla="*/ 12 h 20"/>
                  <a:gd name="T4" fmla="*/ 42 w 88"/>
                  <a:gd name="T5" fmla="*/ 20 h 20"/>
                  <a:gd name="T6" fmla="*/ 63 w 88"/>
                  <a:gd name="T7" fmla="*/ 11 h 20"/>
                  <a:gd name="T8" fmla="*/ 88 w 88"/>
                  <a:gd name="T9" fmla="*/ 8 h 20"/>
                  <a:gd name="T10" fmla="*/ 0 60000 65536"/>
                  <a:gd name="T11" fmla="*/ 0 60000 65536"/>
                  <a:gd name="T12" fmla="*/ 0 60000 65536"/>
                  <a:gd name="T13" fmla="*/ 0 60000 65536"/>
                  <a:gd name="T14" fmla="*/ 0 60000 65536"/>
                  <a:gd name="T15" fmla="*/ 0 w 88"/>
                  <a:gd name="T16" fmla="*/ 0 h 20"/>
                  <a:gd name="T17" fmla="*/ 88 w 88"/>
                  <a:gd name="T18" fmla="*/ 20 h 20"/>
                </a:gdLst>
                <a:ahLst/>
                <a:cxnLst>
                  <a:cxn ang="T10">
                    <a:pos x="T0" y="T1"/>
                  </a:cxn>
                  <a:cxn ang="T11">
                    <a:pos x="T2" y="T3"/>
                  </a:cxn>
                  <a:cxn ang="T12">
                    <a:pos x="T4" y="T5"/>
                  </a:cxn>
                  <a:cxn ang="T13">
                    <a:pos x="T6" y="T7"/>
                  </a:cxn>
                  <a:cxn ang="T14">
                    <a:pos x="T8" y="T9"/>
                  </a:cxn>
                </a:cxnLst>
                <a:rect l="T15" t="T16" r="T17" b="T18"/>
                <a:pathLst>
                  <a:path w="88" h="20">
                    <a:moveTo>
                      <a:pt x="3" y="0"/>
                    </a:moveTo>
                    <a:cubicBezTo>
                      <a:pt x="1" y="4"/>
                      <a:pt x="0" y="9"/>
                      <a:pt x="6" y="12"/>
                    </a:cubicBezTo>
                    <a:cubicBezTo>
                      <a:pt x="12" y="15"/>
                      <a:pt x="33" y="20"/>
                      <a:pt x="42" y="20"/>
                    </a:cubicBezTo>
                    <a:cubicBezTo>
                      <a:pt x="51" y="20"/>
                      <a:pt x="55" y="13"/>
                      <a:pt x="63" y="11"/>
                    </a:cubicBezTo>
                    <a:cubicBezTo>
                      <a:pt x="71" y="9"/>
                      <a:pt x="79" y="8"/>
                      <a:pt x="88" y="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01" name="Freeform 229"/>
              <p:cNvSpPr>
                <a:spLocks/>
              </p:cNvSpPr>
              <p:nvPr/>
            </p:nvSpPr>
            <p:spPr bwMode="auto">
              <a:xfrm>
                <a:off x="4083" y="3335"/>
                <a:ext cx="35" cy="90"/>
              </a:xfrm>
              <a:custGeom>
                <a:avLst/>
                <a:gdLst>
                  <a:gd name="T0" fmla="*/ 3 w 35"/>
                  <a:gd name="T1" fmla="*/ 90 h 90"/>
                  <a:gd name="T2" fmla="*/ 3 w 35"/>
                  <a:gd name="T3" fmla="*/ 73 h 90"/>
                  <a:gd name="T4" fmla="*/ 23 w 35"/>
                  <a:gd name="T5" fmla="*/ 42 h 90"/>
                  <a:gd name="T6" fmla="*/ 26 w 35"/>
                  <a:gd name="T7" fmla="*/ 18 h 90"/>
                  <a:gd name="T8" fmla="*/ 35 w 35"/>
                  <a:gd name="T9" fmla="*/ 0 h 90"/>
                  <a:gd name="T10" fmla="*/ 0 60000 65536"/>
                  <a:gd name="T11" fmla="*/ 0 60000 65536"/>
                  <a:gd name="T12" fmla="*/ 0 60000 65536"/>
                  <a:gd name="T13" fmla="*/ 0 60000 65536"/>
                  <a:gd name="T14" fmla="*/ 0 60000 65536"/>
                  <a:gd name="T15" fmla="*/ 0 w 35"/>
                  <a:gd name="T16" fmla="*/ 0 h 90"/>
                  <a:gd name="T17" fmla="*/ 35 w 35"/>
                  <a:gd name="T18" fmla="*/ 90 h 90"/>
                </a:gdLst>
                <a:ahLst/>
                <a:cxnLst>
                  <a:cxn ang="T10">
                    <a:pos x="T0" y="T1"/>
                  </a:cxn>
                  <a:cxn ang="T11">
                    <a:pos x="T2" y="T3"/>
                  </a:cxn>
                  <a:cxn ang="T12">
                    <a:pos x="T4" y="T5"/>
                  </a:cxn>
                  <a:cxn ang="T13">
                    <a:pos x="T6" y="T7"/>
                  </a:cxn>
                  <a:cxn ang="T14">
                    <a:pos x="T8" y="T9"/>
                  </a:cxn>
                </a:cxnLst>
                <a:rect l="T15" t="T16" r="T17" b="T18"/>
                <a:pathLst>
                  <a:path w="35" h="90">
                    <a:moveTo>
                      <a:pt x="3" y="90"/>
                    </a:moveTo>
                    <a:cubicBezTo>
                      <a:pt x="1" y="85"/>
                      <a:pt x="0" y="81"/>
                      <a:pt x="3" y="73"/>
                    </a:cubicBezTo>
                    <a:cubicBezTo>
                      <a:pt x="6" y="65"/>
                      <a:pt x="19" y="51"/>
                      <a:pt x="23" y="42"/>
                    </a:cubicBezTo>
                    <a:cubicBezTo>
                      <a:pt x="27" y="33"/>
                      <a:pt x="24" y="25"/>
                      <a:pt x="26" y="18"/>
                    </a:cubicBezTo>
                    <a:cubicBezTo>
                      <a:pt x="28" y="11"/>
                      <a:pt x="31" y="5"/>
                      <a:pt x="3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02" name="Freeform 230"/>
              <p:cNvSpPr>
                <a:spLocks/>
              </p:cNvSpPr>
              <p:nvPr/>
            </p:nvSpPr>
            <p:spPr bwMode="auto">
              <a:xfrm>
                <a:off x="3984" y="3598"/>
                <a:ext cx="17" cy="155"/>
              </a:xfrm>
              <a:custGeom>
                <a:avLst/>
                <a:gdLst>
                  <a:gd name="T0" fmla="*/ 12 w 20"/>
                  <a:gd name="T1" fmla="*/ 0 h 153"/>
                  <a:gd name="T2" fmla="*/ 3 w 20"/>
                  <a:gd name="T3" fmla="*/ 42 h 153"/>
                  <a:gd name="T4" fmla="*/ 2 w 20"/>
                  <a:gd name="T5" fmla="*/ 66 h 153"/>
                  <a:gd name="T6" fmla="*/ 3 w 20"/>
                  <a:gd name="T7" fmla="*/ 98 h 153"/>
                  <a:gd name="T8" fmla="*/ 9 w 20"/>
                  <a:gd name="T9" fmla="*/ 131 h 153"/>
                  <a:gd name="T10" fmla="*/ 6 w 20"/>
                  <a:gd name="T11" fmla="*/ 159 h 153"/>
                  <a:gd name="T12" fmla="*/ 0 60000 65536"/>
                  <a:gd name="T13" fmla="*/ 0 60000 65536"/>
                  <a:gd name="T14" fmla="*/ 0 60000 65536"/>
                  <a:gd name="T15" fmla="*/ 0 60000 65536"/>
                  <a:gd name="T16" fmla="*/ 0 60000 65536"/>
                  <a:gd name="T17" fmla="*/ 0 60000 65536"/>
                  <a:gd name="T18" fmla="*/ 0 w 20"/>
                  <a:gd name="T19" fmla="*/ 0 h 153"/>
                  <a:gd name="T20" fmla="*/ 20 w 20"/>
                  <a:gd name="T21" fmla="*/ 153 h 153"/>
                </a:gdLst>
                <a:ahLst/>
                <a:cxnLst>
                  <a:cxn ang="T12">
                    <a:pos x="T0" y="T1"/>
                  </a:cxn>
                  <a:cxn ang="T13">
                    <a:pos x="T2" y="T3"/>
                  </a:cxn>
                  <a:cxn ang="T14">
                    <a:pos x="T4" y="T5"/>
                  </a:cxn>
                  <a:cxn ang="T15">
                    <a:pos x="T6" y="T7"/>
                  </a:cxn>
                  <a:cxn ang="T16">
                    <a:pos x="T8" y="T9"/>
                  </a:cxn>
                  <a:cxn ang="T17">
                    <a:pos x="T10" y="T11"/>
                  </a:cxn>
                </a:cxnLst>
                <a:rect l="T18" t="T19" r="T20" b="T21"/>
                <a:pathLst>
                  <a:path w="20" h="153">
                    <a:moveTo>
                      <a:pt x="20" y="0"/>
                    </a:moveTo>
                    <a:cubicBezTo>
                      <a:pt x="13" y="14"/>
                      <a:pt x="6" y="29"/>
                      <a:pt x="3" y="39"/>
                    </a:cubicBezTo>
                    <a:cubicBezTo>
                      <a:pt x="0" y="49"/>
                      <a:pt x="2" y="54"/>
                      <a:pt x="2" y="63"/>
                    </a:cubicBezTo>
                    <a:cubicBezTo>
                      <a:pt x="2" y="72"/>
                      <a:pt x="4" y="85"/>
                      <a:pt x="6" y="95"/>
                    </a:cubicBezTo>
                    <a:cubicBezTo>
                      <a:pt x="8" y="105"/>
                      <a:pt x="14" y="115"/>
                      <a:pt x="15" y="125"/>
                    </a:cubicBezTo>
                    <a:cubicBezTo>
                      <a:pt x="16" y="135"/>
                      <a:pt x="12" y="144"/>
                      <a:pt x="9" y="153"/>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03" name="Freeform 231"/>
              <p:cNvSpPr>
                <a:spLocks/>
              </p:cNvSpPr>
              <p:nvPr/>
            </p:nvSpPr>
            <p:spPr bwMode="auto">
              <a:xfrm>
                <a:off x="4468" y="3573"/>
                <a:ext cx="149" cy="104"/>
              </a:xfrm>
              <a:custGeom>
                <a:avLst/>
                <a:gdLst>
                  <a:gd name="T0" fmla="*/ 5 w 149"/>
                  <a:gd name="T1" fmla="*/ 104 h 104"/>
                  <a:gd name="T2" fmla="*/ 2 w 149"/>
                  <a:gd name="T3" fmla="*/ 75 h 104"/>
                  <a:gd name="T4" fmla="*/ 19 w 149"/>
                  <a:gd name="T5" fmla="*/ 39 h 104"/>
                  <a:gd name="T6" fmla="*/ 50 w 149"/>
                  <a:gd name="T7" fmla="*/ 29 h 104"/>
                  <a:gd name="T8" fmla="*/ 82 w 149"/>
                  <a:gd name="T9" fmla="*/ 27 h 104"/>
                  <a:gd name="T10" fmla="*/ 127 w 149"/>
                  <a:gd name="T11" fmla="*/ 17 h 104"/>
                  <a:gd name="T12" fmla="*/ 149 w 149"/>
                  <a:gd name="T13" fmla="*/ 0 h 104"/>
                  <a:gd name="T14" fmla="*/ 0 60000 65536"/>
                  <a:gd name="T15" fmla="*/ 0 60000 65536"/>
                  <a:gd name="T16" fmla="*/ 0 60000 65536"/>
                  <a:gd name="T17" fmla="*/ 0 60000 65536"/>
                  <a:gd name="T18" fmla="*/ 0 60000 65536"/>
                  <a:gd name="T19" fmla="*/ 0 60000 65536"/>
                  <a:gd name="T20" fmla="*/ 0 60000 65536"/>
                  <a:gd name="T21" fmla="*/ 0 w 149"/>
                  <a:gd name="T22" fmla="*/ 0 h 104"/>
                  <a:gd name="T23" fmla="*/ 149 w 149"/>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104">
                    <a:moveTo>
                      <a:pt x="5" y="104"/>
                    </a:moveTo>
                    <a:cubicBezTo>
                      <a:pt x="2" y="95"/>
                      <a:pt x="0" y="86"/>
                      <a:pt x="2" y="75"/>
                    </a:cubicBezTo>
                    <a:cubicBezTo>
                      <a:pt x="4" y="64"/>
                      <a:pt x="11" y="47"/>
                      <a:pt x="19" y="39"/>
                    </a:cubicBezTo>
                    <a:cubicBezTo>
                      <a:pt x="27" y="31"/>
                      <a:pt x="40" y="31"/>
                      <a:pt x="50" y="29"/>
                    </a:cubicBezTo>
                    <a:cubicBezTo>
                      <a:pt x="60" y="27"/>
                      <a:pt x="69" y="29"/>
                      <a:pt x="82" y="27"/>
                    </a:cubicBezTo>
                    <a:cubicBezTo>
                      <a:pt x="95" y="25"/>
                      <a:pt x="116" y="21"/>
                      <a:pt x="127" y="17"/>
                    </a:cubicBezTo>
                    <a:cubicBezTo>
                      <a:pt x="138" y="13"/>
                      <a:pt x="145" y="2"/>
                      <a:pt x="14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04" name="Freeform 232"/>
              <p:cNvSpPr>
                <a:spLocks/>
              </p:cNvSpPr>
              <p:nvPr/>
            </p:nvSpPr>
            <p:spPr bwMode="auto">
              <a:xfrm>
                <a:off x="4618" y="3575"/>
                <a:ext cx="46" cy="52"/>
              </a:xfrm>
              <a:custGeom>
                <a:avLst/>
                <a:gdLst>
                  <a:gd name="T0" fmla="*/ 0 w 44"/>
                  <a:gd name="T1" fmla="*/ 0 h 51"/>
                  <a:gd name="T2" fmla="*/ 3 w 44"/>
                  <a:gd name="T3" fmla="*/ 12 h 51"/>
                  <a:gd name="T4" fmla="*/ 18 w 44"/>
                  <a:gd name="T5" fmla="*/ 21 h 51"/>
                  <a:gd name="T6" fmla="*/ 29 w 44"/>
                  <a:gd name="T7" fmla="*/ 33 h 51"/>
                  <a:gd name="T8" fmla="*/ 37 w 44"/>
                  <a:gd name="T9" fmla="*/ 41 h 51"/>
                  <a:gd name="T10" fmla="*/ 50 w 44"/>
                  <a:gd name="T11" fmla="*/ 54 h 51"/>
                  <a:gd name="T12" fmla="*/ 0 60000 65536"/>
                  <a:gd name="T13" fmla="*/ 0 60000 65536"/>
                  <a:gd name="T14" fmla="*/ 0 60000 65536"/>
                  <a:gd name="T15" fmla="*/ 0 60000 65536"/>
                  <a:gd name="T16" fmla="*/ 0 60000 65536"/>
                  <a:gd name="T17" fmla="*/ 0 60000 65536"/>
                  <a:gd name="T18" fmla="*/ 0 w 44"/>
                  <a:gd name="T19" fmla="*/ 0 h 51"/>
                  <a:gd name="T20" fmla="*/ 44 w 44"/>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44" h="51">
                    <a:moveTo>
                      <a:pt x="0" y="0"/>
                    </a:moveTo>
                    <a:cubicBezTo>
                      <a:pt x="0" y="4"/>
                      <a:pt x="1" y="9"/>
                      <a:pt x="3" y="12"/>
                    </a:cubicBezTo>
                    <a:cubicBezTo>
                      <a:pt x="5" y="15"/>
                      <a:pt x="11" y="18"/>
                      <a:pt x="15" y="21"/>
                    </a:cubicBezTo>
                    <a:cubicBezTo>
                      <a:pt x="19" y="24"/>
                      <a:pt x="23" y="27"/>
                      <a:pt x="26" y="30"/>
                    </a:cubicBezTo>
                    <a:cubicBezTo>
                      <a:pt x="29" y="33"/>
                      <a:pt x="29" y="34"/>
                      <a:pt x="32" y="38"/>
                    </a:cubicBezTo>
                    <a:cubicBezTo>
                      <a:pt x="35" y="42"/>
                      <a:pt x="39" y="46"/>
                      <a:pt x="44" y="5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05" name="Freeform 233"/>
              <p:cNvSpPr>
                <a:spLocks/>
              </p:cNvSpPr>
              <p:nvPr/>
            </p:nvSpPr>
            <p:spPr bwMode="auto">
              <a:xfrm>
                <a:off x="3336" y="3257"/>
                <a:ext cx="53" cy="42"/>
              </a:xfrm>
              <a:custGeom>
                <a:avLst/>
                <a:gdLst>
                  <a:gd name="T0" fmla="*/ 53 w 53"/>
                  <a:gd name="T1" fmla="*/ 42 h 42"/>
                  <a:gd name="T2" fmla="*/ 41 w 53"/>
                  <a:gd name="T3" fmla="*/ 39 h 42"/>
                  <a:gd name="T4" fmla="*/ 29 w 53"/>
                  <a:gd name="T5" fmla="*/ 28 h 42"/>
                  <a:gd name="T6" fmla="*/ 21 w 53"/>
                  <a:gd name="T7" fmla="*/ 16 h 42"/>
                  <a:gd name="T8" fmla="*/ 12 w 53"/>
                  <a:gd name="T9" fmla="*/ 9 h 42"/>
                  <a:gd name="T10" fmla="*/ 0 w 53"/>
                  <a:gd name="T11" fmla="*/ 0 h 42"/>
                  <a:gd name="T12" fmla="*/ 0 60000 65536"/>
                  <a:gd name="T13" fmla="*/ 0 60000 65536"/>
                  <a:gd name="T14" fmla="*/ 0 60000 65536"/>
                  <a:gd name="T15" fmla="*/ 0 60000 65536"/>
                  <a:gd name="T16" fmla="*/ 0 60000 65536"/>
                  <a:gd name="T17" fmla="*/ 0 60000 65536"/>
                  <a:gd name="T18" fmla="*/ 0 w 53"/>
                  <a:gd name="T19" fmla="*/ 0 h 42"/>
                  <a:gd name="T20" fmla="*/ 53 w 5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53" h="42">
                    <a:moveTo>
                      <a:pt x="53" y="42"/>
                    </a:moveTo>
                    <a:cubicBezTo>
                      <a:pt x="49" y="41"/>
                      <a:pt x="45" y="41"/>
                      <a:pt x="41" y="39"/>
                    </a:cubicBezTo>
                    <a:cubicBezTo>
                      <a:pt x="37" y="37"/>
                      <a:pt x="32" y="32"/>
                      <a:pt x="29" y="28"/>
                    </a:cubicBezTo>
                    <a:cubicBezTo>
                      <a:pt x="26" y="24"/>
                      <a:pt x="24" y="19"/>
                      <a:pt x="21" y="16"/>
                    </a:cubicBezTo>
                    <a:cubicBezTo>
                      <a:pt x="18" y="13"/>
                      <a:pt x="16" y="12"/>
                      <a:pt x="12" y="9"/>
                    </a:cubicBezTo>
                    <a:cubicBezTo>
                      <a:pt x="8" y="6"/>
                      <a:pt x="4" y="3"/>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06" name="Freeform 234"/>
              <p:cNvSpPr>
                <a:spLocks/>
              </p:cNvSpPr>
              <p:nvPr/>
            </p:nvSpPr>
            <p:spPr bwMode="auto">
              <a:xfrm>
                <a:off x="4348" y="3678"/>
                <a:ext cx="124" cy="184"/>
              </a:xfrm>
              <a:custGeom>
                <a:avLst/>
                <a:gdLst>
                  <a:gd name="T0" fmla="*/ 124 w 124"/>
                  <a:gd name="T1" fmla="*/ 0 h 184"/>
                  <a:gd name="T2" fmla="*/ 102 w 124"/>
                  <a:gd name="T3" fmla="*/ 22 h 184"/>
                  <a:gd name="T4" fmla="*/ 84 w 124"/>
                  <a:gd name="T5" fmla="*/ 56 h 184"/>
                  <a:gd name="T6" fmla="*/ 80 w 124"/>
                  <a:gd name="T7" fmla="*/ 88 h 184"/>
                  <a:gd name="T8" fmla="*/ 66 w 124"/>
                  <a:gd name="T9" fmla="*/ 110 h 184"/>
                  <a:gd name="T10" fmla="*/ 40 w 124"/>
                  <a:gd name="T11" fmla="*/ 128 h 184"/>
                  <a:gd name="T12" fmla="*/ 20 w 124"/>
                  <a:gd name="T13" fmla="*/ 152 h 184"/>
                  <a:gd name="T14" fmla="*/ 12 w 124"/>
                  <a:gd name="T15" fmla="*/ 168 h 184"/>
                  <a:gd name="T16" fmla="*/ 0 w 124"/>
                  <a:gd name="T17" fmla="*/ 184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84"/>
                  <a:gd name="T29" fmla="*/ 124 w 124"/>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84">
                    <a:moveTo>
                      <a:pt x="124" y="0"/>
                    </a:moveTo>
                    <a:cubicBezTo>
                      <a:pt x="116" y="6"/>
                      <a:pt x="109" y="13"/>
                      <a:pt x="102" y="22"/>
                    </a:cubicBezTo>
                    <a:cubicBezTo>
                      <a:pt x="95" y="31"/>
                      <a:pt x="88" y="45"/>
                      <a:pt x="84" y="56"/>
                    </a:cubicBezTo>
                    <a:cubicBezTo>
                      <a:pt x="80" y="67"/>
                      <a:pt x="83" y="79"/>
                      <a:pt x="80" y="88"/>
                    </a:cubicBezTo>
                    <a:cubicBezTo>
                      <a:pt x="77" y="97"/>
                      <a:pt x="73" y="103"/>
                      <a:pt x="66" y="110"/>
                    </a:cubicBezTo>
                    <a:cubicBezTo>
                      <a:pt x="59" y="117"/>
                      <a:pt x="48" y="121"/>
                      <a:pt x="40" y="128"/>
                    </a:cubicBezTo>
                    <a:cubicBezTo>
                      <a:pt x="32" y="135"/>
                      <a:pt x="25" y="145"/>
                      <a:pt x="20" y="152"/>
                    </a:cubicBezTo>
                    <a:cubicBezTo>
                      <a:pt x="15" y="159"/>
                      <a:pt x="15" y="163"/>
                      <a:pt x="12" y="168"/>
                    </a:cubicBezTo>
                    <a:cubicBezTo>
                      <a:pt x="9" y="173"/>
                      <a:pt x="4" y="178"/>
                      <a:pt x="0" y="18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07" name="Freeform 235"/>
              <p:cNvSpPr>
                <a:spLocks/>
              </p:cNvSpPr>
              <p:nvPr/>
            </p:nvSpPr>
            <p:spPr bwMode="auto">
              <a:xfrm>
                <a:off x="2700" y="3183"/>
                <a:ext cx="104" cy="20"/>
              </a:xfrm>
              <a:custGeom>
                <a:avLst/>
                <a:gdLst>
                  <a:gd name="T0" fmla="*/ 0 w 104"/>
                  <a:gd name="T1" fmla="*/ 20 h 20"/>
                  <a:gd name="T2" fmla="*/ 15 w 104"/>
                  <a:gd name="T3" fmla="*/ 9 h 20"/>
                  <a:gd name="T4" fmla="*/ 33 w 104"/>
                  <a:gd name="T5" fmla="*/ 2 h 20"/>
                  <a:gd name="T6" fmla="*/ 53 w 104"/>
                  <a:gd name="T7" fmla="*/ 2 h 20"/>
                  <a:gd name="T8" fmla="*/ 86 w 104"/>
                  <a:gd name="T9" fmla="*/ 2 h 20"/>
                  <a:gd name="T10" fmla="*/ 104 w 104"/>
                  <a:gd name="T11" fmla="*/ 0 h 20"/>
                  <a:gd name="T12" fmla="*/ 0 60000 65536"/>
                  <a:gd name="T13" fmla="*/ 0 60000 65536"/>
                  <a:gd name="T14" fmla="*/ 0 60000 65536"/>
                  <a:gd name="T15" fmla="*/ 0 60000 65536"/>
                  <a:gd name="T16" fmla="*/ 0 60000 65536"/>
                  <a:gd name="T17" fmla="*/ 0 60000 65536"/>
                  <a:gd name="T18" fmla="*/ 0 w 104"/>
                  <a:gd name="T19" fmla="*/ 0 h 20"/>
                  <a:gd name="T20" fmla="*/ 104 w 104"/>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04" h="20">
                    <a:moveTo>
                      <a:pt x="0" y="20"/>
                    </a:moveTo>
                    <a:cubicBezTo>
                      <a:pt x="5" y="16"/>
                      <a:pt x="10" y="12"/>
                      <a:pt x="15" y="9"/>
                    </a:cubicBezTo>
                    <a:cubicBezTo>
                      <a:pt x="20" y="6"/>
                      <a:pt x="27" y="3"/>
                      <a:pt x="33" y="2"/>
                    </a:cubicBezTo>
                    <a:cubicBezTo>
                      <a:pt x="39" y="1"/>
                      <a:pt x="44" y="2"/>
                      <a:pt x="53" y="2"/>
                    </a:cubicBezTo>
                    <a:cubicBezTo>
                      <a:pt x="62" y="2"/>
                      <a:pt x="78" y="2"/>
                      <a:pt x="86" y="2"/>
                    </a:cubicBezTo>
                    <a:cubicBezTo>
                      <a:pt x="94" y="2"/>
                      <a:pt x="99" y="1"/>
                      <a:pt x="104"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08" name="Freeform 236"/>
              <p:cNvSpPr>
                <a:spLocks/>
              </p:cNvSpPr>
              <p:nvPr/>
            </p:nvSpPr>
            <p:spPr bwMode="auto">
              <a:xfrm>
                <a:off x="2658" y="3450"/>
                <a:ext cx="180" cy="182"/>
              </a:xfrm>
              <a:custGeom>
                <a:avLst/>
                <a:gdLst>
                  <a:gd name="T0" fmla="*/ 180 w 180"/>
                  <a:gd name="T1" fmla="*/ 182 h 182"/>
                  <a:gd name="T2" fmla="*/ 170 w 180"/>
                  <a:gd name="T3" fmla="*/ 161 h 182"/>
                  <a:gd name="T4" fmla="*/ 146 w 180"/>
                  <a:gd name="T5" fmla="*/ 143 h 182"/>
                  <a:gd name="T6" fmla="*/ 107 w 180"/>
                  <a:gd name="T7" fmla="*/ 131 h 182"/>
                  <a:gd name="T8" fmla="*/ 68 w 180"/>
                  <a:gd name="T9" fmla="*/ 119 h 182"/>
                  <a:gd name="T10" fmla="*/ 42 w 180"/>
                  <a:gd name="T11" fmla="*/ 99 h 182"/>
                  <a:gd name="T12" fmla="*/ 24 w 180"/>
                  <a:gd name="T13" fmla="*/ 75 h 182"/>
                  <a:gd name="T14" fmla="*/ 18 w 180"/>
                  <a:gd name="T15" fmla="*/ 36 h 182"/>
                  <a:gd name="T16" fmla="*/ 8 w 180"/>
                  <a:gd name="T17" fmla="*/ 11 h 182"/>
                  <a:gd name="T18" fmla="*/ 0 w 180"/>
                  <a:gd name="T19" fmla="*/ 0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182"/>
                  <a:gd name="T32" fmla="*/ 180 w 180"/>
                  <a:gd name="T33" fmla="*/ 182 h 1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182">
                    <a:moveTo>
                      <a:pt x="180" y="182"/>
                    </a:moveTo>
                    <a:cubicBezTo>
                      <a:pt x="178" y="175"/>
                      <a:pt x="176" y="168"/>
                      <a:pt x="170" y="161"/>
                    </a:cubicBezTo>
                    <a:cubicBezTo>
                      <a:pt x="164" y="154"/>
                      <a:pt x="156" y="148"/>
                      <a:pt x="146" y="143"/>
                    </a:cubicBezTo>
                    <a:cubicBezTo>
                      <a:pt x="136" y="138"/>
                      <a:pt x="120" y="135"/>
                      <a:pt x="107" y="131"/>
                    </a:cubicBezTo>
                    <a:cubicBezTo>
                      <a:pt x="94" y="127"/>
                      <a:pt x="79" y="124"/>
                      <a:pt x="68" y="119"/>
                    </a:cubicBezTo>
                    <a:cubicBezTo>
                      <a:pt x="57" y="114"/>
                      <a:pt x="49" y="106"/>
                      <a:pt x="42" y="99"/>
                    </a:cubicBezTo>
                    <a:cubicBezTo>
                      <a:pt x="35" y="92"/>
                      <a:pt x="28" y="85"/>
                      <a:pt x="24" y="75"/>
                    </a:cubicBezTo>
                    <a:cubicBezTo>
                      <a:pt x="20" y="65"/>
                      <a:pt x="21" y="47"/>
                      <a:pt x="18" y="36"/>
                    </a:cubicBezTo>
                    <a:cubicBezTo>
                      <a:pt x="15" y="25"/>
                      <a:pt x="11" y="17"/>
                      <a:pt x="8" y="11"/>
                    </a:cubicBezTo>
                    <a:cubicBezTo>
                      <a:pt x="5" y="5"/>
                      <a:pt x="2" y="2"/>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09" name="Freeform 237"/>
              <p:cNvSpPr>
                <a:spLocks/>
              </p:cNvSpPr>
              <p:nvPr/>
            </p:nvSpPr>
            <p:spPr bwMode="auto">
              <a:xfrm>
                <a:off x="2486" y="3448"/>
                <a:ext cx="172" cy="26"/>
              </a:xfrm>
              <a:custGeom>
                <a:avLst/>
                <a:gdLst>
                  <a:gd name="T0" fmla="*/ 172 w 172"/>
                  <a:gd name="T1" fmla="*/ 2 h 26"/>
                  <a:gd name="T2" fmla="*/ 150 w 172"/>
                  <a:gd name="T3" fmla="*/ 1 h 26"/>
                  <a:gd name="T4" fmla="*/ 127 w 172"/>
                  <a:gd name="T5" fmla="*/ 10 h 26"/>
                  <a:gd name="T6" fmla="*/ 106 w 172"/>
                  <a:gd name="T7" fmla="*/ 17 h 26"/>
                  <a:gd name="T8" fmla="*/ 82 w 172"/>
                  <a:gd name="T9" fmla="*/ 19 h 26"/>
                  <a:gd name="T10" fmla="*/ 57 w 172"/>
                  <a:gd name="T11" fmla="*/ 19 h 26"/>
                  <a:gd name="T12" fmla="*/ 24 w 172"/>
                  <a:gd name="T13" fmla="*/ 25 h 26"/>
                  <a:gd name="T14" fmla="*/ 0 w 172"/>
                  <a:gd name="T15" fmla="*/ 25 h 26"/>
                  <a:gd name="T16" fmla="*/ 0 60000 65536"/>
                  <a:gd name="T17" fmla="*/ 0 60000 65536"/>
                  <a:gd name="T18" fmla="*/ 0 60000 65536"/>
                  <a:gd name="T19" fmla="*/ 0 60000 65536"/>
                  <a:gd name="T20" fmla="*/ 0 60000 65536"/>
                  <a:gd name="T21" fmla="*/ 0 60000 65536"/>
                  <a:gd name="T22" fmla="*/ 0 60000 65536"/>
                  <a:gd name="T23" fmla="*/ 0 60000 65536"/>
                  <a:gd name="T24" fmla="*/ 0 w 172"/>
                  <a:gd name="T25" fmla="*/ 0 h 26"/>
                  <a:gd name="T26" fmla="*/ 172 w 172"/>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2" h="26">
                    <a:moveTo>
                      <a:pt x="172" y="2"/>
                    </a:moveTo>
                    <a:cubicBezTo>
                      <a:pt x="164" y="1"/>
                      <a:pt x="157" y="0"/>
                      <a:pt x="150" y="1"/>
                    </a:cubicBezTo>
                    <a:cubicBezTo>
                      <a:pt x="143" y="2"/>
                      <a:pt x="134" y="7"/>
                      <a:pt x="127" y="10"/>
                    </a:cubicBezTo>
                    <a:cubicBezTo>
                      <a:pt x="120" y="13"/>
                      <a:pt x="113" y="16"/>
                      <a:pt x="106" y="17"/>
                    </a:cubicBezTo>
                    <a:cubicBezTo>
                      <a:pt x="99" y="18"/>
                      <a:pt x="90" y="19"/>
                      <a:pt x="82" y="19"/>
                    </a:cubicBezTo>
                    <a:cubicBezTo>
                      <a:pt x="74" y="19"/>
                      <a:pt x="67" y="18"/>
                      <a:pt x="57" y="19"/>
                    </a:cubicBezTo>
                    <a:cubicBezTo>
                      <a:pt x="47" y="20"/>
                      <a:pt x="33" y="24"/>
                      <a:pt x="24" y="25"/>
                    </a:cubicBezTo>
                    <a:cubicBezTo>
                      <a:pt x="15" y="26"/>
                      <a:pt x="7" y="25"/>
                      <a:pt x="0" y="2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10" name="Freeform 238"/>
              <p:cNvSpPr>
                <a:spLocks/>
              </p:cNvSpPr>
              <p:nvPr/>
            </p:nvSpPr>
            <p:spPr bwMode="auto">
              <a:xfrm>
                <a:off x="1805" y="2606"/>
                <a:ext cx="32" cy="177"/>
              </a:xfrm>
              <a:custGeom>
                <a:avLst/>
                <a:gdLst>
                  <a:gd name="T0" fmla="*/ 0 w 32"/>
                  <a:gd name="T1" fmla="*/ 0 h 177"/>
                  <a:gd name="T2" fmla="*/ 6 w 32"/>
                  <a:gd name="T3" fmla="*/ 18 h 177"/>
                  <a:gd name="T4" fmla="*/ 21 w 32"/>
                  <a:gd name="T5" fmla="*/ 28 h 177"/>
                  <a:gd name="T6" fmla="*/ 30 w 32"/>
                  <a:gd name="T7" fmla="*/ 42 h 177"/>
                  <a:gd name="T8" fmla="*/ 28 w 32"/>
                  <a:gd name="T9" fmla="*/ 66 h 177"/>
                  <a:gd name="T10" fmla="*/ 6 w 32"/>
                  <a:gd name="T11" fmla="*/ 84 h 177"/>
                  <a:gd name="T12" fmla="*/ 3 w 32"/>
                  <a:gd name="T13" fmla="*/ 99 h 177"/>
                  <a:gd name="T14" fmla="*/ 6 w 32"/>
                  <a:gd name="T15" fmla="*/ 124 h 177"/>
                  <a:gd name="T16" fmla="*/ 15 w 32"/>
                  <a:gd name="T17" fmla="*/ 151 h 177"/>
                  <a:gd name="T18" fmla="*/ 10 w 32"/>
                  <a:gd name="T19" fmla="*/ 177 h 1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77"/>
                  <a:gd name="T32" fmla="*/ 32 w 32"/>
                  <a:gd name="T33" fmla="*/ 177 h 1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77">
                    <a:moveTo>
                      <a:pt x="0" y="0"/>
                    </a:moveTo>
                    <a:cubicBezTo>
                      <a:pt x="1" y="6"/>
                      <a:pt x="3" y="13"/>
                      <a:pt x="6" y="18"/>
                    </a:cubicBezTo>
                    <a:cubicBezTo>
                      <a:pt x="9" y="23"/>
                      <a:pt x="17" y="24"/>
                      <a:pt x="21" y="28"/>
                    </a:cubicBezTo>
                    <a:cubicBezTo>
                      <a:pt x="25" y="32"/>
                      <a:pt x="29" y="36"/>
                      <a:pt x="30" y="42"/>
                    </a:cubicBezTo>
                    <a:cubicBezTo>
                      <a:pt x="31" y="48"/>
                      <a:pt x="32" y="59"/>
                      <a:pt x="28" y="66"/>
                    </a:cubicBezTo>
                    <a:cubicBezTo>
                      <a:pt x="24" y="73"/>
                      <a:pt x="10" y="79"/>
                      <a:pt x="6" y="84"/>
                    </a:cubicBezTo>
                    <a:cubicBezTo>
                      <a:pt x="2" y="89"/>
                      <a:pt x="3" y="92"/>
                      <a:pt x="3" y="99"/>
                    </a:cubicBezTo>
                    <a:cubicBezTo>
                      <a:pt x="3" y="106"/>
                      <a:pt x="4" y="115"/>
                      <a:pt x="6" y="124"/>
                    </a:cubicBezTo>
                    <a:cubicBezTo>
                      <a:pt x="8" y="133"/>
                      <a:pt x="14" y="142"/>
                      <a:pt x="15" y="151"/>
                    </a:cubicBezTo>
                    <a:cubicBezTo>
                      <a:pt x="16" y="160"/>
                      <a:pt x="13" y="168"/>
                      <a:pt x="10" y="177"/>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11" name="Freeform 239"/>
              <p:cNvSpPr>
                <a:spLocks/>
              </p:cNvSpPr>
              <p:nvPr/>
            </p:nvSpPr>
            <p:spPr bwMode="auto">
              <a:xfrm>
                <a:off x="1637" y="1251"/>
                <a:ext cx="20" cy="215"/>
              </a:xfrm>
              <a:custGeom>
                <a:avLst/>
                <a:gdLst>
                  <a:gd name="T0" fmla="*/ 15 w 20"/>
                  <a:gd name="T1" fmla="*/ 0 h 215"/>
                  <a:gd name="T2" fmla="*/ 7 w 20"/>
                  <a:gd name="T3" fmla="*/ 27 h 215"/>
                  <a:gd name="T4" fmla="*/ 19 w 20"/>
                  <a:gd name="T5" fmla="*/ 69 h 215"/>
                  <a:gd name="T6" fmla="*/ 12 w 20"/>
                  <a:gd name="T7" fmla="*/ 96 h 215"/>
                  <a:gd name="T8" fmla="*/ 1 w 20"/>
                  <a:gd name="T9" fmla="*/ 122 h 215"/>
                  <a:gd name="T10" fmla="*/ 6 w 20"/>
                  <a:gd name="T11" fmla="*/ 153 h 215"/>
                  <a:gd name="T12" fmla="*/ 10 w 20"/>
                  <a:gd name="T13" fmla="*/ 179 h 215"/>
                  <a:gd name="T14" fmla="*/ 12 w 20"/>
                  <a:gd name="T15" fmla="*/ 215 h 215"/>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215"/>
                  <a:gd name="T26" fmla="*/ 20 w 20"/>
                  <a:gd name="T27" fmla="*/ 215 h 2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215">
                    <a:moveTo>
                      <a:pt x="15" y="0"/>
                    </a:moveTo>
                    <a:cubicBezTo>
                      <a:pt x="10" y="8"/>
                      <a:pt x="6" y="16"/>
                      <a:pt x="7" y="27"/>
                    </a:cubicBezTo>
                    <a:cubicBezTo>
                      <a:pt x="8" y="38"/>
                      <a:pt x="18" y="58"/>
                      <a:pt x="19" y="69"/>
                    </a:cubicBezTo>
                    <a:cubicBezTo>
                      <a:pt x="20" y="80"/>
                      <a:pt x="15" y="87"/>
                      <a:pt x="12" y="96"/>
                    </a:cubicBezTo>
                    <a:cubicBezTo>
                      <a:pt x="9" y="105"/>
                      <a:pt x="2" y="113"/>
                      <a:pt x="1" y="122"/>
                    </a:cubicBezTo>
                    <a:cubicBezTo>
                      <a:pt x="0" y="131"/>
                      <a:pt x="5" y="144"/>
                      <a:pt x="6" y="153"/>
                    </a:cubicBezTo>
                    <a:cubicBezTo>
                      <a:pt x="7" y="162"/>
                      <a:pt x="9" y="169"/>
                      <a:pt x="10" y="179"/>
                    </a:cubicBezTo>
                    <a:cubicBezTo>
                      <a:pt x="11" y="189"/>
                      <a:pt x="11" y="202"/>
                      <a:pt x="12" y="21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12" name="Freeform 240"/>
              <p:cNvSpPr>
                <a:spLocks/>
              </p:cNvSpPr>
              <p:nvPr/>
            </p:nvSpPr>
            <p:spPr bwMode="auto">
              <a:xfrm>
                <a:off x="1214" y="1173"/>
                <a:ext cx="444" cy="77"/>
              </a:xfrm>
              <a:custGeom>
                <a:avLst/>
                <a:gdLst>
                  <a:gd name="T0" fmla="*/ 439 w 444"/>
                  <a:gd name="T1" fmla="*/ 77 h 77"/>
                  <a:gd name="T2" fmla="*/ 441 w 444"/>
                  <a:gd name="T3" fmla="*/ 51 h 77"/>
                  <a:gd name="T4" fmla="*/ 418 w 444"/>
                  <a:gd name="T5" fmla="*/ 24 h 77"/>
                  <a:gd name="T6" fmla="*/ 391 w 444"/>
                  <a:gd name="T7" fmla="*/ 23 h 77"/>
                  <a:gd name="T8" fmla="*/ 346 w 444"/>
                  <a:gd name="T9" fmla="*/ 17 h 77"/>
                  <a:gd name="T10" fmla="*/ 307 w 444"/>
                  <a:gd name="T11" fmla="*/ 2 h 77"/>
                  <a:gd name="T12" fmla="*/ 247 w 444"/>
                  <a:gd name="T13" fmla="*/ 3 h 77"/>
                  <a:gd name="T14" fmla="*/ 208 w 444"/>
                  <a:gd name="T15" fmla="*/ 23 h 77"/>
                  <a:gd name="T16" fmla="*/ 184 w 444"/>
                  <a:gd name="T17" fmla="*/ 41 h 77"/>
                  <a:gd name="T18" fmla="*/ 147 w 444"/>
                  <a:gd name="T19" fmla="*/ 24 h 77"/>
                  <a:gd name="T20" fmla="*/ 114 w 444"/>
                  <a:gd name="T21" fmla="*/ 9 h 77"/>
                  <a:gd name="T22" fmla="*/ 84 w 444"/>
                  <a:gd name="T23" fmla="*/ 21 h 77"/>
                  <a:gd name="T24" fmla="*/ 64 w 444"/>
                  <a:gd name="T25" fmla="*/ 20 h 77"/>
                  <a:gd name="T26" fmla="*/ 37 w 444"/>
                  <a:gd name="T27" fmla="*/ 12 h 77"/>
                  <a:gd name="T28" fmla="*/ 9 w 444"/>
                  <a:gd name="T29" fmla="*/ 21 h 77"/>
                  <a:gd name="T30" fmla="*/ 0 w 444"/>
                  <a:gd name="T31" fmla="*/ 42 h 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4"/>
                  <a:gd name="T49" fmla="*/ 0 h 77"/>
                  <a:gd name="T50" fmla="*/ 444 w 444"/>
                  <a:gd name="T51" fmla="*/ 77 h 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4" h="77">
                    <a:moveTo>
                      <a:pt x="439" y="77"/>
                    </a:moveTo>
                    <a:cubicBezTo>
                      <a:pt x="441" y="68"/>
                      <a:pt x="444" y="60"/>
                      <a:pt x="441" y="51"/>
                    </a:cubicBezTo>
                    <a:cubicBezTo>
                      <a:pt x="438" y="42"/>
                      <a:pt x="426" y="29"/>
                      <a:pt x="418" y="24"/>
                    </a:cubicBezTo>
                    <a:cubicBezTo>
                      <a:pt x="410" y="19"/>
                      <a:pt x="403" y="24"/>
                      <a:pt x="391" y="23"/>
                    </a:cubicBezTo>
                    <a:cubicBezTo>
                      <a:pt x="379" y="22"/>
                      <a:pt x="360" y="21"/>
                      <a:pt x="346" y="17"/>
                    </a:cubicBezTo>
                    <a:cubicBezTo>
                      <a:pt x="332" y="13"/>
                      <a:pt x="323" y="4"/>
                      <a:pt x="307" y="2"/>
                    </a:cubicBezTo>
                    <a:cubicBezTo>
                      <a:pt x="291" y="0"/>
                      <a:pt x="263" y="0"/>
                      <a:pt x="247" y="3"/>
                    </a:cubicBezTo>
                    <a:cubicBezTo>
                      <a:pt x="231" y="6"/>
                      <a:pt x="218" y="17"/>
                      <a:pt x="208" y="23"/>
                    </a:cubicBezTo>
                    <a:cubicBezTo>
                      <a:pt x="198" y="29"/>
                      <a:pt x="194" y="41"/>
                      <a:pt x="184" y="41"/>
                    </a:cubicBezTo>
                    <a:cubicBezTo>
                      <a:pt x="174" y="41"/>
                      <a:pt x="159" y="29"/>
                      <a:pt x="147" y="24"/>
                    </a:cubicBezTo>
                    <a:cubicBezTo>
                      <a:pt x="135" y="19"/>
                      <a:pt x="124" y="9"/>
                      <a:pt x="114" y="9"/>
                    </a:cubicBezTo>
                    <a:cubicBezTo>
                      <a:pt x="104" y="9"/>
                      <a:pt x="92" y="19"/>
                      <a:pt x="84" y="21"/>
                    </a:cubicBezTo>
                    <a:cubicBezTo>
                      <a:pt x="76" y="23"/>
                      <a:pt x="72" y="21"/>
                      <a:pt x="64" y="20"/>
                    </a:cubicBezTo>
                    <a:cubicBezTo>
                      <a:pt x="56" y="19"/>
                      <a:pt x="46" y="12"/>
                      <a:pt x="37" y="12"/>
                    </a:cubicBezTo>
                    <a:cubicBezTo>
                      <a:pt x="28" y="12"/>
                      <a:pt x="15" y="16"/>
                      <a:pt x="9" y="21"/>
                    </a:cubicBezTo>
                    <a:cubicBezTo>
                      <a:pt x="3" y="26"/>
                      <a:pt x="1" y="34"/>
                      <a:pt x="0" y="42"/>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13" name="Freeform 241"/>
              <p:cNvSpPr>
                <a:spLocks/>
              </p:cNvSpPr>
              <p:nvPr/>
            </p:nvSpPr>
            <p:spPr bwMode="auto">
              <a:xfrm>
                <a:off x="2313" y="1434"/>
                <a:ext cx="155" cy="33"/>
              </a:xfrm>
              <a:custGeom>
                <a:avLst/>
                <a:gdLst>
                  <a:gd name="T0" fmla="*/ 0 w 155"/>
                  <a:gd name="T1" fmla="*/ 24 h 33"/>
                  <a:gd name="T2" fmla="*/ 23 w 155"/>
                  <a:gd name="T3" fmla="*/ 23 h 33"/>
                  <a:gd name="T4" fmla="*/ 35 w 155"/>
                  <a:gd name="T5" fmla="*/ 12 h 33"/>
                  <a:gd name="T6" fmla="*/ 48 w 155"/>
                  <a:gd name="T7" fmla="*/ 3 h 33"/>
                  <a:gd name="T8" fmla="*/ 71 w 155"/>
                  <a:gd name="T9" fmla="*/ 2 h 33"/>
                  <a:gd name="T10" fmla="*/ 78 w 155"/>
                  <a:gd name="T11" fmla="*/ 14 h 33"/>
                  <a:gd name="T12" fmla="*/ 87 w 155"/>
                  <a:gd name="T13" fmla="*/ 23 h 33"/>
                  <a:gd name="T14" fmla="*/ 102 w 155"/>
                  <a:gd name="T15" fmla="*/ 24 h 33"/>
                  <a:gd name="T16" fmla="*/ 113 w 155"/>
                  <a:gd name="T17" fmla="*/ 18 h 33"/>
                  <a:gd name="T18" fmla="*/ 126 w 155"/>
                  <a:gd name="T19" fmla="*/ 17 h 33"/>
                  <a:gd name="T20" fmla="*/ 141 w 155"/>
                  <a:gd name="T21" fmla="*/ 24 h 33"/>
                  <a:gd name="T22" fmla="*/ 155 w 155"/>
                  <a:gd name="T23" fmla="*/ 33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33"/>
                  <a:gd name="T38" fmla="*/ 155 w 155"/>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33">
                    <a:moveTo>
                      <a:pt x="0" y="24"/>
                    </a:moveTo>
                    <a:cubicBezTo>
                      <a:pt x="8" y="24"/>
                      <a:pt x="17" y="25"/>
                      <a:pt x="23" y="23"/>
                    </a:cubicBezTo>
                    <a:cubicBezTo>
                      <a:pt x="29" y="21"/>
                      <a:pt x="31" y="15"/>
                      <a:pt x="35" y="12"/>
                    </a:cubicBezTo>
                    <a:cubicBezTo>
                      <a:pt x="39" y="9"/>
                      <a:pt x="42" y="5"/>
                      <a:pt x="48" y="3"/>
                    </a:cubicBezTo>
                    <a:cubicBezTo>
                      <a:pt x="54" y="1"/>
                      <a:pt x="66" y="0"/>
                      <a:pt x="71" y="2"/>
                    </a:cubicBezTo>
                    <a:cubicBezTo>
                      <a:pt x="76" y="4"/>
                      <a:pt x="75" y="10"/>
                      <a:pt x="78" y="14"/>
                    </a:cubicBezTo>
                    <a:cubicBezTo>
                      <a:pt x="81" y="18"/>
                      <a:pt x="83" y="21"/>
                      <a:pt x="87" y="23"/>
                    </a:cubicBezTo>
                    <a:cubicBezTo>
                      <a:pt x="91" y="25"/>
                      <a:pt x="98" y="25"/>
                      <a:pt x="102" y="24"/>
                    </a:cubicBezTo>
                    <a:cubicBezTo>
                      <a:pt x="106" y="23"/>
                      <a:pt x="109" y="19"/>
                      <a:pt x="113" y="18"/>
                    </a:cubicBezTo>
                    <a:cubicBezTo>
                      <a:pt x="117" y="17"/>
                      <a:pt x="121" y="16"/>
                      <a:pt x="126" y="17"/>
                    </a:cubicBezTo>
                    <a:cubicBezTo>
                      <a:pt x="131" y="18"/>
                      <a:pt x="136" y="21"/>
                      <a:pt x="141" y="24"/>
                    </a:cubicBezTo>
                    <a:cubicBezTo>
                      <a:pt x="146" y="27"/>
                      <a:pt x="152" y="31"/>
                      <a:pt x="155" y="3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14" name="Freeform 242"/>
              <p:cNvSpPr>
                <a:spLocks/>
              </p:cNvSpPr>
              <p:nvPr/>
            </p:nvSpPr>
            <p:spPr bwMode="auto">
              <a:xfrm>
                <a:off x="2283" y="1314"/>
                <a:ext cx="33" cy="144"/>
              </a:xfrm>
              <a:custGeom>
                <a:avLst/>
                <a:gdLst>
                  <a:gd name="T0" fmla="*/ 14 w 33"/>
                  <a:gd name="T1" fmla="*/ 0 h 144"/>
                  <a:gd name="T2" fmla="*/ 18 w 33"/>
                  <a:gd name="T3" fmla="*/ 18 h 144"/>
                  <a:gd name="T4" fmla="*/ 12 w 33"/>
                  <a:gd name="T5" fmla="*/ 42 h 144"/>
                  <a:gd name="T6" fmla="*/ 0 w 33"/>
                  <a:gd name="T7" fmla="*/ 63 h 144"/>
                  <a:gd name="T8" fmla="*/ 15 w 33"/>
                  <a:gd name="T9" fmla="*/ 81 h 144"/>
                  <a:gd name="T10" fmla="*/ 30 w 33"/>
                  <a:gd name="T11" fmla="*/ 110 h 144"/>
                  <a:gd name="T12" fmla="*/ 32 w 33"/>
                  <a:gd name="T13" fmla="*/ 144 h 144"/>
                  <a:gd name="T14" fmla="*/ 0 60000 65536"/>
                  <a:gd name="T15" fmla="*/ 0 60000 65536"/>
                  <a:gd name="T16" fmla="*/ 0 60000 65536"/>
                  <a:gd name="T17" fmla="*/ 0 60000 65536"/>
                  <a:gd name="T18" fmla="*/ 0 60000 65536"/>
                  <a:gd name="T19" fmla="*/ 0 60000 65536"/>
                  <a:gd name="T20" fmla="*/ 0 60000 65536"/>
                  <a:gd name="T21" fmla="*/ 0 w 33"/>
                  <a:gd name="T22" fmla="*/ 0 h 144"/>
                  <a:gd name="T23" fmla="*/ 33 w 33"/>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144">
                    <a:moveTo>
                      <a:pt x="14" y="0"/>
                    </a:moveTo>
                    <a:cubicBezTo>
                      <a:pt x="16" y="5"/>
                      <a:pt x="18" y="11"/>
                      <a:pt x="18" y="18"/>
                    </a:cubicBezTo>
                    <a:cubicBezTo>
                      <a:pt x="18" y="25"/>
                      <a:pt x="15" y="35"/>
                      <a:pt x="12" y="42"/>
                    </a:cubicBezTo>
                    <a:cubicBezTo>
                      <a:pt x="9" y="49"/>
                      <a:pt x="0" y="57"/>
                      <a:pt x="0" y="63"/>
                    </a:cubicBezTo>
                    <a:cubicBezTo>
                      <a:pt x="0" y="69"/>
                      <a:pt x="10" y="73"/>
                      <a:pt x="15" y="81"/>
                    </a:cubicBezTo>
                    <a:cubicBezTo>
                      <a:pt x="20" y="89"/>
                      <a:pt x="27" y="100"/>
                      <a:pt x="30" y="110"/>
                    </a:cubicBezTo>
                    <a:cubicBezTo>
                      <a:pt x="33" y="120"/>
                      <a:pt x="32" y="132"/>
                      <a:pt x="32" y="14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15" name="Freeform 243"/>
              <p:cNvSpPr>
                <a:spLocks/>
              </p:cNvSpPr>
              <p:nvPr/>
            </p:nvSpPr>
            <p:spPr bwMode="auto">
              <a:xfrm>
                <a:off x="2300" y="1230"/>
                <a:ext cx="189" cy="81"/>
              </a:xfrm>
              <a:custGeom>
                <a:avLst/>
                <a:gdLst>
                  <a:gd name="T0" fmla="*/ 0 w 189"/>
                  <a:gd name="T1" fmla="*/ 81 h 81"/>
                  <a:gd name="T2" fmla="*/ 22 w 189"/>
                  <a:gd name="T3" fmla="*/ 69 h 81"/>
                  <a:gd name="T4" fmla="*/ 43 w 189"/>
                  <a:gd name="T5" fmla="*/ 63 h 81"/>
                  <a:gd name="T6" fmla="*/ 70 w 189"/>
                  <a:gd name="T7" fmla="*/ 68 h 81"/>
                  <a:gd name="T8" fmla="*/ 87 w 189"/>
                  <a:gd name="T9" fmla="*/ 50 h 81"/>
                  <a:gd name="T10" fmla="*/ 103 w 189"/>
                  <a:gd name="T11" fmla="*/ 35 h 81"/>
                  <a:gd name="T12" fmla="*/ 126 w 189"/>
                  <a:gd name="T13" fmla="*/ 30 h 81"/>
                  <a:gd name="T14" fmla="*/ 154 w 189"/>
                  <a:gd name="T15" fmla="*/ 27 h 81"/>
                  <a:gd name="T16" fmla="*/ 178 w 189"/>
                  <a:gd name="T17" fmla="*/ 11 h 81"/>
                  <a:gd name="T18" fmla="*/ 189 w 189"/>
                  <a:gd name="T19" fmla="*/ 0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9"/>
                  <a:gd name="T31" fmla="*/ 0 h 81"/>
                  <a:gd name="T32" fmla="*/ 189 w 189"/>
                  <a:gd name="T33" fmla="*/ 81 h 8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9" h="81">
                    <a:moveTo>
                      <a:pt x="0" y="81"/>
                    </a:moveTo>
                    <a:cubicBezTo>
                      <a:pt x="7" y="76"/>
                      <a:pt x="15" y="72"/>
                      <a:pt x="22" y="69"/>
                    </a:cubicBezTo>
                    <a:cubicBezTo>
                      <a:pt x="29" y="66"/>
                      <a:pt x="35" y="63"/>
                      <a:pt x="43" y="63"/>
                    </a:cubicBezTo>
                    <a:cubicBezTo>
                      <a:pt x="51" y="63"/>
                      <a:pt x="63" y="70"/>
                      <a:pt x="70" y="68"/>
                    </a:cubicBezTo>
                    <a:cubicBezTo>
                      <a:pt x="77" y="66"/>
                      <a:pt x="82" y="55"/>
                      <a:pt x="87" y="50"/>
                    </a:cubicBezTo>
                    <a:cubicBezTo>
                      <a:pt x="92" y="45"/>
                      <a:pt x="97" y="38"/>
                      <a:pt x="103" y="35"/>
                    </a:cubicBezTo>
                    <a:cubicBezTo>
                      <a:pt x="109" y="32"/>
                      <a:pt x="118" y="31"/>
                      <a:pt x="126" y="30"/>
                    </a:cubicBezTo>
                    <a:cubicBezTo>
                      <a:pt x="134" y="29"/>
                      <a:pt x="145" y="30"/>
                      <a:pt x="154" y="27"/>
                    </a:cubicBezTo>
                    <a:cubicBezTo>
                      <a:pt x="163" y="24"/>
                      <a:pt x="172" y="16"/>
                      <a:pt x="178" y="11"/>
                    </a:cubicBezTo>
                    <a:cubicBezTo>
                      <a:pt x="184" y="6"/>
                      <a:pt x="186" y="3"/>
                      <a:pt x="18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16" name="Freeform 244"/>
              <p:cNvSpPr>
                <a:spLocks/>
              </p:cNvSpPr>
              <p:nvPr/>
            </p:nvSpPr>
            <p:spPr bwMode="auto">
              <a:xfrm>
                <a:off x="2489" y="1229"/>
                <a:ext cx="181" cy="21"/>
              </a:xfrm>
              <a:custGeom>
                <a:avLst/>
                <a:gdLst>
                  <a:gd name="T0" fmla="*/ 0 w 181"/>
                  <a:gd name="T1" fmla="*/ 3 h 21"/>
                  <a:gd name="T2" fmla="*/ 7 w 181"/>
                  <a:gd name="T3" fmla="*/ 12 h 21"/>
                  <a:gd name="T4" fmla="*/ 30 w 181"/>
                  <a:gd name="T5" fmla="*/ 16 h 21"/>
                  <a:gd name="T6" fmla="*/ 58 w 181"/>
                  <a:gd name="T7" fmla="*/ 12 h 21"/>
                  <a:gd name="T8" fmla="*/ 81 w 181"/>
                  <a:gd name="T9" fmla="*/ 7 h 21"/>
                  <a:gd name="T10" fmla="*/ 102 w 181"/>
                  <a:gd name="T11" fmla="*/ 15 h 21"/>
                  <a:gd name="T12" fmla="*/ 130 w 181"/>
                  <a:gd name="T13" fmla="*/ 21 h 21"/>
                  <a:gd name="T14" fmla="*/ 153 w 181"/>
                  <a:gd name="T15" fmla="*/ 15 h 21"/>
                  <a:gd name="T16" fmla="*/ 169 w 181"/>
                  <a:gd name="T17" fmla="*/ 7 h 21"/>
                  <a:gd name="T18" fmla="*/ 181 w 181"/>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1"/>
                  <a:gd name="T31" fmla="*/ 0 h 21"/>
                  <a:gd name="T32" fmla="*/ 181 w 181"/>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1" h="21">
                    <a:moveTo>
                      <a:pt x="0" y="3"/>
                    </a:moveTo>
                    <a:cubicBezTo>
                      <a:pt x="1" y="6"/>
                      <a:pt x="2" y="10"/>
                      <a:pt x="7" y="12"/>
                    </a:cubicBezTo>
                    <a:cubicBezTo>
                      <a:pt x="12" y="14"/>
                      <a:pt x="22" y="16"/>
                      <a:pt x="30" y="16"/>
                    </a:cubicBezTo>
                    <a:cubicBezTo>
                      <a:pt x="38" y="16"/>
                      <a:pt x="49" y="13"/>
                      <a:pt x="58" y="12"/>
                    </a:cubicBezTo>
                    <a:cubicBezTo>
                      <a:pt x="67" y="11"/>
                      <a:pt x="74" y="7"/>
                      <a:pt x="81" y="7"/>
                    </a:cubicBezTo>
                    <a:cubicBezTo>
                      <a:pt x="88" y="7"/>
                      <a:pt x="94" y="13"/>
                      <a:pt x="102" y="15"/>
                    </a:cubicBezTo>
                    <a:cubicBezTo>
                      <a:pt x="110" y="17"/>
                      <a:pt x="122" y="21"/>
                      <a:pt x="130" y="21"/>
                    </a:cubicBezTo>
                    <a:cubicBezTo>
                      <a:pt x="138" y="21"/>
                      <a:pt x="147" y="17"/>
                      <a:pt x="153" y="15"/>
                    </a:cubicBezTo>
                    <a:cubicBezTo>
                      <a:pt x="159" y="13"/>
                      <a:pt x="164" y="9"/>
                      <a:pt x="169" y="7"/>
                    </a:cubicBezTo>
                    <a:cubicBezTo>
                      <a:pt x="174" y="5"/>
                      <a:pt x="177" y="2"/>
                      <a:pt x="181"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17" name="Freeform 245"/>
              <p:cNvSpPr>
                <a:spLocks/>
              </p:cNvSpPr>
              <p:nvPr/>
            </p:nvSpPr>
            <p:spPr bwMode="auto">
              <a:xfrm>
                <a:off x="2309" y="1209"/>
                <a:ext cx="172" cy="38"/>
              </a:xfrm>
              <a:custGeom>
                <a:avLst/>
                <a:gdLst>
                  <a:gd name="T0" fmla="*/ 0 w 172"/>
                  <a:gd name="T1" fmla="*/ 0 h 38"/>
                  <a:gd name="T2" fmla="*/ 12 w 172"/>
                  <a:gd name="T3" fmla="*/ 6 h 38"/>
                  <a:gd name="T4" fmla="*/ 16 w 172"/>
                  <a:gd name="T5" fmla="*/ 24 h 38"/>
                  <a:gd name="T6" fmla="*/ 36 w 172"/>
                  <a:gd name="T7" fmla="*/ 32 h 38"/>
                  <a:gd name="T8" fmla="*/ 49 w 172"/>
                  <a:gd name="T9" fmla="*/ 27 h 38"/>
                  <a:gd name="T10" fmla="*/ 64 w 172"/>
                  <a:gd name="T11" fmla="*/ 30 h 38"/>
                  <a:gd name="T12" fmla="*/ 78 w 172"/>
                  <a:gd name="T13" fmla="*/ 38 h 38"/>
                  <a:gd name="T14" fmla="*/ 100 w 172"/>
                  <a:gd name="T15" fmla="*/ 29 h 38"/>
                  <a:gd name="T16" fmla="*/ 120 w 172"/>
                  <a:gd name="T17" fmla="*/ 26 h 38"/>
                  <a:gd name="T18" fmla="*/ 138 w 172"/>
                  <a:gd name="T19" fmla="*/ 27 h 38"/>
                  <a:gd name="T20" fmla="*/ 153 w 172"/>
                  <a:gd name="T21" fmla="*/ 29 h 38"/>
                  <a:gd name="T22" fmla="*/ 172 w 172"/>
                  <a:gd name="T23" fmla="*/ 26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2"/>
                  <a:gd name="T37" fmla="*/ 0 h 38"/>
                  <a:gd name="T38" fmla="*/ 172 w 172"/>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2" h="38">
                    <a:moveTo>
                      <a:pt x="0" y="0"/>
                    </a:moveTo>
                    <a:cubicBezTo>
                      <a:pt x="4" y="1"/>
                      <a:pt x="9" y="2"/>
                      <a:pt x="12" y="6"/>
                    </a:cubicBezTo>
                    <a:cubicBezTo>
                      <a:pt x="15" y="10"/>
                      <a:pt x="12" y="20"/>
                      <a:pt x="16" y="24"/>
                    </a:cubicBezTo>
                    <a:cubicBezTo>
                      <a:pt x="20" y="28"/>
                      <a:pt x="31" y="32"/>
                      <a:pt x="36" y="32"/>
                    </a:cubicBezTo>
                    <a:cubicBezTo>
                      <a:pt x="41" y="32"/>
                      <a:pt x="44" y="27"/>
                      <a:pt x="49" y="27"/>
                    </a:cubicBezTo>
                    <a:cubicBezTo>
                      <a:pt x="54" y="27"/>
                      <a:pt x="59" y="28"/>
                      <a:pt x="64" y="30"/>
                    </a:cubicBezTo>
                    <a:cubicBezTo>
                      <a:pt x="69" y="32"/>
                      <a:pt x="72" y="38"/>
                      <a:pt x="78" y="38"/>
                    </a:cubicBezTo>
                    <a:cubicBezTo>
                      <a:pt x="84" y="38"/>
                      <a:pt x="93" y="31"/>
                      <a:pt x="100" y="29"/>
                    </a:cubicBezTo>
                    <a:cubicBezTo>
                      <a:pt x="107" y="27"/>
                      <a:pt x="114" y="26"/>
                      <a:pt x="120" y="26"/>
                    </a:cubicBezTo>
                    <a:cubicBezTo>
                      <a:pt x="126" y="26"/>
                      <a:pt x="133" y="27"/>
                      <a:pt x="138" y="27"/>
                    </a:cubicBezTo>
                    <a:cubicBezTo>
                      <a:pt x="143" y="27"/>
                      <a:pt x="147" y="29"/>
                      <a:pt x="153" y="29"/>
                    </a:cubicBezTo>
                    <a:cubicBezTo>
                      <a:pt x="159" y="29"/>
                      <a:pt x="167" y="27"/>
                      <a:pt x="172" y="26"/>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18" name="Freeform 246"/>
              <p:cNvSpPr>
                <a:spLocks/>
              </p:cNvSpPr>
              <p:nvPr/>
            </p:nvSpPr>
            <p:spPr bwMode="auto">
              <a:xfrm>
                <a:off x="2433" y="1151"/>
                <a:ext cx="56" cy="81"/>
              </a:xfrm>
              <a:custGeom>
                <a:avLst/>
                <a:gdLst>
                  <a:gd name="T0" fmla="*/ 56 w 56"/>
                  <a:gd name="T1" fmla="*/ 81 h 81"/>
                  <a:gd name="T2" fmla="*/ 35 w 56"/>
                  <a:gd name="T3" fmla="*/ 55 h 81"/>
                  <a:gd name="T4" fmla="*/ 17 w 56"/>
                  <a:gd name="T5" fmla="*/ 36 h 81"/>
                  <a:gd name="T6" fmla="*/ 9 w 56"/>
                  <a:gd name="T7" fmla="*/ 15 h 81"/>
                  <a:gd name="T8" fmla="*/ 0 w 56"/>
                  <a:gd name="T9" fmla="*/ 0 h 81"/>
                  <a:gd name="T10" fmla="*/ 0 60000 65536"/>
                  <a:gd name="T11" fmla="*/ 0 60000 65536"/>
                  <a:gd name="T12" fmla="*/ 0 60000 65536"/>
                  <a:gd name="T13" fmla="*/ 0 60000 65536"/>
                  <a:gd name="T14" fmla="*/ 0 60000 65536"/>
                  <a:gd name="T15" fmla="*/ 0 w 56"/>
                  <a:gd name="T16" fmla="*/ 0 h 81"/>
                  <a:gd name="T17" fmla="*/ 56 w 56"/>
                  <a:gd name="T18" fmla="*/ 81 h 81"/>
                </a:gdLst>
                <a:ahLst/>
                <a:cxnLst>
                  <a:cxn ang="T10">
                    <a:pos x="T0" y="T1"/>
                  </a:cxn>
                  <a:cxn ang="T11">
                    <a:pos x="T2" y="T3"/>
                  </a:cxn>
                  <a:cxn ang="T12">
                    <a:pos x="T4" y="T5"/>
                  </a:cxn>
                  <a:cxn ang="T13">
                    <a:pos x="T6" y="T7"/>
                  </a:cxn>
                  <a:cxn ang="T14">
                    <a:pos x="T8" y="T9"/>
                  </a:cxn>
                </a:cxnLst>
                <a:rect l="T15" t="T16" r="T17" b="T18"/>
                <a:pathLst>
                  <a:path w="56" h="81">
                    <a:moveTo>
                      <a:pt x="56" y="81"/>
                    </a:moveTo>
                    <a:cubicBezTo>
                      <a:pt x="48" y="71"/>
                      <a:pt x="41" y="62"/>
                      <a:pt x="35" y="55"/>
                    </a:cubicBezTo>
                    <a:cubicBezTo>
                      <a:pt x="29" y="48"/>
                      <a:pt x="21" y="43"/>
                      <a:pt x="17" y="36"/>
                    </a:cubicBezTo>
                    <a:cubicBezTo>
                      <a:pt x="13" y="29"/>
                      <a:pt x="12" y="21"/>
                      <a:pt x="9" y="15"/>
                    </a:cubicBezTo>
                    <a:cubicBezTo>
                      <a:pt x="6" y="9"/>
                      <a:pt x="3" y="4"/>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19" name="Freeform 247"/>
              <p:cNvSpPr>
                <a:spLocks/>
              </p:cNvSpPr>
              <p:nvPr/>
            </p:nvSpPr>
            <p:spPr bwMode="auto">
              <a:xfrm>
                <a:off x="2642" y="1139"/>
                <a:ext cx="27" cy="91"/>
              </a:xfrm>
              <a:custGeom>
                <a:avLst/>
                <a:gdLst>
                  <a:gd name="T0" fmla="*/ 27 w 27"/>
                  <a:gd name="T1" fmla="*/ 91 h 91"/>
                  <a:gd name="T2" fmla="*/ 18 w 27"/>
                  <a:gd name="T3" fmla="*/ 73 h 91"/>
                  <a:gd name="T4" fmla="*/ 6 w 27"/>
                  <a:gd name="T5" fmla="*/ 55 h 91"/>
                  <a:gd name="T6" fmla="*/ 1 w 27"/>
                  <a:gd name="T7" fmla="*/ 27 h 91"/>
                  <a:gd name="T8" fmla="*/ 1 w 27"/>
                  <a:gd name="T9" fmla="*/ 0 h 91"/>
                  <a:gd name="T10" fmla="*/ 0 60000 65536"/>
                  <a:gd name="T11" fmla="*/ 0 60000 65536"/>
                  <a:gd name="T12" fmla="*/ 0 60000 65536"/>
                  <a:gd name="T13" fmla="*/ 0 60000 65536"/>
                  <a:gd name="T14" fmla="*/ 0 60000 65536"/>
                  <a:gd name="T15" fmla="*/ 0 w 27"/>
                  <a:gd name="T16" fmla="*/ 0 h 91"/>
                  <a:gd name="T17" fmla="*/ 27 w 27"/>
                  <a:gd name="T18" fmla="*/ 91 h 91"/>
                </a:gdLst>
                <a:ahLst/>
                <a:cxnLst>
                  <a:cxn ang="T10">
                    <a:pos x="T0" y="T1"/>
                  </a:cxn>
                  <a:cxn ang="T11">
                    <a:pos x="T2" y="T3"/>
                  </a:cxn>
                  <a:cxn ang="T12">
                    <a:pos x="T4" y="T5"/>
                  </a:cxn>
                  <a:cxn ang="T13">
                    <a:pos x="T6" y="T7"/>
                  </a:cxn>
                  <a:cxn ang="T14">
                    <a:pos x="T8" y="T9"/>
                  </a:cxn>
                </a:cxnLst>
                <a:rect l="T15" t="T16" r="T17" b="T18"/>
                <a:pathLst>
                  <a:path w="27" h="91">
                    <a:moveTo>
                      <a:pt x="27" y="91"/>
                    </a:moveTo>
                    <a:cubicBezTo>
                      <a:pt x="24" y="85"/>
                      <a:pt x="21" y="79"/>
                      <a:pt x="18" y="73"/>
                    </a:cubicBezTo>
                    <a:cubicBezTo>
                      <a:pt x="15" y="67"/>
                      <a:pt x="9" y="63"/>
                      <a:pt x="6" y="55"/>
                    </a:cubicBezTo>
                    <a:cubicBezTo>
                      <a:pt x="3" y="47"/>
                      <a:pt x="2" y="36"/>
                      <a:pt x="1" y="27"/>
                    </a:cubicBezTo>
                    <a:cubicBezTo>
                      <a:pt x="0" y="18"/>
                      <a:pt x="0" y="9"/>
                      <a:pt x="1"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20" name="Freeform 248"/>
              <p:cNvSpPr>
                <a:spLocks/>
              </p:cNvSpPr>
              <p:nvPr/>
            </p:nvSpPr>
            <p:spPr bwMode="auto">
              <a:xfrm>
                <a:off x="2642" y="1035"/>
                <a:ext cx="72" cy="104"/>
              </a:xfrm>
              <a:custGeom>
                <a:avLst/>
                <a:gdLst>
                  <a:gd name="T0" fmla="*/ 0 w 72"/>
                  <a:gd name="T1" fmla="*/ 104 h 104"/>
                  <a:gd name="T2" fmla="*/ 6 w 72"/>
                  <a:gd name="T3" fmla="*/ 93 h 104"/>
                  <a:gd name="T4" fmla="*/ 16 w 72"/>
                  <a:gd name="T5" fmla="*/ 86 h 104"/>
                  <a:gd name="T6" fmla="*/ 31 w 72"/>
                  <a:gd name="T7" fmla="*/ 81 h 104"/>
                  <a:gd name="T8" fmla="*/ 52 w 72"/>
                  <a:gd name="T9" fmla="*/ 72 h 104"/>
                  <a:gd name="T10" fmla="*/ 69 w 72"/>
                  <a:gd name="T11" fmla="*/ 50 h 104"/>
                  <a:gd name="T12" fmla="*/ 72 w 72"/>
                  <a:gd name="T13" fmla="*/ 20 h 104"/>
                  <a:gd name="T14" fmla="*/ 69 w 72"/>
                  <a:gd name="T15" fmla="*/ 0 h 104"/>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104"/>
                  <a:gd name="T26" fmla="*/ 72 w 72"/>
                  <a:gd name="T27" fmla="*/ 104 h 1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104">
                    <a:moveTo>
                      <a:pt x="0" y="104"/>
                    </a:moveTo>
                    <a:cubicBezTo>
                      <a:pt x="1" y="100"/>
                      <a:pt x="3" y="96"/>
                      <a:pt x="6" y="93"/>
                    </a:cubicBezTo>
                    <a:cubicBezTo>
                      <a:pt x="9" y="90"/>
                      <a:pt x="12" y="88"/>
                      <a:pt x="16" y="86"/>
                    </a:cubicBezTo>
                    <a:cubicBezTo>
                      <a:pt x="20" y="84"/>
                      <a:pt x="25" y="83"/>
                      <a:pt x="31" y="81"/>
                    </a:cubicBezTo>
                    <a:cubicBezTo>
                      <a:pt x="37" y="79"/>
                      <a:pt x="46" y="77"/>
                      <a:pt x="52" y="72"/>
                    </a:cubicBezTo>
                    <a:cubicBezTo>
                      <a:pt x="58" y="67"/>
                      <a:pt x="66" y="59"/>
                      <a:pt x="69" y="50"/>
                    </a:cubicBezTo>
                    <a:cubicBezTo>
                      <a:pt x="72" y="41"/>
                      <a:pt x="72" y="28"/>
                      <a:pt x="72" y="20"/>
                    </a:cubicBezTo>
                    <a:cubicBezTo>
                      <a:pt x="72" y="12"/>
                      <a:pt x="70" y="6"/>
                      <a:pt x="6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21" name="Freeform 249"/>
              <p:cNvSpPr>
                <a:spLocks/>
              </p:cNvSpPr>
              <p:nvPr/>
            </p:nvSpPr>
            <p:spPr bwMode="auto">
              <a:xfrm>
                <a:off x="2634" y="921"/>
                <a:ext cx="75" cy="116"/>
              </a:xfrm>
              <a:custGeom>
                <a:avLst/>
                <a:gdLst>
                  <a:gd name="T0" fmla="*/ 75 w 75"/>
                  <a:gd name="T1" fmla="*/ 116 h 116"/>
                  <a:gd name="T2" fmla="*/ 71 w 75"/>
                  <a:gd name="T3" fmla="*/ 104 h 116"/>
                  <a:gd name="T4" fmla="*/ 59 w 75"/>
                  <a:gd name="T5" fmla="*/ 98 h 116"/>
                  <a:gd name="T6" fmla="*/ 44 w 75"/>
                  <a:gd name="T7" fmla="*/ 95 h 116"/>
                  <a:gd name="T8" fmla="*/ 35 w 75"/>
                  <a:gd name="T9" fmla="*/ 77 h 116"/>
                  <a:gd name="T10" fmla="*/ 41 w 75"/>
                  <a:gd name="T11" fmla="*/ 60 h 116"/>
                  <a:gd name="T12" fmla="*/ 51 w 75"/>
                  <a:gd name="T13" fmla="*/ 50 h 116"/>
                  <a:gd name="T14" fmla="*/ 47 w 75"/>
                  <a:gd name="T15" fmla="*/ 30 h 116"/>
                  <a:gd name="T16" fmla="*/ 27 w 75"/>
                  <a:gd name="T17" fmla="*/ 27 h 116"/>
                  <a:gd name="T18" fmla="*/ 11 w 75"/>
                  <a:gd name="T19" fmla="*/ 14 h 116"/>
                  <a:gd name="T20" fmla="*/ 0 w 75"/>
                  <a:gd name="T21" fmla="*/ 0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116"/>
                  <a:gd name="T35" fmla="*/ 75 w 75"/>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116">
                    <a:moveTo>
                      <a:pt x="75" y="116"/>
                    </a:moveTo>
                    <a:cubicBezTo>
                      <a:pt x="74" y="111"/>
                      <a:pt x="74" y="107"/>
                      <a:pt x="71" y="104"/>
                    </a:cubicBezTo>
                    <a:cubicBezTo>
                      <a:pt x="68" y="101"/>
                      <a:pt x="63" y="99"/>
                      <a:pt x="59" y="98"/>
                    </a:cubicBezTo>
                    <a:cubicBezTo>
                      <a:pt x="55" y="97"/>
                      <a:pt x="48" y="98"/>
                      <a:pt x="44" y="95"/>
                    </a:cubicBezTo>
                    <a:cubicBezTo>
                      <a:pt x="40" y="92"/>
                      <a:pt x="35" y="83"/>
                      <a:pt x="35" y="77"/>
                    </a:cubicBezTo>
                    <a:cubicBezTo>
                      <a:pt x="35" y="71"/>
                      <a:pt x="38" y="65"/>
                      <a:pt x="41" y="60"/>
                    </a:cubicBezTo>
                    <a:cubicBezTo>
                      <a:pt x="44" y="55"/>
                      <a:pt x="50" y="55"/>
                      <a:pt x="51" y="50"/>
                    </a:cubicBezTo>
                    <a:cubicBezTo>
                      <a:pt x="52" y="45"/>
                      <a:pt x="51" y="34"/>
                      <a:pt x="47" y="30"/>
                    </a:cubicBezTo>
                    <a:cubicBezTo>
                      <a:pt x="43" y="26"/>
                      <a:pt x="33" y="30"/>
                      <a:pt x="27" y="27"/>
                    </a:cubicBezTo>
                    <a:cubicBezTo>
                      <a:pt x="21" y="24"/>
                      <a:pt x="15" y="18"/>
                      <a:pt x="11" y="14"/>
                    </a:cubicBezTo>
                    <a:cubicBezTo>
                      <a:pt x="7" y="10"/>
                      <a:pt x="2" y="4"/>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22" name="Freeform 250"/>
              <p:cNvSpPr>
                <a:spLocks/>
              </p:cNvSpPr>
              <p:nvPr/>
            </p:nvSpPr>
            <p:spPr bwMode="auto">
              <a:xfrm>
                <a:off x="2408" y="852"/>
                <a:ext cx="57" cy="185"/>
              </a:xfrm>
              <a:custGeom>
                <a:avLst/>
                <a:gdLst>
                  <a:gd name="T0" fmla="*/ 4 w 57"/>
                  <a:gd name="T1" fmla="*/ 185 h 185"/>
                  <a:gd name="T2" fmla="*/ 10 w 57"/>
                  <a:gd name="T3" fmla="*/ 158 h 185"/>
                  <a:gd name="T4" fmla="*/ 27 w 57"/>
                  <a:gd name="T5" fmla="*/ 141 h 185"/>
                  <a:gd name="T6" fmla="*/ 45 w 57"/>
                  <a:gd name="T7" fmla="*/ 123 h 185"/>
                  <a:gd name="T8" fmla="*/ 54 w 57"/>
                  <a:gd name="T9" fmla="*/ 99 h 185"/>
                  <a:gd name="T10" fmla="*/ 55 w 57"/>
                  <a:gd name="T11" fmla="*/ 74 h 185"/>
                  <a:gd name="T12" fmla="*/ 43 w 57"/>
                  <a:gd name="T13" fmla="*/ 59 h 185"/>
                  <a:gd name="T14" fmla="*/ 27 w 57"/>
                  <a:gd name="T15" fmla="*/ 54 h 185"/>
                  <a:gd name="T16" fmla="*/ 18 w 57"/>
                  <a:gd name="T17" fmla="*/ 36 h 185"/>
                  <a:gd name="T18" fmla="*/ 22 w 57"/>
                  <a:gd name="T19" fmla="*/ 20 h 185"/>
                  <a:gd name="T20" fmla="*/ 15 w 57"/>
                  <a:gd name="T21" fmla="*/ 3 h 185"/>
                  <a:gd name="T22" fmla="*/ 0 w 57"/>
                  <a:gd name="T23" fmla="*/ 3 h 1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7"/>
                  <a:gd name="T37" fmla="*/ 0 h 185"/>
                  <a:gd name="T38" fmla="*/ 57 w 57"/>
                  <a:gd name="T39" fmla="*/ 185 h 1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7" h="185">
                    <a:moveTo>
                      <a:pt x="4" y="185"/>
                    </a:moveTo>
                    <a:cubicBezTo>
                      <a:pt x="5" y="175"/>
                      <a:pt x="6" y="165"/>
                      <a:pt x="10" y="158"/>
                    </a:cubicBezTo>
                    <a:cubicBezTo>
                      <a:pt x="14" y="151"/>
                      <a:pt x="21" y="147"/>
                      <a:pt x="27" y="141"/>
                    </a:cubicBezTo>
                    <a:cubicBezTo>
                      <a:pt x="33" y="135"/>
                      <a:pt x="41" y="130"/>
                      <a:pt x="45" y="123"/>
                    </a:cubicBezTo>
                    <a:cubicBezTo>
                      <a:pt x="49" y="116"/>
                      <a:pt x="52" y="107"/>
                      <a:pt x="54" y="99"/>
                    </a:cubicBezTo>
                    <a:cubicBezTo>
                      <a:pt x="56" y="91"/>
                      <a:pt x="57" y="81"/>
                      <a:pt x="55" y="74"/>
                    </a:cubicBezTo>
                    <a:cubicBezTo>
                      <a:pt x="53" y="67"/>
                      <a:pt x="48" y="62"/>
                      <a:pt x="43" y="59"/>
                    </a:cubicBezTo>
                    <a:cubicBezTo>
                      <a:pt x="38" y="56"/>
                      <a:pt x="31" y="58"/>
                      <a:pt x="27" y="54"/>
                    </a:cubicBezTo>
                    <a:cubicBezTo>
                      <a:pt x="23" y="50"/>
                      <a:pt x="19" y="42"/>
                      <a:pt x="18" y="36"/>
                    </a:cubicBezTo>
                    <a:cubicBezTo>
                      <a:pt x="17" y="30"/>
                      <a:pt x="22" y="25"/>
                      <a:pt x="22" y="20"/>
                    </a:cubicBezTo>
                    <a:cubicBezTo>
                      <a:pt x="22" y="15"/>
                      <a:pt x="19" y="6"/>
                      <a:pt x="15" y="3"/>
                    </a:cubicBezTo>
                    <a:cubicBezTo>
                      <a:pt x="11" y="0"/>
                      <a:pt x="5" y="1"/>
                      <a:pt x="0" y="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23" name="Freeform 251"/>
              <p:cNvSpPr>
                <a:spLocks/>
              </p:cNvSpPr>
              <p:nvPr/>
            </p:nvSpPr>
            <p:spPr bwMode="auto">
              <a:xfrm>
                <a:off x="1992" y="923"/>
                <a:ext cx="23" cy="63"/>
              </a:xfrm>
              <a:custGeom>
                <a:avLst/>
                <a:gdLst>
                  <a:gd name="T0" fmla="*/ 20 w 23"/>
                  <a:gd name="T1" fmla="*/ 63 h 63"/>
                  <a:gd name="T2" fmla="*/ 21 w 23"/>
                  <a:gd name="T3" fmla="*/ 40 h 63"/>
                  <a:gd name="T4" fmla="*/ 8 w 23"/>
                  <a:gd name="T5" fmla="*/ 22 h 63"/>
                  <a:gd name="T6" fmla="*/ 0 w 23"/>
                  <a:gd name="T7" fmla="*/ 0 h 63"/>
                  <a:gd name="T8" fmla="*/ 0 60000 65536"/>
                  <a:gd name="T9" fmla="*/ 0 60000 65536"/>
                  <a:gd name="T10" fmla="*/ 0 60000 65536"/>
                  <a:gd name="T11" fmla="*/ 0 60000 65536"/>
                  <a:gd name="T12" fmla="*/ 0 w 23"/>
                  <a:gd name="T13" fmla="*/ 0 h 63"/>
                  <a:gd name="T14" fmla="*/ 23 w 23"/>
                  <a:gd name="T15" fmla="*/ 63 h 63"/>
                </a:gdLst>
                <a:ahLst/>
                <a:cxnLst>
                  <a:cxn ang="T8">
                    <a:pos x="T0" y="T1"/>
                  </a:cxn>
                  <a:cxn ang="T9">
                    <a:pos x="T2" y="T3"/>
                  </a:cxn>
                  <a:cxn ang="T10">
                    <a:pos x="T4" y="T5"/>
                  </a:cxn>
                  <a:cxn ang="T11">
                    <a:pos x="T6" y="T7"/>
                  </a:cxn>
                </a:cxnLst>
                <a:rect l="T12" t="T13" r="T14" b="T15"/>
                <a:pathLst>
                  <a:path w="23" h="63">
                    <a:moveTo>
                      <a:pt x="20" y="63"/>
                    </a:moveTo>
                    <a:cubicBezTo>
                      <a:pt x="21" y="55"/>
                      <a:pt x="23" y="47"/>
                      <a:pt x="21" y="40"/>
                    </a:cubicBezTo>
                    <a:cubicBezTo>
                      <a:pt x="19" y="33"/>
                      <a:pt x="12" y="29"/>
                      <a:pt x="8" y="22"/>
                    </a:cubicBezTo>
                    <a:cubicBezTo>
                      <a:pt x="4" y="15"/>
                      <a:pt x="2" y="7"/>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24" name="Freeform 252"/>
              <p:cNvSpPr>
                <a:spLocks/>
              </p:cNvSpPr>
              <p:nvPr/>
            </p:nvSpPr>
            <p:spPr bwMode="auto">
              <a:xfrm>
                <a:off x="2030" y="1221"/>
                <a:ext cx="132" cy="192"/>
              </a:xfrm>
              <a:custGeom>
                <a:avLst/>
                <a:gdLst>
                  <a:gd name="T0" fmla="*/ 1 w 132"/>
                  <a:gd name="T1" fmla="*/ 192 h 192"/>
                  <a:gd name="T2" fmla="*/ 4 w 132"/>
                  <a:gd name="T3" fmla="*/ 171 h 192"/>
                  <a:gd name="T4" fmla="*/ 27 w 132"/>
                  <a:gd name="T5" fmla="*/ 161 h 192"/>
                  <a:gd name="T6" fmla="*/ 58 w 132"/>
                  <a:gd name="T7" fmla="*/ 156 h 192"/>
                  <a:gd name="T8" fmla="*/ 78 w 132"/>
                  <a:gd name="T9" fmla="*/ 119 h 192"/>
                  <a:gd name="T10" fmla="*/ 78 w 132"/>
                  <a:gd name="T11" fmla="*/ 90 h 192"/>
                  <a:gd name="T12" fmla="*/ 82 w 132"/>
                  <a:gd name="T13" fmla="*/ 63 h 192"/>
                  <a:gd name="T14" fmla="*/ 100 w 132"/>
                  <a:gd name="T15" fmla="*/ 33 h 192"/>
                  <a:gd name="T16" fmla="*/ 115 w 132"/>
                  <a:gd name="T17" fmla="*/ 18 h 192"/>
                  <a:gd name="T18" fmla="*/ 132 w 132"/>
                  <a:gd name="T19" fmla="*/ 0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2"/>
                  <a:gd name="T31" fmla="*/ 0 h 192"/>
                  <a:gd name="T32" fmla="*/ 132 w 132"/>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2" h="192">
                    <a:moveTo>
                      <a:pt x="1" y="192"/>
                    </a:moveTo>
                    <a:cubicBezTo>
                      <a:pt x="0" y="184"/>
                      <a:pt x="0" y="176"/>
                      <a:pt x="4" y="171"/>
                    </a:cubicBezTo>
                    <a:cubicBezTo>
                      <a:pt x="8" y="166"/>
                      <a:pt x="18" y="163"/>
                      <a:pt x="27" y="161"/>
                    </a:cubicBezTo>
                    <a:cubicBezTo>
                      <a:pt x="36" y="159"/>
                      <a:pt x="50" y="163"/>
                      <a:pt x="58" y="156"/>
                    </a:cubicBezTo>
                    <a:cubicBezTo>
                      <a:pt x="66" y="149"/>
                      <a:pt x="75" y="130"/>
                      <a:pt x="78" y="119"/>
                    </a:cubicBezTo>
                    <a:cubicBezTo>
                      <a:pt x="81" y="108"/>
                      <a:pt x="77" y="99"/>
                      <a:pt x="78" y="90"/>
                    </a:cubicBezTo>
                    <a:cubicBezTo>
                      <a:pt x="79" y="81"/>
                      <a:pt x="78" y="72"/>
                      <a:pt x="82" y="63"/>
                    </a:cubicBezTo>
                    <a:cubicBezTo>
                      <a:pt x="86" y="54"/>
                      <a:pt x="95" y="40"/>
                      <a:pt x="100" y="33"/>
                    </a:cubicBezTo>
                    <a:cubicBezTo>
                      <a:pt x="105" y="26"/>
                      <a:pt x="110" y="23"/>
                      <a:pt x="115" y="18"/>
                    </a:cubicBezTo>
                    <a:cubicBezTo>
                      <a:pt x="120" y="13"/>
                      <a:pt x="126" y="6"/>
                      <a:pt x="132"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25" name="Freeform 253"/>
              <p:cNvSpPr>
                <a:spLocks/>
              </p:cNvSpPr>
              <p:nvPr/>
            </p:nvSpPr>
            <p:spPr bwMode="auto">
              <a:xfrm>
                <a:off x="2229" y="1035"/>
                <a:ext cx="182" cy="42"/>
              </a:xfrm>
              <a:custGeom>
                <a:avLst/>
                <a:gdLst>
                  <a:gd name="T0" fmla="*/ 0 w 182"/>
                  <a:gd name="T1" fmla="*/ 42 h 42"/>
                  <a:gd name="T2" fmla="*/ 8 w 182"/>
                  <a:gd name="T3" fmla="*/ 30 h 42"/>
                  <a:gd name="T4" fmla="*/ 23 w 182"/>
                  <a:gd name="T5" fmla="*/ 21 h 42"/>
                  <a:gd name="T6" fmla="*/ 41 w 182"/>
                  <a:gd name="T7" fmla="*/ 17 h 42"/>
                  <a:gd name="T8" fmla="*/ 63 w 182"/>
                  <a:gd name="T9" fmla="*/ 17 h 42"/>
                  <a:gd name="T10" fmla="*/ 92 w 182"/>
                  <a:gd name="T11" fmla="*/ 17 h 42"/>
                  <a:gd name="T12" fmla="*/ 120 w 182"/>
                  <a:gd name="T13" fmla="*/ 3 h 42"/>
                  <a:gd name="T14" fmla="*/ 147 w 182"/>
                  <a:gd name="T15" fmla="*/ 0 h 42"/>
                  <a:gd name="T16" fmla="*/ 182 w 182"/>
                  <a:gd name="T17" fmla="*/ 5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2"/>
                  <a:gd name="T28" fmla="*/ 0 h 42"/>
                  <a:gd name="T29" fmla="*/ 182 w 18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2" h="42">
                    <a:moveTo>
                      <a:pt x="0" y="42"/>
                    </a:moveTo>
                    <a:cubicBezTo>
                      <a:pt x="2" y="37"/>
                      <a:pt x="4" y="33"/>
                      <a:pt x="8" y="30"/>
                    </a:cubicBezTo>
                    <a:cubicBezTo>
                      <a:pt x="12" y="27"/>
                      <a:pt x="18" y="23"/>
                      <a:pt x="23" y="21"/>
                    </a:cubicBezTo>
                    <a:cubicBezTo>
                      <a:pt x="28" y="19"/>
                      <a:pt x="34" y="18"/>
                      <a:pt x="41" y="17"/>
                    </a:cubicBezTo>
                    <a:cubicBezTo>
                      <a:pt x="48" y="16"/>
                      <a:pt x="55" y="17"/>
                      <a:pt x="63" y="17"/>
                    </a:cubicBezTo>
                    <a:cubicBezTo>
                      <a:pt x="71" y="17"/>
                      <a:pt x="83" y="19"/>
                      <a:pt x="92" y="17"/>
                    </a:cubicBezTo>
                    <a:cubicBezTo>
                      <a:pt x="101" y="15"/>
                      <a:pt x="111" y="6"/>
                      <a:pt x="120" y="3"/>
                    </a:cubicBezTo>
                    <a:cubicBezTo>
                      <a:pt x="129" y="0"/>
                      <a:pt x="137" y="0"/>
                      <a:pt x="147" y="0"/>
                    </a:cubicBezTo>
                    <a:cubicBezTo>
                      <a:pt x="157" y="0"/>
                      <a:pt x="169" y="2"/>
                      <a:pt x="182" y="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26" name="Freeform 254"/>
              <p:cNvSpPr>
                <a:spLocks/>
              </p:cNvSpPr>
              <p:nvPr/>
            </p:nvSpPr>
            <p:spPr bwMode="auto">
              <a:xfrm>
                <a:off x="1875" y="1172"/>
                <a:ext cx="153" cy="243"/>
              </a:xfrm>
              <a:custGeom>
                <a:avLst/>
                <a:gdLst>
                  <a:gd name="T0" fmla="*/ 153 w 153"/>
                  <a:gd name="T1" fmla="*/ 243 h 243"/>
                  <a:gd name="T2" fmla="*/ 129 w 153"/>
                  <a:gd name="T3" fmla="*/ 223 h 243"/>
                  <a:gd name="T4" fmla="*/ 117 w 153"/>
                  <a:gd name="T5" fmla="*/ 193 h 243"/>
                  <a:gd name="T6" fmla="*/ 116 w 153"/>
                  <a:gd name="T7" fmla="*/ 159 h 243"/>
                  <a:gd name="T8" fmla="*/ 108 w 153"/>
                  <a:gd name="T9" fmla="*/ 132 h 243"/>
                  <a:gd name="T10" fmla="*/ 89 w 153"/>
                  <a:gd name="T11" fmla="*/ 105 h 243"/>
                  <a:gd name="T12" fmla="*/ 74 w 153"/>
                  <a:gd name="T13" fmla="*/ 87 h 243"/>
                  <a:gd name="T14" fmla="*/ 44 w 153"/>
                  <a:gd name="T15" fmla="*/ 69 h 243"/>
                  <a:gd name="T16" fmla="*/ 23 w 153"/>
                  <a:gd name="T17" fmla="*/ 58 h 243"/>
                  <a:gd name="T18" fmla="*/ 6 w 153"/>
                  <a:gd name="T19" fmla="*/ 31 h 243"/>
                  <a:gd name="T20" fmla="*/ 0 w 153"/>
                  <a:gd name="T21" fmla="*/ 0 h 2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243"/>
                  <a:gd name="T35" fmla="*/ 153 w 153"/>
                  <a:gd name="T36" fmla="*/ 243 h 2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243">
                    <a:moveTo>
                      <a:pt x="153" y="243"/>
                    </a:moveTo>
                    <a:cubicBezTo>
                      <a:pt x="144" y="237"/>
                      <a:pt x="135" y="231"/>
                      <a:pt x="129" y="223"/>
                    </a:cubicBezTo>
                    <a:cubicBezTo>
                      <a:pt x="123" y="215"/>
                      <a:pt x="119" y="204"/>
                      <a:pt x="117" y="193"/>
                    </a:cubicBezTo>
                    <a:cubicBezTo>
                      <a:pt x="115" y="182"/>
                      <a:pt x="117" y="169"/>
                      <a:pt x="116" y="159"/>
                    </a:cubicBezTo>
                    <a:cubicBezTo>
                      <a:pt x="115" y="149"/>
                      <a:pt x="113" y="141"/>
                      <a:pt x="108" y="132"/>
                    </a:cubicBezTo>
                    <a:cubicBezTo>
                      <a:pt x="103" y="123"/>
                      <a:pt x="95" y="112"/>
                      <a:pt x="89" y="105"/>
                    </a:cubicBezTo>
                    <a:cubicBezTo>
                      <a:pt x="83" y="98"/>
                      <a:pt x="81" y="93"/>
                      <a:pt x="74" y="87"/>
                    </a:cubicBezTo>
                    <a:cubicBezTo>
                      <a:pt x="67" y="81"/>
                      <a:pt x="52" y="74"/>
                      <a:pt x="44" y="69"/>
                    </a:cubicBezTo>
                    <a:cubicBezTo>
                      <a:pt x="36" y="64"/>
                      <a:pt x="29" y="64"/>
                      <a:pt x="23" y="58"/>
                    </a:cubicBezTo>
                    <a:cubicBezTo>
                      <a:pt x="17" y="52"/>
                      <a:pt x="10" y="41"/>
                      <a:pt x="6" y="31"/>
                    </a:cubicBezTo>
                    <a:cubicBezTo>
                      <a:pt x="2" y="21"/>
                      <a:pt x="1" y="10"/>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27" name="Freeform 255"/>
              <p:cNvSpPr>
                <a:spLocks/>
              </p:cNvSpPr>
              <p:nvPr/>
            </p:nvSpPr>
            <p:spPr bwMode="auto">
              <a:xfrm>
                <a:off x="2975" y="2685"/>
                <a:ext cx="80" cy="87"/>
              </a:xfrm>
              <a:custGeom>
                <a:avLst/>
                <a:gdLst>
                  <a:gd name="T0" fmla="*/ 76 w 80"/>
                  <a:gd name="T1" fmla="*/ 0 h 87"/>
                  <a:gd name="T2" fmla="*/ 73 w 80"/>
                  <a:gd name="T3" fmla="*/ 14 h 87"/>
                  <a:gd name="T4" fmla="*/ 69 w 80"/>
                  <a:gd name="T5" fmla="*/ 30 h 87"/>
                  <a:gd name="T6" fmla="*/ 78 w 80"/>
                  <a:gd name="T7" fmla="*/ 44 h 87"/>
                  <a:gd name="T8" fmla="*/ 79 w 80"/>
                  <a:gd name="T9" fmla="*/ 62 h 87"/>
                  <a:gd name="T10" fmla="*/ 70 w 80"/>
                  <a:gd name="T11" fmla="*/ 83 h 87"/>
                  <a:gd name="T12" fmla="*/ 49 w 80"/>
                  <a:gd name="T13" fmla="*/ 86 h 87"/>
                  <a:gd name="T14" fmla="*/ 22 w 80"/>
                  <a:gd name="T15" fmla="*/ 83 h 87"/>
                  <a:gd name="T16" fmla="*/ 0 w 80"/>
                  <a:gd name="T17" fmla="*/ 75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87"/>
                  <a:gd name="T29" fmla="*/ 80 w 80"/>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87">
                    <a:moveTo>
                      <a:pt x="76" y="0"/>
                    </a:moveTo>
                    <a:cubicBezTo>
                      <a:pt x="75" y="4"/>
                      <a:pt x="74" y="9"/>
                      <a:pt x="73" y="14"/>
                    </a:cubicBezTo>
                    <a:cubicBezTo>
                      <a:pt x="72" y="19"/>
                      <a:pt x="68" y="25"/>
                      <a:pt x="69" y="30"/>
                    </a:cubicBezTo>
                    <a:cubicBezTo>
                      <a:pt x="70" y="35"/>
                      <a:pt x="76" y="39"/>
                      <a:pt x="78" y="44"/>
                    </a:cubicBezTo>
                    <a:cubicBezTo>
                      <a:pt x="80" y="49"/>
                      <a:pt x="80" y="55"/>
                      <a:pt x="79" y="62"/>
                    </a:cubicBezTo>
                    <a:cubicBezTo>
                      <a:pt x="78" y="69"/>
                      <a:pt x="75" y="79"/>
                      <a:pt x="70" y="83"/>
                    </a:cubicBezTo>
                    <a:cubicBezTo>
                      <a:pt x="65" y="87"/>
                      <a:pt x="57" y="86"/>
                      <a:pt x="49" y="86"/>
                    </a:cubicBezTo>
                    <a:cubicBezTo>
                      <a:pt x="41" y="86"/>
                      <a:pt x="30" y="85"/>
                      <a:pt x="22" y="83"/>
                    </a:cubicBezTo>
                    <a:cubicBezTo>
                      <a:pt x="14" y="81"/>
                      <a:pt x="5" y="76"/>
                      <a:pt x="0" y="7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28" name="Freeform 256"/>
              <p:cNvSpPr>
                <a:spLocks/>
              </p:cNvSpPr>
              <p:nvPr/>
            </p:nvSpPr>
            <p:spPr bwMode="auto">
              <a:xfrm>
                <a:off x="2393" y="1044"/>
                <a:ext cx="42" cy="107"/>
              </a:xfrm>
              <a:custGeom>
                <a:avLst/>
                <a:gdLst>
                  <a:gd name="T0" fmla="*/ 40 w 42"/>
                  <a:gd name="T1" fmla="*/ 107 h 107"/>
                  <a:gd name="T2" fmla="*/ 33 w 42"/>
                  <a:gd name="T3" fmla="*/ 98 h 107"/>
                  <a:gd name="T4" fmla="*/ 40 w 42"/>
                  <a:gd name="T5" fmla="*/ 83 h 107"/>
                  <a:gd name="T6" fmla="*/ 37 w 42"/>
                  <a:gd name="T7" fmla="*/ 71 h 107"/>
                  <a:gd name="T8" fmla="*/ 9 w 42"/>
                  <a:gd name="T9" fmla="*/ 66 h 107"/>
                  <a:gd name="T10" fmla="*/ 0 w 42"/>
                  <a:gd name="T11" fmla="*/ 38 h 107"/>
                  <a:gd name="T12" fmla="*/ 9 w 42"/>
                  <a:gd name="T13" fmla="*/ 15 h 107"/>
                  <a:gd name="T14" fmla="*/ 16 w 42"/>
                  <a:gd name="T15" fmla="*/ 0 h 107"/>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107"/>
                  <a:gd name="T26" fmla="*/ 42 w 42"/>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107">
                    <a:moveTo>
                      <a:pt x="40" y="107"/>
                    </a:moveTo>
                    <a:cubicBezTo>
                      <a:pt x="36" y="104"/>
                      <a:pt x="33" y="102"/>
                      <a:pt x="33" y="98"/>
                    </a:cubicBezTo>
                    <a:cubicBezTo>
                      <a:pt x="33" y="94"/>
                      <a:pt x="39" y="87"/>
                      <a:pt x="40" y="83"/>
                    </a:cubicBezTo>
                    <a:cubicBezTo>
                      <a:pt x="41" y="79"/>
                      <a:pt x="42" y="74"/>
                      <a:pt x="37" y="71"/>
                    </a:cubicBezTo>
                    <a:cubicBezTo>
                      <a:pt x="32" y="68"/>
                      <a:pt x="15" y="72"/>
                      <a:pt x="9" y="66"/>
                    </a:cubicBezTo>
                    <a:cubicBezTo>
                      <a:pt x="3" y="60"/>
                      <a:pt x="0" y="46"/>
                      <a:pt x="0" y="38"/>
                    </a:cubicBezTo>
                    <a:cubicBezTo>
                      <a:pt x="0" y="30"/>
                      <a:pt x="6" y="21"/>
                      <a:pt x="9" y="15"/>
                    </a:cubicBezTo>
                    <a:cubicBezTo>
                      <a:pt x="12" y="9"/>
                      <a:pt x="15" y="3"/>
                      <a:pt x="1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29" name="Freeform 257"/>
              <p:cNvSpPr>
                <a:spLocks/>
              </p:cNvSpPr>
              <p:nvPr/>
            </p:nvSpPr>
            <p:spPr bwMode="auto">
              <a:xfrm>
                <a:off x="2711" y="1038"/>
                <a:ext cx="100" cy="38"/>
              </a:xfrm>
              <a:custGeom>
                <a:avLst/>
                <a:gdLst>
                  <a:gd name="T0" fmla="*/ 0 w 100"/>
                  <a:gd name="T1" fmla="*/ 0 h 38"/>
                  <a:gd name="T2" fmla="*/ 19 w 100"/>
                  <a:gd name="T3" fmla="*/ 5 h 38"/>
                  <a:gd name="T4" fmla="*/ 27 w 100"/>
                  <a:gd name="T5" fmla="*/ 23 h 38"/>
                  <a:gd name="T6" fmla="*/ 48 w 100"/>
                  <a:gd name="T7" fmla="*/ 33 h 38"/>
                  <a:gd name="T8" fmla="*/ 67 w 100"/>
                  <a:gd name="T9" fmla="*/ 35 h 38"/>
                  <a:gd name="T10" fmla="*/ 84 w 100"/>
                  <a:gd name="T11" fmla="*/ 35 h 38"/>
                  <a:gd name="T12" fmla="*/ 100 w 100"/>
                  <a:gd name="T13" fmla="*/ 38 h 38"/>
                  <a:gd name="T14" fmla="*/ 0 60000 65536"/>
                  <a:gd name="T15" fmla="*/ 0 60000 65536"/>
                  <a:gd name="T16" fmla="*/ 0 60000 65536"/>
                  <a:gd name="T17" fmla="*/ 0 60000 65536"/>
                  <a:gd name="T18" fmla="*/ 0 60000 65536"/>
                  <a:gd name="T19" fmla="*/ 0 60000 65536"/>
                  <a:gd name="T20" fmla="*/ 0 60000 65536"/>
                  <a:gd name="T21" fmla="*/ 0 w 100"/>
                  <a:gd name="T22" fmla="*/ 0 h 38"/>
                  <a:gd name="T23" fmla="*/ 100 w 100"/>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38">
                    <a:moveTo>
                      <a:pt x="0" y="0"/>
                    </a:moveTo>
                    <a:cubicBezTo>
                      <a:pt x="7" y="0"/>
                      <a:pt x="15" y="1"/>
                      <a:pt x="19" y="5"/>
                    </a:cubicBezTo>
                    <a:cubicBezTo>
                      <a:pt x="23" y="9"/>
                      <a:pt x="22" y="18"/>
                      <a:pt x="27" y="23"/>
                    </a:cubicBezTo>
                    <a:cubicBezTo>
                      <a:pt x="32" y="28"/>
                      <a:pt x="41" y="31"/>
                      <a:pt x="48" y="33"/>
                    </a:cubicBezTo>
                    <a:cubicBezTo>
                      <a:pt x="55" y="35"/>
                      <a:pt x="61" y="35"/>
                      <a:pt x="67" y="35"/>
                    </a:cubicBezTo>
                    <a:cubicBezTo>
                      <a:pt x="73" y="35"/>
                      <a:pt x="79" y="35"/>
                      <a:pt x="84" y="35"/>
                    </a:cubicBezTo>
                    <a:cubicBezTo>
                      <a:pt x="89" y="35"/>
                      <a:pt x="94" y="36"/>
                      <a:pt x="100" y="3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30" name="Freeform 258"/>
              <p:cNvSpPr>
                <a:spLocks/>
              </p:cNvSpPr>
              <p:nvPr/>
            </p:nvSpPr>
            <p:spPr bwMode="auto">
              <a:xfrm>
                <a:off x="2360" y="707"/>
                <a:ext cx="183" cy="66"/>
              </a:xfrm>
              <a:custGeom>
                <a:avLst/>
                <a:gdLst>
                  <a:gd name="T0" fmla="*/ 0 w 183"/>
                  <a:gd name="T1" fmla="*/ 7 h 66"/>
                  <a:gd name="T2" fmla="*/ 19 w 183"/>
                  <a:gd name="T3" fmla="*/ 6 h 66"/>
                  <a:gd name="T4" fmla="*/ 43 w 183"/>
                  <a:gd name="T5" fmla="*/ 0 h 66"/>
                  <a:gd name="T6" fmla="*/ 64 w 183"/>
                  <a:gd name="T7" fmla="*/ 3 h 66"/>
                  <a:gd name="T8" fmla="*/ 78 w 183"/>
                  <a:gd name="T9" fmla="*/ 13 h 66"/>
                  <a:gd name="T10" fmla="*/ 84 w 183"/>
                  <a:gd name="T11" fmla="*/ 27 h 66"/>
                  <a:gd name="T12" fmla="*/ 100 w 183"/>
                  <a:gd name="T13" fmla="*/ 34 h 66"/>
                  <a:gd name="T14" fmla="*/ 121 w 183"/>
                  <a:gd name="T15" fmla="*/ 33 h 66"/>
                  <a:gd name="T16" fmla="*/ 147 w 183"/>
                  <a:gd name="T17" fmla="*/ 30 h 66"/>
                  <a:gd name="T18" fmla="*/ 162 w 183"/>
                  <a:gd name="T19" fmla="*/ 36 h 66"/>
                  <a:gd name="T20" fmla="*/ 183 w 183"/>
                  <a:gd name="T21" fmla="*/ 66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66"/>
                  <a:gd name="T35" fmla="*/ 183 w 18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66">
                    <a:moveTo>
                      <a:pt x="0" y="7"/>
                    </a:moveTo>
                    <a:cubicBezTo>
                      <a:pt x="6" y="7"/>
                      <a:pt x="12" y="7"/>
                      <a:pt x="19" y="6"/>
                    </a:cubicBezTo>
                    <a:cubicBezTo>
                      <a:pt x="26" y="5"/>
                      <a:pt x="36" y="0"/>
                      <a:pt x="43" y="0"/>
                    </a:cubicBezTo>
                    <a:cubicBezTo>
                      <a:pt x="50" y="0"/>
                      <a:pt x="58" y="1"/>
                      <a:pt x="64" y="3"/>
                    </a:cubicBezTo>
                    <a:cubicBezTo>
                      <a:pt x="70" y="5"/>
                      <a:pt x="75" y="9"/>
                      <a:pt x="78" y="13"/>
                    </a:cubicBezTo>
                    <a:cubicBezTo>
                      <a:pt x="81" y="17"/>
                      <a:pt x="80" y="24"/>
                      <a:pt x="84" y="27"/>
                    </a:cubicBezTo>
                    <a:cubicBezTo>
                      <a:pt x="88" y="30"/>
                      <a:pt x="94" y="33"/>
                      <a:pt x="100" y="34"/>
                    </a:cubicBezTo>
                    <a:cubicBezTo>
                      <a:pt x="106" y="35"/>
                      <a:pt x="113" y="34"/>
                      <a:pt x="121" y="33"/>
                    </a:cubicBezTo>
                    <a:cubicBezTo>
                      <a:pt x="129" y="32"/>
                      <a:pt x="140" y="30"/>
                      <a:pt x="147" y="30"/>
                    </a:cubicBezTo>
                    <a:cubicBezTo>
                      <a:pt x="154" y="30"/>
                      <a:pt x="156" y="30"/>
                      <a:pt x="162" y="36"/>
                    </a:cubicBezTo>
                    <a:cubicBezTo>
                      <a:pt x="168" y="42"/>
                      <a:pt x="175" y="54"/>
                      <a:pt x="183" y="66"/>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31" name="Freeform 259"/>
              <p:cNvSpPr>
                <a:spLocks/>
              </p:cNvSpPr>
              <p:nvPr/>
            </p:nvSpPr>
            <p:spPr bwMode="auto">
              <a:xfrm>
                <a:off x="2106" y="711"/>
                <a:ext cx="123" cy="134"/>
              </a:xfrm>
              <a:custGeom>
                <a:avLst/>
                <a:gdLst>
                  <a:gd name="T0" fmla="*/ 123 w 123"/>
                  <a:gd name="T1" fmla="*/ 132 h 134"/>
                  <a:gd name="T2" fmla="*/ 110 w 123"/>
                  <a:gd name="T3" fmla="*/ 132 h 134"/>
                  <a:gd name="T4" fmla="*/ 95 w 123"/>
                  <a:gd name="T5" fmla="*/ 122 h 134"/>
                  <a:gd name="T6" fmla="*/ 95 w 123"/>
                  <a:gd name="T7" fmla="*/ 104 h 134"/>
                  <a:gd name="T8" fmla="*/ 108 w 123"/>
                  <a:gd name="T9" fmla="*/ 78 h 134"/>
                  <a:gd name="T10" fmla="*/ 107 w 123"/>
                  <a:gd name="T11" fmla="*/ 57 h 134"/>
                  <a:gd name="T12" fmla="*/ 95 w 123"/>
                  <a:gd name="T13" fmla="*/ 48 h 134"/>
                  <a:gd name="T14" fmla="*/ 66 w 123"/>
                  <a:gd name="T15" fmla="*/ 42 h 134"/>
                  <a:gd name="T16" fmla="*/ 39 w 123"/>
                  <a:gd name="T17" fmla="*/ 36 h 134"/>
                  <a:gd name="T18" fmla="*/ 23 w 123"/>
                  <a:gd name="T19" fmla="*/ 27 h 134"/>
                  <a:gd name="T20" fmla="*/ 6 w 123"/>
                  <a:gd name="T21" fmla="*/ 12 h 134"/>
                  <a:gd name="T22" fmla="*/ 0 w 123"/>
                  <a:gd name="T23" fmla="*/ 0 h 1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134"/>
                  <a:gd name="T38" fmla="*/ 123 w 123"/>
                  <a:gd name="T39" fmla="*/ 134 h 1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134">
                    <a:moveTo>
                      <a:pt x="123" y="132"/>
                    </a:moveTo>
                    <a:cubicBezTo>
                      <a:pt x="119" y="133"/>
                      <a:pt x="115" y="134"/>
                      <a:pt x="110" y="132"/>
                    </a:cubicBezTo>
                    <a:cubicBezTo>
                      <a:pt x="105" y="130"/>
                      <a:pt x="97" y="127"/>
                      <a:pt x="95" y="122"/>
                    </a:cubicBezTo>
                    <a:cubicBezTo>
                      <a:pt x="93" y="117"/>
                      <a:pt x="93" y="111"/>
                      <a:pt x="95" y="104"/>
                    </a:cubicBezTo>
                    <a:cubicBezTo>
                      <a:pt x="97" y="97"/>
                      <a:pt x="106" y="86"/>
                      <a:pt x="108" y="78"/>
                    </a:cubicBezTo>
                    <a:cubicBezTo>
                      <a:pt x="110" y="70"/>
                      <a:pt x="109" y="62"/>
                      <a:pt x="107" y="57"/>
                    </a:cubicBezTo>
                    <a:cubicBezTo>
                      <a:pt x="105" y="52"/>
                      <a:pt x="102" y="50"/>
                      <a:pt x="95" y="48"/>
                    </a:cubicBezTo>
                    <a:cubicBezTo>
                      <a:pt x="88" y="46"/>
                      <a:pt x="75" y="44"/>
                      <a:pt x="66" y="42"/>
                    </a:cubicBezTo>
                    <a:cubicBezTo>
                      <a:pt x="57" y="40"/>
                      <a:pt x="46" y="38"/>
                      <a:pt x="39" y="36"/>
                    </a:cubicBezTo>
                    <a:cubicBezTo>
                      <a:pt x="32" y="34"/>
                      <a:pt x="28" y="31"/>
                      <a:pt x="23" y="27"/>
                    </a:cubicBezTo>
                    <a:cubicBezTo>
                      <a:pt x="18" y="23"/>
                      <a:pt x="10" y="17"/>
                      <a:pt x="6" y="12"/>
                    </a:cubicBezTo>
                    <a:cubicBezTo>
                      <a:pt x="2" y="7"/>
                      <a:pt x="2" y="3"/>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32" name="Freeform 260"/>
              <p:cNvSpPr>
                <a:spLocks/>
              </p:cNvSpPr>
              <p:nvPr/>
            </p:nvSpPr>
            <p:spPr bwMode="auto">
              <a:xfrm>
                <a:off x="2075" y="707"/>
                <a:ext cx="27" cy="133"/>
              </a:xfrm>
              <a:custGeom>
                <a:avLst/>
                <a:gdLst>
                  <a:gd name="T0" fmla="*/ 27 w 27"/>
                  <a:gd name="T1" fmla="*/ 0 h 133"/>
                  <a:gd name="T2" fmla="*/ 15 w 27"/>
                  <a:gd name="T3" fmla="*/ 6 h 133"/>
                  <a:gd name="T4" fmla="*/ 3 w 27"/>
                  <a:gd name="T5" fmla="*/ 25 h 133"/>
                  <a:gd name="T6" fmla="*/ 4 w 27"/>
                  <a:gd name="T7" fmla="*/ 57 h 133"/>
                  <a:gd name="T8" fmla="*/ 10 w 27"/>
                  <a:gd name="T9" fmla="*/ 79 h 133"/>
                  <a:gd name="T10" fmla="*/ 4 w 27"/>
                  <a:gd name="T11" fmla="*/ 102 h 133"/>
                  <a:gd name="T12" fmla="*/ 0 w 27"/>
                  <a:gd name="T13" fmla="*/ 133 h 133"/>
                  <a:gd name="T14" fmla="*/ 0 60000 65536"/>
                  <a:gd name="T15" fmla="*/ 0 60000 65536"/>
                  <a:gd name="T16" fmla="*/ 0 60000 65536"/>
                  <a:gd name="T17" fmla="*/ 0 60000 65536"/>
                  <a:gd name="T18" fmla="*/ 0 60000 65536"/>
                  <a:gd name="T19" fmla="*/ 0 60000 65536"/>
                  <a:gd name="T20" fmla="*/ 0 60000 65536"/>
                  <a:gd name="T21" fmla="*/ 0 w 27"/>
                  <a:gd name="T22" fmla="*/ 0 h 133"/>
                  <a:gd name="T23" fmla="*/ 27 w 27"/>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133">
                    <a:moveTo>
                      <a:pt x="27" y="0"/>
                    </a:moveTo>
                    <a:cubicBezTo>
                      <a:pt x="23" y="1"/>
                      <a:pt x="19" y="2"/>
                      <a:pt x="15" y="6"/>
                    </a:cubicBezTo>
                    <a:cubicBezTo>
                      <a:pt x="11" y="10"/>
                      <a:pt x="5" y="17"/>
                      <a:pt x="3" y="25"/>
                    </a:cubicBezTo>
                    <a:cubicBezTo>
                      <a:pt x="1" y="33"/>
                      <a:pt x="3" y="48"/>
                      <a:pt x="4" y="57"/>
                    </a:cubicBezTo>
                    <a:cubicBezTo>
                      <a:pt x="5" y="66"/>
                      <a:pt x="10" y="72"/>
                      <a:pt x="10" y="79"/>
                    </a:cubicBezTo>
                    <a:cubicBezTo>
                      <a:pt x="10" y="86"/>
                      <a:pt x="6" y="93"/>
                      <a:pt x="4" y="102"/>
                    </a:cubicBezTo>
                    <a:cubicBezTo>
                      <a:pt x="2" y="111"/>
                      <a:pt x="1" y="128"/>
                      <a:pt x="0" y="13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33" name="Freeform 261"/>
              <p:cNvSpPr>
                <a:spLocks/>
              </p:cNvSpPr>
              <p:nvPr/>
            </p:nvSpPr>
            <p:spPr bwMode="auto">
              <a:xfrm>
                <a:off x="1856" y="628"/>
                <a:ext cx="153" cy="28"/>
              </a:xfrm>
              <a:custGeom>
                <a:avLst/>
                <a:gdLst>
                  <a:gd name="T0" fmla="*/ 153 w 153"/>
                  <a:gd name="T1" fmla="*/ 8 h 28"/>
                  <a:gd name="T2" fmla="*/ 138 w 153"/>
                  <a:gd name="T3" fmla="*/ 2 h 28"/>
                  <a:gd name="T4" fmla="*/ 121 w 153"/>
                  <a:gd name="T5" fmla="*/ 1 h 28"/>
                  <a:gd name="T6" fmla="*/ 112 w 153"/>
                  <a:gd name="T7" fmla="*/ 10 h 28"/>
                  <a:gd name="T8" fmla="*/ 93 w 153"/>
                  <a:gd name="T9" fmla="*/ 19 h 28"/>
                  <a:gd name="T10" fmla="*/ 67 w 153"/>
                  <a:gd name="T11" fmla="*/ 25 h 28"/>
                  <a:gd name="T12" fmla="*/ 39 w 153"/>
                  <a:gd name="T13" fmla="*/ 25 h 28"/>
                  <a:gd name="T14" fmla="*/ 12 w 153"/>
                  <a:gd name="T15" fmla="*/ 28 h 28"/>
                  <a:gd name="T16" fmla="*/ 0 w 153"/>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3"/>
                  <a:gd name="T28" fmla="*/ 0 h 28"/>
                  <a:gd name="T29" fmla="*/ 153 w 153"/>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3" h="28">
                    <a:moveTo>
                      <a:pt x="153" y="8"/>
                    </a:moveTo>
                    <a:cubicBezTo>
                      <a:pt x="148" y="5"/>
                      <a:pt x="143" y="3"/>
                      <a:pt x="138" y="2"/>
                    </a:cubicBezTo>
                    <a:cubicBezTo>
                      <a:pt x="133" y="1"/>
                      <a:pt x="125" y="0"/>
                      <a:pt x="121" y="1"/>
                    </a:cubicBezTo>
                    <a:cubicBezTo>
                      <a:pt x="117" y="2"/>
                      <a:pt x="117" y="7"/>
                      <a:pt x="112" y="10"/>
                    </a:cubicBezTo>
                    <a:cubicBezTo>
                      <a:pt x="107" y="13"/>
                      <a:pt x="100" y="17"/>
                      <a:pt x="93" y="19"/>
                    </a:cubicBezTo>
                    <a:cubicBezTo>
                      <a:pt x="86" y="21"/>
                      <a:pt x="76" y="24"/>
                      <a:pt x="67" y="25"/>
                    </a:cubicBezTo>
                    <a:cubicBezTo>
                      <a:pt x="58" y="26"/>
                      <a:pt x="48" y="25"/>
                      <a:pt x="39" y="25"/>
                    </a:cubicBezTo>
                    <a:cubicBezTo>
                      <a:pt x="30" y="25"/>
                      <a:pt x="18" y="28"/>
                      <a:pt x="12" y="28"/>
                    </a:cubicBezTo>
                    <a:cubicBezTo>
                      <a:pt x="6" y="28"/>
                      <a:pt x="3" y="28"/>
                      <a:pt x="0" y="2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34" name="Freeform 262"/>
              <p:cNvSpPr>
                <a:spLocks/>
              </p:cNvSpPr>
              <p:nvPr/>
            </p:nvSpPr>
            <p:spPr bwMode="auto">
              <a:xfrm>
                <a:off x="2102" y="688"/>
                <a:ext cx="172" cy="43"/>
              </a:xfrm>
              <a:custGeom>
                <a:avLst/>
                <a:gdLst>
                  <a:gd name="T0" fmla="*/ 0 w 172"/>
                  <a:gd name="T1" fmla="*/ 19 h 43"/>
                  <a:gd name="T2" fmla="*/ 18 w 172"/>
                  <a:gd name="T3" fmla="*/ 19 h 43"/>
                  <a:gd name="T4" fmla="*/ 36 w 172"/>
                  <a:gd name="T5" fmla="*/ 5 h 43"/>
                  <a:gd name="T6" fmla="*/ 63 w 172"/>
                  <a:gd name="T7" fmla="*/ 2 h 43"/>
                  <a:gd name="T8" fmla="*/ 70 w 172"/>
                  <a:gd name="T9" fmla="*/ 16 h 43"/>
                  <a:gd name="T10" fmla="*/ 78 w 172"/>
                  <a:gd name="T11" fmla="*/ 35 h 43"/>
                  <a:gd name="T12" fmla="*/ 99 w 172"/>
                  <a:gd name="T13" fmla="*/ 35 h 43"/>
                  <a:gd name="T14" fmla="*/ 114 w 172"/>
                  <a:gd name="T15" fmla="*/ 26 h 43"/>
                  <a:gd name="T16" fmla="*/ 136 w 172"/>
                  <a:gd name="T17" fmla="*/ 25 h 43"/>
                  <a:gd name="T18" fmla="*/ 151 w 172"/>
                  <a:gd name="T19" fmla="*/ 32 h 43"/>
                  <a:gd name="T20" fmla="*/ 172 w 172"/>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43"/>
                  <a:gd name="T35" fmla="*/ 172 w 172"/>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43">
                    <a:moveTo>
                      <a:pt x="0" y="19"/>
                    </a:moveTo>
                    <a:cubicBezTo>
                      <a:pt x="6" y="20"/>
                      <a:pt x="12" y="21"/>
                      <a:pt x="18" y="19"/>
                    </a:cubicBezTo>
                    <a:cubicBezTo>
                      <a:pt x="24" y="17"/>
                      <a:pt x="29" y="8"/>
                      <a:pt x="36" y="5"/>
                    </a:cubicBezTo>
                    <a:cubicBezTo>
                      <a:pt x="43" y="2"/>
                      <a:pt x="57" y="0"/>
                      <a:pt x="63" y="2"/>
                    </a:cubicBezTo>
                    <a:cubicBezTo>
                      <a:pt x="69" y="4"/>
                      <a:pt x="68" y="11"/>
                      <a:pt x="70" y="16"/>
                    </a:cubicBezTo>
                    <a:cubicBezTo>
                      <a:pt x="72" y="21"/>
                      <a:pt x="73" y="32"/>
                      <a:pt x="78" y="35"/>
                    </a:cubicBezTo>
                    <a:cubicBezTo>
                      <a:pt x="83" y="38"/>
                      <a:pt x="93" y="36"/>
                      <a:pt x="99" y="35"/>
                    </a:cubicBezTo>
                    <a:cubicBezTo>
                      <a:pt x="105" y="34"/>
                      <a:pt x="108" y="28"/>
                      <a:pt x="114" y="26"/>
                    </a:cubicBezTo>
                    <a:cubicBezTo>
                      <a:pt x="120" y="24"/>
                      <a:pt x="130" y="24"/>
                      <a:pt x="136" y="25"/>
                    </a:cubicBezTo>
                    <a:cubicBezTo>
                      <a:pt x="142" y="26"/>
                      <a:pt x="145" y="29"/>
                      <a:pt x="151" y="32"/>
                    </a:cubicBezTo>
                    <a:cubicBezTo>
                      <a:pt x="157" y="35"/>
                      <a:pt x="164" y="39"/>
                      <a:pt x="172" y="4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35" name="Freeform 263"/>
              <p:cNvSpPr>
                <a:spLocks/>
              </p:cNvSpPr>
              <p:nvPr/>
            </p:nvSpPr>
            <p:spPr bwMode="auto">
              <a:xfrm>
                <a:off x="2360" y="614"/>
                <a:ext cx="115" cy="99"/>
              </a:xfrm>
              <a:custGeom>
                <a:avLst/>
                <a:gdLst>
                  <a:gd name="T0" fmla="*/ 0 w 115"/>
                  <a:gd name="T1" fmla="*/ 99 h 99"/>
                  <a:gd name="T2" fmla="*/ 16 w 115"/>
                  <a:gd name="T3" fmla="*/ 87 h 99"/>
                  <a:gd name="T4" fmla="*/ 40 w 115"/>
                  <a:gd name="T5" fmla="*/ 81 h 99"/>
                  <a:gd name="T6" fmla="*/ 55 w 115"/>
                  <a:gd name="T7" fmla="*/ 75 h 99"/>
                  <a:gd name="T8" fmla="*/ 73 w 115"/>
                  <a:gd name="T9" fmla="*/ 66 h 99"/>
                  <a:gd name="T10" fmla="*/ 84 w 115"/>
                  <a:gd name="T11" fmla="*/ 39 h 99"/>
                  <a:gd name="T12" fmla="*/ 84 w 115"/>
                  <a:gd name="T13" fmla="*/ 25 h 99"/>
                  <a:gd name="T14" fmla="*/ 84 w 115"/>
                  <a:gd name="T15" fmla="*/ 9 h 99"/>
                  <a:gd name="T16" fmla="*/ 99 w 115"/>
                  <a:gd name="T17" fmla="*/ 1 h 99"/>
                  <a:gd name="T18" fmla="*/ 115 w 115"/>
                  <a:gd name="T19" fmla="*/ 3 h 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99"/>
                  <a:gd name="T32" fmla="*/ 115 w 115"/>
                  <a:gd name="T33" fmla="*/ 99 h 9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99">
                    <a:moveTo>
                      <a:pt x="0" y="99"/>
                    </a:moveTo>
                    <a:cubicBezTo>
                      <a:pt x="4" y="94"/>
                      <a:pt x="9" y="90"/>
                      <a:pt x="16" y="87"/>
                    </a:cubicBezTo>
                    <a:cubicBezTo>
                      <a:pt x="23" y="84"/>
                      <a:pt x="34" y="83"/>
                      <a:pt x="40" y="81"/>
                    </a:cubicBezTo>
                    <a:cubicBezTo>
                      <a:pt x="46" y="79"/>
                      <a:pt x="50" y="77"/>
                      <a:pt x="55" y="75"/>
                    </a:cubicBezTo>
                    <a:cubicBezTo>
                      <a:pt x="60" y="73"/>
                      <a:pt x="68" y="72"/>
                      <a:pt x="73" y="66"/>
                    </a:cubicBezTo>
                    <a:cubicBezTo>
                      <a:pt x="78" y="60"/>
                      <a:pt x="82" y="46"/>
                      <a:pt x="84" y="39"/>
                    </a:cubicBezTo>
                    <a:cubicBezTo>
                      <a:pt x="86" y="32"/>
                      <a:pt x="84" y="30"/>
                      <a:pt x="84" y="25"/>
                    </a:cubicBezTo>
                    <a:cubicBezTo>
                      <a:pt x="84" y="20"/>
                      <a:pt x="82" y="13"/>
                      <a:pt x="84" y="9"/>
                    </a:cubicBezTo>
                    <a:cubicBezTo>
                      <a:pt x="86" y="5"/>
                      <a:pt x="94" y="2"/>
                      <a:pt x="99" y="1"/>
                    </a:cubicBezTo>
                    <a:cubicBezTo>
                      <a:pt x="104" y="0"/>
                      <a:pt x="111" y="2"/>
                      <a:pt x="115" y="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36" name="Freeform 264"/>
              <p:cNvSpPr>
                <a:spLocks/>
              </p:cNvSpPr>
              <p:nvPr/>
            </p:nvSpPr>
            <p:spPr bwMode="auto">
              <a:xfrm>
                <a:off x="2481" y="615"/>
                <a:ext cx="204" cy="41"/>
              </a:xfrm>
              <a:custGeom>
                <a:avLst/>
                <a:gdLst>
                  <a:gd name="T0" fmla="*/ 0 w 204"/>
                  <a:gd name="T1" fmla="*/ 5 h 41"/>
                  <a:gd name="T2" fmla="*/ 17 w 204"/>
                  <a:gd name="T3" fmla="*/ 12 h 41"/>
                  <a:gd name="T4" fmla="*/ 35 w 204"/>
                  <a:gd name="T5" fmla="*/ 18 h 41"/>
                  <a:gd name="T6" fmla="*/ 53 w 204"/>
                  <a:gd name="T7" fmla="*/ 12 h 41"/>
                  <a:gd name="T8" fmla="*/ 71 w 204"/>
                  <a:gd name="T9" fmla="*/ 11 h 41"/>
                  <a:gd name="T10" fmla="*/ 81 w 204"/>
                  <a:gd name="T11" fmla="*/ 20 h 41"/>
                  <a:gd name="T12" fmla="*/ 84 w 204"/>
                  <a:gd name="T13" fmla="*/ 35 h 41"/>
                  <a:gd name="T14" fmla="*/ 96 w 204"/>
                  <a:gd name="T15" fmla="*/ 41 h 41"/>
                  <a:gd name="T16" fmla="*/ 113 w 204"/>
                  <a:gd name="T17" fmla="*/ 32 h 41"/>
                  <a:gd name="T18" fmla="*/ 123 w 204"/>
                  <a:gd name="T19" fmla="*/ 15 h 41"/>
                  <a:gd name="T20" fmla="*/ 138 w 204"/>
                  <a:gd name="T21" fmla="*/ 12 h 41"/>
                  <a:gd name="T22" fmla="*/ 153 w 204"/>
                  <a:gd name="T23" fmla="*/ 20 h 41"/>
                  <a:gd name="T24" fmla="*/ 168 w 204"/>
                  <a:gd name="T25" fmla="*/ 26 h 41"/>
                  <a:gd name="T26" fmla="*/ 194 w 204"/>
                  <a:gd name="T27" fmla="*/ 15 h 41"/>
                  <a:gd name="T28" fmla="*/ 204 w 204"/>
                  <a:gd name="T29" fmla="*/ 0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4"/>
                  <a:gd name="T46" fmla="*/ 0 h 41"/>
                  <a:gd name="T47" fmla="*/ 204 w 204"/>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4" h="41">
                    <a:moveTo>
                      <a:pt x="0" y="5"/>
                    </a:moveTo>
                    <a:cubicBezTo>
                      <a:pt x="5" y="7"/>
                      <a:pt x="11" y="10"/>
                      <a:pt x="17" y="12"/>
                    </a:cubicBezTo>
                    <a:cubicBezTo>
                      <a:pt x="23" y="14"/>
                      <a:pt x="29" y="18"/>
                      <a:pt x="35" y="18"/>
                    </a:cubicBezTo>
                    <a:cubicBezTo>
                      <a:pt x="41" y="18"/>
                      <a:pt x="47" y="13"/>
                      <a:pt x="53" y="12"/>
                    </a:cubicBezTo>
                    <a:cubicBezTo>
                      <a:pt x="59" y="11"/>
                      <a:pt x="66" y="10"/>
                      <a:pt x="71" y="11"/>
                    </a:cubicBezTo>
                    <a:cubicBezTo>
                      <a:pt x="76" y="12"/>
                      <a:pt x="79" y="16"/>
                      <a:pt x="81" y="20"/>
                    </a:cubicBezTo>
                    <a:cubicBezTo>
                      <a:pt x="83" y="24"/>
                      <a:pt x="82" y="32"/>
                      <a:pt x="84" y="35"/>
                    </a:cubicBezTo>
                    <a:cubicBezTo>
                      <a:pt x="86" y="38"/>
                      <a:pt x="91" y="41"/>
                      <a:pt x="96" y="41"/>
                    </a:cubicBezTo>
                    <a:cubicBezTo>
                      <a:pt x="101" y="41"/>
                      <a:pt x="109" y="36"/>
                      <a:pt x="113" y="32"/>
                    </a:cubicBezTo>
                    <a:cubicBezTo>
                      <a:pt x="117" y="28"/>
                      <a:pt x="119" y="18"/>
                      <a:pt x="123" y="15"/>
                    </a:cubicBezTo>
                    <a:cubicBezTo>
                      <a:pt x="127" y="12"/>
                      <a:pt x="133" y="11"/>
                      <a:pt x="138" y="12"/>
                    </a:cubicBezTo>
                    <a:cubicBezTo>
                      <a:pt x="143" y="13"/>
                      <a:pt x="148" y="18"/>
                      <a:pt x="153" y="20"/>
                    </a:cubicBezTo>
                    <a:cubicBezTo>
                      <a:pt x="158" y="22"/>
                      <a:pt x="161" y="27"/>
                      <a:pt x="168" y="26"/>
                    </a:cubicBezTo>
                    <a:cubicBezTo>
                      <a:pt x="175" y="25"/>
                      <a:pt x="188" y="19"/>
                      <a:pt x="194" y="15"/>
                    </a:cubicBezTo>
                    <a:cubicBezTo>
                      <a:pt x="200" y="11"/>
                      <a:pt x="202" y="5"/>
                      <a:pt x="204"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37" name="Freeform 265"/>
              <p:cNvSpPr>
                <a:spLocks/>
              </p:cNvSpPr>
              <p:nvPr/>
            </p:nvSpPr>
            <p:spPr bwMode="auto">
              <a:xfrm>
                <a:off x="2671" y="381"/>
                <a:ext cx="41" cy="236"/>
              </a:xfrm>
              <a:custGeom>
                <a:avLst/>
                <a:gdLst>
                  <a:gd name="T0" fmla="*/ 14 w 41"/>
                  <a:gd name="T1" fmla="*/ 236 h 236"/>
                  <a:gd name="T2" fmla="*/ 11 w 41"/>
                  <a:gd name="T3" fmla="*/ 215 h 236"/>
                  <a:gd name="T4" fmla="*/ 2 w 41"/>
                  <a:gd name="T5" fmla="*/ 201 h 236"/>
                  <a:gd name="T6" fmla="*/ 23 w 41"/>
                  <a:gd name="T7" fmla="*/ 173 h 236"/>
                  <a:gd name="T8" fmla="*/ 35 w 41"/>
                  <a:gd name="T9" fmla="*/ 153 h 236"/>
                  <a:gd name="T10" fmla="*/ 16 w 41"/>
                  <a:gd name="T11" fmla="*/ 120 h 236"/>
                  <a:gd name="T12" fmla="*/ 22 w 41"/>
                  <a:gd name="T13" fmla="*/ 75 h 236"/>
                  <a:gd name="T14" fmla="*/ 38 w 41"/>
                  <a:gd name="T15" fmla="*/ 47 h 236"/>
                  <a:gd name="T16" fmla="*/ 40 w 41"/>
                  <a:gd name="T17" fmla="*/ 0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36"/>
                  <a:gd name="T29" fmla="*/ 41 w 41"/>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36">
                    <a:moveTo>
                      <a:pt x="14" y="236"/>
                    </a:moveTo>
                    <a:cubicBezTo>
                      <a:pt x="13" y="228"/>
                      <a:pt x="13" y="221"/>
                      <a:pt x="11" y="215"/>
                    </a:cubicBezTo>
                    <a:cubicBezTo>
                      <a:pt x="9" y="209"/>
                      <a:pt x="0" y="208"/>
                      <a:pt x="2" y="201"/>
                    </a:cubicBezTo>
                    <a:cubicBezTo>
                      <a:pt x="4" y="194"/>
                      <a:pt x="18" y="181"/>
                      <a:pt x="23" y="173"/>
                    </a:cubicBezTo>
                    <a:cubicBezTo>
                      <a:pt x="28" y="165"/>
                      <a:pt x="36" y="162"/>
                      <a:pt x="35" y="153"/>
                    </a:cubicBezTo>
                    <a:cubicBezTo>
                      <a:pt x="34" y="144"/>
                      <a:pt x="18" y="133"/>
                      <a:pt x="16" y="120"/>
                    </a:cubicBezTo>
                    <a:cubicBezTo>
                      <a:pt x="14" y="107"/>
                      <a:pt x="18" y="87"/>
                      <a:pt x="22" y="75"/>
                    </a:cubicBezTo>
                    <a:cubicBezTo>
                      <a:pt x="26" y="63"/>
                      <a:pt x="35" y="59"/>
                      <a:pt x="38" y="47"/>
                    </a:cubicBezTo>
                    <a:cubicBezTo>
                      <a:pt x="41" y="35"/>
                      <a:pt x="40" y="8"/>
                      <a:pt x="4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38" name="Freeform 266"/>
              <p:cNvSpPr>
                <a:spLocks/>
              </p:cNvSpPr>
              <p:nvPr/>
            </p:nvSpPr>
            <p:spPr bwMode="auto">
              <a:xfrm>
                <a:off x="2461" y="392"/>
                <a:ext cx="38" cy="229"/>
              </a:xfrm>
              <a:custGeom>
                <a:avLst/>
                <a:gdLst>
                  <a:gd name="T0" fmla="*/ 20 w 38"/>
                  <a:gd name="T1" fmla="*/ 229 h 229"/>
                  <a:gd name="T2" fmla="*/ 29 w 38"/>
                  <a:gd name="T3" fmla="*/ 205 h 229"/>
                  <a:gd name="T4" fmla="*/ 37 w 38"/>
                  <a:gd name="T5" fmla="*/ 178 h 229"/>
                  <a:gd name="T6" fmla="*/ 22 w 38"/>
                  <a:gd name="T7" fmla="*/ 145 h 229"/>
                  <a:gd name="T8" fmla="*/ 8 w 38"/>
                  <a:gd name="T9" fmla="*/ 114 h 229"/>
                  <a:gd name="T10" fmla="*/ 1 w 38"/>
                  <a:gd name="T11" fmla="*/ 63 h 229"/>
                  <a:gd name="T12" fmla="*/ 16 w 38"/>
                  <a:gd name="T13" fmla="*/ 0 h 229"/>
                  <a:gd name="T14" fmla="*/ 0 60000 65536"/>
                  <a:gd name="T15" fmla="*/ 0 60000 65536"/>
                  <a:gd name="T16" fmla="*/ 0 60000 65536"/>
                  <a:gd name="T17" fmla="*/ 0 60000 65536"/>
                  <a:gd name="T18" fmla="*/ 0 60000 65536"/>
                  <a:gd name="T19" fmla="*/ 0 60000 65536"/>
                  <a:gd name="T20" fmla="*/ 0 60000 65536"/>
                  <a:gd name="T21" fmla="*/ 0 w 38"/>
                  <a:gd name="T22" fmla="*/ 0 h 229"/>
                  <a:gd name="T23" fmla="*/ 38 w 38"/>
                  <a:gd name="T24" fmla="*/ 229 h 2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229">
                    <a:moveTo>
                      <a:pt x="20" y="229"/>
                    </a:moveTo>
                    <a:cubicBezTo>
                      <a:pt x="23" y="221"/>
                      <a:pt x="26" y="213"/>
                      <a:pt x="29" y="205"/>
                    </a:cubicBezTo>
                    <a:cubicBezTo>
                      <a:pt x="32" y="197"/>
                      <a:pt x="38" y="188"/>
                      <a:pt x="37" y="178"/>
                    </a:cubicBezTo>
                    <a:cubicBezTo>
                      <a:pt x="36" y="168"/>
                      <a:pt x="27" y="156"/>
                      <a:pt x="22" y="145"/>
                    </a:cubicBezTo>
                    <a:cubicBezTo>
                      <a:pt x="17" y="134"/>
                      <a:pt x="11" y="128"/>
                      <a:pt x="8" y="114"/>
                    </a:cubicBezTo>
                    <a:cubicBezTo>
                      <a:pt x="5" y="100"/>
                      <a:pt x="0" y="82"/>
                      <a:pt x="1" y="63"/>
                    </a:cubicBezTo>
                    <a:cubicBezTo>
                      <a:pt x="2" y="44"/>
                      <a:pt x="9" y="22"/>
                      <a:pt x="1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39" name="Freeform 267"/>
              <p:cNvSpPr>
                <a:spLocks/>
              </p:cNvSpPr>
              <p:nvPr/>
            </p:nvSpPr>
            <p:spPr bwMode="auto">
              <a:xfrm>
                <a:off x="2063" y="1170"/>
                <a:ext cx="99" cy="51"/>
              </a:xfrm>
              <a:custGeom>
                <a:avLst/>
                <a:gdLst>
                  <a:gd name="T0" fmla="*/ 99 w 99"/>
                  <a:gd name="T1" fmla="*/ 50 h 51"/>
                  <a:gd name="T2" fmla="*/ 88 w 99"/>
                  <a:gd name="T3" fmla="*/ 42 h 51"/>
                  <a:gd name="T4" fmla="*/ 70 w 99"/>
                  <a:gd name="T5" fmla="*/ 48 h 51"/>
                  <a:gd name="T6" fmla="*/ 55 w 99"/>
                  <a:gd name="T7" fmla="*/ 48 h 51"/>
                  <a:gd name="T8" fmla="*/ 49 w 99"/>
                  <a:gd name="T9" fmla="*/ 32 h 51"/>
                  <a:gd name="T10" fmla="*/ 40 w 99"/>
                  <a:gd name="T11" fmla="*/ 15 h 51"/>
                  <a:gd name="T12" fmla="*/ 24 w 99"/>
                  <a:gd name="T13" fmla="*/ 14 h 51"/>
                  <a:gd name="T14" fmla="*/ 9 w 99"/>
                  <a:gd name="T15" fmla="*/ 9 h 51"/>
                  <a:gd name="T16" fmla="*/ 0 w 9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51"/>
                  <a:gd name="T29" fmla="*/ 99 w 99"/>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51">
                    <a:moveTo>
                      <a:pt x="99" y="50"/>
                    </a:moveTo>
                    <a:cubicBezTo>
                      <a:pt x="96" y="46"/>
                      <a:pt x="93" y="42"/>
                      <a:pt x="88" y="42"/>
                    </a:cubicBezTo>
                    <a:cubicBezTo>
                      <a:pt x="83" y="42"/>
                      <a:pt x="75" y="47"/>
                      <a:pt x="70" y="48"/>
                    </a:cubicBezTo>
                    <a:cubicBezTo>
                      <a:pt x="65" y="49"/>
                      <a:pt x="59" y="51"/>
                      <a:pt x="55" y="48"/>
                    </a:cubicBezTo>
                    <a:cubicBezTo>
                      <a:pt x="51" y="45"/>
                      <a:pt x="51" y="37"/>
                      <a:pt x="49" y="32"/>
                    </a:cubicBezTo>
                    <a:cubicBezTo>
                      <a:pt x="47" y="27"/>
                      <a:pt x="44" y="18"/>
                      <a:pt x="40" y="15"/>
                    </a:cubicBezTo>
                    <a:cubicBezTo>
                      <a:pt x="36" y="12"/>
                      <a:pt x="29" y="15"/>
                      <a:pt x="24" y="14"/>
                    </a:cubicBezTo>
                    <a:cubicBezTo>
                      <a:pt x="19" y="13"/>
                      <a:pt x="13" y="11"/>
                      <a:pt x="9" y="9"/>
                    </a:cubicBezTo>
                    <a:cubicBezTo>
                      <a:pt x="5" y="7"/>
                      <a:pt x="2" y="3"/>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40" name="Freeform 268"/>
              <p:cNvSpPr>
                <a:spLocks/>
              </p:cNvSpPr>
              <p:nvPr/>
            </p:nvSpPr>
            <p:spPr bwMode="auto">
              <a:xfrm>
                <a:off x="1977" y="1130"/>
                <a:ext cx="87" cy="40"/>
              </a:xfrm>
              <a:custGeom>
                <a:avLst/>
                <a:gdLst>
                  <a:gd name="T0" fmla="*/ 87 w 87"/>
                  <a:gd name="T1" fmla="*/ 40 h 40"/>
                  <a:gd name="T2" fmla="*/ 74 w 87"/>
                  <a:gd name="T3" fmla="*/ 33 h 40"/>
                  <a:gd name="T4" fmla="*/ 54 w 87"/>
                  <a:gd name="T5" fmla="*/ 36 h 40"/>
                  <a:gd name="T6" fmla="*/ 30 w 87"/>
                  <a:gd name="T7" fmla="*/ 33 h 40"/>
                  <a:gd name="T8" fmla="*/ 14 w 87"/>
                  <a:gd name="T9" fmla="*/ 18 h 40"/>
                  <a:gd name="T10" fmla="*/ 0 w 87"/>
                  <a:gd name="T11" fmla="*/ 0 h 40"/>
                  <a:gd name="T12" fmla="*/ 0 60000 65536"/>
                  <a:gd name="T13" fmla="*/ 0 60000 65536"/>
                  <a:gd name="T14" fmla="*/ 0 60000 65536"/>
                  <a:gd name="T15" fmla="*/ 0 60000 65536"/>
                  <a:gd name="T16" fmla="*/ 0 60000 65536"/>
                  <a:gd name="T17" fmla="*/ 0 60000 65536"/>
                  <a:gd name="T18" fmla="*/ 0 w 87"/>
                  <a:gd name="T19" fmla="*/ 0 h 40"/>
                  <a:gd name="T20" fmla="*/ 87 w 87"/>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7" h="40">
                    <a:moveTo>
                      <a:pt x="87" y="40"/>
                    </a:moveTo>
                    <a:cubicBezTo>
                      <a:pt x="83" y="37"/>
                      <a:pt x="79" y="34"/>
                      <a:pt x="74" y="33"/>
                    </a:cubicBezTo>
                    <a:cubicBezTo>
                      <a:pt x="69" y="32"/>
                      <a:pt x="61" y="36"/>
                      <a:pt x="54" y="36"/>
                    </a:cubicBezTo>
                    <a:cubicBezTo>
                      <a:pt x="47" y="36"/>
                      <a:pt x="37" y="36"/>
                      <a:pt x="30" y="33"/>
                    </a:cubicBezTo>
                    <a:cubicBezTo>
                      <a:pt x="23" y="30"/>
                      <a:pt x="19" y="24"/>
                      <a:pt x="14" y="18"/>
                    </a:cubicBezTo>
                    <a:cubicBezTo>
                      <a:pt x="9" y="12"/>
                      <a:pt x="4" y="6"/>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41" name="Freeform 269"/>
              <p:cNvSpPr>
                <a:spLocks/>
              </p:cNvSpPr>
              <p:nvPr/>
            </p:nvSpPr>
            <p:spPr bwMode="auto">
              <a:xfrm>
                <a:off x="2102" y="1046"/>
                <a:ext cx="127" cy="35"/>
              </a:xfrm>
              <a:custGeom>
                <a:avLst/>
                <a:gdLst>
                  <a:gd name="T0" fmla="*/ 0 w 127"/>
                  <a:gd name="T1" fmla="*/ 10 h 35"/>
                  <a:gd name="T2" fmla="*/ 30 w 127"/>
                  <a:gd name="T3" fmla="*/ 16 h 35"/>
                  <a:gd name="T4" fmla="*/ 58 w 127"/>
                  <a:gd name="T5" fmla="*/ 7 h 35"/>
                  <a:gd name="T6" fmla="*/ 73 w 127"/>
                  <a:gd name="T7" fmla="*/ 1 h 35"/>
                  <a:gd name="T8" fmla="*/ 93 w 127"/>
                  <a:gd name="T9" fmla="*/ 3 h 35"/>
                  <a:gd name="T10" fmla="*/ 99 w 127"/>
                  <a:gd name="T11" fmla="*/ 16 h 35"/>
                  <a:gd name="T12" fmla="*/ 99 w 127"/>
                  <a:gd name="T13" fmla="*/ 27 h 35"/>
                  <a:gd name="T14" fmla="*/ 112 w 127"/>
                  <a:gd name="T15" fmla="*/ 34 h 35"/>
                  <a:gd name="T16" fmla="*/ 127 w 127"/>
                  <a:gd name="T17" fmla="*/ 31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35"/>
                  <a:gd name="T29" fmla="*/ 127 w 12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35">
                    <a:moveTo>
                      <a:pt x="0" y="10"/>
                    </a:moveTo>
                    <a:cubicBezTo>
                      <a:pt x="10" y="13"/>
                      <a:pt x="20" y="16"/>
                      <a:pt x="30" y="16"/>
                    </a:cubicBezTo>
                    <a:cubicBezTo>
                      <a:pt x="40" y="16"/>
                      <a:pt x="51" y="9"/>
                      <a:pt x="58" y="7"/>
                    </a:cubicBezTo>
                    <a:cubicBezTo>
                      <a:pt x="65" y="5"/>
                      <a:pt x="67" y="2"/>
                      <a:pt x="73" y="1"/>
                    </a:cubicBezTo>
                    <a:cubicBezTo>
                      <a:pt x="79" y="0"/>
                      <a:pt x="89" y="0"/>
                      <a:pt x="93" y="3"/>
                    </a:cubicBezTo>
                    <a:cubicBezTo>
                      <a:pt x="97" y="6"/>
                      <a:pt x="98" y="12"/>
                      <a:pt x="99" y="16"/>
                    </a:cubicBezTo>
                    <a:cubicBezTo>
                      <a:pt x="100" y="20"/>
                      <a:pt x="97" y="24"/>
                      <a:pt x="99" y="27"/>
                    </a:cubicBezTo>
                    <a:cubicBezTo>
                      <a:pt x="101" y="30"/>
                      <a:pt x="107" y="33"/>
                      <a:pt x="112" y="34"/>
                    </a:cubicBezTo>
                    <a:cubicBezTo>
                      <a:pt x="117" y="35"/>
                      <a:pt x="122" y="33"/>
                      <a:pt x="127" y="3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42" name="Freeform 270"/>
              <p:cNvSpPr>
                <a:spLocks/>
              </p:cNvSpPr>
              <p:nvPr/>
            </p:nvSpPr>
            <p:spPr bwMode="auto">
              <a:xfrm>
                <a:off x="2163" y="1220"/>
                <a:ext cx="135" cy="90"/>
              </a:xfrm>
              <a:custGeom>
                <a:avLst/>
                <a:gdLst>
                  <a:gd name="T0" fmla="*/ 0 w 135"/>
                  <a:gd name="T1" fmla="*/ 0 h 90"/>
                  <a:gd name="T2" fmla="*/ 3 w 135"/>
                  <a:gd name="T3" fmla="*/ 19 h 90"/>
                  <a:gd name="T4" fmla="*/ 15 w 135"/>
                  <a:gd name="T5" fmla="*/ 40 h 90"/>
                  <a:gd name="T6" fmla="*/ 39 w 135"/>
                  <a:gd name="T7" fmla="*/ 52 h 90"/>
                  <a:gd name="T8" fmla="*/ 59 w 135"/>
                  <a:gd name="T9" fmla="*/ 60 h 90"/>
                  <a:gd name="T10" fmla="*/ 68 w 135"/>
                  <a:gd name="T11" fmla="*/ 73 h 90"/>
                  <a:gd name="T12" fmla="*/ 83 w 135"/>
                  <a:gd name="T13" fmla="*/ 85 h 90"/>
                  <a:gd name="T14" fmla="*/ 98 w 135"/>
                  <a:gd name="T15" fmla="*/ 88 h 90"/>
                  <a:gd name="T16" fmla="*/ 122 w 135"/>
                  <a:gd name="T17" fmla="*/ 90 h 90"/>
                  <a:gd name="T18" fmla="*/ 135 w 135"/>
                  <a:gd name="T19" fmla="*/ 90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5"/>
                  <a:gd name="T31" fmla="*/ 0 h 90"/>
                  <a:gd name="T32" fmla="*/ 135 w 135"/>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5" h="90">
                    <a:moveTo>
                      <a:pt x="0" y="0"/>
                    </a:moveTo>
                    <a:cubicBezTo>
                      <a:pt x="0" y="6"/>
                      <a:pt x="1" y="12"/>
                      <a:pt x="3" y="19"/>
                    </a:cubicBezTo>
                    <a:cubicBezTo>
                      <a:pt x="5" y="26"/>
                      <a:pt x="9" y="35"/>
                      <a:pt x="15" y="40"/>
                    </a:cubicBezTo>
                    <a:cubicBezTo>
                      <a:pt x="21" y="45"/>
                      <a:pt x="32" y="49"/>
                      <a:pt x="39" y="52"/>
                    </a:cubicBezTo>
                    <a:cubicBezTo>
                      <a:pt x="46" y="55"/>
                      <a:pt x="54" y="57"/>
                      <a:pt x="59" y="60"/>
                    </a:cubicBezTo>
                    <a:cubicBezTo>
                      <a:pt x="64" y="63"/>
                      <a:pt x="64" y="69"/>
                      <a:pt x="68" y="73"/>
                    </a:cubicBezTo>
                    <a:cubicBezTo>
                      <a:pt x="72" y="77"/>
                      <a:pt x="78" y="82"/>
                      <a:pt x="83" y="85"/>
                    </a:cubicBezTo>
                    <a:cubicBezTo>
                      <a:pt x="88" y="88"/>
                      <a:pt x="92" y="87"/>
                      <a:pt x="98" y="88"/>
                    </a:cubicBezTo>
                    <a:cubicBezTo>
                      <a:pt x="104" y="89"/>
                      <a:pt x="116" y="90"/>
                      <a:pt x="122" y="90"/>
                    </a:cubicBezTo>
                    <a:cubicBezTo>
                      <a:pt x="128" y="90"/>
                      <a:pt x="131" y="90"/>
                      <a:pt x="135" y="9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43" name="Freeform 271"/>
              <p:cNvSpPr>
                <a:spLocks/>
              </p:cNvSpPr>
              <p:nvPr/>
            </p:nvSpPr>
            <p:spPr bwMode="auto">
              <a:xfrm>
                <a:off x="2543" y="773"/>
                <a:ext cx="91" cy="141"/>
              </a:xfrm>
              <a:custGeom>
                <a:avLst/>
                <a:gdLst>
                  <a:gd name="T0" fmla="*/ 0 w 91"/>
                  <a:gd name="T1" fmla="*/ 0 h 141"/>
                  <a:gd name="T2" fmla="*/ 6 w 91"/>
                  <a:gd name="T3" fmla="*/ 12 h 141"/>
                  <a:gd name="T4" fmla="*/ 3 w 91"/>
                  <a:gd name="T5" fmla="*/ 36 h 141"/>
                  <a:gd name="T6" fmla="*/ 15 w 91"/>
                  <a:gd name="T7" fmla="*/ 54 h 141"/>
                  <a:gd name="T8" fmla="*/ 37 w 91"/>
                  <a:gd name="T9" fmla="*/ 61 h 141"/>
                  <a:gd name="T10" fmla="*/ 58 w 91"/>
                  <a:gd name="T11" fmla="*/ 79 h 141"/>
                  <a:gd name="T12" fmla="*/ 67 w 91"/>
                  <a:gd name="T13" fmla="*/ 94 h 141"/>
                  <a:gd name="T14" fmla="*/ 72 w 91"/>
                  <a:gd name="T15" fmla="*/ 114 h 141"/>
                  <a:gd name="T16" fmla="*/ 81 w 91"/>
                  <a:gd name="T17" fmla="*/ 126 h 141"/>
                  <a:gd name="T18" fmla="*/ 91 w 91"/>
                  <a:gd name="T19" fmla="*/ 141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1"/>
                  <a:gd name="T31" fmla="*/ 0 h 141"/>
                  <a:gd name="T32" fmla="*/ 91 w 91"/>
                  <a:gd name="T33" fmla="*/ 141 h 1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1" h="141">
                    <a:moveTo>
                      <a:pt x="0" y="0"/>
                    </a:moveTo>
                    <a:cubicBezTo>
                      <a:pt x="2" y="3"/>
                      <a:pt x="5" y="6"/>
                      <a:pt x="6" y="12"/>
                    </a:cubicBezTo>
                    <a:cubicBezTo>
                      <a:pt x="7" y="18"/>
                      <a:pt x="2" y="29"/>
                      <a:pt x="3" y="36"/>
                    </a:cubicBezTo>
                    <a:cubicBezTo>
                      <a:pt x="4" y="43"/>
                      <a:pt x="9" y="50"/>
                      <a:pt x="15" y="54"/>
                    </a:cubicBezTo>
                    <a:cubicBezTo>
                      <a:pt x="21" y="58"/>
                      <a:pt x="30" y="57"/>
                      <a:pt x="37" y="61"/>
                    </a:cubicBezTo>
                    <a:cubicBezTo>
                      <a:pt x="44" y="65"/>
                      <a:pt x="53" y="73"/>
                      <a:pt x="58" y="79"/>
                    </a:cubicBezTo>
                    <a:cubicBezTo>
                      <a:pt x="63" y="85"/>
                      <a:pt x="65" y="88"/>
                      <a:pt x="67" y="94"/>
                    </a:cubicBezTo>
                    <a:cubicBezTo>
                      <a:pt x="69" y="100"/>
                      <a:pt x="70" y="109"/>
                      <a:pt x="72" y="114"/>
                    </a:cubicBezTo>
                    <a:cubicBezTo>
                      <a:pt x="74" y="119"/>
                      <a:pt x="78" y="122"/>
                      <a:pt x="81" y="126"/>
                    </a:cubicBezTo>
                    <a:cubicBezTo>
                      <a:pt x="84" y="130"/>
                      <a:pt x="87" y="135"/>
                      <a:pt x="91" y="14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44" name="Freeform 272"/>
              <p:cNvSpPr>
                <a:spLocks/>
              </p:cNvSpPr>
              <p:nvPr/>
            </p:nvSpPr>
            <p:spPr bwMode="auto">
              <a:xfrm>
                <a:off x="2101" y="541"/>
                <a:ext cx="63" cy="161"/>
              </a:xfrm>
              <a:custGeom>
                <a:avLst/>
                <a:gdLst>
                  <a:gd name="T0" fmla="*/ 0 w 66"/>
                  <a:gd name="T1" fmla="*/ 155 h 164"/>
                  <a:gd name="T2" fmla="*/ 14 w 66"/>
                  <a:gd name="T3" fmla="*/ 135 h 164"/>
                  <a:gd name="T4" fmla="*/ 21 w 66"/>
                  <a:gd name="T5" fmla="*/ 105 h 164"/>
                  <a:gd name="T6" fmla="*/ 24 w 66"/>
                  <a:gd name="T7" fmla="*/ 74 h 164"/>
                  <a:gd name="T8" fmla="*/ 50 w 66"/>
                  <a:gd name="T9" fmla="*/ 32 h 164"/>
                  <a:gd name="T10" fmla="*/ 57 w 66"/>
                  <a:gd name="T11" fmla="*/ 0 h 164"/>
                  <a:gd name="T12" fmla="*/ 0 60000 65536"/>
                  <a:gd name="T13" fmla="*/ 0 60000 65536"/>
                  <a:gd name="T14" fmla="*/ 0 60000 65536"/>
                  <a:gd name="T15" fmla="*/ 0 60000 65536"/>
                  <a:gd name="T16" fmla="*/ 0 60000 65536"/>
                  <a:gd name="T17" fmla="*/ 0 60000 65536"/>
                  <a:gd name="T18" fmla="*/ 0 w 66"/>
                  <a:gd name="T19" fmla="*/ 0 h 164"/>
                  <a:gd name="T20" fmla="*/ 66 w 66"/>
                  <a:gd name="T21" fmla="*/ 164 h 164"/>
                </a:gdLst>
                <a:ahLst/>
                <a:cxnLst>
                  <a:cxn ang="T12">
                    <a:pos x="T0" y="T1"/>
                  </a:cxn>
                  <a:cxn ang="T13">
                    <a:pos x="T2" y="T3"/>
                  </a:cxn>
                  <a:cxn ang="T14">
                    <a:pos x="T4" y="T5"/>
                  </a:cxn>
                  <a:cxn ang="T15">
                    <a:pos x="T6" y="T7"/>
                  </a:cxn>
                  <a:cxn ang="T16">
                    <a:pos x="T8" y="T9"/>
                  </a:cxn>
                  <a:cxn ang="T17">
                    <a:pos x="T10" y="T11"/>
                  </a:cxn>
                </a:cxnLst>
                <a:rect l="T18" t="T19" r="T20" b="T21"/>
                <a:pathLst>
                  <a:path w="66" h="164">
                    <a:moveTo>
                      <a:pt x="0" y="164"/>
                    </a:moveTo>
                    <a:cubicBezTo>
                      <a:pt x="6" y="158"/>
                      <a:pt x="13" y="153"/>
                      <a:pt x="17" y="144"/>
                    </a:cubicBezTo>
                    <a:cubicBezTo>
                      <a:pt x="21" y="135"/>
                      <a:pt x="22" y="122"/>
                      <a:pt x="24" y="111"/>
                    </a:cubicBezTo>
                    <a:cubicBezTo>
                      <a:pt x="26" y="100"/>
                      <a:pt x="22" y="90"/>
                      <a:pt x="27" y="77"/>
                    </a:cubicBezTo>
                    <a:cubicBezTo>
                      <a:pt x="32" y="64"/>
                      <a:pt x="51" y="48"/>
                      <a:pt x="57" y="35"/>
                    </a:cubicBezTo>
                    <a:cubicBezTo>
                      <a:pt x="63" y="22"/>
                      <a:pt x="64" y="11"/>
                      <a:pt x="6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45" name="Freeform 273"/>
              <p:cNvSpPr>
                <a:spLocks/>
              </p:cNvSpPr>
              <p:nvPr/>
            </p:nvSpPr>
            <p:spPr bwMode="auto">
              <a:xfrm>
                <a:off x="1638" y="656"/>
                <a:ext cx="218" cy="26"/>
              </a:xfrm>
              <a:custGeom>
                <a:avLst/>
                <a:gdLst>
                  <a:gd name="T0" fmla="*/ 218 w 218"/>
                  <a:gd name="T1" fmla="*/ 0 h 26"/>
                  <a:gd name="T2" fmla="*/ 197 w 218"/>
                  <a:gd name="T3" fmla="*/ 10 h 26"/>
                  <a:gd name="T4" fmla="*/ 164 w 218"/>
                  <a:gd name="T5" fmla="*/ 24 h 26"/>
                  <a:gd name="T6" fmla="*/ 131 w 218"/>
                  <a:gd name="T7" fmla="*/ 19 h 26"/>
                  <a:gd name="T8" fmla="*/ 105 w 218"/>
                  <a:gd name="T9" fmla="*/ 4 h 26"/>
                  <a:gd name="T10" fmla="*/ 69 w 218"/>
                  <a:gd name="T11" fmla="*/ 3 h 26"/>
                  <a:gd name="T12" fmla="*/ 51 w 218"/>
                  <a:gd name="T13" fmla="*/ 12 h 26"/>
                  <a:gd name="T14" fmla="*/ 30 w 218"/>
                  <a:gd name="T15" fmla="*/ 15 h 26"/>
                  <a:gd name="T16" fmla="*/ 14 w 218"/>
                  <a:gd name="T17" fmla="*/ 15 h 26"/>
                  <a:gd name="T18" fmla="*/ 0 w 218"/>
                  <a:gd name="T19" fmla="*/ 9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8"/>
                  <a:gd name="T31" fmla="*/ 0 h 26"/>
                  <a:gd name="T32" fmla="*/ 218 w 218"/>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8" h="26">
                    <a:moveTo>
                      <a:pt x="218" y="0"/>
                    </a:moveTo>
                    <a:cubicBezTo>
                      <a:pt x="212" y="3"/>
                      <a:pt x="206" y="6"/>
                      <a:pt x="197" y="10"/>
                    </a:cubicBezTo>
                    <a:cubicBezTo>
                      <a:pt x="188" y="14"/>
                      <a:pt x="175" y="22"/>
                      <a:pt x="164" y="24"/>
                    </a:cubicBezTo>
                    <a:cubicBezTo>
                      <a:pt x="153" y="26"/>
                      <a:pt x="141" y="22"/>
                      <a:pt x="131" y="19"/>
                    </a:cubicBezTo>
                    <a:cubicBezTo>
                      <a:pt x="121" y="16"/>
                      <a:pt x="115" y="7"/>
                      <a:pt x="105" y="4"/>
                    </a:cubicBezTo>
                    <a:cubicBezTo>
                      <a:pt x="95" y="1"/>
                      <a:pt x="78" y="2"/>
                      <a:pt x="69" y="3"/>
                    </a:cubicBezTo>
                    <a:cubicBezTo>
                      <a:pt x="60" y="4"/>
                      <a:pt x="58" y="10"/>
                      <a:pt x="51" y="12"/>
                    </a:cubicBezTo>
                    <a:cubicBezTo>
                      <a:pt x="44" y="14"/>
                      <a:pt x="36" y="15"/>
                      <a:pt x="30" y="15"/>
                    </a:cubicBezTo>
                    <a:cubicBezTo>
                      <a:pt x="24" y="15"/>
                      <a:pt x="19" y="16"/>
                      <a:pt x="14" y="15"/>
                    </a:cubicBezTo>
                    <a:cubicBezTo>
                      <a:pt x="9" y="14"/>
                      <a:pt x="4" y="11"/>
                      <a:pt x="0" y="9"/>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46" name="Freeform 274"/>
              <p:cNvSpPr>
                <a:spLocks/>
              </p:cNvSpPr>
              <p:nvPr/>
            </p:nvSpPr>
            <p:spPr bwMode="auto">
              <a:xfrm>
                <a:off x="2044" y="756"/>
                <a:ext cx="31" cy="83"/>
              </a:xfrm>
              <a:custGeom>
                <a:avLst/>
                <a:gdLst>
                  <a:gd name="T0" fmla="*/ 31 w 31"/>
                  <a:gd name="T1" fmla="*/ 83 h 83"/>
                  <a:gd name="T2" fmla="*/ 17 w 31"/>
                  <a:gd name="T3" fmla="*/ 68 h 83"/>
                  <a:gd name="T4" fmla="*/ 17 w 31"/>
                  <a:gd name="T5" fmla="*/ 48 h 83"/>
                  <a:gd name="T6" fmla="*/ 2 w 31"/>
                  <a:gd name="T7" fmla="*/ 32 h 83"/>
                  <a:gd name="T8" fmla="*/ 2 w 31"/>
                  <a:gd name="T9" fmla="*/ 17 h 83"/>
                  <a:gd name="T10" fmla="*/ 2 w 31"/>
                  <a:gd name="T11" fmla="*/ 0 h 83"/>
                  <a:gd name="T12" fmla="*/ 0 60000 65536"/>
                  <a:gd name="T13" fmla="*/ 0 60000 65536"/>
                  <a:gd name="T14" fmla="*/ 0 60000 65536"/>
                  <a:gd name="T15" fmla="*/ 0 60000 65536"/>
                  <a:gd name="T16" fmla="*/ 0 60000 65536"/>
                  <a:gd name="T17" fmla="*/ 0 60000 65536"/>
                  <a:gd name="T18" fmla="*/ 0 w 31"/>
                  <a:gd name="T19" fmla="*/ 0 h 83"/>
                  <a:gd name="T20" fmla="*/ 31 w 31"/>
                  <a:gd name="T21" fmla="*/ 83 h 83"/>
                </a:gdLst>
                <a:ahLst/>
                <a:cxnLst>
                  <a:cxn ang="T12">
                    <a:pos x="T0" y="T1"/>
                  </a:cxn>
                  <a:cxn ang="T13">
                    <a:pos x="T2" y="T3"/>
                  </a:cxn>
                  <a:cxn ang="T14">
                    <a:pos x="T4" y="T5"/>
                  </a:cxn>
                  <a:cxn ang="T15">
                    <a:pos x="T6" y="T7"/>
                  </a:cxn>
                  <a:cxn ang="T16">
                    <a:pos x="T8" y="T9"/>
                  </a:cxn>
                  <a:cxn ang="T17">
                    <a:pos x="T10" y="T11"/>
                  </a:cxn>
                </a:cxnLst>
                <a:rect l="T18" t="T19" r="T20" b="T21"/>
                <a:pathLst>
                  <a:path w="31" h="83">
                    <a:moveTo>
                      <a:pt x="31" y="83"/>
                    </a:moveTo>
                    <a:cubicBezTo>
                      <a:pt x="25" y="78"/>
                      <a:pt x="19" y="74"/>
                      <a:pt x="17" y="68"/>
                    </a:cubicBezTo>
                    <a:cubicBezTo>
                      <a:pt x="15" y="62"/>
                      <a:pt x="19" y="54"/>
                      <a:pt x="17" y="48"/>
                    </a:cubicBezTo>
                    <a:cubicBezTo>
                      <a:pt x="15" y="42"/>
                      <a:pt x="4" y="37"/>
                      <a:pt x="2" y="32"/>
                    </a:cubicBezTo>
                    <a:cubicBezTo>
                      <a:pt x="0" y="27"/>
                      <a:pt x="2" y="22"/>
                      <a:pt x="2" y="17"/>
                    </a:cubicBezTo>
                    <a:cubicBezTo>
                      <a:pt x="2" y="12"/>
                      <a:pt x="2" y="3"/>
                      <a:pt x="2"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47" name="Freeform 275"/>
              <p:cNvSpPr>
                <a:spLocks/>
              </p:cNvSpPr>
              <p:nvPr/>
            </p:nvSpPr>
            <p:spPr bwMode="auto">
              <a:xfrm>
                <a:off x="962" y="1190"/>
                <a:ext cx="253" cy="27"/>
              </a:xfrm>
              <a:custGeom>
                <a:avLst/>
                <a:gdLst>
                  <a:gd name="T0" fmla="*/ 0 w 253"/>
                  <a:gd name="T1" fmla="*/ 21 h 27"/>
                  <a:gd name="T2" fmla="*/ 13 w 253"/>
                  <a:gd name="T3" fmla="*/ 18 h 27"/>
                  <a:gd name="T4" fmla="*/ 30 w 253"/>
                  <a:gd name="T5" fmla="*/ 24 h 27"/>
                  <a:gd name="T6" fmla="*/ 45 w 253"/>
                  <a:gd name="T7" fmla="*/ 19 h 27"/>
                  <a:gd name="T8" fmla="*/ 57 w 253"/>
                  <a:gd name="T9" fmla="*/ 6 h 27"/>
                  <a:gd name="T10" fmla="*/ 72 w 253"/>
                  <a:gd name="T11" fmla="*/ 3 h 27"/>
                  <a:gd name="T12" fmla="*/ 90 w 253"/>
                  <a:gd name="T13" fmla="*/ 7 h 27"/>
                  <a:gd name="T14" fmla="*/ 117 w 253"/>
                  <a:gd name="T15" fmla="*/ 10 h 27"/>
                  <a:gd name="T16" fmla="*/ 151 w 253"/>
                  <a:gd name="T17" fmla="*/ 1 h 27"/>
                  <a:gd name="T18" fmla="*/ 183 w 253"/>
                  <a:gd name="T19" fmla="*/ 4 h 27"/>
                  <a:gd name="T20" fmla="*/ 196 w 253"/>
                  <a:gd name="T21" fmla="*/ 12 h 27"/>
                  <a:gd name="T22" fmla="*/ 226 w 253"/>
                  <a:gd name="T23" fmla="*/ 24 h 27"/>
                  <a:gd name="T24" fmla="*/ 253 w 253"/>
                  <a:gd name="T25" fmla="*/ 27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3"/>
                  <a:gd name="T40" fmla="*/ 0 h 27"/>
                  <a:gd name="T41" fmla="*/ 253 w 253"/>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3" h="27">
                    <a:moveTo>
                      <a:pt x="0" y="21"/>
                    </a:moveTo>
                    <a:cubicBezTo>
                      <a:pt x="4" y="19"/>
                      <a:pt x="8" y="18"/>
                      <a:pt x="13" y="18"/>
                    </a:cubicBezTo>
                    <a:cubicBezTo>
                      <a:pt x="18" y="18"/>
                      <a:pt x="25" y="24"/>
                      <a:pt x="30" y="24"/>
                    </a:cubicBezTo>
                    <a:cubicBezTo>
                      <a:pt x="35" y="24"/>
                      <a:pt x="41" y="22"/>
                      <a:pt x="45" y="19"/>
                    </a:cubicBezTo>
                    <a:cubicBezTo>
                      <a:pt x="49" y="16"/>
                      <a:pt x="52" y="9"/>
                      <a:pt x="57" y="6"/>
                    </a:cubicBezTo>
                    <a:cubicBezTo>
                      <a:pt x="62" y="3"/>
                      <a:pt x="67" y="3"/>
                      <a:pt x="72" y="3"/>
                    </a:cubicBezTo>
                    <a:cubicBezTo>
                      <a:pt x="77" y="3"/>
                      <a:pt x="83" y="6"/>
                      <a:pt x="90" y="7"/>
                    </a:cubicBezTo>
                    <a:cubicBezTo>
                      <a:pt x="97" y="8"/>
                      <a:pt x="107" y="11"/>
                      <a:pt x="117" y="10"/>
                    </a:cubicBezTo>
                    <a:cubicBezTo>
                      <a:pt x="127" y="9"/>
                      <a:pt x="140" y="2"/>
                      <a:pt x="151" y="1"/>
                    </a:cubicBezTo>
                    <a:cubicBezTo>
                      <a:pt x="162" y="0"/>
                      <a:pt x="176" y="2"/>
                      <a:pt x="183" y="4"/>
                    </a:cubicBezTo>
                    <a:cubicBezTo>
                      <a:pt x="190" y="6"/>
                      <a:pt x="189" y="9"/>
                      <a:pt x="196" y="12"/>
                    </a:cubicBezTo>
                    <a:cubicBezTo>
                      <a:pt x="203" y="15"/>
                      <a:pt x="217" y="22"/>
                      <a:pt x="226" y="24"/>
                    </a:cubicBezTo>
                    <a:cubicBezTo>
                      <a:pt x="235" y="26"/>
                      <a:pt x="244" y="26"/>
                      <a:pt x="253" y="27"/>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48" name="Freeform 276"/>
              <p:cNvSpPr>
                <a:spLocks/>
              </p:cNvSpPr>
              <p:nvPr/>
            </p:nvSpPr>
            <p:spPr bwMode="auto">
              <a:xfrm>
                <a:off x="1266" y="870"/>
                <a:ext cx="219" cy="75"/>
              </a:xfrm>
              <a:custGeom>
                <a:avLst/>
                <a:gdLst>
                  <a:gd name="T0" fmla="*/ 219 w 219"/>
                  <a:gd name="T1" fmla="*/ 75 h 75"/>
                  <a:gd name="T2" fmla="*/ 195 w 219"/>
                  <a:gd name="T3" fmla="*/ 50 h 75"/>
                  <a:gd name="T4" fmla="*/ 165 w 219"/>
                  <a:gd name="T5" fmla="*/ 45 h 75"/>
                  <a:gd name="T6" fmla="*/ 132 w 219"/>
                  <a:gd name="T7" fmla="*/ 42 h 75"/>
                  <a:gd name="T8" fmla="*/ 99 w 219"/>
                  <a:gd name="T9" fmla="*/ 17 h 75"/>
                  <a:gd name="T10" fmla="*/ 74 w 219"/>
                  <a:gd name="T11" fmla="*/ 2 h 75"/>
                  <a:gd name="T12" fmla="*/ 53 w 219"/>
                  <a:gd name="T13" fmla="*/ 5 h 75"/>
                  <a:gd name="T14" fmla="*/ 47 w 219"/>
                  <a:gd name="T15" fmla="*/ 14 h 75"/>
                  <a:gd name="T16" fmla="*/ 35 w 219"/>
                  <a:gd name="T17" fmla="*/ 18 h 75"/>
                  <a:gd name="T18" fmla="*/ 23 w 219"/>
                  <a:gd name="T19" fmla="*/ 9 h 75"/>
                  <a:gd name="T20" fmla="*/ 0 w 219"/>
                  <a:gd name="T21" fmla="*/ 8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9"/>
                  <a:gd name="T34" fmla="*/ 0 h 75"/>
                  <a:gd name="T35" fmla="*/ 219 w 219"/>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9" h="75">
                    <a:moveTo>
                      <a:pt x="219" y="75"/>
                    </a:moveTo>
                    <a:cubicBezTo>
                      <a:pt x="211" y="65"/>
                      <a:pt x="204" y="55"/>
                      <a:pt x="195" y="50"/>
                    </a:cubicBezTo>
                    <a:cubicBezTo>
                      <a:pt x="186" y="45"/>
                      <a:pt x="175" y="46"/>
                      <a:pt x="165" y="45"/>
                    </a:cubicBezTo>
                    <a:cubicBezTo>
                      <a:pt x="155" y="44"/>
                      <a:pt x="143" y="47"/>
                      <a:pt x="132" y="42"/>
                    </a:cubicBezTo>
                    <a:cubicBezTo>
                      <a:pt x="121" y="37"/>
                      <a:pt x="109" y="24"/>
                      <a:pt x="99" y="17"/>
                    </a:cubicBezTo>
                    <a:cubicBezTo>
                      <a:pt x="89" y="10"/>
                      <a:pt x="82" y="4"/>
                      <a:pt x="74" y="2"/>
                    </a:cubicBezTo>
                    <a:cubicBezTo>
                      <a:pt x="66" y="0"/>
                      <a:pt x="57" y="3"/>
                      <a:pt x="53" y="5"/>
                    </a:cubicBezTo>
                    <a:cubicBezTo>
                      <a:pt x="49" y="7"/>
                      <a:pt x="50" y="12"/>
                      <a:pt x="47" y="14"/>
                    </a:cubicBezTo>
                    <a:cubicBezTo>
                      <a:pt x="44" y="16"/>
                      <a:pt x="39" y="19"/>
                      <a:pt x="35" y="18"/>
                    </a:cubicBezTo>
                    <a:cubicBezTo>
                      <a:pt x="31" y="17"/>
                      <a:pt x="29" y="11"/>
                      <a:pt x="23" y="9"/>
                    </a:cubicBezTo>
                    <a:cubicBezTo>
                      <a:pt x="17" y="7"/>
                      <a:pt x="8" y="7"/>
                      <a:pt x="0" y="8"/>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49" name="Freeform 277"/>
              <p:cNvSpPr>
                <a:spLocks/>
              </p:cNvSpPr>
              <p:nvPr/>
            </p:nvSpPr>
            <p:spPr bwMode="auto">
              <a:xfrm>
                <a:off x="999" y="863"/>
                <a:ext cx="266" cy="29"/>
              </a:xfrm>
              <a:custGeom>
                <a:avLst/>
                <a:gdLst>
                  <a:gd name="T0" fmla="*/ 266 w 266"/>
                  <a:gd name="T1" fmla="*/ 15 h 29"/>
                  <a:gd name="T2" fmla="*/ 246 w 266"/>
                  <a:gd name="T3" fmla="*/ 9 h 29"/>
                  <a:gd name="T4" fmla="*/ 227 w 266"/>
                  <a:gd name="T5" fmla="*/ 7 h 29"/>
                  <a:gd name="T6" fmla="*/ 197 w 266"/>
                  <a:gd name="T7" fmla="*/ 10 h 29"/>
                  <a:gd name="T8" fmla="*/ 173 w 266"/>
                  <a:gd name="T9" fmla="*/ 16 h 29"/>
                  <a:gd name="T10" fmla="*/ 159 w 266"/>
                  <a:gd name="T11" fmla="*/ 25 h 29"/>
                  <a:gd name="T12" fmla="*/ 140 w 266"/>
                  <a:gd name="T13" fmla="*/ 27 h 29"/>
                  <a:gd name="T14" fmla="*/ 129 w 266"/>
                  <a:gd name="T15" fmla="*/ 19 h 29"/>
                  <a:gd name="T16" fmla="*/ 113 w 266"/>
                  <a:gd name="T17" fmla="*/ 13 h 29"/>
                  <a:gd name="T18" fmla="*/ 92 w 266"/>
                  <a:gd name="T19" fmla="*/ 10 h 29"/>
                  <a:gd name="T20" fmla="*/ 71 w 266"/>
                  <a:gd name="T21" fmla="*/ 19 h 29"/>
                  <a:gd name="T22" fmla="*/ 60 w 266"/>
                  <a:gd name="T23" fmla="*/ 28 h 29"/>
                  <a:gd name="T24" fmla="*/ 42 w 266"/>
                  <a:gd name="T25" fmla="*/ 24 h 29"/>
                  <a:gd name="T26" fmla="*/ 41 w 266"/>
                  <a:gd name="T27" fmla="*/ 9 h 29"/>
                  <a:gd name="T28" fmla="*/ 20 w 266"/>
                  <a:gd name="T29" fmla="*/ 1 h 29"/>
                  <a:gd name="T30" fmla="*/ 0 w 266"/>
                  <a:gd name="T31" fmla="*/ 15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6"/>
                  <a:gd name="T49" fmla="*/ 0 h 29"/>
                  <a:gd name="T50" fmla="*/ 266 w 266"/>
                  <a:gd name="T51" fmla="*/ 29 h 2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6" h="29">
                    <a:moveTo>
                      <a:pt x="266" y="15"/>
                    </a:moveTo>
                    <a:cubicBezTo>
                      <a:pt x="259" y="12"/>
                      <a:pt x="253" y="10"/>
                      <a:pt x="246" y="9"/>
                    </a:cubicBezTo>
                    <a:cubicBezTo>
                      <a:pt x="239" y="8"/>
                      <a:pt x="235" y="7"/>
                      <a:pt x="227" y="7"/>
                    </a:cubicBezTo>
                    <a:cubicBezTo>
                      <a:pt x="219" y="7"/>
                      <a:pt x="206" y="9"/>
                      <a:pt x="197" y="10"/>
                    </a:cubicBezTo>
                    <a:cubicBezTo>
                      <a:pt x="188" y="11"/>
                      <a:pt x="179" y="14"/>
                      <a:pt x="173" y="16"/>
                    </a:cubicBezTo>
                    <a:cubicBezTo>
                      <a:pt x="167" y="18"/>
                      <a:pt x="164" y="23"/>
                      <a:pt x="159" y="25"/>
                    </a:cubicBezTo>
                    <a:cubicBezTo>
                      <a:pt x="154" y="27"/>
                      <a:pt x="145" y="28"/>
                      <a:pt x="140" y="27"/>
                    </a:cubicBezTo>
                    <a:cubicBezTo>
                      <a:pt x="135" y="26"/>
                      <a:pt x="133" y="21"/>
                      <a:pt x="129" y="19"/>
                    </a:cubicBezTo>
                    <a:cubicBezTo>
                      <a:pt x="125" y="17"/>
                      <a:pt x="119" y="14"/>
                      <a:pt x="113" y="13"/>
                    </a:cubicBezTo>
                    <a:cubicBezTo>
                      <a:pt x="107" y="12"/>
                      <a:pt x="99" y="9"/>
                      <a:pt x="92" y="10"/>
                    </a:cubicBezTo>
                    <a:cubicBezTo>
                      <a:pt x="85" y="11"/>
                      <a:pt x="76" y="16"/>
                      <a:pt x="71" y="19"/>
                    </a:cubicBezTo>
                    <a:cubicBezTo>
                      <a:pt x="66" y="22"/>
                      <a:pt x="65" y="27"/>
                      <a:pt x="60" y="28"/>
                    </a:cubicBezTo>
                    <a:cubicBezTo>
                      <a:pt x="55" y="29"/>
                      <a:pt x="45" y="27"/>
                      <a:pt x="42" y="24"/>
                    </a:cubicBezTo>
                    <a:cubicBezTo>
                      <a:pt x="39" y="21"/>
                      <a:pt x="45" y="13"/>
                      <a:pt x="41" y="9"/>
                    </a:cubicBezTo>
                    <a:cubicBezTo>
                      <a:pt x="37" y="5"/>
                      <a:pt x="27" y="0"/>
                      <a:pt x="20" y="1"/>
                    </a:cubicBezTo>
                    <a:cubicBezTo>
                      <a:pt x="13" y="2"/>
                      <a:pt x="6" y="8"/>
                      <a:pt x="0" y="1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50" name="Freeform 278"/>
              <p:cNvSpPr>
                <a:spLocks/>
              </p:cNvSpPr>
              <p:nvPr/>
            </p:nvSpPr>
            <p:spPr bwMode="auto">
              <a:xfrm>
                <a:off x="1344" y="755"/>
                <a:ext cx="201" cy="60"/>
              </a:xfrm>
              <a:custGeom>
                <a:avLst/>
                <a:gdLst>
                  <a:gd name="T0" fmla="*/ 0 w 201"/>
                  <a:gd name="T1" fmla="*/ 3 h 60"/>
                  <a:gd name="T2" fmla="*/ 17 w 201"/>
                  <a:gd name="T3" fmla="*/ 1 h 60"/>
                  <a:gd name="T4" fmla="*/ 35 w 201"/>
                  <a:gd name="T5" fmla="*/ 9 h 60"/>
                  <a:gd name="T6" fmla="*/ 38 w 201"/>
                  <a:gd name="T7" fmla="*/ 27 h 60"/>
                  <a:gd name="T8" fmla="*/ 57 w 201"/>
                  <a:gd name="T9" fmla="*/ 40 h 60"/>
                  <a:gd name="T10" fmla="*/ 75 w 201"/>
                  <a:gd name="T11" fmla="*/ 42 h 60"/>
                  <a:gd name="T12" fmla="*/ 93 w 201"/>
                  <a:gd name="T13" fmla="*/ 33 h 60"/>
                  <a:gd name="T14" fmla="*/ 105 w 201"/>
                  <a:gd name="T15" fmla="*/ 40 h 60"/>
                  <a:gd name="T16" fmla="*/ 116 w 201"/>
                  <a:gd name="T17" fmla="*/ 58 h 60"/>
                  <a:gd name="T18" fmla="*/ 146 w 201"/>
                  <a:gd name="T19" fmla="*/ 54 h 60"/>
                  <a:gd name="T20" fmla="*/ 161 w 201"/>
                  <a:gd name="T21" fmla="*/ 45 h 60"/>
                  <a:gd name="T22" fmla="*/ 186 w 201"/>
                  <a:gd name="T23" fmla="*/ 45 h 60"/>
                  <a:gd name="T24" fmla="*/ 201 w 201"/>
                  <a:gd name="T25" fmla="*/ 45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1"/>
                  <a:gd name="T40" fmla="*/ 0 h 60"/>
                  <a:gd name="T41" fmla="*/ 201 w 20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1" h="60">
                    <a:moveTo>
                      <a:pt x="0" y="3"/>
                    </a:moveTo>
                    <a:cubicBezTo>
                      <a:pt x="5" y="1"/>
                      <a:pt x="11" y="0"/>
                      <a:pt x="17" y="1"/>
                    </a:cubicBezTo>
                    <a:cubicBezTo>
                      <a:pt x="23" y="2"/>
                      <a:pt x="32" y="5"/>
                      <a:pt x="35" y="9"/>
                    </a:cubicBezTo>
                    <a:cubicBezTo>
                      <a:pt x="38" y="13"/>
                      <a:pt x="34" y="22"/>
                      <a:pt x="38" y="27"/>
                    </a:cubicBezTo>
                    <a:cubicBezTo>
                      <a:pt x="42" y="32"/>
                      <a:pt x="51" y="38"/>
                      <a:pt x="57" y="40"/>
                    </a:cubicBezTo>
                    <a:cubicBezTo>
                      <a:pt x="63" y="42"/>
                      <a:pt x="69" y="43"/>
                      <a:pt x="75" y="42"/>
                    </a:cubicBezTo>
                    <a:cubicBezTo>
                      <a:pt x="81" y="41"/>
                      <a:pt x="88" y="33"/>
                      <a:pt x="93" y="33"/>
                    </a:cubicBezTo>
                    <a:cubicBezTo>
                      <a:pt x="98" y="33"/>
                      <a:pt x="101" y="36"/>
                      <a:pt x="105" y="40"/>
                    </a:cubicBezTo>
                    <a:cubicBezTo>
                      <a:pt x="109" y="44"/>
                      <a:pt x="109" y="56"/>
                      <a:pt x="116" y="58"/>
                    </a:cubicBezTo>
                    <a:cubicBezTo>
                      <a:pt x="123" y="60"/>
                      <a:pt x="139" y="56"/>
                      <a:pt x="146" y="54"/>
                    </a:cubicBezTo>
                    <a:cubicBezTo>
                      <a:pt x="153" y="52"/>
                      <a:pt x="154" y="46"/>
                      <a:pt x="161" y="45"/>
                    </a:cubicBezTo>
                    <a:cubicBezTo>
                      <a:pt x="168" y="44"/>
                      <a:pt x="179" y="45"/>
                      <a:pt x="186" y="45"/>
                    </a:cubicBezTo>
                    <a:cubicBezTo>
                      <a:pt x="193" y="45"/>
                      <a:pt x="197" y="45"/>
                      <a:pt x="201" y="4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51" name="Freeform 279"/>
              <p:cNvSpPr>
                <a:spLocks/>
              </p:cNvSpPr>
              <p:nvPr/>
            </p:nvSpPr>
            <p:spPr bwMode="auto">
              <a:xfrm>
                <a:off x="623" y="1159"/>
                <a:ext cx="339" cy="57"/>
              </a:xfrm>
              <a:custGeom>
                <a:avLst/>
                <a:gdLst>
                  <a:gd name="T0" fmla="*/ 339 w 339"/>
                  <a:gd name="T1" fmla="*/ 53 h 57"/>
                  <a:gd name="T2" fmla="*/ 327 w 339"/>
                  <a:gd name="T3" fmla="*/ 55 h 57"/>
                  <a:gd name="T4" fmla="*/ 312 w 339"/>
                  <a:gd name="T5" fmla="*/ 40 h 57"/>
                  <a:gd name="T6" fmla="*/ 310 w 339"/>
                  <a:gd name="T7" fmla="*/ 14 h 57"/>
                  <a:gd name="T8" fmla="*/ 289 w 339"/>
                  <a:gd name="T9" fmla="*/ 1 h 57"/>
                  <a:gd name="T10" fmla="*/ 252 w 339"/>
                  <a:gd name="T11" fmla="*/ 10 h 57"/>
                  <a:gd name="T12" fmla="*/ 226 w 339"/>
                  <a:gd name="T13" fmla="*/ 26 h 57"/>
                  <a:gd name="T14" fmla="*/ 196 w 339"/>
                  <a:gd name="T15" fmla="*/ 25 h 57"/>
                  <a:gd name="T16" fmla="*/ 163 w 339"/>
                  <a:gd name="T17" fmla="*/ 8 h 57"/>
                  <a:gd name="T18" fmla="*/ 115 w 339"/>
                  <a:gd name="T19" fmla="*/ 11 h 57"/>
                  <a:gd name="T20" fmla="*/ 81 w 339"/>
                  <a:gd name="T21" fmla="*/ 22 h 57"/>
                  <a:gd name="T22" fmla="*/ 54 w 339"/>
                  <a:gd name="T23" fmla="*/ 22 h 57"/>
                  <a:gd name="T24" fmla="*/ 21 w 339"/>
                  <a:gd name="T25" fmla="*/ 16 h 57"/>
                  <a:gd name="T26" fmla="*/ 0 w 339"/>
                  <a:gd name="T27" fmla="*/ 22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9"/>
                  <a:gd name="T43" fmla="*/ 0 h 57"/>
                  <a:gd name="T44" fmla="*/ 339 w 339"/>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9" h="57">
                    <a:moveTo>
                      <a:pt x="339" y="53"/>
                    </a:moveTo>
                    <a:cubicBezTo>
                      <a:pt x="335" y="55"/>
                      <a:pt x="331" y="57"/>
                      <a:pt x="327" y="55"/>
                    </a:cubicBezTo>
                    <a:cubicBezTo>
                      <a:pt x="323" y="53"/>
                      <a:pt x="315" y="47"/>
                      <a:pt x="312" y="40"/>
                    </a:cubicBezTo>
                    <a:cubicBezTo>
                      <a:pt x="309" y="33"/>
                      <a:pt x="314" y="21"/>
                      <a:pt x="310" y="14"/>
                    </a:cubicBezTo>
                    <a:cubicBezTo>
                      <a:pt x="306" y="7"/>
                      <a:pt x="299" y="2"/>
                      <a:pt x="289" y="1"/>
                    </a:cubicBezTo>
                    <a:cubicBezTo>
                      <a:pt x="279" y="0"/>
                      <a:pt x="262" y="6"/>
                      <a:pt x="252" y="10"/>
                    </a:cubicBezTo>
                    <a:cubicBezTo>
                      <a:pt x="242" y="14"/>
                      <a:pt x="235" y="23"/>
                      <a:pt x="226" y="26"/>
                    </a:cubicBezTo>
                    <a:cubicBezTo>
                      <a:pt x="217" y="29"/>
                      <a:pt x="206" y="28"/>
                      <a:pt x="196" y="25"/>
                    </a:cubicBezTo>
                    <a:cubicBezTo>
                      <a:pt x="186" y="22"/>
                      <a:pt x="176" y="10"/>
                      <a:pt x="163" y="8"/>
                    </a:cubicBezTo>
                    <a:cubicBezTo>
                      <a:pt x="150" y="6"/>
                      <a:pt x="129" y="9"/>
                      <a:pt x="115" y="11"/>
                    </a:cubicBezTo>
                    <a:cubicBezTo>
                      <a:pt x="101" y="13"/>
                      <a:pt x="91" y="20"/>
                      <a:pt x="81" y="22"/>
                    </a:cubicBezTo>
                    <a:cubicBezTo>
                      <a:pt x="71" y="24"/>
                      <a:pt x="64" y="23"/>
                      <a:pt x="54" y="22"/>
                    </a:cubicBezTo>
                    <a:cubicBezTo>
                      <a:pt x="44" y="21"/>
                      <a:pt x="30" y="16"/>
                      <a:pt x="21" y="16"/>
                    </a:cubicBezTo>
                    <a:cubicBezTo>
                      <a:pt x="12" y="16"/>
                      <a:pt x="6" y="19"/>
                      <a:pt x="0" y="22"/>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52" name="Freeform 280"/>
              <p:cNvSpPr>
                <a:spLocks/>
              </p:cNvSpPr>
              <p:nvPr/>
            </p:nvSpPr>
            <p:spPr bwMode="auto">
              <a:xfrm>
                <a:off x="623" y="1053"/>
                <a:ext cx="96" cy="129"/>
              </a:xfrm>
              <a:custGeom>
                <a:avLst/>
                <a:gdLst>
                  <a:gd name="T0" fmla="*/ 96 w 96"/>
                  <a:gd name="T1" fmla="*/ 0 h 129"/>
                  <a:gd name="T2" fmla="*/ 75 w 96"/>
                  <a:gd name="T3" fmla="*/ 18 h 129"/>
                  <a:gd name="T4" fmla="*/ 69 w 96"/>
                  <a:gd name="T5" fmla="*/ 47 h 129"/>
                  <a:gd name="T6" fmla="*/ 37 w 96"/>
                  <a:gd name="T7" fmla="*/ 74 h 129"/>
                  <a:gd name="T8" fmla="*/ 13 w 96"/>
                  <a:gd name="T9" fmla="*/ 98 h 129"/>
                  <a:gd name="T10" fmla="*/ 0 w 96"/>
                  <a:gd name="T11" fmla="*/ 129 h 129"/>
                  <a:gd name="T12" fmla="*/ 0 60000 65536"/>
                  <a:gd name="T13" fmla="*/ 0 60000 65536"/>
                  <a:gd name="T14" fmla="*/ 0 60000 65536"/>
                  <a:gd name="T15" fmla="*/ 0 60000 65536"/>
                  <a:gd name="T16" fmla="*/ 0 60000 65536"/>
                  <a:gd name="T17" fmla="*/ 0 60000 65536"/>
                  <a:gd name="T18" fmla="*/ 0 w 96"/>
                  <a:gd name="T19" fmla="*/ 0 h 129"/>
                  <a:gd name="T20" fmla="*/ 96 w 96"/>
                  <a:gd name="T21" fmla="*/ 129 h 129"/>
                </a:gdLst>
                <a:ahLst/>
                <a:cxnLst>
                  <a:cxn ang="T12">
                    <a:pos x="T0" y="T1"/>
                  </a:cxn>
                  <a:cxn ang="T13">
                    <a:pos x="T2" y="T3"/>
                  </a:cxn>
                  <a:cxn ang="T14">
                    <a:pos x="T4" y="T5"/>
                  </a:cxn>
                  <a:cxn ang="T15">
                    <a:pos x="T6" y="T7"/>
                  </a:cxn>
                  <a:cxn ang="T16">
                    <a:pos x="T8" y="T9"/>
                  </a:cxn>
                  <a:cxn ang="T17">
                    <a:pos x="T10" y="T11"/>
                  </a:cxn>
                </a:cxnLst>
                <a:rect l="T18" t="T19" r="T20" b="T21"/>
                <a:pathLst>
                  <a:path w="96" h="129">
                    <a:moveTo>
                      <a:pt x="96" y="0"/>
                    </a:moveTo>
                    <a:cubicBezTo>
                      <a:pt x="88" y="5"/>
                      <a:pt x="80" y="10"/>
                      <a:pt x="75" y="18"/>
                    </a:cubicBezTo>
                    <a:cubicBezTo>
                      <a:pt x="70" y="26"/>
                      <a:pt x="75" y="38"/>
                      <a:pt x="69" y="47"/>
                    </a:cubicBezTo>
                    <a:cubicBezTo>
                      <a:pt x="63" y="56"/>
                      <a:pt x="46" y="66"/>
                      <a:pt x="37" y="74"/>
                    </a:cubicBezTo>
                    <a:cubicBezTo>
                      <a:pt x="28" y="82"/>
                      <a:pt x="19" y="89"/>
                      <a:pt x="13" y="98"/>
                    </a:cubicBezTo>
                    <a:cubicBezTo>
                      <a:pt x="7" y="107"/>
                      <a:pt x="3" y="118"/>
                      <a:pt x="0" y="129"/>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53" name="Freeform 281"/>
              <p:cNvSpPr>
                <a:spLocks/>
              </p:cNvSpPr>
              <p:nvPr/>
            </p:nvSpPr>
            <p:spPr bwMode="auto">
              <a:xfrm>
                <a:off x="443" y="1181"/>
                <a:ext cx="180" cy="60"/>
              </a:xfrm>
              <a:custGeom>
                <a:avLst/>
                <a:gdLst>
                  <a:gd name="T0" fmla="*/ 180 w 180"/>
                  <a:gd name="T1" fmla="*/ 0 h 60"/>
                  <a:gd name="T2" fmla="*/ 166 w 180"/>
                  <a:gd name="T3" fmla="*/ 13 h 60"/>
                  <a:gd name="T4" fmla="*/ 130 w 180"/>
                  <a:gd name="T5" fmla="*/ 27 h 60"/>
                  <a:gd name="T6" fmla="*/ 93 w 180"/>
                  <a:gd name="T7" fmla="*/ 30 h 60"/>
                  <a:gd name="T8" fmla="*/ 58 w 180"/>
                  <a:gd name="T9" fmla="*/ 40 h 60"/>
                  <a:gd name="T10" fmla="*/ 27 w 180"/>
                  <a:gd name="T11" fmla="*/ 57 h 60"/>
                  <a:gd name="T12" fmla="*/ 0 w 180"/>
                  <a:gd name="T13" fmla="*/ 58 h 60"/>
                  <a:gd name="T14" fmla="*/ 0 60000 65536"/>
                  <a:gd name="T15" fmla="*/ 0 60000 65536"/>
                  <a:gd name="T16" fmla="*/ 0 60000 65536"/>
                  <a:gd name="T17" fmla="*/ 0 60000 65536"/>
                  <a:gd name="T18" fmla="*/ 0 60000 65536"/>
                  <a:gd name="T19" fmla="*/ 0 60000 65536"/>
                  <a:gd name="T20" fmla="*/ 0 60000 65536"/>
                  <a:gd name="T21" fmla="*/ 0 w 180"/>
                  <a:gd name="T22" fmla="*/ 0 h 60"/>
                  <a:gd name="T23" fmla="*/ 180 w 180"/>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 h="60">
                    <a:moveTo>
                      <a:pt x="180" y="0"/>
                    </a:moveTo>
                    <a:cubicBezTo>
                      <a:pt x="177" y="4"/>
                      <a:pt x="174" y="9"/>
                      <a:pt x="166" y="13"/>
                    </a:cubicBezTo>
                    <a:cubicBezTo>
                      <a:pt x="158" y="17"/>
                      <a:pt x="142" y="24"/>
                      <a:pt x="130" y="27"/>
                    </a:cubicBezTo>
                    <a:cubicBezTo>
                      <a:pt x="118" y="30"/>
                      <a:pt x="105" y="28"/>
                      <a:pt x="93" y="30"/>
                    </a:cubicBezTo>
                    <a:cubicBezTo>
                      <a:pt x="81" y="32"/>
                      <a:pt x="69" y="36"/>
                      <a:pt x="58" y="40"/>
                    </a:cubicBezTo>
                    <a:cubicBezTo>
                      <a:pt x="47" y="44"/>
                      <a:pt x="37" y="54"/>
                      <a:pt x="27" y="57"/>
                    </a:cubicBezTo>
                    <a:cubicBezTo>
                      <a:pt x="17" y="60"/>
                      <a:pt x="8" y="59"/>
                      <a:pt x="0" y="58"/>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54" name="Freeform 282"/>
              <p:cNvSpPr>
                <a:spLocks/>
              </p:cNvSpPr>
              <p:nvPr/>
            </p:nvSpPr>
            <p:spPr bwMode="auto">
              <a:xfrm>
                <a:off x="480" y="920"/>
                <a:ext cx="239" cy="133"/>
              </a:xfrm>
              <a:custGeom>
                <a:avLst/>
                <a:gdLst>
                  <a:gd name="T0" fmla="*/ 239 w 239"/>
                  <a:gd name="T1" fmla="*/ 133 h 133"/>
                  <a:gd name="T2" fmla="*/ 224 w 239"/>
                  <a:gd name="T3" fmla="*/ 96 h 133"/>
                  <a:gd name="T4" fmla="*/ 182 w 239"/>
                  <a:gd name="T5" fmla="*/ 87 h 133"/>
                  <a:gd name="T6" fmla="*/ 123 w 239"/>
                  <a:gd name="T7" fmla="*/ 82 h 133"/>
                  <a:gd name="T8" fmla="*/ 92 w 239"/>
                  <a:gd name="T9" fmla="*/ 57 h 133"/>
                  <a:gd name="T10" fmla="*/ 66 w 239"/>
                  <a:gd name="T11" fmla="*/ 27 h 133"/>
                  <a:gd name="T12" fmla="*/ 33 w 239"/>
                  <a:gd name="T13" fmla="*/ 13 h 133"/>
                  <a:gd name="T14" fmla="*/ 0 w 239"/>
                  <a:gd name="T15" fmla="*/ 0 h 133"/>
                  <a:gd name="T16" fmla="*/ 0 60000 65536"/>
                  <a:gd name="T17" fmla="*/ 0 60000 65536"/>
                  <a:gd name="T18" fmla="*/ 0 60000 65536"/>
                  <a:gd name="T19" fmla="*/ 0 60000 65536"/>
                  <a:gd name="T20" fmla="*/ 0 60000 65536"/>
                  <a:gd name="T21" fmla="*/ 0 60000 65536"/>
                  <a:gd name="T22" fmla="*/ 0 60000 65536"/>
                  <a:gd name="T23" fmla="*/ 0 60000 65536"/>
                  <a:gd name="T24" fmla="*/ 0 w 239"/>
                  <a:gd name="T25" fmla="*/ 0 h 133"/>
                  <a:gd name="T26" fmla="*/ 239 w 239"/>
                  <a:gd name="T27" fmla="*/ 133 h 1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9" h="133">
                    <a:moveTo>
                      <a:pt x="239" y="133"/>
                    </a:moveTo>
                    <a:cubicBezTo>
                      <a:pt x="236" y="118"/>
                      <a:pt x="234" y="104"/>
                      <a:pt x="224" y="96"/>
                    </a:cubicBezTo>
                    <a:cubicBezTo>
                      <a:pt x="214" y="88"/>
                      <a:pt x="199" y="89"/>
                      <a:pt x="182" y="87"/>
                    </a:cubicBezTo>
                    <a:cubicBezTo>
                      <a:pt x="165" y="85"/>
                      <a:pt x="138" y="87"/>
                      <a:pt x="123" y="82"/>
                    </a:cubicBezTo>
                    <a:cubicBezTo>
                      <a:pt x="108" y="77"/>
                      <a:pt x="102" y="66"/>
                      <a:pt x="92" y="57"/>
                    </a:cubicBezTo>
                    <a:cubicBezTo>
                      <a:pt x="82" y="48"/>
                      <a:pt x="76" y="34"/>
                      <a:pt x="66" y="27"/>
                    </a:cubicBezTo>
                    <a:cubicBezTo>
                      <a:pt x="56" y="20"/>
                      <a:pt x="44" y="17"/>
                      <a:pt x="33" y="13"/>
                    </a:cubicBezTo>
                    <a:cubicBezTo>
                      <a:pt x="22" y="9"/>
                      <a:pt x="11" y="4"/>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55" name="Freeform 283"/>
              <p:cNvSpPr>
                <a:spLocks/>
              </p:cNvSpPr>
              <p:nvPr/>
            </p:nvSpPr>
            <p:spPr bwMode="auto">
              <a:xfrm>
                <a:off x="695" y="592"/>
                <a:ext cx="385" cy="74"/>
              </a:xfrm>
              <a:custGeom>
                <a:avLst/>
                <a:gdLst>
                  <a:gd name="T0" fmla="*/ 0 w 385"/>
                  <a:gd name="T1" fmla="*/ 74 h 74"/>
                  <a:gd name="T2" fmla="*/ 28 w 385"/>
                  <a:gd name="T3" fmla="*/ 71 h 74"/>
                  <a:gd name="T4" fmla="*/ 75 w 385"/>
                  <a:gd name="T5" fmla="*/ 55 h 74"/>
                  <a:gd name="T6" fmla="*/ 120 w 385"/>
                  <a:gd name="T7" fmla="*/ 47 h 74"/>
                  <a:gd name="T8" fmla="*/ 151 w 385"/>
                  <a:gd name="T9" fmla="*/ 52 h 74"/>
                  <a:gd name="T10" fmla="*/ 192 w 385"/>
                  <a:gd name="T11" fmla="*/ 41 h 74"/>
                  <a:gd name="T12" fmla="*/ 207 w 385"/>
                  <a:gd name="T13" fmla="*/ 16 h 74"/>
                  <a:gd name="T14" fmla="*/ 231 w 385"/>
                  <a:gd name="T15" fmla="*/ 10 h 74"/>
                  <a:gd name="T16" fmla="*/ 249 w 385"/>
                  <a:gd name="T17" fmla="*/ 22 h 74"/>
                  <a:gd name="T18" fmla="*/ 276 w 385"/>
                  <a:gd name="T19" fmla="*/ 26 h 74"/>
                  <a:gd name="T20" fmla="*/ 294 w 385"/>
                  <a:gd name="T21" fmla="*/ 11 h 74"/>
                  <a:gd name="T22" fmla="*/ 301 w 385"/>
                  <a:gd name="T23" fmla="*/ 2 h 74"/>
                  <a:gd name="T24" fmla="*/ 328 w 385"/>
                  <a:gd name="T25" fmla="*/ 2 h 74"/>
                  <a:gd name="T26" fmla="*/ 342 w 385"/>
                  <a:gd name="T27" fmla="*/ 16 h 74"/>
                  <a:gd name="T28" fmla="*/ 357 w 385"/>
                  <a:gd name="T29" fmla="*/ 28 h 74"/>
                  <a:gd name="T30" fmla="*/ 372 w 385"/>
                  <a:gd name="T31" fmla="*/ 32 h 74"/>
                  <a:gd name="T32" fmla="*/ 385 w 385"/>
                  <a:gd name="T33" fmla="*/ 3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5"/>
                  <a:gd name="T52" fmla="*/ 0 h 74"/>
                  <a:gd name="T53" fmla="*/ 385 w 38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5" h="74">
                    <a:moveTo>
                      <a:pt x="0" y="74"/>
                    </a:moveTo>
                    <a:cubicBezTo>
                      <a:pt x="8" y="74"/>
                      <a:pt x="16" y="74"/>
                      <a:pt x="28" y="71"/>
                    </a:cubicBezTo>
                    <a:cubicBezTo>
                      <a:pt x="40" y="68"/>
                      <a:pt x="60" y="59"/>
                      <a:pt x="75" y="55"/>
                    </a:cubicBezTo>
                    <a:cubicBezTo>
                      <a:pt x="90" y="51"/>
                      <a:pt x="107" y="48"/>
                      <a:pt x="120" y="47"/>
                    </a:cubicBezTo>
                    <a:cubicBezTo>
                      <a:pt x="133" y="46"/>
                      <a:pt x="139" y="53"/>
                      <a:pt x="151" y="52"/>
                    </a:cubicBezTo>
                    <a:cubicBezTo>
                      <a:pt x="163" y="51"/>
                      <a:pt x="183" y="47"/>
                      <a:pt x="192" y="41"/>
                    </a:cubicBezTo>
                    <a:cubicBezTo>
                      <a:pt x="201" y="35"/>
                      <a:pt x="201" y="21"/>
                      <a:pt x="207" y="16"/>
                    </a:cubicBezTo>
                    <a:cubicBezTo>
                      <a:pt x="213" y="11"/>
                      <a:pt x="224" y="9"/>
                      <a:pt x="231" y="10"/>
                    </a:cubicBezTo>
                    <a:cubicBezTo>
                      <a:pt x="238" y="11"/>
                      <a:pt x="242" y="19"/>
                      <a:pt x="249" y="22"/>
                    </a:cubicBezTo>
                    <a:cubicBezTo>
                      <a:pt x="256" y="25"/>
                      <a:pt x="269" y="28"/>
                      <a:pt x="276" y="26"/>
                    </a:cubicBezTo>
                    <a:cubicBezTo>
                      <a:pt x="283" y="24"/>
                      <a:pt x="290" y="15"/>
                      <a:pt x="294" y="11"/>
                    </a:cubicBezTo>
                    <a:cubicBezTo>
                      <a:pt x="298" y="7"/>
                      <a:pt x="295" y="3"/>
                      <a:pt x="301" y="2"/>
                    </a:cubicBezTo>
                    <a:cubicBezTo>
                      <a:pt x="307" y="1"/>
                      <a:pt x="321" y="0"/>
                      <a:pt x="328" y="2"/>
                    </a:cubicBezTo>
                    <a:cubicBezTo>
                      <a:pt x="335" y="4"/>
                      <a:pt x="337" y="12"/>
                      <a:pt x="342" y="16"/>
                    </a:cubicBezTo>
                    <a:cubicBezTo>
                      <a:pt x="347" y="20"/>
                      <a:pt x="352" y="25"/>
                      <a:pt x="357" y="28"/>
                    </a:cubicBezTo>
                    <a:cubicBezTo>
                      <a:pt x="362" y="31"/>
                      <a:pt x="367" y="31"/>
                      <a:pt x="372" y="32"/>
                    </a:cubicBezTo>
                    <a:cubicBezTo>
                      <a:pt x="377" y="33"/>
                      <a:pt x="381" y="33"/>
                      <a:pt x="385" y="34"/>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56" name="Freeform 284"/>
              <p:cNvSpPr>
                <a:spLocks/>
              </p:cNvSpPr>
              <p:nvPr/>
            </p:nvSpPr>
            <p:spPr bwMode="auto">
              <a:xfrm>
                <a:off x="491" y="551"/>
                <a:ext cx="204" cy="115"/>
              </a:xfrm>
              <a:custGeom>
                <a:avLst/>
                <a:gdLst>
                  <a:gd name="T0" fmla="*/ 204 w 204"/>
                  <a:gd name="T1" fmla="*/ 115 h 115"/>
                  <a:gd name="T2" fmla="*/ 181 w 204"/>
                  <a:gd name="T3" fmla="*/ 99 h 115"/>
                  <a:gd name="T4" fmla="*/ 157 w 204"/>
                  <a:gd name="T5" fmla="*/ 79 h 115"/>
                  <a:gd name="T6" fmla="*/ 102 w 204"/>
                  <a:gd name="T7" fmla="*/ 76 h 115"/>
                  <a:gd name="T8" fmla="*/ 73 w 204"/>
                  <a:gd name="T9" fmla="*/ 57 h 115"/>
                  <a:gd name="T10" fmla="*/ 51 w 204"/>
                  <a:gd name="T11" fmla="*/ 19 h 115"/>
                  <a:gd name="T12" fmla="*/ 19 w 204"/>
                  <a:gd name="T13" fmla="*/ 6 h 115"/>
                  <a:gd name="T14" fmla="*/ 0 w 204"/>
                  <a:gd name="T15" fmla="*/ 0 h 115"/>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115"/>
                  <a:gd name="T26" fmla="*/ 204 w 204"/>
                  <a:gd name="T27" fmla="*/ 115 h 1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115">
                    <a:moveTo>
                      <a:pt x="204" y="115"/>
                    </a:moveTo>
                    <a:cubicBezTo>
                      <a:pt x="196" y="110"/>
                      <a:pt x="189" y="105"/>
                      <a:pt x="181" y="99"/>
                    </a:cubicBezTo>
                    <a:cubicBezTo>
                      <a:pt x="173" y="93"/>
                      <a:pt x="170" y="83"/>
                      <a:pt x="157" y="79"/>
                    </a:cubicBezTo>
                    <a:cubicBezTo>
                      <a:pt x="144" y="75"/>
                      <a:pt x="116" y="80"/>
                      <a:pt x="102" y="76"/>
                    </a:cubicBezTo>
                    <a:cubicBezTo>
                      <a:pt x="88" y="72"/>
                      <a:pt x="81" y="66"/>
                      <a:pt x="73" y="57"/>
                    </a:cubicBezTo>
                    <a:cubicBezTo>
                      <a:pt x="65" y="48"/>
                      <a:pt x="60" y="27"/>
                      <a:pt x="51" y="19"/>
                    </a:cubicBezTo>
                    <a:cubicBezTo>
                      <a:pt x="42" y="11"/>
                      <a:pt x="27" y="9"/>
                      <a:pt x="19" y="6"/>
                    </a:cubicBezTo>
                    <a:cubicBezTo>
                      <a:pt x="11" y="3"/>
                      <a:pt x="5" y="1"/>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57" name="Freeform 285"/>
              <p:cNvSpPr>
                <a:spLocks/>
              </p:cNvSpPr>
              <p:nvPr/>
            </p:nvSpPr>
            <p:spPr bwMode="auto">
              <a:xfrm>
                <a:off x="1080" y="626"/>
                <a:ext cx="216" cy="37"/>
              </a:xfrm>
              <a:custGeom>
                <a:avLst/>
                <a:gdLst>
                  <a:gd name="T0" fmla="*/ 0 w 216"/>
                  <a:gd name="T1" fmla="*/ 0 h 37"/>
                  <a:gd name="T2" fmla="*/ 11 w 216"/>
                  <a:gd name="T3" fmla="*/ 12 h 37"/>
                  <a:gd name="T4" fmla="*/ 29 w 216"/>
                  <a:gd name="T5" fmla="*/ 21 h 37"/>
                  <a:gd name="T6" fmla="*/ 54 w 216"/>
                  <a:gd name="T7" fmla="*/ 16 h 37"/>
                  <a:gd name="T8" fmla="*/ 72 w 216"/>
                  <a:gd name="T9" fmla="*/ 18 h 37"/>
                  <a:gd name="T10" fmla="*/ 92 w 216"/>
                  <a:gd name="T11" fmla="*/ 33 h 37"/>
                  <a:gd name="T12" fmla="*/ 132 w 216"/>
                  <a:gd name="T13" fmla="*/ 36 h 37"/>
                  <a:gd name="T14" fmla="*/ 158 w 216"/>
                  <a:gd name="T15" fmla="*/ 28 h 37"/>
                  <a:gd name="T16" fmla="*/ 179 w 216"/>
                  <a:gd name="T17" fmla="*/ 22 h 37"/>
                  <a:gd name="T18" fmla="*/ 198 w 216"/>
                  <a:gd name="T19" fmla="*/ 21 h 37"/>
                  <a:gd name="T20" fmla="*/ 216 w 216"/>
                  <a:gd name="T21" fmla="*/ 18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37"/>
                  <a:gd name="T35" fmla="*/ 216 w 216"/>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37">
                    <a:moveTo>
                      <a:pt x="0" y="0"/>
                    </a:moveTo>
                    <a:cubicBezTo>
                      <a:pt x="3" y="4"/>
                      <a:pt x="6" y="9"/>
                      <a:pt x="11" y="12"/>
                    </a:cubicBezTo>
                    <a:cubicBezTo>
                      <a:pt x="16" y="15"/>
                      <a:pt x="22" y="20"/>
                      <a:pt x="29" y="21"/>
                    </a:cubicBezTo>
                    <a:cubicBezTo>
                      <a:pt x="36" y="22"/>
                      <a:pt x="47" y="16"/>
                      <a:pt x="54" y="16"/>
                    </a:cubicBezTo>
                    <a:cubicBezTo>
                      <a:pt x="61" y="16"/>
                      <a:pt x="66" y="15"/>
                      <a:pt x="72" y="18"/>
                    </a:cubicBezTo>
                    <a:cubicBezTo>
                      <a:pt x="78" y="21"/>
                      <a:pt x="82" y="30"/>
                      <a:pt x="92" y="33"/>
                    </a:cubicBezTo>
                    <a:cubicBezTo>
                      <a:pt x="102" y="36"/>
                      <a:pt x="121" y="37"/>
                      <a:pt x="132" y="36"/>
                    </a:cubicBezTo>
                    <a:cubicBezTo>
                      <a:pt x="143" y="35"/>
                      <a:pt x="150" y="30"/>
                      <a:pt x="158" y="28"/>
                    </a:cubicBezTo>
                    <a:cubicBezTo>
                      <a:pt x="166" y="26"/>
                      <a:pt x="172" y="23"/>
                      <a:pt x="179" y="22"/>
                    </a:cubicBezTo>
                    <a:cubicBezTo>
                      <a:pt x="186" y="21"/>
                      <a:pt x="192" y="22"/>
                      <a:pt x="198" y="21"/>
                    </a:cubicBezTo>
                    <a:cubicBezTo>
                      <a:pt x="204" y="20"/>
                      <a:pt x="210" y="19"/>
                      <a:pt x="216" y="18"/>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58" name="Freeform 286"/>
              <p:cNvSpPr>
                <a:spLocks/>
              </p:cNvSpPr>
              <p:nvPr/>
            </p:nvSpPr>
            <p:spPr bwMode="auto">
              <a:xfrm>
                <a:off x="1526" y="612"/>
                <a:ext cx="46" cy="189"/>
              </a:xfrm>
              <a:custGeom>
                <a:avLst/>
                <a:gdLst>
                  <a:gd name="T0" fmla="*/ 18 w 46"/>
                  <a:gd name="T1" fmla="*/ 189 h 189"/>
                  <a:gd name="T2" fmla="*/ 39 w 46"/>
                  <a:gd name="T3" fmla="*/ 171 h 189"/>
                  <a:gd name="T4" fmla="*/ 45 w 46"/>
                  <a:gd name="T5" fmla="*/ 146 h 189"/>
                  <a:gd name="T6" fmla="*/ 33 w 46"/>
                  <a:gd name="T7" fmla="*/ 125 h 189"/>
                  <a:gd name="T8" fmla="*/ 24 w 46"/>
                  <a:gd name="T9" fmla="*/ 99 h 189"/>
                  <a:gd name="T10" fmla="*/ 30 w 46"/>
                  <a:gd name="T11" fmla="*/ 72 h 189"/>
                  <a:gd name="T12" fmla="*/ 30 w 46"/>
                  <a:gd name="T13" fmla="*/ 50 h 189"/>
                  <a:gd name="T14" fmla="*/ 10 w 46"/>
                  <a:gd name="T15" fmla="*/ 21 h 189"/>
                  <a:gd name="T16" fmla="*/ 0 w 46"/>
                  <a:gd name="T17" fmla="*/ 0 h 1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189"/>
                  <a:gd name="T29" fmla="*/ 46 w 46"/>
                  <a:gd name="T30" fmla="*/ 189 h 1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189">
                    <a:moveTo>
                      <a:pt x="18" y="189"/>
                    </a:moveTo>
                    <a:cubicBezTo>
                      <a:pt x="26" y="183"/>
                      <a:pt x="35" y="178"/>
                      <a:pt x="39" y="171"/>
                    </a:cubicBezTo>
                    <a:cubicBezTo>
                      <a:pt x="43" y="164"/>
                      <a:pt x="46" y="154"/>
                      <a:pt x="45" y="146"/>
                    </a:cubicBezTo>
                    <a:cubicBezTo>
                      <a:pt x="44" y="138"/>
                      <a:pt x="36" y="133"/>
                      <a:pt x="33" y="125"/>
                    </a:cubicBezTo>
                    <a:cubicBezTo>
                      <a:pt x="30" y="117"/>
                      <a:pt x="24" y="108"/>
                      <a:pt x="24" y="99"/>
                    </a:cubicBezTo>
                    <a:cubicBezTo>
                      <a:pt x="24" y="90"/>
                      <a:pt x="29" y="80"/>
                      <a:pt x="30" y="72"/>
                    </a:cubicBezTo>
                    <a:cubicBezTo>
                      <a:pt x="31" y="64"/>
                      <a:pt x="33" y="58"/>
                      <a:pt x="30" y="50"/>
                    </a:cubicBezTo>
                    <a:cubicBezTo>
                      <a:pt x="27" y="42"/>
                      <a:pt x="15" y="29"/>
                      <a:pt x="10" y="21"/>
                    </a:cubicBezTo>
                    <a:cubicBezTo>
                      <a:pt x="5" y="13"/>
                      <a:pt x="2" y="6"/>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59" name="Freeform 287"/>
              <p:cNvSpPr>
                <a:spLocks/>
              </p:cNvSpPr>
              <p:nvPr/>
            </p:nvSpPr>
            <p:spPr bwMode="auto">
              <a:xfrm>
                <a:off x="1526" y="473"/>
                <a:ext cx="20" cy="139"/>
              </a:xfrm>
              <a:custGeom>
                <a:avLst/>
                <a:gdLst>
                  <a:gd name="T0" fmla="*/ 0 w 20"/>
                  <a:gd name="T1" fmla="*/ 139 h 139"/>
                  <a:gd name="T2" fmla="*/ 3 w 20"/>
                  <a:gd name="T3" fmla="*/ 112 h 139"/>
                  <a:gd name="T4" fmla="*/ 19 w 20"/>
                  <a:gd name="T5" fmla="*/ 79 h 139"/>
                  <a:gd name="T6" fmla="*/ 10 w 20"/>
                  <a:gd name="T7" fmla="*/ 51 h 139"/>
                  <a:gd name="T8" fmla="*/ 9 w 20"/>
                  <a:gd name="T9" fmla="*/ 13 h 139"/>
                  <a:gd name="T10" fmla="*/ 9 w 20"/>
                  <a:gd name="T11" fmla="*/ 0 h 139"/>
                  <a:gd name="T12" fmla="*/ 0 60000 65536"/>
                  <a:gd name="T13" fmla="*/ 0 60000 65536"/>
                  <a:gd name="T14" fmla="*/ 0 60000 65536"/>
                  <a:gd name="T15" fmla="*/ 0 60000 65536"/>
                  <a:gd name="T16" fmla="*/ 0 60000 65536"/>
                  <a:gd name="T17" fmla="*/ 0 60000 65536"/>
                  <a:gd name="T18" fmla="*/ 0 w 20"/>
                  <a:gd name="T19" fmla="*/ 0 h 139"/>
                  <a:gd name="T20" fmla="*/ 20 w 20"/>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20" h="139">
                    <a:moveTo>
                      <a:pt x="0" y="139"/>
                    </a:moveTo>
                    <a:cubicBezTo>
                      <a:pt x="0" y="130"/>
                      <a:pt x="0" y="122"/>
                      <a:pt x="3" y="112"/>
                    </a:cubicBezTo>
                    <a:cubicBezTo>
                      <a:pt x="6" y="102"/>
                      <a:pt x="18" y="89"/>
                      <a:pt x="19" y="79"/>
                    </a:cubicBezTo>
                    <a:cubicBezTo>
                      <a:pt x="20" y="69"/>
                      <a:pt x="12" y="62"/>
                      <a:pt x="10" y="51"/>
                    </a:cubicBezTo>
                    <a:cubicBezTo>
                      <a:pt x="8" y="40"/>
                      <a:pt x="9" y="21"/>
                      <a:pt x="9" y="13"/>
                    </a:cubicBezTo>
                    <a:cubicBezTo>
                      <a:pt x="9" y="5"/>
                      <a:pt x="9" y="2"/>
                      <a:pt x="9"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60" name="Freeform 288"/>
              <p:cNvSpPr>
                <a:spLocks/>
              </p:cNvSpPr>
              <p:nvPr/>
            </p:nvSpPr>
            <p:spPr bwMode="auto">
              <a:xfrm>
                <a:off x="1080" y="411"/>
                <a:ext cx="69" cy="215"/>
              </a:xfrm>
              <a:custGeom>
                <a:avLst/>
                <a:gdLst>
                  <a:gd name="T0" fmla="*/ 0 w 69"/>
                  <a:gd name="T1" fmla="*/ 215 h 215"/>
                  <a:gd name="T2" fmla="*/ 12 w 69"/>
                  <a:gd name="T3" fmla="*/ 204 h 215"/>
                  <a:gd name="T4" fmla="*/ 33 w 69"/>
                  <a:gd name="T5" fmla="*/ 198 h 215"/>
                  <a:gd name="T6" fmla="*/ 42 w 69"/>
                  <a:gd name="T7" fmla="*/ 165 h 215"/>
                  <a:gd name="T8" fmla="*/ 32 w 69"/>
                  <a:gd name="T9" fmla="*/ 138 h 215"/>
                  <a:gd name="T10" fmla="*/ 54 w 69"/>
                  <a:gd name="T11" fmla="*/ 104 h 215"/>
                  <a:gd name="T12" fmla="*/ 68 w 69"/>
                  <a:gd name="T13" fmla="*/ 57 h 215"/>
                  <a:gd name="T14" fmla="*/ 60 w 69"/>
                  <a:gd name="T15" fmla="*/ 0 h 215"/>
                  <a:gd name="T16" fmla="*/ 0 60000 65536"/>
                  <a:gd name="T17" fmla="*/ 0 60000 65536"/>
                  <a:gd name="T18" fmla="*/ 0 60000 65536"/>
                  <a:gd name="T19" fmla="*/ 0 60000 65536"/>
                  <a:gd name="T20" fmla="*/ 0 60000 65536"/>
                  <a:gd name="T21" fmla="*/ 0 60000 65536"/>
                  <a:gd name="T22" fmla="*/ 0 60000 65536"/>
                  <a:gd name="T23" fmla="*/ 0 60000 65536"/>
                  <a:gd name="T24" fmla="*/ 0 w 69"/>
                  <a:gd name="T25" fmla="*/ 0 h 215"/>
                  <a:gd name="T26" fmla="*/ 69 w 69"/>
                  <a:gd name="T27" fmla="*/ 215 h 2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 h="215">
                    <a:moveTo>
                      <a:pt x="0" y="215"/>
                    </a:moveTo>
                    <a:cubicBezTo>
                      <a:pt x="3" y="211"/>
                      <a:pt x="7" y="207"/>
                      <a:pt x="12" y="204"/>
                    </a:cubicBezTo>
                    <a:cubicBezTo>
                      <a:pt x="17" y="201"/>
                      <a:pt x="28" y="204"/>
                      <a:pt x="33" y="198"/>
                    </a:cubicBezTo>
                    <a:cubicBezTo>
                      <a:pt x="38" y="192"/>
                      <a:pt x="42" y="175"/>
                      <a:pt x="42" y="165"/>
                    </a:cubicBezTo>
                    <a:cubicBezTo>
                      <a:pt x="42" y="155"/>
                      <a:pt x="30" y="148"/>
                      <a:pt x="32" y="138"/>
                    </a:cubicBezTo>
                    <a:cubicBezTo>
                      <a:pt x="34" y="128"/>
                      <a:pt x="48" y="117"/>
                      <a:pt x="54" y="104"/>
                    </a:cubicBezTo>
                    <a:cubicBezTo>
                      <a:pt x="60" y="91"/>
                      <a:pt x="67" y="74"/>
                      <a:pt x="68" y="57"/>
                    </a:cubicBezTo>
                    <a:cubicBezTo>
                      <a:pt x="69" y="40"/>
                      <a:pt x="64" y="20"/>
                      <a:pt x="6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61" name="Freeform 289"/>
              <p:cNvSpPr>
                <a:spLocks/>
              </p:cNvSpPr>
              <p:nvPr/>
            </p:nvSpPr>
            <p:spPr bwMode="auto">
              <a:xfrm>
                <a:off x="1199" y="743"/>
                <a:ext cx="79" cy="135"/>
              </a:xfrm>
              <a:custGeom>
                <a:avLst/>
                <a:gdLst>
                  <a:gd name="T0" fmla="*/ 66 w 79"/>
                  <a:gd name="T1" fmla="*/ 135 h 135"/>
                  <a:gd name="T2" fmla="*/ 70 w 79"/>
                  <a:gd name="T3" fmla="*/ 120 h 135"/>
                  <a:gd name="T4" fmla="*/ 75 w 79"/>
                  <a:gd name="T5" fmla="*/ 94 h 135"/>
                  <a:gd name="T6" fmla="*/ 46 w 79"/>
                  <a:gd name="T7" fmla="*/ 73 h 135"/>
                  <a:gd name="T8" fmla="*/ 27 w 79"/>
                  <a:gd name="T9" fmla="*/ 60 h 135"/>
                  <a:gd name="T10" fmla="*/ 13 w 79"/>
                  <a:gd name="T11" fmla="*/ 19 h 135"/>
                  <a:gd name="T12" fmla="*/ 0 w 79"/>
                  <a:gd name="T13" fmla="*/ 0 h 135"/>
                  <a:gd name="T14" fmla="*/ 0 60000 65536"/>
                  <a:gd name="T15" fmla="*/ 0 60000 65536"/>
                  <a:gd name="T16" fmla="*/ 0 60000 65536"/>
                  <a:gd name="T17" fmla="*/ 0 60000 65536"/>
                  <a:gd name="T18" fmla="*/ 0 60000 65536"/>
                  <a:gd name="T19" fmla="*/ 0 60000 65536"/>
                  <a:gd name="T20" fmla="*/ 0 60000 65536"/>
                  <a:gd name="T21" fmla="*/ 0 w 79"/>
                  <a:gd name="T22" fmla="*/ 0 h 135"/>
                  <a:gd name="T23" fmla="*/ 79 w 79"/>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5">
                    <a:moveTo>
                      <a:pt x="66" y="135"/>
                    </a:moveTo>
                    <a:cubicBezTo>
                      <a:pt x="67" y="131"/>
                      <a:pt x="69" y="127"/>
                      <a:pt x="70" y="120"/>
                    </a:cubicBezTo>
                    <a:cubicBezTo>
                      <a:pt x="71" y="113"/>
                      <a:pt x="79" y="102"/>
                      <a:pt x="75" y="94"/>
                    </a:cubicBezTo>
                    <a:cubicBezTo>
                      <a:pt x="71" y="86"/>
                      <a:pt x="54" y="79"/>
                      <a:pt x="46" y="73"/>
                    </a:cubicBezTo>
                    <a:cubicBezTo>
                      <a:pt x="38" y="67"/>
                      <a:pt x="33" y="69"/>
                      <a:pt x="27" y="60"/>
                    </a:cubicBezTo>
                    <a:cubicBezTo>
                      <a:pt x="21" y="51"/>
                      <a:pt x="17" y="29"/>
                      <a:pt x="13" y="19"/>
                    </a:cubicBezTo>
                    <a:cubicBezTo>
                      <a:pt x="9" y="9"/>
                      <a:pt x="4" y="4"/>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62" name="Freeform 290"/>
              <p:cNvSpPr>
                <a:spLocks/>
              </p:cNvSpPr>
              <p:nvPr/>
            </p:nvSpPr>
            <p:spPr bwMode="auto">
              <a:xfrm>
                <a:off x="1214" y="1217"/>
                <a:ext cx="1" cy="33"/>
              </a:xfrm>
              <a:custGeom>
                <a:avLst/>
                <a:gdLst>
                  <a:gd name="T0" fmla="*/ 0 w 1"/>
                  <a:gd name="T1" fmla="*/ 0 h 33"/>
                  <a:gd name="T2" fmla="*/ 1 w 1"/>
                  <a:gd name="T3" fmla="*/ 18 h 33"/>
                  <a:gd name="T4" fmla="*/ 1 w 1"/>
                  <a:gd name="T5" fmla="*/ 33 h 33"/>
                  <a:gd name="T6" fmla="*/ 0 60000 65536"/>
                  <a:gd name="T7" fmla="*/ 0 60000 65536"/>
                  <a:gd name="T8" fmla="*/ 0 60000 65536"/>
                  <a:gd name="T9" fmla="*/ 0 w 1"/>
                  <a:gd name="T10" fmla="*/ 0 h 33"/>
                  <a:gd name="T11" fmla="*/ 1 w 1"/>
                  <a:gd name="T12" fmla="*/ 33 h 33"/>
                </a:gdLst>
                <a:ahLst/>
                <a:cxnLst>
                  <a:cxn ang="T6">
                    <a:pos x="T0" y="T1"/>
                  </a:cxn>
                  <a:cxn ang="T7">
                    <a:pos x="T2" y="T3"/>
                  </a:cxn>
                  <a:cxn ang="T8">
                    <a:pos x="T4" y="T5"/>
                  </a:cxn>
                </a:cxnLst>
                <a:rect l="T9" t="T10" r="T11" b="T12"/>
                <a:pathLst>
                  <a:path w="1" h="33">
                    <a:moveTo>
                      <a:pt x="0" y="0"/>
                    </a:moveTo>
                    <a:cubicBezTo>
                      <a:pt x="0" y="6"/>
                      <a:pt x="1" y="13"/>
                      <a:pt x="1" y="18"/>
                    </a:cubicBezTo>
                    <a:cubicBezTo>
                      <a:pt x="1" y="23"/>
                      <a:pt x="1" y="28"/>
                      <a:pt x="1" y="33"/>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63" name="Freeform 291"/>
              <p:cNvSpPr>
                <a:spLocks/>
              </p:cNvSpPr>
              <p:nvPr/>
            </p:nvSpPr>
            <p:spPr bwMode="auto">
              <a:xfrm>
                <a:off x="2408" y="773"/>
                <a:ext cx="135" cy="84"/>
              </a:xfrm>
              <a:custGeom>
                <a:avLst/>
                <a:gdLst>
                  <a:gd name="T0" fmla="*/ 1 w 135"/>
                  <a:gd name="T1" fmla="*/ 84 h 84"/>
                  <a:gd name="T2" fmla="*/ 3 w 135"/>
                  <a:gd name="T3" fmla="*/ 66 h 84"/>
                  <a:gd name="T4" fmla="*/ 18 w 135"/>
                  <a:gd name="T5" fmla="*/ 55 h 84"/>
                  <a:gd name="T6" fmla="*/ 28 w 135"/>
                  <a:gd name="T7" fmla="*/ 54 h 84"/>
                  <a:gd name="T8" fmla="*/ 55 w 135"/>
                  <a:gd name="T9" fmla="*/ 54 h 84"/>
                  <a:gd name="T10" fmla="*/ 81 w 135"/>
                  <a:gd name="T11" fmla="*/ 39 h 84"/>
                  <a:gd name="T12" fmla="*/ 93 w 135"/>
                  <a:gd name="T13" fmla="*/ 22 h 84"/>
                  <a:gd name="T14" fmla="*/ 121 w 135"/>
                  <a:gd name="T15" fmla="*/ 15 h 84"/>
                  <a:gd name="T16" fmla="*/ 135 w 135"/>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
                  <a:gd name="T28" fmla="*/ 0 h 84"/>
                  <a:gd name="T29" fmla="*/ 135 w 135"/>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 h="84">
                    <a:moveTo>
                      <a:pt x="1" y="84"/>
                    </a:moveTo>
                    <a:cubicBezTo>
                      <a:pt x="0" y="77"/>
                      <a:pt x="0" y="71"/>
                      <a:pt x="3" y="66"/>
                    </a:cubicBezTo>
                    <a:cubicBezTo>
                      <a:pt x="6" y="61"/>
                      <a:pt x="14" y="57"/>
                      <a:pt x="18" y="55"/>
                    </a:cubicBezTo>
                    <a:cubicBezTo>
                      <a:pt x="22" y="53"/>
                      <a:pt x="22" y="54"/>
                      <a:pt x="28" y="54"/>
                    </a:cubicBezTo>
                    <a:cubicBezTo>
                      <a:pt x="34" y="54"/>
                      <a:pt x="46" y="56"/>
                      <a:pt x="55" y="54"/>
                    </a:cubicBezTo>
                    <a:cubicBezTo>
                      <a:pt x="64" y="52"/>
                      <a:pt x="75" y="44"/>
                      <a:pt x="81" y="39"/>
                    </a:cubicBezTo>
                    <a:cubicBezTo>
                      <a:pt x="87" y="34"/>
                      <a:pt x="86" y="26"/>
                      <a:pt x="93" y="22"/>
                    </a:cubicBezTo>
                    <a:cubicBezTo>
                      <a:pt x="100" y="18"/>
                      <a:pt x="114" y="19"/>
                      <a:pt x="121" y="15"/>
                    </a:cubicBezTo>
                    <a:cubicBezTo>
                      <a:pt x="128" y="11"/>
                      <a:pt x="131" y="5"/>
                      <a:pt x="13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64" name="Freeform 292"/>
              <p:cNvSpPr>
                <a:spLocks/>
              </p:cNvSpPr>
              <p:nvPr/>
            </p:nvSpPr>
            <p:spPr bwMode="auto">
              <a:xfrm>
                <a:off x="2273" y="706"/>
                <a:ext cx="88" cy="25"/>
              </a:xfrm>
              <a:custGeom>
                <a:avLst/>
                <a:gdLst>
                  <a:gd name="T0" fmla="*/ 0 w 88"/>
                  <a:gd name="T1" fmla="*/ 23 h 25"/>
                  <a:gd name="T2" fmla="*/ 12 w 88"/>
                  <a:gd name="T3" fmla="*/ 23 h 25"/>
                  <a:gd name="T4" fmla="*/ 28 w 88"/>
                  <a:gd name="T5" fmla="*/ 11 h 25"/>
                  <a:gd name="T6" fmla="*/ 40 w 88"/>
                  <a:gd name="T7" fmla="*/ 2 h 25"/>
                  <a:gd name="T8" fmla="*/ 55 w 88"/>
                  <a:gd name="T9" fmla="*/ 1 h 25"/>
                  <a:gd name="T10" fmla="*/ 70 w 88"/>
                  <a:gd name="T11" fmla="*/ 1 h 25"/>
                  <a:gd name="T12" fmla="*/ 88 w 88"/>
                  <a:gd name="T13" fmla="*/ 7 h 25"/>
                  <a:gd name="T14" fmla="*/ 0 60000 65536"/>
                  <a:gd name="T15" fmla="*/ 0 60000 65536"/>
                  <a:gd name="T16" fmla="*/ 0 60000 65536"/>
                  <a:gd name="T17" fmla="*/ 0 60000 65536"/>
                  <a:gd name="T18" fmla="*/ 0 60000 65536"/>
                  <a:gd name="T19" fmla="*/ 0 60000 65536"/>
                  <a:gd name="T20" fmla="*/ 0 60000 65536"/>
                  <a:gd name="T21" fmla="*/ 0 w 88"/>
                  <a:gd name="T22" fmla="*/ 0 h 25"/>
                  <a:gd name="T23" fmla="*/ 88 w 8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25">
                    <a:moveTo>
                      <a:pt x="0" y="23"/>
                    </a:moveTo>
                    <a:cubicBezTo>
                      <a:pt x="3" y="24"/>
                      <a:pt x="7" y="25"/>
                      <a:pt x="12" y="23"/>
                    </a:cubicBezTo>
                    <a:cubicBezTo>
                      <a:pt x="17" y="21"/>
                      <a:pt x="23" y="14"/>
                      <a:pt x="28" y="11"/>
                    </a:cubicBezTo>
                    <a:cubicBezTo>
                      <a:pt x="33" y="8"/>
                      <a:pt x="36" y="4"/>
                      <a:pt x="40" y="2"/>
                    </a:cubicBezTo>
                    <a:cubicBezTo>
                      <a:pt x="44" y="0"/>
                      <a:pt x="50" y="1"/>
                      <a:pt x="55" y="1"/>
                    </a:cubicBezTo>
                    <a:cubicBezTo>
                      <a:pt x="60" y="1"/>
                      <a:pt x="65" y="0"/>
                      <a:pt x="70" y="1"/>
                    </a:cubicBezTo>
                    <a:cubicBezTo>
                      <a:pt x="75" y="2"/>
                      <a:pt x="81" y="4"/>
                      <a:pt x="88" y="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65" name="Freeform 293"/>
              <p:cNvSpPr>
                <a:spLocks/>
              </p:cNvSpPr>
              <p:nvPr/>
            </p:nvSpPr>
            <p:spPr bwMode="auto">
              <a:xfrm>
                <a:off x="2238" y="819"/>
                <a:ext cx="171" cy="38"/>
              </a:xfrm>
              <a:custGeom>
                <a:avLst/>
                <a:gdLst>
                  <a:gd name="T0" fmla="*/ 171 w 171"/>
                  <a:gd name="T1" fmla="*/ 36 h 38"/>
                  <a:gd name="T2" fmla="*/ 159 w 171"/>
                  <a:gd name="T3" fmla="*/ 36 h 38"/>
                  <a:gd name="T4" fmla="*/ 147 w 171"/>
                  <a:gd name="T5" fmla="*/ 26 h 38"/>
                  <a:gd name="T6" fmla="*/ 138 w 171"/>
                  <a:gd name="T7" fmla="*/ 9 h 38"/>
                  <a:gd name="T8" fmla="*/ 104 w 171"/>
                  <a:gd name="T9" fmla="*/ 0 h 38"/>
                  <a:gd name="T10" fmla="*/ 93 w 171"/>
                  <a:gd name="T11" fmla="*/ 9 h 38"/>
                  <a:gd name="T12" fmla="*/ 83 w 171"/>
                  <a:gd name="T13" fmla="*/ 17 h 38"/>
                  <a:gd name="T14" fmla="*/ 60 w 171"/>
                  <a:gd name="T15" fmla="*/ 12 h 38"/>
                  <a:gd name="T16" fmla="*/ 38 w 171"/>
                  <a:gd name="T17" fmla="*/ 3 h 38"/>
                  <a:gd name="T18" fmla="*/ 8 w 171"/>
                  <a:gd name="T19" fmla="*/ 14 h 38"/>
                  <a:gd name="T20" fmla="*/ 0 w 171"/>
                  <a:gd name="T21" fmla="*/ 23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1"/>
                  <a:gd name="T34" fmla="*/ 0 h 38"/>
                  <a:gd name="T35" fmla="*/ 171 w 171"/>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1" h="38">
                    <a:moveTo>
                      <a:pt x="171" y="36"/>
                    </a:moveTo>
                    <a:cubicBezTo>
                      <a:pt x="167" y="37"/>
                      <a:pt x="163" y="38"/>
                      <a:pt x="159" y="36"/>
                    </a:cubicBezTo>
                    <a:cubicBezTo>
                      <a:pt x="155" y="34"/>
                      <a:pt x="150" y="30"/>
                      <a:pt x="147" y="26"/>
                    </a:cubicBezTo>
                    <a:cubicBezTo>
                      <a:pt x="144" y="22"/>
                      <a:pt x="145" y="13"/>
                      <a:pt x="138" y="9"/>
                    </a:cubicBezTo>
                    <a:cubicBezTo>
                      <a:pt x="131" y="5"/>
                      <a:pt x="111" y="0"/>
                      <a:pt x="104" y="0"/>
                    </a:cubicBezTo>
                    <a:cubicBezTo>
                      <a:pt x="97" y="0"/>
                      <a:pt x="96" y="6"/>
                      <a:pt x="93" y="9"/>
                    </a:cubicBezTo>
                    <a:cubicBezTo>
                      <a:pt x="90" y="12"/>
                      <a:pt x="88" y="17"/>
                      <a:pt x="83" y="17"/>
                    </a:cubicBezTo>
                    <a:cubicBezTo>
                      <a:pt x="78" y="17"/>
                      <a:pt x="67" y="14"/>
                      <a:pt x="60" y="12"/>
                    </a:cubicBezTo>
                    <a:cubicBezTo>
                      <a:pt x="53" y="10"/>
                      <a:pt x="47" y="3"/>
                      <a:pt x="38" y="3"/>
                    </a:cubicBezTo>
                    <a:cubicBezTo>
                      <a:pt x="29" y="3"/>
                      <a:pt x="14" y="11"/>
                      <a:pt x="8" y="14"/>
                    </a:cubicBezTo>
                    <a:cubicBezTo>
                      <a:pt x="2" y="17"/>
                      <a:pt x="3" y="21"/>
                      <a:pt x="0" y="2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66" name="Freeform 294"/>
              <p:cNvSpPr>
                <a:spLocks/>
              </p:cNvSpPr>
              <p:nvPr/>
            </p:nvSpPr>
            <p:spPr bwMode="auto">
              <a:xfrm>
                <a:off x="2079" y="830"/>
                <a:ext cx="150" cy="24"/>
              </a:xfrm>
              <a:custGeom>
                <a:avLst/>
                <a:gdLst>
                  <a:gd name="T0" fmla="*/ 150 w 150"/>
                  <a:gd name="T1" fmla="*/ 15 h 24"/>
                  <a:gd name="T2" fmla="*/ 132 w 150"/>
                  <a:gd name="T3" fmla="*/ 22 h 24"/>
                  <a:gd name="T4" fmla="*/ 113 w 150"/>
                  <a:gd name="T5" fmla="*/ 24 h 24"/>
                  <a:gd name="T6" fmla="*/ 99 w 150"/>
                  <a:gd name="T7" fmla="*/ 19 h 24"/>
                  <a:gd name="T8" fmla="*/ 86 w 150"/>
                  <a:gd name="T9" fmla="*/ 7 h 24"/>
                  <a:gd name="T10" fmla="*/ 71 w 150"/>
                  <a:gd name="T11" fmla="*/ 1 h 24"/>
                  <a:gd name="T12" fmla="*/ 41 w 150"/>
                  <a:gd name="T13" fmla="*/ 1 h 24"/>
                  <a:gd name="T14" fmla="*/ 24 w 150"/>
                  <a:gd name="T15" fmla="*/ 9 h 24"/>
                  <a:gd name="T16" fmla="*/ 0 w 150"/>
                  <a:gd name="T17" fmla="*/ 10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24"/>
                  <a:gd name="T29" fmla="*/ 150 w 150"/>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24">
                    <a:moveTo>
                      <a:pt x="150" y="15"/>
                    </a:moveTo>
                    <a:cubicBezTo>
                      <a:pt x="144" y="18"/>
                      <a:pt x="138" y="21"/>
                      <a:pt x="132" y="22"/>
                    </a:cubicBezTo>
                    <a:cubicBezTo>
                      <a:pt x="126" y="23"/>
                      <a:pt x="118" y="24"/>
                      <a:pt x="113" y="24"/>
                    </a:cubicBezTo>
                    <a:cubicBezTo>
                      <a:pt x="108" y="24"/>
                      <a:pt x="103" y="22"/>
                      <a:pt x="99" y="19"/>
                    </a:cubicBezTo>
                    <a:cubicBezTo>
                      <a:pt x="95" y="16"/>
                      <a:pt x="91" y="10"/>
                      <a:pt x="86" y="7"/>
                    </a:cubicBezTo>
                    <a:cubicBezTo>
                      <a:pt x="81" y="4"/>
                      <a:pt x="78" y="2"/>
                      <a:pt x="71" y="1"/>
                    </a:cubicBezTo>
                    <a:cubicBezTo>
                      <a:pt x="64" y="0"/>
                      <a:pt x="49" y="0"/>
                      <a:pt x="41" y="1"/>
                    </a:cubicBezTo>
                    <a:cubicBezTo>
                      <a:pt x="33" y="2"/>
                      <a:pt x="31" y="8"/>
                      <a:pt x="24" y="9"/>
                    </a:cubicBezTo>
                    <a:cubicBezTo>
                      <a:pt x="17" y="10"/>
                      <a:pt x="5" y="10"/>
                      <a:pt x="0" y="1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67" name="Freeform 295"/>
              <p:cNvSpPr>
                <a:spLocks/>
              </p:cNvSpPr>
              <p:nvPr/>
            </p:nvSpPr>
            <p:spPr bwMode="auto">
              <a:xfrm>
                <a:off x="1991" y="839"/>
                <a:ext cx="84" cy="85"/>
              </a:xfrm>
              <a:custGeom>
                <a:avLst/>
                <a:gdLst>
                  <a:gd name="T0" fmla="*/ 84 w 84"/>
                  <a:gd name="T1" fmla="*/ 0 h 85"/>
                  <a:gd name="T2" fmla="*/ 61 w 84"/>
                  <a:gd name="T3" fmla="*/ 9 h 85"/>
                  <a:gd name="T4" fmla="*/ 46 w 84"/>
                  <a:gd name="T5" fmla="*/ 27 h 85"/>
                  <a:gd name="T6" fmla="*/ 43 w 84"/>
                  <a:gd name="T7" fmla="*/ 48 h 85"/>
                  <a:gd name="T8" fmla="*/ 33 w 84"/>
                  <a:gd name="T9" fmla="*/ 64 h 85"/>
                  <a:gd name="T10" fmla="*/ 22 w 84"/>
                  <a:gd name="T11" fmla="*/ 72 h 85"/>
                  <a:gd name="T12" fmla="*/ 12 w 84"/>
                  <a:gd name="T13" fmla="*/ 78 h 85"/>
                  <a:gd name="T14" fmla="*/ 0 w 84"/>
                  <a:gd name="T15" fmla="*/ 85 h 85"/>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85"/>
                  <a:gd name="T26" fmla="*/ 84 w 84"/>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85">
                    <a:moveTo>
                      <a:pt x="84" y="0"/>
                    </a:moveTo>
                    <a:cubicBezTo>
                      <a:pt x="75" y="2"/>
                      <a:pt x="67" y="5"/>
                      <a:pt x="61" y="9"/>
                    </a:cubicBezTo>
                    <a:cubicBezTo>
                      <a:pt x="55" y="13"/>
                      <a:pt x="49" y="21"/>
                      <a:pt x="46" y="27"/>
                    </a:cubicBezTo>
                    <a:cubicBezTo>
                      <a:pt x="43" y="33"/>
                      <a:pt x="45" y="42"/>
                      <a:pt x="43" y="48"/>
                    </a:cubicBezTo>
                    <a:cubicBezTo>
                      <a:pt x="41" y="54"/>
                      <a:pt x="36" y="60"/>
                      <a:pt x="33" y="64"/>
                    </a:cubicBezTo>
                    <a:cubicBezTo>
                      <a:pt x="30" y="68"/>
                      <a:pt x="26" y="70"/>
                      <a:pt x="22" y="72"/>
                    </a:cubicBezTo>
                    <a:cubicBezTo>
                      <a:pt x="18" y="74"/>
                      <a:pt x="16" y="76"/>
                      <a:pt x="12" y="78"/>
                    </a:cubicBezTo>
                    <a:cubicBezTo>
                      <a:pt x="8" y="80"/>
                      <a:pt x="4" y="82"/>
                      <a:pt x="0" y="8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68" name="Freeform 296"/>
              <p:cNvSpPr>
                <a:spLocks/>
              </p:cNvSpPr>
              <p:nvPr/>
            </p:nvSpPr>
            <p:spPr bwMode="auto">
              <a:xfrm>
                <a:off x="2009" y="635"/>
                <a:ext cx="94" cy="72"/>
              </a:xfrm>
              <a:custGeom>
                <a:avLst/>
                <a:gdLst>
                  <a:gd name="T0" fmla="*/ 93 w 94"/>
                  <a:gd name="T1" fmla="*/ 72 h 72"/>
                  <a:gd name="T2" fmla="*/ 93 w 94"/>
                  <a:gd name="T3" fmla="*/ 58 h 72"/>
                  <a:gd name="T4" fmla="*/ 87 w 94"/>
                  <a:gd name="T5" fmla="*/ 40 h 72"/>
                  <a:gd name="T6" fmla="*/ 67 w 94"/>
                  <a:gd name="T7" fmla="*/ 31 h 72"/>
                  <a:gd name="T8" fmla="*/ 48 w 94"/>
                  <a:gd name="T9" fmla="*/ 28 h 72"/>
                  <a:gd name="T10" fmla="*/ 22 w 94"/>
                  <a:gd name="T11" fmla="*/ 18 h 72"/>
                  <a:gd name="T12" fmla="*/ 10 w 94"/>
                  <a:gd name="T13" fmla="*/ 9 h 72"/>
                  <a:gd name="T14" fmla="*/ 0 w 94"/>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72"/>
                  <a:gd name="T26" fmla="*/ 94 w 94"/>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72">
                    <a:moveTo>
                      <a:pt x="93" y="72"/>
                    </a:moveTo>
                    <a:cubicBezTo>
                      <a:pt x="93" y="67"/>
                      <a:pt x="94" y="63"/>
                      <a:pt x="93" y="58"/>
                    </a:cubicBezTo>
                    <a:cubicBezTo>
                      <a:pt x="92" y="53"/>
                      <a:pt x="91" y="45"/>
                      <a:pt x="87" y="40"/>
                    </a:cubicBezTo>
                    <a:cubicBezTo>
                      <a:pt x="83" y="35"/>
                      <a:pt x="73" y="33"/>
                      <a:pt x="67" y="31"/>
                    </a:cubicBezTo>
                    <a:cubicBezTo>
                      <a:pt x="61" y="29"/>
                      <a:pt x="55" y="30"/>
                      <a:pt x="48" y="28"/>
                    </a:cubicBezTo>
                    <a:cubicBezTo>
                      <a:pt x="41" y="26"/>
                      <a:pt x="28" y="21"/>
                      <a:pt x="22" y="18"/>
                    </a:cubicBezTo>
                    <a:cubicBezTo>
                      <a:pt x="16" y="15"/>
                      <a:pt x="14" y="12"/>
                      <a:pt x="10" y="9"/>
                    </a:cubicBezTo>
                    <a:cubicBezTo>
                      <a:pt x="6" y="6"/>
                      <a:pt x="3" y="3"/>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69" name="Freeform 297"/>
              <p:cNvSpPr>
                <a:spLocks/>
              </p:cNvSpPr>
              <p:nvPr/>
            </p:nvSpPr>
            <p:spPr bwMode="auto">
              <a:xfrm>
                <a:off x="1974" y="1064"/>
                <a:ext cx="125" cy="66"/>
              </a:xfrm>
              <a:custGeom>
                <a:avLst/>
                <a:gdLst>
                  <a:gd name="T0" fmla="*/ 2 w 125"/>
                  <a:gd name="T1" fmla="*/ 66 h 66"/>
                  <a:gd name="T2" fmla="*/ 5 w 125"/>
                  <a:gd name="T3" fmla="*/ 45 h 66"/>
                  <a:gd name="T4" fmla="*/ 32 w 125"/>
                  <a:gd name="T5" fmla="*/ 28 h 66"/>
                  <a:gd name="T6" fmla="*/ 54 w 125"/>
                  <a:gd name="T7" fmla="*/ 28 h 66"/>
                  <a:gd name="T8" fmla="*/ 89 w 125"/>
                  <a:gd name="T9" fmla="*/ 28 h 66"/>
                  <a:gd name="T10" fmla="*/ 107 w 125"/>
                  <a:gd name="T11" fmla="*/ 16 h 66"/>
                  <a:gd name="T12" fmla="*/ 125 w 125"/>
                  <a:gd name="T13" fmla="*/ 0 h 66"/>
                  <a:gd name="T14" fmla="*/ 0 60000 65536"/>
                  <a:gd name="T15" fmla="*/ 0 60000 65536"/>
                  <a:gd name="T16" fmla="*/ 0 60000 65536"/>
                  <a:gd name="T17" fmla="*/ 0 60000 65536"/>
                  <a:gd name="T18" fmla="*/ 0 60000 65536"/>
                  <a:gd name="T19" fmla="*/ 0 60000 65536"/>
                  <a:gd name="T20" fmla="*/ 0 60000 65536"/>
                  <a:gd name="T21" fmla="*/ 0 w 125"/>
                  <a:gd name="T22" fmla="*/ 0 h 66"/>
                  <a:gd name="T23" fmla="*/ 125 w 125"/>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66">
                    <a:moveTo>
                      <a:pt x="2" y="66"/>
                    </a:moveTo>
                    <a:cubicBezTo>
                      <a:pt x="1" y="58"/>
                      <a:pt x="0" y="51"/>
                      <a:pt x="5" y="45"/>
                    </a:cubicBezTo>
                    <a:cubicBezTo>
                      <a:pt x="10" y="39"/>
                      <a:pt x="24" y="31"/>
                      <a:pt x="32" y="28"/>
                    </a:cubicBezTo>
                    <a:cubicBezTo>
                      <a:pt x="40" y="25"/>
                      <a:pt x="45" y="28"/>
                      <a:pt x="54" y="28"/>
                    </a:cubicBezTo>
                    <a:cubicBezTo>
                      <a:pt x="63" y="28"/>
                      <a:pt x="80" y="30"/>
                      <a:pt x="89" y="28"/>
                    </a:cubicBezTo>
                    <a:cubicBezTo>
                      <a:pt x="98" y="26"/>
                      <a:pt x="101" y="21"/>
                      <a:pt x="107" y="16"/>
                    </a:cubicBezTo>
                    <a:cubicBezTo>
                      <a:pt x="113" y="11"/>
                      <a:pt x="122" y="4"/>
                      <a:pt x="12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70" name="Freeform 298"/>
              <p:cNvSpPr>
                <a:spLocks/>
              </p:cNvSpPr>
              <p:nvPr/>
            </p:nvSpPr>
            <p:spPr bwMode="auto">
              <a:xfrm>
                <a:off x="1266" y="758"/>
                <a:ext cx="82" cy="120"/>
              </a:xfrm>
              <a:custGeom>
                <a:avLst/>
                <a:gdLst>
                  <a:gd name="T0" fmla="*/ 0 w 82"/>
                  <a:gd name="T1" fmla="*/ 120 h 120"/>
                  <a:gd name="T2" fmla="*/ 17 w 82"/>
                  <a:gd name="T3" fmla="*/ 109 h 120"/>
                  <a:gd name="T4" fmla="*/ 41 w 82"/>
                  <a:gd name="T5" fmla="*/ 100 h 120"/>
                  <a:gd name="T6" fmla="*/ 44 w 82"/>
                  <a:gd name="T7" fmla="*/ 81 h 120"/>
                  <a:gd name="T8" fmla="*/ 50 w 82"/>
                  <a:gd name="T9" fmla="*/ 49 h 120"/>
                  <a:gd name="T10" fmla="*/ 77 w 82"/>
                  <a:gd name="T11" fmla="*/ 25 h 120"/>
                  <a:gd name="T12" fmla="*/ 78 w 82"/>
                  <a:gd name="T13" fmla="*/ 0 h 120"/>
                  <a:gd name="T14" fmla="*/ 0 60000 65536"/>
                  <a:gd name="T15" fmla="*/ 0 60000 65536"/>
                  <a:gd name="T16" fmla="*/ 0 60000 65536"/>
                  <a:gd name="T17" fmla="*/ 0 60000 65536"/>
                  <a:gd name="T18" fmla="*/ 0 60000 65536"/>
                  <a:gd name="T19" fmla="*/ 0 60000 65536"/>
                  <a:gd name="T20" fmla="*/ 0 60000 65536"/>
                  <a:gd name="T21" fmla="*/ 0 w 82"/>
                  <a:gd name="T22" fmla="*/ 0 h 120"/>
                  <a:gd name="T23" fmla="*/ 82 w 82"/>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120">
                    <a:moveTo>
                      <a:pt x="0" y="120"/>
                    </a:moveTo>
                    <a:cubicBezTo>
                      <a:pt x="5" y="116"/>
                      <a:pt x="10" y="112"/>
                      <a:pt x="17" y="109"/>
                    </a:cubicBezTo>
                    <a:cubicBezTo>
                      <a:pt x="24" y="106"/>
                      <a:pt x="37" y="105"/>
                      <a:pt x="41" y="100"/>
                    </a:cubicBezTo>
                    <a:cubicBezTo>
                      <a:pt x="45" y="95"/>
                      <a:pt x="42" y="90"/>
                      <a:pt x="44" y="81"/>
                    </a:cubicBezTo>
                    <a:cubicBezTo>
                      <a:pt x="46" y="72"/>
                      <a:pt x="45" y="58"/>
                      <a:pt x="50" y="49"/>
                    </a:cubicBezTo>
                    <a:cubicBezTo>
                      <a:pt x="55" y="40"/>
                      <a:pt x="72" y="33"/>
                      <a:pt x="77" y="25"/>
                    </a:cubicBezTo>
                    <a:cubicBezTo>
                      <a:pt x="82" y="17"/>
                      <a:pt x="80" y="8"/>
                      <a:pt x="78"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71" name="Freeform 299"/>
              <p:cNvSpPr>
                <a:spLocks/>
              </p:cNvSpPr>
              <p:nvPr/>
            </p:nvSpPr>
            <p:spPr bwMode="auto">
              <a:xfrm>
                <a:off x="1488" y="800"/>
                <a:ext cx="57" cy="148"/>
              </a:xfrm>
              <a:custGeom>
                <a:avLst/>
                <a:gdLst>
                  <a:gd name="T0" fmla="*/ 57 w 57"/>
                  <a:gd name="T1" fmla="*/ 0 h 148"/>
                  <a:gd name="T2" fmla="*/ 42 w 57"/>
                  <a:gd name="T3" fmla="*/ 21 h 148"/>
                  <a:gd name="T4" fmla="*/ 20 w 57"/>
                  <a:gd name="T5" fmla="*/ 40 h 148"/>
                  <a:gd name="T6" fmla="*/ 21 w 57"/>
                  <a:gd name="T7" fmla="*/ 66 h 148"/>
                  <a:gd name="T8" fmla="*/ 17 w 57"/>
                  <a:gd name="T9" fmla="*/ 91 h 148"/>
                  <a:gd name="T10" fmla="*/ 5 w 57"/>
                  <a:gd name="T11" fmla="*/ 112 h 148"/>
                  <a:gd name="T12" fmla="*/ 3 w 57"/>
                  <a:gd name="T13" fmla="*/ 135 h 148"/>
                  <a:gd name="T14" fmla="*/ 0 w 57"/>
                  <a:gd name="T15" fmla="*/ 148 h 148"/>
                  <a:gd name="T16" fmla="*/ 0 60000 65536"/>
                  <a:gd name="T17" fmla="*/ 0 60000 65536"/>
                  <a:gd name="T18" fmla="*/ 0 60000 65536"/>
                  <a:gd name="T19" fmla="*/ 0 60000 65536"/>
                  <a:gd name="T20" fmla="*/ 0 60000 65536"/>
                  <a:gd name="T21" fmla="*/ 0 60000 65536"/>
                  <a:gd name="T22" fmla="*/ 0 60000 65536"/>
                  <a:gd name="T23" fmla="*/ 0 60000 65536"/>
                  <a:gd name="T24" fmla="*/ 0 w 57"/>
                  <a:gd name="T25" fmla="*/ 0 h 148"/>
                  <a:gd name="T26" fmla="*/ 57 w 57"/>
                  <a:gd name="T27" fmla="*/ 148 h 1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 h="148">
                    <a:moveTo>
                      <a:pt x="57" y="0"/>
                    </a:moveTo>
                    <a:cubicBezTo>
                      <a:pt x="52" y="7"/>
                      <a:pt x="48" y="14"/>
                      <a:pt x="42" y="21"/>
                    </a:cubicBezTo>
                    <a:cubicBezTo>
                      <a:pt x="36" y="28"/>
                      <a:pt x="23" y="33"/>
                      <a:pt x="20" y="40"/>
                    </a:cubicBezTo>
                    <a:cubicBezTo>
                      <a:pt x="17" y="47"/>
                      <a:pt x="21" y="58"/>
                      <a:pt x="21" y="66"/>
                    </a:cubicBezTo>
                    <a:cubicBezTo>
                      <a:pt x="21" y="74"/>
                      <a:pt x="20" y="83"/>
                      <a:pt x="17" y="91"/>
                    </a:cubicBezTo>
                    <a:cubicBezTo>
                      <a:pt x="14" y="99"/>
                      <a:pt x="7" y="105"/>
                      <a:pt x="5" y="112"/>
                    </a:cubicBezTo>
                    <a:cubicBezTo>
                      <a:pt x="3" y="119"/>
                      <a:pt x="4" y="129"/>
                      <a:pt x="3" y="135"/>
                    </a:cubicBezTo>
                    <a:cubicBezTo>
                      <a:pt x="2" y="141"/>
                      <a:pt x="1" y="144"/>
                      <a:pt x="0" y="148"/>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172" name="Freeform 300"/>
              <p:cNvSpPr>
                <a:spLocks/>
              </p:cNvSpPr>
              <p:nvPr/>
            </p:nvSpPr>
            <p:spPr bwMode="auto">
              <a:xfrm>
                <a:off x="1296" y="645"/>
                <a:ext cx="93" cy="113"/>
              </a:xfrm>
              <a:custGeom>
                <a:avLst/>
                <a:gdLst>
                  <a:gd name="T0" fmla="*/ 0 w 93"/>
                  <a:gd name="T1" fmla="*/ 0 h 113"/>
                  <a:gd name="T2" fmla="*/ 18 w 93"/>
                  <a:gd name="T3" fmla="*/ 6 h 113"/>
                  <a:gd name="T4" fmla="*/ 41 w 93"/>
                  <a:gd name="T5" fmla="*/ 5 h 113"/>
                  <a:gd name="T6" fmla="*/ 57 w 93"/>
                  <a:gd name="T7" fmla="*/ 2 h 113"/>
                  <a:gd name="T8" fmla="*/ 72 w 93"/>
                  <a:gd name="T9" fmla="*/ 8 h 113"/>
                  <a:gd name="T10" fmla="*/ 78 w 93"/>
                  <a:gd name="T11" fmla="*/ 24 h 113"/>
                  <a:gd name="T12" fmla="*/ 80 w 93"/>
                  <a:gd name="T13" fmla="*/ 42 h 113"/>
                  <a:gd name="T14" fmla="*/ 93 w 93"/>
                  <a:gd name="T15" fmla="*/ 59 h 113"/>
                  <a:gd name="T16" fmla="*/ 80 w 93"/>
                  <a:gd name="T17" fmla="*/ 89 h 113"/>
                  <a:gd name="T18" fmla="*/ 57 w 93"/>
                  <a:gd name="T19" fmla="*/ 98 h 113"/>
                  <a:gd name="T20" fmla="*/ 50 w 93"/>
                  <a:gd name="T21" fmla="*/ 113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13"/>
                  <a:gd name="T35" fmla="*/ 93 w 93"/>
                  <a:gd name="T36" fmla="*/ 113 h 1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13">
                    <a:moveTo>
                      <a:pt x="0" y="0"/>
                    </a:moveTo>
                    <a:cubicBezTo>
                      <a:pt x="5" y="2"/>
                      <a:pt x="11" y="5"/>
                      <a:pt x="18" y="6"/>
                    </a:cubicBezTo>
                    <a:cubicBezTo>
                      <a:pt x="25" y="7"/>
                      <a:pt x="35" y="6"/>
                      <a:pt x="41" y="5"/>
                    </a:cubicBezTo>
                    <a:cubicBezTo>
                      <a:pt x="47" y="4"/>
                      <a:pt x="52" y="2"/>
                      <a:pt x="57" y="2"/>
                    </a:cubicBezTo>
                    <a:cubicBezTo>
                      <a:pt x="62" y="2"/>
                      <a:pt x="69" y="4"/>
                      <a:pt x="72" y="8"/>
                    </a:cubicBezTo>
                    <a:cubicBezTo>
                      <a:pt x="75" y="12"/>
                      <a:pt x="77" y="18"/>
                      <a:pt x="78" y="24"/>
                    </a:cubicBezTo>
                    <a:cubicBezTo>
                      <a:pt x="79" y="30"/>
                      <a:pt x="78" y="36"/>
                      <a:pt x="80" y="42"/>
                    </a:cubicBezTo>
                    <a:cubicBezTo>
                      <a:pt x="82" y="48"/>
                      <a:pt x="93" y="51"/>
                      <a:pt x="93" y="59"/>
                    </a:cubicBezTo>
                    <a:cubicBezTo>
                      <a:pt x="93" y="67"/>
                      <a:pt x="86" y="82"/>
                      <a:pt x="80" y="89"/>
                    </a:cubicBezTo>
                    <a:cubicBezTo>
                      <a:pt x="74" y="96"/>
                      <a:pt x="62" y="94"/>
                      <a:pt x="57" y="98"/>
                    </a:cubicBezTo>
                    <a:cubicBezTo>
                      <a:pt x="52" y="102"/>
                      <a:pt x="51" y="107"/>
                      <a:pt x="50" y="113"/>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0939" name="Group 301"/>
            <p:cNvGrpSpPr>
              <a:grpSpLocks/>
            </p:cNvGrpSpPr>
            <p:nvPr/>
          </p:nvGrpSpPr>
          <p:grpSpPr bwMode="auto">
            <a:xfrm>
              <a:off x="336" y="312"/>
              <a:ext cx="4638" cy="2676"/>
              <a:chOff x="336" y="312"/>
              <a:chExt cx="4638" cy="2676"/>
            </a:xfrm>
          </p:grpSpPr>
          <p:grpSp>
            <p:nvGrpSpPr>
              <p:cNvPr id="381934" name="Group 302"/>
              <p:cNvGrpSpPr>
                <a:grpSpLocks/>
              </p:cNvGrpSpPr>
              <p:nvPr/>
            </p:nvGrpSpPr>
            <p:grpSpPr bwMode="auto">
              <a:xfrm>
                <a:off x="336" y="312"/>
                <a:ext cx="4638" cy="2676"/>
                <a:chOff x="336" y="312"/>
                <a:chExt cx="4638" cy="2676"/>
              </a:xfrm>
            </p:grpSpPr>
            <p:sp>
              <p:nvSpPr>
                <p:cNvPr id="381936" name="Freeform 303"/>
                <p:cNvSpPr>
                  <a:spLocks/>
                </p:cNvSpPr>
                <p:nvPr/>
              </p:nvSpPr>
              <p:spPr bwMode="auto">
                <a:xfrm>
                  <a:off x="2484" y="2424"/>
                  <a:ext cx="2442" cy="564"/>
                </a:xfrm>
                <a:custGeom>
                  <a:avLst/>
                  <a:gdLst>
                    <a:gd name="T0" fmla="*/ 0 w 2442"/>
                    <a:gd name="T1" fmla="*/ 564 h 564"/>
                    <a:gd name="T2" fmla="*/ 66 w 2442"/>
                    <a:gd name="T3" fmla="*/ 456 h 564"/>
                    <a:gd name="T4" fmla="*/ 96 w 2442"/>
                    <a:gd name="T5" fmla="*/ 366 h 564"/>
                    <a:gd name="T6" fmla="*/ 138 w 2442"/>
                    <a:gd name="T7" fmla="*/ 288 h 564"/>
                    <a:gd name="T8" fmla="*/ 192 w 2442"/>
                    <a:gd name="T9" fmla="*/ 186 h 564"/>
                    <a:gd name="T10" fmla="*/ 264 w 2442"/>
                    <a:gd name="T11" fmla="*/ 90 h 564"/>
                    <a:gd name="T12" fmla="*/ 384 w 2442"/>
                    <a:gd name="T13" fmla="*/ 66 h 564"/>
                    <a:gd name="T14" fmla="*/ 510 w 2442"/>
                    <a:gd name="T15" fmla="*/ 66 h 564"/>
                    <a:gd name="T16" fmla="*/ 660 w 2442"/>
                    <a:gd name="T17" fmla="*/ 60 h 564"/>
                    <a:gd name="T18" fmla="*/ 858 w 2442"/>
                    <a:gd name="T19" fmla="*/ 72 h 564"/>
                    <a:gd name="T20" fmla="*/ 1098 w 2442"/>
                    <a:gd name="T21" fmla="*/ 54 h 564"/>
                    <a:gd name="T22" fmla="*/ 1164 w 2442"/>
                    <a:gd name="T23" fmla="*/ 0 h 564"/>
                    <a:gd name="T24" fmla="*/ 1314 w 2442"/>
                    <a:gd name="T25" fmla="*/ 0 h 564"/>
                    <a:gd name="T26" fmla="*/ 1938 w 2442"/>
                    <a:gd name="T27" fmla="*/ 0 h 564"/>
                    <a:gd name="T28" fmla="*/ 2094 w 2442"/>
                    <a:gd name="T29" fmla="*/ 24 h 564"/>
                    <a:gd name="T30" fmla="*/ 2202 w 2442"/>
                    <a:gd name="T31" fmla="*/ 78 h 564"/>
                    <a:gd name="T32" fmla="*/ 2322 w 2442"/>
                    <a:gd name="T33" fmla="*/ 102 h 564"/>
                    <a:gd name="T34" fmla="*/ 2442 w 2442"/>
                    <a:gd name="T35" fmla="*/ 126 h 5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42"/>
                    <a:gd name="T55" fmla="*/ 0 h 564"/>
                    <a:gd name="T56" fmla="*/ 2442 w 2442"/>
                    <a:gd name="T57" fmla="*/ 564 h 5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42" h="564">
                      <a:moveTo>
                        <a:pt x="0" y="564"/>
                      </a:moveTo>
                      <a:lnTo>
                        <a:pt x="66" y="456"/>
                      </a:lnTo>
                      <a:lnTo>
                        <a:pt x="96" y="366"/>
                      </a:lnTo>
                      <a:lnTo>
                        <a:pt x="138" y="288"/>
                      </a:lnTo>
                      <a:lnTo>
                        <a:pt x="192" y="186"/>
                      </a:lnTo>
                      <a:lnTo>
                        <a:pt x="264" y="90"/>
                      </a:lnTo>
                      <a:lnTo>
                        <a:pt x="384" y="66"/>
                      </a:lnTo>
                      <a:lnTo>
                        <a:pt x="510" y="66"/>
                      </a:lnTo>
                      <a:lnTo>
                        <a:pt x="660" y="60"/>
                      </a:lnTo>
                      <a:lnTo>
                        <a:pt x="858" y="72"/>
                      </a:lnTo>
                      <a:lnTo>
                        <a:pt x="1098" y="54"/>
                      </a:lnTo>
                      <a:lnTo>
                        <a:pt x="1164" y="0"/>
                      </a:lnTo>
                      <a:lnTo>
                        <a:pt x="1314" y="0"/>
                      </a:lnTo>
                      <a:lnTo>
                        <a:pt x="1938" y="0"/>
                      </a:lnTo>
                      <a:lnTo>
                        <a:pt x="2094" y="24"/>
                      </a:lnTo>
                      <a:lnTo>
                        <a:pt x="2202" y="78"/>
                      </a:lnTo>
                      <a:lnTo>
                        <a:pt x="2322" y="102"/>
                      </a:lnTo>
                      <a:lnTo>
                        <a:pt x="2442" y="12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37" name="Freeform 304"/>
                <p:cNvSpPr>
                  <a:spLocks/>
                </p:cNvSpPr>
                <p:nvPr/>
              </p:nvSpPr>
              <p:spPr bwMode="auto">
                <a:xfrm>
                  <a:off x="3834" y="390"/>
                  <a:ext cx="1140" cy="1266"/>
                </a:xfrm>
                <a:custGeom>
                  <a:avLst/>
                  <a:gdLst>
                    <a:gd name="T0" fmla="*/ 0 w 1140"/>
                    <a:gd name="T1" fmla="*/ 0 h 1266"/>
                    <a:gd name="T2" fmla="*/ 78 w 1140"/>
                    <a:gd name="T3" fmla="*/ 114 h 1266"/>
                    <a:gd name="T4" fmla="*/ 114 w 1140"/>
                    <a:gd name="T5" fmla="*/ 198 h 1266"/>
                    <a:gd name="T6" fmla="*/ 132 w 1140"/>
                    <a:gd name="T7" fmla="*/ 300 h 1266"/>
                    <a:gd name="T8" fmla="*/ 132 w 1140"/>
                    <a:gd name="T9" fmla="*/ 378 h 1266"/>
                    <a:gd name="T10" fmla="*/ 102 w 1140"/>
                    <a:gd name="T11" fmla="*/ 480 h 1266"/>
                    <a:gd name="T12" fmla="*/ 96 w 1140"/>
                    <a:gd name="T13" fmla="*/ 564 h 1266"/>
                    <a:gd name="T14" fmla="*/ 90 w 1140"/>
                    <a:gd name="T15" fmla="*/ 648 h 1266"/>
                    <a:gd name="T16" fmla="*/ 102 w 1140"/>
                    <a:gd name="T17" fmla="*/ 828 h 1266"/>
                    <a:gd name="T18" fmla="*/ 132 w 1140"/>
                    <a:gd name="T19" fmla="*/ 972 h 1266"/>
                    <a:gd name="T20" fmla="*/ 156 w 1140"/>
                    <a:gd name="T21" fmla="*/ 1038 h 1266"/>
                    <a:gd name="T22" fmla="*/ 336 w 1140"/>
                    <a:gd name="T23" fmla="*/ 1038 h 1266"/>
                    <a:gd name="T24" fmla="*/ 426 w 1140"/>
                    <a:gd name="T25" fmla="*/ 1074 h 1266"/>
                    <a:gd name="T26" fmla="*/ 486 w 1140"/>
                    <a:gd name="T27" fmla="*/ 1134 h 1266"/>
                    <a:gd name="T28" fmla="*/ 690 w 1140"/>
                    <a:gd name="T29" fmla="*/ 1212 h 1266"/>
                    <a:gd name="T30" fmla="*/ 870 w 1140"/>
                    <a:gd name="T31" fmla="*/ 1224 h 1266"/>
                    <a:gd name="T32" fmla="*/ 990 w 1140"/>
                    <a:gd name="T33" fmla="*/ 1248 h 1266"/>
                    <a:gd name="T34" fmla="*/ 1140 w 1140"/>
                    <a:gd name="T35" fmla="*/ 1266 h 12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0"/>
                    <a:gd name="T55" fmla="*/ 0 h 1266"/>
                    <a:gd name="T56" fmla="*/ 1140 w 1140"/>
                    <a:gd name="T57" fmla="*/ 1266 h 12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0" h="1266">
                      <a:moveTo>
                        <a:pt x="0" y="0"/>
                      </a:moveTo>
                      <a:lnTo>
                        <a:pt x="78" y="114"/>
                      </a:lnTo>
                      <a:lnTo>
                        <a:pt x="114" y="198"/>
                      </a:lnTo>
                      <a:lnTo>
                        <a:pt x="132" y="300"/>
                      </a:lnTo>
                      <a:lnTo>
                        <a:pt x="132" y="378"/>
                      </a:lnTo>
                      <a:lnTo>
                        <a:pt x="102" y="480"/>
                      </a:lnTo>
                      <a:lnTo>
                        <a:pt x="96" y="564"/>
                      </a:lnTo>
                      <a:lnTo>
                        <a:pt x="90" y="648"/>
                      </a:lnTo>
                      <a:lnTo>
                        <a:pt x="102" y="828"/>
                      </a:lnTo>
                      <a:lnTo>
                        <a:pt x="132" y="972"/>
                      </a:lnTo>
                      <a:lnTo>
                        <a:pt x="156" y="1038"/>
                      </a:lnTo>
                      <a:lnTo>
                        <a:pt x="336" y="1038"/>
                      </a:lnTo>
                      <a:lnTo>
                        <a:pt x="426" y="1074"/>
                      </a:lnTo>
                      <a:lnTo>
                        <a:pt x="486" y="1134"/>
                      </a:lnTo>
                      <a:lnTo>
                        <a:pt x="690" y="1212"/>
                      </a:lnTo>
                      <a:lnTo>
                        <a:pt x="870" y="1224"/>
                      </a:lnTo>
                      <a:lnTo>
                        <a:pt x="990" y="1248"/>
                      </a:lnTo>
                      <a:lnTo>
                        <a:pt x="1140" y="126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38" name="Freeform 305"/>
                <p:cNvSpPr>
                  <a:spLocks/>
                </p:cNvSpPr>
                <p:nvPr/>
              </p:nvSpPr>
              <p:spPr bwMode="auto">
                <a:xfrm>
                  <a:off x="3608" y="1428"/>
                  <a:ext cx="380" cy="1000"/>
                </a:xfrm>
                <a:custGeom>
                  <a:avLst/>
                  <a:gdLst>
                    <a:gd name="T0" fmla="*/ 380 w 380"/>
                    <a:gd name="T1" fmla="*/ 0 h 1000"/>
                    <a:gd name="T2" fmla="*/ 300 w 380"/>
                    <a:gd name="T3" fmla="*/ 128 h 1000"/>
                    <a:gd name="T4" fmla="*/ 276 w 380"/>
                    <a:gd name="T5" fmla="*/ 216 h 1000"/>
                    <a:gd name="T6" fmla="*/ 232 w 380"/>
                    <a:gd name="T7" fmla="*/ 380 h 1000"/>
                    <a:gd name="T8" fmla="*/ 176 w 380"/>
                    <a:gd name="T9" fmla="*/ 528 h 1000"/>
                    <a:gd name="T10" fmla="*/ 108 w 380"/>
                    <a:gd name="T11" fmla="*/ 640 h 1000"/>
                    <a:gd name="T12" fmla="*/ 36 w 380"/>
                    <a:gd name="T13" fmla="*/ 728 h 1000"/>
                    <a:gd name="T14" fmla="*/ 0 w 380"/>
                    <a:gd name="T15" fmla="*/ 808 h 1000"/>
                    <a:gd name="T16" fmla="*/ 36 w 380"/>
                    <a:gd name="T17" fmla="*/ 100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0"/>
                    <a:gd name="T28" fmla="*/ 0 h 1000"/>
                    <a:gd name="T29" fmla="*/ 380 w 380"/>
                    <a:gd name="T30" fmla="*/ 1000 h 1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0" h="1000">
                      <a:moveTo>
                        <a:pt x="380" y="0"/>
                      </a:moveTo>
                      <a:lnTo>
                        <a:pt x="300" y="128"/>
                      </a:lnTo>
                      <a:lnTo>
                        <a:pt x="276" y="216"/>
                      </a:lnTo>
                      <a:lnTo>
                        <a:pt x="232" y="380"/>
                      </a:lnTo>
                      <a:lnTo>
                        <a:pt x="176" y="528"/>
                      </a:lnTo>
                      <a:lnTo>
                        <a:pt x="108" y="640"/>
                      </a:lnTo>
                      <a:lnTo>
                        <a:pt x="36" y="728"/>
                      </a:lnTo>
                      <a:lnTo>
                        <a:pt x="0" y="808"/>
                      </a:lnTo>
                      <a:lnTo>
                        <a:pt x="36" y="1000"/>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39" name="Freeform 306"/>
                <p:cNvSpPr>
                  <a:spLocks/>
                </p:cNvSpPr>
                <p:nvPr/>
              </p:nvSpPr>
              <p:spPr bwMode="auto">
                <a:xfrm>
                  <a:off x="336" y="744"/>
                  <a:ext cx="1608" cy="2076"/>
                </a:xfrm>
                <a:custGeom>
                  <a:avLst/>
                  <a:gdLst>
                    <a:gd name="T0" fmla="*/ 0 w 1608"/>
                    <a:gd name="T1" fmla="*/ 0 h 2076"/>
                    <a:gd name="T2" fmla="*/ 150 w 1608"/>
                    <a:gd name="T3" fmla="*/ 60 h 2076"/>
                    <a:gd name="T4" fmla="*/ 216 w 1608"/>
                    <a:gd name="T5" fmla="*/ 78 h 2076"/>
                    <a:gd name="T6" fmla="*/ 348 w 1608"/>
                    <a:gd name="T7" fmla="*/ 102 h 2076"/>
                    <a:gd name="T8" fmla="*/ 432 w 1608"/>
                    <a:gd name="T9" fmla="*/ 102 h 2076"/>
                    <a:gd name="T10" fmla="*/ 504 w 1608"/>
                    <a:gd name="T11" fmla="*/ 120 h 2076"/>
                    <a:gd name="T12" fmla="*/ 576 w 1608"/>
                    <a:gd name="T13" fmla="*/ 174 h 2076"/>
                    <a:gd name="T14" fmla="*/ 648 w 1608"/>
                    <a:gd name="T15" fmla="*/ 222 h 2076"/>
                    <a:gd name="T16" fmla="*/ 726 w 1608"/>
                    <a:gd name="T17" fmla="*/ 246 h 2076"/>
                    <a:gd name="T18" fmla="*/ 822 w 1608"/>
                    <a:gd name="T19" fmla="*/ 252 h 2076"/>
                    <a:gd name="T20" fmla="*/ 948 w 1608"/>
                    <a:gd name="T21" fmla="*/ 252 h 2076"/>
                    <a:gd name="T22" fmla="*/ 1092 w 1608"/>
                    <a:gd name="T23" fmla="*/ 252 h 2076"/>
                    <a:gd name="T24" fmla="*/ 1212 w 1608"/>
                    <a:gd name="T25" fmla="*/ 252 h 2076"/>
                    <a:gd name="T26" fmla="*/ 1284 w 1608"/>
                    <a:gd name="T27" fmla="*/ 252 h 2076"/>
                    <a:gd name="T28" fmla="*/ 1368 w 1608"/>
                    <a:gd name="T29" fmla="*/ 330 h 2076"/>
                    <a:gd name="T30" fmla="*/ 1554 w 1608"/>
                    <a:gd name="T31" fmla="*/ 330 h 2076"/>
                    <a:gd name="T32" fmla="*/ 1608 w 1608"/>
                    <a:gd name="T33" fmla="*/ 414 h 2076"/>
                    <a:gd name="T34" fmla="*/ 1386 w 1608"/>
                    <a:gd name="T35" fmla="*/ 948 h 2076"/>
                    <a:gd name="T36" fmla="*/ 1164 w 1608"/>
                    <a:gd name="T37" fmla="*/ 1152 h 2076"/>
                    <a:gd name="T38" fmla="*/ 1164 w 1608"/>
                    <a:gd name="T39" fmla="*/ 2076 h 20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08"/>
                    <a:gd name="T61" fmla="*/ 0 h 2076"/>
                    <a:gd name="T62" fmla="*/ 1608 w 1608"/>
                    <a:gd name="T63" fmla="*/ 2076 h 207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08" h="2076">
                      <a:moveTo>
                        <a:pt x="0" y="0"/>
                      </a:moveTo>
                      <a:lnTo>
                        <a:pt x="150" y="60"/>
                      </a:lnTo>
                      <a:lnTo>
                        <a:pt x="216" y="78"/>
                      </a:lnTo>
                      <a:lnTo>
                        <a:pt x="348" y="102"/>
                      </a:lnTo>
                      <a:lnTo>
                        <a:pt x="432" y="102"/>
                      </a:lnTo>
                      <a:lnTo>
                        <a:pt x="504" y="120"/>
                      </a:lnTo>
                      <a:lnTo>
                        <a:pt x="576" y="174"/>
                      </a:lnTo>
                      <a:lnTo>
                        <a:pt x="648" y="222"/>
                      </a:lnTo>
                      <a:lnTo>
                        <a:pt x="726" y="246"/>
                      </a:lnTo>
                      <a:lnTo>
                        <a:pt x="822" y="252"/>
                      </a:lnTo>
                      <a:lnTo>
                        <a:pt x="948" y="252"/>
                      </a:lnTo>
                      <a:lnTo>
                        <a:pt x="1092" y="252"/>
                      </a:lnTo>
                      <a:lnTo>
                        <a:pt x="1212" y="252"/>
                      </a:lnTo>
                      <a:lnTo>
                        <a:pt x="1284" y="252"/>
                      </a:lnTo>
                      <a:lnTo>
                        <a:pt x="1368" y="330"/>
                      </a:lnTo>
                      <a:lnTo>
                        <a:pt x="1554" y="330"/>
                      </a:lnTo>
                      <a:lnTo>
                        <a:pt x="1608" y="414"/>
                      </a:lnTo>
                      <a:lnTo>
                        <a:pt x="1386" y="948"/>
                      </a:lnTo>
                      <a:lnTo>
                        <a:pt x="1164" y="1152"/>
                      </a:lnTo>
                      <a:lnTo>
                        <a:pt x="1164" y="207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40" name="Freeform 307"/>
                <p:cNvSpPr>
                  <a:spLocks/>
                </p:cNvSpPr>
                <p:nvPr/>
              </p:nvSpPr>
              <p:spPr bwMode="auto">
                <a:xfrm>
                  <a:off x="1938" y="1164"/>
                  <a:ext cx="2052" cy="462"/>
                </a:xfrm>
                <a:custGeom>
                  <a:avLst/>
                  <a:gdLst>
                    <a:gd name="T0" fmla="*/ 0 w 2052"/>
                    <a:gd name="T1" fmla="*/ 0 h 462"/>
                    <a:gd name="T2" fmla="*/ 222 w 2052"/>
                    <a:gd name="T3" fmla="*/ 126 h 462"/>
                    <a:gd name="T4" fmla="*/ 252 w 2052"/>
                    <a:gd name="T5" fmla="*/ 306 h 462"/>
                    <a:gd name="T6" fmla="*/ 516 w 2052"/>
                    <a:gd name="T7" fmla="*/ 366 h 462"/>
                    <a:gd name="T8" fmla="*/ 630 w 2052"/>
                    <a:gd name="T9" fmla="*/ 450 h 462"/>
                    <a:gd name="T10" fmla="*/ 936 w 2052"/>
                    <a:gd name="T11" fmla="*/ 462 h 462"/>
                    <a:gd name="T12" fmla="*/ 1062 w 2052"/>
                    <a:gd name="T13" fmla="*/ 450 h 462"/>
                    <a:gd name="T14" fmla="*/ 1158 w 2052"/>
                    <a:gd name="T15" fmla="*/ 420 h 462"/>
                    <a:gd name="T16" fmla="*/ 1236 w 2052"/>
                    <a:gd name="T17" fmla="*/ 378 h 462"/>
                    <a:gd name="T18" fmla="*/ 1296 w 2052"/>
                    <a:gd name="T19" fmla="*/ 318 h 462"/>
                    <a:gd name="T20" fmla="*/ 1350 w 2052"/>
                    <a:gd name="T21" fmla="*/ 276 h 462"/>
                    <a:gd name="T22" fmla="*/ 1446 w 2052"/>
                    <a:gd name="T23" fmla="*/ 234 h 462"/>
                    <a:gd name="T24" fmla="*/ 1524 w 2052"/>
                    <a:gd name="T25" fmla="*/ 216 h 462"/>
                    <a:gd name="T26" fmla="*/ 1620 w 2052"/>
                    <a:gd name="T27" fmla="*/ 204 h 462"/>
                    <a:gd name="T28" fmla="*/ 1770 w 2052"/>
                    <a:gd name="T29" fmla="*/ 210 h 462"/>
                    <a:gd name="T30" fmla="*/ 1908 w 2052"/>
                    <a:gd name="T31" fmla="*/ 252 h 462"/>
                    <a:gd name="T32" fmla="*/ 2016 w 2052"/>
                    <a:gd name="T33" fmla="*/ 264 h 462"/>
                    <a:gd name="T34" fmla="*/ 2052 w 2052"/>
                    <a:gd name="T35" fmla="*/ 264 h 4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52"/>
                    <a:gd name="T55" fmla="*/ 0 h 462"/>
                    <a:gd name="T56" fmla="*/ 2052 w 2052"/>
                    <a:gd name="T57" fmla="*/ 462 h 4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52" h="462">
                      <a:moveTo>
                        <a:pt x="0" y="0"/>
                      </a:moveTo>
                      <a:lnTo>
                        <a:pt x="222" y="126"/>
                      </a:lnTo>
                      <a:lnTo>
                        <a:pt x="252" y="306"/>
                      </a:lnTo>
                      <a:lnTo>
                        <a:pt x="516" y="366"/>
                      </a:lnTo>
                      <a:lnTo>
                        <a:pt x="630" y="450"/>
                      </a:lnTo>
                      <a:lnTo>
                        <a:pt x="936" y="462"/>
                      </a:lnTo>
                      <a:lnTo>
                        <a:pt x="1062" y="450"/>
                      </a:lnTo>
                      <a:lnTo>
                        <a:pt x="1158" y="420"/>
                      </a:lnTo>
                      <a:lnTo>
                        <a:pt x="1236" y="378"/>
                      </a:lnTo>
                      <a:lnTo>
                        <a:pt x="1296" y="318"/>
                      </a:lnTo>
                      <a:lnTo>
                        <a:pt x="1350" y="276"/>
                      </a:lnTo>
                      <a:lnTo>
                        <a:pt x="1446" y="234"/>
                      </a:lnTo>
                      <a:lnTo>
                        <a:pt x="1524" y="216"/>
                      </a:lnTo>
                      <a:lnTo>
                        <a:pt x="1620" y="204"/>
                      </a:lnTo>
                      <a:lnTo>
                        <a:pt x="1770" y="210"/>
                      </a:lnTo>
                      <a:lnTo>
                        <a:pt x="1908" y="252"/>
                      </a:lnTo>
                      <a:lnTo>
                        <a:pt x="2016" y="264"/>
                      </a:lnTo>
                      <a:lnTo>
                        <a:pt x="2052" y="26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41" name="Freeform 308"/>
                <p:cNvSpPr>
                  <a:spLocks/>
                </p:cNvSpPr>
                <p:nvPr/>
              </p:nvSpPr>
              <p:spPr bwMode="auto">
                <a:xfrm>
                  <a:off x="2792" y="312"/>
                  <a:ext cx="376" cy="1224"/>
                </a:xfrm>
                <a:custGeom>
                  <a:avLst/>
                  <a:gdLst>
                    <a:gd name="T0" fmla="*/ 112 w 376"/>
                    <a:gd name="T1" fmla="*/ 0 h 1224"/>
                    <a:gd name="T2" fmla="*/ 112 w 376"/>
                    <a:gd name="T3" fmla="*/ 128 h 1224"/>
                    <a:gd name="T4" fmla="*/ 136 w 376"/>
                    <a:gd name="T5" fmla="*/ 280 h 1224"/>
                    <a:gd name="T6" fmla="*/ 120 w 376"/>
                    <a:gd name="T7" fmla="*/ 408 h 1224"/>
                    <a:gd name="T8" fmla="*/ 80 w 376"/>
                    <a:gd name="T9" fmla="*/ 488 h 1224"/>
                    <a:gd name="T10" fmla="*/ 40 w 376"/>
                    <a:gd name="T11" fmla="*/ 544 h 1224"/>
                    <a:gd name="T12" fmla="*/ 0 w 376"/>
                    <a:gd name="T13" fmla="*/ 704 h 1224"/>
                    <a:gd name="T14" fmla="*/ 16 w 376"/>
                    <a:gd name="T15" fmla="*/ 840 h 1224"/>
                    <a:gd name="T16" fmla="*/ 80 w 376"/>
                    <a:gd name="T17" fmla="*/ 944 h 1224"/>
                    <a:gd name="T18" fmla="*/ 192 w 376"/>
                    <a:gd name="T19" fmla="*/ 1032 h 1224"/>
                    <a:gd name="T20" fmla="*/ 304 w 376"/>
                    <a:gd name="T21" fmla="*/ 1128 h 1224"/>
                    <a:gd name="T22" fmla="*/ 352 w 376"/>
                    <a:gd name="T23" fmla="*/ 1184 h 1224"/>
                    <a:gd name="T24" fmla="*/ 376 w 376"/>
                    <a:gd name="T25" fmla="*/ 1224 h 12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6"/>
                    <a:gd name="T40" fmla="*/ 0 h 1224"/>
                    <a:gd name="T41" fmla="*/ 376 w 376"/>
                    <a:gd name="T42" fmla="*/ 1224 h 12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6" h="1224">
                      <a:moveTo>
                        <a:pt x="112" y="0"/>
                      </a:moveTo>
                      <a:lnTo>
                        <a:pt x="112" y="128"/>
                      </a:lnTo>
                      <a:lnTo>
                        <a:pt x="136" y="280"/>
                      </a:lnTo>
                      <a:lnTo>
                        <a:pt x="120" y="408"/>
                      </a:lnTo>
                      <a:lnTo>
                        <a:pt x="80" y="488"/>
                      </a:lnTo>
                      <a:lnTo>
                        <a:pt x="40" y="544"/>
                      </a:lnTo>
                      <a:lnTo>
                        <a:pt x="0" y="704"/>
                      </a:lnTo>
                      <a:lnTo>
                        <a:pt x="16" y="840"/>
                      </a:lnTo>
                      <a:lnTo>
                        <a:pt x="80" y="944"/>
                      </a:lnTo>
                      <a:lnTo>
                        <a:pt x="192" y="1032"/>
                      </a:lnTo>
                      <a:lnTo>
                        <a:pt x="304" y="1128"/>
                      </a:lnTo>
                      <a:lnTo>
                        <a:pt x="352" y="1184"/>
                      </a:lnTo>
                      <a:lnTo>
                        <a:pt x="376" y="122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1935" name="Freeform 309"/>
              <p:cNvSpPr>
                <a:spLocks/>
              </p:cNvSpPr>
              <p:nvPr/>
            </p:nvSpPr>
            <p:spPr bwMode="auto">
              <a:xfrm>
                <a:off x="2568" y="1612"/>
                <a:ext cx="292" cy="908"/>
              </a:xfrm>
              <a:custGeom>
                <a:avLst/>
                <a:gdLst>
                  <a:gd name="T0" fmla="*/ 0 w 292"/>
                  <a:gd name="T1" fmla="*/ 0 h 904"/>
                  <a:gd name="T2" fmla="*/ 0 w 292"/>
                  <a:gd name="T3" fmla="*/ 167 h 904"/>
                  <a:gd name="T4" fmla="*/ 52 w 292"/>
                  <a:gd name="T5" fmla="*/ 183 h 904"/>
                  <a:gd name="T6" fmla="*/ 124 w 292"/>
                  <a:gd name="T7" fmla="*/ 215 h 904"/>
                  <a:gd name="T8" fmla="*/ 204 w 292"/>
                  <a:gd name="T9" fmla="*/ 263 h 904"/>
                  <a:gd name="T10" fmla="*/ 264 w 292"/>
                  <a:gd name="T11" fmla="*/ 311 h 904"/>
                  <a:gd name="T12" fmla="*/ 292 w 292"/>
                  <a:gd name="T13" fmla="*/ 374 h 904"/>
                  <a:gd name="T14" fmla="*/ 292 w 292"/>
                  <a:gd name="T15" fmla="*/ 665 h 904"/>
                  <a:gd name="T16" fmla="*/ 168 w 292"/>
                  <a:gd name="T17" fmla="*/ 789 h 904"/>
                  <a:gd name="T18" fmla="*/ 168 w 292"/>
                  <a:gd name="T19" fmla="*/ 916 h 9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904"/>
                  <a:gd name="T32" fmla="*/ 292 w 292"/>
                  <a:gd name="T33" fmla="*/ 904 h 9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904">
                    <a:moveTo>
                      <a:pt x="0" y="0"/>
                    </a:moveTo>
                    <a:lnTo>
                      <a:pt x="0" y="164"/>
                    </a:lnTo>
                    <a:lnTo>
                      <a:pt x="52" y="180"/>
                    </a:lnTo>
                    <a:lnTo>
                      <a:pt x="124" y="212"/>
                    </a:lnTo>
                    <a:lnTo>
                      <a:pt x="204" y="260"/>
                    </a:lnTo>
                    <a:lnTo>
                      <a:pt x="264" y="308"/>
                    </a:lnTo>
                    <a:lnTo>
                      <a:pt x="292" y="368"/>
                    </a:lnTo>
                    <a:lnTo>
                      <a:pt x="292" y="656"/>
                    </a:lnTo>
                    <a:lnTo>
                      <a:pt x="168" y="780"/>
                    </a:lnTo>
                    <a:lnTo>
                      <a:pt x="168" y="90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0940" name="Freeform 310"/>
            <p:cNvSpPr>
              <a:spLocks/>
            </p:cNvSpPr>
            <p:nvPr/>
          </p:nvSpPr>
          <p:spPr bwMode="auto">
            <a:xfrm>
              <a:off x="4743" y="0"/>
              <a:ext cx="1017" cy="4325"/>
            </a:xfrm>
            <a:custGeom>
              <a:avLst/>
              <a:gdLst>
                <a:gd name="T0" fmla="*/ 79 w 1017"/>
                <a:gd name="T1" fmla="*/ 65 h 4333"/>
                <a:gd name="T2" fmla="*/ 70 w 1017"/>
                <a:gd name="T3" fmla="*/ 143 h 4333"/>
                <a:gd name="T4" fmla="*/ 90 w 1017"/>
                <a:gd name="T5" fmla="*/ 199 h 4333"/>
                <a:gd name="T6" fmla="*/ 102 w 1017"/>
                <a:gd name="T7" fmla="*/ 267 h 4333"/>
                <a:gd name="T8" fmla="*/ 102 w 1017"/>
                <a:gd name="T9" fmla="*/ 342 h 4333"/>
                <a:gd name="T10" fmla="*/ 117 w 1017"/>
                <a:gd name="T11" fmla="*/ 443 h 4333"/>
                <a:gd name="T12" fmla="*/ 111 w 1017"/>
                <a:gd name="T13" fmla="*/ 541 h 4333"/>
                <a:gd name="T14" fmla="*/ 102 w 1017"/>
                <a:gd name="T15" fmla="*/ 611 h 4333"/>
                <a:gd name="T16" fmla="*/ 90 w 1017"/>
                <a:gd name="T17" fmla="*/ 757 h 4333"/>
                <a:gd name="T18" fmla="*/ 113 w 1017"/>
                <a:gd name="T19" fmla="*/ 832 h 4333"/>
                <a:gd name="T20" fmla="*/ 124 w 1017"/>
                <a:gd name="T21" fmla="*/ 955 h 4333"/>
                <a:gd name="T22" fmla="*/ 136 w 1017"/>
                <a:gd name="T23" fmla="*/ 1044 h 4333"/>
                <a:gd name="T24" fmla="*/ 158 w 1017"/>
                <a:gd name="T25" fmla="*/ 1168 h 4333"/>
                <a:gd name="T26" fmla="*/ 192 w 1017"/>
                <a:gd name="T27" fmla="*/ 1302 h 4333"/>
                <a:gd name="T28" fmla="*/ 192 w 1017"/>
                <a:gd name="T29" fmla="*/ 1400 h 4333"/>
                <a:gd name="T30" fmla="*/ 181 w 1017"/>
                <a:gd name="T31" fmla="*/ 1500 h 4333"/>
                <a:gd name="T32" fmla="*/ 147 w 1017"/>
                <a:gd name="T33" fmla="*/ 1602 h 4333"/>
                <a:gd name="T34" fmla="*/ 136 w 1017"/>
                <a:gd name="T35" fmla="*/ 1669 h 4333"/>
                <a:gd name="T36" fmla="*/ 124 w 1017"/>
                <a:gd name="T37" fmla="*/ 1758 h 4333"/>
                <a:gd name="T38" fmla="*/ 124 w 1017"/>
                <a:gd name="T39" fmla="*/ 1849 h 4333"/>
                <a:gd name="T40" fmla="*/ 147 w 1017"/>
                <a:gd name="T41" fmla="*/ 1912 h 4333"/>
                <a:gd name="T42" fmla="*/ 170 w 1017"/>
                <a:gd name="T43" fmla="*/ 2036 h 4333"/>
                <a:gd name="T44" fmla="*/ 170 w 1017"/>
                <a:gd name="T45" fmla="*/ 2170 h 4333"/>
                <a:gd name="T46" fmla="*/ 158 w 1017"/>
                <a:gd name="T47" fmla="*/ 2271 h 4333"/>
                <a:gd name="T48" fmla="*/ 136 w 1017"/>
                <a:gd name="T49" fmla="*/ 2360 h 4333"/>
                <a:gd name="T50" fmla="*/ 113 w 1017"/>
                <a:gd name="T51" fmla="*/ 2447 h 4333"/>
                <a:gd name="T52" fmla="*/ 68 w 1017"/>
                <a:gd name="T53" fmla="*/ 2559 h 4333"/>
                <a:gd name="T54" fmla="*/ 45 w 1017"/>
                <a:gd name="T55" fmla="*/ 2637 h 4333"/>
                <a:gd name="T56" fmla="*/ 11 w 1017"/>
                <a:gd name="T57" fmla="*/ 2783 h 4333"/>
                <a:gd name="T58" fmla="*/ 0 w 1017"/>
                <a:gd name="T59" fmla="*/ 2939 h 4333"/>
                <a:gd name="T60" fmla="*/ 0 w 1017"/>
                <a:gd name="T61" fmla="*/ 3150 h 4333"/>
                <a:gd name="T62" fmla="*/ 11 w 1017"/>
                <a:gd name="T63" fmla="*/ 3317 h 4333"/>
                <a:gd name="T64" fmla="*/ 57 w 1017"/>
                <a:gd name="T65" fmla="*/ 3550 h 4333"/>
                <a:gd name="T66" fmla="*/ 90 w 1017"/>
                <a:gd name="T67" fmla="*/ 3741 h 4333"/>
                <a:gd name="T68" fmla="*/ 90 w 1017"/>
                <a:gd name="T69" fmla="*/ 3852 h 4333"/>
                <a:gd name="T70" fmla="*/ 79 w 1017"/>
                <a:gd name="T71" fmla="*/ 3919 h 4333"/>
                <a:gd name="T72" fmla="*/ 68 w 1017"/>
                <a:gd name="T73" fmla="*/ 4020 h 4333"/>
                <a:gd name="T74" fmla="*/ 23 w 1017"/>
                <a:gd name="T75" fmla="*/ 4163 h 4333"/>
                <a:gd name="T76" fmla="*/ 23 w 1017"/>
                <a:gd name="T77" fmla="*/ 4230 h 4333"/>
                <a:gd name="T78" fmla="*/ 11 w 1017"/>
                <a:gd name="T79" fmla="*/ 4309 h 4333"/>
                <a:gd name="T80" fmla="*/ 1017 w 1017"/>
                <a:gd name="T81" fmla="*/ 4309 h 4333"/>
                <a:gd name="T82" fmla="*/ 1006 w 1017"/>
                <a:gd name="T83" fmla="*/ 0 h 4333"/>
                <a:gd name="T84" fmla="*/ 70 w 1017"/>
                <a:gd name="T85" fmla="*/ 3 h 4333"/>
                <a:gd name="T86" fmla="*/ 79 w 1017"/>
                <a:gd name="T87" fmla="*/ 65 h 43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17"/>
                <a:gd name="T133" fmla="*/ 0 h 4333"/>
                <a:gd name="T134" fmla="*/ 1017 w 1017"/>
                <a:gd name="T135" fmla="*/ 4333 h 43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17" h="4333">
                  <a:moveTo>
                    <a:pt x="79" y="65"/>
                  </a:moveTo>
                  <a:lnTo>
                    <a:pt x="70" y="143"/>
                  </a:lnTo>
                  <a:lnTo>
                    <a:pt x="90" y="199"/>
                  </a:lnTo>
                  <a:lnTo>
                    <a:pt x="102" y="267"/>
                  </a:lnTo>
                  <a:lnTo>
                    <a:pt x="102" y="345"/>
                  </a:lnTo>
                  <a:lnTo>
                    <a:pt x="117" y="446"/>
                  </a:lnTo>
                  <a:lnTo>
                    <a:pt x="111" y="544"/>
                  </a:lnTo>
                  <a:lnTo>
                    <a:pt x="102" y="614"/>
                  </a:lnTo>
                  <a:lnTo>
                    <a:pt x="90" y="760"/>
                  </a:lnTo>
                  <a:lnTo>
                    <a:pt x="113" y="838"/>
                  </a:lnTo>
                  <a:lnTo>
                    <a:pt x="124" y="961"/>
                  </a:lnTo>
                  <a:lnTo>
                    <a:pt x="136" y="1050"/>
                  </a:lnTo>
                  <a:lnTo>
                    <a:pt x="158" y="1174"/>
                  </a:lnTo>
                  <a:lnTo>
                    <a:pt x="192" y="1308"/>
                  </a:lnTo>
                  <a:lnTo>
                    <a:pt x="192" y="1409"/>
                  </a:lnTo>
                  <a:lnTo>
                    <a:pt x="181" y="1509"/>
                  </a:lnTo>
                  <a:lnTo>
                    <a:pt x="147" y="1611"/>
                  </a:lnTo>
                  <a:lnTo>
                    <a:pt x="136" y="1678"/>
                  </a:lnTo>
                  <a:lnTo>
                    <a:pt x="124" y="1767"/>
                  </a:lnTo>
                  <a:lnTo>
                    <a:pt x="124" y="1858"/>
                  </a:lnTo>
                  <a:lnTo>
                    <a:pt x="147" y="1924"/>
                  </a:lnTo>
                  <a:lnTo>
                    <a:pt x="170" y="2048"/>
                  </a:lnTo>
                  <a:lnTo>
                    <a:pt x="170" y="2182"/>
                  </a:lnTo>
                  <a:lnTo>
                    <a:pt x="158" y="2283"/>
                  </a:lnTo>
                  <a:lnTo>
                    <a:pt x="136" y="2372"/>
                  </a:lnTo>
                  <a:lnTo>
                    <a:pt x="113" y="2462"/>
                  </a:lnTo>
                  <a:lnTo>
                    <a:pt x="68" y="2574"/>
                  </a:lnTo>
                  <a:lnTo>
                    <a:pt x="45" y="2652"/>
                  </a:lnTo>
                  <a:lnTo>
                    <a:pt x="11" y="2798"/>
                  </a:lnTo>
                  <a:lnTo>
                    <a:pt x="0" y="2954"/>
                  </a:lnTo>
                  <a:lnTo>
                    <a:pt x="0" y="3168"/>
                  </a:lnTo>
                  <a:lnTo>
                    <a:pt x="11" y="3335"/>
                  </a:lnTo>
                  <a:lnTo>
                    <a:pt x="57" y="3571"/>
                  </a:lnTo>
                  <a:lnTo>
                    <a:pt x="90" y="3762"/>
                  </a:lnTo>
                  <a:lnTo>
                    <a:pt x="90" y="3873"/>
                  </a:lnTo>
                  <a:lnTo>
                    <a:pt x="79" y="3940"/>
                  </a:lnTo>
                  <a:lnTo>
                    <a:pt x="68" y="4041"/>
                  </a:lnTo>
                  <a:lnTo>
                    <a:pt x="23" y="4187"/>
                  </a:lnTo>
                  <a:lnTo>
                    <a:pt x="23" y="4254"/>
                  </a:lnTo>
                  <a:lnTo>
                    <a:pt x="11" y="4333"/>
                  </a:lnTo>
                  <a:lnTo>
                    <a:pt x="1017" y="4333"/>
                  </a:lnTo>
                  <a:lnTo>
                    <a:pt x="1006" y="0"/>
                  </a:lnTo>
                  <a:lnTo>
                    <a:pt x="70" y="3"/>
                  </a:lnTo>
                  <a:lnTo>
                    <a:pt x="79" y="65"/>
                  </a:lnTo>
                  <a:close/>
                </a:path>
              </a:pathLst>
            </a:custGeom>
            <a:solidFill>
              <a:srgbClr val="00CCFF"/>
            </a:solidFill>
            <a:ln w="12700">
              <a:solidFill>
                <a:srgbClr val="00FF00"/>
              </a:solidFill>
              <a:round/>
              <a:headEnd/>
              <a:tailEnd/>
            </a:ln>
          </p:spPr>
          <p:txBody>
            <a:bodyPr/>
            <a:lstStyle/>
            <a:p>
              <a:endParaRPr lang="fr-CH"/>
            </a:p>
          </p:txBody>
        </p:sp>
        <p:sp>
          <p:nvSpPr>
            <p:cNvPr id="380941" name="Freeform 312"/>
            <p:cNvSpPr>
              <a:spLocks/>
            </p:cNvSpPr>
            <p:nvPr/>
          </p:nvSpPr>
          <p:spPr bwMode="auto">
            <a:xfrm>
              <a:off x="870" y="12"/>
              <a:ext cx="123" cy="423"/>
            </a:xfrm>
            <a:custGeom>
              <a:avLst/>
              <a:gdLst>
                <a:gd name="T0" fmla="*/ 123 w 123"/>
                <a:gd name="T1" fmla="*/ 423 h 423"/>
                <a:gd name="T2" fmla="*/ 102 w 123"/>
                <a:gd name="T3" fmla="*/ 390 h 423"/>
                <a:gd name="T4" fmla="*/ 90 w 123"/>
                <a:gd name="T5" fmla="*/ 339 h 423"/>
                <a:gd name="T6" fmla="*/ 96 w 123"/>
                <a:gd name="T7" fmla="*/ 276 h 423"/>
                <a:gd name="T8" fmla="*/ 60 w 123"/>
                <a:gd name="T9" fmla="*/ 195 h 423"/>
                <a:gd name="T10" fmla="*/ 24 w 123"/>
                <a:gd name="T11" fmla="*/ 129 h 423"/>
                <a:gd name="T12" fmla="*/ 15 w 123"/>
                <a:gd name="T13" fmla="*/ 69 h 423"/>
                <a:gd name="T14" fmla="*/ 6 w 123"/>
                <a:gd name="T15" fmla="*/ 39 h 423"/>
                <a:gd name="T16" fmla="*/ 0 w 123"/>
                <a:gd name="T17" fmla="*/ 0 h 4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3"/>
                <a:gd name="T28" fmla="*/ 0 h 423"/>
                <a:gd name="T29" fmla="*/ 123 w 123"/>
                <a:gd name="T30" fmla="*/ 423 h 4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3" h="423">
                  <a:moveTo>
                    <a:pt x="123" y="423"/>
                  </a:moveTo>
                  <a:cubicBezTo>
                    <a:pt x="115" y="413"/>
                    <a:pt x="108" y="404"/>
                    <a:pt x="102" y="390"/>
                  </a:cubicBezTo>
                  <a:cubicBezTo>
                    <a:pt x="96" y="376"/>
                    <a:pt x="91" y="358"/>
                    <a:pt x="90" y="339"/>
                  </a:cubicBezTo>
                  <a:cubicBezTo>
                    <a:pt x="89" y="320"/>
                    <a:pt x="101" y="300"/>
                    <a:pt x="96" y="276"/>
                  </a:cubicBezTo>
                  <a:cubicBezTo>
                    <a:pt x="91" y="252"/>
                    <a:pt x="72" y="220"/>
                    <a:pt x="60" y="195"/>
                  </a:cubicBezTo>
                  <a:cubicBezTo>
                    <a:pt x="48" y="170"/>
                    <a:pt x="31" y="150"/>
                    <a:pt x="24" y="129"/>
                  </a:cubicBezTo>
                  <a:cubicBezTo>
                    <a:pt x="17" y="108"/>
                    <a:pt x="18" y="84"/>
                    <a:pt x="15" y="69"/>
                  </a:cubicBezTo>
                  <a:cubicBezTo>
                    <a:pt x="12" y="54"/>
                    <a:pt x="8" y="50"/>
                    <a:pt x="6" y="39"/>
                  </a:cubicBezTo>
                  <a:cubicBezTo>
                    <a:pt x="4" y="28"/>
                    <a:pt x="2" y="14"/>
                    <a:pt x="0" y="0"/>
                  </a:cubicBezTo>
                </a:path>
              </a:pathLst>
            </a:custGeom>
            <a:noFill/>
            <a:ln w="127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0942" name="Freeform 313"/>
            <p:cNvSpPr>
              <a:spLocks/>
            </p:cNvSpPr>
            <p:nvPr/>
          </p:nvSpPr>
          <p:spPr bwMode="auto">
            <a:xfrm>
              <a:off x="2272" y="4106"/>
              <a:ext cx="222" cy="210"/>
            </a:xfrm>
            <a:custGeom>
              <a:avLst/>
              <a:gdLst>
                <a:gd name="T0" fmla="*/ 222 w 222"/>
                <a:gd name="T1" fmla="*/ 0 h 210"/>
                <a:gd name="T2" fmla="*/ 170 w 222"/>
                <a:gd name="T3" fmla="*/ 14 h 210"/>
                <a:gd name="T4" fmla="*/ 106 w 222"/>
                <a:gd name="T5" fmla="*/ 4 h 210"/>
                <a:gd name="T6" fmla="*/ 50 w 222"/>
                <a:gd name="T7" fmla="*/ 88 h 210"/>
                <a:gd name="T8" fmla="*/ 64 w 222"/>
                <a:gd name="T9" fmla="*/ 154 h 210"/>
                <a:gd name="T10" fmla="*/ 0 w 222"/>
                <a:gd name="T11" fmla="*/ 210 h 210"/>
                <a:gd name="T12" fmla="*/ 0 60000 65536"/>
                <a:gd name="T13" fmla="*/ 0 60000 65536"/>
                <a:gd name="T14" fmla="*/ 0 60000 65536"/>
                <a:gd name="T15" fmla="*/ 0 60000 65536"/>
                <a:gd name="T16" fmla="*/ 0 60000 65536"/>
                <a:gd name="T17" fmla="*/ 0 60000 65536"/>
                <a:gd name="T18" fmla="*/ 0 w 222"/>
                <a:gd name="T19" fmla="*/ 0 h 210"/>
                <a:gd name="T20" fmla="*/ 222 w 222"/>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222" h="210">
                  <a:moveTo>
                    <a:pt x="222" y="0"/>
                  </a:moveTo>
                  <a:lnTo>
                    <a:pt x="170" y="14"/>
                  </a:lnTo>
                  <a:lnTo>
                    <a:pt x="106" y="4"/>
                  </a:lnTo>
                  <a:lnTo>
                    <a:pt x="50" y="88"/>
                  </a:lnTo>
                  <a:lnTo>
                    <a:pt x="64" y="154"/>
                  </a:lnTo>
                  <a:lnTo>
                    <a:pt x="0" y="210"/>
                  </a:lnTo>
                </a:path>
              </a:pathLst>
            </a:custGeom>
            <a:noFill/>
            <a:ln w="127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0943" name="Text Box 314"/>
            <p:cNvSpPr txBox="1">
              <a:spLocks noChangeArrowheads="1"/>
            </p:cNvSpPr>
            <p:nvPr/>
          </p:nvSpPr>
          <p:spPr bwMode="auto">
            <a:xfrm>
              <a:off x="1331" y="183"/>
              <a:ext cx="7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b="0">
                  <a:solidFill>
                    <a:srgbClr val="000000"/>
                  </a:solidFill>
                  <a:ea typeface="MS PGothic" pitchFamily="34" charset="-128"/>
                </a:rPr>
                <a:t>Sumora</a:t>
              </a:r>
            </a:p>
          </p:txBody>
        </p:sp>
        <p:sp>
          <p:nvSpPr>
            <p:cNvPr id="380944" name="Text Box 315"/>
            <p:cNvSpPr txBox="1">
              <a:spLocks noChangeArrowheads="1"/>
            </p:cNvSpPr>
            <p:nvPr/>
          </p:nvSpPr>
          <p:spPr bwMode="auto">
            <a:xfrm>
              <a:off x="140" y="2965"/>
              <a:ext cx="60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b="0">
                  <a:solidFill>
                    <a:srgbClr val="000000"/>
                  </a:solidFill>
                  <a:ea typeface="MS PGothic" pitchFamily="34" charset="-128"/>
                </a:rPr>
                <a:t>Katasi</a:t>
              </a:r>
            </a:p>
          </p:txBody>
        </p:sp>
        <p:sp>
          <p:nvSpPr>
            <p:cNvPr id="380945" name="Text Box 316"/>
            <p:cNvSpPr txBox="1">
              <a:spLocks noChangeArrowheads="1"/>
            </p:cNvSpPr>
            <p:nvPr/>
          </p:nvSpPr>
          <p:spPr bwMode="auto">
            <a:xfrm>
              <a:off x="3524" y="3997"/>
              <a:ext cx="70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b="0">
                  <a:solidFill>
                    <a:srgbClr val="000000"/>
                  </a:solidFill>
                  <a:ea typeface="MS PGothic" pitchFamily="34" charset="-128"/>
                </a:rPr>
                <a:t>Rimosa</a:t>
              </a:r>
            </a:p>
          </p:txBody>
        </p:sp>
        <p:grpSp>
          <p:nvGrpSpPr>
            <p:cNvPr id="380946" name="Group 317"/>
            <p:cNvGrpSpPr>
              <a:grpSpLocks/>
            </p:cNvGrpSpPr>
            <p:nvPr/>
          </p:nvGrpSpPr>
          <p:grpSpPr bwMode="auto">
            <a:xfrm>
              <a:off x="1204" y="500"/>
              <a:ext cx="3614" cy="3391"/>
              <a:chOff x="1204" y="500"/>
              <a:chExt cx="3614" cy="3391"/>
            </a:xfrm>
          </p:grpSpPr>
          <p:grpSp>
            <p:nvGrpSpPr>
              <p:cNvPr id="381918" name="Group 318"/>
              <p:cNvGrpSpPr>
                <a:grpSpLocks/>
              </p:cNvGrpSpPr>
              <p:nvPr/>
            </p:nvGrpSpPr>
            <p:grpSpPr bwMode="auto">
              <a:xfrm>
                <a:off x="1204" y="500"/>
                <a:ext cx="3614" cy="3391"/>
                <a:chOff x="1204" y="500"/>
                <a:chExt cx="3614" cy="3391"/>
              </a:xfrm>
            </p:grpSpPr>
            <p:sp>
              <p:nvSpPr>
                <p:cNvPr id="381920" name="Freeform 319"/>
                <p:cNvSpPr>
                  <a:spLocks/>
                </p:cNvSpPr>
                <p:nvPr/>
              </p:nvSpPr>
              <p:spPr bwMode="auto">
                <a:xfrm>
                  <a:off x="3289" y="3132"/>
                  <a:ext cx="151" cy="249"/>
                </a:xfrm>
                <a:custGeom>
                  <a:avLst/>
                  <a:gdLst>
                    <a:gd name="T0" fmla="*/ 131 w 151"/>
                    <a:gd name="T1" fmla="*/ 0 h 249"/>
                    <a:gd name="T2" fmla="*/ 149 w 151"/>
                    <a:gd name="T3" fmla="*/ 30 h 249"/>
                    <a:gd name="T4" fmla="*/ 143 w 151"/>
                    <a:gd name="T5" fmla="*/ 51 h 249"/>
                    <a:gd name="T6" fmla="*/ 125 w 151"/>
                    <a:gd name="T7" fmla="*/ 66 h 249"/>
                    <a:gd name="T8" fmla="*/ 98 w 151"/>
                    <a:gd name="T9" fmla="*/ 84 h 249"/>
                    <a:gd name="T10" fmla="*/ 65 w 151"/>
                    <a:gd name="T11" fmla="*/ 105 h 249"/>
                    <a:gd name="T12" fmla="*/ 38 w 151"/>
                    <a:gd name="T13" fmla="*/ 135 h 249"/>
                    <a:gd name="T14" fmla="*/ 8 w 151"/>
                    <a:gd name="T15" fmla="*/ 162 h 249"/>
                    <a:gd name="T16" fmla="*/ 2 w 151"/>
                    <a:gd name="T17" fmla="*/ 180 h 249"/>
                    <a:gd name="T18" fmla="*/ 2 w 151"/>
                    <a:gd name="T19" fmla="*/ 213 h 249"/>
                    <a:gd name="T20" fmla="*/ 14 w 151"/>
                    <a:gd name="T21" fmla="*/ 237 h 249"/>
                    <a:gd name="T22" fmla="*/ 29 w 151"/>
                    <a:gd name="T23" fmla="*/ 249 h 2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1"/>
                    <a:gd name="T37" fmla="*/ 0 h 249"/>
                    <a:gd name="T38" fmla="*/ 151 w 151"/>
                    <a:gd name="T39" fmla="*/ 249 h 2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1" h="249">
                      <a:moveTo>
                        <a:pt x="131" y="0"/>
                      </a:moveTo>
                      <a:cubicBezTo>
                        <a:pt x="139" y="11"/>
                        <a:pt x="147" y="22"/>
                        <a:pt x="149" y="30"/>
                      </a:cubicBezTo>
                      <a:cubicBezTo>
                        <a:pt x="151" y="38"/>
                        <a:pt x="147" y="45"/>
                        <a:pt x="143" y="51"/>
                      </a:cubicBezTo>
                      <a:cubicBezTo>
                        <a:pt x="139" y="57"/>
                        <a:pt x="132" y="61"/>
                        <a:pt x="125" y="66"/>
                      </a:cubicBezTo>
                      <a:cubicBezTo>
                        <a:pt x="118" y="71"/>
                        <a:pt x="108" y="78"/>
                        <a:pt x="98" y="84"/>
                      </a:cubicBezTo>
                      <a:cubicBezTo>
                        <a:pt x="88" y="90"/>
                        <a:pt x="75" y="97"/>
                        <a:pt x="65" y="105"/>
                      </a:cubicBezTo>
                      <a:cubicBezTo>
                        <a:pt x="55" y="113"/>
                        <a:pt x="47" y="126"/>
                        <a:pt x="38" y="135"/>
                      </a:cubicBezTo>
                      <a:cubicBezTo>
                        <a:pt x="29" y="144"/>
                        <a:pt x="14" y="155"/>
                        <a:pt x="8" y="162"/>
                      </a:cubicBezTo>
                      <a:cubicBezTo>
                        <a:pt x="2" y="169"/>
                        <a:pt x="3" y="172"/>
                        <a:pt x="2" y="180"/>
                      </a:cubicBezTo>
                      <a:cubicBezTo>
                        <a:pt x="1" y="188"/>
                        <a:pt x="0" y="204"/>
                        <a:pt x="2" y="213"/>
                      </a:cubicBezTo>
                      <a:cubicBezTo>
                        <a:pt x="4" y="222"/>
                        <a:pt x="9" y="231"/>
                        <a:pt x="14" y="237"/>
                      </a:cubicBezTo>
                      <a:cubicBezTo>
                        <a:pt x="19" y="243"/>
                        <a:pt x="24" y="246"/>
                        <a:pt x="29" y="249"/>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21" name="Freeform 320"/>
                <p:cNvSpPr>
                  <a:spLocks/>
                </p:cNvSpPr>
                <p:nvPr/>
              </p:nvSpPr>
              <p:spPr bwMode="auto">
                <a:xfrm>
                  <a:off x="1204" y="1600"/>
                  <a:ext cx="348" cy="396"/>
                </a:xfrm>
                <a:custGeom>
                  <a:avLst/>
                  <a:gdLst>
                    <a:gd name="T0" fmla="*/ 348 w 348"/>
                    <a:gd name="T1" fmla="*/ 0 h 396"/>
                    <a:gd name="T2" fmla="*/ 316 w 348"/>
                    <a:gd name="T3" fmla="*/ 16 h 396"/>
                    <a:gd name="T4" fmla="*/ 268 w 348"/>
                    <a:gd name="T5" fmla="*/ 40 h 396"/>
                    <a:gd name="T6" fmla="*/ 236 w 348"/>
                    <a:gd name="T7" fmla="*/ 88 h 396"/>
                    <a:gd name="T8" fmla="*/ 244 w 348"/>
                    <a:gd name="T9" fmla="*/ 156 h 396"/>
                    <a:gd name="T10" fmla="*/ 228 w 348"/>
                    <a:gd name="T11" fmla="*/ 212 h 396"/>
                    <a:gd name="T12" fmla="*/ 184 w 348"/>
                    <a:gd name="T13" fmla="*/ 248 h 396"/>
                    <a:gd name="T14" fmla="*/ 124 w 348"/>
                    <a:gd name="T15" fmla="*/ 280 h 396"/>
                    <a:gd name="T16" fmla="*/ 72 w 348"/>
                    <a:gd name="T17" fmla="*/ 300 h 396"/>
                    <a:gd name="T18" fmla="*/ 52 w 348"/>
                    <a:gd name="T19" fmla="*/ 344 h 396"/>
                    <a:gd name="T20" fmla="*/ 24 w 348"/>
                    <a:gd name="T21" fmla="*/ 372 h 396"/>
                    <a:gd name="T22" fmla="*/ 0 w 348"/>
                    <a:gd name="T23" fmla="*/ 396 h 3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8"/>
                    <a:gd name="T37" fmla="*/ 0 h 396"/>
                    <a:gd name="T38" fmla="*/ 348 w 348"/>
                    <a:gd name="T39" fmla="*/ 396 h 3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8" h="396">
                      <a:moveTo>
                        <a:pt x="348" y="0"/>
                      </a:moveTo>
                      <a:cubicBezTo>
                        <a:pt x="338" y="4"/>
                        <a:pt x="329" y="9"/>
                        <a:pt x="316" y="16"/>
                      </a:cubicBezTo>
                      <a:cubicBezTo>
                        <a:pt x="303" y="23"/>
                        <a:pt x="281" y="28"/>
                        <a:pt x="268" y="40"/>
                      </a:cubicBezTo>
                      <a:cubicBezTo>
                        <a:pt x="255" y="52"/>
                        <a:pt x="240" y="69"/>
                        <a:pt x="236" y="88"/>
                      </a:cubicBezTo>
                      <a:cubicBezTo>
                        <a:pt x="232" y="107"/>
                        <a:pt x="245" y="135"/>
                        <a:pt x="244" y="156"/>
                      </a:cubicBezTo>
                      <a:cubicBezTo>
                        <a:pt x="243" y="177"/>
                        <a:pt x="238" y="197"/>
                        <a:pt x="228" y="212"/>
                      </a:cubicBezTo>
                      <a:cubicBezTo>
                        <a:pt x="218" y="227"/>
                        <a:pt x="201" y="237"/>
                        <a:pt x="184" y="248"/>
                      </a:cubicBezTo>
                      <a:cubicBezTo>
                        <a:pt x="167" y="259"/>
                        <a:pt x="143" y="271"/>
                        <a:pt x="124" y="280"/>
                      </a:cubicBezTo>
                      <a:cubicBezTo>
                        <a:pt x="105" y="289"/>
                        <a:pt x="84" y="289"/>
                        <a:pt x="72" y="300"/>
                      </a:cubicBezTo>
                      <a:cubicBezTo>
                        <a:pt x="60" y="311"/>
                        <a:pt x="60" y="332"/>
                        <a:pt x="52" y="344"/>
                      </a:cubicBezTo>
                      <a:cubicBezTo>
                        <a:pt x="44" y="356"/>
                        <a:pt x="33" y="363"/>
                        <a:pt x="24" y="372"/>
                      </a:cubicBezTo>
                      <a:cubicBezTo>
                        <a:pt x="15" y="381"/>
                        <a:pt x="7" y="388"/>
                        <a:pt x="0" y="39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22" name="Freeform 321"/>
                <p:cNvSpPr>
                  <a:spLocks/>
                </p:cNvSpPr>
                <p:nvPr/>
              </p:nvSpPr>
              <p:spPr bwMode="auto">
                <a:xfrm>
                  <a:off x="1488" y="948"/>
                  <a:ext cx="748" cy="112"/>
                </a:xfrm>
                <a:custGeom>
                  <a:avLst/>
                  <a:gdLst>
                    <a:gd name="T0" fmla="*/ 748 w 748"/>
                    <a:gd name="T1" fmla="*/ 8 h 112"/>
                    <a:gd name="T2" fmla="*/ 700 w 748"/>
                    <a:gd name="T3" fmla="*/ 24 h 112"/>
                    <a:gd name="T4" fmla="*/ 672 w 748"/>
                    <a:gd name="T5" fmla="*/ 52 h 112"/>
                    <a:gd name="T6" fmla="*/ 648 w 748"/>
                    <a:gd name="T7" fmla="*/ 96 h 112"/>
                    <a:gd name="T8" fmla="*/ 612 w 748"/>
                    <a:gd name="T9" fmla="*/ 112 h 112"/>
                    <a:gd name="T10" fmla="*/ 584 w 748"/>
                    <a:gd name="T11" fmla="*/ 96 h 112"/>
                    <a:gd name="T12" fmla="*/ 548 w 748"/>
                    <a:gd name="T13" fmla="*/ 56 h 112"/>
                    <a:gd name="T14" fmla="*/ 492 w 748"/>
                    <a:gd name="T15" fmla="*/ 16 h 112"/>
                    <a:gd name="T16" fmla="*/ 436 w 748"/>
                    <a:gd name="T17" fmla="*/ 8 h 112"/>
                    <a:gd name="T18" fmla="*/ 400 w 748"/>
                    <a:gd name="T19" fmla="*/ 8 h 112"/>
                    <a:gd name="T20" fmla="*/ 340 w 748"/>
                    <a:gd name="T21" fmla="*/ 24 h 112"/>
                    <a:gd name="T22" fmla="*/ 304 w 748"/>
                    <a:gd name="T23" fmla="*/ 52 h 112"/>
                    <a:gd name="T24" fmla="*/ 260 w 748"/>
                    <a:gd name="T25" fmla="*/ 64 h 112"/>
                    <a:gd name="T26" fmla="*/ 208 w 748"/>
                    <a:gd name="T27" fmla="*/ 64 h 112"/>
                    <a:gd name="T28" fmla="*/ 172 w 748"/>
                    <a:gd name="T29" fmla="*/ 40 h 112"/>
                    <a:gd name="T30" fmla="*/ 128 w 748"/>
                    <a:gd name="T31" fmla="*/ 20 h 112"/>
                    <a:gd name="T32" fmla="*/ 80 w 748"/>
                    <a:gd name="T33" fmla="*/ 12 h 112"/>
                    <a:gd name="T34" fmla="*/ 48 w 748"/>
                    <a:gd name="T35" fmla="*/ 8 h 112"/>
                    <a:gd name="T36" fmla="*/ 0 w 74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48"/>
                    <a:gd name="T58" fmla="*/ 0 h 112"/>
                    <a:gd name="T59" fmla="*/ 748 w 74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48" h="112">
                      <a:moveTo>
                        <a:pt x="748" y="8"/>
                      </a:moveTo>
                      <a:cubicBezTo>
                        <a:pt x="730" y="12"/>
                        <a:pt x="713" y="17"/>
                        <a:pt x="700" y="24"/>
                      </a:cubicBezTo>
                      <a:cubicBezTo>
                        <a:pt x="687" y="31"/>
                        <a:pt x="681" y="40"/>
                        <a:pt x="672" y="52"/>
                      </a:cubicBezTo>
                      <a:cubicBezTo>
                        <a:pt x="663" y="64"/>
                        <a:pt x="658" y="86"/>
                        <a:pt x="648" y="96"/>
                      </a:cubicBezTo>
                      <a:cubicBezTo>
                        <a:pt x="638" y="106"/>
                        <a:pt x="623" y="112"/>
                        <a:pt x="612" y="112"/>
                      </a:cubicBezTo>
                      <a:cubicBezTo>
                        <a:pt x="601" y="112"/>
                        <a:pt x="595" y="105"/>
                        <a:pt x="584" y="96"/>
                      </a:cubicBezTo>
                      <a:cubicBezTo>
                        <a:pt x="573" y="87"/>
                        <a:pt x="563" y="69"/>
                        <a:pt x="548" y="56"/>
                      </a:cubicBezTo>
                      <a:cubicBezTo>
                        <a:pt x="533" y="43"/>
                        <a:pt x="511" y="24"/>
                        <a:pt x="492" y="16"/>
                      </a:cubicBezTo>
                      <a:cubicBezTo>
                        <a:pt x="473" y="8"/>
                        <a:pt x="451" y="9"/>
                        <a:pt x="436" y="8"/>
                      </a:cubicBezTo>
                      <a:cubicBezTo>
                        <a:pt x="421" y="7"/>
                        <a:pt x="416" y="5"/>
                        <a:pt x="400" y="8"/>
                      </a:cubicBezTo>
                      <a:cubicBezTo>
                        <a:pt x="384" y="11"/>
                        <a:pt x="356" y="17"/>
                        <a:pt x="340" y="24"/>
                      </a:cubicBezTo>
                      <a:cubicBezTo>
                        <a:pt x="324" y="31"/>
                        <a:pt x="317" y="45"/>
                        <a:pt x="304" y="52"/>
                      </a:cubicBezTo>
                      <a:cubicBezTo>
                        <a:pt x="291" y="59"/>
                        <a:pt x="276" y="62"/>
                        <a:pt x="260" y="64"/>
                      </a:cubicBezTo>
                      <a:cubicBezTo>
                        <a:pt x="244" y="66"/>
                        <a:pt x="223" y="68"/>
                        <a:pt x="208" y="64"/>
                      </a:cubicBezTo>
                      <a:cubicBezTo>
                        <a:pt x="193" y="60"/>
                        <a:pt x="185" y="47"/>
                        <a:pt x="172" y="40"/>
                      </a:cubicBezTo>
                      <a:cubicBezTo>
                        <a:pt x="159" y="33"/>
                        <a:pt x="143" y="25"/>
                        <a:pt x="128" y="20"/>
                      </a:cubicBezTo>
                      <a:cubicBezTo>
                        <a:pt x="113" y="15"/>
                        <a:pt x="93" y="14"/>
                        <a:pt x="80" y="12"/>
                      </a:cubicBezTo>
                      <a:cubicBezTo>
                        <a:pt x="67" y="10"/>
                        <a:pt x="61" y="10"/>
                        <a:pt x="48" y="8"/>
                      </a:cubicBezTo>
                      <a:cubicBezTo>
                        <a:pt x="35" y="6"/>
                        <a:pt x="17" y="3"/>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23" name="Freeform 322"/>
                <p:cNvSpPr>
                  <a:spLocks/>
                </p:cNvSpPr>
                <p:nvPr/>
              </p:nvSpPr>
              <p:spPr bwMode="auto">
                <a:xfrm>
                  <a:off x="3560" y="620"/>
                  <a:ext cx="184" cy="269"/>
                </a:xfrm>
                <a:custGeom>
                  <a:avLst/>
                  <a:gdLst>
                    <a:gd name="T0" fmla="*/ 184 w 184"/>
                    <a:gd name="T1" fmla="*/ 264 h 269"/>
                    <a:gd name="T2" fmla="*/ 152 w 184"/>
                    <a:gd name="T3" fmla="*/ 264 h 269"/>
                    <a:gd name="T4" fmla="*/ 136 w 184"/>
                    <a:gd name="T5" fmla="*/ 232 h 269"/>
                    <a:gd name="T6" fmla="*/ 124 w 184"/>
                    <a:gd name="T7" fmla="*/ 207 h 269"/>
                    <a:gd name="T8" fmla="*/ 100 w 184"/>
                    <a:gd name="T9" fmla="*/ 200 h 269"/>
                    <a:gd name="T10" fmla="*/ 64 w 184"/>
                    <a:gd name="T11" fmla="*/ 200 h 269"/>
                    <a:gd name="T12" fmla="*/ 30 w 184"/>
                    <a:gd name="T13" fmla="*/ 178 h 269"/>
                    <a:gd name="T14" fmla="*/ 22 w 184"/>
                    <a:gd name="T15" fmla="*/ 135 h 269"/>
                    <a:gd name="T16" fmla="*/ 6 w 184"/>
                    <a:gd name="T17" fmla="*/ 114 h 269"/>
                    <a:gd name="T18" fmla="*/ 0 w 184"/>
                    <a:gd name="T19" fmla="*/ 84 h 269"/>
                    <a:gd name="T20" fmla="*/ 4 w 184"/>
                    <a:gd name="T21" fmla="*/ 48 h 269"/>
                    <a:gd name="T22" fmla="*/ 20 w 184"/>
                    <a:gd name="T23" fmla="*/ 24 h 269"/>
                    <a:gd name="T24" fmla="*/ 32 w 184"/>
                    <a:gd name="T25" fmla="*/ 0 h 2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269"/>
                    <a:gd name="T41" fmla="*/ 184 w 184"/>
                    <a:gd name="T42" fmla="*/ 269 h 2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269">
                      <a:moveTo>
                        <a:pt x="184" y="264"/>
                      </a:moveTo>
                      <a:cubicBezTo>
                        <a:pt x="172" y="266"/>
                        <a:pt x="160" y="269"/>
                        <a:pt x="152" y="264"/>
                      </a:cubicBezTo>
                      <a:cubicBezTo>
                        <a:pt x="144" y="259"/>
                        <a:pt x="141" y="241"/>
                        <a:pt x="136" y="232"/>
                      </a:cubicBezTo>
                      <a:cubicBezTo>
                        <a:pt x="131" y="223"/>
                        <a:pt x="130" y="212"/>
                        <a:pt x="124" y="207"/>
                      </a:cubicBezTo>
                      <a:cubicBezTo>
                        <a:pt x="118" y="202"/>
                        <a:pt x="110" y="201"/>
                        <a:pt x="100" y="200"/>
                      </a:cubicBezTo>
                      <a:cubicBezTo>
                        <a:pt x="90" y="199"/>
                        <a:pt x="76" y="204"/>
                        <a:pt x="64" y="200"/>
                      </a:cubicBezTo>
                      <a:cubicBezTo>
                        <a:pt x="52" y="196"/>
                        <a:pt x="37" y="189"/>
                        <a:pt x="30" y="178"/>
                      </a:cubicBezTo>
                      <a:cubicBezTo>
                        <a:pt x="23" y="167"/>
                        <a:pt x="26" y="146"/>
                        <a:pt x="22" y="135"/>
                      </a:cubicBezTo>
                      <a:cubicBezTo>
                        <a:pt x="18" y="124"/>
                        <a:pt x="10" y="122"/>
                        <a:pt x="6" y="114"/>
                      </a:cubicBezTo>
                      <a:cubicBezTo>
                        <a:pt x="2" y="106"/>
                        <a:pt x="0" y="95"/>
                        <a:pt x="0" y="84"/>
                      </a:cubicBezTo>
                      <a:cubicBezTo>
                        <a:pt x="0" y="73"/>
                        <a:pt x="1" y="58"/>
                        <a:pt x="4" y="48"/>
                      </a:cubicBezTo>
                      <a:cubicBezTo>
                        <a:pt x="7" y="38"/>
                        <a:pt x="15" y="32"/>
                        <a:pt x="20" y="24"/>
                      </a:cubicBezTo>
                      <a:cubicBezTo>
                        <a:pt x="25" y="16"/>
                        <a:pt x="28" y="8"/>
                        <a:pt x="32"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24" name="Freeform 323"/>
                <p:cNvSpPr>
                  <a:spLocks/>
                </p:cNvSpPr>
                <p:nvPr/>
              </p:nvSpPr>
              <p:spPr bwMode="auto">
                <a:xfrm>
                  <a:off x="4599" y="680"/>
                  <a:ext cx="49" cy="188"/>
                </a:xfrm>
                <a:custGeom>
                  <a:avLst/>
                  <a:gdLst>
                    <a:gd name="T0" fmla="*/ 42 w 45"/>
                    <a:gd name="T1" fmla="*/ 0 h 168"/>
                    <a:gd name="T2" fmla="*/ 5 w 45"/>
                    <a:gd name="T3" fmla="*/ 45 h 168"/>
                    <a:gd name="T4" fmla="*/ 5 w 45"/>
                    <a:gd name="T5" fmla="*/ 106 h 168"/>
                    <a:gd name="T6" fmla="*/ 23 w 45"/>
                    <a:gd name="T7" fmla="*/ 162 h 168"/>
                    <a:gd name="T8" fmla="*/ 48 w 45"/>
                    <a:gd name="T9" fmla="*/ 197 h 168"/>
                    <a:gd name="T10" fmla="*/ 58 w 45"/>
                    <a:gd name="T11" fmla="*/ 235 h 168"/>
                    <a:gd name="T12" fmla="*/ 0 60000 65536"/>
                    <a:gd name="T13" fmla="*/ 0 60000 65536"/>
                    <a:gd name="T14" fmla="*/ 0 60000 65536"/>
                    <a:gd name="T15" fmla="*/ 0 60000 65536"/>
                    <a:gd name="T16" fmla="*/ 0 60000 65536"/>
                    <a:gd name="T17" fmla="*/ 0 60000 65536"/>
                    <a:gd name="T18" fmla="*/ 0 w 45"/>
                    <a:gd name="T19" fmla="*/ 0 h 168"/>
                    <a:gd name="T20" fmla="*/ 45 w 45"/>
                    <a:gd name="T21" fmla="*/ 168 h 168"/>
                  </a:gdLst>
                  <a:ahLst/>
                  <a:cxnLst>
                    <a:cxn ang="T12">
                      <a:pos x="T0" y="T1"/>
                    </a:cxn>
                    <a:cxn ang="T13">
                      <a:pos x="T2" y="T3"/>
                    </a:cxn>
                    <a:cxn ang="T14">
                      <a:pos x="T4" y="T5"/>
                    </a:cxn>
                    <a:cxn ang="T15">
                      <a:pos x="T6" y="T7"/>
                    </a:cxn>
                    <a:cxn ang="T16">
                      <a:pos x="T8" y="T9"/>
                    </a:cxn>
                    <a:cxn ang="T17">
                      <a:pos x="T10" y="T11"/>
                    </a:cxn>
                  </a:cxnLst>
                  <a:rect l="T18" t="T19" r="T20" b="T21"/>
                  <a:pathLst>
                    <a:path w="45" h="168">
                      <a:moveTo>
                        <a:pt x="33" y="0"/>
                      </a:moveTo>
                      <a:cubicBezTo>
                        <a:pt x="21" y="9"/>
                        <a:pt x="10" y="19"/>
                        <a:pt x="5" y="32"/>
                      </a:cubicBezTo>
                      <a:cubicBezTo>
                        <a:pt x="0" y="45"/>
                        <a:pt x="3" y="62"/>
                        <a:pt x="5" y="76"/>
                      </a:cubicBezTo>
                      <a:cubicBezTo>
                        <a:pt x="7" y="90"/>
                        <a:pt x="12" y="105"/>
                        <a:pt x="17" y="116"/>
                      </a:cubicBezTo>
                      <a:cubicBezTo>
                        <a:pt x="22" y="127"/>
                        <a:pt x="32" y="131"/>
                        <a:pt x="37" y="140"/>
                      </a:cubicBezTo>
                      <a:cubicBezTo>
                        <a:pt x="42" y="149"/>
                        <a:pt x="43" y="160"/>
                        <a:pt x="45" y="168"/>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25" name="Freeform 324"/>
                <p:cNvSpPr>
                  <a:spLocks/>
                </p:cNvSpPr>
                <p:nvPr/>
              </p:nvSpPr>
              <p:spPr bwMode="auto">
                <a:xfrm>
                  <a:off x="4348" y="504"/>
                  <a:ext cx="184" cy="216"/>
                </a:xfrm>
                <a:custGeom>
                  <a:avLst/>
                  <a:gdLst>
                    <a:gd name="T0" fmla="*/ 184 w 184"/>
                    <a:gd name="T1" fmla="*/ 0 h 216"/>
                    <a:gd name="T2" fmla="*/ 148 w 184"/>
                    <a:gd name="T3" fmla="*/ 16 h 216"/>
                    <a:gd name="T4" fmla="*/ 100 w 184"/>
                    <a:gd name="T5" fmla="*/ 60 h 216"/>
                    <a:gd name="T6" fmla="*/ 100 w 184"/>
                    <a:gd name="T7" fmla="*/ 112 h 216"/>
                    <a:gd name="T8" fmla="*/ 68 w 184"/>
                    <a:gd name="T9" fmla="*/ 160 h 216"/>
                    <a:gd name="T10" fmla="*/ 12 w 184"/>
                    <a:gd name="T11" fmla="*/ 180 h 216"/>
                    <a:gd name="T12" fmla="*/ 0 w 184"/>
                    <a:gd name="T13" fmla="*/ 216 h 216"/>
                    <a:gd name="T14" fmla="*/ 0 60000 65536"/>
                    <a:gd name="T15" fmla="*/ 0 60000 65536"/>
                    <a:gd name="T16" fmla="*/ 0 60000 65536"/>
                    <a:gd name="T17" fmla="*/ 0 60000 65536"/>
                    <a:gd name="T18" fmla="*/ 0 60000 65536"/>
                    <a:gd name="T19" fmla="*/ 0 60000 65536"/>
                    <a:gd name="T20" fmla="*/ 0 60000 65536"/>
                    <a:gd name="T21" fmla="*/ 0 w 184"/>
                    <a:gd name="T22" fmla="*/ 0 h 216"/>
                    <a:gd name="T23" fmla="*/ 184 w 184"/>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 h="216">
                      <a:moveTo>
                        <a:pt x="184" y="0"/>
                      </a:moveTo>
                      <a:cubicBezTo>
                        <a:pt x="173" y="3"/>
                        <a:pt x="162" y="6"/>
                        <a:pt x="148" y="16"/>
                      </a:cubicBezTo>
                      <a:cubicBezTo>
                        <a:pt x="134" y="26"/>
                        <a:pt x="108" y="44"/>
                        <a:pt x="100" y="60"/>
                      </a:cubicBezTo>
                      <a:cubicBezTo>
                        <a:pt x="92" y="76"/>
                        <a:pt x="105" y="95"/>
                        <a:pt x="100" y="112"/>
                      </a:cubicBezTo>
                      <a:cubicBezTo>
                        <a:pt x="95" y="129"/>
                        <a:pt x="83" y="149"/>
                        <a:pt x="68" y="160"/>
                      </a:cubicBezTo>
                      <a:cubicBezTo>
                        <a:pt x="53" y="171"/>
                        <a:pt x="23" y="171"/>
                        <a:pt x="12" y="180"/>
                      </a:cubicBezTo>
                      <a:cubicBezTo>
                        <a:pt x="1" y="189"/>
                        <a:pt x="0" y="202"/>
                        <a:pt x="0" y="21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26" name="Freeform 325"/>
                <p:cNvSpPr>
                  <a:spLocks/>
                </p:cNvSpPr>
                <p:nvPr/>
              </p:nvSpPr>
              <p:spPr bwMode="auto">
                <a:xfrm>
                  <a:off x="4532" y="500"/>
                  <a:ext cx="256" cy="176"/>
                </a:xfrm>
                <a:custGeom>
                  <a:avLst/>
                  <a:gdLst>
                    <a:gd name="T0" fmla="*/ 256 w 256"/>
                    <a:gd name="T1" fmla="*/ 176 h 176"/>
                    <a:gd name="T2" fmla="*/ 224 w 256"/>
                    <a:gd name="T3" fmla="*/ 156 h 176"/>
                    <a:gd name="T4" fmla="*/ 128 w 256"/>
                    <a:gd name="T5" fmla="*/ 128 h 176"/>
                    <a:gd name="T6" fmla="*/ 60 w 256"/>
                    <a:gd name="T7" fmla="*/ 72 h 176"/>
                    <a:gd name="T8" fmla="*/ 24 w 256"/>
                    <a:gd name="T9" fmla="*/ 32 h 176"/>
                    <a:gd name="T10" fmla="*/ 0 w 256"/>
                    <a:gd name="T11" fmla="*/ 0 h 176"/>
                    <a:gd name="T12" fmla="*/ 0 60000 65536"/>
                    <a:gd name="T13" fmla="*/ 0 60000 65536"/>
                    <a:gd name="T14" fmla="*/ 0 60000 65536"/>
                    <a:gd name="T15" fmla="*/ 0 60000 65536"/>
                    <a:gd name="T16" fmla="*/ 0 60000 65536"/>
                    <a:gd name="T17" fmla="*/ 0 60000 65536"/>
                    <a:gd name="T18" fmla="*/ 0 w 256"/>
                    <a:gd name="T19" fmla="*/ 0 h 176"/>
                    <a:gd name="T20" fmla="*/ 256 w 25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256" h="176">
                      <a:moveTo>
                        <a:pt x="256" y="176"/>
                      </a:moveTo>
                      <a:cubicBezTo>
                        <a:pt x="250" y="170"/>
                        <a:pt x="245" y="164"/>
                        <a:pt x="224" y="156"/>
                      </a:cubicBezTo>
                      <a:cubicBezTo>
                        <a:pt x="203" y="148"/>
                        <a:pt x="155" y="142"/>
                        <a:pt x="128" y="128"/>
                      </a:cubicBezTo>
                      <a:cubicBezTo>
                        <a:pt x="101" y="114"/>
                        <a:pt x="77" y="88"/>
                        <a:pt x="60" y="72"/>
                      </a:cubicBezTo>
                      <a:cubicBezTo>
                        <a:pt x="43" y="56"/>
                        <a:pt x="34" y="44"/>
                        <a:pt x="24" y="32"/>
                      </a:cubicBezTo>
                      <a:cubicBezTo>
                        <a:pt x="14" y="20"/>
                        <a:pt x="7" y="10"/>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27" name="Freeform 326"/>
                <p:cNvSpPr>
                  <a:spLocks/>
                </p:cNvSpPr>
                <p:nvPr/>
              </p:nvSpPr>
              <p:spPr bwMode="auto">
                <a:xfrm>
                  <a:off x="4004" y="720"/>
                  <a:ext cx="340" cy="492"/>
                </a:xfrm>
                <a:custGeom>
                  <a:avLst/>
                  <a:gdLst>
                    <a:gd name="T0" fmla="*/ 340 w 340"/>
                    <a:gd name="T1" fmla="*/ 0 h 492"/>
                    <a:gd name="T2" fmla="*/ 324 w 340"/>
                    <a:gd name="T3" fmla="*/ 52 h 492"/>
                    <a:gd name="T4" fmla="*/ 292 w 340"/>
                    <a:gd name="T5" fmla="*/ 120 h 492"/>
                    <a:gd name="T6" fmla="*/ 224 w 340"/>
                    <a:gd name="T7" fmla="*/ 152 h 492"/>
                    <a:gd name="T8" fmla="*/ 172 w 340"/>
                    <a:gd name="T9" fmla="*/ 184 h 492"/>
                    <a:gd name="T10" fmla="*/ 160 w 340"/>
                    <a:gd name="T11" fmla="*/ 248 h 492"/>
                    <a:gd name="T12" fmla="*/ 152 w 340"/>
                    <a:gd name="T13" fmla="*/ 306 h 492"/>
                    <a:gd name="T14" fmla="*/ 104 w 340"/>
                    <a:gd name="T15" fmla="*/ 344 h 492"/>
                    <a:gd name="T16" fmla="*/ 48 w 340"/>
                    <a:gd name="T17" fmla="*/ 368 h 492"/>
                    <a:gd name="T18" fmla="*/ 8 w 340"/>
                    <a:gd name="T19" fmla="*/ 416 h 492"/>
                    <a:gd name="T20" fmla="*/ 4 w 340"/>
                    <a:gd name="T21" fmla="*/ 452 h 492"/>
                    <a:gd name="T22" fmla="*/ 0 w 340"/>
                    <a:gd name="T23" fmla="*/ 492 h 4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0"/>
                    <a:gd name="T37" fmla="*/ 0 h 492"/>
                    <a:gd name="T38" fmla="*/ 340 w 340"/>
                    <a:gd name="T39" fmla="*/ 492 h 4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0" h="492">
                      <a:moveTo>
                        <a:pt x="340" y="0"/>
                      </a:moveTo>
                      <a:cubicBezTo>
                        <a:pt x="336" y="16"/>
                        <a:pt x="332" y="32"/>
                        <a:pt x="324" y="52"/>
                      </a:cubicBezTo>
                      <a:cubicBezTo>
                        <a:pt x="316" y="72"/>
                        <a:pt x="309" y="103"/>
                        <a:pt x="292" y="120"/>
                      </a:cubicBezTo>
                      <a:cubicBezTo>
                        <a:pt x="275" y="137"/>
                        <a:pt x="244" y="141"/>
                        <a:pt x="224" y="152"/>
                      </a:cubicBezTo>
                      <a:cubicBezTo>
                        <a:pt x="204" y="163"/>
                        <a:pt x="183" y="168"/>
                        <a:pt x="172" y="184"/>
                      </a:cubicBezTo>
                      <a:cubicBezTo>
                        <a:pt x="161" y="200"/>
                        <a:pt x="163" y="228"/>
                        <a:pt x="160" y="248"/>
                      </a:cubicBezTo>
                      <a:cubicBezTo>
                        <a:pt x="157" y="268"/>
                        <a:pt x="161" y="290"/>
                        <a:pt x="152" y="306"/>
                      </a:cubicBezTo>
                      <a:cubicBezTo>
                        <a:pt x="143" y="322"/>
                        <a:pt x="121" y="334"/>
                        <a:pt x="104" y="344"/>
                      </a:cubicBezTo>
                      <a:cubicBezTo>
                        <a:pt x="87" y="354"/>
                        <a:pt x="64" y="356"/>
                        <a:pt x="48" y="368"/>
                      </a:cubicBezTo>
                      <a:cubicBezTo>
                        <a:pt x="32" y="380"/>
                        <a:pt x="15" y="402"/>
                        <a:pt x="8" y="416"/>
                      </a:cubicBezTo>
                      <a:cubicBezTo>
                        <a:pt x="1" y="430"/>
                        <a:pt x="5" y="439"/>
                        <a:pt x="4" y="452"/>
                      </a:cubicBezTo>
                      <a:cubicBezTo>
                        <a:pt x="3" y="465"/>
                        <a:pt x="1" y="484"/>
                        <a:pt x="0" y="492"/>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28" name="Freeform 327"/>
                <p:cNvSpPr>
                  <a:spLocks/>
                </p:cNvSpPr>
                <p:nvPr/>
              </p:nvSpPr>
              <p:spPr bwMode="auto">
                <a:xfrm>
                  <a:off x="2778" y="2573"/>
                  <a:ext cx="813" cy="254"/>
                </a:xfrm>
                <a:custGeom>
                  <a:avLst/>
                  <a:gdLst>
                    <a:gd name="T0" fmla="*/ 813 w 813"/>
                    <a:gd name="T1" fmla="*/ 166 h 254"/>
                    <a:gd name="T2" fmla="*/ 795 w 813"/>
                    <a:gd name="T3" fmla="*/ 184 h 254"/>
                    <a:gd name="T4" fmla="*/ 786 w 813"/>
                    <a:gd name="T5" fmla="*/ 217 h 254"/>
                    <a:gd name="T6" fmla="*/ 744 w 813"/>
                    <a:gd name="T7" fmla="*/ 250 h 254"/>
                    <a:gd name="T8" fmla="*/ 690 w 813"/>
                    <a:gd name="T9" fmla="*/ 241 h 254"/>
                    <a:gd name="T10" fmla="*/ 642 w 813"/>
                    <a:gd name="T11" fmla="*/ 226 h 254"/>
                    <a:gd name="T12" fmla="*/ 567 w 813"/>
                    <a:gd name="T13" fmla="*/ 187 h 254"/>
                    <a:gd name="T14" fmla="*/ 534 w 813"/>
                    <a:gd name="T15" fmla="*/ 178 h 254"/>
                    <a:gd name="T16" fmla="*/ 444 w 813"/>
                    <a:gd name="T17" fmla="*/ 157 h 254"/>
                    <a:gd name="T18" fmla="*/ 417 w 813"/>
                    <a:gd name="T19" fmla="*/ 130 h 254"/>
                    <a:gd name="T20" fmla="*/ 396 w 813"/>
                    <a:gd name="T21" fmla="*/ 100 h 254"/>
                    <a:gd name="T22" fmla="*/ 372 w 813"/>
                    <a:gd name="T23" fmla="*/ 82 h 254"/>
                    <a:gd name="T24" fmla="*/ 315 w 813"/>
                    <a:gd name="T25" fmla="*/ 73 h 254"/>
                    <a:gd name="T26" fmla="*/ 282 w 813"/>
                    <a:gd name="T27" fmla="*/ 61 h 254"/>
                    <a:gd name="T28" fmla="*/ 243 w 813"/>
                    <a:gd name="T29" fmla="*/ 31 h 254"/>
                    <a:gd name="T30" fmla="*/ 216 w 813"/>
                    <a:gd name="T31" fmla="*/ 13 h 254"/>
                    <a:gd name="T32" fmla="*/ 174 w 813"/>
                    <a:gd name="T33" fmla="*/ 7 h 254"/>
                    <a:gd name="T34" fmla="*/ 120 w 813"/>
                    <a:gd name="T35" fmla="*/ 1 h 254"/>
                    <a:gd name="T36" fmla="*/ 69 w 813"/>
                    <a:gd name="T37" fmla="*/ 1 h 254"/>
                    <a:gd name="T38" fmla="*/ 27 w 813"/>
                    <a:gd name="T39" fmla="*/ 7 h 254"/>
                    <a:gd name="T40" fmla="*/ 0 w 813"/>
                    <a:gd name="T41" fmla="*/ 13 h 2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3"/>
                    <a:gd name="T64" fmla="*/ 0 h 254"/>
                    <a:gd name="T65" fmla="*/ 813 w 813"/>
                    <a:gd name="T66" fmla="*/ 254 h 2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3" h="254">
                      <a:moveTo>
                        <a:pt x="813" y="166"/>
                      </a:moveTo>
                      <a:cubicBezTo>
                        <a:pt x="806" y="171"/>
                        <a:pt x="799" y="176"/>
                        <a:pt x="795" y="184"/>
                      </a:cubicBezTo>
                      <a:cubicBezTo>
                        <a:pt x="791" y="192"/>
                        <a:pt x="794" y="206"/>
                        <a:pt x="786" y="217"/>
                      </a:cubicBezTo>
                      <a:cubicBezTo>
                        <a:pt x="778" y="228"/>
                        <a:pt x="760" y="246"/>
                        <a:pt x="744" y="250"/>
                      </a:cubicBezTo>
                      <a:cubicBezTo>
                        <a:pt x="728" y="254"/>
                        <a:pt x="707" y="245"/>
                        <a:pt x="690" y="241"/>
                      </a:cubicBezTo>
                      <a:cubicBezTo>
                        <a:pt x="673" y="237"/>
                        <a:pt x="663" y="235"/>
                        <a:pt x="642" y="226"/>
                      </a:cubicBezTo>
                      <a:cubicBezTo>
                        <a:pt x="621" y="217"/>
                        <a:pt x="585" y="195"/>
                        <a:pt x="567" y="187"/>
                      </a:cubicBezTo>
                      <a:cubicBezTo>
                        <a:pt x="549" y="179"/>
                        <a:pt x="554" y="183"/>
                        <a:pt x="534" y="178"/>
                      </a:cubicBezTo>
                      <a:cubicBezTo>
                        <a:pt x="514" y="173"/>
                        <a:pt x="464" y="165"/>
                        <a:pt x="444" y="157"/>
                      </a:cubicBezTo>
                      <a:cubicBezTo>
                        <a:pt x="424" y="149"/>
                        <a:pt x="425" y="139"/>
                        <a:pt x="417" y="130"/>
                      </a:cubicBezTo>
                      <a:cubicBezTo>
                        <a:pt x="409" y="121"/>
                        <a:pt x="403" y="108"/>
                        <a:pt x="396" y="100"/>
                      </a:cubicBezTo>
                      <a:cubicBezTo>
                        <a:pt x="389" y="92"/>
                        <a:pt x="385" y="86"/>
                        <a:pt x="372" y="82"/>
                      </a:cubicBezTo>
                      <a:cubicBezTo>
                        <a:pt x="359" y="78"/>
                        <a:pt x="330" y="77"/>
                        <a:pt x="315" y="73"/>
                      </a:cubicBezTo>
                      <a:cubicBezTo>
                        <a:pt x="300" y="69"/>
                        <a:pt x="294" y="68"/>
                        <a:pt x="282" y="61"/>
                      </a:cubicBezTo>
                      <a:cubicBezTo>
                        <a:pt x="270" y="54"/>
                        <a:pt x="254" y="39"/>
                        <a:pt x="243" y="31"/>
                      </a:cubicBezTo>
                      <a:cubicBezTo>
                        <a:pt x="232" y="23"/>
                        <a:pt x="227" y="17"/>
                        <a:pt x="216" y="13"/>
                      </a:cubicBezTo>
                      <a:cubicBezTo>
                        <a:pt x="205" y="9"/>
                        <a:pt x="190" y="9"/>
                        <a:pt x="174" y="7"/>
                      </a:cubicBezTo>
                      <a:cubicBezTo>
                        <a:pt x="158" y="5"/>
                        <a:pt x="137" y="2"/>
                        <a:pt x="120" y="1"/>
                      </a:cubicBezTo>
                      <a:cubicBezTo>
                        <a:pt x="103" y="0"/>
                        <a:pt x="84" y="0"/>
                        <a:pt x="69" y="1"/>
                      </a:cubicBezTo>
                      <a:cubicBezTo>
                        <a:pt x="54" y="2"/>
                        <a:pt x="38" y="5"/>
                        <a:pt x="27" y="7"/>
                      </a:cubicBezTo>
                      <a:cubicBezTo>
                        <a:pt x="16" y="9"/>
                        <a:pt x="8" y="11"/>
                        <a:pt x="0" y="13"/>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29" name="Freeform 328"/>
                <p:cNvSpPr>
                  <a:spLocks/>
                </p:cNvSpPr>
                <p:nvPr/>
              </p:nvSpPr>
              <p:spPr bwMode="auto">
                <a:xfrm>
                  <a:off x="2819" y="2010"/>
                  <a:ext cx="209" cy="564"/>
                </a:xfrm>
                <a:custGeom>
                  <a:avLst/>
                  <a:gdLst>
                    <a:gd name="T0" fmla="*/ 202 w 209"/>
                    <a:gd name="T1" fmla="*/ 0 h 564"/>
                    <a:gd name="T2" fmla="*/ 202 w 209"/>
                    <a:gd name="T3" fmla="*/ 24 h 564"/>
                    <a:gd name="T4" fmla="*/ 208 w 209"/>
                    <a:gd name="T5" fmla="*/ 48 h 564"/>
                    <a:gd name="T6" fmla="*/ 205 w 209"/>
                    <a:gd name="T7" fmla="*/ 72 h 564"/>
                    <a:gd name="T8" fmla="*/ 187 w 209"/>
                    <a:gd name="T9" fmla="*/ 117 h 564"/>
                    <a:gd name="T10" fmla="*/ 145 w 209"/>
                    <a:gd name="T11" fmla="*/ 141 h 564"/>
                    <a:gd name="T12" fmla="*/ 115 w 209"/>
                    <a:gd name="T13" fmla="*/ 174 h 564"/>
                    <a:gd name="T14" fmla="*/ 106 w 209"/>
                    <a:gd name="T15" fmla="*/ 216 h 564"/>
                    <a:gd name="T16" fmla="*/ 85 w 209"/>
                    <a:gd name="T17" fmla="*/ 249 h 564"/>
                    <a:gd name="T18" fmla="*/ 52 w 209"/>
                    <a:gd name="T19" fmla="*/ 285 h 564"/>
                    <a:gd name="T20" fmla="*/ 22 w 209"/>
                    <a:gd name="T21" fmla="*/ 327 h 564"/>
                    <a:gd name="T22" fmla="*/ 4 w 209"/>
                    <a:gd name="T23" fmla="*/ 366 h 564"/>
                    <a:gd name="T24" fmla="*/ 1 w 209"/>
                    <a:gd name="T25" fmla="*/ 411 h 564"/>
                    <a:gd name="T26" fmla="*/ 10 w 209"/>
                    <a:gd name="T27" fmla="*/ 447 h 564"/>
                    <a:gd name="T28" fmla="*/ 28 w 209"/>
                    <a:gd name="T29" fmla="*/ 471 h 564"/>
                    <a:gd name="T30" fmla="*/ 76 w 209"/>
                    <a:gd name="T31" fmla="*/ 498 h 564"/>
                    <a:gd name="T32" fmla="*/ 94 w 209"/>
                    <a:gd name="T33" fmla="*/ 519 h 564"/>
                    <a:gd name="T34" fmla="*/ 100 w 209"/>
                    <a:gd name="T35" fmla="*/ 546 h 564"/>
                    <a:gd name="T36" fmla="*/ 100 w 209"/>
                    <a:gd name="T37" fmla="*/ 564 h 5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9"/>
                    <a:gd name="T58" fmla="*/ 0 h 564"/>
                    <a:gd name="T59" fmla="*/ 209 w 209"/>
                    <a:gd name="T60" fmla="*/ 564 h 5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9" h="564">
                      <a:moveTo>
                        <a:pt x="202" y="0"/>
                      </a:moveTo>
                      <a:cubicBezTo>
                        <a:pt x="201" y="8"/>
                        <a:pt x="201" y="16"/>
                        <a:pt x="202" y="24"/>
                      </a:cubicBezTo>
                      <a:cubicBezTo>
                        <a:pt x="203" y="32"/>
                        <a:pt x="207" y="40"/>
                        <a:pt x="208" y="48"/>
                      </a:cubicBezTo>
                      <a:cubicBezTo>
                        <a:pt x="209" y="56"/>
                        <a:pt x="208" y="61"/>
                        <a:pt x="205" y="72"/>
                      </a:cubicBezTo>
                      <a:cubicBezTo>
                        <a:pt x="202" y="83"/>
                        <a:pt x="197" y="106"/>
                        <a:pt x="187" y="117"/>
                      </a:cubicBezTo>
                      <a:cubicBezTo>
                        <a:pt x="177" y="128"/>
                        <a:pt x="157" y="132"/>
                        <a:pt x="145" y="141"/>
                      </a:cubicBezTo>
                      <a:cubicBezTo>
                        <a:pt x="133" y="150"/>
                        <a:pt x="121" y="162"/>
                        <a:pt x="115" y="174"/>
                      </a:cubicBezTo>
                      <a:cubicBezTo>
                        <a:pt x="109" y="186"/>
                        <a:pt x="111" y="204"/>
                        <a:pt x="106" y="216"/>
                      </a:cubicBezTo>
                      <a:cubicBezTo>
                        <a:pt x="101" y="228"/>
                        <a:pt x="94" y="238"/>
                        <a:pt x="85" y="249"/>
                      </a:cubicBezTo>
                      <a:cubicBezTo>
                        <a:pt x="76" y="260"/>
                        <a:pt x="62" y="272"/>
                        <a:pt x="52" y="285"/>
                      </a:cubicBezTo>
                      <a:cubicBezTo>
                        <a:pt x="42" y="298"/>
                        <a:pt x="30" y="314"/>
                        <a:pt x="22" y="327"/>
                      </a:cubicBezTo>
                      <a:cubicBezTo>
                        <a:pt x="14" y="340"/>
                        <a:pt x="7" y="352"/>
                        <a:pt x="4" y="366"/>
                      </a:cubicBezTo>
                      <a:cubicBezTo>
                        <a:pt x="1" y="380"/>
                        <a:pt x="0" y="398"/>
                        <a:pt x="1" y="411"/>
                      </a:cubicBezTo>
                      <a:cubicBezTo>
                        <a:pt x="2" y="424"/>
                        <a:pt x="6" y="437"/>
                        <a:pt x="10" y="447"/>
                      </a:cubicBezTo>
                      <a:cubicBezTo>
                        <a:pt x="14" y="457"/>
                        <a:pt x="17" y="463"/>
                        <a:pt x="28" y="471"/>
                      </a:cubicBezTo>
                      <a:cubicBezTo>
                        <a:pt x="39" y="479"/>
                        <a:pt x="65" y="490"/>
                        <a:pt x="76" y="498"/>
                      </a:cubicBezTo>
                      <a:cubicBezTo>
                        <a:pt x="87" y="506"/>
                        <a:pt x="90" y="511"/>
                        <a:pt x="94" y="519"/>
                      </a:cubicBezTo>
                      <a:cubicBezTo>
                        <a:pt x="98" y="527"/>
                        <a:pt x="99" y="539"/>
                        <a:pt x="100" y="546"/>
                      </a:cubicBezTo>
                      <a:cubicBezTo>
                        <a:pt x="101" y="553"/>
                        <a:pt x="100" y="558"/>
                        <a:pt x="100" y="564"/>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30" name="Freeform 329"/>
                <p:cNvSpPr>
                  <a:spLocks/>
                </p:cNvSpPr>
                <p:nvPr/>
              </p:nvSpPr>
              <p:spPr bwMode="auto">
                <a:xfrm>
                  <a:off x="2469" y="2067"/>
                  <a:ext cx="303" cy="520"/>
                </a:xfrm>
                <a:custGeom>
                  <a:avLst/>
                  <a:gdLst>
                    <a:gd name="T0" fmla="*/ 303 w 303"/>
                    <a:gd name="T1" fmla="*/ 519 h 520"/>
                    <a:gd name="T2" fmla="*/ 267 w 303"/>
                    <a:gd name="T3" fmla="*/ 513 h 520"/>
                    <a:gd name="T4" fmla="*/ 228 w 303"/>
                    <a:gd name="T5" fmla="*/ 474 h 520"/>
                    <a:gd name="T6" fmla="*/ 165 w 303"/>
                    <a:gd name="T7" fmla="*/ 432 h 520"/>
                    <a:gd name="T8" fmla="*/ 114 w 303"/>
                    <a:gd name="T9" fmla="*/ 375 h 520"/>
                    <a:gd name="T10" fmla="*/ 114 w 303"/>
                    <a:gd name="T11" fmla="*/ 312 h 520"/>
                    <a:gd name="T12" fmla="*/ 102 w 303"/>
                    <a:gd name="T13" fmla="*/ 234 h 520"/>
                    <a:gd name="T14" fmla="*/ 48 w 303"/>
                    <a:gd name="T15" fmla="*/ 198 h 520"/>
                    <a:gd name="T16" fmla="*/ 36 w 303"/>
                    <a:gd name="T17" fmla="*/ 156 h 520"/>
                    <a:gd name="T18" fmla="*/ 36 w 303"/>
                    <a:gd name="T19" fmla="*/ 102 h 520"/>
                    <a:gd name="T20" fmla="*/ 30 w 303"/>
                    <a:gd name="T21" fmla="*/ 69 h 520"/>
                    <a:gd name="T22" fmla="*/ 0 w 303"/>
                    <a:gd name="T23" fmla="*/ 0 h 5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3"/>
                    <a:gd name="T37" fmla="*/ 0 h 520"/>
                    <a:gd name="T38" fmla="*/ 303 w 303"/>
                    <a:gd name="T39" fmla="*/ 520 h 5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3" h="520">
                      <a:moveTo>
                        <a:pt x="303" y="519"/>
                      </a:moveTo>
                      <a:cubicBezTo>
                        <a:pt x="291" y="519"/>
                        <a:pt x="279" y="520"/>
                        <a:pt x="267" y="513"/>
                      </a:cubicBezTo>
                      <a:cubicBezTo>
                        <a:pt x="255" y="506"/>
                        <a:pt x="245" y="487"/>
                        <a:pt x="228" y="474"/>
                      </a:cubicBezTo>
                      <a:cubicBezTo>
                        <a:pt x="211" y="461"/>
                        <a:pt x="184" y="448"/>
                        <a:pt x="165" y="432"/>
                      </a:cubicBezTo>
                      <a:cubicBezTo>
                        <a:pt x="146" y="416"/>
                        <a:pt x="123" y="395"/>
                        <a:pt x="114" y="375"/>
                      </a:cubicBezTo>
                      <a:cubicBezTo>
                        <a:pt x="105" y="355"/>
                        <a:pt x="116" y="335"/>
                        <a:pt x="114" y="312"/>
                      </a:cubicBezTo>
                      <a:cubicBezTo>
                        <a:pt x="112" y="289"/>
                        <a:pt x="113" y="253"/>
                        <a:pt x="102" y="234"/>
                      </a:cubicBezTo>
                      <a:cubicBezTo>
                        <a:pt x="91" y="215"/>
                        <a:pt x="59" y="211"/>
                        <a:pt x="48" y="198"/>
                      </a:cubicBezTo>
                      <a:cubicBezTo>
                        <a:pt x="37" y="185"/>
                        <a:pt x="38" y="172"/>
                        <a:pt x="36" y="156"/>
                      </a:cubicBezTo>
                      <a:cubicBezTo>
                        <a:pt x="34" y="140"/>
                        <a:pt x="37" y="116"/>
                        <a:pt x="36" y="102"/>
                      </a:cubicBezTo>
                      <a:cubicBezTo>
                        <a:pt x="35" y="88"/>
                        <a:pt x="36" y="86"/>
                        <a:pt x="30" y="69"/>
                      </a:cubicBezTo>
                      <a:cubicBezTo>
                        <a:pt x="24" y="52"/>
                        <a:pt x="12" y="26"/>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31" name="Freeform 330"/>
                <p:cNvSpPr>
                  <a:spLocks/>
                </p:cNvSpPr>
                <p:nvPr/>
              </p:nvSpPr>
              <p:spPr bwMode="auto">
                <a:xfrm>
                  <a:off x="3400" y="2814"/>
                  <a:ext cx="134" cy="315"/>
                </a:xfrm>
                <a:custGeom>
                  <a:avLst/>
                  <a:gdLst>
                    <a:gd name="T0" fmla="*/ 17 w 134"/>
                    <a:gd name="T1" fmla="*/ 315 h 315"/>
                    <a:gd name="T2" fmla="*/ 5 w 134"/>
                    <a:gd name="T3" fmla="*/ 255 h 315"/>
                    <a:gd name="T4" fmla="*/ 47 w 134"/>
                    <a:gd name="T5" fmla="*/ 210 h 315"/>
                    <a:gd name="T6" fmla="*/ 95 w 134"/>
                    <a:gd name="T7" fmla="*/ 168 h 315"/>
                    <a:gd name="T8" fmla="*/ 113 w 134"/>
                    <a:gd name="T9" fmla="*/ 111 h 315"/>
                    <a:gd name="T10" fmla="*/ 113 w 134"/>
                    <a:gd name="T11" fmla="*/ 60 h 315"/>
                    <a:gd name="T12" fmla="*/ 125 w 134"/>
                    <a:gd name="T13" fmla="*/ 24 h 315"/>
                    <a:gd name="T14" fmla="*/ 134 w 134"/>
                    <a:gd name="T15" fmla="*/ 0 h 315"/>
                    <a:gd name="T16" fmla="*/ 0 60000 65536"/>
                    <a:gd name="T17" fmla="*/ 0 60000 65536"/>
                    <a:gd name="T18" fmla="*/ 0 60000 65536"/>
                    <a:gd name="T19" fmla="*/ 0 60000 65536"/>
                    <a:gd name="T20" fmla="*/ 0 60000 65536"/>
                    <a:gd name="T21" fmla="*/ 0 60000 65536"/>
                    <a:gd name="T22" fmla="*/ 0 60000 65536"/>
                    <a:gd name="T23" fmla="*/ 0 60000 65536"/>
                    <a:gd name="T24" fmla="*/ 0 w 134"/>
                    <a:gd name="T25" fmla="*/ 0 h 315"/>
                    <a:gd name="T26" fmla="*/ 134 w 134"/>
                    <a:gd name="T27" fmla="*/ 315 h 3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 h="315">
                      <a:moveTo>
                        <a:pt x="17" y="315"/>
                      </a:moveTo>
                      <a:cubicBezTo>
                        <a:pt x="8" y="293"/>
                        <a:pt x="0" y="272"/>
                        <a:pt x="5" y="255"/>
                      </a:cubicBezTo>
                      <a:cubicBezTo>
                        <a:pt x="10" y="238"/>
                        <a:pt x="32" y="224"/>
                        <a:pt x="47" y="210"/>
                      </a:cubicBezTo>
                      <a:cubicBezTo>
                        <a:pt x="62" y="196"/>
                        <a:pt x="84" y="184"/>
                        <a:pt x="95" y="168"/>
                      </a:cubicBezTo>
                      <a:cubicBezTo>
                        <a:pt x="106" y="152"/>
                        <a:pt x="110" y="129"/>
                        <a:pt x="113" y="111"/>
                      </a:cubicBezTo>
                      <a:cubicBezTo>
                        <a:pt x="116" y="93"/>
                        <a:pt x="111" y="74"/>
                        <a:pt x="113" y="60"/>
                      </a:cubicBezTo>
                      <a:cubicBezTo>
                        <a:pt x="115" y="46"/>
                        <a:pt x="122" y="34"/>
                        <a:pt x="125" y="24"/>
                      </a:cubicBezTo>
                      <a:cubicBezTo>
                        <a:pt x="128" y="14"/>
                        <a:pt x="131" y="7"/>
                        <a:pt x="134"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32" name="Freeform 331"/>
                <p:cNvSpPr>
                  <a:spLocks/>
                </p:cNvSpPr>
                <p:nvPr/>
              </p:nvSpPr>
              <p:spPr bwMode="auto">
                <a:xfrm>
                  <a:off x="3321" y="3237"/>
                  <a:ext cx="1413" cy="396"/>
                </a:xfrm>
                <a:custGeom>
                  <a:avLst/>
                  <a:gdLst>
                    <a:gd name="T0" fmla="*/ 0 w 1413"/>
                    <a:gd name="T1" fmla="*/ 141 h 396"/>
                    <a:gd name="T2" fmla="*/ 15 w 1413"/>
                    <a:gd name="T3" fmla="*/ 180 h 396"/>
                    <a:gd name="T4" fmla="*/ 27 w 1413"/>
                    <a:gd name="T5" fmla="*/ 219 h 396"/>
                    <a:gd name="T6" fmla="*/ 45 w 1413"/>
                    <a:gd name="T7" fmla="*/ 249 h 396"/>
                    <a:gd name="T8" fmla="*/ 84 w 1413"/>
                    <a:gd name="T9" fmla="*/ 273 h 396"/>
                    <a:gd name="T10" fmla="*/ 117 w 1413"/>
                    <a:gd name="T11" fmla="*/ 303 h 396"/>
                    <a:gd name="T12" fmla="*/ 168 w 1413"/>
                    <a:gd name="T13" fmla="*/ 333 h 396"/>
                    <a:gd name="T14" fmla="*/ 282 w 1413"/>
                    <a:gd name="T15" fmla="*/ 339 h 396"/>
                    <a:gd name="T16" fmla="*/ 369 w 1413"/>
                    <a:gd name="T17" fmla="*/ 336 h 396"/>
                    <a:gd name="T18" fmla="*/ 423 w 1413"/>
                    <a:gd name="T19" fmla="*/ 315 h 396"/>
                    <a:gd name="T20" fmla="*/ 504 w 1413"/>
                    <a:gd name="T21" fmla="*/ 312 h 396"/>
                    <a:gd name="T22" fmla="*/ 543 w 1413"/>
                    <a:gd name="T23" fmla="*/ 330 h 396"/>
                    <a:gd name="T24" fmla="*/ 573 w 1413"/>
                    <a:gd name="T25" fmla="*/ 354 h 396"/>
                    <a:gd name="T26" fmla="*/ 627 w 1413"/>
                    <a:gd name="T27" fmla="*/ 369 h 396"/>
                    <a:gd name="T28" fmla="*/ 690 w 1413"/>
                    <a:gd name="T29" fmla="*/ 357 h 396"/>
                    <a:gd name="T30" fmla="*/ 714 w 1413"/>
                    <a:gd name="T31" fmla="*/ 357 h 396"/>
                    <a:gd name="T32" fmla="*/ 750 w 1413"/>
                    <a:gd name="T33" fmla="*/ 357 h 396"/>
                    <a:gd name="T34" fmla="*/ 798 w 1413"/>
                    <a:gd name="T35" fmla="*/ 369 h 396"/>
                    <a:gd name="T36" fmla="*/ 834 w 1413"/>
                    <a:gd name="T37" fmla="*/ 384 h 396"/>
                    <a:gd name="T38" fmla="*/ 879 w 1413"/>
                    <a:gd name="T39" fmla="*/ 396 h 396"/>
                    <a:gd name="T40" fmla="*/ 963 w 1413"/>
                    <a:gd name="T41" fmla="*/ 384 h 396"/>
                    <a:gd name="T42" fmla="*/ 996 w 1413"/>
                    <a:gd name="T43" fmla="*/ 357 h 396"/>
                    <a:gd name="T44" fmla="*/ 1005 w 1413"/>
                    <a:gd name="T45" fmla="*/ 309 h 396"/>
                    <a:gd name="T46" fmla="*/ 1026 w 1413"/>
                    <a:gd name="T47" fmla="*/ 228 h 396"/>
                    <a:gd name="T48" fmla="*/ 1062 w 1413"/>
                    <a:gd name="T49" fmla="*/ 186 h 396"/>
                    <a:gd name="T50" fmla="*/ 1101 w 1413"/>
                    <a:gd name="T51" fmla="*/ 159 h 396"/>
                    <a:gd name="T52" fmla="*/ 1152 w 1413"/>
                    <a:gd name="T53" fmla="*/ 144 h 396"/>
                    <a:gd name="T54" fmla="*/ 1197 w 1413"/>
                    <a:gd name="T55" fmla="*/ 105 h 396"/>
                    <a:gd name="T56" fmla="*/ 1260 w 1413"/>
                    <a:gd name="T57" fmla="*/ 105 h 396"/>
                    <a:gd name="T58" fmla="*/ 1296 w 1413"/>
                    <a:gd name="T59" fmla="*/ 69 h 396"/>
                    <a:gd name="T60" fmla="*/ 1350 w 1413"/>
                    <a:gd name="T61" fmla="*/ 39 h 396"/>
                    <a:gd name="T62" fmla="*/ 1395 w 1413"/>
                    <a:gd name="T63" fmla="*/ 9 h 396"/>
                    <a:gd name="T64" fmla="*/ 1413 w 1413"/>
                    <a:gd name="T65" fmla="*/ 0 h 3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96"/>
                    <a:gd name="T101" fmla="*/ 1413 w 1413"/>
                    <a:gd name="T102" fmla="*/ 396 h 3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96">
                      <a:moveTo>
                        <a:pt x="0" y="141"/>
                      </a:moveTo>
                      <a:cubicBezTo>
                        <a:pt x="5" y="154"/>
                        <a:pt x="11" y="167"/>
                        <a:pt x="15" y="180"/>
                      </a:cubicBezTo>
                      <a:cubicBezTo>
                        <a:pt x="19" y="193"/>
                        <a:pt x="22" y="208"/>
                        <a:pt x="27" y="219"/>
                      </a:cubicBezTo>
                      <a:cubicBezTo>
                        <a:pt x="32" y="230"/>
                        <a:pt x="35" y="240"/>
                        <a:pt x="45" y="249"/>
                      </a:cubicBezTo>
                      <a:cubicBezTo>
                        <a:pt x="55" y="258"/>
                        <a:pt x="72" y="264"/>
                        <a:pt x="84" y="273"/>
                      </a:cubicBezTo>
                      <a:cubicBezTo>
                        <a:pt x="96" y="282"/>
                        <a:pt x="103" y="293"/>
                        <a:pt x="117" y="303"/>
                      </a:cubicBezTo>
                      <a:cubicBezTo>
                        <a:pt x="131" y="313"/>
                        <a:pt x="141" y="327"/>
                        <a:pt x="168" y="333"/>
                      </a:cubicBezTo>
                      <a:cubicBezTo>
                        <a:pt x="195" y="339"/>
                        <a:pt x="249" y="339"/>
                        <a:pt x="282" y="339"/>
                      </a:cubicBezTo>
                      <a:cubicBezTo>
                        <a:pt x="315" y="339"/>
                        <a:pt x="346" y="340"/>
                        <a:pt x="369" y="336"/>
                      </a:cubicBezTo>
                      <a:cubicBezTo>
                        <a:pt x="392" y="332"/>
                        <a:pt x="401" y="319"/>
                        <a:pt x="423" y="315"/>
                      </a:cubicBezTo>
                      <a:cubicBezTo>
                        <a:pt x="445" y="311"/>
                        <a:pt x="484" y="310"/>
                        <a:pt x="504" y="312"/>
                      </a:cubicBezTo>
                      <a:cubicBezTo>
                        <a:pt x="524" y="314"/>
                        <a:pt x="531" y="323"/>
                        <a:pt x="543" y="330"/>
                      </a:cubicBezTo>
                      <a:cubicBezTo>
                        <a:pt x="555" y="337"/>
                        <a:pt x="559" y="348"/>
                        <a:pt x="573" y="354"/>
                      </a:cubicBezTo>
                      <a:cubicBezTo>
                        <a:pt x="587" y="360"/>
                        <a:pt x="608" y="369"/>
                        <a:pt x="627" y="369"/>
                      </a:cubicBezTo>
                      <a:cubicBezTo>
                        <a:pt x="646" y="369"/>
                        <a:pt x="675" y="359"/>
                        <a:pt x="690" y="357"/>
                      </a:cubicBezTo>
                      <a:cubicBezTo>
                        <a:pt x="705" y="355"/>
                        <a:pt x="704" y="357"/>
                        <a:pt x="714" y="357"/>
                      </a:cubicBezTo>
                      <a:cubicBezTo>
                        <a:pt x="724" y="357"/>
                        <a:pt x="736" y="355"/>
                        <a:pt x="750" y="357"/>
                      </a:cubicBezTo>
                      <a:cubicBezTo>
                        <a:pt x="764" y="359"/>
                        <a:pt x="784" y="365"/>
                        <a:pt x="798" y="369"/>
                      </a:cubicBezTo>
                      <a:cubicBezTo>
                        <a:pt x="812" y="373"/>
                        <a:pt x="821" y="380"/>
                        <a:pt x="834" y="384"/>
                      </a:cubicBezTo>
                      <a:cubicBezTo>
                        <a:pt x="847" y="388"/>
                        <a:pt x="858" y="396"/>
                        <a:pt x="879" y="396"/>
                      </a:cubicBezTo>
                      <a:cubicBezTo>
                        <a:pt x="900" y="396"/>
                        <a:pt x="944" y="390"/>
                        <a:pt x="963" y="384"/>
                      </a:cubicBezTo>
                      <a:cubicBezTo>
                        <a:pt x="982" y="378"/>
                        <a:pt x="989" y="369"/>
                        <a:pt x="996" y="357"/>
                      </a:cubicBezTo>
                      <a:cubicBezTo>
                        <a:pt x="1003" y="345"/>
                        <a:pt x="1000" y="330"/>
                        <a:pt x="1005" y="309"/>
                      </a:cubicBezTo>
                      <a:cubicBezTo>
                        <a:pt x="1010" y="288"/>
                        <a:pt x="1017" y="248"/>
                        <a:pt x="1026" y="228"/>
                      </a:cubicBezTo>
                      <a:cubicBezTo>
                        <a:pt x="1035" y="208"/>
                        <a:pt x="1050" y="197"/>
                        <a:pt x="1062" y="186"/>
                      </a:cubicBezTo>
                      <a:cubicBezTo>
                        <a:pt x="1074" y="175"/>
                        <a:pt x="1086" y="166"/>
                        <a:pt x="1101" y="159"/>
                      </a:cubicBezTo>
                      <a:cubicBezTo>
                        <a:pt x="1116" y="152"/>
                        <a:pt x="1136" y="153"/>
                        <a:pt x="1152" y="144"/>
                      </a:cubicBezTo>
                      <a:cubicBezTo>
                        <a:pt x="1168" y="135"/>
                        <a:pt x="1179" y="111"/>
                        <a:pt x="1197" y="105"/>
                      </a:cubicBezTo>
                      <a:cubicBezTo>
                        <a:pt x="1215" y="99"/>
                        <a:pt x="1244" y="111"/>
                        <a:pt x="1260" y="105"/>
                      </a:cubicBezTo>
                      <a:cubicBezTo>
                        <a:pt x="1276" y="99"/>
                        <a:pt x="1281" y="80"/>
                        <a:pt x="1296" y="69"/>
                      </a:cubicBezTo>
                      <a:cubicBezTo>
                        <a:pt x="1311" y="58"/>
                        <a:pt x="1334" y="49"/>
                        <a:pt x="1350" y="39"/>
                      </a:cubicBezTo>
                      <a:cubicBezTo>
                        <a:pt x="1366" y="29"/>
                        <a:pt x="1385" y="15"/>
                        <a:pt x="1395" y="9"/>
                      </a:cubicBezTo>
                      <a:cubicBezTo>
                        <a:pt x="1405" y="3"/>
                        <a:pt x="1409" y="1"/>
                        <a:pt x="1413"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33" name="Freeform 332"/>
                <p:cNvSpPr>
                  <a:spLocks/>
                </p:cNvSpPr>
                <p:nvPr/>
              </p:nvSpPr>
              <p:spPr bwMode="auto">
                <a:xfrm>
                  <a:off x="4296" y="3615"/>
                  <a:ext cx="522" cy="276"/>
                </a:xfrm>
                <a:custGeom>
                  <a:avLst/>
                  <a:gdLst>
                    <a:gd name="T0" fmla="*/ 0 w 522"/>
                    <a:gd name="T1" fmla="*/ 0 h 276"/>
                    <a:gd name="T2" fmla="*/ 33 w 522"/>
                    <a:gd name="T3" fmla="*/ 33 h 276"/>
                    <a:gd name="T4" fmla="*/ 102 w 522"/>
                    <a:gd name="T5" fmla="*/ 51 h 276"/>
                    <a:gd name="T6" fmla="*/ 186 w 522"/>
                    <a:gd name="T7" fmla="*/ 66 h 276"/>
                    <a:gd name="T8" fmla="*/ 255 w 522"/>
                    <a:gd name="T9" fmla="*/ 120 h 276"/>
                    <a:gd name="T10" fmla="*/ 297 w 522"/>
                    <a:gd name="T11" fmla="*/ 174 h 276"/>
                    <a:gd name="T12" fmla="*/ 360 w 522"/>
                    <a:gd name="T13" fmla="*/ 210 h 276"/>
                    <a:gd name="T14" fmla="*/ 408 w 522"/>
                    <a:gd name="T15" fmla="*/ 219 h 276"/>
                    <a:gd name="T16" fmla="*/ 486 w 522"/>
                    <a:gd name="T17" fmla="*/ 264 h 276"/>
                    <a:gd name="T18" fmla="*/ 522 w 522"/>
                    <a:gd name="T19" fmla="*/ 276 h 2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2"/>
                    <a:gd name="T31" fmla="*/ 0 h 276"/>
                    <a:gd name="T32" fmla="*/ 522 w 522"/>
                    <a:gd name="T33" fmla="*/ 276 h 2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2" h="276">
                      <a:moveTo>
                        <a:pt x="0" y="0"/>
                      </a:moveTo>
                      <a:cubicBezTo>
                        <a:pt x="8" y="12"/>
                        <a:pt x="16" y="25"/>
                        <a:pt x="33" y="33"/>
                      </a:cubicBezTo>
                      <a:cubicBezTo>
                        <a:pt x="50" y="41"/>
                        <a:pt x="77" y="46"/>
                        <a:pt x="102" y="51"/>
                      </a:cubicBezTo>
                      <a:cubicBezTo>
                        <a:pt x="127" y="56"/>
                        <a:pt x="161" y="55"/>
                        <a:pt x="186" y="66"/>
                      </a:cubicBezTo>
                      <a:cubicBezTo>
                        <a:pt x="211" y="77"/>
                        <a:pt x="236" y="102"/>
                        <a:pt x="255" y="120"/>
                      </a:cubicBezTo>
                      <a:cubicBezTo>
                        <a:pt x="274" y="138"/>
                        <a:pt x="280" y="159"/>
                        <a:pt x="297" y="174"/>
                      </a:cubicBezTo>
                      <a:cubicBezTo>
                        <a:pt x="314" y="189"/>
                        <a:pt x="342" y="203"/>
                        <a:pt x="360" y="210"/>
                      </a:cubicBezTo>
                      <a:cubicBezTo>
                        <a:pt x="378" y="217"/>
                        <a:pt x="387" y="210"/>
                        <a:pt x="408" y="219"/>
                      </a:cubicBezTo>
                      <a:cubicBezTo>
                        <a:pt x="429" y="228"/>
                        <a:pt x="467" y="255"/>
                        <a:pt x="486" y="264"/>
                      </a:cubicBezTo>
                      <a:cubicBezTo>
                        <a:pt x="505" y="273"/>
                        <a:pt x="513" y="274"/>
                        <a:pt x="522" y="27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1919" name="Freeform 333"/>
              <p:cNvSpPr>
                <a:spLocks/>
              </p:cNvSpPr>
              <p:nvPr/>
            </p:nvSpPr>
            <p:spPr bwMode="auto">
              <a:xfrm>
                <a:off x="4035" y="1656"/>
                <a:ext cx="123" cy="224"/>
              </a:xfrm>
              <a:custGeom>
                <a:avLst/>
                <a:gdLst>
                  <a:gd name="T0" fmla="*/ 9 w 123"/>
                  <a:gd name="T1" fmla="*/ 0 h 224"/>
                  <a:gd name="T2" fmla="*/ 3 w 123"/>
                  <a:gd name="T3" fmla="*/ 16 h 224"/>
                  <a:gd name="T4" fmla="*/ 1 w 123"/>
                  <a:gd name="T5" fmla="*/ 30 h 224"/>
                  <a:gd name="T6" fmla="*/ 11 w 123"/>
                  <a:gd name="T7" fmla="*/ 36 h 224"/>
                  <a:gd name="T8" fmla="*/ 23 w 123"/>
                  <a:gd name="T9" fmla="*/ 36 h 224"/>
                  <a:gd name="T10" fmla="*/ 43 w 123"/>
                  <a:gd name="T11" fmla="*/ 40 h 224"/>
                  <a:gd name="T12" fmla="*/ 59 w 123"/>
                  <a:gd name="T13" fmla="*/ 62 h 224"/>
                  <a:gd name="T14" fmla="*/ 79 w 123"/>
                  <a:gd name="T15" fmla="*/ 72 h 224"/>
                  <a:gd name="T16" fmla="*/ 95 w 123"/>
                  <a:gd name="T17" fmla="*/ 86 h 224"/>
                  <a:gd name="T18" fmla="*/ 119 w 123"/>
                  <a:gd name="T19" fmla="*/ 100 h 224"/>
                  <a:gd name="T20" fmla="*/ 121 w 123"/>
                  <a:gd name="T21" fmla="*/ 124 h 224"/>
                  <a:gd name="T22" fmla="*/ 115 w 123"/>
                  <a:gd name="T23" fmla="*/ 144 h 224"/>
                  <a:gd name="T24" fmla="*/ 101 w 123"/>
                  <a:gd name="T25" fmla="*/ 162 h 224"/>
                  <a:gd name="T26" fmla="*/ 93 w 123"/>
                  <a:gd name="T27" fmla="*/ 174 h 224"/>
                  <a:gd name="T28" fmla="*/ 81 w 123"/>
                  <a:gd name="T29" fmla="*/ 192 h 224"/>
                  <a:gd name="T30" fmla="*/ 77 w 123"/>
                  <a:gd name="T31" fmla="*/ 208 h 224"/>
                  <a:gd name="T32" fmla="*/ 77 w 123"/>
                  <a:gd name="T33" fmla="*/ 224 h 2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4"/>
                  <a:gd name="T53" fmla="*/ 123 w 123"/>
                  <a:gd name="T54" fmla="*/ 224 h 2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4">
                    <a:moveTo>
                      <a:pt x="9" y="0"/>
                    </a:moveTo>
                    <a:cubicBezTo>
                      <a:pt x="6" y="5"/>
                      <a:pt x="4" y="11"/>
                      <a:pt x="3" y="16"/>
                    </a:cubicBezTo>
                    <a:cubicBezTo>
                      <a:pt x="2" y="21"/>
                      <a:pt x="0" y="27"/>
                      <a:pt x="1" y="30"/>
                    </a:cubicBezTo>
                    <a:cubicBezTo>
                      <a:pt x="2" y="33"/>
                      <a:pt x="7" y="35"/>
                      <a:pt x="11" y="36"/>
                    </a:cubicBezTo>
                    <a:cubicBezTo>
                      <a:pt x="15" y="37"/>
                      <a:pt x="18" y="35"/>
                      <a:pt x="23" y="36"/>
                    </a:cubicBezTo>
                    <a:cubicBezTo>
                      <a:pt x="28" y="37"/>
                      <a:pt x="37" y="36"/>
                      <a:pt x="43" y="40"/>
                    </a:cubicBezTo>
                    <a:cubicBezTo>
                      <a:pt x="49" y="44"/>
                      <a:pt x="53" y="57"/>
                      <a:pt x="59" y="62"/>
                    </a:cubicBezTo>
                    <a:cubicBezTo>
                      <a:pt x="65" y="67"/>
                      <a:pt x="73" y="68"/>
                      <a:pt x="79" y="72"/>
                    </a:cubicBezTo>
                    <a:cubicBezTo>
                      <a:pt x="85" y="76"/>
                      <a:pt x="88" y="81"/>
                      <a:pt x="95" y="86"/>
                    </a:cubicBezTo>
                    <a:cubicBezTo>
                      <a:pt x="102" y="91"/>
                      <a:pt x="115" y="94"/>
                      <a:pt x="119" y="100"/>
                    </a:cubicBezTo>
                    <a:cubicBezTo>
                      <a:pt x="123" y="106"/>
                      <a:pt x="122" y="117"/>
                      <a:pt x="121" y="124"/>
                    </a:cubicBezTo>
                    <a:cubicBezTo>
                      <a:pt x="120" y="131"/>
                      <a:pt x="118" y="138"/>
                      <a:pt x="115" y="144"/>
                    </a:cubicBezTo>
                    <a:cubicBezTo>
                      <a:pt x="112" y="150"/>
                      <a:pt x="105" y="157"/>
                      <a:pt x="101" y="162"/>
                    </a:cubicBezTo>
                    <a:cubicBezTo>
                      <a:pt x="97" y="167"/>
                      <a:pt x="96" y="169"/>
                      <a:pt x="93" y="174"/>
                    </a:cubicBezTo>
                    <a:cubicBezTo>
                      <a:pt x="90" y="179"/>
                      <a:pt x="84" y="186"/>
                      <a:pt x="81" y="192"/>
                    </a:cubicBezTo>
                    <a:cubicBezTo>
                      <a:pt x="78" y="198"/>
                      <a:pt x="78" y="203"/>
                      <a:pt x="77" y="208"/>
                    </a:cubicBezTo>
                    <a:cubicBezTo>
                      <a:pt x="76" y="213"/>
                      <a:pt x="76" y="218"/>
                      <a:pt x="77" y="22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0947" name="Group 334"/>
            <p:cNvGrpSpPr>
              <a:grpSpLocks/>
            </p:cNvGrpSpPr>
            <p:nvPr/>
          </p:nvGrpSpPr>
          <p:grpSpPr bwMode="auto">
            <a:xfrm>
              <a:off x="32" y="16"/>
              <a:ext cx="4820" cy="3224"/>
              <a:chOff x="32" y="16"/>
              <a:chExt cx="4820" cy="3224"/>
            </a:xfrm>
          </p:grpSpPr>
          <p:sp>
            <p:nvSpPr>
              <p:cNvPr id="381909" name="Freeform 335"/>
              <p:cNvSpPr>
                <a:spLocks/>
              </p:cNvSpPr>
              <p:nvPr/>
            </p:nvSpPr>
            <p:spPr bwMode="auto">
              <a:xfrm>
                <a:off x="2286" y="611"/>
                <a:ext cx="2510" cy="693"/>
              </a:xfrm>
              <a:custGeom>
                <a:avLst/>
                <a:gdLst>
                  <a:gd name="T0" fmla="*/ 2510 w 2510"/>
                  <a:gd name="T1" fmla="*/ 73 h 693"/>
                  <a:gd name="T2" fmla="*/ 2446 w 2510"/>
                  <a:gd name="T3" fmla="*/ 73 h 693"/>
                  <a:gd name="T4" fmla="*/ 2402 w 2510"/>
                  <a:gd name="T5" fmla="*/ 69 h 693"/>
                  <a:gd name="T6" fmla="*/ 2342 w 2510"/>
                  <a:gd name="T7" fmla="*/ 69 h 693"/>
                  <a:gd name="T8" fmla="*/ 2250 w 2510"/>
                  <a:gd name="T9" fmla="*/ 77 h 693"/>
                  <a:gd name="T10" fmla="*/ 2178 w 2510"/>
                  <a:gd name="T11" fmla="*/ 89 h 693"/>
                  <a:gd name="T12" fmla="*/ 2114 w 2510"/>
                  <a:gd name="T13" fmla="*/ 105 h 693"/>
                  <a:gd name="T14" fmla="*/ 2058 w 2510"/>
                  <a:gd name="T15" fmla="*/ 109 h 693"/>
                  <a:gd name="T16" fmla="*/ 1962 w 2510"/>
                  <a:gd name="T17" fmla="*/ 121 h 693"/>
                  <a:gd name="T18" fmla="*/ 1858 w 2510"/>
                  <a:gd name="T19" fmla="*/ 105 h 693"/>
                  <a:gd name="T20" fmla="*/ 1786 w 2510"/>
                  <a:gd name="T21" fmla="*/ 93 h 693"/>
                  <a:gd name="T22" fmla="*/ 1718 w 2510"/>
                  <a:gd name="T23" fmla="*/ 73 h 693"/>
                  <a:gd name="T24" fmla="*/ 1678 w 2510"/>
                  <a:gd name="T25" fmla="*/ 53 h 693"/>
                  <a:gd name="T26" fmla="*/ 1622 w 2510"/>
                  <a:gd name="T27" fmla="*/ 33 h 693"/>
                  <a:gd name="T28" fmla="*/ 1554 w 2510"/>
                  <a:gd name="T29" fmla="*/ 13 h 693"/>
                  <a:gd name="T30" fmla="*/ 1466 w 2510"/>
                  <a:gd name="T31" fmla="*/ 13 h 693"/>
                  <a:gd name="T32" fmla="*/ 1398 w 2510"/>
                  <a:gd name="T33" fmla="*/ 1 h 693"/>
                  <a:gd name="T34" fmla="*/ 1342 w 2510"/>
                  <a:gd name="T35" fmla="*/ 5 h 693"/>
                  <a:gd name="T36" fmla="*/ 1294 w 2510"/>
                  <a:gd name="T37" fmla="*/ 9 h 693"/>
                  <a:gd name="T38" fmla="*/ 1262 w 2510"/>
                  <a:gd name="T39" fmla="*/ 9 h 693"/>
                  <a:gd name="T40" fmla="*/ 1170 w 2510"/>
                  <a:gd name="T41" fmla="*/ 17 h 693"/>
                  <a:gd name="T42" fmla="*/ 1102 w 2510"/>
                  <a:gd name="T43" fmla="*/ 49 h 693"/>
                  <a:gd name="T44" fmla="*/ 1054 w 2510"/>
                  <a:gd name="T45" fmla="*/ 81 h 693"/>
                  <a:gd name="T46" fmla="*/ 974 w 2510"/>
                  <a:gd name="T47" fmla="*/ 93 h 693"/>
                  <a:gd name="T48" fmla="*/ 910 w 2510"/>
                  <a:gd name="T49" fmla="*/ 109 h 693"/>
                  <a:gd name="T50" fmla="*/ 842 w 2510"/>
                  <a:gd name="T51" fmla="*/ 113 h 693"/>
                  <a:gd name="T52" fmla="*/ 782 w 2510"/>
                  <a:gd name="T53" fmla="*/ 125 h 693"/>
                  <a:gd name="T54" fmla="*/ 730 w 2510"/>
                  <a:gd name="T55" fmla="*/ 129 h 693"/>
                  <a:gd name="T56" fmla="*/ 670 w 2510"/>
                  <a:gd name="T57" fmla="*/ 153 h 693"/>
                  <a:gd name="T58" fmla="*/ 646 w 2510"/>
                  <a:gd name="T59" fmla="*/ 181 h 693"/>
                  <a:gd name="T60" fmla="*/ 622 w 2510"/>
                  <a:gd name="T61" fmla="*/ 205 h 693"/>
                  <a:gd name="T62" fmla="*/ 594 w 2510"/>
                  <a:gd name="T63" fmla="*/ 213 h 693"/>
                  <a:gd name="T64" fmla="*/ 558 w 2510"/>
                  <a:gd name="T65" fmla="*/ 209 h 693"/>
                  <a:gd name="T66" fmla="*/ 530 w 2510"/>
                  <a:gd name="T67" fmla="*/ 197 h 693"/>
                  <a:gd name="T68" fmla="*/ 494 w 2510"/>
                  <a:gd name="T69" fmla="*/ 205 h 693"/>
                  <a:gd name="T70" fmla="*/ 478 w 2510"/>
                  <a:gd name="T71" fmla="*/ 225 h 693"/>
                  <a:gd name="T72" fmla="*/ 442 w 2510"/>
                  <a:gd name="T73" fmla="*/ 241 h 693"/>
                  <a:gd name="T74" fmla="*/ 394 w 2510"/>
                  <a:gd name="T75" fmla="*/ 265 h 693"/>
                  <a:gd name="T76" fmla="*/ 346 w 2510"/>
                  <a:gd name="T77" fmla="*/ 305 h 693"/>
                  <a:gd name="T78" fmla="*/ 274 w 2510"/>
                  <a:gd name="T79" fmla="*/ 329 h 693"/>
                  <a:gd name="T80" fmla="*/ 246 w 2510"/>
                  <a:gd name="T81" fmla="*/ 353 h 693"/>
                  <a:gd name="T82" fmla="*/ 226 w 2510"/>
                  <a:gd name="T83" fmla="*/ 377 h 693"/>
                  <a:gd name="T84" fmla="*/ 198 w 2510"/>
                  <a:gd name="T85" fmla="*/ 389 h 693"/>
                  <a:gd name="T86" fmla="*/ 162 w 2510"/>
                  <a:gd name="T87" fmla="*/ 413 h 693"/>
                  <a:gd name="T88" fmla="*/ 126 w 2510"/>
                  <a:gd name="T89" fmla="*/ 429 h 693"/>
                  <a:gd name="T90" fmla="*/ 90 w 2510"/>
                  <a:gd name="T91" fmla="*/ 445 h 693"/>
                  <a:gd name="T92" fmla="*/ 38 w 2510"/>
                  <a:gd name="T93" fmla="*/ 461 h 693"/>
                  <a:gd name="T94" fmla="*/ 6 w 2510"/>
                  <a:gd name="T95" fmla="*/ 509 h 693"/>
                  <a:gd name="T96" fmla="*/ 2 w 2510"/>
                  <a:gd name="T97" fmla="*/ 545 h 693"/>
                  <a:gd name="T98" fmla="*/ 6 w 2510"/>
                  <a:gd name="T99" fmla="*/ 581 h 693"/>
                  <a:gd name="T100" fmla="*/ 26 w 2510"/>
                  <a:gd name="T101" fmla="*/ 597 h 693"/>
                  <a:gd name="T102" fmla="*/ 18 w 2510"/>
                  <a:gd name="T103" fmla="*/ 637 h 693"/>
                  <a:gd name="T104" fmla="*/ 6 w 2510"/>
                  <a:gd name="T105" fmla="*/ 665 h 693"/>
                  <a:gd name="T106" fmla="*/ 14 w 2510"/>
                  <a:gd name="T107" fmla="*/ 693 h 6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510"/>
                  <a:gd name="T163" fmla="*/ 0 h 693"/>
                  <a:gd name="T164" fmla="*/ 2510 w 2510"/>
                  <a:gd name="T165" fmla="*/ 693 h 6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510" h="693">
                    <a:moveTo>
                      <a:pt x="2510" y="73"/>
                    </a:moveTo>
                    <a:cubicBezTo>
                      <a:pt x="2487" y="73"/>
                      <a:pt x="2464" y="74"/>
                      <a:pt x="2446" y="73"/>
                    </a:cubicBezTo>
                    <a:cubicBezTo>
                      <a:pt x="2428" y="72"/>
                      <a:pt x="2419" y="70"/>
                      <a:pt x="2402" y="69"/>
                    </a:cubicBezTo>
                    <a:cubicBezTo>
                      <a:pt x="2385" y="68"/>
                      <a:pt x="2367" y="68"/>
                      <a:pt x="2342" y="69"/>
                    </a:cubicBezTo>
                    <a:cubicBezTo>
                      <a:pt x="2317" y="70"/>
                      <a:pt x="2277" y="74"/>
                      <a:pt x="2250" y="77"/>
                    </a:cubicBezTo>
                    <a:cubicBezTo>
                      <a:pt x="2223" y="80"/>
                      <a:pt x="2201" y="84"/>
                      <a:pt x="2178" y="89"/>
                    </a:cubicBezTo>
                    <a:cubicBezTo>
                      <a:pt x="2155" y="94"/>
                      <a:pt x="2134" y="102"/>
                      <a:pt x="2114" y="105"/>
                    </a:cubicBezTo>
                    <a:cubicBezTo>
                      <a:pt x="2094" y="108"/>
                      <a:pt x="2083" y="106"/>
                      <a:pt x="2058" y="109"/>
                    </a:cubicBezTo>
                    <a:cubicBezTo>
                      <a:pt x="2033" y="112"/>
                      <a:pt x="1995" y="122"/>
                      <a:pt x="1962" y="121"/>
                    </a:cubicBezTo>
                    <a:cubicBezTo>
                      <a:pt x="1929" y="120"/>
                      <a:pt x="1887" y="110"/>
                      <a:pt x="1858" y="105"/>
                    </a:cubicBezTo>
                    <a:cubicBezTo>
                      <a:pt x="1829" y="100"/>
                      <a:pt x="1809" y="98"/>
                      <a:pt x="1786" y="93"/>
                    </a:cubicBezTo>
                    <a:cubicBezTo>
                      <a:pt x="1763" y="88"/>
                      <a:pt x="1736" y="80"/>
                      <a:pt x="1718" y="73"/>
                    </a:cubicBezTo>
                    <a:cubicBezTo>
                      <a:pt x="1700" y="66"/>
                      <a:pt x="1694" y="60"/>
                      <a:pt x="1678" y="53"/>
                    </a:cubicBezTo>
                    <a:cubicBezTo>
                      <a:pt x="1662" y="46"/>
                      <a:pt x="1643" y="40"/>
                      <a:pt x="1622" y="33"/>
                    </a:cubicBezTo>
                    <a:cubicBezTo>
                      <a:pt x="1601" y="26"/>
                      <a:pt x="1580" y="16"/>
                      <a:pt x="1554" y="13"/>
                    </a:cubicBezTo>
                    <a:cubicBezTo>
                      <a:pt x="1528" y="10"/>
                      <a:pt x="1492" y="15"/>
                      <a:pt x="1466" y="13"/>
                    </a:cubicBezTo>
                    <a:cubicBezTo>
                      <a:pt x="1440" y="11"/>
                      <a:pt x="1419" y="2"/>
                      <a:pt x="1398" y="1"/>
                    </a:cubicBezTo>
                    <a:cubicBezTo>
                      <a:pt x="1377" y="0"/>
                      <a:pt x="1359" y="4"/>
                      <a:pt x="1342" y="5"/>
                    </a:cubicBezTo>
                    <a:cubicBezTo>
                      <a:pt x="1325" y="6"/>
                      <a:pt x="1307" y="8"/>
                      <a:pt x="1294" y="9"/>
                    </a:cubicBezTo>
                    <a:cubicBezTo>
                      <a:pt x="1281" y="10"/>
                      <a:pt x="1283" y="8"/>
                      <a:pt x="1262" y="9"/>
                    </a:cubicBezTo>
                    <a:cubicBezTo>
                      <a:pt x="1241" y="10"/>
                      <a:pt x="1197" y="10"/>
                      <a:pt x="1170" y="17"/>
                    </a:cubicBezTo>
                    <a:cubicBezTo>
                      <a:pt x="1143" y="24"/>
                      <a:pt x="1121" y="38"/>
                      <a:pt x="1102" y="49"/>
                    </a:cubicBezTo>
                    <a:cubicBezTo>
                      <a:pt x="1083" y="60"/>
                      <a:pt x="1075" y="74"/>
                      <a:pt x="1054" y="81"/>
                    </a:cubicBezTo>
                    <a:cubicBezTo>
                      <a:pt x="1033" y="88"/>
                      <a:pt x="998" y="88"/>
                      <a:pt x="974" y="93"/>
                    </a:cubicBezTo>
                    <a:cubicBezTo>
                      <a:pt x="950" y="98"/>
                      <a:pt x="932" y="106"/>
                      <a:pt x="910" y="109"/>
                    </a:cubicBezTo>
                    <a:cubicBezTo>
                      <a:pt x="888" y="112"/>
                      <a:pt x="863" y="110"/>
                      <a:pt x="842" y="113"/>
                    </a:cubicBezTo>
                    <a:cubicBezTo>
                      <a:pt x="821" y="116"/>
                      <a:pt x="801" y="122"/>
                      <a:pt x="782" y="125"/>
                    </a:cubicBezTo>
                    <a:cubicBezTo>
                      <a:pt x="763" y="128"/>
                      <a:pt x="749" y="124"/>
                      <a:pt x="730" y="129"/>
                    </a:cubicBezTo>
                    <a:cubicBezTo>
                      <a:pt x="711" y="134"/>
                      <a:pt x="684" y="144"/>
                      <a:pt x="670" y="153"/>
                    </a:cubicBezTo>
                    <a:cubicBezTo>
                      <a:pt x="656" y="162"/>
                      <a:pt x="654" y="172"/>
                      <a:pt x="646" y="181"/>
                    </a:cubicBezTo>
                    <a:cubicBezTo>
                      <a:pt x="638" y="190"/>
                      <a:pt x="631" y="200"/>
                      <a:pt x="622" y="205"/>
                    </a:cubicBezTo>
                    <a:cubicBezTo>
                      <a:pt x="613" y="210"/>
                      <a:pt x="605" y="212"/>
                      <a:pt x="594" y="213"/>
                    </a:cubicBezTo>
                    <a:cubicBezTo>
                      <a:pt x="583" y="214"/>
                      <a:pt x="569" y="212"/>
                      <a:pt x="558" y="209"/>
                    </a:cubicBezTo>
                    <a:cubicBezTo>
                      <a:pt x="547" y="206"/>
                      <a:pt x="541" y="198"/>
                      <a:pt x="530" y="197"/>
                    </a:cubicBezTo>
                    <a:cubicBezTo>
                      <a:pt x="519" y="196"/>
                      <a:pt x="503" y="200"/>
                      <a:pt x="494" y="205"/>
                    </a:cubicBezTo>
                    <a:cubicBezTo>
                      <a:pt x="485" y="210"/>
                      <a:pt x="487" y="219"/>
                      <a:pt x="478" y="225"/>
                    </a:cubicBezTo>
                    <a:cubicBezTo>
                      <a:pt x="469" y="231"/>
                      <a:pt x="456" y="234"/>
                      <a:pt x="442" y="241"/>
                    </a:cubicBezTo>
                    <a:cubicBezTo>
                      <a:pt x="428" y="248"/>
                      <a:pt x="410" y="254"/>
                      <a:pt x="394" y="265"/>
                    </a:cubicBezTo>
                    <a:cubicBezTo>
                      <a:pt x="378" y="276"/>
                      <a:pt x="366" y="294"/>
                      <a:pt x="346" y="305"/>
                    </a:cubicBezTo>
                    <a:cubicBezTo>
                      <a:pt x="326" y="316"/>
                      <a:pt x="291" y="321"/>
                      <a:pt x="274" y="329"/>
                    </a:cubicBezTo>
                    <a:cubicBezTo>
                      <a:pt x="257" y="337"/>
                      <a:pt x="254" y="345"/>
                      <a:pt x="246" y="353"/>
                    </a:cubicBezTo>
                    <a:cubicBezTo>
                      <a:pt x="238" y="361"/>
                      <a:pt x="234" y="371"/>
                      <a:pt x="226" y="377"/>
                    </a:cubicBezTo>
                    <a:cubicBezTo>
                      <a:pt x="218" y="383"/>
                      <a:pt x="209" y="383"/>
                      <a:pt x="198" y="389"/>
                    </a:cubicBezTo>
                    <a:cubicBezTo>
                      <a:pt x="187" y="395"/>
                      <a:pt x="174" y="406"/>
                      <a:pt x="162" y="413"/>
                    </a:cubicBezTo>
                    <a:cubicBezTo>
                      <a:pt x="150" y="420"/>
                      <a:pt x="138" y="424"/>
                      <a:pt x="126" y="429"/>
                    </a:cubicBezTo>
                    <a:cubicBezTo>
                      <a:pt x="114" y="434"/>
                      <a:pt x="105" y="440"/>
                      <a:pt x="90" y="445"/>
                    </a:cubicBezTo>
                    <a:cubicBezTo>
                      <a:pt x="75" y="450"/>
                      <a:pt x="52" y="450"/>
                      <a:pt x="38" y="461"/>
                    </a:cubicBezTo>
                    <a:cubicBezTo>
                      <a:pt x="24" y="472"/>
                      <a:pt x="12" y="495"/>
                      <a:pt x="6" y="509"/>
                    </a:cubicBezTo>
                    <a:cubicBezTo>
                      <a:pt x="0" y="523"/>
                      <a:pt x="2" y="533"/>
                      <a:pt x="2" y="545"/>
                    </a:cubicBezTo>
                    <a:cubicBezTo>
                      <a:pt x="2" y="557"/>
                      <a:pt x="2" y="572"/>
                      <a:pt x="6" y="581"/>
                    </a:cubicBezTo>
                    <a:cubicBezTo>
                      <a:pt x="10" y="590"/>
                      <a:pt x="24" y="588"/>
                      <a:pt x="26" y="597"/>
                    </a:cubicBezTo>
                    <a:cubicBezTo>
                      <a:pt x="28" y="606"/>
                      <a:pt x="21" y="626"/>
                      <a:pt x="18" y="637"/>
                    </a:cubicBezTo>
                    <a:cubicBezTo>
                      <a:pt x="15" y="648"/>
                      <a:pt x="7" y="656"/>
                      <a:pt x="6" y="665"/>
                    </a:cubicBezTo>
                    <a:cubicBezTo>
                      <a:pt x="5" y="674"/>
                      <a:pt x="10" y="687"/>
                      <a:pt x="14" y="693"/>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10" name="Freeform 336"/>
              <p:cNvSpPr>
                <a:spLocks/>
              </p:cNvSpPr>
              <p:nvPr/>
            </p:nvSpPr>
            <p:spPr bwMode="auto">
              <a:xfrm>
                <a:off x="2168" y="16"/>
                <a:ext cx="216" cy="1296"/>
              </a:xfrm>
              <a:custGeom>
                <a:avLst/>
                <a:gdLst>
                  <a:gd name="T0" fmla="*/ 132 w 216"/>
                  <a:gd name="T1" fmla="*/ 1296 h 1296"/>
                  <a:gd name="T2" fmla="*/ 120 w 216"/>
                  <a:gd name="T3" fmla="*/ 1264 h 1296"/>
                  <a:gd name="T4" fmla="*/ 100 w 216"/>
                  <a:gd name="T5" fmla="*/ 1220 h 1296"/>
                  <a:gd name="T6" fmla="*/ 92 w 216"/>
                  <a:gd name="T7" fmla="*/ 1164 h 1296"/>
                  <a:gd name="T8" fmla="*/ 72 w 216"/>
                  <a:gd name="T9" fmla="*/ 1104 h 1296"/>
                  <a:gd name="T10" fmla="*/ 56 w 216"/>
                  <a:gd name="T11" fmla="*/ 1024 h 1296"/>
                  <a:gd name="T12" fmla="*/ 68 w 216"/>
                  <a:gd name="T13" fmla="*/ 952 h 1296"/>
                  <a:gd name="T14" fmla="*/ 72 w 216"/>
                  <a:gd name="T15" fmla="*/ 888 h 1296"/>
                  <a:gd name="T16" fmla="*/ 64 w 216"/>
                  <a:gd name="T17" fmla="*/ 840 h 1296"/>
                  <a:gd name="T18" fmla="*/ 68 w 216"/>
                  <a:gd name="T19" fmla="*/ 804 h 1296"/>
                  <a:gd name="T20" fmla="*/ 92 w 216"/>
                  <a:gd name="T21" fmla="*/ 744 h 1296"/>
                  <a:gd name="T22" fmla="*/ 108 w 216"/>
                  <a:gd name="T23" fmla="*/ 708 h 1296"/>
                  <a:gd name="T24" fmla="*/ 92 w 216"/>
                  <a:gd name="T25" fmla="*/ 680 h 1296"/>
                  <a:gd name="T26" fmla="*/ 100 w 216"/>
                  <a:gd name="T27" fmla="*/ 644 h 1296"/>
                  <a:gd name="T28" fmla="*/ 120 w 216"/>
                  <a:gd name="T29" fmla="*/ 628 h 1296"/>
                  <a:gd name="T30" fmla="*/ 144 w 216"/>
                  <a:gd name="T31" fmla="*/ 608 h 1296"/>
                  <a:gd name="T32" fmla="*/ 148 w 216"/>
                  <a:gd name="T33" fmla="*/ 584 h 1296"/>
                  <a:gd name="T34" fmla="*/ 136 w 216"/>
                  <a:gd name="T35" fmla="*/ 560 h 1296"/>
                  <a:gd name="T36" fmla="*/ 132 w 216"/>
                  <a:gd name="T37" fmla="*/ 536 h 1296"/>
                  <a:gd name="T38" fmla="*/ 148 w 216"/>
                  <a:gd name="T39" fmla="*/ 496 h 1296"/>
                  <a:gd name="T40" fmla="*/ 156 w 216"/>
                  <a:gd name="T41" fmla="*/ 452 h 1296"/>
                  <a:gd name="T42" fmla="*/ 148 w 216"/>
                  <a:gd name="T43" fmla="*/ 396 h 1296"/>
                  <a:gd name="T44" fmla="*/ 132 w 216"/>
                  <a:gd name="T45" fmla="*/ 364 h 1296"/>
                  <a:gd name="T46" fmla="*/ 140 w 216"/>
                  <a:gd name="T47" fmla="*/ 292 h 1296"/>
                  <a:gd name="T48" fmla="*/ 180 w 216"/>
                  <a:gd name="T49" fmla="*/ 272 h 1296"/>
                  <a:gd name="T50" fmla="*/ 212 w 216"/>
                  <a:gd name="T51" fmla="*/ 232 h 1296"/>
                  <a:gd name="T52" fmla="*/ 204 w 216"/>
                  <a:gd name="T53" fmla="*/ 184 h 1296"/>
                  <a:gd name="T54" fmla="*/ 168 w 216"/>
                  <a:gd name="T55" fmla="*/ 144 h 1296"/>
                  <a:gd name="T56" fmla="*/ 132 w 216"/>
                  <a:gd name="T57" fmla="*/ 128 h 1296"/>
                  <a:gd name="T58" fmla="*/ 76 w 216"/>
                  <a:gd name="T59" fmla="*/ 88 h 1296"/>
                  <a:gd name="T60" fmla="*/ 48 w 216"/>
                  <a:gd name="T61" fmla="*/ 72 h 1296"/>
                  <a:gd name="T62" fmla="*/ 8 w 216"/>
                  <a:gd name="T63" fmla="*/ 24 h 1296"/>
                  <a:gd name="T64" fmla="*/ 0 w 216"/>
                  <a:gd name="T65" fmla="*/ 0 h 12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296"/>
                  <a:gd name="T101" fmla="*/ 216 w 216"/>
                  <a:gd name="T102" fmla="*/ 1296 h 12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296">
                    <a:moveTo>
                      <a:pt x="132" y="1296"/>
                    </a:moveTo>
                    <a:cubicBezTo>
                      <a:pt x="128" y="1286"/>
                      <a:pt x="125" y="1277"/>
                      <a:pt x="120" y="1264"/>
                    </a:cubicBezTo>
                    <a:cubicBezTo>
                      <a:pt x="115" y="1251"/>
                      <a:pt x="105" y="1237"/>
                      <a:pt x="100" y="1220"/>
                    </a:cubicBezTo>
                    <a:cubicBezTo>
                      <a:pt x="95" y="1203"/>
                      <a:pt x="97" y="1183"/>
                      <a:pt x="92" y="1164"/>
                    </a:cubicBezTo>
                    <a:cubicBezTo>
                      <a:pt x="87" y="1145"/>
                      <a:pt x="78" y="1127"/>
                      <a:pt x="72" y="1104"/>
                    </a:cubicBezTo>
                    <a:cubicBezTo>
                      <a:pt x="66" y="1081"/>
                      <a:pt x="57" y="1049"/>
                      <a:pt x="56" y="1024"/>
                    </a:cubicBezTo>
                    <a:cubicBezTo>
                      <a:pt x="55" y="999"/>
                      <a:pt x="65" y="975"/>
                      <a:pt x="68" y="952"/>
                    </a:cubicBezTo>
                    <a:cubicBezTo>
                      <a:pt x="71" y="929"/>
                      <a:pt x="73" y="907"/>
                      <a:pt x="72" y="888"/>
                    </a:cubicBezTo>
                    <a:cubicBezTo>
                      <a:pt x="71" y="869"/>
                      <a:pt x="65" y="854"/>
                      <a:pt x="64" y="840"/>
                    </a:cubicBezTo>
                    <a:cubicBezTo>
                      <a:pt x="63" y="826"/>
                      <a:pt x="63" y="820"/>
                      <a:pt x="68" y="804"/>
                    </a:cubicBezTo>
                    <a:cubicBezTo>
                      <a:pt x="73" y="788"/>
                      <a:pt x="85" y="760"/>
                      <a:pt x="92" y="744"/>
                    </a:cubicBezTo>
                    <a:cubicBezTo>
                      <a:pt x="99" y="728"/>
                      <a:pt x="108" y="719"/>
                      <a:pt x="108" y="708"/>
                    </a:cubicBezTo>
                    <a:cubicBezTo>
                      <a:pt x="108" y="697"/>
                      <a:pt x="93" y="691"/>
                      <a:pt x="92" y="680"/>
                    </a:cubicBezTo>
                    <a:cubicBezTo>
                      <a:pt x="91" y="669"/>
                      <a:pt x="95" y="653"/>
                      <a:pt x="100" y="644"/>
                    </a:cubicBezTo>
                    <a:cubicBezTo>
                      <a:pt x="105" y="635"/>
                      <a:pt x="113" y="634"/>
                      <a:pt x="120" y="628"/>
                    </a:cubicBezTo>
                    <a:cubicBezTo>
                      <a:pt x="127" y="622"/>
                      <a:pt x="139" y="615"/>
                      <a:pt x="144" y="608"/>
                    </a:cubicBezTo>
                    <a:cubicBezTo>
                      <a:pt x="149" y="601"/>
                      <a:pt x="149" y="592"/>
                      <a:pt x="148" y="584"/>
                    </a:cubicBezTo>
                    <a:cubicBezTo>
                      <a:pt x="147" y="576"/>
                      <a:pt x="139" y="568"/>
                      <a:pt x="136" y="560"/>
                    </a:cubicBezTo>
                    <a:cubicBezTo>
                      <a:pt x="133" y="552"/>
                      <a:pt x="130" y="547"/>
                      <a:pt x="132" y="536"/>
                    </a:cubicBezTo>
                    <a:cubicBezTo>
                      <a:pt x="134" y="525"/>
                      <a:pt x="144" y="510"/>
                      <a:pt x="148" y="496"/>
                    </a:cubicBezTo>
                    <a:cubicBezTo>
                      <a:pt x="152" y="482"/>
                      <a:pt x="156" y="469"/>
                      <a:pt x="156" y="452"/>
                    </a:cubicBezTo>
                    <a:cubicBezTo>
                      <a:pt x="156" y="435"/>
                      <a:pt x="152" y="411"/>
                      <a:pt x="148" y="396"/>
                    </a:cubicBezTo>
                    <a:cubicBezTo>
                      <a:pt x="144" y="381"/>
                      <a:pt x="133" y="381"/>
                      <a:pt x="132" y="364"/>
                    </a:cubicBezTo>
                    <a:cubicBezTo>
                      <a:pt x="131" y="347"/>
                      <a:pt x="132" y="307"/>
                      <a:pt x="140" y="292"/>
                    </a:cubicBezTo>
                    <a:cubicBezTo>
                      <a:pt x="148" y="277"/>
                      <a:pt x="168" y="282"/>
                      <a:pt x="180" y="272"/>
                    </a:cubicBezTo>
                    <a:cubicBezTo>
                      <a:pt x="192" y="262"/>
                      <a:pt x="208" y="247"/>
                      <a:pt x="212" y="232"/>
                    </a:cubicBezTo>
                    <a:cubicBezTo>
                      <a:pt x="216" y="217"/>
                      <a:pt x="211" y="199"/>
                      <a:pt x="204" y="184"/>
                    </a:cubicBezTo>
                    <a:cubicBezTo>
                      <a:pt x="197" y="169"/>
                      <a:pt x="180" y="153"/>
                      <a:pt x="168" y="144"/>
                    </a:cubicBezTo>
                    <a:cubicBezTo>
                      <a:pt x="156" y="135"/>
                      <a:pt x="147" y="137"/>
                      <a:pt x="132" y="128"/>
                    </a:cubicBezTo>
                    <a:cubicBezTo>
                      <a:pt x="117" y="119"/>
                      <a:pt x="90" y="97"/>
                      <a:pt x="76" y="88"/>
                    </a:cubicBezTo>
                    <a:cubicBezTo>
                      <a:pt x="62" y="79"/>
                      <a:pt x="59" y="83"/>
                      <a:pt x="48" y="72"/>
                    </a:cubicBezTo>
                    <a:cubicBezTo>
                      <a:pt x="37" y="61"/>
                      <a:pt x="16" y="36"/>
                      <a:pt x="8" y="24"/>
                    </a:cubicBezTo>
                    <a:cubicBezTo>
                      <a:pt x="0" y="12"/>
                      <a:pt x="0" y="6"/>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11" name="Freeform 337"/>
              <p:cNvSpPr>
                <a:spLocks/>
              </p:cNvSpPr>
              <p:nvPr/>
            </p:nvSpPr>
            <p:spPr bwMode="auto">
              <a:xfrm>
                <a:off x="3416" y="1657"/>
                <a:ext cx="1436" cy="335"/>
              </a:xfrm>
              <a:custGeom>
                <a:avLst/>
                <a:gdLst>
                  <a:gd name="T0" fmla="*/ 1436 w 1436"/>
                  <a:gd name="T1" fmla="*/ 223 h 335"/>
                  <a:gd name="T2" fmla="*/ 1396 w 1436"/>
                  <a:gd name="T3" fmla="*/ 223 h 335"/>
                  <a:gd name="T4" fmla="*/ 1364 w 1436"/>
                  <a:gd name="T5" fmla="*/ 227 h 335"/>
                  <a:gd name="T6" fmla="*/ 1336 w 1436"/>
                  <a:gd name="T7" fmla="*/ 239 h 335"/>
                  <a:gd name="T8" fmla="*/ 1292 w 1436"/>
                  <a:gd name="T9" fmla="*/ 247 h 335"/>
                  <a:gd name="T10" fmla="*/ 1240 w 1436"/>
                  <a:gd name="T11" fmla="*/ 251 h 335"/>
                  <a:gd name="T12" fmla="*/ 1184 w 1436"/>
                  <a:gd name="T13" fmla="*/ 235 h 335"/>
                  <a:gd name="T14" fmla="*/ 1156 w 1436"/>
                  <a:gd name="T15" fmla="*/ 203 h 335"/>
                  <a:gd name="T16" fmla="*/ 1136 w 1436"/>
                  <a:gd name="T17" fmla="*/ 171 h 335"/>
                  <a:gd name="T18" fmla="*/ 1128 w 1436"/>
                  <a:gd name="T19" fmla="*/ 143 h 335"/>
                  <a:gd name="T20" fmla="*/ 1120 w 1436"/>
                  <a:gd name="T21" fmla="*/ 119 h 335"/>
                  <a:gd name="T22" fmla="*/ 1112 w 1436"/>
                  <a:gd name="T23" fmla="*/ 87 h 335"/>
                  <a:gd name="T24" fmla="*/ 1100 w 1436"/>
                  <a:gd name="T25" fmla="*/ 63 h 335"/>
                  <a:gd name="T26" fmla="*/ 1076 w 1436"/>
                  <a:gd name="T27" fmla="*/ 47 h 335"/>
                  <a:gd name="T28" fmla="*/ 1020 w 1436"/>
                  <a:gd name="T29" fmla="*/ 43 h 335"/>
                  <a:gd name="T30" fmla="*/ 916 w 1436"/>
                  <a:gd name="T31" fmla="*/ 35 h 335"/>
                  <a:gd name="T32" fmla="*/ 832 w 1436"/>
                  <a:gd name="T33" fmla="*/ 19 h 335"/>
                  <a:gd name="T34" fmla="*/ 716 w 1436"/>
                  <a:gd name="T35" fmla="*/ 3 h 335"/>
                  <a:gd name="T36" fmla="*/ 572 w 1436"/>
                  <a:gd name="T37" fmla="*/ 3 h 335"/>
                  <a:gd name="T38" fmla="*/ 464 w 1436"/>
                  <a:gd name="T39" fmla="*/ 15 h 335"/>
                  <a:gd name="T40" fmla="*/ 344 w 1436"/>
                  <a:gd name="T41" fmla="*/ 35 h 335"/>
                  <a:gd name="T42" fmla="*/ 232 w 1436"/>
                  <a:gd name="T43" fmla="*/ 91 h 335"/>
                  <a:gd name="T44" fmla="*/ 196 w 1436"/>
                  <a:gd name="T45" fmla="*/ 131 h 335"/>
                  <a:gd name="T46" fmla="*/ 152 w 1436"/>
                  <a:gd name="T47" fmla="*/ 195 h 335"/>
                  <a:gd name="T48" fmla="*/ 92 w 1436"/>
                  <a:gd name="T49" fmla="*/ 243 h 335"/>
                  <a:gd name="T50" fmla="*/ 52 w 1436"/>
                  <a:gd name="T51" fmla="*/ 287 h 335"/>
                  <a:gd name="T52" fmla="*/ 0 w 1436"/>
                  <a:gd name="T53" fmla="*/ 335 h 3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36"/>
                  <a:gd name="T82" fmla="*/ 0 h 335"/>
                  <a:gd name="T83" fmla="*/ 1436 w 1436"/>
                  <a:gd name="T84" fmla="*/ 335 h 3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36" h="335">
                    <a:moveTo>
                      <a:pt x="1436" y="223"/>
                    </a:moveTo>
                    <a:cubicBezTo>
                      <a:pt x="1422" y="222"/>
                      <a:pt x="1408" y="222"/>
                      <a:pt x="1396" y="223"/>
                    </a:cubicBezTo>
                    <a:cubicBezTo>
                      <a:pt x="1384" y="224"/>
                      <a:pt x="1374" y="224"/>
                      <a:pt x="1364" y="227"/>
                    </a:cubicBezTo>
                    <a:cubicBezTo>
                      <a:pt x="1354" y="230"/>
                      <a:pt x="1348" y="236"/>
                      <a:pt x="1336" y="239"/>
                    </a:cubicBezTo>
                    <a:cubicBezTo>
                      <a:pt x="1324" y="242"/>
                      <a:pt x="1308" y="245"/>
                      <a:pt x="1292" y="247"/>
                    </a:cubicBezTo>
                    <a:cubicBezTo>
                      <a:pt x="1276" y="249"/>
                      <a:pt x="1258" y="253"/>
                      <a:pt x="1240" y="251"/>
                    </a:cubicBezTo>
                    <a:cubicBezTo>
                      <a:pt x="1222" y="249"/>
                      <a:pt x="1198" y="243"/>
                      <a:pt x="1184" y="235"/>
                    </a:cubicBezTo>
                    <a:cubicBezTo>
                      <a:pt x="1170" y="227"/>
                      <a:pt x="1164" y="214"/>
                      <a:pt x="1156" y="203"/>
                    </a:cubicBezTo>
                    <a:cubicBezTo>
                      <a:pt x="1148" y="192"/>
                      <a:pt x="1141" y="181"/>
                      <a:pt x="1136" y="171"/>
                    </a:cubicBezTo>
                    <a:cubicBezTo>
                      <a:pt x="1131" y="161"/>
                      <a:pt x="1131" y="152"/>
                      <a:pt x="1128" y="143"/>
                    </a:cubicBezTo>
                    <a:cubicBezTo>
                      <a:pt x="1125" y="134"/>
                      <a:pt x="1123" y="128"/>
                      <a:pt x="1120" y="119"/>
                    </a:cubicBezTo>
                    <a:cubicBezTo>
                      <a:pt x="1117" y="110"/>
                      <a:pt x="1115" y="96"/>
                      <a:pt x="1112" y="87"/>
                    </a:cubicBezTo>
                    <a:cubicBezTo>
                      <a:pt x="1109" y="78"/>
                      <a:pt x="1106" y="70"/>
                      <a:pt x="1100" y="63"/>
                    </a:cubicBezTo>
                    <a:cubicBezTo>
                      <a:pt x="1094" y="56"/>
                      <a:pt x="1089" y="50"/>
                      <a:pt x="1076" y="47"/>
                    </a:cubicBezTo>
                    <a:cubicBezTo>
                      <a:pt x="1063" y="44"/>
                      <a:pt x="1047" y="45"/>
                      <a:pt x="1020" y="43"/>
                    </a:cubicBezTo>
                    <a:cubicBezTo>
                      <a:pt x="993" y="41"/>
                      <a:pt x="947" y="39"/>
                      <a:pt x="916" y="35"/>
                    </a:cubicBezTo>
                    <a:cubicBezTo>
                      <a:pt x="885" y="31"/>
                      <a:pt x="865" y="24"/>
                      <a:pt x="832" y="19"/>
                    </a:cubicBezTo>
                    <a:cubicBezTo>
                      <a:pt x="799" y="14"/>
                      <a:pt x="759" y="6"/>
                      <a:pt x="716" y="3"/>
                    </a:cubicBezTo>
                    <a:cubicBezTo>
                      <a:pt x="673" y="0"/>
                      <a:pt x="614" y="1"/>
                      <a:pt x="572" y="3"/>
                    </a:cubicBezTo>
                    <a:cubicBezTo>
                      <a:pt x="530" y="5"/>
                      <a:pt x="502" y="10"/>
                      <a:pt x="464" y="15"/>
                    </a:cubicBezTo>
                    <a:cubicBezTo>
                      <a:pt x="426" y="20"/>
                      <a:pt x="383" y="22"/>
                      <a:pt x="344" y="35"/>
                    </a:cubicBezTo>
                    <a:cubicBezTo>
                      <a:pt x="305" y="48"/>
                      <a:pt x="257" y="75"/>
                      <a:pt x="232" y="91"/>
                    </a:cubicBezTo>
                    <a:cubicBezTo>
                      <a:pt x="207" y="107"/>
                      <a:pt x="209" y="114"/>
                      <a:pt x="196" y="131"/>
                    </a:cubicBezTo>
                    <a:cubicBezTo>
                      <a:pt x="183" y="148"/>
                      <a:pt x="169" y="176"/>
                      <a:pt x="152" y="195"/>
                    </a:cubicBezTo>
                    <a:cubicBezTo>
                      <a:pt x="135" y="214"/>
                      <a:pt x="109" y="228"/>
                      <a:pt x="92" y="243"/>
                    </a:cubicBezTo>
                    <a:cubicBezTo>
                      <a:pt x="75" y="258"/>
                      <a:pt x="67" y="272"/>
                      <a:pt x="52" y="287"/>
                    </a:cubicBezTo>
                    <a:cubicBezTo>
                      <a:pt x="37" y="302"/>
                      <a:pt x="18" y="318"/>
                      <a:pt x="0" y="335"/>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12" name="Freeform 338"/>
              <p:cNvSpPr>
                <a:spLocks/>
              </p:cNvSpPr>
              <p:nvPr/>
            </p:nvSpPr>
            <p:spPr bwMode="auto">
              <a:xfrm>
                <a:off x="1100" y="1567"/>
                <a:ext cx="2320" cy="510"/>
              </a:xfrm>
              <a:custGeom>
                <a:avLst/>
                <a:gdLst>
                  <a:gd name="T0" fmla="*/ 2320 w 2320"/>
                  <a:gd name="T1" fmla="*/ 425 h 510"/>
                  <a:gd name="T2" fmla="*/ 2208 w 2320"/>
                  <a:gd name="T3" fmla="*/ 433 h 510"/>
                  <a:gd name="T4" fmla="*/ 2156 w 2320"/>
                  <a:gd name="T5" fmla="*/ 449 h 510"/>
                  <a:gd name="T6" fmla="*/ 2064 w 2320"/>
                  <a:gd name="T7" fmla="*/ 453 h 510"/>
                  <a:gd name="T8" fmla="*/ 1968 w 2320"/>
                  <a:gd name="T9" fmla="*/ 441 h 510"/>
                  <a:gd name="T10" fmla="*/ 1876 w 2320"/>
                  <a:gd name="T11" fmla="*/ 437 h 510"/>
                  <a:gd name="T12" fmla="*/ 1784 w 2320"/>
                  <a:gd name="T13" fmla="*/ 457 h 510"/>
                  <a:gd name="T14" fmla="*/ 1712 w 2320"/>
                  <a:gd name="T15" fmla="*/ 469 h 510"/>
                  <a:gd name="T16" fmla="*/ 1608 w 2320"/>
                  <a:gd name="T17" fmla="*/ 489 h 510"/>
                  <a:gd name="T18" fmla="*/ 1532 w 2320"/>
                  <a:gd name="T19" fmla="*/ 501 h 510"/>
                  <a:gd name="T20" fmla="*/ 1468 w 2320"/>
                  <a:gd name="T21" fmla="*/ 505 h 510"/>
                  <a:gd name="T22" fmla="*/ 1400 w 2320"/>
                  <a:gd name="T23" fmla="*/ 509 h 510"/>
                  <a:gd name="T24" fmla="*/ 1360 w 2320"/>
                  <a:gd name="T25" fmla="*/ 501 h 510"/>
                  <a:gd name="T26" fmla="*/ 1324 w 2320"/>
                  <a:gd name="T27" fmla="*/ 485 h 510"/>
                  <a:gd name="T28" fmla="*/ 1284 w 2320"/>
                  <a:gd name="T29" fmla="*/ 449 h 510"/>
                  <a:gd name="T30" fmla="*/ 1248 w 2320"/>
                  <a:gd name="T31" fmla="*/ 393 h 510"/>
                  <a:gd name="T32" fmla="*/ 1200 w 2320"/>
                  <a:gd name="T33" fmla="*/ 341 h 510"/>
                  <a:gd name="T34" fmla="*/ 1116 w 2320"/>
                  <a:gd name="T35" fmla="*/ 281 h 510"/>
                  <a:gd name="T36" fmla="*/ 1000 w 2320"/>
                  <a:gd name="T37" fmla="*/ 217 h 510"/>
                  <a:gd name="T38" fmla="*/ 880 w 2320"/>
                  <a:gd name="T39" fmla="*/ 157 h 510"/>
                  <a:gd name="T40" fmla="*/ 816 w 2320"/>
                  <a:gd name="T41" fmla="*/ 129 h 510"/>
                  <a:gd name="T42" fmla="*/ 768 w 2320"/>
                  <a:gd name="T43" fmla="*/ 105 h 510"/>
                  <a:gd name="T44" fmla="*/ 728 w 2320"/>
                  <a:gd name="T45" fmla="*/ 77 h 510"/>
                  <a:gd name="T46" fmla="*/ 696 w 2320"/>
                  <a:gd name="T47" fmla="*/ 53 h 510"/>
                  <a:gd name="T48" fmla="*/ 644 w 2320"/>
                  <a:gd name="T49" fmla="*/ 25 h 510"/>
                  <a:gd name="T50" fmla="*/ 608 w 2320"/>
                  <a:gd name="T51" fmla="*/ 17 h 510"/>
                  <a:gd name="T52" fmla="*/ 560 w 2320"/>
                  <a:gd name="T53" fmla="*/ 5 h 510"/>
                  <a:gd name="T54" fmla="*/ 516 w 2320"/>
                  <a:gd name="T55" fmla="*/ 1 h 510"/>
                  <a:gd name="T56" fmla="*/ 468 w 2320"/>
                  <a:gd name="T57" fmla="*/ 13 h 510"/>
                  <a:gd name="T58" fmla="*/ 388 w 2320"/>
                  <a:gd name="T59" fmla="*/ 25 h 510"/>
                  <a:gd name="T60" fmla="*/ 336 w 2320"/>
                  <a:gd name="T61" fmla="*/ 37 h 510"/>
                  <a:gd name="T62" fmla="*/ 300 w 2320"/>
                  <a:gd name="T63" fmla="*/ 53 h 510"/>
                  <a:gd name="T64" fmla="*/ 260 w 2320"/>
                  <a:gd name="T65" fmla="*/ 73 h 510"/>
                  <a:gd name="T66" fmla="*/ 220 w 2320"/>
                  <a:gd name="T67" fmla="*/ 101 h 510"/>
                  <a:gd name="T68" fmla="*/ 176 w 2320"/>
                  <a:gd name="T69" fmla="*/ 121 h 510"/>
                  <a:gd name="T70" fmla="*/ 104 w 2320"/>
                  <a:gd name="T71" fmla="*/ 137 h 510"/>
                  <a:gd name="T72" fmla="*/ 44 w 2320"/>
                  <a:gd name="T73" fmla="*/ 125 h 510"/>
                  <a:gd name="T74" fmla="*/ 0 w 2320"/>
                  <a:gd name="T75" fmla="*/ 109 h 5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20"/>
                  <a:gd name="T115" fmla="*/ 0 h 510"/>
                  <a:gd name="T116" fmla="*/ 2320 w 2320"/>
                  <a:gd name="T117" fmla="*/ 510 h 5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20" h="510">
                    <a:moveTo>
                      <a:pt x="2320" y="425"/>
                    </a:moveTo>
                    <a:cubicBezTo>
                      <a:pt x="2277" y="427"/>
                      <a:pt x="2235" y="429"/>
                      <a:pt x="2208" y="433"/>
                    </a:cubicBezTo>
                    <a:cubicBezTo>
                      <a:pt x="2181" y="437"/>
                      <a:pt x="2180" y="446"/>
                      <a:pt x="2156" y="449"/>
                    </a:cubicBezTo>
                    <a:cubicBezTo>
                      <a:pt x="2132" y="452"/>
                      <a:pt x="2095" y="454"/>
                      <a:pt x="2064" y="453"/>
                    </a:cubicBezTo>
                    <a:cubicBezTo>
                      <a:pt x="2033" y="452"/>
                      <a:pt x="1999" y="444"/>
                      <a:pt x="1968" y="441"/>
                    </a:cubicBezTo>
                    <a:cubicBezTo>
                      <a:pt x="1937" y="438"/>
                      <a:pt x="1907" y="434"/>
                      <a:pt x="1876" y="437"/>
                    </a:cubicBezTo>
                    <a:cubicBezTo>
                      <a:pt x="1845" y="440"/>
                      <a:pt x="1811" y="452"/>
                      <a:pt x="1784" y="457"/>
                    </a:cubicBezTo>
                    <a:cubicBezTo>
                      <a:pt x="1757" y="462"/>
                      <a:pt x="1741" y="464"/>
                      <a:pt x="1712" y="469"/>
                    </a:cubicBezTo>
                    <a:cubicBezTo>
                      <a:pt x="1683" y="474"/>
                      <a:pt x="1638" y="484"/>
                      <a:pt x="1608" y="489"/>
                    </a:cubicBezTo>
                    <a:cubicBezTo>
                      <a:pt x="1578" y="494"/>
                      <a:pt x="1555" y="498"/>
                      <a:pt x="1532" y="501"/>
                    </a:cubicBezTo>
                    <a:cubicBezTo>
                      <a:pt x="1509" y="504"/>
                      <a:pt x="1490" y="504"/>
                      <a:pt x="1468" y="505"/>
                    </a:cubicBezTo>
                    <a:cubicBezTo>
                      <a:pt x="1446" y="506"/>
                      <a:pt x="1418" y="510"/>
                      <a:pt x="1400" y="509"/>
                    </a:cubicBezTo>
                    <a:cubicBezTo>
                      <a:pt x="1382" y="508"/>
                      <a:pt x="1373" y="505"/>
                      <a:pt x="1360" y="501"/>
                    </a:cubicBezTo>
                    <a:cubicBezTo>
                      <a:pt x="1347" y="497"/>
                      <a:pt x="1337" y="494"/>
                      <a:pt x="1324" y="485"/>
                    </a:cubicBezTo>
                    <a:cubicBezTo>
                      <a:pt x="1311" y="476"/>
                      <a:pt x="1297" y="464"/>
                      <a:pt x="1284" y="449"/>
                    </a:cubicBezTo>
                    <a:cubicBezTo>
                      <a:pt x="1271" y="434"/>
                      <a:pt x="1262" y="411"/>
                      <a:pt x="1248" y="393"/>
                    </a:cubicBezTo>
                    <a:cubicBezTo>
                      <a:pt x="1234" y="375"/>
                      <a:pt x="1222" y="360"/>
                      <a:pt x="1200" y="341"/>
                    </a:cubicBezTo>
                    <a:cubicBezTo>
                      <a:pt x="1178" y="322"/>
                      <a:pt x="1149" y="302"/>
                      <a:pt x="1116" y="281"/>
                    </a:cubicBezTo>
                    <a:cubicBezTo>
                      <a:pt x="1083" y="260"/>
                      <a:pt x="1039" y="238"/>
                      <a:pt x="1000" y="217"/>
                    </a:cubicBezTo>
                    <a:cubicBezTo>
                      <a:pt x="961" y="196"/>
                      <a:pt x="911" y="172"/>
                      <a:pt x="880" y="157"/>
                    </a:cubicBezTo>
                    <a:cubicBezTo>
                      <a:pt x="849" y="142"/>
                      <a:pt x="835" y="138"/>
                      <a:pt x="816" y="129"/>
                    </a:cubicBezTo>
                    <a:cubicBezTo>
                      <a:pt x="797" y="120"/>
                      <a:pt x="783" y="114"/>
                      <a:pt x="768" y="105"/>
                    </a:cubicBezTo>
                    <a:cubicBezTo>
                      <a:pt x="753" y="96"/>
                      <a:pt x="740" y="86"/>
                      <a:pt x="728" y="77"/>
                    </a:cubicBezTo>
                    <a:cubicBezTo>
                      <a:pt x="716" y="68"/>
                      <a:pt x="710" y="62"/>
                      <a:pt x="696" y="53"/>
                    </a:cubicBezTo>
                    <a:cubicBezTo>
                      <a:pt x="682" y="44"/>
                      <a:pt x="659" y="31"/>
                      <a:pt x="644" y="25"/>
                    </a:cubicBezTo>
                    <a:cubicBezTo>
                      <a:pt x="629" y="19"/>
                      <a:pt x="622" y="20"/>
                      <a:pt x="608" y="17"/>
                    </a:cubicBezTo>
                    <a:cubicBezTo>
                      <a:pt x="594" y="14"/>
                      <a:pt x="575" y="8"/>
                      <a:pt x="560" y="5"/>
                    </a:cubicBezTo>
                    <a:cubicBezTo>
                      <a:pt x="545" y="2"/>
                      <a:pt x="531" y="0"/>
                      <a:pt x="516" y="1"/>
                    </a:cubicBezTo>
                    <a:cubicBezTo>
                      <a:pt x="501" y="2"/>
                      <a:pt x="489" y="9"/>
                      <a:pt x="468" y="13"/>
                    </a:cubicBezTo>
                    <a:cubicBezTo>
                      <a:pt x="447" y="17"/>
                      <a:pt x="410" y="21"/>
                      <a:pt x="388" y="25"/>
                    </a:cubicBezTo>
                    <a:cubicBezTo>
                      <a:pt x="366" y="29"/>
                      <a:pt x="351" y="32"/>
                      <a:pt x="336" y="37"/>
                    </a:cubicBezTo>
                    <a:cubicBezTo>
                      <a:pt x="321" y="42"/>
                      <a:pt x="313" y="47"/>
                      <a:pt x="300" y="53"/>
                    </a:cubicBezTo>
                    <a:cubicBezTo>
                      <a:pt x="287" y="59"/>
                      <a:pt x="273" y="65"/>
                      <a:pt x="260" y="73"/>
                    </a:cubicBezTo>
                    <a:cubicBezTo>
                      <a:pt x="247" y="81"/>
                      <a:pt x="234" y="93"/>
                      <a:pt x="220" y="101"/>
                    </a:cubicBezTo>
                    <a:cubicBezTo>
                      <a:pt x="206" y="109"/>
                      <a:pt x="195" y="115"/>
                      <a:pt x="176" y="121"/>
                    </a:cubicBezTo>
                    <a:cubicBezTo>
                      <a:pt x="157" y="127"/>
                      <a:pt x="126" y="136"/>
                      <a:pt x="104" y="137"/>
                    </a:cubicBezTo>
                    <a:cubicBezTo>
                      <a:pt x="82" y="138"/>
                      <a:pt x="61" y="130"/>
                      <a:pt x="44" y="125"/>
                    </a:cubicBezTo>
                    <a:cubicBezTo>
                      <a:pt x="27" y="120"/>
                      <a:pt x="13" y="114"/>
                      <a:pt x="0" y="109"/>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13" name="Freeform 339"/>
              <p:cNvSpPr>
                <a:spLocks/>
              </p:cNvSpPr>
              <p:nvPr/>
            </p:nvSpPr>
            <p:spPr bwMode="auto">
              <a:xfrm>
                <a:off x="32" y="1505"/>
                <a:ext cx="1068" cy="184"/>
              </a:xfrm>
              <a:custGeom>
                <a:avLst/>
                <a:gdLst>
                  <a:gd name="T0" fmla="*/ 1068 w 1068"/>
                  <a:gd name="T1" fmla="*/ 171 h 184"/>
                  <a:gd name="T2" fmla="*/ 1032 w 1068"/>
                  <a:gd name="T3" fmla="*/ 143 h 184"/>
                  <a:gd name="T4" fmla="*/ 1012 w 1068"/>
                  <a:gd name="T5" fmla="*/ 115 h 184"/>
                  <a:gd name="T6" fmla="*/ 980 w 1068"/>
                  <a:gd name="T7" fmla="*/ 103 h 184"/>
                  <a:gd name="T8" fmla="*/ 940 w 1068"/>
                  <a:gd name="T9" fmla="*/ 103 h 184"/>
                  <a:gd name="T10" fmla="*/ 908 w 1068"/>
                  <a:gd name="T11" fmla="*/ 95 h 184"/>
                  <a:gd name="T12" fmla="*/ 892 w 1068"/>
                  <a:gd name="T13" fmla="*/ 75 h 184"/>
                  <a:gd name="T14" fmla="*/ 880 w 1068"/>
                  <a:gd name="T15" fmla="*/ 51 h 184"/>
                  <a:gd name="T16" fmla="*/ 852 w 1068"/>
                  <a:gd name="T17" fmla="*/ 27 h 184"/>
                  <a:gd name="T18" fmla="*/ 796 w 1068"/>
                  <a:gd name="T19" fmla="*/ 7 h 184"/>
                  <a:gd name="T20" fmla="*/ 748 w 1068"/>
                  <a:gd name="T21" fmla="*/ 3 h 184"/>
                  <a:gd name="T22" fmla="*/ 708 w 1068"/>
                  <a:gd name="T23" fmla="*/ 3 h 184"/>
                  <a:gd name="T24" fmla="*/ 676 w 1068"/>
                  <a:gd name="T25" fmla="*/ 19 h 184"/>
                  <a:gd name="T26" fmla="*/ 660 w 1068"/>
                  <a:gd name="T27" fmla="*/ 39 h 184"/>
                  <a:gd name="T28" fmla="*/ 660 w 1068"/>
                  <a:gd name="T29" fmla="*/ 63 h 184"/>
                  <a:gd name="T30" fmla="*/ 660 w 1068"/>
                  <a:gd name="T31" fmla="*/ 95 h 184"/>
                  <a:gd name="T32" fmla="*/ 640 w 1068"/>
                  <a:gd name="T33" fmla="*/ 123 h 184"/>
                  <a:gd name="T34" fmla="*/ 604 w 1068"/>
                  <a:gd name="T35" fmla="*/ 127 h 184"/>
                  <a:gd name="T36" fmla="*/ 556 w 1068"/>
                  <a:gd name="T37" fmla="*/ 123 h 184"/>
                  <a:gd name="T38" fmla="*/ 500 w 1068"/>
                  <a:gd name="T39" fmla="*/ 99 h 184"/>
                  <a:gd name="T40" fmla="*/ 432 w 1068"/>
                  <a:gd name="T41" fmla="*/ 71 h 184"/>
                  <a:gd name="T42" fmla="*/ 372 w 1068"/>
                  <a:gd name="T43" fmla="*/ 71 h 184"/>
                  <a:gd name="T44" fmla="*/ 340 w 1068"/>
                  <a:gd name="T45" fmla="*/ 87 h 184"/>
                  <a:gd name="T46" fmla="*/ 312 w 1068"/>
                  <a:gd name="T47" fmla="*/ 115 h 184"/>
                  <a:gd name="T48" fmla="*/ 252 w 1068"/>
                  <a:gd name="T49" fmla="*/ 151 h 184"/>
                  <a:gd name="T50" fmla="*/ 184 w 1068"/>
                  <a:gd name="T51" fmla="*/ 179 h 184"/>
                  <a:gd name="T52" fmla="*/ 120 w 1068"/>
                  <a:gd name="T53" fmla="*/ 179 h 184"/>
                  <a:gd name="T54" fmla="*/ 76 w 1068"/>
                  <a:gd name="T55" fmla="*/ 159 h 184"/>
                  <a:gd name="T56" fmla="*/ 28 w 1068"/>
                  <a:gd name="T57" fmla="*/ 151 h 184"/>
                  <a:gd name="T58" fmla="*/ 0 w 1068"/>
                  <a:gd name="T59" fmla="*/ 147 h 1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68"/>
                  <a:gd name="T91" fmla="*/ 0 h 184"/>
                  <a:gd name="T92" fmla="*/ 1068 w 1068"/>
                  <a:gd name="T93" fmla="*/ 184 h 1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68" h="184">
                    <a:moveTo>
                      <a:pt x="1068" y="171"/>
                    </a:moveTo>
                    <a:cubicBezTo>
                      <a:pt x="1054" y="161"/>
                      <a:pt x="1041" y="152"/>
                      <a:pt x="1032" y="143"/>
                    </a:cubicBezTo>
                    <a:cubicBezTo>
                      <a:pt x="1023" y="134"/>
                      <a:pt x="1021" y="122"/>
                      <a:pt x="1012" y="115"/>
                    </a:cubicBezTo>
                    <a:cubicBezTo>
                      <a:pt x="1003" y="108"/>
                      <a:pt x="992" y="105"/>
                      <a:pt x="980" y="103"/>
                    </a:cubicBezTo>
                    <a:cubicBezTo>
                      <a:pt x="968" y="101"/>
                      <a:pt x="952" y="104"/>
                      <a:pt x="940" y="103"/>
                    </a:cubicBezTo>
                    <a:cubicBezTo>
                      <a:pt x="928" y="102"/>
                      <a:pt x="916" y="100"/>
                      <a:pt x="908" y="95"/>
                    </a:cubicBezTo>
                    <a:cubicBezTo>
                      <a:pt x="900" y="90"/>
                      <a:pt x="897" y="82"/>
                      <a:pt x="892" y="75"/>
                    </a:cubicBezTo>
                    <a:cubicBezTo>
                      <a:pt x="887" y="68"/>
                      <a:pt x="887" y="59"/>
                      <a:pt x="880" y="51"/>
                    </a:cubicBezTo>
                    <a:cubicBezTo>
                      <a:pt x="873" y="43"/>
                      <a:pt x="866" y="34"/>
                      <a:pt x="852" y="27"/>
                    </a:cubicBezTo>
                    <a:cubicBezTo>
                      <a:pt x="838" y="20"/>
                      <a:pt x="813" y="11"/>
                      <a:pt x="796" y="7"/>
                    </a:cubicBezTo>
                    <a:cubicBezTo>
                      <a:pt x="779" y="3"/>
                      <a:pt x="763" y="4"/>
                      <a:pt x="748" y="3"/>
                    </a:cubicBezTo>
                    <a:cubicBezTo>
                      <a:pt x="733" y="2"/>
                      <a:pt x="720" y="0"/>
                      <a:pt x="708" y="3"/>
                    </a:cubicBezTo>
                    <a:cubicBezTo>
                      <a:pt x="696" y="6"/>
                      <a:pt x="684" y="13"/>
                      <a:pt x="676" y="19"/>
                    </a:cubicBezTo>
                    <a:cubicBezTo>
                      <a:pt x="668" y="25"/>
                      <a:pt x="663" y="32"/>
                      <a:pt x="660" y="39"/>
                    </a:cubicBezTo>
                    <a:cubicBezTo>
                      <a:pt x="657" y="46"/>
                      <a:pt x="660" y="54"/>
                      <a:pt x="660" y="63"/>
                    </a:cubicBezTo>
                    <a:cubicBezTo>
                      <a:pt x="660" y="72"/>
                      <a:pt x="663" y="85"/>
                      <a:pt x="660" y="95"/>
                    </a:cubicBezTo>
                    <a:cubicBezTo>
                      <a:pt x="657" y="105"/>
                      <a:pt x="649" y="118"/>
                      <a:pt x="640" y="123"/>
                    </a:cubicBezTo>
                    <a:cubicBezTo>
                      <a:pt x="631" y="128"/>
                      <a:pt x="618" y="127"/>
                      <a:pt x="604" y="127"/>
                    </a:cubicBezTo>
                    <a:cubicBezTo>
                      <a:pt x="590" y="127"/>
                      <a:pt x="573" y="128"/>
                      <a:pt x="556" y="123"/>
                    </a:cubicBezTo>
                    <a:cubicBezTo>
                      <a:pt x="539" y="118"/>
                      <a:pt x="521" y="108"/>
                      <a:pt x="500" y="99"/>
                    </a:cubicBezTo>
                    <a:cubicBezTo>
                      <a:pt x="479" y="90"/>
                      <a:pt x="453" y="76"/>
                      <a:pt x="432" y="71"/>
                    </a:cubicBezTo>
                    <a:cubicBezTo>
                      <a:pt x="411" y="66"/>
                      <a:pt x="387" y="68"/>
                      <a:pt x="372" y="71"/>
                    </a:cubicBezTo>
                    <a:cubicBezTo>
                      <a:pt x="357" y="74"/>
                      <a:pt x="350" y="80"/>
                      <a:pt x="340" y="87"/>
                    </a:cubicBezTo>
                    <a:cubicBezTo>
                      <a:pt x="330" y="94"/>
                      <a:pt x="327" y="104"/>
                      <a:pt x="312" y="115"/>
                    </a:cubicBezTo>
                    <a:cubicBezTo>
                      <a:pt x="297" y="126"/>
                      <a:pt x="273" y="140"/>
                      <a:pt x="252" y="151"/>
                    </a:cubicBezTo>
                    <a:cubicBezTo>
                      <a:pt x="231" y="162"/>
                      <a:pt x="206" y="174"/>
                      <a:pt x="184" y="179"/>
                    </a:cubicBezTo>
                    <a:cubicBezTo>
                      <a:pt x="162" y="184"/>
                      <a:pt x="138" y="182"/>
                      <a:pt x="120" y="179"/>
                    </a:cubicBezTo>
                    <a:cubicBezTo>
                      <a:pt x="102" y="176"/>
                      <a:pt x="91" y="164"/>
                      <a:pt x="76" y="159"/>
                    </a:cubicBezTo>
                    <a:cubicBezTo>
                      <a:pt x="61" y="154"/>
                      <a:pt x="41" y="153"/>
                      <a:pt x="28" y="151"/>
                    </a:cubicBezTo>
                    <a:cubicBezTo>
                      <a:pt x="15" y="149"/>
                      <a:pt x="7" y="148"/>
                      <a:pt x="0" y="147"/>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14" name="Freeform 340"/>
              <p:cNvSpPr>
                <a:spLocks/>
              </p:cNvSpPr>
              <p:nvPr/>
            </p:nvSpPr>
            <p:spPr bwMode="auto">
              <a:xfrm>
                <a:off x="2194" y="1311"/>
                <a:ext cx="272" cy="753"/>
              </a:xfrm>
              <a:custGeom>
                <a:avLst/>
                <a:gdLst>
                  <a:gd name="T0" fmla="*/ 272 w 272"/>
                  <a:gd name="T1" fmla="*/ 753 h 753"/>
                  <a:gd name="T2" fmla="*/ 257 w 272"/>
                  <a:gd name="T3" fmla="*/ 732 h 753"/>
                  <a:gd name="T4" fmla="*/ 236 w 272"/>
                  <a:gd name="T5" fmla="*/ 678 h 753"/>
                  <a:gd name="T6" fmla="*/ 260 w 272"/>
                  <a:gd name="T7" fmla="*/ 609 h 753"/>
                  <a:gd name="T8" fmla="*/ 227 w 272"/>
                  <a:gd name="T9" fmla="*/ 537 h 753"/>
                  <a:gd name="T10" fmla="*/ 149 w 272"/>
                  <a:gd name="T11" fmla="*/ 501 h 753"/>
                  <a:gd name="T12" fmla="*/ 92 w 272"/>
                  <a:gd name="T13" fmla="*/ 447 h 753"/>
                  <a:gd name="T14" fmla="*/ 77 w 272"/>
                  <a:gd name="T15" fmla="*/ 390 h 753"/>
                  <a:gd name="T16" fmla="*/ 80 w 272"/>
                  <a:gd name="T17" fmla="*/ 336 h 753"/>
                  <a:gd name="T18" fmla="*/ 62 w 272"/>
                  <a:gd name="T19" fmla="*/ 270 h 753"/>
                  <a:gd name="T20" fmla="*/ 8 w 272"/>
                  <a:gd name="T21" fmla="*/ 219 h 753"/>
                  <a:gd name="T22" fmla="*/ 11 w 272"/>
                  <a:gd name="T23" fmla="*/ 135 h 753"/>
                  <a:gd name="T24" fmla="*/ 41 w 272"/>
                  <a:gd name="T25" fmla="*/ 81 h 753"/>
                  <a:gd name="T26" fmla="*/ 74 w 272"/>
                  <a:gd name="T27" fmla="*/ 24 h 753"/>
                  <a:gd name="T28" fmla="*/ 110 w 272"/>
                  <a:gd name="T29" fmla="*/ 0 h 7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2"/>
                  <a:gd name="T46" fmla="*/ 0 h 753"/>
                  <a:gd name="T47" fmla="*/ 272 w 272"/>
                  <a:gd name="T48" fmla="*/ 753 h 7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2" h="753">
                    <a:moveTo>
                      <a:pt x="272" y="753"/>
                    </a:moveTo>
                    <a:cubicBezTo>
                      <a:pt x="267" y="749"/>
                      <a:pt x="263" y="745"/>
                      <a:pt x="257" y="732"/>
                    </a:cubicBezTo>
                    <a:cubicBezTo>
                      <a:pt x="251" y="719"/>
                      <a:pt x="236" y="698"/>
                      <a:pt x="236" y="678"/>
                    </a:cubicBezTo>
                    <a:cubicBezTo>
                      <a:pt x="236" y="658"/>
                      <a:pt x="261" y="632"/>
                      <a:pt x="260" y="609"/>
                    </a:cubicBezTo>
                    <a:cubicBezTo>
                      <a:pt x="259" y="586"/>
                      <a:pt x="246" y="555"/>
                      <a:pt x="227" y="537"/>
                    </a:cubicBezTo>
                    <a:cubicBezTo>
                      <a:pt x="208" y="519"/>
                      <a:pt x="171" y="516"/>
                      <a:pt x="149" y="501"/>
                    </a:cubicBezTo>
                    <a:cubicBezTo>
                      <a:pt x="127" y="486"/>
                      <a:pt x="104" y="465"/>
                      <a:pt x="92" y="447"/>
                    </a:cubicBezTo>
                    <a:cubicBezTo>
                      <a:pt x="80" y="429"/>
                      <a:pt x="79" y="408"/>
                      <a:pt x="77" y="390"/>
                    </a:cubicBezTo>
                    <a:cubicBezTo>
                      <a:pt x="75" y="372"/>
                      <a:pt x="82" y="356"/>
                      <a:pt x="80" y="336"/>
                    </a:cubicBezTo>
                    <a:cubicBezTo>
                      <a:pt x="78" y="316"/>
                      <a:pt x="74" y="289"/>
                      <a:pt x="62" y="270"/>
                    </a:cubicBezTo>
                    <a:cubicBezTo>
                      <a:pt x="50" y="251"/>
                      <a:pt x="16" y="241"/>
                      <a:pt x="8" y="219"/>
                    </a:cubicBezTo>
                    <a:cubicBezTo>
                      <a:pt x="0" y="197"/>
                      <a:pt x="5" y="158"/>
                      <a:pt x="11" y="135"/>
                    </a:cubicBezTo>
                    <a:cubicBezTo>
                      <a:pt x="17" y="112"/>
                      <a:pt x="31" y="99"/>
                      <a:pt x="41" y="81"/>
                    </a:cubicBezTo>
                    <a:cubicBezTo>
                      <a:pt x="51" y="63"/>
                      <a:pt x="62" y="37"/>
                      <a:pt x="74" y="24"/>
                    </a:cubicBezTo>
                    <a:cubicBezTo>
                      <a:pt x="86" y="11"/>
                      <a:pt x="98" y="5"/>
                      <a:pt x="11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15" name="Freeform 341"/>
              <p:cNvSpPr>
                <a:spLocks/>
              </p:cNvSpPr>
              <p:nvPr/>
            </p:nvSpPr>
            <p:spPr bwMode="auto">
              <a:xfrm>
                <a:off x="3600" y="2737"/>
                <a:ext cx="1128" cy="503"/>
              </a:xfrm>
              <a:custGeom>
                <a:avLst/>
                <a:gdLst>
                  <a:gd name="T0" fmla="*/ 1128 w 1128"/>
                  <a:gd name="T1" fmla="*/ 503 h 503"/>
                  <a:gd name="T2" fmla="*/ 1096 w 1128"/>
                  <a:gd name="T3" fmla="*/ 451 h 503"/>
                  <a:gd name="T4" fmla="*/ 1052 w 1128"/>
                  <a:gd name="T5" fmla="*/ 395 h 503"/>
                  <a:gd name="T6" fmla="*/ 964 w 1128"/>
                  <a:gd name="T7" fmla="*/ 371 h 503"/>
                  <a:gd name="T8" fmla="*/ 864 w 1128"/>
                  <a:gd name="T9" fmla="*/ 347 h 503"/>
                  <a:gd name="T10" fmla="*/ 792 w 1128"/>
                  <a:gd name="T11" fmla="*/ 299 h 503"/>
                  <a:gd name="T12" fmla="*/ 760 w 1128"/>
                  <a:gd name="T13" fmla="*/ 235 h 503"/>
                  <a:gd name="T14" fmla="*/ 684 w 1128"/>
                  <a:gd name="T15" fmla="*/ 163 h 503"/>
                  <a:gd name="T16" fmla="*/ 620 w 1128"/>
                  <a:gd name="T17" fmla="*/ 103 h 503"/>
                  <a:gd name="T18" fmla="*/ 600 w 1128"/>
                  <a:gd name="T19" fmla="*/ 47 h 503"/>
                  <a:gd name="T20" fmla="*/ 572 w 1128"/>
                  <a:gd name="T21" fmla="*/ 19 h 503"/>
                  <a:gd name="T22" fmla="*/ 512 w 1128"/>
                  <a:gd name="T23" fmla="*/ 3 h 503"/>
                  <a:gd name="T24" fmla="*/ 464 w 1128"/>
                  <a:gd name="T25" fmla="*/ 3 h 503"/>
                  <a:gd name="T26" fmla="*/ 416 w 1128"/>
                  <a:gd name="T27" fmla="*/ 7 h 503"/>
                  <a:gd name="T28" fmla="*/ 356 w 1128"/>
                  <a:gd name="T29" fmla="*/ 15 h 503"/>
                  <a:gd name="T30" fmla="*/ 288 w 1128"/>
                  <a:gd name="T31" fmla="*/ 35 h 503"/>
                  <a:gd name="T32" fmla="*/ 240 w 1128"/>
                  <a:gd name="T33" fmla="*/ 47 h 503"/>
                  <a:gd name="T34" fmla="*/ 204 w 1128"/>
                  <a:gd name="T35" fmla="*/ 63 h 503"/>
                  <a:gd name="T36" fmla="*/ 172 w 1128"/>
                  <a:gd name="T37" fmla="*/ 87 h 503"/>
                  <a:gd name="T38" fmla="*/ 120 w 1128"/>
                  <a:gd name="T39" fmla="*/ 79 h 503"/>
                  <a:gd name="T40" fmla="*/ 104 w 1128"/>
                  <a:gd name="T41" fmla="*/ 51 h 503"/>
                  <a:gd name="T42" fmla="*/ 64 w 1128"/>
                  <a:gd name="T43" fmla="*/ 31 h 503"/>
                  <a:gd name="T44" fmla="*/ 36 w 1128"/>
                  <a:gd name="T45" fmla="*/ 23 h 503"/>
                  <a:gd name="T46" fmla="*/ 0 w 1128"/>
                  <a:gd name="T47" fmla="*/ 7 h 50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8"/>
                  <a:gd name="T73" fmla="*/ 0 h 503"/>
                  <a:gd name="T74" fmla="*/ 1128 w 1128"/>
                  <a:gd name="T75" fmla="*/ 503 h 50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8" h="503">
                    <a:moveTo>
                      <a:pt x="1128" y="503"/>
                    </a:moveTo>
                    <a:cubicBezTo>
                      <a:pt x="1118" y="486"/>
                      <a:pt x="1109" y="469"/>
                      <a:pt x="1096" y="451"/>
                    </a:cubicBezTo>
                    <a:cubicBezTo>
                      <a:pt x="1083" y="433"/>
                      <a:pt x="1074" y="408"/>
                      <a:pt x="1052" y="395"/>
                    </a:cubicBezTo>
                    <a:cubicBezTo>
                      <a:pt x="1030" y="382"/>
                      <a:pt x="995" y="379"/>
                      <a:pt x="964" y="371"/>
                    </a:cubicBezTo>
                    <a:cubicBezTo>
                      <a:pt x="933" y="363"/>
                      <a:pt x="893" y="359"/>
                      <a:pt x="864" y="347"/>
                    </a:cubicBezTo>
                    <a:cubicBezTo>
                      <a:pt x="835" y="335"/>
                      <a:pt x="809" y="318"/>
                      <a:pt x="792" y="299"/>
                    </a:cubicBezTo>
                    <a:cubicBezTo>
                      <a:pt x="775" y="280"/>
                      <a:pt x="778" y="257"/>
                      <a:pt x="760" y="235"/>
                    </a:cubicBezTo>
                    <a:cubicBezTo>
                      <a:pt x="742" y="213"/>
                      <a:pt x="707" y="185"/>
                      <a:pt x="684" y="163"/>
                    </a:cubicBezTo>
                    <a:cubicBezTo>
                      <a:pt x="661" y="141"/>
                      <a:pt x="634" y="122"/>
                      <a:pt x="620" y="103"/>
                    </a:cubicBezTo>
                    <a:cubicBezTo>
                      <a:pt x="606" y="84"/>
                      <a:pt x="608" y="61"/>
                      <a:pt x="600" y="47"/>
                    </a:cubicBezTo>
                    <a:cubicBezTo>
                      <a:pt x="592" y="33"/>
                      <a:pt x="587" y="26"/>
                      <a:pt x="572" y="19"/>
                    </a:cubicBezTo>
                    <a:cubicBezTo>
                      <a:pt x="557" y="12"/>
                      <a:pt x="530" y="6"/>
                      <a:pt x="512" y="3"/>
                    </a:cubicBezTo>
                    <a:cubicBezTo>
                      <a:pt x="494" y="0"/>
                      <a:pt x="480" y="2"/>
                      <a:pt x="464" y="3"/>
                    </a:cubicBezTo>
                    <a:cubicBezTo>
                      <a:pt x="448" y="4"/>
                      <a:pt x="434" y="5"/>
                      <a:pt x="416" y="7"/>
                    </a:cubicBezTo>
                    <a:cubicBezTo>
                      <a:pt x="398" y="9"/>
                      <a:pt x="377" y="10"/>
                      <a:pt x="356" y="15"/>
                    </a:cubicBezTo>
                    <a:cubicBezTo>
                      <a:pt x="335" y="20"/>
                      <a:pt x="307" y="30"/>
                      <a:pt x="288" y="35"/>
                    </a:cubicBezTo>
                    <a:cubicBezTo>
                      <a:pt x="269" y="40"/>
                      <a:pt x="254" y="42"/>
                      <a:pt x="240" y="47"/>
                    </a:cubicBezTo>
                    <a:cubicBezTo>
                      <a:pt x="226" y="52"/>
                      <a:pt x="215" y="56"/>
                      <a:pt x="204" y="63"/>
                    </a:cubicBezTo>
                    <a:cubicBezTo>
                      <a:pt x="193" y="70"/>
                      <a:pt x="186" y="84"/>
                      <a:pt x="172" y="87"/>
                    </a:cubicBezTo>
                    <a:cubicBezTo>
                      <a:pt x="158" y="90"/>
                      <a:pt x="131" y="85"/>
                      <a:pt x="120" y="79"/>
                    </a:cubicBezTo>
                    <a:cubicBezTo>
                      <a:pt x="109" y="73"/>
                      <a:pt x="113" y="59"/>
                      <a:pt x="104" y="51"/>
                    </a:cubicBezTo>
                    <a:cubicBezTo>
                      <a:pt x="95" y="43"/>
                      <a:pt x="75" y="36"/>
                      <a:pt x="64" y="31"/>
                    </a:cubicBezTo>
                    <a:cubicBezTo>
                      <a:pt x="53" y="26"/>
                      <a:pt x="47" y="27"/>
                      <a:pt x="36" y="23"/>
                    </a:cubicBezTo>
                    <a:cubicBezTo>
                      <a:pt x="25" y="19"/>
                      <a:pt x="12" y="13"/>
                      <a:pt x="0" y="7"/>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16" name="Freeform 342"/>
              <p:cNvSpPr>
                <a:spLocks/>
              </p:cNvSpPr>
              <p:nvPr/>
            </p:nvSpPr>
            <p:spPr bwMode="auto">
              <a:xfrm>
                <a:off x="4200" y="2784"/>
                <a:ext cx="532" cy="172"/>
              </a:xfrm>
              <a:custGeom>
                <a:avLst/>
                <a:gdLst>
                  <a:gd name="T0" fmla="*/ 532 w 532"/>
                  <a:gd name="T1" fmla="*/ 156 h 172"/>
                  <a:gd name="T2" fmla="*/ 400 w 532"/>
                  <a:gd name="T3" fmla="*/ 172 h 172"/>
                  <a:gd name="T4" fmla="*/ 276 w 532"/>
                  <a:gd name="T5" fmla="*/ 156 h 172"/>
                  <a:gd name="T6" fmla="*/ 176 w 532"/>
                  <a:gd name="T7" fmla="*/ 112 h 172"/>
                  <a:gd name="T8" fmla="*/ 92 w 532"/>
                  <a:gd name="T9" fmla="*/ 84 h 172"/>
                  <a:gd name="T10" fmla="*/ 40 w 532"/>
                  <a:gd name="T11" fmla="*/ 44 h 172"/>
                  <a:gd name="T12" fmla="*/ 0 w 532"/>
                  <a:gd name="T13" fmla="*/ 0 h 172"/>
                  <a:gd name="T14" fmla="*/ 0 60000 65536"/>
                  <a:gd name="T15" fmla="*/ 0 60000 65536"/>
                  <a:gd name="T16" fmla="*/ 0 60000 65536"/>
                  <a:gd name="T17" fmla="*/ 0 60000 65536"/>
                  <a:gd name="T18" fmla="*/ 0 60000 65536"/>
                  <a:gd name="T19" fmla="*/ 0 60000 65536"/>
                  <a:gd name="T20" fmla="*/ 0 60000 65536"/>
                  <a:gd name="T21" fmla="*/ 0 w 532"/>
                  <a:gd name="T22" fmla="*/ 0 h 172"/>
                  <a:gd name="T23" fmla="*/ 532 w 532"/>
                  <a:gd name="T24" fmla="*/ 172 h 1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2" h="172">
                    <a:moveTo>
                      <a:pt x="532" y="156"/>
                    </a:moveTo>
                    <a:cubicBezTo>
                      <a:pt x="487" y="164"/>
                      <a:pt x="443" y="172"/>
                      <a:pt x="400" y="172"/>
                    </a:cubicBezTo>
                    <a:cubicBezTo>
                      <a:pt x="357" y="172"/>
                      <a:pt x="313" y="166"/>
                      <a:pt x="276" y="156"/>
                    </a:cubicBezTo>
                    <a:cubicBezTo>
                      <a:pt x="239" y="146"/>
                      <a:pt x="207" y="124"/>
                      <a:pt x="176" y="112"/>
                    </a:cubicBezTo>
                    <a:cubicBezTo>
                      <a:pt x="145" y="100"/>
                      <a:pt x="115" y="95"/>
                      <a:pt x="92" y="84"/>
                    </a:cubicBezTo>
                    <a:cubicBezTo>
                      <a:pt x="69" y="73"/>
                      <a:pt x="55" y="58"/>
                      <a:pt x="40" y="44"/>
                    </a:cubicBezTo>
                    <a:cubicBezTo>
                      <a:pt x="25" y="30"/>
                      <a:pt x="7" y="7"/>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17" name="Freeform 343"/>
              <p:cNvSpPr>
                <a:spLocks/>
              </p:cNvSpPr>
              <p:nvPr/>
            </p:nvSpPr>
            <p:spPr bwMode="auto">
              <a:xfrm>
                <a:off x="3420" y="1988"/>
                <a:ext cx="289" cy="756"/>
              </a:xfrm>
              <a:custGeom>
                <a:avLst/>
                <a:gdLst>
                  <a:gd name="T0" fmla="*/ 176 w 289"/>
                  <a:gd name="T1" fmla="*/ 756 h 756"/>
                  <a:gd name="T2" fmla="*/ 184 w 289"/>
                  <a:gd name="T3" fmla="*/ 712 h 756"/>
                  <a:gd name="T4" fmla="*/ 208 w 289"/>
                  <a:gd name="T5" fmla="*/ 658 h 756"/>
                  <a:gd name="T6" fmla="*/ 224 w 289"/>
                  <a:gd name="T7" fmla="*/ 630 h 756"/>
                  <a:gd name="T8" fmla="*/ 208 w 289"/>
                  <a:gd name="T9" fmla="*/ 600 h 756"/>
                  <a:gd name="T10" fmla="*/ 200 w 289"/>
                  <a:gd name="T11" fmla="*/ 556 h 756"/>
                  <a:gd name="T12" fmla="*/ 210 w 289"/>
                  <a:gd name="T13" fmla="*/ 504 h 756"/>
                  <a:gd name="T14" fmla="*/ 192 w 289"/>
                  <a:gd name="T15" fmla="*/ 460 h 756"/>
                  <a:gd name="T16" fmla="*/ 196 w 289"/>
                  <a:gd name="T17" fmla="*/ 404 h 756"/>
                  <a:gd name="T18" fmla="*/ 236 w 289"/>
                  <a:gd name="T19" fmla="*/ 372 h 756"/>
                  <a:gd name="T20" fmla="*/ 280 w 289"/>
                  <a:gd name="T21" fmla="*/ 284 h 756"/>
                  <a:gd name="T22" fmla="*/ 268 w 289"/>
                  <a:gd name="T23" fmla="*/ 196 h 756"/>
                  <a:gd name="T24" fmla="*/ 152 w 289"/>
                  <a:gd name="T25" fmla="*/ 160 h 756"/>
                  <a:gd name="T26" fmla="*/ 88 w 289"/>
                  <a:gd name="T27" fmla="*/ 132 h 756"/>
                  <a:gd name="T28" fmla="*/ 36 w 289"/>
                  <a:gd name="T29" fmla="*/ 88 h 756"/>
                  <a:gd name="T30" fmla="*/ 16 w 289"/>
                  <a:gd name="T31" fmla="*/ 44 h 756"/>
                  <a:gd name="T32" fmla="*/ 0 w 289"/>
                  <a:gd name="T33" fmla="*/ 0 h 7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9"/>
                  <a:gd name="T52" fmla="*/ 0 h 756"/>
                  <a:gd name="T53" fmla="*/ 289 w 289"/>
                  <a:gd name="T54" fmla="*/ 756 h 7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9" h="756">
                    <a:moveTo>
                      <a:pt x="176" y="756"/>
                    </a:moveTo>
                    <a:cubicBezTo>
                      <a:pt x="177" y="741"/>
                      <a:pt x="179" y="728"/>
                      <a:pt x="184" y="712"/>
                    </a:cubicBezTo>
                    <a:cubicBezTo>
                      <a:pt x="189" y="696"/>
                      <a:pt x="201" y="672"/>
                      <a:pt x="208" y="658"/>
                    </a:cubicBezTo>
                    <a:cubicBezTo>
                      <a:pt x="215" y="644"/>
                      <a:pt x="224" y="640"/>
                      <a:pt x="224" y="630"/>
                    </a:cubicBezTo>
                    <a:cubicBezTo>
                      <a:pt x="224" y="620"/>
                      <a:pt x="212" y="612"/>
                      <a:pt x="208" y="600"/>
                    </a:cubicBezTo>
                    <a:cubicBezTo>
                      <a:pt x="204" y="588"/>
                      <a:pt x="200" y="572"/>
                      <a:pt x="200" y="556"/>
                    </a:cubicBezTo>
                    <a:cubicBezTo>
                      <a:pt x="200" y="540"/>
                      <a:pt x="211" y="520"/>
                      <a:pt x="210" y="504"/>
                    </a:cubicBezTo>
                    <a:cubicBezTo>
                      <a:pt x="209" y="488"/>
                      <a:pt x="194" y="477"/>
                      <a:pt x="192" y="460"/>
                    </a:cubicBezTo>
                    <a:cubicBezTo>
                      <a:pt x="190" y="443"/>
                      <a:pt x="189" y="419"/>
                      <a:pt x="196" y="404"/>
                    </a:cubicBezTo>
                    <a:cubicBezTo>
                      <a:pt x="203" y="389"/>
                      <a:pt x="222" y="392"/>
                      <a:pt x="236" y="372"/>
                    </a:cubicBezTo>
                    <a:cubicBezTo>
                      <a:pt x="250" y="352"/>
                      <a:pt x="275" y="313"/>
                      <a:pt x="280" y="284"/>
                    </a:cubicBezTo>
                    <a:cubicBezTo>
                      <a:pt x="285" y="255"/>
                      <a:pt x="289" y="217"/>
                      <a:pt x="268" y="196"/>
                    </a:cubicBezTo>
                    <a:cubicBezTo>
                      <a:pt x="247" y="175"/>
                      <a:pt x="182" y="171"/>
                      <a:pt x="152" y="160"/>
                    </a:cubicBezTo>
                    <a:cubicBezTo>
                      <a:pt x="122" y="149"/>
                      <a:pt x="107" y="144"/>
                      <a:pt x="88" y="132"/>
                    </a:cubicBezTo>
                    <a:cubicBezTo>
                      <a:pt x="69" y="120"/>
                      <a:pt x="48" y="103"/>
                      <a:pt x="36" y="88"/>
                    </a:cubicBezTo>
                    <a:cubicBezTo>
                      <a:pt x="24" y="73"/>
                      <a:pt x="22" y="59"/>
                      <a:pt x="16" y="44"/>
                    </a:cubicBezTo>
                    <a:cubicBezTo>
                      <a:pt x="10" y="29"/>
                      <a:pt x="5" y="14"/>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0948" name="Group 344"/>
            <p:cNvGrpSpPr>
              <a:grpSpLocks/>
            </p:cNvGrpSpPr>
            <p:nvPr/>
          </p:nvGrpSpPr>
          <p:grpSpPr bwMode="auto">
            <a:xfrm>
              <a:off x="3422" y="619"/>
              <a:ext cx="1342" cy="2616"/>
              <a:chOff x="3422" y="619"/>
              <a:chExt cx="1342" cy="2616"/>
            </a:xfrm>
          </p:grpSpPr>
          <p:sp>
            <p:nvSpPr>
              <p:cNvPr id="381906" name="Freeform 345"/>
              <p:cNvSpPr>
                <a:spLocks/>
              </p:cNvSpPr>
              <p:nvPr/>
            </p:nvSpPr>
            <p:spPr bwMode="auto">
              <a:xfrm>
                <a:off x="3588" y="619"/>
                <a:ext cx="1176" cy="119"/>
              </a:xfrm>
              <a:custGeom>
                <a:avLst/>
                <a:gdLst>
                  <a:gd name="T0" fmla="*/ 1176 w 1176"/>
                  <a:gd name="T1" fmla="*/ 69 h 119"/>
                  <a:gd name="T2" fmla="*/ 1152 w 1176"/>
                  <a:gd name="T3" fmla="*/ 71 h 119"/>
                  <a:gd name="T4" fmla="*/ 1124 w 1176"/>
                  <a:gd name="T5" fmla="*/ 69 h 119"/>
                  <a:gd name="T6" fmla="*/ 1104 w 1176"/>
                  <a:gd name="T7" fmla="*/ 69 h 119"/>
                  <a:gd name="T8" fmla="*/ 1078 w 1176"/>
                  <a:gd name="T9" fmla="*/ 69 h 119"/>
                  <a:gd name="T10" fmla="*/ 1052 w 1176"/>
                  <a:gd name="T11" fmla="*/ 67 h 119"/>
                  <a:gd name="T12" fmla="*/ 1030 w 1176"/>
                  <a:gd name="T13" fmla="*/ 67 h 119"/>
                  <a:gd name="T14" fmla="*/ 1016 w 1176"/>
                  <a:gd name="T15" fmla="*/ 69 h 119"/>
                  <a:gd name="T16" fmla="*/ 998 w 1176"/>
                  <a:gd name="T17" fmla="*/ 71 h 119"/>
                  <a:gd name="T18" fmla="*/ 978 w 1176"/>
                  <a:gd name="T19" fmla="*/ 75 h 119"/>
                  <a:gd name="T20" fmla="*/ 952 w 1176"/>
                  <a:gd name="T21" fmla="*/ 79 h 119"/>
                  <a:gd name="T22" fmla="*/ 934 w 1176"/>
                  <a:gd name="T23" fmla="*/ 79 h 119"/>
                  <a:gd name="T24" fmla="*/ 912 w 1176"/>
                  <a:gd name="T25" fmla="*/ 81 h 119"/>
                  <a:gd name="T26" fmla="*/ 864 w 1176"/>
                  <a:gd name="T27" fmla="*/ 91 h 119"/>
                  <a:gd name="T28" fmla="*/ 838 w 1176"/>
                  <a:gd name="T29" fmla="*/ 99 h 119"/>
                  <a:gd name="T30" fmla="*/ 810 w 1176"/>
                  <a:gd name="T31" fmla="*/ 103 h 119"/>
                  <a:gd name="T32" fmla="*/ 788 w 1176"/>
                  <a:gd name="T33" fmla="*/ 105 h 119"/>
                  <a:gd name="T34" fmla="*/ 764 w 1176"/>
                  <a:gd name="T35" fmla="*/ 105 h 119"/>
                  <a:gd name="T36" fmla="*/ 732 w 1176"/>
                  <a:gd name="T37" fmla="*/ 112 h 119"/>
                  <a:gd name="T38" fmla="*/ 710 w 1176"/>
                  <a:gd name="T39" fmla="*/ 115 h 119"/>
                  <a:gd name="T40" fmla="*/ 688 w 1176"/>
                  <a:gd name="T41" fmla="*/ 117 h 119"/>
                  <a:gd name="T42" fmla="*/ 664 w 1176"/>
                  <a:gd name="T43" fmla="*/ 119 h 119"/>
                  <a:gd name="T44" fmla="*/ 630 w 1176"/>
                  <a:gd name="T45" fmla="*/ 117 h 119"/>
                  <a:gd name="T46" fmla="*/ 610 w 1176"/>
                  <a:gd name="T47" fmla="*/ 113 h 119"/>
                  <a:gd name="T48" fmla="*/ 596 w 1176"/>
                  <a:gd name="T49" fmla="*/ 111 h 119"/>
                  <a:gd name="T50" fmla="*/ 560 w 1176"/>
                  <a:gd name="T51" fmla="*/ 105 h 119"/>
                  <a:gd name="T52" fmla="*/ 536 w 1176"/>
                  <a:gd name="T53" fmla="*/ 101 h 119"/>
                  <a:gd name="T54" fmla="*/ 504 w 1176"/>
                  <a:gd name="T55" fmla="*/ 95 h 119"/>
                  <a:gd name="T56" fmla="*/ 486 w 1176"/>
                  <a:gd name="T57" fmla="*/ 95 h 119"/>
                  <a:gd name="T58" fmla="*/ 456 w 1176"/>
                  <a:gd name="T59" fmla="*/ 85 h 119"/>
                  <a:gd name="T60" fmla="*/ 422 w 1176"/>
                  <a:gd name="T61" fmla="*/ 75 h 119"/>
                  <a:gd name="T62" fmla="*/ 402 w 1176"/>
                  <a:gd name="T63" fmla="*/ 65 h 119"/>
                  <a:gd name="T64" fmla="*/ 378 w 1176"/>
                  <a:gd name="T65" fmla="*/ 57 h 119"/>
                  <a:gd name="T66" fmla="*/ 356 w 1176"/>
                  <a:gd name="T67" fmla="*/ 46 h 119"/>
                  <a:gd name="T68" fmla="*/ 326 w 1176"/>
                  <a:gd name="T69" fmla="*/ 37 h 119"/>
                  <a:gd name="T70" fmla="*/ 300 w 1176"/>
                  <a:gd name="T71" fmla="*/ 27 h 119"/>
                  <a:gd name="T72" fmla="*/ 288 w 1176"/>
                  <a:gd name="T73" fmla="*/ 23 h 119"/>
                  <a:gd name="T74" fmla="*/ 275 w 1176"/>
                  <a:gd name="T75" fmla="*/ 19 h 119"/>
                  <a:gd name="T76" fmla="*/ 260 w 1176"/>
                  <a:gd name="T77" fmla="*/ 15 h 119"/>
                  <a:gd name="T78" fmla="*/ 244 w 1176"/>
                  <a:gd name="T79" fmla="*/ 13 h 119"/>
                  <a:gd name="T80" fmla="*/ 220 w 1176"/>
                  <a:gd name="T81" fmla="*/ 13 h 119"/>
                  <a:gd name="T82" fmla="*/ 196 w 1176"/>
                  <a:gd name="T83" fmla="*/ 13 h 119"/>
                  <a:gd name="T84" fmla="*/ 160 w 1176"/>
                  <a:gd name="T85" fmla="*/ 11 h 119"/>
                  <a:gd name="T86" fmla="*/ 136 w 1176"/>
                  <a:gd name="T87" fmla="*/ 9 h 119"/>
                  <a:gd name="T88" fmla="*/ 118 w 1176"/>
                  <a:gd name="T89" fmla="*/ 5 h 119"/>
                  <a:gd name="T90" fmla="*/ 102 w 1176"/>
                  <a:gd name="T91" fmla="*/ 1 h 119"/>
                  <a:gd name="T92" fmla="*/ 72 w 1176"/>
                  <a:gd name="T93" fmla="*/ 1 h 119"/>
                  <a:gd name="T94" fmla="*/ 38 w 1176"/>
                  <a:gd name="T95" fmla="*/ 3 h 119"/>
                  <a:gd name="T96" fmla="*/ 0 w 1176"/>
                  <a:gd name="T97" fmla="*/ 1 h 1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76"/>
                  <a:gd name="T148" fmla="*/ 0 h 119"/>
                  <a:gd name="T149" fmla="*/ 1176 w 1176"/>
                  <a:gd name="T150" fmla="*/ 119 h 1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76" h="119">
                    <a:moveTo>
                      <a:pt x="1176" y="69"/>
                    </a:moveTo>
                    <a:cubicBezTo>
                      <a:pt x="1168" y="70"/>
                      <a:pt x="1161" y="71"/>
                      <a:pt x="1152" y="71"/>
                    </a:cubicBezTo>
                    <a:cubicBezTo>
                      <a:pt x="1143" y="71"/>
                      <a:pt x="1132" y="69"/>
                      <a:pt x="1124" y="69"/>
                    </a:cubicBezTo>
                    <a:cubicBezTo>
                      <a:pt x="1116" y="69"/>
                      <a:pt x="1112" y="69"/>
                      <a:pt x="1104" y="69"/>
                    </a:cubicBezTo>
                    <a:cubicBezTo>
                      <a:pt x="1096" y="69"/>
                      <a:pt x="1087" y="69"/>
                      <a:pt x="1078" y="69"/>
                    </a:cubicBezTo>
                    <a:cubicBezTo>
                      <a:pt x="1069" y="69"/>
                      <a:pt x="1060" y="67"/>
                      <a:pt x="1052" y="67"/>
                    </a:cubicBezTo>
                    <a:cubicBezTo>
                      <a:pt x="1044" y="67"/>
                      <a:pt x="1036" y="67"/>
                      <a:pt x="1030" y="67"/>
                    </a:cubicBezTo>
                    <a:cubicBezTo>
                      <a:pt x="1024" y="67"/>
                      <a:pt x="1021" y="68"/>
                      <a:pt x="1016" y="69"/>
                    </a:cubicBezTo>
                    <a:cubicBezTo>
                      <a:pt x="1011" y="70"/>
                      <a:pt x="1004" y="70"/>
                      <a:pt x="998" y="71"/>
                    </a:cubicBezTo>
                    <a:cubicBezTo>
                      <a:pt x="992" y="72"/>
                      <a:pt x="986" y="74"/>
                      <a:pt x="978" y="75"/>
                    </a:cubicBezTo>
                    <a:cubicBezTo>
                      <a:pt x="970" y="76"/>
                      <a:pt x="959" y="78"/>
                      <a:pt x="952" y="79"/>
                    </a:cubicBezTo>
                    <a:cubicBezTo>
                      <a:pt x="945" y="80"/>
                      <a:pt x="941" y="79"/>
                      <a:pt x="934" y="79"/>
                    </a:cubicBezTo>
                    <a:cubicBezTo>
                      <a:pt x="927" y="79"/>
                      <a:pt x="924" y="79"/>
                      <a:pt x="912" y="81"/>
                    </a:cubicBezTo>
                    <a:cubicBezTo>
                      <a:pt x="900" y="83"/>
                      <a:pt x="876" y="88"/>
                      <a:pt x="864" y="91"/>
                    </a:cubicBezTo>
                    <a:cubicBezTo>
                      <a:pt x="852" y="94"/>
                      <a:pt x="847" y="97"/>
                      <a:pt x="838" y="99"/>
                    </a:cubicBezTo>
                    <a:cubicBezTo>
                      <a:pt x="829" y="101"/>
                      <a:pt x="818" y="102"/>
                      <a:pt x="810" y="103"/>
                    </a:cubicBezTo>
                    <a:cubicBezTo>
                      <a:pt x="802" y="104"/>
                      <a:pt x="796" y="105"/>
                      <a:pt x="788" y="105"/>
                    </a:cubicBezTo>
                    <a:cubicBezTo>
                      <a:pt x="780" y="105"/>
                      <a:pt x="773" y="104"/>
                      <a:pt x="764" y="105"/>
                    </a:cubicBezTo>
                    <a:cubicBezTo>
                      <a:pt x="755" y="106"/>
                      <a:pt x="741" y="110"/>
                      <a:pt x="732" y="112"/>
                    </a:cubicBezTo>
                    <a:cubicBezTo>
                      <a:pt x="723" y="114"/>
                      <a:pt x="717" y="114"/>
                      <a:pt x="710" y="115"/>
                    </a:cubicBezTo>
                    <a:cubicBezTo>
                      <a:pt x="703" y="116"/>
                      <a:pt x="696" y="116"/>
                      <a:pt x="688" y="117"/>
                    </a:cubicBezTo>
                    <a:cubicBezTo>
                      <a:pt x="680" y="118"/>
                      <a:pt x="674" y="119"/>
                      <a:pt x="664" y="119"/>
                    </a:cubicBezTo>
                    <a:cubicBezTo>
                      <a:pt x="654" y="119"/>
                      <a:pt x="639" y="118"/>
                      <a:pt x="630" y="117"/>
                    </a:cubicBezTo>
                    <a:cubicBezTo>
                      <a:pt x="621" y="116"/>
                      <a:pt x="616" y="114"/>
                      <a:pt x="610" y="113"/>
                    </a:cubicBezTo>
                    <a:cubicBezTo>
                      <a:pt x="604" y="112"/>
                      <a:pt x="604" y="112"/>
                      <a:pt x="596" y="111"/>
                    </a:cubicBezTo>
                    <a:cubicBezTo>
                      <a:pt x="588" y="110"/>
                      <a:pt x="570" y="107"/>
                      <a:pt x="560" y="105"/>
                    </a:cubicBezTo>
                    <a:cubicBezTo>
                      <a:pt x="550" y="103"/>
                      <a:pt x="545" y="103"/>
                      <a:pt x="536" y="101"/>
                    </a:cubicBezTo>
                    <a:cubicBezTo>
                      <a:pt x="527" y="99"/>
                      <a:pt x="512" y="96"/>
                      <a:pt x="504" y="95"/>
                    </a:cubicBezTo>
                    <a:cubicBezTo>
                      <a:pt x="496" y="94"/>
                      <a:pt x="494" y="97"/>
                      <a:pt x="486" y="95"/>
                    </a:cubicBezTo>
                    <a:cubicBezTo>
                      <a:pt x="478" y="93"/>
                      <a:pt x="467" y="88"/>
                      <a:pt x="456" y="85"/>
                    </a:cubicBezTo>
                    <a:cubicBezTo>
                      <a:pt x="445" y="82"/>
                      <a:pt x="431" y="78"/>
                      <a:pt x="422" y="75"/>
                    </a:cubicBezTo>
                    <a:cubicBezTo>
                      <a:pt x="413" y="72"/>
                      <a:pt x="409" y="68"/>
                      <a:pt x="402" y="65"/>
                    </a:cubicBezTo>
                    <a:cubicBezTo>
                      <a:pt x="395" y="62"/>
                      <a:pt x="386" y="60"/>
                      <a:pt x="378" y="57"/>
                    </a:cubicBezTo>
                    <a:cubicBezTo>
                      <a:pt x="370" y="54"/>
                      <a:pt x="365" y="49"/>
                      <a:pt x="356" y="46"/>
                    </a:cubicBezTo>
                    <a:cubicBezTo>
                      <a:pt x="347" y="43"/>
                      <a:pt x="335" y="40"/>
                      <a:pt x="326" y="37"/>
                    </a:cubicBezTo>
                    <a:cubicBezTo>
                      <a:pt x="317" y="34"/>
                      <a:pt x="306" y="29"/>
                      <a:pt x="300" y="27"/>
                    </a:cubicBezTo>
                    <a:cubicBezTo>
                      <a:pt x="294" y="25"/>
                      <a:pt x="292" y="24"/>
                      <a:pt x="288" y="23"/>
                    </a:cubicBezTo>
                    <a:cubicBezTo>
                      <a:pt x="284" y="22"/>
                      <a:pt x="280" y="20"/>
                      <a:pt x="275" y="19"/>
                    </a:cubicBezTo>
                    <a:cubicBezTo>
                      <a:pt x="270" y="18"/>
                      <a:pt x="265" y="16"/>
                      <a:pt x="260" y="15"/>
                    </a:cubicBezTo>
                    <a:cubicBezTo>
                      <a:pt x="255" y="14"/>
                      <a:pt x="251" y="13"/>
                      <a:pt x="244" y="13"/>
                    </a:cubicBezTo>
                    <a:cubicBezTo>
                      <a:pt x="237" y="13"/>
                      <a:pt x="228" y="13"/>
                      <a:pt x="220" y="13"/>
                    </a:cubicBezTo>
                    <a:cubicBezTo>
                      <a:pt x="212" y="13"/>
                      <a:pt x="206" y="13"/>
                      <a:pt x="196" y="13"/>
                    </a:cubicBezTo>
                    <a:cubicBezTo>
                      <a:pt x="186" y="13"/>
                      <a:pt x="170" y="12"/>
                      <a:pt x="160" y="11"/>
                    </a:cubicBezTo>
                    <a:cubicBezTo>
                      <a:pt x="150" y="10"/>
                      <a:pt x="143" y="10"/>
                      <a:pt x="136" y="9"/>
                    </a:cubicBezTo>
                    <a:cubicBezTo>
                      <a:pt x="129" y="8"/>
                      <a:pt x="124" y="6"/>
                      <a:pt x="118" y="5"/>
                    </a:cubicBezTo>
                    <a:cubicBezTo>
                      <a:pt x="112" y="4"/>
                      <a:pt x="110" y="2"/>
                      <a:pt x="102" y="1"/>
                    </a:cubicBezTo>
                    <a:cubicBezTo>
                      <a:pt x="94" y="0"/>
                      <a:pt x="83" y="1"/>
                      <a:pt x="72" y="1"/>
                    </a:cubicBezTo>
                    <a:cubicBezTo>
                      <a:pt x="61" y="1"/>
                      <a:pt x="50" y="3"/>
                      <a:pt x="38" y="3"/>
                    </a:cubicBezTo>
                    <a:cubicBezTo>
                      <a:pt x="26" y="3"/>
                      <a:pt x="13" y="2"/>
                      <a:pt x="0" y="1"/>
                    </a:cubicBezTo>
                  </a:path>
                </a:pathLst>
              </a:custGeom>
              <a:noFill/>
              <a:ln w="9525">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07" name="Freeform 346"/>
              <p:cNvSpPr>
                <a:spLocks/>
              </p:cNvSpPr>
              <p:nvPr/>
            </p:nvSpPr>
            <p:spPr bwMode="auto">
              <a:xfrm>
                <a:off x="4197" y="2791"/>
                <a:ext cx="529" cy="444"/>
              </a:xfrm>
              <a:custGeom>
                <a:avLst/>
                <a:gdLst>
                  <a:gd name="T0" fmla="*/ 529 w 529"/>
                  <a:gd name="T1" fmla="*/ 444 h 444"/>
                  <a:gd name="T2" fmla="*/ 512 w 529"/>
                  <a:gd name="T3" fmla="*/ 437 h 444"/>
                  <a:gd name="T4" fmla="*/ 505 w 529"/>
                  <a:gd name="T5" fmla="*/ 423 h 444"/>
                  <a:gd name="T6" fmla="*/ 485 w 529"/>
                  <a:gd name="T7" fmla="*/ 399 h 444"/>
                  <a:gd name="T8" fmla="*/ 473 w 529"/>
                  <a:gd name="T9" fmla="*/ 382 h 444"/>
                  <a:gd name="T10" fmla="*/ 461 w 529"/>
                  <a:gd name="T11" fmla="*/ 365 h 444"/>
                  <a:gd name="T12" fmla="*/ 430 w 529"/>
                  <a:gd name="T13" fmla="*/ 348 h 444"/>
                  <a:gd name="T14" fmla="*/ 409 w 529"/>
                  <a:gd name="T15" fmla="*/ 341 h 444"/>
                  <a:gd name="T16" fmla="*/ 380 w 529"/>
                  <a:gd name="T17" fmla="*/ 331 h 444"/>
                  <a:gd name="T18" fmla="*/ 358 w 529"/>
                  <a:gd name="T19" fmla="*/ 324 h 444"/>
                  <a:gd name="T20" fmla="*/ 317 w 529"/>
                  <a:gd name="T21" fmla="*/ 322 h 444"/>
                  <a:gd name="T22" fmla="*/ 291 w 529"/>
                  <a:gd name="T23" fmla="*/ 315 h 444"/>
                  <a:gd name="T24" fmla="*/ 253 w 529"/>
                  <a:gd name="T25" fmla="*/ 300 h 444"/>
                  <a:gd name="T26" fmla="*/ 219 w 529"/>
                  <a:gd name="T27" fmla="*/ 281 h 444"/>
                  <a:gd name="T28" fmla="*/ 193 w 529"/>
                  <a:gd name="T29" fmla="*/ 257 h 444"/>
                  <a:gd name="T30" fmla="*/ 173 w 529"/>
                  <a:gd name="T31" fmla="*/ 228 h 444"/>
                  <a:gd name="T32" fmla="*/ 161 w 529"/>
                  <a:gd name="T33" fmla="*/ 207 h 444"/>
                  <a:gd name="T34" fmla="*/ 140 w 529"/>
                  <a:gd name="T35" fmla="*/ 180 h 444"/>
                  <a:gd name="T36" fmla="*/ 111 w 529"/>
                  <a:gd name="T37" fmla="*/ 151 h 444"/>
                  <a:gd name="T38" fmla="*/ 91 w 529"/>
                  <a:gd name="T39" fmla="*/ 129 h 444"/>
                  <a:gd name="T40" fmla="*/ 57 w 529"/>
                  <a:gd name="T41" fmla="*/ 95 h 444"/>
                  <a:gd name="T42" fmla="*/ 27 w 529"/>
                  <a:gd name="T43" fmla="*/ 72 h 444"/>
                  <a:gd name="T44" fmla="*/ 7 w 529"/>
                  <a:gd name="T45" fmla="*/ 35 h 444"/>
                  <a:gd name="T46" fmla="*/ 1 w 529"/>
                  <a:gd name="T47" fmla="*/ 19 h 444"/>
                  <a:gd name="T48" fmla="*/ 1 w 529"/>
                  <a:gd name="T49" fmla="*/ 0 h 4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9"/>
                  <a:gd name="T76" fmla="*/ 0 h 444"/>
                  <a:gd name="T77" fmla="*/ 529 w 529"/>
                  <a:gd name="T78" fmla="*/ 444 h 4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9" h="444">
                    <a:moveTo>
                      <a:pt x="529" y="444"/>
                    </a:moveTo>
                    <a:cubicBezTo>
                      <a:pt x="522" y="442"/>
                      <a:pt x="516" y="440"/>
                      <a:pt x="512" y="437"/>
                    </a:cubicBezTo>
                    <a:cubicBezTo>
                      <a:pt x="508" y="434"/>
                      <a:pt x="509" y="429"/>
                      <a:pt x="505" y="423"/>
                    </a:cubicBezTo>
                    <a:cubicBezTo>
                      <a:pt x="501" y="417"/>
                      <a:pt x="490" y="406"/>
                      <a:pt x="485" y="399"/>
                    </a:cubicBezTo>
                    <a:cubicBezTo>
                      <a:pt x="480" y="392"/>
                      <a:pt x="477" y="388"/>
                      <a:pt x="473" y="382"/>
                    </a:cubicBezTo>
                    <a:cubicBezTo>
                      <a:pt x="469" y="376"/>
                      <a:pt x="468" y="371"/>
                      <a:pt x="461" y="365"/>
                    </a:cubicBezTo>
                    <a:cubicBezTo>
                      <a:pt x="454" y="359"/>
                      <a:pt x="439" y="352"/>
                      <a:pt x="430" y="348"/>
                    </a:cubicBezTo>
                    <a:cubicBezTo>
                      <a:pt x="421" y="344"/>
                      <a:pt x="417" y="344"/>
                      <a:pt x="409" y="341"/>
                    </a:cubicBezTo>
                    <a:cubicBezTo>
                      <a:pt x="401" y="338"/>
                      <a:pt x="388" y="334"/>
                      <a:pt x="380" y="331"/>
                    </a:cubicBezTo>
                    <a:cubicBezTo>
                      <a:pt x="372" y="328"/>
                      <a:pt x="368" y="325"/>
                      <a:pt x="358" y="324"/>
                    </a:cubicBezTo>
                    <a:cubicBezTo>
                      <a:pt x="348" y="323"/>
                      <a:pt x="328" y="323"/>
                      <a:pt x="317" y="322"/>
                    </a:cubicBezTo>
                    <a:cubicBezTo>
                      <a:pt x="306" y="321"/>
                      <a:pt x="302" y="319"/>
                      <a:pt x="291" y="315"/>
                    </a:cubicBezTo>
                    <a:cubicBezTo>
                      <a:pt x="280" y="311"/>
                      <a:pt x="265" y="306"/>
                      <a:pt x="253" y="300"/>
                    </a:cubicBezTo>
                    <a:cubicBezTo>
                      <a:pt x="241" y="294"/>
                      <a:pt x="229" y="288"/>
                      <a:pt x="219" y="281"/>
                    </a:cubicBezTo>
                    <a:cubicBezTo>
                      <a:pt x="209" y="274"/>
                      <a:pt x="201" y="266"/>
                      <a:pt x="193" y="257"/>
                    </a:cubicBezTo>
                    <a:cubicBezTo>
                      <a:pt x="185" y="248"/>
                      <a:pt x="178" y="236"/>
                      <a:pt x="173" y="228"/>
                    </a:cubicBezTo>
                    <a:cubicBezTo>
                      <a:pt x="168" y="220"/>
                      <a:pt x="166" y="215"/>
                      <a:pt x="161" y="207"/>
                    </a:cubicBezTo>
                    <a:cubicBezTo>
                      <a:pt x="156" y="199"/>
                      <a:pt x="148" y="189"/>
                      <a:pt x="140" y="180"/>
                    </a:cubicBezTo>
                    <a:cubicBezTo>
                      <a:pt x="132" y="171"/>
                      <a:pt x="119" y="159"/>
                      <a:pt x="111" y="151"/>
                    </a:cubicBezTo>
                    <a:cubicBezTo>
                      <a:pt x="103" y="143"/>
                      <a:pt x="100" y="138"/>
                      <a:pt x="91" y="129"/>
                    </a:cubicBezTo>
                    <a:cubicBezTo>
                      <a:pt x="82" y="120"/>
                      <a:pt x="68" y="104"/>
                      <a:pt x="57" y="95"/>
                    </a:cubicBezTo>
                    <a:cubicBezTo>
                      <a:pt x="46" y="86"/>
                      <a:pt x="35" y="82"/>
                      <a:pt x="27" y="72"/>
                    </a:cubicBezTo>
                    <a:cubicBezTo>
                      <a:pt x="19" y="62"/>
                      <a:pt x="11" y="44"/>
                      <a:pt x="7" y="35"/>
                    </a:cubicBezTo>
                    <a:cubicBezTo>
                      <a:pt x="3" y="26"/>
                      <a:pt x="2" y="25"/>
                      <a:pt x="1" y="19"/>
                    </a:cubicBezTo>
                    <a:cubicBezTo>
                      <a:pt x="0" y="13"/>
                      <a:pt x="0" y="6"/>
                      <a:pt x="1" y="0"/>
                    </a:cubicBezTo>
                  </a:path>
                </a:pathLst>
              </a:custGeom>
              <a:noFill/>
              <a:ln w="9525">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908" name="Freeform 347"/>
              <p:cNvSpPr>
                <a:spLocks/>
              </p:cNvSpPr>
              <p:nvPr/>
            </p:nvSpPr>
            <p:spPr bwMode="auto">
              <a:xfrm>
                <a:off x="3422" y="2790"/>
                <a:ext cx="770" cy="338"/>
              </a:xfrm>
              <a:custGeom>
                <a:avLst/>
                <a:gdLst>
                  <a:gd name="T0" fmla="*/ 770 w 770"/>
                  <a:gd name="T1" fmla="*/ 0 h 338"/>
                  <a:gd name="T2" fmla="*/ 742 w 770"/>
                  <a:gd name="T3" fmla="*/ 14 h 338"/>
                  <a:gd name="T4" fmla="*/ 708 w 770"/>
                  <a:gd name="T5" fmla="*/ 20 h 338"/>
                  <a:gd name="T6" fmla="*/ 678 w 770"/>
                  <a:gd name="T7" fmla="*/ 26 h 338"/>
                  <a:gd name="T8" fmla="*/ 640 w 770"/>
                  <a:gd name="T9" fmla="*/ 34 h 338"/>
                  <a:gd name="T10" fmla="*/ 596 w 770"/>
                  <a:gd name="T11" fmla="*/ 52 h 338"/>
                  <a:gd name="T12" fmla="*/ 556 w 770"/>
                  <a:gd name="T13" fmla="*/ 64 h 338"/>
                  <a:gd name="T14" fmla="*/ 534 w 770"/>
                  <a:gd name="T15" fmla="*/ 70 h 338"/>
                  <a:gd name="T16" fmla="*/ 504 w 770"/>
                  <a:gd name="T17" fmla="*/ 82 h 338"/>
                  <a:gd name="T18" fmla="*/ 480 w 770"/>
                  <a:gd name="T19" fmla="*/ 92 h 338"/>
                  <a:gd name="T20" fmla="*/ 446 w 770"/>
                  <a:gd name="T21" fmla="*/ 110 h 338"/>
                  <a:gd name="T22" fmla="*/ 418 w 770"/>
                  <a:gd name="T23" fmla="*/ 122 h 338"/>
                  <a:gd name="T24" fmla="*/ 388 w 770"/>
                  <a:gd name="T25" fmla="*/ 140 h 338"/>
                  <a:gd name="T26" fmla="*/ 354 w 770"/>
                  <a:gd name="T27" fmla="*/ 162 h 338"/>
                  <a:gd name="T28" fmla="*/ 338 w 770"/>
                  <a:gd name="T29" fmla="*/ 176 h 338"/>
                  <a:gd name="T30" fmla="*/ 316 w 770"/>
                  <a:gd name="T31" fmla="*/ 208 h 338"/>
                  <a:gd name="T32" fmla="*/ 302 w 770"/>
                  <a:gd name="T33" fmla="*/ 224 h 338"/>
                  <a:gd name="T34" fmla="*/ 286 w 770"/>
                  <a:gd name="T35" fmla="*/ 240 h 338"/>
                  <a:gd name="T36" fmla="*/ 266 w 770"/>
                  <a:gd name="T37" fmla="*/ 252 h 338"/>
                  <a:gd name="T38" fmla="*/ 240 w 770"/>
                  <a:gd name="T39" fmla="*/ 262 h 338"/>
                  <a:gd name="T40" fmla="*/ 186 w 770"/>
                  <a:gd name="T41" fmla="*/ 260 h 338"/>
                  <a:gd name="T42" fmla="*/ 162 w 770"/>
                  <a:gd name="T43" fmla="*/ 260 h 338"/>
                  <a:gd name="T44" fmla="*/ 136 w 770"/>
                  <a:gd name="T45" fmla="*/ 264 h 338"/>
                  <a:gd name="T46" fmla="*/ 118 w 770"/>
                  <a:gd name="T47" fmla="*/ 272 h 338"/>
                  <a:gd name="T48" fmla="*/ 90 w 770"/>
                  <a:gd name="T49" fmla="*/ 290 h 338"/>
                  <a:gd name="T50" fmla="*/ 56 w 770"/>
                  <a:gd name="T51" fmla="*/ 314 h 338"/>
                  <a:gd name="T52" fmla="*/ 38 w 770"/>
                  <a:gd name="T53" fmla="*/ 322 h 338"/>
                  <a:gd name="T54" fmla="*/ 24 w 770"/>
                  <a:gd name="T55" fmla="*/ 332 h 338"/>
                  <a:gd name="T56" fmla="*/ 0 w 770"/>
                  <a:gd name="T57" fmla="*/ 338 h 3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70"/>
                  <a:gd name="T88" fmla="*/ 0 h 338"/>
                  <a:gd name="T89" fmla="*/ 770 w 770"/>
                  <a:gd name="T90" fmla="*/ 338 h 3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70" h="338">
                    <a:moveTo>
                      <a:pt x="770" y="0"/>
                    </a:moveTo>
                    <a:cubicBezTo>
                      <a:pt x="761" y="5"/>
                      <a:pt x="752" y="11"/>
                      <a:pt x="742" y="14"/>
                    </a:cubicBezTo>
                    <a:cubicBezTo>
                      <a:pt x="732" y="17"/>
                      <a:pt x="719" y="18"/>
                      <a:pt x="708" y="20"/>
                    </a:cubicBezTo>
                    <a:cubicBezTo>
                      <a:pt x="697" y="22"/>
                      <a:pt x="689" y="24"/>
                      <a:pt x="678" y="26"/>
                    </a:cubicBezTo>
                    <a:cubicBezTo>
                      <a:pt x="667" y="28"/>
                      <a:pt x="654" y="30"/>
                      <a:pt x="640" y="34"/>
                    </a:cubicBezTo>
                    <a:cubicBezTo>
                      <a:pt x="626" y="38"/>
                      <a:pt x="610" y="47"/>
                      <a:pt x="596" y="52"/>
                    </a:cubicBezTo>
                    <a:cubicBezTo>
                      <a:pt x="582" y="57"/>
                      <a:pt x="566" y="61"/>
                      <a:pt x="556" y="64"/>
                    </a:cubicBezTo>
                    <a:cubicBezTo>
                      <a:pt x="546" y="67"/>
                      <a:pt x="543" y="67"/>
                      <a:pt x="534" y="70"/>
                    </a:cubicBezTo>
                    <a:cubicBezTo>
                      <a:pt x="525" y="73"/>
                      <a:pt x="513" y="78"/>
                      <a:pt x="504" y="82"/>
                    </a:cubicBezTo>
                    <a:cubicBezTo>
                      <a:pt x="495" y="86"/>
                      <a:pt x="490" y="87"/>
                      <a:pt x="480" y="92"/>
                    </a:cubicBezTo>
                    <a:cubicBezTo>
                      <a:pt x="470" y="97"/>
                      <a:pt x="456" y="105"/>
                      <a:pt x="446" y="110"/>
                    </a:cubicBezTo>
                    <a:cubicBezTo>
                      <a:pt x="436" y="115"/>
                      <a:pt x="428" y="117"/>
                      <a:pt x="418" y="122"/>
                    </a:cubicBezTo>
                    <a:cubicBezTo>
                      <a:pt x="408" y="127"/>
                      <a:pt x="399" y="133"/>
                      <a:pt x="388" y="140"/>
                    </a:cubicBezTo>
                    <a:cubicBezTo>
                      <a:pt x="377" y="147"/>
                      <a:pt x="362" y="156"/>
                      <a:pt x="354" y="162"/>
                    </a:cubicBezTo>
                    <a:cubicBezTo>
                      <a:pt x="346" y="168"/>
                      <a:pt x="344" y="168"/>
                      <a:pt x="338" y="176"/>
                    </a:cubicBezTo>
                    <a:cubicBezTo>
                      <a:pt x="332" y="184"/>
                      <a:pt x="322" y="200"/>
                      <a:pt x="316" y="208"/>
                    </a:cubicBezTo>
                    <a:cubicBezTo>
                      <a:pt x="310" y="216"/>
                      <a:pt x="307" y="219"/>
                      <a:pt x="302" y="224"/>
                    </a:cubicBezTo>
                    <a:cubicBezTo>
                      <a:pt x="297" y="229"/>
                      <a:pt x="292" y="235"/>
                      <a:pt x="286" y="240"/>
                    </a:cubicBezTo>
                    <a:cubicBezTo>
                      <a:pt x="280" y="245"/>
                      <a:pt x="273" y="248"/>
                      <a:pt x="266" y="252"/>
                    </a:cubicBezTo>
                    <a:cubicBezTo>
                      <a:pt x="259" y="256"/>
                      <a:pt x="253" y="261"/>
                      <a:pt x="240" y="262"/>
                    </a:cubicBezTo>
                    <a:cubicBezTo>
                      <a:pt x="227" y="263"/>
                      <a:pt x="199" y="260"/>
                      <a:pt x="186" y="260"/>
                    </a:cubicBezTo>
                    <a:cubicBezTo>
                      <a:pt x="173" y="260"/>
                      <a:pt x="170" y="259"/>
                      <a:pt x="162" y="260"/>
                    </a:cubicBezTo>
                    <a:cubicBezTo>
                      <a:pt x="154" y="261"/>
                      <a:pt x="143" y="262"/>
                      <a:pt x="136" y="264"/>
                    </a:cubicBezTo>
                    <a:cubicBezTo>
                      <a:pt x="129" y="266"/>
                      <a:pt x="126" y="268"/>
                      <a:pt x="118" y="272"/>
                    </a:cubicBezTo>
                    <a:cubicBezTo>
                      <a:pt x="110" y="276"/>
                      <a:pt x="100" y="283"/>
                      <a:pt x="90" y="290"/>
                    </a:cubicBezTo>
                    <a:cubicBezTo>
                      <a:pt x="80" y="297"/>
                      <a:pt x="65" y="309"/>
                      <a:pt x="56" y="314"/>
                    </a:cubicBezTo>
                    <a:cubicBezTo>
                      <a:pt x="47" y="319"/>
                      <a:pt x="43" y="319"/>
                      <a:pt x="38" y="322"/>
                    </a:cubicBezTo>
                    <a:cubicBezTo>
                      <a:pt x="33" y="325"/>
                      <a:pt x="30" y="329"/>
                      <a:pt x="24" y="332"/>
                    </a:cubicBezTo>
                    <a:cubicBezTo>
                      <a:pt x="18" y="335"/>
                      <a:pt x="9" y="336"/>
                      <a:pt x="0" y="338"/>
                    </a:cubicBezTo>
                  </a:path>
                </a:pathLst>
              </a:custGeom>
              <a:noFill/>
              <a:ln w="9525">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0949" name="Text Box 349"/>
            <p:cNvSpPr txBox="1">
              <a:spLocks noChangeArrowheads="1"/>
            </p:cNvSpPr>
            <p:nvPr/>
          </p:nvSpPr>
          <p:spPr bwMode="auto">
            <a:xfrm>
              <a:off x="4304" y="41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50" name="Text Box 350"/>
            <p:cNvSpPr txBox="1">
              <a:spLocks noChangeArrowheads="1"/>
            </p:cNvSpPr>
            <p:nvPr/>
          </p:nvSpPr>
          <p:spPr bwMode="auto">
            <a:xfrm>
              <a:off x="4630" y="47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51" name="Text Box 351"/>
            <p:cNvSpPr txBox="1">
              <a:spLocks noChangeArrowheads="1"/>
            </p:cNvSpPr>
            <p:nvPr/>
          </p:nvSpPr>
          <p:spPr bwMode="auto">
            <a:xfrm>
              <a:off x="4680" y="70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52" name="Text Box 352"/>
            <p:cNvSpPr txBox="1">
              <a:spLocks noChangeArrowheads="1"/>
            </p:cNvSpPr>
            <p:nvPr/>
          </p:nvSpPr>
          <p:spPr bwMode="auto">
            <a:xfrm>
              <a:off x="4066" y="77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53" name="Text Box 353"/>
            <p:cNvSpPr txBox="1">
              <a:spLocks noChangeArrowheads="1"/>
            </p:cNvSpPr>
            <p:nvPr/>
          </p:nvSpPr>
          <p:spPr bwMode="auto">
            <a:xfrm>
              <a:off x="4098" y="58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54" name="Text Box 354"/>
            <p:cNvSpPr txBox="1">
              <a:spLocks noChangeArrowheads="1"/>
            </p:cNvSpPr>
            <p:nvPr/>
          </p:nvSpPr>
          <p:spPr bwMode="auto">
            <a:xfrm>
              <a:off x="4378" y="47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55" name="Text Box 355"/>
            <p:cNvSpPr txBox="1">
              <a:spLocks noChangeArrowheads="1"/>
            </p:cNvSpPr>
            <p:nvPr/>
          </p:nvSpPr>
          <p:spPr bwMode="auto">
            <a:xfrm>
              <a:off x="4092" y="83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56" name="Text Box 356"/>
            <p:cNvSpPr txBox="1">
              <a:spLocks noChangeArrowheads="1"/>
            </p:cNvSpPr>
            <p:nvPr/>
          </p:nvSpPr>
          <p:spPr bwMode="auto">
            <a:xfrm>
              <a:off x="4616" y="65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57" name="Text Box 357"/>
            <p:cNvSpPr txBox="1">
              <a:spLocks noChangeArrowheads="1"/>
            </p:cNvSpPr>
            <p:nvPr/>
          </p:nvSpPr>
          <p:spPr bwMode="auto">
            <a:xfrm>
              <a:off x="4292" y="81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58" name="Text Box 358"/>
            <p:cNvSpPr txBox="1">
              <a:spLocks noChangeArrowheads="1"/>
            </p:cNvSpPr>
            <p:nvPr/>
          </p:nvSpPr>
          <p:spPr bwMode="auto">
            <a:xfrm>
              <a:off x="3982" y="39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59" name="Text Box 359"/>
            <p:cNvSpPr txBox="1">
              <a:spLocks noChangeArrowheads="1"/>
            </p:cNvSpPr>
            <p:nvPr/>
          </p:nvSpPr>
          <p:spPr bwMode="auto">
            <a:xfrm>
              <a:off x="4008" y="5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60" name="Text Box 360"/>
            <p:cNvSpPr txBox="1">
              <a:spLocks noChangeArrowheads="1"/>
            </p:cNvSpPr>
            <p:nvPr/>
          </p:nvSpPr>
          <p:spPr bwMode="auto">
            <a:xfrm>
              <a:off x="4540" y="65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61" name="Text Box 361"/>
            <p:cNvSpPr txBox="1">
              <a:spLocks noChangeArrowheads="1"/>
            </p:cNvSpPr>
            <p:nvPr/>
          </p:nvSpPr>
          <p:spPr bwMode="auto">
            <a:xfrm>
              <a:off x="4168" y="4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62" name="Text Box 362"/>
            <p:cNvSpPr txBox="1">
              <a:spLocks noChangeArrowheads="1"/>
            </p:cNvSpPr>
            <p:nvPr/>
          </p:nvSpPr>
          <p:spPr bwMode="auto">
            <a:xfrm>
              <a:off x="4480" y="85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63" name="Text Box 363"/>
            <p:cNvSpPr txBox="1">
              <a:spLocks noChangeArrowheads="1"/>
            </p:cNvSpPr>
            <p:nvPr/>
          </p:nvSpPr>
          <p:spPr bwMode="auto">
            <a:xfrm>
              <a:off x="4636" y="92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64" name="Text Box 364"/>
            <p:cNvSpPr txBox="1">
              <a:spLocks noChangeArrowheads="1"/>
            </p:cNvSpPr>
            <p:nvPr/>
          </p:nvSpPr>
          <p:spPr bwMode="auto">
            <a:xfrm>
              <a:off x="3882" y="8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65" name="Text Box 365"/>
            <p:cNvSpPr txBox="1">
              <a:spLocks noChangeArrowheads="1"/>
            </p:cNvSpPr>
            <p:nvPr/>
          </p:nvSpPr>
          <p:spPr bwMode="auto">
            <a:xfrm>
              <a:off x="4226" y="70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66" name="Text Box 366"/>
            <p:cNvSpPr txBox="1">
              <a:spLocks noChangeArrowheads="1"/>
            </p:cNvSpPr>
            <p:nvPr/>
          </p:nvSpPr>
          <p:spPr bwMode="auto">
            <a:xfrm>
              <a:off x="3990" y="95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67" name="Text Box 367"/>
            <p:cNvSpPr txBox="1">
              <a:spLocks noChangeArrowheads="1"/>
            </p:cNvSpPr>
            <p:nvPr/>
          </p:nvSpPr>
          <p:spPr bwMode="auto">
            <a:xfrm>
              <a:off x="4726" y="42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68" name="Text Box 368"/>
            <p:cNvSpPr txBox="1">
              <a:spLocks noChangeArrowheads="1"/>
            </p:cNvSpPr>
            <p:nvPr/>
          </p:nvSpPr>
          <p:spPr bwMode="auto">
            <a:xfrm>
              <a:off x="4766" y="67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69" name="Text Box 369"/>
            <p:cNvSpPr txBox="1">
              <a:spLocks noChangeArrowheads="1"/>
            </p:cNvSpPr>
            <p:nvPr/>
          </p:nvSpPr>
          <p:spPr bwMode="auto">
            <a:xfrm>
              <a:off x="4532" y="61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70" name="Text Box 370"/>
            <p:cNvSpPr txBox="1">
              <a:spLocks noChangeArrowheads="1"/>
            </p:cNvSpPr>
            <p:nvPr/>
          </p:nvSpPr>
          <p:spPr bwMode="auto">
            <a:xfrm>
              <a:off x="3958" y="71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71" name="Text Box 371"/>
            <p:cNvSpPr txBox="1">
              <a:spLocks noChangeArrowheads="1"/>
            </p:cNvSpPr>
            <p:nvPr/>
          </p:nvSpPr>
          <p:spPr bwMode="auto">
            <a:xfrm>
              <a:off x="4188" y="103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72" name="Text Box 372"/>
            <p:cNvSpPr txBox="1">
              <a:spLocks noChangeArrowheads="1"/>
            </p:cNvSpPr>
            <p:nvPr/>
          </p:nvSpPr>
          <p:spPr bwMode="auto">
            <a:xfrm>
              <a:off x="4386" y="125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73" name="Text Box 373"/>
            <p:cNvSpPr txBox="1">
              <a:spLocks noChangeArrowheads="1"/>
            </p:cNvSpPr>
            <p:nvPr/>
          </p:nvSpPr>
          <p:spPr bwMode="auto">
            <a:xfrm>
              <a:off x="4016" y="122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74" name="Text Box 374"/>
            <p:cNvSpPr txBox="1">
              <a:spLocks noChangeArrowheads="1"/>
            </p:cNvSpPr>
            <p:nvPr/>
          </p:nvSpPr>
          <p:spPr bwMode="auto">
            <a:xfrm>
              <a:off x="4282" y="13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75" name="Text Box 375"/>
            <p:cNvSpPr txBox="1">
              <a:spLocks noChangeArrowheads="1"/>
            </p:cNvSpPr>
            <p:nvPr/>
          </p:nvSpPr>
          <p:spPr bwMode="auto">
            <a:xfrm>
              <a:off x="3896" y="100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76" name="Text Box 376"/>
            <p:cNvSpPr txBox="1">
              <a:spLocks noChangeArrowheads="1"/>
            </p:cNvSpPr>
            <p:nvPr/>
          </p:nvSpPr>
          <p:spPr bwMode="auto">
            <a:xfrm>
              <a:off x="4286" y="110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77" name="Text Box 377"/>
            <p:cNvSpPr txBox="1">
              <a:spLocks noChangeArrowheads="1"/>
            </p:cNvSpPr>
            <p:nvPr/>
          </p:nvSpPr>
          <p:spPr bwMode="auto">
            <a:xfrm>
              <a:off x="4474" y="55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78" name="Text Box 378"/>
            <p:cNvSpPr txBox="1">
              <a:spLocks noChangeArrowheads="1"/>
            </p:cNvSpPr>
            <p:nvPr/>
          </p:nvSpPr>
          <p:spPr bwMode="auto">
            <a:xfrm>
              <a:off x="4606" y="5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79" name="Text Box 379"/>
            <p:cNvSpPr txBox="1">
              <a:spLocks noChangeArrowheads="1"/>
            </p:cNvSpPr>
            <p:nvPr/>
          </p:nvSpPr>
          <p:spPr bwMode="auto">
            <a:xfrm>
              <a:off x="4550" y="46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80" name="Text Box 380"/>
            <p:cNvSpPr txBox="1">
              <a:spLocks noChangeArrowheads="1"/>
            </p:cNvSpPr>
            <p:nvPr/>
          </p:nvSpPr>
          <p:spPr bwMode="auto">
            <a:xfrm>
              <a:off x="3932" y="52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81" name="Text Box 381"/>
            <p:cNvSpPr txBox="1">
              <a:spLocks noChangeArrowheads="1"/>
            </p:cNvSpPr>
            <p:nvPr/>
          </p:nvSpPr>
          <p:spPr bwMode="auto">
            <a:xfrm>
              <a:off x="4208" y="51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0982" name="Text Box 382"/>
            <p:cNvSpPr txBox="1">
              <a:spLocks noChangeArrowheads="1"/>
            </p:cNvSpPr>
            <p:nvPr/>
          </p:nvSpPr>
          <p:spPr bwMode="auto">
            <a:xfrm>
              <a:off x="4644" y="750"/>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Kalu</a:t>
              </a:r>
            </a:p>
          </p:txBody>
        </p:sp>
        <p:sp>
          <p:nvSpPr>
            <p:cNvPr id="380983" name="Text Box 383"/>
            <p:cNvSpPr txBox="1">
              <a:spLocks noChangeArrowheads="1"/>
            </p:cNvSpPr>
            <p:nvPr/>
          </p:nvSpPr>
          <p:spPr bwMode="auto">
            <a:xfrm>
              <a:off x="4740" y="784"/>
              <a:ext cx="1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Tole</a:t>
              </a:r>
            </a:p>
          </p:txBody>
        </p:sp>
        <p:sp>
          <p:nvSpPr>
            <p:cNvPr id="380984" name="Text Box 384"/>
            <p:cNvSpPr txBox="1">
              <a:spLocks noChangeArrowheads="1"/>
            </p:cNvSpPr>
            <p:nvPr/>
          </p:nvSpPr>
          <p:spPr bwMode="auto">
            <a:xfrm>
              <a:off x="4740" y="492"/>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Baka</a:t>
              </a:r>
            </a:p>
          </p:txBody>
        </p:sp>
        <p:sp>
          <p:nvSpPr>
            <p:cNvPr id="380985" name="Text Box 385"/>
            <p:cNvSpPr txBox="1">
              <a:spLocks noChangeArrowheads="1"/>
            </p:cNvSpPr>
            <p:nvPr/>
          </p:nvSpPr>
          <p:spPr bwMode="auto">
            <a:xfrm>
              <a:off x="4332" y="492"/>
              <a:ext cx="1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Kisk</a:t>
              </a:r>
            </a:p>
          </p:txBody>
        </p:sp>
        <p:sp>
          <p:nvSpPr>
            <p:cNvPr id="380986" name="Text Box 386"/>
            <p:cNvSpPr txBox="1">
              <a:spLocks noChangeArrowheads="1"/>
            </p:cNvSpPr>
            <p:nvPr/>
          </p:nvSpPr>
          <p:spPr bwMode="auto">
            <a:xfrm>
              <a:off x="4654" y="550"/>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Clavo</a:t>
              </a:r>
            </a:p>
          </p:txBody>
        </p:sp>
        <p:sp>
          <p:nvSpPr>
            <p:cNvPr id="380987" name="Text Box 387"/>
            <p:cNvSpPr txBox="1">
              <a:spLocks noChangeArrowheads="1"/>
            </p:cNvSpPr>
            <p:nvPr/>
          </p:nvSpPr>
          <p:spPr bwMode="auto">
            <a:xfrm>
              <a:off x="4196" y="528"/>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Makol</a:t>
              </a:r>
            </a:p>
          </p:txBody>
        </p:sp>
        <p:sp>
          <p:nvSpPr>
            <p:cNvPr id="380988" name="Text Box 388"/>
            <p:cNvSpPr txBox="1">
              <a:spLocks noChangeArrowheads="1"/>
            </p:cNvSpPr>
            <p:nvPr/>
          </p:nvSpPr>
          <p:spPr bwMode="auto">
            <a:xfrm>
              <a:off x="4012" y="478"/>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Vevo</a:t>
              </a:r>
            </a:p>
          </p:txBody>
        </p:sp>
        <p:sp>
          <p:nvSpPr>
            <p:cNvPr id="380989" name="Text Box 389"/>
            <p:cNvSpPr txBox="1">
              <a:spLocks noChangeArrowheads="1"/>
            </p:cNvSpPr>
            <p:nvPr/>
          </p:nvSpPr>
          <p:spPr bwMode="auto">
            <a:xfrm>
              <a:off x="4114" y="656"/>
              <a:ext cx="17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Sulaki</a:t>
              </a:r>
            </a:p>
          </p:txBody>
        </p:sp>
        <p:sp>
          <p:nvSpPr>
            <p:cNvPr id="380990" name="Text Box 390"/>
            <p:cNvSpPr txBox="1">
              <a:spLocks noChangeArrowheads="1"/>
            </p:cNvSpPr>
            <p:nvPr/>
          </p:nvSpPr>
          <p:spPr bwMode="auto">
            <a:xfrm>
              <a:off x="3960" y="604"/>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Sukko</a:t>
              </a:r>
            </a:p>
          </p:txBody>
        </p:sp>
        <p:sp>
          <p:nvSpPr>
            <p:cNvPr id="380991" name="Text Box 391"/>
            <p:cNvSpPr txBox="1">
              <a:spLocks noChangeArrowheads="1"/>
            </p:cNvSpPr>
            <p:nvPr/>
          </p:nvSpPr>
          <p:spPr bwMode="auto">
            <a:xfrm>
              <a:off x="4012" y="684"/>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Soae</a:t>
              </a:r>
            </a:p>
          </p:txBody>
        </p:sp>
        <p:sp>
          <p:nvSpPr>
            <p:cNvPr id="380992" name="Text Box 392"/>
            <p:cNvSpPr txBox="1">
              <a:spLocks noChangeArrowheads="1"/>
            </p:cNvSpPr>
            <p:nvPr/>
          </p:nvSpPr>
          <p:spPr bwMode="auto">
            <a:xfrm>
              <a:off x="3988" y="792"/>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Bakur</a:t>
              </a:r>
            </a:p>
          </p:txBody>
        </p:sp>
        <p:sp>
          <p:nvSpPr>
            <p:cNvPr id="380993" name="Text Box 393"/>
            <p:cNvSpPr txBox="1">
              <a:spLocks noChangeArrowheads="1"/>
            </p:cNvSpPr>
            <p:nvPr/>
          </p:nvSpPr>
          <p:spPr bwMode="auto">
            <a:xfrm>
              <a:off x="4254" y="800"/>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Zeks</a:t>
              </a:r>
            </a:p>
          </p:txBody>
        </p:sp>
        <p:sp>
          <p:nvSpPr>
            <p:cNvPr id="380994" name="Text Box 394"/>
            <p:cNvSpPr txBox="1">
              <a:spLocks noChangeArrowheads="1"/>
            </p:cNvSpPr>
            <p:nvPr/>
          </p:nvSpPr>
          <p:spPr bwMode="auto">
            <a:xfrm>
              <a:off x="4508" y="942"/>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Goko</a:t>
              </a:r>
            </a:p>
          </p:txBody>
        </p:sp>
        <p:sp>
          <p:nvSpPr>
            <p:cNvPr id="380995" name="Text Box 395"/>
            <p:cNvSpPr txBox="1">
              <a:spLocks noChangeArrowheads="1"/>
            </p:cNvSpPr>
            <p:nvPr/>
          </p:nvSpPr>
          <p:spPr bwMode="auto">
            <a:xfrm>
              <a:off x="4236" y="606"/>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Felko</a:t>
              </a:r>
            </a:p>
          </p:txBody>
        </p:sp>
        <p:sp>
          <p:nvSpPr>
            <p:cNvPr id="380996" name="Text Box 396"/>
            <p:cNvSpPr txBox="1">
              <a:spLocks noChangeArrowheads="1"/>
            </p:cNvSpPr>
            <p:nvPr/>
          </p:nvSpPr>
          <p:spPr bwMode="auto">
            <a:xfrm>
              <a:off x="4576" y="546"/>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Basku</a:t>
              </a:r>
            </a:p>
          </p:txBody>
        </p:sp>
        <p:sp>
          <p:nvSpPr>
            <p:cNvPr id="380997" name="Text Box 397"/>
            <p:cNvSpPr txBox="1">
              <a:spLocks noChangeArrowheads="1"/>
            </p:cNvSpPr>
            <p:nvPr/>
          </p:nvSpPr>
          <p:spPr bwMode="auto">
            <a:xfrm>
              <a:off x="4642" y="808"/>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Yuko</a:t>
              </a:r>
            </a:p>
          </p:txBody>
        </p:sp>
        <p:sp>
          <p:nvSpPr>
            <p:cNvPr id="380998" name="Text Box 398"/>
            <p:cNvSpPr txBox="1">
              <a:spLocks noChangeArrowheads="1"/>
            </p:cNvSpPr>
            <p:nvPr/>
          </p:nvSpPr>
          <p:spPr bwMode="auto">
            <a:xfrm>
              <a:off x="4592" y="994"/>
              <a:ext cx="1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Kofu</a:t>
              </a:r>
            </a:p>
          </p:txBody>
        </p:sp>
        <p:sp>
          <p:nvSpPr>
            <p:cNvPr id="380999" name="Text Box 399"/>
            <p:cNvSpPr txBox="1">
              <a:spLocks noChangeArrowheads="1"/>
            </p:cNvSpPr>
            <p:nvPr/>
          </p:nvSpPr>
          <p:spPr bwMode="auto">
            <a:xfrm>
              <a:off x="4316" y="888"/>
              <a:ext cx="16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Jekil</a:t>
              </a:r>
            </a:p>
          </p:txBody>
        </p:sp>
        <p:sp>
          <p:nvSpPr>
            <p:cNvPr id="381000" name="Text Box 400"/>
            <p:cNvSpPr txBox="1">
              <a:spLocks noChangeArrowheads="1"/>
            </p:cNvSpPr>
            <p:nvPr/>
          </p:nvSpPr>
          <p:spPr bwMode="auto">
            <a:xfrm>
              <a:off x="4006" y="852"/>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Gulok</a:t>
              </a:r>
            </a:p>
          </p:txBody>
        </p:sp>
        <p:sp>
          <p:nvSpPr>
            <p:cNvPr id="381001" name="Text Box 401"/>
            <p:cNvSpPr txBox="1">
              <a:spLocks noChangeArrowheads="1"/>
            </p:cNvSpPr>
            <p:nvPr/>
          </p:nvSpPr>
          <p:spPr bwMode="auto">
            <a:xfrm>
              <a:off x="3910" y="972"/>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Rolev</a:t>
              </a:r>
            </a:p>
          </p:txBody>
        </p:sp>
        <p:sp>
          <p:nvSpPr>
            <p:cNvPr id="381002" name="Text Box 402"/>
            <p:cNvSpPr txBox="1">
              <a:spLocks noChangeArrowheads="1"/>
            </p:cNvSpPr>
            <p:nvPr/>
          </p:nvSpPr>
          <p:spPr bwMode="auto">
            <a:xfrm>
              <a:off x="4114" y="944"/>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Lurks</a:t>
              </a:r>
            </a:p>
          </p:txBody>
        </p:sp>
        <p:sp>
          <p:nvSpPr>
            <p:cNvPr id="381003" name="Text Box 403"/>
            <p:cNvSpPr txBox="1">
              <a:spLocks noChangeArrowheads="1"/>
            </p:cNvSpPr>
            <p:nvPr/>
          </p:nvSpPr>
          <p:spPr bwMode="auto">
            <a:xfrm>
              <a:off x="3944" y="1022"/>
              <a:ext cx="1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Lofti</a:t>
              </a:r>
            </a:p>
          </p:txBody>
        </p:sp>
        <p:sp>
          <p:nvSpPr>
            <p:cNvPr id="381004" name="Text Box 404"/>
            <p:cNvSpPr txBox="1">
              <a:spLocks noChangeArrowheads="1"/>
            </p:cNvSpPr>
            <p:nvPr/>
          </p:nvSpPr>
          <p:spPr bwMode="auto">
            <a:xfrm>
              <a:off x="3892" y="1068"/>
              <a:ext cx="15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Luv</a:t>
              </a:r>
            </a:p>
          </p:txBody>
        </p:sp>
        <p:sp>
          <p:nvSpPr>
            <p:cNvPr id="381005" name="Text Box 405"/>
            <p:cNvSpPr txBox="1">
              <a:spLocks noChangeArrowheads="1"/>
            </p:cNvSpPr>
            <p:nvPr/>
          </p:nvSpPr>
          <p:spPr bwMode="auto">
            <a:xfrm>
              <a:off x="4302" y="1170"/>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Muki</a:t>
              </a:r>
            </a:p>
          </p:txBody>
        </p:sp>
        <p:sp>
          <p:nvSpPr>
            <p:cNvPr id="381006" name="Text Box 406"/>
            <p:cNvSpPr txBox="1">
              <a:spLocks noChangeArrowheads="1"/>
            </p:cNvSpPr>
            <p:nvPr/>
          </p:nvSpPr>
          <p:spPr bwMode="auto">
            <a:xfrm>
              <a:off x="4214" y="1112"/>
              <a:ext cx="19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Pokosch</a:t>
              </a:r>
            </a:p>
          </p:txBody>
        </p:sp>
        <p:sp>
          <p:nvSpPr>
            <p:cNvPr id="381007" name="Text Box 407"/>
            <p:cNvSpPr txBox="1">
              <a:spLocks noChangeArrowheads="1"/>
            </p:cNvSpPr>
            <p:nvPr/>
          </p:nvSpPr>
          <p:spPr bwMode="auto">
            <a:xfrm>
              <a:off x="4040" y="1296"/>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Rufto</a:t>
              </a:r>
            </a:p>
          </p:txBody>
        </p:sp>
        <p:sp>
          <p:nvSpPr>
            <p:cNvPr id="381008" name="Text Box 408"/>
            <p:cNvSpPr txBox="1">
              <a:spLocks noChangeArrowheads="1"/>
            </p:cNvSpPr>
            <p:nvPr/>
          </p:nvSpPr>
          <p:spPr bwMode="auto">
            <a:xfrm>
              <a:off x="4306" y="1444"/>
              <a:ext cx="19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Gridschi</a:t>
              </a:r>
            </a:p>
          </p:txBody>
        </p:sp>
        <p:sp>
          <p:nvSpPr>
            <p:cNvPr id="381009" name="Text Box 409"/>
            <p:cNvSpPr txBox="1">
              <a:spLocks noChangeArrowheads="1"/>
            </p:cNvSpPr>
            <p:nvPr/>
          </p:nvSpPr>
          <p:spPr bwMode="auto">
            <a:xfrm>
              <a:off x="4340" y="1360"/>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Mauli</a:t>
              </a:r>
            </a:p>
          </p:txBody>
        </p:sp>
        <p:sp>
          <p:nvSpPr>
            <p:cNvPr id="381010" name="Text Box 410"/>
            <p:cNvSpPr txBox="1">
              <a:spLocks noChangeArrowheads="1"/>
            </p:cNvSpPr>
            <p:nvPr/>
          </p:nvSpPr>
          <p:spPr bwMode="auto">
            <a:xfrm>
              <a:off x="4496" y="750"/>
              <a:ext cx="16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Diro</a:t>
              </a:r>
            </a:p>
          </p:txBody>
        </p:sp>
        <p:sp>
          <p:nvSpPr>
            <p:cNvPr id="381011" name="Text Box 411"/>
            <p:cNvSpPr txBox="1">
              <a:spLocks noChangeArrowheads="1"/>
            </p:cNvSpPr>
            <p:nvPr/>
          </p:nvSpPr>
          <p:spPr bwMode="auto">
            <a:xfrm>
              <a:off x="4498" y="714"/>
              <a:ext cx="14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Soi</a:t>
              </a:r>
            </a:p>
          </p:txBody>
        </p:sp>
        <p:sp>
          <p:nvSpPr>
            <p:cNvPr id="381012" name="Text Box 412"/>
            <p:cNvSpPr txBox="1">
              <a:spLocks noChangeArrowheads="1"/>
            </p:cNvSpPr>
            <p:nvPr/>
          </p:nvSpPr>
          <p:spPr bwMode="auto">
            <a:xfrm>
              <a:off x="4430" y="622"/>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Iroko</a:t>
              </a:r>
            </a:p>
          </p:txBody>
        </p:sp>
        <p:sp>
          <p:nvSpPr>
            <p:cNvPr id="381013" name="Text Box 413"/>
            <p:cNvSpPr txBox="1">
              <a:spLocks noChangeArrowheads="1"/>
            </p:cNvSpPr>
            <p:nvPr/>
          </p:nvSpPr>
          <p:spPr bwMode="auto">
            <a:xfrm>
              <a:off x="4606" y="658"/>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Sirkef</a:t>
              </a:r>
            </a:p>
          </p:txBody>
        </p:sp>
        <p:sp>
          <p:nvSpPr>
            <p:cNvPr id="381014" name="Text Box 414"/>
            <p:cNvSpPr txBox="1">
              <a:spLocks noChangeArrowheads="1"/>
            </p:cNvSpPr>
            <p:nvPr/>
          </p:nvSpPr>
          <p:spPr bwMode="auto">
            <a:xfrm>
              <a:off x="4704" y="132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15" name="Text Box 415"/>
            <p:cNvSpPr txBox="1">
              <a:spLocks noChangeArrowheads="1"/>
            </p:cNvSpPr>
            <p:nvPr/>
          </p:nvSpPr>
          <p:spPr bwMode="auto">
            <a:xfrm>
              <a:off x="4470" y="144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16" name="Text Box 416"/>
            <p:cNvSpPr txBox="1">
              <a:spLocks noChangeArrowheads="1"/>
            </p:cNvSpPr>
            <p:nvPr/>
          </p:nvSpPr>
          <p:spPr bwMode="auto">
            <a:xfrm>
              <a:off x="4650" y="1398"/>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Gofok</a:t>
              </a:r>
            </a:p>
          </p:txBody>
        </p:sp>
        <p:sp>
          <p:nvSpPr>
            <p:cNvPr id="381017" name="Text Box 417"/>
            <p:cNvSpPr txBox="1">
              <a:spLocks noChangeArrowheads="1"/>
            </p:cNvSpPr>
            <p:nvPr/>
          </p:nvSpPr>
          <p:spPr bwMode="auto">
            <a:xfrm>
              <a:off x="4502" y="1522"/>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Kako</a:t>
              </a:r>
            </a:p>
          </p:txBody>
        </p:sp>
        <p:sp>
          <p:nvSpPr>
            <p:cNvPr id="381018" name="Text Box 418"/>
            <p:cNvSpPr txBox="1">
              <a:spLocks noChangeArrowheads="1"/>
            </p:cNvSpPr>
            <p:nvPr/>
          </p:nvSpPr>
          <p:spPr bwMode="auto">
            <a:xfrm>
              <a:off x="4212" y="188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19" name="Text Box 419"/>
            <p:cNvSpPr txBox="1">
              <a:spLocks noChangeArrowheads="1"/>
            </p:cNvSpPr>
            <p:nvPr/>
          </p:nvSpPr>
          <p:spPr bwMode="auto">
            <a:xfrm>
              <a:off x="4596" y="177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20" name="Text Box 420"/>
            <p:cNvSpPr txBox="1">
              <a:spLocks noChangeArrowheads="1"/>
            </p:cNvSpPr>
            <p:nvPr/>
          </p:nvSpPr>
          <p:spPr bwMode="auto">
            <a:xfrm>
              <a:off x="4346" y="156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21" name="Text Box 421"/>
            <p:cNvSpPr txBox="1">
              <a:spLocks noChangeArrowheads="1"/>
            </p:cNvSpPr>
            <p:nvPr/>
          </p:nvSpPr>
          <p:spPr bwMode="auto">
            <a:xfrm>
              <a:off x="4130" y="153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22" name="Text Box 422"/>
            <p:cNvSpPr txBox="1">
              <a:spLocks noChangeArrowheads="1"/>
            </p:cNvSpPr>
            <p:nvPr/>
          </p:nvSpPr>
          <p:spPr bwMode="auto">
            <a:xfrm>
              <a:off x="4232" y="155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23" name="Text Box 423"/>
            <p:cNvSpPr txBox="1">
              <a:spLocks noChangeArrowheads="1"/>
            </p:cNvSpPr>
            <p:nvPr/>
          </p:nvSpPr>
          <p:spPr bwMode="auto">
            <a:xfrm>
              <a:off x="4084" y="162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24" name="Text Box 424"/>
            <p:cNvSpPr txBox="1">
              <a:spLocks noChangeArrowheads="1"/>
            </p:cNvSpPr>
            <p:nvPr/>
          </p:nvSpPr>
          <p:spPr bwMode="auto">
            <a:xfrm>
              <a:off x="4326" y="177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25" name="Text Box 425"/>
            <p:cNvSpPr txBox="1">
              <a:spLocks noChangeArrowheads="1"/>
            </p:cNvSpPr>
            <p:nvPr/>
          </p:nvSpPr>
          <p:spPr bwMode="auto">
            <a:xfrm>
              <a:off x="4798" y="196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26" name="Text Box 426"/>
            <p:cNvSpPr txBox="1">
              <a:spLocks noChangeArrowheads="1"/>
            </p:cNvSpPr>
            <p:nvPr/>
          </p:nvSpPr>
          <p:spPr bwMode="auto">
            <a:xfrm>
              <a:off x="4430" y="189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27" name="Text Box 427"/>
            <p:cNvSpPr txBox="1">
              <a:spLocks noChangeArrowheads="1"/>
            </p:cNvSpPr>
            <p:nvPr/>
          </p:nvSpPr>
          <p:spPr bwMode="auto">
            <a:xfrm>
              <a:off x="4710" y="15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28" name="Text Box 428"/>
            <p:cNvSpPr txBox="1">
              <a:spLocks noChangeArrowheads="1"/>
            </p:cNvSpPr>
            <p:nvPr/>
          </p:nvSpPr>
          <p:spPr bwMode="auto">
            <a:xfrm>
              <a:off x="4198" y="163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29" name="Text Box 429"/>
            <p:cNvSpPr txBox="1">
              <a:spLocks noChangeArrowheads="1"/>
            </p:cNvSpPr>
            <p:nvPr/>
          </p:nvSpPr>
          <p:spPr bwMode="auto">
            <a:xfrm>
              <a:off x="4048" y="189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30" name="Text Box 430"/>
            <p:cNvSpPr txBox="1">
              <a:spLocks noChangeArrowheads="1"/>
            </p:cNvSpPr>
            <p:nvPr/>
          </p:nvSpPr>
          <p:spPr bwMode="auto">
            <a:xfrm>
              <a:off x="4200" y="21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31" name="Text Box 431"/>
            <p:cNvSpPr txBox="1">
              <a:spLocks noChangeArrowheads="1"/>
            </p:cNvSpPr>
            <p:nvPr/>
          </p:nvSpPr>
          <p:spPr bwMode="auto">
            <a:xfrm>
              <a:off x="4718" y="215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32" name="Text Box 432"/>
            <p:cNvSpPr txBox="1">
              <a:spLocks noChangeArrowheads="1"/>
            </p:cNvSpPr>
            <p:nvPr/>
          </p:nvSpPr>
          <p:spPr bwMode="auto">
            <a:xfrm>
              <a:off x="4420" y="225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33" name="Text Box 433"/>
            <p:cNvSpPr txBox="1">
              <a:spLocks noChangeArrowheads="1"/>
            </p:cNvSpPr>
            <p:nvPr/>
          </p:nvSpPr>
          <p:spPr bwMode="auto">
            <a:xfrm>
              <a:off x="4684" y="228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34" name="Text Box 434"/>
            <p:cNvSpPr txBox="1">
              <a:spLocks noChangeArrowheads="1"/>
            </p:cNvSpPr>
            <p:nvPr/>
          </p:nvSpPr>
          <p:spPr bwMode="auto">
            <a:xfrm>
              <a:off x="4648" y="20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35" name="Text Box 435"/>
            <p:cNvSpPr txBox="1">
              <a:spLocks noChangeArrowheads="1"/>
            </p:cNvSpPr>
            <p:nvPr/>
          </p:nvSpPr>
          <p:spPr bwMode="auto">
            <a:xfrm>
              <a:off x="3886" y="19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36" name="Text Box 436"/>
            <p:cNvSpPr txBox="1">
              <a:spLocks noChangeArrowheads="1"/>
            </p:cNvSpPr>
            <p:nvPr/>
          </p:nvSpPr>
          <p:spPr bwMode="auto">
            <a:xfrm>
              <a:off x="3758" y="143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37" name="Text Box 437"/>
            <p:cNvSpPr txBox="1">
              <a:spLocks noChangeArrowheads="1"/>
            </p:cNvSpPr>
            <p:nvPr/>
          </p:nvSpPr>
          <p:spPr bwMode="auto">
            <a:xfrm>
              <a:off x="4390" y="167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38" name="Text Box 438"/>
            <p:cNvSpPr txBox="1">
              <a:spLocks noChangeArrowheads="1"/>
            </p:cNvSpPr>
            <p:nvPr/>
          </p:nvSpPr>
          <p:spPr bwMode="auto">
            <a:xfrm>
              <a:off x="4464" y="151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39" name="Text Box 439"/>
            <p:cNvSpPr txBox="1">
              <a:spLocks noChangeArrowheads="1"/>
            </p:cNvSpPr>
            <p:nvPr/>
          </p:nvSpPr>
          <p:spPr bwMode="auto">
            <a:xfrm>
              <a:off x="4710" y="166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40" name="Text Box 440"/>
            <p:cNvSpPr txBox="1">
              <a:spLocks noChangeArrowheads="1"/>
            </p:cNvSpPr>
            <p:nvPr/>
          </p:nvSpPr>
          <p:spPr bwMode="auto">
            <a:xfrm>
              <a:off x="4368" y="152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41" name="Text Box 441"/>
            <p:cNvSpPr txBox="1">
              <a:spLocks noChangeArrowheads="1"/>
            </p:cNvSpPr>
            <p:nvPr/>
          </p:nvSpPr>
          <p:spPr bwMode="auto">
            <a:xfrm>
              <a:off x="4748" y="209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42" name="Text Box 442"/>
            <p:cNvSpPr txBox="1">
              <a:spLocks noChangeArrowheads="1"/>
            </p:cNvSpPr>
            <p:nvPr/>
          </p:nvSpPr>
          <p:spPr bwMode="auto">
            <a:xfrm>
              <a:off x="4600" y="1890"/>
              <a:ext cx="1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Asak</a:t>
              </a:r>
            </a:p>
          </p:txBody>
        </p:sp>
        <p:sp>
          <p:nvSpPr>
            <p:cNvPr id="381043" name="Text Box 443"/>
            <p:cNvSpPr txBox="1">
              <a:spLocks noChangeArrowheads="1"/>
            </p:cNvSpPr>
            <p:nvPr/>
          </p:nvSpPr>
          <p:spPr bwMode="auto">
            <a:xfrm>
              <a:off x="4498" y="1612"/>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Sofkal</a:t>
              </a:r>
            </a:p>
          </p:txBody>
        </p:sp>
        <p:sp>
          <p:nvSpPr>
            <p:cNvPr id="381044" name="Text Box 444"/>
            <p:cNvSpPr txBox="1">
              <a:spLocks noChangeArrowheads="1"/>
            </p:cNvSpPr>
            <p:nvPr/>
          </p:nvSpPr>
          <p:spPr bwMode="auto">
            <a:xfrm>
              <a:off x="4742" y="1642"/>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Hora</a:t>
              </a:r>
            </a:p>
          </p:txBody>
        </p:sp>
        <p:sp>
          <p:nvSpPr>
            <p:cNvPr id="381045" name="Text Box 445"/>
            <p:cNvSpPr txBox="1">
              <a:spLocks noChangeArrowheads="1"/>
            </p:cNvSpPr>
            <p:nvPr/>
          </p:nvSpPr>
          <p:spPr bwMode="auto">
            <a:xfrm>
              <a:off x="4642" y="1766"/>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Dropok</a:t>
              </a:r>
            </a:p>
          </p:txBody>
        </p:sp>
        <p:sp>
          <p:nvSpPr>
            <p:cNvPr id="381046" name="Text Box 446"/>
            <p:cNvSpPr txBox="1">
              <a:spLocks noChangeArrowheads="1"/>
            </p:cNvSpPr>
            <p:nvPr/>
          </p:nvSpPr>
          <p:spPr bwMode="auto">
            <a:xfrm>
              <a:off x="4316" y="1600"/>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Fikro</a:t>
              </a:r>
            </a:p>
          </p:txBody>
        </p:sp>
        <p:sp>
          <p:nvSpPr>
            <p:cNvPr id="381047" name="Text Box 447"/>
            <p:cNvSpPr txBox="1">
              <a:spLocks noChangeArrowheads="1"/>
            </p:cNvSpPr>
            <p:nvPr/>
          </p:nvSpPr>
          <p:spPr bwMode="auto">
            <a:xfrm>
              <a:off x="4312" y="1674"/>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Liptra</a:t>
              </a:r>
            </a:p>
          </p:txBody>
        </p:sp>
        <p:sp>
          <p:nvSpPr>
            <p:cNvPr id="381048" name="Text Box 448"/>
            <p:cNvSpPr txBox="1">
              <a:spLocks noChangeArrowheads="1"/>
            </p:cNvSpPr>
            <p:nvPr/>
          </p:nvSpPr>
          <p:spPr bwMode="auto">
            <a:xfrm>
              <a:off x="4460" y="1990"/>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Fako</a:t>
              </a:r>
            </a:p>
          </p:txBody>
        </p:sp>
        <p:sp>
          <p:nvSpPr>
            <p:cNvPr id="381049" name="Text Box 449"/>
            <p:cNvSpPr txBox="1">
              <a:spLocks noChangeArrowheads="1"/>
            </p:cNvSpPr>
            <p:nvPr/>
          </p:nvSpPr>
          <p:spPr bwMode="auto">
            <a:xfrm>
              <a:off x="4096" y="1596"/>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Niran</a:t>
              </a:r>
            </a:p>
          </p:txBody>
        </p:sp>
        <p:sp>
          <p:nvSpPr>
            <p:cNvPr id="381050" name="Text Box 450"/>
            <p:cNvSpPr txBox="1">
              <a:spLocks noChangeArrowheads="1"/>
            </p:cNvSpPr>
            <p:nvPr/>
          </p:nvSpPr>
          <p:spPr bwMode="auto">
            <a:xfrm>
              <a:off x="4254" y="1622"/>
              <a:ext cx="15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Hoi</a:t>
              </a:r>
            </a:p>
          </p:txBody>
        </p:sp>
        <p:sp>
          <p:nvSpPr>
            <p:cNvPr id="381051" name="Text Box 451"/>
            <p:cNvSpPr txBox="1">
              <a:spLocks noChangeArrowheads="1"/>
            </p:cNvSpPr>
            <p:nvPr/>
          </p:nvSpPr>
          <p:spPr bwMode="auto">
            <a:xfrm>
              <a:off x="4102" y="1692"/>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Bene</a:t>
              </a:r>
            </a:p>
          </p:txBody>
        </p:sp>
        <p:sp>
          <p:nvSpPr>
            <p:cNvPr id="381052" name="Text Box 452"/>
            <p:cNvSpPr txBox="1">
              <a:spLocks noChangeArrowheads="1"/>
            </p:cNvSpPr>
            <p:nvPr/>
          </p:nvSpPr>
          <p:spPr bwMode="auto">
            <a:xfrm>
              <a:off x="4230" y="1736"/>
              <a:ext cx="15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Isik</a:t>
              </a:r>
            </a:p>
          </p:txBody>
        </p:sp>
        <p:sp>
          <p:nvSpPr>
            <p:cNvPr id="381053" name="Text Box 453"/>
            <p:cNvSpPr txBox="1">
              <a:spLocks noChangeArrowheads="1"/>
            </p:cNvSpPr>
            <p:nvPr/>
          </p:nvSpPr>
          <p:spPr bwMode="auto">
            <a:xfrm>
              <a:off x="4416" y="1790"/>
              <a:ext cx="15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Reri</a:t>
              </a:r>
            </a:p>
          </p:txBody>
        </p:sp>
        <p:sp>
          <p:nvSpPr>
            <p:cNvPr id="381054" name="Text Box 454"/>
            <p:cNvSpPr txBox="1">
              <a:spLocks noChangeArrowheads="1"/>
            </p:cNvSpPr>
            <p:nvPr/>
          </p:nvSpPr>
          <p:spPr bwMode="auto">
            <a:xfrm>
              <a:off x="4356" y="1876"/>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Fusio</a:t>
              </a:r>
            </a:p>
          </p:txBody>
        </p:sp>
        <p:sp>
          <p:nvSpPr>
            <p:cNvPr id="381055" name="Text Box 455"/>
            <p:cNvSpPr txBox="1">
              <a:spLocks noChangeArrowheads="1"/>
            </p:cNvSpPr>
            <p:nvPr/>
          </p:nvSpPr>
          <p:spPr bwMode="auto">
            <a:xfrm>
              <a:off x="4734" y="2042"/>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Wopk</a:t>
              </a:r>
            </a:p>
          </p:txBody>
        </p:sp>
        <p:sp>
          <p:nvSpPr>
            <p:cNvPr id="381056" name="Text Box 456"/>
            <p:cNvSpPr txBox="1">
              <a:spLocks noChangeArrowheads="1"/>
            </p:cNvSpPr>
            <p:nvPr/>
          </p:nvSpPr>
          <p:spPr bwMode="auto">
            <a:xfrm>
              <a:off x="4076" y="1966"/>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Fonten</a:t>
              </a:r>
            </a:p>
          </p:txBody>
        </p:sp>
        <p:sp>
          <p:nvSpPr>
            <p:cNvPr id="381057" name="Text Box 457"/>
            <p:cNvSpPr txBox="1">
              <a:spLocks noChangeArrowheads="1"/>
            </p:cNvSpPr>
            <p:nvPr/>
          </p:nvSpPr>
          <p:spPr bwMode="auto">
            <a:xfrm>
              <a:off x="3716" y="1538"/>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Cerves</a:t>
              </a:r>
            </a:p>
          </p:txBody>
        </p:sp>
        <p:sp>
          <p:nvSpPr>
            <p:cNvPr id="381058" name="Text Box 458"/>
            <p:cNvSpPr txBox="1">
              <a:spLocks noChangeArrowheads="1"/>
            </p:cNvSpPr>
            <p:nvPr/>
          </p:nvSpPr>
          <p:spPr bwMode="auto">
            <a:xfrm>
              <a:off x="3832" y="2068"/>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Luka</a:t>
              </a:r>
            </a:p>
          </p:txBody>
        </p:sp>
        <p:sp>
          <p:nvSpPr>
            <p:cNvPr id="381059" name="Text Box 459"/>
            <p:cNvSpPr txBox="1">
              <a:spLocks noChangeArrowheads="1"/>
            </p:cNvSpPr>
            <p:nvPr/>
          </p:nvSpPr>
          <p:spPr bwMode="auto">
            <a:xfrm>
              <a:off x="4238" y="1962"/>
              <a:ext cx="16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Lirso</a:t>
              </a:r>
            </a:p>
          </p:txBody>
        </p:sp>
        <p:sp>
          <p:nvSpPr>
            <p:cNvPr id="381060" name="Text Box 460"/>
            <p:cNvSpPr txBox="1">
              <a:spLocks noChangeArrowheads="1"/>
            </p:cNvSpPr>
            <p:nvPr/>
          </p:nvSpPr>
          <p:spPr bwMode="auto">
            <a:xfrm>
              <a:off x="4218" y="2212"/>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Bimbi</a:t>
              </a:r>
            </a:p>
          </p:txBody>
        </p:sp>
        <p:sp>
          <p:nvSpPr>
            <p:cNvPr id="381061" name="Text Box 461"/>
            <p:cNvSpPr txBox="1">
              <a:spLocks noChangeArrowheads="1"/>
            </p:cNvSpPr>
            <p:nvPr/>
          </p:nvSpPr>
          <p:spPr bwMode="auto">
            <a:xfrm>
              <a:off x="4596" y="2154"/>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Peffi</a:t>
              </a:r>
            </a:p>
          </p:txBody>
        </p:sp>
        <p:sp>
          <p:nvSpPr>
            <p:cNvPr id="381062" name="Text Box 462"/>
            <p:cNvSpPr txBox="1">
              <a:spLocks noChangeArrowheads="1"/>
            </p:cNvSpPr>
            <p:nvPr/>
          </p:nvSpPr>
          <p:spPr bwMode="auto">
            <a:xfrm>
              <a:off x="4654" y="2260"/>
              <a:ext cx="18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Goskal</a:t>
              </a:r>
            </a:p>
          </p:txBody>
        </p:sp>
        <p:sp>
          <p:nvSpPr>
            <p:cNvPr id="381063" name="Text Box 463"/>
            <p:cNvSpPr txBox="1">
              <a:spLocks noChangeArrowheads="1"/>
            </p:cNvSpPr>
            <p:nvPr/>
          </p:nvSpPr>
          <p:spPr bwMode="auto">
            <a:xfrm>
              <a:off x="4768" y="2164"/>
              <a:ext cx="14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Irli</a:t>
              </a:r>
            </a:p>
          </p:txBody>
        </p:sp>
        <p:sp>
          <p:nvSpPr>
            <p:cNvPr id="381064" name="Text Box 464"/>
            <p:cNvSpPr txBox="1">
              <a:spLocks noChangeArrowheads="1"/>
            </p:cNvSpPr>
            <p:nvPr/>
          </p:nvSpPr>
          <p:spPr bwMode="auto">
            <a:xfrm>
              <a:off x="4454" y="2322"/>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Dolci</a:t>
              </a:r>
            </a:p>
          </p:txBody>
        </p:sp>
        <p:sp>
          <p:nvSpPr>
            <p:cNvPr id="381065" name="Text Box 465"/>
            <p:cNvSpPr txBox="1">
              <a:spLocks noChangeArrowheads="1"/>
            </p:cNvSpPr>
            <p:nvPr/>
          </p:nvSpPr>
          <p:spPr bwMode="auto">
            <a:xfrm>
              <a:off x="4706" y="2394"/>
              <a:ext cx="15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Ziki</a:t>
              </a:r>
            </a:p>
          </p:txBody>
        </p:sp>
        <p:sp>
          <p:nvSpPr>
            <p:cNvPr id="381066" name="Text Box 466"/>
            <p:cNvSpPr txBox="1">
              <a:spLocks noChangeArrowheads="1"/>
            </p:cNvSpPr>
            <p:nvPr/>
          </p:nvSpPr>
          <p:spPr bwMode="auto">
            <a:xfrm>
              <a:off x="4406" y="564"/>
              <a:ext cx="16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Toto</a:t>
              </a:r>
            </a:p>
          </p:txBody>
        </p:sp>
        <p:sp>
          <p:nvSpPr>
            <p:cNvPr id="381067" name="Text Box 467"/>
            <p:cNvSpPr txBox="1">
              <a:spLocks noChangeArrowheads="1"/>
            </p:cNvSpPr>
            <p:nvPr/>
          </p:nvSpPr>
          <p:spPr bwMode="auto">
            <a:xfrm>
              <a:off x="4582" y="368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68" name="Text Box 468"/>
            <p:cNvSpPr txBox="1">
              <a:spLocks noChangeArrowheads="1"/>
            </p:cNvSpPr>
            <p:nvPr/>
          </p:nvSpPr>
          <p:spPr bwMode="auto">
            <a:xfrm>
              <a:off x="4226" y="348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69" name="Text Box 469"/>
            <p:cNvSpPr txBox="1">
              <a:spLocks noChangeArrowheads="1"/>
            </p:cNvSpPr>
            <p:nvPr/>
          </p:nvSpPr>
          <p:spPr bwMode="auto">
            <a:xfrm>
              <a:off x="4588" y="349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70" name="Text Box 470"/>
            <p:cNvSpPr txBox="1">
              <a:spLocks noChangeArrowheads="1"/>
            </p:cNvSpPr>
            <p:nvPr/>
          </p:nvSpPr>
          <p:spPr bwMode="auto">
            <a:xfrm>
              <a:off x="3922" y="362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71" name="Text Box 471"/>
            <p:cNvSpPr txBox="1">
              <a:spLocks noChangeArrowheads="1"/>
            </p:cNvSpPr>
            <p:nvPr/>
          </p:nvSpPr>
          <p:spPr bwMode="auto">
            <a:xfrm>
              <a:off x="4402" y="354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72" name="Text Box 472"/>
            <p:cNvSpPr txBox="1">
              <a:spLocks noChangeArrowheads="1"/>
            </p:cNvSpPr>
            <p:nvPr/>
          </p:nvSpPr>
          <p:spPr bwMode="auto">
            <a:xfrm>
              <a:off x="4132" y="321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73" name="Text Box 473"/>
            <p:cNvSpPr txBox="1">
              <a:spLocks noChangeArrowheads="1"/>
            </p:cNvSpPr>
            <p:nvPr/>
          </p:nvSpPr>
          <p:spPr bwMode="auto">
            <a:xfrm>
              <a:off x="4092" y="299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74" name="Text Box 474"/>
            <p:cNvSpPr txBox="1">
              <a:spLocks noChangeArrowheads="1"/>
            </p:cNvSpPr>
            <p:nvPr/>
          </p:nvSpPr>
          <p:spPr bwMode="auto">
            <a:xfrm>
              <a:off x="4448" y="320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75" name="Text Box 475"/>
            <p:cNvSpPr txBox="1">
              <a:spLocks noChangeArrowheads="1"/>
            </p:cNvSpPr>
            <p:nvPr/>
          </p:nvSpPr>
          <p:spPr bwMode="auto">
            <a:xfrm>
              <a:off x="4588" y="300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76" name="Text Box 476"/>
            <p:cNvSpPr txBox="1">
              <a:spLocks noChangeArrowheads="1"/>
            </p:cNvSpPr>
            <p:nvPr/>
          </p:nvSpPr>
          <p:spPr bwMode="auto">
            <a:xfrm>
              <a:off x="4534" y="282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77" name="Text Box 477"/>
            <p:cNvSpPr txBox="1">
              <a:spLocks noChangeArrowheads="1"/>
            </p:cNvSpPr>
            <p:nvPr/>
          </p:nvSpPr>
          <p:spPr bwMode="auto">
            <a:xfrm>
              <a:off x="4596" y="288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78" name="Text Box 478"/>
            <p:cNvSpPr txBox="1">
              <a:spLocks noChangeArrowheads="1"/>
            </p:cNvSpPr>
            <p:nvPr/>
          </p:nvSpPr>
          <p:spPr bwMode="auto">
            <a:xfrm>
              <a:off x="4292" y="284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79" name="Text Box 479"/>
            <p:cNvSpPr txBox="1">
              <a:spLocks noChangeArrowheads="1"/>
            </p:cNvSpPr>
            <p:nvPr/>
          </p:nvSpPr>
          <p:spPr bwMode="auto">
            <a:xfrm>
              <a:off x="4094" y="293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80" name="Text Box 480"/>
            <p:cNvSpPr txBox="1">
              <a:spLocks noChangeArrowheads="1"/>
            </p:cNvSpPr>
            <p:nvPr/>
          </p:nvSpPr>
          <p:spPr bwMode="auto">
            <a:xfrm>
              <a:off x="4302" y="305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81" name="Text Box 481"/>
            <p:cNvSpPr txBox="1">
              <a:spLocks noChangeArrowheads="1"/>
            </p:cNvSpPr>
            <p:nvPr/>
          </p:nvSpPr>
          <p:spPr bwMode="auto">
            <a:xfrm>
              <a:off x="3924" y="284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82" name="Text Box 482"/>
            <p:cNvSpPr txBox="1">
              <a:spLocks noChangeArrowheads="1"/>
            </p:cNvSpPr>
            <p:nvPr/>
          </p:nvSpPr>
          <p:spPr bwMode="auto">
            <a:xfrm>
              <a:off x="4191" y="239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83" name="Text Box 483"/>
            <p:cNvSpPr txBox="1">
              <a:spLocks noChangeArrowheads="1"/>
            </p:cNvSpPr>
            <p:nvPr/>
          </p:nvSpPr>
          <p:spPr bwMode="auto">
            <a:xfrm>
              <a:off x="3789" y="26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84" name="Text Box 484"/>
            <p:cNvSpPr txBox="1">
              <a:spLocks noChangeArrowheads="1"/>
            </p:cNvSpPr>
            <p:nvPr/>
          </p:nvSpPr>
          <p:spPr bwMode="auto">
            <a:xfrm>
              <a:off x="3549" y="240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85" name="Text Box 485"/>
            <p:cNvSpPr txBox="1">
              <a:spLocks noChangeArrowheads="1"/>
            </p:cNvSpPr>
            <p:nvPr/>
          </p:nvSpPr>
          <p:spPr bwMode="auto">
            <a:xfrm>
              <a:off x="3457" y="268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86" name="Text Box 486"/>
            <p:cNvSpPr txBox="1">
              <a:spLocks noChangeArrowheads="1"/>
            </p:cNvSpPr>
            <p:nvPr/>
          </p:nvSpPr>
          <p:spPr bwMode="auto">
            <a:xfrm>
              <a:off x="3621" y="281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87" name="Text Box 487"/>
            <p:cNvSpPr txBox="1">
              <a:spLocks noChangeArrowheads="1"/>
            </p:cNvSpPr>
            <p:nvPr/>
          </p:nvSpPr>
          <p:spPr bwMode="auto">
            <a:xfrm>
              <a:off x="3719" y="243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88" name="Text Box 488"/>
            <p:cNvSpPr txBox="1">
              <a:spLocks noChangeArrowheads="1"/>
            </p:cNvSpPr>
            <p:nvPr/>
          </p:nvSpPr>
          <p:spPr bwMode="auto">
            <a:xfrm>
              <a:off x="3945" y="25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89" name="Text Box 489"/>
            <p:cNvSpPr txBox="1">
              <a:spLocks noChangeArrowheads="1"/>
            </p:cNvSpPr>
            <p:nvPr/>
          </p:nvSpPr>
          <p:spPr bwMode="auto">
            <a:xfrm>
              <a:off x="3955" y="235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90" name="Text Box 490"/>
            <p:cNvSpPr txBox="1">
              <a:spLocks noChangeArrowheads="1"/>
            </p:cNvSpPr>
            <p:nvPr/>
          </p:nvSpPr>
          <p:spPr bwMode="auto">
            <a:xfrm>
              <a:off x="4665" y="247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91" name="Text Box 491"/>
            <p:cNvSpPr txBox="1">
              <a:spLocks noChangeArrowheads="1"/>
            </p:cNvSpPr>
            <p:nvPr/>
          </p:nvSpPr>
          <p:spPr bwMode="auto">
            <a:xfrm>
              <a:off x="4323" y="248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92" name="Text Box 492"/>
            <p:cNvSpPr txBox="1">
              <a:spLocks noChangeArrowheads="1"/>
            </p:cNvSpPr>
            <p:nvPr/>
          </p:nvSpPr>
          <p:spPr bwMode="auto">
            <a:xfrm>
              <a:off x="4461" y="263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93" name="Text Box 493"/>
            <p:cNvSpPr txBox="1">
              <a:spLocks noChangeArrowheads="1"/>
            </p:cNvSpPr>
            <p:nvPr/>
          </p:nvSpPr>
          <p:spPr bwMode="auto">
            <a:xfrm>
              <a:off x="3360" y="244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94" name="Text Box 494"/>
            <p:cNvSpPr txBox="1">
              <a:spLocks noChangeArrowheads="1"/>
            </p:cNvSpPr>
            <p:nvPr/>
          </p:nvSpPr>
          <p:spPr bwMode="auto">
            <a:xfrm>
              <a:off x="3135" y="274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95" name="Text Box 495"/>
            <p:cNvSpPr txBox="1">
              <a:spLocks noChangeArrowheads="1"/>
            </p:cNvSpPr>
            <p:nvPr/>
          </p:nvSpPr>
          <p:spPr bwMode="auto">
            <a:xfrm>
              <a:off x="2979" y="255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96" name="Text Box 496"/>
            <p:cNvSpPr txBox="1">
              <a:spLocks noChangeArrowheads="1"/>
            </p:cNvSpPr>
            <p:nvPr/>
          </p:nvSpPr>
          <p:spPr bwMode="auto">
            <a:xfrm>
              <a:off x="2846" y="244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97" name="Text Box 497"/>
            <p:cNvSpPr txBox="1">
              <a:spLocks noChangeArrowheads="1"/>
            </p:cNvSpPr>
            <p:nvPr/>
          </p:nvSpPr>
          <p:spPr bwMode="auto">
            <a:xfrm>
              <a:off x="3263" y="262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98" name="Text Box 498"/>
            <p:cNvSpPr txBox="1">
              <a:spLocks noChangeArrowheads="1"/>
            </p:cNvSpPr>
            <p:nvPr/>
          </p:nvSpPr>
          <p:spPr bwMode="auto">
            <a:xfrm>
              <a:off x="4279" y="372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099" name="Text Box 499"/>
            <p:cNvSpPr txBox="1">
              <a:spLocks noChangeArrowheads="1"/>
            </p:cNvSpPr>
            <p:nvPr/>
          </p:nvSpPr>
          <p:spPr bwMode="auto">
            <a:xfrm>
              <a:off x="4546" y="34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00" name="Text Box 500"/>
            <p:cNvSpPr txBox="1">
              <a:spLocks noChangeArrowheads="1"/>
            </p:cNvSpPr>
            <p:nvPr/>
          </p:nvSpPr>
          <p:spPr bwMode="auto">
            <a:xfrm>
              <a:off x="4462" y="309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01" name="Text Box 501"/>
            <p:cNvSpPr txBox="1">
              <a:spLocks noChangeArrowheads="1"/>
            </p:cNvSpPr>
            <p:nvPr/>
          </p:nvSpPr>
          <p:spPr bwMode="auto">
            <a:xfrm>
              <a:off x="4048" y="320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02" name="Text Box 502"/>
            <p:cNvSpPr txBox="1">
              <a:spLocks noChangeArrowheads="1"/>
            </p:cNvSpPr>
            <p:nvPr/>
          </p:nvSpPr>
          <p:spPr bwMode="auto">
            <a:xfrm>
              <a:off x="3742" y="355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03" name="Text Box 503"/>
            <p:cNvSpPr txBox="1">
              <a:spLocks noChangeArrowheads="1"/>
            </p:cNvSpPr>
            <p:nvPr/>
          </p:nvSpPr>
          <p:spPr bwMode="auto">
            <a:xfrm>
              <a:off x="4015" y="329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04" name="Text Box 504"/>
            <p:cNvSpPr txBox="1">
              <a:spLocks noChangeArrowheads="1"/>
            </p:cNvSpPr>
            <p:nvPr/>
          </p:nvSpPr>
          <p:spPr bwMode="auto">
            <a:xfrm>
              <a:off x="3688" y="341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05" name="Text Box 505"/>
            <p:cNvSpPr txBox="1">
              <a:spLocks noChangeArrowheads="1"/>
            </p:cNvSpPr>
            <p:nvPr/>
          </p:nvSpPr>
          <p:spPr bwMode="auto">
            <a:xfrm>
              <a:off x="3448" y="330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06" name="Text Box 506"/>
            <p:cNvSpPr txBox="1">
              <a:spLocks noChangeArrowheads="1"/>
            </p:cNvSpPr>
            <p:nvPr/>
          </p:nvSpPr>
          <p:spPr bwMode="auto">
            <a:xfrm>
              <a:off x="3319" y="316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07" name="Text Box 507"/>
            <p:cNvSpPr txBox="1">
              <a:spLocks noChangeArrowheads="1"/>
            </p:cNvSpPr>
            <p:nvPr/>
          </p:nvSpPr>
          <p:spPr bwMode="auto">
            <a:xfrm>
              <a:off x="3400" y="343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08" name="Text Box 508"/>
            <p:cNvSpPr txBox="1">
              <a:spLocks noChangeArrowheads="1"/>
            </p:cNvSpPr>
            <p:nvPr/>
          </p:nvSpPr>
          <p:spPr bwMode="auto">
            <a:xfrm>
              <a:off x="3427" y="283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09" name="Text Box 509"/>
            <p:cNvSpPr txBox="1">
              <a:spLocks noChangeArrowheads="1"/>
            </p:cNvSpPr>
            <p:nvPr/>
          </p:nvSpPr>
          <p:spPr bwMode="auto">
            <a:xfrm>
              <a:off x="3121" y="295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10" name="Text Box 510"/>
            <p:cNvSpPr txBox="1">
              <a:spLocks noChangeArrowheads="1"/>
            </p:cNvSpPr>
            <p:nvPr/>
          </p:nvSpPr>
          <p:spPr bwMode="auto">
            <a:xfrm>
              <a:off x="3004" y="282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11" name="Text Box 511"/>
            <p:cNvSpPr txBox="1">
              <a:spLocks noChangeArrowheads="1"/>
            </p:cNvSpPr>
            <p:nvPr/>
          </p:nvSpPr>
          <p:spPr bwMode="auto">
            <a:xfrm>
              <a:off x="2893" y="304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12" name="Text Box 512"/>
            <p:cNvSpPr txBox="1">
              <a:spLocks noChangeArrowheads="1"/>
            </p:cNvSpPr>
            <p:nvPr/>
          </p:nvSpPr>
          <p:spPr bwMode="auto">
            <a:xfrm>
              <a:off x="2626" y="262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13" name="Text Box 513"/>
            <p:cNvSpPr txBox="1">
              <a:spLocks noChangeArrowheads="1"/>
            </p:cNvSpPr>
            <p:nvPr/>
          </p:nvSpPr>
          <p:spPr bwMode="auto">
            <a:xfrm>
              <a:off x="2842" y="261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14" name="Text Box 514"/>
            <p:cNvSpPr txBox="1">
              <a:spLocks noChangeArrowheads="1"/>
            </p:cNvSpPr>
            <p:nvPr/>
          </p:nvSpPr>
          <p:spPr bwMode="auto">
            <a:xfrm>
              <a:off x="2629" y="307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15" name="Text Box 515"/>
            <p:cNvSpPr txBox="1">
              <a:spLocks noChangeArrowheads="1"/>
            </p:cNvSpPr>
            <p:nvPr/>
          </p:nvSpPr>
          <p:spPr bwMode="auto">
            <a:xfrm>
              <a:off x="3990" y="2446"/>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Klaso</a:t>
              </a:r>
            </a:p>
          </p:txBody>
        </p:sp>
        <p:sp>
          <p:nvSpPr>
            <p:cNvPr id="381116" name="Text Box 516"/>
            <p:cNvSpPr txBox="1">
              <a:spLocks noChangeArrowheads="1"/>
            </p:cNvSpPr>
            <p:nvPr/>
          </p:nvSpPr>
          <p:spPr bwMode="auto">
            <a:xfrm>
              <a:off x="4358" y="2584"/>
              <a:ext cx="18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Ronzel</a:t>
              </a:r>
            </a:p>
          </p:txBody>
        </p:sp>
        <p:sp>
          <p:nvSpPr>
            <p:cNvPr id="381117" name="Text Box 517"/>
            <p:cNvSpPr txBox="1">
              <a:spLocks noChangeArrowheads="1"/>
            </p:cNvSpPr>
            <p:nvPr/>
          </p:nvSpPr>
          <p:spPr bwMode="auto">
            <a:xfrm>
              <a:off x="3906" y="2608"/>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Suya</a:t>
              </a:r>
            </a:p>
          </p:txBody>
        </p:sp>
        <p:sp>
          <p:nvSpPr>
            <p:cNvPr id="381118" name="Text Box 518"/>
            <p:cNvSpPr txBox="1">
              <a:spLocks noChangeArrowheads="1"/>
            </p:cNvSpPr>
            <p:nvPr/>
          </p:nvSpPr>
          <p:spPr bwMode="auto">
            <a:xfrm>
              <a:off x="3752" y="2506"/>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Rosbo</a:t>
              </a:r>
            </a:p>
          </p:txBody>
        </p:sp>
        <p:sp>
          <p:nvSpPr>
            <p:cNvPr id="381119" name="Text Box 519"/>
            <p:cNvSpPr txBox="1">
              <a:spLocks noChangeArrowheads="1"/>
            </p:cNvSpPr>
            <p:nvPr/>
          </p:nvSpPr>
          <p:spPr bwMode="auto">
            <a:xfrm>
              <a:off x="3498" y="2480"/>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Lotto</a:t>
              </a:r>
            </a:p>
          </p:txBody>
        </p:sp>
        <p:sp>
          <p:nvSpPr>
            <p:cNvPr id="381120" name="Text Box 520"/>
            <p:cNvSpPr txBox="1">
              <a:spLocks noChangeArrowheads="1"/>
            </p:cNvSpPr>
            <p:nvPr/>
          </p:nvSpPr>
          <p:spPr bwMode="auto">
            <a:xfrm>
              <a:off x="3388" y="2548"/>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Ovel</a:t>
              </a:r>
            </a:p>
          </p:txBody>
        </p:sp>
        <p:sp>
          <p:nvSpPr>
            <p:cNvPr id="381121" name="Text Box 521"/>
            <p:cNvSpPr txBox="1">
              <a:spLocks noChangeArrowheads="1"/>
            </p:cNvSpPr>
            <p:nvPr/>
          </p:nvSpPr>
          <p:spPr bwMode="auto">
            <a:xfrm>
              <a:off x="4490" y="2732"/>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Rotzo</a:t>
              </a:r>
            </a:p>
          </p:txBody>
        </p:sp>
        <p:sp>
          <p:nvSpPr>
            <p:cNvPr id="381122" name="Text Box 522"/>
            <p:cNvSpPr txBox="1">
              <a:spLocks noChangeArrowheads="1"/>
            </p:cNvSpPr>
            <p:nvPr/>
          </p:nvSpPr>
          <p:spPr bwMode="auto">
            <a:xfrm>
              <a:off x="3220" y="2732"/>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Lufto</a:t>
              </a:r>
            </a:p>
          </p:txBody>
        </p:sp>
        <p:sp>
          <p:nvSpPr>
            <p:cNvPr id="381123" name="Text Box 523"/>
            <p:cNvSpPr txBox="1">
              <a:spLocks noChangeArrowheads="1"/>
            </p:cNvSpPr>
            <p:nvPr/>
          </p:nvSpPr>
          <p:spPr bwMode="auto">
            <a:xfrm>
              <a:off x="3816" y="2756"/>
              <a:ext cx="19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Sarazzo</a:t>
              </a:r>
            </a:p>
          </p:txBody>
        </p:sp>
        <p:sp>
          <p:nvSpPr>
            <p:cNvPr id="381124" name="Text Box 524"/>
            <p:cNvSpPr txBox="1">
              <a:spLocks noChangeArrowheads="1"/>
            </p:cNvSpPr>
            <p:nvPr/>
          </p:nvSpPr>
          <p:spPr bwMode="auto">
            <a:xfrm>
              <a:off x="4224" y="2470"/>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Papas</a:t>
              </a:r>
            </a:p>
          </p:txBody>
        </p:sp>
        <p:sp>
          <p:nvSpPr>
            <p:cNvPr id="381125" name="Text Box 525"/>
            <p:cNvSpPr txBox="1">
              <a:spLocks noChangeArrowheads="1"/>
            </p:cNvSpPr>
            <p:nvPr/>
          </p:nvSpPr>
          <p:spPr bwMode="auto">
            <a:xfrm>
              <a:off x="3652" y="2882"/>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Lauro</a:t>
              </a:r>
            </a:p>
          </p:txBody>
        </p:sp>
        <p:sp>
          <p:nvSpPr>
            <p:cNvPr id="381126" name="Text Box 526"/>
            <p:cNvSpPr txBox="1">
              <a:spLocks noChangeArrowheads="1"/>
            </p:cNvSpPr>
            <p:nvPr/>
          </p:nvSpPr>
          <p:spPr bwMode="auto">
            <a:xfrm>
              <a:off x="3486" y="2792"/>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Bakso</a:t>
              </a:r>
            </a:p>
          </p:txBody>
        </p:sp>
        <p:sp>
          <p:nvSpPr>
            <p:cNvPr id="381127" name="Text Box 527"/>
            <p:cNvSpPr txBox="1">
              <a:spLocks noChangeArrowheads="1"/>
            </p:cNvSpPr>
            <p:nvPr/>
          </p:nvSpPr>
          <p:spPr bwMode="auto">
            <a:xfrm>
              <a:off x="3356" y="2896"/>
              <a:ext cx="20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Rummke</a:t>
              </a:r>
            </a:p>
          </p:txBody>
        </p:sp>
        <p:sp>
          <p:nvSpPr>
            <p:cNvPr id="381128" name="Text Box 528"/>
            <p:cNvSpPr txBox="1">
              <a:spLocks noChangeArrowheads="1"/>
            </p:cNvSpPr>
            <p:nvPr/>
          </p:nvSpPr>
          <p:spPr bwMode="auto">
            <a:xfrm>
              <a:off x="3954" y="2920"/>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Sazzil</a:t>
              </a:r>
            </a:p>
          </p:txBody>
        </p:sp>
        <p:sp>
          <p:nvSpPr>
            <p:cNvPr id="381129" name="Text Box 529"/>
            <p:cNvSpPr txBox="1">
              <a:spLocks noChangeArrowheads="1"/>
            </p:cNvSpPr>
            <p:nvPr/>
          </p:nvSpPr>
          <p:spPr bwMode="auto">
            <a:xfrm>
              <a:off x="4330" y="2944"/>
              <a:ext cx="15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Ude</a:t>
              </a:r>
            </a:p>
          </p:txBody>
        </p:sp>
        <p:sp>
          <p:nvSpPr>
            <p:cNvPr id="381130" name="Text Box 530"/>
            <p:cNvSpPr txBox="1">
              <a:spLocks noChangeArrowheads="1"/>
            </p:cNvSpPr>
            <p:nvPr/>
          </p:nvSpPr>
          <p:spPr bwMode="auto">
            <a:xfrm>
              <a:off x="4126" y="3024"/>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Kaske</a:t>
              </a:r>
            </a:p>
          </p:txBody>
        </p:sp>
        <p:sp>
          <p:nvSpPr>
            <p:cNvPr id="381131" name="Text Box 531"/>
            <p:cNvSpPr txBox="1">
              <a:spLocks noChangeArrowheads="1"/>
            </p:cNvSpPr>
            <p:nvPr/>
          </p:nvSpPr>
          <p:spPr bwMode="auto">
            <a:xfrm>
              <a:off x="4116" y="3104"/>
              <a:ext cx="1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Lumpo</a:t>
              </a:r>
            </a:p>
          </p:txBody>
        </p:sp>
        <p:sp>
          <p:nvSpPr>
            <p:cNvPr id="381132" name="Text Box 532"/>
            <p:cNvSpPr txBox="1">
              <a:spLocks noChangeArrowheads="1"/>
            </p:cNvSpPr>
            <p:nvPr/>
          </p:nvSpPr>
          <p:spPr bwMode="auto">
            <a:xfrm>
              <a:off x="4256" y="3164"/>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Costo</a:t>
              </a:r>
            </a:p>
          </p:txBody>
        </p:sp>
        <p:sp>
          <p:nvSpPr>
            <p:cNvPr id="381133" name="Text Box 533"/>
            <p:cNvSpPr txBox="1">
              <a:spLocks noChangeArrowheads="1"/>
            </p:cNvSpPr>
            <p:nvPr/>
          </p:nvSpPr>
          <p:spPr bwMode="auto">
            <a:xfrm>
              <a:off x="4378" y="3194"/>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Samsong</a:t>
              </a:r>
            </a:p>
          </p:txBody>
        </p:sp>
        <p:sp>
          <p:nvSpPr>
            <p:cNvPr id="381134" name="Text Box 534"/>
            <p:cNvSpPr txBox="1">
              <a:spLocks noChangeArrowheads="1"/>
            </p:cNvSpPr>
            <p:nvPr/>
          </p:nvSpPr>
          <p:spPr bwMode="auto">
            <a:xfrm>
              <a:off x="3344" y="3234"/>
              <a:ext cx="18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Gachal</a:t>
              </a:r>
            </a:p>
          </p:txBody>
        </p:sp>
        <p:sp>
          <p:nvSpPr>
            <p:cNvPr id="381135" name="Text Box 535"/>
            <p:cNvSpPr txBox="1">
              <a:spLocks noChangeArrowheads="1"/>
            </p:cNvSpPr>
            <p:nvPr/>
          </p:nvSpPr>
          <p:spPr bwMode="auto">
            <a:xfrm>
              <a:off x="3474" y="3380"/>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Berla</a:t>
              </a:r>
            </a:p>
          </p:txBody>
        </p:sp>
        <p:sp>
          <p:nvSpPr>
            <p:cNvPr id="381136" name="Text Box 536"/>
            <p:cNvSpPr txBox="1">
              <a:spLocks noChangeArrowheads="1"/>
            </p:cNvSpPr>
            <p:nvPr/>
          </p:nvSpPr>
          <p:spPr bwMode="auto">
            <a:xfrm>
              <a:off x="4020" y="3270"/>
              <a:ext cx="15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Fuo</a:t>
              </a:r>
            </a:p>
          </p:txBody>
        </p:sp>
        <p:sp>
          <p:nvSpPr>
            <p:cNvPr id="381137" name="Text Box 537"/>
            <p:cNvSpPr txBox="1">
              <a:spLocks noChangeArrowheads="1"/>
            </p:cNvSpPr>
            <p:nvPr/>
          </p:nvSpPr>
          <p:spPr bwMode="auto">
            <a:xfrm>
              <a:off x="4042" y="3396"/>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Vaube</a:t>
              </a:r>
            </a:p>
          </p:txBody>
        </p:sp>
        <p:sp>
          <p:nvSpPr>
            <p:cNvPr id="381138" name="Text Box 538"/>
            <p:cNvSpPr txBox="1">
              <a:spLocks noChangeArrowheads="1"/>
            </p:cNvSpPr>
            <p:nvPr/>
          </p:nvSpPr>
          <p:spPr bwMode="auto">
            <a:xfrm>
              <a:off x="4400" y="3290"/>
              <a:ext cx="15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Arte</a:t>
              </a:r>
            </a:p>
          </p:txBody>
        </p:sp>
        <p:sp>
          <p:nvSpPr>
            <p:cNvPr id="381139" name="Text Box 539"/>
            <p:cNvSpPr txBox="1">
              <a:spLocks noChangeArrowheads="1"/>
            </p:cNvSpPr>
            <p:nvPr/>
          </p:nvSpPr>
          <p:spPr bwMode="auto">
            <a:xfrm>
              <a:off x="3386" y="3548"/>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Libol</a:t>
              </a:r>
            </a:p>
          </p:txBody>
        </p:sp>
        <p:sp>
          <p:nvSpPr>
            <p:cNvPr id="381140" name="Text Box 540"/>
            <p:cNvSpPr txBox="1">
              <a:spLocks noChangeArrowheads="1"/>
            </p:cNvSpPr>
            <p:nvPr/>
          </p:nvSpPr>
          <p:spPr bwMode="auto">
            <a:xfrm>
              <a:off x="3640" y="3484"/>
              <a:ext cx="18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Tuarik</a:t>
              </a:r>
            </a:p>
          </p:txBody>
        </p:sp>
        <p:sp>
          <p:nvSpPr>
            <p:cNvPr id="381141" name="Text Box 541"/>
            <p:cNvSpPr txBox="1">
              <a:spLocks noChangeArrowheads="1"/>
            </p:cNvSpPr>
            <p:nvPr/>
          </p:nvSpPr>
          <p:spPr bwMode="auto">
            <a:xfrm>
              <a:off x="4262" y="3574"/>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Focal</a:t>
              </a:r>
            </a:p>
          </p:txBody>
        </p:sp>
        <p:sp>
          <p:nvSpPr>
            <p:cNvPr id="381142" name="Text Box 542"/>
            <p:cNvSpPr txBox="1">
              <a:spLocks noChangeArrowheads="1"/>
            </p:cNvSpPr>
            <p:nvPr/>
          </p:nvSpPr>
          <p:spPr bwMode="auto">
            <a:xfrm>
              <a:off x="3772" y="3648"/>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Flossi</a:t>
              </a:r>
            </a:p>
          </p:txBody>
        </p:sp>
        <p:sp>
          <p:nvSpPr>
            <p:cNvPr id="381143" name="Text Box 543"/>
            <p:cNvSpPr txBox="1">
              <a:spLocks noChangeArrowheads="1"/>
            </p:cNvSpPr>
            <p:nvPr/>
          </p:nvSpPr>
          <p:spPr bwMode="auto">
            <a:xfrm>
              <a:off x="3952" y="3720"/>
              <a:ext cx="19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Trappek</a:t>
              </a:r>
            </a:p>
          </p:txBody>
        </p:sp>
        <p:sp>
          <p:nvSpPr>
            <p:cNvPr id="381144" name="Text Box 544"/>
            <p:cNvSpPr txBox="1">
              <a:spLocks noChangeArrowheads="1"/>
            </p:cNvSpPr>
            <p:nvPr/>
          </p:nvSpPr>
          <p:spPr bwMode="auto">
            <a:xfrm>
              <a:off x="4310" y="3830"/>
              <a:ext cx="16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Urlo</a:t>
              </a:r>
            </a:p>
          </p:txBody>
        </p:sp>
        <p:sp>
          <p:nvSpPr>
            <p:cNvPr id="381145" name="Text Box 545"/>
            <p:cNvSpPr txBox="1">
              <a:spLocks noChangeArrowheads="1"/>
            </p:cNvSpPr>
            <p:nvPr/>
          </p:nvSpPr>
          <p:spPr bwMode="auto">
            <a:xfrm>
              <a:off x="4576" y="3528"/>
              <a:ext cx="19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Brimbo</a:t>
              </a:r>
            </a:p>
          </p:txBody>
        </p:sp>
        <p:sp>
          <p:nvSpPr>
            <p:cNvPr id="381146" name="Text Box 546"/>
            <p:cNvSpPr txBox="1">
              <a:spLocks noChangeArrowheads="1"/>
            </p:cNvSpPr>
            <p:nvPr/>
          </p:nvSpPr>
          <p:spPr bwMode="auto">
            <a:xfrm>
              <a:off x="4534" y="3796"/>
              <a:ext cx="18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Barum</a:t>
              </a:r>
            </a:p>
          </p:txBody>
        </p:sp>
        <p:sp>
          <p:nvSpPr>
            <p:cNvPr id="381147" name="Text Box 547"/>
            <p:cNvSpPr txBox="1">
              <a:spLocks noChangeArrowheads="1"/>
            </p:cNvSpPr>
            <p:nvPr/>
          </p:nvSpPr>
          <p:spPr bwMode="auto">
            <a:xfrm>
              <a:off x="4614" y="3600"/>
              <a:ext cx="18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Soberri</a:t>
              </a:r>
            </a:p>
          </p:txBody>
        </p:sp>
        <p:sp>
          <p:nvSpPr>
            <p:cNvPr id="381148" name="Text Box 548"/>
            <p:cNvSpPr txBox="1">
              <a:spLocks noChangeArrowheads="1"/>
            </p:cNvSpPr>
            <p:nvPr/>
          </p:nvSpPr>
          <p:spPr bwMode="auto">
            <a:xfrm>
              <a:off x="4426" y="3620"/>
              <a:ext cx="15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Xili</a:t>
              </a:r>
            </a:p>
          </p:txBody>
        </p:sp>
        <p:sp>
          <p:nvSpPr>
            <p:cNvPr id="381149" name="Text Box 549"/>
            <p:cNvSpPr txBox="1">
              <a:spLocks noChangeArrowheads="1"/>
            </p:cNvSpPr>
            <p:nvPr/>
          </p:nvSpPr>
          <p:spPr bwMode="auto">
            <a:xfrm>
              <a:off x="3167" y="2828"/>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Egro</a:t>
              </a:r>
            </a:p>
          </p:txBody>
        </p:sp>
        <p:sp>
          <p:nvSpPr>
            <p:cNvPr id="381150" name="Text Box 550"/>
            <p:cNvSpPr txBox="1">
              <a:spLocks noChangeArrowheads="1"/>
            </p:cNvSpPr>
            <p:nvPr/>
          </p:nvSpPr>
          <p:spPr bwMode="auto">
            <a:xfrm>
              <a:off x="3033" y="2904"/>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Vortre</a:t>
              </a:r>
            </a:p>
          </p:txBody>
        </p:sp>
        <p:sp>
          <p:nvSpPr>
            <p:cNvPr id="381151" name="Text Box 551"/>
            <p:cNvSpPr txBox="1">
              <a:spLocks noChangeArrowheads="1"/>
            </p:cNvSpPr>
            <p:nvPr/>
          </p:nvSpPr>
          <p:spPr bwMode="auto">
            <a:xfrm>
              <a:off x="3151" y="3058"/>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Rumro</a:t>
              </a:r>
            </a:p>
          </p:txBody>
        </p:sp>
        <p:sp>
          <p:nvSpPr>
            <p:cNvPr id="381152" name="Text Box 552"/>
            <p:cNvSpPr txBox="1">
              <a:spLocks noChangeArrowheads="1"/>
            </p:cNvSpPr>
            <p:nvPr/>
          </p:nvSpPr>
          <p:spPr bwMode="auto">
            <a:xfrm>
              <a:off x="2929" y="3150"/>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Agati</a:t>
              </a:r>
            </a:p>
          </p:txBody>
        </p:sp>
        <p:sp>
          <p:nvSpPr>
            <p:cNvPr id="381153" name="Text Box 553"/>
            <p:cNvSpPr txBox="1">
              <a:spLocks noChangeArrowheads="1"/>
            </p:cNvSpPr>
            <p:nvPr/>
          </p:nvSpPr>
          <p:spPr bwMode="auto">
            <a:xfrm>
              <a:off x="2801" y="2730"/>
              <a:ext cx="1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Olso</a:t>
              </a:r>
            </a:p>
          </p:txBody>
        </p:sp>
        <p:sp>
          <p:nvSpPr>
            <p:cNvPr id="381154" name="Text Box 554"/>
            <p:cNvSpPr txBox="1">
              <a:spLocks noChangeArrowheads="1"/>
            </p:cNvSpPr>
            <p:nvPr/>
          </p:nvSpPr>
          <p:spPr bwMode="auto">
            <a:xfrm>
              <a:off x="2587" y="2746"/>
              <a:ext cx="18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Zummi</a:t>
              </a:r>
            </a:p>
          </p:txBody>
        </p:sp>
        <p:sp>
          <p:nvSpPr>
            <p:cNvPr id="381155" name="Text Box 555"/>
            <p:cNvSpPr txBox="1">
              <a:spLocks noChangeArrowheads="1"/>
            </p:cNvSpPr>
            <p:nvPr/>
          </p:nvSpPr>
          <p:spPr bwMode="auto">
            <a:xfrm>
              <a:off x="2655" y="3176"/>
              <a:ext cx="1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Ilkat</a:t>
              </a:r>
            </a:p>
          </p:txBody>
        </p:sp>
        <p:sp>
          <p:nvSpPr>
            <p:cNvPr id="381156" name="Text Box 556"/>
            <p:cNvSpPr txBox="1">
              <a:spLocks noChangeArrowheads="1"/>
            </p:cNvSpPr>
            <p:nvPr/>
          </p:nvSpPr>
          <p:spPr bwMode="auto">
            <a:xfrm>
              <a:off x="2924" y="2630"/>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Saksa</a:t>
              </a:r>
            </a:p>
          </p:txBody>
        </p:sp>
        <p:sp>
          <p:nvSpPr>
            <p:cNvPr id="381157" name="Text Box 557"/>
            <p:cNvSpPr txBox="1">
              <a:spLocks noChangeArrowheads="1"/>
            </p:cNvSpPr>
            <p:nvPr/>
          </p:nvSpPr>
          <p:spPr bwMode="auto">
            <a:xfrm>
              <a:off x="4106" y="3284"/>
              <a:ext cx="15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Ogs</a:t>
              </a:r>
            </a:p>
          </p:txBody>
        </p:sp>
        <p:sp>
          <p:nvSpPr>
            <p:cNvPr id="381158" name="Text Box 558"/>
            <p:cNvSpPr txBox="1">
              <a:spLocks noChangeArrowheads="1"/>
            </p:cNvSpPr>
            <p:nvPr/>
          </p:nvSpPr>
          <p:spPr bwMode="auto">
            <a:xfrm>
              <a:off x="4542" y="2996"/>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Sapkar</a:t>
              </a:r>
            </a:p>
          </p:txBody>
        </p:sp>
        <p:sp>
          <p:nvSpPr>
            <p:cNvPr id="381159" name="Text Box 559"/>
            <p:cNvSpPr txBox="1">
              <a:spLocks noChangeArrowheads="1"/>
            </p:cNvSpPr>
            <p:nvPr/>
          </p:nvSpPr>
          <p:spPr bwMode="auto">
            <a:xfrm>
              <a:off x="4544" y="2884"/>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Zokar</a:t>
              </a:r>
            </a:p>
          </p:txBody>
        </p:sp>
        <p:sp>
          <p:nvSpPr>
            <p:cNvPr id="381160" name="Text Box 560"/>
            <p:cNvSpPr txBox="1">
              <a:spLocks noChangeArrowheads="1"/>
            </p:cNvSpPr>
            <p:nvPr/>
          </p:nvSpPr>
          <p:spPr bwMode="auto">
            <a:xfrm>
              <a:off x="3916" y="208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61" name="Text Box 561"/>
            <p:cNvSpPr txBox="1">
              <a:spLocks noChangeArrowheads="1"/>
            </p:cNvSpPr>
            <p:nvPr/>
          </p:nvSpPr>
          <p:spPr bwMode="auto">
            <a:xfrm>
              <a:off x="4747" y="2101"/>
              <a:ext cx="19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Beatrize</a:t>
              </a:r>
            </a:p>
          </p:txBody>
        </p:sp>
        <p:sp>
          <p:nvSpPr>
            <p:cNvPr id="381162" name="Text Box 562"/>
            <p:cNvSpPr txBox="1">
              <a:spLocks noChangeArrowheads="1"/>
            </p:cNvSpPr>
            <p:nvPr/>
          </p:nvSpPr>
          <p:spPr bwMode="auto">
            <a:xfrm>
              <a:off x="4828" y="201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63" name="Text Box 563"/>
            <p:cNvSpPr txBox="1">
              <a:spLocks noChangeArrowheads="1"/>
            </p:cNvSpPr>
            <p:nvPr/>
          </p:nvSpPr>
          <p:spPr bwMode="auto">
            <a:xfrm>
              <a:off x="3944" y="2182"/>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Kalzo</a:t>
              </a:r>
            </a:p>
          </p:txBody>
        </p:sp>
        <p:sp>
          <p:nvSpPr>
            <p:cNvPr id="381164" name="Text Box 564"/>
            <p:cNvSpPr txBox="1">
              <a:spLocks noChangeArrowheads="1"/>
            </p:cNvSpPr>
            <p:nvPr/>
          </p:nvSpPr>
          <p:spPr bwMode="auto">
            <a:xfrm>
              <a:off x="3876" y="153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65" name="Text Box 565"/>
            <p:cNvSpPr txBox="1">
              <a:spLocks noChangeArrowheads="1"/>
            </p:cNvSpPr>
            <p:nvPr/>
          </p:nvSpPr>
          <p:spPr bwMode="auto">
            <a:xfrm>
              <a:off x="4130" y="138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66" name="Text Box 566"/>
            <p:cNvSpPr txBox="1">
              <a:spLocks noChangeArrowheads="1"/>
            </p:cNvSpPr>
            <p:nvPr/>
          </p:nvSpPr>
          <p:spPr bwMode="auto">
            <a:xfrm>
              <a:off x="3836" y="161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67" name="Text Box 567"/>
            <p:cNvSpPr txBox="1">
              <a:spLocks noChangeArrowheads="1"/>
            </p:cNvSpPr>
            <p:nvPr/>
          </p:nvSpPr>
          <p:spPr bwMode="auto">
            <a:xfrm>
              <a:off x="4158" y="1492"/>
              <a:ext cx="18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Chrono</a:t>
              </a:r>
            </a:p>
          </p:txBody>
        </p:sp>
        <p:sp>
          <p:nvSpPr>
            <p:cNvPr id="381168" name="Text Box 568"/>
            <p:cNvSpPr txBox="1">
              <a:spLocks noChangeArrowheads="1"/>
            </p:cNvSpPr>
            <p:nvPr/>
          </p:nvSpPr>
          <p:spPr bwMode="auto">
            <a:xfrm>
              <a:off x="3898" y="1640"/>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Rizzi</a:t>
              </a:r>
            </a:p>
          </p:txBody>
        </p:sp>
        <p:sp>
          <p:nvSpPr>
            <p:cNvPr id="381169" name="Text Box 569"/>
            <p:cNvSpPr txBox="1">
              <a:spLocks noChangeArrowheads="1"/>
            </p:cNvSpPr>
            <p:nvPr/>
          </p:nvSpPr>
          <p:spPr bwMode="auto">
            <a:xfrm>
              <a:off x="3862" y="1730"/>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Nokka</a:t>
              </a:r>
            </a:p>
          </p:txBody>
        </p:sp>
        <p:sp>
          <p:nvSpPr>
            <p:cNvPr id="381170" name="Text Box 570"/>
            <p:cNvSpPr txBox="1">
              <a:spLocks noChangeArrowheads="1"/>
            </p:cNvSpPr>
            <p:nvPr/>
          </p:nvSpPr>
          <p:spPr bwMode="auto">
            <a:xfrm>
              <a:off x="3088" y="352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71" name="Text Box 571"/>
            <p:cNvSpPr txBox="1">
              <a:spLocks noChangeArrowheads="1"/>
            </p:cNvSpPr>
            <p:nvPr/>
          </p:nvSpPr>
          <p:spPr bwMode="auto">
            <a:xfrm>
              <a:off x="2588" y="331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72" name="Text Box 572"/>
            <p:cNvSpPr txBox="1">
              <a:spLocks noChangeArrowheads="1"/>
            </p:cNvSpPr>
            <p:nvPr/>
          </p:nvSpPr>
          <p:spPr bwMode="auto">
            <a:xfrm>
              <a:off x="2767" y="350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73" name="Text Box 573"/>
            <p:cNvSpPr txBox="1">
              <a:spLocks noChangeArrowheads="1"/>
            </p:cNvSpPr>
            <p:nvPr/>
          </p:nvSpPr>
          <p:spPr bwMode="auto">
            <a:xfrm>
              <a:off x="2939" y="338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74" name="Text Box 574"/>
            <p:cNvSpPr txBox="1">
              <a:spLocks noChangeArrowheads="1"/>
            </p:cNvSpPr>
            <p:nvPr/>
          </p:nvSpPr>
          <p:spPr bwMode="auto">
            <a:xfrm>
              <a:off x="3388" y="365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75" name="Text Box 575"/>
            <p:cNvSpPr txBox="1">
              <a:spLocks noChangeArrowheads="1"/>
            </p:cNvSpPr>
            <p:nvPr/>
          </p:nvSpPr>
          <p:spPr bwMode="auto">
            <a:xfrm>
              <a:off x="2785" y="254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76" name="Text Box 576"/>
            <p:cNvSpPr txBox="1">
              <a:spLocks noChangeArrowheads="1"/>
            </p:cNvSpPr>
            <p:nvPr/>
          </p:nvSpPr>
          <p:spPr bwMode="auto">
            <a:xfrm>
              <a:off x="3012" y="243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77" name="Text Box 577"/>
            <p:cNvSpPr txBox="1">
              <a:spLocks noChangeArrowheads="1"/>
            </p:cNvSpPr>
            <p:nvPr/>
          </p:nvSpPr>
          <p:spPr bwMode="auto">
            <a:xfrm>
              <a:off x="3204" y="24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78" name="Text Box 578"/>
            <p:cNvSpPr txBox="1">
              <a:spLocks noChangeArrowheads="1"/>
            </p:cNvSpPr>
            <p:nvPr/>
          </p:nvSpPr>
          <p:spPr bwMode="auto">
            <a:xfrm>
              <a:off x="2921" y="24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79" name="Text Box 579"/>
            <p:cNvSpPr txBox="1">
              <a:spLocks noChangeArrowheads="1"/>
            </p:cNvSpPr>
            <p:nvPr/>
          </p:nvSpPr>
          <p:spPr bwMode="auto">
            <a:xfrm>
              <a:off x="2812" y="2612"/>
              <a:ext cx="19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Ghermo</a:t>
              </a:r>
            </a:p>
          </p:txBody>
        </p:sp>
        <p:sp>
          <p:nvSpPr>
            <p:cNvPr id="381180" name="Text Box 580"/>
            <p:cNvSpPr txBox="1">
              <a:spLocks noChangeArrowheads="1"/>
            </p:cNvSpPr>
            <p:nvPr/>
          </p:nvSpPr>
          <p:spPr bwMode="auto">
            <a:xfrm>
              <a:off x="3033" y="2507"/>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Supsa</a:t>
              </a:r>
            </a:p>
          </p:txBody>
        </p:sp>
        <p:sp>
          <p:nvSpPr>
            <p:cNvPr id="381181" name="Text Box 581"/>
            <p:cNvSpPr txBox="1">
              <a:spLocks noChangeArrowheads="1"/>
            </p:cNvSpPr>
            <p:nvPr/>
          </p:nvSpPr>
          <p:spPr bwMode="auto">
            <a:xfrm>
              <a:off x="2910" y="2513"/>
              <a:ext cx="16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Sulo</a:t>
              </a:r>
            </a:p>
          </p:txBody>
        </p:sp>
        <p:sp>
          <p:nvSpPr>
            <p:cNvPr id="381182" name="Text Box 582"/>
            <p:cNvSpPr txBox="1">
              <a:spLocks noChangeArrowheads="1"/>
            </p:cNvSpPr>
            <p:nvPr/>
          </p:nvSpPr>
          <p:spPr bwMode="auto">
            <a:xfrm>
              <a:off x="3210" y="2507"/>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Hofsa</a:t>
              </a:r>
            </a:p>
          </p:txBody>
        </p:sp>
        <p:sp>
          <p:nvSpPr>
            <p:cNvPr id="381183" name="Text Box 583"/>
            <p:cNvSpPr txBox="1">
              <a:spLocks noChangeArrowheads="1"/>
            </p:cNvSpPr>
            <p:nvPr/>
          </p:nvSpPr>
          <p:spPr bwMode="auto">
            <a:xfrm>
              <a:off x="2555" y="3378"/>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Porko</a:t>
              </a:r>
            </a:p>
          </p:txBody>
        </p:sp>
        <p:sp>
          <p:nvSpPr>
            <p:cNvPr id="381184" name="Text Box 584"/>
            <p:cNvSpPr txBox="1">
              <a:spLocks noChangeArrowheads="1"/>
            </p:cNvSpPr>
            <p:nvPr/>
          </p:nvSpPr>
          <p:spPr bwMode="auto">
            <a:xfrm>
              <a:off x="2711" y="3575"/>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Larka</a:t>
              </a:r>
            </a:p>
          </p:txBody>
        </p:sp>
        <p:sp>
          <p:nvSpPr>
            <p:cNvPr id="381185" name="Text Box 585"/>
            <p:cNvSpPr txBox="1">
              <a:spLocks noChangeArrowheads="1"/>
            </p:cNvSpPr>
            <p:nvPr/>
          </p:nvSpPr>
          <p:spPr bwMode="auto">
            <a:xfrm>
              <a:off x="2949" y="3498"/>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Muno</a:t>
              </a:r>
            </a:p>
          </p:txBody>
        </p:sp>
        <p:sp>
          <p:nvSpPr>
            <p:cNvPr id="381186" name="Text Box 586"/>
            <p:cNvSpPr txBox="1">
              <a:spLocks noChangeArrowheads="1"/>
            </p:cNvSpPr>
            <p:nvPr/>
          </p:nvSpPr>
          <p:spPr bwMode="auto">
            <a:xfrm>
              <a:off x="3102" y="3637"/>
              <a:ext cx="15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Deli</a:t>
              </a:r>
            </a:p>
          </p:txBody>
        </p:sp>
        <p:sp>
          <p:nvSpPr>
            <p:cNvPr id="381187" name="Text Box 587"/>
            <p:cNvSpPr txBox="1">
              <a:spLocks noChangeArrowheads="1"/>
            </p:cNvSpPr>
            <p:nvPr/>
          </p:nvSpPr>
          <p:spPr bwMode="auto">
            <a:xfrm>
              <a:off x="3409" y="3765"/>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Bokso</a:t>
              </a:r>
            </a:p>
          </p:txBody>
        </p:sp>
        <p:sp>
          <p:nvSpPr>
            <p:cNvPr id="381188" name="Text Box 588"/>
            <p:cNvSpPr txBox="1">
              <a:spLocks noChangeArrowheads="1"/>
            </p:cNvSpPr>
            <p:nvPr/>
          </p:nvSpPr>
          <p:spPr bwMode="auto">
            <a:xfrm>
              <a:off x="3169" y="210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89" name="Text Box 589"/>
            <p:cNvSpPr txBox="1">
              <a:spLocks noChangeArrowheads="1"/>
            </p:cNvSpPr>
            <p:nvPr/>
          </p:nvSpPr>
          <p:spPr bwMode="auto">
            <a:xfrm>
              <a:off x="2863" y="205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90" name="Text Box 590"/>
            <p:cNvSpPr txBox="1">
              <a:spLocks noChangeArrowheads="1"/>
            </p:cNvSpPr>
            <p:nvPr/>
          </p:nvSpPr>
          <p:spPr bwMode="auto">
            <a:xfrm>
              <a:off x="2753" y="229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91" name="Text Box 591"/>
            <p:cNvSpPr txBox="1">
              <a:spLocks noChangeArrowheads="1"/>
            </p:cNvSpPr>
            <p:nvPr/>
          </p:nvSpPr>
          <p:spPr bwMode="auto">
            <a:xfrm>
              <a:off x="3092" y="188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92" name="Text Box 592"/>
            <p:cNvSpPr txBox="1">
              <a:spLocks noChangeArrowheads="1"/>
            </p:cNvSpPr>
            <p:nvPr/>
          </p:nvSpPr>
          <p:spPr bwMode="auto">
            <a:xfrm>
              <a:off x="3619" y="205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93" name="Text Box 593"/>
            <p:cNvSpPr txBox="1">
              <a:spLocks noChangeArrowheads="1"/>
            </p:cNvSpPr>
            <p:nvPr/>
          </p:nvSpPr>
          <p:spPr bwMode="auto">
            <a:xfrm>
              <a:off x="2874" y="226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94" name="Text Box 594"/>
            <p:cNvSpPr txBox="1">
              <a:spLocks noChangeArrowheads="1"/>
            </p:cNvSpPr>
            <p:nvPr/>
          </p:nvSpPr>
          <p:spPr bwMode="auto">
            <a:xfrm>
              <a:off x="2656" y="192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95" name="Text Box 595"/>
            <p:cNvSpPr txBox="1">
              <a:spLocks noChangeArrowheads="1"/>
            </p:cNvSpPr>
            <p:nvPr/>
          </p:nvSpPr>
          <p:spPr bwMode="auto">
            <a:xfrm>
              <a:off x="2598" y="203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96" name="Text Box 596"/>
            <p:cNvSpPr txBox="1">
              <a:spLocks noChangeArrowheads="1"/>
            </p:cNvSpPr>
            <p:nvPr/>
          </p:nvSpPr>
          <p:spPr bwMode="auto">
            <a:xfrm>
              <a:off x="2453" y="213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97" name="Text Box 597"/>
            <p:cNvSpPr txBox="1">
              <a:spLocks noChangeArrowheads="1"/>
            </p:cNvSpPr>
            <p:nvPr/>
          </p:nvSpPr>
          <p:spPr bwMode="auto">
            <a:xfrm>
              <a:off x="2624" y="220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98" name="Text Box 598"/>
            <p:cNvSpPr txBox="1">
              <a:spLocks noChangeArrowheads="1"/>
            </p:cNvSpPr>
            <p:nvPr/>
          </p:nvSpPr>
          <p:spPr bwMode="auto">
            <a:xfrm>
              <a:off x="3020" y="229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199" name="Text Box 599"/>
            <p:cNvSpPr txBox="1">
              <a:spLocks noChangeArrowheads="1"/>
            </p:cNvSpPr>
            <p:nvPr/>
          </p:nvSpPr>
          <p:spPr bwMode="auto">
            <a:xfrm>
              <a:off x="3186" y="219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00" name="Text Box 600"/>
            <p:cNvSpPr txBox="1">
              <a:spLocks noChangeArrowheads="1"/>
            </p:cNvSpPr>
            <p:nvPr/>
          </p:nvSpPr>
          <p:spPr bwMode="auto">
            <a:xfrm>
              <a:off x="3404" y="206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01" name="Text Box 601"/>
            <p:cNvSpPr txBox="1">
              <a:spLocks noChangeArrowheads="1"/>
            </p:cNvSpPr>
            <p:nvPr/>
          </p:nvSpPr>
          <p:spPr bwMode="auto">
            <a:xfrm>
              <a:off x="2921" y="166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02" name="Text Box 602"/>
            <p:cNvSpPr txBox="1">
              <a:spLocks noChangeArrowheads="1"/>
            </p:cNvSpPr>
            <p:nvPr/>
          </p:nvSpPr>
          <p:spPr bwMode="auto">
            <a:xfrm>
              <a:off x="2762" y="173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03" name="Text Box 603"/>
            <p:cNvSpPr txBox="1">
              <a:spLocks noChangeArrowheads="1"/>
            </p:cNvSpPr>
            <p:nvPr/>
          </p:nvSpPr>
          <p:spPr bwMode="auto">
            <a:xfrm>
              <a:off x="3344" y="151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04" name="Text Box 604"/>
            <p:cNvSpPr txBox="1">
              <a:spLocks noChangeArrowheads="1"/>
            </p:cNvSpPr>
            <p:nvPr/>
          </p:nvSpPr>
          <p:spPr bwMode="auto">
            <a:xfrm>
              <a:off x="3545" y="165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05" name="Text Box 605"/>
            <p:cNvSpPr txBox="1">
              <a:spLocks noChangeArrowheads="1"/>
            </p:cNvSpPr>
            <p:nvPr/>
          </p:nvSpPr>
          <p:spPr bwMode="auto">
            <a:xfrm>
              <a:off x="2376" y="175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06" name="Text Box 606"/>
            <p:cNvSpPr txBox="1">
              <a:spLocks noChangeArrowheads="1"/>
            </p:cNvSpPr>
            <p:nvPr/>
          </p:nvSpPr>
          <p:spPr bwMode="auto">
            <a:xfrm>
              <a:off x="3001" y="207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07" name="Text Box 607"/>
            <p:cNvSpPr txBox="1">
              <a:spLocks noChangeArrowheads="1"/>
            </p:cNvSpPr>
            <p:nvPr/>
          </p:nvSpPr>
          <p:spPr bwMode="auto">
            <a:xfrm>
              <a:off x="2712" y="1806"/>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Takeri</a:t>
              </a:r>
            </a:p>
          </p:txBody>
        </p:sp>
        <p:sp>
          <p:nvSpPr>
            <p:cNvPr id="381208" name="Text Box 608"/>
            <p:cNvSpPr txBox="1">
              <a:spLocks noChangeArrowheads="1"/>
            </p:cNvSpPr>
            <p:nvPr/>
          </p:nvSpPr>
          <p:spPr bwMode="auto">
            <a:xfrm>
              <a:off x="2861" y="1737"/>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Suppo</a:t>
              </a:r>
            </a:p>
          </p:txBody>
        </p:sp>
        <p:sp>
          <p:nvSpPr>
            <p:cNvPr id="381209" name="Text Box 609"/>
            <p:cNvSpPr txBox="1">
              <a:spLocks noChangeArrowheads="1"/>
            </p:cNvSpPr>
            <p:nvPr/>
          </p:nvSpPr>
          <p:spPr bwMode="auto">
            <a:xfrm>
              <a:off x="3351" y="1578"/>
              <a:ext cx="18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Dikksa</a:t>
              </a:r>
            </a:p>
          </p:txBody>
        </p:sp>
        <p:sp>
          <p:nvSpPr>
            <p:cNvPr id="381210" name="Text Box 610"/>
            <p:cNvSpPr txBox="1">
              <a:spLocks noChangeArrowheads="1"/>
            </p:cNvSpPr>
            <p:nvPr/>
          </p:nvSpPr>
          <p:spPr bwMode="auto">
            <a:xfrm>
              <a:off x="3091" y="2000"/>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Muffo</a:t>
              </a:r>
            </a:p>
          </p:txBody>
        </p:sp>
        <p:sp>
          <p:nvSpPr>
            <p:cNvPr id="381211" name="Text Box 611"/>
            <p:cNvSpPr txBox="1">
              <a:spLocks noChangeArrowheads="1"/>
            </p:cNvSpPr>
            <p:nvPr/>
          </p:nvSpPr>
          <p:spPr bwMode="auto">
            <a:xfrm>
              <a:off x="2674" y="2031"/>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Focca</a:t>
              </a:r>
            </a:p>
          </p:txBody>
        </p:sp>
        <p:sp>
          <p:nvSpPr>
            <p:cNvPr id="381212" name="Text Box 612"/>
            <p:cNvSpPr txBox="1">
              <a:spLocks noChangeArrowheads="1"/>
            </p:cNvSpPr>
            <p:nvPr/>
          </p:nvSpPr>
          <p:spPr bwMode="auto">
            <a:xfrm>
              <a:off x="2622" y="2135"/>
              <a:ext cx="18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Lumes</a:t>
              </a:r>
            </a:p>
          </p:txBody>
        </p:sp>
        <p:sp>
          <p:nvSpPr>
            <p:cNvPr id="381213" name="Text Box 613"/>
            <p:cNvSpPr txBox="1">
              <a:spLocks noChangeArrowheads="1"/>
            </p:cNvSpPr>
            <p:nvPr/>
          </p:nvSpPr>
          <p:spPr bwMode="auto">
            <a:xfrm>
              <a:off x="2385" y="2243"/>
              <a:ext cx="19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Treppek</a:t>
              </a:r>
            </a:p>
          </p:txBody>
        </p:sp>
        <p:sp>
          <p:nvSpPr>
            <p:cNvPr id="381214" name="Text Box 614"/>
            <p:cNvSpPr txBox="1">
              <a:spLocks noChangeArrowheads="1"/>
            </p:cNvSpPr>
            <p:nvPr/>
          </p:nvSpPr>
          <p:spPr bwMode="auto">
            <a:xfrm>
              <a:off x="2580" y="2274"/>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Sirasi</a:t>
              </a:r>
            </a:p>
          </p:txBody>
        </p:sp>
        <p:sp>
          <p:nvSpPr>
            <p:cNvPr id="381215" name="Text Box 615"/>
            <p:cNvSpPr txBox="1">
              <a:spLocks noChangeArrowheads="1"/>
            </p:cNvSpPr>
            <p:nvPr/>
          </p:nvSpPr>
          <p:spPr bwMode="auto">
            <a:xfrm>
              <a:off x="3022" y="2178"/>
              <a:ext cx="19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Quocha</a:t>
              </a:r>
            </a:p>
          </p:txBody>
        </p:sp>
        <p:sp>
          <p:nvSpPr>
            <p:cNvPr id="381216" name="Text Box 616"/>
            <p:cNvSpPr txBox="1">
              <a:spLocks noChangeArrowheads="1"/>
            </p:cNvSpPr>
            <p:nvPr/>
          </p:nvSpPr>
          <p:spPr bwMode="auto">
            <a:xfrm>
              <a:off x="2823" y="2141"/>
              <a:ext cx="15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Lok</a:t>
              </a:r>
            </a:p>
          </p:txBody>
        </p:sp>
        <p:sp>
          <p:nvSpPr>
            <p:cNvPr id="381217" name="Text Box 617"/>
            <p:cNvSpPr txBox="1">
              <a:spLocks noChangeArrowheads="1"/>
            </p:cNvSpPr>
            <p:nvPr/>
          </p:nvSpPr>
          <p:spPr bwMode="auto">
            <a:xfrm>
              <a:off x="3130" y="2178"/>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Siffke</a:t>
              </a:r>
            </a:p>
          </p:txBody>
        </p:sp>
        <p:sp>
          <p:nvSpPr>
            <p:cNvPr id="381218" name="Text Box 618"/>
            <p:cNvSpPr txBox="1">
              <a:spLocks noChangeArrowheads="1"/>
            </p:cNvSpPr>
            <p:nvPr/>
          </p:nvSpPr>
          <p:spPr bwMode="auto">
            <a:xfrm>
              <a:off x="3335" y="2144"/>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Rollso</a:t>
              </a:r>
            </a:p>
          </p:txBody>
        </p:sp>
        <p:sp>
          <p:nvSpPr>
            <p:cNvPr id="381219" name="Text Box 619"/>
            <p:cNvSpPr txBox="1">
              <a:spLocks noChangeArrowheads="1"/>
            </p:cNvSpPr>
            <p:nvPr/>
          </p:nvSpPr>
          <p:spPr bwMode="auto">
            <a:xfrm>
              <a:off x="2865" y="2324"/>
              <a:ext cx="1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Wiksar</a:t>
              </a:r>
            </a:p>
          </p:txBody>
        </p:sp>
        <p:sp>
          <p:nvSpPr>
            <p:cNvPr id="381220" name="Text Box 620"/>
            <p:cNvSpPr txBox="1">
              <a:spLocks noChangeArrowheads="1"/>
            </p:cNvSpPr>
            <p:nvPr/>
          </p:nvSpPr>
          <p:spPr bwMode="auto">
            <a:xfrm>
              <a:off x="3206" y="2302"/>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Lassa</a:t>
              </a:r>
            </a:p>
          </p:txBody>
        </p:sp>
        <p:sp>
          <p:nvSpPr>
            <p:cNvPr id="381221" name="Text Box 621"/>
            <p:cNvSpPr txBox="1">
              <a:spLocks noChangeArrowheads="1"/>
            </p:cNvSpPr>
            <p:nvPr/>
          </p:nvSpPr>
          <p:spPr bwMode="auto">
            <a:xfrm>
              <a:off x="2972" y="2395"/>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Solri</a:t>
              </a:r>
            </a:p>
          </p:txBody>
        </p:sp>
        <p:sp>
          <p:nvSpPr>
            <p:cNvPr id="381222" name="Text Box 622"/>
            <p:cNvSpPr txBox="1">
              <a:spLocks noChangeArrowheads="1"/>
            </p:cNvSpPr>
            <p:nvPr/>
          </p:nvSpPr>
          <p:spPr bwMode="auto">
            <a:xfrm>
              <a:off x="2700" y="2401"/>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Nilko</a:t>
              </a:r>
            </a:p>
          </p:txBody>
        </p:sp>
        <p:sp>
          <p:nvSpPr>
            <p:cNvPr id="381223" name="Text Box 623"/>
            <p:cNvSpPr txBox="1">
              <a:spLocks noChangeArrowheads="1"/>
            </p:cNvSpPr>
            <p:nvPr/>
          </p:nvSpPr>
          <p:spPr bwMode="auto">
            <a:xfrm>
              <a:off x="2393" y="1820"/>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Osoni</a:t>
              </a:r>
            </a:p>
          </p:txBody>
        </p:sp>
        <p:sp>
          <p:nvSpPr>
            <p:cNvPr id="381224" name="Text Box 624"/>
            <p:cNvSpPr txBox="1">
              <a:spLocks noChangeArrowheads="1"/>
            </p:cNvSpPr>
            <p:nvPr/>
          </p:nvSpPr>
          <p:spPr bwMode="auto">
            <a:xfrm>
              <a:off x="4616" y="2537"/>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Sapok</a:t>
              </a:r>
            </a:p>
          </p:txBody>
        </p:sp>
        <p:sp>
          <p:nvSpPr>
            <p:cNvPr id="381225" name="Text Box 625"/>
            <p:cNvSpPr txBox="1">
              <a:spLocks noChangeArrowheads="1"/>
            </p:cNvSpPr>
            <p:nvPr/>
          </p:nvSpPr>
          <p:spPr bwMode="auto">
            <a:xfrm>
              <a:off x="3024" y="78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26" name="Text Box 626"/>
            <p:cNvSpPr txBox="1">
              <a:spLocks noChangeArrowheads="1"/>
            </p:cNvSpPr>
            <p:nvPr/>
          </p:nvSpPr>
          <p:spPr bwMode="auto">
            <a:xfrm>
              <a:off x="3054" y="862"/>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Rark</a:t>
              </a:r>
            </a:p>
          </p:txBody>
        </p:sp>
        <p:sp>
          <p:nvSpPr>
            <p:cNvPr id="381227" name="Text Box 627"/>
            <p:cNvSpPr txBox="1">
              <a:spLocks noChangeArrowheads="1"/>
            </p:cNvSpPr>
            <p:nvPr/>
          </p:nvSpPr>
          <p:spPr bwMode="auto">
            <a:xfrm>
              <a:off x="3270" y="55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28" name="Text Box 628"/>
            <p:cNvSpPr txBox="1">
              <a:spLocks noChangeArrowheads="1"/>
            </p:cNvSpPr>
            <p:nvPr/>
          </p:nvSpPr>
          <p:spPr bwMode="auto">
            <a:xfrm>
              <a:off x="3298" y="660"/>
              <a:ext cx="18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Zerbke</a:t>
              </a:r>
            </a:p>
          </p:txBody>
        </p:sp>
        <p:sp>
          <p:nvSpPr>
            <p:cNvPr id="381229" name="Text Box 629"/>
            <p:cNvSpPr txBox="1">
              <a:spLocks noChangeArrowheads="1"/>
            </p:cNvSpPr>
            <p:nvPr/>
          </p:nvSpPr>
          <p:spPr bwMode="auto">
            <a:xfrm>
              <a:off x="2866" y="6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30" name="Text Box 630"/>
            <p:cNvSpPr txBox="1">
              <a:spLocks noChangeArrowheads="1"/>
            </p:cNvSpPr>
            <p:nvPr/>
          </p:nvSpPr>
          <p:spPr bwMode="auto">
            <a:xfrm>
              <a:off x="2894" y="746"/>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Hikei</a:t>
              </a:r>
            </a:p>
          </p:txBody>
        </p:sp>
        <p:sp>
          <p:nvSpPr>
            <p:cNvPr id="381231" name="Text Box 631"/>
            <p:cNvSpPr txBox="1">
              <a:spLocks noChangeArrowheads="1"/>
            </p:cNvSpPr>
            <p:nvPr/>
          </p:nvSpPr>
          <p:spPr bwMode="auto">
            <a:xfrm>
              <a:off x="3375" y="50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32" name="Text Box 632"/>
            <p:cNvSpPr txBox="1">
              <a:spLocks noChangeArrowheads="1"/>
            </p:cNvSpPr>
            <p:nvPr/>
          </p:nvSpPr>
          <p:spPr bwMode="auto">
            <a:xfrm>
              <a:off x="2562" y="78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33" name="Text Box 633"/>
            <p:cNvSpPr txBox="1">
              <a:spLocks noChangeArrowheads="1"/>
            </p:cNvSpPr>
            <p:nvPr/>
          </p:nvSpPr>
          <p:spPr bwMode="auto">
            <a:xfrm>
              <a:off x="2740" y="9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34" name="Text Box 634"/>
            <p:cNvSpPr txBox="1">
              <a:spLocks noChangeArrowheads="1"/>
            </p:cNvSpPr>
            <p:nvPr/>
          </p:nvSpPr>
          <p:spPr bwMode="auto">
            <a:xfrm>
              <a:off x="2912" y="42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35" name="Text Box 635"/>
            <p:cNvSpPr txBox="1">
              <a:spLocks noChangeArrowheads="1"/>
            </p:cNvSpPr>
            <p:nvPr/>
          </p:nvSpPr>
          <p:spPr bwMode="auto">
            <a:xfrm>
              <a:off x="3534" y="8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36" name="Text Box 636"/>
            <p:cNvSpPr txBox="1">
              <a:spLocks noChangeArrowheads="1"/>
            </p:cNvSpPr>
            <p:nvPr/>
          </p:nvSpPr>
          <p:spPr bwMode="auto">
            <a:xfrm>
              <a:off x="3771" y="6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37" name="Text Box 637"/>
            <p:cNvSpPr txBox="1">
              <a:spLocks noChangeArrowheads="1"/>
            </p:cNvSpPr>
            <p:nvPr/>
          </p:nvSpPr>
          <p:spPr bwMode="auto">
            <a:xfrm>
              <a:off x="2571" y="100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38" name="Text Box 638"/>
            <p:cNvSpPr txBox="1">
              <a:spLocks noChangeArrowheads="1"/>
            </p:cNvSpPr>
            <p:nvPr/>
          </p:nvSpPr>
          <p:spPr bwMode="auto">
            <a:xfrm>
              <a:off x="2613" y="48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39" name="Text Box 639"/>
            <p:cNvSpPr txBox="1">
              <a:spLocks noChangeArrowheads="1"/>
            </p:cNvSpPr>
            <p:nvPr/>
          </p:nvSpPr>
          <p:spPr bwMode="auto">
            <a:xfrm>
              <a:off x="2409" y="48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40" name="Text Box 640"/>
            <p:cNvSpPr txBox="1">
              <a:spLocks noChangeArrowheads="1"/>
            </p:cNvSpPr>
            <p:nvPr/>
          </p:nvSpPr>
          <p:spPr bwMode="auto">
            <a:xfrm>
              <a:off x="3741" y="52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41" name="Text Box 641"/>
            <p:cNvSpPr txBox="1">
              <a:spLocks noChangeArrowheads="1"/>
            </p:cNvSpPr>
            <p:nvPr/>
          </p:nvSpPr>
          <p:spPr bwMode="auto">
            <a:xfrm>
              <a:off x="2673" y="13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42" name="Text Box 642"/>
            <p:cNvSpPr txBox="1">
              <a:spLocks noChangeArrowheads="1"/>
            </p:cNvSpPr>
            <p:nvPr/>
          </p:nvSpPr>
          <p:spPr bwMode="auto">
            <a:xfrm>
              <a:off x="3114" y="71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43" name="Text Box 643"/>
            <p:cNvSpPr txBox="1">
              <a:spLocks noChangeArrowheads="1"/>
            </p:cNvSpPr>
            <p:nvPr/>
          </p:nvSpPr>
          <p:spPr bwMode="auto">
            <a:xfrm>
              <a:off x="3675" y="68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44" name="Text Box 644"/>
            <p:cNvSpPr txBox="1">
              <a:spLocks noChangeArrowheads="1"/>
            </p:cNvSpPr>
            <p:nvPr/>
          </p:nvSpPr>
          <p:spPr bwMode="auto">
            <a:xfrm>
              <a:off x="2640" y="90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45" name="Text Box 645"/>
            <p:cNvSpPr txBox="1">
              <a:spLocks noChangeArrowheads="1"/>
            </p:cNvSpPr>
            <p:nvPr/>
          </p:nvSpPr>
          <p:spPr bwMode="auto">
            <a:xfrm>
              <a:off x="2418" y="110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46" name="Text Box 646"/>
            <p:cNvSpPr txBox="1">
              <a:spLocks noChangeArrowheads="1"/>
            </p:cNvSpPr>
            <p:nvPr/>
          </p:nvSpPr>
          <p:spPr bwMode="auto">
            <a:xfrm>
              <a:off x="3651" y="39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47" name="Text Box 647"/>
            <p:cNvSpPr txBox="1">
              <a:spLocks noChangeArrowheads="1"/>
            </p:cNvSpPr>
            <p:nvPr/>
          </p:nvSpPr>
          <p:spPr bwMode="auto">
            <a:xfrm>
              <a:off x="3126" y="43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48" name="Text Box 648"/>
            <p:cNvSpPr txBox="1">
              <a:spLocks noChangeArrowheads="1"/>
            </p:cNvSpPr>
            <p:nvPr/>
          </p:nvSpPr>
          <p:spPr bwMode="auto">
            <a:xfrm>
              <a:off x="3556" y="948"/>
              <a:ext cx="1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Kivs</a:t>
              </a:r>
            </a:p>
          </p:txBody>
        </p:sp>
        <p:sp>
          <p:nvSpPr>
            <p:cNvPr id="381249" name="Text Box 649"/>
            <p:cNvSpPr txBox="1">
              <a:spLocks noChangeArrowheads="1"/>
            </p:cNvSpPr>
            <p:nvPr/>
          </p:nvSpPr>
          <p:spPr bwMode="auto">
            <a:xfrm>
              <a:off x="3144" y="790"/>
              <a:ext cx="1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Hilla</a:t>
              </a:r>
            </a:p>
          </p:txBody>
        </p:sp>
        <p:sp>
          <p:nvSpPr>
            <p:cNvPr id="381250" name="Text Box 650"/>
            <p:cNvSpPr txBox="1">
              <a:spLocks noChangeArrowheads="1"/>
            </p:cNvSpPr>
            <p:nvPr/>
          </p:nvSpPr>
          <p:spPr bwMode="auto">
            <a:xfrm>
              <a:off x="3796" y="756"/>
              <a:ext cx="19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Werkov</a:t>
              </a:r>
            </a:p>
          </p:txBody>
        </p:sp>
        <p:sp>
          <p:nvSpPr>
            <p:cNvPr id="381251" name="Text Box 651"/>
            <p:cNvSpPr txBox="1">
              <a:spLocks noChangeArrowheads="1"/>
            </p:cNvSpPr>
            <p:nvPr/>
          </p:nvSpPr>
          <p:spPr bwMode="auto">
            <a:xfrm>
              <a:off x="3706" y="790"/>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Larse</a:t>
              </a:r>
            </a:p>
          </p:txBody>
        </p:sp>
        <p:sp>
          <p:nvSpPr>
            <p:cNvPr id="381252" name="Text Box 652"/>
            <p:cNvSpPr txBox="1">
              <a:spLocks noChangeArrowheads="1"/>
            </p:cNvSpPr>
            <p:nvPr/>
          </p:nvSpPr>
          <p:spPr bwMode="auto">
            <a:xfrm>
              <a:off x="3768" y="624"/>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Furma</a:t>
              </a:r>
            </a:p>
          </p:txBody>
        </p:sp>
        <p:sp>
          <p:nvSpPr>
            <p:cNvPr id="381253" name="Text Box 653"/>
            <p:cNvSpPr txBox="1">
              <a:spLocks noChangeArrowheads="1"/>
            </p:cNvSpPr>
            <p:nvPr/>
          </p:nvSpPr>
          <p:spPr bwMode="auto">
            <a:xfrm>
              <a:off x="2756" y="1014"/>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Kiku</a:t>
              </a:r>
            </a:p>
          </p:txBody>
        </p:sp>
        <p:sp>
          <p:nvSpPr>
            <p:cNvPr id="381254" name="Text Box 654"/>
            <p:cNvSpPr txBox="1">
              <a:spLocks noChangeArrowheads="1"/>
            </p:cNvSpPr>
            <p:nvPr/>
          </p:nvSpPr>
          <p:spPr bwMode="auto">
            <a:xfrm>
              <a:off x="2662" y="974"/>
              <a:ext cx="18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Xerani</a:t>
              </a:r>
            </a:p>
          </p:txBody>
        </p:sp>
        <p:sp>
          <p:nvSpPr>
            <p:cNvPr id="381255" name="Text Box 655"/>
            <p:cNvSpPr txBox="1">
              <a:spLocks noChangeArrowheads="1"/>
            </p:cNvSpPr>
            <p:nvPr/>
          </p:nvSpPr>
          <p:spPr bwMode="auto">
            <a:xfrm>
              <a:off x="2606" y="1108"/>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Mogot</a:t>
              </a:r>
            </a:p>
          </p:txBody>
        </p:sp>
        <p:sp>
          <p:nvSpPr>
            <p:cNvPr id="381256" name="Text Box 656"/>
            <p:cNvSpPr txBox="1">
              <a:spLocks noChangeArrowheads="1"/>
            </p:cNvSpPr>
            <p:nvPr/>
          </p:nvSpPr>
          <p:spPr bwMode="auto">
            <a:xfrm>
              <a:off x="2446" y="1174"/>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Nixan</a:t>
              </a:r>
            </a:p>
          </p:txBody>
        </p:sp>
        <p:sp>
          <p:nvSpPr>
            <p:cNvPr id="381257" name="Text Box 657"/>
            <p:cNvSpPr txBox="1">
              <a:spLocks noChangeArrowheads="1"/>
            </p:cNvSpPr>
            <p:nvPr/>
          </p:nvSpPr>
          <p:spPr bwMode="auto">
            <a:xfrm>
              <a:off x="3154" y="508"/>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Bloks</a:t>
              </a:r>
            </a:p>
          </p:txBody>
        </p:sp>
        <p:sp>
          <p:nvSpPr>
            <p:cNvPr id="381258" name="Text Box 658"/>
            <p:cNvSpPr txBox="1">
              <a:spLocks noChangeArrowheads="1"/>
            </p:cNvSpPr>
            <p:nvPr/>
          </p:nvSpPr>
          <p:spPr bwMode="auto">
            <a:xfrm>
              <a:off x="3402" y="610"/>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Sorbil</a:t>
              </a:r>
            </a:p>
          </p:txBody>
        </p:sp>
        <p:sp>
          <p:nvSpPr>
            <p:cNvPr id="381259" name="Text Box 659"/>
            <p:cNvSpPr txBox="1">
              <a:spLocks noChangeArrowheads="1"/>
            </p:cNvSpPr>
            <p:nvPr/>
          </p:nvSpPr>
          <p:spPr bwMode="auto">
            <a:xfrm>
              <a:off x="2938" y="490"/>
              <a:ext cx="18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Lopkas</a:t>
              </a:r>
            </a:p>
          </p:txBody>
        </p:sp>
        <p:sp>
          <p:nvSpPr>
            <p:cNvPr id="381260" name="Text Box 660"/>
            <p:cNvSpPr txBox="1">
              <a:spLocks noChangeArrowheads="1"/>
            </p:cNvSpPr>
            <p:nvPr/>
          </p:nvSpPr>
          <p:spPr bwMode="auto">
            <a:xfrm>
              <a:off x="2640" y="554"/>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Xoxi</a:t>
              </a:r>
            </a:p>
          </p:txBody>
        </p:sp>
        <p:sp>
          <p:nvSpPr>
            <p:cNvPr id="381261" name="Text Box 661"/>
            <p:cNvSpPr txBox="1">
              <a:spLocks noChangeArrowheads="1"/>
            </p:cNvSpPr>
            <p:nvPr/>
          </p:nvSpPr>
          <p:spPr bwMode="auto">
            <a:xfrm>
              <a:off x="2442" y="556"/>
              <a:ext cx="19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Leergut</a:t>
              </a:r>
            </a:p>
          </p:txBody>
        </p:sp>
        <p:sp>
          <p:nvSpPr>
            <p:cNvPr id="381262" name="Text Box 662"/>
            <p:cNvSpPr txBox="1">
              <a:spLocks noChangeArrowheads="1"/>
            </p:cNvSpPr>
            <p:nvPr/>
          </p:nvSpPr>
          <p:spPr bwMode="auto">
            <a:xfrm>
              <a:off x="2594" y="878"/>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Ames</a:t>
              </a:r>
            </a:p>
          </p:txBody>
        </p:sp>
        <p:sp>
          <p:nvSpPr>
            <p:cNvPr id="381263" name="Text Box 663"/>
            <p:cNvSpPr txBox="1">
              <a:spLocks noChangeArrowheads="1"/>
            </p:cNvSpPr>
            <p:nvPr/>
          </p:nvSpPr>
          <p:spPr bwMode="auto">
            <a:xfrm>
              <a:off x="3684" y="498"/>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Pfoksol</a:t>
              </a:r>
            </a:p>
          </p:txBody>
        </p:sp>
        <p:sp>
          <p:nvSpPr>
            <p:cNvPr id="381264" name="Text Box 664"/>
            <p:cNvSpPr txBox="1">
              <a:spLocks noChangeArrowheads="1"/>
            </p:cNvSpPr>
            <p:nvPr/>
          </p:nvSpPr>
          <p:spPr bwMode="auto">
            <a:xfrm>
              <a:off x="2702" y="1442"/>
              <a:ext cx="18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Nusbet</a:t>
              </a:r>
            </a:p>
          </p:txBody>
        </p:sp>
        <p:sp>
          <p:nvSpPr>
            <p:cNvPr id="381265" name="Text Box 665"/>
            <p:cNvSpPr txBox="1">
              <a:spLocks noChangeArrowheads="1"/>
            </p:cNvSpPr>
            <p:nvPr/>
          </p:nvSpPr>
          <p:spPr bwMode="auto">
            <a:xfrm>
              <a:off x="2628" y="1202"/>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Kalei</a:t>
              </a:r>
            </a:p>
          </p:txBody>
        </p:sp>
        <p:sp>
          <p:nvSpPr>
            <p:cNvPr id="381266" name="Text Box 666"/>
            <p:cNvSpPr txBox="1">
              <a:spLocks noChangeArrowheads="1"/>
            </p:cNvSpPr>
            <p:nvPr/>
          </p:nvSpPr>
          <p:spPr bwMode="auto">
            <a:xfrm>
              <a:off x="2599" y="109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67" name="Text Box 667"/>
            <p:cNvSpPr txBox="1">
              <a:spLocks noChangeArrowheads="1"/>
            </p:cNvSpPr>
            <p:nvPr/>
          </p:nvSpPr>
          <p:spPr bwMode="auto">
            <a:xfrm>
              <a:off x="2239" y="107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68" name="Text Box 668"/>
            <p:cNvSpPr txBox="1">
              <a:spLocks noChangeArrowheads="1"/>
            </p:cNvSpPr>
            <p:nvPr/>
          </p:nvSpPr>
          <p:spPr bwMode="auto">
            <a:xfrm>
              <a:off x="2157" y="94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69" name="Text Box 669"/>
            <p:cNvSpPr txBox="1">
              <a:spLocks noChangeArrowheads="1"/>
            </p:cNvSpPr>
            <p:nvPr/>
          </p:nvSpPr>
          <p:spPr bwMode="auto">
            <a:xfrm>
              <a:off x="2339" y="72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70" name="Text Box 670"/>
            <p:cNvSpPr txBox="1">
              <a:spLocks noChangeArrowheads="1"/>
            </p:cNvSpPr>
            <p:nvPr/>
          </p:nvSpPr>
          <p:spPr bwMode="auto">
            <a:xfrm>
              <a:off x="2471" y="64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71" name="Text Box 671"/>
            <p:cNvSpPr txBox="1">
              <a:spLocks noChangeArrowheads="1"/>
            </p:cNvSpPr>
            <p:nvPr/>
          </p:nvSpPr>
          <p:spPr bwMode="auto">
            <a:xfrm>
              <a:off x="2031" y="57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72" name="Text Box 672"/>
            <p:cNvSpPr txBox="1">
              <a:spLocks noChangeArrowheads="1"/>
            </p:cNvSpPr>
            <p:nvPr/>
          </p:nvSpPr>
          <p:spPr bwMode="auto">
            <a:xfrm>
              <a:off x="2159" y="71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73" name="Text Box 673"/>
            <p:cNvSpPr txBox="1">
              <a:spLocks noChangeArrowheads="1"/>
            </p:cNvSpPr>
            <p:nvPr/>
          </p:nvSpPr>
          <p:spPr bwMode="auto">
            <a:xfrm>
              <a:off x="2139" y="140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74" name="Text Box 674"/>
            <p:cNvSpPr txBox="1">
              <a:spLocks noChangeArrowheads="1"/>
            </p:cNvSpPr>
            <p:nvPr/>
          </p:nvSpPr>
          <p:spPr bwMode="auto">
            <a:xfrm>
              <a:off x="2243" y="132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75" name="Text Box 675"/>
            <p:cNvSpPr txBox="1">
              <a:spLocks noChangeArrowheads="1"/>
            </p:cNvSpPr>
            <p:nvPr/>
          </p:nvSpPr>
          <p:spPr bwMode="auto">
            <a:xfrm>
              <a:off x="2399" y="133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76" name="Text Box 676"/>
            <p:cNvSpPr txBox="1">
              <a:spLocks noChangeArrowheads="1"/>
            </p:cNvSpPr>
            <p:nvPr/>
          </p:nvSpPr>
          <p:spPr bwMode="auto">
            <a:xfrm>
              <a:off x="2363" y="101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77" name="Text Box 677"/>
            <p:cNvSpPr txBox="1">
              <a:spLocks noChangeArrowheads="1"/>
            </p:cNvSpPr>
            <p:nvPr/>
          </p:nvSpPr>
          <p:spPr bwMode="auto">
            <a:xfrm>
              <a:off x="2911" y="106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78" name="Text Box 678"/>
            <p:cNvSpPr txBox="1">
              <a:spLocks noChangeArrowheads="1"/>
            </p:cNvSpPr>
            <p:nvPr/>
          </p:nvSpPr>
          <p:spPr bwMode="auto">
            <a:xfrm>
              <a:off x="1920" y="79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79" name="Text Box 679"/>
            <p:cNvSpPr txBox="1">
              <a:spLocks noChangeArrowheads="1"/>
            </p:cNvSpPr>
            <p:nvPr/>
          </p:nvSpPr>
          <p:spPr bwMode="auto">
            <a:xfrm>
              <a:off x="2031" y="92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80" name="Text Box 680"/>
            <p:cNvSpPr txBox="1">
              <a:spLocks noChangeArrowheads="1"/>
            </p:cNvSpPr>
            <p:nvPr/>
          </p:nvSpPr>
          <p:spPr bwMode="auto">
            <a:xfrm>
              <a:off x="2004" y="70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81" name="Text Box 681"/>
            <p:cNvSpPr txBox="1">
              <a:spLocks noChangeArrowheads="1"/>
            </p:cNvSpPr>
            <p:nvPr/>
          </p:nvSpPr>
          <p:spPr bwMode="auto">
            <a:xfrm>
              <a:off x="2289" y="58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82" name="Text Box 682"/>
            <p:cNvSpPr txBox="1">
              <a:spLocks noChangeArrowheads="1"/>
            </p:cNvSpPr>
            <p:nvPr/>
          </p:nvSpPr>
          <p:spPr bwMode="auto">
            <a:xfrm>
              <a:off x="2202" y="59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83" name="Text Box 683"/>
            <p:cNvSpPr txBox="1">
              <a:spLocks noChangeArrowheads="1"/>
            </p:cNvSpPr>
            <p:nvPr/>
          </p:nvSpPr>
          <p:spPr bwMode="auto">
            <a:xfrm>
              <a:off x="1785" y="52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84" name="Text Box 684"/>
            <p:cNvSpPr txBox="1">
              <a:spLocks noChangeArrowheads="1"/>
            </p:cNvSpPr>
            <p:nvPr/>
          </p:nvSpPr>
          <p:spPr bwMode="auto">
            <a:xfrm>
              <a:off x="1272" y="62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85" name="Text Box 685"/>
            <p:cNvSpPr txBox="1">
              <a:spLocks noChangeArrowheads="1"/>
            </p:cNvSpPr>
            <p:nvPr/>
          </p:nvSpPr>
          <p:spPr bwMode="auto">
            <a:xfrm>
              <a:off x="1581" y="111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86" name="Text Box 686"/>
            <p:cNvSpPr txBox="1">
              <a:spLocks noChangeArrowheads="1"/>
            </p:cNvSpPr>
            <p:nvPr/>
          </p:nvSpPr>
          <p:spPr bwMode="auto">
            <a:xfrm>
              <a:off x="1905" y="99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87" name="Text Box 687"/>
            <p:cNvSpPr txBox="1">
              <a:spLocks noChangeArrowheads="1"/>
            </p:cNvSpPr>
            <p:nvPr/>
          </p:nvSpPr>
          <p:spPr bwMode="auto">
            <a:xfrm>
              <a:off x="1194" y="74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88" name="Text Box 688"/>
            <p:cNvSpPr txBox="1">
              <a:spLocks noChangeArrowheads="1"/>
            </p:cNvSpPr>
            <p:nvPr/>
          </p:nvSpPr>
          <p:spPr bwMode="auto">
            <a:xfrm>
              <a:off x="1473" y="66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89" name="Text Box 689"/>
            <p:cNvSpPr txBox="1">
              <a:spLocks noChangeArrowheads="1"/>
            </p:cNvSpPr>
            <p:nvPr/>
          </p:nvSpPr>
          <p:spPr bwMode="auto">
            <a:xfrm>
              <a:off x="1938" y="50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90" name="Text Box 690"/>
            <p:cNvSpPr txBox="1">
              <a:spLocks noChangeArrowheads="1"/>
            </p:cNvSpPr>
            <p:nvPr/>
          </p:nvSpPr>
          <p:spPr bwMode="auto">
            <a:xfrm>
              <a:off x="1926" y="141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91" name="Text Box 691"/>
            <p:cNvSpPr txBox="1">
              <a:spLocks noChangeArrowheads="1"/>
            </p:cNvSpPr>
            <p:nvPr/>
          </p:nvSpPr>
          <p:spPr bwMode="auto">
            <a:xfrm>
              <a:off x="1578" y="133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92" name="Text Box 692"/>
            <p:cNvSpPr txBox="1">
              <a:spLocks noChangeArrowheads="1"/>
            </p:cNvSpPr>
            <p:nvPr/>
          </p:nvSpPr>
          <p:spPr bwMode="auto">
            <a:xfrm>
              <a:off x="1719" y="163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93" name="Text Box 693"/>
            <p:cNvSpPr txBox="1">
              <a:spLocks noChangeArrowheads="1"/>
            </p:cNvSpPr>
            <p:nvPr/>
          </p:nvSpPr>
          <p:spPr bwMode="auto">
            <a:xfrm>
              <a:off x="1722" y="199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94" name="Text Box 694"/>
            <p:cNvSpPr txBox="1">
              <a:spLocks noChangeArrowheads="1"/>
            </p:cNvSpPr>
            <p:nvPr/>
          </p:nvSpPr>
          <p:spPr bwMode="auto">
            <a:xfrm>
              <a:off x="1539" y="180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95" name="Text Box 695"/>
            <p:cNvSpPr txBox="1">
              <a:spLocks noChangeArrowheads="1"/>
            </p:cNvSpPr>
            <p:nvPr/>
          </p:nvSpPr>
          <p:spPr bwMode="auto">
            <a:xfrm>
              <a:off x="1065" y="174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96" name="Text Box 696"/>
            <p:cNvSpPr txBox="1">
              <a:spLocks noChangeArrowheads="1"/>
            </p:cNvSpPr>
            <p:nvPr/>
          </p:nvSpPr>
          <p:spPr bwMode="auto">
            <a:xfrm>
              <a:off x="957" y="220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97" name="Text Box 697"/>
            <p:cNvSpPr txBox="1">
              <a:spLocks noChangeArrowheads="1"/>
            </p:cNvSpPr>
            <p:nvPr/>
          </p:nvSpPr>
          <p:spPr bwMode="auto">
            <a:xfrm>
              <a:off x="1089" y="203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98" name="Text Box 698"/>
            <p:cNvSpPr txBox="1">
              <a:spLocks noChangeArrowheads="1"/>
            </p:cNvSpPr>
            <p:nvPr/>
          </p:nvSpPr>
          <p:spPr bwMode="auto">
            <a:xfrm>
              <a:off x="1824" y="211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299" name="Text Box 699"/>
            <p:cNvSpPr txBox="1">
              <a:spLocks noChangeArrowheads="1"/>
            </p:cNvSpPr>
            <p:nvPr/>
          </p:nvSpPr>
          <p:spPr bwMode="auto">
            <a:xfrm>
              <a:off x="2289" y="216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00" name="Text Box 700"/>
            <p:cNvSpPr txBox="1">
              <a:spLocks noChangeArrowheads="1"/>
            </p:cNvSpPr>
            <p:nvPr/>
          </p:nvSpPr>
          <p:spPr bwMode="auto">
            <a:xfrm>
              <a:off x="1245" y="238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01" name="Text Box 701"/>
            <p:cNvSpPr txBox="1">
              <a:spLocks noChangeArrowheads="1"/>
            </p:cNvSpPr>
            <p:nvPr/>
          </p:nvSpPr>
          <p:spPr bwMode="auto">
            <a:xfrm>
              <a:off x="1893" y="239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02" name="Text Box 702"/>
            <p:cNvSpPr txBox="1">
              <a:spLocks noChangeArrowheads="1"/>
            </p:cNvSpPr>
            <p:nvPr/>
          </p:nvSpPr>
          <p:spPr bwMode="auto">
            <a:xfrm>
              <a:off x="2190" y="248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03" name="Text Box 703"/>
            <p:cNvSpPr txBox="1">
              <a:spLocks noChangeArrowheads="1"/>
            </p:cNvSpPr>
            <p:nvPr/>
          </p:nvSpPr>
          <p:spPr bwMode="auto">
            <a:xfrm>
              <a:off x="2502" y="181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04" name="Text Box 704"/>
            <p:cNvSpPr txBox="1">
              <a:spLocks noChangeArrowheads="1"/>
            </p:cNvSpPr>
            <p:nvPr/>
          </p:nvSpPr>
          <p:spPr bwMode="auto">
            <a:xfrm>
              <a:off x="2646" y="177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05" name="Text Box 705"/>
            <p:cNvSpPr txBox="1">
              <a:spLocks noChangeArrowheads="1"/>
            </p:cNvSpPr>
            <p:nvPr/>
          </p:nvSpPr>
          <p:spPr bwMode="auto">
            <a:xfrm>
              <a:off x="1749" y="150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06" name="Text Box 706"/>
            <p:cNvSpPr txBox="1">
              <a:spLocks noChangeArrowheads="1"/>
            </p:cNvSpPr>
            <p:nvPr/>
          </p:nvSpPr>
          <p:spPr bwMode="auto">
            <a:xfrm>
              <a:off x="1959" y="128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07" name="Text Box 707"/>
            <p:cNvSpPr txBox="1">
              <a:spLocks noChangeArrowheads="1"/>
            </p:cNvSpPr>
            <p:nvPr/>
          </p:nvSpPr>
          <p:spPr bwMode="auto">
            <a:xfrm>
              <a:off x="2091" y="108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08" name="Text Box 708"/>
            <p:cNvSpPr txBox="1">
              <a:spLocks noChangeArrowheads="1"/>
            </p:cNvSpPr>
            <p:nvPr/>
          </p:nvSpPr>
          <p:spPr bwMode="auto">
            <a:xfrm>
              <a:off x="1993" y="103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09" name="Text Box 709"/>
            <p:cNvSpPr txBox="1">
              <a:spLocks noChangeArrowheads="1"/>
            </p:cNvSpPr>
            <p:nvPr/>
          </p:nvSpPr>
          <p:spPr bwMode="auto">
            <a:xfrm>
              <a:off x="1941" y="8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10" name="Text Box 710"/>
            <p:cNvSpPr txBox="1">
              <a:spLocks noChangeArrowheads="1"/>
            </p:cNvSpPr>
            <p:nvPr/>
          </p:nvSpPr>
          <p:spPr bwMode="auto">
            <a:xfrm>
              <a:off x="1592" y="152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11" name="Text Box 711"/>
            <p:cNvSpPr txBox="1">
              <a:spLocks noChangeArrowheads="1"/>
            </p:cNvSpPr>
            <p:nvPr/>
          </p:nvSpPr>
          <p:spPr bwMode="auto">
            <a:xfrm>
              <a:off x="1428" y="134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12" name="Text Box 712"/>
            <p:cNvSpPr txBox="1">
              <a:spLocks noChangeArrowheads="1"/>
            </p:cNvSpPr>
            <p:nvPr/>
          </p:nvSpPr>
          <p:spPr bwMode="auto">
            <a:xfrm>
              <a:off x="1747" y="1738"/>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Beks</a:t>
              </a:r>
            </a:p>
          </p:txBody>
        </p:sp>
        <p:sp>
          <p:nvSpPr>
            <p:cNvPr id="381313" name="Text Box 713"/>
            <p:cNvSpPr txBox="1">
              <a:spLocks noChangeArrowheads="1"/>
            </p:cNvSpPr>
            <p:nvPr/>
          </p:nvSpPr>
          <p:spPr bwMode="auto">
            <a:xfrm>
              <a:off x="1487" y="1918"/>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Koepi</a:t>
              </a:r>
            </a:p>
          </p:txBody>
        </p:sp>
        <p:sp>
          <p:nvSpPr>
            <p:cNvPr id="381314" name="Text Box 714"/>
            <p:cNvSpPr txBox="1">
              <a:spLocks noChangeArrowheads="1"/>
            </p:cNvSpPr>
            <p:nvPr/>
          </p:nvSpPr>
          <p:spPr bwMode="auto">
            <a:xfrm>
              <a:off x="1673" y="2096"/>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Astra</a:t>
              </a:r>
            </a:p>
          </p:txBody>
        </p:sp>
        <p:sp>
          <p:nvSpPr>
            <p:cNvPr id="381315" name="Text Box 715"/>
            <p:cNvSpPr txBox="1">
              <a:spLocks noChangeArrowheads="1"/>
            </p:cNvSpPr>
            <p:nvPr/>
          </p:nvSpPr>
          <p:spPr bwMode="auto">
            <a:xfrm>
              <a:off x="1763" y="2224"/>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Buske</a:t>
              </a:r>
            </a:p>
          </p:txBody>
        </p:sp>
        <p:sp>
          <p:nvSpPr>
            <p:cNvPr id="381316" name="Text Box 716"/>
            <p:cNvSpPr txBox="1">
              <a:spLocks noChangeArrowheads="1"/>
            </p:cNvSpPr>
            <p:nvPr/>
          </p:nvSpPr>
          <p:spPr bwMode="auto">
            <a:xfrm>
              <a:off x="2225" y="2274"/>
              <a:ext cx="19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Obosko</a:t>
              </a:r>
            </a:p>
          </p:txBody>
        </p:sp>
        <p:sp>
          <p:nvSpPr>
            <p:cNvPr id="381317" name="Text Box 717"/>
            <p:cNvSpPr txBox="1">
              <a:spLocks noChangeArrowheads="1"/>
            </p:cNvSpPr>
            <p:nvPr/>
          </p:nvSpPr>
          <p:spPr bwMode="auto">
            <a:xfrm>
              <a:off x="1105" y="2146"/>
              <a:ext cx="18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Kissoli</a:t>
              </a:r>
            </a:p>
          </p:txBody>
        </p:sp>
        <p:sp>
          <p:nvSpPr>
            <p:cNvPr id="381318" name="Text Box 718"/>
            <p:cNvSpPr txBox="1">
              <a:spLocks noChangeArrowheads="1"/>
            </p:cNvSpPr>
            <p:nvPr/>
          </p:nvSpPr>
          <p:spPr bwMode="auto">
            <a:xfrm>
              <a:off x="1015" y="1814"/>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Soppla</a:t>
              </a:r>
            </a:p>
          </p:txBody>
        </p:sp>
        <p:sp>
          <p:nvSpPr>
            <p:cNvPr id="381319" name="Text Box 719"/>
            <p:cNvSpPr txBox="1">
              <a:spLocks noChangeArrowheads="1"/>
            </p:cNvSpPr>
            <p:nvPr/>
          </p:nvSpPr>
          <p:spPr bwMode="auto">
            <a:xfrm>
              <a:off x="2443" y="1910"/>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Marka</a:t>
              </a:r>
            </a:p>
          </p:txBody>
        </p:sp>
        <p:sp>
          <p:nvSpPr>
            <p:cNvPr id="381320" name="Text Box 720"/>
            <p:cNvSpPr txBox="1">
              <a:spLocks noChangeArrowheads="1"/>
            </p:cNvSpPr>
            <p:nvPr/>
          </p:nvSpPr>
          <p:spPr bwMode="auto">
            <a:xfrm>
              <a:off x="2663" y="1886"/>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Luxel</a:t>
              </a:r>
            </a:p>
          </p:txBody>
        </p:sp>
        <p:sp>
          <p:nvSpPr>
            <p:cNvPr id="381321" name="Text Box 721"/>
            <p:cNvSpPr txBox="1">
              <a:spLocks noChangeArrowheads="1"/>
            </p:cNvSpPr>
            <p:nvPr/>
          </p:nvSpPr>
          <p:spPr bwMode="auto">
            <a:xfrm>
              <a:off x="2388" y="1092"/>
              <a:ext cx="17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Maxel</a:t>
              </a:r>
            </a:p>
          </p:txBody>
        </p:sp>
        <p:sp>
          <p:nvSpPr>
            <p:cNvPr id="381322" name="Text Box 722"/>
            <p:cNvSpPr txBox="1">
              <a:spLocks noChangeArrowheads="1"/>
            </p:cNvSpPr>
            <p:nvPr/>
          </p:nvSpPr>
          <p:spPr bwMode="auto">
            <a:xfrm>
              <a:off x="2416" y="1404"/>
              <a:ext cx="18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Lurchi</a:t>
              </a:r>
            </a:p>
          </p:txBody>
        </p:sp>
        <p:sp>
          <p:nvSpPr>
            <p:cNvPr id="381323" name="Text Box 723"/>
            <p:cNvSpPr txBox="1">
              <a:spLocks noChangeArrowheads="1"/>
            </p:cNvSpPr>
            <p:nvPr/>
          </p:nvSpPr>
          <p:spPr bwMode="auto">
            <a:xfrm>
              <a:off x="2278" y="1430"/>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Recke</a:t>
              </a:r>
            </a:p>
          </p:txBody>
        </p:sp>
        <p:sp>
          <p:nvSpPr>
            <p:cNvPr id="381324" name="Text Box 724"/>
            <p:cNvSpPr txBox="1">
              <a:spLocks noChangeArrowheads="1"/>
            </p:cNvSpPr>
            <p:nvPr/>
          </p:nvSpPr>
          <p:spPr bwMode="auto">
            <a:xfrm>
              <a:off x="2174" y="1496"/>
              <a:ext cx="1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Forello</a:t>
              </a:r>
            </a:p>
          </p:txBody>
        </p:sp>
        <p:sp>
          <p:nvSpPr>
            <p:cNvPr id="381325" name="Text Box 725"/>
            <p:cNvSpPr txBox="1">
              <a:spLocks noChangeArrowheads="1"/>
            </p:cNvSpPr>
            <p:nvPr/>
          </p:nvSpPr>
          <p:spPr bwMode="auto">
            <a:xfrm>
              <a:off x="2944" y="1152"/>
              <a:ext cx="1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Klappe</a:t>
              </a:r>
            </a:p>
          </p:txBody>
        </p:sp>
        <p:sp>
          <p:nvSpPr>
            <p:cNvPr id="381326" name="Text Box 726"/>
            <p:cNvSpPr txBox="1">
              <a:spLocks noChangeArrowheads="1"/>
            </p:cNvSpPr>
            <p:nvPr/>
          </p:nvSpPr>
          <p:spPr bwMode="auto">
            <a:xfrm>
              <a:off x="1950" y="1514"/>
              <a:ext cx="19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Spatoka</a:t>
              </a:r>
            </a:p>
          </p:txBody>
        </p:sp>
        <p:sp>
          <p:nvSpPr>
            <p:cNvPr id="381327" name="Text Box 727"/>
            <p:cNvSpPr txBox="1">
              <a:spLocks noChangeArrowheads="1"/>
            </p:cNvSpPr>
            <p:nvPr/>
          </p:nvSpPr>
          <p:spPr bwMode="auto">
            <a:xfrm>
              <a:off x="2118" y="1192"/>
              <a:ext cx="16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Polli</a:t>
              </a:r>
            </a:p>
          </p:txBody>
        </p:sp>
        <p:sp>
          <p:nvSpPr>
            <p:cNvPr id="381328" name="Text Box 728"/>
            <p:cNvSpPr txBox="1">
              <a:spLocks noChangeArrowheads="1"/>
            </p:cNvSpPr>
            <p:nvPr/>
          </p:nvSpPr>
          <p:spPr bwMode="auto">
            <a:xfrm>
              <a:off x="1984" y="1388"/>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Vorbuk</a:t>
              </a:r>
            </a:p>
          </p:txBody>
        </p:sp>
        <p:sp>
          <p:nvSpPr>
            <p:cNvPr id="381329" name="Text Box 729"/>
            <p:cNvSpPr txBox="1">
              <a:spLocks noChangeArrowheads="1"/>
            </p:cNvSpPr>
            <p:nvPr/>
          </p:nvSpPr>
          <p:spPr bwMode="auto">
            <a:xfrm>
              <a:off x="2022" y="1116"/>
              <a:ext cx="16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Pifke</a:t>
              </a:r>
            </a:p>
          </p:txBody>
        </p:sp>
        <p:sp>
          <p:nvSpPr>
            <p:cNvPr id="381330" name="Text Box 730"/>
            <p:cNvSpPr txBox="1">
              <a:spLocks noChangeArrowheads="1"/>
            </p:cNvSpPr>
            <p:nvPr/>
          </p:nvSpPr>
          <p:spPr bwMode="auto">
            <a:xfrm>
              <a:off x="1934" y="1076"/>
              <a:ext cx="20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Fonskoll</a:t>
              </a:r>
            </a:p>
          </p:txBody>
        </p:sp>
        <p:sp>
          <p:nvSpPr>
            <p:cNvPr id="381331" name="Text Box 731"/>
            <p:cNvSpPr txBox="1">
              <a:spLocks noChangeArrowheads="1"/>
            </p:cNvSpPr>
            <p:nvPr/>
          </p:nvSpPr>
          <p:spPr bwMode="auto">
            <a:xfrm>
              <a:off x="1690" y="1614"/>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Malzek</a:t>
              </a:r>
            </a:p>
          </p:txBody>
        </p:sp>
        <p:sp>
          <p:nvSpPr>
            <p:cNvPr id="381332" name="Text Box 732"/>
            <p:cNvSpPr txBox="1">
              <a:spLocks noChangeArrowheads="1"/>
            </p:cNvSpPr>
            <p:nvPr/>
          </p:nvSpPr>
          <p:spPr bwMode="auto">
            <a:xfrm>
              <a:off x="1606" y="1588"/>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Salbu</a:t>
              </a:r>
            </a:p>
          </p:txBody>
        </p:sp>
        <p:sp>
          <p:nvSpPr>
            <p:cNvPr id="381333" name="Text Box 733"/>
            <p:cNvSpPr txBox="1">
              <a:spLocks noChangeArrowheads="1"/>
            </p:cNvSpPr>
            <p:nvPr/>
          </p:nvSpPr>
          <p:spPr bwMode="auto">
            <a:xfrm>
              <a:off x="1606" y="1224"/>
              <a:ext cx="15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Apo</a:t>
              </a:r>
            </a:p>
          </p:txBody>
        </p:sp>
        <p:sp>
          <p:nvSpPr>
            <p:cNvPr id="381334" name="Text Box 734"/>
            <p:cNvSpPr txBox="1">
              <a:spLocks noChangeArrowheads="1"/>
            </p:cNvSpPr>
            <p:nvPr/>
          </p:nvSpPr>
          <p:spPr bwMode="auto">
            <a:xfrm>
              <a:off x="1602" y="1402"/>
              <a:ext cx="19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Rosskur</a:t>
              </a:r>
            </a:p>
          </p:txBody>
        </p:sp>
        <p:sp>
          <p:nvSpPr>
            <p:cNvPr id="381335" name="Text Box 735"/>
            <p:cNvSpPr txBox="1">
              <a:spLocks noChangeArrowheads="1"/>
            </p:cNvSpPr>
            <p:nvPr/>
          </p:nvSpPr>
          <p:spPr bwMode="auto">
            <a:xfrm>
              <a:off x="1442" y="1412"/>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Lillek</a:t>
              </a:r>
            </a:p>
          </p:txBody>
        </p:sp>
        <p:sp>
          <p:nvSpPr>
            <p:cNvPr id="381336" name="Text Box 736"/>
            <p:cNvSpPr txBox="1">
              <a:spLocks noChangeArrowheads="1"/>
            </p:cNvSpPr>
            <p:nvPr/>
          </p:nvSpPr>
          <p:spPr bwMode="auto">
            <a:xfrm>
              <a:off x="2213" y="2595"/>
              <a:ext cx="15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Edu</a:t>
              </a:r>
            </a:p>
          </p:txBody>
        </p:sp>
        <p:sp>
          <p:nvSpPr>
            <p:cNvPr id="381337" name="Text Box 737"/>
            <p:cNvSpPr txBox="1">
              <a:spLocks noChangeArrowheads="1"/>
            </p:cNvSpPr>
            <p:nvPr/>
          </p:nvSpPr>
          <p:spPr bwMode="auto">
            <a:xfrm>
              <a:off x="1911" y="2511"/>
              <a:ext cx="16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Pillo</a:t>
              </a:r>
            </a:p>
          </p:txBody>
        </p:sp>
        <p:sp>
          <p:nvSpPr>
            <p:cNvPr id="381338" name="Text Box 738"/>
            <p:cNvSpPr txBox="1">
              <a:spLocks noChangeArrowheads="1"/>
            </p:cNvSpPr>
            <p:nvPr/>
          </p:nvSpPr>
          <p:spPr bwMode="auto">
            <a:xfrm>
              <a:off x="897" y="2272"/>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Hixop</a:t>
              </a:r>
            </a:p>
          </p:txBody>
        </p:sp>
        <p:sp>
          <p:nvSpPr>
            <p:cNvPr id="381339" name="Text Box 739"/>
            <p:cNvSpPr txBox="1">
              <a:spLocks noChangeArrowheads="1"/>
            </p:cNvSpPr>
            <p:nvPr/>
          </p:nvSpPr>
          <p:spPr bwMode="auto">
            <a:xfrm>
              <a:off x="1203" y="2490"/>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Ykso</a:t>
              </a:r>
            </a:p>
          </p:txBody>
        </p:sp>
        <p:sp>
          <p:nvSpPr>
            <p:cNvPr id="381340" name="Text Box 740"/>
            <p:cNvSpPr txBox="1">
              <a:spLocks noChangeArrowheads="1"/>
            </p:cNvSpPr>
            <p:nvPr/>
          </p:nvSpPr>
          <p:spPr bwMode="auto">
            <a:xfrm>
              <a:off x="1144" y="852"/>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Molle</a:t>
              </a:r>
            </a:p>
          </p:txBody>
        </p:sp>
        <p:sp>
          <p:nvSpPr>
            <p:cNvPr id="381341" name="Text Box 741"/>
            <p:cNvSpPr txBox="1">
              <a:spLocks noChangeArrowheads="1"/>
            </p:cNvSpPr>
            <p:nvPr/>
          </p:nvSpPr>
          <p:spPr bwMode="auto">
            <a:xfrm>
              <a:off x="1212" y="698"/>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Speko</a:t>
              </a:r>
            </a:p>
          </p:txBody>
        </p:sp>
        <p:sp>
          <p:nvSpPr>
            <p:cNvPr id="381342" name="Text Box 742"/>
            <p:cNvSpPr txBox="1">
              <a:spLocks noChangeArrowheads="1"/>
            </p:cNvSpPr>
            <p:nvPr/>
          </p:nvSpPr>
          <p:spPr bwMode="auto">
            <a:xfrm>
              <a:off x="1402" y="732"/>
              <a:ext cx="20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Bondallo</a:t>
              </a:r>
            </a:p>
          </p:txBody>
        </p:sp>
        <p:sp>
          <p:nvSpPr>
            <p:cNvPr id="381343" name="Text Box 743"/>
            <p:cNvSpPr txBox="1">
              <a:spLocks noChangeArrowheads="1"/>
            </p:cNvSpPr>
            <p:nvPr/>
          </p:nvSpPr>
          <p:spPr bwMode="auto">
            <a:xfrm>
              <a:off x="1726" y="596"/>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Ballad</a:t>
              </a:r>
            </a:p>
          </p:txBody>
        </p:sp>
        <p:sp>
          <p:nvSpPr>
            <p:cNvPr id="381344" name="Text Box 744"/>
            <p:cNvSpPr txBox="1">
              <a:spLocks noChangeArrowheads="1"/>
            </p:cNvSpPr>
            <p:nvPr/>
          </p:nvSpPr>
          <p:spPr bwMode="auto">
            <a:xfrm>
              <a:off x="1970" y="576"/>
              <a:ext cx="18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Miskek</a:t>
              </a:r>
            </a:p>
          </p:txBody>
        </p:sp>
        <p:sp>
          <p:nvSpPr>
            <p:cNvPr id="381345" name="Text Box 745"/>
            <p:cNvSpPr txBox="1">
              <a:spLocks noChangeArrowheads="1"/>
            </p:cNvSpPr>
            <p:nvPr/>
          </p:nvSpPr>
          <p:spPr bwMode="auto">
            <a:xfrm>
              <a:off x="1988" y="646"/>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Soda</a:t>
              </a:r>
            </a:p>
          </p:txBody>
        </p:sp>
        <p:sp>
          <p:nvSpPr>
            <p:cNvPr id="381346" name="Text Box 746"/>
            <p:cNvSpPr txBox="1">
              <a:spLocks noChangeArrowheads="1"/>
            </p:cNvSpPr>
            <p:nvPr/>
          </p:nvSpPr>
          <p:spPr bwMode="auto">
            <a:xfrm>
              <a:off x="1870" y="858"/>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Ikallu</a:t>
              </a:r>
            </a:p>
          </p:txBody>
        </p:sp>
        <p:sp>
          <p:nvSpPr>
            <p:cNvPr id="381347" name="Text Box 747"/>
            <p:cNvSpPr txBox="1">
              <a:spLocks noChangeArrowheads="1"/>
            </p:cNvSpPr>
            <p:nvPr/>
          </p:nvSpPr>
          <p:spPr bwMode="auto">
            <a:xfrm>
              <a:off x="1972" y="928"/>
              <a:ext cx="18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Fekosa</a:t>
              </a:r>
            </a:p>
          </p:txBody>
        </p:sp>
        <p:sp>
          <p:nvSpPr>
            <p:cNvPr id="381348" name="Text Box 748"/>
            <p:cNvSpPr txBox="1">
              <a:spLocks noChangeArrowheads="1"/>
            </p:cNvSpPr>
            <p:nvPr/>
          </p:nvSpPr>
          <p:spPr bwMode="auto">
            <a:xfrm>
              <a:off x="2056" y="1036"/>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Cerska</a:t>
              </a:r>
            </a:p>
          </p:txBody>
        </p:sp>
        <p:sp>
          <p:nvSpPr>
            <p:cNvPr id="381349" name="Text Box 749"/>
            <p:cNvSpPr txBox="1">
              <a:spLocks noChangeArrowheads="1"/>
            </p:cNvSpPr>
            <p:nvPr/>
          </p:nvSpPr>
          <p:spPr bwMode="auto">
            <a:xfrm>
              <a:off x="2190" y="814"/>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Piksek</a:t>
              </a:r>
            </a:p>
          </p:txBody>
        </p:sp>
        <p:sp>
          <p:nvSpPr>
            <p:cNvPr id="381350" name="Text Box 750"/>
            <p:cNvSpPr txBox="1">
              <a:spLocks noChangeArrowheads="1"/>
            </p:cNvSpPr>
            <p:nvPr/>
          </p:nvSpPr>
          <p:spPr bwMode="auto">
            <a:xfrm>
              <a:off x="2308" y="836"/>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Vuso</a:t>
              </a:r>
            </a:p>
          </p:txBody>
        </p:sp>
        <p:sp>
          <p:nvSpPr>
            <p:cNvPr id="381351" name="Text Box 751"/>
            <p:cNvSpPr txBox="1">
              <a:spLocks noChangeArrowheads="1"/>
            </p:cNvSpPr>
            <p:nvPr/>
          </p:nvSpPr>
          <p:spPr bwMode="auto">
            <a:xfrm>
              <a:off x="2184" y="1030"/>
              <a:ext cx="16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Rekl</a:t>
              </a:r>
            </a:p>
          </p:txBody>
        </p:sp>
        <p:sp>
          <p:nvSpPr>
            <p:cNvPr id="381352" name="Text Box 752"/>
            <p:cNvSpPr txBox="1">
              <a:spLocks noChangeArrowheads="1"/>
            </p:cNvSpPr>
            <p:nvPr/>
          </p:nvSpPr>
          <p:spPr bwMode="auto">
            <a:xfrm>
              <a:off x="2318" y="688"/>
              <a:ext cx="16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Filbu</a:t>
              </a:r>
            </a:p>
          </p:txBody>
        </p:sp>
        <p:sp>
          <p:nvSpPr>
            <p:cNvPr id="381353" name="Text Box 753"/>
            <p:cNvSpPr txBox="1">
              <a:spLocks noChangeArrowheads="1"/>
            </p:cNvSpPr>
            <p:nvPr/>
          </p:nvSpPr>
          <p:spPr bwMode="auto">
            <a:xfrm>
              <a:off x="2230" y="702"/>
              <a:ext cx="1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Trith</a:t>
              </a:r>
            </a:p>
          </p:txBody>
        </p:sp>
        <p:sp>
          <p:nvSpPr>
            <p:cNvPr id="381354" name="Text Box 754"/>
            <p:cNvSpPr txBox="1">
              <a:spLocks noChangeArrowheads="1"/>
            </p:cNvSpPr>
            <p:nvPr/>
          </p:nvSpPr>
          <p:spPr bwMode="auto">
            <a:xfrm>
              <a:off x="2504" y="726"/>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Wuxli</a:t>
              </a:r>
            </a:p>
          </p:txBody>
        </p:sp>
        <p:sp>
          <p:nvSpPr>
            <p:cNvPr id="381355" name="Text Box 755"/>
            <p:cNvSpPr txBox="1">
              <a:spLocks noChangeArrowheads="1"/>
            </p:cNvSpPr>
            <p:nvPr/>
          </p:nvSpPr>
          <p:spPr bwMode="auto">
            <a:xfrm>
              <a:off x="2274" y="1172"/>
              <a:ext cx="16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Grid</a:t>
              </a:r>
            </a:p>
          </p:txBody>
        </p:sp>
        <p:sp>
          <p:nvSpPr>
            <p:cNvPr id="381356" name="Text Box 756"/>
            <p:cNvSpPr txBox="1">
              <a:spLocks noChangeArrowheads="1"/>
            </p:cNvSpPr>
            <p:nvPr/>
          </p:nvSpPr>
          <p:spPr bwMode="auto">
            <a:xfrm>
              <a:off x="2026" y="816"/>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Jerkso</a:t>
              </a:r>
            </a:p>
          </p:txBody>
        </p:sp>
        <p:sp>
          <p:nvSpPr>
            <p:cNvPr id="381357" name="Text Box 757"/>
            <p:cNvSpPr txBox="1">
              <a:spLocks noChangeArrowheads="1"/>
            </p:cNvSpPr>
            <p:nvPr/>
          </p:nvSpPr>
          <p:spPr bwMode="auto">
            <a:xfrm>
              <a:off x="1995" y="154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58" name="Text Box 758"/>
            <p:cNvSpPr txBox="1">
              <a:spLocks noChangeArrowheads="1"/>
            </p:cNvSpPr>
            <p:nvPr/>
          </p:nvSpPr>
          <p:spPr bwMode="auto">
            <a:xfrm>
              <a:off x="2199" y="15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59" name="Text Box 759"/>
            <p:cNvSpPr txBox="1">
              <a:spLocks noChangeArrowheads="1"/>
            </p:cNvSpPr>
            <p:nvPr/>
          </p:nvSpPr>
          <p:spPr bwMode="auto">
            <a:xfrm>
              <a:off x="2311" y="152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60" name="Text Box 760"/>
            <p:cNvSpPr txBox="1">
              <a:spLocks noChangeArrowheads="1"/>
            </p:cNvSpPr>
            <p:nvPr/>
          </p:nvSpPr>
          <p:spPr bwMode="auto">
            <a:xfrm>
              <a:off x="1944" y="1654"/>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Ludee</a:t>
              </a:r>
            </a:p>
          </p:txBody>
        </p:sp>
        <p:sp>
          <p:nvSpPr>
            <p:cNvPr id="381361" name="Text Box 761"/>
            <p:cNvSpPr txBox="1">
              <a:spLocks noChangeArrowheads="1"/>
            </p:cNvSpPr>
            <p:nvPr/>
          </p:nvSpPr>
          <p:spPr bwMode="auto">
            <a:xfrm>
              <a:off x="2340" y="1606"/>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Gobel</a:t>
              </a:r>
            </a:p>
          </p:txBody>
        </p:sp>
        <p:sp>
          <p:nvSpPr>
            <p:cNvPr id="381362" name="Text Box 762"/>
            <p:cNvSpPr txBox="1">
              <a:spLocks noChangeArrowheads="1"/>
            </p:cNvSpPr>
            <p:nvPr/>
          </p:nvSpPr>
          <p:spPr bwMode="auto">
            <a:xfrm>
              <a:off x="1870" y="1700"/>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Salbu</a:t>
              </a:r>
            </a:p>
          </p:txBody>
        </p:sp>
        <p:sp>
          <p:nvSpPr>
            <p:cNvPr id="381363" name="Text Box 763"/>
            <p:cNvSpPr txBox="1">
              <a:spLocks noChangeArrowheads="1"/>
            </p:cNvSpPr>
            <p:nvPr/>
          </p:nvSpPr>
          <p:spPr bwMode="auto">
            <a:xfrm>
              <a:off x="1935" y="160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64" name="Text Box 764"/>
            <p:cNvSpPr txBox="1">
              <a:spLocks noChangeArrowheads="1"/>
            </p:cNvSpPr>
            <p:nvPr/>
          </p:nvSpPr>
          <p:spPr bwMode="auto">
            <a:xfrm>
              <a:off x="1004" y="1446"/>
              <a:ext cx="18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Exorra</a:t>
              </a:r>
            </a:p>
          </p:txBody>
        </p:sp>
        <p:sp>
          <p:nvSpPr>
            <p:cNvPr id="381365" name="Text Box 765"/>
            <p:cNvSpPr txBox="1">
              <a:spLocks noChangeArrowheads="1"/>
            </p:cNvSpPr>
            <p:nvPr/>
          </p:nvSpPr>
          <p:spPr bwMode="auto">
            <a:xfrm>
              <a:off x="1069" y="135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66" name="Text Box 766"/>
            <p:cNvSpPr txBox="1">
              <a:spLocks noChangeArrowheads="1"/>
            </p:cNvSpPr>
            <p:nvPr/>
          </p:nvSpPr>
          <p:spPr bwMode="auto">
            <a:xfrm>
              <a:off x="837" y="153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67" name="Text Box 767"/>
            <p:cNvSpPr txBox="1">
              <a:spLocks noChangeArrowheads="1"/>
            </p:cNvSpPr>
            <p:nvPr/>
          </p:nvSpPr>
          <p:spPr bwMode="auto">
            <a:xfrm>
              <a:off x="1143" y="108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68" name="Text Box 768"/>
            <p:cNvSpPr txBox="1">
              <a:spLocks noChangeArrowheads="1"/>
            </p:cNvSpPr>
            <p:nvPr/>
          </p:nvSpPr>
          <p:spPr bwMode="auto">
            <a:xfrm>
              <a:off x="553" y="104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69" name="Text Box 769"/>
            <p:cNvSpPr txBox="1">
              <a:spLocks noChangeArrowheads="1"/>
            </p:cNvSpPr>
            <p:nvPr/>
          </p:nvSpPr>
          <p:spPr bwMode="auto">
            <a:xfrm>
              <a:off x="1157" y="167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70" name="Text Box 770"/>
            <p:cNvSpPr txBox="1">
              <a:spLocks noChangeArrowheads="1"/>
            </p:cNvSpPr>
            <p:nvPr/>
          </p:nvSpPr>
          <p:spPr bwMode="auto">
            <a:xfrm>
              <a:off x="563" y="193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71" name="Text Box 771"/>
            <p:cNvSpPr txBox="1">
              <a:spLocks noChangeArrowheads="1"/>
            </p:cNvSpPr>
            <p:nvPr/>
          </p:nvSpPr>
          <p:spPr bwMode="auto">
            <a:xfrm>
              <a:off x="551" y="234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72" name="Text Box 772"/>
            <p:cNvSpPr txBox="1">
              <a:spLocks noChangeArrowheads="1"/>
            </p:cNvSpPr>
            <p:nvPr/>
          </p:nvSpPr>
          <p:spPr bwMode="auto">
            <a:xfrm>
              <a:off x="897" y="18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73" name="Text Box 773"/>
            <p:cNvSpPr txBox="1">
              <a:spLocks noChangeArrowheads="1"/>
            </p:cNvSpPr>
            <p:nvPr/>
          </p:nvSpPr>
          <p:spPr bwMode="auto">
            <a:xfrm>
              <a:off x="797" y="260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74" name="Text Box 774"/>
            <p:cNvSpPr txBox="1">
              <a:spLocks noChangeArrowheads="1"/>
            </p:cNvSpPr>
            <p:nvPr/>
          </p:nvSpPr>
          <p:spPr bwMode="auto">
            <a:xfrm>
              <a:off x="1735" y="24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75" name="Text Box 775"/>
            <p:cNvSpPr txBox="1">
              <a:spLocks noChangeArrowheads="1"/>
            </p:cNvSpPr>
            <p:nvPr/>
          </p:nvSpPr>
          <p:spPr bwMode="auto">
            <a:xfrm>
              <a:off x="1513" y="21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76" name="Text Box 776"/>
            <p:cNvSpPr txBox="1">
              <a:spLocks noChangeArrowheads="1"/>
            </p:cNvSpPr>
            <p:nvPr/>
          </p:nvSpPr>
          <p:spPr bwMode="auto">
            <a:xfrm>
              <a:off x="1117" y="195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77" name="Text Box 777"/>
            <p:cNvSpPr txBox="1">
              <a:spLocks noChangeArrowheads="1"/>
            </p:cNvSpPr>
            <p:nvPr/>
          </p:nvSpPr>
          <p:spPr bwMode="auto">
            <a:xfrm>
              <a:off x="1445" y="166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78" name="Text Box 778"/>
            <p:cNvSpPr txBox="1">
              <a:spLocks noChangeArrowheads="1"/>
            </p:cNvSpPr>
            <p:nvPr/>
          </p:nvSpPr>
          <p:spPr bwMode="auto">
            <a:xfrm>
              <a:off x="624" y="53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79" name="Text Box 779"/>
            <p:cNvSpPr txBox="1">
              <a:spLocks noChangeArrowheads="1"/>
            </p:cNvSpPr>
            <p:nvPr/>
          </p:nvSpPr>
          <p:spPr bwMode="auto">
            <a:xfrm>
              <a:off x="1224" y="51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80" name="Text Box 780"/>
            <p:cNvSpPr txBox="1">
              <a:spLocks noChangeArrowheads="1"/>
            </p:cNvSpPr>
            <p:nvPr/>
          </p:nvSpPr>
          <p:spPr bwMode="auto">
            <a:xfrm>
              <a:off x="928" y="74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81" name="Text Box 781"/>
            <p:cNvSpPr txBox="1">
              <a:spLocks noChangeArrowheads="1"/>
            </p:cNvSpPr>
            <p:nvPr/>
          </p:nvSpPr>
          <p:spPr bwMode="auto">
            <a:xfrm>
              <a:off x="1456" y="48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82" name="Text Box 782"/>
            <p:cNvSpPr txBox="1">
              <a:spLocks noChangeArrowheads="1"/>
            </p:cNvSpPr>
            <p:nvPr/>
          </p:nvSpPr>
          <p:spPr bwMode="auto">
            <a:xfrm>
              <a:off x="892" y="108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83" name="Text Box 783"/>
            <p:cNvSpPr txBox="1">
              <a:spLocks noChangeArrowheads="1"/>
            </p:cNvSpPr>
            <p:nvPr/>
          </p:nvSpPr>
          <p:spPr bwMode="auto">
            <a:xfrm>
              <a:off x="408" y="78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84" name="Text Box 784"/>
            <p:cNvSpPr txBox="1">
              <a:spLocks noChangeArrowheads="1"/>
            </p:cNvSpPr>
            <p:nvPr/>
          </p:nvSpPr>
          <p:spPr bwMode="auto">
            <a:xfrm>
              <a:off x="648" y="92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85" name="Text Box 785"/>
            <p:cNvSpPr txBox="1">
              <a:spLocks noChangeArrowheads="1"/>
            </p:cNvSpPr>
            <p:nvPr/>
          </p:nvSpPr>
          <p:spPr bwMode="auto">
            <a:xfrm>
              <a:off x="1010" y="49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1400" b="0">
                  <a:solidFill>
                    <a:srgbClr val="000000"/>
                  </a:solidFill>
                  <a:ea typeface="MS PGothic" pitchFamily="34" charset="-128"/>
                </a:rPr>
                <a:t>.</a:t>
              </a:r>
            </a:p>
          </p:txBody>
        </p:sp>
        <p:sp>
          <p:nvSpPr>
            <p:cNvPr id="381386" name="Text Box 786"/>
            <p:cNvSpPr txBox="1">
              <a:spLocks noChangeArrowheads="1"/>
            </p:cNvSpPr>
            <p:nvPr/>
          </p:nvSpPr>
          <p:spPr bwMode="auto">
            <a:xfrm>
              <a:off x="568" y="640"/>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Oladi</a:t>
              </a:r>
            </a:p>
          </p:txBody>
        </p:sp>
        <p:sp>
          <p:nvSpPr>
            <p:cNvPr id="381387" name="Text Box 787"/>
            <p:cNvSpPr txBox="1">
              <a:spLocks noChangeArrowheads="1"/>
            </p:cNvSpPr>
            <p:nvPr/>
          </p:nvSpPr>
          <p:spPr bwMode="auto">
            <a:xfrm>
              <a:off x="1162" y="580"/>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Rusko</a:t>
              </a:r>
            </a:p>
          </p:txBody>
        </p:sp>
        <p:sp>
          <p:nvSpPr>
            <p:cNvPr id="381388" name="Text Box 788"/>
            <p:cNvSpPr txBox="1">
              <a:spLocks noChangeArrowheads="1"/>
            </p:cNvSpPr>
            <p:nvPr/>
          </p:nvSpPr>
          <p:spPr bwMode="auto">
            <a:xfrm>
              <a:off x="960" y="600"/>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Muni</a:t>
              </a:r>
            </a:p>
          </p:txBody>
        </p:sp>
        <p:sp>
          <p:nvSpPr>
            <p:cNvPr id="381389" name="Text Box 789"/>
            <p:cNvSpPr txBox="1">
              <a:spLocks noChangeArrowheads="1"/>
            </p:cNvSpPr>
            <p:nvPr/>
          </p:nvSpPr>
          <p:spPr bwMode="auto">
            <a:xfrm>
              <a:off x="1396" y="556"/>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Fassil</a:t>
              </a:r>
            </a:p>
          </p:txBody>
        </p:sp>
        <p:sp>
          <p:nvSpPr>
            <p:cNvPr id="381390" name="Text Box 790"/>
            <p:cNvSpPr txBox="1">
              <a:spLocks noChangeArrowheads="1"/>
            </p:cNvSpPr>
            <p:nvPr/>
          </p:nvSpPr>
          <p:spPr bwMode="auto">
            <a:xfrm>
              <a:off x="356" y="898"/>
              <a:ext cx="18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Bubeel</a:t>
              </a:r>
            </a:p>
          </p:txBody>
        </p:sp>
        <p:sp>
          <p:nvSpPr>
            <p:cNvPr id="381391" name="Text Box 791"/>
            <p:cNvSpPr txBox="1">
              <a:spLocks noChangeArrowheads="1"/>
            </p:cNvSpPr>
            <p:nvPr/>
          </p:nvSpPr>
          <p:spPr bwMode="auto">
            <a:xfrm>
              <a:off x="496" y="1120"/>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Rimee</a:t>
              </a:r>
            </a:p>
          </p:txBody>
        </p:sp>
        <p:sp>
          <p:nvSpPr>
            <p:cNvPr id="381392" name="Text Box 792"/>
            <p:cNvSpPr txBox="1">
              <a:spLocks noChangeArrowheads="1"/>
            </p:cNvSpPr>
            <p:nvPr/>
          </p:nvSpPr>
          <p:spPr bwMode="auto">
            <a:xfrm>
              <a:off x="670" y="1030"/>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Mikef</a:t>
              </a:r>
            </a:p>
          </p:txBody>
        </p:sp>
        <p:sp>
          <p:nvSpPr>
            <p:cNvPr id="381393" name="Text Box 793"/>
            <p:cNvSpPr txBox="1">
              <a:spLocks noChangeArrowheads="1"/>
            </p:cNvSpPr>
            <p:nvPr/>
          </p:nvSpPr>
          <p:spPr bwMode="auto">
            <a:xfrm>
              <a:off x="842" y="1194"/>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Terpil</a:t>
              </a:r>
            </a:p>
          </p:txBody>
        </p:sp>
        <p:sp>
          <p:nvSpPr>
            <p:cNvPr id="381394" name="Text Box 794"/>
            <p:cNvSpPr txBox="1">
              <a:spLocks noChangeArrowheads="1"/>
            </p:cNvSpPr>
            <p:nvPr/>
          </p:nvSpPr>
          <p:spPr bwMode="auto">
            <a:xfrm>
              <a:off x="1172" y="1182"/>
              <a:ext cx="17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Herari</a:t>
              </a:r>
            </a:p>
          </p:txBody>
        </p:sp>
        <p:sp>
          <p:nvSpPr>
            <p:cNvPr id="381395" name="Text Box 795"/>
            <p:cNvSpPr txBox="1">
              <a:spLocks noChangeArrowheads="1"/>
            </p:cNvSpPr>
            <p:nvPr/>
          </p:nvSpPr>
          <p:spPr bwMode="auto">
            <a:xfrm>
              <a:off x="499" y="2004"/>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Gwisek</a:t>
              </a:r>
            </a:p>
          </p:txBody>
        </p:sp>
        <p:sp>
          <p:nvSpPr>
            <p:cNvPr id="381396" name="Text Box 796"/>
            <p:cNvSpPr txBox="1">
              <a:spLocks noChangeArrowheads="1"/>
            </p:cNvSpPr>
            <p:nvPr/>
          </p:nvSpPr>
          <p:spPr bwMode="auto">
            <a:xfrm>
              <a:off x="837" y="1946"/>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Pukka</a:t>
              </a:r>
            </a:p>
          </p:txBody>
        </p:sp>
        <p:sp>
          <p:nvSpPr>
            <p:cNvPr id="381397" name="Text Box 797"/>
            <p:cNvSpPr txBox="1">
              <a:spLocks noChangeArrowheads="1"/>
            </p:cNvSpPr>
            <p:nvPr/>
          </p:nvSpPr>
          <p:spPr bwMode="auto">
            <a:xfrm>
              <a:off x="1155" y="2052"/>
              <a:ext cx="19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Irasmok</a:t>
              </a:r>
            </a:p>
          </p:txBody>
        </p:sp>
        <p:sp>
          <p:nvSpPr>
            <p:cNvPr id="381398" name="Text Box 798"/>
            <p:cNvSpPr txBox="1">
              <a:spLocks noChangeArrowheads="1"/>
            </p:cNvSpPr>
            <p:nvPr/>
          </p:nvSpPr>
          <p:spPr bwMode="auto">
            <a:xfrm>
              <a:off x="1195" y="1766"/>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Sigel</a:t>
              </a:r>
            </a:p>
          </p:txBody>
        </p:sp>
        <p:sp>
          <p:nvSpPr>
            <p:cNvPr id="381399" name="Text Box 799"/>
            <p:cNvSpPr txBox="1">
              <a:spLocks noChangeArrowheads="1"/>
            </p:cNvSpPr>
            <p:nvPr/>
          </p:nvSpPr>
          <p:spPr bwMode="auto">
            <a:xfrm>
              <a:off x="1473" y="1740"/>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Pellet</a:t>
              </a:r>
            </a:p>
          </p:txBody>
        </p:sp>
        <p:sp>
          <p:nvSpPr>
            <p:cNvPr id="381400" name="Text Box 800"/>
            <p:cNvSpPr txBox="1">
              <a:spLocks noChangeArrowheads="1"/>
            </p:cNvSpPr>
            <p:nvPr/>
          </p:nvSpPr>
          <p:spPr bwMode="auto">
            <a:xfrm>
              <a:off x="1537" y="2262"/>
              <a:ext cx="18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Risaan</a:t>
              </a:r>
            </a:p>
          </p:txBody>
        </p:sp>
        <p:sp>
          <p:nvSpPr>
            <p:cNvPr id="381401" name="Text Box 801"/>
            <p:cNvSpPr txBox="1">
              <a:spLocks noChangeArrowheads="1"/>
            </p:cNvSpPr>
            <p:nvPr/>
          </p:nvSpPr>
          <p:spPr bwMode="auto">
            <a:xfrm>
              <a:off x="581" y="2450"/>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Suppo</a:t>
              </a:r>
            </a:p>
          </p:txBody>
        </p:sp>
        <p:sp>
          <p:nvSpPr>
            <p:cNvPr id="381402" name="Text Box 802"/>
            <p:cNvSpPr txBox="1">
              <a:spLocks noChangeArrowheads="1"/>
            </p:cNvSpPr>
            <p:nvPr/>
          </p:nvSpPr>
          <p:spPr bwMode="auto">
            <a:xfrm>
              <a:off x="739" y="2674"/>
              <a:ext cx="18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Melleri</a:t>
              </a:r>
            </a:p>
          </p:txBody>
        </p:sp>
        <p:sp>
          <p:nvSpPr>
            <p:cNvPr id="381403" name="Text Box 803"/>
            <p:cNvSpPr txBox="1">
              <a:spLocks noChangeArrowheads="1"/>
            </p:cNvSpPr>
            <p:nvPr/>
          </p:nvSpPr>
          <p:spPr bwMode="auto">
            <a:xfrm>
              <a:off x="1679" y="2580"/>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Lixpet</a:t>
              </a:r>
            </a:p>
          </p:txBody>
        </p:sp>
        <p:sp>
          <p:nvSpPr>
            <p:cNvPr id="381404" name="Text Box 804"/>
            <p:cNvSpPr txBox="1">
              <a:spLocks noChangeArrowheads="1"/>
            </p:cNvSpPr>
            <p:nvPr/>
          </p:nvSpPr>
          <p:spPr bwMode="auto">
            <a:xfrm>
              <a:off x="790" y="1607"/>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Batto</a:t>
              </a:r>
            </a:p>
          </p:txBody>
        </p:sp>
        <p:sp>
          <p:nvSpPr>
            <p:cNvPr id="381405" name="Text Box 805"/>
            <p:cNvSpPr txBox="1">
              <a:spLocks noChangeArrowheads="1"/>
            </p:cNvSpPr>
            <p:nvPr/>
          </p:nvSpPr>
          <p:spPr bwMode="auto">
            <a:xfrm>
              <a:off x="3652" y="2144"/>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Perolo</a:t>
              </a:r>
            </a:p>
          </p:txBody>
        </p:sp>
        <p:sp>
          <p:nvSpPr>
            <p:cNvPr id="381406" name="Text Box 806"/>
            <p:cNvSpPr txBox="1">
              <a:spLocks noChangeArrowheads="1"/>
            </p:cNvSpPr>
            <p:nvPr/>
          </p:nvSpPr>
          <p:spPr bwMode="auto">
            <a:xfrm>
              <a:off x="3570" y="1758"/>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Saraleb</a:t>
              </a:r>
            </a:p>
          </p:txBody>
        </p:sp>
        <p:sp>
          <p:nvSpPr>
            <p:cNvPr id="381407" name="Text Box 807"/>
            <p:cNvSpPr txBox="1">
              <a:spLocks noChangeArrowheads="1"/>
            </p:cNvSpPr>
            <p:nvPr/>
          </p:nvSpPr>
          <p:spPr bwMode="auto">
            <a:xfrm>
              <a:off x="4589" y="3065"/>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Sorso</a:t>
              </a:r>
            </a:p>
          </p:txBody>
        </p:sp>
        <p:grpSp>
          <p:nvGrpSpPr>
            <p:cNvPr id="381408" name="Group 808"/>
            <p:cNvGrpSpPr>
              <a:grpSpLocks/>
            </p:cNvGrpSpPr>
            <p:nvPr/>
          </p:nvGrpSpPr>
          <p:grpSpPr bwMode="auto">
            <a:xfrm>
              <a:off x="1172" y="431"/>
              <a:ext cx="3915" cy="3520"/>
              <a:chOff x="1172" y="431"/>
              <a:chExt cx="3915" cy="3520"/>
            </a:xfrm>
          </p:grpSpPr>
          <p:sp>
            <p:nvSpPr>
              <p:cNvPr id="381864" name="Text Box 809"/>
              <p:cNvSpPr txBox="1">
                <a:spLocks noChangeArrowheads="1"/>
              </p:cNvSpPr>
              <p:nvPr/>
            </p:nvSpPr>
            <p:spPr bwMode="auto">
              <a:xfrm>
                <a:off x="3523" y="2739"/>
                <a:ext cx="22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Muka</a:t>
                </a:r>
              </a:p>
            </p:txBody>
          </p:sp>
          <p:sp>
            <p:nvSpPr>
              <p:cNvPr id="381865" name="Text Box 810"/>
              <p:cNvSpPr txBox="1">
                <a:spLocks noChangeArrowheads="1"/>
              </p:cNvSpPr>
              <p:nvPr/>
            </p:nvSpPr>
            <p:spPr bwMode="auto">
              <a:xfrm>
                <a:off x="4789" y="3816"/>
                <a:ext cx="22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800" b="0">
                    <a:solidFill>
                      <a:srgbClr val="000000"/>
                    </a:solidFill>
                    <a:ea typeface="MS PGothic" pitchFamily="34" charset="-128"/>
                  </a:rPr>
                  <a:t>Eres</a:t>
                </a:r>
              </a:p>
            </p:txBody>
          </p:sp>
          <p:sp>
            <p:nvSpPr>
              <p:cNvPr id="381866" name="Text Box 811"/>
              <p:cNvSpPr txBox="1">
                <a:spLocks noChangeArrowheads="1"/>
              </p:cNvSpPr>
              <p:nvPr/>
            </p:nvSpPr>
            <p:spPr bwMode="auto">
              <a:xfrm>
                <a:off x="4881" y="2303"/>
                <a:ext cx="20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Lora</a:t>
                </a:r>
              </a:p>
            </p:txBody>
          </p:sp>
          <p:sp>
            <p:nvSpPr>
              <p:cNvPr id="381867" name="Text Box 812"/>
              <p:cNvSpPr txBox="1">
                <a:spLocks noChangeArrowheads="1"/>
              </p:cNvSpPr>
              <p:nvPr/>
            </p:nvSpPr>
            <p:spPr bwMode="auto">
              <a:xfrm>
                <a:off x="3975" y="1151"/>
                <a:ext cx="24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Tekkla</a:t>
                </a:r>
              </a:p>
            </p:txBody>
          </p:sp>
          <p:sp>
            <p:nvSpPr>
              <p:cNvPr id="381868" name="Text Box 813"/>
              <p:cNvSpPr txBox="1">
                <a:spLocks noChangeArrowheads="1"/>
              </p:cNvSpPr>
              <p:nvPr/>
            </p:nvSpPr>
            <p:spPr bwMode="auto">
              <a:xfrm>
                <a:off x="4515" y="431"/>
                <a:ext cx="2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Kalei</a:t>
                </a:r>
              </a:p>
            </p:txBody>
          </p:sp>
          <p:sp>
            <p:nvSpPr>
              <p:cNvPr id="381869" name="Text Box 814"/>
              <p:cNvSpPr txBox="1">
                <a:spLocks noChangeArrowheads="1"/>
              </p:cNvSpPr>
              <p:nvPr/>
            </p:nvSpPr>
            <p:spPr bwMode="auto">
              <a:xfrm>
                <a:off x="4317" y="701"/>
                <a:ext cx="22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Lisbo</a:t>
                </a:r>
              </a:p>
            </p:txBody>
          </p:sp>
          <p:sp>
            <p:nvSpPr>
              <p:cNvPr id="381870" name="Text Box 815"/>
              <p:cNvSpPr txBox="1">
                <a:spLocks noChangeArrowheads="1"/>
              </p:cNvSpPr>
              <p:nvPr/>
            </p:nvSpPr>
            <p:spPr bwMode="auto">
              <a:xfrm>
                <a:off x="4623" y="833"/>
                <a:ext cx="20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Jumi</a:t>
                </a:r>
              </a:p>
            </p:txBody>
          </p:sp>
          <p:sp>
            <p:nvSpPr>
              <p:cNvPr id="381871" name="Text Box 816"/>
              <p:cNvSpPr txBox="1">
                <a:spLocks noChangeArrowheads="1"/>
              </p:cNvSpPr>
              <p:nvPr/>
            </p:nvSpPr>
            <p:spPr bwMode="auto">
              <a:xfrm>
                <a:off x="3987" y="3503"/>
                <a:ext cx="20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Lora</a:t>
                </a:r>
              </a:p>
            </p:txBody>
          </p:sp>
          <p:sp>
            <p:nvSpPr>
              <p:cNvPr id="381872" name="Oval 817"/>
              <p:cNvSpPr>
                <a:spLocks noChangeArrowheads="1"/>
              </p:cNvSpPr>
              <p:nvPr/>
            </p:nvSpPr>
            <p:spPr bwMode="auto">
              <a:xfrm>
                <a:off x="3992" y="3583"/>
                <a:ext cx="27" cy="27"/>
              </a:xfrm>
              <a:prstGeom prst="ellipse">
                <a:avLst/>
              </a:prstGeom>
              <a:solidFill>
                <a:schemeClr val="bg1"/>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73" name="Oval 818"/>
              <p:cNvSpPr>
                <a:spLocks noChangeArrowheads="1"/>
              </p:cNvSpPr>
              <p:nvPr/>
            </p:nvSpPr>
            <p:spPr bwMode="auto">
              <a:xfrm>
                <a:off x="4805" y="3877"/>
                <a:ext cx="27" cy="27"/>
              </a:xfrm>
              <a:prstGeom prst="ellipse">
                <a:avLst/>
              </a:prstGeom>
              <a:solidFill>
                <a:schemeClr val="bg1"/>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74" name="Oval 819"/>
              <p:cNvSpPr>
                <a:spLocks noChangeArrowheads="1"/>
              </p:cNvSpPr>
              <p:nvPr/>
            </p:nvSpPr>
            <p:spPr bwMode="auto">
              <a:xfrm>
                <a:off x="4850" y="2343"/>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75" name="Oval 820"/>
              <p:cNvSpPr>
                <a:spLocks noChangeArrowheads="1"/>
              </p:cNvSpPr>
              <p:nvPr/>
            </p:nvSpPr>
            <p:spPr bwMode="auto">
              <a:xfrm>
                <a:off x="4520" y="489"/>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76" name="Oval 821"/>
              <p:cNvSpPr>
                <a:spLocks noChangeArrowheads="1"/>
              </p:cNvSpPr>
              <p:nvPr/>
            </p:nvSpPr>
            <p:spPr bwMode="auto">
              <a:xfrm>
                <a:off x="4331" y="708"/>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77" name="Oval 822"/>
              <p:cNvSpPr>
                <a:spLocks noChangeArrowheads="1"/>
              </p:cNvSpPr>
              <p:nvPr/>
            </p:nvSpPr>
            <p:spPr bwMode="auto">
              <a:xfrm>
                <a:off x="4634" y="855"/>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78" name="Oval 823"/>
              <p:cNvSpPr>
                <a:spLocks noChangeArrowheads="1"/>
              </p:cNvSpPr>
              <p:nvPr/>
            </p:nvSpPr>
            <p:spPr bwMode="auto">
              <a:xfrm>
                <a:off x="3992" y="120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79" name="Oval 824"/>
              <p:cNvSpPr>
                <a:spLocks noChangeArrowheads="1"/>
              </p:cNvSpPr>
              <p:nvPr/>
            </p:nvSpPr>
            <p:spPr bwMode="auto">
              <a:xfrm>
                <a:off x="3584" y="2727"/>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80" name="Text Box 825"/>
              <p:cNvSpPr txBox="1">
                <a:spLocks noChangeArrowheads="1"/>
              </p:cNvSpPr>
              <p:nvPr/>
            </p:nvSpPr>
            <p:spPr bwMode="auto">
              <a:xfrm>
                <a:off x="1465" y="863"/>
                <a:ext cx="23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Norke</a:t>
                </a:r>
              </a:p>
            </p:txBody>
          </p:sp>
          <p:sp>
            <p:nvSpPr>
              <p:cNvPr id="381881" name="Oval 826"/>
              <p:cNvSpPr>
                <a:spLocks noChangeArrowheads="1"/>
              </p:cNvSpPr>
              <p:nvPr/>
            </p:nvSpPr>
            <p:spPr bwMode="auto">
              <a:xfrm>
                <a:off x="1475" y="93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82" name="Text Box 827"/>
              <p:cNvSpPr txBox="1">
                <a:spLocks noChangeArrowheads="1"/>
              </p:cNvSpPr>
              <p:nvPr/>
            </p:nvSpPr>
            <p:spPr bwMode="auto">
              <a:xfrm>
                <a:off x="3681" y="875"/>
                <a:ext cx="2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Torta</a:t>
                </a:r>
              </a:p>
            </p:txBody>
          </p:sp>
          <p:sp>
            <p:nvSpPr>
              <p:cNvPr id="381883" name="Oval 828"/>
              <p:cNvSpPr>
                <a:spLocks noChangeArrowheads="1"/>
              </p:cNvSpPr>
              <p:nvPr/>
            </p:nvSpPr>
            <p:spPr bwMode="auto">
              <a:xfrm>
                <a:off x="3727" y="870"/>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84" name="Text Box 829"/>
              <p:cNvSpPr txBox="1">
                <a:spLocks noChangeArrowheads="1"/>
              </p:cNvSpPr>
              <p:nvPr/>
            </p:nvSpPr>
            <p:spPr bwMode="auto">
              <a:xfrm>
                <a:off x="2238" y="939"/>
                <a:ext cx="21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Karo</a:t>
                </a:r>
              </a:p>
            </p:txBody>
          </p:sp>
          <p:sp>
            <p:nvSpPr>
              <p:cNvPr id="381885" name="Oval 830"/>
              <p:cNvSpPr>
                <a:spLocks noChangeArrowheads="1"/>
              </p:cNvSpPr>
              <p:nvPr/>
            </p:nvSpPr>
            <p:spPr bwMode="auto">
              <a:xfrm>
                <a:off x="2400" y="102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86" name="Text Box 831"/>
              <p:cNvSpPr txBox="1">
                <a:spLocks noChangeArrowheads="1"/>
              </p:cNvSpPr>
              <p:nvPr/>
            </p:nvSpPr>
            <p:spPr bwMode="auto">
              <a:xfrm>
                <a:off x="3361" y="3024"/>
                <a:ext cx="19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Mia</a:t>
                </a:r>
              </a:p>
            </p:txBody>
          </p:sp>
          <p:sp>
            <p:nvSpPr>
              <p:cNvPr id="381887" name="Oval 832"/>
              <p:cNvSpPr>
                <a:spLocks noChangeArrowheads="1"/>
              </p:cNvSpPr>
              <p:nvPr/>
            </p:nvSpPr>
            <p:spPr bwMode="auto">
              <a:xfrm>
                <a:off x="3404" y="3117"/>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88" name="Text Box 833"/>
              <p:cNvSpPr txBox="1">
                <a:spLocks noChangeArrowheads="1"/>
              </p:cNvSpPr>
              <p:nvPr/>
            </p:nvSpPr>
            <p:spPr bwMode="auto">
              <a:xfrm>
                <a:off x="4002" y="1550"/>
                <a:ext cx="22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Arum</a:t>
                </a:r>
              </a:p>
            </p:txBody>
          </p:sp>
          <p:sp>
            <p:nvSpPr>
              <p:cNvPr id="381889" name="Oval 834"/>
              <p:cNvSpPr>
                <a:spLocks noChangeArrowheads="1"/>
              </p:cNvSpPr>
              <p:nvPr/>
            </p:nvSpPr>
            <p:spPr bwMode="auto">
              <a:xfrm>
                <a:off x="4028" y="164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90" name="Text Box 835"/>
              <p:cNvSpPr txBox="1">
                <a:spLocks noChangeArrowheads="1"/>
              </p:cNvSpPr>
              <p:nvPr/>
            </p:nvSpPr>
            <p:spPr bwMode="auto">
              <a:xfrm>
                <a:off x="4095" y="1814"/>
                <a:ext cx="24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Balkro</a:t>
                </a:r>
              </a:p>
            </p:txBody>
          </p:sp>
          <p:sp>
            <p:nvSpPr>
              <p:cNvPr id="381891" name="Oval 836"/>
              <p:cNvSpPr>
                <a:spLocks noChangeArrowheads="1"/>
              </p:cNvSpPr>
              <p:nvPr/>
            </p:nvSpPr>
            <p:spPr bwMode="auto">
              <a:xfrm>
                <a:off x="4100" y="186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92" name="Text Box 837"/>
              <p:cNvSpPr txBox="1">
                <a:spLocks noChangeArrowheads="1"/>
              </p:cNvSpPr>
              <p:nvPr/>
            </p:nvSpPr>
            <p:spPr bwMode="auto">
              <a:xfrm>
                <a:off x="2692" y="2481"/>
                <a:ext cx="24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Xalksa</a:t>
                </a:r>
              </a:p>
            </p:txBody>
          </p:sp>
          <p:sp>
            <p:nvSpPr>
              <p:cNvPr id="381893" name="Oval 838"/>
              <p:cNvSpPr>
                <a:spLocks noChangeArrowheads="1"/>
              </p:cNvSpPr>
              <p:nvPr/>
            </p:nvSpPr>
            <p:spPr bwMode="auto">
              <a:xfrm>
                <a:off x="2765" y="257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94" name="Text Box 839"/>
              <p:cNvSpPr txBox="1">
                <a:spLocks noChangeArrowheads="1"/>
              </p:cNvSpPr>
              <p:nvPr/>
            </p:nvSpPr>
            <p:spPr bwMode="auto">
              <a:xfrm>
                <a:off x="1172" y="1979"/>
                <a:ext cx="21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Maki</a:t>
                </a:r>
              </a:p>
            </p:txBody>
          </p:sp>
          <p:sp>
            <p:nvSpPr>
              <p:cNvPr id="381895" name="Oval 840"/>
              <p:cNvSpPr>
                <a:spLocks noChangeArrowheads="1"/>
              </p:cNvSpPr>
              <p:nvPr/>
            </p:nvSpPr>
            <p:spPr bwMode="auto">
              <a:xfrm>
                <a:off x="1191" y="1982"/>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96" name="Text Box 841"/>
              <p:cNvSpPr txBox="1">
                <a:spLocks noChangeArrowheads="1"/>
              </p:cNvSpPr>
              <p:nvPr/>
            </p:nvSpPr>
            <p:spPr bwMode="auto">
              <a:xfrm>
                <a:off x="3157" y="3354"/>
                <a:ext cx="20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Kika</a:t>
                </a:r>
              </a:p>
            </p:txBody>
          </p:sp>
          <p:sp>
            <p:nvSpPr>
              <p:cNvPr id="381897" name="Oval 842"/>
              <p:cNvSpPr>
                <a:spLocks noChangeArrowheads="1"/>
              </p:cNvSpPr>
              <p:nvPr/>
            </p:nvSpPr>
            <p:spPr bwMode="auto">
              <a:xfrm>
                <a:off x="3305" y="336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98" name="Text Box 843"/>
              <p:cNvSpPr txBox="1">
                <a:spLocks noChangeArrowheads="1"/>
              </p:cNvSpPr>
              <p:nvPr/>
            </p:nvSpPr>
            <p:spPr bwMode="auto">
              <a:xfrm>
                <a:off x="2982" y="1898"/>
                <a:ext cx="21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Maui</a:t>
                </a:r>
              </a:p>
            </p:txBody>
          </p:sp>
          <p:sp>
            <p:nvSpPr>
              <p:cNvPr id="381899" name="Oval 844"/>
              <p:cNvSpPr>
                <a:spLocks noChangeArrowheads="1"/>
              </p:cNvSpPr>
              <p:nvPr/>
            </p:nvSpPr>
            <p:spPr bwMode="auto">
              <a:xfrm>
                <a:off x="3008" y="1992"/>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900" name="Text Box 845"/>
              <p:cNvSpPr txBox="1">
                <a:spLocks noChangeArrowheads="1"/>
              </p:cNvSpPr>
              <p:nvPr/>
            </p:nvSpPr>
            <p:spPr bwMode="auto">
              <a:xfrm>
                <a:off x="1463" y="1595"/>
                <a:ext cx="23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Lurok</a:t>
                </a:r>
              </a:p>
            </p:txBody>
          </p:sp>
          <p:sp>
            <p:nvSpPr>
              <p:cNvPr id="381901" name="Oval 846"/>
              <p:cNvSpPr>
                <a:spLocks noChangeArrowheads="1"/>
              </p:cNvSpPr>
              <p:nvPr/>
            </p:nvSpPr>
            <p:spPr bwMode="auto">
              <a:xfrm>
                <a:off x="1536" y="158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902" name="Text Box 847"/>
              <p:cNvSpPr txBox="1">
                <a:spLocks noChangeArrowheads="1"/>
              </p:cNvSpPr>
              <p:nvPr/>
            </p:nvSpPr>
            <p:spPr bwMode="auto">
              <a:xfrm>
                <a:off x="3012" y="626"/>
                <a:ext cx="28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Akkabar</a:t>
                </a:r>
              </a:p>
            </p:txBody>
          </p:sp>
          <p:sp>
            <p:nvSpPr>
              <p:cNvPr id="381903" name="Oval 848"/>
              <p:cNvSpPr>
                <a:spLocks noChangeArrowheads="1"/>
              </p:cNvSpPr>
              <p:nvPr/>
            </p:nvSpPr>
            <p:spPr bwMode="auto">
              <a:xfrm>
                <a:off x="3067" y="720"/>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904" name="Text Box 849"/>
              <p:cNvSpPr txBox="1">
                <a:spLocks noChangeArrowheads="1"/>
              </p:cNvSpPr>
              <p:nvPr/>
            </p:nvSpPr>
            <p:spPr bwMode="auto">
              <a:xfrm>
                <a:off x="2097" y="1709"/>
                <a:ext cx="24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000000"/>
                    </a:solidFill>
                    <a:ea typeface="MS PGothic" pitchFamily="34" charset="-128"/>
                  </a:rPr>
                  <a:t>Perkes</a:t>
                </a:r>
              </a:p>
            </p:txBody>
          </p:sp>
          <p:sp>
            <p:nvSpPr>
              <p:cNvPr id="381905" name="Oval 850"/>
              <p:cNvSpPr>
                <a:spLocks noChangeArrowheads="1"/>
              </p:cNvSpPr>
              <p:nvPr/>
            </p:nvSpPr>
            <p:spPr bwMode="auto">
              <a:xfrm>
                <a:off x="2144" y="1803"/>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sp>
          <p:nvSpPr>
            <p:cNvPr id="381409" name="Oval 852"/>
            <p:cNvSpPr>
              <a:spLocks noChangeArrowheads="1"/>
            </p:cNvSpPr>
            <p:nvPr/>
          </p:nvSpPr>
          <p:spPr bwMode="auto">
            <a:xfrm>
              <a:off x="4718" y="292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410" name="Text Box 853"/>
            <p:cNvSpPr txBox="1">
              <a:spLocks noChangeArrowheads="1"/>
            </p:cNvSpPr>
            <p:nvPr/>
          </p:nvSpPr>
          <p:spPr bwMode="auto">
            <a:xfrm>
              <a:off x="4844" y="605"/>
              <a:ext cx="33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1000" u="sng">
                  <a:solidFill>
                    <a:srgbClr val="000000"/>
                  </a:solidFill>
                  <a:ea typeface="MS PGothic" pitchFamily="34" charset="-128"/>
                </a:rPr>
                <a:t>Galasi</a:t>
              </a:r>
            </a:p>
          </p:txBody>
        </p:sp>
        <p:sp>
          <p:nvSpPr>
            <p:cNvPr id="381411" name="Text Box 854"/>
            <p:cNvSpPr txBox="1">
              <a:spLocks noChangeArrowheads="1"/>
            </p:cNvSpPr>
            <p:nvPr/>
          </p:nvSpPr>
          <p:spPr bwMode="auto">
            <a:xfrm>
              <a:off x="3538" y="627"/>
              <a:ext cx="304"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800" b="0" u="sng">
                  <a:solidFill>
                    <a:srgbClr val="000000"/>
                  </a:solidFill>
                  <a:ea typeface="MS PGothic" pitchFamily="34" charset="-128"/>
                </a:rPr>
                <a:t>Maroni</a:t>
              </a:r>
            </a:p>
          </p:txBody>
        </p:sp>
        <p:sp>
          <p:nvSpPr>
            <p:cNvPr id="381412" name="Text Box 855"/>
            <p:cNvSpPr txBox="1">
              <a:spLocks noChangeArrowheads="1"/>
            </p:cNvSpPr>
            <p:nvPr/>
          </p:nvSpPr>
          <p:spPr bwMode="auto">
            <a:xfrm>
              <a:off x="4869" y="1802"/>
              <a:ext cx="286"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800" b="0">
                  <a:solidFill>
                    <a:srgbClr val="000000"/>
                  </a:solidFill>
                  <a:ea typeface="MS PGothic" pitchFamily="34" charset="-128"/>
                </a:rPr>
                <a:t>Cereni</a:t>
              </a:r>
            </a:p>
          </p:txBody>
        </p:sp>
        <p:sp>
          <p:nvSpPr>
            <p:cNvPr id="381413" name="Text Box 856"/>
            <p:cNvSpPr txBox="1">
              <a:spLocks noChangeArrowheads="1"/>
            </p:cNvSpPr>
            <p:nvPr/>
          </p:nvSpPr>
          <p:spPr bwMode="auto">
            <a:xfrm>
              <a:off x="4517" y="1674"/>
              <a:ext cx="29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800" b="0" u="sng">
                  <a:solidFill>
                    <a:srgbClr val="000000"/>
                  </a:solidFill>
                  <a:ea typeface="MS PGothic" pitchFamily="34" charset="-128"/>
                </a:rPr>
                <a:t>Amsan</a:t>
              </a:r>
            </a:p>
          </p:txBody>
        </p:sp>
        <p:sp>
          <p:nvSpPr>
            <p:cNvPr id="381414" name="Text Box 857"/>
            <p:cNvSpPr txBox="1">
              <a:spLocks noChangeArrowheads="1"/>
            </p:cNvSpPr>
            <p:nvPr/>
          </p:nvSpPr>
          <p:spPr bwMode="auto">
            <a:xfrm>
              <a:off x="4741" y="2898"/>
              <a:ext cx="26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800" b="0">
                  <a:solidFill>
                    <a:srgbClr val="000000"/>
                  </a:solidFill>
                  <a:ea typeface="MS PGothic" pitchFamily="34" charset="-128"/>
                </a:rPr>
                <a:t>Turen</a:t>
              </a:r>
            </a:p>
          </p:txBody>
        </p:sp>
        <p:sp>
          <p:nvSpPr>
            <p:cNvPr id="381415" name="Text Box 858"/>
            <p:cNvSpPr txBox="1">
              <a:spLocks noChangeArrowheads="1"/>
            </p:cNvSpPr>
            <p:nvPr/>
          </p:nvSpPr>
          <p:spPr bwMode="auto">
            <a:xfrm>
              <a:off x="4705" y="3168"/>
              <a:ext cx="3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ja-JP" altLang="en-US" sz="800" b="0">
                  <a:solidFill>
                    <a:srgbClr val="000000"/>
                  </a:solidFill>
                  <a:ea typeface="MS PGothic" pitchFamily="34" charset="-128"/>
                </a:rPr>
                <a:t> </a:t>
              </a:r>
              <a:r>
                <a:rPr lang="en-US" altLang="ja-JP" sz="800" b="0">
                  <a:solidFill>
                    <a:srgbClr val="000000"/>
                  </a:solidFill>
                  <a:ea typeface="MS PGothic" pitchFamily="34" charset="-128"/>
                </a:rPr>
                <a:t>Maldosa</a:t>
              </a:r>
            </a:p>
          </p:txBody>
        </p:sp>
        <p:sp>
          <p:nvSpPr>
            <p:cNvPr id="381416" name="Text Box 859"/>
            <p:cNvSpPr txBox="1">
              <a:spLocks noChangeArrowheads="1"/>
            </p:cNvSpPr>
            <p:nvPr/>
          </p:nvSpPr>
          <p:spPr bwMode="auto">
            <a:xfrm>
              <a:off x="4189" y="2706"/>
              <a:ext cx="29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800" b="0" u="sng">
                  <a:solidFill>
                    <a:srgbClr val="000000"/>
                  </a:solidFill>
                  <a:ea typeface="MS PGothic" pitchFamily="34" charset="-128"/>
                </a:rPr>
                <a:t>Corma</a:t>
              </a:r>
            </a:p>
          </p:txBody>
        </p:sp>
        <p:sp>
          <p:nvSpPr>
            <p:cNvPr id="381417" name="Text Box 860"/>
            <p:cNvSpPr txBox="1">
              <a:spLocks noChangeArrowheads="1"/>
            </p:cNvSpPr>
            <p:nvPr/>
          </p:nvSpPr>
          <p:spPr bwMode="auto">
            <a:xfrm>
              <a:off x="887" y="1624"/>
              <a:ext cx="233"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800" b="0" u="sng">
                  <a:solidFill>
                    <a:srgbClr val="000000"/>
                  </a:solidFill>
                  <a:ea typeface="MS PGothic" pitchFamily="34" charset="-128"/>
                </a:rPr>
                <a:t>Alur</a:t>
              </a:r>
            </a:p>
          </p:txBody>
        </p:sp>
        <p:sp>
          <p:nvSpPr>
            <p:cNvPr id="381418" name="Text Box 861"/>
            <p:cNvSpPr txBox="1">
              <a:spLocks noChangeArrowheads="1"/>
            </p:cNvSpPr>
            <p:nvPr/>
          </p:nvSpPr>
          <p:spPr bwMode="auto">
            <a:xfrm>
              <a:off x="3413" y="1954"/>
              <a:ext cx="25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800" b="0" u="sng">
                  <a:solidFill>
                    <a:srgbClr val="000000"/>
                  </a:solidFill>
                  <a:ea typeface="MS PGothic" pitchFamily="34" charset="-128"/>
                </a:rPr>
                <a:t>Folsa</a:t>
              </a:r>
            </a:p>
          </p:txBody>
        </p:sp>
        <p:sp>
          <p:nvSpPr>
            <p:cNvPr id="381419" name="Text Box 862"/>
            <p:cNvSpPr txBox="1">
              <a:spLocks noChangeArrowheads="1"/>
            </p:cNvSpPr>
            <p:nvPr/>
          </p:nvSpPr>
          <p:spPr bwMode="auto">
            <a:xfrm>
              <a:off x="2310" y="1260"/>
              <a:ext cx="293"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800" b="0" u="sng">
                  <a:solidFill>
                    <a:srgbClr val="000000"/>
                  </a:solidFill>
                  <a:ea typeface="MS PGothic" pitchFamily="34" charset="-128"/>
                </a:rPr>
                <a:t>Sureen</a:t>
              </a:r>
            </a:p>
          </p:txBody>
        </p:sp>
        <p:sp>
          <p:nvSpPr>
            <p:cNvPr id="381420" name="Text Box 863"/>
            <p:cNvSpPr txBox="1">
              <a:spLocks noChangeArrowheads="1"/>
            </p:cNvSpPr>
            <p:nvPr/>
          </p:nvSpPr>
          <p:spPr bwMode="auto">
            <a:xfrm>
              <a:off x="2406" y="1933"/>
              <a:ext cx="26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800" b="0" u="sng">
                  <a:solidFill>
                    <a:srgbClr val="000000"/>
                  </a:solidFill>
                  <a:ea typeface="MS PGothic" pitchFamily="34" charset="-128"/>
                </a:rPr>
                <a:t>Faron</a:t>
              </a:r>
            </a:p>
          </p:txBody>
        </p:sp>
        <p:sp>
          <p:nvSpPr>
            <p:cNvPr id="381421" name="Freeform 864"/>
            <p:cNvSpPr>
              <a:spLocks/>
            </p:cNvSpPr>
            <p:nvPr/>
          </p:nvSpPr>
          <p:spPr bwMode="auto">
            <a:xfrm>
              <a:off x="4757" y="633"/>
              <a:ext cx="79" cy="101"/>
            </a:xfrm>
            <a:custGeom>
              <a:avLst/>
              <a:gdLst>
                <a:gd name="T0" fmla="*/ 79 w 79"/>
                <a:gd name="T1" fmla="*/ 36 h 101"/>
                <a:gd name="T2" fmla="*/ 78 w 79"/>
                <a:gd name="T3" fmla="*/ 65 h 101"/>
                <a:gd name="T4" fmla="*/ 76 w 79"/>
                <a:gd name="T5" fmla="*/ 83 h 101"/>
                <a:gd name="T6" fmla="*/ 64 w 79"/>
                <a:gd name="T7" fmla="*/ 81 h 101"/>
                <a:gd name="T8" fmla="*/ 54 w 79"/>
                <a:gd name="T9" fmla="*/ 69 h 101"/>
                <a:gd name="T10" fmla="*/ 43 w 79"/>
                <a:gd name="T11" fmla="*/ 69 h 101"/>
                <a:gd name="T12" fmla="*/ 37 w 79"/>
                <a:gd name="T13" fmla="*/ 86 h 101"/>
                <a:gd name="T14" fmla="*/ 37 w 79"/>
                <a:gd name="T15" fmla="*/ 101 h 101"/>
                <a:gd name="T16" fmla="*/ 24 w 79"/>
                <a:gd name="T17" fmla="*/ 101 h 101"/>
                <a:gd name="T18" fmla="*/ 16 w 79"/>
                <a:gd name="T19" fmla="*/ 90 h 101"/>
                <a:gd name="T20" fmla="*/ 10 w 79"/>
                <a:gd name="T21" fmla="*/ 71 h 101"/>
                <a:gd name="T22" fmla="*/ 0 w 79"/>
                <a:gd name="T23" fmla="*/ 60 h 101"/>
                <a:gd name="T24" fmla="*/ 0 w 79"/>
                <a:gd name="T25" fmla="*/ 44 h 101"/>
                <a:gd name="T26" fmla="*/ 12 w 79"/>
                <a:gd name="T27" fmla="*/ 38 h 101"/>
                <a:gd name="T28" fmla="*/ 21 w 79"/>
                <a:gd name="T29" fmla="*/ 30 h 101"/>
                <a:gd name="T30" fmla="*/ 24 w 79"/>
                <a:gd name="T31" fmla="*/ 14 h 101"/>
                <a:gd name="T32" fmla="*/ 48 w 79"/>
                <a:gd name="T33" fmla="*/ 0 h 101"/>
                <a:gd name="T34" fmla="*/ 54 w 79"/>
                <a:gd name="T35" fmla="*/ 27 h 101"/>
                <a:gd name="T36" fmla="*/ 79 w 79"/>
                <a:gd name="T37" fmla="*/ 36 h 1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101"/>
                <a:gd name="T59" fmla="*/ 79 w 79"/>
                <a:gd name="T60" fmla="*/ 101 h 1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101">
                  <a:moveTo>
                    <a:pt x="79" y="36"/>
                  </a:moveTo>
                  <a:lnTo>
                    <a:pt x="78" y="65"/>
                  </a:lnTo>
                  <a:lnTo>
                    <a:pt x="76" y="83"/>
                  </a:lnTo>
                  <a:lnTo>
                    <a:pt x="64" y="81"/>
                  </a:lnTo>
                  <a:lnTo>
                    <a:pt x="54" y="69"/>
                  </a:lnTo>
                  <a:lnTo>
                    <a:pt x="43" y="69"/>
                  </a:lnTo>
                  <a:lnTo>
                    <a:pt x="37" y="86"/>
                  </a:lnTo>
                  <a:lnTo>
                    <a:pt x="37" y="101"/>
                  </a:lnTo>
                  <a:lnTo>
                    <a:pt x="24" y="101"/>
                  </a:lnTo>
                  <a:lnTo>
                    <a:pt x="16" y="90"/>
                  </a:lnTo>
                  <a:lnTo>
                    <a:pt x="10" y="71"/>
                  </a:lnTo>
                  <a:lnTo>
                    <a:pt x="0" y="60"/>
                  </a:lnTo>
                  <a:lnTo>
                    <a:pt x="0" y="44"/>
                  </a:lnTo>
                  <a:lnTo>
                    <a:pt x="12" y="38"/>
                  </a:lnTo>
                  <a:lnTo>
                    <a:pt x="21" y="30"/>
                  </a:lnTo>
                  <a:lnTo>
                    <a:pt x="24" y="14"/>
                  </a:lnTo>
                  <a:lnTo>
                    <a:pt x="48" y="0"/>
                  </a:lnTo>
                  <a:lnTo>
                    <a:pt x="54" y="27"/>
                  </a:lnTo>
                  <a:lnTo>
                    <a:pt x="79" y="36"/>
                  </a:lnTo>
                  <a:close/>
                </a:path>
              </a:pathLst>
            </a:custGeom>
            <a:solidFill>
              <a:srgbClr val="FF0000"/>
            </a:solidFill>
            <a:ln w="6350">
              <a:solidFill>
                <a:schemeClr val="tx1"/>
              </a:solidFill>
              <a:round/>
              <a:headEnd/>
              <a:tailEnd/>
            </a:ln>
          </p:spPr>
          <p:txBody>
            <a:bodyPr/>
            <a:lstStyle/>
            <a:p>
              <a:endParaRPr lang="fr-CH"/>
            </a:p>
          </p:txBody>
        </p:sp>
        <p:sp>
          <p:nvSpPr>
            <p:cNvPr id="381422" name="Oval 865"/>
            <p:cNvSpPr>
              <a:spLocks noChangeArrowheads="1"/>
            </p:cNvSpPr>
            <p:nvPr/>
          </p:nvSpPr>
          <p:spPr bwMode="auto">
            <a:xfrm>
              <a:off x="4188" y="277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423" name="Oval 866"/>
            <p:cNvSpPr>
              <a:spLocks noChangeArrowheads="1"/>
            </p:cNvSpPr>
            <p:nvPr/>
          </p:nvSpPr>
          <p:spPr bwMode="auto">
            <a:xfrm>
              <a:off x="4838" y="1867"/>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424" name="Oval 867"/>
            <p:cNvSpPr>
              <a:spLocks noChangeArrowheads="1"/>
            </p:cNvSpPr>
            <p:nvPr/>
          </p:nvSpPr>
          <p:spPr bwMode="auto">
            <a:xfrm>
              <a:off x="4522" y="1755"/>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425" name="Oval 868"/>
            <p:cNvSpPr>
              <a:spLocks noChangeArrowheads="1"/>
            </p:cNvSpPr>
            <p:nvPr/>
          </p:nvSpPr>
          <p:spPr bwMode="auto">
            <a:xfrm>
              <a:off x="3406" y="1977"/>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426" name="Oval 869"/>
            <p:cNvSpPr>
              <a:spLocks noChangeArrowheads="1"/>
            </p:cNvSpPr>
            <p:nvPr/>
          </p:nvSpPr>
          <p:spPr bwMode="auto">
            <a:xfrm>
              <a:off x="2454" y="205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427" name="Oval 870"/>
            <p:cNvSpPr>
              <a:spLocks noChangeArrowheads="1"/>
            </p:cNvSpPr>
            <p:nvPr/>
          </p:nvSpPr>
          <p:spPr bwMode="auto">
            <a:xfrm>
              <a:off x="2284" y="1297"/>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428" name="Oval 871"/>
            <p:cNvSpPr>
              <a:spLocks noChangeArrowheads="1"/>
            </p:cNvSpPr>
            <p:nvPr/>
          </p:nvSpPr>
          <p:spPr bwMode="auto">
            <a:xfrm>
              <a:off x="4715" y="3222"/>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429" name="Oval 872"/>
            <p:cNvSpPr>
              <a:spLocks noChangeArrowheads="1"/>
            </p:cNvSpPr>
            <p:nvPr/>
          </p:nvSpPr>
          <p:spPr bwMode="auto">
            <a:xfrm>
              <a:off x="1086" y="166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430" name="Oval 873"/>
            <p:cNvSpPr>
              <a:spLocks noChangeArrowheads="1"/>
            </p:cNvSpPr>
            <p:nvPr/>
          </p:nvSpPr>
          <p:spPr bwMode="auto">
            <a:xfrm>
              <a:off x="3576" y="609"/>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nvGrpSpPr>
            <p:cNvPr id="381431" name="Group 874"/>
            <p:cNvGrpSpPr>
              <a:grpSpLocks/>
            </p:cNvGrpSpPr>
            <p:nvPr/>
          </p:nvGrpSpPr>
          <p:grpSpPr bwMode="auto">
            <a:xfrm>
              <a:off x="651" y="670"/>
              <a:ext cx="4064" cy="2729"/>
              <a:chOff x="651" y="670"/>
              <a:chExt cx="4064" cy="2729"/>
            </a:xfrm>
          </p:grpSpPr>
          <p:sp>
            <p:nvSpPr>
              <p:cNvPr id="381856" name="Text Box 875"/>
              <p:cNvSpPr txBox="1">
                <a:spLocks noChangeArrowheads="1"/>
              </p:cNvSpPr>
              <p:nvPr/>
            </p:nvSpPr>
            <p:spPr bwMode="auto">
              <a:xfrm>
                <a:off x="1615" y="670"/>
                <a:ext cx="47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1600" i="1">
                    <a:solidFill>
                      <a:srgbClr val="808080"/>
                    </a:solidFill>
                    <a:ea typeface="MS PGothic" pitchFamily="34" charset="-128"/>
                  </a:rPr>
                  <a:t>Koloni</a:t>
                </a:r>
              </a:p>
            </p:txBody>
          </p:sp>
          <p:sp>
            <p:nvSpPr>
              <p:cNvPr id="381857" name="Text Box 876"/>
              <p:cNvSpPr txBox="1">
                <a:spLocks noChangeArrowheads="1"/>
              </p:cNvSpPr>
              <p:nvPr/>
            </p:nvSpPr>
            <p:spPr bwMode="auto">
              <a:xfrm>
                <a:off x="651" y="1767"/>
                <a:ext cx="46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1600" i="1">
                    <a:solidFill>
                      <a:srgbClr val="808080"/>
                    </a:solidFill>
                    <a:ea typeface="MS PGothic" pitchFamily="34" charset="-128"/>
                  </a:rPr>
                  <a:t>Tereni</a:t>
                </a:r>
              </a:p>
            </p:txBody>
          </p:sp>
          <p:sp>
            <p:nvSpPr>
              <p:cNvPr id="381858" name="Text Box 877"/>
              <p:cNvSpPr txBox="1">
                <a:spLocks noChangeArrowheads="1"/>
              </p:cNvSpPr>
              <p:nvPr/>
            </p:nvSpPr>
            <p:spPr bwMode="auto">
              <a:xfrm>
                <a:off x="1643" y="1795"/>
                <a:ext cx="5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1600" i="1">
                    <a:solidFill>
                      <a:srgbClr val="808080"/>
                    </a:solidFill>
                    <a:ea typeface="MS PGothic" pitchFamily="34" charset="-128"/>
                  </a:rPr>
                  <a:t>Mahbek</a:t>
                </a:r>
              </a:p>
            </p:txBody>
          </p:sp>
          <p:sp>
            <p:nvSpPr>
              <p:cNvPr id="381859" name="Text Box 878"/>
              <p:cNvSpPr txBox="1">
                <a:spLocks noChangeArrowheads="1"/>
              </p:cNvSpPr>
              <p:nvPr/>
            </p:nvSpPr>
            <p:spPr bwMode="auto">
              <a:xfrm>
                <a:off x="2837" y="923"/>
                <a:ext cx="4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1600" i="1">
                    <a:solidFill>
                      <a:srgbClr val="808080"/>
                    </a:solidFill>
                    <a:ea typeface="MS PGothic" pitchFamily="34" charset="-128"/>
                  </a:rPr>
                  <a:t>Hanno</a:t>
                </a:r>
              </a:p>
            </p:txBody>
          </p:sp>
          <p:sp>
            <p:nvSpPr>
              <p:cNvPr id="381860" name="Text Box 879"/>
              <p:cNvSpPr txBox="1">
                <a:spLocks noChangeArrowheads="1"/>
              </p:cNvSpPr>
              <p:nvPr/>
            </p:nvSpPr>
            <p:spPr bwMode="auto">
              <a:xfrm>
                <a:off x="3015" y="1723"/>
                <a:ext cx="42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1600" i="1">
                    <a:solidFill>
                      <a:srgbClr val="808080"/>
                    </a:solidFill>
                    <a:ea typeface="MS PGothic" pitchFamily="34" charset="-128"/>
                  </a:rPr>
                  <a:t>Barin</a:t>
                </a:r>
              </a:p>
            </p:txBody>
          </p:sp>
          <p:sp>
            <p:nvSpPr>
              <p:cNvPr id="381861" name="Text Box 880"/>
              <p:cNvSpPr txBox="1">
                <a:spLocks noChangeArrowheads="1"/>
              </p:cNvSpPr>
              <p:nvPr/>
            </p:nvSpPr>
            <p:spPr bwMode="auto">
              <a:xfrm>
                <a:off x="4161" y="942"/>
                <a:ext cx="4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1600" i="1">
                    <a:solidFill>
                      <a:srgbClr val="808080"/>
                    </a:solidFill>
                    <a:ea typeface="MS PGothic" pitchFamily="34" charset="-128"/>
                  </a:rPr>
                  <a:t>Fellari</a:t>
                </a:r>
              </a:p>
            </p:txBody>
          </p:sp>
          <p:sp>
            <p:nvSpPr>
              <p:cNvPr id="381862" name="Text Box 881"/>
              <p:cNvSpPr txBox="1">
                <a:spLocks noChangeArrowheads="1"/>
              </p:cNvSpPr>
              <p:nvPr/>
            </p:nvSpPr>
            <p:spPr bwMode="auto">
              <a:xfrm>
                <a:off x="4215" y="2002"/>
                <a:ext cx="50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1600" i="1">
                    <a:solidFill>
                      <a:srgbClr val="808080"/>
                    </a:solidFill>
                    <a:ea typeface="MS PGothic" pitchFamily="34" charset="-128"/>
                  </a:rPr>
                  <a:t>Guthar</a:t>
                </a:r>
              </a:p>
            </p:txBody>
          </p:sp>
          <p:sp>
            <p:nvSpPr>
              <p:cNvPr id="381863" name="Text Box 882"/>
              <p:cNvSpPr txBox="1">
                <a:spLocks noChangeArrowheads="1"/>
              </p:cNvSpPr>
              <p:nvPr/>
            </p:nvSpPr>
            <p:spPr bwMode="auto">
              <a:xfrm>
                <a:off x="3620" y="3187"/>
                <a:ext cx="5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1600" i="1">
                    <a:solidFill>
                      <a:srgbClr val="808080"/>
                    </a:solidFill>
                    <a:ea typeface="MS PGothic" pitchFamily="34" charset="-128"/>
                  </a:rPr>
                  <a:t>Leppko</a:t>
                </a:r>
              </a:p>
            </p:txBody>
          </p:sp>
        </p:grpSp>
        <p:sp>
          <p:nvSpPr>
            <p:cNvPr id="381432" name="Freeform 883"/>
            <p:cNvSpPr>
              <a:spLocks/>
            </p:cNvSpPr>
            <p:nvPr/>
          </p:nvSpPr>
          <p:spPr bwMode="auto">
            <a:xfrm>
              <a:off x="3092" y="623"/>
              <a:ext cx="492" cy="113"/>
            </a:xfrm>
            <a:custGeom>
              <a:avLst/>
              <a:gdLst>
                <a:gd name="T0" fmla="*/ 492 w 492"/>
                <a:gd name="T1" fmla="*/ 1 h 113"/>
                <a:gd name="T2" fmla="*/ 478 w 492"/>
                <a:gd name="T3" fmla="*/ 1 h 113"/>
                <a:gd name="T4" fmla="*/ 457 w 492"/>
                <a:gd name="T5" fmla="*/ 1 h 113"/>
                <a:gd name="T6" fmla="*/ 428 w 492"/>
                <a:gd name="T7" fmla="*/ 5 h 113"/>
                <a:gd name="T8" fmla="*/ 398 w 492"/>
                <a:gd name="T9" fmla="*/ 7 h 113"/>
                <a:gd name="T10" fmla="*/ 358 w 492"/>
                <a:gd name="T11" fmla="*/ 15 h 113"/>
                <a:gd name="T12" fmla="*/ 334 w 492"/>
                <a:gd name="T13" fmla="*/ 27 h 113"/>
                <a:gd name="T14" fmla="*/ 314 w 492"/>
                <a:gd name="T15" fmla="*/ 37 h 113"/>
                <a:gd name="T16" fmla="*/ 292 w 492"/>
                <a:gd name="T17" fmla="*/ 45 h 113"/>
                <a:gd name="T18" fmla="*/ 267 w 492"/>
                <a:gd name="T19" fmla="*/ 69 h 113"/>
                <a:gd name="T20" fmla="*/ 244 w 492"/>
                <a:gd name="T21" fmla="*/ 77 h 113"/>
                <a:gd name="T22" fmla="*/ 228 w 492"/>
                <a:gd name="T23" fmla="*/ 81 h 113"/>
                <a:gd name="T24" fmla="*/ 208 w 492"/>
                <a:gd name="T25" fmla="*/ 83 h 113"/>
                <a:gd name="T26" fmla="*/ 177 w 492"/>
                <a:gd name="T27" fmla="*/ 87 h 113"/>
                <a:gd name="T28" fmla="*/ 160 w 492"/>
                <a:gd name="T29" fmla="*/ 93 h 113"/>
                <a:gd name="T30" fmla="*/ 134 w 492"/>
                <a:gd name="T31" fmla="*/ 97 h 113"/>
                <a:gd name="T32" fmla="*/ 112 w 492"/>
                <a:gd name="T33" fmla="*/ 101 h 113"/>
                <a:gd name="T34" fmla="*/ 82 w 492"/>
                <a:gd name="T35" fmla="*/ 105 h 113"/>
                <a:gd name="T36" fmla="*/ 48 w 492"/>
                <a:gd name="T37" fmla="*/ 105 h 113"/>
                <a:gd name="T38" fmla="*/ 22 w 492"/>
                <a:gd name="T39" fmla="*/ 109 h 113"/>
                <a:gd name="T40" fmla="*/ 0 w 492"/>
                <a:gd name="T41" fmla="*/ 113 h 1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113"/>
                <a:gd name="T65" fmla="*/ 492 w 492"/>
                <a:gd name="T66" fmla="*/ 113 h 1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113">
                  <a:moveTo>
                    <a:pt x="492" y="1"/>
                  </a:moveTo>
                  <a:cubicBezTo>
                    <a:pt x="488" y="1"/>
                    <a:pt x="484" y="1"/>
                    <a:pt x="478" y="1"/>
                  </a:cubicBezTo>
                  <a:cubicBezTo>
                    <a:pt x="472" y="1"/>
                    <a:pt x="465" y="0"/>
                    <a:pt x="457" y="1"/>
                  </a:cubicBezTo>
                  <a:cubicBezTo>
                    <a:pt x="449" y="2"/>
                    <a:pt x="438" y="4"/>
                    <a:pt x="428" y="5"/>
                  </a:cubicBezTo>
                  <a:cubicBezTo>
                    <a:pt x="418" y="6"/>
                    <a:pt x="410" y="5"/>
                    <a:pt x="398" y="7"/>
                  </a:cubicBezTo>
                  <a:cubicBezTo>
                    <a:pt x="386" y="9"/>
                    <a:pt x="369" y="12"/>
                    <a:pt x="358" y="15"/>
                  </a:cubicBezTo>
                  <a:cubicBezTo>
                    <a:pt x="347" y="18"/>
                    <a:pt x="341" y="23"/>
                    <a:pt x="334" y="27"/>
                  </a:cubicBezTo>
                  <a:cubicBezTo>
                    <a:pt x="327" y="31"/>
                    <a:pt x="321" y="34"/>
                    <a:pt x="314" y="37"/>
                  </a:cubicBezTo>
                  <a:cubicBezTo>
                    <a:pt x="307" y="40"/>
                    <a:pt x="300" y="40"/>
                    <a:pt x="292" y="45"/>
                  </a:cubicBezTo>
                  <a:cubicBezTo>
                    <a:pt x="284" y="50"/>
                    <a:pt x="275" y="64"/>
                    <a:pt x="267" y="69"/>
                  </a:cubicBezTo>
                  <a:cubicBezTo>
                    <a:pt x="259" y="74"/>
                    <a:pt x="250" y="75"/>
                    <a:pt x="244" y="77"/>
                  </a:cubicBezTo>
                  <a:cubicBezTo>
                    <a:pt x="238" y="79"/>
                    <a:pt x="234" y="80"/>
                    <a:pt x="228" y="81"/>
                  </a:cubicBezTo>
                  <a:cubicBezTo>
                    <a:pt x="222" y="82"/>
                    <a:pt x="216" y="82"/>
                    <a:pt x="208" y="83"/>
                  </a:cubicBezTo>
                  <a:cubicBezTo>
                    <a:pt x="200" y="84"/>
                    <a:pt x="185" y="85"/>
                    <a:pt x="177" y="87"/>
                  </a:cubicBezTo>
                  <a:cubicBezTo>
                    <a:pt x="169" y="89"/>
                    <a:pt x="167" y="91"/>
                    <a:pt x="160" y="93"/>
                  </a:cubicBezTo>
                  <a:cubicBezTo>
                    <a:pt x="153" y="95"/>
                    <a:pt x="142" y="96"/>
                    <a:pt x="134" y="97"/>
                  </a:cubicBezTo>
                  <a:cubicBezTo>
                    <a:pt x="126" y="98"/>
                    <a:pt x="121" y="100"/>
                    <a:pt x="112" y="101"/>
                  </a:cubicBezTo>
                  <a:cubicBezTo>
                    <a:pt x="103" y="102"/>
                    <a:pt x="93" y="104"/>
                    <a:pt x="82" y="105"/>
                  </a:cubicBezTo>
                  <a:cubicBezTo>
                    <a:pt x="71" y="106"/>
                    <a:pt x="58" y="104"/>
                    <a:pt x="48" y="105"/>
                  </a:cubicBezTo>
                  <a:cubicBezTo>
                    <a:pt x="38" y="106"/>
                    <a:pt x="30" y="108"/>
                    <a:pt x="22" y="109"/>
                  </a:cubicBezTo>
                  <a:cubicBezTo>
                    <a:pt x="14" y="110"/>
                    <a:pt x="5" y="112"/>
                    <a:pt x="0" y="113"/>
                  </a:cubicBezTo>
                </a:path>
              </a:pathLst>
            </a:custGeom>
            <a:noFill/>
            <a:ln w="9525">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433" name="Text Box 884"/>
            <p:cNvSpPr txBox="1">
              <a:spLocks noChangeArrowheads="1"/>
            </p:cNvSpPr>
            <p:nvPr/>
          </p:nvSpPr>
          <p:spPr bwMode="auto">
            <a:xfrm rot="-1138015">
              <a:off x="2762" y="1627"/>
              <a:ext cx="35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33CCFF"/>
                  </a:solidFill>
                  <a:ea typeface="MS PGothic" pitchFamily="34" charset="-128"/>
                </a:rPr>
                <a:t>Kalesi River</a:t>
              </a:r>
            </a:p>
          </p:txBody>
        </p:sp>
        <p:sp>
          <p:nvSpPr>
            <p:cNvPr id="381434" name="Text Box 885"/>
            <p:cNvSpPr txBox="1">
              <a:spLocks noChangeArrowheads="1"/>
            </p:cNvSpPr>
            <p:nvPr/>
          </p:nvSpPr>
          <p:spPr bwMode="auto">
            <a:xfrm rot="626046">
              <a:off x="3006" y="2066"/>
              <a:ext cx="39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33CCFF"/>
                  </a:solidFill>
                  <a:ea typeface="MS PGothic" pitchFamily="34" charset="-128"/>
                </a:rPr>
                <a:t>Mogave River</a:t>
              </a:r>
            </a:p>
          </p:txBody>
        </p:sp>
        <p:sp>
          <p:nvSpPr>
            <p:cNvPr id="381435" name="Text Box 886"/>
            <p:cNvSpPr txBox="1">
              <a:spLocks noChangeArrowheads="1"/>
            </p:cNvSpPr>
            <p:nvPr/>
          </p:nvSpPr>
          <p:spPr bwMode="auto">
            <a:xfrm rot="1305541">
              <a:off x="4176" y="3078"/>
              <a:ext cx="39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600" b="0">
                  <a:solidFill>
                    <a:srgbClr val="33CCFF"/>
                  </a:solidFill>
                  <a:ea typeface="MS PGothic" pitchFamily="34" charset="-128"/>
                </a:rPr>
                <a:t>Torongo River</a:t>
              </a:r>
            </a:p>
          </p:txBody>
        </p:sp>
        <p:sp>
          <p:nvSpPr>
            <p:cNvPr id="381436" name="Text Box 887"/>
            <p:cNvSpPr txBox="1">
              <a:spLocks noChangeArrowheads="1"/>
            </p:cNvSpPr>
            <p:nvPr/>
          </p:nvSpPr>
          <p:spPr bwMode="auto">
            <a:xfrm>
              <a:off x="3647" y="1418"/>
              <a:ext cx="2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500" b="0">
                  <a:solidFill>
                    <a:srgbClr val="33CCFF"/>
                  </a:solidFill>
                  <a:ea typeface="MS PGothic" pitchFamily="34" charset="-128"/>
                </a:rPr>
                <a:t>Kilu Dam</a:t>
              </a:r>
            </a:p>
          </p:txBody>
        </p:sp>
        <p:sp>
          <p:nvSpPr>
            <p:cNvPr id="381437" name="Text Box 888"/>
            <p:cNvSpPr txBox="1">
              <a:spLocks noChangeArrowheads="1"/>
            </p:cNvSpPr>
            <p:nvPr/>
          </p:nvSpPr>
          <p:spPr bwMode="auto">
            <a:xfrm>
              <a:off x="2060" y="2021"/>
              <a:ext cx="31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500" b="0">
                  <a:solidFill>
                    <a:srgbClr val="33CCFF"/>
                  </a:solidFill>
                  <a:ea typeface="MS PGothic" pitchFamily="34" charset="-128"/>
                </a:rPr>
                <a:t>Salobo Dam</a:t>
              </a:r>
            </a:p>
          </p:txBody>
        </p:sp>
        <p:sp>
          <p:nvSpPr>
            <p:cNvPr id="381438" name="Text Box 889"/>
            <p:cNvSpPr txBox="1">
              <a:spLocks noChangeArrowheads="1"/>
            </p:cNvSpPr>
            <p:nvPr/>
          </p:nvSpPr>
          <p:spPr bwMode="auto">
            <a:xfrm>
              <a:off x="894" y="810"/>
              <a:ext cx="1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00" b="0">
                  <a:solidFill>
                    <a:srgbClr val="000000"/>
                  </a:solidFill>
                  <a:ea typeface="MS PGothic" pitchFamily="34" charset="-128"/>
                </a:rPr>
                <a:t>Kaso</a:t>
              </a:r>
            </a:p>
          </p:txBody>
        </p:sp>
        <p:sp>
          <p:nvSpPr>
            <p:cNvPr id="381439" name="Rectangle 890"/>
            <p:cNvSpPr>
              <a:spLocks noChangeArrowheads="1"/>
            </p:cNvSpPr>
            <p:nvPr/>
          </p:nvSpPr>
          <p:spPr bwMode="auto">
            <a:xfrm>
              <a:off x="950" y="3067"/>
              <a:ext cx="1275" cy="635"/>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440" name="Text Box 891"/>
            <p:cNvSpPr txBox="1">
              <a:spLocks noChangeArrowheads="1"/>
            </p:cNvSpPr>
            <p:nvPr/>
          </p:nvSpPr>
          <p:spPr bwMode="auto">
            <a:xfrm>
              <a:off x="1275" y="3047"/>
              <a:ext cx="76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a:solidFill>
                    <a:srgbClr val="000000"/>
                  </a:solidFill>
                  <a:latin typeface="Arial" pitchFamily="34" charset="0"/>
                  <a:ea typeface="MS PGothic" pitchFamily="34" charset="-128"/>
                </a:rPr>
                <a:t>Carana</a:t>
              </a:r>
            </a:p>
          </p:txBody>
        </p:sp>
        <p:sp>
          <p:nvSpPr>
            <p:cNvPr id="381441" name="Text Box 892"/>
            <p:cNvSpPr txBox="1">
              <a:spLocks noChangeArrowheads="1"/>
            </p:cNvSpPr>
            <p:nvPr/>
          </p:nvSpPr>
          <p:spPr bwMode="auto">
            <a:xfrm>
              <a:off x="1412" y="3263"/>
              <a:ext cx="791"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CH" altLang="ja-JP" sz="1000" b="0" dirty="0" smtClean="0">
                  <a:solidFill>
                    <a:srgbClr val="000000"/>
                  </a:solidFill>
                  <a:latin typeface="Arial" pitchFamily="34" charset="0"/>
                  <a:ea typeface="MS PGothic" pitchFamily="34" charset="-128"/>
                </a:rPr>
                <a:t>Zones contrôlées par les rebelles</a:t>
              </a:r>
            </a:p>
            <a:p>
              <a:pPr>
                <a:spcBef>
                  <a:spcPct val="0"/>
                </a:spcBef>
                <a:buFontTx/>
                <a:buNone/>
              </a:pPr>
              <a:endParaRPr lang="fr-CH" altLang="ja-JP" sz="1000" b="0" dirty="0">
                <a:solidFill>
                  <a:srgbClr val="000000"/>
                </a:solidFill>
                <a:latin typeface="Arial" pitchFamily="34" charset="0"/>
                <a:ea typeface="MS PGothic" pitchFamily="34" charset="-128"/>
              </a:endParaRPr>
            </a:p>
            <a:p>
              <a:pPr>
                <a:spcBef>
                  <a:spcPct val="0"/>
                </a:spcBef>
                <a:buFontTx/>
                <a:buNone/>
              </a:pPr>
              <a:endParaRPr lang="fr-CH" altLang="ja-JP" sz="1000" b="0" dirty="0" smtClean="0">
                <a:solidFill>
                  <a:srgbClr val="000000"/>
                </a:solidFill>
                <a:latin typeface="Arial" pitchFamily="34" charset="0"/>
                <a:ea typeface="MS PGothic" pitchFamily="34" charset="-128"/>
              </a:endParaRPr>
            </a:p>
          </p:txBody>
        </p:sp>
        <p:sp>
          <p:nvSpPr>
            <p:cNvPr id="381442" name="Text Box 893"/>
            <p:cNvSpPr txBox="1">
              <a:spLocks noChangeArrowheads="1"/>
            </p:cNvSpPr>
            <p:nvPr/>
          </p:nvSpPr>
          <p:spPr bwMode="auto">
            <a:xfrm>
              <a:off x="2407" y="3750"/>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endParaRPr lang="en-GB" altLang="en-US" b="0">
                <a:solidFill>
                  <a:srgbClr val="000000"/>
                </a:solidFill>
              </a:endParaRPr>
            </a:p>
          </p:txBody>
        </p:sp>
        <p:grpSp>
          <p:nvGrpSpPr>
            <p:cNvPr id="381443" name="Group 894"/>
            <p:cNvGrpSpPr>
              <a:grpSpLocks/>
            </p:cNvGrpSpPr>
            <p:nvPr/>
          </p:nvGrpSpPr>
          <p:grpSpPr bwMode="auto">
            <a:xfrm>
              <a:off x="4719" y="613"/>
              <a:ext cx="38" cy="38"/>
              <a:chOff x="748" y="3894"/>
              <a:chExt cx="56" cy="56"/>
            </a:xfrm>
          </p:grpSpPr>
          <p:sp>
            <p:nvSpPr>
              <p:cNvPr id="381851" name="Line 895"/>
              <p:cNvSpPr>
                <a:spLocks noChangeShapeType="1"/>
              </p:cNvSpPr>
              <p:nvPr/>
            </p:nvSpPr>
            <p:spPr bwMode="auto">
              <a:xfrm>
                <a:off x="777" y="3911"/>
                <a:ext cx="0" cy="27"/>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52" name="Line 896"/>
              <p:cNvSpPr>
                <a:spLocks noChangeShapeType="1"/>
              </p:cNvSpPr>
              <p:nvPr/>
            </p:nvSpPr>
            <p:spPr bwMode="auto">
              <a:xfrm>
                <a:off x="772" y="3932"/>
                <a:ext cx="9" cy="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853" name="Group 897"/>
              <p:cNvGrpSpPr>
                <a:grpSpLocks/>
              </p:cNvGrpSpPr>
              <p:nvPr/>
            </p:nvGrpSpPr>
            <p:grpSpPr bwMode="auto">
              <a:xfrm>
                <a:off x="748" y="3894"/>
                <a:ext cx="56" cy="56"/>
                <a:chOff x="748" y="3894"/>
                <a:chExt cx="56" cy="56"/>
              </a:xfrm>
            </p:grpSpPr>
            <p:sp>
              <p:nvSpPr>
                <p:cNvPr id="381854" name="Line 898"/>
                <p:cNvSpPr>
                  <a:spLocks noChangeShapeType="1"/>
                </p:cNvSpPr>
                <p:nvPr/>
              </p:nvSpPr>
              <p:spPr bwMode="auto">
                <a:xfrm>
                  <a:off x="763" y="3917"/>
                  <a:ext cx="27" cy="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55" name="Oval 899"/>
                <p:cNvSpPr>
                  <a:spLocks noChangeArrowheads="1"/>
                </p:cNvSpPr>
                <p:nvPr/>
              </p:nvSpPr>
              <p:spPr bwMode="auto">
                <a:xfrm>
                  <a:off x="748" y="3894"/>
                  <a:ext cx="56" cy="56"/>
                </a:xfrm>
                <a:prstGeom prst="ellipse">
                  <a:avLst/>
                </a:pr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grpSp>
          <p:nvGrpSpPr>
            <p:cNvPr id="381444" name="Group 900"/>
            <p:cNvGrpSpPr>
              <a:grpSpLocks/>
            </p:cNvGrpSpPr>
            <p:nvPr/>
          </p:nvGrpSpPr>
          <p:grpSpPr bwMode="auto">
            <a:xfrm>
              <a:off x="4848" y="681"/>
              <a:ext cx="27" cy="27"/>
              <a:chOff x="2678" y="3726"/>
              <a:chExt cx="264" cy="260"/>
            </a:xfrm>
          </p:grpSpPr>
          <p:sp>
            <p:nvSpPr>
              <p:cNvPr id="381848" name="Freeform 901"/>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849" name="Line 902"/>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50" name="Line 903"/>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1445" name="Group 904"/>
            <p:cNvGrpSpPr>
              <a:grpSpLocks/>
            </p:cNvGrpSpPr>
            <p:nvPr/>
          </p:nvGrpSpPr>
          <p:grpSpPr bwMode="auto">
            <a:xfrm>
              <a:off x="4883" y="1855"/>
              <a:ext cx="27" cy="27"/>
              <a:chOff x="2678" y="3726"/>
              <a:chExt cx="264" cy="260"/>
            </a:xfrm>
          </p:grpSpPr>
          <p:sp>
            <p:nvSpPr>
              <p:cNvPr id="381845" name="Freeform 905"/>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846" name="Line 906"/>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47" name="Line 907"/>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1446" name="Group 908"/>
            <p:cNvGrpSpPr>
              <a:grpSpLocks/>
            </p:cNvGrpSpPr>
            <p:nvPr/>
          </p:nvGrpSpPr>
          <p:grpSpPr bwMode="auto">
            <a:xfrm>
              <a:off x="4756" y="3217"/>
              <a:ext cx="27" cy="27"/>
              <a:chOff x="2678" y="3726"/>
              <a:chExt cx="264" cy="260"/>
            </a:xfrm>
          </p:grpSpPr>
          <p:sp>
            <p:nvSpPr>
              <p:cNvPr id="381842" name="Freeform 909"/>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843" name="Line 910"/>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44" name="Line 911"/>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1447" name="Group 912"/>
            <p:cNvGrpSpPr>
              <a:grpSpLocks/>
            </p:cNvGrpSpPr>
            <p:nvPr/>
          </p:nvGrpSpPr>
          <p:grpSpPr bwMode="auto">
            <a:xfrm>
              <a:off x="4203" y="2740"/>
              <a:ext cx="38" cy="38"/>
              <a:chOff x="748" y="3894"/>
              <a:chExt cx="56" cy="56"/>
            </a:xfrm>
          </p:grpSpPr>
          <p:sp>
            <p:nvSpPr>
              <p:cNvPr id="381837" name="Line 913"/>
              <p:cNvSpPr>
                <a:spLocks noChangeShapeType="1"/>
              </p:cNvSpPr>
              <p:nvPr/>
            </p:nvSpPr>
            <p:spPr bwMode="auto">
              <a:xfrm>
                <a:off x="777" y="3911"/>
                <a:ext cx="0" cy="27"/>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38" name="Line 914"/>
              <p:cNvSpPr>
                <a:spLocks noChangeShapeType="1"/>
              </p:cNvSpPr>
              <p:nvPr/>
            </p:nvSpPr>
            <p:spPr bwMode="auto">
              <a:xfrm>
                <a:off x="772" y="3932"/>
                <a:ext cx="9" cy="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839" name="Group 915"/>
              <p:cNvGrpSpPr>
                <a:grpSpLocks/>
              </p:cNvGrpSpPr>
              <p:nvPr/>
            </p:nvGrpSpPr>
            <p:grpSpPr bwMode="auto">
              <a:xfrm>
                <a:off x="748" y="3894"/>
                <a:ext cx="56" cy="56"/>
                <a:chOff x="748" y="3894"/>
                <a:chExt cx="56" cy="56"/>
              </a:xfrm>
            </p:grpSpPr>
            <p:sp>
              <p:nvSpPr>
                <p:cNvPr id="381840" name="Line 916"/>
                <p:cNvSpPr>
                  <a:spLocks noChangeShapeType="1"/>
                </p:cNvSpPr>
                <p:nvPr/>
              </p:nvSpPr>
              <p:spPr bwMode="auto">
                <a:xfrm>
                  <a:off x="763" y="3917"/>
                  <a:ext cx="27" cy="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41" name="Oval 917"/>
                <p:cNvSpPr>
                  <a:spLocks noChangeArrowheads="1"/>
                </p:cNvSpPr>
                <p:nvPr/>
              </p:nvSpPr>
              <p:spPr bwMode="auto">
                <a:xfrm>
                  <a:off x="748" y="3894"/>
                  <a:ext cx="56" cy="56"/>
                </a:xfrm>
                <a:prstGeom prst="ellipse">
                  <a:avLst/>
                </a:pr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sp>
          <p:nvSpPr>
            <p:cNvPr id="381448" name="Freeform 920"/>
            <p:cNvSpPr>
              <a:spLocks/>
            </p:cNvSpPr>
            <p:nvPr/>
          </p:nvSpPr>
          <p:spPr bwMode="auto">
            <a:xfrm>
              <a:off x="1056" y="3284"/>
              <a:ext cx="237" cy="128"/>
            </a:xfrm>
            <a:custGeom>
              <a:avLst/>
              <a:gdLst>
                <a:gd name="T0" fmla="*/ 981 w 101"/>
                <a:gd name="T1" fmla="*/ 506 h 60"/>
                <a:gd name="T2" fmla="*/ 462 w 101"/>
                <a:gd name="T3" fmla="*/ 582 h 60"/>
                <a:gd name="T4" fmla="*/ 106 w 101"/>
                <a:gd name="T5" fmla="*/ 506 h 60"/>
                <a:gd name="T6" fmla="*/ 49 w 101"/>
                <a:gd name="T7" fmla="*/ 273 h 60"/>
                <a:gd name="T8" fmla="*/ 413 w 101"/>
                <a:gd name="T9" fmla="*/ 41 h 60"/>
                <a:gd name="T10" fmla="*/ 720 w 101"/>
                <a:gd name="T11" fmla="*/ 41 h 60"/>
                <a:gd name="T12" fmla="*/ 1035 w 101"/>
                <a:gd name="T13" fmla="*/ 41 h 60"/>
                <a:gd name="T14" fmla="*/ 1293 w 101"/>
                <a:gd name="T15" fmla="*/ 196 h 60"/>
                <a:gd name="T16" fmla="*/ 981 w 101"/>
                <a:gd name="T17" fmla="*/ 506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
                <a:gd name="T28" fmla="*/ 0 h 60"/>
                <a:gd name="T29" fmla="*/ 101 w 101"/>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 h="60">
                  <a:moveTo>
                    <a:pt x="76" y="52"/>
                  </a:moveTo>
                  <a:cubicBezTo>
                    <a:pt x="65" y="59"/>
                    <a:pt x="47" y="60"/>
                    <a:pt x="36" y="60"/>
                  </a:cubicBezTo>
                  <a:cubicBezTo>
                    <a:pt x="25" y="60"/>
                    <a:pt x="13" y="57"/>
                    <a:pt x="8" y="52"/>
                  </a:cubicBezTo>
                  <a:cubicBezTo>
                    <a:pt x="3" y="47"/>
                    <a:pt x="0" y="36"/>
                    <a:pt x="4" y="28"/>
                  </a:cubicBezTo>
                  <a:cubicBezTo>
                    <a:pt x="8" y="20"/>
                    <a:pt x="23" y="8"/>
                    <a:pt x="32" y="4"/>
                  </a:cubicBezTo>
                  <a:cubicBezTo>
                    <a:pt x="41" y="0"/>
                    <a:pt x="48" y="4"/>
                    <a:pt x="56" y="4"/>
                  </a:cubicBezTo>
                  <a:cubicBezTo>
                    <a:pt x="64" y="4"/>
                    <a:pt x="73" y="1"/>
                    <a:pt x="80" y="4"/>
                  </a:cubicBezTo>
                  <a:cubicBezTo>
                    <a:pt x="87" y="7"/>
                    <a:pt x="99" y="13"/>
                    <a:pt x="100" y="20"/>
                  </a:cubicBezTo>
                  <a:cubicBezTo>
                    <a:pt x="101" y="27"/>
                    <a:pt x="87" y="45"/>
                    <a:pt x="76" y="52"/>
                  </a:cubicBezTo>
                  <a:close/>
                </a:path>
              </a:pathLst>
            </a:custGeom>
            <a:solidFill>
              <a:srgbClr val="FF95B8"/>
            </a:solidFill>
            <a:ln w="6350">
              <a:solidFill>
                <a:srgbClr val="FF0000"/>
              </a:solidFill>
              <a:round/>
              <a:headEnd/>
              <a:tailEnd/>
            </a:ln>
          </p:spPr>
          <p:txBody>
            <a:bodyPr/>
            <a:lstStyle/>
            <a:p>
              <a:endParaRPr lang="fr-CH"/>
            </a:p>
          </p:txBody>
        </p:sp>
        <p:sp>
          <p:nvSpPr>
            <p:cNvPr id="381449" name="Text Box 921"/>
            <p:cNvSpPr txBox="1">
              <a:spLocks noChangeArrowheads="1"/>
            </p:cNvSpPr>
            <p:nvPr/>
          </p:nvSpPr>
          <p:spPr bwMode="auto">
            <a:xfrm>
              <a:off x="1066" y="1132"/>
              <a:ext cx="69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200">
                  <a:solidFill>
                    <a:srgbClr val="FF0066"/>
                  </a:solidFill>
                  <a:ea typeface="MS PGothic" pitchFamily="34" charset="-128"/>
                </a:rPr>
                <a:t>MPC</a:t>
              </a:r>
            </a:p>
          </p:txBody>
        </p:sp>
        <p:sp>
          <p:nvSpPr>
            <p:cNvPr id="381450" name="Text Box 922"/>
            <p:cNvSpPr txBox="1">
              <a:spLocks noChangeArrowheads="1"/>
            </p:cNvSpPr>
            <p:nvPr/>
          </p:nvSpPr>
          <p:spPr bwMode="auto">
            <a:xfrm>
              <a:off x="2890" y="3331"/>
              <a:ext cx="72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3200">
                  <a:solidFill>
                    <a:srgbClr val="FF0066"/>
                  </a:solidFill>
                  <a:ea typeface="MS PGothic" pitchFamily="34" charset="-128"/>
                </a:rPr>
                <a:t>ICSC</a:t>
              </a:r>
            </a:p>
          </p:txBody>
        </p:sp>
        <p:grpSp>
          <p:nvGrpSpPr>
            <p:cNvPr id="381451" name="Group 923"/>
            <p:cNvGrpSpPr>
              <a:grpSpLocks/>
            </p:cNvGrpSpPr>
            <p:nvPr/>
          </p:nvGrpSpPr>
          <p:grpSpPr bwMode="auto">
            <a:xfrm>
              <a:off x="2610" y="2366"/>
              <a:ext cx="588" cy="208"/>
              <a:chOff x="3480" y="148"/>
              <a:chExt cx="588" cy="208"/>
            </a:xfrm>
          </p:grpSpPr>
          <p:grpSp>
            <p:nvGrpSpPr>
              <p:cNvPr id="381829" name="Group 924"/>
              <p:cNvGrpSpPr>
                <a:grpSpLocks/>
              </p:cNvGrpSpPr>
              <p:nvPr/>
            </p:nvGrpSpPr>
            <p:grpSpPr bwMode="auto">
              <a:xfrm>
                <a:off x="3602" y="192"/>
                <a:ext cx="96" cy="164"/>
                <a:chOff x="3602" y="192"/>
                <a:chExt cx="96" cy="164"/>
              </a:xfrm>
            </p:grpSpPr>
            <p:sp>
              <p:nvSpPr>
                <p:cNvPr id="381833" name="Rectangle 925"/>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34" name="Line 926"/>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35" name="Line 927"/>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36" name="Line 928"/>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830" name="Line 929"/>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31" name="Line 930"/>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32" name="Text Box 931"/>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         CA/CDF</a:t>
                </a:r>
              </a:p>
            </p:txBody>
          </p:sp>
        </p:grpSp>
        <p:grpSp>
          <p:nvGrpSpPr>
            <p:cNvPr id="381452" name="Group 932"/>
            <p:cNvGrpSpPr>
              <a:grpSpLocks/>
            </p:cNvGrpSpPr>
            <p:nvPr/>
          </p:nvGrpSpPr>
          <p:grpSpPr bwMode="auto">
            <a:xfrm>
              <a:off x="3209" y="248"/>
              <a:ext cx="588" cy="208"/>
              <a:chOff x="3078" y="277"/>
              <a:chExt cx="588" cy="208"/>
            </a:xfrm>
          </p:grpSpPr>
          <p:sp>
            <p:nvSpPr>
              <p:cNvPr id="381821" name="Line 933"/>
              <p:cNvSpPr>
                <a:spLocks noChangeShapeType="1"/>
              </p:cNvSpPr>
              <p:nvPr/>
            </p:nvSpPr>
            <p:spPr bwMode="auto">
              <a:xfrm>
                <a:off x="3234" y="277"/>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22" name="Line 934"/>
              <p:cNvSpPr>
                <a:spLocks noChangeShapeType="1"/>
              </p:cNvSpPr>
              <p:nvPr/>
            </p:nvSpPr>
            <p:spPr bwMode="auto">
              <a:xfrm>
                <a:off x="3262" y="27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23" name="Text Box 935"/>
              <p:cNvSpPr txBox="1">
                <a:spLocks noChangeArrowheads="1"/>
              </p:cNvSpPr>
              <p:nvPr/>
            </p:nvSpPr>
            <p:spPr bwMode="auto">
              <a:xfrm>
                <a:off x="3078" y="300"/>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         NA/CDF</a:t>
                </a:r>
              </a:p>
            </p:txBody>
          </p:sp>
          <p:grpSp>
            <p:nvGrpSpPr>
              <p:cNvPr id="381824" name="Group 936"/>
              <p:cNvGrpSpPr>
                <a:grpSpLocks/>
              </p:cNvGrpSpPr>
              <p:nvPr/>
            </p:nvGrpSpPr>
            <p:grpSpPr bwMode="auto">
              <a:xfrm>
                <a:off x="3199" y="321"/>
                <a:ext cx="96" cy="164"/>
                <a:chOff x="3199" y="321"/>
                <a:chExt cx="96" cy="164"/>
              </a:xfrm>
            </p:grpSpPr>
            <p:sp>
              <p:nvSpPr>
                <p:cNvPr id="381825" name="Rectangle 937"/>
                <p:cNvSpPr>
                  <a:spLocks noChangeArrowheads="1"/>
                </p:cNvSpPr>
                <p:nvPr/>
              </p:nvSpPr>
              <p:spPr bwMode="auto">
                <a:xfrm rot="2700000">
                  <a:off x="3199" y="321"/>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26" name="Line 938"/>
                <p:cNvSpPr>
                  <a:spLocks noChangeShapeType="1"/>
                </p:cNvSpPr>
                <p:nvPr/>
              </p:nvSpPr>
              <p:spPr bwMode="auto">
                <a:xfrm>
                  <a:off x="3246" y="437"/>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27" name="Arc 939"/>
                <p:cNvSpPr>
                  <a:spLocks/>
                </p:cNvSpPr>
                <p:nvPr/>
              </p:nvSpPr>
              <p:spPr bwMode="auto">
                <a:xfrm rot="13500000" flipV="1">
                  <a:off x="3205" y="356"/>
                  <a:ext cx="34" cy="3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fr-CH"/>
                </a:p>
              </p:txBody>
            </p:sp>
            <p:sp>
              <p:nvSpPr>
                <p:cNvPr id="381828" name="Arc 940"/>
                <p:cNvSpPr>
                  <a:spLocks/>
                </p:cNvSpPr>
                <p:nvPr/>
              </p:nvSpPr>
              <p:spPr bwMode="auto">
                <a:xfrm rot="13500000" flipV="1">
                  <a:off x="3255" y="354"/>
                  <a:ext cx="34" cy="3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fr-CH"/>
                </a:p>
              </p:txBody>
            </p:sp>
          </p:grpSp>
        </p:grpSp>
        <p:sp>
          <p:nvSpPr>
            <p:cNvPr id="381453" name="Line 941"/>
            <p:cNvSpPr>
              <a:spLocks noChangeShapeType="1"/>
            </p:cNvSpPr>
            <p:nvPr/>
          </p:nvSpPr>
          <p:spPr bwMode="auto">
            <a:xfrm>
              <a:off x="3625" y="463"/>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454" name="Line 942"/>
            <p:cNvSpPr>
              <a:spLocks noChangeShapeType="1"/>
            </p:cNvSpPr>
            <p:nvPr/>
          </p:nvSpPr>
          <p:spPr bwMode="auto">
            <a:xfrm flipV="1">
              <a:off x="3623" y="465"/>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455" name="Line 943"/>
            <p:cNvSpPr>
              <a:spLocks noChangeShapeType="1"/>
            </p:cNvSpPr>
            <p:nvPr/>
          </p:nvSpPr>
          <p:spPr bwMode="auto">
            <a:xfrm>
              <a:off x="3375" y="457"/>
              <a:ext cx="201"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456" name="Group 944"/>
            <p:cNvGrpSpPr>
              <a:grpSpLocks/>
            </p:cNvGrpSpPr>
            <p:nvPr/>
          </p:nvGrpSpPr>
          <p:grpSpPr bwMode="auto">
            <a:xfrm>
              <a:off x="2466" y="698"/>
              <a:ext cx="588" cy="208"/>
              <a:chOff x="3480" y="148"/>
              <a:chExt cx="588" cy="208"/>
            </a:xfrm>
          </p:grpSpPr>
          <p:grpSp>
            <p:nvGrpSpPr>
              <p:cNvPr id="381813" name="Group 945"/>
              <p:cNvGrpSpPr>
                <a:grpSpLocks/>
              </p:cNvGrpSpPr>
              <p:nvPr/>
            </p:nvGrpSpPr>
            <p:grpSpPr bwMode="auto">
              <a:xfrm>
                <a:off x="3602" y="192"/>
                <a:ext cx="96" cy="164"/>
                <a:chOff x="3602" y="192"/>
                <a:chExt cx="96" cy="164"/>
              </a:xfrm>
            </p:grpSpPr>
            <p:sp>
              <p:nvSpPr>
                <p:cNvPr id="381817" name="Rectangle 946"/>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18" name="Line 947"/>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19" name="Line 948"/>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20" name="Line 949"/>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814" name="Line 950"/>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15" name="Line 951"/>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16" name="Text Box 952"/>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6         NA/CDF</a:t>
                </a:r>
              </a:p>
            </p:txBody>
          </p:sp>
        </p:grpSp>
        <p:grpSp>
          <p:nvGrpSpPr>
            <p:cNvPr id="381457" name="Group 953"/>
            <p:cNvGrpSpPr>
              <a:grpSpLocks/>
            </p:cNvGrpSpPr>
            <p:nvPr/>
          </p:nvGrpSpPr>
          <p:grpSpPr bwMode="auto">
            <a:xfrm>
              <a:off x="2642" y="860"/>
              <a:ext cx="588" cy="208"/>
              <a:chOff x="3480" y="148"/>
              <a:chExt cx="588" cy="208"/>
            </a:xfrm>
          </p:grpSpPr>
          <p:grpSp>
            <p:nvGrpSpPr>
              <p:cNvPr id="381805" name="Group 954"/>
              <p:cNvGrpSpPr>
                <a:grpSpLocks/>
              </p:cNvGrpSpPr>
              <p:nvPr/>
            </p:nvGrpSpPr>
            <p:grpSpPr bwMode="auto">
              <a:xfrm>
                <a:off x="3602" y="192"/>
                <a:ext cx="96" cy="164"/>
                <a:chOff x="3602" y="192"/>
                <a:chExt cx="96" cy="164"/>
              </a:xfrm>
            </p:grpSpPr>
            <p:sp>
              <p:nvSpPr>
                <p:cNvPr id="381809" name="Rectangle 955"/>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10" name="Line 956"/>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11" name="Line 957"/>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12" name="Line 958"/>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806" name="Line 959"/>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07" name="Line 960"/>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08" name="Text Box 961"/>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5         WA/CDF</a:t>
                </a:r>
              </a:p>
            </p:txBody>
          </p:sp>
        </p:grpSp>
        <p:grpSp>
          <p:nvGrpSpPr>
            <p:cNvPr id="381458" name="Group 962"/>
            <p:cNvGrpSpPr>
              <a:grpSpLocks/>
            </p:cNvGrpSpPr>
            <p:nvPr/>
          </p:nvGrpSpPr>
          <p:grpSpPr bwMode="auto">
            <a:xfrm>
              <a:off x="2280" y="1668"/>
              <a:ext cx="588" cy="208"/>
              <a:chOff x="3480" y="148"/>
              <a:chExt cx="588" cy="208"/>
            </a:xfrm>
          </p:grpSpPr>
          <p:grpSp>
            <p:nvGrpSpPr>
              <p:cNvPr id="381797" name="Group 963"/>
              <p:cNvGrpSpPr>
                <a:grpSpLocks/>
              </p:cNvGrpSpPr>
              <p:nvPr/>
            </p:nvGrpSpPr>
            <p:grpSpPr bwMode="auto">
              <a:xfrm>
                <a:off x="3602" y="192"/>
                <a:ext cx="96" cy="164"/>
                <a:chOff x="3602" y="192"/>
                <a:chExt cx="96" cy="164"/>
              </a:xfrm>
            </p:grpSpPr>
            <p:sp>
              <p:nvSpPr>
                <p:cNvPr id="381801" name="Rectangle 964"/>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802" name="Line 965"/>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03" name="Line 966"/>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04" name="Line 967"/>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798" name="Line 968"/>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99" name="Line 969"/>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800" name="Text Box 970"/>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7         WA/CDF</a:t>
                </a:r>
              </a:p>
            </p:txBody>
          </p:sp>
        </p:grpSp>
        <p:grpSp>
          <p:nvGrpSpPr>
            <p:cNvPr id="381459" name="Group 971"/>
            <p:cNvGrpSpPr>
              <a:grpSpLocks/>
            </p:cNvGrpSpPr>
            <p:nvPr/>
          </p:nvGrpSpPr>
          <p:grpSpPr bwMode="auto">
            <a:xfrm>
              <a:off x="2305" y="1833"/>
              <a:ext cx="588" cy="219"/>
              <a:chOff x="3362" y="385"/>
              <a:chExt cx="588" cy="219"/>
            </a:xfrm>
          </p:grpSpPr>
          <p:grpSp>
            <p:nvGrpSpPr>
              <p:cNvPr id="381789" name="Group 972"/>
              <p:cNvGrpSpPr>
                <a:grpSpLocks/>
              </p:cNvGrpSpPr>
              <p:nvPr/>
            </p:nvGrpSpPr>
            <p:grpSpPr bwMode="auto">
              <a:xfrm>
                <a:off x="3524" y="385"/>
                <a:ext cx="115" cy="219"/>
                <a:chOff x="3524" y="385"/>
                <a:chExt cx="115" cy="219"/>
              </a:xfrm>
            </p:grpSpPr>
            <p:sp>
              <p:nvSpPr>
                <p:cNvPr id="381791" name="Rectangle 973"/>
                <p:cNvSpPr>
                  <a:spLocks noChangeArrowheads="1"/>
                </p:cNvSpPr>
                <p:nvPr/>
              </p:nvSpPr>
              <p:spPr bwMode="auto">
                <a:xfrm rot="2700000">
                  <a:off x="3543" y="444"/>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92" name="Line 974"/>
                <p:cNvSpPr>
                  <a:spLocks noChangeShapeType="1"/>
                </p:cNvSpPr>
                <p:nvPr/>
              </p:nvSpPr>
              <p:spPr bwMode="auto">
                <a:xfrm>
                  <a:off x="3558" y="459"/>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93" name="Line 975"/>
                <p:cNvSpPr>
                  <a:spLocks noChangeShapeType="1"/>
                </p:cNvSpPr>
                <p:nvPr/>
              </p:nvSpPr>
              <p:spPr bwMode="auto">
                <a:xfrm flipV="1">
                  <a:off x="3556" y="461"/>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94" name="Line 976"/>
                <p:cNvSpPr>
                  <a:spLocks noChangeShapeType="1"/>
                </p:cNvSpPr>
                <p:nvPr/>
              </p:nvSpPr>
              <p:spPr bwMode="auto">
                <a:xfrm>
                  <a:off x="3524" y="491"/>
                  <a:ext cx="0" cy="1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95" name="Line 977"/>
                <p:cNvSpPr>
                  <a:spLocks noChangeShapeType="1"/>
                </p:cNvSpPr>
                <p:nvPr/>
              </p:nvSpPr>
              <p:spPr bwMode="auto">
                <a:xfrm flipH="1">
                  <a:off x="3576" y="385"/>
                  <a:ext cx="29"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96" name="Line 978"/>
                <p:cNvSpPr>
                  <a:spLocks noChangeShapeType="1"/>
                </p:cNvSpPr>
                <p:nvPr/>
              </p:nvSpPr>
              <p:spPr bwMode="auto">
                <a:xfrm>
                  <a:off x="3576" y="386"/>
                  <a:ext cx="28"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790" name="Text Box 979"/>
              <p:cNvSpPr txBox="1">
                <a:spLocks noChangeArrowheads="1"/>
              </p:cNvSpPr>
              <p:nvPr/>
            </p:nvSpPr>
            <p:spPr bwMode="auto">
              <a:xfrm>
                <a:off x="3362" y="426"/>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WA         CDF</a:t>
                </a:r>
              </a:p>
            </p:txBody>
          </p:sp>
        </p:grpSp>
        <p:grpSp>
          <p:nvGrpSpPr>
            <p:cNvPr id="381460" name="Group 980"/>
            <p:cNvGrpSpPr>
              <a:grpSpLocks/>
            </p:cNvGrpSpPr>
            <p:nvPr/>
          </p:nvGrpSpPr>
          <p:grpSpPr bwMode="auto">
            <a:xfrm>
              <a:off x="3994" y="3364"/>
              <a:ext cx="588" cy="208"/>
              <a:chOff x="3480" y="148"/>
              <a:chExt cx="588" cy="208"/>
            </a:xfrm>
          </p:grpSpPr>
          <p:grpSp>
            <p:nvGrpSpPr>
              <p:cNvPr id="381781" name="Group 981"/>
              <p:cNvGrpSpPr>
                <a:grpSpLocks/>
              </p:cNvGrpSpPr>
              <p:nvPr/>
            </p:nvGrpSpPr>
            <p:grpSpPr bwMode="auto">
              <a:xfrm>
                <a:off x="3602" y="192"/>
                <a:ext cx="96" cy="164"/>
                <a:chOff x="3602" y="192"/>
                <a:chExt cx="96" cy="164"/>
              </a:xfrm>
            </p:grpSpPr>
            <p:sp>
              <p:nvSpPr>
                <p:cNvPr id="381785" name="Rectangle 982"/>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86" name="Line 983"/>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87" name="Line 984"/>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88" name="Line 985"/>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782" name="Line 986"/>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83" name="Line 987"/>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84" name="Text Box 988"/>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3         SA/CDF</a:t>
                </a:r>
              </a:p>
            </p:txBody>
          </p:sp>
        </p:grpSp>
        <p:grpSp>
          <p:nvGrpSpPr>
            <p:cNvPr id="381461" name="Group 989"/>
            <p:cNvGrpSpPr>
              <a:grpSpLocks/>
            </p:cNvGrpSpPr>
            <p:nvPr/>
          </p:nvGrpSpPr>
          <p:grpSpPr bwMode="auto">
            <a:xfrm>
              <a:off x="3166" y="2542"/>
              <a:ext cx="588" cy="208"/>
              <a:chOff x="3480" y="148"/>
              <a:chExt cx="588" cy="208"/>
            </a:xfrm>
          </p:grpSpPr>
          <p:grpSp>
            <p:nvGrpSpPr>
              <p:cNvPr id="381773" name="Group 990"/>
              <p:cNvGrpSpPr>
                <a:grpSpLocks/>
              </p:cNvGrpSpPr>
              <p:nvPr/>
            </p:nvGrpSpPr>
            <p:grpSpPr bwMode="auto">
              <a:xfrm>
                <a:off x="3602" y="192"/>
                <a:ext cx="96" cy="164"/>
                <a:chOff x="3602" y="192"/>
                <a:chExt cx="96" cy="164"/>
              </a:xfrm>
            </p:grpSpPr>
            <p:sp>
              <p:nvSpPr>
                <p:cNvPr id="381777" name="Rectangle 991"/>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78" name="Line 992"/>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79" name="Line 993"/>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80" name="Line 994"/>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774" name="Line 995"/>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75" name="Line 996"/>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76" name="Text Box 997"/>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4         SA/CDF</a:t>
                </a:r>
              </a:p>
            </p:txBody>
          </p:sp>
        </p:grpSp>
        <p:grpSp>
          <p:nvGrpSpPr>
            <p:cNvPr id="381462" name="Group 998"/>
            <p:cNvGrpSpPr>
              <a:grpSpLocks/>
            </p:cNvGrpSpPr>
            <p:nvPr/>
          </p:nvGrpSpPr>
          <p:grpSpPr bwMode="auto">
            <a:xfrm>
              <a:off x="4039" y="2553"/>
              <a:ext cx="588" cy="219"/>
              <a:chOff x="3362" y="385"/>
              <a:chExt cx="588" cy="219"/>
            </a:xfrm>
          </p:grpSpPr>
          <p:grpSp>
            <p:nvGrpSpPr>
              <p:cNvPr id="381765" name="Group 999"/>
              <p:cNvGrpSpPr>
                <a:grpSpLocks/>
              </p:cNvGrpSpPr>
              <p:nvPr/>
            </p:nvGrpSpPr>
            <p:grpSpPr bwMode="auto">
              <a:xfrm>
                <a:off x="3524" y="385"/>
                <a:ext cx="115" cy="219"/>
                <a:chOff x="3524" y="385"/>
                <a:chExt cx="115" cy="219"/>
              </a:xfrm>
            </p:grpSpPr>
            <p:sp>
              <p:nvSpPr>
                <p:cNvPr id="381767" name="Rectangle 1000"/>
                <p:cNvSpPr>
                  <a:spLocks noChangeArrowheads="1"/>
                </p:cNvSpPr>
                <p:nvPr/>
              </p:nvSpPr>
              <p:spPr bwMode="auto">
                <a:xfrm rot="2700000">
                  <a:off x="3543" y="444"/>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68" name="Line 1001"/>
                <p:cNvSpPr>
                  <a:spLocks noChangeShapeType="1"/>
                </p:cNvSpPr>
                <p:nvPr/>
              </p:nvSpPr>
              <p:spPr bwMode="auto">
                <a:xfrm>
                  <a:off x="3558" y="459"/>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69" name="Line 1002"/>
                <p:cNvSpPr>
                  <a:spLocks noChangeShapeType="1"/>
                </p:cNvSpPr>
                <p:nvPr/>
              </p:nvSpPr>
              <p:spPr bwMode="auto">
                <a:xfrm flipV="1">
                  <a:off x="3556" y="461"/>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70" name="Line 1003"/>
                <p:cNvSpPr>
                  <a:spLocks noChangeShapeType="1"/>
                </p:cNvSpPr>
                <p:nvPr/>
              </p:nvSpPr>
              <p:spPr bwMode="auto">
                <a:xfrm>
                  <a:off x="3524" y="491"/>
                  <a:ext cx="0" cy="1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71" name="Line 1004"/>
                <p:cNvSpPr>
                  <a:spLocks noChangeShapeType="1"/>
                </p:cNvSpPr>
                <p:nvPr/>
              </p:nvSpPr>
              <p:spPr bwMode="auto">
                <a:xfrm flipH="1">
                  <a:off x="3576" y="385"/>
                  <a:ext cx="29"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72" name="Line 1005"/>
                <p:cNvSpPr>
                  <a:spLocks noChangeShapeType="1"/>
                </p:cNvSpPr>
                <p:nvPr/>
              </p:nvSpPr>
              <p:spPr bwMode="auto">
                <a:xfrm>
                  <a:off x="3576" y="386"/>
                  <a:ext cx="28"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766" name="Text Box 1006"/>
              <p:cNvSpPr txBox="1">
                <a:spLocks noChangeArrowheads="1"/>
              </p:cNvSpPr>
              <p:nvPr/>
            </p:nvSpPr>
            <p:spPr bwMode="auto">
              <a:xfrm>
                <a:off x="3362" y="426"/>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SA         CDF</a:t>
                </a:r>
              </a:p>
            </p:txBody>
          </p:sp>
        </p:grpSp>
        <p:grpSp>
          <p:nvGrpSpPr>
            <p:cNvPr id="381463" name="Group 1007"/>
            <p:cNvGrpSpPr>
              <a:grpSpLocks/>
            </p:cNvGrpSpPr>
            <p:nvPr/>
          </p:nvGrpSpPr>
          <p:grpSpPr bwMode="auto">
            <a:xfrm>
              <a:off x="3257" y="1757"/>
              <a:ext cx="588" cy="219"/>
              <a:chOff x="3362" y="385"/>
              <a:chExt cx="588" cy="219"/>
            </a:xfrm>
          </p:grpSpPr>
          <p:grpSp>
            <p:nvGrpSpPr>
              <p:cNvPr id="381757" name="Group 1008"/>
              <p:cNvGrpSpPr>
                <a:grpSpLocks/>
              </p:cNvGrpSpPr>
              <p:nvPr/>
            </p:nvGrpSpPr>
            <p:grpSpPr bwMode="auto">
              <a:xfrm>
                <a:off x="3524" y="385"/>
                <a:ext cx="115" cy="219"/>
                <a:chOff x="3524" y="385"/>
                <a:chExt cx="115" cy="219"/>
              </a:xfrm>
            </p:grpSpPr>
            <p:sp>
              <p:nvSpPr>
                <p:cNvPr id="381759" name="Rectangle 1009"/>
                <p:cNvSpPr>
                  <a:spLocks noChangeArrowheads="1"/>
                </p:cNvSpPr>
                <p:nvPr/>
              </p:nvSpPr>
              <p:spPr bwMode="auto">
                <a:xfrm rot="2700000">
                  <a:off x="3543" y="444"/>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60" name="Line 1010"/>
                <p:cNvSpPr>
                  <a:spLocks noChangeShapeType="1"/>
                </p:cNvSpPr>
                <p:nvPr/>
              </p:nvSpPr>
              <p:spPr bwMode="auto">
                <a:xfrm>
                  <a:off x="3558" y="459"/>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61" name="Line 1011"/>
                <p:cNvSpPr>
                  <a:spLocks noChangeShapeType="1"/>
                </p:cNvSpPr>
                <p:nvPr/>
              </p:nvSpPr>
              <p:spPr bwMode="auto">
                <a:xfrm flipV="1">
                  <a:off x="3556" y="461"/>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62" name="Line 1012"/>
                <p:cNvSpPr>
                  <a:spLocks noChangeShapeType="1"/>
                </p:cNvSpPr>
                <p:nvPr/>
              </p:nvSpPr>
              <p:spPr bwMode="auto">
                <a:xfrm>
                  <a:off x="3524" y="491"/>
                  <a:ext cx="0" cy="1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63" name="Line 1013"/>
                <p:cNvSpPr>
                  <a:spLocks noChangeShapeType="1"/>
                </p:cNvSpPr>
                <p:nvPr/>
              </p:nvSpPr>
              <p:spPr bwMode="auto">
                <a:xfrm flipH="1">
                  <a:off x="3576" y="385"/>
                  <a:ext cx="29"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64" name="Line 1014"/>
                <p:cNvSpPr>
                  <a:spLocks noChangeShapeType="1"/>
                </p:cNvSpPr>
                <p:nvPr/>
              </p:nvSpPr>
              <p:spPr bwMode="auto">
                <a:xfrm>
                  <a:off x="3576" y="386"/>
                  <a:ext cx="28"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758" name="Text Box 1015"/>
              <p:cNvSpPr txBox="1">
                <a:spLocks noChangeArrowheads="1"/>
              </p:cNvSpPr>
              <p:nvPr/>
            </p:nvSpPr>
            <p:spPr bwMode="auto">
              <a:xfrm>
                <a:off x="3362" y="426"/>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CA         CDF</a:t>
                </a:r>
              </a:p>
            </p:txBody>
          </p:sp>
        </p:grpSp>
        <p:grpSp>
          <p:nvGrpSpPr>
            <p:cNvPr id="381464" name="Group 1016"/>
            <p:cNvGrpSpPr>
              <a:grpSpLocks/>
            </p:cNvGrpSpPr>
            <p:nvPr/>
          </p:nvGrpSpPr>
          <p:grpSpPr bwMode="auto">
            <a:xfrm>
              <a:off x="4721" y="437"/>
              <a:ext cx="588" cy="219"/>
              <a:chOff x="4721" y="437"/>
              <a:chExt cx="588" cy="219"/>
            </a:xfrm>
          </p:grpSpPr>
          <p:sp>
            <p:nvSpPr>
              <p:cNvPr id="381747" name="Text Box 1017"/>
              <p:cNvSpPr txBox="1">
                <a:spLocks noChangeArrowheads="1"/>
              </p:cNvSpPr>
              <p:nvPr/>
            </p:nvSpPr>
            <p:spPr bwMode="auto">
              <a:xfrm>
                <a:off x="4721" y="477"/>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CDF</a:t>
                </a:r>
              </a:p>
            </p:txBody>
          </p:sp>
          <p:grpSp>
            <p:nvGrpSpPr>
              <p:cNvPr id="381748" name="Group 1018"/>
              <p:cNvGrpSpPr>
                <a:grpSpLocks/>
              </p:cNvGrpSpPr>
              <p:nvPr/>
            </p:nvGrpSpPr>
            <p:grpSpPr bwMode="auto">
              <a:xfrm>
                <a:off x="4795" y="437"/>
                <a:ext cx="115" cy="219"/>
                <a:chOff x="4795" y="437"/>
                <a:chExt cx="115" cy="219"/>
              </a:xfrm>
            </p:grpSpPr>
            <p:sp>
              <p:nvSpPr>
                <p:cNvPr id="381749" name="Rectangle 1019"/>
                <p:cNvSpPr>
                  <a:spLocks noChangeArrowheads="1"/>
                </p:cNvSpPr>
                <p:nvPr/>
              </p:nvSpPr>
              <p:spPr bwMode="auto">
                <a:xfrm rot="2700000">
                  <a:off x="4814" y="496"/>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50" name="Line 1020"/>
                <p:cNvSpPr>
                  <a:spLocks noChangeShapeType="1"/>
                </p:cNvSpPr>
                <p:nvPr/>
              </p:nvSpPr>
              <p:spPr bwMode="auto">
                <a:xfrm>
                  <a:off x="4829" y="511"/>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51" name="Line 1021"/>
                <p:cNvSpPr>
                  <a:spLocks noChangeShapeType="1"/>
                </p:cNvSpPr>
                <p:nvPr/>
              </p:nvSpPr>
              <p:spPr bwMode="auto">
                <a:xfrm flipV="1">
                  <a:off x="4827" y="513"/>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52" name="Line 1022"/>
                <p:cNvSpPr>
                  <a:spLocks noChangeShapeType="1"/>
                </p:cNvSpPr>
                <p:nvPr/>
              </p:nvSpPr>
              <p:spPr bwMode="auto">
                <a:xfrm>
                  <a:off x="4795" y="543"/>
                  <a:ext cx="0" cy="1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53" name="Line 1023"/>
                <p:cNvSpPr>
                  <a:spLocks noChangeShapeType="1"/>
                </p:cNvSpPr>
                <p:nvPr/>
              </p:nvSpPr>
              <p:spPr bwMode="auto">
                <a:xfrm flipH="1">
                  <a:off x="4823" y="437"/>
                  <a:ext cx="29"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54" name="Line 1024"/>
                <p:cNvSpPr>
                  <a:spLocks noChangeShapeType="1"/>
                </p:cNvSpPr>
                <p:nvPr/>
              </p:nvSpPr>
              <p:spPr bwMode="auto">
                <a:xfrm>
                  <a:off x="4823" y="438"/>
                  <a:ext cx="28"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55" name="Line 1025"/>
                <p:cNvSpPr>
                  <a:spLocks noChangeShapeType="1"/>
                </p:cNvSpPr>
                <p:nvPr/>
              </p:nvSpPr>
              <p:spPr bwMode="auto">
                <a:xfrm flipH="1">
                  <a:off x="4873" y="437"/>
                  <a:ext cx="29"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56" name="Line 1026"/>
                <p:cNvSpPr>
                  <a:spLocks noChangeShapeType="1"/>
                </p:cNvSpPr>
                <p:nvPr/>
              </p:nvSpPr>
              <p:spPr bwMode="auto">
                <a:xfrm>
                  <a:off x="4873" y="438"/>
                  <a:ext cx="28"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grpSp>
          <p:nvGrpSpPr>
            <p:cNvPr id="381465" name="Group 1027"/>
            <p:cNvGrpSpPr>
              <a:grpSpLocks/>
            </p:cNvGrpSpPr>
            <p:nvPr/>
          </p:nvGrpSpPr>
          <p:grpSpPr bwMode="auto">
            <a:xfrm>
              <a:off x="4579" y="262"/>
              <a:ext cx="588" cy="352"/>
              <a:chOff x="4579" y="262"/>
              <a:chExt cx="588" cy="352"/>
            </a:xfrm>
          </p:grpSpPr>
          <p:sp>
            <p:nvSpPr>
              <p:cNvPr id="381737" name="Line 1028"/>
              <p:cNvSpPr>
                <a:spLocks noChangeShapeType="1"/>
              </p:cNvSpPr>
              <p:nvPr/>
            </p:nvSpPr>
            <p:spPr bwMode="auto">
              <a:xfrm>
                <a:off x="4727" y="262"/>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38" name="Line 1029"/>
              <p:cNvSpPr>
                <a:spLocks noChangeShapeType="1"/>
              </p:cNvSpPr>
              <p:nvPr/>
            </p:nvSpPr>
            <p:spPr bwMode="auto">
              <a:xfrm>
                <a:off x="4755" y="263"/>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39" name="Text Box 1030"/>
              <p:cNvSpPr txBox="1">
                <a:spLocks noChangeArrowheads="1"/>
              </p:cNvSpPr>
              <p:nvPr/>
            </p:nvSpPr>
            <p:spPr bwMode="auto">
              <a:xfrm>
                <a:off x="4579" y="285"/>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CDF</a:t>
                </a:r>
              </a:p>
            </p:txBody>
          </p:sp>
          <p:sp>
            <p:nvSpPr>
              <p:cNvPr id="381740" name="Rectangle 1031"/>
              <p:cNvSpPr>
                <a:spLocks noChangeArrowheads="1"/>
              </p:cNvSpPr>
              <p:nvPr/>
            </p:nvSpPr>
            <p:spPr bwMode="auto">
              <a:xfrm rot="2700000">
                <a:off x="4692" y="306"/>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41" name="Line 1032"/>
              <p:cNvSpPr>
                <a:spLocks noChangeShapeType="1"/>
              </p:cNvSpPr>
              <p:nvPr/>
            </p:nvSpPr>
            <p:spPr bwMode="auto">
              <a:xfrm>
                <a:off x="4739" y="422"/>
                <a:ext cx="0" cy="1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742" name="Group 1033"/>
              <p:cNvGrpSpPr>
                <a:grpSpLocks/>
              </p:cNvGrpSpPr>
              <p:nvPr/>
            </p:nvGrpSpPr>
            <p:grpSpPr bwMode="auto">
              <a:xfrm>
                <a:off x="4693" y="340"/>
                <a:ext cx="93" cy="29"/>
                <a:chOff x="4693" y="338"/>
                <a:chExt cx="93" cy="29"/>
              </a:xfrm>
            </p:grpSpPr>
            <p:sp>
              <p:nvSpPr>
                <p:cNvPr id="381743" name="Oval 1034"/>
                <p:cNvSpPr>
                  <a:spLocks noChangeArrowheads="1"/>
                </p:cNvSpPr>
                <p:nvPr/>
              </p:nvSpPr>
              <p:spPr bwMode="auto">
                <a:xfrm>
                  <a:off x="4693" y="338"/>
                  <a:ext cx="29" cy="29"/>
                </a:xfrm>
                <a:prstGeom prst="ellipse">
                  <a:avLst/>
                </a:prstGeom>
                <a:solidFill>
                  <a:schemeClr val="tx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44" name="Oval 1035"/>
                <p:cNvSpPr>
                  <a:spLocks noChangeArrowheads="1"/>
                </p:cNvSpPr>
                <p:nvPr/>
              </p:nvSpPr>
              <p:spPr bwMode="auto">
                <a:xfrm>
                  <a:off x="4757" y="338"/>
                  <a:ext cx="29" cy="29"/>
                </a:xfrm>
                <a:prstGeom prst="ellipse">
                  <a:avLst/>
                </a:prstGeom>
                <a:solidFill>
                  <a:schemeClr val="tx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45" name="AutoShape 1036"/>
                <p:cNvSpPr>
                  <a:spLocks noChangeArrowheads="1"/>
                </p:cNvSpPr>
                <p:nvPr/>
              </p:nvSpPr>
              <p:spPr bwMode="auto">
                <a:xfrm rot="5400000">
                  <a:off x="4710" y="338"/>
                  <a:ext cx="29" cy="29"/>
                </a:xfrm>
                <a:prstGeom prst="triangle">
                  <a:avLst>
                    <a:gd name="adj" fmla="val 50000"/>
                  </a:avLst>
                </a:prstGeom>
                <a:solidFill>
                  <a:schemeClr val="tx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46" name="AutoShape 1037"/>
                <p:cNvSpPr>
                  <a:spLocks noChangeArrowheads="1"/>
                </p:cNvSpPr>
                <p:nvPr/>
              </p:nvSpPr>
              <p:spPr bwMode="auto">
                <a:xfrm rot="16200000" flipH="1">
                  <a:off x="4740" y="338"/>
                  <a:ext cx="29" cy="29"/>
                </a:xfrm>
                <a:prstGeom prst="triangle">
                  <a:avLst>
                    <a:gd name="adj" fmla="val 50000"/>
                  </a:avLst>
                </a:prstGeom>
                <a:solidFill>
                  <a:schemeClr val="tx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grpSp>
          <p:nvGrpSpPr>
            <p:cNvPr id="381466" name="Group 1038"/>
            <p:cNvGrpSpPr>
              <a:grpSpLocks/>
            </p:cNvGrpSpPr>
            <p:nvPr/>
          </p:nvGrpSpPr>
          <p:grpSpPr bwMode="auto">
            <a:xfrm>
              <a:off x="3785" y="338"/>
              <a:ext cx="588" cy="207"/>
              <a:chOff x="3785" y="338"/>
              <a:chExt cx="588" cy="207"/>
            </a:xfrm>
          </p:grpSpPr>
          <p:sp>
            <p:nvSpPr>
              <p:cNvPr id="381729" name="Line 1039"/>
              <p:cNvSpPr>
                <a:spLocks noChangeShapeType="1"/>
              </p:cNvSpPr>
              <p:nvPr/>
            </p:nvSpPr>
            <p:spPr bwMode="auto">
              <a:xfrm>
                <a:off x="3933" y="33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30" name="Line 1040"/>
              <p:cNvSpPr>
                <a:spLocks noChangeShapeType="1"/>
              </p:cNvSpPr>
              <p:nvPr/>
            </p:nvSpPr>
            <p:spPr bwMode="auto">
              <a:xfrm>
                <a:off x="3961" y="33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31" name="Text Box 1041"/>
              <p:cNvSpPr txBox="1">
                <a:spLocks noChangeArrowheads="1"/>
              </p:cNvSpPr>
              <p:nvPr/>
            </p:nvSpPr>
            <p:spPr bwMode="auto">
              <a:xfrm>
                <a:off x="3785" y="361"/>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CDF</a:t>
                </a:r>
              </a:p>
            </p:txBody>
          </p:sp>
          <p:sp>
            <p:nvSpPr>
              <p:cNvPr id="381732" name="Rectangle 1042"/>
              <p:cNvSpPr>
                <a:spLocks noChangeArrowheads="1"/>
              </p:cNvSpPr>
              <p:nvPr/>
            </p:nvSpPr>
            <p:spPr bwMode="auto">
              <a:xfrm rot="2700000">
                <a:off x="3898" y="38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33" name="Line 1043"/>
              <p:cNvSpPr>
                <a:spLocks noChangeShapeType="1"/>
              </p:cNvSpPr>
              <p:nvPr/>
            </p:nvSpPr>
            <p:spPr bwMode="auto">
              <a:xfrm>
                <a:off x="3945" y="498"/>
                <a:ext cx="0" cy="4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734" name="Group 1044"/>
              <p:cNvGrpSpPr>
                <a:grpSpLocks/>
              </p:cNvGrpSpPr>
              <p:nvPr/>
            </p:nvGrpSpPr>
            <p:grpSpPr bwMode="auto">
              <a:xfrm>
                <a:off x="3904" y="416"/>
                <a:ext cx="83" cy="29"/>
                <a:chOff x="3904" y="416"/>
                <a:chExt cx="83" cy="29"/>
              </a:xfrm>
            </p:grpSpPr>
            <p:sp>
              <p:nvSpPr>
                <p:cNvPr id="381735" name="AutoShape 1045"/>
                <p:cNvSpPr>
                  <a:spLocks noChangeArrowheads="1"/>
                </p:cNvSpPr>
                <p:nvPr/>
              </p:nvSpPr>
              <p:spPr bwMode="auto">
                <a:xfrm rot="5400000">
                  <a:off x="3910" y="410"/>
                  <a:ext cx="29" cy="41"/>
                </a:xfrm>
                <a:prstGeom prst="triangle">
                  <a:avLst>
                    <a:gd name="adj" fmla="val 50000"/>
                  </a:avLst>
                </a:prstGeom>
                <a:solidFill>
                  <a:schemeClr val="tx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36" name="AutoShape 1046"/>
                <p:cNvSpPr>
                  <a:spLocks noChangeArrowheads="1"/>
                </p:cNvSpPr>
                <p:nvPr/>
              </p:nvSpPr>
              <p:spPr bwMode="auto">
                <a:xfrm rot="16200000" flipH="1">
                  <a:off x="3953" y="409"/>
                  <a:ext cx="27" cy="41"/>
                </a:xfrm>
                <a:prstGeom prst="triangle">
                  <a:avLst>
                    <a:gd name="adj" fmla="val 50000"/>
                  </a:avLst>
                </a:prstGeom>
                <a:solidFill>
                  <a:schemeClr val="tx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sp>
          <p:nvSpPr>
            <p:cNvPr id="381467" name="Line 1047"/>
            <p:cNvSpPr>
              <a:spLocks noChangeShapeType="1"/>
            </p:cNvSpPr>
            <p:nvPr/>
          </p:nvSpPr>
          <p:spPr bwMode="auto">
            <a:xfrm flipV="1">
              <a:off x="3606" y="545"/>
              <a:ext cx="337" cy="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468" name="Group 1048"/>
            <p:cNvGrpSpPr>
              <a:grpSpLocks/>
            </p:cNvGrpSpPr>
            <p:nvPr/>
          </p:nvGrpSpPr>
          <p:grpSpPr bwMode="auto">
            <a:xfrm>
              <a:off x="4919" y="752"/>
              <a:ext cx="588" cy="197"/>
              <a:chOff x="4975" y="366"/>
              <a:chExt cx="588" cy="197"/>
            </a:xfrm>
          </p:grpSpPr>
          <p:sp>
            <p:nvSpPr>
              <p:cNvPr id="381720" name="Line 1049"/>
              <p:cNvSpPr>
                <a:spLocks noChangeShapeType="1"/>
              </p:cNvSpPr>
              <p:nvPr/>
            </p:nvSpPr>
            <p:spPr bwMode="auto">
              <a:xfrm>
                <a:off x="5123" y="366"/>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21" name="Line 1050"/>
              <p:cNvSpPr>
                <a:spLocks noChangeShapeType="1"/>
              </p:cNvSpPr>
              <p:nvPr/>
            </p:nvSpPr>
            <p:spPr bwMode="auto">
              <a:xfrm>
                <a:off x="5151" y="367"/>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22" name="Text Box 1051"/>
              <p:cNvSpPr txBox="1">
                <a:spLocks noChangeArrowheads="1"/>
              </p:cNvSpPr>
              <p:nvPr/>
            </p:nvSpPr>
            <p:spPr bwMode="auto">
              <a:xfrm>
                <a:off x="4975" y="389"/>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CDF</a:t>
                </a:r>
              </a:p>
            </p:txBody>
          </p:sp>
          <p:sp>
            <p:nvSpPr>
              <p:cNvPr id="381723" name="Rectangle 1052"/>
              <p:cNvSpPr>
                <a:spLocks noChangeArrowheads="1"/>
              </p:cNvSpPr>
              <p:nvPr/>
            </p:nvSpPr>
            <p:spPr bwMode="auto">
              <a:xfrm rot="2700000">
                <a:off x="5088" y="410"/>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24" name="Line 1053"/>
              <p:cNvSpPr>
                <a:spLocks noChangeShapeType="1"/>
              </p:cNvSpPr>
              <p:nvPr/>
            </p:nvSpPr>
            <p:spPr bwMode="auto">
              <a:xfrm>
                <a:off x="5135" y="526"/>
                <a:ext cx="0"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725" name="Group 1054"/>
              <p:cNvGrpSpPr>
                <a:grpSpLocks/>
              </p:cNvGrpSpPr>
              <p:nvPr/>
            </p:nvGrpSpPr>
            <p:grpSpPr bwMode="auto">
              <a:xfrm>
                <a:off x="5102" y="417"/>
                <a:ext cx="67" cy="69"/>
                <a:chOff x="5102" y="417"/>
                <a:chExt cx="67" cy="69"/>
              </a:xfrm>
            </p:grpSpPr>
            <p:sp>
              <p:nvSpPr>
                <p:cNvPr id="381726" name="Freeform 1055"/>
                <p:cNvSpPr>
                  <a:spLocks/>
                </p:cNvSpPr>
                <p:nvPr/>
              </p:nvSpPr>
              <p:spPr bwMode="auto">
                <a:xfrm>
                  <a:off x="5102" y="464"/>
                  <a:ext cx="67" cy="22"/>
                </a:xfrm>
                <a:custGeom>
                  <a:avLst/>
                  <a:gdLst>
                    <a:gd name="T0" fmla="*/ 0 w 264"/>
                    <a:gd name="T1" fmla="*/ 0 h 86"/>
                    <a:gd name="T2" fmla="*/ 0 w 264"/>
                    <a:gd name="T3" fmla="*/ 1 h 86"/>
                    <a:gd name="T4" fmla="*/ 1 w 264"/>
                    <a:gd name="T5" fmla="*/ 1 h 86"/>
                    <a:gd name="T6" fmla="*/ 1 w 264"/>
                    <a:gd name="T7" fmla="*/ 1 h 86"/>
                    <a:gd name="T8" fmla="*/ 1 w 264"/>
                    <a:gd name="T9" fmla="*/ 1 h 86"/>
                    <a:gd name="T10" fmla="*/ 2 w 264"/>
                    <a:gd name="T11" fmla="*/ 1 h 86"/>
                    <a:gd name="T12" fmla="*/ 2 w 264"/>
                    <a:gd name="T13" fmla="*/ 2 h 86"/>
                    <a:gd name="T14" fmla="*/ 3 w 264"/>
                    <a:gd name="T15" fmla="*/ 1 h 86"/>
                    <a:gd name="T16" fmla="*/ 3 w 264"/>
                    <a:gd name="T17" fmla="*/ 1 h 86"/>
                    <a:gd name="T18" fmla="*/ 4 w 264"/>
                    <a:gd name="T19" fmla="*/ 1 h 86"/>
                    <a:gd name="T20" fmla="*/ 4 w 264"/>
                    <a:gd name="T21" fmla="*/ 1 h 86"/>
                    <a:gd name="T22" fmla="*/ 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1727" name="Line 1056"/>
                <p:cNvSpPr>
                  <a:spLocks noChangeShapeType="1"/>
                </p:cNvSpPr>
                <p:nvPr/>
              </p:nvSpPr>
              <p:spPr bwMode="auto">
                <a:xfrm flipH="1" flipV="1">
                  <a:off x="5134" y="417"/>
                  <a:ext cx="1" cy="6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28" name="Line 1057"/>
                <p:cNvSpPr>
                  <a:spLocks noChangeShapeType="1"/>
                </p:cNvSpPr>
                <p:nvPr/>
              </p:nvSpPr>
              <p:spPr bwMode="auto">
                <a:xfrm>
                  <a:off x="5123" y="432"/>
                  <a:ext cx="25"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sp>
          <p:nvSpPr>
            <p:cNvPr id="381469" name="Line 1058"/>
            <p:cNvSpPr>
              <a:spLocks noChangeShapeType="1"/>
            </p:cNvSpPr>
            <p:nvPr/>
          </p:nvSpPr>
          <p:spPr bwMode="auto">
            <a:xfrm flipH="1" flipV="1">
              <a:off x="4837" y="708"/>
              <a:ext cx="242" cy="2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470" name="Group 1059"/>
            <p:cNvGrpSpPr>
              <a:grpSpLocks/>
            </p:cNvGrpSpPr>
            <p:nvPr/>
          </p:nvGrpSpPr>
          <p:grpSpPr bwMode="auto">
            <a:xfrm>
              <a:off x="2914" y="511"/>
              <a:ext cx="588" cy="208"/>
              <a:chOff x="2614" y="173"/>
              <a:chExt cx="588" cy="208"/>
            </a:xfrm>
          </p:grpSpPr>
          <p:sp>
            <p:nvSpPr>
              <p:cNvPr id="381713" name="Text Box 1060"/>
              <p:cNvSpPr txBox="1">
                <a:spLocks noChangeArrowheads="1"/>
              </p:cNvSpPr>
              <p:nvPr/>
            </p:nvSpPr>
            <p:spPr bwMode="auto">
              <a:xfrm>
                <a:off x="2614" y="196"/>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         NA/CDF</a:t>
                </a:r>
              </a:p>
            </p:txBody>
          </p:sp>
          <p:grpSp>
            <p:nvGrpSpPr>
              <p:cNvPr id="381714" name="Group 1061"/>
              <p:cNvGrpSpPr>
                <a:grpSpLocks/>
              </p:cNvGrpSpPr>
              <p:nvPr/>
            </p:nvGrpSpPr>
            <p:grpSpPr bwMode="auto">
              <a:xfrm>
                <a:off x="2734" y="173"/>
                <a:ext cx="96" cy="208"/>
                <a:chOff x="2734" y="173"/>
                <a:chExt cx="96" cy="208"/>
              </a:xfrm>
            </p:grpSpPr>
            <p:sp>
              <p:nvSpPr>
                <p:cNvPr id="381715" name="Rectangle 1062"/>
                <p:cNvSpPr>
                  <a:spLocks noChangeArrowheads="1"/>
                </p:cNvSpPr>
                <p:nvPr/>
              </p:nvSpPr>
              <p:spPr bwMode="auto">
                <a:xfrm rot="2700000">
                  <a:off x="2734" y="217"/>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16" name="Line 1063"/>
                <p:cNvSpPr>
                  <a:spLocks noChangeShapeType="1"/>
                </p:cNvSpPr>
                <p:nvPr/>
              </p:nvSpPr>
              <p:spPr bwMode="auto">
                <a:xfrm>
                  <a:off x="2781" y="333"/>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17" name="Line 1064"/>
                <p:cNvSpPr>
                  <a:spLocks noChangeShapeType="1"/>
                </p:cNvSpPr>
                <p:nvPr/>
              </p:nvSpPr>
              <p:spPr bwMode="auto">
                <a:xfrm>
                  <a:off x="2769" y="173"/>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18" name="Line 1065"/>
                <p:cNvSpPr>
                  <a:spLocks noChangeShapeType="1"/>
                </p:cNvSpPr>
                <p:nvPr/>
              </p:nvSpPr>
              <p:spPr bwMode="auto">
                <a:xfrm>
                  <a:off x="2797" y="174"/>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19" name="Oval 1066"/>
                <p:cNvSpPr>
                  <a:spLocks noChangeArrowheads="1"/>
                </p:cNvSpPr>
                <p:nvPr/>
              </p:nvSpPr>
              <p:spPr bwMode="auto">
                <a:xfrm>
                  <a:off x="2759" y="241"/>
                  <a:ext cx="47" cy="47"/>
                </a:xfrm>
                <a:prstGeom prst="ellipse">
                  <a:avLst/>
                </a:prstGeom>
                <a:solidFill>
                  <a:schemeClr val="tx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grpSp>
          <p:nvGrpSpPr>
            <p:cNvPr id="381471" name="Group 1067"/>
            <p:cNvGrpSpPr>
              <a:grpSpLocks/>
            </p:cNvGrpSpPr>
            <p:nvPr/>
          </p:nvGrpSpPr>
          <p:grpSpPr bwMode="auto">
            <a:xfrm>
              <a:off x="2542" y="1253"/>
              <a:ext cx="610" cy="218"/>
              <a:chOff x="2542" y="1253"/>
              <a:chExt cx="610" cy="218"/>
            </a:xfrm>
          </p:grpSpPr>
          <p:sp>
            <p:nvSpPr>
              <p:cNvPr id="381707" name="Text Box 1068"/>
              <p:cNvSpPr txBox="1">
                <a:spLocks noChangeArrowheads="1"/>
              </p:cNvSpPr>
              <p:nvPr/>
            </p:nvSpPr>
            <p:spPr bwMode="auto">
              <a:xfrm>
                <a:off x="2542" y="1286"/>
                <a:ext cx="61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11         WA/CDF</a:t>
                </a:r>
              </a:p>
            </p:txBody>
          </p:sp>
          <p:grpSp>
            <p:nvGrpSpPr>
              <p:cNvPr id="381708" name="Group 1069"/>
              <p:cNvGrpSpPr>
                <a:grpSpLocks/>
              </p:cNvGrpSpPr>
              <p:nvPr/>
            </p:nvGrpSpPr>
            <p:grpSpPr bwMode="auto">
              <a:xfrm>
                <a:off x="2698" y="1253"/>
                <a:ext cx="96" cy="218"/>
                <a:chOff x="2698" y="1253"/>
                <a:chExt cx="96" cy="218"/>
              </a:xfrm>
            </p:grpSpPr>
            <p:sp>
              <p:nvSpPr>
                <p:cNvPr id="381709" name="Rectangle 1070"/>
                <p:cNvSpPr>
                  <a:spLocks noChangeArrowheads="1"/>
                </p:cNvSpPr>
                <p:nvPr/>
              </p:nvSpPr>
              <p:spPr bwMode="auto">
                <a:xfrm rot="2700000">
                  <a:off x="2698" y="1307"/>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710" name="Line 1071"/>
                <p:cNvSpPr>
                  <a:spLocks noChangeShapeType="1"/>
                </p:cNvSpPr>
                <p:nvPr/>
              </p:nvSpPr>
              <p:spPr bwMode="auto">
                <a:xfrm>
                  <a:off x="2745" y="1423"/>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11" name="Line 1072"/>
                <p:cNvSpPr>
                  <a:spLocks noChangeShapeType="1"/>
                </p:cNvSpPr>
                <p:nvPr/>
              </p:nvSpPr>
              <p:spPr bwMode="auto">
                <a:xfrm>
                  <a:off x="2747" y="1253"/>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12" name="Oval 1073"/>
                <p:cNvSpPr>
                  <a:spLocks noChangeArrowheads="1"/>
                </p:cNvSpPr>
                <p:nvPr/>
              </p:nvSpPr>
              <p:spPr bwMode="auto">
                <a:xfrm>
                  <a:off x="2723" y="1331"/>
                  <a:ext cx="47" cy="47"/>
                </a:xfrm>
                <a:prstGeom prst="ellipse">
                  <a:avLst/>
                </a:prstGeom>
                <a:solidFill>
                  <a:schemeClr val="tx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grpSp>
          <p:nvGrpSpPr>
            <p:cNvPr id="381472" name="Group 1074"/>
            <p:cNvGrpSpPr>
              <a:grpSpLocks/>
            </p:cNvGrpSpPr>
            <p:nvPr/>
          </p:nvGrpSpPr>
          <p:grpSpPr bwMode="auto">
            <a:xfrm>
              <a:off x="4178" y="501"/>
              <a:ext cx="588" cy="208"/>
              <a:chOff x="4178" y="501"/>
              <a:chExt cx="588" cy="208"/>
            </a:xfrm>
          </p:grpSpPr>
          <p:sp>
            <p:nvSpPr>
              <p:cNvPr id="381696" name="Text Box 1075"/>
              <p:cNvSpPr txBox="1">
                <a:spLocks noChangeArrowheads="1"/>
              </p:cNvSpPr>
              <p:nvPr/>
            </p:nvSpPr>
            <p:spPr bwMode="auto">
              <a:xfrm>
                <a:off x="4178" y="524"/>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         NA/CDF</a:t>
                </a:r>
              </a:p>
            </p:txBody>
          </p:sp>
          <p:grpSp>
            <p:nvGrpSpPr>
              <p:cNvPr id="381697" name="Group 1076"/>
              <p:cNvGrpSpPr>
                <a:grpSpLocks/>
              </p:cNvGrpSpPr>
              <p:nvPr/>
            </p:nvGrpSpPr>
            <p:grpSpPr bwMode="auto">
              <a:xfrm>
                <a:off x="4298" y="501"/>
                <a:ext cx="96" cy="208"/>
                <a:chOff x="4298" y="501"/>
                <a:chExt cx="96" cy="208"/>
              </a:xfrm>
            </p:grpSpPr>
            <p:sp>
              <p:nvSpPr>
                <p:cNvPr id="381698" name="Rectangle 1077"/>
                <p:cNvSpPr>
                  <a:spLocks noChangeArrowheads="1"/>
                </p:cNvSpPr>
                <p:nvPr/>
              </p:nvSpPr>
              <p:spPr bwMode="auto">
                <a:xfrm rot="2700000">
                  <a:off x="4298" y="545"/>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99" name="Line 1078"/>
                <p:cNvSpPr>
                  <a:spLocks noChangeShapeType="1"/>
                </p:cNvSpPr>
                <p:nvPr/>
              </p:nvSpPr>
              <p:spPr bwMode="auto">
                <a:xfrm>
                  <a:off x="4345" y="661"/>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00" name="Line 1079"/>
                <p:cNvSpPr>
                  <a:spLocks noChangeShapeType="1"/>
                </p:cNvSpPr>
                <p:nvPr/>
              </p:nvSpPr>
              <p:spPr bwMode="auto">
                <a:xfrm>
                  <a:off x="4333" y="501"/>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01" name="Line 1080"/>
                <p:cNvSpPr>
                  <a:spLocks noChangeShapeType="1"/>
                </p:cNvSpPr>
                <p:nvPr/>
              </p:nvSpPr>
              <p:spPr bwMode="auto">
                <a:xfrm>
                  <a:off x="4361" y="502"/>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702" name="Group 1081"/>
                <p:cNvGrpSpPr>
                  <a:grpSpLocks/>
                </p:cNvGrpSpPr>
                <p:nvPr/>
              </p:nvGrpSpPr>
              <p:grpSpPr bwMode="auto">
                <a:xfrm>
                  <a:off x="4311" y="578"/>
                  <a:ext cx="68" cy="29"/>
                  <a:chOff x="4311" y="578"/>
                  <a:chExt cx="68" cy="29"/>
                </a:xfrm>
              </p:grpSpPr>
              <p:sp>
                <p:nvSpPr>
                  <p:cNvPr id="381703" name="Line 1082"/>
                  <p:cNvSpPr>
                    <a:spLocks noChangeShapeType="1"/>
                  </p:cNvSpPr>
                  <p:nvPr/>
                </p:nvSpPr>
                <p:spPr bwMode="auto">
                  <a:xfrm>
                    <a:off x="4312" y="578"/>
                    <a:ext cx="0" cy="2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04" name="Line 1083"/>
                  <p:cNvSpPr>
                    <a:spLocks noChangeShapeType="1"/>
                  </p:cNvSpPr>
                  <p:nvPr/>
                </p:nvSpPr>
                <p:spPr bwMode="auto">
                  <a:xfrm>
                    <a:off x="4347" y="579"/>
                    <a:ext cx="0" cy="2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05" name="Line 1084"/>
                  <p:cNvSpPr>
                    <a:spLocks noChangeShapeType="1"/>
                  </p:cNvSpPr>
                  <p:nvPr/>
                </p:nvSpPr>
                <p:spPr bwMode="auto">
                  <a:xfrm>
                    <a:off x="4379" y="579"/>
                    <a:ext cx="0" cy="2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706" name="Line 1085"/>
                  <p:cNvSpPr>
                    <a:spLocks noChangeShapeType="1"/>
                  </p:cNvSpPr>
                  <p:nvPr/>
                </p:nvSpPr>
                <p:spPr bwMode="auto">
                  <a:xfrm>
                    <a:off x="4311" y="578"/>
                    <a:ext cx="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grpSp>
        <p:grpSp>
          <p:nvGrpSpPr>
            <p:cNvPr id="381473" name="Group 1086"/>
            <p:cNvGrpSpPr>
              <a:grpSpLocks/>
            </p:cNvGrpSpPr>
            <p:nvPr/>
          </p:nvGrpSpPr>
          <p:grpSpPr bwMode="auto">
            <a:xfrm>
              <a:off x="3838" y="1427"/>
              <a:ext cx="588" cy="218"/>
              <a:chOff x="3840" y="1431"/>
              <a:chExt cx="588" cy="218"/>
            </a:xfrm>
          </p:grpSpPr>
          <p:sp>
            <p:nvSpPr>
              <p:cNvPr id="381686" name="Text Box 1087"/>
              <p:cNvSpPr txBox="1">
                <a:spLocks noChangeArrowheads="1"/>
              </p:cNvSpPr>
              <p:nvPr/>
            </p:nvSpPr>
            <p:spPr bwMode="auto">
              <a:xfrm>
                <a:off x="3840" y="1464"/>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11         CA/CDF</a:t>
                </a:r>
              </a:p>
            </p:txBody>
          </p:sp>
          <p:grpSp>
            <p:nvGrpSpPr>
              <p:cNvPr id="381687" name="Group 1088"/>
              <p:cNvGrpSpPr>
                <a:grpSpLocks/>
              </p:cNvGrpSpPr>
              <p:nvPr/>
            </p:nvGrpSpPr>
            <p:grpSpPr bwMode="auto">
              <a:xfrm>
                <a:off x="3998" y="1431"/>
                <a:ext cx="96" cy="218"/>
                <a:chOff x="3998" y="1431"/>
                <a:chExt cx="96" cy="218"/>
              </a:xfrm>
            </p:grpSpPr>
            <p:sp>
              <p:nvSpPr>
                <p:cNvPr id="381688" name="Rectangle 1089"/>
                <p:cNvSpPr>
                  <a:spLocks noChangeArrowheads="1"/>
                </p:cNvSpPr>
                <p:nvPr/>
              </p:nvSpPr>
              <p:spPr bwMode="auto">
                <a:xfrm rot="2700000">
                  <a:off x="3998" y="1485"/>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89" name="Line 1090"/>
                <p:cNvSpPr>
                  <a:spLocks noChangeShapeType="1"/>
                </p:cNvSpPr>
                <p:nvPr/>
              </p:nvSpPr>
              <p:spPr bwMode="auto">
                <a:xfrm>
                  <a:off x="4045" y="1601"/>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90" name="Line 1091"/>
                <p:cNvSpPr>
                  <a:spLocks noChangeShapeType="1"/>
                </p:cNvSpPr>
                <p:nvPr/>
              </p:nvSpPr>
              <p:spPr bwMode="auto">
                <a:xfrm>
                  <a:off x="4045" y="1431"/>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691" name="Group 1092"/>
                <p:cNvGrpSpPr>
                  <a:grpSpLocks/>
                </p:cNvGrpSpPr>
                <p:nvPr/>
              </p:nvGrpSpPr>
              <p:grpSpPr bwMode="auto">
                <a:xfrm>
                  <a:off x="4011" y="1518"/>
                  <a:ext cx="68" cy="29"/>
                  <a:chOff x="4311" y="578"/>
                  <a:chExt cx="68" cy="29"/>
                </a:xfrm>
              </p:grpSpPr>
              <p:sp>
                <p:nvSpPr>
                  <p:cNvPr id="381692" name="Line 1093"/>
                  <p:cNvSpPr>
                    <a:spLocks noChangeShapeType="1"/>
                  </p:cNvSpPr>
                  <p:nvPr/>
                </p:nvSpPr>
                <p:spPr bwMode="auto">
                  <a:xfrm>
                    <a:off x="4312" y="578"/>
                    <a:ext cx="0" cy="2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93" name="Line 1094"/>
                  <p:cNvSpPr>
                    <a:spLocks noChangeShapeType="1"/>
                  </p:cNvSpPr>
                  <p:nvPr/>
                </p:nvSpPr>
                <p:spPr bwMode="auto">
                  <a:xfrm>
                    <a:off x="4347" y="579"/>
                    <a:ext cx="0" cy="2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94" name="Line 1095"/>
                  <p:cNvSpPr>
                    <a:spLocks noChangeShapeType="1"/>
                  </p:cNvSpPr>
                  <p:nvPr/>
                </p:nvSpPr>
                <p:spPr bwMode="auto">
                  <a:xfrm>
                    <a:off x="4379" y="579"/>
                    <a:ext cx="0" cy="2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95" name="Line 1096"/>
                  <p:cNvSpPr>
                    <a:spLocks noChangeShapeType="1"/>
                  </p:cNvSpPr>
                  <p:nvPr/>
                </p:nvSpPr>
                <p:spPr bwMode="auto">
                  <a:xfrm>
                    <a:off x="4311" y="578"/>
                    <a:ext cx="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grpSp>
        <p:grpSp>
          <p:nvGrpSpPr>
            <p:cNvPr id="381474" name="Group 1097"/>
            <p:cNvGrpSpPr>
              <a:grpSpLocks/>
            </p:cNvGrpSpPr>
            <p:nvPr/>
          </p:nvGrpSpPr>
          <p:grpSpPr bwMode="auto">
            <a:xfrm>
              <a:off x="4280" y="665"/>
              <a:ext cx="588" cy="209"/>
              <a:chOff x="4442" y="647"/>
              <a:chExt cx="588" cy="209"/>
            </a:xfrm>
          </p:grpSpPr>
          <p:sp>
            <p:nvSpPr>
              <p:cNvPr id="381680" name="Text Box 1098"/>
              <p:cNvSpPr txBox="1">
                <a:spLocks noChangeArrowheads="1"/>
              </p:cNvSpPr>
              <p:nvPr/>
            </p:nvSpPr>
            <p:spPr bwMode="auto">
              <a:xfrm>
                <a:off x="4442" y="680"/>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11         NA/CDF</a:t>
                </a:r>
              </a:p>
            </p:txBody>
          </p:sp>
          <p:grpSp>
            <p:nvGrpSpPr>
              <p:cNvPr id="381681" name="Group 1099"/>
              <p:cNvGrpSpPr>
                <a:grpSpLocks/>
              </p:cNvGrpSpPr>
              <p:nvPr/>
            </p:nvGrpSpPr>
            <p:grpSpPr bwMode="auto">
              <a:xfrm>
                <a:off x="4600" y="647"/>
                <a:ext cx="96" cy="209"/>
                <a:chOff x="4600" y="647"/>
                <a:chExt cx="96" cy="209"/>
              </a:xfrm>
            </p:grpSpPr>
            <p:sp>
              <p:nvSpPr>
                <p:cNvPr id="381682" name="Rectangle 1100"/>
                <p:cNvSpPr>
                  <a:spLocks noChangeArrowheads="1"/>
                </p:cNvSpPr>
                <p:nvPr/>
              </p:nvSpPr>
              <p:spPr bwMode="auto">
                <a:xfrm rot="2700000">
                  <a:off x="4600" y="701"/>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83" name="Line 1101"/>
                <p:cNvSpPr>
                  <a:spLocks noChangeShapeType="1"/>
                </p:cNvSpPr>
                <p:nvPr/>
              </p:nvSpPr>
              <p:spPr bwMode="auto">
                <a:xfrm>
                  <a:off x="4647" y="817"/>
                  <a:ext cx="1" cy="3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84" name="Line 1102"/>
                <p:cNvSpPr>
                  <a:spLocks noChangeShapeType="1"/>
                </p:cNvSpPr>
                <p:nvPr/>
              </p:nvSpPr>
              <p:spPr bwMode="auto">
                <a:xfrm>
                  <a:off x="4647" y="647"/>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85" name="Arc 1103"/>
                <p:cNvSpPr>
                  <a:spLocks/>
                </p:cNvSpPr>
                <p:nvPr/>
              </p:nvSpPr>
              <p:spPr bwMode="auto">
                <a:xfrm rot="8100000" flipH="1" flipV="1">
                  <a:off x="4621" y="746"/>
                  <a:ext cx="56" cy="5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fr-CH"/>
                </a:p>
              </p:txBody>
            </p:sp>
          </p:grpSp>
        </p:grpSp>
        <p:sp>
          <p:nvSpPr>
            <p:cNvPr id="381475" name="Line 1104"/>
            <p:cNvSpPr>
              <a:spLocks noChangeShapeType="1"/>
            </p:cNvSpPr>
            <p:nvPr/>
          </p:nvSpPr>
          <p:spPr bwMode="auto">
            <a:xfrm flipV="1">
              <a:off x="4485" y="869"/>
              <a:ext cx="149" cy="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476" name="Group 1105"/>
            <p:cNvGrpSpPr>
              <a:grpSpLocks/>
            </p:cNvGrpSpPr>
            <p:nvPr/>
          </p:nvGrpSpPr>
          <p:grpSpPr bwMode="auto">
            <a:xfrm>
              <a:off x="4964" y="345"/>
              <a:ext cx="588" cy="209"/>
              <a:chOff x="4964" y="345"/>
              <a:chExt cx="588" cy="209"/>
            </a:xfrm>
          </p:grpSpPr>
          <p:sp>
            <p:nvSpPr>
              <p:cNvPr id="381674" name="Text Box 1106"/>
              <p:cNvSpPr txBox="1">
                <a:spLocks noChangeArrowheads="1"/>
              </p:cNvSpPr>
              <p:nvPr/>
            </p:nvSpPr>
            <p:spPr bwMode="auto">
              <a:xfrm>
                <a:off x="4964" y="378"/>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11         NA/CDF</a:t>
                </a:r>
              </a:p>
            </p:txBody>
          </p:sp>
          <p:grpSp>
            <p:nvGrpSpPr>
              <p:cNvPr id="381675" name="Group 1107"/>
              <p:cNvGrpSpPr>
                <a:grpSpLocks/>
              </p:cNvGrpSpPr>
              <p:nvPr/>
            </p:nvGrpSpPr>
            <p:grpSpPr bwMode="auto">
              <a:xfrm>
                <a:off x="5078" y="345"/>
                <a:ext cx="188" cy="209"/>
                <a:chOff x="5078" y="345"/>
                <a:chExt cx="188" cy="209"/>
              </a:xfrm>
            </p:grpSpPr>
            <p:sp>
              <p:nvSpPr>
                <p:cNvPr id="381676" name="Rectangle 1108"/>
                <p:cNvSpPr>
                  <a:spLocks noChangeArrowheads="1"/>
                </p:cNvSpPr>
                <p:nvPr/>
              </p:nvSpPr>
              <p:spPr bwMode="auto">
                <a:xfrm rot="2700000">
                  <a:off x="5122" y="399"/>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77" name="Line 1109"/>
                <p:cNvSpPr>
                  <a:spLocks noChangeShapeType="1"/>
                </p:cNvSpPr>
                <p:nvPr/>
              </p:nvSpPr>
              <p:spPr bwMode="auto">
                <a:xfrm>
                  <a:off x="5169" y="515"/>
                  <a:ext cx="1" cy="3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78" name="Line 1110"/>
                <p:cNvSpPr>
                  <a:spLocks noChangeShapeType="1"/>
                </p:cNvSpPr>
                <p:nvPr/>
              </p:nvSpPr>
              <p:spPr bwMode="auto">
                <a:xfrm>
                  <a:off x="5169" y="345"/>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79" name="Text Box 1111"/>
                <p:cNvSpPr txBox="1">
                  <a:spLocks noChangeArrowheads="1"/>
                </p:cNvSpPr>
                <p:nvPr/>
              </p:nvSpPr>
              <p:spPr bwMode="auto">
                <a:xfrm>
                  <a:off x="5078" y="387"/>
                  <a:ext cx="18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600" b="0">
                      <a:solidFill>
                        <a:srgbClr val="000000"/>
                      </a:solidFill>
                      <a:latin typeface="Arial" pitchFamily="34" charset="0"/>
                    </a:rPr>
                    <a:t>MP</a:t>
                  </a:r>
                </a:p>
              </p:txBody>
            </p:sp>
          </p:grpSp>
        </p:grpSp>
        <p:sp>
          <p:nvSpPr>
            <p:cNvPr id="381477" name="Line 1112"/>
            <p:cNvSpPr>
              <a:spLocks noChangeShapeType="1"/>
            </p:cNvSpPr>
            <p:nvPr/>
          </p:nvSpPr>
          <p:spPr bwMode="auto">
            <a:xfrm flipV="1">
              <a:off x="4800" y="554"/>
              <a:ext cx="371" cy="11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478" name="Group 1113"/>
            <p:cNvGrpSpPr>
              <a:grpSpLocks/>
            </p:cNvGrpSpPr>
            <p:nvPr/>
          </p:nvGrpSpPr>
          <p:grpSpPr bwMode="auto">
            <a:xfrm>
              <a:off x="3429" y="389"/>
              <a:ext cx="588" cy="219"/>
              <a:chOff x="3429" y="389"/>
              <a:chExt cx="588" cy="219"/>
            </a:xfrm>
          </p:grpSpPr>
          <p:sp>
            <p:nvSpPr>
              <p:cNvPr id="381667" name="Text Box 1114"/>
              <p:cNvSpPr txBox="1">
                <a:spLocks noChangeArrowheads="1"/>
              </p:cNvSpPr>
              <p:nvPr/>
            </p:nvSpPr>
            <p:spPr bwMode="auto">
              <a:xfrm>
                <a:off x="3429" y="430"/>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NA         CDF</a:t>
                </a:r>
              </a:p>
            </p:txBody>
          </p:sp>
          <p:grpSp>
            <p:nvGrpSpPr>
              <p:cNvPr id="381668" name="Group 1115"/>
              <p:cNvGrpSpPr>
                <a:grpSpLocks/>
              </p:cNvGrpSpPr>
              <p:nvPr/>
            </p:nvGrpSpPr>
            <p:grpSpPr bwMode="auto">
              <a:xfrm>
                <a:off x="3591" y="389"/>
                <a:ext cx="115" cy="219"/>
                <a:chOff x="3591" y="389"/>
                <a:chExt cx="115" cy="219"/>
              </a:xfrm>
            </p:grpSpPr>
            <p:sp>
              <p:nvSpPr>
                <p:cNvPr id="381669" name="Rectangle 1116"/>
                <p:cNvSpPr>
                  <a:spLocks noChangeArrowheads="1"/>
                </p:cNvSpPr>
                <p:nvPr/>
              </p:nvSpPr>
              <p:spPr bwMode="auto">
                <a:xfrm rot="2700000">
                  <a:off x="3610" y="448"/>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70" name="Line 1117"/>
                <p:cNvSpPr>
                  <a:spLocks noChangeShapeType="1"/>
                </p:cNvSpPr>
                <p:nvPr/>
              </p:nvSpPr>
              <p:spPr bwMode="auto">
                <a:xfrm>
                  <a:off x="3591" y="495"/>
                  <a:ext cx="0" cy="1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71" name="Line 1118"/>
                <p:cNvSpPr>
                  <a:spLocks noChangeShapeType="1"/>
                </p:cNvSpPr>
                <p:nvPr/>
              </p:nvSpPr>
              <p:spPr bwMode="auto">
                <a:xfrm flipH="1">
                  <a:off x="3643" y="389"/>
                  <a:ext cx="29"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72" name="Line 1119"/>
                <p:cNvSpPr>
                  <a:spLocks noChangeShapeType="1"/>
                </p:cNvSpPr>
                <p:nvPr/>
              </p:nvSpPr>
              <p:spPr bwMode="auto">
                <a:xfrm>
                  <a:off x="3643" y="390"/>
                  <a:ext cx="28"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73" name="AutoShape 1120"/>
                <p:cNvSpPr>
                  <a:spLocks noChangeArrowheads="1"/>
                </p:cNvSpPr>
                <p:nvPr/>
              </p:nvSpPr>
              <p:spPr bwMode="auto">
                <a:xfrm>
                  <a:off x="3617" y="478"/>
                  <a:ext cx="80" cy="36"/>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grpSp>
          <p:nvGrpSpPr>
            <p:cNvPr id="381479" name="Group 1121"/>
            <p:cNvGrpSpPr>
              <a:grpSpLocks/>
            </p:cNvGrpSpPr>
            <p:nvPr/>
          </p:nvGrpSpPr>
          <p:grpSpPr bwMode="auto">
            <a:xfrm>
              <a:off x="2516" y="405"/>
              <a:ext cx="588" cy="208"/>
              <a:chOff x="2516" y="399"/>
              <a:chExt cx="588" cy="208"/>
            </a:xfrm>
          </p:grpSpPr>
          <p:sp>
            <p:nvSpPr>
              <p:cNvPr id="381657" name="Text Box 1122"/>
              <p:cNvSpPr txBox="1">
                <a:spLocks noChangeArrowheads="1"/>
              </p:cNvSpPr>
              <p:nvPr/>
            </p:nvSpPr>
            <p:spPr bwMode="auto">
              <a:xfrm>
                <a:off x="2516" y="424"/>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2         NA/CDF</a:t>
                </a:r>
              </a:p>
            </p:txBody>
          </p:sp>
          <p:grpSp>
            <p:nvGrpSpPr>
              <p:cNvPr id="381658" name="Group 1123"/>
              <p:cNvGrpSpPr>
                <a:grpSpLocks/>
              </p:cNvGrpSpPr>
              <p:nvPr/>
            </p:nvGrpSpPr>
            <p:grpSpPr bwMode="auto">
              <a:xfrm>
                <a:off x="2638" y="399"/>
                <a:ext cx="96" cy="208"/>
                <a:chOff x="2638" y="399"/>
                <a:chExt cx="96" cy="208"/>
              </a:xfrm>
            </p:grpSpPr>
            <p:grpSp>
              <p:nvGrpSpPr>
                <p:cNvPr id="381659" name="Group 1124"/>
                <p:cNvGrpSpPr>
                  <a:grpSpLocks/>
                </p:cNvGrpSpPr>
                <p:nvPr/>
              </p:nvGrpSpPr>
              <p:grpSpPr bwMode="auto">
                <a:xfrm>
                  <a:off x="2638" y="443"/>
                  <a:ext cx="96" cy="164"/>
                  <a:chOff x="3602" y="192"/>
                  <a:chExt cx="96" cy="164"/>
                </a:xfrm>
              </p:grpSpPr>
              <p:sp>
                <p:nvSpPr>
                  <p:cNvPr id="381663" name="Rectangle 1125"/>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64" name="Line 1126"/>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65" name="Line 1127"/>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66" name="Line 1128"/>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660" name="Line 1129"/>
                <p:cNvSpPr>
                  <a:spLocks noChangeShapeType="1"/>
                </p:cNvSpPr>
                <p:nvPr/>
              </p:nvSpPr>
              <p:spPr bwMode="auto">
                <a:xfrm>
                  <a:off x="2673" y="39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61" name="Line 1130"/>
                <p:cNvSpPr>
                  <a:spLocks noChangeShapeType="1"/>
                </p:cNvSpPr>
                <p:nvPr/>
              </p:nvSpPr>
              <p:spPr bwMode="auto">
                <a:xfrm>
                  <a:off x="2701" y="400"/>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62" name="AutoShape 1131"/>
                <p:cNvSpPr>
                  <a:spLocks noChangeArrowheads="1"/>
                </p:cNvSpPr>
                <p:nvPr/>
              </p:nvSpPr>
              <p:spPr bwMode="auto">
                <a:xfrm>
                  <a:off x="2647" y="474"/>
                  <a:ext cx="80" cy="36"/>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grpSp>
          <p:nvGrpSpPr>
            <p:cNvPr id="381480" name="Group 1132"/>
            <p:cNvGrpSpPr>
              <a:grpSpLocks/>
            </p:cNvGrpSpPr>
            <p:nvPr/>
          </p:nvGrpSpPr>
          <p:grpSpPr bwMode="auto">
            <a:xfrm>
              <a:off x="2723" y="1709"/>
              <a:ext cx="588" cy="218"/>
              <a:chOff x="2816" y="1771"/>
              <a:chExt cx="588" cy="218"/>
            </a:xfrm>
          </p:grpSpPr>
          <p:sp>
            <p:nvSpPr>
              <p:cNvPr id="381649" name="Text Box 1133"/>
              <p:cNvSpPr txBox="1">
                <a:spLocks noChangeArrowheads="1"/>
              </p:cNvSpPr>
              <p:nvPr/>
            </p:nvSpPr>
            <p:spPr bwMode="auto">
              <a:xfrm>
                <a:off x="2816" y="1804"/>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11         CA/CDF</a:t>
                </a:r>
              </a:p>
            </p:txBody>
          </p:sp>
          <p:grpSp>
            <p:nvGrpSpPr>
              <p:cNvPr id="381650" name="Group 1134"/>
              <p:cNvGrpSpPr>
                <a:grpSpLocks/>
              </p:cNvGrpSpPr>
              <p:nvPr/>
            </p:nvGrpSpPr>
            <p:grpSpPr bwMode="auto">
              <a:xfrm>
                <a:off x="2974" y="1771"/>
                <a:ext cx="96" cy="218"/>
                <a:chOff x="2974" y="1771"/>
                <a:chExt cx="96" cy="218"/>
              </a:xfrm>
            </p:grpSpPr>
            <p:grpSp>
              <p:nvGrpSpPr>
                <p:cNvPr id="381651" name="Group 1135"/>
                <p:cNvGrpSpPr>
                  <a:grpSpLocks/>
                </p:cNvGrpSpPr>
                <p:nvPr/>
              </p:nvGrpSpPr>
              <p:grpSpPr bwMode="auto">
                <a:xfrm>
                  <a:off x="2974" y="1771"/>
                  <a:ext cx="96" cy="218"/>
                  <a:chOff x="2972" y="1771"/>
                  <a:chExt cx="96" cy="218"/>
                </a:xfrm>
              </p:grpSpPr>
              <p:sp>
                <p:nvSpPr>
                  <p:cNvPr id="381653" name="Rectangle 1136"/>
                  <p:cNvSpPr>
                    <a:spLocks noChangeArrowheads="1"/>
                  </p:cNvSpPr>
                  <p:nvPr/>
                </p:nvSpPr>
                <p:spPr bwMode="auto">
                  <a:xfrm rot="2700000">
                    <a:off x="2972" y="1825"/>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54" name="Line 1137"/>
                  <p:cNvSpPr>
                    <a:spLocks noChangeShapeType="1"/>
                  </p:cNvSpPr>
                  <p:nvPr/>
                </p:nvSpPr>
                <p:spPr bwMode="auto">
                  <a:xfrm>
                    <a:off x="3019" y="1941"/>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55" name="Line 1138"/>
                  <p:cNvSpPr>
                    <a:spLocks noChangeShapeType="1"/>
                  </p:cNvSpPr>
                  <p:nvPr/>
                </p:nvSpPr>
                <p:spPr bwMode="auto">
                  <a:xfrm>
                    <a:off x="3019" y="1771"/>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56" name="Line 1139"/>
                  <p:cNvSpPr>
                    <a:spLocks noChangeShapeType="1"/>
                  </p:cNvSpPr>
                  <p:nvPr/>
                </p:nvSpPr>
                <p:spPr bwMode="auto">
                  <a:xfrm flipH="1">
                    <a:off x="2987" y="1839"/>
                    <a:ext cx="65" cy="6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652" name="AutoShape 1140"/>
                <p:cNvSpPr>
                  <a:spLocks noChangeArrowheads="1"/>
                </p:cNvSpPr>
                <p:nvPr/>
              </p:nvSpPr>
              <p:spPr bwMode="auto">
                <a:xfrm>
                  <a:off x="2981" y="1854"/>
                  <a:ext cx="80" cy="36"/>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grpSp>
          <p:nvGrpSpPr>
            <p:cNvPr id="381481" name="Group 1141"/>
            <p:cNvGrpSpPr>
              <a:grpSpLocks/>
            </p:cNvGrpSpPr>
            <p:nvPr/>
          </p:nvGrpSpPr>
          <p:grpSpPr bwMode="auto">
            <a:xfrm>
              <a:off x="3792" y="2749"/>
              <a:ext cx="588" cy="218"/>
              <a:chOff x="3792" y="2749"/>
              <a:chExt cx="588" cy="218"/>
            </a:xfrm>
          </p:grpSpPr>
          <p:sp>
            <p:nvSpPr>
              <p:cNvPr id="381641" name="Text Box 1142"/>
              <p:cNvSpPr txBox="1">
                <a:spLocks noChangeArrowheads="1"/>
              </p:cNvSpPr>
              <p:nvPr/>
            </p:nvSpPr>
            <p:spPr bwMode="auto">
              <a:xfrm>
                <a:off x="3792" y="2782"/>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12         SA/CDF</a:t>
                </a:r>
              </a:p>
            </p:txBody>
          </p:sp>
          <p:grpSp>
            <p:nvGrpSpPr>
              <p:cNvPr id="381642" name="Group 1143"/>
              <p:cNvGrpSpPr>
                <a:grpSpLocks/>
              </p:cNvGrpSpPr>
              <p:nvPr/>
            </p:nvGrpSpPr>
            <p:grpSpPr bwMode="auto">
              <a:xfrm>
                <a:off x="3950" y="2749"/>
                <a:ext cx="96" cy="218"/>
                <a:chOff x="3950" y="2749"/>
                <a:chExt cx="96" cy="218"/>
              </a:xfrm>
            </p:grpSpPr>
            <p:grpSp>
              <p:nvGrpSpPr>
                <p:cNvPr id="381643" name="Group 1144"/>
                <p:cNvGrpSpPr>
                  <a:grpSpLocks/>
                </p:cNvGrpSpPr>
                <p:nvPr/>
              </p:nvGrpSpPr>
              <p:grpSpPr bwMode="auto">
                <a:xfrm>
                  <a:off x="3950" y="2749"/>
                  <a:ext cx="96" cy="218"/>
                  <a:chOff x="2972" y="1771"/>
                  <a:chExt cx="96" cy="218"/>
                </a:xfrm>
              </p:grpSpPr>
              <p:sp>
                <p:nvSpPr>
                  <p:cNvPr id="381645" name="Rectangle 1145"/>
                  <p:cNvSpPr>
                    <a:spLocks noChangeArrowheads="1"/>
                  </p:cNvSpPr>
                  <p:nvPr/>
                </p:nvSpPr>
                <p:spPr bwMode="auto">
                  <a:xfrm rot="2700000">
                    <a:off x="2972" y="1825"/>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46" name="Line 1146"/>
                  <p:cNvSpPr>
                    <a:spLocks noChangeShapeType="1"/>
                  </p:cNvSpPr>
                  <p:nvPr/>
                </p:nvSpPr>
                <p:spPr bwMode="auto">
                  <a:xfrm>
                    <a:off x="3019" y="1941"/>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47" name="Line 1147"/>
                  <p:cNvSpPr>
                    <a:spLocks noChangeShapeType="1"/>
                  </p:cNvSpPr>
                  <p:nvPr/>
                </p:nvSpPr>
                <p:spPr bwMode="auto">
                  <a:xfrm>
                    <a:off x="3019" y="1771"/>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48" name="Line 1148"/>
                  <p:cNvSpPr>
                    <a:spLocks noChangeShapeType="1"/>
                  </p:cNvSpPr>
                  <p:nvPr/>
                </p:nvSpPr>
                <p:spPr bwMode="auto">
                  <a:xfrm flipH="1">
                    <a:off x="2987" y="1839"/>
                    <a:ext cx="65" cy="6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644" name="AutoShape 1149"/>
                <p:cNvSpPr>
                  <a:spLocks noChangeArrowheads="1"/>
                </p:cNvSpPr>
                <p:nvPr/>
              </p:nvSpPr>
              <p:spPr bwMode="auto">
                <a:xfrm>
                  <a:off x="3957" y="2834"/>
                  <a:ext cx="80" cy="36"/>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grpSp>
          <p:nvGrpSpPr>
            <p:cNvPr id="381482" name="Group 1150"/>
            <p:cNvGrpSpPr>
              <a:grpSpLocks/>
            </p:cNvGrpSpPr>
            <p:nvPr/>
          </p:nvGrpSpPr>
          <p:grpSpPr bwMode="auto">
            <a:xfrm>
              <a:off x="1025" y="1445"/>
              <a:ext cx="588" cy="219"/>
              <a:chOff x="4721" y="437"/>
              <a:chExt cx="588" cy="219"/>
            </a:xfrm>
          </p:grpSpPr>
          <p:sp>
            <p:nvSpPr>
              <p:cNvPr id="381631" name="Text Box 1151"/>
              <p:cNvSpPr txBox="1">
                <a:spLocks noChangeArrowheads="1"/>
              </p:cNvSpPr>
              <p:nvPr/>
            </p:nvSpPr>
            <p:spPr bwMode="auto">
              <a:xfrm>
                <a:off x="4721" y="477"/>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MPC</a:t>
                </a:r>
              </a:p>
            </p:txBody>
          </p:sp>
          <p:grpSp>
            <p:nvGrpSpPr>
              <p:cNvPr id="381632" name="Group 1152"/>
              <p:cNvGrpSpPr>
                <a:grpSpLocks/>
              </p:cNvGrpSpPr>
              <p:nvPr/>
            </p:nvGrpSpPr>
            <p:grpSpPr bwMode="auto">
              <a:xfrm>
                <a:off x="4795" y="437"/>
                <a:ext cx="115" cy="219"/>
                <a:chOff x="4795" y="437"/>
                <a:chExt cx="115" cy="219"/>
              </a:xfrm>
            </p:grpSpPr>
            <p:sp>
              <p:nvSpPr>
                <p:cNvPr id="381633" name="Rectangle 1153"/>
                <p:cNvSpPr>
                  <a:spLocks noChangeArrowheads="1"/>
                </p:cNvSpPr>
                <p:nvPr/>
              </p:nvSpPr>
              <p:spPr bwMode="auto">
                <a:xfrm rot="2700000">
                  <a:off x="4814" y="496"/>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34" name="Line 1154"/>
                <p:cNvSpPr>
                  <a:spLocks noChangeShapeType="1"/>
                </p:cNvSpPr>
                <p:nvPr/>
              </p:nvSpPr>
              <p:spPr bwMode="auto">
                <a:xfrm>
                  <a:off x="4829" y="511"/>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35" name="Line 1155"/>
                <p:cNvSpPr>
                  <a:spLocks noChangeShapeType="1"/>
                </p:cNvSpPr>
                <p:nvPr/>
              </p:nvSpPr>
              <p:spPr bwMode="auto">
                <a:xfrm flipV="1">
                  <a:off x="4827" y="513"/>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36" name="Line 1156"/>
                <p:cNvSpPr>
                  <a:spLocks noChangeShapeType="1"/>
                </p:cNvSpPr>
                <p:nvPr/>
              </p:nvSpPr>
              <p:spPr bwMode="auto">
                <a:xfrm>
                  <a:off x="4795" y="543"/>
                  <a:ext cx="0" cy="1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37" name="Line 1157"/>
                <p:cNvSpPr>
                  <a:spLocks noChangeShapeType="1"/>
                </p:cNvSpPr>
                <p:nvPr/>
              </p:nvSpPr>
              <p:spPr bwMode="auto">
                <a:xfrm flipH="1">
                  <a:off x="4823" y="437"/>
                  <a:ext cx="29"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38" name="Line 1158"/>
                <p:cNvSpPr>
                  <a:spLocks noChangeShapeType="1"/>
                </p:cNvSpPr>
                <p:nvPr/>
              </p:nvSpPr>
              <p:spPr bwMode="auto">
                <a:xfrm>
                  <a:off x="4823" y="438"/>
                  <a:ext cx="28"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39" name="Line 1159"/>
                <p:cNvSpPr>
                  <a:spLocks noChangeShapeType="1"/>
                </p:cNvSpPr>
                <p:nvPr/>
              </p:nvSpPr>
              <p:spPr bwMode="auto">
                <a:xfrm flipH="1">
                  <a:off x="4873" y="437"/>
                  <a:ext cx="29"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40" name="Line 1160"/>
                <p:cNvSpPr>
                  <a:spLocks noChangeShapeType="1"/>
                </p:cNvSpPr>
                <p:nvPr/>
              </p:nvSpPr>
              <p:spPr bwMode="auto">
                <a:xfrm>
                  <a:off x="4873" y="438"/>
                  <a:ext cx="28"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grpSp>
          <p:nvGrpSpPr>
            <p:cNvPr id="381483" name="Group 1161"/>
            <p:cNvGrpSpPr>
              <a:grpSpLocks/>
            </p:cNvGrpSpPr>
            <p:nvPr/>
          </p:nvGrpSpPr>
          <p:grpSpPr bwMode="auto">
            <a:xfrm>
              <a:off x="1320" y="726"/>
              <a:ext cx="588" cy="208"/>
              <a:chOff x="3480" y="148"/>
              <a:chExt cx="588" cy="208"/>
            </a:xfrm>
          </p:grpSpPr>
          <p:grpSp>
            <p:nvGrpSpPr>
              <p:cNvPr id="381623" name="Group 1162"/>
              <p:cNvGrpSpPr>
                <a:grpSpLocks/>
              </p:cNvGrpSpPr>
              <p:nvPr/>
            </p:nvGrpSpPr>
            <p:grpSpPr bwMode="auto">
              <a:xfrm>
                <a:off x="3602" y="192"/>
                <a:ext cx="96" cy="164"/>
                <a:chOff x="3602" y="192"/>
                <a:chExt cx="96" cy="164"/>
              </a:xfrm>
            </p:grpSpPr>
            <p:sp>
              <p:nvSpPr>
                <p:cNvPr id="381627" name="Rectangle 1163"/>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28" name="Line 1164"/>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29" name="Line 1165"/>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30" name="Line 1166"/>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624" name="Line 1167"/>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25" name="Line 1168"/>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26" name="Text Box 1169"/>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MPC</a:t>
                </a:r>
              </a:p>
            </p:txBody>
          </p:sp>
        </p:grpSp>
        <p:grpSp>
          <p:nvGrpSpPr>
            <p:cNvPr id="381484" name="Group 1170"/>
            <p:cNvGrpSpPr>
              <a:grpSpLocks/>
            </p:cNvGrpSpPr>
            <p:nvPr/>
          </p:nvGrpSpPr>
          <p:grpSpPr bwMode="auto">
            <a:xfrm>
              <a:off x="2244" y="818"/>
              <a:ext cx="588" cy="208"/>
              <a:chOff x="3480" y="148"/>
              <a:chExt cx="588" cy="208"/>
            </a:xfrm>
          </p:grpSpPr>
          <p:grpSp>
            <p:nvGrpSpPr>
              <p:cNvPr id="381615" name="Group 1171"/>
              <p:cNvGrpSpPr>
                <a:grpSpLocks/>
              </p:cNvGrpSpPr>
              <p:nvPr/>
            </p:nvGrpSpPr>
            <p:grpSpPr bwMode="auto">
              <a:xfrm>
                <a:off x="3602" y="192"/>
                <a:ext cx="96" cy="164"/>
                <a:chOff x="3602" y="192"/>
                <a:chExt cx="96" cy="164"/>
              </a:xfrm>
            </p:grpSpPr>
            <p:sp>
              <p:nvSpPr>
                <p:cNvPr id="381619" name="Rectangle 1172"/>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20" name="Line 1173"/>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21" name="Line 1174"/>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22" name="Line 1175"/>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616" name="Line 1176"/>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17" name="Line 1177"/>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18" name="Text Box 1178"/>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MPC</a:t>
                </a:r>
              </a:p>
            </p:txBody>
          </p:sp>
        </p:grpSp>
        <p:grpSp>
          <p:nvGrpSpPr>
            <p:cNvPr id="381485" name="Group 1179"/>
            <p:cNvGrpSpPr>
              <a:grpSpLocks/>
            </p:cNvGrpSpPr>
            <p:nvPr/>
          </p:nvGrpSpPr>
          <p:grpSpPr bwMode="auto">
            <a:xfrm>
              <a:off x="2130" y="1090"/>
              <a:ext cx="588" cy="208"/>
              <a:chOff x="3480" y="148"/>
              <a:chExt cx="588" cy="208"/>
            </a:xfrm>
          </p:grpSpPr>
          <p:grpSp>
            <p:nvGrpSpPr>
              <p:cNvPr id="381607" name="Group 1180"/>
              <p:cNvGrpSpPr>
                <a:grpSpLocks/>
              </p:cNvGrpSpPr>
              <p:nvPr/>
            </p:nvGrpSpPr>
            <p:grpSpPr bwMode="auto">
              <a:xfrm>
                <a:off x="3602" y="192"/>
                <a:ext cx="96" cy="164"/>
                <a:chOff x="3602" y="192"/>
                <a:chExt cx="96" cy="164"/>
              </a:xfrm>
            </p:grpSpPr>
            <p:sp>
              <p:nvSpPr>
                <p:cNvPr id="381611" name="Rectangle 1181"/>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12" name="Line 1182"/>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13" name="Line 1183"/>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14" name="Line 1184"/>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608" name="Line 1185"/>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09" name="Line 1186"/>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10" name="Text Box 1187"/>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MPC</a:t>
                </a:r>
              </a:p>
            </p:txBody>
          </p:sp>
        </p:grpSp>
        <p:grpSp>
          <p:nvGrpSpPr>
            <p:cNvPr id="381486" name="Group 1188"/>
            <p:cNvGrpSpPr>
              <a:grpSpLocks/>
            </p:cNvGrpSpPr>
            <p:nvPr/>
          </p:nvGrpSpPr>
          <p:grpSpPr bwMode="auto">
            <a:xfrm>
              <a:off x="1988" y="1594"/>
              <a:ext cx="588" cy="208"/>
              <a:chOff x="3480" y="148"/>
              <a:chExt cx="588" cy="208"/>
            </a:xfrm>
          </p:grpSpPr>
          <p:grpSp>
            <p:nvGrpSpPr>
              <p:cNvPr id="381599" name="Group 1189"/>
              <p:cNvGrpSpPr>
                <a:grpSpLocks/>
              </p:cNvGrpSpPr>
              <p:nvPr/>
            </p:nvGrpSpPr>
            <p:grpSpPr bwMode="auto">
              <a:xfrm>
                <a:off x="3602" y="192"/>
                <a:ext cx="96" cy="164"/>
                <a:chOff x="3602" y="192"/>
                <a:chExt cx="96" cy="164"/>
              </a:xfrm>
            </p:grpSpPr>
            <p:sp>
              <p:nvSpPr>
                <p:cNvPr id="381603" name="Rectangle 1190"/>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604" name="Line 1191"/>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05" name="Line 1192"/>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06" name="Line 1193"/>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600" name="Line 1194"/>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01" name="Line 1195"/>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602" name="Text Box 1196"/>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MPC</a:t>
                </a:r>
              </a:p>
            </p:txBody>
          </p:sp>
        </p:grpSp>
        <p:grpSp>
          <p:nvGrpSpPr>
            <p:cNvPr id="381487" name="Group 1197"/>
            <p:cNvGrpSpPr>
              <a:grpSpLocks/>
            </p:cNvGrpSpPr>
            <p:nvPr/>
          </p:nvGrpSpPr>
          <p:grpSpPr bwMode="auto">
            <a:xfrm>
              <a:off x="1036" y="1774"/>
              <a:ext cx="588" cy="208"/>
              <a:chOff x="3480" y="148"/>
              <a:chExt cx="588" cy="208"/>
            </a:xfrm>
          </p:grpSpPr>
          <p:grpSp>
            <p:nvGrpSpPr>
              <p:cNvPr id="381591" name="Group 1198"/>
              <p:cNvGrpSpPr>
                <a:grpSpLocks/>
              </p:cNvGrpSpPr>
              <p:nvPr/>
            </p:nvGrpSpPr>
            <p:grpSpPr bwMode="auto">
              <a:xfrm>
                <a:off x="3602" y="192"/>
                <a:ext cx="96" cy="164"/>
                <a:chOff x="3602" y="192"/>
                <a:chExt cx="96" cy="164"/>
              </a:xfrm>
            </p:grpSpPr>
            <p:sp>
              <p:nvSpPr>
                <p:cNvPr id="381595" name="Rectangle 1199"/>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596" name="Line 1200"/>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97" name="Line 1201"/>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98" name="Line 1202"/>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92" name="Line 1203"/>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93" name="Line 1204"/>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94" name="Text Box 1205"/>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MPC</a:t>
                </a:r>
              </a:p>
            </p:txBody>
          </p:sp>
        </p:grpSp>
        <p:grpSp>
          <p:nvGrpSpPr>
            <p:cNvPr id="381488" name="Group 1206"/>
            <p:cNvGrpSpPr>
              <a:grpSpLocks/>
            </p:cNvGrpSpPr>
            <p:nvPr/>
          </p:nvGrpSpPr>
          <p:grpSpPr bwMode="auto">
            <a:xfrm>
              <a:off x="1796" y="2316"/>
              <a:ext cx="588" cy="208"/>
              <a:chOff x="3480" y="148"/>
              <a:chExt cx="588" cy="208"/>
            </a:xfrm>
          </p:grpSpPr>
          <p:grpSp>
            <p:nvGrpSpPr>
              <p:cNvPr id="381583" name="Group 1207"/>
              <p:cNvGrpSpPr>
                <a:grpSpLocks/>
              </p:cNvGrpSpPr>
              <p:nvPr/>
            </p:nvGrpSpPr>
            <p:grpSpPr bwMode="auto">
              <a:xfrm>
                <a:off x="3602" y="192"/>
                <a:ext cx="96" cy="164"/>
                <a:chOff x="3602" y="192"/>
                <a:chExt cx="96" cy="164"/>
              </a:xfrm>
            </p:grpSpPr>
            <p:sp>
              <p:nvSpPr>
                <p:cNvPr id="381587" name="Rectangle 1208"/>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588" name="Line 1209"/>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89" name="Line 1210"/>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90" name="Line 1211"/>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84" name="Line 1212"/>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85" name="Line 1213"/>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86" name="Text Box 1214"/>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MPC</a:t>
                </a:r>
              </a:p>
            </p:txBody>
          </p:sp>
        </p:grpSp>
        <p:grpSp>
          <p:nvGrpSpPr>
            <p:cNvPr id="381489" name="Group 1215"/>
            <p:cNvGrpSpPr>
              <a:grpSpLocks/>
            </p:cNvGrpSpPr>
            <p:nvPr/>
          </p:nvGrpSpPr>
          <p:grpSpPr bwMode="auto">
            <a:xfrm>
              <a:off x="3250" y="2901"/>
              <a:ext cx="588" cy="217"/>
              <a:chOff x="3220" y="3041"/>
              <a:chExt cx="588" cy="217"/>
            </a:xfrm>
          </p:grpSpPr>
          <p:grpSp>
            <p:nvGrpSpPr>
              <p:cNvPr id="381575" name="Group 1216"/>
              <p:cNvGrpSpPr>
                <a:grpSpLocks/>
              </p:cNvGrpSpPr>
              <p:nvPr/>
            </p:nvGrpSpPr>
            <p:grpSpPr bwMode="auto">
              <a:xfrm>
                <a:off x="3342" y="3041"/>
                <a:ext cx="96" cy="217"/>
                <a:chOff x="3342" y="3041"/>
                <a:chExt cx="96" cy="217"/>
              </a:xfrm>
            </p:grpSpPr>
            <p:grpSp>
              <p:nvGrpSpPr>
                <p:cNvPr id="381577" name="Group 1217"/>
                <p:cNvGrpSpPr>
                  <a:grpSpLocks/>
                </p:cNvGrpSpPr>
                <p:nvPr/>
              </p:nvGrpSpPr>
              <p:grpSpPr bwMode="auto">
                <a:xfrm>
                  <a:off x="3342" y="3094"/>
                  <a:ext cx="96" cy="164"/>
                  <a:chOff x="3602" y="192"/>
                  <a:chExt cx="96" cy="164"/>
                </a:xfrm>
              </p:grpSpPr>
              <p:sp>
                <p:nvSpPr>
                  <p:cNvPr id="381579" name="Rectangle 1218"/>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580" name="Line 1219"/>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81" name="Line 1220"/>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82" name="Line 1221"/>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78" name="Line 1222"/>
                <p:cNvSpPr>
                  <a:spLocks noChangeShapeType="1"/>
                </p:cNvSpPr>
                <p:nvPr/>
              </p:nvSpPr>
              <p:spPr bwMode="auto">
                <a:xfrm>
                  <a:off x="3391" y="3041"/>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76" name="Text Box 1223"/>
              <p:cNvSpPr txBox="1">
                <a:spLocks noChangeArrowheads="1"/>
              </p:cNvSpPr>
              <p:nvPr/>
            </p:nvSpPr>
            <p:spPr bwMode="auto">
              <a:xfrm>
                <a:off x="3220" y="3075"/>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ICSC</a:t>
                </a:r>
              </a:p>
            </p:txBody>
          </p:sp>
        </p:grpSp>
        <p:sp>
          <p:nvSpPr>
            <p:cNvPr id="381490" name="Text Box 1224"/>
            <p:cNvSpPr txBox="1">
              <a:spLocks noChangeArrowheads="1"/>
            </p:cNvSpPr>
            <p:nvPr/>
          </p:nvSpPr>
          <p:spPr bwMode="auto">
            <a:xfrm>
              <a:off x="1408" y="3459"/>
              <a:ext cx="821"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fr-CH" altLang="ja-JP" sz="1000" b="0" dirty="0" smtClean="0">
                  <a:solidFill>
                    <a:srgbClr val="000000"/>
                  </a:solidFill>
                  <a:latin typeface="Arial" pitchFamily="34" charset="0"/>
                  <a:ea typeface="MS PGothic" pitchFamily="34" charset="-128"/>
                </a:rPr>
                <a:t>Positions militaires confirmées</a:t>
              </a:r>
              <a:endParaRPr lang="fr-CH" altLang="ja-JP" sz="1000" b="0" dirty="0">
                <a:solidFill>
                  <a:srgbClr val="000000"/>
                </a:solidFill>
                <a:latin typeface="Arial" pitchFamily="34" charset="0"/>
                <a:ea typeface="MS PGothic" pitchFamily="34" charset="-128"/>
              </a:endParaRPr>
            </a:p>
          </p:txBody>
        </p:sp>
        <p:grpSp>
          <p:nvGrpSpPr>
            <p:cNvPr id="381491" name="Group 1225"/>
            <p:cNvGrpSpPr>
              <a:grpSpLocks/>
            </p:cNvGrpSpPr>
            <p:nvPr/>
          </p:nvGrpSpPr>
          <p:grpSpPr bwMode="auto">
            <a:xfrm>
              <a:off x="910" y="3462"/>
              <a:ext cx="588" cy="208"/>
              <a:chOff x="3480" y="148"/>
              <a:chExt cx="588" cy="208"/>
            </a:xfrm>
          </p:grpSpPr>
          <p:grpSp>
            <p:nvGrpSpPr>
              <p:cNvPr id="381567" name="Group 1226"/>
              <p:cNvGrpSpPr>
                <a:grpSpLocks/>
              </p:cNvGrpSpPr>
              <p:nvPr/>
            </p:nvGrpSpPr>
            <p:grpSpPr bwMode="auto">
              <a:xfrm>
                <a:off x="3602" y="192"/>
                <a:ext cx="96" cy="164"/>
                <a:chOff x="3602" y="192"/>
                <a:chExt cx="96" cy="164"/>
              </a:xfrm>
            </p:grpSpPr>
            <p:sp>
              <p:nvSpPr>
                <p:cNvPr id="381571" name="Rectangle 1227"/>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572" name="Line 1228"/>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73" name="Line 1229"/>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74" name="Line 1230"/>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68" name="Line 1231"/>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69" name="Line 1232"/>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70" name="Text Box 1233"/>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         CA/CDF</a:t>
                </a:r>
              </a:p>
            </p:txBody>
          </p:sp>
        </p:grpSp>
        <p:sp>
          <p:nvSpPr>
            <p:cNvPr id="381492" name="Rectangle 1234"/>
            <p:cNvSpPr>
              <a:spLocks noChangeArrowheads="1"/>
            </p:cNvSpPr>
            <p:nvPr/>
          </p:nvSpPr>
          <p:spPr bwMode="auto">
            <a:xfrm rot="2700000">
              <a:off x="3712" y="3310"/>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493" name="Line 1235"/>
            <p:cNvSpPr>
              <a:spLocks noChangeShapeType="1"/>
            </p:cNvSpPr>
            <p:nvPr/>
          </p:nvSpPr>
          <p:spPr bwMode="auto">
            <a:xfrm>
              <a:off x="3727" y="3325"/>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494" name="Line 1236"/>
            <p:cNvSpPr>
              <a:spLocks noChangeShapeType="1"/>
            </p:cNvSpPr>
            <p:nvPr/>
          </p:nvSpPr>
          <p:spPr bwMode="auto">
            <a:xfrm flipV="1">
              <a:off x="3725" y="3327"/>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495" name="Line 1237"/>
            <p:cNvSpPr>
              <a:spLocks noChangeShapeType="1"/>
            </p:cNvSpPr>
            <p:nvPr/>
          </p:nvSpPr>
          <p:spPr bwMode="auto">
            <a:xfrm>
              <a:off x="3759" y="3426"/>
              <a:ext cx="0" cy="11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496" name="Line 1238"/>
            <p:cNvSpPr>
              <a:spLocks noChangeShapeType="1"/>
            </p:cNvSpPr>
            <p:nvPr/>
          </p:nvSpPr>
          <p:spPr bwMode="auto">
            <a:xfrm>
              <a:off x="3761" y="3257"/>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497" name="Text Box 1239"/>
            <p:cNvSpPr txBox="1">
              <a:spLocks noChangeArrowheads="1"/>
            </p:cNvSpPr>
            <p:nvPr/>
          </p:nvSpPr>
          <p:spPr bwMode="auto">
            <a:xfrm>
              <a:off x="3590" y="3289"/>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ICSC</a:t>
              </a:r>
            </a:p>
          </p:txBody>
        </p:sp>
        <p:grpSp>
          <p:nvGrpSpPr>
            <p:cNvPr id="381498" name="Group 1240"/>
            <p:cNvGrpSpPr>
              <a:grpSpLocks/>
            </p:cNvGrpSpPr>
            <p:nvPr/>
          </p:nvGrpSpPr>
          <p:grpSpPr bwMode="auto">
            <a:xfrm>
              <a:off x="3690" y="3419"/>
              <a:ext cx="588" cy="217"/>
              <a:chOff x="3220" y="3041"/>
              <a:chExt cx="588" cy="217"/>
            </a:xfrm>
          </p:grpSpPr>
          <p:grpSp>
            <p:nvGrpSpPr>
              <p:cNvPr id="381559" name="Group 1241"/>
              <p:cNvGrpSpPr>
                <a:grpSpLocks/>
              </p:cNvGrpSpPr>
              <p:nvPr/>
            </p:nvGrpSpPr>
            <p:grpSpPr bwMode="auto">
              <a:xfrm>
                <a:off x="3342" y="3041"/>
                <a:ext cx="96" cy="217"/>
                <a:chOff x="3342" y="3041"/>
                <a:chExt cx="96" cy="217"/>
              </a:xfrm>
            </p:grpSpPr>
            <p:grpSp>
              <p:nvGrpSpPr>
                <p:cNvPr id="381561" name="Group 1242"/>
                <p:cNvGrpSpPr>
                  <a:grpSpLocks/>
                </p:cNvGrpSpPr>
                <p:nvPr/>
              </p:nvGrpSpPr>
              <p:grpSpPr bwMode="auto">
                <a:xfrm>
                  <a:off x="3342" y="3094"/>
                  <a:ext cx="96" cy="164"/>
                  <a:chOff x="3602" y="192"/>
                  <a:chExt cx="96" cy="164"/>
                </a:xfrm>
              </p:grpSpPr>
              <p:sp>
                <p:nvSpPr>
                  <p:cNvPr id="381563" name="Rectangle 1243"/>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564" name="Line 1244"/>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65" name="Line 1245"/>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66" name="Line 1246"/>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62" name="Line 1247"/>
                <p:cNvSpPr>
                  <a:spLocks noChangeShapeType="1"/>
                </p:cNvSpPr>
                <p:nvPr/>
              </p:nvSpPr>
              <p:spPr bwMode="auto">
                <a:xfrm>
                  <a:off x="3391" y="3041"/>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60" name="Text Box 1248"/>
              <p:cNvSpPr txBox="1">
                <a:spLocks noChangeArrowheads="1"/>
              </p:cNvSpPr>
              <p:nvPr/>
            </p:nvSpPr>
            <p:spPr bwMode="auto">
              <a:xfrm>
                <a:off x="3220" y="3075"/>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ICSC</a:t>
                </a:r>
              </a:p>
            </p:txBody>
          </p:sp>
        </p:grpSp>
        <p:grpSp>
          <p:nvGrpSpPr>
            <p:cNvPr id="381499" name="Group 1249"/>
            <p:cNvGrpSpPr>
              <a:grpSpLocks/>
            </p:cNvGrpSpPr>
            <p:nvPr/>
          </p:nvGrpSpPr>
          <p:grpSpPr bwMode="auto">
            <a:xfrm>
              <a:off x="2960" y="2843"/>
              <a:ext cx="588" cy="217"/>
              <a:chOff x="3220" y="3041"/>
              <a:chExt cx="588" cy="217"/>
            </a:xfrm>
          </p:grpSpPr>
          <p:grpSp>
            <p:nvGrpSpPr>
              <p:cNvPr id="381551" name="Group 1250"/>
              <p:cNvGrpSpPr>
                <a:grpSpLocks/>
              </p:cNvGrpSpPr>
              <p:nvPr/>
            </p:nvGrpSpPr>
            <p:grpSpPr bwMode="auto">
              <a:xfrm>
                <a:off x="3342" y="3041"/>
                <a:ext cx="96" cy="217"/>
                <a:chOff x="3342" y="3041"/>
                <a:chExt cx="96" cy="217"/>
              </a:xfrm>
            </p:grpSpPr>
            <p:grpSp>
              <p:nvGrpSpPr>
                <p:cNvPr id="381553" name="Group 1251"/>
                <p:cNvGrpSpPr>
                  <a:grpSpLocks/>
                </p:cNvGrpSpPr>
                <p:nvPr/>
              </p:nvGrpSpPr>
              <p:grpSpPr bwMode="auto">
                <a:xfrm>
                  <a:off x="3342" y="3094"/>
                  <a:ext cx="96" cy="164"/>
                  <a:chOff x="3602" y="192"/>
                  <a:chExt cx="96" cy="164"/>
                </a:xfrm>
              </p:grpSpPr>
              <p:sp>
                <p:nvSpPr>
                  <p:cNvPr id="381555" name="Rectangle 1252"/>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556" name="Line 1253"/>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57" name="Line 1254"/>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58" name="Line 1255"/>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54" name="Line 1256"/>
                <p:cNvSpPr>
                  <a:spLocks noChangeShapeType="1"/>
                </p:cNvSpPr>
                <p:nvPr/>
              </p:nvSpPr>
              <p:spPr bwMode="auto">
                <a:xfrm>
                  <a:off x="3391" y="3041"/>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52" name="Text Box 1257"/>
              <p:cNvSpPr txBox="1">
                <a:spLocks noChangeArrowheads="1"/>
              </p:cNvSpPr>
              <p:nvPr/>
            </p:nvSpPr>
            <p:spPr bwMode="auto">
              <a:xfrm>
                <a:off x="3220" y="3075"/>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ICSC</a:t>
                </a:r>
              </a:p>
            </p:txBody>
          </p:sp>
        </p:grpSp>
        <p:grpSp>
          <p:nvGrpSpPr>
            <p:cNvPr id="381500" name="Group 1258"/>
            <p:cNvGrpSpPr>
              <a:grpSpLocks/>
            </p:cNvGrpSpPr>
            <p:nvPr/>
          </p:nvGrpSpPr>
          <p:grpSpPr bwMode="auto">
            <a:xfrm>
              <a:off x="2920" y="3102"/>
              <a:ext cx="588" cy="208"/>
              <a:chOff x="3480" y="148"/>
              <a:chExt cx="588" cy="208"/>
            </a:xfrm>
          </p:grpSpPr>
          <p:grpSp>
            <p:nvGrpSpPr>
              <p:cNvPr id="381543" name="Group 1259"/>
              <p:cNvGrpSpPr>
                <a:grpSpLocks/>
              </p:cNvGrpSpPr>
              <p:nvPr/>
            </p:nvGrpSpPr>
            <p:grpSpPr bwMode="auto">
              <a:xfrm>
                <a:off x="3602" y="192"/>
                <a:ext cx="96" cy="164"/>
                <a:chOff x="3602" y="192"/>
                <a:chExt cx="96" cy="164"/>
              </a:xfrm>
            </p:grpSpPr>
            <p:sp>
              <p:nvSpPr>
                <p:cNvPr id="381547" name="Rectangle 1260"/>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548" name="Line 1261"/>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49" name="Line 1262"/>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50" name="Line 1263"/>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44" name="Line 1264"/>
              <p:cNvSpPr>
                <a:spLocks noChangeShapeType="1"/>
              </p:cNvSpPr>
              <p:nvPr/>
            </p:nvSpPr>
            <p:spPr bwMode="auto">
              <a:xfrm>
                <a:off x="3637" y="148"/>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45" name="Line 1265"/>
              <p:cNvSpPr>
                <a:spLocks noChangeShapeType="1"/>
              </p:cNvSpPr>
              <p:nvPr/>
            </p:nvSpPr>
            <p:spPr bwMode="auto">
              <a:xfrm>
                <a:off x="3665" y="149"/>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46" name="Text Box 1266"/>
              <p:cNvSpPr txBox="1">
                <a:spLocks noChangeArrowheads="1"/>
              </p:cNvSpPr>
              <p:nvPr/>
            </p:nvSpPr>
            <p:spPr bwMode="auto">
              <a:xfrm>
                <a:off x="3480" y="173"/>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ICSC</a:t>
                </a:r>
              </a:p>
            </p:txBody>
          </p:sp>
        </p:grpSp>
        <p:grpSp>
          <p:nvGrpSpPr>
            <p:cNvPr id="381501" name="Group 1267"/>
            <p:cNvGrpSpPr>
              <a:grpSpLocks/>
            </p:cNvGrpSpPr>
            <p:nvPr/>
          </p:nvGrpSpPr>
          <p:grpSpPr bwMode="auto">
            <a:xfrm>
              <a:off x="3157" y="3147"/>
              <a:ext cx="588" cy="219"/>
              <a:chOff x="3362" y="385"/>
              <a:chExt cx="588" cy="219"/>
            </a:xfrm>
          </p:grpSpPr>
          <p:grpSp>
            <p:nvGrpSpPr>
              <p:cNvPr id="381535" name="Group 1268"/>
              <p:cNvGrpSpPr>
                <a:grpSpLocks/>
              </p:cNvGrpSpPr>
              <p:nvPr/>
            </p:nvGrpSpPr>
            <p:grpSpPr bwMode="auto">
              <a:xfrm>
                <a:off x="3524" y="385"/>
                <a:ext cx="115" cy="219"/>
                <a:chOff x="3524" y="385"/>
                <a:chExt cx="115" cy="219"/>
              </a:xfrm>
            </p:grpSpPr>
            <p:sp>
              <p:nvSpPr>
                <p:cNvPr id="381537" name="Rectangle 1269"/>
                <p:cNvSpPr>
                  <a:spLocks noChangeArrowheads="1"/>
                </p:cNvSpPr>
                <p:nvPr/>
              </p:nvSpPr>
              <p:spPr bwMode="auto">
                <a:xfrm rot="2700000">
                  <a:off x="3543" y="444"/>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538" name="Line 1270"/>
                <p:cNvSpPr>
                  <a:spLocks noChangeShapeType="1"/>
                </p:cNvSpPr>
                <p:nvPr/>
              </p:nvSpPr>
              <p:spPr bwMode="auto">
                <a:xfrm>
                  <a:off x="3558" y="459"/>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39" name="Line 1271"/>
                <p:cNvSpPr>
                  <a:spLocks noChangeShapeType="1"/>
                </p:cNvSpPr>
                <p:nvPr/>
              </p:nvSpPr>
              <p:spPr bwMode="auto">
                <a:xfrm flipV="1">
                  <a:off x="3556" y="461"/>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40" name="Line 1272"/>
                <p:cNvSpPr>
                  <a:spLocks noChangeShapeType="1"/>
                </p:cNvSpPr>
                <p:nvPr/>
              </p:nvSpPr>
              <p:spPr bwMode="auto">
                <a:xfrm>
                  <a:off x="3524" y="491"/>
                  <a:ext cx="0" cy="1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41" name="Line 1273"/>
                <p:cNvSpPr>
                  <a:spLocks noChangeShapeType="1"/>
                </p:cNvSpPr>
                <p:nvPr/>
              </p:nvSpPr>
              <p:spPr bwMode="auto">
                <a:xfrm flipH="1">
                  <a:off x="3576" y="385"/>
                  <a:ext cx="29"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42" name="Line 1274"/>
                <p:cNvSpPr>
                  <a:spLocks noChangeShapeType="1"/>
                </p:cNvSpPr>
                <p:nvPr/>
              </p:nvSpPr>
              <p:spPr bwMode="auto">
                <a:xfrm>
                  <a:off x="3576" y="386"/>
                  <a:ext cx="28" cy="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36" name="Text Box 1275"/>
              <p:cNvSpPr txBox="1">
                <a:spLocks noChangeArrowheads="1"/>
              </p:cNvSpPr>
              <p:nvPr/>
            </p:nvSpPr>
            <p:spPr bwMode="auto">
              <a:xfrm>
                <a:off x="3362" y="426"/>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ICSC</a:t>
                </a:r>
              </a:p>
            </p:txBody>
          </p:sp>
        </p:grpSp>
        <p:sp>
          <p:nvSpPr>
            <p:cNvPr id="381502" name="Line 1276"/>
            <p:cNvSpPr>
              <a:spLocks noChangeShapeType="1"/>
            </p:cNvSpPr>
            <p:nvPr/>
          </p:nvSpPr>
          <p:spPr bwMode="auto">
            <a:xfrm>
              <a:off x="3087" y="3309"/>
              <a:ext cx="219" cy="6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1503" name="Group 1277"/>
            <p:cNvGrpSpPr>
              <a:grpSpLocks/>
            </p:cNvGrpSpPr>
            <p:nvPr/>
          </p:nvGrpSpPr>
          <p:grpSpPr bwMode="auto">
            <a:xfrm>
              <a:off x="2532" y="2979"/>
              <a:ext cx="588" cy="217"/>
              <a:chOff x="3220" y="3041"/>
              <a:chExt cx="588" cy="217"/>
            </a:xfrm>
          </p:grpSpPr>
          <p:grpSp>
            <p:nvGrpSpPr>
              <p:cNvPr id="381527" name="Group 1278"/>
              <p:cNvGrpSpPr>
                <a:grpSpLocks/>
              </p:cNvGrpSpPr>
              <p:nvPr/>
            </p:nvGrpSpPr>
            <p:grpSpPr bwMode="auto">
              <a:xfrm>
                <a:off x="3342" y="3041"/>
                <a:ext cx="96" cy="217"/>
                <a:chOff x="3342" y="3041"/>
                <a:chExt cx="96" cy="217"/>
              </a:xfrm>
            </p:grpSpPr>
            <p:grpSp>
              <p:nvGrpSpPr>
                <p:cNvPr id="381529" name="Group 1279"/>
                <p:cNvGrpSpPr>
                  <a:grpSpLocks/>
                </p:cNvGrpSpPr>
                <p:nvPr/>
              </p:nvGrpSpPr>
              <p:grpSpPr bwMode="auto">
                <a:xfrm>
                  <a:off x="3342" y="3094"/>
                  <a:ext cx="96" cy="164"/>
                  <a:chOff x="3602" y="192"/>
                  <a:chExt cx="96" cy="164"/>
                </a:xfrm>
              </p:grpSpPr>
              <p:sp>
                <p:nvSpPr>
                  <p:cNvPr id="381531" name="Rectangle 1280"/>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532" name="Line 1281"/>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33" name="Line 1282"/>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34" name="Line 1283"/>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30" name="Line 1284"/>
                <p:cNvSpPr>
                  <a:spLocks noChangeShapeType="1"/>
                </p:cNvSpPr>
                <p:nvPr/>
              </p:nvSpPr>
              <p:spPr bwMode="auto">
                <a:xfrm>
                  <a:off x="3391" y="3041"/>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28" name="Text Box 1285"/>
              <p:cNvSpPr txBox="1">
                <a:spLocks noChangeArrowheads="1"/>
              </p:cNvSpPr>
              <p:nvPr/>
            </p:nvSpPr>
            <p:spPr bwMode="auto">
              <a:xfrm>
                <a:off x="3220" y="3075"/>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ICSC</a:t>
                </a:r>
              </a:p>
            </p:txBody>
          </p:sp>
        </p:grpSp>
        <p:grpSp>
          <p:nvGrpSpPr>
            <p:cNvPr id="381504" name="Group 1286"/>
            <p:cNvGrpSpPr>
              <a:grpSpLocks/>
            </p:cNvGrpSpPr>
            <p:nvPr/>
          </p:nvGrpSpPr>
          <p:grpSpPr bwMode="auto">
            <a:xfrm>
              <a:off x="3292" y="3569"/>
              <a:ext cx="588" cy="217"/>
              <a:chOff x="3220" y="3041"/>
              <a:chExt cx="588" cy="217"/>
            </a:xfrm>
          </p:grpSpPr>
          <p:grpSp>
            <p:nvGrpSpPr>
              <p:cNvPr id="381519" name="Group 1287"/>
              <p:cNvGrpSpPr>
                <a:grpSpLocks/>
              </p:cNvGrpSpPr>
              <p:nvPr/>
            </p:nvGrpSpPr>
            <p:grpSpPr bwMode="auto">
              <a:xfrm>
                <a:off x="3342" y="3041"/>
                <a:ext cx="96" cy="217"/>
                <a:chOff x="3342" y="3041"/>
                <a:chExt cx="96" cy="217"/>
              </a:xfrm>
            </p:grpSpPr>
            <p:grpSp>
              <p:nvGrpSpPr>
                <p:cNvPr id="381521" name="Group 1288"/>
                <p:cNvGrpSpPr>
                  <a:grpSpLocks/>
                </p:cNvGrpSpPr>
                <p:nvPr/>
              </p:nvGrpSpPr>
              <p:grpSpPr bwMode="auto">
                <a:xfrm>
                  <a:off x="3342" y="3094"/>
                  <a:ext cx="96" cy="164"/>
                  <a:chOff x="3602" y="192"/>
                  <a:chExt cx="96" cy="164"/>
                </a:xfrm>
              </p:grpSpPr>
              <p:sp>
                <p:nvSpPr>
                  <p:cNvPr id="381523" name="Rectangle 1289"/>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524" name="Line 1290"/>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25" name="Line 1291"/>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26" name="Line 1292"/>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22" name="Line 1293"/>
                <p:cNvSpPr>
                  <a:spLocks noChangeShapeType="1"/>
                </p:cNvSpPr>
                <p:nvPr/>
              </p:nvSpPr>
              <p:spPr bwMode="auto">
                <a:xfrm>
                  <a:off x="3391" y="3041"/>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20" name="Text Box 1294"/>
              <p:cNvSpPr txBox="1">
                <a:spLocks noChangeArrowheads="1"/>
              </p:cNvSpPr>
              <p:nvPr/>
            </p:nvSpPr>
            <p:spPr bwMode="auto">
              <a:xfrm>
                <a:off x="3220" y="3075"/>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ICSC</a:t>
                </a:r>
              </a:p>
            </p:txBody>
          </p:sp>
        </p:grpSp>
        <p:grpSp>
          <p:nvGrpSpPr>
            <p:cNvPr id="381505" name="Group 1295"/>
            <p:cNvGrpSpPr>
              <a:grpSpLocks/>
            </p:cNvGrpSpPr>
            <p:nvPr/>
          </p:nvGrpSpPr>
          <p:grpSpPr bwMode="auto">
            <a:xfrm>
              <a:off x="2670" y="3409"/>
              <a:ext cx="588" cy="217"/>
              <a:chOff x="3220" y="3041"/>
              <a:chExt cx="588" cy="217"/>
            </a:xfrm>
          </p:grpSpPr>
          <p:grpSp>
            <p:nvGrpSpPr>
              <p:cNvPr id="381511" name="Group 1296"/>
              <p:cNvGrpSpPr>
                <a:grpSpLocks/>
              </p:cNvGrpSpPr>
              <p:nvPr/>
            </p:nvGrpSpPr>
            <p:grpSpPr bwMode="auto">
              <a:xfrm>
                <a:off x="3342" y="3041"/>
                <a:ext cx="96" cy="217"/>
                <a:chOff x="3342" y="3041"/>
                <a:chExt cx="96" cy="217"/>
              </a:xfrm>
            </p:grpSpPr>
            <p:grpSp>
              <p:nvGrpSpPr>
                <p:cNvPr id="381513" name="Group 1297"/>
                <p:cNvGrpSpPr>
                  <a:grpSpLocks/>
                </p:cNvGrpSpPr>
                <p:nvPr/>
              </p:nvGrpSpPr>
              <p:grpSpPr bwMode="auto">
                <a:xfrm>
                  <a:off x="3342" y="3094"/>
                  <a:ext cx="96" cy="164"/>
                  <a:chOff x="3602" y="192"/>
                  <a:chExt cx="96" cy="164"/>
                </a:xfrm>
              </p:grpSpPr>
              <p:sp>
                <p:nvSpPr>
                  <p:cNvPr id="381515" name="Rectangle 1298"/>
                  <p:cNvSpPr>
                    <a:spLocks noChangeArrowheads="1"/>
                  </p:cNvSpPr>
                  <p:nvPr/>
                </p:nvSpPr>
                <p:spPr bwMode="auto">
                  <a:xfrm rot="2700000">
                    <a:off x="3602" y="192"/>
                    <a:ext cx="96" cy="9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1516" name="Line 1299"/>
                  <p:cNvSpPr>
                    <a:spLocks noChangeShapeType="1"/>
                  </p:cNvSpPr>
                  <p:nvPr/>
                </p:nvSpPr>
                <p:spPr bwMode="auto">
                  <a:xfrm>
                    <a:off x="3617" y="207"/>
                    <a:ext cx="66"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17" name="Line 1300"/>
                  <p:cNvSpPr>
                    <a:spLocks noChangeShapeType="1"/>
                  </p:cNvSpPr>
                  <p:nvPr/>
                </p:nvSpPr>
                <p:spPr bwMode="auto">
                  <a:xfrm flipV="1">
                    <a:off x="3615" y="209"/>
                    <a:ext cx="67"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18" name="Line 1301"/>
                  <p:cNvSpPr>
                    <a:spLocks noChangeShapeType="1"/>
                  </p:cNvSpPr>
                  <p:nvPr/>
                </p:nvSpPr>
                <p:spPr bwMode="auto">
                  <a:xfrm>
                    <a:off x="3649" y="308"/>
                    <a:ext cx="0"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14" name="Line 1302"/>
                <p:cNvSpPr>
                  <a:spLocks noChangeShapeType="1"/>
                </p:cNvSpPr>
                <p:nvPr/>
              </p:nvSpPr>
              <p:spPr bwMode="auto">
                <a:xfrm>
                  <a:off x="3391" y="3041"/>
                  <a:ext cx="0"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1512" name="Text Box 1303"/>
              <p:cNvSpPr txBox="1">
                <a:spLocks noChangeArrowheads="1"/>
              </p:cNvSpPr>
              <p:nvPr/>
            </p:nvSpPr>
            <p:spPr bwMode="auto">
              <a:xfrm>
                <a:off x="3220" y="3075"/>
                <a:ext cx="58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           ICSC</a:t>
                </a:r>
              </a:p>
            </p:txBody>
          </p:sp>
        </p:grpSp>
        <p:sp>
          <p:nvSpPr>
            <p:cNvPr id="381506" name="Line 1304"/>
            <p:cNvSpPr>
              <a:spLocks noChangeShapeType="1"/>
            </p:cNvSpPr>
            <p:nvPr/>
          </p:nvSpPr>
          <p:spPr bwMode="auto">
            <a:xfrm flipH="1">
              <a:off x="4019" y="3572"/>
              <a:ext cx="144"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07" name="Line 1305"/>
            <p:cNvSpPr>
              <a:spLocks noChangeShapeType="1"/>
            </p:cNvSpPr>
            <p:nvPr/>
          </p:nvSpPr>
          <p:spPr bwMode="auto">
            <a:xfrm>
              <a:off x="3128" y="3060"/>
              <a:ext cx="60" cy="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08" name="Line 1306"/>
            <p:cNvSpPr>
              <a:spLocks noChangeShapeType="1"/>
            </p:cNvSpPr>
            <p:nvPr/>
          </p:nvSpPr>
          <p:spPr bwMode="auto">
            <a:xfrm flipH="1">
              <a:off x="3818" y="3635"/>
              <a:ext cx="42" cy="4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1509" name="Text Box 1307"/>
            <p:cNvSpPr txBox="1">
              <a:spLocks noChangeArrowheads="1"/>
            </p:cNvSpPr>
            <p:nvPr/>
          </p:nvSpPr>
          <p:spPr bwMode="auto">
            <a:xfrm>
              <a:off x="40" y="3"/>
              <a:ext cx="11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CA" altLang="en-US" sz="1200" b="0" u="sng">
                <a:solidFill>
                  <a:srgbClr val="000000"/>
                </a:solidFill>
              </a:endParaRPr>
            </a:p>
          </p:txBody>
        </p:sp>
        <p:sp>
          <p:nvSpPr>
            <p:cNvPr id="381510" name="Line 1308"/>
            <p:cNvSpPr>
              <a:spLocks noChangeShapeType="1"/>
            </p:cNvSpPr>
            <p:nvPr/>
          </p:nvSpPr>
          <p:spPr bwMode="auto">
            <a:xfrm>
              <a:off x="2928" y="1926"/>
              <a:ext cx="84"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124188" name="AutoShape 1308"/>
          <p:cNvSpPr>
            <a:spLocks noChangeArrowheads="1"/>
          </p:cNvSpPr>
          <p:nvPr/>
        </p:nvSpPr>
        <p:spPr bwMode="auto">
          <a:xfrm>
            <a:off x="788988" y="981075"/>
            <a:ext cx="1350962" cy="909638"/>
          </a:xfrm>
          <a:prstGeom prst="cloudCallout">
            <a:avLst>
              <a:gd name="adj1" fmla="val 9694"/>
              <a:gd name="adj2" fmla="val 21551"/>
            </a:avLst>
          </a:prstGeom>
          <a:solidFill>
            <a:srgbClr val="D60093"/>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defRPr/>
            </a:pPr>
            <a:r>
              <a:rPr lang="en-GB" altLang="en-US" sz="2400" b="1">
                <a:solidFill>
                  <a:srgbClr val="FFFFFF"/>
                </a:solidFill>
                <a:effectLst>
                  <a:outerShdw blurRad="38100" dist="38100" dir="2700000" algn="tl">
                    <a:srgbClr val="000000"/>
                  </a:outerShdw>
                </a:effectLst>
                <a:latin typeface="Times New Roman" pitchFamily="18" charset="0"/>
              </a:rPr>
              <a:t>Koris</a:t>
            </a:r>
          </a:p>
        </p:txBody>
      </p:sp>
      <p:sp>
        <p:nvSpPr>
          <p:cNvPr id="124189" name="AutoShape 1309"/>
          <p:cNvSpPr>
            <a:spLocks noChangeArrowheads="1"/>
          </p:cNvSpPr>
          <p:nvPr/>
        </p:nvSpPr>
        <p:spPr bwMode="auto">
          <a:xfrm>
            <a:off x="4848225" y="1631950"/>
            <a:ext cx="1458913" cy="650875"/>
          </a:xfrm>
          <a:prstGeom prst="cloudCallout">
            <a:avLst>
              <a:gd name="adj1" fmla="val 3319"/>
              <a:gd name="adj2" fmla="val 62440"/>
            </a:avLst>
          </a:prstGeom>
          <a:solidFill>
            <a:srgbClr val="CC66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defRPr/>
            </a:pPr>
            <a:r>
              <a:rPr lang="en-GB" altLang="en-US" sz="2400" b="1">
                <a:solidFill>
                  <a:srgbClr val="FFFFFF"/>
                </a:solidFill>
                <a:effectLst>
                  <a:outerShdw blurRad="38100" dist="38100" dir="2700000" algn="tl">
                    <a:srgbClr val="000000"/>
                  </a:outerShdw>
                </a:effectLst>
                <a:latin typeface="Times New Roman" pitchFamily="18" charset="0"/>
              </a:rPr>
              <a:t>Falins</a:t>
            </a:r>
          </a:p>
        </p:txBody>
      </p:sp>
      <p:sp>
        <p:nvSpPr>
          <p:cNvPr id="124190" name="AutoShape 1310"/>
          <p:cNvSpPr>
            <a:spLocks noChangeArrowheads="1"/>
          </p:cNvSpPr>
          <p:nvPr/>
        </p:nvSpPr>
        <p:spPr bwMode="auto">
          <a:xfrm>
            <a:off x="4356100" y="5716588"/>
            <a:ext cx="1431925" cy="909637"/>
          </a:xfrm>
          <a:prstGeom prst="cloudCallout">
            <a:avLst>
              <a:gd name="adj1" fmla="val -27829"/>
              <a:gd name="adj2" fmla="val -5324"/>
            </a:avLst>
          </a:prstGeom>
          <a:solidFill>
            <a:srgbClr val="FF99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defRPr/>
            </a:pPr>
            <a:r>
              <a:rPr lang="en-GB" altLang="en-US" sz="2400" b="1">
                <a:solidFill>
                  <a:srgbClr val="990000"/>
                </a:solidFill>
                <a:effectLst>
                  <a:outerShdw blurRad="38100" dist="38100" dir="2700000" algn="tl">
                    <a:srgbClr val="000000"/>
                  </a:outerShdw>
                </a:effectLst>
                <a:latin typeface="Times New Roman" pitchFamily="18" charset="0"/>
              </a:rPr>
              <a:t>Tatsis</a:t>
            </a:r>
          </a:p>
        </p:txBody>
      </p:sp>
    </p:spTree>
  </p:cSld>
  <p:clrMapOvr>
    <a:masterClrMapping/>
  </p:clrMapOvr>
  <p:transition/>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2978" name="Group 278"/>
          <p:cNvGrpSpPr>
            <a:grpSpLocks/>
          </p:cNvGrpSpPr>
          <p:nvPr/>
        </p:nvGrpSpPr>
        <p:grpSpPr bwMode="auto">
          <a:xfrm>
            <a:off x="0" y="0"/>
            <a:ext cx="9144000" cy="6877050"/>
            <a:chOff x="0" y="0"/>
            <a:chExt cx="5760" cy="4332"/>
          </a:xfrm>
        </p:grpSpPr>
        <p:graphicFrame>
          <p:nvGraphicFramePr>
            <p:cNvPr id="382979" name="Object 263"/>
            <p:cNvGraphicFramePr>
              <a:graphicFrameLocks/>
            </p:cNvGraphicFramePr>
            <p:nvPr/>
          </p:nvGraphicFramePr>
          <p:xfrm>
            <a:off x="83" y="2"/>
            <a:ext cx="5108" cy="4315"/>
          </p:xfrm>
          <a:graphic>
            <a:graphicData uri="http://schemas.openxmlformats.org/presentationml/2006/ole">
              <mc:AlternateContent xmlns:mc="http://schemas.openxmlformats.org/markup-compatibility/2006">
                <mc:Choice xmlns:v="urn:schemas-microsoft-com:vml" Requires="v">
                  <p:oleObj spid="_x0000_s383612" name="Image" r:id="rId3" imgW="10222222" imgH="8749206" progId="PhotoshopElements.Image.5">
                    <p:embed/>
                  </p:oleObj>
                </mc:Choice>
                <mc:Fallback>
                  <p:oleObj name="Image" r:id="rId3" imgW="10222222" imgH="8749206" progId="PhotoshopElements.Image.5">
                    <p:embed/>
                    <p:pic>
                      <p:nvPicPr>
                        <p:cNvPr id="0" name="Object 263"/>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 y="2"/>
                          <a:ext cx="5108" cy="4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82980" name="Freeform 102"/>
            <p:cNvSpPr>
              <a:spLocks/>
            </p:cNvSpPr>
            <p:nvPr/>
          </p:nvSpPr>
          <p:spPr bwMode="auto">
            <a:xfrm>
              <a:off x="0" y="0"/>
              <a:ext cx="4858" cy="4332"/>
            </a:xfrm>
            <a:custGeom>
              <a:avLst/>
              <a:gdLst>
                <a:gd name="T0" fmla="*/ 4643 w 4908"/>
                <a:gd name="T1" fmla="*/ 420 h 4332"/>
                <a:gd name="T2" fmla="*/ 4329 w 4908"/>
                <a:gd name="T3" fmla="*/ 420 h 4332"/>
                <a:gd name="T4" fmla="*/ 4154 w 4908"/>
                <a:gd name="T5" fmla="*/ 396 h 4332"/>
                <a:gd name="T6" fmla="*/ 3956 w 4908"/>
                <a:gd name="T7" fmla="*/ 384 h 4332"/>
                <a:gd name="T8" fmla="*/ 3736 w 4908"/>
                <a:gd name="T9" fmla="*/ 420 h 4332"/>
                <a:gd name="T10" fmla="*/ 3572 w 4908"/>
                <a:gd name="T11" fmla="*/ 456 h 4332"/>
                <a:gd name="T12" fmla="*/ 3363 w 4908"/>
                <a:gd name="T13" fmla="*/ 480 h 4332"/>
                <a:gd name="T14" fmla="*/ 3119 w 4908"/>
                <a:gd name="T15" fmla="*/ 456 h 4332"/>
                <a:gd name="T16" fmla="*/ 2944 w 4908"/>
                <a:gd name="T17" fmla="*/ 408 h 4332"/>
                <a:gd name="T18" fmla="*/ 2665 w 4908"/>
                <a:gd name="T19" fmla="*/ 396 h 4332"/>
                <a:gd name="T20" fmla="*/ 2421 w 4908"/>
                <a:gd name="T21" fmla="*/ 420 h 4332"/>
                <a:gd name="T22" fmla="*/ 2187 w 4908"/>
                <a:gd name="T23" fmla="*/ 444 h 4332"/>
                <a:gd name="T24" fmla="*/ 1990 w 4908"/>
                <a:gd name="T25" fmla="*/ 504 h 4332"/>
                <a:gd name="T26" fmla="*/ 1734 w 4908"/>
                <a:gd name="T27" fmla="*/ 516 h 4332"/>
                <a:gd name="T28" fmla="*/ 1408 w 4908"/>
                <a:gd name="T29" fmla="*/ 492 h 4332"/>
                <a:gd name="T30" fmla="*/ 1152 w 4908"/>
                <a:gd name="T31" fmla="*/ 444 h 4332"/>
                <a:gd name="T32" fmla="*/ 897 w 4908"/>
                <a:gd name="T33" fmla="*/ 456 h 4332"/>
                <a:gd name="T34" fmla="*/ 663 w 4908"/>
                <a:gd name="T35" fmla="*/ 480 h 4332"/>
                <a:gd name="T36" fmla="*/ 477 w 4908"/>
                <a:gd name="T37" fmla="*/ 588 h 4332"/>
                <a:gd name="T38" fmla="*/ 384 w 4908"/>
                <a:gd name="T39" fmla="*/ 696 h 4332"/>
                <a:gd name="T40" fmla="*/ 384 w 4908"/>
                <a:gd name="T41" fmla="*/ 912 h 4332"/>
                <a:gd name="T42" fmla="*/ 408 w 4908"/>
                <a:gd name="T43" fmla="*/ 1140 h 4332"/>
                <a:gd name="T44" fmla="*/ 524 w 4908"/>
                <a:gd name="T45" fmla="*/ 1404 h 4332"/>
                <a:gd name="T46" fmla="*/ 628 w 4908"/>
                <a:gd name="T47" fmla="*/ 1584 h 4332"/>
                <a:gd name="T48" fmla="*/ 628 w 4908"/>
                <a:gd name="T49" fmla="*/ 1764 h 4332"/>
                <a:gd name="T50" fmla="*/ 534 w 4908"/>
                <a:gd name="T51" fmla="*/ 1872 h 4332"/>
                <a:gd name="T52" fmla="*/ 420 w 4908"/>
                <a:gd name="T53" fmla="*/ 2052 h 4332"/>
                <a:gd name="T54" fmla="*/ 420 w 4908"/>
                <a:gd name="T55" fmla="*/ 2304 h 4332"/>
                <a:gd name="T56" fmla="*/ 465 w 4908"/>
                <a:gd name="T57" fmla="*/ 2544 h 4332"/>
                <a:gd name="T58" fmla="*/ 524 w 4908"/>
                <a:gd name="T59" fmla="*/ 2760 h 4332"/>
                <a:gd name="T60" fmla="*/ 804 w 4908"/>
                <a:gd name="T61" fmla="*/ 2808 h 4332"/>
                <a:gd name="T62" fmla="*/ 1083 w 4908"/>
                <a:gd name="T63" fmla="*/ 2796 h 4332"/>
                <a:gd name="T64" fmla="*/ 1350 w 4908"/>
                <a:gd name="T65" fmla="*/ 2772 h 4332"/>
                <a:gd name="T66" fmla="*/ 1676 w 4908"/>
                <a:gd name="T67" fmla="*/ 2760 h 4332"/>
                <a:gd name="T68" fmla="*/ 1990 w 4908"/>
                <a:gd name="T69" fmla="*/ 2808 h 4332"/>
                <a:gd name="T70" fmla="*/ 2164 w 4908"/>
                <a:gd name="T71" fmla="*/ 2856 h 4332"/>
                <a:gd name="T72" fmla="*/ 2421 w 4908"/>
                <a:gd name="T73" fmla="*/ 3000 h 4332"/>
                <a:gd name="T74" fmla="*/ 2502 w 4908"/>
                <a:gd name="T75" fmla="*/ 3312 h 4332"/>
                <a:gd name="T76" fmla="*/ 2467 w 4908"/>
                <a:gd name="T77" fmla="*/ 3528 h 4332"/>
                <a:gd name="T78" fmla="*/ 2525 w 4908"/>
                <a:gd name="T79" fmla="*/ 3732 h 4332"/>
                <a:gd name="T80" fmla="*/ 2455 w 4908"/>
                <a:gd name="T81" fmla="*/ 3924 h 4332"/>
                <a:gd name="T82" fmla="*/ 2444 w 4908"/>
                <a:gd name="T83" fmla="*/ 4104 h 4332"/>
                <a:gd name="T84" fmla="*/ 2642 w 4908"/>
                <a:gd name="T85" fmla="*/ 4164 h 4332"/>
                <a:gd name="T86" fmla="*/ 3026 w 4908"/>
                <a:gd name="T87" fmla="*/ 4152 h 4332"/>
                <a:gd name="T88" fmla="*/ 3293 w 4908"/>
                <a:gd name="T89" fmla="*/ 4056 h 4332"/>
                <a:gd name="T90" fmla="*/ 3514 w 4908"/>
                <a:gd name="T91" fmla="*/ 3948 h 4332"/>
                <a:gd name="T92" fmla="*/ 3817 w 4908"/>
                <a:gd name="T93" fmla="*/ 3936 h 4332"/>
                <a:gd name="T94" fmla="*/ 4027 w 4908"/>
                <a:gd name="T95" fmla="*/ 3996 h 4332"/>
                <a:gd name="T96" fmla="*/ 4329 w 4908"/>
                <a:gd name="T97" fmla="*/ 4080 h 4332"/>
                <a:gd name="T98" fmla="*/ 4550 w 4908"/>
                <a:gd name="T99" fmla="*/ 4104 h 4332"/>
                <a:gd name="T100" fmla="*/ 4690 w 4908"/>
                <a:gd name="T101" fmla="*/ 4332 h 4332"/>
                <a:gd name="T102" fmla="*/ 0 w 4908"/>
                <a:gd name="T103" fmla="*/ 0 h 4332"/>
                <a:gd name="T104" fmla="*/ 4760 w 4908"/>
                <a:gd name="T105" fmla="*/ 96 h 4332"/>
                <a:gd name="T106" fmla="*/ 4760 w 4908"/>
                <a:gd name="T107" fmla="*/ 432 h 43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08"/>
                <a:gd name="T163" fmla="*/ 0 h 4332"/>
                <a:gd name="T164" fmla="*/ 4908 w 4908"/>
                <a:gd name="T165" fmla="*/ 4332 h 43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08" h="4332">
                  <a:moveTo>
                    <a:pt x="4908" y="432"/>
                  </a:moveTo>
                  <a:lnTo>
                    <a:pt x="4788" y="420"/>
                  </a:lnTo>
                  <a:lnTo>
                    <a:pt x="4632" y="420"/>
                  </a:lnTo>
                  <a:lnTo>
                    <a:pt x="4464" y="420"/>
                  </a:lnTo>
                  <a:lnTo>
                    <a:pt x="4392" y="396"/>
                  </a:lnTo>
                  <a:lnTo>
                    <a:pt x="4284" y="396"/>
                  </a:lnTo>
                  <a:lnTo>
                    <a:pt x="4188" y="384"/>
                  </a:lnTo>
                  <a:lnTo>
                    <a:pt x="4080" y="384"/>
                  </a:lnTo>
                  <a:lnTo>
                    <a:pt x="3948" y="408"/>
                  </a:lnTo>
                  <a:lnTo>
                    <a:pt x="3852" y="420"/>
                  </a:lnTo>
                  <a:lnTo>
                    <a:pt x="3780" y="444"/>
                  </a:lnTo>
                  <a:lnTo>
                    <a:pt x="3684" y="456"/>
                  </a:lnTo>
                  <a:lnTo>
                    <a:pt x="3588" y="468"/>
                  </a:lnTo>
                  <a:lnTo>
                    <a:pt x="3468" y="480"/>
                  </a:lnTo>
                  <a:lnTo>
                    <a:pt x="3348" y="480"/>
                  </a:lnTo>
                  <a:lnTo>
                    <a:pt x="3216" y="456"/>
                  </a:lnTo>
                  <a:lnTo>
                    <a:pt x="3108" y="432"/>
                  </a:lnTo>
                  <a:lnTo>
                    <a:pt x="3036" y="408"/>
                  </a:lnTo>
                  <a:lnTo>
                    <a:pt x="2904" y="396"/>
                  </a:lnTo>
                  <a:lnTo>
                    <a:pt x="2748" y="396"/>
                  </a:lnTo>
                  <a:lnTo>
                    <a:pt x="2616" y="396"/>
                  </a:lnTo>
                  <a:lnTo>
                    <a:pt x="2496" y="420"/>
                  </a:lnTo>
                  <a:lnTo>
                    <a:pt x="2388" y="432"/>
                  </a:lnTo>
                  <a:lnTo>
                    <a:pt x="2256" y="444"/>
                  </a:lnTo>
                  <a:lnTo>
                    <a:pt x="2172" y="480"/>
                  </a:lnTo>
                  <a:lnTo>
                    <a:pt x="2052" y="504"/>
                  </a:lnTo>
                  <a:lnTo>
                    <a:pt x="1968" y="516"/>
                  </a:lnTo>
                  <a:lnTo>
                    <a:pt x="1788" y="516"/>
                  </a:lnTo>
                  <a:lnTo>
                    <a:pt x="1620" y="504"/>
                  </a:lnTo>
                  <a:lnTo>
                    <a:pt x="1452" y="492"/>
                  </a:lnTo>
                  <a:lnTo>
                    <a:pt x="1344" y="468"/>
                  </a:lnTo>
                  <a:lnTo>
                    <a:pt x="1188" y="444"/>
                  </a:lnTo>
                  <a:lnTo>
                    <a:pt x="1008" y="432"/>
                  </a:lnTo>
                  <a:lnTo>
                    <a:pt x="924" y="456"/>
                  </a:lnTo>
                  <a:lnTo>
                    <a:pt x="828" y="456"/>
                  </a:lnTo>
                  <a:lnTo>
                    <a:pt x="684" y="480"/>
                  </a:lnTo>
                  <a:lnTo>
                    <a:pt x="576" y="528"/>
                  </a:lnTo>
                  <a:lnTo>
                    <a:pt x="492" y="588"/>
                  </a:lnTo>
                  <a:lnTo>
                    <a:pt x="432" y="636"/>
                  </a:lnTo>
                  <a:lnTo>
                    <a:pt x="396" y="696"/>
                  </a:lnTo>
                  <a:lnTo>
                    <a:pt x="396" y="792"/>
                  </a:lnTo>
                  <a:lnTo>
                    <a:pt x="396" y="912"/>
                  </a:lnTo>
                  <a:lnTo>
                    <a:pt x="408" y="996"/>
                  </a:lnTo>
                  <a:lnTo>
                    <a:pt x="420" y="1140"/>
                  </a:lnTo>
                  <a:lnTo>
                    <a:pt x="492" y="1260"/>
                  </a:lnTo>
                  <a:lnTo>
                    <a:pt x="540" y="1404"/>
                  </a:lnTo>
                  <a:lnTo>
                    <a:pt x="600" y="1452"/>
                  </a:lnTo>
                  <a:lnTo>
                    <a:pt x="648" y="1584"/>
                  </a:lnTo>
                  <a:lnTo>
                    <a:pt x="648" y="1680"/>
                  </a:lnTo>
                  <a:lnTo>
                    <a:pt x="648" y="1764"/>
                  </a:lnTo>
                  <a:lnTo>
                    <a:pt x="612" y="1836"/>
                  </a:lnTo>
                  <a:lnTo>
                    <a:pt x="552" y="1872"/>
                  </a:lnTo>
                  <a:lnTo>
                    <a:pt x="492" y="1932"/>
                  </a:lnTo>
                  <a:lnTo>
                    <a:pt x="432" y="2052"/>
                  </a:lnTo>
                  <a:lnTo>
                    <a:pt x="420" y="2184"/>
                  </a:lnTo>
                  <a:lnTo>
                    <a:pt x="432" y="2304"/>
                  </a:lnTo>
                  <a:lnTo>
                    <a:pt x="468" y="2448"/>
                  </a:lnTo>
                  <a:lnTo>
                    <a:pt x="480" y="2544"/>
                  </a:lnTo>
                  <a:lnTo>
                    <a:pt x="492" y="2688"/>
                  </a:lnTo>
                  <a:lnTo>
                    <a:pt x="540" y="2760"/>
                  </a:lnTo>
                  <a:lnTo>
                    <a:pt x="660" y="2832"/>
                  </a:lnTo>
                  <a:lnTo>
                    <a:pt x="828" y="2808"/>
                  </a:lnTo>
                  <a:lnTo>
                    <a:pt x="984" y="2808"/>
                  </a:lnTo>
                  <a:lnTo>
                    <a:pt x="1116" y="2796"/>
                  </a:lnTo>
                  <a:lnTo>
                    <a:pt x="1248" y="2772"/>
                  </a:lnTo>
                  <a:lnTo>
                    <a:pt x="1392" y="2772"/>
                  </a:lnTo>
                  <a:lnTo>
                    <a:pt x="1572" y="2772"/>
                  </a:lnTo>
                  <a:lnTo>
                    <a:pt x="1728" y="2760"/>
                  </a:lnTo>
                  <a:lnTo>
                    <a:pt x="1908" y="2760"/>
                  </a:lnTo>
                  <a:lnTo>
                    <a:pt x="2052" y="2808"/>
                  </a:lnTo>
                  <a:lnTo>
                    <a:pt x="2124" y="2844"/>
                  </a:lnTo>
                  <a:lnTo>
                    <a:pt x="2232" y="2856"/>
                  </a:lnTo>
                  <a:lnTo>
                    <a:pt x="2400" y="2928"/>
                  </a:lnTo>
                  <a:lnTo>
                    <a:pt x="2496" y="3000"/>
                  </a:lnTo>
                  <a:lnTo>
                    <a:pt x="2544" y="3144"/>
                  </a:lnTo>
                  <a:lnTo>
                    <a:pt x="2580" y="3312"/>
                  </a:lnTo>
                  <a:lnTo>
                    <a:pt x="2544" y="3396"/>
                  </a:lnTo>
                  <a:lnTo>
                    <a:pt x="2544" y="3528"/>
                  </a:lnTo>
                  <a:lnTo>
                    <a:pt x="2568" y="3636"/>
                  </a:lnTo>
                  <a:lnTo>
                    <a:pt x="2604" y="3732"/>
                  </a:lnTo>
                  <a:lnTo>
                    <a:pt x="2556" y="3816"/>
                  </a:lnTo>
                  <a:lnTo>
                    <a:pt x="2532" y="3924"/>
                  </a:lnTo>
                  <a:lnTo>
                    <a:pt x="2520" y="4032"/>
                  </a:lnTo>
                  <a:lnTo>
                    <a:pt x="2520" y="4104"/>
                  </a:lnTo>
                  <a:lnTo>
                    <a:pt x="2616" y="4152"/>
                  </a:lnTo>
                  <a:lnTo>
                    <a:pt x="2724" y="4164"/>
                  </a:lnTo>
                  <a:lnTo>
                    <a:pt x="2892" y="4176"/>
                  </a:lnTo>
                  <a:lnTo>
                    <a:pt x="3120" y="4152"/>
                  </a:lnTo>
                  <a:lnTo>
                    <a:pt x="3264" y="4104"/>
                  </a:lnTo>
                  <a:lnTo>
                    <a:pt x="3396" y="4056"/>
                  </a:lnTo>
                  <a:lnTo>
                    <a:pt x="3528" y="3996"/>
                  </a:lnTo>
                  <a:lnTo>
                    <a:pt x="3624" y="3948"/>
                  </a:lnTo>
                  <a:lnTo>
                    <a:pt x="3780" y="3936"/>
                  </a:lnTo>
                  <a:lnTo>
                    <a:pt x="3936" y="3936"/>
                  </a:lnTo>
                  <a:lnTo>
                    <a:pt x="4032" y="3948"/>
                  </a:lnTo>
                  <a:lnTo>
                    <a:pt x="4152" y="3996"/>
                  </a:lnTo>
                  <a:lnTo>
                    <a:pt x="4284" y="4044"/>
                  </a:lnTo>
                  <a:lnTo>
                    <a:pt x="4464" y="4080"/>
                  </a:lnTo>
                  <a:lnTo>
                    <a:pt x="4608" y="4092"/>
                  </a:lnTo>
                  <a:lnTo>
                    <a:pt x="4692" y="4104"/>
                  </a:lnTo>
                  <a:lnTo>
                    <a:pt x="4836" y="4104"/>
                  </a:lnTo>
                  <a:lnTo>
                    <a:pt x="4836" y="4332"/>
                  </a:lnTo>
                  <a:lnTo>
                    <a:pt x="0" y="4332"/>
                  </a:lnTo>
                  <a:lnTo>
                    <a:pt x="0" y="0"/>
                  </a:lnTo>
                  <a:lnTo>
                    <a:pt x="4908" y="0"/>
                  </a:lnTo>
                  <a:lnTo>
                    <a:pt x="4908" y="96"/>
                  </a:lnTo>
                  <a:lnTo>
                    <a:pt x="4908" y="276"/>
                  </a:lnTo>
                  <a:lnTo>
                    <a:pt x="4908" y="432"/>
                  </a:lnTo>
                  <a:close/>
                </a:path>
              </a:pathLst>
            </a:custGeom>
            <a:solidFill>
              <a:srgbClr val="969696"/>
            </a:solidFill>
            <a:ln w="12700">
              <a:solidFill>
                <a:srgbClr val="00FF00"/>
              </a:solidFill>
              <a:round/>
              <a:headEnd/>
              <a:tailEnd/>
            </a:ln>
          </p:spPr>
          <p:txBody>
            <a:bodyPr/>
            <a:lstStyle/>
            <a:p>
              <a:endParaRPr lang="fr-CH"/>
            </a:p>
          </p:txBody>
        </p:sp>
        <p:grpSp>
          <p:nvGrpSpPr>
            <p:cNvPr id="382981" name="Group 260"/>
            <p:cNvGrpSpPr>
              <a:grpSpLocks/>
            </p:cNvGrpSpPr>
            <p:nvPr/>
          </p:nvGrpSpPr>
          <p:grpSpPr bwMode="auto">
            <a:xfrm>
              <a:off x="2070" y="422"/>
              <a:ext cx="1936" cy="3526"/>
              <a:chOff x="2070" y="422"/>
              <a:chExt cx="1936" cy="3526"/>
            </a:xfrm>
          </p:grpSpPr>
          <p:sp>
            <p:nvSpPr>
              <p:cNvPr id="383236" name="Freeform 186" descr="Wide downward diagonal"/>
              <p:cNvSpPr>
                <a:spLocks/>
              </p:cNvSpPr>
              <p:nvPr/>
            </p:nvSpPr>
            <p:spPr bwMode="auto">
              <a:xfrm>
                <a:off x="2070" y="422"/>
                <a:ext cx="606" cy="2444"/>
              </a:xfrm>
              <a:custGeom>
                <a:avLst/>
                <a:gdLst>
                  <a:gd name="T0" fmla="*/ 166 w 606"/>
                  <a:gd name="T1" fmla="*/ 2444 h 2444"/>
                  <a:gd name="T2" fmla="*/ 0 w 606"/>
                  <a:gd name="T3" fmla="*/ 2406 h 2444"/>
                  <a:gd name="T4" fmla="*/ 114 w 606"/>
                  <a:gd name="T5" fmla="*/ 2272 h 2444"/>
                  <a:gd name="T6" fmla="*/ 128 w 606"/>
                  <a:gd name="T7" fmla="*/ 2140 h 2444"/>
                  <a:gd name="T8" fmla="*/ 156 w 606"/>
                  <a:gd name="T9" fmla="*/ 2052 h 2444"/>
                  <a:gd name="T10" fmla="*/ 190 w 606"/>
                  <a:gd name="T11" fmla="*/ 1958 h 2444"/>
                  <a:gd name="T12" fmla="*/ 204 w 606"/>
                  <a:gd name="T13" fmla="*/ 1870 h 2444"/>
                  <a:gd name="T14" fmla="*/ 196 w 606"/>
                  <a:gd name="T15" fmla="*/ 1746 h 2444"/>
                  <a:gd name="T16" fmla="*/ 190 w 606"/>
                  <a:gd name="T17" fmla="*/ 1632 h 2444"/>
                  <a:gd name="T18" fmla="*/ 200 w 606"/>
                  <a:gd name="T19" fmla="*/ 1524 h 2444"/>
                  <a:gd name="T20" fmla="*/ 184 w 606"/>
                  <a:gd name="T21" fmla="*/ 1460 h 2444"/>
                  <a:gd name="T22" fmla="*/ 186 w 606"/>
                  <a:gd name="T23" fmla="*/ 1402 h 2444"/>
                  <a:gd name="T24" fmla="*/ 210 w 606"/>
                  <a:gd name="T25" fmla="*/ 1300 h 2444"/>
                  <a:gd name="T26" fmla="*/ 288 w 606"/>
                  <a:gd name="T27" fmla="*/ 1158 h 2444"/>
                  <a:gd name="T28" fmla="*/ 370 w 606"/>
                  <a:gd name="T29" fmla="*/ 1056 h 2444"/>
                  <a:gd name="T30" fmla="*/ 444 w 606"/>
                  <a:gd name="T31" fmla="*/ 1012 h 2444"/>
                  <a:gd name="T32" fmla="*/ 464 w 606"/>
                  <a:gd name="T33" fmla="*/ 868 h 2444"/>
                  <a:gd name="T34" fmla="*/ 444 w 606"/>
                  <a:gd name="T35" fmla="*/ 780 h 2444"/>
                  <a:gd name="T36" fmla="*/ 420 w 606"/>
                  <a:gd name="T37" fmla="*/ 664 h 2444"/>
                  <a:gd name="T38" fmla="*/ 398 w 606"/>
                  <a:gd name="T39" fmla="*/ 544 h 2444"/>
                  <a:gd name="T40" fmla="*/ 390 w 606"/>
                  <a:gd name="T41" fmla="*/ 490 h 2444"/>
                  <a:gd name="T42" fmla="*/ 376 w 606"/>
                  <a:gd name="T43" fmla="*/ 434 h 2444"/>
                  <a:gd name="T44" fmla="*/ 358 w 606"/>
                  <a:gd name="T45" fmla="*/ 388 h 2444"/>
                  <a:gd name="T46" fmla="*/ 342 w 606"/>
                  <a:gd name="T47" fmla="*/ 336 h 2444"/>
                  <a:gd name="T48" fmla="*/ 342 w 606"/>
                  <a:gd name="T49" fmla="*/ 286 h 2444"/>
                  <a:gd name="T50" fmla="*/ 342 w 606"/>
                  <a:gd name="T51" fmla="*/ 210 h 2444"/>
                  <a:gd name="T52" fmla="*/ 326 w 606"/>
                  <a:gd name="T53" fmla="*/ 154 h 2444"/>
                  <a:gd name="T54" fmla="*/ 304 w 606"/>
                  <a:gd name="T55" fmla="*/ 98 h 2444"/>
                  <a:gd name="T56" fmla="*/ 254 w 606"/>
                  <a:gd name="T57" fmla="*/ 14 h 2444"/>
                  <a:gd name="T58" fmla="*/ 410 w 606"/>
                  <a:gd name="T59" fmla="*/ 0 h 2444"/>
                  <a:gd name="T60" fmla="*/ 438 w 606"/>
                  <a:gd name="T61" fmla="*/ 76 h 2444"/>
                  <a:gd name="T62" fmla="*/ 471 w 606"/>
                  <a:gd name="T63" fmla="*/ 163 h 2444"/>
                  <a:gd name="T64" fmla="*/ 480 w 606"/>
                  <a:gd name="T65" fmla="*/ 235 h 2444"/>
                  <a:gd name="T66" fmla="*/ 480 w 606"/>
                  <a:gd name="T67" fmla="*/ 328 h 2444"/>
                  <a:gd name="T68" fmla="*/ 519 w 606"/>
                  <a:gd name="T69" fmla="*/ 442 h 2444"/>
                  <a:gd name="T70" fmla="*/ 561 w 606"/>
                  <a:gd name="T71" fmla="*/ 625 h 2444"/>
                  <a:gd name="T72" fmla="*/ 597 w 606"/>
                  <a:gd name="T73" fmla="*/ 808 h 2444"/>
                  <a:gd name="T74" fmla="*/ 603 w 606"/>
                  <a:gd name="T75" fmla="*/ 868 h 2444"/>
                  <a:gd name="T76" fmla="*/ 582 w 606"/>
                  <a:gd name="T77" fmla="*/ 1066 h 2444"/>
                  <a:gd name="T78" fmla="*/ 549 w 606"/>
                  <a:gd name="T79" fmla="*/ 1132 h 2444"/>
                  <a:gd name="T80" fmla="*/ 486 w 606"/>
                  <a:gd name="T81" fmla="*/ 1162 h 2444"/>
                  <a:gd name="T82" fmla="*/ 393 w 606"/>
                  <a:gd name="T83" fmla="*/ 1309 h 2444"/>
                  <a:gd name="T84" fmla="*/ 354 w 606"/>
                  <a:gd name="T85" fmla="*/ 1423 h 2444"/>
                  <a:gd name="T86" fmla="*/ 366 w 606"/>
                  <a:gd name="T87" fmla="*/ 1501 h 2444"/>
                  <a:gd name="T88" fmla="*/ 360 w 606"/>
                  <a:gd name="T89" fmla="*/ 1567 h 2444"/>
                  <a:gd name="T90" fmla="*/ 357 w 606"/>
                  <a:gd name="T91" fmla="*/ 1663 h 2444"/>
                  <a:gd name="T92" fmla="*/ 363 w 606"/>
                  <a:gd name="T93" fmla="*/ 1786 h 2444"/>
                  <a:gd name="T94" fmla="*/ 363 w 606"/>
                  <a:gd name="T95" fmla="*/ 1891 h 2444"/>
                  <a:gd name="T96" fmla="*/ 357 w 606"/>
                  <a:gd name="T97" fmla="*/ 1978 h 2444"/>
                  <a:gd name="T98" fmla="*/ 288 w 606"/>
                  <a:gd name="T99" fmla="*/ 2140 h 2444"/>
                  <a:gd name="T100" fmla="*/ 279 w 606"/>
                  <a:gd name="T101" fmla="*/ 2287 h 2444"/>
                  <a:gd name="T102" fmla="*/ 225 w 606"/>
                  <a:gd name="T103" fmla="*/ 2386 h 2444"/>
                  <a:gd name="T104" fmla="*/ 168 w 606"/>
                  <a:gd name="T105" fmla="*/ 2443 h 2444"/>
                  <a:gd name="T106" fmla="*/ 166 w 606"/>
                  <a:gd name="T107" fmla="*/ 2444 h 24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6"/>
                  <a:gd name="T163" fmla="*/ 0 h 2444"/>
                  <a:gd name="T164" fmla="*/ 606 w 606"/>
                  <a:gd name="T165" fmla="*/ 2444 h 24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6" h="2444">
                    <a:moveTo>
                      <a:pt x="166" y="2444"/>
                    </a:moveTo>
                    <a:cubicBezTo>
                      <a:pt x="138" y="2438"/>
                      <a:pt x="26" y="2420"/>
                      <a:pt x="0" y="2406"/>
                    </a:cubicBezTo>
                    <a:cubicBezTo>
                      <a:pt x="26" y="2374"/>
                      <a:pt x="106" y="2319"/>
                      <a:pt x="114" y="2272"/>
                    </a:cubicBezTo>
                    <a:cubicBezTo>
                      <a:pt x="135" y="2228"/>
                      <a:pt x="121" y="2177"/>
                      <a:pt x="128" y="2140"/>
                    </a:cubicBezTo>
                    <a:cubicBezTo>
                      <a:pt x="135" y="2103"/>
                      <a:pt x="146" y="2082"/>
                      <a:pt x="156" y="2052"/>
                    </a:cubicBezTo>
                    <a:cubicBezTo>
                      <a:pt x="166" y="2022"/>
                      <a:pt x="182" y="1988"/>
                      <a:pt x="190" y="1958"/>
                    </a:cubicBezTo>
                    <a:cubicBezTo>
                      <a:pt x="198" y="1928"/>
                      <a:pt x="203" y="1905"/>
                      <a:pt x="204" y="1870"/>
                    </a:cubicBezTo>
                    <a:cubicBezTo>
                      <a:pt x="205" y="1835"/>
                      <a:pt x="198" y="1786"/>
                      <a:pt x="196" y="1746"/>
                    </a:cubicBezTo>
                    <a:cubicBezTo>
                      <a:pt x="194" y="1706"/>
                      <a:pt x="189" y="1669"/>
                      <a:pt x="190" y="1632"/>
                    </a:cubicBezTo>
                    <a:cubicBezTo>
                      <a:pt x="191" y="1595"/>
                      <a:pt x="201" y="1553"/>
                      <a:pt x="200" y="1524"/>
                    </a:cubicBezTo>
                    <a:cubicBezTo>
                      <a:pt x="199" y="1495"/>
                      <a:pt x="186" y="1480"/>
                      <a:pt x="184" y="1460"/>
                    </a:cubicBezTo>
                    <a:cubicBezTo>
                      <a:pt x="182" y="1440"/>
                      <a:pt x="182" y="1429"/>
                      <a:pt x="186" y="1402"/>
                    </a:cubicBezTo>
                    <a:cubicBezTo>
                      <a:pt x="190" y="1375"/>
                      <a:pt x="193" y="1341"/>
                      <a:pt x="210" y="1300"/>
                    </a:cubicBezTo>
                    <a:cubicBezTo>
                      <a:pt x="227" y="1259"/>
                      <a:pt x="261" y="1199"/>
                      <a:pt x="288" y="1158"/>
                    </a:cubicBezTo>
                    <a:cubicBezTo>
                      <a:pt x="315" y="1117"/>
                      <a:pt x="344" y="1080"/>
                      <a:pt x="370" y="1056"/>
                    </a:cubicBezTo>
                    <a:cubicBezTo>
                      <a:pt x="396" y="1032"/>
                      <a:pt x="428" y="1043"/>
                      <a:pt x="444" y="1012"/>
                    </a:cubicBezTo>
                    <a:cubicBezTo>
                      <a:pt x="460" y="981"/>
                      <a:pt x="464" y="907"/>
                      <a:pt x="464" y="868"/>
                    </a:cubicBezTo>
                    <a:cubicBezTo>
                      <a:pt x="464" y="829"/>
                      <a:pt x="451" y="814"/>
                      <a:pt x="444" y="780"/>
                    </a:cubicBezTo>
                    <a:cubicBezTo>
                      <a:pt x="437" y="746"/>
                      <a:pt x="428" y="703"/>
                      <a:pt x="420" y="664"/>
                    </a:cubicBezTo>
                    <a:cubicBezTo>
                      <a:pt x="412" y="625"/>
                      <a:pt x="403" y="573"/>
                      <a:pt x="398" y="544"/>
                    </a:cubicBezTo>
                    <a:cubicBezTo>
                      <a:pt x="393" y="515"/>
                      <a:pt x="394" y="508"/>
                      <a:pt x="390" y="490"/>
                    </a:cubicBezTo>
                    <a:cubicBezTo>
                      <a:pt x="386" y="472"/>
                      <a:pt x="381" y="451"/>
                      <a:pt x="376" y="434"/>
                    </a:cubicBezTo>
                    <a:cubicBezTo>
                      <a:pt x="371" y="417"/>
                      <a:pt x="364" y="404"/>
                      <a:pt x="358" y="388"/>
                    </a:cubicBezTo>
                    <a:cubicBezTo>
                      <a:pt x="352" y="372"/>
                      <a:pt x="345" y="353"/>
                      <a:pt x="342" y="336"/>
                    </a:cubicBezTo>
                    <a:cubicBezTo>
                      <a:pt x="339" y="319"/>
                      <a:pt x="342" y="307"/>
                      <a:pt x="342" y="286"/>
                    </a:cubicBezTo>
                    <a:cubicBezTo>
                      <a:pt x="342" y="265"/>
                      <a:pt x="345" y="232"/>
                      <a:pt x="342" y="210"/>
                    </a:cubicBezTo>
                    <a:cubicBezTo>
                      <a:pt x="339" y="188"/>
                      <a:pt x="332" y="173"/>
                      <a:pt x="326" y="154"/>
                    </a:cubicBezTo>
                    <a:cubicBezTo>
                      <a:pt x="320" y="135"/>
                      <a:pt x="316" y="121"/>
                      <a:pt x="304" y="98"/>
                    </a:cubicBezTo>
                    <a:cubicBezTo>
                      <a:pt x="292" y="75"/>
                      <a:pt x="268" y="38"/>
                      <a:pt x="254" y="14"/>
                    </a:cubicBezTo>
                    <a:cubicBezTo>
                      <a:pt x="294" y="12"/>
                      <a:pt x="380" y="0"/>
                      <a:pt x="410" y="0"/>
                    </a:cubicBezTo>
                    <a:cubicBezTo>
                      <a:pt x="420" y="22"/>
                      <a:pt x="428" y="49"/>
                      <a:pt x="438" y="76"/>
                    </a:cubicBezTo>
                    <a:cubicBezTo>
                      <a:pt x="448" y="103"/>
                      <a:pt x="464" y="137"/>
                      <a:pt x="471" y="163"/>
                    </a:cubicBezTo>
                    <a:cubicBezTo>
                      <a:pt x="478" y="189"/>
                      <a:pt x="479" y="208"/>
                      <a:pt x="480" y="235"/>
                    </a:cubicBezTo>
                    <a:cubicBezTo>
                      <a:pt x="481" y="262"/>
                      <a:pt x="474" y="294"/>
                      <a:pt x="480" y="328"/>
                    </a:cubicBezTo>
                    <a:cubicBezTo>
                      <a:pt x="486" y="362"/>
                      <a:pt x="506" y="393"/>
                      <a:pt x="519" y="442"/>
                    </a:cubicBezTo>
                    <a:cubicBezTo>
                      <a:pt x="532" y="491"/>
                      <a:pt x="548" y="564"/>
                      <a:pt x="561" y="625"/>
                    </a:cubicBezTo>
                    <a:cubicBezTo>
                      <a:pt x="574" y="686"/>
                      <a:pt x="590" y="768"/>
                      <a:pt x="597" y="808"/>
                    </a:cubicBezTo>
                    <a:cubicBezTo>
                      <a:pt x="604" y="848"/>
                      <a:pt x="606" y="825"/>
                      <a:pt x="603" y="868"/>
                    </a:cubicBezTo>
                    <a:cubicBezTo>
                      <a:pt x="600" y="911"/>
                      <a:pt x="591" y="1022"/>
                      <a:pt x="582" y="1066"/>
                    </a:cubicBezTo>
                    <a:cubicBezTo>
                      <a:pt x="573" y="1110"/>
                      <a:pt x="565" y="1116"/>
                      <a:pt x="549" y="1132"/>
                    </a:cubicBezTo>
                    <a:cubicBezTo>
                      <a:pt x="533" y="1148"/>
                      <a:pt x="512" y="1132"/>
                      <a:pt x="486" y="1162"/>
                    </a:cubicBezTo>
                    <a:cubicBezTo>
                      <a:pt x="460" y="1192"/>
                      <a:pt x="415" y="1266"/>
                      <a:pt x="393" y="1309"/>
                    </a:cubicBezTo>
                    <a:cubicBezTo>
                      <a:pt x="371" y="1352"/>
                      <a:pt x="358" y="1391"/>
                      <a:pt x="354" y="1423"/>
                    </a:cubicBezTo>
                    <a:cubicBezTo>
                      <a:pt x="350" y="1455"/>
                      <a:pt x="365" y="1477"/>
                      <a:pt x="366" y="1501"/>
                    </a:cubicBezTo>
                    <a:cubicBezTo>
                      <a:pt x="367" y="1525"/>
                      <a:pt x="362" y="1540"/>
                      <a:pt x="360" y="1567"/>
                    </a:cubicBezTo>
                    <a:cubicBezTo>
                      <a:pt x="358" y="1594"/>
                      <a:pt x="357" y="1627"/>
                      <a:pt x="357" y="1663"/>
                    </a:cubicBezTo>
                    <a:cubicBezTo>
                      <a:pt x="357" y="1699"/>
                      <a:pt x="362" y="1748"/>
                      <a:pt x="363" y="1786"/>
                    </a:cubicBezTo>
                    <a:cubicBezTo>
                      <a:pt x="364" y="1824"/>
                      <a:pt x="364" y="1859"/>
                      <a:pt x="363" y="1891"/>
                    </a:cubicBezTo>
                    <a:cubicBezTo>
                      <a:pt x="362" y="1923"/>
                      <a:pt x="369" y="1937"/>
                      <a:pt x="357" y="1978"/>
                    </a:cubicBezTo>
                    <a:cubicBezTo>
                      <a:pt x="345" y="2019"/>
                      <a:pt x="301" y="2089"/>
                      <a:pt x="288" y="2140"/>
                    </a:cubicBezTo>
                    <a:cubicBezTo>
                      <a:pt x="275" y="2191"/>
                      <a:pt x="290" y="2246"/>
                      <a:pt x="279" y="2287"/>
                    </a:cubicBezTo>
                    <a:cubicBezTo>
                      <a:pt x="268" y="2328"/>
                      <a:pt x="243" y="2360"/>
                      <a:pt x="225" y="2386"/>
                    </a:cubicBezTo>
                    <a:cubicBezTo>
                      <a:pt x="207" y="2412"/>
                      <a:pt x="180" y="2431"/>
                      <a:pt x="168" y="2443"/>
                    </a:cubicBezTo>
                    <a:cubicBezTo>
                      <a:pt x="168" y="2443"/>
                      <a:pt x="166" y="2444"/>
                      <a:pt x="166" y="2444"/>
                    </a:cubicBezTo>
                    <a:close/>
                  </a:path>
                </a:pathLst>
              </a:custGeom>
              <a:pattFill prst="wdDnDiag">
                <a:fgClr>
                  <a:srgbClr val="009900"/>
                </a:fgClr>
                <a:bgClr>
                  <a:schemeClr val="bg1"/>
                </a:bgClr>
              </a:pattFill>
              <a:ln w="9525">
                <a:solidFill>
                  <a:srgbClr val="009900"/>
                </a:solidFill>
                <a:round/>
                <a:headEnd/>
                <a:tailEnd/>
              </a:ln>
            </p:spPr>
            <p:txBody>
              <a:bodyPr/>
              <a:lstStyle/>
              <a:p>
                <a:endParaRPr lang="fr-CH"/>
              </a:p>
            </p:txBody>
          </p:sp>
          <p:sp>
            <p:nvSpPr>
              <p:cNvPr id="383237" name="Freeform 188" descr="Wide downward diagonal"/>
              <p:cNvSpPr>
                <a:spLocks/>
              </p:cNvSpPr>
              <p:nvPr/>
            </p:nvSpPr>
            <p:spPr bwMode="auto">
              <a:xfrm>
                <a:off x="2484" y="2852"/>
                <a:ext cx="1522" cy="1096"/>
              </a:xfrm>
              <a:custGeom>
                <a:avLst/>
                <a:gdLst>
                  <a:gd name="T0" fmla="*/ 0 w 1522"/>
                  <a:gd name="T1" fmla="*/ 250 h 1096"/>
                  <a:gd name="T2" fmla="*/ 40 w 1522"/>
                  <a:gd name="T3" fmla="*/ 192 h 1096"/>
                  <a:gd name="T4" fmla="*/ 94 w 1522"/>
                  <a:gd name="T5" fmla="*/ 146 h 1096"/>
                  <a:gd name="T6" fmla="*/ 174 w 1522"/>
                  <a:gd name="T7" fmla="*/ 124 h 1096"/>
                  <a:gd name="T8" fmla="*/ 276 w 1522"/>
                  <a:gd name="T9" fmla="*/ 108 h 1096"/>
                  <a:gd name="T10" fmla="*/ 364 w 1522"/>
                  <a:gd name="T11" fmla="*/ 42 h 1096"/>
                  <a:gd name="T12" fmla="*/ 450 w 1522"/>
                  <a:gd name="T13" fmla="*/ 6 h 1096"/>
                  <a:gd name="T14" fmla="*/ 530 w 1522"/>
                  <a:gd name="T15" fmla="*/ 4 h 1096"/>
                  <a:gd name="T16" fmla="*/ 576 w 1522"/>
                  <a:gd name="T17" fmla="*/ 18 h 1096"/>
                  <a:gd name="T18" fmla="*/ 702 w 1522"/>
                  <a:gd name="T19" fmla="*/ 26 h 1096"/>
                  <a:gd name="T20" fmla="*/ 766 w 1522"/>
                  <a:gd name="T21" fmla="*/ 16 h 1096"/>
                  <a:gd name="T22" fmla="*/ 814 w 1522"/>
                  <a:gd name="T23" fmla="*/ 28 h 1096"/>
                  <a:gd name="T24" fmla="*/ 858 w 1522"/>
                  <a:gd name="T25" fmla="*/ 68 h 1096"/>
                  <a:gd name="T26" fmla="*/ 910 w 1522"/>
                  <a:gd name="T27" fmla="*/ 82 h 1096"/>
                  <a:gd name="T28" fmla="*/ 1080 w 1522"/>
                  <a:gd name="T29" fmla="*/ 54 h 1096"/>
                  <a:gd name="T30" fmla="*/ 1134 w 1522"/>
                  <a:gd name="T31" fmla="*/ 58 h 1096"/>
                  <a:gd name="T32" fmla="*/ 1178 w 1522"/>
                  <a:gd name="T33" fmla="*/ 86 h 1096"/>
                  <a:gd name="T34" fmla="*/ 1224 w 1522"/>
                  <a:gd name="T35" fmla="*/ 110 h 1096"/>
                  <a:gd name="T36" fmla="*/ 1324 w 1522"/>
                  <a:gd name="T37" fmla="*/ 110 h 1096"/>
                  <a:gd name="T38" fmla="*/ 1392 w 1522"/>
                  <a:gd name="T39" fmla="*/ 146 h 1096"/>
                  <a:gd name="T40" fmla="*/ 1460 w 1522"/>
                  <a:gd name="T41" fmla="*/ 232 h 1096"/>
                  <a:gd name="T42" fmla="*/ 1480 w 1522"/>
                  <a:gd name="T43" fmla="*/ 288 h 1096"/>
                  <a:gd name="T44" fmla="*/ 1476 w 1522"/>
                  <a:gd name="T45" fmla="*/ 324 h 1096"/>
                  <a:gd name="T46" fmla="*/ 1498 w 1522"/>
                  <a:gd name="T47" fmla="*/ 374 h 1096"/>
                  <a:gd name="T48" fmla="*/ 1518 w 1522"/>
                  <a:gd name="T49" fmla="*/ 438 h 1096"/>
                  <a:gd name="T50" fmla="*/ 1516 w 1522"/>
                  <a:gd name="T51" fmla="*/ 492 h 1096"/>
                  <a:gd name="T52" fmla="*/ 1488 w 1522"/>
                  <a:gd name="T53" fmla="*/ 554 h 1096"/>
                  <a:gd name="T54" fmla="*/ 1478 w 1522"/>
                  <a:gd name="T55" fmla="*/ 640 h 1096"/>
                  <a:gd name="T56" fmla="*/ 1504 w 1522"/>
                  <a:gd name="T57" fmla="*/ 726 h 1096"/>
                  <a:gd name="T58" fmla="*/ 1516 w 1522"/>
                  <a:gd name="T59" fmla="*/ 772 h 1096"/>
                  <a:gd name="T60" fmla="*/ 1514 w 1522"/>
                  <a:gd name="T61" fmla="*/ 858 h 1096"/>
                  <a:gd name="T62" fmla="*/ 1470 w 1522"/>
                  <a:gd name="T63" fmla="*/ 964 h 1096"/>
                  <a:gd name="T64" fmla="*/ 1468 w 1522"/>
                  <a:gd name="T65" fmla="*/ 1038 h 1096"/>
                  <a:gd name="T66" fmla="*/ 1472 w 1522"/>
                  <a:gd name="T67" fmla="*/ 1096 h 1096"/>
                  <a:gd name="T68" fmla="*/ 1336 w 1522"/>
                  <a:gd name="T69" fmla="*/ 1086 h 1096"/>
                  <a:gd name="T70" fmla="*/ 1336 w 1522"/>
                  <a:gd name="T71" fmla="*/ 952 h 1096"/>
                  <a:gd name="T72" fmla="*/ 1382 w 1522"/>
                  <a:gd name="T73" fmla="*/ 838 h 1096"/>
                  <a:gd name="T74" fmla="*/ 1368 w 1522"/>
                  <a:gd name="T75" fmla="*/ 746 h 1096"/>
                  <a:gd name="T76" fmla="*/ 1344 w 1522"/>
                  <a:gd name="T77" fmla="*/ 666 h 1096"/>
                  <a:gd name="T78" fmla="*/ 1364 w 1522"/>
                  <a:gd name="T79" fmla="*/ 530 h 1096"/>
                  <a:gd name="T80" fmla="*/ 1396 w 1522"/>
                  <a:gd name="T81" fmla="*/ 450 h 1096"/>
                  <a:gd name="T82" fmla="*/ 1362 w 1522"/>
                  <a:gd name="T83" fmla="*/ 354 h 1096"/>
                  <a:gd name="T84" fmla="*/ 1358 w 1522"/>
                  <a:gd name="T85" fmla="*/ 326 h 1096"/>
                  <a:gd name="T86" fmla="*/ 1362 w 1522"/>
                  <a:gd name="T87" fmla="*/ 300 h 1096"/>
                  <a:gd name="T88" fmla="*/ 1342 w 1522"/>
                  <a:gd name="T89" fmla="*/ 266 h 1096"/>
                  <a:gd name="T90" fmla="*/ 1304 w 1522"/>
                  <a:gd name="T91" fmla="*/ 222 h 1096"/>
                  <a:gd name="T92" fmla="*/ 1198 w 1522"/>
                  <a:gd name="T93" fmla="*/ 222 h 1096"/>
                  <a:gd name="T94" fmla="*/ 1102 w 1522"/>
                  <a:gd name="T95" fmla="*/ 170 h 1096"/>
                  <a:gd name="T96" fmla="*/ 982 w 1522"/>
                  <a:gd name="T97" fmla="*/ 188 h 1096"/>
                  <a:gd name="T98" fmla="*/ 898 w 1522"/>
                  <a:gd name="T99" fmla="*/ 202 h 1096"/>
                  <a:gd name="T100" fmla="*/ 824 w 1522"/>
                  <a:gd name="T101" fmla="*/ 182 h 1096"/>
                  <a:gd name="T102" fmla="*/ 770 w 1522"/>
                  <a:gd name="T103" fmla="*/ 134 h 1096"/>
                  <a:gd name="T104" fmla="*/ 610 w 1522"/>
                  <a:gd name="T105" fmla="*/ 134 h 1096"/>
                  <a:gd name="T106" fmla="*/ 518 w 1522"/>
                  <a:gd name="T107" fmla="*/ 122 h 1096"/>
                  <a:gd name="T108" fmla="*/ 460 w 1522"/>
                  <a:gd name="T109" fmla="*/ 124 h 1096"/>
                  <a:gd name="T110" fmla="*/ 376 w 1522"/>
                  <a:gd name="T111" fmla="*/ 190 h 1096"/>
                  <a:gd name="T112" fmla="*/ 338 w 1522"/>
                  <a:gd name="T113" fmla="*/ 216 h 1096"/>
                  <a:gd name="T114" fmla="*/ 286 w 1522"/>
                  <a:gd name="T115" fmla="*/ 238 h 1096"/>
                  <a:gd name="T116" fmla="*/ 196 w 1522"/>
                  <a:gd name="T117" fmla="*/ 252 h 1096"/>
                  <a:gd name="T118" fmla="*/ 144 w 1522"/>
                  <a:gd name="T119" fmla="*/ 268 h 1096"/>
                  <a:gd name="T120" fmla="*/ 90 w 1522"/>
                  <a:gd name="T121" fmla="*/ 332 h 1096"/>
                  <a:gd name="T122" fmla="*/ 42 w 1522"/>
                  <a:gd name="T123" fmla="*/ 426 h 1096"/>
                  <a:gd name="T124" fmla="*/ 0 w 1522"/>
                  <a:gd name="T125" fmla="*/ 250 h 10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22"/>
                  <a:gd name="T190" fmla="*/ 0 h 1096"/>
                  <a:gd name="T191" fmla="*/ 1522 w 1522"/>
                  <a:gd name="T192" fmla="*/ 1096 h 10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22" h="1096">
                    <a:moveTo>
                      <a:pt x="0" y="250"/>
                    </a:moveTo>
                    <a:cubicBezTo>
                      <a:pt x="24" y="214"/>
                      <a:pt x="24" y="209"/>
                      <a:pt x="40" y="192"/>
                    </a:cubicBezTo>
                    <a:cubicBezTo>
                      <a:pt x="56" y="175"/>
                      <a:pt x="72" y="157"/>
                      <a:pt x="94" y="146"/>
                    </a:cubicBezTo>
                    <a:cubicBezTo>
                      <a:pt x="116" y="135"/>
                      <a:pt x="144" y="130"/>
                      <a:pt x="174" y="124"/>
                    </a:cubicBezTo>
                    <a:cubicBezTo>
                      <a:pt x="204" y="118"/>
                      <a:pt x="244" y="122"/>
                      <a:pt x="276" y="108"/>
                    </a:cubicBezTo>
                    <a:cubicBezTo>
                      <a:pt x="308" y="94"/>
                      <a:pt x="335" y="59"/>
                      <a:pt x="364" y="42"/>
                    </a:cubicBezTo>
                    <a:cubicBezTo>
                      <a:pt x="393" y="25"/>
                      <a:pt x="422" y="12"/>
                      <a:pt x="450" y="6"/>
                    </a:cubicBezTo>
                    <a:cubicBezTo>
                      <a:pt x="478" y="0"/>
                      <a:pt x="509" y="2"/>
                      <a:pt x="530" y="4"/>
                    </a:cubicBezTo>
                    <a:cubicBezTo>
                      <a:pt x="551" y="6"/>
                      <a:pt x="547" y="14"/>
                      <a:pt x="576" y="18"/>
                    </a:cubicBezTo>
                    <a:cubicBezTo>
                      <a:pt x="605" y="22"/>
                      <a:pt x="670" y="26"/>
                      <a:pt x="702" y="26"/>
                    </a:cubicBezTo>
                    <a:cubicBezTo>
                      <a:pt x="734" y="26"/>
                      <a:pt x="747" y="16"/>
                      <a:pt x="766" y="16"/>
                    </a:cubicBezTo>
                    <a:cubicBezTo>
                      <a:pt x="785" y="16"/>
                      <a:pt x="799" y="19"/>
                      <a:pt x="814" y="28"/>
                    </a:cubicBezTo>
                    <a:cubicBezTo>
                      <a:pt x="829" y="37"/>
                      <a:pt x="842" y="59"/>
                      <a:pt x="858" y="68"/>
                    </a:cubicBezTo>
                    <a:cubicBezTo>
                      <a:pt x="874" y="77"/>
                      <a:pt x="873" y="84"/>
                      <a:pt x="910" y="82"/>
                    </a:cubicBezTo>
                    <a:cubicBezTo>
                      <a:pt x="947" y="80"/>
                      <a:pt x="1043" y="58"/>
                      <a:pt x="1080" y="54"/>
                    </a:cubicBezTo>
                    <a:cubicBezTo>
                      <a:pt x="1117" y="50"/>
                      <a:pt x="1118" y="53"/>
                      <a:pt x="1134" y="58"/>
                    </a:cubicBezTo>
                    <a:cubicBezTo>
                      <a:pt x="1150" y="63"/>
                      <a:pt x="1163" y="77"/>
                      <a:pt x="1178" y="86"/>
                    </a:cubicBezTo>
                    <a:cubicBezTo>
                      <a:pt x="1193" y="95"/>
                      <a:pt x="1200" y="106"/>
                      <a:pt x="1224" y="110"/>
                    </a:cubicBezTo>
                    <a:cubicBezTo>
                      <a:pt x="1248" y="114"/>
                      <a:pt x="1296" y="104"/>
                      <a:pt x="1324" y="110"/>
                    </a:cubicBezTo>
                    <a:cubicBezTo>
                      <a:pt x="1352" y="116"/>
                      <a:pt x="1369" y="126"/>
                      <a:pt x="1392" y="146"/>
                    </a:cubicBezTo>
                    <a:cubicBezTo>
                      <a:pt x="1415" y="166"/>
                      <a:pt x="1445" y="208"/>
                      <a:pt x="1460" y="232"/>
                    </a:cubicBezTo>
                    <a:cubicBezTo>
                      <a:pt x="1475" y="256"/>
                      <a:pt x="1477" y="273"/>
                      <a:pt x="1480" y="288"/>
                    </a:cubicBezTo>
                    <a:cubicBezTo>
                      <a:pt x="1483" y="303"/>
                      <a:pt x="1473" y="310"/>
                      <a:pt x="1476" y="324"/>
                    </a:cubicBezTo>
                    <a:cubicBezTo>
                      <a:pt x="1479" y="338"/>
                      <a:pt x="1491" y="355"/>
                      <a:pt x="1498" y="374"/>
                    </a:cubicBezTo>
                    <a:cubicBezTo>
                      <a:pt x="1505" y="393"/>
                      <a:pt x="1515" y="418"/>
                      <a:pt x="1518" y="438"/>
                    </a:cubicBezTo>
                    <a:cubicBezTo>
                      <a:pt x="1521" y="458"/>
                      <a:pt x="1521" y="473"/>
                      <a:pt x="1516" y="492"/>
                    </a:cubicBezTo>
                    <a:cubicBezTo>
                      <a:pt x="1511" y="511"/>
                      <a:pt x="1494" y="530"/>
                      <a:pt x="1488" y="554"/>
                    </a:cubicBezTo>
                    <a:cubicBezTo>
                      <a:pt x="1482" y="578"/>
                      <a:pt x="1475" y="611"/>
                      <a:pt x="1478" y="640"/>
                    </a:cubicBezTo>
                    <a:cubicBezTo>
                      <a:pt x="1481" y="669"/>
                      <a:pt x="1498" y="704"/>
                      <a:pt x="1504" y="726"/>
                    </a:cubicBezTo>
                    <a:cubicBezTo>
                      <a:pt x="1510" y="748"/>
                      <a:pt x="1514" y="750"/>
                      <a:pt x="1516" y="772"/>
                    </a:cubicBezTo>
                    <a:cubicBezTo>
                      <a:pt x="1518" y="794"/>
                      <a:pt x="1522" y="826"/>
                      <a:pt x="1514" y="858"/>
                    </a:cubicBezTo>
                    <a:cubicBezTo>
                      <a:pt x="1506" y="890"/>
                      <a:pt x="1478" y="934"/>
                      <a:pt x="1470" y="964"/>
                    </a:cubicBezTo>
                    <a:cubicBezTo>
                      <a:pt x="1462" y="994"/>
                      <a:pt x="1468" y="1016"/>
                      <a:pt x="1468" y="1038"/>
                    </a:cubicBezTo>
                    <a:cubicBezTo>
                      <a:pt x="1468" y="1060"/>
                      <a:pt x="1468" y="1068"/>
                      <a:pt x="1472" y="1096"/>
                    </a:cubicBezTo>
                    <a:cubicBezTo>
                      <a:pt x="1442" y="1094"/>
                      <a:pt x="1372" y="1086"/>
                      <a:pt x="1336" y="1086"/>
                    </a:cubicBezTo>
                    <a:cubicBezTo>
                      <a:pt x="1328" y="1054"/>
                      <a:pt x="1328" y="993"/>
                      <a:pt x="1336" y="952"/>
                    </a:cubicBezTo>
                    <a:cubicBezTo>
                      <a:pt x="1344" y="911"/>
                      <a:pt x="1377" y="872"/>
                      <a:pt x="1382" y="838"/>
                    </a:cubicBezTo>
                    <a:cubicBezTo>
                      <a:pt x="1387" y="804"/>
                      <a:pt x="1374" y="775"/>
                      <a:pt x="1368" y="746"/>
                    </a:cubicBezTo>
                    <a:cubicBezTo>
                      <a:pt x="1362" y="717"/>
                      <a:pt x="1345" y="702"/>
                      <a:pt x="1344" y="666"/>
                    </a:cubicBezTo>
                    <a:cubicBezTo>
                      <a:pt x="1343" y="630"/>
                      <a:pt x="1355" y="566"/>
                      <a:pt x="1364" y="530"/>
                    </a:cubicBezTo>
                    <a:cubicBezTo>
                      <a:pt x="1373" y="494"/>
                      <a:pt x="1396" y="479"/>
                      <a:pt x="1396" y="450"/>
                    </a:cubicBezTo>
                    <a:cubicBezTo>
                      <a:pt x="1396" y="421"/>
                      <a:pt x="1368" y="375"/>
                      <a:pt x="1362" y="354"/>
                    </a:cubicBezTo>
                    <a:cubicBezTo>
                      <a:pt x="1356" y="333"/>
                      <a:pt x="1358" y="335"/>
                      <a:pt x="1358" y="326"/>
                    </a:cubicBezTo>
                    <a:cubicBezTo>
                      <a:pt x="1358" y="317"/>
                      <a:pt x="1365" y="310"/>
                      <a:pt x="1362" y="300"/>
                    </a:cubicBezTo>
                    <a:cubicBezTo>
                      <a:pt x="1359" y="290"/>
                      <a:pt x="1352" y="279"/>
                      <a:pt x="1342" y="266"/>
                    </a:cubicBezTo>
                    <a:cubicBezTo>
                      <a:pt x="1332" y="253"/>
                      <a:pt x="1328" y="229"/>
                      <a:pt x="1304" y="222"/>
                    </a:cubicBezTo>
                    <a:cubicBezTo>
                      <a:pt x="1280" y="215"/>
                      <a:pt x="1232" y="231"/>
                      <a:pt x="1198" y="222"/>
                    </a:cubicBezTo>
                    <a:cubicBezTo>
                      <a:pt x="1164" y="213"/>
                      <a:pt x="1138" y="176"/>
                      <a:pt x="1102" y="170"/>
                    </a:cubicBezTo>
                    <a:cubicBezTo>
                      <a:pt x="1066" y="164"/>
                      <a:pt x="1016" y="183"/>
                      <a:pt x="982" y="188"/>
                    </a:cubicBezTo>
                    <a:cubicBezTo>
                      <a:pt x="948" y="193"/>
                      <a:pt x="924" y="203"/>
                      <a:pt x="898" y="202"/>
                    </a:cubicBezTo>
                    <a:cubicBezTo>
                      <a:pt x="872" y="201"/>
                      <a:pt x="845" y="193"/>
                      <a:pt x="824" y="182"/>
                    </a:cubicBezTo>
                    <a:cubicBezTo>
                      <a:pt x="803" y="171"/>
                      <a:pt x="806" y="142"/>
                      <a:pt x="770" y="134"/>
                    </a:cubicBezTo>
                    <a:cubicBezTo>
                      <a:pt x="734" y="126"/>
                      <a:pt x="652" y="136"/>
                      <a:pt x="610" y="134"/>
                    </a:cubicBezTo>
                    <a:cubicBezTo>
                      <a:pt x="568" y="132"/>
                      <a:pt x="543" y="124"/>
                      <a:pt x="518" y="122"/>
                    </a:cubicBezTo>
                    <a:cubicBezTo>
                      <a:pt x="493" y="120"/>
                      <a:pt x="484" y="113"/>
                      <a:pt x="460" y="124"/>
                    </a:cubicBezTo>
                    <a:cubicBezTo>
                      <a:pt x="436" y="135"/>
                      <a:pt x="396" y="175"/>
                      <a:pt x="376" y="190"/>
                    </a:cubicBezTo>
                    <a:cubicBezTo>
                      <a:pt x="356" y="205"/>
                      <a:pt x="353" y="208"/>
                      <a:pt x="338" y="216"/>
                    </a:cubicBezTo>
                    <a:cubicBezTo>
                      <a:pt x="323" y="224"/>
                      <a:pt x="310" y="232"/>
                      <a:pt x="286" y="238"/>
                    </a:cubicBezTo>
                    <a:cubicBezTo>
                      <a:pt x="262" y="244"/>
                      <a:pt x="220" y="247"/>
                      <a:pt x="196" y="252"/>
                    </a:cubicBezTo>
                    <a:cubicBezTo>
                      <a:pt x="172" y="257"/>
                      <a:pt x="162" y="255"/>
                      <a:pt x="144" y="268"/>
                    </a:cubicBezTo>
                    <a:cubicBezTo>
                      <a:pt x="126" y="281"/>
                      <a:pt x="107" y="306"/>
                      <a:pt x="90" y="332"/>
                    </a:cubicBezTo>
                    <a:cubicBezTo>
                      <a:pt x="73" y="358"/>
                      <a:pt x="50" y="402"/>
                      <a:pt x="42" y="426"/>
                    </a:cubicBezTo>
                    <a:cubicBezTo>
                      <a:pt x="36" y="396"/>
                      <a:pt x="10" y="288"/>
                      <a:pt x="0" y="250"/>
                    </a:cubicBezTo>
                    <a:close/>
                  </a:path>
                </a:pathLst>
              </a:custGeom>
              <a:pattFill prst="wdDnDiag">
                <a:fgClr>
                  <a:srgbClr val="009900"/>
                </a:fgClr>
                <a:bgClr>
                  <a:schemeClr val="bg1"/>
                </a:bgClr>
              </a:pattFill>
              <a:ln w="9525">
                <a:solidFill>
                  <a:srgbClr val="009900"/>
                </a:solidFill>
                <a:round/>
                <a:headEnd/>
                <a:tailEnd/>
              </a:ln>
            </p:spPr>
            <p:txBody>
              <a:bodyPr/>
              <a:lstStyle/>
              <a:p>
                <a:endParaRPr lang="fr-CH"/>
              </a:p>
            </p:txBody>
          </p:sp>
        </p:grpSp>
        <p:grpSp>
          <p:nvGrpSpPr>
            <p:cNvPr id="382982" name="Group 4"/>
            <p:cNvGrpSpPr>
              <a:grpSpLocks/>
            </p:cNvGrpSpPr>
            <p:nvPr/>
          </p:nvGrpSpPr>
          <p:grpSpPr bwMode="auto">
            <a:xfrm>
              <a:off x="27" y="32"/>
              <a:ext cx="5166" cy="4276"/>
              <a:chOff x="27" y="32"/>
              <a:chExt cx="5166" cy="4276"/>
            </a:xfrm>
          </p:grpSpPr>
          <p:grpSp>
            <p:nvGrpSpPr>
              <p:cNvPr id="383166" name="Group 5"/>
              <p:cNvGrpSpPr>
                <a:grpSpLocks/>
              </p:cNvGrpSpPr>
              <p:nvPr/>
            </p:nvGrpSpPr>
            <p:grpSpPr bwMode="auto">
              <a:xfrm>
                <a:off x="27" y="32"/>
                <a:ext cx="5166" cy="4276"/>
                <a:chOff x="27" y="32"/>
                <a:chExt cx="5166" cy="4276"/>
              </a:xfrm>
            </p:grpSpPr>
            <p:grpSp>
              <p:nvGrpSpPr>
                <p:cNvPr id="383172" name="Group 6"/>
                <p:cNvGrpSpPr>
                  <a:grpSpLocks/>
                </p:cNvGrpSpPr>
                <p:nvPr/>
              </p:nvGrpSpPr>
              <p:grpSpPr bwMode="auto">
                <a:xfrm>
                  <a:off x="27" y="32"/>
                  <a:ext cx="5166" cy="4276"/>
                  <a:chOff x="27" y="32"/>
                  <a:chExt cx="5166" cy="4276"/>
                </a:xfrm>
              </p:grpSpPr>
              <p:grpSp>
                <p:nvGrpSpPr>
                  <p:cNvPr id="383174" name="Group 7"/>
                  <p:cNvGrpSpPr>
                    <a:grpSpLocks/>
                  </p:cNvGrpSpPr>
                  <p:nvPr/>
                </p:nvGrpSpPr>
                <p:grpSpPr bwMode="auto">
                  <a:xfrm>
                    <a:off x="27" y="32"/>
                    <a:ext cx="5166" cy="4276"/>
                    <a:chOff x="27" y="32"/>
                    <a:chExt cx="5166" cy="4276"/>
                  </a:xfrm>
                </p:grpSpPr>
                <p:grpSp>
                  <p:nvGrpSpPr>
                    <p:cNvPr id="383176" name="Group 8"/>
                    <p:cNvGrpSpPr>
                      <a:grpSpLocks/>
                    </p:cNvGrpSpPr>
                    <p:nvPr/>
                  </p:nvGrpSpPr>
                  <p:grpSpPr bwMode="auto">
                    <a:xfrm>
                      <a:off x="27" y="32"/>
                      <a:ext cx="5166" cy="4276"/>
                      <a:chOff x="27" y="32"/>
                      <a:chExt cx="5166" cy="4276"/>
                    </a:xfrm>
                  </p:grpSpPr>
                  <p:grpSp>
                    <p:nvGrpSpPr>
                      <p:cNvPr id="383179" name="Group 9"/>
                      <p:cNvGrpSpPr>
                        <a:grpSpLocks/>
                      </p:cNvGrpSpPr>
                      <p:nvPr/>
                    </p:nvGrpSpPr>
                    <p:grpSpPr bwMode="auto">
                      <a:xfrm>
                        <a:off x="27" y="32"/>
                        <a:ext cx="5166" cy="4276"/>
                        <a:chOff x="27" y="32"/>
                        <a:chExt cx="5166" cy="4276"/>
                      </a:xfrm>
                    </p:grpSpPr>
                    <p:grpSp>
                      <p:nvGrpSpPr>
                        <p:cNvPr id="383183" name="Group 10"/>
                        <p:cNvGrpSpPr>
                          <a:grpSpLocks/>
                        </p:cNvGrpSpPr>
                        <p:nvPr/>
                      </p:nvGrpSpPr>
                      <p:grpSpPr bwMode="auto">
                        <a:xfrm>
                          <a:off x="27" y="32"/>
                          <a:ext cx="5166" cy="4276"/>
                          <a:chOff x="27" y="32"/>
                          <a:chExt cx="5166" cy="4276"/>
                        </a:xfrm>
                      </p:grpSpPr>
                      <p:grpSp>
                        <p:nvGrpSpPr>
                          <p:cNvPr id="383189" name="Group 11"/>
                          <p:cNvGrpSpPr>
                            <a:grpSpLocks/>
                          </p:cNvGrpSpPr>
                          <p:nvPr/>
                        </p:nvGrpSpPr>
                        <p:grpSpPr bwMode="auto">
                          <a:xfrm>
                            <a:off x="2626" y="2498"/>
                            <a:ext cx="2384" cy="1810"/>
                            <a:chOff x="2626" y="2498"/>
                            <a:chExt cx="2384" cy="1810"/>
                          </a:xfrm>
                        </p:grpSpPr>
                        <p:grpSp>
                          <p:nvGrpSpPr>
                            <p:cNvPr id="383223" name="Group 12"/>
                            <p:cNvGrpSpPr>
                              <a:grpSpLocks/>
                            </p:cNvGrpSpPr>
                            <p:nvPr/>
                          </p:nvGrpSpPr>
                          <p:grpSpPr bwMode="auto">
                            <a:xfrm>
                              <a:off x="2626" y="2797"/>
                              <a:ext cx="2384" cy="1511"/>
                              <a:chOff x="2626" y="2797"/>
                              <a:chExt cx="2384" cy="1511"/>
                            </a:xfrm>
                          </p:grpSpPr>
                          <p:sp>
                            <p:nvSpPr>
                              <p:cNvPr id="383229" name="Freeform 13"/>
                              <p:cNvSpPr>
                                <a:spLocks/>
                              </p:cNvSpPr>
                              <p:nvPr/>
                            </p:nvSpPr>
                            <p:spPr bwMode="auto">
                              <a:xfrm>
                                <a:off x="2626" y="2978"/>
                                <a:ext cx="2384" cy="1330"/>
                              </a:xfrm>
                              <a:custGeom>
                                <a:avLst/>
                                <a:gdLst>
                                  <a:gd name="T0" fmla="*/ 2 w 2384"/>
                                  <a:gd name="T1" fmla="*/ 1330 h 1330"/>
                                  <a:gd name="T2" fmla="*/ 2 w 2384"/>
                                  <a:gd name="T3" fmla="*/ 1252 h 1330"/>
                                  <a:gd name="T4" fmla="*/ 14 w 2384"/>
                                  <a:gd name="T5" fmla="*/ 1168 h 1330"/>
                                  <a:gd name="T6" fmla="*/ 38 w 2384"/>
                                  <a:gd name="T7" fmla="*/ 1096 h 1330"/>
                                  <a:gd name="T8" fmla="*/ 62 w 2384"/>
                                  <a:gd name="T9" fmla="*/ 1054 h 1330"/>
                                  <a:gd name="T10" fmla="*/ 140 w 2384"/>
                                  <a:gd name="T11" fmla="*/ 982 h 1330"/>
                                  <a:gd name="T12" fmla="*/ 164 w 2384"/>
                                  <a:gd name="T13" fmla="*/ 910 h 1330"/>
                                  <a:gd name="T14" fmla="*/ 170 w 2384"/>
                                  <a:gd name="T15" fmla="*/ 808 h 1330"/>
                                  <a:gd name="T16" fmla="*/ 200 w 2384"/>
                                  <a:gd name="T17" fmla="*/ 754 h 1330"/>
                                  <a:gd name="T18" fmla="*/ 206 w 2384"/>
                                  <a:gd name="T19" fmla="*/ 694 h 1330"/>
                                  <a:gd name="T20" fmla="*/ 242 w 2384"/>
                                  <a:gd name="T21" fmla="*/ 616 h 1330"/>
                                  <a:gd name="T22" fmla="*/ 290 w 2384"/>
                                  <a:gd name="T23" fmla="*/ 580 h 1330"/>
                                  <a:gd name="T24" fmla="*/ 332 w 2384"/>
                                  <a:gd name="T25" fmla="*/ 568 h 1330"/>
                                  <a:gd name="T26" fmla="*/ 392 w 2384"/>
                                  <a:gd name="T27" fmla="*/ 520 h 1330"/>
                                  <a:gd name="T28" fmla="*/ 434 w 2384"/>
                                  <a:gd name="T29" fmla="*/ 472 h 1330"/>
                                  <a:gd name="T30" fmla="*/ 458 w 2384"/>
                                  <a:gd name="T31" fmla="*/ 424 h 1330"/>
                                  <a:gd name="T32" fmla="*/ 518 w 2384"/>
                                  <a:gd name="T33" fmla="*/ 382 h 1330"/>
                                  <a:gd name="T34" fmla="*/ 572 w 2384"/>
                                  <a:gd name="T35" fmla="*/ 364 h 1330"/>
                                  <a:gd name="T36" fmla="*/ 644 w 2384"/>
                                  <a:gd name="T37" fmla="*/ 316 h 1330"/>
                                  <a:gd name="T38" fmla="*/ 680 w 2384"/>
                                  <a:gd name="T39" fmla="*/ 280 h 1330"/>
                                  <a:gd name="T40" fmla="*/ 728 w 2384"/>
                                  <a:gd name="T41" fmla="*/ 244 h 1330"/>
                                  <a:gd name="T42" fmla="*/ 764 w 2384"/>
                                  <a:gd name="T43" fmla="*/ 202 h 1330"/>
                                  <a:gd name="T44" fmla="*/ 878 w 2384"/>
                                  <a:gd name="T45" fmla="*/ 124 h 1330"/>
                                  <a:gd name="T46" fmla="*/ 932 w 2384"/>
                                  <a:gd name="T47" fmla="*/ 88 h 1330"/>
                                  <a:gd name="T48" fmla="*/ 992 w 2384"/>
                                  <a:gd name="T49" fmla="*/ 82 h 1330"/>
                                  <a:gd name="T50" fmla="*/ 1064 w 2384"/>
                                  <a:gd name="T51" fmla="*/ 94 h 1330"/>
                                  <a:gd name="T52" fmla="*/ 1112 w 2384"/>
                                  <a:gd name="T53" fmla="*/ 70 h 1330"/>
                                  <a:gd name="T54" fmla="*/ 1172 w 2384"/>
                                  <a:gd name="T55" fmla="*/ 22 h 1330"/>
                                  <a:gd name="T56" fmla="*/ 1226 w 2384"/>
                                  <a:gd name="T57" fmla="*/ 10 h 1330"/>
                                  <a:gd name="T58" fmla="*/ 1286 w 2384"/>
                                  <a:gd name="T59" fmla="*/ 4 h 1330"/>
                                  <a:gd name="T60" fmla="*/ 1364 w 2384"/>
                                  <a:gd name="T61" fmla="*/ 4 h 1330"/>
                                  <a:gd name="T62" fmla="*/ 1424 w 2384"/>
                                  <a:gd name="T63" fmla="*/ 28 h 1330"/>
                                  <a:gd name="T64" fmla="*/ 1508 w 2384"/>
                                  <a:gd name="T65" fmla="*/ 88 h 1330"/>
                                  <a:gd name="T66" fmla="*/ 1592 w 2384"/>
                                  <a:gd name="T67" fmla="*/ 124 h 1330"/>
                                  <a:gd name="T68" fmla="*/ 1664 w 2384"/>
                                  <a:gd name="T69" fmla="*/ 166 h 1330"/>
                                  <a:gd name="T70" fmla="*/ 1736 w 2384"/>
                                  <a:gd name="T71" fmla="*/ 196 h 1330"/>
                                  <a:gd name="T72" fmla="*/ 1802 w 2384"/>
                                  <a:gd name="T73" fmla="*/ 220 h 1330"/>
                                  <a:gd name="T74" fmla="*/ 1856 w 2384"/>
                                  <a:gd name="T75" fmla="*/ 232 h 1330"/>
                                  <a:gd name="T76" fmla="*/ 1958 w 2384"/>
                                  <a:gd name="T77" fmla="*/ 244 h 1330"/>
                                  <a:gd name="T78" fmla="*/ 2018 w 2384"/>
                                  <a:gd name="T79" fmla="*/ 244 h 1330"/>
                                  <a:gd name="T80" fmla="*/ 2078 w 2384"/>
                                  <a:gd name="T81" fmla="*/ 256 h 1330"/>
                                  <a:gd name="T82" fmla="*/ 2138 w 2384"/>
                                  <a:gd name="T83" fmla="*/ 256 h 1330"/>
                                  <a:gd name="T84" fmla="*/ 2198 w 2384"/>
                                  <a:gd name="T85" fmla="*/ 256 h 1330"/>
                                  <a:gd name="T86" fmla="*/ 2384 w 2384"/>
                                  <a:gd name="T87" fmla="*/ 238 h 13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4"/>
                                  <a:gd name="T133" fmla="*/ 0 h 1330"/>
                                  <a:gd name="T134" fmla="*/ 2384 w 2384"/>
                                  <a:gd name="T135" fmla="*/ 1330 h 13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4" h="1330">
                                    <a:moveTo>
                                      <a:pt x="2" y="1330"/>
                                    </a:moveTo>
                                    <a:cubicBezTo>
                                      <a:pt x="1" y="1304"/>
                                      <a:pt x="0" y="1279"/>
                                      <a:pt x="2" y="1252"/>
                                    </a:cubicBezTo>
                                    <a:cubicBezTo>
                                      <a:pt x="4" y="1225"/>
                                      <a:pt x="8" y="1194"/>
                                      <a:pt x="14" y="1168"/>
                                    </a:cubicBezTo>
                                    <a:cubicBezTo>
                                      <a:pt x="20" y="1142"/>
                                      <a:pt x="30" y="1115"/>
                                      <a:pt x="38" y="1096"/>
                                    </a:cubicBezTo>
                                    <a:cubicBezTo>
                                      <a:pt x="46" y="1077"/>
                                      <a:pt x="45" y="1073"/>
                                      <a:pt x="62" y="1054"/>
                                    </a:cubicBezTo>
                                    <a:cubicBezTo>
                                      <a:pt x="79" y="1035"/>
                                      <a:pt x="123" y="1006"/>
                                      <a:pt x="140" y="982"/>
                                    </a:cubicBezTo>
                                    <a:cubicBezTo>
                                      <a:pt x="157" y="958"/>
                                      <a:pt x="159" y="939"/>
                                      <a:pt x="164" y="910"/>
                                    </a:cubicBezTo>
                                    <a:cubicBezTo>
                                      <a:pt x="169" y="881"/>
                                      <a:pt x="164" y="834"/>
                                      <a:pt x="170" y="808"/>
                                    </a:cubicBezTo>
                                    <a:cubicBezTo>
                                      <a:pt x="176" y="782"/>
                                      <a:pt x="194" y="773"/>
                                      <a:pt x="200" y="754"/>
                                    </a:cubicBezTo>
                                    <a:cubicBezTo>
                                      <a:pt x="206" y="735"/>
                                      <a:pt x="199" y="717"/>
                                      <a:pt x="206" y="694"/>
                                    </a:cubicBezTo>
                                    <a:cubicBezTo>
                                      <a:pt x="213" y="671"/>
                                      <a:pt x="228" y="635"/>
                                      <a:pt x="242" y="616"/>
                                    </a:cubicBezTo>
                                    <a:cubicBezTo>
                                      <a:pt x="256" y="597"/>
                                      <a:pt x="275" y="588"/>
                                      <a:pt x="290" y="580"/>
                                    </a:cubicBezTo>
                                    <a:cubicBezTo>
                                      <a:pt x="305" y="572"/>
                                      <a:pt x="315" y="578"/>
                                      <a:pt x="332" y="568"/>
                                    </a:cubicBezTo>
                                    <a:cubicBezTo>
                                      <a:pt x="349" y="558"/>
                                      <a:pt x="375" y="536"/>
                                      <a:pt x="392" y="520"/>
                                    </a:cubicBezTo>
                                    <a:cubicBezTo>
                                      <a:pt x="409" y="504"/>
                                      <a:pt x="423" y="488"/>
                                      <a:pt x="434" y="472"/>
                                    </a:cubicBezTo>
                                    <a:cubicBezTo>
                                      <a:pt x="445" y="456"/>
                                      <a:pt x="444" y="439"/>
                                      <a:pt x="458" y="424"/>
                                    </a:cubicBezTo>
                                    <a:cubicBezTo>
                                      <a:pt x="472" y="409"/>
                                      <a:pt x="499" y="392"/>
                                      <a:pt x="518" y="382"/>
                                    </a:cubicBezTo>
                                    <a:cubicBezTo>
                                      <a:pt x="537" y="372"/>
                                      <a:pt x="551" y="375"/>
                                      <a:pt x="572" y="364"/>
                                    </a:cubicBezTo>
                                    <a:cubicBezTo>
                                      <a:pt x="593" y="353"/>
                                      <a:pt x="626" y="330"/>
                                      <a:pt x="644" y="316"/>
                                    </a:cubicBezTo>
                                    <a:cubicBezTo>
                                      <a:pt x="662" y="302"/>
                                      <a:pt x="666" y="292"/>
                                      <a:pt x="680" y="280"/>
                                    </a:cubicBezTo>
                                    <a:cubicBezTo>
                                      <a:pt x="694" y="268"/>
                                      <a:pt x="714" y="257"/>
                                      <a:pt x="728" y="244"/>
                                    </a:cubicBezTo>
                                    <a:cubicBezTo>
                                      <a:pt x="742" y="231"/>
                                      <a:pt x="739" y="222"/>
                                      <a:pt x="764" y="202"/>
                                    </a:cubicBezTo>
                                    <a:cubicBezTo>
                                      <a:pt x="789" y="182"/>
                                      <a:pt x="850" y="143"/>
                                      <a:pt x="878" y="124"/>
                                    </a:cubicBezTo>
                                    <a:cubicBezTo>
                                      <a:pt x="906" y="105"/>
                                      <a:pt x="913" y="95"/>
                                      <a:pt x="932" y="88"/>
                                    </a:cubicBezTo>
                                    <a:cubicBezTo>
                                      <a:pt x="951" y="81"/>
                                      <a:pt x="970" y="81"/>
                                      <a:pt x="992" y="82"/>
                                    </a:cubicBezTo>
                                    <a:cubicBezTo>
                                      <a:pt x="1014" y="83"/>
                                      <a:pt x="1044" y="96"/>
                                      <a:pt x="1064" y="94"/>
                                    </a:cubicBezTo>
                                    <a:cubicBezTo>
                                      <a:pt x="1084" y="92"/>
                                      <a:pt x="1094" y="82"/>
                                      <a:pt x="1112" y="70"/>
                                    </a:cubicBezTo>
                                    <a:cubicBezTo>
                                      <a:pt x="1130" y="58"/>
                                      <a:pt x="1153" y="32"/>
                                      <a:pt x="1172" y="22"/>
                                    </a:cubicBezTo>
                                    <a:cubicBezTo>
                                      <a:pt x="1191" y="12"/>
                                      <a:pt x="1207" y="13"/>
                                      <a:pt x="1226" y="10"/>
                                    </a:cubicBezTo>
                                    <a:cubicBezTo>
                                      <a:pt x="1245" y="7"/>
                                      <a:pt x="1263" y="5"/>
                                      <a:pt x="1286" y="4"/>
                                    </a:cubicBezTo>
                                    <a:cubicBezTo>
                                      <a:pt x="1309" y="3"/>
                                      <a:pt x="1341" y="0"/>
                                      <a:pt x="1364" y="4"/>
                                    </a:cubicBezTo>
                                    <a:cubicBezTo>
                                      <a:pt x="1387" y="8"/>
                                      <a:pt x="1400" y="14"/>
                                      <a:pt x="1424" y="28"/>
                                    </a:cubicBezTo>
                                    <a:cubicBezTo>
                                      <a:pt x="1448" y="42"/>
                                      <a:pt x="1480" y="72"/>
                                      <a:pt x="1508" y="88"/>
                                    </a:cubicBezTo>
                                    <a:cubicBezTo>
                                      <a:pt x="1536" y="104"/>
                                      <a:pt x="1566" y="111"/>
                                      <a:pt x="1592" y="124"/>
                                    </a:cubicBezTo>
                                    <a:cubicBezTo>
                                      <a:pt x="1618" y="137"/>
                                      <a:pt x="1640" y="154"/>
                                      <a:pt x="1664" y="166"/>
                                    </a:cubicBezTo>
                                    <a:cubicBezTo>
                                      <a:pt x="1688" y="178"/>
                                      <a:pt x="1713" y="187"/>
                                      <a:pt x="1736" y="196"/>
                                    </a:cubicBezTo>
                                    <a:cubicBezTo>
                                      <a:pt x="1759" y="205"/>
                                      <a:pt x="1782" y="214"/>
                                      <a:pt x="1802" y="220"/>
                                    </a:cubicBezTo>
                                    <a:cubicBezTo>
                                      <a:pt x="1822" y="226"/>
                                      <a:pt x="1830" y="228"/>
                                      <a:pt x="1856" y="232"/>
                                    </a:cubicBezTo>
                                    <a:cubicBezTo>
                                      <a:pt x="1882" y="236"/>
                                      <a:pt x="1931" y="242"/>
                                      <a:pt x="1958" y="244"/>
                                    </a:cubicBezTo>
                                    <a:cubicBezTo>
                                      <a:pt x="1985" y="246"/>
                                      <a:pt x="1998" y="242"/>
                                      <a:pt x="2018" y="244"/>
                                    </a:cubicBezTo>
                                    <a:cubicBezTo>
                                      <a:pt x="2038" y="246"/>
                                      <a:pt x="2058" y="254"/>
                                      <a:pt x="2078" y="256"/>
                                    </a:cubicBezTo>
                                    <a:cubicBezTo>
                                      <a:pt x="2098" y="258"/>
                                      <a:pt x="2118" y="256"/>
                                      <a:pt x="2138" y="256"/>
                                    </a:cubicBezTo>
                                    <a:cubicBezTo>
                                      <a:pt x="2158" y="256"/>
                                      <a:pt x="2157" y="259"/>
                                      <a:pt x="2198" y="256"/>
                                    </a:cubicBezTo>
                                    <a:cubicBezTo>
                                      <a:pt x="2239" y="253"/>
                                      <a:pt x="2311" y="245"/>
                                      <a:pt x="2384" y="238"/>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30" name="Freeform 14"/>
                              <p:cNvSpPr>
                                <a:spLocks/>
                              </p:cNvSpPr>
                              <p:nvPr/>
                            </p:nvSpPr>
                            <p:spPr bwMode="auto">
                              <a:xfrm>
                                <a:off x="3474" y="3072"/>
                                <a:ext cx="201" cy="252"/>
                              </a:xfrm>
                              <a:custGeom>
                                <a:avLst/>
                                <a:gdLst>
                                  <a:gd name="T0" fmla="*/ 0 w 201"/>
                                  <a:gd name="T1" fmla="*/ 252 h 252"/>
                                  <a:gd name="T2" fmla="*/ 33 w 201"/>
                                  <a:gd name="T3" fmla="*/ 231 h 252"/>
                                  <a:gd name="T4" fmla="*/ 42 w 201"/>
                                  <a:gd name="T5" fmla="*/ 204 h 252"/>
                                  <a:gd name="T6" fmla="*/ 51 w 201"/>
                                  <a:gd name="T7" fmla="*/ 168 h 252"/>
                                  <a:gd name="T8" fmla="*/ 75 w 201"/>
                                  <a:gd name="T9" fmla="*/ 144 h 252"/>
                                  <a:gd name="T10" fmla="*/ 99 w 201"/>
                                  <a:gd name="T11" fmla="*/ 96 h 252"/>
                                  <a:gd name="T12" fmla="*/ 120 w 201"/>
                                  <a:gd name="T13" fmla="*/ 36 h 252"/>
                                  <a:gd name="T14" fmla="*/ 150 w 201"/>
                                  <a:gd name="T15" fmla="*/ 21 h 252"/>
                                  <a:gd name="T16" fmla="*/ 171 w 201"/>
                                  <a:gd name="T17" fmla="*/ 15 h 252"/>
                                  <a:gd name="T18" fmla="*/ 201 w 201"/>
                                  <a:gd name="T19" fmla="*/ 0 h 2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252"/>
                                  <a:gd name="T32" fmla="*/ 201 w 201"/>
                                  <a:gd name="T33" fmla="*/ 252 h 2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252">
                                    <a:moveTo>
                                      <a:pt x="0" y="252"/>
                                    </a:moveTo>
                                    <a:cubicBezTo>
                                      <a:pt x="13" y="245"/>
                                      <a:pt x="26" y="239"/>
                                      <a:pt x="33" y="231"/>
                                    </a:cubicBezTo>
                                    <a:cubicBezTo>
                                      <a:pt x="40" y="223"/>
                                      <a:pt x="39" y="214"/>
                                      <a:pt x="42" y="204"/>
                                    </a:cubicBezTo>
                                    <a:cubicBezTo>
                                      <a:pt x="45" y="194"/>
                                      <a:pt x="46" y="178"/>
                                      <a:pt x="51" y="168"/>
                                    </a:cubicBezTo>
                                    <a:cubicBezTo>
                                      <a:pt x="56" y="158"/>
                                      <a:pt x="67" y="156"/>
                                      <a:pt x="75" y="144"/>
                                    </a:cubicBezTo>
                                    <a:cubicBezTo>
                                      <a:pt x="83" y="132"/>
                                      <a:pt x="92" y="114"/>
                                      <a:pt x="99" y="96"/>
                                    </a:cubicBezTo>
                                    <a:cubicBezTo>
                                      <a:pt x="106" y="78"/>
                                      <a:pt x="112" y="48"/>
                                      <a:pt x="120" y="36"/>
                                    </a:cubicBezTo>
                                    <a:cubicBezTo>
                                      <a:pt x="128" y="24"/>
                                      <a:pt x="142" y="24"/>
                                      <a:pt x="150" y="21"/>
                                    </a:cubicBezTo>
                                    <a:cubicBezTo>
                                      <a:pt x="158" y="18"/>
                                      <a:pt x="163" y="18"/>
                                      <a:pt x="171" y="15"/>
                                    </a:cubicBezTo>
                                    <a:cubicBezTo>
                                      <a:pt x="179" y="12"/>
                                      <a:pt x="195" y="3"/>
                                      <a:pt x="201"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31" name="Freeform 15"/>
                              <p:cNvSpPr>
                                <a:spLocks/>
                              </p:cNvSpPr>
                              <p:nvPr/>
                            </p:nvSpPr>
                            <p:spPr bwMode="auto">
                              <a:xfrm>
                                <a:off x="3092" y="3345"/>
                                <a:ext cx="100" cy="438"/>
                              </a:xfrm>
                              <a:custGeom>
                                <a:avLst/>
                                <a:gdLst>
                                  <a:gd name="T0" fmla="*/ 13 w 100"/>
                                  <a:gd name="T1" fmla="*/ 438 h 438"/>
                                  <a:gd name="T2" fmla="*/ 1 w 100"/>
                                  <a:gd name="T3" fmla="*/ 387 h 438"/>
                                  <a:gd name="T4" fmla="*/ 19 w 100"/>
                                  <a:gd name="T5" fmla="*/ 342 h 438"/>
                                  <a:gd name="T6" fmla="*/ 31 w 100"/>
                                  <a:gd name="T7" fmla="*/ 297 h 438"/>
                                  <a:gd name="T8" fmla="*/ 19 w 100"/>
                                  <a:gd name="T9" fmla="*/ 243 h 438"/>
                                  <a:gd name="T10" fmla="*/ 10 w 100"/>
                                  <a:gd name="T11" fmla="*/ 180 h 438"/>
                                  <a:gd name="T12" fmla="*/ 16 w 100"/>
                                  <a:gd name="T13" fmla="*/ 120 h 438"/>
                                  <a:gd name="T14" fmla="*/ 37 w 100"/>
                                  <a:gd name="T15" fmla="*/ 81 h 438"/>
                                  <a:gd name="T16" fmla="*/ 70 w 100"/>
                                  <a:gd name="T17" fmla="*/ 45 h 438"/>
                                  <a:gd name="T18" fmla="*/ 88 w 100"/>
                                  <a:gd name="T19" fmla="*/ 15 h 438"/>
                                  <a:gd name="T20" fmla="*/ 100 w 100"/>
                                  <a:gd name="T21" fmla="*/ 0 h 4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
                                  <a:gd name="T34" fmla="*/ 0 h 438"/>
                                  <a:gd name="T35" fmla="*/ 100 w 100"/>
                                  <a:gd name="T36" fmla="*/ 438 h 4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0" h="438">
                                    <a:moveTo>
                                      <a:pt x="13" y="438"/>
                                    </a:moveTo>
                                    <a:cubicBezTo>
                                      <a:pt x="6" y="420"/>
                                      <a:pt x="0" y="403"/>
                                      <a:pt x="1" y="387"/>
                                    </a:cubicBezTo>
                                    <a:cubicBezTo>
                                      <a:pt x="2" y="371"/>
                                      <a:pt x="14" y="357"/>
                                      <a:pt x="19" y="342"/>
                                    </a:cubicBezTo>
                                    <a:cubicBezTo>
                                      <a:pt x="24" y="327"/>
                                      <a:pt x="31" y="313"/>
                                      <a:pt x="31" y="297"/>
                                    </a:cubicBezTo>
                                    <a:cubicBezTo>
                                      <a:pt x="31" y="281"/>
                                      <a:pt x="22" y="262"/>
                                      <a:pt x="19" y="243"/>
                                    </a:cubicBezTo>
                                    <a:cubicBezTo>
                                      <a:pt x="16" y="224"/>
                                      <a:pt x="10" y="200"/>
                                      <a:pt x="10" y="180"/>
                                    </a:cubicBezTo>
                                    <a:cubicBezTo>
                                      <a:pt x="10" y="160"/>
                                      <a:pt x="12" y="136"/>
                                      <a:pt x="16" y="120"/>
                                    </a:cubicBezTo>
                                    <a:cubicBezTo>
                                      <a:pt x="20" y="104"/>
                                      <a:pt x="28" y="93"/>
                                      <a:pt x="37" y="81"/>
                                    </a:cubicBezTo>
                                    <a:cubicBezTo>
                                      <a:pt x="46" y="69"/>
                                      <a:pt x="62" y="56"/>
                                      <a:pt x="70" y="45"/>
                                    </a:cubicBezTo>
                                    <a:cubicBezTo>
                                      <a:pt x="78" y="34"/>
                                      <a:pt x="83" y="23"/>
                                      <a:pt x="88" y="15"/>
                                    </a:cubicBezTo>
                                    <a:cubicBezTo>
                                      <a:pt x="93" y="7"/>
                                      <a:pt x="96" y="3"/>
                                      <a:pt x="100"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32" name="Freeform 16"/>
                              <p:cNvSpPr>
                                <a:spLocks/>
                              </p:cNvSpPr>
                              <p:nvPr/>
                            </p:nvSpPr>
                            <p:spPr bwMode="auto">
                              <a:xfrm>
                                <a:off x="3954" y="3123"/>
                                <a:ext cx="300" cy="45"/>
                              </a:xfrm>
                              <a:custGeom>
                                <a:avLst/>
                                <a:gdLst>
                                  <a:gd name="T0" fmla="*/ 0 w 300"/>
                                  <a:gd name="T1" fmla="*/ 45 h 45"/>
                                  <a:gd name="T2" fmla="*/ 39 w 300"/>
                                  <a:gd name="T3" fmla="*/ 39 h 45"/>
                                  <a:gd name="T4" fmla="*/ 81 w 300"/>
                                  <a:gd name="T5" fmla="*/ 12 h 45"/>
                                  <a:gd name="T6" fmla="*/ 114 w 300"/>
                                  <a:gd name="T7" fmla="*/ 3 h 45"/>
                                  <a:gd name="T8" fmla="*/ 156 w 300"/>
                                  <a:gd name="T9" fmla="*/ 0 h 45"/>
                                  <a:gd name="T10" fmla="*/ 201 w 300"/>
                                  <a:gd name="T11" fmla="*/ 0 h 45"/>
                                  <a:gd name="T12" fmla="*/ 249 w 300"/>
                                  <a:gd name="T13" fmla="*/ 3 h 45"/>
                                  <a:gd name="T14" fmla="*/ 300 w 300"/>
                                  <a:gd name="T15" fmla="*/ 6 h 45"/>
                                  <a:gd name="T16" fmla="*/ 0 60000 65536"/>
                                  <a:gd name="T17" fmla="*/ 0 60000 65536"/>
                                  <a:gd name="T18" fmla="*/ 0 60000 65536"/>
                                  <a:gd name="T19" fmla="*/ 0 60000 65536"/>
                                  <a:gd name="T20" fmla="*/ 0 60000 65536"/>
                                  <a:gd name="T21" fmla="*/ 0 60000 65536"/>
                                  <a:gd name="T22" fmla="*/ 0 60000 65536"/>
                                  <a:gd name="T23" fmla="*/ 0 60000 65536"/>
                                  <a:gd name="T24" fmla="*/ 0 w 300"/>
                                  <a:gd name="T25" fmla="*/ 0 h 45"/>
                                  <a:gd name="T26" fmla="*/ 300 w 300"/>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 h="45">
                                    <a:moveTo>
                                      <a:pt x="0" y="45"/>
                                    </a:moveTo>
                                    <a:cubicBezTo>
                                      <a:pt x="13" y="44"/>
                                      <a:pt x="26" y="44"/>
                                      <a:pt x="39" y="39"/>
                                    </a:cubicBezTo>
                                    <a:cubicBezTo>
                                      <a:pt x="52" y="34"/>
                                      <a:pt x="68" y="18"/>
                                      <a:pt x="81" y="12"/>
                                    </a:cubicBezTo>
                                    <a:cubicBezTo>
                                      <a:pt x="94" y="6"/>
                                      <a:pt x="102" y="5"/>
                                      <a:pt x="114" y="3"/>
                                    </a:cubicBezTo>
                                    <a:cubicBezTo>
                                      <a:pt x="126" y="1"/>
                                      <a:pt x="142" y="0"/>
                                      <a:pt x="156" y="0"/>
                                    </a:cubicBezTo>
                                    <a:cubicBezTo>
                                      <a:pt x="170" y="0"/>
                                      <a:pt x="186" y="0"/>
                                      <a:pt x="201" y="0"/>
                                    </a:cubicBezTo>
                                    <a:cubicBezTo>
                                      <a:pt x="216" y="0"/>
                                      <a:pt x="233" y="2"/>
                                      <a:pt x="249" y="3"/>
                                    </a:cubicBezTo>
                                    <a:cubicBezTo>
                                      <a:pt x="265" y="4"/>
                                      <a:pt x="290" y="6"/>
                                      <a:pt x="300" y="6"/>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33" name="Freeform 17"/>
                              <p:cNvSpPr>
                                <a:spLocks/>
                              </p:cNvSpPr>
                              <p:nvPr/>
                            </p:nvSpPr>
                            <p:spPr bwMode="auto">
                              <a:xfrm>
                                <a:off x="3414" y="3210"/>
                                <a:ext cx="1068" cy="594"/>
                              </a:xfrm>
                              <a:custGeom>
                                <a:avLst/>
                                <a:gdLst>
                                  <a:gd name="T0" fmla="*/ 0 w 1068"/>
                                  <a:gd name="T1" fmla="*/ 594 h 594"/>
                                  <a:gd name="T2" fmla="*/ 54 w 1068"/>
                                  <a:gd name="T3" fmla="*/ 561 h 594"/>
                                  <a:gd name="T4" fmla="*/ 87 w 1068"/>
                                  <a:gd name="T5" fmla="*/ 516 h 594"/>
                                  <a:gd name="T6" fmla="*/ 129 w 1068"/>
                                  <a:gd name="T7" fmla="*/ 474 h 594"/>
                                  <a:gd name="T8" fmla="*/ 180 w 1068"/>
                                  <a:gd name="T9" fmla="*/ 423 h 594"/>
                                  <a:gd name="T10" fmla="*/ 249 w 1068"/>
                                  <a:gd name="T11" fmla="*/ 399 h 594"/>
                                  <a:gd name="T12" fmla="*/ 324 w 1068"/>
                                  <a:gd name="T13" fmla="*/ 396 h 594"/>
                                  <a:gd name="T14" fmla="*/ 408 w 1068"/>
                                  <a:gd name="T15" fmla="*/ 387 h 594"/>
                                  <a:gd name="T16" fmla="*/ 495 w 1068"/>
                                  <a:gd name="T17" fmla="*/ 345 h 594"/>
                                  <a:gd name="T18" fmla="*/ 534 w 1068"/>
                                  <a:gd name="T19" fmla="*/ 300 h 594"/>
                                  <a:gd name="T20" fmla="*/ 594 w 1068"/>
                                  <a:gd name="T21" fmla="*/ 249 h 594"/>
                                  <a:gd name="T22" fmla="*/ 666 w 1068"/>
                                  <a:gd name="T23" fmla="*/ 210 h 594"/>
                                  <a:gd name="T24" fmla="*/ 732 w 1068"/>
                                  <a:gd name="T25" fmla="*/ 186 h 594"/>
                                  <a:gd name="T26" fmla="*/ 783 w 1068"/>
                                  <a:gd name="T27" fmla="*/ 177 h 594"/>
                                  <a:gd name="T28" fmla="*/ 858 w 1068"/>
                                  <a:gd name="T29" fmla="*/ 117 h 594"/>
                                  <a:gd name="T30" fmla="*/ 897 w 1068"/>
                                  <a:gd name="T31" fmla="*/ 72 h 594"/>
                                  <a:gd name="T32" fmla="*/ 957 w 1068"/>
                                  <a:gd name="T33" fmla="*/ 45 h 594"/>
                                  <a:gd name="T34" fmla="*/ 1029 w 1068"/>
                                  <a:gd name="T35" fmla="*/ 9 h 594"/>
                                  <a:gd name="T36" fmla="*/ 1068 w 1068"/>
                                  <a:gd name="T37" fmla="*/ 0 h 5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68"/>
                                  <a:gd name="T58" fmla="*/ 0 h 594"/>
                                  <a:gd name="T59" fmla="*/ 1068 w 1068"/>
                                  <a:gd name="T60" fmla="*/ 594 h 5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68" h="594">
                                    <a:moveTo>
                                      <a:pt x="0" y="594"/>
                                    </a:moveTo>
                                    <a:cubicBezTo>
                                      <a:pt x="20" y="584"/>
                                      <a:pt x="40" y="574"/>
                                      <a:pt x="54" y="561"/>
                                    </a:cubicBezTo>
                                    <a:cubicBezTo>
                                      <a:pt x="68" y="548"/>
                                      <a:pt x="74" y="531"/>
                                      <a:pt x="87" y="516"/>
                                    </a:cubicBezTo>
                                    <a:cubicBezTo>
                                      <a:pt x="100" y="501"/>
                                      <a:pt x="114" y="489"/>
                                      <a:pt x="129" y="474"/>
                                    </a:cubicBezTo>
                                    <a:cubicBezTo>
                                      <a:pt x="144" y="459"/>
                                      <a:pt x="160" y="435"/>
                                      <a:pt x="180" y="423"/>
                                    </a:cubicBezTo>
                                    <a:cubicBezTo>
                                      <a:pt x="200" y="411"/>
                                      <a:pt x="225" y="404"/>
                                      <a:pt x="249" y="399"/>
                                    </a:cubicBezTo>
                                    <a:cubicBezTo>
                                      <a:pt x="273" y="394"/>
                                      <a:pt x="298" y="398"/>
                                      <a:pt x="324" y="396"/>
                                    </a:cubicBezTo>
                                    <a:cubicBezTo>
                                      <a:pt x="350" y="394"/>
                                      <a:pt x="380" y="395"/>
                                      <a:pt x="408" y="387"/>
                                    </a:cubicBezTo>
                                    <a:cubicBezTo>
                                      <a:pt x="436" y="379"/>
                                      <a:pt x="474" y="360"/>
                                      <a:pt x="495" y="345"/>
                                    </a:cubicBezTo>
                                    <a:cubicBezTo>
                                      <a:pt x="516" y="330"/>
                                      <a:pt x="517" y="316"/>
                                      <a:pt x="534" y="300"/>
                                    </a:cubicBezTo>
                                    <a:cubicBezTo>
                                      <a:pt x="551" y="284"/>
                                      <a:pt x="572" y="264"/>
                                      <a:pt x="594" y="249"/>
                                    </a:cubicBezTo>
                                    <a:cubicBezTo>
                                      <a:pt x="616" y="234"/>
                                      <a:pt x="643" y="220"/>
                                      <a:pt x="666" y="210"/>
                                    </a:cubicBezTo>
                                    <a:cubicBezTo>
                                      <a:pt x="689" y="200"/>
                                      <a:pt x="713" y="191"/>
                                      <a:pt x="732" y="186"/>
                                    </a:cubicBezTo>
                                    <a:cubicBezTo>
                                      <a:pt x="751" y="181"/>
                                      <a:pt x="762" y="188"/>
                                      <a:pt x="783" y="177"/>
                                    </a:cubicBezTo>
                                    <a:cubicBezTo>
                                      <a:pt x="804" y="166"/>
                                      <a:pt x="839" y="134"/>
                                      <a:pt x="858" y="117"/>
                                    </a:cubicBezTo>
                                    <a:cubicBezTo>
                                      <a:pt x="877" y="100"/>
                                      <a:pt x="881" y="84"/>
                                      <a:pt x="897" y="72"/>
                                    </a:cubicBezTo>
                                    <a:cubicBezTo>
                                      <a:pt x="913" y="60"/>
                                      <a:pt x="935" y="55"/>
                                      <a:pt x="957" y="45"/>
                                    </a:cubicBezTo>
                                    <a:cubicBezTo>
                                      <a:pt x="979" y="35"/>
                                      <a:pt x="1011" y="16"/>
                                      <a:pt x="1029" y="9"/>
                                    </a:cubicBezTo>
                                    <a:cubicBezTo>
                                      <a:pt x="1047" y="2"/>
                                      <a:pt x="1060" y="2"/>
                                      <a:pt x="1068"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34" name="Freeform 18"/>
                              <p:cNvSpPr>
                                <a:spLocks/>
                              </p:cNvSpPr>
                              <p:nvPr/>
                            </p:nvSpPr>
                            <p:spPr bwMode="auto">
                              <a:xfrm>
                                <a:off x="2733" y="3372"/>
                                <a:ext cx="381" cy="99"/>
                              </a:xfrm>
                              <a:custGeom>
                                <a:avLst/>
                                <a:gdLst>
                                  <a:gd name="T0" fmla="*/ 0 w 381"/>
                                  <a:gd name="T1" fmla="*/ 96 h 99"/>
                                  <a:gd name="T2" fmla="*/ 39 w 381"/>
                                  <a:gd name="T3" fmla="*/ 96 h 99"/>
                                  <a:gd name="T4" fmla="*/ 81 w 381"/>
                                  <a:gd name="T5" fmla="*/ 78 h 99"/>
                                  <a:gd name="T6" fmla="*/ 123 w 381"/>
                                  <a:gd name="T7" fmla="*/ 63 h 99"/>
                                  <a:gd name="T8" fmla="*/ 162 w 381"/>
                                  <a:gd name="T9" fmla="*/ 24 h 99"/>
                                  <a:gd name="T10" fmla="*/ 198 w 381"/>
                                  <a:gd name="T11" fmla="*/ 6 h 99"/>
                                  <a:gd name="T12" fmla="*/ 231 w 381"/>
                                  <a:gd name="T13" fmla="*/ 3 h 99"/>
                                  <a:gd name="T14" fmla="*/ 276 w 381"/>
                                  <a:gd name="T15" fmla="*/ 6 h 99"/>
                                  <a:gd name="T16" fmla="*/ 318 w 381"/>
                                  <a:gd name="T17" fmla="*/ 9 h 99"/>
                                  <a:gd name="T18" fmla="*/ 363 w 381"/>
                                  <a:gd name="T19" fmla="*/ 3 h 99"/>
                                  <a:gd name="T20" fmla="*/ 381 w 381"/>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1"/>
                                  <a:gd name="T34" fmla="*/ 0 h 99"/>
                                  <a:gd name="T35" fmla="*/ 381 w 381"/>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1" h="99">
                                    <a:moveTo>
                                      <a:pt x="0" y="96"/>
                                    </a:moveTo>
                                    <a:cubicBezTo>
                                      <a:pt x="13" y="97"/>
                                      <a:pt x="26" y="99"/>
                                      <a:pt x="39" y="96"/>
                                    </a:cubicBezTo>
                                    <a:cubicBezTo>
                                      <a:pt x="52" y="93"/>
                                      <a:pt x="67" y="84"/>
                                      <a:pt x="81" y="78"/>
                                    </a:cubicBezTo>
                                    <a:cubicBezTo>
                                      <a:pt x="95" y="72"/>
                                      <a:pt x="109" y="72"/>
                                      <a:pt x="123" y="63"/>
                                    </a:cubicBezTo>
                                    <a:cubicBezTo>
                                      <a:pt x="137" y="54"/>
                                      <a:pt x="150" y="33"/>
                                      <a:pt x="162" y="24"/>
                                    </a:cubicBezTo>
                                    <a:cubicBezTo>
                                      <a:pt x="174" y="15"/>
                                      <a:pt x="187" y="9"/>
                                      <a:pt x="198" y="6"/>
                                    </a:cubicBezTo>
                                    <a:cubicBezTo>
                                      <a:pt x="209" y="3"/>
                                      <a:pt x="218" y="3"/>
                                      <a:pt x="231" y="3"/>
                                    </a:cubicBezTo>
                                    <a:cubicBezTo>
                                      <a:pt x="244" y="3"/>
                                      <a:pt x="262" y="5"/>
                                      <a:pt x="276" y="6"/>
                                    </a:cubicBezTo>
                                    <a:cubicBezTo>
                                      <a:pt x="290" y="7"/>
                                      <a:pt x="304" y="9"/>
                                      <a:pt x="318" y="9"/>
                                    </a:cubicBezTo>
                                    <a:cubicBezTo>
                                      <a:pt x="332" y="9"/>
                                      <a:pt x="353" y="4"/>
                                      <a:pt x="363" y="3"/>
                                    </a:cubicBezTo>
                                    <a:cubicBezTo>
                                      <a:pt x="373" y="2"/>
                                      <a:pt x="377" y="0"/>
                                      <a:pt x="381"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35" name="Freeform 19"/>
                              <p:cNvSpPr>
                                <a:spLocks/>
                              </p:cNvSpPr>
                              <p:nvPr/>
                            </p:nvSpPr>
                            <p:spPr bwMode="auto">
                              <a:xfrm>
                                <a:off x="2982" y="2797"/>
                                <a:ext cx="816" cy="209"/>
                              </a:xfrm>
                              <a:custGeom>
                                <a:avLst/>
                                <a:gdLst>
                                  <a:gd name="T0" fmla="*/ 0 w 816"/>
                                  <a:gd name="T1" fmla="*/ 8 h 209"/>
                                  <a:gd name="T2" fmla="*/ 27 w 816"/>
                                  <a:gd name="T3" fmla="*/ 2 h 209"/>
                                  <a:gd name="T4" fmla="*/ 48 w 816"/>
                                  <a:gd name="T5" fmla="*/ 2 h 209"/>
                                  <a:gd name="T6" fmla="*/ 63 w 816"/>
                                  <a:gd name="T7" fmla="*/ 14 h 209"/>
                                  <a:gd name="T8" fmla="*/ 99 w 816"/>
                                  <a:gd name="T9" fmla="*/ 14 h 209"/>
                                  <a:gd name="T10" fmla="*/ 132 w 816"/>
                                  <a:gd name="T11" fmla="*/ 5 h 209"/>
                                  <a:gd name="T12" fmla="*/ 150 w 816"/>
                                  <a:gd name="T13" fmla="*/ 8 h 209"/>
                                  <a:gd name="T14" fmla="*/ 177 w 816"/>
                                  <a:gd name="T15" fmla="*/ 23 h 209"/>
                                  <a:gd name="T16" fmla="*/ 195 w 816"/>
                                  <a:gd name="T17" fmla="*/ 62 h 209"/>
                                  <a:gd name="T18" fmla="*/ 210 w 816"/>
                                  <a:gd name="T19" fmla="*/ 89 h 209"/>
                                  <a:gd name="T20" fmla="*/ 240 w 816"/>
                                  <a:gd name="T21" fmla="*/ 122 h 209"/>
                                  <a:gd name="T22" fmla="*/ 282 w 816"/>
                                  <a:gd name="T23" fmla="*/ 140 h 209"/>
                                  <a:gd name="T24" fmla="*/ 321 w 816"/>
                                  <a:gd name="T25" fmla="*/ 161 h 209"/>
                                  <a:gd name="T26" fmla="*/ 354 w 816"/>
                                  <a:gd name="T27" fmla="*/ 173 h 209"/>
                                  <a:gd name="T28" fmla="*/ 393 w 816"/>
                                  <a:gd name="T29" fmla="*/ 188 h 209"/>
                                  <a:gd name="T30" fmla="*/ 471 w 816"/>
                                  <a:gd name="T31" fmla="*/ 185 h 209"/>
                                  <a:gd name="T32" fmla="*/ 513 w 816"/>
                                  <a:gd name="T33" fmla="*/ 173 h 209"/>
                                  <a:gd name="T34" fmla="*/ 570 w 816"/>
                                  <a:gd name="T35" fmla="*/ 167 h 209"/>
                                  <a:gd name="T36" fmla="*/ 612 w 816"/>
                                  <a:gd name="T37" fmla="*/ 170 h 209"/>
                                  <a:gd name="T38" fmla="*/ 645 w 816"/>
                                  <a:gd name="T39" fmla="*/ 188 h 209"/>
                                  <a:gd name="T40" fmla="*/ 687 w 816"/>
                                  <a:gd name="T41" fmla="*/ 203 h 209"/>
                                  <a:gd name="T42" fmla="*/ 735 w 816"/>
                                  <a:gd name="T43" fmla="*/ 206 h 209"/>
                                  <a:gd name="T44" fmla="*/ 780 w 816"/>
                                  <a:gd name="T45" fmla="*/ 209 h 209"/>
                                  <a:gd name="T46" fmla="*/ 816 w 816"/>
                                  <a:gd name="T47" fmla="*/ 203 h 20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16"/>
                                  <a:gd name="T73" fmla="*/ 0 h 209"/>
                                  <a:gd name="T74" fmla="*/ 816 w 816"/>
                                  <a:gd name="T75" fmla="*/ 209 h 20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16" h="209">
                                    <a:moveTo>
                                      <a:pt x="0" y="8"/>
                                    </a:moveTo>
                                    <a:cubicBezTo>
                                      <a:pt x="9" y="5"/>
                                      <a:pt x="19" y="3"/>
                                      <a:pt x="27" y="2"/>
                                    </a:cubicBezTo>
                                    <a:cubicBezTo>
                                      <a:pt x="35" y="1"/>
                                      <a:pt x="42" y="0"/>
                                      <a:pt x="48" y="2"/>
                                    </a:cubicBezTo>
                                    <a:cubicBezTo>
                                      <a:pt x="54" y="4"/>
                                      <a:pt x="55" y="12"/>
                                      <a:pt x="63" y="14"/>
                                    </a:cubicBezTo>
                                    <a:cubicBezTo>
                                      <a:pt x="71" y="16"/>
                                      <a:pt x="88" y="15"/>
                                      <a:pt x="99" y="14"/>
                                    </a:cubicBezTo>
                                    <a:cubicBezTo>
                                      <a:pt x="110" y="13"/>
                                      <a:pt x="124" y="6"/>
                                      <a:pt x="132" y="5"/>
                                    </a:cubicBezTo>
                                    <a:cubicBezTo>
                                      <a:pt x="140" y="4"/>
                                      <a:pt x="143" y="5"/>
                                      <a:pt x="150" y="8"/>
                                    </a:cubicBezTo>
                                    <a:cubicBezTo>
                                      <a:pt x="157" y="11"/>
                                      <a:pt x="170" y="14"/>
                                      <a:pt x="177" y="23"/>
                                    </a:cubicBezTo>
                                    <a:cubicBezTo>
                                      <a:pt x="184" y="32"/>
                                      <a:pt x="190" y="51"/>
                                      <a:pt x="195" y="62"/>
                                    </a:cubicBezTo>
                                    <a:cubicBezTo>
                                      <a:pt x="200" y="73"/>
                                      <a:pt x="203" y="79"/>
                                      <a:pt x="210" y="89"/>
                                    </a:cubicBezTo>
                                    <a:cubicBezTo>
                                      <a:pt x="217" y="99"/>
                                      <a:pt x="228" y="113"/>
                                      <a:pt x="240" y="122"/>
                                    </a:cubicBezTo>
                                    <a:cubicBezTo>
                                      <a:pt x="252" y="131"/>
                                      <a:pt x="269" y="134"/>
                                      <a:pt x="282" y="140"/>
                                    </a:cubicBezTo>
                                    <a:cubicBezTo>
                                      <a:pt x="295" y="146"/>
                                      <a:pt x="309" y="155"/>
                                      <a:pt x="321" y="161"/>
                                    </a:cubicBezTo>
                                    <a:cubicBezTo>
                                      <a:pt x="333" y="167"/>
                                      <a:pt x="342" y="169"/>
                                      <a:pt x="354" y="173"/>
                                    </a:cubicBezTo>
                                    <a:cubicBezTo>
                                      <a:pt x="366" y="177"/>
                                      <a:pt x="374" y="186"/>
                                      <a:pt x="393" y="188"/>
                                    </a:cubicBezTo>
                                    <a:cubicBezTo>
                                      <a:pt x="412" y="190"/>
                                      <a:pt x="451" y="187"/>
                                      <a:pt x="471" y="185"/>
                                    </a:cubicBezTo>
                                    <a:cubicBezTo>
                                      <a:pt x="491" y="183"/>
                                      <a:pt x="497" y="176"/>
                                      <a:pt x="513" y="173"/>
                                    </a:cubicBezTo>
                                    <a:cubicBezTo>
                                      <a:pt x="529" y="170"/>
                                      <a:pt x="554" y="167"/>
                                      <a:pt x="570" y="167"/>
                                    </a:cubicBezTo>
                                    <a:cubicBezTo>
                                      <a:pt x="586" y="167"/>
                                      <a:pt x="600" y="167"/>
                                      <a:pt x="612" y="170"/>
                                    </a:cubicBezTo>
                                    <a:cubicBezTo>
                                      <a:pt x="624" y="173"/>
                                      <a:pt x="633" y="183"/>
                                      <a:pt x="645" y="188"/>
                                    </a:cubicBezTo>
                                    <a:cubicBezTo>
                                      <a:pt x="657" y="193"/>
                                      <a:pt x="672" y="200"/>
                                      <a:pt x="687" y="203"/>
                                    </a:cubicBezTo>
                                    <a:cubicBezTo>
                                      <a:pt x="702" y="206"/>
                                      <a:pt x="720" y="205"/>
                                      <a:pt x="735" y="206"/>
                                    </a:cubicBezTo>
                                    <a:cubicBezTo>
                                      <a:pt x="750" y="207"/>
                                      <a:pt x="767" y="209"/>
                                      <a:pt x="780" y="209"/>
                                    </a:cubicBezTo>
                                    <a:cubicBezTo>
                                      <a:pt x="793" y="209"/>
                                      <a:pt x="809" y="204"/>
                                      <a:pt x="816" y="203"/>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3224" name="Freeform 20"/>
                            <p:cNvSpPr>
                              <a:spLocks/>
                            </p:cNvSpPr>
                            <p:nvPr/>
                          </p:nvSpPr>
                          <p:spPr bwMode="auto">
                            <a:xfrm>
                              <a:off x="3303" y="2498"/>
                              <a:ext cx="684" cy="484"/>
                            </a:xfrm>
                            <a:custGeom>
                              <a:avLst/>
                              <a:gdLst>
                                <a:gd name="T0" fmla="*/ 0 w 684"/>
                                <a:gd name="T1" fmla="*/ 1 h 484"/>
                                <a:gd name="T2" fmla="*/ 21 w 684"/>
                                <a:gd name="T3" fmla="*/ 1 h 484"/>
                                <a:gd name="T4" fmla="*/ 39 w 684"/>
                                <a:gd name="T5" fmla="*/ 10 h 484"/>
                                <a:gd name="T6" fmla="*/ 51 w 684"/>
                                <a:gd name="T7" fmla="*/ 37 h 484"/>
                                <a:gd name="T8" fmla="*/ 51 w 684"/>
                                <a:gd name="T9" fmla="*/ 58 h 484"/>
                                <a:gd name="T10" fmla="*/ 51 w 684"/>
                                <a:gd name="T11" fmla="*/ 85 h 484"/>
                                <a:gd name="T12" fmla="*/ 69 w 684"/>
                                <a:gd name="T13" fmla="*/ 106 h 484"/>
                                <a:gd name="T14" fmla="*/ 93 w 684"/>
                                <a:gd name="T15" fmla="*/ 109 h 484"/>
                                <a:gd name="T16" fmla="*/ 117 w 684"/>
                                <a:gd name="T17" fmla="*/ 109 h 484"/>
                                <a:gd name="T18" fmla="*/ 141 w 684"/>
                                <a:gd name="T19" fmla="*/ 115 h 484"/>
                                <a:gd name="T20" fmla="*/ 168 w 684"/>
                                <a:gd name="T21" fmla="*/ 139 h 484"/>
                                <a:gd name="T22" fmla="*/ 186 w 684"/>
                                <a:gd name="T23" fmla="*/ 154 h 484"/>
                                <a:gd name="T24" fmla="*/ 201 w 684"/>
                                <a:gd name="T25" fmla="*/ 166 h 484"/>
                                <a:gd name="T26" fmla="*/ 222 w 684"/>
                                <a:gd name="T27" fmla="*/ 184 h 484"/>
                                <a:gd name="T28" fmla="*/ 246 w 684"/>
                                <a:gd name="T29" fmla="*/ 196 h 484"/>
                                <a:gd name="T30" fmla="*/ 285 w 684"/>
                                <a:gd name="T31" fmla="*/ 211 h 484"/>
                                <a:gd name="T32" fmla="*/ 309 w 684"/>
                                <a:gd name="T33" fmla="*/ 223 h 484"/>
                                <a:gd name="T34" fmla="*/ 327 w 684"/>
                                <a:gd name="T35" fmla="*/ 238 h 484"/>
                                <a:gd name="T36" fmla="*/ 387 w 684"/>
                                <a:gd name="T37" fmla="*/ 250 h 484"/>
                                <a:gd name="T38" fmla="*/ 417 w 684"/>
                                <a:gd name="T39" fmla="*/ 250 h 484"/>
                                <a:gd name="T40" fmla="*/ 447 w 684"/>
                                <a:gd name="T41" fmla="*/ 262 h 484"/>
                                <a:gd name="T42" fmla="*/ 453 w 684"/>
                                <a:gd name="T43" fmla="*/ 286 h 484"/>
                                <a:gd name="T44" fmla="*/ 468 w 684"/>
                                <a:gd name="T45" fmla="*/ 316 h 484"/>
                                <a:gd name="T46" fmla="*/ 510 w 684"/>
                                <a:gd name="T47" fmla="*/ 328 h 484"/>
                                <a:gd name="T48" fmla="*/ 540 w 684"/>
                                <a:gd name="T49" fmla="*/ 349 h 484"/>
                                <a:gd name="T50" fmla="*/ 558 w 684"/>
                                <a:gd name="T51" fmla="*/ 382 h 484"/>
                                <a:gd name="T52" fmla="*/ 579 w 684"/>
                                <a:gd name="T53" fmla="*/ 409 h 484"/>
                                <a:gd name="T54" fmla="*/ 615 w 684"/>
                                <a:gd name="T55" fmla="*/ 436 h 484"/>
                                <a:gd name="T56" fmla="*/ 648 w 684"/>
                                <a:gd name="T57" fmla="*/ 460 h 484"/>
                                <a:gd name="T58" fmla="*/ 684 w 684"/>
                                <a:gd name="T59" fmla="*/ 484 h 4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84"/>
                                <a:gd name="T91" fmla="*/ 0 h 484"/>
                                <a:gd name="T92" fmla="*/ 684 w 684"/>
                                <a:gd name="T93" fmla="*/ 484 h 4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84" h="484">
                                  <a:moveTo>
                                    <a:pt x="0" y="1"/>
                                  </a:moveTo>
                                  <a:cubicBezTo>
                                    <a:pt x="7" y="0"/>
                                    <a:pt x="15" y="0"/>
                                    <a:pt x="21" y="1"/>
                                  </a:cubicBezTo>
                                  <a:cubicBezTo>
                                    <a:pt x="27" y="2"/>
                                    <a:pt x="34" y="4"/>
                                    <a:pt x="39" y="10"/>
                                  </a:cubicBezTo>
                                  <a:cubicBezTo>
                                    <a:pt x="44" y="16"/>
                                    <a:pt x="49" y="29"/>
                                    <a:pt x="51" y="37"/>
                                  </a:cubicBezTo>
                                  <a:cubicBezTo>
                                    <a:pt x="53" y="45"/>
                                    <a:pt x="51" y="50"/>
                                    <a:pt x="51" y="58"/>
                                  </a:cubicBezTo>
                                  <a:cubicBezTo>
                                    <a:pt x="51" y="66"/>
                                    <a:pt x="48" y="77"/>
                                    <a:pt x="51" y="85"/>
                                  </a:cubicBezTo>
                                  <a:cubicBezTo>
                                    <a:pt x="54" y="93"/>
                                    <a:pt x="62" y="102"/>
                                    <a:pt x="69" y="106"/>
                                  </a:cubicBezTo>
                                  <a:cubicBezTo>
                                    <a:pt x="76" y="110"/>
                                    <a:pt x="85" y="108"/>
                                    <a:pt x="93" y="109"/>
                                  </a:cubicBezTo>
                                  <a:cubicBezTo>
                                    <a:pt x="101" y="110"/>
                                    <a:pt x="109" y="108"/>
                                    <a:pt x="117" y="109"/>
                                  </a:cubicBezTo>
                                  <a:cubicBezTo>
                                    <a:pt x="125" y="110"/>
                                    <a:pt x="133" y="110"/>
                                    <a:pt x="141" y="115"/>
                                  </a:cubicBezTo>
                                  <a:cubicBezTo>
                                    <a:pt x="149" y="120"/>
                                    <a:pt x="161" y="133"/>
                                    <a:pt x="168" y="139"/>
                                  </a:cubicBezTo>
                                  <a:cubicBezTo>
                                    <a:pt x="175" y="145"/>
                                    <a:pt x="181" y="150"/>
                                    <a:pt x="186" y="154"/>
                                  </a:cubicBezTo>
                                  <a:cubicBezTo>
                                    <a:pt x="191" y="158"/>
                                    <a:pt x="195" y="161"/>
                                    <a:pt x="201" y="166"/>
                                  </a:cubicBezTo>
                                  <a:cubicBezTo>
                                    <a:pt x="207" y="171"/>
                                    <a:pt x="215" y="179"/>
                                    <a:pt x="222" y="184"/>
                                  </a:cubicBezTo>
                                  <a:cubicBezTo>
                                    <a:pt x="229" y="189"/>
                                    <a:pt x="235" y="192"/>
                                    <a:pt x="246" y="196"/>
                                  </a:cubicBezTo>
                                  <a:cubicBezTo>
                                    <a:pt x="257" y="200"/>
                                    <a:pt x="275" y="206"/>
                                    <a:pt x="285" y="211"/>
                                  </a:cubicBezTo>
                                  <a:cubicBezTo>
                                    <a:pt x="295" y="216"/>
                                    <a:pt x="302" y="219"/>
                                    <a:pt x="309" y="223"/>
                                  </a:cubicBezTo>
                                  <a:cubicBezTo>
                                    <a:pt x="316" y="227"/>
                                    <a:pt x="314" y="234"/>
                                    <a:pt x="327" y="238"/>
                                  </a:cubicBezTo>
                                  <a:cubicBezTo>
                                    <a:pt x="340" y="242"/>
                                    <a:pt x="372" y="248"/>
                                    <a:pt x="387" y="250"/>
                                  </a:cubicBezTo>
                                  <a:cubicBezTo>
                                    <a:pt x="402" y="252"/>
                                    <a:pt x="407" y="248"/>
                                    <a:pt x="417" y="250"/>
                                  </a:cubicBezTo>
                                  <a:cubicBezTo>
                                    <a:pt x="427" y="252"/>
                                    <a:pt x="441" y="256"/>
                                    <a:pt x="447" y="262"/>
                                  </a:cubicBezTo>
                                  <a:cubicBezTo>
                                    <a:pt x="453" y="268"/>
                                    <a:pt x="449" y="277"/>
                                    <a:pt x="453" y="286"/>
                                  </a:cubicBezTo>
                                  <a:cubicBezTo>
                                    <a:pt x="457" y="295"/>
                                    <a:pt x="459" y="309"/>
                                    <a:pt x="468" y="316"/>
                                  </a:cubicBezTo>
                                  <a:cubicBezTo>
                                    <a:pt x="477" y="323"/>
                                    <a:pt x="498" y="322"/>
                                    <a:pt x="510" y="328"/>
                                  </a:cubicBezTo>
                                  <a:cubicBezTo>
                                    <a:pt x="522" y="334"/>
                                    <a:pt x="532" y="340"/>
                                    <a:pt x="540" y="349"/>
                                  </a:cubicBezTo>
                                  <a:cubicBezTo>
                                    <a:pt x="548" y="358"/>
                                    <a:pt x="551" y="372"/>
                                    <a:pt x="558" y="382"/>
                                  </a:cubicBezTo>
                                  <a:cubicBezTo>
                                    <a:pt x="565" y="392"/>
                                    <a:pt x="569" y="400"/>
                                    <a:pt x="579" y="409"/>
                                  </a:cubicBezTo>
                                  <a:cubicBezTo>
                                    <a:pt x="589" y="418"/>
                                    <a:pt x="603" y="428"/>
                                    <a:pt x="615" y="436"/>
                                  </a:cubicBezTo>
                                  <a:cubicBezTo>
                                    <a:pt x="627" y="444"/>
                                    <a:pt x="637" y="452"/>
                                    <a:pt x="648" y="460"/>
                                  </a:cubicBezTo>
                                  <a:cubicBezTo>
                                    <a:pt x="659" y="468"/>
                                    <a:pt x="671" y="476"/>
                                    <a:pt x="684" y="4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25" name="Freeform 21"/>
                            <p:cNvSpPr>
                              <a:spLocks/>
                            </p:cNvSpPr>
                            <p:nvPr/>
                          </p:nvSpPr>
                          <p:spPr bwMode="auto">
                            <a:xfrm>
                              <a:off x="3748" y="2698"/>
                              <a:ext cx="208" cy="264"/>
                            </a:xfrm>
                            <a:custGeom>
                              <a:avLst/>
                              <a:gdLst>
                                <a:gd name="T0" fmla="*/ 0 w 208"/>
                                <a:gd name="T1" fmla="*/ 0 h 264"/>
                                <a:gd name="T2" fmla="*/ 12 w 208"/>
                                <a:gd name="T3" fmla="*/ 32 h 264"/>
                                <a:gd name="T4" fmla="*/ 32 w 208"/>
                                <a:gd name="T5" fmla="*/ 48 h 264"/>
                                <a:gd name="T6" fmla="*/ 64 w 208"/>
                                <a:gd name="T7" fmla="*/ 56 h 264"/>
                                <a:gd name="T8" fmla="*/ 96 w 208"/>
                                <a:gd name="T9" fmla="*/ 76 h 264"/>
                                <a:gd name="T10" fmla="*/ 108 w 208"/>
                                <a:gd name="T11" fmla="*/ 128 h 264"/>
                                <a:gd name="T12" fmla="*/ 128 w 208"/>
                                <a:gd name="T13" fmla="*/ 156 h 264"/>
                                <a:gd name="T14" fmla="*/ 160 w 208"/>
                                <a:gd name="T15" fmla="*/ 172 h 264"/>
                                <a:gd name="T16" fmla="*/ 184 w 208"/>
                                <a:gd name="T17" fmla="*/ 212 h 264"/>
                                <a:gd name="T18" fmla="*/ 200 w 208"/>
                                <a:gd name="T19" fmla="*/ 236 h 264"/>
                                <a:gd name="T20" fmla="*/ 208 w 208"/>
                                <a:gd name="T21" fmla="*/ 264 h 2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264"/>
                                <a:gd name="T35" fmla="*/ 208 w 208"/>
                                <a:gd name="T36" fmla="*/ 264 h 2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264">
                                  <a:moveTo>
                                    <a:pt x="0" y="0"/>
                                  </a:moveTo>
                                  <a:cubicBezTo>
                                    <a:pt x="3" y="12"/>
                                    <a:pt x="7" y="24"/>
                                    <a:pt x="12" y="32"/>
                                  </a:cubicBezTo>
                                  <a:cubicBezTo>
                                    <a:pt x="17" y="40"/>
                                    <a:pt x="23" y="44"/>
                                    <a:pt x="32" y="48"/>
                                  </a:cubicBezTo>
                                  <a:cubicBezTo>
                                    <a:pt x="41" y="52"/>
                                    <a:pt x="53" y="51"/>
                                    <a:pt x="64" y="56"/>
                                  </a:cubicBezTo>
                                  <a:cubicBezTo>
                                    <a:pt x="75" y="61"/>
                                    <a:pt x="89" y="64"/>
                                    <a:pt x="96" y="76"/>
                                  </a:cubicBezTo>
                                  <a:cubicBezTo>
                                    <a:pt x="103" y="88"/>
                                    <a:pt x="103" y="115"/>
                                    <a:pt x="108" y="128"/>
                                  </a:cubicBezTo>
                                  <a:cubicBezTo>
                                    <a:pt x="113" y="141"/>
                                    <a:pt x="119" y="149"/>
                                    <a:pt x="128" y="156"/>
                                  </a:cubicBezTo>
                                  <a:cubicBezTo>
                                    <a:pt x="137" y="163"/>
                                    <a:pt x="151" y="163"/>
                                    <a:pt x="160" y="172"/>
                                  </a:cubicBezTo>
                                  <a:cubicBezTo>
                                    <a:pt x="169" y="181"/>
                                    <a:pt x="177" y="201"/>
                                    <a:pt x="184" y="212"/>
                                  </a:cubicBezTo>
                                  <a:cubicBezTo>
                                    <a:pt x="191" y="223"/>
                                    <a:pt x="196" y="227"/>
                                    <a:pt x="200" y="236"/>
                                  </a:cubicBezTo>
                                  <a:cubicBezTo>
                                    <a:pt x="204" y="245"/>
                                    <a:pt x="205" y="257"/>
                                    <a:pt x="208" y="26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26" name="Freeform 22"/>
                            <p:cNvSpPr>
                              <a:spLocks/>
                            </p:cNvSpPr>
                            <p:nvPr/>
                          </p:nvSpPr>
                          <p:spPr bwMode="auto">
                            <a:xfrm>
                              <a:off x="4066" y="2680"/>
                              <a:ext cx="66" cy="384"/>
                            </a:xfrm>
                            <a:custGeom>
                              <a:avLst/>
                              <a:gdLst>
                                <a:gd name="T0" fmla="*/ 66 w 66"/>
                                <a:gd name="T1" fmla="*/ 0 h 384"/>
                                <a:gd name="T2" fmla="*/ 22 w 66"/>
                                <a:gd name="T3" fmla="*/ 36 h 384"/>
                                <a:gd name="T4" fmla="*/ 2 w 66"/>
                                <a:gd name="T5" fmla="*/ 80 h 384"/>
                                <a:gd name="T6" fmla="*/ 10 w 66"/>
                                <a:gd name="T7" fmla="*/ 124 h 384"/>
                                <a:gd name="T8" fmla="*/ 30 w 66"/>
                                <a:gd name="T9" fmla="*/ 168 h 384"/>
                                <a:gd name="T10" fmla="*/ 42 w 66"/>
                                <a:gd name="T11" fmla="*/ 204 h 384"/>
                                <a:gd name="T12" fmla="*/ 22 w 66"/>
                                <a:gd name="T13" fmla="*/ 236 h 384"/>
                                <a:gd name="T14" fmla="*/ 18 w 66"/>
                                <a:gd name="T15" fmla="*/ 292 h 384"/>
                                <a:gd name="T16" fmla="*/ 34 w 66"/>
                                <a:gd name="T17" fmla="*/ 328 h 384"/>
                                <a:gd name="T18" fmla="*/ 46 w 66"/>
                                <a:gd name="T19" fmla="*/ 352 h 384"/>
                                <a:gd name="T20" fmla="*/ 62 w 66"/>
                                <a:gd name="T21" fmla="*/ 384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384"/>
                                <a:gd name="T35" fmla="*/ 66 w 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384">
                                  <a:moveTo>
                                    <a:pt x="66" y="0"/>
                                  </a:moveTo>
                                  <a:cubicBezTo>
                                    <a:pt x="49" y="11"/>
                                    <a:pt x="33" y="23"/>
                                    <a:pt x="22" y="36"/>
                                  </a:cubicBezTo>
                                  <a:cubicBezTo>
                                    <a:pt x="11" y="49"/>
                                    <a:pt x="4" y="65"/>
                                    <a:pt x="2" y="80"/>
                                  </a:cubicBezTo>
                                  <a:cubicBezTo>
                                    <a:pt x="0" y="95"/>
                                    <a:pt x="5" y="109"/>
                                    <a:pt x="10" y="124"/>
                                  </a:cubicBezTo>
                                  <a:cubicBezTo>
                                    <a:pt x="15" y="139"/>
                                    <a:pt x="25" y="155"/>
                                    <a:pt x="30" y="168"/>
                                  </a:cubicBezTo>
                                  <a:cubicBezTo>
                                    <a:pt x="35" y="181"/>
                                    <a:pt x="43" y="193"/>
                                    <a:pt x="42" y="204"/>
                                  </a:cubicBezTo>
                                  <a:cubicBezTo>
                                    <a:pt x="41" y="215"/>
                                    <a:pt x="26" y="221"/>
                                    <a:pt x="22" y="236"/>
                                  </a:cubicBezTo>
                                  <a:cubicBezTo>
                                    <a:pt x="18" y="251"/>
                                    <a:pt x="16" y="277"/>
                                    <a:pt x="18" y="292"/>
                                  </a:cubicBezTo>
                                  <a:cubicBezTo>
                                    <a:pt x="20" y="307"/>
                                    <a:pt x="29" y="318"/>
                                    <a:pt x="34" y="328"/>
                                  </a:cubicBezTo>
                                  <a:cubicBezTo>
                                    <a:pt x="39" y="338"/>
                                    <a:pt x="41" y="343"/>
                                    <a:pt x="46" y="352"/>
                                  </a:cubicBezTo>
                                  <a:cubicBezTo>
                                    <a:pt x="51" y="361"/>
                                    <a:pt x="56" y="372"/>
                                    <a:pt x="62" y="3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27" name="Freeform 23"/>
                            <p:cNvSpPr>
                              <a:spLocks/>
                            </p:cNvSpPr>
                            <p:nvPr/>
                          </p:nvSpPr>
                          <p:spPr bwMode="auto">
                            <a:xfrm>
                              <a:off x="3568" y="3384"/>
                              <a:ext cx="456" cy="128"/>
                            </a:xfrm>
                            <a:custGeom>
                              <a:avLst/>
                              <a:gdLst>
                                <a:gd name="T0" fmla="*/ 0 w 456"/>
                                <a:gd name="T1" fmla="*/ 0 h 128"/>
                                <a:gd name="T2" fmla="*/ 68 w 456"/>
                                <a:gd name="T3" fmla="*/ 4 h 128"/>
                                <a:gd name="T4" fmla="*/ 116 w 456"/>
                                <a:gd name="T5" fmla="*/ 4 h 128"/>
                                <a:gd name="T6" fmla="*/ 168 w 456"/>
                                <a:gd name="T7" fmla="*/ 20 h 128"/>
                                <a:gd name="T8" fmla="*/ 192 w 456"/>
                                <a:gd name="T9" fmla="*/ 48 h 128"/>
                                <a:gd name="T10" fmla="*/ 192 w 456"/>
                                <a:gd name="T11" fmla="*/ 88 h 128"/>
                                <a:gd name="T12" fmla="*/ 204 w 456"/>
                                <a:gd name="T13" fmla="*/ 120 h 128"/>
                                <a:gd name="T14" fmla="*/ 240 w 456"/>
                                <a:gd name="T15" fmla="*/ 128 h 128"/>
                                <a:gd name="T16" fmla="*/ 304 w 456"/>
                                <a:gd name="T17" fmla="*/ 120 h 128"/>
                                <a:gd name="T18" fmla="*/ 344 w 456"/>
                                <a:gd name="T19" fmla="*/ 100 h 128"/>
                                <a:gd name="T20" fmla="*/ 400 w 456"/>
                                <a:gd name="T21" fmla="*/ 72 h 128"/>
                                <a:gd name="T22" fmla="*/ 428 w 456"/>
                                <a:gd name="T23" fmla="*/ 68 h 128"/>
                                <a:gd name="T24" fmla="*/ 456 w 456"/>
                                <a:gd name="T25" fmla="*/ 64 h 1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6"/>
                                <a:gd name="T40" fmla="*/ 0 h 128"/>
                                <a:gd name="T41" fmla="*/ 456 w 456"/>
                                <a:gd name="T42" fmla="*/ 128 h 1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6" h="128">
                                  <a:moveTo>
                                    <a:pt x="0" y="0"/>
                                  </a:moveTo>
                                  <a:cubicBezTo>
                                    <a:pt x="24" y="1"/>
                                    <a:pt x="49" y="3"/>
                                    <a:pt x="68" y="4"/>
                                  </a:cubicBezTo>
                                  <a:cubicBezTo>
                                    <a:pt x="87" y="5"/>
                                    <a:pt x="99" y="1"/>
                                    <a:pt x="116" y="4"/>
                                  </a:cubicBezTo>
                                  <a:cubicBezTo>
                                    <a:pt x="133" y="7"/>
                                    <a:pt x="155" y="13"/>
                                    <a:pt x="168" y="20"/>
                                  </a:cubicBezTo>
                                  <a:cubicBezTo>
                                    <a:pt x="181" y="27"/>
                                    <a:pt x="188" y="37"/>
                                    <a:pt x="192" y="48"/>
                                  </a:cubicBezTo>
                                  <a:cubicBezTo>
                                    <a:pt x="196" y="59"/>
                                    <a:pt x="190" y="76"/>
                                    <a:pt x="192" y="88"/>
                                  </a:cubicBezTo>
                                  <a:cubicBezTo>
                                    <a:pt x="194" y="100"/>
                                    <a:pt x="196" y="113"/>
                                    <a:pt x="204" y="120"/>
                                  </a:cubicBezTo>
                                  <a:cubicBezTo>
                                    <a:pt x="212" y="127"/>
                                    <a:pt x="223" y="128"/>
                                    <a:pt x="240" y="128"/>
                                  </a:cubicBezTo>
                                  <a:cubicBezTo>
                                    <a:pt x="257" y="128"/>
                                    <a:pt x="287" y="125"/>
                                    <a:pt x="304" y="120"/>
                                  </a:cubicBezTo>
                                  <a:cubicBezTo>
                                    <a:pt x="321" y="115"/>
                                    <a:pt x="328" y="108"/>
                                    <a:pt x="344" y="100"/>
                                  </a:cubicBezTo>
                                  <a:cubicBezTo>
                                    <a:pt x="360" y="92"/>
                                    <a:pt x="386" y="77"/>
                                    <a:pt x="400" y="72"/>
                                  </a:cubicBezTo>
                                  <a:cubicBezTo>
                                    <a:pt x="414" y="67"/>
                                    <a:pt x="419" y="69"/>
                                    <a:pt x="428" y="68"/>
                                  </a:cubicBezTo>
                                  <a:cubicBezTo>
                                    <a:pt x="437" y="67"/>
                                    <a:pt x="446" y="65"/>
                                    <a:pt x="456" y="6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28" name="Freeform 24"/>
                            <p:cNvSpPr>
                              <a:spLocks/>
                            </p:cNvSpPr>
                            <p:nvPr/>
                          </p:nvSpPr>
                          <p:spPr bwMode="auto">
                            <a:xfrm>
                              <a:off x="2796" y="2926"/>
                              <a:ext cx="334" cy="441"/>
                            </a:xfrm>
                            <a:custGeom>
                              <a:avLst/>
                              <a:gdLst>
                                <a:gd name="T0" fmla="*/ 30 w 334"/>
                                <a:gd name="T1" fmla="*/ 0 h 441"/>
                                <a:gd name="T2" fmla="*/ 46 w 334"/>
                                <a:gd name="T3" fmla="*/ 52 h 441"/>
                                <a:gd name="T4" fmla="*/ 66 w 334"/>
                                <a:gd name="T5" fmla="*/ 76 h 441"/>
                                <a:gd name="T6" fmla="*/ 82 w 334"/>
                                <a:gd name="T7" fmla="*/ 104 h 441"/>
                                <a:gd name="T8" fmla="*/ 82 w 334"/>
                                <a:gd name="T9" fmla="*/ 140 h 441"/>
                                <a:gd name="T10" fmla="*/ 62 w 334"/>
                                <a:gd name="T11" fmla="*/ 180 h 441"/>
                                <a:gd name="T12" fmla="*/ 26 w 334"/>
                                <a:gd name="T13" fmla="*/ 196 h 441"/>
                                <a:gd name="T14" fmla="*/ 2 w 334"/>
                                <a:gd name="T15" fmla="*/ 224 h 441"/>
                                <a:gd name="T16" fmla="*/ 14 w 334"/>
                                <a:gd name="T17" fmla="*/ 264 h 441"/>
                                <a:gd name="T18" fmla="*/ 34 w 334"/>
                                <a:gd name="T19" fmla="*/ 280 h 441"/>
                                <a:gd name="T20" fmla="*/ 50 w 334"/>
                                <a:gd name="T21" fmla="*/ 308 h 441"/>
                                <a:gd name="T22" fmla="*/ 58 w 334"/>
                                <a:gd name="T23" fmla="*/ 348 h 441"/>
                                <a:gd name="T24" fmla="*/ 86 w 334"/>
                                <a:gd name="T25" fmla="*/ 376 h 441"/>
                                <a:gd name="T26" fmla="*/ 130 w 334"/>
                                <a:gd name="T27" fmla="*/ 404 h 441"/>
                                <a:gd name="T28" fmla="*/ 158 w 334"/>
                                <a:gd name="T29" fmla="*/ 416 h 441"/>
                                <a:gd name="T30" fmla="*/ 190 w 334"/>
                                <a:gd name="T31" fmla="*/ 420 h 441"/>
                                <a:gd name="T32" fmla="*/ 242 w 334"/>
                                <a:gd name="T33" fmla="*/ 428 h 441"/>
                                <a:gd name="T34" fmla="*/ 278 w 334"/>
                                <a:gd name="T35" fmla="*/ 432 h 441"/>
                                <a:gd name="T36" fmla="*/ 310 w 334"/>
                                <a:gd name="T37" fmla="*/ 440 h 441"/>
                                <a:gd name="T38" fmla="*/ 334 w 334"/>
                                <a:gd name="T39" fmla="*/ 440 h 4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34"/>
                                <a:gd name="T61" fmla="*/ 0 h 441"/>
                                <a:gd name="T62" fmla="*/ 334 w 334"/>
                                <a:gd name="T63" fmla="*/ 441 h 4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34" h="441">
                                  <a:moveTo>
                                    <a:pt x="30" y="0"/>
                                  </a:moveTo>
                                  <a:cubicBezTo>
                                    <a:pt x="35" y="19"/>
                                    <a:pt x="40" y="39"/>
                                    <a:pt x="46" y="52"/>
                                  </a:cubicBezTo>
                                  <a:cubicBezTo>
                                    <a:pt x="52" y="65"/>
                                    <a:pt x="60" y="67"/>
                                    <a:pt x="66" y="76"/>
                                  </a:cubicBezTo>
                                  <a:cubicBezTo>
                                    <a:pt x="72" y="85"/>
                                    <a:pt x="79" y="93"/>
                                    <a:pt x="82" y="104"/>
                                  </a:cubicBezTo>
                                  <a:cubicBezTo>
                                    <a:pt x="85" y="115"/>
                                    <a:pt x="85" y="127"/>
                                    <a:pt x="82" y="140"/>
                                  </a:cubicBezTo>
                                  <a:cubicBezTo>
                                    <a:pt x="79" y="153"/>
                                    <a:pt x="71" y="171"/>
                                    <a:pt x="62" y="180"/>
                                  </a:cubicBezTo>
                                  <a:cubicBezTo>
                                    <a:pt x="53" y="189"/>
                                    <a:pt x="36" y="189"/>
                                    <a:pt x="26" y="196"/>
                                  </a:cubicBezTo>
                                  <a:cubicBezTo>
                                    <a:pt x="16" y="203"/>
                                    <a:pt x="4" y="213"/>
                                    <a:pt x="2" y="224"/>
                                  </a:cubicBezTo>
                                  <a:cubicBezTo>
                                    <a:pt x="0" y="235"/>
                                    <a:pt x="9" y="255"/>
                                    <a:pt x="14" y="264"/>
                                  </a:cubicBezTo>
                                  <a:cubicBezTo>
                                    <a:pt x="19" y="273"/>
                                    <a:pt x="28" y="273"/>
                                    <a:pt x="34" y="280"/>
                                  </a:cubicBezTo>
                                  <a:cubicBezTo>
                                    <a:pt x="40" y="287"/>
                                    <a:pt x="46" y="297"/>
                                    <a:pt x="50" y="308"/>
                                  </a:cubicBezTo>
                                  <a:cubicBezTo>
                                    <a:pt x="54" y="319"/>
                                    <a:pt x="52" y="337"/>
                                    <a:pt x="58" y="348"/>
                                  </a:cubicBezTo>
                                  <a:cubicBezTo>
                                    <a:pt x="64" y="359"/>
                                    <a:pt x="74" y="367"/>
                                    <a:pt x="86" y="376"/>
                                  </a:cubicBezTo>
                                  <a:cubicBezTo>
                                    <a:pt x="98" y="385"/>
                                    <a:pt x="118" y="397"/>
                                    <a:pt x="130" y="404"/>
                                  </a:cubicBezTo>
                                  <a:cubicBezTo>
                                    <a:pt x="142" y="411"/>
                                    <a:pt x="148" y="413"/>
                                    <a:pt x="158" y="416"/>
                                  </a:cubicBezTo>
                                  <a:cubicBezTo>
                                    <a:pt x="168" y="419"/>
                                    <a:pt x="176" y="418"/>
                                    <a:pt x="190" y="420"/>
                                  </a:cubicBezTo>
                                  <a:cubicBezTo>
                                    <a:pt x="204" y="422"/>
                                    <a:pt x="227" y="426"/>
                                    <a:pt x="242" y="428"/>
                                  </a:cubicBezTo>
                                  <a:cubicBezTo>
                                    <a:pt x="257" y="430"/>
                                    <a:pt x="267" y="430"/>
                                    <a:pt x="278" y="432"/>
                                  </a:cubicBezTo>
                                  <a:cubicBezTo>
                                    <a:pt x="289" y="434"/>
                                    <a:pt x="301" y="439"/>
                                    <a:pt x="310" y="440"/>
                                  </a:cubicBezTo>
                                  <a:cubicBezTo>
                                    <a:pt x="319" y="441"/>
                                    <a:pt x="327" y="440"/>
                                    <a:pt x="334" y="44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3190" name="Group 25"/>
                          <p:cNvGrpSpPr>
                            <a:grpSpLocks/>
                          </p:cNvGrpSpPr>
                          <p:nvPr/>
                        </p:nvGrpSpPr>
                        <p:grpSpPr bwMode="auto">
                          <a:xfrm>
                            <a:off x="673" y="1869"/>
                            <a:ext cx="4313" cy="736"/>
                            <a:chOff x="673" y="1869"/>
                            <a:chExt cx="4313" cy="736"/>
                          </a:xfrm>
                        </p:grpSpPr>
                        <p:sp>
                          <p:nvSpPr>
                            <p:cNvPr id="383217" name="Freeform 26"/>
                            <p:cNvSpPr>
                              <a:spLocks/>
                            </p:cNvSpPr>
                            <p:nvPr/>
                          </p:nvSpPr>
                          <p:spPr bwMode="auto">
                            <a:xfrm>
                              <a:off x="673" y="2112"/>
                              <a:ext cx="846" cy="493"/>
                            </a:xfrm>
                            <a:custGeom>
                              <a:avLst/>
                              <a:gdLst>
                                <a:gd name="T0" fmla="*/ 0 w 846"/>
                                <a:gd name="T1" fmla="*/ 480 h 493"/>
                                <a:gd name="T2" fmla="*/ 72 w 846"/>
                                <a:gd name="T3" fmla="*/ 468 h 493"/>
                                <a:gd name="T4" fmla="*/ 120 w 846"/>
                                <a:gd name="T5" fmla="*/ 474 h 493"/>
                                <a:gd name="T6" fmla="*/ 192 w 846"/>
                                <a:gd name="T7" fmla="*/ 492 h 493"/>
                                <a:gd name="T8" fmla="*/ 246 w 846"/>
                                <a:gd name="T9" fmla="*/ 468 h 493"/>
                                <a:gd name="T10" fmla="*/ 324 w 846"/>
                                <a:gd name="T11" fmla="*/ 450 h 493"/>
                                <a:gd name="T12" fmla="*/ 390 w 846"/>
                                <a:gd name="T13" fmla="*/ 474 h 493"/>
                                <a:gd name="T14" fmla="*/ 456 w 846"/>
                                <a:gd name="T15" fmla="*/ 468 h 493"/>
                                <a:gd name="T16" fmla="*/ 480 w 846"/>
                                <a:gd name="T17" fmla="*/ 420 h 493"/>
                                <a:gd name="T18" fmla="*/ 498 w 846"/>
                                <a:gd name="T19" fmla="*/ 366 h 493"/>
                                <a:gd name="T20" fmla="*/ 528 w 846"/>
                                <a:gd name="T21" fmla="*/ 330 h 493"/>
                                <a:gd name="T22" fmla="*/ 564 w 846"/>
                                <a:gd name="T23" fmla="*/ 312 h 493"/>
                                <a:gd name="T24" fmla="*/ 594 w 846"/>
                                <a:gd name="T25" fmla="*/ 288 h 493"/>
                                <a:gd name="T26" fmla="*/ 636 w 846"/>
                                <a:gd name="T27" fmla="*/ 228 h 493"/>
                                <a:gd name="T28" fmla="*/ 678 w 846"/>
                                <a:gd name="T29" fmla="*/ 156 h 493"/>
                                <a:gd name="T30" fmla="*/ 696 w 846"/>
                                <a:gd name="T31" fmla="*/ 114 h 493"/>
                                <a:gd name="T32" fmla="*/ 738 w 846"/>
                                <a:gd name="T33" fmla="*/ 66 h 493"/>
                                <a:gd name="T34" fmla="*/ 786 w 846"/>
                                <a:gd name="T35" fmla="*/ 30 h 493"/>
                                <a:gd name="T36" fmla="*/ 846 w 846"/>
                                <a:gd name="T37" fmla="*/ 0 h 4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6"/>
                                <a:gd name="T58" fmla="*/ 0 h 493"/>
                                <a:gd name="T59" fmla="*/ 846 w 846"/>
                                <a:gd name="T60" fmla="*/ 493 h 49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6" h="493">
                                  <a:moveTo>
                                    <a:pt x="0" y="480"/>
                                  </a:moveTo>
                                  <a:cubicBezTo>
                                    <a:pt x="26" y="474"/>
                                    <a:pt x="52" y="469"/>
                                    <a:pt x="72" y="468"/>
                                  </a:cubicBezTo>
                                  <a:cubicBezTo>
                                    <a:pt x="92" y="467"/>
                                    <a:pt x="100" y="470"/>
                                    <a:pt x="120" y="474"/>
                                  </a:cubicBezTo>
                                  <a:cubicBezTo>
                                    <a:pt x="140" y="478"/>
                                    <a:pt x="171" y="493"/>
                                    <a:pt x="192" y="492"/>
                                  </a:cubicBezTo>
                                  <a:cubicBezTo>
                                    <a:pt x="213" y="491"/>
                                    <a:pt x="224" y="475"/>
                                    <a:pt x="246" y="468"/>
                                  </a:cubicBezTo>
                                  <a:cubicBezTo>
                                    <a:pt x="268" y="461"/>
                                    <a:pt x="300" y="449"/>
                                    <a:pt x="324" y="450"/>
                                  </a:cubicBezTo>
                                  <a:cubicBezTo>
                                    <a:pt x="348" y="451"/>
                                    <a:pt x="368" y="471"/>
                                    <a:pt x="390" y="474"/>
                                  </a:cubicBezTo>
                                  <a:cubicBezTo>
                                    <a:pt x="412" y="477"/>
                                    <a:pt x="441" y="477"/>
                                    <a:pt x="456" y="468"/>
                                  </a:cubicBezTo>
                                  <a:cubicBezTo>
                                    <a:pt x="471" y="459"/>
                                    <a:pt x="473" y="437"/>
                                    <a:pt x="480" y="420"/>
                                  </a:cubicBezTo>
                                  <a:cubicBezTo>
                                    <a:pt x="487" y="403"/>
                                    <a:pt x="490" y="381"/>
                                    <a:pt x="498" y="366"/>
                                  </a:cubicBezTo>
                                  <a:cubicBezTo>
                                    <a:pt x="506" y="351"/>
                                    <a:pt x="517" y="339"/>
                                    <a:pt x="528" y="330"/>
                                  </a:cubicBezTo>
                                  <a:cubicBezTo>
                                    <a:pt x="539" y="321"/>
                                    <a:pt x="553" y="319"/>
                                    <a:pt x="564" y="312"/>
                                  </a:cubicBezTo>
                                  <a:cubicBezTo>
                                    <a:pt x="575" y="305"/>
                                    <a:pt x="582" y="302"/>
                                    <a:pt x="594" y="288"/>
                                  </a:cubicBezTo>
                                  <a:cubicBezTo>
                                    <a:pt x="606" y="274"/>
                                    <a:pt x="622" y="250"/>
                                    <a:pt x="636" y="228"/>
                                  </a:cubicBezTo>
                                  <a:cubicBezTo>
                                    <a:pt x="650" y="206"/>
                                    <a:pt x="668" y="175"/>
                                    <a:pt x="678" y="156"/>
                                  </a:cubicBezTo>
                                  <a:cubicBezTo>
                                    <a:pt x="688" y="137"/>
                                    <a:pt x="686" y="129"/>
                                    <a:pt x="696" y="114"/>
                                  </a:cubicBezTo>
                                  <a:cubicBezTo>
                                    <a:pt x="706" y="99"/>
                                    <a:pt x="723" y="80"/>
                                    <a:pt x="738" y="66"/>
                                  </a:cubicBezTo>
                                  <a:cubicBezTo>
                                    <a:pt x="753" y="52"/>
                                    <a:pt x="768" y="41"/>
                                    <a:pt x="786" y="30"/>
                                  </a:cubicBezTo>
                                  <a:cubicBezTo>
                                    <a:pt x="804" y="19"/>
                                    <a:pt x="831" y="6"/>
                                    <a:pt x="84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18" name="Freeform 27"/>
                            <p:cNvSpPr>
                              <a:spLocks/>
                            </p:cNvSpPr>
                            <p:nvPr/>
                          </p:nvSpPr>
                          <p:spPr bwMode="auto">
                            <a:xfrm>
                              <a:off x="978" y="2046"/>
                              <a:ext cx="534" cy="128"/>
                            </a:xfrm>
                            <a:custGeom>
                              <a:avLst/>
                              <a:gdLst>
                                <a:gd name="T0" fmla="*/ 0 w 534"/>
                                <a:gd name="T1" fmla="*/ 0 h 128"/>
                                <a:gd name="T2" fmla="*/ 36 w 534"/>
                                <a:gd name="T3" fmla="*/ 18 h 128"/>
                                <a:gd name="T4" fmla="*/ 72 w 534"/>
                                <a:gd name="T5" fmla="*/ 30 h 128"/>
                                <a:gd name="T6" fmla="*/ 126 w 534"/>
                                <a:gd name="T7" fmla="*/ 84 h 128"/>
                                <a:gd name="T8" fmla="*/ 180 w 534"/>
                                <a:gd name="T9" fmla="*/ 126 h 128"/>
                                <a:gd name="T10" fmla="*/ 264 w 534"/>
                                <a:gd name="T11" fmla="*/ 96 h 128"/>
                                <a:gd name="T12" fmla="*/ 318 w 534"/>
                                <a:gd name="T13" fmla="*/ 84 h 128"/>
                                <a:gd name="T14" fmla="*/ 366 w 534"/>
                                <a:gd name="T15" fmla="*/ 84 h 128"/>
                                <a:gd name="T16" fmla="*/ 426 w 534"/>
                                <a:gd name="T17" fmla="*/ 84 h 128"/>
                                <a:gd name="T18" fmla="*/ 492 w 534"/>
                                <a:gd name="T19" fmla="*/ 66 h 128"/>
                                <a:gd name="T20" fmla="*/ 534 w 534"/>
                                <a:gd name="T21" fmla="*/ 66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4"/>
                                <a:gd name="T34" fmla="*/ 0 h 128"/>
                                <a:gd name="T35" fmla="*/ 534 w 534"/>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4" h="128">
                                  <a:moveTo>
                                    <a:pt x="0" y="0"/>
                                  </a:moveTo>
                                  <a:cubicBezTo>
                                    <a:pt x="12" y="6"/>
                                    <a:pt x="24" y="13"/>
                                    <a:pt x="36" y="18"/>
                                  </a:cubicBezTo>
                                  <a:cubicBezTo>
                                    <a:pt x="48" y="23"/>
                                    <a:pt x="57" y="19"/>
                                    <a:pt x="72" y="30"/>
                                  </a:cubicBezTo>
                                  <a:cubicBezTo>
                                    <a:pt x="87" y="41"/>
                                    <a:pt x="108" y="68"/>
                                    <a:pt x="126" y="84"/>
                                  </a:cubicBezTo>
                                  <a:cubicBezTo>
                                    <a:pt x="144" y="100"/>
                                    <a:pt x="157" y="124"/>
                                    <a:pt x="180" y="126"/>
                                  </a:cubicBezTo>
                                  <a:cubicBezTo>
                                    <a:pt x="203" y="128"/>
                                    <a:pt x="241" y="103"/>
                                    <a:pt x="264" y="96"/>
                                  </a:cubicBezTo>
                                  <a:cubicBezTo>
                                    <a:pt x="287" y="89"/>
                                    <a:pt x="301" y="86"/>
                                    <a:pt x="318" y="84"/>
                                  </a:cubicBezTo>
                                  <a:cubicBezTo>
                                    <a:pt x="335" y="82"/>
                                    <a:pt x="348" y="84"/>
                                    <a:pt x="366" y="84"/>
                                  </a:cubicBezTo>
                                  <a:cubicBezTo>
                                    <a:pt x="384" y="84"/>
                                    <a:pt x="405" y="87"/>
                                    <a:pt x="426" y="84"/>
                                  </a:cubicBezTo>
                                  <a:cubicBezTo>
                                    <a:pt x="447" y="81"/>
                                    <a:pt x="474" y="69"/>
                                    <a:pt x="492" y="66"/>
                                  </a:cubicBezTo>
                                  <a:cubicBezTo>
                                    <a:pt x="510" y="63"/>
                                    <a:pt x="522" y="67"/>
                                    <a:pt x="534" y="66"/>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19" name="Freeform 28"/>
                            <p:cNvSpPr>
                              <a:spLocks/>
                            </p:cNvSpPr>
                            <p:nvPr/>
                          </p:nvSpPr>
                          <p:spPr bwMode="auto">
                            <a:xfrm>
                              <a:off x="1512" y="2006"/>
                              <a:ext cx="3474" cy="370"/>
                            </a:xfrm>
                            <a:custGeom>
                              <a:avLst/>
                              <a:gdLst>
                                <a:gd name="T0" fmla="*/ 0 w 3474"/>
                                <a:gd name="T1" fmla="*/ 106 h 370"/>
                                <a:gd name="T2" fmla="*/ 42 w 3474"/>
                                <a:gd name="T3" fmla="*/ 100 h 370"/>
                                <a:gd name="T4" fmla="*/ 102 w 3474"/>
                                <a:gd name="T5" fmla="*/ 94 h 370"/>
                                <a:gd name="T6" fmla="*/ 150 w 3474"/>
                                <a:gd name="T7" fmla="*/ 58 h 370"/>
                                <a:gd name="T8" fmla="*/ 186 w 3474"/>
                                <a:gd name="T9" fmla="*/ 28 h 370"/>
                                <a:gd name="T10" fmla="*/ 228 w 3474"/>
                                <a:gd name="T11" fmla="*/ 4 h 370"/>
                                <a:gd name="T12" fmla="*/ 276 w 3474"/>
                                <a:gd name="T13" fmla="*/ 4 h 370"/>
                                <a:gd name="T14" fmla="*/ 336 w 3474"/>
                                <a:gd name="T15" fmla="*/ 4 h 370"/>
                                <a:gd name="T16" fmla="*/ 378 w 3474"/>
                                <a:gd name="T17" fmla="*/ 10 h 370"/>
                                <a:gd name="T18" fmla="*/ 438 w 3474"/>
                                <a:gd name="T19" fmla="*/ 16 h 370"/>
                                <a:gd name="T20" fmla="*/ 486 w 3474"/>
                                <a:gd name="T21" fmla="*/ 34 h 370"/>
                                <a:gd name="T22" fmla="*/ 540 w 3474"/>
                                <a:gd name="T23" fmla="*/ 40 h 370"/>
                                <a:gd name="T24" fmla="*/ 624 w 3474"/>
                                <a:gd name="T25" fmla="*/ 28 h 370"/>
                                <a:gd name="T26" fmla="*/ 678 w 3474"/>
                                <a:gd name="T27" fmla="*/ 16 h 370"/>
                                <a:gd name="T28" fmla="*/ 744 w 3474"/>
                                <a:gd name="T29" fmla="*/ 16 h 370"/>
                                <a:gd name="T30" fmla="*/ 822 w 3474"/>
                                <a:gd name="T31" fmla="*/ 52 h 370"/>
                                <a:gd name="T32" fmla="*/ 858 w 3474"/>
                                <a:gd name="T33" fmla="*/ 76 h 370"/>
                                <a:gd name="T34" fmla="*/ 912 w 3474"/>
                                <a:gd name="T35" fmla="*/ 106 h 370"/>
                                <a:gd name="T36" fmla="*/ 972 w 3474"/>
                                <a:gd name="T37" fmla="*/ 142 h 370"/>
                                <a:gd name="T38" fmla="*/ 1050 w 3474"/>
                                <a:gd name="T39" fmla="*/ 160 h 370"/>
                                <a:gd name="T40" fmla="*/ 1116 w 3474"/>
                                <a:gd name="T41" fmla="*/ 160 h 370"/>
                                <a:gd name="T42" fmla="*/ 1158 w 3474"/>
                                <a:gd name="T43" fmla="*/ 154 h 370"/>
                                <a:gd name="T44" fmla="*/ 1224 w 3474"/>
                                <a:gd name="T45" fmla="*/ 112 h 370"/>
                                <a:gd name="T46" fmla="*/ 1296 w 3474"/>
                                <a:gd name="T47" fmla="*/ 76 h 370"/>
                                <a:gd name="T48" fmla="*/ 1392 w 3474"/>
                                <a:gd name="T49" fmla="*/ 58 h 370"/>
                                <a:gd name="T50" fmla="*/ 1470 w 3474"/>
                                <a:gd name="T51" fmla="*/ 52 h 370"/>
                                <a:gd name="T52" fmla="*/ 1560 w 3474"/>
                                <a:gd name="T53" fmla="*/ 52 h 370"/>
                                <a:gd name="T54" fmla="*/ 1644 w 3474"/>
                                <a:gd name="T55" fmla="*/ 70 h 370"/>
                                <a:gd name="T56" fmla="*/ 1704 w 3474"/>
                                <a:gd name="T57" fmla="*/ 94 h 370"/>
                                <a:gd name="T58" fmla="*/ 1806 w 3474"/>
                                <a:gd name="T59" fmla="*/ 106 h 370"/>
                                <a:gd name="T60" fmla="*/ 1896 w 3474"/>
                                <a:gd name="T61" fmla="*/ 106 h 370"/>
                                <a:gd name="T62" fmla="*/ 2004 w 3474"/>
                                <a:gd name="T63" fmla="*/ 100 h 370"/>
                                <a:gd name="T64" fmla="*/ 2070 w 3474"/>
                                <a:gd name="T65" fmla="*/ 100 h 370"/>
                                <a:gd name="T66" fmla="*/ 2154 w 3474"/>
                                <a:gd name="T67" fmla="*/ 124 h 370"/>
                                <a:gd name="T68" fmla="*/ 2220 w 3474"/>
                                <a:gd name="T69" fmla="*/ 148 h 370"/>
                                <a:gd name="T70" fmla="*/ 2304 w 3474"/>
                                <a:gd name="T71" fmla="*/ 184 h 370"/>
                                <a:gd name="T72" fmla="*/ 2346 w 3474"/>
                                <a:gd name="T73" fmla="*/ 244 h 370"/>
                                <a:gd name="T74" fmla="*/ 2346 w 3474"/>
                                <a:gd name="T75" fmla="*/ 304 h 370"/>
                                <a:gd name="T76" fmla="*/ 2394 w 3474"/>
                                <a:gd name="T77" fmla="*/ 358 h 370"/>
                                <a:gd name="T78" fmla="*/ 2484 w 3474"/>
                                <a:gd name="T79" fmla="*/ 370 h 370"/>
                                <a:gd name="T80" fmla="*/ 2604 w 3474"/>
                                <a:gd name="T81" fmla="*/ 358 h 370"/>
                                <a:gd name="T82" fmla="*/ 2664 w 3474"/>
                                <a:gd name="T83" fmla="*/ 310 h 370"/>
                                <a:gd name="T84" fmla="*/ 2736 w 3474"/>
                                <a:gd name="T85" fmla="*/ 280 h 370"/>
                                <a:gd name="T86" fmla="*/ 2838 w 3474"/>
                                <a:gd name="T87" fmla="*/ 268 h 370"/>
                                <a:gd name="T88" fmla="*/ 2910 w 3474"/>
                                <a:gd name="T89" fmla="*/ 268 h 370"/>
                                <a:gd name="T90" fmla="*/ 2958 w 3474"/>
                                <a:gd name="T91" fmla="*/ 286 h 370"/>
                                <a:gd name="T92" fmla="*/ 3036 w 3474"/>
                                <a:gd name="T93" fmla="*/ 304 h 370"/>
                                <a:gd name="T94" fmla="*/ 3120 w 3474"/>
                                <a:gd name="T95" fmla="*/ 328 h 370"/>
                                <a:gd name="T96" fmla="*/ 3186 w 3474"/>
                                <a:gd name="T97" fmla="*/ 346 h 370"/>
                                <a:gd name="T98" fmla="*/ 3258 w 3474"/>
                                <a:gd name="T99" fmla="*/ 352 h 370"/>
                                <a:gd name="T100" fmla="*/ 3318 w 3474"/>
                                <a:gd name="T101" fmla="*/ 352 h 370"/>
                                <a:gd name="T102" fmla="*/ 3360 w 3474"/>
                                <a:gd name="T103" fmla="*/ 352 h 370"/>
                                <a:gd name="T104" fmla="*/ 3414 w 3474"/>
                                <a:gd name="T105" fmla="*/ 352 h 370"/>
                                <a:gd name="T106" fmla="*/ 3474 w 3474"/>
                                <a:gd name="T107" fmla="*/ 352 h 3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74"/>
                                <a:gd name="T163" fmla="*/ 0 h 370"/>
                                <a:gd name="T164" fmla="*/ 3474 w 3474"/>
                                <a:gd name="T165" fmla="*/ 370 h 37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74" h="370">
                                  <a:moveTo>
                                    <a:pt x="0" y="106"/>
                                  </a:moveTo>
                                  <a:cubicBezTo>
                                    <a:pt x="12" y="104"/>
                                    <a:pt x="25" y="102"/>
                                    <a:pt x="42" y="100"/>
                                  </a:cubicBezTo>
                                  <a:cubicBezTo>
                                    <a:pt x="59" y="98"/>
                                    <a:pt x="84" y="101"/>
                                    <a:pt x="102" y="94"/>
                                  </a:cubicBezTo>
                                  <a:cubicBezTo>
                                    <a:pt x="120" y="87"/>
                                    <a:pt x="136" y="69"/>
                                    <a:pt x="150" y="58"/>
                                  </a:cubicBezTo>
                                  <a:cubicBezTo>
                                    <a:pt x="164" y="47"/>
                                    <a:pt x="173" y="37"/>
                                    <a:pt x="186" y="28"/>
                                  </a:cubicBezTo>
                                  <a:cubicBezTo>
                                    <a:pt x="199" y="19"/>
                                    <a:pt x="213" y="8"/>
                                    <a:pt x="228" y="4"/>
                                  </a:cubicBezTo>
                                  <a:cubicBezTo>
                                    <a:pt x="243" y="0"/>
                                    <a:pt x="258" y="4"/>
                                    <a:pt x="276" y="4"/>
                                  </a:cubicBezTo>
                                  <a:cubicBezTo>
                                    <a:pt x="294" y="4"/>
                                    <a:pt x="319" y="3"/>
                                    <a:pt x="336" y="4"/>
                                  </a:cubicBezTo>
                                  <a:cubicBezTo>
                                    <a:pt x="353" y="5"/>
                                    <a:pt x="361" y="8"/>
                                    <a:pt x="378" y="10"/>
                                  </a:cubicBezTo>
                                  <a:cubicBezTo>
                                    <a:pt x="395" y="12"/>
                                    <a:pt x="420" y="12"/>
                                    <a:pt x="438" y="16"/>
                                  </a:cubicBezTo>
                                  <a:cubicBezTo>
                                    <a:pt x="456" y="20"/>
                                    <a:pt x="469" y="30"/>
                                    <a:pt x="486" y="34"/>
                                  </a:cubicBezTo>
                                  <a:cubicBezTo>
                                    <a:pt x="503" y="38"/>
                                    <a:pt x="517" y="41"/>
                                    <a:pt x="540" y="40"/>
                                  </a:cubicBezTo>
                                  <a:cubicBezTo>
                                    <a:pt x="563" y="39"/>
                                    <a:pt x="601" y="32"/>
                                    <a:pt x="624" y="28"/>
                                  </a:cubicBezTo>
                                  <a:cubicBezTo>
                                    <a:pt x="647" y="24"/>
                                    <a:pt x="658" y="18"/>
                                    <a:pt x="678" y="16"/>
                                  </a:cubicBezTo>
                                  <a:cubicBezTo>
                                    <a:pt x="698" y="14"/>
                                    <a:pt x="720" y="10"/>
                                    <a:pt x="744" y="16"/>
                                  </a:cubicBezTo>
                                  <a:cubicBezTo>
                                    <a:pt x="768" y="22"/>
                                    <a:pt x="803" y="42"/>
                                    <a:pt x="822" y="52"/>
                                  </a:cubicBezTo>
                                  <a:cubicBezTo>
                                    <a:pt x="841" y="62"/>
                                    <a:pt x="843" y="67"/>
                                    <a:pt x="858" y="76"/>
                                  </a:cubicBezTo>
                                  <a:cubicBezTo>
                                    <a:pt x="873" y="85"/>
                                    <a:pt x="893" y="95"/>
                                    <a:pt x="912" y="106"/>
                                  </a:cubicBezTo>
                                  <a:cubicBezTo>
                                    <a:pt x="931" y="117"/>
                                    <a:pt x="949" y="133"/>
                                    <a:pt x="972" y="142"/>
                                  </a:cubicBezTo>
                                  <a:cubicBezTo>
                                    <a:pt x="995" y="151"/>
                                    <a:pt x="1026" y="157"/>
                                    <a:pt x="1050" y="160"/>
                                  </a:cubicBezTo>
                                  <a:cubicBezTo>
                                    <a:pt x="1074" y="163"/>
                                    <a:pt x="1098" y="161"/>
                                    <a:pt x="1116" y="160"/>
                                  </a:cubicBezTo>
                                  <a:cubicBezTo>
                                    <a:pt x="1134" y="159"/>
                                    <a:pt x="1140" y="162"/>
                                    <a:pt x="1158" y="154"/>
                                  </a:cubicBezTo>
                                  <a:cubicBezTo>
                                    <a:pt x="1176" y="146"/>
                                    <a:pt x="1201" y="125"/>
                                    <a:pt x="1224" y="112"/>
                                  </a:cubicBezTo>
                                  <a:cubicBezTo>
                                    <a:pt x="1247" y="99"/>
                                    <a:pt x="1268" y="85"/>
                                    <a:pt x="1296" y="76"/>
                                  </a:cubicBezTo>
                                  <a:cubicBezTo>
                                    <a:pt x="1324" y="67"/>
                                    <a:pt x="1363" y="62"/>
                                    <a:pt x="1392" y="58"/>
                                  </a:cubicBezTo>
                                  <a:cubicBezTo>
                                    <a:pt x="1421" y="54"/>
                                    <a:pt x="1442" y="53"/>
                                    <a:pt x="1470" y="52"/>
                                  </a:cubicBezTo>
                                  <a:cubicBezTo>
                                    <a:pt x="1498" y="51"/>
                                    <a:pt x="1531" y="49"/>
                                    <a:pt x="1560" y="52"/>
                                  </a:cubicBezTo>
                                  <a:cubicBezTo>
                                    <a:pt x="1589" y="55"/>
                                    <a:pt x="1620" y="63"/>
                                    <a:pt x="1644" y="70"/>
                                  </a:cubicBezTo>
                                  <a:cubicBezTo>
                                    <a:pt x="1668" y="77"/>
                                    <a:pt x="1677" y="88"/>
                                    <a:pt x="1704" y="94"/>
                                  </a:cubicBezTo>
                                  <a:cubicBezTo>
                                    <a:pt x="1731" y="100"/>
                                    <a:pt x="1774" y="104"/>
                                    <a:pt x="1806" y="106"/>
                                  </a:cubicBezTo>
                                  <a:cubicBezTo>
                                    <a:pt x="1838" y="108"/>
                                    <a:pt x="1863" y="107"/>
                                    <a:pt x="1896" y="106"/>
                                  </a:cubicBezTo>
                                  <a:cubicBezTo>
                                    <a:pt x="1929" y="105"/>
                                    <a:pt x="1975" y="101"/>
                                    <a:pt x="2004" y="100"/>
                                  </a:cubicBezTo>
                                  <a:cubicBezTo>
                                    <a:pt x="2033" y="99"/>
                                    <a:pt x="2045" y="96"/>
                                    <a:pt x="2070" y="100"/>
                                  </a:cubicBezTo>
                                  <a:cubicBezTo>
                                    <a:pt x="2095" y="104"/>
                                    <a:pt x="2129" y="116"/>
                                    <a:pt x="2154" y="124"/>
                                  </a:cubicBezTo>
                                  <a:cubicBezTo>
                                    <a:pt x="2179" y="132"/>
                                    <a:pt x="2195" y="138"/>
                                    <a:pt x="2220" y="148"/>
                                  </a:cubicBezTo>
                                  <a:cubicBezTo>
                                    <a:pt x="2245" y="158"/>
                                    <a:pt x="2283" y="168"/>
                                    <a:pt x="2304" y="184"/>
                                  </a:cubicBezTo>
                                  <a:cubicBezTo>
                                    <a:pt x="2325" y="200"/>
                                    <a:pt x="2339" y="224"/>
                                    <a:pt x="2346" y="244"/>
                                  </a:cubicBezTo>
                                  <a:cubicBezTo>
                                    <a:pt x="2353" y="264"/>
                                    <a:pt x="2338" y="285"/>
                                    <a:pt x="2346" y="304"/>
                                  </a:cubicBezTo>
                                  <a:cubicBezTo>
                                    <a:pt x="2354" y="323"/>
                                    <a:pt x="2371" y="347"/>
                                    <a:pt x="2394" y="358"/>
                                  </a:cubicBezTo>
                                  <a:cubicBezTo>
                                    <a:pt x="2417" y="369"/>
                                    <a:pt x="2449" y="370"/>
                                    <a:pt x="2484" y="370"/>
                                  </a:cubicBezTo>
                                  <a:cubicBezTo>
                                    <a:pt x="2519" y="370"/>
                                    <a:pt x="2574" y="368"/>
                                    <a:pt x="2604" y="358"/>
                                  </a:cubicBezTo>
                                  <a:cubicBezTo>
                                    <a:pt x="2634" y="348"/>
                                    <a:pt x="2642" y="323"/>
                                    <a:pt x="2664" y="310"/>
                                  </a:cubicBezTo>
                                  <a:cubicBezTo>
                                    <a:pt x="2686" y="297"/>
                                    <a:pt x="2707" y="287"/>
                                    <a:pt x="2736" y="280"/>
                                  </a:cubicBezTo>
                                  <a:cubicBezTo>
                                    <a:pt x="2765" y="273"/>
                                    <a:pt x="2809" y="270"/>
                                    <a:pt x="2838" y="268"/>
                                  </a:cubicBezTo>
                                  <a:cubicBezTo>
                                    <a:pt x="2867" y="266"/>
                                    <a:pt x="2890" y="265"/>
                                    <a:pt x="2910" y="268"/>
                                  </a:cubicBezTo>
                                  <a:cubicBezTo>
                                    <a:pt x="2930" y="271"/>
                                    <a:pt x="2937" y="280"/>
                                    <a:pt x="2958" y="286"/>
                                  </a:cubicBezTo>
                                  <a:cubicBezTo>
                                    <a:pt x="2979" y="292"/>
                                    <a:pt x="3009" y="297"/>
                                    <a:pt x="3036" y="304"/>
                                  </a:cubicBezTo>
                                  <a:cubicBezTo>
                                    <a:pt x="3063" y="311"/>
                                    <a:pt x="3095" y="321"/>
                                    <a:pt x="3120" y="328"/>
                                  </a:cubicBezTo>
                                  <a:cubicBezTo>
                                    <a:pt x="3145" y="335"/>
                                    <a:pt x="3163" y="342"/>
                                    <a:pt x="3186" y="346"/>
                                  </a:cubicBezTo>
                                  <a:cubicBezTo>
                                    <a:pt x="3209" y="350"/>
                                    <a:pt x="3236" y="351"/>
                                    <a:pt x="3258" y="352"/>
                                  </a:cubicBezTo>
                                  <a:cubicBezTo>
                                    <a:pt x="3280" y="353"/>
                                    <a:pt x="3301" y="352"/>
                                    <a:pt x="3318" y="352"/>
                                  </a:cubicBezTo>
                                  <a:cubicBezTo>
                                    <a:pt x="3335" y="352"/>
                                    <a:pt x="3344" y="352"/>
                                    <a:pt x="3360" y="352"/>
                                  </a:cubicBezTo>
                                  <a:cubicBezTo>
                                    <a:pt x="3376" y="352"/>
                                    <a:pt x="3395" y="352"/>
                                    <a:pt x="3414" y="352"/>
                                  </a:cubicBezTo>
                                  <a:cubicBezTo>
                                    <a:pt x="3433" y="352"/>
                                    <a:pt x="3462" y="352"/>
                                    <a:pt x="3474" y="352"/>
                                  </a:cubicBezTo>
                                </a:path>
                              </a:pathLst>
                            </a:custGeom>
                            <a:noFill/>
                            <a:ln w="63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20" name="Freeform 29"/>
                            <p:cNvSpPr>
                              <a:spLocks/>
                            </p:cNvSpPr>
                            <p:nvPr/>
                          </p:nvSpPr>
                          <p:spPr bwMode="auto">
                            <a:xfrm>
                              <a:off x="3184" y="2108"/>
                              <a:ext cx="286" cy="296"/>
                            </a:xfrm>
                            <a:custGeom>
                              <a:avLst/>
                              <a:gdLst>
                                <a:gd name="T0" fmla="*/ 0 w 286"/>
                                <a:gd name="T1" fmla="*/ 296 h 296"/>
                                <a:gd name="T2" fmla="*/ 40 w 286"/>
                                <a:gd name="T3" fmla="*/ 276 h 296"/>
                                <a:gd name="T4" fmla="*/ 62 w 286"/>
                                <a:gd name="T5" fmla="*/ 250 h 296"/>
                                <a:gd name="T6" fmla="*/ 58 w 286"/>
                                <a:gd name="T7" fmla="*/ 208 h 296"/>
                                <a:gd name="T8" fmla="*/ 58 w 286"/>
                                <a:gd name="T9" fmla="*/ 168 h 296"/>
                                <a:gd name="T10" fmla="*/ 68 w 286"/>
                                <a:gd name="T11" fmla="*/ 124 h 296"/>
                                <a:gd name="T12" fmla="*/ 98 w 286"/>
                                <a:gd name="T13" fmla="*/ 94 h 296"/>
                                <a:gd name="T14" fmla="*/ 134 w 286"/>
                                <a:gd name="T15" fmla="*/ 72 h 296"/>
                                <a:gd name="T16" fmla="*/ 164 w 286"/>
                                <a:gd name="T17" fmla="*/ 58 h 296"/>
                                <a:gd name="T18" fmla="*/ 210 w 286"/>
                                <a:gd name="T19" fmla="*/ 40 h 296"/>
                                <a:gd name="T20" fmla="*/ 250 w 286"/>
                                <a:gd name="T21" fmla="*/ 18 h 296"/>
                                <a:gd name="T22" fmla="*/ 264 w 286"/>
                                <a:gd name="T23" fmla="*/ 10 h 296"/>
                                <a:gd name="T24" fmla="*/ 286 w 286"/>
                                <a:gd name="T25" fmla="*/ 0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6"/>
                                <a:gd name="T40" fmla="*/ 0 h 296"/>
                                <a:gd name="T41" fmla="*/ 286 w 286"/>
                                <a:gd name="T42" fmla="*/ 296 h 2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6" h="296">
                                  <a:moveTo>
                                    <a:pt x="0" y="296"/>
                                  </a:moveTo>
                                  <a:cubicBezTo>
                                    <a:pt x="15" y="290"/>
                                    <a:pt x="30" y="284"/>
                                    <a:pt x="40" y="276"/>
                                  </a:cubicBezTo>
                                  <a:cubicBezTo>
                                    <a:pt x="50" y="268"/>
                                    <a:pt x="59" y="261"/>
                                    <a:pt x="62" y="250"/>
                                  </a:cubicBezTo>
                                  <a:cubicBezTo>
                                    <a:pt x="65" y="239"/>
                                    <a:pt x="59" y="222"/>
                                    <a:pt x="58" y="208"/>
                                  </a:cubicBezTo>
                                  <a:cubicBezTo>
                                    <a:pt x="57" y="194"/>
                                    <a:pt x="56" y="182"/>
                                    <a:pt x="58" y="168"/>
                                  </a:cubicBezTo>
                                  <a:cubicBezTo>
                                    <a:pt x="60" y="154"/>
                                    <a:pt x="61" y="136"/>
                                    <a:pt x="68" y="124"/>
                                  </a:cubicBezTo>
                                  <a:cubicBezTo>
                                    <a:pt x="75" y="112"/>
                                    <a:pt x="87" y="103"/>
                                    <a:pt x="98" y="94"/>
                                  </a:cubicBezTo>
                                  <a:cubicBezTo>
                                    <a:pt x="109" y="85"/>
                                    <a:pt x="123" y="78"/>
                                    <a:pt x="134" y="72"/>
                                  </a:cubicBezTo>
                                  <a:cubicBezTo>
                                    <a:pt x="145" y="66"/>
                                    <a:pt x="151" y="63"/>
                                    <a:pt x="164" y="58"/>
                                  </a:cubicBezTo>
                                  <a:cubicBezTo>
                                    <a:pt x="177" y="53"/>
                                    <a:pt x="196" y="47"/>
                                    <a:pt x="210" y="40"/>
                                  </a:cubicBezTo>
                                  <a:cubicBezTo>
                                    <a:pt x="224" y="33"/>
                                    <a:pt x="241" y="23"/>
                                    <a:pt x="250" y="18"/>
                                  </a:cubicBezTo>
                                  <a:cubicBezTo>
                                    <a:pt x="259" y="13"/>
                                    <a:pt x="258" y="13"/>
                                    <a:pt x="264" y="10"/>
                                  </a:cubicBezTo>
                                  <a:cubicBezTo>
                                    <a:pt x="270" y="7"/>
                                    <a:pt x="281" y="3"/>
                                    <a:pt x="28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21" name="Freeform 30"/>
                            <p:cNvSpPr>
                              <a:spLocks/>
                            </p:cNvSpPr>
                            <p:nvPr/>
                          </p:nvSpPr>
                          <p:spPr bwMode="auto">
                            <a:xfrm>
                              <a:off x="1632" y="2102"/>
                              <a:ext cx="780" cy="360"/>
                            </a:xfrm>
                            <a:custGeom>
                              <a:avLst/>
                              <a:gdLst>
                                <a:gd name="T0" fmla="*/ 0 w 780"/>
                                <a:gd name="T1" fmla="*/ 346 h 360"/>
                                <a:gd name="T2" fmla="*/ 48 w 780"/>
                                <a:gd name="T3" fmla="*/ 358 h 360"/>
                                <a:gd name="T4" fmla="*/ 120 w 780"/>
                                <a:gd name="T5" fmla="*/ 337 h 360"/>
                                <a:gd name="T6" fmla="*/ 171 w 780"/>
                                <a:gd name="T7" fmla="*/ 271 h 360"/>
                                <a:gd name="T8" fmla="*/ 234 w 780"/>
                                <a:gd name="T9" fmla="*/ 241 h 360"/>
                                <a:gd name="T10" fmla="*/ 282 w 780"/>
                                <a:gd name="T11" fmla="*/ 226 h 360"/>
                                <a:gd name="T12" fmla="*/ 312 w 780"/>
                                <a:gd name="T13" fmla="*/ 208 h 360"/>
                                <a:gd name="T14" fmla="*/ 366 w 780"/>
                                <a:gd name="T15" fmla="*/ 199 h 360"/>
                                <a:gd name="T16" fmla="*/ 399 w 780"/>
                                <a:gd name="T17" fmla="*/ 199 h 360"/>
                                <a:gd name="T18" fmla="*/ 435 w 780"/>
                                <a:gd name="T19" fmla="*/ 217 h 360"/>
                                <a:gd name="T20" fmla="*/ 507 w 780"/>
                                <a:gd name="T21" fmla="*/ 226 h 360"/>
                                <a:gd name="T22" fmla="*/ 552 w 780"/>
                                <a:gd name="T23" fmla="*/ 193 h 360"/>
                                <a:gd name="T24" fmla="*/ 561 w 780"/>
                                <a:gd name="T25" fmla="*/ 172 h 360"/>
                                <a:gd name="T26" fmla="*/ 573 w 780"/>
                                <a:gd name="T27" fmla="*/ 139 h 360"/>
                                <a:gd name="T28" fmla="*/ 591 w 780"/>
                                <a:gd name="T29" fmla="*/ 118 h 360"/>
                                <a:gd name="T30" fmla="*/ 600 w 780"/>
                                <a:gd name="T31" fmla="*/ 85 h 360"/>
                                <a:gd name="T32" fmla="*/ 597 w 780"/>
                                <a:gd name="T33" fmla="*/ 58 h 360"/>
                                <a:gd name="T34" fmla="*/ 624 w 780"/>
                                <a:gd name="T35" fmla="*/ 31 h 360"/>
                                <a:gd name="T36" fmla="*/ 642 w 780"/>
                                <a:gd name="T37" fmla="*/ 22 h 360"/>
                                <a:gd name="T38" fmla="*/ 678 w 780"/>
                                <a:gd name="T39" fmla="*/ 13 h 360"/>
                                <a:gd name="T40" fmla="*/ 711 w 780"/>
                                <a:gd name="T41" fmla="*/ 10 h 360"/>
                                <a:gd name="T42" fmla="*/ 741 w 780"/>
                                <a:gd name="T43" fmla="*/ 1 h 360"/>
                                <a:gd name="T44" fmla="*/ 762 w 780"/>
                                <a:gd name="T45" fmla="*/ 4 h 360"/>
                                <a:gd name="T46" fmla="*/ 780 w 780"/>
                                <a:gd name="T47" fmla="*/ 4 h 3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0"/>
                                <a:gd name="T73" fmla="*/ 0 h 360"/>
                                <a:gd name="T74" fmla="*/ 780 w 780"/>
                                <a:gd name="T75" fmla="*/ 360 h 36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0" h="360">
                                  <a:moveTo>
                                    <a:pt x="0" y="346"/>
                                  </a:moveTo>
                                  <a:cubicBezTo>
                                    <a:pt x="14" y="353"/>
                                    <a:pt x="28" y="360"/>
                                    <a:pt x="48" y="358"/>
                                  </a:cubicBezTo>
                                  <a:cubicBezTo>
                                    <a:pt x="68" y="356"/>
                                    <a:pt x="100" y="351"/>
                                    <a:pt x="120" y="337"/>
                                  </a:cubicBezTo>
                                  <a:cubicBezTo>
                                    <a:pt x="140" y="323"/>
                                    <a:pt x="152" y="287"/>
                                    <a:pt x="171" y="271"/>
                                  </a:cubicBezTo>
                                  <a:cubicBezTo>
                                    <a:pt x="190" y="255"/>
                                    <a:pt x="216" y="248"/>
                                    <a:pt x="234" y="241"/>
                                  </a:cubicBezTo>
                                  <a:cubicBezTo>
                                    <a:pt x="252" y="234"/>
                                    <a:pt x="269" y="231"/>
                                    <a:pt x="282" y="226"/>
                                  </a:cubicBezTo>
                                  <a:cubicBezTo>
                                    <a:pt x="295" y="221"/>
                                    <a:pt x="298" y="212"/>
                                    <a:pt x="312" y="208"/>
                                  </a:cubicBezTo>
                                  <a:cubicBezTo>
                                    <a:pt x="326" y="204"/>
                                    <a:pt x="352" y="200"/>
                                    <a:pt x="366" y="199"/>
                                  </a:cubicBezTo>
                                  <a:cubicBezTo>
                                    <a:pt x="380" y="198"/>
                                    <a:pt x="388" y="196"/>
                                    <a:pt x="399" y="199"/>
                                  </a:cubicBezTo>
                                  <a:cubicBezTo>
                                    <a:pt x="410" y="202"/>
                                    <a:pt x="417" y="213"/>
                                    <a:pt x="435" y="217"/>
                                  </a:cubicBezTo>
                                  <a:cubicBezTo>
                                    <a:pt x="453" y="221"/>
                                    <a:pt x="488" y="230"/>
                                    <a:pt x="507" y="226"/>
                                  </a:cubicBezTo>
                                  <a:cubicBezTo>
                                    <a:pt x="526" y="222"/>
                                    <a:pt x="543" y="202"/>
                                    <a:pt x="552" y="193"/>
                                  </a:cubicBezTo>
                                  <a:cubicBezTo>
                                    <a:pt x="561" y="184"/>
                                    <a:pt x="557" y="181"/>
                                    <a:pt x="561" y="172"/>
                                  </a:cubicBezTo>
                                  <a:cubicBezTo>
                                    <a:pt x="565" y="163"/>
                                    <a:pt x="568" y="148"/>
                                    <a:pt x="573" y="139"/>
                                  </a:cubicBezTo>
                                  <a:cubicBezTo>
                                    <a:pt x="578" y="130"/>
                                    <a:pt x="586" y="127"/>
                                    <a:pt x="591" y="118"/>
                                  </a:cubicBezTo>
                                  <a:cubicBezTo>
                                    <a:pt x="596" y="109"/>
                                    <a:pt x="599" y="95"/>
                                    <a:pt x="600" y="85"/>
                                  </a:cubicBezTo>
                                  <a:cubicBezTo>
                                    <a:pt x="601" y="75"/>
                                    <a:pt x="593" y="67"/>
                                    <a:pt x="597" y="58"/>
                                  </a:cubicBezTo>
                                  <a:cubicBezTo>
                                    <a:pt x="601" y="49"/>
                                    <a:pt x="617" y="37"/>
                                    <a:pt x="624" y="31"/>
                                  </a:cubicBezTo>
                                  <a:cubicBezTo>
                                    <a:pt x="631" y="25"/>
                                    <a:pt x="633" y="25"/>
                                    <a:pt x="642" y="22"/>
                                  </a:cubicBezTo>
                                  <a:cubicBezTo>
                                    <a:pt x="651" y="19"/>
                                    <a:pt x="667" y="15"/>
                                    <a:pt x="678" y="13"/>
                                  </a:cubicBezTo>
                                  <a:cubicBezTo>
                                    <a:pt x="689" y="11"/>
                                    <a:pt x="701" y="12"/>
                                    <a:pt x="711" y="10"/>
                                  </a:cubicBezTo>
                                  <a:cubicBezTo>
                                    <a:pt x="721" y="8"/>
                                    <a:pt x="733" y="2"/>
                                    <a:pt x="741" y="1"/>
                                  </a:cubicBezTo>
                                  <a:cubicBezTo>
                                    <a:pt x="749" y="0"/>
                                    <a:pt x="756" y="4"/>
                                    <a:pt x="762" y="4"/>
                                  </a:cubicBezTo>
                                  <a:cubicBezTo>
                                    <a:pt x="768" y="4"/>
                                    <a:pt x="774" y="4"/>
                                    <a:pt x="780" y="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22" name="Freeform 31"/>
                            <p:cNvSpPr>
                              <a:spLocks/>
                            </p:cNvSpPr>
                            <p:nvPr/>
                          </p:nvSpPr>
                          <p:spPr bwMode="auto">
                            <a:xfrm>
                              <a:off x="4005" y="1869"/>
                              <a:ext cx="264" cy="414"/>
                            </a:xfrm>
                            <a:custGeom>
                              <a:avLst/>
                              <a:gdLst>
                                <a:gd name="T0" fmla="*/ 3 w 264"/>
                                <a:gd name="T1" fmla="*/ 0 h 414"/>
                                <a:gd name="T2" fmla="*/ 3 w 264"/>
                                <a:gd name="T3" fmla="*/ 42 h 414"/>
                                <a:gd name="T4" fmla="*/ 21 w 264"/>
                                <a:gd name="T5" fmla="*/ 72 h 414"/>
                                <a:gd name="T6" fmla="*/ 51 w 264"/>
                                <a:gd name="T7" fmla="*/ 90 h 414"/>
                                <a:gd name="T8" fmla="*/ 75 w 264"/>
                                <a:gd name="T9" fmla="*/ 108 h 414"/>
                                <a:gd name="T10" fmla="*/ 96 w 264"/>
                                <a:gd name="T11" fmla="*/ 129 h 414"/>
                                <a:gd name="T12" fmla="*/ 102 w 264"/>
                                <a:gd name="T13" fmla="*/ 162 h 414"/>
                                <a:gd name="T14" fmla="*/ 84 w 264"/>
                                <a:gd name="T15" fmla="*/ 189 h 414"/>
                                <a:gd name="T16" fmla="*/ 75 w 264"/>
                                <a:gd name="T17" fmla="*/ 222 h 414"/>
                                <a:gd name="T18" fmla="*/ 72 w 264"/>
                                <a:gd name="T19" fmla="*/ 261 h 414"/>
                                <a:gd name="T20" fmla="*/ 93 w 264"/>
                                <a:gd name="T21" fmla="*/ 282 h 414"/>
                                <a:gd name="T22" fmla="*/ 126 w 264"/>
                                <a:gd name="T23" fmla="*/ 309 h 414"/>
                                <a:gd name="T24" fmla="*/ 135 w 264"/>
                                <a:gd name="T25" fmla="*/ 351 h 414"/>
                                <a:gd name="T26" fmla="*/ 144 w 264"/>
                                <a:gd name="T27" fmla="*/ 384 h 414"/>
                                <a:gd name="T28" fmla="*/ 168 w 264"/>
                                <a:gd name="T29" fmla="*/ 399 h 414"/>
                                <a:gd name="T30" fmla="*/ 192 w 264"/>
                                <a:gd name="T31" fmla="*/ 408 h 414"/>
                                <a:gd name="T32" fmla="*/ 225 w 264"/>
                                <a:gd name="T33" fmla="*/ 411 h 414"/>
                                <a:gd name="T34" fmla="*/ 246 w 264"/>
                                <a:gd name="T35" fmla="*/ 411 h 414"/>
                                <a:gd name="T36" fmla="*/ 264 w 264"/>
                                <a:gd name="T37" fmla="*/ 414 h 4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4"/>
                                <a:gd name="T58" fmla="*/ 0 h 414"/>
                                <a:gd name="T59" fmla="*/ 264 w 264"/>
                                <a:gd name="T60" fmla="*/ 414 h 4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4" h="414">
                                  <a:moveTo>
                                    <a:pt x="3" y="0"/>
                                  </a:moveTo>
                                  <a:cubicBezTo>
                                    <a:pt x="1" y="15"/>
                                    <a:pt x="0" y="30"/>
                                    <a:pt x="3" y="42"/>
                                  </a:cubicBezTo>
                                  <a:cubicBezTo>
                                    <a:pt x="6" y="54"/>
                                    <a:pt x="13" y="64"/>
                                    <a:pt x="21" y="72"/>
                                  </a:cubicBezTo>
                                  <a:cubicBezTo>
                                    <a:pt x="29" y="80"/>
                                    <a:pt x="42" y="84"/>
                                    <a:pt x="51" y="90"/>
                                  </a:cubicBezTo>
                                  <a:cubicBezTo>
                                    <a:pt x="60" y="96"/>
                                    <a:pt x="68" y="102"/>
                                    <a:pt x="75" y="108"/>
                                  </a:cubicBezTo>
                                  <a:cubicBezTo>
                                    <a:pt x="82" y="114"/>
                                    <a:pt x="91" y="120"/>
                                    <a:pt x="96" y="129"/>
                                  </a:cubicBezTo>
                                  <a:cubicBezTo>
                                    <a:pt x="101" y="138"/>
                                    <a:pt x="104" y="152"/>
                                    <a:pt x="102" y="162"/>
                                  </a:cubicBezTo>
                                  <a:cubicBezTo>
                                    <a:pt x="100" y="172"/>
                                    <a:pt x="88" y="179"/>
                                    <a:pt x="84" y="189"/>
                                  </a:cubicBezTo>
                                  <a:cubicBezTo>
                                    <a:pt x="80" y="199"/>
                                    <a:pt x="77" y="210"/>
                                    <a:pt x="75" y="222"/>
                                  </a:cubicBezTo>
                                  <a:cubicBezTo>
                                    <a:pt x="73" y="234"/>
                                    <a:pt x="69" y="251"/>
                                    <a:pt x="72" y="261"/>
                                  </a:cubicBezTo>
                                  <a:cubicBezTo>
                                    <a:pt x="75" y="271"/>
                                    <a:pt x="84" y="274"/>
                                    <a:pt x="93" y="282"/>
                                  </a:cubicBezTo>
                                  <a:cubicBezTo>
                                    <a:pt x="102" y="290"/>
                                    <a:pt x="119" y="297"/>
                                    <a:pt x="126" y="309"/>
                                  </a:cubicBezTo>
                                  <a:cubicBezTo>
                                    <a:pt x="133" y="321"/>
                                    <a:pt x="132" y="339"/>
                                    <a:pt x="135" y="351"/>
                                  </a:cubicBezTo>
                                  <a:cubicBezTo>
                                    <a:pt x="138" y="363"/>
                                    <a:pt x="139" y="376"/>
                                    <a:pt x="144" y="384"/>
                                  </a:cubicBezTo>
                                  <a:cubicBezTo>
                                    <a:pt x="149" y="392"/>
                                    <a:pt x="160" y="395"/>
                                    <a:pt x="168" y="399"/>
                                  </a:cubicBezTo>
                                  <a:cubicBezTo>
                                    <a:pt x="176" y="403"/>
                                    <a:pt x="183" y="406"/>
                                    <a:pt x="192" y="408"/>
                                  </a:cubicBezTo>
                                  <a:cubicBezTo>
                                    <a:pt x="201" y="410"/>
                                    <a:pt x="216" y="411"/>
                                    <a:pt x="225" y="411"/>
                                  </a:cubicBezTo>
                                  <a:cubicBezTo>
                                    <a:pt x="234" y="411"/>
                                    <a:pt x="240" y="411"/>
                                    <a:pt x="246" y="411"/>
                                  </a:cubicBezTo>
                                  <a:cubicBezTo>
                                    <a:pt x="252" y="411"/>
                                    <a:pt x="258" y="412"/>
                                    <a:pt x="264" y="41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3191" name="Group 32"/>
                          <p:cNvGrpSpPr>
                            <a:grpSpLocks/>
                          </p:cNvGrpSpPr>
                          <p:nvPr/>
                        </p:nvGrpSpPr>
                        <p:grpSpPr bwMode="auto">
                          <a:xfrm>
                            <a:off x="27" y="816"/>
                            <a:ext cx="5166" cy="927"/>
                            <a:chOff x="27" y="816"/>
                            <a:chExt cx="5166" cy="927"/>
                          </a:xfrm>
                        </p:grpSpPr>
                        <p:sp>
                          <p:nvSpPr>
                            <p:cNvPr id="383193" name="Freeform 33"/>
                            <p:cNvSpPr>
                              <a:spLocks/>
                            </p:cNvSpPr>
                            <p:nvPr/>
                          </p:nvSpPr>
                          <p:spPr bwMode="auto">
                            <a:xfrm>
                              <a:off x="1084" y="1212"/>
                              <a:ext cx="502" cy="332"/>
                            </a:xfrm>
                            <a:custGeom>
                              <a:avLst/>
                              <a:gdLst>
                                <a:gd name="T0" fmla="*/ 0 w 502"/>
                                <a:gd name="T1" fmla="*/ 0 h 332"/>
                                <a:gd name="T2" fmla="*/ 10 w 502"/>
                                <a:gd name="T3" fmla="*/ 14 h 332"/>
                                <a:gd name="T4" fmla="*/ 48 w 502"/>
                                <a:gd name="T5" fmla="*/ 24 h 332"/>
                                <a:gd name="T6" fmla="*/ 84 w 502"/>
                                <a:gd name="T7" fmla="*/ 20 h 332"/>
                                <a:gd name="T8" fmla="*/ 126 w 502"/>
                                <a:gd name="T9" fmla="*/ 38 h 332"/>
                                <a:gd name="T10" fmla="*/ 150 w 502"/>
                                <a:gd name="T11" fmla="*/ 50 h 332"/>
                                <a:gd name="T12" fmla="*/ 186 w 502"/>
                                <a:gd name="T13" fmla="*/ 60 h 332"/>
                                <a:gd name="T14" fmla="*/ 206 w 502"/>
                                <a:gd name="T15" fmla="*/ 70 h 332"/>
                                <a:gd name="T16" fmla="*/ 218 w 502"/>
                                <a:gd name="T17" fmla="*/ 92 h 332"/>
                                <a:gd name="T18" fmla="*/ 238 w 502"/>
                                <a:gd name="T19" fmla="*/ 102 h 332"/>
                                <a:gd name="T20" fmla="*/ 260 w 502"/>
                                <a:gd name="T21" fmla="*/ 108 h 332"/>
                                <a:gd name="T22" fmla="*/ 294 w 502"/>
                                <a:gd name="T23" fmla="*/ 116 h 332"/>
                                <a:gd name="T24" fmla="*/ 314 w 502"/>
                                <a:gd name="T25" fmla="*/ 140 h 332"/>
                                <a:gd name="T26" fmla="*/ 314 w 502"/>
                                <a:gd name="T27" fmla="*/ 162 h 332"/>
                                <a:gd name="T28" fmla="*/ 314 w 502"/>
                                <a:gd name="T29" fmla="*/ 200 h 332"/>
                                <a:gd name="T30" fmla="*/ 330 w 502"/>
                                <a:gd name="T31" fmla="*/ 236 h 332"/>
                                <a:gd name="T32" fmla="*/ 366 w 502"/>
                                <a:gd name="T33" fmla="*/ 266 h 332"/>
                                <a:gd name="T34" fmla="*/ 392 w 502"/>
                                <a:gd name="T35" fmla="*/ 274 h 332"/>
                                <a:gd name="T36" fmla="*/ 420 w 502"/>
                                <a:gd name="T37" fmla="*/ 286 h 332"/>
                                <a:gd name="T38" fmla="*/ 430 w 502"/>
                                <a:gd name="T39" fmla="*/ 306 h 332"/>
                                <a:gd name="T40" fmla="*/ 456 w 502"/>
                                <a:gd name="T41" fmla="*/ 324 h 332"/>
                                <a:gd name="T42" fmla="*/ 490 w 502"/>
                                <a:gd name="T43" fmla="*/ 330 h 332"/>
                                <a:gd name="T44" fmla="*/ 502 w 502"/>
                                <a:gd name="T45" fmla="*/ 332 h 3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2"/>
                                <a:gd name="T70" fmla="*/ 0 h 332"/>
                                <a:gd name="T71" fmla="*/ 502 w 502"/>
                                <a:gd name="T72" fmla="*/ 332 h 3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2" h="332">
                                  <a:moveTo>
                                    <a:pt x="0" y="0"/>
                                  </a:moveTo>
                                  <a:cubicBezTo>
                                    <a:pt x="1" y="5"/>
                                    <a:pt x="2" y="10"/>
                                    <a:pt x="10" y="14"/>
                                  </a:cubicBezTo>
                                  <a:cubicBezTo>
                                    <a:pt x="18" y="18"/>
                                    <a:pt x="36" y="23"/>
                                    <a:pt x="48" y="24"/>
                                  </a:cubicBezTo>
                                  <a:cubicBezTo>
                                    <a:pt x="60" y="25"/>
                                    <a:pt x="71" y="18"/>
                                    <a:pt x="84" y="20"/>
                                  </a:cubicBezTo>
                                  <a:cubicBezTo>
                                    <a:pt x="97" y="22"/>
                                    <a:pt x="115" y="33"/>
                                    <a:pt x="126" y="38"/>
                                  </a:cubicBezTo>
                                  <a:cubicBezTo>
                                    <a:pt x="137" y="43"/>
                                    <a:pt x="140" y="46"/>
                                    <a:pt x="150" y="50"/>
                                  </a:cubicBezTo>
                                  <a:cubicBezTo>
                                    <a:pt x="160" y="54"/>
                                    <a:pt x="177" y="57"/>
                                    <a:pt x="186" y="60"/>
                                  </a:cubicBezTo>
                                  <a:cubicBezTo>
                                    <a:pt x="195" y="63"/>
                                    <a:pt x="201" y="65"/>
                                    <a:pt x="206" y="70"/>
                                  </a:cubicBezTo>
                                  <a:cubicBezTo>
                                    <a:pt x="211" y="75"/>
                                    <a:pt x="213" y="87"/>
                                    <a:pt x="218" y="92"/>
                                  </a:cubicBezTo>
                                  <a:cubicBezTo>
                                    <a:pt x="223" y="97"/>
                                    <a:pt x="231" y="99"/>
                                    <a:pt x="238" y="102"/>
                                  </a:cubicBezTo>
                                  <a:cubicBezTo>
                                    <a:pt x="245" y="105"/>
                                    <a:pt x="251" y="106"/>
                                    <a:pt x="260" y="108"/>
                                  </a:cubicBezTo>
                                  <a:cubicBezTo>
                                    <a:pt x="269" y="110"/>
                                    <a:pt x="285" y="111"/>
                                    <a:pt x="294" y="116"/>
                                  </a:cubicBezTo>
                                  <a:cubicBezTo>
                                    <a:pt x="303" y="121"/>
                                    <a:pt x="311" y="132"/>
                                    <a:pt x="314" y="140"/>
                                  </a:cubicBezTo>
                                  <a:cubicBezTo>
                                    <a:pt x="317" y="148"/>
                                    <a:pt x="314" y="152"/>
                                    <a:pt x="314" y="162"/>
                                  </a:cubicBezTo>
                                  <a:cubicBezTo>
                                    <a:pt x="314" y="172"/>
                                    <a:pt x="311" y="188"/>
                                    <a:pt x="314" y="200"/>
                                  </a:cubicBezTo>
                                  <a:cubicBezTo>
                                    <a:pt x="317" y="212"/>
                                    <a:pt x="321" y="225"/>
                                    <a:pt x="330" y="236"/>
                                  </a:cubicBezTo>
                                  <a:cubicBezTo>
                                    <a:pt x="339" y="247"/>
                                    <a:pt x="356" y="260"/>
                                    <a:pt x="366" y="266"/>
                                  </a:cubicBezTo>
                                  <a:cubicBezTo>
                                    <a:pt x="376" y="272"/>
                                    <a:pt x="383" y="271"/>
                                    <a:pt x="392" y="274"/>
                                  </a:cubicBezTo>
                                  <a:cubicBezTo>
                                    <a:pt x="401" y="277"/>
                                    <a:pt x="414" y="281"/>
                                    <a:pt x="420" y="286"/>
                                  </a:cubicBezTo>
                                  <a:cubicBezTo>
                                    <a:pt x="426" y="291"/>
                                    <a:pt x="424" y="300"/>
                                    <a:pt x="430" y="306"/>
                                  </a:cubicBezTo>
                                  <a:cubicBezTo>
                                    <a:pt x="436" y="312"/>
                                    <a:pt x="446" y="320"/>
                                    <a:pt x="456" y="324"/>
                                  </a:cubicBezTo>
                                  <a:cubicBezTo>
                                    <a:pt x="466" y="328"/>
                                    <a:pt x="482" y="329"/>
                                    <a:pt x="490" y="330"/>
                                  </a:cubicBezTo>
                                  <a:cubicBezTo>
                                    <a:pt x="498" y="331"/>
                                    <a:pt x="500" y="331"/>
                                    <a:pt x="502" y="33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nvGrpSpPr>
                            <p:cNvPr id="383194" name="Group 34"/>
                            <p:cNvGrpSpPr>
                              <a:grpSpLocks/>
                            </p:cNvGrpSpPr>
                            <p:nvPr/>
                          </p:nvGrpSpPr>
                          <p:grpSpPr bwMode="auto">
                            <a:xfrm>
                              <a:off x="27" y="1006"/>
                              <a:ext cx="5166" cy="737"/>
                              <a:chOff x="27" y="1006"/>
                              <a:chExt cx="5166" cy="737"/>
                            </a:xfrm>
                          </p:grpSpPr>
                          <p:sp>
                            <p:nvSpPr>
                              <p:cNvPr id="383201" name="Freeform 35"/>
                              <p:cNvSpPr>
                                <a:spLocks/>
                              </p:cNvSpPr>
                              <p:nvPr/>
                            </p:nvSpPr>
                            <p:spPr bwMode="auto">
                              <a:xfrm>
                                <a:off x="27" y="1225"/>
                                <a:ext cx="5166" cy="518"/>
                              </a:xfrm>
                              <a:custGeom>
                                <a:avLst/>
                                <a:gdLst>
                                  <a:gd name="T0" fmla="*/ 0 w 5166"/>
                                  <a:gd name="T1" fmla="*/ 137 h 518"/>
                                  <a:gd name="T2" fmla="*/ 83 w 5166"/>
                                  <a:gd name="T3" fmla="*/ 137 h 518"/>
                                  <a:gd name="T4" fmla="*/ 138 w 5166"/>
                                  <a:gd name="T5" fmla="*/ 119 h 518"/>
                                  <a:gd name="T6" fmla="*/ 211 w 5166"/>
                                  <a:gd name="T7" fmla="*/ 92 h 518"/>
                                  <a:gd name="T8" fmla="*/ 293 w 5166"/>
                                  <a:gd name="T9" fmla="*/ 92 h 518"/>
                                  <a:gd name="T10" fmla="*/ 357 w 5166"/>
                                  <a:gd name="T11" fmla="*/ 119 h 518"/>
                                  <a:gd name="T12" fmla="*/ 421 w 5166"/>
                                  <a:gd name="T13" fmla="*/ 146 h 518"/>
                                  <a:gd name="T14" fmla="*/ 531 w 5166"/>
                                  <a:gd name="T15" fmla="*/ 210 h 518"/>
                                  <a:gd name="T16" fmla="*/ 640 w 5166"/>
                                  <a:gd name="T17" fmla="*/ 256 h 518"/>
                                  <a:gd name="T18" fmla="*/ 759 w 5166"/>
                                  <a:gd name="T19" fmla="*/ 265 h 518"/>
                                  <a:gd name="T20" fmla="*/ 851 w 5166"/>
                                  <a:gd name="T21" fmla="*/ 274 h 518"/>
                                  <a:gd name="T22" fmla="*/ 979 w 5166"/>
                                  <a:gd name="T23" fmla="*/ 320 h 518"/>
                                  <a:gd name="T24" fmla="*/ 1061 w 5166"/>
                                  <a:gd name="T25" fmla="*/ 412 h 518"/>
                                  <a:gd name="T26" fmla="*/ 1152 w 5166"/>
                                  <a:gd name="T27" fmla="*/ 448 h 518"/>
                                  <a:gd name="T28" fmla="*/ 1207 w 5166"/>
                                  <a:gd name="T29" fmla="*/ 448 h 518"/>
                                  <a:gd name="T30" fmla="*/ 1262 w 5166"/>
                                  <a:gd name="T31" fmla="*/ 430 h 518"/>
                                  <a:gd name="T32" fmla="*/ 1344 w 5166"/>
                                  <a:gd name="T33" fmla="*/ 375 h 518"/>
                                  <a:gd name="T34" fmla="*/ 1427 w 5166"/>
                                  <a:gd name="T35" fmla="*/ 357 h 518"/>
                                  <a:gd name="T36" fmla="*/ 1518 w 5166"/>
                                  <a:gd name="T37" fmla="*/ 338 h 518"/>
                                  <a:gd name="T38" fmla="*/ 1600 w 5166"/>
                                  <a:gd name="T39" fmla="*/ 311 h 518"/>
                                  <a:gd name="T40" fmla="*/ 1719 w 5166"/>
                                  <a:gd name="T41" fmla="*/ 348 h 518"/>
                                  <a:gd name="T42" fmla="*/ 1820 w 5166"/>
                                  <a:gd name="T43" fmla="*/ 393 h 518"/>
                                  <a:gd name="T44" fmla="*/ 1930 w 5166"/>
                                  <a:gd name="T45" fmla="*/ 421 h 518"/>
                                  <a:gd name="T46" fmla="*/ 2048 w 5166"/>
                                  <a:gd name="T47" fmla="*/ 448 h 518"/>
                                  <a:gd name="T48" fmla="*/ 2149 w 5166"/>
                                  <a:gd name="T49" fmla="*/ 476 h 518"/>
                                  <a:gd name="T50" fmla="*/ 2304 w 5166"/>
                                  <a:gd name="T51" fmla="*/ 512 h 518"/>
                                  <a:gd name="T52" fmla="*/ 2432 w 5166"/>
                                  <a:gd name="T53" fmla="*/ 512 h 518"/>
                                  <a:gd name="T54" fmla="*/ 2533 w 5166"/>
                                  <a:gd name="T55" fmla="*/ 503 h 518"/>
                                  <a:gd name="T56" fmla="*/ 2643 w 5166"/>
                                  <a:gd name="T57" fmla="*/ 485 h 518"/>
                                  <a:gd name="T58" fmla="*/ 2743 w 5166"/>
                                  <a:gd name="T59" fmla="*/ 476 h 518"/>
                                  <a:gd name="T60" fmla="*/ 2880 w 5166"/>
                                  <a:gd name="T61" fmla="*/ 439 h 518"/>
                                  <a:gd name="T62" fmla="*/ 2981 w 5166"/>
                                  <a:gd name="T63" fmla="*/ 393 h 518"/>
                                  <a:gd name="T64" fmla="*/ 3082 w 5166"/>
                                  <a:gd name="T65" fmla="*/ 366 h 518"/>
                                  <a:gd name="T66" fmla="*/ 3191 w 5166"/>
                                  <a:gd name="T67" fmla="*/ 329 h 518"/>
                                  <a:gd name="T68" fmla="*/ 3283 w 5166"/>
                                  <a:gd name="T69" fmla="*/ 311 h 518"/>
                                  <a:gd name="T70" fmla="*/ 3392 w 5166"/>
                                  <a:gd name="T71" fmla="*/ 302 h 518"/>
                                  <a:gd name="T72" fmla="*/ 3511 w 5166"/>
                                  <a:gd name="T73" fmla="*/ 293 h 518"/>
                                  <a:gd name="T74" fmla="*/ 3621 w 5166"/>
                                  <a:gd name="T75" fmla="*/ 293 h 518"/>
                                  <a:gd name="T76" fmla="*/ 3758 w 5166"/>
                                  <a:gd name="T77" fmla="*/ 293 h 518"/>
                                  <a:gd name="T78" fmla="*/ 3904 w 5166"/>
                                  <a:gd name="T79" fmla="*/ 302 h 518"/>
                                  <a:gd name="T80" fmla="*/ 4005 w 5166"/>
                                  <a:gd name="T81" fmla="*/ 293 h 518"/>
                                  <a:gd name="T82" fmla="*/ 4115 w 5166"/>
                                  <a:gd name="T83" fmla="*/ 265 h 518"/>
                                  <a:gd name="T84" fmla="*/ 4179 w 5166"/>
                                  <a:gd name="T85" fmla="*/ 238 h 518"/>
                                  <a:gd name="T86" fmla="*/ 4261 w 5166"/>
                                  <a:gd name="T87" fmla="*/ 183 h 518"/>
                                  <a:gd name="T88" fmla="*/ 4435 w 5166"/>
                                  <a:gd name="T89" fmla="*/ 101 h 518"/>
                                  <a:gd name="T90" fmla="*/ 4572 w 5166"/>
                                  <a:gd name="T91" fmla="*/ 64 h 518"/>
                                  <a:gd name="T92" fmla="*/ 4672 w 5166"/>
                                  <a:gd name="T93" fmla="*/ 37 h 518"/>
                                  <a:gd name="T94" fmla="*/ 4782 w 5166"/>
                                  <a:gd name="T95" fmla="*/ 9 h 518"/>
                                  <a:gd name="T96" fmla="*/ 4837 w 5166"/>
                                  <a:gd name="T97" fmla="*/ 9 h 518"/>
                                  <a:gd name="T98" fmla="*/ 4910 w 5166"/>
                                  <a:gd name="T99" fmla="*/ 9 h 518"/>
                                  <a:gd name="T100" fmla="*/ 5020 w 5166"/>
                                  <a:gd name="T101" fmla="*/ 9 h 518"/>
                                  <a:gd name="T102" fmla="*/ 5166 w 5166"/>
                                  <a:gd name="T103" fmla="*/ 0 h 5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166"/>
                                  <a:gd name="T157" fmla="*/ 0 h 518"/>
                                  <a:gd name="T158" fmla="*/ 5166 w 5166"/>
                                  <a:gd name="T159" fmla="*/ 518 h 5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166" h="518">
                                    <a:moveTo>
                                      <a:pt x="0" y="137"/>
                                    </a:moveTo>
                                    <a:cubicBezTo>
                                      <a:pt x="30" y="138"/>
                                      <a:pt x="60" y="140"/>
                                      <a:pt x="83" y="137"/>
                                    </a:cubicBezTo>
                                    <a:cubicBezTo>
                                      <a:pt x="106" y="134"/>
                                      <a:pt x="117" y="126"/>
                                      <a:pt x="138" y="119"/>
                                    </a:cubicBezTo>
                                    <a:cubicBezTo>
                                      <a:pt x="159" y="112"/>
                                      <a:pt x="185" y="96"/>
                                      <a:pt x="211" y="92"/>
                                    </a:cubicBezTo>
                                    <a:cubicBezTo>
                                      <a:pt x="237" y="88"/>
                                      <a:pt x="269" y="87"/>
                                      <a:pt x="293" y="92"/>
                                    </a:cubicBezTo>
                                    <a:cubicBezTo>
                                      <a:pt x="317" y="97"/>
                                      <a:pt x="336" y="110"/>
                                      <a:pt x="357" y="119"/>
                                    </a:cubicBezTo>
                                    <a:cubicBezTo>
                                      <a:pt x="378" y="128"/>
                                      <a:pt x="392" y="131"/>
                                      <a:pt x="421" y="146"/>
                                    </a:cubicBezTo>
                                    <a:cubicBezTo>
                                      <a:pt x="450" y="161"/>
                                      <a:pt x="495" y="192"/>
                                      <a:pt x="531" y="210"/>
                                    </a:cubicBezTo>
                                    <a:cubicBezTo>
                                      <a:pt x="567" y="228"/>
                                      <a:pt x="602" y="247"/>
                                      <a:pt x="640" y="256"/>
                                    </a:cubicBezTo>
                                    <a:cubicBezTo>
                                      <a:pt x="678" y="265"/>
                                      <a:pt x="724" y="262"/>
                                      <a:pt x="759" y="265"/>
                                    </a:cubicBezTo>
                                    <a:cubicBezTo>
                                      <a:pt x="794" y="268"/>
                                      <a:pt x="815" y="265"/>
                                      <a:pt x="851" y="274"/>
                                    </a:cubicBezTo>
                                    <a:cubicBezTo>
                                      <a:pt x="887" y="283"/>
                                      <a:pt x="944" y="297"/>
                                      <a:pt x="979" y="320"/>
                                    </a:cubicBezTo>
                                    <a:cubicBezTo>
                                      <a:pt x="1014" y="343"/>
                                      <a:pt x="1032" y="391"/>
                                      <a:pt x="1061" y="412"/>
                                    </a:cubicBezTo>
                                    <a:cubicBezTo>
                                      <a:pt x="1090" y="433"/>
                                      <a:pt x="1128" y="442"/>
                                      <a:pt x="1152" y="448"/>
                                    </a:cubicBezTo>
                                    <a:cubicBezTo>
                                      <a:pt x="1176" y="454"/>
                                      <a:pt x="1189" y="451"/>
                                      <a:pt x="1207" y="448"/>
                                    </a:cubicBezTo>
                                    <a:cubicBezTo>
                                      <a:pt x="1225" y="445"/>
                                      <a:pt x="1239" y="442"/>
                                      <a:pt x="1262" y="430"/>
                                    </a:cubicBezTo>
                                    <a:cubicBezTo>
                                      <a:pt x="1285" y="418"/>
                                      <a:pt x="1317" y="387"/>
                                      <a:pt x="1344" y="375"/>
                                    </a:cubicBezTo>
                                    <a:cubicBezTo>
                                      <a:pt x="1371" y="363"/>
                                      <a:pt x="1398" y="363"/>
                                      <a:pt x="1427" y="357"/>
                                    </a:cubicBezTo>
                                    <a:cubicBezTo>
                                      <a:pt x="1456" y="351"/>
                                      <a:pt x="1489" y="346"/>
                                      <a:pt x="1518" y="338"/>
                                    </a:cubicBezTo>
                                    <a:cubicBezTo>
                                      <a:pt x="1547" y="330"/>
                                      <a:pt x="1567" y="309"/>
                                      <a:pt x="1600" y="311"/>
                                    </a:cubicBezTo>
                                    <a:cubicBezTo>
                                      <a:pt x="1633" y="313"/>
                                      <a:pt x="1682" y="334"/>
                                      <a:pt x="1719" y="348"/>
                                    </a:cubicBezTo>
                                    <a:cubicBezTo>
                                      <a:pt x="1756" y="362"/>
                                      <a:pt x="1785" y="381"/>
                                      <a:pt x="1820" y="393"/>
                                    </a:cubicBezTo>
                                    <a:cubicBezTo>
                                      <a:pt x="1855" y="405"/>
                                      <a:pt x="1892" y="412"/>
                                      <a:pt x="1930" y="421"/>
                                    </a:cubicBezTo>
                                    <a:cubicBezTo>
                                      <a:pt x="1968" y="430"/>
                                      <a:pt x="2012" y="439"/>
                                      <a:pt x="2048" y="448"/>
                                    </a:cubicBezTo>
                                    <a:cubicBezTo>
                                      <a:pt x="2084" y="457"/>
                                      <a:pt x="2106" y="465"/>
                                      <a:pt x="2149" y="476"/>
                                    </a:cubicBezTo>
                                    <a:cubicBezTo>
                                      <a:pt x="2192" y="487"/>
                                      <a:pt x="2257" y="506"/>
                                      <a:pt x="2304" y="512"/>
                                    </a:cubicBezTo>
                                    <a:cubicBezTo>
                                      <a:pt x="2351" y="518"/>
                                      <a:pt x="2394" y="513"/>
                                      <a:pt x="2432" y="512"/>
                                    </a:cubicBezTo>
                                    <a:cubicBezTo>
                                      <a:pt x="2470" y="511"/>
                                      <a:pt x="2498" y="507"/>
                                      <a:pt x="2533" y="503"/>
                                    </a:cubicBezTo>
                                    <a:cubicBezTo>
                                      <a:pt x="2568" y="499"/>
                                      <a:pt x="2608" y="489"/>
                                      <a:pt x="2643" y="485"/>
                                    </a:cubicBezTo>
                                    <a:cubicBezTo>
                                      <a:pt x="2678" y="481"/>
                                      <a:pt x="2704" y="484"/>
                                      <a:pt x="2743" y="476"/>
                                    </a:cubicBezTo>
                                    <a:cubicBezTo>
                                      <a:pt x="2782" y="468"/>
                                      <a:pt x="2840" y="453"/>
                                      <a:pt x="2880" y="439"/>
                                    </a:cubicBezTo>
                                    <a:cubicBezTo>
                                      <a:pt x="2920" y="425"/>
                                      <a:pt x="2947" y="405"/>
                                      <a:pt x="2981" y="393"/>
                                    </a:cubicBezTo>
                                    <a:cubicBezTo>
                                      <a:pt x="3015" y="381"/>
                                      <a:pt x="3047" y="377"/>
                                      <a:pt x="3082" y="366"/>
                                    </a:cubicBezTo>
                                    <a:cubicBezTo>
                                      <a:pt x="3117" y="355"/>
                                      <a:pt x="3158" y="338"/>
                                      <a:pt x="3191" y="329"/>
                                    </a:cubicBezTo>
                                    <a:cubicBezTo>
                                      <a:pt x="3224" y="320"/>
                                      <a:pt x="3249" y="315"/>
                                      <a:pt x="3283" y="311"/>
                                    </a:cubicBezTo>
                                    <a:cubicBezTo>
                                      <a:pt x="3317" y="307"/>
                                      <a:pt x="3354" y="305"/>
                                      <a:pt x="3392" y="302"/>
                                    </a:cubicBezTo>
                                    <a:cubicBezTo>
                                      <a:pt x="3430" y="299"/>
                                      <a:pt x="3473" y="294"/>
                                      <a:pt x="3511" y="293"/>
                                    </a:cubicBezTo>
                                    <a:cubicBezTo>
                                      <a:pt x="3549" y="292"/>
                                      <a:pt x="3580" y="293"/>
                                      <a:pt x="3621" y="293"/>
                                    </a:cubicBezTo>
                                    <a:cubicBezTo>
                                      <a:pt x="3662" y="293"/>
                                      <a:pt x="3711" y="292"/>
                                      <a:pt x="3758" y="293"/>
                                    </a:cubicBezTo>
                                    <a:cubicBezTo>
                                      <a:pt x="3805" y="294"/>
                                      <a:pt x="3863" y="302"/>
                                      <a:pt x="3904" y="302"/>
                                    </a:cubicBezTo>
                                    <a:cubicBezTo>
                                      <a:pt x="3945" y="302"/>
                                      <a:pt x="3970" y="299"/>
                                      <a:pt x="4005" y="293"/>
                                    </a:cubicBezTo>
                                    <a:cubicBezTo>
                                      <a:pt x="4040" y="287"/>
                                      <a:pt x="4086" y="274"/>
                                      <a:pt x="4115" y="265"/>
                                    </a:cubicBezTo>
                                    <a:cubicBezTo>
                                      <a:pt x="4144" y="256"/>
                                      <a:pt x="4155" y="252"/>
                                      <a:pt x="4179" y="238"/>
                                    </a:cubicBezTo>
                                    <a:cubicBezTo>
                                      <a:pt x="4203" y="224"/>
                                      <a:pt x="4218" y="206"/>
                                      <a:pt x="4261" y="183"/>
                                    </a:cubicBezTo>
                                    <a:cubicBezTo>
                                      <a:pt x="4304" y="160"/>
                                      <a:pt x="4383" y="121"/>
                                      <a:pt x="4435" y="101"/>
                                    </a:cubicBezTo>
                                    <a:cubicBezTo>
                                      <a:pt x="4487" y="81"/>
                                      <a:pt x="4533" y="75"/>
                                      <a:pt x="4572" y="64"/>
                                    </a:cubicBezTo>
                                    <a:cubicBezTo>
                                      <a:pt x="4611" y="53"/>
                                      <a:pt x="4637" y="46"/>
                                      <a:pt x="4672" y="37"/>
                                    </a:cubicBezTo>
                                    <a:cubicBezTo>
                                      <a:pt x="4707" y="28"/>
                                      <a:pt x="4755" y="14"/>
                                      <a:pt x="4782" y="9"/>
                                    </a:cubicBezTo>
                                    <a:cubicBezTo>
                                      <a:pt x="4809" y="4"/>
                                      <a:pt x="4816" y="9"/>
                                      <a:pt x="4837" y="9"/>
                                    </a:cubicBezTo>
                                    <a:cubicBezTo>
                                      <a:pt x="4858" y="9"/>
                                      <a:pt x="4880" y="9"/>
                                      <a:pt x="4910" y="9"/>
                                    </a:cubicBezTo>
                                    <a:cubicBezTo>
                                      <a:pt x="4940" y="9"/>
                                      <a:pt x="4977" y="11"/>
                                      <a:pt x="5020" y="9"/>
                                    </a:cubicBezTo>
                                    <a:cubicBezTo>
                                      <a:pt x="5063" y="7"/>
                                      <a:pt x="5114" y="3"/>
                                      <a:pt x="5166"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nvGrpSpPr>
                              <p:cNvPr id="383202" name="Group 36"/>
                              <p:cNvGrpSpPr>
                                <a:grpSpLocks/>
                              </p:cNvGrpSpPr>
                              <p:nvPr/>
                            </p:nvGrpSpPr>
                            <p:grpSpPr bwMode="auto">
                              <a:xfrm>
                                <a:off x="4369" y="1006"/>
                                <a:ext cx="663" cy="534"/>
                                <a:chOff x="4369" y="1006"/>
                                <a:chExt cx="663" cy="534"/>
                              </a:xfrm>
                            </p:grpSpPr>
                            <p:sp>
                              <p:nvSpPr>
                                <p:cNvPr id="383203" name="Freeform 37"/>
                                <p:cNvSpPr>
                                  <a:spLocks/>
                                </p:cNvSpPr>
                                <p:nvPr/>
                              </p:nvSpPr>
                              <p:spPr bwMode="auto">
                                <a:xfrm>
                                  <a:off x="4369" y="1006"/>
                                  <a:ext cx="567" cy="360"/>
                                </a:xfrm>
                                <a:custGeom>
                                  <a:avLst/>
                                  <a:gdLst>
                                    <a:gd name="T0" fmla="*/ 1 w 567"/>
                                    <a:gd name="T1" fmla="*/ 360 h 360"/>
                                    <a:gd name="T2" fmla="*/ 3 w 567"/>
                                    <a:gd name="T3" fmla="*/ 336 h 360"/>
                                    <a:gd name="T4" fmla="*/ 19 w 567"/>
                                    <a:gd name="T5" fmla="*/ 308 h 360"/>
                                    <a:gd name="T6" fmla="*/ 19 w 567"/>
                                    <a:gd name="T7" fmla="*/ 268 h 360"/>
                                    <a:gd name="T8" fmla="*/ 23 w 567"/>
                                    <a:gd name="T9" fmla="*/ 242 h 360"/>
                                    <a:gd name="T10" fmla="*/ 47 w 567"/>
                                    <a:gd name="T11" fmla="*/ 226 h 360"/>
                                    <a:gd name="T12" fmla="*/ 85 w 567"/>
                                    <a:gd name="T13" fmla="*/ 196 h 360"/>
                                    <a:gd name="T14" fmla="*/ 111 w 567"/>
                                    <a:gd name="T15" fmla="*/ 184 h 360"/>
                                    <a:gd name="T16" fmla="*/ 149 w 567"/>
                                    <a:gd name="T17" fmla="*/ 178 h 360"/>
                                    <a:gd name="T18" fmla="*/ 187 w 567"/>
                                    <a:gd name="T19" fmla="*/ 172 h 360"/>
                                    <a:gd name="T20" fmla="*/ 225 w 567"/>
                                    <a:gd name="T21" fmla="*/ 144 h 360"/>
                                    <a:gd name="T22" fmla="*/ 255 w 567"/>
                                    <a:gd name="T23" fmla="*/ 138 h 360"/>
                                    <a:gd name="T24" fmla="*/ 303 w 567"/>
                                    <a:gd name="T25" fmla="*/ 114 h 360"/>
                                    <a:gd name="T26" fmla="*/ 321 w 567"/>
                                    <a:gd name="T27" fmla="*/ 88 h 360"/>
                                    <a:gd name="T28" fmla="*/ 355 w 567"/>
                                    <a:gd name="T29" fmla="*/ 66 h 360"/>
                                    <a:gd name="T30" fmla="*/ 383 w 567"/>
                                    <a:gd name="T31" fmla="*/ 44 h 360"/>
                                    <a:gd name="T32" fmla="*/ 417 w 567"/>
                                    <a:gd name="T33" fmla="*/ 30 h 360"/>
                                    <a:gd name="T34" fmla="*/ 455 w 567"/>
                                    <a:gd name="T35" fmla="*/ 20 h 360"/>
                                    <a:gd name="T36" fmla="*/ 479 w 567"/>
                                    <a:gd name="T37" fmla="*/ 14 h 360"/>
                                    <a:gd name="T38" fmla="*/ 503 w 567"/>
                                    <a:gd name="T39" fmla="*/ 10 h 360"/>
                                    <a:gd name="T40" fmla="*/ 539 w 567"/>
                                    <a:gd name="T41" fmla="*/ 8 h 360"/>
                                    <a:gd name="T42" fmla="*/ 567 w 567"/>
                                    <a:gd name="T43" fmla="*/ 0 h 3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67"/>
                                    <a:gd name="T67" fmla="*/ 0 h 360"/>
                                    <a:gd name="T68" fmla="*/ 567 w 567"/>
                                    <a:gd name="T69" fmla="*/ 360 h 3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67" h="360">
                                      <a:moveTo>
                                        <a:pt x="1" y="360"/>
                                      </a:moveTo>
                                      <a:cubicBezTo>
                                        <a:pt x="0" y="352"/>
                                        <a:pt x="0" y="345"/>
                                        <a:pt x="3" y="336"/>
                                      </a:cubicBezTo>
                                      <a:cubicBezTo>
                                        <a:pt x="6" y="327"/>
                                        <a:pt x="16" y="319"/>
                                        <a:pt x="19" y="308"/>
                                      </a:cubicBezTo>
                                      <a:cubicBezTo>
                                        <a:pt x="22" y="297"/>
                                        <a:pt x="18" y="279"/>
                                        <a:pt x="19" y="268"/>
                                      </a:cubicBezTo>
                                      <a:cubicBezTo>
                                        <a:pt x="20" y="257"/>
                                        <a:pt x="18" y="249"/>
                                        <a:pt x="23" y="242"/>
                                      </a:cubicBezTo>
                                      <a:cubicBezTo>
                                        <a:pt x="28" y="235"/>
                                        <a:pt x="37" y="234"/>
                                        <a:pt x="47" y="226"/>
                                      </a:cubicBezTo>
                                      <a:cubicBezTo>
                                        <a:pt x="57" y="218"/>
                                        <a:pt x="74" y="203"/>
                                        <a:pt x="85" y="196"/>
                                      </a:cubicBezTo>
                                      <a:cubicBezTo>
                                        <a:pt x="96" y="189"/>
                                        <a:pt x="100" y="187"/>
                                        <a:pt x="111" y="184"/>
                                      </a:cubicBezTo>
                                      <a:cubicBezTo>
                                        <a:pt x="122" y="181"/>
                                        <a:pt x="136" y="180"/>
                                        <a:pt x="149" y="178"/>
                                      </a:cubicBezTo>
                                      <a:cubicBezTo>
                                        <a:pt x="162" y="176"/>
                                        <a:pt x="174" y="178"/>
                                        <a:pt x="187" y="172"/>
                                      </a:cubicBezTo>
                                      <a:cubicBezTo>
                                        <a:pt x="200" y="166"/>
                                        <a:pt x="214" y="150"/>
                                        <a:pt x="225" y="144"/>
                                      </a:cubicBezTo>
                                      <a:cubicBezTo>
                                        <a:pt x="236" y="138"/>
                                        <a:pt x="242" y="143"/>
                                        <a:pt x="255" y="138"/>
                                      </a:cubicBezTo>
                                      <a:cubicBezTo>
                                        <a:pt x="268" y="133"/>
                                        <a:pt x="292" y="122"/>
                                        <a:pt x="303" y="114"/>
                                      </a:cubicBezTo>
                                      <a:cubicBezTo>
                                        <a:pt x="314" y="106"/>
                                        <a:pt x="312" y="96"/>
                                        <a:pt x="321" y="88"/>
                                      </a:cubicBezTo>
                                      <a:cubicBezTo>
                                        <a:pt x="330" y="80"/>
                                        <a:pt x="345" y="73"/>
                                        <a:pt x="355" y="66"/>
                                      </a:cubicBezTo>
                                      <a:cubicBezTo>
                                        <a:pt x="365" y="59"/>
                                        <a:pt x="373" y="50"/>
                                        <a:pt x="383" y="44"/>
                                      </a:cubicBezTo>
                                      <a:cubicBezTo>
                                        <a:pt x="393" y="38"/>
                                        <a:pt x="405" y="34"/>
                                        <a:pt x="417" y="30"/>
                                      </a:cubicBezTo>
                                      <a:cubicBezTo>
                                        <a:pt x="429" y="26"/>
                                        <a:pt x="445" y="23"/>
                                        <a:pt x="455" y="20"/>
                                      </a:cubicBezTo>
                                      <a:cubicBezTo>
                                        <a:pt x="465" y="17"/>
                                        <a:pt x="471" y="16"/>
                                        <a:pt x="479" y="14"/>
                                      </a:cubicBezTo>
                                      <a:cubicBezTo>
                                        <a:pt x="487" y="12"/>
                                        <a:pt x="493" y="11"/>
                                        <a:pt x="503" y="10"/>
                                      </a:cubicBezTo>
                                      <a:cubicBezTo>
                                        <a:pt x="513" y="9"/>
                                        <a:pt x="528" y="10"/>
                                        <a:pt x="539" y="8"/>
                                      </a:cubicBezTo>
                                      <a:cubicBezTo>
                                        <a:pt x="550" y="6"/>
                                        <a:pt x="558" y="3"/>
                                        <a:pt x="567"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04" name="Freeform 38"/>
                                <p:cNvSpPr>
                                  <a:spLocks/>
                                </p:cNvSpPr>
                                <p:nvPr/>
                              </p:nvSpPr>
                              <p:spPr bwMode="auto">
                                <a:xfrm>
                                  <a:off x="4426" y="1340"/>
                                  <a:ext cx="604" cy="152"/>
                                </a:xfrm>
                                <a:custGeom>
                                  <a:avLst/>
                                  <a:gdLst>
                                    <a:gd name="T0" fmla="*/ 0 w 604"/>
                                    <a:gd name="T1" fmla="*/ 0 h 152"/>
                                    <a:gd name="T2" fmla="*/ 10 w 604"/>
                                    <a:gd name="T3" fmla="*/ 20 h 152"/>
                                    <a:gd name="T4" fmla="*/ 30 w 604"/>
                                    <a:gd name="T5" fmla="*/ 36 h 152"/>
                                    <a:gd name="T6" fmla="*/ 56 w 604"/>
                                    <a:gd name="T7" fmla="*/ 44 h 152"/>
                                    <a:gd name="T8" fmla="*/ 78 w 604"/>
                                    <a:gd name="T9" fmla="*/ 52 h 152"/>
                                    <a:gd name="T10" fmla="*/ 88 w 604"/>
                                    <a:gd name="T11" fmla="*/ 62 h 152"/>
                                    <a:gd name="T12" fmla="*/ 96 w 604"/>
                                    <a:gd name="T13" fmla="*/ 80 h 152"/>
                                    <a:gd name="T14" fmla="*/ 128 w 604"/>
                                    <a:gd name="T15" fmla="*/ 98 h 152"/>
                                    <a:gd name="T16" fmla="*/ 176 w 604"/>
                                    <a:gd name="T17" fmla="*/ 106 h 152"/>
                                    <a:gd name="T18" fmla="*/ 206 w 604"/>
                                    <a:gd name="T19" fmla="*/ 106 h 152"/>
                                    <a:gd name="T20" fmla="*/ 246 w 604"/>
                                    <a:gd name="T21" fmla="*/ 110 h 152"/>
                                    <a:gd name="T22" fmla="*/ 276 w 604"/>
                                    <a:gd name="T23" fmla="*/ 124 h 152"/>
                                    <a:gd name="T24" fmla="*/ 316 w 604"/>
                                    <a:gd name="T25" fmla="*/ 138 h 152"/>
                                    <a:gd name="T26" fmla="*/ 400 w 604"/>
                                    <a:gd name="T27" fmla="*/ 140 h 152"/>
                                    <a:gd name="T28" fmla="*/ 432 w 604"/>
                                    <a:gd name="T29" fmla="*/ 134 h 152"/>
                                    <a:gd name="T30" fmla="*/ 462 w 604"/>
                                    <a:gd name="T31" fmla="*/ 132 h 152"/>
                                    <a:gd name="T32" fmla="*/ 486 w 604"/>
                                    <a:gd name="T33" fmla="*/ 138 h 152"/>
                                    <a:gd name="T34" fmla="*/ 496 w 604"/>
                                    <a:gd name="T35" fmla="*/ 144 h 152"/>
                                    <a:gd name="T36" fmla="*/ 530 w 604"/>
                                    <a:gd name="T37" fmla="*/ 150 h 152"/>
                                    <a:gd name="T38" fmla="*/ 568 w 604"/>
                                    <a:gd name="T39" fmla="*/ 152 h 152"/>
                                    <a:gd name="T40" fmla="*/ 586 w 604"/>
                                    <a:gd name="T41" fmla="*/ 152 h 152"/>
                                    <a:gd name="T42" fmla="*/ 604 w 604"/>
                                    <a:gd name="T43" fmla="*/ 152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4"/>
                                    <a:gd name="T67" fmla="*/ 0 h 152"/>
                                    <a:gd name="T68" fmla="*/ 604 w 604"/>
                                    <a:gd name="T69" fmla="*/ 152 h 15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4" h="152">
                                      <a:moveTo>
                                        <a:pt x="0" y="0"/>
                                      </a:moveTo>
                                      <a:cubicBezTo>
                                        <a:pt x="2" y="7"/>
                                        <a:pt x="5" y="14"/>
                                        <a:pt x="10" y="20"/>
                                      </a:cubicBezTo>
                                      <a:cubicBezTo>
                                        <a:pt x="15" y="26"/>
                                        <a:pt x="22" y="32"/>
                                        <a:pt x="30" y="36"/>
                                      </a:cubicBezTo>
                                      <a:cubicBezTo>
                                        <a:pt x="38" y="40"/>
                                        <a:pt x="48" y="41"/>
                                        <a:pt x="56" y="44"/>
                                      </a:cubicBezTo>
                                      <a:cubicBezTo>
                                        <a:pt x="64" y="47"/>
                                        <a:pt x="73" y="49"/>
                                        <a:pt x="78" y="52"/>
                                      </a:cubicBezTo>
                                      <a:cubicBezTo>
                                        <a:pt x="83" y="55"/>
                                        <a:pt x="85" y="57"/>
                                        <a:pt x="88" y="62"/>
                                      </a:cubicBezTo>
                                      <a:cubicBezTo>
                                        <a:pt x="91" y="67"/>
                                        <a:pt x="89" y="74"/>
                                        <a:pt x="96" y="80"/>
                                      </a:cubicBezTo>
                                      <a:cubicBezTo>
                                        <a:pt x="103" y="86"/>
                                        <a:pt x="115" y="94"/>
                                        <a:pt x="128" y="98"/>
                                      </a:cubicBezTo>
                                      <a:cubicBezTo>
                                        <a:pt x="141" y="102"/>
                                        <a:pt x="163" y="105"/>
                                        <a:pt x="176" y="106"/>
                                      </a:cubicBezTo>
                                      <a:cubicBezTo>
                                        <a:pt x="189" y="107"/>
                                        <a:pt x="194" y="105"/>
                                        <a:pt x="206" y="106"/>
                                      </a:cubicBezTo>
                                      <a:cubicBezTo>
                                        <a:pt x="218" y="107"/>
                                        <a:pt x="234" y="107"/>
                                        <a:pt x="246" y="110"/>
                                      </a:cubicBezTo>
                                      <a:cubicBezTo>
                                        <a:pt x="258" y="113"/>
                                        <a:pt x="264" y="119"/>
                                        <a:pt x="276" y="124"/>
                                      </a:cubicBezTo>
                                      <a:cubicBezTo>
                                        <a:pt x="288" y="129"/>
                                        <a:pt x="295" y="135"/>
                                        <a:pt x="316" y="138"/>
                                      </a:cubicBezTo>
                                      <a:cubicBezTo>
                                        <a:pt x="337" y="141"/>
                                        <a:pt x="381" y="141"/>
                                        <a:pt x="400" y="140"/>
                                      </a:cubicBezTo>
                                      <a:cubicBezTo>
                                        <a:pt x="419" y="139"/>
                                        <a:pt x="422" y="135"/>
                                        <a:pt x="432" y="134"/>
                                      </a:cubicBezTo>
                                      <a:cubicBezTo>
                                        <a:pt x="442" y="133"/>
                                        <a:pt x="453" y="131"/>
                                        <a:pt x="462" y="132"/>
                                      </a:cubicBezTo>
                                      <a:cubicBezTo>
                                        <a:pt x="471" y="133"/>
                                        <a:pt x="480" y="136"/>
                                        <a:pt x="486" y="138"/>
                                      </a:cubicBezTo>
                                      <a:cubicBezTo>
                                        <a:pt x="492" y="140"/>
                                        <a:pt x="489" y="142"/>
                                        <a:pt x="496" y="144"/>
                                      </a:cubicBezTo>
                                      <a:cubicBezTo>
                                        <a:pt x="503" y="146"/>
                                        <a:pt x="518" y="149"/>
                                        <a:pt x="530" y="150"/>
                                      </a:cubicBezTo>
                                      <a:cubicBezTo>
                                        <a:pt x="542" y="151"/>
                                        <a:pt x="559" y="152"/>
                                        <a:pt x="568" y="152"/>
                                      </a:cubicBezTo>
                                      <a:cubicBezTo>
                                        <a:pt x="577" y="152"/>
                                        <a:pt x="580" y="152"/>
                                        <a:pt x="586" y="152"/>
                                      </a:cubicBezTo>
                                      <a:cubicBezTo>
                                        <a:pt x="592" y="152"/>
                                        <a:pt x="598" y="152"/>
                                        <a:pt x="604" y="15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05" name="Freeform 39"/>
                                <p:cNvSpPr>
                                  <a:spLocks/>
                                </p:cNvSpPr>
                                <p:nvPr/>
                              </p:nvSpPr>
                              <p:spPr bwMode="auto">
                                <a:xfrm>
                                  <a:off x="4556" y="1144"/>
                                  <a:ext cx="402" cy="154"/>
                                </a:xfrm>
                                <a:custGeom>
                                  <a:avLst/>
                                  <a:gdLst>
                                    <a:gd name="T0" fmla="*/ 0 w 402"/>
                                    <a:gd name="T1" fmla="*/ 154 h 154"/>
                                    <a:gd name="T2" fmla="*/ 10 w 402"/>
                                    <a:gd name="T3" fmla="*/ 132 h 154"/>
                                    <a:gd name="T4" fmla="*/ 24 w 402"/>
                                    <a:gd name="T5" fmla="*/ 114 h 154"/>
                                    <a:gd name="T6" fmla="*/ 40 w 402"/>
                                    <a:gd name="T7" fmla="*/ 102 h 154"/>
                                    <a:gd name="T8" fmla="*/ 66 w 402"/>
                                    <a:gd name="T9" fmla="*/ 100 h 154"/>
                                    <a:gd name="T10" fmla="*/ 96 w 402"/>
                                    <a:gd name="T11" fmla="*/ 94 h 154"/>
                                    <a:gd name="T12" fmla="*/ 120 w 402"/>
                                    <a:gd name="T13" fmla="*/ 76 h 154"/>
                                    <a:gd name="T14" fmla="*/ 136 w 402"/>
                                    <a:gd name="T15" fmla="*/ 60 h 154"/>
                                    <a:gd name="T16" fmla="*/ 164 w 402"/>
                                    <a:gd name="T17" fmla="*/ 40 h 154"/>
                                    <a:gd name="T18" fmla="*/ 188 w 402"/>
                                    <a:gd name="T19" fmla="*/ 28 h 154"/>
                                    <a:gd name="T20" fmla="*/ 220 w 402"/>
                                    <a:gd name="T21" fmla="*/ 28 h 154"/>
                                    <a:gd name="T22" fmla="*/ 242 w 402"/>
                                    <a:gd name="T23" fmla="*/ 28 h 154"/>
                                    <a:gd name="T24" fmla="*/ 270 w 402"/>
                                    <a:gd name="T25" fmla="*/ 26 h 154"/>
                                    <a:gd name="T26" fmla="*/ 292 w 402"/>
                                    <a:gd name="T27" fmla="*/ 18 h 154"/>
                                    <a:gd name="T28" fmla="*/ 316 w 402"/>
                                    <a:gd name="T29" fmla="*/ 12 h 154"/>
                                    <a:gd name="T30" fmla="*/ 340 w 402"/>
                                    <a:gd name="T31" fmla="*/ 10 h 154"/>
                                    <a:gd name="T32" fmla="*/ 386 w 402"/>
                                    <a:gd name="T33" fmla="*/ 2 h 154"/>
                                    <a:gd name="T34" fmla="*/ 402 w 402"/>
                                    <a:gd name="T35" fmla="*/ 0 h 1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2"/>
                                    <a:gd name="T55" fmla="*/ 0 h 154"/>
                                    <a:gd name="T56" fmla="*/ 402 w 402"/>
                                    <a:gd name="T57" fmla="*/ 154 h 1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2" h="154">
                                      <a:moveTo>
                                        <a:pt x="0" y="154"/>
                                      </a:moveTo>
                                      <a:cubicBezTo>
                                        <a:pt x="3" y="146"/>
                                        <a:pt x="6" y="139"/>
                                        <a:pt x="10" y="132"/>
                                      </a:cubicBezTo>
                                      <a:cubicBezTo>
                                        <a:pt x="14" y="125"/>
                                        <a:pt x="19" y="119"/>
                                        <a:pt x="24" y="114"/>
                                      </a:cubicBezTo>
                                      <a:cubicBezTo>
                                        <a:pt x="29" y="109"/>
                                        <a:pt x="33" y="104"/>
                                        <a:pt x="40" y="102"/>
                                      </a:cubicBezTo>
                                      <a:cubicBezTo>
                                        <a:pt x="47" y="100"/>
                                        <a:pt x="57" y="101"/>
                                        <a:pt x="66" y="100"/>
                                      </a:cubicBezTo>
                                      <a:cubicBezTo>
                                        <a:pt x="75" y="99"/>
                                        <a:pt x="87" y="98"/>
                                        <a:pt x="96" y="94"/>
                                      </a:cubicBezTo>
                                      <a:cubicBezTo>
                                        <a:pt x="105" y="90"/>
                                        <a:pt x="113" y="82"/>
                                        <a:pt x="120" y="76"/>
                                      </a:cubicBezTo>
                                      <a:cubicBezTo>
                                        <a:pt x="127" y="70"/>
                                        <a:pt x="129" y="66"/>
                                        <a:pt x="136" y="60"/>
                                      </a:cubicBezTo>
                                      <a:cubicBezTo>
                                        <a:pt x="143" y="54"/>
                                        <a:pt x="155" y="45"/>
                                        <a:pt x="164" y="40"/>
                                      </a:cubicBezTo>
                                      <a:cubicBezTo>
                                        <a:pt x="173" y="35"/>
                                        <a:pt x="179" y="30"/>
                                        <a:pt x="188" y="28"/>
                                      </a:cubicBezTo>
                                      <a:cubicBezTo>
                                        <a:pt x="197" y="26"/>
                                        <a:pt x="211" y="28"/>
                                        <a:pt x="220" y="28"/>
                                      </a:cubicBezTo>
                                      <a:cubicBezTo>
                                        <a:pt x="229" y="28"/>
                                        <a:pt x="234" y="28"/>
                                        <a:pt x="242" y="28"/>
                                      </a:cubicBezTo>
                                      <a:cubicBezTo>
                                        <a:pt x="250" y="28"/>
                                        <a:pt x="262" y="28"/>
                                        <a:pt x="270" y="26"/>
                                      </a:cubicBezTo>
                                      <a:cubicBezTo>
                                        <a:pt x="278" y="24"/>
                                        <a:pt x="284" y="20"/>
                                        <a:pt x="292" y="18"/>
                                      </a:cubicBezTo>
                                      <a:cubicBezTo>
                                        <a:pt x="300" y="16"/>
                                        <a:pt x="308" y="13"/>
                                        <a:pt x="316" y="12"/>
                                      </a:cubicBezTo>
                                      <a:cubicBezTo>
                                        <a:pt x="324" y="11"/>
                                        <a:pt x="328" y="12"/>
                                        <a:pt x="340" y="10"/>
                                      </a:cubicBezTo>
                                      <a:cubicBezTo>
                                        <a:pt x="352" y="8"/>
                                        <a:pt x="376" y="4"/>
                                        <a:pt x="386" y="2"/>
                                      </a:cubicBezTo>
                                      <a:cubicBezTo>
                                        <a:pt x="396" y="0"/>
                                        <a:pt x="399" y="0"/>
                                        <a:pt x="402"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06" name="Freeform 40"/>
                                <p:cNvSpPr>
                                  <a:spLocks/>
                                </p:cNvSpPr>
                                <p:nvPr/>
                              </p:nvSpPr>
                              <p:spPr bwMode="auto">
                                <a:xfrm>
                                  <a:off x="4680" y="1266"/>
                                  <a:ext cx="316" cy="84"/>
                                </a:xfrm>
                                <a:custGeom>
                                  <a:avLst/>
                                  <a:gdLst>
                                    <a:gd name="T0" fmla="*/ 0 w 316"/>
                                    <a:gd name="T1" fmla="*/ 0 h 84"/>
                                    <a:gd name="T2" fmla="*/ 20 w 316"/>
                                    <a:gd name="T3" fmla="*/ 32 h 84"/>
                                    <a:gd name="T4" fmla="*/ 44 w 316"/>
                                    <a:gd name="T5" fmla="*/ 54 h 84"/>
                                    <a:gd name="T6" fmla="*/ 66 w 316"/>
                                    <a:gd name="T7" fmla="*/ 54 h 84"/>
                                    <a:gd name="T8" fmla="*/ 86 w 316"/>
                                    <a:gd name="T9" fmla="*/ 56 h 84"/>
                                    <a:gd name="T10" fmla="*/ 110 w 316"/>
                                    <a:gd name="T11" fmla="*/ 68 h 84"/>
                                    <a:gd name="T12" fmla="*/ 140 w 316"/>
                                    <a:gd name="T13" fmla="*/ 72 h 84"/>
                                    <a:gd name="T14" fmla="*/ 164 w 316"/>
                                    <a:gd name="T15" fmla="*/ 70 h 84"/>
                                    <a:gd name="T16" fmla="*/ 200 w 316"/>
                                    <a:gd name="T17" fmla="*/ 70 h 84"/>
                                    <a:gd name="T18" fmla="*/ 230 w 316"/>
                                    <a:gd name="T19" fmla="*/ 78 h 84"/>
                                    <a:gd name="T20" fmla="*/ 254 w 316"/>
                                    <a:gd name="T21" fmla="*/ 82 h 84"/>
                                    <a:gd name="T22" fmla="*/ 282 w 316"/>
                                    <a:gd name="T23" fmla="*/ 84 h 84"/>
                                    <a:gd name="T24" fmla="*/ 316 w 316"/>
                                    <a:gd name="T25" fmla="*/ 84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6"/>
                                    <a:gd name="T40" fmla="*/ 0 h 84"/>
                                    <a:gd name="T41" fmla="*/ 316 w 316"/>
                                    <a:gd name="T42" fmla="*/ 84 h 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6" h="84">
                                      <a:moveTo>
                                        <a:pt x="0" y="0"/>
                                      </a:moveTo>
                                      <a:cubicBezTo>
                                        <a:pt x="6" y="11"/>
                                        <a:pt x="13" y="23"/>
                                        <a:pt x="20" y="32"/>
                                      </a:cubicBezTo>
                                      <a:cubicBezTo>
                                        <a:pt x="27" y="41"/>
                                        <a:pt x="37" y="50"/>
                                        <a:pt x="44" y="54"/>
                                      </a:cubicBezTo>
                                      <a:cubicBezTo>
                                        <a:pt x="51" y="58"/>
                                        <a:pt x="59" y="54"/>
                                        <a:pt x="66" y="54"/>
                                      </a:cubicBezTo>
                                      <a:cubicBezTo>
                                        <a:pt x="73" y="54"/>
                                        <a:pt x="79" y="54"/>
                                        <a:pt x="86" y="56"/>
                                      </a:cubicBezTo>
                                      <a:cubicBezTo>
                                        <a:pt x="93" y="58"/>
                                        <a:pt x="101" y="65"/>
                                        <a:pt x="110" y="68"/>
                                      </a:cubicBezTo>
                                      <a:cubicBezTo>
                                        <a:pt x="119" y="71"/>
                                        <a:pt x="131" y="72"/>
                                        <a:pt x="140" y="72"/>
                                      </a:cubicBezTo>
                                      <a:cubicBezTo>
                                        <a:pt x="149" y="72"/>
                                        <a:pt x="154" y="70"/>
                                        <a:pt x="164" y="70"/>
                                      </a:cubicBezTo>
                                      <a:cubicBezTo>
                                        <a:pt x="174" y="70"/>
                                        <a:pt x="189" y="69"/>
                                        <a:pt x="200" y="70"/>
                                      </a:cubicBezTo>
                                      <a:cubicBezTo>
                                        <a:pt x="211" y="71"/>
                                        <a:pt x="221" y="76"/>
                                        <a:pt x="230" y="78"/>
                                      </a:cubicBezTo>
                                      <a:cubicBezTo>
                                        <a:pt x="239" y="80"/>
                                        <a:pt x="245" y="81"/>
                                        <a:pt x="254" y="82"/>
                                      </a:cubicBezTo>
                                      <a:cubicBezTo>
                                        <a:pt x="263" y="83"/>
                                        <a:pt x="272" y="84"/>
                                        <a:pt x="282" y="84"/>
                                      </a:cubicBezTo>
                                      <a:cubicBezTo>
                                        <a:pt x="292" y="84"/>
                                        <a:pt x="304" y="84"/>
                                        <a:pt x="316" y="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07" name="Freeform 41"/>
                                <p:cNvSpPr>
                                  <a:spLocks/>
                                </p:cNvSpPr>
                                <p:nvPr/>
                              </p:nvSpPr>
                              <p:spPr bwMode="auto">
                                <a:xfrm>
                                  <a:off x="4512" y="1310"/>
                                  <a:ext cx="480" cy="140"/>
                                </a:xfrm>
                                <a:custGeom>
                                  <a:avLst/>
                                  <a:gdLst>
                                    <a:gd name="T0" fmla="*/ 0 w 480"/>
                                    <a:gd name="T1" fmla="*/ 0 h 140"/>
                                    <a:gd name="T2" fmla="*/ 20 w 480"/>
                                    <a:gd name="T3" fmla="*/ 24 h 140"/>
                                    <a:gd name="T4" fmla="*/ 52 w 480"/>
                                    <a:gd name="T5" fmla="*/ 46 h 140"/>
                                    <a:gd name="T6" fmla="*/ 102 w 480"/>
                                    <a:gd name="T7" fmla="*/ 50 h 140"/>
                                    <a:gd name="T8" fmla="*/ 140 w 480"/>
                                    <a:gd name="T9" fmla="*/ 70 h 140"/>
                                    <a:gd name="T10" fmla="*/ 190 w 480"/>
                                    <a:gd name="T11" fmla="*/ 80 h 140"/>
                                    <a:gd name="T12" fmla="*/ 226 w 480"/>
                                    <a:gd name="T13" fmla="*/ 80 h 140"/>
                                    <a:gd name="T14" fmla="*/ 270 w 480"/>
                                    <a:gd name="T15" fmla="*/ 98 h 140"/>
                                    <a:gd name="T16" fmla="*/ 306 w 480"/>
                                    <a:gd name="T17" fmla="*/ 108 h 140"/>
                                    <a:gd name="T18" fmla="*/ 336 w 480"/>
                                    <a:gd name="T19" fmla="*/ 122 h 140"/>
                                    <a:gd name="T20" fmla="*/ 364 w 480"/>
                                    <a:gd name="T21" fmla="*/ 126 h 140"/>
                                    <a:gd name="T22" fmla="*/ 400 w 480"/>
                                    <a:gd name="T23" fmla="*/ 132 h 140"/>
                                    <a:gd name="T24" fmla="*/ 442 w 480"/>
                                    <a:gd name="T25" fmla="*/ 138 h 140"/>
                                    <a:gd name="T26" fmla="*/ 480 w 480"/>
                                    <a:gd name="T27" fmla="*/ 14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0"/>
                                    <a:gd name="T43" fmla="*/ 0 h 140"/>
                                    <a:gd name="T44" fmla="*/ 480 w 480"/>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0" h="140">
                                      <a:moveTo>
                                        <a:pt x="0" y="0"/>
                                      </a:moveTo>
                                      <a:cubicBezTo>
                                        <a:pt x="5" y="8"/>
                                        <a:pt x="11" y="16"/>
                                        <a:pt x="20" y="24"/>
                                      </a:cubicBezTo>
                                      <a:cubicBezTo>
                                        <a:pt x="29" y="32"/>
                                        <a:pt x="38" y="42"/>
                                        <a:pt x="52" y="46"/>
                                      </a:cubicBezTo>
                                      <a:cubicBezTo>
                                        <a:pt x="66" y="50"/>
                                        <a:pt x="87" y="46"/>
                                        <a:pt x="102" y="50"/>
                                      </a:cubicBezTo>
                                      <a:cubicBezTo>
                                        <a:pt x="117" y="54"/>
                                        <a:pt x="125" y="65"/>
                                        <a:pt x="140" y="70"/>
                                      </a:cubicBezTo>
                                      <a:cubicBezTo>
                                        <a:pt x="155" y="75"/>
                                        <a:pt x="176" y="78"/>
                                        <a:pt x="190" y="80"/>
                                      </a:cubicBezTo>
                                      <a:cubicBezTo>
                                        <a:pt x="204" y="82"/>
                                        <a:pt x="213" y="77"/>
                                        <a:pt x="226" y="80"/>
                                      </a:cubicBezTo>
                                      <a:cubicBezTo>
                                        <a:pt x="239" y="83"/>
                                        <a:pt x="257" y="93"/>
                                        <a:pt x="270" y="98"/>
                                      </a:cubicBezTo>
                                      <a:cubicBezTo>
                                        <a:pt x="283" y="103"/>
                                        <a:pt x="295" y="104"/>
                                        <a:pt x="306" y="108"/>
                                      </a:cubicBezTo>
                                      <a:cubicBezTo>
                                        <a:pt x="317" y="112"/>
                                        <a:pt x="326" y="119"/>
                                        <a:pt x="336" y="122"/>
                                      </a:cubicBezTo>
                                      <a:cubicBezTo>
                                        <a:pt x="346" y="125"/>
                                        <a:pt x="353" y="124"/>
                                        <a:pt x="364" y="126"/>
                                      </a:cubicBezTo>
                                      <a:cubicBezTo>
                                        <a:pt x="375" y="128"/>
                                        <a:pt x="387" y="130"/>
                                        <a:pt x="400" y="132"/>
                                      </a:cubicBezTo>
                                      <a:cubicBezTo>
                                        <a:pt x="413" y="134"/>
                                        <a:pt x="429" y="137"/>
                                        <a:pt x="442" y="138"/>
                                      </a:cubicBezTo>
                                      <a:cubicBezTo>
                                        <a:pt x="455" y="139"/>
                                        <a:pt x="473" y="139"/>
                                        <a:pt x="480" y="14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08" name="Freeform 42"/>
                                <p:cNvSpPr>
                                  <a:spLocks/>
                                </p:cNvSpPr>
                                <p:nvPr/>
                              </p:nvSpPr>
                              <p:spPr bwMode="auto">
                                <a:xfrm>
                                  <a:off x="4784" y="1387"/>
                                  <a:ext cx="238" cy="24"/>
                                </a:xfrm>
                                <a:custGeom>
                                  <a:avLst/>
                                  <a:gdLst>
                                    <a:gd name="T0" fmla="*/ 0 w 238"/>
                                    <a:gd name="T1" fmla="*/ 23 h 24"/>
                                    <a:gd name="T2" fmla="*/ 26 w 238"/>
                                    <a:gd name="T3" fmla="*/ 13 h 24"/>
                                    <a:gd name="T4" fmla="*/ 50 w 238"/>
                                    <a:gd name="T5" fmla="*/ 5 h 24"/>
                                    <a:gd name="T6" fmla="*/ 78 w 238"/>
                                    <a:gd name="T7" fmla="*/ 1 h 24"/>
                                    <a:gd name="T8" fmla="*/ 106 w 238"/>
                                    <a:gd name="T9" fmla="*/ 1 h 24"/>
                                    <a:gd name="T10" fmla="*/ 130 w 238"/>
                                    <a:gd name="T11" fmla="*/ 9 h 24"/>
                                    <a:gd name="T12" fmla="*/ 154 w 238"/>
                                    <a:gd name="T13" fmla="*/ 17 h 24"/>
                                    <a:gd name="T14" fmla="*/ 180 w 238"/>
                                    <a:gd name="T15" fmla="*/ 23 h 24"/>
                                    <a:gd name="T16" fmla="*/ 208 w 238"/>
                                    <a:gd name="T17" fmla="*/ 23 h 24"/>
                                    <a:gd name="T18" fmla="*/ 238 w 238"/>
                                    <a:gd name="T19" fmla="*/ 23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8"/>
                                    <a:gd name="T31" fmla="*/ 0 h 24"/>
                                    <a:gd name="T32" fmla="*/ 238 w 238"/>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8" h="24">
                                      <a:moveTo>
                                        <a:pt x="0" y="23"/>
                                      </a:moveTo>
                                      <a:cubicBezTo>
                                        <a:pt x="9" y="19"/>
                                        <a:pt x="18" y="16"/>
                                        <a:pt x="26" y="13"/>
                                      </a:cubicBezTo>
                                      <a:cubicBezTo>
                                        <a:pt x="34" y="10"/>
                                        <a:pt x="41" y="7"/>
                                        <a:pt x="50" y="5"/>
                                      </a:cubicBezTo>
                                      <a:cubicBezTo>
                                        <a:pt x="59" y="3"/>
                                        <a:pt x="69" y="2"/>
                                        <a:pt x="78" y="1"/>
                                      </a:cubicBezTo>
                                      <a:cubicBezTo>
                                        <a:pt x="87" y="0"/>
                                        <a:pt x="97" y="0"/>
                                        <a:pt x="106" y="1"/>
                                      </a:cubicBezTo>
                                      <a:cubicBezTo>
                                        <a:pt x="115" y="2"/>
                                        <a:pt x="122" y="6"/>
                                        <a:pt x="130" y="9"/>
                                      </a:cubicBezTo>
                                      <a:cubicBezTo>
                                        <a:pt x="138" y="12"/>
                                        <a:pt x="146" y="15"/>
                                        <a:pt x="154" y="17"/>
                                      </a:cubicBezTo>
                                      <a:cubicBezTo>
                                        <a:pt x="162" y="19"/>
                                        <a:pt x="171" y="22"/>
                                        <a:pt x="180" y="23"/>
                                      </a:cubicBezTo>
                                      <a:cubicBezTo>
                                        <a:pt x="189" y="24"/>
                                        <a:pt x="198" y="23"/>
                                        <a:pt x="208" y="23"/>
                                      </a:cubicBezTo>
                                      <a:cubicBezTo>
                                        <a:pt x="218" y="23"/>
                                        <a:pt x="228" y="23"/>
                                        <a:pt x="238" y="23"/>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09" name="Freeform 43"/>
                                <p:cNvSpPr>
                                  <a:spLocks/>
                                </p:cNvSpPr>
                                <p:nvPr/>
                              </p:nvSpPr>
                              <p:spPr bwMode="auto">
                                <a:xfrm>
                                  <a:off x="4766" y="1294"/>
                                  <a:ext cx="244" cy="28"/>
                                </a:xfrm>
                                <a:custGeom>
                                  <a:avLst/>
                                  <a:gdLst>
                                    <a:gd name="T0" fmla="*/ 0 w 244"/>
                                    <a:gd name="T1" fmla="*/ 28 h 28"/>
                                    <a:gd name="T2" fmla="*/ 20 w 244"/>
                                    <a:gd name="T3" fmla="*/ 14 h 28"/>
                                    <a:gd name="T4" fmla="*/ 40 w 244"/>
                                    <a:gd name="T5" fmla="*/ 10 h 28"/>
                                    <a:gd name="T6" fmla="*/ 62 w 244"/>
                                    <a:gd name="T7" fmla="*/ 8 h 28"/>
                                    <a:gd name="T8" fmla="*/ 90 w 244"/>
                                    <a:gd name="T9" fmla="*/ 16 h 28"/>
                                    <a:gd name="T10" fmla="*/ 116 w 244"/>
                                    <a:gd name="T11" fmla="*/ 18 h 28"/>
                                    <a:gd name="T12" fmla="*/ 152 w 244"/>
                                    <a:gd name="T13" fmla="*/ 14 h 28"/>
                                    <a:gd name="T14" fmla="*/ 180 w 244"/>
                                    <a:gd name="T15" fmla="*/ 4 h 28"/>
                                    <a:gd name="T16" fmla="*/ 244 w 244"/>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4"/>
                                    <a:gd name="T28" fmla="*/ 0 h 28"/>
                                    <a:gd name="T29" fmla="*/ 244 w 244"/>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4" h="28">
                                      <a:moveTo>
                                        <a:pt x="0" y="28"/>
                                      </a:moveTo>
                                      <a:cubicBezTo>
                                        <a:pt x="6" y="22"/>
                                        <a:pt x="13" y="17"/>
                                        <a:pt x="20" y="14"/>
                                      </a:cubicBezTo>
                                      <a:cubicBezTo>
                                        <a:pt x="27" y="11"/>
                                        <a:pt x="33" y="11"/>
                                        <a:pt x="40" y="10"/>
                                      </a:cubicBezTo>
                                      <a:cubicBezTo>
                                        <a:pt x="47" y="9"/>
                                        <a:pt x="54" y="7"/>
                                        <a:pt x="62" y="8"/>
                                      </a:cubicBezTo>
                                      <a:cubicBezTo>
                                        <a:pt x="70" y="9"/>
                                        <a:pt x="81" y="14"/>
                                        <a:pt x="90" y="16"/>
                                      </a:cubicBezTo>
                                      <a:cubicBezTo>
                                        <a:pt x="99" y="18"/>
                                        <a:pt x="106" y="18"/>
                                        <a:pt x="116" y="18"/>
                                      </a:cubicBezTo>
                                      <a:cubicBezTo>
                                        <a:pt x="126" y="18"/>
                                        <a:pt x="141" y="16"/>
                                        <a:pt x="152" y="14"/>
                                      </a:cubicBezTo>
                                      <a:cubicBezTo>
                                        <a:pt x="163" y="12"/>
                                        <a:pt x="165" y="6"/>
                                        <a:pt x="180" y="4"/>
                                      </a:cubicBezTo>
                                      <a:cubicBezTo>
                                        <a:pt x="195" y="2"/>
                                        <a:pt x="219" y="1"/>
                                        <a:pt x="244"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10" name="Freeform 44"/>
                                <p:cNvSpPr>
                                  <a:spLocks/>
                                </p:cNvSpPr>
                                <p:nvPr/>
                              </p:nvSpPr>
                              <p:spPr bwMode="auto">
                                <a:xfrm>
                                  <a:off x="4718" y="1252"/>
                                  <a:ext cx="256" cy="66"/>
                                </a:xfrm>
                                <a:custGeom>
                                  <a:avLst/>
                                  <a:gdLst>
                                    <a:gd name="T0" fmla="*/ 0 w 256"/>
                                    <a:gd name="T1" fmla="*/ 66 h 66"/>
                                    <a:gd name="T2" fmla="*/ 24 w 256"/>
                                    <a:gd name="T3" fmla="*/ 44 h 66"/>
                                    <a:gd name="T4" fmla="*/ 36 w 256"/>
                                    <a:gd name="T5" fmla="*/ 32 h 66"/>
                                    <a:gd name="T6" fmla="*/ 58 w 256"/>
                                    <a:gd name="T7" fmla="*/ 22 h 66"/>
                                    <a:gd name="T8" fmla="*/ 86 w 256"/>
                                    <a:gd name="T9" fmla="*/ 20 h 66"/>
                                    <a:gd name="T10" fmla="*/ 106 w 256"/>
                                    <a:gd name="T11" fmla="*/ 20 h 66"/>
                                    <a:gd name="T12" fmla="*/ 132 w 256"/>
                                    <a:gd name="T13" fmla="*/ 20 h 66"/>
                                    <a:gd name="T14" fmla="*/ 152 w 256"/>
                                    <a:gd name="T15" fmla="*/ 14 h 66"/>
                                    <a:gd name="T16" fmla="*/ 170 w 256"/>
                                    <a:gd name="T17" fmla="*/ 10 h 66"/>
                                    <a:gd name="T18" fmla="*/ 186 w 256"/>
                                    <a:gd name="T19" fmla="*/ 10 h 66"/>
                                    <a:gd name="T20" fmla="*/ 210 w 256"/>
                                    <a:gd name="T21" fmla="*/ 4 h 66"/>
                                    <a:gd name="T22" fmla="*/ 256 w 256"/>
                                    <a:gd name="T23" fmla="*/ 0 h 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6"/>
                                    <a:gd name="T37" fmla="*/ 0 h 66"/>
                                    <a:gd name="T38" fmla="*/ 256 w 256"/>
                                    <a:gd name="T39" fmla="*/ 66 h 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6" h="66">
                                      <a:moveTo>
                                        <a:pt x="0" y="66"/>
                                      </a:moveTo>
                                      <a:cubicBezTo>
                                        <a:pt x="9" y="58"/>
                                        <a:pt x="18" y="50"/>
                                        <a:pt x="24" y="44"/>
                                      </a:cubicBezTo>
                                      <a:cubicBezTo>
                                        <a:pt x="30" y="38"/>
                                        <a:pt x="30" y="36"/>
                                        <a:pt x="36" y="32"/>
                                      </a:cubicBezTo>
                                      <a:cubicBezTo>
                                        <a:pt x="42" y="28"/>
                                        <a:pt x="50" y="24"/>
                                        <a:pt x="58" y="22"/>
                                      </a:cubicBezTo>
                                      <a:cubicBezTo>
                                        <a:pt x="66" y="20"/>
                                        <a:pt x="78" y="20"/>
                                        <a:pt x="86" y="20"/>
                                      </a:cubicBezTo>
                                      <a:cubicBezTo>
                                        <a:pt x="94" y="20"/>
                                        <a:pt x="98" y="20"/>
                                        <a:pt x="106" y="20"/>
                                      </a:cubicBezTo>
                                      <a:cubicBezTo>
                                        <a:pt x="114" y="20"/>
                                        <a:pt x="124" y="21"/>
                                        <a:pt x="132" y="20"/>
                                      </a:cubicBezTo>
                                      <a:cubicBezTo>
                                        <a:pt x="140" y="19"/>
                                        <a:pt x="146" y="16"/>
                                        <a:pt x="152" y="14"/>
                                      </a:cubicBezTo>
                                      <a:cubicBezTo>
                                        <a:pt x="158" y="12"/>
                                        <a:pt x="164" y="11"/>
                                        <a:pt x="170" y="10"/>
                                      </a:cubicBezTo>
                                      <a:cubicBezTo>
                                        <a:pt x="176" y="9"/>
                                        <a:pt x="179" y="11"/>
                                        <a:pt x="186" y="10"/>
                                      </a:cubicBezTo>
                                      <a:cubicBezTo>
                                        <a:pt x="193" y="9"/>
                                        <a:pt x="198" y="6"/>
                                        <a:pt x="210" y="4"/>
                                      </a:cubicBezTo>
                                      <a:cubicBezTo>
                                        <a:pt x="222" y="2"/>
                                        <a:pt x="247" y="1"/>
                                        <a:pt x="25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11" name="Freeform 45"/>
                                <p:cNvSpPr>
                                  <a:spLocks/>
                                </p:cNvSpPr>
                                <p:nvPr/>
                              </p:nvSpPr>
                              <p:spPr bwMode="auto">
                                <a:xfrm>
                                  <a:off x="4472" y="1114"/>
                                  <a:ext cx="474" cy="101"/>
                                </a:xfrm>
                                <a:custGeom>
                                  <a:avLst/>
                                  <a:gdLst>
                                    <a:gd name="T0" fmla="*/ 0 w 474"/>
                                    <a:gd name="T1" fmla="*/ 76 h 101"/>
                                    <a:gd name="T2" fmla="*/ 32 w 474"/>
                                    <a:gd name="T3" fmla="*/ 88 h 101"/>
                                    <a:gd name="T4" fmla="*/ 64 w 474"/>
                                    <a:gd name="T5" fmla="*/ 100 h 101"/>
                                    <a:gd name="T6" fmla="*/ 96 w 474"/>
                                    <a:gd name="T7" fmla="*/ 92 h 101"/>
                                    <a:gd name="T8" fmla="*/ 128 w 474"/>
                                    <a:gd name="T9" fmla="*/ 80 h 101"/>
                                    <a:gd name="T10" fmla="*/ 156 w 474"/>
                                    <a:gd name="T11" fmla="*/ 66 h 101"/>
                                    <a:gd name="T12" fmla="*/ 188 w 474"/>
                                    <a:gd name="T13" fmla="*/ 46 h 101"/>
                                    <a:gd name="T14" fmla="*/ 218 w 474"/>
                                    <a:gd name="T15" fmla="*/ 32 h 101"/>
                                    <a:gd name="T16" fmla="*/ 248 w 474"/>
                                    <a:gd name="T17" fmla="*/ 26 h 101"/>
                                    <a:gd name="T18" fmla="*/ 278 w 474"/>
                                    <a:gd name="T19" fmla="*/ 22 h 101"/>
                                    <a:gd name="T20" fmla="*/ 316 w 474"/>
                                    <a:gd name="T21" fmla="*/ 26 h 101"/>
                                    <a:gd name="T22" fmla="*/ 356 w 474"/>
                                    <a:gd name="T23" fmla="*/ 26 h 101"/>
                                    <a:gd name="T24" fmla="*/ 390 w 474"/>
                                    <a:gd name="T25" fmla="*/ 10 h 101"/>
                                    <a:gd name="T26" fmla="*/ 428 w 474"/>
                                    <a:gd name="T27" fmla="*/ 2 h 101"/>
                                    <a:gd name="T28" fmla="*/ 474 w 474"/>
                                    <a:gd name="T29" fmla="*/ 0 h 1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4"/>
                                    <a:gd name="T46" fmla="*/ 0 h 101"/>
                                    <a:gd name="T47" fmla="*/ 474 w 474"/>
                                    <a:gd name="T48" fmla="*/ 101 h 1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4" h="101">
                                      <a:moveTo>
                                        <a:pt x="0" y="76"/>
                                      </a:moveTo>
                                      <a:cubicBezTo>
                                        <a:pt x="10" y="80"/>
                                        <a:pt x="21" y="84"/>
                                        <a:pt x="32" y="88"/>
                                      </a:cubicBezTo>
                                      <a:cubicBezTo>
                                        <a:pt x="43" y="92"/>
                                        <a:pt x="53" y="99"/>
                                        <a:pt x="64" y="100"/>
                                      </a:cubicBezTo>
                                      <a:cubicBezTo>
                                        <a:pt x="75" y="101"/>
                                        <a:pt x="85" y="95"/>
                                        <a:pt x="96" y="92"/>
                                      </a:cubicBezTo>
                                      <a:cubicBezTo>
                                        <a:pt x="107" y="89"/>
                                        <a:pt x="118" y="84"/>
                                        <a:pt x="128" y="80"/>
                                      </a:cubicBezTo>
                                      <a:cubicBezTo>
                                        <a:pt x="138" y="76"/>
                                        <a:pt x="146" y="72"/>
                                        <a:pt x="156" y="66"/>
                                      </a:cubicBezTo>
                                      <a:cubicBezTo>
                                        <a:pt x="166" y="60"/>
                                        <a:pt x="178" y="52"/>
                                        <a:pt x="188" y="46"/>
                                      </a:cubicBezTo>
                                      <a:cubicBezTo>
                                        <a:pt x="198" y="40"/>
                                        <a:pt x="208" y="35"/>
                                        <a:pt x="218" y="32"/>
                                      </a:cubicBezTo>
                                      <a:cubicBezTo>
                                        <a:pt x="228" y="29"/>
                                        <a:pt x="238" y="28"/>
                                        <a:pt x="248" y="26"/>
                                      </a:cubicBezTo>
                                      <a:cubicBezTo>
                                        <a:pt x="258" y="24"/>
                                        <a:pt x="267" y="22"/>
                                        <a:pt x="278" y="22"/>
                                      </a:cubicBezTo>
                                      <a:cubicBezTo>
                                        <a:pt x="289" y="22"/>
                                        <a:pt x="303" y="25"/>
                                        <a:pt x="316" y="26"/>
                                      </a:cubicBezTo>
                                      <a:cubicBezTo>
                                        <a:pt x="329" y="27"/>
                                        <a:pt x="344" y="29"/>
                                        <a:pt x="356" y="26"/>
                                      </a:cubicBezTo>
                                      <a:cubicBezTo>
                                        <a:pt x="368" y="23"/>
                                        <a:pt x="378" y="14"/>
                                        <a:pt x="390" y="10"/>
                                      </a:cubicBezTo>
                                      <a:cubicBezTo>
                                        <a:pt x="402" y="6"/>
                                        <a:pt x="414" y="4"/>
                                        <a:pt x="428" y="2"/>
                                      </a:cubicBezTo>
                                      <a:cubicBezTo>
                                        <a:pt x="442" y="0"/>
                                        <a:pt x="466" y="0"/>
                                        <a:pt x="474"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12" name="Freeform 46"/>
                                <p:cNvSpPr>
                                  <a:spLocks/>
                                </p:cNvSpPr>
                                <p:nvPr/>
                              </p:nvSpPr>
                              <p:spPr bwMode="auto">
                                <a:xfrm>
                                  <a:off x="4730" y="1068"/>
                                  <a:ext cx="188" cy="15"/>
                                </a:xfrm>
                                <a:custGeom>
                                  <a:avLst/>
                                  <a:gdLst>
                                    <a:gd name="T0" fmla="*/ 0 w 188"/>
                                    <a:gd name="T1" fmla="*/ 0 h 15"/>
                                    <a:gd name="T2" fmla="*/ 14 w 188"/>
                                    <a:gd name="T3" fmla="*/ 6 h 15"/>
                                    <a:gd name="T4" fmla="*/ 38 w 188"/>
                                    <a:gd name="T5" fmla="*/ 14 h 15"/>
                                    <a:gd name="T6" fmla="*/ 56 w 188"/>
                                    <a:gd name="T7" fmla="*/ 14 h 15"/>
                                    <a:gd name="T8" fmla="*/ 76 w 188"/>
                                    <a:gd name="T9" fmla="*/ 14 h 15"/>
                                    <a:gd name="T10" fmla="*/ 104 w 188"/>
                                    <a:gd name="T11" fmla="*/ 12 h 15"/>
                                    <a:gd name="T12" fmla="*/ 140 w 188"/>
                                    <a:gd name="T13" fmla="*/ 12 h 15"/>
                                    <a:gd name="T14" fmla="*/ 174 w 188"/>
                                    <a:gd name="T15" fmla="*/ 8 h 15"/>
                                    <a:gd name="T16" fmla="*/ 188 w 188"/>
                                    <a:gd name="T17" fmla="*/ 8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15"/>
                                    <a:gd name="T29" fmla="*/ 188 w 188"/>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15">
                                      <a:moveTo>
                                        <a:pt x="0" y="0"/>
                                      </a:moveTo>
                                      <a:cubicBezTo>
                                        <a:pt x="4" y="2"/>
                                        <a:pt x="8" y="4"/>
                                        <a:pt x="14" y="6"/>
                                      </a:cubicBezTo>
                                      <a:cubicBezTo>
                                        <a:pt x="20" y="8"/>
                                        <a:pt x="31" y="13"/>
                                        <a:pt x="38" y="14"/>
                                      </a:cubicBezTo>
                                      <a:cubicBezTo>
                                        <a:pt x="45" y="15"/>
                                        <a:pt x="50" y="14"/>
                                        <a:pt x="56" y="14"/>
                                      </a:cubicBezTo>
                                      <a:cubicBezTo>
                                        <a:pt x="62" y="14"/>
                                        <a:pt x="68" y="14"/>
                                        <a:pt x="76" y="14"/>
                                      </a:cubicBezTo>
                                      <a:cubicBezTo>
                                        <a:pt x="84" y="14"/>
                                        <a:pt x="93" y="12"/>
                                        <a:pt x="104" y="12"/>
                                      </a:cubicBezTo>
                                      <a:cubicBezTo>
                                        <a:pt x="115" y="12"/>
                                        <a:pt x="128" y="13"/>
                                        <a:pt x="140" y="12"/>
                                      </a:cubicBezTo>
                                      <a:cubicBezTo>
                                        <a:pt x="152" y="11"/>
                                        <a:pt x="166" y="9"/>
                                        <a:pt x="174" y="8"/>
                                      </a:cubicBezTo>
                                      <a:cubicBezTo>
                                        <a:pt x="182" y="7"/>
                                        <a:pt x="184" y="8"/>
                                        <a:pt x="188" y="8"/>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13" name="Freeform 47"/>
                                <p:cNvSpPr>
                                  <a:spLocks/>
                                </p:cNvSpPr>
                                <p:nvPr/>
                              </p:nvSpPr>
                              <p:spPr bwMode="auto">
                                <a:xfrm>
                                  <a:off x="4690" y="1192"/>
                                  <a:ext cx="286" cy="19"/>
                                </a:xfrm>
                                <a:custGeom>
                                  <a:avLst/>
                                  <a:gdLst>
                                    <a:gd name="T0" fmla="*/ 0 w 286"/>
                                    <a:gd name="T1" fmla="*/ 14 h 19"/>
                                    <a:gd name="T2" fmla="*/ 24 w 286"/>
                                    <a:gd name="T3" fmla="*/ 18 h 19"/>
                                    <a:gd name="T4" fmla="*/ 44 w 286"/>
                                    <a:gd name="T5" fmla="*/ 18 h 19"/>
                                    <a:gd name="T6" fmla="*/ 68 w 286"/>
                                    <a:gd name="T7" fmla="*/ 10 h 19"/>
                                    <a:gd name="T8" fmla="*/ 98 w 286"/>
                                    <a:gd name="T9" fmla="*/ 10 h 19"/>
                                    <a:gd name="T10" fmla="*/ 130 w 286"/>
                                    <a:gd name="T11" fmla="*/ 14 h 19"/>
                                    <a:gd name="T12" fmla="*/ 178 w 286"/>
                                    <a:gd name="T13" fmla="*/ 10 h 19"/>
                                    <a:gd name="T14" fmla="*/ 210 w 286"/>
                                    <a:gd name="T15" fmla="*/ 2 h 19"/>
                                    <a:gd name="T16" fmla="*/ 254 w 286"/>
                                    <a:gd name="T17" fmla="*/ 0 h 19"/>
                                    <a:gd name="T18" fmla="*/ 286 w 28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6"/>
                                    <a:gd name="T31" fmla="*/ 0 h 19"/>
                                    <a:gd name="T32" fmla="*/ 286 w 28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6" h="19">
                                      <a:moveTo>
                                        <a:pt x="0" y="14"/>
                                      </a:moveTo>
                                      <a:cubicBezTo>
                                        <a:pt x="8" y="15"/>
                                        <a:pt x="17" y="17"/>
                                        <a:pt x="24" y="18"/>
                                      </a:cubicBezTo>
                                      <a:cubicBezTo>
                                        <a:pt x="31" y="19"/>
                                        <a:pt x="37" y="19"/>
                                        <a:pt x="44" y="18"/>
                                      </a:cubicBezTo>
                                      <a:cubicBezTo>
                                        <a:pt x="51" y="17"/>
                                        <a:pt x="59" y="11"/>
                                        <a:pt x="68" y="10"/>
                                      </a:cubicBezTo>
                                      <a:cubicBezTo>
                                        <a:pt x="77" y="9"/>
                                        <a:pt x="88" y="9"/>
                                        <a:pt x="98" y="10"/>
                                      </a:cubicBezTo>
                                      <a:cubicBezTo>
                                        <a:pt x="108" y="11"/>
                                        <a:pt x="117" y="14"/>
                                        <a:pt x="130" y="14"/>
                                      </a:cubicBezTo>
                                      <a:cubicBezTo>
                                        <a:pt x="143" y="14"/>
                                        <a:pt x="165" y="12"/>
                                        <a:pt x="178" y="10"/>
                                      </a:cubicBezTo>
                                      <a:cubicBezTo>
                                        <a:pt x="191" y="8"/>
                                        <a:pt x="197" y="4"/>
                                        <a:pt x="210" y="2"/>
                                      </a:cubicBezTo>
                                      <a:cubicBezTo>
                                        <a:pt x="223" y="0"/>
                                        <a:pt x="241" y="0"/>
                                        <a:pt x="254" y="0"/>
                                      </a:cubicBezTo>
                                      <a:cubicBezTo>
                                        <a:pt x="267" y="0"/>
                                        <a:pt x="276" y="0"/>
                                        <a:pt x="28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14" name="Freeform 48"/>
                                <p:cNvSpPr>
                                  <a:spLocks/>
                                </p:cNvSpPr>
                                <p:nvPr/>
                              </p:nvSpPr>
                              <p:spPr bwMode="auto">
                                <a:xfrm>
                                  <a:off x="4792" y="1480"/>
                                  <a:ext cx="240" cy="60"/>
                                </a:xfrm>
                                <a:custGeom>
                                  <a:avLst/>
                                  <a:gdLst>
                                    <a:gd name="T0" fmla="*/ 0 w 240"/>
                                    <a:gd name="T1" fmla="*/ 0 h 60"/>
                                    <a:gd name="T2" fmla="*/ 10 w 240"/>
                                    <a:gd name="T3" fmla="*/ 14 h 60"/>
                                    <a:gd name="T4" fmla="*/ 30 w 240"/>
                                    <a:gd name="T5" fmla="*/ 20 h 60"/>
                                    <a:gd name="T6" fmla="*/ 56 w 240"/>
                                    <a:gd name="T7" fmla="*/ 22 h 60"/>
                                    <a:gd name="T8" fmla="*/ 78 w 240"/>
                                    <a:gd name="T9" fmla="*/ 32 h 60"/>
                                    <a:gd name="T10" fmla="*/ 118 w 240"/>
                                    <a:gd name="T11" fmla="*/ 42 h 60"/>
                                    <a:gd name="T12" fmla="*/ 142 w 240"/>
                                    <a:gd name="T13" fmla="*/ 44 h 60"/>
                                    <a:gd name="T14" fmla="*/ 172 w 240"/>
                                    <a:gd name="T15" fmla="*/ 52 h 60"/>
                                    <a:gd name="T16" fmla="*/ 240 w 240"/>
                                    <a:gd name="T17" fmla="*/ 60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0"/>
                                    <a:gd name="T28" fmla="*/ 0 h 60"/>
                                    <a:gd name="T29" fmla="*/ 240 w 240"/>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0" h="60">
                                      <a:moveTo>
                                        <a:pt x="0" y="0"/>
                                      </a:moveTo>
                                      <a:cubicBezTo>
                                        <a:pt x="2" y="5"/>
                                        <a:pt x="5" y="11"/>
                                        <a:pt x="10" y="14"/>
                                      </a:cubicBezTo>
                                      <a:cubicBezTo>
                                        <a:pt x="15" y="17"/>
                                        <a:pt x="22" y="19"/>
                                        <a:pt x="30" y="20"/>
                                      </a:cubicBezTo>
                                      <a:cubicBezTo>
                                        <a:pt x="38" y="21"/>
                                        <a:pt x="48" y="20"/>
                                        <a:pt x="56" y="22"/>
                                      </a:cubicBezTo>
                                      <a:cubicBezTo>
                                        <a:pt x="64" y="24"/>
                                        <a:pt x="68" y="29"/>
                                        <a:pt x="78" y="32"/>
                                      </a:cubicBezTo>
                                      <a:cubicBezTo>
                                        <a:pt x="88" y="35"/>
                                        <a:pt x="107" y="40"/>
                                        <a:pt x="118" y="42"/>
                                      </a:cubicBezTo>
                                      <a:cubicBezTo>
                                        <a:pt x="129" y="44"/>
                                        <a:pt x="133" y="42"/>
                                        <a:pt x="142" y="44"/>
                                      </a:cubicBezTo>
                                      <a:cubicBezTo>
                                        <a:pt x="151" y="46"/>
                                        <a:pt x="156" y="49"/>
                                        <a:pt x="172" y="52"/>
                                      </a:cubicBezTo>
                                      <a:cubicBezTo>
                                        <a:pt x="188" y="55"/>
                                        <a:pt x="214" y="57"/>
                                        <a:pt x="240" y="6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15" name="Freeform 49"/>
                                <p:cNvSpPr>
                                  <a:spLocks/>
                                </p:cNvSpPr>
                                <p:nvPr/>
                              </p:nvSpPr>
                              <p:spPr bwMode="auto">
                                <a:xfrm>
                                  <a:off x="4406" y="1218"/>
                                  <a:ext cx="126" cy="130"/>
                                </a:xfrm>
                                <a:custGeom>
                                  <a:avLst/>
                                  <a:gdLst>
                                    <a:gd name="T0" fmla="*/ 0 w 126"/>
                                    <a:gd name="T1" fmla="*/ 130 h 130"/>
                                    <a:gd name="T2" fmla="*/ 4 w 126"/>
                                    <a:gd name="T3" fmla="*/ 114 h 130"/>
                                    <a:gd name="T4" fmla="*/ 12 w 126"/>
                                    <a:gd name="T5" fmla="*/ 92 h 130"/>
                                    <a:gd name="T6" fmla="*/ 34 w 126"/>
                                    <a:gd name="T7" fmla="*/ 80 h 130"/>
                                    <a:gd name="T8" fmla="*/ 66 w 126"/>
                                    <a:gd name="T9" fmla="*/ 62 h 130"/>
                                    <a:gd name="T10" fmla="*/ 84 w 126"/>
                                    <a:gd name="T11" fmla="*/ 38 h 130"/>
                                    <a:gd name="T12" fmla="*/ 100 w 126"/>
                                    <a:gd name="T13" fmla="*/ 18 h 130"/>
                                    <a:gd name="T14" fmla="*/ 126 w 126"/>
                                    <a:gd name="T15" fmla="*/ 0 h 130"/>
                                    <a:gd name="T16" fmla="*/ 0 60000 65536"/>
                                    <a:gd name="T17" fmla="*/ 0 60000 65536"/>
                                    <a:gd name="T18" fmla="*/ 0 60000 65536"/>
                                    <a:gd name="T19" fmla="*/ 0 60000 65536"/>
                                    <a:gd name="T20" fmla="*/ 0 60000 65536"/>
                                    <a:gd name="T21" fmla="*/ 0 60000 65536"/>
                                    <a:gd name="T22" fmla="*/ 0 60000 65536"/>
                                    <a:gd name="T23" fmla="*/ 0 60000 65536"/>
                                    <a:gd name="T24" fmla="*/ 0 w 126"/>
                                    <a:gd name="T25" fmla="*/ 0 h 130"/>
                                    <a:gd name="T26" fmla="*/ 126 w 126"/>
                                    <a:gd name="T27" fmla="*/ 130 h 1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 h="130">
                                      <a:moveTo>
                                        <a:pt x="0" y="130"/>
                                      </a:moveTo>
                                      <a:cubicBezTo>
                                        <a:pt x="1" y="125"/>
                                        <a:pt x="2" y="120"/>
                                        <a:pt x="4" y="114"/>
                                      </a:cubicBezTo>
                                      <a:cubicBezTo>
                                        <a:pt x="6" y="108"/>
                                        <a:pt x="7" y="98"/>
                                        <a:pt x="12" y="92"/>
                                      </a:cubicBezTo>
                                      <a:cubicBezTo>
                                        <a:pt x="17" y="86"/>
                                        <a:pt x="25" y="85"/>
                                        <a:pt x="34" y="80"/>
                                      </a:cubicBezTo>
                                      <a:cubicBezTo>
                                        <a:pt x="43" y="75"/>
                                        <a:pt x="58" y="69"/>
                                        <a:pt x="66" y="62"/>
                                      </a:cubicBezTo>
                                      <a:cubicBezTo>
                                        <a:pt x="74" y="55"/>
                                        <a:pt x="78" y="45"/>
                                        <a:pt x="84" y="38"/>
                                      </a:cubicBezTo>
                                      <a:cubicBezTo>
                                        <a:pt x="90" y="31"/>
                                        <a:pt x="93" y="24"/>
                                        <a:pt x="100" y="18"/>
                                      </a:cubicBezTo>
                                      <a:cubicBezTo>
                                        <a:pt x="107" y="12"/>
                                        <a:pt x="121" y="4"/>
                                        <a:pt x="12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16" name="Freeform 50"/>
                                <p:cNvSpPr>
                                  <a:spLocks/>
                                </p:cNvSpPr>
                                <p:nvPr/>
                              </p:nvSpPr>
                              <p:spPr bwMode="auto">
                                <a:xfrm>
                                  <a:off x="4420" y="1245"/>
                                  <a:ext cx="93" cy="64"/>
                                </a:xfrm>
                                <a:custGeom>
                                  <a:avLst/>
                                  <a:gdLst>
                                    <a:gd name="T0" fmla="*/ 74 w 93"/>
                                    <a:gd name="T1" fmla="*/ 3 h 64"/>
                                    <a:gd name="T2" fmla="*/ 46 w 93"/>
                                    <a:gd name="T3" fmla="*/ 1 h 64"/>
                                    <a:gd name="T4" fmla="*/ 34 w 93"/>
                                    <a:gd name="T5" fmla="*/ 3 h 64"/>
                                    <a:gd name="T6" fmla="*/ 20 w 93"/>
                                    <a:gd name="T7" fmla="*/ 17 h 64"/>
                                    <a:gd name="T8" fmla="*/ 18 w 93"/>
                                    <a:gd name="T9" fmla="*/ 31 h 64"/>
                                    <a:gd name="T10" fmla="*/ 6 w 93"/>
                                    <a:gd name="T11" fmla="*/ 39 h 64"/>
                                    <a:gd name="T12" fmla="*/ 4 w 93"/>
                                    <a:gd name="T13" fmla="*/ 55 h 64"/>
                                    <a:gd name="T14" fmla="*/ 32 w 93"/>
                                    <a:gd name="T15" fmla="*/ 63 h 64"/>
                                    <a:gd name="T16" fmla="*/ 52 w 93"/>
                                    <a:gd name="T17" fmla="*/ 59 h 64"/>
                                    <a:gd name="T18" fmla="*/ 64 w 93"/>
                                    <a:gd name="T19" fmla="*/ 43 h 64"/>
                                    <a:gd name="T20" fmla="*/ 86 w 93"/>
                                    <a:gd name="T21" fmla="*/ 37 h 64"/>
                                    <a:gd name="T22" fmla="*/ 92 w 93"/>
                                    <a:gd name="T23" fmla="*/ 21 h 64"/>
                                    <a:gd name="T24" fmla="*/ 90 w 93"/>
                                    <a:gd name="T25" fmla="*/ 9 h 64"/>
                                    <a:gd name="T26" fmla="*/ 74 w 93"/>
                                    <a:gd name="T27" fmla="*/ 3 h 6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64"/>
                                    <a:gd name="T44" fmla="*/ 93 w 93"/>
                                    <a:gd name="T45" fmla="*/ 64 h 6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64">
                                      <a:moveTo>
                                        <a:pt x="74" y="3"/>
                                      </a:moveTo>
                                      <a:cubicBezTo>
                                        <a:pt x="67" y="2"/>
                                        <a:pt x="53" y="1"/>
                                        <a:pt x="46" y="1"/>
                                      </a:cubicBezTo>
                                      <a:cubicBezTo>
                                        <a:pt x="39" y="1"/>
                                        <a:pt x="38" y="0"/>
                                        <a:pt x="34" y="3"/>
                                      </a:cubicBezTo>
                                      <a:cubicBezTo>
                                        <a:pt x="30" y="6"/>
                                        <a:pt x="23" y="12"/>
                                        <a:pt x="20" y="17"/>
                                      </a:cubicBezTo>
                                      <a:cubicBezTo>
                                        <a:pt x="17" y="22"/>
                                        <a:pt x="20" y="27"/>
                                        <a:pt x="18" y="31"/>
                                      </a:cubicBezTo>
                                      <a:cubicBezTo>
                                        <a:pt x="16" y="35"/>
                                        <a:pt x="8" y="35"/>
                                        <a:pt x="6" y="39"/>
                                      </a:cubicBezTo>
                                      <a:cubicBezTo>
                                        <a:pt x="4" y="43"/>
                                        <a:pt x="0" y="51"/>
                                        <a:pt x="4" y="55"/>
                                      </a:cubicBezTo>
                                      <a:cubicBezTo>
                                        <a:pt x="8" y="59"/>
                                        <a:pt x="24" y="62"/>
                                        <a:pt x="32" y="63"/>
                                      </a:cubicBezTo>
                                      <a:cubicBezTo>
                                        <a:pt x="40" y="64"/>
                                        <a:pt x="47" y="62"/>
                                        <a:pt x="52" y="59"/>
                                      </a:cubicBezTo>
                                      <a:cubicBezTo>
                                        <a:pt x="57" y="56"/>
                                        <a:pt x="58" y="47"/>
                                        <a:pt x="64" y="43"/>
                                      </a:cubicBezTo>
                                      <a:cubicBezTo>
                                        <a:pt x="70" y="39"/>
                                        <a:pt x="81" y="41"/>
                                        <a:pt x="86" y="37"/>
                                      </a:cubicBezTo>
                                      <a:cubicBezTo>
                                        <a:pt x="91" y="33"/>
                                        <a:pt x="91" y="26"/>
                                        <a:pt x="92" y="21"/>
                                      </a:cubicBezTo>
                                      <a:cubicBezTo>
                                        <a:pt x="93" y="16"/>
                                        <a:pt x="93" y="12"/>
                                        <a:pt x="90" y="9"/>
                                      </a:cubicBezTo>
                                      <a:cubicBezTo>
                                        <a:pt x="87" y="6"/>
                                        <a:pt x="81" y="4"/>
                                        <a:pt x="74" y="3"/>
                                      </a:cubicBezTo>
                                      <a:close/>
                                    </a:path>
                                  </a:pathLst>
                                </a:custGeom>
                                <a:solidFill>
                                  <a:srgbClr val="CCFFFF"/>
                                </a:solidFill>
                                <a:ln w="3175">
                                  <a:solidFill>
                                    <a:srgbClr val="00CCFF"/>
                                  </a:solidFill>
                                  <a:round/>
                                  <a:headEnd/>
                                  <a:tailEnd/>
                                </a:ln>
                              </p:spPr>
                              <p:txBody>
                                <a:bodyPr/>
                                <a:lstStyle/>
                                <a:p>
                                  <a:endParaRPr lang="fr-CH"/>
                                </a:p>
                              </p:txBody>
                            </p:sp>
                          </p:grpSp>
                        </p:grpSp>
                        <p:sp>
                          <p:nvSpPr>
                            <p:cNvPr id="383195" name="Freeform 51"/>
                            <p:cNvSpPr>
                              <a:spLocks/>
                            </p:cNvSpPr>
                            <p:nvPr/>
                          </p:nvSpPr>
                          <p:spPr bwMode="auto">
                            <a:xfrm>
                              <a:off x="748" y="1246"/>
                              <a:ext cx="272" cy="310"/>
                            </a:xfrm>
                            <a:custGeom>
                              <a:avLst/>
                              <a:gdLst>
                                <a:gd name="T0" fmla="*/ 272 w 272"/>
                                <a:gd name="T1" fmla="*/ 310 h 310"/>
                                <a:gd name="T2" fmla="*/ 258 w 272"/>
                                <a:gd name="T3" fmla="*/ 282 h 310"/>
                                <a:gd name="T4" fmla="*/ 246 w 272"/>
                                <a:gd name="T5" fmla="*/ 260 h 310"/>
                                <a:gd name="T6" fmla="*/ 244 w 272"/>
                                <a:gd name="T7" fmla="*/ 234 h 310"/>
                                <a:gd name="T8" fmla="*/ 254 w 272"/>
                                <a:gd name="T9" fmla="*/ 218 h 310"/>
                                <a:gd name="T10" fmla="*/ 260 w 272"/>
                                <a:gd name="T11" fmla="*/ 198 h 310"/>
                                <a:gd name="T12" fmla="*/ 252 w 272"/>
                                <a:gd name="T13" fmla="*/ 174 h 310"/>
                                <a:gd name="T14" fmla="*/ 226 w 272"/>
                                <a:gd name="T15" fmla="*/ 160 h 310"/>
                                <a:gd name="T16" fmla="*/ 206 w 272"/>
                                <a:gd name="T17" fmla="*/ 156 h 310"/>
                                <a:gd name="T18" fmla="*/ 184 w 272"/>
                                <a:gd name="T19" fmla="*/ 144 h 310"/>
                                <a:gd name="T20" fmla="*/ 154 w 272"/>
                                <a:gd name="T21" fmla="*/ 138 h 310"/>
                                <a:gd name="T22" fmla="*/ 126 w 272"/>
                                <a:gd name="T23" fmla="*/ 130 h 310"/>
                                <a:gd name="T24" fmla="*/ 90 w 272"/>
                                <a:gd name="T25" fmla="*/ 108 h 310"/>
                                <a:gd name="T26" fmla="*/ 50 w 272"/>
                                <a:gd name="T27" fmla="*/ 90 h 310"/>
                                <a:gd name="T28" fmla="*/ 12 w 272"/>
                                <a:gd name="T29" fmla="*/ 64 h 310"/>
                                <a:gd name="T30" fmla="*/ 2 w 272"/>
                                <a:gd name="T31" fmla="*/ 24 h 310"/>
                                <a:gd name="T32" fmla="*/ 2 w 272"/>
                                <a:gd name="T33" fmla="*/ 0 h 3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2"/>
                                <a:gd name="T52" fmla="*/ 0 h 310"/>
                                <a:gd name="T53" fmla="*/ 272 w 272"/>
                                <a:gd name="T54" fmla="*/ 310 h 3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2" h="310">
                                  <a:moveTo>
                                    <a:pt x="272" y="310"/>
                                  </a:moveTo>
                                  <a:cubicBezTo>
                                    <a:pt x="267" y="300"/>
                                    <a:pt x="262" y="290"/>
                                    <a:pt x="258" y="282"/>
                                  </a:cubicBezTo>
                                  <a:cubicBezTo>
                                    <a:pt x="254" y="274"/>
                                    <a:pt x="248" y="268"/>
                                    <a:pt x="246" y="260"/>
                                  </a:cubicBezTo>
                                  <a:cubicBezTo>
                                    <a:pt x="244" y="252"/>
                                    <a:pt x="243" y="241"/>
                                    <a:pt x="244" y="234"/>
                                  </a:cubicBezTo>
                                  <a:cubicBezTo>
                                    <a:pt x="245" y="227"/>
                                    <a:pt x="251" y="224"/>
                                    <a:pt x="254" y="218"/>
                                  </a:cubicBezTo>
                                  <a:cubicBezTo>
                                    <a:pt x="257" y="212"/>
                                    <a:pt x="260" y="205"/>
                                    <a:pt x="260" y="198"/>
                                  </a:cubicBezTo>
                                  <a:cubicBezTo>
                                    <a:pt x="260" y="191"/>
                                    <a:pt x="258" y="180"/>
                                    <a:pt x="252" y="174"/>
                                  </a:cubicBezTo>
                                  <a:cubicBezTo>
                                    <a:pt x="246" y="168"/>
                                    <a:pt x="234" y="163"/>
                                    <a:pt x="226" y="160"/>
                                  </a:cubicBezTo>
                                  <a:cubicBezTo>
                                    <a:pt x="218" y="157"/>
                                    <a:pt x="213" y="159"/>
                                    <a:pt x="206" y="156"/>
                                  </a:cubicBezTo>
                                  <a:cubicBezTo>
                                    <a:pt x="199" y="153"/>
                                    <a:pt x="193" y="147"/>
                                    <a:pt x="184" y="144"/>
                                  </a:cubicBezTo>
                                  <a:cubicBezTo>
                                    <a:pt x="175" y="141"/>
                                    <a:pt x="164" y="140"/>
                                    <a:pt x="154" y="138"/>
                                  </a:cubicBezTo>
                                  <a:cubicBezTo>
                                    <a:pt x="144" y="136"/>
                                    <a:pt x="137" y="135"/>
                                    <a:pt x="126" y="130"/>
                                  </a:cubicBezTo>
                                  <a:cubicBezTo>
                                    <a:pt x="115" y="125"/>
                                    <a:pt x="103" y="115"/>
                                    <a:pt x="90" y="108"/>
                                  </a:cubicBezTo>
                                  <a:cubicBezTo>
                                    <a:pt x="77" y="101"/>
                                    <a:pt x="63" y="97"/>
                                    <a:pt x="50" y="90"/>
                                  </a:cubicBezTo>
                                  <a:cubicBezTo>
                                    <a:pt x="37" y="83"/>
                                    <a:pt x="20" y="75"/>
                                    <a:pt x="12" y="64"/>
                                  </a:cubicBezTo>
                                  <a:cubicBezTo>
                                    <a:pt x="4" y="53"/>
                                    <a:pt x="4" y="35"/>
                                    <a:pt x="2" y="24"/>
                                  </a:cubicBezTo>
                                  <a:cubicBezTo>
                                    <a:pt x="0" y="13"/>
                                    <a:pt x="2" y="5"/>
                                    <a:pt x="2"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96" name="Freeform 52"/>
                            <p:cNvSpPr>
                              <a:spLocks/>
                            </p:cNvSpPr>
                            <p:nvPr/>
                          </p:nvSpPr>
                          <p:spPr bwMode="auto">
                            <a:xfrm>
                              <a:off x="693" y="816"/>
                              <a:ext cx="1305" cy="840"/>
                            </a:xfrm>
                            <a:custGeom>
                              <a:avLst/>
                              <a:gdLst>
                                <a:gd name="T0" fmla="*/ 1305 w 1305"/>
                                <a:gd name="T1" fmla="*/ 840 h 840"/>
                                <a:gd name="T2" fmla="*/ 1275 w 1305"/>
                                <a:gd name="T3" fmla="*/ 822 h 840"/>
                                <a:gd name="T4" fmla="*/ 1257 w 1305"/>
                                <a:gd name="T5" fmla="*/ 792 h 840"/>
                                <a:gd name="T6" fmla="*/ 1224 w 1305"/>
                                <a:gd name="T7" fmla="*/ 768 h 840"/>
                                <a:gd name="T8" fmla="*/ 1164 w 1305"/>
                                <a:gd name="T9" fmla="*/ 723 h 840"/>
                                <a:gd name="T10" fmla="*/ 1152 w 1305"/>
                                <a:gd name="T11" fmla="*/ 675 h 840"/>
                                <a:gd name="T12" fmla="*/ 1170 w 1305"/>
                                <a:gd name="T13" fmla="*/ 627 h 840"/>
                                <a:gd name="T14" fmla="*/ 1203 w 1305"/>
                                <a:gd name="T15" fmla="*/ 594 h 840"/>
                                <a:gd name="T16" fmla="*/ 1212 w 1305"/>
                                <a:gd name="T17" fmla="*/ 546 h 840"/>
                                <a:gd name="T18" fmla="*/ 1227 w 1305"/>
                                <a:gd name="T19" fmla="*/ 522 h 840"/>
                                <a:gd name="T20" fmla="*/ 1245 w 1305"/>
                                <a:gd name="T21" fmla="*/ 513 h 840"/>
                                <a:gd name="T22" fmla="*/ 1257 w 1305"/>
                                <a:gd name="T23" fmla="*/ 492 h 840"/>
                                <a:gd name="T24" fmla="*/ 1257 w 1305"/>
                                <a:gd name="T25" fmla="*/ 465 h 840"/>
                                <a:gd name="T26" fmla="*/ 1227 w 1305"/>
                                <a:gd name="T27" fmla="*/ 435 h 840"/>
                                <a:gd name="T28" fmla="*/ 1167 w 1305"/>
                                <a:gd name="T29" fmla="*/ 429 h 840"/>
                                <a:gd name="T30" fmla="*/ 1119 w 1305"/>
                                <a:gd name="T31" fmla="*/ 405 h 840"/>
                                <a:gd name="T32" fmla="*/ 1092 w 1305"/>
                                <a:gd name="T33" fmla="*/ 381 h 840"/>
                                <a:gd name="T34" fmla="*/ 1062 w 1305"/>
                                <a:gd name="T35" fmla="*/ 357 h 840"/>
                                <a:gd name="T36" fmla="*/ 1035 w 1305"/>
                                <a:gd name="T37" fmla="*/ 324 h 840"/>
                                <a:gd name="T38" fmla="*/ 966 w 1305"/>
                                <a:gd name="T39" fmla="*/ 291 h 840"/>
                                <a:gd name="T40" fmla="*/ 894 w 1305"/>
                                <a:gd name="T41" fmla="*/ 288 h 840"/>
                                <a:gd name="T42" fmla="*/ 831 w 1305"/>
                                <a:gd name="T43" fmla="*/ 261 h 840"/>
                                <a:gd name="T44" fmla="*/ 810 w 1305"/>
                                <a:gd name="T45" fmla="*/ 180 h 840"/>
                                <a:gd name="T46" fmla="*/ 780 w 1305"/>
                                <a:gd name="T47" fmla="*/ 144 h 840"/>
                                <a:gd name="T48" fmla="*/ 702 w 1305"/>
                                <a:gd name="T49" fmla="*/ 117 h 840"/>
                                <a:gd name="T50" fmla="*/ 615 w 1305"/>
                                <a:gd name="T51" fmla="*/ 114 h 840"/>
                                <a:gd name="T52" fmla="*/ 537 w 1305"/>
                                <a:gd name="T53" fmla="*/ 126 h 840"/>
                                <a:gd name="T54" fmla="*/ 465 w 1305"/>
                                <a:gd name="T55" fmla="*/ 135 h 840"/>
                                <a:gd name="T56" fmla="*/ 405 w 1305"/>
                                <a:gd name="T57" fmla="*/ 123 h 840"/>
                                <a:gd name="T58" fmla="*/ 348 w 1305"/>
                                <a:gd name="T59" fmla="*/ 102 h 840"/>
                                <a:gd name="T60" fmla="*/ 285 w 1305"/>
                                <a:gd name="T61" fmla="*/ 69 h 840"/>
                                <a:gd name="T62" fmla="*/ 192 w 1305"/>
                                <a:gd name="T63" fmla="*/ 66 h 840"/>
                                <a:gd name="T64" fmla="*/ 120 w 1305"/>
                                <a:gd name="T65" fmla="*/ 63 h 840"/>
                                <a:gd name="T66" fmla="*/ 57 w 1305"/>
                                <a:gd name="T67" fmla="*/ 39 h 840"/>
                                <a:gd name="T68" fmla="*/ 0 w 1305"/>
                                <a:gd name="T69" fmla="*/ 0 h 8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05"/>
                                <a:gd name="T106" fmla="*/ 0 h 840"/>
                                <a:gd name="T107" fmla="*/ 1305 w 1305"/>
                                <a:gd name="T108" fmla="*/ 840 h 8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05" h="840">
                                  <a:moveTo>
                                    <a:pt x="1305" y="840"/>
                                  </a:moveTo>
                                  <a:cubicBezTo>
                                    <a:pt x="1294" y="835"/>
                                    <a:pt x="1283" y="830"/>
                                    <a:pt x="1275" y="822"/>
                                  </a:cubicBezTo>
                                  <a:cubicBezTo>
                                    <a:pt x="1267" y="814"/>
                                    <a:pt x="1265" y="801"/>
                                    <a:pt x="1257" y="792"/>
                                  </a:cubicBezTo>
                                  <a:cubicBezTo>
                                    <a:pt x="1249" y="783"/>
                                    <a:pt x="1239" y="779"/>
                                    <a:pt x="1224" y="768"/>
                                  </a:cubicBezTo>
                                  <a:cubicBezTo>
                                    <a:pt x="1209" y="757"/>
                                    <a:pt x="1176" y="738"/>
                                    <a:pt x="1164" y="723"/>
                                  </a:cubicBezTo>
                                  <a:cubicBezTo>
                                    <a:pt x="1152" y="708"/>
                                    <a:pt x="1151" y="691"/>
                                    <a:pt x="1152" y="675"/>
                                  </a:cubicBezTo>
                                  <a:cubicBezTo>
                                    <a:pt x="1153" y="659"/>
                                    <a:pt x="1162" y="640"/>
                                    <a:pt x="1170" y="627"/>
                                  </a:cubicBezTo>
                                  <a:cubicBezTo>
                                    <a:pt x="1178" y="614"/>
                                    <a:pt x="1196" y="607"/>
                                    <a:pt x="1203" y="594"/>
                                  </a:cubicBezTo>
                                  <a:cubicBezTo>
                                    <a:pt x="1210" y="581"/>
                                    <a:pt x="1208" y="558"/>
                                    <a:pt x="1212" y="546"/>
                                  </a:cubicBezTo>
                                  <a:cubicBezTo>
                                    <a:pt x="1216" y="534"/>
                                    <a:pt x="1222" y="527"/>
                                    <a:pt x="1227" y="522"/>
                                  </a:cubicBezTo>
                                  <a:cubicBezTo>
                                    <a:pt x="1232" y="517"/>
                                    <a:pt x="1240" y="518"/>
                                    <a:pt x="1245" y="513"/>
                                  </a:cubicBezTo>
                                  <a:cubicBezTo>
                                    <a:pt x="1250" y="508"/>
                                    <a:pt x="1255" y="500"/>
                                    <a:pt x="1257" y="492"/>
                                  </a:cubicBezTo>
                                  <a:cubicBezTo>
                                    <a:pt x="1259" y="484"/>
                                    <a:pt x="1262" y="474"/>
                                    <a:pt x="1257" y="465"/>
                                  </a:cubicBezTo>
                                  <a:cubicBezTo>
                                    <a:pt x="1252" y="456"/>
                                    <a:pt x="1242" y="441"/>
                                    <a:pt x="1227" y="435"/>
                                  </a:cubicBezTo>
                                  <a:cubicBezTo>
                                    <a:pt x="1212" y="429"/>
                                    <a:pt x="1185" y="434"/>
                                    <a:pt x="1167" y="429"/>
                                  </a:cubicBezTo>
                                  <a:cubicBezTo>
                                    <a:pt x="1149" y="424"/>
                                    <a:pt x="1131" y="413"/>
                                    <a:pt x="1119" y="405"/>
                                  </a:cubicBezTo>
                                  <a:cubicBezTo>
                                    <a:pt x="1107" y="397"/>
                                    <a:pt x="1101" y="389"/>
                                    <a:pt x="1092" y="381"/>
                                  </a:cubicBezTo>
                                  <a:cubicBezTo>
                                    <a:pt x="1083" y="373"/>
                                    <a:pt x="1071" y="366"/>
                                    <a:pt x="1062" y="357"/>
                                  </a:cubicBezTo>
                                  <a:cubicBezTo>
                                    <a:pt x="1053" y="348"/>
                                    <a:pt x="1051" y="335"/>
                                    <a:pt x="1035" y="324"/>
                                  </a:cubicBezTo>
                                  <a:cubicBezTo>
                                    <a:pt x="1019" y="313"/>
                                    <a:pt x="989" y="297"/>
                                    <a:pt x="966" y="291"/>
                                  </a:cubicBezTo>
                                  <a:cubicBezTo>
                                    <a:pt x="943" y="285"/>
                                    <a:pt x="916" y="293"/>
                                    <a:pt x="894" y="288"/>
                                  </a:cubicBezTo>
                                  <a:cubicBezTo>
                                    <a:pt x="872" y="283"/>
                                    <a:pt x="845" y="279"/>
                                    <a:pt x="831" y="261"/>
                                  </a:cubicBezTo>
                                  <a:cubicBezTo>
                                    <a:pt x="817" y="243"/>
                                    <a:pt x="818" y="199"/>
                                    <a:pt x="810" y="180"/>
                                  </a:cubicBezTo>
                                  <a:cubicBezTo>
                                    <a:pt x="802" y="161"/>
                                    <a:pt x="798" y="155"/>
                                    <a:pt x="780" y="144"/>
                                  </a:cubicBezTo>
                                  <a:cubicBezTo>
                                    <a:pt x="762" y="133"/>
                                    <a:pt x="729" y="122"/>
                                    <a:pt x="702" y="117"/>
                                  </a:cubicBezTo>
                                  <a:cubicBezTo>
                                    <a:pt x="675" y="112"/>
                                    <a:pt x="642" y="113"/>
                                    <a:pt x="615" y="114"/>
                                  </a:cubicBezTo>
                                  <a:cubicBezTo>
                                    <a:pt x="588" y="115"/>
                                    <a:pt x="562" y="123"/>
                                    <a:pt x="537" y="126"/>
                                  </a:cubicBezTo>
                                  <a:cubicBezTo>
                                    <a:pt x="512" y="129"/>
                                    <a:pt x="487" y="136"/>
                                    <a:pt x="465" y="135"/>
                                  </a:cubicBezTo>
                                  <a:cubicBezTo>
                                    <a:pt x="443" y="134"/>
                                    <a:pt x="424" y="128"/>
                                    <a:pt x="405" y="123"/>
                                  </a:cubicBezTo>
                                  <a:cubicBezTo>
                                    <a:pt x="386" y="118"/>
                                    <a:pt x="368" y="111"/>
                                    <a:pt x="348" y="102"/>
                                  </a:cubicBezTo>
                                  <a:cubicBezTo>
                                    <a:pt x="328" y="93"/>
                                    <a:pt x="311" y="75"/>
                                    <a:pt x="285" y="69"/>
                                  </a:cubicBezTo>
                                  <a:cubicBezTo>
                                    <a:pt x="259" y="63"/>
                                    <a:pt x="219" y="67"/>
                                    <a:pt x="192" y="66"/>
                                  </a:cubicBezTo>
                                  <a:cubicBezTo>
                                    <a:pt x="165" y="65"/>
                                    <a:pt x="142" y="67"/>
                                    <a:pt x="120" y="63"/>
                                  </a:cubicBezTo>
                                  <a:cubicBezTo>
                                    <a:pt x="98" y="59"/>
                                    <a:pt x="77" y="50"/>
                                    <a:pt x="57" y="39"/>
                                  </a:cubicBezTo>
                                  <a:cubicBezTo>
                                    <a:pt x="37" y="28"/>
                                    <a:pt x="18" y="14"/>
                                    <a:pt x="0" y="0"/>
                                  </a:cubicBezTo>
                                </a:path>
                              </a:pathLst>
                            </a:custGeom>
                            <a:noFill/>
                            <a:ln w="63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97" name="Freeform 53"/>
                            <p:cNvSpPr>
                              <a:spLocks/>
                            </p:cNvSpPr>
                            <p:nvPr/>
                          </p:nvSpPr>
                          <p:spPr bwMode="auto">
                            <a:xfrm>
                              <a:off x="1408" y="1105"/>
                              <a:ext cx="216" cy="69"/>
                            </a:xfrm>
                            <a:custGeom>
                              <a:avLst/>
                              <a:gdLst>
                                <a:gd name="T0" fmla="*/ 0 w 198"/>
                                <a:gd name="T1" fmla="*/ 91 h 60"/>
                                <a:gd name="T2" fmla="*/ 58 w 198"/>
                                <a:gd name="T3" fmla="*/ 63 h 60"/>
                                <a:gd name="T4" fmla="*/ 109 w 198"/>
                                <a:gd name="T5" fmla="*/ 37 h 60"/>
                                <a:gd name="T6" fmla="*/ 168 w 198"/>
                                <a:gd name="T7" fmla="*/ 28 h 60"/>
                                <a:gd name="T8" fmla="*/ 233 w 198"/>
                                <a:gd name="T9" fmla="*/ 18 h 60"/>
                                <a:gd name="T10" fmla="*/ 257 w 198"/>
                                <a:gd name="T11" fmla="*/ 0 h 60"/>
                                <a:gd name="T12" fmla="*/ 0 60000 65536"/>
                                <a:gd name="T13" fmla="*/ 0 60000 65536"/>
                                <a:gd name="T14" fmla="*/ 0 60000 65536"/>
                                <a:gd name="T15" fmla="*/ 0 60000 65536"/>
                                <a:gd name="T16" fmla="*/ 0 60000 65536"/>
                                <a:gd name="T17" fmla="*/ 0 60000 65536"/>
                                <a:gd name="T18" fmla="*/ 0 w 198"/>
                                <a:gd name="T19" fmla="*/ 0 h 60"/>
                                <a:gd name="T20" fmla="*/ 198 w 198"/>
                                <a:gd name="T21" fmla="*/ 60 h 60"/>
                              </a:gdLst>
                              <a:ahLst/>
                              <a:cxnLst>
                                <a:cxn ang="T12">
                                  <a:pos x="T0" y="T1"/>
                                </a:cxn>
                                <a:cxn ang="T13">
                                  <a:pos x="T2" y="T3"/>
                                </a:cxn>
                                <a:cxn ang="T14">
                                  <a:pos x="T4" y="T5"/>
                                </a:cxn>
                                <a:cxn ang="T15">
                                  <a:pos x="T6" y="T7"/>
                                </a:cxn>
                                <a:cxn ang="T16">
                                  <a:pos x="T8" y="T9"/>
                                </a:cxn>
                                <a:cxn ang="T17">
                                  <a:pos x="T10" y="T11"/>
                                </a:cxn>
                              </a:cxnLst>
                              <a:rect l="T18" t="T19" r="T20" b="T21"/>
                              <a:pathLst>
                                <a:path w="198" h="60">
                                  <a:moveTo>
                                    <a:pt x="0" y="60"/>
                                  </a:moveTo>
                                  <a:cubicBezTo>
                                    <a:pt x="15" y="54"/>
                                    <a:pt x="31" y="48"/>
                                    <a:pt x="45" y="42"/>
                                  </a:cubicBezTo>
                                  <a:cubicBezTo>
                                    <a:pt x="59" y="36"/>
                                    <a:pt x="70" y="28"/>
                                    <a:pt x="84" y="24"/>
                                  </a:cubicBezTo>
                                  <a:cubicBezTo>
                                    <a:pt x="98" y="20"/>
                                    <a:pt x="113" y="20"/>
                                    <a:pt x="129" y="18"/>
                                  </a:cubicBezTo>
                                  <a:cubicBezTo>
                                    <a:pt x="145" y="16"/>
                                    <a:pt x="169" y="15"/>
                                    <a:pt x="180" y="12"/>
                                  </a:cubicBezTo>
                                  <a:cubicBezTo>
                                    <a:pt x="191" y="9"/>
                                    <a:pt x="193" y="4"/>
                                    <a:pt x="198"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98" name="Freeform 54"/>
                            <p:cNvSpPr>
                              <a:spLocks/>
                            </p:cNvSpPr>
                            <p:nvPr/>
                          </p:nvSpPr>
                          <p:spPr bwMode="auto">
                            <a:xfrm>
                              <a:off x="974" y="932"/>
                              <a:ext cx="325" cy="190"/>
                            </a:xfrm>
                            <a:custGeom>
                              <a:avLst/>
                              <a:gdLst>
                                <a:gd name="T0" fmla="*/ 0 w 325"/>
                                <a:gd name="T1" fmla="*/ 186 h 190"/>
                                <a:gd name="T2" fmla="*/ 21 w 325"/>
                                <a:gd name="T3" fmla="*/ 186 h 190"/>
                                <a:gd name="T4" fmla="*/ 52 w 325"/>
                                <a:gd name="T5" fmla="*/ 165 h 190"/>
                                <a:gd name="T6" fmla="*/ 54 w 325"/>
                                <a:gd name="T7" fmla="*/ 144 h 190"/>
                                <a:gd name="T8" fmla="*/ 63 w 325"/>
                                <a:gd name="T9" fmla="*/ 120 h 190"/>
                                <a:gd name="T10" fmla="*/ 85 w 325"/>
                                <a:gd name="T11" fmla="*/ 111 h 190"/>
                                <a:gd name="T12" fmla="*/ 109 w 325"/>
                                <a:gd name="T13" fmla="*/ 111 h 190"/>
                                <a:gd name="T14" fmla="*/ 150 w 325"/>
                                <a:gd name="T15" fmla="*/ 93 h 190"/>
                                <a:gd name="T16" fmla="*/ 168 w 325"/>
                                <a:gd name="T17" fmla="*/ 76 h 190"/>
                                <a:gd name="T18" fmla="*/ 198 w 325"/>
                                <a:gd name="T19" fmla="*/ 73 h 190"/>
                                <a:gd name="T20" fmla="*/ 231 w 325"/>
                                <a:gd name="T21" fmla="*/ 72 h 190"/>
                                <a:gd name="T22" fmla="*/ 255 w 325"/>
                                <a:gd name="T23" fmla="*/ 51 h 190"/>
                                <a:gd name="T24" fmla="*/ 267 w 325"/>
                                <a:gd name="T25" fmla="*/ 31 h 190"/>
                                <a:gd name="T26" fmla="*/ 282 w 325"/>
                                <a:gd name="T27" fmla="*/ 28 h 190"/>
                                <a:gd name="T28" fmla="*/ 306 w 325"/>
                                <a:gd name="T29" fmla="*/ 15 h 190"/>
                                <a:gd name="T30" fmla="*/ 325 w 325"/>
                                <a:gd name="T31" fmla="*/ 0 h 1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5"/>
                                <a:gd name="T49" fmla="*/ 0 h 190"/>
                                <a:gd name="T50" fmla="*/ 325 w 325"/>
                                <a:gd name="T51" fmla="*/ 190 h 1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5" h="190">
                                  <a:moveTo>
                                    <a:pt x="0" y="186"/>
                                  </a:moveTo>
                                  <a:cubicBezTo>
                                    <a:pt x="6" y="188"/>
                                    <a:pt x="12" y="190"/>
                                    <a:pt x="21" y="186"/>
                                  </a:cubicBezTo>
                                  <a:cubicBezTo>
                                    <a:pt x="30" y="182"/>
                                    <a:pt x="47" y="172"/>
                                    <a:pt x="52" y="165"/>
                                  </a:cubicBezTo>
                                  <a:cubicBezTo>
                                    <a:pt x="57" y="158"/>
                                    <a:pt x="52" y="151"/>
                                    <a:pt x="54" y="144"/>
                                  </a:cubicBezTo>
                                  <a:cubicBezTo>
                                    <a:pt x="56" y="137"/>
                                    <a:pt x="58" y="126"/>
                                    <a:pt x="63" y="120"/>
                                  </a:cubicBezTo>
                                  <a:cubicBezTo>
                                    <a:pt x="68" y="114"/>
                                    <a:pt x="77" y="112"/>
                                    <a:pt x="85" y="111"/>
                                  </a:cubicBezTo>
                                  <a:cubicBezTo>
                                    <a:pt x="93" y="110"/>
                                    <a:pt x="98" y="114"/>
                                    <a:pt x="109" y="111"/>
                                  </a:cubicBezTo>
                                  <a:cubicBezTo>
                                    <a:pt x="120" y="108"/>
                                    <a:pt x="140" y="99"/>
                                    <a:pt x="150" y="93"/>
                                  </a:cubicBezTo>
                                  <a:cubicBezTo>
                                    <a:pt x="160" y="87"/>
                                    <a:pt x="160" y="79"/>
                                    <a:pt x="168" y="76"/>
                                  </a:cubicBezTo>
                                  <a:cubicBezTo>
                                    <a:pt x="176" y="73"/>
                                    <a:pt x="188" y="74"/>
                                    <a:pt x="198" y="73"/>
                                  </a:cubicBezTo>
                                  <a:cubicBezTo>
                                    <a:pt x="208" y="72"/>
                                    <a:pt x="222" y="76"/>
                                    <a:pt x="231" y="72"/>
                                  </a:cubicBezTo>
                                  <a:cubicBezTo>
                                    <a:pt x="240" y="68"/>
                                    <a:pt x="249" y="58"/>
                                    <a:pt x="255" y="51"/>
                                  </a:cubicBezTo>
                                  <a:cubicBezTo>
                                    <a:pt x="261" y="44"/>
                                    <a:pt x="262" y="35"/>
                                    <a:pt x="267" y="31"/>
                                  </a:cubicBezTo>
                                  <a:cubicBezTo>
                                    <a:pt x="272" y="27"/>
                                    <a:pt x="276" y="31"/>
                                    <a:pt x="282" y="28"/>
                                  </a:cubicBezTo>
                                  <a:cubicBezTo>
                                    <a:pt x="288" y="25"/>
                                    <a:pt x="299" y="20"/>
                                    <a:pt x="306" y="15"/>
                                  </a:cubicBezTo>
                                  <a:cubicBezTo>
                                    <a:pt x="313" y="10"/>
                                    <a:pt x="319" y="5"/>
                                    <a:pt x="325"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99" name="Freeform 55"/>
                            <p:cNvSpPr>
                              <a:spLocks/>
                            </p:cNvSpPr>
                            <p:nvPr/>
                          </p:nvSpPr>
                          <p:spPr bwMode="auto">
                            <a:xfrm>
                              <a:off x="2814" y="1296"/>
                              <a:ext cx="336" cy="290"/>
                            </a:xfrm>
                            <a:custGeom>
                              <a:avLst/>
                              <a:gdLst>
                                <a:gd name="T0" fmla="*/ 0 w 336"/>
                                <a:gd name="T1" fmla="*/ 0 h 290"/>
                                <a:gd name="T2" fmla="*/ 18 w 336"/>
                                <a:gd name="T3" fmla="*/ 54 h 290"/>
                                <a:gd name="T4" fmla="*/ 60 w 336"/>
                                <a:gd name="T5" fmla="*/ 72 h 290"/>
                                <a:gd name="T6" fmla="*/ 84 w 336"/>
                                <a:gd name="T7" fmla="*/ 120 h 290"/>
                                <a:gd name="T8" fmla="*/ 84 w 336"/>
                                <a:gd name="T9" fmla="*/ 180 h 290"/>
                                <a:gd name="T10" fmla="*/ 84 w 336"/>
                                <a:gd name="T11" fmla="*/ 234 h 290"/>
                                <a:gd name="T12" fmla="*/ 114 w 336"/>
                                <a:gd name="T13" fmla="*/ 270 h 290"/>
                                <a:gd name="T14" fmla="*/ 252 w 336"/>
                                <a:gd name="T15" fmla="*/ 288 h 290"/>
                                <a:gd name="T16" fmla="*/ 336 w 336"/>
                                <a:gd name="T17" fmla="*/ 282 h 2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6"/>
                                <a:gd name="T28" fmla="*/ 0 h 290"/>
                                <a:gd name="T29" fmla="*/ 336 w 336"/>
                                <a:gd name="T30" fmla="*/ 290 h 2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6" h="290">
                                  <a:moveTo>
                                    <a:pt x="0" y="0"/>
                                  </a:moveTo>
                                  <a:cubicBezTo>
                                    <a:pt x="4" y="21"/>
                                    <a:pt x="8" y="42"/>
                                    <a:pt x="18" y="54"/>
                                  </a:cubicBezTo>
                                  <a:cubicBezTo>
                                    <a:pt x="28" y="66"/>
                                    <a:pt x="49" y="61"/>
                                    <a:pt x="60" y="72"/>
                                  </a:cubicBezTo>
                                  <a:cubicBezTo>
                                    <a:pt x="71" y="83"/>
                                    <a:pt x="80" y="102"/>
                                    <a:pt x="84" y="120"/>
                                  </a:cubicBezTo>
                                  <a:cubicBezTo>
                                    <a:pt x="88" y="138"/>
                                    <a:pt x="84" y="161"/>
                                    <a:pt x="84" y="180"/>
                                  </a:cubicBezTo>
                                  <a:cubicBezTo>
                                    <a:pt x="84" y="199"/>
                                    <a:pt x="79" y="219"/>
                                    <a:pt x="84" y="234"/>
                                  </a:cubicBezTo>
                                  <a:cubicBezTo>
                                    <a:pt x="89" y="249"/>
                                    <a:pt x="86" y="261"/>
                                    <a:pt x="114" y="270"/>
                                  </a:cubicBezTo>
                                  <a:cubicBezTo>
                                    <a:pt x="142" y="279"/>
                                    <a:pt x="215" y="286"/>
                                    <a:pt x="252" y="288"/>
                                  </a:cubicBezTo>
                                  <a:cubicBezTo>
                                    <a:pt x="289" y="290"/>
                                    <a:pt x="312" y="286"/>
                                    <a:pt x="336" y="28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200" name="Freeform 56"/>
                            <p:cNvSpPr>
                              <a:spLocks/>
                            </p:cNvSpPr>
                            <p:nvPr/>
                          </p:nvSpPr>
                          <p:spPr bwMode="auto">
                            <a:xfrm>
                              <a:off x="3264" y="1103"/>
                              <a:ext cx="780" cy="415"/>
                            </a:xfrm>
                            <a:custGeom>
                              <a:avLst/>
                              <a:gdLst>
                                <a:gd name="T0" fmla="*/ 0 w 780"/>
                                <a:gd name="T1" fmla="*/ 13 h 415"/>
                                <a:gd name="T2" fmla="*/ 78 w 780"/>
                                <a:gd name="T3" fmla="*/ 1 h 415"/>
                                <a:gd name="T4" fmla="*/ 150 w 780"/>
                                <a:gd name="T5" fmla="*/ 19 h 415"/>
                                <a:gd name="T6" fmla="*/ 180 w 780"/>
                                <a:gd name="T7" fmla="*/ 67 h 415"/>
                                <a:gd name="T8" fmla="*/ 240 w 780"/>
                                <a:gd name="T9" fmla="*/ 91 h 415"/>
                                <a:gd name="T10" fmla="*/ 312 w 780"/>
                                <a:gd name="T11" fmla="*/ 103 h 415"/>
                                <a:gd name="T12" fmla="*/ 372 w 780"/>
                                <a:gd name="T13" fmla="*/ 127 h 415"/>
                                <a:gd name="T14" fmla="*/ 450 w 780"/>
                                <a:gd name="T15" fmla="*/ 127 h 415"/>
                                <a:gd name="T16" fmla="*/ 516 w 780"/>
                                <a:gd name="T17" fmla="*/ 139 h 415"/>
                                <a:gd name="T18" fmla="*/ 564 w 780"/>
                                <a:gd name="T19" fmla="*/ 181 h 415"/>
                                <a:gd name="T20" fmla="*/ 582 w 780"/>
                                <a:gd name="T21" fmla="*/ 247 h 415"/>
                                <a:gd name="T22" fmla="*/ 588 w 780"/>
                                <a:gd name="T23" fmla="*/ 301 h 415"/>
                                <a:gd name="T24" fmla="*/ 624 w 780"/>
                                <a:gd name="T25" fmla="*/ 349 h 415"/>
                                <a:gd name="T26" fmla="*/ 666 w 780"/>
                                <a:gd name="T27" fmla="*/ 373 h 415"/>
                                <a:gd name="T28" fmla="*/ 702 w 780"/>
                                <a:gd name="T29" fmla="*/ 391 h 415"/>
                                <a:gd name="T30" fmla="*/ 738 w 780"/>
                                <a:gd name="T31" fmla="*/ 403 h 415"/>
                                <a:gd name="T32" fmla="*/ 780 w 780"/>
                                <a:gd name="T33" fmla="*/ 415 h 4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0"/>
                                <a:gd name="T52" fmla="*/ 0 h 415"/>
                                <a:gd name="T53" fmla="*/ 780 w 780"/>
                                <a:gd name="T54" fmla="*/ 415 h 4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0" h="415">
                                  <a:moveTo>
                                    <a:pt x="0" y="13"/>
                                  </a:moveTo>
                                  <a:cubicBezTo>
                                    <a:pt x="26" y="6"/>
                                    <a:pt x="53" y="0"/>
                                    <a:pt x="78" y="1"/>
                                  </a:cubicBezTo>
                                  <a:cubicBezTo>
                                    <a:pt x="103" y="2"/>
                                    <a:pt x="133" y="8"/>
                                    <a:pt x="150" y="19"/>
                                  </a:cubicBezTo>
                                  <a:cubicBezTo>
                                    <a:pt x="167" y="30"/>
                                    <a:pt x="165" y="55"/>
                                    <a:pt x="180" y="67"/>
                                  </a:cubicBezTo>
                                  <a:cubicBezTo>
                                    <a:pt x="195" y="79"/>
                                    <a:pt x="218" y="85"/>
                                    <a:pt x="240" y="91"/>
                                  </a:cubicBezTo>
                                  <a:cubicBezTo>
                                    <a:pt x="262" y="97"/>
                                    <a:pt x="290" y="97"/>
                                    <a:pt x="312" y="103"/>
                                  </a:cubicBezTo>
                                  <a:cubicBezTo>
                                    <a:pt x="334" y="109"/>
                                    <a:pt x="349" y="123"/>
                                    <a:pt x="372" y="127"/>
                                  </a:cubicBezTo>
                                  <a:cubicBezTo>
                                    <a:pt x="395" y="131"/>
                                    <a:pt x="426" y="125"/>
                                    <a:pt x="450" y="127"/>
                                  </a:cubicBezTo>
                                  <a:cubicBezTo>
                                    <a:pt x="474" y="129"/>
                                    <a:pt x="497" y="130"/>
                                    <a:pt x="516" y="139"/>
                                  </a:cubicBezTo>
                                  <a:cubicBezTo>
                                    <a:pt x="535" y="148"/>
                                    <a:pt x="553" y="163"/>
                                    <a:pt x="564" y="181"/>
                                  </a:cubicBezTo>
                                  <a:cubicBezTo>
                                    <a:pt x="575" y="199"/>
                                    <a:pt x="578" y="227"/>
                                    <a:pt x="582" y="247"/>
                                  </a:cubicBezTo>
                                  <a:cubicBezTo>
                                    <a:pt x="586" y="267"/>
                                    <a:pt x="581" y="284"/>
                                    <a:pt x="588" y="301"/>
                                  </a:cubicBezTo>
                                  <a:cubicBezTo>
                                    <a:pt x="595" y="318"/>
                                    <a:pt x="611" y="337"/>
                                    <a:pt x="624" y="349"/>
                                  </a:cubicBezTo>
                                  <a:cubicBezTo>
                                    <a:pt x="637" y="361"/>
                                    <a:pt x="653" y="366"/>
                                    <a:pt x="666" y="373"/>
                                  </a:cubicBezTo>
                                  <a:cubicBezTo>
                                    <a:pt x="679" y="380"/>
                                    <a:pt x="690" y="386"/>
                                    <a:pt x="702" y="391"/>
                                  </a:cubicBezTo>
                                  <a:cubicBezTo>
                                    <a:pt x="714" y="396"/>
                                    <a:pt x="725" y="399"/>
                                    <a:pt x="738" y="403"/>
                                  </a:cubicBezTo>
                                  <a:cubicBezTo>
                                    <a:pt x="751" y="407"/>
                                    <a:pt x="765" y="411"/>
                                    <a:pt x="780" y="415"/>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3192" name="Freeform 57"/>
                          <p:cNvSpPr>
                            <a:spLocks/>
                          </p:cNvSpPr>
                          <p:nvPr/>
                        </p:nvSpPr>
                        <p:spPr bwMode="auto">
                          <a:xfrm>
                            <a:off x="3160" y="32"/>
                            <a:ext cx="920" cy="939"/>
                          </a:xfrm>
                          <a:custGeom>
                            <a:avLst/>
                            <a:gdLst>
                              <a:gd name="T0" fmla="*/ 0 w 880"/>
                              <a:gd name="T1" fmla="*/ 1003 h 907"/>
                              <a:gd name="T2" fmla="*/ 110 w 880"/>
                              <a:gd name="T3" fmla="*/ 995 h 907"/>
                              <a:gd name="T4" fmla="*/ 210 w 880"/>
                              <a:gd name="T5" fmla="*/ 933 h 907"/>
                              <a:gd name="T6" fmla="*/ 293 w 880"/>
                              <a:gd name="T7" fmla="*/ 914 h 907"/>
                              <a:gd name="T8" fmla="*/ 375 w 880"/>
                              <a:gd name="T9" fmla="*/ 887 h 907"/>
                              <a:gd name="T10" fmla="*/ 393 w 880"/>
                              <a:gd name="T11" fmla="*/ 817 h 907"/>
                              <a:gd name="T12" fmla="*/ 393 w 880"/>
                              <a:gd name="T13" fmla="*/ 693 h 907"/>
                              <a:gd name="T14" fmla="*/ 457 w 880"/>
                              <a:gd name="T15" fmla="*/ 621 h 907"/>
                              <a:gd name="T16" fmla="*/ 557 w 880"/>
                              <a:gd name="T17" fmla="*/ 559 h 907"/>
                              <a:gd name="T18" fmla="*/ 676 w 880"/>
                              <a:gd name="T19" fmla="*/ 427 h 907"/>
                              <a:gd name="T20" fmla="*/ 731 w 880"/>
                              <a:gd name="T21" fmla="*/ 204 h 907"/>
                              <a:gd name="T22" fmla="*/ 823 w 880"/>
                              <a:gd name="T23" fmla="*/ 124 h 907"/>
                              <a:gd name="T24" fmla="*/ 896 w 880"/>
                              <a:gd name="T25" fmla="*/ 97 h 907"/>
                              <a:gd name="T26" fmla="*/ 1006 w 880"/>
                              <a:gd name="T27" fmla="*/ 0 h 9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0"/>
                              <a:gd name="T43" fmla="*/ 0 h 907"/>
                              <a:gd name="T44" fmla="*/ 880 w 880"/>
                              <a:gd name="T45" fmla="*/ 907 h 9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0" h="907">
                                <a:moveTo>
                                  <a:pt x="0" y="904"/>
                                </a:moveTo>
                                <a:cubicBezTo>
                                  <a:pt x="32" y="905"/>
                                  <a:pt x="65" y="907"/>
                                  <a:pt x="96" y="896"/>
                                </a:cubicBezTo>
                                <a:cubicBezTo>
                                  <a:pt x="127" y="885"/>
                                  <a:pt x="157" y="852"/>
                                  <a:pt x="184" y="840"/>
                                </a:cubicBezTo>
                                <a:cubicBezTo>
                                  <a:pt x="211" y="828"/>
                                  <a:pt x="232" y="831"/>
                                  <a:pt x="256" y="824"/>
                                </a:cubicBezTo>
                                <a:cubicBezTo>
                                  <a:pt x="280" y="817"/>
                                  <a:pt x="313" y="815"/>
                                  <a:pt x="328" y="800"/>
                                </a:cubicBezTo>
                                <a:cubicBezTo>
                                  <a:pt x="343" y="785"/>
                                  <a:pt x="341" y="765"/>
                                  <a:pt x="344" y="736"/>
                                </a:cubicBezTo>
                                <a:cubicBezTo>
                                  <a:pt x="347" y="707"/>
                                  <a:pt x="335" y="653"/>
                                  <a:pt x="344" y="624"/>
                                </a:cubicBezTo>
                                <a:cubicBezTo>
                                  <a:pt x="353" y="595"/>
                                  <a:pt x="376" y="580"/>
                                  <a:pt x="400" y="560"/>
                                </a:cubicBezTo>
                                <a:cubicBezTo>
                                  <a:pt x="424" y="540"/>
                                  <a:pt x="456" y="533"/>
                                  <a:pt x="488" y="504"/>
                                </a:cubicBezTo>
                                <a:cubicBezTo>
                                  <a:pt x="520" y="475"/>
                                  <a:pt x="567" y="437"/>
                                  <a:pt x="592" y="384"/>
                                </a:cubicBezTo>
                                <a:cubicBezTo>
                                  <a:pt x="617" y="331"/>
                                  <a:pt x="619" y="229"/>
                                  <a:pt x="640" y="184"/>
                                </a:cubicBezTo>
                                <a:cubicBezTo>
                                  <a:pt x="661" y="139"/>
                                  <a:pt x="696" y="128"/>
                                  <a:pt x="720" y="112"/>
                                </a:cubicBezTo>
                                <a:cubicBezTo>
                                  <a:pt x="744" y="96"/>
                                  <a:pt x="757" y="107"/>
                                  <a:pt x="784" y="88"/>
                                </a:cubicBezTo>
                                <a:cubicBezTo>
                                  <a:pt x="811" y="69"/>
                                  <a:pt x="861" y="20"/>
                                  <a:pt x="880"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3184" name="Group 58"/>
                        <p:cNvGrpSpPr>
                          <a:grpSpLocks/>
                        </p:cNvGrpSpPr>
                        <p:nvPr/>
                      </p:nvGrpSpPr>
                      <p:grpSpPr bwMode="auto">
                        <a:xfrm>
                          <a:off x="3249" y="1469"/>
                          <a:ext cx="585" cy="99"/>
                          <a:chOff x="3249" y="1469"/>
                          <a:chExt cx="585" cy="99"/>
                        </a:xfrm>
                      </p:grpSpPr>
                      <p:grpSp>
                        <p:nvGrpSpPr>
                          <p:cNvPr id="383185" name="Group 59"/>
                          <p:cNvGrpSpPr>
                            <a:grpSpLocks/>
                          </p:cNvGrpSpPr>
                          <p:nvPr/>
                        </p:nvGrpSpPr>
                        <p:grpSpPr bwMode="auto">
                          <a:xfrm>
                            <a:off x="3249" y="1469"/>
                            <a:ext cx="585" cy="99"/>
                            <a:chOff x="3249" y="1469"/>
                            <a:chExt cx="585" cy="99"/>
                          </a:xfrm>
                        </p:grpSpPr>
                        <p:sp>
                          <p:nvSpPr>
                            <p:cNvPr id="383187" name="Freeform 60"/>
                            <p:cNvSpPr>
                              <a:spLocks/>
                            </p:cNvSpPr>
                            <p:nvPr/>
                          </p:nvSpPr>
                          <p:spPr bwMode="auto">
                            <a:xfrm>
                              <a:off x="3249" y="1469"/>
                              <a:ext cx="585" cy="99"/>
                            </a:xfrm>
                            <a:custGeom>
                              <a:avLst/>
                              <a:gdLst>
                                <a:gd name="T0" fmla="*/ 579 w 585"/>
                                <a:gd name="T1" fmla="*/ 28 h 99"/>
                                <a:gd name="T2" fmla="*/ 579 w 585"/>
                                <a:gd name="T3" fmla="*/ 70 h 99"/>
                                <a:gd name="T4" fmla="*/ 543 w 585"/>
                                <a:gd name="T5" fmla="*/ 70 h 99"/>
                                <a:gd name="T6" fmla="*/ 516 w 585"/>
                                <a:gd name="T7" fmla="*/ 76 h 99"/>
                                <a:gd name="T8" fmla="*/ 483 w 585"/>
                                <a:gd name="T9" fmla="*/ 79 h 99"/>
                                <a:gd name="T10" fmla="*/ 453 w 585"/>
                                <a:gd name="T11" fmla="*/ 73 h 99"/>
                                <a:gd name="T12" fmla="*/ 432 w 585"/>
                                <a:gd name="T13" fmla="*/ 73 h 99"/>
                                <a:gd name="T14" fmla="*/ 408 w 585"/>
                                <a:gd name="T15" fmla="*/ 73 h 99"/>
                                <a:gd name="T16" fmla="*/ 387 w 585"/>
                                <a:gd name="T17" fmla="*/ 79 h 99"/>
                                <a:gd name="T18" fmla="*/ 369 w 585"/>
                                <a:gd name="T19" fmla="*/ 88 h 99"/>
                                <a:gd name="T20" fmla="*/ 345 w 585"/>
                                <a:gd name="T21" fmla="*/ 97 h 99"/>
                                <a:gd name="T22" fmla="*/ 318 w 585"/>
                                <a:gd name="T23" fmla="*/ 97 h 99"/>
                                <a:gd name="T24" fmla="*/ 297 w 585"/>
                                <a:gd name="T25" fmla="*/ 97 h 99"/>
                                <a:gd name="T26" fmla="*/ 270 w 585"/>
                                <a:gd name="T27" fmla="*/ 91 h 99"/>
                                <a:gd name="T28" fmla="*/ 240 w 585"/>
                                <a:gd name="T29" fmla="*/ 85 h 99"/>
                                <a:gd name="T30" fmla="*/ 189 w 585"/>
                                <a:gd name="T31" fmla="*/ 76 h 99"/>
                                <a:gd name="T32" fmla="*/ 168 w 585"/>
                                <a:gd name="T33" fmla="*/ 76 h 99"/>
                                <a:gd name="T34" fmla="*/ 144 w 585"/>
                                <a:gd name="T35" fmla="*/ 76 h 99"/>
                                <a:gd name="T36" fmla="*/ 120 w 585"/>
                                <a:gd name="T37" fmla="*/ 76 h 99"/>
                                <a:gd name="T38" fmla="*/ 87 w 585"/>
                                <a:gd name="T39" fmla="*/ 79 h 99"/>
                                <a:gd name="T40" fmla="*/ 63 w 585"/>
                                <a:gd name="T41" fmla="*/ 82 h 99"/>
                                <a:gd name="T42" fmla="*/ 21 w 585"/>
                                <a:gd name="T43" fmla="*/ 82 h 99"/>
                                <a:gd name="T44" fmla="*/ 0 w 585"/>
                                <a:gd name="T45" fmla="*/ 76 h 99"/>
                                <a:gd name="T46" fmla="*/ 18 w 585"/>
                                <a:gd name="T47" fmla="*/ 61 h 99"/>
                                <a:gd name="T48" fmla="*/ 45 w 585"/>
                                <a:gd name="T49" fmla="*/ 58 h 99"/>
                                <a:gd name="T50" fmla="*/ 69 w 585"/>
                                <a:gd name="T51" fmla="*/ 52 h 99"/>
                                <a:gd name="T52" fmla="*/ 90 w 585"/>
                                <a:gd name="T53" fmla="*/ 46 h 99"/>
                                <a:gd name="T54" fmla="*/ 117 w 585"/>
                                <a:gd name="T55" fmla="*/ 40 h 99"/>
                                <a:gd name="T56" fmla="*/ 159 w 585"/>
                                <a:gd name="T57" fmla="*/ 37 h 99"/>
                                <a:gd name="T58" fmla="*/ 186 w 585"/>
                                <a:gd name="T59" fmla="*/ 31 h 99"/>
                                <a:gd name="T60" fmla="*/ 207 w 585"/>
                                <a:gd name="T61" fmla="*/ 19 h 99"/>
                                <a:gd name="T62" fmla="*/ 228 w 585"/>
                                <a:gd name="T63" fmla="*/ 19 h 99"/>
                                <a:gd name="T64" fmla="*/ 264 w 585"/>
                                <a:gd name="T65" fmla="*/ 19 h 99"/>
                                <a:gd name="T66" fmla="*/ 312 w 585"/>
                                <a:gd name="T67" fmla="*/ 10 h 99"/>
                                <a:gd name="T68" fmla="*/ 336 w 585"/>
                                <a:gd name="T69" fmla="*/ 1 h 99"/>
                                <a:gd name="T70" fmla="*/ 369 w 585"/>
                                <a:gd name="T71" fmla="*/ 4 h 99"/>
                                <a:gd name="T72" fmla="*/ 396 w 585"/>
                                <a:gd name="T73" fmla="*/ 16 h 99"/>
                                <a:gd name="T74" fmla="*/ 429 w 585"/>
                                <a:gd name="T75" fmla="*/ 25 h 99"/>
                                <a:gd name="T76" fmla="*/ 453 w 585"/>
                                <a:gd name="T77" fmla="*/ 28 h 99"/>
                                <a:gd name="T78" fmla="*/ 486 w 585"/>
                                <a:gd name="T79" fmla="*/ 28 h 99"/>
                                <a:gd name="T80" fmla="*/ 510 w 585"/>
                                <a:gd name="T81" fmla="*/ 28 h 99"/>
                                <a:gd name="T82" fmla="*/ 558 w 585"/>
                                <a:gd name="T83" fmla="*/ 31 h 99"/>
                                <a:gd name="T84" fmla="*/ 579 w 585"/>
                                <a:gd name="T85" fmla="*/ 28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85"/>
                                <a:gd name="T130" fmla="*/ 0 h 99"/>
                                <a:gd name="T131" fmla="*/ 585 w 585"/>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85" h="99">
                                  <a:moveTo>
                                    <a:pt x="579" y="28"/>
                                  </a:moveTo>
                                  <a:cubicBezTo>
                                    <a:pt x="582" y="34"/>
                                    <a:pt x="585" y="63"/>
                                    <a:pt x="579" y="70"/>
                                  </a:cubicBezTo>
                                  <a:cubicBezTo>
                                    <a:pt x="573" y="77"/>
                                    <a:pt x="553" y="69"/>
                                    <a:pt x="543" y="70"/>
                                  </a:cubicBezTo>
                                  <a:cubicBezTo>
                                    <a:pt x="533" y="71"/>
                                    <a:pt x="526" y="75"/>
                                    <a:pt x="516" y="76"/>
                                  </a:cubicBezTo>
                                  <a:cubicBezTo>
                                    <a:pt x="506" y="77"/>
                                    <a:pt x="493" y="79"/>
                                    <a:pt x="483" y="79"/>
                                  </a:cubicBezTo>
                                  <a:cubicBezTo>
                                    <a:pt x="473" y="79"/>
                                    <a:pt x="461" y="74"/>
                                    <a:pt x="453" y="73"/>
                                  </a:cubicBezTo>
                                  <a:cubicBezTo>
                                    <a:pt x="445" y="72"/>
                                    <a:pt x="439" y="73"/>
                                    <a:pt x="432" y="73"/>
                                  </a:cubicBezTo>
                                  <a:cubicBezTo>
                                    <a:pt x="425" y="73"/>
                                    <a:pt x="415" y="72"/>
                                    <a:pt x="408" y="73"/>
                                  </a:cubicBezTo>
                                  <a:cubicBezTo>
                                    <a:pt x="401" y="74"/>
                                    <a:pt x="393" y="77"/>
                                    <a:pt x="387" y="79"/>
                                  </a:cubicBezTo>
                                  <a:cubicBezTo>
                                    <a:pt x="381" y="81"/>
                                    <a:pt x="376" y="85"/>
                                    <a:pt x="369" y="88"/>
                                  </a:cubicBezTo>
                                  <a:cubicBezTo>
                                    <a:pt x="362" y="91"/>
                                    <a:pt x="353" y="95"/>
                                    <a:pt x="345" y="97"/>
                                  </a:cubicBezTo>
                                  <a:cubicBezTo>
                                    <a:pt x="337" y="99"/>
                                    <a:pt x="326" y="97"/>
                                    <a:pt x="318" y="97"/>
                                  </a:cubicBezTo>
                                  <a:cubicBezTo>
                                    <a:pt x="310" y="97"/>
                                    <a:pt x="305" y="98"/>
                                    <a:pt x="297" y="97"/>
                                  </a:cubicBezTo>
                                  <a:cubicBezTo>
                                    <a:pt x="289" y="96"/>
                                    <a:pt x="279" y="93"/>
                                    <a:pt x="270" y="91"/>
                                  </a:cubicBezTo>
                                  <a:cubicBezTo>
                                    <a:pt x="261" y="89"/>
                                    <a:pt x="253" y="87"/>
                                    <a:pt x="240" y="85"/>
                                  </a:cubicBezTo>
                                  <a:cubicBezTo>
                                    <a:pt x="227" y="83"/>
                                    <a:pt x="201" y="77"/>
                                    <a:pt x="189" y="76"/>
                                  </a:cubicBezTo>
                                  <a:cubicBezTo>
                                    <a:pt x="177" y="75"/>
                                    <a:pt x="175" y="76"/>
                                    <a:pt x="168" y="76"/>
                                  </a:cubicBezTo>
                                  <a:cubicBezTo>
                                    <a:pt x="161" y="76"/>
                                    <a:pt x="152" y="76"/>
                                    <a:pt x="144" y="76"/>
                                  </a:cubicBezTo>
                                  <a:cubicBezTo>
                                    <a:pt x="136" y="76"/>
                                    <a:pt x="129" y="76"/>
                                    <a:pt x="120" y="76"/>
                                  </a:cubicBezTo>
                                  <a:cubicBezTo>
                                    <a:pt x="111" y="76"/>
                                    <a:pt x="96" y="78"/>
                                    <a:pt x="87" y="79"/>
                                  </a:cubicBezTo>
                                  <a:cubicBezTo>
                                    <a:pt x="78" y="80"/>
                                    <a:pt x="74" y="81"/>
                                    <a:pt x="63" y="82"/>
                                  </a:cubicBezTo>
                                  <a:cubicBezTo>
                                    <a:pt x="52" y="83"/>
                                    <a:pt x="31" y="83"/>
                                    <a:pt x="21" y="82"/>
                                  </a:cubicBezTo>
                                  <a:cubicBezTo>
                                    <a:pt x="11" y="81"/>
                                    <a:pt x="0" y="79"/>
                                    <a:pt x="0" y="76"/>
                                  </a:cubicBezTo>
                                  <a:cubicBezTo>
                                    <a:pt x="0" y="73"/>
                                    <a:pt x="11" y="64"/>
                                    <a:pt x="18" y="61"/>
                                  </a:cubicBezTo>
                                  <a:cubicBezTo>
                                    <a:pt x="25" y="58"/>
                                    <a:pt x="37" y="59"/>
                                    <a:pt x="45" y="58"/>
                                  </a:cubicBezTo>
                                  <a:cubicBezTo>
                                    <a:pt x="53" y="57"/>
                                    <a:pt x="62" y="54"/>
                                    <a:pt x="69" y="52"/>
                                  </a:cubicBezTo>
                                  <a:cubicBezTo>
                                    <a:pt x="76" y="50"/>
                                    <a:pt x="82" y="48"/>
                                    <a:pt x="90" y="46"/>
                                  </a:cubicBezTo>
                                  <a:cubicBezTo>
                                    <a:pt x="98" y="44"/>
                                    <a:pt x="106" y="41"/>
                                    <a:pt x="117" y="40"/>
                                  </a:cubicBezTo>
                                  <a:cubicBezTo>
                                    <a:pt x="128" y="39"/>
                                    <a:pt x="148" y="38"/>
                                    <a:pt x="159" y="37"/>
                                  </a:cubicBezTo>
                                  <a:cubicBezTo>
                                    <a:pt x="170" y="36"/>
                                    <a:pt x="178" y="34"/>
                                    <a:pt x="186" y="31"/>
                                  </a:cubicBezTo>
                                  <a:cubicBezTo>
                                    <a:pt x="194" y="28"/>
                                    <a:pt x="200" y="21"/>
                                    <a:pt x="207" y="19"/>
                                  </a:cubicBezTo>
                                  <a:cubicBezTo>
                                    <a:pt x="214" y="17"/>
                                    <a:pt x="219" y="19"/>
                                    <a:pt x="228" y="19"/>
                                  </a:cubicBezTo>
                                  <a:cubicBezTo>
                                    <a:pt x="237" y="19"/>
                                    <a:pt x="250" y="21"/>
                                    <a:pt x="264" y="19"/>
                                  </a:cubicBezTo>
                                  <a:cubicBezTo>
                                    <a:pt x="278" y="17"/>
                                    <a:pt x="300" y="13"/>
                                    <a:pt x="312" y="10"/>
                                  </a:cubicBezTo>
                                  <a:cubicBezTo>
                                    <a:pt x="324" y="7"/>
                                    <a:pt x="327" y="2"/>
                                    <a:pt x="336" y="1"/>
                                  </a:cubicBezTo>
                                  <a:cubicBezTo>
                                    <a:pt x="345" y="0"/>
                                    <a:pt x="359" y="1"/>
                                    <a:pt x="369" y="4"/>
                                  </a:cubicBezTo>
                                  <a:cubicBezTo>
                                    <a:pt x="379" y="7"/>
                                    <a:pt x="386" y="13"/>
                                    <a:pt x="396" y="16"/>
                                  </a:cubicBezTo>
                                  <a:cubicBezTo>
                                    <a:pt x="406" y="19"/>
                                    <a:pt x="420" y="23"/>
                                    <a:pt x="429" y="25"/>
                                  </a:cubicBezTo>
                                  <a:cubicBezTo>
                                    <a:pt x="438" y="27"/>
                                    <a:pt x="444" y="28"/>
                                    <a:pt x="453" y="28"/>
                                  </a:cubicBezTo>
                                  <a:cubicBezTo>
                                    <a:pt x="462" y="28"/>
                                    <a:pt x="477" y="28"/>
                                    <a:pt x="486" y="28"/>
                                  </a:cubicBezTo>
                                  <a:cubicBezTo>
                                    <a:pt x="495" y="28"/>
                                    <a:pt x="498" y="27"/>
                                    <a:pt x="510" y="28"/>
                                  </a:cubicBezTo>
                                  <a:cubicBezTo>
                                    <a:pt x="522" y="29"/>
                                    <a:pt x="547" y="31"/>
                                    <a:pt x="558" y="31"/>
                                  </a:cubicBezTo>
                                  <a:cubicBezTo>
                                    <a:pt x="569" y="31"/>
                                    <a:pt x="576" y="22"/>
                                    <a:pt x="579" y="28"/>
                                  </a:cubicBezTo>
                                  <a:close/>
                                </a:path>
                              </a:pathLst>
                            </a:custGeom>
                            <a:solidFill>
                              <a:srgbClr val="CCFFFF"/>
                            </a:solidFill>
                            <a:ln w="6350">
                              <a:solidFill>
                                <a:srgbClr val="00CCFF"/>
                              </a:solidFill>
                              <a:round/>
                              <a:headEnd/>
                              <a:tailEnd/>
                            </a:ln>
                          </p:spPr>
                          <p:txBody>
                            <a:bodyPr/>
                            <a:lstStyle/>
                            <a:p>
                              <a:endParaRPr lang="fr-CH"/>
                            </a:p>
                          </p:txBody>
                        </p:sp>
                        <p:sp>
                          <p:nvSpPr>
                            <p:cNvPr id="383188" name="Line 61"/>
                            <p:cNvSpPr>
                              <a:spLocks noChangeShapeType="1"/>
                            </p:cNvSpPr>
                            <p:nvPr/>
                          </p:nvSpPr>
                          <p:spPr bwMode="auto">
                            <a:xfrm>
                              <a:off x="3828" y="1497"/>
                              <a:ext cx="1" cy="4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3186" name="Freeform 62"/>
                          <p:cNvSpPr>
                            <a:spLocks/>
                          </p:cNvSpPr>
                          <p:nvPr/>
                        </p:nvSpPr>
                        <p:spPr bwMode="auto">
                          <a:xfrm>
                            <a:off x="3512" y="1492"/>
                            <a:ext cx="121" cy="47"/>
                          </a:xfrm>
                          <a:custGeom>
                            <a:avLst/>
                            <a:gdLst>
                              <a:gd name="T0" fmla="*/ 100 w 121"/>
                              <a:gd name="T1" fmla="*/ 10 h 47"/>
                              <a:gd name="T2" fmla="*/ 82 w 121"/>
                              <a:gd name="T3" fmla="*/ 0 h 47"/>
                              <a:gd name="T4" fmla="*/ 62 w 121"/>
                              <a:gd name="T5" fmla="*/ 8 h 47"/>
                              <a:gd name="T6" fmla="*/ 38 w 121"/>
                              <a:gd name="T7" fmla="*/ 20 h 47"/>
                              <a:gd name="T8" fmla="*/ 22 w 121"/>
                              <a:gd name="T9" fmla="*/ 26 h 47"/>
                              <a:gd name="T10" fmla="*/ 2 w 121"/>
                              <a:gd name="T11" fmla="*/ 28 h 47"/>
                              <a:gd name="T12" fmla="*/ 8 w 121"/>
                              <a:gd name="T13" fmla="*/ 44 h 47"/>
                              <a:gd name="T14" fmla="*/ 26 w 121"/>
                              <a:gd name="T15" fmla="*/ 44 h 47"/>
                              <a:gd name="T16" fmla="*/ 84 w 121"/>
                              <a:gd name="T17" fmla="*/ 40 h 47"/>
                              <a:gd name="T18" fmla="*/ 106 w 121"/>
                              <a:gd name="T19" fmla="*/ 42 h 47"/>
                              <a:gd name="T20" fmla="*/ 120 w 121"/>
                              <a:gd name="T21" fmla="*/ 34 h 47"/>
                              <a:gd name="T22" fmla="*/ 112 w 121"/>
                              <a:gd name="T23" fmla="*/ 22 h 47"/>
                              <a:gd name="T24" fmla="*/ 100 w 121"/>
                              <a:gd name="T25" fmla="*/ 10 h 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1"/>
                              <a:gd name="T40" fmla="*/ 0 h 47"/>
                              <a:gd name="T41" fmla="*/ 121 w 121"/>
                              <a:gd name="T42" fmla="*/ 47 h 4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1" h="47">
                                <a:moveTo>
                                  <a:pt x="100" y="10"/>
                                </a:moveTo>
                                <a:cubicBezTo>
                                  <a:pt x="95" y="6"/>
                                  <a:pt x="88" y="0"/>
                                  <a:pt x="82" y="0"/>
                                </a:cubicBezTo>
                                <a:cubicBezTo>
                                  <a:pt x="76" y="0"/>
                                  <a:pt x="69" y="5"/>
                                  <a:pt x="62" y="8"/>
                                </a:cubicBezTo>
                                <a:cubicBezTo>
                                  <a:pt x="55" y="11"/>
                                  <a:pt x="45" y="17"/>
                                  <a:pt x="38" y="20"/>
                                </a:cubicBezTo>
                                <a:cubicBezTo>
                                  <a:pt x="31" y="23"/>
                                  <a:pt x="28" y="25"/>
                                  <a:pt x="22" y="26"/>
                                </a:cubicBezTo>
                                <a:cubicBezTo>
                                  <a:pt x="16" y="27"/>
                                  <a:pt x="4" y="25"/>
                                  <a:pt x="2" y="28"/>
                                </a:cubicBezTo>
                                <a:cubicBezTo>
                                  <a:pt x="0" y="31"/>
                                  <a:pt x="4" y="41"/>
                                  <a:pt x="8" y="44"/>
                                </a:cubicBezTo>
                                <a:cubicBezTo>
                                  <a:pt x="12" y="47"/>
                                  <a:pt x="13" y="45"/>
                                  <a:pt x="26" y="44"/>
                                </a:cubicBezTo>
                                <a:cubicBezTo>
                                  <a:pt x="39" y="43"/>
                                  <a:pt x="71" y="40"/>
                                  <a:pt x="84" y="40"/>
                                </a:cubicBezTo>
                                <a:cubicBezTo>
                                  <a:pt x="97" y="40"/>
                                  <a:pt x="100" y="43"/>
                                  <a:pt x="106" y="42"/>
                                </a:cubicBezTo>
                                <a:cubicBezTo>
                                  <a:pt x="112" y="41"/>
                                  <a:pt x="119" y="37"/>
                                  <a:pt x="120" y="34"/>
                                </a:cubicBezTo>
                                <a:cubicBezTo>
                                  <a:pt x="121" y="31"/>
                                  <a:pt x="115" y="26"/>
                                  <a:pt x="112" y="22"/>
                                </a:cubicBezTo>
                                <a:cubicBezTo>
                                  <a:pt x="109" y="18"/>
                                  <a:pt x="105" y="14"/>
                                  <a:pt x="100" y="10"/>
                                </a:cubicBezTo>
                                <a:close/>
                              </a:path>
                            </a:pathLst>
                          </a:custGeom>
                          <a:solidFill>
                            <a:srgbClr val="FFFFCC"/>
                          </a:solidFill>
                          <a:ln w="9525">
                            <a:solidFill>
                              <a:srgbClr val="FFFFCC"/>
                            </a:solidFill>
                            <a:round/>
                            <a:headEnd/>
                            <a:tailEnd/>
                          </a:ln>
                        </p:spPr>
                        <p:txBody>
                          <a:bodyPr/>
                          <a:lstStyle/>
                          <a:p>
                            <a:endParaRPr lang="fr-CH"/>
                          </a:p>
                        </p:txBody>
                      </p:sp>
                    </p:grpSp>
                  </p:grpSp>
                  <p:grpSp>
                    <p:nvGrpSpPr>
                      <p:cNvPr id="383180" name="Group 63"/>
                      <p:cNvGrpSpPr>
                        <a:grpSpLocks/>
                      </p:cNvGrpSpPr>
                      <p:nvPr/>
                    </p:nvGrpSpPr>
                    <p:grpSpPr bwMode="auto">
                      <a:xfrm>
                        <a:off x="1876" y="1988"/>
                        <a:ext cx="392" cy="92"/>
                        <a:chOff x="1876" y="1988"/>
                        <a:chExt cx="392" cy="92"/>
                      </a:xfrm>
                    </p:grpSpPr>
                    <p:sp>
                      <p:nvSpPr>
                        <p:cNvPr id="383181" name="Line 64"/>
                        <p:cNvSpPr>
                          <a:spLocks noChangeShapeType="1"/>
                        </p:cNvSpPr>
                        <p:nvPr/>
                      </p:nvSpPr>
                      <p:spPr bwMode="auto">
                        <a:xfrm flipH="1">
                          <a:off x="2256" y="2000"/>
                          <a:ext cx="12" cy="4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182" name="Freeform 65"/>
                        <p:cNvSpPr>
                          <a:spLocks/>
                        </p:cNvSpPr>
                        <p:nvPr/>
                      </p:nvSpPr>
                      <p:spPr bwMode="auto">
                        <a:xfrm>
                          <a:off x="1876" y="1988"/>
                          <a:ext cx="391" cy="92"/>
                        </a:xfrm>
                        <a:custGeom>
                          <a:avLst/>
                          <a:gdLst>
                            <a:gd name="T0" fmla="*/ 391 w 391"/>
                            <a:gd name="T1" fmla="*/ 15 h 92"/>
                            <a:gd name="T2" fmla="*/ 358 w 391"/>
                            <a:gd name="T3" fmla="*/ 12 h 92"/>
                            <a:gd name="T4" fmla="*/ 334 w 391"/>
                            <a:gd name="T5" fmla="*/ 12 h 92"/>
                            <a:gd name="T6" fmla="*/ 304 w 391"/>
                            <a:gd name="T7" fmla="*/ 6 h 92"/>
                            <a:gd name="T8" fmla="*/ 280 w 391"/>
                            <a:gd name="T9" fmla="*/ 0 h 92"/>
                            <a:gd name="T10" fmla="*/ 242 w 391"/>
                            <a:gd name="T11" fmla="*/ 6 h 92"/>
                            <a:gd name="T12" fmla="*/ 210 w 391"/>
                            <a:gd name="T13" fmla="*/ 8 h 92"/>
                            <a:gd name="T14" fmla="*/ 172 w 391"/>
                            <a:gd name="T15" fmla="*/ 12 h 92"/>
                            <a:gd name="T16" fmla="*/ 144 w 391"/>
                            <a:gd name="T17" fmla="*/ 16 h 92"/>
                            <a:gd name="T18" fmla="*/ 114 w 391"/>
                            <a:gd name="T19" fmla="*/ 14 h 92"/>
                            <a:gd name="T20" fmla="*/ 80 w 391"/>
                            <a:gd name="T21" fmla="*/ 8 h 92"/>
                            <a:gd name="T22" fmla="*/ 48 w 391"/>
                            <a:gd name="T23" fmla="*/ 8 h 92"/>
                            <a:gd name="T24" fmla="*/ 0 w 391"/>
                            <a:gd name="T25" fmla="*/ 22 h 92"/>
                            <a:gd name="T26" fmla="*/ 12 w 391"/>
                            <a:gd name="T27" fmla="*/ 36 h 92"/>
                            <a:gd name="T28" fmla="*/ 30 w 391"/>
                            <a:gd name="T29" fmla="*/ 36 h 92"/>
                            <a:gd name="T30" fmla="*/ 48 w 391"/>
                            <a:gd name="T31" fmla="*/ 38 h 92"/>
                            <a:gd name="T32" fmla="*/ 64 w 391"/>
                            <a:gd name="T33" fmla="*/ 38 h 92"/>
                            <a:gd name="T34" fmla="*/ 80 w 391"/>
                            <a:gd name="T35" fmla="*/ 38 h 92"/>
                            <a:gd name="T36" fmla="*/ 90 w 391"/>
                            <a:gd name="T37" fmla="*/ 44 h 92"/>
                            <a:gd name="T38" fmla="*/ 106 w 391"/>
                            <a:gd name="T39" fmla="*/ 54 h 92"/>
                            <a:gd name="T40" fmla="*/ 118 w 391"/>
                            <a:gd name="T41" fmla="*/ 62 h 92"/>
                            <a:gd name="T42" fmla="*/ 136 w 391"/>
                            <a:gd name="T43" fmla="*/ 78 h 92"/>
                            <a:gd name="T44" fmla="*/ 150 w 391"/>
                            <a:gd name="T45" fmla="*/ 90 h 92"/>
                            <a:gd name="T46" fmla="*/ 180 w 391"/>
                            <a:gd name="T47" fmla="*/ 92 h 92"/>
                            <a:gd name="T48" fmla="*/ 214 w 391"/>
                            <a:gd name="T49" fmla="*/ 82 h 92"/>
                            <a:gd name="T50" fmla="*/ 224 w 391"/>
                            <a:gd name="T51" fmla="*/ 70 h 92"/>
                            <a:gd name="T52" fmla="*/ 252 w 391"/>
                            <a:gd name="T53" fmla="*/ 62 h 92"/>
                            <a:gd name="T54" fmla="*/ 278 w 391"/>
                            <a:gd name="T55" fmla="*/ 54 h 92"/>
                            <a:gd name="T56" fmla="*/ 310 w 391"/>
                            <a:gd name="T57" fmla="*/ 50 h 92"/>
                            <a:gd name="T58" fmla="*/ 338 w 391"/>
                            <a:gd name="T59" fmla="*/ 46 h 92"/>
                            <a:gd name="T60" fmla="*/ 358 w 391"/>
                            <a:gd name="T61" fmla="*/ 46 h 92"/>
                            <a:gd name="T62" fmla="*/ 380 w 391"/>
                            <a:gd name="T63" fmla="*/ 48 h 92"/>
                            <a:gd name="T64" fmla="*/ 385 w 391"/>
                            <a:gd name="T65" fmla="*/ 31 h 92"/>
                            <a:gd name="T66" fmla="*/ 391 w 391"/>
                            <a:gd name="T67" fmla="*/ 15 h 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1"/>
                            <a:gd name="T103" fmla="*/ 0 h 92"/>
                            <a:gd name="T104" fmla="*/ 391 w 391"/>
                            <a:gd name="T105" fmla="*/ 92 h 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1" h="92">
                              <a:moveTo>
                                <a:pt x="391" y="15"/>
                              </a:moveTo>
                              <a:lnTo>
                                <a:pt x="358" y="12"/>
                              </a:lnTo>
                              <a:lnTo>
                                <a:pt x="334" y="12"/>
                              </a:lnTo>
                              <a:lnTo>
                                <a:pt x="304" y="6"/>
                              </a:lnTo>
                              <a:lnTo>
                                <a:pt x="280" y="0"/>
                              </a:lnTo>
                              <a:lnTo>
                                <a:pt x="242" y="6"/>
                              </a:lnTo>
                              <a:lnTo>
                                <a:pt x="210" y="8"/>
                              </a:lnTo>
                              <a:lnTo>
                                <a:pt x="172" y="12"/>
                              </a:lnTo>
                              <a:lnTo>
                                <a:pt x="144" y="16"/>
                              </a:lnTo>
                              <a:lnTo>
                                <a:pt x="114" y="14"/>
                              </a:lnTo>
                              <a:lnTo>
                                <a:pt x="80" y="8"/>
                              </a:lnTo>
                              <a:lnTo>
                                <a:pt x="48" y="8"/>
                              </a:lnTo>
                              <a:lnTo>
                                <a:pt x="0" y="22"/>
                              </a:lnTo>
                              <a:lnTo>
                                <a:pt x="12" y="36"/>
                              </a:lnTo>
                              <a:lnTo>
                                <a:pt x="30" y="36"/>
                              </a:lnTo>
                              <a:lnTo>
                                <a:pt x="48" y="38"/>
                              </a:lnTo>
                              <a:lnTo>
                                <a:pt x="64" y="38"/>
                              </a:lnTo>
                              <a:lnTo>
                                <a:pt x="80" y="38"/>
                              </a:lnTo>
                              <a:lnTo>
                                <a:pt x="90" y="44"/>
                              </a:lnTo>
                              <a:lnTo>
                                <a:pt x="106" y="54"/>
                              </a:lnTo>
                              <a:lnTo>
                                <a:pt x="118" y="62"/>
                              </a:lnTo>
                              <a:lnTo>
                                <a:pt x="136" y="78"/>
                              </a:lnTo>
                              <a:lnTo>
                                <a:pt x="150" y="90"/>
                              </a:lnTo>
                              <a:lnTo>
                                <a:pt x="180" y="92"/>
                              </a:lnTo>
                              <a:lnTo>
                                <a:pt x="214" y="82"/>
                              </a:lnTo>
                              <a:lnTo>
                                <a:pt x="224" y="70"/>
                              </a:lnTo>
                              <a:lnTo>
                                <a:pt x="252" y="62"/>
                              </a:lnTo>
                              <a:lnTo>
                                <a:pt x="278" y="54"/>
                              </a:lnTo>
                              <a:lnTo>
                                <a:pt x="310" y="50"/>
                              </a:lnTo>
                              <a:lnTo>
                                <a:pt x="338" y="46"/>
                              </a:lnTo>
                              <a:lnTo>
                                <a:pt x="358" y="46"/>
                              </a:lnTo>
                              <a:lnTo>
                                <a:pt x="380" y="48"/>
                              </a:lnTo>
                              <a:lnTo>
                                <a:pt x="385" y="31"/>
                              </a:lnTo>
                              <a:lnTo>
                                <a:pt x="391" y="15"/>
                              </a:lnTo>
                              <a:close/>
                            </a:path>
                          </a:pathLst>
                        </a:custGeom>
                        <a:solidFill>
                          <a:srgbClr val="CCFFFF"/>
                        </a:solidFill>
                        <a:ln w="3175">
                          <a:solidFill>
                            <a:srgbClr val="00CCFF"/>
                          </a:solidFill>
                          <a:round/>
                          <a:headEnd/>
                          <a:tailEnd/>
                        </a:ln>
                      </p:spPr>
                      <p:txBody>
                        <a:bodyPr/>
                        <a:lstStyle/>
                        <a:p>
                          <a:endParaRPr lang="fr-CH"/>
                        </a:p>
                      </p:txBody>
                    </p:sp>
                  </p:grpSp>
                </p:grpSp>
                <p:sp>
                  <p:nvSpPr>
                    <p:cNvPr id="383177" name="Freeform 66"/>
                    <p:cNvSpPr>
                      <a:spLocks/>
                    </p:cNvSpPr>
                    <p:nvPr/>
                  </p:nvSpPr>
                  <p:spPr bwMode="auto">
                    <a:xfrm rot="-3030222">
                      <a:off x="4203" y="3296"/>
                      <a:ext cx="114" cy="103"/>
                    </a:xfrm>
                    <a:custGeom>
                      <a:avLst/>
                      <a:gdLst>
                        <a:gd name="T0" fmla="*/ 105 w 114"/>
                        <a:gd name="T1" fmla="*/ 67 h 103"/>
                        <a:gd name="T2" fmla="*/ 111 w 114"/>
                        <a:gd name="T3" fmla="*/ 40 h 103"/>
                        <a:gd name="T4" fmla="*/ 84 w 114"/>
                        <a:gd name="T5" fmla="*/ 22 h 103"/>
                        <a:gd name="T6" fmla="*/ 72 w 114"/>
                        <a:gd name="T7" fmla="*/ 4 h 103"/>
                        <a:gd name="T8" fmla="*/ 51 w 114"/>
                        <a:gd name="T9" fmla="*/ 1 h 103"/>
                        <a:gd name="T10" fmla="*/ 21 w 114"/>
                        <a:gd name="T11" fmla="*/ 10 h 103"/>
                        <a:gd name="T12" fmla="*/ 3 w 114"/>
                        <a:gd name="T13" fmla="*/ 19 h 103"/>
                        <a:gd name="T14" fmla="*/ 3 w 114"/>
                        <a:gd name="T15" fmla="*/ 46 h 103"/>
                        <a:gd name="T16" fmla="*/ 18 w 114"/>
                        <a:gd name="T17" fmla="*/ 58 h 103"/>
                        <a:gd name="T18" fmla="*/ 42 w 114"/>
                        <a:gd name="T19" fmla="*/ 64 h 103"/>
                        <a:gd name="T20" fmla="*/ 48 w 114"/>
                        <a:gd name="T21" fmla="*/ 82 h 103"/>
                        <a:gd name="T22" fmla="*/ 63 w 114"/>
                        <a:gd name="T23" fmla="*/ 103 h 103"/>
                        <a:gd name="T24" fmla="*/ 87 w 114"/>
                        <a:gd name="T25" fmla="*/ 79 h 103"/>
                        <a:gd name="T26" fmla="*/ 105 w 114"/>
                        <a:gd name="T27" fmla="*/ 67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4"/>
                        <a:gd name="T43" fmla="*/ 0 h 103"/>
                        <a:gd name="T44" fmla="*/ 114 w 114"/>
                        <a:gd name="T45" fmla="*/ 103 h 1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4" h="103">
                          <a:moveTo>
                            <a:pt x="105" y="67"/>
                          </a:moveTo>
                          <a:cubicBezTo>
                            <a:pt x="109" y="61"/>
                            <a:pt x="114" y="47"/>
                            <a:pt x="111" y="40"/>
                          </a:cubicBezTo>
                          <a:cubicBezTo>
                            <a:pt x="108" y="33"/>
                            <a:pt x="91" y="28"/>
                            <a:pt x="84" y="22"/>
                          </a:cubicBezTo>
                          <a:cubicBezTo>
                            <a:pt x="77" y="16"/>
                            <a:pt x="77" y="7"/>
                            <a:pt x="72" y="4"/>
                          </a:cubicBezTo>
                          <a:cubicBezTo>
                            <a:pt x="67" y="1"/>
                            <a:pt x="59" y="0"/>
                            <a:pt x="51" y="1"/>
                          </a:cubicBezTo>
                          <a:cubicBezTo>
                            <a:pt x="43" y="2"/>
                            <a:pt x="29" y="7"/>
                            <a:pt x="21" y="10"/>
                          </a:cubicBezTo>
                          <a:cubicBezTo>
                            <a:pt x="13" y="13"/>
                            <a:pt x="6" y="13"/>
                            <a:pt x="3" y="19"/>
                          </a:cubicBezTo>
                          <a:cubicBezTo>
                            <a:pt x="0" y="25"/>
                            <a:pt x="1" y="40"/>
                            <a:pt x="3" y="46"/>
                          </a:cubicBezTo>
                          <a:cubicBezTo>
                            <a:pt x="5" y="52"/>
                            <a:pt x="12" y="55"/>
                            <a:pt x="18" y="58"/>
                          </a:cubicBezTo>
                          <a:cubicBezTo>
                            <a:pt x="24" y="61"/>
                            <a:pt x="37" y="60"/>
                            <a:pt x="42" y="64"/>
                          </a:cubicBezTo>
                          <a:cubicBezTo>
                            <a:pt x="47" y="68"/>
                            <a:pt x="45" y="76"/>
                            <a:pt x="48" y="82"/>
                          </a:cubicBezTo>
                          <a:cubicBezTo>
                            <a:pt x="51" y="88"/>
                            <a:pt x="57" y="103"/>
                            <a:pt x="63" y="103"/>
                          </a:cubicBezTo>
                          <a:cubicBezTo>
                            <a:pt x="69" y="103"/>
                            <a:pt x="80" y="85"/>
                            <a:pt x="87" y="79"/>
                          </a:cubicBezTo>
                          <a:cubicBezTo>
                            <a:pt x="94" y="73"/>
                            <a:pt x="101" y="73"/>
                            <a:pt x="105" y="67"/>
                          </a:cubicBezTo>
                          <a:close/>
                        </a:path>
                      </a:pathLst>
                    </a:custGeom>
                    <a:solidFill>
                      <a:srgbClr val="CCFFFF"/>
                    </a:solidFill>
                    <a:ln w="3175">
                      <a:solidFill>
                        <a:srgbClr val="00CCFF"/>
                      </a:solidFill>
                      <a:round/>
                      <a:headEnd/>
                      <a:tailEnd/>
                    </a:ln>
                  </p:spPr>
                  <p:txBody>
                    <a:bodyPr/>
                    <a:lstStyle/>
                    <a:p>
                      <a:endParaRPr lang="fr-CH"/>
                    </a:p>
                  </p:txBody>
                </p:sp>
                <p:sp>
                  <p:nvSpPr>
                    <p:cNvPr id="383178" name="Freeform 67"/>
                    <p:cNvSpPr>
                      <a:spLocks/>
                    </p:cNvSpPr>
                    <p:nvPr/>
                  </p:nvSpPr>
                  <p:spPr bwMode="auto">
                    <a:xfrm>
                      <a:off x="4079" y="3104"/>
                      <a:ext cx="79" cy="52"/>
                    </a:xfrm>
                    <a:custGeom>
                      <a:avLst/>
                      <a:gdLst>
                        <a:gd name="T0" fmla="*/ 69 w 79"/>
                        <a:gd name="T1" fmla="*/ 30 h 52"/>
                        <a:gd name="T2" fmla="*/ 79 w 79"/>
                        <a:gd name="T3" fmla="*/ 20 h 52"/>
                        <a:gd name="T4" fmla="*/ 70 w 79"/>
                        <a:gd name="T5" fmla="*/ 12 h 52"/>
                        <a:gd name="T6" fmla="*/ 52 w 79"/>
                        <a:gd name="T7" fmla="*/ 2 h 52"/>
                        <a:gd name="T8" fmla="*/ 37 w 79"/>
                        <a:gd name="T9" fmla="*/ 1 h 52"/>
                        <a:gd name="T10" fmla="*/ 15 w 79"/>
                        <a:gd name="T11" fmla="*/ 6 h 52"/>
                        <a:gd name="T12" fmla="*/ 2 w 79"/>
                        <a:gd name="T13" fmla="*/ 12 h 52"/>
                        <a:gd name="T14" fmla="*/ 2 w 79"/>
                        <a:gd name="T15" fmla="*/ 28 h 52"/>
                        <a:gd name="T16" fmla="*/ 13 w 79"/>
                        <a:gd name="T17" fmla="*/ 36 h 52"/>
                        <a:gd name="T18" fmla="*/ 21 w 79"/>
                        <a:gd name="T19" fmla="*/ 43 h 52"/>
                        <a:gd name="T20" fmla="*/ 35 w 79"/>
                        <a:gd name="T21" fmla="*/ 51 h 52"/>
                        <a:gd name="T22" fmla="*/ 48 w 79"/>
                        <a:gd name="T23" fmla="*/ 51 h 52"/>
                        <a:gd name="T24" fmla="*/ 64 w 79"/>
                        <a:gd name="T25" fmla="*/ 44 h 52"/>
                        <a:gd name="T26" fmla="*/ 69 w 79"/>
                        <a:gd name="T27" fmla="*/ 30 h 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9"/>
                        <a:gd name="T43" fmla="*/ 0 h 52"/>
                        <a:gd name="T44" fmla="*/ 79 w 79"/>
                        <a:gd name="T45" fmla="*/ 52 h 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9" h="52">
                          <a:moveTo>
                            <a:pt x="69" y="30"/>
                          </a:moveTo>
                          <a:cubicBezTo>
                            <a:pt x="72" y="25"/>
                            <a:pt x="79" y="23"/>
                            <a:pt x="79" y="20"/>
                          </a:cubicBezTo>
                          <a:cubicBezTo>
                            <a:pt x="79" y="17"/>
                            <a:pt x="74" y="15"/>
                            <a:pt x="70" y="12"/>
                          </a:cubicBezTo>
                          <a:cubicBezTo>
                            <a:pt x="66" y="9"/>
                            <a:pt x="57" y="4"/>
                            <a:pt x="52" y="2"/>
                          </a:cubicBezTo>
                          <a:cubicBezTo>
                            <a:pt x="47" y="0"/>
                            <a:pt x="43" y="0"/>
                            <a:pt x="37" y="1"/>
                          </a:cubicBezTo>
                          <a:cubicBezTo>
                            <a:pt x="31" y="1"/>
                            <a:pt x="21" y="4"/>
                            <a:pt x="15" y="6"/>
                          </a:cubicBezTo>
                          <a:cubicBezTo>
                            <a:pt x="9" y="8"/>
                            <a:pt x="4" y="8"/>
                            <a:pt x="2" y="12"/>
                          </a:cubicBezTo>
                          <a:cubicBezTo>
                            <a:pt x="0" y="15"/>
                            <a:pt x="1" y="25"/>
                            <a:pt x="2" y="28"/>
                          </a:cubicBezTo>
                          <a:cubicBezTo>
                            <a:pt x="4" y="32"/>
                            <a:pt x="10" y="33"/>
                            <a:pt x="13" y="36"/>
                          </a:cubicBezTo>
                          <a:cubicBezTo>
                            <a:pt x="16" y="38"/>
                            <a:pt x="17" y="40"/>
                            <a:pt x="21" y="43"/>
                          </a:cubicBezTo>
                          <a:cubicBezTo>
                            <a:pt x="25" y="45"/>
                            <a:pt x="31" y="50"/>
                            <a:pt x="35" y="51"/>
                          </a:cubicBezTo>
                          <a:cubicBezTo>
                            <a:pt x="39" y="52"/>
                            <a:pt x="43" y="52"/>
                            <a:pt x="48" y="51"/>
                          </a:cubicBezTo>
                          <a:cubicBezTo>
                            <a:pt x="53" y="50"/>
                            <a:pt x="61" y="47"/>
                            <a:pt x="64" y="44"/>
                          </a:cubicBezTo>
                          <a:cubicBezTo>
                            <a:pt x="67" y="41"/>
                            <a:pt x="68" y="33"/>
                            <a:pt x="69" y="30"/>
                          </a:cubicBezTo>
                          <a:close/>
                        </a:path>
                      </a:pathLst>
                    </a:custGeom>
                    <a:solidFill>
                      <a:srgbClr val="CCFFFF"/>
                    </a:solidFill>
                    <a:ln w="3175">
                      <a:solidFill>
                        <a:srgbClr val="00CCFF"/>
                      </a:solidFill>
                      <a:round/>
                      <a:headEnd/>
                      <a:tailEnd/>
                    </a:ln>
                  </p:spPr>
                  <p:txBody>
                    <a:bodyPr/>
                    <a:lstStyle/>
                    <a:p>
                      <a:endParaRPr lang="fr-CH"/>
                    </a:p>
                  </p:txBody>
                </p:sp>
              </p:grpSp>
              <p:sp>
                <p:nvSpPr>
                  <p:cNvPr id="383175" name="Freeform 68"/>
                  <p:cNvSpPr>
                    <a:spLocks/>
                  </p:cNvSpPr>
                  <p:nvPr/>
                </p:nvSpPr>
                <p:spPr bwMode="auto">
                  <a:xfrm>
                    <a:off x="3408" y="2362"/>
                    <a:ext cx="561" cy="139"/>
                  </a:xfrm>
                  <a:custGeom>
                    <a:avLst/>
                    <a:gdLst>
                      <a:gd name="T0" fmla="*/ 0 w 561"/>
                      <a:gd name="T1" fmla="*/ 14 h 139"/>
                      <a:gd name="T2" fmla="*/ 60 w 561"/>
                      <a:gd name="T3" fmla="*/ 2 h 139"/>
                      <a:gd name="T4" fmla="*/ 96 w 561"/>
                      <a:gd name="T5" fmla="*/ 14 h 139"/>
                      <a:gd name="T6" fmla="*/ 138 w 561"/>
                      <a:gd name="T7" fmla="*/ 86 h 139"/>
                      <a:gd name="T8" fmla="*/ 174 w 561"/>
                      <a:gd name="T9" fmla="*/ 104 h 139"/>
                      <a:gd name="T10" fmla="*/ 216 w 561"/>
                      <a:gd name="T11" fmla="*/ 116 h 139"/>
                      <a:gd name="T12" fmla="*/ 282 w 561"/>
                      <a:gd name="T13" fmla="*/ 122 h 139"/>
                      <a:gd name="T14" fmla="*/ 342 w 561"/>
                      <a:gd name="T15" fmla="*/ 133 h 139"/>
                      <a:gd name="T16" fmla="*/ 390 w 561"/>
                      <a:gd name="T17" fmla="*/ 85 h 139"/>
                      <a:gd name="T18" fmla="*/ 456 w 561"/>
                      <a:gd name="T19" fmla="*/ 68 h 139"/>
                      <a:gd name="T20" fmla="*/ 498 w 561"/>
                      <a:gd name="T21" fmla="*/ 44 h 139"/>
                      <a:gd name="T22" fmla="*/ 561 w 561"/>
                      <a:gd name="T23" fmla="*/ 14 h 1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1"/>
                      <a:gd name="T37" fmla="*/ 0 h 139"/>
                      <a:gd name="T38" fmla="*/ 561 w 561"/>
                      <a:gd name="T39" fmla="*/ 139 h 1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1" h="139">
                        <a:moveTo>
                          <a:pt x="0" y="14"/>
                        </a:moveTo>
                        <a:cubicBezTo>
                          <a:pt x="22" y="8"/>
                          <a:pt x="44" y="2"/>
                          <a:pt x="60" y="2"/>
                        </a:cubicBezTo>
                        <a:cubicBezTo>
                          <a:pt x="76" y="2"/>
                          <a:pt x="83" y="0"/>
                          <a:pt x="96" y="14"/>
                        </a:cubicBezTo>
                        <a:cubicBezTo>
                          <a:pt x="109" y="28"/>
                          <a:pt x="125" y="71"/>
                          <a:pt x="138" y="86"/>
                        </a:cubicBezTo>
                        <a:cubicBezTo>
                          <a:pt x="151" y="101"/>
                          <a:pt x="161" y="99"/>
                          <a:pt x="174" y="104"/>
                        </a:cubicBezTo>
                        <a:cubicBezTo>
                          <a:pt x="187" y="109"/>
                          <a:pt x="198" y="113"/>
                          <a:pt x="216" y="116"/>
                        </a:cubicBezTo>
                        <a:cubicBezTo>
                          <a:pt x="234" y="119"/>
                          <a:pt x="261" y="119"/>
                          <a:pt x="282" y="122"/>
                        </a:cubicBezTo>
                        <a:cubicBezTo>
                          <a:pt x="303" y="125"/>
                          <a:pt x="324" y="139"/>
                          <a:pt x="342" y="133"/>
                        </a:cubicBezTo>
                        <a:cubicBezTo>
                          <a:pt x="360" y="127"/>
                          <a:pt x="371" y="96"/>
                          <a:pt x="390" y="85"/>
                        </a:cubicBezTo>
                        <a:cubicBezTo>
                          <a:pt x="409" y="74"/>
                          <a:pt x="438" y="75"/>
                          <a:pt x="456" y="68"/>
                        </a:cubicBezTo>
                        <a:cubicBezTo>
                          <a:pt x="474" y="61"/>
                          <a:pt x="481" y="53"/>
                          <a:pt x="498" y="44"/>
                        </a:cubicBezTo>
                        <a:cubicBezTo>
                          <a:pt x="515" y="35"/>
                          <a:pt x="548" y="20"/>
                          <a:pt x="561" y="1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3173" name="Freeform 69"/>
                <p:cNvSpPr>
                  <a:spLocks/>
                </p:cNvSpPr>
                <p:nvPr/>
              </p:nvSpPr>
              <p:spPr bwMode="auto">
                <a:xfrm>
                  <a:off x="2835" y="688"/>
                  <a:ext cx="683" cy="452"/>
                </a:xfrm>
                <a:custGeom>
                  <a:avLst/>
                  <a:gdLst>
                    <a:gd name="T0" fmla="*/ 13 w 683"/>
                    <a:gd name="T1" fmla="*/ 452 h 452"/>
                    <a:gd name="T2" fmla="*/ 1 w 683"/>
                    <a:gd name="T3" fmla="*/ 432 h 452"/>
                    <a:gd name="T4" fmla="*/ 5 w 683"/>
                    <a:gd name="T5" fmla="*/ 406 h 452"/>
                    <a:gd name="T6" fmla="*/ 33 w 683"/>
                    <a:gd name="T7" fmla="*/ 386 h 452"/>
                    <a:gd name="T8" fmla="*/ 53 w 683"/>
                    <a:gd name="T9" fmla="*/ 354 h 452"/>
                    <a:gd name="T10" fmla="*/ 54 w 683"/>
                    <a:gd name="T11" fmla="*/ 320 h 452"/>
                    <a:gd name="T12" fmla="*/ 32 w 683"/>
                    <a:gd name="T13" fmla="*/ 293 h 452"/>
                    <a:gd name="T14" fmla="*/ 43 w 683"/>
                    <a:gd name="T15" fmla="*/ 248 h 452"/>
                    <a:gd name="T16" fmla="*/ 73 w 683"/>
                    <a:gd name="T17" fmla="*/ 230 h 452"/>
                    <a:gd name="T18" fmla="*/ 95 w 683"/>
                    <a:gd name="T19" fmla="*/ 222 h 452"/>
                    <a:gd name="T20" fmla="*/ 129 w 683"/>
                    <a:gd name="T21" fmla="*/ 202 h 452"/>
                    <a:gd name="T22" fmla="*/ 153 w 683"/>
                    <a:gd name="T23" fmla="*/ 180 h 452"/>
                    <a:gd name="T24" fmla="*/ 167 w 683"/>
                    <a:gd name="T25" fmla="*/ 158 h 452"/>
                    <a:gd name="T26" fmla="*/ 169 w 683"/>
                    <a:gd name="T27" fmla="*/ 134 h 452"/>
                    <a:gd name="T28" fmla="*/ 175 w 683"/>
                    <a:gd name="T29" fmla="*/ 116 h 452"/>
                    <a:gd name="T30" fmla="*/ 189 w 683"/>
                    <a:gd name="T31" fmla="*/ 97 h 452"/>
                    <a:gd name="T32" fmla="*/ 206 w 683"/>
                    <a:gd name="T33" fmla="*/ 88 h 452"/>
                    <a:gd name="T34" fmla="*/ 224 w 683"/>
                    <a:gd name="T35" fmla="*/ 80 h 452"/>
                    <a:gd name="T36" fmla="*/ 234 w 683"/>
                    <a:gd name="T37" fmla="*/ 70 h 452"/>
                    <a:gd name="T38" fmla="*/ 252 w 683"/>
                    <a:gd name="T39" fmla="*/ 67 h 452"/>
                    <a:gd name="T40" fmla="*/ 265 w 683"/>
                    <a:gd name="T41" fmla="*/ 66 h 452"/>
                    <a:gd name="T42" fmla="*/ 279 w 683"/>
                    <a:gd name="T43" fmla="*/ 72 h 452"/>
                    <a:gd name="T44" fmla="*/ 301 w 683"/>
                    <a:gd name="T45" fmla="*/ 72 h 452"/>
                    <a:gd name="T46" fmla="*/ 315 w 683"/>
                    <a:gd name="T47" fmla="*/ 62 h 452"/>
                    <a:gd name="T48" fmla="*/ 343 w 683"/>
                    <a:gd name="T49" fmla="*/ 54 h 452"/>
                    <a:gd name="T50" fmla="*/ 367 w 683"/>
                    <a:gd name="T51" fmla="*/ 54 h 452"/>
                    <a:gd name="T52" fmla="*/ 385 w 683"/>
                    <a:gd name="T53" fmla="*/ 56 h 452"/>
                    <a:gd name="T54" fmla="*/ 399 w 683"/>
                    <a:gd name="T55" fmla="*/ 58 h 452"/>
                    <a:gd name="T56" fmla="*/ 421 w 683"/>
                    <a:gd name="T57" fmla="*/ 52 h 452"/>
                    <a:gd name="T58" fmla="*/ 437 w 683"/>
                    <a:gd name="T59" fmla="*/ 42 h 452"/>
                    <a:gd name="T60" fmla="*/ 449 w 683"/>
                    <a:gd name="T61" fmla="*/ 35 h 452"/>
                    <a:gd name="T62" fmla="*/ 465 w 683"/>
                    <a:gd name="T63" fmla="*/ 34 h 452"/>
                    <a:gd name="T64" fmla="*/ 487 w 683"/>
                    <a:gd name="T65" fmla="*/ 38 h 452"/>
                    <a:gd name="T66" fmla="*/ 515 w 683"/>
                    <a:gd name="T67" fmla="*/ 48 h 452"/>
                    <a:gd name="T68" fmla="*/ 535 w 683"/>
                    <a:gd name="T69" fmla="*/ 52 h 452"/>
                    <a:gd name="T70" fmla="*/ 563 w 683"/>
                    <a:gd name="T71" fmla="*/ 60 h 452"/>
                    <a:gd name="T72" fmla="*/ 591 w 683"/>
                    <a:gd name="T73" fmla="*/ 60 h 452"/>
                    <a:gd name="T74" fmla="*/ 609 w 683"/>
                    <a:gd name="T75" fmla="*/ 54 h 452"/>
                    <a:gd name="T76" fmla="*/ 623 w 683"/>
                    <a:gd name="T77" fmla="*/ 46 h 452"/>
                    <a:gd name="T78" fmla="*/ 655 w 683"/>
                    <a:gd name="T79" fmla="*/ 26 h 452"/>
                    <a:gd name="T80" fmla="*/ 665 w 683"/>
                    <a:gd name="T81" fmla="*/ 14 h 452"/>
                    <a:gd name="T82" fmla="*/ 683 w 683"/>
                    <a:gd name="T83" fmla="*/ 0 h 4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3"/>
                    <a:gd name="T127" fmla="*/ 0 h 452"/>
                    <a:gd name="T128" fmla="*/ 683 w 683"/>
                    <a:gd name="T129" fmla="*/ 452 h 45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3" h="452">
                      <a:moveTo>
                        <a:pt x="13" y="452"/>
                      </a:moveTo>
                      <a:cubicBezTo>
                        <a:pt x="7" y="446"/>
                        <a:pt x="2" y="440"/>
                        <a:pt x="1" y="432"/>
                      </a:cubicBezTo>
                      <a:cubicBezTo>
                        <a:pt x="0" y="424"/>
                        <a:pt x="0" y="414"/>
                        <a:pt x="5" y="406"/>
                      </a:cubicBezTo>
                      <a:cubicBezTo>
                        <a:pt x="10" y="398"/>
                        <a:pt x="25" y="395"/>
                        <a:pt x="33" y="386"/>
                      </a:cubicBezTo>
                      <a:cubicBezTo>
                        <a:pt x="41" y="377"/>
                        <a:pt x="50" y="365"/>
                        <a:pt x="53" y="354"/>
                      </a:cubicBezTo>
                      <a:cubicBezTo>
                        <a:pt x="56" y="343"/>
                        <a:pt x="57" y="330"/>
                        <a:pt x="54" y="320"/>
                      </a:cubicBezTo>
                      <a:cubicBezTo>
                        <a:pt x="51" y="310"/>
                        <a:pt x="34" y="305"/>
                        <a:pt x="32" y="293"/>
                      </a:cubicBezTo>
                      <a:cubicBezTo>
                        <a:pt x="30" y="281"/>
                        <a:pt x="36" y="258"/>
                        <a:pt x="43" y="248"/>
                      </a:cubicBezTo>
                      <a:cubicBezTo>
                        <a:pt x="50" y="238"/>
                        <a:pt x="64" y="234"/>
                        <a:pt x="73" y="230"/>
                      </a:cubicBezTo>
                      <a:cubicBezTo>
                        <a:pt x="82" y="226"/>
                        <a:pt x="86" y="227"/>
                        <a:pt x="95" y="222"/>
                      </a:cubicBezTo>
                      <a:cubicBezTo>
                        <a:pt x="104" y="217"/>
                        <a:pt x="119" y="209"/>
                        <a:pt x="129" y="202"/>
                      </a:cubicBezTo>
                      <a:cubicBezTo>
                        <a:pt x="139" y="195"/>
                        <a:pt x="147" y="187"/>
                        <a:pt x="153" y="180"/>
                      </a:cubicBezTo>
                      <a:cubicBezTo>
                        <a:pt x="159" y="173"/>
                        <a:pt x="164" y="166"/>
                        <a:pt x="167" y="158"/>
                      </a:cubicBezTo>
                      <a:cubicBezTo>
                        <a:pt x="170" y="150"/>
                        <a:pt x="168" y="141"/>
                        <a:pt x="169" y="134"/>
                      </a:cubicBezTo>
                      <a:cubicBezTo>
                        <a:pt x="170" y="127"/>
                        <a:pt x="172" y="122"/>
                        <a:pt x="175" y="116"/>
                      </a:cubicBezTo>
                      <a:cubicBezTo>
                        <a:pt x="178" y="110"/>
                        <a:pt x="184" y="102"/>
                        <a:pt x="189" y="97"/>
                      </a:cubicBezTo>
                      <a:cubicBezTo>
                        <a:pt x="194" y="92"/>
                        <a:pt x="200" y="91"/>
                        <a:pt x="206" y="88"/>
                      </a:cubicBezTo>
                      <a:cubicBezTo>
                        <a:pt x="212" y="85"/>
                        <a:pt x="219" y="83"/>
                        <a:pt x="224" y="80"/>
                      </a:cubicBezTo>
                      <a:cubicBezTo>
                        <a:pt x="229" y="77"/>
                        <a:pt x="230" y="72"/>
                        <a:pt x="234" y="70"/>
                      </a:cubicBezTo>
                      <a:cubicBezTo>
                        <a:pt x="238" y="68"/>
                        <a:pt x="247" y="68"/>
                        <a:pt x="252" y="67"/>
                      </a:cubicBezTo>
                      <a:cubicBezTo>
                        <a:pt x="257" y="66"/>
                        <a:pt x="261" y="65"/>
                        <a:pt x="265" y="66"/>
                      </a:cubicBezTo>
                      <a:cubicBezTo>
                        <a:pt x="269" y="67"/>
                        <a:pt x="273" y="71"/>
                        <a:pt x="279" y="72"/>
                      </a:cubicBezTo>
                      <a:cubicBezTo>
                        <a:pt x="285" y="73"/>
                        <a:pt x="295" y="74"/>
                        <a:pt x="301" y="72"/>
                      </a:cubicBezTo>
                      <a:cubicBezTo>
                        <a:pt x="307" y="70"/>
                        <a:pt x="308" y="65"/>
                        <a:pt x="315" y="62"/>
                      </a:cubicBezTo>
                      <a:cubicBezTo>
                        <a:pt x="322" y="59"/>
                        <a:pt x="334" y="55"/>
                        <a:pt x="343" y="54"/>
                      </a:cubicBezTo>
                      <a:cubicBezTo>
                        <a:pt x="352" y="53"/>
                        <a:pt x="360" y="54"/>
                        <a:pt x="367" y="54"/>
                      </a:cubicBezTo>
                      <a:cubicBezTo>
                        <a:pt x="374" y="54"/>
                        <a:pt x="380" y="55"/>
                        <a:pt x="385" y="56"/>
                      </a:cubicBezTo>
                      <a:cubicBezTo>
                        <a:pt x="390" y="57"/>
                        <a:pt x="393" y="59"/>
                        <a:pt x="399" y="58"/>
                      </a:cubicBezTo>
                      <a:cubicBezTo>
                        <a:pt x="405" y="57"/>
                        <a:pt x="415" y="55"/>
                        <a:pt x="421" y="52"/>
                      </a:cubicBezTo>
                      <a:cubicBezTo>
                        <a:pt x="427" y="49"/>
                        <a:pt x="432" y="45"/>
                        <a:pt x="437" y="42"/>
                      </a:cubicBezTo>
                      <a:cubicBezTo>
                        <a:pt x="442" y="39"/>
                        <a:pt x="444" y="36"/>
                        <a:pt x="449" y="35"/>
                      </a:cubicBezTo>
                      <a:cubicBezTo>
                        <a:pt x="454" y="34"/>
                        <a:pt x="459" y="34"/>
                        <a:pt x="465" y="34"/>
                      </a:cubicBezTo>
                      <a:cubicBezTo>
                        <a:pt x="471" y="34"/>
                        <a:pt x="479" y="36"/>
                        <a:pt x="487" y="38"/>
                      </a:cubicBezTo>
                      <a:cubicBezTo>
                        <a:pt x="495" y="40"/>
                        <a:pt x="507" y="46"/>
                        <a:pt x="515" y="48"/>
                      </a:cubicBezTo>
                      <a:cubicBezTo>
                        <a:pt x="523" y="50"/>
                        <a:pt x="527" y="50"/>
                        <a:pt x="535" y="52"/>
                      </a:cubicBezTo>
                      <a:cubicBezTo>
                        <a:pt x="543" y="54"/>
                        <a:pt x="554" y="59"/>
                        <a:pt x="563" y="60"/>
                      </a:cubicBezTo>
                      <a:cubicBezTo>
                        <a:pt x="572" y="61"/>
                        <a:pt x="583" y="61"/>
                        <a:pt x="591" y="60"/>
                      </a:cubicBezTo>
                      <a:cubicBezTo>
                        <a:pt x="599" y="59"/>
                        <a:pt x="604" y="56"/>
                        <a:pt x="609" y="54"/>
                      </a:cubicBezTo>
                      <a:cubicBezTo>
                        <a:pt x="614" y="52"/>
                        <a:pt x="615" y="51"/>
                        <a:pt x="623" y="46"/>
                      </a:cubicBezTo>
                      <a:cubicBezTo>
                        <a:pt x="631" y="41"/>
                        <a:pt x="648" y="31"/>
                        <a:pt x="655" y="26"/>
                      </a:cubicBezTo>
                      <a:cubicBezTo>
                        <a:pt x="662" y="21"/>
                        <a:pt x="660" y="18"/>
                        <a:pt x="665" y="14"/>
                      </a:cubicBezTo>
                      <a:cubicBezTo>
                        <a:pt x="670" y="10"/>
                        <a:pt x="676" y="5"/>
                        <a:pt x="683"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3167" name="Text Box 70"/>
              <p:cNvSpPr txBox="1">
                <a:spLocks noChangeArrowheads="1"/>
              </p:cNvSpPr>
              <p:nvPr/>
            </p:nvSpPr>
            <p:spPr bwMode="auto">
              <a:xfrm rot="-1138015">
                <a:off x="2762" y="1627"/>
                <a:ext cx="35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33CCFF"/>
                    </a:solidFill>
                    <a:ea typeface="MS PGothic" pitchFamily="34" charset="-128"/>
                  </a:rPr>
                  <a:t>Kalesi River</a:t>
                </a:r>
              </a:p>
            </p:txBody>
          </p:sp>
          <p:sp>
            <p:nvSpPr>
              <p:cNvPr id="383168" name="Text Box 71"/>
              <p:cNvSpPr txBox="1">
                <a:spLocks noChangeArrowheads="1"/>
              </p:cNvSpPr>
              <p:nvPr/>
            </p:nvSpPr>
            <p:spPr bwMode="auto">
              <a:xfrm rot="626046">
                <a:off x="3006" y="2066"/>
                <a:ext cx="39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33CCFF"/>
                    </a:solidFill>
                    <a:ea typeface="MS PGothic" pitchFamily="34" charset="-128"/>
                  </a:rPr>
                  <a:t>Mogave River</a:t>
                </a:r>
              </a:p>
            </p:txBody>
          </p:sp>
          <p:sp>
            <p:nvSpPr>
              <p:cNvPr id="383169" name="Text Box 72"/>
              <p:cNvSpPr txBox="1">
                <a:spLocks noChangeArrowheads="1"/>
              </p:cNvSpPr>
              <p:nvPr/>
            </p:nvSpPr>
            <p:spPr bwMode="auto">
              <a:xfrm rot="1305541">
                <a:off x="4176" y="3078"/>
                <a:ext cx="39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33CCFF"/>
                    </a:solidFill>
                    <a:ea typeface="MS PGothic" pitchFamily="34" charset="-128"/>
                  </a:rPr>
                  <a:t>Torongo River</a:t>
                </a:r>
              </a:p>
            </p:txBody>
          </p:sp>
          <p:sp>
            <p:nvSpPr>
              <p:cNvPr id="383170" name="Text Box 73"/>
              <p:cNvSpPr txBox="1">
                <a:spLocks noChangeArrowheads="1"/>
              </p:cNvSpPr>
              <p:nvPr/>
            </p:nvSpPr>
            <p:spPr bwMode="auto">
              <a:xfrm>
                <a:off x="3647" y="1418"/>
                <a:ext cx="2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500" b="0">
                    <a:solidFill>
                      <a:srgbClr val="33CCFF"/>
                    </a:solidFill>
                    <a:ea typeface="MS PGothic" pitchFamily="34" charset="-128"/>
                  </a:rPr>
                  <a:t>Kilu Dam</a:t>
                </a:r>
              </a:p>
            </p:txBody>
          </p:sp>
          <p:sp>
            <p:nvSpPr>
              <p:cNvPr id="383171" name="Text Box 74"/>
              <p:cNvSpPr txBox="1">
                <a:spLocks noChangeArrowheads="1"/>
              </p:cNvSpPr>
              <p:nvPr/>
            </p:nvSpPr>
            <p:spPr bwMode="auto">
              <a:xfrm>
                <a:off x="2060" y="2021"/>
                <a:ext cx="31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500" b="0">
                    <a:solidFill>
                      <a:srgbClr val="33CCFF"/>
                    </a:solidFill>
                    <a:ea typeface="MS PGothic" pitchFamily="34" charset="-128"/>
                  </a:rPr>
                  <a:t>Salobo Dam</a:t>
                </a:r>
              </a:p>
            </p:txBody>
          </p:sp>
        </p:grpSp>
        <p:grpSp>
          <p:nvGrpSpPr>
            <p:cNvPr id="382983" name="Group 75"/>
            <p:cNvGrpSpPr>
              <a:grpSpLocks/>
            </p:cNvGrpSpPr>
            <p:nvPr/>
          </p:nvGrpSpPr>
          <p:grpSpPr bwMode="auto">
            <a:xfrm>
              <a:off x="32" y="16"/>
              <a:ext cx="4820" cy="3224"/>
              <a:chOff x="32" y="16"/>
              <a:chExt cx="4820" cy="3224"/>
            </a:xfrm>
          </p:grpSpPr>
          <p:sp>
            <p:nvSpPr>
              <p:cNvPr id="383157" name="Freeform 76"/>
              <p:cNvSpPr>
                <a:spLocks/>
              </p:cNvSpPr>
              <p:nvPr/>
            </p:nvSpPr>
            <p:spPr bwMode="auto">
              <a:xfrm>
                <a:off x="2286" y="611"/>
                <a:ext cx="2510" cy="693"/>
              </a:xfrm>
              <a:custGeom>
                <a:avLst/>
                <a:gdLst>
                  <a:gd name="T0" fmla="*/ 2510 w 2510"/>
                  <a:gd name="T1" fmla="*/ 73 h 693"/>
                  <a:gd name="T2" fmla="*/ 2446 w 2510"/>
                  <a:gd name="T3" fmla="*/ 73 h 693"/>
                  <a:gd name="T4" fmla="*/ 2402 w 2510"/>
                  <a:gd name="T5" fmla="*/ 69 h 693"/>
                  <a:gd name="T6" fmla="*/ 2342 w 2510"/>
                  <a:gd name="T7" fmla="*/ 69 h 693"/>
                  <a:gd name="T8" fmla="*/ 2250 w 2510"/>
                  <a:gd name="T9" fmla="*/ 77 h 693"/>
                  <a:gd name="T10" fmla="*/ 2178 w 2510"/>
                  <a:gd name="T11" fmla="*/ 89 h 693"/>
                  <a:gd name="T12" fmla="*/ 2114 w 2510"/>
                  <a:gd name="T13" fmla="*/ 105 h 693"/>
                  <a:gd name="T14" fmla="*/ 2058 w 2510"/>
                  <a:gd name="T15" fmla="*/ 109 h 693"/>
                  <a:gd name="T16" fmla="*/ 1962 w 2510"/>
                  <a:gd name="T17" fmla="*/ 121 h 693"/>
                  <a:gd name="T18" fmla="*/ 1858 w 2510"/>
                  <a:gd name="T19" fmla="*/ 105 h 693"/>
                  <a:gd name="T20" fmla="*/ 1786 w 2510"/>
                  <a:gd name="T21" fmla="*/ 93 h 693"/>
                  <a:gd name="T22" fmla="*/ 1718 w 2510"/>
                  <a:gd name="T23" fmla="*/ 73 h 693"/>
                  <a:gd name="T24" fmla="*/ 1678 w 2510"/>
                  <a:gd name="T25" fmla="*/ 53 h 693"/>
                  <a:gd name="T26" fmla="*/ 1622 w 2510"/>
                  <a:gd name="T27" fmla="*/ 33 h 693"/>
                  <a:gd name="T28" fmla="*/ 1554 w 2510"/>
                  <a:gd name="T29" fmla="*/ 13 h 693"/>
                  <a:gd name="T30" fmla="*/ 1466 w 2510"/>
                  <a:gd name="T31" fmla="*/ 13 h 693"/>
                  <a:gd name="T32" fmla="*/ 1398 w 2510"/>
                  <a:gd name="T33" fmla="*/ 1 h 693"/>
                  <a:gd name="T34" fmla="*/ 1342 w 2510"/>
                  <a:gd name="T35" fmla="*/ 5 h 693"/>
                  <a:gd name="T36" fmla="*/ 1294 w 2510"/>
                  <a:gd name="T37" fmla="*/ 9 h 693"/>
                  <a:gd name="T38" fmla="*/ 1262 w 2510"/>
                  <a:gd name="T39" fmla="*/ 9 h 693"/>
                  <a:gd name="T40" fmla="*/ 1170 w 2510"/>
                  <a:gd name="T41" fmla="*/ 17 h 693"/>
                  <a:gd name="T42" fmla="*/ 1102 w 2510"/>
                  <a:gd name="T43" fmla="*/ 49 h 693"/>
                  <a:gd name="T44" fmla="*/ 1054 w 2510"/>
                  <a:gd name="T45" fmla="*/ 81 h 693"/>
                  <a:gd name="T46" fmla="*/ 974 w 2510"/>
                  <a:gd name="T47" fmla="*/ 93 h 693"/>
                  <a:gd name="T48" fmla="*/ 910 w 2510"/>
                  <a:gd name="T49" fmla="*/ 109 h 693"/>
                  <a:gd name="T50" fmla="*/ 842 w 2510"/>
                  <a:gd name="T51" fmla="*/ 113 h 693"/>
                  <a:gd name="T52" fmla="*/ 782 w 2510"/>
                  <a:gd name="T53" fmla="*/ 125 h 693"/>
                  <a:gd name="T54" fmla="*/ 730 w 2510"/>
                  <a:gd name="T55" fmla="*/ 129 h 693"/>
                  <a:gd name="T56" fmla="*/ 670 w 2510"/>
                  <a:gd name="T57" fmla="*/ 153 h 693"/>
                  <a:gd name="T58" fmla="*/ 646 w 2510"/>
                  <a:gd name="T59" fmla="*/ 181 h 693"/>
                  <a:gd name="T60" fmla="*/ 622 w 2510"/>
                  <a:gd name="T61" fmla="*/ 205 h 693"/>
                  <a:gd name="T62" fmla="*/ 594 w 2510"/>
                  <a:gd name="T63" fmla="*/ 213 h 693"/>
                  <a:gd name="T64" fmla="*/ 558 w 2510"/>
                  <a:gd name="T65" fmla="*/ 209 h 693"/>
                  <a:gd name="T66" fmla="*/ 530 w 2510"/>
                  <a:gd name="T67" fmla="*/ 197 h 693"/>
                  <a:gd name="T68" fmla="*/ 494 w 2510"/>
                  <a:gd name="T69" fmla="*/ 205 h 693"/>
                  <a:gd name="T70" fmla="*/ 478 w 2510"/>
                  <a:gd name="T71" fmla="*/ 225 h 693"/>
                  <a:gd name="T72" fmla="*/ 442 w 2510"/>
                  <a:gd name="T73" fmla="*/ 241 h 693"/>
                  <a:gd name="T74" fmla="*/ 394 w 2510"/>
                  <a:gd name="T75" fmla="*/ 265 h 693"/>
                  <a:gd name="T76" fmla="*/ 346 w 2510"/>
                  <a:gd name="T77" fmla="*/ 305 h 693"/>
                  <a:gd name="T78" fmla="*/ 274 w 2510"/>
                  <a:gd name="T79" fmla="*/ 329 h 693"/>
                  <a:gd name="T80" fmla="*/ 246 w 2510"/>
                  <a:gd name="T81" fmla="*/ 353 h 693"/>
                  <a:gd name="T82" fmla="*/ 226 w 2510"/>
                  <a:gd name="T83" fmla="*/ 377 h 693"/>
                  <a:gd name="T84" fmla="*/ 198 w 2510"/>
                  <a:gd name="T85" fmla="*/ 389 h 693"/>
                  <a:gd name="T86" fmla="*/ 162 w 2510"/>
                  <a:gd name="T87" fmla="*/ 413 h 693"/>
                  <a:gd name="T88" fmla="*/ 126 w 2510"/>
                  <a:gd name="T89" fmla="*/ 429 h 693"/>
                  <a:gd name="T90" fmla="*/ 90 w 2510"/>
                  <a:gd name="T91" fmla="*/ 445 h 693"/>
                  <a:gd name="T92" fmla="*/ 38 w 2510"/>
                  <a:gd name="T93" fmla="*/ 461 h 693"/>
                  <a:gd name="T94" fmla="*/ 6 w 2510"/>
                  <a:gd name="T95" fmla="*/ 509 h 693"/>
                  <a:gd name="T96" fmla="*/ 2 w 2510"/>
                  <a:gd name="T97" fmla="*/ 545 h 693"/>
                  <a:gd name="T98" fmla="*/ 6 w 2510"/>
                  <a:gd name="T99" fmla="*/ 581 h 693"/>
                  <a:gd name="T100" fmla="*/ 26 w 2510"/>
                  <a:gd name="T101" fmla="*/ 597 h 693"/>
                  <a:gd name="T102" fmla="*/ 18 w 2510"/>
                  <a:gd name="T103" fmla="*/ 637 h 693"/>
                  <a:gd name="T104" fmla="*/ 6 w 2510"/>
                  <a:gd name="T105" fmla="*/ 665 h 693"/>
                  <a:gd name="T106" fmla="*/ 14 w 2510"/>
                  <a:gd name="T107" fmla="*/ 693 h 6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510"/>
                  <a:gd name="T163" fmla="*/ 0 h 693"/>
                  <a:gd name="T164" fmla="*/ 2510 w 2510"/>
                  <a:gd name="T165" fmla="*/ 693 h 6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510" h="693">
                    <a:moveTo>
                      <a:pt x="2510" y="73"/>
                    </a:moveTo>
                    <a:cubicBezTo>
                      <a:pt x="2487" y="73"/>
                      <a:pt x="2464" y="74"/>
                      <a:pt x="2446" y="73"/>
                    </a:cubicBezTo>
                    <a:cubicBezTo>
                      <a:pt x="2428" y="72"/>
                      <a:pt x="2419" y="70"/>
                      <a:pt x="2402" y="69"/>
                    </a:cubicBezTo>
                    <a:cubicBezTo>
                      <a:pt x="2385" y="68"/>
                      <a:pt x="2367" y="68"/>
                      <a:pt x="2342" y="69"/>
                    </a:cubicBezTo>
                    <a:cubicBezTo>
                      <a:pt x="2317" y="70"/>
                      <a:pt x="2277" y="74"/>
                      <a:pt x="2250" y="77"/>
                    </a:cubicBezTo>
                    <a:cubicBezTo>
                      <a:pt x="2223" y="80"/>
                      <a:pt x="2201" y="84"/>
                      <a:pt x="2178" y="89"/>
                    </a:cubicBezTo>
                    <a:cubicBezTo>
                      <a:pt x="2155" y="94"/>
                      <a:pt x="2134" y="102"/>
                      <a:pt x="2114" y="105"/>
                    </a:cubicBezTo>
                    <a:cubicBezTo>
                      <a:pt x="2094" y="108"/>
                      <a:pt x="2083" y="106"/>
                      <a:pt x="2058" y="109"/>
                    </a:cubicBezTo>
                    <a:cubicBezTo>
                      <a:pt x="2033" y="112"/>
                      <a:pt x="1995" y="122"/>
                      <a:pt x="1962" y="121"/>
                    </a:cubicBezTo>
                    <a:cubicBezTo>
                      <a:pt x="1929" y="120"/>
                      <a:pt x="1887" y="110"/>
                      <a:pt x="1858" y="105"/>
                    </a:cubicBezTo>
                    <a:cubicBezTo>
                      <a:pt x="1829" y="100"/>
                      <a:pt x="1809" y="98"/>
                      <a:pt x="1786" y="93"/>
                    </a:cubicBezTo>
                    <a:cubicBezTo>
                      <a:pt x="1763" y="88"/>
                      <a:pt x="1736" y="80"/>
                      <a:pt x="1718" y="73"/>
                    </a:cubicBezTo>
                    <a:cubicBezTo>
                      <a:pt x="1700" y="66"/>
                      <a:pt x="1694" y="60"/>
                      <a:pt x="1678" y="53"/>
                    </a:cubicBezTo>
                    <a:cubicBezTo>
                      <a:pt x="1662" y="46"/>
                      <a:pt x="1643" y="40"/>
                      <a:pt x="1622" y="33"/>
                    </a:cubicBezTo>
                    <a:cubicBezTo>
                      <a:pt x="1601" y="26"/>
                      <a:pt x="1580" y="16"/>
                      <a:pt x="1554" y="13"/>
                    </a:cubicBezTo>
                    <a:cubicBezTo>
                      <a:pt x="1528" y="10"/>
                      <a:pt x="1492" y="15"/>
                      <a:pt x="1466" y="13"/>
                    </a:cubicBezTo>
                    <a:cubicBezTo>
                      <a:pt x="1440" y="11"/>
                      <a:pt x="1419" y="2"/>
                      <a:pt x="1398" y="1"/>
                    </a:cubicBezTo>
                    <a:cubicBezTo>
                      <a:pt x="1377" y="0"/>
                      <a:pt x="1359" y="4"/>
                      <a:pt x="1342" y="5"/>
                    </a:cubicBezTo>
                    <a:cubicBezTo>
                      <a:pt x="1325" y="6"/>
                      <a:pt x="1307" y="8"/>
                      <a:pt x="1294" y="9"/>
                    </a:cubicBezTo>
                    <a:cubicBezTo>
                      <a:pt x="1281" y="10"/>
                      <a:pt x="1283" y="8"/>
                      <a:pt x="1262" y="9"/>
                    </a:cubicBezTo>
                    <a:cubicBezTo>
                      <a:pt x="1241" y="10"/>
                      <a:pt x="1197" y="10"/>
                      <a:pt x="1170" y="17"/>
                    </a:cubicBezTo>
                    <a:cubicBezTo>
                      <a:pt x="1143" y="24"/>
                      <a:pt x="1121" y="38"/>
                      <a:pt x="1102" y="49"/>
                    </a:cubicBezTo>
                    <a:cubicBezTo>
                      <a:pt x="1083" y="60"/>
                      <a:pt x="1075" y="74"/>
                      <a:pt x="1054" y="81"/>
                    </a:cubicBezTo>
                    <a:cubicBezTo>
                      <a:pt x="1033" y="88"/>
                      <a:pt x="998" y="88"/>
                      <a:pt x="974" y="93"/>
                    </a:cubicBezTo>
                    <a:cubicBezTo>
                      <a:pt x="950" y="98"/>
                      <a:pt x="932" y="106"/>
                      <a:pt x="910" y="109"/>
                    </a:cubicBezTo>
                    <a:cubicBezTo>
                      <a:pt x="888" y="112"/>
                      <a:pt x="863" y="110"/>
                      <a:pt x="842" y="113"/>
                    </a:cubicBezTo>
                    <a:cubicBezTo>
                      <a:pt x="821" y="116"/>
                      <a:pt x="801" y="122"/>
                      <a:pt x="782" y="125"/>
                    </a:cubicBezTo>
                    <a:cubicBezTo>
                      <a:pt x="763" y="128"/>
                      <a:pt x="749" y="124"/>
                      <a:pt x="730" y="129"/>
                    </a:cubicBezTo>
                    <a:cubicBezTo>
                      <a:pt x="711" y="134"/>
                      <a:pt x="684" y="144"/>
                      <a:pt x="670" y="153"/>
                    </a:cubicBezTo>
                    <a:cubicBezTo>
                      <a:pt x="656" y="162"/>
                      <a:pt x="654" y="172"/>
                      <a:pt x="646" y="181"/>
                    </a:cubicBezTo>
                    <a:cubicBezTo>
                      <a:pt x="638" y="190"/>
                      <a:pt x="631" y="200"/>
                      <a:pt x="622" y="205"/>
                    </a:cubicBezTo>
                    <a:cubicBezTo>
                      <a:pt x="613" y="210"/>
                      <a:pt x="605" y="212"/>
                      <a:pt x="594" y="213"/>
                    </a:cubicBezTo>
                    <a:cubicBezTo>
                      <a:pt x="583" y="214"/>
                      <a:pt x="569" y="212"/>
                      <a:pt x="558" y="209"/>
                    </a:cubicBezTo>
                    <a:cubicBezTo>
                      <a:pt x="547" y="206"/>
                      <a:pt x="541" y="198"/>
                      <a:pt x="530" y="197"/>
                    </a:cubicBezTo>
                    <a:cubicBezTo>
                      <a:pt x="519" y="196"/>
                      <a:pt x="503" y="200"/>
                      <a:pt x="494" y="205"/>
                    </a:cubicBezTo>
                    <a:cubicBezTo>
                      <a:pt x="485" y="210"/>
                      <a:pt x="487" y="219"/>
                      <a:pt x="478" y="225"/>
                    </a:cubicBezTo>
                    <a:cubicBezTo>
                      <a:pt x="469" y="231"/>
                      <a:pt x="456" y="234"/>
                      <a:pt x="442" y="241"/>
                    </a:cubicBezTo>
                    <a:cubicBezTo>
                      <a:pt x="428" y="248"/>
                      <a:pt x="410" y="254"/>
                      <a:pt x="394" y="265"/>
                    </a:cubicBezTo>
                    <a:cubicBezTo>
                      <a:pt x="378" y="276"/>
                      <a:pt x="366" y="294"/>
                      <a:pt x="346" y="305"/>
                    </a:cubicBezTo>
                    <a:cubicBezTo>
                      <a:pt x="326" y="316"/>
                      <a:pt x="291" y="321"/>
                      <a:pt x="274" y="329"/>
                    </a:cubicBezTo>
                    <a:cubicBezTo>
                      <a:pt x="257" y="337"/>
                      <a:pt x="254" y="345"/>
                      <a:pt x="246" y="353"/>
                    </a:cubicBezTo>
                    <a:cubicBezTo>
                      <a:pt x="238" y="361"/>
                      <a:pt x="234" y="371"/>
                      <a:pt x="226" y="377"/>
                    </a:cubicBezTo>
                    <a:cubicBezTo>
                      <a:pt x="218" y="383"/>
                      <a:pt x="209" y="383"/>
                      <a:pt x="198" y="389"/>
                    </a:cubicBezTo>
                    <a:cubicBezTo>
                      <a:pt x="187" y="395"/>
                      <a:pt x="174" y="406"/>
                      <a:pt x="162" y="413"/>
                    </a:cubicBezTo>
                    <a:cubicBezTo>
                      <a:pt x="150" y="420"/>
                      <a:pt x="138" y="424"/>
                      <a:pt x="126" y="429"/>
                    </a:cubicBezTo>
                    <a:cubicBezTo>
                      <a:pt x="114" y="434"/>
                      <a:pt x="105" y="440"/>
                      <a:pt x="90" y="445"/>
                    </a:cubicBezTo>
                    <a:cubicBezTo>
                      <a:pt x="75" y="450"/>
                      <a:pt x="52" y="450"/>
                      <a:pt x="38" y="461"/>
                    </a:cubicBezTo>
                    <a:cubicBezTo>
                      <a:pt x="24" y="472"/>
                      <a:pt x="12" y="495"/>
                      <a:pt x="6" y="509"/>
                    </a:cubicBezTo>
                    <a:cubicBezTo>
                      <a:pt x="0" y="523"/>
                      <a:pt x="2" y="533"/>
                      <a:pt x="2" y="545"/>
                    </a:cubicBezTo>
                    <a:cubicBezTo>
                      <a:pt x="2" y="557"/>
                      <a:pt x="2" y="572"/>
                      <a:pt x="6" y="581"/>
                    </a:cubicBezTo>
                    <a:cubicBezTo>
                      <a:pt x="10" y="590"/>
                      <a:pt x="24" y="588"/>
                      <a:pt x="26" y="597"/>
                    </a:cubicBezTo>
                    <a:cubicBezTo>
                      <a:pt x="28" y="606"/>
                      <a:pt x="21" y="626"/>
                      <a:pt x="18" y="637"/>
                    </a:cubicBezTo>
                    <a:cubicBezTo>
                      <a:pt x="15" y="648"/>
                      <a:pt x="7" y="656"/>
                      <a:pt x="6" y="665"/>
                    </a:cubicBezTo>
                    <a:cubicBezTo>
                      <a:pt x="5" y="674"/>
                      <a:pt x="10" y="687"/>
                      <a:pt x="14" y="693"/>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58" name="Freeform 77"/>
              <p:cNvSpPr>
                <a:spLocks/>
              </p:cNvSpPr>
              <p:nvPr/>
            </p:nvSpPr>
            <p:spPr bwMode="auto">
              <a:xfrm>
                <a:off x="2168" y="16"/>
                <a:ext cx="216" cy="1296"/>
              </a:xfrm>
              <a:custGeom>
                <a:avLst/>
                <a:gdLst>
                  <a:gd name="T0" fmla="*/ 132 w 216"/>
                  <a:gd name="T1" fmla="*/ 1296 h 1296"/>
                  <a:gd name="T2" fmla="*/ 120 w 216"/>
                  <a:gd name="T3" fmla="*/ 1264 h 1296"/>
                  <a:gd name="T4" fmla="*/ 100 w 216"/>
                  <a:gd name="T5" fmla="*/ 1220 h 1296"/>
                  <a:gd name="T6" fmla="*/ 92 w 216"/>
                  <a:gd name="T7" fmla="*/ 1164 h 1296"/>
                  <a:gd name="T8" fmla="*/ 72 w 216"/>
                  <a:gd name="T9" fmla="*/ 1104 h 1296"/>
                  <a:gd name="T10" fmla="*/ 56 w 216"/>
                  <a:gd name="T11" fmla="*/ 1024 h 1296"/>
                  <a:gd name="T12" fmla="*/ 68 w 216"/>
                  <a:gd name="T13" fmla="*/ 952 h 1296"/>
                  <a:gd name="T14" fmla="*/ 72 w 216"/>
                  <a:gd name="T15" fmla="*/ 888 h 1296"/>
                  <a:gd name="T16" fmla="*/ 64 w 216"/>
                  <a:gd name="T17" fmla="*/ 840 h 1296"/>
                  <a:gd name="T18" fmla="*/ 68 w 216"/>
                  <a:gd name="T19" fmla="*/ 804 h 1296"/>
                  <a:gd name="T20" fmla="*/ 92 w 216"/>
                  <a:gd name="T21" fmla="*/ 744 h 1296"/>
                  <a:gd name="T22" fmla="*/ 108 w 216"/>
                  <a:gd name="T23" fmla="*/ 708 h 1296"/>
                  <a:gd name="T24" fmla="*/ 92 w 216"/>
                  <a:gd name="T25" fmla="*/ 680 h 1296"/>
                  <a:gd name="T26" fmla="*/ 100 w 216"/>
                  <a:gd name="T27" fmla="*/ 644 h 1296"/>
                  <a:gd name="T28" fmla="*/ 120 w 216"/>
                  <a:gd name="T29" fmla="*/ 628 h 1296"/>
                  <a:gd name="T30" fmla="*/ 144 w 216"/>
                  <a:gd name="T31" fmla="*/ 608 h 1296"/>
                  <a:gd name="T32" fmla="*/ 148 w 216"/>
                  <a:gd name="T33" fmla="*/ 584 h 1296"/>
                  <a:gd name="T34" fmla="*/ 136 w 216"/>
                  <a:gd name="T35" fmla="*/ 560 h 1296"/>
                  <a:gd name="T36" fmla="*/ 132 w 216"/>
                  <a:gd name="T37" fmla="*/ 536 h 1296"/>
                  <a:gd name="T38" fmla="*/ 148 w 216"/>
                  <a:gd name="T39" fmla="*/ 496 h 1296"/>
                  <a:gd name="T40" fmla="*/ 156 w 216"/>
                  <a:gd name="T41" fmla="*/ 452 h 1296"/>
                  <a:gd name="T42" fmla="*/ 148 w 216"/>
                  <a:gd name="T43" fmla="*/ 396 h 1296"/>
                  <a:gd name="T44" fmla="*/ 132 w 216"/>
                  <a:gd name="T45" fmla="*/ 364 h 1296"/>
                  <a:gd name="T46" fmla="*/ 140 w 216"/>
                  <a:gd name="T47" fmla="*/ 292 h 1296"/>
                  <a:gd name="T48" fmla="*/ 180 w 216"/>
                  <a:gd name="T49" fmla="*/ 272 h 1296"/>
                  <a:gd name="T50" fmla="*/ 212 w 216"/>
                  <a:gd name="T51" fmla="*/ 232 h 1296"/>
                  <a:gd name="T52" fmla="*/ 204 w 216"/>
                  <a:gd name="T53" fmla="*/ 184 h 1296"/>
                  <a:gd name="T54" fmla="*/ 168 w 216"/>
                  <a:gd name="T55" fmla="*/ 144 h 1296"/>
                  <a:gd name="T56" fmla="*/ 132 w 216"/>
                  <a:gd name="T57" fmla="*/ 128 h 1296"/>
                  <a:gd name="T58" fmla="*/ 76 w 216"/>
                  <a:gd name="T59" fmla="*/ 88 h 1296"/>
                  <a:gd name="T60" fmla="*/ 48 w 216"/>
                  <a:gd name="T61" fmla="*/ 72 h 1296"/>
                  <a:gd name="T62" fmla="*/ 8 w 216"/>
                  <a:gd name="T63" fmla="*/ 24 h 1296"/>
                  <a:gd name="T64" fmla="*/ 0 w 216"/>
                  <a:gd name="T65" fmla="*/ 0 h 12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296"/>
                  <a:gd name="T101" fmla="*/ 216 w 216"/>
                  <a:gd name="T102" fmla="*/ 1296 h 12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296">
                    <a:moveTo>
                      <a:pt x="132" y="1296"/>
                    </a:moveTo>
                    <a:cubicBezTo>
                      <a:pt x="128" y="1286"/>
                      <a:pt x="125" y="1277"/>
                      <a:pt x="120" y="1264"/>
                    </a:cubicBezTo>
                    <a:cubicBezTo>
                      <a:pt x="115" y="1251"/>
                      <a:pt x="105" y="1237"/>
                      <a:pt x="100" y="1220"/>
                    </a:cubicBezTo>
                    <a:cubicBezTo>
                      <a:pt x="95" y="1203"/>
                      <a:pt x="97" y="1183"/>
                      <a:pt x="92" y="1164"/>
                    </a:cubicBezTo>
                    <a:cubicBezTo>
                      <a:pt x="87" y="1145"/>
                      <a:pt x="78" y="1127"/>
                      <a:pt x="72" y="1104"/>
                    </a:cubicBezTo>
                    <a:cubicBezTo>
                      <a:pt x="66" y="1081"/>
                      <a:pt x="57" y="1049"/>
                      <a:pt x="56" y="1024"/>
                    </a:cubicBezTo>
                    <a:cubicBezTo>
                      <a:pt x="55" y="999"/>
                      <a:pt x="65" y="975"/>
                      <a:pt x="68" y="952"/>
                    </a:cubicBezTo>
                    <a:cubicBezTo>
                      <a:pt x="71" y="929"/>
                      <a:pt x="73" y="907"/>
                      <a:pt x="72" y="888"/>
                    </a:cubicBezTo>
                    <a:cubicBezTo>
                      <a:pt x="71" y="869"/>
                      <a:pt x="65" y="854"/>
                      <a:pt x="64" y="840"/>
                    </a:cubicBezTo>
                    <a:cubicBezTo>
                      <a:pt x="63" y="826"/>
                      <a:pt x="63" y="820"/>
                      <a:pt x="68" y="804"/>
                    </a:cubicBezTo>
                    <a:cubicBezTo>
                      <a:pt x="73" y="788"/>
                      <a:pt x="85" y="760"/>
                      <a:pt x="92" y="744"/>
                    </a:cubicBezTo>
                    <a:cubicBezTo>
                      <a:pt x="99" y="728"/>
                      <a:pt x="108" y="719"/>
                      <a:pt x="108" y="708"/>
                    </a:cubicBezTo>
                    <a:cubicBezTo>
                      <a:pt x="108" y="697"/>
                      <a:pt x="93" y="691"/>
                      <a:pt x="92" y="680"/>
                    </a:cubicBezTo>
                    <a:cubicBezTo>
                      <a:pt x="91" y="669"/>
                      <a:pt x="95" y="653"/>
                      <a:pt x="100" y="644"/>
                    </a:cubicBezTo>
                    <a:cubicBezTo>
                      <a:pt x="105" y="635"/>
                      <a:pt x="113" y="634"/>
                      <a:pt x="120" y="628"/>
                    </a:cubicBezTo>
                    <a:cubicBezTo>
                      <a:pt x="127" y="622"/>
                      <a:pt x="139" y="615"/>
                      <a:pt x="144" y="608"/>
                    </a:cubicBezTo>
                    <a:cubicBezTo>
                      <a:pt x="149" y="601"/>
                      <a:pt x="149" y="592"/>
                      <a:pt x="148" y="584"/>
                    </a:cubicBezTo>
                    <a:cubicBezTo>
                      <a:pt x="147" y="576"/>
                      <a:pt x="139" y="568"/>
                      <a:pt x="136" y="560"/>
                    </a:cubicBezTo>
                    <a:cubicBezTo>
                      <a:pt x="133" y="552"/>
                      <a:pt x="130" y="547"/>
                      <a:pt x="132" y="536"/>
                    </a:cubicBezTo>
                    <a:cubicBezTo>
                      <a:pt x="134" y="525"/>
                      <a:pt x="144" y="510"/>
                      <a:pt x="148" y="496"/>
                    </a:cubicBezTo>
                    <a:cubicBezTo>
                      <a:pt x="152" y="482"/>
                      <a:pt x="156" y="469"/>
                      <a:pt x="156" y="452"/>
                    </a:cubicBezTo>
                    <a:cubicBezTo>
                      <a:pt x="156" y="435"/>
                      <a:pt x="152" y="411"/>
                      <a:pt x="148" y="396"/>
                    </a:cubicBezTo>
                    <a:cubicBezTo>
                      <a:pt x="144" y="381"/>
                      <a:pt x="133" y="381"/>
                      <a:pt x="132" y="364"/>
                    </a:cubicBezTo>
                    <a:cubicBezTo>
                      <a:pt x="131" y="347"/>
                      <a:pt x="132" y="307"/>
                      <a:pt x="140" y="292"/>
                    </a:cubicBezTo>
                    <a:cubicBezTo>
                      <a:pt x="148" y="277"/>
                      <a:pt x="168" y="282"/>
                      <a:pt x="180" y="272"/>
                    </a:cubicBezTo>
                    <a:cubicBezTo>
                      <a:pt x="192" y="262"/>
                      <a:pt x="208" y="247"/>
                      <a:pt x="212" y="232"/>
                    </a:cubicBezTo>
                    <a:cubicBezTo>
                      <a:pt x="216" y="217"/>
                      <a:pt x="211" y="199"/>
                      <a:pt x="204" y="184"/>
                    </a:cubicBezTo>
                    <a:cubicBezTo>
                      <a:pt x="197" y="169"/>
                      <a:pt x="180" y="153"/>
                      <a:pt x="168" y="144"/>
                    </a:cubicBezTo>
                    <a:cubicBezTo>
                      <a:pt x="156" y="135"/>
                      <a:pt x="147" y="137"/>
                      <a:pt x="132" y="128"/>
                    </a:cubicBezTo>
                    <a:cubicBezTo>
                      <a:pt x="117" y="119"/>
                      <a:pt x="90" y="97"/>
                      <a:pt x="76" y="88"/>
                    </a:cubicBezTo>
                    <a:cubicBezTo>
                      <a:pt x="62" y="79"/>
                      <a:pt x="59" y="83"/>
                      <a:pt x="48" y="72"/>
                    </a:cubicBezTo>
                    <a:cubicBezTo>
                      <a:pt x="37" y="61"/>
                      <a:pt x="16" y="36"/>
                      <a:pt x="8" y="24"/>
                    </a:cubicBezTo>
                    <a:cubicBezTo>
                      <a:pt x="0" y="12"/>
                      <a:pt x="0" y="6"/>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59" name="Freeform 78"/>
              <p:cNvSpPr>
                <a:spLocks/>
              </p:cNvSpPr>
              <p:nvPr/>
            </p:nvSpPr>
            <p:spPr bwMode="auto">
              <a:xfrm>
                <a:off x="3416" y="1657"/>
                <a:ext cx="1436" cy="335"/>
              </a:xfrm>
              <a:custGeom>
                <a:avLst/>
                <a:gdLst>
                  <a:gd name="T0" fmla="*/ 1436 w 1436"/>
                  <a:gd name="T1" fmla="*/ 223 h 335"/>
                  <a:gd name="T2" fmla="*/ 1396 w 1436"/>
                  <a:gd name="T3" fmla="*/ 223 h 335"/>
                  <a:gd name="T4" fmla="*/ 1364 w 1436"/>
                  <a:gd name="T5" fmla="*/ 227 h 335"/>
                  <a:gd name="T6" fmla="*/ 1336 w 1436"/>
                  <a:gd name="T7" fmla="*/ 239 h 335"/>
                  <a:gd name="T8" fmla="*/ 1292 w 1436"/>
                  <a:gd name="T9" fmla="*/ 247 h 335"/>
                  <a:gd name="T10" fmla="*/ 1240 w 1436"/>
                  <a:gd name="T11" fmla="*/ 251 h 335"/>
                  <a:gd name="T12" fmla="*/ 1184 w 1436"/>
                  <a:gd name="T13" fmla="*/ 235 h 335"/>
                  <a:gd name="T14" fmla="*/ 1156 w 1436"/>
                  <a:gd name="T15" fmla="*/ 203 h 335"/>
                  <a:gd name="T16" fmla="*/ 1136 w 1436"/>
                  <a:gd name="T17" fmla="*/ 171 h 335"/>
                  <a:gd name="T18" fmla="*/ 1128 w 1436"/>
                  <a:gd name="T19" fmla="*/ 143 h 335"/>
                  <a:gd name="T20" fmla="*/ 1120 w 1436"/>
                  <a:gd name="T21" fmla="*/ 119 h 335"/>
                  <a:gd name="T22" fmla="*/ 1112 w 1436"/>
                  <a:gd name="T23" fmla="*/ 87 h 335"/>
                  <a:gd name="T24" fmla="*/ 1100 w 1436"/>
                  <a:gd name="T25" fmla="*/ 63 h 335"/>
                  <a:gd name="T26" fmla="*/ 1076 w 1436"/>
                  <a:gd name="T27" fmla="*/ 47 h 335"/>
                  <a:gd name="T28" fmla="*/ 1020 w 1436"/>
                  <a:gd name="T29" fmla="*/ 43 h 335"/>
                  <a:gd name="T30" fmla="*/ 916 w 1436"/>
                  <a:gd name="T31" fmla="*/ 35 h 335"/>
                  <a:gd name="T32" fmla="*/ 832 w 1436"/>
                  <a:gd name="T33" fmla="*/ 19 h 335"/>
                  <a:gd name="T34" fmla="*/ 716 w 1436"/>
                  <a:gd name="T35" fmla="*/ 3 h 335"/>
                  <a:gd name="T36" fmla="*/ 572 w 1436"/>
                  <a:gd name="T37" fmla="*/ 3 h 335"/>
                  <a:gd name="T38" fmla="*/ 464 w 1436"/>
                  <a:gd name="T39" fmla="*/ 15 h 335"/>
                  <a:gd name="T40" fmla="*/ 344 w 1436"/>
                  <a:gd name="T41" fmla="*/ 35 h 335"/>
                  <a:gd name="T42" fmla="*/ 232 w 1436"/>
                  <a:gd name="T43" fmla="*/ 91 h 335"/>
                  <a:gd name="T44" fmla="*/ 196 w 1436"/>
                  <a:gd name="T45" fmla="*/ 131 h 335"/>
                  <a:gd name="T46" fmla="*/ 152 w 1436"/>
                  <a:gd name="T47" fmla="*/ 195 h 335"/>
                  <a:gd name="T48" fmla="*/ 92 w 1436"/>
                  <a:gd name="T49" fmla="*/ 243 h 335"/>
                  <a:gd name="T50" fmla="*/ 52 w 1436"/>
                  <a:gd name="T51" fmla="*/ 287 h 335"/>
                  <a:gd name="T52" fmla="*/ 0 w 1436"/>
                  <a:gd name="T53" fmla="*/ 335 h 3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36"/>
                  <a:gd name="T82" fmla="*/ 0 h 335"/>
                  <a:gd name="T83" fmla="*/ 1436 w 1436"/>
                  <a:gd name="T84" fmla="*/ 335 h 3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36" h="335">
                    <a:moveTo>
                      <a:pt x="1436" y="223"/>
                    </a:moveTo>
                    <a:cubicBezTo>
                      <a:pt x="1422" y="222"/>
                      <a:pt x="1408" y="222"/>
                      <a:pt x="1396" y="223"/>
                    </a:cubicBezTo>
                    <a:cubicBezTo>
                      <a:pt x="1384" y="224"/>
                      <a:pt x="1374" y="224"/>
                      <a:pt x="1364" y="227"/>
                    </a:cubicBezTo>
                    <a:cubicBezTo>
                      <a:pt x="1354" y="230"/>
                      <a:pt x="1348" y="236"/>
                      <a:pt x="1336" y="239"/>
                    </a:cubicBezTo>
                    <a:cubicBezTo>
                      <a:pt x="1324" y="242"/>
                      <a:pt x="1308" y="245"/>
                      <a:pt x="1292" y="247"/>
                    </a:cubicBezTo>
                    <a:cubicBezTo>
                      <a:pt x="1276" y="249"/>
                      <a:pt x="1258" y="253"/>
                      <a:pt x="1240" y="251"/>
                    </a:cubicBezTo>
                    <a:cubicBezTo>
                      <a:pt x="1222" y="249"/>
                      <a:pt x="1198" y="243"/>
                      <a:pt x="1184" y="235"/>
                    </a:cubicBezTo>
                    <a:cubicBezTo>
                      <a:pt x="1170" y="227"/>
                      <a:pt x="1164" y="214"/>
                      <a:pt x="1156" y="203"/>
                    </a:cubicBezTo>
                    <a:cubicBezTo>
                      <a:pt x="1148" y="192"/>
                      <a:pt x="1141" y="181"/>
                      <a:pt x="1136" y="171"/>
                    </a:cubicBezTo>
                    <a:cubicBezTo>
                      <a:pt x="1131" y="161"/>
                      <a:pt x="1131" y="152"/>
                      <a:pt x="1128" y="143"/>
                    </a:cubicBezTo>
                    <a:cubicBezTo>
                      <a:pt x="1125" y="134"/>
                      <a:pt x="1123" y="128"/>
                      <a:pt x="1120" y="119"/>
                    </a:cubicBezTo>
                    <a:cubicBezTo>
                      <a:pt x="1117" y="110"/>
                      <a:pt x="1115" y="96"/>
                      <a:pt x="1112" y="87"/>
                    </a:cubicBezTo>
                    <a:cubicBezTo>
                      <a:pt x="1109" y="78"/>
                      <a:pt x="1106" y="70"/>
                      <a:pt x="1100" y="63"/>
                    </a:cubicBezTo>
                    <a:cubicBezTo>
                      <a:pt x="1094" y="56"/>
                      <a:pt x="1089" y="50"/>
                      <a:pt x="1076" y="47"/>
                    </a:cubicBezTo>
                    <a:cubicBezTo>
                      <a:pt x="1063" y="44"/>
                      <a:pt x="1047" y="45"/>
                      <a:pt x="1020" y="43"/>
                    </a:cubicBezTo>
                    <a:cubicBezTo>
                      <a:pt x="993" y="41"/>
                      <a:pt x="947" y="39"/>
                      <a:pt x="916" y="35"/>
                    </a:cubicBezTo>
                    <a:cubicBezTo>
                      <a:pt x="885" y="31"/>
                      <a:pt x="865" y="24"/>
                      <a:pt x="832" y="19"/>
                    </a:cubicBezTo>
                    <a:cubicBezTo>
                      <a:pt x="799" y="14"/>
                      <a:pt x="759" y="6"/>
                      <a:pt x="716" y="3"/>
                    </a:cubicBezTo>
                    <a:cubicBezTo>
                      <a:pt x="673" y="0"/>
                      <a:pt x="614" y="1"/>
                      <a:pt x="572" y="3"/>
                    </a:cubicBezTo>
                    <a:cubicBezTo>
                      <a:pt x="530" y="5"/>
                      <a:pt x="502" y="10"/>
                      <a:pt x="464" y="15"/>
                    </a:cubicBezTo>
                    <a:cubicBezTo>
                      <a:pt x="426" y="20"/>
                      <a:pt x="383" y="22"/>
                      <a:pt x="344" y="35"/>
                    </a:cubicBezTo>
                    <a:cubicBezTo>
                      <a:pt x="305" y="48"/>
                      <a:pt x="257" y="75"/>
                      <a:pt x="232" y="91"/>
                    </a:cubicBezTo>
                    <a:cubicBezTo>
                      <a:pt x="207" y="107"/>
                      <a:pt x="209" y="114"/>
                      <a:pt x="196" y="131"/>
                    </a:cubicBezTo>
                    <a:cubicBezTo>
                      <a:pt x="183" y="148"/>
                      <a:pt x="169" y="176"/>
                      <a:pt x="152" y="195"/>
                    </a:cubicBezTo>
                    <a:cubicBezTo>
                      <a:pt x="135" y="214"/>
                      <a:pt x="109" y="228"/>
                      <a:pt x="92" y="243"/>
                    </a:cubicBezTo>
                    <a:cubicBezTo>
                      <a:pt x="75" y="258"/>
                      <a:pt x="67" y="272"/>
                      <a:pt x="52" y="287"/>
                    </a:cubicBezTo>
                    <a:cubicBezTo>
                      <a:pt x="37" y="302"/>
                      <a:pt x="18" y="318"/>
                      <a:pt x="0" y="335"/>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60" name="Freeform 79"/>
              <p:cNvSpPr>
                <a:spLocks/>
              </p:cNvSpPr>
              <p:nvPr/>
            </p:nvSpPr>
            <p:spPr bwMode="auto">
              <a:xfrm>
                <a:off x="1100" y="1567"/>
                <a:ext cx="2320" cy="510"/>
              </a:xfrm>
              <a:custGeom>
                <a:avLst/>
                <a:gdLst>
                  <a:gd name="T0" fmla="*/ 2320 w 2320"/>
                  <a:gd name="T1" fmla="*/ 425 h 510"/>
                  <a:gd name="T2" fmla="*/ 2208 w 2320"/>
                  <a:gd name="T3" fmla="*/ 433 h 510"/>
                  <a:gd name="T4" fmla="*/ 2156 w 2320"/>
                  <a:gd name="T5" fmla="*/ 449 h 510"/>
                  <a:gd name="T6" fmla="*/ 2064 w 2320"/>
                  <a:gd name="T7" fmla="*/ 453 h 510"/>
                  <a:gd name="T8" fmla="*/ 1968 w 2320"/>
                  <a:gd name="T9" fmla="*/ 441 h 510"/>
                  <a:gd name="T10" fmla="*/ 1876 w 2320"/>
                  <a:gd name="T11" fmla="*/ 437 h 510"/>
                  <a:gd name="T12" fmla="*/ 1784 w 2320"/>
                  <a:gd name="T13" fmla="*/ 457 h 510"/>
                  <a:gd name="T14" fmla="*/ 1712 w 2320"/>
                  <a:gd name="T15" fmla="*/ 469 h 510"/>
                  <a:gd name="T16" fmla="*/ 1608 w 2320"/>
                  <a:gd name="T17" fmla="*/ 489 h 510"/>
                  <a:gd name="T18" fmla="*/ 1532 w 2320"/>
                  <a:gd name="T19" fmla="*/ 501 h 510"/>
                  <a:gd name="T20" fmla="*/ 1468 w 2320"/>
                  <a:gd name="T21" fmla="*/ 505 h 510"/>
                  <a:gd name="T22" fmla="*/ 1400 w 2320"/>
                  <a:gd name="T23" fmla="*/ 509 h 510"/>
                  <a:gd name="T24" fmla="*/ 1360 w 2320"/>
                  <a:gd name="T25" fmla="*/ 501 h 510"/>
                  <a:gd name="T26" fmla="*/ 1324 w 2320"/>
                  <a:gd name="T27" fmla="*/ 485 h 510"/>
                  <a:gd name="T28" fmla="*/ 1284 w 2320"/>
                  <a:gd name="T29" fmla="*/ 449 h 510"/>
                  <a:gd name="T30" fmla="*/ 1248 w 2320"/>
                  <a:gd name="T31" fmla="*/ 393 h 510"/>
                  <a:gd name="T32" fmla="*/ 1200 w 2320"/>
                  <a:gd name="T33" fmla="*/ 341 h 510"/>
                  <a:gd name="T34" fmla="*/ 1116 w 2320"/>
                  <a:gd name="T35" fmla="*/ 281 h 510"/>
                  <a:gd name="T36" fmla="*/ 1000 w 2320"/>
                  <a:gd name="T37" fmla="*/ 217 h 510"/>
                  <a:gd name="T38" fmla="*/ 880 w 2320"/>
                  <a:gd name="T39" fmla="*/ 157 h 510"/>
                  <a:gd name="T40" fmla="*/ 816 w 2320"/>
                  <a:gd name="T41" fmla="*/ 129 h 510"/>
                  <a:gd name="T42" fmla="*/ 768 w 2320"/>
                  <a:gd name="T43" fmla="*/ 105 h 510"/>
                  <a:gd name="T44" fmla="*/ 728 w 2320"/>
                  <a:gd name="T45" fmla="*/ 77 h 510"/>
                  <a:gd name="T46" fmla="*/ 696 w 2320"/>
                  <a:gd name="T47" fmla="*/ 53 h 510"/>
                  <a:gd name="T48" fmla="*/ 644 w 2320"/>
                  <a:gd name="T49" fmla="*/ 25 h 510"/>
                  <a:gd name="T50" fmla="*/ 608 w 2320"/>
                  <a:gd name="T51" fmla="*/ 17 h 510"/>
                  <a:gd name="T52" fmla="*/ 560 w 2320"/>
                  <a:gd name="T53" fmla="*/ 5 h 510"/>
                  <a:gd name="T54" fmla="*/ 516 w 2320"/>
                  <a:gd name="T55" fmla="*/ 1 h 510"/>
                  <a:gd name="T56" fmla="*/ 468 w 2320"/>
                  <a:gd name="T57" fmla="*/ 13 h 510"/>
                  <a:gd name="T58" fmla="*/ 388 w 2320"/>
                  <a:gd name="T59" fmla="*/ 25 h 510"/>
                  <a:gd name="T60" fmla="*/ 336 w 2320"/>
                  <a:gd name="T61" fmla="*/ 37 h 510"/>
                  <a:gd name="T62" fmla="*/ 300 w 2320"/>
                  <a:gd name="T63" fmla="*/ 53 h 510"/>
                  <a:gd name="T64" fmla="*/ 260 w 2320"/>
                  <a:gd name="T65" fmla="*/ 73 h 510"/>
                  <a:gd name="T66" fmla="*/ 220 w 2320"/>
                  <a:gd name="T67" fmla="*/ 101 h 510"/>
                  <a:gd name="T68" fmla="*/ 176 w 2320"/>
                  <a:gd name="T69" fmla="*/ 121 h 510"/>
                  <a:gd name="T70" fmla="*/ 104 w 2320"/>
                  <a:gd name="T71" fmla="*/ 137 h 510"/>
                  <a:gd name="T72" fmla="*/ 44 w 2320"/>
                  <a:gd name="T73" fmla="*/ 125 h 510"/>
                  <a:gd name="T74" fmla="*/ 0 w 2320"/>
                  <a:gd name="T75" fmla="*/ 109 h 5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20"/>
                  <a:gd name="T115" fmla="*/ 0 h 510"/>
                  <a:gd name="T116" fmla="*/ 2320 w 2320"/>
                  <a:gd name="T117" fmla="*/ 510 h 5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20" h="510">
                    <a:moveTo>
                      <a:pt x="2320" y="425"/>
                    </a:moveTo>
                    <a:cubicBezTo>
                      <a:pt x="2277" y="427"/>
                      <a:pt x="2235" y="429"/>
                      <a:pt x="2208" y="433"/>
                    </a:cubicBezTo>
                    <a:cubicBezTo>
                      <a:pt x="2181" y="437"/>
                      <a:pt x="2180" y="446"/>
                      <a:pt x="2156" y="449"/>
                    </a:cubicBezTo>
                    <a:cubicBezTo>
                      <a:pt x="2132" y="452"/>
                      <a:pt x="2095" y="454"/>
                      <a:pt x="2064" y="453"/>
                    </a:cubicBezTo>
                    <a:cubicBezTo>
                      <a:pt x="2033" y="452"/>
                      <a:pt x="1999" y="444"/>
                      <a:pt x="1968" y="441"/>
                    </a:cubicBezTo>
                    <a:cubicBezTo>
                      <a:pt x="1937" y="438"/>
                      <a:pt x="1907" y="434"/>
                      <a:pt x="1876" y="437"/>
                    </a:cubicBezTo>
                    <a:cubicBezTo>
                      <a:pt x="1845" y="440"/>
                      <a:pt x="1811" y="452"/>
                      <a:pt x="1784" y="457"/>
                    </a:cubicBezTo>
                    <a:cubicBezTo>
                      <a:pt x="1757" y="462"/>
                      <a:pt x="1741" y="464"/>
                      <a:pt x="1712" y="469"/>
                    </a:cubicBezTo>
                    <a:cubicBezTo>
                      <a:pt x="1683" y="474"/>
                      <a:pt x="1638" y="484"/>
                      <a:pt x="1608" y="489"/>
                    </a:cubicBezTo>
                    <a:cubicBezTo>
                      <a:pt x="1578" y="494"/>
                      <a:pt x="1555" y="498"/>
                      <a:pt x="1532" y="501"/>
                    </a:cubicBezTo>
                    <a:cubicBezTo>
                      <a:pt x="1509" y="504"/>
                      <a:pt x="1490" y="504"/>
                      <a:pt x="1468" y="505"/>
                    </a:cubicBezTo>
                    <a:cubicBezTo>
                      <a:pt x="1446" y="506"/>
                      <a:pt x="1418" y="510"/>
                      <a:pt x="1400" y="509"/>
                    </a:cubicBezTo>
                    <a:cubicBezTo>
                      <a:pt x="1382" y="508"/>
                      <a:pt x="1373" y="505"/>
                      <a:pt x="1360" y="501"/>
                    </a:cubicBezTo>
                    <a:cubicBezTo>
                      <a:pt x="1347" y="497"/>
                      <a:pt x="1337" y="494"/>
                      <a:pt x="1324" y="485"/>
                    </a:cubicBezTo>
                    <a:cubicBezTo>
                      <a:pt x="1311" y="476"/>
                      <a:pt x="1297" y="464"/>
                      <a:pt x="1284" y="449"/>
                    </a:cubicBezTo>
                    <a:cubicBezTo>
                      <a:pt x="1271" y="434"/>
                      <a:pt x="1262" y="411"/>
                      <a:pt x="1248" y="393"/>
                    </a:cubicBezTo>
                    <a:cubicBezTo>
                      <a:pt x="1234" y="375"/>
                      <a:pt x="1222" y="360"/>
                      <a:pt x="1200" y="341"/>
                    </a:cubicBezTo>
                    <a:cubicBezTo>
                      <a:pt x="1178" y="322"/>
                      <a:pt x="1149" y="302"/>
                      <a:pt x="1116" y="281"/>
                    </a:cubicBezTo>
                    <a:cubicBezTo>
                      <a:pt x="1083" y="260"/>
                      <a:pt x="1039" y="238"/>
                      <a:pt x="1000" y="217"/>
                    </a:cubicBezTo>
                    <a:cubicBezTo>
                      <a:pt x="961" y="196"/>
                      <a:pt x="911" y="172"/>
                      <a:pt x="880" y="157"/>
                    </a:cubicBezTo>
                    <a:cubicBezTo>
                      <a:pt x="849" y="142"/>
                      <a:pt x="835" y="138"/>
                      <a:pt x="816" y="129"/>
                    </a:cubicBezTo>
                    <a:cubicBezTo>
                      <a:pt x="797" y="120"/>
                      <a:pt x="783" y="114"/>
                      <a:pt x="768" y="105"/>
                    </a:cubicBezTo>
                    <a:cubicBezTo>
                      <a:pt x="753" y="96"/>
                      <a:pt x="740" y="86"/>
                      <a:pt x="728" y="77"/>
                    </a:cubicBezTo>
                    <a:cubicBezTo>
                      <a:pt x="716" y="68"/>
                      <a:pt x="710" y="62"/>
                      <a:pt x="696" y="53"/>
                    </a:cubicBezTo>
                    <a:cubicBezTo>
                      <a:pt x="682" y="44"/>
                      <a:pt x="659" y="31"/>
                      <a:pt x="644" y="25"/>
                    </a:cubicBezTo>
                    <a:cubicBezTo>
                      <a:pt x="629" y="19"/>
                      <a:pt x="622" y="20"/>
                      <a:pt x="608" y="17"/>
                    </a:cubicBezTo>
                    <a:cubicBezTo>
                      <a:pt x="594" y="14"/>
                      <a:pt x="575" y="8"/>
                      <a:pt x="560" y="5"/>
                    </a:cubicBezTo>
                    <a:cubicBezTo>
                      <a:pt x="545" y="2"/>
                      <a:pt x="531" y="0"/>
                      <a:pt x="516" y="1"/>
                    </a:cubicBezTo>
                    <a:cubicBezTo>
                      <a:pt x="501" y="2"/>
                      <a:pt x="489" y="9"/>
                      <a:pt x="468" y="13"/>
                    </a:cubicBezTo>
                    <a:cubicBezTo>
                      <a:pt x="447" y="17"/>
                      <a:pt x="410" y="21"/>
                      <a:pt x="388" y="25"/>
                    </a:cubicBezTo>
                    <a:cubicBezTo>
                      <a:pt x="366" y="29"/>
                      <a:pt x="351" y="32"/>
                      <a:pt x="336" y="37"/>
                    </a:cubicBezTo>
                    <a:cubicBezTo>
                      <a:pt x="321" y="42"/>
                      <a:pt x="313" y="47"/>
                      <a:pt x="300" y="53"/>
                    </a:cubicBezTo>
                    <a:cubicBezTo>
                      <a:pt x="287" y="59"/>
                      <a:pt x="273" y="65"/>
                      <a:pt x="260" y="73"/>
                    </a:cubicBezTo>
                    <a:cubicBezTo>
                      <a:pt x="247" y="81"/>
                      <a:pt x="234" y="93"/>
                      <a:pt x="220" y="101"/>
                    </a:cubicBezTo>
                    <a:cubicBezTo>
                      <a:pt x="206" y="109"/>
                      <a:pt x="195" y="115"/>
                      <a:pt x="176" y="121"/>
                    </a:cubicBezTo>
                    <a:cubicBezTo>
                      <a:pt x="157" y="127"/>
                      <a:pt x="126" y="136"/>
                      <a:pt x="104" y="137"/>
                    </a:cubicBezTo>
                    <a:cubicBezTo>
                      <a:pt x="82" y="138"/>
                      <a:pt x="61" y="130"/>
                      <a:pt x="44" y="125"/>
                    </a:cubicBezTo>
                    <a:cubicBezTo>
                      <a:pt x="27" y="120"/>
                      <a:pt x="13" y="114"/>
                      <a:pt x="0" y="109"/>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61" name="Freeform 80"/>
              <p:cNvSpPr>
                <a:spLocks/>
              </p:cNvSpPr>
              <p:nvPr/>
            </p:nvSpPr>
            <p:spPr bwMode="auto">
              <a:xfrm>
                <a:off x="32" y="1505"/>
                <a:ext cx="1068" cy="184"/>
              </a:xfrm>
              <a:custGeom>
                <a:avLst/>
                <a:gdLst>
                  <a:gd name="T0" fmla="*/ 1068 w 1068"/>
                  <a:gd name="T1" fmla="*/ 171 h 184"/>
                  <a:gd name="T2" fmla="*/ 1032 w 1068"/>
                  <a:gd name="T3" fmla="*/ 143 h 184"/>
                  <a:gd name="T4" fmla="*/ 1012 w 1068"/>
                  <a:gd name="T5" fmla="*/ 115 h 184"/>
                  <a:gd name="T6" fmla="*/ 980 w 1068"/>
                  <a:gd name="T7" fmla="*/ 103 h 184"/>
                  <a:gd name="T8" fmla="*/ 940 w 1068"/>
                  <a:gd name="T9" fmla="*/ 103 h 184"/>
                  <a:gd name="T10" fmla="*/ 908 w 1068"/>
                  <a:gd name="T11" fmla="*/ 95 h 184"/>
                  <a:gd name="T12" fmla="*/ 892 w 1068"/>
                  <a:gd name="T13" fmla="*/ 75 h 184"/>
                  <a:gd name="T14" fmla="*/ 880 w 1068"/>
                  <a:gd name="T15" fmla="*/ 51 h 184"/>
                  <a:gd name="T16" fmla="*/ 852 w 1068"/>
                  <a:gd name="T17" fmla="*/ 27 h 184"/>
                  <a:gd name="T18" fmla="*/ 796 w 1068"/>
                  <a:gd name="T19" fmla="*/ 7 h 184"/>
                  <a:gd name="T20" fmla="*/ 748 w 1068"/>
                  <a:gd name="T21" fmla="*/ 3 h 184"/>
                  <a:gd name="T22" fmla="*/ 708 w 1068"/>
                  <a:gd name="T23" fmla="*/ 3 h 184"/>
                  <a:gd name="T24" fmla="*/ 676 w 1068"/>
                  <a:gd name="T25" fmla="*/ 19 h 184"/>
                  <a:gd name="T26" fmla="*/ 660 w 1068"/>
                  <a:gd name="T27" fmla="*/ 39 h 184"/>
                  <a:gd name="T28" fmla="*/ 660 w 1068"/>
                  <a:gd name="T29" fmla="*/ 63 h 184"/>
                  <a:gd name="T30" fmla="*/ 660 w 1068"/>
                  <a:gd name="T31" fmla="*/ 95 h 184"/>
                  <a:gd name="T32" fmla="*/ 640 w 1068"/>
                  <a:gd name="T33" fmla="*/ 123 h 184"/>
                  <a:gd name="T34" fmla="*/ 604 w 1068"/>
                  <a:gd name="T35" fmla="*/ 127 h 184"/>
                  <a:gd name="T36" fmla="*/ 556 w 1068"/>
                  <a:gd name="T37" fmla="*/ 123 h 184"/>
                  <a:gd name="T38" fmla="*/ 500 w 1068"/>
                  <a:gd name="T39" fmla="*/ 99 h 184"/>
                  <a:gd name="T40" fmla="*/ 432 w 1068"/>
                  <a:gd name="T41" fmla="*/ 71 h 184"/>
                  <a:gd name="T42" fmla="*/ 372 w 1068"/>
                  <a:gd name="T43" fmla="*/ 71 h 184"/>
                  <a:gd name="T44" fmla="*/ 340 w 1068"/>
                  <a:gd name="T45" fmla="*/ 87 h 184"/>
                  <a:gd name="T46" fmla="*/ 312 w 1068"/>
                  <a:gd name="T47" fmla="*/ 115 h 184"/>
                  <a:gd name="T48" fmla="*/ 252 w 1068"/>
                  <a:gd name="T49" fmla="*/ 151 h 184"/>
                  <a:gd name="T50" fmla="*/ 184 w 1068"/>
                  <a:gd name="T51" fmla="*/ 179 h 184"/>
                  <a:gd name="T52" fmla="*/ 120 w 1068"/>
                  <a:gd name="T53" fmla="*/ 179 h 184"/>
                  <a:gd name="T54" fmla="*/ 76 w 1068"/>
                  <a:gd name="T55" fmla="*/ 159 h 184"/>
                  <a:gd name="T56" fmla="*/ 28 w 1068"/>
                  <a:gd name="T57" fmla="*/ 151 h 184"/>
                  <a:gd name="T58" fmla="*/ 0 w 1068"/>
                  <a:gd name="T59" fmla="*/ 147 h 1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68"/>
                  <a:gd name="T91" fmla="*/ 0 h 184"/>
                  <a:gd name="T92" fmla="*/ 1068 w 1068"/>
                  <a:gd name="T93" fmla="*/ 184 h 1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68" h="184">
                    <a:moveTo>
                      <a:pt x="1068" y="171"/>
                    </a:moveTo>
                    <a:cubicBezTo>
                      <a:pt x="1054" y="161"/>
                      <a:pt x="1041" y="152"/>
                      <a:pt x="1032" y="143"/>
                    </a:cubicBezTo>
                    <a:cubicBezTo>
                      <a:pt x="1023" y="134"/>
                      <a:pt x="1021" y="122"/>
                      <a:pt x="1012" y="115"/>
                    </a:cubicBezTo>
                    <a:cubicBezTo>
                      <a:pt x="1003" y="108"/>
                      <a:pt x="992" y="105"/>
                      <a:pt x="980" y="103"/>
                    </a:cubicBezTo>
                    <a:cubicBezTo>
                      <a:pt x="968" y="101"/>
                      <a:pt x="952" y="104"/>
                      <a:pt x="940" y="103"/>
                    </a:cubicBezTo>
                    <a:cubicBezTo>
                      <a:pt x="928" y="102"/>
                      <a:pt x="916" y="100"/>
                      <a:pt x="908" y="95"/>
                    </a:cubicBezTo>
                    <a:cubicBezTo>
                      <a:pt x="900" y="90"/>
                      <a:pt x="897" y="82"/>
                      <a:pt x="892" y="75"/>
                    </a:cubicBezTo>
                    <a:cubicBezTo>
                      <a:pt x="887" y="68"/>
                      <a:pt x="887" y="59"/>
                      <a:pt x="880" y="51"/>
                    </a:cubicBezTo>
                    <a:cubicBezTo>
                      <a:pt x="873" y="43"/>
                      <a:pt x="866" y="34"/>
                      <a:pt x="852" y="27"/>
                    </a:cubicBezTo>
                    <a:cubicBezTo>
                      <a:pt x="838" y="20"/>
                      <a:pt x="813" y="11"/>
                      <a:pt x="796" y="7"/>
                    </a:cubicBezTo>
                    <a:cubicBezTo>
                      <a:pt x="779" y="3"/>
                      <a:pt x="763" y="4"/>
                      <a:pt x="748" y="3"/>
                    </a:cubicBezTo>
                    <a:cubicBezTo>
                      <a:pt x="733" y="2"/>
                      <a:pt x="720" y="0"/>
                      <a:pt x="708" y="3"/>
                    </a:cubicBezTo>
                    <a:cubicBezTo>
                      <a:pt x="696" y="6"/>
                      <a:pt x="684" y="13"/>
                      <a:pt x="676" y="19"/>
                    </a:cubicBezTo>
                    <a:cubicBezTo>
                      <a:pt x="668" y="25"/>
                      <a:pt x="663" y="32"/>
                      <a:pt x="660" y="39"/>
                    </a:cubicBezTo>
                    <a:cubicBezTo>
                      <a:pt x="657" y="46"/>
                      <a:pt x="660" y="54"/>
                      <a:pt x="660" y="63"/>
                    </a:cubicBezTo>
                    <a:cubicBezTo>
                      <a:pt x="660" y="72"/>
                      <a:pt x="663" y="85"/>
                      <a:pt x="660" y="95"/>
                    </a:cubicBezTo>
                    <a:cubicBezTo>
                      <a:pt x="657" y="105"/>
                      <a:pt x="649" y="118"/>
                      <a:pt x="640" y="123"/>
                    </a:cubicBezTo>
                    <a:cubicBezTo>
                      <a:pt x="631" y="128"/>
                      <a:pt x="618" y="127"/>
                      <a:pt x="604" y="127"/>
                    </a:cubicBezTo>
                    <a:cubicBezTo>
                      <a:pt x="590" y="127"/>
                      <a:pt x="573" y="128"/>
                      <a:pt x="556" y="123"/>
                    </a:cubicBezTo>
                    <a:cubicBezTo>
                      <a:pt x="539" y="118"/>
                      <a:pt x="521" y="108"/>
                      <a:pt x="500" y="99"/>
                    </a:cubicBezTo>
                    <a:cubicBezTo>
                      <a:pt x="479" y="90"/>
                      <a:pt x="453" y="76"/>
                      <a:pt x="432" y="71"/>
                    </a:cubicBezTo>
                    <a:cubicBezTo>
                      <a:pt x="411" y="66"/>
                      <a:pt x="387" y="68"/>
                      <a:pt x="372" y="71"/>
                    </a:cubicBezTo>
                    <a:cubicBezTo>
                      <a:pt x="357" y="74"/>
                      <a:pt x="350" y="80"/>
                      <a:pt x="340" y="87"/>
                    </a:cubicBezTo>
                    <a:cubicBezTo>
                      <a:pt x="330" y="94"/>
                      <a:pt x="327" y="104"/>
                      <a:pt x="312" y="115"/>
                    </a:cubicBezTo>
                    <a:cubicBezTo>
                      <a:pt x="297" y="126"/>
                      <a:pt x="273" y="140"/>
                      <a:pt x="252" y="151"/>
                    </a:cubicBezTo>
                    <a:cubicBezTo>
                      <a:pt x="231" y="162"/>
                      <a:pt x="206" y="174"/>
                      <a:pt x="184" y="179"/>
                    </a:cubicBezTo>
                    <a:cubicBezTo>
                      <a:pt x="162" y="184"/>
                      <a:pt x="138" y="182"/>
                      <a:pt x="120" y="179"/>
                    </a:cubicBezTo>
                    <a:cubicBezTo>
                      <a:pt x="102" y="176"/>
                      <a:pt x="91" y="164"/>
                      <a:pt x="76" y="159"/>
                    </a:cubicBezTo>
                    <a:cubicBezTo>
                      <a:pt x="61" y="154"/>
                      <a:pt x="41" y="153"/>
                      <a:pt x="28" y="151"/>
                    </a:cubicBezTo>
                    <a:cubicBezTo>
                      <a:pt x="15" y="149"/>
                      <a:pt x="7" y="148"/>
                      <a:pt x="0" y="147"/>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62" name="Freeform 81"/>
              <p:cNvSpPr>
                <a:spLocks/>
              </p:cNvSpPr>
              <p:nvPr/>
            </p:nvSpPr>
            <p:spPr bwMode="auto">
              <a:xfrm>
                <a:off x="2194" y="1311"/>
                <a:ext cx="272" cy="753"/>
              </a:xfrm>
              <a:custGeom>
                <a:avLst/>
                <a:gdLst>
                  <a:gd name="T0" fmla="*/ 272 w 272"/>
                  <a:gd name="T1" fmla="*/ 753 h 753"/>
                  <a:gd name="T2" fmla="*/ 257 w 272"/>
                  <a:gd name="T3" fmla="*/ 732 h 753"/>
                  <a:gd name="T4" fmla="*/ 236 w 272"/>
                  <a:gd name="T5" fmla="*/ 678 h 753"/>
                  <a:gd name="T6" fmla="*/ 260 w 272"/>
                  <a:gd name="T7" fmla="*/ 609 h 753"/>
                  <a:gd name="T8" fmla="*/ 227 w 272"/>
                  <a:gd name="T9" fmla="*/ 537 h 753"/>
                  <a:gd name="T10" fmla="*/ 149 w 272"/>
                  <a:gd name="T11" fmla="*/ 501 h 753"/>
                  <a:gd name="T12" fmla="*/ 92 w 272"/>
                  <a:gd name="T13" fmla="*/ 447 h 753"/>
                  <a:gd name="T14" fmla="*/ 77 w 272"/>
                  <a:gd name="T15" fmla="*/ 390 h 753"/>
                  <a:gd name="T16" fmla="*/ 80 w 272"/>
                  <a:gd name="T17" fmla="*/ 336 h 753"/>
                  <a:gd name="T18" fmla="*/ 62 w 272"/>
                  <a:gd name="T19" fmla="*/ 270 h 753"/>
                  <a:gd name="T20" fmla="*/ 8 w 272"/>
                  <a:gd name="T21" fmla="*/ 219 h 753"/>
                  <a:gd name="T22" fmla="*/ 11 w 272"/>
                  <a:gd name="T23" fmla="*/ 135 h 753"/>
                  <a:gd name="T24" fmla="*/ 41 w 272"/>
                  <a:gd name="T25" fmla="*/ 81 h 753"/>
                  <a:gd name="T26" fmla="*/ 74 w 272"/>
                  <a:gd name="T27" fmla="*/ 24 h 753"/>
                  <a:gd name="T28" fmla="*/ 110 w 272"/>
                  <a:gd name="T29" fmla="*/ 0 h 7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2"/>
                  <a:gd name="T46" fmla="*/ 0 h 753"/>
                  <a:gd name="T47" fmla="*/ 272 w 272"/>
                  <a:gd name="T48" fmla="*/ 753 h 7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2" h="753">
                    <a:moveTo>
                      <a:pt x="272" y="753"/>
                    </a:moveTo>
                    <a:cubicBezTo>
                      <a:pt x="267" y="749"/>
                      <a:pt x="263" y="745"/>
                      <a:pt x="257" y="732"/>
                    </a:cubicBezTo>
                    <a:cubicBezTo>
                      <a:pt x="251" y="719"/>
                      <a:pt x="236" y="698"/>
                      <a:pt x="236" y="678"/>
                    </a:cubicBezTo>
                    <a:cubicBezTo>
                      <a:pt x="236" y="658"/>
                      <a:pt x="261" y="632"/>
                      <a:pt x="260" y="609"/>
                    </a:cubicBezTo>
                    <a:cubicBezTo>
                      <a:pt x="259" y="586"/>
                      <a:pt x="246" y="555"/>
                      <a:pt x="227" y="537"/>
                    </a:cubicBezTo>
                    <a:cubicBezTo>
                      <a:pt x="208" y="519"/>
                      <a:pt x="171" y="516"/>
                      <a:pt x="149" y="501"/>
                    </a:cubicBezTo>
                    <a:cubicBezTo>
                      <a:pt x="127" y="486"/>
                      <a:pt x="104" y="465"/>
                      <a:pt x="92" y="447"/>
                    </a:cubicBezTo>
                    <a:cubicBezTo>
                      <a:pt x="80" y="429"/>
                      <a:pt x="79" y="408"/>
                      <a:pt x="77" y="390"/>
                    </a:cubicBezTo>
                    <a:cubicBezTo>
                      <a:pt x="75" y="372"/>
                      <a:pt x="82" y="356"/>
                      <a:pt x="80" y="336"/>
                    </a:cubicBezTo>
                    <a:cubicBezTo>
                      <a:pt x="78" y="316"/>
                      <a:pt x="74" y="289"/>
                      <a:pt x="62" y="270"/>
                    </a:cubicBezTo>
                    <a:cubicBezTo>
                      <a:pt x="50" y="251"/>
                      <a:pt x="16" y="241"/>
                      <a:pt x="8" y="219"/>
                    </a:cubicBezTo>
                    <a:cubicBezTo>
                      <a:pt x="0" y="197"/>
                      <a:pt x="5" y="158"/>
                      <a:pt x="11" y="135"/>
                    </a:cubicBezTo>
                    <a:cubicBezTo>
                      <a:pt x="17" y="112"/>
                      <a:pt x="31" y="99"/>
                      <a:pt x="41" y="81"/>
                    </a:cubicBezTo>
                    <a:cubicBezTo>
                      <a:pt x="51" y="63"/>
                      <a:pt x="62" y="37"/>
                      <a:pt x="74" y="24"/>
                    </a:cubicBezTo>
                    <a:cubicBezTo>
                      <a:pt x="86" y="11"/>
                      <a:pt x="98" y="5"/>
                      <a:pt x="11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63" name="Freeform 82"/>
              <p:cNvSpPr>
                <a:spLocks/>
              </p:cNvSpPr>
              <p:nvPr/>
            </p:nvSpPr>
            <p:spPr bwMode="auto">
              <a:xfrm>
                <a:off x="3600" y="2737"/>
                <a:ext cx="1128" cy="503"/>
              </a:xfrm>
              <a:custGeom>
                <a:avLst/>
                <a:gdLst>
                  <a:gd name="T0" fmla="*/ 1128 w 1128"/>
                  <a:gd name="T1" fmla="*/ 503 h 503"/>
                  <a:gd name="T2" fmla="*/ 1096 w 1128"/>
                  <a:gd name="T3" fmla="*/ 451 h 503"/>
                  <a:gd name="T4" fmla="*/ 1052 w 1128"/>
                  <a:gd name="T5" fmla="*/ 395 h 503"/>
                  <a:gd name="T6" fmla="*/ 964 w 1128"/>
                  <a:gd name="T7" fmla="*/ 371 h 503"/>
                  <a:gd name="T8" fmla="*/ 864 w 1128"/>
                  <a:gd name="T9" fmla="*/ 347 h 503"/>
                  <a:gd name="T10" fmla="*/ 792 w 1128"/>
                  <a:gd name="T11" fmla="*/ 299 h 503"/>
                  <a:gd name="T12" fmla="*/ 760 w 1128"/>
                  <a:gd name="T13" fmla="*/ 235 h 503"/>
                  <a:gd name="T14" fmla="*/ 684 w 1128"/>
                  <a:gd name="T15" fmla="*/ 163 h 503"/>
                  <a:gd name="T16" fmla="*/ 620 w 1128"/>
                  <a:gd name="T17" fmla="*/ 103 h 503"/>
                  <a:gd name="T18" fmla="*/ 600 w 1128"/>
                  <a:gd name="T19" fmla="*/ 47 h 503"/>
                  <a:gd name="T20" fmla="*/ 572 w 1128"/>
                  <a:gd name="T21" fmla="*/ 19 h 503"/>
                  <a:gd name="T22" fmla="*/ 512 w 1128"/>
                  <a:gd name="T23" fmla="*/ 3 h 503"/>
                  <a:gd name="T24" fmla="*/ 464 w 1128"/>
                  <a:gd name="T25" fmla="*/ 3 h 503"/>
                  <a:gd name="T26" fmla="*/ 416 w 1128"/>
                  <a:gd name="T27" fmla="*/ 7 h 503"/>
                  <a:gd name="T28" fmla="*/ 356 w 1128"/>
                  <a:gd name="T29" fmla="*/ 15 h 503"/>
                  <a:gd name="T30" fmla="*/ 288 w 1128"/>
                  <a:gd name="T31" fmla="*/ 35 h 503"/>
                  <a:gd name="T32" fmla="*/ 240 w 1128"/>
                  <a:gd name="T33" fmla="*/ 47 h 503"/>
                  <a:gd name="T34" fmla="*/ 204 w 1128"/>
                  <a:gd name="T35" fmla="*/ 63 h 503"/>
                  <a:gd name="T36" fmla="*/ 172 w 1128"/>
                  <a:gd name="T37" fmla="*/ 87 h 503"/>
                  <a:gd name="T38" fmla="*/ 120 w 1128"/>
                  <a:gd name="T39" fmla="*/ 79 h 503"/>
                  <a:gd name="T40" fmla="*/ 104 w 1128"/>
                  <a:gd name="T41" fmla="*/ 51 h 503"/>
                  <a:gd name="T42" fmla="*/ 64 w 1128"/>
                  <a:gd name="T43" fmla="*/ 31 h 503"/>
                  <a:gd name="T44" fmla="*/ 36 w 1128"/>
                  <a:gd name="T45" fmla="*/ 23 h 503"/>
                  <a:gd name="T46" fmla="*/ 0 w 1128"/>
                  <a:gd name="T47" fmla="*/ 7 h 50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8"/>
                  <a:gd name="T73" fmla="*/ 0 h 503"/>
                  <a:gd name="T74" fmla="*/ 1128 w 1128"/>
                  <a:gd name="T75" fmla="*/ 503 h 50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8" h="503">
                    <a:moveTo>
                      <a:pt x="1128" y="503"/>
                    </a:moveTo>
                    <a:cubicBezTo>
                      <a:pt x="1118" y="486"/>
                      <a:pt x="1109" y="469"/>
                      <a:pt x="1096" y="451"/>
                    </a:cubicBezTo>
                    <a:cubicBezTo>
                      <a:pt x="1083" y="433"/>
                      <a:pt x="1074" y="408"/>
                      <a:pt x="1052" y="395"/>
                    </a:cubicBezTo>
                    <a:cubicBezTo>
                      <a:pt x="1030" y="382"/>
                      <a:pt x="995" y="379"/>
                      <a:pt x="964" y="371"/>
                    </a:cubicBezTo>
                    <a:cubicBezTo>
                      <a:pt x="933" y="363"/>
                      <a:pt x="893" y="359"/>
                      <a:pt x="864" y="347"/>
                    </a:cubicBezTo>
                    <a:cubicBezTo>
                      <a:pt x="835" y="335"/>
                      <a:pt x="809" y="318"/>
                      <a:pt x="792" y="299"/>
                    </a:cubicBezTo>
                    <a:cubicBezTo>
                      <a:pt x="775" y="280"/>
                      <a:pt x="778" y="257"/>
                      <a:pt x="760" y="235"/>
                    </a:cubicBezTo>
                    <a:cubicBezTo>
                      <a:pt x="742" y="213"/>
                      <a:pt x="707" y="185"/>
                      <a:pt x="684" y="163"/>
                    </a:cubicBezTo>
                    <a:cubicBezTo>
                      <a:pt x="661" y="141"/>
                      <a:pt x="634" y="122"/>
                      <a:pt x="620" y="103"/>
                    </a:cubicBezTo>
                    <a:cubicBezTo>
                      <a:pt x="606" y="84"/>
                      <a:pt x="608" y="61"/>
                      <a:pt x="600" y="47"/>
                    </a:cubicBezTo>
                    <a:cubicBezTo>
                      <a:pt x="592" y="33"/>
                      <a:pt x="587" y="26"/>
                      <a:pt x="572" y="19"/>
                    </a:cubicBezTo>
                    <a:cubicBezTo>
                      <a:pt x="557" y="12"/>
                      <a:pt x="530" y="6"/>
                      <a:pt x="512" y="3"/>
                    </a:cubicBezTo>
                    <a:cubicBezTo>
                      <a:pt x="494" y="0"/>
                      <a:pt x="480" y="2"/>
                      <a:pt x="464" y="3"/>
                    </a:cubicBezTo>
                    <a:cubicBezTo>
                      <a:pt x="448" y="4"/>
                      <a:pt x="434" y="5"/>
                      <a:pt x="416" y="7"/>
                    </a:cubicBezTo>
                    <a:cubicBezTo>
                      <a:pt x="398" y="9"/>
                      <a:pt x="377" y="10"/>
                      <a:pt x="356" y="15"/>
                    </a:cubicBezTo>
                    <a:cubicBezTo>
                      <a:pt x="335" y="20"/>
                      <a:pt x="307" y="30"/>
                      <a:pt x="288" y="35"/>
                    </a:cubicBezTo>
                    <a:cubicBezTo>
                      <a:pt x="269" y="40"/>
                      <a:pt x="254" y="42"/>
                      <a:pt x="240" y="47"/>
                    </a:cubicBezTo>
                    <a:cubicBezTo>
                      <a:pt x="226" y="52"/>
                      <a:pt x="215" y="56"/>
                      <a:pt x="204" y="63"/>
                    </a:cubicBezTo>
                    <a:cubicBezTo>
                      <a:pt x="193" y="70"/>
                      <a:pt x="186" y="84"/>
                      <a:pt x="172" y="87"/>
                    </a:cubicBezTo>
                    <a:cubicBezTo>
                      <a:pt x="158" y="90"/>
                      <a:pt x="131" y="85"/>
                      <a:pt x="120" y="79"/>
                    </a:cubicBezTo>
                    <a:cubicBezTo>
                      <a:pt x="109" y="73"/>
                      <a:pt x="113" y="59"/>
                      <a:pt x="104" y="51"/>
                    </a:cubicBezTo>
                    <a:cubicBezTo>
                      <a:pt x="95" y="43"/>
                      <a:pt x="75" y="36"/>
                      <a:pt x="64" y="31"/>
                    </a:cubicBezTo>
                    <a:cubicBezTo>
                      <a:pt x="53" y="26"/>
                      <a:pt x="47" y="27"/>
                      <a:pt x="36" y="23"/>
                    </a:cubicBezTo>
                    <a:cubicBezTo>
                      <a:pt x="25" y="19"/>
                      <a:pt x="12" y="13"/>
                      <a:pt x="0" y="7"/>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64" name="Freeform 83"/>
              <p:cNvSpPr>
                <a:spLocks/>
              </p:cNvSpPr>
              <p:nvPr/>
            </p:nvSpPr>
            <p:spPr bwMode="auto">
              <a:xfrm>
                <a:off x="4200" y="2784"/>
                <a:ext cx="532" cy="172"/>
              </a:xfrm>
              <a:custGeom>
                <a:avLst/>
                <a:gdLst>
                  <a:gd name="T0" fmla="*/ 532 w 532"/>
                  <a:gd name="T1" fmla="*/ 156 h 172"/>
                  <a:gd name="T2" fmla="*/ 400 w 532"/>
                  <a:gd name="T3" fmla="*/ 172 h 172"/>
                  <a:gd name="T4" fmla="*/ 276 w 532"/>
                  <a:gd name="T5" fmla="*/ 156 h 172"/>
                  <a:gd name="T6" fmla="*/ 176 w 532"/>
                  <a:gd name="T7" fmla="*/ 112 h 172"/>
                  <a:gd name="T8" fmla="*/ 92 w 532"/>
                  <a:gd name="T9" fmla="*/ 84 h 172"/>
                  <a:gd name="T10" fmla="*/ 40 w 532"/>
                  <a:gd name="T11" fmla="*/ 44 h 172"/>
                  <a:gd name="T12" fmla="*/ 0 w 532"/>
                  <a:gd name="T13" fmla="*/ 0 h 172"/>
                  <a:gd name="T14" fmla="*/ 0 60000 65536"/>
                  <a:gd name="T15" fmla="*/ 0 60000 65536"/>
                  <a:gd name="T16" fmla="*/ 0 60000 65536"/>
                  <a:gd name="T17" fmla="*/ 0 60000 65536"/>
                  <a:gd name="T18" fmla="*/ 0 60000 65536"/>
                  <a:gd name="T19" fmla="*/ 0 60000 65536"/>
                  <a:gd name="T20" fmla="*/ 0 60000 65536"/>
                  <a:gd name="T21" fmla="*/ 0 w 532"/>
                  <a:gd name="T22" fmla="*/ 0 h 172"/>
                  <a:gd name="T23" fmla="*/ 532 w 532"/>
                  <a:gd name="T24" fmla="*/ 172 h 1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2" h="172">
                    <a:moveTo>
                      <a:pt x="532" y="156"/>
                    </a:moveTo>
                    <a:cubicBezTo>
                      <a:pt x="487" y="164"/>
                      <a:pt x="443" y="172"/>
                      <a:pt x="400" y="172"/>
                    </a:cubicBezTo>
                    <a:cubicBezTo>
                      <a:pt x="357" y="172"/>
                      <a:pt x="313" y="166"/>
                      <a:pt x="276" y="156"/>
                    </a:cubicBezTo>
                    <a:cubicBezTo>
                      <a:pt x="239" y="146"/>
                      <a:pt x="207" y="124"/>
                      <a:pt x="176" y="112"/>
                    </a:cubicBezTo>
                    <a:cubicBezTo>
                      <a:pt x="145" y="100"/>
                      <a:pt x="115" y="95"/>
                      <a:pt x="92" y="84"/>
                    </a:cubicBezTo>
                    <a:cubicBezTo>
                      <a:pt x="69" y="73"/>
                      <a:pt x="55" y="58"/>
                      <a:pt x="40" y="44"/>
                    </a:cubicBezTo>
                    <a:cubicBezTo>
                      <a:pt x="25" y="30"/>
                      <a:pt x="7" y="7"/>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65" name="Freeform 84"/>
              <p:cNvSpPr>
                <a:spLocks/>
              </p:cNvSpPr>
              <p:nvPr/>
            </p:nvSpPr>
            <p:spPr bwMode="auto">
              <a:xfrm>
                <a:off x="3420" y="1988"/>
                <a:ext cx="289" cy="756"/>
              </a:xfrm>
              <a:custGeom>
                <a:avLst/>
                <a:gdLst>
                  <a:gd name="T0" fmla="*/ 176 w 289"/>
                  <a:gd name="T1" fmla="*/ 756 h 756"/>
                  <a:gd name="T2" fmla="*/ 184 w 289"/>
                  <a:gd name="T3" fmla="*/ 712 h 756"/>
                  <a:gd name="T4" fmla="*/ 208 w 289"/>
                  <a:gd name="T5" fmla="*/ 658 h 756"/>
                  <a:gd name="T6" fmla="*/ 224 w 289"/>
                  <a:gd name="T7" fmla="*/ 630 h 756"/>
                  <a:gd name="T8" fmla="*/ 208 w 289"/>
                  <a:gd name="T9" fmla="*/ 600 h 756"/>
                  <a:gd name="T10" fmla="*/ 200 w 289"/>
                  <a:gd name="T11" fmla="*/ 556 h 756"/>
                  <a:gd name="T12" fmla="*/ 210 w 289"/>
                  <a:gd name="T13" fmla="*/ 504 h 756"/>
                  <a:gd name="T14" fmla="*/ 192 w 289"/>
                  <a:gd name="T15" fmla="*/ 460 h 756"/>
                  <a:gd name="T16" fmla="*/ 196 w 289"/>
                  <a:gd name="T17" fmla="*/ 404 h 756"/>
                  <a:gd name="T18" fmla="*/ 236 w 289"/>
                  <a:gd name="T19" fmla="*/ 372 h 756"/>
                  <a:gd name="T20" fmla="*/ 280 w 289"/>
                  <a:gd name="T21" fmla="*/ 284 h 756"/>
                  <a:gd name="T22" fmla="*/ 268 w 289"/>
                  <a:gd name="T23" fmla="*/ 196 h 756"/>
                  <a:gd name="T24" fmla="*/ 152 w 289"/>
                  <a:gd name="T25" fmla="*/ 160 h 756"/>
                  <a:gd name="T26" fmla="*/ 88 w 289"/>
                  <a:gd name="T27" fmla="*/ 132 h 756"/>
                  <a:gd name="T28" fmla="*/ 36 w 289"/>
                  <a:gd name="T29" fmla="*/ 88 h 756"/>
                  <a:gd name="T30" fmla="*/ 16 w 289"/>
                  <a:gd name="T31" fmla="*/ 44 h 756"/>
                  <a:gd name="T32" fmla="*/ 0 w 289"/>
                  <a:gd name="T33" fmla="*/ 0 h 7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9"/>
                  <a:gd name="T52" fmla="*/ 0 h 756"/>
                  <a:gd name="T53" fmla="*/ 289 w 289"/>
                  <a:gd name="T54" fmla="*/ 756 h 7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9" h="756">
                    <a:moveTo>
                      <a:pt x="176" y="756"/>
                    </a:moveTo>
                    <a:cubicBezTo>
                      <a:pt x="177" y="741"/>
                      <a:pt x="179" y="728"/>
                      <a:pt x="184" y="712"/>
                    </a:cubicBezTo>
                    <a:cubicBezTo>
                      <a:pt x="189" y="696"/>
                      <a:pt x="201" y="672"/>
                      <a:pt x="208" y="658"/>
                    </a:cubicBezTo>
                    <a:cubicBezTo>
                      <a:pt x="215" y="644"/>
                      <a:pt x="224" y="640"/>
                      <a:pt x="224" y="630"/>
                    </a:cubicBezTo>
                    <a:cubicBezTo>
                      <a:pt x="224" y="620"/>
                      <a:pt x="212" y="612"/>
                      <a:pt x="208" y="600"/>
                    </a:cubicBezTo>
                    <a:cubicBezTo>
                      <a:pt x="204" y="588"/>
                      <a:pt x="200" y="572"/>
                      <a:pt x="200" y="556"/>
                    </a:cubicBezTo>
                    <a:cubicBezTo>
                      <a:pt x="200" y="540"/>
                      <a:pt x="211" y="520"/>
                      <a:pt x="210" y="504"/>
                    </a:cubicBezTo>
                    <a:cubicBezTo>
                      <a:pt x="209" y="488"/>
                      <a:pt x="194" y="477"/>
                      <a:pt x="192" y="460"/>
                    </a:cubicBezTo>
                    <a:cubicBezTo>
                      <a:pt x="190" y="443"/>
                      <a:pt x="189" y="419"/>
                      <a:pt x="196" y="404"/>
                    </a:cubicBezTo>
                    <a:cubicBezTo>
                      <a:pt x="203" y="389"/>
                      <a:pt x="222" y="392"/>
                      <a:pt x="236" y="372"/>
                    </a:cubicBezTo>
                    <a:cubicBezTo>
                      <a:pt x="250" y="352"/>
                      <a:pt x="275" y="313"/>
                      <a:pt x="280" y="284"/>
                    </a:cubicBezTo>
                    <a:cubicBezTo>
                      <a:pt x="285" y="255"/>
                      <a:pt x="289" y="217"/>
                      <a:pt x="268" y="196"/>
                    </a:cubicBezTo>
                    <a:cubicBezTo>
                      <a:pt x="247" y="175"/>
                      <a:pt x="182" y="171"/>
                      <a:pt x="152" y="160"/>
                    </a:cubicBezTo>
                    <a:cubicBezTo>
                      <a:pt x="122" y="149"/>
                      <a:pt x="107" y="144"/>
                      <a:pt x="88" y="132"/>
                    </a:cubicBezTo>
                    <a:cubicBezTo>
                      <a:pt x="69" y="120"/>
                      <a:pt x="48" y="103"/>
                      <a:pt x="36" y="88"/>
                    </a:cubicBezTo>
                    <a:cubicBezTo>
                      <a:pt x="24" y="73"/>
                      <a:pt x="22" y="59"/>
                      <a:pt x="16" y="44"/>
                    </a:cubicBezTo>
                    <a:cubicBezTo>
                      <a:pt x="10" y="29"/>
                      <a:pt x="5" y="14"/>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2984" name="Group 85"/>
            <p:cNvGrpSpPr>
              <a:grpSpLocks/>
            </p:cNvGrpSpPr>
            <p:nvPr/>
          </p:nvGrpSpPr>
          <p:grpSpPr bwMode="auto">
            <a:xfrm>
              <a:off x="1204" y="500"/>
              <a:ext cx="3614" cy="3391"/>
              <a:chOff x="1204" y="500"/>
              <a:chExt cx="3614" cy="3391"/>
            </a:xfrm>
          </p:grpSpPr>
          <p:grpSp>
            <p:nvGrpSpPr>
              <p:cNvPr id="383141" name="Group 86"/>
              <p:cNvGrpSpPr>
                <a:grpSpLocks/>
              </p:cNvGrpSpPr>
              <p:nvPr/>
            </p:nvGrpSpPr>
            <p:grpSpPr bwMode="auto">
              <a:xfrm>
                <a:off x="1204" y="500"/>
                <a:ext cx="3614" cy="3391"/>
                <a:chOff x="1204" y="500"/>
                <a:chExt cx="3614" cy="3391"/>
              </a:xfrm>
            </p:grpSpPr>
            <p:sp>
              <p:nvSpPr>
                <p:cNvPr id="383143" name="Freeform 87"/>
                <p:cNvSpPr>
                  <a:spLocks/>
                </p:cNvSpPr>
                <p:nvPr/>
              </p:nvSpPr>
              <p:spPr bwMode="auto">
                <a:xfrm>
                  <a:off x="3289" y="3132"/>
                  <a:ext cx="151" cy="249"/>
                </a:xfrm>
                <a:custGeom>
                  <a:avLst/>
                  <a:gdLst>
                    <a:gd name="T0" fmla="*/ 131 w 151"/>
                    <a:gd name="T1" fmla="*/ 0 h 249"/>
                    <a:gd name="T2" fmla="*/ 149 w 151"/>
                    <a:gd name="T3" fmla="*/ 30 h 249"/>
                    <a:gd name="T4" fmla="*/ 143 w 151"/>
                    <a:gd name="T5" fmla="*/ 51 h 249"/>
                    <a:gd name="T6" fmla="*/ 125 w 151"/>
                    <a:gd name="T7" fmla="*/ 66 h 249"/>
                    <a:gd name="T8" fmla="*/ 98 w 151"/>
                    <a:gd name="T9" fmla="*/ 84 h 249"/>
                    <a:gd name="T10" fmla="*/ 65 w 151"/>
                    <a:gd name="T11" fmla="*/ 105 h 249"/>
                    <a:gd name="T12" fmla="*/ 38 w 151"/>
                    <a:gd name="T13" fmla="*/ 135 h 249"/>
                    <a:gd name="T14" fmla="*/ 8 w 151"/>
                    <a:gd name="T15" fmla="*/ 162 h 249"/>
                    <a:gd name="T16" fmla="*/ 2 w 151"/>
                    <a:gd name="T17" fmla="*/ 180 h 249"/>
                    <a:gd name="T18" fmla="*/ 2 w 151"/>
                    <a:gd name="T19" fmla="*/ 213 h 249"/>
                    <a:gd name="T20" fmla="*/ 14 w 151"/>
                    <a:gd name="T21" fmla="*/ 237 h 249"/>
                    <a:gd name="T22" fmla="*/ 29 w 151"/>
                    <a:gd name="T23" fmla="*/ 249 h 2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1"/>
                    <a:gd name="T37" fmla="*/ 0 h 249"/>
                    <a:gd name="T38" fmla="*/ 151 w 151"/>
                    <a:gd name="T39" fmla="*/ 249 h 2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1" h="249">
                      <a:moveTo>
                        <a:pt x="131" y="0"/>
                      </a:moveTo>
                      <a:cubicBezTo>
                        <a:pt x="139" y="11"/>
                        <a:pt x="147" y="22"/>
                        <a:pt x="149" y="30"/>
                      </a:cubicBezTo>
                      <a:cubicBezTo>
                        <a:pt x="151" y="38"/>
                        <a:pt x="147" y="45"/>
                        <a:pt x="143" y="51"/>
                      </a:cubicBezTo>
                      <a:cubicBezTo>
                        <a:pt x="139" y="57"/>
                        <a:pt x="132" y="61"/>
                        <a:pt x="125" y="66"/>
                      </a:cubicBezTo>
                      <a:cubicBezTo>
                        <a:pt x="118" y="71"/>
                        <a:pt x="108" y="78"/>
                        <a:pt x="98" y="84"/>
                      </a:cubicBezTo>
                      <a:cubicBezTo>
                        <a:pt x="88" y="90"/>
                        <a:pt x="75" y="97"/>
                        <a:pt x="65" y="105"/>
                      </a:cubicBezTo>
                      <a:cubicBezTo>
                        <a:pt x="55" y="113"/>
                        <a:pt x="47" y="126"/>
                        <a:pt x="38" y="135"/>
                      </a:cubicBezTo>
                      <a:cubicBezTo>
                        <a:pt x="29" y="144"/>
                        <a:pt x="14" y="155"/>
                        <a:pt x="8" y="162"/>
                      </a:cubicBezTo>
                      <a:cubicBezTo>
                        <a:pt x="2" y="169"/>
                        <a:pt x="3" y="172"/>
                        <a:pt x="2" y="180"/>
                      </a:cubicBezTo>
                      <a:cubicBezTo>
                        <a:pt x="1" y="188"/>
                        <a:pt x="0" y="204"/>
                        <a:pt x="2" y="213"/>
                      </a:cubicBezTo>
                      <a:cubicBezTo>
                        <a:pt x="4" y="222"/>
                        <a:pt x="9" y="231"/>
                        <a:pt x="14" y="237"/>
                      </a:cubicBezTo>
                      <a:cubicBezTo>
                        <a:pt x="19" y="243"/>
                        <a:pt x="24" y="246"/>
                        <a:pt x="29" y="249"/>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44" name="Freeform 88"/>
                <p:cNvSpPr>
                  <a:spLocks/>
                </p:cNvSpPr>
                <p:nvPr/>
              </p:nvSpPr>
              <p:spPr bwMode="auto">
                <a:xfrm>
                  <a:off x="1204" y="1600"/>
                  <a:ext cx="348" cy="396"/>
                </a:xfrm>
                <a:custGeom>
                  <a:avLst/>
                  <a:gdLst>
                    <a:gd name="T0" fmla="*/ 348 w 348"/>
                    <a:gd name="T1" fmla="*/ 0 h 396"/>
                    <a:gd name="T2" fmla="*/ 316 w 348"/>
                    <a:gd name="T3" fmla="*/ 16 h 396"/>
                    <a:gd name="T4" fmla="*/ 268 w 348"/>
                    <a:gd name="T5" fmla="*/ 40 h 396"/>
                    <a:gd name="T6" fmla="*/ 236 w 348"/>
                    <a:gd name="T7" fmla="*/ 88 h 396"/>
                    <a:gd name="T8" fmla="*/ 244 w 348"/>
                    <a:gd name="T9" fmla="*/ 156 h 396"/>
                    <a:gd name="T10" fmla="*/ 228 w 348"/>
                    <a:gd name="T11" fmla="*/ 212 h 396"/>
                    <a:gd name="T12" fmla="*/ 184 w 348"/>
                    <a:gd name="T13" fmla="*/ 248 h 396"/>
                    <a:gd name="T14" fmla="*/ 124 w 348"/>
                    <a:gd name="T15" fmla="*/ 280 h 396"/>
                    <a:gd name="T16" fmla="*/ 72 w 348"/>
                    <a:gd name="T17" fmla="*/ 300 h 396"/>
                    <a:gd name="T18" fmla="*/ 52 w 348"/>
                    <a:gd name="T19" fmla="*/ 344 h 396"/>
                    <a:gd name="T20" fmla="*/ 24 w 348"/>
                    <a:gd name="T21" fmla="*/ 372 h 396"/>
                    <a:gd name="T22" fmla="*/ 0 w 348"/>
                    <a:gd name="T23" fmla="*/ 396 h 3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8"/>
                    <a:gd name="T37" fmla="*/ 0 h 396"/>
                    <a:gd name="T38" fmla="*/ 348 w 348"/>
                    <a:gd name="T39" fmla="*/ 396 h 3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8" h="396">
                      <a:moveTo>
                        <a:pt x="348" y="0"/>
                      </a:moveTo>
                      <a:cubicBezTo>
                        <a:pt x="338" y="4"/>
                        <a:pt x="329" y="9"/>
                        <a:pt x="316" y="16"/>
                      </a:cubicBezTo>
                      <a:cubicBezTo>
                        <a:pt x="303" y="23"/>
                        <a:pt x="281" y="28"/>
                        <a:pt x="268" y="40"/>
                      </a:cubicBezTo>
                      <a:cubicBezTo>
                        <a:pt x="255" y="52"/>
                        <a:pt x="240" y="69"/>
                        <a:pt x="236" y="88"/>
                      </a:cubicBezTo>
                      <a:cubicBezTo>
                        <a:pt x="232" y="107"/>
                        <a:pt x="245" y="135"/>
                        <a:pt x="244" y="156"/>
                      </a:cubicBezTo>
                      <a:cubicBezTo>
                        <a:pt x="243" y="177"/>
                        <a:pt x="238" y="197"/>
                        <a:pt x="228" y="212"/>
                      </a:cubicBezTo>
                      <a:cubicBezTo>
                        <a:pt x="218" y="227"/>
                        <a:pt x="201" y="237"/>
                        <a:pt x="184" y="248"/>
                      </a:cubicBezTo>
                      <a:cubicBezTo>
                        <a:pt x="167" y="259"/>
                        <a:pt x="143" y="271"/>
                        <a:pt x="124" y="280"/>
                      </a:cubicBezTo>
                      <a:cubicBezTo>
                        <a:pt x="105" y="289"/>
                        <a:pt x="84" y="289"/>
                        <a:pt x="72" y="300"/>
                      </a:cubicBezTo>
                      <a:cubicBezTo>
                        <a:pt x="60" y="311"/>
                        <a:pt x="60" y="332"/>
                        <a:pt x="52" y="344"/>
                      </a:cubicBezTo>
                      <a:cubicBezTo>
                        <a:pt x="44" y="356"/>
                        <a:pt x="33" y="363"/>
                        <a:pt x="24" y="372"/>
                      </a:cubicBezTo>
                      <a:cubicBezTo>
                        <a:pt x="15" y="381"/>
                        <a:pt x="7" y="388"/>
                        <a:pt x="0" y="39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45" name="Freeform 89"/>
                <p:cNvSpPr>
                  <a:spLocks/>
                </p:cNvSpPr>
                <p:nvPr/>
              </p:nvSpPr>
              <p:spPr bwMode="auto">
                <a:xfrm>
                  <a:off x="1488" y="948"/>
                  <a:ext cx="748" cy="112"/>
                </a:xfrm>
                <a:custGeom>
                  <a:avLst/>
                  <a:gdLst>
                    <a:gd name="T0" fmla="*/ 748 w 748"/>
                    <a:gd name="T1" fmla="*/ 8 h 112"/>
                    <a:gd name="T2" fmla="*/ 700 w 748"/>
                    <a:gd name="T3" fmla="*/ 24 h 112"/>
                    <a:gd name="T4" fmla="*/ 672 w 748"/>
                    <a:gd name="T5" fmla="*/ 52 h 112"/>
                    <a:gd name="T6" fmla="*/ 648 w 748"/>
                    <a:gd name="T7" fmla="*/ 96 h 112"/>
                    <a:gd name="T8" fmla="*/ 612 w 748"/>
                    <a:gd name="T9" fmla="*/ 112 h 112"/>
                    <a:gd name="T10" fmla="*/ 584 w 748"/>
                    <a:gd name="T11" fmla="*/ 96 h 112"/>
                    <a:gd name="T12" fmla="*/ 548 w 748"/>
                    <a:gd name="T13" fmla="*/ 56 h 112"/>
                    <a:gd name="T14" fmla="*/ 492 w 748"/>
                    <a:gd name="T15" fmla="*/ 16 h 112"/>
                    <a:gd name="T16" fmla="*/ 436 w 748"/>
                    <a:gd name="T17" fmla="*/ 8 h 112"/>
                    <a:gd name="T18" fmla="*/ 400 w 748"/>
                    <a:gd name="T19" fmla="*/ 8 h 112"/>
                    <a:gd name="T20" fmla="*/ 340 w 748"/>
                    <a:gd name="T21" fmla="*/ 24 h 112"/>
                    <a:gd name="T22" fmla="*/ 304 w 748"/>
                    <a:gd name="T23" fmla="*/ 52 h 112"/>
                    <a:gd name="T24" fmla="*/ 260 w 748"/>
                    <a:gd name="T25" fmla="*/ 64 h 112"/>
                    <a:gd name="T26" fmla="*/ 208 w 748"/>
                    <a:gd name="T27" fmla="*/ 64 h 112"/>
                    <a:gd name="T28" fmla="*/ 172 w 748"/>
                    <a:gd name="T29" fmla="*/ 40 h 112"/>
                    <a:gd name="T30" fmla="*/ 128 w 748"/>
                    <a:gd name="T31" fmla="*/ 20 h 112"/>
                    <a:gd name="T32" fmla="*/ 80 w 748"/>
                    <a:gd name="T33" fmla="*/ 12 h 112"/>
                    <a:gd name="T34" fmla="*/ 48 w 748"/>
                    <a:gd name="T35" fmla="*/ 8 h 112"/>
                    <a:gd name="T36" fmla="*/ 0 w 74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48"/>
                    <a:gd name="T58" fmla="*/ 0 h 112"/>
                    <a:gd name="T59" fmla="*/ 748 w 74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48" h="112">
                      <a:moveTo>
                        <a:pt x="748" y="8"/>
                      </a:moveTo>
                      <a:cubicBezTo>
                        <a:pt x="730" y="12"/>
                        <a:pt x="713" y="17"/>
                        <a:pt x="700" y="24"/>
                      </a:cubicBezTo>
                      <a:cubicBezTo>
                        <a:pt x="687" y="31"/>
                        <a:pt x="681" y="40"/>
                        <a:pt x="672" y="52"/>
                      </a:cubicBezTo>
                      <a:cubicBezTo>
                        <a:pt x="663" y="64"/>
                        <a:pt x="658" y="86"/>
                        <a:pt x="648" y="96"/>
                      </a:cubicBezTo>
                      <a:cubicBezTo>
                        <a:pt x="638" y="106"/>
                        <a:pt x="623" y="112"/>
                        <a:pt x="612" y="112"/>
                      </a:cubicBezTo>
                      <a:cubicBezTo>
                        <a:pt x="601" y="112"/>
                        <a:pt x="595" y="105"/>
                        <a:pt x="584" y="96"/>
                      </a:cubicBezTo>
                      <a:cubicBezTo>
                        <a:pt x="573" y="87"/>
                        <a:pt x="563" y="69"/>
                        <a:pt x="548" y="56"/>
                      </a:cubicBezTo>
                      <a:cubicBezTo>
                        <a:pt x="533" y="43"/>
                        <a:pt x="511" y="24"/>
                        <a:pt x="492" y="16"/>
                      </a:cubicBezTo>
                      <a:cubicBezTo>
                        <a:pt x="473" y="8"/>
                        <a:pt x="451" y="9"/>
                        <a:pt x="436" y="8"/>
                      </a:cubicBezTo>
                      <a:cubicBezTo>
                        <a:pt x="421" y="7"/>
                        <a:pt x="416" y="5"/>
                        <a:pt x="400" y="8"/>
                      </a:cubicBezTo>
                      <a:cubicBezTo>
                        <a:pt x="384" y="11"/>
                        <a:pt x="356" y="17"/>
                        <a:pt x="340" y="24"/>
                      </a:cubicBezTo>
                      <a:cubicBezTo>
                        <a:pt x="324" y="31"/>
                        <a:pt x="317" y="45"/>
                        <a:pt x="304" y="52"/>
                      </a:cubicBezTo>
                      <a:cubicBezTo>
                        <a:pt x="291" y="59"/>
                        <a:pt x="276" y="62"/>
                        <a:pt x="260" y="64"/>
                      </a:cubicBezTo>
                      <a:cubicBezTo>
                        <a:pt x="244" y="66"/>
                        <a:pt x="223" y="68"/>
                        <a:pt x="208" y="64"/>
                      </a:cubicBezTo>
                      <a:cubicBezTo>
                        <a:pt x="193" y="60"/>
                        <a:pt x="185" y="47"/>
                        <a:pt x="172" y="40"/>
                      </a:cubicBezTo>
                      <a:cubicBezTo>
                        <a:pt x="159" y="33"/>
                        <a:pt x="143" y="25"/>
                        <a:pt x="128" y="20"/>
                      </a:cubicBezTo>
                      <a:cubicBezTo>
                        <a:pt x="113" y="15"/>
                        <a:pt x="93" y="14"/>
                        <a:pt x="80" y="12"/>
                      </a:cubicBezTo>
                      <a:cubicBezTo>
                        <a:pt x="67" y="10"/>
                        <a:pt x="61" y="10"/>
                        <a:pt x="48" y="8"/>
                      </a:cubicBezTo>
                      <a:cubicBezTo>
                        <a:pt x="35" y="6"/>
                        <a:pt x="17" y="3"/>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46" name="Freeform 90"/>
                <p:cNvSpPr>
                  <a:spLocks/>
                </p:cNvSpPr>
                <p:nvPr/>
              </p:nvSpPr>
              <p:spPr bwMode="auto">
                <a:xfrm>
                  <a:off x="3560" y="620"/>
                  <a:ext cx="184" cy="269"/>
                </a:xfrm>
                <a:custGeom>
                  <a:avLst/>
                  <a:gdLst>
                    <a:gd name="T0" fmla="*/ 184 w 184"/>
                    <a:gd name="T1" fmla="*/ 264 h 269"/>
                    <a:gd name="T2" fmla="*/ 152 w 184"/>
                    <a:gd name="T3" fmla="*/ 264 h 269"/>
                    <a:gd name="T4" fmla="*/ 136 w 184"/>
                    <a:gd name="T5" fmla="*/ 232 h 269"/>
                    <a:gd name="T6" fmla="*/ 124 w 184"/>
                    <a:gd name="T7" fmla="*/ 207 h 269"/>
                    <a:gd name="T8" fmla="*/ 100 w 184"/>
                    <a:gd name="T9" fmla="*/ 200 h 269"/>
                    <a:gd name="T10" fmla="*/ 64 w 184"/>
                    <a:gd name="T11" fmla="*/ 200 h 269"/>
                    <a:gd name="T12" fmla="*/ 30 w 184"/>
                    <a:gd name="T13" fmla="*/ 178 h 269"/>
                    <a:gd name="T14" fmla="*/ 22 w 184"/>
                    <a:gd name="T15" fmla="*/ 135 h 269"/>
                    <a:gd name="T16" fmla="*/ 6 w 184"/>
                    <a:gd name="T17" fmla="*/ 114 h 269"/>
                    <a:gd name="T18" fmla="*/ 0 w 184"/>
                    <a:gd name="T19" fmla="*/ 84 h 269"/>
                    <a:gd name="T20" fmla="*/ 4 w 184"/>
                    <a:gd name="T21" fmla="*/ 48 h 269"/>
                    <a:gd name="T22" fmla="*/ 20 w 184"/>
                    <a:gd name="T23" fmla="*/ 24 h 269"/>
                    <a:gd name="T24" fmla="*/ 32 w 184"/>
                    <a:gd name="T25" fmla="*/ 0 h 2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269"/>
                    <a:gd name="T41" fmla="*/ 184 w 184"/>
                    <a:gd name="T42" fmla="*/ 269 h 2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269">
                      <a:moveTo>
                        <a:pt x="184" y="264"/>
                      </a:moveTo>
                      <a:cubicBezTo>
                        <a:pt x="172" y="266"/>
                        <a:pt x="160" y="269"/>
                        <a:pt x="152" y="264"/>
                      </a:cubicBezTo>
                      <a:cubicBezTo>
                        <a:pt x="144" y="259"/>
                        <a:pt x="141" y="241"/>
                        <a:pt x="136" y="232"/>
                      </a:cubicBezTo>
                      <a:cubicBezTo>
                        <a:pt x="131" y="223"/>
                        <a:pt x="130" y="212"/>
                        <a:pt x="124" y="207"/>
                      </a:cubicBezTo>
                      <a:cubicBezTo>
                        <a:pt x="118" y="202"/>
                        <a:pt x="110" y="201"/>
                        <a:pt x="100" y="200"/>
                      </a:cubicBezTo>
                      <a:cubicBezTo>
                        <a:pt x="90" y="199"/>
                        <a:pt x="76" y="204"/>
                        <a:pt x="64" y="200"/>
                      </a:cubicBezTo>
                      <a:cubicBezTo>
                        <a:pt x="52" y="196"/>
                        <a:pt x="37" y="189"/>
                        <a:pt x="30" y="178"/>
                      </a:cubicBezTo>
                      <a:cubicBezTo>
                        <a:pt x="23" y="167"/>
                        <a:pt x="26" y="146"/>
                        <a:pt x="22" y="135"/>
                      </a:cubicBezTo>
                      <a:cubicBezTo>
                        <a:pt x="18" y="124"/>
                        <a:pt x="10" y="122"/>
                        <a:pt x="6" y="114"/>
                      </a:cubicBezTo>
                      <a:cubicBezTo>
                        <a:pt x="2" y="106"/>
                        <a:pt x="0" y="95"/>
                        <a:pt x="0" y="84"/>
                      </a:cubicBezTo>
                      <a:cubicBezTo>
                        <a:pt x="0" y="73"/>
                        <a:pt x="1" y="58"/>
                        <a:pt x="4" y="48"/>
                      </a:cubicBezTo>
                      <a:cubicBezTo>
                        <a:pt x="7" y="38"/>
                        <a:pt x="15" y="32"/>
                        <a:pt x="20" y="24"/>
                      </a:cubicBezTo>
                      <a:cubicBezTo>
                        <a:pt x="25" y="16"/>
                        <a:pt x="28" y="8"/>
                        <a:pt x="32"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47" name="Freeform 91"/>
                <p:cNvSpPr>
                  <a:spLocks/>
                </p:cNvSpPr>
                <p:nvPr/>
              </p:nvSpPr>
              <p:spPr bwMode="auto">
                <a:xfrm>
                  <a:off x="4599" y="680"/>
                  <a:ext cx="49" cy="188"/>
                </a:xfrm>
                <a:custGeom>
                  <a:avLst/>
                  <a:gdLst>
                    <a:gd name="T0" fmla="*/ 42 w 45"/>
                    <a:gd name="T1" fmla="*/ 0 h 168"/>
                    <a:gd name="T2" fmla="*/ 5 w 45"/>
                    <a:gd name="T3" fmla="*/ 45 h 168"/>
                    <a:gd name="T4" fmla="*/ 5 w 45"/>
                    <a:gd name="T5" fmla="*/ 106 h 168"/>
                    <a:gd name="T6" fmla="*/ 23 w 45"/>
                    <a:gd name="T7" fmla="*/ 162 h 168"/>
                    <a:gd name="T8" fmla="*/ 48 w 45"/>
                    <a:gd name="T9" fmla="*/ 197 h 168"/>
                    <a:gd name="T10" fmla="*/ 58 w 45"/>
                    <a:gd name="T11" fmla="*/ 235 h 168"/>
                    <a:gd name="T12" fmla="*/ 0 60000 65536"/>
                    <a:gd name="T13" fmla="*/ 0 60000 65536"/>
                    <a:gd name="T14" fmla="*/ 0 60000 65536"/>
                    <a:gd name="T15" fmla="*/ 0 60000 65536"/>
                    <a:gd name="T16" fmla="*/ 0 60000 65536"/>
                    <a:gd name="T17" fmla="*/ 0 60000 65536"/>
                    <a:gd name="T18" fmla="*/ 0 w 45"/>
                    <a:gd name="T19" fmla="*/ 0 h 168"/>
                    <a:gd name="T20" fmla="*/ 45 w 45"/>
                    <a:gd name="T21" fmla="*/ 168 h 168"/>
                  </a:gdLst>
                  <a:ahLst/>
                  <a:cxnLst>
                    <a:cxn ang="T12">
                      <a:pos x="T0" y="T1"/>
                    </a:cxn>
                    <a:cxn ang="T13">
                      <a:pos x="T2" y="T3"/>
                    </a:cxn>
                    <a:cxn ang="T14">
                      <a:pos x="T4" y="T5"/>
                    </a:cxn>
                    <a:cxn ang="T15">
                      <a:pos x="T6" y="T7"/>
                    </a:cxn>
                    <a:cxn ang="T16">
                      <a:pos x="T8" y="T9"/>
                    </a:cxn>
                    <a:cxn ang="T17">
                      <a:pos x="T10" y="T11"/>
                    </a:cxn>
                  </a:cxnLst>
                  <a:rect l="T18" t="T19" r="T20" b="T21"/>
                  <a:pathLst>
                    <a:path w="45" h="168">
                      <a:moveTo>
                        <a:pt x="33" y="0"/>
                      </a:moveTo>
                      <a:cubicBezTo>
                        <a:pt x="21" y="9"/>
                        <a:pt x="10" y="19"/>
                        <a:pt x="5" y="32"/>
                      </a:cubicBezTo>
                      <a:cubicBezTo>
                        <a:pt x="0" y="45"/>
                        <a:pt x="3" y="62"/>
                        <a:pt x="5" y="76"/>
                      </a:cubicBezTo>
                      <a:cubicBezTo>
                        <a:pt x="7" y="90"/>
                        <a:pt x="12" y="105"/>
                        <a:pt x="17" y="116"/>
                      </a:cubicBezTo>
                      <a:cubicBezTo>
                        <a:pt x="22" y="127"/>
                        <a:pt x="32" y="131"/>
                        <a:pt x="37" y="140"/>
                      </a:cubicBezTo>
                      <a:cubicBezTo>
                        <a:pt x="42" y="149"/>
                        <a:pt x="43" y="160"/>
                        <a:pt x="45" y="168"/>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48" name="Freeform 92"/>
                <p:cNvSpPr>
                  <a:spLocks/>
                </p:cNvSpPr>
                <p:nvPr/>
              </p:nvSpPr>
              <p:spPr bwMode="auto">
                <a:xfrm>
                  <a:off x="4348" y="504"/>
                  <a:ext cx="184" cy="216"/>
                </a:xfrm>
                <a:custGeom>
                  <a:avLst/>
                  <a:gdLst>
                    <a:gd name="T0" fmla="*/ 184 w 184"/>
                    <a:gd name="T1" fmla="*/ 0 h 216"/>
                    <a:gd name="T2" fmla="*/ 148 w 184"/>
                    <a:gd name="T3" fmla="*/ 16 h 216"/>
                    <a:gd name="T4" fmla="*/ 100 w 184"/>
                    <a:gd name="T5" fmla="*/ 60 h 216"/>
                    <a:gd name="T6" fmla="*/ 100 w 184"/>
                    <a:gd name="T7" fmla="*/ 112 h 216"/>
                    <a:gd name="T8" fmla="*/ 68 w 184"/>
                    <a:gd name="T9" fmla="*/ 160 h 216"/>
                    <a:gd name="T10" fmla="*/ 12 w 184"/>
                    <a:gd name="T11" fmla="*/ 180 h 216"/>
                    <a:gd name="T12" fmla="*/ 0 w 184"/>
                    <a:gd name="T13" fmla="*/ 216 h 216"/>
                    <a:gd name="T14" fmla="*/ 0 60000 65536"/>
                    <a:gd name="T15" fmla="*/ 0 60000 65536"/>
                    <a:gd name="T16" fmla="*/ 0 60000 65536"/>
                    <a:gd name="T17" fmla="*/ 0 60000 65536"/>
                    <a:gd name="T18" fmla="*/ 0 60000 65536"/>
                    <a:gd name="T19" fmla="*/ 0 60000 65536"/>
                    <a:gd name="T20" fmla="*/ 0 60000 65536"/>
                    <a:gd name="T21" fmla="*/ 0 w 184"/>
                    <a:gd name="T22" fmla="*/ 0 h 216"/>
                    <a:gd name="T23" fmla="*/ 184 w 184"/>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 h="216">
                      <a:moveTo>
                        <a:pt x="184" y="0"/>
                      </a:moveTo>
                      <a:cubicBezTo>
                        <a:pt x="173" y="3"/>
                        <a:pt x="162" y="6"/>
                        <a:pt x="148" y="16"/>
                      </a:cubicBezTo>
                      <a:cubicBezTo>
                        <a:pt x="134" y="26"/>
                        <a:pt x="108" y="44"/>
                        <a:pt x="100" y="60"/>
                      </a:cubicBezTo>
                      <a:cubicBezTo>
                        <a:pt x="92" y="76"/>
                        <a:pt x="105" y="95"/>
                        <a:pt x="100" y="112"/>
                      </a:cubicBezTo>
                      <a:cubicBezTo>
                        <a:pt x="95" y="129"/>
                        <a:pt x="83" y="149"/>
                        <a:pt x="68" y="160"/>
                      </a:cubicBezTo>
                      <a:cubicBezTo>
                        <a:pt x="53" y="171"/>
                        <a:pt x="23" y="171"/>
                        <a:pt x="12" y="180"/>
                      </a:cubicBezTo>
                      <a:cubicBezTo>
                        <a:pt x="1" y="189"/>
                        <a:pt x="0" y="202"/>
                        <a:pt x="0" y="21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49" name="Freeform 93"/>
                <p:cNvSpPr>
                  <a:spLocks/>
                </p:cNvSpPr>
                <p:nvPr/>
              </p:nvSpPr>
              <p:spPr bwMode="auto">
                <a:xfrm>
                  <a:off x="4532" y="500"/>
                  <a:ext cx="256" cy="176"/>
                </a:xfrm>
                <a:custGeom>
                  <a:avLst/>
                  <a:gdLst>
                    <a:gd name="T0" fmla="*/ 256 w 256"/>
                    <a:gd name="T1" fmla="*/ 176 h 176"/>
                    <a:gd name="T2" fmla="*/ 224 w 256"/>
                    <a:gd name="T3" fmla="*/ 156 h 176"/>
                    <a:gd name="T4" fmla="*/ 128 w 256"/>
                    <a:gd name="T5" fmla="*/ 128 h 176"/>
                    <a:gd name="T6" fmla="*/ 60 w 256"/>
                    <a:gd name="T7" fmla="*/ 72 h 176"/>
                    <a:gd name="T8" fmla="*/ 24 w 256"/>
                    <a:gd name="T9" fmla="*/ 32 h 176"/>
                    <a:gd name="T10" fmla="*/ 0 w 256"/>
                    <a:gd name="T11" fmla="*/ 0 h 176"/>
                    <a:gd name="T12" fmla="*/ 0 60000 65536"/>
                    <a:gd name="T13" fmla="*/ 0 60000 65536"/>
                    <a:gd name="T14" fmla="*/ 0 60000 65536"/>
                    <a:gd name="T15" fmla="*/ 0 60000 65536"/>
                    <a:gd name="T16" fmla="*/ 0 60000 65536"/>
                    <a:gd name="T17" fmla="*/ 0 60000 65536"/>
                    <a:gd name="T18" fmla="*/ 0 w 256"/>
                    <a:gd name="T19" fmla="*/ 0 h 176"/>
                    <a:gd name="T20" fmla="*/ 256 w 25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256" h="176">
                      <a:moveTo>
                        <a:pt x="256" y="176"/>
                      </a:moveTo>
                      <a:cubicBezTo>
                        <a:pt x="250" y="170"/>
                        <a:pt x="245" y="164"/>
                        <a:pt x="224" y="156"/>
                      </a:cubicBezTo>
                      <a:cubicBezTo>
                        <a:pt x="203" y="148"/>
                        <a:pt x="155" y="142"/>
                        <a:pt x="128" y="128"/>
                      </a:cubicBezTo>
                      <a:cubicBezTo>
                        <a:pt x="101" y="114"/>
                        <a:pt x="77" y="88"/>
                        <a:pt x="60" y="72"/>
                      </a:cubicBezTo>
                      <a:cubicBezTo>
                        <a:pt x="43" y="56"/>
                        <a:pt x="34" y="44"/>
                        <a:pt x="24" y="32"/>
                      </a:cubicBezTo>
                      <a:cubicBezTo>
                        <a:pt x="14" y="20"/>
                        <a:pt x="7" y="10"/>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50" name="Freeform 94"/>
                <p:cNvSpPr>
                  <a:spLocks/>
                </p:cNvSpPr>
                <p:nvPr/>
              </p:nvSpPr>
              <p:spPr bwMode="auto">
                <a:xfrm>
                  <a:off x="4004" y="720"/>
                  <a:ext cx="340" cy="492"/>
                </a:xfrm>
                <a:custGeom>
                  <a:avLst/>
                  <a:gdLst>
                    <a:gd name="T0" fmla="*/ 340 w 340"/>
                    <a:gd name="T1" fmla="*/ 0 h 492"/>
                    <a:gd name="T2" fmla="*/ 324 w 340"/>
                    <a:gd name="T3" fmla="*/ 52 h 492"/>
                    <a:gd name="T4" fmla="*/ 292 w 340"/>
                    <a:gd name="T5" fmla="*/ 120 h 492"/>
                    <a:gd name="T6" fmla="*/ 224 w 340"/>
                    <a:gd name="T7" fmla="*/ 152 h 492"/>
                    <a:gd name="T8" fmla="*/ 172 w 340"/>
                    <a:gd name="T9" fmla="*/ 184 h 492"/>
                    <a:gd name="T10" fmla="*/ 160 w 340"/>
                    <a:gd name="T11" fmla="*/ 248 h 492"/>
                    <a:gd name="T12" fmla="*/ 152 w 340"/>
                    <a:gd name="T13" fmla="*/ 306 h 492"/>
                    <a:gd name="T14" fmla="*/ 104 w 340"/>
                    <a:gd name="T15" fmla="*/ 344 h 492"/>
                    <a:gd name="T16" fmla="*/ 48 w 340"/>
                    <a:gd name="T17" fmla="*/ 368 h 492"/>
                    <a:gd name="T18" fmla="*/ 8 w 340"/>
                    <a:gd name="T19" fmla="*/ 416 h 492"/>
                    <a:gd name="T20" fmla="*/ 4 w 340"/>
                    <a:gd name="T21" fmla="*/ 452 h 492"/>
                    <a:gd name="T22" fmla="*/ 0 w 340"/>
                    <a:gd name="T23" fmla="*/ 492 h 4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0"/>
                    <a:gd name="T37" fmla="*/ 0 h 492"/>
                    <a:gd name="T38" fmla="*/ 340 w 340"/>
                    <a:gd name="T39" fmla="*/ 492 h 4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0" h="492">
                      <a:moveTo>
                        <a:pt x="340" y="0"/>
                      </a:moveTo>
                      <a:cubicBezTo>
                        <a:pt x="336" y="16"/>
                        <a:pt x="332" y="32"/>
                        <a:pt x="324" y="52"/>
                      </a:cubicBezTo>
                      <a:cubicBezTo>
                        <a:pt x="316" y="72"/>
                        <a:pt x="309" y="103"/>
                        <a:pt x="292" y="120"/>
                      </a:cubicBezTo>
                      <a:cubicBezTo>
                        <a:pt x="275" y="137"/>
                        <a:pt x="244" y="141"/>
                        <a:pt x="224" y="152"/>
                      </a:cubicBezTo>
                      <a:cubicBezTo>
                        <a:pt x="204" y="163"/>
                        <a:pt x="183" y="168"/>
                        <a:pt x="172" y="184"/>
                      </a:cubicBezTo>
                      <a:cubicBezTo>
                        <a:pt x="161" y="200"/>
                        <a:pt x="163" y="228"/>
                        <a:pt x="160" y="248"/>
                      </a:cubicBezTo>
                      <a:cubicBezTo>
                        <a:pt x="157" y="268"/>
                        <a:pt x="161" y="290"/>
                        <a:pt x="152" y="306"/>
                      </a:cubicBezTo>
                      <a:cubicBezTo>
                        <a:pt x="143" y="322"/>
                        <a:pt x="121" y="334"/>
                        <a:pt x="104" y="344"/>
                      </a:cubicBezTo>
                      <a:cubicBezTo>
                        <a:pt x="87" y="354"/>
                        <a:pt x="64" y="356"/>
                        <a:pt x="48" y="368"/>
                      </a:cubicBezTo>
                      <a:cubicBezTo>
                        <a:pt x="32" y="380"/>
                        <a:pt x="15" y="402"/>
                        <a:pt x="8" y="416"/>
                      </a:cubicBezTo>
                      <a:cubicBezTo>
                        <a:pt x="1" y="430"/>
                        <a:pt x="5" y="439"/>
                        <a:pt x="4" y="452"/>
                      </a:cubicBezTo>
                      <a:cubicBezTo>
                        <a:pt x="3" y="465"/>
                        <a:pt x="1" y="484"/>
                        <a:pt x="0" y="492"/>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51" name="Freeform 95"/>
                <p:cNvSpPr>
                  <a:spLocks/>
                </p:cNvSpPr>
                <p:nvPr/>
              </p:nvSpPr>
              <p:spPr bwMode="auto">
                <a:xfrm>
                  <a:off x="2778" y="2573"/>
                  <a:ext cx="813" cy="254"/>
                </a:xfrm>
                <a:custGeom>
                  <a:avLst/>
                  <a:gdLst>
                    <a:gd name="T0" fmla="*/ 813 w 813"/>
                    <a:gd name="T1" fmla="*/ 166 h 254"/>
                    <a:gd name="T2" fmla="*/ 795 w 813"/>
                    <a:gd name="T3" fmla="*/ 184 h 254"/>
                    <a:gd name="T4" fmla="*/ 786 w 813"/>
                    <a:gd name="T5" fmla="*/ 217 h 254"/>
                    <a:gd name="T6" fmla="*/ 744 w 813"/>
                    <a:gd name="T7" fmla="*/ 250 h 254"/>
                    <a:gd name="T8" fmla="*/ 690 w 813"/>
                    <a:gd name="T9" fmla="*/ 241 h 254"/>
                    <a:gd name="T10" fmla="*/ 642 w 813"/>
                    <a:gd name="T11" fmla="*/ 226 h 254"/>
                    <a:gd name="T12" fmla="*/ 567 w 813"/>
                    <a:gd name="T13" fmla="*/ 187 h 254"/>
                    <a:gd name="T14" fmla="*/ 534 w 813"/>
                    <a:gd name="T15" fmla="*/ 178 h 254"/>
                    <a:gd name="T16" fmla="*/ 444 w 813"/>
                    <a:gd name="T17" fmla="*/ 157 h 254"/>
                    <a:gd name="T18" fmla="*/ 417 w 813"/>
                    <a:gd name="T19" fmla="*/ 130 h 254"/>
                    <a:gd name="T20" fmla="*/ 396 w 813"/>
                    <a:gd name="T21" fmla="*/ 100 h 254"/>
                    <a:gd name="T22" fmla="*/ 372 w 813"/>
                    <a:gd name="T23" fmla="*/ 82 h 254"/>
                    <a:gd name="T24" fmla="*/ 315 w 813"/>
                    <a:gd name="T25" fmla="*/ 73 h 254"/>
                    <a:gd name="T26" fmla="*/ 282 w 813"/>
                    <a:gd name="T27" fmla="*/ 61 h 254"/>
                    <a:gd name="T28" fmla="*/ 243 w 813"/>
                    <a:gd name="T29" fmla="*/ 31 h 254"/>
                    <a:gd name="T30" fmla="*/ 216 w 813"/>
                    <a:gd name="T31" fmla="*/ 13 h 254"/>
                    <a:gd name="T32" fmla="*/ 174 w 813"/>
                    <a:gd name="T33" fmla="*/ 7 h 254"/>
                    <a:gd name="T34" fmla="*/ 120 w 813"/>
                    <a:gd name="T35" fmla="*/ 1 h 254"/>
                    <a:gd name="T36" fmla="*/ 69 w 813"/>
                    <a:gd name="T37" fmla="*/ 1 h 254"/>
                    <a:gd name="T38" fmla="*/ 27 w 813"/>
                    <a:gd name="T39" fmla="*/ 7 h 254"/>
                    <a:gd name="T40" fmla="*/ 0 w 813"/>
                    <a:gd name="T41" fmla="*/ 13 h 2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3"/>
                    <a:gd name="T64" fmla="*/ 0 h 254"/>
                    <a:gd name="T65" fmla="*/ 813 w 813"/>
                    <a:gd name="T66" fmla="*/ 254 h 2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3" h="254">
                      <a:moveTo>
                        <a:pt x="813" y="166"/>
                      </a:moveTo>
                      <a:cubicBezTo>
                        <a:pt x="806" y="171"/>
                        <a:pt x="799" y="176"/>
                        <a:pt x="795" y="184"/>
                      </a:cubicBezTo>
                      <a:cubicBezTo>
                        <a:pt x="791" y="192"/>
                        <a:pt x="794" y="206"/>
                        <a:pt x="786" y="217"/>
                      </a:cubicBezTo>
                      <a:cubicBezTo>
                        <a:pt x="778" y="228"/>
                        <a:pt x="760" y="246"/>
                        <a:pt x="744" y="250"/>
                      </a:cubicBezTo>
                      <a:cubicBezTo>
                        <a:pt x="728" y="254"/>
                        <a:pt x="707" y="245"/>
                        <a:pt x="690" y="241"/>
                      </a:cubicBezTo>
                      <a:cubicBezTo>
                        <a:pt x="673" y="237"/>
                        <a:pt x="663" y="235"/>
                        <a:pt x="642" y="226"/>
                      </a:cubicBezTo>
                      <a:cubicBezTo>
                        <a:pt x="621" y="217"/>
                        <a:pt x="585" y="195"/>
                        <a:pt x="567" y="187"/>
                      </a:cubicBezTo>
                      <a:cubicBezTo>
                        <a:pt x="549" y="179"/>
                        <a:pt x="554" y="183"/>
                        <a:pt x="534" y="178"/>
                      </a:cubicBezTo>
                      <a:cubicBezTo>
                        <a:pt x="514" y="173"/>
                        <a:pt x="464" y="165"/>
                        <a:pt x="444" y="157"/>
                      </a:cubicBezTo>
                      <a:cubicBezTo>
                        <a:pt x="424" y="149"/>
                        <a:pt x="425" y="139"/>
                        <a:pt x="417" y="130"/>
                      </a:cubicBezTo>
                      <a:cubicBezTo>
                        <a:pt x="409" y="121"/>
                        <a:pt x="403" y="108"/>
                        <a:pt x="396" y="100"/>
                      </a:cubicBezTo>
                      <a:cubicBezTo>
                        <a:pt x="389" y="92"/>
                        <a:pt x="385" y="86"/>
                        <a:pt x="372" y="82"/>
                      </a:cubicBezTo>
                      <a:cubicBezTo>
                        <a:pt x="359" y="78"/>
                        <a:pt x="330" y="77"/>
                        <a:pt x="315" y="73"/>
                      </a:cubicBezTo>
                      <a:cubicBezTo>
                        <a:pt x="300" y="69"/>
                        <a:pt x="294" y="68"/>
                        <a:pt x="282" y="61"/>
                      </a:cubicBezTo>
                      <a:cubicBezTo>
                        <a:pt x="270" y="54"/>
                        <a:pt x="254" y="39"/>
                        <a:pt x="243" y="31"/>
                      </a:cubicBezTo>
                      <a:cubicBezTo>
                        <a:pt x="232" y="23"/>
                        <a:pt x="227" y="17"/>
                        <a:pt x="216" y="13"/>
                      </a:cubicBezTo>
                      <a:cubicBezTo>
                        <a:pt x="205" y="9"/>
                        <a:pt x="190" y="9"/>
                        <a:pt x="174" y="7"/>
                      </a:cubicBezTo>
                      <a:cubicBezTo>
                        <a:pt x="158" y="5"/>
                        <a:pt x="137" y="2"/>
                        <a:pt x="120" y="1"/>
                      </a:cubicBezTo>
                      <a:cubicBezTo>
                        <a:pt x="103" y="0"/>
                        <a:pt x="84" y="0"/>
                        <a:pt x="69" y="1"/>
                      </a:cubicBezTo>
                      <a:cubicBezTo>
                        <a:pt x="54" y="2"/>
                        <a:pt x="38" y="5"/>
                        <a:pt x="27" y="7"/>
                      </a:cubicBezTo>
                      <a:cubicBezTo>
                        <a:pt x="16" y="9"/>
                        <a:pt x="8" y="11"/>
                        <a:pt x="0" y="13"/>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52" name="Freeform 96"/>
                <p:cNvSpPr>
                  <a:spLocks/>
                </p:cNvSpPr>
                <p:nvPr/>
              </p:nvSpPr>
              <p:spPr bwMode="auto">
                <a:xfrm>
                  <a:off x="2819" y="2010"/>
                  <a:ext cx="209" cy="564"/>
                </a:xfrm>
                <a:custGeom>
                  <a:avLst/>
                  <a:gdLst>
                    <a:gd name="T0" fmla="*/ 202 w 209"/>
                    <a:gd name="T1" fmla="*/ 0 h 564"/>
                    <a:gd name="T2" fmla="*/ 202 w 209"/>
                    <a:gd name="T3" fmla="*/ 24 h 564"/>
                    <a:gd name="T4" fmla="*/ 208 w 209"/>
                    <a:gd name="T5" fmla="*/ 48 h 564"/>
                    <a:gd name="T6" fmla="*/ 205 w 209"/>
                    <a:gd name="T7" fmla="*/ 72 h 564"/>
                    <a:gd name="T8" fmla="*/ 187 w 209"/>
                    <a:gd name="T9" fmla="*/ 117 h 564"/>
                    <a:gd name="T10" fmla="*/ 145 w 209"/>
                    <a:gd name="T11" fmla="*/ 141 h 564"/>
                    <a:gd name="T12" fmla="*/ 115 w 209"/>
                    <a:gd name="T13" fmla="*/ 174 h 564"/>
                    <a:gd name="T14" fmla="*/ 106 w 209"/>
                    <a:gd name="T15" fmla="*/ 216 h 564"/>
                    <a:gd name="T16" fmla="*/ 85 w 209"/>
                    <a:gd name="T17" fmla="*/ 249 h 564"/>
                    <a:gd name="T18" fmla="*/ 52 w 209"/>
                    <a:gd name="T19" fmla="*/ 285 h 564"/>
                    <a:gd name="T20" fmla="*/ 22 w 209"/>
                    <a:gd name="T21" fmla="*/ 327 h 564"/>
                    <a:gd name="T22" fmla="*/ 4 w 209"/>
                    <a:gd name="T23" fmla="*/ 366 h 564"/>
                    <a:gd name="T24" fmla="*/ 1 w 209"/>
                    <a:gd name="T25" fmla="*/ 411 h 564"/>
                    <a:gd name="T26" fmla="*/ 10 w 209"/>
                    <a:gd name="T27" fmla="*/ 447 h 564"/>
                    <a:gd name="T28" fmla="*/ 28 w 209"/>
                    <a:gd name="T29" fmla="*/ 471 h 564"/>
                    <a:gd name="T30" fmla="*/ 76 w 209"/>
                    <a:gd name="T31" fmla="*/ 498 h 564"/>
                    <a:gd name="T32" fmla="*/ 94 w 209"/>
                    <a:gd name="T33" fmla="*/ 519 h 564"/>
                    <a:gd name="T34" fmla="*/ 100 w 209"/>
                    <a:gd name="T35" fmla="*/ 546 h 564"/>
                    <a:gd name="T36" fmla="*/ 100 w 209"/>
                    <a:gd name="T37" fmla="*/ 564 h 5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9"/>
                    <a:gd name="T58" fmla="*/ 0 h 564"/>
                    <a:gd name="T59" fmla="*/ 209 w 209"/>
                    <a:gd name="T60" fmla="*/ 564 h 5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9" h="564">
                      <a:moveTo>
                        <a:pt x="202" y="0"/>
                      </a:moveTo>
                      <a:cubicBezTo>
                        <a:pt x="201" y="8"/>
                        <a:pt x="201" y="16"/>
                        <a:pt x="202" y="24"/>
                      </a:cubicBezTo>
                      <a:cubicBezTo>
                        <a:pt x="203" y="32"/>
                        <a:pt x="207" y="40"/>
                        <a:pt x="208" y="48"/>
                      </a:cubicBezTo>
                      <a:cubicBezTo>
                        <a:pt x="209" y="56"/>
                        <a:pt x="208" y="61"/>
                        <a:pt x="205" y="72"/>
                      </a:cubicBezTo>
                      <a:cubicBezTo>
                        <a:pt x="202" y="83"/>
                        <a:pt x="197" y="106"/>
                        <a:pt x="187" y="117"/>
                      </a:cubicBezTo>
                      <a:cubicBezTo>
                        <a:pt x="177" y="128"/>
                        <a:pt x="157" y="132"/>
                        <a:pt x="145" y="141"/>
                      </a:cubicBezTo>
                      <a:cubicBezTo>
                        <a:pt x="133" y="150"/>
                        <a:pt x="121" y="162"/>
                        <a:pt x="115" y="174"/>
                      </a:cubicBezTo>
                      <a:cubicBezTo>
                        <a:pt x="109" y="186"/>
                        <a:pt x="111" y="204"/>
                        <a:pt x="106" y="216"/>
                      </a:cubicBezTo>
                      <a:cubicBezTo>
                        <a:pt x="101" y="228"/>
                        <a:pt x="94" y="238"/>
                        <a:pt x="85" y="249"/>
                      </a:cubicBezTo>
                      <a:cubicBezTo>
                        <a:pt x="76" y="260"/>
                        <a:pt x="62" y="272"/>
                        <a:pt x="52" y="285"/>
                      </a:cubicBezTo>
                      <a:cubicBezTo>
                        <a:pt x="42" y="298"/>
                        <a:pt x="30" y="314"/>
                        <a:pt x="22" y="327"/>
                      </a:cubicBezTo>
                      <a:cubicBezTo>
                        <a:pt x="14" y="340"/>
                        <a:pt x="7" y="352"/>
                        <a:pt x="4" y="366"/>
                      </a:cubicBezTo>
                      <a:cubicBezTo>
                        <a:pt x="1" y="380"/>
                        <a:pt x="0" y="398"/>
                        <a:pt x="1" y="411"/>
                      </a:cubicBezTo>
                      <a:cubicBezTo>
                        <a:pt x="2" y="424"/>
                        <a:pt x="6" y="437"/>
                        <a:pt x="10" y="447"/>
                      </a:cubicBezTo>
                      <a:cubicBezTo>
                        <a:pt x="14" y="457"/>
                        <a:pt x="17" y="463"/>
                        <a:pt x="28" y="471"/>
                      </a:cubicBezTo>
                      <a:cubicBezTo>
                        <a:pt x="39" y="479"/>
                        <a:pt x="65" y="490"/>
                        <a:pt x="76" y="498"/>
                      </a:cubicBezTo>
                      <a:cubicBezTo>
                        <a:pt x="87" y="506"/>
                        <a:pt x="90" y="511"/>
                        <a:pt x="94" y="519"/>
                      </a:cubicBezTo>
                      <a:cubicBezTo>
                        <a:pt x="98" y="527"/>
                        <a:pt x="99" y="539"/>
                        <a:pt x="100" y="546"/>
                      </a:cubicBezTo>
                      <a:cubicBezTo>
                        <a:pt x="101" y="553"/>
                        <a:pt x="100" y="558"/>
                        <a:pt x="100" y="564"/>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53" name="Freeform 97"/>
                <p:cNvSpPr>
                  <a:spLocks/>
                </p:cNvSpPr>
                <p:nvPr/>
              </p:nvSpPr>
              <p:spPr bwMode="auto">
                <a:xfrm>
                  <a:off x="2469" y="2067"/>
                  <a:ext cx="303" cy="520"/>
                </a:xfrm>
                <a:custGeom>
                  <a:avLst/>
                  <a:gdLst>
                    <a:gd name="T0" fmla="*/ 303 w 303"/>
                    <a:gd name="T1" fmla="*/ 519 h 520"/>
                    <a:gd name="T2" fmla="*/ 267 w 303"/>
                    <a:gd name="T3" fmla="*/ 513 h 520"/>
                    <a:gd name="T4" fmla="*/ 228 w 303"/>
                    <a:gd name="T5" fmla="*/ 474 h 520"/>
                    <a:gd name="T6" fmla="*/ 165 w 303"/>
                    <a:gd name="T7" fmla="*/ 432 h 520"/>
                    <a:gd name="T8" fmla="*/ 114 w 303"/>
                    <a:gd name="T9" fmla="*/ 375 h 520"/>
                    <a:gd name="T10" fmla="*/ 114 w 303"/>
                    <a:gd name="T11" fmla="*/ 312 h 520"/>
                    <a:gd name="T12" fmla="*/ 102 w 303"/>
                    <a:gd name="T13" fmla="*/ 234 h 520"/>
                    <a:gd name="T14" fmla="*/ 48 w 303"/>
                    <a:gd name="T15" fmla="*/ 198 h 520"/>
                    <a:gd name="T16" fmla="*/ 36 w 303"/>
                    <a:gd name="T17" fmla="*/ 156 h 520"/>
                    <a:gd name="T18" fmla="*/ 36 w 303"/>
                    <a:gd name="T19" fmla="*/ 102 h 520"/>
                    <a:gd name="T20" fmla="*/ 30 w 303"/>
                    <a:gd name="T21" fmla="*/ 69 h 520"/>
                    <a:gd name="T22" fmla="*/ 0 w 303"/>
                    <a:gd name="T23" fmla="*/ 0 h 5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3"/>
                    <a:gd name="T37" fmla="*/ 0 h 520"/>
                    <a:gd name="T38" fmla="*/ 303 w 303"/>
                    <a:gd name="T39" fmla="*/ 520 h 5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3" h="520">
                      <a:moveTo>
                        <a:pt x="303" y="519"/>
                      </a:moveTo>
                      <a:cubicBezTo>
                        <a:pt x="291" y="519"/>
                        <a:pt x="279" y="520"/>
                        <a:pt x="267" y="513"/>
                      </a:cubicBezTo>
                      <a:cubicBezTo>
                        <a:pt x="255" y="506"/>
                        <a:pt x="245" y="487"/>
                        <a:pt x="228" y="474"/>
                      </a:cubicBezTo>
                      <a:cubicBezTo>
                        <a:pt x="211" y="461"/>
                        <a:pt x="184" y="448"/>
                        <a:pt x="165" y="432"/>
                      </a:cubicBezTo>
                      <a:cubicBezTo>
                        <a:pt x="146" y="416"/>
                        <a:pt x="123" y="395"/>
                        <a:pt x="114" y="375"/>
                      </a:cubicBezTo>
                      <a:cubicBezTo>
                        <a:pt x="105" y="355"/>
                        <a:pt x="116" y="335"/>
                        <a:pt x="114" y="312"/>
                      </a:cubicBezTo>
                      <a:cubicBezTo>
                        <a:pt x="112" y="289"/>
                        <a:pt x="113" y="253"/>
                        <a:pt x="102" y="234"/>
                      </a:cubicBezTo>
                      <a:cubicBezTo>
                        <a:pt x="91" y="215"/>
                        <a:pt x="59" y="211"/>
                        <a:pt x="48" y="198"/>
                      </a:cubicBezTo>
                      <a:cubicBezTo>
                        <a:pt x="37" y="185"/>
                        <a:pt x="38" y="172"/>
                        <a:pt x="36" y="156"/>
                      </a:cubicBezTo>
                      <a:cubicBezTo>
                        <a:pt x="34" y="140"/>
                        <a:pt x="37" y="116"/>
                        <a:pt x="36" y="102"/>
                      </a:cubicBezTo>
                      <a:cubicBezTo>
                        <a:pt x="35" y="88"/>
                        <a:pt x="36" y="86"/>
                        <a:pt x="30" y="69"/>
                      </a:cubicBezTo>
                      <a:cubicBezTo>
                        <a:pt x="24" y="52"/>
                        <a:pt x="12" y="26"/>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54" name="Freeform 98"/>
                <p:cNvSpPr>
                  <a:spLocks/>
                </p:cNvSpPr>
                <p:nvPr/>
              </p:nvSpPr>
              <p:spPr bwMode="auto">
                <a:xfrm>
                  <a:off x="3400" y="2814"/>
                  <a:ext cx="134" cy="315"/>
                </a:xfrm>
                <a:custGeom>
                  <a:avLst/>
                  <a:gdLst>
                    <a:gd name="T0" fmla="*/ 17 w 134"/>
                    <a:gd name="T1" fmla="*/ 315 h 315"/>
                    <a:gd name="T2" fmla="*/ 5 w 134"/>
                    <a:gd name="T3" fmla="*/ 255 h 315"/>
                    <a:gd name="T4" fmla="*/ 47 w 134"/>
                    <a:gd name="T5" fmla="*/ 210 h 315"/>
                    <a:gd name="T6" fmla="*/ 95 w 134"/>
                    <a:gd name="T7" fmla="*/ 168 h 315"/>
                    <a:gd name="T8" fmla="*/ 113 w 134"/>
                    <a:gd name="T9" fmla="*/ 111 h 315"/>
                    <a:gd name="T10" fmla="*/ 113 w 134"/>
                    <a:gd name="T11" fmla="*/ 60 h 315"/>
                    <a:gd name="T12" fmla="*/ 125 w 134"/>
                    <a:gd name="T13" fmla="*/ 24 h 315"/>
                    <a:gd name="T14" fmla="*/ 134 w 134"/>
                    <a:gd name="T15" fmla="*/ 0 h 315"/>
                    <a:gd name="T16" fmla="*/ 0 60000 65536"/>
                    <a:gd name="T17" fmla="*/ 0 60000 65536"/>
                    <a:gd name="T18" fmla="*/ 0 60000 65536"/>
                    <a:gd name="T19" fmla="*/ 0 60000 65536"/>
                    <a:gd name="T20" fmla="*/ 0 60000 65536"/>
                    <a:gd name="T21" fmla="*/ 0 60000 65536"/>
                    <a:gd name="T22" fmla="*/ 0 60000 65536"/>
                    <a:gd name="T23" fmla="*/ 0 60000 65536"/>
                    <a:gd name="T24" fmla="*/ 0 w 134"/>
                    <a:gd name="T25" fmla="*/ 0 h 315"/>
                    <a:gd name="T26" fmla="*/ 134 w 134"/>
                    <a:gd name="T27" fmla="*/ 315 h 3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 h="315">
                      <a:moveTo>
                        <a:pt x="17" y="315"/>
                      </a:moveTo>
                      <a:cubicBezTo>
                        <a:pt x="8" y="293"/>
                        <a:pt x="0" y="272"/>
                        <a:pt x="5" y="255"/>
                      </a:cubicBezTo>
                      <a:cubicBezTo>
                        <a:pt x="10" y="238"/>
                        <a:pt x="32" y="224"/>
                        <a:pt x="47" y="210"/>
                      </a:cubicBezTo>
                      <a:cubicBezTo>
                        <a:pt x="62" y="196"/>
                        <a:pt x="84" y="184"/>
                        <a:pt x="95" y="168"/>
                      </a:cubicBezTo>
                      <a:cubicBezTo>
                        <a:pt x="106" y="152"/>
                        <a:pt x="110" y="129"/>
                        <a:pt x="113" y="111"/>
                      </a:cubicBezTo>
                      <a:cubicBezTo>
                        <a:pt x="116" y="93"/>
                        <a:pt x="111" y="74"/>
                        <a:pt x="113" y="60"/>
                      </a:cubicBezTo>
                      <a:cubicBezTo>
                        <a:pt x="115" y="46"/>
                        <a:pt x="122" y="34"/>
                        <a:pt x="125" y="24"/>
                      </a:cubicBezTo>
                      <a:cubicBezTo>
                        <a:pt x="128" y="14"/>
                        <a:pt x="131" y="7"/>
                        <a:pt x="134"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55" name="Freeform 99"/>
                <p:cNvSpPr>
                  <a:spLocks/>
                </p:cNvSpPr>
                <p:nvPr/>
              </p:nvSpPr>
              <p:spPr bwMode="auto">
                <a:xfrm>
                  <a:off x="3321" y="3237"/>
                  <a:ext cx="1413" cy="396"/>
                </a:xfrm>
                <a:custGeom>
                  <a:avLst/>
                  <a:gdLst>
                    <a:gd name="T0" fmla="*/ 0 w 1413"/>
                    <a:gd name="T1" fmla="*/ 141 h 396"/>
                    <a:gd name="T2" fmla="*/ 15 w 1413"/>
                    <a:gd name="T3" fmla="*/ 180 h 396"/>
                    <a:gd name="T4" fmla="*/ 27 w 1413"/>
                    <a:gd name="T5" fmla="*/ 219 h 396"/>
                    <a:gd name="T6" fmla="*/ 45 w 1413"/>
                    <a:gd name="T7" fmla="*/ 249 h 396"/>
                    <a:gd name="T8" fmla="*/ 84 w 1413"/>
                    <a:gd name="T9" fmla="*/ 273 h 396"/>
                    <a:gd name="T10" fmla="*/ 117 w 1413"/>
                    <a:gd name="T11" fmla="*/ 303 h 396"/>
                    <a:gd name="T12" fmla="*/ 168 w 1413"/>
                    <a:gd name="T13" fmla="*/ 333 h 396"/>
                    <a:gd name="T14" fmla="*/ 282 w 1413"/>
                    <a:gd name="T15" fmla="*/ 339 h 396"/>
                    <a:gd name="T16" fmla="*/ 369 w 1413"/>
                    <a:gd name="T17" fmla="*/ 336 h 396"/>
                    <a:gd name="T18" fmla="*/ 423 w 1413"/>
                    <a:gd name="T19" fmla="*/ 315 h 396"/>
                    <a:gd name="T20" fmla="*/ 504 w 1413"/>
                    <a:gd name="T21" fmla="*/ 312 h 396"/>
                    <a:gd name="T22" fmla="*/ 543 w 1413"/>
                    <a:gd name="T23" fmla="*/ 330 h 396"/>
                    <a:gd name="T24" fmla="*/ 573 w 1413"/>
                    <a:gd name="T25" fmla="*/ 354 h 396"/>
                    <a:gd name="T26" fmla="*/ 627 w 1413"/>
                    <a:gd name="T27" fmla="*/ 369 h 396"/>
                    <a:gd name="T28" fmla="*/ 690 w 1413"/>
                    <a:gd name="T29" fmla="*/ 357 h 396"/>
                    <a:gd name="T30" fmla="*/ 714 w 1413"/>
                    <a:gd name="T31" fmla="*/ 357 h 396"/>
                    <a:gd name="T32" fmla="*/ 750 w 1413"/>
                    <a:gd name="T33" fmla="*/ 357 h 396"/>
                    <a:gd name="T34" fmla="*/ 798 w 1413"/>
                    <a:gd name="T35" fmla="*/ 369 h 396"/>
                    <a:gd name="T36" fmla="*/ 834 w 1413"/>
                    <a:gd name="T37" fmla="*/ 384 h 396"/>
                    <a:gd name="T38" fmla="*/ 879 w 1413"/>
                    <a:gd name="T39" fmla="*/ 396 h 396"/>
                    <a:gd name="T40" fmla="*/ 963 w 1413"/>
                    <a:gd name="T41" fmla="*/ 384 h 396"/>
                    <a:gd name="T42" fmla="*/ 996 w 1413"/>
                    <a:gd name="T43" fmla="*/ 357 h 396"/>
                    <a:gd name="T44" fmla="*/ 1005 w 1413"/>
                    <a:gd name="T45" fmla="*/ 309 h 396"/>
                    <a:gd name="T46" fmla="*/ 1026 w 1413"/>
                    <a:gd name="T47" fmla="*/ 228 h 396"/>
                    <a:gd name="T48" fmla="*/ 1062 w 1413"/>
                    <a:gd name="T49" fmla="*/ 186 h 396"/>
                    <a:gd name="T50" fmla="*/ 1101 w 1413"/>
                    <a:gd name="T51" fmla="*/ 159 h 396"/>
                    <a:gd name="T52" fmla="*/ 1152 w 1413"/>
                    <a:gd name="T53" fmla="*/ 144 h 396"/>
                    <a:gd name="T54" fmla="*/ 1197 w 1413"/>
                    <a:gd name="T55" fmla="*/ 105 h 396"/>
                    <a:gd name="T56" fmla="*/ 1260 w 1413"/>
                    <a:gd name="T57" fmla="*/ 105 h 396"/>
                    <a:gd name="T58" fmla="*/ 1296 w 1413"/>
                    <a:gd name="T59" fmla="*/ 69 h 396"/>
                    <a:gd name="T60" fmla="*/ 1350 w 1413"/>
                    <a:gd name="T61" fmla="*/ 39 h 396"/>
                    <a:gd name="T62" fmla="*/ 1395 w 1413"/>
                    <a:gd name="T63" fmla="*/ 9 h 396"/>
                    <a:gd name="T64" fmla="*/ 1413 w 1413"/>
                    <a:gd name="T65" fmla="*/ 0 h 3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96"/>
                    <a:gd name="T101" fmla="*/ 1413 w 1413"/>
                    <a:gd name="T102" fmla="*/ 396 h 3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96">
                      <a:moveTo>
                        <a:pt x="0" y="141"/>
                      </a:moveTo>
                      <a:cubicBezTo>
                        <a:pt x="5" y="154"/>
                        <a:pt x="11" y="167"/>
                        <a:pt x="15" y="180"/>
                      </a:cubicBezTo>
                      <a:cubicBezTo>
                        <a:pt x="19" y="193"/>
                        <a:pt x="22" y="208"/>
                        <a:pt x="27" y="219"/>
                      </a:cubicBezTo>
                      <a:cubicBezTo>
                        <a:pt x="32" y="230"/>
                        <a:pt x="35" y="240"/>
                        <a:pt x="45" y="249"/>
                      </a:cubicBezTo>
                      <a:cubicBezTo>
                        <a:pt x="55" y="258"/>
                        <a:pt x="72" y="264"/>
                        <a:pt x="84" y="273"/>
                      </a:cubicBezTo>
                      <a:cubicBezTo>
                        <a:pt x="96" y="282"/>
                        <a:pt x="103" y="293"/>
                        <a:pt x="117" y="303"/>
                      </a:cubicBezTo>
                      <a:cubicBezTo>
                        <a:pt x="131" y="313"/>
                        <a:pt x="141" y="327"/>
                        <a:pt x="168" y="333"/>
                      </a:cubicBezTo>
                      <a:cubicBezTo>
                        <a:pt x="195" y="339"/>
                        <a:pt x="249" y="339"/>
                        <a:pt x="282" y="339"/>
                      </a:cubicBezTo>
                      <a:cubicBezTo>
                        <a:pt x="315" y="339"/>
                        <a:pt x="346" y="340"/>
                        <a:pt x="369" y="336"/>
                      </a:cubicBezTo>
                      <a:cubicBezTo>
                        <a:pt x="392" y="332"/>
                        <a:pt x="401" y="319"/>
                        <a:pt x="423" y="315"/>
                      </a:cubicBezTo>
                      <a:cubicBezTo>
                        <a:pt x="445" y="311"/>
                        <a:pt x="484" y="310"/>
                        <a:pt x="504" y="312"/>
                      </a:cubicBezTo>
                      <a:cubicBezTo>
                        <a:pt x="524" y="314"/>
                        <a:pt x="531" y="323"/>
                        <a:pt x="543" y="330"/>
                      </a:cubicBezTo>
                      <a:cubicBezTo>
                        <a:pt x="555" y="337"/>
                        <a:pt x="559" y="348"/>
                        <a:pt x="573" y="354"/>
                      </a:cubicBezTo>
                      <a:cubicBezTo>
                        <a:pt x="587" y="360"/>
                        <a:pt x="608" y="369"/>
                        <a:pt x="627" y="369"/>
                      </a:cubicBezTo>
                      <a:cubicBezTo>
                        <a:pt x="646" y="369"/>
                        <a:pt x="675" y="359"/>
                        <a:pt x="690" y="357"/>
                      </a:cubicBezTo>
                      <a:cubicBezTo>
                        <a:pt x="705" y="355"/>
                        <a:pt x="704" y="357"/>
                        <a:pt x="714" y="357"/>
                      </a:cubicBezTo>
                      <a:cubicBezTo>
                        <a:pt x="724" y="357"/>
                        <a:pt x="736" y="355"/>
                        <a:pt x="750" y="357"/>
                      </a:cubicBezTo>
                      <a:cubicBezTo>
                        <a:pt x="764" y="359"/>
                        <a:pt x="784" y="365"/>
                        <a:pt x="798" y="369"/>
                      </a:cubicBezTo>
                      <a:cubicBezTo>
                        <a:pt x="812" y="373"/>
                        <a:pt x="821" y="380"/>
                        <a:pt x="834" y="384"/>
                      </a:cubicBezTo>
                      <a:cubicBezTo>
                        <a:pt x="847" y="388"/>
                        <a:pt x="858" y="396"/>
                        <a:pt x="879" y="396"/>
                      </a:cubicBezTo>
                      <a:cubicBezTo>
                        <a:pt x="900" y="396"/>
                        <a:pt x="944" y="390"/>
                        <a:pt x="963" y="384"/>
                      </a:cubicBezTo>
                      <a:cubicBezTo>
                        <a:pt x="982" y="378"/>
                        <a:pt x="989" y="369"/>
                        <a:pt x="996" y="357"/>
                      </a:cubicBezTo>
                      <a:cubicBezTo>
                        <a:pt x="1003" y="345"/>
                        <a:pt x="1000" y="330"/>
                        <a:pt x="1005" y="309"/>
                      </a:cubicBezTo>
                      <a:cubicBezTo>
                        <a:pt x="1010" y="288"/>
                        <a:pt x="1017" y="248"/>
                        <a:pt x="1026" y="228"/>
                      </a:cubicBezTo>
                      <a:cubicBezTo>
                        <a:pt x="1035" y="208"/>
                        <a:pt x="1050" y="197"/>
                        <a:pt x="1062" y="186"/>
                      </a:cubicBezTo>
                      <a:cubicBezTo>
                        <a:pt x="1074" y="175"/>
                        <a:pt x="1086" y="166"/>
                        <a:pt x="1101" y="159"/>
                      </a:cubicBezTo>
                      <a:cubicBezTo>
                        <a:pt x="1116" y="152"/>
                        <a:pt x="1136" y="153"/>
                        <a:pt x="1152" y="144"/>
                      </a:cubicBezTo>
                      <a:cubicBezTo>
                        <a:pt x="1168" y="135"/>
                        <a:pt x="1179" y="111"/>
                        <a:pt x="1197" y="105"/>
                      </a:cubicBezTo>
                      <a:cubicBezTo>
                        <a:pt x="1215" y="99"/>
                        <a:pt x="1244" y="111"/>
                        <a:pt x="1260" y="105"/>
                      </a:cubicBezTo>
                      <a:cubicBezTo>
                        <a:pt x="1276" y="99"/>
                        <a:pt x="1281" y="80"/>
                        <a:pt x="1296" y="69"/>
                      </a:cubicBezTo>
                      <a:cubicBezTo>
                        <a:pt x="1311" y="58"/>
                        <a:pt x="1334" y="49"/>
                        <a:pt x="1350" y="39"/>
                      </a:cubicBezTo>
                      <a:cubicBezTo>
                        <a:pt x="1366" y="29"/>
                        <a:pt x="1385" y="15"/>
                        <a:pt x="1395" y="9"/>
                      </a:cubicBezTo>
                      <a:cubicBezTo>
                        <a:pt x="1405" y="3"/>
                        <a:pt x="1409" y="1"/>
                        <a:pt x="1413"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156" name="Freeform 100"/>
                <p:cNvSpPr>
                  <a:spLocks/>
                </p:cNvSpPr>
                <p:nvPr/>
              </p:nvSpPr>
              <p:spPr bwMode="auto">
                <a:xfrm>
                  <a:off x="4296" y="3615"/>
                  <a:ext cx="522" cy="276"/>
                </a:xfrm>
                <a:custGeom>
                  <a:avLst/>
                  <a:gdLst>
                    <a:gd name="T0" fmla="*/ 0 w 522"/>
                    <a:gd name="T1" fmla="*/ 0 h 276"/>
                    <a:gd name="T2" fmla="*/ 33 w 522"/>
                    <a:gd name="T3" fmla="*/ 33 h 276"/>
                    <a:gd name="T4" fmla="*/ 102 w 522"/>
                    <a:gd name="T5" fmla="*/ 51 h 276"/>
                    <a:gd name="T6" fmla="*/ 186 w 522"/>
                    <a:gd name="T7" fmla="*/ 66 h 276"/>
                    <a:gd name="T8" fmla="*/ 255 w 522"/>
                    <a:gd name="T9" fmla="*/ 120 h 276"/>
                    <a:gd name="T10" fmla="*/ 297 w 522"/>
                    <a:gd name="T11" fmla="*/ 174 h 276"/>
                    <a:gd name="T12" fmla="*/ 360 w 522"/>
                    <a:gd name="T13" fmla="*/ 210 h 276"/>
                    <a:gd name="T14" fmla="*/ 408 w 522"/>
                    <a:gd name="T15" fmla="*/ 219 h 276"/>
                    <a:gd name="T16" fmla="*/ 486 w 522"/>
                    <a:gd name="T17" fmla="*/ 264 h 276"/>
                    <a:gd name="T18" fmla="*/ 522 w 522"/>
                    <a:gd name="T19" fmla="*/ 276 h 2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2"/>
                    <a:gd name="T31" fmla="*/ 0 h 276"/>
                    <a:gd name="T32" fmla="*/ 522 w 522"/>
                    <a:gd name="T33" fmla="*/ 276 h 2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2" h="276">
                      <a:moveTo>
                        <a:pt x="0" y="0"/>
                      </a:moveTo>
                      <a:cubicBezTo>
                        <a:pt x="8" y="12"/>
                        <a:pt x="16" y="25"/>
                        <a:pt x="33" y="33"/>
                      </a:cubicBezTo>
                      <a:cubicBezTo>
                        <a:pt x="50" y="41"/>
                        <a:pt x="77" y="46"/>
                        <a:pt x="102" y="51"/>
                      </a:cubicBezTo>
                      <a:cubicBezTo>
                        <a:pt x="127" y="56"/>
                        <a:pt x="161" y="55"/>
                        <a:pt x="186" y="66"/>
                      </a:cubicBezTo>
                      <a:cubicBezTo>
                        <a:pt x="211" y="77"/>
                        <a:pt x="236" y="102"/>
                        <a:pt x="255" y="120"/>
                      </a:cubicBezTo>
                      <a:cubicBezTo>
                        <a:pt x="274" y="138"/>
                        <a:pt x="280" y="159"/>
                        <a:pt x="297" y="174"/>
                      </a:cubicBezTo>
                      <a:cubicBezTo>
                        <a:pt x="314" y="189"/>
                        <a:pt x="342" y="203"/>
                        <a:pt x="360" y="210"/>
                      </a:cubicBezTo>
                      <a:cubicBezTo>
                        <a:pt x="378" y="217"/>
                        <a:pt x="387" y="210"/>
                        <a:pt x="408" y="219"/>
                      </a:cubicBezTo>
                      <a:cubicBezTo>
                        <a:pt x="429" y="228"/>
                        <a:pt x="467" y="255"/>
                        <a:pt x="486" y="264"/>
                      </a:cubicBezTo>
                      <a:cubicBezTo>
                        <a:pt x="505" y="273"/>
                        <a:pt x="513" y="274"/>
                        <a:pt x="522" y="27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3142" name="Freeform 101"/>
              <p:cNvSpPr>
                <a:spLocks/>
              </p:cNvSpPr>
              <p:nvPr/>
            </p:nvSpPr>
            <p:spPr bwMode="auto">
              <a:xfrm>
                <a:off x="4035" y="1656"/>
                <a:ext cx="123" cy="224"/>
              </a:xfrm>
              <a:custGeom>
                <a:avLst/>
                <a:gdLst>
                  <a:gd name="T0" fmla="*/ 9 w 123"/>
                  <a:gd name="T1" fmla="*/ 0 h 224"/>
                  <a:gd name="T2" fmla="*/ 3 w 123"/>
                  <a:gd name="T3" fmla="*/ 16 h 224"/>
                  <a:gd name="T4" fmla="*/ 1 w 123"/>
                  <a:gd name="T5" fmla="*/ 30 h 224"/>
                  <a:gd name="T6" fmla="*/ 11 w 123"/>
                  <a:gd name="T7" fmla="*/ 36 h 224"/>
                  <a:gd name="T8" fmla="*/ 23 w 123"/>
                  <a:gd name="T9" fmla="*/ 36 h 224"/>
                  <a:gd name="T10" fmla="*/ 43 w 123"/>
                  <a:gd name="T11" fmla="*/ 40 h 224"/>
                  <a:gd name="T12" fmla="*/ 59 w 123"/>
                  <a:gd name="T13" fmla="*/ 62 h 224"/>
                  <a:gd name="T14" fmla="*/ 79 w 123"/>
                  <a:gd name="T15" fmla="*/ 72 h 224"/>
                  <a:gd name="T16" fmla="*/ 95 w 123"/>
                  <a:gd name="T17" fmla="*/ 86 h 224"/>
                  <a:gd name="T18" fmla="*/ 119 w 123"/>
                  <a:gd name="T19" fmla="*/ 100 h 224"/>
                  <a:gd name="T20" fmla="*/ 121 w 123"/>
                  <a:gd name="T21" fmla="*/ 124 h 224"/>
                  <a:gd name="T22" fmla="*/ 115 w 123"/>
                  <a:gd name="T23" fmla="*/ 144 h 224"/>
                  <a:gd name="T24" fmla="*/ 101 w 123"/>
                  <a:gd name="T25" fmla="*/ 162 h 224"/>
                  <a:gd name="T26" fmla="*/ 93 w 123"/>
                  <a:gd name="T27" fmla="*/ 174 h 224"/>
                  <a:gd name="T28" fmla="*/ 81 w 123"/>
                  <a:gd name="T29" fmla="*/ 192 h 224"/>
                  <a:gd name="T30" fmla="*/ 77 w 123"/>
                  <a:gd name="T31" fmla="*/ 208 h 224"/>
                  <a:gd name="T32" fmla="*/ 77 w 123"/>
                  <a:gd name="T33" fmla="*/ 224 h 2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4"/>
                  <a:gd name="T53" fmla="*/ 123 w 123"/>
                  <a:gd name="T54" fmla="*/ 224 h 2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4">
                    <a:moveTo>
                      <a:pt x="9" y="0"/>
                    </a:moveTo>
                    <a:cubicBezTo>
                      <a:pt x="6" y="5"/>
                      <a:pt x="4" y="11"/>
                      <a:pt x="3" y="16"/>
                    </a:cubicBezTo>
                    <a:cubicBezTo>
                      <a:pt x="2" y="21"/>
                      <a:pt x="0" y="27"/>
                      <a:pt x="1" y="30"/>
                    </a:cubicBezTo>
                    <a:cubicBezTo>
                      <a:pt x="2" y="33"/>
                      <a:pt x="7" y="35"/>
                      <a:pt x="11" y="36"/>
                    </a:cubicBezTo>
                    <a:cubicBezTo>
                      <a:pt x="15" y="37"/>
                      <a:pt x="18" y="35"/>
                      <a:pt x="23" y="36"/>
                    </a:cubicBezTo>
                    <a:cubicBezTo>
                      <a:pt x="28" y="37"/>
                      <a:pt x="37" y="36"/>
                      <a:pt x="43" y="40"/>
                    </a:cubicBezTo>
                    <a:cubicBezTo>
                      <a:pt x="49" y="44"/>
                      <a:pt x="53" y="57"/>
                      <a:pt x="59" y="62"/>
                    </a:cubicBezTo>
                    <a:cubicBezTo>
                      <a:pt x="65" y="67"/>
                      <a:pt x="73" y="68"/>
                      <a:pt x="79" y="72"/>
                    </a:cubicBezTo>
                    <a:cubicBezTo>
                      <a:pt x="85" y="76"/>
                      <a:pt x="88" y="81"/>
                      <a:pt x="95" y="86"/>
                    </a:cubicBezTo>
                    <a:cubicBezTo>
                      <a:pt x="102" y="91"/>
                      <a:pt x="115" y="94"/>
                      <a:pt x="119" y="100"/>
                    </a:cubicBezTo>
                    <a:cubicBezTo>
                      <a:pt x="123" y="106"/>
                      <a:pt x="122" y="117"/>
                      <a:pt x="121" y="124"/>
                    </a:cubicBezTo>
                    <a:cubicBezTo>
                      <a:pt x="120" y="131"/>
                      <a:pt x="118" y="138"/>
                      <a:pt x="115" y="144"/>
                    </a:cubicBezTo>
                    <a:cubicBezTo>
                      <a:pt x="112" y="150"/>
                      <a:pt x="105" y="157"/>
                      <a:pt x="101" y="162"/>
                    </a:cubicBezTo>
                    <a:cubicBezTo>
                      <a:pt x="97" y="167"/>
                      <a:pt x="96" y="169"/>
                      <a:pt x="93" y="174"/>
                    </a:cubicBezTo>
                    <a:cubicBezTo>
                      <a:pt x="90" y="179"/>
                      <a:pt x="84" y="186"/>
                      <a:pt x="81" y="192"/>
                    </a:cubicBezTo>
                    <a:cubicBezTo>
                      <a:pt x="78" y="198"/>
                      <a:pt x="78" y="203"/>
                      <a:pt x="77" y="208"/>
                    </a:cubicBezTo>
                    <a:cubicBezTo>
                      <a:pt x="76" y="213"/>
                      <a:pt x="76" y="218"/>
                      <a:pt x="77" y="22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2985" name="Freeform 103"/>
            <p:cNvSpPr>
              <a:spLocks/>
            </p:cNvSpPr>
            <p:nvPr/>
          </p:nvSpPr>
          <p:spPr bwMode="auto">
            <a:xfrm>
              <a:off x="870" y="12"/>
              <a:ext cx="123" cy="423"/>
            </a:xfrm>
            <a:custGeom>
              <a:avLst/>
              <a:gdLst>
                <a:gd name="T0" fmla="*/ 123 w 123"/>
                <a:gd name="T1" fmla="*/ 423 h 423"/>
                <a:gd name="T2" fmla="*/ 102 w 123"/>
                <a:gd name="T3" fmla="*/ 390 h 423"/>
                <a:gd name="T4" fmla="*/ 90 w 123"/>
                <a:gd name="T5" fmla="*/ 339 h 423"/>
                <a:gd name="T6" fmla="*/ 96 w 123"/>
                <a:gd name="T7" fmla="*/ 276 h 423"/>
                <a:gd name="T8" fmla="*/ 60 w 123"/>
                <a:gd name="T9" fmla="*/ 195 h 423"/>
                <a:gd name="T10" fmla="*/ 24 w 123"/>
                <a:gd name="T11" fmla="*/ 129 h 423"/>
                <a:gd name="T12" fmla="*/ 15 w 123"/>
                <a:gd name="T13" fmla="*/ 69 h 423"/>
                <a:gd name="T14" fmla="*/ 6 w 123"/>
                <a:gd name="T15" fmla="*/ 39 h 423"/>
                <a:gd name="T16" fmla="*/ 0 w 123"/>
                <a:gd name="T17" fmla="*/ 0 h 4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3"/>
                <a:gd name="T28" fmla="*/ 0 h 423"/>
                <a:gd name="T29" fmla="*/ 123 w 123"/>
                <a:gd name="T30" fmla="*/ 423 h 4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3" h="423">
                  <a:moveTo>
                    <a:pt x="123" y="423"/>
                  </a:moveTo>
                  <a:cubicBezTo>
                    <a:pt x="115" y="413"/>
                    <a:pt x="108" y="404"/>
                    <a:pt x="102" y="390"/>
                  </a:cubicBezTo>
                  <a:cubicBezTo>
                    <a:pt x="96" y="376"/>
                    <a:pt x="91" y="358"/>
                    <a:pt x="90" y="339"/>
                  </a:cubicBezTo>
                  <a:cubicBezTo>
                    <a:pt x="89" y="320"/>
                    <a:pt x="101" y="300"/>
                    <a:pt x="96" y="276"/>
                  </a:cubicBezTo>
                  <a:cubicBezTo>
                    <a:pt x="91" y="252"/>
                    <a:pt x="72" y="220"/>
                    <a:pt x="60" y="195"/>
                  </a:cubicBezTo>
                  <a:cubicBezTo>
                    <a:pt x="48" y="170"/>
                    <a:pt x="31" y="150"/>
                    <a:pt x="24" y="129"/>
                  </a:cubicBezTo>
                  <a:cubicBezTo>
                    <a:pt x="17" y="108"/>
                    <a:pt x="18" y="84"/>
                    <a:pt x="15" y="69"/>
                  </a:cubicBezTo>
                  <a:cubicBezTo>
                    <a:pt x="12" y="54"/>
                    <a:pt x="8" y="50"/>
                    <a:pt x="6" y="39"/>
                  </a:cubicBezTo>
                  <a:cubicBezTo>
                    <a:pt x="4" y="28"/>
                    <a:pt x="2" y="14"/>
                    <a:pt x="0" y="0"/>
                  </a:cubicBezTo>
                </a:path>
              </a:pathLst>
            </a:custGeom>
            <a:noFill/>
            <a:ln w="127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986" name="Freeform 104"/>
            <p:cNvSpPr>
              <a:spLocks/>
            </p:cNvSpPr>
            <p:nvPr/>
          </p:nvSpPr>
          <p:spPr bwMode="auto">
            <a:xfrm>
              <a:off x="2272" y="4106"/>
              <a:ext cx="222" cy="210"/>
            </a:xfrm>
            <a:custGeom>
              <a:avLst/>
              <a:gdLst>
                <a:gd name="T0" fmla="*/ 222 w 222"/>
                <a:gd name="T1" fmla="*/ 0 h 210"/>
                <a:gd name="T2" fmla="*/ 170 w 222"/>
                <a:gd name="T3" fmla="*/ 14 h 210"/>
                <a:gd name="T4" fmla="*/ 106 w 222"/>
                <a:gd name="T5" fmla="*/ 4 h 210"/>
                <a:gd name="T6" fmla="*/ 50 w 222"/>
                <a:gd name="T7" fmla="*/ 88 h 210"/>
                <a:gd name="T8" fmla="*/ 64 w 222"/>
                <a:gd name="T9" fmla="*/ 154 h 210"/>
                <a:gd name="T10" fmla="*/ 0 w 222"/>
                <a:gd name="T11" fmla="*/ 210 h 210"/>
                <a:gd name="T12" fmla="*/ 0 60000 65536"/>
                <a:gd name="T13" fmla="*/ 0 60000 65536"/>
                <a:gd name="T14" fmla="*/ 0 60000 65536"/>
                <a:gd name="T15" fmla="*/ 0 60000 65536"/>
                <a:gd name="T16" fmla="*/ 0 60000 65536"/>
                <a:gd name="T17" fmla="*/ 0 60000 65536"/>
                <a:gd name="T18" fmla="*/ 0 w 222"/>
                <a:gd name="T19" fmla="*/ 0 h 210"/>
                <a:gd name="T20" fmla="*/ 222 w 222"/>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222" h="210">
                  <a:moveTo>
                    <a:pt x="222" y="0"/>
                  </a:moveTo>
                  <a:lnTo>
                    <a:pt x="170" y="14"/>
                  </a:lnTo>
                  <a:lnTo>
                    <a:pt x="106" y="4"/>
                  </a:lnTo>
                  <a:lnTo>
                    <a:pt x="50" y="88"/>
                  </a:lnTo>
                  <a:lnTo>
                    <a:pt x="64" y="154"/>
                  </a:lnTo>
                  <a:lnTo>
                    <a:pt x="0" y="210"/>
                  </a:lnTo>
                </a:path>
              </a:pathLst>
            </a:custGeom>
            <a:noFill/>
            <a:ln w="127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2987" name="Text Box 105"/>
            <p:cNvSpPr txBox="1">
              <a:spLocks noChangeArrowheads="1"/>
            </p:cNvSpPr>
            <p:nvPr/>
          </p:nvSpPr>
          <p:spPr bwMode="auto">
            <a:xfrm>
              <a:off x="1331" y="183"/>
              <a:ext cx="7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b="0">
                  <a:solidFill>
                    <a:srgbClr val="000000"/>
                  </a:solidFill>
                  <a:ea typeface="MS PGothic" pitchFamily="34" charset="-128"/>
                </a:rPr>
                <a:t>Sumora</a:t>
              </a:r>
            </a:p>
          </p:txBody>
        </p:sp>
        <p:sp>
          <p:nvSpPr>
            <p:cNvPr id="382988" name="Text Box 106"/>
            <p:cNvSpPr txBox="1">
              <a:spLocks noChangeArrowheads="1"/>
            </p:cNvSpPr>
            <p:nvPr/>
          </p:nvSpPr>
          <p:spPr bwMode="auto">
            <a:xfrm>
              <a:off x="140" y="2965"/>
              <a:ext cx="60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b="0">
                  <a:solidFill>
                    <a:srgbClr val="000000"/>
                  </a:solidFill>
                  <a:ea typeface="MS PGothic" pitchFamily="34" charset="-128"/>
                </a:rPr>
                <a:t>Katasi</a:t>
              </a:r>
            </a:p>
          </p:txBody>
        </p:sp>
        <p:sp>
          <p:nvSpPr>
            <p:cNvPr id="382989" name="Text Box 107"/>
            <p:cNvSpPr txBox="1">
              <a:spLocks noChangeArrowheads="1"/>
            </p:cNvSpPr>
            <p:nvPr/>
          </p:nvSpPr>
          <p:spPr bwMode="auto">
            <a:xfrm>
              <a:off x="3524" y="3997"/>
              <a:ext cx="70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b="0">
                  <a:solidFill>
                    <a:srgbClr val="000000"/>
                  </a:solidFill>
                  <a:ea typeface="MS PGothic" pitchFamily="34" charset="-128"/>
                </a:rPr>
                <a:t>Rimosa</a:t>
              </a:r>
            </a:p>
          </p:txBody>
        </p:sp>
        <p:sp>
          <p:nvSpPr>
            <p:cNvPr id="382990" name="Rectangle 108"/>
            <p:cNvSpPr>
              <a:spLocks noChangeArrowheads="1"/>
            </p:cNvSpPr>
            <p:nvPr/>
          </p:nvSpPr>
          <p:spPr bwMode="auto">
            <a:xfrm>
              <a:off x="144" y="3360"/>
              <a:ext cx="2160" cy="841"/>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GB" altLang="en-US" b="0">
                <a:solidFill>
                  <a:srgbClr val="000000"/>
                </a:solidFill>
              </a:endParaRPr>
            </a:p>
          </p:txBody>
        </p:sp>
        <p:sp>
          <p:nvSpPr>
            <p:cNvPr id="382991" name="Text Box 109"/>
            <p:cNvSpPr txBox="1">
              <a:spLocks noChangeArrowheads="1"/>
            </p:cNvSpPr>
            <p:nvPr/>
          </p:nvSpPr>
          <p:spPr bwMode="auto">
            <a:xfrm>
              <a:off x="294" y="3323"/>
              <a:ext cx="1834" cy="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ja-JP" b="0" dirty="0" smtClean="0">
                  <a:solidFill>
                    <a:srgbClr val="000000"/>
                  </a:solidFill>
                  <a:latin typeface="Arial" pitchFamily="34" charset="0"/>
                  <a:ea typeface="MS PGothic" pitchFamily="34" charset="-128"/>
                </a:rPr>
                <a:t>UNAC</a:t>
              </a:r>
            </a:p>
            <a:p>
              <a:pPr algn="ctr" eaLnBrk="1" hangingPunct="1">
                <a:spcBef>
                  <a:spcPct val="0"/>
                </a:spcBef>
                <a:buFontTx/>
                <a:buNone/>
              </a:pPr>
              <a:r>
                <a:rPr lang="fr-CH" altLang="ja-JP" sz="1400" b="0" dirty="0" smtClean="0">
                  <a:solidFill>
                    <a:srgbClr val="000000"/>
                  </a:solidFill>
                  <a:latin typeface="Calibri" panose="020F0502020204030204" pitchFamily="34" charset="0"/>
                  <a:ea typeface="MS PGothic" pitchFamily="34" charset="-128"/>
                </a:rPr>
                <a:t>Secteur/Brigade/ Appui administratif </a:t>
              </a:r>
              <a:br>
                <a:rPr lang="fr-CH" altLang="ja-JP" sz="1400" b="0" dirty="0" smtClean="0">
                  <a:solidFill>
                    <a:srgbClr val="000000"/>
                  </a:solidFill>
                  <a:latin typeface="Calibri" panose="020F0502020204030204" pitchFamily="34" charset="0"/>
                  <a:ea typeface="MS PGothic" pitchFamily="34" charset="-128"/>
                </a:rPr>
              </a:br>
              <a:r>
                <a:rPr lang="fr-CH" altLang="ja-JP" sz="1400" b="0" dirty="0" smtClean="0">
                  <a:solidFill>
                    <a:srgbClr val="000000"/>
                  </a:solidFill>
                  <a:latin typeface="Calibri" panose="020F0502020204030204" pitchFamily="34" charset="0"/>
                  <a:ea typeface="MS PGothic" pitchFamily="34" charset="-128"/>
                </a:rPr>
                <a:t>et opérationnel</a:t>
              </a:r>
              <a:endParaRPr lang="fr-CH" altLang="ja-JP" sz="1400" b="0" dirty="0">
                <a:solidFill>
                  <a:srgbClr val="000000"/>
                </a:solidFill>
                <a:latin typeface="Arial" pitchFamily="34" charset="0"/>
                <a:ea typeface="MS PGothic" pitchFamily="34" charset="-128"/>
              </a:endParaRPr>
            </a:p>
          </p:txBody>
        </p:sp>
        <p:sp>
          <p:nvSpPr>
            <p:cNvPr id="382992" name="Freeform 133"/>
            <p:cNvSpPr>
              <a:spLocks/>
            </p:cNvSpPr>
            <p:nvPr/>
          </p:nvSpPr>
          <p:spPr bwMode="auto">
            <a:xfrm>
              <a:off x="4743" y="0"/>
              <a:ext cx="1017" cy="4325"/>
            </a:xfrm>
            <a:custGeom>
              <a:avLst/>
              <a:gdLst>
                <a:gd name="T0" fmla="*/ 79 w 1017"/>
                <a:gd name="T1" fmla="*/ 65 h 4333"/>
                <a:gd name="T2" fmla="*/ 70 w 1017"/>
                <a:gd name="T3" fmla="*/ 143 h 4333"/>
                <a:gd name="T4" fmla="*/ 90 w 1017"/>
                <a:gd name="T5" fmla="*/ 199 h 4333"/>
                <a:gd name="T6" fmla="*/ 102 w 1017"/>
                <a:gd name="T7" fmla="*/ 267 h 4333"/>
                <a:gd name="T8" fmla="*/ 102 w 1017"/>
                <a:gd name="T9" fmla="*/ 342 h 4333"/>
                <a:gd name="T10" fmla="*/ 117 w 1017"/>
                <a:gd name="T11" fmla="*/ 443 h 4333"/>
                <a:gd name="T12" fmla="*/ 111 w 1017"/>
                <a:gd name="T13" fmla="*/ 541 h 4333"/>
                <a:gd name="T14" fmla="*/ 102 w 1017"/>
                <a:gd name="T15" fmla="*/ 611 h 4333"/>
                <a:gd name="T16" fmla="*/ 90 w 1017"/>
                <a:gd name="T17" fmla="*/ 757 h 4333"/>
                <a:gd name="T18" fmla="*/ 113 w 1017"/>
                <a:gd name="T19" fmla="*/ 832 h 4333"/>
                <a:gd name="T20" fmla="*/ 124 w 1017"/>
                <a:gd name="T21" fmla="*/ 955 h 4333"/>
                <a:gd name="T22" fmla="*/ 136 w 1017"/>
                <a:gd name="T23" fmla="*/ 1044 h 4333"/>
                <a:gd name="T24" fmla="*/ 158 w 1017"/>
                <a:gd name="T25" fmla="*/ 1168 h 4333"/>
                <a:gd name="T26" fmla="*/ 192 w 1017"/>
                <a:gd name="T27" fmla="*/ 1302 h 4333"/>
                <a:gd name="T28" fmla="*/ 192 w 1017"/>
                <a:gd name="T29" fmla="*/ 1400 h 4333"/>
                <a:gd name="T30" fmla="*/ 181 w 1017"/>
                <a:gd name="T31" fmla="*/ 1500 h 4333"/>
                <a:gd name="T32" fmla="*/ 147 w 1017"/>
                <a:gd name="T33" fmla="*/ 1602 h 4333"/>
                <a:gd name="T34" fmla="*/ 136 w 1017"/>
                <a:gd name="T35" fmla="*/ 1669 h 4333"/>
                <a:gd name="T36" fmla="*/ 124 w 1017"/>
                <a:gd name="T37" fmla="*/ 1758 h 4333"/>
                <a:gd name="T38" fmla="*/ 124 w 1017"/>
                <a:gd name="T39" fmla="*/ 1849 h 4333"/>
                <a:gd name="T40" fmla="*/ 147 w 1017"/>
                <a:gd name="T41" fmla="*/ 1912 h 4333"/>
                <a:gd name="T42" fmla="*/ 170 w 1017"/>
                <a:gd name="T43" fmla="*/ 2036 h 4333"/>
                <a:gd name="T44" fmla="*/ 170 w 1017"/>
                <a:gd name="T45" fmla="*/ 2170 h 4333"/>
                <a:gd name="T46" fmla="*/ 158 w 1017"/>
                <a:gd name="T47" fmla="*/ 2271 h 4333"/>
                <a:gd name="T48" fmla="*/ 136 w 1017"/>
                <a:gd name="T49" fmla="*/ 2360 h 4333"/>
                <a:gd name="T50" fmla="*/ 113 w 1017"/>
                <a:gd name="T51" fmla="*/ 2447 h 4333"/>
                <a:gd name="T52" fmla="*/ 68 w 1017"/>
                <a:gd name="T53" fmla="*/ 2559 h 4333"/>
                <a:gd name="T54" fmla="*/ 45 w 1017"/>
                <a:gd name="T55" fmla="*/ 2637 h 4333"/>
                <a:gd name="T56" fmla="*/ 11 w 1017"/>
                <a:gd name="T57" fmla="*/ 2783 h 4333"/>
                <a:gd name="T58" fmla="*/ 0 w 1017"/>
                <a:gd name="T59" fmla="*/ 2939 h 4333"/>
                <a:gd name="T60" fmla="*/ 0 w 1017"/>
                <a:gd name="T61" fmla="*/ 3150 h 4333"/>
                <a:gd name="T62" fmla="*/ 11 w 1017"/>
                <a:gd name="T63" fmla="*/ 3317 h 4333"/>
                <a:gd name="T64" fmla="*/ 57 w 1017"/>
                <a:gd name="T65" fmla="*/ 3550 h 4333"/>
                <a:gd name="T66" fmla="*/ 90 w 1017"/>
                <a:gd name="T67" fmla="*/ 3741 h 4333"/>
                <a:gd name="T68" fmla="*/ 90 w 1017"/>
                <a:gd name="T69" fmla="*/ 3852 h 4333"/>
                <a:gd name="T70" fmla="*/ 79 w 1017"/>
                <a:gd name="T71" fmla="*/ 3919 h 4333"/>
                <a:gd name="T72" fmla="*/ 68 w 1017"/>
                <a:gd name="T73" fmla="*/ 4020 h 4333"/>
                <a:gd name="T74" fmla="*/ 23 w 1017"/>
                <a:gd name="T75" fmla="*/ 4163 h 4333"/>
                <a:gd name="T76" fmla="*/ 23 w 1017"/>
                <a:gd name="T77" fmla="*/ 4230 h 4333"/>
                <a:gd name="T78" fmla="*/ 11 w 1017"/>
                <a:gd name="T79" fmla="*/ 4309 h 4333"/>
                <a:gd name="T80" fmla="*/ 1017 w 1017"/>
                <a:gd name="T81" fmla="*/ 4309 h 4333"/>
                <a:gd name="T82" fmla="*/ 1006 w 1017"/>
                <a:gd name="T83" fmla="*/ 0 h 4333"/>
                <a:gd name="T84" fmla="*/ 70 w 1017"/>
                <a:gd name="T85" fmla="*/ 3 h 4333"/>
                <a:gd name="T86" fmla="*/ 79 w 1017"/>
                <a:gd name="T87" fmla="*/ 65 h 43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17"/>
                <a:gd name="T133" fmla="*/ 0 h 4333"/>
                <a:gd name="T134" fmla="*/ 1017 w 1017"/>
                <a:gd name="T135" fmla="*/ 4333 h 43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17" h="4333">
                  <a:moveTo>
                    <a:pt x="79" y="65"/>
                  </a:moveTo>
                  <a:lnTo>
                    <a:pt x="70" y="143"/>
                  </a:lnTo>
                  <a:lnTo>
                    <a:pt x="90" y="199"/>
                  </a:lnTo>
                  <a:lnTo>
                    <a:pt x="102" y="267"/>
                  </a:lnTo>
                  <a:lnTo>
                    <a:pt x="102" y="345"/>
                  </a:lnTo>
                  <a:lnTo>
                    <a:pt x="117" y="446"/>
                  </a:lnTo>
                  <a:lnTo>
                    <a:pt x="111" y="544"/>
                  </a:lnTo>
                  <a:lnTo>
                    <a:pt x="102" y="614"/>
                  </a:lnTo>
                  <a:lnTo>
                    <a:pt x="90" y="760"/>
                  </a:lnTo>
                  <a:lnTo>
                    <a:pt x="113" y="838"/>
                  </a:lnTo>
                  <a:lnTo>
                    <a:pt x="124" y="961"/>
                  </a:lnTo>
                  <a:lnTo>
                    <a:pt x="136" y="1050"/>
                  </a:lnTo>
                  <a:lnTo>
                    <a:pt x="158" y="1174"/>
                  </a:lnTo>
                  <a:lnTo>
                    <a:pt x="192" y="1308"/>
                  </a:lnTo>
                  <a:lnTo>
                    <a:pt x="192" y="1409"/>
                  </a:lnTo>
                  <a:lnTo>
                    <a:pt x="181" y="1509"/>
                  </a:lnTo>
                  <a:lnTo>
                    <a:pt x="147" y="1611"/>
                  </a:lnTo>
                  <a:lnTo>
                    <a:pt x="136" y="1678"/>
                  </a:lnTo>
                  <a:lnTo>
                    <a:pt x="124" y="1767"/>
                  </a:lnTo>
                  <a:lnTo>
                    <a:pt x="124" y="1858"/>
                  </a:lnTo>
                  <a:lnTo>
                    <a:pt x="147" y="1924"/>
                  </a:lnTo>
                  <a:lnTo>
                    <a:pt x="170" y="2048"/>
                  </a:lnTo>
                  <a:lnTo>
                    <a:pt x="170" y="2182"/>
                  </a:lnTo>
                  <a:lnTo>
                    <a:pt x="158" y="2283"/>
                  </a:lnTo>
                  <a:lnTo>
                    <a:pt x="136" y="2372"/>
                  </a:lnTo>
                  <a:lnTo>
                    <a:pt x="113" y="2462"/>
                  </a:lnTo>
                  <a:lnTo>
                    <a:pt x="68" y="2574"/>
                  </a:lnTo>
                  <a:lnTo>
                    <a:pt x="45" y="2652"/>
                  </a:lnTo>
                  <a:lnTo>
                    <a:pt x="11" y="2798"/>
                  </a:lnTo>
                  <a:lnTo>
                    <a:pt x="0" y="2954"/>
                  </a:lnTo>
                  <a:lnTo>
                    <a:pt x="0" y="3168"/>
                  </a:lnTo>
                  <a:lnTo>
                    <a:pt x="11" y="3335"/>
                  </a:lnTo>
                  <a:lnTo>
                    <a:pt x="57" y="3571"/>
                  </a:lnTo>
                  <a:lnTo>
                    <a:pt x="90" y="3762"/>
                  </a:lnTo>
                  <a:lnTo>
                    <a:pt x="90" y="3873"/>
                  </a:lnTo>
                  <a:lnTo>
                    <a:pt x="79" y="3940"/>
                  </a:lnTo>
                  <a:lnTo>
                    <a:pt x="68" y="4041"/>
                  </a:lnTo>
                  <a:lnTo>
                    <a:pt x="23" y="4187"/>
                  </a:lnTo>
                  <a:lnTo>
                    <a:pt x="23" y="4254"/>
                  </a:lnTo>
                  <a:lnTo>
                    <a:pt x="11" y="4333"/>
                  </a:lnTo>
                  <a:lnTo>
                    <a:pt x="1017" y="4333"/>
                  </a:lnTo>
                  <a:lnTo>
                    <a:pt x="1006" y="0"/>
                  </a:lnTo>
                  <a:lnTo>
                    <a:pt x="70" y="3"/>
                  </a:lnTo>
                  <a:lnTo>
                    <a:pt x="79" y="65"/>
                  </a:lnTo>
                  <a:close/>
                </a:path>
              </a:pathLst>
            </a:custGeom>
            <a:solidFill>
              <a:srgbClr val="00CCFF"/>
            </a:solidFill>
            <a:ln w="12700">
              <a:solidFill>
                <a:srgbClr val="00FF00"/>
              </a:solidFill>
              <a:round/>
              <a:headEnd/>
              <a:tailEnd/>
            </a:ln>
          </p:spPr>
          <p:txBody>
            <a:bodyPr/>
            <a:lstStyle/>
            <a:p>
              <a:endParaRPr lang="fr-CH"/>
            </a:p>
          </p:txBody>
        </p:sp>
        <p:sp>
          <p:nvSpPr>
            <p:cNvPr id="382993" name="Oval 111"/>
            <p:cNvSpPr>
              <a:spLocks noChangeArrowheads="1"/>
            </p:cNvSpPr>
            <p:nvPr/>
          </p:nvSpPr>
          <p:spPr bwMode="auto">
            <a:xfrm>
              <a:off x="4718" y="292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2994" name="Text Box 112"/>
            <p:cNvSpPr txBox="1">
              <a:spLocks noChangeArrowheads="1"/>
            </p:cNvSpPr>
            <p:nvPr/>
          </p:nvSpPr>
          <p:spPr bwMode="auto">
            <a:xfrm>
              <a:off x="4844" y="605"/>
              <a:ext cx="33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000" u="sng">
                  <a:solidFill>
                    <a:srgbClr val="000000"/>
                  </a:solidFill>
                  <a:ea typeface="MS PGothic" pitchFamily="34" charset="-128"/>
                </a:rPr>
                <a:t>Galasi</a:t>
              </a:r>
            </a:p>
          </p:txBody>
        </p:sp>
        <p:sp>
          <p:nvSpPr>
            <p:cNvPr id="382995" name="Text Box 113"/>
            <p:cNvSpPr txBox="1">
              <a:spLocks noChangeArrowheads="1"/>
            </p:cNvSpPr>
            <p:nvPr/>
          </p:nvSpPr>
          <p:spPr bwMode="auto">
            <a:xfrm>
              <a:off x="3538" y="627"/>
              <a:ext cx="304"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Maroni</a:t>
              </a:r>
            </a:p>
          </p:txBody>
        </p:sp>
        <p:sp>
          <p:nvSpPr>
            <p:cNvPr id="382996" name="Text Box 114"/>
            <p:cNvSpPr txBox="1">
              <a:spLocks noChangeArrowheads="1"/>
            </p:cNvSpPr>
            <p:nvPr/>
          </p:nvSpPr>
          <p:spPr bwMode="auto">
            <a:xfrm>
              <a:off x="4869" y="1802"/>
              <a:ext cx="286"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a:solidFill>
                    <a:srgbClr val="000000"/>
                  </a:solidFill>
                  <a:ea typeface="MS PGothic" pitchFamily="34" charset="-128"/>
                </a:rPr>
                <a:t>Cereni</a:t>
              </a:r>
            </a:p>
          </p:txBody>
        </p:sp>
        <p:sp>
          <p:nvSpPr>
            <p:cNvPr id="382997" name="Text Box 115"/>
            <p:cNvSpPr txBox="1">
              <a:spLocks noChangeArrowheads="1"/>
            </p:cNvSpPr>
            <p:nvPr/>
          </p:nvSpPr>
          <p:spPr bwMode="auto">
            <a:xfrm>
              <a:off x="4517" y="1674"/>
              <a:ext cx="29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Amsan</a:t>
              </a:r>
            </a:p>
          </p:txBody>
        </p:sp>
        <p:sp>
          <p:nvSpPr>
            <p:cNvPr id="382998" name="Text Box 116"/>
            <p:cNvSpPr txBox="1">
              <a:spLocks noChangeArrowheads="1"/>
            </p:cNvSpPr>
            <p:nvPr/>
          </p:nvSpPr>
          <p:spPr bwMode="auto">
            <a:xfrm>
              <a:off x="4741" y="2898"/>
              <a:ext cx="26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a:solidFill>
                    <a:srgbClr val="000000"/>
                  </a:solidFill>
                  <a:ea typeface="MS PGothic" pitchFamily="34" charset="-128"/>
                </a:rPr>
                <a:t>Turen</a:t>
              </a:r>
            </a:p>
          </p:txBody>
        </p:sp>
        <p:sp>
          <p:nvSpPr>
            <p:cNvPr id="382999" name="Text Box 117"/>
            <p:cNvSpPr txBox="1">
              <a:spLocks noChangeArrowheads="1"/>
            </p:cNvSpPr>
            <p:nvPr/>
          </p:nvSpPr>
          <p:spPr bwMode="auto">
            <a:xfrm>
              <a:off x="4705" y="3168"/>
              <a:ext cx="3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ja-JP" altLang="en-US" sz="800" b="0">
                  <a:solidFill>
                    <a:srgbClr val="000000"/>
                  </a:solidFill>
                  <a:ea typeface="MS PGothic" pitchFamily="34" charset="-128"/>
                </a:rPr>
                <a:t> </a:t>
              </a:r>
              <a:r>
                <a:rPr lang="en-US" altLang="ja-JP" sz="800" b="0">
                  <a:solidFill>
                    <a:srgbClr val="000000"/>
                  </a:solidFill>
                  <a:ea typeface="MS PGothic" pitchFamily="34" charset="-128"/>
                </a:rPr>
                <a:t>Maldosa</a:t>
              </a:r>
            </a:p>
          </p:txBody>
        </p:sp>
        <p:sp>
          <p:nvSpPr>
            <p:cNvPr id="383000" name="Text Box 118"/>
            <p:cNvSpPr txBox="1">
              <a:spLocks noChangeArrowheads="1"/>
            </p:cNvSpPr>
            <p:nvPr/>
          </p:nvSpPr>
          <p:spPr bwMode="auto">
            <a:xfrm>
              <a:off x="4189" y="2706"/>
              <a:ext cx="29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Corma</a:t>
              </a:r>
            </a:p>
          </p:txBody>
        </p:sp>
        <p:sp>
          <p:nvSpPr>
            <p:cNvPr id="383001" name="Text Box 119"/>
            <p:cNvSpPr txBox="1">
              <a:spLocks noChangeArrowheads="1"/>
            </p:cNvSpPr>
            <p:nvPr/>
          </p:nvSpPr>
          <p:spPr bwMode="auto">
            <a:xfrm>
              <a:off x="887" y="1624"/>
              <a:ext cx="233"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Alur</a:t>
              </a:r>
            </a:p>
          </p:txBody>
        </p:sp>
        <p:sp>
          <p:nvSpPr>
            <p:cNvPr id="383002" name="Text Box 120"/>
            <p:cNvSpPr txBox="1">
              <a:spLocks noChangeArrowheads="1"/>
            </p:cNvSpPr>
            <p:nvPr/>
          </p:nvSpPr>
          <p:spPr bwMode="auto">
            <a:xfrm>
              <a:off x="3413" y="1954"/>
              <a:ext cx="25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Folsa</a:t>
              </a:r>
            </a:p>
          </p:txBody>
        </p:sp>
        <p:sp>
          <p:nvSpPr>
            <p:cNvPr id="383003" name="Text Box 121"/>
            <p:cNvSpPr txBox="1">
              <a:spLocks noChangeArrowheads="1"/>
            </p:cNvSpPr>
            <p:nvPr/>
          </p:nvSpPr>
          <p:spPr bwMode="auto">
            <a:xfrm>
              <a:off x="2310" y="1230"/>
              <a:ext cx="38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u="sng">
                  <a:solidFill>
                    <a:srgbClr val="000000"/>
                  </a:solidFill>
                  <a:ea typeface="MS PGothic" pitchFamily="34" charset="-128"/>
                </a:rPr>
                <a:t>Sureen</a:t>
              </a:r>
            </a:p>
          </p:txBody>
        </p:sp>
        <p:sp>
          <p:nvSpPr>
            <p:cNvPr id="383004" name="Text Box 122"/>
            <p:cNvSpPr txBox="1">
              <a:spLocks noChangeArrowheads="1"/>
            </p:cNvSpPr>
            <p:nvPr/>
          </p:nvSpPr>
          <p:spPr bwMode="auto">
            <a:xfrm>
              <a:off x="2406" y="1933"/>
              <a:ext cx="26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Faron</a:t>
              </a:r>
            </a:p>
          </p:txBody>
        </p:sp>
        <p:sp>
          <p:nvSpPr>
            <p:cNvPr id="383005" name="Freeform 123"/>
            <p:cNvSpPr>
              <a:spLocks/>
            </p:cNvSpPr>
            <p:nvPr/>
          </p:nvSpPr>
          <p:spPr bwMode="auto">
            <a:xfrm>
              <a:off x="4757" y="633"/>
              <a:ext cx="79" cy="101"/>
            </a:xfrm>
            <a:custGeom>
              <a:avLst/>
              <a:gdLst>
                <a:gd name="T0" fmla="*/ 79 w 79"/>
                <a:gd name="T1" fmla="*/ 36 h 101"/>
                <a:gd name="T2" fmla="*/ 78 w 79"/>
                <a:gd name="T3" fmla="*/ 65 h 101"/>
                <a:gd name="T4" fmla="*/ 76 w 79"/>
                <a:gd name="T5" fmla="*/ 83 h 101"/>
                <a:gd name="T6" fmla="*/ 64 w 79"/>
                <a:gd name="T7" fmla="*/ 81 h 101"/>
                <a:gd name="T8" fmla="*/ 54 w 79"/>
                <a:gd name="T9" fmla="*/ 69 h 101"/>
                <a:gd name="T10" fmla="*/ 43 w 79"/>
                <a:gd name="T11" fmla="*/ 69 h 101"/>
                <a:gd name="T12" fmla="*/ 37 w 79"/>
                <a:gd name="T13" fmla="*/ 86 h 101"/>
                <a:gd name="T14" fmla="*/ 37 w 79"/>
                <a:gd name="T15" fmla="*/ 101 h 101"/>
                <a:gd name="T16" fmla="*/ 24 w 79"/>
                <a:gd name="T17" fmla="*/ 101 h 101"/>
                <a:gd name="T18" fmla="*/ 16 w 79"/>
                <a:gd name="T19" fmla="*/ 90 h 101"/>
                <a:gd name="T20" fmla="*/ 10 w 79"/>
                <a:gd name="T21" fmla="*/ 71 h 101"/>
                <a:gd name="T22" fmla="*/ 0 w 79"/>
                <a:gd name="T23" fmla="*/ 60 h 101"/>
                <a:gd name="T24" fmla="*/ 0 w 79"/>
                <a:gd name="T25" fmla="*/ 44 h 101"/>
                <a:gd name="T26" fmla="*/ 12 w 79"/>
                <a:gd name="T27" fmla="*/ 38 h 101"/>
                <a:gd name="T28" fmla="*/ 21 w 79"/>
                <a:gd name="T29" fmla="*/ 30 h 101"/>
                <a:gd name="T30" fmla="*/ 24 w 79"/>
                <a:gd name="T31" fmla="*/ 14 h 101"/>
                <a:gd name="T32" fmla="*/ 48 w 79"/>
                <a:gd name="T33" fmla="*/ 0 h 101"/>
                <a:gd name="T34" fmla="*/ 54 w 79"/>
                <a:gd name="T35" fmla="*/ 27 h 101"/>
                <a:gd name="T36" fmla="*/ 79 w 79"/>
                <a:gd name="T37" fmla="*/ 36 h 1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101"/>
                <a:gd name="T59" fmla="*/ 79 w 79"/>
                <a:gd name="T60" fmla="*/ 101 h 1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101">
                  <a:moveTo>
                    <a:pt x="79" y="36"/>
                  </a:moveTo>
                  <a:lnTo>
                    <a:pt x="78" y="65"/>
                  </a:lnTo>
                  <a:lnTo>
                    <a:pt x="76" y="83"/>
                  </a:lnTo>
                  <a:lnTo>
                    <a:pt x="64" y="81"/>
                  </a:lnTo>
                  <a:lnTo>
                    <a:pt x="54" y="69"/>
                  </a:lnTo>
                  <a:lnTo>
                    <a:pt x="43" y="69"/>
                  </a:lnTo>
                  <a:lnTo>
                    <a:pt x="37" y="86"/>
                  </a:lnTo>
                  <a:lnTo>
                    <a:pt x="37" y="101"/>
                  </a:lnTo>
                  <a:lnTo>
                    <a:pt x="24" y="101"/>
                  </a:lnTo>
                  <a:lnTo>
                    <a:pt x="16" y="90"/>
                  </a:lnTo>
                  <a:lnTo>
                    <a:pt x="10" y="71"/>
                  </a:lnTo>
                  <a:lnTo>
                    <a:pt x="0" y="60"/>
                  </a:lnTo>
                  <a:lnTo>
                    <a:pt x="0" y="44"/>
                  </a:lnTo>
                  <a:lnTo>
                    <a:pt x="12" y="38"/>
                  </a:lnTo>
                  <a:lnTo>
                    <a:pt x="21" y="30"/>
                  </a:lnTo>
                  <a:lnTo>
                    <a:pt x="24" y="14"/>
                  </a:lnTo>
                  <a:lnTo>
                    <a:pt x="48" y="0"/>
                  </a:lnTo>
                  <a:lnTo>
                    <a:pt x="54" y="27"/>
                  </a:lnTo>
                  <a:lnTo>
                    <a:pt x="79" y="36"/>
                  </a:lnTo>
                  <a:close/>
                </a:path>
              </a:pathLst>
            </a:custGeom>
            <a:solidFill>
              <a:srgbClr val="FF0000"/>
            </a:solidFill>
            <a:ln w="6350">
              <a:solidFill>
                <a:schemeClr val="tx1"/>
              </a:solidFill>
              <a:round/>
              <a:headEnd/>
              <a:tailEnd/>
            </a:ln>
          </p:spPr>
          <p:txBody>
            <a:bodyPr/>
            <a:lstStyle/>
            <a:p>
              <a:endParaRPr lang="fr-CH"/>
            </a:p>
          </p:txBody>
        </p:sp>
        <p:sp>
          <p:nvSpPr>
            <p:cNvPr id="383006" name="Oval 124"/>
            <p:cNvSpPr>
              <a:spLocks noChangeArrowheads="1"/>
            </p:cNvSpPr>
            <p:nvPr/>
          </p:nvSpPr>
          <p:spPr bwMode="auto">
            <a:xfrm>
              <a:off x="4188" y="277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07" name="Oval 125"/>
            <p:cNvSpPr>
              <a:spLocks noChangeArrowheads="1"/>
            </p:cNvSpPr>
            <p:nvPr/>
          </p:nvSpPr>
          <p:spPr bwMode="auto">
            <a:xfrm>
              <a:off x="4838" y="1867"/>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08" name="Oval 126"/>
            <p:cNvSpPr>
              <a:spLocks noChangeArrowheads="1"/>
            </p:cNvSpPr>
            <p:nvPr/>
          </p:nvSpPr>
          <p:spPr bwMode="auto">
            <a:xfrm>
              <a:off x="4522" y="1755"/>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09" name="Oval 127"/>
            <p:cNvSpPr>
              <a:spLocks noChangeArrowheads="1"/>
            </p:cNvSpPr>
            <p:nvPr/>
          </p:nvSpPr>
          <p:spPr bwMode="auto">
            <a:xfrm>
              <a:off x="3406" y="1977"/>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10" name="Oval 128"/>
            <p:cNvSpPr>
              <a:spLocks noChangeArrowheads="1"/>
            </p:cNvSpPr>
            <p:nvPr/>
          </p:nvSpPr>
          <p:spPr bwMode="auto">
            <a:xfrm>
              <a:off x="2454" y="205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11" name="Oval 129"/>
            <p:cNvSpPr>
              <a:spLocks noChangeArrowheads="1"/>
            </p:cNvSpPr>
            <p:nvPr/>
          </p:nvSpPr>
          <p:spPr bwMode="auto">
            <a:xfrm>
              <a:off x="2284" y="1297"/>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12" name="Oval 130"/>
            <p:cNvSpPr>
              <a:spLocks noChangeArrowheads="1"/>
            </p:cNvSpPr>
            <p:nvPr/>
          </p:nvSpPr>
          <p:spPr bwMode="auto">
            <a:xfrm>
              <a:off x="4715" y="3222"/>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13" name="Oval 131"/>
            <p:cNvSpPr>
              <a:spLocks noChangeArrowheads="1"/>
            </p:cNvSpPr>
            <p:nvPr/>
          </p:nvSpPr>
          <p:spPr bwMode="auto">
            <a:xfrm>
              <a:off x="1086" y="166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14" name="Oval 132"/>
            <p:cNvSpPr>
              <a:spLocks noChangeArrowheads="1"/>
            </p:cNvSpPr>
            <p:nvPr/>
          </p:nvSpPr>
          <p:spPr bwMode="auto">
            <a:xfrm>
              <a:off x="3576" y="609"/>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nvGrpSpPr>
            <p:cNvPr id="383015" name="Group 134"/>
            <p:cNvGrpSpPr>
              <a:grpSpLocks/>
            </p:cNvGrpSpPr>
            <p:nvPr/>
          </p:nvGrpSpPr>
          <p:grpSpPr bwMode="auto">
            <a:xfrm>
              <a:off x="1172" y="431"/>
              <a:ext cx="3915" cy="3520"/>
              <a:chOff x="1172" y="431"/>
              <a:chExt cx="3915" cy="3520"/>
            </a:xfrm>
          </p:grpSpPr>
          <p:sp>
            <p:nvSpPr>
              <p:cNvPr id="383099" name="Text Box 135"/>
              <p:cNvSpPr txBox="1">
                <a:spLocks noChangeArrowheads="1"/>
              </p:cNvSpPr>
              <p:nvPr/>
            </p:nvSpPr>
            <p:spPr bwMode="auto">
              <a:xfrm>
                <a:off x="3523" y="2694"/>
                <a:ext cx="3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a:solidFill>
                      <a:srgbClr val="000000"/>
                    </a:solidFill>
                    <a:ea typeface="MS PGothic" pitchFamily="34" charset="-128"/>
                  </a:rPr>
                  <a:t>Muka</a:t>
                </a:r>
              </a:p>
            </p:txBody>
          </p:sp>
          <p:sp>
            <p:nvSpPr>
              <p:cNvPr id="383100" name="Text Box 136"/>
              <p:cNvSpPr txBox="1">
                <a:spLocks noChangeArrowheads="1"/>
              </p:cNvSpPr>
              <p:nvPr/>
            </p:nvSpPr>
            <p:spPr bwMode="auto">
              <a:xfrm>
                <a:off x="4789" y="3816"/>
                <a:ext cx="22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a:solidFill>
                      <a:srgbClr val="000000"/>
                    </a:solidFill>
                    <a:ea typeface="MS PGothic" pitchFamily="34" charset="-128"/>
                  </a:rPr>
                  <a:t>Eres</a:t>
                </a:r>
              </a:p>
            </p:txBody>
          </p:sp>
          <p:sp>
            <p:nvSpPr>
              <p:cNvPr id="383101" name="Text Box 137"/>
              <p:cNvSpPr txBox="1">
                <a:spLocks noChangeArrowheads="1"/>
              </p:cNvSpPr>
              <p:nvPr/>
            </p:nvSpPr>
            <p:spPr bwMode="auto">
              <a:xfrm>
                <a:off x="4881" y="2303"/>
                <a:ext cx="20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Lora</a:t>
                </a:r>
              </a:p>
            </p:txBody>
          </p:sp>
          <p:sp>
            <p:nvSpPr>
              <p:cNvPr id="383102" name="Text Box 138"/>
              <p:cNvSpPr txBox="1">
                <a:spLocks noChangeArrowheads="1"/>
              </p:cNvSpPr>
              <p:nvPr/>
            </p:nvSpPr>
            <p:spPr bwMode="auto">
              <a:xfrm>
                <a:off x="3975" y="1151"/>
                <a:ext cx="24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Tekkla</a:t>
                </a:r>
              </a:p>
            </p:txBody>
          </p:sp>
          <p:sp>
            <p:nvSpPr>
              <p:cNvPr id="383103" name="Text Box 139"/>
              <p:cNvSpPr txBox="1">
                <a:spLocks noChangeArrowheads="1"/>
              </p:cNvSpPr>
              <p:nvPr/>
            </p:nvSpPr>
            <p:spPr bwMode="auto">
              <a:xfrm>
                <a:off x="4515" y="431"/>
                <a:ext cx="2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Kalei</a:t>
                </a:r>
              </a:p>
            </p:txBody>
          </p:sp>
          <p:sp>
            <p:nvSpPr>
              <p:cNvPr id="383104" name="Text Box 140"/>
              <p:cNvSpPr txBox="1">
                <a:spLocks noChangeArrowheads="1"/>
              </p:cNvSpPr>
              <p:nvPr/>
            </p:nvSpPr>
            <p:spPr bwMode="auto">
              <a:xfrm>
                <a:off x="4317" y="701"/>
                <a:ext cx="22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Lisbo</a:t>
                </a:r>
              </a:p>
            </p:txBody>
          </p:sp>
          <p:sp>
            <p:nvSpPr>
              <p:cNvPr id="383105" name="Text Box 141"/>
              <p:cNvSpPr txBox="1">
                <a:spLocks noChangeArrowheads="1"/>
              </p:cNvSpPr>
              <p:nvPr/>
            </p:nvSpPr>
            <p:spPr bwMode="auto">
              <a:xfrm>
                <a:off x="4623" y="833"/>
                <a:ext cx="20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Jumi</a:t>
                </a:r>
              </a:p>
            </p:txBody>
          </p:sp>
          <p:sp>
            <p:nvSpPr>
              <p:cNvPr id="383106" name="Text Box 142"/>
              <p:cNvSpPr txBox="1">
                <a:spLocks noChangeArrowheads="1"/>
              </p:cNvSpPr>
              <p:nvPr/>
            </p:nvSpPr>
            <p:spPr bwMode="auto">
              <a:xfrm>
                <a:off x="3987" y="3503"/>
                <a:ext cx="20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Lora</a:t>
                </a:r>
              </a:p>
            </p:txBody>
          </p:sp>
          <p:sp>
            <p:nvSpPr>
              <p:cNvPr id="383107" name="Oval 143"/>
              <p:cNvSpPr>
                <a:spLocks noChangeArrowheads="1"/>
              </p:cNvSpPr>
              <p:nvPr/>
            </p:nvSpPr>
            <p:spPr bwMode="auto">
              <a:xfrm>
                <a:off x="3992" y="3583"/>
                <a:ext cx="27" cy="27"/>
              </a:xfrm>
              <a:prstGeom prst="ellipse">
                <a:avLst/>
              </a:prstGeom>
              <a:solidFill>
                <a:schemeClr val="bg1"/>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08" name="Oval 144"/>
              <p:cNvSpPr>
                <a:spLocks noChangeArrowheads="1"/>
              </p:cNvSpPr>
              <p:nvPr/>
            </p:nvSpPr>
            <p:spPr bwMode="auto">
              <a:xfrm>
                <a:off x="4805" y="3877"/>
                <a:ext cx="27" cy="27"/>
              </a:xfrm>
              <a:prstGeom prst="ellipse">
                <a:avLst/>
              </a:prstGeom>
              <a:solidFill>
                <a:schemeClr val="bg1"/>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09" name="Oval 145"/>
              <p:cNvSpPr>
                <a:spLocks noChangeArrowheads="1"/>
              </p:cNvSpPr>
              <p:nvPr/>
            </p:nvSpPr>
            <p:spPr bwMode="auto">
              <a:xfrm>
                <a:off x="4850" y="2343"/>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10" name="Oval 146"/>
              <p:cNvSpPr>
                <a:spLocks noChangeArrowheads="1"/>
              </p:cNvSpPr>
              <p:nvPr/>
            </p:nvSpPr>
            <p:spPr bwMode="auto">
              <a:xfrm>
                <a:off x="4520" y="489"/>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11" name="Oval 147"/>
              <p:cNvSpPr>
                <a:spLocks noChangeArrowheads="1"/>
              </p:cNvSpPr>
              <p:nvPr/>
            </p:nvSpPr>
            <p:spPr bwMode="auto">
              <a:xfrm>
                <a:off x="4331" y="708"/>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12" name="Oval 148"/>
              <p:cNvSpPr>
                <a:spLocks noChangeArrowheads="1"/>
              </p:cNvSpPr>
              <p:nvPr/>
            </p:nvSpPr>
            <p:spPr bwMode="auto">
              <a:xfrm>
                <a:off x="4634" y="855"/>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13" name="Oval 149"/>
              <p:cNvSpPr>
                <a:spLocks noChangeArrowheads="1"/>
              </p:cNvSpPr>
              <p:nvPr/>
            </p:nvSpPr>
            <p:spPr bwMode="auto">
              <a:xfrm>
                <a:off x="3992" y="120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14" name="Oval 150"/>
              <p:cNvSpPr>
                <a:spLocks noChangeArrowheads="1"/>
              </p:cNvSpPr>
              <p:nvPr/>
            </p:nvSpPr>
            <p:spPr bwMode="auto">
              <a:xfrm>
                <a:off x="3584" y="2727"/>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15" name="Text Box 151"/>
              <p:cNvSpPr txBox="1">
                <a:spLocks noChangeArrowheads="1"/>
              </p:cNvSpPr>
              <p:nvPr/>
            </p:nvSpPr>
            <p:spPr bwMode="auto">
              <a:xfrm>
                <a:off x="1465" y="863"/>
                <a:ext cx="23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Norke</a:t>
                </a:r>
              </a:p>
            </p:txBody>
          </p:sp>
          <p:sp>
            <p:nvSpPr>
              <p:cNvPr id="383116" name="Oval 152"/>
              <p:cNvSpPr>
                <a:spLocks noChangeArrowheads="1"/>
              </p:cNvSpPr>
              <p:nvPr/>
            </p:nvSpPr>
            <p:spPr bwMode="auto">
              <a:xfrm>
                <a:off x="1475" y="93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17" name="Text Box 153"/>
              <p:cNvSpPr txBox="1">
                <a:spLocks noChangeArrowheads="1"/>
              </p:cNvSpPr>
              <p:nvPr/>
            </p:nvSpPr>
            <p:spPr bwMode="auto">
              <a:xfrm>
                <a:off x="3681" y="875"/>
                <a:ext cx="2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Torta</a:t>
                </a:r>
              </a:p>
            </p:txBody>
          </p:sp>
          <p:sp>
            <p:nvSpPr>
              <p:cNvPr id="383118" name="Oval 154"/>
              <p:cNvSpPr>
                <a:spLocks noChangeArrowheads="1"/>
              </p:cNvSpPr>
              <p:nvPr/>
            </p:nvSpPr>
            <p:spPr bwMode="auto">
              <a:xfrm>
                <a:off x="3727" y="870"/>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19" name="Text Box 155"/>
              <p:cNvSpPr txBox="1">
                <a:spLocks noChangeArrowheads="1"/>
              </p:cNvSpPr>
              <p:nvPr/>
            </p:nvSpPr>
            <p:spPr bwMode="auto">
              <a:xfrm>
                <a:off x="2238" y="939"/>
                <a:ext cx="21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Karo</a:t>
                </a:r>
              </a:p>
            </p:txBody>
          </p:sp>
          <p:sp>
            <p:nvSpPr>
              <p:cNvPr id="383120" name="Oval 156"/>
              <p:cNvSpPr>
                <a:spLocks noChangeArrowheads="1"/>
              </p:cNvSpPr>
              <p:nvPr/>
            </p:nvSpPr>
            <p:spPr bwMode="auto">
              <a:xfrm>
                <a:off x="2400" y="102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21" name="Text Box 157"/>
              <p:cNvSpPr txBox="1">
                <a:spLocks noChangeArrowheads="1"/>
              </p:cNvSpPr>
              <p:nvPr/>
            </p:nvSpPr>
            <p:spPr bwMode="auto">
              <a:xfrm>
                <a:off x="3361" y="3024"/>
                <a:ext cx="19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Mia</a:t>
                </a:r>
              </a:p>
            </p:txBody>
          </p:sp>
          <p:sp>
            <p:nvSpPr>
              <p:cNvPr id="383122" name="Oval 158"/>
              <p:cNvSpPr>
                <a:spLocks noChangeArrowheads="1"/>
              </p:cNvSpPr>
              <p:nvPr/>
            </p:nvSpPr>
            <p:spPr bwMode="auto">
              <a:xfrm>
                <a:off x="3404" y="3117"/>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23" name="Text Box 159"/>
              <p:cNvSpPr txBox="1">
                <a:spLocks noChangeArrowheads="1"/>
              </p:cNvSpPr>
              <p:nvPr/>
            </p:nvSpPr>
            <p:spPr bwMode="auto">
              <a:xfrm>
                <a:off x="4002" y="1550"/>
                <a:ext cx="22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Arum</a:t>
                </a:r>
              </a:p>
            </p:txBody>
          </p:sp>
          <p:sp>
            <p:nvSpPr>
              <p:cNvPr id="383124" name="Oval 160"/>
              <p:cNvSpPr>
                <a:spLocks noChangeArrowheads="1"/>
              </p:cNvSpPr>
              <p:nvPr/>
            </p:nvSpPr>
            <p:spPr bwMode="auto">
              <a:xfrm>
                <a:off x="4028" y="164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25" name="Text Box 161"/>
              <p:cNvSpPr txBox="1">
                <a:spLocks noChangeArrowheads="1"/>
              </p:cNvSpPr>
              <p:nvPr/>
            </p:nvSpPr>
            <p:spPr bwMode="auto">
              <a:xfrm>
                <a:off x="4095" y="1814"/>
                <a:ext cx="24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Balkro</a:t>
                </a:r>
              </a:p>
            </p:txBody>
          </p:sp>
          <p:sp>
            <p:nvSpPr>
              <p:cNvPr id="383126" name="Oval 162"/>
              <p:cNvSpPr>
                <a:spLocks noChangeArrowheads="1"/>
              </p:cNvSpPr>
              <p:nvPr/>
            </p:nvSpPr>
            <p:spPr bwMode="auto">
              <a:xfrm>
                <a:off x="4100" y="186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27" name="Text Box 163"/>
              <p:cNvSpPr txBox="1">
                <a:spLocks noChangeArrowheads="1"/>
              </p:cNvSpPr>
              <p:nvPr/>
            </p:nvSpPr>
            <p:spPr bwMode="auto">
              <a:xfrm>
                <a:off x="2692" y="2436"/>
                <a:ext cx="38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a:solidFill>
                      <a:srgbClr val="000000"/>
                    </a:solidFill>
                    <a:ea typeface="MS PGothic" pitchFamily="34" charset="-128"/>
                  </a:rPr>
                  <a:t>Xalksa</a:t>
                </a:r>
              </a:p>
            </p:txBody>
          </p:sp>
          <p:sp>
            <p:nvSpPr>
              <p:cNvPr id="383128" name="Oval 164"/>
              <p:cNvSpPr>
                <a:spLocks noChangeArrowheads="1"/>
              </p:cNvSpPr>
              <p:nvPr/>
            </p:nvSpPr>
            <p:spPr bwMode="auto">
              <a:xfrm>
                <a:off x="2765" y="257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29" name="Text Box 165"/>
              <p:cNvSpPr txBox="1">
                <a:spLocks noChangeArrowheads="1"/>
              </p:cNvSpPr>
              <p:nvPr/>
            </p:nvSpPr>
            <p:spPr bwMode="auto">
              <a:xfrm>
                <a:off x="1172" y="1979"/>
                <a:ext cx="21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Maki</a:t>
                </a:r>
              </a:p>
            </p:txBody>
          </p:sp>
          <p:sp>
            <p:nvSpPr>
              <p:cNvPr id="383130" name="Oval 166"/>
              <p:cNvSpPr>
                <a:spLocks noChangeArrowheads="1"/>
              </p:cNvSpPr>
              <p:nvPr/>
            </p:nvSpPr>
            <p:spPr bwMode="auto">
              <a:xfrm>
                <a:off x="1191" y="1982"/>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31" name="Text Box 167"/>
              <p:cNvSpPr txBox="1">
                <a:spLocks noChangeArrowheads="1"/>
              </p:cNvSpPr>
              <p:nvPr/>
            </p:nvSpPr>
            <p:spPr bwMode="auto">
              <a:xfrm>
                <a:off x="3157" y="3309"/>
                <a:ext cx="30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a:solidFill>
                      <a:srgbClr val="000000"/>
                    </a:solidFill>
                    <a:ea typeface="MS PGothic" pitchFamily="34" charset="-128"/>
                  </a:rPr>
                  <a:t>Kika</a:t>
                </a:r>
              </a:p>
            </p:txBody>
          </p:sp>
          <p:sp>
            <p:nvSpPr>
              <p:cNvPr id="383132" name="Oval 168"/>
              <p:cNvSpPr>
                <a:spLocks noChangeArrowheads="1"/>
              </p:cNvSpPr>
              <p:nvPr/>
            </p:nvSpPr>
            <p:spPr bwMode="auto">
              <a:xfrm>
                <a:off x="3305" y="336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33" name="Text Box 169"/>
              <p:cNvSpPr txBox="1">
                <a:spLocks noChangeArrowheads="1"/>
              </p:cNvSpPr>
              <p:nvPr/>
            </p:nvSpPr>
            <p:spPr bwMode="auto">
              <a:xfrm>
                <a:off x="2982" y="1898"/>
                <a:ext cx="21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Maui</a:t>
                </a:r>
              </a:p>
            </p:txBody>
          </p:sp>
          <p:sp>
            <p:nvSpPr>
              <p:cNvPr id="383134" name="Oval 170"/>
              <p:cNvSpPr>
                <a:spLocks noChangeArrowheads="1"/>
              </p:cNvSpPr>
              <p:nvPr/>
            </p:nvSpPr>
            <p:spPr bwMode="auto">
              <a:xfrm>
                <a:off x="3008" y="1992"/>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35" name="Text Box 171"/>
              <p:cNvSpPr txBox="1">
                <a:spLocks noChangeArrowheads="1"/>
              </p:cNvSpPr>
              <p:nvPr/>
            </p:nvSpPr>
            <p:spPr bwMode="auto">
              <a:xfrm>
                <a:off x="1463" y="1595"/>
                <a:ext cx="23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Lurok</a:t>
                </a:r>
              </a:p>
            </p:txBody>
          </p:sp>
          <p:sp>
            <p:nvSpPr>
              <p:cNvPr id="383136" name="Oval 172"/>
              <p:cNvSpPr>
                <a:spLocks noChangeArrowheads="1"/>
              </p:cNvSpPr>
              <p:nvPr/>
            </p:nvSpPr>
            <p:spPr bwMode="auto">
              <a:xfrm>
                <a:off x="1536" y="158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37" name="Text Box 173"/>
              <p:cNvSpPr txBox="1">
                <a:spLocks noChangeArrowheads="1"/>
              </p:cNvSpPr>
              <p:nvPr/>
            </p:nvSpPr>
            <p:spPr bwMode="auto">
              <a:xfrm>
                <a:off x="3012" y="626"/>
                <a:ext cx="28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Akkabar</a:t>
                </a:r>
              </a:p>
            </p:txBody>
          </p:sp>
          <p:sp>
            <p:nvSpPr>
              <p:cNvPr id="383138" name="Oval 174"/>
              <p:cNvSpPr>
                <a:spLocks noChangeArrowheads="1"/>
              </p:cNvSpPr>
              <p:nvPr/>
            </p:nvSpPr>
            <p:spPr bwMode="auto">
              <a:xfrm>
                <a:off x="3067" y="720"/>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139" name="Text Box 175"/>
              <p:cNvSpPr txBox="1">
                <a:spLocks noChangeArrowheads="1"/>
              </p:cNvSpPr>
              <p:nvPr/>
            </p:nvSpPr>
            <p:spPr bwMode="auto">
              <a:xfrm>
                <a:off x="2097" y="1709"/>
                <a:ext cx="24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Perkes</a:t>
                </a:r>
              </a:p>
            </p:txBody>
          </p:sp>
          <p:sp>
            <p:nvSpPr>
              <p:cNvPr id="383140" name="Oval 176"/>
              <p:cNvSpPr>
                <a:spLocks noChangeArrowheads="1"/>
              </p:cNvSpPr>
              <p:nvPr/>
            </p:nvSpPr>
            <p:spPr bwMode="auto">
              <a:xfrm>
                <a:off x="2144" y="1803"/>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sp>
          <p:nvSpPr>
            <p:cNvPr id="383016" name="Freeform 180"/>
            <p:cNvSpPr>
              <a:spLocks/>
            </p:cNvSpPr>
            <p:nvPr/>
          </p:nvSpPr>
          <p:spPr bwMode="auto">
            <a:xfrm>
              <a:off x="3834" y="390"/>
              <a:ext cx="1140" cy="1266"/>
            </a:xfrm>
            <a:custGeom>
              <a:avLst/>
              <a:gdLst>
                <a:gd name="T0" fmla="*/ 0 w 1140"/>
                <a:gd name="T1" fmla="*/ 0 h 1266"/>
                <a:gd name="T2" fmla="*/ 78 w 1140"/>
                <a:gd name="T3" fmla="*/ 114 h 1266"/>
                <a:gd name="T4" fmla="*/ 114 w 1140"/>
                <a:gd name="T5" fmla="*/ 198 h 1266"/>
                <a:gd name="T6" fmla="*/ 132 w 1140"/>
                <a:gd name="T7" fmla="*/ 300 h 1266"/>
                <a:gd name="T8" fmla="*/ 132 w 1140"/>
                <a:gd name="T9" fmla="*/ 378 h 1266"/>
                <a:gd name="T10" fmla="*/ 102 w 1140"/>
                <a:gd name="T11" fmla="*/ 480 h 1266"/>
                <a:gd name="T12" fmla="*/ 96 w 1140"/>
                <a:gd name="T13" fmla="*/ 564 h 1266"/>
                <a:gd name="T14" fmla="*/ 90 w 1140"/>
                <a:gd name="T15" fmla="*/ 648 h 1266"/>
                <a:gd name="T16" fmla="*/ 102 w 1140"/>
                <a:gd name="T17" fmla="*/ 828 h 1266"/>
                <a:gd name="T18" fmla="*/ 132 w 1140"/>
                <a:gd name="T19" fmla="*/ 972 h 1266"/>
                <a:gd name="T20" fmla="*/ 156 w 1140"/>
                <a:gd name="T21" fmla="*/ 1038 h 1266"/>
                <a:gd name="T22" fmla="*/ 336 w 1140"/>
                <a:gd name="T23" fmla="*/ 1038 h 1266"/>
                <a:gd name="T24" fmla="*/ 426 w 1140"/>
                <a:gd name="T25" fmla="*/ 1074 h 1266"/>
                <a:gd name="T26" fmla="*/ 486 w 1140"/>
                <a:gd name="T27" fmla="*/ 1134 h 1266"/>
                <a:gd name="T28" fmla="*/ 690 w 1140"/>
                <a:gd name="T29" fmla="*/ 1212 h 1266"/>
                <a:gd name="T30" fmla="*/ 870 w 1140"/>
                <a:gd name="T31" fmla="*/ 1224 h 1266"/>
                <a:gd name="T32" fmla="*/ 990 w 1140"/>
                <a:gd name="T33" fmla="*/ 1248 h 1266"/>
                <a:gd name="T34" fmla="*/ 1140 w 1140"/>
                <a:gd name="T35" fmla="*/ 1266 h 12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0"/>
                <a:gd name="T55" fmla="*/ 0 h 1266"/>
                <a:gd name="T56" fmla="*/ 1140 w 1140"/>
                <a:gd name="T57" fmla="*/ 1266 h 12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0" h="1266">
                  <a:moveTo>
                    <a:pt x="0" y="0"/>
                  </a:moveTo>
                  <a:lnTo>
                    <a:pt x="78" y="114"/>
                  </a:lnTo>
                  <a:lnTo>
                    <a:pt x="114" y="198"/>
                  </a:lnTo>
                  <a:lnTo>
                    <a:pt x="132" y="300"/>
                  </a:lnTo>
                  <a:lnTo>
                    <a:pt x="132" y="378"/>
                  </a:lnTo>
                  <a:lnTo>
                    <a:pt x="102" y="480"/>
                  </a:lnTo>
                  <a:lnTo>
                    <a:pt x="96" y="564"/>
                  </a:lnTo>
                  <a:lnTo>
                    <a:pt x="90" y="648"/>
                  </a:lnTo>
                  <a:lnTo>
                    <a:pt x="102" y="828"/>
                  </a:lnTo>
                  <a:lnTo>
                    <a:pt x="132" y="972"/>
                  </a:lnTo>
                  <a:lnTo>
                    <a:pt x="156" y="1038"/>
                  </a:lnTo>
                  <a:lnTo>
                    <a:pt x="336" y="1038"/>
                  </a:lnTo>
                  <a:lnTo>
                    <a:pt x="426" y="1074"/>
                  </a:lnTo>
                  <a:lnTo>
                    <a:pt x="486" y="1134"/>
                  </a:lnTo>
                  <a:lnTo>
                    <a:pt x="690" y="1212"/>
                  </a:lnTo>
                  <a:lnTo>
                    <a:pt x="870" y="1224"/>
                  </a:lnTo>
                  <a:lnTo>
                    <a:pt x="990" y="1248"/>
                  </a:lnTo>
                  <a:lnTo>
                    <a:pt x="1140" y="126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17" name="Freeform 181"/>
            <p:cNvSpPr>
              <a:spLocks/>
            </p:cNvSpPr>
            <p:nvPr/>
          </p:nvSpPr>
          <p:spPr bwMode="auto">
            <a:xfrm>
              <a:off x="2792" y="312"/>
              <a:ext cx="376" cy="1224"/>
            </a:xfrm>
            <a:custGeom>
              <a:avLst/>
              <a:gdLst>
                <a:gd name="T0" fmla="*/ 112 w 376"/>
                <a:gd name="T1" fmla="*/ 0 h 1224"/>
                <a:gd name="T2" fmla="*/ 112 w 376"/>
                <a:gd name="T3" fmla="*/ 128 h 1224"/>
                <a:gd name="T4" fmla="*/ 136 w 376"/>
                <a:gd name="T5" fmla="*/ 280 h 1224"/>
                <a:gd name="T6" fmla="*/ 120 w 376"/>
                <a:gd name="T7" fmla="*/ 408 h 1224"/>
                <a:gd name="T8" fmla="*/ 80 w 376"/>
                <a:gd name="T9" fmla="*/ 488 h 1224"/>
                <a:gd name="T10" fmla="*/ 40 w 376"/>
                <a:gd name="T11" fmla="*/ 544 h 1224"/>
                <a:gd name="T12" fmla="*/ 0 w 376"/>
                <a:gd name="T13" fmla="*/ 704 h 1224"/>
                <a:gd name="T14" fmla="*/ 16 w 376"/>
                <a:gd name="T15" fmla="*/ 840 h 1224"/>
                <a:gd name="T16" fmla="*/ 80 w 376"/>
                <a:gd name="T17" fmla="*/ 944 h 1224"/>
                <a:gd name="T18" fmla="*/ 192 w 376"/>
                <a:gd name="T19" fmla="*/ 1032 h 1224"/>
                <a:gd name="T20" fmla="*/ 304 w 376"/>
                <a:gd name="T21" fmla="*/ 1128 h 1224"/>
                <a:gd name="T22" fmla="*/ 352 w 376"/>
                <a:gd name="T23" fmla="*/ 1184 h 1224"/>
                <a:gd name="T24" fmla="*/ 376 w 376"/>
                <a:gd name="T25" fmla="*/ 1224 h 12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6"/>
                <a:gd name="T40" fmla="*/ 0 h 1224"/>
                <a:gd name="T41" fmla="*/ 376 w 376"/>
                <a:gd name="T42" fmla="*/ 1224 h 12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6" h="1224">
                  <a:moveTo>
                    <a:pt x="112" y="0"/>
                  </a:moveTo>
                  <a:lnTo>
                    <a:pt x="112" y="128"/>
                  </a:lnTo>
                  <a:lnTo>
                    <a:pt x="136" y="280"/>
                  </a:lnTo>
                  <a:lnTo>
                    <a:pt x="120" y="408"/>
                  </a:lnTo>
                  <a:lnTo>
                    <a:pt x="80" y="488"/>
                  </a:lnTo>
                  <a:lnTo>
                    <a:pt x="40" y="544"/>
                  </a:lnTo>
                  <a:lnTo>
                    <a:pt x="0" y="704"/>
                  </a:lnTo>
                  <a:lnTo>
                    <a:pt x="16" y="840"/>
                  </a:lnTo>
                  <a:lnTo>
                    <a:pt x="80" y="944"/>
                  </a:lnTo>
                  <a:lnTo>
                    <a:pt x="192" y="1032"/>
                  </a:lnTo>
                  <a:lnTo>
                    <a:pt x="304" y="1128"/>
                  </a:lnTo>
                  <a:lnTo>
                    <a:pt x="352" y="1184"/>
                  </a:lnTo>
                  <a:lnTo>
                    <a:pt x="376" y="122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18" name="Freeform 182"/>
            <p:cNvSpPr>
              <a:spLocks/>
            </p:cNvSpPr>
            <p:nvPr/>
          </p:nvSpPr>
          <p:spPr bwMode="auto">
            <a:xfrm>
              <a:off x="336" y="744"/>
              <a:ext cx="1608" cy="2076"/>
            </a:xfrm>
            <a:custGeom>
              <a:avLst/>
              <a:gdLst>
                <a:gd name="T0" fmla="*/ 0 w 1608"/>
                <a:gd name="T1" fmla="*/ 0 h 2076"/>
                <a:gd name="T2" fmla="*/ 150 w 1608"/>
                <a:gd name="T3" fmla="*/ 60 h 2076"/>
                <a:gd name="T4" fmla="*/ 216 w 1608"/>
                <a:gd name="T5" fmla="*/ 78 h 2076"/>
                <a:gd name="T6" fmla="*/ 348 w 1608"/>
                <a:gd name="T7" fmla="*/ 102 h 2076"/>
                <a:gd name="T8" fmla="*/ 432 w 1608"/>
                <a:gd name="T9" fmla="*/ 102 h 2076"/>
                <a:gd name="T10" fmla="*/ 504 w 1608"/>
                <a:gd name="T11" fmla="*/ 120 h 2076"/>
                <a:gd name="T12" fmla="*/ 576 w 1608"/>
                <a:gd name="T13" fmla="*/ 174 h 2076"/>
                <a:gd name="T14" fmla="*/ 648 w 1608"/>
                <a:gd name="T15" fmla="*/ 222 h 2076"/>
                <a:gd name="T16" fmla="*/ 726 w 1608"/>
                <a:gd name="T17" fmla="*/ 246 h 2076"/>
                <a:gd name="T18" fmla="*/ 822 w 1608"/>
                <a:gd name="T19" fmla="*/ 252 h 2076"/>
                <a:gd name="T20" fmla="*/ 948 w 1608"/>
                <a:gd name="T21" fmla="*/ 252 h 2076"/>
                <a:gd name="T22" fmla="*/ 1092 w 1608"/>
                <a:gd name="T23" fmla="*/ 252 h 2076"/>
                <a:gd name="T24" fmla="*/ 1212 w 1608"/>
                <a:gd name="T25" fmla="*/ 252 h 2076"/>
                <a:gd name="T26" fmla="*/ 1284 w 1608"/>
                <a:gd name="T27" fmla="*/ 252 h 2076"/>
                <a:gd name="T28" fmla="*/ 1368 w 1608"/>
                <a:gd name="T29" fmla="*/ 330 h 2076"/>
                <a:gd name="T30" fmla="*/ 1554 w 1608"/>
                <a:gd name="T31" fmla="*/ 330 h 2076"/>
                <a:gd name="T32" fmla="*/ 1608 w 1608"/>
                <a:gd name="T33" fmla="*/ 414 h 2076"/>
                <a:gd name="T34" fmla="*/ 1386 w 1608"/>
                <a:gd name="T35" fmla="*/ 948 h 2076"/>
                <a:gd name="T36" fmla="*/ 1164 w 1608"/>
                <a:gd name="T37" fmla="*/ 1152 h 2076"/>
                <a:gd name="T38" fmla="*/ 1164 w 1608"/>
                <a:gd name="T39" fmla="*/ 2076 h 20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08"/>
                <a:gd name="T61" fmla="*/ 0 h 2076"/>
                <a:gd name="T62" fmla="*/ 1608 w 1608"/>
                <a:gd name="T63" fmla="*/ 2076 h 207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08" h="2076">
                  <a:moveTo>
                    <a:pt x="0" y="0"/>
                  </a:moveTo>
                  <a:lnTo>
                    <a:pt x="150" y="60"/>
                  </a:lnTo>
                  <a:lnTo>
                    <a:pt x="216" y="78"/>
                  </a:lnTo>
                  <a:lnTo>
                    <a:pt x="348" y="102"/>
                  </a:lnTo>
                  <a:lnTo>
                    <a:pt x="432" y="102"/>
                  </a:lnTo>
                  <a:lnTo>
                    <a:pt x="504" y="120"/>
                  </a:lnTo>
                  <a:lnTo>
                    <a:pt x="576" y="174"/>
                  </a:lnTo>
                  <a:lnTo>
                    <a:pt x="648" y="222"/>
                  </a:lnTo>
                  <a:lnTo>
                    <a:pt x="726" y="246"/>
                  </a:lnTo>
                  <a:lnTo>
                    <a:pt x="822" y="252"/>
                  </a:lnTo>
                  <a:lnTo>
                    <a:pt x="948" y="252"/>
                  </a:lnTo>
                  <a:lnTo>
                    <a:pt x="1092" y="252"/>
                  </a:lnTo>
                  <a:lnTo>
                    <a:pt x="1212" y="252"/>
                  </a:lnTo>
                  <a:lnTo>
                    <a:pt x="1284" y="252"/>
                  </a:lnTo>
                  <a:lnTo>
                    <a:pt x="1368" y="330"/>
                  </a:lnTo>
                  <a:lnTo>
                    <a:pt x="1554" y="330"/>
                  </a:lnTo>
                  <a:lnTo>
                    <a:pt x="1608" y="414"/>
                  </a:lnTo>
                  <a:lnTo>
                    <a:pt x="1386" y="948"/>
                  </a:lnTo>
                  <a:lnTo>
                    <a:pt x="1164" y="1152"/>
                  </a:lnTo>
                  <a:lnTo>
                    <a:pt x="1164" y="207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19" name="Freeform 183"/>
            <p:cNvSpPr>
              <a:spLocks/>
            </p:cNvSpPr>
            <p:nvPr/>
          </p:nvSpPr>
          <p:spPr bwMode="auto">
            <a:xfrm>
              <a:off x="2484" y="2424"/>
              <a:ext cx="2442" cy="564"/>
            </a:xfrm>
            <a:custGeom>
              <a:avLst/>
              <a:gdLst>
                <a:gd name="T0" fmla="*/ 0 w 2442"/>
                <a:gd name="T1" fmla="*/ 564 h 564"/>
                <a:gd name="T2" fmla="*/ 66 w 2442"/>
                <a:gd name="T3" fmla="*/ 456 h 564"/>
                <a:gd name="T4" fmla="*/ 96 w 2442"/>
                <a:gd name="T5" fmla="*/ 366 h 564"/>
                <a:gd name="T6" fmla="*/ 138 w 2442"/>
                <a:gd name="T7" fmla="*/ 288 h 564"/>
                <a:gd name="T8" fmla="*/ 192 w 2442"/>
                <a:gd name="T9" fmla="*/ 186 h 564"/>
                <a:gd name="T10" fmla="*/ 264 w 2442"/>
                <a:gd name="T11" fmla="*/ 90 h 564"/>
                <a:gd name="T12" fmla="*/ 384 w 2442"/>
                <a:gd name="T13" fmla="*/ 66 h 564"/>
                <a:gd name="T14" fmla="*/ 510 w 2442"/>
                <a:gd name="T15" fmla="*/ 66 h 564"/>
                <a:gd name="T16" fmla="*/ 660 w 2442"/>
                <a:gd name="T17" fmla="*/ 60 h 564"/>
                <a:gd name="T18" fmla="*/ 858 w 2442"/>
                <a:gd name="T19" fmla="*/ 72 h 564"/>
                <a:gd name="T20" fmla="*/ 1098 w 2442"/>
                <a:gd name="T21" fmla="*/ 54 h 564"/>
                <a:gd name="T22" fmla="*/ 1164 w 2442"/>
                <a:gd name="T23" fmla="*/ 0 h 564"/>
                <a:gd name="T24" fmla="*/ 1314 w 2442"/>
                <a:gd name="T25" fmla="*/ 0 h 564"/>
                <a:gd name="T26" fmla="*/ 1938 w 2442"/>
                <a:gd name="T27" fmla="*/ 0 h 564"/>
                <a:gd name="T28" fmla="*/ 2094 w 2442"/>
                <a:gd name="T29" fmla="*/ 24 h 564"/>
                <a:gd name="T30" fmla="*/ 2202 w 2442"/>
                <a:gd name="T31" fmla="*/ 78 h 564"/>
                <a:gd name="T32" fmla="*/ 2322 w 2442"/>
                <a:gd name="T33" fmla="*/ 102 h 564"/>
                <a:gd name="T34" fmla="*/ 2442 w 2442"/>
                <a:gd name="T35" fmla="*/ 126 h 5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42"/>
                <a:gd name="T55" fmla="*/ 0 h 564"/>
                <a:gd name="T56" fmla="*/ 2442 w 2442"/>
                <a:gd name="T57" fmla="*/ 564 h 5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42" h="564">
                  <a:moveTo>
                    <a:pt x="0" y="564"/>
                  </a:moveTo>
                  <a:lnTo>
                    <a:pt x="66" y="456"/>
                  </a:lnTo>
                  <a:lnTo>
                    <a:pt x="96" y="366"/>
                  </a:lnTo>
                  <a:lnTo>
                    <a:pt x="138" y="288"/>
                  </a:lnTo>
                  <a:lnTo>
                    <a:pt x="192" y="186"/>
                  </a:lnTo>
                  <a:lnTo>
                    <a:pt x="264" y="90"/>
                  </a:lnTo>
                  <a:lnTo>
                    <a:pt x="384" y="66"/>
                  </a:lnTo>
                  <a:lnTo>
                    <a:pt x="510" y="66"/>
                  </a:lnTo>
                  <a:lnTo>
                    <a:pt x="660" y="60"/>
                  </a:lnTo>
                  <a:lnTo>
                    <a:pt x="858" y="72"/>
                  </a:lnTo>
                  <a:lnTo>
                    <a:pt x="1098" y="54"/>
                  </a:lnTo>
                  <a:lnTo>
                    <a:pt x="1164" y="0"/>
                  </a:lnTo>
                  <a:lnTo>
                    <a:pt x="1314" y="0"/>
                  </a:lnTo>
                  <a:lnTo>
                    <a:pt x="1938" y="0"/>
                  </a:lnTo>
                  <a:lnTo>
                    <a:pt x="2094" y="24"/>
                  </a:lnTo>
                  <a:lnTo>
                    <a:pt x="2202" y="78"/>
                  </a:lnTo>
                  <a:lnTo>
                    <a:pt x="2322" y="102"/>
                  </a:lnTo>
                  <a:lnTo>
                    <a:pt x="2442" y="12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20" name="Freeform 184"/>
            <p:cNvSpPr>
              <a:spLocks/>
            </p:cNvSpPr>
            <p:nvPr/>
          </p:nvSpPr>
          <p:spPr bwMode="auto">
            <a:xfrm>
              <a:off x="3608" y="1428"/>
              <a:ext cx="380" cy="1000"/>
            </a:xfrm>
            <a:custGeom>
              <a:avLst/>
              <a:gdLst>
                <a:gd name="T0" fmla="*/ 380 w 380"/>
                <a:gd name="T1" fmla="*/ 0 h 1000"/>
                <a:gd name="T2" fmla="*/ 300 w 380"/>
                <a:gd name="T3" fmla="*/ 128 h 1000"/>
                <a:gd name="T4" fmla="*/ 276 w 380"/>
                <a:gd name="T5" fmla="*/ 216 h 1000"/>
                <a:gd name="T6" fmla="*/ 232 w 380"/>
                <a:gd name="T7" fmla="*/ 380 h 1000"/>
                <a:gd name="T8" fmla="*/ 176 w 380"/>
                <a:gd name="T9" fmla="*/ 528 h 1000"/>
                <a:gd name="T10" fmla="*/ 108 w 380"/>
                <a:gd name="T11" fmla="*/ 640 h 1000"/>
                <a:gd name="T12" fmla="*/ 36 w 380"/>
                <a:gd name="T13" fmla="*/ 728 h 1000"/>
                <a:gd name="T14" fmla="*/ 0 w 380"/>
                <a:gd name="T15" fmla="*/ 808 h 1000"/>
                <a:gd name="T16" fmla="*/ 36 w 380"/>
                <a:gd name="T17" fmla="*/ 100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0"/>
                <a:gd name="T28" fmla="*/ 0 h 1000"/>
                <a:gd name="T29" fmla="*/ 380 w 380"/>
                <a:gd name="T30" fmla="*/ 1000 h 1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0" h="1000">
                  <a:moveTo>
                    <a:pt x="380" y="0"/>
                  </a:moveTo>
                  <a:lnTo>
                    <a:pt x="300" y="128"/>
                  </a:lnTo>
                  <a:lnTo>
                    <a:pt x="276" y="216"/>
                  </a:lnTo>
                  <a:lnTo>
                    <a:pt x="232" y="380"/>
                  </a:lnTo>
                  <a:lnTo>
                    <a:pt x="176" y="528"/>
                  </a:lnTo>
                  <a:lnTo>
                    <a:pt x="108" y="640"/>
                  </a:lnTo>
                  <a:lnTo>
                    <a:pt x="36" y="728"/>
                  </a:lnTo>
                  <a:lnTo>
                    <a:pt x="0" y="808"/>
                  </a:lnTo>
                  <a:lnTo>
                    <a:pt x="36" y="1000"/>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21" name="Freeform 185"/>
            <p:cNvSpPr>
              <a:spLocks/>
            </p:cNvSpPr>
            <p:nvPr/>
          </p:nvSpPr>
          <p:spPr bwMode="auto">
            <a:xfrm>
              <a:off x="2568" y="1612"/>
              <a:ext cx="292" cy="908"/>
            </a:xfrm>
            <a:custGeom>
              <a:avLst/>
              <a:gdLst>
                <a:gd name="T0" fmla="*/ 0 w 292"/>
                <a:gd name="T1" fmla="*/ 0 h 904"/>
                <a:gd name="T2" fmla="*/ 0 w 292"/>
                <a:gd name="T3" fmla="*/ 167 h 904"/>
                <a:gd name="T4" fmla="*/ 52 w 292"/>
                <a:gd name="T5" fmla="*/ 183 h 904"/>
                <a:gd name="T6" fmla="*/ 124 w 292"/>
                <a:gd name="T7" fmla="*/ 215 h 904"/>
                <a:gd name="T8" fmla="*/ 204 w 292"/>
                <a:gd name="T9" fmla="*/ 263 h 904"/>
                <a:gd name="T10" fmla="*/ 264 w 292"/>
                <a:gd name="T11" fmla="*/ 311 h 904"/>
                <a:gd name="T12" fmla="*/ 292 w 292"/>
                <a:gd name="T13" fmla="*/ 374 h 904"/>
                <a:gd name="T14" fmla="*/ 292 w 292"/>
                <a:gd name="T15" fmla="*/ 665 h 904"/>
                <a:gd name="T16" fmla="*/ 168 w 292"/>
                <a:gd name="T17" fmla="*/ 789 h 904"/>
                <a:gd name="T18" fmla="*/ 168 w 292"/>
                <a:gd name="T19" fmla="*/ 916 h 9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904"/>
                <a:gd name="T32" fmla="*/ 292 w 292"/>
                <a:gd name="T33" fmla="*/ 904 h 9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904">
                  <a:moveTo>
                    <a:pt x="0" y="0"/>
                  </a:moveTo>
                  <a:lnTo>
                    <a:pt x="0" y="164"/>
                  </a:lnTo>
                  <a:lnTo>
                    <a:pt x="52" y="180"/>
                  </a:lnTo>
                  <a:lnTo>
                    <a:pt x="124" y="212"/>
                  </a:lnTo>
                  <a:lnTo>
                    <a:pt x="204" y="260"/>
                  </a:lnTo>
                  <a:lnTo>
                    <a:pt x="264" y="308"/>
                  </a:lnTo>
                  <a:lnTo>
                    <a:pt x="292" y="368"/>
                  </a:lnTo>
                  <a:lnTo>
                    <a:pt x="292" y="656"/>
                  </a:lnTo>
                  <a:lnTo>
                    <a:pt x="168" y="780"/>
                  </a:lnTo>
                  <a:lnTo>
                    <a:pt x="168" y="90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22" name="Freeform 187"/>
            <p:cNvSpPr>
              <a:spLocks/>
            </p:cNvSpPr>
            <p:nvPr/>
          </p:nvSpPr>
          <p:spPr bwMode="auto">
            <a:xfrm>
              <a:off x="1938" y="1164"/>
              <a:ext cx="2052" cy="462"/>
            </a:xfrm>
            <a:custGeom>
              <a:avLst/>
              <a:gdLst>
                <a:gd name="T0" fmla="*/ 0 w 2052"/>
                <a:gd name="T1" fmla="*/ 0 h 462"/>
                <a:gd name="T2" fmla="*/ 222 w 2052"/>
                <a:gd name="T3" fmla="*/ 126 h 462"/>
                <a:gd name="T4" fmla="*/ 252 w 2052"/>
                <a:gd name="T5" fmla="*/ 306 h 462"/>
                <a:gd name="T6" fmla="*/ 516 w 2052"/>
                <a:gd name="T7" fmla="*/ 366 h 462"/>
                <a:gd name="T8" fmla="*/ 630 w 2052"/>
                <a:gd name="T9" fmla="*/ 450 h 462"/>
                <a:gd name="T10" fmla="*/ 936 w 2052"/>
                <a:gd name="T11" fmla="*/ 462 h 462"/>
                <a:gd name="T12" fmla="*/ 1062 w 2052"/>
                <a:gd name="T13" fmla="*/ 450 h 462"/>
                <a:gd name="T14" fmla="*/ 1158 w 2052"/>
                <a:gd name="T15" fmla="*/ 420 h 462"/>
                <a:gd name="T16" fmla="*/ 1236 w 2052"/>
                <a:gd name="T17" fmla="*/ 378 h 462"/>
                <a:gd name="T18" fmla="*/ 1296 w 2052"/>
                <a:gd name="T19" fmla="*/ 318 h 462"/>
                <a:gd name="T20" fmla="*/ 1350 w 2052"/>
                <a:gd name="T21" fmla="*/ 276 h 462"/>
                <a:gd name="T22" fmla="*/ 1446 w 2052"/>
                <a:gd name="T23" fmla="*/ 234 h 462"/>
                <a:gd name="T24" fmla="*/ 1524 w 2052"/>
                <a:gd name="T25" fmla="*/ 216 h 462"/>
                <a:gd name="T26" fmla="*/ 1620 w 2052"/>
                <a:gd name="T27" fmla="*/ 204 h 462"/>
                <a:gd name="T28" fmla="*/ 1770 w 2052"/>
                <a:gd name="T29" fmla="*/ 210 h 462"/>
                <a:gd name="T30" fmla="*/ 1908 w 2052"/>
                <a:gd name="T31" fmla="*/ 252 h 462"/>
                <a:gd name="T32" fmla="*/ 2016 w 2052"/>
                <a:gd name="T33" fmla="*/ 264 h 462"/>
                <a:gd name="T34" fmla="*/ 2052 w 2052"/>
                <a:gd name="T35" fmla="*/ 264 h 4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52"/>
                <a:gd name="T55" fmla="*/ 0 h 462"/>
                <a:gd name="T56" fmla="*/ 2052 w 2052"/>
                <a:gd name="T57" fmla="*/ 462 h 4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52" h="462">
                  <a:moveTo>
                    <a:pt x="0" y="0"/>
                  </a:moveTo>
                  <a:lnTo>
                    <a:pt x="222" y="126"/>
                  </a:lnTo>
                  <a:lnTo>
                    <a:pt x="252" y="306"/>
                  </a:lnTo>
                  <a:lnTo>
                    <a:pt x="516" y="366"/>
                  </a:lnTo>
                  <a:lnTo>
                    <a:pt x="630" y="450"/>
                  </a:lnTo>
                  <a:lnTo>
                    <a:pt x="936" y="462"/>
                  </a:lnTo>
                  <a:lnTo>
                    <a:pt x="1062" y="450"/>
                  </a:lnTo>
                  <a:lnTo>
                    <a:pt x="1158" y="420"/>
                  </a:lnTo>
                  <a:lnTo>
                    <a:pt x="1236" y="378"/>
                  </a:lnTo>
                  <a:lnTo>
                    <a:pt x="1296" y="318"/>
                  </a:lnTo>
                  <a:lnTo>
                    <a:pt x="1350" y="276"/>
                  </a:lnTo>
                  <a:lnTo>
                    <a:pt x="1446" y="234"/>
                  </a:lnTo>
                  <a:lnTo>
                    <a:pt x="1524" y="216"/>
                  </a:lnTo>
                  <a:lnTo>
                    <a:pt x="1620" y="204"/>
                  </a:lnTo>
                  <a:lnTo>
                    <a:pt x="1770" y="210"/>
                  </a:lnTo>
                  <a:lnTo>
                    <a:pt x="1908" y="252"/>
                  </a:lnTo>
                  <a:lnTo>
                    <a:pt x="2016" y="264"/>
                  </a:lnTo>
                  <a:lnTo>
                    <a:pt x="2052" y="26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23" name="Freeform 189"/>
            <p:cNvSpPr>
              <a:spLocks/>
            </p:cNvSpPr>
            <p:nvPr/>
          </p:nvSpPr>
          <p:spPr bwMode="auto">
            <a:xfrm>
              <a:off x="2790" y="399"/>
              <a:ext cx="136" cy="635"/>
            </a:xfrm>
            <a:custGeom>
              <a:avLst/>
              <a:gdLst>
                <a:gd name="T0" fmla="*/ 111 w 136"/>
                <a:gd name="T1" fmla="*/ 0 h 635"/>
                <a:gd name="T2" fmla="*/ 112 w 136"/>
                <a:gd name="T3" fmla="*/ 38 h 635"/>
                <a:gd name="T4" fmla="*/ 136 w 136"/>
                <a:gd name="T5" fmla="*/ 190 h 635"/>
                <a:gd name="T6" fmla="*/ 120 w 136"/>
                <a:gd name="T7" fmla="*/ 318 h 635"/>
                <a:gd name="T8" fmla="*/ 80 w 136"/>
                <a:gd name="T9" fmla="*/ 398 h 635"/>
                <a:gd name="T10" fmla="*/ 40 w 136"/>
                <a:gd name="T11" fmla="*/ 454 h 635"/>
                <a:gd name="T12" fmla="*/ 0 w 136"/>
                <a:gd name="T13" fmla="*/ 614 h 635"/>
                <a:gd name="T14" fmla="*/ 2 w 136"/>
                <a:gd name="T15" fmla="*/ 635 h 635"/>
                <a:gd name="T16" fmla="*/ 0 60000 65536"/>
                <a:gd name="T17" fmla="*/ 0 60000 65536"/>
                <a:gd name="T18" fmla="*/ 0 60000 65536"/>
                <a:gd name="T19" fmla="*/ 0 60000 65536"/>
                <a:gd name="T20" fmla="*/ 0 60000 65536"/>
                <a:gd name="T21" fmla="*/ 0 60000 65536"/>
                <a:gd name="T22" fmla="*/ 0 60000 65536"/>
                <a:gd name="T23" fmla="*/ 0 60000 65536"/>
                <a:gd name="T24" fmla="*/ 0 w 136"/>
                <a:gd name="T25" fmla="*/ 0 h 635"/>
                <a:gd name="T26" fmla="*/ 136 w 136"/>
                <a:gd name="T27" fmla="*/ 635 h 6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 h="635">
                  <a:moveTo>
                    <a:pt x="111" y="0"/>
                  </a:moveTo>
                  <a:lnTo>
                    <a:pt x="112" y="38"/>
                  </a:lnTo>
                  <a:lnTo>
                    <a:pt x="136" y="190"/>
                  </a:lnTo>
                  <a:lnTo>
                    <a:pt x="120" y="318"/>
                  </a:lnTo>
                  <a:lnTo>
                    <a:pt x="80" y="398"/>
                  </a:lnTo>
                  <a:lnTo>
                    <a:pt x="40" y="454"/>
                  </a:lnTo>
                  <a:lnTo>
                    <a:pt x="0" y="614"/>
                  </a:lnTo>
                  <a:lnTo>
                    <a:pt x="2" y="63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24" name="Freeform 190"/>
            <p:cNvSpPr>
              <a:spLocks/>
            </p:cNvSpPr>
            <p:nvPr/>
          </p:nvSpPr>
          <p:spPr bwMode="auto">
            <a:xfrm>
              <a:off x="2565" y="1538"/>
              <a:ext cx="609" cy="88"/>
            </a:xfrm>
            <a:custGeom>
              <a:avLst/>
              <a:gdLst>
                <a:gd name="T0" fmla="*/ 0 w 609"/>
                <a:gd name="T1" fmla="*/ 76 h 88"/>
                <a:gd name="T2" fmla="*/ 306 w 609"/>
                <a:gd name="T3" fmla="*/ 88 h 88"/>
                <a:gd name="T4" fmla="*/ 432 w 609"/>
                <a:gd name="T5" fmla="*/ 76 h 88"/>
                <a:gd name="T6" fmla="*/ 528 w 609"/>
                <a:gd name="T7" fmla="*/ 46 h 88"/>
                <a:gd name="T8" fmla="*/ 609 w 609"/>
                <a:gd name="T9" fmla="*/ 0 h 88"/>
                <a:gd name="T10" fmla="*/ 0 60000 65536"/>
                <a:gd name="T11" fmla="*/ 0 60000 65536"/>
                <a:gd name="T12" fmla="*/ 0 60000 65536"/>
                <a:gd name="T13" fmla="*/ 0 60000 65536"/>
                <a:gd name="T14" fmla="*/ 0 60000 65536"/>
                <a:gd name="T15" fmla="*/ 0 w 609"/>
                <a:gd name="T16" fmla="*/ 0 h 88"/>
                <a:gd name="T17" fmla="*/ 609 w 609"/>
                <a:gd name="T18" fmla="*/ 88 h 88"/>
              </a:gdLst>
              <a:ahLst/>
              <a:cxnLst>
                <a:cxn ang="T10">
                  <a:pos x="T0" y="T1"/>
                </a:cxn>
                <a:cxn ang="T11">
                  <a:pos x="T2" y="T3"/>
                </a:cxn>
                <a:cxn ang="T12">
                  <a:pos x="T4" y="T5"/>
                </a:cxn>
                <a:cxn ang="T13">
                  <a:pos x="T6" y="T7"/>
                </a:cxn>
                <a:cxn ang="T14">
                  <a:pos x="T8" y="T9"/>
                </a:cxn>
              </a:cxnLst>
              <a:rect l="T15" t="T16" r="T17" b="T18"/>
              <a:pathLst>
                <a:path w="609" h="88">
                  <a:moveTo>
                    <a:pt x="0" y="76"/>
                  </a:moveTo>
                  <a:lnTo>
                    <a:pt x="306" y="88"/>
                  </a:lnTo>
                  <a:lnTo>
                    <a:pt x="432" y="76"/>
                  </a:lnTo>
                  <a:lnTo>
                    <a:pt x="528" y="46"/>
                  </a:lnTo>
                  <a:lnTo>
                    <a:pt x="60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25" name="Freeform 191"/>
            <p:cNvSpPr>
              <a:spLocks/>
            </p:cNvSpPr>
            <p:nvPr/>
          </p:nvSpPr>
          <p:spPr bwMode="auto">
            <a:xfrm>
              <a:off x="2567" y="1614"/>
              <a:ext cx="292" cy="454"/>
            </a:xfrm>
            <a:custGeom>
              <a:avLst/>
              <a:gdLst>
                <a:gd name="T0" fmla="*/ 0 w 292"/>
                <a:gd name="T1" fmla="*/ 0 h 454"/>
                <a:gd name="T2" fmla="*/ 0 w 292"/>
                <a:gd name="T3" fmla="*/ 165 h 454"/>
                <a:gd name="T4" fmla="*/ 52 w 292"/>
                <a:gd name="T5" fmla="*/ 181 h 454"/>
                <a:gd name="T6" fmla="*/ 124 w 292"/>
                <a:gd name="T7" fmla="*/ 213 h 454"/>
                <a:gd name="T8" fmla="*/ 204 w 292"/>
                <a:gd name="T9" fmla="*/ 261 h 454"/>
                <a:gd name="T10" fmla="*/ 264 w 292"/>
                <a:gd name="T11" fmla="*/ 309 h 454"/>
                <a:gd name="T12" fmla="*/ 292 w 292"/>
                <a:gd name="T13" fmla="*/ 370 h 454"/>
                <a:gd name="T14" fmla="*/ 291 w 292"/>
                <a:gd name="T15" fmla="*/ 454 h 454"/>
                <a:gd name="T16" fmla="*/ 0 60000 65536"/>
                <a:gd name="T17" fmla="*/ 0 60000 65536"/>
                <a:gd name="T18" fmla="*/ 0 60000 65536"/>
                <a:gd name="T19" fmla="*/ 0 60000 65536"/>
                <a:gd name="T20" fmla="*/ 0 60000 65536"/>
                <a:gd name="T21" fmla="*/ 0 60000 65536"/>
                <a:gd name="T22" fmla="*/ 0 60000 65536"/>
                <a:gd name="T23" fmla="*/ 0 60000 65536"/>
                <a:gd name="T24" fmla="*/ 0 w 292"/>
                <a:gd name="T25" fmla="*/ 0 h 454"/>
                <a:gd name="T26" fmla="*/ 292 w 292"/>
                <a:gd name="T27" fmla="*/ 454 h 4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2" h="454">
                  <a:moveTo>
                    <a:pt x="0" y="0"/>
                  </a:moveTo>
                  <a:lnTo>
                    <a:pt x="0" y="165"/>
                  </a:lnTo>
                  <a:lnTo>
                    <a:pt x="52" y="181"/>
                  </a:lnTo>
                  <a:lnTo>
                    <a:pt x="124" y="213"/>
                  </a:lnTo>
                  <a:lnTo>
                    <a:pt x="204" y="261"/>
                  </a:lnTo>
                  <a:lnTo>
                    <a:pt x="264" y="309"/>
                  </a:lnTo>
                  <a:lnTo>
                    <a:pt x="292" y="370"/>
                  </a:lnTo>
                  <a:lnTo>
                    <a:pt x="291" y="454"/>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26" name="Freeform 192"/>
            <p:cNvSpPr>
              <a:spLocks/>
            </p:cNvSpPr>
            <p:nvPr/>
          </p:nvSpPr>
          <p:spPr bwMode="auto">
            <a:xfrm>
              <a:off x="2735" y="2162"/>
              <a:ext cx="124" cy="360"/>
            </a:xfrm>
            <a:custGeom>
              <a:avLst/>
              <a:gdLst>
                <a:gd name="T0" fmla="*/ 123 w 124"/>
                <a:gd name="T1" fmla="*/ 0 h 360"/>
                <a:gd name="T2" fmla="*/ 124 w 124"/>
                <a:gd name="T3" fmla="*/ 111 h 360"/>
                <a:gd name="T4" fmla="*/ 0 w 124"/>
                <a:gd name="T5" fmla="*/ 235 h 360"/>
                <a:gd name="T6" fmla="*/ 0 w 124"/>
                <a:gd name="T7" fmla="*/ 360 h 360"/>
                <a:gd name="T8" fmla="*/ 0 60000 65536"/>
                <a:gd name="T9" fmla="*/ 0 60000 65536"/>
                <a:gd name="T10" fmla="*/ 0 60000 65536"/>
                <a:gd name="T11" fmla="*/ 0 60000 65536"/>
                <a:gd name="T12" fmla="*/ 0 w 124"/>
                <a:gd name="T13" fmla="*/ 0 h 360"/>
                <a:gd name="T14" fmla="*/ 124 w 124"/>
                <a:gd name="T15" fmla="*/ 360 h 360"/>
              </a:gdLst>
              <a:ahLst/>
              <a:cxnLst>
                <a:cxn ang="T8">
                  <a:pos x="T0" y="T1"/>
                </a:cxn>
                <a:cxn ang="T9">
                  <a:pos x="T2" y="T3"/>
                </a:cxn>
                <a:cxn ang="T10">
                  <a:pos x="T4" y="T5"/>
                </a:cxn>
                <a:cxn ang="T11">
                  <a:pos x="T6" y="T7"/>
                </a:cxn>
              </a:cxnLst>
              <a:rect l="T12" t="T13" r="T14" b="T15"/>
              <a:pathLst>
                <a:path w="124" h="360">
                  <a:moveTo>
                    <a:pt x="123" y="0"/>
                  </a:moveTo>
                  <a:lnTo>
                    <a:pt x="124" y="111"/>
                  </a:lnTo>
                  <a:lnTo>
                    <a:pt x="0" y="235"/>
                  </a:lnTo>
                  <a:lnTo>
                    <a:pt x="0" y="36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27" name="Freeform 193"/>
            <p:cNvSpPr>
              <a:spLocks/>
            </p:cNvSpPr>
            <p:nvPr/>
          </p:nvSpPr>
          <p:spPr bwMode="auto">
            <a:xfrm>
              <a:off x="2475" y="2698"/>
              <a:ext cx="151" cy="299"/>
            </a:xfrm>
            <a:custGeom>
              <a:avLst/>
              <a:gdLst>
                <a:gd name="T0" fmla="*/ 0 w 151"/>
                <a:gd name="T1" fmla="*/ 299 h 299"/>
                <a:gd name="T2" fmla="*/ 66 w 151"/>
                <a:gd name="T3" fmla="*/ 191 h 299"/>
                <a:gd name="T4" fmla="*/ 96 w 151"/>
                <a:gd name="T5" fmla="*/ 101 h 299"/>
                <a:gd name="T6" fmla="*/ 151 w 151"/>
                <a:gd name="T7" fmla="*/ 0 h 299"/>
                <a:gd name="T8" fmla="*/ 0 60000 65536"/>
                <a:gd name="T9" fmla="*/ 0 60000 65536"/>
                <a:gd name="T10" fmla="*/ 0 60000 65536"/>
                <a:gd name="T11" fmla="*/ 0 60000 65536"/>
                <a:gd name="T12" fmla="*/ 0 w 151"/>
                <a:gd name="T13" fmla="*/ 0 h 299"/>
                <a:gd name="T14" fmla="*/ 151 w 151"/>
                <a:gd name="T15" fmla="*/ 299 h 299"/>
              </a:gdLst>
              <a:ahLst/>
              <a:cxnLst>
                <a:cxn ang="T8">
                  <a:pos x="T0" y="T1"/>
                </a:cxn>
                <a:cxn ang="T9">
                  <a:pos x="T2" y="T3"/>
                </a:cxn>
                <a:cxn ang="T10">
                  <a:pos x="T4" y="T5"/>
                </a:cxn>
                <a:cxn ang="T11">
                  <a:pos x="T6" y="T7"/>
                </a:cxn>
              </a:cxnLst>
              <a:rect l="T12" t="T13" r="T14" b="T15"/>
              <a:pathLst>
                <a:path w="151" h="299">
                  <a:moveTo>
                    <a:pt x="0" y="299"/>
                  </a:moveTo>
                  <a:lnTo>
                    <a:pt x="66" y="191"/>
                  </a:lnTo>
                  <a:lnTo>
                    <a:pt x="96" y="101"/>
                  </a:lnTo>
                  <a:lnTo>
                    <a:pt x="15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28" name="Freeform 194"/>
            <p:cNvSpPr>
              <a:spLocks/>
            </p:cNvSpPr>
            <p:nvPr/>
          </p:nvSpPr>
          <p:spPr bwMode="auto">
            <a:xfrm>
              <a:off x="2667" y="2487"/>
              <a:ext cx="578" cy="126"/>
            </a:xfrm>
            <a:custGeom>
              <a:avLst/>
              <a:gdLst>
                <a:gd name="T0" fmla="*/ 0 w 578"/>
                <a:gd name="T1" fmla="*/ 126 h 126"/>
                <a:gd name="T2" fmla="*/ 72 w 578"/>
                <a:gd name="T3" fmla="*/ 30 h 126"/>
                <a:gd name="T4" fmla="*/ 192 w 578"/>
                <a:gd name="T5" fmla="*/ 6 h 126"/>
                <a:gd name="T6" fmla="*/ 318 w 578"/>
                <a:gd name="T7" fmla="*/ 6 h 126"/>
                <a:gd name="T8" fmla="*/ 468 w 578"/>
                <a:gd name="T9" fmla="*/ 0 h 126"/>
                <a:gd name="T10" fmla="*/ 578 w 578"/>
                <a:gd name="T11" fmla="*/ 6 h 126"/>
                <a:gd name="T12" fmla="*/ 0 60000 65536"/>
                <a:gd name="T13" fmla="*/ 0 60000 65536"/>
                <a:gd name="T14" fmla="*/ 0 60000 65536"/>
                <a:gd name="T15" fmla="*/ 0 60000 65536"/>
                <a:gd name="T16" fmla="*/ 0 60000 65536"/>
                <a:gd name="T17" fmla="*/ 0 60000 65536"/>
                <a:gd name="T18" fmla="*/ 0 w 578"/>
                <a:gd name="T19" fmla="*/ 0 h 126"/>
                <a:gd name="T20" fmla="*/ 578 w 578"/>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578" h="126">
                  <a:moveTo>
                    <a:pt x="0" y="126"/>
                  </a:moveTo>
                  <a:lnTo>
                    <a:pt x="72" y="30"/>
                  </a:lnTo>
                  <a:lnTo>
                    <a:pt x="192" y="6"/>
                  </a:lnTo>
                  <a:lnTo>
                    <a:pt x="318" y="6"/>
                  </a:lnTo>
                  <a:lnTo>
                    <a:pt x="468" y="0"/>
                  </a:lnTo>
                  <a:lnTo>
                    <a:pt x="578" y="6"/>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29" name="Freeform 195"/>
            <p:cNvSpPr>
              <a:spLocks/>
            </p:cNvSpPr>
            <p:nvPr/>
          </p:nvSpPr>
          <p:spPr bwMode="auto">
            <a:xfrm>
              <a:off x="2802" y="1118"/>
              <a:ext cx="369" cy="424"/>
            </a:xfrm>
            <a:custGeom>
              <a:avLst/>
              <a:gdLst>
                <a:gd name="T0" fmla="*/ 0 w 369"/>
                <a:gd name="T1" fmla="*/ 0 h 424"/>
                <a:gd name="T2" fmla="*/ 4 w 369"/>
                <a:gd name="T3" fmla="*/ 31 h 424"/>
                <a:gd name="T4" fmla="*/ 68 w 369"/>
                <a:gd name="T5" fmla="*/ 135 h 424"/>
                <a:gd name="T6" fmla="*/ 180 w 369"/>
                <a:gd name="T7" fmla="*/ 223 h 424"/>
                <a:gd name="T8" fmla="*/ 292 w 369"/>
                <a:gd name="T9" fmla="*/ 319 h 424"/>
                <a:gd name="T10" fmla="*/ 340 w 369"/>
                <a:gd name="T11" fmla="*/ 375 h 424"/>
                <a:gd name="T12" fmla="*/ 369 w 369"/>
                <a:gd name="T13" fmla="*/ 424 h 424"/>
                <a:gd name="T14" fmla="*/ 0 60000 65536"/>
                <a:gd name="T15" fmla="*/ 0 60000 65536"/>
                <a:gd name="T16" fmla="*/ 0 60000 65536"/>
                <a:gd name="T17" fmla="*/ 0 60000 65536"/>
                <a:gd name="T18" fmla="*/ 0 60000 65536"/>
                <a:gd name="T19" fmla="*/ 0 60000 65536"/>
                <a:gd name="T20" fmla="*/ 0 60000 65536"/>
                <a:gd name="T21" fmla="*/ 0 w 369"/>
                <a:gd name="T22" fmla="*/ 0 h 424"/>
                <a:gd name="T23" fmla="*/ 369 w 369"/>
                <a:gd name="T24" fmla="*/ 424 h 4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9" h="424">
                  <a:moveTo>
                    <a:pt x="0" y="0"/>
                  </a:moveTo>
                  <a:lnTo>
                    <a:pt x="4" y="31"/>
                  </a:lnTo>
                  <a:lnTo>
                    <a:pt x="68" y="135"/>
                  </a:lnTo>
                  <a:lnTo>
                    <a:pt x="180" y="223"/>
                  </a:lnTo>
                  <a:lnTo>
                    <a:pt x="292" y="319"/>
                  </a:lnTo>
                  <a:lnTo>
                    <a:pt x="340" y="375"/>
                  </a:lnTo>
                  <a:lnTo>
                    <a:pt x="369" y="424"/>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30" name="Freeform 196"/>
            <p:cNvSpPr>
              <a:spLocks/>
            </p:cNvSpPr>
            <p:nvPr/>
          </p:nvSpPr>
          <p:spPr bwMode="auto">
            <a:xfrm>
              <a:off x="3333" y="2426"/>
              <a:ext cx="977" cy="73"/>
            </a:xfrm>
            <a:custGeom>
              <a:avLst/>
              <a:gdLst>
                <a:gd name="T0" fmla="*/ 0 w 977"/>
                <a:gd name="T1" fmla="*/ 73 h 73"/>
                <a:gd name="T2" fmla="*/ 240 w 977"/>
                <a:gd name="T3" fmla="*/ 55 h 73"/>
                <a:gd name="T4" fmla="*/ 306 w 977"/>
                <a:gd name="T5" fmla="*/ 1 h 73"/>
                <a:gd name="T6" fmla="*/ 456 w 977"/>
                <a:gd name="T7" fmla="*/ 1 h 73"/>
                <a:gd name="T8" fmla="*/ 977 w 977"/>
                <a:gd name="T9" fmla="*/ 0 h 73"/>
                <a:gd name="T10" fmla="*/ 0 60000 65536"/>
                <a:gd name="T11" fmla="*/ 0 60000 65536"/>
                <a:gd name="T12" fmla="*/ 0 60000 65536"/>
                <a:gd name="T13" fmla="*/ 0 60000 65536"/>
                <a:gd name="T14" fmla="*/ 0 60000 65536"/>
                <a:gd name="T15" fmla="*/ 0 w 977"/>
                <a:gd name="T16" fmla="*/ 0 h 73"/>
                <a:gd name="T17" fmla="*/ 977 w 977"/>
                <a:gd name="T18" fmla="*/ 73 h 73"/>
              </a:gdLst>
              <a:ahLst/>
              <a:cxnLst>
                <a:cxn ang="T10">
                  <a:pos x="T0" y="T1"/>
                </a:cxn>
                <a:cxn ang="T11">
                  <a:pos x="T2" y="T3"/>
                </a:cxn>
                <a:cxn ang="T12">
                  <a:pos x="T4" y="T5"/>
                </a:cxn>
                <a:cxn ang="T13">
                  <a:pos x="T6" y="T7"/>
                </a:cxn>
                <a:cxn ang="T14">
                  <a:pos x="T8" y="T9"/>
                </a:cxn>
              </a:cxnLst>
              <a:rect l="T15" t="T16" r="T17" b="T18"/>
              <a:pathLst>
                <a:path w="977" h="73">
                  <a:moveTo>
                    <a:pt x="0" y="73"/>
                  </a:moveTo>
                  <a:lnTo>
                    <a:pt x="240" y="55"/>
                  </a:lnTo>
                  <a:lnTo>
                    <a:pt x="306" y="1"/>
                  </a:lnTo>
                  <a:lnTo>
                    <a:pt x="456" y="1"/>
                  </a:lnTo>
                  <a:lnTo>
                    <a:pt x="977"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31" name="Freeform 197"/>
            <p:cNvSpPr>
              <a:spLocks/>
            </p:cNvSpPr>
            <p:nvPr/>
          </p:nvSpPr>
          <p:spPr bwMode="auto">
            <a:xfrm>
              <a:off x="4413" y="2427"/>
              <a:ext cx="413" cy="105"/>
            </a:xfrm>
            <a:custGeom>
              <a:avLst/>
              <a:gdLst>
                <a:gd name="T0" fmla="*/ 0 w 413"/>
                <a:gd name="T1" fmla="*/ 0 h 105"/>
                <a:gd name="T2" fmla="*/ 156 w 413"/>
                <a:gd name="T3" fmla="*/ 24 h 105"/>
                <a:gd name="T4" fmla="*/ 264 w 413"/>
                <a:gd name="T5" fmla="*/ 78 h 105"/>
                <a:gd name="T6" fmla="*/ 413 w 413"/>
                <a:gd name="T7" fmla="*/ 105 h 105"/>
                <a:gd name="T8" fmla="*/ 0 60000 65536"/>
                <a:gd name="T9" fmla="*/ 0 60000 65536"/>
                <a:gd name="T10" fmla="*/ 0 60000 65536"/>
                <a:gd name="T11" fmla="*/ 0 60000 65536"/>
                <a:gd name="T12" fmla="*/ 0 w 413"/>
                <a:gd name="T13" fmla="*/ 0 h 105"/>
                <a:gd name="T14" fmla="*/ 413 w 413"/>
                <a:gd name="T15" fmla="*/ 105 h 105"/>
              </a:gdLst>
              <a:ahLst/>
              <a:cxnLst>
                <a:cxn ang="T8">
                  <a:pos x="T0" y="T1"/>
                </a:cxn>
                <a:cxn ang="T9">
                  <a:pos x="T2" y="T3"/>
                </a:cxn>
                <a:cxn ang="T10">
                  <a:pos x="T4" y="T5"/>
                </a:cxn>
                <a:cxn ang="T11">
                  <a:pos x="T6" y="T7"/>
                </a:cxn>
              </a:cxnLst>
              <a:rect l="T12" t="T13" r="T14" b="T15"/>
              <a:pathLst>
                <a:path w="413" h="105">
                  <a:moveTo>
                    <a:pt x="0" y="0"/>
                  </a:moveTo>
                  <a:lnTo>
                    <a:pt x="156" y="24"/>
                  </a:lnTo>
                  <a:lnTo>
                    <a:pt x="264" y="78"/>
                  </a:lnTo>
                  <a:lnTo>
                    <a:pt x="413" y="10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nvGrpSpPr>
            <p:cNvPr id="383032" name="Group 200"/>
            <p:cNvGrpSpPr>
              <a:grpSpLocks/>
            </p:cNvGrpSpPr>
            <p:nvPr/>
          </p:nvGrpSpPr>
          <p:grpSpPr bwMode="auto">
            <a:xfrm>
              <a:off x="1548" y="1134"/>
              <a:ext cx="312" cy="221"/>
              <a:chOff x="1672" y="1114"/>
              <a:chExt cx="312" cy="221"/>
            </a:xfrm>
          </p:grpSpPr>
          <p:sp>
            <p:nvSpPr>
              <p:cNvPr id="383093" name="Rectangle 201"/>
              <p:cNvSpPr>
                <a:spLocks noChangeArrowheads="1"/>
              </p:cNvSpPr>
              <p:nvPr/>
            </p:nvSpPr>
            <p:spPr bwMode="auto">
              <a:xfrm>
                <a:off x="1672" y="1206"/>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94" name="Line 202"/>
              <p:cNvSpPr>
                <a:spLocks noChangeShapeType="1"/>
              </p:cNvSpPr>
              <p:nvPr/>
            </p:nvSpPr>
            <p:spPr bwMode="auto">
              <a:xfrm>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95" name="Line 203"/>
              <p:cNvSpPr>
                <a:spLocks noChangeShapeType="1"/>
              </p:cNvSpPr>
              <p:nvPr/>
            </p:nvSpPr>
            <p:spPr bwMode="auto">
              <a:xfrm flipV="1">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96" name="AutoShape 204"/>
              <p:cNvSpPr>
                <a:spLocks noChangeArrowheads="1"/>
              </p:cNvSpPr>
              <p:nvPr/>
            </p:nvSpPr>
            <p:spPr bwMode="auto">
              <a:xfrm>
                <a:off x="1693" y="1236"/>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97" name="Text Box 205"/>
              <p:cNvSpPr txBox="1">
                <a:spLocks noChangeArrowheads="1"/>
              </p:cNvSpPr>
              <p:nvPr/>
            </p:nvSpPr>
            <p:spPr bwMode="auto">
              <a:xfrm>
                <a:off x="1832" y="1200"/>
                <a:ext cx="1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2</a:t>
                </a:r>
              </a:p>
            </p:txBody>
          </p:sp>
          <p:sp>
            <p:nvSpPr>
              <p:cNvPr id="383098" name="Text Box 206"/>
              <p:cNvSpPr txBox="1">
                <a:spLocks noChangeArrowheads="1"/>
              </p:cNvSpPr>
              <p:nvPr/>
            </p:nvSpPr>
            <p:spPr bwMode="auto">
              <a:xfrm>
                <a:off x="1693" y="1114"/>
                <a:ext cx="15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a:t>
                </a:r>
              </a:p>
            </p:txBody>
          </p:sp>
        </p:grpSp>
        <p:grpSp>
          <p:nvGrpSpPr>
            <p:cNvPr id="383033" name="Group 207"/>
            <p:cNvGrpSpPr>
              <a:grpSpLocks/>
            </p:cNvGrpSpPr>
            <p:nvPr/>
          </p:nvGrpSpPr>
          <p:grpSpPr bwMode="auto">
            <a:xfrm>
              <a:off x="4012" y="1204"/>
              <a:ext cx="312" cy="221"/>
              <a:chOff x="1672" y="1114"/>
              <a:chExt cx="312" cy="221"/>
            </a:xfrm>
          </p:grpSpPr>
          <p:sp>
            <p:nvSpPr>
              <p:cNvPr id="383087" name="Rectangle 208"/>
              <p:cNvSpPr>
                <a:spLocks noChangeArrowheads="1"/>
              </p:cNvSpPr>
              <p:nvPr/>
            </p:nvSpPr>
            <p:spPr bwMode="auto">
              <a:xfrm>
                <a:off x="1672" y="1206"/>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88" name="Line 209"/>
              <p:cNvSpPr>
                <a:spLocks noChangeShapeType="1"/>
              </p:cNvSpPr>
              <p:nvPr/>
            </p:nvSpPr>
            <p:spPr bwMode="auto">
              <a:xfrm>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89" name="Line 210"/>
              <p:cNvSpPr>
                <a:spLocks noChangeShapeType="1"/>
              </p:cNvSpPr>
              <p:nvPr/>
            </p:nvSpPr>
            <p:spPr bwMode="auto">
              <a:xfrm flipV="1">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90" name="AutoShape 211"/>
              <p:cNvSpPr>
                <a:spLocks noChangeArrowheads="1"/>
              </p:cNvSpPr>
              <p:nvPr/>
            </p:nvSpPr>
            <p:spPr bwMode="auto">
              <a:xfrm>
                <a:off x="1693" y="1236"/>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91" name="Text Box 212"/>
              <p:cNvSpPr txBox="1">
                <a:spLocks noChangeArrowheads="1"/>
              </p:cNvSpPr>
              <p:nvPr/>
            </p:nvSpPr>
            <p:spPr bwMode="auto">
              <a:xfrm>
                <a:off x="1832" y="1200"/>
                <a:ext cx="1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a:t>
                </a:r>
              </a:p>
            </p:txBody>
          </p:sp>
          <p:sp>
            <p:nvSpPr>
              <p:cNvPr id="383092" name="Text Box 213"/>
              <p:cNvSpPr txBox="1">
                <a:spLocks noChangeArrowheads="1"/>
              </p:cNvSpPr>
              <p:nvPr/>
            </p:nvSpPr>
            <p:spPr bwMode="auto">
              <a:xfrm>
                <a:off x="1693" y="1114"/>
                <a:ext cx="15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a:t>
                </a:r>
              </a:p>
            </p:txBody>
          </p:sp>
        </p:grpSp>
        <p:grpSp>
          <p:nvGrpSpPr>
            <p:cNvPr id="383034" name="Group 214"/>
            <p:cNvGrpSpPr>
              <a:grpSpLocks/>
            </p:cNvGrpSpPr>
            <p:nvPr/>
          </p:nvGrpSpPr>
          <p:grpSpPr bwMode="auto">
            <a:xfrm>
              <a:off x="3578" y="3066"/>
              <a:ext cx="312" cy="221"/>
              <a:chOff x="1672" y="1114"/>
              <a:chExt cx="312" cy="221"/>
            </a:xfrm>
          </p:grpSpPr>
          <p:sp>
            <p:nvSpPr>
              <p:cNvPr id="383081" name="Rectangle 215"/>
              <p:cNvSpPr>
                <a:spLocks noChangeArrowheads="1"/>
              </p:cNvSpPr>
              <p:nvPr/>
            </p:nvSpPr>
            <p:spPr bwMode="auto">
              <a:xfrm>
                <a:off x="1672" y="1206"/>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82" name="Line 216"/>
              <p:cNvSpPr>
                <a:spLocks noChangeShapeType="1"/>
              </p:cNvSpPr>
              <p:nvPr/>
            </p:nvSpPr>
            <p:spPr bwMode="auto">
              <a:xfrm>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83" name="Line 217"/>
              <p:cNvSpPr>
                <a:spLocks noChangeShapeType="1"/>
              </p:cNvSpPr>
              <p:nvPr/>
            </p:nvSpPr>
            <p:spPr bwMode="auto">
              <a:xfrm flipV="1">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84" name="AutoShape 218"/>
              <p:cNvSpPr>
                <a:spLocks noChangeArrowheads="1"/>
              </p:cNvSpPr>
              <p:nvPr/>
            </p:nvSpPr>
            <p:spPr bwMode="auto">
              <a:xfrm>
                <a:off x="1693" y="1236"/>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85" name="Text Box 219"/>
              <p:cNvSpPr txBox="1">
                <a:spLocks noChangeArrowheads="1"/>
              </p:cNvSpPr>
              <p:nvPr/>
            </p:nvSpPr>
            <p:spPr bwMode="auto">
              <a:xfrm>
                <a:off x="1832" y="1200"/>
                <a:ext cx="1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3</a:t>
                </a:r>
              </a:p>
            </p:txBody>
          </p:sp>
          <p:sp>
            <p:nvSpPr>
              <p:cNvPr id="383086" name="Text Box 220"/>
              <p:cNvSpPr txBox="1">
                <a:spLocks noChangeArrowheads="1"/>
              </p:cNvSpPr>
              <p:nvPr/>
            </p:nvSpPr>
            <p:spPr bwMode="auto">
              <a:xfrm>
                <a:off x="1693" y="1114"/>
                <a:ext cx="15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a:t>
                </a:r>
              </a:p>
            </p:txBody>
          </p:sp>
        </p:grpSp>
        <p:grpSp>
          <p:nvGrpSpPr>
            <p:cNvPr id="383035" name="Group 221"/>
            <p:cNvGrpSpPr>
              <a:grpSpLocks/>
            </p:cNvGrpSpPr>
            <p:nvPr/>
          </p:nvGrpSpPr>
          <p:grpSpPr bwMode="auto">
            <a:xfrm>
              <a:off x="4797" y="311"/>
              <a:ext cx="457" cy="365"/>
              <a:chOff x="5089" y="957"/>
              <a:chExt cx="457" cy="365"/>
            </a:xfrm>
          </p:grpSpPr>
          <p:sp>
            <p:nvSpPr>
              <p:cNvPr id="383074" name="Rectangle 222"/>
              <p:cNvSpPr>
                <a:spLocks noChangeArrowheads="1"/>
              </p:cNvSpPr>
              <p:nvPr/>
            </p:nvSpPr>
            <p:spPr bwMode="auto">
              <a:xfrm>
                <a:off x="5089" y="1049"/>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75" name="Line 223"/>
              <p:cNvSpPr>
                <a:spLocks noChangeShapeType="1"/>
              </p:cNvSpPr>
              <p:nvPr/>
            </p:nvSpPr>
            <p:spPr bwMode="auto">
              <a:xfrm>
                <a:off x="5089" y="1049"/>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76" name="Line 224"/>
              <p:cNvSpPr>
                <a:spLocks noChangeShapeType="1"/>
              </p:cNvSpPr>
              <p:nvPr/>
            </p:nvSpPr>
            <p:spPr bwMode="auto">
              <a:xfrm flipV="1">
                <a:off x="5089" y="1049"/>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77" name="AutoShape 225"/>
              <p:cNvSpPr>
                <a:spLocks noChangeArrowheads="1"/>
              </p:cNvSpPr>
              <p:nvPr/>
            </p:nvSpPr>
            <p:spPr bwMode="auto">
              <a:xfrm>
                <a:off x="5110" y="1079"/>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78" name="Text Box 226"/>
              <p:cNvSpPr txBox="1">
                <a:spLocks noChangeArrowheads="1"/>
              </p:cNvSpPr>
              <p:nvPr/>
            </p:nvSpPr>
            <p:spPr bwMode="auto">
              <a:xfrm>
                <a:off x="5249" y="1043"/>
                <a:ext cx="29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UNAC</a:t>
                </a:r>
              </a:p>
            </p:txBody>
          </p:sp>
          <p:sp>
            <p:nvSpPr>
              <p:cNvPr id="383079" name="Text Box 227"/>
              <p:cNvSpPr txBox="1">
                <a:spLocks noChangeArrowheads="1"/>
              </p:cNvSpPr>
              <p:nvPr/>
            </p:nvSpPr>
            <p:spPr bwMode="auto">
              <a:xfrm>
                <a:off x="5090" y="957"/>
                <a:ext cx="20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XX</a:t>
                </a:r>
              </a:p>
            </p:txBody>
          </p:sp>
          <p:sp>
            <p:nvSpPr>
              <p:cNvPr id="383080" name="Line 228"/>
              <p:cNvSpPr>
                <a:spLocks noChangeShapeType="1"/>
              </p:cNvSpPr>
              <p:nvPr/>
            </p:nvSpPr>
            <p:spPr bwMode="auto">
              <a:xfrm>
                <a:off x="5089" y="1049"/>
                <a:ext cx="0" cy="2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3036" name="Group 229"/>
            <p:cNvGrpSpPr>
              <a:grpSpLocks/>
            </p:cNvGrpSpPr>
            <p:nvPr/>
          </p:nvGrpSpPr>
          <p:grpSpPr bwMode="auto">
            <a:xfrm rot="-6014996">
              <a:off x="2776" y="1041"/>
              <a:ext cx="39" cy="64"/>
              <a:chOff x="3160" y="1192"/>
              <a:chExt cx="39" cy="64"/>
            </a:xfrm>
          </p:grpSpPr>
          <p:sp>
            <p:nvSpPr>
              <p:cNvPr id="383072" name="Line 230"/>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73" name="Line 231"/>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3037" name="Group 232"/>
            <p:cNvGrpSpPr>
              <a:grpSpLocks/>
            </p:cNvGrpSpPr>
            <p:nvPr/>
          </p:nvGrpSpPr>
          <p:grpSpPr bwMode="auto">
            <a:xfrm rot="-5400000">
              <a:off x="2839" y="2082"/>
              <a:ext cx="39" cy="64"/>
              <a:chOff x="3160" y="1192"/>
              <a:chExt cx="39" cy="64"/>
            </a:xfrm>
          </p:grpSpPr>
          <p:sp>
            <p:nvSpPr>
              <p:cNvPr id="383070" name="Line 233"/>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71" name="Line 234"/>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3038" name="Group 235"/>
            <p:cNvGrpSpPr>
              <a:grpSpLocks/>
            </p:cNvGrpSpPr>
            <p:nvPr/>
          </p:nvGrpSpPr>
          <p:grpSpPr bwMode="auto">
            <a:xfrm rot="-3849888">
              <a:off x="2632" y="2625"/>
              <a:ext cx="39" cy="64"/>
              <a:chOff x="3160" y="1192"/>
              <a:chExt cx="39" cy="64"/>
            </a:xfrm>
          </p:grpSpPr>
          <p:sp>
            <p:nvSpPr>
              <p:cNvPr id="383068" name="Line 236"/>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69" name="Line 237"/>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3039" name="Group 238"/>
            <p:cNvGrpSpPr>
              <a:grpSpLocks/>
            </p:cNvGrpSpPr>
            <p:nvPr/>
          </p:nvGrpSpPr>
          <p:grpSpPr bwMode="auto">
            <a:xfrm>
              <a:off x="3268" y="2462"/>
              <a:ext cx="39" cy="64"/>
              <a:chOff x="3160" y="1192"/>
              <a:chExt cx="39" cy="64"/>
            </a:xfrm>
          </p:grpSpPr>
          <p:sp>
            <p:nvSpPr>
              <p:cNvPr id="383066" name="Line 239"/>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67" name="Line 240"/>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3040" name="Group 241"/>
            <p:cNvGrpSpPr>
              <a:grpSpLocks/>
            </p:cNvGrpSpPr>
            <p:nvPr/>
          </p:nvGrpSpPr>
          <p:grpSpPr bwMode="auto">
            <a:xfrm>
              <a:off x="4340" y="2394"/>
              <a:ext cx="39" cy="64"/>
              <a:chOff x="3160" y="1192"/>
              <a:chExt cx="39" cy="64"/>
            </a:xfrm>
          </p:grpSpPr>
          <p:sp>
            <p:nvSpPr>
              <p:cNvPr id="383064" name="Line 242"/>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65" name="Line 243"/>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3041" name="Text Box 244"/>
            <p:cNvSpPr txBox="1">
              <a:spLocks noChangeArrowheads="1"/>
            </p:cNvSpPr>
            <p:nvPr/>
          </p:nvSpPr>
          <p:spPr bwMode="auto">
            <a:xfrm>
              <a:off x="25" y="29"/>
              <a:ext cx="11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CA" altLang="en-US" sz="1200" b="0">
                <a:solidFill>
                  <a:srgbClr val="000000"/>
                </a:solidFill>
              </a:endParaRPr>
            </a:p>
          </p:txBody>
        </p:sp>
        <p:sp>
          <p:nvSpPr>
            <p:cNvPr id="383042" name="Oval 245"/>
            <p:cNvSpPr>
              <a:spLocks noChangeArrowheads="1"/>
            </p:cNvSpPr>
            <p:nvPr/>
          </p:nvSpPr>
          <p:spPr bwMode="auto">
            <a:xfrm>
              <a:off x="4665" y="722"/>
              <a:ext cx="100" cy="10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A</a:t>
              </a:r>
            </a:p>
          </p:txBody>
        </p:sp>
        <p:sp>
          <p:nvSpPr>
            <p:cNvPr id="383043" name="Oval 246"/>
            <p:cNvSpPr>
              <a:spLocks noChangeArrowheads="1"/>
            </p:cNvSpPr>
            <p:nvPr/>
          </p:nvSpPr>
          <p:spPr bwMode="auto">
            <a:xfrm>
              <a:off x="3500" y="635"/>
              <a:ext cx="100" cy="10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B</a:t>
              </a:r>
            </a:p>
          </p:txBody>
        </p:sp>
        <p:sp>
          <p:nvSpPr>
            <p:cNvPr id="383044" name="Oval 247"/>
            <p:cNvSpPr>
              <a:spLocks noChangeArrowheads="1"/>
            </p:cNvSpPr>
            <p:nvPr/>
          </p:nvSpPr>
          <p:spPr bwMode="auto">
            <a:xfrm>
              <a:off x="3347" y="2010"/>
              <a:ext cx="100" cy="10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C</a:t>
              </a:r>
            </a:p>
          </p:txBody>
        </p:sp>
        <p:sp>
          <p:nvSpPr>
            <p:cNvPr id="383045" name="Oval 248"/>
            <p:cNvSpPr>
              <a:spLocks noChangeArrowheads="1"/>
            </p:cNvSpPr>
            <p:nvPr/>
          </p:nvSpPr>
          <p:spPr bwMode="auto">
            <a:xfrm>
              <a:off x="4173" y="2656"/>
              <a:ext cx="100" cy="10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D</a:t>
              </a:r>
            </a:p>
          </p:txBody>
        </p:sp>
        <p:sp>
          <p:nvSpPr>
            <p:cNvPr id="383046" name="Oval 249"/>
            <p:cNvSpPr>
              <a:spLocks noChangeArrowheads="1"/>
            </p:cNvSpPr>
            <p:nvPr/>
          </p:nvSpPr>
          <p:spPr bwMode="auto">
            <a:xfrm>
              <a:off x="2848" y="3614"/>
              <a:ext cx="100" cy="10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F</a:t>
              </a:r>
            </a:p>
          </p:txBody>
        </p:sp>
        <p:sp>
          <p:nvSpPr>
            <p:cNvPr id="383047" name="Oval 250"/>
            <p:cNvSpPr>
              <a:spLocks noChangeArrowheads="1"/>
            </p:cNvSpPr>
            <p:nvPr/>
          </p:nvSpPr>
          <p:spPr bwMode="auto">
            <a:xfrm>
              <a:off x="3289" y="3403"/>
              <a:ext cx="100" cy="10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E</a:t>
              </a:r>
            </a:p>
          </p:txBody>
        </p:sp>
        <p:sp>
          <p:nvSpPr>
            <p:cNvPr id="383048" name="Oval 251"/>
            <p:cNvSpPr>
              <a:spLocks noChangeArrowheads="1"/>
            </p:cNvSpPr>
            <p:nvPr/>
          </p:nvSpPr>
          <p:spPr bwMode="auto">
            <a:xfrm>
              <a:off x="3470" y="3714"/>
              <a:ext cx="100" cy="10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G</a:t>
              </a:r>
            </a:p>
          </p:txBody>
        </p:sp>
        <p:sp>
          <p:nvSpPr>
            <p:cNvPr id="383049" name="Oval 252"/>
            <p:cNvSpPr>
              <a:spLocks noChangeArrowheads="1"/>
            </p:cNvSpPr>
            <p:nvPr/>
          </p:nvSpPr>
          <p:spPr bwMode="auto">
            <a:xfrm>
              <a:off x="1488" y="837"/>
              <a:ext cx="100" cy="10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I</a:t>
              </a:r>
            </a:p>
          </p:txBody>
        </p:sp>
        <p:sp>
          <p:nvSpPr>
            <p:cNvPr id="383050" name="Oval 253"/>
            <p:cNvSpPr>
              <a:spLocks noChangeArrowheads="1"/>
            </p:cNvSpPr>
            <p:nvPr/>
          </p:nvSpPr>
          <p:spPr bwMode="auto">
            <a:xfrm>
              <a:off x="1074" y="1693"/>
              <a:ext cx="100" cy="10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H</a:t>
              </a:r>
            </a:p>
          </p:txBody>
        </p:sp>
        <p:sp>
          <p:nvSpPr>
            <p:cNvPr id="383051" name="Oval 254"/>
            <p:cNvSpPr>
              <a:spLocks noChangeArrowheads="1"/>
            </p:cNvSpPr>
            <p:nvPr/>
          </p:nvSpPr>
          <p:spPr bwMode="auto">
            <a:xfrm>
              <a:off x="1170" y="2018"/>
              <a:ext cx="100" cy="10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J</a:t>
              </a:r>
            </a:p>
          </p:txBody>
        </p:sp>
        <p:sp>
          <p:nvSpPr>
            <p:cNvPr id="383052" name="Oval 255"/>
            <p:cNvSpPr>
              <a:spLocks noChangeArrowheads="1"/>
            </p:cNvSpPr>
            <p:nvPr/>
          </p:nvSpPr>
          <p:spPr bwMode="auto">
            <a:xfrm>
              <a:off x="349" y="4049"/>
              <a:ext cx="100" cy="10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A</a:t>
              </a:r>
            </a:p>
          </p:txBody>
        </p:sp>
        <p:sp>
          <p:nvSpPr>
            <p:cNvPr id="383053" name="Text Box 256"/>
            <p:cNvSpPr txBox="1">
              <a:spLocks noChangeArrowheads="1"/>
            </p:cNvSpPr>
            <p:nvPr/>
          </p:nvSpPr>
          <p:spPr bwMode="auto">
            <a:xfrm>
              <a:off x="533" y="3999"/>
              <a:ext cx="1771"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ja-JP" sz="1300" b="0" dirty="0" smtClean="0">
                  <a:solidFill>
                    <a:srgbClr val="000000"/>
                  </a:solidFill>
                  <a:latin typeface="Arial" pitchFamily="34" charset="0"/>
                  <a:ea typeface="MS PGothic" pitchFamily="34" charset="-128"/>
                </a:rPr>
                <a:t>Position des observateurs militaires</a:t>
              </a:r>
              <a:endParaRPr lang="fr-CH" altLang="ja-JP" sz="1300" b="0" dirty="0">
                <a:solidFill>
                  <a:srgbClr val="000000"/>
                </a:solidFill>
                <a:latin typeface="Arial" pitchFamily="34" charset="0"/>
                <a:ea typeface="MS PGothic" pitchFamily="34" charset="-128"/>
              </a:endParaRPr>
            </a:p>
          </p:txBody>
        </p:sp>
        <p:sp>
          <p:nvSpPr>
            <p:cNvPr id="383054" name="Rectangle 257" descr="Wide downward diagonal"/>
            <p:cNvSpPr>
              <a:spLocks noChangeArrowheads="1"/>
            </p:cNvSpPr>
            <p:nvPr/>
          </p:nvSpPr>
          <p:spPr bwMode="auto">
            <a:xfrm>
              <a:off x="271" y="3846"/>
              <a:ext cx="269" cy="150"/>
            </a:xfrm>
            <a:prstGeom prst="rect">
              <a:avLst/>
            </a:prstGeom>
            <a:pattFill prst="wdDnDiag">
              <a:fgClr>
                <a:srgbClr val="009900"/>
              </a:fgClr>
              <a:bgClr>
                <a:schemeClr val="bg1"/>
              </a:bgClr>
            </a:pattFill>
            <a:ln w="9525">
              <a:solidFill>
                <a:srgbClr val="009900"/>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3055" name="Text Box 258"/>
            <p:cNvSpPr txBox="1">
              <a:spLocks noChangeArrowheads="1"/>
            </p:cNvSpPr>
            <p:nvPr/>
          </p:nvSpPr>
          <p:spPr bwMode="auto">
            <a:xfrm>
              <a:off x="533" y="3815"/>
              <a:ext cx="100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ja-JP" sz="1300" b="0" dirty="0" smtClean="0">
                  <a:solidFill>
                    <a:srgbClr val="000000"/>
                  </a:solidFill>
                  <a:latin typeface="Arial" pitchFamily="34" charset="0"/>
                  <a:ea typeface="MS PGothic" pitchFamily="34" charset="-128"/>
                </a:rPr>
                <a:t>Zone démilitarisée </a:t>
              </a:r>
              <a:endParaRPr lang="fr-CH" altLang="ja-JP" sz="1300" b="0" dirty="0">
                <a:solidFill>
                  <a:srgbClr val="000000"/>
                </a:solidFill>
                <a:latin typeface="Arial" pitchFamily="34" charset="0"/>
                <a:ea typeface="MS PGothic" pitchFamily="34" charset="-128"/>
              </a:endParaRPr>
            </a:p>
          </p:txBody>
        </p:sp>
        <p:grpSp>
          <p:nvGrpSpPr>
            <p:cNvPr id="383056" name="Group 266"/>
            <p:cNvGrpSpPr>
              <a:grpSpLocks/>
            </p:cNvGrpSpPr>
            <p:nvPr/>
          </p:nvGrpSpPr>
          <p:grpSpPr bwMode="auto">
            <a:xfrm>
              <a:off x="4848" y="681"/>
              <a:ext cx="27" cy="27"/>
              <a:chOff x="2678" y="3726"/>
              <a:chExt cx="264" cy="260"/>
            </a:xfrm>
          </p:grpSpPr>
          <p:sp>
            <p:nvSpPr>
              <p:cNvPr id="383061" name="Freeform 267"/>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62" name="Line 268"/>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63" name="Line 269"/>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3057" name="Group 274"/>
            <p:cNvGrpSpPr>
              <a:grpSpLocks/>
            </p:cNvGrpSpPr>
            <p:nvPr/>
          </p:nvGrpSpPr>
          <p:grpSpPr bwMode="auto">
            <a:xfrm>
              <a:off x="4756" y="3217"/>
              <a:ext cx="27" cy="27"/>
              <a:chOff x="2678" y="3726"/>
              <a:chExt cx="264" cy="260"/>
            </a:xfrm>
          </p:grpSpPr>
          <p:sp>
            <p:nvSpPr>
              <p:cNvPr id="383058" name="Freeform 275"/>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3059" name="Line 276"/>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3060" name="Line 277"/>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spTree>
  </p:cSld>
  <p:clrMapOvr>
    <a:masterClrMapping/>
  </p:clrMapOvr>
  <p:transition/>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bg>
      <p:bgPr>
        <a:gradFill rotWithShape="0">
          <a:gsLst>
            <a:gs pos="0">
              <a:srgbClr val="B9F5DB"/>
            </a:gs>
            <a:gs pos="100000">
              <a:srgbClr val="DDFAED"/>
            </a:gs>
          </a:gsLst>
          <a:lin ang="5400000"/>
        </a:gradFill>
        <a:effectLst/>
      </p:bgPr>
    </p:bg>
    <p:spTree>
      <p:nvGrpSpPr>
        <p:cNvPr id="1" name=""/>
        <p:cNvGrpSpPr/>
        <p:nvPr/>
      </p:nvGrpSpPr>
      <p:grpSpPr>
        <a:xfrm>
          <a:off x="0" y="0"/>
          <a:ext cx="0" cy="0"/>
          <a:chOff x="0" y="0"/>
          <a:chExt cx="0" cy="0"/>
        </a:xfrm>
      </p:grpSpPr>
      <p:sp>
        <p:nvSpPr>
          <p:cNvPr id="384002" name="Freeform 102"/>
          <p:cNvSpPr>
            <a:spLocks/>
          </p:cNvSpPr>
          <p:nvPr/>
        </p:nvSpPr>
        <p:spPr bwMode="auto">
          <a:xfrm>
            <a:off x="-177800" y="-334963"/>
            <a:ext cx="7712075" cy="6877051"/>
          </a:xfrm>
          <a:custGeom>
            <a:avLst/>
            <a:gdLst>
              <a:gd name="T0" fmla="*/ 2147483647 w 4908"/>
              <a:gd name="T1" fmla="*/ 2147483647 h 4332"/>
              <a:gd name="T2" fmla="*/ 2147483647 w 4908"/>
              <a:gd name="T3" fmla="*/ 2147483647 h 4332"/>
              <a:gd name="T4" fmla="*/ 2147483647 w 4908"/>
              <a:gd name="T5" fmla="*/ 2147483647 h 4332"/>
              <a:gd name="T6" fmla="*/ 2147483647 w 4908"/>
              <a:gd name="T7" fmla="*/ 2147483647 h 4332"/>
              <a:gd name="T8" fmla="*/ 2147483647 w 4908"/>
              <a:gd name="T9" fmla="*/ 2147483647 h 4332"/>
              <a:gd name="T10" fmla="*/ 2147483647 w 4908"/>
              <a:gd name="T11" fmla="*/ 2147483647 h 4332"/>
              <a:gd name="T12" fmla="*/ 2147483647 w 4908"/>
              <a:gd name="T13" fmla="*/ 2147483647 h 4332"/>
              <a:gd name="T14" fmla="*/ 2147483647 w 4908"/>
              <a:gd name="T15" fmla="*/ 2147483647 h 4332"/>
              <a:gd name="T16" fmla="*/ 2147483647 w 4908"/>
              <a:gd name="T17" fmla="*/ 2147483647 h 4332"/>
              <a:gd name="T18" fmla="*/ 2147483647 w 4908"/>
              <a:gd name="T19" fmla="*/ 2147483647 h 4332"/>
              <a:gd name="T20" fmla="*/ 2147483647 w 4908"/>
              <a:gd name="T21" fmla="*/ 2147483647 h 4332"/>
              <a:gd name="T22" fmla="*/ 2147483647 w 4908"/>
              <a:gd name="T23" fmla="*/ 2147483647 h 4332"/>
              <a:gd name="T24" fmla="*/ 2147483647 w 4908"/>
              <a:gd name="T25" fmla="*/ 2147483647 h 4332"/>
              <a:gd name="T26" fmla="*/ 2147483647 w 4908"/>
              <a:gd name="T27" fmla="*/ 2147483647 h 4332"/>
              <a:gd name="T28" fmla="*/ 2147483647 w 4908"/>
              <a:gd name="T29" fmla="*/ 2147483647 h 4332"/>
              <a:gd name="T30" fmla="*/ 2147483647 w 4908"/>
              <a:gd name="T31" fmla="*/ 2147483647 h 4332"/>
              <a:gd name="T32" fmla="*/ 2147483647 w 4908"/>
              <a:gd name="T33" fmla="*/ 2147483647 h 4332"/>
              <a:gd name="T34" fmla="*/ 2147483647 w 4908"/>
              <a:gd name="T35" fmla="*/ 2147483647 h 4332"/>
              <a:gd name="T36" fmla="*/ 2147483647 w 4908"/>
              <a:gd name="T37" fmla="*/ 2147483647 h 4332"/>
              <a:gd name="T38" fmla="*/ 2147483647 w 4908"/>
              <a:gd name="T39" fmla="*/ 2147483647 h 4332"/>
              <a:gd name="T40" fmla="*/ 2147483647 w 4908"/>
              <a:gd name="T41" fmla="*/ 2147483647 h 4332"/>
              <a:gd name="T42" fmla="*/ 2147483647 w 4908"/>
              <a:gd name="T43" fmla="*/ 2147483647 h 4332"/>
              <a:gd name="T44" fmla="*/ 2147483647 w 4908"/>
              <a:gd name="T45" fmla="*/ 2147483647 h 4332"/>
              <a:gd name="T46" fmla="*/ 2147483647 w 4908"/>
              <a:gd name="T47" fmla="*/ 2147483647 h 4332"/>
              <a:gd name="T48" fmla="*/ 2147483647 w 4908"/>
              <a:gd name="T49" fmla="*/ 2147483647 h 4332"/>
              <a:gd name="T50" fmla="*/ 2147483647 w 4908"/>
              <a:gd name="T51" fmla="*/ 2147483647 h 4332"/>
              <a:gd name="T52" fmla="*/ 2147483647 w 4908"/>
              <a:gd name="T53" fmla="*/ 2147483647 h 4332"/>
              <a:gd name="T54" fmla="*/ 2147483647 w 4908"/>
              <a:gd name="T55" fmla="*/ 2147483647 h 4332"/>
              <a:gd name="T56" fmla="*/ 2147483647 w 4908"/>
              <a:gd name="T57" fmla="*/ 2147483647 h 4332"/>
              <a:gd name="T58" fmla="*/ 2147483647 w 4908"/>
              <a:gd name="T59" fmla="*/ 2147483647 h 4332"/>
              <a:gd name="T60" fmla="*/ 2147483647 w 4908"/>
              <a:gd name="T61" fmla="*/ 2147483647 h 4332"/>
              <a:gd name="T62" fmla="*/ 2147483647 w 4908"/>
              <a:gd name="T63" fmla="*/ 2147483647 h 4332"/>
              <a:gd name="T64" fmla="*/ 2147483647 w 4908"/>
              <a:gd name="T65" fmla="*/ 2147483647 h 4332"/>
              <a:gd name="T66" fmla="*/ 2147483647 w 4908"/>
              <a:gd name="T67" fmla="*/ 2147483647 h 4332"/>
              <a:gd name="T68" fmla="*/ 2147483647 w 4908"/>
              <a:gd name="T69" fmla="*/ 2147483647 h 4332"/>
              <a:gd name="T70" fmla="*/ 2147483647 w 4908"/>
              <a:gd name="T71" fmla="*/ 2147483647 h 4332"/>
              <a:gd name="T72" fmla="*/ 2147483647 w 4908"/>
              <a:gd name="T73" fmla="*/ 2147483647 h 4332"/>
              <a:gd name="T74" fmla="*/ 2147483647 w 4908"/>
              <a:gd name="T75" fmla="*/ 2147483647 h 4332"/>
              <a:gd name="T76" fmla="*/ 2147483647 w 4908"/>
              <a:gd name="T77" fmla="*/ 2147483647 h 4332"/>
              <a:gd name="T78" fmla="*/ 2147483647 w 4908"/>
              <a:gd name="T79" fmla="*/ 2147483647 h 4332"/>
              <a:gd name="T80" fmla="*/ 2147483647 w 4908"/>
              <a:gd name="T81" fmla="*/ 2147483647 h 4332"/>
              <a:gd name="T82" fmla="*/ 2147483647 w 4908"/>
              <a:gd name="T83" fmla="*/ 2147483647 h 4332"/>
              <a:gd name="T84" fmla="*/ 2147483647 w 4908"/>
              <a:gd name="T85" fmla="*/ 2147483647 h 4332"/>
              <a:gd name="T86" fmla="*/ 2147483647 w 4908"/>
              <a:gd name="T87" fmla="*/ 2147483647 h 4332"/>
              <a:gd name="T88" fmla="*/ 2147483647 w 4908"/>
              <a:gd name="T89" fmla="*/ 2147483647 h 4332"/>
              <a:gd name="T90" fmla="*/ 2147483647 w 4908"/>
              <a:gd name="T91" fmla="*/ 2147483647 h 4332"/>
              <a:gd name="T92" fmla="*/ 2147483647 w 4908"/>
              <a:gd name="T93" fmla="*/ 2147483647 h 4332"/>
              <a:gd name="T94" fmla="*/ 2147483647 w 4908"/>
              <a:gd name="T95" fmla="*/ 2147483647 h 4332"/>
              <a:gd name="T96" fmla="*/ 2147483647 w 4908"/>
              <a:gd name="T97" fmla="*/ 2147483647 h 4332"/>
              <a:gd name="T98" fmla="*/ 2147483647 w 4908"/>
              <a:gd name="T99" fmla="*/ 2147483647 h 4332"/>
              <a:gd name="T100" fmla="*/ 2147483647 w 4908"/>
              <a:gd name="T101" fmla="*/ 2147483647 h 4332"/>
              <a:gd name="T102" fmla="*/ 0 w 4908"/>
              <a:gd name="T103" fmla="*/ 0 h 4332"/>
              <a:gd name="T104" fmla="*/ 2147483647 w 4908"/>
              <a:gd name="T105" fmla="*/ 2147483647 h 4332"/>
              <a:gd name="T106" fmla="*/ 2147483647 w 4908"/>
              <a:gd name="T107" fmla="*/ 2147483647 h 43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08"/>
              <a:gd name="T163" fmla="*/ 0 h 4332"/>
              <a:gd name="T164" fmla="*/ 4908 w 4908"/>
              <a:gd name="T165" fmla="*/ 4332 h 43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08" h="4332">
                <a:moveTo>
                  <a:pt x="4908" y="432"/>
                </a:moveTo>
                <a:lnTo>
                  <a:pt x="4788" y="420"/>
                </a:lnTo>
                <a:lnTo>
                  <a:pt x="4632" y="420"/>
                </a:lnTo>
                <a:lnTo>
                  <a:pt x="4464" y="420"/>
                </a:lnTo>
                <a:lnTo>
                  <a:pt x="4392" y="396"/>
                </a:lnTo>
                <a:lnTo>
                  <a:pt x="4284" y="396"/>
                </a:lnTo>
                <a:lnTo>
                  <a:pt x="4188" y="384"/>
                </a:lnTo>
                <a:lnTo>
                  <a:pt x="4080" y="384"/>
                </a:lnTo>
                <a:lnTo>
                  <a:pt x="3948" y="408"/>
                </a:lnTo>
                <a:lnTo>
                  <a:pt x="3852" y="420"/>
                </a:lnTo>
                <a:lnTo>
                  <a:pt x="3780" y="444"/>
                </a:lnTo>
                <a:lnTo>
                  <a:pt x="3684" y="456"/>
                </a:lnTo>
                <a:lnTo>
                  <a:pt x="3588" y="468"/>
                </a:lnTo>
                <a:lnTo>
                  <a:pt x="3468" y="480"/>
                </a:lnTo>
                <a:lnTo>
                  <a:pt x="3348" y="480"/>
                </a:lnTo>
                <a:lnTo>
                  <a:pt x="3216" y="456"/>
                </a:lnTo>
                <a:lnTo>
                  <a:pt x="3108" y="432"/>
                </a:lnTo>
                <a:lnTo>
                  <a:pt x="3036" y="408"/>
                </a:lnTo>
                <a:lnTo>
                  <a:pt x="2904" y="396"/>
                </a:lnTo>
                <a:lnTo>
                  <a:pt x="2748" y="396"/>
                </a:lnTo>
                <a:lnTo>
                  <a:pt x="2616" y="396"/>
                </a:lnTo>
                <a:lnTo>
                  <a:pt x="2496" y="420"/>
                </a:lnTo>
                <a:lnTo>
                  <a:pt x="2388" y="432"/>
                </a:lnTo>
                <a:lnTo>
                  <a:pt x="2256" y="444"/>
                </a:lnTo>
                <a:lnTo>
                  <a:pt x="2172" y="480"/>
                </a:lnTo>
                <a:lnTo>
                  <a:pt x="2052" y="504"/>
                </a:lnTo>
                <a:lnTo>
                  <a:pt x="1968" y="516"/>
                </a:lnTo>
                <a:lnTo>
                  <a:pt x="1788" y="516"/>
                </a:lnTo>
                <a:lnTo>
                  <a:pt x="1620" y="504"/>
                </a:lnTo>
                <a:lnTo>
                  <a:pt x="1452" y="492"/>
                </a:lnTo>
                <a:lnTo>
                  <a:pt x="1344" y="468"/>
                </a:lnTo>
                <a:lnTo>
                  <a:pt x="1188" y="444"/>
                </a:lnTo>
                <a:lnTo>
                  <a:pt x="1008" y="432"/>
                </a:lnTo>
                <a:lnTo>
                  <a:pt x="924" y="456"/>
                </a:lnTo>
                <a:lnTo>
                  <a:pt x="828" y="456"/>
                </a:lnTo>
                <a:lnTo>
                  <a:pt x="684" y="480"/>
                </a:lnTo>
                <a:lnTo>
                  <a:pt x="576" y="528"/>
                </a:lnTo>
                <a:lnTo>
                  <a:pt x="492" y="588"/>
                </a:lnTo>
                <a:lnTo>
                  <a:pt x="432" y="636"/>
                </a:lnTo>
                <a:lnTo>
                  <a:pt x="396" y="696"/>
                </a:lnTo>
                <a:lnTo>
                  <a:pt x="396" y="792"/>
                </a:lnTo>
                <a:lnTo>
                  <a:pt x="396" y="912"/>
                </a:lnTo>
                <a:lnTo>
                  <a:pt x="408" y="996"/>
                </a:lnTo>
                <a:lnTo>
                  <a:pt x="420" y="1140"/>
                </a:lnTo>
                <a:lnTo>
                  <a:pt x="492" y="1260"/>
                </a:lnTo>
                <a:lnTo>
                  <a:pt x="540" y="1404"/>
                </a:lnTo>
                <a:lnTo>
                  <a:pt x="600" y="1452"/>
                </a:lnTo>
                <a:lnTo>
                  <a:pt x="648" y="1584"/>
                </a:lnTo>
                <a:lnTo>
                  <a:pt x="648" y="1680"/>
                </a:lnTo>
                <a:lnTo>
                  <a:pt x="648" y="1764"/>
                </a:lnTo>
                <a:lnTo>
                  <a:pt x="612" y="1836"/>
                </a:lnTo>
                <a:lnTo>
                  <a:pt x="552" y="1872"/>
                </a:lnTo>
                <a:lnTo>
                  <a:pt x="492" y="1932"/>
                </a:lnTo>
                <a:lnTo>
                  <a:pt x="432" y="2052"/>
                </a:lnTo>
                <a:lnTo>
                  <a:pt x="420" y="2184"/>
                </a:lnTo>
                <a:lnTo>
                  <a:pt x="432" y="2304"/>
                </a:lnTo>
                <a:lnTo>
                  <a:pt x="468" y="2448"/>
                </a:lnTo>
                <a:lnTo>
                  <a:pt x="480" y="2544"/>
                </a:lnTo>
                <a:lnTo>
                  <a:pt x="492" y="2688"/>
                </a:lnTo>
                <a:lnTo>
                  <a:pt x="540" y="2760"/>
                </a:lnTo>
                <a:lnTo>
                  <a:pt x="660" y="2832"/>
                </a:lnTo>
                <a:lnTo>
                  <a:pt x="828" y="2808"/>
                </a:lnTo>
                <a:lnTo>
                  <a:pt x="984" y="2808"/>
                </a:lnTo>
                <a:lnTo>
                  <a:pt x="1116" y="2796"/>
                </a:lnTo>
                <a:lnTo>
                  <a:pt x="1248" y="2772"/>
                </a:lnTo>
                <a:lnTo>
                  <a:pt x="1392" y="2772"/>
                </a:lnTo>
                <a:lnTo>
                  <a:pt x="1572" y="2772"/>
                </a:lnTo>
                <a:lnTo>
                  <a:pt x="1728" y="2760"/>
                </a:lnTo>
                <a:lnTo>
                  <a:pt x="1908" y="2760"/>
                </a:lnTo>
                <a:lnTo>
                  <a:pt x="2052" y="2808"/>
                </a:lnTo>
                <a:lnTo>
                  <a:pt x="2124" y="2844"/>
                </a:lnTo>
                <a:lnTo>
                  <a:pt x="2232" y="2856"/>
                </a:lnTo>
                <a:lnTo>
                  <a:pt x="2400" y="2928"/>
                </a:lnTo>
                <a:lnTo>
                  <a:pt x="2496" y="3000"/>
                </a:lnTo>
                <a:lnTo>
                  <a:pt x="2544" y="3144"/>
                </a:lnTo>
                <a:lnTo>
                  <a:pt x="2580" y="3312"/>
                </a:lnTo>
                <a:lnTo>
                  <a:pt x="2544" y="3396"/>
                </a:lnTo>
                <a:lnTo>
                  <a:pt x="2544" y="3528"/>
                </a:lnTo>
                <a:lnTo>
                  <a:pt x="2568" y="3636"/>
                </a:lnTo>
                <a:lnTo>
                  <a:pt x="2604" y="3732"/>
                </a:lnTo>
                <a:lnTo>
                  <a:pt x="2556" y="3816"/>
                </a:lnTo>
                <a:lnTo>
                  <a:pt x="2532" y="3924"/>
                </a:lnTo>
                <a:lnTo>
                  <a:pt x="2520" y="4032"/>
                </a:lnTo>
                <a:lnTo>
                  <a:pt x="2520" y="4104"/>
                </a:lnTo>
                <a:lnTo>
                  <a:pt x="2616" y="4152"/>
                </a:lnTo>
                <a:lnTo>
                  <a:pt x="2724" y="4164"/>
                </a:lnTo>
                <a:lnTo>
                  <a:pt x="2892" y="4176"/>
                </a:lnTo>
                <a:lnTo>
                  <a:pt x="3120" y="4152"/>
                </a:lnTo>
                <a:lnTo>
                  <a:pt x="3264" y="4104"/>
                </a:lnTo>
                <a:lnTo>
                  <a:pt x="3396" y="4056"/>
                </a:lnTo>
                <a:lnTo>
                  <a:pt x="3528" y="3996"/>
                </a:lnTo>
                <a:lnTo>
                  <a:pt x="3624" y="3948"/>
                </a:lnTo>
                <a:lnTo>
                  <a:pt x="3780" y="3936"/>
                </a:lnTo>
                <a:lnTo>
                  <a:pt x="3936" y="3936"/>
                </a:lnTo>
                <a:lnTo>
                  <a:pt x="4032" y="3948"/>
                </a:lnTo>
                <a:lnTo>
                  <a:pt x="4152" y="3996"/>
                </a:lnTo>
                <a:lnTo>
                  <a:pt x="4284" y="4044"/>
                </a:lnTo>
                <a:lnTo>
                  <a:pt x="4464" y="4080"/>
                </a:lnTo>
                <a:lnTo>
                  <a:pt x="4608" y="4092"/>
                </a:lnTo>
                <a:lnTo>
                  <a:pt x="4692" y="4104"/>
                </a:lnTo>
                <a:lnTo>
                  <a:pt x="4836" y="4104"/>
                </a:lnTo>
                <a:lnTo>
                  <a:pt x="4836" y="4332"/>
                </a:lnTo>
                <a:lnTo>
                  <a:pt x="0" y="4332"/>
                </a:lnTo>
                <a:lnTo>
                  <a:pt x="0" y="0"/>
                </a:lnTo>
                <a:lnTo>
                  <a:pt x="4908" y="0"/>
                </a:lnTo>
                <a:lnTo>
                  <a:pt x="4908" y="96"/>
                </a:lnTo>
                <a:lnTo>
                  <a:pt x="4908" y="276"/>
                </a:lnTo>
                <a:lnTo>
                  <a:pt x="4908" y="432"/>
                </a:lnTo>
                <a:close/>
              </a:path>
            </a:pathLst>
          </a:custGeom>
          <a:solidFill>
            <a:srgbClr val="969696"/>
          </a:solidFill>
          <a:ln w="12700">
            <a:solidFill>
              <a:srgbClr val="00FF00"/>
            </a:solidFill>
            <a:round/>
            <a:headEnd/>
            <a:tailEnd/>
          </a:ln>
        </p:spPr>
        <p:txBody>
          <a:bodyPr/>
          <a:lstStyle/>
          <a:p>
            <a:endParaRPr lang="fr-CH"/>
          </a:p>
        </p:txBody>
      </p:sp>
      <p:grpSp>
        <p:nvGrpSpPr>
          <p:cNvPr id="384003" name="Group 260"/>
          <p:cNvGrpSpPr>
            <a:grpSpLocks/>
          </p:cNvGrpSpPr>
          <p:nvPr/>
        </p:nvGrpSpPr>
        <p:grpSpPr bwMode="auto">
          <a:xfrm>
            <a:off x="3108325" y="334963"/>
            <a:ext cx="3073400" cy="5597525"/>
            <a:chOff x="2070" y="422"/>
            <a:chExt cx="1936" cy="3526"/>
          </a:xfrm>
        </p:grpSpPr>
        <p:sp>
          <p:nvSpPr>
            <p:cNvPr id="384187" name="Freeform 186" descr="Wide downward diagonal"/>
            <p:cNvSpPr>
              <a:spLocks/>
            </p:cNvSpPr>
            <p:nvPr/>
          </p:nvSpPr>
          <p:spPr bwMode="auto">
            <a:xfrm>
              <a:off x="2070" y="422"/>
              <a:ext cx="606" cy="2444"/>
            </a:xfrm>
            <a:custGeom>
              <a:avLst/>
              <a:gdLst>
                <a:gd name="T0" fmla="*/ 166 w 606"/>
                <a:gd name="T1" fmla="*/ 2444 h 2444"/>
                <a:gd name="T2" fmla="*/ 0 w 606"/>
                <a:gd name="T3" fmla="*/ 2406 h 2444"/>
                <a:gd name="T4" fmla="*/ 114 w 606"/>
                <a:gd name="T5" fmla="*/ 2272 h 2444"/>
                <a:gd name="T6" fmla="*/ 128 w 606"/>
                <a:gd name="T7" fmla="*/ 2140 h 2444"/>
                <a:gd name="T8" fmla="*/ 156 w 606"/>
                <a:gd name="T9" fmla="*/ 2052 h 2444"/>
                <a:gd name="T10" fmla="*/ 190 w 606"/>
                <a:gd name="T11" fmla="*/ 1958 h 2444"/>
                <a:gd name="T12" fmla="*/ 204 w 606"/>
                <a:gd name="T13" fmla="*/ 1870 h 2444"/>
                <a:gd name="T14" fmla="*/ 196 w 606"/>
                <a:gd name="T15" fmla="*/ 1746 h 2444"/>
                <a:gd name="T16" fmla="*/ 190 w 606"/>
                <a:gd name="T17" fmla="*/ 1632 h 2444"/>
                <a:gd name="T18" fmla="*/ 200 w 606"/>
                <a:gd name="T19" fmla="*/ 1524 h 2444"/>
                <a:gd name="T20" fmla="*/ 184 w 606"/>
                <a:gd name="T21" fmla="*/ 1460 h 2444"/>
                <a:gd name="T22" fmla="*/ 186 w 606"/>
                <a:gd name="T23" fmla="*/ 1402 h 2444"/>
                <a:gd name="T24" fmla="*/ 210 w 606"/>
                <a:gd name="T25" fmla="*/ 1300 h 2444"/>
                <a:gd name="T26" fmla="*/ 288 w 606"/>
                <a:gd name="T27" fmla="*/ 1158 h 2444"/>
                <a:gd name="T28" fmla="*/ 370 w 606"/>
                <a:gd name="T29" fmla="*/ 1056 h 2444"/>
                <a:gd name="T30" fmla="*/ 444 w 606"/>
                <a:gd name="T31" fmla="*/ 1012 h 2444"/>
                <a:gd name="T32" fmla="*/ 464 w 606"/>
                <a:gd name="T33" fmla="*/ 868 h 2444"/>
                <a:gd name="T34" fmla="*/ 444 w 606"/>
                <a:gd name="T35" fmla="*/ 780 h 2444"/>
                <a:gd name="T36" fmla="*/ 420 w 606"/>
                <a:gd name="T37" fmla="*/ 664 h 2444"/>
                <a:gd name="T38" fmla="*/ 398 w 606"/>
                <a:gd name="T39" fmla="*/ 544 h 2444"/>
                <a:gd name="T40" fmla="*/ 390 w 606"/>
                <a:gd name="T41" fmla="*/ 490 h 2444"/>
                <a:gd name="T42" fmla="*/ 376 w 606"/>
                <a:gd name="T43" fmla="*/ 434 h 2444"/>
                <a:gd name="T44" fmla="*/ 358 w 606"/>
                <a:gd name="T45" fmla="*/ 388 h 2444"/>
                <a:gd name="T46" fmla="*/ 342 w 606"/>
                <a:gd name="T47" fmla="*/ 336 h 2444"/>
                <a:gd name="T48" fmla="*/ 342 w 606"/>
                <a:gd name="T49" fmla="*/ 286 h 2444"/>
                <a:gd name="T50" fmla="*/ 342 w 606"/>
                <a:gd name="T51" fmla="*/ 210 h 2444"/>
                <a:gd name="T52" fmla="*/ 326 w 606"/>
                <a:gd name="T53" fmla="*/ 154 h 2444"/>
                <a:gd name="T54" fmla="*/ 304 w 606"/>
                <a:gd name="T55" fmla="*/ 98 h 2444"/>
                <a:gd name="T56" fmla="*/ 254 w 606"/>
                <a:gd name="T57" fmla="*/ 14 h 2444"/>
                <a:gd name="T58" fmla="*/ 410 w 606"/>
                <a:gd name="T59" fmla="*/ 0 h 2444"/>
                <a:gd name="T60" fmla="*/ 438 w 606"/>
                <a:gd name="T61" fmla="*/ 76 h 2444"/>
                <a:gd name="T62" fmla="*/ 471 w 606"/>
                <a:gd name="T63" fmla="*/ 163 h 2444"/>
                <a:gd name="T64" fmla="*/ 480 w 606"/>
                <a:gd name="T65" fmla="*/ 235 h 2444"/>
                <a:gd name="T66" fmla="*/ 480 w 606"/>
                <a:gd name="T67" fmla="*/ 328 h 2444"/>
                <a:gd name="T68" fmla="*/ 519 w 606"/>
                <a:gd name="T69" fmla="*/ 442 h 2444"/>
                <a:gd name="T70" fmla="*/ 561 w 606"/>
                <a:gd name="T71" fmla="*/ 625 h 2444"/>
                <a:gd name="T72" fmla="*/ 597 w 606"/>
                <a:gd name="T73" fmla="*/ 808 h 2444"/>
                <a:gd name="T74" fmla="*/ 603 w 606"/>
                <a:gd name="T75" fmla="*/ 868 h 2444"/>
                <a:gd name="T76" fmla="*/ 582 w 606"/>
                <a:gd name="T77" fmla="*/ 1066 h 2444"/>
                <a:gd name="T78" fmla="*/ 549 w 606"/>
                <a:gd name="T79" fmla="*/ 1132 h 2444"/>
                <a:gd name="T80" fmla="*/ 486 w 606"/>
                <a:gd name="T81" fmla="*/ 1162 h 2444"/>
                <a:gd name="T82" fmla="*/ 393 w 606"/>
                <a:gd name="T83" fmla="*/ 1309 h 2444"/>
                <a:gd name="T84" fmla="*/ 354 w 606"/>
                <a:gd name="T85" fmla="*/ 1423 h 2444"/>
                <a:gd name="T86" fmla="*/ 366 w 606"/>
                <a:gd name="T87" fmla="*/ 1501 h 2444"/>
                <a:gd name="T88" fmla="*/ 360 w 606"/>
                <a:gd name="T89" fmla="*/ 1567 h 2444"/>
                <a:gd name="T90" fmla="*/ 357 w 606"/>
                <a:gd name="T91" fmla="*/ 1663 h 2444"/>
                <a:gd name="T92" fmla="*/ 363 w 606"/>
                <a:gd name="T93" fmla="*/ 1786 h 2444"/>
                <a:gd name="T94" fmla="*/ 363 w 606"/>
                <a:gd name="T95" fmla="*/ 1891 h 2444"/>
                <a:gd name="T96" fmla="*/ 357 w 606"/>
                <a:gd name="T97" fmla="*/ 1978 h 2444"/>
                <a:gd name="T98" fmla="*/ 288 w 606"/>
                <a:gd name="T99" fmla="*/ 2140 h 2444"/>
                <a:gd name="T100" fmla="*/ 279 w 606"/>
                <a:gd name="T101" fmla="*/ 2287 h 2444"/>
                <a:gd name="T102" fmla="*/ 225 w 606"/>
                <a:gd name="T103" fmla="*/ 2386 h 2444"/>
                <a:gd name="T104" fmla="*/ 168 w 606"/>
                <a:gd name="T105" fmla="*/ 2443 h 2444"/>
                <a:gd name="T106" fmla="*/ 166 w 606"/>
                <a:gd name="T107" fmla="*/ 2444 h 24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6"/>
                <a:gd name="T163" fmla="*/ 0 h 2444"/>
                <a:gd name="T164" fmla="*/ 606 w 606"/>
                <a:gd name="T165" fmla="*/ 2444 h 24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6" h="2444">
                  <a:moveTo>
                    <a:pt x="166" y="2444"/>
                  </a:moveTo>
                  <a:cubicBezTo>
                    <a:pt x="138" y="2438"/>
                    <a:pt x="26" y="2420"/>
                    <a:pt x="0" y="2406"/>
                  </a:cubicBezTo>
                  <a:cubicBezTo>
                    <a:pt x="26" y="2374"/>
                    <a:pt x="106" y="2319"/>
                    <a:pt x="114" y="2272"/>
                  </a:cubicBezTo>
                  <a:cubicBezTo>
                    <a:pt x="135" y="2228"/>
                    <a:pt x="121" y="2177"/>
                    <a:pt x="128" y="2140"/>
                  </a:cubicBezTo>
                  <a:cubicBezTo>
                    <a:pt x="135" y="2103"/>
                    <a:pt x="146" y="2082"/>
                    <a:pt x="156" y="2052"/>
                  </a:cubicBezTo>
                  <a:cubicBezTo>
                    <a:pt x="166" y="2022"/>
                    <a:pt x="182" y="1988"/>
                    <a:pt x="190" y="1958"/>
                  </a:cubicBezTo>
                  <a:cubicBezTo>
                    <a:pt x="198" y="1928"/>
                    <a:pt x="203" y="1905"/>
                    <a:pt x="204" y="1870"/>
                  </a:cubicBezTo>
                  <a:cubicBezTo>
                    <a:pt x="205" y="1835"/>
                    <a:pt x="198" y="1786"/>
                    <a:pt x="196" y="1746"/>
                  </a:cubicBezTo>
                  <a:cubicBezTo>
                    <a:pt x="194" y="1706"/>
                    <a:pt x="189" y="1669"/>
                    <a:pt x="190" y="1632"/>
                  </a:cubicBezTo>
                  <a:cubicBezTo>
                    <a:pt x="191" y="1595"/>
                    <a:pt x="201" y="1553"/>
                    <a:pt x="200" y="1524"/>
                  </a:cubicBezTo>
                  <a:cubicBezTo>
                    <a:pt x="199" y="1495"/>
                    <a:pt x="186" y="1480"/>
                    <a:pt x="184" y="1460"/>
                  </a:cubicBezTo>
                  <a:cubicBezTo>
                    <a:pt x="182" y="1440"/>
                    <a:pt x="182" y="1429"/>
                    <a:pt x="186" y="1402"/>
                  </a:cubicBezTo>
                  <a:cubicBezTo>
                    <a:pt x="190" y="1375"/>
                    <a:pt x="193" y="1341"/>
                    <a:pt x="210" y="1300"/>
                  </a:cubicBezTo>
                  <a:cubicBezTo>
                    <a:pt x="227" y="1259"/>
                    <a:pt x="261" y="1199"/>
                    <a:pt x="288" y="1158"/>
                  </a:cubicBezTo>
                  <a:cubicBezTo>
                    <a:pt x="315" y="1117"/>
                    <a:pt x="344" y="1080"/>
                    <a:pt x="370" y="1056"/>
                  </a:cubicBezTo>
                  <a:cubicBezTo>
                    <a:pt x="396" y="1032"/>
                    <a:pt x="428" y="1043"/>
                    <a:pt x="444" y="1012"/>
                  </a:cubicBezTo>
                  <a:cubicBezTo>
                    <a:pt x="460" y="981"/>
                    <a:pt x="464" y="907"/>
                    <a:pt x="464" y="868"/>
                  </a:cubicBezTo>
                  <a:cubicBezTo>
                    <a:pt x="464" y="829"/>
                    <a:pt x="451" y="814"/>
                    <a:pt x="444" y="780"/>
                  </a:cubicBezTo>
                  <a:cubicBezTo>
                    <a:pt x="437" y="746"/>
                    <a:pt x="428" y="703"/>
                    <a:pt x="420" y="664"/>
                  </a:cubicBezTo>
                  <a:cubicBezTo>
                    <a:pt x="412" y="625"/>
                    <a:pt x="403" y="573"/>
                    <a:pt x="398" y="544"/>
                  </a:cubicBezTo>
                  <a:cubicBezTo>
                    <a:pt x="393" y="515"/>
                    <a:pt x="394" y="508"/>
                    <a:pt x="390" y="490"/>
                  </a:cubicBezTo>
                  <a:cubicBezTo>
                    <a:pt x="386" y="472"/>
                    <a:pt x="381" y="451"/>
                    <a:pt x="376" y="434"/>
                  </a:cubicBezTo>
                  <a:cubicBezTo>
                    <a:pt x="371" y="417"/>
                    <a:pt x="364" y="404"/>
                    <a:pt x="358" y="388"/>
                  </a:cubicBezTo>
                  <a:cubicBezTo>
                    <a:pt x="352" y="372"/>
                    <a:pt x="345" y="353"/>
                    <a:pt x="342" y="336"/>
                  </a:cubicBezTo>
                  <a:cubicBezTo>
                    <a:pt x="339" y="319"/>
                    <a:pt x="342" y="307"/>
                    <a:pt x="342" y="286"/>
                  </a:cubicBezTo>
                  <a:cubicBezTo>
                    <a:pt x="342" y="265"/>
                    <a:pt x="345" y="232"/>
                    <a:pt x="342" y="210"/>
                  </a:cubicBezTo>
                  <a:cubicBezTo>
                    <a:pt x="339" y="188"/>
                    <a:pt x="332" y="173"/>
                    <a:pt x="326" y="154"/>
                  </a:cubicBezTo>
                  <a:cubicBezTo>
                    <a:pt x="320" y="135"/>
                    <a:pt x="316" y="121"/>
                    <a:pt x="304" y="98"/>
                  </a:cubicBezTo>
                  <a:cubicBezTo>
                    <a:pt x="292" y="75"/>
                    <a:pt x="268" y="38"/>
                    <a:pt x="254" y="14"/>
                  </a:cubicBezTo>
                  <a:cubicBezTo>
                    <a:pt x="294" y="12"/>
                    <a:pt x="380" y="0"/>
                    <a:pt x="410" y="0"/>
                  </a:cubicBezTo>
                  <a:cubicBezTo>
                    <a:pt x="420" y="22"/>
                    <a:pt x="428" y="49"/>
                    <a:pt x="438" y="76"/>
                  </a:cubicBezTo>
                  <a:cubicBezTo>
                    <a:pt x="448" y="103"/>
                    <a:pt x="464" y="137"/>
                    <a:pt x="471" y="163"/>
                  </a:cubicBezTo>
                  <a:cubicBezTo>
                    <a:pt x="478" y="189"/>
                    <a:pt x="479" y="208"/>
                    <a:pt x="480" y="235"/>
                  </a:cubicBezTo>
                  <a:cubicBezTo>
                    <a:pt x="481" y="262"/>
                    <a:pt x="474" y="294"/>
                    <a:pt x="480" y="328"/>
                  </a:cubicBezTo>
                  <a:cubicBezTo>
                    <a:pt x="486" y="362"/>
                    <a:pt x="506" y="393"/>
                    <a:pt x="519" y="442"/>
                  </a:cubicBezTo>
                  <a:cubicBezTo>
                    <a:pt x="532" y="491"/>
                    <a:pt x="548" y="564"/>
                    <a:pt x="561" y="625"/>
                  </a:cubicBezTo>
                  <a:cubicBezTo>
                    <a:pt x="574" y="686"/>
                    <a:pt x="590" y="768"/>
                    <a:pt x="597" y="808"/>
                  </a:cubicBezTo>
                  <a:cubicBezTo>
                    <a:pt x="604" y="848"/>
                    <a:pt x="606" y="825"/>
                    <a:pt x="603" y="868"/>
                  </a:cubicBezTo>
                  <a:cubicBezTo>
                    <a:pt x="600" y="911"/>
                    <a:pt x="591" y="1022"/>
                    <a:pt x="582" y="1066"/>
                  </a:cubicBezTo>
                  <a:cubicBezTo>
                    <a:pt x="573" y="1110"/>
                    <a:pt x="565" y="1116"/>
                    <a:pt x="549" y="1132"/>
                  </a:cubicBezTo>
                  <a:cubicBezTo>
                    <a:pt x="533" y="1148"/>
                    <a:pt x="512" y="1132"/>
                    <a:pt x="486" y="1162"/>
                  </a:cubicBezTo>
                  <a:cubicBezTo>
                    <a:pt x="460" y="1192"/>
                    <a:pt x="415" y="1266"/>
                    <a:pt x="393" y="1309"/>
                  </a:cubicBezTo>
                  <a:cubicBezTo>
                    <a:pt x="371" y="1352"/>
                    <a:pt x="358" y="1391"/>
                    <a:pt x="354" y="1423"/>
                  </a:cubicBezTo>
                  <a:cubicBezTo>
                    <a:pt x="350" y="1455"/>
                    <a:pt x="365" y="1477"/>
                    <a:pt x="366" y="1501"/>
                  </a:cubicBezTo>
                  <a:cubicBezTo>
                    <a:pt x="367" y="1525"/>
                    <a:pt x="362" y="1540"/>
                    <a:pt x="360" y="1567"/>
                  </a:cubicBezTo>
                  <a:cubicBezTo>
                    <a:pt x="358" y="1594"/>
                    <a:pt x="357" y="1627"/>
                    <a:pt x="357" y="1663"/>
                  </a:cubicBezTo>
                  <a:cubicBezTo>
                    <a:pt x="357" y="1699"/>
                    <a:pt x="362" y="1748"/>
                    <a:pt x="363" y="1786"/>
                  </a:cubicBezTo>
                  <a:cubicBezTo>
                    <a:pt x="364" y="1824"/>
                    <a:pt x="364" y="1859"/>
                    <a:pt x="363" y="1891"/>
                  </a:cubicBezTo>
                  <a:cubicBezTo>
                    <a:pt x="362" y="1923"/>
                    <a:pt x="369" y="1937"/>
                    <a:pt x="357" y="1978"/>
                  </a:cubicBezTo>
                  <a:cubicBezTo>
                    <a:pt x="345" y="2019"/>
                    <a:pt x="301" y="2089"/>
                    <a:pt x="288" y="2140"/>
                  </a:cubicBezTo>
                  <a:cubicBezTo>
                    <a:pt x="275" y="2191"/>
                    <a:pt x="290" y="2246"/>
                    <a:pt x="279" y="2287"/>
                  </a:cubicBezTo>
                  <a:cubicBezTo>
                    <a:pt x="268" y="2328"/>
                    <a:pt x="243" y="2360"/>
                    <a:pt x="225" y="2386"/>
                  </a:cubicBezTo>
                  <a:cubicBezTo>
                    <a:pt x="207" y="2412"/>
                    <a:pt x="180" y="2431"/>
                    <a:pt x="168" y="2443"/>
                  </a:cubicBezTo>
                  <a:cubicBezTo>
                    <a:pt x="168" y="2443"/>
                    <a:pt x="166" y="2444"/>
                    <a:pt x="166" y="2444"/>
                  </a:cubicBezTo>
                  <a:close/>
                </a:path>
              </a:pathLst>
            </a:custGeom>
            <a:pattFill prst="wdDnDiag">
              <a:fgClr>
                <a:srgbClr val="009900"/>
              </a:fgClr>
              <a:bgClr>
                <a:schemeClr val="bg1"/>
              </a:bgClr>
            </a:pattFill>
            <a:ln w="9525">
              <a:solidFill>
                <a:srgbClr val="009900"/>
              </a:solidFill>
              <a:round/>
              <a:headEnd/>
              <a:tailEnd/>
            </a:ln>
          </p:spPr>
          <p:txBody>
            <a:bodyPr/>
            <a:lstStyle/>
            <a:p>
              <a:endParaRPr lang="fr-CH"/>
            </a:p>
          </p:txBody>
        </p:sp>
        <p:sp>
          <p:nvSpPr>
            <p:cNvPr id="384188" name="Freeform 188" descr="Wide downward diagonal"/>
            <p:cNvSpPr>
              <a:spLocks/>
            </p:cNvSpPr>
            <p:nvPr/>
          </p:nvSpPr>
          <p:spPr bwMode="auto">
            <a:xfrm>
              <a:off x="2484" y="2852"/>
              <a:ext cx="1522" cy="1096"/>
            </a:xfrm>
            <a:custGeom>
              <a:avLst/>
              <a:gdLst>
                <a:gd name="T0" fmla="*/ 0 w 1522"/>
                <a:gd name="T1" fmla="*/ 250 h 1096"/>
                <a:gd name="T2" fmla="*/ 40 w 1522"/>
                <a:gd name="T3" fmla="*/ 192 h 1096"/>
                <a:gd name="T4" fmla="*/ 94 w 1522"/>
                <a:gd name="T5" fmla="*/ 146 h 1096"/>
                <a:gd name="T6" fmla="*/ 174 w 1522"/>
                <a:gd name="T7" fmla="*/ 124 h 1096"/>
                <a:gd name="T8" fmla="*/ 276 w 1522"/>
                <a:gd name="T9" fmla="*/ 108 h 1096"/>
                <a:gd name="T10" fmla="*/ 364 w 1522"/>
                <a:gd name="T11" fmla="*/ 42 h 1096"/>
                <a:gd name="T12" fmla="*/ 450 w 1522"/>
                <a:gd name="T13" fmla="*/ 6 h 1096"/>
                <a:gd name="T14" fmla="*/ 530 w 1522"/>
                <a:gd name="T15" fmla="*/ 4 h 1096"/>
                <a:gd name="T16" fmla="*/ 576 w 1522"/>
                <a:gd name="T17" fmla="*/ 18 h 1096"/>
                <a:gd name="T18" fmla="*/ 702 w 1522"/>
                <a:gd name="T19" fmla="*/ 26 h 1096"/>
                <a:gd name="T20" fmla="*/ 766 w 1522"/>
                <a:gd name="T21" fmla="*/ 16 h 1096"/>
                <a:gd name="T22" fmla="*/ 814 w 1522"/>
                <a:gd name="T23" fmla="*/ 28 h 1096"/>
                <a:gd name="T24" fmla="*/ 858 w 1522"/>
                <a:gd name="T25" fmla="*/ 68 h 1096"/>
                <a:gd name="T26" fmla="*/ 910 w 1522"/>
                <a:gd name="T27" fmla="*/ 82 h 1096"/>
                <a:gd name="T28" fmla="*/ 1080 w 1522"/>
                <a:gd name="T29" fmla="*/ 54 h 1096"/>
                <a:gd name="T30" fmla="*/ 1134 w 1522"/>
                <a:gd name="T31" fmla="*/ 58 h 1096"/>
                <a:gd name="T32" fmla="*/ 1178 w 1522"/>
                <a:gd name="T33" fmla="*/ 86 h 1096"/>
                <a:gd name="T34" fmla="*/ 1224 w 1522"/>
                <a:gd name="T35" fmla="*/ 110 h 1096"/>
                <a:gd name="T36" fmla="*/ 1324 w 1522"/>
                <a:gd name="T37" fmla="*/ 110 h 1096"/>
                <a:gd name="T38" fmla="*/ 1392 w 1522"/>
                <a:gd name="T39" fmla="*/ 146 h 1096"/>
                <a:gd name="T40" fmla="*/ 1460 w 1522"/>
                <a:gd name="T41" fmla="*/ 232 h 1096"/>
                <a:gd name="T42" fmla="*/ 1480 w 1522"/>
                <a:gd name="T43" fmla="*/ 288 h 1096"/>
                <a:gd name="T44" fmla="*/ 1476 w 1522"/>
                <a:gd name="T45" fmla="*/ 324 h 1096"/>
                <a:gd name="T46" fmla="*/ 1498 w 1522"/>
                <a:gd name="T47" fmla="*/ 374 h 1096"/>
                <a:gd name="T48" fmla="*/ 1518 w 1522"/>
                <a:gd name="T49" fmla="*/ 438 h 1096"/>
                <a:gd name="T50" fmla="*/ 1516 w 1522"/>
                <a:gd name="T51" fmla="*/ 492 h 1096"/>
                <a:gd name="T52" fmla="*/ 1488 w 1522"/>
                <a:gd name="T53" fmla="*/ 554 h 1096"/>
                <a:gd name="T54" fmla="*/ 1478 w 1522"/>
                <a:gd name="T55" fmla="*/ 640 h 1096"/>
                <a:gd name="T56" fmla="*/ 1504 w 1522"/>
                <a:gd name="T57" fmla="*/ 726 h 1096"/>
                <a:gd name="T58" fmla="*/ 1516 w 1522"/>
                <a:gd name="T59" fmla="*/ 772 h 1096"/>
                <a:gd name="T60" fmla="*/ 1514 w 1522"/>
                <a:gd name="T61" fmla="*/ 858 h 1096"/>
                <a:gd name="T62" fmla="*/ 1470 w 1522"/>
                <a:gd name="T63" fmla="*/ 964 h 1096"/>
                <a:gd name="T64" fmla="*/ 1468 w 1522"/>
                <a:gd name="T65" fmla="*/ 1038 h 1096"/>
                <a:gd name="T66" fmla="*/ 1472 w 1522"/>
                <a:gd name="T67" fmla="*/ 1096 h 1096"/>
                <a:gd name="T68" fmla="*/ 1336 w 1522"/>
                <a:gd name="T69" fmla="*/ 1086 h 1096"/>
                <a:gd name="T70" fmla="*/ 1336 w 1522"/>
                <a:gd name="T71" fmla="*/ 952 h 1096"/>
                <a:gd name="T72" fmla="*/ 1382 w 1522"/>
                <a:gd name="T73" fmla="*/ 838 h 1096"/>
                <a:gd name="T74" fmla="*/ 1368 w 1522"/>
                <a:gd name="T75" fmla="*/ 746 h 1096"/>
                <a:gd name="T76" fmla="*/ 1344 w 1522"/>
                <a:gd name="T77" fmla="*/ 666 h 1096"/>
                <a:gd name="T78" fmla="*/ 1364 w 1522"/>
                <a:gd name="T79" fmla="*/ 530 h 1096"/>
                <a:gd name="T80" fmla="*/ 1396 w 1522"/>
                <a:gd name="T81" fmla="*/ 450 h 1096"/>
                <a:gd name="T82" fmla="*/ 1362 w 1522"/>
                <a:gd name="T83" fmla="*/ 354 h 1096"/>
                <a:gd name="T84" fmla="*/ 1358 w 1522"/>
                <a:gd name="T85" fmla="*/ 326 h 1096"/>
                <a:gd name="T86" fmla="*/ 1362 w 1522"/>
                <a:gd name="T87" fmla="*/ 300 h 1096"/>
                <a:gd name="T88" fmla="*/ 1342 w 1522"/>
                <a:gd name="T89" fmla="*/ 266 h 1096"/>
                <a:gd name="T90" fmla="*/ 1304 w 1522"/>
                <a:gd name="T91" fmla="*/ 222 h 1096"/>
                <a:gd name="T92" fmla="*/ 1198 w 1522"/>
                <a:gd name="T93" fmla="*/ 222 h 1096"/>
                <a:gd name="T94" fmla="*/ 1102 w 1522"/>
                <a:gd name="T95" fmla="*/ 170 h 1096"/>
                <a:gd name="T96" fmla="*/ 982 w 1522"/>
                <a:gd name="T97" fmla="*/ 188 h 1096"/>
                <a:gd name="T98" fmla="*/ 898 w 1522"/>
                <a:gd name="T99" fmla="*/ 202 h 1096"/>
                <a:gd name="T100" fmla="*/ 824 w 1522"/>
                <a:gd name="T101" fmla="*/ 182 h 1096"/>
                <a:gd name="T102" fmla="*/ 770 w 1522"/>
                <a:gd name="T103" fmla="*/ 134 h 1096"/>
                <a:gd name="T104" fmla="*/ 610 w 1522"/>
                <a:gd name="T105" fmla="*/ 134 h 1096"/>
                <a:gd name="T106" fmla="*/ 518 w 1522"/>
                <a:gd name="T107" fmla="*/ 122 h 1096"/>
                <a:gd name="T108" fmla="*/ 460 w 1522"/>
                <a:gd name="T109" fmla="*/ 124 h 1096"/>
                <a:gd name="T110" fmla="*/ 376 w 1522"/>
                <a:gd name="T111" fmla="*/ 190 h 1096"/>
                <a:gd name="T112" fmla="*/ 338 w 1522"/>
                <a:gd name="T113" fmla="*/ 216 h 1096"/>
                <a:gd name="T114" fmla="*/ 286 w 1522"/>
                <a:gd name="T115" fmla="*/ 238 h 1096"/>
                <a:gd name="T116" fmla="*/ 196 w 1522"/>
                <a:gd name="T117" fmla="*/ 252 h 1096"/>
                <a:gd name="T118" fmla="*/ 144 w 1522"/>
                <a:gd name="T119" fmla="*/ 268 h 1096"/>
                <a:gd name="T120" fmla="*/ 90 w 1522"/>
                <a:gd name="T121" fmla="*/ 332 h 1096"/>
                <a:gd name="T122" fmla="*/ 42 w 1522"/>
                <a:gd name="T123" fmla="*/ 426 h 1096"/>
                <a:gd name="T124" fmla="*/ 0 w 1522"/>
                <a:gd name="T125" fmla="*/ 250 h 10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22"/>
                <a:gd name="T190" fmla="*/ 0 h 1096"/>
                <a:gd name="T191" fmla="*/ 1522 w 1522"/>
                <a:gd name="T192" fmla="*/ 1096 h 10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22" h="1096">
                  <a:moveTo>
                    <a:pt x="0" y="250"/>
                  </a:moveTo>
                  <a:cubicBezTo>
                    <a:pt x="24" y="214"/>
                    <a:pt x="24" y="209"/>
                    <a:pt x="40" y="192"/>
                  </a:cubicBezTo>
                  <a:cubicBezTo>
                    <a:pt x="56" y="175"/>
                    <a:pt x="72" y="157"/>
                    <a:pt x="94" y="146"/>
                  </a:cubicBezTo>
                  <a:cubicBezTo>
                    <a:pt x="116" y="135"/>
                    <a:pt x="144" y="130"/>
                    <a:pt x="174" y="124"/>
                  </a:cubicBezTo>
                  <a:cubicBezTo>
                    <a:pt x="204" y="118"/>
                    <a:pt x="244" y="122"/>
                    <a:pt x="276" y="108"/>
                  </a:cubicBezTo>
                  <a:cubicBezTo>
                    <a:pt x="308" y="94"/>
                    <a:pt x="335" y="59"/>
                    <a:pt x="364" y="42"/>
                  </a:cubicBezTo>
                  <a:cubicBezTo>
                    <a:pt x="393" y="25"/>
                    <a:pt x="422" y="12"/>
                    <a:pt x="450" y="6"/>
                  </a:cubicBezTo>
                  <a:cubicBezTo>
                    <a:pt x="478" y="0"/>
                    <a:pt x="509" y="2"/>
                    <a:pt x="530" y="4"/>
                  </a:cubicBezTo>
                  <a:cubicBezTo>
                    <a:pt x="551" y="6"/>
                    <a:pt x="547" y="14"/>
                    <a:pt x="576" y="18"/>
                  </a:cubicBezTo>
                  <a:cubicBezTo>
                    <a:pt x="605" y="22"/>
                    <a:pt x="670" y="26"/>
                    <a:pt x="702" y="26"/>
                  </a:cubicBezTo>
                  <a:cubicBezTo>
                    <a:pt x="734" y="26"/>
                    <a:pt x="747" y="16"/>
                    <a:pt x="766" y="16"/>
                  </a:cubicBezTo>
                  <a:cubicBezTo>
                    <a:pt x="785" y="16"/>
                    <a:pt x="799" y="19"/>
                    <a:pt x="814" y="28"/>
                  </a:cubicBezTo>
                  <a:cubicBezTo>
                    <a:pt x="829" y="37"/>
                    <a:pt x="842" y="59"/>
                    <a:pt x="858" y="68"/>
                  </a:cubicBezTo>
                  <a:cubicBezTo>
                    <a:pt x="874" y="77"/>
                    <a:pt x="873" y="84"/>
                    <a:pt x="910" y="82"/>
                  </a:cubicBezTo>
                  <a:cubicBezTo>
                    <a:pt x="947" y="80"/>
                    <a:pt x="1043" y="58"/>
                    <a:pt x="1080" y="54"/>
                  </a:cubicBezTo>
                  <a:cubicBezTo>
                    <a:pt x="1117" y="50"/>
                    <a:pt x="1118" y="53"/>
                    <a:pt x="1134" y="58"/>
                  </a:cubicBezTo>
                  <a:cubicBezTo>
                    <a:pt x="1150" y="63"/>
                    <a:pt x="1163" y="77"/>
                    <a:pt x="1178" y="86"/>
                  </a:cubicBezTo>
                  <a:cubicBezTo>
                    <a:pt x="1193" y="95"/>
                    <a:pt x="1200" y="106"/>
                    <a:pt x="1224" y="110"/>
                  </a:cubicBezTo>
                  <a:cubicBezTo>
                    <a:pt x="1248" y="114"/>
                    <a:pt x="1296" y="104"/>
                    <a:pt x="1324" y="110"/>
                  </a:cubicBezTo>
                  <a:cubicBezTo>
                    <a:pt x="1352" y="116"/>
                    <a:pt x="1369" y="126"/>
                    <a:pt x="1392" y="146"/>
                  </a:cubicBezTo>
                  <a:cubicBezTo>
                    <a:pt x="1415" y="166"/>
                    <a:pt x="1445" y="208"/>
                    <a:pt x="1460" y="232"/>
                  </a:cubicBezTo>
                  <a:cubicBezTo>
                    <a:pt x="1475" y="256"/>
                    <a:pt x="1477" y="273"/>
                    <a:pt x="1480" y="288"/>
                  </a:cubicBezTo>
                  <a:cubicBezTo>
                    <a:pt x="1483" y="303"/>
                    <a:pt x="1473" y="310"/>
                    <a:pt x="1476" y="324"/>
                  </a:cubicBezTo>
                  <a:cubicBezTo>
                    <a:pt x="1479" y="338"/>
                    <a:pt x="1491" y="355"/>
                    <a:pt x="1498" y="374"/>
                  </a:cubicBezTo>
                  <a:cubicBezTo>
                    <a:pt x="1505" y="393"/>
                    <a:pt x="1515" y="418"/>
                    <a:pt x="1518" y="438"/>
                  </a:cubicBezTo>
                  <a:cubicBezTo>
                    <a:pt x="1521" y="458"/>
                    <a:pt x="1521" y="473"/>
                    <a:pt x="1516" y="492"/>
                  </a:cubicBezTo>
                  <a:cubicBezTo>
                    <a:pt x="1511" y="511"/>
                    <a:pt x="1494" y="530"/>
                    <a:pt x="1488" y="554"/>
                  </a:cubicBezTo>
                  <a:cubicBezTo>
                    <a:pt x="1482" y="578"/>
                    <a:pt x="1475" y="611"/>
                    <a:pt x="1478" y="640"/>
                  </a:cubicBezTo>
                  <a:cubicBezTo>
                    <a:pt x="1481" y="669"/>
                    <a:pt x="1498" y="704"/>
                    <a:pt x="1504" y="726"/>
                  </a:cubicBezTo>
                  <a:cubicBezTo>
                    <a:pt x="1510" y="748"/>
                    <a:pt x="1514" y="750"/>
                    <a:pt x="1516" y="772"/>
                  </a:cubicBezTo>
                  <a:cubicBezTo>
                    <a:pt x="1518" y="794"/>
                    <a:pt x="1522" y="826"/>
                    <a:pt x="1514" y="858"/>
                  </a:cubicBezTo>
                  <a:cubicBezTo>
                    <a:pt x="1506" y="890"/>
                    <a:pt x="1478" y="934"/>
                    <a:pt x="1470" y="964"/>
                  </a:cubicBezTo>
                  <a:cubicBezTo>
                    <a:pt x="1462" y="994"/>
                    <a:pt x="1468" y="1016"/>
                    <a:pt x="1468" y="1038"/>
                  </a:cubicBezTo>
                  <a:cubicBezTo>
                    <a:pt x="1468" y="1060"/>
                    <a:pt x="1468" y="1068"/>
                    <a:pt x="1472" y="1096"/>
                  </a:cubicBezTo>
                  <a:cubicBezTo>
                    <a:pt x="1442" y="1094"/>
                    <a:pt x="1372" y="1086"/>
                    <a:pt x="1336" y="1086"/>
                  </a:cubicBezTo>
                  <a:cubicBezTo>
                    <a:pt x="1328" y="1054"/>
                    <a:pt x="1328" y="993"/>
                    <a:pt x="1336" y="952"/>
                  </a:cubicBezTo>
                  <a:cubicBezTo>
                    <a:pt x="1344" y="911"/>
                    <a:pt x="1377" y="872"/>
                    <a:pt x="1382" y="838"/>
                  </a:cubicBezTo>
                  <a:cubicBezTo>
                    <a:pt x="1387" y="804"/>
                    <a:pt x="1374" y="775"/>
                    <a:pt x="1368" y="746"/>
                  </a:cubicBezTo>
                  <a:cubicBezTo>
                    <a:pt x="1362" y="717"/>
                    <a:pt x="1345" y="702"/>
                    <a:pt x="1344" y="666"/>
                  </a:cubicBezTo>
                  <a:cubicBezTo>
                    <a:pt x="1343" y="630"/>
                    <a:pt x="1355" y="566"/>
                    <a:pt x="1364" y="530"/>
                  </a:cubicBezTo>
                  <a:cubicBezTo>
                    <a:pt x="1373" y="494"/>
                    <a:pt x="1396" y="479"/>
                    <a:pt x="1396" y="450"/>
                  </a:cubicBezTo>
                  <a:cubicBezTo>
                    <a:pt x="1396" y="421"/>
                    <a:pt x="1368" y="375"/>
                    <a:pt x="1362" y="354"/>
                  </a:cubicBezTo>
                  <a:cubicBezTo>
                    <a:pt x="1356" y="333"/>
                    <a:pt x="1358" y="335"/>
                    <a:pt x="1358" y="326"/>
                  </a:cubicBezTo>
                  <a:cubicBezTo>
                    <a:pt x="1358" y="317"/>
                    <a:pt x="1365" y="310"/>
                    <a:pt x="1362" y="300"/>
                  </a:cubicBezTo>
                  <a:cubicBezTo>
                    <a:pt x="1359" y="290"/>
                    <a:pt x="1352" y="279"/>
                    <a:pt x="1342" y="266"/>
                  </a:cubicBezTo>
                  <a:cubicBezTo>
                    <a:pt x="1332" y="253"/>
                    <a:pt x="1328" y="229"/>
                    <a:pt x="1304" y="222"/>
                  </a:cubicBezTo>
                  <a:cubicBezTo>
                    <a:pt x="1280" y="215"/>
                    <a:pt x="1232" y="231"/>
                    <a:pt x="1198" y="222"/>
                  </a:cubicBezTo>
                  <a:cubicBezTo>
                    <a:pt x="1164" y="213"/>
                    <a:pt x="1138" y="176"/>
                    <a:pt x="1102" y="170"/>
                  </a:cubicBezTo>
                  <a:cubicBezTo>
                    <a:pt x="1066" y="164"/>
                    <a:pt x="1016" y="183"/>
                    <a:pt x="982" y="188"/>
                  </a:cubicBezTo>
                  <a:cubicBezTo>
                    <a:pt x="948" y="193"/>
                    <a:pt x="924" y="203"/>
                    <a:pt x="898" y="202"/>
                  </a:cubicBezTo>
                  <a:cubicBezTo>
                    <a:pt x="872" y="201"/>
                    <a:pt x="845" y="193"/>
                    <a:pt x="824" y="182"/>
                  </a:cubicBezTo>
                  <a:cubicBezTo>
                    <a:pt x="803" y="171"/>
                    <a:pt x="806" y="142"/>
                    <a:pt x="770" y="134"/>
                  </a:cubicBezTo>
                  <a:cubicBezTo>
                    <a:pt x="734" y="126"/>
                    <a:pt x="652" y="136"/>
                    <a:pt x="610" y="134"/>
                  </a:cubicBezTo>
                  <a:cubicBezTo>
                    <a:pt x="568" y="132"/>
                    <a:pt x="543" y="124"/>
                    <a:pt x="518" y="122"/>
                  </a:cubicBezTo>
                  <a:cubicBezTo>
                    <a:pt x="493" y="120"/>
                    <a:pt x="484" y="113"/>
                    <a:pt x="460" y="124"/>
                  </a:cubicBezTo>
                  <a:cubicBezTo>
                    <a:pt x="436" y="135"/>
                    <a:pt x="396" y="175"/>
                    <a:pt x="376" y="190"/>
                  </a:cubicBezTo>
                  <a:cubicBezTo>
                    <a:pt x="356" y="205"/>
                    <a:pt x="353" y="208"/>
                    <a:pt x="338" y="216"/>
                  </a:cubicBezTo>
                  <a:cubicBezTo>
                    <a:pt x="323" y="224"/>
                    <a:pt x="310" y="232"/>
                    <a:pt x="286" y="238"/>
                  </a:cubicBezTo>
                  <a:cubicBezTo>
                    <a:pt x="262" y="244"/>
                    <a:pt x="220" y="247"/>
                    <a:pt x="196" y="252"/>
                  </a:cubicBezTo>
                  <a:cubicBezTo>
                    <a:pt x="172" y="257"/>
                    <a:pt x="162" y="255"/>
                    <a:pt x="144" y="268"/>
                  </a:cubicBezTo>
                  <a:cubicBezTo>
                    <a:pt x="126" y="281"/>
                    <a:pt x="107" y="306"/>
                    <a:pt x="90" y="332"/>
                  </a:cubicBezTo>
                  <a:cubicBezTo>
                    <a:pt x="73" y="358"/>
                    <a:pt x="50" y="402"/>
                    <a:pt x="42" y="426"/>
                  </a:cubicBezTo>
                  <a:cubicBezTo>
                    <a:pt x="36" y="396"/>
                    <a:pt x="10" y="288"/>
                    <a:pt x="0" y="250"/>
                  </a:cubicBezTo>
                  <a:close/>
                </a:path>
              </a:pathLst>
            </a:custGeom>
            <a:pattFill prst="wdDnDiag">
              <a:fgClr>
                <a:srgbClr val="009900"/>
              </a:fgClr>
              <a:bgClr>
                <a:schemeClr val="bg1"/>
              </a:bgClr>
            </a:pattFill>
            <a:ln w="9525">
              <a:solidFill>
                <a:srgbClr val="009900"/>
              </a:solidFill>
              <a:round/>
              <a:headEnd/>
              <a:tailEnd/>
            </a:ln>
          </p:spPr>
          <p:txBody>
            <a:bodyPr/>
            <a:lstStyle/>
            <a:p>
              <a:endParaRPr lang="fr-CH"/>
            </a:p>
          </p:txBody>
        </p:sp>
      </p:grpSp>
      <p:grpSp>
        <p:nvGrpSpPr>
          <p:cNvPr id="384004" name="Group 75"/>
          <p:cNvGrpSpPr>
            <a:grpSpLocks/>
          </p:cNvGrpSpPr>
          <p:nvPr/>
        </p:nvGrpSpPr>
        <p:grpSpPr bwMode="auto">
          <a:xfrm>
            <a:off x="-127000" y="-309563"/>
            <a:ext cx="7651750" cy="5118101"/>
            <a:chOff x="32" y="16"/>
            <a:chExt cx="4820" cy="3224"/>
          </a:xfrm>
        </p:grpSpPr>
        <p:sp>
          <p:nvSpPr>
            <p:cNvPr id="384178" name="Freeform 76"/>
            <p:cNvSpPr>
              <a:spLocks/>
            </p:cNvSpPr>
            <p:nvPr/>
          </p:nvSpPr>
          <p:spPr bwMode="auto">
            <a:xfrm>
              <a:off x="2286" y="611"/>
              <a:ext cx="2510" cy="693"/>
            </a:xfrm>
            <a:custGeom>
              <a:avLst/>
              <a:gdLst>
                <a:gd name="T0" fmla="*/ 2510 w 2510"/>
                <a:gd name="T1" fmla="*/ 73 h 693"/>
                <a:gd name="T2" fmla="*/ 2446 w 2510"/>
                <a:gd name="T3" fmla="*/ 73 h 693"/>
                <a:gd name="T4" fmla="*/ 2402 w 2510"/>
                <a:gd name="T5" fmla="*/ 69 h 693"/>
                <a:gd name="T6" fmla="*/ 2342 w 2510"/>
                <a:gd name="T7" fmla="*/ 69 h 693"/>
                <a:gd name="T8" fmla="*/ 2250 w 2510"/>
                <a:gd name="T9" fmla="*/ 77 h 693"/>
                <a:gd name="T10" fmla="*/ 2178 w 2510"/>
                <a:gd name="T11" fmla="*/ 89 h 693"/>
                <a:gd name="T12" fmla="*/ 2114 w 2510"/>
                <a:gd name="T13" fmla="*/ 105 h 693"/>
                <a:gd name="T14" fmla="*/ 2058 w 2510"/>
                <a:gd name="T15" fmla="*/ 109 h 693"/>
                <a:gd name="T16" fmla="*/ 1962 w 2510"/>
                <a:gd name="T17" fmla="*/ 121 h 693"/>
                <a:gd name="T18" fmla="*/ 1858 w 2510"/>
                <a:gd name="T19" fmla="*/ 105 h 693"/>
                <a:gd name="T20" fmla="*/ 1786 w 2510"/>
                <a:gd name="T21" fmla="*/ 93 h 693"/>
                <a:gd name="T22" fmla="*/ 1718 w 2510"/>
                <a:gd name="T23" fmla="*/ 73 h 693"/>
                <a:gd name="T24" fmla="*/ 1678 w 2510"/>
                <a:gd name="T25" fmla="*/ 53 h 693"/>
                <a:gd name="T26" fmla="*/ 1622 w 2510"/>
                <a:gd name="T27" fmla="*/ 33 h 693"/>
                <a:gd name="T28" fmla="*/ 1554 w 2510"/>
                <a:gd name="T29" fmla="*/ 13 h 693"/>
                <a:gd name="T30" fmla="*/ 1466 w 2510"/>
                <a:gd name="T31" fmla="*/ 13 h 693"/>
                <a:gd name="T32" fmla="*/ 1398 w 2510"/>
                <a:gd name="T33" fmla="*/ 1 h 693"/>
                <a:gd name="T34" fmla="*/ 1342 w 2510"/>
                <a:gd name="T35" fmla="*/ 5 h 693"/>
                <a:gd name="T36" fmla="*/ 1294 w 2510"/>
                <a:gd name="T37" fmla="*/ 9 h 693"/>
                <a:gd name="T38" fmla="*/ 1262 w 2510"/>
                <a:gd name="T39" fmla="*/ 9 h 693"/>
                <a:gd name="T40" fmla="*/ 1170 w 2510"/>
                <a:gd name="T41" fmla="*/ 17 h 693"/>
                <a:gd name="T42" fmla="*/ 1102 w 2510"/>
                <a:gd name="T43" fmla="*/ 49 h 693"/>
                <a:gd name="T44" fmla="*/ 1054 w 2510"/>
                <a:gd name="T45" fmla="*/ 81 h 693"/>
                <a:gd name="T46" fmla="*/ 974 w 2510"/>
                <a:gd name="T47" fmla="*/ 93 h 693"/>
                <a:gd name="T48" fmla="*/ 910 w 2510"/>
                <a:gd name="T49" fmla="*/ 109 h 693"/>
                <a:gd name="T50" fmla="*/ 842 w 2510"/>
                <a:gd name="T51" fmla="*/ 113 h 693"/>
                <a:gd name="T52" fmla="*/ 782 w 2510"/>
                <a:gd name="T53" fmla="*/ 125 h 693"/>
                <a:gd name="T54" fmla="*/ 730 w 2510"/>
                <a:gd name="T55" fmla="*/ 129 h 693"/>
                <a:gd name="T56" fmla="*/ 670 w 2510"/>
                <a:gd name="T57" fmla="*/ 153 h 693"/>
                <a:gd name="T58" fmla="*/ 646 w 2510"/>
                <a:gd name="T59" fmla="*/ 181 h 693"/>
                <a:gd name="T60" fmla="*/ 622 w 2510"/>
                <a:gd name="T61" fmla="*/ 205 h 693"/>
                <a:gd name="T62" fmla="*/ 594 w 2510"/>
                <a:gd name="T63" fmla="*/ 213 h 693"/>
                <a:gd name="T64" fmla="*/ 558 w 2510"/>
                <a:gd name="T65" fmla="*/ 209 h 693"/>
                <a:gd name="T66" fmla="*/ 530 w 2510"/>
                <a:gd name="T67" fmla="*/ 197 h 693"/>
                <a:gd name="T68" fmla="*/ 494 w 2510"/>
                <a:gd name="T69" fmla="*/ 205 h 693"/>
                <a:gd name="T70" fmla="*/ 478 w 2510"/>
                <a:gd name="T71" fmla="*/ 225 h 693"/>
                <a:gd name="T72" fmla="*/ 442 w 2510"/>
                <a:gd name="T73" fmla="*/ 241 h 693"/>
                <a:gd name="T74" fmla="*/ 394 w 2510"/>
                <a:gd name="T75" fmla="*/ 265 h 693"/>
                <a:gd name="T76" fmla="*/ 346 w 2510"/>
                <a:gd name="T77" fmla="*/ 305 h 693"/>
                <a:gd name="T78" fmla="*/ 274 w 2510"/>
                <a:gd name="T79" fmla="*/ 329 h 693"/>
                <a:gd name="T80" fmla="*/ 246 w 2510"/>
                <a:gd name="T81" fmla="*/ 353 h 693"/>
                <a:gd name="T82" fmla="*/ 226 w 2510"/>
                <a:gd name="T83" fmla="*/ 377 h 693"/>
                <a:gd name="T84" fmla="*/ 198 w 2510"/>
                <a:gd name="T85" fmla="*/ 389 h 693"/>
                <a:gd name="T86" fmla="*/ 162 w 2510"/>
                <a:gd name="T87" fmla="*/ 413 h 693"/>
                <a:gd name="T88" fmla="*/ 126 w 2510"/>
                <a:gd name="T89" fmla="*/ 429 h 693"/>
                <a:gd name="T90" fmla="*/ 90 w 2510"/>
                <a:gd name="T91" fmla="*/ 445 h 693"/>
                <a:gd name="T92" fmla="*/ 38 w 2510"/>
                <a:gd name="T93" fmla="*/ 461 h 693"/>
                <a:gd name="T94" fmla="*/ 6 w 2510"/>
                <a:gd name="T95" fmla="*/ 509 h 693"/>
                <a:gd name="T96" fmla="*/ 2 w 2510"/>
                <a:gd name="T97" fmla="*/ 545 h 693"/>
                <a:gd name="T98" fmla="*/ 6 w 2510"/>
                <a:gd name="T99" fmla="*/ 581 h 693"/>
                <a:gd name="T100" fmla="*/ 26 w 2510"/>
                <a:gd name="T101" fmla="*/ 597 h 693"/>
                <a:gd name="T102" fmla="*/ 18 w 2510"/>
                <a:gd name="T103" fmla="*/ 637 h 693"/>
                <a:gd name="T104" fmla="*/ 6 w 2510"/>
                <a:gd name="T105" fmla="*/ 665 h 693"/>
                <a:gd name="T106" fmla="*/ 14 w 2510"/>
                <a:gd name="T107" fmla="*/ 693 h 6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510"/>
                <a:gd name="T163" fmla="*/ 0 h 693"/>
                <a:gd name="T164" fmla="*/ 2510 w 2510"/>
                <a:gd name="T165" fmla="*/ 693 h 6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510" h="693">
                  <a:moveTo>
                    <a:pt x="2510" y="73"/>
                  </a:moveTo>
                  <a:cubicBezTo>
                    <a:pt x="2487" y="73"/>
                    <a:pt x="2464" y="74"/>
                    <a:pt x="2446" y="73"/>
                  </a:cubicBezTo>
                  <a:cubicBezTo>
                    <a:pt x="2428" y="72"/>
                    <a:pt x="2419" y="70"/>
                    <a:pt x="2402" y="69"/>
                  </a:cubicBezTo>
                  <a:cubicBezTo>
                    <a:pt x="2385" y="68"/>
                    <a:pt x="2367" y="68"/>
                    <a:pt x="2342" y="69"/>
                  </a:cubicBezTo>
                  <a:cubicBezTo>
                    <a:pt x="2317" y="70"/>
                    <a:pt x="2277" y="74"/>
                    <a:pt x="2250" y="77"/>
                  </a:cubicBezTo>
                  <a:cubicBezTo>
                    <a:pt x="2223" y="80"/>
                    <a:pt x="2201" y="84"/>
                    <a:pt x="2178" y="89"/>
                  </a:cubicBezTo>
                  <a:cubicBezTo>
                    <a:pt x="2155" y="94"/>
                    <a:pt x="2134" y="102"/>
                    <a:pt x="2114" y="105"/>
                  </a:cubicBezTo>
                  <a:cubicBezTo>
                    <a:pt x="2094" y="108"/>
                    <a:pt x="2083" y="106"/>
                    <a:pt x="2058" y="109"/>
                  </a:cubicBezTo>
                  <a:cubicBezTo>
                    <a:pt x="2033" y="112"/>
                    <a:pt x="1995" y="122"/>
                    <a:pt x="1962" y="121"/>
                  </a:cubicBezTo>
                  <a:cubicBezTo>
                    <a:pt x="1929" y="120"/>
                    <a:pt x="1887" y="110"/>
                    <a:pt x="1858" y="105"/>
                  </a:cubicBezTo>
                  <a:cubicBezTo>
                    <a:pt x="1829" y="100"/>
                    <a:pt x="1809" y="98"/>
                    <a:pt x="1786" y="93"/>
                  </a:cubicBezTo>
                  <a:cubicBezTo>
                    <a:pt x="1763" y="88"/>
                    <a:pt x="1736" y="80"/>
                    <a:pt x="1718" y="73"/>
                  </a:cubicBezTo>
                  <a:cubicBezTo>
                    <a:pt x="1700" y="66"/>
                    <a:pt x="1694" y="60"/>
                    <a:pt x="1678" y="53"/>
                  </a:cubicBezTo>
                  <a:cubicBezTo>
                    <a:pt x="1662" y="46"/>
                    <a:pt x="1643" y="40"/>
                    <a:pt x="1622" y="33"/>
                  </a:cubicBezTo>
                  <a:cubicBezTo>
                    <a:pt x="1601" y="26"/>
                    <a:pt x="1580" y="16"/>
                    <a:pt x="1554" y="13"/>
                  </a:cubicBezTo>
                  <a:cubicBezTo>
                    <a:pt x="1528" y="10"/>
                    <a:pt x="1492" y="15"/>
                    <a:pt x="1466" y="13"/>
                  </a:cubicBezTo>
                  <a:cubicBezTo>
                    <a:pt x="1440" y="11"/>
                    <a:pt x="1419" y="2"/>
                    <a:pt x="1398" y="1"/>
                  </a:cubicBezTo>
                  <a:cubicBezTo>
                    <a:pt x="1377" y="0"/>
                    <a:pt x="1359" y="4"/>
                    <a:pt x="1342" y="5"/>
                  </a:cubicBezTo>
                  <a:cubicBezTo>
                    <a:pt x="1325" y="6"/>
                    <a:pt x="1307" y="8"/>
                    <a:pt x="1294" y="9"/>
                  </a:cubicBezTo>
                  <a:cubicBezTo>
                    <a:pt x="1281" y="10"/>
                    <a:pt x="1283" y="8"/>
                    <a:pt x="1262" y="9"/>
                  </a:cubicBezTo>
                  <a:cubicBezTo>
                    <a:pt x="1241" y="10"/>
                    <a:pt x="1197" y="10"/>
                    <a:pt x="1170" y="17"/>
                  </a:cubicBezTo>
                  <a:cubicBezTo>
                    <a:pt x="1143" y="24"/>
                    <a:pt x="1121" y="38"/>
                    <a:pt x="1102" y="49"/>
                  </a:cubicBezTo>
                  <a:cubicBezTo>
                    <a:pt x="1083" y="60"/>
                    <a:pt x="1075" y="74"/>
                    <a:pt x="1054" y="81"/>
                  </a:cubicBezTo>
                  <a:cubicBezTo>
                    <a:pt x="1033" y="88"/>
                    <a:pt x="998" y="88"/>
                    <a:pt x="974" y="93"/>
                  </a:cubicBezTo>
                  <a:cubicBezTo>
                    <a:pt x="950" y="98"/>
                    <a:pt x="932" y="106"/>
                    <a:pt x="910" y="109"/>
                  </a:cubicBezTo>
                  <a:cubicBezTo>
                    <a:pt x="888" y="112"/>
                    <a:pt x="863" y="110"/>
                    <a:pt x="842" y="113"/>
                  </a:cubicBezTo>
                  <a:cubicBezTo>
                    <a:pt x="821" y="116"/>
                    <a:pt x="801" y="122"/>
                    <a:pt x="782" y="125"/>
                  </a:cubicBezTo>
                  <a:cubicBezTo>
                    <a:pt x="763" y="128"/>
                    <a:pt x="749" y="124"/>
                    <a:pt x="730" y="129"/>
                  </a:cubicBezTo>
                  <a:cubicBezTo>
                    <a:pt x="711" y="134"/>
                    <a:pt x="684" y="144"/>
                    <a:pt x="670" y="153"/>
                  </a:cubicBezTo>
                  <a:cubicBezTo>
                    <a:pt x="656" y="162"/>
                    <a:pt x="654" y="172"/>
                    <a:pt x="646" y="181"/>
                  </a:cubicBezTo>
                  <a:cubicBezTo>
                    <a:pt x="638" y="190"/>
                    <a:pt x="631" y="200"/>
                    <a:pt x="622" y="205"/>
                  </a:cubicBezTo>
                  <a:cubicBezTo>
                    <a:pt x="613" y="210"/>
                    <a:pt x="605" y="212"/>
                    <a:pt x="594" y="213"/>
                  </a:cubicBezTo>
                  <a:cubicBezTo>
                    <a:pt x="583" y="214"/>
                    <a:pt x="569" y="212"/>
                    <a:pt x="558" y="209"/>
                  </a:cubicBezTo>
                  <a:cubicBezTo>
                    <a:pt x="547" y="206"/>
                    <a:pt x="541" y="198"/>
                    <a:pt x="530" y="197"/>
                  </a:cubicBezTo>
                  <a:cubicBezTo>
                    <a:pt x="519" y="196"/>
                    <a:pt x="503" y="200"/>
                    <a:pt x="494" y="205"/>
                  </a:cubicBezTo>
                  <a:cubicBezTo>
                    <a:pt x="485" y="210"/>
                    <a:pt x="487" y="219"/>
                    <a:pt x="478" y="225"/>
                  </a:cubicBezTo>
                  <a:cubicBezTo>
                    <a:pt x="469" y="231"/>
                    <a:pt x="456" y="234"/>
                    <a:pt x="442" y="241"/>
                  </a:cubicBezTo>
                  <a:cubicBezTo>
                    <a:pt x="428" y="248"/>
                    <a:pt x="410" y="254"/>
                    <a:pt x="394" y="265"/>
                  </a:cubicBezTo>
                  <a:cubicBezTo>
                    <a:pt x="378" y="276"/>
                    <a:pt x="366" y="294"/>
                    <a:pt x="346" y="305"/>
                  </a:cubicBezTo>
                  <a:cubicBezTo>
                    <a:pt x="326" y="316"/>
                    <a:pt x="291" y="321"/>
                    <a:pt x="274" y="329"/>
                  </a:cubicBezTo>
                  <a:cubicBezTo>
                    <a:pt x="257" y="337"/>
                    <a:pt x="254" y="345"/>
                    <a:pt x="246" y="353"/>
                  </a:cubicBezTo>
                  <a:cubicBezTo>
                    <a:pt x="238" y="361"/>
                    <a:pt x="234" y="371"/>
                    <a:pt x="226" y="377"/>
                  </a:cubicBezTo>
                  <a:cubicBezTo>
                    <a:pt x="218" y="383"/>
                    <a:pt x="209" y="383"/>
                    <a:pt x="198" y="389"/>
                  </a:cubicBezTo>
                  <a:cubicBezTo>
                    <a:pt x="187" y="395"/>
                    <a:pt x="174" y="406"/>
                    <a:pt x="162" y="413"/>
                  </a:cubicBezTo>
                  <a:cubicBezTo>
                    <a:pt x="150" y="420"/>
                    <a:pt x="138" y="424"/>
                    <a:pt x="126" y="429"/>
                  </a:cubicBezTo>
                  <a:cubicBezTo>
                    <a:pt x="114" y="434"/>
                    <a:pt x="105" y="440"/>
                    <a:pt x="90" y="445"/>
                  </a:cubicBezTo>
                  <a:cubicBezTo>
                    <a:pt x="75" y="450"/>
                    <a:pt x="52" y="450"/>
                    <a:pt x="38" y="461"/>
                  </a:cubicBezTo>
                  <a:cubicBezTo>
                    <a:pt x="24" y="472"/>
                    <a:pt x="12" y="495"/>
                    <a:pt x="6" y="509"/>
                  </a:cubicBezTo>
                  <a:cubicBezTo>
                    <a:pt x="0" y="523"/>
                    <a:pt x="2" y="533"/>
                    <a:pt x="2" y="545"/>
                  </a:cubicBezTo>
                  <a:cubicBezTo>
                    <a:pt x="2" y="557"/>
                    <a:pt x="2" y="572"/>
                    <a:pt x="6" y="581"/>
                  </a:cubicBezTo>
                  <a:cubicBezTo>
                    <a:pt x="10" y="590"/>
                    <a:pt x="24" y="588"/>
                    <a:pt x="26" y="597"/>
                  </a:cubicBezTo>
                  <a:cubicBezTo>
                    <a:pt x="28" y="606"/>
                    <a:pt x="21" y="626"/>
                    <a:pt x="18" y="637"/>
                  </a:cubicBezTo>
                  <a:cubicBezTo>
                    <a:pt x="15" y="648"/>
                    <a:pt x="7" y="656"/>
                    <a:pt x="6" y="665"/>
                  </a:cubicBezTo>
                  <a:cubicBezTo>
                    <a:pt x="5" y="674"/>
                    <a:pt x="10" y="687"/>
                    <a:pt x="14" y="693"/>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79" name="Freeform 77"/>
            <p:cNvSpPr>
              <a:spLocks/>
            </p:cNvSpPr>
            <p:nvPr/>
          </p:nvSpPr>
          <p:spPr bwMode="auto">
            <a:xfrm>
              <a:off x="2168" y="16"/>
              <a:ext cx="216" cy="1296"/>
            </a:xfrm>
            <a:custGeom>
              <a:avLst/>
              <a:gdLst>
                <a:gd name="T0" fmla="*/ 132 w 216"/>
                <a:gd name="T1" fmla="*/ 1296 h 1296"/>
                <a:gd name="T2" fmla="*/ 120 w 216"/>
                <a:gd name="T3" fmla="*/ 1264 h 1296"/>
                <a:gd name="T4" fmla="*/ 100 w 216"/>
                <a:gd name="T5" fmla="*/ 1220 h 1296"/>
                <a:gd name="T6" fmla="*/ 92 w 216"/>
                <a:gd name="T7" fmla="*/ 1164 h 1296"/>
                <a:gd name="T8" fmla="*/ 72 w 216"/>
                <a:gd name="T9" fmla="*/ 1104 h 1296"/>
                <a:gd name="T10" fmla="*/ 56 w 216"/>
                <a:gd name="T11" fmla="*/ 1024 h 1296"/>
                <a:gd name="T12" fmla="*/ 68 w 216"/>
                <a:gd name="T13" fmla="*/ 952 h 1296"/>
                <a:gd name="T14" fmla="*/ 72 w 216"/>
                <a:gd name="T15" fmla="*/ 888 h 1296"/>
                <a:gd name="T16" fmla="*/ 64 w 216"/>
                <a:gd name="T17" fmla="*/ 840 h 1296"/>
                <a:gd name="T18" fmla="*/ 68 w 216"/>
                <a:gd name="T19" fmla="*/ 804 h 1296"/>
                <a:gd name="T20" fmla="*/ 92 w 216"/>
                <a:gd name="T21" fmla="*/ 744 h 1296"/>
                <a:gd name="T22" fmla="*/ 108 w 216"/>
                <a:gd name="T23" fmla="*/ 708 h 1296"/>
                <a:gd name="T24" fmla="*/ 92 w 216"/>
                <a:gd name="T25" fmla="*/ 680 h 1296"/>
                <a:gd name="T26" fmla="*/ 100 w 216"/>
                <a:gd name="T27" fmla="*/ 644 h 1296"/>
                <a:gd name="T28" fmla="*/ 120 w 216"/>
                <a:gd name="T29" fmla="*/ 628 h 1296"/>
                <a:gd name="T30" fmla="*/ 144 w 216"/>
                <a:gd name="T31" fmla="*/ 608 h 1296"/>
                <a:gd name="T32" fmla="*/ 148 w 216"/>
                <a:gd name="T33" fmla="*/ 584 h 1296"/>
                <a:gd name="T34" fmla="*/ 136 w 216"/>
                <a:gd name="T35" fmla="*/ 560 h 1296"/>
                <a:gd name="T36" fmla="*/ 132 w 216"/>
                <a:gd name="T37" fmla="*/ 536 h 1296"/>
                <a:gd name="T38" fmla="*/ 148 w 216"/>
                <a:gd name="T39" fmla="*/ 496 h 1296"/>
                <a:gd name="T40" fmla="*/ 156 w 216"/>
                <a:gd name="T41" fmla="*/ 452 h 1296"/>
                <a:gd name="T42" fmla="*/ 148 w 216"/>
                <a:gd name="T43" fmla="*/ 396 h 1296"/>
                <a:gd name="T44" fmla="*/ 132 w 216"/>
                <a:gd name="T45" fmla="*/ 364 h 1296"/>
                <a:gd name="T46" fmla="*/ 140 w 216"/>
                <a:gd name="T47" fmla="*/ 292 h 1296"/>
                <a:gd name="T48" fmla="*/ 180 w 216"/>
                <a:gd name="T49" fmla="*/ 272 h 1296"/>
                <a:gd name="T50" fmla="*/ 212 w 216"/>
                <a:gd name="T51" fmla="*/ 232 h 1296"/>
                <a:gd name="T52" fmla="*/ 204 w 216"/>
                <a:gd name="T53" fmla="*/ 184 h 1296"/>
                <a:gd name="T54" fmla="*/ 168 w 216"/>
                <a:gd name="T55" fmla="*/ 144 h 1296"/>
                <a:gd name="T56" fmla="*/ 132 w 216"/>
                <a:gd name="T57" fmla="*/ 128 h 1296"/>
                <a:gd name="T58" fmla="*/ 76 w 216"/>
                <a:gd name="T59" fmla="*/ 88 h 1296"/>
                <a:gd name="T60" fmla="*/ 48 w 216"/>
                <a:gd name="T61" fmla="*/ 72 h 1296"/>
                <a:gd name="T62" fmla="*/ 8 w 216"/>
                <a:gd name="T63" fmla="*/ 24 h 1296"/>
                <a:gd name="T64" fmla="*/ 0 w 216"/>
                <a:gd name="T65" fmla="*/ 0 h 12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296"/>
                <a:gd name="T101" fmla="*/ 216 w 216"/>
                <a:gd name="T102" fmla="*/ 1296 h 12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296">
                  <a:moveTo>
                    <a:pt x="132" y="1296"/>
                  </a:moveTo>
                  <a:cubicBezTo>
                    <a:pt x="128" y="1286"/>
                    <a:pt x="125" y="1277"/>
                    <a:pt x="120" y="1264"/>
                  </a:cubicBezTo>
                  <a:cubicBezTo>
                    <a:pt x="115" y="1251"/>
                    <a:pt x="105" y="1237"/>
                    <a:pt x="100" y="1220"/>
                  </a:cubicBezTo>
                  <a:cubicBezTo>
                    <a:pt x="95" y="1203"/>
                    <a:pt x="97" y="1183"/>
                    <a:pt x="92" y="1164"/>
                  </a:cubicBezTo>
                  <a:cubicBezTo>
                    <a:pt x="87" y="1145"/>
                    <a:pt x="78" y="1127"/>
                    <a:pt x="72" y="1104"/>
                  </a:cubicBezTo>
                  <a:cubicBezTo>
                    <a:pt x="66" y="1081"/>
                    <a:pt x="57" y="1049"/>
                    <a:pt x="56" y="1024"/>
                  </a:cubicBezTo>
                  <a:cubicBezTo>
                    <a:pt x="55" y="999"/>
                    <a:pt x="65" y="975"/>
                    <a:pt x="68" y="952"/>
                  </a:cubicBezTo>
                  <a:cubicBezTo>
                    <a:pt x="71" y="929"/>
                    <a:pt x="73" y="907"/>
                    <a:pt x="72" y="888"/>
                  </a:cubicBezTo>
                  <a:cubicBezTo>
                    <a:pt x="71" y="869"/>
                    <a:pt x="65" y="854"/>
                    <a:pt x="64" y="840"/>
                  </a:cubicBezTo>
                  <a:cubicBezTo>
                    <a:pt x="63" y="826"/>
                    <a:pt x="63" y="820"/>
                    <a:pt x="68" y="804"/>
                  </a:cubicBezTo>
                  <a:cubicBezTo>
                    <a:pt x="73" y="788"/>
                    <a:pt x="85" y="760"/>
                    <a:pt x="92" y="744"/>
                  </a:cubicBezTo>
                  <a:cubicBezTo>
                    <a:pt x="99" y="728"/>
                    <a:pt x="108" y="719"/>
                    <a:pt x="108" y="708"/>
                  </a:cubicBezTo>
                  <a:cubicBezTo>
                    <a:pt x="108" y="697"/>
                    <a:pt x="93" y="691"/>
                    <a:pt x="92" y="680"/>
                  </a:cubicBezTo>
                  <a:cubicBezTo>
                    <a:pt x="91" y="669"/>
                    <a:pt x="95" y="653"/>
                    <a:pt x="100" y="644"/>
                  </a:cubicBezTo>
                  <a:cubicBezTo>
                    <a:pt x="105" y="635"/>
                    <a:pt x="113" y="634"/>
                    <a:pt x="120" y="628"/>
                  </a:cubicBezTo>
                  <a:cubicBezTo>
                    <a:pt x="127" y="622"/>
                    <a:pt x="139" y="615"/>
                    <a:pt x="144" y="608"/>
                  </a:cubicBezTo>
                  <a:cubicBezTo>
                    <a:pt x="149" y="601"/>
                    <a:pt x="149" y="592"/>
                    <a:pt x="148" y="584"/>
                  </a:cubicBezTo>
                  <a:cubicBezTo>
                    <a:pt x="147" y="576"/>
                    <a:pt x="139" y="568"/>
                    <a:pt x="136" y="560"/>
                  </a:cubicBezTo>
                  <a:cubicBezTo>
                    <a:pt x="133" y="552"/>
                    <a:pt x="130" y="547"/>
                    <a:pt x="132" y="536"/>
                  </a:cubicBezTo>
                  <a:cubicBezTo>
                    <a:pt x="134" y="525"/>
                    <a:pt x="144" y="510"/>
                    <a:pt x="148" y="496"/>
                  </a:cubicBezTo>
                  <a:cubicBezTo>
                    <a:pt x="152" y="482"/>
                    <a:pt x="156" y="469"/>
                    <a:pt x="156" y="452"/>
                  </a:cubicBezTo>
                  <a:cubicBezTo>
                    <a:pt x="156" y="435"/>
                    <a:pt x="152" y="411"/>
                    <a:pt x="148" y="396"/>
                  </a:cubicBezTo>
                  <a:cubicBezTo>
                    <a:pt x="144" y="381"/>
                    <a:pt x="133" y="381"/>
                    <a:pt x="132" y="364"/>
                  </a:cubicBezTo>
                  <a:cubicBezTo>
                    <a:pt x="131" y="347"/>
                    <a:pt x="132" y="307"/>
                    <a:pt x="140" y="292"/>
                  </a:cubicBezTo>
                  <a:cubicBezTo>
                    <a:pt x="148" y="277"/>
                    <a:pt x="168" y="282"/>
                    <a:pt x="180" y="272"/>
                  </a:cubicBezTo>
                  <a:cubicBezTo>
                    <a:pt x="192" y="262"/>
                    <a:pt x="208" y="247"/>
                    <a:pt x="212" y="232"/>
                  </a:cubicBezTo>
                  <a:cubicBezTo>
                    <a:pt x="216" y="217"/>
                    <a:pt x="211" y="199"/>
                    <a:pt x="204" y="184"/>
                  </a:cubicBezTo>
                  <a:cubicBezTo>
                    <a:pt x="197" y="169"/>
                    <a:pt x="180" y="153"/>
                    <a:pt x="168" y="144"/>
                  </a:cubicBezTo>
                  <a:cubicBezTo>
                    <a:pt x="156" y="135"/>
                    <a:pt x="147" y="137"/>
                    <a:pt x="132" y="128"/>
                  </a:cubicBezTo>
                  <a:cubicBezTo>
                    <a:pt x="117" y="119"/>
                    <a:pt x="90" y="97"/>
                    <a:pt x="76" y="88"/>
                  </a:cubicBezTo>
                  <a:cubicBezTo>
                    <a:pt x="62" y="79"/>
                    <a:pt x="59" y="83"/>
                    <a:pt x="48" y="72"/>
                  </a:cubicBezTo>
                  <a:cubicBezTo>
                    <a:pt x="37" y="61"/>
                    <a:pt x="16" y="36"/>
                    <a:pt x="8" y="24"/>
                  </a:cubicBezTo>
                  <a:cubicBezTo>
                    <a:pt x="0" y="12"/>
                    <a:pt x="0" y="6"/>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80" name="Freeform 78"/>
            <p:cNvSpPr>
              <a:spLocks/>
            </p:cNvSpPr>
            <p:nvPr/>
          </p:nvSpPr>
          <p:spPr bwMode="auto">
            <a:xfrm>
              <a:off x="3416" y="1657"/>
              <a:ext cx="1436" cy="335"/>
            </a:xfrm>
            <a:custGeom>
              <a:avLst/>
              <a:gdLst>
                <a:gd name="T0" fmla="*/ 1436 w 1436"/>
                <a:gd name="T1" fmla="*/ 223 h 335"/>
                <a:gd name="T2" fmla="*/ 1396 w 1436"/>
                <a:gd name="T3" fmla="*/ 223 h 335"/>
                <a:gd name="T4" fmla="*/ 1364 w 1436"/>
                <a:gd name="T5" fmla="*/ 227 h 335"/>
                <a:gd name="T6" fmla="*/ 1336 w 1436"/>
                <a:gd name="T7" fmla="*/ 239 h 335"/>
                <a:gd name="T8" fmla="*/ 1292 w 1436"/>
                <a:gd name="T9" fmla="*/ 247 h 335"/>
                <a:gd name="T10" fmla="*/ 1240 w 1436"/>
                <a:gd name="T11" fmla="*/ 251 h 335"/>
                <a:gd name="T12" fmla="*/ 1184 w 1436"/>
                <a:gd name="T13" fmla="*/ 235 h 335"/>
                <a:gd name="T14" fmla="*/ 1156 w 1436"/>
                <a:gd name="T15" fmla="*/ 203 h 335"/>
                <a:gd name="T16" fmla="*/ 1136 w 1436"/>
                <a:gd name="T17" fmla="*/ 171 h 335"/>
                <a:gd name="T18" fmla="*/ 1128 w 1436"/>
                <a:gd name="T19" fmla="*/ 143 h 335"/>
                <a:gd name="T20" fmla="*/ 1120 w 1436"/>
                <a:gd name="T21" fmla="*/ 119 h 335"/>
                <a:gd name="T22" fmla="*/ 1112 w 1436"/>
                <a:gd name="T23" fmla="*/ 87 h 335"/>
                <a:gd name="T24" fmla="*/ 1100 w 1436"/>
                <a:gd name="T25" fmla="*/ 63 h 335"/>
                <a:gd name="T26" fmla="*/ 1076 w 1436"/>
                <a:gd name="T27" fmla="*/ 47 h 335"/>
                <a:gd name="T28" fmla="*/ 1020 w 1436"/>
                <a:gd name="T29" fmla="*/ 43 h 335"/>
                <a:gd name="T30" fmla="*/ 916 w 1436"/>
                <a:gd name="T31" fmla="*/ 35 h 335"/>
                <a:gd name="T32" fmla="*/ 832 w 1436"/>
                <a:gd name="T33" fmla="*/ 19 h 335"/>
                <a:gd name="T34" fmla="*/ 716 w 1436"/>
                <a:gd name="T35" fmla="*/ 3 h 335"/>
                <a:gd name="T36" fmla="*/ 572 w 1436"/>
                <a:gd name="T37" fmla="*/ 3 h 335"/>
                <a:gd name="T38" fmla="*/ 464 w 1436"/>
                <a:gd name="T39" fmla="*/ 15 h 335"/>
                <a:gd name="T40" fmla="*/ 344 w 1436"/>
                <a:gd name="T41" fmla="*/ 35 h 335"/>
                <a:gd name="T42" fmla="*/ 232 w 1436"/>
                <a:gd name="T43" fmla="*/ 91 h 335"/>
                <a:gd name="T44" fmla="*/ 196 w 1436"/>
                <a:gd name="T45" fmla="*/ 131 h 335"/>
                <a:gd name="T46" fmla="*/ 152 w 1436"/>
                <a:gd name="T47" fmla="*/ 195 h 335"/>
                <a:gd name="T48" fmla="*/ 92 w 1436"/>
                <a:gd name="T49" fmla="*/ 243 h 335"/>
                <a:gd name="T50" fmla="*/ 52 w 1436"/>
                <a:gd name="T51" fmla="*/ 287 h 335"/>
                <a:gd name="T52" fmla="*/ 0 w 1436"/>
                <a:gd name="T53" fmla="*/ 335 h 3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36"/>
                <a:gd name="T82" fmla="*/ 0 h 335"/>
                <a:gd name="T83" fmla="*/ 1436 w 1436"/>
                <a:gd name="T84" fmla="*/ 335 h 3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36" h="335">
                  <a:moveTo>
                    <a:pt x="1436" y="223"/>
                  </a:moveTo>
                  <a:cubicBezTo>
                    <a:pt x="1422" y="222"/>
                    <a:pt x="1408" y="222"/>
                    <a:pt x="1396" y="223"/>
                  </a:cubicBezTo>
                  <a:cubicBezTo>
                    <a:pt x="1384" y="224"/>
                    <a:pt x="1374" y="224"/>
                    <a:pt x="1364" y="227"/>
                  </a:cubicBezTo>
                  <a:cubicBezTo>
                    <a:pt x="1354" y="230"/>
                    <a:pt x="1348" y="236"/>
                    <a:pt x="1336" y="239"/>
                  </a:cubicBezTo>
                  <a:cubicBezTo>
                    <a:pt x="1324" y="242"/>
                    <a:pt x="1308" y="245"/>
                    <a:pt x="1292" y="247"/>
                  </a:cubicBezTo>
                  <a:cubicBezTo>
                    <a:pt x="1276" y="249"/>
                    <a:pt x="1258" y="253"/>
                    <a:pt x="1240" y="251"/>
                  </a:cubicBezTo>
                  <a:cubicBezTo>
                    <a:pt x="1222" y="249"/>
                    <a:pt x="1198" y="243"/>
                    <a:pt x="1184" y="235"/>
                  </a:cubicBezTo>
                  <a:cubicBezTo>
                    <a:pt x="1170" y="227"/>
                    <a:pt x="1164" y="214"/>
                    <a:pt x="1156" y="203"/>
                  </a:cubicBezTo>
                  <a:cubicBezTo>
                    <a:pt x="1148" y="192"/>
                    <a:pt x="1141" y="181"/>
                    <a:pt x="1136" y="171"/>
                  </a:cubicBezTo>
                  <a:cubicBezTo>
                    <a:pt x="1131" y="161"/>
                    <a:pt x="1131" y="152"/>
                    <a:pt x="1128" y="143"/>
                  </a:cubicBezTo>
                  <a:cubicBezTo>
                    <a:pt x="1125" y="134"/>
                    <a:pt x="1123" y="128"/>
                    <a:pt x="1120" y="119"/>
                  </a:cubicBezTo>
                  <a:cubicBezTo>
                    <a:pt x="1117" y="110"/>
                    <a:pt x="1115" y="96"/>
                    <a:pt x="1112" y="87"/>
                  </a:cubicBezTo>
                  <a:cubicBezTo>
                    <a:pt x="1109" y="78"/>
                    <a:pt x="1106" y="70"/>
                    <a:pt x="1100" y="63"/>
                  </a:cubicBezTo>
                  <a:cubicBezTo>
                    <a:pt x="1094" y="56"/>
                    <a:pt x="1089" y="50"/>
                    <a:pt x="1076" y="47"/>
                  </a:cubicBezTo>
                  <a:cubicBezTo>
                    <a:pt x="1063" y="44"/>
                    <a:pt x="1047" y="45"/>
                    <a:pt x="1020" y="43"/>
                  </a:cubicBezTo>
                  <a:cubicBezTo>
                    <a:pt x="993" y="41"/>
                    <a:pt x="947" y="39"/>
                    <a:pt x="916" y="35"/>
                  </a:cubicBezTo>
                  <a:cubicBezTo>
                    <a:pt x="885" y="31"/>
                    <a:pt x="865" y="24"/>
                    <a:pt x="832" y="19"/>
                  </a:cubicBezTo>
                  <a:cubicBezTo>
                    <a:pt x="799" y="14"/>
                    <a:pt x="759" y="6"/>
                    <a:pt x="716" y="3"/>
                  </a:cubicBezTo>
                  <a:cubicBezTo>
                    <a:pt x="673" y="0"/>
                    <a:pt x="614" y="1"/>
                    <a:pt x="572" y="3"/>
                  </a:cubicBezTo>
                  <a:cubicBezTo>
                    <a:pt x="530" y="5"/>
                    <a:pt x="502" y="10"/>
                    <a:pt x="464" y="15"/>
                  </a:cubicBezTo>
                  <a:cubicBezTo>
                    <a:pt x="426" y="20"/>
                    <a:pt x="383" y="22"/>
                    <a:pt x="344" y="35"/>
                  </a:cubicBezTo>
                  <a:cubicBezTo>
                    <a:pt x="305" y="48"/>
                    <a:pt x="257" y="75"/>
                    <a:pt x="232" y="91"/>
                  </a:cubicBezTo>
                  <a:cubicBezTo>
                    <a:pt x="207" y="107"/>
                    <a:pt x="209" y="114"/>
                    <a:pt x="196" y="131"/>
                  </a:cubicBezTo>
                  <a:cubicBezTo>
                    <a:pt x="183" y="148"/>
                    <a:pt x="169" y="176"/>
                    <a:pt x="152" y="195"/>
                  </a:cubicBezTo>
                  <a:cubicBezTo>
                    <a:pt x="135" y="214"/>
                    <a:pt x="109" y="228"/>
                    <a:pt x="92" y="243"/>
                  </a:cubicBezTo>
                  <a:cubicBezTo>
                    <a:pt x="75" y="258"/>
                    <a:pt x="67" y="272"/>
                    <a:pt x="52" y="287"/>
                  </a:cubicBezTo>
                  <a:cubicBezTo>
                    <a:pt x="37" y="302"/>
                    <a:pt x="18" y="318"/>
                    <a:pt x="0" y="335"/>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81" name="Freeform 79"/>
            <p:cNvSpPr>
              <a:spLocks/>
            </p:cNvSpPr>
            <p:nvPr/>
          </p:nvSpPr>
          <p:spPr bwMode="auto">
            <a:xfrm>
              <a:off x="1100" y="1567"/>
              <a:ext cx="2320" cy="510"/>
            </a:xfrm>
            <a:custGeom>
              <a:avLst/>
              <a:gdLst>
                <a:gd name="T0" fmla="*/ 2320 w 2320"/>
                <a:gd name="T1" fmla="*/ 425 h 510"/>
                <a:gd name="T2" fmla="*/ 2208 w 2320"/>
                <a:gd name="T3" fmla="*/ 433 h 510"/>
                <a:gd name="T4" fmla="*/ 2156 w 2320"/>
                <a:gd name="T5" fmla="*/ 449 h 510"/>
                <a:gd name="T6" fmla="*/ 2064 w 2320"/>
                <a:gd name="T7" fmla="*/ 453 h 510"/>
                <a:gd name="T8" fmla="*/ 1968 w 2320"/>
                <a:gd name="T9" fmla="*/ 441 h 510"/>
                <a:gd name="T10" fmla="*/ 1876 w 2320"/>
                <a:gd name="T11" fmla="*/ 437 h 510"/>
                <a:gd name="T12" fmla="*/ 1784 w 2320"/>
                <a:gd name="T13" fmla="*/ 457 h 510"/>
                <a:gd name="T14" fmla="*/ 1712 w 2320"/>
                <a:gd name="T15" fmla="*/ 469 h 510"/>
                <a:gd name="T16" fmla="*/ 1608 w 2320"/>
                <a:gd name="T17" fmla="*/ 489 h 510"/>
                <a:gd name="T18" fmla="*/ 1532 w 2320"/>
                <a:gd name="T19" fmla="*/ 501 h 510"/>
                <a:gd name="T20" fmla="*/ 1468 w 2320"/>
                <a:gd name="T21" fmla="*/ 505 h 510"/>
                <a:gd name="T22" fmla="*/ 1400 w 2320"/>
                <a:gd name="T23" fmla="*/ 509 h 510"/>
                <a:gd name="T24" fmla="*/ 1360 w 2320"/>
                <a:gd name="T25" fmla="*/ 501 h 510"/>
                <a:gd name="T26" fmla="*/ 1324 w 2320"/>
                <a:gd name="T27" fmla="*/ 485 h 510"/>
                <a:gd name="T28" fmla="*/ 1284 w 2320"/>
                <a:gd name="T29" fmla="*/ 449 h 510"/>
                <a:gd name="T30" fmla="*/ 1248 w 2320"/>
                <a:gd name="T31" fmla="*/ 393 h 510"/>
                <a:gd name="T32" fmla="*/ 1200 w 2320"/>
                <a:gd name="T33" fmla="*/ 341 h 510"/>
                <a:gd name="T34" fmla="*/ 1116 w 2320"/>
                <a:gd name="T35" fmla="*/ 281 h 510"/>
                <a:gd name="T36" fmla="*/ 1000 w 2320"/>
                <a:gd name="T37" fmla="*/ 217 h 510"/>
                <a:gd name="T38" fmla="*/ 880 w 2320"/>
                <a:gd name="T39" fmla="*/ 157 h 510"/>
                <a:gd name="T40" fmla="*/ 816 w 2320"/>
                <a:gd name="T41" fmla="*/ 129 h 510"/>
                <a:gd name="T42" fmla="*/ 768 w 2320"/>
                <a:gd name="T43" fmla="*/ 105 h 510"/>
                <a:gd name="T44" fmla="*/ 728 w 2320"/>
                <a:gd name="T45" fmla="*/ 77 h 510"/>
                <a:gd name="T46" fmla="*/ 696 w 2320"/>
                <a:gd name="T47" fmla="*/ 53 h 510"/>
                <a:gd name="T48" fmla="*/ 644 w 2320"/>
                <a:gd name="T49" fmla="*/ 25 h 510"/>
                <a:gd name="T50" fmla="*/ 608 w 2320"/>
                <a:gd name="T51" fmla="*/ 17 h 510"/>
                <a:gd name="T52" fmla="*/ 560 w 2320"/>
                <a:gd name="T53" fmla="*/ 5 h 510"/>
                <a:gd name="T54" fmla="*/ 516 w 2320"/>
                <a:gd name="T55" fmla="*/ 1 h 510"/>
                <a:gd name="T56" fmla="*/ 468 w 2320"/>
                <a:gd name="T57" fmla="*/ 13 h 510"/>
                <a:gd name="T58" fmla="*/ 388 w 2320"/>
                <a:gd name="T59" fmla="*/ 25 h 510"/>
                <a:gd name="T60" fmla="*/ 336 w 2320"/>
                <a:gd name="T61" fmla="*/ 37 h 510"/>
                <a:gd name="T62" fmla="*/ 300 w 2320"/>
                <a:gd name="T63" fmla="*/ 53 h 510"/>
                <a:gd name="T64" fmla="*/ 260 w 2320"/>
                <a:gd name="T65" fmla="*/ 73 h 510"/>
                <a:gd name="T66" fmla="*/ 220 w 2320"/>
                <a:gd name="T67" fmla="*/ 101 h 510"/>
                <a:gd name="T68" fmla="*/ 176 w 2320"/>
                <a:gd name="T69" fmla="*/ 121 h 510"/>
                <a:gd name="T70" fmla="*/ 104 w 2320"/>
                <a:gd name="T71" fmla="*/ 137 h 510"/>
                <a:gd name="T72" fmla="*/ 44 w 2320"/>
                <a:gd name="T73" fmla="*/ 125 h 510"/>
                <a:gd name="T74" fmla="*/ 0 w 2320"/>
                <a:gd name="T75" fmla="*/ 109 h 5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20"/>
                <a:gd name="T115" fmla="*/ 0 h 510"/>
                <a:gd name="T116" fmla="*/ 2320 w 2320"/>
                <a:gd name="T117" fmla="*/ 510 h 5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20" h="510">
                  <a:moveTo>
                    <a:pt x="2320" y="425"/>
                  </a:moveTo>
                  <a:cubicBezTo>
                    <a:pt x="2277" y="427"/>
                    <a:pt x="2235" y="429"/>
                    <a:pt x="2208" y="433"/>
                  </a:cubicBezTo>
                  <a:cubicBezTo>
                    <a:pt x="2181" y="437"/>
                    <a:pt x="2180" y="446"/>
                    <a:pt x="2156" y="449"/>
                  </a:cubicBezTo>
                  <a:cubicBezTo>
                    <a:pt x="2132" y="452"/>
                    <a:pt x="2095" y="454"/>
                    <a:pt x="2064" y="453"/>
                  </a:cubicBezTo>
                  <a:cubicBezTo>
                    <a:pt x="2033" y="452"/>
                    <a:pt x="1999" y="444"/>
                    <a:pt x="1968" y="441"/>
                  </a:cubicBezTo>
                  <a:cubicBezTo>
                    <a:pt x="1937" y="438"/>
                    <a:pt x="1907" y="434"/>
                    <a:pt x="1876" y="437"/>
                  </a:cubicBezTo>
                  <a:cubicBezTo>
                    <a:pt x="1845" y="440"/>
                    <a:pt x="1811" y="452"/>
                    <a:pt x="1784" y="457"/>
                  </a:cubicBezTo>
                  <a:cubicBezTo>
                    <a:pt x="1757" y="462"/>
                    <a:pt x="1741" y="464"/>
                    <a:pt x="1712" y="469"/>
                  </a:cubicBezTo>
                  <a:cubicBezTo>
                    <a:pt x="1683" y="474"/>
                    <a:pt x="1638" y="484"/>
                    <a:pt x="1608" y="489"/>
                  </a:cubicBezTo>
                  <a:cubicBezTo>
                    <a:pt x="1578" y="494"/>
                    <a:pt x="1555" y="498"/>
                    <a:pt x="1532" y="501"/>
                  </a:cubicBezTo>
                  <a:cubicBezTo>
                    <a:pt x="1509" y="504"/>
                    <a:pt x="1490" y="504"/>
                    <a:pt x="1468" y="505"/>
                  </a:cubicBezTo>
                  <a:cubicBezTo>
                    <a:pt x="1446" y="506"/>
                    <a:pt x="1418" y="510"/>
                    <a:pt x="1400" y="509"/>
                  </a:cubicBezTo>
                  <a:cubicBezTo>
                    <a:pt x="1382" y="508"/>
                    <a:pt x="1373" y="505"/>
                    <a:pt x="1360" y="501"/>
                  </a:cubicBezTo>
                  <a:cubicBezTo>
                    <a:pt x="1347" y="497"/>
                    <a:pt x="1337" y="494"/>
                    <a:pt x="1324" y="485"/>
                  </a:cubicBezTo>
                  <a:cubicBezTo>
                    <a:pt x="1311" y="476"/>
                    <a:pt x="1297" y="464"/>
                    <a:pt x="1284" y="449"/>
                  </a:cubicBezTo>
                  <a:cubicBezTo>
                    <a:pt x="1271" y="434"/>
                    <a:pt x="1262" y="411"/>
                    <a:pt x="1248" y="393"/>
                  </a:cubicBezTo>
                  <a:cubicBezTo>
                    <a:pt x="1234" y="375"/>
                    <a:pt x="1222" y="360"/>
                    <a:pt x="1200" y="341"/>
                  </a:cubicBezTo>
                  <a:cubicBezTo>
                    <a:pt x="1178" y="322"/>
                    <a:pt x="1149" y="302"/>
                    <a:pt x="1116" y="281"/>
                  </a:cubicBezTo>
                  <a:cubicBezTo>
                    <a:pt x="1083" y="260"/>
                    <a:pt x="1039" y="238"/>
                    <a:pt x="1000" y="217"/>
                  </a:cubicBezTo>
                  <a:cubicBezTo>
                    <a:pt x="961" y="196"/>
                    <a:pt x="911" y="172"/>
                    <a:pt x="880" y="157"/>
                  </a:cubicBezTo>
                  <a:cubicBezTo>
                    <a:pt x="849" y="142"/>
                    <a:pt x="835" y="138"/>
                    <a:pt x="816" y="129"/>
                  </a:cubicBezTo>
                  <a:cubicBezTo>
                    <a:pt x="797" y="120"/>
                    <a:pt x="783" y="114"/>
                    <a:pt x="768" y="105"/>
                  </a:cubicBezTo>
                  <a:cubicBezTo>
                    <a:pt x="753" y="96"/>
                    <a:pt x="740" y="86"/>
                    <a:pt x="728" y="77"/>
                  </a:cubicBezTo>
                  <a:cubicBezTo>
                    <a:pt x="716" y="68"/>
                    <a:pt x="710" y="62"/>
                    <a:pt x="696" y="53"/>
                  </a:cubicBezTo>
                  <a:cubicBezTo>
                    <a:pt x="682" y="44"/>
                    <a:pt x="659" y="31"/>
                    <a:pt x="644" y="25"/>
                  </a:cubicBezTo>
                  <a:cubicBezTo>
                    <a:pt x="629" y="19"/>
                    <a:pt x="622" y="20"/>
                    <a:pt x="608" y="17"/>
                  </a:cubicBezTo>
                  <a:cubicBezTo>
                    <a:pt x="594" y="14"/>
                    <a:pt x="575" y="8"/>
                    <a:pt x="560" y="5"/>
                  </a:cubicBezTo>
                  <a:cubicBezTo>
                    <a:pt x="545" y="2"/>
                    <a:pt x="531" y="0"/>
                    <a:pt x="516" y="1"/>
                  </a:cubicBezTo>
                  <a:cubicBezTo>
                    <a:pt x="501" y="2"/>
                    <a:pt x="489" y="9"/>
                    <a:pt x="468" y="13"/>
                  </a:cubicBezTo>
                  <a:cubicBezTo>
                    <a:pt x="447" y="17"/>
                    <a:pt x="410" y="21"/>
                    <a:pt x="388" y="25"/>
                  </a:cubicBezTo>
                  <a:cubicBezTo>
                    <a:pt x="366" y="29"/>
                    <a:pt x="351" y="32"/>
                    <a:pt x="336" y="37"/>
                  </a:cubicBezTo>
                  <a:cubicBezTo>
                    <a:pt x="321" y="42"/>
                    <a:pt x="313" y="47"/>
                    <a:pt x="300" y="53"/>
                  </a:cubicBezTo>
                  <a:cubicBezTo>
                    <a:pt x="287" y="59"/>
                    <a:pt x="273" y="65"/>
                    <a:pt x="260" y="73"/>
                  </a:cubicBezTo>
                  <a:cubicBezTo>
                    <a:pt x="247" y="81"/>
                    <a:pt x="234" y="93"/>
                    <a:pt x="220" y="101"/>
                  </a:cubicBezTo>
                  <a:cubicBezTo>
                    <a:pt x="206" y="109"/>
                    <a:pt x="195" y="115"/>
                    <a:pt x="176" y="121"/>
                  </a:cubicBezTo>
                  <a:cubicBezTo>
                    <a:pt x="157" y="127"/>
                    <a:pt x="126" y="136"/>
                    <a:pt x="104" y="137"/>
                  </a:cubicBezTo>
                  <a:cubicBezTo>
                    <a:pt x="82" y="138"/>
                    <a:pt x="61" y="130"/>
                    <a:pt x="44" y="125"/>
                  </a:cubicBezTo>
                  <a:cubicBezTo>
                    <a:pt x="27" y="120"/>
                    <a:pt x="13" y="114"/>
                    <a:pt x="0" y="109"/>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82" name="Freeform 80"/>
            <p:cNvSpPr>
              <a:spLocks/>
            </p:cNvSpPr>
            <p:nvPr/>
          </p:nvSpPr>
          <p:spPr bwMode="auto">
            <a:xfrm>
              <a:off x="32" y="1505"/>
              <a:ext cx="1068" cy="184"/>
            </a:xfrm>
            <a:custGeom>
              <a:avLst/>
              <a:gdLst>
                <a:gd name="T0" fmla="*/ 1068 w 1068"/>
                <a:gd name="T1" fmla="*/ 171 h 184"/>
                <a:gd name="T2" fmla="*/ 1032 w 1068"/>
                <a:gd name="T3" fmla="*/ 143 h 184"/>
                <a:gd name="T4" fmla="*/ 1012 w 1068"/>
                <a:gd name="T5" fmla="*/ 115 h 184"/>
                <a:gd name="T6" fmla="*/ 980 w 1068"/>
                <a:gd name="T7" fmla="*/ 103 h 184"/>
                <a:gd name="T8" fmla="*/ 940 w 1068"/>
                <a:gd name="T9" fmla="*/ 103 h 184"/>
                <a:gd name="T10" fmla="*/ 908 w 1068"/>
                <a:gd name="T11" fmla="*/ 95 h 184"/>
                <a:gd name="T12" fmla="*/ 892 w 1068"/>
                <a:gd name="T13" fmla="*/ 75 h 184"/>
                <a:gd name="T14" fmla="*/ 880 w 1068"/>
                <a:gd name="T15" fmla="*/ 51 h 184"/>
                <a:gd name="T16" fmla="*/ 852 w 1068"/>
                <a:gd name="T17" fmla="*/ 27 h 184"/>
                <a:gd name="T18" fmla="*/ 796 w 1068"/>
                <a:gd name="T19" fmla="*/ 7 h 184"/>
                <a:gd name="T20" fmla="*/ 748 w 1068"/>
                <a:gd name="T21" fmla="*/ 3 h 184"/>
                <a:gd name="T22" fmla="*/ 708 w 1068"/>
                <a:gd name="T23" fmla="*/ 3 h 184"/>
                <a:gd name="T24" fmla="*/ 676 w 1068"/>
                <a:gd name="T25" fmla="*/ 19 h 184"/>
                <a:gd name="T26" fmla="*/ 660 w 1068"/>
                <a:gd name="T27" fmla="*/ 39 h 184"/>
                <a:gd name="T28" fmla="*/ 660 w 1068"/>
                <a:gd name="T29" fmla="*/ 63 h 184"/>
                <a:gd name="T30" fmla="*/ 660 w 1068"/>
                <a:gd name="T31" fmla="*/ 95 h 184"/>
                <a:gd name="T32" fmla="*/ 640 w 1068"/>
                <a:gd name="T33" fmla="*/ 123 h 184"/>
                <a:gd name="T34" fmla="*/ 604 w 1068"/>
                <a:gd name="T35" fmla="*/ 127 h 184"/>
                <a:gd name="T36" fmla="*/ 556 w 1068"/>
                <a:gd name="T37" fmla="*/ 123 h 184"/>
                <a:gd name="T38" fmla="*/ 500 w 1068"/>
                <a:gd name="T39" fmla="*/ 99 h 184"/>
                <a:gd name="T40" fmla="*/ 432 w 1068"/>
                <a:gd name="T41" fmla="*/ 71 h 184"/>
                <a:gd name="T42" fmla="*/ 372 w 1068"/>
                <a:gd name="T43" fmla="*/ 71 h 184"/>
                <a:gd name="T44" fmla="*/ 340 w 1068"/>
                <a:gd name="T45" fmla="*/ 87 h 184"/>
                <a:gd name="T46" fmla="*/ 312 w 1068"/>
                <a:gd name="T47" fmla="*/ 115 h 184"/>
                <a:gd name="T48" fmla="*/ 252 w 1068"/>
                <a:gd name="T49" fmla="*/ 151 h 184"/>
                <a:gd name="T50" fmla="*/ 184 w 1068"/>
                <a:gd name="T51" fmla="*/ 179 h 184"/>
                <a:gd name="T52" fmla="*/ 120 w 1068"/>
                <a:gd name="T53" fmla="*/ 179 h 184"/>
                <a:gd name="T54" fmla="*/ 76 w 1068"/>
                <a:gd name="T55" fmla="*/ 159 h 184"/>
                <a:gd name="T56" fmla="*/ 28 w 1068"/>
                <a:gd name="T57" fmla="*/ 151 h 184"/>
                <a:gd name="T58" fmla="*/ 0 w 1068"/>
                <a:gd name="T59" fmla="*/ 147 h 1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68"/>
                <a:gd name="T91" fmla="*/ 0 h 184"/>
                <a:gd name="T92" fmla="*/ 1068 w 1068"/>
                <a:gd name="T93" fmla="*/ 184 h 1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68" h="184">
                  <a:moveTo>
                    <a:pt x="1068" y="171"/>
                  </a:moveTo>
                  <a:cubicBezTo>
                    <a:pt x="1054" y="161"/>
                    <a:pt x="1041" y="152"/>
                    <a:pt x="1032" y="143"/>
                  </a:cubicBezTo>
                  <a:cubicBezTo>
                    <a:pt x="1023" y="134"/>
                    <a:pt x="1021" y="122"/>
                    <a:pt x="1012" y="115"/>
                  </a:cubicBezTo>
                  <a:cubicBezTo>
                    <a:pt x="1003" y="108"/>
                    <a:pt x="992" y="105"/>
                    <a:pt x="980" y="103"/>
                  </a:cubicBezTo>
                  <a:cubicBezTo>
                    <a:pt x="968" y="101"/>
                    <a:pt x="952" y="104"/>
                    <a:pt x="940" y="103"/>
                  </a:cubicBezTo>
                  <a:cubicBezTo>
                    <a:pt x="928" y="102"/>
                    <a:pt x="916" y="100"/>
                    <a:pt x="908" y="95"/>
                  </a:cubicBezTo>
                  <a:cubicBezTo>
                    <a:pt x="900" y="90"/>
                    <a:pt x="897" y="82"/>
                    <a:pt x="892" y="75"/>
                  </a:cubicBezTo>
                  <a:cubicBezTo>
                    <a:pt x="887" y="68"/>
                    <a:pt x="887" y="59"/>
                    <a:pt x="880" y="51"/>
                  </a:cubicBezTo>
                  <a:cubicBezTo>
                    <a:pt x="873" y="43"/>
                    <a:pt x="866" y="34"/>
                    <a:pt x="852" y="27"/>
                  </a:cubicBezTo>
                  <a:cubicBezTo>
                    <a:pt x="838" y="20"/>
                    <a:pt x="813" y="11"/>
                    <a:pt x="796" y="7"/>
                  </a:cubicBezTo>
                  <a:cubicBezTo>
                    <a:pt x="779" y="3"/>
                    <a:pt x="763" y="4"/>
                    <a:pt x="748" y="3"/>
                  </a:cubicBezTo>
                  <a:cubicBezTo>
                    <a:pt x="733" y="2"/>
                    <a:pt x="720" y="0"/>
                    <a:pt x="708" y="3"/>
                  </a:cubicBezTo>
                  <a:cubicBezTo>
                    <a:pt x="696" y="6"/>
                    <a:pt x="684" y="13"/>
                    <a:pt x="676" y="19"/>
                  </a:cubicBezTo>
                  <a:cubicBezTo>
                    <a:pt x="668" y="25"/>
                    <a:pt x="663" y="32"/>
                    <a:pt x="660" y="39"/>
                  </a:cubicBezTo>
                  <a:cubicBezTo>
                    <a:pt x="657" y="46"/>
                    <a:pt x="660" y="54"/>
                    <a:pt x="660" y="63"/>
                  </a:cubicBezTo>
                  <a:cubicBezTo>
                    <a:pt x="660" y="72"/>
                    <a:pt x="663" y="85"/>
                    <a:pt x="660" y="95"/>
                  </a:cubicBezTo>
                  <a:cubicBezTo>
                    <a:pt x="657" y="105"/>
                    <a:pt x="649" y="118"/>
                    <a:pt x="640" y="123"/>
                  </a:cubicBezTo>
                  <a:cubicBezTo>
                    <a:pt x="631" y="128"/>
                    <a:pt x="618" y="127"/>
                    <a:pt x="604" y="127"/>
                  </a:cubicBezTo>
                  <a:cubicBezTo>
                    <a:pt x="590" y="127"/>
                    <a:pt x="573" y="128"/>
                    <a:pt x="556" y="123"/>
                  </a:cubicBezTo>
                  <a:cubicBezTo>
                    <a:pt x="539" y="118"/>
                    <a:pt x="521" y="108"/>
                    <a:pt x="500" y="99"/>
                  </a:cubicBezTo>
                  <a:cubicBezTo>
                    <a:pt x="479" y="90"/>
                    <a:pt x="453" y="76"/>
                    <a:pt x="432" y="71"/>
                  </a:cubicBezTo>
                  <a:cubicBezTo>
                    <a:pt x="411" y="66"/>
                    <a:pt x="387" y="68"/>
                    <a:pt x="372" y="71"/>
                  </a:cubicBezTo>
                  <a:cubicBezTo>
                    <a:pt x="357" y="74"/>
                    <a:pt x="350" y="80"/>
                    <a:pt x="340" y="87"/>
                  </a:cubicBezTo>
                  <a:cubicBezTo>
                    <a:pt x="330" y="94"/>
                    <a:pt x="327" y="104"/>
                    <a:pt x="312" y="115"/>
                  </a:cubicBezTo>
                  <a:cubicBezTo>
                    <a:pt x="297" y="126"/>
                    <a:pt x="273" y="140"/>
                    <a:pt x="252" y="151"/>
                  </a:cubicBezTo>
                  <a:cubicBezTo>
                    <a:pt x="231" y="162"/>
                    <a:pt x="206" y="174"/>
                    <a:pt x="184" y="179"/>
                  </a:cubicBezTo>
                  <a:cubicBezTo>
                    <a:pt x="162" y="184"/>
                    <a:pt x="138" y="182"/>
                    <a:pt x="120" y="179"/>
                  </a:cubicBezTo>
                  <a:cubicBezTo>
                    <a:pt x="102" y="176"/>
                    <a:pt x="91" y="164"/>
                    <a:pt x="76" y="159"/>
                  </a:cubicBezTo>
                  <a:cubicBezTo>
                    <a:pt x="61" y="154"/>
                    <a:pt x="41" y="153"/>
                    <a:pt x="28" y="151"/>
                  </a:cubicBezTo>
                  <a:cubicBezTo>
                    <a:pt x="15" y="149"/>
                    <a:pt x="7" y="148"/>
                    <a:pt x="0" y="147"/>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83" name="Freeform 81"/>
            <p:cNvSpPr>
              <a:spLocks/>
            </p:cNvSpPr>
            <p:nvPr/>
          </p:nvSpPr>
          <p:spPr bwMode="auto">
            <a:xfrm>
              <a:off x="2194" y="1311"/>
              <a:ext cx="272" cy="753"/>
            </a:xfrm>
            <a:custGeom>
              <a:avLst/>
              <a:gdLst>
                <a:gd name="T0" fmla="*/ 272 w 272"/>
                <a:gd name="T1" fmla="*/ 753 h 753"/>
                <a:gd name="T2" fmla="*/ 257 w 272"/>
                <a:gd name="T3" fmla="*/ 732 h 753"/>
                <a:gd name="T4" fmla="*/ 236 w 272"/>
                <a:gd name="T5" fmla="*/ 678 h 753"/>
                <a:gd name="T6" fmla="*/ 260 w 272"/>
                <a:gd name="T7" fmla="*/ 609 h 753"/>
                <a:gd name="T8" fmla="*/ 227 w 272"/>
                <a:gd name="T9" fmla="*/ 537 h 753"/>
                <a:gd name="T10" fmla="*/ 149 w 272"/>
                <a:gd name="T11" fmla="*/ 501 h 753"/>
                <a:gd name="T12" fmla="*/ 92 w 272"/>
                <a:gd name="T13" fmla="*/ 447 h 753"/>
                <a:gd name="T14" fmla="*/ 77 w 272"/>
                <a:gd name="T15" fmla="*/ 390 h 753"/>
                <a:gd name="T16" fmla="*/ 80 w 272"/>
                <a:gd name="T17" fmla="*/ 336 h 753"/>
                <a:gd name="T18" fmla="*/ 62 w 272"/>
                <a:gd name="T19" fmla="*/ 270 h 753"/>
                <a:gd name="T20" fmla="*/ 8 w 272"/>
                <a:gd name="T21" fmla="*/ 219 h 753"/>
                <a:gd name="T22" fmla="*/ 11 w 272"/>
                <a:gd name="T23" fmla="*/ 135 h 753"/>
                <a:gd name="T24" fmla="*/ 41 w 272"/>
                <a:gd name="T25" fmla="*/ 81 h 753"/>
                <a:gd name="T26" fmla="*/ 74 w 272"/>
                <a:gd name="T27" fmla="*/ 24 h 753"/>
                <a:gd name="T28" fmla="*/ 110 w 272"/>
                <a:gd name="T29" fmla="*/ 0 h 7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2"/>
                <a:gd name="T46" fmla="*/ 0 h 753"/>
                <a:gd name="T47" fmla="*/ 272 w 272"/>
                <a:gd name="T48" fmla="*/ 753 h 7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2" h="753">
                  <a:moveTo>
                    <a:pt x="272" y="753"/>
                  </a:moveTo>
                  <a:cubicBezTo>
                    <a:pt x="267" y="749"/>
                    <a:pt x="263" y="745"/>
                    <a:pt x="257" y="732"/>
                  </a:cubicBezTo>
                  <a:cubicBezTo>
                    <a:pt x="251" y="719"/>
                    <a:pt x="236" y="698"/>
                    <a:pt x="236" y="678"/>
                  </a:cubicBezTo>
                  <a:cubicBezTo>
                    <a:pt x="236" y="658"/>
                    <a:pt x="261" y="632"/>
                    <a:pt x="260" y="609"/>
                  </a:cubicBezTo>
                  <a:cubicBezTo>
                    <a:pt x="259" y="586"/>
                    <a:pt x="246" y="555"/>
                    <a:pt x="227" y="537"/>
                  </a:cubicBezTo>
                  <a:cubicBezTo>
                    <a:pt x="208" y="519"/>
                    <a:pt x="171" y="516"/>
                    <a:pt x="149" y="501"/>
                  </a:cubicBezTo>
                  <a:cubicBezTo>
                    <a:pt x="127" y="486"/>
                    <a:pt x="104" y="465"/>
                    <a:pt x="92" y="447"/>
                  </a:cubicBezTo>
                  <a:cubicBezTo>
                    <a:pt x="80" y="429"/>
                    <a:pt x="79" y="408"/>
                    <a:pt x="77" y="390"/>
                  </a:cubicBezTo>
                  <a:cubicBezTo>
                    <a:pt x="75" y="372"/>
                    <a:pt x="82" y="356"/>
                    <a:pt x="80" y="336"/>
                  </a:cubicBezTo>
                  <a:cubicBezTo>
                    <a:pt x="78" y="316"/>
                    <a:pt x="74" y="289"/>
                    <a:pt x="62" y="270"/>
                  </a:cubicBezTo>
                  <a:cubicBezTo>
                    <a:pt x="50" y="251"/>
                    <a:pt x="16" y="241"/>
                    <a:pt x="8" y="219"/>
                  </a:cubicBezTo>
                  <a:cubicBezTo>
                    <a:pt x="0" y="197"/>
                    <a:pt x="5" y="158"/>
                    <a:pt x="11" y="135"/>
                  </a:cubicBezTo>
                  <a:cubicBezTo>
                    <a:pt x="17" y="112"/>
                    <a:pt x="31" y="99"/>
                    <a:pt x="41" y="81"/>
                  </a:cubicBezTo>
                  <a:cubicBezTo>
                    <a:pt x="51" y="63"/>
                    <a:pt x="62" y="37"/>
                    <a:pt x="74" y="24"/>
                  </a:cubicBezTo>
                  <a:cubicBezTo>
                    <a:pt x="86" y="11"/>
                    <a:pt x="98" y="5"/>
                    <a:pt x="11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84" name="Freeform 82"/>
            <p:cNvSpPr>
              <a:spLocks/>
            </p:cNvSpPr>
            <p:nvPr/>
          </p:nvSpPr>
          <p:spPr bwMode="auto">
            <a:xfrm>
              <a:off x="3600" y="2737"/>
              <a:ext cx="1128" cy="503"/>
            </a:xfrm>
            <a:custGeom>
              <a:avLst/>
              <a:gdLst>
                <a:gd name="T0" fmla="*/ 1128 w 1128"/>
                <a:gd name="T1" fmla="*/ 503 h 503"/>
                <a:gd name="T2" fmla="*/ 1096 w 1128"/>
                <a:gd name="T3" fmla="*/ 451 h 503"/>
                <a:gd name="T4" fmla="*/ 1052 w 1128"/>
                <a:gd name="T5" fmla="*/ 395 h 503"/>
                <a:gd name="T6" fmla="*/ 964 w 1128"/>
                <a:gd name="T7" fmla="*/ 371 h 503"/>
                <a:gd name="T8" fmla="*/ 864 w 1128"/>
                <a:gd name="T9" fmla="*/ 347 h 503"/>
                <a:gd name="T10" fmla="*/ 792 w 1128"/>
                <a:gd name="T11" fmla="*/ 299 h 503"/>
                <a:gd name="T12" fmla="*/ 760 w 1128"/>
                <a:gd name="T13" fmla="*/ 235 h 503"/>
                <a:gd name="T14" fmla="*/ 684 w 1128"/>
                <a:gd name="T15" fmla="*/ 163 h 503"/>
                <a:gd name="T16" fmla="*/ 620 w 1128"/>
                <a:gd name="T17" fmla="*/ 103 h 503"/>
                <a:gd name="T18" fmla="*/ 600 w 1128"/>
                <a:gd name="T19" fmla="*/ 47 h 503"/>
                <a:gd name="T20" fmla="*/ 572 w 1128"/>
                <a:gd name="T21" fmla="*/ 19 h 503"/>
                <a:gd name="T22" fmla="*/ 512 w 1128"/>
                <a:gd name="T23" fmla="*/ 3 h 503"/>
                <a:gd name="T24" fmla="*/ 464 w 1128"/>
                <a:gd name="T25" fmla="*/ 3 h 503"/>
                <a:gd name="T26" fmla="*/ 416 w 1128"/>
                <a:gd name="T27" fmla="*/ 7 h 503"/>
                <a:gd name="T28" fmla="*/ 356 w 1128"/>
                <a:gd name="T29" fmla="*/ 15 h 503"/>
                <a:gd name="T30" fmla="*/ 288 w 1128"/>
                <a:gd name="T31" fmla="*/ 35 h 503"/>
                <a:gd name="T32" fmla="*/ 240 w 1128"/>
                <a:gd name="T33" fmla="*/ 47 h 503"/>
                <a:gd name="T34" fmla="*/ 204 w 1128"/>
                <a:gd name="T35" fmla="*/ 63 h 503"/>
                <a:gd name="T36" fmla="*/ 172 w 1128"/>
                <a:gd name="T37" fmla="*/ 87 h 503"/>
                <a:gd name="T38" fmla="*/ 120 w 1128"/>
                <a:gd name="T39" fmla="*/ 79 h 503"/>
                <a:gd name="T40" fmla="*/ 104 w 1128"/>
                <a:gd name="T41" fmla="*/ 51 h 503"/>
                <a:gd name="T42" fmla="*/ 64 w 1128"/>
                <a:gd name="T43" fmla="*/ 31 h 503"/>
                <a:gd name="T44" fmla="*/ 36 w 1128"/>
                <a:gd name="T45" fmla="*/ 23 h 503"/>
                <a:gd name="T46" fmla="*/ 0 w 1128"/>
                <a:gd name="T47" fmla="*/ 7 h 50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8"/>
                <a:gd name="T73" fmla="*/ 0 h 503"/>
                <a:gd name="T74" fmla="*/ 1128 w 1128"/>
                <a:gd name="T75" fmla="*/ 503 h 50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8" h="503">
                  <a:moveTo>
                    <a:pt x="1128" y="503"/>
                  </a:moveTo>
                  <a:cubicBezTo>
                    <a:pt x="1118" y="486"/>
                    <a:pt x="1109" y="469"/>
                    <a:pt x="1096" y="451"/>
                  </a:cubicBezTo>
                  <a:cubicBezTo>
                    <a:pt x="1083" y="433"/>
                    <a:pt x="1074" y="408"/>
                    <a:pt x="1052" y="395"/>
                  </a:cubicBezTo>
                  <a:cubicBezTo>
                    <a:pt x="1030" y="382"/>
                    <a:pt x="995" y="379"/>
                    <a:pt x="964" y="371"/>
                  </a:cubicBezTo>
                  <a:cubicBezTo>
                    <a:pt x="933" y="363"/>
                    <a:pt x="893" y="359"/>
                    <a:pt x="864" y="347"/>
                  </a:cubicBezTo>
                  <a:cubicBezTo>
                    <a:pt x="835" y="335"/>
                    <a:pt x="809" y="318"/>
                    <a:pt x="792" y="299"/>
                  </a:cubicBezTo>
                  <a:cubicBezTo>
                    <a:pt x="775" y="280"/>
                    <a:pt x="778" y="257"/>
                    <a:pt x="760" y="235"/>
                  </a:cubicBezTo>
                  <a:cubicBezTo>
                    <a:pt x="742" y="213"/>
                    <a:pt x="707" y="185"/>
                    <a:pt x="684" y="163"/>
                  </a:cubicBezTo>
                  <a:cubicBezTo>
                    <a:pt x="661" y="141"/>
                    <a:pt x="634" y="122"/>
                    <a:pt x="620" y="103"/>
                  </a:cubicBezTo>
                  <a:cubicBezTo>
                    <a:pt x="606" y="84"/>
                    <a:pt x="608" y="61"/>
                    <a:pt x="600" y="47"/>
                  </a:cubicBezTo>
                  <a:cubicBezTo>
                    <a:pt x="592" y="33"/>
                    <a:pt x="587" y="26"/>
                    <a:pt x="572" y="19"/>
                  </a:cubicBezTo>
                  <a:cubicBezTo>
                    <a:pt x="557" y="12"/>
                    <a:pt x="530" y="6"/>
                    <a:pt x="512" y="3"/>
                  </a:cubicBezTo>
                  <a:cubicBezTo>
                    <a:pt x="494" y="0"/>
                    <a:pt x="480" y="2"/>
                    <a:pt x="464" y="3"/>
                  </a:cubicBezTo>
                  <a:cubicBezTo>
                    <a:pt x="448" y="4"/>
                    <a:pt x="434" y="5"/>
                    <a:pt x="416" y="7"/>
                  </a:cubicBezTo>
                  <a:cubicBezTo>
                    <a:pt x="398" y="9"/>
                    <a:pt x="377" y="10"/>
                    <a:pt x="356" y="15"/>
                  </a:cubicBezTo>
                  <a:cubicBezTo>
                    <a:pt x="335" y="20"/>
                    <a:pt x="307" y="30"/>
                    <a:pt x="288" y="35"/>
                  </a:cubicBezTo>
                  <a:cubicBezTo>
                    <a:pt x="269" y="40"/>
                    <a:pt x="254" y="42"/>
                    <a:pt x="240" y="47"/>
                  </a:cubicBezTo>
                  <a:cubicBezTo>
                    <a:pt x="226" y="52"/>
                    <a:pt x="215" y="56"/>
                    <a:pt x="204" y="63"/>
                  </a:cubicBezTo>
                  <a:cubicBezTo>
                    <a:pt x="193" y="70"/>
                    <a:pt x="186" y="84"/>
                    <a:pt x="172" y="87"/>
                  </a:cubicBezTo>
                  <a:cubicBezTo>
                    <a:pt x="158" y="90"/>
                    <a:pt x="131" y="85"/>
                    <a:pt x="120" y="79"/>
                  </a:cubicBezTo>
                  <a:cubicBezTo>
                    <a:pt x="109" y="73"/>
                    <a:pt x="113" y="59"/>
                    <a:pt x="104" y="51"/>
                  </a:cubicBezTo>
                  <a:cubicBezTo>
                    <a:pt x="95" y="43"/>
                    <a:pt x="75" y="36"/>
                    <a:pt x="64" y="31"/>
                  </a:cubicBezTo>
                  <a:cubicBezTo>
                    <a:pt x="53" y="26"/>
                    <a:pt x="47" y="27"/>
                    <a:pt x="36" y="23"/>
                  </a:cubicBezTo>
                  <a:cubicBezTo>
                    <a:pt x="25" y="19"/>
                    <a:pt x="12" y="13"/>
                    <a:pt x="0" y="7"/>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85" name="Freeform 83"/>
            <p:cNvSpPr>
              <a:spLocks/>
            </p:cNvSpPr>
            <p:nvPr/>
          </p:nvSpPr>
          <p:spPr bwMode="auto">
            <a:xfrm>
              <a:off x="4200" y="2784"/>
              <a:ext cx="532" cy="172"/>
            </a:xfrm>
            <a:custGeom>
              <a:avLst/>
              <a:gdLst>
                <a:gd name="T0" fmla="*/ 532 w 532"/>
                <a:gd name="T1" fmla="*/ 156 h 172"/>
                <a:gd name="T2" fmla="*/ 400 w 532"/>
                <a:gd name="T3" fmla="*/ 172 h 172"/>
                <a:gd name="T4" fmla="*/ 276 w 532"/>
                <a:gd name="T5" fmla="*/ 156 h 172"/>
                <a:gd name="T6" fmla="*/ 176 w 532"/>
                <a:gd name="T7" fmla="*/ 112 h 172"/>
                <a:gd name="T8" fmla="*/ 92 w 532"/>
                <a:gd name="T9" fmla="*/ 84 h 172"/>
                <a:gd name="T10" fmla="*/ 40 w 532"/>
                <a:gd name="T11" fmla="*/ 44 h 172"/>
                <a:gd name="T12" fmla="*/ 0 w 532"/>
                <a:gd name="T13" fmla="*/ 0 h 172"/>
                <a:gd name="T14" fmla="*/ 0 60000 65536"/>
                <a:gd name="T15" fmla="*/ 0 60000 65536"/>
                <a:gd name="T16" fmla="*/ 0 60000 65536"/>
                <a:gd name="T17" fmla="*/ 0 60000 65536"/>
                <a:gd name="T18" fmla="*/ 0 60000 65536"/>
                <a:gd name="T19" fmla="*/ 0 60000 65536"/>
                <a:gd name="T20" fmla="*/ 0 60000 65536"/>
                <a:gd name="T21" fmla="*/ 0 w 532"/>
                <a:gd name="T22" fmla="*/ 0 h 172"/>
                <a:gd name="T23" fmla="*/ 532 w 532"/>
                <a:gd name="T24" fmla="*/ 172 h 1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2" h="172">
                  <a:moveTo>
                    <a:pt x="532" y="156"/>
                  </a:moveTo>
                  <a:cubicBezTo>
                    <a:pt x="487" y="164"/>
                    <a:pt x="443" y="172"/>
                    <a:pt x="400" y="172"/>
                  </a:cubicBezTo>
                  <a:cubicBezTo>
                    <a:pt x="357" y="172"/>
                    <a:pt x="313" y="166"/>
                    <a:pt x="276" y="156"/>
                  </a:cubicBezTo>
                  <a:cubicBezTo>
                    <a:pt x="239" y="146"/>
                    <a:pt x="207" y="124"/>
                    <a:pt x="176" y="112"/>
                  </a:cubicBezTo>
                  <a:cubicBezTo>
                    <a:pt x="145" y="100"/>
                    <a:pt x="115" y="95"/>
                    <a:pt x="92" y="84"/>
                  </a:cubicBezTo>
                  <a:cubicBezTo>
                    <a:pt x="69" y="73"/>
                    <a:pt x="55" y="58"/>
                    <a:pt x="40" y="44"/>
                  </a:cubicBezTo>
                  <a:cubicBezTo>
                    <a:pt x="25" y="30"/>
                    <a:pt x="7" y="7"/>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86" name="Freeform 84"/>
            <p:cNvSpPr>
              <a:spLocks/>
            </p:cNvSpPr>
            <p:nvPr/>
          </p:nvSpPr>
          <p:spPr bwMode="auto">
            <a:xfrm>
              <a:off x="3420" y="1988"/>
              <a:ext cx="289" cy="756"/>
            </a:xfrm>
            <a:custGeom>
              <a:avLst/>
              <a:gdLst>
                <a:gd name="T0" fmla="*/ 176 w 289"/>
                <a:gd name="T1" fmla="*/ 756 h 756"/>
                <a:gd name="T2" fmla="*/ 184 w 289"/>
                <a:gd name="T3" fmla="*/ 712 h 756"/>
                <a:gd name="T4" fmla="*/ 208 w 289"/>
                <a:gd name="T5" fmla="*/ 658 h 756"/>
                <a:gd name="T6" fmla="*/ 224 w 289"/>
                <a:gd name="T7" fmla="*/ 630 h 756"/>
                <a:gd name="T8" fmla="*/ 208 w 289"/>
                <a:gd name="T9" fmla="*/ 600 h 756"/>
                <a:gd name="T10" fmla="*/ 200 w 289"/>
                <a:gd name="T11" fmla="*/ 556 h 756"/>
                <a:gd name="T12" fmla="*/ 210 w 289"/>
                <a:gd name="T13" fmla="*/ 504 h 756"/>
                <a:gd name="T14" fmla="*/ 192 w 289"/>
                <a:gd name="T15" fmla="*/ 460 h 756"/>
                <a:gd name="T16" fmla="*/ 196 w 289"/>
                <a:gd name="T17" fmla="*/ 404 h 756"/>
                <a:gd name="T18" fmla="*/ 236 w 289"/>
                <a:gd name="T19" fmla="*/ 372 h 756"/>
                <a:gd name="T20" fmla="*/ 280 w 289"/>
                <a:gd name="T21" fmla="*/ 284 h 756"/>
                <a:gd name="T22" fmla="*/ 268 w 289"/>
                <a:gd name="T23" fmla="*/ 196 h 756"/>
                <a:gd name="T24" fmla="*/ 152 w 289"/>
                <a:gd name="T25" fmla="*/ 160 h 756"/>
                <a:gd name="T26" fmla="*/ 88 w 289"/>
                <a:gd name="T27" fmla="*/ 132 h 756"/>
                <a:gd name="T28" fmla="*/ 36 w 289"/>
                <a:gd name="T29" fmla="*/ 88 h 756"/>
                <a:gd name="T30" fmla="*/ 16 w 289"/>
                <a:gd name="T31" fmla="*/ 44 h 756"/>
                <a:gd name="T32" fmla="*/ 0 w 289"/>
                <a:gd name="T33" fmla="*/ 0 h 7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9"/>
                <a:gd name="T52" fmla="*/ 0 h 756"/>
                <a:gd name="T53" fmla="*/ 289 w 289"/>
                <a:gd name="T54" fmla="*/ 756 h 7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9" h="756">
                  <a:moveTo>
                    <a:pt x="176" y="756"/>
                  </a:moveTo>
                  <a:cubicBezTo>
                    <a:pt x="177" y="741"/>
                    <a:pt x="179" y="728"/>
                    <a:pt x="184" y="712"/>
                  </a:cubicBezTo>
                  <a:cubicBezTo>
                    <a:pt x="189" y="696"/>
                    <a:pt x="201" y="672"/>
                    <a:pt x="208" y="658"/>
                  </a:cubicBezTo>
                  <a:cubicBezTo>
                    <a:pt x="215" y="644"/>
                    <a:pt x="224" y="640"/>
                    <a:pt x="224" y="630"/>
                  </a:cubicBezTo>
                  <a:cubicBezTo>
                    <a:pt x="224" y="620"/>
                    <a:pt x="212" y="612"/>
                    <a:pt x="208" y="600"/>
                  </a:cubicBezTo>
                  <a:cubicBezTo>
                    <a:pt x="204" y="588"/>
                    <a:pt x="200" y="572"/>
                    <a:pt x="200" y="556"/>
                  </a:cubicBezTo>
                  <a:cubicBezTo>
                    <a:pt x="200" y="540"/>
                    <a:pt x="211" y="520"/>
                    <a:pt x="210" y="504"/>
                  </a:cubicBezTo>
                  <a:cubicBezTo>
                    <a:pt x="209" y="488"/>
                    <a:pt x="194" y="477"/>
                    <a:pt x="192" y="460"/>
                  </a:cubicBezTo>
                  <a:cubicBezTo>
                    <a:pt x="190" y="443"/>
                    <a:pt x="189" y="419"/>
                    <a:pt x="196" y="404"/>
                  </a:cubicBezTo>
                  <a:cubicBezTo>
                    <a:pt x="203" y="389"/>
                    <a:pt x="222" y="392"/>
                    <a:pt x="236" y="372"/>
                  </a:cubicBezTo>
                  <a:cubicBezTo>
                    <a:pt x="250" y="352"/>
                    <a:pt x="275" y="313"/>
                    <a:pt x="280" y="284"/>
                  </a:cubicBezTo>
                  <a:cubicBezTo>
                    <a:pt x="285" y="255"/>
                    <a:pt x="289" y="217"/>
                    <a:pt x="268" y="196"/>
                  </a:cubicBezTo>
                  <a:cubicBezTo>
                    <a:pt x="247" y="175"/>
                    <a:pt x="182" y="171"/>
                    <a:pt x="152" y="160"/>
                  </a:cubicBezTo>
                  <a:cubicBezTo>
                    <a:pt x="122" y="149"/>
                    <a:pt x="107" y="144"/>
                    <a:pt x="88" y="132"/>
                  </a:cubicBezTo>
                  <a:cubicBezTo>
                    <a:pt x="69" y="120"/>
                    <a:pt x="48" y="103"/>
                    <a:pt x="36" y="88"/>
                  </a:cubicBezTo>
                  <a:cubicBezTo>
                    <a:pt x="24" y="73"/>
                    <a:pt x="22" y="59"/>
                    <a:pt x="16" y="44"/>
                  </a:cubicBezTo>
                  <a:cubicBezTo>
                    <a:pt x="10" y="29"/>
                    <a:pt x="5" y="14"/>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4005" name="Group 85"/>
          <p:cNvGrpSpPr>
            <a:grpSpLocks/>
          </p:cNvGrpSpPr>
          <p:nvPr/>
        </p:nvGrpSpPr>
        <p:grpSpPr bwMode="auto">
          <a:xfrm>
            <a:off x="1733550" y="458788"/>
            <a:ext cx="5737225" cy="5383212"/>
            <a:chOff x="1204" y="500"/>
            <a:chExt cx="3614" cy="3391"/>
          </a:xfrm>
        </p:grpSpPr>
        <p:grpSp>
          <p:nvGrpSpPr>
            <p:cNvPr id="384162" name="Group 86"/>
            <p:cNvGrpSpPr>
              <a:grpSpLocks/>
            </p:cNvGrpSpPr>
            <p:nvPr/>
          </p:nvGrpSpPr>
          <p:grpSpPr bwMode="auto">
            <a:xfrm>
              <a:off x="1204" y="500"/>
              <a:ext cx="3614" cy="3391"/>
              <a:chOff x="1204" y="500"/>
              <a:chExt cx="3614" cy="3391"/>
            </a:xfrm>
          </p:grpSpPr>
          <p:sp>
            <p:nvSpPr>
              <p:cNvPr id="384164" name="Freeform 87"/>
              <p:cNvSpPr>
                <a:spLocks/>
              </p:cNvSpPr>
              <p:nvPr/>
            </p:nvSpPr>
            <p:spPr bwMode="auto">
              <a:xfrm>
                <a:off x="3289" y="3132"/>
                <a:ext cx="151" cy="249"/>
              </a:xfrm>
              <a:custGeom>
                <a:avLst/>
                <a:gdLst>
                  <a:gd name="T0" fmla="*/ 131 w 151"/>
                  <a:gd name="T1" fmla="*/ 0 h 249"/>
                  <a:gd name="T2" fmla="*/ 149 w 151"/>
                  <a:gd name="T3" fmla="*/ 30 h 249"/>
                  <a:gd name="T4" fmla="*/ 143 w 151"/>
                  <a:gd name="T5" fmla="*/ 51 h 249"/>
                  <a:gd name="T6" fmla="*/ 125 w 151"/>
                  <a:gd name="T7" fmla="*/ 66 h 249"/>
                  <a:gd name="T8" fmla="*/ 98 w 151"/>
                  <a:gd name="T9" fmla="*/ 84 h 249"/>
                  <a:gd name="T10" fmla="*/ 65 w 151"/>
                  <a:gd name="T11" fmla="*/ 105 h 249"/>
                  <a:gd name="T12" fmla="*/ 38 w 151"/>
                  <a:gd name="T13" fmla="*/ 135 h 249"/>
                  <a:gd name="T14" fmla="*/ 8 w 151"/>
                  <a:gd name="T15" fmla="*/ 162 h 249"/>
                  <a:gd name="T16" fmla="*/ 2 w 151"/>
                  <a:gd name="T17" fmla="*/ 180 h 249"/>
                  <a:gd name="T18" fmla="*/ 2 w 151"/>
                  <a:gd name="T19" fmla="*/ 213 h 249"/>
                  <a:gd name="T20" fmla="*/ 14 w 151"/>
                  <a:gd name="T21" fmla="*/ 237 h 249"/>
                  <a:gd name="T22" fmla="*/ 29 w 151"/>
                  <a:gd name="T23" fmla="*/ 249 h 2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1"/>
                  <a:gd name="T37" fmla="*/ 0 h 249"/>
                  <a:gd name="T38" fmla="*/ 151 w 151"/>
                  <a:gd name="T39" fmla="*/ 249 h 2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1" h="249">
                    <a:moveTo>
                      <a:pt x="131" y="0"/>
                    </a:moveTo>
                    <a:cubicBezTo>
                      <a:pt x="139" y="11"/>
                      <a:pt x="147" y="22"/>
                      <a:pt x="149" y="30"/>
                    </a:cubicBezTo>
                    <a:cubicBezTo>
                      <a:pt x="151" y="38"/>
                      <a:pt x="147" y="45"/>
                      <a:pt x="143" y="51"/>
                    </a:cubicBezTo>
                    <a:cubicBezTo>
                      <a:pt x="139" y="57"/>
                      <a:pt x="132" y="61"/>
                      <a:pt x="125" y="66"/>
                    </a:cubicBezTo>
                    <a:cubicBezTo>
                      <a:pt x="118" y="71"/>
                      <a:pt x="108" y="78"/>
                      <a:pt x="98" y="84"/>
                    </a:cubicBezTo>
                    <a:cubicBezTo>
                      <a:pt x="88" y="90"/>
                      <a:pt x="75" y="97"/>
                      <a:pt x="65" y="105"/>
                    </a:cubicBezTo>
                    <a:cubicBezTo>
                      <a:pt x="55" y="113"/>
                      <a:pt x="47" y="126"/>
                      <a:pt x="38" y="135"/>
                    </a:cubicBezTo>
                    <a:cubicBezTo>
                      <a:pt x="29" y="144"/>
                      <a:pt x="14" y="155"/>
                      <a:pt x="8" y="162"/>
                    </a:cubicBezTo>
                    <a:cubicBezTo>
                      <a:pt x="2" y="169"/>
                      <a:pt x="3" y="172"/>
                      <a:pt x="2" y="180"/>
                    </a:cubicBezTo>
                    <a:cubicBezTo>
                      <a:pt x="1" y="188"/>
                      <a:pt x="0" y="204"/>
                      <a:pt x="2" y="213"/>
                    </a:cubicBezTo>
                    <a:cubicBezTo>
                      <a:pt x="4" y="222"/>
                      <a:pt x="9" y="231"/>
                      <a:pt x="14" y="237"/>
                    </a:cubicBezTo>
                    <a:cubicBezTo>
                      <a:pt x="19" y="243"/>
                      <a:pt x="24" y="246"/>
                      <a:pt x="29" y="249"/>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65" name="Freeform 88"/>
              <p:cNvSpPr>
                <a:spLocks/>
              </p:cNvSpPr>
              <p:nvPr/>
            </p:nvSpPr>
            <p:spPr bwMode="auto">
              <a:xfrm>
                <a:off x="1204" y="1600"/>
                <a:ext cx="348" cy="396"/>
              </a:xfrm>
              <a:custGeom>
                <a:avLst/>
                <a:gdLst>
                  <a:gd name="T0" fmla="*/ 348 w 348"/>
                  <a:gd name="T1" fmla="*/ 0 h 396"/>
                  <a:gd name="T2" fmla="*/ 316 w 348"/>
                  <a:gd name="T3" fmla="*/ 16 h 396"/>
                  <a:gd name="T4" fmla="*/ 268 w 348"/>
                  <a:gd name="T5" fmla="*/ 40 h 396"/>
                  <a:gd name="T6" fmla="*/ 236 w 348"/>
                  <a:gd name="T7" fmla="*/ 88 h 396"/>
                  <a:gd name="T8" fmla="*/ 244 w 348"/>
                  <a:gd name="T9" fmla="*/ 156 h 396"/>
                  <a:gd name="T10" fmla="*/ 228 w 348"/>
                  <a:gd name="T11" fmla="*/ 212 h 396"/>
                  <a:gd name="T12" fmla="*/ 184 w 348"/>
                  <a:gd name="T13" fmla="*/ 248 h 396"/>
                  <a:gd name="T14" fmla="*/ 124 w 348"/>
                  <a:gd name="T15" fmla="*/ 280 h 396"/>
                  <a:gd name="T16" fmla="*/ 72 w 348"/>
                  <a:gd name="T17" fmla="*/ 300 h 396"/>
                  <a:gd name="T18" fmla="*/ 52 w 348"/>
                  <a:gd name="T19" fmla="*/ 344 h 396"/>
                  <a:gd name="T20" fmla="*/ 24 w 348"/>
                  <a:gd name="T21" fmla="*/ 372 h 396"/>
                  <a:gd name="T22" fmla="*/ 0 w 348"/>
                  <a:gd name="T23" fmla="*/ 396 h 3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8"/>
                  <a:gd name="T37" fmla="*/ 0 h 396"/>
                  <a:gd name="T38" fmla="*/ 348 w 348"/>
                  <a:gd name="T39" fmla="*/ 396 h 3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8" h="396">
                    <a:moveTo>
                      <a:pt x="348" y="0"/>
                    </a:moveTo>
                    <a:cubicBezTo>
                      <a:pt x="338" y="4"/>
                      <a:pt x="329" y="9"/>
                      <a:pt x="316" y="16"/>
                    </a:cubicBezTo>
                    <a:cubicBezTo>
                      <a:pt x="303" y="23"/>
                      <a:pt x="281" y="28"/>
                      <a:pt x="268" y="40"/>
                    </a:cubicBezTo>
                    <a:cubicBezTo>
                      <a:pt x="255" y="52"/>
                      <a:pt x="240" y="69"/>
                      <a:pt x="236" y="88"/>
                    </a:cubicBezTo>
                    <a:cubicBezTo>
                      <a:pt x="232" y="107"/>
                      <a:pt x="245" y="135"/>
                      <a:pt x="244" y="156"/>
                    </a:cubicBezTo>
                    <a:cubicBezTo>
                      <a:pt x="243" y="177"/>
                      <a:pt x="238" y="197"/>
                      <a:pt x="228" y="212"/>
                    </a:cubicBezTo>
                    <a:cubicBezTo>
                      <a:pt x="218" y="227"/>
                      <a:pt x="201" y="237"/>
                      <a:pt x="184" y="248"/>
                    </a:cubicBezTo>
                    <a:cubicBezTo>
                      <a:pt x="167" y="259"/>
                      <a:pt x="143" y="271"/>
                      <a:pt x="124" y="280"/>
                    </a:cubicBezTo>
                    <a:cubicBezTo>
                      <a:pt x="105" y="289"/>
                      <a:pt x="84" y="289"/>
                      <a:pt x="72" y="300"/>
                    </a:cubicBezTo>
                    <a:cubicBezTo>
                      <a:pt x="60" y="311"/>
                      <a:pt x="60" y="332"/>
                      <a:pt x="52" y="344"/>
                    </a:cubicBezTo>
                    <a:cubicBezTo>
                      <a:pt x="44" y="356"/>
                      <a:pt x="33" y="363"/>
                      <a:pt x="24" y="372"/>
                    </a:cubicBezTo>
                    <a:cubicBezTo>
                      <a:pt x="15" y="381"/>
                      <a:pt x="7" y="388"/>
                      <a:pt x="0" y="39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66" name="Freeform 89"/>
              <p:cNvSpPr>
                <a:spLocks/>
              </p:cNvSpPr>
              <p:nvPr/>
            </p:nvSpPr>
            <p:spPr bwMode="auto">
              <a:xfrm>
                <a:off x="1488" y="948"/>
                <a:ext cx="748" cy="112"/>
              </a:xfrm>
              <a:custGeom>
                <a:avLst/>
                <a:gdLst>
                  <a:gd name="T0" fmla="*/ 748 w 748"/>
                  <a:gd name="T1" fmla="*/ 8 h 112"/>
                  <a:gd name="T2" fmla="*/ 700 w 748"/>
                  <a:gd name="T3" fmla="*/ 24 h 112"/>
                  <a:gd name="T4" fmla="*/ 672 w 748"/>
                  <a:gd name="T5" fmla="*/ 52 h 112"/>
                  <a:gd name="T6" fmla="*/ 648 w 748"/>
                  <a:gd name="T7" fmla="*/ 96 h 112"/>
                  <a:gd name="T8" fmla="*/ 612 w 748"/>
                  <a:gd name="T9" fmla="*/ 112 h 112"/>
                  <a:gd name="T10" fmla="*/ 584 w 748"/>
                  <a:gd name="T11" fmla="*/ 96 h 112"/>
                  <a:gd name="T12" fmla="*/ 548 w 748"/>
                  <a:gd name="T13" fmla="*/ 56 h 112"/>
                  <a:gd name="T14" fmla="*/ 492 w 748"/>
                  <a:gd name="T15" fmla="*/ 16 h 112"/>
                  <a:gd name="T16" fmla="*/ 436 w 748"/>
                  <a:gd name="T17" fmla="*/ 8 h 112"/>
                  <a:gd name="T18" fmla="*/ 400 w 748"/>
                  <a:gd name="T19" fmla="*/ 8 h 112"/>
                  <a:gd name="T20" fmla="*/ 340 w 748"/>
                  <a:gd name="T21" fmla="*/ 24 h 112"/>
                  <a:gd name="T22" fmla="*/ 304 w 748"/>
                  <a:gd name="T23" fmla="*/ 52 h 112"/>
                  <a:gd name="T24" fmla="*/ 260 w 748"/>
                  <a:gd name="T25" fmla="*/ 64 h 112"/>
                  <a:gd name="T26" fmla="*/ 208 w 748"/>
                  <a:gd name="T27" fmla="*/ 64 h 112"/>
                  <a:gd name="T28" fmla="*/ 172 w 748"/>
                  <a:gd name="T29" fmla="*/ 40 h 112"/>
                  <a:gd name="T30" fmla="*/ 128 w 748"/>
                  <a:gd name="T31" fmla="*/ 20 h 112"/>
                  <a:gd name="T32" fmla="*/ 80 w 748"/>
                  <a:gd name="T33" fmla="*/ 12 h 112"/>
                  <a:gd name="T34" fmla="*/ 48 w 748"/>
                  <a:gd name="T35" fmla="*/ 8 h 112"/>
                  <a:gd name="T36" fmla="*/ 0 w 74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48"/>
                  <a:gd name="T58" fmla="*/ 0 h 112"/>
                  <a:gd name="T59" fmla="*/ 748 w 74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48" h="112">
                    <a:moveTo>
                      <a:pt x="748" y="8"/>
                    </a:moveTo>
                    <a:cubicBezTo>
                      <a:pt x="730" y="12"/>
                      <a:pt x="713" y="17"/>
                      <a:pt x="700" y="24"/>
                    </a:cubicBezTo>
                    <a:cubicBezTo>
                      <a:pt x="687" y="31"/>
                      <a:pt x="681" y="40"/>
                      <a:pt x="672" y="52"/>
                    </a:cubicBezTo>
                    <a:cubicBezTo>
                      <a:pt x="663" y="64"/>
                      <a:pt x="658" y="86"/>
                      <a:pt x="648" y="96"/>
                    </a:cubicBezTo>
                    <a:cubicBezTo>
                      <a:pt x="638" y="106"/>
                      <a:pt x="623" y="112"/>
                      <a:pt x="612" y="112"/>
                    </a:cubicBezTo>
                    <a:cubicBezTo>
                      <a:pt x="601" y="112"/>
                      <a:pt x="595" y="105"/>
                      <a:pt x="584" y="96"/>
                    </a:cubicBezTo>
                    <a:cubicBezTo>
                      <a:pt x="573" y="87"/>
                      <a:pt x="563" y="69"/>
                      <a:pt x="548" y="56"/>
                    </a:cubicBezTo>
                    <a:cubicBezTo>
                      <a:pt x="533" y="43"/>
                      <a:pt x="511" y="24"/>
                      <a:pt x="492" y="16"/>
                    </a:cubicBezTo>
                    <a:cubicBezTo>
                      <a:pt x="473" y="8"/>
                      <a:pt x="451" y="9"/>
                      <a:pt x="436" y="8"/>
                    </a:cubicBezTo>
                    <a:cubicBezTo>
                      <a:pt x="421" y="7"/>
                      <a:pt x="416" y="5"/>
                      <a:pt x="400" y="8"/>
                    </a:cubicBezTo>
                    <a:cubicBezTo>
                      <a:pt x="384" y="11"/>
                      <a:pt x="356" y="17"/>
                      <a:pt x="340" y="24"/>
                    </a:cubicBezTo>
                    <a:cubicBezTo>
                      <a:pt x="324" y="31"/>
                      <a:pt x="317" y="45"/>
                      <a:pt x="304" y="52"/>
                    </a:cubicBezTo>
                    <a:cubicBezTo>
                      <a:pt x="291" y="59"/>
                      <a:pt x="276" y="62"/>
                      <a:pt x="260" y="64"/>
                    </a:cubicBezTo>
                    <a:cubicBezTo>
                      <a:pt x="244" y="66"/>
                      <a:pt x="223" y="68"/>
                      <a:pt x="208" y="64"/>
                    </a:cubicBezTo>
                    <a:cubicBezTo>
                      <a:pt x="193" y="60"/>
                      <a:pt x="185" y="47"/>
                      <a:pt x="172" y="40"/>
                    </a:cubicBezTo>
                    <a:cubicBezTo>
                      <a:pt x="159" y="33"/>
                      <a:pt x="143" y="25"/>
                      <a:pt x="128" y="20"/>
                    </a:cubicBezTo>
                    <a:cubicBezTo>
                      <a:pt x="113" y="15"/>
                      <a:pt x="93" y="14"/>
                      <a:pt x="80" y="12"/>
                    </a:cubicBezTo>
                    <a:cubicBezTo>
                      <a:pt x="67" y="10"/>
                      <a:pt x="61" y="10"/>
                      <a:pt x="48" y="8"/>
                    </a:cubicBezTo>
                    <a:cubicBezTo>
                      <a:pt x="35" y="6"/>
                      <a:pt x="17" y="3"/>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67" name="Freeform 90"/>
              <p:cNvSpPr>
                <a:spLocks/>
              </p:cNvSpPr>
              <p:nvPr/>
            </p:nvSpPr>
            <p:spPr bwMode="auto">
              <a:xfrm>
                <a:off x="3560" y="620"/>
                <a:ext cx="184" cy="269"/>
              </a:xfrm>
              <a:custGeom>
                <a:avLst/>
                <a:gdLst>
                  <a:gd name="T0" fmla="*/ 184 w 184"/>
                  <a:gd name="T1" fmla="*/ 264 h 269"/>
                  <a:gd name="T2" fmla="*/ 152 w 184"/>
                  <a:gd name="T3" fmla="*/ 264 h 269"/>
                  <a:gd name="T4" fmla="*/ 136 w 184"/>
                  <a:gd name="T5" fmla="*/ 232 h 269"/>
                  <a:gd name="T6" fmla="*/ 124 w 184"/>
                  <a:gd name="T7" fmla="*/ 207 h 269"/>
                  <a:gd name="T8" fmla="*/ 100 w 184"/>
                  <a:gd name="T9" fmla="*/ 200 h 269"/>
                  <a:gd name="T10" fmla="*/ 64 w 184"/>
                  <a:gd name="T11" fmla="*/ 200 h 269"/>
                  <a:gd name="T12" fmla="*/ 30 w 184"/>
                  <a:gd name="T13" fmla="*/ 178 h 269"/>
                  <a:gd name="T14" fmla="*/ 22 w 184"/>
                  <a:gd name="T15" fmla="*/ 135 h 269"/>
                  <a:gd name="T16" fmla="*/ 6 w 184"/>
                  <a:gd name="T17" fmla="*/ 114 h 269"/>
                  <a:gd name="T18" fmla="*/ 0 w 184"/>
                  <a:gd name="T19" fmla="*/ 84 h 269"/>
                  <a:gd name="T20" fmla="*/ 4 w 184"/>
                  <a:gd name="T21" fmla="*/ 48 h 269"/>
                  <a:gd name="T22" fmla="*/ 20 w 184"/>
                  <a:gd name="T23" fmla="*/ 24 h 269"/>
                  <a:gd name="T24" fmla="*/ 32 w 184"/>
                  <a:gd name="T25" fmla="*/ 0 h 2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269"/>
                  <a:gd name="T41" fmla="*/ 184 w 184"/>
                  <a:gd name="T42" fmla="*/ 269 h 2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269">
                    <a:moveTo>
                      <a:pt x="184" y="264"/>
                    </a:moveTo>
                    <a:cubicBezTo>
                      <a:pt x="172" y="266"/>
                      <a:pt x="160" y="269"/>
                      <a:pt x="152" y="264"/>
                    </a:cubicBezTo>
                    <a:cubicBezTo>
                      <a:pt x="144" y="259"/>
                      <a:pt x="141" y="241"/>
                      <a:pt x="136" y="232"/>
                    </a:cubicBezTo>
                    <a:cubicBezTo>
                      <a:pt x="131" y="223"/>
                      <a:pt x="130" y="212"/>
                      <a:pt x="124" y="207"/>
                    </a:cubicBezTo>
                    <a:cubicBezTo>
                      <a:pt x="118" y="202"/>
                      <a:pt x="110" y="201"/>
                      <a:pt x="100" y="200"/>
                    </a:cubicBezTo>
                    <a:cubicBezTo>
                      <a:pt x="90" y="199"/>
                      <a:pt x="76" y="204"/>
                      <a:pt x="64" y="200"/>
                    </a:cubicBezTo>
                    <a:cubicBezTo>
                      <a:pt x="52" y="196"/>
                      <a:pt x="37" y="189"/>
                      <a:pt x="30" y="178"/>
                    </a:cubicBezTo>
                    <a:cubicBezTo>
                      <a:pt x="23" y="167"/>
                      <a:pt x="26" y="146"/>
                      <a:pt x="22" y="135"/>
                    </a:cubicBezTo>
                    <a:cubicBezTo>
                      <a:pt x="18" y="124"/>
                      <a:pt x="10" y="122"/>
                      <a:pt x="6" y="114"/>
                    </a:cubicBezTo>
                    <a:cubicBezTo>
                      <a:pt x="2" y="106"/>
                      <a:pt x="0" y="95"/>
                      <a:pt x="0" y="84"/>
                    </a:cubicBezTo>
                    <a:cubicBezTo>
                      <a:pt x="0" y="73"/>
                      <a:pt x="1" y="58"/>
                      <a:pt x="4" y="48"/>
                    </a:cubicBezTo>
                    <a:cubicBezTo>
                      <a:pt x="7" y="38"/>
                      <a:pt x="15" y="32"/>
                      <a:pt x="20" y="24"/>
                    </a:cubicBezTo>
                    <a:cubicBezTo>
                      <a:pt x="25" y="16"/>
                      <a:pt x="28" y="8"/>
                      <a:pt x="32"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68" name="Freeform 91"/>
              <p:cNvSpPr>
                <a:spLocks/>
              </p:cNvSpPr>
              <p:nvPr/>
            </p:nvSpPr>
            <p:spPr bwMode="auto">
              <a:xfrm>
                <a:off x="4599" y="680"/>
                <a:ext cx="49" cy="188"/>
              </a:xfrm>
              <a:custGeom>
                <a:avLst/>
                <a:gdLst>
                  <a:gd name="T0" fmla="*/ 42 w 45"/>
                  <a:gd name="T1" fmla="*/ 0 h 168"/>
                  <a:gd name="T2" fmla="*/ 5 w 45"/>
                  <a:gd name="T3" fmla="*/ 45 h 168"/>
                  <a:gd name="T4" fmla="*/ 5 w 45"/>
                  <a:gd name="T5" fmla="*/ 106 h 168"/>
                  <a:gd name="T6" fmla="*/ 23 w 45"/>
                  <a:gd name="T7" fmla="*/ 162 h 168"/>
                  <a:gd name="T8" fmla="*/ 48 w 45"/>
                  <a:gd name="T9" fmla="*/ 197 h 168"/>
                  <a:gd name="T10" fmla="*/ 58 w 45"/>
                  <a:gd name="T11" fmla="*/ 235 h 168"/>
                  <a:gd name="T12" fmla="*/ 0 60000 65536"/>
                  <a:gd name="T13" fmla="*/ 0 60000 65536"/>
                  <a:gd name="T14" fmla="*/ 0 60000 65536"/>
                  <a:gd name="T15" fmla="*/ 0 60000 65536"/>
                  <a:gd name="T16" fmla="*/ 0 60000 65536"/>
                  <a:gd name="T17" fmla="*/ 0 60000 65536"/>
                  <a:gd name="T18" fmla="*/ 0 w 45"/>
                  <a:gd name="T19" fmla="*/ 0 h 168"/>
                  <a:gd name="T20" fmla="*/ 45 w 45"/>
                  <a:gd name="T21" fmla="*/ 168 h 168"/>
                </a:gdLst>
                <a:ahLst/>
                <a:cxnLst>
                  <a:cxn ang="T12">
                    <a:pos x="T0" y="T1"/>
                  </a:cxn>
                  <a:cxn ang="T13">
                    <a:pos x="T2" y="T3"/>
                  </a:cxn>
                  <a:cxn ang="T14">
                    <a:pos x="T4" y="T5"/>
                  </a:cxn>
                  <a:cxn ang="T15">
                    <a:pos x="T6" y="T7"/>
                  </a:cxn>
                  <a:cxn ang="T16">
                    <a:pos x="T8" y="T9"/>
                  </a:cxn>
                  <a:cxn ang="T17">
                    <a:pos x="T10" y="T11"/>
                  </a:cxn>
                </a:cxnLst>
                <a:rect l="T18" t="T19" r="T20" b="T21"/>
                <a:pathLst>
                  <a:path w="45" h="168">
                    <a:moveTo>
                      <a:pt x="33" y="0"/>
                    </a:moveTo>
                    <a:cubicBezTo>
                      <a:pt x="21" y="9"/>
                      <a:pt x="10" y="19"/>
                      <a:pt x="5" y="32"/>
                    </a:cubicBezTo>
                    <a:cubicBezTo>
                      <a:pt x="0" y="45"/>
                      <a:pt x="3" y="62"/>
                      <a:pt x="5" y="76"/>
                    </a:cubicBezTo>
                    <a:cubicBezTo>
                      <a:pt x="7" y="90"/>
                      <a:pt x="12" y="105"/>
                      <a:pt x="17" y="116"/>
                    </a:cubicBezTo>
                    <a:cubicBezTo>
                      <a:pt x="22" y="127"/>
                      <a:pt x="32" y="131"/>
                      <a:pt x="37" y="140"/>
                    </a:cubicBezTo>
                    <a:cubicBezTo>
                      <a:pt x="42" y="149"/>
                      <a:pt x="43" y="160"/>
                      <a:pt x="45" y="168"/>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69" name="Freeform 92"/>
              <p:cNvSpPr>
                <a:spLocks/>
              </p:cNvSpPr>
              <p:nvPr/>
            </p:nvSpPr>
            <p:spPr bwMode="auto">
              <a:xfrm>
                <a:off x="4348" y="504"/>
                <a:ext cx="184" cy="216"/>
              </a:xfrm>
              <a:custGeom>
                <a:avLst/>
                <a:gdLst>
                  <a:gd name="T0" fmla="*/ 184 w 184"/>
                  <a:gd name="T1" fmla="*/ 0 h 216"/>
                  <a:gd name="T2" fmla="*/ 148 w 184"/>
                  <a:gd name="T3" fmla="*/ 16 h 216"/>
                  <a:gd name="T4" fmla="*/ 100 w 184"/>
                  <a:gd name="T5" fmla="*/ 60 h 216"/>
                  <a:gd name="T6" fmla="*/ 100 w 184"/>
                  <a:gd name="T7" fmla="*/ 112 h 216"/>
                  <a:gd name="T8" fmla="*/ 68 w 184"/>
                  <a:gd name="T9" fmla="*/ 160 h 216"/>
                  <a:gd name="T10" fmla="*/ 12 w 184"/>
                  <a:gd name="T11" fmla="*/ 180 h 216"/>
                  <a:gd name="T12" fmla="*/ 0 w 184"/>
                  <a:gd name="T13" fmla="*/ 216 h 216"/>
                  <a:gd name="T14" fmla="*/ 0 60000 65536"/>
                  <a:gd name="T15" fmla="*/ 0 60000 65536"/>
                  <a:gd name="T16" fmla="*/ 0 60000 65536"/>
                  <a:gd name="T17" fmla="*/ 0 60000 65536"/>
                  <a:gd name="T18" fmla="*/ 0 60000 65536"/>
                  <a:gd name="T19" fmla="*/ 0 60000 65536"/>
                  <a:gd name="T20" fmla="*/ 0 60000 65536"/>
                  <a:gd name="T21" fmla="*/ 0 w 184"/>
                  <a:gd name="T22" fmla="*/ 0 h 216"/>
                  <a:gd name="T23" fmla="*/ 184 w 184"/>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 h="216">
                    <a:moveTo>
                      <a:pt x="184" y="0"/>
                    </a:moveTo>
                    <a:cubicBezTo>
                      <a:pt x="173" y="3"/>
                      <a:pt x="162" y="6"/>
                      <a:pt x="148" y="16"/>
                    </a:cubicBezTo>
                    <a:cubicBezTo>
                      <a:pt x="134" y="26"/>
                      <a:pt x="108" y="44"/>
                      <a:pt x="100" y="60"/>
                    </a:cubicBezTo>
                    <a:cubicBezTo>
                      <a:pt x="92" y="76"/>
                      <a:pt x="105" y="95"/>
                      <a:pt x="100" y="112"/>
                    </a:cubicBezTo>
                    <a:cubicBezTo>
                      <a:pt x="95" y="129"/>
                      <a:pt x="83" y="149"/>
                      <a:pt x="68" y="160"/>
                    </a:cubicBezTo>
                    <a:cubicBezTo>
                      <a:pt x="53" y="171"/>
                      <a:pt x="23" y="171"/>
                      <a:pt x="12" y="180"/>
                    </a:cubicBezTo>
                    <a:cubicBezTo>
                      <a:pt x="1" y="189"/>
                      <a:pt x="0" y="202"/>
                      <a:pt x="0" y="21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70" name="Freeform 93"/>
              <p:cNvSpPr>
                <a:spLocks/>
              </p:cNvSpPr>
              <p:nvPr/>
            </p:nvSpPr>
            <p:spPr bwMode="auto">
              <a:xfrm>
                <a:off x="4532" y="500"/>
                <a:ext cx="256" cy="176"/>
              </a:xfrm>
              <a:custGeom>
                <a:avLst/>
                <a:gdLst>
                  <a:gd name="T0" fmla="*/ 256 w 256"/>
                  <a:gd name="T1" fmla="*/ 176 h 176"/>
                  <a:gd name="T2" fmla="*/ 224 w 256"/>
                  <a:gd name="T3" fmla="*/ 156 h 176"/>
                  <a:gd name="T4" fmla="*/ 128 w 256"/>
                  <a:gd name="T5" fmla="*/ 128 h 176"/>
                  <a:gd name="T6" fmla="*/ 60 w 256"/>
                  <a:gd name="T7" fmla="*/ 72 h 176"/>
                  <a:gd name="T8" fmla="*/ 24 w 256"/>
                  <a:gd name="T9" fmla="*/ 32 h 176"/>
                  <a:gd name="T10" fmla="*/ 0 w 256"/>
                  <a:gd name="T11" fmla="*/ 0 h 176"/>
                  <a:gd name="T12" fmla="*/ 0 60000 65536"/>
                  <a:gd name="T13" fmla="*/ 0 60000 65536"/>
                  <a:gd name="T14" fmla="*/ 0 60000 65536"/>
                  <a:gd name="T15" fmla="*/ 0 60000 65536"/>
                  <a:gd name="T16" fmla="*/ 0 60000 65536"/>
                  <a:gd name="T17" fmla="*/ 0 60000 65536"/>
                  <a:gd name="T18" fmla="*/ 0 w 256"/>
                  <a:gd name="T19" fmla="*/ 0 h 176"/>
                  <a:gd name="T20" fmla="*/ 256 w 25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256" h="176">
                    <a:moveTo>
                      <a:pt x="256" y="176"/>
                    </a:moveTo>
                    <a:cubicBezTo>
                      <a:pt x="250" y="170"/>
                      <a:pt x="245" y="164"/>
                      <a:pt x="224" y="156"/>
                    </a:cubicBezTo>
                    <a:cubicBezTo>
                      <a:pt x="203" y="148"/>
                      <a:pt x="155" y="142"/>
                      <a:pt x="128" y="128"/>
                    </a:cubicBezTo>
                    <a:cubicBezTo>
                      <a:pt x="101" y="114"/>
                      <a:pt x="77" y="88"/>
                      <a:pt x="60" y="72"/>
                    </a:cubicBezTo>
                    <a:cubicBezTo>
                      <a:pt x="43" y="56"/>
                      <a:pt x="34" y="44"/>
                      <a:pt x="24" y="32"/>
                    </a:cubicBezTo>
                    <a:cubicBezTo>
                      <a:pt x="14" y="20"/>
                      <a:pt x="7" y="10"/>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71" name="Freeform 94"/>
              <p:cNvSpPr>
                <a:spLocks/>
              </p:cNvSpPr>
              <p:nvPr/>
            </p:nvSpPr>
            <p:spPr bwMode="auto">
              <a:xfrm>
                <a:off x="4004" y="720"/>
                <a:ext cx="340" cy="492"/>
              </a:xfrm>
              <a:custGeom>
                <a:avLst/>
                <a:gdLst>
                  <a:gd name="T0" fmla="*/ 340 w 340"/>
                  <a:gd name="T1" fmla="*/ 0 h 492"/>
                  <a:gd name="T2" fmla="*/ 324 w 340"/>
                  <a:gd name="T3" fmla="*/ 52 h 492"/>
                  <a:gd name="T4" fmla="*/ 292 w 340"/>
                  <a:gd name="T5" fmla="*/ 120 h 492"/>
                  <a:gd name="T6" fmla="*/ 224 w 340"/>
                  <a:gd name="T7" fmla="*/ 152 h 492"/>
                  <a:gd name="T8" fmla="*/ 172 w 340"/>
                  <a:gd name="T9" fmla="*/ 184 h 492"/>
                  <a:gd name="T10" fmla="*/ 160 w 340"/>
                  <a:gd name="T11" fmla="*/ 248 h 492"/>
                  <a:gd name="T12" fmla="*/ 152 w 340"/>
                  <a:gd name="T13" fmla="*/ 306 h 492"/>
                  <a:gd name="T14" fmla="*/ 104 w 340"/>
                  <a:gd name="T15" fmla="*/ 344 h 492"/>
                  <a:gd name="T16" fmla="*/ 48 w 340"/>
                  <a:gd name="T17" fmla="*/ 368 h 492"/>
                  <a:gd name="T18" fmla="*/ 8 w 340"/>
                  <a:gd name="T19" fmla="*/ 416 h 492"/>
                  <a:gd name="T20" fmla="*/ 4 w 340"/>
                  <a:gd name="T21" fmla="*/ 452 h 492"/>
                  <a:gd name="T22" fmla="*/ 0 w 340"/>
                  <a:gd name="T23" fmla="*/ 492 h 4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0"/>
                  <a:gd name="T37" fmla="*/ 0 h 492"/>
                  <a:gd name="T38" fmla="*/ 340 w 340"/>
                  <a:gd name="T39" fmla="*/ 492 h 4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0" h="492">
                    <a:moveTo>
                      <a:pt x="340" y="0"/>
                    </a:moveTo>
                    <a:cubicBezTo>
                      <a:pt x="336" y="16"/>
                      <a:pt x="332" y="32"/>
                      <a:pt x="324" y="52"/>
                    </a:cubicBezTo>
                    <a:cubicBezTo>
                      <a:pt x="316" y="72"/>
                      <a:pt x="309" y="103"/>
                      <a:pt x="292" y="120"/>
                    </a:cubicBezTo>
                    <a:cubicBezTo>
                      <a:pt x="275" y="137"/>
                      <a:pt x="244" y="141"/>
                      <a:pt x="224" y="152"/>
                    </a:cubicBezTo>
                    <a:cubicBezTo>
                      <a:pt x="204" y="163"/>
                      <a:pt x="183" y="168"/>
                      <a:pt x="172" y="184"/>
                    </a:cubicBezTo>
                    <a:cubicBezTo>
                      <a:pt x="161" y="200"/>
                      <a:pt x="163" y="228"/>
                      <a:pt x="160" y="248"/>
                    </a:cubicBezTo>
                    <a:cubicBezTo>
                      <a:pt x="157" y="268"/>
                      <a:pt x="161" y="290"/>
                      <a:pt x="152" y="306"/>
                    </a:cubicBezTo>
                    <a:cubicBezTo>
                      <a:pt x="143" y="322"/>
                      <a:pt x="121" y="334"/>
                      <a:pt x="104" y="344"/>
                    </a:cubicBezTo>
                    <a:cubicBezTo>
                      <a:pt x="87" y="354"/>
                      <a:pt x="64" y="356"/>
                      <a:pt x="48" y="368"/>
                    </a:cubicBezTo>
                    <a:cubicBezTo>
                      <a:pt x="32" y="380"/>
                      <a:pt x="15" y="402"/>
                      <a:pt x="8" y="416"/>
                    </a:cubicBezTo>
                    <a:cubicBezTo>
                      <a:pt x="1" y="430"/>
                      <a:pt x="5" y="439"/>
                      <a:pt x="4" y="452"/>
                    </a:cubicBezTo>
                    <a:cubicBezTo>
                      <a:pt x="3" y="465"/>
                      <a:pt x="1" y="484"/>
                      <a:pt x="0" y="492"/>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72" name="Freeform 95"/>
              <p:cNvSpPr>
                <a:spLocks/>
              </p:cNvSpPr>
              <p:nvPr/>
            </p:nvSpPr>
            <p:spPr bwMode="auto">
              <a:xfrm>
                <a:off x="2778" y="2573"/>
                <a:ext cx="813" cy="254"/>
              </a:xfrm>
              <a:custGeom>
                <a:avLst/>
                <a:gdLst>
                  <a:gd name="T0" fmla="*/ 813 w 813"/>
                  <a:gd name="T1" fmla="*/ 166 h 254"/>
                  <a:gd name="T2" fmla="*/ 795 w 813"/>
                  <a:gd name="T3" fmla="*/ 184 h 254"/>
                  <a:gd name="T4" fmla="*/ 786 w 813"/>
                  <a:gd name="T5" fmla="*/ 217 h 254"/>
                  <a:gd name="T6" fmla="*/ 744 w 813"/>
                  <a:gd name="T7" fmla="*/ 250 h 254"/>
                  <a:gd name="T8" fmla="*/ 690 w 813"/>
                  <a:gd name="T9" fmla="*/ 241 h 254"/>
                  <a:gd name="T10" fmla="*/ 642 w 813"/>
                  <a:gd name="T11" fmla="*/ 226 h 254"/>
                  <a:gd name="T12" fmla="*/ 567 w 813"/>
                  <a:gd name="T13" fmla="*/ 187 h 254"/>
                  <a:gd name="T14" fmla="*/ 534 w 813"/>
                  <a:gd name="T15" fmla="*/ 178 h 254"/>
                  <a:gd name="T16" fmla="*/ 444 w 813"/>
                  <a:gd name="T17" fmla="*/ 157 h 254"/>
                  <a:gd name="T18" fmla="*/ 417 w 813"/>
                  <a:gd name="T19" fmla="*/ 130 h 254"/>
                  <a:gd name="T20" fmla="*/ 396 w 813"/>
                  <a:gd name="T21" fmla="*/ 100 h 254"/>
                  <a:gd name="T22" fmla="*/ 372 w 813"/>
                  <a:gd name="T23" fmla="*/ 82 h 254"/>
                  <a:gd name="T24" fmla="*/ 315 w 813"/>
                  <a:gd name="T25" fmla="*/ 73 h 254"/>
                  <a:gd name="T26" fmla="*/ 282 w 813"/>
                  <a:gd name="T27" fmla="*/ 61 h 254"/>
                  <a:gd name="T28" fmla="*/ 243 w 813"/>
                  <a:gd name="T29" fmla="*/ 31 h 254"/>
                  <a:gd name="T30" fmla="*/ 216 w 813"/>
                  <a:gd name="T31" fmla="*/ 13 h 254"/>
                  <a:gd name="T32" fmla="*/ 174 w 813"/>
                  <a:gd name="T33" fmla="*/ 7 h 254"/>
                  <a:gd name="T34" fmla="*/ 120 w 813"/>
                  <a:gd name="T35" fmla="*/ 1 h 254"/>
                  <a:gd name="T36" fmla="*/ 69 w 813"/>
                  <a:gd name="T37" fmla="*/ 1 h 254"/>
                  <a:gd name="T38" fmla="*/ 27 w 813"/>
                  <a:gd name="T39" fmla="*/ 7 h 254"/>
                  <a:gd name="T40" fmla="*/ 0 w 813"/>
                  <a:gd name="T41" fmla="*/ 13 h 2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3"/>
                  <a:gd name="T64" fmla="*/ 0 h 254"/>
                  <a:gd name="T65" fmla="*/ 813 w 813"/>
                  <a:gd name="T66" fmla="*/ 254 h 2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3" h="254">
                    <a:moveTo>
                      <a:pt x="813" y="166"/>
                    </a:moveTo>
                    <a:cubicBezTo>
                      <a:pt x="806" y="171"/>
                      <a:pt x="799" y="176"/>
                      <a:pt x="795" y="184"/>
                    </a:cubicBezTo>
                    <a:cubicBezTo>
                      <a:pt x="791" y="192"/>
                      <a:pt x="794" y="206"/>
                      <a:pt x="786" y="217"/>
                    </a:cubicBezTo>
                    <a:cubicBezTo>
                      <a:pt x="778" y="228"/>
                      <a:pt x="760" y="246"/>
                      <a:pt x="744" y="250"/>
                    </a:cubicBezTo>
                    <a:cubicBezTo>
                      <a:pt x="728" y="254"/>
                      <a:pt x="707" y="245"/>
                      <a:pt x="690" y="241"/>
                    </a:cubicBezTo>
                    <a:cubicBezTo>
                      <a:pt x="673" y="237"/>
                      <a:pt x="663" y="235"/>
                      <a:pt x="642" y="226"/>
                    </a:cubicBezTo>
                    <a:cubicBezTo>
                      <a:pt x="621" y="217"/>
                      <a:pt x="585" y="195"/>
                      <a:pt x="567" y="187"/>
                    </a:cubicBezTo>
                    <a:cubicBezTo>
                      <a:pt x="549" y="179"/>
                      <a:pt x="554" y="183"/>
                      <a:pt x="534" y="178"/>
                    </a:cubicBezTo>
                    <a:cubicBezTo>
                      <a:pt x="514" y="173"/>
                      <a:pt x="464" y="165"/>
                      <a:pt x="444" y="157"/>
                    </a:cubicBezTo>
                    <a:cubicBezTo>
                      <a:pt x="424" y="149"/>
                      <a:pt x="425" y="139"/>
                      <a:pt x="417" y="130"/>
                    </a:cubicBezTo>
                    <a:cubicBezTo>
                      <a:pt x="409" y="121"/>
                      <a:pt x="403" y="108"/>
                      <a:pt x="396" y="100"/>
                    </a:cubicBezTo>
                    <a:cubicBezTo>
                      <a:pt x="389" y="92"/>
                      <a:pt x="385" y="86"/>
                      <a:pt x="372" y="82"/>
                    </a:cubicBezTo>
                    <a:cubicBezTo>
                      <a:pt x="359" y="78"/>
                      <a:pt x="330" y="77"/>
                      <a:pt x="315" y="73"/>
                    </a:cubicBezTo>
                    <a:cubicBezTo>
                      <a:pt x="300" y="69"/>
                      <a:pt x="294" y="68"/>
                      <a:pt x="282" y="61"/>
                    </a:cubicBezTo>
                    <a:cubicBezTo>
                      <a:pt x="270" y="54"/>
                      <a:pt x="254" y="39"/>
                      <a:pt x="243" y="31"/>
                    </a:cubicBezTo>
                    <a:cubicBezTo>
                      <a:pt x="232" y="23"/>
                      <a:pt x="227" y="17"/>
                      <a:pt x="216" y="13"/>
                    </a:cubicBezTo>
                    <a:cubicBezTo>
                      <a:pt x="205" y="9"/>
                      <a:pt x="190" y="9"/>
                      <a:pt x="174" y="7"/>
                    </a:cubicBezTo>
                    <a:cubicBezTo>
                      <a:pt x="158" y="5"/>
                      <a:pt x="137" y="2"/>
                      <a:pt x="120" y="1"/>
                    </a:cubicBezTo>
                    <a:cubicBezTo>
                      <a:pt x="103" y="0"/>
                      <a:pt x="84" y="0"/>
                      <a:pt x="69" y="1"/>
                    </a:cubicBezTo>
                    <a:cubicBezTo>
                      <a:pt x="54" y="2"/>
                      <a:pt x="38" y="5"/>
                      <a:pt x="27" y="7"/>
                    </a:cubicBezTo>
                    <a:cubicBezTo>
                      <a:pt x="16" y="9"/>
                      <a:pt x="8" y="11"/>
                      <a:pt x="0" y="13"/>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73" name="Freeform 96"/>
              <p:cNvSpPr>
                <a:spLocks/>
              </p:cNvSpPr>
              <p:nvPr/>
            </p:nvSpPr>
            <p:spPr bwMode="auto">
              <a:xfrm>
                <a:off x="2819" y="2010"/>
                <a:ext cx="209" cy="564"/>
              </a:xfrm>
              <a:custGeom>
                <a:avLst/>
                <a:gdLst>
                  <a:gd name="T0" fmla="*/ 202 w 209"/>
                  <a:gd name="T1" fmla="*/ 0 h 564"/>
                  <a:gd name="T2" fmla="*/ 202 w 209"/>
                  <a:gd name="T3" fmla="*/ 24 h 564"/>
                  <a:gd name="T4" fmla="*/ 208 w 209"/>
                  <a:gd name="T5" fmla="*/ 48 h 564"/>
                  <a:gd name="T6" fmla="*/ 205 w 209"/>
                  <a:gd name="T7" fmla="*/ 72 h 564"/>
                  <a:gd name="T8" fmla="*/ 187 w 209"/>
                  <a:gd name="T9" fmla="*/ 117 h 564"/>
                  <a:gd name="T10" fmla="*/ 145 w 209"/>
                  <a:gd name="T11" fmla="*/ 141 h 564"/>
                  <a:gd name="T12" fmla="*/ 115 w 209"/>
                  <a:gd name="T13" fmla="*/ 174 h 564"/>
                  <a:gd name="T14" fmla="*/ 106 w 209"/>
                  <a:gd name="T15" fmla="*/ 216 h 564"/>
                  <a:gd name="T16" fmla="*/ 85 w 209"/>
                  <a:gd name="T17" fmla="*/ 249 h 564"/>
                  <a:gd name="T18" fmla="*/ 52 w 209"/>
                  <a:gd name="T19" fmla="*/ 285 h 564"/>
                  <a:gd name="T20" fmla="*/ 22 w 209"/>
                  <a:gd name="T21" fmla="*/ 327 h 564"/>
                  <a:gd name="T22" fmla="*/ 4 w 209"/>
                  <a:gd name="T23" fmla="*/ 366 h 564"/>
                  <a:gd name="T24" fmla="*/ 1 w 209"/>
                  <a:gd name="T25" fmla="*/ 411 h 564"/>
                  <a:gd name="T26" fmla="*/ 10 w 209"/>
                  <a:gd name="T27" fmla="*/ 447 h 564"/>
                  <a:gd name="T28" fmla="*/ 28 w 209"/>
                  <a:gd name="T29" fmla="*/ 471 h 564"/>
                  <a:gd name="T30" fmla="*/ 76 w 209"/>
                  <a:gd name="T31" fmla="*/ 498 h 564"/>
                  <a:gd name="T32" fmla="*/ 94 w 209"/>
                  <a:gd name="T33" fmla="*/ 519 h 564"/>
                  <a:gd name="T34" fmla="*/ 100 w 209"/>
                  <a:gd name="T35" fmla="*/ 546 h 564"/>
                  <a:gd name="T36" fmla="*/ 100 w 209"/>
                  <a:gd name="T37" fmla="*/ 564 h 5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9"/>
                  <a:gd name="T58" fmla="*/ 0 h 564"/>
                  <a:gd name="T59" fmla="*/ 209 w 209"/>
                  <a:gd name="T60" fmla="*/ 564 h 5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9" h="564">
                    <a:moveTo>
                      <a:pt x="202" y="0"/>
                    </a:moveTo>
                    <a:cubicBezTo>
                      <a:pt x="201" y="8"/>
                      <a:pt x="201" y="16"/>
                      <a:pt x="202" y="24"/>
                    </a:cubicBezTo>
                    <a:cubicBezTo>
                      <a:pt x="203" y="32"/>
                      <a:pt x="207" y="40"/>
                      <a:pt x="208" y="48"/>
                    </a:cubicBezTo>
                    <a:cubicBezTo>
                      <a:pt x="209" y="56"/>
                      <a:pt x="208" y="61"/>
                      <a:pt x="205" y="72"/>
                    </a:cubicBezTo>
                    <a:cubicBezTo>
                      <a:pt x="202" y="83"/>
                      <a:pt x="197" y="106"/>
                      <a:pt x="187" y="117"/>
                    </a:cubicBezTo>
                    <a:cubicBezTo>
                      <a:pt x="177" y="128"/>
                      <a:pt x="157" y="132"/>
                      <a:pt x="145" y="141"/>
                    </a:cubicBezTo>
                    <a:cubicBezTo>
                      <a:pt x="133" y="150"/>
                      <a:pt x="121" y="162"/>
                      <a:pt x="115" y="174"/>
                    </a:cubicBezTo>
                    <a:cubicBezTo>
                      <a:pt x="109" y="186"/>
                      <a:pt x="111" y="204"/>
                      <a:pt x="106" y="216"/>
                    </a:cubicBezTo>
                    <a:cubicBezTo>
                      <a:pt x="101" y="228"/>
                      <a:pt x="94" y="238"/>
                      <a:pt x="85" y="249"/>
                    </a:cubicBezTo>
                    <a:cubicBezTo>
                      <a:pt x="76" y="260"/>
                      <a:pt x="62" y="272"/>
                      <a:pt x="52" y="285"/>
                    </a:cubicBezTo>
                    <a:cubicBezTo>
                      <a:pt x="42" y="298"/>
                      <a:pt x="30" y="314"/>
                      <a:pt x="22" y="327"/>
                    </a:cubicBezTo>
                    <a:cubicBezTo>
                      <a:pt x="14" y="340"/>
                      <a:pt x="7" y="352"/>
                      <a:pt x="4" y="366"/>
                    </a:cubicBezTo>
                    <a:cubicBezTo>
                      <a:pt x="1" y="380"/>
                      <a:pt x="0" y="398"/>
                      <a:pt x="1" y="411"/>
                    </a:cubicBezTo>
                    <a:cubicBezTo>
                      <a:pt x="2" y="424"/>
                      <a:pt x="6" y="437"/>
                      <a:pt x="10" y="447"/>
                    </a:cubicBezTo>
                    <a:cubicBezTo>
                      <a:pt x="14" y="457"/>
                      <a:pt x="17" y="463"/>
                      <a:pt x="28" y="471"/>
                    </a:cubicBezTo>
                    <a:cubicBezTo>
                      <a:pt x="39" y="479"/>
                      <a:pt x="65" y="490"/>
                      <a:pt x="76" y="498"/>
                    </a:cubicBezTo>
                    <a:cubicBezTo>
                      <a:pt x="87" y="506"/>
                      <a:pt x="90" y="511"/>
                      <a:pt x="94" y="519"/>
                    </a:cubicBezTo>
                    <a:cubicBezTo>
                      <a:pt x="98" y="527"/>
                      <a:pt x="99" y="539"/>
                      <a:pt x="100" y="546"/>
                    </a:cubicBezTo>
                    <a:cubicBezTo>
                      <a:pt x="101" y="553"/>
                      <a:pt x="100" y="558"/>
                      <a:pt x="100" y="564"/>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74" name="Freeform 97"/>
              <p:cNvSpPr>
                <a:spLocks/>
              </p:cNvSpPr>
              <p:nvPr/>
            </p:nvSpPr>
            <p:spPr bwMode="auto">
              <a:xfrm>
                <a:off x="2469" y="2067"/>
                <a:ext cx="303" cy="520"/>
              </a:xfrm>
              <a:custGeom>
                <a:avLst/>
                <a:gdLst>
                  <a:gd name="T0" fmla="*/ 303 w 303"/>
                  <a:gd name="T1" fmla="*/ 519 h 520"/>
                  <a:gd name="T2" fmla="*/ 267 w 303"/>
                  <a:gd name="T3" fmla="*/ 513 h 520"/>
                  <a:gd name="T4" fmla="*/ 228 w 303"/>
                  <a:gd name="T5" fmla="*/ 474 h 520"/>
                  <a:gd name="T6" fmla="*/ 165 w 303"/>
                  <a:gd name="T7" fmla="*/ 432 h 520"/>
                  <a:gd name="T8" fmla="*/ 114 w 303"/>
                  <a:gd name="T9" fmla="*/ 375 h 520"/>
                  <a:gd name="T10" fmla="*/ 114 w 303"/>
                  <a:gd name="T11" fmla="*/ 312 h 520"/>
                  <a:gd name="T12" fmla="*/ 102 w 303"/>
                  <a:gd name="T13" fmla="*/ 234 h 520"/>
                  <a:gd name="T14" fmla="*/ 48 w 303"/>
                  <a:gd name="T15" fmla="*/ 198 h 520"/>
                  <a:gd name="T16" fmla="*/ 36 w 303"/>
                  <a:gd name="T17" fmla="*/ 156 h 520"/>
                  <a:gd name="T18" fmla="*/ 36 w 303"/>
                  <a:gd name="T19" fmla="*/ 102 h 520"/>
                  <a:gd name="T20" fmla="*/ 30 w 303"/>
                  <a:gd name="T21" fmla="*/ 69 h 520"/>
                  <a:gd name="T22" fmla="*/ 0 w 303"/>
                  <a:gd name="T23" fmla="*/ 0 h 5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3"/>
                  <a:gd name="T37" fmla="*/ 0 h 520"/>
                  <a:gd name="T38" fmla="*/ 303 w 303"/>
                  <a:gd name="T39" fmla="*/ 520 h 5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3" h="520">
                    <a:moveTo>
                      <a:pt x="303" y="519"/>
                    </a:moveTo>
                    <a:cubicBezTo>
                      <a:pt x="291" y="519"/>
                      <a:pt x="279" y="520"/>
                      <a:pt x="267" y="513"/>
                    </a:cubicBezTo>
                    <a:cubicBezTo>
                      <a:pt x="255" y="506"/>
                      <a:pt x="245" y="487"/>
                      <a:pt x="228" y="474"/>
                    </a:cubicBezTo>
                    <a:cubicBezTo>
                      <a:pt x="211" y="461"/>
                      <a:pt x="184" y="448"/>
                      <a:pt x="165" y="432"/>
                    </a:cubicBezTo>
                    <a:cubicBezTo>
                      <a:pt x="146" y="416"/>
                      <a:pt x="123" y="395"/>
                      <a:pt x="114" y="375"/>
                    </a:cubicBezTo>
                    <a:cubicBezTo>
                      <a:pt x="105" y="355"/>
                      <a:pt x="116" y="335"/>
                      <a:pt x="114" y="312"/>
                    </a:cubicBezTo>
                    <a:cubicBezTo>
                      <a:pt x="112" y="289"/>
                      <a:pt x="113" y="253"/>
                      <a:pt x="102" y="234"/>
                    </a:cubicBezTo>
                    <a:cubicBezTo>
                      <a:pt x="91" y="215"/>
                      <a:pt x="59" y="211"/>
                      <a:pt x="48" y="198"/>
                    </a:cubicBezTo>
                    <a:cubicBezTo>
                      <a:pt x="37" y="185"/>
                      <a:pt x="38" y="172"/>
                      <a:pt x="36" y="156"/>
                    </a:cubicBezTo>
                    <a:cubicBezTo>
                      <a:pt x="34" y="140"/>
                      <a:pt x="37" y="116"/>
                      <a:pt x="36" y="102"/>
                    </a:cubicBezTo>
                    <a:cubicBezTo>
                      <a:pt x="35" y="88"/>
                      <a:pt x="36" y="86"/>
                      <a:pt x="30" y="69"/>
                    </a:cubicBezTo>
                    <a:cubicBezTo>
                      <a:pt x="24" y="52"/>
                      <a:pt x="12" y="26"/>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75" name="Freeform 98"/>
              <p:cNvSpPr>
                <a:spLocks/>
              </p:cNvSpPr>
              <p:nvPr/>
            </p:nvSpPr>
            <p:spPr bwMode="auto">
              <a:xfrm>
                <a:off x="3400" y="2814"/>
                <a:ext cx="134" cy="315"/>
              </a:xfrm>
              <a:custGeom>
                <a:avLst/>
                <a:gdLst>
                  <a:gd name="T0" fmla="*/ 17 w 134"/>
                  <a:gd name="T1" fmla="*/ 315 h 315"/>
                  <a:gd name="T2" fmla="*/ 5 w 134"/>
                  <a:gd name="T3" fmla="*/ 255 h 315"/>
                  <a:gd name="T4" fmla="*/ 47 w 134"/>
                  <a:gd name="T5" fmla="*/ 210 h 315"/>
                  <a:gd name="T6" fmla="*/ 95 w 134"/>
                  <a:gd name="T7" fmla="*/ 168 h 315"/>
                  <a:gd name="T8" fmla="*/ 113 w 134"/>
                  <a:gd name="T9" fmla="*/ 111 h 315"/>
                  <a:gd name="T10" fmla="*/ 113 w 134"/>
                  <a:gd name="T11" fmla="*/ 60 h 315"/>
                  <a:gd name="T12" fmla="*/ 125 w 134"/>
                  <a:gd name="T13" fmla="*/ 24 h 315"/>
                  <a:gd name="T14" fmla="*/ 134 w 134"/>
                  <a:gd name="T15" fmla="*/ 0 h 315"/>
                  <a:gd name="T16" fmla="*/ 0 60000 65536"/>
                  <a:gd name="T17" fmla="*/ 0 60000 65536"/>
                  <a:gd name="T18" fmla="*/ 0 60000 65536"/>
                  <a:gd name="T19" fmla="*/ 0 60000 65536"/>
                  <a:gd name="T20" fmla="*/ 0 60000 65536"/>
                  <a:gd name="T21" fmla="*/ 0 60000 65536"/>
                  <a:gd name="T22" fmla="*/ 0 60000 65536"/>
                  <a:gd name="T23" fmla="*/ 0 60000 65536"/>
                  <a:gd name="T24" fmla="*/ 0 w 134"/>
                  <a:gd name="T25" fmla="*/ 0 h 315"/>
                  <a:gd name="T26" fmla="*/ 134 w 134"/>
                  <a:gd name="T27" fmla="*/ 315 h 3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 h="315">
                    <a:moveTo>
                      <a:pt x="17" y="315"/>
                    </a:moveTo>
                    <a:cubicBezTo>
                      <a:pt x="8" y="293"/>
                      <a:pt x="0" y="272"/>
                      <a:pt x="5" y="255"/>
                    </a:cubicBezTo>
                    <a:cubicBezTo>
                      <a:pt x="10" y="238"/>
                      <a:pt x="32" y="224"/>
                      <a:pt x="47" y="210"/>
                    </a:cubicBezTo>
                    <a:cubicBezTo>
                      <a:pt x="62" y="196"/>
                      <a:pt x="84" y="184"/>
                      <a:pt x="95" y="168"/>
                    </a:cubicBezTo>
                    <a:cubicBezTo>
                      <a:pt x="106" y="152"/>
                      <a:pt x="110" y="129"/>
                      <a:pt x="113" y="111"/>
                    </a:cubicBezTo>
                    <a:cubicBezTo>
                      <a:pt x="116" y="93"/>
                      <a:pt x="111" y="74"/>
                      <a:pt x="113" y="60"/>
                    </a:cubicBezTo>
                    <a:cubicBezTo>
                      <a:pt x="115" y="46"/>
                      <a:pt x="122" y="34"/>
                      <a:pt x="125" y="24"/>
                    </a:cubicBezTo>
                    <a:cubicBezTo>
                      <a:pt x="128" y="14"/>
                      <a:pt x="131" y="7"/>
                      <a:pt x="134"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76" name="Freeform 99"/>
              <p:cNvSpPr>
                <a:spLocks/>
              </p:cNvSpPr>
              <p:nvPr/>
            </p:nvSpPr>
            <p:spPr bwMode="auto">
              <a:xfrm>
                <a:off x="3321" y="3237"/>
                <a:ext cx="1413" cy="396"/>
              </a:xfrm>
              <a:custGeom>
                <a:avLst/>
                <a:gdLst>
                  <a:gd name="T0" fmla="*/ 0 w 1413"/>
                  <a:gd name="T1" fmla="*/ 141 h 396"/>
                  <a:gd name="T2" fmla="*/ 15 w 1413"/>
                  <a:gd name="T3" fmla="*/ 180 h 396"/>
                  <a:gd name="T4" fmla="*/ 27 w 1413"/>
                  <a:gd name="T5" fmla="*/ 219 h 396"/>
                  <a:gd name="T6" fmla="*/ 45 w 1413"/>
                  <a:gd name="T7" fmla="*/ 249 h 396"/>
                  <a:gd name="T8" fmla="*/ 84 w 1413"/>
                  <a:gd name="T9" fmla="*/ 273 h 396"/>
                  <a:gd name="T10" fmla="*/ 117 w 1413"/>
                  <a:gd name="T11" fmla="*/ 303 h 396"/>
                  <a:gd name="T12" fmla="*/ 168 w 1413"/>
                  <a:gd name="T13" fmla="*/ 333 h 396"/>
                  <a:gd name="T14" fmla="*/ 282 w 1413"/>
                  <a:gd name="T15" fmla="*/ 339 h 396"/>
                  <a:gd name="T16" fmla="*/ 369 w 1413"/>
                  <a:gd name="T17" fmla="*/ 336 h 396"/>
                  <a:gd name="T18" fmla="*/ 423 w 1413"/>
                  <a:gd name="T19" fmla="*/ 315 h 396"/>
                  <a:gd name="T20" fmla="*/ 504 w 1413"/>
                  <a:gd name="T21" fmla="*/ 312 h 396"/>
                  <a:gd name="T22" fmla="*/ 543 w 1413"/>
                  <a:gd name="T23" fmla="*/ 330 h 396"/>
                  <a:gd name="T24" fmla="*/ 573 w 1413"/>
                  <a:gd name="T25" fmla="*/ 354 h 396"/>
                  <a:gd name="T26" fmla="*/ 627 w 1413"/>
                  <a:gd name="T27" fmla="*/ 369 h 396"/>
                  <a:gd name="T28" fmla="*/ 690 w 1413"/>
                  <a:gd name="T29" fmla="*/ 357 h 396"/>
                  <a:gd name="T30" fmla="*/ 714 w 1413"/>
                  <a:gd name="T31" fmla="*/ 357 h 396"/>
                  <a:gd name="T32" fmla="*/ 750 w 1413"/>
                  <a:gd name="T33" fmla="*/ 357 h 396"/>
                  <a:gd name="T34" fmla="*/ 798 w 1413"/>
                  <a:gd name="T35" fmla="*/ 369 h 396"/>
                  <a:gd name="T36" fmla="*/ 834 w 1413"/>
                  <a:gd name="T37" fmla="*/ 384 h 396"/>
                  <a:gd name="T38" fmla="*/ 879 w 1413"/>
                  <a:gd name="T39" fmla="*/ 396 h 396"/>
                  <a:gd name="T40" fmla="*/ 963 w 1413"/>
                  <a:gd name="T41" fmla="*/ 384 h 396"/>
                  <a:gd name="T42" fmla="*/ 996 w 1413"/>
                  <a:gd name="T43" fmla="*/ 357 h 396"/>
                  <a:gd name="T44" fmla="*/ 1005 w 1413"/>
                  <a:gd name="T45" fmla="*/ 309 h 396"/>
                  <a:gd name="T46" fmla="*/ 1026 w 1413"/>
                  <a:gd name="T47" fmla="*/ 228 h 396"/>
                  <a:gd name="T48" fmla="*/ 1062 w 1413"/>
                  <a:gd name="T49" fmla="*/ 186 h 396"/>
                  <a:gd name="T50" fmla="*/ 1101 w 1413"/>
                  <a:gd name="T51" fmla="*/ 159 h 396"/>
                  <a:gd name="T52" fmla="*/ 1152 w 1413"/>
                  <a:gd name="T53" fmla="*/ 144 h 396"/>
                  <a:gd name="T54" fmla="*/ 1197 w 1413"/>
                  <a:gd name="T55" fmla="*/ 105 h 396"/>
                  <a:gd name="T56" fmla="*/ 1260 w 1413"/>
                  <a:gd name="T57" fmla="*/ 105 h 396"/>
                  <a:gd name="T58" fmla="*/ 1296 w 1413"/>
                  <a:gd name="T59" fmla="*/ 69 h 396"/>
                  <a:gd name="T60" fmla="*/ 1350 w 1413"/>
                  <a:gd name="T61" fmla="*/ 39 h 396"/>
                  <a:gd name="T62" fmla="*/ 1395 w 1413"/>
                  <a:gd name="T63" fmla="*/ 9 h 396"/>
                  <a:gd name="T64" fmla="*/ 1413 w 1413"/>
                  <a:gd name="T65" fmla="*/ 0 h 3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96"/>
                  <a:gd name="T101" fmla="*/ 1413 w 1413"/>
                  <a:gd name="T102" fmla="*/ 396 h 3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96">
                    <a:moveTo>
                      <a:pt x="0" y="141"/>
                    </a:moveTo>
                    <a:cubicBezTo>
                      <a:pt x="5" y="154"/>
                      <a:pt x="11" y="167"/>
                      <a:pt x="15" y="180"/>
                    </a:cubicBezTo>
                    <a:cubicBezTo>
                      <a:pt x="19" y="193"/>
                      <a:pt x="22" y="208"/>
                      <a:pt x="27" y="219"/>
                    </a:cubicBezTo>
                    <a:cubicBezTo>
                      <a:pt x="32" y="230"/>
                      <a:pt x="35" y="240"/>
                      <a:pt x="45" y="249"/>
                    </a:cubicBezTo>
                    <a:cubicBezTo>
                      <a:pt x="55" y="258"/>
                      <a:pt x="72" y="264"/>
                      <a:pt x="84" y="273"/>
                    </a:cubicBezTo>
                    <a:cubicBezTo>
                      <a:pt x="96" y="282"/>
                      <a:pt x="103" y="293"/>
                      <a:pt x="117" y="303"/>
                    </a:cubicBezTo>
                    <a:cubicBezTo>
                      <a:pt x="131" y="313"/>
                      <a:pt x="141" y="327"/>
                      <a:pt x="168" y="333"/>
                    </a:cubicBezTo>
                    <a:cubicBezTo>
                      <a:pt x="195" y="339"/>
                      <a:pt x="249" y="339"/>
                      <a:pt x="282" y="339"/>
                    </a:cubicBezTo>
                    <a:cubicBezTo>
                      <a:pt x="315" y="339"/>
                      <a:pt x="346" y="340"/>
                      <a:pt x="369" y="336"/>
                    </a:cubicBezTo>
                    <a:cubicBezTo>
                      <a:pt x="392" y="332"/>
                      <a:pt x="401" y="319"/>
                      <a:pt x="423" y="315"/>
                    </a:cubicBezTo>
                    <a:cubicBezTo>
                      <a:pt x="445" y="311"/>
                      <a:pt x="484" y="310"/>
                      <a:pt x="504" y="312"/>
                    </a:cubicBezTo>
                    <a:cubicBezTo>
                      <a:pt x="524" y="314"/>
                      <a:pt x="531" y="323"/>
                      <a:pt x="543" y="330"/>
                    </a:cubicBezTo>
                    <a:cubicBezTo>
                      <a:pt x="555" y="337"/>
                      <a:pt x="559" y="348"/>
                      <a:pt x="573" y="354"/>
                    </a:cubicBezTo>
                    <a:cubicBezTo>
                      <a:pt x="587" y="360"/>
                      <a:pt x="608" y="369"/>
                      <a:pt x="627" y="369"/>
                    </a:cubicBezTo>
                    <a:cubicBezTo>
                      <a:pt x="646" y="369"/>
                      <a:pt x="675" y="359"/>
                      <a:pt x="690" y="357"/>
                    </a:cubicBezTo>
                    <a:cubicBezTo>
                      <a:pt x="705" y="355"/>
                      <a:pt x="704" y="357"/>
                      <a:pt x="714" y="357"/>
                    </a:cubicBezTo>
                    <a:cubicBezTo>
                      <a:pt x="724" y="357"/>
                      <a:pt x="736" y="355"/>
                      <a:pt x="750" y="357"/>
                    </a:cubicBezTo>
                    <a:cubicBezTo>
                      <a:pt x="764" y="359"/>
                      <a:pt x="784" y="365"/>
                      <a:pt x="798" y="369"/>
                    </a:cubicBezTo>
                    <a:cubicBezTo>
                      <a:pt x="812" y="373"/>
                      <a:pt x="821" y="380"/>
                      <a:pt x="834" y="384"/>
                    </a:cubicBezTo>
                    <a:cubicBezTo>
                      <a:pt x="847" y="388"/>
                      <a:pt x="858" y="396"/>
                      <a:pt x="879" y="396"/>
                    </a:cubicBezTo>
                    <a:cubicBezTo>
                      <a:pt x="900" y="396"/>
                      <a:pt x="944" y="390"/>
                      <a:pt x="963" y="384"/>
                    </a:cubicBezTo>
                    <a:cubicBezTo>
                      <a:pt x="982" y="378"/>
                      <a:pt x="989" y="369"/>
                      <a:pt x="996" y="357"/>
                    </a:cubicBezTo>
                    <a:cubicBezTo>
                      <a:pt x="1003" y="345"/>
                      <a:pt x="1000" y="330"/>
                      <a:pt x="1005" y="309"/>
                    </a:cubicBezTo>
                    <a:cubicBezTo>
                      <a:pt x="1010" y="288"/>
                      <a:pt x="1017" y="248"/>
                      <a:pt x="1026" y="228"/>
                    </a:cubicBezTo>
                    <a:cubicBezTo>
                      <a:pt x="1035" y="208"/>
                      <a:pt x="1050" y="197"/>
                      <a:pt x="1062" y="186"/>
                    </a:cubicBezTo>
                    <a:cubicBezTo>
                      <a:pt x="1074" y="175"/>
                      <a:pt x="1086" y="166"/>
                      <a:pt x="1101" y="159"/>
                    </a:cubicBezTo>
                    <a:cubicBezTo>
                      <a:pt x="1116" y="152"/>
                      <a:pt x="1136" y="153"/>
                      <a:pt x="1152" y="144"/>
                    </a:cubicBezTo>
                    <a:cubicBezTo>
                      <a:pt x="1168" y="135"/>
                      <a:pt x="1179" y="111"/>
                      <a:pt x="1197" y="105"/>
                    </a:cubicBezTo>
                    <a:cubicBezTo>
                      <a:pt x="1215" y="99"/>
                      <a:pt x="1244" y="111"/>
                      <a:pt x="1260" y="105"/>
                    </a:cubicBezTo>
                    <a:cubicBezTo>
                      <a:pt x="1276" y="99"/>
                      <a:pt x="1281" y="80"/>
                      <a:pt x="1296" y="69"/>
                    </a:cubicBezTo>
                    <a:cubicBezTo>
                      <a:pt x="1311" y="58"/>
                      <a:pt x="1334" y="49"/>
                      <a:pt x="1350" y="39"/>
                    </a:cubicBezTo>
                    <a:cubicBezTo>
                      <a:pt x="1366" y="29"/>
                      <a:pt x="1385" y="15"/>
                      <a:pt x="1395" y="9"/>
                    </a:cubicBezTo>
                    <a:cubicBezTo>
                      <a:pt x="1405" y="3"/>
                      <a:pt x="1409" y="1"/>
                      <a:pt x="1413"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177" name="Freeform 100"/>
              <p:cNvSpPr>
                <a:spLocks/>
              </p:cNvSpPr>
              <p:nvPr/>
            </p:nvSpPr>
            <p:spPr bwMode="auto">
              <a:xfrm>
                <a:off x="4296" y="3615"/>
                <a:ext cx="522" cy="276"/>
              </a:xfrm>
              <a:custGeom>
                <a:avLst/>
                <a:gdLst>
                  <a:gd name="T0" fmla="*/ 0 w 522"/>
                  <a:gd name="T1" fmla="*/ 0 h 276"/>
                  <a:gd name="T2" fmla="*/ 33 w 522"/>
                  <a:gd name="T3" fmla="*/ 33 h 276"/>
                  <a:gd name="T4" fmla="*/ 102 w 522"/>
                  <a:gd name="T5" fmla="*/ 51 h 276"/>
                  <a:gd name="T6" fmla="*/ 186 w 522"/>
                  <a:gd name="T7" fmla="*/ 66 h 276"/>
                  <a:gd name="T8" fmla="*/ 255 w 522"/>
                  <a:gd name="T9" fmla="*/ 120 h 276"/>
                  <a:gd name="T10" fmla="*/ 297 w 522"/>
                  <a:gd name="T11" fmla="*/ 174 h 276"/>
                  <a:gd name="T12" fmla="*/ 360 w 522"/>
                  <a:gd name="T13" fmla="*/ 210 h 276"/>
                  <a:gd name="T14" fmla="*/ 408 w 522"/>
                  <a:gd name="T15" fmla="*/ 219 h 276"/>
                  <a:gd name="T16" fmla="*/ 486 w 522"/>
                  <a:gd name="T17" fmla="*/ 264 h 276"/>
                  <a:gd name="T18" fmla="*/ 522 w 522"/>
                  <a:gd name="T19" fmla="*/ 276 h 2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2"/>
                  <a:gd name="T31" fmla="*/ 0 h 276"/>
                  <a:gd name="T32" fmla="*/ 522 w 522"/>
                  <a:gd name="T33" fmla="*/ 276 h 2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2" h="276">
                    <a:moveTo>
                      <a:pt x="0" y="0"/>
                    </a:moveTo>
                    <a:cubicBezTo>
                      <a:pt x="8" y="12"/>
                      <a:pt x="16" y="25"/>
                      <a:pt x="33" y="33"/>
                    </a:cubicBezTo>
                    <a:cubicBezTo>
                      <a:pt x="50" y="41"/>
                      <a:pt x="77" y="46"/>
                      <a:pt x="102" y="51"/>
                    </a:cubicBezTo>
                    <a:cubicBezTo>
                      <a:pt x="127" y="56"/>
                      <a:pt x="161" y="55"/>
                      <a:pt x="186" y="66"/>
                    </a:cubicBezTo>
                    <a:cubicBezTo>
                      <a:pt x="211" y="77"/>
                      <a:pt x="236" y="102"/>
                      <a:pt x="255" y="120"/>
                    </a:cubicBezTo>
                    <a:cubicBezTo>
                      <a:pt x="274" y="138"/>
                      <a:pt x="280" y="159"/>
                      <a:pt x="297" y="174"/>
                    </a:cubicBezTo>
                    <a:cubicBezTo>
                      <a:pt x="314" y="189"/>
                      <a:pt x="342" y="203"/>
                      <a:pt x="360" y="210"/>
                    </a:cubicBezTo>
                    <a:cubicBezTo>
                      <a:pt x="378" y="217"/>
                      <a:pt x="387" y="210"/>
                      <a:pt x="408" y="219"/>
                    </a:cubicBezTo>
                    <a:cubicBezTo>
                      <a:pt x="429" y="228"/>
                      <a:pt x="467" y="255"/>
                      <a:pt x="486" y="264"/>
                    </a:cubicBezTo>
                    <a:cubicBezTo>
                      <a:pt x="505" y="273"/>
                      <a:pt x="513" y="274"/>
                      <a:pt x="522" y="27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4163" name="Freeform 101"/>
            <p:cNvSpPr>
              <a:spLocks/>
            </p:cNvSpPr>
            <p:nvPr/>
          </p:nvSpPr>
          <p:spPr bwMode="auto">
            <a:xfrm>
              <a:off x="4035" y="1656"/>
              <a:ext cx="123" cy="224"/>
            </a:xfrm>
            <a:custGeom>
              <a:avLst/>
              <a:gdLst>
                <a:gd name="T0" fmla="*/ 9 w 123"/>
                <a:gd name="T1" fmla="*/ 0 h 224"/>
                <a:gd name="T2" fmla="*/ 3 w 123"/>
                <a:gd name="T3" fmla="*/ 16 h 224"/>
                <a:gd name="T4" fmla="*/ 1 w 123"/>
                <a:gd name="T5" fmla="*/ 30 h 224"/>
                <a:gd name="T6" fmla="*/ 11 w 123"/>
                <a:gd name="T7" fmla="*/ 36 h 224"/>
                <a:gd name="T8" fmla="*/ 23 w 123"/>
                <a:gd name="T9" fmla="*/ 36 h 224"/>
                <a:gd name="T10" fmla="*/ 43 w 123"/>
                <a:gd name="T11" fmla="*/ 40 h 224"/>
                <a:gd name="T12" fmla="*/ 59 w 123"/>
                <a:gd name="T13" fmla="*/ 62 h 224"/>
                <a:gd name="T14" fmla="*/ 79 w 123"/>
                <a:gd name="T15" fmla="*/ 72 h 224"/>
                <a:gd name="T16" fmla="*/ 95 w 123"/>
                <a:gd name="T17" fmla="*/ 86 h 224"/>
                <a:gd name="T18" fmla="*/ 119 w 123"/>
                <a:gd name="T19" fmla="*/ 100 h 224"/>
                <a:gd name="T20" fmla="*/ 121 w 123"/>
                <a:gd name="T21" fmla="*/ 124 h 224"/>
                <a:gd name="T22" fmla="*/ 115 w 123"/>
                <a:gd name="T23" fmla="*/ 144 h 224"/>
                <a:gd name="T24" fmla="*/ 101 w 123"/>
                <a:gd name="T25" fmla="*/ 162 h 224"/>
                <a:gd name="T26" fmla="*/ 93 w 123"/>
                <a:gd name="T27" fmla="*/ 174 h 224"/>
                <a:gd name="T28" fmla="*/ 81 w 123"/>
                <a:gd name="T29" fmla="*/ 192 h 224"/>
                <a:gd name="T30" fmla="*/ 77 w 123"/>
                <a:gd name="T31" fmla="*/ 208 h 224"/>
                <a:gd name="T32" fmla="*/ 77 w 123"/>
                <a:gd name="T33" fmla="*/ 224 h 2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4"/>
                <a:gd name="T53" fmla="*/ 123 w 123"/>
                <a:gd name="T54" fmla="*/ 224 h 2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4">
                  <a:moveTo>
                    <a:pt x="9" y="0"/>
                  </a:moveTo>
                  <a:cubicBezTo>
                    <a:pt x="6" y="5"/>
                    <a:pt x="4" y="11"/>
                    <a:pt x="3" y="16"/>
                  </a:cubicBezTo>
                  <a:cubicBezTo>
                    <a:pt x="2" y="21"/>
                    <a:pt x="0" y="27"/>
                    <a:pt x="1" y="30"/>
                  </a:cubicBezTo>
                  <a:cubicBezTo>
                    <a:pt x="2" y="33"/>
                    <a:pt x="7" y="35"/>
                    <a:pt x="11" y="36"/>
                  </a:cubicBezTo>
                  <a:cubicBezTo>
                    <a:pt x="15" y="37"/>
                    <a:pt x="18" y="35"/>
                    <a:pt x="23" y="36"/>
                  </a:cubicBezTo>
                  <a:cubicBezTo>
                    <a:pt x="28" y="37"/>
                    <a:pt x="37" y="36"/>
                    <a:pt x="43" y="40"/>
                  </a:cubicBezTo>
                  <a:cubicBezTo>
                    <a:pt x="49" y="44"/>
                    <a:pt x="53" y="57"/>
                    <a:pt x="59" y="62"/>
                  </a:cubicBezTo>
                  <a:cubicBezTo>
                    <a:pt x="65" y="67"/>
                    <a:pt x="73" y="68"/>
                    <a:pt x="79" y="72"/>
                  </a:cubicBezTo>
                  <a:cubicBezTo>
                    <a:pt x="85" y="76"/>
                    <a:pt x="88" y="81"/>
                    <a:pt x="95" y="86"/>
                  </a:cubicBezTo>
                  <a:cubicBezTo>
                    <a:pt x="102" y="91"/>
                    <a:pt x="115" y="94"/>
                    <a:pt x="119" y="100"/>
                  </a:cubicBezTo>
                  <a:cubicBezTo>
                    <a:pt x="123" y="106"/>
                    <a:pt x="122" y="117"/>
                    <a:pt x="121" y="124"/>
                  </a:cubicBezTo>
                  <a:cubicBezTo>
                    <a:pt x="120" y="131"/>
                    <a:pt x="118" y="138"/>
                    <a:pt x="115" y="144"/>
                  </a:cubicBezTo>
                  <a:cubicBezTo>
                    <a:pt x="112" y="150"/>
                    <a:pt x="105" y="157"/>
                    <a:pt x="101" y="162"/>
                  </a:cubicBezTo>
                  <a:cubicBezTo>
                    <a:pt x="97" y="167"/>
                    <a:pt x="96" y="169"/>
                    <a:pt x="93" y="174"/>
                  </a:cubicBezTo>
                  <a:cubicBezTo>
                    <a:pt x="90" y="179"/>
                    <a:pt x="84" y="186"/>
                    <a:pt x="81" y="192"/>
                  </a:cubicBezTo>
                  <a:cubicBezTo>
                    <a:pt x="78" y="198"/>
                    <a:pt x="78" y="203"/>
                    <a:pt x="77" y="208"/>
                  </a:cubicBezTo>
                  <a:cubicBezTo>
                    <a:pt x="76" y="213"/>
                    <a:pt x="76" y="218"/>
                    <a:pt x="77" y="22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4006" name="Freeform 103"/>
          <p:cNvSpPr>
            <a:spLocks/>
          </p:cNvSpPr>
          <p:nvPr/>
        </p:nvSpPr>
        <p:spPr bwMode="auto">
          <a:xfrm>
            <a:off x="1203325" y="-315913"/>
            <a:ext cx="195263" cy="671513"/>
          </a:xfrm>
          <a:custGeom>
            <a:avLst/>
            <a:gdLst>
              <a:gd name="T0" fmla="*/ 2147483647 w 123"/>
              <a:gd name="T1" fmla="*/ 2147483647 h 423"/>
              <a:gd name="T2" fmla="*/ 2147483647 w 123"/>
              <a:gd name="T3" fmla="*/ 2147483647 h 423"/>
              <a:gd name="T4" fmla="*/ 2147483647 w 123"/>
              <a:gd name="T5" fmla="*/ 2147483647 h 423"/>
              <a:gd name="T6" fmla="*/ 2147483647 w 123"/>
              <a:gd name="T7" fmla="*/ 2147483647 h 423"/>
              <a:gd name="T8" fmla="*/ 2147483647 w 123"/>
              <a:gd name="T9" fmla="*/ 2147483647 h 423"/>
              <a:gd name="T10" fmla="*/ 2147483647 w 123"/>
              <a:gd name="T11" fmla="*/ 2147483647 h 423"/>
              <a:gd name="T12" fmla="*/ 2147483647 w 123"/>
              <a:gd name="T13" fmla="*/ 2147483647 h 423"/>
              <a:gd name="T14" fmla="*/ 2147483647 w 123"/>
              <a:gd name="T15" fmla="*/ 2147483647 h 423"/>
              <a:gd name="T16" fmla="*/ 0 w 123"/>
              <a:gd name="T17" fmla="*/ 0 h 4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3"/>
              <a:gd name="T28" fmla="*/ 0 h 423"/>
              <a:gd name="T29" fmla="*/ 123 w 123"/>
              <a:gd name="T30" fmla="*/ 423 h 4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3" h="423">
                <a:moveTo>
                  <a:pt x="123" y="423"/>
                </a:moveTo>
                <a:cubicBezTo>
                  <a:pt x="115" y="413"/>
                  <a:pt x="108" y="404"/>
                  <a:pt x="102" y="390"/>
                </a:cubicBezTo>
                <a:cubicBezTo>
                  <a:pt x="96" y="376"/>
                  <a:pt x="91" y="358"/>
                  <a:pt x="90" y="339"/>
                </a:cubicBezTo>
                <a:cubicBezTo>
                  <a:pt x="89" y="320"/>
                  <a:pt x="101" y="300"/>
                  <a:pt x="96" y="276"/>
                </a:cubicBezTo>
                <a:cubicBezTo>
                  <a:pt x="91" y="252"/>
                  <a:pt x="72" y="220"/>
                  <a:pt x="60" y="195"/>
                </a:cubicBezTo>
                <a:cubicBezTo>
                  <a:pt x="48" y="170"/>
                  <a:pt x="31" y="150"/>
                  <a:pt x="24" y="129"/>
                </a:cubicBezTo>
                <a:cubicBezTo>
                  <a:pt x="17" y="108"/>
                  <a:pt x="18" y="84"/>
                  <a:pt x="15" y="69"/>
                </a:cubicBezTo>
                <a:cubicBezTo>
                  <a:pt x="12" y="54"/>
                  <a:pt x="8" y="50"/>
                  <a:pt x="6" y="39"/>
                </a:cubicBezTo>
                <a:cubicBezTo>
                  <a:pt x="4" y="28"/>
                  <a:pt x="2" y="14"/>
                  <a:pt x="0" y="0"/>
                </a:cubicBezTo>
              </a:path>
            </a:pathLst>
          </a:custGeom>
          <a:noFill/>
          <a:ln w="127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07" name="Freeform 104"/>
          <p:cNvSpPr>
            <a:spLocks/>
          </p:cNvSpPr>
          <p:nvPr/>
        </p:nvSpPr>
        <p:spPr bwMode="auto">
          <a:xfrm>
            <a:off x="3429000" y="6183313"/>
            <a:ext cx="352425" cy="333375"/>
          </a:xfrm>
          <a:custGeom>
            <a:avLst/>
            <a:gdLst>
              <a:gd name="T0" fmla="*/ 2147483647 w 222"/>
              <a:gd name="T1" fmla="*/ 0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0 w 222"/>
              <a:gd name="T11" fmla="*/ 2147483647 h 210"/>
              <a:gd name="T12" fmla="*/ 0 60000 65536"/>
              <a:gd name="T13" fmla="*/ 0 60000 65536"/>
              <a:gd name="T14" fmla="*/ 0 60000 65536"/>
              <a:gd name="T15" fmla="*/ 0 60000 65536"/>
              <a:gd name="T16" fmla="*/ 0 60000 65536"/>
              <a:gd name="T17" fmla="*/ 0 60000 65536"/>
              <a:gd name="T18" fmla="*/ 0 w 222"/>
              <a:gd name="T19" fmla="*/ 0 h 210"/>
              <a:gd name="T20" fmla="*/ 222 w 222"/>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222" h="210">
                <a:moveTo>
                  <a:pt x="222" y="0"/>
                </a:moveTo>
                <a:lnTo>
                  <a:pt x="170" y="14"/>
                </a:lnTo>
                <a:lnTo>
                  <a:pt x="106" y="4"/>
                </a:lnTo>
                <a:lnTo>
                  <a:pt x="50" y="88"/>
                </a:lnTo>
                <a:lnTo>
                  <a:pt x="64" y="154"/>
                </a:lnTo>
                <a:lnTo>
                  <a:pt x="0" y="210"/>
                </a:lnTo>
              </a:path>
            </a:pathLst>
          </a:custGeom>
          <a:noFill/>
          <a:ln w="127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08" name="Text Box 105"/>
          <p:cNvSpPr txBox="1">
            <a:spLocks noChangeArrowheads="1"/>
          </p:cNvSpPr>
          <p:nvPr/>
        </p:nvSpPr>
        <p:spPr bwMode="auto">
          <a:xfrm>
            <a:off x="1935163" y="-44450"/>
            <a:ext cx="1133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b="0">
                <a:solidFill>
                  <a:srgbClr val="000000"/>
                </a:solidFill>
                <a:ea typeface="MS PGothic" pitchFamily="34" charset="-128"/>
              </a:rPr>
              <a:t>Sumora</a:t>
            </a:r>
          </a:p>
        </p:txBody>
      </p:sp>
      <p:sp>
        <p:nvSpPr>
          <p:cNvPr id="384009" name="Text Box 106"/>
          <p:cNvSpPr txBox="1">
            <a:spLocks noChangeArrowheads="1"/>
          </p:cNvSpPr>
          <p:nvPr/>
        </p:nvSpPr>
        <p:spPr bwMode="auto">
          <a:xfrm>
            <a:off x="44450" y="4371975"/>
            <a:ext cx="962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b="0">
                <a:solidFill>
                  <a:srgbClr val="000000"/>
                </a:solidFill>
                <a:ea typeface="MS PGothic" pitchFamily="34" charset="-128"/>
              </a:rPr>
              <a:t>Katasi</a:t>
            </a:r>
          </a:p>
        </p:txBody>
      </p:sp>
      <p:sp>
        <p:nvSpPr>
          <p:cNvPr id="384010" name="Text Box 107"/>
          <p:cNvSpPr txBox="1">
            <a:spLocks noChangeArrowheads="1"/>
          </p:cNvSpPr>
          <p:nvPr/>
        </p:nvSpPr>
        <p:spPr bwMode="auto">
          <a:xfrm>
            <a:off x="5416550" y="6010275"/>
            <a:ext cx="1114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b="0">
                <a:solidFill>
                  <a:srgbClr val="000000"/>
                </a:solidFill>
                <a:ea typeface="MS PGothic" pitchFamily="34" charset="-128"/>
              </a:rPr>
              <a:t>Rimosa</a:t>
            </a:r>
          </a:p>
        </p:txBody>
      </p:sp>
      <p:sp>
        <p:nvSpPr>
          <p:cNvPr id="384011" name="Rectangle 108"/>
          <p:cNvSpPr>
            <a:spLocks noChangeArrowheads="1"/>
          </p:cNvSpPr>
          <p:nvPr/>
        </p:nvSpPr>
        <p:spPr bwMode="auto">
          <a:xfrm>
            <a:off x="50800" y="4999038"/>
            <a:ext cx="3429000" cy="1335087"/>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GB" altLang="en-US" b="0">
              <a:solidFill>
                <a:srgbClr val="000000"/>
              </a:solidFill>
            </a:endParaRPr>
          </a:p>
        </p:txBody>
      </p:sp>
      <p:sp>
        <p:nvSpPr>
          <p:cNvPr id="384012" name="Text Box 109"/>
          <p:cNvSpPr txBox="1">
            <a:spLocks noChangeArrowheads="1"/>
          </p:cNvSpPr>
          <p:nvPr/>
        </p:nvSpPr>
        <p:spPr bwMode="auto">
          <a:xfrm>
            <a:off x="291229" y="4940300"/>
            <a:ext cx="2911631"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ja-JP" b="0" dirty="0">
                <a:solidFill>
                  <a:srgbClr val="000000"/>
                </a:solidFill>
                <a:latin typeface="Arial" pitchFamily="34" charset="0"/>
                <a:ea typeface="MS PGothic" pitchFamily="34" charset="-128"/>
              </a:rPr>
              <a:t>UNAC</a:t>
            </a:r>
          </a:p>
          <a:p>
            <a:pPr algn="ctr" eaLnBrk="1" hangingPunct="1">
              <a:spcBef>
                <a:spcPct val="0"/>
              </a:spcBef>
              <a:buFontTx/>
              <a:buNone/>
            </a:pPr>
            <a:r>
              <a:rPr lang="fr-CH" altLang="ja-JP" sz="1400" b="0" dirty="0">
                <a:solidFill>
                  <a:srgbClr val="000000"/>
                </a:solidFill>
                <a:latin typeface="Calibri" panose="020F0502020204030204" pitchFamily="34" charset="0"/>
                <a:ea typeface="MS PGothic" pitchFamily="34" charset="-128"/>
              </a:rPr>
              <a:t>Secteur/Brigade/ Appui administratif </a:t>
            </a:r>
            <a:br>
              <a:rPr lang="fr-CH" altLang="ja-JP" sz="1400" b="0" dirty="0">
                <a:solidFill>
                  <a:srgbClr val="000000"/>
                </a:solidFill>
                <a:latin typeface="Calibri" panose="020F0502020204030204" pitchFamily="34" charset="0"/>
                <a:ea typeface="MS PGothic" pitchFamily="34" charset="-128"/>
              </a:rPr>
            </a:br>
            <a:r>
              <a:rPr lang="fr-CH" altLang="ja-JP" sz="1400" b="0" dirty="0">
                <a:solidFill>
                  <a:srgbClr val="000000"/>
                </a:solidFill>
                <a:latin typeface="Calibri" panose="020F0502020204030204" pitchFamily="34" charset="0"/>
                <a:ea typeface="MS PGothic" pitchFamily="34" charset="-128"/>
              </a:rPr>
              <a:t>et opérationnel</a:t>
            </a:r>
            <a:endParaRPr lang="en-US" altLang="ja-JP" sz="1400" b="0" dirty="0">
              <a:solidFill>
                <a:srgbClr val="000000"/>
              </a:solidFill>
              <a:latin typeface="Arial" pitchFamily="34" charset="0"/>
              <a:ea typeface="MS PGothic" pitchFamily="34" charset="-128"/>
            </a:endParaRPr>
          </a:p>
        </p:txBody>
      </p:sp>
      <p:sp>
        <p:nvSpPr>
          <p:cNvPr id="384013" name="Freeform 133"/>
          <p:cNvSpPr>
            <a:spLocks/>
          </p:cNvSpPr>
          <p:nvPr/>
        </p:nvSpPr>
        <p:spPr bwMode="auto">
          <a:xfrm>
            <a:off x="7351713" y="-334963"/>
            <a:ext cx="1616075" cy="6865938"/>
          </a:xfrm>
          <a:custGeom>
            <a:avLst/>
            <a:gdLst>
              <a:gd name="T0" fmla="*/ 2147483647 w 1017"/>
              <a:gd name="T1" fmla="*/ 2147483647 h 4333"/>
              <a:gd name="T2" fmla="*/ 2147483647 w 1017"/>
              <a:gd name="T3" fmla="*/ 2147483647 h 4333"/>
              <a:gd name="T4" fmla="*/ 2147483647 w 1017"/>
              <a:gd name="T5" fmla="*/ 2147483647 h 4333"/>
              <a:gd name="T6" fmla="*/ 2147483647 w 1017"/>
              <a:gd name="T7" fmla="*/ 2147483647 h 4333"/>
              <a:gd name="T8" fmla="*/ 2147483647 w 1017"/>
              <a:gd name="T9" fmla="*/ 2147483647 h 4333"/>
              <a:gd name="T10" fmla="*/ 2147483647 w 1017"/>
              <a:gd name="T11" fmla="*/ 2147483647 h 4333"/>
              <a:gd name="T12" fmla="*/ 2147483647 w 1017"/>
              <a:gd name="T13" fmla="*/ 2147483647 h 4333"/>
              <a:gd name="T14" fmla="*/ 2147483647 w 1017"/>
              <a:gd name="T15" fmla="*/ 2147483647 h 4333"/>
              <a:gd name="T16" fmla="*/ 2147483647 w 1017"/>
              <a:gd name="T17" fmla="*/ 2147483647 h 4333"/>
              <a:gd name="T18" fmla="*/ 2147483647 w 1017"/>
              <a:gd name="T19" fmla="*/ 2147483647 h 4333"/>
              <a:gd name="T20" fmla="*/ 2147483647 w 1017"/>
              <a:gd name="T21" fmla="*/ 2147483647 h 4333"/>
              <a:gd name="T22" fmla="*/ 2147483647 w 1017"/>
              <a:gd name="T23" fmla="*/ 2147483647 h 4333"/>
              <a:gd name="T24" fmla="*/ 2147483647 w 1017"/>
              <a:gd name="T25" fmla="*/ 2147483647 h 4333"/>
              <a:gd name="T26" fmla="*/ 2147483647 w 1017"/>
              <a:gd name="T27" fmla="*/ 2147483647 h 4333"/>
              <a:gd name="T28" fmla="*/ 2147483647 w 1017"/>
              <a:gd name="T29" fmla="*/ 2147483647 h 4333"/>
              <a:gd name="T30" fmla="*/ 2147483647 w 1017"/>
              <a:gd name="T31" fmla="*/ 2147483647 h 4333"/>
              <a:gd name="T32" fmla="*/ 2147483647 w 1017"/>
              <a:gd name="T33" fmla="*/ 2147483647 h 4333"/>
              <a:gd name="T34" fmla="*/ 2147483647 w 1017"/>
              <a:gd name="T35" fmla="*/ 2147483647 h 4333"/>
              <a:gd name="T36" fmla="*/ 2147483647 w 1017"/>
              <a:gd name="T37" fmla="*/ 2147483647 h 4333"/>
              <a:gd name="T38" fmla="*/ 2147483647 w 1017"/>
              <a:gd name="T39" fmla="*/ 2147483647 h 4333"/>
              <a:gd name="T40" fmla="*/ 2147483647 w 1017"/>
              <a:gd name="T41" fmla="*/ 2147483647 h 4333"/>
              <a:gd name="T42" fmla="*/ 2147483647 w 1017"/>
              <a:gd name="T43" fmla="*/ 2147483647 h 4333"/>
              <a:gd name="T44" fmla="*/ 2147483647 w 1017"/>
              <a:gd name="T45" fmla="*/ 2147483647 h 4333"/>
              <a:gd name="T46" fmla="*/ 2147483647 w 1017"/>
              <a:gd name="T47" fmla="*/ 2147483647 h 4333"/>
              <a:gd name="T48" fmla="*/ 2147483647 w 1017"/>
              <a:gd name="T49" fmla="*/ 2147483647 h 4333"/>
              <a:gd name="T50" fmla="*/ 2147483647 w 1017"/>
              <a:gd name="T51" fmla="*/ 2147483647 h 4333"/>
              <a:gd name="T52" fmla="*/ 2147483647 w 1017"/>
              <a:gd name="T53" fmla="*/ 2147483647 h 4333"/>
              <a:gd name="T54" fmla="*/ 2147483647 w 1017"/>
              <a:gd name="T55" fmla="*/ 2147483647 h 4333"/>
              <a:gd name="T56" fmla="*/ 2147483647 w 1017"/>
              <a:gd name="T57" fmla="*/ 2147483647 h 4333"/>
              <a:gd name="T58" fmla="*/ 0 w 1017"/>
              <a:gd name="T59" fmla="*/ 2147483647 h 4333"/>
              <a:gd name="T60" fmla="*/ 0 w 1017"/>
              <a:gd name="T61" fmla="*/ 2147483647 h 4333"/>
              <a:gd name="T62" fmla="*/ 2147483647 w 1017"/>
              <a:gd name="T63" fmla="*/ 2147483647 h 4333"/>
              <a:gd name="T64" fmla="*/ 2147483647 w 1017"/>
              <a:gd name="T65" fmla="*/ 2147483647 h 4333"/>
              <a:gd name="T66" fmla="*/ 2147483647 w 1017"/>
              <a:gd name="T67" fmla="*/ 2147483647 h 4333"/>
              <a:gd name="T68" fmla="*/ 2147483647 w 1017"/>
              <a:gd name="T69" fmla="*/ 2147483647 h 4333"/>
              <a:gd name="T70" fmla="*/ 2147483647 w 1017"/>
              <a:gd name="T71" fmla="*/ 2147483647 h 4333"/>
              <a:gd name="T72" fmla="*/ 2147483647 w 1017"/>
              <a:gd name="T73" fmla="*/ 2147483647 h 4333"/>
              <a:gd name="T74" fmla="*/ 2147483647 w 1017"/>
              <a:gd name="T75" fmla="*/ 2147483647 h 4333"/>
              <a:gd name="T76" fmla="*/ 2147483647 w 1017"/>
              <a:gd name="T77" fmla="*/ 2147483647 h 4333"/>
              <a:gd name="T78" fmla="*/ 2147483647 w 1017"/>
              <a:gd name="T79" fmla="*/ 2147483647 h 4333"/>
              <a:gd name="T80" fmla="*/ 2147483647 w 1017"/>
              <a:gd name="T81" fmla="*/ 2147483647 h 4333"/>
              <a:gd name="T82" fmla="*/ 2147483647 w 1017"/>
              <a:gd name="T83" fmla="*/ 0 h 4333"/>
              <a:gd name="T84" fmla="*/ 2147483647 w 1017"/>
              <a:gd name="T85" fmla="*/ 2147483647 h 4333"/>
              <a:gd name="T86" fmla="*/ 2147483647 w 1017"/>
              <a:gd name="T87" fmla="*/ 2147483647 h 43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17"/>
              <a:gd name="T133" fmla="*/ 0 h 4333"/>
              <a:gd name="T134" fmla="*/ 1017 w 1017"/>
              <a:gd name="T135" fmla="*/ 4333 h 43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17" h="4333">
                <a:moveTo>
                  <a:pt x="79" y="65"/>
                </a:moveTo>
                <a:lnTo>
                  <a:pt x="70" y="143"/>
                </a:lnTo>
                <a:lnTo>
                  <a:pt x="90" y="199"/>
                </a:lnTo>
                <a:lnTo>
                  <a:pt x="102" y="267"/>
                </a:lnTo>
                <a:lnTo>
                  <a:pt x="102" y="345"/>
                </a:lnTo>
                <a:lnTo>
                  <a:pt x="117" y="446"/>
                </a:lnTo>
                <a:lnTo>
                  <a:pt x="111" y="544"/>
                </a:lnTo>
                <a:lnTo>
                  <a:pt x="102" y="614"/>
                </a:lnTo>
                <a:lnTo>
                  <a:pt x="90" y="760"/>
                </a:lnTo>
                <a:lnTo>
                  <a:pt x="113" y="838"/>
                </a:lnTo>
                <a:lnTo>
                  <a:pt x="124" y="961"/>
                </a:lnTo>
                <a:lnTo>
                  <a:pt x="136" y="1050"/>
                </a:lnTo>
                <a:lnTo>
                  <a:pt x="158" y="1174"/>
                </a:lnTo>
                <a:lnTo>
                  <a:pt x="192" y="1308"/>
                </a:lnTo>
                <a:lnTo>
                  <a:pt x="192" y="1409"/>
                </a:lnTo>
                <a:lnTo>
                  <a:pt x="181" y="1509"/>
                </a:lnTo>
                <a:lnTo>
                  <a:pt x="147" y="1611"/>
                </a:lnTo>
                <a:lnTo>
                  <a:pt x="136" y="1678"/>
                </a:lnTo>
                <a:lnTo>
                  <a:pt x="124" y="1767"/>
                </a:lnTo>
                <a:lnTo>
                  <a:pt x="124" y="1858"/>
                </a:lnTo>
                <a:lnTo>
                  <a:pt x="147" y="1924"/>
                </a:lnTo>
                <a:lnTo>
                  <a:pt x="170" y="2048"/>
                </a:lnTo>
                <a:lnTo>
                  <a:pt x="170" y="2182"/>
                </a:lnTo>
                <a:lnTo>
                  <a:pt x="158" y="2283"/>
                </a:lnTo>
                <a:lnTo>
                  <a:pt x="136" y="2372"/>
                </a:lnTo>
                <a:lnTo>
                  <a:pt x="113" y="2462"/>
                </a:lnTo>
                <a:lnTo>
                  <a:pt x="68" y="2574"/>
                </a:lnTo>
                <a:lnTo>
                  <a:pt x="45" y="2652"/>
                </a:lnTo>
                <a:lnTo>
                  <a:pt x="11" y="2798"/>
                </a:lnTo>
                <a:lnTo>
                  <a:pt x="0" y="2954"/>
                </a:lnTo>
                <a:lnTo>
                  <a:pt x="0" y="3168"/>
                </a:lnTo>
                <a:lnTo>
                  <a:pt x="11" y="3335"/>
                </a:lnTo>
                <a:lnTo>
                  <a:pt x="57" y="3571"/>
                </a:lnTo>
                <a:lnTo>
                  <a:pt x="90" y="3762"/>
                </a:lnTo>
                <a:lnTo>
                  <a:pt x="90" y="3873"/>
                </a:lnTo>
                <a:lnTo>
                  <a:pt x="79" y="3940"/>
                </a:lnTo>
                <a:lnTo>
                  <a:pt x="68" y="4041"/>
                </a:lnTo>
                <a:lnTo>
                  <a:pt x="23" y="4187"/>
                </a:lnTo>
                <a:lnTo>
                  <a:pt x="23" y="4254"/>
                </a:lnTo>
                <a:lnTo>
                  <a:pt x="11" y="4333"/>
                </a:lnTo>
                <a:lnTo>
                  <a:pt x="1017" y="4333"/>
                </a:lnTo>
                <a:lnTo>
                  <a:pt x="1006" y="0"/>
                </a:lnTo>
                <a:lnTo>
                  <a:pt x="70" y="3"/>
                </a:lnTo>
                <a:lnTo>
                  <a:pt x="79" y="65"/>
                </a:lnTo>
                <a:close/>
              </a:path>
            </a:pathLst>
          </a:custGeom>
          <a:solidFill>
            <a:srgbClr val="00CCFF"/>
          </a:solidFill>
          <a:ln w="12700">
            <a:solidFill>
              <a:srgbClr val="00FF00"/>
            </a:solidFill>
            <a:round/>
            <a:headEnd/>
            <a:tailEnd/>
          </a:ln>
        </p:spPr>
        <p:txBody>
          <a:bodyPr/>
          <a:lstStyle/>
          <a:p>
            <a:endParaRPr lang="fr-CH"/>
          </a:p>
        </p:txBody>
      </p:sp>
      <p:sp>
        <p:nvSpPr>
          <p:cNvPr id="384014" name="Oval 111"/>
          <p:cNvSpPr>
            <a:spLocks noChangeArrowheads="1"/>
          </p:cNvSpPr>
          <p:nvPr/>
        </p:nvSpPr>
        <p:spPr bwMode="auto">
          <a:xfrm>
            <a:off x="7312025" y="4308475"/>
            <a:ext cx="42863" cy="42863"/>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15" name="Text Box 112"/>
          <p:cNvSpPr txBox="1">
            <a:spLocks noChangeArrowheads="1"/>
          </p:cNvSpPr>
          <p:nvPr/>
        </p:nvSpPr>
        <p:spPr bwMode="auto">
          <a:xfrm>
            <a:off x="7512050" y="625475"/>
            <a:ext cx="5286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000" u="sng">
                <a:solidFill>
                  <a:srgbClr val="000000"/>
                </a:solidFill>
                <a:ea typeface="MS PGothic" pitchFamily="34" charset="-128"/>
              </a:rPr>
              <a:t>Galasi</a:t>
            </a:r>
          </a:p>
        </p:txBody>
      </p:sp>
      <p:sp>
        <p:nvSpPr>
          <p:cNvPr id="384016" name="Text Box 113"/>
          <p:cNvSpPr txBox="1">
            <a:spLocks noChangeArrowheads="1"/>
          </p:cNvSpPr>
          <p:nvPr/>
        </p:nvSpPr>
        <p:spPr bwMode="auto">
          <a:xfrm>
            <a:off x="5438775" y="660400"/>
            <a:ext cx="4826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Maroni</a:t>
            </a:r>
          </a:p>
        </p:txBody>
      </p:sp>
      <p:sp>
        <p:nvSpPr>
          <p:cNvPr id="384017" name="Text Box 114"/>
          <p:cNvSpPr txBox="1">
            <a:spLocks noChangeArrowheads="1"/>
          </p:cNvSpPr>
          <p:nvPr/>
        </p:nvSpPr>
        <p:spPr bwMode="auto">
          <a:xfrm>
            <a:off x="7551738" y="2525713"/>
            <a:ext cx="454025"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a:solidFill>
                  <a:srgbClr val="000000"/>
                </a:solidFill>
                <a:ea typeface="MS PGothic" pitchFamily="34" charset="-128"/>
              </a:rPr>
              <a:t>Cereni</a:t>
            </a:r>
          </a:p>
        </p:txBody>
      </p:sp>
      <p:sp>
        <p:nvSpPr>
          <p:cNvPr id="384018" name="Text Box 115"/>
          <p:cNvSpPr txBox="1">
            <a:spLocks noChangeArrowheads="1"/>
          </p:cNvSpPr>
          <p:nvPr/>
        </p:nvSpPr>
        <p:spPr bwMode="auto">
          <a:xfrm>
            <a:off x="6992938" y="2322513"/>
            <a:ext cx="473075"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Amsan</a:t>
            </a:r>
          </a:p>
        </p:txBody>
      </p:sp>
      <p:sp>
        <p:nvSpPr>
          <p:cNvPr id="384019" name="Text Box 116"/>
          <p:cNvSpPr txBox="1">
            <a:spLocks noChangeArrowheads="1"/>
          </p:cNvSpPr>
          <p:nvPr/>
        </p:nvSpPr>
        <p:spPr bwMode="auto">
          <a:xfrm>
            <a:off x="7348538" y="4265613"/>
            <a:ext cx="4254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a:solidFill>
                  <a:srgbClr val="000000"/>
                </a:solidFill>
                <a:ea typeface="MS PGothic" pitchFamily="34" charset="-128"/>
              </a:rPr>
              <a:t>Turen</a:t>
            </a:r>
          </a:p>
        </p:txBody>
      </p:sp>
      <p:sp>
        <p:nvSpPr>
          <p:cNvPr id="384020" name="Text Box 117"/>
          <p:cNvSpPr txBox="1">
            <a:spLocks noChangeArrowheads="1"/>
          </p:cNvSpPr>
          <p:nvPr/>
        </p:nvSpPr>
        <p:spPr bwMode="auto">
          <a:xfrm>
            <a:off x="7291388" y="4694238"/>
            <a:ext cx="5588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ja-JP" altLang="en-US" sz="800" b="0">
                <a:solidFill>
                  <a:srgbClr val="000000"/>
                </a:solidFill>
                <a:ea typeface="MS PGothic" pitchFamily="34" charset="-128"/>
              </a:rPr>
              <a:t> </a:t>
            </a:r>
            <a:r>
              <a:rPr lang="en-US" altLang="ja-JP" sz="800" b="0">
                <a:solidFill>
                  <a:srgbClr val="000000"/>
                </a:solidFill>
                <a:ea typeface="MS PGothic" pitchFamily="34" charset="-128"/>
              </a:rPr>
              <a:t>Maldosa</a:t>
            </a:r>
          </a:p>
        </p:txBody>
      </p:sp>
      <p:sp>
        <p:nvSpPr>
          <p:cNvPr id="384021" name="Text Box 118"/>
          <p:cNvSpPr txBox="1">
            <a:spLocks noChangeArrowheads="1"/>
          </p:cNvSpPr>
          <p:nvPr/>
        </p:nvSpPr>
        <p:spPr bwMode="auto">
          <a:xfrm>
            <a:off x="6472238" y="3960813"/>
            <a:ext cx="460375"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Corma</a:t>
            </a:r>
          </a:p>
        </p:txBody>
      </p:sp>
      <p:sp>
        <p:nvSpPr>
          <p:cNvPr id="384022" name="Text Box 119"/>
          <p:cNvSpPr txBox="1">
            <a:spLocks noChangeArrowheads="1"/>
          </p:cNvSpPr>
          <p:nvPr/>
        </p:nvSpPr>
        <p:spPr bwMode="auto">
          <a:xfrm>
            <a:off x="1230313" y="2243138"/>
            <a:ext cx="371475"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Alur</a:t>
            </a:r>
          </a:p>
        </p:txBody>
      </p:sp>
      <p:sp>
        <p:nvSpPr>
          <p:cNvPr id="384023" name="Text Box 120"/>
          <p:cNvSpPr txBox="1">
            <a:spLocks noChangeArrowheads="1"/>
          </p:cNvSpPr>
          <p:nvPr/>
        </p:nvSpPr>
        <p:spPr bwMode="auto">
          <a:xfrm>
            <a:off x="5240338" y="2767013"/>
            <a:ext cx="4064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Folsa</a:t>
            </a:r>
          </a:p>
        </p:txBody>
      </p:sp>
      <p:sp>
        <p:nvSpPr>
          <p:cNvPr id="384024" name="Text Box 121"/>
          <p:cNvSpPr txBox="1">
            <a:spLocks noChangeArrowheads="1"/>
          </p:cNvSpPr>
          <p:nvPr/>
        </p:nvSpPr>
        <p:spPr bwMode="auto">
          <a:xfrm>
            <a:off x="3489325" y="1617663"/>
            <a:ext cx="6080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u="sng">
                <a:solidFill>
                  <a:srgbClr val="000000"/>
                </a:solidFill>
                <a:ea typeface="MS PGothic" pitchFamily="34" charset="-128"/>
              </a:rPr>
              <a:t>Sureen</a:t>
            </a:r>
          </a:p>
        </p:txBody>
      </p:sp>
      <p:sp>
        <p:nvSpPr>
          <p:cNvPr id="384025" name="Text Box 122"/>
          <p:cNvSpPr txBox="1">
            <a:spLocks noChangeArrowheads="1"/>
          </p:cNvSpPr>
          <p:nvPr/>
        </p:nvSpPr>
        <p:spPr bwMode="auto">
          <a:xfrm>
            <a:off x="3641725" y="2733675"/>
            <a:ext cx="4206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Faron</a:t>
            </a:r>
          </a:p>
        </p:txBody>
      </p:sp>
      <p:sp>
        <p:nvSpPr>
          <p:cNvPr id="384026" name="Freeform 123"/>
          <p:cNvSpPr>
            <a:spLocks/>
          </p:cNvSpPr>
          <p:nvPr/>
        </p:nvSpPr>
        <p:spPr bwMode="auto">
          <a:xfrm>
            <a:off x="7373938" y="669925"/>
            <a:ext cx="127000" cy="160338"/>
          </a:xfrm>
          <a:custGeom>
            <a:avLst/>
            <a:gdLst>
              <a:gd name="T0" fmla="*/ 2147483647 w 79"/>
              <a:gd name="T1" fmla="*/ 2147483647 h 101"/>
              <a:gd name="T2" fmla="*/ 2147483647 w 79"/>
              <a:gd name="T3" fmla="*/ 2147483647 h 101"/>
              <a:gd name="T4" fmla="*/ 2147483647 w 79"/>
              <a:gd name="T5" fmla="*/ 2147483647 h 101"/>
              <a:gd name="T6" fmla="*/ 2147483647 w 79"/>
              <a:gd name="T7" fmla="*/ 2147483647 h 101"/>
              <a:gd name="T8" fmla="*/ 2147483647 w 79"/>
              <a:gd name="T9" fmla="*/ 2147483647 h 101"/>
              <a:gd name="T10" fmla="*/ 2147483647 w 79"/>
              <a:gd name="T11" fmla="*/ 2147483647 h 101"/>
              <a:gd name="T12" fmla="*/ 2147483647 w 79"/>
              <a:gd name="T13" fmla="*/ 2147483647 h 101"/>
              <a:gd name="T14" fmla="*/ 2147483647 w 79"/>
              <a:gd name="T15" fmla="*/ 2147483647 h 101"/>
              <a:gd name="T16" fmla="*/ 2147483647 w 79"/>
              <a:gd name="T17" fmla="*/ 2147483647 h 101"/>
              <a:gd name="T18" fmla="*/ 2147483647 w 79"/>
              <a:gd name="T19" fmla="*/ 2147483647 h 101"/>
              <a:gd name="T20" fmla="*/ 2147483647 w 79"/>
              <a:gd name="T21" fmla="*/ 2147483647 h 101"/>
              <a:gd name="T22" fmla="*/ 0 w 79"/>
              <a:gd name="T23" fmla="*/ 2147483647 h 101"/>
              <a:gd name="T24" fmla="*/ 0 w 79"/>
              <a:gd name="T25" fmla="*/ 2147483647 h 101"/>
              <a:gd name="T26" fmla="*/ 2147483647 w 79"/>
              <a:gd name="T27" fmla="*/ 2147483647 h 101"/>
              <a:gd name="T28" fmla="*/ 2147483647 w 79"/>
              <a:gd name="T29" fmla="*/ 2147483647 h 101"/>
              <a:gd name="T30" fmla="*/ 2147483647 w 79"/>
              <a:gd name="T31" fmla="*/ 2147483647 h 101"/>
              <a:gd name="T32" fmla="*/ 2147483647 w 79"/>
              <a:gd name="T33" fmla="*/ 0 h 101"/>
              <a:gd name="T34" fmla="*/ 2147483647 w 79"/>
              <a:gd name="T35" fmla="*/ 2147483647 h 101"/>
              <a:gd name="T36" fmla="*/ 2147483647 w 79"/>
              <a:gd name="T37" fmla="*/ 2147483647 h 1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101"/>
              <a:gd name="T59" fmla="*/ 79 w 79"/>
              <a:gd name="T60" fmla="*/ 101 h 1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101">
                <a:moveTo>
                  <a:pt x="79" y="36"/>
                </a:moveTo>
                <a:lnTo>
                  <a:pt x="78" y="65"/>
                </a:lnTo>
                <a:lnTo>
                  <a:pt x="76" y="83"/>
                </a:lnTo>
                <a:lnTo>
                  <a:pt x="64" y="81"/>
                </a:lnTo>
                <a:lnTo>
                  <a:pt x="54" y="69"/>
                </a:lnTo>
                <a:lnTo>
                  <a:pt x="43" y="69"/>
                </a:lnTo>
                <a:lnTo>
                  <a:pt x="37" y="86"/>
                </a:lnTo>
                <a:lnTo>
                  <a:pt x="37" y="101"/>
                </a:lnTo>
                <a:lnTo>
                  <a:pt x="24" y="101"/>
                </a:lnTo>
                <a:lnTo>
                  <a:pt x="16" y="90"/>
                </a:lnTo>
                <a:lnTo>
                  <a:pt x="10" y="71"/>
                </a:lnTo>
                <a:lnTo>
                  <a:pt x="0" y="60"/>
                </a:lnTo>
                <a:lnTo>
                  <a:pt x="0" y="44"/>
                </a:lnTo>
                <a:lnTo>
                  <a:pt x="12" y="38"/>
                </a:lnTo>
                <a:lnTo>
                  <a:pt x="21" y="30"/>
                </a:lnTo>
                <a:lnTo>
                  <a:pt x="24" y="14"/>
                </a:lnTo>
                <a:lnTo>
                  <a:pt x="48" y="0"/>
                </a:lnTo>
                <a:lnTo>
                  <a:pt x="54" y="27"/>
                </a:lnTo>
                <a:lnTo>
                  <a:pt x="79" y="36"/>
                </a:lnTo>
                <a:close/>
              </a:path>
            </a:pathLst>
          </a:custGeom>
          <a:solidFill>
            <a:srgbClr val="FF0000"/>
          </a:solidFill>
          <a:ln w="6350">
            <a:solidFill>
              <a:schemeClr val="tx1"/>
            </a:solidFill>
            <a:round/>
            <a:headEnd/>
            <a:tailEnd/>
          </a:ln>
        </p:spPr>
        <p:txBody>
          <a:bodyPr/>
          <a:lstStyle/>
          <a:p>
            <a:endParaRPr lang="fr-CH"/>
          </a:p>
        </p:txBody>
      </p:sp>
      <p:sp>
        <p:nvSpPr>
          <p:cNvPr id="384027" name="Oval 124"/>
          <p:cNvSpPr>
            <a:spLocks noChangeArrowheads="1"/>
          </p:cNvSpPr>
          <p:nvPr/>
        </p:nvSpPr>
        <p:spPr bwMode="auto">
          <a:xfrm>
            <a:off x="6470650" y="4070350"/>
            <a:ext cx="42863" cy="42863"/>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28" name="Oval 125"/>
          <p:cNvSpPr>
            <a:spLocks noChangeArrowheads="1"/>
          </p:cNvSpPr>
          <p:nvPr/>
        </p:nvSpPr>
        <p:spPr bwMode="auto">
          <a:xfrm>
            <a:off x="7502525" y="2628900"/>
            <a:ext cx="42863" cy="42863"/>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29" name="Oval 126"/>
          <p:cNvSpPr>
            <a:spLocks noChangeArrowheads="1"/>
          </p:cNvSpPr>
          <p:nvPr/>
        </p:nvSpPr>
        <p:spPr bwMode="auto">
          <a:xfrm>
            <a:off x="7000875" y="2451100"/>
            <a:ext cx="42863" cy="42863"/>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30" name="Oval 127"/>
          <p:cNvSpPr>
            <a:spLocks noChangeArrowheads="1"/>
          </p:cNvSpPr>
          <p:nvPr/>
        </p:nvSpPr>
        <p:spPr bwMode="auto">
          <a:xfrm>
            <a:off x="5229225" y="2803525"/>
            <a:ext cx="42863" cy="42863"/>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31" name="Oval 128"/>
          <p:cNvSpPr>
            <a:spLocks noChangeArrowheads="1"/>
          </p:cNvSpPr>
          <p:nvPr/>
        </p:nvSpPr>
        <p:spPr bwMode="auto">
          <a:xfrm>
            <a:off x="3717925" y="2927350"/>
            <a:ext cx="42863" cy="42863"/>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32" name="Oval 129"/>
          <p:cNvSpPr>
            <a:spLocks noChangeArrowheads="1"/>
          </p:cNvSpPr>
          <p:nvPr/>
        </p:nvSpPr>
        <p:spPr bwMode="auto">
          <a:xfrm>
            <a:off x="3448050" y="1724025"/>
            <a:ext cx="42863" cy="42863"/>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33" name="Oval 130"/>
          <p:cNvSpPr>
            <a:spLocks noChangeArrowheads="1"/>
          </p:cNvSpPr>
          <p:nvPr/>
        </p:nvSpPr>
        <p:spPr bwMode="auto">
          <a:xfrm>
            <a:off x="7307263" y="4779963"/>
            <a:ext cx="44450" cy="42862"/>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34" name="Oval 131"/>
          <p:cNvSpPr>
            <a:spLocks noChangeArrowheads="1"/>
          </p:cNvSpPr>
          <p:nvPr/>
        </p:nvSpPr>
        <p:spPr bwMode="auto">
          <a:xfrm>
            <a:off x="1546225" y="2308225"/>
            <a:ext cx="42863" cy="42863"/>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35" name="Oval 132"/>
          <p:cNvSpPr>
            <a:spLocks noChangeArrowheads="1"/>
          </p:cNvSpPr>
          <p:nvPr/>
        </p:nvSpPr>
        <p:spPr bwMode="auto">
          <a:xfrm>
            <a:off x="5499100" y="631825"/>
            <a:ext cx="42863" cy="42863"/>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nvGrpSpPr>
          <p:cNvPr id="384036" name="Group 134"/>
          <p:cNvGrpSpPr>
            <a:grpSpLocks/>
          </p:cNvGrpSpPr>
          <p:nvPr/>
        </p:nvGrpSpPr>
        <p:grpSpPr bwMode="auto">
          <a:xfrm>
            <a:off x="1682750" y="349250"/>
            <a:ext cx="6215063" cy="5588000"/>
            <a:chOff x="1172" y="431"/>
            <a:chExt cx="3915" cy="3520"/>
          </a:xfrm>
        </p:grpSpPr>
        <p:sp>
          <p:nvSpPr>
            <p:cNvPr id="384120" name="Text Box 135"/>
            <p:cNvSpPr txBox="1">
              <a:spLocks noChangeArrowheads="1"/>
            </p:cNvSpPr>
            <p:nvPr/>
          </p:nvSpPr>
          <p:spPr bwMode="auto">
            <a:xfrm>
              <a:off x="3523" y="2694"/>
              <a:ext cx="3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dirty="0" err="1">
                  <a:solidFill>
                    <a:srgbClr val="000000"/>
                  </a:solidFill>
                  <a:ea typeface="MS PGothic" pitchFamily="34" charset="-128"/>
                </a:rPr>
                <a:t>Muka</a:t>
              </a:r>
              <a:endParaRPr lang="en-US" altLang="ja-JP" sz="1200" b="0" dirty="0">
                <a:solidFill>
                  <a:srgbClr val="000000"/>
                </a:solidFill>
                <a:ea typeface="MS PGothic" pitchFamily="34" charset="-128"/>
              </a:endParaRPr>
            </a:p>
          </p:txBody>
        </p:sp>
        <p:sp>
          <p:nvSpPr>
            <p:cNvPr id="384121" name="Text Box 136"/>
            <p:cNvSpPr txBox="1">
              <a:spLocks noChangeArrowheads="1"/>
            </p:cNvSpPr>
            <p:nvPr/>
          </p:nvSpPr>
          <p:spPr bwMode="auto">
            <a:xfrm>
              <a:off x="4789" y="3816"/>
              <a:ext cx="22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a:solidFill>
                    <a:srgbClr val="000000"/>
                  </a:solidFill>
                  <a:ea typeface="MS PGothic" pitchFamily="34" charset="-128"/>
                </a:rPr>
                <a:t>Eres</a:t>
              </a:r>
            </a:p>
          </p:txBody>
        </p:sp>
        <p:sp>
          <p:nvSpPr>
            <p:cNvPr id="384122" name="Text Box 137"/>
            <p:cNvSpPr txBox="1">
              <a:spLocks noChangeArrowheads="1"/>
            </p:cNvSpPr>
            <p:nvPr/>
          </p:nvSpPr>
          <p:spPr bwMode="auto">
            <a:xfrm>
              <a:off x="4881" y="2303"/>
              <a:ext cx="20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Lora</a:t>
              </a:r>
            </a:p>
          </p:txBody>
        </p:sp>
        <p:sp>
          <p:nvSpPr>
            <p:cNvPr id="384123" name="Text Box 138"/>
            <p:cNvSpPr txBox="1">
              <a:spLocks noChangeArrowheads="1"/>
            </p:cNvSpPr>
            <p:nvPr/>
          </p:nvSpPr>
          <p:spPr bwMode="auto">
            <a:xfrm>
              <a:off x="3975" y="1151"/>
              <a:ext cx="24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Tekkla</a:t>
              </a:r>
            </a:p>
          </p:txBody>
        </p:sp>
        <p:sp>
          <p:nvSpPr>
            <p:cNvPr id="384124" name="Text Box 139"/>
            <p:cNvSpPr txBox="1">
              <a:spLocks noChangeArrowheads="1"/>
            </p:cNvSpPr>
            <p:nvPr/>
          </p:nvSpPr>
          <p:spPr bwMode="auto">
            <a:xfrm>
              <a:off x="4515" y="431"/>
              <a:ext cx="2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Kalei</a:t>
              </a:r>
            </a:p>
          </p:txBody>
        </p:sp>
        <p:sp>
          <p:nvSpPr>
            <p:cNvPr id="384125" name="Text Box 140"/>
            <p:cNvSpPr txBox="1">
              <a:spLocks noChangeArrowheads="1"/>
            </p:cNvSpPr>
            <p:nvPr/>
          </p:nvSpPr>
          <p:spPr bwMode="auto">
            <a:xfrm>
              <a:off x="4317" y="701"/>
              <a:ext cx="22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Lisbo</a:t>
              </a:r>
            </a:p>
          </p:txBody>
        </p:sp>
        <p:sp>
          <p:nvSpPr>
            <p:cNvPr id="384126" name="Text Box 141"/>
            <p:cNvSpPr txBox="1">
              <a:spLocks noChangeArrowheads="1"/>
            </p:cNvSpPr>
            <p:nvPr/>
          </p:nvSpPr>
          <p:spPr bwMode="auto">
            <a:xfrm>
              <a:off x="4623" y="833"/>
              <a:ext cx="20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Jumi</a:t>
              </a:r>
            </a:p>
          </p:txBody>
        </p:sp>
        <p:sp>
          <p:nvSpPr>
            <p:cNvPr id="384127" name="Text Box 142"/>
            <p:cNvSpPr txBox="1">
              <a:spLocks noChangeArrowheads="1"/>
            </p:cNvSpPr>
            <p:nvPr/>
          </p:nvSpPr>
          <p:spPr bwMode="auto">
            <a:xfrm>
              <a:off x="3987" y="3503"/>
              <a:ext cx="20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Lora</a:t>
              </a:r>
            </a:p>
          </p:txBody>
        </p:sp>
        <p:sp>
          <p:nvSpPr>
            <p:cNvPr id="384128" name="Oval 143"/>
            <p:cNvSpPr>
              <a:spLocks noChangeArrowheads="1"/>
            </p:cNvSpPr>
            <p:nvPr/>
          </p:nvSpPr>
          <p:spPr bwMode="auto">
            <a:xfrm>
              <a:off x="3992" y="3583"/>
              <a:ext cx="27" cy="27"/>
            </a:xfrm>
            <a:prstGeom prst="ellipse">
              <a:avLst/>
            </a:prstGeom>
            <a:solidFill>
              <a:schemeClr val="bg1"/>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29" name="Oval 144"/>
            <p:cNvSpPr>
              <a:spLocks noChangeArrowheads="1"/>
            </p:cNvSpPr>
            <p:nvPr/>
          </p:nvSpPr>
          <p:spPr bwMode="auto">
            <a:xfrm>
              <a:off x="4805" y="3877"/>
              <a:ext cx="27" cy="27"/>
            </a:xfrm>
            <a:prstGeom prst="ellipse">
              <a:avLst/>
            </a:prstGeom>
            <a:solidFill>
              <a:schemeClr val="bg1"/>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30" name="Oval 145"/>
            <p:cNvSpPr>
              <a:spLocks noChangeArrowheads="1"/>
            </p:cNvSpPr>
            <p:nvPr/>
          </p:nvSpPr>
          <p:spPr bwMode="auto">
            <a:xfrm>
              <a:off x="4850" y="2343"/>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31" name="Oval 146"/>
            <p:cNvSpPr>
              <a:spLocks noChangeArrowheads="1"/>
            </p:cNvSpPr>
            <p:nvPr/>
          </p:nvSpPr>
          <p:spPr bwMode="auto">
            <a:xfrm>
              <a:off x="4520" y="489"/>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32" name="Oval 147"/>
            <p:cNvSpPr>
              <a:spLocks noChangeArrowheads="1"/>
            </p:cNvSpPr>
            <p:nvPr/>
          </p:nvSpPr>
          <p:spPr bwMode="auto">
            <a:xfrm>
              <a:off x="4331" y="708"/>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33" name="Oval 148"/>
            <p:cNvSpPr>
              <a:spLocks noChangeArrowheads="1"/>
            </p:cNvSpPr>
            <p:nvPr/>
          </p:nvSpPr>
          <p:spPr bwMode="auto">
            <a:xfrm>
              <a:off x="4634" y="855"/>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34" name="Oval 149"/>
            <p:cNvSpPr>
              <a:spLocks noChangeArrowheads="1"/>
            </p:cNvSpPr>
            <p:nvPr/>
          </p:nvSpPr>
          <p:spPr bwMode="auto">
            <a:xfrm>
              <a:off x="3992" y="120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35" name="Oval 150"/>
            <p:cNvSpPr>
              <a:spLocks noChangeArrowheads="1"/>
            </p:cNvSpPr>
            <p:nvPr/>
          </p:nvSpPr>
          <p:spPr bwMode="auto">
            <a:xfrm>
              <a:off x="3584" y="2727"/>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36" name="Text Box 151"/>
            <p:cNvSpPr txBox="1">
              <a:spLocks noChangeArrowheads="1"/>
            </p:cNvSpPr>
            <p:nvPr/>
          </p:nvSpPr>
          <p:spPr bwMode="auto">
            <a:xfrm>
              <a:off x="1465" y="863"/>
              <a:ext cx="23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Norke</a:t>
              </a:r>
            </a:p>
          </p:txBody>
        </p:sp>
        <p:sp>
          <p:nvSpPr>
            <p:cNvPr id="384137" name="Oval 152"/>
            <p:cNvSpPr>
              <a:spLocks noChangeArrowheads="1"/>
            </p:cNvSpPr>
            <p:nvPr/>
          </p:nvSpPr>
          <p:spPr bwMode="auto">
            <a:xfrm>
              <a:off x="1475" y="93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38" name="Text Box 153"/>
            <p:cNvSpPr txBox="1">
              <a:spLocks noChangeArrowheads="1"/>
            </p:cNvSpPr>
            <p:nvPr/>
          </p:nvSpPr>
          <p:spPr bwMode="auto">
            <a:xfrm>
              <a:off x="3681" y="875"/>
              <a:ext cx="2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Torta</a:t>
              </a:r>
            </a:p>
          </p:txBody>
        </p:sp>
        <p:sp>
          <p:nvSpPr>
            <p:cNvPr id="384139" name="Oval 154"/>
            <p:cNvSpPr>
              <a:spLocks noChangeArrowheads="1"/>
            </p:cNvSpPr>
            <p:nvPr/>
          </p:nvSpPr>
          <p:spPr bwMode="auto">
            <a:xfrm>
              <a:off x="3727" y="870"/>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40" name="Text Box 155"/>
            <p:cNvSpPr txBox="1">
              <a:spLocks noChangeArrowheads="1"/>
            </p:cNvSpPr>
            <p:nvPr/>
          </p:nvSpPr>
          <p:spPr bwMode="auto">
            <a:xfrm>
              <a:off x="2238" y="939"/>
              <a:ext cx="21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Karo</a:t>
              </a:r>
            </a:p>
          </p:txBody>
        </p:sp>
        <p:sp>
          <p:nvSpPr>
            <p:cNvPr id="384141" name="Oval 156"/>
            <p:cNvSpPr>
              <a:spLocks noChangeArrowheads="1"/>
            </p:cNvSpPr>
            <p:nvPr/>
          </p:nvSpPr>
          <p:spPr bwMode="auto">
            <a:xfrm>
              <a:off x="2400" y="102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42" name="Text Box 157"/>
            <p:cNvSpPr txBox="1">
              <a:spLocks noChangeArrowheads="1"/>
            </p:cNvSpPr>
            <p:nvPr/>
          </p:nvSpPr>
          <p:spPr bwMode="auto">
            <a:xfrm>
              <a:off x="3361" y="3024"/>
              <a:ext cx="19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Mia</a:t>
              </a:r>
            </a:p>
          </p:txBody>
        </p:sp>
        <p:sp>
          <p:nvSpPr>
            <p:cNvPr id="384143" name="Oval 158"/>
            <p:cNvSpPr>
              <a:spLocks noChangeArrowheads="1"/>
            </p:cNvSpPr>
            <p:nvPr/>
          </p:nvSpPr>
          <p:spPr bwMode="auto">
            <a:xfrm>
              <a:off x="3404" y="3117"/>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44" name="Text Box 159"/>
            <p:cNvSpPr txBox="1">
              <a:spLocks noChangeArrowheads="1"/>
            </p:cNvSpPr>
            <p:nvPr/>
          </p:nvSpPr>
          <p:spPr bwMode="auto">
            <a:xfrm>
              <a:off x="4002" y="1550"/>
              <a:ext cx="22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Arum</a:t>
              </a:r>
            </a:p>
          </p:txBody>
        </p:sp>
        <p:sp>
          <p:nvSpPr>
            <p:cNvPr id="384145" name="Oval 160"/>
            <p:cNvSpPr>
              <a:spLocks noChangeArrowheads="1"/>
            </p:cNvSpPr>
            <p:nvPr/>
          </p:nvSpPr>
          <p:spPr bwMode="auto">
            <a:xfrm>
              <a:off x="4028" y="164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46" name="Text Box 161"/>
            <p:cNvSpPr txBox="1">
              <a:spLocks noChangeArrowheads="1"/>
            </p:cNvSpPr>
            <p:nvPr/>
          </p:nvSpPr>
          <p:spPr bwMode="auto">
            <a:xfrm>
              <a:off x="4095" y="1814"/>
              <a:ext cx="24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Balkro</a:t>
              </a:r>
            </a:p>
          </p:txBody>
        </p:sp>
        <p:sp>
          <p:nvSpPr>
            <p:cNvPr id="384147" name="Oval 162"/>
            <p:cNvSpPr>
              <a:spLocks noChangeArrowheads="1"/>
            </p:cNvSpPr>
            <p:nvPr/>
          </p:nvSpPr>
          <p:spPr bwMode="auto">
            <a:xfrm>
              <a:off x="4100" y="186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48" name="Text Box 163"/>
            <p:cNvSpPr txBox="1">
              <a:spLocks noChangeArrowheads="1"/>
            </p:cNvSpPr>
            <p:nvPr/>
          </p:nvSpPr>
          <p:spPr bwMode="auto">
            <a:xfrm>
              <a:off x="2692" y="2436"/>
              <a:ext cx="38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a:solidFill>
                    <a:srgbClr val="000000"/>
                  </a:solidFill>
                  <a:ea typeface="MS PGothic" pitchFamily="34" charset="-128"/>
                </a:rPr>
                <a:t>Xalksa</a:t>
              </a:r>
            </a:p>
          </p:txBody>
        </p:sp>
        <p:sp>
          <p:nvSpPr>
            <p:cNvPr id="384149" name="Oval 164"/>
            <p:cNvSpPr>
              <a:spLocks noChangeArrowheads="1"/>
            </p:cNvSpPr>
            <p:nvPr/>
          </p:nvSpPr>
          <p:spPr bwMode="auto">
            <a:xfrm>
              <a:off x="2765" y="257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50" name="Text Box 165"/>
            <p:cNvSpPr txBox="1">
              <a:spLocks noChangeArrowheads="1"/>
            </p:cNvSpPr>
            <p:nvPr/>
          </p:nvSpPr>
          <p:spPr bwMode="auto">
            <a:xfrm>
              <a:off x="1172" y="1979"/>
              <a:ext cx="21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Maki</a:t>
              </a:r>
            </a:p>
          </p:txBody>
        </p:sp>
        <p:sp>
          <p:nvSpPr>
            <p:cNvPr id="384151" name="Oval 166"/>
            <p:cNvSpPr>
              <a:spLocks noChangeArrowheads="1"/>
            </p:cNvSpPr>
            <p:nvPr/>
          </p:nvSpPr>
          <p:spPr bwMode="auto">
            <a:xfrm>
              <a:off x="1191" y="1982"/>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52" name="Text Box 167"/>
            <p:cNvSpPr txBox="1">
              <a:spLocks noChangeArrowheads="1"/>
            </p:cNvSpPr>
            <p:nvPr/>
          </p:nvSpPr>
          <p:spPr bwMode="auto">
            <a:xfrm>
              <a:off x="3157" y="3309"/>
              <a:ext cx="30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a:solidFill>
                    <a:srgbClr val="000000"/>
                  </a:solidFill>
                  <a:ea typeface="MS PGothic" pitchFamily="34" charset="-128"/>
                </a:rPr>
                <a:t>Kika</a:t>
              </a:r>
            </a:p>
          </p:txBody>
        </p:sp>
        <p:sp>
          <p:nvSpPr>
            <p:cNvPr id="384153" name="Oval 168"/>
            <p:cNvSpPr>
              <a:spLocks noChangeArrowheads="1"/>
            </p:cNvSpPr>
            <p:nvPr/>
          </p:nvSpPr>
          <p:spPr bwMode="auto">
            <a:xfrm>
              <a:off x="3305" y="336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54" name="Text Box 169"/>
            <p:cNvSpPr txBox="1">
              <a:spLocks noChangeArrowheads="1"/>
            </p:cNvSpPr>
            <p:nvPr/>
          </p:nvSpPr>
          <p:spPr bwMode="auto">
            <a:xfrm>
              <a:off x="2982" y="1898"/>
              <a:ext cx="21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Maui</a:t>
              </a:r>
            </a:p>
          </p:txBody>
        </p:sp>
        <p:sp>
          <p:nvSpPr>
            <p:cNvPr id="384155" name="Oval 170"/>
            <p:cNvSpPr>
              <a:spLocks noChangeArrowheads="1"/>
            </p:cNvSpPr>
            <p:nvPr/>
          </p:nvSpPr>
          <p:spPr bwMode="auto">
            <a:xfrm>
              <a:off x="3008" y="1992"/>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56" name="Text Box 171"/>
            <p:cNvSpPr txBox="1">
              <a:spLocks noChangeArrowheads="1"/>
            </p:cNvSpPr>
            <p:nvPr/>
          </p:nvSpPr>
          <p:spPr bwMode="auto">
            <a:xfrm>
              <a:off x="1463" y="1595"/>
              <a:ext cx="23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Lurok</a:t>
              </a:r>
            </a:p>
          </p:txBody>
        </p:sp>
        <p:sp>
          <p:nvSpPr>
            <p:cNvPr id="384157" name="Oval 172"/>
            <p:cNvSpPr>
              <a:spLocks noChangeArrowheads="1"/>
            </p:cNvSpPr>
            <p:nvPr/>
          </p:nvSpPr>
          <p:spPr bwMode="auto">
            <a:xfrm>
              <a:off x="1536" y="158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58" name="Text Box 173"/>
            <p:cNvSpPr txBox="1">
              <a:spLocks noChangeArrowheads="1"/>
            </p:cNvSpPr>
            <p:nvPr/>
          </p:nvSpPr>
          <p:spPr bwMode="auto">
            <a:xfrm>
              <a:off x="3012" y="626"/>
              <a:ext cx="28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Akkabar</a:t>
              </a:r>
            </a:p>
          </p:txBody>
        </p:sp>
        <p:sp>
          <p:nvSpPr>
            <p:cNvPr id="384159" name="Oval 174"/>
            <p:cNvSpPr>
              <a:spLocks noChangeArrowheads="1"/>
            </p:cNvSpPr>
            <p:nvPr/>
          </p:nvSpPr>
          <p:spPr bwMode="auto">
            <a:xfrm>
              <a:off x="3067" y="720"/>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60" name="Text Box 175"/>
            <p:cNvSpPr txBox="1">
              <a:spLocks noChangeArrowheads="1"/>
            </p:cNvSpPr>
            <p:nvPr/>
          </p:nvSpPr>
          <p:spPr bwMode="auto">
            <a:xfrm>
              <a:off x="2097" y="1709"/>
              <a:ext cx="24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Perkes</a:t>
              </a:r>
            </a:p>
          </p:txBody>
        </p:sp>
        <p:sp>
          <p:nvSpPr>
            <p:cNvPr id="384161" name="Oval 176"/>
            <p:cNvSpPr>
              <a:spLocks noChangeArrowheads="1"/>
            </p:cNvSpPr>
            <p:nvPr/>
          </p:nvSpPr>
          <p:spPr bwMode="auto">
            <a:xfrm>
              <a:off x="2144" y="1803"/>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sp>
        <p:nvSpPr>
          <p:cNvPr id="384037" name="Freeform 180"/>
          <p:cNvSpPr>
            <a:spLocks/>
          </p:cNvSpPr>
          <p:nvPr/>
        </p:nvSpPr>
        <p:spPr bwMode="auto">
          <a:xfrm>
            <a:off x="5908675" y="284163"/>
            <a:ext cx="1809750" cy="2009775"/>
          </a:xfrm>
          <a:custGeom>
            <a:avLst/>
            <a:gdLst>
              <a:gd name="T0" fmla="*/ 0 w 1140"/>
              <a:gd name="T1" fmla="*/ 0 h 1266"/>
              <a:gd name="T2" fmla="*/ 2147483647 w 1140"/>
              <a:gd name="T3" fmla="*/ 2147483647 h 1266"/>
              <a:gd name="T4" fmla="*/ 2147483647 w 1140"/>
              <a:gd name="T5" fmla="*/ 2147483647 h 1266"/>
              <a:gd name="T6" fmla="*/ 2147483647 w 1140"/>
              <a:gd name="T7" fmla="*/ 2147483647 h 1266"/>
              <a:gd name="T8" fmla="*/ 2147483647 w 1140"/>
              <a:gd name="T9" fmla="*/ 2147483647 h 1266"/>
              <a:gd name="T10" fmla="*/ 2147483647 w 1140"/>
              <a:gd name="T11" fmla="*/ 2147483647 h 1266"/>
              <a:gd name="T12" fmla="*/ 2147483647 w 1140"/>
              <a:gd name="T13" fmla="*/ 2147483647 h 1266"/>
              <a:gd name="T14" fmla="*/ 2147483647 w 1140"/>
              <a:gd name="T15" fmla="*/ 2147483647 h 1266"/>
              <a:gd name="T16" fmla="*/ 2147483647 w 1140"/>
              <a:gd name="T17" fmla="*/ 2147483647 h 1266"/>
              <a:gd name="T18" fmla="*/ 2147483647 w 1140"/>
              <a:gd name="T19" fmla="*/ 2147483647 h 1266"/>
              <a:gd name="T20" fmla="*/ 2147483647 w 1140"/>
              <a:gd name="T21" fmla="*/ 2147483647 h 1266"/>
              <a:gd name="T22" fmla="*/ 2147483647 w 1140"/>
              <a:gd name="T23" fmla="*/ 2147483647 h 1266"/>
              <a:gd name="T24" fmla="*/ 2147483647 w 1140"/>
              <a:gd name="T25" fmla="*/ 2147483647 h 1266"/>
              <a:gd name="T26" fmla="*/ 2147483647 w 1140"/>
              <a:gd name="T27" fmla="*/ 2147483647 h 1266"/>
              <a:gd name="T28" fmla="*/ 2147483647 w 1140"/>
              <a:gd name="T29" fmla="*/ 2147483647 h 1266"/>
              <a:gd name="T30" fmla="*/ 2147483647 w 1140"/>
              <a:gd name="T31" fmla="*/ 2147483647 h 1266"/>
              <a:gd name="T32" fmla="*/ 2147483647 w 1140"/>
              <a:gd name="T33" fmla="*/ 2147483647 h 1266"/>
              <a:gd name="T34" fmla="*/ 2147483647 w 1140"/>
              <a:gd name="T35" fmla="*/ 2147483647 h 12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0"/>
              <a:gd name="T55" fmla="*/ 0 h 1266"/>
              <a:gd name="T56" fmla="*/ 1140 w 1140"/>
              <a:gd name="T57" fmla="*/ 1266 h 12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0" h="1266">
                <a:moveTo>
                  <a:pt x="0" y="0"/>
                </a:moveTo>
                <a:lnTo>
                  <a:pt x="78" y="114"/>
                </a:lnTo>
                <a:lnTo>
                  <a:pt x="114" y="198"/>
                </a:lnTo>
                <a:lnTo>
                  <a:pt x="132" y="300"/>
                </a:lnTo>
                <a:lnTo>
                  <a:pt x="132" y="378"/>
                </a:lnTo>
                <a:lnTo>
                  <a:pt x="102" y="480"/>
                </a:lnTo>
                <a:lnTo>
                  <a:pt x="96" y="564"/>
                </a:lnTo>
                <a:lnTo>
                  <a:pt x="90" y="648"/>
                </a:lnTo>
                <a:lnTo>
                  <a:pt x="102" y="828"/>
                </a:lnTo>
                <a:lnTo>
                  <a:pt x="132" y="972"/>
                </a:lnTo>
                <a:lnTo>
                  <a:pt x="156" y="1038"/>
                </a:lnTo>
                <a:lnTo>
                  <a:pt x="336" y="1038"/>
                </a:lnTo>
                <a:lnTo>
                  <a:pt x="426" y="1074"/>
                </a:lnTo>
                <a:lnTo>
                  <a:pt x="486" y="1134"/>
                </a:lnTo>
                <a:lnTo>
                  <a:pt x="690" y="1212"/>
                </a:lnTo>
                <a:lnTo>
                  <a:pt x="870" y="1224"/>
                </a:lnTo>
                <a:lnTo>
                  <a:pt x="990" y="1248"/>
                </a:lnTo>
                <a:lnTo>
                  <a:pt x="1140" y="126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38" name="Freeform 181"/>
          <p:cNvSpPr>
            <a:spLocks/>
          </p:cNvSpPr>
          <p:nvPr/>
        </p:nvSpPr>
        <p:spPr bwMode="auto">
          <a:xfrm>
            <a:off x="4254500" y="160338"/>
            <a:ext cx="596900" cy="1943100"/>
          </a:xfrm>
          <a:custGeom>
            <a:avLst/>
            <a:gdLst>
              <a:gd name="T0" fmla="*/ 2147483647 w 376"/>
              <a:gd name="T1" fmla="*/ 0 h 1224"/>
              <a:gd name="T2" fmla="*/ 2147483647 w 376"/>
              <a:gd name="T3" fmla="*/ 2147483647 h 1224"/>
              <a:gd name="T4" fmla="*/ 2147483647 w 376"/>
              <a:gd name="T5" fmla="*/ 2147483647 h 1224"/>
              <a:gd name="T6" fmla="*/ 2147483647 w 376"/>
              <a:gd name="T7" fmla="*/ 2147483647 h 1224"/>
              <a:gd name="T8" fmla="*/ 2147483647 w 376"/>
              <a:gd name="T9" fmla="*/ 2147483647 h 1224"/>
              <a:gd name="T10" fmla="*/ 2147483647 w 376"/>
              <a:gd name="T11" fmla="*/ 2147483647 h 1224"/>
              <a:gd name="T12" fmla="*/ 0 w 376"/>
              <a:gd name="T13" fmla="*/ 2147483647 h 1224"/>
              <a:gd name="T14" fmla="*/ 2147483647 w 376"/>
              <a:gd name="T15" fmla="*/ 2147483647 h 1224"/>
              <a:gd name="T16" fmla="*/ 2147483647 w 376"/>
              <a:gd name="T17" fmla="*/ 2147483647 h 1224"/>
              <a:gd name="T18" fmla="*/ 2147483647 w 376"/>
              <a:gd name="T19" fmla="*/ 2147483647 h 1224"/>
              <a:gd name="T20" fmla="*/ 2147483647 w 376"/>
              <a:gd name="T21" fmla="*/ 2147483647 h 1224"/>
              <a:gd name="T22" fmla="*/ 2147483647 w 376"/>
              <a:gd name="T23" fmla="*/ 2147483647 h 1224"/>
              <a:gd name="T24" fmla="*/ 2147483647 w 376"/>
              <a:gd name="T25" fmla="*/ 2147483647 h 12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6"/>
              <a:gd name="T40" fmla="*/ 0 h 1224"/>
              <a:gd name="T41" fmla="*/ 376 w 376"/>
              <a:gd name="T42" fmla="*/ 1224 h 12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6" h="1224">
                <a:moveTo>
                  <a:pt x="112" y="0"/>
                </a:moveTo>
                <a:lnTo>
                  <a:pt x="112" y="128"/>
                </a:lnTo>
                <a:lnTo>
                  <a:pt x="136" y="280"/>
                </a:lnTo>
                <a:lnTo>
                  <a:pt x="120" y="408"/>
                </a:lnTo>
                <a:lnTo>
                  <a:pt x="80" y="488"/>
                </a:lnTo>
                <a:lnTo>
                  <a:pt x="40" y="544"/>
                </a:lnTo>
                <a:lnTo>
                  <a:pt x="0" y="704"/>
                </a:lnTo>
                <a:lnTo>
                  <a:pt x="16" y="840"/>
                </a:lnTo>
                <a:lnTo>
                  <a:pt x="80" y="944"/>
                </a:lnTo>
                <a:lnTo>
                  <a:pt x="192" y="1032"/>
                </a:lnTo>
                <a:lnTo>
                  <a:pt x="304" y="1128"/>
                </a:lnTo>
                <a:lnTo>
                  <a:pt x="352" y="1184"/>
                </a:lnTo>
                <a:lnTo>
                  <a:pt x="376" y="122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39" name="Freeform 182"/>
          <p:cNvSpPr>
            <a:spLocks/>
          </p:cNvSpPr>
          <p:nvPr/>
        </p:nvSpPr>
        <p:spPr bwMode="auto">
          <a:xfrm>
            <a:off x="355600" y="846138"/>
            <a:ext cx="2552700" cy="3295650"/>
          </a:xfrm>
          <a:custGeom>
            <a:avLst/>
            <a:gdLst>
              <a:gd name="T0" fmla="*/ 0 w 1608"/>
              <a:gd name="T1" fmla="*/ 0 h 2076"/>
              <a:gd name="T2" fmla="*/ 2147483647 w 1608"/>
              <a:gd name="T3" fmla="*/ 2147483647 h 2076"/>
              <a:gd name="T4" fmla="*/ 2147483647 w 1608"/>
              <a:gd name="T5" fmla="*/ 2147483647 h 2076"/>
              <a:gd name="T6" fmla="*/ 2147483647 w 1608"/>
              <a:gd name="T7" fmla="*/ 2147483647 h 2076"/>
              <a:gd name="T8" fmla="*/ 2147483647 w 1608"/>
              <a:gd name="T9" fmla="*/ 2147483647 h 2076"/>
              <a:gd name="T10" fmla="*/ 2147483647 w 1608"/>
              <a:gd name="T11" fmla="*/ 2147483647 h 2076"/>
              <a:gd name="T12" fmla="*/ 2147483647 w 1608"/>
              <a:gd name="T13" fmla="*/ 2147483647 h 2076"/>
              <a:gd name="T14" fmla="*/ 2147483647 w 1608"/>
              <a:gd name="T15" fmla="*/ 2147483647 h 2076"/>
              <a:gd name="T16" fmla="*/ 2147483647 w 1608"/>
              <a:gd name="T17" fmla="*/ 2147483647 h 2076"/>
              <a:gd name="T18" fmla="*/ 2147483647 w 1608"/>
              <a:gd name="T19" fmla="*/ 2147483647 h 2076"/>
              <a:gd name="T20" fmla="*/ 2147483647 w 1608"/>
              <a:gd name="T21" fmla="*/ 2147483647 h 2076"/>
              <a:gd name="T22" fmla="*/ 2147483647 w 1608"/>
              <a:gd name="T23" fmla="*/ 2147483647 h 2076"/>
              <a:gd name="T24" fmla="*/ 2147483647 w 1608"/>
              <a:gd name="T25" fmla="*/ 2147483647 h 2076"/>
              <a:gd name="T26" fmla="*/ 2147483647 w 1608"/>
              <a:gd name="T27" fmla="*/ 2147483647 h 2076"/>
              <a:gd name="T28" fmla="*/ 2147483647 w 1608"/>
              <a:gd name="T29" fmla="*/ 2147483647 h 2076"/>
              <a:gd name="T30" fmla="*/ 2147483647 w 1608"/>
              <a:gd name="T31" fmla="*/ 2147483647 h 2076"/>
              <a:gd name="T32" fmla="*/ 2147483647 w 1608"/>
              <a:gd name="T33" fmla="*/ 2147483647 h 2076"/>
              <a:gd name="T34" fmla="*/ 2147483647 w 1608"/>
              <a:gd name="T35" fmla="*/ 2147483647 h 2076"/>
              <a:gd name="T36" fmla="*/ 2147483647 w 1608"/>
              <a:gd name="T37" fmla="*/ 2147483647 h 2076"/>
              <a:gd name="T38" fmla="*/ 2147483647 w 1608"/>
              <a:gd name="T39" fmla="*/ 2147483647 h 20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08"/>
              <a:gd name="T61" fmla="*/ 0 h 2076"/>
              <a:gd name="T62" fmla="*/ 1608 w 1608"/>
              <a:gd name="T63" fmla="*/ 2076 h 207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08" h="2076">
                <a:moveTo>
                  <a:pt x="0" y="0"/>
                </a:moveTo>
                <a:lnTo>
                  <a:pt x="150" y="60"/>
                </a:lnTo>
                <a:lnTo>
                  <a:pt x="216" y="78"/>
                </a:lnTo>
                <a:lnTo>
                  <a:pt x="348" y="102"/>
                </a:lnTo>
                <a:lnTo>
                  <a:pt x="432" y="102"/>
                </a:lnTo>
                <a:lnTo>
                  <a:pt x="504" y="120"/>
                </a:lnTo>
                <a:lnTo>
                  <a:pt x="576" y="174"/>
                </a:lnTo>
                <a:lnTo>
                  <a:pt x="648" y="222"/>
                </a:lnTo>
                <a:lnTo>
                  <a:pt x="726" y="246"/>
                </a:lnTo>
                <a:lnTo>
                  <a:pt x="822" y="252"/>
                </a:lnTo>
                <a:lnTo>
                  <a:pt x="948" y="252"/>
                </a:lnTo>
                <a:lnTo>
                  <a:pt x="1092" y="252"/>
                </a:lnTo>
                <a:lnTo>
                  <a:pt x="1212" y="252"/>
                </a:lnTo>
                <a:lnTo>
                  <a:pt x="1284" y="252"/>
                </a:lnTo>
                <a:lnTo>
                  <a:pt x="1368" y="330"/>
                </a:lnTo>
                <a:lnTo>
                  <a:pt x="1554" y="330"/>
                </a:lnTo>
                <a:lnTo>
                  <a:pt x="1608" y="414"/>
                </a:lnTo>
                <a:lnTo>
                  <a:pt x="1386" y="948"/>
                </a:lnTo>
                <a:lnTo>
                  <a:pt x="1164" y="1152"/>
                </a:lnTo>
                <a:lnTo>
                  <a:pt x="1164" y="207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40" name="Freeform 183"/>
          <p:cNvSpPr>
            <a:spLocks/>
          </p:cNvSpPr>
          <p:nvPr/>
        </p:nvSpPr>
        <p:spPr bwMode="auto">
          <a:xfrm>
            <a:off x="3765550" y="3513138"/>
            <a:ext cx="3876675" cy="895350"/>
          </a:xfrm>
          <a:custGeom>
            <a:avLst/>
            <a:gdLst>
              <a:gd name="T0" fmla="*/ 0 w 2442"/>
              <a:gd name="T1" fmla="*/ 2147483647 h 564"/>
              <a:gd name="T2" fmla="*/ 2147483647 w 2442"/>
              <a:gd name="T3" fmla="*/ 2147483647 h 564"/>
              <a:gd name="T4" fmla="*/ 2147483647 w 2442"/>
              <a:gd name="T5" fmla="*/ 2147483647 h 564"/>
              <a:gd name="T6" fmla="*/ 2147483647 w 2442"/>
              <a:gd name="T7" fmla="*/ 2147483647 h 564"/>
              <a:gd name="T8" fmla="*/ 2147483647 w 2442"/>
              <a:gd name="T9" fmla="*/ 2147483647 h 564"/>
              <a:gd name="T10" fmla="*/ 2147483647 w 2442"/>
              <a:gd name="T11" fmla="*/ 2147483647 h 564"/>
              <a:gd name="T12" fmla="*/ 2147483647 w 2442"/>
              <a:gd name="T13" fmla="*/ 2147483647 h 564"/>
              <a:gd name="T14" fmla="*/ 2147483647 w 2442"/>
              <a:gd name="T15" fmla="*/ 2147483647 h 564"/>
              <a:gd name="T16" fmla="*/ 2147483647 w 2442"/>
              <a:gd name="T17" fmla="*/ 2147483647 h 564"/>
              <a:gd name="T18" fmla="*/ 2147483647 w 2442"/>
              <a:gd name="T19" fmla="*/ 2147483647 h 564"/>
              <a:gd name="T20" fmla="*/ 2147483647 w 2442"/>
              <a:gd name="T21" fmla="*/ 2147483647 h 564"/>
              <a:gd name="T22" fmla="*/ 2147483647 w 2442"/>
              <a:gd name="T23" fmla="*/ 0 h 564"/>
              <a:gd name="T24" fmla="*/ 2147483647 w 2442"/>
              <a:gd name="T25" fmla="*/ 0 h 564"/>
              <a:gd name="T26" fmla="*/ 2147483647 w 2442"/>
              <a:gd name="T27" fmla="*/ 0 h 564"/>
              <a:gd name="T28" fmla="*/ 2147483647 w 2442"/>
              <a:gd name="T29" fmla="*/ 2147483647 h 564"/>
              <a:gd name="T30" fmla="*/ 2147483647 w 2442"/>
              <a:gd name="T31" fmla="*/ 2147483647 h 564"/>
              <a:gd name="T32" fmla="*/ 2147483647 w 2442"/>
              <a:gd name="T33" fmla="*/ 2147483647 h 564"/>
              <a:gd name="T34" fmla="*/ 2147483647 w 2442"/>
              <a:gd name="T35" fmla="*/ 2147483647 h 5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42"/>
              <a:gd name="T55" fmla="*/ 0 h 564"/>
              <a:gd name="T56" fmla="*/ 2442 w 2442"/>
              <a:gd name="T57" fmla="*/ 564 h 5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42" h="564">
                <a:moveTo>
                  <a:pt x="0" y="564"/>
                </a:moveTo>
                <a:lnTo>
                  <a:pt x="66" y="456"/>
                </a:lnTo>
                <a:lnTo>
                  <a:pt x="96" y="366"/>
                </a:lnTo>
                <a:lnTo>
                  <a:pt x="138" y="288"/>
                </a:lnTo>
                <a:lnTo>
                  <a:pt x="192" y="186"/>
                </a:lnTo>
                <a:lnTo>
                  <a:pt x="264" y="90"/>
                </a:lnTo>
                <a:lnTo>
                  <a:pt x="384" y="66"/>
                </a:lnTo>
                <a:lnTo>
                  <a:pt x="510" y="66"/>
                </a:lnTo>
                <a:lnTo>
                  <a:pt x="660" y="60"/>
                </a:lnTo>
                <a:lnTo>
                  <a:pt x="858" y="72"/>
                </a:lnTo>
                <a:lnTo>
                  <a:pt x="1098" y="54"/>
                </a:lnTo>
                <a:lnTo>
                  <a:pt x="1164" y="0"/>
                </a:lnTo>
                <a:lnTo>
                  <a:pt x="1314" y="0"/>
                </a:lnTo>
                <a:lnTo>
                  <a:pt x="1938" y="0"/>
                </a:lnTo>
                <a:lnTo>
                  <a:pt x="2094" y="24"/>
                </a:lnTo>
                <a:lnTo>
                  <a:pt x="2202" y="78"/>
                </a:lnTo>
                <a:lnTo>
                  <a:pt x="2322" y="102"/>
                </a:lnTo>
                <a:lnTo>
                  <a:pt x="2442" y="12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41" name="Freeform 184"/>
          <p:cNvSpPr>
            <a:spLocks/>
          </p:cNvSpPr>
          <p:nvPr/>
        </p:nvSpPr>
        <p:spPr bwMode="auto">
          <a:xfrm>
            <a:off x="5549900" y="1931988"/>
            <a:ext cx="603250" cy="1587500"/>
          </a:xfrm>
          <a:custGeom>
            <a:avLst/>
            <a:gdLst>
              <a:gd name="T0" fmla="*/ 2147483647 w 380"/>
              <a:gd name="T1" fmla="*/ 0 h 1000"/>
              <a:gd name="T2" fmla="*/ 2147483647 w 380"/>
              <a:gd name="T3" fmla="*/ 2147483647 h 1000"/>
              <a:gd name="T4" fmla="*/ 2147483647 w 380"/>
              <a:gd name="T5" fmla="*/ 2147483647 h 1000"/>
              <a:gd name="T6" fmla="*/ 2147483647 w 380"/>
              <a:gd name="T7" fmla="*/ 2147483647 h 1000"/>
              <a:gd name="T8" fmla="*/ 2147483647 w 380"/>
              <a:gd name="T9" fmla="*/ 2147483647 h 1000"/>
              <a:gd name="T10" fmla="*/ 2147483647 w 380"/>
              <a:gd name="T11" fmla="*/ 2147483647 h 1000"/>
              <a:gd name="T12" fmla="*/ 2147483647 w 380"/>
              <a:gd name="T13" fmla="*/ 2147483647 h 1000"/>
              <a:gd name="T14" fmla="*/ 0 w 380"/>
              <a:gd name="T15" fmla="*/ 2147483647 h 1000"/>
              <a:gd name="T16" fmla="*/ 2147483647 w 380"/>
              <a:gd name="T17" fmla="*/ 2147483647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0"/>
              <a:gd name="T28" fmla="*/ 0 h 1000"/>
              <a:gd name="T29" fmla="*/ 380 w 380"/>
              <a:gd name="T30" fmla="*/ 1000 h 1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0" h="1000">
                <a:moveTo>
                  <a:pt x="380" y="0"/>
                </a:moveTo>
                <a:lnTo>
                  <a:pt x="300" y="128"/>
                </a:lnTo>
                <a:lnTo>
                  <a:pt x="276" y="216"/>
                </a:lnTo>
                <a:lnTo>
                  <a:pt x="232" y="380"/>
                </a:lnTo>
                <a:lnTo>
                  <a:pt x="176" y="528"/>
                </a:lnTo>
                <a:lnTo>
                  <a:pt x="108" y="640"/>
                </a:lnTo>
                <a:lnTo>
                  <a:pt x="36" y="728"/>
                </a:lnTo>
                <a:lnTo>
                  <a:pt x="0" y="808"/>
                </a:lnTo>
                <a:lnTo>
                  <a:pt x="36" y="1000"/>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42" name="Freeform 185"/>
          <p:cNvSpPr>
            <a:spLocks/>
          </p:cNvSpPr>
          <p:nvPr/>
        </p:nvSpPr>
        <p:spPr bwMode="auto">
          <a:xfrm>
            <a:off x="3898900" y="2224088"/>
            <a:ext cx="463550" cy="1441450"/>
          </a:xfrm>
          <a:custGeom>
            <a:avLst/>
            <a:gdLst>
              <a:gd name="T0" fmla="*/ 0 w 292"/>
              <a:gd name="T1" fmla="*/ 0 h 904"/>
              <a:gd name="T2" fmla="*/ 0 w 292"/>
              <a:gd name="T3" fmla="*/ 2147483647 h 904"/>
              <a:gd name="T4" fmla="*/ 2147483647 w 292"/>
              <a:gd name="T5" fmla="*/ 2147483647 h 904"/>
              <a:gd name="T6" fmla="*/ 2147483647 w 292"/>
              <a:gd name="T7" fmla="*/ 2147483647 h 904"/>
              <a:gd name="T8" fmla="*/ 2147483647 w 292"/>
              <a:gd name="T9" fmla="*/ 2147483647 h 904"/>
              <a:gd name="T10" fmla="*/ 2147483647 w 292"/>
              <a:gd name="T11" fmla="*/ 2147483647 h 904"/>
              <a:gd name="T12" fmla="*/ 2147483647 w 292"/>
              <a:gd name="T13" fmla="*/ 2147483647 h 904"/>
              <a:gd name="T14" fmla="*/ 2147483647 w 292"/>
              <a:gd name="T15" fmla="*/ 2147483647 h 904"/>
              <a:gd name="T16" fmla="*/ 2147483647 w 292"/>
              <a:gd name="T17" fmla="*/ 2147483647 h 904"/>
              <a:gd name="T18" fmla="*/ 2147483647 w 292"/>
              <a:gd name="T19" fmla="*/ 2147483647 h 9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904"/>
              <a:gd name="T32" fmla="*/ 292 w 292"/>
              <a:gd name="T33" fmla="*/ 904 h 9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904">
                <a:moveTo>
                  <a:pt x="0" y="0"/>
                </a:moveTo>
                <a:lnTo>
                  <a:pt x="0" y="164"/>
                </a:lnTo>
                <a:lnTo>
                  <a:pt x="52" y="180"/>
                </a:lnTo>
                <a:lnTo>
                  <a:pt x="124" y="212"/>
                </a:lnTo>
                <a:lnTo>
                  <a:pt x="204" y="260"/>
                </a:lnTo>
                <a:lnTo>
                  <a:pt x="264" y="308"/>
                </a:lnTo>
                <a:lnTo>
                  <a:pt x="292" y="368"/>
                </a:lnTo>
                <a:lnTo>
                  <a:pt x="292" y="656"/>
                </a:lnTo>
                <a:lnTo>
                  <a:pt x="168" y="780"/>
                </a:lnTo>
                <a:lnTo>
                  <a:pt x="168" y="90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43" name="Freeform 187"/>
          <p:cNvSpPr>
            <a:spLocks/>
          </p:cNvSpPr>
          <p:nvPr/>
        </p:nvSpPr>
        <p:spPr bwMode="auto">
          <a:xfrm>
            <a:off x="2898775" y="1512888"/>
            <a:ext cx="3257550" cy="733425"/>
          </a:xfrm>
          <a:custGeom>
            <a:avLst/>
            <a:gdLst>
              <a:gd name="T0" fmla="*/ 0 w 2052"/>
              <a:gd name="T1" fmla="*/ 0 h 462"/>
              <a:gd name="T2" fmla="*/ 2147483647 w 2052"/>
              <a:gd name="T3" fmla="*/ 2147483647 h 462"/>
              <a:gd name="T4" fmla="*/ 2147483647 w 2052"/>
              <a:gd name="T5" fmla="*/ 2147483647 h 462"/>
              <a:gd name="T6" fmla="*/ 2147483647 w 2052"/>
              <a:gd name="T7" fmla="*/ 2147483647 h 462"/>
              <a:gd name="T8" fmla="*/ 2147483647 w 2052"/>
              <a:gd name="T9" fmla="*/ 2147483647 h 462"/>
              <a:gd name="T10" fmla="*/ 2147483647 w 2052"/>
              <a:gd name="T11" fmla="*/ 2147483647 h 462"/>
              <a:gd name="T12" fmla="*/ 2147483647 w 2052"/>
              <a:gd name="T13" fmla="*/ 2147483647 h 462"/>
              <a:gd name="T14" fmla="*/ 2147483647 w 2052"/>
              <a:gd name="T15" fmla="*/ 2147483647 h 462"/>
              <a:gd name="T16" fmla="*/ 2147483647 w 2052"/>
              <a:gd name="T17" fmla="*/ 2147483647 h 462"/>
              <a:gd name="T18" fmla="*/ 2147483647 w 2052"/>
              <a:gd name="T19" fmla="*/ 2147483647 h 462"/>
              <a:gd name="T20" fmla="*/ 2147483647 w 2052"/>
              <a:gd name="T21" fmla="*/ 2147483647 h 462"/>
              <a:gd name="T22" fmla="*/ 2147483647 w 2052"/>
              <a:gd name="T23" fmla="*/ 2147483647 h 462"/>
              <a:gd name="T24" fmla="*/ 2147483647 w 2052"/>
              <a:gd name="T25" fmla="*/ 2147483647 h 462"/>
              <a:gd name="T26" fmla="*/ 2147483647 w 2052"/>
              <a:gd name="T27" fmla="*/ 2147483647 h 462"/>
              <a:gd name="T28" fmla="*/ 2147483647 w 2052"/>
              <a:gd name="T29" fmla="*/ 2147483647 h 462"/>
              <a:gd name="T30" fmla="*/ 2147483647 w 2052"/>
              <a:gd name="T31" fmla="*/ 2147483647 h 462"/>
              <a:gd name="T32" fmla="*/ 2147483647 w 2052"/>
              <a:gd name="T33" fmla="*/ 2147483647 h 462"/>
              <a:gd name="T34" fmla="*/ 2147483647 w 2052"/>
              <a:gd name="T35" fmla="*/ 2147483647 h 4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52"/>
              <a:gd name="T55" fmla="*/ 0 h 462"/>
              <a:gd name="T56" fmla="*/ 2052 w 2052"/>
              <a:gd name="T57" fmla="*/ 462 h 4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52" h="462">
                <a:moveTo>
                  <a:pt x="0" y="0"/>
                </a:moveTo>
                <a:lnTo>
                  <a:pt x="222" y="126"/>
                </a:lnTo>
                <a:lnTo>
                  <a:pt x="252" y="306"/>
                </a:lnTo>
                <a:lnTo>
                  <a:pt x="516" y="366"/>
                </a:lnTo>
                <a:lnTo>
                  <a:pt x="630" y="450"/>
                </a:lnTo>
                <a:lnTo>
                  <a:pt x="936" y="462"/>
                </a:lnTo>
                <a:lnTo>
                  <a:pt x="1062" y="450"/>
                </a:lnTo>
                <a:lnTo>
                  <a:pt x="1158" y="420"/>
                </a:lnTo>
                <a:lnTo>
                  <a:pt x="1236" y="378"/>
                </a:lnTo>
                <a:lnTo>
                  <a:pt x="1296" y="318"/>
                </a:lnTo>
                <a:lnTo>
                  <a:pt x="1350" y="276"/>
                </a:lnTo>
                <a:lnTo>
                  <a:pt x="1446" y="234"/>
                </a:lnTo>
                <a:lnTo>
                  <a:pt x="1524" y="216"/>
                </a:lnTo>
                <a:lnTo>
                  <a:pt x="1620" y="204"/>
                </a:lnTo>
                <a:lnTo>
                  <a:pt x="1770" y="210"/>
                </a:lnTo>
                <a:lnTo>
                  <a:pt x="1908" y="252"/>
                </a:lnTo>
                <a:lnTo>
                  <a:pt x="2016" y="264"/>
                </a:lnTo>
                <a:lnTo>
                  <a:pt x="2052" y="26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44" name="Freeform 189"/>
          <p:cNvSpPr>
            <a:spLocks/>
          </p:cNvSpPr>
          <p:nvPr/>
        </p:nvSpPr>
        <p:spPr bwMode="auto">
          <a:xfrm>
            <a:off x="4251325" y="298450"/>
            <a:ext cx="215900" cy="1008063"/>
          </a:xfrm>
          <a:custGeom>
            <a:avLst/>
            <a:gdLst>
              <a:gd name="T0" fmla="*/ 2147483647 w 136"/>
              <a:gd name="T1" fmla="*/ 0 h 635"/>
              <a:gd name="T2" fmla="*/ 2147483647 w 136"/>
              <a:gd name="T3" fmla="*/ 2147483647 h 635"/>
              <a:gd name="T4" fmla="*/ 2147483647 w 136"/>
              <a:gd name="T5" fmla="*/ 2147483647 h 635"/>
              <a:gd name="T6" fmla="*/ 2147483647 w 136"/>
              <a:gd name="T7" fmla="*/ 2147483647 h 635"/>
              <a:gd name="T8" fmla="*/ 2147483647 w 136"/>
              <a:gd name="T9" fmla="*/ 2147483647 h 635"/>
              <a:gd name="T10" fmla="*/ 2147483647 w 136"/>
              <a:gd name="T11" fmla="*/ 2147483647 h 635"/>
              <a:gd name="T12" fmla="*/ 0 w 136"/>
              <a:gd name="T13" fmla="*/ 2147483647 h 635"/>
              <a:gd name="T14" fmla="*/ 2147483647 w 136"/>
              <a:gd name="T15" fmla="*/ 2147483647 h 635"/>
              <a:gd name="T16" fmla="*/ 0 60000 65536"/>
              <a:gd name="T17" fmla="*/ 0 60000 65536"/>
              <a:gd name="T18" fmla="*/ 0 60000 65536"/>
              <a:gd name="T19" fmla="*/ 0 60000 65536"/>
              <a:gd name="T20" fmla="*/ 0 60000 65536"/>
              <a:gd name="T21" fmla="*/ 0 60000 65536"/>
              <a:gd name="T22" fmla="*/ 0 60000 65536"/>
              <a:gd name="T23" fmla="*/ 0 60000 65536"/>
              <a:gd name="T24" fmla="*/ 0 w 136"/>
              <a:gd name="T25" fmla="*/ 0 h 635"/>
              <a:gd name="T26" fmla="*/ 136 w 136"/>
              <a:gd name="T27" fmla="*/ 635 h 6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 h="635">
                <a:moveTo>
                  <a:pt x="111" y="0"/>
                </a:moveTo>
                <a:lnTo>
                  <a:pt x="112" y="38"/>
                </a:lnTo>
                <a:lnTo>
                  <a:pt x="136" y="190"/>
                </a:lnTo>
                <a:lnTo>
                  <a:pt x="120" y="318"/>
                </a:lnTo>
                <a:lnTo>
                  <a:pt x="80" y="398"/>
                </a:lnTo>
                <a:lnTo>
                  <a:pt x="40" y="454"/>
                </a:lnTo>
                <a:lnTo>
                  <a:pt x="0" y="614"/>
                </a:lnTo>
                <a:lnTo>
                  <a:pt x="2" y="63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45" name="Freeform 190"/>
          <p:cNvSpPr>
            <a:spLocks/>
          </p:cNvSpPr>
          <p:nvPr/>
        </p:nvSpPr>
        <p:spPr bwMode="auto">
          <a:xfrm>
            <a:off x="3894138" y="2106613"/>
            <a:ext cx="968375" cy="139700"/>
          </a:xfrm>
          <a:custGeom>
            <a:avLst/>
            <a:gdLst>
              <a:gd name="T0" fmla="*/ 0 w 609"/>
              <a:gd name="T1" fmla="*/ 2147483647 h 88"/>
              <a:gd name="T2" fmla="*/ 2147483647 w 609"/>
              <a:gd name="T3" fmla="*/ 2147483647 h 88"/>
              <a:gd name="T4" fmla="*/ 2147483647 w 609"/>
              <a:gd name="T5" fmla="*/ 2147483647 h 88"/>
              <a:gd name="T6" fmla="*/ 2147483647 w 609"/>
              <a:gd name="T7" fmla="*/ 2147483647 h 88"/>
              <a:gd name="T8" fmla="*/ 2147483647 w 609"/>
              <a:gd name="T9" fmla="*/ 0 h 88"/>
              <a:gd name="T10" fmla="*/ 0 60000 65536"/>
              <a:gd name="T11" fmla="*/ 0 60000 65536"/>
              <a:gd name="T12" fmla="*/ 0 60000 65536"/>
              <a:gd name="T13" fmla="*/ 0 60000 65536"/>
              <a:gd name="T14" fmla="*/ 0 60000 65536"/>
              <a:gd name="T15" fmla="*/ 0 w 609"/>
              <a:gd name="T16" fmla="*/ 0 h 88"/>
              <a:gd name="T17" fmla="*/ 609 w 609"/>
              <a:gd name="T18" fmla="*/ 88 h 88"/>
            </a:gdLst>
            <a:ahLst/>
            <a:cxnLst>
              <a:cxn ang="T10">
                <a:pos x="T0" y="T1"/>
              </a:cxn>
              <a:cxn ang="T11">
                <a:pos x="T2" y="T3"/>
              </a:cxn>
              <a:cxn ang="T12">
                <a:pos x="T4" y="T5"/>
              </a:cxn>
              <a:cxn ang="T13">
                <a:pos x="T6" y="T7"/>
              </a:cxn>
              <a:cxn ang="T14">
                <a:pos x="T8" y="T9"/>
              </a:cxn>
            </a:cxnLst>
            <a:rect l="T15" t="T16" r="T17" b="T18"/>
            <a:pathLst>
              <a:path w="609" h="88">
                <a:moveTo>
                  <a:pt x="0" y="76"/>
                </a:moveTo>
                <a:lnTo>
                  <a:pt x="306" y="88"/>
                </a:lnTo>
                <a:lnTo>
                  <a:pt x="432" y="76"/>
                </a:lnTo>
                <a:lnTo>
                  <a:pt x="528" y="46"/>
                </a:lnTo>
                <a:lnTo>
                  <a:pt x="60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46" name="Freeform 191"/>
          <p:cNvSpPr>
            <a:spLocks/>
          </p:cNvSpPr>
          <p:nvPr/>
        </p:nvSpPr>
        <p:spPr bwMode="auto">
          <a:xfrm>
            <a:off x="3897313" y="2227263"/>
            <a:ext cx="463550" cy="720725"/>
          </a:xfrm>
          <a:custGeom>
            <a:avLst/>
            <a:gdLst>
              <a:gd name="T0" fmla="*/ 0 w 292"/>
              <a:gd name="T1" fmla="*/ 0 h 454"/>
              <a:gd name="T2" fmla="*/ 0 w 292"/>
              <a:gd name="T3" fmla="*/ 2147483647 h 454"/>
              <a:gd name="T4" fmla="*/ 2147483647 w 292"/>
              <a:gd name="T5" fmla="*/ 2147483647 h 454"/>
              <a:gd name="T6" fmla="*/ 2147483647 w 292"/>
              <a:gd name="T7" fmla="*/ 2147483647 h 454"/>
              <a:gd name="T8" fmla="*/ 2147483647 w 292"/>
              <a:gd name="T9" fmla="*/ 2147483647 h 454"/>
              <a:gd name="T10" fmla="*/ 2147483647 w 292"/>
              <a:gd name="T11" fmla="*/ 2147483647 h 454"/>
              <a:gd name="T12" fmla="*/ 2147483647 w 292"/>
              <a:gd name="T13" fmla="*/ 2147483647 h 454"/>
              <a:gd name="T14" fmla="*/ 2147483647 w 292"/>
              <a:gd name="T15" fmla="*/ 2147483647 h 454"/>
              <a:gd name="T16" fmla="*/ 0 60000 65536"/>
              <a:gd name="T17" fmla="*/ 0 60000 65536"/>
              <a:gd name="T18" fmla="*/ 0 60000 65536"/>
              <a:gd name="T19" fmla="*/ 0 60000 65536"/>
              <a:gd name="T20" fmla="*/ 0 60000 65536"/>
              <a:gd name="T21" fmla="*/ 0 60000 65536"/>
              <a:gd name="T22" fmla="*/ 0 60000 65536"/>
              <a:gd name="T23" fmla="*/ 0 60000 65536"/>
              <a:gd name="T24" fmla="*/ 0 w 292"/>
              <a:gd name="T25" fmla="*/ 0 h 454"/>
              <a:gd name="T26" fmla="*/ 292 w 292"/>
              <a:gd name="T27" fmla="*/ 454 h 4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2" h="454">
                <a:moveTo>
                  <a:pt x="0" y="0"/>
                </a:moveTo>
                <a:lnTo>
                  <a:pt x="0" y="165"/>
                </a:lnTo>
                <a:lnTo>
                  <a:pt x="52" y="181"/>
                </a:lnTo>
                <a:lnTo>
                  <a:pt x="124" y="213"/>
                </a:lnTo>
                <a:lnTo>
                  <a:pt x="204" y="261"/>
                </a:lnTo>
                <a:lnTo>
                  <a:pt x="264" y="309"/>
                </a:lnTo>
                <a:lnTo>
                  <a:pt x="292" y="370"/>
                </a:lnTo>
                <a:lnTo>
                  <a:pt x="291" y="454"/>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47" name="Freeform 192"/>
          <p:cNvSpPr>
            <a:spLocks/>
          </p:cNvSpPr>
          <p:nvPr/>
        </p:nvSpPr>
        <p:spPr bwMode="auto">
          <a:xfrm>
            <a:off x="4164013" y="3097213"/>
            <a:ext cx="196850" cy="571500"/>
          </a:xfrm>
          <a:custGeom>
            <a:avLst/>
            <a:gdLst>
              <a:gd name="T0" fmla="*/ 2147483647 w 124"/>
              <a:gd name="T1" fmla="*/ 0 h 360"/>
              <a:gd name="T2" fmla="*/ 2147483647 w 124"/>
              <a:gd name="T3" fmla="*/ 2147483647 h 360"/>
              <a:gd name="T4" fmla="*/ 0 w 124"/>
              <a:gd name="T5" fmla="*/ 2147483647 h 360"/>
              <a:gd name="T6" fmla="*/ 0 w 124"/>
              <a:gd name="T7" fmla="*/ 2147483647 h 360"/>
              <a:gd name="T8" fmla="*/ 0 60000 65536"/>
              <a:gd name="T9" fmla="*/ 0 60000 65536"/>
              <a:gd name="T10" fmla="*/ 0 60000 65536"/>
              <a:gd name="T11" fmla="*/ 0 60000 65536"/>
              <a:gd name="T12" fmla="*/ 0 w 124"/>
              <a:gd name="T13" fmla="*/ 0 h 360"/>
              <a:gd name="T14" fmla="*/ 124 w 124"/>
              <a:gd name="T15" fmla="*/ 360 h 360"/>
            </a:gdLst>
            <a:ahLst/>
            <a:cxnLst>
              <a:cxn ang="T8">
                <a:pos x="T0" y="T1"/>
              </a:cxn>
              <a:cxn ang="T9">
                <a:pos x="T2" y="T3"/>
              </a:cxn>
              <a:cxn ang="T10">
                <a:pos x="T4" y="T5"/>
              </a:cxn>
              <a:cxn ang="T11">
                <a:pos x="T6" y="T7"/>
              </a:cxn>
            </a:cxnLst>
            <a:rect l="T12" t="T13" r="T14" b="T15"/>
            <a:pathLst>
              <a:path w="124" h="360">
                <a:moveTo>
                  <a:pt x="123" y="0"/>
                </a:moveTo>
                <a:lnTo>
                  <a:pt x="124" y="111"/>
                </a:lnTo>
                <a:lnTo>
                  <a:pt x="0" y="235"/>
                </a:lnTo>
                <a:lnTo>
                  <a:pt x="0" y="36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48" name="Freeform 193"/>
          <p:cNvSpPr>
            <a:spLocks/>
          </p:cNvSpPr>
          <p:nvPr/>
        </p:nvSpPr>
        <p:spPr bwMode="auto">
          <a:xfrm>
            <a:off x="3751263" y="3948113"/>
            <a:ext cx="241300" cy="474662"/>
          </a:xfrm>
          <a:custGeom>
            <a:avLst/>
            <a:gdLst>
              <a:gd name="T0" fmla="*/ 0 w 151"/>
              <a:gd name="T1" fmla="*/ 2147483647 h 299"/>
              <a:gd name="T2" fmla="*/ 2147483647 w 151"/>
              <a:gd name="T3" fmla="*/ 2147483647 h 299"/>
              <a:gd name="T4" fmla="*/ 2147483647 w 151"/>
              <a:gd name="T5" fmla="*/ 2147483647 h 299"/>
              <a:gd name="T6" fmla="*/ 2147483647 w 151"/>
              <a:gd name="T7" fmla="*/ 0 h 299"/>
              <a:gd name="T8" fmla="*/ 0 60000 65536"/>
              <a:gd name="T9" fmla="*/ 0 60000 65536"/>
              <a:gd name="T10" fmla="*/ 0 60000 65536"/>
              <a:gd name="T11" fmla="*/ 0 60000 65536"/>
              <a:gd name="T12" fmla="*/ 0 w 151"/>
              <a:gd name="T13" fmla="*/ 0 h 299"/>
              <a:gd name="T14" fmla="*/ 151 w 151"/>
              <a:gd name="T15" fmla="*/ 299 h 299"/>
            </a:gdLst>
            <a:ahLst/>
            <a:cxnLst>
              <a:cxn ang="T8">
                <a:pos x="T0" y="T1"/>
              </a:cxn>
              <a:cxn ang="T9">
                <a:pos x="T2" y="T3"/>
              </a:cxn>
              <a:cxn ang="T10">
                <a:pos x="T4" y="T5"/>
              </a:cxn>
              <a:cxn ang="T11">
                <a:pos x="T6" y="T7"/>
              </a:cxn>
            </a:cxnLst>
            <a:rect l="T12" t="T13" r="T14" b="T15"/>
            <a:pathLst>
              <a:path w="151" h="299">
                <a:moveTo>
                  <a:pt x="0" y="299"/>
                </a:moveTo>
                <a:lnTo>
                  <a:pt x="66" y="191"/>
                </a:lnTo>
                <a:lnTo>
                  <a:pt x="96" y="101"/>
                </a:lnTo>
                <a:lnTo>
                  <a:pt x="15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49" name="Freeform 194"/>
          <p:cNvSpPr>
            <a:spLocks/>
          </p:cNvSpPr>
          <p:nvPr/>
        </p:nvSpPr>
        <p:spPr bwMode="auto">
          <a:xfrm>
            <a:off x="4056063" y="3613150"/>
            <a:ext cx="917575" cy="200025"/>
          </a:xfrm>
          <a:custGeom>
            <a:avLst/>
            <a:gdLst>
              <a:gd name="T0" fmla="*/ 0 w 578"/>
              <a:gd name="T1" fmla="*/ 2147483647 h 126"/>
              <a:gd name="T2" fmla="*/ 2147483647 w 578"/>
              <a:gd name="T3" fmla="*/ 2147483647 h 126"/>
              <a:gd name="T4" fmla="*/ 2147483647 w 578"/>
              <a:gd name="T5" fmla="*/ 2147483647 h 126"/>
              <a:gd name="T6" fmla="*/ 2147483647 w 578"/>
              <a:gd name="T7" fmla="*/ 2147483647 h 126"/>
              <a:gd name="T8" fmla="*/ 2147483647 w 578"/>
              <a:gd name="T9" fmla="*/ 0 h 126"/>
              <a:gd name="T10" fmla="*/ 2147483647 w 578"/>
              <a:gd name="T11" fmla="*/ 2147483647 h 126"/>
              <a:gd name="T12" fmla="*/ 0 60000 65536"/>
              <a:gd name="T13" fmla="*/ 0 60000 65536"/>
              <a:gd name="T14" fmla="*/ 0 60000 65536"/>
              <a:gd name="T15" fmla="*/ 0 60000 65536"/>
              <a:gd name="T16" fmla="*/ 0 60000 65536"/>
              <a:gd name="T17" fmla="*/ 0 60000 65536"/>
              <a:gd name="T18" fmla="*/ 0 w 578"/>
              <a:gd name="T19" fmla="*/ 0 h 126"/>
              <a:gd name="T20" fmla="*/ 578 w 578"/>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578" h="126">
                <a:moveTo>
                  <a:pt x="0" y="126"/>
                </a:moveTo>
                <a:lnTo>
                  <a:pt x="72" y="30"/>
                </a:lnTo>
                <a:lnTo>
                  <a:pt x="192" y="6"/>
                </a:lnTo>
                <a:lnTo>
                  <a:pt x="318" y="6"/>
                </a:lnTo>
                <a:lnTo>
                  <a:pt x="468" y="0"/>
                </a:lnTo>
                <a:lnTo>
                  <a:pt x="578" y="6"/>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50" name="Freeform 195"/>
          <p:cNvSpPr>
            <a:spLocks/>
          </p:cNvSpPr>
          <p:nvPr/>
        </p:nvSpPr>
        <p:spPr bwMode="auto">
          <a:xfrm>
            <a:off x="4270375" y="1439863"/>
            <a:ext cx="585788" cy="673100"/>
          </a:xfrm>
          <a:custGeom>
            <a:avLst/>
            <a:gdLst>
              <a:gd name="T0" fmla="*/ 0 w 369"/>
              <a:gd name="T1" fmla="*/ 0 h 424"/>
              <a:gd name="T2" fmla="*/ 2147483647 w 369"/>
              <a:gd name="T3" fmla="*/ 2147483647 h 424"/>
              <a:gd name="T4" fmla="*/ 2147483647 w 369"/>
              <a:gd name="T5" fmla="*/ 2147483647 h 424"/>
              <a:gd name="T6" fmla="*/ 2147483647 w 369"/>
              <a:gd name="T7" fmla="*/ 2147483647 h 424"/>
              <a:gd name="T8" fmla="*/ 2147483647 w 369"/>
              <a:gd name="T9" fmla="*/ 2147483647 h 424"/>
              <a:gd name="T10" fmla="*/ 2147483647 w 369"/>
              <a:gd name="T11" fmla="*/ 2147483647 h 424"/>
              <a:gd name="T12" fmla="*/ 2147483647 w 369"/>
              <a:gd name="T13" fmla="*/ 2147483647 h 424"/>
              <a:gd name="T14" fmla="*/ 0 60000 65536"/>
              <a:gd name="T15" fmla="*/ 0 60000 65536"/>
              <a:gd name="T16" fmla="*/ 0 60000 65536"/>
              <a:gd name="T17" fmla="*/ 0 60000 65536"/>
              <a:gd name="T18" fmla="*/ 0 60000 65536"/>
              <a:gd name="T19" fmla="*/ 0 60000 65536"/>
              <a:gd name="T20" fmla="*/ 0 60000 65536"/>
              <a:gd name="T21" fmla="*/ 0 w 369"/>
              <a:gd name="T22" fmla="*/ 0 h 424"/>
              <a:gd name="T23" fmla="*/ 369 w 369"/>
              <a:gd name="T24" fmla="*/ 424 h 4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9" h="424">
                <a:moveTo>
                  <a:pt x="0" y="0"/>
                </a:moveTo>
                <a:lnTo>
                  <a:pt x="4" y="31"/>
                </a:lnTo>
                <a:lnTo>
                  <a:pt x="68" y="135"/>
                </a:lnTo>
                <a:lnTo>
                  <a:pt x="180" y="223"/>
                </a:lnTo>
                <a:lnTo>
                  <a:pt x="292" y="319"/>
                </a:lnTo>
                <a:lnTo>
                  <a:pt x="340" y="375"/>
                </a:lnTo>
                <a:lnTo>
                  <a:pt x="369" y="424"/>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51" name="Freeform 196"/>
          <p:cNvSpPr>
            <a:spLocks/>
          </p:cNvSpPr>
          <p:nvPr/>
        </p:nvSpPr>
        <p:spPr bwMode="auto">
          <a:xfrm>
            <a:off x="5113338" y="3516313"/>
            <a:ext cx="1552575" cy="115887"/>
          </a:xfrm>
          <a:custGeom>
            <a:avLst/>
            <a:gdLst>
              <a:gd name="T0" fmla="*/ 0 w 977"/>
              <a:gd name="T1" fmla="*/ 2147483647 h 73"/>
              <a:gd name="T2" fmla="*/ 2147483647 w 977"/>
              <a:gd name="T3" fmla="*/ 2147483647 h 73"/>
              <a:gd name="T4" fmla="*/ 2147483647 w 977"/>
              <a:gd name="T5" fmla="*/ 2147483647 h 73"/>
              <a:gd name="T6" fmla="*/ 2147483647 w 977"/>
              <a:gd name="T7" fmla="*/ 2147483647 h 73"/>
              <a:gd name="T8" fmla="*/ 2147483647 w 977"/>
              <a:gd name="T9" fmla="*/ 0 h 73"/>
              <a:gd name="T10" fmla="*/ 0 60000 65536"/>
              <a:gd name="T11" fmla="*/ 0 60000 65536"/>
              <a:gd name="T12" fmla="*/ 0 60000 65536"/>
              <a:gd name="T13" fmla="*/ 0 60000 65536"/>
              <a:gd name="T14" fmla="*/ 0 60000 65536"/>
              <a:gd name="T15" fmla="*/ 0 w 977"/>
              <a:gd name="T16" fmla="*/ 0 h 73"/>
              <a:gd name="T17" fmla="*/ 977 w 977"/>
              <a:gd name="T18" fmla="*/ 73 h 73"/>
            </a:gdLst>
            <a:ahLst/>
            <a:cxnLst>
              <a:cxn ang="T10">
                <a:pos x="T0" y="T1"/>
              </a:cxn>
              <a:cxn ang="T11">
                <a:pos x="T2" y="T3"/>
              </a:cxn>
              <a:cxn ang="T12">
                <a:pos x="T4" y="T5"/>
              </a:cxn>
              <a:cxn ang="T13">
                <a:pos x="T6" y="T7"/>
              </a:cxn>
              <a:cxn ang="T14">
                <a:pos x="T8" y="T9"/>
              </a:cxn>
            </a:cxnLst>
            <a:rect l="T15" t="T16" r="T17" b="T18"/>
            <a:pathLst>
              <a:path w="977" h="73">
                <a:moveTo>
                  <a:pt x="0" y="73"/>
                </a:moveTo>
                <a:lnTo>
                  <a:pt x="240" y="55"/>
                </a:lnTo>
                <a:lnTo>
                  <a:pt x="306" y="1"/>
                </a:lnTo>
                <a:lnTo>
                  <a:pt x="456" y="1"/>
                </a:lnTo>
                <a:lnTo>
                  <a:pt x="977"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52" name="Freeform 197"/>
          <p:cNvSpPr>
            <a:spLocks/>
          </p:cNvSpPr>
          <p:nvPr/>
        </p:nvSpPr>
        <p:spPr bwMode="auto">
          <a:xfrm>
            <a:off x="6827838" y="3517900"/>
            <a:ext cx="657225" cy="166688"/>
          </a:xfrm>
          <a:custGeom>
            <a:avLst/>
            <a:gdLst>
              <a:gd name="T0" fmla="*/ 0 w 413"/>
              <a:gd name="T1" fmla="*/ 0 h 105"/>
              <a:gd name="T2" fmla="*/ 2147483647 w 413"/>
              <a:gd name="T3" fmla="*/ 2147483647 h 105"/>
              <a:gd name="T4" fmla="*/ 2147483647 w 413"/>
              <a:gd name="T5" fmla="*/ 2147483647 h 105"/>
              <a:gd name="T6" fmla="*/ 2147483647 w 413"/>
              <a:gd name="T7" fmla="*/ 2147483647 h 105"/>
              <a:gd name="T8" fmla="*/ 0 60000 65536"/>
              <a:gd name="T9" fmla="*/ 0 60000 65536"/>
              <a:gd name="T10" fmla="*/ 0 60000 65536"/>
              <a:gd name="T11" fmla="*/ 0 60000 65536"/>
              <a:gd name="T12" fmla="*/ 0 w 413"/>
              <a:gd name="T13" fmla="*/ 0 h 105"/>
              <a:gd name="T14" fmla="*/ 413 w 413"/>
              <a:gd name="T15" fmla="*/ 105 h 105"/>
            </a:gdLst>
            <a:ahLst/>
            <a:cxnLst>
              <a:cxn ang="T8">
                <a:pos x="T0" y="T1"/>
              </a:cxn>
              <a:cxn ang="T9">
                <a:pos x="T2" y="T3"/>
              </a:cxn>
              <a:cxn ang="T10">
                <a:pos x="T4" y="T5"/>
              </a:cxn>
              <a:cxn ang="T11">
                <a:pos x="T6" y="T7"/>
              </a:cxn>
            </a:cxnLst>
            <a:rect l="T12" t="T13" r="T14" b="T15"/>
            <a:pathLst>
              <a:path w="413" h="105">
                <a:moveTo>
                  <a:pt x="0" y="0"/>
                </a:moveTo>
                <a:lnTo>
                  <a:pt x="156" y="24"/>
                </a:lnTo>
                <a:lnTo>
                  <a:pt x="264" y="78"/>
                </a:lnTo>
                <a:lnTo>
                  <a:pt x="413" y="10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nvGrpSpPr>
          <p:cNvPr id="384053" name="Group 200"/>
          <p:cNvGrpSpPr>
            <a:grpSpLocks/>
          </p:cNvGrpSpPr>
          <p:nvPr/>
        </p:nvGrpSpPr>
        <p:grpSpPr bwMode="auto">
          <a:xfrm>
            <a:off x="2279650" y="1465263"/>
            <a:ext cx="495300" cy="350837"/>
            <a:chOff x="1672" y="1114"/>
            <a:chExt cx="312" cy="221"/>
          </a:xfrm>
        </p:grpSpPr>
        <p:sp>
          <p:nvSpPr>
            <p:cNvPr id="384114" name="Rectangle 201"/>
            <p:cNvSpPr>
              <a:spLocks noChangeArrowheads="1"/>
            </p:cNvSpPr>
            <p:nvPr/>
          </p:nvSpPr>
          <p:spPr bwMode="auto">
            <a:xfrm>
              <a:off x="1672" y="1206"/>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15" name="Line 202"/>
            <p:cNvSpPr>
              <a:spLocks noChangeShapeType="1"/>
            </p:cNvSpPr>
            <p:nvPr/>
          </p:nvSpPr>
          <p:spPr bwMode="auto">
            <a:xfrm>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116" name="Line 203"/>
            <p:cNvSpPr>
              <a:spLocks noChangeShapeType="1"/>
            </p:cNvSpPr>
            <p:nvPr/>
          </p:nvSpPr>
          <p:spPr bwMode="auto">
            <a:xfrm flipV="1">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117" name="AutoShape 204"/>
            <p:cNvSpPr>
              <a:spLocks noChangeArrowheads="1"/>
            </p:cNvSpPr>
            <p:nvPr/>
          </p:nvSpPr>
          <p:spPr bwMode="auto">
            <a:xfrm>
              <a:off x="1693" y="1236"/>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18" name="Text Box 205"/>
            <p:cNvSpPr txBox="1">
              <a:spLocks noChangeArrowheads="1"/>
            </p:cNvSpPr>
            <p:nvPr/>
          </p:nvSpPr>
          <p:spPr bwMode="auto">
            <a:xfrm>
              <a:off x="1832" y="1200"/>
              <a:ext cx="1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2</a:t>
              </a:r>
            </a:p>
          </p:txBody>
        </p:sp>
        <p:sp>
          <p:nvSpPr>
            <p:cNvPr id="384119" name="Text Box 206"/>
            <p:cNvSpPr txBox="1">
              <a:spLocks noChangeArrowheads="1"/>
            </p:cNvSpPr>
            <p:nvPr/>
          </p:nvSpPr>
          <p:spPr bwMode="auto">
            <a:xfrm>
              <a:off x="1693" y="1114"/>
              <a:ext cx="15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a:t>
              </a:r>
            </a:p>
          </p:txBody>
        </p:sp>
      </p:grpSp>
      <p:grpSp>
        <p:nvGrpSpPr>
          <p:cNvPr id="384054" name="Group 207"/>
          <p:cNvGrpSpPr>
            <a:grpSpLocks/>
          </p:cNvGrpSpPr>
          <p:nvPr/>
        </p:nvGrpSpPr>
        <p:grpSpPr bwMode="auto">
          <a:xfrm>
            <a:off x="6191250" y="1576388"/>
            <a:ext cx="495300" cy="350837"/>
            <a:chOff x="1672" y="1114"/>
            <a:chExt cx="312" cy="221"/>
          </a:xfrm>
        </p:grpSpPr>
        <p:sp>
          <p:nvSpPr>
            <p:cNvPr id="384108" name="Rectangle 208"/>
            <p:cNvSpPr>
              <a:spLocks noChangeArrowheads="1"/>
            </p:cNvSpPr>
            <p:nvPr/>
          </p:nvSpPr>
          <p:spPr bwMode="auto">
            <a:xfrm>
              <a:off x="1672" y="1206"/>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09" name="Line 209"/>
            <p:cNvSpPr>
              <a:spLocks noChangeShapeType="1"/>
            </p:cNvSpPr>
            <p:nvPr/>
          </p:nvSpPr>
          <p:spPr bwMode="auto">
            <a:xfrm>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110" name="Line 210"/>
            <p:cNvSpPr>
              <a:spLocks noChangeShapeType="1"/>
            </p:cNvSpPr>
            <p:nvPr/>
          </p:nvSpPr>
          <p:spPr bwMode="auto">
            <a:xfrm flipV="1">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111" name="AutoShape 211"/>
            <p:cNvSpPr>
              <a:spLocks noChangeArrowheads="1"/>
            </p:cNvSpPr>
            <p:nvPr/>
          </p:nvSpPr>
          <p:spPr bwMode="auto">
            <a:xfrm>
              <a:off x="1693" y="1236"/>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12" name="Text Box 212"/>
            <p:cNvSpPr txBox="1">
              <a:spLocks noChangeArrowheads="1"/>
            </p:cNvSpPr>
            <p:nvPr/>
          </p:nvSpPr>
          <p:spPr bwMode="auto">
            <a:xfrm>
              <a:off x="1832" y="1200"/>
              <a:ext cx="1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a:t>
              </a:r>
            </a:p>
          </p:txBody>
        </p:sp>
        <p:sp>
          <p:nvSpPr>
            <p:cNvPr id="384113" name="Text Box 213"/>
            <p:cNvSpPr txBox="1">
              <a:spLocks noChangeArrowheads="1"/>
            </p:cNvSpPr>
            <p:nvPr/>
          </p:nvSpPr>
          <p:spPr bwMode="auto">
            <a:xfrm>
              <a:off x="1693" y="1114"/>
              <a:ext cx="15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a:t>
              </a:r>
            </a:p>
          </p:txBody>
        </p:sp>
      </p:grpSp>
      <p:grpSp>
        <p:nvGrpSpPr>
          <p:cNvPr id="384055" name="Group 214"/>
          <p:cNvGrpSpPr>
            <a:grpSpLocks/>
          </p:cNvGrpSpPr>
          <p:nvPr/>
        </p:nvGrpSpPr>
        <p:grpSpPr bwMode="auto">
          <a:xfrm>
            <a:off x="5502275" y="4532313"/>
            <a:ext cx="495300" cy="350837"/>
            <a:chOff x="1672" y="1114"/>
            <a:chExt cx="312" cy="221"/>
          </a:xfrm>
        </p:grpSpPr>
        <p:sp>
          <p:nvSpPr>
            <p:cNvPr id="384102" name="Rectangle 215"/>
            <p:cNvSpPr>
              <a:spLocks noChangeArrowheads="1"/>
            </p:cNvSpPr>
            <p:nvPr/>
          </p:nvSpPr>
          <p:spPr bwMode="auto">
            <a:xfrm>
              <a:off x="1672" y="1206"/>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03" name="Line 216"/>
            <p:cNvSpPr>
              <a:spLocks noChangeShapeType="1"/>
            </p:cNvSpPr>
            <p:nvPr/>
          </p:nvSpPr>
          <p:spPr bwMode="auto">
            <a:xfrm>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104" name="Line 217"/>
            <p:cNvSpPr>
              <a:spLocks noChangeShapeType="1"/>
            </p:cNvSpPr>
            <p:nvPr/>
          </p:nvSpPr>
          <p:spPr bwMode="auto">
            <a:xfrm flipV="1">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105" name="AutoShape 218"/>
            <p:cNvSpPr>
              <a:spLocks noChangeArrowheads="1"/>
            </p:cNvSpPr>
            <p:nvPr/>
          </p:nvSpPr>
          <p:spPr bwMode="auto">
            <a:xfrm>
              <a:off x="1693" y="1236"/>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106" name="Text Box 219"/>
            <p:cNvSpPr txBox="1">
              <a:spLocks noChangeArrowheads="1"/>
            </p:cNvSpPr>
            <p:nvPr/>
          </p:nvSpPr>
          <p:spPr bwMode="auto">
            <a:xfrm>
              <a:off x="1832" y="1200"/>
              <a:ext cx="1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3</a:t>
              </a:r>
            </a:p>
          </p:txBody>
        </p:sp>
        <p:sp>
          <p:nvSpPr>
            <p:cNvPr id="384107" name="Text Box 220"/>
            <p:cNvSpPr txBox="1">
              <a:spLocks noChangeArrowheads="1"/>
            </p:cNvSpPr>
            <p:nvPr/>
          </p:nvSpPr>
          <p:spPr bwMode="auto">
            <a:xfrm>
              <a:off x="1693" y="1114"/>
              <a:ext cx="15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a:t>
              </a:r>
            </a:p>
          </p:txBody>
        </p:sp>
      </p:grpSp>
      <p:grpSp>
        <p:nvGrpSpPr>
          <p:cNvPr id="384056" name="Group 221"/>
          <p:cNvGrpSpPr>
            <a:grpSpLocks/>
          </p:cNvGrpSpPr>
          <p:nvPr/>
        </p:nvGrpSpPr>
        <p:grpSpPr bwMode="auto">
          <a:xfrm>
            <a:off x="7437438" y="158750"/>
            <a:ext cx="727075" cy="579438"/>
            <a:chOff x="5089" y="957"/>
            <a:chExt cx="457" cy="365"/>
          </a:xfrm>
        </p:grpSpPr>
        <p:sp>
          <p:nvSpPr>
            <p:cNvPr id="384095" name="Rectangle 222"/>
            <p:cNvSpPr>
              <a:spLocks noChangeArrowheads="1"/>
            </p:cNvSpPr>
            <p:nvPr/>
          </p:nvSpPr>
          <p:spPr bwMode="auto">
            <a:xfrm>
              <a:off x="5089" y="1049"/>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96" name="Line 223"/>
            <p:cNvSpPr>
              <a:spLocks noChangeShapeType="1"/>
            </p:cNvSpPr>
            <p:nvPr/>
          </p:nvSpPr>
          <p:spPr bwMode="auto">
            <a:xfrm>
              <a:off x="5089" y="1049"/>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097" name="Line 224"/>
            <p:cNvSpPr>
              <a:spLocks noChangeShapeType="1"/>
            </p:cNvSpPr>
            <p:nvPr/>
          </p:nvSpPr>
          <p:spPr bwMode="auto">
            <a:xfrm flipV="1">
              <a:off x="5089" y="1049"/>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098" name="AutoShape 225"/>
            <p:cNvSpPr>
              <a:spLocks noChangeArrowheads="1"/>
            </p:cNvSpPr>
            <p:nvPr/>
          </p:nvSpPr>
          <p:spPr bwMode="auto">
            <a:xfrm>
              <a:off x="5110" y="1079"/>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99" name="Text Box 226"/>
            <p:cNvSpPr txBox="1">
              <a:spLocks noChangeArrowheads="1"/>
            </p:cNvSpPr>
            <p:nvPr/>
          </p:nvSpPr>
          <p:spPr bwMode="auto">
            <a:xfrm>
              <a:off x="5249" y="1043"/>
              <a:ext cx="29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UNAC</a:t>
              </a:r>
            </a:p>
          </p:txBody>
        </p:sp>
        <p:sp>
          <p:nvSpPr>
            <p:cNvPr id="384100" name="Text Box 227"/>
            <p:cNvSpPr txBox="1">
              <a:spLocks noChangeArrowheads="1"/>
            </p:cNvSpPr>
            <p:nvPr/>
          </p:nvSpPr>
          <p:spPr bwMode="auto">
            <a:xfrm>
              <a:off x="5090" y="957"/>
              <a:ext cx="20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XX</a:t>
              </a:r>
            </a:p>
          </p:txBody>
        </p:sp>
        <p:sp>
          <p:nvSpPr>
            <p:cNvPr id="384101" name="Line 228"/>
            <p:cNvSpPr>
              <a:spLocks noChangeShapeType="1"/>
            </p:cNvSpPr>
            <p:nvPr/>
          </p:nvSpPr>
          <p:spPr bwMode="auto">
            <a:xfrm>
              <a:off x="5089" y="1049"/>
              <a:ext cx="0" cy="2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4057" name="Group 229"/>
          <p:cNvGrpSpPr>
            <a:grpSpLocks/>
          </p:cNvGrpSpPr>
          <p:nvPr/>
        </p:nvGrpSpPr>
        <p:grpSpPr bwMode="auto">
          <a:xfrm rot="-6014996">
            <a:off x="4229893" y="1316832"/>
            <a:ext cx="61913" cy="101600"/>
            <a:chOff x="3160" y="1192"/>
            <a:chExt cx="39" cy="64"/>
          </a:xfrm>
        </p:grpSpPr>
        <p:sp>
          <p:nvSpPr>
            <p:cNvPr id="384093" name="Line 230"/>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094" name="Line 231"/>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4058" name="Group 232"/>
          <p:cNvGrpSpPr>
            <a:grpSpLocks/>
          </p:cNvGrpSpPr>
          <p:nvPr/>
        </p:nvGrpSpPr>
        <p:grpSpPr bwMode="auto">
          <a:xfrm rot="-5400000">
            <a:off x="4329907" y="2969419"/>
            <a:ext cx="61912" cy="101600"/>
            <a:chOff x="3160" y="1192"/>
            <a:chExt cx="39" cy="64"/>
          </a:xfrm>
        </p:grpSpPr>
        <p:sp>
          <p:nvSpPr>
            <p:cNvPr id="384091" name="Line 233"/>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092" name="Line 234"/>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4059" name="Group 235"/>
          <p:cNvGrpSpPr>
            <a:grpSpLocks/>
          </p:cNvGrpSpPr>
          <p:nvPr/>
        </p:nvGrpSpPr>
        <p:grpSpPr bwMode="auto">
          <a:xfrm rot="-3849888">
            <a:off x="4001293" y="3831432"/>
            <a:ext cx="61913" cy="101600"/>
            <a:chOff x="3160" y="1192"/>
            <a:chExt cx="39" cy="64"/>
          </a:xfrm>
        </p:grpSpPr>
        <p:sp>
          <p:nvSpPr>
            <p:cNvPr id="384089" name="Line 236"/>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090" name="Line 237"/>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4060" name="Group 238"/>
          <p:cNvGrpSpPr>
            <a:grpSpLocks/>
          </p:cNvGrpSpPr>
          <p:nvPr/>
        </p:nvGrpSpPr>
        <p:grpSpPr bwMode="auto">
          <a:xfrm>
            <a:off x="5010150" y="3573463"/>
            <a:ext cx="61913" cy="101600"/>
            <a:chOff x="3160" y="1192"/>
            <a:chExt cx="39" cy="64"/>
          </a:xfrm>
        </p:grpSpPr>
        <p:sp>
          <p:nvSpPr>
            <p:cNvPr id="384087" name="Line 239"/>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088" name="Line 240"/>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4061" name="Group 241"/>
          <p:cNvGrpSpPr>
            <a:grpSpLocks/>
          </p:cNvGrpSpPr>
          <p:nvPr/>
        </p:nvGrpSpPr>
        <p:grpSpPr bwMode="auto">
          <a:xfrm>
            <a:off x="6711950" y="3465513"/>
            <a:ext cx="61913" cy="101600"/>
            <a:chOff x="3160" y="1192"/>
            <a:chExt cx="39" cy="64"/>
          </a:xfrm>
        </p:grpSpPr>
        <p:sp>
          <p:nvSpPr>
            <p:cNvPr id="384085" name="Line 242"/>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086" name="Line 243"/>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4062" name="Text Box 244"/>
          <p:cNvSpPr txBox="1">
            <a:spLocks noChangeArrowheads="1"/>
          </p:cNvSpPr>
          <p:nvPr/>
        </p:nvSpPr>
        <p:spPr bwMode="auto">
          <a:xfrm>
            <a:off x="-138113" y="-288925"/>
            <a:ext cx="184151"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CA" altLang="en-US" sz="1200" b="0">
              <a:solidFill>
                <a:srgbClr val="000000"/>
              </a:solidFill>
            </a:endParaRPr>
          </a:p>
        </p:txBody>
      </p:sp>
      <p:sp>
        <p:nvSpPr>
          <p:cNvPr id="384063" name="Oval 245"/>
          <p:cNvSpPr>
            <a:spLocks noChangeArrowheads="1"/>
          </p:cNvSpPr>
          <p:nvPr/>
        </p:nvSpPr>
        <p:spPr bwMode="auto">
          <a:xfrm>
            <a:off x="7227888" y="811213"/>
            <a:ext cx="158750" cy="15875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A</a:t>
            </a:r>
          </a:p>
        </p:txBody>
      </p:sp>
      <p:sp>
        <p:nvSpPr>
          <p:cNvPr id="384064" name="Oval 246"/>
          <p:cNvSpPr>
            <a:spLocks noChangeArrowheads="1"/>
          </p:cNvSpPr>
          <p:nvPr/>
        </p:nvSpPr>
        <p:spPr bwMode="auto">
          <a:xfrm>
            <a:off x="5378450" y="673100"/>
            <a:ext cx="158750" cy="15875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B</a:t>
            </a:r>
          </a:p>
        </p:txBody>
      </p:sp>
      <p:sp>
        <p:nvSpPr>
          <p:cNvPr id="384065" name="Oval 247"/>
          <p:cNvSpPr>
            <a:spLocks noChangeArrowheads="1"/>
          </p:cNvSpPr>
          <p:nvPr/>
        </p:nvSpPr>
        <p:spPr bwMode="auto">
          <a:xfrm>
            <a:off x="5135563" y="2855913"/>
            <a:ext cx="158750" cy="15875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C</a:t>
            </a:r>
          </a:p>
        </p:txBody>
      </p:sp>
      <p:sp>
        <p:nvSpPr>
          <p:cNvPr id="384066" name="Oval 248"/>
          <p:cNvSpPr>
            <a:spLocks noChangeArrowheads="1"/>
          </p:cNvSpPr>
          <p:nvPr/>
        </p:nvSpPr>
        <p:spPr bwMode="auto">
          <a:xfrm>
            <a:off x="6446838" y="3881438"/>
            <a:ext cx="158750" cy="15875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D</a:t>
            </a:r>
          </a:p>
        </p:txBody>
      </p:sp>
      <p:sp>
        <p:nvSpPr>
          <p:cNvPr id="384067" name="Oval 249"/>
          <p:cNvSpPr>
            <a:spLocks noChangeArrowheads="1"/>
          </p:cNvSpPr>
          <p:nvPr/>
        </p:nvSpPr>
        <p:spPr bwMode="auto">
          <a:xfrm>
            <a:off x="4343400" y="5402263"/>
            <a:ext cx="158750" cy="15875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F</a:t>
            </a:r>
          </a:p>
        </p:txBody>
      </p:sp>
      <p:sp>
        <p:nvSpPr>
          <p:cNvPr id="384068" name="Oval 250"/>
          <p:cNvSpPr>
            <a:spLocks noChangeArrowheads="1"/>
          </p:cNvSpPr>
          <p:nvPr/>
        </p:nvSpPr>
        <p:spPr bwMode="auto">
          <a:xfrm>
            <a:off x="5043488" y="5067300"/>
            <a:ext cx="158750" cy="15875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E</a:t>
            </a:r>
          </a:p>
        </p:txBody>
      </p:sp>
      <p:sp>
        <p:nvSpPr>
          <p:cNvPr id="384069" name="Oval 251"/>
          <p:cNvSpPr>
            <a:spLocks noChangeArrowheads="1"/>
          </p:cNvSpPr>
          <p:nvPr/>
        </p:nvSpPr>
        <p:spPr bwMode="auto">
          <a:xfrm>
            <a:off x="5330825" y="5561013"/>
            <a:ext cx="158750" cy="15875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G</a:t>
            </a:r>
          </a:p>
        </p:txBody>
      </p:sp>
      <p:sp>
        <p:nvSpPr>
          <p:cNvPr id="384070" name="Oval 252"/>
          <p:cNvSpPr>
            <a:spLocks noChangeArrowheads="1"/>
          </p:cNvSpPr>
          <p:nvPr/>
        </p:nvSpPr>
        <p:spPr bwMode="auto">
          <a:xfrm>
            <a:off x="2184400" y="993775"/>
            <a:ext cx="158750" cy="15875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I</a:t>
            </a:r>
          </a:p>
        </p:txBody>
      </p:sp>
      <p:sp>
        <p:nvSpPr>
          <p:cNvPr id="384071" name="Oval 253"/>
          <p:cNvSpPr>
            <a:spLocks noChangeArrowheads="1"/>
          </p:cNvSpPr>
          <p:nvPr/>
        </p:nvSpPr>
        <p:spPr bwMode="auto">
          <a:xfrm>
            <a:off x="1527175" y="2352675"/>
            <a:ext cx="158750" cy="15875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H</a:t>
            </a:r>
          </a:p>
        </p:txBody>
      </p:sp>
      <p:sp>
        <p:nvSpPr>
          <p:cNvPr id="384072" name="Oval 254"/>
          <p:cNvSpPr>
            <a:spLocks noChangeArrowheads="1"/>
          </p:cNvSpPr>
          <p:nvPr/>
        </p:nvSpPr>
        <p:spPr bwMode="auto">
          <a:xfrm>
            <a:off x="1679575" y="2868613"/>
            <a:ext cx="158750" cy="15875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J</a:t>
            </a:r>
          </a:p>
        </p:txBody>
      </p:sp>
      <p:sp>
        <p:nvSpPr>
          <p:cNvPr id="384073" name="Oval 255"/>
          <p:cNvSpPr>
            <a:spLocks noChangeArrowheads="1"/>
          </p:cNvSpPr>
          <p:nvPr/>
        </p:nvSpPr>
        <p:spPr bwMode="auto">
          <a:xfrm>
            <a:off x="376238" y="6092825"/>
            <a:ext cx="158750" cy="158750"/>
          </a:xfrm>
          <a:prstGeom prst="ellipse">
            <a:avLst/>
          </a:prstGeom>
          <a:noFill/>
          <a:ln w="28575">
            <a:solidFill>
              <a:srgbClr val="CC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200">
                <a:solidFill>
                  <a:srgbClr val="000000"/>
                </a:solidFill>
              </a:rPr>
              <a:t>A</a:t>
            </a:r>
          </a:p>
        </p:txBody>
      </p:sp>
      <p:sp>
        <p:nvSpPr>
          <p:cNvPr id="384074" name="Text Box 256"/>
          <p:cNvSpPr txBox="1">
            <a:spLocks noChangeArrowheads="1"/>
          </p:cNvSpPr>
          <p:nvPr/>
        </p:nvSpPr>
        <p:spPr bwMode="auto">
          <a:xfrm>
            <a:off x="616285" y="5997575"/>
            <a:ext cx="2916183"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ja-JP" sz="1300" b="0" dirty="0" smtClean="0">
                <a:solidFill>
                  <a:srgbClr val="000000"/>
                </a:solidFill>
                <a:latin typeface="Arial" pitchFamily="34" charset="0"/>
                <a:ea typeface="MS PGothic" pitchFamily="34" charset="-128"/>
              </a:rPr>
              <a:t>Secteurs de cantonnement proposés</a:t>
            </a:r>
            <a:endParaRPr lang="fr-CH" altLang="ja-JP" sz="1300" b="0" dirty="0">
              <a:solidFill>
                <a:srgbClr val="000000"/>
              </a:solidFill>
              <a:latin typeface="Arial" pitchFamily="34" charset="0"/>
              <a:ea typeface="MS PGothic" pitchFamily="34" charset="-128"/>
            </a:endParaRPr>
          </a:p>
        </p:txBody>
      </p:sp>
      <p:sp>
        <p:nvSpPr>
          <p:cNvPr id="384075" name="Rectangle 257" descr="Wide downward diagonal"/>
          <p:cNvSpPr>
            <a:spLocks noChangeArrowheads="1"/>
          </p:cNvSpPr>
          <p:nvPr/>
        </p:nvSpPr>
        <p:spPr bwMode="auto">
          <a:xfrm>
            <a:off x="252413" y="5770563"/>
            <a:ext cx="428625" cy="238125"/>
          </a:xfrm>
          <a:prstGeom prst="rect">
            <a:avLst/>
          </a:prstGeom>
          <a:pattFill prst="wdDnDiag">
            <a:fgClr>
              <a:srgbClr val="009900"/>
            </a:fgClr>
            <a:bgClr>
              <a:schemeClr val="bg1"/>
            </a:bgClr>
          </a:pattFill>
          <a:ln w="9525">
            <a:solidFill>
              <a:srgbClr val="009900"/>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4076" name="Text Box 258"/>
          <p:cNvSpPr txBox="1">
            <a:spLocks noChangeArrowheads="1"/>
          </p:cNvSpPr>
          <p:nvPr/>
        </p:nvSpPr>
        <p:spPr bwMode="auto">
          <a:xfrm>
            <a:off x="760385" y="5635625"/>
            <a:ext cx="19431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ja-JP" sz="1600" b="0" dirty="0" smtClean="0">
                <a:solidFill>
                  <a:srgbClr val="000000"/>
                </a:solidFill>
                <a:latin typeface="Arial" pitchFamily="34" charset="0"/>
                <a:ea typeface="MS PGothic" pitchFamily="34" charset="-128"/>
              </a:rPr>
              <a:t>Zone démilitarisée</a:t>
            </a:r>
            <a:r>
              <a:rPr lang="fr-CH" altLang="ja-JP" b="0" dirty="0" smtClean="0">
                <a:solidFill>
                  <a:srgbClr val="000000"/>
                </a:solidFill>
                <a:latin typeface="Arial" pitchFamily="34" charset="0"/>
                <a:ea typeface="MS PGothic" pitchFamily="34" charset="-128"/>
              </a:rPr>
              <a:t> </a:t>
            </a:r>
            <a:endParaRPr lang="fr-CH" altLang="ja-JP" b="0" dirty="0">
              <a:solidFill>
                <a:srgbClr val="000000"/>
              </a:solidFill>
              <a:latin typeface="Arial" pitchFamily="34" charset="0"/>
              <a:ea typeface="MS PGothic" pitchFamily="34" charset="-128"/>
            </a:endParaRPr>
          </a:p>
        </p:txBody>
      </p:sp>
      <p:grpSp>
        <p:nvGrpSpPr>
          <p:cNvPr id="384077" name="Group 266"/>
          <p:cNvGrpSpPr>
            <a:grpSpLocks/>
          </p:cNvGrpSpPr>
          <p:nvPr/>
        </p:nvGrpSpPr>
        <p:grpSpPr bwMode="auto">
          <a:xfrm>
            <a:off x="7518400" y="746125"/>
            <a:ext cx="42863" cy="42863"/>
            <a:chOff x="2678" y="3726"/>
            <a:chExt cx="264" cy="260"/>
          </a:xfrm>
        </p:grpSpPr>
        <p:sp>
          <p:nvSpPr>
            <p:cNvPr id="384082" name="Freeform 267"/>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83" name="Line 268"/>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084" name="Line 269"/>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4078" name="Group 274"/>
          <p:cNvGrpSpPr>
            <a:grpSpLocks/>
          </p:cNvGrpSpPr>
          <p:nvPr/>
        </p:nvGrpSpPr>
        <p:grpSpPr bwMode="auto">
          <a:xfrm>
            <a:off x="7372350" y="4772025"/>
            <a:ext cx="42863" cy="42863"/>
            <a:chOff x="2678" y="3726"/>
            <a:chExt cx="264" cy="260"/>
          </a:xfrm>
        </p:grpSpPr>
        <p:sp>
          <p:nvSpPr>
            <p:cNvPr id="384079" name="Freeform 275"/>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4080" name="Line 276"/>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4081" name="Line 277"/>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Tree>
  </p:cSld>
  <p:clrMapOvr>
    <a:masterClrMapping/>
  </p:clrMapOvr>
  <p:transition/>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5026" name="Group 2"/>
          <p:cNvGrpSpPr>
            <a:grpSpLocks/>
          </p:cNvGrpSpPr>
          <p:nvPr/>
        </p:nvGrpSpPr>
        <p:grpSpPr bwMode="auto">
          <a:xfrm>
            <a:off x="0" y="0"/>
            <a:ext cx="9144000" cy="6877050"/>
            <a:chOff x="0" y="0"/>
            <a:chExt cx="5760" cy="4332"/>
          </a:xfrm>
        </p:grpSpPr>
        <p:graphicFrame>
          <p:nvGraphicFramePr>
            <p:cNvPr id="385056" name="Object 3"/>
            <p:cNvGraphicFramePr>
              <a:graphicFrameLocks/>
            </p:cNvGraphicFramePr>
            <p:nvPr/>
          </p:nvGraphicFramePr>
          <p:xfrm>
            <a:off x="83" y="2"/>
            <a:ext cx="5108" cy="4315"/>
          </p:xfrm>
          <a:graphic>
            <a:graphicData uri="http://schemas.openxmlformats.org/presentationml/2006/ole">
              <mc:AlternateContent xmlns:mc="http://schemas.openxmlformats.org/markup-compatibility/2006">
                <mc:Choice xmlns:v="urn:schemas-microsoft-com:vml" Requires="v">
                  <p:oleObj spid="_x0000_s385704" name="Image" r:id="rId3" imgW="10222222" imgH="8749206" progId="PhotoshopElements.Image.5">
                    <p:embed/>
                  </p:oleObj>
                </mc:Choice>
                <mc:Fallback>
                  <p:oleObj name="Image" r:id="rId3" imgW="10222222" imgH="8749206" progId="PhotoshopElements.Image.5">
                    <p:embed/>
                    <p:pic>
                      <p:nvPicPr>
                        <p:cNvPr id="0" name="Object 3"/>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 y="2"/>
                          <a:ext cx="5108" cy="4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85057" name="Freeform 4"/>
            <p:cNvSpPr>
              <a:spLocks/>
            </p:cNvSpPr>
            <p:nvPr/>
          </p:nvSpPr>
          <p:spPr bwMode="auto">
            <a:xfrm>
              <a:off x="0" y="0"/>
              <a:ext cx="4858" cy="4332"/>
            </a:xfrm>
            <a:custGeom>
              <a:avLst/>
              <a:gdLst>
                <a:gd name="T0" fmla="*/ 4643 w 4908"/>
                <a:gd name="T1" fmla="*/ 420 h 4332"/>
                <a:gd name="T2" fmla="*/ 4329 w 4908"/>
                <a:gd name="T3" fmla="*/ 420 h 4332"/>
                <a:gd name="T4" fmla="*/ 4154 w 4908"/>
                <a:gd name="T5" fmla="*/ 396 h 4332"/>
                <a:gd name="T6" fmla="*/ 3956 w 4908"/>
                <a:gd name="T7" fmla="*/ 384 h 4332"/>
                <a:gd name="T8" fmla="*/ 3736 w 4908"/>
                <a:gd name="T9" fmla="*/ 420 h 4332"/>
                <a:gd name="T10" fmla="*/ 3572 w 4908"/>
                <a:gd name="T11" fmla="*/ 456 h 4332"/>
                <a:gd name="T12" fmla="*/ 3363 w 4908"/>
                <a:gd name="T13" fmla="*/ 480 h 4332"/>
                <a:gd name="T14" fmla="*/ 3119 w 4908"/>
                <a:gd name="T15" fmla="*/ 456 h 4332"/>
                <a:gd name="T16" fmla="*/ 2944 w 4908"/>
                <a:gd name="T17" fmla="*/ 408 h 4332"/>
                <a:gd name="T18" fmla="*/ 2665 w 4908"/>
                <a:gd name="T19" fmla="*/ 396 h 4332"/>
                <a:gd name="T20" fmla="*/ 2421 w 4908"/>
                <a:gd name="T21" fmla="*/ 420 h 4332"/>
                <a:gd name="T22" fmla="*/ 2187 w 4908"/>
                <a:gd name="T23" fmla="*/ 444 h 4332"/>
                <a:gd name="T24" fmla="*/ 1990 w 4908"/>
                <a:gd name="T25" fmla="*/ 504 h 4332"/>
                <a:gd name="T26" fmla="*/ 1734 w 4908"/>
                <a:gd name="T27" fmla="*/ 516 h 4332"/>
                <a:gd name="T28" fmla="*/ 1408 w 4908"/>
                <a:gd name="T29" fmla="*/ 492 h 4332"/>
                <a:gd name="T30" fmla="*/ 1152 w 4908"/>
                <a:gd name="T31" fmla="*/ 444 h 4332"/>
                <a:gd name="T32" fmla="*/ 897 w 4908"/>
                <a:gd name="T33" fmla="*/ 456 h 4332"/>
                <a:gd name="T34" fmla="*/ 663 w 4908"/>
                <a:gd name="T35" fmla="*/ 480 h 4332"/>
                <a:gd name="T36" fmla="*/ 477 w 4908"/>
                <a:gd name="T37" fmla="*/ 588 h 4332"/>
                <a:gd name="T38" fmla="*/ 384 w 4908"/>
                <a:gd name="T39" fmla="*/ 696 h 4332"/>
                <a:gd name="T40" fmla="*/ 384 w 4908"/>
                <a:gd name="T41" fmla="*/ 912 h 4332"/>
                <a:gd name="T42" fmla="*/ 408 w 4908"/>
                <a:gd name="T43" fmla="*/ 1140 h 4332"/>
                <a:gd name="T44" fmla="*/ 524 w 4908"/>
                <a:gd name="T45" fmla="*/ 1404 h 4332"/>
                <a:gd name="T46" fmla="*/ 628 w 4908"/>
                <a:gd name="T47" fmla="*/ 1584 h 4332"/>
                <a:gd name="T48" fmla="*/ 628 w 4908"/>
                <a:gd name="T49" fmla="*/ 1764 h 4332"/>
                <a:gd name="T50" fmla="*/ 534 w 4908"/>
                <a:gd name="T51" fmla="*/ 1872 h 4332"/>
                <a:gd name="T52" fmla="*/ 420 w 4908"/>
                <a:gd name="T53" fmla="*/ 2052 h 4332"/>
                <a:gd name="T54" fmla="*/ 420 w 4908"/>
                <a:gd name="T55" fmla="*/ 2304 h 4332"/>
                <a:gd name="T56" fmla="*/ 465 w 4908"/>
                <a:gd name="T57" fmla="*/ 2544 h 4332"/>
                <a:gd name="T58" fmla="*/ 524 w 4908"/>
                <a:gd name="T59" fmla="*/ 2760 h 4332"/>
                <a:gd name="T60" fmla="*/ 804 w 4908"/>
                <a:gd name="T61" fmla="*/ 2808 h 4332"/>
                <a:gd name="T62" fmla="*/ 1083 w 4908"/>
                <a:gd name="T63" fmla="*/ 2796 h 4332"/>
                <a:gd name="T64" fmla="*/ 1350 w 4908"/>
                <a:gd name="T65" fmla="*/ 2772 h 4332"/>
                <a:gd name="T66" fmla="*/ 1676 w 4908"/>
                <a:gd name="T67" fmla="*/ 2760 h 4332"/>
                <a:gd name="T68" fmla="*/ 1990 w 4908"/>
                <a:gd name="T69" fmla="*/ 2808 h 4332"/>
                <a:gd name="T70" fmla="*/ 2164 w 4908"/>
                <a:gd name="T71" fmla="*/ 2856 h 4332"/>
                <a:gd name="T72" fmla="*/ 2421 w 4908"/>
                <a:gd name="T73" fmla="*/ 3000 h 4332"/>
                <a:gd name="T74" fmla="*/ 2502 w 4908"/>
                <a:gd name="T75" fmla="*/ 3312 h 4332"/>
                <a:gd name="T76" fmla="*/ 2467 w 4908"/>
                <a:gd name="T77" fmla="*/ 3528 h 4332"/>
                <a:gd name="T78" fmla="*/ 2525 w 4908"/>
                <a:gd name="T79" fmla="*/ 3732 h 4332"/>
                <a:gd name="T80" fmla="*/ 2455 w 4908"/>
                <a:gd name="T81" fmla="*/ 3924 h 4332"/>
                <a:gd name="T82" fmla="*/ 2444 w 4908"/>
                <a:gd name="T83" fmla="*/ 4104 h 4332"/>
                <a:gd name="T84" fmla="*/ 2642 w 4908"/>
                <a:gd name="T85" fmla="*/ 4164 h 4332"/>
                <a:gd name="T86" fmla="*/ 3026 w 4908"/>
                <a:gd name="T87" fmla="*/ 4152 h 4332"/>
                <a:gd name="T88" fmla="*/ 3293 w 4908"/>
                <a:gd name="T89" fmla="*/ 4056 h 4332"/>
                <a:gd name="T90" fmla="*/ 3514 w 4908"/>
                <a:gd name="T91" fmla="*/ 3948 h 4332"/>
                <a:gd name="T92" fmla="*/ 3817 w 4908"/>
                <a:gd name="T93" fmla="*/ 3936 h 4332"/>
                <a:gd name="T94" fmla="*/ 4027 w 4908"/>
                <a:gd name="T95" fmla="*/ 3996 h 4332"/>
                <a:gd name="T96" fmla="*/ 4329 w 4908"/>
                <a:gd name="T97" fmla="*/ 4080 h 4332"/>
                <a:gd name="T98" fmla="*/ 4550 w 4908"/>
                <a:gd name="T99" fmla="*/ 4104 h 4332"/>
                <a:gd name="T100" fmla="*/ 4690 w 4908"/>
                <a:gd name="T101" fmla="*/ 4332 h 4332"/>
                <a:gd name="T102" fmla="*/ 0 w 4908"/>
                <a:gd name="T103" fmla="*/ 0 h 4332"/>
                <a:gd name="T104" fmla="*/ 4760 w 4908"/>
                <a:gd name="T105" fmla="*/ 96 h 4332"/>
                <a:gd name="T106" fmla="*/ 4760 w 4908"/>
                <a:gd name="T107" fmla="*/ 432 h 43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08"/>
                <a:gd name="T163" fmla="*/ 0 h 4332"/>
                <a:gd name="T164" fmla="*/ 4908 w 4908"/>
                <a:gd name="T165" fmla="*/ 4332 h 43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08" h="4332">
                  <a:moveTo>
                    <a:pt x="4908" y="432"/>
                  </a:moveTo>
                  <a:lnTo>
                    <a:pt x="4788" y="420"/>
                  </a:lnTo>
                  <a:lnTo>
                    <a:pt x="4632" y="420"/>
                  </a:lnTo>
                  <a:lnTo>
                    <a:pt x="4464" y="420"/>
                  </a:lnTo>
                  <a:lnTo>
                    <a:pt x="4392" y="396"/>
                  </a:lnTo>
                  <a:lnTo>
                    <a:pt x="4284" y="396"/>
                  </a:lnTo>
                  <a:lnTo>
                    <a:pt x="4188" y="384"/>
                  </a:lnTo>
                  <a:lnTo>
                    <a:pt x="4080" y="384"/>
                  </a:lnTo>
                  <a:lnTo>
                    <a:pt x="3948" y="408"/>
                  </a:lnTo>
                  <a:lnTo>
                    <a:pt x="3852" y="420"/>
                  </a:lnTo>
                  <a:lnTo>
                    <a:pt x="3780" y="444"/>
                  </a:lnTo>
                  <a:lnTo>
                    <a:pt x="3684" y="456"/>
                  </a:lnTo>
                  <a:lnTo>
                    <a:pt x="3588" y="468"/>
                  </a:lnTo>
                  <a:lnTo>
                    <a:pt x="3468" y="480"/>
                  </a:lnTo>
                  <a:lnTo>
                    <a:pt x="3348" y="480"/>
                  </a:lnTo>
                  <a:lnTo>
                    <a:pt x="3216" y="456"/>
                  </a:lnTo>
                  <a:lnTo>
                    <a:pt x="3108" y="432"/>
                  </a:lnTo>
                  <a:lnTo>
                    <a:pt x="3036" y="408"/>
                  </a:lnTo>
                  <a:lnTo>
                    <a:pt x="2904" y="396"/>
                  </a:lnTo>
                  <a:lnTo>
                    <a:pt x="2748" y="396"/>
                  </a:lnTo>
                  <a:lnTo>
                    <a:pt x="2616" y="396"/>
                  </a:lnTo>
                  <a:lnTo>
                    <a:pt x="2496" y="420"/>
                  </a:lnTo>
                  <a:lnTo>
                    <a:pt x="2388" y="432"/>
                  </a:lnTo>
                  <a:lnTo>
                    <a:pt x="2256" y="444"/>
                  </a:lnTo>
                  <a:lnTo>
                    <a:pt x="2172" y="480"/>
                  </a:lnTo>
                  <a:lnTo>
                    <a:pt x="2052" y="504"/>
                  </a:lnTo>
                  <a:lnTo>
                    <a:pt x="1968" y="516"/>
                  </a:lnTo>
                  <a:lnTo>
                    <a:pt x="1788" y="516"/>
                  </a:lnTo>
                  <a:lnTo>
                    <a:pt x="1620" y="504"/>
                  </a:lnTo>
                  <a:lnTo>
                    <a:pt x="1452" y="492"/>
                  </a:lnTo>
                  <a:lnTo>
                    <a:pt x="1344" y="468"/>
                  </a:lnTo>
                  <a:lnTo>
                    <a:pt x="1188" y="444"/>
                  </a:lnTo>
                  <a:lnTo>
                    <a:pt x="1008" y="432"/>
                  </a:lnTo>
                  <a:lnTo>
                    <a:pt x="924" y="456"/>
                  </a:lnTo>
                  <a:lnTo>
                    <a:pt x="828" y="456"/>
                  </a:lnTo>
                  <a:lnTo>
                    <a:pt x="684" y="480"/>
                  </a:lnTo>
                  <a:lnTo>
                    <a:pt x="576" y="528"/>
                  </a:lnTo>
                  <a:lnTo>
                    <a:pt x="492" y="588"/>
                  </a:lnTo>
                  <a:lnTo>
                    <a:pt x="432" y="636"/>
                  </a:lnTo>
                  <a:lnTo>
                    <a:pt x="396" y="696"/>
                  </a:lnTo>
                  <a:lnTo>
                    <a:pt x="396" y="792"/>
                  </a:lnTo>
                  <a:lnTo>
                    <a:pt x="396" y="912"/>
                  </a:lnTo>
                  <a:lnTo>
                    <a:pt x="408" y="996"/>
                  </a:lnTo>
                  <a:lnTo>
                    <a:pt x="420" y="1140"/>
                  </a:lnTo>
                  <a:lnTo>
                    <a:pt x="492" y="1260"/>
                  </a:lnTo>
                  <a:lnTo>
                    <a:pt x="540" y="1404"/>
                  </a:lnTo>
                  <a:lnTo>
                    <a:pt x="600" y="1452"/>
                  </a:lnTo>
                  <a:lnTo>
                    <a:pt x="648" y="1584"/>
                  </a:lnTo>
                  <a:lnTo>
                    <a:pt x="648" y="1680"/>
                  </a:lnTo>
                  <a:lnTo>
                    <a:pt x="648" y="1764"/>
                  </a:lnTo>
                  <a:lnTo>
                    <a:pt x="612" y="1836"/>
                  </a:lnTo>
                  <a:lnTo>
                    <a:pt x="552" y="1872"/>
                  </a:lnTo>
                  <a:lnTo>
                    <a:pt x="492" y="1932"/>
                  </a:lnTo>
                  <a:lnTo>
                    <a:pt x="432" y="2052"/>
                  </a:lnTo>
                  <a:lnTo>
                    <a:pt x="420" y="2184"/>
                  </a:lnTo>
                  <a:lnTo>
                    <a:pt x="432" y="2304"/>
                  </a:lnTo>
                  <a:lnTo>
                    <a:pt x="468" y="2448"/>
                  </a:lnTo>
                  <a:lnTo>
                    <a:pt x="480" y="2544"/>
                  </a:lnTo>
                  <a:lnTo>
                    <a:pt x="492" y="2688"/>
                  </a:lnTo>
                  <a:lnTo>
                    <a:pt x="540" y="2760"/>
                  </a:lnTo>
                  <a:lnTo>
                    <a:pt x="660" y="2832"/>
                  </a:lnTo>
                  <a:lnTo>
                    <a:pt x="828" y="2808"/>
                  </a:lnTo>
                  <a:lnTo>
                    <a:pt x="984" y="2808"/>
                  </a:lnTo>
                  <a:lnTo>
                    <a:pt x="1116" y="2796"/>
                  </a:lnTo>
                  <a:lnTo>
                    <a:pt x="1248" y="2772"/>
                  </a:lnTo>
                  <a:lnTo>
                    <a:pt x="1392" y="2772"/>
                  </a:lnTo>
                  <a:lnTo>
                    <a:pt x="1572" y="2772"/>
                  </a:lnTo>
                  <a:lnTo>
                    <a:pt x="1728" y="2760"/>
                  </a:lnTo>
                  <a:lnTo>
                    <a:pt x="1908" y="2760"/>
                  </a:lnTo>
                  <a:lnTo>
                    <a:pt x="2052" y="2808"/>
                  </a:lnTo>
                  <a:lnTo>
                    <a:pt x="2124" y="2844"/>
                  </a:lnTo>
                  <a:lnTo>
                    <a:pt x="2232" y="2856"/>
                  </a:lnTo>
                  <a:lnTo>
                    <a:pt x="2400" y="2928"/>
                  </a:lnTo>
                  <a:lnTo>
                    <a:pt x="2496" y="3000"/>
                  </a:lnTo>
                  <a:lnTo>
                    <a:pt x="2544" y="3144"/>
                  </a:lnTo>
                  <a:lnTo>
                    <a:pt x="2580" y="3312"/>
                  </a:lnTo>
                  <a:lnTo>
                    <a:pt x="2544" y="3396"/>
                  </a:lnTo>
                  <a:lnTo>
                    <a:pt x="2544" y="3528"/>
                  </a:lnTo>
                  <a:lnTo>
                    <a:pt x="2568" y="3636"/>
                  </a:lnTo>
                  <a:lnTo>
                    <a:pt x="2604" y="3732"/>
                  </a:lnTo>
                  <a:lnTo>
                    <a:pt x="2556" y="3816"/>
                  </a:lnTo>
                  <a:lnTo>
                    <a:pt x="2532" y="3924"/>
                  </a:lnTo>
                  <a:lnTo>
                    <a:pt x="2520" y="4032"/>
                  </a:lnTo>
                  <a:lnTo>
                    <a:pt x="2520" y="4104"/>
                  </a:lnTo>
                  <a:lnTo>
                    <a:pt x="2616" y="4152"/>
                  </a:lnTo>
                  <a:lnTo>
                    <a:pt x="2724" y="4164"/>
                  </a:lnTo>
                  <a:lnTo>
                    <a:pt x="2892" y="4176"/>
                  </a:lnTo>
                  <a:lnTo>
                    <a:pt x="3120" y="4152"/>
                  </a:lnTo>
                  <a:lnTo>
                    <a:pt x="3264" y="4104"/>
                  </a:lnTo>
                  <a:lnTo>
                    <a:pt x="3396" y="4056"/>
                  </a:lnTo>
                  <a:lnTo>
                    <a:pt x="3528" y="3996"/>
                  </a:lnTo>
                  <a:lnTo>
                    <a:pt x="3624" y="3948"/>
                  </a:lnTo>
                  <a:lnTo>
                    <a:pt x="3780" y="3936"/>
                  </a:lnTo>
                  <a:lnTo>
                    <a:pt x="3936" y="3936"/>
                  </a:lnTo>
                  <a:lnTo>
                    <a:pt x="4032" y="3948"/>
                  </a:lnTo>
                  <a:lnTo>
                    <a:pt x="4152" y="3996"/>
                  </a:lnTo>
                  <a:lnTo>
                    <a:pt x="4284" y="4044"/>
                  </a:lnTo>
                  <a:lnTo>
                    <a:pt x="4464" y="4080"/>
                  </a:lnTo>
                  <a:lnTo>
                    <a:pt x="4608" y="4092"/>
                  </a:lnTo>
                  <a:lnTo>
                    <a:pt x="4692" y="4104"/>
                  </a:lnTo>
                  <a:lnTo>
                    <a:pt x="4836" y="4104"/>
                  </a:lnTo>
                  <a:lnTo>
                    <a:pt x="4836" y="4332"/>
                  </a:lnTo>
                  <a:lnTo>
                    <a:pt x="0" y="4332"/>
                  </a:lnTo>
                  <a:lnTo>
                    <a:pt x="0" y="0"/>
                  </a:lnTo>
                  <a:lnTo>
                    <a:pt x="4908" y="0"/>
                  </a:lnTo>
                  <a:lnTo>
                    <a:pt x="4908" y="96"/>
                  </a:lnTo>
                  <a:lnTo>
                    <a:pt x="4908" y="276"/>
                  </a:lnTo>
                  <a:lnTo>
                    <a:pt x="4908" y="432"/>
                  </a:lnTo>
                  <a:close/>
                </a:path>
              </a:pathLst>
            </a:custGeom>
            <a:solidFill>
              <a:srgbClr val="969696"/>
            </a:solidFill>
            <a:ln w="12700">
              <a:solidFill>
                <a:srgbClr val="00FF00"/>
              </a:solidFill>
              <a:round/>
              <a:headEnd/>
              <a:tailEnd/>
            </a:ln>
          </p:spPr>
          <p:txBody>
            <a:bodyPr/>
            <a:lstStyle/>
            <a:p>
              <a:endParaRPr lang="fr-CH"/>
            </a:p>
          </p:txBody>
        </p:sp>
        <p:grpSp>
          <p:nvGrpSpPr>
            <p:cNvPr id="385058" name="Group 5"/>
            <p:cNvGrpSpPr>
              <a:grpSpLocks/>
            </p:cNvGrpSpPr>
            <p:nvPr/>
          </p:nvGrpSpPr>
          <p:grpSpPr bwMode="auto">
            <a:xfrm>
              <a:off x="2070" y="422"/>
              <a:ext cx="1936" cy="3526"/>
              <a:chOff x="2070" y="422"/>
              <a:chExt cx="1936" cy="3526"/>
            </a:xfrm>
          </p:grpSpPr>
          <p:sp>
            <p:nvSpPr>
              <p:cNvPr id="385328" name="Freeform 6" descr="Wide downward diagonal"/>
              <p:cNvSpPr>
                <a:spLocks/>
              </p:cNvSpPr>
              <p:nvPr/>
            </p:nvSpPr>
            <p:spPr bwMode="auto">
              <a:xfrm>
                <a:off x="2070" y="422"/>
                <a:ext cx="606" cy="2444"/>
              </a:xfrm>
              <a:custGeom>
                <a:avLst/>
                <a:gdLst>
                  <a:gd name="T0" fmla="*/ 166 w 606"/>
                  <a:gd name="T1" fmla="*/ 2444 h 2444"/>
                  <a:gd name="T2" fmla="*/ 0 w 606"/>
                  <a:gd name="T3" fmla="*/ 2406 h 2444"/>
                  <a:gd name="T4" fmla="*/ 114 w 606"/>
                  <a:gd name="T5" fmla="*/ 2272 h 2444"/>
                  <a:gd name="T6" fmla="*/ 128 w 606"/>
                  <a:gd name="T7" fmla="*/ 2140 h 2444"/>
                  <a:gd name="T8" fmla="*/ 156 w 606"/>
                  <a:gd name="T9" fmla="*/ 2052 h 2444"/>
                  <a:gd name="T10" fmla="*/ 190 w 606"/>
                  <a:gd name="T11" fmla="*/ 1958 h 2444"/>
                  <a:gd name="T12" fmla="*/ 204 w 606"/>
                  <a:gd name="T13" fmla="*/ 1870 h 2444"/>
                  <a:gd name="T14" fmla="*/ 196 w 606"/>
                  <a:gd name="T15" fmla="*/ 1746 h 2444"/>
                  <a:gd name="T16" fmla="*/ 190 w 606"/>
                  <a:gd name="T17" fmla="*/ 1632 h 2444"/>
                  <a:gd name="T18" fmla="*/ 200 w 606"/>
                  <a:gd name="T19" fmla="*/ 1524 h 2444"/>
                  <a:gd name="T20" fmla="*/ 184 w 606"/>
                  <a:gd name="T21" fmla="*/ 1460 h 2444"/>
                  <a:gd name="T22" fmla="*/ 186 w 606"/>
                  <a:gd name="T23" fmla="*/ 1402 h 2444"/>
                  <a:gd name="T24" fmla="*/ 210 w 606"/>
                  <a:gd name="T25" fmla="*/ 1300 h 2444"/>
                  <a:gd name="T26" fmla="*/ 288 w 606"/>
                  <a:gd name="T27" fmla="*/ 1158 h 2444"/>
                  <a:gd name="T28" fmla="*/ 370 w 606"/>
                  <a:gd name="T29" fmla="*/ 1056 h 2444"/>
                  <a:gd name="T30" fmla="*/ 444 w 606"/>
                  <a:gd name="T31" fmla="*/ 1012 h 2444"/>
                  <a:gd name="T32" fmla="*/ 464 w 606"/>
                  <a:gd name="T33" fmla="*/ 868 h 2444"/>
                  <a:gd name="T34" fmla="*/ 444 w 606"/>
                  <a:gd name="T35" fmla="*/ 780 h 2444"/>
                  <a:gd name="T36" fmla="*/ 420 w 606"/>
                  <a:gd name="T37" fmla="*/ 664 h 2444"/>
                  <a:gd name="T38" fmla="*/ 398 w 606"/>
                  <a:gd name="T39" fmla="*/ 544 h 2444"/>
                  <a:gd name="T40" fmla="*/ 390 w 606"/>
                  <a:gd name="T41" fmla="*/ 490 h 2444"/>
                  <a:gd name="T42" fmla="*/ 376 w 606"/>
                  <a:gd name="T43" fmla="*/ 434 h 2444"/>
                  <a:gd name="T44" fmla="*/ 358 w 606"/>
                  <a:gd name="T45" fmla="*/ 388 h 2444"/>
                  <a:gd name="T46" fmla="*/ 342 w 606"/>
                  <a:gd name="T47" fmla="*/ 336 h 2444"/>
                  <a:gd name="T48" fmla="*/ 342 w 606"/>
                  <a:gd name="T49" fmla="*/ 286 h 2444"/>
                  <a:gd name="T50" fmla="*/ 342 w 606"/>
                  <a:gd name="T51" fmla="*/ 210 h 2444"/>
                  <a:gd name="T52" fmla="*/ 326 w 606"/>
                  <a:gd name="T53" fmla="*/ 154 h 2444"/>
                  <a:gd name="T54" fmla="*/ 304 w 606"/>
                  <a:gd name="T55" fmla="*/ 98 h 2444"/>
                  <a:gd name="T56" fmla="*/ 254 w 606"/>
                  <a:gd name="T57" fmla="*/ 14 h 2444"/>
                  <a:gd name="T58" fmla="*/ 410 w 606"/>
                  <a:gd name="T59" fmla="*/ 0 h 2444"/>
                  <a:gd name="T60" fmla="*/ 438 w 606"/>
                  <a:gd name="T61" fmla="*/ 76 h 2444"/>
                  <a:gd name="T62" fmla="*/ 471 w 606"/>
                  <a:gd name="T63" fmla="*/ 163 h 2444"/>
                  <a:gd name="T64" fmla="*/ 480 w 606"/>
                  <a:gd name="T65" fmla="*/ 235 h 2444"/>
                  <a:gd name="T66" fmla="*/ 480 w 606"/>
                  <a:gd name="T67" fmla="*/ 328 h 2444"/>
                  <a:gd name="T68" fmla="*/ 519 w 606"/>
                  <a:gd name="T69" fmla="*/ 442 h 2444"/>
                  <a:gd name="T70" fmla="*/ 561 w 606"/>
                  <a:gd name="T71" fmla="*/ 625 h 2444"/>
                  <a:gd name="T72" fmla="*/ 597 w 606"/>
                  <a:gd name="T73" fmla="*/ 808 h 2444"/>
                  <a:gd name="T74" fmla="*/ 603 w 606"/>
                  <a:gd name="T75" fmla="*/ 868 h 2444"/>
                  <a:gd name="T76" fmla="*/ 582 w 606"/>
                  <a:gd name="T77" fmla="*/ 1066 h 2444"/>
                  <a:gd name="T78" fmla="*/ 549 w 606"/>
                  <a:gd name="T79" fmla="*/ 1132 h 2444"/>
                  <a:gd name="T80" fmla="*/ 486 w 606"/>
                  <a:gd name="T81" fmla="*/ 1162 h 2444"/>
                  <a:gd name="T82" fmla="*/ 393 w 606"/>
                  <a:gd name="T83" fmla="*/ 1309 h 2444"/>
                  <a:gd name="T84" fmla="*/ 354 w 606"/>
                  <a:gd name="T85" fmla="*/ 1423 h 2444"/>
                  <a:gd name="T86" fmla="*/ 366 w 606"/>
                  <a:gd name="T87" fmla="*/ 1501 h 2444"/>
                  <a:gd name="T88" fmla="*/ 360 w 606"/>
                  <a:gd name="T89" fmla="*/ 1567 h 2444"/>
                  <a:gd name="T90" fmla="*/ 357 w 606"/>
                  <a:gd name="T91" fmla="*/ 1663 h 2444"/>
                  <a:gd name="T92" fmla="*/ 363 w 606"/>
                  <a:gd name="T93" fmla="*/ 1786 h 2444"/>
                  <a:gd name="T94" fmla="*/ 363 w 606"/>
                  <a:gd name="T95" fmla="*/ 1891 h 2444"/>
                  <a:gd name="T96" fmla="*/ 357 w 606"/>
                  <a:gd name="T97" fmla="*/ 1978 h 2444"/>
                  <a:gd name="T98" fmla="*/ 288 w 606"/>
                  <a:gd name="T99" fmla="*/ 2140 h 2444"/>
                  <a:gd name="T100" fmla="*/ 279 w 606"/>
                  <a:gd name="T101" fmla="*/ 2287 h 2444"/>
                  <a:gd name="T102" fmla="*/ 225 w 606"/>
                  <a:gd name="T103" fmla="*/ 2386 h 2444"/>
                  <a:gd name="T104" fmla="*/ 168 w 606"/>
                  <a:gd name="T105" fmla="*/ 2443 h 2444"/>
                  <a:gd name="T106" fmla="*/ 166 w 606"/>
                  <a:gd name="T107" fmla="*/ 2444 h 24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6"/>
                  <a:gd name="T163" fmla="*/ 0 h 2444"/>
                  <a:gd name="T164" fmla="*/ 606 w 606"/>
                  <a:gd name="T165" fmla="*/ 2444 h 24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6" h="2444">
                    <a:moveTo>
                      <a:pt x="166" y="2444"/>
                    </a:moveTo>
                    <a:cubicBezTo>
                      <a:pt x="138" y="2438"/>
                      <a:pt x="26" y="2420"/>
                      <a:pt x="0" y="2406"/>
                    </a:cubicBezTo>
                    <a:cubicBezTo>
                      <a:pt x="26" y="2374"/>
                      <a:pt x="106" y="2319"/>
                      <a:pt x="114" y="2272"/>
                    </a:cubicBezTo>
                    <a:cubicBezTo>
                      <a:pt x="135" y="2228"/>
                      <a:pt x="121" y="2177"/>
                      <a:pt x="128" y="2140"/>
                    </a:cubicBezTo>
                    <a:cubicBezTo>
                      <a:pt x="135" y="2103"/>
                      <a:pt x="146" y="2082"/>
                      <a:pt x="156" y="2052"/>
                    </a:cubicBezTo>
                    <a:cubicBezTo>
                      <a:pt x="166" y="2022"/>
                      <a:pt x="182" y="1988"/>
                      <a:pt x="190" y="1958"/>
                    </a:cubicBezTo>
                    <a:cubicBezTo>
                      <a:pt x="198" y="1928"/>
                      <a:pt x="203" y="1905"/>
                      <a:pt x="204" y="1870"/>
                    </a:cubicBezTo>
                    <a:cubicBezTo>
                      <a:pt x="205" y="1835"/>
                      <a:pt x="198" y="1786"/>
                      <a:pt x="196" y="1746"/>
                    </a:cubicBezTo>
                    <a:cubicBezTo>
                      <a:pt x="194" y="1706"/>
                      <a:pt x="189" y="1669"/>
                      <a:pt x="190" y="1632"/>
                    </a:cubicBezTo>
                    <a:cubicBezTo>
                      <a:pt x="191" y="1595"/>
                      <a:pt x="201" y="1553"/>
                      <a:pt x="200" y="1524"/>
                    </a:cubicBezTo>
                    <a:cubicBezTo>
                      <a:pt x="199" y="1495"/>
                      <a:pt x="186" y="1480"/>
                      <a:pt x="184" y="1460"/>
                    </a:cubicBezTo>
                    <a:cubicBezTo>
                      <a:pt x="182" y="1440"/>
                      <a:pt x="182" y="1429"/>
                      <a:pt x="186" y="1402"/>
                    </a:cubicBezTo>
                    <a:cubicBezTo>
                      <a:pt x="190" y="1375"/>
                      <a:pt x="193" y="1341"/>
                      <a:pt x="210" y="1300"/>
                    </a:cubicBezTo>
                    <a:cubicBezTo>
                      <a:pt x="227" y="1259"/>
                      <a:pt x="261" y="1199"/>
                      <a:pt x="288" y="1158"/>
                    </a:cubicBezTo>
                    <a:cubicBezTo>
                      <a:pt x="315" y="1117"/>
                      <a:pt x="344" y="1080"/>
                      <a:pt x="370" y="1056"/>
                    </a:cubicBezTo>
                    <a:cubicBezTo>
                      <a:pt x="396" y="1032"/>
                      <a:pt x="428" y="1043"/>
                      <a:pt x="444" y="1012"/>
                    </a:cubicBezTo>
                    <a:cubicBezTo>
                      <a:pt x="460" y="981"/>
                      <a:pt x="464" y="907"/>
                      <a:pt x="464" y="868"/>
                    </a:cubicBezTo>
                    <a:cubicBezTo>
                      <a:pt x="464" y="829"/>
                      <a:pt x="451" y="814"/>
                      <a:pt x="444" y="780"/>
                    </a:cubicBezTo>
                    <a:cubicBezTo>
                      <a:pt x="437" y="746"/>
                      <a:pt x="428" y="703"/>
                      <a:pt x="420" y="664"/>
                    </a:cubicBezTo>
                    <a:cubicBezTo>
                      <a:pt x="412" y="625"/>
                      <a:pt x="403" y="573"/>
                      <a:pt x="398" y="544"/>
                    </a:cubicBezTo>
                    <a:cubicBezTo>
                      <a:pt x="393" y="515"/>
                      <a:pt x="394" y="508"/>
                      <a:pt x="390" y="490"/>
                    </a:cubicBezTo>
                    <a:cubicBezTo>
                      <a:pt x="386" y="472"/>
                      <a:pt x="381" y="451"/>
                      <a:pt x="376" y="434"/>
                    </a:cubicBezTo>
                    <a:cubicBezTo>
                      <a:pt x="371" y="417"/>
                      <a:pt x="364" y="404"/>
                      <a:pt x="358" y="388"/>
                    </a:cubicBezTo>
                    <a:cubicBezTo>
                      <a:pt x="352" y="372"/>
                      <a:pt x="345" y="353"/>
                      <a:pt x="342" y="336"/>
                    </a:cubicBezTo>
                    <a:cubicBezTo>
                      <a:pt x="339" y="319"/>
                      <a:pt x="342" y="307"/>
                      <a:pt x="342" y="286"/>
                    </a:cubicBezTo>
                    <a:cubicBezTo>
                      <a:pt x="342" y="265"/>
                      <a:pt x="345" y="232"/>
                      <a:pt x="342" y="210"/>
                    </a:cubicBezTo>
                    <a:cubicBezTo>
                      <a:pt x="339" y="188"/>
                      <a:pt x="332" y="173"/>
                      <a:pt x="326" y="154"/>
                    </a:cubicBezTo>
                    <a:cubicBezTo>
                      <a:pt x="320" y="135"/>
                      <a:pt x="316" y="121"/>
                      <a:pt x="304" y="98"/>
                    </a:cubicBezTo>
                    <a:cubicBezTo>
                      <a:pt x="292" y="75"/>
                      <a:pt x="268" y="38"/>
                      <a:pt x="254" y="14"/>
                    </a:cubicBezTo>
                    <a:cubicBezTo>
                      <a:pt x="294" y="12"/>
                      <a:pt x="380" y="0"/>
                      <a:pt x="410" y="0"/>
                    </a:cubicBezTo>
                    <a:cubicBezTo>
                      <a:pt x="420" y="22"/>
                      <a:pt x="428" y="49"/>
                      <a:pt x="438" y="76"/>
                    </a:cubicBezTo>
                    <a:cubicBezTo>
                      <a:pt x="448" y="103"/>
                      <a:pt x="464" y="137"/>
                      <a:pt x="471" y="163"/>
                    </a:cubicBezTo>
                    <a:cubicBezTo>
                      <a:pt x="478" y="189"/>
                      <a:pt x="479" y="208"/>
                      <a:pt x="480" y="235"/>
                    </a:cubicBezTo>
                    <a:cubicBezTo>
                      <a:pt x="481" y="262"/>
                      <a:pt x="474" y="294"/>
                      <a:pt x="480" y="328"/>
                    </a:cubicBezTo>
                    <a:cubicBezTo>
                      <a:pt x="486" y="362"/>
                      <a:pt x="506" y="393"/>
                      <a:pt x="519" y="442"/>
                    </a:cubicBezTo>
                    <a:cubicBezTo>
                      <a:pt x="532" y="491"/>
                      <a:pt x="548" y="564"/>
                      <a:pt x="561" y="625"/>
                    </a:cubicBezTo>
                    <a:cubicBezTo>
                      <a:pt x="574" y="686"/>
                      <a:pt x="590" y="768"/>
                      <a:pt x="597" y="808"/>
                    </a:cubicBezTo>
                    <a:cubicBezTo>
                      <a:pt x="604" y="848"/>
                      <a:pt x="606" y="825"/>
                      <a:pt x="603" y="868"/>
                    </a:cubicBezTo>
                    <a:cubicBezTo>
                      <a:pt x="600" y="911"/>
                      <a:pt x="591" y="1022"/>
                      <a:pt x="582" y="1066"/>
                    </a:cubicBezTo>
                    <a:cubicBezTo>
                      <a:pt x="573" y="1110"/>
                      <a:pt x="565" y="1116"/>
                      <a:pt x="549" y="1132"/>
                    </a:cubicBezTo>
                    <a:cubicBezTo>
                      <a:pt x="533" y="1148"/>
                      <a:pt x="512" y="1132"/>
                      <a:pt x="486" y="1162"/>
                    </a:cubicBezTo>
                    <a:cubicBezTo>
                      <a:pt x="460" y="1192"/>
                      <a:pt x="415" y="1266"/>
                      <a:pt x="393" y="1309"/>
                    </a:cubicBezTo>
                    <a:cubicBezTo>
                      <a:pt x="371" y="1352"/>
                      <a:pt x="358" y="1391"/>
                      <a:pt x="354" y="1423"/>
                    </a:cubicBezTo>
                    <a:cubicBezTo>
                      <a:pt x="350" y="1455"/>
                      <a:pt x="365" y="1477"/>
                      <a:pt x="366" y="1501"/>
                    </a:cubicBezTo>
                    <a:cubicBezTo>
                      <a:pt x="367" y="1525"/>
                      <a:pt x="362" y="1540"/>
                      <a:pt x="360" y="1567"/>
                    </a:cubicBezTo>
                    <a:cubicBezTo>
                      <a:pt x="358" y="1594"/>
                      <a:pt x="357" y="1627"/>
                      <a:pt x="357" y="1663"/>
                    </a:cubicBezTo>
                    <a:cubicBezTo>
                      <a:pt x="357" y="1699"/>
                      <a:pt x="362" y="1748"/>
                      <a:pt x="363" y="1786"/>
                    </a:cubicBezTo>
                    <a:cubicBezTo>
                      <a:pt x="364" y="1824"/>
                      <a:pt x="364" y="1859"/>
                      <a:pt x="363" y="1891"/>
                    </a:cubicBezTo>
                    <a:cubicBezTo>
                      <a:pt x="362" y="1923"/>
                      <a:pt x="369" y="1937"/>
                      <a:pt x="357" y="1978"/>
                    </a:cubicBezTo>
                    <a:cubicBezTo>
                      <a:pt x="345" y="2019"/>
                      <a:pt x="301" y="2089"/>
                      <a:pt x="288" y="2140"/>
                    </a:cubicBezTo>
                    <a:cubicBezTo>
                      <a:pt x="275" y="2191"/>
                      <a:pt x="290" y="2246"/>
                      <a:pt x="279" y="2287"/>
                    </a:cubicBezTo>
                    <a:cubicBezTo>
                      <a:pt x="268" y="2328"/>
                      <a:pt x="243" y="2360"/>
                      <a:pt x="225" y="2386"/>
                    </a:cubicBezTo>
                    <a:cubicBezTo>
                      <a:pt x="207" y="2412"/>
                      <a:pt x="180" y="2431"/>
                      <a:pt x="168" y="2443"/>
                    </a:cubicBezTo>
                    <a:cubicBezTo>
                      <a:pt x="168" y="2443"/>
                      <a:pt x="166" y="2444"/>
                      <a:pt x="166" y="2444"/>
                    </a:cubicBezTo>
                    <a:close/>
                  </a:path>
                </a:pathLst>
              </a:custGeom>
              <a:pattFill prst="wdDnDiag">
                <a:fgClr>
                  <a:srgbClr val="009900"/>
                </a:fgClr>
                <a:bgClr>
                  <a:schemeClr val="bg1"/>
                </a:bgClr>
              </a:pattFill>
              <a:ln w="9525">
                <a:solidFill>
                  <a:srgbClr val="009900"/>
                </a:solidFill>
                <a:round/>
                <a:headEnd/>
                <a:tailEnd/>
              </a:ln>
            </p:spPr>
            <p:txBody>
              <a:bodyPr/>
              <a:lstStyle/>
              <a:p>
                <a:endParaRPr lang="fr-CH"/>
              </a:p>
            </p:txBody>
          </p:sp>
          <p:sp>
            <p:nvSpPr>
              <p:cNvPr id="385329" name="Freeform 7" descr="Wide downward diagonal"/>
              <p:cNvSpPr>
                <a:spLocks/>
              </p:cNvSpPr>
              <p:nvPr/>
            </p:nvSpPr>
            <p:spPr bwMode="auto">
              <a:xfrm>
                <a:off x="2484" y="2852"/>
                <a:ext cx="1522" cy="1096"/>
              </a:xfrm>
              <a:custGeom>
                <a:avLst/>
                <a:gdLst>
                  <a:gd name="T0" fmla="*/ 0 w 1522"/>
                  <a:gd name="T1" fmla="*/ 250 h 1096"/>
                  <a:gd name="T2" fmla="*/ 40 w 1522"/>
                  <a:gd name="T3" fmla="*/ 192 h 1096"/>
                  <a:gd name="T4" fmla="*/ 94 w 1522"/>
                  <a:gd name="T5" fmla="*/ 146 h 1096"/>
                  <a:gd name="T6" fmla="*/ 174 w 1522"/>
                  <a:gd name="T7" fmla="*/ 124 h 1096"/>
                  <a:gd name="T8" fmla="*/ 276 w 1522"/>
                  <a:gd name="T9" fmla="*/ 108 h 1096"/>
                  <a:gd name="T10" fmla="*/ 364 w 1522"/>
                  <a:gd name="T11" fmla="*/ 42 h 1096"/>
                  <a:gd name="T12" fmla="*/ 450 w 1522"/>
                  <a:gd name="T13" fmla="*/ 6 h 1096"/>
                  <a:gd name="T14" fmla="*/ 530 w 1522"/>
                  <a:gd name="T15" fmla="*/ 4 h 1096"/>
                  <a:gd name="T16" fmla="*/ 576 w 1522"/>
                  <a:gd name="T17" fmla="*/ 18 h 1096"/>
                  <a:gd name="T18" fmla="*/ 702 w 1522"/>
                  <a:gd name="T19" fmla="*/ 26 h 1096"/>
                  <a:gd name="T20" fmla="*/ 766 w 1522"/>
                  <a:gd name="T21" fmla="*/ 16 h 1096"/>
                  <a:gd name="T22" fmla="*/ 814 w 1522"/>
                  <a:gd name="T23" fmla="*/ 28 h 1096"/>
                  <a:gd name="T24" fmla="*/ 858 w 1522"/>
                  <a:gd name="T25" fmla="*/ 68 h 1096"/>
                  <a:gd name="T26" fmla="*/ 910 w 1522"/>
                  <a:gd name="T27" fmla="*/ 82 h 1096"/>
                  <a:gd name="T28" fmla="*/ 1080 w 1522"/>
                  <a:gd name="T29" fmla="*/ 54 h 1096"/>
                  <a:gd name="T30" fmla="*/ 1134 w 1522"/>
                  <a:gd name="T31" fmla="*/ 58 h 1096"/>
                  <a:gd name="T32" fmla="*/ 1178 w 1522"/>
                  <a:gd name="T33" fmla="*/ 86 h 1096"/>
                  <a:gd name="T34" fmla="*/ 1224 w 1522"/>
                  <a:gd name="T35" fmla="*/ 110 h 1096"/>
                  <a:gd name="T36" fmla="*/ 1324 w 1522"/>
                  <a:gd name="T37" fmla="*/ 110 h 1096"/>
                  <a:gd name="T38" fmla="*/ 1392 w 1522"/>
                  <a:gd name="T39" fmla="*/ 146 h 1096"/>
                  <a:gd name="T40" fmla="*/ 1460 w 1522"/>
                  <a:gd name="T41" fmla="*/ 232 h 1096"/>
                  <a:gd name="T42" fmla="*/ 1480 w 1522"/>
                  <a:gd name="T43" fmla="*/ 288 h 1096"/>
                  <a:gd name="T44" fmla="*/ 1476 w 1522"/>
                  <a:gd name="T45" fmla="*/ 324 h 1096"/>
                  <a:gd name="T46" fmla="*/ 1498 w 1522"/>
                  <a:gd name="T47" fmla="*/ 374 h 1096"/>
                  <a:gd name="T48" fmla="*/ 1518 w 1522"/>
                  <a:gd name="T49" fmla="*/ 438 h 1096"/>
                  <a:gd name="T50" fmla="*/ 1516 w 1522"/>
                  <a:gd name="T51" fmla="*/ 492 h 1096"/>
                  <a:gd name="T52" fmla="*/ 1488 w 1522"/>
                  <a:gd name="T53" fmla="*/ 554 h 1096"/>
                  <a:gd name="T54" fmla="*/ 1478 w 1522"/>
                  <a:gd name="T55" fmla="*/ 640 h 1096"/>
                  <a:gd name="T56" fmla="*/ 1504 w 1522"/>
                  <a:gd name="T57" fmla="*/ 726 h 1096"/>
                  <a:gd name="T58" fmla="*/ 1516 w 1522"/>
                  <a:gd name="T59" fmla="*/ 772 h 1096"/>
                  <a:gd name="T60" fmla="*/ 1514 w 1522"/>
                  <a:gd name="T61" fmla="*/ 858 h 1096"/>
                  <a:gd name="T62" fmla="*/ 1470 w 1522"/>
                  <a:gd name="T63" fmla="*/ 964 h 1096"/>
                  <a:gd name="T64" fmla="*/ 1468 w 1522"/>
                  <a:gd name="T65" fmla="*/ 1038 h 1096"/>
                  <a:gd name="T66" fmla="*/ 1472 w 1522"/>
                  <a:gd name="T67" fmla="*/ 1096 h 1096"/>
                  <a:gd name="T68" fmla="*/ 1336 w 1522"/>
                  <a:gd name="T69" fmla="*/ 1086 h 1096"/>
                  <a:gd name="T70" fmla="*/ 1336 w 1522"/>
                  <a:gd name="T71" fmla="*/ 952 h 1096"/>
                  <a:gd name="T72" fmla="*/ 1382 w 1522"/>
                  <a:gd name="T73" fmla="*/ 838 h 1096"/>
                  <a:gd name="T74" fmla="*/ 1368 w 1522"/>
                  <a:gd name="T75" fmla="*/ 746 h 1096"/>
                  <a:gd name="T76" fmla="*/ 1344 w 1522"/>
                  <a:gd name="T77" fmla="*/ 666 h 1096"/>
                  <a:gd name="T78" fmla="*/ 1364 w 1522"/>
                  <a:gd name="T79" fmla="*/ 530 h 1096"/>
                  <a:gd name="T80" fmla="*/ 1396 w 1522"/>
                  <a:gd name="T81" fmla="*/ 450 h 1096"/>
                  <a:gd name="T82" fmla="*/ 1362 w 1522"/>
                  <a:gd name="T83" fmla="*/ 354 h 1096"/>
                  <a:gd name="T84" fmla="*/ 1358 w 1522"/>
                  <a:gd name="T85" fmla="*/ 326 h 1096"/>
                  <a:gd name="T86" fmla="*/ 1362 w 1522"/>
                  <a:gd name="T87" fmla="*/ 300 h 1096"/>
                  <a:gd name="T88" fmla="*/ 1342 w 1522"/>
                  <a:gd name="T89" fmla="*/ 266 h 1096"/>
                  <a:gd name="T90" fmla="*/ 1304 w 1522"/>
                  <a:gd name="T91" fmla="*/ 222 h 1096"/>
                  <a:gd name="T92" fmla="*/ 1198 w 1522"/>
                  <a:gd name="T93" fmla="*/ 222 h 1096"/>
                  <a:gd name="T94" fmla="*/ 1102 w 1522"/>
                  <a:gd name="T95" fmla="*/ 170 h 1096"/>
                  <a:gd name="T96" fmla="*/ 982 w 1522"/>
                  <a:gd name="T97" fmla="*/ 188 h 1096"/>
                  <a:gd name="T98" fmla="*/ 898 w 1522"/>
                  <a:gd name="T99" fmla="*/ 202 h 1096"/>
                  <a:gd name="T100" fmla="*/ 824 w 1522"/>
                  <a:gd name="T101" fmla="*/ 182 h 1096"/>
                  <a:gd name="T102" fmla="*/ 770 w 1522"/>
                  <a:gd name="T103" fmla="*/ 134 h 1096"/>
                  <a:gd name="T104" fmla="*/ 610 w 1522"/>
                  <a:gd name="T105" fmla="*/ 134 h 1096"/>
                  <a:gd name="T106" fmla="*/ 518 w 1522"/>
                  <a:gd name="T107" fmla="*/ 122 h 1096"/>
                  <a:gd name="T108" fmla="*/ 460 w 1522"/>
                  <a:gd name="T109" fmla="*/ 124 h 1096"/>
                  <a:gd name="T110" fmla="*/ 376 w 1522"/>
                  <a:gd name="T111" fmla="*/ 190 h 1096"/>
                  <a:gd name="T112" fmla="*/ 338 w 1522"/>
                  <a:gd name="T113" fmla="*/ 216 h 1096"/>
                  <a:gd name="T114" fmla="*/ 286 w 1522"/>
                  <a:gd name="T115" fmla="*/ 238 h 1096"/>
                  <a:gd name="T116" fmla="*/ 196 w 1522"/>
                  <a:gd name="T117" fmla="*/ 252 h 1096"/>
                  <a:gd name="T118" fmla="*/ 144 w 1522"/>
                  <a:gd name="T119" fmla="*/ 268 h 1096"/>
                  <a:gd name="T120" fmla="*/ 90 w 1522"/>
                  <a:gd name="T121" fmla="*/ 332 h 1096"/>
                  <a:gd name="T122" fmla="*/ 42 w 1522"/>
                  <a:gd name="T123" fmla="*/ 426 h 1096"/>
                  <a:gd name="T124" fmla="*/ 0 w 1522"/>
                  <a:gd name="T125" fmla="*/ 250 h 10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22"/>
                  <a:gd name="T190" fmla="*/ 0 h 1096"/>
                  <a:gd name="T191" fmla="*/ 1522 w 1522"/>
                  <a:gd name="T192" fmla="*/ 1096 h 10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22" h="1096">
                    <a:moveTo>
                      <a:pt x="0" y="250"/>
                    </a:moveTo>
                    <a:cubicBezTo>
                      <a:pt x="24" y="214"/>
                      <a:pt x="24" y="209"/>
                      <a:pt x="40" y="192"/>
                    </a:cubicBezTo>
                    <a:cubicBezTo>
                      <a:pt x="56" y="175"/>
                      <a:pt x="72" y="157"/>
                      <a:pt x="94" y="146"/>
                    </a:cubicBezTo>
                    <a:cubicBezTo>
                      <a:pt x="116" y="135"/>
                      <a:pt x="144" y="130"/>
                      <a:pt x="174" y="124"/>
                    </a:cubicBezTo>
                    <a:cubicBezTo>
                      <a:pt x="204" y="118"/>
                      <a:pt x="244" y="122"/>
                      <a:pt x="276" y="108"/>
                    </a:cubicBezTo>
                    <a:cubicBezTo>
                      <a:pt x="308" y="94"/>
                      <a:pt x="335" y="59"/>
                      <a:pt x="364" y="42"/>
                    </a:cubicBezTo>
                    <a:cubicBezTo>
                      <a:pt x="393" y="25"/>
                      <a:pt x="422" y="12"/>
                      <a:pt x="450" y="6"/>
                    </a:cubicBezTo>
                    <a:cubicBezTo>
                      <a:pt x="478" y="0"/>
                      <a:pt x="509" y="2"/>
                      <a:pt x="530" y="4"/>
                    </a:cubicBezTo>
                    <a:cubicBezTo>
                      <a:pt x="551" y="6"/>
                      <a:pt x="547" y="14"/>
                      <a:pt x="576" y="18"/>
                    </a:cubicBezTo>
                    <a:cubicBezTo>
                      <a:pt x="605" y="22"/>
                      <a:pt x="670" y="26"/>
                      <a:pt x="702" y="26"/>
                    </a:cubicBezTo>
                    <a:cubicBezTo>
                      <a:pt x="734" y="26"/>
                      <a:pt x="747" y="16"/>
                      <a:pt x="766" y="16"/>
                    </a:cubicBezTo>
                    <a:cubicBezTo>
                      <a:pt x="785" y="16"/>
                      <a:pt x="799" y="19"/>
                      <a:pt x="814" y="28"/>
                    </a:cubicBezTo>
                    <a:cubicBezTo>
                      <a:pt x="829" y="37"/>
                      <a:pt x="842" y="59"/>
                      <a:pt x="858" y="68"/>
                    </a:cubicBezTo>
                    <a:cubicBezTo>
                      <a:pt x="874" y="77"/>
                      <a:pt x="873" y="84"/>
                      <a:pt x="910" y="82"/>
                    </a:cubicBezTo>
                    <a:cubicBezTo>
                      <a:pt x="947" y="80"/>
                      <a:pt x="1043" y="58"/>
                      <a:pt x="1080" y="54"/>
                    </a:cubicBezTo>
                    <a:cubicBezTo>
                      <a:pt x="1117" y="50"/>
                      <a:pt x="1118" y="53"/>
                      <a:pt x="1134" y="58"/>
                    </a:cubicBezTo>
                    <a:cubicBezTo>
                      <a:pt x="1150" y="63"/>
                      <a:pt x="1163" y="77"/>
                      <a:pt x="1178" y="86"/>
                    </a:cubicBezTo>
                    <a:cubicBezTo>
                      <a:pt x="1193" y="95"/>
                      <a:pt x="1200" y="106"/>
                      <a:pt x="1224" y="110"/>
                    </a:cubicBezTo>
                    <a:cubicBezTo>
                      <a:pt x="1248" y="114"/>
                      <a:pt x="1296" y="104"/>
                      <a:pt x="1324" y="110"/>
                    </a:cubicBezTo>
                    <a:cubicBezTo>
                      <a:pt x="1352" y="116"/>
                      <a:pt x="1369" y="126"/>
                      <a:pt x="1392" y="146"/>
                    </a:cubicBezTo>
                    <a:cubicBezTo>
                      <a:pt x="1415" y="166"/>
                      <a:pt x="1445" y="208"/>
                      <a:pt x="1460" y="232"/>
                    </a:cubicBezTo>
                    <a:cubicBezTo>
                      <a:pt x="1475" y="256"/>
                      <a:pt x="1477" y="273"/>
                      <a:pt x="1480" y="288"/>
                    </a:cubicBezTo>
                    <a:cubicBezTo>
                      <a:pt x="1483" y="303"/>
                      <a:pt x="1473" y="310"/>
                      <a:pt x="1476" y="324"/>
                    </a:cubicBezTo>
                    <a:cubicBezTo>
                      <a:pt x="1479" y="338"/>
                      <a:pt x="1491" y="355"/>
                      <a:pt x="1498" y="374"/>
                    </a:cubicBezTo>
                    <a:cubicBezTo>
                      <a:pt x="1505" y="393"/>
                      <a:pt x="1515" y="418"/>
                      <a:pt x="1518" y="438"/>
                    </a:cubicBezTo>
                    <a:cubicBezTo>
                      <a:pt x="1521" y="458"/>
                      <a:pt x="1521" y="473"/>
                      <a:pt x="1516" y="492"/>
                    </a:cubicBezTo>
                    <a:cubicBezTo>
                      <a:pt x="1511" y="511"/>
                      <a:pt x="1494" y="530"/>
                      <a:pt x="1488" y="554"/>
                    </a:cubicBezTo>
                    <a:cubicBezTo>
                      <a:pt x="1482" y="578"/>
                      <a:pt x="1475" y="611"/>
                      <a:pt x="1478" y="640"/>
                    </a:cubicBezTo>
                    <a:cubicBezTo>
                      <a:pt x="1481" y="669"/>
                      <a:pt x="1498" y="704"/>
                      <a:pt x="1504" y="726"/>
                    </a:cubicBezTo>
                    <a:cubicBezTo>
                      <a:pt x="1510" y="748"/>
                      <a:pt x="1514" y="750"/>
                      <a:pt x="1516" y="772"/>
                    </a:cubicBezTo>
                    <a:cubicBezTo>
                      <a:pt x="1518" y="794"/>
                      <a:pt x="1522" y="826"/>
                      <a:pt x="1514" y="858"/>
                    </a:cubicBezTo>
                    <a:cubicBezTo>
                      <a:pt x="1506" y="890"/>
                      <a:pt x="1478" y="934"/>
                      <a:pt x="1470" y="964"/>
                    </a:cubicBezTo>
                    <a:cubicBezTo>
                      <a:pt x="1462" y="994"/>
                      <a:pt x="1468" y="1016"/>
                      <a:pt x="1468" y="1038"/>
                    </a:cubicBezTo>
                    <a:cubicBezTo>
                      <a:pt x="1468" y="1060"/>
                      <a:pt x="1468" y="1068"/>
                      <a:pt x="1472" y="1096"/>
                    </a:cubicBezTo>
                    <a:cubicBezTo>
                      <a:pt x="1442" y="1094"/>
                      <a:pt x="1372" y="1086"/>
                      <a:pt x="1336" y="1086"/>
                    </a:cubicBezTo>
                    <a:cubicBezTo>
                      <a:pt x="1328" y="1054"/>
                      <a:pt x="1328" y="993"/>
                      <a:pt x="1336" y="952"/>
                    </a:cubicBezTo>
                    <a:cubicBezTo>
                      <a:pt x="1344" y="911"/>
                      <a:pt x="1377" y="872"/>
                      <a:pt x="1382" y="838"/>
                    </a:cubicBezTo>
                    <a:cubicBezTo>
                      <a:pt x="1387" y="804"/>
                      <a:pt x="1374" y="775"/>
                      <a:pt x="1368" y="746"/>
                    </a:cubicBezTo>
                    <a:cubicBezTo>
                      <a:pt x="1362" y="717"/>
                      <a:pt x="1345" y="702"/>
                      <a:pt x="1344" y="666"/>
                    </a:cubicBezTo>
                    <a:cubicBezTo>
                      <a:pt x="1343" y="630"/>
                      <a:pt x="1355" y="566"/>
                      <a:pt x="1364" y="530"/>
                    </a:cubicBezTo>
                    <a:cubicBezTo>
                      <a:pt x="1373" y="494"/>
                      <a:pt x="1396" y="479"/>
                      <a:pt x="1396" y="450"/>
                    </a:cubicBezTo>
                    <a:cubicBezTo>
                      <a:pt x="1396" y="421"/>
                      <a:pt x="1368" y="375"/>
                      <a:pt x="1362" y="354"/>
                    </a:cubicBezTo>
                    <a:cubicBezTo>
                      <a:pt x="1356" y="333"/>
                      <a:pt x="1358" y="335"/>
                      <a:pt x="1358" y="326"/>
                    </a:cubicBezTo>
                    <a:cubicBezTo>
                      <a:pt x="1358" y="317"/>
                      <a:pt x="1365" y="310"/>
                      <a:pt x="1362" y="300"/>
                    </a:cubicBezTo>
                    <a:cubicBezTo>
                      <a:pt x="1359" y="290"/>
                      <a:pt x="1352" y="279"/>
                      <a:pt x="1342" y="266"/>
                    </a:cubicBezTo>
                    <a:cubicBezTo>
                      <a:pt x="1332" y="253"/>
                      <a:pt x="1328" y="229"/>
                      <a:pt x="1304" y="222"/>
                    </a:cubicBezTo>
                    <a:cubicBezTo>
                      <a:pt x="1280" y="215"/>
                      <a:pt x="1232" y="231"/>
                      <a:pt x="1198" y="222"/>
                    </a:cubicBezTo>
                    <a:cubicBezTo>
                      <a:pt x="1164" y="213"/>
                      <a:pt x="1138" y="176"/>
                      <a:pt x="1102" y="170"/>
                    </a:cubicBezTo>
                    <a:cubicBezTo>
                      <a:pt x="1066" y="164"/>
                      <a:pt x="1016" y="183"/>
                      <a:pt x="982" y="188"/>
                    </a:cubicBezTo>
                    <a:cubicBezTo>
                      <a:pt x="948" y="193"/>
                      <a:pt x="924" y="203"/>
                      <a:pt x="898" y="202"/>
                    </a:cubicBezTo>
                    <a:cubicBezTo>
                      <a:pt x="872" y="201"/>
                      <a:pt x="845" y="193"/>
                      <a:pt x="824" y="182"/>
                    </a:cubicBezTo>
                    <a:cubicBezTo>
                      <a:pt x="803" y="171"/>
                      <a:pt x="806" y="142"/>
                      <a:pt x="770" y="134"/>
                    </a:cubicBezTo>
                    <a:cubicBezTo>
                      <a:pt x="734" y="126"/>
                      <a:pt x="652" y="136"/>
                      <a:pt x="610" y="134"/>
                    </a:cubicBezTo>
                    <a:cubicBezTo>
                      <a:pt x="568" y="132"/>
                      <a:pt x="543" y="124"/>
                      <a:pt x="518" y="122"/>
                    </a:cubicBezTo>
                    <a:cubicBezTo>
                      <a:pt x="493" y="120"/>
                      <a:pt x="484" y="113"/>
                      <a:pt x="460" y="124"/>
                    </a:cubicBezTo>
                    <a:cubicBezTo>
                      <a:pt x="436" y="135"/>
                      <a:pt x="396" y="175"/>
                      <a:pt x="376" y="190"/>
                    </a:cubicBezTo>
                    <a:cubicBezTo>
                      <a:pt x="356" y="205"/>
                      <a:pt x="353" y="208"/>
                      <a:pt x="338" y="216"/>
                    </a:cubicBezTo>
                    <a:cubicBezTo>
                      <a:pt x="323" y="224"/>
                      <a:pt x="310" y="232"/>
                      <a:pt x="286" y="238"/>
                    </a:cubicBezTo>
                    <a:cubicBezTo>
                      <a:pt x="262" y="244"/>
                      <a:pt x="220" y="247"/>
                      <a:pt x="196" y="252"/>
                    </a:cubicBezTo>
                    <a:cubicBezTo>
                      <a:pt x="172" y="257"/>
                      <a:pt x="162" y="255"/>
                      <a:pt x="144" y="268"/>
                    </a:cubicBezTo>
                    <a:cubicBezTo>
                      <a:pt x="126" y="281"/>
                      <a:pt x="107" y="306"/>
                      <a:pt x="90" y="332"/>
                    </a:cubicBezTo>
                    <a:cubicBezTo>
                      <a:pt x="73" y="358"/>
                      <a:pt x="50" y="402"/>
                      <a:pt x="42" y="426"/>
                    </a:cubicBezTo>
                    <a:cubicBezTo>
                      <a:pt x="36" y="396"/>
                      <a:pt x="10" y="288"/>
                      <a:pt x="0" y="250"/>
                    </a:cubicBezTo>
                    <a:close/>
                  </a:path>
                </a:pathLst>
              </a:custGeom>
              <a:pattFill prst="wdDnDiag">
                <a:fgClr>
                  <a:srgbClr val="009900"/>
                </a:fgClr>
                <a:bgClr>
                  <a:schemeClr val="bg1"/>
                </a:bgClr>
              </a:pattFill>
              <a:ln w="9525">
                <a:solidFill>
                  <a:srgbClr val="009900"/>
                </a:solidFill>
                <a:round/>
                <a:headEnd/>
                <a:tailEnd/>
              </a:ln>
            </p:spPr>
            <p:txBody>
              <a:bodyPr/>
              <a:lstStyle/>
              <a:p>
                <a:endParaRPr lang="fr-CH"/>
              </a:p>
            </p:txBody>
          </p:sp>
        </p:grpSp>
        <p:grpSp>
          <p:nvGrpSpPr>
            <p:cNvPr id="385059" name="Group 8"/>
            <p:cNvGrpSpPr>
              <a:grpSpLocks/>
            </p:cNvGrpSpPr>
            <p:nvPr/>
          </p:nvGrpSpPr>
          <p:grpSpPr bwMode="auto">
            <a:xfrm>
              <a:off x="27" y="32"/>
              <a:ext cx="5166" cy="4276"/>
              <a:chOff x="27" y="32"/>
              <a:chExt cx="5166" cy="4276"/>
            </a:xfrm>
          </p:grpSpPr>
          <p:grpSp>
            <p:nvGrpSpPr>
              <p:cNvPr id="385258" name="Group 9"/>
              <p:cNvGrpSpPr>
                <a:grpSpLocks/>
              </p:cNvGrpSpPr>
              <p:nvPr/>
            </p:nvGrpSpPr>
            <p:grpSpPr bwMode="auto">
              <a:xfrm>
                <a:off x="27" y="32"/>
                <a:ext cx="5166" cy="4276"/>
                <a:chOff x="27" y="32"/>
                <a:chExt cx="5166" cy="4276"/>
              </a:xfrm>
            </p:grpSpPr>
            <p:grpSp>
              <p:nvGrpSpPr>
                <p:cNvPr id="385264" name="Group 10"/>
                <p:cNvGrpSpPr>
                  <a:grpSpLocks/>
                </p:cNvGrpSpPr>
                <p:nvPr/>
              </p:nvGrpSpPr>
              <p:grpSpPr bwMode="auto">
                <a:xfrm>
                  <a:off x="27" y="32"/>
                  <a:ext cx="5166" cy="4276"/>
                  <a:chOff x="27" y="32"/>
                  <a:chExt cx="5166" cy="4276"/>
                </a:xfrm>
              </p:grpSpPr>
              <p:grpSp>
                <p:nvGrpSpPr>
                  <p:cNvPr id="385266" name="Group 11"/>
                  <p:cNvGrpSpPr>
                    <a:grpSpLocks/>
                  </p:cNvGrpSpPr>
                  <p:nvPr/>
                </p:nvGrpSpPr>
                <p:grpSpPr bwMode="auto">
                  <a:xfrm>
                    <a:off x="27" y="32"/>
                    <a:ext cx="5166" cy="4276"/>
                    <a:chOff x="27" y="32"/>
                    <a:chExt cx="5166" cy="4276"/>
                  </a:xfrm>
                </p:grpSpPr>
                <p:grpSp>
                  <p:nvGrpSpPr>
                    <p:cNvPr id="385268" name="Group 12"/>
                    <p:cNvGrpSpPr>
                      <a:grpSpLocks/>
                    </p:cNvGrpSpPr>
                    <p:nvPr/>
                  </p:nvGrpSpPr>
                  <p:grpSpPr bwMode="auto">
                    <a:xfrm>
                      <a:off x="27" y="32"/>
                      <a:ext cx="5166" cy="4276"/>
                      <a:chOff x="27" y="32"/>
                      <a:chExt cx="5166" cy="4276"/>
                    </a:xfrm>
                  </p:grpSpPr>
                  <p:grpSp>
                    <p:nvGrpSpPr>
                      <p:cNvPr id="385271" name="Group 13"/>
                      <p:cNvGrpSpPr>
                        <a:grpSpLocks/>
                      </p:cNvGrpSpPr>
                      <p:nvPr/>
                    </p:nvGrpSpPr>
                    <p:grpSpPr bwMode="auto">
                      <a:xfrm>
                        <a:off x="27" y="32"/>
                        <a:ext cx="5166" cy="4276"/>
                        <a:chOff x="27" y="32"/>
                        <a:chExt cx="5166" cy="4276"/>
                      </a:xfrm>
                    </p:grpSpPr>
                    <p:grpSp>
                      <p:nvGrpSpPr>
                        <p:cNvPr id="385275" name="Group 14"/>
                        <p:cNvGrpSpPr>
                          <a:grpSpLocks/>
                        </p:cNvGrpSpPr>
                        <p:nvPr/>
                      </p:nvGrpSpPr>
                      <p:grpSpPr bwMode="auto">
                        <a:xfrm>
                          <a:off x="27" y="32"/>
                          <a:ext cx="5166" cy="4276"/>
                          <a:chOff x="27" y="32"/>
                          <a:chExt cx="5166" cy="4276"/>
                        </a:xfrm>
                      </p:grpSpPr>
                      <p:grpSp>
                        <p:nvGrpSpPr>
                          <p:cNvPr id="385281" name="Group 15"/>
                          <p:cNvGrpSpPr>
                            <a:grpSpLocks/>
                          </p:cNvGrpSpPr>
                          <p:nvPr/>
                        </p:nvGrpSpPr>
                        <p:grpSpPr bwMode="auto">
                          <a:xfrm>
                            <a:off x="2626" y="2498"/>
                            <a:ext cx="2384" cy="1810"/>
                            <a:chOff x="2626" y="2498"/>
                            <a:chExt cx="2384" cy="1810"/>
                          </a:xfrm>
                        </p:grpSpPr>
                        <p:grpSp>
                          <p:nvGrpSpPr>
                            <p:cNvPr id="385315" name="Group 16"/>
                            <p:cNvGrpSpPr>
                              <a:grpSpLocks/>
                            </p:cNvGrpSpPr>
                            <p:nvPr/>
                          </p:nvGrpSpPr>
                          <p:grpSpPr bwMode="auto">
                            <a:xfrm>
                              <a:off x="2626" y="2797"/>
                              <a:ext cx="2384" cy="1511"/>
                              <a:chOff x="2626" y="2797"/>
                              <a:chExt cx="2384" cy="1511"/>
                            </a:xfrm>
                          </p:grpSpPr>
                          <p:sp>
                            <p:nvSpPr>
                              <p:cNvPr id="385321" name="Freeform 17"/>
                              <p:cNvSpPr>
                                <a:spLocks/>
                              </p:cNvSpPr>
                              <p:nvPr/>
                            </p:nvSpPr>
                            <p:spPr bwMode="auto">
                              <a:xfrm>
                                <a:off x="2626" y="2978"/>
                                <a:ext cx="2384" cy="1330"/>
                              </a:xfrm>
                              <a:custGeom>
                                <a:avLst/>
                                <a:gdLst>
                                  <a:gd name="T0" fmla="*/ 2 w 2384"/>
                                  <a:gd name="T1" fmla="*/ 1330 h 1330"/>
                                  <a:gd name="T2" fmla="*/ 2 w 2384"/>
                                  <a:gd name="T3" fmla="*/ 1252 h 1330"/>
                                  <a:gd name="T4" fmla="*/ 14 w 2384"/>
                                  <a:gd name="T5" fmla="*/ 1168 h 1330"/>
                                  <a:gd name="T6" fmla="*/ 38 w 2384"/>
                                  <a:gd name="T7" fmla="*/ 1096 h 1330"/>
                                  <a:gd name="T8" fmla="*/ 62 w 2384"/>
                                  <a:gd name="T9" fmla="*/ 1054 h 1330"/>
                                  <a:gd name="T10" fmla="*/ 140 w 2384"/>
                                  <a:gd name="T11" fmla="*/ 982 h 1330"/>
                                  <a:gd name="T12" fmla="*/ 164 w 2384"/>
                                  <a:gd name="T13" fmla="*/ 910 h 1330"/>
                                  <a:gd name="T14" fmla="*/ 170 w 2384"/>
                                  <a:gd name="T15" fmla="*/ 808 h 1330"/>
                                  <a:gd name="T16" fmla="*/ 200 w 2384"/>
                                  <a:gd name="T17" fmla="*/ 754 h 1330"/>
                                  <a:gd name="T18" fmla="*/ 206 w 2384"/>
                                  <a:gd name="T19" fmla="*/ 694 h 1330"/>
                                  <a:gd name="T20" fmla="*/ 242 w 2384"/>
                                  <a:gd name="T21" fmla="*/ 616 h 1330"/>
                                  <a:gd name="T22" fmla="*/ 290 w 2384"/>
                                  <a:gd name="T23" fmla="*/ 580 h 1330"/>
                                  <a:gd name="T24" fmla="*/ 332 w 2384"/>
                                  <a:gd name="T25" fmla="*/ 568 h 1330"/>
                                  <a:gd name="T26" fmla="*/ 392 w 2384"/>
                                  <a:gd name="T27" fmla="*/ 520 h 1330"/>
                                  <a:gd name="T28" fmla="*/ 434 w 2384"/>
                                  <a:gd name="T29" fmla="*/ 472 h 1330"/>
                                  <a:gd name="T30" fmla="*/ 458 w 2384"/>
                                  <a:gd name="T31" fmla="*/ 424 h 1330"/>
                                  <a:gd name="T32" fmla="*/ 518 w 2384"/>
                                  <a:gd name="T33" fmla="*/ 382 h 1330"/>
                                  <a:gd name="T34" fmla="*/ 572 w 2384"/>
                                  <a:gd name="T35" fmla="*/ 364 h 1330"/>
                                  <a:gd name="T36" fmla="*/ 644 w 2384"/>
                                  <a:gd name="T37" fmla="*/ 316 h 1330"/>
                                  <a:gd name="T38" fmla="*/ 680 w 2384"/>
                                  <a:gd name="T39" fmla="*/ 280 h 1330"/>
                                  <a:gd name="T40" fmla="*/ 728 w 2384"/>
                                  <a:gd name="T41" fmla="*/ 244 h 1330"/>
                                  <a:gd name="T42" fmla="*/ 764 w 2384"/>
                                  <a:gd name="T43" fmla="*/ 202 h 1330"/>
                                  <a:gd name="T44" fmla="*/ 878 w 2384"/>
                                  <a:gd name="T45" fmla="*/ 124 h 1330"/>
                                  <a:gd name="T46" fmla="*/ 932 w 2384"/>
                                  <a:gd name="T47" fmla="*/ 88 h 1330"/>
                                  <a:gd name="T48" fmla="*/ 992 w 2384"/>
                                  <a:gd name="T49" fmla="*/ 82 h 1330"/>
                                  <a:gd name="T50" fmla="*/ 1064 w 2384"/>
                                  <a:gd name="T51" fmla="*/ 94 h 1330"/>
                                  <a:gd name="T52" fmla="*/ 1112 w 2384"/>
                                  <a:gd name="T53" fmla="*/ 70 h 1330"/>
                                  <a:gd name="T54" fmla="*/ 1172 w 2384"/>
                                  <a:gd name="T55" fmla="*/ 22 h 1330"/>
                                  <a:gd name="T56" fmla="*/ 1226 w 2384"/>
                                  <a:gd name="T57" fmla="*/ 10 h 1330"/>
                                  <a:gd name="T58" fmla="*/ 1286 w 2384"/>
                                  <a:gd name="T59" fmla="*/ 4 h 1330"/>
                                  <a:gd name="T60" fmla="*/ 1364 w 2384"/>
                                  <a:gd name="T61" fmla="*/ 4 h 1330"/>
                                  <a:gd name="T62" fmla="*/ 1424 w 2384"/>
                                  <a:gd name="T63" fmla="*/ 28 h 1330"/>
                                  <a:gd name="T64" fmla="*/ 1508 w 2384"/>
                                  <a:gd name="T65" fmla="*/ 88 h 1330"/>
                                  <a:gd name="T66" fmla="*/ 1592 w 2384"/>
                                  <a:gd name="T67" fmla="*/ 124 h 1330"/>
                                  <a:gd name="T68" fmla="*/ 1664 w 2384"/>
                                  <a:gd name="T69" fmla="*/ 166 h 1330"/>
                                  <a:gd name="T70" fmla="*/ 1736 w 2384"/>
                                  <a:gd name="T71" fmla="*/ 196 h 1330"/>
                                  <a:gd name="T72" fmla="*/ 1802 w 2384"/>
                                  <a:gd name="T73" fmla="*/ 220 h 1330"/>
                                  <a:gd name="T74" fmla="*/ 1856 w 2384"/>
                                  <a:gd name="T75" fmla="*/ 232 h 1330"/>
                                  <a:gd name="T76" fmla="*/ 1958 w 2384"/>
                                  <a:gd name="T77" fmla="*/ 244 h 1330"/>
                                  <a:gd name="T78" fmla="*/ 2018 w 2384"/>
                                  <a:gd name="T79" fmla="*/ 244 h 1330"/>
                                  <a:gd name="T80" fmla="*/ 2078 w 2384"/>
                                  <a:gd name="T81" fmla="*/ 256 h 1330"/>
                                  <a:gd name="T82" fmla="*/ 2138 w 2384"/>
                                  <a:gd name="T83" fmla="*/ 256 h 1330"/>
                                  <a:gd name="T84" fmla="*/ 2198 w 2384"/>
                                  <a:gd name="T85" fmla="*/ 256 h 1330"/>
                                  <a:gd name="T86" fmla="*/ 2384 w 2384"/>
                                  <a:gd name="T87" fmla="*/ 238 h 13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4"/>
                                  <a:gd name="T133" fmla="*/ 0 h 1330"/>
                                  <a:gd name="T134" fmla="*/ 2384 w 2384"/>
                                  <a:gd name="T135" fmla="*/ 1330 h 13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4" h="1330">
                                    <a:moveTo>
                                      <a:pt x="2" y="1330"/>
                                    </a:moveTo>
                                    <a:cubicBezTo>
                                      <a:pt x="1" y="1304"/>
                                      <a:pt x="0" y="1279"/>
                                      <a:pt x="2" y="1252"/>
                                    </a:cubicBezTo>
                                    <a:cubicBezTo>
                                      <a:pt x="4" y="1225"/>
                                      <a:pt x="8" y="1194"/>
                                      <a:pt x="14" y="1168"/>
                                    </a:cubicBezTo>
                                    <a:cubicBezTo>
                                      <a:pt x="20" y="1142"/>
                                      <a:pt x="30" y="1115"/>
                                      <a:pt x="38" y="1096"/>
                                    </a:cubicBezTo>
                                    <a:cubicBezTo>
                                      <a:pt x="46" y="1077"/>
                                      <a:pt x="45" y="1073"/>
                                      <a:pt x="62" y="1054"/>
                                    </a:cubicBezTo>
                                    <a:cubicBezTo>
                                      <a:pt x="79" y="1035"/>
                                      <a:pt x="123" y="1006"/>
                                      <a:pt x="140" y="982"/>
                                    </a:cubicBezTo>
                                    <a:cubicBezTo>
                                      <a:pt x="157" y="958"/>
                                      <a:pt x="159" y="939"/>
                                      <a:pt x="164" y="910"/>
                                    </a:cubicBezTo>
                                    <a:cubicBezTo>
                                      <a:pt x="169" y="881"/>
                                      <a:pt x="164" y="834"/>
                                      <a:pt x="170" y="808"/>
                                    </a:cubicBezTo>
                                    <a:cubicBezTo>
                                      <a:pt x="176" y="782"/>
                                      <a:pt x="194" y="773"/>
                                      <a:pt x="200" y="754"/>
                                    </a:cubicBezTo>
                                    <a:cubicBezTo>
                                      <a:pt x="206" y="735"/>
                                      <a:pt x="199" y="717"/>
                                      <a:pt x="206" y="694"/>
                                    </a:cubicBezTo>
                                    <a:cubicBezTo>
                                      <a:pt x="213" y="671"/>
                                      <a:pt x="228" y="635"/>
                                      <a:pt x="242" y="616"/>
                                    </a:cubicBezTo>
                                    <a:cubicBezTo>
                                      <a:pt x="256" y="597"/>
                                      <a:pt x="275" y="588"/>
                                      <a:pt x="290" y="580"/>
                                    </a:cubicBezTo>
                                    <a:cubicBezTo>
                                      <a:pt x="305" y="572"/>
                                      <a:pt x="315" y="578"/>
                                      <a:pt x="332" y="568"/>
                                    </a:cubicBezTo>
                                    <a:cubicBezTo>
                                      <a:pt x="349" y="558"/>
                                      <a:pt x="375" y="536"/>
                                      <a:pt x="392" y="520"/>
                                    </a:cubicBezTo>
                                    <a:cubicBezTo>
                                      <a:pt x="409" y="504"/>
                                      <a:pt x="423" y="488"/>
                                      <a:pt x="434" y="472"/>
                                    </a:cubicBezTo>
                                    <a:cubicBezTo>
                                      <a:pt x="445" y="456"/>
                                      <a:pt x="444" y="439"/>
                                      <a:pt x="458" y="424"/>
                                    </a:cubicBezTo>
                                    <a:cubicBezTo>
                                      <a:pt x="472" y="409"/>
                                      <a:pt x="499" y="392"/>
                                      <a:pt x="518" y="382"/>
                                    </a:cubicBezTo>
                                    <a:cubicBezTo>
                                      <a:pt x="537" y="372"/>
                                      <a:pt x="551" y="375"/>
                                      <a:pt x="572" y="364"/>
                                    </a:cubicBezTo>
                                    <a:cubicBezTo>
                                      <a:pt x="593" y="353"/>
                                      <a:pt x="626" y="330"/>
                                      <a:pt x="644" y="316"/>
                                    </a:cubicBezTo>
                                    <a:cubicBezTo>
                                      <a:pt x="662" y="302"/>
                                      <a:pt x="666" y="292"/>
                                      <a:pt x="680" y="280"/>
                                    </a:cubicBezTo>
                                    <a:cubicBezTo>
                                      <a:pt x="694" y="268"/>
                                      <a:pt x="714" y="257"/>
                                      <a:pt x="728" y="244"/>
                                    </a:cubicBezTo>
                                    <a:cubicBezTo>
                                      <a:pt x="742" y="231"/>
                                      <a:pt x="739" y="222"/>
                                      <a:pt x="764" y="202"/>
                                    </a:cubicBezTo>
                                    <a:cubicBezTo>
                                      <a:pt x="789" y="182"/>
                                      <a:pt x="850" y="143"/>
                                      <a:pt x="878" y="124"/>
                                    </a:cubicBezTo>
                                    <a:cubicBezTo>
                                      <a:pt x="906" y="105"/>
                                      <a:pt x="913" y="95"/>
                                      <a:pt x="932" y="88"/>
                                    </a:cubicBezTo>
                                    <a:cubicBezTo>
                                      <a:pt x="951" y="81"/>
                                      <a:pt x="970" y="81"/>
                                      <a:pt x="992" y="82"/>
                                    </a:cubicBezTo>
                                    <a:cubicBezTo>
                                      <a:pt x="1014" y="83"/>
                                      <a:pt x="1044" y="96"/>
                                      <a:pt x="1064" y="94"/>
                                    </a:cubicBezTo>
                                    <a:cubicBezTo>
                                      <a:pt x="1084" y="92"/>
                                      <a:pt x="1094" y="82"/>
                                      <a:pt x="1112" y="70"/>
                                    </a:cubicBezTo>
                                    <a:cubicBezTo>
                                      <a:pt x="1130" y="58"/>
                                      <a:pt x="1153" y="32"/>
                                      <a:pt x="1172" y="22"/>
                                    </a:cubicBezTo>
                                    <a:cubicBezTo>
                                      <a:pt x="1191" y="12"/>
                                      <a:pt x="1207" y="13"/>
                                      <a:pt x="1226" y="10"/>
                                    </a:cubicBezTo>
                                    <a:cubicBezTo>
                                      <a:pt x="1245" y="7"/>
                                      <a:pt x="1263" y="5"/>
                                      <a:pt x="1286" y="4"/>
                                    </a:cubicBezTo>
                                    <a:cubicBezTo>
                                      <a:pt x="1309" y="3"/>
                                      <a:pt x="1341" y="0"/>
                                      <a:pt x="1364" y="4"/>
                                    </a:cubicBezTo>
                                    <a:cubicBezTo>
                                      <a:pt x="1387" y="8"/>
                                      <a:pt x="1400" y="14"/>
                                      <a:pt x="1424" y="28"/>
                                    </a:cubicBezTo>
                                    <a:cubicBezTo>
                                      <a:pt x="1448" y="42"/>
                                      <a:pt x="1480" y="72"/>
                                      <a:pt x="1508" y="88"/>
                                    </a:cubicBezTo>
                                    <a:cubicBezTo>
                                      <a:pt x="1536" y="104"/>
                                      <a:pt x="1566" y="111"/>
                                      <a:pt x="1592" y="124"/>
                                    </a:cubicBezTo>
                                    <a:cubicBezTo>
                                      <a:pt x="1618" y="137"/>
                                      <a:pt x="1640" y="154"/>
                                      <a:pt x="1664" y="166"/>
                                    </a:cubicBezTo>
                                    <a:cubicBezTo>
                                      <a:pt x="1688" y="178"/>
                                      <a:pt x="1713" y="187"/>
                                      <a:pt x="1736" y="196"/>
                                    </a:cubicBezTo>
                                    <a:cubicBezTo>
                                      <a:pt x="1759" y="205"/>
                                      <a:pt x="1782" y="214"/>
                                      <a:pt x="1802" y="220"/>
                                    </a:cubicBezTo>
                                    <a:cubicBezTo>
                                      <a:pt x="1822" y="226"/>
                                      <a:pt x="1830" y="228"/>
                                      <a:pt x="1856" y="232"/>
                                    </a:cubicBezTo>
                                    <a:cubicBezTo>
                                      <a:pt x="1882" y="236"/>
                                      <a:pt x="1931" y="242"/>
                                      <a:pt x="1958" y="244"/>
                                    </a:cubicBezTo>
                                    <a:cubicBezTo>
                                      <a:pt x="1985" y="246"/>
                                      <a:pt x="1998" y="242"/>
                                      <a:pt x="2018" y="244"/>
                                    </a:cubicBezTo>
                                    <a:cubicBezTo>
                                      <a:pt x="2038" y="246"/>
                                      <a:pt x="2058" y="254"/>
                                      <a:pt x="2078" y="256"/>
                                    </a:cubicBezTo>
                                    <a:cubicBezTo>
                                      <a:pt x="2098" y="258"/>
                                      <a:pt x="2118" y="256"/>
                                      <a:pt x="2138" y="256"/>
                                    </a:cubicBezTo>
                                    <a:cubicBezTo>
                                      <a:pt x="2158" y="256"/>
                                      <a:pt x="2157" y="259"/>
                                      <a:pt x="2198" y="256"/>
                                    </a:cubicBezTo>
                                    <a:cubicBezTo>
                                      <a:pt x="2239" y="253"/>
                                      <a:pt x="2311" y="245"/>
                                      <a:pt x="2384" y="238"/>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22" name="Freeform 18"/>
                              <p:cNvSpPr>
                                <a:spLocks/>
                              </p:cNvSpPr>
                              <p:nvPr/>
                            </p:nvSpPr>
                            <p:spPr bwMode="auto">
                              <a:xfrm>
                                <a:off x="3474" y="3072"/>
                                <a:ext cx="201" cy="252"/>
                              </a:xfrm>
                              <a:custGeom>
                                <a:avLst/>
                                <a:gdLst>
                                  <a:gd name="T0" fmla="*/ 0 w 201"/>
                                  <a:gd name="T1" fmla="*/ 252 h 252"/>
                                  <a:gd name="T2" fmla="*/ 33 w 201"/>
                                  <a:gd name="T3" fmla="*/ 231 h 252"/>
                                  <a:gd name="T4" fmla="*/ 42 w 201"/>
                                  <a:gd name="T5" fmla="*/ 204 h 252"/>
                                  <a:gd name="T6" fmla="*/ 51 w 201"/>
                                  <a:gd name="T7" fmla="*/ 168 h 252"/>
                                  <a:gd name="T8" fmla="*/ 75 w 201"/>
                                  <a:gd name="T9" fmla="*/ 144 h 252"/>
                                  <a:gd name="T10" fmla="*/ 99 w 201"/>
                                  <a:gd name="T11" fmla="*/ 96 h 252"/>
                                  <a:gd name="T12" fmla="*/ 120 w 201"/>
                                  <a:gd name="T13" fmla="*/ 36 h 252"/>
                                  <a:gd name="T14" fmla="*/ 150 w 201"/>
                                  <a:gd name="T15" fmla="*/ 21 h 252"/>
                                  <a:gd name="T16" fmla="*/ 171 w 201"/>
                                  <a:gd name="T17" fmla="*/ 15 h 252"/>
                                  <a:gd name="T18" fmla="*/ 201 w 201"/>
                                  <a:gd name="T19" fmla="*/ 0 h 2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252"/>
                                  <a:gd name="T32" fmla="*/ 201 w 201"/>
                                  <a:gd name="T33" fmla="*/ 252 h 2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252">
                                    <a:moveTo>
                                      <a:pt x="0" y="252"/>
                                    </a:moveTo>
                                    <a:cubicBezTo>
                                      <a:pt x="13" y="245"/>
                                      <a:pt x="26" y="239"/>
                                      <a:pt x="33" y="231"/>
                                    </a:cubicBezTo>
                                    <a:cubicBezTo>
                                      <a:pt x="40" y="223"/>
                                      <a:pt x="39" y="214"/>
                                      <a:pt x="42" y="204"/>
                                    </a:cubicBezTo>
                                    <a:cubicBezTo>
                                      <a:pt x="45" y="194"/>
                                      <a:pt x="46" y="178"/>
                                      <a:pt x="51" y="168"/>
                                    </a:cubicBezTo>
                                    <a:cubicBezTo>
                                      <a:pt x="56" y="158"/>
                                      <a:pt x="67" y="156"/>
                                      <a:pt x="75" y="144"/>
                                    </a:cubicBezTo>
                                    <a:cubicBezTo>
                                      <a:pt x="83" y="132"/>
                                      <a:pt x="92" y="114"/>
                                      <a:pt x="99" y="96"/>
                                    </a:cubicBezTo>
                                    <a:cubicBezTo>
                                      <a:pt x="106" y="78"/>
                                      <a:pt x="112" y="48"/>
                                      <a:pt x="120" y="36"/>
                                    </a:cubicBezTo>
                                    <a:cubicBezTo>
                                      <a:pt x="128" y="24"/>
                                      <a:pt x="142" y="24"/>
                                      <a:pt x="150" y="21"/>
                                    </a:cubicBezTo>
                                    <a:cubicBezTo>
                                      <a:pt x="158" y="18"/>
                                      <a:pt x="163" y="18"/>
                                      <a:pt x="171" y="15"/>
                                    </a:cubicBezTo>
                                    <a:cubicBezTo>
                                      <a:pt x="179" y="12"/>
                                      <a:pt x="195" y="3"/>
                                      <a:pt x="201"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23" name="Freeform 19"/>
                              <p:cNvSpPr>
                                <a:spLocks/>
                              </p:cNvSpPr>
                              <p:nvPr/>
                            </p:nvSpPr>
                            <p:spPr bwMode="auto">
                              <a:xfrm>
                                <a:off x="3092" y="3345"/>
                                <a:ext cx="100" cy="438"/>
                              </a:xfrm>
                              <a:custGeom>
                                <a:avLst/>
                                <a:gdLst>
                                  <a:gd name="T0" fmla="*/ 13 w 100"/>
                                  <a:gd name="T1" fmla="*/ 438 h 438"/>
                                  <a:gd name="T2" fmla="*/ 1 w 100"/>
                                  <a:gd name="T3" fmla="*/ 387 h 438"/>
                                  <a:gd name="T4" fmla="*/ 19 w 100"/>
                                  <a:gd name="T5" fmla="*/ 342 h 438"/>
                                  <a:gd name="T6" fmla="*/ 31 w 100"/>
                                  <a:gd name="T7" fmla="*/ 297 h 438"/>
                                  <a:gd name="T8" fmla="*/ 19 w 100"/>
                                  <a:gd name="T9" fmla="*/ 243 h 438"/>
                                  <a:gd name="T10" fmla="*/ 10 w 100"/>
                                  <a:gd name="T11" fmla="*/ 180 h 438"/>
                                  <a:gd name="T12" fmla="*/ 16 w 100"/>
                                  <a:gd name="T13" fmla="*/ 120 h 438"/>
                                  <a:gd name="T14" fmla="*/ 37 w 100"/>
                                  <a:gd name="T15" fmla="*/ 81 h 438"/>
                                  <a:gd name="T16" fmla="*/ 70 w 100"/>
                                  <a:gd name="T17" fmla="*/ 45 h 438"/>
                                  <a:gd name="T18" fmla="*/ 88 w 100"/>
                                  <a:gd name="T19" fmla="*/ 15 h 438"/>
                                  <a:gd name="T20" fmla="*/ 100 w 100"/>
                                  <a:gd name="T21" fmla="*/ 0 h 4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
                                  <a:gd name="T34" fmla="*/ 0 h 438"/>
                                  <a:gd name="T35" fmla="*/ 100 w 100"/>
                                  <a:gd name="T36" fmla="*/ 438 h 4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0" h="438">
                                    <a:moveTo>
                                      <a:pt x="13" y="438"/>
                                    </a:moveTo>
                                    <a:cubicBezTo>
                                      <a:pt x="6" y="420"/>
                                      <a:pt x="0" y="403"/>
                                      <a:pt x="1" y="387"/>
                                    </a:cubicBezTo>
                                    <a:cubicBezTo>
                                      <a:pt x="2" y="371"/>
                                      <a:pt x="14" y="357"/>
                                      <a:pt x="19" y="342"/>
                                    </a:cubicBezTo>
                                    <a:cubicBezTo>
                                      <a:pt x="24" y="327"/>
                                      <a:pt x="31" y="313"/>
                                      <a:pt x="31" y="297"/>
                                    </a:cubicBezTo>
                                    <a:cubicBezTo>
                                      <a:pt x="31" y="281"/>
                                      <a:pt x="22" y="262"/>
                                      <a:pt x="19" y="243"/>
                                    </a:cubicBezTo>
                                    <a:cubicBezTo>
                                      <a:pt x="16" y="224"/>
                                      <a:pt x="10" y="200"/>
                                      <a:pt x="10" y="180"/>
                                    </a:cubicBezTo>
                                    <a:cubicBezTo>
                                      <a:pt x="10" y="160"/>
                                      <a:pt x="12" y="136"/>
                                      <a:pt x="16" y="120"/>
                                    </a:cubicBezTo>
                                    <a:cubicBezTo>
                                      <a:pt x="20" y="104"/>
                                      <a:pt x="28" y="93"/>
                                      <a:pt x="37" y="81"/>
                                    </a:cubicBezTo>
                                    <a:cubicBezTo>
                                      <a:pt x="46" y="69"/>
                                      <a:pt x="62" y="56"/>
                                      <a:pt x="70" y="45"/>
                                    </a:cubicBezTo>
                                    <a:cubicBezTo>
                                      <a:pt x="78" y="34"/>
                                      <a:pt x="83" y="23"/>
                                      <a:pt x="88" y="15"/>
                                    </a:cubicBezTo>
                                    <a:cubicBezTo>
                                      <a:pt x="93" y="7"/>
                                      <a:pt x="96" y="3"/>
                                      <a:pt x="100"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24" name="Freeform 20"/>
                              <p:cNvSpPr>
                                <a:spLocks/>
                              </p:cNvSpPr>
                              <p:nvPr/>
                            </p:nvSpPr>
                            <p:spPr bwMode="auto">
                              <a:xfrm>
                                <a:off x="3954" y="3123"/>
                                <a:ext cx="300" cy="45"/>
                              </a:xfrm>
                              <a:custGeom>
                                <a:avLst/>
                                <a:gdLst>
                                  <a:gd name="T0" fmla="*/ 0 w 300"/>
                                  <a:gd name="T1" fmla="*/ 45 h 45"/>
                                  <a:gd name="T2" fmla="*/ 39 w 300"/>
                                  <a:gd name="T3" fmla="*/ 39 h 45"/>
                                  <a:gd name="T4" fmla="*/ 81 w 300"/>
                                  <a:gd name="T5" fmla="*/ 12 h 45"/>
                                  <a:gd name="T6" fmla="*/ 114 w 300"/>
                                  <a:gd name="T7" fmla="*/ 3 h 45"/>
                                  <a:gd name="T8" fmla="*/ 156 w 300"/>
                                  <a:gd name="T9" fmla="*/ 0 h 45"/>
                                  <a:gd name="T10" fmla="*/ 201 w 300"/>
                                  <a:gd name="T11" fmla="*/ 0 h 45"/>
                                  <a:gd name="T12" fmla="*/ 249 w 300"/>
                                  <a:gd name="T13" fmla="*/ 3 h 45"/>
                                  <a:gd name="T14" fmla="*/ 300 w 300"/>
                                  <a:gd name="T15" fmla="*/ 6 h 45"/>
                                  <a:gd name="T16" fmla="*/ 0 60000 65536"/>
                                  <a:gd name="T17" fmla="*/ 0 60000 65536"/>
                                  <a:gd name="T18" fmla="*/ 0 60000 65536"/>
                                  <a:gd name="T19" fmla="*/ 0 60000 65536"/>
                                  <a:gd name="T20" fmla="*/ 0 60000 65536"/>
                                  <a:gd name="T21" fmla="*/ 0 60000 65536"/>
                                  <a:gd name="T22" fmla="*/ 0 60000 65536"/>
                                  <a:gd name="T23" fmla="*/ 0 60000 65536"/>
                                  <a:gd name="T24" fmla="*/ 0 w 300"/>
                                  <a:gd name="T25" fmla="*/ 0 h 45"/>
                                  <a:gd name="T26" fmla="*/ 300 w 300"/>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 h="45">
                                    <a:moveTo>
                                      <a:pt x="0" y="45"/>
                                    </a:moveTo>
                                    <a:cubicBezTo>
                                      <a:pt x="13" y="44"/>
                                      <a:pt x="26" y="44"/>
                                      <a:pt x="39" y="39"/>
                                    </a:cubicBezTo>
                                    <a:cubicBezTo>
                                      <a:pt x="52" y="34"/>
                                      <a:pt x="68" y="18"/>
                                      <a:pt x="81" y="12"/>
                                    </a:cubicBezTo>
                                    <a:cubicBezTo>
                                      <a:pt x="94" y="6"/>
                                      <a:pt x="102" y="5"/>
                                      <a:pt x="114" y="3"/>
                                    </a:cubicBezTo>
                                    <a:cubicBezTo>
                                      <a:pt x="126" y="1"/>
                                      <a:pt x="142" y="0"/>
                                      <a:pt x="156" y="0"/>
                                    </a:cubicBezTo>
                                    <a:cubicBezTo>
                                      <a:pt x="170" y="0"/>
                                      <a:pt x="186" y="0"/>
                                      <a:pt x="201" y="0"/>
                                    </a:cubicBezTo>
                                    <a:cubicBezTo>
                                      <a:pt x="216" y="0"/>
                                      <a:pt x="233" y="2"/>
                                      <a:pt x="249" y="3"/>
                                    </a:cubicBezTo>
                                    <a:cubicBezTo>
                                      <a:pt x="265" y="4"/>
                                      <a:pt x="290" y="6"/>
                                      <a:pt x="300" y="6"/>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25" name="Freeform 21"/>
                              <p:cNvSpPr>
                                <a:spLocks/>
                              </p:cNvSpPr>
                              <p:nvPr/>
                            </p:nvSpPr>
                            <p:spPr bwMode="auto">
                              <a:xfrm>
                                <a:off x="3414" y="3210"/>
                                <a:ext cx="1068" cy="594"/>
                              </a:xfrm>
                              <a:custGeom>
                                <a:avLst/>
                                <a:gdLst>
                                  <a:gd name="T0" fmla="*/ 0 w 1068"/>
                                  <a:gd name="T1" fmla="*/ 594 h 594"/>
                                  <a:gd name="T2" fmla="*/ 54 w 1068"/>
                                  <a:gd name="T3" fmla="*/ 561 h 594"/>
                                  <a:gd name="T4" fmla="*/ 87 w 1068"/>
                                  <a:gd name="T5" fmla="*/ 516 h 594"/>
                                  <a:gd name="T6" fmla="*/ 129 w 1068"/>
                                  <a:gd name="T7" fmla="*/ 474 h 594"/>
                                  <a:gd name="T8" fmla="*/ 180 w 1068"/>
                                  <a:gd name="T9" fmla="*/ 423 h 594"/>
                                  <a:gd name="T10" fmla="*/ 249 w 1068"/>
                                  <a:gd name="T11" fmla="*/ 399 h 594"/>
                                  <a:gd name="T12" fmla="*/ 324 w 1068"/>
                                  <a:gd name="T13" fmla="*/ 396 h 594"/>
                                  <a:gd name="T14" fmla="*/ 408 w 1068"/>
                                  <a:gd name="T15" fmla="*/ 387 h 594"/>
                                  <a:gd name="T16" fmla="*/ 495 w 1068"/>
                                  <a:gd name="T17" fmla="*/ 345 h 594"/>
                                  <a:gd name="T18" fmla="*/ 534 w 1068"/>
                                  <a:gd name="T19" fmla="*/ 300 h 594"/>
                                  <a:gd name="T20" fmla="*/ 594 w 1068"/>
                                  <a:gd name="T21" fmla="*/ 249 h 594"/>
                                  <a:gd name="T22" fmla="*/ 666 w 1068"/>
                                  <a:gd name="T23" fmla="*/ 210 h 594"/>
                                  <a:gd name="T24" fmla="*/ 732 w 1068"/>
                                  <a:gd name="T25" fmla="*/ 186 h 594"/>
                                  <a:gd name="T26" fmla="*/ 783 w 1068"/>
                                  <a:gd name="T27" fmla="*/ 177 h 594"/>
                                  <a:gd name="T28" fmla="*/ 858 w 1068"/>
                                  <a:gd name="T29" fmla="*/ 117 h 594"/>
                                  <a:gd name="T30" fmla="*/ 897 w 1068"/>
                                  <a:gd name="T31" fmla="*/ 72 h 594"/>
                                  <a:gd name="T32" fmla="*/ 957 w 1068"/>
                                  <a:gd name="T33" fmla="*/ 45 h 594"/>
                                  <a:gd name="T34" fmla="*/ 1029 w 1068"/>
                                  <a:gd name="T35" fmla="*/ 9 h 594"/>
                                  <a:gd name="T36" fmla="*/ 1068 w 1068"/>
                                  <a:gd name="T37" fmla="*/ 0 h 5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68"/>
                                  <a:gd name="T58" fmla="*/ 0 h 594"/>
                                  <a:gd name="T59" fmla="*/ 1068 w 1068"/>
                                  <a:gd name="T60" fmla="*/ 594 h 5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68" h="594">
                                    <a:moveTo>
                                      <a:pt x="0" y="594"/>
                                    </a:moveTo>
                                    <a:cubicBezTo>
                                      <a:pt x="20" y="584"/>
                                      <a:pt x="40" y="574"/>
                                      <a:pt x="54" y="561"/>
                                    </a:cubicBezTo>
                                    <a:cubicBezTo>
                                      <a:pt x="68" y="548"/>
                                      <a:pt x="74" y="531"/>
                                      <a:pt x="87" y="516"/>
                                    </a:cubicBezTo>
                                    <a:cubicBezTo>
                                      <a:pt x="100" y="501"/>
                                      <a:pt x="114" y="489"/>
                                      <a:pt x="129" y="474"/>
                                    </a:cubicBezTo>
                                    <a:cubicBezTo>
                                      <a:pt x="144" y="459"/>
                                      <a:pt x="160" y="435"/>
                                      <a:pt x="180" y="423"/>
                                    </a:cubicBezTo>
                                    <a:cubicBezTo>
                                      <a:pt x="200" y="411"/>
                                      <a:pt x="225" y="404"/>
                                      <a:pt x="249" y="399"/>
                                    </a:cubicBezTo>
                                    <a:cubicBezTo>
                                      <a:pt x="273" y="394"/>
                                      <a:pt x="298" y="398"/>
                                      <a:pt x="324" y="396"/>
                                    </a:cubicBezTo>
                                    <a:cubicBezTo>
                                      <a:pt x="350" y="394"/>
                                      <a:pt x="380" y="395"/>
                                      <a:pt x="408" y="387"/>
                                    </a:cubicBezTo>
                                    <a:cubicBezTo>
                                      <a:pt x="436" y="379"/>
                                      <a:pt x="474" y="360"/>
                                      <a:pt x="495" y="345"/>
                                    </a:cubicBezTo>
                                    <a:cubicBezTo>
                                      <a:pt x="516" y="330"/>
                                      <a:pt x="517" y="316"/>
                                      <a:pt x="534" y="300"/>
                                    </a:cubicBezTo>
                                    <a:cubicBezTo>
                                      <a:pt x="551" y="284"/>
                                      <a:pt x="572" y="264"/>
                                      <a:pt x="594" y="249"/>
                                    </a:cubicBezTo>
                                    <a:cubicBezTo>
                                      <a:pt x="616" y="234"/>
                                      <a:pt x="643" y="220"/>
                                      <a:pt x="666" y="210"/>
                                    </a:cubicBezTo>
                                    <a:cubicBezTo>
                                      <a:pt x="689" y="200"/>
                                      <a:pt x="713" y="191"/>
                                      <a:pt x="732" y="186"/>
                                    </a:cubicBezTo>
                                    <a:cubicBezTo>
                                      <a:pt x="751" y="181"/>
                                      <a:pt x="762" y="188"/>
                                      <a:pt x="783" y="177"/>
                                    </a:cubicBezTo>
                                    <a:cubicBezTo>
                                      <a:pt x="804" y="166"/>
                                      <a:pt x="839" y="134"/>
                                      <a:pt x="858" y="117"/>
                                    </a:cubicBezTo>
                                    <a:cubicBezTo>
                                      <a:pt x="877" y="100"/>
                                      <a:pt x="881" y="84"/>
                                      <a:pt x="897" y="72"/>
                                    </a:cubicBezTo>
                                    <a:cubicBezTo>
                                      <a:pt x="913" y="60"/>
                                      <a:pt x="935" y="55"/>
                                      <a:pt x="957" y="45"/>
                                    </a:cubicBezTo>
                                    <a:cubicBezTo>
                                      <a:pt x="979" y="35"/>
                                      <a:pt x="1011" y="16"/>
                                      <a:pt x="1029" y="9"/>
                                    </a:cubicBezTo>
                                    <a:cubicBezTo>
                                      <a:pt x="1047" y="2"/>
                                      <a:pt x="1060" y="2"/>
                                      <a:pt x="1068"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26" name="Freeform 22"/>
                              <p:cNvSpPr>
                                <a:spLocks/>
                              </p:cNvSpPr>
                              <p:nvPr/>
                            </p:nvSpPr>
                            <p:spPr bwMode="auto">
                              <a:xfrm>
                                <a:off x="2733" y="3372"/>
                                <a:ext cx="381" cy="99"/>
                              </a:xfrm>
                              <a:custGeom>
                                <a:avLst/>
                                <a:gdLst>
                                  <a:gd name="T0" fmla="*/ 0 w 381"/>
                                  <a:gd name="T1" fmla="*/ 96 h 99"/>
                                  <a:gd name="T2" fmla="*/ 39 w 381"/>
                                  <a:gd name="T3" fmla="*/ 96 h 99"/>
                                  <a:gd name="T4" fmla="*/ 81 w 381"/>
                                  <a:gd name="T5" fmla="*/ 78 h 99"/>
                                  <a:gd name="T6" fmla="*/ 123 w 381"/>
                                  <a:gd name="T7" fmla="*/ 63 h 99"/>
                                  <a:gd name="T8" fmla="*/ 162 w 381"/>
                                  <a:gd name="T9" fmla="*/ 24 h 99"/>
                                  <a:gd name="T10" fmla="*/ 198 w 381"/>
                                  <a:gd name="T11" fmla="*/ 6 h 99"/>
                                  <a:gd name="T12" fmla="*/ 231 w 381"/>
                                  <a:gd name="T13" fmla="*/ 3 h 99"/>
                                  <a:gd name="T14" fmla="*/ 276 w 381"/>
                                  <a:gd name="T15" fmla="*/ 6 h 99"/>
                                  <a:gd name="T16" fmla="*/ 318 w 381"/>
                                  <a:gd name="T17" fmla="*/ 9 h 99"/>
                                  <a:gd name="T18" fmla="*/ 363 w 381"/>
                                  <a:gd name="T19" fmla="*/ 3 h 99"/>
                                  <a:gd name="T20" fmla="*/ 381 w 381"/>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1"/>
                                  <a:gd name="T34" fmla="*/ 0 h 99"/>
                                  <a:gd name="T35" fmla="*/ 381 w 381"/>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1" h="99">
                                    <a:moveTo>
                                      <a:pt x="0" y="96"/>
                                    </a:moveTo>
                                    <a:cubicBezTo>
                                      <a:pt x="13" y="97"/>
                                      <a:pt x="26" y="99"/>
                                      <a:pt x="39" y="96"/>
                                    </a:cubicBezTo>
                                    <a:cubicBezTo>
                                      <a:pt x="52" y="93"/>
                                      <a:pt x="67" y="84"/>
                                      <a:pt x="81" y="78"/>
                                    </a:cubicBezTo>
                                    <a:cubicBezTo>
                                      <a:pt x="95" y="72"/>
                                      <a:pt x="109" y="72"/>
                                      <a:pt x="123" y="63"/>
                                    </a:cubicBezTo>
                                    <a:cubicBezTo>
                                      <a:pt x="137" y="54"/>
                                      <a:pt x="150" y="33"/>
                                      <a:pt x="162" y="24"/>
                                    </a:cubicBezTo>
                                    <a:cubicBezTo>
                                      <a:pt x="174" y="15"/>
                                      <a:pt x="187" y="9"/>
                                      <a:pt x="198" y="6"/>
                                    </a:cubicBezTo>
                                    <a:cubicBezTo>
                                      <a:pt x="209" y="3"/>
                                      <a:pt x="218" y="3"/>
                                      <a:pt x="231" y="3"/>
                                    </a:cubicBezTo>
                                    <a:cubicBezTo>
                                      <a:pt x="244" y="3"/>
                                      <a:pt x="262" y="5"/>
                                      <a:pt x="276" y="6"/>
                                    </a:cubicBezTo>
                                    <a:cubicBezTo>
                                      <a:pt x="290" y="7"/>
                                      <a:pt x="304" y="9"/>
                                      <a:pt x="318" y="9"/>
                                    </a:cubicBezTo>
                                    <a:cubicBezTo>
                                      <a:pt x="332" y="9"/>
                                      <a:pt x="353" y="4"/>
                                      <a:pt x="363" y="3"/>
                                    </a:cubicBezTo>
                                    <a:cubicBezTo>
                                      <a:pt x="373" y="2"/>
                                      <a:pt x="377" y="0"/>
                                      <a:pt x="381"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27" name="Freeform 23"/>
                              <p:cNvSpPr>
                                <a:spLocks/>
                              </p:cNvSpPr>
                              <p:nvPr/>
                            </p:nvSpPr>
                            <p:spPr bwMode="auto">
                              <a:xfrm>
                                <a:off x="2982" y="2797"/>
                                <a:ext cx="816" cy="209"/>
                              </a:xfrm>
                              <a:custGeom>
                                <a:avLst/>
                                <a:gdLst>
                                  <a:gd name="T0" fmla="*/ 0 w 816"/>
                                  <a:gd name="T1" fmla="*/ 8 h 209"/>
                                  <a:gd name="T2" fmla="*/ 27 w 816"/>
                                  <a:gd name="T3" fmla="*/ 2 h 209"/>
                                  <a:gd name="T4" fmla="*/ 48 w 816"/>
                                  <a:gd name="T5" fmla="*/ 2 h 209"/>
                                  <a:gd name="T6" fmla="*/ 63 w 816"/>
                                  <a:gd name="T7" fmla="*/ 14 h 209"/>
                                  <a:gd name="T8" fmla="*/ 99 w 816"/>
                                  <a:gd name="T9" fmla="*/ 14 h 209"/>
                                  <a:gd name="T10" fmla="*/ 132 w 816"/>
                                  <a:gd name="T11" fmla="*/ 5 h 209"/>
                                  <a:gd name="T12" fmla="*/ 150 w 816"/>
                                  <a:gd name="T13" fmla="*/ 8 h 209"/>
                                  <a:gd name="T14" fmla="*/ 177 w 816"/>
                                  <a:gd name="T15" fmla="*/ 23 h 209"/>
                                  <a:gd name="T16" fmla="*/ 195 w 816"/>
                                  <a:gd name="T17" fmla="*/ 62 h 209"/>
                                  <a:gd name="T18" fmla="*/ 210 w 816"/>
                                  <a:gd name="T19" fmla="*/ 89 h 209"/>
                                  <a:gd name="T20" fmla="*/ 240 w 816"/>
                                  <a:gd name="T21" fmla="*/ 122 h 209"/>
                                  <a:gd name="T22" fmla="*/ 282 w 816"/>
                                  <a:gd name="T23" fmla="*/ 140 h 209"/>
                                  <a:gd name="T24" fmla="*/ 321 w 816"/>
                                  <a:gd name="T25" fmla="*/ 161 h 209"/>
                                  <a:gd name="T26" fmla="*/ 354 w 816"/>
                                  <a:gd name="T27" fmla="*/ 173 h 209"/>
                                  <a:gd name="T28" fmla="*/ 393 w 816"/>
                                  <a:gd name="T29" fmla="*/ 188 h 209"/>
                                  <a:gd name="T30" fmla="*/ 471 w 816"/>
                                  <a:gd name="T31" fmla="*/ 185 h 209"/>
                                  <a:gd name="T32" fmla="*/ 513 w 816"/>
                                  <a:gd name="T33" fmla="*/ 173 h 209"/>
                                  <a:gd name="T34" fmla="*/ 570 w 816"/>
                                  <a:gd name="T35" fmla="*/ 167 h 209"/>
                                  <a:gd name="T36" fmla="*/ 612 w 816"/>
                                  <a:gd name="T37" fmla="*/ 170 h 209"/>
                                  <a:gd name="T38" fmla="*/ 645 w 816"/>
                                  <a:gd name="T39" fmla="*/ 188 h 209"/>
                                  <a:gd name="T40" fmla="*/ 687 w 816"/>
                                  <a:gd name="T41" fmla="*/ 203 h 209"/>
                                  <a:gd name="T42" fmla="*/ 735 w 816"/>
                                  <a:gd name="T43" fmla="*/ 206 h 209"/>
                                  <a:gd name="T44" fmla="*/ 780 w 816"/>
                                  <a:gd name="T45" fmla="*/ 209 h 209"/>
                                  <a:gd name="T46" fmla="*/ 816 w 816"/>
                                  <a:gd name="T47" fmla="*/ 203 h 20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16"/>
                                  <a:gd name="T73" fmla="*/ 0 h 209"/>
                                  <a:gd name="T74" fmla="*/ 816 w 816"/>
                                  <a:gd name="T75" fmla="*/ 209 h 20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16" h="209">
                                    <a:moveTo>
                                      <a:pt x="0" y="8"/>
                                    </a:moveTo>
                                    <a:cubicBezTo>
                                      <a:pt x="9" y="5"/>
                                      <a:pt x="19" y="3"/>
                                      <a:pt x="27" y="2"/>
                                    </a:cubicBezTo>
                                    <a:cubicBezTo>
                                      <a:pt x="35" y="1"/>
                                      <a:pt x="42" y="0"/>
                                      <a:pt x="48" y="2"/>
                                    </a:cubicBezTo>
                                    <a:cubicBezTo>
                                      <a:pt x="54" y="4"/>
                                      <a:pt x="55" y="12"/>
                                      <a:pt x="63" y="14"/>
                                    </a:cubicBezTo>
                                    <a:cubicBezTo>
                                      <a:pt x="71" y="16"/>
                                      <a:pt x="88" y="15"/>
                                      <a:pt x="99" y="14"/>
                                    </a:cubicBezTo>
                                    <a:cubicBezTo>
                                      <a:pt x="110" y="13"/>
                                      <a:pt x="124" y="6"/>
                                      <a:pt x="132" y="5"/>
                                    </a:cubicBezTo>
                                    <a:cubicBezTo>
                                      <a:pt x="140" y="4"/>
                                      <a:pt x="143" y="5"/>
                                      <a:pt x="150" y="8"/>
                                    </a:cubicBezTo>
                                    <a:cubicBezTo>
                                      <a:pt x="157" y="11"/>
                                      <a:pt x="170" y="14"/>
                                      <a:pt x="177" y="23"/>
                                    </a:cubicBezTo>
                                    <a:cubicBezTo>
                                      <a:pt x="184" y="32"/>
                                      <a:pt x="190" y="51"/>
                                      <a:pt x="195" y="62"/>
                                    </a:cubicBezTo>
                                    <a:cubicBezTo>
                                      <a:pt x="200" y="73"/>
                                      <a:pt x="203" y="79"/>
                                      <a:pt x="210" y="89"/>
                                    </a:cubicBezTo>
                                    <a:cubicBezTo>
                                      <a:pt x="217" y="99"/>
                                      <a:pt x="228" y="113"/>
                                      <a:pt x="240" y="122"/>
                                    </a:cubicBezTo>
                                    <a:cubicBezTo>
                                      <a:pt x="252" y="131"/>
                                      <a:pt x="269" y="134"/>
                                      <a:pt x="282" y="140"/>
                                    </a:cubicBezTo>
                                    <a:cubicBezTo>
                                      <a:pt x="295" y="146"/>
                                      <a:pt x="309" y="155"/>
                                      <a:pt x="321" y="161"/>
                                    </a:cubicBezTo>
                                    <a:cubicBezTo>
                                      <a:pt x="333" y="167"/>
                                      <a:pt x="342" y="169"/>
                                      <a:pt x="354" y="173"/>
                                    </a:cubicBezTo>
                                    <a:cubicBezTo>
                                      <a:pt x="366" y="177"/>
                                      <a:pt x="374" y="186"/>
                                      <a:pt x="393" y="188"/>
                                    </a:cubicBezTo>
                                    <a:cubicBezTo>
                                      <a:pt x="412" y="190"/>
                                      <a:pt x="451" y="187"/>
                                      <a:pt x="471" y="185"/>
                                    </a:cubicBezTo>
                                    <a:cubicBezTo>
                                      <a:pt x="491" y="183"/>
                                      <a:pt x="497" y="176"/>
                                      <a:pt x="513" y="173"/>
                                    </a:cubicBezTo>
                                    <a:cubicBezTo>
                                      <a:pt x="529" y="170"/>
                                      <a:pt x="554" y="167"/>
                                      <a:pt x="570" y="167"/>
                                    </a:cubicBezTo>
                                    <a:cubicBezTo>
                                      <a:pt x="586" y="167"/>
                                      <a:pt x="600" y="167"/>
                                      <a:pt x="612" y="170"/>
                                    </a:cubicBezTo>
                                    <a:cubicBezTo>
                                      <a:pt x="624" y="173"/>
                                      <a:pt x="633" y="183"/>
                                      <a:pt x="645" y="188"/>
                                    </a:cubicBezTo>
                                    <a:cubicBezTo>
                                      <a:pt x="657" y="193"/>
                                      <a:pt x="672" y="200"/>
                                      <a:pt x="687" y="203"/>
                                    </a:cubicBezTo>
                                    <a:cubicBezTo>
                                      <a:pt x="702" y="206"/>
                                      <a:pt x="720" y="205"/>
                                      <a:pt x="735" y="206"/>
                                    </a:cubicBezTo>
                                    <a:cubicBezTo>
                                      <a:pt x="750" y="207"/>
                                      <a:pt x="767" y="209"/>
                                      <a:pt x="780" y="209"/>
                                    </a:cubicBezTo>
                                    <a:cubicBezTo>
                                      <a:pt x="793" y="209"/>
                                      <a:pt x="809" y="204"/>
                                      <a:pt x="816" y="203"/>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5316" name="Freeform 24"/>
                            <p:cNvSpPr>
                              <a:spLocks/>
                            </p:cNvSpPr>
                            <p:nvPr/>
                          </p:nvSpPr>
                          <p:spPr bwMode="auto">
                            <a:xfrm>
                              <a:off x="3303" y="2498"/>
                              <a:ext cx="684" cy="484"/>
                            </a:xfrm>
                            <a:custGeom>
                              <a:avLst/>
                              <a:gdLst>
                                <a:gd name="T0" fmla="*/ 0 w 684"/>
                                <a:gd name="T1" fmla="*/ 1 h 484"/>
                                <a:gd name="T2" fmla="*/ 21 w 684"/>
                                <a:gd name="T3" fmla="*/ 1 h 484"/>
                                <a:gd name="T4" fmla="*/ 39 w 684"/>
                                <a:gd name="T5" fmla="*/ 10 h 484"/>
                                <a:gd name="T6" fmla="*/ 51 w 684"/>
                                <a:gd name="T7" fmla="*/ 37 h 484"/>
                                <a:gd name="T8" fmla="*/ 51 w 684"/>
                                <a:gd name="T9" fmla="*/ 58 h 484"/>
                                <a:gd name="T10" fmla="*/ 51 w 684"/>
                                <a:gd name="T11" fmla="*/ 85 h 484"/>
                                <a:gd name="T12" fmla="*/ 69 w 684"/>
                                <a:gd name="T13" fmla="*/ 106 h 484"/>
                                <a:gd name="T14" fmla="*/ 93 w 684"/>
                                <a:gd name="T15" fmla="*/ 109 h 484"/>
                                <a:gd name="T16" fmla="*/ 117 w 684"/>
                                <a:gd name="T17" fmla="*/ 109 h 484"/>
                                <a:gd name="T18" fmla="*/ 141 w 684"/>
                                <a:gd name="T19" fmla="*/ 115 h 484"/>
                                <a:gd name="T20" fmla="*/ 168 w 684"/>
                                <a:gd name="T21" fmla="*/ 139 h 484"/>
                                <a:gd name="T22" fmla="*/ 186 w 684"/>
                                <a:gd name="T23" fmla="*/ 154 h 484"/>
                                <a:gd name="T24" fmla="*/ 201 w 684"/>
                                <a:gd name="T25" fmla="*/ 166 h 484"/>
                                <a:gd name="T26" fmla="*/ 222 w 684"/>
                                <a:gd name="T27" fmla="*/ 184 h 484"/>
                                <a:gd name="T28" fmla="*/ 246 w 684"/>
                                <a:gd name="T29" fmla="*/ 196 h 484"/>
                                <a:gd name="T30" fmla="*/ 285 w 684"/>
                                <a:gd name="T31" fmla="*/ 211 h 484"/>
                                <a:gd name="T32" fmla="*/ 309 w 684"/>
                                <a:gd name="T33" fmla="*/ 223 h 484"/>
                                <a:gd name="T34" fmla="*/ 327 w 684"/>
                                <a:gd name="T35" fmla="*/ 238 h 484"/>
                                <a:gd name="T36" fmla="*/ 387 w 684"/>
                                <a:gd name="T37" fmla="*/ 250 h 484"/>
                                <a:gd name="T38" fmla="*/ 417 w 684"/>
                                <a:gd name="T39" fmla="*/ 250 h 484"/>
                                <a:gd name="T40" fmla="*/ 447 w 684"/>
                                <a:gd name="T41" fmla="*/ 262 h 484"/>
                                <a:gd name="T42" fmla="*/ 453 w 684"/>
                                <a:gd name="T43" fmla="*/ 286 h 484"/>
                                <a:gd name="T44" fmla="*/ 468 w 684"/>
                                <a:gd name="T45" fmla="*/ 316 h 484"/>
                                <a:gd name="T46" fmla="*/ 510 w 684"/>
                                <a:gd name="T47" fmla="*/ 328 h 484"/>
                                <a:gd name="T48" fmla="*/ 540 w 684"/>
                                <a:gd name="T49" fmla="*/ 349 h 484"/>
                                <a:gd name="T50" fmla="*/ 558 w 684"/>
                                <a:gd name="T51" fmla="*/ 382 h 484"/>
                                <a:gd name="T52" fmla="*/ 579 w 684"/>
                                <a:gd name="T53" fmla="*/ 409 h 484"/>
                                <a:gd name="T54" fmla="*/ 615 w 684"/>
                                <a:gd name="T55" fmla="*/ 436 h 484"/>
                                <a:gd name="T56" fmla="*/ 648 w 684"/>
                                <a:gd name="T57" fmla="*/ 460 h 484"/>
                                <a:gd name="T58" fmla="*/ 684 w 684"/>
                                <a:gd name="T59" fmla="*/ 484 h 4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84"/>
                                <a:gd name="T91" fmla="*/ 0 h 484"/>
                                <a:gd name="T92" fmla="*/ 684 w 684"/>
                                <a:gd name="T93" fmla="*/ 484 h 4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84" h="484">
                                  <a:moveTo>
                                    <a:pt x="0" y="1"/>
                                  </a:moveTo>
                                  <a:cubicBezTo>
                                    <a:pt x="7" y="0"/>
                                    <a:pt x="15" y="0"/>
                                    <a:pt x="21" y="1"/>
                                  </a:cubicBezTo>
                                  <a:cubicBezTo>
                                    <a:pt x="27" y="2"/>
                                    <a:pt x="34" y="4"/>
                                    <a:pt x="39" y="10"/>
                                  </a:cubicBezTo>
                                  <a:cubicBezTo>
                                    <a:pt x="44" y="16"/>
                                    <a:pt x="49" y="29"/>
                                    <a:pt x="51" y="37"/>
                                  </a:cubicBezTo>
                                  <a:cubicBezTo>
                                    <a:pt x="53" y="45"/>
                                    <a:pt x="51" y="50"/>
                                    <a:pt x="51" y="58"/>
                                  </a:cubicBezTo>
                                  <a:cubicBezTo>
                                    <a:pt x="51" y="66"/>
                                    <a:pt x="48" y="77"/>
                                    <a:pt x="51" y="85"/>
                                  </a:cubicBezTo>
                                  <a:cubicBezTo>
                                    <a:pt x="54" y="93"/>
                                    <a:pt x="62" y="102"/>
                                    <a:pt x="69" y="106"/>
                                  </a:cubicBezTo>
                                  <a:cubicBezTo>
                                    <a:pt x="76" y="110"/>
                                    <a:pt x="85" y="108"/>
                                    <a:pt x="93" y="109"/>
                                  </a:cubicBezTo>
                                  <a:cubicBezTo>
                                    <a:pt x="101" y="110"/>
                                    <a:pt x="109" y="108"/>
                                    <a:pt x="117" y="109"/>
                                  </a:cubicBezTo>
                                  <a:cubicBezTo>
                                    <a:pt x="125" y="110"/>
                                    <a:pt x="133" y="110"/>
                                    <a:pt x="141" y="115"/>
                                  </a:cubicBezTo>
                                  <a:cubicBezTo>
                                    <a:pt x="149" y="120"/>
                                    <a:pt x="161" y="133"/>
                                    <a:pt x="168" y="139"/>
                                  </a:cubicBezTo>
                                  <a:cubicBezTo>
                                    <a:pt x="175" y="145"/>
                                    <a:pt x="181" y="150"/>
                                    <a:pt x="186" y="154"/>
                                  </a:cubicBezTo>
                                  <a:cubicBezTo>
                                    <a:pt x="191" y="158"/>
                                    <a:pt x="195" y="161"/>
                                    <a:pt x="201" y="166"/>
                                  </a:cubicBezTo>
                                  <a:cubicBezTo>
                                    <a:pt x="207" y="171"/>
                                    <a:pt x="215" y="179"/>
                                    <a:pt x="222" y="184"/>
                                  </a:cubicBezTo>
                                  <a:cubicBezTo>
                                    <a:pt x="229" y="189"/>
                                    <a:pt x="235" y="192"/>
                                    <a:pt x="246" y="196"/>
                                  </a:cubicBezTo>
                                  <a:cubicBezTo>
                                    <a:pt x="257" y="200"/>
                                    <a:pt x="275" y="206"/>
                                    <a:pt x="285" y="211"/>
                                  </a:cubicBezTo>
                                  <a:cubicBezTo>
                                    <a:pt x="295" y="216"/>
                                    <a:pt x="302" y="219"/>
                                    <a:pt x="309" y="223"/>
                                  </a:cubicBezTo>
                                  <a:cubicBezTo>
                                    <a:pt x="316" y="227"/>
                                    <a:pt x="314" y="234"/>
                                    <a:pt x="327" y="238"/>
                                  </a:cubicBezTo>
                                  <a:cubicBezTo>
                                    <a:pt x="340" y="242"/>
                                    <a:pt x="372" y="248"/>
                                    <a:pt x="387" y="250"/>
                                  </a:cubicBezTo>
                                  <a:cubicBezTo>
                                    <a:pt x="402" y="252"/>
                                    <a:pt x="407" y="248"/>
                                    <a:pt x="417" y="250"/>
                                  </a:cubicBezTo>
                                  <a:cubicBezTo>
                                    <a:pt x="427" y="252"/>
                                    <a:pt x="441" y="256"/>
                                    <a:pt x="447" y="262"/>
                                  </a:cubicBezTo>
                                  <a:cubicBezTo>
                                    <a:pt x="453" y="268"/>
                                    <a:pt x="449" y="277"/>
                                    <a:pt x="453" y="286"/>
                                  </a:cubicBezTo>
                                  <a:cubicBezTo>
                                    <a:pt x="457" y="295"/>
                                    <a:pt x="459" y="309"/>
                                    <a:pt x="468" y="316"/>
                                  </a:cubicBezTo>
                                  <a:cubicBezTo>
                                    <a:pt x="477" y="323"/>
                                    <a:pt x="498" y="322"/>
                                    <a:pt x="510" y="328"/>
                                  </a:cubicBezTo>
                                  <a:cubicBezTo>
                                    <a:pt x="522" y="334"/>
                                    <a:pt x="532" y="340"/>
                                    <a:pt x="540" y="349"/>
                                  </a:cubicBezTo>
                                  <a:cubicBezTo>
                                    <a:pt x="548" y="358"/>
                                    <a:pt x="551" y="372"/>
                                    <a:pt x="558" y="382"/>
                                  </a:cubicBezTo>
                                  <a:cubicBezTo>
                                    <a:pt x="565" y="392"/>
                                    <a:pt x="569" y="400"/>
                                    <a:pt x="579" y="409"/>
                                  </a:cubicBezTo>
                                  <a:cubicBezTo>
                                    <a:pt x="589" y="418"/>
                                    <a:pt x="603" y="428"/>
                                    <a:pt x="615" y="436"/>
                                  </a:cubicBezTo>
                                  <a:cubicBezTo>
                                    <a:pt x="627" y="444"/>
                                    <a:pt x="637" y="452"/>
                                    <a:pt x="648" y="460"/>
                                  </a:cubicBezTo>
                                  <a:cubicBezTo>
                                    <a:pt x="659" y="468"/>
                                    <a:pt x="671" y="476"/>
                                    <a:pt x="684" y="4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17" name="Freeform 25"/>
                            <p:cNvSpPr>
                              <a:spLocks/>
                            </p:cNvSpPr>
                            <p:nvPr/>
                          </p:nvSpPr>
                          <p:spPr bwMode="auto">
                            <a:xfrm>
                              <a:off x="3748" y="2698"/>
                              <a:ext cx="208" cy="264"/>
                            </a:xfrm>
                            <a:custGeom>
                              <a:avLst/>
                              <a:gdLst>
                                <a:gd name="T0" fmla="*/ 0 w 208"/>
                                <a:gd name="T1" fmla="*/ 0 h 264"/>
                                <a:gd name="T2" fmla="*/ 12 w 208"/>
                                <a:gd name="T3" fmla="*/ 32 h 264"/>
                                <a:gd name="T4" fmla="*/ 32 w 208"/>
                                <a:gd name="T5" fmla="*/ 48 h 264"/>
                                <a:gd name="T6" fmla="*/ 64 w 208"/>
                                <a:gd name="T7" fmla="*/ 56 h 264"/>
                                <a:gd name="T8" fmla="*/ 96 w 208"/>
                                <a:gd name="T9" fmla="*/ 76 h 264"/>
                                <a:gd name="T10" fmla="*/ 108 w 208"/>
                                <a:gd name="T11" fmla="*/ 128 h 264"/>
                                <a:gd name="T12" fmla="*/ 128 w 208"/>
                                <a:gd name="T13" fmla="*/ 156 h 264"/>
                                <a:gd name="T14" fmla="*/ 160 w 208"/>
                                <a:gd name="T15" fmla="*/ 172 h 264"/>
                                <a:gd name="T16" fmla="*/ 184 w 208"/>
                                <a:gd name="T17" fmla="*/ 212 h 264"/>
                                <a:gd name="T18" fmla="*/ 200 w 208"/>
                                <a:gd name="T19" fmla="*/ 236 h 264"/>
                                <a:gd name="T20" fmla="*/ 208 w 208"/>
                                <a:gd name="T21" fmla="*/ 264 h 2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264"/>
                                <a:gd name="T35" fmla="*/ 208 w 208"/>
                                <a:gd name="T36" fmla="*/ 264 h 2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264">
                                  <a:moveTo>
                                    <a:pt x="0" y="0"/>
                                  </a:moveTo>
                                  <a:cubicBezTo>
                                    <a:pt x="3" y="12"/>
                                    <a:pt x="7" y="24"/>
                                    <a:pt x="12" y="32"/>
                                  </a:cubicBezTo>
                                  <a:cubicBezTo>
                                    <a:pt x="17" y="40"/>
                                    <a:pt x="23" y="44"/>
                                    <a:pt x="32" y="48"/>
                                  </a:cubicBezTo>
                                  <a:cubicBezTo>
                                    <a:pt x="41" y="52"/>
                                    <a:pt x="53" y="51"/>
                                    <a:pt x="64" y="56"/>
                                  </a:cubicBezTo>
                                  <a:cubicBezTo>
                                    <a:pt x="75" y="61"/>
                                    <a:pt x="89" y="64"/>
                                    <a:pt x="96" y="76"/>
                                  </a:cubicBezTo>
                                  <a:cubicBezTo>
                                    <a:pt x="103" y="88"/>
                                    <a:pt x="103" y="115"/>
                                    <a:pt x="108" y="128"/>
                                  </a:cubicBezTo>
                                  <a:cubicBezTo>
                                    <a:pt x="113" y="141"/>
                                    <a:pt x="119" y="149"/>
                                    <a:pt x="128" y="156"/>
                                  </a:cubicBezTo>
                                  <a:cubicBezTo>
                                    <a:pt x="137" y="163"/>
                                    <a:pt x="151" y="163"/>
                                    <a:pt x="160" y="172"/>
                                  </a:cubicBezTo>
                                  <a:cubicBezTo>
                                    <a:pt x="169" y="181"/>
                                    <a:pt x="177" y="201"/>
                                    <a:pt x="184" y="212"/>
                                  </a:cubicBezTo>
                                  <a:cubicBezTo>
                                    <a:pt x="191" y="223"/>
                                    <a:pt x="196" y="227"/>
                                    <a:pt x="200" y="236"/>
                                  </a:cubicBezTo>
                                  <a:cubicBezTo>
                                    <a:pt x="204" y="245"/>
                                    <a:pt x="205" y="257"/>
                                    <a:pt x="208" y="26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18" name="Freeform 26"/>
                            <p:cNvSpPr>
                              <a:spLocks/>
                            </p:cNvSpPr>
                            <p:nvPr/>
                          </p:nvSpPr>
                          <p:spPr bwMode="auto">
                            <a:xfrm>
                              <a:off x="4066" y="2680"/>
                              <a:ext cx="66" cy="384"/>
                            </a:xfrm>
                            <a:custGeom>
                              <a:avLst/>
                              <a:gdLst>
                                <a:gd name="T0" fmla="*/ 66 w 66"/>
                                <a:gd name="T1" fmla="*/ 0 h 384"/>
                                <a:gd name="T2" fmla="*/ 22 w 66"/>
                                <a:gd name="T3" fmla="*/ 36 h 384"/>
                                <a:gd name="T4" fmla="*/ 2 w 66"/>
                                <a:gd name="T5" fmla="*/ 80 h 384"/>
                                <a:gd name="T6" fmla="*/ 10 w 66"/>
                                <a:gd name="T7" fmla="*/ 124 h 384"/>
                                <a:gd name="T8" fmla="*/ 30 w 66"/>
                                <a:gd name="T9" fmla="*/ 168 h 384"/>
                                <a:gd name="T10" fmla="*/ 42 w 66"/>
                                <a:gd name="T11" fmla="*/ 204 h 384"/>
                                <a:gd name="T12" fmla="*/ 22 w 66"/>
                                <a:gd name="T13" fmla="*/ 236 h 384"/>
                                <a:gd name="T14" fmla="*/ 18 w 66"/>
                                <a:gd name="T15" fmla="*/ 292 h 384"/>
                                <a:gd name="T16" fmla="*/ 34 w 66"/>
                                <a:gd name="T17" fmla="*/ 328 h 384"/>
                                <a:gd name="T18" fmla="*/ 46 w 66"/>
                                <a:gd name="T19" fmla="*/ 352 h 384"/>
                                <a:gd name="T20" fmla="*/ 62 w 66"/>
                                <a:gd name="T21" fmla="*/ 384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384"/>
                                <a:gd name="T35" fmla="*/ 66 w 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384">
                                  <a:moveTo>
                                    <a:pt x="66" y="0"/>
                                  </a:moveTo>
                                  <a:cubicBezTo>
                                    <a:pt x="49" y="11"/>
                                    <a:pt x="33" y="23"/>
                                    <a:pt x="22" y="36"/>
                                  </a:cubicBezTo>
                                  <a:cubicBezTo>
                                    <a:pt x="11" y="49"/>
                                    <a:pt x="4" y="65"/>
                                    <a:pt x="2" y="80"/>
                                  </a:cubicBezTo>
                                  <a:cubicBezTo>
                                    <a:pt x="0" y="95"/>
                                    <a:pt x="5" y="109"/>
                                    <a:pt x="10" y="124"/>
                                  </a:cubicBezTo>
                                  <a:cubicBezTo>
                                    <a:pt x="15" y="139"/>
                                    <a:pt x="25" y="155"/>
                                    <a:pt x="30" y="168"/>
                                  </a:cubicBezTo>
                                  <a:cubicBezTo>
                                    <a:pt x="35" y="181"/>
                                    <a:pt x="43" y="193"/>
                                    <a:pt x="42" y="204"/>
                                  </a:cubicBezTo>
                                  <a:cubicBezTo>
                                    <a:pt x="41" y="215"/>
                                    <a:pt x="26" y="221"/>
                                    <a:pt x="22" y="236"/>
                                  </a:cubicBezTo>
                                  <a:cubicBezTo>
                                    <a:pt x="18" y="251"/>
                                    <a:pt x="16" y="277"/>
                                    <a:pt x="18" y="292"/>
                                  </a:cubicBezTo>
                                  <a:cubicBezTo>
                                    <a:pt x="20" y="307"/>
                                    <a:pt x="29" y="318"/>
                                    <a:pt x="34" y="328"/>
                                  </a:cubicBezTo>
                                  <a:cubicBezTo>
                                    <a:pt x="39" y="338"/>
                                    <a:pt x="41" y="343"/>
                                    <a:pt x="46" y="352"/>
                                  </a:cubicBezTo>
                                  <a:cubicBezTo>
                                    <a:pt x="51" y="361"/>
                                    <a:pt x="56" y="372"/>
                                    <a:pt x="62" y="3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19" name="Freeform 27"/>
                            <p:cNvSpPr>
                              <a:spLocks/>
                            </p:cNvSpPr>
                            <p:nvPr/>
                          </p:nvSpPr>
                          <p:spPr bwMode="auto">
                            <a:xfrm>
                              <a:off x="3568" y="3384"/>
                              <a:ext cx="456" cy="128"/>
                            </a:xfrm>
                            <a:custGeom>
                              <a:avLst/>
                              <a:gdLst>
                                <a:gd name="T0" fmla="*/ 0 w 456"/>
                                <a:gd name="T1" fmla="*/ 0 h 128"/>
                                <a:gd name="T2" fmla="*/ 68 w 456"/>
                                <a:gd name="T3" fmla="*/ 4 h 128"/>
                                <a:gd name="T4" fmla="*/ 116 w 456"/>
                                <a:gd name="T5" fmla="*/ 4 h 128"/>
                                <a:gd name="T6" fmla="*/ 168 w 456"/>
                                <a:gd name="T7" fmla="*/ 20 h 128"/>
                                <a:gd name="T8" fmla="*/ 192 w 456"/>
                                <a:gd name="T9" fmla="*/ 48 h 128"/>
                                <a:gd name="T10" fmla="*/ 192 w 456"/>
                                <a:gd name="T11" fmla="*/ 88 h 128"/>
                                <a:gd name="T12" fmla="*/ 204 w 456"/>
                                <a:gd name="T13" fmla="*/ 120 h 128"/>
                                <a:gd name="T14" fmla="*/ 240 w 456"/>
                                <a:gd name="T15" fmla="*/ 128 h 128"/>
                                <a:gd name="T16" fmla="*/ 304 w 456"/>
                                <a:gd name="T17" fmla="*/ 120 h 128"/>
                                <a:gd name="T18" fmla="*/ 344 w 456"/>
                                <a:gd name="T19" fmla="*/ 100 h 128"/>
                                <a:gd name="T20" fmla="*/ 400 w 456"/>
                                <a:gd name="T21" fmla="*/ 72 h 128"/>
                                <a:gd name="T22" fmla="*/ 428 w 456"/>
                                <a:gd name="T23" fmla="*/ 68 h 128"/>
                                <a:gd name="T24" fmla="*/ 456 w 456"/>
                                <a:gd name="T25" fmla="*/ 64 h 1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6"/>
                                <a:gd name="T40" fmla="*/ 0 h 128"/>
                                <a:gd name="T41" fmla="*/ 456 w 456"/>
                                <a:gd name="T42" fmla="*/ 128 h 1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6" h="128">
                                  <a:moveTo>
                                    <a:pt x="0" y="0"/>
                                  </a:moveTo>
                                  <a:cubicBezTo>
                                    <a:pt x="24" y="1"/>
                                    <a:pt x="49" y="3"/>
                                    <a:pt x="68" y="4"/>
                                  </a:cubicBezTo>
                                  <a:cubicBezTo>
                                    <a:pt x="87" y="5"/>
                                    <a:pt x="99" y="1"/>
                                    <a:pt x="116" y="4"/>
                                  </a:cubicBezTo>
                                  <a:cubicBezTo>
                                    <a:pt x="133" y="7"/>
                                    <a:pt x="155" y="13"/>
                                    <a:pt x="168" y="20"/>
                                  </a:cubicBezTo>
                                  <a:cubicBezTo>
                                    <a:pt x="181" y="27"/>
                                    <a:pt x="188" y="37"/>
                                    <a:pt x="192" y="48"/>
                                  </a:cubicBezTo>
                                  <a:cubicBezTo>
                                    <a:pt x="196" y="59"/>
                                    <a:pt x="190" y="76"/>
                                    <a:pt x="192" y="88"/>
                                  </a:cubicBezTo>
                                  <a:cubicBezTo>
                                    <a:pt x="194" y="100"/>
                                    <a:pt x="196" y="113"/>
                                    <a:pt x="204" y="120"/>
                                  </a:cubicBezTo>
                                  <a:cubicBezTo>
                                    <a:pt x="212" y="127"/>
                                    <a:pt x="223" y="128"/>
                                    <a:pt x="240" y="128"/>
                                  </a:cubicBezTo>
                                  <a:cubicBezTo>
                                    <a:pt x="257" y="128"/>
                                    <a:pt x="287" y="125"/>
                                    <a:pt x="304" y="120"/>
                                  </a:cubicBezTo>
                                  <a:cubicBezTo>
                                    <a:pt x="321" y="115"/>
                                    <a:pt x="328" y="108"/>
                                    <a:pt x="344" y="100"/>
                                  </a:cubicBezTo>
                                  <a:cubicBezTo>
                                    <a:pt x="360" y="92"/>
                                    <a:pt x="386" y="77"/>
                                    <a:pt x="400" y="72"/>
                                  </a:cubicBezTo>
                                  <a:cubicBezTo>
                                    <a:pt x="414" y="67"/>
                                    <a:pt x="419" y="69"/>
                                    <a:pt x="428" y="68"/>
                                  </a:cubicBezTo>
                                  <a:cubicBezTo>
                                    <a:pt x="437" y="67"/>
                                    <a:pt x="446" y="65"/>
                                    <a:pt x="456" y="6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20" name="Freeform 28"/>
                            <p:cNvSpPr>
                              <a:spLocks/>
                            </p:cNvSpPr>
                            <p:nvPr/>
                          </p:nvSpPr>
                          <p:spPr bwMode="auto">
                            <a:xfrm>
                              <a:off x="2796" y="2926"/>
                              <a:ext cx="334" cy="441"/>
                            </a:xfrm>
                            <a:custGeom>
                              <a:avLst/>
                              <a:gdLst>
                                <a:gd name="T0" fmla="*/ 30 w 334"/>
                                <a:gd name="T1" fmla="*/ 0 h 441"/>
                                <a:gd name="T2" fmla="*/ 46 w 334"/>
                                <a:gd name="T3" fmla="*/ 52 h 441"/>
                                <a:gd name="T4" fmla="*/ 66 w 334"/>
                                <a:gd name="T5" fmla="*/ 76 h 441"/>
                                <a:gd name="T6" fmla="*/ 82 w 334"/>
                                <a:gd name="T7" fmla="*/ 104 h 441"/>
                                <a:gd name="T8" fmla="*/ 82 w 334"/>
                                <a:gd name="T9" fmla="*/ 140 h 441"/>
                                <a:gd name="T10" fmla="*/ 62 w 334"/>
                                <a:gd name="T11" fmla="*/ 180 h 441"/>
                                <a:gd name="T12" fmla="*/ 26 w 334"/>
                                <a:gd name="T13" fmla="*/ 196 h 441"/>
                                <a:gd name="T14" fmla="*/ 2 w 334"/>
                                <a:gd name="T15" fmla="*/ 224 h 441"/>
                                <a:gd name="T16" fmla="*/ 14 w 334"/>
                                <a:gd name="T17" fmla="*/ 264 h 441"/>
                                <a:gd name="T18" fmla="*/ 34 w 334"/>
                                <a:gd name="T19" fmla="*/ 280 h 441"/>
                                <a:gd name="T20" fmla="*/ 50 w 334"/>
                                <a:gd name="T21" fmla="*/ 308 h 441"/>
                                <a:gd name="T22" fmla="*/ 58 w 334"/>
                                <a:gd name="T23" fmla="*/ 348 h 441"/>
                                <a:gd name="T24" fmla="*/ 86 w 334"/>
                                <a:gd name="T25" fmla="*/ 376 h 441"/>
                                <a:gd name="T26" fmla="*/ 130 w 334"/>
                                <a:gd name="T27" fmla="*/ 404 h 441"/>
                                <a:gd name="T28" fmla="*/ 158 w 334"/>
                                <a:gd name="T29" fmla="*/ 416 h 441"/>
                                <a:gd name="T30" fmla="*/ 190 w 334"/>
                                <a:gd name="T31" fmla="*/ 420 h 441"/>
                                <a:gd name="T32" fmla="*/ 242 w 334"/>
                                <a:gd name="T33" fmla="*/ 428 h 441"/>
                                <a:gd name="T34" fmla="*/ 278 w 334"/>
                                <a:gd name="T35" fmla="*/ 432 h 441"/>
                                <a:gd name="T36" fmla="*/ 310 w 334"/>
                                <a:gd name="T37" fmla="*/ 440 h 441"/>
                                <a:gd name="T38" fmla="*/ 334 w 334"/>
                                <a:gd name="T39" fmla="*/ 440 h 4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34"/>
                                <a:gd name="T61" fmla="*/ 0 h 441"/>
                                <a:gd name="T62" fmla="*/ 334 w 334"/>
                                <a:gd name="T63" fmla="*/ 441 h 4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34" h="441">
                                  <a:moveTo>
                                    <a:pt x="30" y="0"/>
                                  </a:moveTo>
                                  <a:cubicBezTo>
                                    <a:pt x="35" y="19"/>
                                    <a:pt x="40" y="39"/>
                                    <a:pt x="46" y="52"/>
                                  </a:cubicBezTo>
                                  <a:cubicBezTo>
                                    <a:pt x="52" y="65"/>
                                    <a:pt x="60" y="67"/>
                                    <a:pt x="66" y="76"/>
                                  </a:cubicBezTo>
                                  <a:cubicBezTo>
                                    <a:pt x="72" y="85"/>
                                    <a:pt x="79" y="93"/>
                                    <a:pt x="82" y="104"/>
                                  </a:cubicBezTo>
                                  <a:cubicBezTo>
                                    <a:pt x="85" y="115"/>
                                    <a:pt x="85" y="127"/>
                                    <a:pt x="82" y="140"/>
                                  </a:cubicBezTo>
                                  <a:cubicBezTo>
                                    <a:pt x="79" y="153"/>
                                    <a:pt x="71" y="171"/>
                                    <a:pt x="62" y="180"/>
                                  </a:cubicBezTo>
                                  <a:cubicBezTo>
                                    <a:pt x="53" y="189"/>
                                    <a:pt x="36" y="189"/>
                                    <a:pt x="26" y="196"/>
                                  </a:cubicBezTo>
                                  <a:cubicBezTo>
                                    <a:pt x="16" y="203"/>
                                    <a:pt x="4" y="213"/>
                                    <a:pt x="2" y="224"/>
                                  </a:cubicBezTo>
                                  <a:cubicBezTo>
                                    <a:pt x="0" y="235"/>
                                    <a:pt x="9" y="255"/>
                                    <a:pt x="14" y="264"/>
                                  </a:cubicBezTo>
                                  <a:cubicBezTo>
                                    <a:pt x="19" y="273"/>
                                    <a:pt x="28" y="273"/>
                                    <a:pt x="34" y="280"/>
                                  </a:cubicBezTo>
                                  <a:cubicBezTo>
                                    <a:pt x="40" y="287"/>
                                    <a:pt x="46" y="297"/>
                                    <a:pt x="50" y="308"/>
                                  </a:cubicBezTo>
                                  <a:cubicBezTo>
                                    <a:pt x="54" y="319"/>
                                    <a:pt x="52" y="337"/>
                                    <a:pt x="58" y="348"/>
                                  </a:cubicBezTo>
                                  <a:cubicBezTo>
                                    <a:pt x="64" y="359"/>
                                    <a:pt x="74" y="367"/>
                                    <a:pt x="86" y="376"/>
                                  </a:cubicBezTo>
                                  <a:cubicBezTo>
                                    <a:pt x="98" y="385"/>
                                    <a:pt x="118" y="397"/>
                                    <a:pt x="130" y="404"/>
                                  </a:cubicBezTo>
                                  <a:cubicBezTo>
                                    <a:pt x="142" y="411"/>
                                    <a:pt x="148" y="413"/>
                                    <a:pt x="158" y="416"/>
                                  </a:cubicBezTo>
                                  <a:cubicBezTo>
                                    <a:pt x="168" y="419"/>
                                    <a:pt x="176" y="418"/>
                                    <a:pt x="190" y="420"/>
                                  </a:cubicBezTo>
                                  <a:cubicBezTo>
                                    <a:pt x="204" y="422"/>
                                    <a:pt x="227" y="426"/>
                                    <a:pt x="242" y="428"/>
                                  </a:cubicBezTo>
                                  <a:cubicBezTo>
                                    <a:pt x="257" y="430"/>
                                    <a:pt x="267" y="430"/>
                                    <a:pt x="278" y="432"/>
                                  </a:cubicBezTo>
                                  <a:cubicBezTo>
                                    <a:pt x="289" y="434"/>
                                    <a:pt x="301" y="439"/>
                                    <a:pt x="310" y="440"/>
                                  </a:cubicBezTo>
                                  <a:cubicBezTo>
                                    <a:pt x="319" y="441"/>
                                    <a:pt x="327" y="440"/>
                                    <a:pt x="334" y="44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5282" name="Group 29"/>
                          <p:cNvGrpSpPr>
                            <a:grpSpLocks/>
                          </p:cNvGrpSpPr>
                          <p:nvPr/>
                        </p:nvGrpSpPr>
                        <p:grpSpPr bwMode="auto">
                          <a:xfrm>
                            <a:off x="673" y="1869"/>
                            <a:ext cx="4313" cy="736"/>
                            <a:chOff x="673" y="1869"/>
                            <a:chExt cx="4313" cy="736"/>
                          </a:xfrm>
                        </p:grpSpPr>
                        <p:sp>
                          <p:nvSpPr>
                            <p:cNvPr id="385309" name="Freeform 30"/>
                            <p:cNvSpPr>
                              <a:spLocks/>
                            </p:cNvSpPr>
                            <p:nvPr/>
                          </p:nvSpPr>
                          <p:spPr bwMode="auto">
                            <a:xfrm>
                              <a:off x="673" y="2112"/>
                              <a:ext cx="846" cy="493"/>
                            </a:xfrm>
                            <a:custGeom>
                              <a:avLst/>
                              <a:gdLst>
                                <a:gd name="T0" fmla="*/ 0 w 846"/>
                                <a:gd name="T1" fmla="*/ 480 h 493"/>
                                <a:gd name="T2" fmla="*/ 72 w 846"/>
                                <a:gd name="T3" fmla="*/ 468 h 493"/>
                                <a:gd name="T4" fmla="*/ 120 w 846"/>
                                <a:gd name="T5" fmla="*/ 474 h 493"/>
                                <a:gd name="T6" fmla="*/ 192 w 846"/>
                                <a:gd name="T7" fmla="*/ 492 h 493"/>
                                <a:gd name="T8" fmla="*/ 246 w 846"/>
                                <a:gd name="T9" fmla="*/ 468 h 493"/>
                                <a:gd name="T10" fmla="*/ 324 w 846"/>
                                <a:gd name="T11" fmla="*/ 450 h 493"/>
                                <a:gd name="T12" fmla="*/ 390 w 846"/>
                                <a:gd name="T13" fmla="*/ 474 h 493"/>
                                <a:gd name="T14" fmla="*/ 456 w 846"/>
                                <a:gd name="T15" fmla="*/ 468 h 493"/>
                                <a:gd name="T16" fmla="*/ 480 w 846"/>
                                <a:gd name="T17" fmla="*/ 420 h 493"/>
                                <a:gd name="T18" fmla="*/ 498 w 846"/>
                                <a:gd name="T19" fmla="*/ 366 h 493"/>
                                <a:gd name="T20" fmla="*/ 528 w 846"/>
                                <a:gd name="T21" fmla="*/ 330 h 493"/>
                                <a:gd name="T22" fmla="*/ 564 w 846"/>
                                <a:gd name="T23" fmla="*/ 312 h 493"/>
                                <a:gd name="T24" fmla="*/ 594 w 846"/>
                                <a:gd name="T25" fmla="*/ 288 h 493"/>
                                <a:gd name="T26" fmla="*/ 636 w 846"/>
                                <a:gd name="T27" fmla="*/ 228 h 493"/>
                                <a:gd name="T28" fmla="*/ 678 w 846"/>
                                <a:gd name="T29" fmla="*/ 156 h 493"/>
                                <a:gd name="T30" fmla="*/ 696 w 846"/>
                                <a:gd name="T31" fmla="*/ 114 h 493"/>
                                <a:gd name="T32" fmla="*/ 738 w 846"/>
                                <a:gd name="T33" fmla="*/ 66 h 493"/>
                                <a:gd name="T34" fmla="*/ 786 w 846"/>
                                <a:gd name="T35" fmla="*/ 30 h 493"/>
                                <a:gd name="T36" fmla="*/ 846 w 846"/>
                                <a:gd name="T37" fmla="*/ 0 h 4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6"/>
                                <a:gd name="T58" fmla="*/ 0 h 493"/>
                                <a:gd name="T59" fmla="*/ 846 w 846"/>
                                <a:gd name="T60" fmla="*/ 493 h 49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6" h="493">
                                  <a:moveTo>
                                    <a:pt x="0" y="480"/>
                                  </a:moveTo>
                                  <a:cubicBezTo>
                                    <a:pt x="26" y="474"/>
                                    <a:pt x="52" y="469"/>
                                    <a:pt x="72" y="468"/>
                                  </a:cubicBezTo>
                                  <a:cubicBezTo>
                                    <a:pt x="92" y="467"/>
                                    <a:pt x="100" y="470"/>
                                    <a:pt x="120" y="474"/>
                                  </a:cubicBezTo>
                                  <a:cubicBezTo>
                                    <a:pt x="140" y="478"/>
                                    <a:pt x="171" y="493"/>
                                    <a:pt x="192" y="492"/>
                                  </a:cubicBezTo>
                                  <a:cubicBezTo>
                                    <a:pt x="213" y="491"/>
                                    <a:pt x="224" y="475"/>
                                    <a:pt x="246" y="468"/>
                                  </a:cubicBezTo>
                                  <a:cubicBezTo>
                                    <a:pt x="268" y="461"/>
                                    <a:pt x="300" y="449"/>
                                    <a:pt x="324" y="450"/>
                                  </a:cubicBezTo>
                                  <a:cubicBezTo>
                                    <a:pt x="348" y="451"/>
                                    <a:pt x="368" y="471"/>
                                    <a:pt x="390" y="474"/>
                                  </a:cubicBezTo>
                                  <a:cubicBezTo>
                                    <a:pt x="412" y="477"/>
                                    <a:pt x="441" y="477"/>
                                    <a:pt x="456" y="468"/>
                                  </a:cubicBezTo>
                                  <a:cubicBezTo>
                                    <a:pt x="471" y="459"/>
                                    <a:pt x="473" y="437"/>
                                    <a:pt x="480" y="420"/>
                                  </a:cubicBezTo>
                                  <a:cubicBezTo>
                                    <a:pt x="487" y="403"/>
                                    <a:pt x="490" y="381"/>
                                    <a:pt x="498" y="366"/>
                                  </a:cubicBezTo>
                                  <a:cubicBezTo>
                                    <a:pt x="506" y="351"/>
                                    <a:pt x="517" y="339"/>
                                    <a:pt x="528" y="330"/>
                                  </a:cubicBezTo>
                                  <a:cubicBezTo>
                                    <a:pt x="539" y="321"/>
                                    <a:pt x="553" y="319"/>
                                    <a:pt x="564" y="312"/>
                                  </a:cubicBezTo>
                                  <a:cubicBezTo>
                                    <a:pt x="575" y="305"/>
                                    <a:pt x="582" y="302"/>
                                    <a:pt x="594" y="288"/>
                                  </a:cubicBezTo>
                                  <a:cubicBezTo>
                                    <a:pt x="606" y="274"/>
                                    <a:pt x="622" y="250"/>
                                    <a:pt x="636" y="228"/>
                                  </a:cubicBezTo>
                                  <a:cubicBezTo>
                                    <a:pt x="650" y="206"/>
                                    <a:pt x="668" y="175"/>
                                    <a:pt x="678" y="156"/>
                                  </a:cubicBezTo>
                                  <a:cubicBezTo>
                                    <a:pt x="688" y="137"/>
                                    <a:pt x="686" y="129"/>
                                    <a:pt x="696" y="114"/>
                                  </a:cubicBezTo>
                                  <a:cubicBezTo>
                                    <a:pt x="706" y="99"/>
                                    <a:pt x="723" y="80"/>
                                    <a:pt x="738" y="66"/>
                                  </a:cubicBezTo>
                                  <a:cubicBezTo>
                                    <a:pt x="753" y="52"/>
                                    <a:pt x="768" y="41"/>
                                    <a:pt x="786" y="30"/>
                                  </a:cubicBezTo>
                                  <a:cubicBezTo>
                                    <a:pt x="804" y="19"/>
                                    <a:pt x="831" y="6"/>
                                    <a:pt x="84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10" name="Freeform 31"/>
                            <p:cNvSpPr>
                              <a:spLocks/>
                            </p:cNvSpPr>
                            <p:nvPr/>
                          </p:nvSpPr>
                          <p:spPr bwMode="auto">
                            <a:xfrm>
                              <a:off x="978" y="2046"/>
                              <a:ext cx="534" cy="128"/>
                            </a:xfrm>
                            <a:custGeom>
                              <a:avLst/>
                              <a:gdLst>
                                <a:gd name="T0" fmla="*/ 0 w 534"/>
                                <a:gd name="T1" fmla="*/ 0 h 128"/>
                                <a:gd name="T2" fmla="*/ 36 w 534"/>
                                <a:gd name="T3" fmla="*/ 18 h 128"/>
                                <a:gd name="T4" fmla="*/ 72 w 534"/>
                                <a:gd name="T5" fmla="*/ 30 h 128"/>
                                <a:gd name="T6" fmla="*/ 126 w 534"/>
                                <a:gd name="T7" fmla="*/ 84 h 128"/>
                                <a:gd name="T8" fmla="*/ 180 w 534"/>
                                <a:gd name="T9" fmla="*/ 126 h 128"/>
                                <a:gd name="T10" fmla="*/ 264 w 534"/>
                                <a:gd name="T11" fmla="*/ 96 h 128"/>
                                <a:gd name="T12" fmla="*/ 318 w 534"/>
                                <a:gd name="T13" fmla="*/ 84 h 128"/>
                                <a:gd name="T14" fmla="*/ 366 w 534"/>
                                <a:gd name="T15" fmla="*/ 84 h 128"/>
                                <a:gd name="T16" fmla="*/ 426 w 534"/>
                                <a:gd name="T17" fmla="*/ 84 h 128"/>
                                <a:gd name="T18" fmla="*/ 492 w 534"/>
                                <a:gd name="T19" fmla="*/ 66 h 128"/>
                                <a:gd name="T20" fmla="*/ 534 w 534"/>
                                <a:gd name="T21" fmla="*/ 66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4"/>
                                <a:gd name="T34" fmla="*/ 0 h 128"/>
                                <a:gd name="T35" fmla="*/ 534 w 534"/>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4" h="128">
                                  <a:moveTo>
                                    <a:pt x="0" y="0"/>
                                  </a:moveTo>
                                  <a:cubicBezTo>
                                    <a:pt x="12" y="6"/>
                                    <a:pt x="24" y="13"/>
                                    <a:pt x="36" y="18"/>
                                  </a:cubicBezTo>
                                  <a:cubicBezTo>
                                    <a:pt x="48" y="23"/>
                                    <a:pt x="57" y="19"/>
                                    <a:pt x="72" y="30"/>
                                  </a:cubicBezTo>
                                  <a:cubicBezTo>
                                    <a:pt x="87" y="41"/>
                                    <a:pt x="108" y="68"/>
                                    <a:pt x="126" y="84"/>
                                  </a:cubicBezTo>
                                  <a:cubicBezTo>
                                    <a:pt x="144" y="100"/>
                                    <a:pt x="157" y="124"/>
                                    <a:pt x="180" y="126"/>
                                  </a:cubicBezTo>
                                  <a:cubicBezTo>
                                    <a:pt x="203" y="128"/>
                                    <a:pt x="241" y="103"/>
                                    <a:pt x="264" y="96"/>
                                  </a:cubicBezTo>
                                  <a:cubicBezTo>
                                    <a:pt x="287" y="89"/>
                                    <a:pt x="301" y="86"/>
                                    <a:pt x="318" y="84"/>
                                  </a:cubicBezTo>
                                  <a:cubicBezTo>
                                    <a:pt x="335" y="82"/>
                                    <a:pt x="348" y="84"/>
                                    <a:pt x="366" y="84"/>
                                  </a:cubicBezTo>
                                  <a:cubicBezTo>
                                    <a:pt x="384" y="84"/>
                                    <a:pt x="405" y="87"/>
                                    <a:pt x="426" y="84"/>
                                  </a:cubicBezTo>
                                  <a:cubicBezTo>
                                    <a:pt x="447" y="81"/>
                                    <a:pt x="474" y="69"/>
                                    <a:pt x="492" y="66"/>
                                  </a:cubicBezTo>
                                  <a:cubicBezTo>
                                    <a:pt x="510" y="63"/>
                                    <a:pt x="522" y="67"/>
                                    <a:pt x="534" y="66"/>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11" name="Freeform 32"/>
                            <p:cNvSpPr>
                              <a:spLocks/>
                            </p:cNvSpPr>
                            <p:nvPr/>
                          </p:nvSpPr>
                          <p:spPr bwMode="auto">
                            <a:xfrm>
                              <a:off x="1512" y="2006"/>
                              <a:ext cx="3474" cy="370"/>
                            </a:xfrm>
                            <a:custGeom>
                              <a:avLst/>
                              <a:gdLst>
                                <a:gd name="T0" fmla="*/ 0 w 3474"/>
                                <a:gd name="T1" fmla="*/ 106 h 370"/>
                                <a:gd name="T2" fmla="*/ 42 w 3474"/>
                                <a:gd name="T3" fmla="*/ 100 h 370"/>
                                <a:gd name="T4" fmla="*/ 102 w 3474"/>
                                <a:gd name="T5" fmla="*/ 94 h 370"/>
                                <a:gd name="T6" fmla="*/ 150 w 3474"/>
                                <a:gd name="T7" fmla="*/ 58 h 370"/>
                                <a:gd name="T8" fmla="*/ 186 w 3474"/>
                                <a:gd name="T9" fmla="*/ 28 h 370"/>
                                <a:gd name="T10" fmla="*/ 228 w 3474"/>
                                <a:gd name="T11" fmla="*/ 4 h 370"/>
                                <a:gd name="T12" fmla="*/ 276 w 3474"/>
                                <a:gd name="T13" fmla="*/ 4 h 370"/>
                                <a:gd name="T14" fmla="*/ 336 w 3474"/>
                                <a:gd name="T15" fmla="*/ 4 h 370"/>
                                <a:gd name="T16" fmla="*/ 378 w 3474"/>
                                <a:gd name="T17" fmla="*/ 10 h 370"/>
                                <a:gd name="T18" fmla="*/ 438 w 3474"/>
                                <a:gd name="T19" fmla="*/ 16 h 370"/>
                                <a:gd name="T20" fmla="*/ 486 w 3474"/>
                                <a:gd name="T21" fmla="*/ 34 h 370"/>
                                <a:gd name="T22" fmla="*/ 540 w 3474"/>
                                <a:gd name="T23" fmla="*/ 40 h 370"/>
                                <a:gd name="T24" fmla="*/ 624 w 3474"/>
                                <a:gd name="T25" fmla="*/ 28 h 370"/>
                                <a:gd name="T26" fmla="*/ 678 w 3474"/>
                                <a:gd name="T27" fmla="*/ 16 h 370"/>
                                <a:gd name="T28" fmla="*/ 744 w 3474"/>
                                <a:gd name="T29" fmla="*/ 16 h 370"/>
                                <a:gd name="T30" fmla="*/ 822 w 3474"/>
                                <a:gd name="T31" fmla="*/ 52 h 370"/>
                                <a:gd name="T32" fmla="*/ 858 w 3474"/>
                                <a:gd name="T33" fmla="*/ 76 h 370"/>
                                <a:gd name="T34" fmla="*/ 912 w 3474"/>
                                <a:gd name="T35" fmla="*/ 106 h 370"/>
                                <a:gd name="T36" fmla="*/ 972 w 3474"/>
                                <a:gd name="T37" fmla="*/ 142 h 370"/>
                                <a:gd name="T38" fmla="*/ 1050 w 3474"/>
                                <a:gd name="T39" fmla="*/ 160 h 370"/>
                                <a:gd name="T40" fmla="*/ 1116 w 3474"/>
                                <a:gd name="T41" fmla="*/ 160 h 370"/>
                                <a:gd name="T42" fmla="*/ 1158 w 3474"/>
                                <a:gd name="T43" fmla="*/ 154 h 370"/>
                                <a:gd name="T44" fmla="*/ 1224 w 3474"/>
                                <a:gd name="T45" fmla="*/ 112 h 370"/>
                                <a:gd name="T46" fmla="*/ 1296 w 3474"/>
                                <a:gd name="T47" fmla="*/ 76 h 370"/>
                                <a:gd name="T48" fmla="*/ 1392 w 3474"/>
                                <a:gd name="T49" fmla="*/ 58 h 370"/>
                                <a:gd name="T50" fmla="*/ 1470 w 3474"/>
                                <a:gd name="T51" fmla="*/ 52 h 370"/>
                                <a:gd name="T52" fmla="*/ 1560 w 3474"/>
                                <a:gd name="T53" fmla="*/ 52 h 370"/>
                                <a:gd name="T54" fmla="*/ 1644 w 3474"/>
                                <a:gd name="T55" fmla="*/ 70 h 370"/>
                                <a:gd name="T56" fmla="*/ 1704 w 3474"/>
                                <a:gd name="T57" fmla="*/ 94 h 370"/>
                                <a:gd name="T58" fmla="*/ 1806 w 3474"/>
                                <a:gd name="T59" fmla="*/ 106 h 370"/>
                                <a:gd name="T60" fmla="*/ 1896 w 3474"/>
                                <a:gd name="T61" fmla="*/ 106 h 370"/>
                                <a:gd name="T62" fmla="*/ 2004 w 3474"/>
                                <a:gd name="T63" fmla="*/ 100 h 370"/>
                                <a:gd name="T64" fmla="*/ 2070 w 3474"/>
                                <a:gd name="T65" fmla="*/ 100 h 370"/>
                                <a:gd name="T66" fmla="*/ 2154 w 3474"/>
                                <a:gd name="T67" fmla="*/ 124 h 370"/>
                                <a:gd name="T68" fmla="*/ 2220 w 3474"/>
                                <a:gd name="T69" fmla="*/ 148 h 370"/>
                                <a:gd name="T70" fmla="*/ 2304 w 3474"/>
                                <a:gd name="T71" fmla="*/ 184 h 370"/>
                                <a:gd name="T72" fmla="*/ 2346 w 3474"/>
                                <a:gd name="T73" fmla="*/ 244 h 370"/>
                                <a:gd name="T74" fmla="*/ 2346 w 3474"/>
                                <a:gd name="T75" fmla="*/ 304 h 370"/>
                                <a:gd name="T76" fmla="*/ 2394 w 3474"/>
                                <a:gd name="T77" fmla="*/ 358 h 370"/>
                                <a:gd name="T78" fmla="*/ 2484 w 3474"/>
                                <a:gd name="T79" fmla="*/ 370 h 370"/>
                                <a:gd name="T80" fmla="*/ 2604 w 3474"/>
                                <a:gd name="T81" fmla="*/ 358 h 370"/>
                                <a:gd name="T82" fmla="*/ 2664 w 3474"/>
                                <a:gd name="T83" fmla="*/ 310 h 370"/>
                                <a:gd name="T84" fmla="*/ 2736 w 3474"/>
                                <a:gd name="T85" fmla="*/ 280 h 370"/>
                                <a:gd name="T86" fmla="*/ 2838 w 3474"/>
                                <a:gd name="T87" fmla="*/ 268 h 370"/>
                                <a:gd name="T88" fmla="*/ 2910 w 3474"/>
                                <a:gd name="T89" fmla="*/ 268 h 370"/>
                                <a:gd name="T90" fmla="*/ 2958 w 3474"/>
                                <a:gd name="T91" fmla="*/ 286 h 370"/>
                                <a:gd name="T92" fmla="*/ 3036 w 3474"/>
                                <a:gd name="T93" fmla="*/ 304 h 370"/>
                                <a:gd name="T94" fmla="*/ 3120 w 3474"/>
                                <a:gd name="T95" fmla="*/ 328 h 370"/>
                                <a:gd name="T96" fmla="*/ 3186 w 3474"/>
                                <a:gd name="T97" fmla="*/ 346 h 370"/>
                                <a:gd name="T98" fmla="*/ 3258 w 3474"/>
                                <a:gd name="T99" fmla="*/ 352 h 370"/>
                                <a:gd name="T100" fmla="*/ 3318 w 3474"/>
                                <a:gd name="T101" fmla="*/ 352 h 370"/>
                                <a:gd name="T102" fmla="*/ 3360 w 3474"/>
                                <a:gd name="T103" fmla="*/ 352 h 370"/>
                                <a:gd name="T104" fmla="*/ 3414 w 3474"/>
                                <a:gd name="T105" fmla="*/ 352 h 370"/>
                                <a:gd name="T106" fmla="*/ 3474 w 3474"/>
                                <a:gd name="T107" fmla="*/ 352 h 3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74"/>
                                <a:gd name="T163" fmla="*/ 0 h 370"/>
                                <a:gd name="T164" fmla="*/ 3474 w 3474"/>
                                <a:gd name="T165" fmla="*/ 370 h 37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74" h="370">
                                  <a:moveTo>
                                    <a:pt x="0" y="106"/>
                                  </a:moveTo>
                                  <a:cubicBezTo>
                                    <a:pt x="12" y="104"/>
                                    <a:pt x="25" y="102"/>
                                    <a:pt x="42" y="100"/>
                                  </a:cubicBezTo>
                                  <a:cubicBezTo>
                                    <a:pt x="59" y="98"/>
                                    <a:pt x="84" y="101"/>
                                    <a:pt x="102" y="94"/>
                                  </a:cubicBezTo>
                                  <a:cubicBezTo>
                                    <a:pt x="120" y="87"/>
                                    <a:pt x="136" y="69"/>
                                    <a:pt x="150" y="58"/>
                                  </a:cubicBezTo>
                                  <a:cubicBezTo>
                                    <a:pt x="164" y="47"/>
                                    <a:pt x="173" y="37"/>
                                    <a:pt x="186" y="28"/>
                                  </a:cubicBezTo>
                                  <a:cubicBezTo>
                                    <a:pt x="199" y="19"/>
                                    <a:pt x="213" y="8"/>
                                    <a:pt x="228" y="4"/>
                                  </a:cubicBezTo>
                                  <a:cubicBezTo>
                                    <a:pt x="243" y="0"/>
                                    <a:pt x="258" y="4"/>
                                    <a:pt x="276" y="4"/>
                                  </a:cubicBezTo>
                                  <a:cubicBezTo>
                                    <a:pt x="294" y="4"/>
                                    <a:pt x="319" y="3"/>
                                    <a:pt x="336" y="4"/>
                                  </a:cubicBezTo>
                                  <a:cubicBezTo>
                                    <a:pt x="353" y="5"/>
                                    <a:pt x="361" y="8"/>
                                    <a:pt x="378" y="10"/>
                                  </a:cubicBezTo>
                                  <a:cubicBezTo>
                                    <a:pt x="395" y="12"/>
                                    <a:pt x="420" y="12"/>
                                    <a:pt x="438" y="16"/>
                                  </a:cubicBezTo>
                                  <a:cubicBezTo>
                                    <a:pt x="456" y="20"/>
                                    <a:pt x="469" y="30"/>
                                    <a:pt x="486" y="34"/>
                                  </a:cubicBezTo>
                                  <a:cubicBezTo>
                                    <a:pt x="503" y="38"/>
                                    <a:pt x="517" y="41"/>
                                    <a:pt x="540" y="40"/>
                                  </a:cubicBezTo>
                                  <a:cubicBezTo>
                                    <a:pt x="563" y="39"/>
                                    <a:pt x="601" y="32"/>
                                    <a:pt x="624" y="28"/>
                                  </a:cubicBezTo>
                                  <a:cubicBezTo>
                                    <a:pt x="647" y="24"/>
                                    <a:pt x="658" y="18"/>
                                    <a:pt x="678" y="16"/>
                                  </a:cubicBezTo>
                                  <a:cubicBezTo>
                                    <a:pt x="698" y="14"/>
                                    <a:pt x="720" y="10"/>
                                    <a:pt x="744" y="16"/>
                                  </a:cubicBezTo>
                                  <a:cubicBezTo>
                                    <a:pt x="768" y="22"/>
                                    <a:pt x="803" y="42"/>
                                    <a:pt x="822" y="52"/>
                                  </a:cubicBezTo>
                                  <a:cubicBezTo>
                                    <a:pt x="841" y="62"/>
                                    <a:pt x="843" y="67"/>
                                    <a:pt x="858" y="76"/>
                                  </a:cubicBezTo>
                                  <a:cubicBezTo>
                                    <a:pt x="873" y="85"/>
                                    <a:pt x="893" y="95"/>
                                    <a:pt x="912" y="106"/>
                                  </a:cubicBezTo>
                                  <a:cubicBezTo>
                                    <a:pt x="931" y="117"/>
                                    <a:pt x="949" y="133"/>
                                    <a:pt x="972" y="142"/>
                                  </a:cubicBezTo>
                                  <a:cubicBezTo>
                                    <a:pt x="995" y="151"/>
                                    <a:pt x="1026" y="157"/>
                                    <a:pt x="1050" y="160"/>
                                  </a:cubicBezTo>
                                  <a:cubicBezTo>
                                    <a:pt x="1074" y="163"/>
                                    <a:pt x="1098" y="161"/>
                                    <a:pt x="1116" y="160"/>
                                  </a:cubicBezTo>
                                  <a:cubicBezTo>
                                    <a:pt x="1134" y="159"/>
                                    <a:pt x="1140" y="162"/>
                                    <a:pt x="1158" y="154"/>
                                  </a:cubicBezTo>
                                  <a:cubicBezTo>
                                    <a:pt x="1176" y="146"/>
                                    <a:pt x="1201" y="125"/>
                                    <a:pt x="1224" y="112"/>
                                  </a:cubicBezTo>
                                  <a:cubicBezTo>
                                    <a:pt x="1247" y="99"/>
                                    <a:pt x="1268" y="85"/>
                                    <a:pt x="1296" y="76"/>
                                  </a:cubicBezTo>
                                  <a:cubicBezTo>
                                    <a:pt x="1324" y="67"/>
                                    <a:pt x="1363" y="62"/>
                                    <a:pt x="1392" y="58"/>
                                  </a:cubicBezTo>
                                  <a:cubicBezTo>
                                    <a:pt x="1421" y="54"/>
                                    <a:pt x="1442" y="53"/>
                                    <a:pt x="1470" y="52"/>
                                  </a:cubicBezTo>
                                  <a:cubicBezTo>
                                    <a:pt x="1498" y="51"/>
                                    <a:pt x="1531" y="49"/>
                                    <a:pt x="1560" y="52"/>
                                  </a:cubicBezTo>
                                  <a:cubicBezTo>
                                    <a:pt x="1589" y="55"/>
                                    <a:pt x="1620" y="63"/>
                                    <a:pt x="1644" y="70"/>
                                  </a:cubicBezTo>
                                  <a:cubicBezTo>
                                    <a:pt x="1668" y="77"/>
                                    <a:pt x="1677" y="88"/>
                                    <a:pt x="1704" y="94"/>
                                  </a:cubicBezTo>
                                  <a:cubicBezTo>
                                    <a:pt x="1731" y="100"/>
                                    <a:pt x="1774" y="104"/>
                                    <a:pt x="1806" y="106"/>
                                  </a:cubicBezTo>
                                  <a:cubicBezTo>
                                    <a:pt x="1838" y="108"/>
                                    <a:pt x="1863" y="107"/>
                                    <a:pt x="1896" y="106"/>
                                  </a:cubicBezTo>
                                  <a:cubicBezTo>
                                    <a:pt x="1929" y="105"/>
                                    <a:pt x="1975" y="101"/>
                                    <a:pt x="2004" y="100"/>
                                  </a:cubicBezTo>
                                  <a:cubicBezTo>
                                    <a:pt x="2033" y="99"/>
                                    <a:pt x="2045" y="96"/>
                                    <a:pt x="2070" y="100"/>
                                  </a:cubicBezTo>
                                  <a:cubicBezTo>
                                    <a:pt x="2095" y="104"/>
                                    <a:pt x="2129" y="116"/>
                                    <a:pt x="2154" y="124"/>
                                  </a:cubicBezTo>
                                  <a:cubicBezTo>
                                    <a:pt x="2179" y="132"/>
                                    <a:pt x="2195" y="138"/>
                                    <a:pt x="2220" y="148"/>
                                  </a:cubicBezTo>
                                  <a:cubicBezTo>
                                    <a:pt x="2245" y="158"/>
                                    <a:pt x="2283" y="168"/>
                                    <a:pt x="2304" y="184"/>
                                  </a:cubicBezTo>
                                  <a:cubicBezTo>
                                    <a:pt x="2325" y="200"/>
                                    <a:pt x="2339" y="224"/>
                                    <a:pt x="2346" y="244"/>
                                  </a:cubicBezTo>
                                  <a:cubicBezTo>
                                    <a:pt x="2353" y="264"/>
                                    <a:pt x="2338" y="285"/>
                                    <a:pt x="2346" y="304"/>
                                  </a:cubicBezTo>
                                  <a:cubicBezTo>
                                    <a:pt x="2354" y="323"/>
                                    <a:pt x="2371" y="347"/>
                                    <a:pt x="2394" y="358"/>
                                  </a:cubicBezTo>
                                  <a:cubicBezTo>
                                    <a:pt x="2417" y="369"/>
                                    <a:pt x="2449" y="370"/>
                                    <a:pt x="2484" y="370"/>
                                  </a:cubicBezTo>
                                  <a:cubicBezTo>
                                    <a:pt x="2519" y="370"/>
                                    <a:pt x="2574" y="368"/>
                                    <a:pt x="2604" y="358"/>
                                  </a:cubicBezTo>
                                  <a:cubicBezTo>
                                    <a:pt x="2634" y="348"/>
                                    <a:pt x="2642" y="323"/>
                                    <a:pt x="2664" y="310"/>
                                  </a:cubicBezTo>
                                  <a:cubicBezTo>
                                    <a:pt x="2686" y="297"/>
                                    <a:pt x="2707" y="287"/>
                                    <a:pt x="2736" y="280"/>
                                  </a:cubicBezTo>
                                  <a:cubicBezTo>
                                    <a:pt x="2765" y="273"/>
                                    <a:pt x="2809" y="270"/>
                                    <a:pt x="2838" y="268"/>
                                  </a:cubicBezTo>
                                  <a:cubicBezTo>
                                    <a:pt x="2867" y="266"/>
                                    <a:pt x="2890" y="265"/>
                                    <a:pt x="2910" y="268"/>
                                  </a:cubicBezTo>
                                  <a:cubicBezTo>
                                    <a:pt x="2930" y="271"/>
                                    <a:pt x="2937" y="280"/>
                                    <a:pt x="2958" y="286"/>
                                  </a:cubicBezTo>
                                  <a:cubicBezTo>
                                    <a:pt x="2979" y="292"/>
                                    <a:pt x="3009" y="297"/>
                                    <a:pt x="3036" y="304"/>
                                  </a:cubicBezTo>
                                  <a:cubicBezTo>
                                    <a:pt x="3063" y="311"/>
                                    <a:pt x="3095" y="321"/>
                                    <a:pt x="3120" y="328"/>
                                  </a:cubicBezTo>
                                  <a:cubicBezTo>
                                    <a:pt x="3145" y="335"/>
                                    <a:pt x="3163" y="342"/>
                                    <a:pt x="3186" y="346"/>
                                  </a:cubicBezTo>
                                  <a:cubicBezTo>
                                    <a:pt x="3209" y="350"/>
                                    <a:pt x="3236" y="351"/>
                                    <a:pt x="3258" y="352"/>
                                  </a:cubicBezTo>
                                  <a:cubicBezTo>
                                    <a:pt x="3280" y="353"/>
                                    <a:pt x="3301" y="352"/>
                                    <a:pt x="3318" y="352"/>
                                  </a:cubicBezTo>
                                  <a:cubicBezTo>
                                    <a:pt x="3335" y="352"/>
                                    <a:pt x="3344" y="352"/>
                                    <a:pt x="3360" y="352"/>
                                  </a:cubicBezTo>
                                  <a:cubicBezTo>
                                    <a:pt x="3376" y="352"/>
                                    <a:pt x="3395" y="352"/>
                                    <a:pt x="3414" y="352"/>
                                  </a:cubicBezTo>
                                  <a:cubicBezTo>
                                    <a:pt x="3433" y="352"/>
                                    <a:pt x="3462" y="352"/>
                                    <a:pt x="3474" y="352"/>
                                  </a:cubicBezTo>
                                </a:path>
                              </a:pathLst>
                            </a:custGeom>
                            <a:noFill/>
                            <a:ln w="63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12" name="Freeform 33"/>
                            <p:cNvSpPr>
                              <a:spLocks/>
                            </p:cNvSpPr>
                            <p:nvPr/>
                          </p:nvSpPr>
                          <p:spPr bwMode="auto">
                            <a:xfrm>
                              <a:off x="3184" y="2108"/>
                              <a:ext cx="286" cy="296"/>
                            </a:xfrm>
                            <a:custGeom>
                              <a:avLst/>
                              <a:gdLst>
                                <a:gd name="T0" fmla="*/ 0 w 286"/>
                                <a:gd name="T1" fmla="*/ 296 h 296"/>
                                <a:gd name="T2" fmla="*/ 40 w 286"/>
                                <a:gd name="T3" fmla="*/ 276 h 296"/>
                                <a:gd name="T4" fmla="*/ 62 w 286"/>
                                <a:gd name="T5" fmla="*/ 250 h 296"/>
                                <a:gd name="T6" fmla="*/ 58 w 286"/>
                                <a:gd name="T7" fmla="*/ 208 h 296"/>
                                <a:gd name="T8" fmla="*/ 58 w 286"/>
                                <a:gd name="T9" fmla="*/ 168 h 296"/>
                                <a:gd name="T10" fmla="*/ 68 w 286"/>
                                <a:gd name="T11" fmla="*/ 124 h 296"/>
                                <a:gd name="T12" fmla="*/ 98 w 286"/>
                                <a:gd name="T13" fmla="*/ 94 h 296"/>
                                <a:gd name="T14" fmla="*/ 134 w 286"/>
                                <a:gd name="T15" fmla="*/ 72 h 296"/>
                                <a:gd name="T16" fmla="*/ 164 w 286"/>
                                <a:gd name="T17" fmla="*/ 58 h 296"/>
                                <a:gd name="T18" fmla="*/ 210 w 286"/>
                                <a:gd name="T19" fmla="*/ 40 h 296"/>
                                <a:gd name="T20" fmla="*/ 250 w 286"/>
                                <a:gd name="T21" fmla="*/ 18 h 296"/>
                                <a:gd name="T22" fmla="*/ 264 w 286"/>
                                <a:gd name="T23" fmla="*/ 10 h 296"/>
                                <a:gd name="T24" fmla="*/ 286 w 286"/>
                                <a:gd name="T25" fmla="*/ 0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6"/>
                                <a:gd name="T40" fmla="*/ 0 h 296"/>
                                <a:gd name="T41" fmla="*/ 286 w 286"/>
                                <a:gd name="T42" fmla="*/ 296 h 2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6" h="296">
                                  <a:moveTo>
                                    <a:pt x="0" y="296"/>
                                  </a:moveTo>
                                  <a:cubicBezTo>
                                    <a:pt x="15" y="290"/>
                                    <a:pt x="30" y="284"/>
                                    <a:pt x="40" y="276"/>
                                  </a:cubicBezTo>
                                  <a:cubicBezTo>
                                    <a:pt x="50" y="268"/>
                                    <a:pt x="59" y="261"/>
                                    <a:pt x="62" y="250"/>
                                  </a:cubicBezTo>
                                  <a:cubicBezTo>
                                    <a:pt x="65" y="239"/>
                                    <a:pt x="59" y="222"/>
                                    <a:pt x="58" y="208"/>
                                  </a:cubicBezTo>
                                  <a:cubicBezTo>
                                    <a:pt x="57" y="194"/>
                                    <a:pt x="56" y="182"/>
                                    <a:pt x="58" y="168"/>
                                  </a:cubicBezTo>
                                  <a:cubicBezTo>
                                    <a:pt x="60" y="154"/>
                                    <a:pt x="61" y="136"/>
                                    <a:pt x="68" y="124"/>
                                  </a:cubicBezTo>
                                  <a:cubicBezTo>
                                    <a:pt x="75" y="112"/>
                                    <a:pt x="87" y="103"/>
                                    <a:pt x="98" y="94"/>
                                  </a:cubicBezTo>
                                  <a:cubicBezTo>
                                    <a:pt x="109" y="85"/>
                                    <a:pt x="123" y="78"/>
                                    <a:pt x="134" y="72"/>
                                  </a:cubicBezTo>
                                  <a:cubicBezTo>
                                    <a:pt x="145" y="66"/>
                                    <a:pt x="151" y="63"/>
                                    <a:pt x="164" y="58"/>
                                  </a:cubicBezTo>
                                  <a:cubicBezTo>
                                    <a:pt x="177" y="53"/>
                                    <a:pt x="196" y="47"/>
                                    <a:pt x="210" y="40"/>
                                  </a:cubicBezTo>
                                  <a:cubicBezTo>
                                    <a:pt x="224" y="33"/>
                                    <a:pt x="241" y="23"/>
                                    <a:pt x="250" y="18"/>
                                  </a:cubicBezTo>
                                  <a:cubicBezTo>
                                    <a:pt x="259" y="13"/>
                                    <a:pt x="258" y="13"/>
                                    <a:pt x="264" y="10"/>
                                  </a:cubicBezTo>
                                  <a:cubicBezTo>
                                    <a:pt x="270" y="7"/>
                                    <a:pt x="281" y="3"/>
                                    <a:pt x="28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13" name="Freeform 34"/>
                            <p:cNvSpPr>
                              <a:spLocks/>
                            </p:cNvSpPr>
                            <p:nvPr/>
                          </p:nvSpPr>
                          <p:spPr bwMode="auto">
                            <a:xfrm>
                              <a:off x="1632" y="2102"/>
                              <a:ext cx="780" cy="360"/>
                            </a:xfrm>
                            <a:custGeom>
                              <a:avLst/>
                              <a:gdLst>
                                <a:gd name="T0" fmla="*/ 0 w 780"/>
                                <a:gd name="T1" fmla="*/ 346 h 360"/>
                                <a:gd name="T2" fmla="*/ 48 w 780"/>
                                <a:gd name="T3" fmla="*/ 358 h 360"/>
                                <a:gd name="T4" fmla="*/ 120 w 780"/>
                                <a:gd name="T5" fmla="*/ 337 h 360"/>
                                <a:gd name="T6" fmla="*/ 171 w 780"/>
                                <a:gd name="T7" fmla="*/ 271 h 360"/>
                                <a:gd name="T8" fmla="*/ 234 w 780"/>
                                <a:gd name="T9" fmla="*/ 241 h 360"/>
                                <a:gd name="T10" fmla="*/ 282 w 780"/>
                                <a:gd name="T11" fmla="*/ 226 h 360"/>
                                <a:gd name="T12" fmla="*/ 312 w 780"/>
                                <a:gd name="T13" fmla="*/ 208 h 360"/>
                                <a:gd name="T14" fmla="*/ 366 w 780"/>
                                <a:gd name="T15" fmla="*/ 199 h 360"/>
                                <a:gd name="T16" fmla="*/ 399 w 780"/>
                                <a:gd name="T17" fmla="*/ 199 h 360"/>
                                <a:gd name="T18" fmla="*/ 435 w 780"/>
                                <a:gd name="T19" fmla="*/ 217 h 360"/>
                                <a:gd name="T20" fmla="*/ 507 w 780"/>
                                <a:gd name="T21" fmla="*/ 226 h 360"/>
                                <a:gd name="T22" fmla="*/ 552 w 780"/>
                                <a:gd name="T23" fmla="*/ 193 h 360"/>
                                <a:gd name="T24" fmla="*/ 561 w 780"/>
                                <a:gd name="T25" fmla="*/ 172 h 360"/>
                                <a:gd name="T26" fmla="*/ 573 w 780"/>
                                <a:gd name="T27" fmla="*/ 139 h 360"/>
                                <a:gd name="T28" fmla="*/ 591 w 780"/>
                                <a:gd name="T29" fmla="*/ 118 h 360"/>
                                <a:gd name="T30" fmla="*/ 600 w 780"/>
                                <a:gd name="T31" fmla="*/ 85 h 360"/>
                                <a:gd name="T32" fmla="*/ 597 w 780"/>
                                <a:gd name="T33" fmla="*/ 58 h 360"/>
                                <a:gd name="T34" fmla="*/ 624 w 780"/>
                                <a:gd name="T35" fmla="*/ 31 h 360"/>
                                <a:gd name="T36" fmla="*/ 642 w 780"/>
                                <a:gd name="T37" fmla="*/ 22 h 360"/>
                                <a:gd name="T38" fmla="*/ 678 w 780"/>
                                <a:gd name="T39" fmla="*/ 13 h 360"/>
                                <a:gd name="T40" fmla="*/ 711 w 780"/>
                                <a:gd name="T41" fmla="*/ 10 h 360"/>
                                <a:gd name="T42" fmla="*/ 741 w 780"/>
                                <a:gd name="T43" fmla="*/ 1 h 360"/>
                                <a:gd name="T44" fmla="*/ 762 w 780"/>
                                <a:gd name="T45" fmla="*/ 4 h 360"/>
                                <a:gd name="T46" fmla="*/ 780 w 780"/>
                                <a:gd name="T47" fmla="*/ 4 h 3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0"/>
                                <a:gd name="T73" fmla="*/ 0 h 360"/>
                                <a:gd name="T74" fmla="*/ 780 w 780"/>
                                <a:gd name="T75" fmla="*/ 360 h 36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0" h="360">
                                  <a:moveTo>
                                    <a:pt x="0" y="346"/>
                                  </a:moveTo>
                                  <a:cubicBezTo>
                                    <a:pt x="14" y="353"/>
                                    <a:pt x="28" y="360"/>
                                    <a:pt x="48" y="358"/>
                                  </a:cubicBezTo>
                                  <a:cubicBezTo>
                                    <a:pt x="68" y="356"/>
                                    <a:pt x="100" y="351"/>
                                    <a:pt x="120" y="337"/>
                                  </a:cubicBezTo>
                                  <a:cubicBezTo>
                                    <a:pt x="140" y="323"/>
                                    <a:pt x="152" y="287"/>
                                    <a:pt x="171" y="271"/>
                                  </a:cubicBezTo>
                                  <a:cubicBezTo>
                                    <a:pt x="190" y="255"/>
                                    <a:pt x="216" y="248"/>
                                    <a:pt x="234" y="241"/>
                                  </a:cubicBezTo>
                                  <a:cubicBezTo>
                                    <a:pt x="252" y="234"/>
                                    <a:pt x="269" y="231"/>
                                    <a:pt x="282" y="226"/>
                                  </a:cubicBezTo>
                                  <a:cubicBezTo>
                                    <a:pt x="295" y="221"/>
                                    <a:pt x="298" y="212"/>
                                    <a:pt x="312" y="208"/>
                                  </a:cubicBezTo>
                                  <a:cubicBezTo>
                                    <a:pt x="326" y="204"/>
                                    <a:pt x="352" y="200"/>
                                    <a:pt x="366" y="199"/>
                                  </a:cubicBezTo>
                                  <a:cubicBezTo>
                                    <a:pt x="380" y="198"/>
                                    <a:pt x="388" y="196"/>
                                    <a:pt x="399" y="199"/>
                                  </a:cubicBezTo>
                                  <a:cubicBezTo>
                                    <a:pt x="410" y="202"/>
                                    <a:pt x="417" y="213"/>
                                    <a:pt x="435" y="217"/>
                                  </a:cubicBezTo>
                                  <a:cubicBezTo>
                                    <a:pt x="453" y="221"/>
                                    <a:pt x="488" y="230"/>
                                    <a:pt x="507" y="226"/>
                                  </a:cubicBezTo>
                                  <a:cubicBezTo>
                                    <a:pt x="526" y="222"/>
                                    <a:pt x="543" y="202"/>
                                    <a:pt x="552" y="193"/>
                                  </a:cubicBezTo>
                                  <a:cubicBezTo>
                                    <a:pt x="561" y="184"/>
                                    <a:pt x="557" y="181"/>
                                    <a:pt x="561" y="172"/>
                                  </a:cubicBezTo>
                                  <a:cubicBezTo>
                                    <a:pt x="565" y="163"/>
                                    <a:pt x="568" y="148"/>
                                    <a:pt x="573" y="139"/>
                                  </a:cubicBezTo>
                                  <a:cubicBezTo>
                                    <a:pt x="578" y="130"/>
                                    <a:pt x="586" y="127"/>
                                    <a:pt x="591" y="118"/>
                                  </a:cubicBezTo>
                                  <a:cubicBezTo>
                                    <a:pt x="596" y="109"/>
                                    <a:pt x="599" y="95"/>
                                    <a:pt x="600" y="85"/>
                                  </a:cubicBezTo>
                                  <a:cubicBezTo>
                                    <a:pt x="601" y="75"/>
                                    <a:pt x="593" y="67"/>
                                    <a:pt x="597" y="58"/>
                                  </a:cubicBezTo>
                                  <a:cubicBezTo>
                                    <a:pt x="601" y="49"/>
                                    <a:pt x="617" y="37"/>
                                    <a:pt x="624" y="31"/>
                                  </a:cubicBezTo>
                                  <a:cubicBezTo>
                                    <a:pt x="631" y="25"/>
                                    <a:pt x="633" y="25"/>
                                    <a:pt x="642" y="22"/>
                                  </a:cubicBezTo>
                                  <a:cubicBezTo>
                                    <a:pt x="651" y="19"/>
                                    <a:pt x="667" y="15"/>
                                    <a:pt x="678" y="13"/>
                                  </a:cubicBezTo>
                                  <a:cubicBezTo>
                                    <a:pt x="689" y="11"/>
                                    <a:pt x="701" y="12"/>
                                    <a:pt x="711" y="10"/>
                                  </a:cubicBezTo>
                                  <a:cubicBezTo>
                                    <a:pt x="721" y="8"/>
                                    <a:pt x="733" y="2"/>
                                    <a:pt x="741" y="1"/>
                                  </a:cubicBezTo>
                                  <a:cubicBezTo>
                                    <a:pt x="749" y="0"/>
                                    <a:pt x="756" y="4"/>
                                    <a:pt x="762" y="4"/>
                                  </a:cubicBezTo>
                                  <a:cubicBezTo>
                                    <a:pt x="768" y="4"/>
                                    <a:pt x="774" y="4"/>
                                    <a:pt x="780" y="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14" name="Freeform 35"/>
                            <p:cNvSpPr>
                              <a:spLocks/>
                            </p:cNvSpPr>
                            <p:nvPr/>
                          </p:nvSpPr>
                          <p:spPr bwMode="auto">
                            <a:xfrm>
                              <a:off x="4005" y="1869"/>
                              <a:ext cx="264" cy="414"/>
                            </a:xfrm>
                            <a:custGeom>
                              <a:avLst/>
                              <a:gdLst>
                                <a:gd name="T0" fmla="*/ 3 w 264"/>
                                <a:gd name="T1" fmla="*/ 0 h 414"/>
                                <a:gd name="T2" fmla="*/ 3 w 264"/>
                                <a:gd name="T3" fmla="*/ 42 h 414"/>
                                <a:gd name="T4" fmla="*/ 21 w 264"/>
                                <a:gd name="T5" fmla="*/ 72 h 414"/>
                                <a:gd name="T6" fmla="*/ 51 w 264"/>
                                <a:gd name="T7" fmla="*/ 90 h 414"/>
                                <a:gd name="T8" fmla="*/ 75 w 264"/>
                                <a:gd name="T9" fmla="*/ 108 h 414"/>
                                <a:gd name="T10" fmla="*/ 96 w 264"/>
                                <a:gd name="T11" fmla="*/ 129 h 414"/>
                                <a:gd name="T12" fmla="*/ 102 w 264"/>
                                <a:gd name="T13" fmla="*/ 162 h 414"/>
                                <a:gd name="T14" fmla="*/ 84 w 264"/>
                                <a:gd name="T15" fmla="*/ 189 h 414"/>
                                <a:gd name="T16" fmla="*/ 75 w 264"/>
                                <a:gd name="T17" fmla="*/ 222 h 414"/>
                                <a:gd name="T18" fmla="*/ 72 w 264"/>
                                <a:gd name="T19" fmla="*/ 261 h 414"/>
                                <a:gd name="T20" fmla="*/ 93 w 264"/>
                                <a:gd name="T21" fmla="*/ 282 h 414"/>
                                <a:gd name="T22" fmla="*/ 126 w 264"/>
                                <a:gd name="T23" fmla="*/ 309 h 414"/>
                                <a:gd name="T24" fmla="*/ 135 w 264"/>
                                <a:gd name="T25" fmla="*/ 351 h 414"/>
                                <a:gd name="T26" fmla="*/ 144 w 264"/>
                                <a:gd name="T27" fmla="*/ 384 h 414"/>
                                <a:gd name="T28" fmla="*/ 168 w 264"/>
                                <a:gd name="T29" fmla="*/ 399 h 414"/>
                                <a:gd name="T30" fmla="*/ 192 w 264"/>
                                <a:gd name="T31" fmla="*/ 408 h 414"/>
                                <a:gd name="T32" fmla="*/ 225 w 264"/>
                                <a:gd name="T33" fmla="*/ 411 h 414"/>
                                <a:gd name="T34" fmla="*/ 246 w 264"/>
                                <a:gd name="T35" fmla="*/ 411 h 414"/>
                                <a:gd name="T36" fmla="*/ 264 w 264"/>
                                <a:gd name="T37" fmla="*/ 414 h 4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4"/>
                                <a:gd name="T58" fmla="*/ 0 h 414"/>
                                <a:gd name="T59" fmla="*/ 264 w 264"/>
                                <a:gd name="T60" fmla="*/ 414 h 4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4" h="414">
                                  <a:moveTo>
                                    <a:pt x="3" y="0"/>
                                  </a:moveTo>
                                  <a:cubicBezTo>
                                    <a:pt x="1" y="15"/>
                                    <a:pt x="0" y="30"/>
                                    <a:pt x="3" y="42"/>
                                  </a:cubicBezTo>
                                  <a:cubicBezTo>
                                    <a:pt x="6" y="54"/>
                                    <a:pt x="13" y="64"/>
                                    <a:pt x="21" y="72"/>
                                  </a:cubicBezTo>
                                  <a:cubicBezTo>
                                    <a:pt x="29" y="80"/>
                                    <a:pt x="42" y="84"/>
                                    <a:pt x="51" y="90"/>
                                  </a:cubicBezTo>
                                  <a:cubicBezTo>
                                    <a:pt x="60" y="96"/>
                                    <a:pt x="68" y="102"/>
                                    <a:pt x="75" y="108"/>
                                  </a:cubicBezTo>
                                  <a:cubicBezTo>
                                    <a:pt x="82" y="114"/>
                                    <a:pt x="91" y="120"/>
                                    <a:pt x="96" y="129"/>
                                  </a:cubicBezTo>
                                  <a:cubicBezTo>
                                    <a:pt x="101" y="138"/>
                                    <a:pt x="104" y="152"/>
                                    <a:pt x="102" y="162"/>
                                  </a:cubicBezTo>
                                  <a:cubicBezTo>
                                    <a:pt x="100" y="172"/>
                                    <a:pt x="88" y="179"/>
                                    <a:pt x="84" y="189"/>
                                  </a:cubicBezTo>
                                  <a:cubicBezTo>
                                    <a:pt x="80" y="199"/>
                                    <a:pt x="77" y="210"/>
                                    <a:pt x="75" y="222"/>
                                  </a:cubicBezTo>
                                  <a:cubicBezTo>
                                    <a:pt x="73" y="234"/>
                                    <a:pt x="69" y="251"/>
                                    <a:pt x="72" y="261"/>
                                  </a:cubicBezTo>
                                  <a:cubicBezTo>
                                    <a:pt x="75" y="271"/>
                                    <a:pt x="84" y="274"/>
                                    <a:pt x="93" y="282"/>
                                  </a:cubicBezTo>
                                  <a:cubicBezTo>
                                    <a:pt x="102" y="290"/>
                                    <a:pt x="119" y="297"/>
                                    <a:pt x="126" y="309"/>
                                  </a:cubicBezTo>
                                  <a:cubicBezTo>
                                    <a:pt x="133" y="321"/>
                                    <a:pt x="132" y="339"/>
                                    <a:pt x="135" y="351"/>
                                  </a:cubicBezTo>
                                  <a:cubicBezTo>
                                    <a:pt x="138" y="363"/>
                                    <a:pt x="139" y="376"/>
                                    <a:pt x="144" y="384"/>
                                  </a:cubicBezTo>
                                  <a:cubicBezTo>
                                    <a:pt x="149" y="392"/>
                                    <a:pt x="160" y="395"/>
                                    <a:pt x="168" y="399"/>
                                  </a:cubicBezTo>
                                  <a:cubicBezTo>
                                    <a:pt x="176" y="403"/>
                                    <a:pt x="183" y="406"/>
                                    <a:pt x="192" y="408"/>
                                  </a:cubicBezTo>
                                  <a:cubicBezTo>
                                    <a:pt x="201" y="410"/>
                                    <a:pt x="216" y="411"/>
                                    <a:pt x="225" y="411"/>
                                  </a:cubicBezTo>
                                  <a:cubicBezTo>
                                    <a:pt x="234" y="411"/>
                                    <a:pt x="240" y="411"/>
                                    <a:pt x="246" y="411"/>
                                  </a:cubicBezTo>
                                  <a:cubicBezTo>
                                    <a:pt x="252" y="411"/>
                                    <a:pt x="258" y="412"/>
                                    <a:pt x="264" y="41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5283" name="Group 36"/>
                          <p:cNvGrpSpPr>
                            <a:grpSpLocks/>
                          </p:cNvGrpSpPr>
                          <p:nvPr/>
                        </p:nvGrpSpPr>
                        <p:grpSpPr bwMode="auto">
                          <a:xfrm>
                            <a:off x="27" y="816"/>
                            <a:ext cx="5166" cy="927"/>
                            <a:chOff x="27" y="816"/>
                            <a:chExt cx="5166" cy="927"/>
                          </a:xfrm>
                        </p:grpSpPr>
                        <p:sp>
                          <p:nvSpPr>
                            <p:cNvPr id="385285" name="Freeform 37"/>
                            <p:cNvSpPr>
                              <a:spLocks/>
                            </p:cNvSpPr>
                            <p:nvPr/>
                          </p:nvSpPr>
                          <p:spPr bwMode="auto">
                            <a:xfrm>
                              <a:off x="1084" y="1212"/>
                              <a:ext cx="502" cy="332"/>
                            </a:xfrm>
                            <a:custGeom>
                              <a:avLst/>
                              <a:gdLst>
                                <a:gd name="T0" fmla="*/ 0 w 502"/>
                                <a:gd name="T1" fmla="*/ 0 h 332"/>
                                <a:gd name="T2" fmla="*/ 10 w 502"/>
                                <a:gd name="T3" fmla="*/ 14 h 332"/>
                                <a:gd name="T4" fmla="*/ 48 w 502"/>
                                <a:gd name="T5" fmla="*/ 24 h 332"/>
                                <a:gd name="T6" fmla="*/ 84 w 502"/>
                                <a:gd name="T7" fmla="*/ 20 h 332"/>
                                <a:gd name="T8" fmla="*/ 126 w 502"/>
                                <a:gd name="T9" fmla="*/ 38 h 332"/>
                                <a:gd name="T10" fmla="*/ 150 w 502"/>
                                <a:gd name="T11" fmla="*/ 50 h 332"/>
                                <a:gd name="T12" fmla="*/ 186 w 502"/>
                                <a:gd name="T13" fmla="*/ 60 h 332"/>
                                <a:gd name="T14" fmla="*/ 206 w 502"/>
                                <a:gd name="T15" fmla="*/ 70 h 332"/>
                                <a:gd name="T16" fmla="*/ 218 w 502"/>
                                <a:gd name="T17" fmla="*/ 92 h 332"/>
                                <a:gd name="T18" fmla="*/ 238 w 502"/>
                                <a:gd name="T19" fmla="*/ 102 h 332"/>
                                <a:gd name="T20" fmla="*/ 260 w 502"/>
                                <a:gd name="T21" fmla="*/ 108 h 332"/>
                                <a:gd name="T22" fmla="*/ 294 w 502"/>
                                <a:gd name="T23" fmla="*/ 116 h 332"/>
                                <a:gd name="T24" fmla="*/ 314 w 502"/>
                                <a:gd name="T25" fmla="*/ 140 h 332"/>
                                <a:gd name="T26" fmla="*/ 314 w 502"/>
                                <a:gd name="T27" fmla="*/ 162 h 332"/>
                                <a:gd name="T28" fmla="*/ 314 w 502"/>
                                <a:gd name="T29" fmla="*/ 200 h 332"/>
                                <a:gd name="T30" fmla="*/ 330 w 502"/>
                                <a:gd name="T31" fmla="*/ 236 h 332"/>
                                <a:gd name="T32" fmla="*/ 366 w 502"/>
                                <a:gd name="T33" fmla="*/ 266 h 332"/>
                                <a:gd name="T34" fmla="*/ 392 w 502"/>
                                <a:gd name="T35" fmla="*/ 274 h 332"/>
                                <a:gd name="T36" fmla="*/ 420 w 502"/>
                                <a:gd name="T37" fmla="*/ 286 h 332"/>
                                <a:gd name="T38" fmla="*/ 430 w 502"/>
                                <a:gd name="T39" fmla="*/ 306 h 332"/>
                                <a:gd name="T40" fmla="*/ 456 w 502"/>
                                <a:gd name="T41" fmla="*/ 324 h 332"/>
                                <a:gd name="T42" fmla="*/ 490 w 502"/>
                                <a:gd name="T43" fmla="*/ 330 h 332"/>
                                <a:gd name="T44" fmla="*/ 502 w 502"/>
                                <a:gd name="T45" fmla="*/ 332 h 3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2"/>
                                <a:gd name="T70" fmla="*/ 0 h 332"/>
                                <a:gd name="T71" fmla="*/ 502 w 502"/>
                                <a:gd name="T72" fmla="*/ 332 h 3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2" h="332">
                                  <a:moveTo>
                                    <a:pt x="0" y="0"/>
                                  </a:moveTo>
                                  <a:cubicBezTo>
                                    <a:pt x="1" y="5"/>
                                    <a:pt x="2" y="10"/>
                                    <a:pt x="10" y="14"/>
                                  </a:cubicBezTo>
                                  <a:cubicBezTo>
                                    <a:pt x="18" y="18"/>
                                    <a:pt x="36" y="23"/>
                                    <a:pt x="48" y="24"/>
                                  </a:cubicBezTo>
                                  <a:cubicBezTo>
                                    <a:pt x="60" y="25"/>
                                    <a:pt x="71" y="18"/>
                                    <a:pt x="84" y="20"/>
                                  </a:cubicBezTo>
                                  <a:cubicBezTo>
                                    <a:pt x="97" y="22"/>
                                    <a:pt x="115" y="33"/>
                                    <a:pt x="126" y="38"/>
                                  </a:cubicBezTo>
                                  <a:cubicBezTo>
                                    <a:pt x="137" y="43"/>
                                    <a:pt x="140" y="46"/>
                                    <a:pt x="150" y="50"/>
                                  </a:cubicBezTo>
                                  <a:cubicBezTo>
                                    <a:pt x="160" y="54"/>
                                    <a:pt x="177" y="57"/>
                                    <a:pt x="186" y="60"/>
                                  </a:cubicBezTo>
                                  <a:cubicBezTo>
                                    <a:pt x="195" y="63"/>
                                    <a:pt x="201" y="65"/>
                                    <a:pt x="206" y="70"/>
                                  </a:cubicBezTo>
                                  <a:cubicBezTo>
                                    <a:pt x="211" y="75"/>
                                    <a:pt x="213" y="87"/>
                                    <a:pt x="218" y="92"/>
                                  </a:cubicBezTo>
                                  <a:cubicBezTo>
                                    <a:pt x="223" y="97"/>
                                    <a:pt x="231" y="99"/>
                                    <a:pt x="238" y="102"/>
                                  </a:cubicBezTo>
                                  <a:cubicBezTo>
                                    <a:pt x="245" y="105"/>
                                    <a:pt x="251" y="106"/>
                                    <a:pt x="260" y="108"/>
                                  </a:cubicBezTo>
                                  <a:cubicBezTo>
                                    <a:pt x="269" y="110"/>
                                    <a:pt x="285" y="111"/>
                                    <a:pt x="294" y="116"/>
                                  </a:cubicBezTo>
                                  <a:cubicBezTo>
                                    <a:pt x="303" y="121"/>
                                    <a:pt x="311" y="132"/>
                                    <a:pt x="314" y="140"/>
                                  </a:cubicBezTo>
                                  <a:cubicBezTo>
                                    <a:pt x="317" y="148"/>
                                    <a:pt x="314" y="152"/>
                                    <a:pt x="314" y="162"/>
                                  </a:cubicBezTo>
                                  <a:cubicBezTo>
                                    <a:pt x="314" y="172"/>
                                    <a:pt x="311" y="188"/>
                                    <a:pt x="314" y="200"/>
                                  </a:cubicBezTo>
                                  <a:cubicBezTo>
                                    <a:pt x="317" y="212"/>
                                    <a:pt x="321" y="225"/>
                                    <a:pt x="330" y="236"/>
                                  </a:cubicBezTo>
                                  <a:cubicBezTo>
                                    <a:pt x="339" y="247"/>
                                    <a:pt x="356" y="260"/>
                                    <a:pt x="366" y="266"/>
                                  </a:cubicBezTo>
                                  <a:cubicBezTo>
                                    <a:pt x="376" y="272"/>
                                    <a:pt x="383" y="271"/>
                                    <a:pt x="392" y="274"/>
                                  </a:cubicBezTo>
                                  <a:cubicBezTo>
                                    <a:pt x="401" y="277"/>
                                    <a:pt x="414" y="281"/>
                                    <a:pt x="420" y="286"/>
                                  </a:cubicBezTo>
                                  <a:cubicBezTo>
                                    <a:pt x="426" y="291"/>
                                    <a:pt x="424" y="300"/>
                                    <a:pt x="430" y="306"/>
                                  </a:cubicBezTo>
                                  <a:cubicBezTo>
                                    <a:pt x="436" y="312"/>
                                    <a:pt x="446" y="320"/>
                                    <a:pt x="456" y="324"/>
                                  </a:cubicBezTo>
                                  <a:cubicBezTo>
                                    <a:pt x="466" y="328"/>
                                    <a:pt x="482" y="329"/>
                                    <a:pt x="490" y="330"/>
                                  </a:cubicBezTo>
                                  <a:cubicBezTo>
                                    <a:pt x="498" y="331"/>
                                    <a:pt x="500" y="331"/>
                                    <a:pt x="502" y="33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nvGrpSpPr>
                            <p:cNvPr id="385286" name="Group 38"/>
                            <p:cNvGrpSpPr>
                              <a:grpSpLocks/>
                            </p:cNvGrpSpPr>
                            <p:nvPr/>
                          </p:nvGrpSpPr>
                          <p:grpSpPr bwMode="auto">
                            <a:xfrm>
                              <a:off x="27" y="1006"/>
                              <a:ext cx="5166" cy="737"/>
                              <a:chOff x="27" y="1006"/>
                              <a:chExt cx="5166" cy="737"/>
                            </a:xfrm>
                          </p:grpSpPr>
                          <p:sp>
                            <p:nvSpPr>
                              <p:cNvPr id="385293" name="Freeform 39"/>
                              <p:cNvSpPr>
                                <a:spLocks/>
                              </p:cNvSpPr>
                              <p:nvPr/>
                            </p:nvSpPr>
                            <p:spPr bwMode="auto">
                              <a:xfrm>
                                <a:off x="27" y="1225"/>
                                <a:ext cx="5166" cy="518"/>
                              </a:xfrm>
                              <a:custGeom>
                                <a:avLst/>
                                <a:gdLst>
                                  <a:gd name="T0" fmla="*/ 0 w 5166"/>
                                  <a:gd name="T1" fmla="*/ 137 h 518"/>
                                  <a:gd name="T2" fmla="*/ 83 w 5166"/>
                                  <a:gd name="T3" fmla="*/ 137 h 518"/>
                                  <a:gd name="T4" fmla="*/ 138 w 5166"/>
                                  <a:gd name="T5" fmla="*/ 119 h 518"/>
                                  <a:gd name="T6" fmla="*/ 211 w 5166"/>
                                  <a:gd name="T7" fmla="*/ 92 h 518"/>
                                  <a:gd name="T8" fmla="*/ 293 w 5166"/>
                                  <a:gd name="T9" fmla="*/ 92 h 518"/>
                                  <a:gd name="T10" fmla="*/ 357 w 5166"/>
                                  <a:gd name="T11" fmla="*/ 119 h 518"/>
                                  <a:gd name="T12" fmla="*/ 421 w 5166"/>
                                  <a:gd name="T13" fmla="*/ 146 h 518"/>
                                  <a:gd name="T14" fmla="*/ 531 w 5166"/>
                                  <a:gd name="T15" fmla="*/ 210 h 518"/>
                                  <a:gd name="T16" fmla="*/ 640 w 5166"/>
                                  <a:gd name="T17" fmla="*/ 256 h 518"/>
                                  <a:gd name="T18" fmla="*/ 759 w 5166"/>
                                  <a:gd name="T19" fmla="*/ 265 h 518"/>
                                  <a:gd name="T20" fmla="*/ 851 w 5166"/>
                                  <a:gd name="T21" fmla="*/ 274 h 518"/>
                                  <a:gd name="T22" fmla="*/ 979 w 5166"/>
                                  <a:gd name="T23" fmla="*/ 320 h 518"/>
                                  <a:gd name="T24" fmla="*/ 1061 w 5166"/>
                                  <a:gd name="T25" fmla="*/ 412 h 518"/>
                                  <a:gd name="T26" fmla="*/ 1152 w 5166"/>
                                  <a:gd name="T27" fmla="*/ 448 h 518"/>
                                  <a:gd name="T28" fmla="*/ 1207 w 5166"/>
                                  <a:gd name="T29" fmla="*/ 448 h 518"/>
                                  <a:gd name="T30" fmla="*/ 1262 w 5166"/>
                                  <a:gd name="T31" fmla="*/ 430 h 518"/>
                                  <a:gd name="T32" fmla="*/ 1344 w 5166"/>
                                  <a:gd name="T33" fmla="*/ 375 h 518"/>
                                  <a:gd name="T34" fmla="*/ 1427 w 5166"/>
                                  <a:gd name="T35" fmla="*/ 357 h 518"/>
                                  <a:gd name="T36" fmla="*/ 1518 w 5166"/>
                                  <a:gd name="T37" fmla="*/ 338 h 518"/>
                                  <a:gd name="T38" fmla="*/ 1600 w 5166"/>
                                  <a:gd name="T39" fmla="*/ 311 h 518"/>
                                  <a:gd name="T40" fmla="*/ 1719 w 5166"/>
                                  <a:gd name="T41" fmla="*/ 348 h 518"/>
                                  <a:gd name="T42" fmla="*/ 1820 w 5166"/>
                                  <a:gd name="T43" fmla="*/ 393 h 518"/>
                                  <a:gd name="T44" fmla="*/ 1930 w 5166"/>
                                  <a:gd name="T45" fmla="*/ 421 h 518"/>
                                  <a:gd name="T46" fmla="*/ 2048 w 5166"/>
                                  <a:gd name="T47" fmla="*/ 448 h 518"/>
                                  <a:gd name="T48" fmla="*/ 2149 w 5166"/>
                                  <a:gd name="T49" fmla="*/ 476 h 518"/>
                                  <a:gd name="T50" fmla="*/ 2304 w 5166"/>
                                  <a:gd name="T51" fmla="*/ 512 h 518"/>
                                  <a:gd name="T52" fmla="*/ 2432 w 5166"/>
                                  <a:gd name="T53" fmla="*/ 512 h 518"/>
                                  <a:gd name="T54" fmla="*/ 2533 w 5166"/>
                                  <a:gd name="T55" fmla="*/ 503 h 518"/>
                                  <a:gd name="T56" fmla="*/ 2643 w 5166"/>
                                  <a:gd name="T57" fmla="*/ 485 h 518"/>
                                  <a:gd name="T58" fmla="*/ 2743 w 5166"/>
                                  <a:gd name="T59" fmla="*/ 476 h 518"/>
                                  <a:gd name="T60" fmla="*/ 2880 w 5166"/>
                                  <a:gd name="T61" fmla="*/ 439 h 518"/>
                                  <a:gd name="T62" fmla="*/ 2981 w 5166"/>
                                  <a:gd name="T63" fmla="*/ 393 h 518"/>
                                  <a:gd name="T64" fmla="*/ 3082 w 5166"/>
                                  <a:gd name="T65" fmla="*/ 366 h 518"/>
                                  <a:gd name="T66" fmla="*/ 3191 w 5166"/>
                                  <a:gd name="T67" fmla="*/ 329 h 518"/>
                                  <a:gd name="T68" fmla="*/ 3283 w 5166"/>
                                  <a:gd name="T69" fmla="*/ 311 h 518"/>
                                  <a:gd name="T70" fmla="*/ 3392 w 5166"/>
                                  <a:gd name="T71" fmla="*/ 302 h 518"/>
                                  <a:gd name="T72" fmla="*/ 3511 w 5166"/>
                                  <a:gd name="T73" fmla="*/ 293 h 518"/>
                                  <a:gd name="T74" fmla="*/ 3621 w 5166"/>
                                  <a:gd name="T75" fmla="*/ 293 h 518"/>
                                  <a:gd name="T76" fmla="*/ 3758 w 5166"/>
                                  <a:gd name="T77" fmla="*/ 293 h 518"/>
                                  <a:gd name="T78" fmla="*/ 3904 w 5166"/>
                                  <a:gd name="T79" fmla="*/ 302 h 518"/>
                                  <a:gd name="T80" fmla="*/ 4005 w 5166"/>
                                  <a:gd name="T81" fmla="*/ 293 h 518"/>
                                  <a:gd name="T82" fmla="*/ 4115 w 5166"/>
                                  <a:gd name="T83" fmla="*/ 265 h 518"/>
                                  <a:gd name="T84" fmla="*/ 4179 w 5166"/>
                                  <a:gd name="T85" fmla="*/ 238 h 518"/>
                                  <a:gd name="T86" fmla="*/ 4261 w 5166"/>
                                  <a:gd name="T87" fmla="*/ 183 h 518"/>
                                  <a:gd name="T88" fmla="*/ 4435 w 5166"/>
                                  <a:gd name="T89" fmla="*/ 101 h 518"/>
                                  <a:gd name="T90" fmla="*/ 4572 w 5166"/>
                                  <a:gd name="T91" fmla="*/ 64 h 518"/>
                                  <a:gd name="T92" fmla="*/ 4672 w 5166"/>
                                  <a:gd name="T93" fmla="*/ 37 h 518"/>
                                  <a:gd name="T94" fmla="*/ 4782 w 5166"/>
                                  <a:gd name="T95" fmla="*/ 9 h 518"/>
                                  <a:gd name="T96" fmla="*/ 4837 w 5166"/>
                                  <a:gd name="T97" fmla="*/ 9 h 518"/>
                                  <a:gd name="T98" fmla="*/ 4910 w 5166"/>
                                  <a:gd name="T99" fmla="*/ 9 h 518"/>
                                  <a:gd name="T100" fmla="*/ 5020 w 5166"/>
                                  <a:gd name="T101" fmla="*/ 9 h 518"/>
                                  <a:gd name="T102" fmla="*/ 5166 w 5166"/>
                                  <a:gd name="T103" fmla="*/ 0 h 5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166"/>
                                  <a:gd name="T157" fmla="*/ 0 h 518"/>
                                  <a:gd name="T158" fmla="*/ 5166 w 5166"/>
                                  <a:gd name="T159" fmla="*/ 518 h 5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166" h="518">
                                    <a:moveTo>
                                      <a:pt x="0" y="137"/>
                                    </a:moveTo>
                                    <a:cubicBezTo>
                                      <a:pt x="30" y="138"/>
                                      <a:pt x="60" y="140"/>
                                      <a:pt x="83" y="137"/>
                                    </a:cubicBezTo>
                                    <a:cubicBezTo>
                                      <a:pt x="106" y="134"/>
                                      <a:pt x="117" y="126"/>
                                      <a:pt x="138" y="119"/>
                                    </a:cubicBezTo>
                                    <a:cubicBezTo>
                                      <a:pt x="159" y="112"/>
                                      <a:pt x="185" y="96"/>
                                      <a:pt x="211" y="92"/>
                                    </a:cubicBezTo>
                                    <a:cubicBezTo>
                                      <a:pt x="237" y="88"/>
                                      <a:pt x="269" y="87"/>
                                      <a:pt x="293" y="92"/>
                                    </a:cubicBezTo>
                                    <a:cubicBezTo>
                                      <a:pt x="317" y="97"/>
                                      <a:pt x="336" y="110"/>
                                      <a:pt x="357" y="119"/>
                                    </a:cubicBezTo>
                                    <a:cubicBezTo>
                                      <a:pt x="378" y="128"/>
                                      <a:pt x="392" y="131"/>
                                      <a:pt x="421" y="146"/>
                                    </a:cubicBezTo>
                                    <a:cubicBezTo>
                                      <a:pt x="450" y="161"/>
                                      <a:pt x="495" y="192"/>
                                      <a:pt x="531" y="210"/>
                                    </a:cubicBezTo>
                                    <a:cubicBezTo>
                                      <a:pt x="567" y="228"/>
                                      <a:pt x="602" y="247"/>
                                      <a:pt x="640" y="256"/>
                                    </a:cubicBezTo>
                                    <a:cubicBezTo>
                                      <a:pt x="678" y="265"/>
                                      <a:pt x="724" y="262"/>
                                      <a:pt x="759" y="265"/>
                                    </a:cubicBezTo>
                                    <a:cubicBezTo>
                                      <a:pt x="794" y="268"/>
                                      <a:pt x="815" y="265"/>
                                      <a:pt x="851" y="274"/>
                                    </a:cubicBezTo>
                                    <a:cubicBezTo>
                                      <a:pt x="887" y="283"/>
                                      <a:pt x="944" y="297"/>
                                      <a:pt x="979" y="320"/>
                                    </a:cubicBezTo>
                                    <a:cubicBezTo>
                                      <a:pt x="1014" y="343"/>
                                      <a:pt x="1032" y="391"/>
                                      <a:pt x="1061" y="412"/>
                                    </a:cubicBezTo>
                                    <a:cubicBezTo>
                                      <a:pt x="1090" y="433"/>
                                      <a:pt x="1128" y="442"/>
                                      <a:pt x="1152" y="448"/>
                                    </a:cubicBezTo>
                                    <a:cubicBezTo>
                                      <a:pt x="1176" y="454"/>
                                      <a:pt x="1189" y="451"/>
                                      <a:pt x="1207" y="448"/>
                                    </a:cubicBezTo>
                                    <a:cubicBezTo>
                                      <a:pt x="1225" y="445"/>
                                      <a:pt x="1239" y="442"/>
                                      <a:pt x="1262" y="430"/>
                                    </a:cubicBezTo>
                                    <a:cubicBezTo>
                                      <a:pt x="1285" y="418"/>
                                      <a:pt x="1317" y="387"/>
                                      <a:pt x="1344" y="375"/>
                                    </a:cubicBezTo>
                                    <a:cubicBezTo>
                                      <a:pt x="1371" y="363"/>
                                      <a:pt x="1398" y="363"/>
                                      <a:pt x="1427" y="357"/>
                                    </a:cubicBezTo>
                                    <a:cubicBezTo>
                                      <a:pt x="1456" y="351"/>
                                      <a:pt x="1489" y="346"/>
                                      <a:pt x="1518" y="338"/>
                                    </a:cubicBezTo>
                                    <a:cubicBezTo>
                                      <a:pt x="1547" y="330"/>
                                      <a:pt x="1567" y="309"/>
                                      <a:pt x="1600" y="311"/>
                                    </a:cubicBezTo>
                                    <a:cubicBezTo>
                                      <a:pt x="1633" y="313"/>
                                      <a:pt x="1682" y="334"/>
                                      <a:pt x="1719" y="348"/>
                                    </a:cubicBezTo>
                                    <a:cubicBezTo>
                                      <a:pt x="1756" y="362"/>
                                      <a:pt x="1785" y="381"/>
                                      <a:pt x="1820" y="393"/>
                                    </a:cubicBezTo>
                                    <a:cubicBezTo>
                                      <a:pt x="1855" y="405"/>
                                      <a:pt x="1892" y="412"/>
                                      <a:pt x="1930" y="421"/>
                                    </a:cubicBezTo>
                                    <a:cubicBezTo>
                                      <a:pt x="1968" y="430"/>
                                      <a:pt x="2012" y="439"/>
                                      <a:pt x="2048" y="448"/>
                                    </a:cubicBezTo>
                                    <a:cubicBezTo>
                                      <a:pt x="2084" y="457"/>
                                      <a:pt x="2106" y="465"/>
                                      <a:pt x="2149" y="476"/>
                                    </a:cubicBezTo>
                                    <a:cubicBezTo>
                                      <a:pt x="2192" y="487"/>
                                      <a:pt x="2257" y="506"/>
                                      <a:pt x="2304" y="512"/>
                                    </a:cubicBezTo>
                                    <a:cubicBezTo>
                                      <a:pt x="2351" y="518"/>
                                      <a:pt x="2394" y="513"/>
                                      <a:pt x="2432" y="512"/>
                                    </a:cubicBezTo>
                                    <a:cubicBezTo>
                                      <a:pt x="2470" y="511"/>
                                      <a:pt x="2498" y="507"/>
                                      <a:pt x="2533" y="503"/>
                                    </a:cubicBezTo>
                                    <a:cubicBezTo>
                                      <a:pt x="2568" y="499"/>
                                      <a:pt x="2608" y="489"/>
                                      <a:pt x="2643" y="485"/>
                                    </a:cubicBezTo>
                                    <a:cubicBezTo>
                                      <a:pt x="2678" y="481"/>
                                      <a:pt x="2704" y="484"/>
                                      <a:pt x="2743" y="476"/>
                                    </a:cubicBezTo>
                                    <a:cubicBezTo>
                                      <a:pt x="2782" y="468"/>
                                      <a:pt x="2840" y="453"/>
                                      <a:pt x="2880" y="439"/>
                                    </a:cubicBezTo>
                                    <a:cubicBezTo>
                                      <a:pt x="2920" y="425"/>
                                      <a:pt x="2947" y="405"/>
                                      <a:pt x="2981" y="393"/>
                                    </a:cubicBezTo>
                                    <a:cubicBezTo>
                                      <a:pt x="3015" y="381"/>
                                      <a:pt x="3047" y="377"/>
                                      <a:pt x="3082" y="366"/>
                                    </a:cubicBezTo>
                                    <a:cubicBezTo>
                                      <a:pt x="3117" y="355"/>
                                      <a:pt x="3158" y="338"/>
                                      <a:pt x="3191" y="329"/>
                                    </a:cubicBezTo>
                                    <a:cubicBezTo>
                                      <a:pt x="3224" y="320"/>
                                      <a:pt x="3249" y="315"/>
                                      <a:pt x="3283" y="311"/>
                                    </a:cubicBezTo>
                                    <a:cubicBezTo>
                                      <a:pt x="3317" y="307"/>
                                      <a:pt x="3354" y="305"/>
                                      <a:pt x="3392" y="302"/>
                                    </a:cubicBezTo>
                                    <a:cubicBezTo>
                                      <a:pt x="3430" y="299"/>
                                      <a:pt x="3473" y="294"/>
                                      <a:pt x="3511" y="293"/>
                                    </a:cubicBezTo>
                                    <a:cubicBezTo>
                                      <a:pt x="3549" y="292"/>
                                      <a:pt x="3580" y="293"/>
                                      <a:pt x="3621" y="293"/>
                                    </a:cubicBezTo>
                                    <a:cubicBezTo>
                                      <a:pt x="3662" y="293"/>
                                      <a:pt x="3711" y="292"/>
                                      <a:pt x="3758" y="293"/>
                                    </a:cubicBezTo>
                                    <a:cubicBezTo>
                                      <a:pt x="3805" y="294"/>
                                      <a:pt x="3863" y="302"/>
                                      <a:pt x="3904" y="302"/>
                                    </a:cubicBezTo>
                                    <a:cubicBezTo>
                                      <a:pt x="3945" y="302"/>
                                      <a:pt x="3970" y="299"/>
                                      <a:pt x="4005" y="293"/>
                                    </a:cubicBezTo>
                                    <a:cubicBezTo>
                                      <a:pt x="4040" y="287"/>
                                      <a:pt x="4086" y="274"/>
                                      <a:pt x="4115" y="265"/>
                                    </a:cubicBezTo>
                                    <a:cubicBezTo>
                                      <a:pt x="4144" y="256"/>
                                      <a:pt x="4155" y="252"/>
                                      <a:pt x="4179" y="238"/>
                                    </a:cubicBezTo>
                                    <a:cubicBezTo>
                                      <a:pt x="4203" y="224"/>
                                      <a:pt x="4218" y="206"/>
                                      <a:pt x="4261" y="183"/>
                                    </a:cubicBezTo>
                                    <a:cubicBezTo>
                                      <a:pt x="4304" y="160"/>
                                      <a:pt x="4383" y="121"/>
                                      <a:pt x="4435" y="101"/>
                                    </a:cubicBezTo>
                                    <a:cubicBezTo>
                                      <a:pt x="4487" y="81"/>
                                      <a:pt x="4533" y="75"/>
                                      <a:pt x="4572" y="64"/>
                                    </a:cubicBezTo>
                                    <a:cubicBezTo>
                                      <a:pt x="4611" y="53"/>
                                      <a:pt x="4637" y="46"/>
                                      <a:pt x="4672" y="37"/>
                                    </a:cubicBezTo>
                                    <a:cubicBezTo>
                                      <a:pt x="4707" y="28"/>
                                      <a:pt x="4755" y="14"/>
                                      <a:pt x="4782" y="9"/>
                                    </a:cubicBezTo>
                                    <a:cubicBezTo>
                                      <a:pt x="4809" y="4"/>
                                      <a:pt x="4816" y="9"/>
                                      <a:pt x="4837" y="9"/>
                                    </a:cubicBezTo>
                                    <a:cubicBezTo>
                                      <a:pt x="4858" y="9"/>
                                      <a:pt x="4880" y="9"/>
                                      <a:pt x="4910" y="9"/>
                                    </a:cubicBezTo>
                                    <a:cubicBezTo>
                                      <a:pt x="4940" y="9"/>
                                      <a:pt x="4977" y="11"/>
                                      <a:pt x="5020" y="9"/>
                                    </a:cubicBezTo>
                                    <a:cubicBezTo>
                                      <a:pt x="5063" y="7"/>
                                      <a:pt x="5114" y="3"/>
                                      <a:pt x="5166"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nvGrpSpPr>
                              <p:cNvPr id="385294" name="Group 40"/>
                              <p:cNvGrpSpPr>
                                <a:grpSpLocks/>
                              </p:cNvGrpSpPr>
                              <p:nvPr/>
                            </p:nvGrpSpPr>
                            <p:grpSpPr bwMode="auto">
                              <a:xfrm>
                                <a:off x="4369" y="1006"/>
                                <a:ext cx="663" cy="534"/>
                                <a:chOff x="4369" y="1006"/>
                                <a:chExt cx="663" cy="534"/>
                              </a:xfrm>
                            </p:grpSpPr>
                            <p:sp>
                              <p:nvSpPr>
                                <p:cNvPr id="385295" name="Freeform 41"/>
                                <p:cNvSpPr>
                                  <a:spLocks/>
                                </p:cNvSpPr>
                                <p:nvPr/>
                              </p:nvSpPr>
                              <p:spPr bwMode="auto">
                                <a:xfrm>
                                  <a:off x="4369" y="1006"/>
                                  <a:ext cx="567" cy="360"/>
                                </a:xfrm>
                                <a:custGeom>
                                  <a:avLst/>
                                  <a:gdLst>
                                    <a:gd name="T0" fmla="*/ 1 w 567"/>
                                    <a:gd name="T1" fmla="*/ 360 h 360"/>
                                    <a:gd name="T2" fmla="*/ 3 w 567"/>
                                    <a:gd name="T3" fmla="*/ 336 h 360"/>
                                    <a:gd name="T4" fmla="*/ 19 w 567"/>
                                    <a:gd name="T5" fmla="*/ 308 h 360"/>
                                    <a:gd name="T6" fmla="*/ 19 w 567"/>
                                    <a:gd name="T7" fmla="*/ 268 h 360"/>
                                    <a:gd name="T8" fmla="*/ 23 w 567"/>
                                    <a:gd name="T9" fmla="*/ 242 h 360"/>
                                    <a:gd name="T10" fmla="*/ 47 w 567"/>
                                    <a:gd name="T11" fmla="*/ 226 h 360"/>
                                    <a:gd name="T12" fmla="*/ 85 w 567"/>
                                    <a:gd name="T13" fmla="*/ 196 h 360"/>
                                    <a:gd name="T14" fmla="*/ 111 w 567"/>
                                    <a:gd name="T15" fmla="*/ 184 h 360"/>
                                    <a:gd name="T16" fmla="*/ 149 w 567"/>
                                    <a:gd name="T17" fmla="*/ 178 h 360"/>
                                    <a:gd name="T18" fmla="*/ 187 w 567"/>
                                    <a:gd name="T19" fmla="*/ 172 h 360"/>
                                    <a:gd name="T20" fmla="*/ 225 w 567"/>
                                    <a:gd name="T21" fmla="*/ 144 h 360"/>
                                    <a:gd name="T22" fmla="*/ 255 w 567"/>
                                    <a:gd name="T23" fmla="*/ 138 h 360"/>
                                    <a:gd name="T24" fmla="*/ 303 w 567"/>
                                    <a:gd name="T25" fmla="*/ 114 h 360"/>
                                    <a:gd name="T26" fmla="*/ 321 w 567"/>
                                    <a:gd name="T27" fmla="*/ 88 h 360"/>
                                    <a:gd name="T28" fmla="*/ 355 w 567"/>
                                    <a:gd name="T29" fmla="*/ 66 h 360"/>
                                    <a:gd name="T30" fmla="*/ 383 w 567"/>
                                    <a:gd name="T31" fmla="*/ 44 h 360"/>
                                    <a:gd name="T32" fmla="*/ 417 w 567"/>
                                    <a:gd name="T33" fmla="*/ 30 h 360"/>
                                    <a:gd name="T34" fmla="*/ 455 w 567"/>
                                    <a:gd name="T35" fmla="*/ 20 h 360"/>
                                    <a:gd name="T36" fmla="*/ 479 w 567"/>
                                    <a:gd name="T37" fmla="*/ 14 h 360"/>
                                    <a:gd name="T38" fmla="*/ 503 w 567"/>
                                    <a:gd name="T39" fmla="*/ 10 h 360"/>
                                    <a:gd name="T40" fmla="*/ 539 w 567"/>
                                    <a:gd name="T41" fmla="*/ 8 h 360"/>
                                    <a:gd name="T42" fmla="*/ 567 w 567"/>
                                    <a:gd name="T43" fmla="*/ 0 h 3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67"/>
                                    <a:gd name="T67" fmla="*/ 0 h 360"/>
                                    <a:gd name="T68" fmla="*/ 567 w 567"/>
                                    <a:gd name="T69" fmla="*/ 360 h 3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67" h="360">
                                      <a:moveTo>
                                        <a:pt x="1" y="360"/>
                                      </a:moveTo>
                                      <a:cubicBezTo>
                                        <a:pt x="0" y="352"/>
                                        <a:pt x="0" y="345"/>
                                        <a:pt x="3" y="336"/>
                                      </a:cubicBezTo>
                                      <a:cubicBezTo>
                                        <a:pt x="6" y="327"/>
                                        <a:pt x="16" y="319"/>
                                        <a:pt x="19" y="308"/>
                                      </a:cubicBezTo>
                                      <a:cubicBezTo>
                                        <a:pt x="22" y="297"/>
                                        <a:pt x="18" y="279"/>
                                        <a:pt x="19" y="268"/>
                                      </a:cubicBezTo>
                                      <a:cubicBezTo>
                                        <a:pt x="20" y="257"/>
                                        <a:pt x="18" y="249"/>
                                        <a:pt x="23" y="242"/>
                                      </a:cubicBezTo>
                                      <a:cubicBezTo>
                                        <a:pt x="28" y="235"/>
                                        <a:pt x="37" y="234"/>
                                        <a:pt x="47" y="226"/>
                                      </a:cubicBezTo>
                                      <a:cubicBezTo>
                                        <a:pt x="57" y="218"/>
                                        <a:pt x="74" y="203"/>
                                        <a:pt x="85" y="196"/>
                                      </a:cubicBezTo>
                                      <a:cubicBezTo>
                                        <a:pt x="96" y="189"/>
                                        <a:pt x="100" y="187"/>
                                        <a:pt x="111" y="184"/>
                                      </a:cubicBezTo>
                                      <a:cubicBezTo>
                                        <a:pt x="122" y="181"/>
                                        <a:pt x="136" y="180"/>
                                        <a:pt x="149" y="178"/>
                                      </a:cubicBezTo>
                                      <a:cubicBezTo>
                                        <a:pt x="162" y="176"/>
                                        <a:pt x="174" y="178"/>
                                        <a:pt x="187" y="172"/>
                                      </a:cubicBezTo>
                                      <a:cubicBezTo>
                                        <a:pt x="200" y="166"/>
                                        <a:pt x="214" y="150"/>
                                        <a:pt x="225" y="144"/>
                                      </a:cubicBezTo>
                                      <a:cubicBezTo>
                                        <a:pt x="236" y="138"/>
                                        <a:pt x="242" y="143"/>
                                        <a:pt x="255" y="138"/>
                                      </a:cubicBezTo>
                                      <a:cubicBezTo>
                                        <a:pt x="268" y="133"/>
                                        <a:pt x="292" y="122"/>
                                        <a:pt x="303" y="114"/>
                                      </a:cubicBezTo>
                                      <a:cubicBezTo>
                                        <a:pt x="314" y="106"/>
                                        <a:pt x="312" y="96"/>
                                        <a:pt x="321" y="88"/>
                                      </a:cubicBezTo>
                                      <a:cubicBezTo>
                                        <a:pt x="330" y="80"/>
                                        <a:pt x="345" y="73"/>
                                        <a:pt x="355" y="66"/>
                                      </a:cubicBezTo>
                                      <a:cubicBezTo>
                                        <a:pt x="365" y="59"/>
                                        <a:pt x="373" y="50"/>
                                        <a:pt x="383" y="44"/>
                                      </a:cubicBezTo>
                                      <a:cubicBezTo>
                                        <a:pt x="393" y="38"/>
                                        <a:pt x="405" y="34"/>
                                        <a:pt x="417" y="30"/>
                                      </a:cubicBezTo>
                                      <a:cubicBezTo>
                                        <a:pt x="429" y="26"/>
                                        <a:pt x="445" y="23"/>
                                        <a:pt x="455" y="20"/>
                                      </a:cubicBezTo>
                                      <a:cubicBezTo>
                                        <a:pt x="465" y="17"/>
                                        <a:pt x="471" y="16"/>
                                        <a:pt x="479" y="14"/>
                                      </a:cubicBezTo>
                                      <a:cubicBezTo>
                                        <a:pt x="487" y="12"/>
                                        <a:pt x="493" y="11"/>
                                        <a:pt x="503" y="10"/>
                                      </a:cubicBezTo>
                                      <a:cubicBezTo>
                                        <a:pt x="513" y="9"/>
                                        <a:pt x="528" y="10"/>
                                        <a:pt x="539" y="8"/>
                                      </a:cubicBezTo>
                                      <a:cubicBezTo>
                                        <a:pt x="550" y="6"/>
                                        <a:pt x="558" y="3"/>
                                        <a:pt x="567"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96" name="Freeform 42"/>
                                <p:cNvSpPr>
                                  <a:spLocks/>
                                </p:cNvSpPr>
                                <p:nvPr/>
                              </p:nvSpPr>
                              <p:spPr bwMode="auto">
                                <a:xfrm>
                                  <a:off x="4426" y="1340"/>
                                  <a:ext cx="604" cy="152"/>
                                </a:xfrm>
                                <a:custGeom>
                                  <a:avLst/>
                                  <a:gdLst>
                                    <a:gd name="T0" fmla="*/ 0 w 604"/>
                                    <a:gd name="T1" fmla="*/ 0 h 152"/>
                                    <a:gd name="T2" fmla="*/ 10 w 604"/>
                                    <a:gd name="T3" fmla="*/ 20 h 152"/>
                                    <a:gd name="T4" fmla="*/ 30 w 604"/>
                                    <a:gd name="T5" fmla="*/ 36 h 152"/>
                                    <a:gd name="T6" fmla="*/ 56 w 604"/>
                                    <a:gd name="T7" fmla="*/ 44 h 152"/>
                                    <a:gd name="T8" fmla="*/ 78 w 604"/>
                                    <a:gd name="T9" fmla="*/ 52 h 152"/>
                                    <a:gd name="T10" fmla="*/ 88 w 604"/>
                                    <a:gd name="T11" fmla="*/ 62 h 152"/>
                                    <a:gd name="T12" fmla="*/ 96 w 604"/>
                                    <a:gd name="T13" fmla="*/ 80 h 152"/>
                                    <a:gd name="T14" fmla="*/ 128 w 604"/>
                                    <a:gd name="T15" fmla="*/ 98 h 152"/>
                                    <a:gd name="T16" fmla="*/ 176 w 604"/>
                                    <a:gd name="T17" fmla="*/ 106 h 152"/>
                                    <a:gd name="T18" fmla="*/ 206 w 604"/>
                                    <a:gd name="T19" fmla="*/ 106 h 152"/>
                                    <a:gd name="T20" fmla="*/ 246 w 604"/>
                                    <a:gd name="T21" fmla="*/ 110 h 152"/>
                                    <a:gd name="T22" fmla="*/ 276 w 604"/>
                                    <a:gd name="T23" fmla="*/ 124 h 152"/>
                                    <a:gd name="T24" fmla="*/ 316 w 604"/>
                                    <a:gd name="T25" fmla="*/ 138 h 152"/>
                                    <a:gd name="T26" fmla="*/ 400 w 604"/>
                                    <a:gd name="T27" fmla="*/ 140 h 152"/>
                                    <a:gd name="T28" fmla="*/ 432 w 604"/>
                                    <a:gd name="T29" fmla="*/ 134 h 152"/>
                                    <a:gd name="T30" fmla="*/ 462 w 604"/>
                                    <a:gd name="T31" fmla="*/ 132 h 152"/>
                                    <a:gd name="T32" fmla="*/ 486 w 604"/>
                                    <a:gd name="T33" fmla="*/ 138 h 152"/>
                                    <a:gd name="T34" fmla="*/ 496 w 604"/>
                                    <a:gd name="T35" fmla="*/ 144 h 152"/>
                                    <a:gd name="T36" fmla="*/ 530 w 604"/>
                                    <a:gd name="T37" fmla="*/ 150 h 152"/>
                                    <a:gd name="T38" fmla="*/ 568 w 604"/>
                                    <a:gd name="T39" fmla="*/ 152 h 152"/>
                                    <a:gd name="T40" fmla="*/ 586 w 604"/>
                                    <a:gd name="T41" fmla="*/ 152 h 152"/>
                                    <a:gd name="T42" fmla="*/ 604 w 604"/>
                                    <a:gd name="T43" fmla="*/ 152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4"/>
                                    <a:gd name="T67" fmla="*/ 0 h 152"/>
                                    <a:gd name="T68" fmla="*/ 604 w 604"/>
                                    <a:gd name="T69" fmla="*/ 152 h 15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4" h="152">
                                      <a:moveTo>
                                        <a:pt x="0" y="0"/>
                                      </a:moveTo>
                                      <a:cubicBezTo>
                                        <a:pt x="2" y="7"/>
                                        <a:pt x="5" y="14"/>
                                        <a:pt x="10" y="20"/>
                                      </a:cubicBezTo>
                                      <a:cubicBezTo>
                                        <a:pt x="15" y="26"/>
                                        <a:pt x="22" y="32"/>
                                        <a:pt x="30" y="36"/>
                                      </a:cubicBezTo>
                                      <a:cubicBezTo>
                                        <a:pt x="38" y="40"/>
                                        <a:pt x="48" y="41"/>
                                        <a:pt x="56" y="44"/>
                                      </a:cubicBezTo>
                                      <a:cubicBezTo>
                                        <a:pt x="64" y="47"/>
                                        <a:pt x="73" y="49"/>
                                        <a:pt x="78" y="52"/>
                                      </a:cubicBezTo>
                                      <a:cubicBezTo>
                                        <a:pt x="83" y="55"/>
                                        <a:pt x="85" y="57"/>
                                        <a:pt x="88" y="62"/>
                                      </a:cubicBezTo>
                                      <a:cubicBezTo>
                                        <a:pt x="91" y="67"/>
                                        <a:pt x="89" y="74"/>
                                        <a:pt x="96" y="80"/>
                                      </a:cubicBezTo>
                                      <a:cubicBezTo>
                                        <a:pt x="103" y="86"/>
                                        <a:pt x="115" y="94"/>
                                        <a:pt x="128" y="98"/>
                                      </a:cubicBezTo>
                                      <a:cubicBezTo>
                                        <a:pt x="141" y="102"/>
                                        <a:pt x="163" y="105"/>
                                        <a:pt x="176" y="106"/>
                                      </a:cubicBezTo>
                                      <a:cubicBezTo>
                                        <a:pt x="189" y="107"/>
                                        <a:pt x="194" y="105"/>
                                        <a:pt x="206" y="106"/>
                                      </a:cubicBezTo>
                                      <a:cubicBezTo>
                                        <a:pt x="218" y="107"/>
                                        <a:pt x="234" y="107"/>
                                        <a:pt x="246" y="110"/>
                                      </a:cubicBezTo>
                                      <a:cubicBezTo>
                                        <a:pt x="258" y="113"/>
                                        <a:pt x="264" y="119"/>
                                        <a:pt x="276" y="124"/>
                                      </a:cubicBezTo>
                                      <a:cubicBezTo>
                                        <a:pt x="288" y="129"/>
                                        <a:pt x="295" y="135"/>
                                        <a:pt x="316" y="138"/>
                                      </a:cubicBezTo>
                                      <a:cubicBezTo>
                                        <a:pt x="337" y="141"/>
                                        <a:pt x="381" y="141"/>
                                        <a:pt x="400" y="140"/>
                                      </a:cubicBezTo>
                                      <a:cubicBezTo>
                                        <a:pt x="419" y="139"/>
                                        <a:pt x="422" y="135"/>
                                        <a:pt x="432" y="134"/>
                                      </a:cubicBezTo>
                                      <a:cubicBezTo>
                                        <a:pt x="442" y="133"/>
                                        <a:pt x="453" y="131"/>
                                        <a:pt x="462" y="132"/>
                                      </a:cubicBezTo>
                                      <a:cubicBezTo>
                                        <a:pt x="471" y="133"/>
                                        <a:pt x="480" y="136"/>
                                        <a:pt x="486" y="138"/>
                                      </a:cubicBezTo>
                                      <a:cubicBezTo>
                                        <a:pt x="492" y="140"/>
                                        <a:pt x="489" y="142"/>
                                        <a:pt x="496" y="144"/>
                                      </a:cubicBezTo>
                                      <a:cubicBezTo>
                                        <a:pt x="503" y="146"/>
                                        <a:pt x="518" y="149"/>
                                        <a:pt x="530" y="150"/>
                                      </a:cubicBezTo>
                                      <a:cubicBezTo>
                                        <a:pt x="542" y="151"/>
                                        <a:pt x="559" y="152"/>
                                        <a:pt x="568" y="152"/>
                                      </a:cubicBezTo>
                                      <a:cubicBezTo>
                                        <a:pt x="577" y="152"/>
                                        <a:pt x="580" y="152"/>
                                        <a:pt x="586" y="152"/>
                                      </a:cubicBezTo>
                                      <a:cubicBezTo>
                                        <a:pt x="592" y="152"/>
                                        <a:pt x="598" y="152"/>
                                        <a:pt x="604" y="15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97" name="Freeform 43"/>
                                <p:cNvSpPr>
                                  <a:spLocks/>
                                </p:cNvSpPr>
                                <p:nvPr/>
                              </p:nvSpPr>
                              <p:spPr bwMode="auto">
                                <a:xfrm>
                                  <a:off x="4556" y="1144"/>
                                  <a:ext cx="402" cy="154"/>
                                </a:xfrm>
                                <a:custGeom>
                                  <a:avLst/>
                                  <a:gdLst>
                                    <a:gd name="T0" fmla="*/ 0 w 402"/>
                                    <a:gd name="T1" fmla="*/ 154 h 154"/>
                                    <a:gd name="T2" fmla="*/ 10 w 402"/>
                                    <a:gd name="T3" fmla="*/ 132 h 154"/>
                                    <a:gd name="T4" fmla="*/ 24 w 402"/>
                                    <a:gd name="T5" fmla="*/ 114 h 154"/>
                                    <a:gd name="T6" fmla="*/ 40 w 402"/>
                                    <a:gd name="T7" fmla="*/ 102 h 154"/>
                                    <a:gd name="T8" fmla="*/ 66 w 402"/>
                                    <a:gd name="T9" fmla="*/ 100 h 154"/>
                                    <a:gd name="T10" fmla="*/ 96 w 402"/>
                                    <a:gd name="T11" fmla="*/ 94 h 154"/>
                                    <a:gd name="T12" fmla="*/ 120 w 402"/>
                                    <a:gd name="T13" fmla="*/ 76 h 154"/>
                                    <a:gd name="T14" fmla="*/ 136 w 402"/>
                                    <a:gd name="T15" fmla="*/ 60 h 154"/>
                                    <a:gd name="T16" fmla="*/ 164 w 402"/>
                                    <a:gd name="T17" fmla="*/ 40 h 154"/>
                                    <a:gd name="T18" fmla="*/ 188 w 402"/>
                                    <a:gd name="T19" fmla="*/ 28 h 154"/>
                                    <a:gd name="T20" fmla="*/ 220 w 402"/>
                                    <a:gd name="T21" fmla="*/ 28 h 154"/>
                                    <a:gd name="T22" fmla="*/ 242 w 402"/>
                                    <a:gd name="T23" fmla="*/ 28 h 154"/>
                                    <a:gd name="T24" fmla="*/ 270 w 402"/>
                                    <a:gd name="T25" fmla="*/ 26 h 154"/>
                                    <a:gd name="T26" fmla="*/ 292 w 402"/>
                                    <a:gd name="T27" fmla="*/ 18 h 154"/>
                                    <a:gd name="T28" fmla="*/ 316 w 402"/>
                                    <a:gd name="T29" fmla="*/ 12 h 154"/>
                                    <a:gd name="T30" fmla="*/ 340 w 402"/>
                                    <a:gd name="T31" fmla="*/ 10 h 154"/>
                                    <a:gd name="T32" fmla="*/ 386 w 402"/>
                                    <a:gd name="T33" fmla="*/ 2 h 154"/>
                                    <a:gd name="T34" fmla="*/ 402 w 402"/>
                                    <a:gd name="T35" fmla="*/ 0 h 1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2"/>
                                    <a:gd name="T55" fmla="*/ 0 h 154"/>
                                    <a:gd name="T56" fmla="*/ 402 w 402"/>
                                    <a:gd name="T57" fmla="*/ 154 h 1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2" h="154">
                                      <a:moveTo>
                                        <a:pt x="0" y="154"/>
                                      </a:moveTo>
                                      <a:cubicBezTo>
                                        <a:pt x="3" y="146"/>
                                        <a:pt x="6" y="139"/>
                                        <a:pt x="10" y="132"/>
                                      </a:cubicBezTo>
                                      <a:cubicBezTo>
                                        <a:pt x="14" y="125"/>
                                        <a:pt x="19" y="119"/>
                                        <a:pt x="24" y="114"/>
                                      </a:cubicBezTo>
                                      <a:cubicBezTo>
                                        <a:pt x="29" y="109"/>
                                        <a:pt x="33" y="104"/>
                                        <a:pt x="40" y="102"/>
                                      </a:cubicBezTo>
                                      <a:cubicBezTo>
                                        <a:pt x="47" y="100"/>
                                        <a:pt x="57" y="101"/>
                                        <a:pt x="66" y="100"/>
                                      </a:cubicBezTo>
                                      <a:cubicBezTo>
                                        <a:pt x="75" y="99"/>
                                        <a:pt x="87" y="98"/>
                                        <a:pt x="96" y="94"/>
                                      </a:cubicBezTo>
                                      <a:cubicBezTo>
                                        <a:pt x="105" y="90"/>
                                        <a:pt x="113" y="82"/>
                                        <a:pt x="120" y="76"/>
                                      </a:cubicBezTo>
                                      <a:cubicBezTo>
                                        <a:pt x="127" y="70"/>
                                        <a:pt x="129" y="66"/>
                                        <a:pt x="136" y="60"/>
                                      </a:cubicBezTo>
                                      <a:cubicBezTo>
                                        <a:pt x="143" y="54"/>
                                        <a:pt x="155" y="45"/>
                                        <a:pt x="164" y="40"/>
                                      </a:cubicBezTo>
                                      <a:cubicBezTo>
                                        <a:pt x="173" y="35"/>
                                        <a:pt x="179" y="30"/>
                                        <a:pt x="188" y="28"/>
                                      </a:cubicBezTo>
                                      <a:cubicBezTo>
                                        <a:pt x="197" y="26"/>
                                        <a:pt x="211" y="28"/>
                                        <a:pt x="220" y="28"/>
                                      </a:cubicBezTo>
                                      <a:cubicBezTo>
                                        <a:pt x="229" y="28"/>
                                        <a:pt x="234" y="28"/>
                                        <a:pt x="242" y="28"/>
                                      </a:cubicBezTo>
                                      <a:cubicBezTo>
                                        <a:pt x="250" y="28"/>
                                        <a:pt x="262" y="28"/>
                                        <a:pt x="270" y="26"/>
                                      </a:cubicBezTo>
                                      <a:cubicBezTo>
                                        <a:pt x="278" y="24"/>
                                        <a:pt x="284" y="20"/>
                                        <a:pt x="292" y="18"/>
                                      </a:cubicBezTo>
                                      <a:cubicBezTo>
                                        <a:pt x="300" y="16"/>
                                        <a:pt x="308" y="13"/>
                                        <a:pt x="316" y="12"/>
                                      </a:cubicBezTo>
                                      <a:cubicBezTo>
                                        <a:pt x="324" y="11"/>
                                        <a:pt x="328" y="12"/>
                                        <a:pt x="340" y="10"/>
                                      </a:cubicBezTo>
                                      <a:cubicBezTo>
                                        <a:pt x="352" y="8"/>
                                        <a:pt x="376" y="4"/>
                                        <a:pt x="386" y="2"/>
                                      </a:cubicBezTo>
                                      <a:cubicBezTo>
                                        <a:pt x="396" y="0"/>
                                        <a:pt x="399" y="0"/>
                                        <a:pt x="402"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98" name="Freeform 44"/>
                                <p:cNvSpPr>
                                  <a:spLocks/>
                                </p:cNvSpPr>
                                <p:nvPr/>
                              </p:nvSpPr>
                              <p:spPr bwMode="auto">
                                <a:xfrm>
                                  <a:off x="4680" y="1266"/>
                                  <a:ext cx="316" cy="84"/>
                                </a:xfrm>
                                <a:custGeom>
                                  <a:avLst/>
                                  <a:gdLst>
                                    <a:gd name="T0" fmla="*/ 0 w 316"/>
                                    <a:gd name="T1" fmla="*/ 0 h 84"/>
                                    <a:gd name="T2" fmla="*/ 20 w 316"/>
                                    <a:gd name="T3" fmla="*/ 32 h 84"/>
                                    <a:gd name="T4" fmla="*/ 44 w 316"/>
                                    <a:gd name="T5" fmla="*/ 54 h 84"/>
                                    <a:gd name="T6" fmla="*/ 66 w 316"/>
                                    <a:gd name="T7" fmla="*/ 54 h 84"/>
                                    <a:gd name="T8" fmla="*/ 86 w 316"/>
                                    <a:gd name="T9" fmla="*/ 56 h 84"/>
                                    <a:gd name="T10" fmla="*/ 110 w 316"/>
                                    <a:gd name="T11" fmla="*/ 68 h 84"/>
                                    <a:gd name="T12" fmla="*/ 140 w 316"/>
                                    <a:gd name="T13" fmla="*/ 72 h 84"/>
                                    <a:gd name="T14" fmla="*/ 164 w 316"/>
                                    <a:gd name="T15" fmla="*/ 70 h 84"/>
                                    <a:gd name="T16" fmla="*/ 200 w 316"/>
                                    <a:gd name="T17" fmla="*/ 70 h 84"/>
                                    <a:gd name="T18" fmla="*/ 230 w 316"/>
                                    <a:gd name="T19" fmla="*/ 78 h 84"/>
                                    <a:gd name="T20" fmla="*/ 254 w 316"/>
                                    <a:gd name="T21" fmla="*/ 82 h 84"/>
                                    <a:gd name="T22" fmla="*/ 282 w 316"/>
                                    <a:gd name="T23" fmla="*/ 84 h 84"/>
                                    <a:gd name="T24" fmla="*/ 316 w 316"/>
                                    <a:gd name="T25" fmla="*/ 84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6"/>
                                    <a:gd name="T40" fmla="*/ 0 h 84"/>
                                    <a:gd name="T41" fmla="*/ 316 w 316"/>
                                    <a:gd name="T42" fmla="*/ 84 h 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6" h="84">
                                      <a:moveTo>
                                        <a:pt x="0" y="0"/>
                                      </a:moveTo>
                                      <a:cubicBezTo>
                                        <a:pt x="6" y="11"/>
                                        <a:pt x="13" y="23"/>
                                        <a:pt x="20" y="32"/>
                                      </a:cubicBezTo>
                                      <a:cubicBezTo>
                                        <a:pt x="27" y="41"/>
                                        <a:pt x="37" y="50"/>
                                        <a:pt x="44" y="54"/>
                                      </a:cubicBezTo>
                                      <a:cubicBezTo>
                                        <a:pt x="51" y="58"/>
                                        <a:pt x="59" y="54"/>
                                        <a:pt x="66" y="54"/>
                                      </a:cubicBezTo>
                                      <a:cubicBezTo>
                                        <a:pt x="73" y="54"/>
                                        <a:pt x="79" y="54"/>
                                        <a:pt x="86" y="56"/>
                                      </a:cubicBezTo>
                                      <a:cubicBezTo>
                                        <a:pt x="93" y="58"/>
                                        <a:pt x="101" y="65"/>
                                        <a:pt x="110" y="68"/>
                                      </a:cubicBezTo>
                                      <a:cubicBezTo>
                                        <a:pt x="119" y="71"/>
                                        <a:pt x="131" y="72"/>
                                        <a:pt x="140" y="72"/>
                                      </a:cubicBezTo>
                                      <a:cubicBezTo>
                                        <a:pt x="149" y="72"/>
                                        <a:pt x="154" y="70"/>
                                        <a:pt x="164" y="70"/>
                                      </a:cubicBezTo>
                                      <a:cubicBezTo>
                                        <a:pt x="174" y="70"/>
                                        <a:pt x="189" y="69"/>
                                        <a:pt x="200" y="70"/>
                                      </a:cubicBezTo>
                                      <a:cubicBezTo>
                                        <a:pt x="211" y="71"/>
                                        <a:pt x="221" y="76"/>
                                        <a:pt x="230" y="78"/>
                                      </a:cubicBezTo>
                                      <a:cubicBezTo>
                                        <a:pt x="239" y="80"/>
                                        <a:pt x="245" y="81"/>
                                        <a:pt x="254" y="82"/>
                                      </a:cubicBezTo>
                                      <a:cubicBezTo>
                                        <a:pt x="263" y="83"/>
                                        <a:pt x="272" y="84"/>
                                        <a:pt x="282" y="84"/>
                                      </a:cubicBezTo>
                                      <a:cubicBezTo>
                                        <a:pt x="292" y="84"/>
                                        <a:pt x="304" y="84"/>
                                        <a:pt x="316" y="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99" name="Freeform 45"/>
                                <p:cNvSpPr>
                                  <a:spLocks/>
                                </p:cNvSpPr>
                                <p:nvPr/>
                              </p:nvSpPr>
                              <p:spPr bwMode="auto">
                                <a:xfrm>
                                  <a:off x="4512" y="1310"/>
                                  <a:ext cx="480" cy="140"/>
                                </a:xfrm>
                                <a:custGeom>
                                  <a:avLst/>
                                  <a:gdLst>
                                    <a:gd name="T0" fmla="*/ 0 w 480"/>
                                    <a:gd name="T1" fmla="*/ 0 h 140"/>
                                    <a:gd name="T2" fmla="*/ 20 w 480"/>
                                    <a:gd name="T3" fmla="*/ 24 h 140"/>
                                    <a:gd name="T4" fmla="*/ 52 w 480"/>
                                    <a:gd name="T5" fmla="*/ 46 h 140"/>
                                    <a:gd name="T6" fmla="*/ 102 w 480"/>
                                    <a:gd name="T7" fmla="*/ 50 h 140"/>
                                    <a:gd name="T8" fmla="*/ 140 w 480"/>
                                    <a:gd name="T9" fmla="*/ 70 h 140"/>
                                    <a:gd name="T10" fmla="*/ 190 w 480"/>
                                    <a:gd name="T11" fmla="*/ 80 h 140"/>
                                    <a:gd name="T12" fmla="*/ 226 w 480"/>
                                    <a:gd name="T13" fmla="*/ 80 h 140"/>
                                    <a:gd name="T14" fmla="*/ 270 w 480"/>
                                    <a:gd name="T15" fmla="*/ 98 h 140"/>
                                    <a:gd name="T16" fmla="*/ 306 w 480"/>
                                    <a:gd name="T17" fmla="*/ 108 h 140"/>
                                    <a:gd name="T18" fmla="*/ 336 w 480"/>
                                    <a:gd name="T19" fmla="*/ 122 h 140"/>
                                    <a:gd name="T20" fmla="*/ 364 w 480"/>
                                    <a:gd name="T21" fmla="*/ 126 h 140"/>
                                    <a:gd name="T22" fmla="*/ 400 w 480"/>
                                    <a:gd name="T23" fmla="*/ 132 h 140"/>
                                    <a:gd name="T24" fmla="*/ 442 w 480"/>
                                    <a:gd name="T25" fmla="*/ 138 h 140"/>
                                    <a:gd name="T26" fmla="*/ 480 w 480"/>
                                    <a:gd name="T27" fmla="*/ 14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0"/>
                                    <a:gd name="T43" fmla="*/ 0 h 140"/>
                                    <a:gd name="T44" fmla="*/ 480 w 480"/>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0" h="140">
                                      <a:moveTo>
                                        <a:pt x="0" y="0"/>
                                      </a:moveTo>
                                      <a:cubicBezTo>
                                        <a:pt x="5" y="8"/>
                                        <a:pt x="11" y="16"/>
                                        <a:pt x="20" y="24"/>
                                      </a:cubicBezTo>
                                      <a:cubicBezTo>
                                        <a:pt x="29" y="32"/>
                                        <a:pt x="38" y="42"/>
                                        <a:pt x="52" y="46"/>
                                      </a:cubicBezTo>
                                      <a:cubicBezTo>
                                        <a:pt x="66" y="50"/>
                                        <a:pt x="87" y="46"/>
                                        <a:pt x="102" y="50"/>
                                      </a:cubicBezTo>
                                      <a:cubicBezTo>
                                        <a:pt x="117" y="54"/>
                                        <a:pt x="125" y="65"/>
                                        <a:pt x="140" y="70"/>
                                      </a:cubicBezTo>
                                      <a:cubicBezTo>
                                        <a:pt x="155" y="75"/>
                                        <a:pt x="176" y="78"/>
                                        <a:pt x="190" y="80"/>
                                      </a:cubicBezTo>
                                      <a:cubicBezTo>
                                        <a:pt x="204" y="82"/>
                                        <a:pt x="213" y="77"/>
                                        <a:pt x="226" y="80"/>
                                      </a:cubicBezTo>
                                      <a:cubicBezTo>
                                        <a:pt x="239" y="83"/>
                                        <a:pt x="257" y="93"/>
                                        <a:pt x="270" y="98"/>
                                      </a:cubicBezTo>
                                      <a:cubicBezTo>
                                        <a:pt x="283" y="103"/>
                                        <a:pt x="295" y="104"/>
                                        <a:pt x="306" y="108"/>
                                      </a:cubicBezTo>
                                      <a:cubicBezTo>
                                        <a:pt x="317" y="112"/>
                                        <a:pt x="326" y="119"/>
                                        <a:pt x="336" y="122"/>
                                      </a:cubicBezTo>
                                      <a:cubicBezTo>
                                        <a:pt x="346" y="125"/>
                                        <a:pt x="353" y="124"/>
                                        <a:pt x="364" y="126"/>
                                      </a:cubicBezTo>
                                      <a:cubicBezTo>
                                        <a:pt x="375" y="128"/>
                                        <a:pt x="387" y="130"/>
                                        <a:pt x="400" y="132"/>
                                      </a:cubicBezTo>
                                      <a:cubicBezTo>
                                        <a:pt x="413" y="134"/>
                                        <a:pt x="429" y="137"/>
                                        <a:pt x="442" y="138"/>
                                      </a:cubicBezTo>
                                      <a:cubicBezTo>
                                        <a:pt x="455" y="139"/>
                                        <a:pt x="473" y="139"/>
                                        <a:pt x="480" y="14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00" name="Freeform 46"/>
                                <p:cNvSpPr>
                                  <a:spLocks/>
                                </p:cNvSpPr>
                                <p:nvPr/>
                              </p:nvSpPr>
                              <p:spPr bwMode="auto">
                                <a:xfrm>
                                  <a:off x="4784" y="1387"/>
                                  <a:ext cx="238" cy="24"/>
                                </a:xfrm>
                                <a:custGeom>
                                  <a:avLst/>
                                  <a:gdLst>
                                    <a:gd name="T0" fmla="*/ 0 w 238"/>
                                    <a:gd name="T1" fmla="*/ 23 h 24"/>
                                    <a:gd name="T2" fmla="*/ 26 w 238"/>
                                    <a:gd name="T3" fmla="*/ 13 h 24"/>
                                    <a:gd name="T4" fmla="*/ 50 w 238"/>
                                    <a:gd name="T5" fmla="*/ 5 h 24"/>
                                    <a:gd name="T6" fmla="*/ 78 w 238"/>
                                    <a:gd name="T7" fmla="*/ 1 h 24"/>
                                    <a:gd name="T8" fmla="*/ 106 w 238"/>
                                    <a:gd name="T9" fmla="*/ 1 h 24"/>
                                    <a:gd name="T10" fmla="*/ 130 w 238"/>
                                    <a:gd name="T11" fmla="*/ 9 h 24"/>
                                    <a:gd name="T12" fmla="*/ 154 w 238"/>
                                    <a:gd name="T13" fmla="*/ 17 h 24"/>
                                    <a:gd name="T14" fmla="*/ 180 w 238"/>
                                    <a:gd name="T15" fmla="*/ 23 h 24"/>
                                    <a:gd name="T16" fmla="*/ 208 w 238"/>
                                    <a:gd name="T17" fmla="*/ 23 h 24"/>
                                    <a:gd name="T18" fmla="*/ 238 w 238"/>
                                    <a:gd name="T19" fmla="*/ 23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8"/>
                                    <a:gd name="T31" fmla="*/ 0 h 24"/>
                                    <a:gd name="T32" fmla="*/ 238 w 238"/>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8" h="24">
                                      <a:moveTo>
                                        <a:pt x="0" y="23"/>
                                      </a:moveTo>
                                      <a:cubicBezTo>
                                        <a:pt x="9" y="19"/>
                                        <a:pt x="18" y="16"/>
                                        <a:pt x="26" y="13"/>
                                      </a:cubicBezTo>
                                      <a:cubicBezTo>
                                        <a:pt x="34" y="10"/>
                                        <a:pt x="41" y="7"/>
                                        <a:pt x="50" y="5"/>
                                      </a:cubicBezTo>
                                      <a:cubicBezTo>
                                        <a:pt x="59" y="3"/>
                                        <a:pt x="69" y="2"/>
                                        <a:pt x="78" y="1"/>
                                      </a:cubicBezTo>
                                      <a:cubicBezTo>
                                        <a:pt x="87" y="0"/>
                                        <a:pt x="97" y="0"/>
                                        <a:pt x="106" y="1"/>
                                      </a:cubicBezTo>
                                      <a:cubicBezTo>
                                        <a:pt x="115" y="2"/>
                                        <a:pt x="122" y="6"/>
                                        <a:pt x="130" y="9"/>
                                      </a:cubicBezTo>
                                      <a:cubicBezTo>
                                        <a:pt x="138" y="12"/>
                                        <a:pt x="146" y="15"/>
                                        <a:pt x="154" y="17"/>
                                      </a:cubicBezTo>
                                      <a:cubicBezTo>
                                        <a:pt x="162" y="19"/>
                                        <a:pt x="171" y="22"/>
                                        <a:pt x="180" y="23"/>
                                      </a:cubicBezTo>
                                      <a:cubicBezTo>
                                        <a:pt x="189" y="24"/>
                                        <a:pt x="198" y="23"/>
                                        <a:pt x="208" y="23"/>
                                      </a:cubicBezTo>
                                      <a:cubicBezTo>
                                        <a:pt x="218" y="23"/>
                                        <a:pt x="228" y="23"/>
                                        <a:pt x="238" y="23"/>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01" name="Freeform 47"/>
                                <p:cNvSpPr>
                                  <a:spLocks/>
                                </p:cNvSpPr>
                                <p:nvPr/>
                              </p:nvSpPr>
                              <p:spPr bwMode="auto">
                                <a:xfrm>
                                  <a:off x="4766" y="1294"/>
                                  <a:ext cx="244" cy="28"/>
                                </a:xfrm>
                                <a:custGeom>
                                  <a:avLst/>
                                  <a:gdLst>
                                    <a:gd name="T0" fmla="*/ 0 w 244"/>
                                    <a:gd name="T1" fmla="*/ 28 h 28"/>
                                    <a:gd name="T2" fmla="*/ 20 w 244"/>
                                    <a:gd name="T3" fmla="*/ 14 h 28"/>
                                    <a:gd name="T4" fmla="*/ 40 w 244"/>
                                    <a:gd name="T5" fmla="*/ 10 h 28"/>
                                    <a:gd name="T6" fmla="*/ 62 w 244"/>
                                    <a:gd name="T7" fmla="*/ 8 h 28"/>
                                    <a:gd name="T8" fmla="*/ 90 w 244"/>
                                    <a:gd name="T9" fmla="*/ 16 h 28"/>
                                    <a:gd name="T10" fmla="*/ 116 w 244"/>
                                    <a:gd name="T11" fmla="*/ 18 h 28"/>
                                    <a:gd name="T12" fmla="*/ 152 w 244"/>
                                    <a:gd name="T13" fmla="*/ 14 h 28"/>
                                    <a:gd name="T14" fmla="*/ 180 w 244"/>
                                    <a:gd name="T15" fmla="*/ 4 h 28"/>
                                    <a:gd name="T16" fmla="*/ 244 w 244"/>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4"/>
                                    <a:gd name="T28" fmla="*/ 0 h 28"/>
                                    <a:gd name="T29" fmla="*/ 244 w 244"/>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4" h="28">
                                      <a:moveTo>
                                        <a:pt x="0" y="28"/>
                                      </a:moveTo>
                                      <a:cubicBezTo>
                                        <a:pt x="6" y="22"/>
                                        <a:pt x="13" y="17"/>
                                        <a:pt x="20" y="14"/>
                                      </a:cubicBezTo>
                                      <a:cubicBezTo>
                                        <a:pt x="27" y="11"/>
                                        <a:pt x="33" y="11"/>
                                        <a:pt x="40" y="10"/>
                                      </a:cubicBezTo>
                                      <a:cubicBezTo>
                                        <a:pt x="47" y="9"/>
                                        <a:pt x="54" y="7"/>
                                        <a:pt x="62" y="8"/>
                                      </a:cubicBezTo>
                                      <a:cubicBezTo>
                                        <a:pt x="70" y="9"/>
                                        <a:pt x="81" y="14"/>
                                        <a:pt x="90" y="16"/>
                                      </a:cubicBezTo>
                                      <a:cubicBezTo>
                                        <a:pt x="99" y="18"/>
                                        <a:pt x="106" y="18"/>
                                        <a:pt x="116" y="18"/>
                                      </a:cubicBezTo>
                                      <a:cubicBezTo>
                                        <a:pt x="126" y="18"/>
                                        <a:pt x="141" y="16"/>
                                        <a:pt x="152" y="14"/>
                                      </a:cubicBezTo>
                                      <a:cubicBezTo>
                                        <a:pt x="163" y="12"/>
                                        <a:pt x="165" y="6"/>
                                        <a:pt x="180" y="4"/>
                                      </a:cubicBezTo>
                                      <a:cubicBezTo>
                                        <a:pt x="195" y="2"/>
                                        <a:pt x="219" y="1"/>
                                        <a:pt x="244"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02" name="Freeform 48"/>
                                <p:cNvSpPr>
                                  <a:spLocks/>
                                </p:cNvSpPr>
                                <p:nvPr/>
                              </p:nvSpPr>
                              <p:spPr bwMode="auto">
                                <a:xfrm>
                                  <a:off x="4718" y="1252"/>
                                  <a:ext cx="256" cy="66"/>
                                </a:xfrm>
                                <a:custGeom>
                                  <a:avLst/>
                                  <a:gdLst>
                                    <a:gd name="T0" fmla="*/ 0 w 256"/>
                                    <a:gd name="T1" fmla="*/ 66 h 66"/>
                                    <a:gd name="T2" fmla="*/ 24 w 256"/>
                                    <a:gd name="T3" fmla="*/ 44 h 66"/>
                                    <a:gd name="T4" fmla="*/ 36 w 256"/>
                                    <a:gd name="T5" fmla="*/ 32 h 66"/>
                                    <a:gd name="T6" fmla="*/ 58 w 256"/>
                                    <a:gd name="T7" fmla="*/ 22 h 66"/>
                                    <a:gd name="T8" fmla="*/ 86 w 256"/>
                                    <a:gd name="T9" fmla="*/ 20 h 66"/>
                                    <a:gd name="T10" fmla="*/ 106 w 256"/>
                                    <a:gd name="T11" fmla="*/ 20 h 66"/>
                                    <a:gd name="T12" fmla="*/ 132 w 256"/>
                                    <a:gd name="T13" fmla="*/ 20 h 66"/>
                                    <a:gd name="T14" fmla="*/ 152 w 256"/>
                                    <a:gd name="T15" fmla="*/ 14 h 66"/>
                                    <a:gd name="T16" fmla="*/ 170 w 256"/>
                                    <a:gd name="T17" fmla="*/ 10 h 66"/>
                                    <a:gd name="T18" fmla="*/ 186 w 256"/>
                                    <a:gd name="T19" fmla="*/ 10 h 66"/>
                                    <a:gd name="T20" fmla="*/ 210 w 256"/>
                                    <a:gd name="T21" fmla="*/ 4 h 66"/>
                                    <a:gd name="T22" fmla="*/ 256 w 256"/>
                                    <a:gd name="T23" fmla="*/ 0 h 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6"/>
                                    <a:gd name="T37" fmla="*/ 0 h 66"/>
                                    <a:gd name="T38" fmla="*/ 256 w 256"/>
                                    <a:gd name="T39" fmla="*/ 66 h 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6" h="66">
                                      <a:moveTo>
                                        <a:pt x="0" y="66"/>
                                      </a:moveTo>
                                      <a:cubicBezTo>
                                        <a:pt x="9" y="58"/>
                                        <a:pt x="18" y="50"/>
                                        <a:pt x="24" y="44"/>
                                      </a:cubicBezTo>
                                      <a:cubicBezTo>
                                        <a:pt x="30" y="38"/>
                                        <a:pt x="30" y="36"/>
                                        <a:pt x="36" y="32"/>
                                      </a:cubicBezTo>
                                      <a:cubicBezTo>
                                        <a:pt x="42" y="28"/>
                                        <a:pt x="50" y="24"/>
                                        <a:pt x="58" y="22"/>
                                      </a:cubicBezTo>
                                      <a:cubicBezTo>
                                        <a:pt x="66" y="20"/>
                                        <a:pt x="78" y="20"/>
                                        <a:pt x="86" y="20"/>
                                      </a:cubicBezTo>
                                      <a:cubicBezTo>
                                        <a:pt x="94" y="20"/>
                                        <a:pt x="98" y="20"/>
                                        <a:pt x="106" y="20"/>
                                      </a:cubicBezTo>
                                      <a:cubicBezTo>
                                        <a:pt x="114" y="20"/>
                                        <a:pt x="124" y="21"/>
                                        <a:pt x="132" y="20"/>
                                      </a:cubicBezTo>
                                      <a:cubicBezTo>
                                        <a:pt x="140" y="19"/>
                                        <a:pt x="146" y="16"/>
                                        <a:pt x="152" y="14"/>
                                      </a:cubicBezTo>
                                      <a:cubicBezTo>
                                        <a:pt x="158" y="12"/>
                                        <a:pt x="164" y="11"/>
                                        <a:pt x="170" y="10"/>
                                      </a:cubicBezTo>
                                      <a:cubicBezTo>
                                        <a:pt x="176" y="9"/>
                                        <a:pt x="179" y="11"/>
                                        <a:pt x="186" y="10"/>
                                      </a:cubicBezTo>
                                      <a:cubicBezTo>
                                        <a:pt x="193" y="9"/>
                                        <a:pt x="198" y="6"/>
                                        <a:pt x="210" y="4"/>
                                      </a:cubicBezTo>
                                      <a:cubicBezTo>
                                        <a:pt x="222" y="2"/>
                                        <a:pt x="247" y="1"/>
                                        <a:pt x="25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03" name="Freeform 49"/>
                                <p:cNvSpPr>
                                  <a:spLocks/>
                                </p:cNvSpPr>
                                <p:nvPr/>
                              </p:nvSpPr>
                              <p:spPr bwMode="auto">
                                <a:xfrm>
                                  <a:off x="4472" y="1114"/>
                                  <a:ext cx="474" cy="101"/>
                                </a:xfrm>
                                <a:custGeom>
                                  <a:avLst/>
                                  <a:gdLst>
                                    <a:gd name="T0" fmla="*/ 0 w 474"/>
                                    <a:gd name="T1" fmla="*/ 76 h 101"/>
                                    <a:gd name="T2" fmla="*/ 32 w 474"/>
                                    <a:gd name="T3" fmla="*/ 88 h 101"/>
                                    <a:gd name="T4" fmla="*/ 64 w 474"/>
                                    <a:gd name="T5" fmla="*/ 100 h 101"/>
                                    <a:gd name="T6" fmla="*/ 96 w 474"/>
                                    <a:gd name="T7" fmla="*/ 92 h 101"/>
                                    <a:gd name="T8" fmla="*/ 128 w 474"/>
                                    <a:gd name="T9" fmla="*/ 80 h 101"/>
                                    <a:gd name="T10" fmla="*/ 156 w 474"/>
                                    <a:gd name="T11" fmla="*/ 66 h 101"/>
                                    <a:gd name="T12" fmla="*/ 188 w 474"/>
                                    <a:gd name="T13" fmla="*/ 46 h 101"/>
                                    <a:gd name="T14" fmla="*/ 218 w 474"/>
                                    <a:gd name="T15" fmla="*/ 32 h 101"/>
                                    <a:gd name="T16" fmla="*/ 248 w 474"/>
                                    <a:gd name="T17" fmla="*/ 26 h 101"/>
                                    <a:gd name="T18" fmla="*/ 278 w 474"/>
                                    <a:gd name="T19" fmla="*/ 22 h 101"/>
                                    <a:gd name="T20" fmla="*/ 316 w 474"/>
                                    <a:gd name="T21" fmla="*/ 26 h 101"/>
                                    <a:gd name="T22" fmla="*/ 356 w 474"/>
                                    <a:gd name="T23" fmla="*/ 26 h 101"/>
                                    <a:gd name="T24" fmla="*/ 390 w 474"/>
                                    <a:gd name="T25" fmla="*/ 10 h 101"/>
                                    <a:gd name="T26" fmla="*/ 428 w 474"/>
                                    <a:gd name="T27" fmla="*/ 2 h 101"/>
                                    <a:gd name="T28" fmla="*/ 474 w 474"/>
                                    <a:gd name="T29" fmla="*/ 0 h 1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4"/>
                                    <a:gd name="T46" fmla="*/ 0 h 101"/>
                                    <a:gd name="T47" fmla="*/ 474 w 474"/>
                                    <a:gd name="T48" fmla="*/ 101 h 1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4" h="101">
                                      <a:moveTo>
                                        <a:pt x="0" y="76"/>
                                      </a:moveTo>
                                      <a:cubicBezTo>
                                        <a:pt x="10" y="80"/>
                                        <a:pt x="21" y="84"/>
                                        <a:pt x="32" y="88"/>
                                      </a:cubicBezTo>
                                      <a:cubicBezTo>
                                        <a:pt x="43" y="92"/>
                                        <a:pt x="53" y="99"/>
                                        <a:pt x="64" y="100"/>
                                      </a:cubicBezTo>
                                      <a:cubicBezTo>
                                        <a:pt x="75" y="101"/>
                                        <a:pt x="85" y="95"/>
                                        <a:pt x="96" y="92"/>
                                      </a:cubicBezTo>
                                      <a:cubicBezTo>
                                        <a:pt x="107" y="89"/>
                                        <a:pt x="118" y="84"/>
                                        <a:pt x="128" y="80"/>
                                      </a:cubicBezTo>
                                      <a:cubicBezTo>
                                        <a:pt x="138" y="76"/>
                                        <a:pt x="146" y="72"/>
                                        <a:pt x="156" y="66"/>
                                      </a:cubicBezTo>
                                      <a:cubicBezTo>
                                        <a:pt x="166" y="60"/>
                                        <a:pt x="178" y="52"/>
                                        <a:pt x="188" y="46"/>
                                      </a:cubicBezTo>
                                      <a:cubicBezTo>
                                        <a:pt x="198" y="40"/>
                                        <a:pt x="208" y="35"/>
                                        <a:pt x="218" y="32"/>
                                      </a:cubicBezTo>
                                      <a:cubicBezTo>
                                        <a:pt x="228" y="29"/>
                                        <a:pt x="238" y="28"/>
                                        <a:pt x="248" y="26"/>
                                      </a:cubicBezTo>
                                      <a:cubicBezTo>
                                        <a:pt x="258" y="24"/>
                                        <a:pt x="267" y="22"/>
                                        <a:pt x="278" y="22"/>
                                      </a:cubicBezTo>
                                      <a:cubicBezTo>
                                        <a:pt x="289" y="22"/>
                                        <a:pt x="303" y="25"/>
                                        <a:pt x="316" y="26"/>
                                      </a:cubicBezTo>
                                      <a:cubicBezTo>
                                        <a:pt x="329" y="27"/>
                                        <a:pt x="344" y="29"/>
                                        <a:pt x="356" y="26"/>
                                      </a:cubicBezTo>
                                      <a:cubicBezTo>
                                        <a:pt x="368" y="23"/>
                                        <a:pt x="378" y="14"/>
                                        <a:pt x="390" y="10"/>
                                      </a:cubicBezTo>
                                      <a:cubicBezTo>
                                        <a:pt x="402" y="6"/>
                                        <a:pt x="414" y="4"/>
                                        <a:pt x="428" y="2"/>
                                      </a:cubicBezTo>
                                      <a:cubicBezTo>
                                        <a:pt x="442" y="0"/>
                                        <a:pt x="466" y="0"/>
                                        <a:pt x="474"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04" name="Freeform 50"/>
                                <p:cNvSpPr>
                                  <a:spLocks/>
                                </p:cNvSpPr>
                                <p:nvPr/>
                              </p:nvSpPr>
                              <p:spPr bwMode="auto">
                                <a:xfrm>
                                  <a:off x="4730" y="1068"/>
                                  <a:ext cx="188" cy="15"/>
                                </a:xfrm>
                                <a:custGeom>
                                  <a:avLst/>
                                  <a:gdLst>
                                    <a:gd name="T0" fmla="*/ 0 w 188"/>
                                    <a:gd name="T1" fmla="*/ 0 h 15"/>
                                    <a:gd name="T2" fmla="*/ 14 w 188"/>
                                    <a:gd name="T3" fmla="*/ 6 h 15"/>
                                    <a:gd name="T4" fmla="*/ 38 w 188"/>
                                    <a:gd name="T5" fmla="*/ 14 h 15"/>
                                    <a:gd name="T6" fmla="*/ 56 w 188"/>
                                    <a:gd name="T7" fmla="*/ 14 h 15"/>
                                    <a:gd name="T8" fmla="*/ 76 w 188"/>
                                    <a:gd name="T9" fmla="*/ 14 h 15"/>
                                    <a:gd name="T10" fmla="*/ 104 w 188"/>
                                    <a:gd name="T11" fmla="*/ 12 h 15"/>
                                    <a:gd name="T12" fmla="*/ 140 w 188"/>
                                    <a:gd name="T13" fmla="*/ 12 h 15"/>
                                    <a:gd name="T14" fmla="*/ 174 w 188"/>
                                    <a:gd name="T15" fmla="*/ 8 h 15"/>
                                    <a:gd name="T16" fmla="*/ 188 w 188"/>
                                    <a:gd name="T17" fmla="*/ 8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15"/>
                                    <a:gd name="T29" fmla="*/ 188 w 188"/>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15">
                                      <a:moveTo>
                                        <a:pt x="0" y="0"/>
                                      </a:moveTo>
                                      <a:cubicBezTo>
                                        <a:pt x="4" y="2"/>
                                        <a:pt x="8" y="4"/>
                                        <a:pt x="14" y="6"/>
                                      </a:cubicBezTo>
                                      <a:cubicBezTo>
                                        <a:pt x="20" y="8"/>
                                        <a:pt x="31" y="13"/>
                                        <a:pt x="38" y="14"/>
                                      </a:cubicBezTo>
                                      <a:cubicBezTo>
                                        <a:pt x="45" y="15"/>
                                        <a:pt x="50" y="14"/>
                                        <a:pt x="56" y="14"/>
                                      </a:cubicBezTo>
                                      <a:cubicBezTo>
                                        <a:pt x="62" y="14"/>
                                        <a:pt x="68" y="14"/>
                                        <a:pt x="76" y="14"/>
                                      </a:cubicBezTo>
                                      <a:cubicBezTo>
                                        <a:pt x="84" y="14"/>
                                        <a:pt x="93" y="12"/>
                                        <a:pt x="104" y="12"/>
                                      </a:cubicBezTo>
                                      <a:cubicBezTo>
                                        <a:pt x="115" y="12"/>
                                        <a:pt x="128" y="13"/>
                                        <a:pt x="140" y="12"/>
                                      </a:cubicBezTo>
                                      <a:cubicBezTo>
                                        <a:pt x="152" y="11"/>
                                        <a:pt x="166" y="9"/>
                                        <a:pt x="174" y="8"/>
                                      </a:cubicBezTo>
                                      <a:cubicBezTo>
                                        <a:pt x="182" y="7"/>
                                        <a:pt x="184" y="8"/>
                                        <a:pt x="188" y="8"/>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05" name="Freeform 51"/>
                                <p:cNvSpPr>
                                  <a:spLocks/>
                                </p:cNvSpPr>
                                <p:nvPr/>
                              </p:nvSpPr>
                              <p:spPr bwMode="auto">
                                <a:xfrm>
                                  <a:off x="4690" y="1192"/>
                                  <a:ext cx="286" cy="19"/>
                                </a:xfrm>
                                <a:custGeom>
                                  <a:avLst/>
                                  <a:gdLst>
                                    <a:gd name="T0" fmla="*/ 0 w 286"/>
                                    <a:gd name="T1" fmla="*/ 14 h 19"/>
                                    <a:gd name="T2" fmla="*/ 24 w 286"/>
                                    <a:gd name="T3" fmla="*/ 18 h 19"/>
                                    <a:gd name="T4" fmla="*/ 44 w 286"/>
                                    <a:gd name="T5" fmla="*/ 18 h 19"/>
                                    <a:gd name="T6" fmla="*/ 68 w 286"/>
                                    <a:gd name="T7" fmla="*/ 10 h 19"/>
                                    <a:gd name="T8" fmla="*/ 98 w 286"/>
                                    <a:gd name="T9" fmla="*/ 10 h 19"/>
                                    <a:gd name="T10" fmla="*/ 130 w 286"/>
                                    <a:gd name="T11" fmla="*/ 14 h 19"/>
                                    <a:gd name="T12" fmla="*/ 178 w 286"/>
                                    <a:gd name="T13" fmla="*/ 10 h 19"/>
                                    <a:gd name="T14" fmla="*/ 210 w 286"/>
                                    <a:gd name="T15" fmla="*/ 2 h 19"/>
                                    <a:gd name="T16" fmla="*/ 254 w 286"/>
                                    <a:gd name="T17" fmla="*/ 0 h 19"/>
                                    <a:gd name="T18" fmla="*/ 286 w 28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6"/>
                                    <a:gd name="T31" fmla="*/ 0 h 19"/>
                                    <a:gd name="T32" fmla="*/ 286 w 28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6" h="19">
                                      <a:moveTo>
                                        <a:pt x="0" y="14"/>
                                      </a:moveTo>
                                      <a:cubicBezTo>
                                        <a:pt x="8" y="15"/>
                                        <a:pt x="17" y="17"/>
                                        <a:pt x="24" y="18"/>
                                      </a:cubicBezTo>
                                      <a:cubicBezTo>
                                        <a:pt x="31" y="19"/>
                                        <a:pt x="37" y="19"/>
                                        <a:pt x="44" y="18"/>
                                      </a:cubicBezTo>
                                      <a:cubicBezTo>
                                        <a:pt x="51" y="17"/>
                                        <a:pt x="59" y="11"/>
                                        <a:pt x="68" y="10"/>
                                      </a:cubicBezTo>
                                      <a:cubicBezTo>
                                        <a:pt x="77" y="9"/>
                                        <a:pt x="88" y="9"/>
                                        <a:pt x="98" y="10"/>
                                      </a:cubicBezTo>
                                      <a:cubicBezTo>
                                        <a:pt x="108" y="11"/>
                                        <a:pt x="117" y="14"/>
                                        <a:pt x="130" y="14"/>
                                      </a:cubicBezTo>
                                      <a:cubicBezTo>
                                        <a:pt x="143" y="14"/>
                                        <a:pt x="165" y="12"/>
                                        <a:pt x="178" y="10"/>
                                      </a:cubicBezTo>
                                      <a:cubicBezTo>
                                        <a:pt x="191" y="8"/>
                                        <a:pt x="197" y="4"/>
                                        <a:pt x="210" y="2"/>
                                      </a:cubicBezTo>
                                      <a:cubicBezTo>
                                        <a:pt x="223" y="0"/>
                                        <a:pt x="241" y="0"/>
                                        <a:pt x="254" y="0"/>
                                      </a:cubicBezTo>
                                      <a:cubicBezTo>
                                        <a:pt x="267" y="0"/>
                                        <a:pt x="276" y="0"/>
                                        <a:pt x="28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06" name="Freeform 52"/>
                                <p:cNvSpPr>
                                  <a:spLocks/>
                                </p:cNvSpPr>
                                <p:nvPr/>
                              </p:nvSpPr>
                              <p:spPr bwMode="auto">
                                <a:xfrm>
                                  <a:off x="4792" y="1480"/>
                                  <a:ext cx="240" cy="60"/>
                                </a:xfrm>
                                <a:custGeom>
                                  <a:avLst/>
                                  <a:gdLst>
                                    <a:gd name="T0" fmla="*/ 0 w 240"/>
                                    <a:gd name="T1" fmla="*/ 0 h 60"/>
                                    <a:gd name="T2" fmla="*/ 10 w 240"/>
                                    <a:gd name="T3" fmla="*/ 14 h 60"/>
                                    <a:gd name="T4" fmla="*/ 30 w 240"/>
                                    <a:gd name="T5" fmla="*/ 20 h 60"/>
                                    <a:gd name="T6" fmla="*/ 56 w 240"/>
                                    <a:gd name="T7" fmla="*/ 22 h 60"/>
                                    <a:gd name="T8" fmla="*/ 78 w 240"/>
                                    <a:gd name="T9" fmla="*/ 32 h 60"/>
                                    <a:gd name="T10" fmla="*/ 118 w 240"/>
                                    <a:gd name="T11" fmla="*/ 42 h 60"/>
                                    <a:gd name="T12" fmla="*/ 142 w 240"/>
                                    <a:gd name="T13" fmla="*/ 44 h 60"/>
                                    <a:gd name="T14" fmla="*/ 172 w 240"/>
                                    <a:gd name="T15" fmla="*/ 52 h 60"/>
                                    <a:gd name="T16" fmla="*/ 240 w 240"/>
                                    <a:gd name="T17" fmla="*/ 60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0"/>
                                    <a:gd name="T28" fmla="*/ 0 h 60"/>
                                    <a:gd name="T29" fmla="*/ 240 w 240"/>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0" h="60">
                                      <a:moveTo>
                                        <a:pt x="0" y="0"/>
                                      </a:moveTo>
                                      <a:cubicBezTo>
                                        <a:pt x="2" y="5"/>
                                        <a:pt x="5" y="11"/>
                                        <a:pt x="10" y="14"/>
                                      </a:cubicBezTo>
                                      <a:cubicBezTo>
                                        <a:pt x="15" y="17"/>
                                        <a:pt x="22" y="19"/>
                                        <a:pt x="30" y="20"/>
                                      </a:cubicBezTo>
                                      <a:cubicBezTo>
                                        <a:pt x="38" y="21"/>
                                        <a:pt x="48" y="20"/>
                                        <a:pt x="56" y="22"/>
                                      </a:cubicBezTo>
                                      <a:cubicBezTo>
                                        <a:pt x="64" y="24"/>
                                        <a:pt x="68" y="29"/>
                                        <a:pt x="78" y="32"/>
                                      </a:cubicBezTo>
                                      <a:cubicBezTo>
                                        <a:pt x="88" y="35"/>
                                        <a:pt x="107" y="40"/>
                                        <a:pt x="118" y="42"/>
                                      </a:cubicBezTo>
                                      <a:cubicBezTo>
                                        <a:pt x="129" y="44"/>
                                        <a:pt x="133" y="42"/>
                                        <a:pt x="142" y="44"/>
                                      </a:cubicBezTo>
                                      <a:cubicBezTo>
                                        <a:pt x="151" y="46"/>
                                        <a:pt x="156" y="49"/>
                                        <a:pt x="172" y="52"/>
                                      </a:cubicBezTo>
                                      <a:cubicBezTo>
                                        <a:pt x="188" y="55"/>
                                        <a:pt x="214" y="57"/>
                                        <a:pt x="240" y="6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07" name="Freeform 53"/>
                                <p:cNvSpPr>
                                  <a:spLocks/>
                                </p:cNvSpPr>
                                <p:nvPr/>
                              </p:nvSpPr>
                              <p:spPr bwMode="auto">
                                <a:xfrm>
                                  <a:off x="4406" y="1218"/>
                                  <a:ext cx="126" cy="130"/>
                                </a:xfrm>
                                <a:custGeom>
                                  <a:avLst/>
                                  <a:gdLst>
                                    <a:gd name="T0" fmla="*/ 0 w 126"/>
                                    <a:gd name="T1" fmla="*/ 130 h 130"/>
                                    <a:gd name="T2" fmla="*/ 4 w 126"/>
                                    <a:gd name="T3" fmla="*/ 114 h 130"/>
                                    <a:gd name="T4" fmla="*/ 12 w 126"/>
                                    <a:gd name="T5" fmla="*/ 92 h 130"/>
                                    <a:gd name="T6" fmla="*/ 34 w 126"/>
                                    <a:gd name="T7" fmla="*/ 80 h 130"/>
                                    <a:gd name="T8" fmla="*/ 66 w 126"/>
                                    <a:gd name="T9" fmla="*/ 62 h 130"/>
                                    <a:gd name="T10" fmla="*/ 84 w 126"/>
                                    <a:gd name="T11" fmla="*/ 38 h 130"/>
                                    <a:gd name="T12" fmla="*/ 100 w 126"/>
                                    <a:gd name="T13" fmla="*/ 18 h 130"/>
                                    <a:gd name="T14" fmla="*/ 126 w 126"/>
                                    <a:gd name="T15" fmla="*/ 0 h 130"/>
                                    <a:gd name="T16" fmla="*/ 0 60000 65536"/>
                                    <a:gd name="T17" fmla="*/ 0 60000 65536"/>
                                    <a:gd name="T18" fmla="*/ 0 60000 65536"/>
                                    <a:gd name="T19" fmla="*/ 0 60000 65536"/>
                                    <a:gd name="T20" fmla="*/ 0 60000 65536"/>
                                    <a:gd name="T21" fmla="*/ 0 60000 65536"/>
                                    <a:gd name="T22" fmla="*/ 0 60000 65536"/>
                                    <a:gd name="T23" fmla="*/ 0 60000 65536"/>
                                    <a:gd name="T24" fmla="*/ 0 w 126"/>
                                    <a:gd name="T25" fmla="*/ 0 h 130"/>
                                    <a:gd name="T26" fmla="*/ 126 w 126"/>
                                    <a:gd name="T27" fmla="*/ 130 h 1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 h="130">
                                      <a:moveTo>
                                        <a:pt x="0" y="130"/>
                                      </a:moveTo>
                                      <a:cubicBezTo>
                                        <a:pt x="1" y="125"/>
                                        <a:pt x="2" y="120"/>
                                        <a:pt x="4" y="114"/>
                                      </a:cubicBezTo>
                                      <a:cubicBezTo>
                                        <a:pt x="6" y="108"/>
                                        <a:pt x="7" y="98"/>
                                        <a:pt x="12" y="92"/>
                                      </a:cubicBezTo>
                                      <a:cubicBezTo>
                                        <a:pt x="17" y="86"/>
                                        <a:pt x="25" y="85"/>
                                        <a:pt x="34" y="80"/>
                                      </a:cubicBezTo>
                                      <a:cubicBezTo>
                                        <a:pt x="43" y="75"/>
                                        <a:pt x="58" y="69"/>
                                        <a:pt x="66" y="62"/>
                                      </a:cubicBezTo>
                                      <a:cubicBezTo>
                                        <a:pt x="74" y="55"/>
                                        <a:pt x="78" y="45"/>
                                        <a:pt x="84" y="38"/>
                                      </a:cubicBezTo>
                                      <a:cubicBezTo>
                                        <a:pt x="90" y="31"/>
                                        <a:pt x="93" y="24"/>
                                        <a:pt x="100" y="18"/>
                                      </a:cubicBezTo>
                                      <a:cubicBezTo>
                                        <a:pt x="107" y="12"/>
                                        <a:pt x="121" y="4"/>
                                        <a:pt x="12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308" name="Freeform 54"/>
                                <p:cNvSpPr>
                                  <a:spLocks/>
                                </p:cNvSpPr>
                                <p:nvPr/>
                              </p:nvSpPr>
                              <p:spPr bwMode="auto">
                                <a:xfrm>
                                  <a:off x="4420" y="1245"/>
                                  <a:ext cx="93" cy="64"/>
                                </a:xfrm>
                                <a:custGeom>
                                  <a:avLst/>
                                  <a:gdLst>
                                    <a:gd name="T0" fmla="*/ 74 w 93"/>
                                    <a:gd name="T1" fmla="*/ 3 h 64"/>
                                    <a:gd name="T2" fmla="*/ 46 w 93"/>
                                    <a:gd name="T3" fmla="*/ 1 h 64"/>
                                    <a:gd name="T4" fmla="*/ 34 w 93"/>
                                    <a:gd name="T5" fmla="*/ 3 h 64"/>
                                    <a:gd name="T6" fmla="*/ 20 w 93"/>
                                    <a:gd name="T7" fmla="*/ 17 h 64"/>
                                    <a:gd name="T8" fmla="*/ 18 w 93"/>
                                    <a:gd name="T9" fmla="*/ 31 h 64"/>
                                    <a:gd name="T10" fmla="*/ 6 w 93"/>
                                    <a:gd name="T11" fmla="*/ 39 h 64"/>
                                    <a:gd name="T12" fmla="*/ 4 w 93"/>
                                    <a:gd name="T13" fmla="*/ 55 h 64"/>
                                    <a:gd name="T14" fmla="*/ 32 w 93"/>
                                    <a:gd name="T15" fmla="*/ 63 h 64"/>
                                    <a:gd name="T16" fmla="*/ 52 w 93"/>
                                    <a:gd name="T17" fmla="*/ 59 h 64"/>
                                    <a:gd name="T18" fmla="*/ 64 w 93"/>
                                    <a:gd name="T19" fmla="*/ 43 h 64"/>
                                    <a:gd name="T20" fmla="*/ 86 w 93"/>
                                    <a:gd name="T21" fmla="*/ 37 h 64"/>
                                    <a:gd name="T22" fmla="*/ 92 w 93"/>
                                    <a:gd name="T23" fmla="*/ 21 h 64"/>
                                    <a:gd name="T24" fmla="*/ 90 w 93"/>
                                    <a:gd name="T25" fmla="*/ 9 h 64"/>
                                    <a:gd name="T26" fmla="*/ 74 w 93"/>
                                    <a:gd name="T27" fmla="*/ 3 h 6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64"/>
                                    <a:gd name="T44" fmla="*/ 93 w 93"/>
                                    <a:gd name="T45" fmla="*/ 64 h 6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64">
                                      <a:moveTo>
                                        <a:pt x="74" y="3"/>
                                      </a:moveTo>
                                      <a:cubicBezTo>
                                        <a:pt x="67" y="2"/>
                                        <a:pt x="53" y="1"/>
                                        <a:pt x="46" y="1"/>
                                      </a:cubicBezTo>
                                      <a:cubicBezTo>
                                        <a:pt x="39" y="1"/>
                                        <a:pt x="38" y="0"/>
                                        <a:pt x="34" y="3"/>
                                      </a:cubicBezTo>
                                      <a:cubicBezTo>
                                        <a:pt x="30" y="6"/>
                                        <a:pt x="23" y="12"/>
                                        <a:pt x="20" y="17"/>
                                      </a:cubicBezTo>
                                      <a:cubicBezTo>
                                        <a:pt x="17" y="22"/>
                                        <a:pt x="20" y="27"/>
                                        <a:pt x="18" y="31"/>
                                      </a:cubicBezTo>
                                      <a:cubicBezTo>
                                        <a:pt x="16" y="35"/>
                                        <a:pt x="8" y="35"/>
                                        <a:pt x="6" y="39"/>
                                      </a:cubicBezTo>
                                      <a:cubicBezTo>
                                        <a:pt x="4" y="43"/>
                                        <a:pt x="0" y="51"/>
                                        <a:pt x="4" y="55"/>
                                      </a:cubicBezTo>
                                      <a:cubicBezTo>
                                        <a:pt x="8" y="59"/>
                                        <a:pt x="24" y="62"/>
                                        <a:pt x="32" y="63"/>
                                      </a:cubicBezTo>
                                      <a:cubicBezTo>
                                        <a:pt x="40" y="64"/>
                                        <a:pt x="47" y="62"/>
                                        <a:pt x="52" y="59"/>
                                      </a:cubicBezTo>
                                      <a:cubicBezTo>
                                        <a:pt x="57" y="56"/>
                                        <a:pt x="58" y="47"/>
                                        <a:pt x="64" y="43"/>
                                      </a:cubicBezTo>
                                      <a:cubicBezTo>
                                        <a:pt x="70" y="39"/>
                                        <a:pt x="81" y="41"/>
                                        <a:pt x="86" y="37"/>
                                      </a:cubicBezTo>
                                      <a:cubicBezTo>
                                        <a:pt x="91" y="33"/>
                                        <a:pt x="91" y="26"/>
                                        <a:pt x="92" y="21"/>
                                      </a:cubicBezTo>
                                      <a:cubicBezTo>
                                        <a:pt x="93" y="16"/>
                                        <a:pt x="93" y="12"/>
                                        <a:pt x="90" y="9"/>
                                      </a:cubicBezTo>
                                      <a:cubicBezTo>
                                        <a:pt x="87" y="6"/>
                                        <a:pt x="81" y="4"/>
                                        <a:pt x="74" y="3"/>
                                      </a:cubicBezTo>
                                      <a:close/>
                                    </a:path>
                                  </a:pathLst>
                                </a:custGeom>
                                <a:solidFill>
                                  <a:srgbClr val="CCFFFF"/>
                                </a:solidFill>
                                <a:ln w="3175">
                                  <a:solidFill>
                                    <a:srgbClr val="00CCFF"/>
                                  </a:solidFill>
                                  <a:round/>
                                  <a:headEnd/>
                                  <a:tailEnd/>
                                </a:ln>
                              </p:spPr>
                              <p:txBody>
                                <a:bodyPr/>
                                <a:lstStyle/>
                                <a:p>
                                  <a:endParaRPr lang="fr-CH"/>
                                </a:p>
                              </p:txBody>
                            </p:sp>
                          </p:grpSp>
                        </p:grpSp>
                        <p:sp>
                          <p:nvSpPr>
                            <p:cNvPr id="385287" name="Freeform 55"/>
                            <p:cNvSpPr>
                              <a:spLocks/>
                            </p:cNvSpPr>
                            <p:nvPr/>
                          </p:nvSpPr>
                          <p:spPr bwMode="auto">
                            <a:xfrm>
                              <a:off x="748" y="1246"/>
                              <a:ext cx="272" cy="310"/>
                            </a:xfrm>
                            <a:custGeom>
                              <a:avLst/>
                              <a:gdLst>
                                <a:gd name="T0" fmla="*/ 272 w 272"/>
                                <a:gd name="T1" fmla="*/ 310 h 310"/>
                                <a:gd name="T2" fmla="*/ 258 w 272"/>
                                <a:gd name="T3" fmla="*/ 282 h 310"/>
                                <a:gd name="T4" fmla="*/ 246 w 272"/>
                                <a:gd name="T5" fmla="*/ 260 h 310"/>
                                <a:gd name="T6" fmla="*/ 244 w 272"/>
                                <a:gd name="T7" fmla="*/ 234 h 310"/>
                                <a:gd name="T8" fmla="*/ 254 w 272"/>
                                <a:gd name="T9" fmla="*/ 218 h 310"/>
                                <a:gd name="T10" fmla="*/ 260 w 272"/>
                                <a:gd name="T11" fmla="*/ 198 h 310"/>
                                <a:gd name="T12" fmla="*/ 252 w 272"/>
                                <a:gd name="T13" fmla="*/ 174 h 310"/>
                                <a:gd name="T14" fmla="*/ 226 w 272"/>
                                <a:gd name="T15" fmla="*/ 160 h 310"/>
                                <a:gd name="T16" fmla="*/ 206 w 272"/>
                                <a:gd name="T17" fmla="*/ 156 h 310"/>
                                <a:gd name="T18" fmla="*/ 184 w 272"/>
                                <a:gd name="T19" fmla="*/ 144 h 310"/>
                                <a:gd name="T20" fmla="*/ 154 w 272"/>
                                <a:gd name="T21" fmla="*/ 138 h 310"/>
                                <a:gd name="T22" fmla="*/ 126 w 272"/>
                                <a:gd name="T23" fmla="*/ 130 h 310"/>
                                <a:gd name="T24" fmla="*/ 90 w 272"/>
                                <a:gd name="T25" fmla="*/ 108 h 310"/>
                                <a:gd name="T26" fmla="*/ 50 w 272"/>
                                <a:gd name="T27" fmla="*/ 90 h 310"/>
                                <a:gd name="T28" fmla="*/ 12 w 272"/>
                                <a:gd name="T29" fmla="*/ 64 h 310"/>
                                <a:gd name="T30" fmla="*/ 2 w 272"/>
                                <a:gd name="T31" fmla="*/ 24 h 310"/>
                                <a:gd name="T32" fmla="*/ 2 w 272"/>
                                <a:gd name="T33" fmla="*/ 0 h 3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2"/>
                                <a:gd name="T52" fmla="*/ 0 h 310"/>
                                <a:gd name="T53" fmla="*/ 272 w 272"/>
                                <a:gd name="T54" fmla="*/ 310 h 3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2" h="310">
                                  <a:moveTo>
                                    <a:pt x="272" y="310"/>
                                  </a:moveTo>
                                  <a:cubicBezTo>
                                    <a:pt x="267" y="300"/>
                                    <a:pt x="262" y="290"/>
                                    <a:pt x="258" y="282"/>
                                  </a:cubicBezTo>
                                  <a:cubicBezTo>
                                    <a:pt x="254" y="274"/>
                                    <a:pt x="248" y="268"/>
                                    <a:pt x="246" y="260"/>
                                  </a:cubicBezTo>
                                  <a:cubicBezTo>
                                    <a:pt x="244" y="252"/>
                                    <a:pt x="243" y="241"/>
                                    <a:pt x="244" y="234"/>
                                  </a:cubicBezTo>
                                  <a:cubicBezTo>
                                    <a:pt x="245" y="227"/>
                                    <a:pt x="251" y="224"/>
                                    <a:pt x="254" y="218"/>
                                  </a:cubicBezTo>
                                  <a:cubicBezTo>
                                    <a:pt x="257" y="212"/>
                                    <a:pt x="260" y="205"/>
                                    <a:pt x="260" y="198"/>
                                  </a:cubicBezTo>
                                  <a:cubicBezTo>
                                    <a:pt x="260" y="191"/>
                                    <a:pt x="258" y="180"/>
                                    <a:pt x="252" y="174"/>
                                  </a:cubicBezTo>
                                  <a:cubicBezTo>
                                    <a:pt x="246" y="168"/>
                                    <a:pt x="234" y="163"/>
                                    <a:pt x="226" y="160"/>
                                  </a:cubicBezTo>
                                  <a:cubicBezTo>
                                    <a:pt x="218" y="157"/>
                                    <a:pt x="213" y="159"/>
                                    <a:pt x="206" y="156"/>
                                  </a:cubicBezTo>
                                  <a:cubicBezTo>
                                    <a:pt x="199" y="153"/>
                                    <a:pt x="193" y="147"/>
                                    <a:pt x="184" y="144"/>
                                  </a:cubicBezTo>
                                  <a:cubicBezTo>
                                    <a:pt x="175" y="141"/>
                                    <a:pt x="164" y="140"/>
                                    <a:pt x="154" y="138"/>
                                  </a:cubicBezTo>
                                  <a:cubicBezTo>
                                    <a:pt x="144" y="136"/>
                                    <a:pt x="137" y="135"/>
                                    <a:pt x="126" y="130"/>
                                  </a:cubicBezTo>
                                  <a:cubicBezTo>
                                    <a:pt x="115" y="125"/>
                                    <a:pt x="103" y="115"/>
                                    <a:pt x="90" y="108"/>
                                  </a:cubicBezTo>
                                  <a:cubicBezTo>
                                    <a:pt x="77" y="101"/>
                                    <a:pt x="63" y="97"/>
                                    <a:pt x="50" y="90"/>
                                  </a:cubicBezTo>
                                  <a:cubicBezTo>
                                    <a:pt x="37" y="83"/>
                                    <a:pt x="20" y="75"/>
                                    <a:pt x="12" y="64"/>
                                  </a:cubicBezTo>
                                  <a:cubicBezTo>
                                    <a:pt x="4" y="53"/>
                                    <a:pt x="4" y="35"/>
                                    <a:pt x="2" y="24"/>
                                  </a:cubicBezTo>
                                  <a:cubicBezTo>
                                    <a:pt x="0" y="13"/>
                                    <a:pt x="2" y="5"/>
                                    <a:pt x="2"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88" name="Freeform 56"/>
                            <p:cNvSpPr>
                              <a:spLocks/>
                            </p:cNvSpPr>
                            <p:nvPr/>
                          </p:nvSpPr>
                          <p:spPr bwMode="auto">
                            <a:xfrm>
                              <a:off x="693" y="816"/>
                              <a:ext cx="1305" cy="840"/>
                            </a:xfrm>
                            <a:custGeom>
                              <a:avLst/>
                              <a:gdLst>
                                <a:gd name="T0" fmla="*/ 1305 w 1305"/>
                                <a:gd name="T1" fmla="*/ 840 h 840"/>
                                <a:gd name="T2" fmla="*/ 1275 w 1305"/>
                                <a:gd name="T3" fmla="*/ 822 h 840"/>
                                <a:gd name="T4" fmla="*/ 1257 w 1305"/>
                                <a:gd name="T5" fmla="*/ 792 h 840"/>
                                <a:gd name="T6" fmla="*/ 1224 w 1305"/>
                                <a:gd name="T7" fmla="*/ 768 h 840"/>
                                <a:gd name="T8" fmla="*/ 1164 w 1305"/>
                                <a:gd name="T9" fmla="*/ 723 h 840"/>
                                <a:gd name="T10" fmla="*/ 1152 w 1305"/>
                                <a:gd name="T11" fmla="*/ 675 h 840"/>
                                <a:gd name="T12" fmla="*/ 1170 w 1305"/>
                                <a:gd name="T13" fmla="*/ 627 h 840"/>
                                <a:gd name="T14" fmla="*/ 1203 w 1305"/>
                                <a:gd name="T15" fmla="*/ 594 h 840"/>
                                <a:gd name="T16" fmla="*/ 1212 w 1305"/>
                                <a:gd name="T17" fmla="*/ 546 h 840"/>
                                <a:gd name="T18" fmla="*/ 1227 w 1305"/>
                                <a:gd name="T19" fmla="*/ 522 h 840"/>
                                <a:gd name="T20" fmla="*/ 1245 w 1305"/>
                                <a:gd name="T21" fmla="*/ 513 h 840"/>
                                <a:gd name="T22" fmla="*/ 1257 w 1305"/>
                                <a:gd name="T23" fmla="*/ 492 h 840"/>
                                <a:gd name="T24" fmla="*/ 1257 w 1305"/>
                                <a:gd name="T25" fmla="*/ 465 h 840"/>
                                <a:gd name="T26" fmla="*/ 1227 w 1305"/>
                                <a:gd name="T27" fmla="*/ 435 h 840"/>
                                <a:gd name="T28" fmla="*/ 1167 w 1305"/>
                                <a:gd name="T29" fmla="*/ 429 h 840"/>
                                <a:gd name="T30" fmla="*/ 1119 w 1305"/>
                                <a:gd name="T31" fmla="*/ 405 h 840"/>
                                <a:gd name="T32" fmla="*/ 1092 w 1305"/>
                                <a:gd name="T33" fmla="*/ 381 h 840"/>
                                <a:gd name="T34" fmla="*/ 1062 w 1305"/>
                                <a:gd name="T35" fmla="*/ 357 h 840"/>
                                <a:gd name="T36" fmla="*/ 1035 w 1305"/>
                                <a:gd name="T37" fmla="*/ 324 h 840"/>
                                <a:gd name="T38" fmla="*/ 966 w 1305"/>
                                <a:gd name="T39" fmla="*/ 291 h 840"/>
                                <a:gd name="T40" fmla="*/ 894 w 1305"/>
                                <a:gd name="T41" fmla="*/ 288 h 840"/>
                                <a:gd name="T42" fmla="*/ 831 w 1305"/>
                                <a:gd name="T43" fmla="*/ 261 h 840"/>
                                <a:gd name="T44" fmla="*/ 810 w 1305"/>
                                <a:gd name="T45" fmla="*/ 180 h 840"/>
                                <a:gd name="T46" fmla="*/ 780 w 1305"/>
                                <a:gd name="T47" fmla="*/ 144 h 840"/>
                                <a:gd name="T48" fmla="*/ 702 w 1305"/>
                                <a:gd name="T49" fmla="*/ 117 h 840"/>
                                <a:gd name="T50" fmla="*/ 615 w 1305"/>
                                <a:gd name="T51" fmla="*/ 114 h 840"/>
                                <a:gd name="T52" fmla="*/ 537 w 1305"/>
                                <a:gd name="T53" fmla="*/ 126 h 840"/>
                                <a:gd name="T54" fmla="*/ 465 w 1305"/>
                                <a:gd name="T55" fmla="*/ 135 h 840"/>
                                <a:gd name="T56" fmla="*/ 405 w 1305"/>
                                <a:gd name="T57" fmla="*/ 123 h 840"/>
                                <a:gd name="T58" fmla="*/ 348 w 1305"/>
                                <a:gd name="T59" fmla="*/ 102 h 840"/>
                                <a:gd name="T60" fmla="*/ 285 w 1305"/>
                                <a:gd name="T61" fmla="*/ 69 h 840"/>
                                <a:gd name="T62" fmla="*/ 192 w 1305"/>
                                <a:gd name="T63" fmla="*/ 66 h 840"/>
                                <a:gd name="T64" fmla="*/ 120 w 1305"/>
                                <a:gd name="T65" fmla="*/ 63 h 840"/>
                                <a:gd name="T66" fmla="*/ 57 w 1305"/>
                                <a:gd name="T67" fmla="*/ 39 h 840"/>
                                <a:gd name="T68" fmla="*/ 0 w 1305"/>
                                <a:gd name="T69" fmla="*/ 0 h 8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05"/>
                                <a:gd name="T106" fmla="*/ 0 h 840"/>
                                <a:gd name="T107" fmla="*/ 1305 w 1305"/>
                                <a:gd name="T108" fmla="*/ 840 h 8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05" h="840">
                                  <a:moveTo>
                                    <a:pt x="1305" y="840"/>
                                  </a:moveTo>
                                  <a:cubicBezTo>
                                    <a:pt x="1294" y="835"/>
                                    <a:pt x="1283" y="830"/>
                                    <a:pt x="1275" y="822"/>
                                  </a:cubicBezTo>
                                  <a:cubicBezTo>
                                    <a:pt x="1267" y="814"/>
                                    <a:pt x="1265" y="801"/>
                                    <a:pt x="1257" y="792"/>
                                  </a:cubicBezTo>
                                  <a:cubicBezTo>
                                    <a:pt x="1249" y="783"/>
                                    <a:pt x="1239" y="779"/>
                                    <a:pt x="1224" y="768"/>
                                  </a:cubicBezTo>
                                  <a:cubicBezTo>
                                    <a:pt x="1209" y="757"/>
                                    <a:pt x="1176" y="738"/>
                                    <a:pt x="1164" y="723"/>
                                  </a:cubicBezTo>
                                  <a:cubicBezTo>
                                    <a:pt x="1152" y="708"/>
                                    <a:pt x="1151" y="691"/>
                                    <a:pt x="1152" y="675"/>
                                  </a:cubicBezTo>
                                  <a:cubicBezTo>
                                    <a:pt x="1153" y="659"/>
                                    <a:pt x="1162" y="640"/>
                                    <a:pt x="1170" y="627"/>
                                  </a:cubicBezTo>
                                  <a:cubicBezTo>
                                    <a:pt x="1178" y="614"/>
                                    <a:pt x="1196" y="607"/>
                                    <a:pt x="1203" y="594"/>
                                  </a:cubicBezTo>
                                  <a:cubicBezTo>
                                    <a:pt x="1210" y="581"/>
                                    <a:pt x="1208" y="558"/>
                                    <a:pt x="1212" y="546"/>
                                  </a:cubicBezTo>
                                  <a:cubicBezTo>
                                    <a:pt x="1216" y="534"/>
                                    <a:pt x="1222" y="527"/>
                                    <a:pt x="1227" y="522"/>
                                  </a:cubicBezTo>
                                  <a:cubicBezTo>
                                    <a:pt x="1232" y="517"/>
                                    <a:pt x="1240" y="518"/>
                                    <a:pt x="1245" y="513"/>
                                  </a:cubicBezTo>
                                  <a:cubicBezTo>
                                    <a:pt x="1250" y="508"/>
                                    <a:pt x="1255" y="500"/>
                                    <a:pt x="1257" y="492"/>
                                  </a:cubicBezTo>
                                  <a:cubicBezTo>
                                    <a:pt x="1259" y="484"/>
                                    <a:pt x="1262" y="474"/>
                                    <a:pt x="1257" y="465"/>
                                  </a:cubicBezTo>
                                  <a:cubicBezTo>
                                    <a:pt x="1252" y="456"/>
                                    <a:pt x="1242" y="441"/>
                                    <a:pt x="1227" y="435"/>
                                  </a:cubicBezTo>
                                  <a:cubicBezTo>
                                    <a:pt x="1212" y="429"/>
                                    <a:pt x="1185" y="434"/>
                                    <a:pt x="1167" y="429"/>
                                  </a:cubicBezTo>
                                  <a:cubicBezTo>
                                    <a:pt x="1149" y="424"/>
                                    <a:pt x="1131" y="413"/>
                                    <a:pt x="1119" y="405"/>
                                  </a:cubicBezTo>
                                  <a:cubicBezTo>
                                    <a:pt x="1107" y="397"/>
                                    <a:pt x="1101" y="389"/>
                                    <a:pt x="1092" y="381"/>
                                  </a:cubicBezTo>
                                  <a:cubicBezTo>
                                    <a:pt x="1083" y="373"/>
                                    <a:pt x="1071" y="366"/>
                                    <a:pt x="1062" y="357"/>
                                  </a:cubicBezTo>
                                  <a:cubicBezTo>
                                    <a:pt x="1053" y="348"/>
                                    <a:pt x="1051" y="335"/>
                                    <a:pt x="1035" y="324"/>
                                  </a:cubicBezTo>
                                  <a:cubicBezTo>
                                    <a:pt x="1019" y="313"/>
                                    <a:pt x="989" y="297"/>
                                    <a:pt x="966" y="291"/>
                                  </a:cubicBezTo>
                                  <a:cubicBezTo>
                                    <a:pt x="943" y="285"/>
                                    <a:pt x="916" y="293"/>
                                    <a:pt x="894" y="288"/>
                                  </a:cubicBezTo>
                                  <a:cubicBezTo>
                                    <a:pt x="872" y="283"/>
                                    <a:pt x="845" y="279"/>
                                    <a:pt x="831" y="261"/>
                                  </a:cubicBezTo>
                                  <a:cubicBezTo>
                                    <a:pt x="817" y="243"/>
                                    <a:pt x="818" y="199"/>
                                    <a:pt x="810" y="180"/>
                                  </a:cubicBezTo>
                                  <a:cubicBezTo>
                                    <a:pt x="802" y="161"/>
                                    <a:pt x="798" y="155"/>
                                    <a:pt x="780" y="144"/>
                                  </a:cubicBezTo>
                                  <a:cubicBezTo>
                                    <a:pt x="762" y="133"/>
                                    <a:pt x="729" y="122"/>
                                    <a:pt x="702" y="117"/>
                                  </a:cubicBezTo>
                                  <a:cubicBezTo>
                                    <a:pt x="675" y="112"/>
                                    <a:pt x="642" y="113"/>
                                    <a:pt x="615" y="114"/>
                                  </a:cubicBezTo>
                                  <a:cubicBezTo>
                                    <a:pt x="588" y="115"/>
                                    <a:pt x="562" y="123"/>
                                    <a:pt x="537" y="126"/>
                                  </a:cubicBezTo>
                                  <a:cubicBezTo>
                                    <a:pt x="512" y="129"/>
                                    <a:pt x="487" y="136"/>
                                    <a:pt x="465" y="135"/>
                                  </a:cubicBezTo>
                                  <a:cubicBezTo>
                                    <a:pt x="443" y="134"/>
                                    <a:pt x="424" y="128"/>
                                    <a:pt x="405" y="123"/>
                                  </a:cubicBezTo>
                                  <a:cubicBezTo>
                                    <a:pt x="386" y="118"/>
                                    <a:pt x="368" y="111"/>
                                    <a:pt x="348" y="102"/>
                                  </a:cubicBezTo>
                                  <a:cubicBezTo>
                                    <a:pt x="328" y="93"/>
                                    <a:pt x="311" y="75"/>
                                    <a:pt x="285" y="69"/>
                                  </a:cubicBezTo>
                                  <a:cubicBezTo>
                                    <a:pt x="259" y="63"/>
                                    <a:pt x="219" y="67"/>
                                    <a:pt x="192" y="66"/>
                                  </a:cubicBezTo>
                                  <a:cubicBezTo>
                                    <a:pt x="165" y="65"/>
                                    <a:pt x="142" y="67"/>
                                    <a:pt x="120" y="63"/>
                                  </a:cubicBezTo>
                                  <a:cubicBezTo>
                                    <a:pt x="98" y="59"/>
                                    <a:pt x="77" y="50"/>
                                    <a:pt x="57" y="39"/>
                                  </a:cubicBezTo>
                                  <a:cubicBezTo>
                                    <a:pt x="37" y="28"/>
                                    <a:pt x="18" y="14"/>
                                    <a:pt x="0" y="0"/>
                                  </a:cubicBezTo>
                                </a:path>
                              </a:pathLst>
                            </a:custGeom>
                            <a:noFill/>
                            <a:ln w="63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89" name="Freeform 57"/>
                            <p:cNvSpPr>
                              <a:spLocks/>
                            </p:cNvSpPr>
                            <p:nvPr/>
                          </p:nvSpPr>
                          <p:spPr bwMode="auto">
                            <a:xfrm>
                              <a:off x="1408" y="1105"/>
                              <a:ext cx="216" cy="69"/>
                            </a:xfrm>
                            <a:custGeom>
                              <a:avLst/>
                              <a:gdLst>
                                <a:gd name="T0" fmla="*/ 0 w 198"/>
                                <a:gd name="T1" fmla="*/ 91 h 60"/>
                                <a:gd name="T2" fmla="*/ 58 w 198"/>
                                <a:gd name="T3" fmla="*/ 63 h 60"/>
                                <a:gd name="T4" fmla="*/ 109 w 198"/>
                                <a:gd name="T5" fmla="*/ 37 h 60"/>
                                <a:gd name="T6" fmla="*/ 168 w 198"/>
                                <a:gd name="T7" fmla="*/ 28 h 60"/>
                                <a:gd name="T8" fmla="*/ 233 w 198"/>
                                <a:gd name="T9" fmla="*/ 18 h 60"/>
                                <a:gd name="T10" fmla="*/ 257 w 198"/>
                                <a:gd name="T11" fmla="*/ 0 h 60"/>
                                <a:gd name="T12" fmla="*/ 0 60000 65536"/>
                                <a:gd name="T13" fmla="*/ 0 60000 65536"/>
                                <a:gd name="T14" fmla="*/ 0 60000 65536"/>
                                <a:gd name="T15" fmla="*/ 0 60000 65536"/>
                                <a:gd name="T16" fmla="*/ 0 60000 65536"/>
                                <a:gd name="T17" fmla="*/ 0 60000 65536"/>
                                <a:gd name="T18" fmla="*/ 0 w 198"/>
                                <a:gd name="T19" fmla="*/ 0 h 60"/>
                                <a:gd name="T20" fmla="*/ 198 w 198"/>
                                <a:gd name="T21" fmla="*/ 60 h 60"/>
                              </a:gdLst>
                              <a:ahLst/>
                              <a:cxnLst>
                                <a:cxn ang="T12">
                                  <a:pos x="T0" y="T1"/>
                                </a:cxn>
                                <a:cxn ang="T13">
                                  <a:pos x="T2" y="T3"/>
                                </a:cxn>
                                <a:cxn ang="T14">
                                  <a:pos x="T4" y="T5"/>
                                </a:cxn>
                                <a:cxn ang="T15">
                                  <a:pos x="T6" y="T7"/>
                                </a:cxn>
                                <a:cxn ang="T16">
                                  <a:pos x="T8" y="T9"/>
                                </a:cxn>
                                <a:cxn ang="T17">
                                  <a:pos x="T10" y="T11"/>
                                </a:cxn>
                              </a:cxnLst>
                              <a:rect l="T18" t="T19" r="T20" b="T21"/>
                              <a:pathLst>
                                <a:path w="198" h="60">
                                  <a:moveTo>
                                    <a:pt x="0" y="60"/>
                                  </a:moveTo>
                                  <a:cubicBezTo>
                                    <a:pt x="15" y="54"/>
                                    <a:pt x="31" y="48"/>
                                    <a:pt x="45" y="42"/>
                                  </a:cubicBezTo>
                                  <a:cubicBezTo>
                                    <a:pt x="59" y="36"/>
                                    <a:pt x="70" y="28"/>
                                    <a:pt x="84" y="24"/>
                                  </a:cubicBezTo>
                                  <a:cubicBezTo>
                                    <a:pt x="98" y="20"/>
                                    <a:pt x="113" y="20"/>
                                    <a:pt x="129" y="18"/>
                                  </a:cubicBezTo>
                                  <a:cubicBezTo>
                                    <a:pt x="145" y="16"/>
                                    <a:pt x="169" y="15"/>
                                    <a:pt x="180" y="12"/>
                                  </a:cubicBezTo>
                                  <a:cubicBezTo>
                                    <a:pt x="191" y="9"/>
                                    <a:pt x="193" y="4"/>
                                    <a:pt x="198"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90" name="Freeform 58"/>
                            <p:cNvSpPr>
                              <a:spLocks/>
                            </p:cNvSpPr>
                            <p:nvPr/>
                          </p:nvSpPr>
                          <p:spPr bwMode="auto">
                            <a:xfrm>
                              <a:off x="974" y="932"/>
                              <a:ext cx="325" cy="190"/>
                            </a:xfrm>
                            <a:custGeom>
                              <a:avLst/>
                              <a:gdLst>
                                <a:gd name="T0" fmla="*/ 0 w 325"/>
                                <a:gd name="T1" fmla="*/ 186 h 190"/>
                                <a:gd name="T2" fmla="*/ 21 w 325"/>
                                <a:gd name="T3" fmla="*/ 186 h 190"/>
                                <a:gd name="T4" fmla="*/ 52 w 325"/>
                                <a:gd name="T5" fmla="*/ 165 h 190"/>
                                <a:gd name="T6" fmla="*/ 54 w 325"/>
                                <a:gd name="T7" fmla="*/ 144 h 190"/>
                                <a:gd name="T8" fmla="*/ 63 w 325"/>
                                <a:gd name="T9" fmla="*/ 120 h 190"/>
                                <a:gd name="T10" fmla="*/ 85 w 325"/>
                                <a:gd name="T11" fmla="*/ 111 h 190"/>
                                <a:gd name="T12" fmla="*/ 109 w 325"/>
                                <a:gd name="T13" fmla="*/ 111 h 190"/>
                                <a:gd name="T14" fmla="*/ 150 w 325"/>
                                <a:gd name="T15" fmla="*/ 93 h 190"/>
                                <a:gd name="T16" fmla="*/ 168 w 325"/>
                                <a:gd name="T17" fmla="*/ 76 h 190"/>
                                <a:gd name="T18" fmla="*/ 198 w 325"/>
                                <a:gd name="T19" fmla="*/ 73 h 190"/>
                                <a:gd name="T20" fmla="*/ 231 w 325"/>
                                <a:gd name="T21" fmla="*/ 72 h 190"/>
                                <a:gd name="T22" fmla="*/ 255 w 325"/>
                                <a:gd name="T23" fmla="*/ 51 h 190"/>
                                <a:gd name="T24" fmla="*/ 267 w 325"/>
                                <a:gd name="T25" fmla="*/ 31 h 190"/>
                                <a:gd name="T26" fmla="*/ 282 w 325"/>
                                <a:gd name="T27" fmla="*/ 28 h 190"/>
                                <a:gd name="T28" fmla="*/ 306 w 325"/>
                                <a:gd name="T29" fmla="*/ 15 h 190"/>
                                <a:gd name="T30" fmla="*/ 325 w 325"/>
                                <a:gd name="T31" fmla="*/ 0 h 1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5"/>
                                <a:gd name="T49" fmla="*/ 0 h 190"/>
                                <a:gd name="T50" fmla="*/ 325 w 325"/>
                                <a:gd name="T51" fmla="*/ 190 h 1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5" h="190">
                                  <a:moveTo>
                                    <a:pt x="0" y="186"/>
                                  </a:moveTo>
                                  <a:cubicBezTo>
                                    <a:pt x="6" y="188"/>
                                    <a:pt x="12" y="190"/>
                                    <a:pt x="21" y="186"/>
                                  </a:cubicBezTo>
                                  <a:cubicBezTo>
                                    <a:pt x="30" y="182"/>
                                    <a:pt x="47" y="172"/>
                                    <a:pt x="52" y="165"/>
                                  </a:cubicBezTo>
                                  <a:cubicBezTo>
                                    <a:pt x="57" y="158"/>
                                    <a:pt x="52" y="151"/>
                                    <a:pt x="54" y="144"/>
                                  </a:cubicBezTo>
                                  <a:cubicBezTo>
                                    <a:pt x="56" y="137"/>
                                    <a:pt x="58" y="126"/>
                                    <a:pt x="63" y="120"/>
                                  </a:cubicBezTo>
                                  <a:cubicBezTo>
                                    <a:pt x="68" y="114"/>
                                    <a:pt x="77" y="112"/>
                                    <a:pt x="85" y="111"/>
                                  </a:cubicBezTo>
                                  <a:cubicBezTo>
                                    <a:pt x="93" y="110"/>
                                    <a:pt x="98" y="114"/>
                                    <a:pt x="109" y="111"/>
                                  </a:cubicBezTo>
                                  <a:cubicBezTo>
                                    <a:pt x="120" y="108"/>
                                    <a:pt x="140" y="99"/>
                                    <a:pt x="150" y="93"/>
                                  </a:cubicBezTo>
                                  <a:cubicBezTo>
                                    <a:pt x="160" y="87"/>
                                    <a:pt x="160" y="79"/>
                                    <a:pt x="168" y="76"/>
                                  </a:cubicBezTo>
                                  <a:cubicBezTo>
                                    <a:pt x="176" y="73"/>
                                    <a:pt x="188" y="74"/>
                                    <a:pt x="198" y="73"/>
                                  </a:cubicBezTo>
                                  <a:cubicBezTo>
                                    <a:pt x="208" y="72"/>
                                    <a:pt x="222" y="76"/>
                                    <a:pt x="231" y="72"/>
                                  </a:cubicBezTo>
                                  <a:cubicBezTo>
                                    <a:pt x="240" y="68"/>
                                    <a:pt x="249" y="58"/>
                                    <a:pt x="255" y="51"/>
                                  </a:cubicBezTo>
                                  <a:cubicBezTo>
                                    <a:pt x="261" y="44"/>
                                    <a:pt x="262" y="35"/>
                                    <a:pt x="267" y="31"/>
                                  </a:cubicBezTo>
                                  <a:cubicBezTo>
                                    <a:pt x="272" y="27"/>
                                    <a:pt x="276" y="31"/>
                                    <a:pt x="282" y="28"/>
                                  </a:cubicBezTo>
                                  <a:cubicBezTo>
                                    <a:pt x="288" y="25"/>
                                    <a:pt x="299" y="20"/>
                                    <a:pt x="306" y="15"/>
                                  </a:cubicBezTo>
                                  <a:cubicBezTo>
                                    <a:pt x="313" y="10"/>
                                    <a:pt x="319" y="5"/>
                                    <a:pt x="325"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91" name="Freeform 59"/>
                            <p:cNvSpPr>
                              <a:spLocks/>
                            </p:cNvSpPr>
                            <p:nvPr/>
                          </p:nvSpPr>
                          <p:spPr bwMode="auto">
                            <a:xfrm>
                              <a:off x="2814" y="1296"/>
                              <a:ext cx="336" cy="290"/>
                            </a:xfrm>
                            <a:custGeom>
                              <a:avLst/>
                              <a:gdLst>
                                <a:gd name="T0" fmla="*/ 0 w 336"/>
                                <a:gd name="T1" fmla="*/ 0 h 290"/>
                                <a:gd name="T2" fmla="*/ 18 w 336"/>
                                <a:gd name="T3" fmla="*/ 54 h 290"/>
                                <a:gd name="T4" fmla="*/ 60 w 336"/>
                                <a:gd name="T5" fmla="*/ 72 h 290"/>
                                <a:gd name="T6" fmla="*/ 84 w 336"/>
                                <a:gd name="T7" fmla="*/ 120 h 290"/>
                                <a:gd name="T8" fmla="*/ 84 w 336"/>
                                <a:gd name="T9" fmla="*/ 180 h 290"/>
                                <a:gd name="T10" fmla="*/ 84 w 336"/>
                                <a:gd name="T11" fmla="*/ 234 h 290"/>
                                <a:gd name="T12" fmla="*/ 114 w 336"/>
                                <a:gd name="T13" fmla="*/ 270 h 290"/>
                                <a:gd name="T14" fmla="*/ 252 w 336"/>
                                <a:gd name="T15" fmla="*/ 288 h 290"/>
                                <a:gd name="T16" fmla="*/ 336 w 336"/>
                                <a:gd name="T17" fmla="*/ 282 h 2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6"/>
                                <a:gd name="T28" fmla="*/ 0 h 290"/>
                                <a:gd name="T29" fmla="*/ 336 w 336"/>
                                <a:gd name="T30" fmla="*/ 290 h 2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6" h="290">
                                  <a:moveTo>
                                    <a:pt x="0" y="0"/>
                                  </a:moveTo>
                                  <a:cubicBezTo>
                                    <a:pt x="4" y="21"/>
                                    <a:pt x="8" y="42"/>
                                    <a:pt x="18" y="54"/>
                                  </a:cubicBezTo>
                                  <a:cubicBezTo>
                                    <a:pt x="28" y="66"/>
                                    <a:pt x="49" y="61"/>
                                    <a:pt x="60" y="72"/>
                                  </a:cubicBezTo>
                                  <a:cubicBezTo>
                                    <a:pt x="71" y="83"/>
                                    <a:pt x="80" y="102"/>
                                    <a:pt x="84" y="120"/>
                                  </a:cubicBezTo>
                                  <a:cubicBezTo>
                                    <a:pt x="88" y="138"/>
                                    <a:pt x="84" y="161"/>
                                    <a:pt x="84" y="180"/>
                                  </a:cubicBezTo>
                                  <a:cubicBezTo>
                                    <a:pt x="84" y="199"/>
                                    <a:pt x="79" y="219"/>
                                    <a:pt x="84" y="234"/>
                                  </a:cubicBezTo>
                                  <a:cubicBezTo>
                                    <a:pt x="89" y="249"/>
                                    <a:pt x="86" y="261"/>
                                    <a:pt x="114" y="270"/>
                                  </a:cubicBezTo>
                                  <a:cubicBezTo>
                                    <a:pt x="142" y="279"/>
                                    <a:pt x="215" y="286"/>
                                    <a:pt x="252" y="288"/>
                                  </a:cubicBezTo>
                                  <a:cubicBezTo>
                                    <a:pt x="289" y="290"/>
                                    <a:pt x="312" y="286"/>
                                    <a:pt x="336" y="28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92" name="Freeform 60"/>
                            <p:cNvSpPr>
                              <a:spLocks/>
                            </p:cNvSpPr>
                            <p:nvPr/>
                          </p:nvSpPr>
                          <p:spPr bwMode="auto">
                            <a:xfrm>
                              <a:off x="3264" y="1103"/>
                              <a:ext cx="780" cy="415"/>
                            </a:xfrm>
                            <a:custGeom>
                              <a:avLst/>
                              <a:gdLst>
                                <a:gd name="T0" fmla="*/ 0 w 780"/>
                                <a:gd name="T1" fmla="*/ 13 h 415"/>
                                <a:gd name="T2" fmla="*/ 78 w 780"/>
                                <a:gd name="T3" fmla="*/ 1 h 415"/>
                                <a:gd name="T4" fmla="*/ 150 w 780"/>
                                <a:gd name="T5" fmla="*/ 19 h 415"/>
                                <a:gd name="T6" fmla="*/ 180 w 780"/>
                                <a:gd name="T7" fmla="*/ 67 h 415"/>
                                <a:gd name="T8" fmla="*/ 240 w 780"/>
                                <a:gd name="T9" fmla="*/ 91 h 415"/>
                                <a:gd name="T10" fmla="*/ 312 w 780"/>
                                <a:gd name="T11" fmla="*/ 103 h 415"/>
                                <a:gd name="T12" fmla="*/ 372 w 780"/>
                                <a:gd name="T13" fmla="*/ 127 h 415"/>
                                <a:gd name="T14" fmla="*/ 450 w 780"/>
                                <a:gd name="T15" fmla="*/ 127 h 415"/>
                                <a:gd name="T16" fmla="*/ 516 w 780"/>
                                <a:gd name="T17" fmla="*/ 139 h 415"/>
                                <a:gd name="T18" fmla="*/ 564 w 780"/>
                                <a:gd name="T19" fmla="*/ 181 h 415"/>
                                <a:gd name="T20" fmla="*/ 582 w 780"/>
                                <a:gd name="T21" fmla="*/ 247 h 415"/>
                                <a:gd name="T22" fmla="*/ 588 w 780"/>
                                <a:gd name="T23" fmla="*/ 301 h 415"/>
                                <a:gd name="T24" fmla="*/ 624 w 780"/>
                                <a:gd name="T25" fmla="*/ 349 h 415"/>
                                <a:gd name="T26" fmla="*/ 666 w 780"/>
                                <a:gd name="T27" fmla="*/ 373 h 415"/>
                                <a:gd name="T28" fmla="*/ 702 w 780"/>
                                <a:gd name="T29" fmla="*/ 391 h 415"/>
                                <a:gd name="T30" fmla="*/ 738 w 780"/>
                                <a:gd name="T31" fmla="*/ 403 h 415"/>
                                <a:gd name="T32" fmla="*/ 780 w 780"/>
                                <a:gd name="T33" fmla="*/ 415 h 4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0"/>
                                <a:gd name="T52" fmla="*/ 0 h 415"/>
                                <a:gd name="T53" fmla="*/ 780 w 780"/>
                                <a:gd name="T54" fmla="*/ 415 h 4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0" h="415">
                                  <a:moveTo>
                                    <a:pt x="0" y="13"/>
                                  </a:moveTo>
                                  <a:cubicBezTo>
                                    <a:pt x="26" y="6"/>
                                    <a:pt x="53" y="0"/>
                                    <a:pt x="78" y="1"/>
                                  </a:cubicBezTo>
                                  <a:cubicBezTo>
                                    <a:pt x="103" y="2"/>
                                    <a:pt x="133" y="8"/>
                                    <a:pt x="150" y="19"/>
                                  </a:cubicBezTo>
                                  <a:cubicBezTo>
                                    <a:pt x="167" y="30"/>
                                    <a:pt x="165" y="55"/>
                                    <a:pt x="180" y="67"/>
                                  </a:cubicBezTo>
                                  <a:cubicBezTo>
                                    <a:pt x="195" y="79"/>
                                    <a:pt x="218" y="85"/>
                                    <a:pt x="240" y="91"/>
                                  </a:cubicBezTo>
                                  <a:cubicBezTo>
                                    <a:pt x="262" y="97"/>
                                    <a:pt x="290" y="97"/>
                                    <a:pt x="312" y="103"/>
                                  </a:cubicBezTo>
                                  <a:cubicBezTo>
                                    <a:pt x="334" y="109"/>
                                    <a:pt x="349" y="123"/>
                                    <a:pt x="372" y="127"/>
                                  </a:cubicBezTo>
                                  <a:cubicBezTo>
                                    <a:pt x="395" y="131"/>
                                    <a:pt x="426" y="125"/>
                                    <a:pt x="450" y="127"/>
                                  </a:cubicBezTo>
                                  <a:cubicBezTo>
                                    <a:pt x="474" y="129"/>
                                    <a:pt x="497" y="130"/>
                                    <a:pt x="516" y="139"/>
                                  </a:cubicBezTo>
                                  <a:cubicBezTo>
                                    <a:pt x="535" y="148"/>
                                    <a:pt x="553" y="163"/>
                                    <a:pt x="564" y="181"/>
                                  </a:cubicBezTo>
                                  <a:cubicBezTo>
                                    <a:pt x="575" y="199"/>
                                    <a:pt x="578" y="227"/>
                                    <a:pt x="582" y="247"/>
                                  </a:cubicBezTo>
                                  <a:cubicBezTo>
                                    <a:pt x="586" y="267"/>
                                    <a:pt x="581" y="284"/>
                                    <a:pt x="588" y="301"/>
                                  </a:cubicBezTo>
                                  <a:cubicBezTo>
                                    <a:pt x="595" y="318"/>
                                    <a:pt x="611" y="337"/>
                                    <a:pt x="624" y="349"/>
                                  </a:cubicBezTo>
                                  <a:cubicBezTo>
                                    <a:pt x="637" y="361"/>
                                    <a:pt x="653" y="366"/>
                                    <a:pt x="666" y="373"/>
                                  </a:cubicBezTo>
                                  <a:cubicBezTo>
                                    <a:pt x="679" y="380"/>
                                    <a:pt x="690" y="386"/>
                                    <a:pt x="702" y="391"/>
                                  </a:cubicBezTo>
                                  <a:cubicBezTo>
                                    <a:pt x="714" y="396"/>
                                    <a:pt x="725" y="399"/>
                                    <a:pt x="738" y="403"/>
                                  </a:cubicBezTo>
                                  <a:cubicBezTo>
                                    <a:pt x="751" y="407"/>
                                    <a:pt x="765" y="411"/>
                                    <a:pt x="780" y="415"/>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5284" name="Freeform 61"/>
                          <p:cNvSpPr>
                            <a:spLocks/>
                          </p:cNvSpPr>
                          <p:nvPr/>
                        </p:nvSpPr>
                        <p:spPr bwMode="auto">
                          <a:xfrm>
                            <a:off x="3160" y="32"/>
                            <a:ext cx="920" cy="939"/>
                          </a:xfrm>
                          <a:custGeom>
                            <a:avLst/>
                            <a:gdLst>
                              <a:gd name="T0" fmla="*/ 0 w 880"/>
                              <a:gd name="T1" fmla="*/ 1003 h 907"/>
                              <a:gd name="T2" fmla="*/ 110 w 880"/>
                              <a:gd name="T3" fmla="*/ 995 h 907"/>
                              <a:gd name="T4" fmla="*/ 210 w 880"/>
                              <a:gd name="T5" fmla="*/ 933 h 907"/>
                              <a:gd name="T6" fmla="*/ 293 w 880"/>
                              <a:gd name="T7" fmla="*/ 914 h 907"/>
                              <a:gd name="T8" fmla="*/ 375 w 880"/>
                              <a:gd name="T9" fmla="*/ 887 h 907"/>
                              <a:gd name="T10" fmla="*/ 393 w 880"/>
                              <a:gd name="T11" fmla="*/ 817 h 907"/>
                              <a:gd name="T12" fmla="*/ 393 w 880"/>
                              <a:gd name="T13" fmla="*/ 693 h 907"/>
                              <a:gd name="T14" fmla="*/ 457 w 880"/>
                              <a:gd name="T15" fmla="*/ 621 h 907"/>
                              <a:gd name="T16" fmla="*/ 557 w 880"/>
                              <a:gd name="T17" fmla="*/ 559 h 907"/>
                              <a:gd name="T18" fmla="*/ 676 w 880"/>
                              <a:gd name="T19" fmla="*/ 427 h 907"/>
                              <a:gd name="T20" fmla="*/ 731 w 880"/>
                              <a:gd name="T21" fmla="*/ 204 h 907"/>
                              <a:gd name="T22" fmla="*/ 823 w 880"/>
                              <a:gd name="T23" fmla="*/ 124 h 907"/>
                              <a:gd name="T24" fmla="*/ 896 w 880"/>
                              <a:gd name="T25" fmla="*/ 97 h 907"/>
                              <a:gd name="T26" fmla="*/ 1006 w 880"/>
                              <a:gd name="T27" fmla="*/ 0 h 9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0"/>
                              <a:gd name="T43" fmla="*/ 0 h 907"/>
                              <a:gd name="T44" fmla="*/ 880 w 880"/>
                              <a:gd name="T45" fmla="*/ 907 h 9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0" h="907">
                                <a:moveTo>
                                  <a:pt x="0" y="904"/>
                                </a:moveTo>
                                <a:cubicBezTo>
                                  <a:pt x="32" y="905"/>
                                  <a:pt x="65" y="907"/>
                                  <a:pt x="96" y="896"/>
                                </a:cubicBezTo>
                                <a:cubicBezTo>
                                  <a:pt x="127" y="885"/>
                                  <a:pt x="157" y="852"/>
                                  <a:pt x="184" y="840"/>
                                </a:cubicBezTo>
                                <a:cubicBezTo>
                                  <a:pt x="211" y="828"/>
                                  <a:pt x="232" y="831"/>
                                  <a:pt x="256" y="824"/>
                                </a:cubicBezTo>
                                <a:cubicBezTo>
                                  <a:pt x="280" y="817"/>
                                  <a:pt x="313" y="815"/>
                                  <a:pt x="328" y="800"/>
                                </a:cubicBezTo>
                                <a:cubicBezTo>
                                  <a:pt x="343" y="785"/>
                                  <a:pt x="341" y="765"/>
                                  <a:pt x="344" y="736"/>
                                </a:cubicBezTo>
                                <a:cubicBezTo>
                                  <a:pt x="347" y="707"/>
                                  <a:pt x="335" y="653"/>
                                  <a:pt x="344" y="624"/>
                                </a:cubicBezTo>
                                <a:cubicBezTo>
                                  <a:pt x="353" y="595"/>
                                  <a:pt x="376" y="580"/>
                                  <a:pt x="400" y="560"/>
                                </a:cubicBezTo>
                                <a:cubicBezTo>
                                  <a:pt x="424" y="540"/>
                                  <a:pt x="456" y="533"/>
                                  <a:pt x="488" y="504"/>
                                </a:cubicBezTo>
                                <a:cubicBezTo>
                                  <a:pt x="520" y="475"/>
                                  <a:pt x="567" y="437"/>
                                  <a:pt x="592" y="384"/>
                                </a:cubicBezTo>
                                <a:cubicBezTo>
                                  <a:pt x="617" y="331"/>
                                  <a:pt x="619" y="229"/>
                                  <a:pt x="640" y="184"/>
                                </a:cubicBezTo>
                                <a:cubicBezTo>
                                  <a:pt x="661" y="139"/>
                                  <a:pt x="696" y="128"/>
                                  <a:pt x="720" y="112"/>
                                </a:cubicBezTo>
                                <a:cubicBezTo>
                                  <a:pt x="744" y="96"/>
                                  <a:pt x="757" y="107"/>
                                  <a:pt x="784" y="88"/>
                                </a:cubicBezTo>
                                <a:cubicBezTo>
                                  <a:pt x="811" y="69"/>
                                  <a:pt x="861" y="20"/>
                                  <a:pt x="880"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5276" name="Group 62"/>
                        <p:cNvGrpSpPr>
                          <a:grpSpLocks/>
                        </p:cNvGrpSpPr>
                        <p:nvPr/>
                      </p:nvGrpSpPr>
                      <p:grpSpPr bwMode="auto">
                        <a:xfrm>
                          <a:off x="3249" y="1469"/>
                          <a:ext cx="585" cy="99"/>
                          <a:chOff x="3249" y="1469"/>
                          <a:chExt cx="585" cy="99"/>
                        </a:xfrm>
                      </p:grpSpPr>
                      <p:grpSp>
                        <p:nvGrpSpPr>
                          <p:cNvPr id="385277" name="Group 63"/>
                          <p:cNvGrpSpPr>
                            <a:grpSpLocks/>
                          </p:cNvGrpSpPr>
                          <p:nvPr/>
                        </p:nvGrpSpPr>
                        <p:grpSpPr bwMode="auto">
                          <a:xfrm>
                            <a:off x="3249" y="1469"/>
                            <a:ext cx="585" cy="99"/>
                            <a:chOff x="3249" y="1469"/>
                            <a:chExt cx="585" cy="99"/>
                          </a:xfrm>
                        </p:grpSpPr>
                        <p:sp>
                          <p:nvSpPr>
                            <p:cNvPr id="385279" name="Freeform 64"/>
                            <p:cNvSpPr>
                              <a:spLocks/>
                            </p:cNvSpPr>
                            <p:nvPr/>
                          </p:nvSpPr>
                          <p:spPr bwMode="auto">
                            <a:xfrm>
                              <a:off x="3249" y="1469"/>
                              <a:ext cx="585" cy="99"/>
                            </a:xfrm>
                            <a:custGeom>
                              <a:avLst/>
                              <a:gdLst>
                                <a:gd name="T0" fmla="*/ 579 w 585"/>
                                <a:gd name="T1" fmla="*/ 28 h 99"/>
                                <a:gd name="T2" fmla="*/ 579 w 585"/>
                                <a:gd name="T3" fmla="*/ 70 h 99"/>
                                <a:gd name="T4" fmla="*/ 543 w 585"/>
                                <a:gd name="T5" fmla="*/ 70 h 99"/>
                                <a:gd name="T6" fmla="*/ 516 w 585"/>
                                <a:gd name="T7" fmla="*/ 76 h 99"/>
                                <a:gd name="T8" fmla="*/ 483 w 585"/>
                                <a:gd name="T9" fmla="*/ 79 h 99"/>
                                <a:gd name="T10" fmla="*/ 453 w 585"/>
                                <a:gd name="T11" fmla="*/ 73 h 99"/>
                                <a:gd name="T12" fmla="*/ 432 w 585"/>
                                <a:gd name="T13" fmla="*/ 73 h 99"/>
                                <a:gd name="T14" fmla="*/ 408 w 585"/>
                                <a:gd name="T15" fmla="*/ 73 h 99"/>
                                <a:gd name="T16" fmla="*/ 387 w 585"/>
                                <a:gd name="T17" fmla="*/ 79 h 99"/>
                                <a:gd name="T18" fmla="*/ 369 w 585"/>
                                <a:gd name="T19" fmla="*/ 88 h 99"/>
                                <a:gd name="T20" fmla="*/ 345 w 585"/>
                                <a:gd name="T21" fmla="*/ 97 h 99"/>
                                <a:gd name="T22" fmla="*/ 318 w 585"/>
                                <a:gd name="T23" fmla="*/ 97 h 99"/>
                                <a:gd name="T24" fmla="*/ 297 w 585"/>
                                <a:gd name="T25" fmla="*/ 97 h 99"/>
                                <a:gd name="T26" fmla="*/ 270 w 585"/>
                                <a:gd name="T27" fmla="*/ 91 h 99"/>
                                <a:gd name="T28" fmla="*/ 240 w 585"/>
                                <a:gd name="T29" fmla="*/ 85 h 99"/>
                                <a:gd name="T30" fmla="*/ 189 w 585"/>
                                <a:gd name="T31" fmla="*/ 76 h 99"/>
                                <a:gd name="T32" fmla="*/ 168 w 585"/>
                                <a:gd name="T33" fmla="*/ 76 h 99"/>
                                <a:gd name="T34" fmla="*/ 144 w 585"/>
                                <a:gd name="T35" fmla="*/ 76 h 99"/>
                                <a:gd name="T36" fmla="*/ 120 w 585"/>
                                <a:gd name="T37" fmla="*/ 76 h 99"/>
                                <a:gd name="T38" fmla="*/ 87 w 585"/>
                                <a:gd name="T39" fmla="*/ 79 h 99"/>
                                <a:gd name="T40" fmla="*/ 63 w 585"/>
                                <a:gd name="T41" fmla="*/ 82 h 99"/>
                                <a:gd name="T42" fmla="*/ 21 w 585"/>
                                <a:gd name="T43" fmla="*/ 82 h 99"/>
                                <a:gd name="T44" fmla="*/ 0 w 585"/>
                                <a:gd name="T45" fmla="*/ 76 h 99"/>
                                <a:gd name="T46" fmla="*/ 18 w 585"/>
                                <a:gd name="T47" fmla="*/ 61 h 99"/>
                                <a:gd name="T48" fmla="*/ 45 w 585"/>
                                <a:gd name="T49" fmla="*/ 58 h 99"/>
                                <a:gd name="T50" fmla="*/ 69 w 585"/>
                                <a:gd name="T51" fmla="*/ 52 h 99"/>
                                <a:gd name="T52" fmla="*/ 90 w 585"/>
                                <a:gd name="T53" fmla="*/ 46 h 99"/>
                                <a:gd name="T54" fmla="*/ 117 w 585"/>
                                <a:gd name="T55" fmla="*/ 40 h 99"/>
                                <a:gd name="T56" fmla="*/ 159 w 585"/>
                                <a:gd name="T57" fmla="*/ 37 h 99"/>
                                <a:gd name="T58" fmla="*/ 186 w 585"/>
                                <a:gd name="T59" fmla="*/ 31 h 99"/>
                                <a:gd name="T60" fmla="*/ 207 w 585"/>
                                <a:gd name="T61" fmla="*/ 19 h 99"/>
                                <a:gd name="T62" fmla="*/ 228 w 585"/>
                                <a:gd name="T63" fmla="*/ 19 h 99"/>
                                <a:gd name="T64" fmla="*/ 264 w 585"/>
                                <a:gd name="T65" fmla="*/ 19 h 99"/>
                                <a:gd name="T66" fmla="*/ 312 w 585"/>
                                <a:gd name="T67" fmla="*/ 10 h 99"/>
                                <a:gd name="T68" fmla="*/ 336 w 585"/>
                                <a:gd name="T69" fmla="*/ 1 h 99"/>
                                <a:gd name="T70" fmla="*/ 369 w 585"/>
                                <a:gd name="T71" fmla="*/ 4 h 99"/>
                                <a:gd name="T72" fmla="*/ 396 w 585"/>
                                <a:gd name="T73" fmla="*/ 16 h 99"/>
                                <a:gd name="T74" fmla="*/ 429 w 585"/>
                                <a:gd name="T75" fmla="*/ 25 h 99"/>
                                <a:gd name="T76" fmla="*/ 453 w 585"/>
                                <a:gd name="T77" fmla="*/ 28 h 99"/>
                                <a:gd name="T78" fmla="*/ 486 w 585"/>
                                <a:gd name="T79" fmla="*/ 28 h 99"/>
                                <a:gd name="T80" fmla="*/ 510 w 585"/>
                                <a:gd name="T81" fmla="*/ 28 h 99"/>
                                <a:gd name="T82" fmla="*/ 558 w 585"/>
                                <a:gd name="T83" fmla="*/ 31 h 99"/>
                                <a:gd name="T84" fmla="*/ 579 w 585"/>
                                <a:gd name="T85" fmla="*/ 28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85"/>
                                <a:gd name="T130" fmla="*/ 0 h 99"/>
                                <a:gd name="T131" fmla="*/ 585 w 585"/>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85" h="99">
                                  <a:moveTo>
                                    <a:pt x="579" y="28"/>
                                  </a:moveTo>
                                  <a:cubicBezTo>
                                    <a:pt x="582" y="34"/>
                                    <a:pt x="585" y="63"/>
                                    <a:pt x="579" y="70"/>
                                  </a:cubicBezTo>
                                  <a:cubicBezTo>
                                    <a:pt x="573" y="77"/>
                                    <a:pt x="553" y="69"/>
                                    <a:pt x="543" y="70"/>
                                  </a:cubicBezTo>
                                  <a:cubicBezTo>
                                    <a:pt x="533" y="71"/>
                                    <a:pt x="526" y="75"/>
                                    <a:pt x="516" y="76"/>
                                  </a:cubicBezTo>
                                  <a:cubicBezTo>
                                    <a:pt x="506" y="77"/>
                                    <a:pt x="493" y="79"/>
                                    <a:pt x="483" y="79"/>
                                  </a:cubicBezTo>
                                  <a:cubicBezTo>
                                    <a:pt x="473" y="79"/>
                                    <a:pt x="461" y="74"/>
                                    <a:pt x="453" y="73"/>
                                  </a:cubicBezTo>
                                  <a:cubicBezTo>
                                    <a:pt x="445" y="72"/>
                                    <a:pt x="439" y="73"/>
                                    <a:pt x="432" y="73"/>
                                  </a:cubicBezTo>
                                  <a:cubicBezTo>
                                    <a:pt x="425" y="73"/>
                                    <a:pt x="415" y="72"/>
                                    <a:pt x="408" y="73"/>
                                  </a:cubicBezTo>
                                  <a:cubicBezTo>
                                    <a:pt x="401" y="74"/>
                                    <a:pt x="393" y="77"/>
                                    <a:pt x="387" y="79"/>
                                  </a:cubicBezTo>
                                  <a:cubicBezTo>
                                    <a:pt x="381" y="81"/>
                                    <a:pt x="376" y="85"/>
                                    <a:pt x="369" y="88"/>
                                  </a:cubicBezTo>
                                  <a:cubicBezTo>
                                    <a:pt x="362" y="91"/>
                                    <a:pt x="353" y="95"/>
                                    <a:pt x="345" y="97"/>
                                  </a:cubicBezTo>
                                  <a:cubicBezTo>
                                    <a:pt x="337" y="99"/>
                                    <a:pt x="326" y="97"/>
                                    <a:pt x="318" y="97"/>
                                  </a:cubicBezTo>
                                  <a:cubicBezTo>
                                    <a:pt x="310" y="97"/>
                                    <a:pt x="305" y="98"/>
                                    <a:pt x="297" y="97"/>
                                  </a:cubicBezTo>
                                  <a:cubicBezTo>
                                    <a:pt x="289" y="96"/>
                                    <a:pt x="279" y="93"/>
                                    <a:pt x="270" y="91"/>
                                  </a:cubicBezTo>
                                  <a:cubicBezTo>
                                    <a:pt x="261" y="89"/>
                                    <a:pt x="253" y="87"/>
                                    <a:pt x="240" y="85"/>
                                  </a:cubicBezTo>
                                  <a:cubicBezTo>
                                    <a:pt x="227" y="83"/>
                                    <a:pt x="201" y="77"/>
                                    <a:pt x="189" y="76"/>
                                  </a:cubicBezTo>
                                  <a:cubicBezTo>
                                    <a:pt x="177" y="75"/>
                                    <a:pt x="175" y="76"/>
                                    <a:pt x="168" y="76"/>
                                  </a:cubicBezTo>
                                  <a:cubicBezTo>
                                    <a:pt x="161" y="76"/>
                                    <a:pt x="152" y="76"/>
                                    <a:pt x="144" y="76"/>
                                  </a:cubicBezTo>
                                  <a:cubicBezTo>
                                    <a:pt x="136" y="76"/>
                                    <a:pt x="129" y="76"/>
                                    <a:pt x="120" y="76"/>
                                  </a:cubicBezTo>
                                  <a:cubicBezTo>
                                    <a:pt x="111" y="76"/>
                                    <a:pt x="96" y="78"/>
                                    <a:pt x="87" y="79"/>
                                  </a:cubicBezTo>
                                  <a:cubicBezTo>
                                    <a:pt x="78" y="80"/>
                                    <a:pt x="74" y="81"/>
                                    <a:pt x="63" y="82"/>
                                  </a:cubicBezTo>
                                  <a:cubicBezTo>
                                    <a:pt x="52" y="83"/>
                                    <a:pt x="31" y="83"/>
                                    <a:pt x="21" y="82"/>
                                  </a:cubicBezTo>
                                  <a:cubicBezTo>
                                    <a:pt x="11" y="81"/>
                                    <a:pt x="0" y="79"/>
                                    <a:pt x="0" y="76"/>
                                  </a:cubicBezTo>
                                  <a:cubicBezTo>
                                    <a:pt x="0" y="73"/>
                                    <a:pt x="11" y="64"/>
                                    <a:pt x="18" y="61"/>
                                  </a:cubicBezTo>
                                  <a:cubicBezTo>
                                    <a:pt x="25" y="58"/>
                                    <a:pt x="37" y="59"/>
                                    <a:pt x="45" y="58"/>
                                  </a:cubicBezTo>
                                  <a:cubicBezTo>
                                    <a:pt x="53" y="57"/>
                                    <a:pt x="62" y="54"/>
                                    <a:pt x="69" y="52"/>
                                  </a:cubicBezTo>
                                  <a:cubicBezTo>
                                    <a:pt x="76" y="50"/>
                                    <a:pt x="82" y="48"/>
                                    <a:pt x="90" y="46"/>
                                  </a:cubicBezTo>
                                  <a:cubicBezTo>
                                    <a:pt x="98" y="44"/>
                                    <a:pt x="106" y="41"/>
                                    <a:pt x="117" y="40"/>
                                  </a:cubicBezTo>
                                  <a:cubicBezTo>
                                    <a:pt x="128" y="39"/>
                                    <a:pt x="148" y="38"/>
                                    <a:pt x="159" y="37"/>
                                  </a:cubicBezTo>
                                  <a:cubicBezTo>
                                    <a:pt x="170" y="36"/>
                                    <a:pt x="178" y="34"/>
                                    <a:pt x="186" y="31"/>
                                  </a:cubicBezTo>
                                  <a:cubicBezTo>
                                    <a:pt x="194" y="28"/>
                                    <a:pt x="200" y="21"/>
                                    <a:pt x="207" y="19"/>
                                  </a:cubicBezTo>
                                  <a:cubicBezTo>
                                    <a:pt x="214" y="17"/>
                                    <a:pt x="219" y="19"/>
                                    <a:pt x="228" y="19"/>
                                  </a:cubicBezTo>
                                  <a:cubicBezTo>
                                    <a:pt x="237" y="19"/>
                                    <a:pt x="250" y="21"/>
                                    <a:pt x="264" y="19"/>
                                  </a:cubicBezTo>
                                  <a:cubicBezTo>
                                    <a:pt x="278" y="17"/>
                                    <a:pt x="300" y="13"/>
                                    <a:pt x="312" y="10"/>
                                  </a:cubicBezTo>
                                  <a:cubicBezTo>
                                    <a:pt x="324" y="7"/>
                                    <a:pt x="327" y="2"/>
                                    <a:pt x="336" y="1"/>
                                  </a:cubicBezTo>
                                  <a:cubicBezTo>
                                    <a:pt x="345" y="0"/>
                                    <a:pt x="359" y="1"/>
                                    <a:pt x="369" y="4"/>
                                  </a:cubicBezTo>
                                  <a:cubicBezTo>
                                    <a:pt x="379" y="7"/>
                                    <a:pt x="386" y="13"/>
                                    <a:pt x="396" y="16"/>
                                  </a:cubicBezTo>
                                  <a:cubicBezTo>
                                    <a:pt x="406" y="19"/>
                                    <a:pt x="420" y="23"/>
                                    <a:pt x="429" y="25"/>
                                  </a:cubicBezTo>
                                  <a:cubicBezTo>
                                    <a:pt x="438" y="27"/>
                                    <a:pt x="444" y="28"/>
                                    <a:pt x="453" y="28"/>
                                  </a:cubicBezTo>
                                  <a:cubicBezTo>
                                    <a:pt x="462" y="28"/>
                                    <a:pt x="477" y="28"/>
                                    <a:pt x="486" y="28"/>
                                  </a:cubicBezTo>
                                  <a:cubicBezTo>
                                    <a:pt x="495" y="28"/>
                                    <a:pt x="498" y="27"/>
                                    <a:pt x="510" y="28"/>
                                  </a:cubicBezTo>
                                  <a:cubicBezTo>
                                    <a:pt x="522" y="29"/>
                                    <a:pt x="547" y="31"/>
                                    <a:pt x="558" y="31"/>
                                  </a:cubicBezTo>
                                  <a:cubicBezTo>
                                    <a:pt x="569" y="31"/>
                                    <a:pt x="576" y="22"/>
                                    <a:pt x="579" y="28"/>
                                  </a:cubicBezTo>
                                  <a:close/>
                                </a:path>
                              </a:pathLst>
                            </a:custGeom>
                            <a:solidFill>
                              <a:srgbClr val="CCFFFF"/>
                            </a:solidFill>
                            <a:ln w="6350">
                              <a:solidFill>
                                <a:srgbClr val="00CCFF"/>
                              </a:solidFill>
                              <a:round/>
                              <a:headEnd/>
                              <a:tailEnd/>
                            </a:ln>
                          </p:spPr>
                          <p:txBody>
                            <a:bodyPr/>
                            <a:lstStyle/>
                            <a:p>
                              <a:endParaRPr lang="fr-CH"/>
                            </a:p>
                          </p:txBody>
                        </p:sp>
                        <p:sp>
                          <p:nvSpPr>
                            <p:cNvPr id="385280" name="Line 65"/>
                            <p:cNvSpPr>
                              <a:spLocks noChangeShapeType="1"/>
                            </p:cNvSpPr>
                            <p:nvPr/>
                          </p:nvSpPr>
                          <p:spPr bwMode="auto">
                            <a:xfrm>
                              <a:off x="3828" y="1497"/>
                              <a:ext cx="1" cy="4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5278" name="Freeform 66"/>
                          <p:cNvSpPr>
                            <a:spLocks/>
                          </p:cNvSpPr>
                          <p:nvPr/>
                        </p:nvSpPr>
                        <p:spPr bwMode="auto">
                          <a:xfrm>
                            <a:off x="3512" y="1492"/>
                            <a:ext cx="121" cy="47"/>
                          </a:xfrm>
                          <a:custGeom>
                            <a:avLst/>
                            <a:gdLst>
                              <a:gd name="T0" fmla="*/ 100 w 121"/>
                              <a:gd name="T1" fmla="*/ 10 h 47"/>
                              <a:gd name="T2" fmla="*/ 82 w 121"/>
                              <a:gd name="T3" fmla="*/ 0 h 47"/>
                              <a:gd name="T4" fmla="*/ 62 w 121"/>
                              <a:gd name="T5" fmla="*/ 8 h 47"/>
                              <a:gd name="T6" fmla="*/ 38 w 121"/>
                              <a:gd name="T7" fmla="*/ 20 h 47"/>
                              <a:gd name="T8" fmla="*/ 22 w 121"/>
                              <a:gd name="T9" fmla="*/ 26 h 47"/>
                              <a:gd name="T10" fmla="*/ 2 w 121"/>
                              <a:gd name="T11" fmla="*/ 28 h 47"/>
                              <a:gd name="T12" fmla="*/ 8 w 121"/>
                              <a:gd name="T13" fmla="*/ 44 h 47"/>
                              <a:gd name="T14" fmla="*/ 26 w 121"/>
                              <a:gd name="T15" fmla="*/ 44 h 47"/>
                              <a:gd name="T16" fmla="*/ 84 w 121"/>
                              <a:gd name="T17" fmla="*/ 40 h 47"/>
                              <a:gd name="T18" fmla="*/ 106 w 121"/>
                              <a:gd name="T19" fmla="*/ 42 h 47"/>
                              <a:gd name="T20" fmla="*/ 120 w 121"/>
                              <a:gd name="T21" fmla="*/ 34 h 47"/>
                              <a:gd name="T22" fmla="*/ 112 w 121"/>
                              <a:gd name="T23" fmla="*/ 22 h 47"/>
                              <a:gd name="T24" fmla="*/ 100 w 121"/>
                              <a:gd name="T25" fmla="*/ 10 h 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1"/>
                              <a:gd name="T40" fmla="*/ 0 h 47"/>
                              <a:gd name="T41" fmla="*/ 121 w 121"/>
                              <a:gd name="T42" fmla="*/ 47 h 4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1" h="47">
                                <a:moveTo>
                                  <a:pt x="100" y="10"/>
                                </a:moveTo>
                                <a:cubicBezTo>
                                  <a:pt x="95" y="6"/>
                                  <a:pt x="88" y="0"/>
                                  <a:pt x="82" y="0"/>
                                </a:cubicBezTo>
                                <a:cubicBezTo>
                                  <a:pt x="76" y="0"/>
                                  <a:pt x="69" y="5"/>
                                  <a:pt x="62" y="8"/>
                                </a:cubicBezTo>
                                <a:cubicBezTo>
                                  <a:pt x="55" y="11"/>
                                  <a:pt x="45" y="17"/>
                                  <a:pt x="38" y="20"/>
                                </a:cubicBezTo>
                                <a:cubicBezTo>
                                  <a:pt x="31" y="23"/>
                                  <a:pt x="28" y="25"/>
                                  <a:pt x="22" y="26"/>
                                </a:cubicBezTo>
                                <a:cubicBezTo>
                                  <a:pt x="16" y="27"/>
                                  <a:pt x="4" y="25"/>
                                  <a:pt x="2" y="28"/>
                                </a:cubicBezTo>
                                <a:cubicBezTo>
                                  <a:pt x="0" y="31"/>
                                  <a:pt x="4" y="41"/>
                                  <a:pt x="8" y="44"/>
                                </a:cubicBezTo>
                                <a:cubicBezTo>
                                  <a:pt x="12" y="47"/>
                                  <a:pt x="13" y="45"/>
                                  <a:pt x="26" y="44"/>
                                </a:cubicBezTo>
                                <a:cubicBezTo>
                                  <a:pt x="39" y="43"/>
                                  <a:pt x="71" y="40"/>
                                  <a:pt x="84" y="40"/>
                                </a:cubicBezTo>
                                <a:cubicBezTo>
                                  <a:pt x="97" y="40"/>
                                  <a:pt x="100" y="43"/>
                                  <a:pt x="106" y="42"/>
                                </a:cubicBezTo>
                                <a:cubicBezTo>
                                  <a:pt x="112" y="41"/>
                                  <a:pt x="119" y="37"/>
                                  <a:pt x="120" y="34"/>
                                </a:cubicBezTo>
                                <a:cubicBezTo>
                                  <a:pt x="121" y="31"/>
                                  <a:pt x="115" y="26"/>
                                  <a:pt x="112" y="22"/>
                                </a:cubicBezTo>
                                <a:cubicBezTo>
                                  <a:pt x="109" y="18"/>
                                  <a:pt x="105" y="14"/>
                                  <a:pt x="100" y="10"/>
                                </a:cubicBezTo>
                                <a:close/>
                              </a:path>
                            </a:pathLst>
                          </a:custGeom>
                          <a:solidFill>
                            <a:srgbClr val="FFFFCC"/>
                          </a:solidFill>
                          <a:ln w="9525">
                            <a:solidFill>
                              <a:srgbClr val="FFFFCC"/>
                            </a:solidFill>
                            <a:round/>
                            <a:headEnd/>
                            <a:tailEnd/>
                          </a:ln>
                        </p:spPr>
                        <p:txBody>
                          <a:bodyPr/>
                          <a:lstStyle/>
                          <a:p>
                            <a:endParaRPr lang="fr-CH"/>
                          </a:p>
                        </p:txBody>
                      </p:sp>
                    </p:grpSp>
                  </p:grpSp>
                  <p:grpSp>
                    <p:nvGrpSpPr>
                      <p:cNvPr id="385272" name="Group 67"/>
                      <p:cNvGrpSpPr>
                        <a:grpSpLocks/>
                      </p:cNvGrpSpPr>
                      <p:nvPr/>
                    </p:nvGrpSpPr>
                    <p:grpSpPr bwMode="auto">
                      <a:xfrm>
                        <a:off x="1876" y="1988"/>
                        <a:ext cx="392" cy="92"/>
                        <a:chOff x="1876" y="1988"/>
                        <a:chExt cx="392" cy="92"/>
                      </a:xfrm>
                    </p:grpSpPr>
                    <p:sp>
                      <p:nvSpPr>
                        <p:cNvPr id="385273" name="Line 68"/>
                        <p:cNvSpPr>
                          <a:spLocks noChangeShapeType="1"/>
                        </p:cNvSpPr>
                        <p:nvPr/>
                      </p:nvSpPr>
                      <p:spPr bwMode="auto">
                        <a:xfrm flipH="1">
                          <a:off x="2256" y="2000"/>
                          <a:ext cx="12" cy="4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274" name="Freeform 69"/>
                        <p:cNvSpPr>
                          <a:spLocks/>
                        </p:cNvSpPr>
                        <p:nvPr/>
                      </p:nvSpPr>
                      <p:spPr bwMode="auto">
                        <a:xfrm>
                          <a:off x="1876" y="1988"/>
                          <a:ext cx="391" cy="92"/>
                        </a:xfrm>
                        <a:custGeom>
                          <a:avLst/>
                          <a:gdLst>
                            <a:gd name="T0" fmla="*/ 391 w 391"/>
                            <a:gd name="T1" fmla="*/ 15 h 92"/>
                            <a:gd name="T2" fmla="*/ 358 w 391"/>
                            <a:gd name="T3" fmla="*/ 12 h 92"/>
                            <a:gd name="T4" fmla="*/ 334 w 391"/>
                            <a:gd name="T5" fmla="*/ 12 h 92"/>
                            <a:gd name="T6" fmla="*/ 304 w 391"/>
                            <a:gd name="T7" fmla="*/ 6 h 92"/>
                            <a:gd name="T8" fmla="*/ 280 w 391"/>
                            <a:gd name="T9" fmla="*/ 0 h 92"/>
                            <a:gd name="T10" fmla="*/ 242 w 391"/>
                            <a:gd name="T11" fmla="*/ 6 h 92"/>
                            <a:gd name="T12" fmla="*/ 210 w 391"/>
                            <a:gd name="T13" fmla="*/ 8 h 92"/>
                            <a:gd name="T14" fmla="*/ 172 w 391"/>
                            <a:gd name="T15" fmla="*/ 12 h 92"/>
                            <a:gd name="T16" fmla="*/ 144 w 391"/>
                            <a:gd name="T17" fmla="*/ 16 h 92"/>
                            <a:gd name="T18" fmla="*/ 114 w 391"/>
                            <a:gd name="T19" fmla="*/ 14 h 92"/>
                            <a:gd name="T20" fmla="*/ 80 w 391"/>
                            <a:gd name="T21" fmla="*/ 8 h 92"/>
                            <a:gd name="T22" fmla="*/ 48 w 391"/>
                            <a:gd name="T23" fmla="*/ 8 h 92"/>
                            <a:gd name="T24" fmla="*/ 0 w 391"/>
                            <a:gd name="T25" fmla="*/ 22 h 92"/>
                            <a:gd name="T26" fmla="*/ 12 w 391"/>
                            <a:gd name="T27" fmla="*/ 36 h 92"/>
                            <a:gd name="T28" fmla="*/ 30 w 391"/>
                            <a:gd name="T29" fmla="*/ 36 h 92"/>
                            <a:gd name="T30" fmla="*/ 48 w 391"/>
                            <a:gd name="T31" fmla="*/ 38 h 92"/>
                            <a:gd name="T32" fmla="*/ 64 w 391"/>
                            <a:gd name="T33" fmla="*/ 38 h 92"/>
                            <a:gd name="T34" fmla="*/ 80 w 391"/>
                            <a:gd name="T35" fmla="*/ 38 h 92"/>
                            <a:gd name="T36" fmla="*/ 90 w 391"/>
                            <a:gd name="T37" fmla="*/ 44 h 92"/>
                            <a:gd name="T38" fmla="*/ 106 w 391"/>
                            <a:gd name="T39" fmla="*/ 54 h 92"/>
                            <a:gd name="T40" fmla="*/ 118 w 391"/>
                            <a:gd name="T41" fmla="*/ 62 h 92"/>
                            <a:gd name="T42" fmla="*/ 136 w 391"/>
                            <a:gd name="T43" fmla="*/ 78 h 92"/>
                            <a:gd name="T44" fmla="*/ 150 w 391"/>
                            <a:gd name="T45" fmla="*/ 90 h 92"/>
                            <a:gd name="T46" fmla="*/ 180 w 391"/>
                            <a:gd name="T47" fmla="*/ 92 h 92"/>
                            <a:gd name="T48" fmla="*/ 214 w 391"/>
                            <a:gd name="T49" fmla="*/ 82 h 92"/>
                            <a:gd name="T50" fmla="*/ 224 w 391"/>
                            <a:gd name="T51" fmla="*/ 70 h 92"/>
                            <a:gd name="T52" fmla="*/ 252 w 391"/>
                            <a:gd name="T53" fmla="*/ 62 h 92"/>
                            <a:gd name="T54" fmla="*/ 278 w 391"/>
                            <a:gd name="T55" fmla="*/ 54 h 92"/>
                            <a:gd name="T56" fmla="*/ 310 w 391"/>
                            <a:gd name="T57" fmla="*/ 50 h 92"/>
                            <a:gd name="T58" fmla="*/ 338 w 391"/>
                            <a:gd name="T59" fmla="*/ 46 h 92"/>
                            <a:gd name="T60" fmla="*/ 358 w 391"/>
                            <a:gd name="T61" fmla="*/ 46 h 92"/>
                            <a:gd name="T62" fmla="*/ 380 w 391"/>
                            <a:gd name="T63" fmla="*/ 48 h 92"/>
                            <a:gd name="T64" fmla="*/ 385 w 391"/>
                            <a:gd name="T65" fmla="*/ 31 h 92"/>
                            <a:gd name="T66" fmla="*/ 391 w 391"/>
                            <a:gd name="T67" fmla="*/ 15 h 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1"/>
                            <a:gd name="T103" fmla="*/ 0 h 92"/>
                            <a:gd name="T104" fmla="*/ 391 w 391"/>
                            <a:gd name="T105" fmla="*/ 92 h 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1" h="92">
                              <a:moveTo>
                                <a:pt x="391" y="15"/>
                              </a:moveTo>
                              <a:lnTo>
                                <a:pt x="358" y="12"/>
                              </a:lnTo>
                              <a:lnTo>
                                <a:pt x="334" y="12"/>
                              </a:lnTo>
                              <a:lnTo>
                                <a:pt x="304" y="6"/>
                              </a:lnTo>
                              <a:lnTo>
                                <a:pt x="280" y="0"/>
                              </a:lnTo>
                              <a:lnTo>
                                <a:pt x="242" y="6"/>
                              </a:lnTo>
                              <a:lnTo>
                                <a:pt x="210" y="8"/>
                              </a:lnTo>
                              <a:lnTo>
                                <a:pt x="172" y="12"/>
                              </a:lnTo>
                              <a:lnTo>
                                <a:pt x="144" y="16"/>
                              </a:lnTo>
                              <a:lnTo>
                                <a:pt x="114" y="14"/>
                              </a:lnTo>
                              <a:lnTo>
                                <a:pt x="80" y="8"/>
                              </a:lnTo>
                              <a:lnTo>
                                <a:pt x="48" y="8"/>
                              </a:lnTo>
                              <a:lnTo>
                                <a:pt x="0" y="22"/>
                              </a:lnTo>
                              <a:lnTo>
                                <a:pt x="12" y="36"/>
                              </a:lnTo>
                              <a:lnTo>
                                <a:pt x="30" y="36"/>
                              </a:lnTo>
                              <a:lnTo>
                                <a:pt x="48" y="38"/>
                              </a:lnTo>
                              <a:lnTo>
                                <a:pt x="64" y="38"/>
                              </a:lnTo>
                              <a:lnTo>
                                <a:pt x="80" y="38"/>
                              </a:lnTo>
                              <a:lnTo>
                                <a:pt x="90" y="44"/>
                              </a:lnTo>
                              <a:lnTo>
                                <a:pt x="106" y="54"/>
                              </a:lnTo>
                              <a:lnTo>
                                <a:pt x="118" y="62"/>
                              </a:lnTo>
                              <a:lnTo>
                                <a:pt x="136" y="78"/>
                              </a:lnTo>
                              <a:lnTo>
                                <a:pt x="150" y="90"/>
                              </a:lnTo>
                              <a:lnTo>
                                <a:pt x="180" y="92"/>
                              </a:lnTo>
                              <a:lnTo>
                                <a:pt x="214" y="82"/>
                              </a:lnTo>
                              <a:lnTo>
                                <a:pt x="224" y="70"/>
                              </a:lnTo>
                              <a:lnTo>
                                <a:pt x="252" y="62"/>
                              </a:lnTo>
                              <a:lnTo>
                                <a:pt x="278" y="54"/>
                              </a:lnTo>
                              <a:lnTo>
                                <a:pt x="310" y="50"/>
                              </a:lnTo>
                              <a:lnTo>
                                <a:pt x="338" y="46"/>
                              </a:lnTo>
                              <a:lnTo>
                                <a:pt x="358" y="46"/>
                              </a:lnTo>
                              <a:lnTo>
                                <a:pt x="380" y="48"/>
                              </a:lnTo>
                              <a:lnTo>
                                <a:pt x="385" y="31"/>
                              </a:lnTo>
                              <a:lnTo>
                                <a:pt x="391" y="15"/>
                              </a:lnTo>
                              <a:close/>
                            </a:path>
                          </a:pathLst>
                        </a:custGeom>
                        <a:solidFill>
                          <a:srgbClr val="CCFFFF"/>
                        </a:solidFill>
                        <a:ln w="3175">
                          <a:solidFill>
                            <a:srgbClr val="00CCFF"/>
                          </a:solidFill>
                          <a:round/>
                          <a:headEnd/>
                          <a:tailEnd/>
                        </a:ln>
                      </p:spPr>
                      <p:txBody>
                        <a:bodyPr/>
                        <a:lstStyle/>
                        <a:p>
                          <a:endParaRPr lang="fr-CH"/>
                        </a:p>
                      </p:txBody>
                    </p:sp>
                  </p:grpSp>
                </p:grpSp>
                <p:sp>
                  <p:nvSpPr>
                    <p:cNvPr id="385269" name="Freeform 70"/>
                    <p:cNvSpPr>
                      <a:spLocks/>
                    </p:cNvSpPr>
                    <p:nvPr/>
                  </p:nvSpPr>
                  <p:spPr bwMode="auto">
                    <a:xfrm rot="-3030222">
                      <a:off x="4203" y="3296"/>
                      <a:ext cx="114" cy="103"/>
                    </a:xfrm>
                    <a:custGeom>
                      <a:avLst/>
                      <a:gdLst>
                        <a:gd name="T0" fmla="*/ 105 w 114"/>
                        <a:gd name="T1" fmla="*/ 67 h 103"/>
                        <a:gd name="T2" fmla="*/ 111 w 114"/>
                        <a:gd name="T3" fmla="*/ 40 h 103"/>
                        <a:gd name="T4" fmla="*/ 84 w 114"/>
                        <a:gd name="T5" fmla="*/ 22 h 103"/>
                        <a:gd name="T6" fmla="*/ 72 w 114"/>
                        <a:gd name="T7" fmla="*/ 4 h 103"/>
                        <a:gd name="T8" fmla="*/ 51 w 114"/>
                        <a:gd name="T9" fmla="*/ 1 h 103"/>
                        <a:gd name="T10" fmla="*/ 21 w 114"/>
                        <a:gd name="T11" fmla="*/ 10 h 103"/>
                        <a:gd name="T12" fmla="*/ 3 w 114"/>
                        <a:gd name="T13" fmla="*/ 19 h 103"/>
                        <a:gd name="T14" fmla="*/ 3 w 114"/>
                        <a:gd name="T15" fmla="*/ 46 h 103"/>
                        <a:gd name="T16" fmla="*/ 18 w 114"/>
                        <a:gd name="T17" fmla="*/ 58 h 103"/>
                        <a:gd name="T18" fmla="*/ 42 w 114"/>
                        <a:gd name="T19" fmla="*/ 64 h 103"/>
                        <a:gd name="T20" fmla="*/ 48 w 114"/>
                        <a:gd name="T21" fmla="*/ 82 h 103"/>
                        <a:gd name="T22" fmla="*/ 63 w 114"/>
                        <a:gd name="T23" fmla="*/ 103 h 103"/>
                        <a:gd name="T24" fmla="*/ 87 w 114"/>
                        <a:gd name="T25" fmla="*/ 79 h 103"/>
                        <a:gd name="T26" fmla="*/ 105 w 114"/>
                        <a:gd name="T27" fmla="*/ 67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4"/>
                        <a:gd name="T43" fmla="*/ 0 h 103"/>
                        <a:gd name="T44" fmla="*/ 114 w 114"/>
                        <a:gd name="T45" fmla="*/ 103 h 1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4" h="103">
                          <a:moveTo>
                            <a:pt x="105" y="67"/>
                          </a:moveTo>
                          <a:cubicBezTo>
                            <a:pt x="109" y="61"/>
                            <a:pt x="114" y="47"/>
                            <a:pt x="111" y="40"/>
                          </a:cubicBezTo>
                          <a:cubicBezTo>
                            <a:pt x="108" y="33"/>
                            <a:pt x="91" y="28"/>
                            <a:pt x="84" y="22"/>
                          </a:cubicBezTo>
                          <a:cubicBezTo>
                            <a:pt x="77" y="16"/>
                            <a:pt x="77" y="7"/>
                            <a:pt x="72" y="4"/>
                          </a:cubicBezTo>
                          <a:cubicBezTo>
                            <a:pt x="67" y="1"/>
                            <a:pt x="59" y="0"/>
                            <a:pt x="51" y="1"/>
                          </a:cubicBezTo>
                          <a:cubicBezTo>
                            <a:pt x="43" y="2"/>
                            <a:pt x="29" y="7"/>
                            <a:pt x="21" y="10"/>
                          </a:cubicBezTo>
                          <a:cubicBezTo>
                            <a:pt x="13" y="13"/>
                            <a:pt x="6" y="13"/>
                            <a:pt x="3" y="19"/>
                          </a:cubicBezTo>
                          <a:cubicBezTo>
                            <a:pt x="0" y="25"/>
                            <a:pt x="1" y="40"/>
                            <a:pt x="3" y="46"/>
                          </a:cubicBezTo>
                          <a:cubicBezTo>
                            <a:pt x="5" y="52"/>
                            <a:pt x="12" y="55"/>
                            <a:pt x="18" y="58"/>
                          </a:cubicBezTo>
                          <a:cubicBezTo>
                            <a:pt x="24" y="61"/>
                            <a:pt x="37" y="60"/>
                            <a:pt x="42" y="64"/>
                          </a:cubicBezTo>
                          <a:cubicBezTo>
                            <a:pt x="47" y="68"/>
                            <a:pt x="45" y="76"/>
                            <a:pt x="48" y="82"/>
                          </a:cubicBezTo>
                          <a:cubicBezTo>
                            <a:pt x="51" y="88"/>
                            <a:pt x="57" y="103"/>
                            <a:pt x="63" y="103"/>
                          </a:cubicBezTo>
                          <a:cubicBezTo>
                            <a:pt x="69" y="103"/>
                            <a:pt x="80" y="85"/>
                            <a:pt x="87" y="79"/>
                          </a:cubicBezTo>
                          <a:cubicBezTo>
                            <a:pt x="94" y="73"/>
                            <a:pt x="101" y="73"/>
                            <a:pt x="105" y="67"/>
                          </a:cubicBezTo>
                          <a:close/>
                        </a:path>
                      </a:pathLst>
                    </a:custGeom>
                    <a:solidFill>
                      <a:srgbClr val="CCFFFF"/>
                    </a:solidFill>
                    <a:ln w="3175">
                      <a:solidFill>
                        <a:srgbClr val="00CCFF"/>
                      </a:solidFill>
                      <a:round/>
                      <a:headEnd/>
                      <a:tailEnd/>
                    </a:ln>
                  </p:spPr>
                  <p:txBody>
                    <a:bodyPr/>
                    <a:lstStyle/>
                    <a:p>
                      <a:endParaRPr lang="fr-CH"/>
                    </a:p>
                  </p:txBody>
                </p:sp>
                <p:sp>
                  <p:nvSpPr>
                    <p:cNvPr id="385270" name="Freeform 71"/>
                    <p:cNvSpPr>
                      <a:spLocks/>
                    </p:cNvSpPr>
                    <p:nvPr/>
                  </p:nvSpPr>
                  <p:spPr bwMode="auto">
                    <a:xfrm>
                      <a:off x="4079" y="3104"/>
                      <a:ext cx="79" cy="52"/>
                    </a:xfrm>
                    <a:custGeom>
                      <a:avLst/>
                      <a:gdLst>
                        <a:gd name="T0" fmla="*/ 69 w 79"/>
                        <a:gd name="T1" fmla="*/ 30 h 52"/>
                        <a:gd name="T2" fmla="*/ 79 w 79"/>
                        <a:gd name="T3" fmla="*/ 20 h 52"/>
                        <a:gd name="T4" fmla="*/ 70 w 79"/>
                        <a:gd name="T5" fmla="*/ 12 h 52"/>
                        <a:gd name="T6" fmla="*/ 52 w 79"/>
                        <a:gd name="T7" fmla="*/ 2 h 52"/>
                        <a:gd name="T8" fmla="*/ 37 w 79"/>
                        <a:gd name="T9" fmla="*/ 1 h 52"/>
                        <a:gd name="T10" fmla="*/ 15 w 79"/>
                        <a:gd name="T11" fmla="*/ 6 h 52"/>
                        <a:gd name="T12" fmla="*/ 2 w 79"/>
                        <a:gd name="T13" fmla="*/ 12 h 52"/>
                        <a:gd name="T14" fmla="*/ 2 w 79"/>
                        <a:gd name="T15" fmla="*/ 28 h 52"/>
                        <a:gd name="T16" fmla="*/ 13 w 79"/>
                        <a:gd name="T17" fmla="*/ 36 h 52"/>
                        <a:gd name="T18" fmla="*/ 21 w 79"/>
                        <a:gd name="T19" fmla="*/ 43 h 52"/>
                        <a:gd name="T20" fmla="*/ 35 w 79"/>
                        <a:gd name="T21" fmla="*/ 51 h 52"/>
                        <a:gd name="T22" fmla="*/ 48 w 79"/>
                        <a:gd name="T23" fmla="*/ 51 h 52"/>
                        <a:gd name="T24" fmla="*/ 64 w 79"/>
                        <a:gd name="T25" fmla="*/ 44 h 52"/>
                        <a:gd name="T26" fmla="*/ 69 w 79"/>
                        <a:gd name="T27" fmla="*/ 30 h 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9"/>
                        <a:gd name="T43" fmla="*/ 0 h 52"/>
                        <a:gd name="T44" fmla="*/ 79 w 79"/>
                        <a:gd name="T45" fmla="*/ 52 h 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9" h="52">
                          <a:moveTo>
                            <a:pt x="69" y="30"/>
                          </a:moveTo>
                          <a:cubicBezTo>
                            <a:pt x="72" y="25"/>
                            <a:pt x="79" y="23"/>
                            <a:pt x="79" y="20"/>
                          </a:cubicBezTo>
                          <a:cubicBezTo>
                            <a:pt x="79" y="17"/>
                            <a:pt x="74" y="15"/>
                            <a:pt x="70" y="12"/>
                          </a:cubicBezTo>
                          <a:cubicBezTo>
                            <a:pt x="66" y="9"/>
                            <a:pt x="57" y="4"/>
                            <a:pt x="52" y="2"/>
                          </a:cubicBezTo>
                          <a:cubicBezTo>
                            <a:pt x="47" y="0"/>
                            <a:pt x="43" y="0"/>
                            <a:pt x="37" y="1"/>
                          </a:cubicBezTo>
                          <a:cubicBezTo>
                            <a:pt x="31" y="1"/>
                            <a:pt x="21" y="4"/>
                            <a:pt x="15" y="6"/>
                          </a:cubicBezTo>
                          <a:cubicBezTo>
                            <a:pt x="9" y="8"/>
                            <a:pt x="4" y="8"/>
                            <a:pt x="2" y="12"/>
                          </a:cubicBezTo>
                          <a:cubicBezTo>
                            <a:pt x="0" y="15"/>
                            <a:pt x="1" y="25"/>
                            <a:pt x="2" y="28"/>
                          </a:cubicBezTo>
                          <a:cubicBezTo>
                            <a:pt x="4" y="32"/>
                            <a:pt x="10" y="33"/>
                            <a:pt x="13" y="36"/>
                          </a:cubicBezTo>
                          <a:cubicBezTo>
                            <a:pt x="16" y="38"/>
                            <a:pt x="17" y="40"/>
                            <a:pt x="21" y="43"/>
                          </a:cubicBezTo>
                          <a:cubicBezTo>
                            <a:pt x="25" y="45"/>
                            <a:pt x="31" y="50"/>
                            <a:pt x="35" y="51"/>
                          </a:cubicBezTo>
                          <a:cubicBezTo>
                            <a:pt x="39" y="52"/>
                            <a:pt x="43" y="52"/>
                            <a:pt x="48" y="51"/>
                          </a:cubicBezTo>
                          <a:cubicBezTo>
                            <a:pt x="53" y="50"/>
                            <a:pt x="61" y="47"/>
                            <a:pt x="64" y="44"/>
                          </a:cubicBezTo>
                          <a:cubicBezTo>
                            <a:pt x="67" y="41"/>
                            <a:pt x="68" y="33"/>
                            <a:pt x="69" y="30"/>
                          </a:cubicBezTo>
                          <a:close/>
                        </a:path>
                      </a:pathLst>
                    </a:custGeom>
                    <a:solidFill>
                      <a:srgbClr val="CCFFFF"/>
                    </a:solidFill>
                    <a:ln w="3175">
                      <a:solidFill>
                        <a:srgbClr val="00CCFF"/>
                      </a:solidFill>
                      <a:round/>
                      <a:headEnd/>
                      <a:tailEnd/>
                    </a:ln>
                  </p:spPr>
                  <p:txBody>
                    <a:bodyPr/>
                    <a:lstStyle/>
                    <a:p>
                      <a:endParaRPr lang="fr-CH"/>
                    </a:p>
                  </p:txBody>
                </p:sp>
              </p:grpSp>
              <p:sp>
                <p:nvSpPr>
                  <p:cNvPr id="385267" name="Freeform 72"/>
                  <p:cNvSpPr>
                    <a:spLocks/>
                  </p:cNvSpPr>
                  <p:nvPr/>
                </p:nvSpPr>
                <p:spPr bwMode="auto">
                  <a:xfrm>
                    <a:off x="3408" y="2362"/>
                    <a:ext cx="561" cy="139"/>
                  </a:xfrm>
                  <a:custGeom>
                    <a:avLst/>
                    <a:gdLst>
                      <a:gd name="T0" fmla="*/ 0 w 561"/>
                      <a:gd name="T1" fmla="*/ 14 h 139"/>
                      <a:gd name="T2" fmla="*/ 60 w 561"/>
                      <a:gd name="T3" fmla="*/ 2 h 139"/>
                      <a:gd name="T4" fmla="*/ 96 w 561"/>
                      <a:gd name="T5" fmla="*/ 14 h 139"/>
                      <a:gd name="T6" fmla="*/ 138 w 561"/>
                      <a:gd name="T7" fmla="*/ 86 h 139"/>
                      <a:gd name="T8" fmla="*/ 174 w 561"/>
                      <a:gd name="T9" fmla="*/ 104 h 139"/>
                      <a:gd name="T10" fmla="*/ 216 w 561"/>
                      <a:gd name="T11" fmla="*/ 116 h 139"/>
                      <a:gd name="T12" fmla="*/ 282 w 561"/>
                      <a:gd name="T13" fmla="*/ 122 h 139"/>
                      <a:gd name="T14" fmla="*/ 342 w 561"/>
                      <a:gd name="T15" fmla="*/ 133 h 139"/>
                      <a:gd name="T16" fmla="*/ 390 w 561"/>
                      <a:gd name="T17" fmla="*/ 85 h 139"/>
                      <a:gd name="T18" fmla="*/ 456 w 561"/>
                      <a:gd name="T19" fmla="*/ 68 h 139"/>
                      <a:gd name="T20" fmla="*/ 498 w 561"/>
                      <a:gd name="T21" fmla="*/ 44 h 139"/>
                      <a:gd name="T22" fmla="*/ 561 w 561"/>
                      <a:gd name="T23" fmla="*/ 14 h 1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1"/>
                      <a:gd name="T37" fmla="*/ 0 h 139"/>
                      <a:gd name="T38" fmla="*/ 561 w 561"/>
                      <a:gd name="T39" fmla="*/ 139 h 1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1" h="139">
                        <a:moveTo>
                          <a:pt x="0" y="14"/>
                        </a:moveTo>
                        <a:cubicBezTo>
                          <a:pt x="22" y="8"/>
                          <a:pt x="44" y="2"/>
                          <a:pt x="60" y="2"/>
                        </a:cubicBezTo>
                        <a:cubicBezTo>
                          <a:pt x="76" y="2"/>
                          <a:pt x="83" y="0"/>
                          <a:pt x="96" y="14"/>
                        </a:cubicBezTo>
                        <a:cubicBezTo>
                          <a:pt x="109" y="28"/>
                          <a:pt x="125" y="71"/>
                          <a:pt x="138" y="86"/>
                        </a:cubicBezTo>
                        <a:cubicBezTo>
                          <a:pt x="151" y="101"/>
                          <a:pt x="161" y="99"/>
                          <a:pt x="174" y="104"/>
                        </a:cubicBezTo>
                        <a:cubicBezTo>
                          <a:pt x="187" y="109"/>
                          <a:pt x="198" y="113"/>
                          <a:pt x="216" y="116"/>
                        </a:cubicBezTo>
                        <a:cubicBezTo>
                          <a:pt x="234" y="119"/>
                          <a:pt x="261" y="119"/>
                          <a:pt x="282" y="122"/>
                        </a:cubicBezTo>
                        <a:cubicBezTo>
                          <a:pt x="303" y="125"/>
                          <a:pt x="324" y="139"/>
                          <a:pt x="342" y="133"/>
                        </a:cubicBezTo>
                        <a:cubicBezTo>
                          <a:pt x="360" y="127"/>
                          <a:pt x="371" y="96"/>
                          <a:pt x="390" y="85"/>
                        </a:cubicBezTo>
                        <a:cubicBezTo>
                          <a:pt x="409" y="74"/>
                          <a:pt x="438" y="75"/>
                          <a:pt x="456" y="68"/>
                        </a:cubicBezTo>
                        <a:cubicBezTo>
                          <a:pt x="474" y="61"/>
                          <a:pt x="481" y="53"/>
                          <a:pt x="498" y="44"/>
                        </a:cubicBezTo>
                        <a:cubicBezTo>
                          <a:pt x="515" y="35"/>
                          <a:pt x="548" y="20"/>
                          <a:pt x="561" y="1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5265" name="Freeform 73"/>
                <p:cNvSpPr>
                  <a:spLocks/>
                </p:cNvSpPr>
                <p:nvPr/>
              </p:nvSpPr>
              <p:spPr bwMode="auto">
                <a:xfrm>
                  <a:off x="2835" y="688"/>
                  <a:ext cx="683" cy="452"/>
                </a:xfrm>
                <a:custGeom>
                  <a:avLst/>
                  <a:gdLst>
                    <a:gd name="T0" fmla="*/ 13 w 683"/>
                    <a:gd name="T1" fmla="*/ 452 h 452"/>
                    <a:gd name="T2" fmla="*/ 1 w 683"/>
                    <a:gd name="T3" fmla="*/ 432 h 452"/>
                    <a:gd name="T4" fmla="*/ 5 w 683"/>
                    <a:gd name="T5" fmla="*/ 406 h 452"/>
                    <a:gd name="T6" fmla="*/ 33 w 683"/>
                    <a:gd name="T7" fmla="*/ 386 h 452"/>
                    <a:gd name="T8" fmla="*/ 53 w 683"/>
                    <a:gd name="T9" fmla="*/ 354 h 452"/>
                    <a:gd name="T10" fmla="*/ 54 w 683"/>
                    <a:gd name="T11" fmla="*/ 320 h 452"/>
                    <a:gd name="T12" fmla="*/ 32 w 683"/>
                    <a:gd name="T13" fmla="*/ 293 h 452"/>
                    <a:gd name="T14" fmla="*/ 43 w 683"/>
                    <a:gd name="T15" fmla="*/ 248 h 452"/>
                    <a:gd name="T16" fmla="*/ 73 w 683"/>
                    <a:gd name="T17" fmla="*/ 230 h 452"/>
                    <a:gd name="T18" fmla="*/ 95 w 683"/>
                    <a:gd name="T19" fmla="*/ 222 h 452"/>
                    <a:gd name="T20" fmla="*/ 129 w 683"/>
                    <a:gd name="T21" fmla="*/ 202 h 452"/>
                    <a:gd name="T22" fmla="*/ 153 w 683"/>
                    <a:gd name="T23" fmla="*/ 180 h 452"/>
                    <a:gd name="T24" fmla="*/ 167 w 683"/>
                    <a:gd name="T25" fmla="*/ 158 h 452"/>
                    <a:gd name="T26" fmla="*/ 169 w 683"/>
                    <a:gd name="T27" fmla="*/ 134 h 452"/>
                    <a:gd name="T28" fmla="*/ 175 w 683"/>
                    <a:gd name="T29" fmla="*/ 116 h 452"/>
                    <a:gd name="T30" fmla="*/ 189 w 683"/>
                    <a:gd name="T31" fmla="*/ 97 h 452"/>
                    <a:gd name="T32" fmla="*/ 206 w 683"/>
                    <a:gd name="T33" fmla="*/ 88 h 452"/>
                    <a:gd name="T34" fmla="*/ 224 w 683"/>
                    <a:gd name="T35" fmla="*/ 80 h 452"/>
                    <a:gd name="T36" fmla="*/ 234 w 683"/>
                    <a:gd name="T37" fmla="*/ 70 h 452"/>
                    <a:gd name="T38" fmla="*/ 252 w 683"/>
                    <a:gd name="T39" fmla="*/ 67 h 452"/>
                    <a:gd name="T40" fmla="*/ 265 w 683"/>
                    <a:gd name="T41" fmla="*/ 66 h 452"/>
                    <a:gd name="T42" fmla="*/ 279 w 683"/>
                    <a:gd name="T43" fmla="*/ 72 h 452"/>
                    <a:gd name="T44" fmla="*/ 301 w 683"/>
                    <a:gd name="T45" fmla="*/ 72 h 452"/>
                    <a:gd name="T46" fmla="*/ 315 w 683"/>
                    <a:gd name="T47" fmla="*/ 62 h 452"/>
                    <a:gd name="T48" fmla="*/ 343 w 683"/>
                    <a:gd name="T49" fmla="*/ 54 h 452"/>
                    <a:gd name="T50" fmla="*/ 367 w 683"/>
                    <a:gd name="T51" fmla="*/ 54 h 452"/>
                    <a:gd name="T52" fmla="*/ 385 w 683"/>
                    <a:gd name="T53" fmla="*/ 56 h 452"/>
                    <a:gd name="T54" fmla="*/ 399 w 683"/>
                    <a:gd name="T55" fmla="*/ 58 h 452"/>
                    <a:gd name="T56" fmla="*/ 421 w 683"/>
                    <a:gd name="T57" fmla="*/ 52 h 452"/>
                    <a:gd name="T58" fmla="*/ 437 w 683"/>
                    <a:gd name="T59" fmla="*/ 42 h 452"/>
                    <a:gd name="T60" fmla="*/ 449 w 683"/>
                    <a:gd name="T61" fmla="*/ 35 h 452"/>
                    <a:gd name="T62" fmla="*/ 465 w 683"/>
                    <a:gd name="T63" fmla="*/ 34 h 452"/>
                    <a:gd name="T64" fmla="*/ 487 w 683"/>
                    <a:gd name="T65" fmla="*/ 38 h 452"/>
                    <a:gd name="T66" fmla="*/ 515 w 683"/>
                    <a:gd name="T67" fmla="*/ 48 h 452"/>
                    <a:gd name="T68" fmla="*/ 535 w 683"/>
                    <a:gd name="T69" fmla="*/ 52 h 452"/>
                    <a:gd name="T70" fmla="*/ 563 w 683"/>
                    <a:gd name="T71" fmla="*/ 60 h 452"/>
                    <a:gd name="T72" fmla="*/ 591 w 683"/>
                    <a:gd name="T73" fmla="*/ 60 h 452"/>
                    <a:gd name="T74" fmla="*/ 609 w 683"/>
                    <a:gd name="T75" fmla="*/ 54 h 452"/>
                    <a:gd name="T76" fmla="*/ 623 w 683"/>
                    <a:gd name="T77" fmla="*/ 46 h 452"/>
                    <a:gd name="T78" fmla="*/ 655 w 683"/>
                    <a:gd name="T79" fmla="*/ 26 h 452"/>
                    <a:gd name="T80" fmla="*/ 665 w 683"/>
                    <a:gd name="T81" fmla="*/ 14 h 452"/>
                    <a:gd name="T82" fmla="*/ 683 w 683"/>
                    <a:gd name="T83" fmla="*/ 0 h 4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3"/>
                    <a:gd name="T127" fmla="*/ 0 h 452"/>
                    <a:gd name="T128" fmla="*/ 683 w 683"/>
                    <a:gd name="T129" fmla="*/ 452 h 45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3" h="452">
                      <a:moveTo>
                        <a:pt x="13" y="452"/>
                      </a:moveTo>
                      <a:cubicBezTo>
                        <a:pt x="7" y="446"/>
                        <a:pt x="2" y="440"/>
                        <a:pt x="1" y="432"/>
                      </a:cubicBezTo>
                      <a:cubicBezTo>
                        <a:pt x="0" y="424"/>
                        <a:pt x="0" y="414"/>
                        <a:pt x="5" y="406"/>
                      </a:cubicBezTo>
                      <a:cubicBezTo>
                        <a:pt x="10" y="398"/>
                        <a:pt x="25" y="395"/>
                        <a:pt x="33" y="386"/>
                      </a:cubicBezTo>
                      <a:cubicBezTo>
                        <a:pt x="41" y="377"/>
                        <a:pt x="50" y="365"/>
                        <a:pt x="53" y="354"/>
                      </a:cubicBezTo>
                      <a:cubicBezTo>
                        <a:pt x="56" y="343"/>
                        <a:pt x="57" y="330"/>
                        <a:pt x="54" y="320"/>
                      </a:cubicBezTo>
                      <a:cubicBezTo>
                        <a:pt x="51" y="310"/>
                        <a:pt x="34" y="305"/>
                        <a:pt x="32" y="293"/>
                      </a:cubicBezTo>
                      <a:cubicBezTo>
                        <a:pt x="30" y="281"/>
                        <a:pt x="36" y="258"/>
                        <a:pt x="43" y="248"/>
                      </a:cubicBezTo>
                      <a:cubicBezTo>
                        <a:pt x="50" y="238"/>
                        <a:pt x="64" y="234"/>
                        <a:pt x="73" y="230"/>
                      </a:cubicBezTo>
                      <a:cubicBezTo>
                        <a:pt x="82" y="226"/>
                        <a:pt x="86" y="227"/>
                        <a:pt x="95" y="222"/>
                      </a:cubicBezTo>
                      <a:cubicBezTo>
                        <a:pt x="104" y="217"/>
                        <a:pt x="119" y="209"/>
                        <a:pt x="129" y="202"/>
                      </a:cubicBezTo>
                      <a:cubicBezTo>
                        <a:pt x="139" y="195"/>
                        <a:pt x="147" y="187"/>
                        <a:pt x="153" y="180"/>
                      </a:cubicBezTo>
                      <a:cubicBezTo>
                        <a:pt x="159" y="173"/>
                        <a:pt x="164" y="166"/>
                        <a:pt x="167" y="158"/>
                      </a:cubicBezTo>
                      <a:cubicBezTo>
                        <a:pt x="170" y="150"/>
                        <a:pt x="168" y="141"/>
                        <a:pt x="169" y="134"/>
                      </a:cubicBezTo>
                      <a:cubicBezTo>
                        <a:pt x="170" y="127"/>
                        <a:pt x="172" y="122"/>
                        <a:pt x="175" y="116"/>
                      </a:cubicBezTo>
                      <a:cubicBezTo>
                        <a:pt x="178" y="110"/>
                        <a:pt x="184" y="102"/>
                        <a:pt x="189" y="97"/>
                      </a:cubicBezTo>
                      <a:cubicBezTo>
                        <a:pt x="194" y="92"/>
                        <a:pt x="200" y="91"/>
                        <a:pt x="206" y="88"/>
                      </a:cubicBezTo>
                      <a:cubicBezTo>
                        <a:pt x="212" y="85"/>
                        <a:pt x="219" y="83"/>
                        <a:pt x="224" y="80"/>
                      </a:cubicBezTo>
                      <a:cubicBezTo>
                        <a:pt x="229" y="77"/>
                        <a:pt x="230" y="72"/>
                        <a:pt x="234" y="70"/>
                      </a:cubicBezTo>
                      <a:cubicBezTo>
                        <a:pt x="238" y="68"/>
                        <a:pt x="247" y="68"/>
                        <a:pt x="252" y="67"/>
                      </a:cubicBezTo>
                      <a:cubicBezTo>
                        <a:pt x="257" y="66"/>
                        <a:pt x="261" y="65"/>
                        <a:pt x="265" y="66"/>
                      </a:cubicBezTo>
                      <a:cubicBezTo>
                        <a:pt x="269" y="67"/>
                        <a:pt x="273" y="71"/>
                        <a:pt x="279" y="72"/>
                      </a:cubicBezTo>
                      <a:cubicBezTo>
                        <a:pt x="285" y="73"/>
                        <a:pt x="295" y="74"/>
                        <a:pt x="301" y="72"/>
                      </a:cubicBezTo>
                      <a:cubicBezTo>
                        <a:pt x="307" y="70"/>
                        <a:pt x="308" y="65"/>
                        <a:pt x="315" y="62"/>
                      </a:cubicBezTo>
                      <a:cubicBezTo>
                        <a:pt x="322" y="59"/>
                        <a:pt x="334" y="55"/>
                        <a:pt x="343" y="54"/>
                      </a:cubicBezTo>
                      <a:cubicBezTo>
                        <a:pt x="352" y="53"/>
                        <a:pt x="360" y="54"/>
                        <a:pt x="367" y="54"/>
                      </a:cubicBezTo>
                      <a:cubicBezTo>
                        <a:pt x="374" y="54"/>
                        <a:pt x="380" y="55"/>
                        <a:pt x="385" y="56"/>
                      </a:cubicBezTo>
                      <a:cubicBezTo>
                        <a:pt x="390" y="57"/>
                        <a:pt x="393" y="59"/>
                        <a:pt x="399" y="58"/>
                      </a:cubicBezTo>
                      <a:cubicBezTo>
                        <a:pt x="405" y="57"/>
                        <a:pt x="415" y="55"/>
                        <a:pt x="421" y="52"/>
                      </a:cubicBezTo>
                      <a:cubicBezTo>
                        <a:pt x="427" y="49"/>
                        <a:pt x="432" y="45"/>
                        <a:pt x="437" y="42"/>
                      </a:cubicBezTo>
                      <a:cubicBezTo>
                        <a:pt x="442" y="39"/>
                        <a:pt x="444" y="36"/>
                        <a:pt x="449" y="35"/>
                      </a:cubicBezTo>
                      <a:cubicBezTo>
                        <a:pt x="454" y="34"/>
                        <a:pt x="459" y="34"/>
                        <a:pt x="465" y="34"/>
                      </a:cubicBezTo>
                      <a:cubicBezTo>
                        <a:pt x="471" y="34"/>
                        <a:pt x="479" y="36"/>
                        <a:pt x="487" y="38"/>
                      </a:cubicBezTo>
                      <a:cubicBezTo>
                        <a:pt x="495" y="40"/>
                        <a:pt x="507" y="46"/>
                        <a:pt x="515" y="48"/>
                      </a:cubicBezTo>
                      <a:cubicBezTo>
                        <a:pt x="523" y="50"/>
                        <a:pt x="527" y="50"/>
                        <a:pt x="535" y="52"/>
                      </a:cubicBezTo>
                      <a:cubicBezTo>
                        <a:pt x="543" y="54"/>
                        <a:pt x="554" y="59"/>
                        <a:pt x="563" y="60"/>
                      </a:cubicBezTo>
                      <a:cubicBezTo>
                        <a:pt x="572" y="61"/>
                        <a:pt x="583" y="61"/>
                        <a:pt x="591" y="60"/>
                      </a:cubicBezTo>
                      <a:cubicBezTo>
                        <a:pt x="599" y="59"/>
                        <a:pt x="604" y="56"/>
                        <a:pt x="609" y="54"/>
                      </a:cubicBezTo>
                      <a:cubicBezTo>
                        <a:pt x="614" y="52"/>
                        <a:pt x="615" y="51"/>
                        <a:pt x="623" y="46"/>
                      </a:cubicBezTo>
                      <a:cubicBezTo>
                        <a:pt x="631" y="41"/>
                        <a:pt x="648" y="31"/>
                        <a:pt x="655" y="26"/>
                      </a:cubicBezTo>
                      <a:cubicBezTo>
                        <a:pt x="662" y="21"/>
                        <a:pt x="660" y="18"/>
                        <a:pt x="665" y="14"/>
                      </a:cubicBezTo>
                      <a:cubicBezTo>
                        <a:pt x="670" y="10"/>
                        <a:pt x="676" y="5"/>
                        <a:pt x="683"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5259" name="Text Box 74"/>
              <p:cNvSpPr txBox="1">
                <a:spLocks noChangeArrowheads="1"/>
              </p:cNvSpPr>
              <p:nvPr/>
            </p:nvSpPr>
            <p:spPr bwMode="auto">
              <a:xfrm rot="-1138015">
                <a:off x="2762" y="1627"/>
                <a:ext cx="35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33CCFF"/>
                    </a:solidFill>
                    <a:ea typeface="MS PGothic" pitchFamily="34" charset="-128"/>
                  </a:rPr>
                  <a:t>Kalesi River</a:t>
                </a:r>
              </a:p>
            </p:txBody>
          </p:sp>
          <p:sp>
            <p:nvSpPr>
              <p:cNvPr id="385260" name="Text Box 75"/>
              <p:cNvSpPr txBox="1">
                <a:spLocks noChangeArrowheads="1"/>
              </p:cNvSpPr>
              <p:nvPr/>
            </p:nvSpPr>
            <p:spPr bwMode="auto">
              <a:xfrm rot="626046">
                <a:off x="3006" y="2066"/>
                <a:ext cx="39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33CCFF"/>
                    </a:solidFill>
                    <a:ea typeface="MS PGothic" pitchFamily="34" charset="-128"/>
                  </a:rPr>
                  <a:t>Mogave River</a:t>
                </a:r>
              </a:p>
            </p:txBody>
          </p:sp>
          <p:sp>
            <p:nvSpPr>
              <p:cNvPr id="385261" name="Text Box 76"/>
              <p:cNvSpPr txBox="1">
                <a:spLocks noChangeArrowheads="1"/>
              </p:cNvSpPr>
              <p:nvPr/>
            </p:nvSpPr>
            <p:spPr bwMode="auto">
              <a:xfrm rot="1305541">
                <a:off x="4176" y="3078"/>
                <a:ext cx="39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33CCFF"/>
                    </a:solidFill>
                    <a:ea typeface="MS PGothic" pitchFamily="34" charset="-128"/>
                  </a:rPr>
                  <a:t>Torongo River</a:t>
                </a:r>
              </a:p>
            </p:txBody>
          </p:sp>
          <p:sp>
            <p:nvSpPr>
              <p:cNvPr id="385262" name="Text Box 77"/>
              <p:cNvSpPr txBox="1">
                <a:spLocks noChangeArrowheads="1"/>
              </p:cNvSpPr>
              <p:nvPr/>
            </p:nvSpPr>
            <p:spPr bwMode="auto">
              <a:xfrm>
                <a:off x="3647" y="1418"/>
                <a:ext cx="27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500" b="0">
                    <a:solidFill>
                      <a:srgbClr val="33CCFF"/>
                    </a:solidFill>
                    <a:ea typeface="MS PGothic" pitchFamily="34" charset="-128"/>
                  </a:rPr>
                  <a:t>Kilu Dam</a:t>
                </a:r>
              </a:p>
            </p:txBody>
          </p:sp>
          <p:sp>
            <p:nvSpPr>
              <p:cNvPr id="385263" name="Text Box 78"/>
              <p:cNvSpPr txBox="1">
                <a:spLocks noChangeArrowheads="1"/>
              </p:cNvSpPr>
              <p:nvPr/>
            </p:nvSpPr>
            <p:spPr bwMode="auto">
              <a:xfrm>
                <a:off x="2060" y="2021"/>
                <a:ext cx="31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500" b="0">
                    <a:solidFill>
                      <a:srgbClr val="33CCFF"/>
                    </a:solidFill>
                    <a:ea typeface="MS PGothic" pitchFamily="34" charset="-128"/>
                  </a:rPr>
                  <a:t>Salobo Dam</a:t>
                </a:r>
              </a:p>
            </p:txBody>
          </p:sp>
        </p:grpSp>
        <p:grpSp>
          <p:nvGrpSpPr>
            <p:cNvPr id="385060" name="Group 79"/>
            <p:cNvGrpSpPr>
              <a:grpSpLocks/>
            </p:cNvGrpSpPr>
            <p:nvPr/>
          </p:nvGrpSpPr>
          <p:grpSpPr bwMode="auto">
            <a:xfrm>
              <a:off x="32" y="16"/>
              <a:ext cx="4820" cy="3224"/>
              <a:chOff x="32" y="16"/>
              <a:chExt cx="4820" cy="3224"/>
            </a:xfrm>
          </p:grpSpPr>
          <p:sp>
            <p:nvSpPr>
              <p:cNvPr id="385249" name="Freeform 80"/>
              <p:cNvSpPr>
                <a:spLocks/>
              </p:cNvSpPr>
              <p:nvPr/>
            </p:nvSpPr>
            <p:spPr bwMode="auto">
              <a:xfrm>
                <a:off x="2286" y="611"/>
                <a:ext cx="2510" cy="693"/>
              </a:xfrm>
              <a:custGeom>
                <a:avLst/>
                <a:gdLst>
                  <a:gd name="T0" fmla="*/ 2510 w 2510"/>
                  <a:gd name="T1" fmla="*/ 73 h 693"/>
                  <a:gd name="T2" fmla="*/ 2446 w 2510"/>
                  <a:gd name="T3" fmla="*/ 73 h 693"/>
                  <a:gd name="T4" fmla="*/ 2402 w 2510"/>
                  <a:gd name="T5" fmla="*/ 69 h 693"/>
                  <a:gd name="T6" fmla="*/ 2342 w 2510"/>
                  <a:gd name="T7" fmla="*/ 69 h 693"/>
                  <a:gd name="T8" fmla="*/ 2250 w 2510"/>
                  <a:gd name="T9" fmla="*/ 77 h 693"/>
                  <a:gd name="T10" fmla="*/ 2178 w 2510"/>
                  <a:gd name="T11" fmla="*/ 89 h 693"/>
                  <a:gd name="T12" fmla="*/ 2114 w 2510"/>
                  <a:gd name="T13" fmla="*/ 105 h 693"/>
                  <a:gd name="T14" fmla="*/ 2058 w 2510"/>
                  <a:gd name="T15" fmla="*/ 109 h 693"/>
                  <a:gd name="T16" fmla="*/ 1962 w 2510"/>
                  <a:gd name="T17" fmla="*/ 121 h 693"/>
                  <a:gd name="T18" fmla="*/ 1858 w 2510"/>
                  <a:gd name="T19" fmla="*/ 105 h 693"/>
                  <a:gd name="T20" fmla="*/ 1786 w 2510"/>
                  <a:gd name="T21" fmla="*/ 93 h 693"/>
                  <a:gd name="T22" fmla="*/ 1718 w 2510"/>
                  <a:gd name="T23" fmla="*/ 73 h 693"/>
                  <a:gd name="T24" fmla="*/ 1678 w 2510"/>
                  <a:gd name="T25" fmla="*/ 53 h 693"/>
                  <a:gd name="T26" fmla="*/ 1622 w 2510"/>
                  <a:gd name="T27" fmla="*/ 33 h 693"/>
                  <a:gd name="T28" fmla="*/ 1554 w 2510"/>
                  <a:gd name="T29" fmla="*/ 13 h 693"/>
                  <a:gd name="T30" fmla="*/ 1466 w 2510"/>
                  <a:gd name="T31" fmla="*/ 13 h 693"/>
                  <a:gd name="T32" fmla="*/ 1398 w 2510"/>
                  <a:gd name="T33" fmla="*/ 1 h 693"/>
                  <a:gd name="T34" fmla="*/ 1342 w 2510"/>
                  <a:gd name="T35" fmla="*/ 5 h 693"/>
                  <a:gd name="T36" fmla="*/ 1294 w 2510"/>
                  <a:gd name="T37" fmla="*/ 9 h 693"/>
                  <a:gd name="T38" fmla="*/ 1262 w 2510"/>
                  <a:gd name="T39" fmla="*/ 9 h 693"/>
                  <a:gd name="T40" fmla="*/ 1170 w 2510"/>
                  <a:gd name="T41" fmla="*/ 17 h 693"/>
                  <a:gd name="T42" fmla="*/ 1102 w 2510"/>
                  <a:gd name="T43" fmla="*/ 49 h 693"/>
                  <a:gd name="T44" fmla="*/ 1054 w 2510"/>
                  <a:gd name="T45" fmla="*/ 81 h 693"/>
                  <a:gd name="T46" fmla="*/ 974 w 2510"/>
                  <a:gd name="T47" fmla="*/ 93 h 693"/>
                  <a:gd name="T48" fmla="*/ 910 w 2510"/>
                  <a:gd name="T49" fmla="*/ 109 h 693"/>
                  <a:gd name="T50" fmla="*/ 842 w 2510"/>
                  <a:gd name="T51" fmla="*/ 113 h 693"/>
                  <a:gd name="T52" fmla="*/ 782 w 2510"/>
                  <a:gd name="T53" fmla="*/ 125 h 693"/>
                  <a:gd name="T54" fmla="*/ 730 w 2510"/>
                  <a:gd name="T55" fmla="*/ 129 h 693"/>
                  <a:gd name="T56" fmla="*/ 670 w 2510"/>
                  <a:gd name="T57" fmla="*/ 153 h 693"/>
                  <a:gd name="T58" fmla="*/ 646 w 2510"/>
                  <a:gd name="T59" fmla="*/ 181 h 693"/>
                  <a:gd name="T60" fmla="*/ 622 w 2510"/>
                  <a:gd name="T61" fmla="*/ 205 h 693"/>
                  <a:gd name="T62" fmla="*/ 594 w 2510"/>
                  <a:gd name="T63" fmla="*/ 213 h 693"/>
                  <a:gd name="T64" fmla="*/ 558 w 2510"/>
                  <a:gd name="T65" fmla="*/ 209 h 693"/>
                  <a:gd name="T66" fmla="*/ 530 w 2510"/>
                  <a:gd name="T67" fmla="*/ 197 h 693"/>
                  <a:gd name="T68" fmla="*/ 494 w 2510"/>
                  <a:gd name="T69" fmla="*/ 205 h 693"/>
                  <a:gd name="T70" fmla="*/ 478 w 2510"/>
                  <a:gd name="T71" fmla="*/ 225 h 693"/>
                  <a:gd name="T72" fmla="*/ 442 w 2510"/>
                  <a:gd name="T73" fmla="*/ 241 h 693"/>
                  <a:gd name="T74" fmla="*/ 394 w 2510"/>
                  <a:gd name="T75" fmla="*/ 265 h 693"/>
                  <a:gd name="T76" fmla="*/ 346 w 2510"/>
                  <a:gd name="T77" fmla="*/ 305 h 693"/>
                  <a:gd name="T78" fmla="*/ 274 w 2510"/>
                  <a:gd name="T79" fmla="*/ 329 h 693"/>
                  <a:gd name="T80" fmla="*/ 246 w 2510"/>
                  <a:gd name="T81" fmla="*/ 353 h 693"/>
                  <a:gd name="T82" fmla="*/ 226 w 2510"/>
                  <a:gd name="T83" fmla="*/ 377 h 693"/>
                  <a:gd name="T84" fmla="*/ 198 w 2510"/>
                  <a:gd name="T85" fmla="*/ 389 h 693"/>
                  <a:gd name="T86" fmla="*/ 162 w 2510"/>
                  <a:gd name="T87" fmla="*/ 413 h 693"/>
                  <a:gd name="T88" fmla="*/ 126 w 2510"/>
                  <a:gd name="T89" fmla="*/ 429 h 693"/>
                  <a:gd name="T90" fmla="*/ 90 w 2510"/>
                  <a:gd name="T91" fmla="*/ 445 h 693"/>
                  <a:gd name="T92" fmla="*/ 38 w 2510"/>
                  <a:gd name="T93" fmla="*/ 461 h 693"/>
                  <a:gd name="T94" fmla="*/ 6 w 2510"/>
                  <a:gd name="T95" fmla="*/ 509 h 693"/>
                  <a:gd name="T96" fmla="*/ 2 w 2510"/>
                  <a:gd name="T97" fmla="*/ 545 h 693"/>
                  <a:gd name="T98" fmla="*/ 6 w 2510"/>
                  <a:gd name="T99" fmla="*/ 581 h 693"/>
                  <a:gd name="T100" fmla="*/ 26 w 2510"/>
                  <a:gd name="T101" fmla="*/ 597 h 693"/>
                  <a:gd name="T102" fmla="*/ 18 w 2510"/>
                  <a:gd name="T103" fmla="*/ 637 h 693"/>
                  <a:gd name="T104" fmla="*/ 6 w 2510"/>
                  <a:gd name="T105" fmla="*/ 665 h 693"/>
                  <a:gd name="T106" fmla="*/ 14 w 2510"/>
                  <a:gd name="T107" fmla="*/ 693 h 6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510"/>
                  <a:gd name="T163" fmla="*/ 0 h 693"/>
                  <a:gd name="T164" fmla="*/ 2510 w 2510"/>
                  <a:gd name="T165" fmla="*/ 693 h 6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510" h="693">
                    <a:moveTo>
                      <a:pt x="2510" y="73"/>
                    </a:moveTo>
                    <a:cubicBezTo>
                      <a:pt x="2487" y="73"/>
                      <a:pt x="2464" y="74"/>
                      <a:pt x="2446" y="73"/>
                    </a:cubicBezTo>
                    <a:cubicBezTo>
                      <a:pt x="2428" y="72"/>
                      <a:pt x="2419" y="70"/>
                      <a:pt x="2402" y="69"/>
                    </a:cubicBezTo>
                    <a:cubicBezTo>
                      <a:pt x="2385" y="68"/>
                      <a:pt x="2367" y="68"/>
                      <a:pt x="2342" y="69"/>
                    </a:cubicBezTo>
                    <a:cubicBezTo>
                      <a:pt x="2317" y="70"/>
                      <a:pt x="2277" y="74"/>
                      <a:pt x="2250" y="77"/>
                    </a:cubicBezTo>
                    <a:cubicBezTo>
                      <a:pt x="2223" y="80"/>
                      <a:pt x="2201" y="84"/>
                      <a:pt x="2178" y="89"/>
                    </a:cubicBezTo>
                    <a:cubicBezTo>
                      <a:pt x="2155" y="94"/>
                      <a:pt x="2134" y="102"/>
                      <a:pt x="2114" y="105"/>
                    </a:cubicBezTo>
                    <a:cubicBezTo>
                      <a:pt x="2094" y="108"/>
                      <a:pt x="2083" y="106"/>
                      <a:pt x="2058" y="109"/>
                    </a:cubicBezTo>
                    <a:cubicBezTo>
                      <a:pt x="2033" y="112"/>
                      <a:pt x="1995" y="122"/>
                      <a:pt x="1962" y="121"/>
                    </a:cubicBezTo>
                    <a:cubicBezTo>
                      <a:pt x="1929" y="120"/>
                      <a:pt x="1887" y="110"/>
                      <a:pt x="1858" y="105"/>
                    </a:cubicBezTo>
                    <a:cubicBezTo>
                      <a:pt x="1829" y="100"/>
                      <a:pt x="1809" y="98"/>
                      <a:pt x="1786" y="93"/>
                    </a:cubicBezTo>
                    <a:cubicBezTo>
                      <a:pt x="1763" y="88"/>
                      <a:pt x="1736" y="80"/>
                      <a:pt x="1718" y="73"/>
                    </a:cubicBezTo>
                    <a:cubicBezTo>
                      <a:pt x="1700" y="66"/>
                      <a:pt x="1694" y="60"/>
                      <a:pt x="1678" y="53"/>
                    </a:cubicBezTo>
                    <a:cubicBezTo>
                      <a:pt x="1662" y="46"/>
                      <a:pt x="1643" y="40"/>
                      <a:pt x="1622" y="33"/>
                    </a:cubicBezTo>
                    <a:cubicBezTo>
                      <a:pt x="1601" y="26"/>
                      <a:pt x="1580" y="16"/>
                      <a:pt x="1554" y="13"/>
                    </a:cubicBezTo>
                    <a:cubicBezTo>
                      <a:pt x="1528" y="10"/>
                      <a:pt x="1492" y="15"/>
                      <a:pt x="1466" y="13"/>
                    </a:cubicBezTo>
                    <a:cubicBezTo>
                      <a:pt x="1440" y="11"/>
                      <a:pt x="1419" y="2"/>
                      <a:pt x="1398" y="1"/>
                    </a:cubicBezTo>
                    <a:cubicBezTo>
                      <a:pt x="1377" y="0"/>
                      <a:pt x="1359" y="4"/>
                      <a:pt x="1342" y="5"/>
                    </a:cubicBezTo>
                    <a:cubicBezTo>
                      <a:pt x="1325" y="6"/>
                      <a:pt x="1307" y="8"/>
                      <a:pt x="1294" y="9"/>
                    </a:cubicBezTo>
                    <a:cubicBezTo>
                      <a:pt x="1281" y="10"/>
                      <a:pt x="1283" y="8"/>
                      <a:pt x="1262" y="9"/>
                    </a:cubicBezTo>
                    <a:cubicBezTo>
                      <a:pt x="1241" y="10"/>
                      <a:pt x="1197" y="10"/>
                      <a:pt x="1170" y="17"/>
                    </a:cubicBezTo>
                    <a:cubicBezTo>
                      <a:pt x="1143" y="24"/>
                      <a:pt x="1121" y="38"/>
                      <a:pt x="1102" y="49"/>
                    </a:cubicBezTo>
                    <a:cubicBezTo>
                      <a:pt x="1083" y="60"/>
                      <a:pt x="1075" y="74"/>
                      <a:pt x="1054" y="81"/>
                    </a:cubicBezTo>
                    <a:cubicBezTo>
                      <a:pt x="1033" y="88"/>
                      <a:pt x="998" y="88"/>
                      <a:pt x="974" y="93"/>
                    </a:cubicBezTo>
                    <a:cubicBezTo>
                      <a:pt x="950" y="98"/>
                      <a:pt x="932" y="106"/>
                      <a:pt x="910" y="109"/>
                    </a:cubicBezTo>
                    <a:cubicBezTo>
                      <a:pt x="888" y="112"/>
                      <a:pt x="863" y="110"/>
                      <a:pt x="842" y="113"/>
                    </a:cubicBezTo>
                    <a:cubicBezTo>
                      <a:pt x="821" y="116"/>
                      <a:pt x="801" y="122"/>
                      <a:pt x="782" y="125"/>
                    </a:cubicBezTo>
                    <a:cubicBezTo>
                      <a:pt x="763" y="128"/>
                      <a:pt x="749" y="124"/>
                      <a:pt x="730" y="129"/>
                    </a:cubicBezTo>
                    <a:cubicBezTo>
                      <a:pt x="711" y="134"/>
                      <a:pt x="684" y="144"/>
                      <a:pt x="670" y="153"/>
                    </a:cubicBezTo>
                    <a:cubicBezTo>
                      <a:pt x="656" y="162"/>
                      <a:pt x="654" y="172"/>
                      <a:pt x="646" y="181"/>
                    </a:cubicBezTo>
                    <a:cubicBezTo>
                      <a:pt x="638" y="190"/>
                      <a:pt x="631" y="200"/>
                      <a:pt x="622" y="205"/>
                    </a:cubicBezTo>
                    <a:cubicBezTo>
                      <a:pt x="613" y="210"/>
                      <a:pt x="605" y="212"/>
                      <a:pt x="594" y="213"/>
                    </a:cubicBezTo>
                    <a:cubicBezTo>
                      <a:pt x="583" y="214"/>
                      <a:pt x="569" y="212"/>
                      <a:pt x="558" y="209"/>
                    </a:cubicBezTo>
                    <a:cubicBezTo>
                      <a:pt x="547" y="206"/>
                      <a:pt x="541" y="198"/>
                      <a:pt x="530" y="197"/>
                    </a:cubicBezTo>
                    <a:cubicBezTo>
                      <a:pt x="519" y="196"/>
                      <a:pt x="503" y="200"/>
                      <a:pt x="494" y="205"/>
                    </a:cubicBezTo>
                    <a:cubicBezTo>
                      <a:pt x="485" y="210"/>
                      <a:pt x="487" y="219"/>
                      <a:pt x="478" y="225"/>
                    </a:cubicBezTo>
                    <a:cubicBezTo>
                      <a:pt x="469" y="231"/>
                      <a:pt x="456" y="234"/>
                      <a:pt x="442" y="241"/>
                    </a:cubicBezTo>
                    <a:cubicBezTo>
                      <a:pt x="428" y="248"/>
                      <a:pt x="410" y="254"/>
                      <a:pt x="394" y="265"/>
                    </a:cubicBezTo>
                    <a:cubicBezTo>
                      <a:pt x="378" y="276"/>
                      <a:pt x="366" y="294"/>
                      <a:pt x="346" y="305"/>
                    </a:cubicBezTo>
                    <a:cubicBezTo>
                      <a:pt x="326" y="316"/>
                      <a:pt x="291" y="321"/>
                      <a:pt x="274" y="329"/>
                    </a:cubicBezTo>
                    <a:cubicBezTo>
                      <a:pt x="257" y="337"/>
                      <a:pt x="254" y="345"/>
                      <a:pt x="246" y="353"/>
                    </a:cubicBezTo>
                    <a:cubicBezTo>
                      <a:pt x="238" y="361"/>
                      <a:pt x="234" y="371"/>
                      <a:pt x="226" y="377"/>
                    </a:cubicBezTo>
                    <a:cubicBezTo>
                      <a:pt x="218" y="383"/>
                      <a:pt x="209" y="383"/>
                      <a:pt x="198" y="389"/>
                    </a:cubicBezTo>
                    <a:cubicBezTo>
                      <a:pt x="187" y="395"/>
                      <a:pt x="174" y="406"/>
                      <a:pt x="162" y="413"/>
                    </a:cubicBezTo>
                    <a:cubicBezTo>
                      <a:pt x="150" y="420"/>
                      <a:pt x="138" y="424"/>
                      <a:pt x="126" y="429"/>
                    </a:cubicBezTo>
                    <a:cubicBezTo>
                      <a:pt x="114" y="434"/>
                      <a:pt x="105" y="440"/>
                      <a:pt x="90" y="445"/>
                    </a:cubicBezTo>
                    <a:cubicBezTo>
                      <a:pt x="75" y="450"/>
                      <a:pt x="52" y="450"/>
                      <a:pt x="38" y="461"/>
                    </a:cubicBezTo>
                    <a:cubicBezTo>
                      <a:pt x="24" y="472"/>
                      <a:pt x="12" y="495"/>
                      <a:pt x="6" y="509"/>
                    </a:cubicBezTo>
                    <a:cubicBezTo>
                      <a:pt x="0" y="523"/>
                      <a:pt x="2" y="533"/>
                      <a:pt x="2" y="545"/>
                    </a:cubicBezTo>
                    <a:cubicBezTo>
                      <a:pt x="2" y="557"/>
                      <a:pt x="2" y="572"/>
                      <a:pt x="6" y="581"/>
                    </a:cubicBezTo>
                    <a:cubicBezTo>
                      <a:pt x="10" y="590"/>
                      <a:pt x="24" y="588"/>
                      <a:pt x="26" y="597"/>
                    </a:cubicBezTo>
                    <a:cubicBezTo>
                      <a:pt x="28" y="606"/>
                      <a:pt x="21" y="626"/>
                      <a:pt x="18" y="637"/>
                    </a:cubicBezTo>
                    <a:cubicBezTo>
                      <a:pt x="15" y="648"/>
                      <a:pt x="7" y="656"/>
                      <a:pt x="6" y="665"/>
                    </a:cubicBezTo>
                    <a:cubicBezTo>
                      <a:pt x="5" y="674"/>
                      <a:pt x="10" y="687"/>
                      <a:pt x="14" y="693"/>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50" name="Freeform 81"/>
              <p:cNvSpPr>
                <a:spLocks/>
              </p:cNvSpPr>
              <p:nvPr/>
            </p:nvSpPr>
            <p:spPr bwMode="auto">
              <a:xfrm>
                <a:off x="2168" y="16"/>
                <a:ext cx="216" cy="1296"/>
              </a:xfrm>
              <a:custGeom>
                <a:avLst/>
                <a:gdLst>
                  <a:gd name="T0" fmla="*/ 132 w 216"/>
                  <a:gd name="T1" fmla="*/ 1296 h 1296"/>
                  <a:gd name="T2" fmla="*/ 120 w 216"/>
                  <a:gd name="T3" fmla="*/ 1264 h 1296"/>
                  <a:gd name="T4" fmla="*/ 100 w 216"/>
                  <a:gd name="T5" fmla="*/ 1220 h 1296"/>
                  <a:gd name="T6" fmla="*/ 92 w 216"/>
                  <a:gd name="T7" fmla="*/ 1164 h 1296"/>
                  <a:gd name="T8" fmla="*/ 72 w 216"/>
                  <a:gd name="T9" fmla="*/ 1104 h 1296"/>
                  <a:gd name="T10" fmla="*/ 56 w 216"/>
                  <a:gd name="T11" fmla="*/ 1024 h 1296"/>
                  <a:gd name="T12" fmla="*/ 68 w 216"/>
                  <a:gd name="T13" fmla="*/ 952 h 1296"/>
                  <a:gd name="T14" fmla="*/ 72 w 216"/>
                  <a:gd name="T15" fmla="*/ 888 h 1296"/>
                  <a:gd name="T16" fmla="*/ 64 w 216"/>
                  <a:gd name="T17" fmla="*/ 840 h 1296"/>
                  <a:gd name="T18" fmla="*/ 68 w 216"/>
                  <a:gd name="T19" fmla="*/ 804 h 1296"/>
                  <a:gd name="T20" fmla="*/ 92 w 216"/>
                  <a:gd name="T21" fmla="*/ 744 h 1296"/>
                  <a:gd name="T22" fmla="*/ 108 w 216"/>
                  <a:gd name="T23" fmla="*/ 708 h 1296"/>
                  <a:gd name="T24" fmla="*/ 92 w 216"/>
                  <a:gd name="T25" fmla="*/ 680 h 1296"/>
                  <a:gd name="T26" fmla="*/ 100 w 216"/>
                  <a:gd name="T27" fmla="*/ 644 h 1296"/>
                  <a:gd name="T28" fmla="*/ 120 w 216"/>
                  <a:gd name="T29" fmla="*/ 628 h 1296"/>
                  <a:gd name="T30" fmla="*/ 144 w 216"/>
                  <a:gd name="T31" fmla="*/ 608 h 1296"/>
                  <a:gd name="T32" fmla="*/ 148 w 216"/>
                  <a:gd name="T33" fmla="*/ 584 h 1296"/>
                  <a:gd name="T34" fmla="*/ 136 w 216"/>
                  <a:gd name="T35" fmla="*/ 560 h 1296"/>
                  <a:gd name="T36" fmla="*/ 132 w 216"/>
                  <a:gd name="T37" fmla="*/ 536 h 1296"/>
                  <a:gd name="T38" fmla="*/ 148 w 216"/>
                  <a:gd name="T39" fmla="*/ 496 h 1296"/>
                  <a:gd name="T40" fmla="*/ 156 w 216"/>
                  <a:gd name="T41" fmla="*/ 452 h 1296"/>
                  <a:gd name="T42" fmla="*/ 148 w 216"/>
                  <a:gd name="T43" fmla="*/ 396 h 1296"/>
                  <a:gd name="T44" fmla="*/ 132 w 216"/>
                  <a:gd name="T45" fmla="*/ 364 h 1296"/>
                  <a:gd name="T46" fmla="*/ 140 w 216"/>
                  <a:gd name="T47" fmla="*/ 292 h 1296"/>
                  <a:gd name="T48" fmla="*/ 180 w 216"/>
                  <a:gd name="T49" fmla="*/ 272 h 1296"/>
                  <a:gd name="T50" fmla="*/ 212 w 216"/>
                  <a:gd name="T51" fmla="*/ 232 h 1296"/>
                  <a:gd name="T52" fmla="*/ 204 w 216"/>
                  <a:gd name="T53" fmla="*/ 184 h 1296"/>
                  <a:gd name="T54" fmla="*/ 168 w 216"/>
                  <a:gd name="T55" fmla="*/ 144 h 1296"/>
                  <a:gd name="T56" fmla="*/ 132 w 216"/>
                  <a:gd name="T57" fmla="*/ 128 h 1296"/>
                  <a:gd name="T58" fmla="*/ 76 w 216"/>
                  <a:gd name="T59" fmla="*/ 88 h 1296"/>
                  <a:gd name="T60" fmla="*/ 48 w 216"/>
                  <a:gd name="T61" fmla="*/ 72 h 1296"/>
                  <a:gd name="T62" fmla="*/ 8 w 216"/>
                  <a:gd name="T63" fmla="*/ 24 h 1296"/>
                  <a:gd name="T64" fmla="*/ 0 w 216"/>
                  <a:gd name="T65" fmla="*/ 0 h 12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296"/>
                  <a:gd name="T101" fmla="*/ 216 w 216"/>
                  <a:gd name="T102" fmla="*/ 1296 h 12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296">
                    <a:moveTo>
                      <a:pt x="132" y="1296"/>
                    </a:moveTo>
                    <a:cubicBezTo>
                      <a:pt x="128" y="1286"/>
                      <a:pt x="125" y="1277"/>
                      <a:pt x="120" y="1264"/>
                    </a:cubicBezTo>
                    <a:cubicBezTo>
                      <a:pt x="115" y="1251"/>
                      <a:pt x="105" y="1237"/>
                      <a:pt x="100" y="1220"/>
                    </a:cubicBezTo>
                    <a:cubicBezTo>
                      <a:pt x="95" y="1203"/>
                      <a:pt x="97" y="1183"/>
                      <a:pt x="92" y="1164"/>
                    </a:cubicBezTo>
                    <a:cubicBezTo>
                      <a:pt x="87" y="1145"/>
                      <a:pt x="78" y="1127"/>
                      <a:pt x="72" y="1104"/>
                    </a:cubicBezTo>
                    <a:cubicBezTo>
                      <a:pt x="66" y="1081"/>
                      <a:pt x="57" y="1049"/>
                      <a:pt x="56" y="1024"/>
                    </a:cubicBezTo>
                    <a:cubicBezTo>
                      <a:pt x="55" y="999"/>
                      <a:pt x="65" y="975"/>
                      <a:pt x="68" y="952"/>
                    </a:cubicBezTo>
                    <a:cubicBezTo>
                      <a:pt x="71" y="929"/>
                      <a:pt x="73" y="907"/>
                      <a:pt x="72" y="888"/>
                    </a:cubicBezTo>
                    <a:cubicBezTo>
                      <a:pt x="71" y="869"/>
                      <a:pt x="65" y="854"/>
                      <a:pt x="64" y="840"/>
                    </a:cubicBezTo>
                    <a:cubicBezTo>
                      <a:pt x="63" y="826"/>
                      <a:pt x="63" y="820"/>
                      <a:pt x="68" y="804"/>
                    </a:cubicBezTo>
                    <a:cubicBezTo>
                      <a:pt x="73" y="788"/>
                      <a:pt x="85" y="760"/>
                      <a:pt x="92" y="744"/>
                    </a:cubicBezTo>
                    <a:cubicBezTo>
                      <a:pt x="99" y="728"/>
                      <a:pt x="108" y="719"/>
                      <a:pt x="108" y="708"/>
                    </a:cubicBezTo>
                    <a:cubicBezTo>
                      <a:pt x="108" y="697"/>
                      <a:pt x="93" y="691"/>
                      <a:pt x="92" y="680"/>
                    </a:cubicBezTo>
                    <a:cubicBezTo>
                      <a:pt x="91" y="669"/>
                      <a:pt x="95" y="653"/>
                      <a:pt x="100" y="644"/>
                    </a:cubicBezTo>
                    <a:cubicBezTo>
                      <a:pt x="105" y="635"/>
                      <a:pt x="113" y="634"/>
                      <a:pt x="120" y="628"/>
                    </a:cubicBezTo>
                    <a:cubicBezTo>
                      <a:pt x="127" y="622"/>
                      <a:pt x="139" y="615"/>
                      <a:pt x="144" y="608"/>
                    </a:cubicBezTo>
                    <a:cubicBezTo>
                      <a:pt x="149" y="601"/>
                      <a:pt x="149" y="592"/>
                      <a:pt x="148" y="584"/>
                    </a:cubicBezTo>
                    <a:cubicBezTo>
                      <a:pt x="147" y="576"/>
                      <a:pt x="139" y="568"/>
                      <a:pt x="136" y="560"/>
                    </a:cubicBezTo>
                    <a:cubicBezTo>
                      <a:pt x="133" y="552"/>
                      <a:pt x="130" y="547"/>
                      <a:pt x="132" y="536"/>
                    </a:cubicBezTo>
                    <a:cubicBezTo>
                      <a:pt x="134" y="525"/>
                      <a:pt x="144" y="510"/>
                      <a:pt x="148" y="496"/>
                    </a:cubicBezTo>
                    <a:cubicBezTo>
                      <a:pt x="152" y="482"/>
                      <a:pt x="156" y="469"/>
                      <a:pt x="156" y="452"/>
                    </a:cubicBezTo>
                    <a:cubicBezTo>
                      <a:pt x="156" y="435"/>
                      <a:pt x="152" y="411"/>
                      <a:pt x="148" y="396"/>
                    </a:cubicBezTo>
                    <a:cubicBezTo>
                      <a:pt x="144" y="381"/>
                      <a:pt x="133" y="381"/>
                      <a:pt x="132" y="364"/>
                    </a:cubicBezTo>
                    <a:cubicBezTo>
                      <a:pt x="131" y="347"/>
                      <a:pt x="132" y="307"/>
                      <a:pt x="140" y="292"/>
                    </a:cubicBezTo>
                    <a:cubicBezTo>
                      <a:pt x="148" y="277"/>
                      <a:pt x="168" y="282"/>
                      <a:pt x="180" y="272"/>
                    </a:cubicBezTo>
                    <a:cubicBezTo>
                      <a:pt x="192" y="262"/>
                      <a:pt x="208" y="247"/>
                      <a:pt x="212" y="232"/>
                    </a:cubicBezTo>
                    <a:cubicBezTo>
                      <a:pt x="216" y="217"/>
                      <a:pt x="211" y="199"/>
                      <a:pt x="204" y="184"/>
                    </a:cubicBezTo>
                    <a:cubicBezTo>
                      <a:pt x="197" y="169"/>
                      <a:pt x="180" y="153"/>
                      <a:pt x="168" y="144"/>
                    </a:cubicBezTo>
                    <a:cubicBezTo>
                      <a:pt x="156" y="135"/>
                      <a:pt x="147" y="137"/>
                      <a:pt x="132" y="128"/>
                    </a:cubicBezTo>
                    <a:cubicBezTo>
                      <a:pt x="117" y="119"/>
                      <a:pt x="90" y="97"/>
                      <a:pt x="76" y="88"/>
                    </a:cubicBezTo>
                    <a:cubicBezTo>
                      <a:pt x="62" y="79"/>
                      <a:pt x="59" y="83"/>
                      <a:pt x="48" y="72"/>
                    </a:cubicBezTo>
                    <a:cubicBezTo>
                      <a:pt x="37" y="61"/>
                      <a:pt x="16" y="36"/>
                      <a:pt x="8" y="24"/>
                    </a:cubicBezTo>
                    <a:cubicBezTo>
                      <a:pt x="0" y="12"/>
                      <a:pt x="0" y="6"/>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51" name="Freeform 82"/>
              <p:cNvSpPr>
                <a:spLocks/>
              </p:cNvSpPr>
              <p:nvPr/>
            </p:nvSpPr>
            <p:spPr bwMode="auto">
              <a:xfrm>
                <a:off x="3416" y="1657"/>
                <a:ext cx="1436" cy="335"/>
              </a:xfrm>
              <a:custGeom>
                <a:avLst/>
                <a:gdLst>
                  <a:gd name="T0" fmla="*/ 1436 w 1436"/>
                  <a:gd name="T1" fmla="*/ 223 h 335"/>
                  <a:gd name="T2" fmla="*/ 1396 w 1436"/>
                  <a:gd name="T3" fmla="*/ 223 h 335"/>
                  <a:gd name="T4" fmla="*/ 1364 w 1436"/>
                  <a:gd name="T5" fmla="*/ 227 h 335"/>
                  <a:gd name="T6" fmla="*/ 1336 w 1436"/>
                  <a:gd name="T7" fmla="*/ 239 h 335"/>
                  <a:gd name="T8" fmla="*/ 1292 w 1436"/>
                  <a:gd name="T9" fmla="*/ 247 h 335"/>
                  <a:gd name="T10" fmla="*/ 1240 w 1436"/>
                  <a:gd name="T11" fmla="*/ 251 h 335"/>
                  <a:gd name="T12" fmla="*/ 1184 w 1436"/>
                  <a:gd name="T13" fmla="*/ 235 h 335"/>
                  <a:gd name="T14" fmla="*/ 1156 w 1436"/>
                  <a:gd name="T15" fmla="*/ 203 h 335"/>
                  <a:gd name="T16" fmla="*/ 1136 w 1436"/>
                  <a:gd name="T17" fmla="*/ 171 h 335"/>
                  <a:gd name="T18" fmla="*/ 1128 w 1436"/>
                  <a:gd name="T19" fmla="*/ 143 h 335"/>
                  <a:gd name="T20" fmla="*/ 1120 w 1436"/>
                  <a:gd name="T21" fmla="*/ 119 h 335"/>
                  <a:gd name="T22" fmla="*/ 1112 w 1436"/>
                  <a:gd name="T23" fmla="*/ 87 h 335"/>
                  <a:gd name="T24" fmla="*/ 1100 w 1436"/>
                  <a:gd name="T25" fmla="*/ 63 h 335"/>
                  <a:gd name="T26" fmla="*/ 1076 w 1436"/>
                  <a:gd name="T27" fmla="*/ 47 h 335"/>
                  <a:gd name="T28" fmla="*/ 1020 w 1436"/>
                  <a:gd name="T29" fmla="*/ 43 h 335"/>
                  <a:gd name="T30" fmla="*/ 916 w 1436"/>
                  <a:gd name="T31" fmla="*/ 35 h 335"/>
                  <a:gd name="T32" fmla="*/ 832 w 1436"/>
                  <a:gd name="T33" fmla="*/ 19 h 335"/>
                  <a:gd name="T34" fmla="*/ 716 w 1436"/>
                  <a:gd name="T35" fmla="*/ 3 h 335"/>
                  <a:gd name="T36" fmla="*/ 572 w 1436"/>
                  <a:gd name="T37" fmla="*/ 3 h 335"/>
                  <a:gd name="T38" fmla="*/ 464 w 1436"/>
                  <a:gd name="T39" fmla="*/ 15 h 335"/>
                  <a:gd name="T40" fmla="*/ 344 w 1436"/>
                  <a:gd name="T41" fmla="*/ 35 h 335"/>
                  <a:gd name="T42" fmla="*/ 232 w 1436"/>
                  <a:gd name="T43" fmla="*/ 91 h 335"/>
                  <a:gd name="T44" fmla="*/ 196 w 1436"/>
                  <a:gd name="T45" fmla="*/ 131 h 335"/>
                  <a:gd name="T46" fmla="*/ 152 w 1436"/>
                  <a:gd name="T47" fmla="*/ 195 h 335"/>
                  <a:gd name="T48" fmla="*/ 92 w 1436"/>
                  <a:gd name="T49" fmla="*/ 243 h 335"/>
                  <a:gd name="T50" fmla="*/ 52 w 1436"/>
                  <a:gd name="T51" fmla="*/ 287 h 335"/>
                  <a:gd name="T52" fmla="*/ 0 w 1436"/>
                  <a:gd name="T53" fmla="*/ 335 h 3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36"/>
                  <a:gd name="T82" fmla="*/ 0 h 335"/>
                  <a:gd name="T83" fmla="*/ 1436 w 1436"/>
                  <a:gd name="T84" fmla="*/ 335 h 3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36" h="335">
                    <a:moveTo>
                      <a:pt x="1436" y="223"/>
                    </a:moveTo>
                    <a:cubicBezTo>
                      <a:pt x="1422" y="222"/>
                      <a:pt x="1408" y="222"/>
                      <a:pt x="1396" y="223"/>
                    </a:cubicBezTo>
                    <a:cubicBezTo>
                      <a:pt x="1384" y="224"/>
                      <a:pt x="1374" y="224"/>
                      <a:pt x="1364" y="227"/>
                    </a:cubicBezTo>
                    <a:cubicBezTo>
                      <a:pt x="1354" y="230"/>
                      <a:pt x="1348" y="236"/>
                      <a:pt x="1336" y="239"/>
                    </a:cubicBezTo>
                    <a:cubicBezTo>
                      <a:pt x="1324" y="242"/>
                      <a:pt x="1308" y="245"/>
                      <a:pt x="1292" y="247"/>
                    </a:cubicBezTo>
                    <a:cubicBezTo>
                      <a:pt x="1276" y="249"/>
                      <a:pt x="1258" y="253"/>
                      <a:pt x="1240" y="251"/>
                    </a:cubicBezTo>
                    <a:cubicBezTo>
                      <a:pt x="1222" y="249"/>
                      <a:pt x="1198" y="243"/>
                      <a:pt x="1184" y="235"/>
                    </a:cubicBezTo>
                    <a:cubicBezTo>
                      <a:pt x="1170" y="227"/>
                      <a:pt x="1164" y="214"/>
                      <a:pt x="1156" y="203"/>
                    </a:cubicBezTo>
                    <a:cubicBezTo>
                      <a:pt x="1148" y="192"/>
                      <a:pt x="1141" y="181"/>
                      <a:pt x="1136" y="171"/>
                    </a:cubicBezTo>
                    <a:cubicBezTo>
                      <a:pt x="1131" y="161"/>
                      <a:pt x="1131" y="152"/>
                      <a:pt x="1128" y="143"/>
                    </a:cubicBezTo>
                    <a:cubicBezTo>
                      <a:pt x="1125" y="134"/>
                      <a:pt x="1123" y="128"/>
                      <a:pt x="1120" y="119"/>
                    </a:cubicBezTo>
                    <a:cubicBezTo>
                      <a:pt x="1117" y="110"/>
                      <a:pt x="1115" y="96"/>
                      <a:pt x="1112" y="87"/>
                    </a:cubicBezTo>
                    <a:cubicBezTo>
                      <a:pt x="1109" y="78"/>
                      <a:pt x="1106" y="70"/>
                      <a:pt x="1100" y="63"/>
                    </a:cubicBezTo>
                    <a:cubicBezTo>
                      <a:pt x="1094" y="56"/>
                      <a:pt x="1089" y="50"/>
                      <a:pt x="1076" y="47"/>
                    </a:cubicBezTo>
                    <a:cubicBezTo>
                      <a:pt x="1063" y="44"/>
                      <a:pt x="1047" y="45"/>
                      <a:pt x="1020" y="43"/>
                    </a:cubicBezTo>
                    <a:cubicBezTo>
                      <a:pt x="993" y="41"/>
                      <a:pt x="947" y="39"/>
                      <a:pt x="916" y="35"/>
                    </a:cubicBezTo>
                    <a:cubicBezTo>
                      <a:pt x="885" y="31"/>
                      <a:pt x="865" y="24"/>
                      <a:pt x="832" y="19"/>
                    </a:cubicBezTo>
                    <a:cubicBezTo>
                      <a:pt x="799" y="14"/>
                      <a:pt x="759" y="6"/>
                      <a:pt x="716" y="3"/>
                    </a:cubicBezTo>
                    <a:cubicBezTo>
                      <a:pt x="673" y="0"/>
                      <a:pt x="614" y="1"/>
                      <a:pt x="572" y="3"/>
                    </a:cubicBezTo>
                    <a:cubicBezTo>
                      <a:pt x="530" y="5"/>
                      <a:pt x="502" y="10"/>
                      <a:pt x="464" y="15"/>
                    </a:cubicBezTo>
                    <a:cubicBezTo>
                      <a:pt x="426" y="20"/>
                      <a:pt x="383" y="22"/>
                      <a:pt x="344" y="35"/>
                    </a:cubicBezTo>
                    <a:cubicBezTo>
                      <a:pt x="305" y="48"/>
                      <a:pt x="257" y="75"/>
                      <a:pt x="232" y="91"/>
                    </a:cubicBezTo>
                    <a:cubicBezTo>
                      <a:pt x="207" y="107"/>
                      <a:pt x="209" y="114"/>
                      <a:pt x="196" y="131"/>
                    </a:cubicBezTo>
                    <a:cubicBezTo>
                      <a:pt x="183" y="148"/>
                      <a:pt x="169" y="176"/>
                      <a:pt x="152" y="195"/>
                    </a:cubicBezTo>
                    <a:cubicBezTo>
                      <a:pt x="135" y="214"/>
                      <a:pt x="109" y="228"/>
                      <a:pt x="92" y="243"/>
                    </a:cubicBezTo>
                    <a:cubicBezTo>
                      <a:pt x="75" y="258"/>
                      <a:pt x="67" y="272"/>
                      <a:pt x="52" y="287"/>
                    </a:cubicBezTo>
                    <a:cubicBezTo>
                      <a:pt x="37" y="302"/>
                      <a:pt x="18" y="318"/>
                      <a:pt x="0" y="335"/>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52" name="Freeform 83"/>
              <p:cNvSpPr>
                <a:spLocks/>
              </p:cNvSpPr>
              <p:nvPr/>
            </p:nvSpPr>
            <p:spPr bwMode="auto">
              <a:xfrm>
                <a:off x="1100" y="1567"/>
                <a:ext cx="2320" cy="510"/>
              </a:xfrm>
              <a:custGeom>
                <a:avLst/>
                <a:gdLst>
                  <a:gd name="T0" fmla="*/ 2320 w 2320"/>
                  <a:gd name="T1" fmla="*/ 425 h 510"/>
                  <a:gd name="T2" fmla="*/ 2208 w 2320"/>
                  <a:gd name="T3" fmla="*/ 433 h 510"/>
                  <a:gd name="T4" fmla="*/ 2156 w 2320"/>
                  <a:gd name="T5" fmla="*/ 449 h 510"/>
                  <a:gd name="T6" fmla="*/ 2064 w 2320"/>
                  <a:gd name="T7" fmla="*/ 453 h 510"/>
                  <a:gd name="T8" fmla="*/ 1968 w 2320"/>
                  <a:gd name="T9" fmla="*/ 441 h 510"/>
                  <a:gd name="T10" fmla="*/ 1876 w 2320"/>
                  <a:gd name="T11" fmla="*/ 437 h 510"/>
                  <a:gd name="T12" fmla="*/ 1784 w 2320"/>
                  <a:gd name="T13" fmla="*/ 457 h 510"/>
                  <a:gd name="T14" fmla="*/ 1712 w 2320"/>
                  <a:gd name="T15" fmla="*/ 469 h 510"/>
                  <a:gd name="T16" fmla="*/ 1608 w 2320"/>
                  <a:gd name="T17" fmla="*/ 489 h 510"/>
                  <a:gd name="T18" fmla="*/ 1532 w 2320"/>
                  <a:gd name="T19" fmla="*/ 501 h 510"/>
                  <a:gd name="T20" fmla="*/ 1468 w 2320"/>
                  <a:gd name="T21" fmla="*/ 505 h 510"/>
                  <a:gd name="T22" fmla="*/ 1400 w 2320"/>
                  <a:gd name="T23" fmla="*/ 509 h 510"/>
                  <a:gd name="T24" fmla="*/ 1360 w 2320"/>
                  <a:gd name="T25" fmla="*/ 501 h 510"/>
                  <a:gd name="T26" fmla="*/ 1324 w 2320"/>
                  <a:gd name="T27" fmla="*/ 485 h 510"/>
                  <a:gd name="T28" fmla="*/ 1284 w 2320"/>
                  <a:gd name="T29" fmla="*/ 449 h 510"/>
                  <a:gd name="T30" fmla="*/ 1248 w 2320"/>
                  <a:gd name="T31" fmla="*/ 393 h 510"/>
                  <a:gd name="T32" fmla="*/ 1200 w 2320"/>
                  <a:gd name="T33" fmla="*/ 341 h 510"/>
                  <a:gd name="T34" fmla="*/ 1116 w 2320"/>
                  <a:gd name="T35" fmla="*/ 281 h 510"/>
                  <a:gd name="T36" fmla="*/ 1000 w 2320"/>
                  <a:gd name="T37" fmla="*/ 217 h 510"/>
                  <a:gd name="T38" fmla="*/ 880 w 2320"/>
                  <a:gd name="T39" fmla="*/ 157 h 510"/>
                  <a:gd name="T40" fmla="*/ 816 w 2320"/>
                  <a:gd name="T41" fmla="*/ 129 h 510"/>
                  <a:gd name="T42" fmla="*/ 768 w 2320"/>
                  <a:gd name="T43" fmla="*/ 105 h 510"/>
                  <a:gd name="T44" fmla="*/ 728 w 2320"/>
                  <a:gd name="T45" fmla="*/ 77 h 510"/>
                  <a:gd name="T46" fmla="*/ 696 w 2320"/>
                  <a:gd name="T47" fmla="*/ 53 h 510"/>
                  <a:gd name="T48" fmla="*/ 644 w 2320"/>
                  <a:gd name="T49" fmla="*/ 25 h 510"/>
                  <a:gd name="T50" fmla="*/ 608 w 2320"/>
                  <a:gd name="T51" fmla="*/ 17 h 510"/>
                  <a:gd name="T52" fmla="*/ 560 w 2320"/>
                  <a:gd name="T53" fmla="*/ 5 h 510"/>
                  <a:gd name="T54" fmla="*/ 516 w 2320"/>
                  <a:gd name="T55" fmla="*/ 1 h 510"/>
                  <a:gd name="T56" fmla="*/ 468 w 2320"/>
                  <a:gd name="T57" fmla="*/ 13 h 510"/>
                  <a:gd name="T58" fmla="*/ 388 w 2320"/>
                  <a:gd name="T59" fmla="*/ 25 h 510"/>
                  <a:gd name="T60" fmla="*/ 336 w 2320"/>
                  <a:gd name="T61" fmla="*/ 37 h 510"/>
                  <a:gd name="T62" fmla="*/ 300 w 2320"/>
                  <a:gd name="T63" fmla="*/ 53 h 510"/>
                  <a:gd name="T64" fmla="*/ 260 w 2320"/>
                  <a:gd name="T65" fmla="*/ 73 h 510"/>
                  <a:gd name="T66" fmla="*/ 220 w 2320"/>
                  <a:gd name="T67" fmla="*/ 101 h 510"/>
                  <a:gd name="T68" fmla="*/ 176 w 2320"/>
                  <a:gd name="T69" fmla="*/ 121 h 510"/>
                  <a:gd name="T70" fmla="*/ 104 w 2320"/>
                  <a:gd name="T71" fmla="*/ 137 h 510"/>
                  <a:gd name="T72" fmla="*/ 44 w 2320"/>
                  <a:gd name="T73" fmla="*/ 125 h 510"/>
                  <a:gd name="T74" fmla="*/ 0 w 2320"/>
                  <a:gd name="T75" fmla="*/ 109 h 5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20"/>
                  <a:gd name="T115" fmla="*/ 0 h 510"/>
                  <a:gd name="T116" fmla="*/ 2320 w 2320"/>
                  <a:gd name="T117" fmla="*/ 510 h 5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20" h="510">
                    <a:moveTo>
                      <a:pt x="2320" y="425"/>
                    </a:moveTo>
                    <a:cubicBezTo>
                      <a:pt x="2277" y="427"/>
                      <a:pt x="2235" y="429"/>
                      <a:pt x="2208" y="433"/>
                    </a:cubicBezTo>
                    <a:cubicBezTo>
                      <a:pt x="2181" y="437"/>
                      <a:pt x="2180" y="446"/>
                      <a:pt x="2156" y="449"/>
                    </a:cubicBezTo>
                    <a:cubicBezTo>
                      <a:pt x="2132" y="452"/>
                      <a:pt x="2095" y="454"/>
                      <a:pt x="2064" y="453"/>
                    </a:cubicBezTo>
                    <a:cubicBezTo>
                      <a:pt x="2033" y="452"/>
                      <a:pt x="1999" y="444"/>
                      <a:pt x="1968" y="441"/>
                    </a:cubicBezTo>
                    <a:cubicBezTo>
                      <a:pt x="1937" y="438"/>
                      <a:pt x="1907" y="434"/>
                      <a:pt x="1876" y="437"/>
                    </a:cubicBezTo>
                    <a:cubicBezTo>
                      <a:pt x="1845" y="440"/>
                      <a:pt x="1811" y="452"/>
                      <a:pt x="1784" y="457"/>
                    </a:cubicBezTo>
                    <a:cubicBezTo>
                      <a:pt x="1757" y="462"/>
                      <a:pt x="1741" y="464"/>
                      <a:pt x="1712" y="469"/>
                    </a:cubicBezTo>
                    <a:cubicBezTo>
                      <a:pt x="1683" y="474"/>
                      <a:pt x="1638" y="484"/>
                      <a:pt x="1608" y="489"/>
                    </a:cubicBezTo>
                    <a:cubicBezTo>
                      <a:pt x="1578" y="494"/>
                      <a:pt x="1555" y="498"/>
                      <a:pt x="1532" y="501"/>
                    </a:cubicBezTo>
                    <a:cubicBezTo>
                      <a:pt x="1509" y="504"/>
                      <a:pt x="1490" y="504"/>
                      <a:pt x="1468" y="505"/>
                    </a:cubicBezTo>
                    <a:cubicBezTo>
                      <a:pt x="1446" y="506"/>
                      <a:pt x="1418" y="510"/>
                      <a:pt x="1400" y="509"/>
                    </a:cubicBezTo>
                    <a:cubicBezTo>
                      <a:pt x="1382" y="508"/>
                      <a:pt x="1373" y="505"/>
                      <a:pt x="1360" y="501"/>
                    </a:cubicBezTo>
                    <a:cubicBezTo>
                      <a:pt x="1347" y="497"/>
                      <a:pt x="1337" y="494"/>
                      <a:pt x="1324" y="485"/>
                    </a:cubicBezTo>
                    <a:cubicBezTo>
                      <a:pt x="1311" y="476"/>
                      <a:pt x="1297" y="464"/>
                      <a:pt x="1284" y="449"/>
                    </a:cubicBezTo>
                    <a:cubicBezTo>
                      <a:pt x="1271" y="434"/>
                      <a:pt x="1262" y="411"/>
                      <a:pt x="1248" y="393"/>
                    </a:cubicBezTo>
                    <a:cubicBezTo>
                      <a:pt x="1234" y="375"/>
                      <a:pt x="1222" y="360"/>
                      <a:pt x="1200" y="341"/>
                    </a:cubicBezTo>
                    <a:cubicBezTo>
                      <a:pt x="1178" y="322"/>
                      <a:pt x="1149" y="302"/>
                      <a:pt x="1116" y="281"/>
                    </a:cubicBezTo>
                    <a:cubicBezTo>
                      <a:pt x="1083" y="260"/>
                      <a:pt x="1039" y="238"/>
                      <a:pt x="1000" y="217"/>
                    </a:cubicBezTo>
                    <a:cubicBezTo>
                      <a:pt x="961" y="196"/>
                      <a:pt x="911" y="172"/>
                      <a:pt x="880" y="157"/>
                    </a:cubicBezTo>
                    <a:cubicBezTo>
                      <a:pt x="849" y="142"/>
                      <a:pt x="835" y="138"/>
                      <a:pt x="816" y="129"/>
                    </a:cubicBezTo>
                    <a:cubicBezTo>
                      <a:pt x="797" y="120"/>
                      <a:pt x="783" y="114"/>
                      <a:pt x="768" y="105"/>
                    </a:cubicBezTo>
                    <a:cubicBezTo>
                      <a:pt x="753" y="96"/>
                      <a:pt x="740" y="86"/>
                      <a:pt x="728" y="77"/>
                    </a:cubicBezTo>
                    <a:cubicBezTo>
                      <a:pt x="716" y="68"/>
                      <a:pt x="710" y="62"/>
                      <a:pt x="696" y="53"/>
                    </a:cubicBezTo>
                    <a:cubicBezTo>
                      <a:pt x="682" y="44"/>
                      <a:pt x="659" y="31"/>
                      <a:pt x="644" y="25"/>
                    </a:cubicBezTo>
                    <a:cubicBezTo>
                      <a:pt x="629" y="19"/>
                      <a:pt x="622" y="20"/>
                      <a:pt x="608" y="17"/>
                    </a:cubicBezTo>
                    <a:cubicBezTo>
                      <a:pt x="594" y="14"/>
                      <a:pt x="575" y="8"/>
                      <a:pt x="560" y="5"/>
                    </a:cubicBezTo>
                    <a:cubicBezTo>
                      <a:pt x="545" y="2"/>
                      <a:pt x="531" y="0"/>
                      <a:pt x="516" y="1"/>
                    </a:cubicBezTo>
                    <a:cubicBezTo>
                      <a:pt x="501" y="2"/>
                      <a:pt x="489" y="9"/>
                      <a:pt x="468" y="13"/>
                    </a:cubicBezTo>
                    <a:cubicBezTo>
                      <a:pt x="447" y="17"/>
                      <a:pt x="410" y="21"/>
                      <a:pt x="388" y="25"/>
                    </a:cubicBezTo>
                    <a:cubicBezTo>
                      <a:pt x="366" y="29"/>
                      <a:pt x="351" y="32"/>
                      <a:pt x="336" y="37"/>
                    </a:cubicBezTo>
                    <a:cubicBezTo>
                      <a:pt x="321" y="42"/>
                      <a:pt x="313" y="47"/>
                      <a:pt x="300" y="53"/>
                    </a:cubicBezTo>
                    <a:cubicBezTo>
                      <a:pt x="287" y="59"/>
                      <a:pt x="273" y="65"/>
                      <a:pt x="260" y="73"/>
                    </a:cubicBezTo>
                    <a:cubicBezTo>
                      <a:pt x="247" y="81"/>
                      <a:pt x="234" y="93"/>
                      <a:pt x="220" y="101"/>
                    </a:cubicBezTo>
                    <a:cubicBezTo>
                      <a:pt x="206" y="109"/>
                      <a:pt x="195" y="115"/>
                      <a:pt x="176" y="121"/>
                    </a:cubicBezTo>
                    <a:cubicBezTo>
                      <a:pt x="157" y="127"/>
                      <a:pt x="126" y="136"/>
                      <a:pt x="104" y="137"/>
                    </a:cubicBezTo>
                    <a:cubicBezTo>
                      <a:pt x="82" y="138"/>
                      <a:pt x="61" y="130"/>
                      <a:pt x="44" y="125"/>
                    </a:cubicBezTo>
                    <a:cubicBezTo>
                      <a:pt x="27" y="120"/>
                      <a:pt x="13" y="114"/>
                      <a:pt x="0" y="109"/>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53" name="Freeform 84"/>
              <p:cNvSpPr>
                <a:spLocks/>
              </p:cNvSpPr>
              <p:nvPr/>
            </p:nvSpPr>
            <p:spPr bwMode="auto">
              <a:xfrm>
                <a:off x="32" y="1505"/>
                <a:ext cx="1068" cy="184"/>
              </a:xfrm>
              <a:custGeom>
                <a:avLst/>
                <a:gdLst>
                  <a:gd name="T0" fmla="*/ 1068 w 1068"/>
                  <a:gd name="T1" fmla="*/ 171 h 184"/>
                  <a:gd name="T2" fmla="*/ 1032 w 1068"/>
                  <a:gd name="T3" fmla="*/ 143 h 184"/>
                  <a:gd name="T4" fmla="*/ 1012 w 1068"/>
                  <a:gd name="T5" fmla="*/ 115 h 184"/>
                  <a:gd name="T6" fmla="*/ 980 w 1068"/>
                  <a:gd name="T7" fmla="*/ 103 h 184"/>
                  <a:gd name="T8" fmla="*/ 940 w 1068"/>
                  <a:gd name="T9" fmla="*/ 103 h 184"/>
                  <a:gd name="T10" fmla="*/ 908 w 1068"/>
                  <a:gd name="T11" fmla="*/ 95 h 184"/>
                  <a:gd name="T12" fmla="*/ 892 w 1068"/>
                  <a:gd name="T13" fmla="*/ 75 h 184"/>
                  <a:gd name="T14" fmla="*/ 880 w 1068"/>
                  <a:gd name="T15" fmla="*/ 51 h 184"/>
                  <a:gd name="T16" fmla="*/ 852 w 1068"/>
                  <a:gd name="T17" fmla="*/ 27 h 184"/>
                  <a:gd name="T18" fmla="*/ 796 w 1068"/>
                  <a:gd name="T19" fmla="*/ 7 h 184"/>
                  <a:gd name="T20" fmla="*/ 748 w 1068"/>
                  <a:gd name="T21" fmla="*/ 3 h 184"/>
                  <a:gd name="T22" fmla="*/ 708 w 1068"/>
                  <a:gd name="T23" fmla="*/ 3 h 184"/>
                  <a:gd name="T24" fmla="*/ 676 w 1068"/>
                  <a:gd name="T25" fmla="*/ 19 h 184"/>
                  <a:gd name="T26" fmla="*/ 660 w 1068"/>
                  <a:gd name="T27" fmla="*/ 39 h 184"/>
                  <a:gd name="T28" fmla="*/ 660 w 1068"/>
                  <a:gd name="T29" fmla="*/ 63 h 184"/>
                  <a:gd name="T30" fmla="*/ 660 w 1068"/>
                  <a:gd name="T31" fmla="*/ 95 h 184"/>
                  <a:gd name="T32" fmla="*/ 640 w 1068"/>
                  <a:gd name="T33" fmla="*/ 123 h 184"/>
                  <a:gd name="T34" fmla="*/ 604 w 1068"/>
                  <a:gd name="T35" fmla="*/ 127 h 184"/>
                  <a:gd name="T36" fmla="*/ 556 w 1068"/>
                  <a:gd name="T37" fmla="*/ 123 h 184"/>
                  <a:gd name="T38" fmla="*/ 500 w 1068"/>
                  <a:gd name="T39" fmla="*/ 99 h 184"/>
                  <a:gd name="T40" fmla="*/ 432 w 1068"/>
                  <a:gd name="T41" fmla="*/ 71 h 184"/>
                  <a:gd name="T42" fmla="*/ 372 w 1068"/>
                  <a:gd name="T43" fmla="*/ 71 h 184"/>
                  <a:gd name="T44" fmla="*/ 340 w 1068"/>
                  <a:gd name="T45" fmla="*/ 87 h 184"/>
                  <a:gd name="T46" fmla="*/ 312 w 1068"/>
                  <a:gd name="T47" fmla="*/ 115 h 184"/>
                  <a:gd name="T48" fmla="*/ 252 w 1068"/>
                  <a:gd name="T49" fmla="*/ 151 h 184"/>
                  <a:gd name="T50" fmla="*/ 184 w 1068"/>
                  <a:gd name="T51" fmla="*/ 179 h 184"/>
                  <a:gd name="T52" fmla="*/ 120 w 1068"/>
                  <a:gd name="T53" fmla="*/ 179 h 184"/>
                  <a:gd name="T54" fmla="*/ 76 w 1068"/>
                  <a:gd name="T55" fmla="*/ 159 h 184"/>
                  <a:gd name="T56" fmla="*/ 28 w 1068"/>
                  <a:gd name="T57" fmla="*/ 151 h 184"/>
                  <a:gd name="T58" fmla="*/ 0 w 1068"/>
                  <a:gd name="T59" fmla="*/ 147 h 1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68"/>
                  <a:gd name="T91" fmla="*/ 0 h 184"/>
                  <a:gd name="T92" fmla="*/ 1068 w 1068"/>
                  <a:gd name="T93" fmla="*/ 184 h 1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68" h="184">
                    <a:moveTo>
                      <a:pt x="1068" y="171"/>
                    </a:moveTo>
                    <a:cubicBezTo>
                      <a:pt x="1054" y="161"/>
                      <a:pt x="1041" y="152"/>
                      <a:pt x="1032" y="143"/>
                    </a:cubicBezTo>
                    <a:cubicBezTo>
                      <a:pt x="1023" y="134"/>
                      <a:pt x="1021" y="122"/>
                      <a:pt x="1012" y="115"/>
                    </a:cubicBezTo>
                    <a:cubicBezTo>
                      <a:pt x="1003" y="108"/>
                      <a:pt x="992" y="105"/>
                      <a:pt x="980" y="103"/>
                    </a:cubicBezTo>
                    <a:cubicBezTo>
                      <a:pt x="968" y="101"/>
                      <a:pt x="952" y="104"/>
                      <a:pt x="940" y="103"/>
                    </a:cubicBezTo>
                    <a:cubicBezTo>
                      <a:pt x="928" y="102"/>
                      <a:pt x="916" y="100"/>
                      <a:pt x="908" y="95"/>
                    </a:cubicBezTo>
                    <a:cubicBezTo>
                      <a:pt x="900" y="90"/>
                      <a:pt x="897" y="82"/>
                      <a:pt x="892" y="75"/>
                    </a:cubicBezTo>
                    <a:cubicBezTo>
                      <a:pt x="887" y="68"/>
                      <a:pt x="887" y="59"/>
                      <a:pt x="880" y="51"/>
                    </a:cubicBezTo>
                    <a:cubicBezTo>
                      <a:pt x="873" y="43"/>
                      <a:pt x="866" y="34"/>
                      <a:pt x="852" y="27"/>
                    </a:cubicBezTo>
                    <a:cubicBezTo>
                      <a:pt x="838" y="20"/>
                      <a:pt x="813" y="11"/>
                      <a:pt x="796" y="7"/>
                    </a:cubicBezTo>
                    <a:cubicBezTo>
                      <a:pt x="779" y="3"/>
                      <a:pt x="763" y="4"/>
                      <a:pt x="748" y="3"/>
                    </a:cubicBezTo>
                    <a:cubicBezTo>
                      <a:pt x="733" y="2"/>
                      <a:pt x="720" y="0"/>
                      <a:pt x="708" y="3"/>
                    </a:cubicBezTo>
                    <a:cubicBezTo>
                      <a:pt x="696" y="6"/>
                      <a:pt x="684" y="13"/>
                      <a:pt x="676" y="19"/>
                    </a:cubicBezTo>
                    <a:cubicBezTo>
                      <a:pt x="668" y="25"/>
                      <a:pt x="663" y="32"/>
                      <a:pt x="660" y="39"/>
                    </a:cubicBezTo>
                    <a:cubicBezTo>
                      <a:pt x="657" y="46"/>
                      <a:pt x="660" y="54"/>
                      <a:pt x="660" y="63"/>
                    </a:cubicBezTo>
                    <a:cubicBezTo>
                      <a:pt x="660" y="72"/>
                      <a:pt x="663" y="85"/>
                      <a:pt x="660" y="95"/>
                    </a:cubicBezTo>
                    <a:cubicBezTo>
                      <a:pt x="657" y="105"/>
                      <a:pt x="649" y="118"/>
                      <a:pt x="640" y="123"/>
                    </a:cubicBezTo>
                    <a:cubicBezTo>
                      <a:pt x="631" y="128"/>
                      <a:pt x="618" y="127"/>
                      <a:pt x="604" y="127"/>
                    </a:cubicBezTo>
                    <a:cubicBezTo>
                      <a:pt x="590" y="127"/>
                      <a:pt x="573" y="128"/>
                      <a:pt x="556" y="123"/>
                    </a:cubicBezTo>
                    <a:cubicBezTo>
                      <a:pt x="539" y="118"/>
                      <a:pt x="521" y="108"/>
                      <a:pt x="500" y="99"/>
                    </a:cubicBezTo>
                    <a:cubicBezTo>
                      <a:pt x="479" y="90"/>
                      <a:pt x="453" y="76"/>
                      <a:pt x="432" y="71"/>
                    </a:cubicBezTo>
                    <a:cubicBezTo>
                      <a:pt x="411" y="66"/>
                      <a:pt x="387" y="68"/>
                      <a:pt x="372" y="71"/>
                    </a:cubicBezTo>
                    <a:cubicBezTo>
                      <a:pt x="357" y="74"/>
                      <a:pt x="350" y="80"/>
                      <a:pt x="340" y="87"/>
                    </a:cubicBezTo>
                    <a:cubicBezTo>
                      <a:pt x="330" y="94"/>
                      <a:pt x="327" y="104"/>
                      <a:pt x="312" y="115"/>
                    </a:cubicBezTo>
                    <a:cubicBezTo>
                      <a:pt x="297" y="126"/>
                      <a:pt x="273" y="140"/>
                      <a:pt x="252" y="151"/>
                    </a:cubicBezTo>
                    <a:cubicBezTo>
                      <a:pt x="231" y="162"/>
                      <a:pt x="206" y="174"/>
                      <a:pt x="184" y="179"/>
                    </a:cubicBezTo>
                    <a:cubicBezTo>
                      <a:pt x="162" y="184"/>
                      <a:pt x="138" y="182"/>
                      <a:pt x="120" y="179"/>
                    </a:cubicBezTo>
                    <a:cubicBezTo>
                      <a:pt x="102" y="176"/>
                      <a:pt x="91" y="164"/>
                      <a:pt x="76" y="159"/>
                    </a:cubicBezTo>
                    <a:cubicBezTo>
                      <a:pt x="61" y="154"/>
                      <a:pt x="41" y="153"/>
                      <a:pt x="28" y="151"/>
                    </a:cubicBezTo>
                    <a:cubicBezTo>
                      <a:pt x="15" y="149"/>
                      <a:pt x="7" y="148"/>
                      <a:pt x="0" y="147"/>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54" name="Freeform 85"/>
              <p:cNvSpPr>
                <a:spLocks/>
              </p:cNvSpPr>
              <p:nvPr/>
            </p:nvSpPr>
            <p:spPr bwMode="auto">
              <a:xfrm>
                <a:off x="2194" y="1311"/>
                <a:ext cx="272" cy="753"/>
              </a:xfrm>
              <a:custGeom>
                <a:avLst/>
                <a:gdLst>
                  <a:gd name="T0" fmla="*/ 272 w 272"/>
                  <a:gd name="T1" fmla="*/ 753 h 753"/>
                  <a:gd name="T2" fmla="*/ 257 w 272"/>
                  <a:gd name="T3" fmla="*/ 732 h 753"/>
                  <a:gd name="T4" fmla="*/ 236 w 272"/>
                  <a:gd name="T5" fmla="*/ 678 h 753"/>
                  <a:gd name="T6" fmla="*/ 260 w 272"/>
                  <a:gd name="T7" fmla="*/ 609 h 753"/>
                  <a:gd name="T8" fmla="*/ 227 w 272"/>
                  <a:gd name="T9" fmla="*/ 537 h 753"/>
                  <a:gd name="T10" fmla="*/ 149 w 272"/>
                  <a:gd name="T11" fmla="*/ 501 h 753"/>
                  <a:gd name="T12" fmla="*/ 92 w 272"/>
                  <a:gd name="T13" fmla="*/ 447 h 753"/>
                  <a:gd name="T14" fmla="*/ 77 w 272"/>
                  <a:gd name="T15" fmla="*/ 390 h 753"/>
                  <a:gd name="T16" fmla="*/ 80 w 272"/>
                  <a:gd name="T17" fmla="*/ 336 h 753"/>
                  <a:gd name="T18" fmla="*/ 62 w 272"/>
                  <a:gd name="T19" fmla="*/ 270 h 753"/>
                  <a:gd name="T20" fmla="*/ 8 w 272"/>
                  <a:gd name="T21" fmla="*/ 219 h 753"/>
                  <a:gd name="T22" fmla="*/ 11 w 272"/>
                  <a:gd name="T23" fmla="*/ 135 h 753"/>
                  <a:gd name="T24" fmla="*/ 41 w 272"/>
                  <a:gd name="T25" fmla="*/ 81 h 753"/>
                  <a:gd name="T26" fmla="*/ 74 w 272"/>
                  <a:gd name="T27" fmla="*/ 24 h 753"/>
                  <a:gd name="T28" fmla="*/ 110 w 272"/>
                  <a:gd name="T29" fmla="*/ 0 h 7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2"/>
                  <a:gd name="T46" fmla="*/ 0 h 753"/>
                  <a:gd name="T47" fmla="*/ 272 w 272"/>
                  <a:gd name="T48" fmla="*/ 753 h 7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2" h="753">
                    <a:moveTo>
                      <a:pt x="272" y="753"/>
                    </a:moveTo>
                    <a:cubicBezTo>
                      <a:pt x="267" y="749"/>
                      <a:pt x="263" y="745"/>
                      <a:pt x="257" y="732"/>
                    </a:cubicBezTo>
                    <a:cubicBezTo>
                      <a:pt x="251" y="719"/>
                      <a:pt x="236" y="698"/>
                      <a:pt x="236" y="678"/>
                    </a:cubicBezTo>
                    <a:cubicBezTo>
                      <a:pt x="236" y="658"/>
                      <a:pt x="261" y="632"/>
                      <a:pt x="260" y="609"/>
                    </a:cubicBezTo>
                    <a:cubicBezTo>
                      <a:pt x="259" y="586"/>
                      <a:pt x="246" y="555"/>
                      <a:pt x="227" y="537"/>
                    </a:cubicBezTo>
                    <a:cubicBezTo>
                      <a:pt x="208" y="519"/>
                      <a:pt x="171" y="516"/>
                      <a:pt x="149" y="501"/>
                    </a:cubicBezTo>
                    <a:cubicBezTo>
                      <a:pt x="127" y="486"/>
                      <a:pt x="104" y="465"/>
                      <a:pt x="92" y="447"/>
                    </a:cubicBezTo>
                    <a:cubicBezTo>
                      <a:pt x="80" y="429"/>
                      <a:pt x="79" y="408"/>
                      <a:pt x="77" y="390"/>
                    </a:cubicBezTo>
                    <a:cubicBezTo>
                      <a:pt x="75" y="372"/>
                      <a:pt x="82" y="356"/>
                      <a:pt x="80" y="336"/>
                    </a:cubicBezTo>
                    <a:cubicBezTo>
                      <a:pt x="78" y="316"/>
                      <a:pt x="74" y="289"/>
                      <a:pt x="62" y="270"/>
                    </a:cubicBezTo>
                    <a:cubicBezTo>
                      <a:pt x="50" y="251"/>
                      <a:pt x="16" y="241"/>
                      <a:pt x="8" y="219"/>
                    </a:cubicBezTo>
                    <a:cubicBezTo>
                      <a:pt x="0" y="197"/>
                      <a:pt x="5" y="158"/>
                      <a:pt x="11" y="135"/>
                    </a:cubicBezTo>
                    <a:cubicBezTo>
                      <a:pt x="17" y="112"/>
                      <a:pt x="31" y="99"/>
                      <a:pt x="41" y="81"/>
                    </a:cubicBezTo>
                    <a:cubicBezTo>
                      <a:pt x="51" y="63"/>
                      <a:pt x="62" y="37"/>
                      <a:pt x="74" y="24"/>
                    </a:cubicBezTo>
                    <a:cubicBezTo>
                      <a:pt x="86" y="11"/>
                      <a:pt x="98" y="5"/>
                      <a:pt x="11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55" name="Freeform 86"/>
              <p:cNvSpPr>
                <a:spLocks/>
              </p:cNvSpPr>
              <p:nvPr/>
            </p:nvSpPr>
            <p:spPr bwMode="auto">
              <a:xfrm>
                <a:off x="3600" y="2737"/>
                <a:ext cx="1128" cy="503"/>
              </a:xfrm>
              <a:custGeom>
                <a:avLst/>
                <a:gdLst>
                  <a:gd name="T0" fmla="*/ 1128 w 1128"/>
                  <a:gd name="T1" fmla="*/ 503 h 503"/>
                  <a:gd name="T2" fmla="*/ 1096 w 1128"/>
                  <a:gd name="T3" fmla="*/ 451 h 503"/>
                  <a:gd name="T4" fmla="*/ 1052 w 1128"/>
                  <a:gd name="T5" fmla="*/ 395 h 503"/>
                  <a:gd name="T6" fmla="*/ 964 w 1128"/>
                  <a:gd name="T7" fmla="*/ 371 h 503"/>
                  <a:gd name="T8" fmla="*/ 864 w 1128"/>
                  <a:gd name="T9" fmla="*/ 347 h 503"/>
                  <a:gd name="T10" fmla="*/ 792 w 1128"/>
                  <a:gd name="T11" fmla="*/ 299 h 503"/>
                  <a:gd name="T12" fmla="*/ 760 w 1128"/>
                  <a:gd name="T13" fmla="*/ 235 h 503"/>
                  <a:gd name="T14" fmla="*/ 684 w 1128"/>
                  <a:gd name="T15" fmla="*/ 163 h 503"/>
                  <a:gd name="T16" fmla="*/ 620 w 1128"/>
                  <a:gd name="T17" fmla="*/ 103 h 503"/>
                  <a:gd name="T18" fmla="*/ 600 w 1128"/>
                  <a:gd name="T19" fmla="*/ 47 h 503"/>
                  <a:gd name="T20" fmla="*/ 572 w 1128"/>
                  <a:gd name="T21" fmla="*/ 19 h 503"/>
                  <a:gd name="T22" fmla="*/ 512 w 1128"/>
                  <a:gd name="T23" fmla="*/ 3 h 503"/>
                  <a:gd name="T24" fmla="*/ 464 w 1128"/>
                  <a:gd name="T25" fmla="*/ 3 h 503"/>
                  <a:gd name="T26" fmla="*/ 416 w 1128"/>
                  <a:gd name="T27" fmla="*/ 7 h 503"/>
                  <a:gd name="T28" fmla="*/ 356 w 1128"/>
                  <a:gd name="T29" fmla="*/ 15 h 503"/>
                  <a:gd name="T30" fmla="*/ 288 w 1128"/>
                  <a:gd name="T31" fmla="*/ 35 h 503"/>
                  <a:gd name="T32" fmla="*/ 240 w 1128"/>
                  <a:gd name="T33" fmla="*/ 47 h 503"/>
                  <a:gd name="T34" fmla="*/ 204 w 1128"/>
                  <a:gd name="T35" fmla="*/ 63 h 503"/>
                  <a:gd name="T36" fmla="*/ 172 w 1128"/>
                  <a:gd name="T37" fmla="*/ 87 h 503"/>
                  <a:gd name="T38" fmla="*/ 120 w 1128"/>
                  <a:gd name="T39" fmla="*/ 79 h 503"/>
                  <a:gd name="T40" fmla="*/ 104 w 1128"/>
                  <a:gd name="T41" fmla="*/ 51 h 503"/>
                  <a:gd name="T42" fmla="*/ 64 w 1128"/>
                  <a:gd name="T43" fmla="*/ 31 h 503"/>
                  <a:gd name="T44" fmla="*/ 36 w 1128"/>
                  <a:gd name="T45" fmla="*/ 23 h 503"/>
                  <a:gd name="T46" fmla="*/ 0 w 1128"/>
                  <a:gd name="T47" fmla="*/ 7 h 50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8"/>
                  <a:gd name="T73" fmla="*/ 0 h 503"/>
                  <a:gd name="T74" fmla="*/ 1128 w 1128"/>
                  <a:gd name="T75" fmla="*/ 503 h 50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8" h="503">
                    <a:moveTo>
                      <a:pt x="1128" y="503"/>
                    </a:moveTo>
                    <a:cubicBezTo>
                      <a:pt x="1118" y="486"/>
                      <a:pt x="1109" y="469"/>
                      <a:pt x="1096" y="451"/>
                    </a:cubicBezTo>
                    <a:cubicBezTo>
                      <a:pt x="1083" y="433"/>
                      <a:pt x="1074" y="408"/>
                      <a:pt x="1052" y="395"/>
                    </a:cubicBezTo>
                    <a:cubicBezTo>
                      <a:pt x="1030" y="382"/>
                      <a:pt x="995" y="379"/>
                      <a:pt x="964" y="371"/>
                    </a:cubicBezTo>
                    <a:cubicBezTo>
                      <a:pt x="933" y="363"/>
                      <a:pt x="893" y="359"/>
                      <a:pt x="864" y="347"/>
                    </a:cubicBezTo>
                    <a:cubicBezTo>
                      <a:pt x="835" y="335"/>
                      <a:pt x="809" y="318"/>
                      <a:pt x="792" y="299"/>
                    </a:cubicBezTo>
                    <a:cubicBezTo>
                      <a:pt x="775" y="280"/>
                      <a:pt x="778" y="257"/>
                      <a:pt x="760" y="235"/>
                    </a:cubicBezTo>
                    <a:cubicBezTo>
                      <a:pt x="742" y="213"/>
                      <a:pt x="707" y="185"/>
                      <a:pt x="684" y="163"/>
                    </a:cubicBezTo>
                    <a:cubicBezTo>
                      <a:pt x="661" y="141"/>
                      <a:pt x="634" y="122"/>
                      <a:pt x="620" y="103"/>
                    </a:cubicBezTo>
                    <a:cubicBezTo>
                      <a:pt x="606" y="84"/>
                      <a:pt x="608" y="61"/>
                      <a:pt x="600" y="47"/>
                    </a:cubicBezTo>
                    <a:cubicBezTo>
                      <a:pt x="592" y="33"/>
                      <a:pt x="587" y="26"/>
                      <a:pt x="572" y="19"/>
                    </a:cubicBezTo>
                    <a:cubicBezTo>
                      <a:pt x="557" y="12"/>
                      <a:pt x="530" y="6"/>
                      <a:pt x="512" y="3"/>
                    </a:cubicBezTo>
                    <a:cubicBezTo>
                      <a:pt x="494" y="0"/>
                      <a:pt x="480" y="2"/>
                      <a:pt x="464" y="3"/>
                    </a:cubicBezTo>
                    <a:cubicBezTo>
                      <a:pt x="448" y="4"/>
                      <a:pt x="434" y="5"/>
                      <a:pt x="416" y="7"/>
                    </a:cubicBezTo>
                    <a:cubicBezTo>
                      <a:pt x="398" y="9"/>
                      <a:pt x="377" y="10"/>
                      <a:pt x="356" y="15"/>
                    </a:cubicBezTo>
                    <a:cubicBezTo>
                      <a:pt x="335" y="20"/>
                      <a:pt x="307" y="30"/>
                      <a:pt x="288" y="35"/>
                    </a:cubicBezTo>
                    <a:cubicBezTo>
                      <a:pt x="269" y="40"/>
                      <a:pt x="254" y="42"/>
                      <a:pt x="240" y="47"/>
                    </a:cubicBezTo>
                    <a:cubicBezTo>
                      <a:pt x="226" y="52"/>
                      <a:pt x="215" y="56"/>
                      <a:pt x="204" y="63"/>
                    </a:cubicBezTo>
                    <a:cubicBezTo>
                      <a:pt x="193" y="70"/>
                      <a:pt x="186" y="84"/>
                      <a:pt x="172" y="87"/>
                    </a:cubicBezTo>
                    <a:cubicBezTo>
                      <a:pt x="158" y="90"/>
                      <a:pt x="131" y="85"/>
                      <a:pt x="120" y="79"/>
                    </a:cubicBezTo>
                    <a:cubicBezTo>
                      <a:pt x="109" y="73"/>
                      <a:pt x="113" y="59"/>
                      <a:pt x="104" y="51"/>
                    </a:cubicBezTo>
                    <a:cubicBezTo>
                      <a:pt x="95" y="43"/>
                      <a:pt x="75" y="36"/>
                      <a:pt x="64" y="31"/>
                    </a:cubicBezTo>
                    <a:cubicBezTo>
                      <a:pt x="53" y="26"/>
                      <a:pt x="47" y="27"/>
                      <a:pt x="36" y="23"/>
                    </a:cubicBezTo>
                    <a:cubicBezTo>
                      <a:pt x="25" y="19"/>
                      <a:pt x="12" y="13"/>
                      <a:pt x="0" y="7"/>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56" name="Freeform 87"/>
              <p:cNvSpPr>
                <a:spLocks/>
              </p:cNvSpPr>
              <p:nvPr/>
            </p:nvSpPr>
            <p:spPr bwMode="auto">
              <a:xfrm>
                <a:off x="4200" y="2784"/>
                <a:ext cx="532" cy="172"/>
              </a:xfrm>
              <a:custGeom>
                <a:avLst/>
                <a:gdLst>
                  <a:gd name="T0" fmla="*/ 532 w 532"/>
                  <a:gd name="T1" fmla="*/ 156 h 172"/>
                  <a:gd name="T2" fmla="*/ 400 w 532"/>
                  <a:gd name="T3" fmla="*/ 172 h 172"/>
                  <a:gd name="T4" fmla="*/ 276 w 532"/>
                  <a:gd name="T5" fmla="*/ 156 h 172"/>
                  <a:gd name="T6" fmla="*/ 176 w 532"/>
                  <a:gd name="T7" fmla="*/ 112 h 172"/>
                  <a:gd name="T8" fmla="*/ 92 w 532"/>
                  <a:gd name="T9" fmla="*/ 84 h 172"/>
                  <a:gd name="T10" fmla="*/ 40 w 532"/>
                  <a:gd name="T11" fmla="*/ 44 h 172"/>
                  <a:gd name="T12" fmla="*/ 0 w 532"/>
                  <a:gd name="T13" fmla="*/ 0 h 172"/>
                  <a:gd name="T14" fmla="*/ 0 60000 65536"/>
                  <a:gd name="T15" fmla="*/ 0 60000 65536"/>
                  <a:gd name="T16" fmla="*/ 0 60000 65536"/>
                  <a:gd name="T17" fmla="*/ 0 60000 65536"/>
                  <a:gd name="T18" fmla="*/ 0 60000 65536"/>
                  <a:gd name="T19" fmla="*/ 0 60000 65536"/>
                  <a:gd name="T20" fmla="*/ 0 60000 65536"/>
                  <a:gd name="T21" fmla="*/ 0 w 532"/>
                  <a:gd name="T22" fmla="*/ 0 h 172"/>
                  <a:gd name="T23" fmla="*/ 532 w 532"/>
                  <a:gd name="T24" fmla="*/ 172 h 1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2" h="172">
                    <a:moveTo>
                      <a:pt x="532" y="156"/>
                    </a:moveTo>
                    <a:cubicBezTo>
                      <a:pt x="487" y="164"/>
                      <a:pt x="443" y="172"/>
                      <a:pt x="400" y="172"/>
                    </a:cubicBezTo>
                    <a:cubicBezTo>
                      <a:pt x="357" y="172"/>
                      <a:pt x="313" y="166"/>
                      <a:pt x="276" y="156"/>
                    </a:cubicBezTo>
                    <a:cubicBezTo>
                      <a:pt x="239" y="146"/>
                      <a:pt x="207" y="124"/>
                      <a:pt x="176" y="112"/>
                    </a:cubicBezTo>
                    <a:cubicBezTo>
                      <a:pt x="145" y="100"/>
                      <a:pt x="115" y="95"/>
                      <a:pt x="92" y="84"/>
                    </a:cubicBezTo>
                    <a:cubicBezTo>
                      <a:pt x="69" y="73"/>
                      <a:pt x="55" y="58"/>
                      <a:pt x="40" y="44"/>
                    </a:cubicBezTo>
                    <a:cubicBezTo>
                      <a:pt x="25" y="30"/>
                      <a:pt x="7" y="7"/>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57" name="Freeform 88"/>
              <p:cNvSpPr>
                <a:spLocks/>
              </p:cNvSpPr>
              <p:nvPr/>
            </p:nvSpPr>
            <p:spPr bwMode="auto">
              <a:xfrm>
                <a:off x="3420" y="1988"/>
                <a:ext cx="289" cy="756"/>
              </a:xfrm>
              <a:custGeom>
                <a:avLst/>
                <a:gdLst>
                  <a:gd name="T0" fmla="*/ 176 w 289"/>
                  <a:gd name="T1" fmla="*/ 756 h 756"/>
                  <a:gd name="T2" fmla="*/ 184 w 289"/>
                  <a:gd name="T3" fmla="*/ 712 h 756"/>
                  <a:gd name="T4" fmla="*/ 208 w 289"/>
                  <a:gd name="T5" fmla="*/ 658 h 756"/>
                  <a:gd name="T6" fmla="*/ 224 w 289"/>
                  <a:gd name="T7" fmla="*/ 630 h 756"/>
                  <a:gd name="T8" fmla="*/ 208 w 289"/>
                  <a:gd name="T9" fmla="*/ 600 h 756"/>
                  <a:gd name="T10" fmla="*/ 200 w 289"/>
                  <a:gd name="T11" fmla="*/ 556 h 756"/>
                  <a:gd name="T12" fmla="*/ 210 w 289"/>
                  <a:gd name="T13" fmla="*/ 504 h 756"/>
                  <a:gd name="T14" fmla="*/ 192 w 289"/>
                  <a:gd name="T15" fmla="*/ 460 h 756"/>
                  <a:gd name="T16" fmla="*/ 196 w 289"/>
                  <a:gd name="T17" fmla="*/ 404 h 756"/>
                  <a:gd name="T18" fmla="*/ 236 w 289"/>
                  <a:gd name="T19" fmla="*/ 372 h 756"/>
                  <a:gd name="T20" fmla="*/ 280 w 289"/>
                  <a:gd name="T21" fmla="*/ 284 h 756"/>
                  <a:gd name="T22" fmla="*/ 268 w 289"/>
                  <a:gd name="T23" fmla="*/ 196 h 756"/>
                  <a:gd name="T24" fmla="*/ 152 w 289"/>
                  <a:gd name="T25" fmla="*/ 160 h 756"/>
                  <a:gd name="T26" fmla="*/ 88 w 289"/>
                  <a:gd name="T27" fmla="*/ 132 h 756"/>
                  <a:gd name="T28" fmla="*/ 36 w 289"/>
                  <a:gd name="T29" fmla="*/ 88 h 756"/>
                  <a:gd name="T30" fmla="*/ 16 w 289"/>
                  <a:gd name="T31" fmla="*/ 44 h 756"/>
                  <a:gd name="T32" fmla="*/ 0 w 289"/>
                  <a:gd name="T33" fmla="*/ 0 h 7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9"/>
                  <a:gd name="T52" fmla="*/ 0 h 756"/>
                  <a:gd name="T53" fmla="*/ 289 w 289"/>
                  <a:gd name="T54" fmla="*/ 756 h 7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9" h="756">
                    <a:moveTo>
                      <a:pt x="176" y="756"/>
                    </a:moveTo>
                    <a:cubicBezTo>
                      <a:pt x="177" y="741"/>
                      <a:pt x="179" y="728"/>
                      <a:pt x="184" y="712"/>
                    </a:cubicBezTo>
                    <a:cubicBezTo>
                      <a:pt x="189" y="696"/>
                      <a:pt x="201" y="672"/>
                      <a:pt x="208" y="658"/>
                    </a:cubicBezTo>
                    <a:cubicBezTo>
                      <a:pt x="215" y="644"/>
                      <a:pt x="224" y="640"/>
                      <a:pt x="224" y="630"/>
                    </a:cubicBezTo>
                    <a:cubicBezTo>
                      <a:pt x="224" y="620"/>
                      <a:pt x="212" y="612"/>
                      <a:pt x="208" y="600"/>
                    </a:cubicBezTo>
                    <a:cubicBezTo>
                      <a:pt x="204" y="588"/>
                      <a:pt x="200" y="572"/>
                      <a:pt x="200" y="556"/>
                    </a:cubicBezTo>
                    <a:cubicBezTo>
                      <a:pt x="200" y="540"/>
                      <a:pt x="211" y="520"/>
                      <a:pt x="210" y="504"/>
                    </a:cubicBezTo>
                    <a:cubicBezTo>
                      <a:pt x="209" y="488"/>
                      <a:pt x="194" y="477"/>
                      <a:pt x="192" y="460"/>
                    </a:cubicBezTo>
                    <a:cubicBezTo>
                      <a:pt x="190" y="443"/>
                      <a:pt x="189" y="419"/>
                      <a:pt x="196" y="404"/>
                    </a:cubicBezTo>
                    <a:cubicBezTo>
                      <a:pt x="203" y="389"/>
                      <a:pt x="222" y="392"/>
                      <a:pt x="236" y="372"/>
                    </a:cubicBezTo>
                    <a:cubicBezTo>
                      <a:pt x="250" y="352"/>
                      <a:pt x="275" y="313"/>
                      <a:pt x="280" y="284"/>
                    </a:cubicBezTo>
                    <a:cubicBezTo>
                      <a:pt x="285" y="255"/>
                      <a:pt x="289" y="217"/>
                      <a:pt x="268" y="196"/>
                    </a:cubicBezTo>
                    <a:cubicBezTo>
                      <a:pt x="247" y="175"/>
                      <a:pt x="182" y="171"/>
                      <a:pt x="152" y="160"/>
                    </a:cubicBezTo>
                    <a:cubicBezTo>
                      <a:pt x="122" y="149"/>
                      <a:pt x="107" y="144"/>
                      <a:pt x="88" y="132"/>
                    </a:cubicBezTo>
                    <a:cubicBezTo>
                      <a:pt x="69" y="120"/>
                      <a:pt x="48" y="103"/>
                      <a:pt x="36" y="88"/>
                    </a:cubicBezTo>
                    <a:cubicBezTo>
                      <a:pt x="24" y="73"/>
                      <a:pt x="22" y="59"/>
                      <a:pt x="16" y="44"/>
                    </a:cubicBezTo>
                    <a:cubicBezTo>
                      <a:pt x="10" y="29"/>
                      <a:pt x="5" y="14"/>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5061" name="Group 89"/>
            <p:cNvGrpSpPr>
              <a:grpSpLocks/>
            </p:cNvGrpSpPr>
            <p:nvPr/>
          </p:nvGrpSpPr>
          <p:grpSpPr bwMode="auto">
            <a:xfrm>
              <a:off x="1204" y="500"/>
              <a:ext cx="3614" cy="3391"/>
              <a:chOff x="1204" y="500"/>
              <a:chExt cx="3614" cy="3391"/>
            </a:xfrm>
          </p:grpSpPr>
          <p:grpSp>
            <p:nvGrpSpPr>
              <p:cNvPr id="385233" name="Group 90"/>
              <p:cNvGrpSpPr>
                <a:grpSpLocks/>
              </p:cNvGrpSpPr>
              <p:nvPr/>
            </p:nvGrpSpPr>
            <p:grpSpPr bwMode="auto">
              <a:xfrm>
                <a:off x="1204" y="500"/>
                <a:ext cx="3614" cy="3391"/>
                <a:chOff x="1204" y="500"/>
                <a:chExt cx="3614" cy="3391"/>
              </a:xfrm>
            </p:grpSpPr>
            <p:sp>
              <p:nvSpPr>
                <p:cNvPr id="385235" name="Freeform 91"/>
                <p:cNvSpPr>
                  <a:spLocks/>
                </p:cNvSpPr>
                <p:nvPr/>
              </p:nvSpPr>
              <p:spPr bwMode="auto">
                <a:xfrm>
                  <a:off x="3289" y="3132"/>
                  <a:ext cx="151" cy="249"/>
                </a:xfrm>
                <a:custGeom>
                  <a:avLst/>
                  <a:gdLst>
                    <a:gd name="T0" fmla="*/ 131 w 151"/>
                    <a:gd name="T1" fmla="*/ 0 h 249"/>
                    <a:gd name="T2" fmla="*/ 149 w 151"/>
                    <a:gd name="T3" fmla="*/ 30 h 249"/>
                    <a:gd name="T4" fmla="*/ 143 w 151"/>
                    <a:gd name="T5" fmla="*/ 51 h 249"/>
                    <a:gd name="T6" fmla="*/ 125 w 151"/>
                    <a:gd name="T7" fmla="*/ 66 h 249"/>
                    <a:gd name="T8" fmla="*/ 98 w 151"/>
                    <a:gd name="T9" fmla="*/ 84 h 249"/>
                    <a:gd name="T10" fmla="*/ 65 w 151"/>
                    <a:gd name="T11" fmla="*/ 105 h 249"/>
                    <a:gd name="T12" fmla="*/ 38 w 151"/>
                    <a:gd name="T13" fmla="*/ 135 h 249"/>
                    <a:gd name="T14" fmla="*/ 8 w 151"/>
                    <a:gd name="T15" fmla="*/ 162 h 249"/>
                    <a:gd name="T16" fmla="*/ 2 w 151"/>
                    <a:gd name="T17" fmla="*/ 180 h 249"/>
                    <a:gd name="T18" fmla="*/ 2 w 151"/>
                    <a:gd name="T19" fmla="*/ 213 h 249"/>
                    <a:gd name="T20" fmla="*/ 14 w 151"/>
                    <a:gd name="T21" fmla="*/ 237 h 249"/>
                    <a:gd name="T22" fmla="*/ 29 w 151"/>
                    <a:gd name="T23" fmla="*/ 249 h 2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1"/>
                    <a:gd name="T37" fmla="*/ 0 h 249"/>
                    <a:gd name="T38" fmla="*/ 151 w 151"/>
                    <a:gd name="T39" fmla="*/ 249 h 2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1" h="249">
                      <a:moveTo>
                        <a:pt x="131" y="0"/>
                      </a:moveTo>
                      <a:cubicBezTo>
                        <a:pt x="139" y="11"/>
                        <a:pt x="147" y="22"/>
                        <a:pt x="149" y="30"/>
                      </a:cubicBezTo>
                      <a:cubicBezTo>
                        <a:pt x="151" y="38"/>
                        <a:pt x="147" y="45"/>
                        <a:pt x="143" y="51"/>
                      </a:cubicBezTo>
                      <a:cubicBezTo>
                        <a:pt x="139" y="57"/>
                        <a:pt x="132" y="61"/>
                        <a:pt x="125" y="66"/>
                      </a:cubicBezTo>
                      <a:cubicBezTo>
                        <a:pt x="118" y="71"/>
                        <a:pt x="108" y="78"/>
                        <a:pt x="98" y="84"/>
                      </a:cubicBezTo>
                      <a:cubicBezTo>
                        <a:pt x="88" y="90"/>
                        <a:pt x="75" y="97"/>
                        <a:pt x="65" y="105"/>
                      </a:cubicBezTo>
                      <a:cubicBezTo>
                        <a:pt x="55" y="113"/>
                        <a:pt x="47" y="126"/>
                        <a:pt x="38" y="135"/>
                      </a:cubicBezTo>
                      <a:cubicBezTo>
                        <a:pt x="29" y="144"/>
                        <a:pt x="14" y="155"/>
                        <a:pt x="8" y="162"/>
                      </a:cubicBezTo>
                      <a:cubicBezTo>
                        <a:pt x="2" y="169"/>
                        <a:pt x="3" y="172"/>
                        <a:pt x="2" y="180"/>
                      </a:cubicBezTo>
                      <a:cubicBezTo>
                        <a:pt x="1" y="188"/>
                        <a:pt x="0" y="204"/>
                        <a:pt x="2" y="213"/>
                      </a:cubicBezTo>
                      <a:cubicBezTo>
                        <a:pt x="4" y="222"/>
                        <a:pt x="9" y="231"/>
                        <a:pt x="14" y="237"/>
                      </a:cubicBezTo>
                      <a:cubicBezTo>
                        <a:pt x="19" y="243"/>
                        <a:pt x="24" y="246"/>
                        <a:pt x="29" y="249"/>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36" name="Freeform 92"/>
                <p:cNvSpPr>
                  <a:spLocks/>
                </p:cNvSpPr>
                <p:nvPr/>
              </p:nvSpPr>
              <p:spPr bwMode="auto">
                <a:xfrm>
                  <a:off x="1204" y="1600"/>
                  <a:ext cx="348" cy="396"/>
                </a:xfrm>
                <a:custGeom>
                  <a:avLst/>
                  <a:gdLst>
                    <a:gd name="T0" fmla="*/ 348 w 348"/>
                    <a:gd name="T1" fmla="*/ 0 h 396"/>
                    <a:gd name="T2" fmla="*/ 316 w 348"/>
                    <a:gd name="T3" fmla="*/ 16 h 396"/>
                    <a:gd name="T4" fmla="*/ 268 w 348"/>
                    <a:gd name="T5" fmla="*/ 40 h 396"/>
                    <a:gd name="T6" fmla="*/ 236 w 348"/>
                    <a:gd name="T7" fmla="*/ 88 h 396"/>
                    <a:gd name="T8" fmla="*/ 244 w 348"/>
                    <a:gd name="T9" fmla="*/ 156 h 396"/>
                    <a:gd name="T10" fmla="*/ 228 w 348"/>
                    <a:gd name="T11" fmla="*/ 212 h 396"/>
                    <a:gd name="T12" fmla="*/ 184 w 348"/>
                    <a:gd name="T13" fmla="*/ 248 h 396"/>
                    <a:gd name="T14" fmla="*/ 124 w 348"/>
                    <a:gd name="T15" fmla="*/ 280 h 396"/>
                    <a:gd name="T16" fmla="*/ 72 w 348"/>
                    <a:gd name="T17" fmla="*/ 300 h 396"/>
                    <a:gd name="T18" fmla="*/ 52 w 348"/>
                    <a:gd name="T19" fmla="*/ 344 h 396"/>
                    <a:gd name="T20" fmla="*/ 24 w 348"/>
                    <a:gd name="T21" fmla="*/ 372 h 396"/>
                    <a:gd name="T22" fmla="*/ 0 w 348"/>
                    <a:gd name="T23" fmla="*/ 396 h 3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8"/>
                    <a:gd name="T37" fmla="*/ 0 h 396"/>
                    <a:gd name="T38" fmla="*/ 348 w 348"/>
                    <a:gd name="T39" fmla="*/ 396 h 3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8" h="396">
                      <a:moveTo>
                        <a:pt x="348" y="0"/>
                      </a:moveTo>
                      <a:cubicBezTo>
                        <a:pt x="338" y="4"/>
                        <a:pt x="329" y="9"/>
                        <a:pt x="316" y="16"/>
                      </a:cubicBezTo>
                      <a:cubicBezTo>
                        <a:pt x="303" y="23"/>
                        <a:pt x="281" y="28"/>
                        <a:pt x="268" y="40"/>
                      </a:cubicBezTo>
                      <a:cubicBezTo>
                        <a:pt x="255" y="52"/>
                        <a:pt x="240" y="69"/>
                        <a:pt x="236" y="88"/>
                      </a:cubicBezTo>
                      <a:cubicBezTo>
                        <a:pt x="232" y="107"/>
                        <a:pt x="245" y="135"/>
                        <a:pt x="244" y="156"/>
                      </a:cubicBezTo>
                      <a:cubicBezTo>
                        <a:pt x="243" y="177"/>
                        <a:pt x="238" y="197"/>
                        <a:pt x="228" y="212"/>
                      </a:cubicBezTo>
                      <a:cubicBezTo>
                        <a:pt x="218" y="227"/>
                        <a:pt x="201" y="237"/>
                        <a:pt x="184" y="248"/>
                      </a:cubicBezTo>
                      <a:cubicBezTo>
                        <a:pt x="167" y="259"/>
                        <a:pt x="143" y="271"/>
                        <a:pt x="124" y="280"/>
                      </a:cubicBezTo>
                      <a:cubicBezTo>
                        <a:pt x="105" y="289"/>
                        <a:pt x="84" y="289"/>
                        <a:pt x="72" y="300"/>
                      </a:cubicBezTo>
                      <a:cubicBezTo>
                        <a:pt x="60" y="311"/>
                        <a:pt x="60" y="332"/>
                        <a:pt x="52" y="344"/>
                      </a:cubicBezTo>
                      <a:cubicBezTo>
                        <a:pt x="44" y="356"/>
                        <a:pt x="33" y="363"/>
                        <a:pt x="24" y="372"/>
                      </a:cubicBezTo>
                      <a:cubicBezTo>
                        <a:pt x="15" y="381"/>
                        <a:pt x="7" y="388"/>
                        <a:pt x="0" y="39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37" name="Freeform 93"/>
                <p:cNvSpPr>
                  <a:spLocks/>
                </p:cNvSpPr>
                <p:nvPr/>
              </p:nvSpPr>
              <p:spPr bwMode="auto">
                <a:xfrm>
                  <a:off x="1488" y="948"/>
                  <a:ext cx="748" cy="112"/>
                </a:xfrm>
                <a:custGeom>
                  <a:avLst/>
                  <a:gdLst>
                    <a:gd name="T0" fmla="*/ 748 w 748"/>
                    <a:gd name="T1" fmla="*/ 8 h 112"/>
                    <a:gd name="T2" fmla="*/ 700 w 748"/>
                    <a:gd name="T3" fmla="*/ 24 h 112"/>
                    <a:gd name="T4" fmla="*/ 672 w 748"/>
                    <a:gd name="T5" fmla="*/ 52 h 112"/>
                    <a:gd name="T6" fmla="*/ 648 w 748"/>
                    <a:gd name="T7" fmla="*/ 96 h 112"/>
                    <a:gd name="T8" fmla="*/ 612 w 748"/>
                    <a:gd name="T9" fmla="*/ 112 h 112"/>
                    <a:gd name="T10" fmla="*/ 584 w 748"/>
                    <a:gd name="T11" fmla="*/ 96 h 112"/>
                    <a:gd name="T12" fmla="*/ 548 w 748"/>
                    <a:gd name="T13" fmla="*/ 56 h 112"/>
                    <a:gd name="T14" fmla="*/ 492 w 748"/>
                    <a:gd name="T15" fmla="*/ 16 h 112"/>
                    <a:gd name="T16" fmla="*/ 436 w 748"/>
                    <a:gd name="T17" fmla="*/ 8 h 112"/>
                    <a:gd name="T18" fmla="*/ 400 w 748"/>
                    <a:gd name="T19" fmla="*/ 8 h 112"/>
                    <a:gd name="T20" fmla="*/ 340 w 748"/>
                    <a:gd name="T21" fmla="*/ 24 h 112"/>
                    <a:gd name="T22" fmla="*/ 304 w 748"/>
                    <a:gd name="T23" fmla="*/ 52 h 112"/>
                    <a:gd name="T24" fmla="*/ 260 w 748"/>
                    <a:gd name="T25" fmla="*/ 64 h 112"/>
                    <a:gd name="T26" fmla="*/ 208 w 748"/>
                    <a:gd name="T27" fmla="*/ 64 h 112"/>
                    <a:gd name="T28" fmla="*/ 172 w 748"/>
                    <a:gd name="T29" fmla="*/ 40 h 112"/>
                    <a:gd name="T30" fmla="*/ 128 w 748"/>
                    <a:gd name="T31" fmla="*/ 20 h 112"/>
                    <a:gd name="T32" fmla="*/ 80 w 748"/>
                    <a:gd name="T33" fmla="*/ 12 h 112"/>
                    <a:gd name="T34" fmla="*/ 48 w 748"/>
                    <a:gd name="T35" fmla="*/ 8 h 112"/>
                    <a:gd name="T36" fmla="*/ 0 w 74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48"/>
                    <a:gd name="T58" fmla="*/ 0 h 112"/>
                    <a:gd name="T59" fmla="*/ 748 w 74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48" h="112">
                      <a:moveTo>
                        <a:pt x="748" y="8"/>
                      </a:moveTo>
                      <a:cubicBezTo>
                        <a:pt x="730" y="12"/>
                        <a:pt x="713" y="17"/>
                        <a:pt x="700" y="24"/>
                      </a:cubicBezTo>
                      <a:cubicBezTo>
                        <a:pt x="687" y="31"/>
                        <a:pt x="681" y="40"/>
                        <a:pt x="672" y="52"/>
                      </a:cubicBezTo>
                      <a:cubicBezTo>
                        <a:pt x="663" y="64"/>
                        <a:pt x="658" y="86"/>
                        <a:pt x="648" y="96"/>
                      </a:cubicBezTo>
                      <a:cubicBezTo>
                        <a:pt x="638" y="106"/>
                        <a:pt x="623" y="112"/>
                        <a:pt x="612" y="112"/>
                      </a:cubicBezTo>
                      <a:cubicBezTo>
                        <a:pt x="601" y="112"/>
                        <a:pt x="595" y="105"/>
                        <a:pt x="584" y="96"/>
                      </a:cubicBezTo>
                      <a:cubicBezTo>
                        <a:pt x="573" y="87"/>
                        <a:pt x="563" y="69"/>
                        <a:pt x="548" y="56"/>
                      </a:cubicBezTo>
                      <a:cubicBezTo>
                        <a:pt x="533" y="43"/>
                        <a:pt x="511" y="24"/>
                        <a:pt x="492" y="16"/>
                      </a:cubicBezTo>
                      <a:cubicBezTo>
                        <a:pt x="473" y="8"/>
                        <a:pt x="451" y="9"/>
                        <a:pt x="436" y="8"/>
                      </a:cubicBezTo>
                      <a:cubicBezTo>
                        <a:pt x="421" y="7"/>
                        <a:pt x="416" y="5"/>
                        <a:pt x="400" y="8"/>
                      </a:cubicBezTo>
                      <a:cubicBezTo>
                        <a:pt x="384" y="11"/>
                        <a:pt x="356" y="17"/>
                        <a:pt x="340" y="24"/>
                      </a:cubicBezTo>
                      <a:cubicBezTo>
                        <a:pt x="324" y="31"/>
                        <a:pt x="317" y="45"/>
                        <a:pt x="304" y="52"/>
                      </a:cubicBezTo>
                      <a:cubicBezTo>
                        <a:pt x="291" y="59"/>
                        <a:pt x="276" y="62"/>
                        <a:pt x="260" y="64"/>
                      </a:cubicBezTo>
                      <a:cubicBezTo>
                        <a:pt x="244" y="66"/>
                        <a:pt x="223" y="68"/>
                        <a:pt x="208" y="64"/>
                      </a:cubicBezTo>
                      <a:cubicBezTo>
                        <a:pt x="193" y="60"/>
                        <a:pt x="185" y="47"/>
                        <a:pt x="172" y="40"/>
                      </a:cubicBezTo>
                      <a:cubicBezTo>
                        <a:pt x="159" y="33"/>
                        <a:pt x="143" y="25"/>
                        <a:pt x="128" y="20"/>
                      </a:cubicBezTo>
                      <a:cubicBezTo>
                        <a:pt x="113" y="15"/>
                        <a:pt x="93" y="14"/>
                        <a:pt x="80" y="12"/>
                      </a:cubicBezTo>
                      <a:cubicBezTo>
                        <a:pt x="67" y="10"/>
                        <a:pt x="61" y="10"/>
                        <a:pt x="48" y="8"/>
                      </a:cubicBezTo>
                      <a:cubicBezTo>
                        <a:pt x="35" y="6"/>
                        <a:pt x="17" y="3"/>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38" name="Freeform 94"/>
                <p:cNvSpPr>
                  <a:spLocks/>
                </p:cNvSpPr>
                <p:nvPr/>
              </p:nvSpPr>
              <p:spPr bwMode="auto">
                <a:xfrm>
                  <a:off x="3560" y="620"/>
                  <a:ext cx="184" cy="269"/>
                </a:xfrm>
                <a:custGeom>
                  <a:avLst/>
                  <a:gdLst>
                    <a:gd name="T0" fmla="*/ 184 w 184"/>
                    <a:gd name="T1" fmla="*/ 264 h 269"/>
                    <a:gd name="T2" fmla="*/ 152 w 184"/>
                    <a:gd name="T3" fmla="*/ 264 h 269"/>
                    <a:gd name="T4" fmla="*/ 136 w 184"/>
                    <a:gd name="T5" fmla="*/ 232 h 269"/>
                    <a:gd name="T6" fmla="*/ 124 w 184"/>
                    <a:gd name="T7" fmla="*/ 207 h 269"/>
                    <a:gd name="T8" fmla="*/ 100 w 184"/>
                    <a:gd name="T9" fmla="*/ 200 h 269"/>
                    <a:gd name="T10" fmla="*/ 64 w 184"/>
                    <a:gd name="T11" fmla="*/ 200 h 269"/>
                    <a:gd name="T12" fmla="*/ 30 w 184"/>
                    <a:gd name="T13" fmla="*/ 178 h 269"/>
                    <a:gd name="T14" fmla="*/ 22 w 184"/>
                    <a:gd name="T15" fmla="*/ 135 h 269"/>
                    <a:gd name="T16" fmla="*/ 6 w 184"/>
                    <a:gd name="T17" fmla="*/ 114 h 269"/>
                    <a:gd name="T18" fmla="*/ 0 w 184"/>
                    <a:gd name="T19" fmla="*/ 84 h 269"/>
                    <a:gd name="T20" fmla="*/ 4 w 184"/>
                    <a:gd name="T21" fmla="*/ 48 h 269"/>
                    <a:gd name="T22" fmla="*/ 20 w 184"/>
                    <a:gd name="T23" fmla="*/ 24 h 269"/>
                    <a:gd name="T24" fmla="*/ 32 w 184"/>
                    <a:gd name="T25" fmla="*/ 0 h 2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269"/>
                    <a:gd name="T41" fmla="*/ 184 w 184"/>
                    <a:gd name="T42" fmla="*/ 269 h 2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269">
                      <a:moveTo>
                        <a:pt x="184" y="264"/>
                      </a:moveTo>
                      <a:cubicBezTo>
                        <a:pt x="172" y="266"/>
                        <a:pt x="160" y="269"/>
                        <a:pt x="152" y="264"/>
                      </a:cubicBezTo>
                      <a:cubicBezTo>
                        <a:pt x="144" y="259"/>
                        <a:pt x="141" y="241"/>
                        <a:pt x="136" y="232"/>
                      </a:cubicBezTo>
                      <a:cubicBezTo>
                        <a:pt x="131" y="223"/>
                        <a:pt x="130" y="212"/>
                        <a:pt x="124" y="207"/>
                      </a:cubicBezTo>
                      <a:cubicBezTo>
                        <a:pt x="118" y="202"/>
                        <a:pt x="110" y="201"/>
                        <a:pt x="100" y="200"/>
                      </a:cubicBezTo>
                      <a:cubicBezTo>
                        <a:pt x="90" y="199"/>
                        <a:pt x="76" y="204"/>
                        <a:pt x="64" y="200"/>
                      </a:cubicBezTo>
                      <a:cubicBezTo>
                        <a:pt x="52" y="196"/>
                        <a:pt x="37" y="189"/>
                        <a:pt x="30" y="178"/>
                      </a:cubicBezTo>
                      <a:cubicBezTo>
                        <a:pt x="23" y="167"/>
                        <a:pt x="26" y="146"/>
                        <a:pt x="22" y="135"/>
                      </a:cubicBezTo>
                      <a:cubicBezTo>
                        <a:pt x="18" y="124"/>
                        <a:pt x="10" y="122"/>
                        <a:pt x="6" y="114"/>
                      </a:cubicBezTo>
                      <a:cubicBezTo>
                        <a:pt x="2" y="106"/>
                        <a:pt x="0" y="95"/>
                        <a:pt x="0" y="84"/>
                      </a:cubicBezTo>
                      <a:cubicBezTo>
                        <a:pt x="0" y="73"/>
                        <a:pt x="1" y="58"/>
                        <a:pt x="4" y="48"/>
                      </a:cubicBezTo>
                      <a:cubicBezTo>
                        <a:pt x="7" y="38"/>
                        <a:pt x="15" y="32"/>
                        <a:pt x="20" y="24"/>
                      </a:cubicBezTo>
                      <a:cubicBezTo>
                        <a:pt x="25" y="16"/>
                        <a:pt x="28" y="8"/>
                        <a:pt x="32"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39" name="Freeform 95"/>
                <p:cNvSpPr>
                  <a:spLocks/>
                </p:cNvSpPr>
                <p:nvPr/>
              </p:nvSpPr>
              <p:spPr bwMode="auto">
                <a:xfrm>
                  <a:off x="4599" y="680"/>
                  <a:ext cx="49" cy="188"/>
                </a:xfrm>
                <a:custGeom>
                  <a:avLst/>
                  <a:gdLst>
                    <a:gd name="T0" fmla="*/ 42 w 45"/>
                    <a:gd name="T1" fmla="*/ 0 h 168"/>
                    <a:gd name="T2" fmla="*/ 5 w 45"/>
                    <a:gd name="T3" fmla="*/ 45 h 168"/>
                    <a:gd name="T4" fmla="*/ 5 w 45"/>
                    <a:gd name="T5" fmla="*/ 106 h 168"/>
                    <a:gd name="T6" fmla="*/ 23 w 45"/>
                    <a:gd name="T7" fmla="*/ 162 h 168"/>
                    <a:gd name="T8" fmla="*/ 48 w 45"/>
                    <a:gd name="T9" fmla="*/ 197 h 168"/>
                    <a:gd name="T10" fmla="*/ 58 w 45"/>
                    <a:gd name="T11" fmla="*/ 235 h 168"/>
                    <a:gd name="T12" fmla="*/ 0 60000 65536"/>
                    <a:gd name="T13" fmla="*/ 0 60000 65536"/>
                    <a:gd name="T14" fmla="*/ 0 60000 65536"/>
                    <a:gd name="T15" fmla="*/ 0 60000 65536"/>
                    <a:gd name="T16" fmla="*/ 0 60000 65536"/>
                    <a:gd name="T17" fmla="*/ 0 60000 65536"/>
                    <a:gd name="T18" fmla="*/ 0 w 45"/>
                    <a:gd name="T19" fmla="*/ 0 h 168"/>
                    <a:gd name="T20" fmla="*/ 45 w 45"/>
                    <a:gd name="T21" fmla="*/ 168 h 168"/>
                  </a:gdLst>
                  <a:ahLst/>
                  <a:cxnLst>
                    <a:cxn ang="T12">
                      <a:pos x="T0" y="T1"/>
                    </a:cxn>
                    <a:cxn ang="T13">
                      <a:pos x="T2" y="T3"/>
                    </a:cxn>
                    <a:cxn ang="T14">
                      <a:pos x="T4" y="T5"/>
                    </a:cxn>
                    <a:cxn ang="T15">
                      <a:pos x="T6" y="T7"/>
                    </a:cxn>
                    <a:cxn ang="T16">
                      <a:pos x="T8" y="T9"/>
                    </a:cxn>
                    <a:cxn ang="T17">
                      <a:pos x="T10" y="T11"/>
                    </a:cxn>
                  </a:cxnLst>
                  <a:rect l="T18" t="T19" r="T20" b="T21"/>
                  <a:pathLst>
                    <a:path w="45" h="168">
                      <a:moveTo>
                        <a:pt x="33" y="0"/>
                      </a:moveTo>
                      <a:cubicBezTo>
                        <a:pt x="21" y="9"/>
                        <a:pt x="10" y="19"/>
                        <a:pt x="5" y="32"/>
                      </a:cubicBezTo>
                      <a:cubicBezTo>
                        <a:pt x="0" y="45"/>
                        <a:pt x="3" y="62"/>
                        <a:pt x="5" y="76"/>
                      </a:cubicBezTo>
                      <a:cubicBezTo>
                        <a:pt x="7" y="90"/>
                        <a:pt x="12" y="105"/>
                        <a:pt x="17" y="116"/>
                      </a:cubicBezTo>
                      <a:cubicBezTo>
                        <a:pt x="22" y="127"/>
                        <a:pt x="32" y="131"/>
                        <a:pt x="37" y="140"/>
                      </a:cubicBezTo>
                      <a:cubicBezTo>
                        <a:pt x="42" y="149"/>
                        <a:pt x="43" y="160"/>
                        <a:pt x="45" y="168"/>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40" name="Freeform 96"/>
                <p:cNvSpPr>
                  <a:spLocks/>
                </p:cNvSpPr>
                <p:nvPr/>
              </p:nvSpPr>
              <p:spPr bwMode="auto">
                <a:xfrm>
                  <a:off x="4348" y="504"/>
                  <a:ext cx="184" cy="216"/>
                </a:xfrm>
                <a:custGeom>
                  <a:avLst/>
                  <a:gdLst>
                    <a:gd name="T0" fmla="*/ 184 w 184"/>
                    <a:gd name="T1" fmla="*/ 0 h 216"/>
                    <a:gd name="T2" fmla="*/ 148 w 184"/>
                    <a:gd name="T3" fmla="*/ 16 h 216"/>
                    <a:gd name="T4" fmla="*/ 100 w 184"/>
                    <a:gd name="T5" fmla="*/ 60 h 216"/>
                    <a:gd name="T6" fmla="*/ 100 w 184"/>
                    <a:gd name="T7" fmla="*/ 112 h 216"/>
                    <a:gd name="T8" fmla="*/ 68 w 184"/>
                    <a:gd name="T9" fmla="*/ 160 h 216"/>
                    <a:gd name="T10" fmla="*/ 12 w 184"/>
                    <a:gd name="T11" fmla="*/ 180 h 216"/>
                    <a:gd name="T12" fmla="*/ 0 w 184"/>
                    <a:gd name="T13" fmla="*/ 216 h 216"/>
                    <a:gd name="T14" fmla="*/ 0 60000 65536"/>
                    <a:gd name="T15" fmla="*/ 0 60000 65536"/>
                    <a:gd name="T16" fmla="*/ 0 60000 65536"/>
                    <a:gd name="T17" fmla="*/ 0 60000 65536"/>
                    <a:gd name="T18" fmla="*/ 0 60000 65536"/>
                    <a:gd name="T19" fmla="*/ 0 60000 65536"/>
                    <a:gd name="T20" fmla="*/ 0 60000 65536"/>
                    <a:gd name="T21" fmla="*/ 0 w 184"/>
                    <a:gd name="T22" fmla="*/ 0 h 216"/>
                    <a:gd name="T23" fmla="*/ 184 w 184"/>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 h="216">
                      <a:moveTo>
                        <a:pt x="184" y="0"/>
                      </a:moveTo>
                      <a:cubicBezTo>
                        <a:pt x="173" y="3"/>
                        <a:pt x="162" y="6"/>
                        <a:pt x="148" y="16"/>
                      </a:cubicBezTo>
                      <a:cubicBezTo>
                        <a:pt x="134" y="26"/>
                        <a:pt x="108" y="44"/>
                        <a:pt x="100" y="60"/>
                      </a:cubicBezTo>
                      <a:cubicBezTo>
                        <a:pt x="92" y="76"/>
                        <a:pt x="105" y="95"/>
                        <a:pt x="100" y="112"/>
                      </a:cubicBezTo>
                      <a:cubicBezTo>
                        <a:pt x="95" y="129"/>
                        <a:pt x="83" y="149"/>
                        <a:pt x="68" y="160"/>
                      </a:cubicBezTo>
                      <a:cubicBezTo>
                        <a:pt x="53" y="171"/>
                        <a:pt x="23" y="171"/>
                        <a:pt x="12" y="180"/>
                      </a:cubicBezTo>
                      <a:cubicBezTo>
                        <a:pt x="1" y="189"/>
                        <a:pt x="0" y="202"/>
                        <a:pt x="0" y="21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41" name="Freeform 97"/>
                <p:cNvSpPr>
                  <a:spLocks/>
                </p:cNvSpPr>
                <p:nvPr/>
              </p:nvSpPr>
              <p:spPr bwMode="auto">
                <a:xfrm>
                  <a:off x="4532" y="500"/>
                  <a:ext cx="256" cy="176"/>
                </a:xfrm>
                <a:custGeom>
                  <a:avLst/>
                  <a:gdLst>
                    <a:gd name="T0" fmla="*/ 256 w 256"/>
                    <a:gd name="T1" fmla="*/ 176 h 176"/>
                    <a:gd name="T2" fmla="*/ 224 w 256"/>
                    <a:gd name="T3" fmla="*/ 156 h 176"/>
                    <a:gd name="T4" fmla="*/ 128 w 256"/>
                    <a:gd name="T5" fmla="*/ 128 h 176"/>
                    <a:gd name="T6" fmla="*/ 60 w 256"/>
                    <a:gd name="T7" fmla="*/ 72 h 176"/>
                    <a:gd name="T8" fmla="*/ 24 w 256"/>
                    <a:gd name="T9" fmla="*/ 32 h 176"/>
                    <a:gd name="T10" fmla="*/ 0 w 256"/>
                    <a:gd name="T11" fmla="*/ 0 h 176"/>
                    <a:gd name="T12" fmla="*/ 0 60000 65536"/>
                    <a:gd name="T13" fmla="*/ 0 60000 65536"/>
                    <a:gd name="T14" fmla="*/ 0 60000 65536"/>
                    <a:gd name="T15" fmla="*/ 0 60000 65536"/>
                    <a:gd name="T16" fmla="*/ 0 60000 65536"/>
                    <a:gd name="T17" fmla="*/ 0 60000 65536"/>
                    <a:gd name="T18" fmla="*/ 0 w 256"/>
                    <a:gd name="T19" fmla="*/ 0 h 176"/>
                    <a:gd name="T20" fmla="*/ 256 w 25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256" h="176">
                      <a:moveTo>
                        <a:pt x="256" y="176"/>
                      </a:moveTo>
                      <a:cubicBezTo>
                        <a:pt x="250" y="170"/>
                        <a:pt x="245" y="164"/>
                        <a:pt x="224" y="156"/>
                      </a:cubicBezTo>
                      <a:cubicBezTo>
                        <a:pt x="203" y="148"/>
                        <a:pt x="155" y="142"/>
                        <a:pt x="128" y="128"/>
                      </a:cubicBezTo>
                      <a:cubicBezTo>
                        <a:pt x="101" y="114"/>
                        <a:pt x="77" y="88"/>
                        <a:pt x="60" y="72"/>
                      </a:cubicBezTo>
                      <a:cubicBezTo>
                        <a:pt x="43" y="56"/>
                        <a:pt x="34" y="44"/>
                        <a:pt x="24" y="32"/>
                      </a:cubicBezTo>
                      <a:cubicBezTo>
                        <a:pt x="14" y="20"/>
                        <a:pt x="7" y="10"/>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42" name="Freeform 98"/>
                <p:cNvSpPr>
                  <a:spLocks/>
                </p:cNvSpPr>
                <p:nvPr/>
              </p:nvSpPr>
              <p:spPr bwMode="auto">
                <a:xfrm>
                  <a:off x="4004" y="720"/>
                  <a:ext cx="340" cy="492"/>
                </a:xfrm>
                <a:custGeom>
                  <a:avLst/>
                  <a:gdLst>
                    <a:gd name="T0" fmla="*/ 340 w 340"/>
                    <a:gd name="T1" fmla="*/ 0 h 492"/>
                    <a:gd name="T2" fmla="*/ 324 w 340"/>
                    <a:gd name="T3" fmla="*/ 52 h 492"/>
                    <a:gd name="T4" fmla="*/ 292 w 340"/>
                    <a:gd name="T5" fmla="*/ 120 h 492"/>
                    <a:gd name="T6" fmla="*/ 224 w 340"/>
                    <a:gd name="T7" fmla="*/ 152 h 492"/>
                    <a:gd name="T8" fmla="*/ 172 w 340"/>
                    <a:gd name="T9" fmla="*/ 184 h 492"/>
                    <a:gd name="T10" fmla="*/ 160 w 340"/>
                    <a:gd name="T11" fmla="*/ 248 h 492"/>
                    <a:gd name="T12" fmla="*/ 152 w 340"/>
                    <a:gd name="T13" fmla="*/ 306 h 492"/>
                    <a:gd name="T14" fmla="*/ 104 w 340"/>
                    <a:gd name="T15" fmla="*/ 344 h 492"/>
                    <a:gd name="T16" fmla="*/ 48 w 340"/>
                    <a:gd name="T17" fmla="*/ 368 h 492"/>
                    <a:gd name="T18" fmla="*/ 8 w 340"/>
                    <a:gd name="T19" fmla="*/ 416 h 492"/>
                    <a:gd name="T20" fmla="*/ 4 w 340"/>
                    <a:gd name="T21" fmla="*/ 452 h 492"/>
                    <a:gd name="T22" fmla="*/ 0 w 340"/>
                    <a:gd name="T23" fmla="*/ 492 h 4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0"/>
                    <a:gd name="T37" fmla="*/ 0 h 492"/>
                    <a:gd name="T38" fmla="*/ 340 w 340"/>
                    <a:gd name="T39" fmla="*/ 492 h 4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0" h="492">
                      <a:moveTo>
                        <a:pt x="340" y="0"/>
                      </a:moveTo>
                      <a:cubicBezTo>
                        <a:pt x="336" y="16"/>
                        <a:pt x="332" y="32"/>
                        <a:pt x="324" y="52"/>
                      </a:cubicBezTo>
                      <a:cubicBezTo>
                        <a:pt x="316" y="72"/>
                        <a:pt x="309" y="103"/>
                        <a:pt x="292" y="120"/>
                      </a:cubicBezTo>
                      <a:cubicBezTo>
                        <a:pt x="275" y="137"/>
                        <a:pt x="244" y="141"/>
                        <a:pt x="224" y="152"/>
                      </a:cubicBezTo>
                      <a:cubicBezTo>
                        <a:pt x="204" y="163"/>
                        <a:pt x="183" y="168"/>
                        <a:pt x="172" y="184"/>
                      </a:cubicBezTo>
                      <a:cubicBezTo>
                        <a:pt x="161" y="200"/>
                        <a:pt x="163" y="228"/>
                        <a:pt x="160" y="248"/>
                      </a:cubicBezTo>
                      <a:cubicBezTo>
                        <a:pt x="157" y="268"/>
                        <a:pt x="161" y="290"/>
                        <a:pt x="152" y="306"/>
                      </a:cubicBezTo>
                      <a:cubicBezTo>
                        <a:pt x="143" y="322"/>
                        <a:pt x="121" y="334"/>
                        <a:pt x="104" y="344"/>
                      </a:cubicBezTo>
                      <a:cubicBezTo>
                        <a:pt x="87" y="354"/>
                        <a:pt x="64" y="356"/>
                        <a:pt x="48" y="368"/>
                      </a:cubicBezTo>
                      <a:cubicBezTo>
                        <a:pt x="32" y="380"/>
                        <a:pt x="15" y="402"/>
                        <a:pt x="8" y="416"/>
                      </a:cubicBezTo>
                      <a:cubicBezTo>
                        <a:pt x="1" y="430"/>
                        <a:pt x="5" y="439"/>
                        <a:pt x="4" y="452"/>
                      </a:cubicBezTo>
                      <a:cubicBezTo>
                        <a:pt x="3" y="465"/>
                        <a:pt x="1" y="484"/>
                        <a:pt x="0" y="492"/>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43" name="Freeform 99"/>
                <p:cNvSpPr>
                  <a:spLocks/>
                </p:cNvSpPr>
                <p:nvPr/>
              </p:nvSpPr>
              <p:spPr bwMode="auto">
                <a:xfrm>
                  <a:off x="2778" y="2573"/>
                  <a:ext cx="813" cy="254"/>
                </a:xfrm>
                <a:custGeom>
                  <a:avLst/>
                  <a:gdLst>
                    <a:gd name="T0" fmla="*/ 813 w 813"/>
                    <a:gd name="T1" fmla="*/ 166 h 254"/>
                    <a:gd name="T2" fmla="*/ 795 w 813"/>
                    <a:gd name="T3" fmla="*/ 184 h 254"/>
                    <a:gd name="T4" fmla="*/ 786 w 813"/>
                    <a:gd name="T5" fmla="*/ 217 h 254"/>
                    <a:gd name="T6" fmla="*/ 744 w 813"/>
                    <a:gd name="T7" fmla="*/ 250 h 254"/>
                    <a:gd name="T8" fmla="*/ 690 w 813"/>
                    <a:gd name="T9" fmla="*/ 241 h 254"/>
                    <a:gd name="T10" fmla="*/ 642 w 813"/>
                    <a:gd name="T11" fmla="*/ 226 h 254"/>
                    <a:gd name="T12" fmla="*/ 567 w 813"/>
                    <a:gd name="T13" fmla="*/ 187 h 254"/>
                    <a:gd name="T14" fmla="*/ 534 w 813"/>
                    <a:gd name="T15" fmla="*/ 178 h 254"/>
                    <a:gd name="T16" fmla="*/ 444 w 813"/>
                    <a:gd name="T17" fmla="*/ 157 h 254"/>
                    <a:gd name="T18" fmla="*/ 417 w 813"/>
                    <a:gd name="T19" fmla="*/ 130 h 254"/>
                    <a:gd name="T20" fmla="*/ 396 w 813"/>
                    <a:gd name="T21" fmla="*/ 100 h 254"/>
                    <a:gd name="T22" fmla="*/ 372 w 813"/>
                    <a:gd name="T23" fmla="*/ 82 h 254"/>
                    <a:gd name="T24" fmla="*/ 315 w 813"/>
                    <a:gd name="T25" fmla="*/ 73 h 254"/>
                    <a:gd name="T26" fmla="*/ 282 w 813"/>
                    <a:gd name="T27" fmla="*/ 61 h 254"/>
                    <a:gd name="T28" fmla="*/ 243 w 813"/>
                    <a:gd name="T29" fmla="*/ 31 h 254"/>
                    <a:gd name="T30" fmla="*/ 216 w 813"/>
                    <a:gd name="T31" fmla="*/ 13 h 254"/>
                    <a:gd name="T32" fmla="*/ 174 w 813"/>
                    <a:gd name="T33" fmla="*/ 7 h 254"/>
                    <a:gd name="T34" fmla="*/ 120 w 813"/>
                    <a:gd name="T35" fmla="*/ 1 h 254"/>
                    <a:gd name="T36" fmla="*/ 69 w 813"/>
                    <a:gd name="T37" fmla="*/ 1 h 254"/>
                    <a:gd name="T38" fmla="*/ 27 w 813"/>
                    <a:gd name="T39" fmla="*/ 7 h 254"/>
                    <a:gd name="T40" fmla="*/ 0 w 813"/>
                    <a:gd name="T41" fmla="*/ 13 h 2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3"/>
                    <a:gd name="T64" fmla="*/ 0 h 254"/>
                    <a:gd name="T65" fmla="*/ 813 w 813"/>
                    <a:gd name="T66" fmla="*/ 254 h 2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3" h="254">
                      <a:moveTo>
                        <a:pt x="813" y="166"/>
                      </a:moveTo>
                      <a:cubicBezTo>
                        <a:pt x="806" y="171"/>
                        <a:pt x="799" y="176"/>
                        <a:pt x="795" y="184"/>
                      </a:cubicBezTo>
                      <a:cubicBezTo>
                        <a:pt x="791" y="192"/>
                        <a:pt x="794" y="206"/>
                        <a:pt x="786" y="217"/>
                      </a:cubicBezTo>
                      <a:cubicBezTo>
                        <a:pt x="778" y="228"/>
                        <a:pt x="760" y="246"/>
                        <a:pt x="744" y="250"/>
                      </a:cubicBezTo>
                      <a:cubicBezTo>
                        <a:pt x="728" y="254"/>
                        <a:pt x="707" y="245"/>
                        <a:pt x="690" y="241"/>
                      </a:cubicBezTo>
                      <a:cubicBezTo>
                        <a:pt x="673" y="237"/>
                        <a:pt x="663" y="235"/>
                        <a:pt x="642" y="226"/>
                      </a:cubicBezTo>
                      <a:cubicBezTo>
                        <a:pt x="621" y="217"/>
                        <a:pt x="585" y="195"/>
                        <a:pt x="567" y="187"/>
                      </a:cubicBezTo>
                      <a:cubicBezTo>
                        <a:pt x="549" y="179"/>
                        <a:pt x="554" y="183"/>
                        <a:pt x="534" y="178"/>
                      </a:cubicBezTo>
                      <a:cubicBezTo>
                        <a:pt x="514" y="173"/>
                        <a:pt x="464" y="165"/>
                        <a:pt x="444" y="157"/>
                      </a:cubicBezTo>
                      <a:cubicBezTo>
                        <a:pt x="424" y="149"/>
                        <a:pt x="425" y="139"/>
                        <a:pt x="417" y="130"/>
                      </a:cubicBezTo>
                      <a:cubicBezTo>
                        <a:pt x="409" y="121"/>
                        <a:pt x="403" y="108"/>
                        <a:pt x="396" y="100"/>
                      </a:cubicBezTo>
                      <a:cubicBezTo>
                        <a:pt x="389" y="92"/>
                        <a:pt x="385" y="86"/>
                        <a:pt x="372" y="82"/>
                      </a:cubicBezTo>
                      <a:cubicBezTo>
                        <a:pt x="359" y="78"/>
                        <a:pt x="330" y="77"/>
                        <a:pt x="315" y="73"/>
                      </a:cubicBezTo>
                      <a:cubicBezTo>
                        <a:pt x="300" y="69"/>
                        <a:pt x="294" y="68"/>
                        <a:pt x="282" y="61"/>
                      </a:cubicBezTo>
                      <a:cubicBezTo>
                        <a:pt x="270" y="54"/>
                        <a:pt x="254" y="39"/>
                        <a:pt x="243" y="31"/>
                      </a:cubicBezTo>
                      <a:cubicBezTo>
                        <a:pt x="232" y="23"/>
                        <a:pt x="227" y="17"/>
                        <a:pt x="216" y="13"/>
                      </a:cubicBezTo>
                      <a:cubicBezTo>
                        <a:pt x="205" y="9"/>
                        <a:pt x="190" y="9"/>
                        <a:pt x="174" y="7"/>
                      </a:cubicBezTo>
                      <a:cubicBezTo>
                        <a:pt x="158" y="5"/>
                        <a:pt x="137" y="2"/>
                        <a:pt x="120" y="1"/>
                      </a:cubicBezTo>
                      <a:cubicBezTo>
                        <a:pt x="103" y="0"/>
                        <a:pt x="84" y="0"/>
                        <a:pt x="69" y="1"/>
                      </a:cubicBezTo>
                      <a:cubicBezTo>
                        <a:pt x="54" y="2"/>
                        <a:pt x="38" y="5"/>
                        <a:pt x="27" y="7"/>
                      </a:cubicBezTo>
                      <a:cubicBezTo>
                        <a:pt x="16" y="9"/>
                        <a:pt x="8" y="11"/>
                        <a:pt x="0" y="13"/>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44" name="Freeform 100"/>
                <p:cNvSpPr>
                  <a:spLocks/>
                </p:cNvSpPr>
                <p:nvPr/>
              </p:nvSpPr>
              <p:spPr bwMode="auto">
                <a:xfrm>
                  <a:off x="2819" y="2010"/>
                  <a:ext cx="209" cy="564"/>
                </a:xfrm>
                <a:custGeom>
                  <a:avLst/>
                  <a:gdLst>
                    <a:gd name="T0" fmla="*/ 202 w 209"/>
                    <a:gd name="T1" fmla="*/ 0 h 564"/>
                    <a:gd name="T2" fmla="*/ 202 w 209"/>
                    <a:gd name="T3" fmla="*/ 24 h 564"/>
                    <a:gd name="T4" fmla="*/ 208 w 209"/>
                    <a:gd name="T5" fmla="*/ 48 h 564"/>
                    <a:gd name="T6" fmla="*/ 205 w 209"/>
                    <a:gd name="T7" fmla="*/ 72 h 564"/>
                    <a:gd name="T8" fmla="*/ 187 w 209"/>
                    <a:gd name="T9" fmla="*/ 117 h 564"/>
                    <a:gd name="T10" fmla="*/ 145 w 209"/>
                    <a:gd name="T11" fmla="*/ 141 h 564"/>
                    <a:gd name="T12" fmla="*/ 115 w 209"/>
                    <a:gd name="T13" fmla="*/ 174 h 564"/>
                    <a:gd name="T14" fmla="*/ 106 w 209"/>
                    <a:gd name="T15" fmla="*/ 216 h 564"/>
                    <a:gd name="T16" fmla="*/ 85 w 209"/>
                    <a:gd name="T17" fmla="*/ 249 h 564"/>
                    <a:gd name="T18" fmla="*/ 52 w 209"/>
                    <a:gd name="T19" fmla="*/ 285 h 564"/>
                    <a:gd name="T20" fmla="*/ 22 w 209"/>
                    <a:gd name="T21" fmla="*/ 327 h 564"/>
                    <a:gd name="T22" fmla="*/ 4 w 209"/>
                    <a:gd name="T23" fmla="*/ 366 h 564"/>
                    <a:gd name="T24" fmla="*/ 1 w 209"/>
                    <a:gd name="T25" fmla="*/ 411 h 564"/>
                    <a:gd name="T26" fmla="*/ 10 w 209"/>
                    <a:gd name="T27" fmla="*/ 447 h 564"/>
                    <a:gd name="T28" fmla="*/ 28 w 209"/>
                    <a:gd name="T29" fmla="*/ 471 h 564"/>
                    <a:gd name="T30" fmla="*/ 76 w 209"/>
                    <a:gd name="T31" fmla="*/ 498 h 564"/>
                    <a:gd name="T32" fmla="*/ 94 w 209"/>
                    <a:gd name="T33" fmla="*/ 519 h 564"/>
                    <a:gd name="T34" fmla="*/ 100 w 209"/>
                    <a:gd name="T35" fmla="*/ 546 h 564"/>
                    <a:gd name="T36" fmla="*/ 100 w 209"/>
                    <a:gd name="T37" fmla="*/ 564 h 5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9"/>
                    <a:gd name="T58" fmla="*/ 0 h 564"/>
                    <a:gd name="T59" fmla="*/ 209 w 209"/>
                    <a:gd name="T60" fmla="*/ 564 h 5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9" h="564">
                      <a:moveTo>
                        <a:pt x="202" y="0"/>
                      </a:moveTo>
                      <a:cubicBezTo>
                        <a:pt x="201" y="8"/>
                        <a:pt x="201" y="16"/>
                        <a:pt x="202" y="24"/>
                      </a:cubicBezTo>
                      <a:cubicBezTo>
                        <a:pt x="203" y="32"/>
                        <a:pt x="207" y="40"/>
                        <a:pt x="208" y="48"/>
                      </a:cubicBezTo>
                      <a:cubicBezTo>
                        <a:pt x="209" y="56"/>
                        <a:pt x="208" y="61"/>
                        <a:pt x="205" y="72"/>
                      </a:cubicBezTo>
                      <a:cubicBezTo>
                        <a:pt x="202" y="83"/>
                        <a:pt x="197" y="106"/>
                        <a:pt x="187" y="117"/>
                      </a:cubicBezTo>
                      <a:cubicBezTo>
                        <a:pt x="177" y="128"/>
                        <a:pt x="157" y="132"/>
                        <a:pt x="145" y="141"/>
                      </a:cubicBezTo>
                      <a:cubicBezTo>
                        <a:pt x="133" y="150"/>
                        <a:pt x="121" y="162"/>
                        <a:pt x="115" y="174"/>
                      </a:cubicBezTo>
                      <a:cubicBezTo>
                        <a:pt x="109" y="186"/>
                        <a:pt x="111" y="204"/>
                        <a:pt x="106" y="216"/>
                      </a:cubicBezTo>
                      <a:cubicBezTo>
                        <a:pt x="101" y="228"/>
                        <a:pt x="94" y="238"/>
                        <a:pt x="85" y="249"/>
                      </a:cubicBezTo>
                      <a:cubicBezTo>
                        <a:pt x="76" y="260"/>
                        <a:pt x="62" y="272"/>
                        <a:pt x="52" y="285"/>
                      </a:cubicBezTo>
                      <a:cubicBezTo>
                        <a:pt x="42" y="298"/>
                        <a:pt x="30" y="314"/>
                        <a:pt x="22" y="327"/>
                      </a:cubicBezTo>
                      <a:cubicBezTo>
                        <a:pt x="14" y="340"/>
                        <a:pt x="7" y="352"/>
                        <a:pt x="4" y="366"/>
                      </a:cubicBezTo>
                      <a:cubicBezTo>
                        <a:pt x="1" y="380"/>
                        <a:pt x="0" y="398"/>
                        <a:pt x="1" y="411"/>
                      </a:cubicBezTo>
                      <a:cubicBezTo>
                        <a:pt x="2" y="424"/>
                        <a:pt x="6" y="437"/>
                        <a:pt x="10" y="447"/>
                      </a:cubicBezTo>
                      <a:cubicBezTo>
                        <a:pt x="14" y="457"/>
                        <a:pt x="17" y="463"/>
                        <a:pt x="28" y="471"/>
                      </a:cubicBezTo>
                      <a:cubicBezTo>
                        <a:pt x="39" y="479"/>
                        <a:pt x="65" y="490"/>
                        <a:pt x="76" y="498"/>
                      </a:cubicBezTo>
                      <a:cubicBezTo>
                        <a:pt x="87" y="506"/>
                        <a:pt x="90" y="511"/>
                        <a:pt x="94" y="519"/>
                      </a:cubicBezTo>
                      <a:cubicBezTo>
                        <a:pt x="98" y="527"/>
                        <a:pt x="99" y="539"/>
                        <a:pt x="100" y="546"/>
                      </a:cubicBezTo>
                      <a:cubicBezTo>
                        <a:pt x="101" y="553"/>
                        <a:pt x="100" y="558"/>
                        <a:pt x="100" y="564"/>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45" name="Freeform 101"/>
                <p:cNvSpPr>
                  <a:spLocks/>
                </p:cNvSpPr>
                <p:nvPr/>
              </p:nvSpPr>
              <p:spPr bwMode="auto">
                <a:xfrm>
                  <a:off x="2469" y="2067"/>
                  <a:ext cx="303" cy="520"/>
                </a:xfrm>
                <a:custGeom>
                  <a:avLst/>
                  <a:gdLst>
                    <a:gd name="T0" fmla="*/ 303 w 303"/>
                    <a:gd name="T1" fmla="*/ 519 h 520"/>
                    <a:gd name="T2" fmla="*/ 267 w 303"/>
                    <a:gd name="T3" fmla="*/ 513 h 520"/>
                    <a:gd name="T4" fmla="*/ 228 w 303"/>
                    <a:gd name="T5" fmla="*/ 474 h 520"/>
                    <a:gd name="T6" fmla="*/ 165 w 303"/>
                    <a:gd name="T7" fmla="*/ 432 h 520"/>
                    <a:gd name="T8" fmla="*/ 114 w 303"/>
                    <a:gd name="T9" fmla="*/ 375 h 520"/>
                    <a:gd name="T10" fmla="*/ 114 w 303"/>
                    <a:gd name="T11" fmla="*/ 312 h 520"/>
                    <a:gd name="T12" fmla="*/ 102 w 303"/>
                    <a:gd name="T13" fmla="*/ 234 h 520"/>
                    <a:gd name="T14" fmla="*/ 48 w 303"/>
                    <a:gd name="T15" fmla="*/ 198 h 520"/>
                    <a:gd name="T16" fmla="*/ 36 w 303"/>
                    <a:gd name="T17" fmla="*/ 156 h 520"/>
                    <a:gd name="T18" fmla="*/ 36 w 303"/>
                    <a:gd name="T19" fmla="*/ 102 h 520"/>
                    <a:gd name="T20" fmla="*/ 30 w 303"/>
                    <a:gd name="T21" fmla="*/ 69 h 520"/>
                    <a:gd name="T22" fmla="*/ 0 w 303"/>
                    <a:gd name="T23" fmla="*/ 0 h 5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3"/>
                    <a:gd name="T37" fmla="*/ 0 h 520"/>
                    <a:gd name="T38" fmla="*/ 303 w 303"/>
                    <a:gd name="T39" fmla="*/ 520 h 5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3" h="520">
                      <a:moveTo>
                        <a:pt x="303" y="519"/>
                      </a:moveTo>
                      <a:cubicBezTo>
                        <a:pt x="291" y="519"/>
                        <a:pt x="279" y="520"/>
                        <a:pt x="267" y="513"/>
                      </a:cubicBezTo>
                      <a:cubicBezTo>
                        <a:pt x="255" y="506"/>
                        <a:pt x="245" y="487"/>
                        <a:pt x="228" y="474"/>
                      </a:cubicBezTo>
                      <a:cubicBezTo>
                        <a:pt x="211" y="461"/>
                        <a:pt x="184" y="448"/>
                        <a:pt x="165" y="432"/>
                      </a:cubicBezTo>
                      <a:cubicBezTo>
                        <a:pt x="146" y="416"/>
                        <a:pt x="123" y="395"/>
                        <a:pt x="114" y="375"/>
                      </a:cubicBezTo>
                      <a:cubicBezTo>
                        <a:pt x="105" y="355"/>
                        <a:pt x="116" y="335"/>
                        <a:pt x="114" y="312"/>
                      </a:cubicBezTo>
                      <a:cubicBezTo>
                        <a:pt x="112" y="289"/>
                        <a:pt x="113" y="253"/>
                        <a:pt x="102" y="234"/>
                      </a:cubicBezTo>
                      <a:cubicBezTo>
                        <a:pt x="91" y="215"/>
                        <a:pt x="59" y="211"/>
                        <a:pt x="48" y="198"/>
                      </a:cubicBezTo>
                      <a:cubicBezTo>
                        <a:pt x="37" y="185"/>
                        <a:pt x="38" y="172"/>
                        <a:pt x="36" y="156"/>
                      </a:cubicBezTo>
                      <a:cubicBezTo>
                        <a:pt x="34" y="140"/>
                        <a:pt x="37" y="116"/>
                        <a:pt x="36" y="102"/>
                      </a:cubicBezTo>
                      <a:cubicBezTo>
                        <a:pt x="35" y="88"/>
                        <a:pt x="36" y="86"/>
                        <a:pt x="30" y="69"/>
                      </a:cubicBezTo>
                      <a:cubicBezTo>
                        <a:pt x="24" y="52"/>
                        <a:pt x="12" y="26"/>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46" name="Freeform 102"/>
                <p:cNvSpPr>
                  <a:spLocks/>
                </p:cNvSpPr>
                <p:nvPr/>
              </p:nvSpPr>
              <p:spPr bwMode="auto">
                <a:xfrm>
                  <a:off x="3400" y="2814"/>
                  <a:ext cx="134" cy="315"/>
                </a:xfrm>
                <a:custGeom>
                  <a:avLst/>
                  <a:gdLst>
                    <a:gd name="T0" fmla="*/ 17 w 134"/>
                    <a:gd name="T1" fmla="*/ 315 h 315"/>
                    <a:gd name="T2" fmla="*/ 5 w 134"/>
                    <a:gd name="T3" fmla="*/ 255 h 315"/>
                    <a:gd name="T4" fmla="*/ 47 w 134"/>
                    <a:gd name="T5" fmla="*/ 210 h 315"/>
                    <a:gd name="T6" fmla="*/ 95 w 134"/>
                    <a:gd name="T7" fmla="*/ 168 h 315"/>
                    <a:gd name="T8" fmla="*/ 113 w 134"/>
                    <a:gd name="T9" fmla="*/ 111 h 315"/>
                    <a:gd name="T10" fmla="*/ 113 w 134"/>
                    <a:gd name="T11" fmla="*/ 60 h 315"/>
                    <a:gd name="T12" fmla="*/ 125 w 134"/>
                    <a:gd name="T13" fmla="*/ 24 h 315"/>
                    <a:gd name="T14" fmla="*/ 134 w 134"/>
                    <a:gd name="T15" fmla="*/ 0 h 315"/>
                    <a:gd name="T16" fmla="*/ 0 60000 65536"/>
                    <a:gd name="T17" fmla="*/ 0 60000 65536"/>
                    <a:gd name="T18" fmla="*/ 0 60000 65536"/>
                    <a:gd name="T19" fmla="*/ 0 60000 65536"/>
                    <a:gd name="T20" fmla="*/ 0 60000 65536"/>
                    <a:gd name="T21" fmla="*/ 0 60000 65536"/>
                    <a:gd name="T22" fmla="*/ 0 60000 65536"/>
                    <a:gd name="T23" fmla="*/ 0 60000 65536"/>
                    <a:gd name="T24" fmla="*/ 0 w 134"/>
                    <a:gd name="T25" fmla="*/ 0 h 315"/>
                    <a:gd name="T26" fmla="*/ 134 w 134"/>
                    <a:gd name="T27" fmla="*/ 315 h 3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 h="315">
                      <a:moveTo>
                        <a:pt x="17" y="315"/>
                      </a:moveTo>
                      <a:cubicBezTo>
                        <a:pt x="8" y="293"/>
                        <a:pt x="0" y="272"/>
                        <a:pt x="5" y="255"/>
                      </a:cubicBezTo>
                      <a:cubicBezTo>
                        <a:pt x="10" y="238"/>
                        <a:pt x="32" y="224"/>
                        <a:pt x="47" y="210"/>
                      </a:cubicBezTo>
                      <a:cubicBezTo>
                        <a:pt x="62" y="196"/>
                        <a:pt x="84" y="184"/>
                        <a:pt x="95" y="168"/>
                      </a:cubicBezTo>
                      <a:cubicBezTo>
                        <a:pt x="106" y="152"/>
                        <a:pt x="110" y="129"/>
                        <a:pt x="113" y="111"/>
                      </a:cubicBezTo>
                      <a:cubicBezTo>
                        <a:pt x="116" y="93"/>
                        <a:pt x="111" y="74"/>
                        <a:pt x="113" y="60"/>
                      </a:cubicBezTo>
                      <a:cubicBezTo>
                        <a:pt x="115" y="46"/>
                        <a:pt x="122" y="34"/>
                        <a:pt x="125" y="24"/>
                      </a:cubicBezTo>
                      <a:cubicBezTo>
                        <a:pt x="128" y="14"/>
                        <a:pt x="131" y="7"/>
                        <a:pt x="134"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47" name="Freeform 103"/>
                <p:cNvSpPr>
                  <a:spLocks/>
                </p:cNvSpPr>
                <p:nvPr/>
              </p:nvSpPr>
              <p:spPr bwMode="auto">
                <a:xfrm>
                  <a:off x="3321" y="3237"/>
                  <a:ext cx="1413" cy="396"/>
                </a:xfrm>
                <a:custGeom>
                  <a:avLst/>
                  <a:gdLst>
                    <a:gd name="T0" fmla="*/ 0 w 1413"/>
                    <a:gd name="T1" fmla="*/ 141 h 396"/>
                    <a:gd name="T2" fmla="*/ 15 w 1413"/>
                    <a:gd name="T3" fmla="*/ 180 h 396"/>
                    <a:gd name="T4" fmla="*/ 27 w 1413"/>
                    <a:gd name="T5" fmla="*/ 219 h 396"/>
                    <a:gd name="T6" fmla="*/ 45 w 1413"/>
                    <a:gd name="T7" fmla="*/ 249 h 396"/>
                    <a:gd name="T8" fmla="*/ 84 w 1413"/>
                    <a:gd name="T9" fmla="*/ 273 h 396"/>
                    <a:gd name="T10" fmla="*/ 117 w 1413"/>
                    <a:gd name="T11" fmla="*/ 303 h 396"/>
                    <a:gd name="T12" fmla="*/ 168 w 1413"/>
                    <a:gd name="T13" fmla="*/ 333 h 396"/>
                    <a:gd name="T14" fmla="*/ 282 w 1413"/>
                    <a:gd name="T15" fmla="*/ 339 h 396"/>
                    <a:gd name="T16" fmla="*/ 369 w 1413"/>
                    <a:gd name="T17" fmla="*/ 336 h 396"/>
                    <a:gd name="T18" fmla="*/ 423 w 1413"/>
                    <a:gd name="T19" fmla="*/ 315 h 396"/>
                    <a:gd name="T20" fmla="*/ 504 w 1413"/>
                    <a:gd name="T21" fmla="*/ 312 h 396"/>
                    <a:gd name="T22" fmla="*/ 543 w 1413"/>
                    <a:gd name="T23" fmla="*/ 330 h 396"/>
                    <a:gd name="T24" fmla="*/ 573 w 1413"/>
                    <a:gd name="T25" fmla="*/ 354 h 396"/>
                    <a:gd name="T26" fmla="*/ 627 w 1413"/>
                    <a:gd name="T27" fmla="*/ 369 h 396"/>
                    <a:gd name="T28" fmla="*/ 690 w 1413"/>
                    <a:gd name="T29" fmla="*/ 357 h 396"/>
                    <a:gd name="T30" fmla="*/ 714 w 1413"/>
                    <a:gd name="T31" fmla="*/ 357 h 396"/>
                    <a:gd name="T32" fmla="*/ 750 w 1413"/>
                    <a:gd name="T33" fmla="*/ 357 h 396"/>
                    <a:gd name="T34" fmla="*/ 798 w 1413"/>
                    <a:gd name="T35" fmla="*/ 369 h 396"/>
                    <a:gd name="T36" fmla="*/ 834 w 1413"/>
                    <a:gd name="T37" fmla="*/ 384 h 396"/>
                    <a:gd name="T38" fmla="*/ 879 w 1413"/>
                    <a:gd name="T39" fmla="*/ 396 h 396"/>
                    <a:gd name="T40" fmla="*/ 963 w 1413"/>
                    <a:gd name="T41" fmla="*/ 384 h 396"/>
                    <a:gd name="T42" fmla="*/ 996 w 1413"/>
                    <a:gd name="T43" fmla="*/ 357 h 396"/>
                    <a:gd name="T44" fmla="*/ 1005 w 1413"/>
                    <a:gd name="T45" fmla="*/ 309 h 396"/>
                    <a:gd name="T46" fmla="*/ 1026 w 1413"/>
                    <a:gd name="T47" fmla="*/ 228 h 396"/>
                    <a:gd name="T48" fmla="*/ 1062 w 1413"/>
                    <a:gd name="T49" fmla="*/ 186 h 396"/>
                    <a:gd name="T50" fmla="*/ 1101 w 1413"/>
                    <a:gd name="T51" fmla="*/ 159 h 396"/>
                    <a:gd name="T52" fmla="*/ 1152 w 1413"/>
                    <a:gd name="T53" fmla="*/ 144 h 396"/>
                    <a:gd name="T54" fmla="*/ 1197 w 1413"/>
                    <a:gd name="T55" fmla="*/ 105 h 396"/>
                    <a:gd name="T56" fmla="*/ 1260 w 1413"/>
                    <a:gd name="T57" fmla="*/ 105 h 396"/>
                    <a:gd name="T58" fmla="*/ 1296 w 1413"/>
                    <a:gd name="T59" fmla="*/ 69 h 396"/>
                    <a:gd name="T60" fmla="*/ 1350 w 1413"/>
                    <a:gd name="T61" fmla="*/ 39 h 396"/>
                    <a:gd name="T62" fmla="*/ 1395 w 1413"/>
                    <a:gd name="T63" fmla="*/ 9 h 396"/>
                    <a:gd name="T64" fmla="*/ 1413 w 1413"/>
                    <a:gd name="T65" fmla="*/ 0 h 3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96"/>
                    <a:gd name="T101" fmla="*/ 1413 w 1413"/>
                    <a:gd name="T102" fmla="*/ 396 h 3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96">
                      <a:moveTo>
                        <a:pt x="0" y="141"/>
                      </a:moveTo>
                      <a:cubicBezTo>
                        <a:pt x="5" y="154"/>
                        <a:pt x="11" y="167"/>
                        <a:pt x="15" y="180"/>
                      </a:cubicBezTo>
                      <a:cubicBezTo>
                        <a:pt x="19" y="193"/>
                        <a:pt x="22" y="208"/>
                        <a:pt x="27" y="219"/>
                      </a:cubicBezTo>
                      <a:cubicBezTo>
                        <a:pt x="32" y="230"/>
                        <a:pt x="35" y="240"/>
                        <a:pt x="45" y="249"/>
                      </a:cubicBezTo>
                      <a:cubicBezTo>
                        <a:pt x="55" y="258"/>
                        <a:pt x="72" y="264"/>
                        <a:pt x="84" y="273"/>
                      </a:cubicBezTo>
                      <a:cubicBezTo>
                        <a:pt x="96" y="282"/>
                        <a:pt x="103" y="293"/>
                        <a:pt x="117" y="303"/>
                      </a:cubicBezTo>
                      <a:cubicBezTo>
                        <a:pt x="131" y="313"/>
                        <a:pt x="141" y="327"/>
                        <a:pt x="168" y="333"/>
                      </a:cubicBezTo>
                      <a:cubicBezTo>
                        <a:pt x="195" y="339"/>
                        <a:pt x="249" y="339"/>
                        <a:pt x="282" y="339"/>
                      </a:cubicBezTo>
                      <a:cubicBezTo>
                        <a:pt x="315" y="339"/>
                        <a:pt x="346" y="340"/>
                        <a:pt x="369" y="336"/>
                      </a:cubicBezTo>
                      <a:cubicBezTo>
                        <a:pt x="392" y="332"/>
                        <a:pt x="401" y="319"/>
                        <a:pt x="423" y="315"/>
                      </a:cubicBezTo>
                      <a:cubicBezTo>
                        <a:pt x="445" y="311"/>
                        <a:pt x="484" y="310"/>
                        <a:pt x="504" y="312"/>
                      </a:cubicBezTo>
                      <a:cubicBezTo>
                        <a:pt x="524" y="314"/>
                        <a:pt x="531" y="323"/>
                        <a:pt x="543" y="330"/>
                      </a:cubicBezTo>
                      <a:cubicBezTo>
                        <a:pt x="555" y="337"/>
                        <a:pt x="559" y="348"/>
                        <a:pt x="573" y="354"/>
                      </a:cubicBezTo>
                      <a:cubicBezTo>
                        <a:pt x="587" y="360"/>
                        <a:pt x="608" y="369"/>
                        <a:pt x="627" y="369"/>
                      </a:cubicBezTo>
                      <a:cubicBezTo>
                        <a:pt x="646" y="369"/>
                        <a:pt x="675" y="359"/>
                        <a:pt x="690" y="357"/>
                      </a:cubicBezTo>
                      <a:cubicBezTo>
                        <a:pt x="705" y="355"/>
                        <a:pt x="704" y="357"/>
                        <a:pt x="714" y="357"/>
                      </a:cubicBezTo>
                      <a:cubicBezTo>
                        <a:pt x="724" y="357"/>
                        <a:pt x="736" y="355"/>
                        <a:pt x="750" y="357"/>
                      </a:cubicBezTo>
                      <a:cubicBezTo>
                        <a:pt x="764" y="359"/>
                        <a:pt x="784" y="365"/>
                        <a:pt x="798" y="369"/>
                      </a:cubicBezTo>
                      <a:cubicBezTo>
                        <a:pt x="812" y="373"/>
                        <a:pt x="821" y="380"/>
                        <a:pt x="834" y="384"/>
                      </a:cubicBezTo>
                      <a:cubicBezTo>
                        <a:pt x="847" y="388"/>
                        <a:pt x="858" y="396"/>
                        <a:pt x="879" y="396"/>
                      </a:cubicBezTo>
                      <a:cubicBezTo>
                        <a:pt x="900" y="396"/>
                        <a:pt x="944" y="390"/>
                        <a:pt x="963" y="384"/>
                      </a:cubicBezTo>
                      <a:cubicBezTo>
                        <a:pt x="982" y="378"/>
                        <a:pt x="989" y="369"/>
                        <a:pt x="996" y="357"/>
                      </a:cubicBezTo>
                      <a:cubicBezTo>
                        <a:pt x="1003" y="345"/>
                        <a:pt x="1000" y="330"/>
                        <a:pt x="1005" y="309"/>
                      </a:cubicBezTo>
                      <a:cubicBezTo>
                        <a:pt x="1010" y="288"/>
                        <a:pt x="1017" y="248"/>
                        <a:pt x="1026" y="228"/>
                      </a:cubicBezTo>
                      <a:cubicBezTo>
                        <a:pt x="1035" y="208"/>
                        <a:pt x="1050" y="197"/>
                        <a:pt x="1062" y="186"/>
                      </a:cubicBezTo>
                      <a:cubicBezTo>
                        <a:pt x="1074" y="175"/>
                        <a:pt x="1086" y="166"/>
                        <a:pt x="1101" y="159"/>
                      </a:cubicBezTo>
                      <a:cubicBezTo>
                        <a:pt x="1116" y="152"/>
                        <a:pt x="1136" y="153"/>
                        <a:pt x="1152" y="144"/>
                      </a:cubicBezTo>
                      <a:cubicBezTo>
                        <a:pt x="1168" y="135"/>
                        <a:pt x="1179" y="111"/>
                        <a:pt x="1197" y="105"/>
                      </a:cubicBezTo>
                      <a:cubicBezTo>
                        <a:pt x="1215" y="99"/>
                        <a:pt x="1244" y="111"/>
                        <a:pt x="1260" y="105"/>
                      </a:cubicBezTo>
                      <a:cubicBezTo>
                        <a:pt x="1276" y="99"/>
                        <a:pt x="1281" y="80"/>
                        <a:pt x="1296" y="69"/>
                      </a:cubicBezTo>
                      <a:cubicBezTo>
                        <a:pt x="1311" y="58"/>
                        <a:pt x="1334" y="49"/>
                        <a:pt x="1350" y="39"/>
                      </a:cubicBezTo>
                      <a:cubicBezTo>
                        <a:pt x="1366" y="29"/>
                        <a:pt x="1385" y="15"/>
                        <a:pt x="1395" y="9"/>
                      </a:cubicBezTo>
                      <a:cubicBezTo>
                        <a:pt x="1405" y="3"/>
                        <a:pt x="1409" y="1"/>
                        <a:pt x="1413"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248" name="Freeform 104"/>
                <p:cNvSpPr>
                  <a:spLocks/>
                </p:cNvSpPr>
                <p:nvPr/>
              </p:nvSpPr>
              <p:spPr bwMode="auto">
                <a:xfrm>
                  <a:off x="4296" y="3615"/>
                  <a:ext cx="522" cy="276"/>
                </a:xfrm>
                <a:custGeom>
                  <a:avLst/>
                  <a:gdLst>
                    <a:gd name="T0" fmla="*/ 0 w 522"/>
                    <a:gd name="T1" fmla="*/ 0 h 276"/>
                    <a:gd name="T2" fmla="*/ 33 w 522"/>
                    <a:gd name="T3" fmla="*/ 33 h 276"/>
                    <a:gd name="T4" fmla="*/ 102 w 522"/>
                    <a:gd name="T5" fmla="*/ 51 h 276"/>
                    <a:gd name="T6" fmla="*/ 186 w 522"/>
                    <a:gd name="T7" fmla="*/ 66 h 276"/>
                    <a:gd name="T8" fmla="*/ 255 w 522"/>
                    <a:gd name="T9" fmla="*/ 120 h 276"/>
                    <a:gd name="T10" fmla="*/ 297 w 522"/>
                    <a:gd name="T11" fmla="*/ 174 h 276"/>
                    <a:gd name="T12" fmla="*/ 360 w 522"/>
                    <a:gd name="T13" fmla="*/ 210 h 276"/>
                    <a:gd name="T14" fmla="*/ 408 w 522"/>
                    <a:gd name="T15" fmla="*/ 219 h 276"/>
                    <a:gd name="T16" fmla="*/ 486 w 522"/>
                    <a:gd name="T17" fmla="*/ 264 h 276"/>
                    <a:gd name="T18" fmla="*/ 522 w 522"/>
                    <a:gd name="T19" fmla="*/ 276 h 2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2"/>
                    <a:gd name="T31" fmla="*/ 0 h 276"/>
                    <a:gd name="T32" fmla="*/ 522 w 522"/>
                    <a:gd name="T33" fmla="*/ 276 h 2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2" h="276">
                      <a:moveTo>
                        <a:pt x="0" y="0"/>
                      </a:moveTo>
                      <a:cubicBezTo>
                        <a:pt x="8" y="12"/>
                        <a:pt x="16" y="25"/>
                        <a:pt x="33" y="33"/>
                      </a:cubicBezTo>
                      <a:cubicBezTo>
                        <a:pt x="50" y="41"/>
                        <a:pt x="77" y="46"/>
                        <a:pt x="102" y="51"/>
                      </a:cubicBezTo>
                      <a:cubicBezTo>
                        <a:pt x="127" y="56"/>
                        <a:pt x="161" y="55"/>
                        <a:pt x="186" y="66"/>
                      </a:cubicBezTo>
                      <a:cubicBezTo>
                        <a:pt x="211" y="77"/>
                        <a:pt x="236" y="102"/>
                        <a:pt x="255" y="120"/>
                      </a:cubicBezTo>
                      <a:cubicBezTo>
                        <a:pt x="274" y="138"/>
                        <a:pt x="280" y="159"/>
                        <a:pt x="297" y="174"/>
                      </a:cubicBezTo>
                      <a:cubicBezTo>
                        <a:pt x="314" y="189"/>
                        <a:pt x="342" y="203"/>
                        <a:pt x="360" y="210"/>
                      </a:cubicBezTo>
                      <a:cubicBezTo>
                        <a:pt x="378" y="217"/>
                        <a:pt x="387" y="210"/>
                        <a:pt x="408" y="219"/>
                      </a:cubicBezTo>
                      <a:cubicBezTo>
                        <a:pt x="429" y="228"/>
                        <a:pt x="467" y="255"/>
                        <a:pt x="486" y="264"/>
                      </a:cubicBezTo>
                      <a:cubicBezTo>
                        <a:pt x="505" y="273"/>
                        <a:pt x="513" y="274"/>
                        <a:pt x="522" y="27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5234" name="Freeform 105"/>
              <p:cNvSpPr>
                <a:spLocks/>
              </p:cNvSpPr>
              <p:nvPr/>
            </p:nvSpPr>
            <p:spPr bwMode="auto">
              <a:xfrm>
                <a:off x="4035" y="1656"/>
                <a:ext cx="123" cy="224"/>
              </a:xfrm>
              <a:custGeom>
                <a:avLst/>
                <a:gdLst>
                  <a:gd name="T0" fmla="*/ 9 w 123"/>
                  <a:gd name="T1" fmla="*/ 0 h 224"/>
                  <a:gd name="T2" fmla="*/ 3 w 123"/>
                  <a:gd name="T3" fmla="*/ 16 h 224"/>
                  <a:gd name="T4" fmla="*/ 1 w 123"/>
                  <a:gd name="T5" fmla="*/ 30 h 224"/>
                  <a:gd name="T6" fmla="*/ 11 w 123"/>
                  <a:gd name="T7" fmla="*/ 36 h 224"/>
                  <a:gd name="T8" fmla="*/ 23 w 123"/>
                  <a:gd name="T9" fmla="*/ 36 h 224"/>
                  <a:gd name="T10" fmla="*/ 43 w 123"/>
                  <a:gd name="T11" fmla="*/ 40 h 224"/>
                  <a:gd name="T12" fmla="*/ 59 w 123"/>
                  <a:gd name="T13" fmla="*/ 62 h 224"/>
                  <a:gd name="T14" fmla="*/ 79 w 123"/>
                  <a:gd name="T15" fmla="*/ 72 h 224"/>
                  <a:gd name="T16" fmla="*/ 95 w 123"/>
                  <a:gd name="T17" fmla="*/ 86 h 224"/>
                  <a:gd name="T18" fmla="*/ 119 w 123"/>
                  <a:gd name="T19" fmla="*/ 100 h 224"/>
                  <a:gd name="T20" fmla="*/ 121 w 123"/>
                  <a:gd name="T21" fmla="*/ 124 h 224"/>
                  <a:gd name="T22" fmla="*/ 115 w 123"/>
                  <a:gd name="T23" fmla="*/ 144 h 224"/>
                  <a:gd name="T24" fmla="*/ 101 w 123"/>
                  <a:gd name="T25" fmla="*/ 162 h 224"/>
                  <a:gd name="T26" fmla="*/ 93 w 123"/>
                  <a:gd name="T27" fmla="*/ 174 h 224"/>
                  <a:gd name="T28" fmla="*/ 81 w 123"/>
                  <a:gd name="T29" fmla="*/ 192 h 224"/>
                  <a:gd name="T30" fmla="*/ 77 w 123"/>
                  <a:gd name="T31" fmla="*/ 208 h 224"/>
                  <a:gd name="T32" fmla="*/ 77 w 123"/>
                  <a:gd name="T33" fmla="*/ 224 h 2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4"/>
                  <a:gd name="T53" fmla="*/ 123 w 123"/>
                  <a:gd name="T54" fmla="*/ 224 h 2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4">
                    <a:moveTo>
                      <a:pt x="9" y="0"/>
                    </a:moveTo>
                    <a:cubicBezTo>
                      <a:pt x="6" y="5"/>
                      <a:pt x="4" y="11"/>
                      <a:pt x="3" y="16"/>
                    </a:cubicBezTo>
                    <a:cubicBezTo>
                      <a:pt x="2" y="21"/>
                      <a:pt x="0" y="27"/>
                      <a:pt x="1" y="30"/>
                    </a:cubicBezTo>
                    <a:cubicBezTo>
                      <a:pt x="2" y="33"/>
                      <a:pt x="7" y="35"/>
                      <a:pt x="11" y="36"/>
                    </a:cubicBezTo>
                    <a:cubicBezTo>
                      <a:pt x="15" y="37"/>
                      <a:pt x="18" y="35"/>
                      <a:pt x="23" y="36"/>
                    </a:cubicBezTo>
                    <a:cubicBezTo>
                      <a:pt x="28" y="37"/>
                      <a:pt x="37" y="36"/>
                      <a:pt x="43" y="40"/>
                    </a:cubicBezTo>
                    <a:cubicBezTo>
                      <a:pt x="49" y="44"/>
                      <a:pt x="53" y="57"/>
                      <a:pt x="59" y="62"/>
                    </a:cubicBezTo>
                    <a:cubicBezTo>
                      <a:pt x="65" y="67"/>
                      <a:pt x="73" y="68"/>
                      <a:pt x="79" y="72"/>
                    </a:cubicBezTo>
                    <a:cubicBezTo>
                      <a:pt x="85" y="76"/>
                      <a:pt x="88" y="81"/>
                      <a:pt x="95" y="86"/>
                    </a:cubicBezTo>
                    <a:cubicBezTo>
                      <a:pt x="102" y="91"/>
                      <a:pt x="115" y="94"/>
                      <a:pt x="119" y="100"/>
                    </a:cubicBezTo>
                    <a:cubicBezTo>
                      <a:pt x="123" y="106"/>
                      <a:pt x="122" y="117"/>
                      <a:pt x="121" y="124"/>
                    </a:cubicBezTo>
                    <a:cubicBezTo>
                      <a:pt x="120" y="131"/>
                      <a:pt x="118" y="138"/>
                      <a:pt x="115" y="144"/>
                    </a:cubicBezTo>
                    <a:cubicBezTo>
                      <a:pt x="112" y="150"/>
                      <a:pt x="105" y="157"/>
                      <a:pt x="101" y="162"/>
                    </a:cubicBezTo>
                    <a:cubicBezTo>
                      <a:pt x="97" y="167"/>
                      <a:pt x="96" y="169"/>
                      <a:pt x="93" y="174"/>
                    </a:cubicBezTo>
                    <a:cubicBezTo>
                      <a:pt x="90" y="179"/>
                      <a:pt x="84" y="186"/>
                      <a:pt x="81" y="192"/>
                    </a:cubicBezTo>
                    <a:cubicBezTo>
                      <a:pt x="78" y="198"/>
                      <a:pt x="78" y="203"/>
                      <a:pt x="77" y="208"/>
                    </a:cubicBezTo>
                    <a:cubicBezTo>
                      <a:pt x="76" y="213"/>
                      <a:pt x="76" y="218"/>
                      <a:pt x="77" y="22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5062" name="Freeform 106"/>
            <p:cNvSpPr>
              <a:spLocks/>
            </p:cNvSpPr>
            <p:nvPr/>
          </p:nvSpPr>
          <p:spPr bwMode="auto">
            <a:xfrm>
              <a:off x="870" y="12"/>
              <a:ext cx="123" cy="423"/>
            </a:xfrm>
            <a:custGeom>
              <a:avLst/>
              <a:gdLst>
                <a:gd name="T0" fmla="*/ 123 w 123"/>
                <a:gd name="T1" fmla="*/ 423 h 423"/>
                <a:gd name="T2" fmla="*/ 102 w 123"/>
                <a:gd name="T3" fmla="*/ 390 h 423"/>
                <a:gd name="T4" fmla="*/ 90 w 123"/>
                <a:gd name="T5" fmla="*/ 339 h 423"/>
                <a:gd name="T6" fmla="*/ 96 w 123"/>
                <a:gd name="T7" fmla="*/ 276 h 423"/>
                <a:gd name="T8" fmla="*/ 60 w 123"/>
                <a:gd name="T9" fmla="*/ 195 h 423"/>
                <a:gd name="T10" fmla="*/ 24 w 123"/>
                <a:gd name="T11" fmla="*/ 129 h 423"/>
                <a:gd name="T12" fmla="*/ 15 w 123"/>
                <a:gd name="T13" fmla="*/ 69 h 423"/>
                <a:gd name="T14" fmla="*/ 6 w 123"/>
                <a:gd name="T15" fmla="*/ 39 h 423"/>
                <a:gd name="T16" fmla="*/ 0 w 123"/>
                <a:gd name="T17" fmla="*/ 0 h 4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3"/>
                <a:gd name="T28" fmla="*/ 0 h 423"/>
                <a:gd name="T29" fmla="*/ 123 w 123"/>
                <a:gd name="T30" fmla="*/ 423 h 4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3" h="423">
                  <a:moveTo>
                    <a:pt x="123" y="423"/>
                  </a:moveTo>
                  <a:cubicBezTo>
                    <a:pt x="115" y="413"/>
                    <a:pt x="108" y="404"/>
                    <a:pt x="102" y="390"/>
                  </a:cubicBezTo>
                  <a:cubicBezTo>
                    <a:pt x="96" y="376"/>
                    <a:pt x="91" y="358"/>
                    <a:pt x="90" y="339"/>
                  </a:cubicBezTo>
                  <a:cubicBezTo>
                    <a:pt x="89" y="320"/>
                    <a:pt x="101" y="300"/>
                    <a:pt x="96" y="276"/>
                  </a:cubicBezTo>
                  <a:cubicBezTo>
                    <a:pt x="91" y="252"/>
                    <a:pt x="72" y="220"/>
                    <a:pt x="60" y="195"/>
                  </a:cubicBezTo>
                  <a:cubicBezTo>
                    <a:pt x="48" y="170"/>
                    <a:pt x="31" y="150"/>
                    <a:pt x="24" y="129"/>
                  </a:cubicBezTo>
                  <a:cubicBezTo>
                    <a:pt x="17" y="108"/>
                    <a:pt x="18" y="84"/>
                    <a:pt x="15" y="69"/>
                  </a:cubicBezTo>
                  <a:cubicBezTo>
                    <a:pt x="12" y="54"/>
                    <a:pt x="8" y="50"/>
                    <a:pt x="6" y="39"/>
                  </a:cubicBezTo>
                  <a:cubicBezTo>
                    <a:pt x="4" y="28"/>
                    <a:pt x="2" y="14"/>
                    <a:pt x="0" y="0"/>
                  </a:cubicBezTo>
                </a:path>
              </a:pathLst>
            </a:custGeom>
            <a:noFill/>
            <a:ln w="127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063" name="Freeform 107"/>
            <p:cNvSpPr>
              <a:spLocks/>
            </p:cNvSpPr>
            <p:nvPr/>
          </p:nvSpPr>
          <p:spPr bwMode="auto">
            <a:xfrm>
              <a:off x="2272" y="4106"/>
              <a:ext cx="222" cy="210"/>
            </a:xfrm>
            <a:custGeom>
              <a:avLst/>
              <a:gdLst>
                <a:gd name="T0" fmla="*/ 222 w 222"/>
                <a:gd name="T1" fmla="*/ 0 h 210"/>
                <a:gd name="T2" fmla="*/ 170 w 222"/>
                <a:gd name="T3" fmla="*/ 14 h 210"/>
                <a:gd name="T4" fmla="*/ 106 w 222"/>
                <a:gd name="T5" fmla="*/ 4 h 210"/>
                <a:gd name="T6" fmla="*/ 50 w 222"/>
                <a:gd name="T7" fmla="*/ 88 h 210"/>
                <a:gd name="T8" fmla="*/ 64 w 222"/>
                <a:gd name="T9" fmla="*/ 154 h 210"/>
                <a:gd name="T10" fmla="*/ 0 w 222"/>
                <a:gd name="T11" fmla="*/ 210 h 210"/>
                <a:gd name="T12" fmla="*/ 0 60000 65536"/>
                <a:gd name="T13" fmla="*/ 0 60000 65536"/>
                <a:gd name="T14" fmla="*/ 0 60000 65536"/>
                <a:gd name="T15" fmla="*/ 0 60000 65536"/>
                <a:gd name="T16" fmla="*/ 0 60000 65536"/>
                <a:gd name="T17" fmla="*/ 0 60000 65536"/>
                <a:gd name="T18" fmla="*/ 0 w 222"/>
                <a:gd name="T19" fmla="*/ 0 h 210"/>
                <a:gd name="T20" fmla="*/ 222 w 222"/>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222" h="210">
                  <a:moveTo>
                    <a:pt x="222" y="0"/>
                  </a:moveTo>
                  <a:lnTo>
                    <a:pt x="170" y="14"/>
                  </a:lnTo>
                  <a:lnTo>
                    <a:pt x="106" y="4"/>
                  </a:lnTo>
                  <a:lnTo>
                    <a:pt x="50" y="88"/>
                  </a:lnTo>
                  <a:lnTo>
                    <a:pt x="64" y="154"/>
                  </a:lnTo>
                  <a:lnTo>
                    <a:pt x="0" y="210"/>
                  </a:lnTo>
                </a:path>
              </a:pathLst>
            </a:custGeom>
            <a:noFill/>
            <a:ln w="127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064" name="Text Box 108"/>
            <p:cNvSpPr txBox="1">
              <a:spLocks noChangeArrowheads="1"/>
            </p:cNvSpPr>
            <p:nvPr/>
          </p:nvSpPr>
          <p:spPr bwMode="auto">
            <a:xfrm>
              <a:off x="1331" y="183"/>
              <a:ext cx="7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b="0">
                  <a:solidFill>
                    <a:srgbClr val="000000"/>
                  </a:solidFill>
                  <a:ea typeface="MS PGothic" pitchFamily="34" charset="-128"/>
                </a:rPr>
                <a:t>Sumora</a:t>
              </a:r>
            </a:p>
          </p:txBody>
        </p:sp>
        <p:sp>
          <p:nvSpPr>
            <p:cNvPr id="385065" name="Text Box 109"/>
            <p:cNvSpPr txBox="1">
              <a:spLocks noChangeArrowheads="1"/>
            </p:cNvSpPr>
            <p:nvPr/>
          </p:nvSpPr>
          <p:spPr bwMode="auto">
            <a:xfrm>
              <a:off x="140" y="2965"/>
              <a:ext cx="60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b="0">
                  <a:solidFill>
                    <a:srgbClr val="000000"/>
                  </a:solidFill>
                  <a:ea typeface="MS PGothic" pitchFamily="34" charset="-128"/>
                </a:rPr>
                <a:t>Katasi</a:t>
              </a:r>
            </a:p>
          </p:txBody>
        </p:sp>
        <p:sp>
          <p:nvSpPr>
            <p:cNvPr id="385066" name="Text Box 110"/>
            <p:cNvSpPr txBox="1">
              <a:spLocks noChangeArrowheads="1"/>
            </p:cNvSpPr>
            <p:nvPr/>
          </p:nvSpPr>
          <p:spPr bwMode="auto">
            <a:xfrm>
              <a:off x="3524" y="3997"/>
              <a:ext cx="70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b="0">
                  <a:solidFill>
                    <a:srgbClr val="000000"/>
                  </a:solidFill>
                  <a:ea typeface="MS PGothic" pitchFamily="34" charset="-128"/>
                </a:rPr>
                <a:t>Rimosa</a:t>
              </a:r>
            </a:p>
          </p:txBody>
        </p:sp>
        <p:sp>
          <p:nvSpPr>
            <p:cNvPr id="385067" name="Rectangle 111"/>
            <p:cNvSpPr>
              <a:spLocks noChangeArrowheads="1"/>
            </p:cNvSpPr>
            <p:nvPr/>
          </p:nvSpPr>
          <p:spPr bwMode="auto">
            <a:xfrm>
              <a:off x="144" y="3360"/>
              <a:ext cx="2160" cy="883"/>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GB" altLang="en-US" b="0">
                <a:solidFill>
                  <a:srgbClr val="000000"/>
                </a:solidFill>
              </a:endParaRPr>
            </a:p>
          </p:txBody>
        </p:sp>
        <p:sp>
          <p:nvSpPr>
            <p:cNvPr id="385069" name="Freeform 113"/>
            <p:cNvSpPr>
              <a:spLocks/>
            </p:cNvSpPr>
            <p:nvPr/>
          </p:nvSpPr>
          <p:spPr bwMode="auto">
            <a:xfrm>
              <a:off x="4743" y="0"/>
              <a:ext cx="1017" cy="4325"/>
            </a:xfrm>
            <a:custGeom>
              <a:avLst/>
              <a:gdLst>
                <a:gd name="T0" fmla="*/ 79 w 1017"/>
                <a:gd name="T1" fmla="*/ 65 h 4333"/>
                <a:gd name="T2" fmla="*/ 70 w 1017"/>
                <a:gd name="T3" fmla="*/ 143 h 4333"/>
                <a:gd name="T4" fmla="*/ 90 w 1017"/>
                <a:gd name="T5" fmla="*/ 199 h 4333"/>
                <a:gd name="T6" fmla="*/ 102 w 1017"/>
                <a:gd name="T7" fmla="*/ 267 h 4333"/>
                <a:gd name="T8" fmla="*/ 102 w 1017"/>
                <a:gd name="T9" fmla="*/ 342 h 4333"/>
                <a:gd name="T10" fmla="*/ 117 w 1017"/>
                <a:gd name="T11" fmla="*/ 443 h 4333"/>
                <a:gd name="T12" fmla="*/ 111 w 1017"/>
                <a:gd name="T13" fmla="*/ 541 h 4333"/>
                <a:gd name="T14" fmla="*/ 102 w 1017"/>
                <a:gd name="T15" fmla="*/ 611 h 4333"/>
                <a:gd name="T16" fmla="*/ 90 w 1017"/>
                <a:gd name="T17" fmla="*/ 757 h 4333"/>
                <a:gd name="T18" fmla="*/ 113 w 1017"/>
                <a:gd name="T19" fmla="*/ 832 h 4333"/>
                <a:gd name="T20" fmla="*/ 124 w 1017"/>
                <a:gd name="T21" fmla="*/ 955 h 4333"/>
                <a:gd name="T22" fmla="*/ 136 w 1017"/>
                <a:gd name="T23" fmla="*/ 1044 h 4333"/>
                <a:gd name="T24" fmla="*/ 158 w 1017"/>
                <a:gd name="T25" fmla="*/ 1168 h 4333"/>
                <a:gd name="T26" fmla="*/ 192 w 1017"/>
                <a:gd name="T27" fmla="*/ 1302 h 4333"/>
                <a:gd name="T28" fmla="*/ 192 w 1017"/>
                <a:gd name="T29" fmla="*/ 1400 h 4333"/>
                <a:gd name="T30" fmla="*/ 181 w 1017"/>
                <a:gd name="T31" fmla="*/ 1500 h 4333"/>
                <a:gd name="T32" fmla="*/ 147 w 1017"/>
                <a:gd name="T33" fmla="*/ 1602 h 4333"/>
                <a:gd name="T34" fmla="*/ 136 w 1017"/>
                <a:gd name="T35" fmla="*/ 1669 h 4333"/>
                <a:gd name="T36" fmla="*/ 124 w 1017"/>
                <a:gd name="T37" fmla="*/ 1758 h 4333"/>
                <a:gd name="T38" fmla="*/ 124 w 1017"/>
                <a:gd name="T39" fmla="*/ 1849 h 4333"/>
                <a:gd name="T40" fmla="*/ 147 w 1017"/>
                <a:gd name="T41" fmla="*/ 1912 h 4333"/>
                <a:gd name="T42" fmla="*/ 170 w 1017"/>
                <a:gd name="T43" fmla="*/ 2036 h 4333"/>
                <a:gd name="T44" fmla="*/ 170 w 1017"/>
                <a:gd name="T45" fmla="*/ 2170 h 4333"/>
                <a:gd name="T46" fmla="*/ 158 w 1017"/>
                <a:gd name="T47" fmla="*/ 2271 h 4333"/>
                <a:gd name="T48" fmla="*/ 136 w 1017"/>
                <a:gd name="T49" fmla="*/ 2360 h 4333"/>
                <a:gd name="T50" fmla="*/ 113 w 1017"/>
                <a:gd name="T51" fmla="*/ 2447 h 4333"/>
                <a:gd name="T52" fmla="*/ 68 w 1017"/>
                <a:gd name="T53" fmla="*/ 2559 h 4333"/>
                <a:gd name="T54" fmla="*/ 45 w 1017"/>
                <a:gd name="T55" fmla="*/ 2637 h 4333"/>
                <a:gd name="T56" fmla="*/ 11 w 1017"/>
                <a:gd name="T57" fmla="*/ 2783 h 4333"/>
                <a:gd name="T58" fmla="*/ 0 w 1017"/>
                <a:gd name="T59" fmla="*/ 2939 h 4333"/>
                <a:gd name="T60" fmla="*/ 0 w 1017"/>
                <a:gd name="T61" fmla="*/ 3150 h 4333"/>
                <a:gd name="T62" fmla="*/ 11 w 1017"/>
                <a:gd name="T63" fmla="*/ 3317 h 4333"/>
                <a:gd name="T64" fmla="*/ 57 w 1017"/>
                <a:gd name="T65" fmla="*/ 3550 h 4333"/>
                <a:gd name="T66" fmla="*/ 90 w 1017"/>
                <a:gd name="T67" fmla="*/ 3741 h 4333"/>
                <a:gd name="T68" fmla="*/ 90 w 1017"/>
                <a:gd name="T69" fmla="*/ 3852 h 4333"/>
                <a:gd name="T70" fmla="*/ 79 w 1017"/>
                <a:gd name="T71" fmla="*/ 3919 h 4333"/>
                <a:gd name="T72" fmla="*/ 68 w 1017"/>
                <a:gd name="T73" fmla="*/ 4020 h 4333"/>
                <a:gd name="T74" fmla="*/ 23 w 1017"/>
                <a:gd name="T75" fmla="*/ 4163 h 4333"/>
                <a:gd name="T76" fmla="*/ 23 w 1017"/>
                <a:gd name="T77" fmla="*/ 4230 h 4333"/>
                <a:gd name="T78" fmla="*/ 11 w 1017"/>
                <a:gd name="T79" fmla="*/ 4309 h 4333"/>
                <a:gd name="T80" fmla="*/ 1017 w 1017"/>
                <a:gd name="T81" fmla="*/ 4309 h 4333"/>
                <a:gd name="T82" fmla="*/ 1006 w 1017"/>
                <a:gd name="T83" fmla="*/ 0 h 4333"/>
                <a:gd name="T84" fmla="*/ 70 w 1017"/>
                <a:gd name="T85" fmla="*/ 3 h 4333"/>
                <a:gd name="T86" fmla="*/ 79 w 1017"/>
                <a:gd name="T87" fmla="*/ 65 h 43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17"/>
                <a:gd name="T133" fmla="*/ 0 h 4333"/>
                <a:gd name="T134" fmla="*/ 1017 w 1017"/>
                <a:gd name="T135" fmla="*/ 4333 h 43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17" h="4333">
                  <a:moveTo>
                    <a:pt x="79" y="65"/>
                  </a:moveTo>
                  <a:lnTo>
                    <a:pt x="70" y="143"/>
                  </a:lnTo>
                  <a:lnTo>
                    <a:pt x="90" y="199"/>
                  </a:lnTo>
                  <a:lnTo>
                    <a:pt x="102" y="267"/>
                  </a:lnTo>
                  <a:lnTo>
                    <a:pt x="102" y="345"/>
                  </a:lnTo>
                  <a:lnTo>
                    <a:pt x="117" y="446"/>
                  </a:lnTo>
                  <a:lnTo>
                    <a:pt x="111" y="544"/>
                  </a:lnTo>
                  <a:lnTo>
                    <a:pt x="102" y="614"/>
                  </a:lnTo>
                  <a:lnTo>
                    <a:pt x="90" y="760"/>
                  </a:lnTo>
                  <a:lnTo>
                    <a:pt x="113" y="838"/>
                  </a:lnTo>
                  <a:lnTo>
                    <a:pt x="124" y="961"/>
                  </a:lnTo>
                  <a:lnTo>
                    <a:pt x="136" y="1050"/>
                  </a:lnTo>
                  <a:lnTo>
                    <a:pt x="158" y="1174"/>
                  </a:lnTo>
                  <a:lnTo>
                    <a:pt x="192" y="1308"/>
                  </a:lnTo>
                  <a:lnTo>
                    <a:pt x="192" y="1409"/>
                  </a:lnTo>
                  <a:lnTo>
                    <a:pt x="181" y="1509"/>
                  </a:lnTo>
                  <a:lnTo>
                    <a:pt x="147" y="1611"/>
                  </a:lnTo>
                  <a:lnTo>
                    <a:pt x="136" y="1678"/>
                  </a:lnTo>
                  <a:lnTo>
                    <a:pt x="124" y="1767"/>
                  </a:lnTo>
                  <a:lnTo>
                    <a:pt x="124" y="1858"/>
                  </a:lnTo>
                  <a:lnTo>
                    <a:pt x="147" y="1924"/>
                  </a:lnTo>
                  <a:lnTo>
                    <a:pt x="170" y="2048"/>
                  </a:lnTo>
                  <a:lnTo>
                    <a:pt x="170" y="2182"/>
                  </a:lnTo>
                  <a:lnTo>
                    <a:pt x="158" y="2283"/>
                  </a:lnTo>
                  <a:lnTo>
                    <a:pt x="136" y="2372"/>
                  </a:lnTo>
                  <a:lnTo>
                    <a:pt x="113" y="2462"/>
                  </a:lnTo>
                  <a:lnTo>
                    <a:pt x="68" y="2574"/>
                  </a:lnTo>
                  <a:lnTo>
                    <a:pt x="45" y="2652"/>
                  </a:lnTo>
                  <a:lnTo>
                    <a:pt x="11" y="2798"/>
                  </a:lnTo>
                  <a:lnTo>
                    <a:pt x="0" y="2954"/>
                  </a:lnTo>
                  <a:lnTo>
                    <a:pt x="0" y="3168"/>
                  </a:lnTo>
                  <a:lnTo>
                    <a:pt x="11" y="3335"/>
                  </a:lnTo>
                  <a:lnTo>
                    <a:pt x="57" y="3571"/>
                  </a:lnTo>
                  <a:lnTo>
                    <a:pt x="90" y="3762"/>
                  </a:lnTo>
                  <a:lnTo>
                    <a:pt x="90" y="3873"/>
                  </a:lnTo>
                  <a:lnTo>
                    <a:pt x="79" y="3940"/>
                  </a:lnTo>
                  <a:lnTo>
                    <a:pt x="68" y="4041"/>
                  </a:lnTo>
                  <a:lnTo>
                    <a:pt x="23" y="4187"/>
                  </a:lnTo>
                  <a:lnTo>
                    <a:pt x="23" y="4254"/>
                  </a:lnTo>
                  <a:lnTo>
                    <a:pt x="11" y="4333"/>
                  </a:lnTo>
                  <a:lnTo>
                    <a:pt x="1017" y="4333"/>
                  </a:lnTo>
                  <a:lnTo>
                    <a:pt x="1006" y="0"/>
                  </a:lnTo>
                  <a:lnTo>
                    <a:pt x="70" y="3"/>
                  </a:lnTo>
                  <a:lnTo>
                    <a:pt x="79" y="65"/>
                  </a:lnTo>
                  <a:close/>
                </a:path>
              </a:pathLst>
            </a:custGeom>
            <a:solidFill>
              <a:srgbClr val="00CCFF"/>
            </a:solidFill>
            <a:ln w="12700">
              <a:solidFill>
                <a:srgbClr val="00FF00"/>
              </a:solidFill>
              <a:round/>
              <a:headEnd/>
              <a:tailEnd/>
            </a:ln>
          </p:spPr>
          <p:txBody>
            <a:bodyPr/>
            <a:lstStyle/>
            <a:p>
              <a:endParaRPr lang="fr-CH"/>
            </a:p>
          </p:txBody>
        </p:sp>
        <p:grpSp>
          <p:nvGrpSpPr>
            <p:cNvPr id="385070" name="Group 114"/>
            <p:cNvGrpSpPr>
              <a:grpSpLocks/>
            </p:cNvGrpSpPr>
            <p:nvPr/>
          </p:nvGrpSpPr>
          <p:grpSpPr bwMode="auto">
            <a:xfrm>
              <a:off x="1172" y="431"/>
              <a:ext cx="3915" cy="3520"/>
              <a:chOff x="1172" y="431"/>
              <a:chExt cx="3915" cy="3520"/>
            </a:xfrm>
          </p:grpSpPr>
          <p:sp>
            <p:nvSpPr>
              <p:cNvPr id="385191" name="Text Box 115"/>
              <p:cNvSpPr txBox="1">
                <a:spLocks noChangeArrowheads="1"/>
              </p:cNvSpPr>
              <p:nvPr/>
            </p:nvSpPr>
            <p:spPr bwMode="auto">
              <a:xfrm>
                <a:off x="3523" y="2694"/>
                <a:ext cx="3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a:solidFill>
                      <a:srgbClr val="000000"/>
                    </a:solidFill>
                    <a:ea typeface="MS PGothic" pitchFamily="34" charset="-128"/>
                  </a:rPr>
                  <a:t>Muka</a:t>
                </a:r>
              </a:p>
            </p:txBody>
          </p:sp>
          <p:sp>
            <p:nvSpPr>
              <p:cNvPr id="385192" name="Text Box 116"/>
              <p:cNvSpPr txBox="1">
                <a:spLocks noChangeArrowheads="1"/>
              </p:cNvSpPr>
              <p:nvPr/>
            </p:nvSpPr>
            <p:spPr bwMode="auto">
              <a:xfrm>
                <a:off x="4789" y="3816"/>
                <a:ext cx="22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a:solidFill>
                      <a:srgbClr val="000000"/>
                    </a:solidFill>
                    <a:ea typeface="MS PGothic" pitchFamily="34" charset="-128"/>
                  </a:rPr>
                  <a:t>Eres</a:t>
                </a:r>
              </a:p>
            </p:txBody>
          </p:sp>
          <p:sp>
            <p:nvSpPr>
              <p:cNvPr id="385193" name="Text Box 117"/>
              <p:cNvSpPr txBox="1">
                <a:spLocks noChangeArrowheads="1"/>
              </p:cNvSpPr>
              <p:nvPr/>
            </p:nvSpPr>
            <p:spPr bwMode="auto">
              <a:xfrm>
                <a:off x="4881" y="2303"/>
                <a:ext cx="20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Lora</a:t>
                </a:r>
              </a:p>
            </p:txBody>
          </p:sp>
          <p:sp>
            <p:nvSpPr>
              <p:cNvPr id="385194" name="Text Box 118"/>
              <p:cNvSpPr txBox="1">
                <a:spLocks noChangeArrowheads="1"/>
              </p:cNvSpPr>
              <p:nvPr/>
            </p:nvSpPr>
            <p:spPr bwMode="auto">
              <a:xfrm>
                <a:off x="3975" y="1151"/>
                <a:ext cx="24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Tekkla</a:t>
                </a:r>
              </a:p>
            </p:txBody>
          </p:sp>
          <p:sp>
            <p:nvSpPr>
              <p:cNvPr id="385195" name="Text Box 119"/>
              <p:cNvSpPr txBox="1">
                <a:spLocks noChangeArrowheads="1"/>
              </p:cNvSpPr>
              <p:nvPr/>
            </p:nvSpPr>
            <p:spPr bwMode="auto">
              <a:xfrm>
                <a:off x="4515" y="431"/>
                <a:ext cx="2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Kalei</a:t>
                </a:r>
              </a:p>
            </p:txBody>
          </p:sp>
          <p:sp>
            <p:nvSpPr>
              <p:cNvPr id="385196" name="Text Box 120"/>
              <p:cNvSpPr txBox="1">
                <a:spLocks noChangeArrowheads="1"/>
              </p:cNvSpPr>
              <p:nvPr/>
            </p:nvSpPr>
            <p:spPr bwMode="auto">
              <a:xfrm>
                <a:off x="4317" y="701"/>
                <a:ext cx="22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Lisbo</a:t>
                </a:r>
              </a:p>
            </p:txBody>
          </p:sp>
          <p:sp>
            <p:nvSpPr>
              <p:cNvPr id="385197" name="Text Box 121"/>
              <p:cNvSpPr txBox="1">
                <a:spLocks noChangeArrowheads="1"/>
              </p:cNvSpPr>
              <p:nvPr/>
            </p:nvSpPr>
            <p:spPr bwMode="auto">
              <a:xfrm>
                <a:off x="4623" y="833"/>
                <a:ext cx="20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Jumi</a:t>
                </a:r>
              </a:p>
            </p:txBody>
          </p:sp>
          <p:sp>
            <p:nvSpPr>
              <p:cNvPr id="385198" name="Text Box 122"/>
              <p:cNvSpPr txBox="1">
                <a:spLocks noChangeArrowheads="1"/>
              </p:cNvSpPr>
              <p:nvPr/>
            </p:nvSpPr>
            <p:spPr bwMode="auto">
              <a:xfrm>
                <a:off x="3987" y="3503"/>
                <a:ext cx="20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Lora</a:t>
                </a:r>
              </a:p>
            </p:txBody>
          </p:sp>
          <p:sp>
            <p:nvSpPr>
              <p:cNvPr id="385199" name="Oval 123"/>
              <p:cNvSpPr>
                <a:spLocks noChangeArrowheads="1"/>
              </p:cNvSpPr>
              <p:nvPr/>
            </p:nvSpPr>
            <p:spPr bwMode="auto">
              <a:xfrm>
                <a:off x="3992" y="3583"/>
                <a:ext cx="27" cy="27"/>
              </a:xfrm>
              <a:prstGeom prst="ellipse">
                <a:avLst/>
              </a:prstGeom>
              <a:solidFill>
                <a:schemeClr val="bg1"/>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00" name="Oval 124"/>
              <p:cNvSpPr>
                <a:spLocks noChangeArrowheads="1"/>
              </p:cNvSpPr>
              <p:nvPr/>
            </p:nvSpPr>
            <p:spPr bwMode="auto">
              <a:xfrm>
                <a:off x="4805" y="3877"/>
                <a:ext cx="27" cy="27"/>
              </a:xfrm>
              <a:prstGeom prst="ellipse">
                <a:avLst/>
              </a:prstGeom>
              <a:solidFill>
                <a:schemeClr val="bg1"/>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01" name="Oval 125"/>
              <p:cNvSpPr>
                <a:spLocks noChangeArrowheads="1"/>
              </p:cNvSpPr>
              <p:nvPr/>
            </p:nvSpPr>
            <p:spPr bwMode="auto">
              <a:xfrm>
                <a:off x="4850" y="2343"/>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02" name="Oval 126"/>
              <p:cNvSpPr>
                <a:spLocks noChangeArrowheads="1"/>
              </p:cNvSpPr>
              <p:nvPr/>
            </p:nvSpPr>
            <p:spPr bwMode="auto">
              <a:xfrm>
                <a:off x="4520" y="489"/>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03" name="Oval 127"/>
              <p:cNvSpPr>
                <a:spLocks noChangeArrowheads="1"/>
              </p:cNvSpPr>
              <p:nvPr/>
            </p:nvSpPr>
            <p:spPr bwMode="auto">
              <a:xfrm>
                <a:off x="4331" y="708"/>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04" name="Oval 128"/>
              <p:cNvSpPr>
                <a:spLocks noChangeArrowheads="1"/>
              </p:cNvSpPr>
              <p:nvPr/>
            </p:nvSpPr>
            <p:spPr bwMode="auto">
              <a:xfrm>
                <a:off x="4634" y="855"/>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05" name="Oval 129"/>
              <p:cNvSpPr>
                <a:spLocks noChangeArrowheads="1"/>
              </p:cNvSpPr>
              <p:nvPr/>
            </p:nvSpPr>
            <p:spPr bwMode="auto">
              <a:xfrm>
                <a:off x="3992" y="120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06" name="Oval 130"/>
              <p:cNvSpPr>
                <a:spLocks noChangeArrowheads="1"/>
              </p:cNvSpPr>
              <p:nvPr/>
            </p:nvSpPr>
            <p:spPr bwMode="auto">
              <a:xfrm>
                <a:off x="3584" y="2727"/>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07" name="Text Box 131"/>
              <p:cNvSpPr txBox="1">
                <a:spLocks noChangeArrowheads="1"/>
              </p:cNvSpPr>
              <p:nvPr/>
            </p:nvSpPr>
            <p:spPr bwMode="auto">
              <a:xfrm>
                <a:off x="1465" y="863"/>
                <a:ext cx="23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Norke</a:t>
                </a:r>
              </a:p>
            </p:txBody>
          </p:sp>
          <p:sp>
            <p:nvSpPr>
              <p:cNvPr id="385208" name="Oval 132"/>
              <p:cNvSpPr>
                <a:spLocks noChangeArrowheads="1"/>
              </p:cNvSpPr>
              <p:nvPr/>
            </p:nvSpPr>
            <p:spPr bwMode="auto">
              <a:xfrm>
                <a:off x="1475" y="93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09" name="Text Box 133"/>
              <p:cNvSpPr txBox="1">
                <a:spLocks noChangeArrowheads="1"/>
              </p:cNvSpPr>
              <p:nvPr/>
            </p:nvSpPr>
            <p:spPr bwMode="auto">
              <a:xfrm>
                <a:off x="3681" y="875"/>
                <a:ext cx="2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Torta</a:t>
                </a:r>
              </a:p>
            </p:txBody>
          </p:sp>
          <p:sp>
            <p:nvSpPr>
              <p:cNvPr id="385210" name="Oval 134"/>
              <p:cNvSpPr>
                <a:spLocks noChangeArrowheads="1"/>
              </p:cNvSpPr>
              <p:nvPr/>
            </p:nvSpPr>
            <p:spPr bwMode="auto">
              <a:xfrm>
                <a:off x="3727" y="870"/>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11" name="Text Box 135"/>
              <p:cNvSpPr txBox="1">
                <a:spLocks noChangeArrowheads="1"/>
              </p:cNvSpPr>
              <p:nvPr/>
            </p:nvSpPr>
            <p:spPr bwMode="auto">
              <a:xfrm>
                <a:off x="2238" y="939"/>
                <a:ext cx="21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Karo</a:t>
                </a:r>
              </a:p>
            </p:txBody>
          </p:sp>
          <p:sp>
            <p:nvSpPr>
              <p:cNvPr id="385212" name="Oval 136"/>
              <p:cNvSpPr>
                <a:spLocks noChangeArrowheads="1"/>
              </p:cNvSpPr>
              <p:nvPr/>
            </p:nvSpPr>
            <p:spPr bwMode="auto">
              <a:xfrm>
                <a:off x="2400" y="102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13" name="Text Box 137"/>
              <p:cNvSpPr txBox="1">
                <a:spLocks noChangeArrowheads="1"/>
              </p:cNvSpPr>
              <p:nvPr/>
            </p:nvSpPr>
            <p:spPr bwMode="auto">
              <a:xfrm>
                <a:off x="3361" y="3024"/>
                <a:ext cx="19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Mia</a:t>
                </a:r>
              </a:p>
            </p:txBody>
          </p:sp>
          <p:sp>
            <p:nvSpPr>
              <p:cNvPr id="385214" name="Oval 138"/>
              <p:cNvSpPr>
                <a:spLocks noChangeArrowheads="1"/>
              </p:cNvSpPr>
              <p:nvPr/>
            </p:nvSpPr>
            <p:spPr bwMode="auto">
              <a:xfrm>
                <a:off x="3404" y="3117"/>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15" name="Text Box 139"/>
              <p:cNvSpPr txBox="1">
                <a:spLocks noChangeArrowheads="1"/>
              </p:cNvSpPr>
              <p:nvPr/>
            </p:nvSpPr>
            <p:spPr bwMode="auto">
              <a:xfrm>
                <a:off x="4002" y="1550"/>
                <a:ext cx="22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Arum</a:t>
                </a:r>
              </a:p>
            </p:txBody>
          </p:sp>
          <p:sp>
            <p:nvSpPr>
              <p:cNvPr id="385216" name="Oval 140"/>
              <p:cNvSpPr>
                <a:spLocks noChangeArrowheads="1"/>
              </p:cNvSpPr>
              <p:nvPr/>
            </p:nvSpPr>
            <p:spPr bwMode="auto">
              <a:xfrm>
                <a:off x="4028" y="164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17" name="Text Box 141"/>
              <p:cNvSpPr txBox="1">
                <a:spLocks noChangeArrowheads="1"/>
              </p:cNvSpPr>
              <p:nvPr/>
            </p:nvSpPr>
            <p:spPr bwMode="auto">
              <a:xfrm>
                <a:off x="4095" y="1814"/>
                <a:ext cx="24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Balkro</a:t>
                </a:r>
              </a:p>
            </p:txBody>
          </p:sp>
          <p:sp>
            <p:nvSpPr>
              <p:cNvPr id="385218" name="Oval 142"/>
              <p:cNvSpPr>
                <a:spLocks noChangeArrowheads="1"/>
              </p:cNvSpPr>
              <p:nvPr/>
            </p:nvSpPr>
            <p:spPr bwMode="auto">
              <a:xfrm>
                <a:off x="4100" y="186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19" name="Text Box 143"/>
              <p:cNvSpPr txBox="1">
                <a:spLocks noChangeArrowheads="1"/>
              </p:cNvSpPr>
              <p:nvPr/>
            </p:nvSpPr>
            <p:spPr bwMode="auto">
              <a:xfrm>
                <a:off x="2692" y="2436"/>
                <a:ext cx="38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a:solidFill>
                      <a:srgbClr val="000000"/>
                    </a:solidFill>
                    <a:ea typeface="MS PGothic" pitchFamily="34" charset="-128"/>
                  </a:rPr>
                  <a:t>Xalksa</a:t>
                </a:r>
              </a:p>
            </p:txBody>
          </p:sp>
          <p:sp>
            <p:nvSpPr>
              <p:cNvPr id="385220" name="Oval 144"/>
              <p:cNvSpPr>
                <a:spLocks noChangeArrowheads="1"/>
              </p:cNvSpPr>
              <p:nvPr/>
            </p:nvSpPr>
            <p:spPr bwMode="auto">
              <a:xfrm>
                <a:off x="2765" y="257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21" name="Text Box 145"/>
              <p:cNvSpPr txBox="1">
                <a:spLocks noChangeArrowheads="1"/>
              </p:cNvSpPr>
              <p:nvPr/>
            </p:nvSpPr>
            <p:spPr bwMode="auto">
              <a:xfrm>
                <a:off x="1172" y="1979"/>
                <a:ext cx="21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Maki</a:t>
                </a:r>
              </a:p>
            </p:txBody>
          </p:sp>
          <p:sp>
            <p:nvSpPr>
              <p:cNvPr id="385222" name="Oval 146"/>
              <p:cNvSpPr>
                <a:spLocks noChangeArrowheads="1"/>
              </p:cNvSpPr>
              <p:nvPr/>
            </p:nvSpPr>
            <p:spPr bwMode="auto">
              <a:xfrm>
                <a:off x="1191" y="1982"/>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23" name="Text Box 147"/>
              <p:cNvSpPr txBox="1">
                <a:spLocks noChangeArrowheads="1"/>
              </p:cNvSpPr>
              <p:nvPr/>
            </p:nvSpPr>
            <p:spPr bwMode="auto">
              <a:xfrm>
                <a:off x="3157" y="3309"/>
                <a:ext cx="30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a:solidFill>
                      <a:srgbClr val="000000"/>
                    </a:solidFill>
                    <a:ea typeface="MS PGothic" pitchFamily="34" charset="-128"/>
                  </a:rPr>
                  <a:t>Kika</a:t>
                </a:r>
              </a:p>
            </p:txBody>
          </p:sp>
          <p:sp>
            <p:nvSpPr>
              <p:cNvPr id="385224" name="Oval 148"/>
              <p:cNvSpPr>
                <a:spLocks noChangeArrowheads="1"/>
              </p:cNvSpPr>
              <p:nvPr/>
            </p:nvSpPr>
            <p:spPr bwMode="auto">
              <a:xfrm>
                <a:off x="3305" y="336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25" name="Text Box 149"/>
              <p:cNvSpPr txBox="1">
                <a:spLocks noChangeArrowheads="1"/>
              </p:cNvSpPr>
              <p:nvPr/>
            </p:nvSpPr>
            <p:spPr bwMode="auto">
              <a:xfrm>
                <a:off x="2982" y="1898"/>
                <a:ext cx="21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Maui</a:t>
                </a:r>
              </a:p>
            </p:txBody>
          </p:sp>
          <p:sp>
            <p:nvSpPr>
              <p:cNvPr id="385226" name="Oval 150"/>
              <p:cNvSpPr>
                <a:spLocks noChangeArrowheads="1"/>
              </p:cNvSpPr>
              <p:nvPr/>
            </p:nvSpPr>
            <p:spPr bwMode="auto">
              <a:xfrm>
                <a:off x="3008" y="1992"/>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27" name="Text Box 151"/>
              <p:cNvSpPr txBox="1">
                <a:spLocks noChangeArrowheads="1"/>
              </p:cNvSpPr>
              <p:nvPr/>
            </p:nvSpPr>
            <p:spPr bwMode="auto">
              <a:xfrm>
                <a:off x="1463" y="1595"/>
                <a:ext cx="23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Lurok</a:t>
                </a:r>
              </a:p>
            </p:txBody>
          </p:sp>
          <p:sp>
            <p:nvSpPr>
              <p:cNvPr id="385228" name="Oval 152"/>
              <p:cNvSpPr>
                <a:spLocks noChangeArrowheads="1"/>
              </p:cNvSpPr>
              <p:nvPr/>
            </p:nvSpPr>
            <p:spPr bwMode="auto">
              <a:xfrm>
                <a:off x="1536" y="158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29" name="Text Box 153"/>
              <p:cNvSpPr txBox="1">
                <a:spLocks noChangeArrowheads="1"/>
              </p:cNvSpPr>
              <p:nvPr/>
            </p:nvSpPr>
            <p:spPr bwMode="auto">
              <a:xfrm>
                <a:off x="3012" y="626"/>
                <a:ext cx="28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Akkabar</a:t>
                </a:r>
              </a:p>
            </p:txBody>
          </p:sp>
          <p:sp>
            <p:nvSpPr>
              <p:cNvPr id="385230" name="Oval 154"/>
              <p:cNvSpPr>
                <a:spLocks noChangeArrowheads="1"/>
              </p:cNvSpPr>
              <p:nvPr/>
            </p:nvSpPr>
            <p:spPr bwMode="auto">
              <a:xfrm>
                <a:off x="3067" y="720"/>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231" name="Text Box 155"/>
              <p:cNvSpPr txBox="1">
                <a:spLocks noChangeArrowheads="1"/>
              </p:cNvSpPr>
              <p:nvPr/>
            </p:nvSpPr>
            <p:spPr bwMode="auto">
              <a:xfrm>
                <a:off x="2097" y="1709"/>
                <a:ext cx="24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600" b="0">
                    <a:solidFill>
                      <a:srgbClr val="000000"/>
                    </a:solidFill>
                    <a:ea typeface="MS PGothic" pitchFamily="34" charset="-128"/>
                  </a:rPr>
                  <a:t>Perkes</a:t>
                </a:r>
              </a:p>
            </p:txBody>
          </p:sp>
          <p:sp>
            <p:nvSpPr>
              <p:cNvPr id="385232" name="Oval 156"/>
              <p:cNvSpPr>
                <a:spLocks noChangeArrowheads="1"/>
              </p:cNvSpPr>
              <p:nvPr/>
            </p:nvSpPr>
            <p:spPr bwMode="auto">
              <a:xfrm>
                <a:off x="2144" y="1803"/>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sp>
          <p:nvSpPr>
            <p:cNvPr id="385071" name="Freeform 157"/>
            <p:cNvSpPr>
              <a:spLocks/>
            </p:cNvSpPr>
            <p:nvPr/>
          </p:nvSpPr>
          <p:spPr bwMode="auto">
            <a:xfrm>
              <a:off x="3834" y="390"/>
              <a:ext cx="1140" cy="1266"/>
            </a:xfrm>
            <a:custGeom>
              <a:avLst/>
              <a:gdLst>
                <a:gd name="T0" fmla="*/ 0 w 1140"/>
                <a:gd name="T1" fmla="*/ 0 h 1266"/>
                <a:gd name="T2" fmla="*/ 78 w 1140"/>
                <a:gd name="T3" fmla="*/ 114 h 1266"/>
                <a:gd name="T4" fmla="*/ 114 w 1140"/>
                <a:gd name="T5" fmla="*/ 198 h 1266"/>
                <a:gd name="T6" fmla="*/ 132 w 1140"/>
                <a:gd name="T7" fmla="*/ 300 h 1266"/>
                <a:gd name="T8" fmla="*/ 132 w 1140"/>
                <a:gd name="T9" fmla="*/ 378 h 1266"/>
                <a:gd name="T10" fmla="*/ 102 w 1140"/>
                <a:gd name="T11" fmla="*/ 480 h 1266"/>
                <a:gd name="T12" fmla="*/ 96 w 1140"/>
                <a:gd name="T13" fmla="*/ 564 h 1266"/>
                <a:gd name="T14" fmla="*/ 90 w 1140"/>
                <a:gd name="T15" fmla="*/ 648 h 1266"/>
                <a:gd name="T16" fmla="*/ 102 w 1140"/>
                <a:gd name="T17" fmla="*/ 828 h 1266"/>
                <a:gd name="T18" fmla="*/ 132 w 1140"/>
                <a:gd name="T19" fmla="*/ 972 h 1266"/>
                <a:gd name="T20" fmla="*/ 156 w 1140"/>
                <a:gd name="T21" fmla="*/ 1038 h 1266"/>
                <a:gd name="T22" fmla="*/ 336 w 1140"/>
                <a:gd name="T23" fmla="*/ 1038 h 1266"/>
                <a:gd name="T24" fmla="*/ 426 w 1140"/>
                <a:gd name="T25" fmla="*/ 1074 h 1266"/>
                <a:gd name="T26" fmla="*/ 486 w 1140"/>
                <a:gd name="T27" fmla="*/ 1134 h 1266"/>
                <a:gd name="T28" fmla="*/ 690 w 1140"/>
                <a:gd name="T29" fmla="*/ 1212 h 1266"/>
                <a:gd name="T30" fmla="*/ 870 w 1140"/>
                <a:gd name="T31" fmla="*/ 1224 h 1266"/>
                <a:gd name="T32" fmla="*/ 990 w 1140"/>
                <a:gd name="T33" fmla="*/ 1248 h 1266"/>
                <a:gd name="T34" fmla="*/ 1140 w 1140"/>
                <a:gd name="T35" fmla="*/ 1266 h 12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0"/>
                <a:gd name="T55" fmla="*/ 0 h 1266"/>
                <a:gd name="T56" fmla="*/ 1140 w 1140"/>
                <a:gd name="T57" fmla="*/ 1266 h 12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0" h="1266">
                  <a:moveTo>
                    <a:pt x="0" y="0"/>
                  </a:moveTo>
                  <a:lnTo>
                    <a:pt x="78" y="114"/>
                  </a:lnTo>
                  <a:lnTo>
                    <a:pt x="114" y="198"/>
                  </a:lnTo>
                  <a:lnTo>
                    <a:pt x="132" y="300"/>
                  </a:lnTo>
                  <a:lnTo>
                    <a:pt x="132" y="378"/>
                  </a:lnTo>
                  <a:lnTo>
                    <a:pt x="102" y="480"/>
                  </a:lnTo>
                  <a:lnTo>
                    <a:pt x="96" y="564"/>
                  </a:lnTo>
                  <a:lnTo>
                    <a:pt x="90" y="648"/>
                  </a:lnTo>
                  <a:lnTo>
                    <a:pt x="102" y="828"/>
                  </a:lnTo>
                  <a:lnTo>
                    <a:pt x="132" y="972"/>
                  </a:lnTo>
                  <a:lnTo>
                    <a:pt x="156" y="1038"/>
                  </a:lnTo>
                  <a:lnTo>
                    <a:pt x="336" y="1038"/>
                  </a:lnTo>
                  <a:lnTo>
                    <a:pt x="426" y="1074"/>
                  </a:lnTo>
                  <a:lnTo>
                    <a:pt x="486" y="1134"/>
                  </a:lnTo>
                  <a:lnTo>
                    <a:pt x="690" y="1212"/>
                  </a:lnTo>
                  <a:lnTo>
                    <a:pt x="870" y="1224"/>
                  </a:lnTo>
                  <a:lnTo>
                    <a:pt x="990" y="1248"/>
                  </a:lnTo>
                  <a:lnTo>
                    <a:pt x="1140" y="126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072" name="Freeform 158"/>
            <p:cNvSpPr>
              <a:spLocks/>
            </p:cNvSpPr>
            <p:nvPr/>
          </p:nvSpPr>
          <p:spPr bwMode="auto">
            <a:xfrm>
              <a:off x="2792" y="312"/>
              <a:ext cx="376" cy="1224"/>
            </a:xfrm>
            <a:custGeom>
              <a:avLst/>
              <a:gdLst>
                <a:gd name="T0" fmla="*/ 112 w 376"/>
                <a:gd name="T1" fmla="*/ 0 h 1224"/>
                <a:gd name="T2" fmla="*/ 112 w 376"/>
                <a:gd name="T3" fmla="*/ 128 h 1224"/>
                <a:gd name="T4" fmla="*/ 136 w 376"/>
                <a:gd name="T5" fmla="*/ 280 h 1224"/>
                <a:gd name="T6" fmla="*/ 120 w 376"/>
                <a:gd name="T7" fmla="*/ 408 h 1224"/>
                <a:gd name="T8" fmla="*/ 80 w 376"/>
                <a:gd name="T9" fmla="*/ 488 h 1224"/>
                <a:gd name="T10" fmla="*/ 40 w 376"/>
                <a:gd name="T11" fmla="*/ 544 h 1224"/>
                <a:gd name="T12" fmla="*/ 0 w 376"/>
                <a:gd name="T13" fmla="*/ 704 h 1224"/>
                <a:gd name="T14" fmla="*/ 16 w 376"/>
                <a:gd name="T15" fmla="*/ 840 h 1224"/>
                <a:gd name="T16" fmla="*/ 80 w 376"/>
                <a:gd name="T17" fmla="*/ 944 h 1224"/>
                <a:gd name="T18" fmla="*/ 192 w 376"/>
                <a:gd name="T19" fmla="*/ 1032 h 1224"/>
                <a:gd name="T20" fmla="*/ 304 w 376"/>
                <a:gd name="T21" fmla="*/ 1128 h 1224"/>
                <a:gd name="T22" fmla="*/ 352 w 376"/>
                <a:gd name="T23" fmla="*/ 1184 h 1224"/>
                <a:gd name="T24" fmla="*/ 376 w 376"/>
                <a:gd name="T25" fmla="*/ 1224 h 12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6"/>
                <a:gd name="T40" fmla="*/ 0 h 1224"/>
                <a:gd name="T41" fmla="*/ 376 w 376"/>
                <a:gd name="T42" fmla="*/ 1224 h 12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6" h="1224">
                  <a:moveTo>
                    <a:pt x="112" y="0"/>
                  </a:moveTo>
                  <a:lnTo>
                    <a:pt x="112" y="128"/>
                  </a:lnTo>
                  <a:lnTo>
                    <a:pt x="136" y="280"/>
                  </a:lnTo>
                  <a:lnTo>
                    <a:pt x="120" y="408"/>
                  </a:lnTo>
                  <a:lnTo>
                    <a:pt x="80" y="488"/>
                  </a:lnTo>
                  <a:lnTo>
                    <a:pt x="40" y="544"/>
                  </a:lnTo>
                  <a:lnTo>
                    <a:pt x="0" y="704"/>
                  </a:lnTo>
                  <a:lnTo>
                    <a:pt x="16" y="840"/>
                  </a:lnTo>
                  <a:lnTo>
                    <a:pt x="80" y="944"/>
                  </a:lnTo>
                  <a:lnTo>
                    <a:pt x="192" y="1032"/>
                  </a:lnTo>
                  <a:lnTo>
                    <a:pt x="304" y="1128"/>
                  </a:lnTo>
                  <a:lnTo>
                    <a:pt x="352" y="1184"/>
                  </a:lnTo>
                  <a:lnTo>
                    <a:pt x="376" y="122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073" name="Freeform 159"/>
            <p:cNvSpPr>
              <a:spLocks/>
            </p:cNvSpPr>
            <p:nvPr/>
          </p:nvSpPr>
          <p:spPr bwMode="auto">
            <a:xfrm>
              <a:off x="336" y="744"/>
              <a:ext cx="1608" cy="2076"/>
            </a:xfrm>
            <a:custGeom>
              <a:avLst/>
              <a:gdLst>
                <a:gd name="T0" fmla="*/ 0 w 1608"/>
                <a:gd name="T1" fmla="*/ 0 h 2076"/>
                <a:gd name="T2" fmla="*/ 150 w 1608"/>
                <a:gd name="T3" fmla="*/ 60 h 2076"/>
                <a:gd name="T4" fmla="*/ 216 w 1608"/>
                <a:gd name="T5" fmla="*/ 78 h 2076"/>
                <a:gd name="T6" fmla="*/ 348 w 1608"/>
                <a:gd name="T7" fmla="*/ 102 h 2076"/>
                <a:gd name="T8" fmla="*/ 432 w 1608"/>
                <a:gd name="T9" fmla="*/ 102 h 2076"/>
                <a:gd name="T10" fmla="*/ 504 w 1608"/>
                <a:gd name="T11" fmla="*/ 120 h 2076"/>
                <a:gd name="T12" fmla="*/ 576 w 1608"/>
                <a:gd name="T13" fmla="*/ 174 h 2076"/>
                <a:gd name="T14" fmla="*/ 648 w 1608"/>
                <a:gd name="T15" fmla="*/ 222 h 2076"/>
                <a:gd name="T16" fmla="*/ 726 w 1608"/>
                <a:gd name="T17" fmla="*/ 246 h 2076"/>
                <a:gd name="T18" fmla="*/ 822 w 1608"/>
                <a:gd name="T19" fmla="*/ 252 h 2076"/>
                <a:gd name="T20" fmla="*/ 948 w 1608"/>
                <a:gd name="T21" fmla="*/ 252 h 2076"/>
                <a:gd name="T22" fmla="*/ 1092 w 1608"/>
                <a:gd name="T23" fmla="*/ 252 h 2076"/>
                <a:gd name="T24" fmla="*/ 1212 w 1608"/>
                <a:gd name="T25" fmla="*/ 252 h 2076"/>
                <a:gd name="T26" fmla="*/ 1284 w 1608"/>
                <a:gd name="T27" fmla="*/ 252 h 2076"/>
                <a:gd name="T28" fmla="*/ 1368 w 1608"/>
                <a:gd name="T29" fmla="*/ 330 h 2076"/>
                <a:gd name="T30" fmla="*/ 1554 w 1608"/>
                <a:gd name="T31" fmla="*/ 330 h 2076"/>
                <a:gd name="T32" fmla="*/ 1608 w 1608"/>
                <a:gd name="T33" fmla="*/ 414 h 2076"/>
                <a:gd name="T34" fmla="*/ 1386 w 1608"/>
                <a:gd name="T35" fmla="*/ 948 h 2076"/>
                <a:gd name="T36" fmla="*/ 1164 w 1608"/>
                <a:gd name="T37" fmla="*/ 1152 h 2076"/>
                <a:gd name="T38" fmla="*/ 1164 w 1608"/>
                <a:gd name="T39" fmla="*/ 2076 h 20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08"/>
                <a:gd name="T61" fmla="*/ 0 h 2076"/>
                <a:gd name="T62" fmla="*/ 1608 w 1608"/>
                <a:gd name="T63" fmla="*/ 2076 h 207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08" h="2076">
                  <a:moveTo>
                    <a:pt x="0" y="0"/>
                  </a:moveTo>
                  <a:lnTo>
                    <a:pt x="150" y="60"/>
                  </a:lnTo>
                  <a:lnTo>
                    <a:pt x="216" y="78"/>
                  </a:lnTo>
                  <a:lnTo>
                    <a:pt x="348" y="102"/>
                  </a:lnTo>
                  <a:lnTo>
                    <a:pt x="432" y="102"/>
                  </a:lnTo>
                  <a:lnTo>
                    <a:pt x="504" y="120"/>
                  </a:lnTo>
                  <a:lnTo>
                    <a:pt x="576" y="174"/>
                  </a:lnTo>
                  <a:lnTo>
                    <a:pt x="648" y="222"/>
                  </a:lnTo>
                  <a:lnTo>
                    <a:pt x="726" y="246"/>
                  </a:lnTo>
                  <a:lnTo>
                    <a:pt x="822" y="252"/>
                  </a:lnTo>
                  <a:lnTo>
                    <a:pt x="948" y="252"/>
                  </a:lnTo>
                  <a:lnTo>
                    <a:pt x="1092" y="252"/>
                  </a:lnTo>
                  <a:lnTo>
                    <a:pt x="1212" y="252"/>
                  </a:lnTo>
                  <a:lnTo>
                    <a:pt x="1284" y="252"/>
                  </a:lnTo>
                  <a:lnTo>
                    <a:pt x="1368" y="330"/>
                  </a:lnTo>
                  <a:lnTo>
                    <a:pt x="1554" y="330"/>
                  </a:lnTo>
                  <a:lnTo>
                    <a:pt x="1608" y="414"/>
                  </a:lnTo>
                  <a:lnTo>
                    <a:pt x="1386" y="948"/>
                  </a:lnTo>
                  <a:lnTo>
                    <a:pt x="1164" y="1152"/>
                  </a:lnTo>
                  <a:lnTo>
                    <a:pt x="1164" y="207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074" name="Freeform 160"/>
            <p:cNvSpPr>
              <a:spLocks/>
            </p:cNvSpPr>
            <p:nvPr/>
          </p:nvSpPr>
          <p:spPr bwMode="auto">
            <a:xfrm>
              <a:off x="2484" y="2424"/>
              <a:ext cx="2442" cy="564"/>
            </a:xfrm>
            <a:custGeom>
              <a:avLst/>
              <a:gdLst>
                <a:gd name="T0" fmla="*/ 0 w 2442"/>
                <a:gd name="T1" fmla="*/ 564 h 564"/>
                <a:gd name="T2" fmla="*/ 66 w 2442"/>
                <a:gd name="T3" fmla="*/ 456 h 564"/>
                <a:gd name="T4" fmla="*/ 96 w 2442"/>
                <a:gd name="T5" fmla="*/ 366 h 564"/>
                <a:gd name="T6" fmla="*/ 138 w 2442"/>
                <a:gd name="T7" fmla="*/ 288 h 564"/>
                <a:gd name="T8" fmla="*/ 192 w 2442"/>
                <a:gd name="T9" fmla="*/ 186 h 564"/>
                <a:gd name="T10" fmla="*/ 264 w 2442"/>
                <a:gd name="T11" fmla="*/ 90 h 564"/>
                <a:gd name="T12" fmla="*/ 384 w 2442"/>
                <a:gd name="T13" fmla="*/ 66 h 564"/>
                <a:gd name="T14" fmla="*/ 510 w 2442"/>
                <a:gd name="T15" fmla="*/ 66 h 564"/>
                <a:gd name="T16" fmla="*/ 660 w 2442"/>
                <a:gd name="T17" fmla="*/ 60 h 564"/>
                <a:gd name="T18" fmla="*/ 858 w 2442"/>
                <a:gd name="T19" fmla="*/ 72 h 564"/>
                <a:gd name="T20" fmla="*/ 1098 w 2442"/>
                <a:gd name="T21" fmla="*/ 54 h 564"/>
                <a:gd name="T22" fmla="*/ 1164 w 2442"/>
                <a:gd name="T23" fmla="*/ 0 h 564"/>
                <a:gd name="T24" fmla="*/ 1314 w 2442"/>
                <a:gd name="T25" fmla="*/ 0 h 564"/>
                <a:gd name="T26" fmla="*/ 1938 w 2442"/>
                <a:gd name="T27" fmla="*/ 0 h 564"/>
                <a:gd name="T28" fmla="*/ 2094 w 2442"/>
                <a:gd name="T29" fmla="*/ 24 h 564"/>
                <a:gd name="T30" fmla="*/ 2202 w 2442"/>
                <a:gd name="T31" fmla="*/ 78 h 564"/>
                <a:gd name="T32" fmla="*/ 2322 w 2442"/>
                <a:gd name="T33" fmla="*/ 102 h 564"/>
                <a:gd name="T34" fmla="*/ 2442 w 2442"/>
                <a:gd name="T35" fmla="*/ 126 h 5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42"/>
                <a:gd name="T55" fmla="*/ 0 h 564"/>
                <a:gd name="T56" fmla="*/ 2442 w 2442"/>
                <a:gd name="T57" fmla="*/ 564 h 5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42" h="564">
                  <a:moveTo>
                    <a:pt x="0" y="564"/>
                  </a:moveTo>
                  <a:lnTo>
                    <a:pt x="66" y="456"/>
                  </a:lnTo>
                  <a:lnTo>
                    <a:pt x="96" y="366"/>
                  </a:lnTo>
                  <a:lnTo>
                    <a:pt x="138" y="288"/>
                  </a:lnTo>
                  <a:lnTo>
                    <a:pt x="192" y="186"/>
                  </a:lnTo>
                  <a:lnTo>
                    <a:pt x="264" y="90"/>
                  </a:lnTo>
                  <a:lnTo>
                    <a:pt x="384" y="66"/>
                  </a:lnTo>
                  <a:lnTo>
                    <a:pt x="510" y="66"/>
                  </a:lnTo>
                  <a:lnTo>
                    <a:pt x="660" y="60"/>
                  </a:lnTo>
                  <a:lnTo>
                    <a:pt x="858" y="72"/>
                  </a:lnTo>
                  <a:lnTo>
                    <a:pt x="1098" y="54"/>
                  </a:lnTo>
                  <a:lnTo>
                    <a:pt x="1164" y="0"/>
                  </a:lnTo>
                  <a:lnTo>
                    <a:pt x="1314" y="0"/>
                  </a:lnTo>
                  <a:lnTo>
                    <a:pt x="1938" y="0"/>
                  </a:lnTo>
                  <a:lnTo>
                    <a:pt x="2094" y="24"/>
                  </a:lnTo>
                  <a:lnTo>
                    <a:pt x="2202" y="78"/>
                  </a:lnTo>
                  <a:lnTo>
                    <a:pt x="2322" y="102"/>
                  </a:lnTo>
                  <a:lnTo>
                    <a:pt x="2442" y="12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075" name="Freeform 161"/>
            <p:cNvSpPr>
              <a:spLocks/>
            </p:cNvSpPr>
            <p:nvPr/>
          </p:nvSpPr>
          <p:spPr bwMode="auto">
            <a:xfrm>
              <a:off x="3608" y="1428"/>
              <a:ext cx="380" cy="1000"/>
            </a:xfrm>
            <a:custGeom>
              <a:avLst/>
              <a:gdLst>
                <a:gd name="T0" fmla="*/ 380 w 380"/>
                <a:gd name="T1" fmla="*/ 0 h 1000"/>
                <a:gd name="T2" fmla="*/ 300 w 380"/>
                <a:gd name="T3" fmla="*/ 128 h 1000"/>
                <a:gd name="T4" fmla="*/ 276 w 380"/>
                <a:gd name="T5" fmla="*/ 216 h 1000"/>
                <a:gd name="T6" fmla="*/ 232 w 380"/>
                <a:gd name="T7" fmla="*/ 380 h 1000"/>
                <a:gd name="T8" fmla="*/ 176 w 380"/>
                <a:gd name="T9" fmla="*/ 528 h 1000"/>
                <a:gd name="T10" fmla="*/ 108 w 380"/>
                <a:gd name="T11" fmla="*/ 640 h 1000"/>
                <a:gd name="T12" fmla="*/ 36 w 380"/>
                <a:gd name="T13" fmla="*/ 728 h 1000"/>
                <a:gd name="T14" fmla="*/ 0 w 380"/>
                <a:gd name="T15" fmla="*/ 808 h 1000"/>
                <a:gd name="T16" fmla="*/ 36 w 380"/>
                <a:gd name="T17" fmla="*/ 100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0"/>
                <a:gd name="T28" fmla="*/ 0 h 1000"/>
                <a:gd name="T29" fmla="*/ 380 w 380"/>
                <a:gd name="T30" fmla="*/ 1000 h 1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0" h="1000">
                  <a:moveTo>
                    <a:pt x="380" y="0"/>
                  </a:moveTo>
                  <a:lnTo>
                    <a:pt x="300" y="128"/>
                  </a:lnTo>
                  <a:lnTo>
                    <a:pt x="276" y="216"/>
                  </a:lnTo>
                  <a:lnTo>
                    <a:pt x="232" y="380"/>
                  </a:lnTo>
                  <a:lnTo>
                    <a:pt x="176" y="528"/>
                  </a:lnTo>
                  <a:lnTo>
                    <a:pt x="108" y="640"/>
                  </a:lnTo>
                  <a:lnTo>
                    <a:pt x="36" y="728"/>
                  </a:lnTo>
                  <a:lnTo>
                    <a:pt x="0" y="808"/>
                  </a:lnTo>
                  <a:lnTo>
                    <a:pt x="36" y="1000"/>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076" name="Freeform 162"/>
            <p:cNvSpPr>
              <a:spLocks/>
            </p:cNvSpPr>
            <p:nvPr/>
          </p:nvSpPr>
          <p:spPr bwMode="auto">
            <a:xfrm>
              <a:off x="2568" y="1612"/>
              <a:ext cx="292" cy="908"/>
            </a:xfrm>
            <a:custGeom>
              <a:avLst/>
              <a:gdLst>
                <a:gd name="T0" fmla="*/ 0 w 292"/>
                <a:gd name="T1" fmla="*/ 0 h 904"/>
                <a:gd name="T2" fmla="*/ 0 w 292"/>
                <a:gd name="T3" fmla="*/ 167 h 904"/>
                <a:gd name="T4" fmla="*/ 52 w 292"/>
                <a:gd name="T5" fmla="*/ 183 h 904"/>
                <a:gd name="T6" fmla="*/ 124 w 292"/>
                <a:gd name="T7" fmla="*/ 215 h 904"/>
                <a:gd name="T8" fmla="*/ 204 w 292"/>
                <a:gd name="T9" fmla="*/ 263 h 904"/>
                <a:gd name="T10" fmla="*/ 264 w 292"/>
                <a:gd name="T11" fmla="*/ 311 h 904"/>
                <a:gd name="T12" fmla="*/ 292 w 292"/>
                <a:gd name="T13" fmla="*/ 374 h 904"/>
                <a:gd name="T14" fmla="*/ 292 w 292"/>
                <a:gd name="T15" fmla="*/ 665 h 904"/>
                <a:gd name="T16" fmla="*/ 168 w 292"/>
                <a:gd name="T17" fmla="*/ 789 h 904"/>
                <a:gd name="T18" fmla="*/ 168 w 292"/>
                <a:gd name="T19" fmla="*/ 916 h 9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904"/>
                <a:gd name="T32" fmla="*/ 292 w 292"/>
                <a:gd name="T33" fmla="*/ 904 h 9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904">
                  <a:moveTo>
                    <a:pt x="0" y="0"/>
                  </a:moveTo>
                  <a:lnTo>
                    <a:pt x="0" y="164"/>
                  </a:lnTo>
                  <a:lnTo>
                    <a:pt x="52" y="180"/>
                  </a:lnTo>
                  <a:lnTo>
                    <a:pt x="124" y="212"/>
                  </a:lnTo>
                  <a:lnTo>
                    <a:pt x="204" y="260"/>
                  </a:lnTo>
                  <a:lnTo>
                    <a:pt x="264" y="308"/>
                  </a:lnTo>
                  <a:lnTo>
                    <a:pt x="292" y="368"/>
                  </a:lnTo>
                  <a:lnTo>
                    <a:pt x="292" y="656"/>
                  </a:lnTo>
                  <a:lnTo>
                    <a:pt x="168" y="780"/>
                  </a:lnTo>
                  <a:lnTo>
                    <a:pt x="168" y="90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077" name="Freeform 163"/>
            <p:cNvSpPr>
              <a:spLocks/>
            </p:cNvSpPr>
            <p:nvPr/>
          </p:nvSpPr>
          <p:spPr bwMode="auto">
            <a:xfrm>
              <a:off x="1938" y="1164"/>
              <a:ext cx="2052" cy="462"/>
            </a:xfrm>
            <a:custGeom>
              <a:avLst/>
              <a:gdLst>
                <a:gd name="T0" fmla="*/ 0 w 2052"/>
                <a:gd name="T1" fmla="*/ 0 h 462"/>
                <a:gd name="T2" fmla="*/ 222 w 2052"/>
                <a:gd name="T3" fmla="*/ 126 h 462"/>
                <a:gd name="T4" fmla="*/ 252 w 2052"/>
                <a:gd name="T5" fmla="*/ 306 h 462"/>
                <a:gd name="T6" fmla="*/ 516 w 2052"/>
                <a:gd name="T7" fmla="*/ 366 h 462"/>
                <a:gd name="T8" fmla="*/ 630 w 2052"/>
                <a:gd name="T9" fmla="*/ 450 h 462"/>
                <a:gd name="T10" fmla="*/ 936 w 2052"/>
                <a:gd name="T11" fmla="*/ 462 h 462"/>
                <a:gd name="T12" fmla="*/ 1062 w 2052"/>
                <a:gd name="T13" fmla="*/ 450 h 462"/>
                <a:gd name="T14" fmla="*/ 1158 w 2052"/>
                <a:gd name="T15" fmla="*/ 420 h 462"/>
                <a:gd name="T16" fmla="*/ 1236 w 2052"/>
                <a:gd name="T17" fmla="*/ 378 h 462"/>
                <a:gd name="T18" fmla="*/ 1296 w 2052"/>
                <a:gd name="T19" fmla="*/ 318 h 462"/>
                <a:gd name="T20" fmla="*/ 1350 w 2052"/>
                <a:gd name="T21" fmla="*/ 276 h 462"/>
                <a:gd name="T22" fmla="*/ 1446 w 2052"/>
                <a:gd name="T23" fmla="*/ 234 h 462"/>
                <a:gd name="T24" fmla="*/ 1524 w 2052"/>
                <a:gd name="T25" fmla="*/ 216 h 462"/>
                <a:gd name="T26" fmla="*/ 1620 w 2052"/>
                <a:gd name="T27" fmla="*/ 204 h 462"/>
                <a:gd name="T28" fmla="*/ 1770 w 2052"/>
                <a:gd name="T29" fmla="*/ 210 h 462"/>
                <a:gd name="T30" fmla="*/ 1908 w 2052"/>
                <a:gd name="T31" fmla="*/ 252 h 462"/>
                <a:gd name="T32" fmla="*/ 2016 w 2052"/>
                <a:gd name="T33" fmla="*/ 264 h 462"/>
                <a:gd name="T34" fmla="*/ 2052 w 2052"/>
                <a:gd name="T35" fmla="*/ 264 h 4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52"/>
                <a:gd name="T55" fmla="*/ 0 h 462"/>
                <a:gd name="T56" fmla="*/ 2052 w 2052"/>
                <a:gd name="T57" fmla="*/ 462 h 4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52" h="462">
                  <a:moveTo>
                    <a:pt x="0" y="0"/>
                  </a:moveTo>
                  <a:lnTo>
                    <a:pt x="222" y="126"/>
                  </a:lnTo>
                  <a:lnTo>
                    <a:pt x="252" y="306"/>
                  </a:lnTo>
                  <a:lnTo>
                    <a:pt x="516" y="366"/>
                  </a:lnTo>
                  <a:lnTo>
                    <a:pt x="630" y="450"/>
                  </a:lnTo>
                  <a:lnTo>
                    <a:pt x="936" y="462"/>
                  </a:lnTo>
                  <a:lnTo>
                    <a:pt x="1062" y="450"/>
                  </a:lnTo>
                  <a:lnTo>
                    <a:pt x="1158" y="420"/>
                  </a:lnTo>
                  <a:lnTo>
                    <a:pt x="1236" y="378"/>
                  </a:lnTo>
                  <a:lnTo>
                    <a:pt x="1296" y="318"/>
                  </a:lnTo>
                  <a:lnTo>
                    <a:pt x="1350" y="276"/>
                  </a:lnTo>
                  <a:lnTo>
                    <a:pt x="1446" y="234"/>
                  </a:lnTo>
                  <a:lnTo>
                    <a:pt x="1524" y="216"/>
                  </a:lnTo>
                  <a:lnTo>
                    <a:pt x="1620" y="204"/>
                  </a:lnTo>
                  <a:lnTo>
                    <a:pt x="1770" y="210"/>
                  </a:lnTo>
                  <a:lnTo>
                    <a:pt x="1908" y="252"/>
                  </a:lnTo>
                  <a:lnTo>
                    <a:pt x="2016" y="264"/>
                  </a:lnTo>
                  <a:lnTo>
                    <a:pt x="2052" y="26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078" name="Freeform 164"/>
            <p:cNvSpPr>
              <a:spLocks/>
            </p:cNvSpPr>
            <p:nvPr/>
          </p:nvSpPr>
          <p:spPr bwMode="auto">
            <a:xfrm>
              <a:off x="2565" y="1538"/>
              <a:ext cx="609" cy="88"/>
            </a:xfrm>
            <a:custGeom>
              <a:avLst/>
              <a:gdLst>
                <a:gd name="T0" fmla="*/ 0 w 609"/>
                <a:gd name="T1" fmla="*/ 76 h 88"/>
                <a:gd name="T2" fmla="*/ 306 w 609"/>
                <a:gd name="T3" fmla="*/ 88 h 88"/>
                <a:gd name="T4" fmla="*/ 432 w 609"/>
                <a:gd name="T5" fmla="*/ 76 h 88"/>
                <a:gd name="T6" fmla="*/ 528 w 609"/>
                <a:gd name="T7" fmla="*/ 46 h 88"/>
                <a:gd name="T8" fmla="*/ 609 w 609"/>
                <a:gd name="T9" fmla="*/ 0 h 88"/>
                <a:gd name="T10" fmla="*/ 0 60000 65536"/>
                <a:gd name="T11" fmla="*/ 0 60000 65536"/>
                <a:gd name="T12" fmla="*/ 0 60000 65536"/>
                <a:gd name="T13" fmla="*/ 0 60000 65536"/>
                <a:gd name="T14" fmla="*/ 0 60000 65536"/>
                <a:gd name="T15" fmla="*/ 0 w 609"/>
                <a:gd name="T16" fmla="*/ 0 h 88"/>
                <a:gd name="T17" fmla="*/ 609 w 609"/>
                <a:gd name="T18" fmla="*/ 88 h 88"/>
              </a:gdLst>
              <a:ahLst/>
              <a:cxnLst>
                <a:cxn ang="T10">
                  <a:pos x="T0" y="T1"/>
                </a:cxn>
                <a:cxn ang="T11">
                  <a:pos x="T2" y="T3"/>
                </a:cxn>
                <a:cxn ang="T12">
                  <a:pos x="T4" y="T5"/>
                </a:cxn>
                <a:cxn ang="T13">
                  <a:pos x="T6" y="T7"/>
                </a:cxn>
                <a:cxn ang="T14">
                  <a:pos x="T8" y="T9"/>
                </a:cxn>
              </a:cxnLst>
              <a:rect l="T15" t="T16" r="T17" b="T18"/>
              <a:pathLst>
                <a:path w="609" h="88">
                  <a:moveTo>
                    <a:pt x="0" y="76"/>
                  </a:moveTo>
                  <a:lnTo>
                    <a:pt x="306" y="88"/>
                  </a:lnTo>
                  <a:lnTo>
                    <a:pt x="432" y="76"/>
                  </a:lnTo>
                  <a:lnTo>
                    <a:pt x="528" y="46"/>
                  </a:lnTo>
                  <a:lnTo>
                    <a:pt x="609"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079" name="Rectangle 165" descr="Wide downward diagonal"/>
            <p:cNvSpPr>
              <a:spLocks noChangeArrowheads="1"/>
            </p:cNvSpPr>
            <p:nvPr/>
          </p:nvSpPr>
          <p:spPr bwMode="auto">
            <a:xfrm>
              <a:off x="271" y="3846"/>
              <a:ext cx="269" cy="150"/>
            </a:xfrm>
            <a:prstGeom prst="rect">
              <a:avLst/>
            </a:prstGeom>
            <a:pattFill prst="wdDnDiag">
              <a:fgClr>
                <a:srgbClr val="009900"/>
              </a:fgClr>
              <a:bgClr>
                <a:schemeClr val="bg1"/>
              </a:bgClr>
            </a:pattFill>
            <a:ln w="9525">
              <a:solidFill>
                <a:srgbClr val="009900"/>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80" name="Text Box 166"/>
            <p:cNvSpPr txBox="1">
              <a:spLocks noChangeArrowheads="1"/>
            </p:cNvSpPr>
            <p:nvPr/>
          </p:nvSpPr>
          <p:spPr bwMode="auto">
            <a:xfrm>
              <a:off x="558" y="3849"/>
              <a:ext cx="9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ja-JP" sz="1200" b="0" dirty="0" smtClean="0">
                  <a:solidFill>
                    <a:srgbClr val="000000"/>
                  </a:solidFill>
                  <a:latin typeface="Arial" pitchFamily="34" charset="0"/>
                  <a:ea typeface="MS PGothic" pitchFamily="34" charset="-128"/>
                </a:rPr>
                <a:t>Zone démilitarisée</a:t>
              </a:r>
              <a:endParaRPr lang="fr-CH" altLang="ja-JP" sz="1200" b="0" dirty="0">
                <a:solidFill>
                  <a:srgbClr val="000000"/>
                </a:solidFill>
                <a:latin typeface="Arial" pitchFamily="34" charset="0"/>
                <a:ea typeface="MS PGothic" pitchFamily="34" charset="-128"/>
              </a:endParaRPr>
            </a:p>
          </p:txBody>
        </p:sp>
        <p:sp>
          <p:nvSpPr>
            <p:cNvPr id="385081" name="AutoShape 167"/>
            <p:cNvSpPr>
              <a:spLocks/>
            </p:cNvSpPr>
            <p:nvPr/>
          </p:nvSpPr>
          <p:spPr bwMode="auto">
            <a:xfrm>
              <a:off x="2970" y="112"/>
              <a:ext cx="828" cy="160"/>
            </a:xfrm>
            <a:prstGeom prst="borderCallout2">
              <a:avLst>
                <a:gd name="adj1" fmla="val 45000"/>
                <a:gd name="adj2" fmla="val -5796"/>
                <a:gd name="adj3" fmla="val 45000"/>
                <a:gd name="adj4" fmla="val -19324"/>
                <a:gd name="adj5" fmla="val 582500"/>
                <a:gd name="adj6" fmla="val -66907"/>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HQ UGANBATT</a:t>
              </a:r>
            </a:p>
            <a:p>
              <a:pPr eaLnBrk="1" hangingPunct="1">
                <a:spcBef>
                  <a:spcPct val="0"/>
                </a:spcBef>
                <a:buFontTx/>
                <a:buNone/>
              </a:pPr>
              <a:endParaRPr lang="en-CA" altLang="en-US" sz="1000" b="0">
                <a:solidFill>
                  <a:srgbClr val="000000"/>
                </a:solidFill>
              </a:endParaRPr>
            </a:p>
          </p:txBody>
        </p:sp>
        <p:sp>
          <p:nvSpPr>
            <p:cNvPr id="385082" name="AutoShape 168"/>
            <p:cNvSpPr>
              <a:spLocks/>
            </p:cNvSpPr>
            <p:nvPr/>
          </p:nvSpPr>
          <p:spPr bwMode="auto">
            <a:xfrm>
              <a:off x="519" y="471"/>
              <a:ext cx="802" cy="265"/>
            </a:xfrm>
            <a:prstGeom prst="borderCallout2">
              <a:avLst>
                <a:gd name="adj1" fmla="val 27171"/>
                <a:gd name="adj2" fmla="val 105986"/>
                <a:gd name="adj3" fmla="val 27171"/>
                <a:gd name="adj4" fmla="val 107981"/>
                <a:gd name="adj5" fmla="val 176981"/>
                <a:gd name="adj6" fmla="val 119949"/>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B Coy UGANBATT</a:t>
              </a:r>
            </a:p>
            <a:p>
              <a:pPr eaLnBrk="1" hangingPunct="1">
                <a:spcBef>
                  <a:spcPct val="0"/>
                </a:spcBef>
                <a:buFontTx/>
                <a:buNone/>
              </a:pPr>
              <a:r>
                <a:rPr lang="en-CA" altLang="en-US" sz="1000" b="0">
                  <a:solidFill>
                    <a:srgbClr val="000000"/>
                  </a:solidFill>
                </a:rPr>
                <a:t>B Boat Tp SAMRP</a:t>
              </a:r>
            </a:p>
          </p:txBody>
        </p:sp>
        <p:sp>
          <p:nvSpPr>
            <p:cNvPr id="385083" name="Oval 169"/>
            <p:cNvSpPr>
              <a:spLocks noChangeArrowheads="1"/>
            </p:cNvSpPr>
            <p:nvPr/>
          </p:nvSpPr>
          <p:spPr bwMode="auto">
            <a:xfrm>
              <a:off x="4718" y="292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84" name="Text Box 170"/>
            <p:cNvSpPr txBox="1">
              <a:spLocks noChangeArrowheads="1"/>
            </p:cNvSpPr>
            <p:nvPr/>
          </p:nvSpPr>
          <p:spPr bwMode="auto">
            <a:xfrm>
              <a:off x="3538" y="627"/>
              <a:ext cx="304"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Maroni</a:t>
              </a:r>
            </a:p>
          </p:txBody>
        </p:sp>
        <p:sp>
          <p:nvSpPr>
            <p:cNvPr id="385085" name="Text Box 171"/>
            <p:cNvSpPr txBox="1">
              <a:spLocks noChangeArrowheads="1"/>
            </p:cNvSpPr>
            <p:nvPr/>
          </p:nvSpPr>
          <p:spPr bwMode="auto">
            <a:xfrm>
              <a:off x="4869" y="1802"/>
              <a:ext cx="286"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a:solidFill>
                    <a:srgbClr val="000000"/>
                  </a:solidFill>
                  <a:ea typeface="MS PGothic" pitchFamily="34" charset="-128"/>
                </a:rPr>
                <a:t>Cereni</a:t>
              </a:r>
            </a:p>
          </p:txBody>
        </p:sp>
        <p:sp>
          <p:nvSpPr>
            <p:cNvPr id="385086" name="Text Box 172"/>
            <p:cNvSpPr txBox="1">
              <a:spLocks noChangeArrowheads="1"/>
            </p:cNvSpPr>
            <p:nvPr/>
          </p:nvSpPr>
          <p:spPr bwMode="auto">
            <a:xfrm>
              <a:off x="4517" y="1674"/>
              <a:ext cx="29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Amsan</a:t>
              </a:r>
            </a:p>
          </p:txBody>
        </p:sp>
        <p:sp>
          <p:nvSpPr>
            <p:cNvPr id="385087" name="Text Box 173"/>
            <p:cNvSpPr txBox="1">
              <a:spLocks noChangeArrowheads="1"/>
            </p:cNvSpPr>
            <p:nvPr/>
          </p:nvSpPr>
          <p:spPr bwMode="auto">
            <a:xfrm>
              <a:off x="4189" y="2706"/>
              <a:ext cx="29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Corma</a:t>
              </a:r>
            </a:p>
          </p:txBody>
        </p:sp>
        <p:sp>
          <p:nvSpPr>
            <p:cNvPr id="385088" name="Text Box 174"/>
            <p:cNvSpPr txBox="1">
              <a:spLocks noChangeArrowheads="1"/>
            </p:cNvSpPr>
            <p:nvPr/>
          </p:nvSpPr>
          <p:spPr bwMode="auto">
            <a:xfrm>
              <a:off x="887" y="1624"/>
              <a:ext cx="233"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Alur</a:t>
              </a:r>
            </a:p>
          </p:txBody>
        </p:sp>
        <p:sp>
          <p:nvSpPr>
            <p:cNvPr id="385089" name="Text Box 175"/>
            <p:cNvSpPr txBox="1">
              <a:spLocks noChangeArrowheads="1"/>
            </p:cNvSpPr>
            <p:nvPr/>
          </p:nvSpPr>
          <p:spPr bwMode="auto">
            <a:xfrm>
              <a:off x="3413" y="1954"/>
              <a:ext cx="25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Folsa</a:t>
              </a:r>
            </a:p>
          </p:txBody>
        </p:sp>
        <p:sp>
          <p:nvSpPr>
            <p:cNvPr id="385090" name="Text Box 176"/>
            <p:cNvSpPr txBox="1">
              <a:spLocks noChangeArrowheads="1"/>
            </p:cNvSpPr>
            <p:nvPr/>
          </p:nvSpPr>
          <p:spPr bwMode="auto">
            <a:xfrm>
              <a:off x="2310" y="1230"/>
              <a:ext cx="38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1200" b="0" u="sng">
                  <a:solidFill>
                    <a:srgbClr val="000000"/>
                  </a:solidFill>
                  <a:ea typeface="MS PGothic" pitchFamily="34" charset="-128"/>
                </a:rPr>
                <a:t>Sureen</a:t>
              </a:r>
            </a:p>
          </p:txBody>
        </p:sp>
        <p:sp>
          <p:nvSpPr>
            <p:cNvPr id="385091" name="Text Box 177"/>
            <p:cNvSpPr txBox="1">
              <a:spLocks noChangeArrowheads="1"/>
            </p:cNvSpPr>
            <p:nvPr/>
          </p:nvSpPr>
          <p:spPr bwMode="auto">
            <a:xfrm>
              <a:off x="2406" y="1933"/>
              <a:ext cx="265"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u="sng">
                  <a:solidFill>
                    <a:srgbClr val="000000"/>
                  </a:solidFill>
                  <a:ea typeface="MS PGothic" pitchFamily="34" charset="-128"/>
                </a:rPr>
                <a:t>Faron</a:t>
              </a:r>
            </a:p>
          </p:txBody>
        </p:sp>
        <p:sp>
          <p:nvSpPr>
            <p:cNvPr id="385092" name="Freeform 178"/>
            <p:cNvSpPr>
              <a:spLocks/>
            </p:cNvSpPr>
            <p:nvPr/>
          </p:nvSpPr>
          <p:spPr bwMode="auto">
            <a:xfrm>
              <a:off x="4757" y="633"/>
              <a:ext cx="79" cy="101"/>
            </a:xfrm>
            <a:custGeom>
              <a:avLst/>
              <a:gdLst>
                <a:gd name="T0" fmla="*/ 79 w 79"/>
                <a:gd name="T1" fmla="*/ 36 h 101"/>
                <a:gd name="T2" fmla="*/ 78 w 79"/>
                <a:gd name="T3" fmla="*/ 65 h 101"/>
                <a:gd name="T4" fmla="*/ 76 w 79"/>
                <a:gd name="T5" fmla="*/ 83 h 101"/>
                <a:gd name="T6" fmla="*/ 64 w 79"/>
                <a:gd name="T7" fmla="*/ 81 h 101"/>
                <a:gd name="T8" fmla="*/ 54 w 79"/>
                <a:gd name="T9" fmla="*/ 69 h 101"/>
                <a:gd name="T10" fmla="*/ 43 w 79"/>
                <a:gd name="T11" fmla="*/ 69 h 101"/>
                <a:gd name="T12" fmla="*/ 37 w 79"/>
                <a:gd name="T13" fmla="*/ 86 h 101"/>
                <a:gd name="T14" fmla="*/ 37 w 79"/>
                <a:gd name="T15" fmla="*/ 101 h 101"/>
                <a:gd name="T16" fmla="*/ 24 w 79"/>
                <a:gd name="T17" fmla="*/ 101 h 101"/>
                <a:gd name="T18" fmla="*/ 16 w 79"/>
                <a:gd name="T19" fmla="*/ 90 h 101"/>
                <a:gd name="T20" fmla="*/ 10 w 79"/>
                <a:gd name="T21" fmla="*/ 71 h 101"/>
                <a:gd name="T22" fmla="*/ 0 w 79"/>
                <a:gd name="T23" fmla="*/ 60 h 101"/>
                <a:gd name="T24" fmla="*/ 0 w 79"/>
                <a:gd name="T25" fmla="*/ 44 h 101"/>
                <a:gd name="T26" fmla="*/ 12 w 79"/>
                <a:gd name="T27" fmla="*/ 38 h 101"/>
                <a:gd name="T28" fmla="*/ 21 w 79"/>
                <a:gd name="T29" fmla="*/ 30 h 101"/>
                <a:gd name="T30" fmla="*/ 24 w 79"/>
                <a:gd name="T31" fmla="*/ 14 h 101"/>
                <a:gd name="T32" fmla="*/ 48 w 79"/>
                <a:gd name="T33" fmla="*/ 0 h 101"/>
                <a:gd name="T34" fmla="*/ 54 w 79"/>
                <a:gd name="T35" fmla="*/ 27 h 101"/>
                <a:gd name="T36" fmla="*/ 79 w 79"/>
                <a:gd name="T37" fmla="*/ 36 h 1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101"/>
                <a:gd name="T59" fmla="*/ 79 w 79"/>
                <a:gd name="T60" fmla="*/ 101 h 1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101">
                  <a:moveTo>
                    <a:pt x="79" y="36"/>
                  </a:moveTo>
                  <a:lnTo>
                    <a:pt x="78" y="65"/>
                  </a:lnTo>
                  <a:lnTo>
                    <a:pt x="76" y="83"/>
                  </a:lnTo>
                  <a:lnTo>
                    <a:pt x="64" y="81"/>
                  </a:lnTo>
                  <a:lnTo>
                    <a:pt x="54" y="69"/>
                  </a:lnTo>
                  <a:lnTo>
                    <a:pt x="43" y="69"/>
                  </a:lnTo>
                  <a:lnTo>
                    <a:pt x="37" y="86"/>
                  </a:lnTo>
                  <a:lnTo>
                    <a:pt x="37" y="101"/>
                  </a:lnTo>
                  <a:lnTo>
                    <a:pt x="24" y="101"/>
                  </a:lnTo>
                  <a:lnTo>
                    <a:pt x="16" y="90"/>
                  </a:lnTo>
                  <a:lnTo>
                    <a:pt x="10" y="71"/>
                  </a:lnTo>
                  <a:lnTo>
                    <a:pt x="0" y="60"/>
                  </a:lnTo>
                  <a:lnTo>
                    <a:pt x="0" y="44"/>
                  </a:lnTo>
                  <a:lnTo>
                    <a:pt x="12" y="38"/>
                  </a:lnTo>
                  <a:lnTo>
                    <a:pt x="21" y="30"/>
                  </a:lnTo>
                  <a:lnTo>
                    <a:pt x="24" y="14"/>
                  </a:lnTo>
                  <a:lnTo>
                    <a:pt x="48" y="0"/>
                  </a:lnTo>
                  <a:lnTo>
                    <a:pt x="54" y="27"/>
                  </a:lnTo>
                  <a:lnTo>
                    <a:pt x="79" y="36"/>
                  </a:lnTo>
                  <a:close/>
                </a:path>
              </a:pathLst>
            </a:custGeom>
            <a:solidFill>
              <a:srgbClr val="FF0000"/>
            </a:solidFill>
            <a:ln w="6350">
              <a:solidFill>
                <a:schemeClr val="tx1"/>
              </a:solidFill>
              <a:round/>
              <a:headEnd/>
              <a:tailEnd/>
            </a:ln>
          </p:spPr>
          <p:txBody>
            <a:bodyPr/>
            <a:lstStyle/>
            <a:p>
              <a:endParaRPr lang="fr-CH"/>
            </a:p>
          </p:txBody>
        </p:sp>
        <p:sp>
          <p:nvSpPr>
            <p:cNvPr id="385093" name="Oval 179"/>
            <p:cNvSpPr>
              <a:spLocks noChangeArrowheads="1"/>
            </p:cNvSpPr>
            <p:nvPr/>
          </p:nvSpPr>
          <p:spPr bwMode="auto">
            <a:xfrm>
              <a:off x="4188" y="277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94" name="Oval 180"/>
            <p:cNvSpPr>
              <a:spLocks noChangeArrowheads="1"/>
            </p:cNvSpPr>
            <p:nvPr/>
          </p:nvSpPr>
          <p:spPr bwMode="auto">
            <a:xfrm>
              <a:off x="4838" y="1867"/>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95" name="Oval 181"/>
            <p:cNvSpPr>
              <a:spLocks noChangeArrowheads="1"/>
            </p:cNvSpPr>
            <p:nvPr/>
          </p:nvSpPr>
          <p:spPr bwMode="auto">
            <a:xfrm>
              <a:off x="4522" y="1755"/>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96" name="Oval 182"/>
            <p:cNvSpPr>
              <a:spLocks noChangeArrowheads="1"/>
            </p:cNvSpPr>
            <p:nvPr/>
          </p:nvSpPr>
          <p:spPr bwMode="auto">
            <a:xfrm>
              <a:off x="3406" y="1977"/>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97" name="Oval 183"/>
            <p:cNvSpPr>
              <a:spLocks noChangeArrowheads="1"/>
            </p:cNvSpPr>
            <p:nvPr/>
          </p:nvSpPr>
          <p:spPr bwMode="auto">
            <a:xfrm>
              <a:off x="2454" y="205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98" name="Oval 184"/>
            <p:cNvSpPr>
              <a:spLocks noChangeArrowheads="1"/>
            </p:cNvSpPr>
            <p:nvPr/>
          </p:nvSpPr>
          <p:spPr bwMode="auto">
            <a:xfrm>
              <a:off x="2284" y="1297"/>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99" name="Oval 185"/>
            <p:cNvSpPr>
              <a:spLocks noChangeArrowheads="1"/>
            </p:cNvSpPr>
            <p:nvPr/>
          </p:nvSpPr>
          <p:spPr bwMode="auto">
            <a:xfrm>
              <a:off x="4715" y="3222"/>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100" name="Oval 186"/>
            <p:cNvSpPr>
              <a:spLocks noChangeArrowheads="1"/>
            </p:cNvSpPr>
            <p:nvPr/>
          </p:nvSpPr>
          <p:spPr bwMode="auto">
            <a:xfrm>
              <a:off x="1086" y="166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101" name="Oval 187"/>
            <p:cNvSpPr>
              <a:spLocks noChangeArrowheads="1"/>
            </p:cNvSpPr>
            <p:nvPr/>
          </p:nvSpPr>
          <p:spPr bwMode="auto">
            <a:xfrm>
              <a:off x="3576" y="609"/>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102" name="AutoShape 188"/>
            <p:cNvSpPr>
              <a:spLocks/>
            </p:cNvSpPr>
            <p:nvPr/>
          </p:nvSpPr>
          <p:spPr bwMode="auto">
            <a:xfrm>
              <a:off x="22" y="1693"/>
              <a:ext cx="842" cy="343"/>
            </a:xfrm>
            <a:prstGeom prst="borderCallout2">
              <a:avLst>
                <a:gd name="adj1" fmla="val 20991"/>
                <a:gd name="adj2" fmla="val 105699"/>
                <a:gd name="adj3" fmla="val 20991"/>
                <a:gd name="adj4" fmla="val 110690"/>
                <a:gd name="adj5" fmla="val -2917"/>
                <a:gd name="adj6" fmla="val 127556"/>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HQ RWANBATT</a:t>
              </a:r>
            </a:p>
            <a:p>
              <a:pPr eaLnBrk="1" hangingPunct="1">
                <a:spcBef>
                  <a:spcPct val="0"/>
                </a:spcBef>
                <a:buFontTx/>
                <a:buNone/>
              </a:pPr>
              <a:r>
                <a:rPr lang="en-CA" altLang="en-US" sz="1000" b="0">
                  <a:solidFill>
                    <a:srgbClr val="000000"/>
                  </a:solidFill>
                </a:rPr>
                <a:t>C Coy RWANBATT</a:t>
              </a:r>
            </a:p>
            <a:p>
              <a:pPr eaLnBrk="1" hangingPunct="1">
                <a:spcBef>
                  <a:spcPct val="0"/>
                </a:spcBef>
                <a:buFontTx/>
                <a:buNone/>
              </a:pPr>
              <a:r>
                <a:rPr lang="en-CA" altLang="en-US" sz="1000" b="0">
                  <a:solidFill>
                    <a:srgbClr val="000000"/>
                  </a:solidFill>
                </a:rPr>
                <a:t>DDR Tm</a:t>
              </a:r>
            </a:p>
          </p:txBody>
        </p:sp>
        <p:sp>
          <p:nvSpPr>
            <p:cNvPr id="385103" name="AutoShape 189"/>
            <p:cNvSpPr>
              <a:spLocks/>
            </p:cNvSpPr>
            <p:nvPr/>
          </p:nvSpPr>
          <p:spPr bwMode="auto">
            <a:xfrm>
              <a:off x="21" y="2058"/>
              <a:ext cx="846" cy="256"/>
            </a:xfrm>
            <a:prstGeom prst="borderCallout2">
              <a:avLst>
                <a:gd name="adj1" fmla="val 28125"/>
                <a:gd name="adj2" fmla="val 105676"/>
                <a:gd name="adj3" fmla="val 28125"/>
                <a:gd name="adj4" fmla="val 124231"/>
                <a:gd name="adj5" fmla="val -176954"/>
                <a:gd name="adj6" fmla="val 179907"/>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A Coy RWANBATT</a:t>
              </a:r>
            </a:p>
            <a:p>
              <a:pPr eaLnBrk="1" hangingPunct="1">
                <a:spcBef>
                  <a:spcPct val="0"/>
                </a:spcBef>
                <a:buFontTx/>
                <a:buNone/>
              </a:pPr>
              <a:r>
                <a:rPr lang="en-CA" altLang="en-US" sz="1000" b="0">
                  <a:solidFill>
                    <a:srgbClr val="000000"/>
                  </a:solidFill>
                </a:rPr>
                <a:t>D Boat Tp SAMRP</a:t>
              </a:r>
            </a:p>
            <a:p>
              <a:pPr eaLnBrk="1" hangingPunct="1">
                <a:spcBef>
                  <a:spcPct val="0"/>
                </a:spcBef>
                <a:buFontTx/>
                <a:buNone/>
              </a:pPr>
              <a:endParaRPr lang="en-CA" altLang="en-US" sz="1000" b="0">
                <a:solidFill>
                  <a:srgbClr val="000000"/>
                </a:solidFill>
              </a:endParaRPr>
            </a:p>
          </p:txBody>
        </p:sp>
        <p:sp>
          <p:nvSpPr>
            <p:cNvPr id="385104" name="AutoShape 190"/>
            <p:cNvSpPr>
              <a:spLocks/>
            </p:cNvSpPr>
            <p:nvPr/>
          </p:nvSpPr>
          <p:spPr bwMode="auto">
            <a:xfrm>
              <a:off x="20" y="2333"/>
              <a:ext cx="838" cy="159"/>
            </a:xfrm>
            <a:prstGeom prst="borderCallout2">
              <a:avLst>
                <a:gd name="adj1" fmla="val 45282"/>
                <a:gd name="adj2" fmla="val 105727"/>
                <a:gd name="adj3" fmla="val 45282"/>
                <a:gd name="adj4" fmla="val 114440"/>
                <a:gd name="adj5" fmla="val -208176"/>
                <a:gd name="adj6" fmla="val 141528"/>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B Coy RWANBATT</a:t>
              </a:r>
            </a:p>
          </p:txBody>
        </p:sp>
        <p:sp>
          <p:nvSpPr>
            <p:cNvPr id="385105" name="AutoShape 191"/>
            <p:cNvSpPr>
              <a:spLocks noChangeArrowheads="1"/>
            </p:cNvSpPr>
            <p:nvPr/>
          </p:nvSpPr>
          <p:spPr bwMode="auto">
            <a:xfrm>
              <a:off x="2472" y="432"/>
              <a:ext cx="168" cy="145"/>
            </a:xfrm>
            <a:prstGeom prst="triangle">
              <a:avLst>
                <a:gd name="adj" fmla="val 50000"/>
              </a:avLst>
            </a:prstGeom>
            <a:solidFill>
              <a:srgbClr val="66CCFF"/>
            </a:solidFill>
            <a:ln w="19050">
              <a:solidFill>
                <a:srgbClr val="3333FF"/>
              </a:solidFill>
              <a:miter lim="800000"/>
              <a:headEnd/>
              <a:tailEnd/>
            </a:ln>
          </p:spPr>
          <p:txBody>
            <a:bodyPr wrap="none" bIns="0"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000" b="0">
                  <a:solidFill>
                    <a:srgbClr val="000000"/>
                  </a:solidFill>
                </a:rPr>
                <a:t>21</a:t>
              </a:r>
            </a:p>
          </p:txBody>
        </p:sp>
        <p:sp>
          <p:nvSpPr>
            <p:cNvPr id="385106" name="AutoShape 192"/>
            <p:cNvSpPr>
              <a:spLocks noChangeArrowheads="1"/>
            </p:cNvSpPr>
            <p:nvPr/>
          </p:nvSpPr>
          <p:spPr bwMode="auto">
            <a:xfrm>
              <a:off x="932" y="2140"/>
              <a:ext cx="168" cy="145"/>
            </a:xfrm>
            <a:prstGeom prst="triangle">
              <a:avLst>
                <a:gd name="adj" fmla="val 50000"/>
              </a:avLst>
            </a:prstGeom>
            <a:solidFill>
              <a:srgbClr val="66CCFF"/>
            </a:solidFill>
            <a:ln w="19050">
              <a:solidFill>
                <a:srgbClr val="3333FF"/>
              </a:solidFill>
              <a:miter lim="800000"/>
              <a:headEnd/>
              <a:tailEnd/>
            </a:ln>
          </p:spPr>
          <p:txBody>
            <a:bodyPr wrap="none" bIns="0"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000" b="0">
                  <a:solidFill>
                    <a:srgbClr val="000000"/>
                  </a:solidFill>
                </a:rPr>
                <a:t>23</a:t>
              </a:r>
            </a:p>
          </p:txBody>
        </p:sp>
        <p:sp>
          <p:nvSpPr>
            <p:cNvPr id="385107" name="AutoShape 193"/>
            <p:cNvSpPr>
              <a:spLocks noChangeArrowheads="1"/>
            </p:cNvSpPr>
            <p:nvPr/>
          </p:nvSpPr>
          <p:spPr bwMode="auto">
            <a:xfrm>
              <a:off x="2372" y="1672"/>
              <a:ext cx="168" cy="145"/>
            </a:xfrm>
            <a:prstGeom prst="triangle">
              <a:avLst>
                <a:gd name="adj" fmla="val 50000"/>
              </a:avLst>
            </a:prstGeom>
            <a:solidFill>
              <a:srgbClr val="66CCFF"/>
            </a:solidFill>
            <a:ln w="19050">
              <a:solidFill>
                <a:srgbClr val="3333FF"/>
              </a:solidFill>
              <a:prstDash val="dash"/>
              <a:miter lim="800000"/>
              <a:headEnd/>
              <a:tailEnd/>
            </a:ln>
          </p:spPr>
          <p:txBody>
            <a:bodyPr wrap="none" bIns="0"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000" b="0">
                  <a:solidFill>
                    <a:srgbClr val="000000"/>
                  </a:solidFill>
                </a:rPr>
                <a:t>27</a:t>
              </a:r>
            </a:p>
          </p:txBody>
        </p:sp>
        <p:sp>
          <p:nvSpPr>
            <p:cNvPr id="385108" name="AutoShape 194"/>
            <p:cNvSpPr>
              <a:spLocks noChangeArrowheads="1"/>
            </p:cNvSpPr>
            <p:nvPr/>
          </p:nvSpPr>
          <p:spPr bwMode="auto">
            <a:xfrm>
              <a:off x="2396" y="1324"/>
              <a:ext cx="168" cy="145"/>
            </a:xfrm>
            <a:prstGeom prst="triangle">
              <a:avLst>
                <a:gd name="adj" fmla="val 50000"/>
              </a:avLst>
            </a:prstGeom>
            <a:solidFill>
              <a:srgbClr val="66CCFF"/>
            </a:solidFill>
            <a:ln w="19050">
              <a:solidFill>
                <a:srgbClr val="3333FF"/>
              </a:solidFill>
              <a:prstDash val="dash"/>
              <a:miter lim="800000"/>
              <a:headEnd/>
              <a:tailEnd/>
            </a:ln>
          </p:spPr>
          <p:txBody>
            <a:bodyPr wrap="none" bIns="0"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000" b="0">
                  <a:solidFill>
                    <a:srgbClr val="000000"/>
                  </a:solidFill>
                </a:rPr>
                <a:t>22</a:t>
              </a:r>
            </a:p>
          </p:txBody>
        </p:sp>
        <p:sp>
          <p:nvSpPr>
            <p:cNvPr id="385109" name="AutoShape 195"/>
            <p:cNvSpPr>
              <a:spLocks noChangeArrowheads="1"/>
            </p:cNvSpPr>
            <p:nvPr/>
          </p:nvSpPr>
          <p:spPr bwMode="auto">
            <a:xfrm>
              <a:off x="2168" y="1848"/>
              <a:ext cx="168" cy="145"/>
            </a:xfrm>
            <a:prstGeom prst="triangle">
              <a:avLst>
                <a:gd name="adj" fmla="val 50000"/>
              </a:avLst>
            </a:prstGeom>
            <a:solidFill>
              <a:srgbClr val="66CCFF"/>
            </a:solidFill>
            <a:ln w="19050">
              <a:solidFill>
                <a:srgbClr val="3333FF"/>
              </a:solidFill>
              <a:miter lim="800000"/>
              <a:headEnd/>
              <a:tailEnd/>
            </a:ln>
          </p:spPr>
          <p:txBody>
            <a:bodyPr wrap="none" bIns="0"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000" b="0">
                  <a:solidFill>
                    <a:srgbClr val="000000"/>
                  </a:solidFill>
                </a:rPr>
                <a:t>26</a:t>
              </a:r>
            </a:p>
          </p:txBody>
        </p:sp>
        <p:sp>
          <p:nvSpPr>
            <p:cNvPr id="385110" name="AutoShape 196"/>
            <p:cNvSpPr>
              <a:spLocks noChangeArrowheads="1"/>
            </p:cNvSpPr>
            <p:nvPr/>
          </p:nvSpPr>
          <p:spPr bwMode="auto">
            <a:xfrm>
              <a:off x="2284" y="2456"/>
              <a:ext cx="168" cy="145"/>
            </a:xfrm>
            <a:prstGeom prst="triangle">
              <a:avLst>
                <a:gd name="adj" fmla="val 50000"/>
              </a:avLst>
            </a:prstGeom>
            <a:solidFill>
              <a:srgbClr val="66CCFF"/>
            </a:solidFill>
            <a:ln w="19050">
              <a:solidFill>
                <a:srgbClr val="3333FF"/>
              </a:solidFill>
              <a:miter lim="800000"/>
              <a:headEnd/>
              <a:tailEnd/>
            </a:ln>
          </p:spPr>
          <p:txBody>
            <a:bodyPr wrap="none" bIns="0"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000" b="0">
                  <a:solidFill>
                    <a:srgbClr val="000000"/>
                  </a:solidFill>
                </a:rPr>
                <a:t>24</a:t>
              </a:r>
            </a:p>
          </p:txBody>
        </p:sp>
        <p:sp>
          <p:nvSpPr>
            <p:cNvPr id="385111" name="AutoShape 197"/>
            <p:cNvSpPr>
              <a:spLocks noChangeArrowheads="1"/>
            </p:cNvSpPr>
            <p:nvPr/>
          </p:nvSpPr>
          <p:spPr bwMode="auto">
            <a:xfrm>
              <a:off x="1180" y="758"/>
              <a:ext cx="168" cy="145"/>
            </a:xfrm>
            <a:prstGeom prst="triangle">
              <a:avLst>
                <a:gd name="adj" fmla="val 50000"/>
              </a:avLst>
            </a:prstGeom>
            <a:solidFill>
              <a:srgbClr val="66CCFF"/>
            </a:solidFill>
            <a:ln w="19050">
              <a:solidFill>
                <a:srgbClr val="3333FF"/>
              </a:solidFill>
              <a:miter lim="800000"/>
              <a:headEnd/>
              <a:tailEnd/>
            </a:ln>
          </p:spPr>
          <p:txBody>
            <a:bodyPr wrap="none" bIns="0"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000" b="0">
                  <a:solidFill>
                    <a:srgbClr val="000000"/>
                  </a:solidFill>
                </a:rPr>
                <a:t>25</a:t>
              </a:r>
            </a:p>
          </p:txBody>
        </p:sp>
        <p:sp>
          <p:nvSpPr>
            <p:cNvPr id="385112" name="AutoShape 198"/>
            <p:cNvSpPr>
              <a:spLocks noChangeArrowheads="1"/>
            </p:cNvSpPr>
            <p:nvPr/>
          </p:nvSpPr>
          <p:spPr bwMode="auto">
            <a:xfrm>
              <a:off x="2212" y="1110"/>
              <a:ext cx="168" cy="145"/>
            </a:xfrm>
            <a:prstGeom prst="triangle">
              <a:avLst>
                <a:gd name="adj" fmla="val 50000"/>
              </a:avLst>
            </a:prstGeom>
            <a:solidFill>
              <a:srgbClr val="66CCFF"/>
            </a:solidFill>
            <a:ln w="19050">
              <a:solidFill>
                <a:srgbClr val="3333FF"/>
              </a:solidFill>
              <a:miter lim="800000"/>
              <a:headEnd/>
              <a:tailEnd/>
            </a:ln>
          </p:spPr>
          <p:txBody>
            <a:bodyPr wrap="none" bIns="0"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000" b="0">
                  <a:solidFill>
                    <a:srgbClr val="000000"/>
                  </a:solidFill>
                </a:rPr>
                <a:t>20</a:t>
              </a:r>
            </a:p>
          </p:txBody>
        </p:sp>
        <p:sp>
          <p:nvSpPr>
            <p:cNvPr id="385113" name="Text Box 199"/>
            <p:cNvSpPr txBox="1">
              <a:spLocks noChangeArrowheads="1"/>
            </p:cNvSpPr>
            <p:nvPr/>
          </p:nvSpPr>
          <p:spPr bwMode="auto">
            <a:xfrm>
              <a:off x="30" y="34"/>
              <a:ext cx="94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200" b="0" u="sng">
                  <a:solidFill>
                    <a:srgbClr val="000000"/>
                  </a:solidFill>
                </a:rPr>
                <a:t>ANNEX A TO</a:t>
              </a:r>
            </a:p>
            <a:p>
              <a:pPr eaLnBrk="1" hangingPunct="1">
                <a:spcBef>
                  <a:spcPct val="0"/>
                </a:spcBef>
                <a:buFontTx/>
                <a:buNone/>
              </a:pPr>
              <a:r>
                <a:rPr lang="en-CA" altLang="en-US" sz="1200" b="0" u="sng">
                  <a:solidFill>
                    <a:srgbClr val="000000"/>
                  </a:solidFill>
                </a:rPr>
                <a:t>SERIAL -1 TO</a:t>
              </a:r>
              <a:endParaRPr lang="fr-CA" altLang="en-US" sz="1200" b="0">
                <a:solidFill>
                  <a:srgbClr val="000000"/>
                </a:solidFill>
              </a:endParaRPr>
            </a:p>
            <a:p>
              <a:pPr eaLnBrk="1" hangingPunct="1">
                <a:spcBef>
                  <a:spcPct val="0"/>
                </a:spcBef>
                <a:buFontTx/>
                <a:buNone/>
              </a:pPr>
              <a:r>
                <a:rPr lang="fr-CA" altLang="en-US" sz="1200" b="0" u="sng">
                  <a:solidFill>
                    <a:srgbClr val="000000"/>
                  </a:solidFill>
                </a:rPr>
                <a:t>INSTEX (Module- 8)</a:t>
              </a:r>
              <a:endParaRPr lang="en-CA" altLang="en-US" sz="1200" b="0" u="sng">
                <a:solidFill>
                  <a:srgbClr val="000000"/>
                </a:solidFill>
              </a:endParaRPr>
            </a:p>
          </p:txBody>
        </p:sp>
        <p:sp>
          <p:nvSpPr>
            <p:cNvPr id="385114" name="AutoShape 200"/>
            <p:cNvSpPr>
              <a:spLocks noChangeArrowheads="1"/>
            </p:cNvSpPr>
            <p:nvPr/>
          </p:nvSpPr>
          <p:spPr bwMode="auto">
            <a:xfrm>
              <a:off x="336" y="4049"/>
              <a:ext cx="168" cy="145"/>
            </a:xfrm>
            <a:prstGeom prst="triangle">
              <a:avLst>
                <a:gd name="adj" fmla="val 50000"/>
              </a:avLst>
            </a:prstGeom>
            <a:solidFill>
              <a:srgbClr val="66CCFF"/>
            </a:solidFill>
            <a:ln w="19050">
              <a:solidFill>
                <a:srgbClr val="3333FF"/>
              </a:solidFill>
              <a:miter lim="800000"/>
              <a:headEnd/>
              <a:tailEnd/>
            </a:ln>
          </p:spPr>
          <p:txBody>
            <a:bodyPr wrap="none" bIns="0"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000" b="0">
                  <a:solidFill>
                    <a:srgbClr val="000000"/>
                  </a:solidFill>
                </a:rPr>
                <a:t>24</a:t>
              </a:r>
            </a:p>
          </p:txBody>
        </p:sp>
        <p:sp>
          <p:nvSpPr>
            <p:cNvPr id="385115" name="Text Box 201"/>
            <p:cNvSpPr txBox="1">
              <a:spLocks noChangeArrowheads="1"/>
            </p:cNvSpPr>
            <p:nvPr/>
          </p:nvSpPr>
          <p:spPr bwMode="auto">
            <a:xfrm>
              <a:off x="558" y="4042"/>
              <a:ext cx="171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ja-JP" sz="1200" b="0" dirty="0" smtClean="0">
                  <a:solidFill>
                    <a:srgbClr val="000000"/>
                  </a:solidFill>
                  <a:latin typeface="Arial" pitchFamily="34" charset="0"/>
                  <a:ea typeface="MS PGothic" pitchFamily="34" charset="-128"/>
                </a:rPr>
                <a:t>Positions des observateurs militaires </a:t>
              </a:r>
              <a:endParaRPr lang="fr-CH" altLang="ja-JP" sz="1200" b="0" dirty="0">
                <a:solidFill>
                  <a:srgbClr val="000000"/>
                </a:solidFill>
                <a:latin typeface="Arial" pitchFamily="34" charset="0"/>
                <a:ea typeface="MS PGothic" pitchFamily="34" charset="-128"/>
              </a:endParaRPr>
            </a:p>
          </p:txBody>
        </p:sp>
        <p:grpSp>
          <p:nvGrpSpPr>
            <p:cNvPr id="385116" name="Group 202"/>
            <p:cNvGrpSpPr>
              <a:grpSpLocks/>
            </p:cNvGrpSpPr>
            <p:nvPr/>
          </p:nvGrpSpPr>
          <p:grpSpPr bwMode="auto">
            <a:xfrm>
              <a:off x="402" y="399"/>
              <a:ext cx="4482" cy="3759"/>
              <a:chOff x="402" y="399"/>
              <a:chExt cx="4482" cy="3759"/>
            </a:xfrm>
          </p:grpSpPr>
          <p:sp>
            <p:nvSpPr>
              <p:cNvPr id="385137" name="Freeform 203"/>
              <p:cNvSpPr>
                <a:spLocks/>
              </p:cNvSpPr>
              <p:nvPr/>
            </p:nvSpPr>
            <p:spPr bwMode="auto">
              <a:xfrm>
                <a:off x="2790" y="399"/>
                <a:ext cx="136" cy="635"/>
              </a:xfrm>
              <a:custGeom>
                <a:avLst/>
                <a:gdLst>
                  <a:gd name="T0" fmla="*/ 111 w 136"/>
                  <a:gd name="T1" fmla="*/ 0 h 635"/>
                  <a:gd name="T2" fmla="*/ 112 w 136"/>
                  <a:gd name="T3" fmla="*/ 38 h 635"/>
                  <a:gd name="T4" fmla="*/ 136 w 136"/>
                  <a:gd name="T5" fmla="*/ 190 h 635"/>
                  <a:gd name="T6" fmla="*/ 120 w 136"/>
                  <a:gd name="T7" fmla="*/ 318 h 635"/>
                  <a:gd name="T8" fmla="*/ 80 w 136"/>
                  <a:gd name="T9" fmla="*/ 398 h 635"/>
                  <a:gd name="T10" fmla="*/ 40 w 136"/>
                  <a:gd name="T11" fmla="*/ 454 h 635"/>
                  <a:gd name="T12" fmla="*/ 0 w 136"/>
                  <a:gd name="T13" fmla="*/ 614 h 635"/>
                  <a:gd name="T14" fmla="*/ 2 w 136"/>
                  <a:gd name="T15" fmla="*/ 635 h 635"/>
                  <a:gd name="T16" fmla="*/ 0 60000 65536"/>
                  <a:gd name="T17" fmla="*/ 0 60000 65536"/>
                  <a:gd name="T18" fmla="*/ 0 60000 65536"/>
                  <a:gd name="T19" fmla="*/ 0 60000 65536"/>
                  <a:gd name="T20" fmla="*/ 0 60000 65536"/>
                  <a:gd name="T21" fmla="*/ 0 60000 65536"/>
                  <a:gd name="T22" fmla="*/ 0 60000 65536"/>
                  <a:gd name="T23" fmla="*/ 0 60000 65536"/>
                  <a:gd name="T24" fmla="*/ 0 w 136"/>
                  <a:gd name="T25" fmla="*/ 0 h 635"/>
                  <a:gd name="T26" fmla="*/ 136 w 136"/>
                  <a:gd name="T27" fmla="*/ 635 h 6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 h="635">
                    <a:moveTo>
                      <a:pt x="111" y="0"/>
                    </a:moveTo>
                    <a:lnTo>
                      <a:pt x="112" y="38"/>
                    </a:lnTo>
                    <a:lnTo>
                      <a:pt x="136" y="190"/>
                    </a:lnTo>
                    <a:lnTo>
                      <a:pt x="120" y="318"/>
                    </a:lnTo>
                    <a:lnTo>
                      <a:pt x="80" y="398"/>
                    </a:lnTo>
                    <a:lnTo>
                      <a:pt x="40" y="454"/>
                    </a:lnTo>
                    <a:lnTo>
                      <a:pt x="0" y="614"/>
                    </a:lnTo>
                    <a:lnTo>
                      <a:pt x="2" y="63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38" name="Freeform 204"/>
              <p:cNvSpPr>
                <a:spLocks/>
              </p:cNvSpPr>
              <p:nvPr/>
            </p:nvSpPr>
            <p:spPr bwMode="auto">
              <a:xfrm>
                <a:off x="402" y="771"/>
                <a:ext cx="768" cy="231"/>
              </a:xfrm>
              <a:custGeom>
                <a:avLst/>
                <a:gdLst>
                  <a:gd name="T0" fmla="*/ 0 w 768"/>
                  <a:gd name="T1" fmla="*/ 0 h 231"/>
                  <a:gd name="T2" fmla="*/ 96 w 768"/>
                  <a:gd name="T3" fmla="*/ 39 h 231"/>
                  <a:gd name="T4" fmla="*/ 162 w 768"/>
                  <a:gd name="T5" fmla="*/ 57 h 231"/>
                  <a:gd name="T6" fmla="*/ 294 w 768"/>
                  <a:gd name="T7" fmla="*/ 81 h 231"/>
                  <a:gd name="T8" fmla="*/ 378 w 768"/>
                  <a:gd name="T9" fmla="*/ 81 h 231"/>
                  <a:gd name="T10" fmla="*/ 450 w 768"/>
                  <a:gd name="T11" fmla="*/ 99 h 231"/>
                  <a:gd name="T12" fmla="*/ 522 w 768"/>
                  <a:gd name="T13" fmla="*/ 153 h 231"/>
                  <a:gd name="T14" fmla="*/ 594 w 768"/>
                  <a:gd name="T15" fmla="*/ 201 h 231"/>
                  <a:gd name="T16" fmla="*/ 672 w 768"/>
                  <a:gd name="T17" fmla="*/ 225 h 231"/>
                  <a:gd name="T18" fmla="*/ 768 w 768"/>
                  <a:gd name="T19" fmla="*/ 231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8"/>
                  <a:gd name="T31" fmla="*/ 0 h 231"/>
                  <a:gd name="T32" fmla="*/ 768 w 768"/>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8" h="231">
                    <a:moveTo>
                      <a:pt x="0" y="0"/>
                    </a:moveTo>
                    <a:lnTo>
                      <a:pt x="96" y="39"/>
                    </a:lnTo>
                    <a:lnTo>
                      <a:pt x="162" y="57"/>
                    </a:lnTo>
                    <a:lnTo>
                      <a:pt x="294" y="81"/>
                    </a:lnTo>
                    <a:lnTo>
                      <a:pt x="378" y="81"/>
                    </a:lnTo>
                    <a:lnTo>
                      <a:pt x="450" y="99"/>
                    </a:lnTo>
                    <a:lnTo>
                      <a:pt x="522" y="153"/>
                    </a:lnTo>
                    <a:lnTo>
                      <a:pt x="594" y="201"/>
                    </a:lnTo>
                    <a:lnTo>
                      <a:pt x="672" y="225"/>
                    </a:lnTo>
                    <a:lnTo>
                      <a:pt x="768" y="231"/>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39" name="Freeform 205"/>
              <p:cNvSpPr>
                <a:spLocks/>
              </p:cNvSpPr>
              <p:nvPr/>
            </p:nvSpPr>
            <p:spPr bwMode="auto">
              <a:xfrm>
                <a:off x="1296" y="1002"/>
                <a:ext cx="656" cy="1066"/>
              </a:xfrm>
              <a:custGeom>
                <a:avLst/>
                <a:gdLst>
                  <a:gd name="T0" fmla="*/ 0 w 656"/>
                  <a:gd name="T1" fmla="*/ 0 h 1066"/>
                  <a:gd name="T2" fmla="*/ 144 w 656"/>
                  <a:gd name="T3" fmla="*/ 0 h 1066"/>
                  <a:gd name="T4" fmla="*/ 264 w 656"/>
                  <a:gd name="T5" fmla="*/ 0 h 1066"/>
                  <a:gd name="T6" fmla="*/ 336 w 656"/>
                  <a:gd name="T7" fmla="*/ 0 h 1066"/>
                  <a:gd name="T8" fmla="*/ 420 w 656"/>
                  <a:gd name="T9" fmla="*/ 78 h 1066"/>
                  <a:gd name="T10" fmla="*/ 606 w 656"/>
                  <a:gd name="T11" fmla="*/ 78 h 1066"/>
                  <a:gd name="T12" fmla="*/ 656 w 656"/>
                  <a:gd name="T13" fmla="*/ 162 h 1066"/>
                  <a:gd name="T14" fmla="*/ 438 w 656"/>
                  <a:gd name="T15" fmla="*/ 696 h 1066"/>
                  <a:gd name="T16" fmla="*/ 212 w 656"/>
                  <a:gd name="T17" fmla="*/ 896 h 1066"/>
                  <a:gd name="T18" fmla="*/ 212 w 656"/>
                  <a:gd name="T19" fmla="*/ 1066 h 10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6"/>
                  <a:gd name="T31" fmla="*/ 0 h 1066"/>
                  <a:gd name="T32" fmla="*/ 656 w 656"/>
                  <a:gd name="T33" fmla="*/ 1066 h 10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6" h="1066">
                    <a:moveTo>
                      <a:pt x="0" y="0"/>
                    </a:moveTo>
                    <a:lnTo>
                      <a:pt x="144" y="0"/>
                    </a:lnTo>
                    <a:lnTo>
                      <a:pt x="264" y="0"/>
                    </a:lnTo>
                    <a:lnTo>
                      <a:pt x="336" y="0"/>
                    </a:lnTo>
                    <a:lnTo>
                      <a:pt x="420" y="78"/>
                    </a:lnTo>
                    <a:lnTo>
                      <a:pt x="606" y="78"/>
                    </a:lnTo>
                    <a:lnTo>
                      <a:pt x="656" y="162"/>
                    </a:lnTo>
                    <a:lnTo>
                      <a:pt x="438" y="696"/>
                    </a:lnTo>
                    <a:lnTo>
                      <a:pt x="212" y="896"/>
                    </a:lnTo>
                    <a:lnTo>
                      <a:pt x="212" y="1066"/>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40" name="Line 206"/>
              <p:cNvSpPr>
                <a:spLocks noChangeShapeType="1"/>
              </p:cNvSpPr>
              <p:nvPr/>
            </p:nvSpPr>
            <p:spPr bwMode="auto">
              <a:xfrm flipV="1">
                <a:off x="1508" y="2184"/>
                <a:ext cx="0" cy="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41" name="Freeform 207"/>
              <p:cNvSpPr>
                <a:spLocks/>
              </p:cNvSpPr>
              <p:nvPr/>
            </p:nvSpPr>
            <p:spPr bwMode="auto">
              <a:xfrm>
                <a:off x="1944" y="1164"/>
                <a:ext cx="342" cy="324"/>
              </a:xfrm>
              <a:custGeom>
                <a:avLst/>
                <a:gdLst>
                  <a:gd name="T0" fmla="*/ 0 w 342"/>
                  <a:gd name="T1" fmla="*/ 0 h 324"/>
                  <a:gd name="T2" fmla="*/ 222 w 342"/>
                  <a:gd name="T3" fmla="*/ 126 h 324"/>
                  <a:gd name="T4" fmla="*/ 252 w 342"/>
                  <a:gd name="T5" fmla="*/ 306 h 324"/>
                  <a:gd name="T6" fmla="*/ 342 w 342"/>
                  <a:gd name="T7" fmla="*/ 324 h 324"/>
                  <a:gd name="T8" fmla="*/ 0 60000 65536"/>
                  <a:gd name="T9" fmla="*/ 0 60000 65536"/>
                  <a:gd name="T10" fmla="*/ 0 60000 65536"/>
                  <a:gd name="T11" fmla="*/ 0 60000 65536"/>
                  <a:gd name="T12" fmla="*/ 0 w 342"/>
                  <a:gd name="T13" fmla="*/ 0 h 324"/>
                  <a:gd name="T14" fmla="*/ 342 w 342"/>
                  <a:gd name="T15" fmla="*/ 324 h 324"/>
                </a:gdLst>
                <a:ahLst/>
                <a:cxnLst>
                  <a:cxn ang="T8">
                    <a:pos x="T0" y="T1"/>
                  </a:cxn>
                  <a:cxn ang="T9">
                    <a:pos x="T2" y="T3"/>
                  </a:cxn>
                  <a:cxn ang="T10">
                    <a:pos x="T4" y="T5"/>
                  </a:cxn>
                  <a:cxn ang="T11">
                    <a:pos x="T6" y="T7"/>
                  </a:cxn>
                </a:cxnLst>
                <a:rect l="T12" t="T13" r="T14" b="T15"/>
                <a:pathLst>
                  <a:path w="342" h="324">
                    <a:moveTo>
                      <a:pt x="0" y="0"/>
                    </a:moveTo>
                    <a:lnTo>
                      <a:pt x="222" y="126"/>
                    </a:lnTo>
                    <a:lnTo>
                      <a:pt x="252" y="306"/>
                    </a:lnTo>
                    <a:lnTo>
                      <a:pt x="342" y="324"/>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42" name="Freeform 208"/>
              <p:cNvSpPr>
                <a:spLocks/>
              </p:cNvSpPr>
              <p:nvPr/>
            </p:nvSpPr>
            <p:spPr bwMode="auto">
              <a:xfrm>
                <a:off x="2368" y="1508"/>
                <a:ext cx="202" cy="108"/>
              </a:xfrm>
              <a:custGeom>
                <a:avLst/>
                <a:gdLst>
                  <a:gd name="T0" fmla="*/ 0 w 202"/>
                  <a:gd name="T1" fmla="*/ 0 h 108"/>
                  <a:gd name="T2" fmla="*/ 88 w 202"/>
                  <a:gd name="T3" fmla="*/ 24 h 108"/>
                  <a:gd name="T4" fmla="*/ 202 w 202"/>
                  <a:gd name="T5" fmla="*/ 108 h 108"/>
                  <a:gd name="T6" fmla="*/ 0 60000 65536"/>
                  <a:gd name="T7" fmla="*/ 0 60000 65536"/>
                  <a:gd name="T8" fmla="*/ 0 60000 65536"/>
                  <a:gd name="T9" fmla="*/ 0 w 202"/>
                  <a:gd name="T10" fmla="*/ 0 h 108"/>
                  <a:gd name="T11" fmla="*/ 202 w 202"/>
                  <a:gd name="T12" fmla="*/ 108 h 108"/>
                </a:gdLst>
                <a:ahLst/>
                <a:cxnLst>
                  <a:cxn ang="T6">
                    <a:pos x="T0" y="T1"/>
                  </a:cxn>
                  <a:cxn ang="T7">
                    <a:pos x="T2" y="T3"/>
                  </a:cxn>
                  <a:cxn ang="T8">
                    <a:pos x="T4" y="T5"/>
                  </a:cxn>
                </a:cxnLst>
                <a:rect l="T9" t="T10" r="T11" b="T12"/>
                <a:pathLst>
                  <a:path w="202" h="108">
                    <a:moveTo>
                      <a:pt x="0" y="0"/>
                    </a:moveTo>
                    <a:lnTo>
                      <a:pt x="88" y="24"/>
                    </a:lnTo>
                    <a:lnTo>
                      <a:pt x="202" y="108"/>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43" name="Freeform 209"/>
              <p:cNvSpPr>
                <a:spLocks/>
              </p:cNvSpPr>
              <p:nvPr/>
            </p:nvSpPr>
            <p:spPr bwMode="auto">
              <a:xfrm>
                <a:off x="2567" y="1614"/>
                <a:ext cx="292" cy="454"/>
              </a:xfrm>
              <a:custGeom>
                <a:avLst/>
                <a:gdLst>
                  <a:gd name="T0" fmla="*/ 0 w 292"/>
                  <a:gd name="T1" fmla="*/ 0 h 454"/>
                  <a:gd name="T2" fmla="*/ 0 w 292"/>
                  <a:gd name="T3" fmla="*/ 165 h 454"/>
                  <a:gd name="T4" fmla="*/ 52 w 292"/>
                  <a:gd name="T5" fmla="*/ 181 h 454"/>
                  <a:gd name="T6" fmla="*/ 124 w 292"/>
                  <a:gd name="T7" fmla="*/ 213 h 454"/>
                  <a:gd name="T8" fmla="*/ 204 w 292"/>
                  <a:gd name="T9" fmla="*/ 261 h 454"/>
                  <a:gd name="T10" fmla="*/ 264 w 292"/>
                  <a:gd name="T11" fmla="*/ 309 h 454"/>
                  <a:gd name="T12" fmla="*/ 292 w 292"/>
                  <a:gd name="T13" fmla="*/ 370 h 454"/>
                  <a:gd name="T14" fmla="*/ 291 w 292"/>
                  <a:gd name="T15" fmla="*/ 454 h 454"/>
                  <a:gd name="T16" fmla="*/ 0 60000 65536"/>
                  <a:gd name="T17" fmla="*/ 0 60000 65536"/>
                  <a:gd name="T18" fmla="*/ 0 60000 65536"/>
                  <a:gd name="T19" fmla="*/ 0 60000 65536"/>
                  <a:gd name="T20" fmla="*/ 0 60000 65536"/>
                  <a:gd name="T21" fmla="*/ 0 60000 65536"/>
                  <a:gd name="T22" fmla="*/ 0 60000 65536"/>
                  <a:gd name="T23" fmla="*/ 0 60000 65536"/>
                  <a:gd name="T24" fmla="*/ 0 w 292"/>
                  <a:gd name="T25" fmla="*/ 0 h 454"/>
                  <a:gd name="T26" fmla="*/ 292 w 292"/>
                  <a:gd name="T27" fmla="*/ 454 h 4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2" h="454">
                    <a:moveTo>
                      <a:pt x="0" y="0"/>
                    </a:moveTo>
                    <a:lnTo>
                      <a:pt x="0" y="165"/>
                    </a:lnTo>
                    <a:lnTo>
                      <a:pt x="52" y="181"/>
                    </a:lnTo>
                    <a:lnTo>
                      <a:pt x="124" y="213"/>
                    </a:lnTo>
                    <a:lnTo>
                      <a:pt x="204" y="261"/>
                    </a:lnTo>
                    <a:lnTo>
                      <a:pt x="264" y="309"/>
                    </a:lnTo>
                    <a:lnTo>
                      <a:pt x="292" y="370"/>
                    </a:lnTo>
                    <a:lnTo>
                      <a:pt x="291" y="454"/>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44" name="Freeform 210"/>
              <p:cNvSpPr>
                <a:spLocks/>
              </p:cNvSpPr>
              <p:nvPr/>
            </p:nvSpPr>
            <p:spPr bwMode="auto">
              <a:xfrm>
                <a:off x="2735" y="2162"/>
                <a:ext cx="124" cy="360"/>
              </a:xfrm>
              <a:custGeom>
                <a:avLst/>
                <a:gdLst>
                  <a:gd name="T0" fmla="*/ 123 w 124"/>
                  <a:gd name="T1" fmla="*/ 0 h 360"/>
                  <a:gd name="T2" fmla="*/ 124 w 124"/>
                  <a:gd name="T3" fmla="*/ 111 h 360"/>
                  <a:gd name="T4" fmla="*/ 0 w 124"/>
                  <a:gd name="T5" fmla="*/ 235 h 360"/>
                  <a:gd name="T6" fmla="*/ 0 w 124"/>
                  <a:gd name="T7" fmla="*/ 360 h 360"/>
                  <a:gd name="T8" fmla="*/ 0 60000 65536"/>
                  <a:gd name="T9" fmla="*/ 0 60000 65536"/>
                  <a:gd name="T10" fmla="*/ 0 60000 65536"/>
                  <a:gd name="T11" fmla="*/ 0 60000 65536"/>
                  <a:gd name="T12" fmla="*/ 0 w 124"/>
                  <a:gd name="T13" fmla="*/ 0 h 360"/>
                  <a:gd name="T14" fmla="*/ 124 w 124"/>
                  <a:gd name="T15" fmla="*/ 360 h 360"/>
                </a:gdLst>
                <a:ahLst/>
                <a:cxnLst>
                  <a:cxn ang="T8">
                    <a:pos x="T0" y="T1"/>
                  </a:cxn>
                  <a:cxn ang="T9">
                    <a:pos x="T2" y="T3"/>
                  </a:cxn>
                  <a:cxn ang="T10">
                    <a:pos x="T4" y="T5"/>
                  </a:cxn>
                  <a:cxn ang="T11">
                    <a:pos x="T6" y="T7"/>
                  </a:cxn>
                </a:cxnLst>
                <a:rect l="T12" t="T13" r="T14" b="T15"/>
                <a:pathLst>
                  <a:path w="124" h="360">
                    <a:moveTo>
                      <a:pt x="123" y="0"/>
                    </a:moveTo>
                    <a:lnTo>
                      <a:pt x="124" y="111"/>
                    </a:lnTo>
                    <a:lnTo>
                      <a:pt x="0" y="235"/>
                    </a:lnTo>
                    <a:lnTo>
                      <a:pt x="0" y="36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45" name="Freeform 211"/>
              <p:cNvSpPr>
                <a:spLocks/>
              </p:cNvSpPr>
              <p:nvPr/>
            </p:nvSpPr>
            <p:spPr bwMode="auto">
              <a:xfrm>
                <a:off x="2475" y="2698"/>
                <a:ext cx="151" cy="299"/>
              </a:xfrm>
              <a:custGeom>
                <a:avLst/>
                <a:gdLst>
                  <a:gd name="T0" fmla="*/ 0 w 151"/>
                  <a:gd name="T1" fmla="*/ 299 h 299"/>
                  <a:gd name="T2" fmla="*/ 66 w 151"/>
                  <a:gd name="T3" fmla="*/ 191 h 299"/>
                  <a:gd name="T4" fmla="*/ 96 w 151"/>
                  <a:gd name="T5" fmla="*/ 101 h 299"/>
                  <a:gd name="T6" fmla="*/ 151 w 151"/>
                  <a:gd name="T7" fmla="*/ 0 h 299"/>
                  <a:gd name="T8" fmla="*/ 0 60000 65536"/>
                  <a:gd name="T9" fmla="*/ 0 60000 65536"/>
                  <a:gd name="T10" fmla="*/ 0 60000 65536"/>
                  <a:gd name="T11" fmla="*/ 0 60000 65536"/>
                  <a:gd name="T12" fmla="*/ 0 w 151"/>
                  <a:gd name="T13" fmla="*/ 0 h 299"/>
                  <a:gd name="T14" fmla="*/ 151 w 151"/>
                  <a:gd name="T15" fmla="*/ 299 h 299"/>
                </a:gdLst>
                <a:ahLst/>
                <a:cxnLst>
                  <a:cxn ang="T8">
                    <a:pos x="T0" y="T1"/>
                  </a:cxn>
                  <a:cxn ang="T9">
                    <a:pos x="T2" y="T3"/>
                  </a:cxn>
                  <a:cxn ang="T10">
                    <a:pos x="T4" y="T5"/>
                  </a:cxn>
                  <a:cxn ang="T11">
                    <a:pos x="T6" y="T7"/>
                  </a:cxn>
                </a:cxnLst>
                <a:rect l="T12" t="T13" r="T14" b="T15"/>
                <a:pathLst>
                  <a:path w="151" h="299">
                    <a:moveTo>
                      <a:pt x="0" y="299"/>
                    </a:moveTo>
                    <a:lnTo>
                      <a:pt x="66" y="191"/>
                    </a:lnTo>
                    <a:lnTo>
                      <a:pt x="96" y="101"/>
                    </a:lnTo>
                    <a:lnTo>
                      <a:pt x="151"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46" name="Freeform 212"/>
              <p:cNvSpPr>
                <a:spLocks/>
              </p:cNvSpPr>
              <p:nvPr/>
            </p:nvSpPr>
            <p:spPr bwMode="auto">
              <a:xfrm>
                <a:off x="3993" y="2981"/>
                <a:ext cx="753" cy="255"/>
              </a:xfrm>
              <a:custGeom>
                <a:avLst/>
                <a:gdLst>
                  <a:gd name="T0" fmla="*/ 0 w 753"/>
                  <a:gd name="T1" fmla="*/ 0 h 255"/>
                  <a:gd name="T2" fmla="*/ 57 w 753"/>
                  <a:gd name="T3" fmla="*/ 25 h 255"/>
                  <a:gd name="T4" fmla="*/ 131 w 753"/>
                  <a:gd name="T5" fmla="*/ 78 h 255"/>
                  <a:gd name="T6" fmla="*/ 234 w 753"/>
                  <a:gd name="T7" fmla="*/ 124 h 255"/>
                  <a:gd name="T8" fmla="*/ 297 w 753"/>
                  <a:gd name="T9" fmla="*/ 163 h 255"/>
                  <a:gd name="T10" fmla="*/ 432 w 753"/>
                  <a:gd name="T11" fmla="*/ 217 h 255"/>
                  <a:gd name="T12" fmla="*/ 486 w 753"/>
                  <a:gd name="T13" fmla="*/ 229 h 255"/>
                  <a:gd name="T14" fmla="*/ 561 w 753"/>
                  <a:gd name="T15" fmla="*/ 238 h 255"/>
                  <a:gd name="T16" fmla="*/ 608 w 753"/>
                  <a:gd name="T17" fmla="*/ 244 h 255"/>
                  <a:gd name="T18" fmla="*/ 644 w 753"/>
                  <a:gd name="T19" fmla="*/ 240 h 255"/>
                  <a:gd name="T20" fmla="*/ 704 w 753"/>
                  <a:gd name="T21" fmla="*/ 252 h 255"/>
                  <a:gd name="T22" fmla="*/ 753 w 753"/>
                  <a:gd name="T23" fmla="*/ 255 h 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53"/>
                  <a:gd name="T37" fmla="*/ 0 h 255"/>
                  <a:gd name="T38" fmla="*/ 753 w 753"/>
                  <a:gd name="T39" fmla="*/ 255 h 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53" h="255">
                    <a:moveTo>
                      <a:pt x="0" y="0"/>
                    </a:moveTo>
                    <a:cubicBezTo>
                      <a:pt x="9" y="4"/>
                      <a:pt x="35" y="12"/>
                      <a:pt x="57" y="25"/>
                    </a:cubicBezTo>
                    <a:cubicBezTo>
                      <a:pt x="79" y="38"/>
                      <a:pt x="102" y="62"/>
                      <a:pt x="131" y="78"/>
                    </a:cubicBezTo>
                    <a:cubicBezTo>
                      <a:pt x="160" y="94"/>
                      <a:pt x="206" y="110"/>
                      <a:pt x="234" y="124"/>
                    </a:cubicBezTo>
                    <a:cubicBezTo>
                      <a:pt x="262" y="138"/>
                      <a:pt x="264" y="147"/>
                      <a:pt x="297" y="163"/>
                    </a:cubicBezTo>
                    <a:cubicBezTo>
                      <a:pt x="330" y="179"/>
                      <a:pt x="400" y="206"/>
                      <a:pt x="432" y="217"/>
                    </a:cubicBezTo>
                    <a:cubicBezTo>
                      <a:pt x="464" y="228"/>
                      <a:pt x="465" y="226"/>
                      <a:pt x="486" y="229"/>
                    </a:cubicBezTo>
                    <a:cubicBezTo>
                      <a:pt x="507" y="232"/>
                      <a:pt x="541" y="236"/>
                      <a:pt x="561" y="238"/>
                    </a:cubicBezTo>
                    <a:cubicBezTo>
                      <a:pt x="581" y="240"/>
                      <a:pt x="594" y="244"/>
                      <a:pt x="608" y="244"/>
                    </a:cubicBezTo>
                    <a:cubicBezTo>
                      <a:pt x="622" y="244"/>
                      <a:pt x="628" y="239"/>
                      <a:pt x="644" y="240"/>
                    </a:cubicBezTo>
                    <a:cubicBezTo>
                      <a:pt x="660" y="241"/>
                      <a:pt x="686" y="250"/>
                      <a:pt x="704" y="252"/>
                    </a:cubicBezTo>
                    <a:cubicBezTo>
                      <a:pt x="722" y="254"/>
                      <a:pt x="743" y="255"/>
                      <a:pt x="753" y="255"/>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47" name="Freeform 213"/>
              <p:cNvSpPr>
                <a:spLocks/>
              </p:cNvSpPr>
              <p:nvPr/>
            </p:nvSpPr>
            <p:spPr bwMode="auto">
              <a:xfrm>
                <a:off x="2637" y="2984"/>
                <a:ext cx="1242" cy="1174"/>
              </a:xfrm>
              <a:custGeom>
                <a:avLst/>
                <a:gdLst>
                  <a:gd name="T0" fmla="*/ 0 w 1242"/>
                  <a:gd name="T1" fmla="*/ 1174 h 1174"/>
                  <a:gd name="T2" fmla="*/ 33 w 1242"/>
                  <a:gd name="T3" fmla="*/ 1075 h 1174"/>
                  <a:gd name="T4" fmla="*/ 62 w 1242"/>
                  <a:gd name="T5" fmla="*/ 1039 h 1174"/>
                  <a:gd name="T6" fmla="*/ 125 w 1242"/>
                  <a:gd name="T7" fmla="*/ 982 h 1174"/>
                  <a:gd name="T8" fmla="*/ 149 w 1242"/>
                  <a:gd name="T9" fmla="*/ 928 h 1174"/>
                  <a:gd name="T10" fmla="*/ 161 w 1242"/>
                  <a:gd name="T11" fmla="*/ 801 h 1174"/>
                  <a:gd name="T12" fmla="*/ 189 w 1242"/>
                  <a:gd name="T13" fmla="*/ 747 h 1174"/>
                  <a:gd name="T14" fmla="*/ 198 w 1242"/>
                  <a:gd name="T15" fmla="*/ 679 h 1174"/>
                  <a:gd name="T16" fmla="*/ 237 w 1242"/>
                  <a:gd name="T17" fmla="*/ 603 h 1174"/>
                  <a:gd name="T18" fmla="*/ 279 w 1242"/>
                  <a:gd name="T19" fmla="*/ 574 h 1174"/>
                  <a:gd name="T20" fmla="*/ 324 w 1242"/>
                  <a:gd name="T21" fmla="*/ 559 h 1174"/>
                  <a:gd name="T22" fmla="*/ 413 w 1242"/>
                  <a:gd name="T23" fmla="*/ 477 h 1174"/>
                  <a:gd name="T24" fmla="*/ 446 w 1242"/>
                  <a:gd name="T25" fmla="*/ 421 h 1174"/>
                  <a:gd name="T26" fmla="*/ 510 w 1242"/>
                  <a:gd name="T27" fmla="*/ 373 h 1174"/>
                  <a:gd name="T28" fmla="*/ 578 w 1242"/>
                  <a:gd name="T29" fmla="*/ 351 h 1174"/>
                  <a:gd name="T30" fmla="*/ 657 w 1242"/>
                  <a:gd name="T31" fmla="*/ 283 h 1174"/>
                  <a:gd name="T32" fmla="*/ 716 w 1242"/>
                  <a:gd name="T33" fmla="*/ 240 h 1174"/>
                  <a:gd name="T34" fmla="*/ 749 w 1242"/>
                  <a:gd name="T35" fmla="*/ 201 h 1174"/>
                  <a:gd name="T36" fmla="*/ 846 w 1242"/>
                  <a:gd name="T37" fmla="*/ 130 h 1174"/>
                  <a:gd name="T38" fmla="*/ 894 w 1242"/>
                  <a:gd name="T39" fmla="*/ 100 h 1174"/>
                  <a:gd name="T40" fmla="*/ 918 w 1242"/>
                  <a:gd name="T41" fmla="*/ 82 h 1174"/>
                  <a:gd name="T42" fmla="*/ 963 w 1242"/>
                  <a:gd name="T43" fmla="*/ 75 h 1174"/>
                  <a:gd name="T44" fmla="*/ 1013 w 1242"/>
                  <a:gd name="T45" fmla="*/ 82 h 1174"/>
                  <a:gd name="T46" fmla="*/ 1055 w 1242"/>
                  <a:gd name="T47" fmla="*/ 87 h 1174"/>
                  <a:gd name="T48" fmla="*/ 1116 w 1242"/>
                  <a:gd name="T49" fmla="*/ 54 h 1174"/>
                  <a:gd name="T50" fmla="*/ 1151 w 1242"/>
                  <a:gd name="T51" fmla="*/ 22 h 1174"/>
                  <a:gd name="T52" fmla="*/ 1187 w 1242"/>
                  <a:gd name="T53" fmla="*/ 7 h 1174"/>
                  <a:gd name="T54" fmla="*/ 1242 w 1242"/>
                  <a:gd name="T55" fmla="*/ 0 h 117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42"/>
                  <a:gd name="T85" fmla="*/ 0 h 1174"/>
                  <a:gd name="T86" fmla="*/ 1242 w 1242"/>
                  <a:gd name="T87" fmla="*/ 1174 h 117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42" h="1174">
                    <a:moveTo>
                      <a:pt x="0" y="1174"/>
                    </a:moveTo>
                    <a:cubicBezTo>
                      <a:pt x="12" y="1135"/>
                      <a:pt x="23" y="1097"/>
                      <a:pt x="33" y="1075"/>
                    </a:cubicBezTo>
                    <a:cubicBezTo>
                      <a:pt x="43" y="1053"/>
                      <a:pt x="47" y="1054"/>
                      <a:pt x="62" y="1039"/>
                    </a:cubicBezTo>
                    <a:cubicBezTo>
                      <a:pt x="77" y="1024"/>
                      <a:pt x="111" y="1000"/>
                      <a:pt x="125" y="982"/>
                    </a:cubicBezTo>
                    <a:cubicBezTo>
                      <a:pt x="139" y="964"/>
                      <a:pt x="143" y="958"/>
                      <a:pt x="149" y="928"/>
                    </a:cubicBezTo>
                    <a:cubicBezTo>
                      <a:pt x="155" y="898"/>
                      <a:pt x="154" y="831"/>
                      <a:pt x="161" y="801"/>
                    </a:cubicBezTo>
                    <a:cubicBezTo>
                      <a:pt x="168" y="771"/>
                      <a:pt x="183" y="767"/>
                      <a:pt x="189" y="747"/>
                    </a:cubicBezTo>
                    <a:cubicBezTo>
                      <a:pt x="195" y="727"/>
                      <a:pt x="190" y="703"/>
                      <a:pt x="198" y="679"/>
                    </a:cubicBezTo>
                    <a:cubicBezTo>
                      <a:pt x="206" y="655"/>
                      <a:pt x="224" y="620"/>
                      <a:pt x="237" y="603"/>
                    </a:cubicBezTo>
                    <a:cubicBezTo>
                      <a:pt x="250" y="586"/>
                      <a:pt x="265" y="581"/>
                      <a:pt x="279" y="574"/>
                    </a:cubicBezTo>
                    <a:cubicBezTo>
                      <a:pt x="293" y="567"/>
                      <a:pt x="302" y="575"/>
                      <a:pt x="324" y="559"/>
                    </a:cubicBezTo>
                    <a:cubicBezTo>
                      <a:pt x="346" y="543"/>
                      <a:pt x="393" y="500"/>
                      <a:pt x="413" y="477"/>
                    </a:cubicBezTo>
                    <a:cubicBezTo>
                      <a:pt x="433" y="454"/>
                      <a:pt x="430" y="438"/>
                      <a:pt x="446" y="421"/>
                    </a:cubicBezTo>
                    <a:cubicBezTo>
                      <a:pt x="462" y="404"/>
                      <a:pt x="488" y="385"/>
                      <a:pt x="510" y="373"/>
                    </a:cubicBezTo>
                    <a:cubicBezTo>
                      <a:pt x="532" y="361"/>
                      <a:pt x="554" y="366"/>
                      <a:pt x="578" y="351"/>
                    </a:cubicBezTo>
                    <a:cubicBezTo>
                      <a:pt x="602" y="336"/>
                      <a:pt x="634" y="302"/>
                      <a:pt x="657" y="283"/>
                    </a:cubicBezTo>
                    <a:cubicBezTo>
                      <a:pt x="680" y="264"/>
                      <a:pt x="701" y="254"/>
                      <a:pt x="716" y="240"/>
                    </a:cubicBezTo>
                    <a:cubicBezTo>
                      <a:pt x="731" y="226"/>
                      <a:pt x="727" y="219"/>
                      <a:pt x="749" y="201"/>
                    </a:cubicBezTo>
                    <a:cubicBezTo>
                      <a:pt x="771" y="183"/>
                      <a:pt x="822" y="147"/>
                      <a:pt x="846" y="130"/>
                    </a:cubicBezTo>
                    <a:cubicBezTo>
                      <a:pt x="870" y="113"/>
                      <a:pt x="882" y="108"/>
                      <a:pt x="894" y="100"/>
                    </a:cubicBezTo>
                    <a:cubicBezTo>
                      <a:pt x="906" y="92"/>
                      <a:pt x="907" y="86"/>
                      <a:pt x="918" y="82"/>
                    </a:cubicBezTo>
                    <a:cubicBezTo>
                      <a:pt x="929" y="78"/>
                      <a:pt x="947" y="75"/>
                      <a:pt x="963" y="75"/>
                    </a:cubicBezTo>
                    <a:cubicBezTo>
                      <a:pt x="979" y="75"/>
                      <a:pt x="998" y="80"/>
                      <a:pt x="1013" y="82"/>
                    </a:cubicBezTo>
                    <a:cubicBezTo>
                      <a:pt x="1028" y="84"/>
                      <a:pt x="1038" y="92"/>
                      <a:pt x="1055" y="87"/>
                    </a:cubicBezTo>
                    <a:cubicBezTo>
                      <a:pt x="1072" y="82"/>
                      <a:pt x="1100" y="65"/>
                      <a:pt x="1116" y="54"/>
                    </a:cubicBezTo>
                    <a:cubicBezTo>
                      <a:pt x="1132" y="43"/>
                      <a:pt x="1139" y="30"/>
                      <a:pt x="1151" y="22"/>
                    </a:cubicBezTo>
                    <a:cubicBezTo>
                      <a:pt x="1163" y="14"/>
                      <a:pt x="1172" y="11"/>
                      <a:pt x="1187" y="7"/>
                    </a:cubicBezTo>
                    <a:cubicBezTo>
                      <a:pt x="1202" y="3"/>
                      <a:pt x="1233" y="1"/>
                      <a:pt x="1242" y="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48" name="Freeform 214"/>
              <p:cNvSpPr>
                <a:spLocks/>
              </p:cNvSpPr>
              <p:nvPr/>
            </p:nvSpPr>
            <p:spPr bwMode="auto">
              <a:xfrm>
                <a:off x="2667" y="2487"/>
                <a:ext cx="578" cy="126"/>
              </a:xfrm>
              <a:custGeom>
                <a:avLst/>
                <a:gdLst>
                  <a:gd name="T0" fmla="*/ 0 w 578"/>
                  <a:gd name="T1" fmla="*/ 126 h 126"/>
                  <a:gd name="T2" fmla="*/ 72 w 578"/>
                  <a:gd name="T3" fmla="*/ 30 h 126"/>
                  <a:gd name="T4" fmla="*/ 192 w 578"/>
                  <a:gd name="T5" fmla="*/ 6 h 126"/>
                  <a:gd name="T6" fmla="*/ 318 w 578"/>
                  <a:gd name="T7" fmla="*/ 6 h 126"/>
                  <a:gd name="T8" fmla="*/ 468 w 578"/>
                  <a:gd name="T9" fmla="*/ 0 h 126"/>
                  <a:gd name="T10" fmla="*/ 578 w 578"/>
                  <a:gd name="T11" fmla="*/ 6 h 126"/>
                  <a:gd name="T12" fmla="*/ 0 60000 65536"/>
                  <a:gd name="T13" fmla="*/ 0 60000 65536"/>
                  <a:gd name="T14" fmla="*/ 0 60000 65536"/>
                  <a:gd name="T15" fmla="*/ 0 60000 65536"/>
                  <a:gd name="T16" fmla="*/ 0 60000 65536"/>
                  <a:gd name="T17" fmla="*/ 0 60000 65536"/>
                  <a:gd name="T18" fmla="*/ 0 w 578"/>
                  <a:gd name="T19" fmla="*/ 0 h 126"/>
                  <a:gd name="T20" fmla="*/ 578 w 578"/>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578" h="126">
                    <a:moveTo>
                      <a:pt x="0" y="126"/>
                    </a:moveTo>
                    <a:lnTo>
                      <a:pt x="72" y="30"/>
                    </a:lnTo>
                    <a:lnTo>
                      <a:pt x="192" y="6"/>
                    </a:lnTo>
                    <a:lnTo>
                      <a:pt x="318" y="6"/>
                    </a:lnTo>
                    <a:lnTo>
                      <a:pt x="468" y="0"/>
                    </a:lnTo>
                    <a:lnTo>
                      <a:pt x="578" y="6"/>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49" name="Freeform 215"/>
              <p:cNvSpPr>
                <a:spLocks/>
              </p:cNvSpPr>
              <p:nvPr/>
            </p:nvSpPr>
            <p:spPr bwMode="auto">
              <a:xfrm>
                <a:off x="4452" y="1574"/>
                <a:ext cx="432" cy="69"/>
              </a:xfrm>
              <a:custGeom>
                <a:avLst/>
                <a:gdLst>
                  <a:gd name="T0" fmla="*/ 0 w 432"/>
                  <a:gd name="T1" fmla="*/ 0 h 69"/>
                  <a:gd name="T2" fmla="*/ 72 w 432"/>
                  <a:gd name="T3" fmla="*/ 28 h 69"/>
                  <a:gd name="T4" fmla="*/ 252 w 432"/>
                  <a:gd name="T5" fmla="*/ 40 h 69"/>
                  <a:gd name="T6" fmla="*/ 372 w 432"/>
                  <a:gd name="T7" fmla="*/ 64 h 69"/>
                  <a:gd name="T8" fmla="*/ 432 w 432"/>
                  <a:gd name="T9" fmla="*/ 69 h 69"/>
                  <a:gd name="T10" fmla="*/ 0 60000 65536"/>
                  <a:gd name="T11" fmla="*/ 0 60000 65536"/>
                  <a:gd name="T12" fmla="*/ 0 60000 65536"/>
                  <a:gd name="T13" fmla="*/ 0 60000 65536"/>
                  <a:gd name="T14" fmla="*/ 0 60000 65536"/>
                  <a:gd name="T15" fmla="*/ 0 w 432"/>
                  <a:gd name="T16" fmla="*/ 0 h 69"/>
                  <a:gd name="T17" fmla="*/ 432 w 432"/>
                  <a:gd name="T18" fmla="*/ 69 h 69"/>
                </a:gdLst>
                <a:ahLst/>
                <a:cxnLst>
                  <a:cxn ang="T10">
                    <a:pos x="T0" y="T1"/>
                  </a:cxn>
                  <a:cxn ang="T11">
                    <a:pos x="T2" y="T3"/>
                  </a:cxn>
                  <a:cxn ang="T12">
                    <a:pos x="T4" y="T5"/>
                  </a:cxn>
                  <a:cxn ang="T13">
                    <a:pos x="T6" y="T7"/>
                  </a:cxn>
                  <a:cxn ang="T14">
                    <a:pos x="T8" y="T9"/>
                  </a:cxn>
                </a:cxnLst>
                <a:rect l="T15" t="T16" r="T17" b="T18"/>
                <a:pathLst>
                  <a:path w="432" h="69">
                    <a:moveTo>
                      <a:pt x="0" y="0"/>
                    </a:moveTo>
                    <a:lnTo>
                      <a:pt x="72" y="28"/>
                    </a:lnTo>
                    <a:lnTo>
                      <a:pt x="252" y="40"/>
                    </a:lnTo>
                    <a:lnTo>
                      <a:pt x="372" y="64"/>
                    </a:lnTo>
                    <a:lnTo>
                      <a:pt x="432" y="69"/>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50" name="Freeform 216"/>
              <p:cNvSpPr>
                <a:spLocks/>
              </p:cNvSpPr>
              <p:nvPr/>
            </p:nvSpPr>
            <p:spPr bwMode="auto">
              <a:xfrm>
                <a:off x="3608" y="1892"/>
                <a:ext cx="202" cy="536"/>
              </a:xfrm>
              <a:custGeom>
                <a:avLst/>
                <a:gdLst>
                  <a:gd name="T0" fmla="*/ 202 w 202"/>
                  <a:gd name="T1" fmla="*/ 0 h 536"/>
                  <a:gd name="T2" fmla="*/ 176 w 202"/>
                  <a:gd name="T3" fmla="*/ 64 h 536"/>
                  <a:gd name="T4" fmla="*/ 108 w 202"/>
                  <a:gd name="T5" fmla="*/ 176 h 536"/>
                  <a:gd name="T6" fmla="*/ 36 w 202"/>
                  <a:gd name="T7" fmla="*/ 264 h 536"/>
                  <a:gd name="T8" fmla="*/ 0 w 202"/>
                  <a:gd name="T9" fmla="*/ 344 h 536"/>
                  <a:gd name="T10" fmla="*/ 36 w 202"/>
                  <a:gd name="T11" fmla="*/ 536 h 536"/>
                  <a:gd name="T12" fmla="*/ 0 60000 65536"/>
                  <a:gd name="T13" fmla="*/ 0 60000 65536"/>
                  <a:gd name="T14" fmla="*/ 0 60000 65536"/>
                  <a:gd name="T15" fmla="*/ 0 60000 65536"/>
                  <a:gd name="T16" fmla="*/ 0 60000 65536"/>
                  <a:gd name="T17" fmla="*/ 0 60000 65536"/>
                  <a:gd name="T18" fmla="*/ 0 w 202"/>
                  <a:gd name="T19" fmla="*/ 0 h 536"/>
                  <a:gd name="T20" fmla="*/ 202 w 202"/>
                  <a:gd name="T21" fmla="*/ 536 h 536"/>
                </a:gdLst>
                <a:ahLst/>
                <a:cxnLst>
                  <a:cxn ang="T12">
                    <a:pos x="T0" y="T1"/>
                  </a:cxn>
                  <a:cxn ang="T13">
                    <a:pos x="T2" y="T3"/>
                  </a:cxn>
                  <a:cxn ang="T14">
                    <a:pos x="T4" y="T5"/>
                  </a:cxn>
                  <a:cxn ang="T15">
                    <a:pos x="T6" y="T7"/>
                  </a:cxn>
                  <a:cxn ang="T16">
                    <a:pos x="T8" y="T9"/>
                  </a:cxn>
                  <a:cxn ang="T17">
                    <a:pos x="T10" y="T11"/>
                  </a:cxn>
                </a:cxnLst>
                <a:rect l="T18" t="T19" r="T20" b="T21"/>
                <a:pathLst>
                  <a:path w="202" h="536">
                    <a:moveTo>
                      <a:pt x="202" y="0"/>
                    </a:moveTo>
                    <a:lnTo>
                      <a:pt x="176" y="64"/>
                    </a:lnTo>
                    <a:lnTo>
                      <a:pt x="108" y="176"/>
                    </a:lnTo>
                    <a:lnTo>
                      <a:pt x="36" y="264"/>
                    </a:lnTo>
                    <a:lnTo>
                      <a:pt x="0" y="344"/>
                    </a:lnTo>
                    <a:lnTo>
                      <a:pt x="36" y="536"/>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51" name="Freeform 217"/>
              <p:cNvSpPr>
                <a:spLocks/>
              </p:cNvSpPr>
              <p:nvPr/>
            </p:nvSpPr>
            <p:spPr bwMode="auto">
              <a:xfrm>
                <a:off x="2802" y="1118"/>
                <a:ext cx="369" cy="424"/>
              </a:xfrm>
              <a:custGeom>
                <a:avLst/>
                <a:gdLst>
                  <a:gd name="T0" fmla="*/ 0 w 369"/>
                  <a:gd name="T1" fmla="*/ 0 h 424"/>
                  <a:gd name="T2" fmla="*/ 4 w 369"/>
                  <a:gd name="T3" fmla="*/ 31 h 424"/>
                  <a:gd name="T4" fmla="*/ 68 w 369"/>
                  <a:gd name="T5" fmla="*/ 135 h 424"/>
                  <a:gd name="T6" fmla="*/ 180 w 369"/>
                  <a:gd name="T7" fmla="*/ 223 h 424"/>
                  <a:gd name="T8" fmla="*/ 292 w 369"/>
                  <a:gd name="T9" fmla="*/ 319 h 424"/>
                  <a:gd name="T10" fmla="*/ 340 w 369"/>
                  <a:gd name="T11" fmla="*/ 375 h 424"/>
                  <a:gd name="T12" fmla="*/ 369 w 369"/>
                  <a:gd name="T13" fmla="*/ 424 h 424"/>
                  <a:gd name="T14" fmla="*/ 0 60000 65536"/>
                  <a:gd name="T15" fmla="*/ 0 60000 65536"/>
                  <a:gd name="T16" fmla="*/ 0 60000 65536"/>
                  <a:gd name="T17" fmla="*/ 0 60000 65536"/>
                  <a:gd name="T18" fmla="*/ 0 60000 65536"/>
                  <a:gd name="T19" fmla="*/ 0 60000 65536"/>
                  <a:gd name="T20" fmla="*/ 0 60000 65536"/>
                  <a:gd name="T21" fmla="*/ 0 w 369"/>
                  <a:gd name="T22" fmla="*/ 0 h 424"/>
                  <a:gd name="T23" fmla="*/ 369 w 369"/>
                  <a:gd name="T24" fmla="*/ 424 h 4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9" h="424">
                    <a:moveTo>
                      <a:pt x="0" y="0"/>
                    </a:moveTo>
                    <a:lnTo>
                      <a:pt x="4" y="31"/>
                    </a:lnTo>
                    <a:lnTo>
                      <a:pt x="68" y="135"/>
                    </a:lnTo>
                    <a:lnTo>
                      <a:pt x="180" y="223"/>
                    </a:lnTo>
                    <a:lnTo>
                      <a:pt x="292" y="319"/>
                    </a:lnTo>
                    <a:lnTo>
                      <a:pt x="340" y="375"/>
                    </a:lnTo>
                    <a:lnTo>
                      <a:pt x="369" y="424"/>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52" name="Freeform 218"/>
              <p:cNvSpPr>
                <a:spLocks/>
              </p:cNvSpPr>
              <p:nvPr/>
            </p:nvSpPr>
            <p:spPr bwMode="auto">
              <a:xfrm>
                <a:off x="3333" y="2426"/>
                <a:ext cx="977" cy="73"/>
              </a:xfrm>
              <a:custGeom>
                <a:avLst/>
                <a:gdLst>
                  <a:gd name="T0" fmla="*/ 0 w 977"/>
                  <a:gd name="T1" fmla="*/ 73 h 73"/>
                  <a:gd name="T2" fmla="*/ 240 w 977"/>
                  <a:gd name="T3" fmla="*/ 55 h 73"/>
                  <a:gd name="T4" fmla="*/ 306 w 977"/>
                  <a:gd name="T5" fmla="*/ 1 h 73"/>
                  <a:gd name="T6" fmla="*/ 456 w 977"/>
                  <a:gd name="T7" fmla="*/ 1 h 73"/>
                  <a:gd name="T8" fmla="*/ 977 w 977"/>
                  <a:gd name="T9" fmla="*/ 0 h 73"/>
                  <a:gd name="T10" fmla="*/ 0 60000 65536"/>
                  <a:gd name="T11" fmla="*/ 0 60000 65536"/>
                  <a:gd name="T12" fmla="*/ 0 60000 65536"/>
                  <a:gd name="T13" fmla="*/ 0 60000 65536"/>
                  <a:gd name="T14" fmla="*/ 0 60000 65536"/>
                  <a:gd name="T15" fmla="*/ 0 w 977"/>
                  <a:gd name="T16" fmla="*/ 0 h 73"/>
                  <a:gd name="T17" fmla="*/ 977 w 977"/>
                  <a:gd name="T18" fmla="*/ 73 h 73"/>
                </a:gdLst>
                <a:ahLst/>
                <a:cxnLst>
                  <a:cxn ang="T10">
                    <a:pos x="T0" y="T1"/>
                  </a:cxn>
                  <a:cxn ang="T11">
                    <a:pos x="T2" y="T3"/>
                  </a:cxn>
                  <a:cxn ang="T12">
                    <a:pos x="T4" y="T5"/>
                  </a:cxn>
                  <a:cxn ang="T13">
                    <a:pos x="T6" y="T7"/>
                  </a:cxn>
                  <a:cxn ang="T14">
                    <a:pos x="T8" y="T9"/>
                  </a:cxn>
                </a:cxnLst>
                <a:rect l="T15" t="T16" r="T17" b="T18"/>
                <a:pathLst>
                  <a:path w="977" h="73">
                    <a:moveTo>
                      <a:pt x="0" y="73"/>
                    </a:moveTo>
                    <a:lnTo>
                      <a:pt x="240" y="55"/>
                    </a:lnTo>
                    <a:lnTo>
                      <a:pt x="306" y="1"/>
                    </a:lnTo>
                    <a:lnTo>
                      <a:pt x="456" y="1"/>
                    </a:lnTo>
                    <a:lnTo>
                      <a:pt x="977"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53" name="Freeform 219"/>
              <p:cNvSpPr>
                <a:spLocks/>
              </p:cNvSpPr>
              <p:nvPr/>
            </p:nvSpPr>
            <p:spPr bwMode="auto">
              <a:xfrm>
                <a:off x="4413" y="2427"/>
                <a:ext cx="413" cy="105"/>
              </a:xfrm>
              <a:custGeom>
                <a:avLst/>
                <a:gdLst>
                  <a:gd name="T0" fmla="*/ 0 w 413"/>
                  <a:gd name="T1" fmla="*/ 0 h 105"/>
                  <a:gd name="T2" fmla="*/ 156 w 413"/>
                  <a:gd name="T3" fmla="*/ 24 h 105"/>
                  <a:gd name="T4" fmla="*/ 264 w 413"/>
                  <a:gd name="T5" fmla="*/ 78 h 105"/>
                  <a:gd name="T6" fmla="*/ 413 w 413"/>
                  <a:gd name="T7" fmla="*/ 105 h 105"/>
                  <a:gd name="T8" fmla="*/ 0 60000 65536"/>
                  <a:gd name="T9" fmla="*/ 0 60000 65536"/>
                  <a:gd name="T10" fmla="*/ 0 60000 65536"/>
                  <a:gd name="T11" fmla="*/ 0 60000 65536"/>
                  <a:gd name="T12" fmla="*/ 0 w 413"/>
                  <a:gd name="T13" fmla="*/ 0 h 105"/>
                  <a:gd name="T14" fmla="*/ 413 w 413"/>
                  <a:gd name="T15" fmla="*/ 105 h 105"/>
                </a:gdLst>
                <a:ahLst/>
                <a:cxnLst>
                  <a:cxn ang="T8">
                    <a:pos x="T0" y="T1"/>
                  </a:cxn>
                  <a:cxn ang="T9">
                    <a:pos x="T2" y="T3"/>
                  </a:cxn>
                  <a:cxn ang="T10">
                    <a:pos x="T4" y="T5"/>
                  </a:cxn>
                  <a:cxn ang="T11">
                    <a:pos x="T6" y="T7"/>
                  </a:cxn>
                </a:cxnLst>
                <a:rect l="T12" t="T13" r="T14" b="T15"/>
                <a:pathLst>
                  <a:path w="413" h="105">
                    <a:moveTo>
                      <a:pt x="0" y="0"/>
                    </a:moveTo>
                    <a:lnTo>
                      <a:pt x="156" y="24"/>
                    </a:lnTo>
                    <a:lnTo>
                      <a:pt x="264" y="78"/>
                    </a:lnTo>
                    <a:lnTo>
                      <a:pt x="413" y="10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54" name="Freeform 220"/>
              <p:cNvSpPr>
                <a:spLocks/>
              </p:cNvSpPr>
              <p:nvPr/>
            </p:nvSpPr>
            <p:spPr bwMode="auto">
              <a:xfrm>
                <a:off x="3840" y="1428"/>
                <a:ext cx="148" cy="380"/>
              </a:xfrm>
              <a:custGeom>
                <a:avLst/>
                <a:gdLst>
                  <a:gd name="T0" fmla="*/ 148 w 148"/>
                  <a:gd name="T1" fmla="*/ 0 h 380"/>
                  <a:gd name="T2" fmla="*/ 68 w 148"/>
                  <a:gd name="T3" fmla="*/ 128 h 380"/>
                  <a:gd name="T4" fmla="*/ 44 w 148"/>
                  <a:gd name="T5" fmla="*/ 216 h 380"/>
                  <a:gd name="T6" fmla="*/ 0 w 148"/>
                  <a:gd name="T7" fmla="*/ 380 h 380"/>
                  <a:gd name="T8" fmla="*/ 0 60000 65536"/>
                  <a:gd name="T9" fmla="*/ 0 60000 65536"/>
                  <a:gd name="T10" fmla="*/ 0 60000 65536"/>
                  <a:gd name="T11" fmla="*/ 0 60000 65536"/>
                  <a:gd name="T12" fmla="*/ 0 w 148"/>
                  <a:gd name="T13" fmla="*/ 0 h 380"/>
                  <a:gd name="T14" fmla="*/ 148 w 148"/>
                  <a:gd name="T15" fmla="*/ 380 h 380"/>
                </a:gdLst>
                <a:ahLst/>
                <a:cxnLst>
                  <a:cxn ang="T8">
                    <a:pos x="T0" y="T1"/>
                  </a:cxn>
                  <a:cxn ang="T9">
                    <a:pos x="T2" y="T3"/>
                  </a:cxn>
                  <a:cxn ang="T10">
                    <a:pos x="T4" y="T5"/>
                  </a:cxn>
                  <a:cxn ang="T11">
                    <a:pos x="T6" y="T7"/>
                  </a:cxn>
                </a:cxnLst>
                <a:rect l="T12" t="T13" r="T14" b="T15"/>
                <a:pathLst>
                  <a:path w="148" h="380">
                    <a:moveTo>
                      <a:pt x="148" y="0"/>
                    </a:moveTo>
                    <a:lnTo>
                      <a:pt x="68" y="128"/>
                    </a:lnTo>
                    <a:lnTo>
                      <a:pt x="44" y="216"/>
                    </a:lnTo>
                    <a:lnTo>
                      <a:pt x="0" y="38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55" name="Freeform 221"/>
              <p:cNvSpPr>
                <a:spLocks/>
              </p:cNvSpPr>
              <p:nvPr/>
            </p:nvSpPr>
            <p:spPr bwMode="auto">
              <a:xfrm>
                <a:off x="3924" y="1038"/>
                <a:ext cx="447" cy="506"/>
              </a:xfrm>
              <a:custGeom>
                <a:avLst/>
                <a:gdLst>
                  <a:gd name="T0" fmla="*/ 0 w 447"/>
                  <a:gd name="T1" fmla="*/ 0 h 506"/>
                  <a:gd name="T2" fmla="*/ 12 w 447"/>
                  <a:gd name="T3" fmla="*/ 180 h 506"/>
                  <a:gd name="T4" fmla="*/ 42 w 447"/>
                  <a:gd name="T5" fmla="*/ 324 h 506"/>
                  <a:gd name="T6" fmla="*/ 66 w 447"/>
                  <a:gd name="T7" fmla="*/ 390 h 506"/>
                  <a:gd name="T8" fmla="*/ 246 w 447"/>
                  <a:gd name="T9" fmla="*/ 390 h 506"/>
                  <a:gd name="T10" fmla="*/ 336 w 447"/>
                  <a:gd name="T11" fmla="*/ 426 h 506"/>
                  <a:gd name="T12" fmla="*/ 396 w 447"/>
                  <a:gd name="T13" fmla="*/ 486 h 506"/>
                  <a:gd name="T14" fmla="*/ 447 w 447"/>
                  <a:gd name="T15" fmla="*/ 506 h 506"/>
                  <a:gd name="T16" fmla="*/ 0 60000 65536"/>
                  <a:gd name="T17" fmla="*/ 0 60000 65536"/>
                  <a:gd name="T18" fmla="*/ 0 60000 65536"/>
                  <a:gd name="T19" fmla="*/ 0 60000 65536"/>
                  <a:gd name="T20" fmla="*/ 0 60000 65536"/>
                  <a:gd name="T21" fmla="*/ 0 60000 65536"/>
                  <a:gd name="T22" fmla="*/ 0 60000 65536"/>
                  <a:gd name="T23" fmla="*/ 0 60000 65536"/>
                  <a:gd name="T24" fmla="*/ 0 w 447"/>
                  <a:gd name="T25" fmla="*/ 0 h 506"/>
                  <a:gd name="T26" fmla="*/ 447 w 447"/>
                  <a:gd name="T27" fmla="*/ 506 h 5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47" h="506">
                    <a:moveTo>
                      <a:pt x="0" y="0"/>
                    </a:moveTo>
                    <a:lnTo>
                      <a:pt x="12" y="180"/>
                    </a:lnTo>
                    <a:lnTo>
                      <a:pt x="42" y="324"/>
                    </a:lnTo>
                    <a:lnTo>
                      <a:pt x="66" y="390"/>
                    </a:lnTo>
                    <a:lnTo>
                      <a:pt x="246" y="390"/>
                    </a:lnTo>
                    <a:lnTo>
                      <a:pt x="336" y="426"/>
                    </a:lnTo>
                    <a:lnTo>
                      <a:pt x="396" y="486"/>
                    </a:lnTo>
                    <a:lnTo>
                      <a:pt x="447" y="506"/>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56" name="Freeform 222"/>
              <p:cNvSpPr>
                <a:spLocks/>
              </p:cNvSpPr>
              <p:nvPr/>
            </p:nvSpPr>
            <p:spPr bwMode="auto">
              <a:xfrm>
                <a:off x="3852" y="417"/>
                <a:ext cx="114" cy="540"/>
              </a:xfrm>
              <a:custGeom>
                <a:avLst/>
                <a:gdLst>
                  <a:gd name="T0" fmla="*/ 0 w 114"/>
                  <a:gd name="T1" fmla="*/ 0 h 540"/>
                  <a:gd name="T2" fmla="*/ 60 w 114"/>
                  <a:gd name="T3" fmla="*/ 87 h 540"/>
                  <a:gd name="T4" fmla="*/ 96 w 114"/>
                  <a:gd name="T5" fmla="*/ 171 h 540"/>
                  <a:gd name="T6" fmla="*/ 114 w 114"/>
                  <a:gd name="T7" fmla="*/ 273 h 540"/>
                  <a:gd name="T8" fmla="*/ 114 w 114"/>
                  <a:gd name="T9" fmla="*/ 351 h 540"/>
                  <a:gd name="T10" fmla="*/ 84 w 114"/>
                  <a:gd name="T11" fmla="*/ 453 h 540"/>
                  <a:gd name="T12" fmla="*/ 77 w 114"/>
                  <a:gd name="T13" fmla="*/ 540 h 540"/>
                  <a:gd name="T14" fmla="*/ 0 60000 65536"/>
                  <a:gd name="T15" fmla="*/ 0 60000 65536"/>
                  <a:gd name="T16" fmla="*/ 0 60000 65536"/>
                  <a:gd name="T17" fmla="*/ 0 60000 65536"/>
                  <a:gd name="T18" fmla="*/ 0 60000 65536"/>
                  <a:gd name="T19" fmla="*/ 0 60000 65536"/>
                  <a:gd name="T20" fmla="*/ 0 60000 65536"/>
                  <a:gd name="T21" fmla="*/ 0 w 114"/>
                  <a:gd name="T22" fmla="*/ 0 h 540"/>
                  <a:gd name="T23" fmla="*/ 114 w 114"/>
                  <a:gd name="T24" fmla="*/ 540 h 5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4" h="540">
                    <a:moveTo>
                      <a:pt x="0" y="0"/>
                    </a:moveTo>
                    <a:lnTo>
                      <a:pt x="60" y="87"/>
                    </a:lnTo>
                    <a:lnTo>
                      <a:pt x="96" y="171"/>
                    </a:lnTo>
                    <a:lnTo>
                      <a:pt x="114" y="273"/>
                    </a:lnTo>
                    <a:lnTo>
                      <a:pt x="114" y="351"/>
                    </a:lnTo>
                    <a:lnTo>
                      <a:pt x="84" y="453"/>
                    </a:lnTo>
                    <a:lnTo>
                      <a:pt x="77" y="54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nvGrpSpPr>
              <p:cNvPr id="385157" name="Group 223"/>
              <p:cNvGrpSpPr>
                <a:grpSpLocks/>
              </p:cNvGrpSpPr>
              <p:nvPr/>
            </p:nvGrpSpPr>
            <p:grpSpPr bwMode="auto">
              <a:xfrm rot="-3849888">
                <a:off x="2632" y="2625"/>
                <a:ext cx="39" cy="64"/>
                <a:chOff x="3160" y="1192"/>
                <a:chExt cx="39" cy="64"/>
              </a:xfrm>
            </p:grpSpPr>
            <p:sp>
              <p:nvSpPr>
                <p:cNvPr id="385189" name="Line 224"/>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90" name="Line 225"/>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5158" name="Group 226"/>
              <p:cNvGrpSpPr>
                <a:grpSpLocks/>
              </p:cNvGrpSpPr>
              <p:nvPr/>
            </p:nvGrpSpPr>
            <p:grpSpPr bwMode="auto">
              <a:xfrm rot="40148">
                <a:off x="3269" y="2463"/>
                <a:ext cx="39" cy="64"/>
                <a:chOff x="3160" y="1192"/>
                <a:chExt cx="39" cy="64"/>
              </a:xfrm>
            </p:grpSpPr>
            <p:sp>
              <p:nvSpPr>
                <p:cNvPr id="385187" name="Line 227"/>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88" name="Line 228"/>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5159" name="Group 229"/>
              <p:cNvGrpSpPr>
                <a:grpSpLocks/>
              </p:cNvGrpSpPr>
              <p:nvPr/>
            </p:nvGrpSpPr>
            <p:grpSpPr bwMode="auto">
              <a:xfrm rot="-5400000">
                <a:off x="2839" y="2086"/>
                <a:ext cx="39" cy="64"/>
                <a:chOff x="3160" y="1192"/>
                <a:chExt cx="39" cy="64"/>
              </a:xfrm>
            </p:grpSpPr>
            <p:sp>
              <p:nvSpPr>
                <p:cNvPr id="385185" name="Line 230"/>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86" name="Line 231"/>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5160" name="Group 232"/>
              <p:cNvGrpSpPr>
                <a:grpSpLocks/>
              </p:cNvGrpSpPr>
              <p:nvPr/>
            </p:nvGrpSpPr>
            <p:grpSpPr bwMode="auto">
              <a:xfrm rot="-5400000">
                <a:off x="2777" y="1036"/>
                <a:ext cx="39" cy="64"/>
                <a:chOff x="3160" y="1192"/>
                <a:chExt cx="39" cy="64"/>
              </a:xfrm>
            </p:grpSpPr>
            <p:sp>
              <p:nvSpPr>
                <p:cNvPr id="385183" name="Line 233"/>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84" name="Line 234"/>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5161" name="Line 235"/>
              <p:cNvSpPr>
                <a:spLocks noChangeShapeType="1"/>
              </p:cNvSpPr>
              <p:nvPr/>
            </p:nvSpPr>
            <p:spPr bwMode="auto">
              <a:xfrm rot="1489172">
                <a:off x="4412" y="1527"/>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5162" name="Group 236"/>
              <p:cNvGrpSpPr>
                <a:grpSpLocks/>
              </p:cNvGrpSpPr>
              <p:nvPr/>
            </p:nvGrpSpPr>
            <p:grpSpPr bwMode="auto">
              <a:xfrm rot="-5400000">
                <a:off x="3916" y="963"/>
                <a:ext cx="37" cy="62"/>
                <a:chOff x="4270" y="1273"/>
                <a:chExt cx="37" cy="62"/>
              </a:xfrm>
            </p:grpSpPr>
            <p:sp>
              <p:nvSpPr>
                <p:cNvPr id="385181" name="Line 237"/>
                <p:cNvSpPr>
                  <a:spLocks noChangeShapeType="1"/>
                </p:cNvSpPr>
                <p:nvPr/>
              </p:nvSpPr>
              <p:spPr bwMode="auto">
                <a:xfrm>
                  <a:off x="4270"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82" name="Line 238"/>
                <p:cNvSpPr>
                  <a:spLocks noChangeShapeType="1"/>
                </p:cNvSpPr>
                <p:nvPr/>
              </p:nvSpPr>
              <p:spPr bwMode="auto">
                <a:xfrm>
                  <a:off x="4306"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5163" name="Group 239"/>
              <p:cNvGrpSpPr>
                <a:grpSpLocks/>
              </p:cNvGrpSpPr>
              <p:nvPr/>
            </p:nvGrpSpPr>
            <p:grpSpPr bwMode="auto">
              <a:xfrm rot="-9873101">
                <a:off x="2310" y="1469"/>
                <a:ext cx="37" cy="62"/>
                <a:chOff x="4270" y="1273"/>
                <a:chExt cx="37" cy="62"/>
              </a:xfrm>
            </p:grpSpPr>
            <p:sp>
              <p:nvSpPr>
                <p:cNvPr id="385179" name="Line 240"/>
                <p:cNvSpPr>
                  <a:spLocks noChangeShapeType="1"/>
                </p:cNvSpPr>
                <p:nvPr/>
              </p:nvSpPr>
              <p:spPr bwMode="auto">
                <a:xfrm>
                  <a:off x="4270"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80" name="Line 241"/>
                <p:cNvSpPr>
                  <a:spLocks noChangeShapeType="1"/>
                </p:cNvSpPr>
                <p:nvPr/>
              </p:nvSpPr>
              <p:spPr bwMode="auto">
                <a:xfrm>
                  <a:off x="4306"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5164" name="Group 242"/>
              <p:cNvGrpSpPr>
                <a:grpSpLocks/>
              </p:cNvGrpSpPr>
              <p:nvPr/>
            </p:nvGrpSpPr>
            <p:grpSpPr bwMode="auto">
              <a:xfrm rot="40148">
                <a:off x="4343" y="2395"/>
                <a:ext cx="39" cy="64"/>
                <a:chOff x="3160" y="1192"/>
                <a:chExt cx="39" cy="64"/>
              </a:xfrm>
            </p:grpSpPr>
            <p:sp>
              <p:nvSpPr>
                <p:cNvPr id="385177" name="Line 243"/>
                <p:cNvSpPr>
                  <a:spLocks noChangeShapeType="1"/>
                </p:cNvSpPr>
                <p:nvPr/>
              </p:nvSpPr>
              <p:spPr bwMode="auto">
                <a:xfrm>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78" name="Line 244"/>
                <p:cNvSpPr>
                  <a:spLocks noChangeShapeType="1"/>
                </p:cNvSpPr>
                <p:nvPr/>
              </p:nvSpPr>
              <p:spPr bwMode="auto">
                <a:xfrm flipH="1">
                  <a:off x="3160" y="1192"/>
                  <a:ext cx="39" cy="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5165" name="Group 245"/>
              <p:cNvGrpSpPr>
                <a:grpSpLocks/>
              </p:cNvGrpSpPr>
              <p:nvPr/>
            </p:nvGrpSpPr>
            <p:grpSpPr bwMode="auto">
              <a:xfrm rot="-10724861">
                <a:off x="1216" y="968"/>
                <a:ext cx="37" cy="62"/>
                <a:chOff x="4270" y="1273"/>
                <a:chExt cx="37" cy="62"/>
              </a:xfrm>
            </p:grpSpPr>
            <p:sp>
              <p:nvSpPr>
                <p:cNvPr id="385175" name="Line 246"/>
                <p:cNvSpPr>
                  <a:spLocks noChangeShapeType="1"/>
                </p:cNvSpPr>
                <p:nvPr/>
              </p:nvSpPr>
              <p:spPr bwMode="auto">
                <a:xfrm>
                  <a:off x="4270"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76" name="Line 247"/>
                <p:cNvSpPr>
                  <a:spLocks noChangeShapeType="1"/>
                </p:cNvSpPr>
                <p:nvPr/>
              </p:nvSpPr>
              <p:spPr bwMode="auto">
                <a:xfrm>
                  <a:off x="4306"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5166" name="Group 248"/>
              <p:cNvGrpSpPr>
                <a:grpSpLocks/>
              </p:cNvGrpSpPr>
              <p:nvPr/>
            </p:nvGrpSpPr>
            <p:grpSpPr bwMode="auto">
              <a:xfrm rot="-5400000">
                <a:off x="1491" y="2094"/>
                <a:ext cx="37" cy="62"/>
                <a:chOff x="4270" y="1273"/>
                <a:chExt cx="37" cy="62"/>
              </a:xfrm>
            </p:grpSpPr>
            <p:sp>
              <p:nvSpPr>
                <p:cNvPr id="385173" name="Line 249"/>
                <p:cNvSpPr>
                  <a:spLocks noChangeShapeType="1"/>
                </p:cNvSpPr>
                <p:nvPr/>
              </p:nvSpPr>
              <p:spPr bwMode="auto">
                <a:xfrm>
                  <a:off x="4270"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74" name="Line 250"/>
                <p:cNvSpPr>
                  <a:spLocks noChangeShapeType="1"/>
                </p:cNvSpPr>
                <p:nvPr/>
              </p:nvSpPr>
              <p:spPr bwMode="auto">
                <a:xfrm>
                  <a:off x="4306"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5167" name="Group 251"/>
              <p:cNvGrpSpPr>
                <a:grpSpLocks/>
              </p:cNvGrpSpPr>
              <p:nvPr/>
            </p:nvGrpSpPr>
            <p:grpSpPr bwMode="auto">
              <a:xfrm rot="-4188340">
                <a:off x="3807" y="1819"/>
                <a:ext cx="37" cy="62"/>
                <a:chOff x="4270" y="1273"/>
                <a:chExt cx="37" cy="62"/>
              </a:xfrm>
            </p:grpSpPr>
            <p:sp>
              <p:nvSpPr>
                <p:cNvPr id="385171" name="Line 252"/>
                <p:cNvSpPr>
                  <a:spLocks noChangeShapeType="1"/>
                </p:cNvSpPr>
                <p:nvPr/>
              </p:nvSpPr>
              <p:spPr bwMode="auto">
                <a:xfrm>
                  <a:off x="4270"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72" name="Line 253"/>
                <p:cNvSpPr>
                  <a:spLocks noChangeShapeType="1"/>
                </p:cNvSpPr>
                <p:nvPr/>
              </p:nvSpPr>
              <p:spPr bwMode="auto">
                <a:xfrm>
                  <a:off x="4306"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5168" name="Group 254"/>
              <p:cNvGrpSpPr>
                <a:grpSpLocks/>
              </p:cNvGrpSpPr>
              <p:nvPr/>
            </p:nvGrpSpPr>
            <p:grpSpPr bwMode="auto">
              <a:xfrm rot="33505">
                <a:off x="3919" y="2953"/>
                <a:ext cx="37" cy="62"/>
                <a:chOff x="4270" y="1273"/>
                <a:chExt cx="37" cy="62"/>
              </a:xfrm>
            </p:grpSpPr>
            <p:sp>
              <p:nvSpPr>
                <p:cNvPr id="385169" name="Line 255"/>
                <p:cNvSpPr>
                  <a:spLocks noChangeShapeType="1"/>
                </p:cNvSpPr>
                <p:nvPr/>
              </p:nvSpPr>
              <p:spPr bwMode="auto">
                <a:xfrm>
                  <a:off x="4270"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70" name="Line 256"/>
                <p:cNvSpPr>
                  <a:spLocks noChangeShapeType="1"/>
                </p:cNvSpPr>
                <p:nvPr/>
              </p:nvSpPr>
              <p:spPr bwMode="auto">
                <a:xfrm>
                  <a:off x="4306" y="1273"/>
                  <a:ext cx="1" cy="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sp>
          <p:nvSpPr>
            <p:cNvPr id="385117" name="AutoShape 257"/>
            <p:cNvSpPr>
              <a:spLocks/>
            </p:cNvSpPr>
            <p:nvPr/>
          </p:nvSpPr>
          <p:spPr bwMode="auto">
            <a:xfrm>
              <a:off x="1020" y="2347"/>
              <a:ext cx="736" cy="159"/>
            </a:xfrm>
            <a:prstGeom prst="borderCallout2">
              <a:avLst>
                <a:gd name="adj1" fmla="val 45282"/>
                <a:gd name="adj2" fmla="val 106523"/>
                <a:gd name="adj3" fmla="val 45282"/>
                <a:gd name="adj4" fmla="val 118343"/>
                <a:gd name="adj5" fmla="val -333963"/>
                <a:gd name="adj6" fmla="val 154347"/>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A Coy KENBATT</a:t>
              </a:r>
            </a:p>
          </p:txBody>
        </p:sp>
        <p:sp>
          <p:nvSpPr>
            <p:cNvPr id="385118" name="AutoShape 258"/>
            <p:cNvSpPr>
              <a:spLocks/>
            </p:cNvSpPr>
            <p:nvPr/>
          </p:nvSpPr>
          <p:spPr bwMode="auto">
            <a:xfrm>
              <a:off x="1020" y="2568"/>
              <a:ext cx="736" cy="159"/>
            </a:xfrm>
            <a:prstGeom prst="borderCallout2">
              <a:avLst>
                <a:gd name="adj1" fmla="val 45282"/>
                <a:gd name="adj2" fmla="val 106523"/>
                <a:gd name="adj3" fmla="val 45282"/>
                <a:gd name="adj4" fmla="val 111685"/>
                <a:gd name="adj5" fmla="val -16981"/>
                <a:gd name="adj6" fmla="val 128125"/>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B Coy KENBATT</a:t>
              </a:r>
            </a:p>
          </p:txBody>
        </p:sp>
        <p:sp>
          <p:nvSpPr>
            <p:cNvPr id="385119" name="AutoShape 259"/>
            <p:cNvSpPr>
              <a:spLocks/>
            </p:cNvSpPr>
            <p:nvPr/>
          </p:nvSpPr>
          <p:spPr bwMode="auto">
            <a:xfrm>
              <a:off x="21" y="1060"/>
              <a:ext cx="1565" cy="455"/>
            </a:xfrm>
            <a:prstGeom prst="borderCallout2">
              <a:avLst>
                <a:gd name="adj1" fmla="val 15824"/>
                <a:gd name="adj2" fmla="val 103065"/>
                <a:gd name="adj3" fmla="val 15824"/>
                <a:gd name="adj4" fmla="val 111694"/>
                <a:gd name="adj5" fmla="val 54505"/>
                <a:gd name="adj6" fmla="val 145880"/>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tabLst>
                  <a:tab pos="1333500" algn="l"/>
                </a:tabLst>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tabLst>
                  <a:tab pos="1333500" algn="l"/>
                </a:tabLst>
                <a:defRPr sz="2000">
                  <a:solidFill>
                    <a:srgbClr val="C0C0C0"/>
                  </a:solidFill>
                  <a:latin typeface="Times New Roman" pitchFamily="18" charset="0"/>
                </a:defRPr>
              </a:lvl2pPr>
              <a:lvl3pPr marL="1143000" indent="-228600" eaLnBrk="0" hangingPunct="0">
                <a:spcBef>
                  <a:spcPct val="20000"/>
                </a:spcBef>
                <a:buChar char="•"/>
                <a:tabLst>
                  <a:tab pos="1333500" algn="l"/>
                </a:tabLst>
                <a:defRPr sz="2400">
                  <a:solidFill>
                    <a:srgbClr val="99CC00"/>
                  </a:solidFill>
                  <a:latin typeface="Times New Roman" pitchFamily="18" charset="0"/>
                </a:defRPr>
              </a:lvl3pPr>
              <a:lvl4pPr marL="1600200" indent="-228600" eaLnBrk="0" hangingPunct="0">
                <a:spcBef>
                  <a:spcPct val="20000"/>
                </a:spcBef>
                <a:buChar char="–"/>
                <a:tabLst>
                  <a:tab pos="1333500" algn="l"/>
                </a:tabLst>
                <a:defRPr sz="2000">
                  <a:solidFill>
                    <a:schemeClr val="tx1"/>
                  </a:solidFill>
                  <a:latin typeface="Times New Roman" pitchFamily="18" charset="0"/>
                </a:defRPr>
              </a:lvl4pPr>
              <a:lvl5pPr marL="2057400" indent="-228600" eaLnBrk="0" hangingPunct="0">
                <a:spcBef>
                  <a:spcPct val="20000"/>
                </a:spcBef>
                <a:buChar char="»"/>
                <a:tabLst>
                  <a:tab pos="1333500" algn="l"/>
                </a:tabLst>
                <a:defRPr sz="2000">
                  <a:solidFill>
                    <a:schemeClr val="tx1"/>
                  </a:solidFill>
                  <a:latin typeface="Times New Roman" pitchFamily="18" charset="0"/>
                </a:defRPr>
              </a:lvl5pPr>
              <a:lvl6pPr marL="2514600" indent="-228600" eaLnBrk="0" fontAlgn="base" hangingPunct="0">
                <a:spcBef>
                  <a:spcPct val="20000"/>
                </a:spcBef>
                <a:spcAft>
                  <a:spcPct val="0"/>
                </a:spcAft>
                <a:buChar char="»"/>
                <a:tabLst>
                  <a:tab pos="1333500" algn="l"/>
                </a:tabLst>
                <a:defRPr sz="2000">
                  <a:solidFill>
                    <a:schemeClr val="tx1"/>
                  </a:solidFill>
                  <a:latin typeface="Times New Roman" pitchFamily="18" charset="0"/>
                </a:defRPr>
              </a:lvl6pPr>
              <a:lvl7pPr marL="2971800" indent="-228600" eaLnBrk="0" fontAlgn="base" hangingPunct="0">
                <a:spcBef>
                  <a:spcPct val="20000"/>
                </a:spcBef>
                <a:spcAft>
                  <a:spcPct val="0"/>
                </a:spcAft>
                <a:buChar char="»"/>
                <a:tabLst>
                  <a:tab pos="1333500" algn="l"/>
                </a:tabLst>
                <a:defRPr sz="2000">
                  <a:solidFill>
                    <a:schemeClr val="tx1"/>
                  </a:solidFill>
                  <a:latin typeface="Times New Roman" pitchFamily="18" charset="0"/>
                </a:defRPr>
              </a:lvl7pPr>
              <a:lvl8pPr marL="3429000" indent="-228600" eaLnBrk="0" fontAlgn="base" hangingPunct="0">
                <a:spcBef>
                  <a:spcPct val="20000"/>
                </a:spcBef>
                <a:spcAft>
                  <a:spcPct val="0"/>
                </a:spcAft>
                <a:buChar char="»"/>
                <a:tabLst>
                  <a:tab pos="1333500" algn="l"/>
                </a:tabLst>
                <a:defRPr sz="2000">
                  <a:solidFill>
                    <a:schemeClr val="tx1"/>
                  </a:solidFill>
                  <a:latin typeface="Times New Roman" pitchFamily="18" charset="0"/>
                </a:defRPr>
              </a:lvl8pPr>
              <a:lvl9pPr marL="3886200" indent="-228600" eaLnBrk="0" fontAlgn="base" hangingPunct="0">
                <a:spcBef>
                  <a:spcPct val="20000"/>
                </a:spcBef>
                <a:spcAft>
                  <a:spcPct val="0"/>
                </a:spcAft>
                <a:buChar char="»"/>
                <a:tabLst>
                  <a:tab pos="1333500" algn="l"/>
                </a:tabLst>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HQ Sector 2	 Egyptian MP Coy</a:t>
              </a:r>
            </a:p>
            <a:p>
              <a:pPr eaLnBrk="1" hangingPunct="1">
                <a:spcBef>
                  <a:spcPct val="0"/>
                </a:spcBef>
                <a:buFontTx/>
                <a:buNone/>
              </a:pPr>
              <a:r>
                <a:rPr lang="en-CA" altLang="en-US" sz="1000" b="0">
                  <a:solidFill>
                    <a:srgbClr val="000000"/>
                  </a:solidFill>
                </a:rPr>
                <a:t>Kenya Sigs Sqn	 SAFMD</a:t>
              </a:r>
            </a:p>
            <a:p>
              <a:pPr eaLnBrk="1" hangingPunct="1">
                <a:spcBef>
                  <a:spcPct val="0"/>
                </a:spcBef>
                <a:buFontTx/>
                <a:buNone/>
              </a:pPr>
              <a:r>
                <a:rPr lang="en-CA" altLang="en-US" sz="1000" b="0">
                  <a:solidFill>
                    <a:srgbClr val="000000"/>
                  </a:solidFill>
                </a:rPr>
                <a:t>Ethiopean Log Coy	 ZAFlt</a:t>
              </a:r>
            </a:p>
            <a:p>
              <a:pPr eaLnBrk="1" hangingPunct="1">
                <a:spcBef>
                  <a:spcPct val="0"/>
                </a:spcBef>
                <a:buFontTx/>
                <a:buNone/>
              </a:pPr>
              <a:r>
                <a:rPr lang="en-CA" altLang="en-US" sz="1000" b="0">
                  <a:solidFill>
                    <a:srgbClr val="000000"/>
                  </a:solidFill>
                </a:rPr>
                <a:t>Kenyan Fd Engr Sqn (-)	 CIMIC Det</a:t>
              </a:r>
            </a:p>
          </p:txBody>
        </p:sp>
        <p:sp>
          <p:nvSpPr>
            <p:cNvPr id="385120" name="AutoShape 260"/>
            <p:cNvSpPr>
              <a:spLocks/>
            </p:cNvSpPr>
            <p:nvPr/>
          </p:nvSpPr>
          <p:spPr bwMode="auto">
            <a:xfrm>
              <a:off x="2970" y="312"/>
              <a:ext cx="828" cy="283"/>
            </a:xfrm>
            <a:prstGeom prst="borderCallout2">
              <a:avLst>
                <a:gd name="adj1" fmla="val 25440"/>
                <a:gd name="adj2" fmla="val -5796"/>
                <a:gd name="adj3" fmla="val 25440"/>
                <a:gd name="adj4" fmla="val -13407"/>
                <a:gd name="adj5" fmla="val 212014"/>
                <a:gd name="adj6" fmla="val -39977"/>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A Coy UGANBATT</a:t>
              </a:r>
            </a:p>
            <a:p>
              <a:pPr eaLnBrk="1" hangingPunct="1">
                <a:spcBef>
                  <a:spcPct val="0"/>
                </a:spcBef>
                <a:buFontTx/>
                <a:buNone/>
              </a:pPr>
              <a:r>
                <a:rPr lang="en-CA" altLang="en-US" sz="1000" b="0">
                  <a:solidFill>
                    <a:srgbClr val="000000"/>
                  </a:solidFill>
                </a:rPr>
                <a:t>Kenyan Demining Tp</a:t>
              </a:r>
            </a:p>
          </p:txBody>
        </p:sp>
        <p:sp>
          <p:nvSpPr>
            <p:cNvPr id="385121" name="AutoShape 261"/>
            <p:cNvSpPr>
              <a:spLocks/>
            </p:cNvSpPr>
            <p:nvPr/>
          </p:nvSpPr>
          <p:spPr bwMode="auto">
            <a:xfrm>
              <a:off x="2992" y="1233"/>
              <a:ext cx="818" cy="179"/>
            </a:xfrm>
            <a:prstGeom prst="borderCallout2">
              <a:avLst>
                <a:gd name="adj1" fmla="val 40222"/>
                <a:gd name="adj2" fmla="val -5866"/>
                <a:gd name="adj3" fmla="val 40222"/>
                <a:gd name="adj4" fmla="val -9046"/>
                <a:gd name="adj5" fmla="val 136315"/>
                <a:gd name="adj6" fmla="val -19926"/>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Kenyan Constr Tp</a:t>
              </a:r>
            </a:p>
          </p:txBody>
        </p:sp>
        <p:sp>
          <p:nvSpPr>
            <p:cNvPr id="385122" name="AutoShape 262"/>
            <p:cNvSpPr>
              <a:spLocks/>
            </p:cNvSpPr>
            <p:nvPr/>
          </p:nvSpPr>
          <p:spPr bwMode="auto">
            <a:xfrm>
              <a:off x="2992" y="984"/>
              <a:ext cx="806" cy="177"/>
            </a:xfrm>
            <a:prstGeom prst="borderCallout2">
              <a:avLst>
                <a:gd name="adj1" fmla="val 40676"/>
                <a:gd name="adj2" fmla="val -5954"/>
                <a:gd name="adj3" fmla="val 40676"/>
                <a:gd name="adj4" fmla="val -9306"/>
                <a:gd name="adj5" fmla="val 284745"/>
                <a:gd name="adj6" fmla="val -21463"/>
              </a:avLst>
            </a:prstGeom>
            <a:solidFill>
              <a:srgbClr val="66CCFF"/>
            </a:solidFill>
            <a:ln w="19050">
              <a:solidFill>
                <a:srgbClr val="3333FF"/>
              </a:solidFill>
              <a:prstDash val="dash"/>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C Coy UGANBATT</a:t>
              </a:r>
            </a:p>
          </p:txBody>
        </p:sp>
        <p:sp>
          <p:nvSpPr>
            <p:cNvPr id="385123" name="AutoShape 263"/>
            <p:cNvSpPr>
              <a:spLocks/>
            </p:cNvSpPr>
            <p:nvPr/>
          </p:nvSpPr>
          <p:spPr bwMode="auto">
            <a:xfrm>
              <a:off x="2910" y="1661"/>
              <a:ext cx="758" cy="345"/>
            </a:xfrm>
            <a:prstGeom prst="borderCallout2">
              <a:avLst>
                <a:gd name="adj1" fmla="val 20870"/>
                <a:gd name="adj2" fmla="val -6333"/>
                <a:gd name="adj3" fmla="val 20870"/>
                <a:gd name="adj4" fmla="val -18204"/>
                <a:gd name="adj5" fmla="val 115940"/>
                <a:gd name="adj6" fmla="val -58046"/>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HQ KENBATT</a:t>
              </a:r>
            </a:p>
            <a:p>
              <a:pPr eaLnBrk="1" hangingPunct="1">
                <a:spcBef>
                  <a:spcPct val="0"/>
                </a:spcBef>
                <a:buFontTx/>
                <a:buNone/>
              </a:pPr>
              <a:r>
                <a:rPr lang="en-CA" altLang="en-US" sz="1000" b="0">
                  <a:solidFill>
                    <a:srgbClr val="000000"/>
                  </a:solidFill>
                </a:rPr>
                <a:t>C Coy KENBATT</a:t>
              </a:r>
            </a:p>
            <a:p>
              <a:pPr eaLnBrk="1" hangingPunct="1">
                <a:spcBef>
                  <a:spcPct val="0"/>
                </a:spcBef>
                <a:buFontTx/>
                <a:buNone/>
              </a:pPr>
              <a:r>
                <a:rPr lang="en-CA" altLang="en-US" sz="1000" b="0">
                  <a:solidFill>
                    <a:srgbClr val="000000"/>
                  </a:solidFill>
                </a:rPr>
                <a:t>C Boat Tp SAMRP</a:t>
              </a:r>
            </a:p>
          </p:txBody>
        </p:sp>
        <p:sp>
          <p:nvSpPr>
            <p:cNvPr id="385124" name="AutoShape 264"/>
            <p:cNvSpPr>
              <a:spLocks/>
            </p:cNvSpPr>
            <p:nvPr/>
          </p:nvSpPr>
          <p:spPr bwMode="auto">
            <a:xfrm>
              <a:off x="2948" y="2260"/>
              <a:ext cx="512" cy="159"/>
            </a:xfrm>
            <a:prstGeom prst="borderCallout2">
              <a:avLst>
                <a:gd name="adj1" fmla="val 45282"/>
                <a:gd name="adj2" fmla="val -9375"/>
                <a:gd name="adj3" fmla="val 45282"/>
                <a:gd name="adj4" fmla="val -41014"/>
                <a:gd name="adj5" fmla="val -155347"/>
                <a:gd name="adj6" fmla="val -137306"/>
              </a:avLst>
            </a:prstGeom>
            <a:solidFill>
              <a:srgbClr val="66CCFF"/>
            </a:solidFill>
            <a:ln w="19050">
              <a:solidFill>
                <a:srgbClr val="3333FF"/>
              </a:solidFill>
              <a:miter lim="800000"/>
              <a:headEnd/>
              <a:tailEnd/>
            </a:ln>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000" b="0">
                  <a:solidFill>
                    <a:srgbClr val="000000"/>
                  </a:solidFill>
                </a:rPr>
                <a:t>SAMRP (-)</a:t>
              </a:r>
            </a:p>
          </p:txBody>
        </p:sp>
        <p:sp>
          <p:nvSpPr>
            <p:cNvPr id="385125" name="AutoShape 265"/>
            <p:cNvSpPr>
              <a:spLocks noChangeArrowheads="1"/>
            </p:cNvSpPr>
            <p:nvPr/>
          </p:nvSpPr>
          <p:spPr bwMode="auto">
            <a:xfrm>
              <a:off x="589" y="1531"/>
              <a:ext cx="168" cy="145"/>
            </a:xfrm>
            <a:prstGeom prst="triangle">
              <a:avLst>
                <a:gd name="adj" fmla="val 50000"/>
              </a:avLst>
            </a:prstGeom>
            <a:solidFill>
              <a:srgbClr val="66CCFF"/>
            </a:solidFill>
            <a:ln w="19050">
              <a:solidFill>
                <a:srgbClr val="3333FF"/>
              </a:solidFill>
              <a:miter lim="800000"/>
              <a:headEnd/>
              <a:tailEnd/>
            </a:ln>
          </p:spPr>
          <p:txBody>
            <a:bodyPr wrap="none" bIns="0"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1000" b="0">
                  <a:solidFill>
                    <a:srgbClr val="000000"/>
                  </a:solidFill>
                </a:rPr>
                <a:t>28</a:t>
              </a:r>
            </a:p>
          </p:txBody>
        </p:sp>
        <p:sp>
          <p:nvSpPr>
            <p:cNvPr id="385126" name="Text Box 266"/>
            <p:cNvSpPr txBox="1">
              <a:spLocks noChangeArrowheads="1"/>
            </p:cNvSpPr>
            <p:nvPr/>
          </p:nvSpPr>
          <p:spPr bwMode="auto">
            <a:xfrm>
              <a:off x="4741" y="2898"/>
              <a:ext cx="26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ja-JP" sz="800" b="0">
                  <a:solidFill>
                    <a:srgbClr val="000000"/>
                  </a:solidFill>
                  <a:ea typeface="MS PGothic" pitchFamily="34" charset="-128"/>
                </a:rPr>
                <a:t>Turen</a:t>
              </a:r>
            </a:p>
          </p:txBody>
        </p:sp>
        <p:sp>
          <p:nvSpPr>
            <p:cNvPr id="385127" name="Text Box 267"/>
            <p:cNvSpPr txBox="1">
              <a:spLocks noChangeArrowheads="1"/>
            </p:cNvSpPr>
            <p:nvPr/>
          </p:nvSpPr>
          <p:spPr bwMode="auto">
            <a:xfrm>
              <a:off x="4705" y="3168"/>
              <a:ext cx="3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ja-JP" altLang="en-US" sz="800" b="0">
                  <a:solidFill>
                    <a:srgbClr val="000000"/>
                  </a:solidFill>
                  <a:ea typeface="MS PGothic" pitchFamily="34" charset="-128"/>
                </a:rPr>
                <a:t> </a:t>
              </a:r>
              <a:r>
                <a:rPr lang="en-US" altLang="ja-JP" sz="800" b="0">
                  <a:solidFill>
                    <a:srgbClr val="000000"/>
                  </a:solidFill>
                  <a:ea typeface="MS PGothic" pitchFamily="34" charset="-128"/>
                </a:rPr>
                <a:t>Maldosa</a:t>
              </a:r>
            </a:p>
          </p:txBody>
        </p:sp>
        <p:sp>
          <p:nvSpPr>
            <p:cNvPr id="385128" name="Text Box 268"/>
            <p:cNvSpPr txBox="1">
              <a:spLocks noChangeArrowheads="1"/>
            </p:cNvSpPr>
            <p:nvPr/>
          </p:nvSpPr>
          <p:spPr bwMode="auto">
            <a:xfrm>
              <a:off x="4844" y="605"/>
              <a:ext cx="33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ja-JP" sz="1000" u="sng">
                  <a:solidFill>
                    <a:srgbClr val="000000"/>
                  </a:solidFill>
                  <a:ea typeface="MS PGothic" pitchFamily="34" charset="-128"/>
                </a:rPr>
                <a:t>Galasi</a:t>
              </a:r>
            </a:p>
          </p:txBody>
        </p:sp>
        <p:grpSp>
          <p:nvGrpSpPr>
            <p:cNvPr id="385129" name="Group 269"/>
            <p:cNvGrpSpPr>
              <a:grpSpLocks/>
            </p:cNvGrpSpPr>
            <p:nvPr/>
          </p:nvGrpSpPr>
          <p:grpSpPr bwMode="auto">
            <a:xfrm>
              <a:off x="4848" y="681"/>
              <a:ext cx="27" cy="27"/>
              <a:chOff x="2678" y="3726"/>
              <a:chExt cx="264" cy="260"/>
            </a:xfrm>
          </p:grpSpPr>
          <p:sp>
            <p:nvSpPr>
              <p:cNvPr id="385134" name="Freeform 270"/>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35" name="Line 271"/>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36" name="Line 272"/>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5130" name="Group 273"/>
            <p:cNvGrpSpPr>
              <a:grpSpLocks/>
            </p:cNvGrpSpPr>
            <p:nvPr/>
          </p:nvGrpSpPr>
          <p:grpSpPr bwMode="auto">
            <a:xfrm>
              <a:off x="4756" y="3217"/>
              <a:ext cx="27" cy="27"/>
              <a:chOff x="2678" y="3726"/>
              <a:chExt cx="264" cy="260"/>
            </a:xfrm>
          </p:grpSpPr>
          <p:sp>
            <p:nvSpPr>
              <p:cNvPr id="385131" name="Freeform 274"/>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5132" name="Line 275"/>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133" name="Line 276"/>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grpSp>
        <p:nvGrpSpPr>
          <p:cNvPr id="385027" name="Group 200"/>
          <p:cNvGrpSpPr>
            <a:grpSpLocks/>
          </p:cNvGrpSpPr>
          <p:nvPr/>
        </p:nvGrpSpPr>
        <p:grpSpPr bwMode="auto">
          <a:xfrm>
            <a:off x="2566988" y="1806575"/>
            <a:ext cx="495300" cy="350838"/>
            <a:chOff x="1672" y="1114"/>
            <a:chExt cx="312" cy="221"/>
          </a:xfrm>
        </p:grpSpPr>
        <p:sp>
          <p:nvSpPr>
            <p:cNvPr id="385050" name="Rectangle 201"/>
            <p:cNvSpPr>
              <a:spLocks noChangeArrowheads="1"/>
            </p:cNvSpPr>
            <p:nvPr/>
          </p:nvSpPr>
          <p:spPr bwMode="auto">
            <a:xfrm>
              <a:off x="1672" y="1206"/>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51" name="Line 202"/>
            <p:cNvSpPr>
              <a:spLocks noChangeShapeType="1"/>
            </p:cNvSpPr>
            <p:nvPr/>
          </p:nvSpPr>
          <p:spPr bwMode="auto">
            <a:xfrm>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052" name="Line 203"/>
            <p:cNvSpPr>
              <a:spLocks noChangeShapeType="1"/>
            </p:cNvSpPr>
            <p:nvPr/>
          </p:nvSpPr>
          <p:spPr bwMode="auto">
            <a:xfrm flipV="1">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053" name="AutoShape 204"/>
            <p:cNvSpPr>
              <a:spLocks noChangeArrowheads="1"/>
            </p:cNvSpPr>
            <p:nvPr/>
          </p:nvSpPr>
          <p:spPr bwMode="auto">
            <a:xfrm>
              <a:off x="1693" y="1236"/>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54" name="Text Box 205"/>
            <p:cNvSpPr txBox="1">
              <a:spLocks noChangeArrowheads="1"/>
            </p:cNvSpPr>
            <p:nvPr/>
          </p:nvSpPr>
          <p:spPr bwMode="auto">
            <a:xfrm>
              <a:off x="1832" y="1200"/>
              <a:ext cx="1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2</a:t>
              </a:r>
            </a:p>
          </p:txBody>
        </p:sp>
        <p:sp>
          <p:nvSpPr>
            <p:cNvPr id="385055" name="Text Box 206"/>
            <p:cNvSpPr txBox="1">
              <a:spLocks noChangeArrowheads="1"/>
            </p:cNvSpPr>
            <p:nvPr/>
          </p:nvSpPr>
          <p:spPr bwMode="auto">
            <a:xfrm>
              <a:off x="1693" y="1114"/>
              <a:ext cx="15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a:t>
              </a:r>
            </a:p>
          </p:txBody>
        </p:sp>
      </p:grpSp>
      <p:grpSp>
        <p:nvGrpSpPr>
          <p:cNvPr id="385028" name="Group 207"/>
          <p:cNvGrpSpPr>
            <a:grpSpLocks/>
          </p:cNvGrpSpPr>
          <p:nvPr/>
        </p:nvGrpSpPr>
        <p:grpSpPr bwMode="auto">
          <a:xfrm>
            <a:off x="6424613" y="1876425"/>
            <a:ext cx="495300" cy="350838"/>
            <a:chOff x="1672" y="1114"/>
            <a:chExt cx="312" cy="221"/>
          </a:xfrm>
        </p:grpSpPr>
        <p:sp>
          <p:nvSpPr>
            <p:cNvPr id="385044" name="Rectangle 208"/>
            <p:cNvSpPr>
              <a:spLocks noChangeArrowheads="1"/>
            </p:cNvSpPr>
            <p:nvPr/>
          </p:nvSpPr>
          <p:spPr bwMode="auto">
            <a:xfrm>
              <a:off x="1672" y="1206"/>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45" name="Line 209"/>
            <p:cNvSpPr>
              <a:spLocks noChangeShapeType="1"/>
            </p:cNvSpPr>
            <p:nvPr/>
          </p:nvSpPr>
          <p:spPr bwMode="auto">
            <a:xfrm>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046" name="Line 210"/>
            <p:cNvSpPr>
              <a:spLocks noChangeShapeType="1"/>
            </p:cNvSpPr>
            <p:nvPr/>
          </p:nvSpPr>
          <p:spPr bwMode="auto">
            <a:xfrm flipV="1">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047" name="AutoShape 211"/>
            <p:cNvSpPr>
              <a:spLocks noChangeArrowheads="1"/>
            </p:cNvSpPr>
            <p:nvPr/>
          </p:nvSpPr>
          <p:spPr bwMode="auto">
            <a:xfrm>
              <a:off x="1693" y="1236"/>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48" name="Text Box 212"/>
            <p:cNvSpPr txBox="1">
              <a:spLocks noChangeArrowheads="1"/>
            </p:cNvSpPr>
            <p:nvPr/>
          </p:nvSpPr>
          <p:spPr bwMode="auto">
            <a:xfrm>
              <a:off x="1832" y="1200"/>
              <a:ext cx="1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1</a:t>
              </a:r>
            </a:p>
          </p:txBody>
        </p:sp>
        <p:sp>
          <p:nvSpPr>
            <p:cNvPr id="385049" name="Text Box 213"/>
            <p:cNvSpPr txBox="1">
              <a:spLocks noChangeArrowheads="1"/>
            </p:cNvSpPr>
            <p:nvPr/>
          </p:nvSpPr>
          <p:spPr bwMode="auto">
            <a:xfrm>
              <a:off x="1693" y="1114"/>
              <a:ext cx="15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a:t>
              </a:r>
            </a:p>
          </p:txBody>
        </p:sp>
      </p:grpSp>
      <p:grpSp>
        <p:nvGrpSpPr>
          <p:cNvPr id="385029" name="Group 214"/>
          <p:cNvGrpSpPr>
            <a:grpSpLocks/>
          </p:cNvGrpSpPr>
          <p:nvPr/>
        </p:nvGrpSpPr>
        <p:grpSpPr bwMode="auto">
          <a:xfrm>
            <a:off x="5694363" y="4900613"/>
            <a:ext cx="495300" cy="350837"/>
            <a:chOff x="1672" y="1114"/>
            <a:chExt cx="312" cy="221"/>
          </a:xfrm>
        </p:grpSpPr>
        <p:sp>
          <p:nvSpPr>
            <p:cNvPr id="385038" name="Rectangle 215"/>
            <p:cNvSpPr>
              <a:spLocks noChangeArrowheads="1"/>
            </p:cNvSpPr>
            <p:nvPr/>
          </p:nvSpPr>
          <p:spPr bwMode="auto">
            <a:xfrm>
              <a:off x="1672" y="1206"/>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39" name="Line 216"/>
            <p:cNvSpPr>
              <a:spLocks noChangeShapeType="1"/>
            </p:cNvSpPr>
            <p:nvPr/>
          </p:nvSpPr>
          <p:spPr bwMode="auto">
            <a:xfrm>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040" name="Line 217"/>
            <p:cNvSpPr>
              <a:spLocks noChangeShapeType="1"/>
            </p:cNvSpPr>
            <p:nvPr/>
          </p:nvSpPr>
          <p:spPr bwMode="auto">
            <a:xfrm flipV="1">
              <a:off x="1672" y="1206"/>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041" name="AutoShape 218"/>
            <p:cNvSpPr>
              <a:spLocks noChangeArrowheads="1"/>
            </p:cNvSpPr>
            <p:nvPr/>
          </p:nvSpPr>
          <p:spPr bwMode="auto">
            <a:xfrm>
              <a:off x="1693" y="1236"/>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42" name="Text Box 219"/>
            <p:cNvSpPr txBox="1">
              <a:spLocks noChangeArrowheads="1"/>
            </p:cNvSpPr>
            <p:nvPr/>
          </p:nvSpPr>
          <p:spPr bwMode="auto">
            <a:xfrm>
              <a:off x="1832" y="1200"/>
              <a:ext cx="1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3</a:t>
              </a:r>
            </a:p>
          </p:txBody>
        </p:sp>
        <p:sp>
          <p:nvSpPr>
            <p:cNvPr id="385043" name="Text Box 220"/>
            <p:cNvSpPr txBox="1">
              <a:spLocks noChangeArrowheads="1"/>
            </p:cNvSpPr>
            <p:nvPr/>
          </p:nvSpPr>
          <p:spPr bwMode="auto">
            <a:xfrm>
              <a:off x="1693" y="1114"/>
              <a:ext cx="15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a:t>
              </a:r>
            </a:p>
          </p:txBody>
        </p:sp>
      </p:grpSp>
      <p:grpSp>
        <p:nvGrpSpPr>
          <p:cNvPr id="385030" name="Group 221"/>
          <p:cNvGrpSpPr>
            <a:grpSpLocks/>
          </p:cNvGrpSpPr>
          <p:nvPr/>
        </p:nvGrpSpPr>
        <p:grpSpPr bwMode="auto">
          <a:xfrm>
            <a:off x="7656513" y="500063"/>
            <a:ext cx="725487" cy="579437"/>
            <a:chOff x="5089" y="957"/>
            <a:chExt cx="457" cy="365"/>
          </a:xfrm>
        </p:grpSpPr>
        <p:sp>
          <p:nvSpPr>
            <p:cNvPr id="385031" name="Rectangle 222"/>
            <p:cNvSpPr>
              <a:spLocks noChangeArrowheads="1"/>
            </p:cNvSpPr>
            <p:nvPr/>
          </p:nvSpPr>
          <p:spPr bwMode="auto">
            <a:xfrm>
              <a:off x="5089" y="1049"/>
              <a:ext cx="201" cy="1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32" name="Line 223"/>
            <p:cNvSpPr>
              <a:spLocks noChangeShapeType="1"/>
            </p:cNvSpPr>
            <p:nvPr/>
          </p:nvSpPr>
          <p:spPr bwMode="auto">
            <a:xfrm>
              <a:off x="5089" y="1049"/>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033" name="Line 224"/>
            <p:cNvSpPr>
              <a:spLocks noChangeShapeType="1"/>
            </p:cNvSpPr>
            <p:nvPr/>
          </p:nvSpPr>
          <p:spPr bwMode="auto">
            <a:xfrm flipV="1">
              <a:off x="5089" y="1049"/>
              <a:ext cx="201" cy="1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5034" name="AutoShape 225"/>
            <p:cNvSpPr>
              <a:spLocks noChangeArrowheads="1"/>
            </p:cNvSpPr>
            <p:nvPr/>
          </p:nvSpPr>
          <p:spPr bwMode="auto">
            <a:xfrm>
              <a:off x="5110" y="1079"/>
              <a:ext cx="157" cy="63"/>
            </a:xfrm>
            <a:prstGeom prst="roundRect">
              <a:avLst>
                <a:gd name="adj"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5035" name="Text Box 226"/>
            <p:cNvSpPr txBox="1">
              <a:spLocks noChangeArrowheads="1"/>
            </p:cNvSpPr>
            <p:nvPr/>
          </p:nvSpPr>
          <p:spPr bwMode="auto">
            <a:xfrm>
              <a:off x="5249" y="1043"/>
              <a:ext cx="297"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UNAC</a:t>
              </a:r>
            </a:p>
          </p:txBody>
        </p:sp>
        <p:sp>
          <p:nvSpPr>
            <p:cNvPr id="385036" name="Text Box 227"/>
            <p:cNvSpPr txBox="1">
              <a:spLocks noChangeArrowheads="1"/>
            </p:cNvSpPr>
            <p:nvPr/>
          </p:nvSpPr>
          <p:spPr bwMode="auto">
            <a:xfrm>
              <a:off x="5090" y="957"/>
              <a:ext cx="20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800" b="0">
                  <a:solidFill>
                    <a:srgbClr val="000000"/>
                  </a:solidFill>
                  <a:latin typeface="Arial" pitchFamily="34" charset="0"/>
                </a:rPr>
                <a:t>XX</a:t>
              </a:r>
            </a:p>
          </p:txBody>
        </p:sp>
        <p:sp>
          <p:nvSpPr>
            <p:cNvPr id="385037" name="Line 228"/>
            <p:cNvSpPr>
              <a:spLocks noChangeShapeType="1"/>
            </p:cNvSpPr>
            <p:nvPr/>
          </p:nvSpPr>
          <p:spPr bwMode="auto">
            <a:xfrm>
              <a:off x="5089" y="1049"/>
              <a:ext cx="0" cy="2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06" name="Text Box 109"/>
          <p:cNvSpPr txBox="1">
            <a:spLocks noChangeArrowheads="1"/>
          </p:cNvSpPr>
          <p:nvPr/>
        </p:nvSpPr>
        <p:spPr bwMode="auto">
          <a:xfrm>
            <a:off x="923525" y="5325027"/>
            <a:ext cx="2066208"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ja-JP" b="0" dirty="0">
                <a:solidFill>
                  <a:srgbClr val="000000"/>
                </a:solidFill>
                <a:latin typeface="Arial" pitchFamily="34" charset="0"/>
                <a:ea typeface="MS PGothic" pitchFamily="34" charset="-128"/>
              </a:rPr>
              <a:t>UNAC</a:t>
            </a:r>
          </a:p>
          <a:p>
            <a:pPr algn="ctr" eaLnBrk="1" hangingPunct="1">
              <a:spcBef>
                <a:spcPct val="0"/>
              </a:spcBef>
              <a:buFontTx/>
              <a:buNone/>
            </a:pPr>
            <a:r>
              <a:rPr lang="fr-CH" altLang="ja-JP" sz="1400" b="0" dirty="0" smtClean="0">
                <a:solidFill>
                  <a:srgbClr val="000000"/>
                </a:solidFill>
                <a:latin typeface="Calibri" panose="020F0502020204030204" pitchFamily="34" charset="0"/>
                <a:ea typeface="MS PGothic" pitchFamily="34" charset="-128"/>
              </a:rPr>
              <a:t>Secteur de déploiement 2</a:t>
            </a:r>
            <a:endParaRPr lang="en-US" altLang="ja-JP" sz="1400" b="0" dirty="0">
              <a:solidFill>
                <a:srgbClr val="000000"/>
              </a:solidFill>
              <a:latin typeface="Arial" pitchFamily="34" charset="0"/>
              <a:ea typeface="MS PGothic" pitchFamily="34" charset="-128"/>
            </a:endParaRPr>
          </a:p>
        </p:txBody>
      </p:sp>
    </p:spTree>
  </p:cSld>
  <p:clrMapOvr>
    <a:masterClrMapping/>
  </p:clrMapOvr>
  <p:transition/>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bg>
      <p:bgPr>
        <a:solidFill>
          <a:srgbClr val="FFFFCC"/>
        </a:solidFill>
        <a:effectLst/>
      </p:bgPr>
    </p:bg>
    <p:spTree>
      <p:nvGrpSpPr>
        <p:cNvPr id="1" name=""/>
        <p:cNvGrpSpPr/>
        <p:nvPr/>
      </p:nvGrpSpPr>
      <p:grpSpPr>
        <a:xfrm>
          <a:off x="0" y="0"/>
          <a:ext cx="0" cy="0"/>
          <a:chOff x="0" y="0"/>
          <a:chExt cx="0" cy="0"/>
        </a:xfrm>
      </p:grpSpPr>
      <p:graphicFrame>
        <p:nvGraphicFramePr>
          <p:cNvPr id="386050" name="Object 2"/>
          <p:cNvGraphicFramePr>
            <a:graphicFrameLocks noChangeAspect="1"/>
          </p:cNvGraphicFramePr>
          <p:nvPr/>
        </p:nvGraphicFramePr>
        <p:xfrm>
          <a:off x="131763" y="3175"/>
          <a:ext cx="6880225" cy="6848475"/>
        </p:xfrm>
        <a:graphic>
          <a:graphicData uri="http://schemas.openxmlformats.org/presentationml/2006/ole">
            <mc:AlternateContent xmlns:mc="http://schemas.openxmlformats.org/markup-compatibility/2006">
              <mc:Choice xmlns:v="urn:schemas-microsoft-com:vml" Requires="v">
                <p:oleObj spid="_x0000_s785740" name="Bitmap Image" r:id="rId4" imgW="6866667" imgH="6904762" progId="Paint.Picture">
                  <p:embed/>
                </p:oleObj>
              </mc:Choice>
              <mc:Fallback>
                <p:oleObj name="Bitmap Image" r:id="rId4" imgW="6866667" imgH="6904762" progId="Paint.Picture">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1763" y="3175"/>
                        <a:ext cx="6880225" cy="684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86051" name="Group 3"/>
          <p:cNvGrpSpPr>
            <a:grpSpLocks/>
          </p:cNvGrpSpPr>
          <p:nvPr/>
        </p:nvGrpSpPr>
        <p:grpSpPr bwMode="auto">
          <a:xfrm>
            <a:off x="42863" y="50800"/>
            <a:ext cx="8201025" cy="6788150"/>
            <a:chOff x="27" y="32"/>
            <a:chExt cx="5166" cy="4276"/>
          </a:xfrm>
        </p:grpSpPr>
        <p:grpSp>
          <p:nvGrpSpPr>
            <p:cNvPr id="386967" name="Group 4"/>
            <p:cNvGrpSpPr>
              <a:grpSpLocks/>
            </p:cNvGrpSpPr>
            <p:nvPr/>
          </p:nvGrpSpPr>
          <p:grpSpPr bwMode="auto">
            <a:xfrm>
              <a:off x="27" y="32"/>
              <a:ext cx="5166" cy="4276"/>
              <a:chOff x="27" y="32"/>
              <a:chExt cx="5166" cy="4276"/>
            </a:xfrm>
          </p:grpSpPr>
          <p:grpSp>
            <p:nvGrpSpPr>
              <p:cNvPr id="386969" name="Group 5"/>
              <p:cNvGrpSpPr>
                <a:grpSpLocks/>
              </p:cNvGrpSpPr>
              <p:nvPr/>
            </p:nvGrpSpPr>
            <p:grpSpPr bwMode="auto">
              <a:xfrm>
                <a:off x="27" y="32"/>
                <a:ext cx="5166" cy="4276"/>
                <a:chOff x="27" y="32"/>
                <a:chExt cx="5166" cy="4276"/>
              </a:xfrm>
            </p:grpSpPr>
            <p:grpSp>
              <p:nvGrpSpPr>
                <p:cNvPr id="386971" name="Group 6"/>
                <p:cNvGrpSpPr>
                  <a:grpSpLocks/>
                </p:cNvGrpSpPr>
                <p:nvPr/>
              </p:nvGrpSpPr>
              <p:grpSpPr bwMode="auto">
                <a:xfrm>
                  <a:off x="27" y="32"/>
                  <a:ext cx="5166" cy="4276"/>
                  <a:chOff x="27" y="32"/>
                  <a:chExt cx="5166" cy="4276"/>
                </a:xfrm>
              </p:grpSpPr>
              <p:grpSp>
                <p:nvGrpSpPr>
                  <p:cNvPr id="386974" name="Group 7"/>
                  <p:cNvGrpSpPr>
                    <a:grpSpLocks/>
                  </p:cNvGrpSpPr>
                  <p:nvPr/>
                </p:nvGrpSpPr>
                <p:grpSpPr bwMode="auto">
                  <a:xfrm>
                    <a:off x="27" y="32"/>
                    <a:ext cx="5166" cy="4276"/>
                    <a:chOff x="27" y="32"/>
                    <a:chExt cx="5166" cy="4276"/>
                  </a:xfrm>
                </p:grpSpPr>
                <p:grpSp>
                  <p:nvGrpSpPr>
                    <p:cNvPr id="386978" name="Group 8"/>
                    <p:cNvGrpSpPr>
                      <a:grpSpLocks/>
                    </p:cNvGrpSpPr>
                    <p:nvPr/>
                  </p:nvGrpSpPr>
                  <p:grpSpPr bwMode="auto">
                    <a:xfrm>
                      <a:off x="27" y="32"/>
                      <a:ext cx="5166" cy="4276"/>
                      <a:chOff x="27" y="32"/>
                      <a:chExt cx="5166" cy="4276"/>
                    </a:xfrm>
                  </p:grpSpPr>
                  <p:grpSp>
                    <p:nvGrpSpPr>
                      <p:cNvPr id="386984" name="Group 9"/>
                      <p:cNvGrpSpPr>
                        <a:grpSpLocks/>
                      </p:cNvGrpSpPr>
                      <p:nvPr/>
                    </p:nvGrpSpPr>
                    <p:grpSpPr bwMode="auto">
                      <a:xfrm>
                        <a:off x="2626" y="2498"/>
                        <a:ext cx="2384" cy="1810"/>
                        <a:chOff x="2626" y="2498"/>
                        <a:chExt cx="2384" cy="1810"/>
                      </a:xfrm>
                    </p:grpSpPr>
                    <p:grpSp>
                      <p:nvGrpSpPr>
                        <p:cNvPr id="387018" name="Group 10"/>
                        <p:cNvGrpSpPr>
                          <a:grpSpLocks/>
                        </p:cNvGrpSpPr>
                        <p:nvPr/>
                      </p:nvGrpSpPr>
                      <p:grpSpPr bwMode="auto">
                        <a:xfrm>
                          <a:off x="2626" y="2797"/>
                          <a:ext cx="2384" cy="1511"/>
                          <a:chOff x="2626" y="2797"/>
                          <a:chExt cx="2384" cy="1511"/>
                        </a:xfrm>
                      </p:grpSpPr>
                      <p:sp>
                        <p:nvSpPr>
                          <p:cNvPr id="387024" name="Freeform 11"/>
                          <p:cNvSpPr>
                            <a:spLocks/>
                          </p:cNvSpPr>
                          <p:nvPr/>
                        </p:nvSpPr>
                        <p:spPr bwMode="auto">
                          <a:xfrm>
                            <a:off x="2626" y="2978"/>
                            <a:ext cx="2384" cy="1330"/>
                          </a:xfrm>
                          <a:custGeom>
                            <a:avLst/>
                            <a:gdLst>
                              <a:gd name="T0" fmla="*/ 2 w 2384"/>
                              <a:gd name="T1" fmla="*/ 1330 h 1330"/>
                              <a:gd name="T2" fmla="*/ 2 w 2384"/>
                              <a:gd name="T3" fmla="*/ 1252 h 1330"/>
                              <a:gd name="T4" fmla="*/ 14 w 2384"/>
                              <a:gd name="T5" fmla="*/ 1168 h 1330"/>
                              <a:gd name="T6" fmla="*/ 38 w 2384"/>
                              <a:gd name="T7" fmla="*/ 1096 h 1330"/>
                              <a:gd name="T8" fmla="*/ 62 w 2384"/>
                              <a:gd name="T9" fmla="*/ 1054 h 1330"/>
                              <a:gd name="T10" fmla="*/ 140 w 2384"/>
                              <a:gd name="T11" fmla="*/ 982 h 1330"/>
                              <a:gd name="T12" fmla="*/ 164 w 2384"/>
                              <a:gd name="T13" fmla="*/ 910 h 1330"/>
                              <a:gd name="T14" fmla="*/ 170 w 2384"/>
                              <a:gd name="T15" fmla="*/ 808 h 1330"/>
                              <a:gd name="T16" fmla="*/ 200 w 2384"/>
                              <a:gd name="T17" fmla="*/ 754 h 1330"/>
                              <a:gd name="T18" fmla="*/ 206 w 2384"/>
                              <a:gd name="T19" fmla="*/ 694 h 1330"/>
                              <a:gd name="T20" fmla="*/ 242 w 2384"/>
                              <a:gd name="T21" fmla="*/ 616 h 1330"/>
                              <a:gd name="T22" fmla="*/ 290 w 2384"/>
                              <a:gd name="T23" fmla="*/ 580 h 1330"/>
                              <a:gd name="T24" fmla="*/ 332 w 2384"/>
                              <a:gd name="T25" fmla="*/ 568 h 1330"/>
                              <a:gd name="T26" fmla="*/ 392 w 2384"/>
                              <a:gd name="T27" fmla="*/ 520 h 1330"/>
                              <a:gd name="T28" fmla="*/ 434 w 2384"/>
                              <a:gd name="T29" fmla="*/ 472 h 1330"/>
                              <a:gd name="T30" fmla="*/ 458 w 2384"/>
                              <a:gd name="T31" fmla="*/ 424 h 1330"/>
                              <a:gd name="T32" fmla="*/ 518 w 2384"/>
                              <a:gd name="T33" fmla="*/ 382 h 1330"/>
                              <a:gd name="T34" fmla="*/ 572 w 2384"/>
                              <a:gd name="T35" fmla="*/ 364 h 1330"/>
                              <a:gd name="T36" fmla="*/ 644 w 2384"/>
                              <a:gd name="T37" fmla="*/ 316 h 1330"/>
                              <a:gd name="T38" fmla="*/ 680 w 2384"/>
                              <a:gd name="T39" fmla="*/ 280 h 1330"/>
                              <a:gd name="T40" fmla="*/ 728 w 2384"/>
                              <a:gd name="T41" fmla="*/ 244 h 1330"/>
                              <a:gd name="T42" fmla="*/ 764 w 2384"/>
                              <a:gd name="T43" fmla="*/ 202 h 1330"/>
                              <a:gd name="T44" fmla="*/ 878 w 2384"/>
                              <a:gd name="T45" fmla="*/ 124 h 1330"/>
                              <a:gd name="T46" fmla="*/ 932 w 2384"/>
                              <a:gd name="T47" fmla="*/ 88 h 1330"/>
                              <a:gd name="T48" fmla="*/ 992 w 2384"/>
                              <a:gd name="T49" fmla="*/ 82 h 1330"/>
                              <a:gd name="T50" fmla="*/ 1064 w 2384"/>
                              <a:gd name="T51" fmla="*/ 94 h 1330"/>
                              <a:gd name="T52" fmla="*/ 1112 w 2384"/>
                              <a:gd name="T53" fmla="*/ 70 h 1330"/>
                              <a:gd name="T54" fmla="*/ 1172 w 2384"/>
                              <a:gd name="T55" fmla="*/ 22 h 1330"/>
                              <a:gd name="T56" fmla="*/ 1226 w 2384"/>
                              <a:gd name="T57" fmla="*/ 10 h 1330"/>
                              <a:gd name="T58" fmla="*/ 1286 w 2384"/>
                              <a:gd name="T59" fmla="*/ 4 h 1330"/>
                              <a:gd name="T60" fmla="*/ 1364 w 2384"/>
                              <a:gd name="T61" fmla="*/ 4 h 1330"/>
                              <a:gd name="T62" fmla="*/ 1424 w 2384"/>
                              <a:gd name="T63" fmla="*/ 28 h 1330"/>
                              <a:gd name="T64" fmla="*/ 1508 w 2384"/>
                              <a:gd name="T65" fmla="*/ 88 h 1330"/>
                              <a:gd name="T66" fmla="*/ 1592 w 2384"/>
                              <a:gd name="T67" fmla="*/ 124 h 1330"/>
                              <a:gd name="T68" fmla="*/ 1664 w 2384"/>
                              <a:gd name="T69" fmla="*/ 166 h 1330"/>
                              <a:gd name="T70" fmla="*/ 1736 w 2384"/>
                              <a:gd name="T71" fmla="*/ 196 h 1330"/>
                              <a:gd name="T72" fmla="*/ 1802 w 2384"/>
                              <a:gd name="T73" fmla="*/ 220 h 1330"/>
                              <a:gd name="T74" fmla="*/ 1856 w 2384"/>
                              <a:gd name="T75" fmla="*/ 232 h 1330"/>
                              <a:gd name="T76" fmla="*/ 1958 w 2384"/>
                              <a:gd name="T77" fmla="*/ 244 h 1330"/>
                              <a:gd name="T78" fmla="*/ 2018 w 2384"/>
                              <a:gd name="T79" fmla="*/ 244 h 1330"/>
                              <a:gd name="T80" fmla="*/ 2078 w 2384"/>
                              <a:gd name="T81" fmla="*/ 256 h 1330"/>
                              <a:gd name="T82" fmla="*/ 2138 w 2384"/>
                              <a:gd name="T83" fmla="*/ 256 h 1330"/>
                              <a:gd name="T84" fmla="*/ 2198 w 2384"/>
                              <a:gd name="T85" fmla="*/ 256 h 1330"/>
                              <a:gd name="T86" fmla="*/ 2384 w 2384"/>
                              <a:gd name="T87" fmla="*/ 238 h 13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4"/>
                              <a:gd name="T133" fmla="*/ 0 h 1330"/>
                              <a:gd name="T134" fmla="*/ 2384 w 2384"/>
                              <a:gd name="T135" fmla="*/ 1330 h 13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4" h="1330">
                                <a:moveTo>
                                  <a:pt x="2" y="1330"/>
                                </a:moveTo>
                                <a:cubicBezTo>
                                  <a:pt x="1" y="1304"/>
                                  <a:pt x="0" y="1279"/>
                                  <a:pt x="2" y="1252"/>
                                </a:cubicBezTo>
                                <a:cubicBezTo>
                                  <a:pt x="4" y="1225"/>
                                  <a:pt x="8" y="1194"/>
                                  <a:pt x="14" y="1168"/>
                                </a:cubicBezTo>
                                <a:cubicBezTo>
                                  <a:pt x="20" y="1142"/>
                                  <a:pt x="30" y="1115"/>
                                  <a:pt x="38" y="1096"/>
                                </a:cubicBezTo>
                                <a:cubicBezTo>
                                  <a:pt x="46" y="1077"/>
                                  <a:pt x="45" y="1073"/>
                                  <a:pt x="62" y="1054"/>
                                </a:cubicBezTo>
                                <a:cubicBezTo>
                                  <a:pt x="79" y="1035"/>
                                  <a:pt x="123" y="1006"/>
                                  <a:pt x="140" y="982"/>
                                </a:cubicBezTo>
                                <a:cubicBezTo>
                                  <a:pt x="157" y="958"/>
                                  <a:pt x="159" y="939"/>
                                  <a:pt x="164" y="910"/>
                                </a:cubicBezTo>
                                <a:cubicBezTo>
                                  <a:pt x="169" y="881"/>
                                  <a:pt x="164" y="834"/>
                                  <a:pt x="170" y="808"/>
                                </a:cubicBezTo>
                                <a:cubicBezTo>
                                  <a:pt x="176" y="782"/>
                                  <a:pt x="194" y="773"/>
                                  <a:pt x="200" y="754"/>
                                </a:cubicBezTo>
                                <a:cubicBezTo>
                                  <a:pt x="206" y="735"/>
                                  <a:pt x="199" y="717"/>
                                  <a:pt x="206" y="694"/>
                                </a:cubicBezTo>
                                <a:cubicBezTo>
                                  <a:pt x="213" y="671"/>
                                  <a:pt x="228" y="635"/>
                                  <a:pt x="242" y="616"/>
                                </a:cubicBezTo>
                                <a:cubicBezTo>
                                  <a:pt x="256" y="597"/>
                                  <a:pt x="275" y="588"/>
                                  <a:pt x="290" y="580"/>
                                </a:cubicBezTo>
                                <a:cubicBezTo>
                                  <a:pt x="305" y="572"/>
                                  <a:pt x="315" y="578"/>
                                  <a:pt x="332" y="568"/>
                                </a:cubicBezTo>
                                <a:cubicBezTo>
                                  <a:pt x="349" y="558"/>
                                  <a:pt x="375" y="536"/>
                                  <a:pt x="392" y="520"/>
                                </a:cubicBezTo>
                                <a:cubicBezTo>
                                  <a:pt x="409" y="504"/>
                                  <a:pt x="423" y="488"/>
                                  <a:pt x="434" y="472"/>
                                </a:cubicBezTo>
                                <a:cubicBezTo>
                                  <a:pt x="445" y="456"/>
                                  <a:pt x="444" y="439"/>
                                  <a:pt x="458" y="424"/>
                                </a:cubicBezTo>
                                <a:cubicBezTo>
                                  <a:pt x="472" y="409"/>
                                  <a:pt x="499" y="392"/>
                                  <a:pt x="518" y="382"/>
                                </a:cubicBezTo>
                                <a:cubicBezTo>
                                  <a:pt x="537" y="372"/>
                                  <a:pt x="551" y="375"/>
                                  <a:pt x="572" y="364"/>
                                </a:cubicBezTo>
                                <a:cubicBezTo>
                                  <a:pt x="593" y="353"/>
                                  <a:pt x="626" y="330"/>
                                  <a:pt x="644" y="316"/>
                                </a:cubicBezTo>
                                <a:cubicBezTo>
                                  <a:pt x="662" y="302"/>
                                  <a:pt x="666" y="292"/>
                                  <a:pt x="680" y="280"/>
                                </a:cubicBezTo>
                                <a:cubicBezTo>
                                  <a:pt x="694" y="268"/>
                                  <a:pt x="714" y="257"/>
                                  <a:pt x="728" y="244"/>
                                </a:cubicBezTo>
                                <a:cubicBezTo>
                                  <a:pt x="742" y="231"/>
                                  <a:pt x="739" y="222"/>
                                  <a:pt x="764" y="202"/>
                                </a:cubicBezTo>
                                <a:cubicBezTo>
                                  <a:pt x="789" y="182"/>
                                  <a:pt x="850" y="143"/>
                                  <a:pt x="878" y="124"/>
                                </a:cubicBezTo>
                                <a:cubicBezTo>
                                  <a:pt x="906" y="105"/>
                                  <a:pt x="913" y="95"/>
                                  <a:pt x="932" y="88"/>
                                </a:cubicBezTo>
                                <a:cubicBezTo>
                                  <a:pt x="951" y="81"/>
                                  <a:pt x="970" y="81"/>
                                  <a:pt x="992" y="82"/>
                                </a:cubicBezTo>
                                <a:cubicBezTo>
                                  <a:pt x="1014" y="83"/>
                                  <a:pt x="1044" y="96"/>
                                  <a:pt x="1064" y="94"/>
                                </a:cubicBezTo>
                                <a:cubicBezTo>
                                  <a:pt x="1084" y="92"/>
                                  <a:pt x="1094" y="82"/>
                                  <a:pt x="1112" y="70"/>
                                </a:cubicBezTo>
                                <a:cubicBezTo>
                                  <a:pt x="1130" y="58"/>
                                  <a:pt x="1153" y="32"/>
                                  <a:pt x="1172" y="22"/>
                                </a:cubicBezTo>
                                <a:cubicBezTo>
                                  <a:pt x="1191" y="12"/>
                                  <a:pt x="1207" y="13"/>
                                  <a:pt x="1226" y="10"/>
                                </a:cubicBezTo>
                                <a:cubicBezTo>
                                  <a:pt x="1245" y="7"/>
                                  <a:pt x="1263" y="5"/>
                                  <a:pt x="1286" y="4"/>
                                </a:cubicBezTo>
                                <a:cubicBezTo>
                                  <a:pt x="1309" y="3"/>
                                  <a:pt x="1341" y="0"/>
                                  <a:pt x="1364" y="4"/>
                                </a:cubicBezTo>
                                <a:cubicBezTo>
                                  <a:pt x="1387" y="8"/>
                                  <a:pt x="1400" y="14"/>
                                  <a:pt x="1424" y="28"/>
                                </a:cubicBezTo>
                                <a:cubicBezTo>
                                  <a:pt x="1448" y="42"/>
                                  <a:pt x="1480" y="72"/>
                                  <a:pt x="1508" y="88"/>
                                </a:cubicBezTo>
                                <a:cubicBezTo>
                                  <a:pt x="1536" y="104"/>
                                  <a:pt x="1566" y="111"/>
                                  <a:pt x="1592" y="124"/>
                                </a:cubicBezTo>
                                <a:cubicBezTo>
                                  <a:pt x="1618" y="137"/>
                                  <a:pt x="1640" y="154"/>
                                  <a:pt x="1664" y="166"/>
                                </a:cubicBezTo>
                                <a:cubicBezTo>
                                  <a:pt x="1688" y="178"/>
                                  <a:pt x="1713" y="187"/>
                                  <a:pt x="1736" y="196"/>
                                </a:cubicBezTo>
                                <a:cubicBezTo>
                                  <a:pt x="1759" y="205"/>
                                  <a:pt x="1782" y="214"/>
                                  <a:pt x="1802" y="220"/>
                                </a:cubicBezTo>
                                <a:cubicBezTo>
                                  <a:pt x="1822" y="226"/>
                                  <a:pt x="1830" y="228"/>
                                  <a:pt x="1856" y="232"/>
                                </a:cubicBezTo>
                                <a:cubicBezTo>
                                  <a:pt x="1882" y="236"/>
                                  <a:pt x="1931" y="242"/>
                                  <a:pt x="1958" y="244"/>
                                </a:cubicBezTo>
                                <a:cubicBezTo>
                                  <a:pt x="1985" y="246"/>
                                  <a:pt x="1998" y="242"/>
                                  <a:pt x="2018" y="244"/>
                                </a:cubicBezTo>
                                <a:cubicBezTo>
                                  <a:pt x="2038" y="246"/>
                                  <a:pt x="2058" y="254"/>
                                  <a:pt x="2078" y="256"/>
                                </a:cubicBezTo>
                                <a:cubicBezTo>
                                  <a:pt x="2098" y="258"/>
                                  <a:pt x="2118" y="256"/>
                                  <a:pt x="2138" y="256"/>
                                </a:cubicBezTo>
                                <a:cubicBezTo>
                                  <a:pt x="2158" y="256"/>
                                  <a:pt x="2157" y="259"/>
                                  <a:pt x="2198" y="256"/>
                                </a:cubicBezTo>
                                <a:cubicBezTo>
                                  <a:pt x="2239" y="253"/>
                                  <a:pt x="2311" y="245"/>
                                  <a:pt x="2384" y="238"/>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25" name="Freeform 12"/>
                          <p:cNvSpPr>
                            <a:spLocks/>
                          </p:cNvSpPr>
                          <p:nvPr/>
                        </p:nvSpPr>
                        <p:spPr bwMode="auto">
                          <a:xfrm>
                            <a:off x="3474" y="3072"/>
                            <a:ext cx="201" cy="252"/>
                          </a:xfrm>
                          <a:custGeom>
                            <a:avLst/>
                            <a:gdLst>
                              <a:gd name="T0" fmla="*/ 0 w 201"/>
                              <a:gd name="T1" fmla="*/ 252 h 252"/>
                              <a:gd name="T2" fmla="*/ 33 w 201"/>
                              <a:gd name="T3" fmla="*/ 231 h 252"/>
                              <a:gd name="T4" fmla="*/ 42 w 201"/>
                              <a:gd name="T5" fmla="*/ 204 h 252"/>
                              <a:gd name="T6" fmla="*/ 51 w 201"/>
                              <a:gd name="T7" fmla="*/ 168 h 252"/>
                              <a:gd name="T8" fmla="*/ 75 w 201"/>
                              <a:gd name="T9" fmla="*/ 144 h 252"/>
                              <a:gd name="T10" fmla="*/ 99 w 201"/>
                              <a:gd name="T11" fmla="*/ 96 h 252"/>
                              <a:gd name="T12" fmla="*/ 120 w 201"/>
                              <a:gd name="T13" fmla="*/ 36 h 252"/>
                              <a:gd name="T14" fmla="*/ 150 w 201"/>
                              <a:gd name="T15" fmla="*/ 21 h 252"/>
                              <a:gd name="T16" fmla="*/ 171 w 201"/>
                              <a:gd name="T17" fmla="*/ 15 h 252"/>
                              <a:gd name="T18" fmla="*/ 201 w 201"/>
                              <a:gd name="T19" fmla="*/ 0 h 2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252"/>
                              <a:gd name="T32" fmla="*/ 201 w 201"/>
                              <a:gd name="T33" fmla="*/ 252 h 2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252">
                                <a:moveTo>
                                  <a:pt x="0" y="252"/>
                                </a:moveTo>
                                <a:cubicBezTo>
                                  <a:pt x="13" y="245"/>
                                  <a:pt x="26" y="239"/>
                                  <a:pt x="33" y="231"/>
                                </a:cubicBezTo>
                                <a:cubicBezTo>
                                  <a:pt x="40" y="223"/>
                                  <a:pt x="39" y="214"/>
                                  <a:pt x="42" y="204"/>
                                </a:cubicBezTo>
                                <a:cubicBezTo>
                                  <a:pt x="45" y="194"/>
                                  <a:pt x="46" y="178"/>
                                  <a:pt x="51" y="168"/>
                                </a:cubicBezTo>
                                <a:cubicBezTo>
                                  <a:pt x="56" y="158"/>
                                  <a:pt x="67" y="156"/>
                                  <a:pt x="75" y="144"/>
                                </a:cubicBezTo>
                                <a:cubicBezTo>
                                  <a:pt x="83" y="132"/>
                                  <a:pt x="92" y="114"/>
                                  <a:pt x="99" y="96"/>
                                </a:cubicBezTo>
                                <a:cubicBezTo>
                                  <a:pt x="106" y="78"/>
                                  <a:pt x="112" y="48"/>
                                  <a:pt x="120" y="36"/>
                                </a:cubicBezTo>
                                <a:cubicBezTo>
                                  <a:pt x="128" y="24"/>
                                  <a:pt x="142" y="24"/>
                                  <a:pt x="150" y="21"/>
                                </a:cubicBezTo>
                                <a:cubicBezTo>
                                  <a:pt x="158" y="18"/>
                                  <a:pt x="163" y="18"/>
                                  <a:pt x="171" y="15"/>
                                </a:cubicBezTo>
                                <a:cubicBezTo>
                                  <a:pt x="179" y="12"/>
                                  <a:pt x="195" y="3"/>
                                  <a:pt x="201"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26" name="Freeform 13"/>
                          <p:cNvSpPr>
                            <a:spLocks/>
                          </p:cNvSpPr>
                          <p:nvPr/>
                        </p:nvSpPr>
                        <p:spPr bwMode="auto">
                          <a:xfrm>
                            <a:off x="3092" y="3345"/>
                            <a:ext cx="100" cy="438"/>
                          </a:xfrm>
                          <a:custGeom>
                            <a:avLst/>
                            <a:gdLst>
                              <a:gd name="T0" fmla="*/ 13 w 100"/>
                              <a:gd name="T1" fmla="*/ 438 h 438"/>
                              <a:gd name="T2" fmla="*/ 1 w 100"/>
                              <a:gd name="T3" fmla="*/ 387 h 438"/>
                              <a:gd name="T4" fmla="*/ 19 w 100"/>
                              <a:gd name="T5" fmla="*/ 342 h 438"/>
                              <a:gd name="T6" fmla="*/ 31 w 100"/>
                              <a:gd name="T7" fmla="*/ 297 h 438"/>
                              <a:gd name="T8" fmla="*/ 19 w 100"/>
                              <a:gd name="T9" fmla="*/ 243 h 438"/>
                              <a:gd name="T10" fmla="*/ 10 w 100"/>
                              <a:gd name="T11" fmla="*/ 180 h 438"/>
                              <a:gd name="T12" fmla="*/ 16 w 100"/>
                              <a:gd name="T13" fmla="*/ 120 h 438"/>
                              <a:gd name="T14" fmla="*/ 37 w 100"/>
                              <a:gd name="T15" fmla="*/ 81 h 438"/>
                              <a:gd name="T16" fmla="*/ 70 w 100"/>
                              <a:gd name="T17" fmla="*/ 45 h 438"/>
                              <a:gd name="T18" fmla="*/ 88 w 100"/>
                              <a:gd name="T19" fmla="*/ 15 h 438"/>
                              <a:gd name="T20" fmla="*/ 100 w 100"/>
                              <a:gd name="T21" fmla="*/ 0 h 4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
                              <a:gd name="T34" fmla="*/ 0 h 438"/>
                              <a:gd name="T35" fmla="*/ 100 w 100"/>
                              <a:gd name="T36" fmla="*/ 438 h 4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0" h="438">
                                <a:moveTo>
                                  <a:pt x="13" y="438"/>
                                </a:moveTo>
                                <a:cubicBezTo>
                                  <a:pt x="6" y="420"/>
                                  <a:pt x="0" y="403"/>
                                  <a:pt x="1" y="387"/>
                                </a:cubicBezTo>
                                <a:cubicBezTo>
                                  <a:pt x="2" y="371"/>
                                  <a:pt x="14" y="357"/>
                                  <a:pt x="19" y="342"/>
                                </a:cubicBezTo>
                                <a:cubicBezTo>
                                  <a:pt x="24" y="327"/>
                                  <a:pt x="31" y="313"/>
                                  <a:pt x="31" y="297"/>
                                </a:cubicBezTo>
                                <a:cubicBezTo>
                                  <a:pt x="31" y="281"/>
                                  <a:pt x="22" y="262"/>
                                  <a:pt x="19" y="243"/>
                                </a:cubicBezTo>
                                <a:cubicBezTo>
                                  <a:pt x="16" y="224"/>
                                  <a:pt x="10" y="200"/>
                                  <a:pt x="10" y="180"/>
                                </a:cubicBezTo>
                                <a:cubicBezTo>
                                  <a:pt x="10" y="160"/>
                                  <a:pt x="12" y="136"/>
                                  <a:pt x="16" y="120"/>
                                </a:cubicBezTo>
                                <a:cubicBezTo>
                                  <a:pt x="20" y="104"/>
                                  <a:pt x="28" y="93"/>
                                  <a:pt x="37" y="81"/>
                                </a:cubicBezTo>
                                <a:cubicBezTo>
                                  <a:pt x="46" y="69"/>
                                  <a:pt x="62" y="56"/>
                                  <a:pt x="70" y="45"/>
                                </a:cubicBezTo>
                                <a:cubicBezTo>
                                  <a:pt x="78" y="34"/>
                                  <a:pt x="83" y="23"/>
                                  <a:pt x="88" y="15"/>
                                </a:cubicBezTo>
                                <a:cubicBezTo>
                                  <a:pt x="93" y="7"/>
                                  <a:pt x="96" y="3"/>
                                  <a:pt x="100"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27" name="Freeform 14"/>
                          <p:cNvSpPr>
                            <a:spLocks/>
                          </p:cNvSpPr>
                          <p:nvPr/>
                        </p:nvSpPr>
                        <p:spPr bwMode="auto">
                          <a:xfrm>
                            <a:off x="3954" y="3123"/>
                            <a:ext cx="300" cy="45"/>
                          </a:xfrm>
                          <a:custGeom>
                            <a:avLst/>
                            <a:gdLst>
                              <a:gd name="T0" fmla="*/ 0 w 300"/>
                              <a:gd name="T1" fmla="*/ 45 h 45"/>
                              <a:gd name="T2" fmla="*/ 39 w 300"/>
                              <a:gd name="T3" fmla="*/ 39 h 45"/>
                              <a:gd name="T4" fmla="*/ 81 w 300"/>
                              <a:gd name="T5" fmla="*/ 12 h 45"/>
                              <a:gd name="T6" fmla="*/ 114 w 300"/>
                              <a:gd name="T7" fmla="*/ 3 h 45"/>
                              <a:gd name="T8" fmla="*/ 156 w 300"/>
                              <a:gd name="T9" fmla="*/ 0 h 45"/>
                              <a:gd name="T10" fmla="*/ 201 w 300"/>
                              <a:gd name="T11" fmla="*/ 0 h 45"/>
                              <a:gd name="T12" fmla="*/ 249 w 300"/>
                              <a:gd name="T13" fmla="*/ 3 h 45"/>
                              <a:gd name="T14" fmla="*/ 300 w 300"/>
                              <a:gd name="T15" fmla="*/ 6 h 45"/>
                              <a:gd name="T16" fmla="*/ 0 60000 65536"/>
                              <a:gd name="T17" fmla="*/ 0 60000 65536"/>
                              <a:gd name="T18" fmla="*/ 0 60000 65536"/>
                              <a:gd name="T19" fmla="*/ 0 60000 65536"/>
                              <a:gd name="T20" fmla="*/ 0 60000 65536"/>
                              <a:gd name="T21" fmla="*/ 0 60000 65536"/>
                              <a:gd name="T22" fmla="*/ 0 60000 65536"/>
                              <a:gd name="T23" fmla="*/ 0 60000 65536"/>
                              <a:gd name="T24" fmla="*/ 0 w 300"/>
                              <a:gd name="T25" fmla="*/ 0 h 45"/>
                              <a:gd name="T26" fmla="*/ 300 w 300"/>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 h="45">
                                <a:moveTo>
                                  <a:pt x="0" y="45"/>
                                </a:moveTo>
                                <a:cubicBezTo>
                                  <a:pt x="13" y="44"/>
                                  <a:pt x="26" y="44"/>
                                  <a:pt x="39" y="39"/>
                                </a:cubicBezTo>
                                <a:cubicBezTo>
                                  <a:pt x="52" y="34"/>
                                  <a:pt x="68" y="18"/>
                                  <a:pt x="81" y="12"/>
                                </a:cubicBezTo>
                                <a:cubicBezTo>
                                  <a:pt x="94" y="6"/>
                                  <a:pt x="102" y="5"/>
                                  <a:pt x="114" y="3"/>
                                </a:cubicBezTo>
                                <a:cubicBezTo>
                                  <a:pt x="126" y="1"/>
                                  <a:pt x="142" y="0"/>
                                  <a:pt x="156" y="0"/>
                                </a:cubicBezTo>
                                <a:cubicBezTo>
                                  <a:pt x="170" y="0"/>
                                  <a:pt x="186" y="0"/>
                                  <a:pt x="201" y="0"/>
                                </a:cubicBezTo>
                                <a:cubicBezTo>
                                  <a:pt x="216" y="0"/>
                                  <a:pt x="233" y="2"/>
                                  <a:pt x="249" y="3"/>
                                </a:cubicBezTo>
                                <a:cubicBezTo>
                                  <a:pt x="265" y="4"/>
                                  <a:pt x="290" y="6"/>
                                  <a:pt x="300" y="6"/>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28" name="Freeform 15"/>
                          <p:cNvSpPr>
                            <a:spLocks/>
                          </p:cNvSpPr>
                          <p:nvPr/>
                        </p:nvSpPr>
                        <p:spPr bwMode="auto">
                          <a:xfrm>
                            <a:off x="3414" y="3210"/>
                            <a:ext cx="1068" cy="594"/>
                          </a:xfrm>
                          <a:custGeom>
                            <a:avLst/>
                            <a:gdLst>
                              <a:gd name="T0" fmla="*/ 0 w 1068"/>
                              <a:gd name="T1" fmla="*/ 594 h 594"/>
                              <a:gd name="T2" fmla="*/ 54 w 1068"/>
                              <a:gd name="T3" fmla="*/ 561 h 594"/>
                              <a:gd name="T4" fmla="*/ 87 w 1068"/>
                              <a:gd name="T5" fmla="*/ 516 h 594"/>
                              <a:gd name="T6" fmla="*/ 129 w 1068"/>
                              <a:gd name="T7" fmla="*/ 474 h 594"/>
                              <a:gd name="T8" fmla="*/ 180 w 1068"/>
                              <a:gd name="T9" fmla="*/ 423 h 594"/>
                              <a:gd name="T10" fmla="*/ 249 w 1068"/>
                              <a:gd name="T11" fmla="*/ 399 h 594"/>
                              <a:gd name="T12" fmla="*/ 324 w 1068"/>
                              <a:gd name="T13" fmla="*/ 396 h 594"/>
                              <a:gd name="T14" fmla="*/ 408 w 1068"/>
                              <a:gd name="T15" fmla="*/ 387 h 594"/>
                              <a:gd name="T16" fmla="*/ 495 w 1068"/>
                              <a:gd name="T17" fmla="*/ 345 h 594"/>
                              <a:gd name="T18" fmla="*/ 534 w 1068"/>
                              <a:gd name="T19" fmla="*/ 300 h 594"/>
                              <a:gd name="T20" fmla="*/ 594 w 1068"/>
                              <a:gd name="T21" fmla="*/ 249 h 594"/>
                              <a:gd name="T22" fmla="*/ 666 w 1068"/>
                              <a:gd name="T23" fmla="*/ 210 h 594"/>
                              <a:gd name="T24" fmla="*/ 732 w 1068"/>
                              <a:gd name="T25" fmla="*/ 186 h 594"/>
                              <a:gd name="T26" fmla="*/ 783 w 1068"/>
                              <a:gd name="T27" fmla="*/ 177 h 594"/>
                              <a:gd name="T28" fmla="*/ 858 w 1068"/>
                              <a:gd name="T29" fmla="*/ 117 h 594"/>
                              <a:gd name="T30" fmla="*/ 897 w 1068"/>
                              <a:gd name="T31" fmla="*/ 72 h 594"/>
                              <a:gd name="T32" fmla="*/ 957 w 1068"/>
                              <a:gd name="T33" fmla="*/ 45 h 594"/>
                              <a:gd name="T34" fmla="*/ 1029 w 1068"/>
                              <a:gd name="T35" fmla="*/ 9 h 594"/>
                              <a:gd name="T36" fmla="*/ 1068 w 1068"/>
                              <a:gd name="T37" fmla="*/ 0 h 5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68"/>
                              <a:gd name="T58" fmla="*/ 0 h 594"/>
                              <a:gd name="T59" fmla="*/ 1068 w 1068"/>
                              <a:gd name="T60" fmla="*/ 594 h 5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68" h="594">
                                <a:moveTo>
                                  <a:pt x="0" y="594"/>
                                </a:moveTo>
                                <a:cubicBezTo>
                                  <a:pt x="20" y="584"/>
                                  <a:pt x="40" y="574"/>
                                  <a:pt x="54" y="561"/>
                                </a:cubicBezTo>
                                <a:cubicBezTo>
                                  <a:pt x="68" y="548"/>
                                  <a:pt x="74" y="531"/>
                                  <a:pt x="87" y="516"/>
                                </a:cubicBezTo>
                                <a:cubicBezTo>
                                  <a:pt x="100" y="501"/>
                                  <a:pt x="114" y="489"/>
                                  <a:pt x="129" y="474"/>
                                </a:cubicBezTo>
                                <a:cubicBezTo>
                                  <a:pt x="144" y="459"/>
                                  <a:pt x="160" y="435"/>
                                  <a:pt x="180" y="423"/>
                                </a:cubicBezTo>
                                <a:cubicBezTo>
                                  <a:pt x="200" y="411"/>
                                  <a:pt x="225" y="404"/>
                                  <a:pt x="249" y="399"/>
                                </a:cubicBezTo>
                                <a:cubicBezTo>
                                  <a:pt x="273" y="394"/>
                                  <a:pt x="298" y="398"/>
                                  <a:pt x="324" y="396"/>
                                </a:cubicBezTo>
                                <a:cubicBezTo>
                                  <a:pt x="350" y="394"/>
                                  <a:pt x="380" y="395"/>
                                  <a:pt x="408" y="387"/>
                                </a:cubicBezTo>
                                <a:cubicBezTo>
                                  <a:pt x="436" y="379"/>
                                  <a:pt x="474" y="360"/>
                                  <a:pt x="495" y="345"/>
                                </a:cubicBezTo>
                                <a:cubicBezTo>
                                  <a:pt x="516" y="330"/>
                                  <a:pt x="517" y="316"/>
                                  <a:pt x="534" y="300"/>
                                </a:cubicBezTo>
                                <a:cubicBezTo>
                                  <a:pt x="551" y="284"/>
                                  <a:pt x="572" y="264"/>
                                  <a:pt x="594" y="249"/>
                                </a:cubicBezTo>
                                <a:cubicBezTo>
                                  <a:pt x="616" y="234"/>
                                  <a:pt x="643" y="220"/>
                                  <a:pt x="666" y="210"/>
                                </a:cubicBezTo>
                                <a:cubicBezTo>
                                  <a:pt x="689" y="200"/>
                                  <a:pt x="713" y="191"/>
                                  <a:pt x="732" y="186"/>
                                </a:cubicBezTo>
                                <a:cubicBezTo>
                                  <a:pt x="751" y="181"/>
                                  <a:pt x="762" y="188"/>
                                  <a:pt x="783" y="177"/>
                                </a:cubicBezTo>
                                <a:cubicBezTo>
                                  <a:pt x="804" y="166"/>
                                  <a:pt x="839" y="134"/>
                                  <a:pt x="858" y="117"/>
                                </a:cubicBezTo>
                                <a:cubicBezTo>
                                  <a:pt x="877" y="100"/>
                                  <a:pt x="881" y="84"/>
                                  <a:pt x="897" y="72"/>
                                </a:cubicBezTo>
                                <a:cubicBezTo>
                                  <a:pt x="913" y="60"/>
                                  <a:pt x="935" y="55"/>
                                  <a:pt x="957" y="45"/>
                                </a:cubicBezTo>
                                <a:cubicBezTo>
                                  <a:pt x="979" y="35"/>
                                  <a:pt x="1011" y="16"/>
                                  <a:pt x="1029" y="9"/>
                                </a:cubicBezTo>
                                <a:cubicBezTo>
                                  <a:pt x="1047" y="2"/>
                                  <a:pt x="1060" y="2"/>
                                  <a:pt x="1068"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29" name="Freeform 16"/>
                          <p:cNvSpPr>
                            <a:spLocks/>
                          </p:cNvSpPr>
                          <p:nvPr/>
                        </p:nvSpPr>
                        <p:spPr bwMode="auto">
                          <a:xfrm>
                            <a:off x="2733" y="3372"/>
                            <a:ext cx="381" cy="99"/>
                          </a:xfrm>
                          <a:custGeom>
                            <a:avLst/>
                            <a:gdLst>
                              <a:gd name="T0" fmla="*/ 0 w 381"/>
                              <a:gd name="T1" fmla="*/ 96 h 99"/>
                              <a:gd name="T2" fmla="*/ 39 w 381"/>
                              <a:gd name="T3" fmla="*/ 96 h 99"/>
                              <a:gd name="T4" fmla="*/ 81 w 381"/>
                              <a:gd name="T5" fmla="*/ 78 h 99"/>
                              <a:gd name="T6" fmla="*/ 123 w 381"/>
                              <a:gd name="T7" fmla="*/ 63 h 99"/>
                              <a:gd name="T8" fmla="*/ 162 w 381"/>
                              <a:gd name="T9" fmla="*/ 24 h 99"/>
                              <a:gd name="T10" fmla="*/ 198 w 381"/>
                              <a:gd name="T11" fmla="*/ 6 h 99"/>
                              <a:gd name="T12" fmla="*/ 231 w 381"/>
                              <a:gd name="T13" fmla="*/ 3 h 99"/>
                              <a:gd name="T14" fmla="*/ 276 w 381"/>
                              <a:gd name="T15" fmla="*/ 6 h 99"/>
                              <a:gd name="T16" fmla="*/ 318 w 381"/>
                              <a:gd name="T17" fmla="*/ 9 h 99"/>
                              <a:gd name="T18" fmla="*/ 363 w 381"/>
                              <a:gd name="T19" fmla="*/ 3 h 99"/>
                              <a:gd name="T20" fmla="*/ 381 w 381"/>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1"/>
                              <a:gd name="T34" fmla="*/ 0 h 99"/>
                              <a:gd name="T35" fmla="*/ 381 w 381"/>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1" h="99">
                                <a:moveTo>
                                  <a:pt x="0" y="96"/>
                                </a:moveTo>
                                <a:cubicBezTo>
                                  <a:pt x="13" y="97"/>
                                  <a:pt x="26" y="99"/>
                                  <a:pt x="39" y="96"/>
                                </a:cubicBezTo>
                                <a:cubicBezTo>
                                  <a:pt x="52" y="93"/>
                                  <a:pt x="67" y="84"/>
                                  <a:pt x="81" y="78"/>
                                </a:cubicBezTo>
                                <a:cubicBezTo>
                                  <a:pt x="95" y="72"/>
                                  <a:pt x="109" y="72"/>
                                  <a:pt x="123" y="63"/>
                                </a:cubicBezTo>
                                <a:cubicBezTo>
                                  <a:pt x="137" y="54"/>
                                  <a:pt x="150" y="33"/>
                                  <a:pt x="162" y="24"/>
                                </a:cubicBezTo>
                                <a:cubicBezTo>
                                  <a:pt x="174" y="15"/>
                                  <a:pt x="187" y="9"/>
                                  <a:pt x="198" y="6"/>
                                </a:cubicBezTo>
                                <a:cubicBezTo>
                                  <a:pt x="209" y="3"/>
                                  <a:pt x="218" y="3"/>
                                  <a:pt x="231" y="3"/>
                                </a:cubicBezTo>
                                <a:cubicBezTo>
                                  <a:pt x="244" y="3"/>
                                  <a:pt x="262" y="5"/>
                                  <a:pt x="276" y="6"/>
                                </a:cubicBezTo>
                                <a:cubicBezTo>
                                  <a:pt x="290" y="7"/>
                                  <a:pt x="304" y="9"/>
                                  <a:pt x="318" y="9"/>
                                </a:cubicBezTo>
                                <a:cubicBezTo>
                                  <a:pt x="332" y="9"/>
                                  <a:pt x="353" y="4"/>
                                  <a:pt x="363" y="3"/>
                                </a:cubicBezTo>
                                <a:cubicBezTo>
                                  <a:pt x="373" y="2"/>
                                  <a:pt x="377" y="0"/>
                                  <a:pt x="381"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30" name="Freeform 17"/>
                          <p:cNvSpPr>
                            <a:spLocks/>
                          </p:cNvSpPr>
                          <p:nvPr/>
                        </p:nvSpPr>
                        <p:spPr bwMode="auto">
                          <a:xfrm>
                            <a:off x="2982" y="2797"/>
                            <a:ext cx="816" cy="209"/>
                          </a:xfrm>
                          <a:custGeom>
                            <a:avLst/>
                            <a:gdLst>
                              <a:gd name="T0" fmla="*/ 0 w 816"/>
                              <a:gd name="T1" fmla="*/ 8 h 209"/>
                              <a:gd name="T2" fmla="*/ 27 w 816"/>
                              <a:gd name="T3" fmla="*/ 2 h 209"/>
                              <a:gd name="T4" fmla="*/ 48 w 816"/>
                              <a:gd name="T5" fmla="*/ 2 h 209"/>
                              <a:gd name="T6" fmla="*/ 63 w 816"/>
                              <a:gd name="T7" fmla="*/ 14 h 209"/>
                              <a:gd name="T8" fmla="*/ 99 w 816"/>
                              <a:gd name="T9" fmla="*/ 14 h 209"/>
                              <a:gd name="T10" fmla="*/ 132 w 816"/>
                              <a:gd name="T11" fmla="*/ 5 h 209"/>
                              <a:gd name="T12" fmla="*/ 150 w 816"/>
                              <a:gd name="T13" fmla="*/ 8 h 209"/>
                              <a:gd name="T14" fmla="*/ 177 w 816"/>
                              <a:gd name="T15" fmla="*/ 23 h 209"/>
                              <a:gd name="T16" fmla="*/ 195 w 816"/>
                              <a:gd name="T17" fmla="*/ 62 h 209"/>
                              <a:gd name="T18" fmla="*/ 210 w 816"/>
                              <a:gd name="T19" fmla="*/ 89 h 209"/>
                              <a:gd name="T20" fmla="*/ 240 w 816"/>
                              <a:gd name="T21" fmla="*/ 122 h 209"/>
                              <a:gd name="T22" fmla="*/ 282 w 816"/>
                              <a:gd name="T23" fmla="*/ 140 h 209"/>
                              <a:gd name="T24" fmla="*/ 321 w 816"/>
                              <a:gd name="T25" fmla="*/ 161 h 209"/>
                              <a:gd name="T26" fmla="*/ 354 w 816"/>
                              <a:gd name="T27" fmla="*/ 173 h 209"/>
                              <a:gd name="T28" fmla="*/ 393 w 816"/>
                              <a:gd name="T29" fmla="*/ 188 h 209"/>
                              <a:gd name="T30" fmla="*/ 471 w 816"/>
                              <a:gd name="T31" fmla="*/ 185 h 209"/>
                              <a:gd name="T32" fmla="*/ 513 w 816"/>
                              <a:gd name="T33" fmla="*/ 173 h 209"/>
                              <a:gd name="T34" fmla="*/ 570 w 816"/>
                              <a:gd name="T35" fmla="*/ 167 h 209"/>
                              <a:gd name="T36" fmla="*/ 612 w 816"/>
                              <a:gd name="T37" fmla="*/ 170 h 209"/>
                              <a:gd name="T38" fmla="*/ 645 w 816"/>
                              <a:gd name="T39" fmla="*/ 188 h 209"/>
                              <a:gd name="T40" fmla="*/ 687 w 816"/>
                              <a:gd name="T41" fmla="*/ 203 h 209"/>
                              <a:gd name="T42" fmla="*/ 735 w 816"/>
                              <a:gd name="T43" fmla="*/ 206 h 209"/>
                              <a:gd name="T44" fmla="*/ 780 w 816"/>
                              <a:gd name="T45" fmla="*/ 209 h 209"/>
                              <a:gd name="T46" fmla="*/ 816 w 816"/>
                              <a:gd name="T47" fmla="*/ 203 h 20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16"/>
                              <a:gd name="T73" fmla="*/ 0 h 209"/>
                              <a:gd name="T74" fmla="*/ 816 w 816"/>
                              <a:gd name="T75" fmla="*/ 209 h 20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16" h="209">
                                <a:moveTo>
                                  <a:pt x="0" y="8"/>
                                </a:moveTo>
                                <a:cubicBezTo>
                                  <a:pt x="9" y="5"/>
                                  <a:pt x="19" y="3"/>
                                  <a:pt x="27" y="2"/>
                                </a:cubicBezTo>
                                <a:cubicBezTo>
                                  <a:pt x="35" y="1"/>
                                  <a:pt x="42" y="0"/>
                                  <a:pt x="48" y="2"/>
                                </a:cubicBezTo>
                                <a:cubicBezTo>
                                  <a:pt x="54" y="4"/>
                                  <a:pt x="55" y="12"/>
                                  <a:pt x="63" y="14"/>
                                </a:cubicBezTo>
                                <a:cubicBezTo>
                                  <a:pt x="71" y="16"/>
                                  <a:pt x="88" y="15"/>
                                  <a:pt x="99" y="14"/>
                                </a:cubicBezTo>
                                <a:cubicBezTo>
                                  <a:pt x="110" y="13"/>
                                  <a:pt x="124" y="6"/>
                                  <a:pt x="132" y="5"/>
                                </a:cubicBezTo>
                                <a:cubicBezTo>
                                  <a:pt x="140" y="4"/>
                                  <a:pt x="143" y="5"/>
                                  <a:pt x="150" y="8"/>
                                </a:cubicBezTo>
                                <a:cubicBezTo>
                                  <a:pt x="157" y="11"/>
                                  <a:pt x="170" y="14"/>
                                  <a:pt x="177" y="23"/>
                                </a:cubicBezTo>
                                <a:cubicBezTo>
                                  <a:pt x="184" y="32"/>
                                  <a:pt x="190" y="51"/>
                                  <a:pt x="195" y="62"/>
                                </a:cubicBezTo>
                                <a:cubicBezTo>
                                  <a:pt x="200" y="73"/>
                                  <a:pt x="203" y="79"/>
                                  <a:pt x="210" y="89"/>
                                </a:cubicBezTo>
                                <a:cubicBezTo>
                                  <a:pt x="217" y="99"/>
                                  <a:pt x="228" y="113"/>
                                  <a:pt x="240" y="122"/>
                                </a:cubicBezTo>
                                <a:cubicBezTo>
                                  <a:pt x="252" y="131"/>
                                  <a:pt x="269" y="134"/>
                                  <a:pt x="282" y="140"/>
                                </a:cubicBezTo>
                                <a:cubicBezTo>
                                  <a:pt x="295" y="146"/>
                                  <a:pt x="309" y="155"/>
                                  <a:pt x="321" y="161"/>
                                </a:cubicBezTo>
                                <a:cubicBezTo>
                                  <a:pt x="333" y="167"/>
                                  <a:pt x="342" y="169"/>
                                  <a:pt x="354" y="173"/>
                                </a:cubicBezTo>
                                <a:cubicBezTo>
                                  <a:pt x="366" y="177"/>
                                  <a:pt x="374" y="186"/>
                                  <a:pt x="393" y="188"/>
                                </a:cubicBezTo>
                                <a:cubicBezTo>
                                  <a:pt x="412" y="190"/>
                                  <a:pt x="451" y="187"/>
                                  <a:pt x="471" y="185"/>
                                </a:cubicBezTo>
                                <a:cubicBezTo>
                                  <a:pt x="491" y="183"/>
                                  <a:pt x="497" y="176"/>
                                  <a:pt x="513" y="173"/>
                                </a:cubicBezTo>
                                <a:cubicBezTo>
                                  <a:pt x="529" y="170"/>
                                  <a:pt x="554" y="167"/>
                                  <a:pt x="570" y="167"/>
                                </a:cubicBezTo>
                                <a:cubicBezTo>
                                  <a:pt x="586" y="167"/>
                                  <a:pt x="600" y="167"/>
                                  <a:pt x="612" y="170"/>
                                </a:cubicBezTo>
                                <a:cubicBezTo>
                                  <a:pt x="624" y="173"/>
                                  <a:pt x="633" y="183"/>
                                  <a:pt x="645" y="188"/>
                                </a:cubicBezTo>
                                <a:cubicBezTo>
                                  <a:pt x="657" y="193"/>
                                  <a:pt x="672" y="200"/>
                                  <a:pt x="687" y="203"/>
                                </a:cubicBezTo>
                                <a:cubicBezTo>
                                  <a:pt x="702" y="206"/>
                                  <a:pt x="720" y="205"/>
                                  <a:pt x="735" y="206"/>
                                </a:cubicBezTo>
                                <a:cubicBezTo>
                                  <a:pt x="750" y="207"/>
                                  <a:pt x="767" y="209"/>
                                  <a:pt x="780" y="209"/>
                                </a:cubicBezTo>
                                <a:cubicBezTo>
                                  <a:pt x="793" y="209"/>
                                  <a:pt x="809" y="204"/>
                                  <a:pt x="816" y="203"/>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7019" name="Freeform 18"/>
                        <p:cNvSpPr>
                          <a:spLocks/>
                        </p:cNvSpPr>
                        <p:nvPr/>
                      </p:nvSpPr>
                      <p:spPr bwMode="auto">
                        <a:xfrm>
                          <a:off x="3303" y="2498"/>
                          <a:ext cx="684" cy="484"/>
                        </a:xfrm>
                        <a:custGeom>
                          <a:avLst/>
                          <a:gdLst>
                            <a:gd name="T0" fmla="*/ 0 w 684"/>
                            <a:gd name="T1" fmla="*/ 1 h 484"/>
                            <a:gd name="T2" fmla="*/ 21 w 684"/>
                            <a:gd name="T3" fmla="*/ 1 h 484"/>
                            <a:gd name="T4" fmla="*/ 39 w 684"/>
                            <a:gd name="T5" fmla="*/ 10 h 484"/>
                            <a:gd name="T6" fmla="*/ 51 w 684"/>
                            <a:gd name="T7" fmla="*/ 37 h 484"/>
                            <a:gd name="T8" fmla="*/ 51 w 684"/>
                            <a:gd name="T9" fmla="*/ 58 h 484"/>
                            <a:gd name="T10" fmla="*/ 51 w 684"/>
                            <a:gd name="T11" fmla="*/ 85 h 484"/>
                            <a:gd name="T12" fmla="*/ 69 w 684"/>
                            <a:gd name="T13" fmla="*/ 106 h 484"/>
                            <a:gd name="T14" fmla="*/ 93 w 684"/>
                            <a:gd name="T15" fmla="*/ 109 h 484"/>
                            <a:gd name="T16" fmla="*/ 117 w 684"/>
                            <a:gd name="T17" fmla="*/ 109 h 484"/>
                            <a:gd name="T18" fmla="*/ 141 w 684"/>
                            <a:gd name="T19" fmla="*/ 115 h 484"/>
                            <a:gd name="T20" fmla="*/ 168 w 684"/>
                            <a:gd name="T21" fmla="*/ 139 h 484"/>
                            <a:gd name="T22" fmla="*/ 186 w 684"/>
                            <a:gd name="T23" fmla="*/ 154 h 484"/>
                            <a:gd name="T24" fmla="*/ 201 w 684"/>
                            <a:gd name="T25" fmla="*/ 166 h 484"/>
                            <a:gd name="T26" fmla="*/ 222 w 684"/>
                            <a:gd name="T27" fmla="*/ 184 h 484"/>
                            <a:gd name="T28" fmla="*/ 246 w 684"/>
                            <a:gd name="T29" fmla="*/ 196 h 484"/>
                            <a:gd name="T30" fmla="*/ 285 w 684"/>
                            <a:gd name="T31" fmla="*/ 211 h 484"/>
                            <a:gd name="T32" fmla="*/ 309 w 684"/>
                            <a:gd name="T33" fmla="*/ 223 h 484"/>
                            <a:gd name="T34" fmla="*/ 327 w 684"/>
                            <a:gd name="T35" fmla="*/ 238 h 484"/>
                            <a:gd name="T36" fmla="*/ 387 w 684"/>
                            <a:gd name="T37" fmla="*/ 250 h 484"/>
                            <a:gd name="T38" fmla="*/ 417 w 684"/>
                            <a:gd name="T39" fmla="*/ 250 h 484"/>
                            <a:gd name="T40" fmla="*/ 447 w 684"/>
                            <a:gd name="T41" fmla="*/ 262 h 484"/>
                            <a:gd name="T42" fmla="*/ 453 w 684"/>
                            <a:gd name="T43" fmla="*/ 286 h 484"/>
                            <a:gd name="T44" fmla="*/ 468 w 684"/>
                            <a:gd name="T45" fmla="*/ 316 h 484"/>
                            <a:gd name="T46" fmla="*/ 510 w 684"/>
                            <a:gd name="T47" fmla="*/ 328 h 484"/>
                            <a:gd name="T48" fmla="*/ 540 w 684"/>
                            <a:gd name="T49" fmla="*/ 349 h 484"/>
                            <a:gd name="T50" fmla="*/ 558 w 684"/>
                            <a:gd name="T51" fmla="*/ 382 h 484"/>
                            <a:gd name="T52" fmla="*/ 579 w 684"/>
                            <a:gd name="T53" fmla="*/ 409 h 484"/>
                            <a:gd name="T54" fmla="*/ 615 w 684"/>
                            <a:gd name="T55" fmla="*/ 436 h 484"/>
                            <a:gd name="T56" fmla="*/ 648 w 684"/>
                            <a:gd name="T57" fmla="*/ 460 h 484"/>
                            <a:gd name="T58" fmla="*/ 684 w 684"/>
                            <a:gd name="T59" fmla="*/ 484 h 4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84"/>
                            <a:gd name="T91" fmla="*/ 0 h 484"/>
                            <a:gd name="T92" fmla="*/ 684 w 684"/>
                            <a:gd name="T93" fmla="*/ 484 h 4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84" h="484">
                              <a:moveTo>
                                <a:pt x="0" y="1"/>
                              </a:moveTo>
                              <a:cubicBezTo>
                                <a:pt x="7" y="0"/>
                                <a:pt x="15" y="0"/>
                                <a:pt x="21" y="1"/>
                              </a:cubicBezTo>
                              <a:cubicBezTo>
                                <a:pt x="27" y="2"/>
                                <a:pt x="34" y="4"/>
                                <a:pt x="39" y="10"/>
                              </a:cubicBezTo>
                              <a:cubicBezTo>
                                <a:pt x="44" y="16"/>
                                <a:pt x="49" y="29"/>
                                <a:pt x="51" y="37"/>
                              </a:cubicBezTo>
                              <a:cubicBezTo>
                                <a:pt x="53" y="45"/>
                                <a:pt x="51" y="50"/>
                                <a:pt x="51" y="58"/>
                              </a:cubicBezTo>
                              <a:cubicBezTo>
                                <a:pt x="51" y="66"/>
                                <a:pt x="48" y="77"/>
                                <a:pt x="51" y="85"/>
                              </a:cubicBezTo>
                              <a:cubicBezTo>
                                <a:pt x="54" y="93"/>
                                <a:pt x="62" y="102"/>
                                <a:pt x="69" y="106"/>
                              </a:cubicBezTo>
                              <a:cubicBezTo>
                                <a:pt x="76" y="110"/>
                                <a:pt x="85" y="108"/>
                                <a:pt x="93" y="109"/>
                              </a:cubicBezTo>
                              <a:cubicBezTo>
                                <a:pt x="101" y="110"/>
                                <a:pt x="109" y="108"/>
                                <a:pt x="117" y="109"/>
                              </a:cubicBezTo>
                              <a:cubicBezTo>
                                <a:pt x="125" y="110"/>
                                <a:pt x="133" y="110"/>
                                <a:pt x="141" y="115"/>
                              </a:cubicBezTo>
                              <a:cubicBezTo>
                                <a:pt x="149" y="120"/>
                                <a:pt x="161" y="133"/>
                                <a:pt x="168" y="139"/>
                              </a:cubicBezTo>
                              <a:cubicBezTo>
                                <a:pt x="175" y="145"/>
                                <a:pt x="181" y="150"/>
                                <a:pt x="186" y="154"/>
                              </a:cubicBezTo>
                              <a:cubicBezTo>
                                <a:pt x="191" y="158"/>
                                <a:pt x="195" y="161"/>
                                <a:pt x="201" y="166"/>
                              </a:cubicBezTo>
                              <a:cubicBezTo>
                                <a:pt x="207" y="171"/>
                                <a:pt x="215" y="179"/>
                                <a:pt x="222" y="184"/>
                              </a:cubicBezTo>
                              <a:cubicBezTo>
                                <a:pt x="229" y="189"/>
                                <a:pt x="235" y="192"/>
                                <a:pt x="246" y="196"/>
                              </a:cubicBezTo>
                              <a:cubicBezTo>
                                <a:pt x="257" y="200"/>
                                <a:pt x="275" y="206"/>
                                <a:pt x="285" y="211"/>
                              </a:cubicBezTo>
                              <a:cubicBezTo>
                                <a:pt x="295" y="216"/>
                                <a:pt x="302" y="219"/>
                                <a:pt x="309" y="223"/>
                              </a:cubicBezTo>
                              <a:cubicBezTo>
                                <a:pt x="316" y="227"/>
                                <a:pt x="314" y="234"/>
                                <a:pt x="327" y="238"/>
                              </a:cubicBezTo>
                              <a:cubicBezTo>
                                <a:pt x="340" y="242"/>
                                <a:pt x="372" y="248"/>
                                <a:pt x="387" y="250"/>
                              </a:cubicBezTo>
                              <a:cubicBezTo>
                                <a:pt x="402" y="252"/>
                                <a:pt x="407" y="248"/>
                                <a:pt x="417" y="250"/>
                              </a:cubicBezTo>
                              <a:cubicBezTo>
                                <a:pt x="427" y="252"/>
                                <a:pt x="441" y="256"/>
                                <a:pt x="447" y="262"/>
                              </a:cubicBezTo>
                              <a:cubicBezTo>
                                <a:pt x="453" y="268"/>
                                <a:pt x="449" y="277"/>
                                <a:pt x="453" y="286"/>
                              </a:cubicBezTo>
                              <a:cubicBezTo>
                                <a:pt x="457" y="295"/>
                                <a:pt x="459" y="309"/>
                                <a:pt x="468" y="316"/>
                              </a:cubicBezTo>
                              <a:cubicBezTo>
                                <a:pt x="477" y="323"/>
                                <a:pt x="498" y="322"/>
                                <a:pt x="510" y="328"/>
                              </a:cubicBezTo>
                              <a:cubicBezTo>
                                <a:pt x="522" y="334"/>
                                <a:pt x="532" y="340"/>
                                <a:pt x="540" y="349"/>
                              </a:cubicBezTo>
                              <a:cubicBezTo>
                                <a:pt x="548" y="358"/>
                                <a:pt x="551" y="372"/>
                                <a:pt x="558" y="382"/>
                              </a:cubicBezTo>
                              <a:cubicBezTo>
                                <a:pt x="565" y="392"/>
                                <a:pt x="569" y="400"/>
                                <a:pt x="579" y="409"/>
                              </a:cubicBezTo>
                              <a:cubicBezTo>
                                <a:pt x="589" y="418"/>
                                <a:pt x="603" y="428"/>
                                <a:pt x="615" y="436"/>
                              </a:cubicBezTo>
                              <a:cubicBezTo>
                                <a:pt x="627" y="444"/>
                                <a:pt x="637" y="452"/>
                                <a:pt x="648" y="460"/>
                              </a:cubicBezTo>
                              <a:cubicBezTo>
                                <a:pt x="659" y="468"/>
                                <a:pt x="671" y="476"/>
                                <a:pt x="684" y="4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20" name="Freeform 19"/>
                        <p:cNvSpPr>
                          <a:spLocks/>
                        </p:cNvSpPr>
                        <p:nvPr/>
                      </p:nvSpPr>
                      <p:spPr bwMode="auto">
                        <a:xfrm>
                          <a:off x="3748" y="2698"/>
                          <a:ext cx="208" cy="264"/>
                        </a:xfrm>
                        <a:custGeom>
                          <a:avLst/>
                          <a:gdLst>
                            <a:gd name="T0" fmla="*/ 0 w 208"/>
                            <a:gd name="T1" fmla="*/ 0 h 264"/>
                            <a:gd name="T2" fmla="*/ 12 w 208"/>
                            <a:gd name="T3" fmla="*/ 32 h 264"/>
                            <a:gd name="T4" fmla="*/ 32 w 208"/>
                            <a:gd name="T5" fmla="*/ 48 h 264"/>
                            <a:gd name="T6" fmla="*/ 64 w 208"/>
                            <a:gd name="T7" fmla="*/ 56 h 264"/>
                            <a:gd name="T8" fmla="*/ 96 w 208"/>
                            <a:gd name="T9" fmla="*/ 76 h 264"/>
                            <a:gd name="T10" fmla="*/ 108 w 208"/>
                            <a:gd name="T11" fmla="*/ 128 h 264"/>
                            <a:gd name="T12" fmla="*/ 128 w 208"/>
                            <a:gd name="T13" fmla="*/ 156 h 264"/>
                            <a:gd name="T14" fmla="*/ 160 w 208"/>
                            <a:gd name="T15" fmla="*/ 172 h 264"/>
                            <a:gd name="T16" fmla="*/ 184 w 208"/>
                            <a:gd name="T17" fmla="*/ 212 h 264"/>
                            <a:gd name="T18" fmla="*/ 200 w 208"/>
                            <a:gd name="T19" fmla="*/ 236 h 264"/>
                            <a:gd name="T20" fmla="*/ 208 w 208"/>
                            <a:gd name="T21" fmla="*/ 264 h 2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264"/>
                            <a:gd name="T35" fmla="*/ 208 w 208"/>
                            <a:gd name="T36" fmla="*/ 264 h 2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264">
                              <a:moveTo>
                                <a:pt x="0" y="0"/>
                              </a:moveTo>
                              <a:cubicBezTo>
                                <a:pt x="3" y="12"/>
                                <a:pt x="7" y="24"/>
                                <a:pt x="12" y="32"/>
                              </a:cubicBezTo>
                              <a:cubicBezTo>
                                <a:pt x="17" y="40"/>
                                <a:pt x="23" y="44"/>
                                <a:pt x="32" y="48"/>
                              </a:cubicBezTo>
                              <a:cubicBezTo>
                                <a:pt x="41" y="52"/>
                                <a:pt x="53" y="51"/>
                                <a:pt x="64" y="56"/>
                              </a:cubicBezTo>
                              <a:cubicBezTo>
                                <a:pt x="75" y="61"/>
                                <a:pt x="89" y="64"/>
                                <a:pt x="96" y="76"/>
                              </a:cubicBezTo>
                              <a:cubicBezTo>
                                <a:pt x="103" y="88"/>
                                <a:pt x="103" y="115"/>
                                <a:pt x="108" y="128"/>
                              </a:cubicBezTo>
                              <a:cubicBezTo>
                                <a:pt x="113" y="141"/>
                                <a:pt x="119" y="149"/>
                                <a:pt x="128" y="156"/>
                              </a:cubicBezTo>
                              <a:cubicBezTo>
                                <a:pt x="137" y="163"/>
                                <a:pt x="151" y="163"/>
                                <a:pt x="160" y="172"/>
                              </a:cubicBezTo>
                              <a:cubicBezTo>
                                <a:pt x="169" y="181"/>
                                <a:pt x="177" y="201"/>
                                <a:pt x="184" y="212"/>
                              </a:cubicBezTo>
                              <a:cubicBezTo>
                                <a:pt x="191" y="223"/>
                                <a:pt x="196" y="227"/>
                                <a:pt x="200" y="236"/>
                              </a:cubicBezTo>
                              <a:cubicBezTo>
                                <a:pt x="204" y="245"/>
                                <a:pt x="205" y="257"/>
                                <a:pt x="208" y="26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21" name="Freeform 20"/>
                        <p:cNvSpPr>
                          <a:spLocks/>
                        </p:cNvSpPr>
                        <p:nvPr/>
                      </p:nvSpPr>
                      <p:spPr bwMode="auto">
                        <a:xfrm>
                          <a:off x="4066" y="2680"/>
                          <a:ext cx="66" cy="384"/>
                        </a:xfrm>
                        <a:custGeom>
                          <a:avLst/>
                          <a:gdLst>
                            <a:gd name="T0" fmla="*/ 66 w 66"/>
                            <a:gd name="T1" fmla="*/ 0 h 384"/>
                            <a:gd name="T2" fmla="*/ 22 w 66"/>
                            <a:gd name="T3" fmla="*/ 36 h 384"/>
                            <a:gd name="T4" fmla="*/ 2 w 66"/>
                            <a:gd name="T5" fmla="*/ 80 h 384"/>
                            <a:gd name="T6" fmla="*/ 10 w 66"/>
                            <a:gd name="T7" fmla="*/ 124 h 384"/>
                            <a:gd name="T8" fmla="*/ 30 w 66"/>
                            <a:gd name="T9" fmla="*/ 168 h 384"/>
                            <a:gd name="T10" fmla="*/ 42 w 66"/>
                            <a:gd name="T11" fmla="*/ 204 h 384"/>
                            <a:gd name="T12" fmla="*/ 22 w 66"/>
                            <a:gd name="T13" fmla="*/ 236 h 384"/>
                            <a:gd name="T14" fmla="*/ 18 w 66"/>
                            <a:gd name="T15" fmla="*/ 292 h 384"/>
                            <a:gd name="T16" fmla="*/ 34 w 66"/>
                            <a:gd name="T17" fmla="*/ 328 h 384"/>
                            <a:gd name="T18" fmla="*/ 46 w 66"/>
                            <a:gd name="T19" fmla="*/ 352 h 384"/>
                            <a:gd name="T20" fmla="*/ 62 w 66"/>
                            <a:gd name="T21" fmla="*/ 384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384"/>
                            <a:gd name="T35" fmla="*/ 66 w 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384">
                              <a:moveTo>
                                <a:pt x="66" y="0"/>
                              </a:moveTo>
                              <a:cubicBezTo>
                                <a:pt x="49" y="11"/>
                                <a:pt x="33" y="23"/>
                                <a:pt x="22" y="36"/>
                              </a:cubicBezTo>
                              <a:cubicBezTo>
                                <a:pt x="11" y="49"/>
                                <a:pt x="4" y="65"/>
                                <a:pt x="2" y="80"/>
                              </a:cubicBezTo>
                              <a:cubicBezTo>
                                <a:pt x="0" y="95"/>
                                <a:pt x="5" y="109"/>
                                <a:pt x="10" y="124"/>
                              </a:cubicBezTo>
                              <a:cubicBezTo>
                                <a:pt x="15" y="139"/>
                                <a:pt x="25" y="155"/>
                                <a:pt x="30" y="168"/>
                              </a:cubicBezTo>
                              <a:cubicBezTo>
                                <a:pt x="35" y="181"/>
                                <a:pt x="43" y="193"/>
                                <a:pt x="42" y="204"/>
                              </a:cubicBezTo>
                              <a:cubicBezTo>
                                <a:pt x="41" y="215"/>
                                <a:pt x="26" y="221"/>
                                <a:pt x="22" y="236"/>
                              </a:cubicBezTo>
                              <a:cubicBezTo>
                                <a:pt x="18" y="251"/>
                                <a:pt x="16" y="277"/>
                                <a:pt x="18" y="292"/>
                              </a:cubicBezTo>
                              <a:cubicBezTo>
                                <a:pt x="20" y="307"/>
                                <a:pt x="29" y="318"/>
                                <a:pt x="34" y="328"/>
                              </a:cubicBezTo>
                              <a:cubicBezTo>
                                <a:pt x="39" y="338"/>
                                <a:pt x="41" y="343"/>
                                <a:pt x="46" y="352"/>
                              </a:cubicBezTo>
                              <a:cubicBezTo>
                                <a:pt x="51" y="361"/>
                                <a:pt x="56" y="372"/>
                                <a:pt x="62" y="3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22" name="Freeform 21"/>
                        <p:cNvSpPr>
                          <a:spLocks/>
                        </p:cNvSpPr>
                        <p:nvPr/>
                      </p:nvSpPr>
                      <p:spPr bwMode="auto">
                        <a:xfrm>
                          <a:off x="3568" y="3384"/>
                          <a:ext cx="456" cy="128"/>
                        </a:xfrm>
                        <a:custGeom>
                          <a:avLst/>
                          <a:gdLst>
                            <a:gd name="T0" fmla="*/ 0 w 456"/>
                            <a:gd name="T1" fmla="*/ 0 h 128"/>
                            <a:gd name="T2" fmla="*/ 68 w 456"/>
                            <a:gd name="T3" fmla="*/ 4 h 128"/>
                            <a:gd name="T4" fmla="*/ 116 w 456"/>
                            <a:gd name="T5" fmla="*/ 4 h 128"/>
                            <a:gd name="T6" fmla="*/ 168 w 456"/>
                            <a:gd name="T7" fmla="*/ 20 h 128"/>
                            <a:gd name="T8" fmla="*/ 192 w 456"/>
                            <a:gd name="T9" fmla="*/ 48 h 128"/>
                            <a:gd name="T10" fmla="*/ 192 w 456"/>
                            <a:gd name="T11" fmla="*/ 88 h 128"/>
                            <a:gd name="T12" fmla="*/ 204 w 456"/>
                            <a:gd name="T13" fmla="*/ 120 h 128"/>
                            <a:gd name="T14" fmla="*/ 240 w 456"/>
                            <a:gd name="T15" fmla="*/ 128 h 128"/>
                            <a:gd name="T16" fmla="*/ 304 w 456"/>
                            <a:gd name="T17" fmla="*/ 120 h 128"/>
                            <a:gd name="T18" fmla="*/ 344 w 456"/>
                            <a:gd name="T19" fmla="*/ 100 h 128"/>
                            <a:gd name="T20" fmla="*/ 400 w 456"/>
                            <a:gd name="T21" fmla="*/ 72 h 128"/>
                            <a:gd name="T22" fmla="*/ 428 w 456"/>
                            <a:gd name="T23" fmla="*/ 68 h 128"/>
                            <a:gd name="T24" fmla="*/ 456 w 456"/>
                            <a:gd name="T25" fmla="*/ 64 h 1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6"/>
                            <a:gd name="T40" fmla="*/ 0 h 128"/>
                            <a:gd name="T41" fmla="*/ 456 w 456"/>
                            <a:gd name="T42" fmla="*/ 128 h 1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6" h="128">
                              <a:moveTo>
                                <a:pt x="0" y="0"/>
                              </a:moveTo>
                              <a:cubicBezTo>
                                <a:pt x="24" y="1"/>
                                <a:pt x="49" y="3"/>
                                <a:pt x="68" y="4"/>
                              </a:cubicBezTo>
                              <a:cubicBezTo>
                                <a:pt x="87" y="5"/>
                                <a:pt x="99" y="1"/>
                                <a:pt x="116" y="4"/>
                              </a:cubicBezTo>
                              <a:cubicBezTo>
                                <a:pt x="133" y="7"/>
                                <a:pt x="155" y="13"/>
                                <a:pt x="168" y="20"/>
                              </a:cubicBezTo>
                              <a:cubicBezTo>
                                <a:pt x="181" y="27"/>
                                <a:pt x="188" y="37"/>
                                <a:pt x="192" y="48"/>
                              </a:cubicBezTo>
                              <a:cubicBezTo>
                                <a:pt x="196" y="59"/>
                                <a:pt x="190" y="76"/>
                                <a:pt x="192" y="88"/>
                              </a:cubicBezTo>
                              <a:cubicBezTo>
                                <a:pt x="194" y="100"/>
                                <a:pt x="196" y="113"/>
                                <a:pt x="204" y="120"/>
                              </a:cubicBezTo>
                              <a:cubicBezTo>
                                <a:pt x="212" y="127"/>
                                <a:pt x="223" y="128"/>
                                <a:pt x="240" y="128"/>
                              </a:cubicBezTo>
                              <a:cubicBezTo>
                                <a:pt x="257" y="128"/>
                                <a:pt x="287" y="125"/>
                                <a:pt x="304" y="120"/>
                              </a:cubicBezTo>
                              <a:cubicBezTo>
                                <a:pt x="321" y="115"/>
                                <a:pt x="328" y="108"/>
                                <a:pt x="344" y="100"/>
                              </a:cubicBezTo>
                              <a:cubicBezTo>
                                <a:pt x="360" y="92"/>
                                <a:pt x="386" y="77"/>
                                <a:pt x="400" y="72"/>
                              </a:cubicBezTo>
                              <a:cubicBezTo>
                                <a:pt x="414" y="67"/>
                                <a:pt x="419" y="69"/>
                                <a:pt x="428" y="68"/>
                              </a:cubicBezTo>
                              <a:cubicBezTo>
                                <a:pt x="437" y="67"/>
                                <a:pt x="446" y="65"/>
                                <a:pt x="456" y="6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23" name="Freeform 22"/>
                        <p:cNvSpPr>
                          <a:spLocks/>
                        </p:cNvSpPr>
                        <p:nvPr/>
                      </p:nvSpPr>
                      <p:spPr bwMode="auto">
                        <a:xfrm>
                          <a:off x="2796" y="2926"/>
                          <a:ext cx="334" cy="441"/>
                        </a:xfrm>
                        <a:custGeom>
                          <a:avLst/>
                          <a:gdLst>
                            <a:gd name="T0" fmla="*/ 30 w 334"/>
                            <a:gd name="T1" fmla="*/ 0 h 441"/>
                            <a:gd name="T2" fmla="*/ 46 w 334"/>
                            <a:gd name="T3" fmla="*/ 52 h 441"/>
                            <a:gd name="T4" fmla="*/ 66 w 334"/>
                            <a:gd name="T5" fmla="*/ 76 h 441"/>
                            <a:gd name="T6" fmla="*/ 82 w 334"/>
                            <a:gd name="T7" fmla="*/ 104 h 441"/>
                            <a:gd name="T8" fmla="*/ 82 w 334"/>
                            <a:gd name="T9" fmla="*/ 140 h 441"/>
                            <a:gd name="T10" fmla="*/ 62 w 334"/>
                            <a:gd name="T11" fmla="*/ 180 h 441"/>
                            <a:gd name="T12" fmla="*/ 26 w 334"/>
                            <a:gd name="T13" fmla="*/ 196 h 441"/>
                            <a:gd name="T14" fmla="*/ 2 w 334"/>
                            <a:gd name="T15" fmla="*/ 224 h 441"/>
                            <a:gd name="T16" fmla="*/ 14 w 334"/>
                            <a:gd name="T17" fmla="*/ 264 h 441"/>
                            <a:gd name="T18" fmla="*/ 34 w 334"/>
                            <a:gd name="T19" fmla="*/ 280 h 441"/>
                            <a:gd name="T20" fmla="*/ 50 w 334"/>
                            <a:gd name="T21" fmla="*/ 308 h 441"/>
                            <a:gd name="T22" fmla="*/ 58 w 334"/>
                            <a:gd name="T23" fmla="*/ 348 h 441"/>
                            <a:gd name="T24" fmla="*/ 86 w 334"/>
                            <a:gd name="T25" fmla="*/ 376 h 441"/>
                            <a:gd name="T26" fmla="*/ 130 w 334"/>
                            <a:gd name="T27" fmla="*/ 404 h 441"/>
                            <a:gd name="T28" fmla="*/ 158 w 334"/>
                            <a:gd name="T29" fmla="*/ 416 h 441"/>
                            <a:gd name="T30" fmla="*/ 190 w 334"/>
                            <a:gd name="T31" fmla="*/ 420 h 441"/>
                            <a:gd name="T32" fmla="*/ 242 w 334"/>
                            <a:gd name="T33" fmla="*/ 428 h 441"/>
                            <a:gd name="T34" fmla="*/ 278 w 334"/>
                            <a:gd name="T35" fmla="*/ 432 h 441"/>
                            <a:gd name="T36" fmla="*/ 310 w 334"/>
                            <a:gd name="T37" fmla="*/ 440 h 441"/>
                            <a:gd name="T38" fmla="*/ 334 w 334"/>
                            <a:gd name="T39" fmla="*/ 440 h 4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34"/>
                            <a:gd name="T61" fmla="*/ 0 h 441"/>
                            <a:gd name="T62" fmla="*/ 334 w 334"/>
                            <a:gd name="T63" fmla="*/ 441 h 4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34" h="441">
                              <a:moveTo>
                                <a:pt x="30" y="0"/>
                              </a:moveTo>
                              <a:cubicBezTo>
                                <a:pt x="35" y="19"/>
                                <a:pt x="40" y="39"/>
                                <a:pt x="46" y="52"/>
                              </a:cubicBezTo>
                              <a:cubicBezTo>
                                <a:pt x="52" y="65"/>
                                <a:pt x="60" y="67"/>
                                <a:pt x="66" y="76"/>
                              </a:cubicBezTo>
                              <a:cubicBezTo>
                                <a:pt x="72" y="85"/>
                                <a:pt x="79" y="93"/>
                                <a:pt x="82" y="104"/>
                              </a:cubicBezTo>
                              <a:cubicBezTo>
                                <a:pt x="85" y="115"/>
                                <a:pt x="85" y="127"/>
                                <a:pt x="82" y="140"/>
                              </a:cubicBezTo>
                              <a:cubicBezTo>
                                <a:pt x="79" y="153"/>
                                <a:pt x="71" y="171"/>
                                <a:pt x="62" y="180"/>
                              </a:cubicBezTo>
                              <a:cubicBezTo>
                                <a:pt x="53" y="189"/>
                                <a:pt x="36" y="189"/>
                                <a:pt x="26" y="196"/>
                              </a:cubicBezTo>
                              <a:cubicBezTo>
                                <a:pt x="16" y="203"/>
                                <a:pt x="4" y="213"/>
                                <a:pt x="2" y="224"/>
                              </a:cubicBezTo>
                              <a:cubicBezTo>
                                <a:pt x="0" y="235"/>
                                <a:pt x="9" y="255"/>
                                <a:pt x="14" y="264"/>
                              </a:cubicBezTo>
                              <a:cubicBezTo>
                                <a:pt x="19" y="273"/>
                                <a:pt x="28" y="273"/>
                                <a:pt x="34" y="280"/>
                              </a:cubicBezTo>
                              <a:cubicBezTo>
                                <a:pt x="40" y="287"/>
                                <a:pt x="46" y="297"/>
                                <a:pt x="50" y="308"/>
                              </a:cubicBezTo>
                              <a:cubicBezTo>
                                <a:pt x="54" y="319"/>
                                <a:pt x="52" y="337"/>
                                <a:pt x="58" y="348"/>
                              </a:cubicBezTo>
                              <a:cubicBezTo>
                                <a:pt x="64" y="359"/>
                                <a:pt x="74" y="367"/>
                                <a:pt x="86" y="376"/>
                              </a:cubicBezTo>
                              <a:cubicBezTo>
                                <a:pt x="98" y="385"/>
                                <a:pt x="118" y="397"/>
                                <a:pt x="130" y="404"/>
                              </a:cubicBezTo>
                              <a:cubicBezTo>
                                <a:pt x="142" y="411"/>
                                <a:pt x="148" y="413"/>
                                <a:pt x="158" y="416"/>
                              </a:cubicBezTo>
                              <a:cubicBezTo>
                                <a:pt x="168" y="419"/>
                                <a:pt x="176" y="418"/>
                                <a:pt x="190" y="420"/>
                              </a:cubicBezTo>
                              <a:cubicBezTo>
                                <a:pt x="204" y="422"/>
                                <a:pt x="227" y="426"/>
                                <a:pt x="242" y="428"/>
                              </a:cubicBezTo>
                              <a:cubicBezTo>
                                <a:pt x="257" y="430"/>
                                <a:pt x="267" y="430"/>
                                <a:pt x="278" y="432"/>
                              </a:cubicBezTo>
                              <a:cubicBezTo>
                                <a:pt x="289" y="434"/>
                                <a:pt x="301" y="439"/>
                                <a:pt x="310" y="440"/>
                              </a:cubicBezTo>
                              <a:cubicBezTo>
                                <a:pt x="319" y="441"/>
                                <a:pt x="327" y="440"/>
                                <a:pt x="334" y="44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6985" name="Group 23"/>
                      <p:cNvGrpSpPr>
                        <a:grpSpLocks/>
                      </p:cNvGrpSpPr>
                      <p:nvPr/>
                    </p:nvGrpSpPr>
                    <p:grpSpPr bwMode="auto">
                      <a:xfrm>
                        <a:off x="673" y="1869"/>
                        <a:ext cx="4313" cy="736"/>
                        <a:chOff x="673" y="1869"/>
                        <a:chExt cx="4313" cy="736"/>
                      </a:xfrm>
                    </p:grpSpPr>
                    <p:sp>
                      <p:nvSpPr>
                        <p:cNvPr id="387012" name="Freeform 24"/>
                        <p:cNvSpPr>
                          <a:spLocks/>
                        </p:cNvSpPr>
                        <p:nvPr/>
                      </p:nvSpPr>
                      <p:spPr bwMode="auto">
                        <a:xfrm>
                          <a:off x="673" y="2112"/>
                          <a:ext cx="846" cy="493"/>
                        </a:xfrm>
                        <a:custGeom>
                          <a:avLst/>
                          <a:gdLst>
                            <a:gd name="T0" fmla="*/ 0 w 846"/>
                            <a:gd name="T1" fmla="*/ 480 h 493"/>
                            <a:gd name="T2" fmla="*/ 72 w 846"/>
                            <a:gd name="T3" fmla="*/ 468 h 493"/>
                            <a:gd name="T4" fmla="*/ 120 w 846"/>
                            <a:gd name="T5" fmla="*/ 474 h 493"/>
                            <a:gd name="T6" fmla="*/ 192 w 846"/>
                            <a:gd name="T7" fmla="*/ 492 h 493"/>
                            <a:gd name="T8" fmla="*/ 246 w 846"/>
                            <a:gd name="T9" fmla="*/ 468 h 493"/>
                            <a:gd name="T10" fmla="*/ 324 w 846"/>
                            <a:gd name="T11" fmla="*/ 450 h 493"/>
                            <a:gd name="T12" fmla="*/ 390 w 846"/>
                            <a:gd name="T13" fmla="*/ 474 h 493"/>
                            <a:gd name="T14" fmla="*/ 456 w 846"/>
                            <a:gd name="T15" fmla="*/ 468 h 493"/>
                            <a:gd name="T16" fmla="*/ 480 w 846"/>
                            <a:gd name="T17" fmla="*/ 420 h 493"/>
                            <a:gd name="T18" fmla="*/ 498 w 846"/>
                            <a:gd name="T19" fmla="*/ 366 h 493"/>
                            <a:gd name="T20" fmla="*/ 528 w 846"/>
                            <a:gd name="T21" fmla="*/ 330 h 493"/>
                            <a:gd name="T22" fmla="*/ 564 w 846"/>
                            <a:gd name="T23" fmla="*/ 312 h 493"/>
                            <a:gd name="T24" fmla="*/ 594 w 846"/>
                            <a:gd name="T25" fmla="*/ 288 h 493"/>
                            <a:gd name="T26" fmla="*/ 636 w 846"/>
                            <a:gd name="T27" fmla="*/ 228 h 493"/>
                            <a:gd name="T28" fmla="*/ 678 w 846"/>
                            <a:gd name="T29" fmla="*/ 156 h 493"/>
                            <a:gd name="T30" fmla="*/ 696 w 846"/>
                            <a:gd name="T31" fmla="*/ 114 h 493"/>
                            <a:gd name="T32" fmla="*/ 738 w 846"/>
                            <a:gd name="T33" fmla="*/ 66 h 493"/>
                            <a:gd name="T34" fmla="*/ 786 w 846"/>
                            <a:gd name="T35" fmla="*/ 30 h 493"/>
                            <a:gd name="T36" fmla="*/ 846 w 846"/>
                            <a:gd name="T37" fmla="*/ 0 h 4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6"/>
                            <a:gd name="T58" fmla="*/ 0 h 493"/>
                            <a:gd name="T59" fmla="*/ 846 w 846"/>
                            <a:gd name="T60" fmla="*/ 493 h 49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6" h="493">
                              <a:moveTo>
                                <a:pt x="0" y="480"/>
                              </a:moveTo>
                              <a:cubicBezTo>
                                <a:pt x="26" y="474"/>
                                <a:pt x="52" y="469"/>
                                <a:pt x="72" y="468"/>
                              </a:cubicBezTo>
                              <a:cubicBezTo>
                                <a:pt x="92" y="467"/>
                                <a:pt x="100" y="470"/>
                                <a:pt x="120" y="474"/>
                              </a:cubicBezTo>
                              <a:cubicBezTo>
                                <a:pt x="140" y="478"/>
                                <a:pt x="171" y="493"/>
                                <a:pt x="192" y="492"/>
                              </a:cubicBezTo>
                              <a:cubicBezTo>
                                <a:pt x="213" y="491"/>
                                <a:pt x="224" y="475"/>
                                <a:pt x="246" y="468"/>
                              </a:cubicBezTo>
                              <a:cubicBezTo>
                                <a:pt x="268" y="461"/>
                                <a:pt x="300" y="449"/>
                                <a:pt x="324" y="450"/>
                              </a:cubicBezTo>
                              <a:cubicBezTo>
                                <a:pt x="348" y="451"/>
                                <a:pt x="368" y="471"/>
                                <a:pt x="390" y="474"/>
                              </a:cubicBezTo>
                              <a:cubicBezTo>
                                <a:pt x="412" y="477"/>
                                <a:pt x="441" y="477"/>
                                <a:pt x="456" y="468"/>
                              </a:cubicBezTo>
                              <a:cubicBezTo>
                                <a:pt x="471" y="459"/>
                                <a:pt x="473" y="437"/>
                                <a:pt x="480" y="420"/>
                              </a:cubicBezTo>
                              <a:cubicBezTo>
                                <a:pt x="487" y="403"/>
                                <a:pt x="490" y="381"/>
                                <a:pt x="498" y="366"/>
                              </a:cubicBezTo>
                              <a:cubicBezTo>
                                <a:pt x="506" y="351"/>
                                <a:pt x="517" y="339"/>
                                <a:pt x="528" y="330"/>
                              </a:cubicBezTo>
                              <a:cubicBezTo>
                                <a:pt x="539" y="321"/>
                                <a:pt x="553" y="319"/>
                                <a:pt x="564" y="312"/>
                              </a:cubicBezTo>
                              <a:cubicBezTo>
                                <a:pt x="575" y="305"/>
                                <a:pt x="582" y="302"/>
                                <a:pt x="594" y="288"/>
                              </a:cubicBezTo>
                              <a:cubicBezTo>
                                <a:pt x="606" y="274"/>
                                <a:pt x="622" y="250"/>
                                <a:pt x="636" y="228"/>
                              </a:cubicBezTo>
                              <a:cubicBezTo>
                                <a:pt x="650" y="206"/>
                                <a:pt x="668" y="175"/>
                                <a:pt x="678" y="156"/>
                              </a:cubicBezTo>
                              <a:cubicBezTo>
                                <a:pt x="688" y="137"/>
                                <a:pt x="686" y="129"/>
                                <a:pt x="696" y="114"/>
                              </a:cubicBezTo>
                              <a:cubicBezTo>
                                <a:pt x="706" y="99"/>
                                <a:pt x="723" y="80"/>
                                <a:pt x="738" y="66"/>
                              </a:cubicBezTo>
                              <a:cubicBezTo>
                                <a:pt x="753" y="52"/>
                                <a:pt x="768" y="41"/>
                                <a:pt x="786" y="30"/>
                              </a:cubicBezTo>
                              <a:cubicBezTo>
                                <a:pt x="804" y="19"/>
                                <a:pt x="831" y="6"/>
                                <a:pt x="84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13" name="Freeform 25"/>
                        <p:cNvSpPr>
                          <a:spLocks/>
                        </p:cNvSpPr>
                        <p:nvPr/>
                      </p:nvSpPr>
                      <p:spPr bwMode="auto">
                        <a:xfrm>
                          <a:off x="978" y="2046"/>
                          <a:ext cx="534" cy="128"/>
                        </a:xfrm>
                        <a:custGeom>
                          <a:avLst/>
                          <a:gdLst>
                            <a:gd name="T0" fmla="*/ 0 w 534"/>
                            <a:gd name="T1" fmla="*/ 0 h 128"/>
                            <a:gd name="T2" fmla="*/ 36 w 534"/>
                            <a:gd name="T3" fmla="*/ 18 h 128"/>
                            <a:gd name="T4" fmla="*/ 72 w 534"/>
                            <a:gd name="T5" fmla="*/ 30 h 128"/>
                            <a:gd name="T6" fmla="*/ 126 w 534"/>
                            <a:gd name="T7" fmla="*/ 84 h 128"/>
                            <a:gd name="T8" fmla="*/ 180 w 534"/>
                            <a:gd name="T9" fmla="*/ 126 h 128"/>
                            <a:gd name="T10" fmla="*/ 264 w 534"/>
                            <a:gd name="T11" fmla="*/ 96 h 128"/>
                            <a:gd name="T12" fmla="*/ 318 w 534"/>
                            <a:gd name="T13" fmla="*/ 84 h 128"/>
                            <a:gd name="T14" fmla="*/ 366 w 534"/>
                            <a:gd name="T15" fmla="*/ 84 h 128"/>
                            <a:gd name="T16" fmla="*/ 426 w 534"/>
                            <a:gd name="T17" fmla="*/ 84 h 128"/>
                            <a:gd name="T18" fmla="*/ 492 w 534"/>
                            <a:gd name="T19" fmla="*/ 66 h 128"/>
                            <a:gd name="T20" fmla="*/ 534 w 534"/>
                            <a:gd name="T21" fmla="*/ 66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4"/>
                            <a:gd name="T34" fmla="*/ 0 h 128"/>
                            <a:gd name="T35" fmla="*/ 534 w 534"/>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4" h="128">
                              <a:moveTo>
                                <a:pt x="0" y="0"/>
                              </a:moveTo>
                              <a:cubicBezTo>
                                <a:pt x="12" y="6"/>
                                <a:pt x="24" y="13"/>
                                <a:pt x="36" y="18"/>
                              </a:cubicBezTo>
                              <a:cubicBezTo>
                                <a:pt x="48" y="23"/>
                                <a:pt x="57" y="19"/>
                                <a:pt x="72" y="30"/>
                              </a:cubicBezTo>
                              <a:cubicBezTo>
                                <a:pt x="87" y="41"/>
                                <a:pt x="108" y="68"/>
                                <a:pt x="126" y="84"/>
                              </a:cubicBezTo>
                              <a:cubicBezTo>
                                <a:pt x="144" y="100"/>
                                <a:pt x="157" y="124"/>
                                <a:pt x="180" y="126"/>
                              </a:cubicBezTo>
                              <a:cubicBezTo>
                                <a:pt x="203" y="128"/>
                                <a:pt x="241" y="103"/>
                                <a:pt x="264" y="96"/>
                              </a:cubicBezTo>
                              <a:cubicBezTo>
                                <a:pt x="287" y="89"/>
                                <a:pt x="301" y="86"/>
                                <a:pt x="318" y="84"/>
                              </a:cubicBezTo>
                              <a:cubicBezTo>
                                <a:pt x="335" y="82"/>
                                <a:pt x="348" y="84"/>
                                <a:pt x="366" y="84"/>
                              </a:cubicBezTo>
                              <a:cubicBezTo>
                                <a:pt x="384" y="84"/>
                                <a:pt x="405" y="87"/>
                                <a:pt x="426" y="84"/>
                              </a:cubicBezTo>
                              <a:cubicBezTo>
                                <a:pt x="447" y="81"/>
                                <a:pt x="474" y="69"/>
                                <a:pt x="492" y="66"/>
                              </a:cubicBezTo>
                              <a:cubicBezTo>
                                <a:pt x="510" y="63"/>
                                <a:pt x="522" y="67"/>
                                <a:pt x="534" y="66"/>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14" name="Freeform 26"/>
                        <p:cNvSpPr>
                          <a:spLocks/>
                        </p:cNvSpPr>
                        <p:nvPr/>
                      </p:nvSpPr>
                      <p:spPr bwMode="auto">
                        <a:xfrm>
                          <a:off x="1512" y="2006"/>
                          <a:ext cx="3474" cy="370"/>
                        </a:xfrm>
                        <a:custGeom>
                          <a:avLst/>
                          <a:gdLst>
                            <a:gd name="T0" fmla="*/ 0 w 3474"/>
                            <a:gd name="T1" fmla="*/ 106 h 370"/>
                            <a:gd name="T2" fmla="*/ 42 w 3474"/>
                            <a:gd name="T3" fmla="*/ 100 h 370"/>
                            <a:gd name="T4" fmla="*/ 102 w 3474"/>
                            <a:gd name="T5" fmla="*/ 94 h 370"/>
                            <a:gd name="T6" fmla="*/ 150 w 3474"/>
                            <a:gd name="T7" fmla="*/ 58 h 370"/>
                            <a:gd name="T8" fmla="*/ 186 w 3474"/>
                            <a:gd name="T9" fmla="*/ 28 h 370"/>
                            <a:gd name="T10" fmla="*/ 228 w 3474"/>
                            <a:gd name="T11" fmla="*/ 4 h 370"/>
                            <a:gd name="T12" fmla="*/ 276 w 3474"/>
                            <a:gd name="T13" fmla="*/ 4 h 370"/>
                            <a:gd name="T14" fmla="*/ 336 w 3474"/>
                            <a:gd name="T15" fmla="*/ 4 h 370"/>
                            <a:gd name="T16" fmla="*/ 378 w 3474"/>
                            <a:gd name="T17" fmla="*/ 10 h 370"/>
                            <a:gd name="T18" fmla="*/ 438 w 3474"/>
                            <a:gd name="T19" fmla="*/ 16 h 370"/>
                            <a:gd name="T20" fmla="*/ 486 w 3474"/>
                            <a:gd name="T21" fmla="*/ 34 h 370"/>
                            <a:gd name="T22" fmla="*/ 540 w 3474"/>
                            <a:gd name="T23" fmla="*/ 40 h 370"/>
                            <a:gd name="T24" fmla="*/ 624 w 3474"/>
                            <a:gd name="T25" fmla="*/ 28 h 370"/>
                            <a:gd name="T26" fmla="*/ 678 w 3474"/>
                            <a:gd name="T27" fmla="*/ 16 h 370"/>
                            <a:gd name="T28" fmla="*/ 744 w 3474"/>
                            <a:gd name="T29" fmla="*/ 16 h 370"/>
                            <a:gd name="T30" fmla="*/ 822 w 3474"/>
                            <a:gd name="T31" fmla="*/ 52 h 370"/>
                            <a:gd name="T32" fmla="*/ 858 w 3474"/>
                            <a:gd name="T33" fmla="*/ 76 h 370"/>
                            <a:gd name="T34" fmla="*/ 912 w 3474"/>
                            <a:gd name="T35" fmla="*/ 106 h 370"/>
                            <a:gd name="T36" fmla="*/ 972 w 3474"/>
                            <a:gd name="T37" fmla="*/ 142 h 370"/>
                            <a:gd name="T38" fmla="*/ 1050 w 3474"/>
                            <a:gd name="T39" fmla="*/ 160 h 370"/>
                            <a:gd name="T40" fmla="*/ 1116 w 3474"/>
                            <a:gd name="T41" fmla="*/ 160 h 370"/>
                            <a:gd name="T42" fmla="*/ 1158 w 3474"/>
                            <a:gd name="T43" fmla="*/ 154 h 370"/>
                            <a:gd name="T44" fmla="*/ 1224 w 3474"/>
                            <a:gd name="T45" fmla="*/ 112 h 370"/>
                            <a:gd name="T46" fmla="*/ 1296 w 3474"/>
                            <a:gd name="T47" fmla="*/ 76 h 370"/>
                            <a:gd name="T48" fmla="*/ 1392 w 3474"/>
                            <a:gd name="T49" fmla="*/ 58 h 370"/>
                            <a:gd name="T50" fmla="*/ 1470 w 3474"/>
                            <a:gd name="T51" fmla="*/ 52 h 370"/>
                            <a:gd name="T52" fmla="*/ 1560 w 3474"/>
                            <a:gd name="T53" fmla="*/ 52 h 370"/>
                            <a:gd name="T54" fmla="*/ 1644 w 3474"/>
                            <a:gd name="T55" fmla="*/ 70 h 370"/>
                            <a:gd name="T56" fmla="*/ 1704 w 3474"/>
                            <a:gd name="T57" fmla="*/ 94 h 370"/>
                            <a:gd name="T58" fmla="*/ 1806 w 3474"/>
                            <a:gd name="T59" fmla="*/ 106 h 370"/>
                            <a:gd name="T60" fmla="*/ 1896 w 3474"/>
                            <a:gd name="T61" fmla="*/ 106 h 370"/>
                            <a:gd name="T62" fmla="*/ 2004 w 3474"/>
                            <a:gd name="T63" fmla="*/ 100 h 370"/>
                            <a:gd name="T64" fmla="*/ 2070 w 3474"/>
                            <a:gd name="T65" fmla="*/ 100 h 370"/>
                            <a:gd name="T66" fmla="*/ 2154 w 3474"/>
                            <a:gd name="T67" fmla="*/ 124 h 370"/>
                            <a:gd name="T68" fmla="*/ 2220 w 3474"/>
                            <a:gd name="T69" fmla="*/ 148 h 370"/>
                            <a:gd name="T70" fmla="*/ 2304 w 3474"/>
                            <a:gd name="T71" fmla="*/ 184 h 370"/>
                            <a:gd name="T72" fmla="*/ 2346 w 3474"/>
                            <a:gd name="T73" fmla="*/ 244 h 370"/>
                            <a:gd name="T74" fmla="*/ 2346 w 3474"/>
                            <a:gd name="T75" fmla="*/ 304 h 370"/>
                            <a:gd name="T76" fmla="*/ 2394 w 3474"/>
                            <a:gd name="T77" fmla="*/ 358 h 370"/>
                            <a:gd name="T78" fmla="*/ 2484 w 3474"/>
                            <a:gd name="T79" fmla="*/ 370 h 370"/>
                            <a:gd name="T80" fmla="*/ 2604 w 3474"/>
                            <a:gd name="T81" fmla="*/ 358 h 370"/>
                            <a:gd name="T82" fmla="*/ 2664 w 3474"/>
                            <a:gd name="T83" fmla="*/ 310 h 370"/>
                            <a:gd name="T84" fmla="*/ 2736 w 3474"/>
                            <a:gd name="T85" fmla="*/ 280 h 370"/>
                            <a:gd name="T86" fmla="*/ 2838 w 3474"/>
                            <a:gd name="T87" fmla="*/ 268 h 370"/>
                            <a:gd name="T88" fmla="*/ 2910 w 3474"/>
                            <a:gd name="T89" fmla="*/ 268 h 370"/>
                            <a:gd name="T90" fmla="*/ 2958 w 3474"/>
                            <a:gd name="T91" fmla="*/ 286 h 370"/>
                            <a:gd name="T92" fmla="*/ 3036 w 3474"/>
                            <a:gd name="T93" fmla="*/ 304 h 370"/>
                            <a:gd name="T94" fmla="*/ 3120 w 3474"/>
                            <a:gd name="T95" fmla="*/ 328 h 370"/>
                            <a:gd name="T96" fmla="*/ 3186 w 3474"/>
                            <a:gd name="T97" fmla="*/ 346 h 370"/>
                            <a:gd name="T98" fmla="*/ 3258 w 3474"/>
                            <a:gd name="T99" fmla="*/ 352 h 370"/>
                            <a:gd name="T100" fmla="*/ 3318 w 3474"/>
                            <a:gd name="T101" fmla="*/ 352 h 370"/>
                            <a:gd name="T102" fmla="*/ 3360 w 3474"/>
                            <a:gd name="T103" fmla="*/ 352 h 370"/>
                            <a:gd name="T104" fmla="*/ 3414 w 3474"/>
                            <a:gd name="T105" fmla="*/ 352 h 370"/>
                            <a:gd name="T106" fmla="*/ 3474 w 3474"/>
                            <a:gd name="T107" fmla="*/ 352 h 3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74"/>
                            <a:gd name="T163" fmla="*/ 0 h 370"/>
                            <a:gd name="T164" fmla="*/ 3474 w 3474"/>
                            <a:gd name="T165" fmla="*/ 370 h 37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74" h="370">
                              <a:moveTo>
                                <a:pt x="0" y="106"/>
                              </a:moveTo>
                              <a:cubicBezTo>
                                <a:pt x="12" y="104"/>
                                <a:pt x="25" y="102"/>
                                <a:pt x="42" y="100"/>
                              </a:cubicBezTo>
                              <a:cubicBezTo>
                                <a:pt x="59" y="98"/>
                                <a:pt x="84" y="101"/>
                                <a:pt x="102" y="94"/>
                              </a:cubicBezTo>
                              <a:cubicBezTo>
                                <a:pt x="120" y="87"/>
                                <a:pt x="136" y="69"/>
                                <a:pt x="150" y="58"/>
                              </a:cubicBezTo>
                              <a:cubicBezTo>
                                <a:pt x="164" y="47"/>
                                <a:pt x="173" y="37"/>
                                <a:pt x="186" y="28"/>
                              </a:cubicBezTo>
                              <a:cubicBezTo>
                                <a:pt x="199" y="19"/>
                                <a:pt x="213" y="8"/>
                                <a:pt x="228" y="4"/>
                              </a:cubicBezTo>
                              <a:cubicBezTo>
                                <a:pt x="243" y="0"/>
                                <a:pt x="258" y="4"/>
                                <a:pt x="276" y="4"/>
                              </a:cubicBezTo>
                              <a:cubicBezTo>
                                <a:pt x="294" y="4"/>
                                <a:pt x="319" y="3"/>
                                <a:pt x="336" y="4"/>
                              </a:cubicBezTo>
                              <a:cubicBezTo>
                                <a:pt x="353" y="5"/>
                                <a:pt x="361" y="8"/>
                                <a:pt x="378" y="10"/>
                              </a:cubicBezTo>
                              <a:cubicBezTo>
                                <a:pt x="395" y="12"/>
                                <a:pt x="420" y="12"/>
                                <a:pt x="438" y="16"/>
                              </a:cubicBezTo>
                              <a:cubicBezTo>
                                <a:pt x="456" y="20"/>
                                <a:pt x="469" y="30"/>
                                <a:pt x="486" y="34"/>
                              </a:cubicBezTo>
                              <a:cubicBezTo>
                                <a:pt x="503" y="38"/>
                                <a:pt x="517" y="41"/>
                                <a:pt x="540" y="40"/>
                              </a:cubicBezTo>
                              <a:cubicBezTo>
                                <a:pt x="563" y="39"/>
                                <a:pt x="601" y="32"/>
                                <a:pt x="624" y="28"/>
                              </a:cubicBezTo>
                              <a:cubicBezTo>
                                <a:pt x="647" y="24"/>
                                <a:pt x="658" y="18"/>
                                <a:pt x="678" y="16"/>
                              </a:cubicBezTo>
                              <a:cubicBezTo>
                                <a:pt x="698" y="14"/>
                                <a:pt x="720" y="10"/>
                                <a:pt x="744" y="16"/>
                              </a:cubicBezTo>
                              <a:cubicBezTo>
                                <a:pt x="768" y="22"/>
                                <a:pt x="803" y="42"/>
                                <a:pt x="822" y="52"/>
                              </a:cubicBezTo>
                              <a:cubicBezTo>
                                <a:pt x="841" y="62"/>
                                <a:pt x="843" y="67"/>
                                <a:pt x="858" y="76"/>
                              </a:cubicBezTo>
                              <a:cubicBezTo>
                                <a:pt x="873" y="85"/>
                                <a:pt x="893" y="95"/>
                                <a:pt x="912" y="106"/>
                              </a:cubicBezTo>
                              <a:cubicBezTo>
                                <a:pt x="931" y="117"/>
                                <a:pt x="949" y="133"/>
                                <a:pt x="972" y="142"/>
                              </a:cubicBezTo>
                              <a:cubicBezTo>
                                <a:pt x="995" y="151"/>
                                <a:pt x="1026" y="157"/>
                                <a:pt x="1050" y="160"/>
                              </a:cubicBezTo>
                              <a:cubicBezTo>
                                <a:pt x="1074" y="163"/>
                                <a:pt x="1098" y="161"/>
                                <a:pt x="1116" y="160"/>
                              </a:cubicBezTo>
                              <a:cubicBezTo>
                                <a:pt x="1134" y="159"/>
                                <a:pt x="1140" y="162"/>
                                <a:pt x="1158" y="154"/>
                              </a:cubicBezTo>
                              <a:cubicBezTo>
                                <a:pt x="1176" y="146"/>
                                <a:pt x="1201" y="125"/>
                                <a:pt x="1224" y="112"/>
                              </a:cubicBezTo>
                              <a:cubicBezTo>
                                <a:pt x="1247" y="99"/>
                                <a:pt x="1268" y="85"/>
                                <a:pt x="1296" y="76"/>
                              </a:cubicBezTo>
                              <a:cubicBezTo>
                                <a:pt x="1324" y="67"/>
                                <a:pt x="1363" y="62"/>
                                <a:pt x="1392" y="58"/>
                              </a:cubicBezTo>
                              <a:cubicBezTo>
                                <a:pt x="1421" y="54"/>
                                <a:pt x="1442" y="53"/>
                                <a:pt x="1470" y="52"/>
                              </a:cubicBezTo>
                              <a:cubicBezTo>
                                <a:pt x="1498" y="51"/>
                                <a:pt x="1531" y="49"/>
                                <a:pt x="1560" y="52"/>
                              </a:cubicBezTo>
                              <a:cubicBezTo>
                                <a:pt x="1589" y="55"/>
                                <a:pt x="1620" y="63"/>
                                <a:pt x="1644" y="70"/>
                              </a:cubicBezTo>
                              <a:cubicBezTo>
                                <a:pt x="1668" y="77"/>
                                <a:pt x="1677" y="88"/>
                                <a:pt x="1704" y="94"/>
                              </a:cubicBezTo>
                              <a:cubicBezTo>
                                <a:pt x="1731" y="100"/>
                                <a:pt x="1774" y="104"/>
                                <a:pt x="1806" y="106"/>
                              </a:cubicBezTo>
                              <a:cubicBezTo>
                                <a:pt x="1838" y="108"/>
                                <a:pt x="1863" y="107"/>
                                <a:pt x="1896" y="106"/>
                              </a:cubicBezTo>
                              <a:cubicBezTo>
                                <a:pt x="1929" y="105"/>
                                <a:pt x="1975" y="101"/>
                                <a:pt x="2004" y="100"/>
                              </a:cubicBezTo>
                              <a:cubicBezTo>
                                <a:pt x="2033" y="99"/>
                                <a:pt x="2045" y="96"/>
                                <a:pt x="2070" y="100"/>
                              </a:cubicBezTo>
                              <a:cubicBezTo>
                                <a:pt x="2095" y="104"/>
                                <a:pt x="2129" y="116"/>
                                <a:pt x="2154" y="124"/>
                              </a:cubicBezTo>
                              <a:cubicBezTo>
                                <a:pt x="2179" y="132"/>
                                <a:pt x="2195" y="138"/>
                                <a:pt x="2220" y="148"/>
                              </a:cubicBezTo>
                              <a:cubicBezTo>
                                <a:pt x="2245" y="158"/>
                                <a:pt x="2283" y="168"/>
                                <a:pt x="2304" y="184"/>
                              </a:cubicBezTo>
                              <a:cubicBezTo>
                                <a:pt x="2325" y="200"/>
                                <a:pt x="2339" y="224"/>
                                <a:pt x="2346" y="244"/>
                              </a:cubicBezTo>
                              <a:cubicBezTo>
                                <a:pt x="2353" y="264"/>
                                <a:pt x="2338" y="285"/>
                                <a:pt x="2346" y="304"/>
                              </a:cubicBezTo>
                              <a:cubicBezTo>
                                <a:pt x="2354" y="323"/>
                                <a:pt x="2371" y="347"/>
                                <a:pt x="2394" y="358"/>
                              </a:cubicBezTo>
                              <a:cubicBezTo>
                                <a:pt x="2417" y="369"/>
                                <a:pt x="2449" y="370"/>
                                <a:pt x="2484" y="370"/>
                              </a:cubicBezTo>
                              <a:cubicBezTo>
                                <a:pt x="2519" y="370"/>
                                <a:pt x="2574" y="368"/>
                                <a:pt x="2604" y="358"/>
                              </a:cubicBezTo>
                              <a:cubicBezTo>
                                <a:pt x="2634" y="348"/>
                                <a:pt x="2642" y="323"/>
                                <a:pt x="2664" y="310"/>
                              </a:cubicBezTo>
                              <a:cubicBezTo>
                                <a:pt x="2686" y="297"/>
                                <a:pt x="2707" y="287"/>
                                <a:pt x="2736" y="280"/>
                              </a:cubicBezTo>
                              <a:cubicBezTo>
                                <a:pt x="2765" y="273"/>
                                <a:pt x="2809" y="270"/>
                                <a:pt x="2838" y="268"/>
                              </a:cubicBezTo>
                              <a:cubicBezTo>
                                <a:pt x="2867" y="266"/>
                                <a:pt x="2890" y="265"/>
                                <a:pt x="2910" y="268"/>
                              </a:cubicBezTo>
                              <a:cubicBezTo>
                                <a:pt x="2930" y="271"/>
                                <a:pt x="2937" y="280"/>
                                <a:pt x="2958" y="286"/>
                              </a:cubicBezTo>
                              <a:cubicBezTo>
                                <a:pt x="2979" y="292"/>
                                <a:pt x="3009" y="297"/>
                                <a:pt x="3036" y="304"/>
                              </a:cubicBezTo>
                              <a:cubicBezTo>
                                <a:pt x="3063" y="311"/>
                                <a:pt x="3095" y="321"/>
                                <a:pt x="3120" y="328"/>
                              </a:cubicBezTo>
                              <a:cubicBezTo>
                                <a:pt x="3145" y="335"/>
                                <a:pt x="3163" y="342"/>
                                <a:pt x="3186" y="346"/>
                              </a:cubicBezTo>
                              <a:cubicBezTo>
                                <a:pt x="3209" y="350"/>
                                <a:pt x="3236" y="351"/>
                                <a:pt x="3258" y="352"/>
                              </a:cubicBezTo>
                              <a:cubicBezTo>
                                <a:pt x="3280" y="353"/>
                                <a:pt x="3301" y="352"/>
                                <a:pt x="3318" y="352"/>
                              </a:cubicBezTo>
                              <a:cubicBezTo>
                                <a:pt x="3335" y="352"/>
                                <a:pt x="3344" y="352"/>
                                <a:pt x="3360" y="352"/>
                              </a:cubicBezTo>
                              <a:cubicBezTo>
                                <a:pt x="3376" y="352"/>
                                <a:pt x="3395" y="352"/>
                                <a:pt x="3414" y="352"/>
                              </a:cubicBezTo>
                              <a:cubicBezTo>
                                <a:pt x="3433" y="352"/>
                                <a:pt x="3462" y="352"/>
                                <a:pt x="3474" y="352"/>
                              </a:cubicBezTo>
                            </a:path>
                          </a:pathLst>
                        </a:custGeom>
                        <a:noFill/>
                        <a:ln w="63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15" name="Freeform 27"/>
                        <p:cNvSpPr>
                          <a:spLocks/>
                        </p:cNvSpPr>
                        <p:nvPr/>
                      </p:nvSpPr>
                      <p:spPr bwMode="auto">
                        <a:xfrm>
                          <a:off x="3184" y="2108"/>
                          <a:ext cx="286" cy="296"/>
                        </a:xfrm>
                        <a:custGeom>
                          <a:avLst/>
                          <a:gdLst>
                            <a:gd name="T0" fmla="*/ 0 w 286"/>
                            <a:gd name="T1" fmla="*/ 296 h 296"/>
                            <a:gd name="T2" fmla="*/ 40 w 286"/>
                            <a:gd name="T3" fmla="*/ 276 h 296"/>
                            <a:gd name="T4" fmla="*/ 62 w 286"/>
                            <a:gd name="T5" fmla="*/ 250 h 296"/>
                            <a:gd name="T6" fmla="*/ 58 w 286"/>
                            <a:gd name="T7" fmla="*/ 208 h 296"/>
                            <a:gd name="T8" fmla="*/ 58 w 286"/>
                            <a:gd name="T9" fmla="*/ 168 h 296"/>
                            <a:gd name="T10" fmla="*/ 68 w 286"/>
                            <a:gd name="T11" fmla="*/ 124 h 296"/>
                            <a:gd name="T12" fmla="*/ 98 w 286"/>
                            <a:gd name="T13" fmla="*/ 94 h 296"/>
                            <a:gd name="T14" fmla="*/ 134 w 286"/>
                            <a:gd name="T15" fmla="*/ 72 h 296"/>
                            <a:gd name="T16" fmla="*/ 164 w 286"/>
                            <a:gd name="T17" fmla="*/ 58 h 296"/>
                            <a:gd name="T18" fmla="*/ 210 w 286"/>
                            <a:gd name="T19" fmla="*/ 40 h 296"/>
                            <a:gd name="T20" fmla="*/ 250 w 286"/>
                            <a:gd name="T21" fmla="*/ 18 h 296"/>
                            <a:gd name="T22" fmla="*/ 264 w 286"/>
                            <a:gd name="T23" fmla="*/ 10 h 296"/>
                            <a:gd name="T24" fmla="*/ 286 w 286"/>
                            <a:gd name="T25" fmla="*/ 0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6"/>
                            <a:gd name="T40" fmla="*/ 0 h 296"/>
                            <a:gd name="T41" fmla="*/ 286 w 286"/>
                            <a:gd name="T42" fmla="*/ 296 h 2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6" h="296">
                              <a:moveTo>
                                <a:pt x="0" y="296"/>
                              </a:moveTo>
                              <a:cubicBezTo>
                                <a:pt x="15" y="290"/>
                                <a:pt x="30" y="284"/>
                                <a:pt x="40" y="276"/>
                              </a:cubicBezTo>
                              <a:cubicBezTo>
                                <a:pt x="50" y="268"/>
                                <a:pt x="59" y="261"/>
                                <a:pt x="62" y="250"/>
                              </a:cubicBezTo>
                              <a:cubicBezTo>
                                <a:pt x="65" y="239"/>
                                <a:pt x="59" y="222"/>
                                <a:pt x="58" y="208"/>
                              </a:cubicBezTo>
                              <a:cubicBezTo>
                                <a:pt x="57" y="194"/>
                                <a:pt x="56" y="182"/>
                                <a:pt x="58" y="168"/>
                              </a:cubicBezTo>
                              <a:cubicBezTo>
                                <a:pt x="60" y="154"/>
                                <a:pt x="61" y="136"/>
                                <a:pt x="68" y="124"/>
                              </a:cubicBezTo>
                              <a:cubicBezTo>
                                <a:pt x="75" y="112"/>
                                <a:pt x="87" y="103"/>
                                <a:pt x="98" y="94"/>
                              </a:cubicBezTo>
                              <a:cubicBezTo>
                                <a:pt x="109" y="85"/>
                                <a:pt x="123" y="78"/>
                                <a:pt x="134" y="72"/>
                              </a:cubicBezTo>
                              <a:cubicBezTo>
                                <a:pt x="145" y="66"/>
                                <a:pt x="151" y="63"/>
                                <a:pt x="164" y="58"/>
                              </a:cubicBezTo>
                              <a:cubicBezTo>
                                <a:pt x="177" y="53"/>
                                <a:pt x="196" y="47"/>
                                <a:pt x="210" y="40"/>
                              </a:cubicBezTo>
                              <a:cubicBezTo>
                                <a:pt x="224" y="33"/>
                                <a:pt x="241" y="23"/>
                                <a:pt x="250" y="18"/>
                              </a:cubicBezTo>
                              <a:cubicBezTo>
                                <a:pt x="259" y="13"/>
                                <a:pt x="258" y="13"/>
                                <a:pt x="264" y="10"/>
                              </a:cubicBezTo>
                              <a:cubicBezTo>
                                <a:pt x="270" y="7"/>
                                <a:pt x="281" y="3"/>
                                <a:pt x="28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16" name="Freeform 28"/>
                        <p:cNvSpPr>
                          <a:spLocks/>
                        </p:cNvSpPr>
                        <p:nvPr/>
                      </p:nvSpPr>
                      <p:spPr bwMode="auto">
                        <a:xfrm>
                          <a:off x="1632" y="2102"/>
                          <a:ext cx="780" cy="360"/>
                        </a:xfrm>
                        <a:custGeom>
                          <a:avLst/>
                          <a:gdLst>
                            <a:gd name="T0" fmla="*/ 0 w 780"/>
                            <a:gd name="T1" fmla="*/ 346 h 360"/>
                            <a:gd name="T2" fmla="*/ 48 w 780"/>
                            <a:gd name="T3" fmla="*/ 358 h 360"/>
                            <a:gd name="T4" fmla="*/ 120 w 780"/>
                            <a:gd name="T5" fmla="*/ 337 h 360"/>
                            <a:gd name="T6" fmla="*/ 171 w 780"/>
                            <a:gd name="T7" fmla="*/ 271 h 360"/>
                            <a:gd name="T8" fmla="*/ 234 w 780"/>
                            <a:gd name="T9" fmla="*/ 241 h 360"/>
                            <a:gd name="T10" fmla="*/ 282 w 780"/>
                            <a:gd name="T11" fmla="*/ 226 h 360"/>
                            <a:gd name="T12" fmla="*/ 312 w 780"/>
                            <a:gd name="T13" fmla="*/ 208 h 360"/>
                            <a:gd name="T14" fmla="*/ 366 w 780"/>
                            <a:gd name="T15" fmla="*/ 199 h 360"/>
                            <a:gd name="T16" fmla="*/ 399 w 780"/>
                            <a:gd name="T17" fmla="*/ 199 h 360"/>
                            <a:gd name="T18" fmla="*/ 435 w 780"/>
                            <a:gd name="T19" fmla="*/ 217 h 360"/>
                            <a:gd name="T20" fmla="*/ 507 w 780"/>
                            <a:gd name="T21" fmla="*/ 226 h 360"/>
                            <a:gd name="T22" fmla="*/ 552 w 780"/>
                            <a:gd name="T23" fmla="*/ 193 h 360"/>
                            <a:gd name="T24" fmla="*/ 561 w 780"/>
                            <a:gd name="T25" fmla="*/ 172 h 360"/>
                            <a:gd name="T26" fmla="*/ 573 w 780"/>
                            <a:gd name="T27" fmla="*/ 139 h 360"/>
                            <a:gd name="T28" fmla="*/ 591 w 780"/>
                            <a:gd name="T29" fmla="*/ 118 h 360"/>
                            <a:gd name="T30" fmla="*/ 600 w 780"/>
                            <a:gd name="T31" fmla="*/ 85 h 360"/>
                            <a:gd name="T32" fmla="*/ 597 w 780"/>
                            <a:gd name="T33" fmla="*/ 58 h 360"/>
                            <a:gd name="T34" fmla="*/ 624 w 780"/>
                            <a:gd name="T35" fmla="*/ 31 h 360"/>
                            <a:gd name="T36" fmla="*/ 642 w 780"/>
                            <a:gd name="T37" fmla="*/ 22 h 360"/>
                            <a:gd name="T38" fmla="*/ 678 w 780"/>
                            <a:gd name="T39" fmla="*/ 13 h 360"/>
                            <a:gd name="T40" fmla="*/ 711 w 780"/>
                            <a:gd name="T41" fmla="*/ 10 h 360"/>
                            <a:gd name="T42" fmla="*/ 741 w 780"/>
                            <a:gd name="T43" fmla="*/ 1 h 360"/>
                            <a:gd name="T44" fmla="*/ 762 w 780"/>
                            <a:gd name="T45" fmla="*/ 4 h 360"/>
                            <a:gd name="T46" fmla="*/ 780 w 780"/>
                            <a:gd name="T47" fmla="*/ 4 h 3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0"/>
                            <a:gd name="T73" fmla="*/ 0 h 360"/>
                            <a:gd name="T74" fmla="*/ 780 w 780"/>
                            <a:gd name="T75" fmla="*/ 360 h 36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0" h="360">
                              <a:moveTo>
                                <a:pt x="0" y="346"/>
                              </a:moveTo>
                              <a:cubicBezTo>
                                <a:pt x="14" y="353"/>
                                <a:pt x="28" y="360"/>
                                <a:pt x="48" y="358"/>
                              </a:cubicBezTo>
                              <a:cubicBezTo>
                                <a:pt x="68" y="356"/>
                                <a:pt x="100" y="351"/>
                                <a:pt x="120" y="337"/>
                              </a:cubicBezTo>
                              <a:cubicBezTo>
                                <a:pt x="140" y="323"/>
                                <a:pt x="152" y="287"/>
                                <a:pt x="171" y="271"/>
                              </a:cubicBezTo>
                              <a:cubicBezTo>
                                <a:pt x="190" y="255"/>
                                <a:pt x="216" y="248"/>
                                <a:pt x="234" y="241"/>
                              </a:cubicBezTo>
                              <a:cubicBezTo>
                                <a:pt x="252" y="234"/>
                                <a:pt x="269" y="231"/>
                                <a:pt x="282" y="226"/>
                              </a:cubicBezTo>
                              <a:cubicBezTo>
                                <a:pt x="295" y="221"/>
                                <a:pt x="298" y="212"/>
                                <a:pt x="312" y="208"/>
                              </a:cubicBezTo>
                              <a:cubicBezTo>
                                <a:pt x="326" y="204"/>
                                <a:pt x="352" y="200"/>
                                <a:pt x="366" y="199"/>
                              </a:cubicBezTo>
                              <a:cubicBezTo>
                                <a:pt x="380" y="198"/>
                                <a:pt x="388" y="196"/>
                                <a:pt x="399" y="199"/>
                              </a:cubicBezTo>
                              <a:cubicBezTo>
                                <a:pt x="410" y="202"/>
                                <a:pt x="417" y="213"/>
                                <a:pt x="435" y="217"/>
                              </a:cubicBezTo>
                              <a:cubicBezTo>
                                <a:pt x="453" y="221"/>
                                <a:pt x="488" y="230"/>
                                <a:pt x="507" y="226"/>
                              </a:cubicBezTo>
                              <a:cubicBezTo>
                                <a:pt x="526" y="222"/>
                                <a:pt x="543" y="202"/>
                                <a:pt x="552" y="193"/>
                              </a:cubicBezTo>
                              <a:cubicBezTo>
                                <a:pt x="561" y="184"/>
                                <a:pt x="557" y="181"/>
                                <a:pt x="561" y="172"/>
                              </a:cubicBezTo>
                              <a:cubicBezTo>
                                <a:pt x="565" y="163"/>
                                <a:pt x="568" y="148"/>
                                <a:pt x="573" y="139"/>
                              </a:cubicBezTo>
                              <a:cubicBezTo>
                                <a:pt x="578" y="130"/>
                                <a:pt x="586" y="127"/>
                                <a:pt x="591" y="118"/>
                              </a:cubicBezTo>
                              <a:cubicBezTo>
                                <a:pt x="596" y="109"/>
                                <a:pt x="599" y="95"/>
                                <a:pt x="600" y="85"/>
                              </a:cubicBezTo>
                              <a:cubicBezTo>
                                <a:pt x="601" y="75"/>
                                <a:pt x="593" y="67"/>
                                <a:pt x="597" y="58"/>
                              </a:cubicBezTo>
                              <a:cubicBezTo>
                                <a:pt x="601" y="49"/>
                                <a:pt x="617" y="37"/>
                                <a:pt x="624" y="31"/>
                              </a:cubicBezTo>
                              <a:cubicBezTo>
                                <a:pt x="631" y="25"/>
                                <a:pt x="633" y="25"/>
                                <a:pt x="642" y="22"/>
                              </a:cubicBezTo>
                              <a:cubicBezTo>
                                <a:pt x="651" y="19"/>
                                <a:pt x="667" y="15"/>
                                <a:pt x="678" y="13"/>
                              </a:cubicBezTo>
                              <a:cubicBezTo>
                                <a:pt x="689" y="11"/>
                                <a:pt x="701" y="12"/>
                                <a:pt x="711" y="10"/>
                              </a:cubicBezTo>
                              <a:cubicBezTo>
                                <a:pt x="721" y="8"/>
                                <a:pt x="733" y="2"/>
                                <a:pt x="741" y="1"/>
                              </a:cubicBezTo>
                              <a:cubicBezTo>
                                <a:pt x="749" y="0"/>
                                <a:pt x="756" y="4"/>
                                <a:pt x="762" y="4"/>
                              </a:cubicBezTo>
                              <a:cubicBezTo>
                                <a:pt x="768" y="4"/>
                                <a:pt x="774" y="4"/>
                                <a:pt x="780" y="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17" name="Freeform 29"/>
                        <p:cNvSpPr>
                          <a:spLocks/>
                        </p:cNvSpPr>
                        <p:nvPr/>
                      </p:nvSpPr>
                      <p:spPr bwMode="auto">
                        <a:xfrm>
                          <a:off x="4005" y="1869"/>
                          <a:ext cx="264" cy="414"/>
                        </a:xfrm>
                        <a:custGeom>
                          <a:avLst/>
                          <a:gdLst>
                            <a:gd name="T0" fmla="*/ 3 w 264"/>
                            <a:gd name="T1" fmla="*/ 0 h 414"/>
                            <a:gd name="T2" fmla="*/ 3 w 264"/>
                            <a:gd name="T3" fmla="*/ 42 h 414"/>
                            <a:gd name="T4" fmla="*/ 21 w 264"/>
                            <a:gd name="T5" fmla="*/ 72 h 414"/>
                            <a:gd name="T6" fmla="*/ 51 w 264"/>
                            <a:gd name="T7" fmla="*/ 90 h 414"/>
                            <a:gd name="T8" fmla="*/ 75 w 264"/>
                            <a:gd name="T9" fmla="*/ 108 h 414"/>
                            <a:gd name="T10" fmla="*/ 96 w 264"/>
                            <a:gd name="T11" fmla="*/ 129 h 414"/>
                            <a:gd name="T12" fmla="*/ 102 w 264"/>
                            <a:gd name="T13" fmla="*/ 162 h 414"/>
                            <a:gd name="T14" fmla="*/ 84 w 264"/>
                            <a:gd name="T15" fmla="*/ 189 h 414"/>
                            <a:gd name="T16" fmla="*/ 75 w 264"/>
                            <a:gd name="T17" fmla="*/ 222 h 414"/>
                            <a:gd name="T18" fmla="*/ 72 w 264"/>
                            <a:gd name="T19" fmla="*/ 261 h 414"/>
                            <a:gd name="T20" fmla="*/ 93 w 264"/>
                            <a:gd name="T21" fmla="*/ 282 h 414"/>
                            <a:gd name="T22" fmla="*/ 126 w 264"/>
                            <a:gd name="T23" fmla="*/ 309 h 414"/>
                            <a:gd name="T24" fmla="*/ 135 w 264"/>
                            <a:gd name="T25" fmla="*/ 351 h 414"/>
                            <a:gd name="T26" fmla="*/ 144 w 264"/>
                            <a:gd name="T27" fmla="*/ 384 h 414"/>
                            <a:gd name="T28" fmla="*/ 168 w 264"/>
                            <a:gd name="T29" fmla="*/ 399 h 414"/>
                            <a:gd name="T30" fmla="*/ 192 w 264"/>
                            <a:gd name="T31" fmla="*/ 408 h 414"/>
                            <a:gd name="T32" fmla="*/ 225 w 264"/>
                            <a:gd name="T33" fmla="*/ 411 h 414"/>
                            <a:gd name="T34" fmla="*/ 246 w 264"/>
                            <a:gd name="T35" fmla="*/ 411 h 414"/>
                            <a:gd name="T36" fmla="*/ 264 w 264"/>
                            <a:gd name="T37" fmla="*/ 414 h 4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4"/>
                            <a:gd name="T58" fmla="*/ 0 h 414"/>
                            <a:gd name="T59" fmla="*/ 264 w 264"/>
                            <a:gd name="T60" fmla="*/ 414 h 4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4" h="414">
                              <a:moveTo>
                                <a:pt x="3" y="0"/>
                              </a:moveTo>
                              <a:cubicBezTo>
                                <a:pt x="1" y="15"/>
                                <a:pt x="0" y="30"/>
                                <a:pt x="3" y="42"/>
                              </a:cubicBezTo>
                              <a:cubicBezTo>
                                <a:pt x="6" y="54"/>
                                <a:pt x="13" y="64"/>
                                <a:pt x="21" y="72"/>
                              </a:cubicBezTo>
                              <a:cubicBezTo>
                                <a:pt x="29" y="80"/>
                                <a:pt x="42" y="84"/>
                                <a:pt x="51" y="90"/>
                              </a:cubicBezTo>
                              <a:cubicBezTo>
                                <a:pt x="60" y="96"/>
                                <a:pt x="68" y="102"/>
                                <a:pt x="75" y="108"/>
                              </a:cubicBezTo>
                              <a:cubicBezTo>
                                <a:pt x="82" y="114"/>
                                <a:pt x="91" y="120"/>
                                <a:pt x="96" y="129"/>
                              </a:cubicBezTo>
                              <a:cubicBezTo>
                                <a:pt x="101" y="138"/>
                                <a:pt x="104" y="152"/>
                                <a:pt x="102" y="162"/>
                              </a:cubicBezTo>
                              <a:cubicBezTo>
                                <a:pt x="100" y="172"/>
                                <a:pt x="88" y="179"/>
                                <a:pt x="84" y="189"/>
                              </a:cubicBezTo>
                              <a:cubicBezTo>
                                <a:pt x="80" y="199"/>
                                <a:pt x="77" y="210"/>
                                <a:pt x="75" y="222"/>
                              </a:cubicBezTo>
                              <a:cubicBezTo>
                                <a:pt x="73" y="234"/>
                                <a:pt x="69" y="251"/>
                                <a:pt x="72" y="261"/>
                              </a:cubicBezTo>
                              <a:cubicBezTo>
                                <a:pt x="75" y="271"/>
                                <a:pt x="84" y="274"/>
                                <a:pt x="93" y="282"/>
                              </a:cubicBezTo>
                              <a:cubicBezTo>
                                <a:pt x="102" y="290"/>
                                <a:pt x="119" y="297"/>
                                <a:pt x="126" y="309"/>
                              </a:cubicBezTo>
                              <a:cubicBezTo>
                                <a:pt x="133" y="321"/>
                                <a:pt x="132" y="339"/>
                                <a:pt x="135" y="351"/>
                              </a:cubicBezTo>
                              <a:cubicBezTo>
                                <a:pt x="138" y="363"/>
                                <a:pt x="139" y="376"/>
                                <a:pt x="144" y="384"/>
                              </a:cubicBezTo>
                              <a:cubicBezTo>
                                <a:pt x="149" y="392"/>
                                <a:pt x="160" y="395"/>
                                <a:pt x="168" y="399"/>
                              </a:cubicBezTo>
                              <a:cubicBezTo>
                                <a:pt x="176" y="403"/>
                                <a:pt x="183" y="406"/>
                                <a:pt x="192" y="408"/>
                              </a:cubicBezTo>
                              <a:cubicBezTo>
                                <a:pt x="201" y="410"/>
                                <a:pt x="216" y="411"/>
                                <a:pt x="225" y="411"/>
                              </a:cubicBezTo>
                              <a:cubicBezTo>
                                <a:pt x="234" y="411"/>
                                <a:pt x="240" y="411"/>
                                <a:pt x="246" y="411"/>
                              </a:cubicBezTo>
                              <a:cubicBezTo>
                                <a:pt x="252" y="411"/>
                                <a:pt x="258" y="412"/>
                                <a:pt x="264" y="41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6986" name="Group 30"/>
                      <p:cNvGrpSpPr>
                        <a:grpSpLocks/>
                      </p:cNvGrpSpPr>
                      <p:nvPr/>
                    </p:nvGrpSpPr>
                    <p:grpSpPr bwMode="auto">
                      <a:xfrm>
                        <a:off x="27" y="816"/>
                        <a:ext cx="5166" cy="927"/>
                        <a:chOff x="27" y="816"/>
                        <a:chExt cx="5166" cy="927"/>
                      </a:xfrm>
                    </p:grpSpPr>
                    <p:sp>
                      <p:nvSpPr>
                        <p:cNvPr id="386988" name="Freeform 31"/>
                        <p:cNvSpPr>
                          <a:spLocks/>
                        </p:cNvSpPr>
                        <p:nvPr/>
                      </p:nvSpPr>
                      <p:spPr bwMode="auto">
                        <a:xfrm>
                          <a:off x="1084" y="1212"/>
                          <a:ext cx="502" cy="332"/>
                        </a:xfrm>
                        <a:custGeom>
                          <a:avLst/>
                          <a:gdLst>
                            <a:gd name="T0" fmla="*/ 0 w 502"/>
                            <a:gd name="T1" fmla="*/ 0 h 332"/>
                            <a:gd name="T2" fmla="*/ 10 w 502"/>
                            <a:gd name="T3" fmla="*/ 14 h 332"/>
                            <a:gd name="T4" fmla="*/ 48 w 502"/>
                            <a:gd name="T5" fmla="*/ 24 h 332"/>
                            <a:gd name="T6" fmla="*/ 84 w 502"/>
                            <a:gd name="T7" fmla="*/ 20 h 332"/>
                            <a:gd name="T8" fmla="*/ 126 w 502"/>
                            <a:gd name="T9" fmla="*/ 38 h 332"/>
                            <a:gd name="T10" fmla="*/ 150 w 502"/>
                            <a:gd name="T11" fmla="*/ 50 h 332"/>
                            <a:gd name="T12" fmla="*/ 186 w 502"/>
                            <a:gd name="T13" fmla="*/ 60 h 332"/>
                            <a:gd name="T14" fmla="*/ 206 w 502"/>
                            <a:gd name="T15" fmla="*/ 70 h 332"/>
                            <a:gd name="T16" fmla="*/ 218 w 502"/>
                            <a:gd name="T17" fmla="*/ 92 h 332"/>
                            <a:gd name="T18" fmla="*/ 238 w 502"/>
                            <a:gd name="T19" fmla="*/ 102 h 332"/>
                            <a:gd name="T20" fmla="*/ 260 w 502"/>
                            <a:gd name="T21" fmla="*/ 108 h 332"/>
                            <a:gd name="T22" fmla="*/ 294 w 502"/>
                            <a:gd name="T23" fmla="*/ 116 h 332"/>
                            <a:gd name="T24" fmla="*/ 314 w 502"/>
                            <a:gd name="T25" fmla="*/ 140 h 332"/>
                            <a:gd name="T26" fmla="*/ 314 w 502"/>
                            <a:gd name="T27" fmla="*/ 162 h 332"/>
                            <a:gd name="T28" fmla="*/ 314 w 502"/>
                            <a:gd name="T29" fmla="*/ 200 h 332"/>
                            <a:gd name="T30" fmla="*/ 330 w 502"/>
                            <a:gd name="T31" fmla="*/ 236 h 332"/>
                            <a:gd name="T32" fmla="*/ 366 w 502"/>
                            <a:gd name="T33" fmla="*/ 266 h 332"/>
                            <a:gd name="T34" fmla="*/ 392 w 502"/>
                            <a:gd name="T35" fmla="*/ 274 h 332"/>
                            <a:gd name="T36" fmla="*/ 420 w 502"/>
                            <a:gd name="T37" fmla="*/ 286 h 332"/>
                            <a:gd name="T38" fmla="*/ 430 w 502"/>
                            <a:gd name="T39" fmla="*/ 306 h 332"/>
                            <a:gd name="T40" fmla="*/ 456 w 502"/>
                            <a:gd name="T41" fmla="*/ 324 h 332"/>
                            <a:gd name="T42" fmla="*/ 490 w 502"/>
                            <a:gd name="T43" fmla="*/ 330 h 332"/>
                            <a:gd name="T44" fmla="*/ 502 w 502"/>
                            <a:gd name="T45" fmla="*/ 332 h 3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2"/>
                            <a:gd name="T70" fmla="*/ 0 h 332"/>
                            <a:gd name="T71" fmla="*/ 502 w 502"/>
                            <a:gd name="T72" fmla="*/ 332 h 3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2" h="332">
                              <a:moveTo>
                                <a:pt x="0" y="0"/>
                              </a:moveTo>
                              <a:cubicBezTo>
                                <a:pt x="1" y="5"/>
                                <a:pt x="2" y="10"/>
                                <a:pt x="10" y="14"/>
                              </a:cubicBezTo>
                              <a:cubicBezTo>
                                <a:pt x="18" y="18"/>
                                <a:pt x="36" y="23"/>
                                <a:pt x="48" y="24"/>
                              </a:cubicBezTo>
                              <a:cubicBezTo>
                                <a:pt x="60" y="25"/>
                                <a:pt x="71" y="18"/>
                                <a:pt x="84" y="20"/>
                              </a:cubicBezTo>
                              <a:cubicBezTo>
                                <a:pt x="97" y="22"/>
                                <a:pt x="115" y="33"/>
                                <a:pt x="126" y="38"/>
                              </a:cubicBezTo>
                              <a:cubicBezTo>
                                <a:pt x="137" y="43"/>
                                <a:pt x="140" y="46"/>
                                <a:pt x="150" y="50"/>
                              </a:cubicBezTo>
                              <a:cubicBezTo>
                                <a:pt x="160" y="54"/>
                                <a:pt x="177" y="57"/>
                                <a:pt x="186" y="60"/>
                              </a:cubicBezTo>
                              <a:cubicBezTo>
                                <a:pt x="195" y="63"/>
                                <a:pt x="201" y="65"/>
                                <a:pt x="206" y="70"/>
                              </a:cubicBezTo>
                              <a:cubicBezTo>
                                <a:pt x="211" y="75"/>
                                <a:pt x="213" y="87"/>
                                <a:pt x="218" y="92"/>
                              </a:cubicBezTo>
                              <a:cubicBezTo>
                                <a:pt x="223" y="97"/>
                                <a:pt x="231" y="99"/>
                                <a:pt x="238" y="102"/>
                              </a:cubicBezTo>
                              <a:cubicBezTo>
                                <a:pt x="245" y="105"/>
                                <a:pt x="251" y="106"/>
                                <a:pt x="260" y="108"/>
                              </a:cubicBezTo>
                              <a:cubicBezTo>
                                <a:pt x="269" y="110"/>
                                <a:pt x="285" y="111"/>
                                <a:pt x="294" y="116"/>
                              </a:cubicBezTo>
                              <a:cubicBezTo>
                                <a:pt x="303" y="121"/>
                                <a:pt x="311" y="132"/>
                                <a:pt x="314" y="140"/>
                              </a:cubicBezTo>
                              <a:cubicBezTo>
                                <a:pt x="317" y="148"/>
                                <a:pt x="314" y="152"/>
                                <a:pt x="314" y="162"/>
                              </a:cubicBezTo>
                              <a:cubicBezTo>
                                <a:pt x="314" y="172"/>
                                <a:pt x="311" y="188"/>
                                <a:pt x="314" y="200"/>
                              </a:cubicBezTo>
                              <a:cubicBezTo>
                                <a:pt x="317" y="212"/>
                                <a:pt x="321" y="225"/>
                                <a:pt x="330" y="236"/>
                              </a:cubicBezTo>
                              <a:cubicBezTo>
                                <a:pt x="339" y="247"/>
                                <a:pt x="356" y="260"/>
                                <a:pt x="366" y="266"/>
                              </a:cubicBezTo>
                              <a:cubicBezTo>
                                <a:pt x="376" y="272"/>
                                <a:pt x="383" y="271"/>
                                <a:pt x="392" y="274"/>
                              </a:cubicBezTo>
                              <a:cubicBezTo>
                                <a:pt x="401" y="277"/>
                                <a:pt x="414" y="281"/>
                                <a:pt x="420" y="286"/>
                              </a:cubicBezTo>
                              <a:cubicBezTo>
                                <a:pt x="426" y="291"/>
                                <a:pt x="424" y="300"/>
                                <a:pt x="430" y="306"/>
                              </a:cubicBezTo>
                              <a:cubicBezTo>
                                <a:pt x="436" y="312"/>
                                <a:pt x="446" y="320"/>
                                <a:pt x="456" y="324"/>
                              </a:cubicBezTo>
                              <a:cubicBezTo>
                                <a:pt x="466" y="328"/>
                                <a:pt x="482" y="329"/>
                                <a:pt x="490" y="330"/>
                              </a:cubicBezTo>
                              <a:cubicBezTo>
                                <a:pt x="498" y="331"/>
                                <a:pt x="500" y="331"/>
                                <a:pt x="502" y="33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nvGrpSpPr>
                        <p:cNvPr id="386989" name="Group 32"/>
                        <p:cNvGrpSpPr>
                          <a:grpSpLocks/>
                        </p:cNvGrpSpPr>
                        <p:nvPr/>
                      </p:nvGrpSpPr>
                      <p:grpSpPr bwMode="auto">
                        <a:xfrm>
                          <a:off x="27" y="1006"/>
                          <a:ext cx="5166" cy="737"/>
                          <a:chOff x="27" y="1006"/>
                          <a:chExt cx="5166" cy="737"/>
                        </a:xfrm>
                      </p:grpSpPr>
                      <p:sp>
                        <p:nvSpPr>
                          <p:cNvPr id="386996" name="Freeform 33"/>
                          <p:cNvSpPr>
                            <a:spLocks/>
                          </p:cNvSpPr>
                          <p:nvPr/>
                        </p:nvSpPr>
                        <p:spPr bwMode="auto">
                          <a:xfrm>
                            <a:off x="27" y="1225"/>
                            <a:ext cx="5166" cy="518"/>
                          </a:xfrm>
                          <a:custGeom>
                            <a:avLst/>
                            <a:gdLst>
                              <a:gd name="T0" fmla="*/ 0 w 5166"/>
                              <a:gd name="T1" fmla="*/ 137 h 518"/>
                              <a:gd name="T2" fmla="*/ 83 w 5166"/>
                              <a:gd name="T3" fmla="*/ 137 h 518"/>
                              <a:gd name="T4" fmla="*/ 138 w 5166"/>
                              <a:gd name="T5" fmla="*/ 119 h 518"/>
                              <a:gd name="T6" fmla="*/ 211 w 5166"/>
                              <a:gd name="T7" fmla="*/ 92 h 518"/>
                              <a:gd name="T8" fmla="*/ 293 w 5166"/>
                              <a:gd name="T9" fmla="*/ 92 h 518"/>
                              <a:gd name="T10" fmla="*/ 357 w 5166"/>
                              <a:gd name="T11" fmla="*/ 119 h 518"/>
                              <a:gd name="T12" fmla="*/ 421 w 5166"/>
                              <a:gd name="T13" fmla="*/ 146 h 518"/>
                              <a:gd name="T14" fmla="*/ 531 w 5166"/>
                              <a:gd name="T15" fmla="*/ 210 h 518"/>
                              <a:gd name="T16" fmla="*/ 640 w 5166"/>
                              <a:gd name="T17" fmla="*/ 256 h 518"/>
                              <a:gd name="T18" fmla="*/ 759 w 5166"/>
                              <a:gd name="T19" fmla="*/ 265 h 518"/>
                              <a:gd name="T20" fmla="*/ 851 w 5166"/>
                              <a:gd name="T21" fmla="*/ 274 h 518"/>
                              <a:gd name="T22" fmla="*/ 979 w 5166"/>
                              <a:gd name="T23" fmla="*/ 320 h 518"/>
                              <a:gd name="T24" fmla="*/ 1061 w 5166"/>
                              <a:gd name="T25" fmla="*/ 412 h 518"/>
                              <a:gd name="T26" fmla="*/ 1152 w 5166"/>
                              <a:gd name="T27" fmla="*/ 448 h 518"/>
                              <a:gd name="T28" fmla="*/ 1207 w 5166"/>
                              <a:gd name="T29" fmla="*/ 448 h 518"/>
                              <a:gd name="T30" fmla="*/ 1262 w 5166"/>
                              <a:gd name="T31" fmla="*/ 430 h 518"/>
                              <a:gd name="T32" fmla="*/ 1344 w 5166"/>
                              <a:gd name="T33" fmla="*/ 375 h 518"/>
                              <a:gd name="T34" fmla="*/ 1427 w 5166"/>
                              <a:gd name="T35" fmla="*/ 357 h 518"/>
                              <a:gd name="T36" fmla="*/ 1518 w 5166"/>
                              <a:gd name="T37" fmla="*/ 338 h 518"/>
                              <a:gd name="T38" fmla="*/ 1600 w 5166"/>
                              <a:gd name="T39" fmla="*/ 311 h 518"/>
                              <a:gd name="T40" fmla="*/ 1719 w 5166"/>
                              <a:gd name="T41" fmla="*/ 348 h 518"/>
                              <a:gd name="T42" fmla="*/ 1820 w 5166"/>
                              <a:gd name="T43" fmla="*/ 393 h 518"/>
                              <a:gd name="T44" fmla="*/ 1930 w 5166"/>
                              <a:gd name="T45" fmla="*/ 421 h 518"/>
                              <a:gd name="T46" fmla="*/ 2048 w 5166"/>
                              <a:gd name="T47" fmla="*/ 448 h 518"/>
                              <a:gd name="T48" fmla="*/ 2149 w 5166"/>
                              <a:gd name="T49" fmla="*/ 476 h 518"/>
                              <a:gd name="T50" fmla="*/ 2304 w 5166"/>
                              <a:gd name="T51" fmla="*/ 512 h 518"/>
                              <a:gd name="T52" fmla="*/ 2432 w 5166"/>
                              <a:gd name="T53" fmla="*/ 512 h 518"/>
                              <a:gd name="T54" fmla="*/ 2533 w 5166"/>
                              <a:gd name="T55" fmla="*/ 503 h 518"/>
                              <a:gd name="T56" fmla="*/ 2643 w 5166"/>
                              <a:gd name="T57" fmla="*/ 485 h 518"/>
                              <a:gd name="T58" fmla="*/ 2743 w 5166"/>
                              <a:gd name="T59" fmla="*/ 476 h 518"/>
                              <a:gd name="T60" fmla="*/ 2880 w 5166"/>
                              <a:gd name="T61" fmla="*/ 439 h 518"/>
                              <a:gd name="T62" fmla="*/ 2981 w 5166"/>
                              <a:gd name="T63" fmla="*/ 393 h 518"/>
                              <a:gd name="T64" fmla="*/ 3082 w 5166"/>
                              <a:gd name="T65" fmla="*/ 366 h 518"/>
                              <a:gd name="T66" fmla="*/ 3191 w 5166"/>
                              <a:gd name="T67" fmla="*/ 329 h 518"/>
                              <a:gd name="T68" fmla="*/ 3283 w 5166"/>
                              <a:gd name="T69" fmla="*/ 311 h 518"/>
                              <a:gd name="T70" fmla="*/ 3392 w 5166"/>
                              <a:gd name="T71" fmla="*/ 302 h 518"/>
                              <a:gd name="T72" fmla="*/ 3511 w 5166"/>
                              <a:gd name="T73" fmla="*/ 293 h 518"/>
                              <a:gd name="T74" fmla="*/ 3621 w 5166"/>
                              <a:gd name="T75" fmla="*/ 293 h 518"/>
                              <a:gd name="T76" fmla="*/ 3758 w 5166"/>
                              <a:gd name="T77" fmla="*/ 293 h 518"/>
                              <a:gd name="T78" fmla="*/ 3904 w 5166"/>
                              <a:gd name="T79" fmla="*/ 302 h 518"/>
                              <a:gd name="T80" fmla="*/ 4005 w 5166"/>
                              <a:gd name="T81" fmla="*/ 293 h 518"/>
                              <a:gd name="T82" fmla="*/ 4115 w 5166"/>
                              <a:gd name="T83" fmla="*/ 265 h 518"/>
                              <a:gd name="T84" fmla="*/ 4179 w 5166"/>
                              <a:gd name="T85" fmla="*/ 238 h 518"/>
                              <a:gd name="T86" fmla="*/ 4261 w 5166"/>
                              <a:gd name="T87" fmla="*/ 183 h 518"/>
                              <a:gd name="T88" fmla="*/ 4435 w 5166"/>
                              <a:gd name="T89" fmla="*/ 101 h 518"/>
                              <a:gd name="T90" fmla="*/ 4572 w 5166"/>
                              <a:gd name="T91" fmla="*/ 64 h 518"/>
                              <a:gd name="T92" fmla="*/ 4672 w 5166"/>
                              <a:gd name="T93" fmla="*/ 37 h 518"/>
                              <a:gd name="T94" fmla="*/ 4782 w 5166"/>
                              <a:gd name="T95" fmla="*/ 9 h 518"/>
                              <a:gd name="T96" fmla="*/ 4837 w 5166"/>
                              <a:gd name="T97" fmla="*/ 9 h 518"/>
                              <a:gd name="T98" fmla="*/ 4910 w 5166"/>
                              <a:gd name="T99" fmla="*/ 9 h 518"/>
                              <a:gd name="T100" fmla="*/ 5020 w 5166"/>
                              <a:gd name="T101" fmla="*/ 9 h 518"/>
                              <a:gd name="T102" fmla="*/ 5166 w 5166"/>
                              <a:gd name="T103" fmla="*/ 0 h 5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166"/>
                              <a:gd name="T157" fmla="*/ 0 h 518"/>
                              <a:gd name="T158" fmla="*/ 5166 w 5166"/>
                              <a:gd name="T159" fmla="*/ 518 h 5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166" h="518">
                                <a:moveTo>
                                  <a:pt x="0" y="137"/>
                                </a:moveTo>
                                <a:cubicBezTo>
                                  <a:pt x="30" y="138"/>
                                  <a:pt x="60" y="140"/>
                                  <a:pt x="83" y="137"/>
                                </a:cubicBezTo>
                                <a:cubicBezTo>
                                  <a:pt x="106" y="134"/>
                                  <a:pt x="117" y="126"/>
                                  <a:pt x="138" y="119"/>
                                </a:cubicBezTo>
                                <a:cubicBezTo>
                                  <a:pt x="159" y="112"/>
                                  <a:pt x="185" y="96"/>
                                  <a:pt x="211" y="92"/>
                                </a:cubicBezTo>
                                <a:cubicBezTo>
                                  <a:pt x="237" y="88"/>
                                  <a:pt x="269" y="87"/>
                                  <a:pt x="293" y="92"/>
                                </a:cubicBezTo>
                                <a:cubicBezTo>
                                  <a:pt x="317" y="97"/>
                                  <a:pt x="336" y="110"/>
                                  <a:pt x="357" y="119"/>
                                </a:cubicBezTo>
                                <a:cubicBezTo>
                                  <a:pt x="378" y="128"/>
                                  <a:pt x="392" y="131"/>
                                  <a:pt x="421" y="146"/>
                                </a:cubicBezTo>
                                <a:cubicBezTo>
                                  <a:pt x="450" y="161"/>
                                  <a:pt x="495" y="192"/>
                                  <a:pt x="531" y="210"/>
                                </a:cubicBezTo>
                                <a:cubicBezTo>
                                  <a:pt x="567" y="228"/>
                                  <a:pt x="602" y="247"/>
                                  <a:pt x="640" y="256"/>
                                </a:cubicBezTo>
                                <a:cubicBezTo>
                                  <a:pt x="678" y="265"/>
                                  <a:pt x="724" y="262"/>
                                  <a:pt x="759" y="265"/>
                                </a:cubicBezTo>
                                <a:cubicBezTo>
                                  <a:pt x="794" y="268"/>
                                  <a:pt x="815" y="265"/>
                                  <a:pt x="851" y="274"/>
                                </a:cubicBezTo>
                                <a:cubicBezTo>
                                  <a:pt x="887" y="283"/>
                                  <a:pt x="944" y="297"/>
                                  <a:pt x="979" y="320"/>
                                </a:cubicBezTo>
                                <a:cubicBezTo>
                                  <a:pt x="1014" y="343"/>
                                  <a:pt x="1032" y="391"/>
                                  <a:pt x="1061" y="412"/>
                                </a:cubicBezTo>
                                <a:cubicBezTo>
                                  <a:pt x="1090" y="433"/>
                                  <a:pt x="1128" y="442"/>
                                  <a:pt x="1152" y="448"/>
                                </a:cubicBezTo>
                                <a:cubicBezTo>
                                  <a:pt x="1176" y="454"/>
                                  <a:pt x="1189" y="451"/>
                                  <a:pt x="1207" y="448"/>
                                </a:cubicBezTo>
                                <a:cubicBezTo>
                                  <a:pt x="1225" y="445"/>
                                  <a:pt x="1239" y="442"/>
                                  <a:pt x="1262" y="430"/>
                                </a:cubicBezTo>
                                <a:cubicBezTo>
                                  <a:pt x="1285" y="418"/>
                                  <a:pt x="1317" y="387"/>
                                  <a:pt x="1344" y="375"/>
                                </a:cubicBezTo>
                                <a:cubicBezTo>
                                  <a:pt x="1371" y="363"/>
                                  <a:pt x="1398" y="363"/>
                                  <a:pt x="1427" y="357"/>
                                </a:cubicBezTo>
                                <a:cubicBezTo>
                                  <a:pt x="1456" y="351"/>
                                  <a:pt x="1489" y="346"/>
                                  <a:pt x="1518" y="338"/>
                                </a:cubicBezTo>
                                <a:cubicBezTo>
                                  <a:pt x="1547" y="330"/>
                                  <a:pt x="1567" y="309"/>
                                  <a:pt x="1600" y="311"/>
                                </a:cubicBezTo>
                                <a:cubicBezTo>
                                  <a:pt x="1633" y="313"/>
                                  <a:pt x="1682" y="334"/>
                                  <a:pt x="1719" y="348"/>
                                </a:cubicBezTo>
                                <a:cubicBezTo>
                                  <a:pt x="1756" y="362"/>
                                  <a:pt x="1785" y="381"/>
                                  <a:pt x="1820" y="393"/>
                                </a:cubicBezTo>
                                <a:cubicBezTo>
                                  <a:pt x="1855" y="405"/>
                                  <a:pt x="1892" y="412"/>
                                  <a:pt x="1930" y="421"/>
                                </a:cubicBezTo>
                                <a:cubicBezTo>
                                  <a:pt x="1968" y="430"/>
                                  <a:pt x="2012" y="439"/>
                                  <a:pt x="2048" y="448"/>
                                </a:cubicBezTo>
                                <a:cubicBezTo>
                                  <a:pt x="2084" y="457"/>
                                  <a:pt x="2106" y="465"/>
                                  <a:pt x="2149" y="476"/>
                                </a:cubicBezTo>
                                <a:cubicBezTo>
                                  <a:pt x="2192" y="487"/>
                                  <a:pt x="2257" y="506"/>
                                  <a:pt x="2304" y="512"/>
                                </a:cubicBezTo>
                                <a:cubicBezTo>
                                  <a:pt x="2351" y="518"/>
                                  <a:pt x="2394" y="513"/>
                                  <a:pt x="2432" y="512"/>
                                </a:cubicBezTo>
                                <a:cubicBezTo>
                                  <a:pt x="2470" y="511"/>
                                  <a:pt x="2498" y="507"/>
                                  <a:pt x="2533" y="503"/>
                                </a:cubicBezTo>
                                <a:cubicBezTo>
                                  <a:pt x="2568" y="499"/>
                                  <a:pt x="2608" y="489"/>
                                  <a:pt x="2643" y="485"/>
                                </a:cubicBezTo>
                                <a:cubicBezTo>
                                  <a:pt x="2678" y="481"/>
                                  <a:pt x="2704" y="484"/>
                                  <a:pt x="2743" y="476"/>
                                </a:cubicBezTo>
                                <a:cubicBezTo>
                                  <a:pt x="2782" y="468"/>
                                  <a:pt x="2840" y="453"/>
                                  <a:pt x="2880" y="439"/>
                                </a:cubicBezTo>
                                <a:cubicBezTo>
                                  <a:pt x="2920" y="425"/>
                                  <a:pt x="2947" y="405"/>
                                  <a:pt x="2981" y="393"/>
                                </a:cubicBezTo>
                                <a:cubicBezTo>
                                  <a:pt x="3015" y="381"/>
                                  <a:pt x="3047" y="377"/>
                                  <a:pt x="3082" y="366"/>
                                </a:cubicBezTo>
                                <a:cubicBezTo>
                                  <a:pt x="3117" y="355"/>
                                  <a:pt x="3158" y="338"/>
                                  <a:pt x="3191" y="329"/>
                                </a:cubicBezTo>
                                <a:cubicBezTo>
                                  <a:pt x="3224" y="320"/>
                                  <a:pt x="3249" y="315"/>
                                  <a:pt x="3283" y="311"/>
                                </a:cubicBezTo>
                                <a:cubicBezTo>
                                  <a:pt x="3317" y="307"/>
                                  <a:pt x="3354" y="305"/>
                                  <a:pt x="3392" y="302"/>
                                </a:cubicBezTo>
                                <a:cubicBezTo>
                                  <a:pt x="3430" y="299"/>
                                  <a:pt x="3473" y="294"/>
                                  <a:pt x="3511" y="293"/>
                                </a:cubicBezTo>
                                <a:cubicBezTo>
                                  <a:pt x="3549" y="292"/>
                                  <a:pt x="3580" y="293"/>
                                  <a:pt x="3621" y="293"/>
                                </a:cubicBezTo>
                                <a:cubicBezTo>
                                  <a:pt x="3662" y="293"/>
                                  <a:pt x="3711" y="292"/>
                                  <a:pt x="3758" y="293"/>
                                </a:cubicBezTo>
                                <a:cubicBezTo>
                                  <a:pt x="3805" y="294"/>
                                  <a:pt x="3863" y="302"/>
                                  <a:pt x="3904" y="302"/>
                                </a:cubicBezTo>
                                <a:cubicBezTo>
                                  <a:pt x="3945" y="302"/>
                                  <a:pt x="3970" y="299"/>
                                  <a:pt x="4005" y="293"/>
                                </a:cubicBezTo>
                                <a:cubicBezTo>
                                  <a:pt x="4040" y="287"/>
                                  <a:pt x="4086" y="274"/>
                                  <a:pt x="4115" y="265"/>
                                </a:cubicBezTo>
                                <a:cubicBezTo>
                                  <a:pt x="4144" y="256"/>
                                  <a:pt x="4155" y="252"/>
                                  <a:pt x="4179" y="238"/>
                                </a:cubicBezTo>
                                <a:cubicBezTo>
                                  <a:pt x="4203" y="224"/>
                                  <a:pt x="4218" y="206"/>
                                  <a:pt x="4261" y="183"/>
                                </a:cubicBezTo>
                                <a:cubicBezTo>
                                  <a:pt x="4304" y="160"/>
                                  <a:pt x="4383" y="121"/>
                                  <a:pt x="4435" y="101"/>
                                </a:cubicBezTo>
                                <a:cubicBezTo>
                                  <a:pt x="4487" y="81"/>
                                  <a:pt x="4533" y="75"/>
                                  <a:pt x="4572" y="64"/>
                                </a:cubicBezTo>
                                <a:cubicBezTo>
                                  <a:pt x="4611" y="53"/>
                                  <a:pt x="4637" y="46"/>
                                  <a:pt x="4672" y="37"/>
                                </a:cubicBezTo>
                                <a:cubicBezTo>
                                  <a:pt x="4707" y="28"/>
                                  <a:pt x="4755" y="14"/>
                                  <a:pt x="4782" y="9"/>
                                </a:cubicBezTo>
                                <a:cubicBezTo>
                                  <a:pt x="4809" y="4"/>
                                  <a:pt x="4816" y="9"/>
                                  <a:pt x="4837" y="9"/>
                                </a:cubicBezTo>
                                <a:cubicBezTo>
                                  <a:pt x="4858" y="9"/>
                                  <a:pt x="4880" y="9"/>
                                  <a:pt x="4910" y="9"/>
                                </a:cubicBezTo>
                                <a:cubicBezTo>
                                  <a:pt x="4940" y="9"/>
                                  <a:pt x="4977" y="11"/>
                                  <a:pt x="5020" y="9"/>
                                </a:cubicBezTo>
                                <a:cubicBezTo>
                                  <a:pt x="5063" y="7"/>
                                  <a:pt x="5114" y="3"/>
                                  <a:pt x="5166" y="0"/>
                                </a:cubicBezTo>
                              </a:path>
                            </a:pathLst>
                          </a:custGeom>
                          <a:noFill/>
                          <a:ln w="952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nvGrpSpPr>
                          <p:cNvPr id="386997" name="Group 34"/>
                          <p:cNvGrpSpPr>
                            <a:grpSpLocks/>
                          </p:cNvGrpSpPr>
                          <p:nvPr/>
                        </p:nvGrpSpPr>
                        <p:grpSpPr bwMode="auto">
                          <a:xfrm>
                            <a:off x="4369" y="1006"/>
                            <a:ext cx="663" cy="534"/>
                            <a:chOff x="4369" y="1006"/>
                            <a:chExt cx="663" cy="534"/>
                          </a:xfrm>
                        </p:grpSpPr>
                        <p:sp>
                          <p:nvSpPr>
                            <p:cNvPr id="386998" name="Freeform 35"/>
                            <p:cNvSpPr>
                              <a:spLocks/>
                            </p:cNvSpPr>
                            <p:nvPr/>
                          </p:nvSpPr>
                          <p:spPr bwMode="auto">
                            <a:xfrm>
                              <a:off x="4369" y="1006"/>
                              <a:ext cx="567" cy="360"/>
                            </a:xfrm>
                            <a:custGeom>
                              <a:avLst/>
                              <a:gdLst>
                                <a:gd name="T0" fmla="*/ 1 w 567"/>
                                <a:gd name="T1" fmla="*/ 360 h 360"/>
                                <a:gd name="T2" fmla="*/ 3 w 567"/>
                                <a:gd name="T3" fmla="*/ 336 h 360"/>
                                <a:gd name="T4" fmla="*/ 19 w 567"/>
                                <a:gd name="T5" fmla="*/ 308 h 360"/>
                                <a:gd name="T6" fmla="*/ 19 w 567"/>
                                <a:gd name="T7" fmla="*/ 268 h 360"/>
                                <a:gd name="T8" fmla="*/ 23 w 567"/>
                                <a:gd name="T9" fmla="*/ 242 h 360"/>
                                <a:gd name="T10" fmla="*/ 47 w 567"/>
                                <a:gd name="T11" fmla="*/ 226 h 360"/>
                                <a:gd name="T12" fmla="*/ 85 w 567"/>
                                <a:gd name="T13" fmla="*/ 196 h 360"/>
                                <a:gd name="T14" fmla="*/ 111 w 567"/>
                                <a:gd name="T15" fmla="*/ 184 h 360"/>
                                <a:gd name="T16" fmla="*/ 149 w 567"/>
                                <a:gd name="T17" fmla="*/ 178 h 360"/>
                                <a:gd name="T18" fmla="*/ 187 w 567"/>
                                <a:gd name="T19" fmla="*/ 172 h 360"/>
                                <a:gd name="T20" fmla="*/ 225 w 567"/>
                                <a:gd name="T21" fmla="*/ 144 h 360"/>
                                <a:gd name="T22" fmla="*/ 255 w 567"/>
                                <a:gd name="T23" fmla="*/ 138 h 360"/>
                                <a:gd name="T24" fmla="*/ 303 w 567"/>
                                <a:gd name="T25" fmla="*/ 114 h 360"/>
                                <a:gd name="T26" fmla="*/ 321 w 567"/>
                                <a:gd name="T27" fmla="*/ 88 h 360"/>
                                <a:gd name="T28" fmla="*/ 355 w 567"/>
                                <a:gd name="T29" fmla="*/ 66 h 360"/>
                                <a:gd name="T30" fmla="*/ 383 w 567"/>
                                <a:gd name="T31" fmla="*/ 44 h 360"/>
                                <a:gd name="T32" fmla="*/ 417 w 567"/>
                                <a:gd name="T33" fmla="*/ 30 h 360"/>
                                <a:gd name="T34" fmla="*/ 455 w 567"/>
                                <a:gd name="T35" fmla="*/ 20 h 360"/>
                                <a:gd name="T36" fmla="*/ 479 w 567"/>
                                <a:gd name="T37" fmla="*/ 14 h 360"/>
                                <a:gd name="T38" fmla="*/ 503 w 567"/>
                                <a:gd name="T39" fmla="*/ 10 h 360"/>
                                <a:gd name="T40" fmla="*/ 539 w 567"/>
                                <a:gd name="T41" fmla="*/ 8 h 360"/>
                                <a:gd name="T42" fmla="*/ 567 w 567"/>
                                <a:gd name="T43" fmla="*/ 0 h 3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67"/>
                                <a:gd name="T67" fmla="*/ 0 h 360"/>
                                <a:gd name="T68" fmla="*/ 567 w 567"/>
                                <a:gd name="T69" fmla="*/ 360 h 3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67" h="360">
                                  <a:moveTo>
                                    <a:pt x="1" y="360"/>
                                  </a:moveTo>
                                  <a:cubicBezTo>
                                    <a:pt x="0" y="352"/>
                                    <a:pt x="0" y="345"/>
                                    <a:pt x="3" y="336"/>
                                  </a:cubicBezTo>
                                  <a:cubicBezTo>
                                    <a:pt x="6" y="327"/>
                                    <a:pt x="16" y="319"/>
                                    <a:pt x="19" y="308"/>
                                  </a:cubicBezTo>
                                  <a:cubicBezTo>
                                    <a:pt x="22" y="297"/>
                                    <a:pt x="18" y="279"/>
                                    <a:pt x="19" y="268"/>
                                  </a:cubicBezTo>
                                  <a:cubicBezTo>
                                    <a:pt x="20" y="257"/>
                                    <a:pt x="18" y="249"/>
                                    <a:pt x="23" y="242"/>
                                  </a:cubicBezTo>
                                  <a:cubicBezTo>
                                    <a:pt x="28" y="235"/>
                                    <a:pt x="37" y="234"/>
                                    <a:pt x="47" y="226"/>
                                  </a:cubicBezTo>
                                  <a:cubicBezTo>
                                    <a:pt x="57" y="218"/>
                                    <a:pt x="74" y="203"/>
                                    <a:pt x="85" y="196"/>
                                  </a:cubicBezTo>
                                  <a:cubicBezTo>
                                    <a:pt x="96" y="189"/>
                                    <a:pt x="100" y="187"/>
                                    <a:pt x="111" y="184"/>
                                  </a:cubicBezTo>
                                  <a:cubicBezTo>
                                    <a:pt x="122" y="181"/>
                                    <a:pt x="136" y="180"/>
                                    <a:pt x="149" y="178"/>
                                  </a:cubicBezTo>
                                  <a:cubicBezTo>
                                    <a:pt x="162" y="176"/>
                                    <a:pt x="174" y="178"/>
                                    <a:pt x="187" y="172"/>
                                  </a:cubicBezTo>
                                  <a:cubicBezTo>
                                    <a:pt x="200" y="166"/>
                                    <a:pt x="214" y="150"/>
                                    <a:pt x="225" y="144"/>
                                  </a:cubicBezTo>
                                  <a:cubicBezTo>
                                    <a:pt x="236" y="138"/>
                                    <a:pt x="242" y="143"/>
                                    <a:pt x="255" y="138"/>
                                  </a:cubicBezTo>
                                  <a:cubicBezTo>
                                    <a:pt x="268" y="133"/>
                                    <a:pt x="292" y="122"/>
                                    <a:pt x="303" y="114"/>
                                  </a:cubicBezTo>
                                  <a:cubicBezTo>
                                    <a:pt x="314" y="106"/>
                                    <a:pt x="312" y="96"/>
                                    <a:pt x="321" y="88"/>
                                  </a:cubicBezTo>
                                  <a:cubicBezTo>
                                    <a:pt x="330" y="80"/>
                                    <a:pt x="345" y="73"/>
                                    <a:pt x="355" y="66"/>
                                  </a:cubicBezTo>
                                  <a:cubicBezTo>
                                    <a:pt x="365" y="59"/>
                                    <a:pt x="373" y="50"/>
                                    <a:pt x="383" y="44"/>
                                  </a:cubicBezTo>
                                  <a:cubicBezTo>
                                    <a:pt x="393" y="38"/>
                                    <a:pt x="405" y="34"/>
                                    <a:pt x="417" y="30"/>
                                  </a:cubicBezTo>
                                  <a:cubicBezTo>
                                    <a:pt x="429" y="26"/>
                                    <a:pt x="445" y="23"/>
                                    <a:pt x="455" y="20"/>
                                  </a:cubicBezTo>
                                  <a:cubicBezTo>
                                    <a:pt x="465" y="17"/>
                                    <a:pt x="471" y="16"/>
                                    <a:pt x="479" y="14"/>
                                  </a:cubicBezTo>
                                  <a:cubicBezTo>
                                    <a:pt x="487" y="12"/>
                                    <a:pt x="493" y="11"/>
                                    <a:pt x="503" y="10"/>
                                  </a:cubicBezTo>
                                  <a:cubicBezTo>
                                    <a:pt x="513" y="9"/>
                                    <a:pt x="528" y="10"/>
                                    <a:pt x="539" y="8"/>
                                  </a:cubicBezTo>
                                  <a:cubicBezTo>
                                    <a:pt x="550" y="6"/>
                                    <a:pt x="558" y="3"/>
                                    <a:pt x="567"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99" name="Freeform 36"/>
                            <p:cNvSpPr>
                              <a:spLocks/>
                            </p:cNvSpPr>
                            <p:nvPr/>
                          </p:nvSpPr>
                          <p:spPr bwMode="auto">
                            <a:xfrm>
                              <a:off x="4426" y="1340"/>
                              <a:ext cx="604" cy="152"/>
                            </a:xfrm>
                            <a:custGeom>
                              <a:avLst/>
                              <a:gdLst>
                                <a:gd name="T0" fmla="*/ 0 w 604"/>
                                <a:gd name="T1" fmla="*/ 0 h 152"/>
                                <a:gd name="T2" fmla="*/ 10 w 604"/>
                                <a:gd name="T3" fmla="*/ 20 h 152"/>
                                <a:gd name="T4" fmla="*/ 30 w 604"/>
                                <a:gd name="T5" fmla="*/ 36 h 152"/>
                                <a:gd name="T6" fmla="*/ 56 w 604"/>
                                <a:gd name="T7" fmla="*/ 44 h 152"/>
                                <a:gd name="T8" fmla="*/ 78 w 604"/>
                                <a:gd name="T9" fmla="*/ 52 h 152"/>
                                <a:gd name="T10" fmla="*/ 88 w 604"/>
                                <a:gd name="T11" fmla="*/ 62 h 152"/>
                                <a:gd name="T12" fmla="*/ 96 w 604"/>
                                <a:gd name="T13" fmla="*/ 80 h 152"/>
                                <a:gd name="T14" fmla="*/ 128 w 604"/>
                                <a:gd name="T15" fmla="*/ 98 h 152"/>
                                <a:gd name="T16" fmla="*/ 176 w 604"/>
                                <a:gd name="T17" fmla="*/ 106 h 152"/>
                                <a:gd name="T18" fmla="*/ 206 w 604"/>
                                <a:gd name="T19" fmla="*/ 106 h 152"/>
                                <a:gd name="T20" fmla="*/ 246 w 604"/>
                                <a:gd name="T21" fmla="*/ 110 h 152"/>
                                <a:gd name="T22" fmla="*/ 276 w 604"/>
                                <a:gd name="T23" fmla="*/ 124 h 152"/>
                                <a:gd name="T24" fmla="*/ 316 w 604"/>
                                <a:gd name="T25" fmla="*/ 138 h 152"/>
                                <a:gd name="T26" fmla="*/ 400 w 604"/>
                                <a:gd name="T27" fmla="*/ 140 h 152"/>
                                <a:gd name="T28" fmla="*/ 432 w 604"/>
                                <a:gd name="T29" fmla="*/ 134 h 152"/>
                                <a:gd name="T30" fmla="*/ 462 w 604"/>
                                <a:gd name="T31" fmla="*/ 132 h 152"/>
                                <a:gd name="T32" fmla="*/ 486 w 604"/>
                                <a:gd name="T33" fmla="*/ 138 h 152"/>
                                <a:gd name="T34" fmla="*/ 496 w 604"/>
                                <a:gd name="T35" fmla="*/ 144 h 152"/>
                                <a:gd name="T36" fmla="*/ 530 w 604"/>
                                <a:gd name="T37" fmla="*/ 150 h 152"/>
                                <a:gd name="T38" fmla="*/ 568 w 604"/>
                                <a:gd name="T39" fmla="*/ 152 h 152"/>
                                <a:gd name="T40" fmla="*/ 586 w 604"/>
                                <a:gd name="T41" fmla="*/ 152 h 152"/>
                                <a:gd name="T42" fmla="*/ 604 w 604"/>
                                <a:gd name="T43" fmla="*/ 152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4"/>
                                <a:gd name="T67" fmla="*/ 0 h 152"/>
                                <a:gd name="T68" fmla="*/ 604 w 604"/>
                                <a:gd name="T69" fmla="*/ 152 h 15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4" h="152">
                                  <a:moveTo>
                                    <a:pt x="0" y="0"/>
                                  </a:moveTo>
                                  <a:cubicBezTo>
                                    <a:pt x="2" y="7"/>
                                    <a:pt x="5" y="14"/>
                                    <a:pt x="10" y="20"/>
                                  </a:cubicBezTo>
                                  <a:cubicBezTo>
                                    <a:pt x="15" y="26"/>
                                    <a:pt x="22" y="32"/>
                                    <a:pt x="30" y="36"/>
                                  </a:cubicBezTo>
                                  <a:cubicBezTo>
                                    <a:pt x="38" y="40"/>
                                    <a:pt x="48" y="41"/>
                                    <a:pt x="56" y="44"/>
                                  </a:cubicBezTo>
                                  <a:cubicBezTo>
                                    <a:pt x="64" y="47"/>
                                    <a:pt x="73" y="49"/>
                                    <a:pt x="78" y="52"/>
                                  </a:cubicBezTo>
                                  <a:cubicBezTo>
                                    <a:pt x="83" y="55"/>
                                    <a:pt x="85" y="57"/>
                                    <a:pt x="88" y="62"/>
                                  </a:cubicBezTo>
                                  <a:cubicBezTo>
                                    <a:pt x="91" y="67"/>
                                    <a:pt x="89" y="74"/>
                                    <a:pt x="96" y="80"/>
                                  </a:cubicBezTo>
                                  <a:cubicBezTo>
                                    <a:pt x="103" y="86"/>
                                    <a:pt x="115" y="94"/>
                                    <a:pt x="128" y="98"/>
                                  </a:cubicBezTo>
                                  <a:cubicBezTo>
                                    <a:pt x="141" y="102"/>
                                    <a:pt x="163" y="105"/>
                                    <a:pt x="176" y="106"/>
                                  </a:cubicBezTo>
                                  <a:cubicBezTo>
                                    <a:pt x="189" y="107"/>
                                    <a:pt x="194" y="105"/>
                                    <a:pt x="206" y="106"/>
                                  </a:cubicBezTo>
                                  <a:cubicBezTo>
                                    <a:pt x="218" y="107"/>
                                    <a:pt x="234" y="107"/>
                                    <a:pt x="246" y="110"/>
                                  </a:cubicBezTo>
                                  <a:cubicBezTo>
                                    <a:pt x="258" y="113"/>
                                    <a:pt x="264" y="119"/>
                                    <a:pt x="276" y="124"/>
                                  </a:cubicBezTo>
                                  <a:cubicBezTo>
                                    <a:pt x="288" y="129"/>
                                    <a:pt x="295" y="135"/>
                                    <a:pt x="316" y="138"/>
                                  </a:cubicBezTo>
                                  <a:cubicBezTo>
                                    <a:pt x="337" y="141"/>
                                    <a:pt x="381" y="141"/>
                                    <a:pt x="400" y="140"/>
                                  </a:cubicBezTo>
                                  <a:cubicBezTo>
                                    <a:pt x="419" y="139"/>
                                    <a:pt x="422" y="135"/>
                                    <a:pt x="432" y="134"/>
                                  </a:cubicBezTo>
                                  <a:cubicBezTo>
                                    <a:pt x="442" y="133"/>
                                    <a:pt x="453" y="131"/>
                                    <a:pt x="462" y="132"/>
                                  </a:cubicBezTo>
                                  <a:cubicBezTo>
                                    <a:pt x="471" y="133"/>
                                    <a:pt x="480" y="136"/>
                                    <a:pt x="486" y="138"/>
                                  </a:cubicBezTo>
                                  <a:cubicBezTo>
                                    <a:pt x="492" y="140"/>
                                    <a:pt x="489" y="142"/>
                                    <a:pt x="496" y="144"/>
                                  </a:cubicBezTo>
                                  <a:cubicBezTo>
                                    <a:pt x="503" y="146"/>
                                    <a:pt x="518" y="149"/>
                                    <a:pt x="530" y="150"/>
                                  </a:cubicBezTo>
                                  <a:cubicBezTo>
                                    <a:pt x="542" y="151"/>
                                    <a:pt x="559" y="152"/>
                                    <a:pt x="568" y="152"/>
                                  </a:cubicBezTo>
                                  <a:cubicBezTo>
                                    <a:pt x="577" y="152"/>
                                    <a:pt x="580" y="152"/>
                                    <a:pt x="586" y="152"/>
                                  </a:cubicBezTo>
                                  <a:cubicBezTo>
                                    <a:pt x="592" y="152"/>
                                    <a:pt x="598" y="152"/>
                                    <a:pt x="604" y="15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00" name="Freeform 37"/>
                            <p:cNvSpPr>
                              <a:spLocks/>
                            </p:cNvSpPr>
                            <p:nvPr/>
                          </p:nvSpPr>
                          <p:spPr bwMode="auto">
                            <a:xfrm>
                              <a:off x="4556" y="1144"/>
                              <a:ext cx="402" cy="154"/>
                            </a:xfrm>
                            <a:custGeom>
                              <a:avLst/>
                              <a:gdLst>
                                <a:gd name="T0" fmla="*/ 0 w 402"/>
                                <a:gd name="T1" fmla="*/ 154 h 154"/>
                                <a:gd name="T2" fmla="*/ 10 w 402"/>
                                <a:gd name="T3" fmla="*/ 132 h 154"/>
                                <a:gd name="T4" fmla="*/ 24 w 402"/>
                                <a:gd name="T5" fmla="*/ 114 h 154"/>
                                <a:gd name="T6" fmla="*/ 40 w 402"/>
                                <a:gd name="T7" fmla="*/ 102 h 154"/>
                                <a:gd name="T8" fmla="*/ 66 w 402"/>
                                <a:gd name="T9" fmla="*/ 100 h 154"/>
                                <a:gd name="T10" fmla="*/ 96 w 402"/>
                                <a:gd name="T11" fmla="*/ 94 h 154"/>
                                <a:gd name="T12" fmla="*/ 120 w 402"/>
                                <a:gd name="T13" fmla="*/ 76 h 154"/>
                                <a:gd name="T14" fmla="*/ 136 w 402"/>
                                <a:gd name="T15" fmla="*/ 60 h 154"/>
                                <a:gd name="T16" fmla="*/ 164 w 402"/>
                                <a:gd name="T17" fmla="*/ 40 h 154"/>
                                <a:gd name="T18" fmla="*/ 188 w 402"/>
                                <a:gd name="T19" fmla="*/ 28 h 154"/>
                                <a:gd name="T20" fmla="*/ 220 w 402"/>
                                <a:gd name="T21" fmla="*/ 28 h 154"/>
                                <a:gd name="T22" fmla="*/ 242 w 402"/>
                                <a:gd name="T23" fmla="*/ 28 h 154"/>
                                <a:gd name="T24" fmla="*/ 270 w 402"/>
                                <a:gd name="T25" fmla="*/ 26 h 154"/>
                                <a:gd name="T26" fmla="*/ 292 w 402"/>
                                <a:gd name="T27" fmla="*/ 18 h 154"/>
                                <a:gd name="T28" fmla="*/ 316 w 402"/>
                                <a:gd name="T29" fmla="*/ 12 h 154"/>
                                <a:gd name="T30" fmla="*/ 340 w 402"/>
                                <a:gd name="T31" fmla="*/ 10 h 154"/>
                                <a:gd name="T32" fmla="*/ 386 w 402"/>
                                <a:gd name="T33" fmla="*/ 2 h 154"/>
                                <a:gd name="T34" fmla="*/ 402 w 402"/>
                                <a:gd name="T35" fmla="*/ 0 h 1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2"/>
                                <a:gd name="T55" fmla="*/ 0 h 154"/>
                                <a:gd name="T56" fmla="*/ 402 w 402"/>
                                <a:gd name="T57" fmla="*/ 154 h 1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2" h="154">
                                  <a:moveTo>
                                    <a:pt x="0" y="154"/>
                                  </a:moveTo>
                                  <a:cubicBezTo>
                                    <a:pt x="3" y="146"/>
                                    <a:pt x="6" y="139"/>
                                    <a:pt x="10" y="132"/>
                                  </a:cubicBezTo>
                                  <a:cubicBezTo>
                                    <a:pt x="14" y="125"/>
                                    <a:pt x="19" y="119"/>
                                    <a:pt x="24" y="114"/>
                                  </a:cubicBezTo>
                                  <a:cubicBezTo>
                                    <a:pt x="29" y="109"/>
                                    <a:pt x="33" y="104"/>
                                    <a:pt x="40" y="102"/>
                                  </a:cubicBezTo>
                                  <a:cubicBezTo>
                                    <a:pt x="47" y="100"/>
                                    <a:pt x="57" y="101"/>
                                    <a:pt x="66" y="100"/>
                                  </a:cubicBezTo>
                                  <a:cubicBezTo>
                                    <a:pt x="75" y="99"/>
                                    <a:pt x="87" y="98"/>
                                    <a:pt x="96" y="94"/>
                                  </a:cubicBezTo>
                                  <a:cubicBezTo>
                                    <a:pt x="105" y="90"/>
                                    <a:pt x="113" y="82"/>
                                    <a:pt x="120" y="76"/>
                                  </a:cubicBezTo>
                                  <a:cubicBezTo>
                                    <a:pt x="127" y="70"/>
                                    <a:pt x="129" y="66"/>
                                    <a:pt x="136" y="60"/>
                                  </a:cubicBezTo>
                                  <a:cubicBezTo>
                                    <a:pt x="143" y="54"/>
                                    <a:pt x="155" y="45"/>
                                    <a:pt x="164" y="40"/>
                                  </a:cubicBezTo>
                                  <a:cubicBezTo>
                                    <a:pt x="173" y="35"/>
                                    <a:pt x="179" y="30"/>
                                    <a:pt x="188" y="28"/>
                                  </a:cubicBezTo>
                                  <a:cubicBezTo>
                                    <a:pt x="197" y="26"/>
                                    <a:pt x="211" y="28"/>
                                    <a:pt x="220" y="28"/>
                                  </a:cubicBezTo>
                                  <a:cubicBezTo>
                                    <a:pt x="229" y="28"/>
                                    <a:pt x="234" y="28"/>
                                    <a:pt x="242" y="28"/>
                                  </a:cubicBezTo>
                                  <a:cubicBezTo>
                                    <a:pt x="250" y="28"/>
                                    <a:pt x="262" y="28"/>
                                    <a:pt x="270" y="26"/>
                                  </a:cubicBezTo>
                                  <a:cubicBezTo>
                                    <a:pt x="278" y="24"/>
                                    <a:pt x="284" y="20"/>
                                    <a:pt x="292" y="18"/>
                                  </a:cubicBezTo>
                                  <a:cubicBezTo>
                                    <a:pt x="300" y="16"/>
                                    <a:pt x="308" y="13"/>
                                    <a:pt x="316" y="12"/>
                                  </a:cubicBezTo>
                                  <a:cubicBezTo>
                                    <a:pt x="324" y="11"/>
                                    <a:pt x="328" y="12"/>
                                    <a:pt x="340" y="10"/>
                                  </a:cubicBezTo>
                                  <a:cubicBezTo>
                                    <a:pt x="352" y="8"/>
                                    <a:pt x="376" y="4"/>
                                    <a:pt x="386" y="2"/>
                                  </a:cubicBezTo>
                                  <a:cubicBezTo>
                                    <a:pt x="396" y="0"/>
                                    <a:pt x="399" y="0"/>
                                    <a:pt x="402"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01" name="Freeform 38"/>
                            <p:cNvSpPr>
                              <a:spLocks/>
                            </p:cNvSpPr>
                            <p:nvPr/>
                          </p:nvSpPr>
                          <p:spPr bwMode="auto">
                            <a:xfrm>
                              <a:off x="4680" y="1266"/>
                              <a:ext cx="316" cy="84"/>
                            </a:xfrm>
                            <a:custGeom>
                              <a:avLst/>
                              <a:gdLst>
                                <a:gd name="T0" fmla="*/ 0 w 316"/>
                                <a:gd name="T1" fmla="*/ 0 h 84"/>
                                <a:gd name="T2" fmla="*/ 20 w 316"/>
                                <a:gd name="T3" fmla="*/ 32 h 84"/>
                                <a:gd name="T4" fmla="*/ 44 w 316"/>
                                <a:gd name="T5" fmla="*/ 54 h 84"/>
                                <a:gd name="T6" fmla="*/ 66 w 316"/>
                                <a:gd name="T7" fmla="*/ 54 h 84"/>
                                <a:gd name="T8" fmla="*/ 86 w 316"/>
                                <a:gd name="T9" fmla="*/ 56 h 84"/>
                                <a:gd name="T10" fmla="*/ 110 w 316"/>
                                <a:gd name="T11" fmla="*/ 68 h 84"/>
                                <a:gd name="T12" fmla="*/ 140 w 316"/>
                                <a:gd name="T13" fmla="*/ 72 h 84"/>
                                <a:gd name="T14" fmla="*/ 164 w 316"/>
                                <a:gd name="T15" fmla="*/ 70 h 84"/>
                                <a:gd name="T16" fmla="*/ 200 w 316"/>
                                <a:gd name="T17" fmla="*/ 70 h 84"/>
                                <a:gd name="T18" fmla="*/ 230 w 316"/>
                                <a:gd name="T19" fmla="*/ 78 h 84"/>
                                <a:gd name="T20" fmla="*/ 254 w 316"/>
                                <a:gd name="T21" fmla="*/ 82 h 84"/>
                                <a:gd name="T22" fmla="*/ 282 w 316"/>
                                <a:gd name="T23" fmla="*/ 84 h 84"/>
                                <a:gd name="T24" fmla="*/ 316 w 316"/>
                                <a:gd name="T25" fmla="*/ 84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6"/>
                                <a:gd name="T40" fmla="*/ 0 h 84"/>
                                <a:gd name="T41" fmla="*/ 316 w 316"/>
                                <a:gd name="T42" fmla="*/ 84 h 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6" h="84">
                                  <a:moveTo>
                                    <a:pt x="0" y="0"/>
                                  </a:moveTo>
                                  <a:cubicBezTo>
                                    <a:pt x="6" y="11"/>
                                    <a:pt x="13" y="23"/>
                                    <a:pt x="20" y="32"/>
                                  </a:cubicBezTo>
                                  <a:cubicBezTo>
                                    <a:pt x="27" y="41"/>
                                    <a:pt x="37" y="50"/>
                                    <a:pt x="44" y="54"/>
                                  </a:cubicBezTo>
                                  <a:cubicBezTo>
                                    <a:pt x="51" y="58"/>
                                    <a:pt x="59" y="54"/>
                                    <a:pt x="66" y="54"/>
                                  </a:cubicBezTo>
                                  <a:cubicBezTo>
                                    <a:pt x="73" y="54"/>
                                    <a:pt x="79" y="54"/>
                                    <a:pt x="86" y="56"/>
                                  </a:cubicBezTo>
                                  <a:cubicBezTo>
                                    <a:pt x="93" y="58"/>
                                    <a:pt x="101" y="65"/>
                                    <a:pt x="110" y="68"/>
                                  </a:cubicBezTo>
                                  <a:cubicBezTo>
                                    <a:pt x="119" y="71"/>
                                    <a:pt x="131" y="72"/>
                                    <a:pt x="140" y="72"/>
                                  </a:cubicBezTo>
                                  <a:cubicBezTo>
                                    <a:pt x="149" y="72"/>
                                    <a:pt x="154" y="70"/>
                                    <a:pt x="164" y="70"/>
                                  </a:cubicBezTo>
                                  <a:cubicBezTo>
                                    <a:pt x="174" y="70"/>
                                    <a:pt x="189" y="69"/>
                                    <a:pt x="200" y="70"/>
                                  </a:cubicBezTo>
                                  <a:cubicBezTo>
                                    <a:pt x="211" y="71"/>
                                    <a:pt x="221" y="76"/>
                                    <a:pt x="230" y="78"/>
                                  </a:cubicBezTo>
                                  <a:cubicBezTo>
                                    <a:pt x="239" y="80"/>
                                    <a:pt x="245" y="81"/>
                                    <a:pt x="254" y="82"/>
                                  </a:cubicBezTo>
                                  <a:cubicBezTo>
                                    <a:pt x="263" y="83"/>
                                    <a:pt x="272" y="84"/>
                                    <a:pt x="282" y="84"/>
                                  </a:cubicBezTo>
                                  <a:cubicBezTo>
                                    <a:pt x="292" y="84"/>
                                    <a:pt x="304" y="84"/>
                                    <a:pt x="316" y="8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02" name="Freeform 39"/>
                            <p:cNvSpPr>
                              <a:spLocks/>
                            </p:cNvSpPr>
                            <p:nvPr/>
                          </p:nvSpPr>
                          <p:spPr bwMode="auto">
                            <a:xfrm>
                              <a:off x="4512" y="1310"/>
                              <a:ext cx="480" cy="140"/>
                            </a:xfrm>
                            <a:custGeom>
                              <a:avLst/>
                              <a:gdLst>
                                <a:gd name="T0" fmla="*/ 0 w 480"/>
                                <a:gd name="T1" fmla="*/ 0 h 140"/>
                                <a:gd name="T2" fmla="*/ 20 w 480"/>
                                <a:gd name="T3" fmla="*/ 24 h 140"/>
                                <a:gd name="T4" fmla="*/ 52 w 480"/>
                                <a:gd name="T5" fmla="*/ 46 h 140"/>
                                <a:gd name="T6" fmla="*/ 102 w 480"/>
                                <a:gd name="T7" fmla="*/ 50 h 140"/>
                                <a:gd name="T8" fmla="*/ 140 w 480"/>
                                <a:gd name="T9" fmla="*/ 70 h 140"/>
                                <a:gd name="T10" fmla="*/ 190 w 480"/>
                                <a:gd name="T11" fmla="*/ 80 h 140"/>
                                <a:gd name="T12" fmla="*/ 226 w 480"/>
                                <a:gd name="T13" fmla="*/ 80 h 140"/>
                                <a:gd name="T14" fmla="*/ 270 w 480"/>
                                <a:gd name="T15" fmla="*/ 98 h 140"/>
                                <a:gd name="T16" fmla="*/ 306 w 480"/>
                                <a:gd name="T17" fmla="*/ 108 h 140"/>
                                <a:gd name="T18" fmla="*/ 336 w 480"/>
                                <a:gd name="T19" fmla="*/ 122 h 140"/>
                                <a:gd name="T20" fmla="*/ 364 w 480"/>
                                <a:gd name="T21" fmla="*/ 126 h 140"/>
                                <a:gd name="T22" fmla="*/ 400 w 480"/>
                                <a:gd name="T23" fmla="*/ 132 h 140"/>
                                <a:gd name="T24" fmla="*/ 442 w 480"/>
                                <a:gd name="T25" fmla="*/ 138 h 140"/>
                                <a:gd name="T26" fmla="*/ 480 w 480"/>
                                <a:gd name="T27" fmla="*/ 140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0"/>
                                <a:gd name="T43" fmla="*/ 0 h 140"/>
                                <a:gd name="T44" fmla="*/ 480 w 480"/>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0" h="140">
                                  <a:moveTo>
                                    <a:pt x="0" y="0"/>
                                  </a:moveTo>
                                  <a:cubicBezTo>
                                    <a:pt x="5" y="8"/>
                                    <a:pt x="11" y="16"/>
                                    <a:pt x="20" y="24"/>
                                  </a:cubicBezTo>
                                  <a:cubicBezTo>
                                    <a:pt x="29" y="32"/>
                                    <a:pt x="38" y="42"/>
                                    <a:pt x="52" y="46"/>
                                  </a:cubicBezTo>
                                  <a:cubicBezTo>
                                    <a:pt x="66" y="50"/>
                                    <a:pt x="87" y="46"/>
                                    <a:pt x="102" y="50"/>
                                  </a:cubicBezTo>
                                  <a:cubicBezTo>
                                    <a:pt x="117" y="54"/>
                                    <a:pt x="125" y="65"/>
                                    <a:pt x="140" y="70"/>
                                  </a:cubicBezTo>
                                  <a:cubicBezTo>
                                    <a:pt x="155" y="75"/>
                                    <a:pt x="176" y="78"/>
                                    <a:pt x="190" y="80"/>
                                  </a:cubicBezTo>
                                  <a:cubicBezTo>
                                    <a:pt x="204" y="82"/>
                                    <a:pt x="213" y="77"/>
                                    <a:pt x="226" y="80"/>
                                  </a:cubicBezTo>
                                  <a:cubicBezTo>
                                    <a:pt x="239" y="83"/>
                                    <a:pt x="257" y="93"/>
                                    <a:pt x="270" y="98"/>
                                  </a:cubicBezTo>
                                  <a:cubicBezTo>
                                    <a:pt x="283" y="103"/>
                                    <a:pt x="295" y="104"/>
                                    <a:pt x="306" y="108"/>
                                  </a:cubicBezTo>
                                  <a:cubicBezTo>
                                    <a:pt x="317" y="112"/>
                                    <a:pt x="326" y="119"/>
                                    <a:pt x="336" y="122"/>
                                  </a:cubicBezTo>
                                  <a:cubicBezTo>
                                    <a:pt x="346" y="125"/>
                                    <a:pt x="353" y="124"/>
                                    <a:pt x="364" y="126"/>
                                  </a:cubicBezTo>
                                  <a:cubicBezTo>
                                    <a:pt x="375" y="128"/>
                                    <a:pt x="387" y="130"/>
                                    <a:pt x="400" y="132"/>
                                  </a:cubicBezTo>
                                  <a:cubicBezTo>
                                    <a:pt x="413" y="134"/>
                                    <a:pt x="429" y="137"/>
                                    <a:pt x="442" y="138"/>
                                  </a:cubicBezTo>
                                  <a:cubicBezTo>
                                    <a:pt x="455" y="139"/>
                                    <a:pt x="473" y="139"/>
                                    <a:pt x="480" y="14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03" name="Freeform 40"/>
                            <p:cNvSpPr>
                              <a:spLocks/>
                            </p:cNvSpPr>
                            <p:nvPr/>
                          </p:nvSpPr>
                          <p:spPr bwMode="auto">
                            <a:xfrm>
                              <a:off x="4784" y="1387"/>
                              <a:ext cx="238" cy="24"/>
                            </a:xfrm>
                            <a:custGeom>
                              <a:avLst/>
                              <a:gdLst>
                                <a:gd name="T0" fmla="*/ 0 w 238"/>
                                <a:gd name="T1" fmla="*/ 23 h 24"/>
                                <a:gd name="T2" fmla="*/ 26 w 238"/>
                                <a:gd name="T3" fmla="*/ 13 h 24"/>
                                <a:gd name="T4" fmla="*/ 50 w 238"/>
                                <a:gd name="T5" fmla="*/ 5 h 24"/>
                                <a:gd name="T6" fmla="*/ 78 w 238"/>
                                <a:gd name="T7" fmla="*/ 1 h 24"/>
                                <a:gd name="T8" fmla="*/ 106 w 238"/>
                                <a:gd name="T9" fmla="*/ 1 h 24"/>
                                <a:gd name="T10" fmla="*/ 130 w 238"/>
                                <a:gd name="T11" fmla="*/ 9 h 24"/>
                                <a:gd name="T12" fmla="*/ 154 w 238"/>
                                <a:gd name="T13" fmla="*/ 17 h 24"/>
                                <a:gd name="T14" fmla="*/ 180 w 238"/>
                                <a:gd name="T15" fmla="*/ 23 h 24"/>
                                <a:gd name="T16" fmla="*/ 208 w 238"/>
                                <a:gd name="T17" fmla="*/ 23 h 24"/>
                                <a:gd name="T18" fmla="*/ 238 w 238"/>
                                <a:gd name="T19" fmla="*/ 23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8"/>
                                <a:gd name="T31" fmla="*/ 0 h 24"/>
                                <a:gd name="T32" fmla="*/ 238 w 238"/>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8" h="24">
                                  <a:moveTo>
                                    <a:pt x="0" y="23"/>
                                  </a:moveTo>
                                  <a:cubicBezTo>
                                    <a:pt x="9" y="19"/>
                                    <a:pt x="18" y="16"/>
                                    <a:pt x="26" y="13"/>
                                  </a:cubicBezTo>
                                  <a:cubicBezTo>
                                    <a:pt x="34" y="10"/>
                                    <a:pt x="41" y="7"/>
                                    <a:pt x="50" y="5"/>
                                  </a:cubicBezTo>
                                  <a:cubicBezTo>
                                    <a:pt x="59" y="3"/>
                                    <a:pt x="69" y="2"/>
                                    <a:pt x="78" y="1"/>
                                  </a:cubicBezTo>
                                  <a:cubicBezTo>
                                    <a:pt x="87" y="0"/>
                                    <a:pt x="97" y="0"/>
                                    <a:pt x="106" y="1"/>
                                  </a:cubicBezTo>
                                  <a:cubicBezTo>
                                    <a:pt x="115" y="2"/>
                                    <a:pt x="122" y="6"/>
                                    <a:pt x="130" y="9"/>
                                  </a:cubicBezTo>
                                  <a:cubicBezTo>
                                    <a:pt x="138" y="12"/>
                                    <a:pt x="146" y="15"/>
                                    <a:pt x="154" y="17"/>
                                  </a:cubicBezTo>
                                  <a:cubicBezTo>
                                    <a:pt x="162" y="19"/>
                                    <a:pt x="171" y="22"/>
                                    <a:pt x="180" y="23"/>
                                  </a:cubicBezTo>
                                  <a:cubicBezTo>
                                    <a:pt x="189" y="24"/>
                                    <a:pt x="198" y="23"/>
                                    <a:pt x="208" y="23"/>
                                  </a:cubicBezTo>
                                  <a:cubicBezTo>
                                    <a:pt x="218" y="23"/>
                                    <a:pt x="228" y="23"/>
                                    <a:pt x="238" y="23"/>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04" name="Freeform 41"/>
                            <p:cNvSpPr>
                              <a:spLocks/>
                            </p:cNvSpPr>
                            <p:nvPr/>
                          </p:nvSpPr>
                          <p:spPr bwMode="auto">
                            <a:xfrm>
                              <a:off x="4766" y="1294"/>
                              <a:ext cx="244" cy="28"/>
                            </a:xfrm>
                            <a:custGeom>
                              <a:avLst/>
                              <a:gdLst>
                                <a:gd name="T0" fmla="*/ 0 w 244"/>
                                <a:gd name="T1" fmla="*/ 28 h 28"/>
                                <a:gd name="T2" fmla="*/ 20 w 244"/>
                                <a:gd name="T3" fmla="*/ 14 h 28"/>
                                <a:gd name="T4" fmla="*/ 40 w 244"/>
                                <a:gd name="T5" fmla="*/ 10 h 28"/>
                                <a:gd name="T6" fmla="*/ 62 w 244"/>
                                <a:gd name="T7" fmla="*/ 8 h 28"/>
                                <a:gd name="T8" fmla="*/ 90 w 244"/>
                                <a:gd name="T9" fmla="*/ 16 h 28"/>
                                <a:gd name="T10" fmla="*/ 116 w 244"/>
                                <a:gd name="T11" fmla="*/ 18 h 28"/>
                                <a:gd name="T12" fmla="*/ 152 w 244"/>
                                <a:gd name="T13" fmla="*/ 14 h 28"/>
                                <a:gd name="T14" fmla="*/ 180 w 244"/>
                                <a:gd name="T15" fmla="*/ 4 h 28"/>
                                <a:gd name="T16" fmla="*/ 244 w 244"/>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4"/>
                                <a:gd name="T28" fmla="*/ 0 h 28"/>
                                <a:gd name="T29" fmla="*/ 244 w 244"/>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4" h="28">
                                  <a:moveTo>
                                    <a:pt x="0" y="28"/>
                                  </a:moveTo>
                                  <a:cubicBezTo>
                                    <a:pt x="6" y="22"/>
                                    <a:pt x="13" y="17"/>
                                    <a:pt x="20" y="14"/>
                                  </a:cubicBezTo>
                                  <a:cubicBezTo>
                                    <a:pt x="27" y="11"/>
                                    <a:pt x="33" y="11"/>
                                    <a:pt x="40" y="10"/>
                                  </a:cubicBezTo>
                                  <a:cubicBezTo>
                                    <a:pt x="47" y="9"/>
                                    <a:pt x="54" y="7"/>
                                    <a:pt x="62" y="8"/>
                                  </a:cubicBezTo>
                                  <a:cubicBezTo>
                                    <a:pt x="70" y="9"/>
                                    <a:pt x="81" y="14"/>
                                    <a:pt x="90" y="16"/>
                                  </a:cubicBezTo>
                                  <a:cubicBezTo>
                                    <a:pt x="99" y="18"/>
                                    <a:pt x="106" y="18"/>
                                    <a:pt x="116" y="18"/>
                                  </a:cubicBezTo>
                                  <a:cubicBezTo>
                                    <a:pt x="126" y="18"/>
                                    <a:pt x="141" y="16"/>
                                    <a:pt x="152" y="14"/>
                                  </a:cubicBezTo>
                                  <a:cubicBezTo>
                                    <a:pt x="163" y="12"/>
                                    <a:pt x="165" y="6"/>
                                    <a:pt x="180" y="4"/>
                                  </a:cubicBezTo>
                                  <a:cubicBezTo>
                                    <a:pt x="195" y="2"/>
                                    <a:pt x="219" y="1"/>
                                    <a:pt x="244"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05" name="Freeform 42"/>
                            <p:cNvSpPr>
                              <a:spLocks/>
                            </p:cNvSpPr>
                            <p:nvPr/>
                          </p:nvSpPr>
                          <p:spPr bwMode="auto">
                            <a:xfrm>
                              <a:off x="4718" y="1252"/>
                              <a:ext cx="256" cy="66"/>
                            </a:xfrm>
                            <a:custGeom>
                              <a:avLst/>
                              <a:gdLst>
                                <a:gd name="T0" fmla="*/ 0 w 256"/>
                                <a:gd name="T1" fmla="*/ 66 h 66"/>
                                <a:gd name="T2" fmla="*/ 24 w 256"/>
                                <a:gd name="T3" fmla="*/ 44 h 66"/>
                                <a:gd name="T4" fmla="*/ 36 w 256"/>
                                <a:gd name="T5" fmla="*/ 32 h 66"/>
                                <a:gd name="T6" fmla="*/ 58 w 256"/>
                                <a:gd name="T7" fmla="*/ 22 h 66"/>
                                <a:gd name="T8" fmla="*/ 86 w 256"/>
                                <a:gd name="T9" fmla="*/ 20 h 66"/>
                                <a:gd name="T10" fmla="*/ 106 w 256"/>
                                <a:gd name="T11" fmla="*/ 20 h 66"/>
                                <a:gd name="T12" fmla="*/ 132 w 256"/>
                                <a:gd name="T13" fmla="*/ 20 h 66"/>
                                <a:gd name="T14" fmla="*/ 152 w 256"/>
                                <a:gd name="T15" fmla="*/ 14 h 66"/>
                                <a:gd name="T16" fmla="*/ 170 w 256"/>
                                <a:gd name="T17" fmla="*/ 10 h 66"/>
                                <a:gd name="T18" fmla="*/ 186 w 256"/>
                                <a:gd name="T19" fmla="*/ 10 h 66"/>
                                <a:gd name="T20" fmla="*/ 210 w 256"/>
                                <a:gd name="T21" fmla="*/ 4 h 66"/>
                                <a:gd name="T22" fmla="*/ 256 w 256"/>
                                <a:gd name="T23" fmla="*/ 0 h 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6"/>
                                <a:gd name="T37" fmla="*/ 0 h 66"/>
                                <a:gd name="T38" fmla="*/ 256 w 256"/>
                                <a:gd name="T39" fmla="*/ 66 h 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6" h="66">
                                  <a:moveTo>
                                    <a:pt x="0" y="66"/>
                                  </a:moveTo>
                                  <a:cubicBezTo>
                                    <a:pt x="9" y="58"/>
                                    <a:pt x="18" y="50"/>
                                    <a:pt x="24" y="44"/>
                                  </a:cubicBezTo>
                                  <a:cubicBezTo>
                                    <a:pt x="30" y="38"/>
                                    <a:pt x="30" y="36"/>
                                    <a:pt x="36" y="32"/>
                                  </a:cubicBezTo>
                                  <a:cubicBezTo>
                                    <a:pt x="42" y="28"/>
                                    <a:pt x="50" y="24"/>
                                    <a:pt x="58" y="22"/>
                                  </a:cubicBezTo>
                                  <a:cubicBezTo>
                                    <a:pt x="66" y="20"/>
                                    <a:pt x="78" y="20"/>
                                    <a:pt x="86" y="20"/>
                                  </a:cubicBezTo>
                                  <a:cubicBezTo>
                                    <a:pt x="94" y="20"/>
                                    <a:pt x="98" y="20"/>
                                    <a:pt x="106" y="20"/>
                                  </a:cubicBezTo>
                                  <a:cubicBezTo>
                                    <a:pt x="114" y="20"/>
                                    <a:pt x="124" y="21"/>
                                    <a:pt x="132" y="20"/>
                                  </a:cubicBezTo>
                                  <a:cubicBezTo>
                                    <a:pt x="140" y="19"/>
                                    <a:pt x="146" y="16"/>
                                    <a:pt x="152" y="14"/>
                                  </a:cubicBezTo>
                                  <a:cubicBezTo>
                                    <a:pt x="158" y="12"/>
                                    <a:pt x="164" y="11"/>
                                    <a:pt x="170" y="10"/>
                                  </a:cubicBezTo>
                                  <a:cubicBezTo>
                                    <a:pt x="176" y="9"/>
                                    <a:pt x="179" y="11"/>
                                    <a:pt x="186" y="10"/>
                                  </a:cubicBezTo>
                                  <a:cubicBezTo>
                                    <a:pt x="193" y="9"/>
                                    <a:pt x="198" y="6"/>
                                    <a:pt x="210" y="4"/>
                                  </a:cubicBezTo>
                                  <a:cubicBezTo>
                                    <a:pt x="222" y="2"/>
                                    <a:pt x="247" y="1"/>
                                    <a:pt x="25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06" name="Freeform 43"/>
                            <p:cNvSpPr>
                              <a:spLocks/>
                            </p:cNvSpPr>
                            <p:nvPr/>
                          </p:nvSpPr>
                          <p:spPr bwMode="auto">
                            <a:xfrm>
                              <a:off x="4472" y="1114"/>
                              <a:ext cx="474" cy="101"/>
                            </a:xfrm>
                            <a:custGeom>
                              <a:avLst/>
                              <a:gdLst>
                                <a:gd name="T0" fmla="*/ 0 w 474"/>
                                <a:gd name="T1" fmla="*/ 76 h 101"/>
                                <a:gd name="T2" fmla="*/ 32 w 474"/>
                                <a:gd name="T3" fmla="*/ 88 h 101"/>
                                <a:gd name="T4" fmla="*/ 64 w 474"/>
                                <a:gd name="T5" fmla="*/ 100 h 101"/>
                                <a:gd name="T6" fmla="*/ 96 w 474"/>
                                <a:gd name="T7" fmla="*/ 92 h 101"/>
                                <a:gd name="T8" fmla="*/ 128 w 474"/>
                                <a:gd name="T9" fmla="*/ 80 h 101"/>
                                <a:gd name="T10" fmla="*/ 156 w 474"/>
                                <a:gd name="T11" fmla="*/ 66 h 101"/>
                                <a:gd name="T12" fmla="*/ 188 w 474"/>
                                <a:gd name="T13" fmla="*/ 46 h 101"/>
                                <a:gd name="T14" fmla="*/ 218 w 474"/>
                                <a:gd name="T15" fmla="*/ 32 h 101"/>
                                <a:gd name="T16" fmla="*/ 248 w 474"/>
                                <a:gd name="T17" fmla="*/ 26 h 101"/>
                                <a:gd name="T18" fmla="*/ 278 w 474"/>
                                <a:gd name="T19" fmla="*/ 22 h 101"/>
                                <a:gd name="T20" fmla="*/ 316 w 474"/>
                                <a:gd name="T21" fmla="*/ 26 h 101"/>
                                <a:gd name="T22" fmla="*/ 356 w 474"/>
                                <a:gd name="T23" fmla="*/ 26 h 101"/>
                                <a:gd name="T24" fmla="*/ 390 w 474"/>
                                <a:gd name="T25" fmla="*/ 10 h 101"/>
                                <a:gd name="T26" fmla="*/ 428 w 474"/>
                                <a:gd name="T27" fmla="*/ 2 h 101"/>
                                <a:gd name="T28" fmla="*/ 474 w 474"/>
                                <a:gd name="T29" fmla="*/ 0 h 1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4"/>
                                <a:gd name="T46" fmla="*/ 0 h 101"/>
                                <a:gd name="T47" fmla="*/ 474 w 474"/>
                                <a:gd name="T48" fmla="*/ 101 h 1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4" h="101">
                                  <a:moveTo>
                                    <a:pt x="0" y="76"/>
                                  </a:moveTo>
                                  <a:cubicBezTo>
                                    <a:pt x="10" y="80"/>
                                    <a:pt x="21" y="84"/>
                                    <a:pt x="32" y="88"/>
                                  </a:cubicBezTo>
                                  <a:cubicBezTo>
                                    <a:pt x="43" y="92"/>
                                    <a:pt x="53" y="99"/>
                                    <a:pt x="64" y="100"/>
                                  </a:cubicBezTo>
                                  <a:cubicBezTo>
                                    <a:pt x="75" y="101"/>
                                    <a:pt x="85" y="95"/>
                                    <a:pt x="96" y="92"/>
                                  </a:cubicBezTo>
                                  <a:cubicBezTo>
                                    <a:pt x="107" y="89"/>
                                    <a:pt x="118" y="84"/>
                                    <a:pt x="128" y="80"/>
                                  </a:cubicBezTo>
                                  <a:cubicBezTo>
                                    <a:pt x="138" y="76"/>
                                    <a:pt x="146" y="72"/>
                                    <a:pt x="156" y="66"/>
                                  </a:cubicBezTo>
                                  <a:cubicBezTo>
                                    <a:pt x="166" y="60"/>
                                    <a:pt x="178" y="52"/>
                                    <a:pt x="188" y="46"/>
                                  </a:cubicBezTo>
                                  <a:cubicBezTo>
                                    <a:pt x="198" y="40"/>
                                    <a:pt x="208" y="35"/>
                                    <a:pt x="218" y="32"/>
                                  </a:cubicBezTo>
                                  <a:cubicBezTo>
                                    <a:pt x="228" y="29"/>
                                    <a:pt x="238" y="28"/>
                                    <a:pt x="248" y="26"/>
                                  </a:cubicBezTo>
                                  <a:cubicBezTo>
                                    <a:pt x="258" y="24"/>
                                    <a:pt x="267" y="22"/>
                                    <a:pt x="278" y="22"/>
                                  </a:cubicBezTo>
                                  <a:cubicBezTo>
                                    <a:pt x="289" y="22"/>
                                    <a:pt x="303" y="25"/>
                                    <a:pt x="316" y="26"/>
                                  </a:cubicBezTo>
                                  <a:cubicBezTo>
                                    <a:pt x="329" y="27"/>
                                    <a:pt x="344" y="29"/>
                                    <a:pt x="356" y="26"/>
                                  </a:cubicBezTo>
                                  <a:cubicBezTo>
                                    <a:pt x="368" y="23"/>
                                    <a:pt x="378" y="14"/>
                                    <a:pt x="390" y="10"/>
                                  </a:cubicBezTo>
                                  <a:cubicBezTo>
                                    <a:pt x="402" y="6"/>
                                    <a:pt x="414" y="4"/>
                                    <a:pt x="428" y="2"/>
                                  </a:cubicBezTo>
                                  <a:cubicBezTo>
                                    <a:pt x="442" y="0"/>
                                    <a:pt x="466" y="0"/>
                                    <a:pt x="474"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07" name="Freeform 44"/>
                            <p:cNvSpPr>
                              <a:spLocks/>
                            </p:cNvSpPr>
                            <p:nvPr/>
                          </p:nvSpPr>
                          <p:spPr bwMode="auto">
                            <a:xfrm>
                              <a:off x="4730" y="1068"/>
                              <a:ext cx="188" cy="15"/>
                            </a:xfrm>
                            <a:custGeom>
                              <a:avLst/>
                              <a:gdLst>
                                <a:gd name="T0" fmla="*/ 0 w 188"/>
                                <a:gd name="T1" fmla="*/ 0 h 15"/>
                                <a:gd name="T2" fmla="*/ 14 w 188"/>
                                <a:gd name="T3" fmla="*/ 6 h 15"/>
                                <a:gd name="T4" fmla="*/ 38 w 188"/>
                                <a:gd name="T5" fmla="*/ 14 h 15"/>
                                <a:gd name="T6" fmla="*/ 56 w 188"/>
                                <a:gd name="T7" fmla="*/ 14 h 15"/>
                                <a:gd name="T8" fmla="*/ 76 w 188"/>
                                <a:gd name="T9" fmla="*/ 14 h 15"/>
                                <a:gd name="T10" fmla="*/ 104 w 188"/>
                                <a:gd name="T11" fmla="*/ 12 h 15"/>
                                <a:gd name="T12" fmla="*/ 140 w 188"/>
                                <a:gd name="T13" fmla="*/ 12 h 15"/>
                                <a:gd name="T14" fmla="*/ 174 w 188"/>
                                <a:gd name="T15" fmla="*/ 8 h 15"/>
                                <a:gd name="T16" fmla="*/ 188 w 188"/>
                                <a:gd name="T17" fmla="*/ 8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15"/>
                                <a:gd name="T29" fmla="*/ 188 w 188"/>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15">
                                  <a:moveTo>
                                    <a:pt x="0" y="0"/>
                                  </a:moveTo>
                                  <a:cubicBezTo>
                                    <a:pt x="4" y="2"/>
                                    <a:pt x="8" y="4"/>
                                    <a:pt x="14" y="6"/>
                                  </a:cubicBezTo>
                                  <a:cubicBezTo>
                                    <a:pt x="20" y="8"/>
                                    <a:pt x="31" y="13"/>
                                    <a:pt x="38" y="14"/>
                                  </a:cubicBezTo>
                                  <a:cubicBezTo>
                                    <a:pt x="45" y="15"/>
                                    <a:pt x="50" y="14"/>
                                    <a:pt x="56" y="14"/>
                                  </a:cubicBezTo>
                                  <a:cubicBezTo>
                                    <a:pt x="62" y="14"/>
                                    <a:pt x="68" y="14"/>
                                    <a:pt x="76" y="14"/>
                                  </a:cubicBezTo>
                                  <a:cubicBezTo>
                                    <a:pt x="84" y="14"/>
                                    <a:pt x="93" y="12"/>
                                    <a:pt x="104" y="12"/>
                                  </a:cubicBezTo>
                                  <a:cubicBezTo>
                                    <a:pt x="115" y="12"/>
                                    <a:pt x="128" y="13"/>
                                    <a:pt x="140" y="12"/>
                                  </a:cubicBezTo>
                                  <a:cubicBezTo>
                                    <a:pt x="152" y="11"/>
                                    <a:pt x="166" y="9"/>
                                    <a:pt x="174" y="8"/>
                                  </a:cubicBezTo>
                                  <a:cubicBezTo>
                                    <a:pt x="182" y="7"/>
                                    <a:pt x="184" y="8"/>
                                    <a:pt x="188" y="8"/>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08" name="Freeform 45"/>
                            <p:cNvSpPr>
                              <a:spLocks/>
                            </p:cNvSpPr>
                            <p:nvPr/>
                          </p:nvSpPr>
                          <p:spPr bwMode="auto">
                            <a:xfrm>
                              <a:off x="4690" y="1192"/>
                              <a:ext cx="286" cy="19"/>
                            </a:xfrm>
                            <a:custGeom>
                              <a:avLst/>
                              <a:gdLst>
                                <a:gd name="T0" fmla="*/ 0 w 286"/>
                                <a:gd name="T1" fmla="*/ 14 h 19"/>
                                <a:gd name="T2" fmla="*/ 24 w 286"/>
                                <a:gd name="T3" fmla="*/ 18 h 19"/>
                                <a:gd name="T4" fmla="*/ 44 w 286"/>
                                <a:gd name="T5" fmla="*/ 18 h 19"/>
                                <a:gd name="T6" fmla="*/ 68 w 286"/>
                                <a:gd name="T7" fmla="*/ 10 h 19"/>
                                <a:gd name="T8" fmla="*/ 98 w 286"/>
                                <a:gd name="T9" fmla="*/ 10 h 19"/>
                                <a:gd name="T10" fmla="*/ 130 w 286"/>
                                <a:gd name="T11" fmla="*/ 14 h 19"/>
                                <a:gd name="T12" fmla="*/ 178 w 286"/>
                                <a:gd name="T13" fmla="*/ 10 h 19"/>
                                <a:gd name="T14" fmla="*/ 210 w 286"/>
                                <a:gd name="T15" fmla="*/ 2 h 19"/>
                                <a:gd name="T16" fmla="*/ 254 w 286"/>
                                <a:gd name="T17" fmla="*/ 0 h 19"/>
                                <a:gd name="T18" fmla="*/ 286 w 28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6"/>
                                <a:gd name="T31" fmla="*/ 0 h 19"/>
                                <a:gd name="T32" fmla="*/ 286 w 28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6" h="19">
                                  <a:moveTo>
                                    <a:pt x="0" y="14"/>
                                  </a:moveTo>
                                  <a:cubicBezTo>
                                    <a:pt x="8" y="15"/>
                                    <a:pt x="17" y="17"/>
                                    <a:pt x="24" y="18"/>
                                  </a:cubicBezTo>
                                  <a:cubicBezTo>
                                    <a:pt x="31" y="19"/>
                                    <a:pt x="37" y="19"/>
                                    <a:pt x="44" y="18"/>
                                  </a:cubicBezTo>
                                  <a:cubicBezTo>
                                    <a:pt x="51" y="17"/>
                                    <a:pt x="59" y="11"/>
                                    <a:pt x="68" y="10"/>
                                  </a:cubicBezTo>
                                  <a:cubicBezTo>
                                    <a:pt x="77" y="9"/>
                                    <a:pt x="88" y="9"/>
                                    <a:pt x="98" y="10"/>
                                  </a:cubicBezTo>
                                  <a:cubicBezTo>
                                    <a:pt x="108" y="11"/>
                                    <a:pt x="117" y="14"/>
                                    <a:pt x="130" y="14"/>
                                  </a:cubicBezTo>
                                  <a:cubicBezTo>
                                    <a:pt x="143" y="14"/>
                                    <a:pt x="165" y="12"/>
                                    <a:pt x="178" y="10"/>
                                  </a:cubicBezTo>
                                  <a:cubicBezTo>
                                    <a:pt x="191" y="8"/>
                                    <a:pt x="197" y="4"/>
                                    <a:pt x="210" y="2"/>
                                  </a:cubicBezTo>
                                  <a:cubicBezTo>
                                    <a:pt x="223" y="0"/>
                                    <a:pt x="241" y="0"/>
                                    <a:pt x="254" y="0"/>
                                  </a:cubicBezTo>
                                  <a:cubicBezTo>
                                    <a:pt x="267" y="0"/>
                                    <a:pt x="276" y="0"/>
                                    <a:pt x="28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09" name="Freeform 46"/>
                            <p:cNvSpPr>
                              <a:spLocks/>
                            </p:cNvSpPr>
                            <p:nvPr/>
                          </p:nvSpPr>
                          <p:spPr bwMode="auto">
                            <a:xfrm>
                              <a:off x="4792" y="1480"/>
                              <a:ext cx="240" cy="60"/>
                            </a:xfrm>
                            <a:custGeom>
                              <a:avLst/>
                              <a:gdLst>
                                <a:gd name="T0" fmla="*/ 0 w 240"/>
                                <a:gd name="T1" fmla="*/ 0 h 60"/>
                                <a:gd name="T2" fmla="*/ 10 w 240"/>
                                <a:gd name="T3" fmla="*/ 14 h 60"/>
                                <a:gd name="T4" fmla="*/ 30 w 240"/>
                                <a:gd name="T5" fmla="*/ 20 h 60"/>
                                <a:gd name="T6" fmla="*/ 56 w 240"/>
                                <a:gd name="T7" fmla="*/ 22 h 60"/>
                                <a:gd name="T8" fmla="*/ 78 w 240"/>
                                <a:gd name="T9" fmla="*/ 32 h 60"/>
                                <a:gd name="T10" fmla="*/ 118 w 240"/>
                                <a:gd name="T11" fmla="*/ 42 h 60"/>
                                <a:gd name="T12" fmla="*/ 142 w 240"/>
                                <a:gd name="T13" fmla="*/ 44 h 60"/>
                                <a:gd name="T14" fmla="*/ 172 w 240"/>
                                <a:gd name="T15" fmla="*/ 52 h 60"/>
                                <a:gd name="T16" fmla="*/ 240 w 240"/>
                                <a:gd name="T17" fmla="*/ 60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0"/>
                                <a:gd name="T28" fmla="*/ 0 h 60"/>
                                <a:gd name="T29" fmla="*/ 240 w 240"/>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0" h="60">
                                  <a:moveTo>
                                    <a:pt x="0" y="0"/>
                                  </a:moveTo>
                                  <a:cubicBezTo>
                                    <a:pt x="2" y="5"/>
                                    <a:pt x="5" y="11"/>
                                    <a:pt x="10" y="14"/>
                                  </a:cubicBezTo>
                                  <a:cubicBezTo>
                                    <a:pt x="15" y="17"/>
                                    <a:pt x="22" y="19"/>
                                    <a:pt x="30" y="20"/>
                                  </a:cubicBezTo>
                                  <a:cubicBezTo>
                                    <a:pt x="38" y="21"/>
                                    <a:pt x="48" y="20"/>
                                    <a:pt x="56" y="22"/>
                                  </a:cubicBezTo>
                                  <a:cubicBezTo>
                                    <a:pt x="64" y="24"/>
                                    <a:pt x="68" y="29"/>
                                    <a:pt x="78" y="32"/>
                                  </a:cubicBezTo>
                                  <a:cubicBezTo>
                                    <a:pt x="88" y="35"/>
                                    <a:pt x="107" y="40"/>
                                    <a:pt x="118" y="42"/>
                                  </a:cubicBezTo>
                                  <a:cubicBezTo>
                                    <a:pt x="129" y="44"/>
                                    <a:pt x="133" y="42"/>
                                    <a:pt x="142" y="44"/>
                                  </a:cubicBezTo>
                                  <a:cubicBezTo>
                                    <a:pt x="151" y="46"/>
                                    <a:pt x="156" y="49"/>
                                    <a:pt x="172" y="52"/>
                                  </a:cubicBezTo>
                                  <a:cubicBezTo>
                                    <a:pt x="188" y="55"/>
                                    <a:pt x="214" y="57"/>
                                    <a:pt x="240" y="6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10" name="Freeform 47"/>
                            <p:cNvSpPr>
                              <a:spLocks/>
                            </p:cNvSpPr>
                            <p:nvPr/>
                          </p:nvSpPr>
                          <p:spPr bwMode="auto">
                            <a:xfrm>
                              <a:off x="4406" y="1218"/>
                              <a:ext cx="126" cy="130"/>
                            </a:xfrm>
                            <a:custGeom>
                              <a:avLst/>
                              <a:gdLst>
                                <a:gd name="T0" fmla="*/ 0 w 126"/>
                                <a:gd name="T1" fmla="*/ 130 h 130"/>
                                <a:gd name="T2" fmla="*/ 4 w 126"/>
                                <a:gd name="T3" fmla="*/ 114 h 130"/>
                                <a:gd name="T4" fmla="*/ 12 w 126"/>
                                <a:gd name="T5" fmla="*/ 92 h 130"/>
                                <a:gd name="T6" fmla="*/ 34 w 126"/>
                                <a:gd name="T7" fmla="*/ 80 h 130"/>
                                <a:gd name="T8" fmla="*/ 66 w 126"/>
                                <a:gd name="T9" fmla="*/ 62 h 130"/>
                                <a:gd name="T10" fmla="*/ 84 w 126"/>
                                <a:gd name="T11" fmla="*/ 38 h 130"/>
                                <a:gd name="T12" fmla="*/ 100 w 126"/>
                                <a:gd name="T13" fmla="*/ 18 h 130"/>
                                <a:gd name="T14" fmla="*/ 126 w 126"/>
                                <a:gd name="T15" fmla="*/ 0 h 130"/>
                                <a:gd name="T16" fmla="*/ 0 60000 65536"/>
                                <a:gd name="T17" fmla="*/ 0 60000 65536"/>
                                <a:gd name="T18" fmla="*/ 0 60000 65536"/>
                                <a:gd name="T19" fmla="*/ 0 60000 65536"/>
                                <a:gd name="T20" fmla="*/ 0 60000 65536"/>
                                <a:gd name="T21" fmla="*/ 0 60000 65536"/>
                                <a:gd name="T22" fmla="*/ 0 60000 65536"/>
                                <a:gd name="T23" fmla="*/ 0 60000 65536"/>
                                <a:gd name="T24" fmla="*/ 0 w 126"/>
                                <a:gd name="T25" fmla="*/ 0 h 130"/>
                                <a:gd name="T26" fmla="*/ 126 w 126"/>
                                <a:gd name="T27" fmla="*/ 130 h 1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 h="130">
                                  <a:moveTo>
                                    <a:pt x="0" y="130"/>
                                  </a:moveTo>
                                  <a:cubicBezTo>
                                    <a:pt x="1" y="125"/>
                                    <a:pt x="2" y="120"/>
                                    <a:pt x="4" y="114"/>
                                  </a:cubicBezTo>
                                  <a:cubicBezTo>
                                    <a:pt x="6" y="108"/>
                                    <a:pt x="7" y="98"/>
                                    <a:pt x="12" y="92"/>
                                  </a:cubicBezTo>
                                  <a:cubicBezTo>
                                    <a:pt x="17" y="86"/>
                                    <a:pt x="25" y="85"/>
                                    <a:pt x="34" y="80"/>
                                  </a:cubicBezTo>
                                  <a:cubicBezTo>
                                    <a:pt x="43" y="75"/>
                                    <a:pt x="58" y="69"/>
                                    <a:pt x="66" y="62"/>
                                  </a:cubicBezTo>
                                  <a:cubicBezTo>
                                    <a:pt x="74" y="55"/>
                                    <a:pt x="78" y="45"/>
                                    <a:pt x="84" y="38"/>
                                  </a:cubicBezTo>
                                  <a:cubicBezTo>
                                    <a:pt x="90" y="31"/>
                                    <a:pt x="93" y="24"/>
                                    <a:pt x="100" y="18"/>
                                  </a:cubicBezTo>
                                  <a:cubicBezTo>
                                    <a:pt x="107" y="12"/>
                                    <a:pt x="121" y="4"/>
                                    <a:pt x="126"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7011" name="Freeform 48"/>
                            <p:cNvSpPr>
                              <a:spLocks/>
                            </p:cNvSpPr>
                            <p:nvPr/>
                          </p:nvSpPr>
                          <p:spPr bwMode="auto">
                            <a:xfrm>
                              <a:off x="4420" y="1245"/>
                              <a:ext cx="93" cy="64"/>
                            </a:xfrm>
                            <a:custGeom>
                              <a:avLst/>
                              <a:gdLst>
                                <a:gd name="T0" fmla="*/ 74 w 93"/>
                                <a:gd name="T1" fmla="*/ 3 h 64"/>
                                <a:gd name="T2" fmla="*/ 46 w 93"/>
                                <a:gd name="T3" fmla="*/ 1 h 64"/>
                                <a:gd name="T4" fmla="*/ 34 w 93"/>
                                <a:gd name="T5" fmla="*/ 3 h 64"/>
                                <a:gd name="T6" fmla="*/ 20 w 93"/>
                                <a:gd name="T7" fmla="*/ 17 h 64"/>
                                <a:gd name="T8" fmla="*/ 18 w 93"/>
                                <a:gd name="T9" fmla="*/ 31 h 64"/>
                                <a:gd name="T10" fmla="*/ 6 w 93"/>
                                <a:gd name="T11" fmla="*/ 39 h 64"/>
                                <a:gd name="T12" fmla="*/ 4 w 93"/>
                                <a:gd name="T13" fmla="*/ 55 h 64"/>
                                <a:gd name="T14" fmla="*/ 32 w 93"/>
                                <a:gd name="T15" fmla="*/ 63 h 64"/>
                                <a:gd name="T16" fmla="*/ 52 w 93"/>
                                <a:gd name="T17" fmla="*/ 59 h 64"/>
                                <a:gd name="T18" fmla="*/ 64 w 93"/>
                                <a:gd name="T19" fmla="*/ 43 h 64"/>
                                <a:gd name="T20" fmla="*/ 86 w 93"/>
                                <a:gd name="T21" fmla="*/ 37 h 64"/>
                                <a:gd name="T22" fmla="*/ 92 w 93"/>
                                <a:gd name="T23" fmla="*/ 21 h 64"/>
                                <a:gd name="T24" fmla="*/ 90 w 93"/>
                                <a:gd name="T25" fmla="*/ 9 h 64"/>
                                <a:gd name="T26" fmla="*/ 74 w 93"/>
                                <a:gd name="T27" fmla="*/ 3 h 6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
                                <a:gd name="T43" fmla="*/ 0 h 64"/>
                                <a:gd name="T44" fmla="*/ 93 w 93"/>
                                <a:gd name="T45" fmla="*/ 64 h 6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 h="64">
                                  <a:moveTo>
                                    <a:pt x="74" y="3"/>
                                  </a:moveTo>
                                  <a:cubicBezTo>
                                    <a:pt x="67" y="2"/>
                                    <a:pt x="53" y="1"/>
                                    <a:pt x="46" y="1"/>
                                  </a:cubicBezTo>
                                  <a:cubicBezTo>
                                    <a:pt x="39" y="1"/>
                                    <a:pt x="38" y="0"/>
                                    <a:pt x="34" y="3"/>
                                  </a:cubicBezTo>
                                  <a:cubicBezTo>
                                    <a:pt x="30" y="6"/>
                                    <a:pt x="23" y="12"/>
                                    <a:pt x="20" y="17"/>
                                  </a:cubicBezTo>
                                  <a:cubicBezTo>
                                    <a:pt x="17" y="22"/>
                                    <a:pt x="20" y="27"/>
                                    <a:pt x="18" y="31"/>
                                  </a:cubicBezTo>
                                  <a:cubicBezTo>
                                    <a:pt x="16" y="35"/>
                                    <a:pt x="8" y="35"/>
                                    <a:pt x="6" y="39"/>
                                  </a:cubicBezTo>
                                  <a:cubicBezTo>
                                    <a:pt x="4" y="43"/>
                                    <a:pt x="0" y="51"/>
                                    <a:pt x="4" y="55"/>
                                  </a:cubicBezTo>
                                  <a:cubicBezTo>
                                    <a:pt x="8" y="59"/>
                                    <a:pt x="24" y="62"/>
                                    <a:pt x="32" y="63"/>
                                  </a:cubicBezTo>
                                  <a:cubicBezTo>
                                    <a:pt x="40" y="64"/>
                                    <a:pt x="47" y="62"/>
                                    <a:pt x="52" y="59"/>
                                  </a:cubicBezTo>
                                  <a:cubicBezTo>
                                    <a:pt x="57" y="56"/>
                                    <a:pt x="58" y="47"/>
                                    <a:pt x="64" y="43"/>
                                  </a:cubicBezTo>
                                  <a:cubicBezTo>
                                    <a:pt x="70" y="39"/>
                                    <a:pt x="81" y="41"/>
                                    <a:pt x="86" y="37"/>
                                  </a:cubicBezTo>
                                  <a:cubicBezTo>
                                    <a:pt x="91" y="33"/>
                                    <a:pt x="91" y="26"/>
                                    <a:pt x="92" y="21"/>
                                  </a:cubicBezTo>
                                  <a:cubicBezTo>
                                    <a:pt x="93" y="16"/>
                                    <a:pt x="93" y="12"/>
                                    <a:pt x="90" y="9"/>
                                  </a:cubicBezTo>
                                  <a:cubicBezTo>
                                    <a:pt x="87" y="6"/>
                                    <a:pt x="81" y="4"/>
                                    <a:pt x="74" y="3"/>
                                  </a:cubicBezTo>
                                  <a:close/>
                                </a:path>
                              </a:pathLst>
                            </a:custGeom>
                            <a:solidFill>
                              <a:srgbClr val="CCFFFF"/>
                            </a:solidFill>
                            <a:ln w="3175">
                              <a:solidFill>
                                <a:srgbClr val="00CCFF"/>
                              </a:solidFill>
                              <a:round/>
                              <a:headEnd/>
                              <a:tailEnd/>
                            </a:ln>
                          </p:spPr>
                          <p:txBody>
                            <a:bodyPr/>
                            <a:lstStyle/>
                            <a:p>
                              <a:endParaRPr lang="fr-CH"/>
                            </a:p>
                          </p:txBody>
                        </p:sp>
                      </p:grpSp>
                    </p:grpSp>
                    <p:sp>
                      <p:nvSpPr>
                        <p:cNvPr id="386990" name="Freeform 49"/>
                        <p:cNvSpPr>
                          <a:spLocks/>
                        </p:cNvSpPr>
                        <p:nvPr/>
                      </p:nvSpPr>
                      <p:spPr bwMode="auto">
                        <a:xfrm>
                          <a:off x="748" y="1246"/>
                          <a:ext cx="272" cy="310"/>
                        </a:xfrm>
                        <a:custGeom>
                          <a:avLst/>
                          <a:gdLst>
                            <a:gd name="T0" fmla="*/ 272 w 272"/>
                            <a:gd name="T1" fmla="*/ 310 h 310"/>
                            <a:gd name="T2" fmla="*/ 258 w 272"/>
                            <a:gd name="T3" fmla="*/ 282 h 310"/>
                            <a:gd name="T4" fmla="*/ 246 w 272"/>
                            <a:gd name="T5" fmla="*/ 260 h 310"/>
                            <a:gd name="T6" fmla="*/ 244 w 272"/>
                            <a:gd name="T7" fmla="*/ 234 h 310"/>
                            <a:gd name="T8" fmla="*/ 254 w 272"/>
                            <a:gd name="T9" fmla="*/ 218 h 310"/>
                            <a:gd name="T10" fmla="*/ 260 w 272"/>
                            <a:gd name="T11" fmla="*/ 198 h 310"/>
                            <a:gd name="T12" fmla="*/ 252 w 272"/>
                            <a:gd name="T13" fmla="*/ 174 h 310"/>
                            <a:gd name="T14" fmla="*/ 226 w 272"/>
                            <a:gd name="T15" fmla="*/ 160 h 310"/>
                            <a:gd name="T16" fmla="*/ 206 w 272"/>
                            <a:gd name="T17" fmla="*/ 156 h 310"/>
                            <a:gd name="T18" fmla="*/ 184 w 272"/>
                            <a:gd name="T19" fmla="*/ 144 h 310"/>
                            <a:gd name="T20" fmla="*/ 154 w 272"/>
                            <a:gd name="T21" fmla="*/ 138 h 310"/>
                            <a:gd name="T22" fmla="*/ 126 w 272"/>
                            <a:gd name="T23" fmla="*/ 130 h 310"/>
                            <a:gd name="T24" fmla="*/ 90 w 272"/>
                            <a:gd name="T25" fmla="*/ 108 h 310"/>
                            <a:gd name="T26" fmla="*/ 50 w 272"/>
                            <a:gd name="T27" fmla="*/ 90 h 310"/>
                            <a:gd name="T28" fmla="*/ 12 w 272"/>
                            <a:gd name="T29" fmla="*/ 64 h 310"/>
                            <a:gd name="T30" fmla="*/ 2 w 272"/>
                            <a:gd name="T31" fmla="*/ 24 h 310"/>
                            <a:gd name="T32" fmla="*/ 2 w 272"/>
                            <a:gd name="T33" fmla="*/ 0 h 3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2"/>
                            <a:gd name="T52" fmla="*/ 0 h 310"/>
                            <a:gd name="T53" fmla="*/ 272 w 272"/>
                            <a:gd name="T54" fmla="*/ 310 h 3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2" h="310">
                              <a:moveTo>
                                <a:pt x="272" y="310"/>
                              </a:moveTo>
                              <a:cubicBezTo>
                                <a:pt x="267" y="300"/>
                                <a:pt x="262" y="290"/>
                                <a:pt x="258" y="282"/>
                              </a:cubicBezTo>
                              <a:cubicBezTo>
                                <a:pt x="254" y="274"/>
                                <a:pt x="248" y="268"/>
                                <a:pt x="246" y="260"/>
                              </a:cubicBezTo>
                              <a:cubicBezTo>
                                <a:pt x="244" y="252"/>
                                <a:pt x="243" y="241"/>
                                <a:pt x="244" y="234"/>
                              </a:cubicBezTo>
                              <a:cubicBezTo>
                                <a:pt x="245" y="227"/>
                                <a:pt x="251" y="224"/>
                                <a:pt x="254" y="218"/>
                              </a:cubicBezTo>
                              <a:cubicBezTo>
                                <a:pt x="257" y="212"/>
                                <a:pt x="260" y="205"/>
                                <a:pt x="260" y="198"/>
                              </a:cubicBezTo>
                              <a:cubicBezTo>
                                <a:pt x="260" y="191"/>
                                <a:pt x="258" y="180"/>
                                <a:pt x="252" y="174"/>
                              </a:cubicBezTo>
                              <a:cubicBezTo>
                                <a:pt x="246" y="168"/>
                                <a:pt x="234" y="163"/>
                                <a:pt x="226" y="160"/>
                              </a:cubicBezTo>
                              <a:cubicBezTo>
                                <a:pt x="218" y="157"/>
                                <a:pt x="213" y="159"/>
                                <a:pt x="206" y="156"/>
                              </a:cubicBezTo>
                              <a:cubicBezTo>
                                <a:pt x="199" y="153"/>
                                <a:pt x="193" y="147"/>
                                <a:pt x="184" y="144"/>
                              </a:cubicBezTo>
                              <a:cubicBezTo>
                                <a:pt x="175" y="141"/>
                                <a:pt x="164" y="140"/>
                                <a:pt x="154" y="138"/>
                              </a:cubicBezTo>
                              <a:cubicBezTo>
                                <a:pt x="144" y="136"/>
                                <a:pt x="137" y="135"/>
                                <a:pt x="126" y="130"/>
                              </a:cubicBezTo>
                              <a:cubicBezTo>
                                <a:pt x="115" y="125"/>
                                <a:pt x="103" y="115"/>
                                <a:pt x="90" y="108"/>
                              </a:cubicBezTo>
                              <a:cubicBezTo>
                                <a:pt x="77" y="101"/>
                                <a:pt x="63" y="97"/>
                                <a:pt x="50" y="90"/>
                              </a:cubicBezTo>
                              <a:cubicBezTo>
                                <a:pt x="37" y="83"/>
                                <a:pt x="20" y="75"/>
                                <a:pt x="12" y="64"/>
                              </a:cubicBezTo>
                              <a:cubicBezTo>
                                <a:pt x="4" y="53"/>
                                <a:pt x="4" y="35"/>
                                <a:pt x="2" y="24"/>
                              </a:cubicBezTo>
                              <a:cubicBezTo>
                                <a:pt x="0" y="13"/>
                                <a:pt x="2" y="5"/>
                                <a:pt x="2"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91" name="Freeform 50"/>
                        <p:cNvSpPr>
                          <a:spLocks/>
                        </p:cNvSpPr>
                        <p:nvPr/>
                      </p:nvSpPr>
                      <p:spPr bwMode="auto">
                        <a:xfrm>
                          <a:off x="693" y="816"/>
                          <a:ext cx="1305" cy="840"/>
                        </a:xfrm>
                        <a:custGeom>
                          <a:avLst/>
                          <a:gdLst>
                            <a:gd name="T0" fmla="*/ 1305 w 1305"/>
                            <a:gd name="T1" fmla="*/ 840 h 840"/>
                            <a:gd name="T2" fmla="*/ 1275 w 1305"/>
                            <a:gd name="T3" fmla="*/ 822 h 840"/>
                            <a:gd name="T4" fmla="*/ 1257 w 1305"/>
                            <a:gd name="T5" fmla="*/ 792 h 840"/>
                            <a:gd name="T6" fmla="*/ 1224 w 1305"/>
                            <a:gd name="T7" fmla="*/ 768 h 840"/>
                            <a:gd name="T8" fmla="*/ 1164 w 1305"/>
                            <a:gd name="T9" fmla="*/ 723 h 840"/>
                            <a:gd name="T10" fmla="*/ 1152 w 1305"/>
                            <a:gd name="T11" fmla="*/ 675 h 840"/>
                            <a:gd name="T12" fmla="*/ 1170 w 1305"/>
                            <a:gd name="T13" fmla="*/ 627 h 840"/>
                            <a:gd name="T14" fmla="*/ 1203 w 1305"/>
                            <a:gd name="T15" fmla="*/ 594 h 840"/>
                            <a:gd name="T16" fmla="*/ 1212 w 1305"/>
                            <a:gd name="T17" fmla="*/ 546 h 840"/>
                            <a:gd name="T18" fmla="*/ 1227 w 1305"/>
                            <a:gd name="T19" fmla="*/ 522 h 840"/>
                            <a:gd name="T20" fmla="*/ 1245 w 1305"/>
                            <a:gd name="T21" fmla="*/ 513 h 840"/>
                            <a:gd name="T22" fmla="*/ 1257 w 1305"/>
                            <a:gd name="T23" fmla="*/ 492 h 840"/>
                            <a:gd name="T24" fmla="*/ 1257 w 1305"/>
                            <a:gd name="T25" fmla="*/ 465 h 840"/>
                            <a:gd name="T26" fmla="*/ 1227 w 1305"/>
                            <a:gd name="T27" fmla="*/ 435 h 840"/>
                            <a:gd name="T28" fmla="*/ 1167 w 1305"/>
                            <a:gd name="T29" fmla="*/ 429 h 840"/>
                            <a:gd name="T30" fmla="*/ 1119 w 1305"/>
                            <a:gd name="T31" fmla="*/ 405 h 840"/>
                            <a:gd name="T32" fmla="*/ 1092 w 1305"/>
                            <a:gd name="T33" fmla="*/ 381 h 840"/>
                            <a:gd name="T34" fmla="*/ 1062 w 1305"/>
                            <a:gd name="T35" fmla="*/ 357 h 840"/>
                            <a:gd name="T36" fmla="*/ 1035 w 1305"/>
                            <a:gd name="T37" fmla="*/ 324 h 840"/>
                            <a:gd name="T38" fmla="*/ 966 w 1305"/>
                            <a:gd name="T39" fmla="*/ 291 h 840"/>
                            <a:gd name="T40" fmla="*/ 894 w 1305"/>
                            <a:gd name="T41" fmla="*/ 288 h 840"/>
                            <a:gd name="T42" fmla="*/ 831 w 1305"/>
                            <a:gd name="T43" fmla="*/ 261 h 840"/>
                            <a:gd name="T44" fmla="*/ 810 w 1305"/>
                            <a:gd name="T45" fmla="*/ 180 h 840"/>
                            <a:gd name="T46" fmla="*/ 780 w 1305"/>
                            <a:gd name="T47" fmla="*/ 144 h 840"/>
                            <a:gd name="T48" fmla="*/ 702 w 1305"/>
                            <a:gd name="T49" fmla="*/ 117 h 840"/>
                            <a:gd name="T50" fmla="*/ 615 w 1305"/>
                            <a:gd name="T51" fmla="*/ 114 h 840"/>
                            <a:gd name="T52" fmla="*/ 537 w 1305"/>
                            <a:gd name="T53" fmla="*/ 126 h 840"/>
                            <a:gd name="T54" fmla="*/ 465 w 1305"/>
                            <a:gd name="T55" fmla="*/ 135 h 840"/>
                            <a:gd name="T56" fmla="*/ 405 w 1305"/>
                            <a:gd name="T57" fmla="*/ 123 h 840"/>
                            <a:gd name="T58" fmla="*/ 348 w 1305"/>
                            <a:gd name="T59" fmla="*/ 102 h 840"/>
                            <a:gd name="T60" fmla="*/ 285 w 1305"/>
                            <a:gd name="T61" fmla="*/ 69 h 840"/>
                            <a:gd name="T62" fmla="*/ 192 w 1305"/>
                            <a:gd name="T63" fmla="*/ 66 h 840"/>
                            <a:gd name="T64" fmla="*/ 120 w 1305"/>
                            <a:gd name="T65" fmla="*/ 63 h 840"/>
                            <a:gd name="T66" fmla="*/ 57 w 1305"/>
                            <a:gd name="T67" fmla="*/ 39 h 840"/>
                            <a:gd name="T68" fmla="*/ 0 w 1305"/>
                            <a:gd name="T69" fmla="*/ 0 h 8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05"/>
                            <a:gd name="T106" fmla="*/ 0 h 840"/>
                            <a:gd name="T107" fmla="*/ 1305 w 1305"/>
                            <a:gd name="T108" fmla="*/ 840 h 8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05" h="840">
                              <a:moveTo>
                                <a:pt x="1305" y="840"/>
                              </a:moveTo>
                              <a:cubicBezTo>
                                <a:pt x="1294" y="835"/>
                                <a:pt x="1283" y="830"/>
                                <a:pt x="1275" y="822"/>
                              </a:cubicBezTo>
                              <a:cubicBezTo>
                                <a:pt x="1267" y="814"/>
                                <a:pt x="1265" y="801"/>
                                <a:pt x="1257" y="792"/>
                              </a:cubicBezTo>
                              <a:cubicBezTo>
                                <a:pt x="1249" y="783"/>
                                <a:pt x="1239" y="779"/>
                                <a:pt x="1224" y="768"/>
                              </a:cubicBezTo>
                              <a:cubicBezTo>
                                <a:pt x="1209" y="757"/>
                                <a:pt x="1176" y="738"/>
                                <a:pt x="1164" y="723"/>
                              </a:cubicBezTo>
                              <a:cubicBezTo>
                                <a:pt x="1152" y="708"/>
                                <a:pt x="1151" y="691"/>
                                <a:pt x="1152" y="675"/>
                              </a:cubicBezTo>
                              <a:cubicBezTo>
                                <a:pt x="1153" y="659"/>
                                <a:pt x="1162" y="640"/>
                                <a:pt x="1170" y="627"/>
                              </a:cubicBezTo>
                              <a:cubicBezTo>
                                <a:pt x="1178" y="614"/>
                                <a:pt x="1196" y="607"/>
                                <a:pt x="1203" y="594"/>
                              </a:cubicBezTo>
                              <a:cubicBezTo>
                                <a:pt x="1210" y="581"/>
                                <a:pt x="1208" y="558"/>
                                <a:pt x="1212" y="546"/>
                              </a:cubicBezTo>
                              <a:cubicBezTo>
                                <a:pt x="1216" y="534"/>
                                <a:pt x="1222" y="527"/>
                                <a:pt x="1227" y="522"/>
                              </a:cubicBezTo>
                              <a:cubicBezTo>
                                <a:pt x="1232" y="517"/>
                                <a:pt x="1240" y="518"/>
                                <a:pt x="1245" y="513"/>
                              </a:cubicBezTo>
                              <a:cubicBezTo>
                                <a:pt x="1250" y="508"/>
                                <a:pt x="1255" y="500"/>
                                <a:pt x="1257" y="492"/>
                              </a:cubicBezTo>
                              <a:cubicBezTo>
                                <a:pt x="1259" y="484"/>
                                <a:pt x="1262" y="474"/>
                                <a:pt x="1257" y="465"/>
                              </a:cubicBezTo>
                              <a:cubicBezTo>
                                <a:pt x="1252" y="456"/>
                                <a:pt x="1242" y="441"/>
                                <a:pt x="1227" y="435"/>
                              </a:cubicBezTo>
                              <a:cubicBezTo>
                                <a:pt x="1212" y="429"/>
                                <a:pt x="1185" y="434"/>
                                <a:pt x="1167" y="429"/>
                              </a:cubicBezTo>
                              <a:cubicBezTo>
                                <a:pt x="1149" y="424"/>
                                <a:pt x="1131" y="413"/>
                                <a:pt x="1119" y="405"/>
                              </a:cubicBezTo>
                              <a:cubicBezTo>
                                <a:pt x="1107" y="397"/>
                                <a:pt x="1101" y="389"/>
                                <a:pt x="1092" y="381"/>
                              </a:cubicBezTo>
                              <a:cubicBezTo>
                                <a:pt x="1083" y="373"/>
                                <a:pt x="1071" y="366"/>
                                <a:pt x="1062" y="357"/>
                              </a:cubicBezTo>
                              <a:cubicBezTo>
                                <a:pt x="1053" y="348"/>
                                <a:pt x="1051" y="335"/>
                                <a:pt x="1035" y="324"/>
                              </a:cubicBezTo>
                              <a:cubicBezTo>
                                <a:pt x="1019" y="313"/>
                                <a:pt x="989" y="297"/>
                                <a:pt x="966" y="291"/>
                              </a:cubicBezTo>
                              <a:cubicBezTo>
                                <a:pt x="943" y="285"/>
                                <a:pt x="916" y="293"/>
                                <a:pt x="894" y="288"/>
                              </a:cubicBezTo>
                              <a:cubicBezTo>
                                <a:pt x="872" y="283"/>
                                <a:pt x="845" y="279"/>
                                <a:pt x="831" y="261"/>
                              </a:cubicBezTo>
                              <a:cubicBezTo>
                                <a:pt x="817" y="243"/>
                                <a:pt x="818" y="199"/>
                                <a:pt x="810" y="180"/>
                              </a:cubicBezTo>
                              <a:cubicBezTo>
                                <a:pt x="802" y="161"/>
                                <a:pt x="798" y="155"/>
                                <a:pt x="780" y="144"/>
                              </a:cubicBezTo>
                              <a:cubicBezTo>
                                <a:pt x="762" y="133"/>
                                <a:pt x="729" y="122"/>
                                <a:pt x="702" y="117"/>
                              </a:cubicBezTo>
                              <a:cubicBezTo>
                                <a:pt x="675" y="112"/>
                                <a:pt x="642" y="113"/>
                                <a:pt x="615" y="114"/>
                              </a:cubicBezTo>
                              <a:cubicBezTo>
                                <a:pt x="588" y="115"/>
                                <a:pt x="562" y="123"/>
                                <a:pt x="537" y="126"/>
                              </a:cubicBezTo>
                              <a:cubicBezTo>
                                <a:pt x="512" y="129"/>
                                <a:pt x="487" y="136"/>
                                <a:pt x="465" y="135"/>
                              </a:cubicBezTo>
                              <a:cubicBezTo>
                                <a:pt x="443" y="134"/>
                                <a:pt x="424" y="128"/>
                                <a:pt x="405" y="123"/>
                              </a:cubicBezTo>
                              <a:cubicBezTo>
                                <a:pt x="386" y="118"/>
                                <a:pt x="368" y="111"/>
                                <a:pt x="348" y="102"/>
                              </a:cubicBezTo>
                              <a:cubicBezTo>
                                <a:pt x="328" y="93"/>
                                <a:pt x="311" y="75"/>
                                <a:pt x="285" y="69"/>
                              </a:cubicBezTo>
                              <a:cubicBezTo>
                                <a:pt x="259" y="63"/>
                                <a:pt x="219" y="67"/>
                                <a:pt x="192" y="66"/>
                              </a:cubicBezTo>
                              <a:cubicBezTo>
                                <a:pt x="165" y="65"/>
                                <a:pt x="142" y="67"/>
                                <a:pt x="120" y="63"/>
                              </a:cubicBezTo>
                              <a:cubicBezTo>
                                <a:pt x="98" y="59"/>
                                <a:pt x="77" y="50"/>
                                <a:pt x="57" y="39"/>
                              </a:cubicBezTo>
                              <a:cubicBezTo>
                                <a:pt x="37" y="28"/>
                                <a:pt x="18" y="14"/>
                                <a:pt x="0" y="0"/>
                              </a:cubicBezTo>
                            </a:path>
                          </a:pathLst>
                        </a:custGeom>
                        <a:noFill/>
                        <a:ln w="6350">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92" name="Freeform 51"/>
                        <p:cNvSpPr>
                          <a:spLocks/>
                        </p:cNvSpPr>
                        <p:nvPr/>
                      </p:nvSpPr>
                      <p:spPr bwMode="auto">
                        <a:xfrm>
                          <a:off x="1408" y="1105"/>
                          <a:ext cx="216" cy="69"/>
                        </a:xfrm>
                        <a:custGeom>
                          <a:avLst/>
                          <a:gdLst>
                            <a:gd name="T0" fmla="*/ 0 w 198"/>
                            <a:gd name="T1" fmla="*/ 121 h 60"/>
                            <a:gd name="T2" fmla="*/ 69 w 198"/>
                            <a:gd name="T3" fmla="*/ 83 h 60"/>
                            <a:gd name="T4" fmla="*/ 130 w 198"/>
                            <a:gd name="T5" fmla="*/ 49 h 60"/>
                            <a:gd name="T6" fmla="*/ 200 w 198"/>
                            <a:gd name="T7" fmla="*/ 37 h 60"/>
                            <a:gd name="T8" fmla="*/ 277 w 198"/>
                            <a:gd name="T9" fmla="*/ 24 h 60"/>
                            <a:gd name="T10" fmla="*/ 305 w 198"/>
                            <a:gd name="T11" fmla="*/ 0 h 60"/>
                            <a:gd name="T12" fmla="*/ 0 60000 65536"/>
                            <a:gd name="T13" fmla="*/ 0 60000 65536"/>
                            <a:gd name="T14" fmla="*/ 0 60000 65536"/>
                            <a:gd name="T15" fmla="*/ 0 60000 65536"/>
                            <a:gd name="T16" fmla="*/ 0 60000 65536"/>
                            <a:gd name="T17" fmla="*/ 0 60000 65536"/>
                            <a:gd name="T18" fmla="*/ 0 w 198"/>
                            <a:gd name="T19" fmla="*/ 0 h 60"/>
                            <a:gd name="T20" fmla="*/ 198 w 198"/>
                            <a:gd name="T21" fmla="*/ 60 h 60"/>
                          </a:gdLst>
                          <a:ahLst/>
                          <a:cxnLst>
                            <a:cxn ang="T12">
                              <a:pos x="T0" y="T1"/>
                            </a:cxn>
                            <a:cxn ang="T13">
                              <a:pos x="T2" y="T3"/>
                            </a:cxn>
                            <a:cxn ang="T14">
                              <a:pos x="T4" y="T5"/>
                            </a:cxn>
                            <a:cxn ang="T15">
                              <a:pos x="T6" y="T7"/>
                            </a:cxn>
                            <a:cxn ang="T16">
                              <a:pos x="T8" y="T9"/>
                            </a:cxn>
                            <a:cxn ang="T17">
                              <a:pos x="T10" y="T11"/>
                            </a:cxn>
                          </a:cxnLst>
                          <a:rect l="T18" t="T19" r="T20" b="T21"/>
                          <a:pathLst>
                            <a:path w="198" h="60">
                              <a:moveTo>
                                <a:pt x="0" y="60"/>
                              </a:moveTo>
                              <a:cubicBezTo>
                                <a:pt x="15" y="54"/>
                                <a:pt x="31" y="48"/>
                                <a:pt x="45" y="42"/>
                              </a:cubicBezTo>
                              <a:cubicBezTo>
                                <a:pt x="59" y="36"/>
                                <a:pt x="70" y="28"/>
                                <a:pt x="84" y="24"/>
                              </a:cubicBezTo>
                              <a:cubicBezTo>
                                <a:pt x="98" y="20"/>
                                <a:pt x="113" y="20"/>
                                <a:pt x="129" y="18"/>
                              </a:cubicBezTo>
                              <a:cubicBezTo>
                                <a:pt x="145" y="16"/>
                                <a:pt x="169" y="15"/>
                                <a:pt x="180" y="12"/>
                              </a:cubicBezTo>
                              <a:cubicBezTo>
                                <a:pt x="191" y="9"/>
                                <a:pt x="193" y="4"/>
                                <a:pt x="198"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93" name="Freeform 52"/>
                        <p:cNvSpPr>
                          <a:spLocks/>
                        </p:cNvSpPr>
                        <p:nvPr/>
                      </p:nvSpPr>
                      <p:spPr bwMode="auto">
                        <a:xfrm>
                          <a:off x="974" y="932"/>
                          <a:ext cx="325" cy="190"/>
                        </a:xfrm>
                        <a:custGeom>
                          <a:avLst/>
                          <a:gdLst>
                            <a:gd name="T0" fmla="*/ 0 w 325"/>
                            <a:gd name="T1" fmla="*/ 186 h 190"/>
                            <a:gd name="T2" fmla="*/ 21 w 325"/>
                            <a:gd name="T3" fmla="*/ 186 h 190"/>
                            <a:gd name="T4" fmla="*/ 52 w 325"/>
                            <a:gd name="T5" fmla="*/ 165 h 190"/>
                            <a:gd name="T6" fmla="*/ 54 w 325"/>
                            <a:gd name="T7" fmla="*/ 144 h 190"/>
                            <a:gd name="T8" fmla="*/ 63 w 325"/>
                            <a:gd name="T9" fmla="*/ 120 h 190"/>
                            <a:gd name="T10" fmla="*/ 85 w 325"/>
                            <a:gd name="T11" fmla="*/ 111 h 190"/>
                            <a:gd name="T12" fmla="*/ 109 w 325"/>
                            <a:gd name="T13" fmla="*/ 111 h 190"/>
                            <a:gd name="T14" fmla="*/ 150 w 325"/>
                            <a:gd name="T15" fmla="*/ 93 h 190"/>
                            <a:gd name="T16" fmla="*/ 168 w 325"/>
                            <a:gd name="T17" fmla="*/ 76 h 190"/>
                            <a:gd name="T18" fmla="*/ 198 w 325"/>
                            <a:gd name="T19" fmla="*/ 73 h 190"/>
                            <a:gd name="T20" fmla="*/ 231 w 325"/>
                            <a:gd name="T21" fmla="*/ 72 h 190"/>
                            <a:gd name="T22" fmla="*/ 255 w 325"/>
                            <a:gd name="T23" fmla="*/ 51 h 190"/>
                            <a:gd name="T24" fmla="*/ 267 w 325"/>
                            <a:gd name="T25" fmla="*/ 31 h 190"/>
                            <a:gd name="T26" fmla="*/ 282 w 325"/>
                            <a:gd name="T27" fmla="*/ 28 h 190"/>
                            <a:gd name="T28" fmla="*/ 306 w 325"/>
                            <a:gd name="T29" fmla="*/ 15 h 190"/>
                            <a:gd name="T30" fmla="*/ 325 w 325"/>
                            <a:gd name="T31" fmla="*/ 0 h 1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5"/>
                            <a:gd name="T49" fmla="*/ 0 h 190"/>
                            <a:gd name="T50" fmla="*/ 325 w 325"/>
                            <a:gd name="T51" fmla="*/ 190 h 1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5" h="190">
                              <a:moveTo>
                                <a:pt x="0" y="186"/>
                              </a:moveTo>
                              <a:cubicBezTo>
                                <a:pt x="6" y="188"/>
                                <a:pt x="12" y="190"/>
                                <a:pt x="21" y="186"/>
                              </a:cubicBezTo>
                              <a:cubicBezTo>
                                <a:pt x="30" y="182"/>
                                <a:pt x="47" y="172"/>
                                <a:pt x="52" y="165"/>
                              </a:cubicBezTo>
                              <a:cubicBezTo>
                                <a:pt x="57" y="158"/>
                                <a:pt x="52" y="151"/>
                                <a:pt x="54" y="144"/>
                              </a:cubicBezTo>
                              <a:cubicBezTo>
                                <a:pt x="56" y="137"/>
                                <a:pt x="58" y="126"/>
                                <a:pt x="63" y="120"/>
                              </a:cubicBezTo>
                              <a:cubicBezTo>
                                <a:pt x="68" y="114"/>
                                <a:pt x="77" y="112"/>
                                <a:pt x="85" y="111"/>
                              </a:cubicBezTo>
                              <a:cubicBezTo>
                                <a:pt x="93" y="110"/>
                                <a:pt x="98" y="114"/>
                                <a:pt x="109" y="111"/>
                              </a:cubicBezTo>
                              <a:cubicBezTo>
                                <a:pt x="120" y="108"/>
                                <a:pt x="140" y="99"/>
                                <a:pt x="150" y="93"/>
                              </a:cubicBezTo>
                              <a:cubicBezTo>
                                <a:pt x="160" y="87"/>
                                <a:pt x="160" y="79"/>
                                <a:pt x="168" y="76"/>
                              </a:cubicBezTo>
                              <a:cubicBezTo>
                                <a:pt x="176" y="73"/>
                                <a:pt x="188" y="74"/>
                                <a:pt x="198" y="73"/>
                              </a:cubicBezTo>
                              <a:cubicBezTo>
                                <a:pt x="208" y="72"/>
                                <a:pt x="222" y="76"/>
                                <a:pt x="231" y="72"/>
                              </a:cubicBezTo>
                              <a:cubicBezTo>
                                <a:pt x="240" y="68"/>
                                <a:pt x="249" y="58"/>
                                <a:pt x="255" y="51"/>
                              </a:cubicBezTo>
                              <a:cubicBezTo>
                                <a:pt x="261" y="44"/>
                                <a:pt x="262" y="35"/>
                                <a:pt x="267" y="31"/>
                              </a:cubicBezTo>
                              <a:cubicBezTo>
                                <a:pt x="272" y="27"/>
                                <a:pt x="276" y="31"/>
                                <a:pt x="282" y="28"/>
                              </a:cubicBezTo>
                              <a:cubicBezTo>
                                <a:pt x="288" y="25"/>
                                <a:pt x="299" y="20"/>
                                <a:pt x="306" y="15"/>
                              </a:cubicBezTo>
                              <a:cubicBezTo>
                                <a:pt x="313" y="10"/>
                                <a:pt x="319" y="5"/>
                                <a:pt x="325"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94" name="Freeform 53"/>
                        <p:cNvSpPr>
                          <a:spLocks/>
                        </p:cNvSpPr>
                        <p:nvPr/>
                      </p:nvSpPr>
                      <p:spPr bwMode="auto">
                        <a:xfrm>
                          <a:off x="2814" y="1296"/>
                          <a:ext cx="336" cy="290"/>
                        </a:xfrm>
                        <a:custGeom>
                          <a:avLst/>
                          <a:gdLst>
                            <a:gd name="T0" fmla="*/ 0 w 336"/>
                            <a:gd name="T1" fmla="*/ 0 h 290"/>
                            <a:gd name="T2" fmla="*/ 18 w 336"/>
                            <a:gd name="T3" fmla="*/ 54 h 290"/>
                            <a:gd name="T4" fmla="*/ 60 w 336"/>
                            <a:gd name="T5" fmla="*/ 72 h 290"/>
                            <a:gd name="T6" fmla="*/ 84 w 336"/>
                            <a:gd name="T7" fmla="*/ 120 h 290"/>
                            <a:gd name="T8" fmla="*/ 84 w 336"/>
                            <a:gd name="T9" fmla="*/ 180 h 290"/>
                            <a:gd name="T10" fmla="*/ 84 w 336"/>
                            <a:gd name="T11" fmla="*/ 234 h 290"/>
                            <a:gd name="T12" fmla="*/ 114 w 336"/>
                            <a:gd name="T13" fmla="*/ 270 h 290"/>
                            <a:gd name="T14" fmla="*/ 252 w 336"/>
                            <a:gd name="T15" fmla="*/ 288 h 290"/>
                            <a:gd name="T16" fmla="*/ 336 w 336"/>
                            <a:gd name="T17" fmla="*/ 282 h 2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6"/>
                            <a:gd name="T28" fmla="*/ 0 h 290"/>
                            <a:gd name="T29" fmla="*/ 336 w 336"/>
                            <a:gd name="T30" fmla="*/ 290 h 2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6" h="290">
                              <a:moveTo>
                                <a:pt x="0" y="0"/>
                              </a:moveTo>
                              <a:cubicBezTo>
                                <a:pt x="4" y="21"/>
                                <a:pt x="8" y="42"/>
                                <a:pt x="18" y="54"/>
                              </a:cubicBezTo>
                              <a:cubicBezTo>
                                <a:pt x="28" y="66"/>
                                <a:pt x="49" y="61"/>
                                <a:pt x="60" y="72"/>
                              </a:cubicBezTo>
                              <a:cubicBezTo>
                                <a:pt x="71" y="83"/>
                                <a:pt x="80" y="102"/>
                                <a:pt x="84" y="120"/>
                              </a:cubicBezTo>
                              <a:cubicBezTo>
                                <a:pt x="88" y="138"/>
                                <a:pt x="84" y="161"/>
                                <a:pt x="84" y="180"/>
                              </a:cubicBezTo>
                              <a:cubicBezTo>
                                <a:pt x="84" y="199"/>
                                <a:pt x="79" y="219"/>
                                <a:pt x="84" y="234"/>
                              </a:cubicBezTo>
                              <a:cubicBezTo>
                                <a:pt x="89" y="249"/>
                                <a:pt x="86" y="261"/>
                                <a:pt x="114" y="270"/>
                              </a:cubicBezTo>
                              <a:cubicBezTo>
                                <a:pt x="142" y="279"/>
                                <a:pt x="215" y="286"/>
                                <a:pt x="252" y="288"/>
                              </a:cubicBezTo>
                              <a:cubicBezTo>
                                <a:pt x="289" y="290"/>
                                <a:pt x="312" y="286"/>
                                <a:pt x="336" y="282"/>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95" name="Freeform 54"/>
                        <p:cNvSpPr>
                          <a:spLocks/>
                        </p:cNvSpPr>
                        <p:nvPr/>
                      </p:nvSpPr>
                      <p:spPr bwMode="auto">
                        <a:xfrm>
                          <a:off x="3264" y="1103"/>
                          <a:ext cx="780" cy="415"/>
                        </a:xfrm>
                        <a:custGeom>
                          <a:avLst/>
                          <a:gdLst>
                            <a:gd name="T0" fmla="*/ 0 w 780"/>
                            <a:gd name="T1" fmla="*/ 13 h 415"/>
                            <a:gd name="T2" fmla="*/ 78 w 780"/>
                            <a:gd name="T3" fmla="*/ 1 h 415"/>
                            <a:gd name="T4" fmla="*/ 150 w 780"/>
                            <a:gd name="T5" fmla="*/ 19 h 415"/>
                            <a:gd name="T6" fmla="*/ 180 w 780"/>
                            <a:gd name="T7" fmla="*/ 67 h 415"/>
                            <a:gd name="T8" fmla="*/ 240 w 780"/>
                            <a:gd name="T9" fmla="*/ 91 h 415"/>
                            <a:gd name="T10" fmla="*/ 312 w 780"/>
                            <a:gd name="T11" fmla="*/ 103 h 415"/>
                            <a:gd name="T12" fmla="*/ 372 w 780"/>
                            <a:gd name="T13" fmla="*/ 127 h 415"/>
                            <a:gd name="T14" fmla="*/ 450 w 780"/>
                            <a:gd name="T15" fmla="*/ 127 h 415"/>
                            <a:gd name="T16" fmla="*/ 516 w 780"/>
                            <a:gd name="T17" fmla="*/ 139 h 415"/>
                            <a:gd name="T18" fmla="*/ 564 w 780"/>
                            <a:gd name="T19" fmla="*/ 181 h 415"/>
                            <a:gd name="T20" fmla="*/ 582 w 780"/>
                            <a:gd name="T21" fmla="*/ 247 h 415"/>
                            <a:gd name="T22" fmla="*/ 588 w 780"/>
                            <a:gd name="T23" fmla="*/ 301 h 415"/>
                            <a:gd name="T24" fmla="*/ 624 w 780"/>
                            <a:gd name="T25" fmla="*/ 349 h 415"/>
                            <a:gd name="T26" fmla="*/ 666 w 780"/>
                            <a:gd name="T27" fmla="*/ 373 h 415"/>
                            <a:gd name="T28" fmla="*/ 702 w 780"/>
                            <a:gd name="T29" fmla="*/ 391 h 415"/>
                            <a:gd name="T30" fmla="*/ 738 w 780"/>
                            <a:gd name="T31" fmla="*/ 403 h 415"/>
                            <a:gd name="T32" fmla="*/ 780 w 780"/>
                            <a:gd name="T33" fmla="*/ 415 h 4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0"/>
                            <a:gd name="T52" fmla="*/ 0 h 415"/>
                            <a:gd name="T53" fmla="*/ 780 w 780"/>
                            <a:gd name="T54" fmla="*/ 415 h 4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0" h="415">
                              <a:moveTo>
                                <a:pt x="0" y="13"/>
                              </a:moveTo>
                              <a:cubicBezTo>
                                <a:pt x="26" y="6"/>
                                <a:pt x="53" y="0"/>
                                <a:pt x="78" y="1"/>
                              </a:cubicBezTo>
                              <a:cubicBezTo>
                                <a:pt x="103" y="2"/>
                                <a:pt x="133" y="8"/>
                                <a:pt x="150" y="19"/>
                              </a:cubicBezTo>
                              <a:cubicBezTo>
                                <a:pt x="167" y="30"/>
                                <a:pt x="165" y="55"/>
                                <a:pt x="180" y="67"/>
                              </a:cubicBezTo>
                              <a:cubicBezTo>
                                <a:pt x="195" y="79"/>
                                <a:pt x="218" y="85"/>
                                <a:pt x="240" y="91"/>
                              </a:cubicBezTo>
                              <a:cubicBezTo>
                                <a:pt x="262" y="97"/>
                                <a:pt x="290" y="97"/>
                                <a:pt x="312" y="103"/>
                              </a:cubicBezTo>
                              <a:cubicBezTo>
                                <a:pt x="334" y="109"/>
                                <a:pt x="349" y="123"/>
                                <a:pt x="372" y="127"/>
                              </a:cubicBezTo>
                              <a:cubicBezTo>
                                <a:pt x="395" y="131"/>
                                <a:pt x="426" y="125"/>
                                <a:pt x="450" y="127"/>
                              </a:cubicBezTo>
                              <a:cubicBezTo>
                                <a:pt x="474" y="129"/>
                                <a:pt x="497" y="130"/>
                                <a:pt x="516" y="139"/>
                              </a:cubicBezTo>
                              <a:cubicBezTo>
                                <a:pt x="535" y="148"/>
                                <a:pt x="553" y="163"/>
                                <a:pt x="564" y="181"/>
                              </a:cubicBezTo>
                              <a:cubicBezTo>
                                <a:pt x="575" y="199"/>
                                <a:pt x="578" y="227"/>
                                <a:pt x="582" y="247"/>
                              </a:cubicBezTo>
                              <a:cubicBezTo>
                                <a:pt x="586" y="267"/>
                                <a:pt x="581" y="284"/>
                                <a:pt x="588" y="301"/>
                              </a:cubicBezTo>
                              <a:cubicBezTo>
                                <a:pt x="595" y="318"/>
                                <a:pt x="611" y="337"/>
                                <a:pt x="624" y="349"/>
                              </a:cubicBezTo>
                              <a:cubicBezTo>
                                <a:pt x="637" y="361"/>
                                <a:pt x="653" y="366"/>
                                <a:pt x="666" y="373"/>
                              </a:cubicBezTo>
                              <a:cubicBezTo>
                                <a:pt x="679" y="380"/>
                                <a:pt x="690" y="386"/>
                                <a:pt x="702" y="391"/>
                              </a:cubicBezTo>
                              <a:cubicBezTo>
                                <a:pt x="714" y="396"/>
                                <a:pt x="725" y="399"/>
                                <a:pt x="738" y="403"/>
                              </a:cubicBezTo>
                              <a:cubicBezTo>
                                <a:pt x="751" y="407"/>
                                <a:pt x="765" y="411"/>
                                <a:pt x="780" y="415"/>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6987" name="Freeform 55"/>
                      <p:cNvSpPr>
                        <a:spLocks/>
                      </p:cNvSpPr>
                      <p:nvPr/>
                    </p:nvSpPr>
                    <p:spPr bwMode="auto">
                      <a:xfrm>
                        <a:off x="3160" y="32"/>
                        <a:ext cx="920" cy="939"/>
                      </a:xfrm>
                      <a:custGeom>
                        <a:avLst/>
                        <a:gdLst>
                          <a:gd name="T0" fmla="*/ 0 w 880"/>
                          <a:gd name="T1" fmla="*/ 1075 h 907"/>
                          <a:gd name="T2" fmla="*/ 120 w 880"/>
                          <a:gd name="T3" fmla="*/ 1066 h 907"/>
                          <a:gd name="T4" fmla="*/ 230 w 880"/>
                          <a:gd name="T5" fmla="*/ 1000 h 907"/>
                          <a:gd name="T6" fmla="*/ 320 w 880"/>
                          <a:gd name="T7" fmla="*/ 979 h 907"/>
                          <a:gd name="T8" fmla="*/ 410 w 880"/>
                          <a:gd name="T9" fmla="*/ 950 h 907"/>
                          <a:gd name="T10" fmla="*/ 430 w 880"/>
                          <a:gd name="T11" fmla="*/ 876 h 907"/>
                          <a:gd name="T12" fmla="*/ 430 w 880"/>
                          <a:gd name="T13" fmla="*/ 742 h 907"/>
                          <a:gd name="T14" fmla="*/ 500 w 880"/>
                          <a:gd name="T15" fmla="*/ 666 h 907"/>
                          <a:gd name="T16" fmla="*/ 608 w 880"/>
                          <a:gd name="T17" fmla="*/ 599 h 907"/>
                          <a:gd name="T18" fmla="*/ 739 w 880"/>
                          <a:gd name="T19" fmla="*/ 458 h 907"/>
                          <a:gd name="T20" fmla="*/ 799 w 880"/>
                          <a:gd name="T21" fmla="*/ 218 h 907"/>
                          <a:gd name="T22" fmla="*/ 899 w 880"/>
                          <a:gd name="T23" fmla="*/ 133 h 907"/>
                          <a:gd name="T24" fmla="*/ 980 w 880"/>
                          <a:gd name="T25" fmla="*/ 104 h 907"/>
                          <a:gd name="T26" fmla="*/ 1100 w 880"/>
                          <a:gd name="T27" fmla="*/ 0 h 9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0"/>
                          <a:gd name="T43" fmla="*/ 0 h 907"/>
                          <a:gd name="T44" fmla="*/ 880 w 880"/>
                          <a:gd name="T45" fmla="*/ 907 h 9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0" h="907">
                            <a:moveTo>
                              <a:pt x="0" y="904"/>
                            </a:moveTo>
                            <a:cubicBezTo>
                              <a:pt x="32" y="905"/>
                              <a:pt x="65" y="907"/>
                              <a:pt x="96" y="896"/>
                            </a:cubicBezTo>
                            <a:cubicBezTo>
                              <a:pt x="127" y="885"/>
                              <a:pt x="157" y="852"/>
                              <a:pt x="184" y="840"/>
                            </a:cubicBezTo>
                            <a:cubicBezTo>
                              <a:pt x="211" y="828"/>
                              <a:pt x="232" y="831"/>
                              <a:pt x="256" y="824"/>
                            </a:cubicBezTo>
                            <a:cubicBezTo>
                              <a:pt x="280" y="817"/>
                              <a:pt x="313" y="815"/>
                              <a:pt x="328" y="800"/>
                            </a:cubicBezTo>
                            <a:cubicBezTo>
                              <a:pt x="343" y="785"/>
                              <a:pt x="341" y="765"/>
                              <a:pt x="344" y="736"/>
                            </a:cubicBezTo>
                            <a:cubicBezTo>
                              <a:pt x="347" y="707"/>
                              <a:pt x="335" y="653"/>
                              <a:pt x="344" y="624"/>
                            </a:cubicBezTo>
                            <a:cubicBezTo>
                              <a:pt x="353" y="595"/>
                              <a:pt x="376" y="580"/>
                              <a:pt x="400" y="560"/>
                            </a:cubicBezTo>
                            <a:cubicBezTo>
                              <a:pt x="424" y="540"/>
                              <a:pt x="456" y="533"/>
                              <a:pt x="488" y="504"/>
                            </a:cubicBezTo>
                            <a:cubicBezTo>
                              <a:pt x="520" y="475"/>
                              <a:pt x="567" y="437"/>
                              <a:pt x="592" y="384"/>
                            </a:cubicBezTo>
                            <a:cubicBezTo>
                              <a:pt x="617" y="331"/>
                              <a:pt x="619" y="229"/>
                              <a:pt x="640" y="184"/>
                            </a:cubicBezTo>
                            <a:cubicBezTo>
                              <a:pt x="661" y="139"/>
                              <a:pt x="696" y="128"/>
                              <a:pt x="720" y="112"/>
                            </a:cubicBezTo>
                            <a:cubicBezTo>
                              <a:pt x="744" y="96"/>
                              <a:pt x="757" y="107"/>
                              <a:pt x="784" y="88"/>
                            </a:cubicBezTo>
                            <a:cubicBezTo>
                              <a:pt x="811" y="69"/>
                              <a:pt x="861" y="20"/>
                              <a:pt x="880"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6979" name="Group 56"/>
                    <p:cNvGrpSpPr>
                      <a:grpSpLocks/>
                    </p:cNvGrpSpPr>
                    <p:nvPr/>
                  </p:nvGrpSpPr>
                  <p:grpSpPr bwMode="auto">
                    <a:xfrm>
                      <a:off x="3249" y="1469"/>
                      <a:ext cx="585" cy="99"/>
                      <a:chOff x="3249" y="1469"/>
                      <a:chExt cx="585" cy="99"/>
                    </a:xfrm>
                  </p:grpSpPr>
                  <p:grpSp>
                    <p:nvGrpSpPr>
                      <p:cNvPr id="386980" name="Group 57"/>
                      <p:cNvGrpSpPr>
                        <a:grpSpLocks/>
                      </p:cNvGrpSpPr>
                      <p:nvPr/>
                    </p:nvGrpSpPr>
                    <p:grpSpPr bwMode="auto">
                      <a:xfrm>
                        <a:off x="3249" y="1469"/>
                        <a:ext cx="585" cy="99"/>
                        <a:chOff x="3249" y="1469"/>
                        <a:chExt cx="585" cy="99"/>
                      </a:xfrm>
                    </p:grpSpPr>
                    <p:sp>
                      <p:nvSpPr>
                        <p:cNvPr id="386982" name="Freeform 58"/>
                        <p:cNvSpPr>
                          <a:spLocks/>
                        </p:cNvSpPr>
                        <p:nvPr/>
                      </p:nvSpPr>
                      <p:spPr bwMode="auto">
                        <a:xfrm>
                          <a:off x="3249" y="1469"/>
                          <a:ext cx="585" cy="99"/>
                        </a:xfrm>
                        <a:custGeom>
                          <a:avLst/>
                          <a:gdLst>
                            <a:gd name="T0" fmla="*/ 579 w 585"/>
                            <a:gd name="T1" fmla="*/ 28 h 99"/>
                            <a:gd name="T2" fmla="*/ 579 w 585"/>
                            <a:gd name="T3" fmla="*/ 70 h 99"/>
                            <a:gd name="T4" fmla="*/ 543 w 585"/>
                            <a:gd name="T5" fmla="*/ 70 h 99"/>
                            <a:gd name="T6" fmla="*/ 516 w 585"/>
                            <a:gd name="T7" fmla="*/ 76 h 99"/>
                            <a:gd name="T8" fmla="*/ 483 w 585"/>
                            <a:gd name="T9" fmla="*/ 79 h 99"/>
                            <a:gd name="T10" fmla="*/ 453 w 585"/>
                            <a:gd name="T11" fmla="*/ 73 h 99"/>
                            <a:gd name="T12" fmla="*/ 432 w 585"/>
                            <a:gd name="T13" fmla="*/ 73 h 99"/>
                            <a:gd name="T14" fmla="*/ 408 w 585"/>
                            <a:gd name="T15" fmla="*/ 73 h 99"/>
                            <a:gd name="T16" fmla="*/ 387 w 585"/>
                            <a:gd name="T17" fmla="*/ 79 h 99"/>
                            <a:gd name="T18" fmla="*/ 369 w 585"/>
                            <a:gd name="T19" fmla="*/ 88 h 99"/>
                            <a:gd name="T20" fmla="*/ 345 w 585"/>
                            <a:gd name="T21" fmla="*/ 97 h 99"/>
                            <a:gd name="T22" fmla="*/ 318 w 585"/>
                            <a:gd name="T23" fmla="*/ 97 h 99"/>
                            <a:gd name="T24" fmla="*/ 297 w 585"/>
                            <a:gd name="T25" fmla="*/ 97 h 99"/>
                            <a:gd name="T26" fmla="*/ 270 w 585"/>
                            <a:gd name="T27" fmla="*/ 91 h 99"/>
                            <a:gd name="T28" fmla="*/ 240 w 585"/>
                            <a:gd name="T29" fmla="*/ 85 h 99"/>
                            <a:gd name="T30" fmla="*/ 189 w 585"/>
                            <a:gd name="T31" fmla="*/ 76 h 99"/>
                            <a:gd name="T32" fmla="*/ 168 w 585"/>
                            <a:gd name="T33" fmla="*/ 76 h 99"/>
                            <a:gd name="T34" fmla="*/ 144 w 585"/>
                            <a:gd name="T35" fmla="*/ 76 h 99"/>
                            <a:gd name="T36" fmla="*/ 120 w 585"/>
                            <a:gd name="T37" fmla="*/ 76 h 99"/>
                            <a:gd name="T38" fmla="*/ 87 w 585"/>
                            <a:gd name="T39" fmla="*/ 79 h 99"/>
                            <a:gd name="T40" fmla="*/ 63 w 585"/>
                            <a:gd name="T41" fmla="*/ 82 h 99"/>
                            <a:gd name="T42" fmla="*/ 21 w 585"/>
                            <a:gd name="T43" fmla="*/ 82 h 99"/>
                            <a:gd name="T44" fmla="*/ 0 w 585"/>
                            <a:gd name="T45" fmla="*/ 76 h 99"/>
                            <a:gd name="T46" fmla="*/ 18 w 585"/>
                            <a:gd name="T47" fmla="*/ 61 h 99"/>
                            <a:gd name="T48" fmla="*/ 45 w 585"/>
                            <a:gd name="T49" fmla="*/ 58 h 99"/>
                            <a:gd name="T50" fmla="*/ 69 w 585"/>
                            <a:gd name="T51" fmla="*/ 52 h 99"/>
                            <a:gd name="T52" fmla="*/ 90 w 585"/>
                            <a:gd name="T53" fmla="*/ 46 h 99"/>
                            <a:gd name="T54" fmla="*/ 117 w 585"/>
                            <a:gd name="T55" fmla="*/ 40 h 99"/>
                            <a:gd name="T56" fmla="*/ 159 w 585"/>
                            <a:gd name="T57" fmla="*/ 37 h 99"/>
                            <a:gd name="T58" fmla="*/ 186 w 585"/>
                            <a:gd name="T59" fmla="*/ 31 h 99"/>
                            <a:gd name="T60" fmla="*/ 207 w 585"/>
                            <a:gd name="T61" fmla="*/ 19 h 99"/>
                            <a:gd name="T62" fmla="*/ 228 w 585"/>
                            <a:gd name="T63" fmla="*/ 19 h 99"/>
                            <a:gd name="T64" fmla="*/ 264 w 585"/>
                            <a:gd name="T65" fmla="*/ 19 h 99"/>
                            <a:gd name="T66" fmla="*/ 312 w 585"/>
                            <a:gd name="T67" fmla="*/ 10 h 99"/>
                            <a:gd name="T68" fmla="*/ 336 w 585"/>
                            <a:gd name="T69" fmla="*/ 1 h 99"/>
                            <a:gd name="T70" fmla="*/ 369 w 585"/>
                            <a:gd name="T71" fmla="*/ 4 h 99"/>
                            <a:gd name="T72" fmla="*/ 396 w 585"/>
                            <a:gd name="T73" fmla="*/ 16 h 99"/>
                            <a:gd name="T74" fmla="*/ 429 w 585"/>
                            <a:gd name="T75" fmla="*/ 25 h 99"/>
                            <a:gd name="T76" fmla="*/ 453 w 585"/>
                            <a:gd name="T77" fmla="*/ 28 h 99"/>
                            <a:gd name="T78" fmla="*/ 486 w 585"/>
                            <a:gd name="T79" fmla="*/ 28 h 99"/>
                            <a:gd name="T80" fmla="*/ 510 w 585"/>
                            <a:gd name="T81" fmla="*/ 28 h 99"/>
                            <a:gd name="T82" fmla="*/ 558 w 585"/>
                            <a:gd name="T83" fmla="*/ 31 h 99"/>
                            <a:gd name="T84" fmla="*/ 579 w 585"/>
                            <a:gd name="T85" fmla="*/ 28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85"/>
                            <a:gd name="T130" fmla="*/ 0 h 99"/>
                            <a:gd name="T131" fmla="*/ 585 w 585"/>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85" h="99">
                              <a:moveTo>
                                <a:pt x="579" y="28"/>
                              </a:moveTo>
                              <a:cubicBezTo>
                                <a:pt x="582" y="34"/>
                                <a:pt x="585" y="63"/>
                                <a:pt x="579" y="70"/>
                              </a:cubicBezTo>
                              <a:cubicBezTo>
                                <a:pt x="573" y="77"/>
                                <a:pt x="553" y="69"/>
                                <a:pt x="543" y="70"/>
                              </a:cubicBezTo>
                              <a:cubicBezTo>
                                <a:pt x="533" y="71"/>
                                <a:pt x="526" y="75"/>
                                <a:pt x="516" y="76"/>
                              </a:cubicBezTo>
                              <a:cubicBezTo>
                                <a:pt x="506" y="77"/>
                                <a:pt x="493" y="79"/>
                                <a:pt x="483" y="79"/>
                              </a:cubicBezTo>
                              <a:cubicBezTo>
                                <a:pt x="473" y="79"/>
                                <a:pt x="461" y="74"/>
                                <a:pt x="453" y="73"/>
                              </a:cubicBezTo>
                              <a:cubicBezTo>
                                <a:pt x="445" y="72"/>
                                <a:pt x="439" y="73"/>
                                <a:pt x="432" y="73"/>
                              </a:cubicBezTo>
                              <a:cubicBezTo>
                                <a:pt x="425" y="73"/>
                                <a:pt x="415" y="72"/>
                                <a:pt x="408" y="73"/>
                              </a:cubicBezTo>
                              <a:cubicBezTo>
                                <a:pt x="401" y="74"/>
                                <a:pt x="393" y="77"/>
                                <a:pt x="387" y="79"/>
                              </a:cubicBezTo>
                              <a:cubicBezTo>
                                <a:pt x="381" y="81"/>
                                <a:pt x="376" y="85"/>
                                <a:pt x="369" y="88"/>
                              </a:cubicBezTo>
                              <a:cubicBezTo>
                                <a:pt x="362" y="91"/>
                                <a:pt x="353" y="95"/>
                                <a:pt x="345" y="97"/>
                              </a:cubicBezTo>
                              <a:cubicBezTo>
                                <a:pt x="337" y="99"/>
                                <a:pt x="326" y="97"/>
                                <a:pt x="318" y="97"/>
                              </a:cubicBezTo>
                              <a:cubicBezTo>
                                <a:pt x="310" y="97"/>
                                <a:pt x="305" y="98"/>
                                <a:pt x="297" y="97"/>
                              </a:cubicBezTo>
                              <a:cubicBezTo>
                                <a:pt x="289" y="96"/>
                                <a:pt x="279" y="93"/>
                                <a:pt x="270" y="91"/>
                              </a:cubicBezTo>
                              <a:cubicBezTo>
                                <a:pt x="261" y="89"/>
                                <a:pt x="253" y="87"/>
                                <a:pt x="240" y="85"/>
                              </a:cubicBezTo>
                              <a:cubicBezTo>
                                <a:pt x="227" y="83"/>
                                <a:pt x="201" y="77"/>
                                <a:pt x="189" y="76"/>
                              </a:cubicBezTo>
                              <a:cubicBezTo>
                                <a:pt x="177" y="75"/>
                                <a:pt x="175" y="76"/>
                                <a:pt x="168" y="76"/>
                              </a:cubicBezTo>
                              <a:cubicBezTo>
                                <a:pt x="161" y="76"/>
                                <a:pt x="152" y="76"/>
                                <a:pt x="144" y="76"/>
                              </a:cubicBezTo>
                              <a:cubicBezTo>
                                <a:pt x="136" y="76"/>
                                <a:pt x="129" y="76"/>
                                <a:pt x="120" y="76"/>
                              </a:cubicBezTo>
                              <a:cubicBezTo>
                                <a:pt x="111" y="76"/>
                                <a:pt x="96" y="78"/>
                                <a:pt x="87" y="79"/>
                              </a:cubicBezTo>
                              <a:cubicBezTo>
                                <a:pt x="78" y="80"/>
                                <a:pt x="74" y="81"/>
                                <a:pt x="63" y="82"/>
                              </a:cubicBezTo>
                              <a:cubicBezTo>
                                <a:pt x="52" y="83"/>
                                <a:pt x="31" y="83"/>
                                <a:pt x="21" y="82"/>
                              </a:cubicBezTo>
                              <a:cubicBezTo>
                                <a:pt x="11" y="81"/>
                                <a:pt x="0" y="79"/>
                                <a:pt x="0" y="76"/>
                              </a:cubicBezTo>
                              <a:cubicBezTo>
                                <a:pt x="0" y="73"/>
                                <a:pt x="11" y="64"/>
                                <a:pt x="18" y="61"/>
                              </a:cubicBezTo>
                              <a:cubicBezTo>
                                <a:pt x="25" y="58"/>
                                <a:pt x="37" y="59"/>
                                <a:pt x="45" y="58"/>
                              </a:cubicBezTo>
                              <a:cubicBezTo>
                                <a:pt x="53" y="57"/>
                                <a:pt x="62" y="54"/>
                                <a:pt x="69" y="52"/>
                              </a:cubicBezTo>
                              <a:cubicBezTo>
                                <a:pt x="76" y="50"/>
                                <a:pt x="82" y="48"/>
                                <a:pt x="90" y="46"/>
                              </a:cubicBezTo>
                              <a:cubicBezTo>
                                <a:pt x="98" y="44"/>
                                <a:pt x="106" y="41"/>
                                <a:pt x="117" y="40"/>
                              </a:cubicBezTo>
                              <a:cubicBezTo>
                                <a:pt x="128" y="39"/>
                                <a:pt x="148" y="38"/>
                                <a:pt x="159" y="37"/>
                              </a:cubicBezTo>
                              <a:cubicBezTo>
                                <a:pt x="170" y="36"/>
                                <a:pt x="178" y="34"/>
                                <a:pt x="186" y="31"/>
                              </a:cubicBezTo>
                              <a:cubicBezTo>
                                <a:pt x="194" y="28"/>
                                <a:pt x="200" y="21"/>
                                <a:pt x="207" y="19"/>
                              </a:cubicBezTo>
                              <a:cubicBezTo>
                                <a:pt x="214" y="17"/>
                                <a:pt x="219" y="19"/>
                                <a:pt x="228" y="19"/>
                              </a:cubicBezTo>
                              <a:cubicBezTo>
                                <a:pt x="237" y="19"/>
                                <a:pt x="250" y="21"/>
                                <a:pt x="264" y="19"/>
                              </a:cubicBezTo>
                              <a:cubicBezTo>
                                <a:pt x="278" y="17"/>
                                <a:pt x="300" y="13"/>
                                <a:pt x="312" y="10"/>
                              </a:cubicBezTo>
                              <a:cubicBezTo>
                                <a:pt x="324" y="7"/>
                                <a:pt x="327" y="2"/>
                                <a:pt x="336" y="1"/>
                              </a:cubicBezTo>
                              <a:cubicBezTo>
                                <a:pt x="345" y="0"/>
                                <a:pt x="359" y="1"/>
                                <a:pt x="369" y="4"/>
                              </a:cubicBezTo>
                              <a:cubicBezTo>
                                <a:pt x="379" y="7"/>
                                <a:pt x="386" y="13"/>
                                <a:pt x="396" y="16"/>
                              </a:cubicBezTo>
                              <a:cubicBezTo>
                                <a:pt x="406" y="19"/>
                                <a:pt x="420" y="23"/>
                                <a:pt x="429" y="25"/>
                              </a:cubicBezTo>
                              <a:cubicBezTo>
                                <a:pt x="438" y="27"/>
                                <a:pt x="444" y="28"/>
                                <a:pt x="453" y="28"/>
                              </a:cubicBezTo>
                              <a:cubicBezTo>
                                <a:pt x="462" y="28"/>
                                <a:pt x="477" y="28"/>
                                <a:pt x="486" y="28"/>
                              </a:cubicBezTo>
                              <a:cubicBezTo>
                                <a:pt x="495" y="28"/>
                                <a:pt x="498" y="27"/>
                                <a:pt x="510" y="28"/>
                              </a:cubicBezTo>
                              <a:cubicBezTo>
                                <a:pt x="522" y="29"/>
                                <a:pt x="547" y="31"/>
                                <a:pt x="558" y="31"/>
                              </a:cubicBezTo>
                              <a:cubicBezTo>
                                <a:pt x="569" y="31"/>
                                <a:pt x="576" y="22"/>
                                <a:pt x="579" y="28"/>
                              </a:cubicBezTo>
                              <a:close/>
                            </a:path>
                          </a:pathLst>
                        </a:custGeom>
                        <a:solidFill>
                          <a:srgbClr val="CCFFFF"/>
                        </a:solidFill>
                        <a:ln w="6350">
                          <a:solidFill>
                            <a:srgbClr val="00CCFF"/>
                          </a:solidFill>
                          <a:round/>
                          <a:headEnd/>
                          <a:tailEnd/>
                        </a:ln>
                      </p:spPr>
                      <p:txBody>
                        <a:bodyPr/>
                        <a:lstStyle/>
                        <a:p>
                          <a:endParaRPr lang="fr-CH"/>
                        </a:p>
                      </p:txBody>
                    </p:sp>
                    <p:sp>
                      <p:nvSpPr>
                        <p:cNvPr id="386983" name="Line 59"/>
                        <p:cNvSpPr>
                          <a:spLocks noChangeShapeType="1"/>
                        </p:cNvSpPr>
                        <p:nvPr/>
                      </p:nvSpPr>
                      <p:spPr bwMode="auto">
                        <a:xfrm>
                          <a:off x="3828" y="1497"/>
                          <a:ext cx="1" cy="48"/>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6981" name="Freeform 60"/>
                      <p:cNvSpPr>
                        <a:spLocks/>
                      </p:cNvSpPr>
                      <p:nvPr/>
                    </p:nvSpPr>
                    <p:spPr bwMode="auto">
                      <a:xfrm>
                        <a:off x="3512" y="1492"/>
                        <a:ext cx="121" cy="47"/>
                      </a:xfrm>
                      <a:custGeom>
                        <a:avLst/>
                        <a:gdLst>
                          <a:gd name="T0" fmla="*/ 100 w 121"/>
                          <a:gd name="T1" fmla="*/ 10 h 47"/>
                          <a:gd name="T2" fmla="*/ 82 w 121"/>
                          <a:gd name="T3" fmla="*/ 0 h 47"/>
                          <a:gd name="T4" fmla="*/ 62 w 121"/>
                          <a:gd name="T5" fmla="*/ 8 h 47"/>
                          <a:gd name="T6" fmla="*/ 38 w 121"/>
                          <a:gd name="T7" fmla="*/ 20 h 47"/>
                          <a:gd name="T8" fmla="*/ 22 w 121"/>
                          <a:gd name="T9" fmla="*/ 26 h 47"/>
                          <a:gd name="T10" fmla="*/ 2 w 121"/>
                          <a:gd name="T11" fmla="*/ 28 h 47"/>
                          <a:gd name="T12" fmla="*/ 8 w 121"/>
                          <a:gd name="T13" fmla="*/ 44 h 47"/>
                          <a:gd name="T14" fmla="*/ 26 w 121"/>
                          <a:gd name="T15" fmla="*/ 44 h 47"/>
                          <a:gd name="T16" fmla="*/ 84 w 121"/>
                          <a:gd name="T17" fmla="*/ 40 h 47"/>
                          <a:gd name="T18" fmla="*/ 106 w 121"/>
                          <a:gd name="T19" fmla="*/ 42 h 47"/>
                          <a:gd name="T20" fmla="*/ 120 w 121"/>
                          <a:gd name="T21" fmla="*/ 34 h 47"/>
                          <a:gd name="T22" fmla="*/ 112 w 121"/>
                          <a:gd name="T23" fmla="*/ 22 h 47"/>
                          <a:gd name="T24" fmla="*/ 100 w 121"/>
                          <a:gd name="T25" fmla="*/ 10 h 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1"/>
                          <a:gd name="T40" fmla="*/ 0 h 47"/>
                          <a:gd name="T41" fmla="*/ 121 w 121"/>
                          <a:gd name="T42" fmla="*/ 47 h 4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1" h="47">
                            <a:moveTo>
                              <a:pt x="100" y="10"/>
                            </a:moveTo>
                            <a:cubicBezTo>
                              <a:pt x="95" y="6"/>
                              <a:pt x="88" y="0"/>
                              <a:pt x="82" y="0"/>
                            </a:cubicBezTo>
                            <a:cubicBezTo>
                              <a:pt x="76" y="0"/>
                              <a:pt x="69" y="5"/>
                              <a:pt x="62" y="8"/>
                            </a:cubicBezTo>
                            <a:cubicBezTo>
                              <a:pt x="55" y="11"/>
                              <a:pt x="45" y="17"/>
                              <a:pt x="38" y="20"/>
                            </a:cubicBezTo>
                            <a:cubicBezTo>
                              <a:pt x="31" y="23"/>
                              <a:pt x="28" y="25"/>
                              <a:pt x="22" y="26"/>
                            </a:cubicBezTo>
                            <a:cubicBezTo>
                              <a:pt x="16" y="27"/>
                              <a:pt x="4" y="25"/>
                              <a:pt x="2" y="28"/>
                            </a:cubicBezTo>
                            <a:cubicBezTo>
                              <a:pt x="0" y="31"/>
                              <a:pt x="4" y="41"/>
                              <a:pt x="8" y="44"/>
                            </a:cubicBezTo>
                            <a:cubicBezTo>
                              <a:pt x="12" y="47"/>
                              <a:pt x="13" y="45"/>
                              <a:pt x="26" y="44"/>
                            </a:cubicBezTo>
                            <a:cubicBezTo>
                              <a:pt x="39" y="43"/>
                              <a:pt x="71" y="40"/>
                              <a:pt x="84" y="40"/>
                            </a:cubicBezTo>
                            <a:cubicBezTo>
                              <a:pt x="97" y="40"/>
                              <a:pt x="100" y="43"/>
                              <a:pt x="106" y="42"/>
                            </a:cubicBezTo>
                            <a:cubicBezTo>
                              <a:pt x="112" y="41"/>
                              <a:pt x="119" y="37"/>
                              <a:pt x="120" y="34"/>
                            </a:cubicBezTo>
                            <a:cubicBezTo>
                              <a:pt x="121" y="31"/>
                              <a:pt x="115" y="26"/>
                              <a:pt x="112" y="22"/>
                            </a:cubicBezTo>
                            <a:cubicBezTo>
                              <a:pt x="109" y="18"/>
                              <a:pt x="105" y="14"/>
                              <a:pt x="100" y="10"/>
                            </a:cubicBezTo>
                            <a:close/>
                          </a:path>
                        </a:pathLst>
                      </a:custGeom>
                      <a:solidFill>
                        <a:srgbClr val="FFFFCC"/>
                      </a:solidFill>
                      <a:ln w="9525">
                        <a:solidFill>
                          <a:srgbClr val="FFFFCC"/>
                        </a:solidFill>
                        <a:round/>
                        <a:headEnd/>
                        <a:tailEnd/>
                      </a:ln>
                    </p:spPr>
                    <p:txBody>
                      <a:bodyPr/>
                      <a:lstStyle/>
                      <a:p>
                        <a:endParaRPr lang="fr-CH"/>
                      </a:p>
                    </p:txBody>
                  </p:sp>
                </p:grpSp>
              </p:grpSp>
              <p:grpSp>
                <p:nvGrpSpPr>
                  <p:cNvPr id="386975" name="Group 61"/>
                  <p:cNvGrpSpPr>
                    <a:grpSpLocks/>
                  </p:cNvGrpSpPr>
                  <p:nvPr/>
                </p:nvGrpSpPr>
                <p:grpSpPr bwMode="auto">
                  <a:xfrm>
                    <a:off x="1876" y="1988"/>
                    <a:ext cx="392" cy="92"/>
                    <a:chOff x="1876" y="1988"/>
                    <a:chExt cx="392" cy="92"/>
                  </a:xfrm>
                </p:grpSpPr>
                <p:sp>
                  <p:nvSpPr>
                    <p:cNvPr id="386976" name="Line 62"/>
                    <p:cNvSpPr>
                      <a:spLocks noChangeShapeType="1"/>
                    </p:cNvSpPr>
                    <p:nvPr/>
                  </p:nvSpPr>
                  <p:spPr bwMode="auto">
                    <a:xfrm flipH="1">
                      <a:off x="2256" y="2000"/>
                      <a:ext cx="12" cy="40"/>
                    </a:xfrm>
                    <a:prstGeom prst="line">
                      <a:avLst/>
                    </a:prstGeom>
                    <a:noFill/>
                    <a:ln w="12700">
                      <a:solidFill>
                        <a:srgbClr val="00CCFF"/>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977" name="Freeform 63"/>
                    <p:cNvSpPr>
                      <a:spLocks/>
                    </p:cNvSpPr>
                    <p:nvPr/>
                  </p:nvSpPr>
                  <p:spPr bwMode="auto">
                    <a:xfrm>
                      <a:off x="1876" y="1988"/>
                      <a:ext cx="391" cy="92"/>
                    </a:xfrm>
                    <a:custGeom>
                      <a:avLst/>
                      <a:gdLst>
                        <a:gd name="T0" fmla="*/ 391 w 391"/>
                        <a:gd name="T1" fmla="*/ 15 h 92"/>
                        <a:gd name="T2" fmla="*/ 358 w 391"/>
                        <a:gd name="T3" fmla="*/ 12 h 92"/>
                        <a:gd name="T4" fmla="*/ 334 w 391"/>
                        <a:gd name="T5" fmla="*/ 12 h 92"/>
                        <a:gd name="T6" fmla="*/ 304 w 391"/>
                        <a:gd name="T7" fmla="*/ 6 h 92"/>
                        <a:gd name="T8" fmla="*/ 280 w 391"/>
                        <a:gd name="T9" fmla="*/ 0 h 92"/>
                        <a:gd name="T10" fmla="*/ 242 w 391"/>
                        <a:gd name="T11" fmla="*/ 6 h 92"/>
                        <a:gd name="T12" fmla="*/ 210 w 391"/>
                        <a:gd name="T13" fmla="*/ 8 h 92"/>
                        <a:gd name="T14" fmla="*/ 172 w 391"/>
                        <a:gd name="T15" fmla="*/ 12 h 92"/>
                        <a:gd name="T16" fmla="*/ 144 w 391"/>
                        <a:gd name="T17" fmla="*/ 16 h 92"/>
                        <a:gd name="T18" fmla="*/ 114 w 391"/>
                        <a:gd name="T19" fmla="*/ 14 h 92"/>
                        <a:gd name="T20" fmla="*/ 80 w 391"/>
                        <a:gd name="T21" fmla="*/ 8 h 92"/>
                        <a:gd name="T22" fmla="*/ 48 w 391"/>
                        <a:gd name="T23" fmla="*/ 8 h 92"/>
                        <a:gd name="T24" fmla="*/ 0 w 391"/>
                        <a:gd name="T25" fmla="*/ 22 h 92"/>
                        <a:gd name="T26" fmla="*/ 12 w 391"/>
                        <a:gd name="T27" fmla="*/ 36 h 92"/>
                        <a:gd name="T28" fmla="*/ 30 w 391"/>
                        <a:gd name="T29" fmla="*/ 36 h 92"/>
                        <a:gd name="T30" fmla="*/ 48 w 391"/>
                        <a:gd name="T31" fmla="*/ 38 h 92"/>
                        <a:gd name="T32" fmla="*/ 64 w 391"/>
                        <a:gd name="T33" fmla="*/ 38 h 92"/>
                        <a:gd name="T34" fmla="*/ 80 w 391"/>
                        <a:gd name="T35" fmla="*/ 38 h 92"/>
                        <a:gd name="T36" fmla="*/ 90 w 391"/>
                        <a:gd name="T37" fmla="*/ 44 h 92"/>
                        <a:gd name="T38" fmla="*/ 106 w 391"/>
                        <a:gd name="T39" fmla="*/ 54 h 92"/>
                        <a:gd name="T40" fmla="*/ 118 w 391"/>
                        <a:gd name="T41" fmla="*/ 62 h 92"/>
                        <a:gd name="T42" fmla="*/ 136 w 391"/>
                        <a:gd name="T43" fmla="*/ 78 h 92"/>
                        <a:gd name="T44" fmla="*/ 150 w 391"/>
                        <a:gd name="T45" fmla="*/ 90 h 92"/>
                        <a:gd name="T46" fmla="*/ 180 w 391"/>
                        <a:gd name="T47" fmla="*/ 92 h 92"/>
                        <a:gd name="T48" fmla="*/ 214 w 391"/>
                        <a:gd name="T49" fmla="*/ 82 h 92"/>
                        <a:gd name="T50" fmla="*/ 224 w 391"/>
                        <a:gd name="T51" fmla="*/ 70 h 92"/>
                        <a:gd name="T52" fmla="*/ 252 w 391"/>
                        <a:gd name="T53" fmla="*/ 62 h 92"/>
                        <a:gd name="T54" fmla="*/ 278 w 391"/>
                        <a:gd name="T55" fmla="*/ 54 h 92"/>
                        <a:gd name="T56" fmla="*/ 310 w 391"/>
                        <a:gd name="T57" fmla="*/ 50 h 92"/>
                        <a:gd name="T58" fmla="*/ 338 w 391"/>
                        <a:gd name="T59" fmla="*/ 46 h 92"/>
                        <a:gd name="T60" fmla="*/ 358 w 391"/>
                        <a:gd name="T61" fmla="*/ 46 h 92"/>
                        <a:gd name="T62" fmla="*/ 380 w 391"/>
                        <a:gd name="T63" fmla="*/ 48 h 92"/>
                        <a:gd name="T64" fmla="*/ 385 w 391"/>
                        <a:gd name="T65" fmla="*/ 31 h 92"/>
                        <a:gd name="T66" fmla="*/ 391 w 391"/>
                        <a:gd name="T67" fmla="*/ 15 h 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1"/>
                        <a:gd name="T103" fmla="*/ 0 h 92"/>
                        <a:gd name="T104" fmla="*/ 391 w 391"/>
                        <a:gd name="T105" fmla="*/ 92 h 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1" h="92">
                          <a:moveTo>
                            <a:pt x="391" y="15"/>
                          </a:moveTo>
                          <a:lnTo>
                            <a:pt x="358" y="12"/>
                          </a:lnTo>
                          <a:lnTo>
                            <a:pt x="334" y="12"/>
                          </a:lnTo>
                          <a:lnTo>
                            <a:pt x="304" y="6"/>
                          </a:lnTo>
                          <a:lnTo>
                            <a:pt x="280" y="0"/>
                          </a:lnTo>
                          <a:lnTo>
                            <a:pt x="242" y="6"/>
                          </a:lnTo>
                          <a:lnTo>
                            <a:pt x="210" y="8"/>
                          </a:lnTo>
                          <a:lnTo>
                            <a:pt x="172" y="12"/>
                          </a:lnTo>
                          <a:lnTo>
                            <a:pt x="144" y="16"/>
                          </a:lnTo>
                          <a:lnTo>
                            <a:pt x="114" y="14"/>
                          </a:lnTo>
                          <a:lnTo>
                            <a:pt x="80" y="8"/>
                          </a:lnTo>
                          <a:lnTo>
                            <a:pt x="48" y="8"/>
                          </a:lnTo>
                          <a:lnTo>
                            <a:pt x="0" y="22"/>
                          </a:lnTo>
                          <a:lnTo>
                            <a:pt x="12" y="36"/>
                          </a:lnTo>
                          <a:lnTo>
                            <a:pt x="30" y="36"/>
                          </a:lnTo>
                          <a:lnTo>
                            <a:pt x="48" y="38"/>
                          </a:lnTo>
                          <a:lnTo>
                            <a:pt x="64" y="38"/>
                          </a:lnTo>
                          <a:lnTo>
                            <a:pt x="80" y="38"/>
                          </a:lnTo>
                          <a:lnTo>
                            <a:pt x="90" y="44"/>
                          </a:lnTo>
                          <a:lnTo>
                            <a:pt x="106" y="54"/>
                          </a:lnTo>
                          <a:lnTo>
                            <a:pt x="118" y="62"/>
                          </a:lnTo>
                          <a:lnTo>
                            <a:pt x="136" y="78"/>
                          </a:lnTo>
                          <a:lnTo>
                            <a:pt x="150" y="90"/>
                          </a:lnTo>
                          <a:lnTo>
                            <a:pt x="180" y="92"/>
                          </a:lnTo>
                          <a:lnTo>
                            <a:pt x="214" y="82"/>
                          </a:lnTo>
                          <a:lnTo>
                            <a:pt x="224" y="70"/>
                          </a:lnTo>
                          <a:lnTo>
                            <a:pt x="252" y="62"/>
                          </a:lnTo>
                          <a:lnTo>
                            <a:pt x="278" y="54"/>
                          </a:lnTo>
                          <a:lnTo>
                            <a:pt x="310" y="50"/>
                          </a:lnTo>
                          <a:lnTo>
                            <a:pt x="338" y="46"/>
                          </a:lnTo>
                          <a:lnTo>
                            <a:pt x="358" y="46"/>
                          </a:lnTo>
                          <a:lnTo>
                            <a:pt x="380" y="48"/>
                          </a:lnTo>
                          <a:lnTo>
                            <a:pt x="385" y="31"/>
                          </a:lnTo>
                          <a:lnTo>
                            <a:pt x="391" y="15"/>
                          </a:lnTo>
                          <a:close/>
                        </a:path>
                      </a:pathLst>
                    </a:custGeom>
                    <a:solidFill>
                      <a:srgbClr val="CCFFFF"/>
                    </a:solidFill>
                    <a:ln w="3175">
                      <a:solidFill>
                        <a:srgbClr val="00CCFF"/>
                      </a:solidFill>
                      <a:round/>
                      <a:headEnd/>
                      <a:tailEnd/>
                    </a:ln>
                  </p:spPr>
                  <p:txBody>
                    <a:bodyPr/>
                    <a:lstStyle/>
                    <a:p>
                      <a:endParaRPr lang="fr-CH"/>
                    </a:p>
                  </p:txBody>
                </p:sp>
              </p:grpSp>
            </p:grpSp>
            <p:sp>
              <p:nvSpPr>
                <p:cNvPr id="386972" name="Freeform 64"/>
                <p:cNvSpPr>
                  <a:spLocks/>
                </p:cNvSpPr>
                <p:nvPr/>
              </p:nvSpPr>
              <p:spPr bwMode="auto">
                <a:xfrm rot="-3030222">
                  <a:off x="4203" y="3296"/>
                  <a:ext cx="114" cy="103"/>
                </a:xfrm>
                <a:custGeom>
                  <a:avLst/>
                  <a:gdLst>
                    <a:gd name="T0" fmla="*/ 105 w 114"/>
                    <a:gd name="T1" fmla="*/ 67 h 103"/>
                    <a:gd name="T2" fmla="*/ 111 w 114"/>
                    <a:gd name="T3" fmla="*/ 40 h 103"/>
                    <a:gd name="T4" fmla="*/ 84 w 114"/>
                    <a:gd name="T5" fmla="*/ 22 h 103"/>
                    <a:gd name="T6" fmla="*/ 72 w 114"/>
                    <a:gd name="T7" fmla="*/ 4 h 103"/>
                    <a:gd name="T8" fmla="*/ 51 w 114"/>
                    <a:gd name="T9" fmla="*/ 1 h 103"/>
                    <a:gd name="T10" fmla="*/ 21 w 114"/>
                    <a:gd name="T11" fmla="*/ 10 h 103"/>
                    <a:gd name="T12" fmla="*/ 3 w 114"/>
                    <a:gd name="T13" fmla="*/ 19 h 103"/>
                    <a:gd name="T14" fmla="*/ 3 w 114"/>
                    <a:gd name="T15" fmla="*/ 46 h 103"/>
                    <a:gd name="T16" fmla="*/ 18 w 114"/>
                    <a:gd name="T17" fmla="*/ 58 h 103"/>
                    <a:gd name="T18" fmla="*/ 42 w 114"/>
                    <a:gd name="T19" fmla="*/ 64 h 103"/>
                    <a:gd name="T20" fmla="*/ 48 w 114"/>
                    <a:gd name="T21" fmla="*/ 82 h 103"/>
                    <a:gd name="T22" fmla="*/ 63 w 114"/>
                    <a:gd name="T23" fmla="*/ 103 h 103"/>
                    <a:gd name="T24" fmla="*/ 87 w 114"/>
                    <a:gd name="T25" fmla="*/ 79 h 103"/>
                    <a:gd name="T26" fmla="*/ 105 w 114"/>
                    <a:gd name="T27" fmla="*/ 67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4"/>
                    <a:gd name="T43" fmla="*/ 0 h 103"/>
                    <a:gd name="T44" fmla="*/ 114 w 114"/>
                    <a:gd name="T45" fmla="*/ 103 h 1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4" h="103">
                      <a:moveTo>
                        <a:pt x="105" y="67"/>
                      </a:moveTo>
                      <a:cubicBezTo>
                        <a:pt x="109" y="61"/>
                        <a:pt x="114" y="47"/>
                        <a:pt x="111" y="40"/>
                      </a:cubicBezTo>
                      <a:cubicBezTo>
                        <a:pt x="108" y="33"/>
                        <a:pt x="91" y="28"/>
                        <a:pt x="84" y="22"/>
                      </a:cubicBezTo>
                      <a:cubicBezTo>
                        <a:pt x="77" y="16"/>
                        <a:pt x="77" y="7"/>
                        <a:pt x="72" y="4"/>
                      </a:cubicBezTo>
                      <a:cubicBezTo>
                        <a:pt x="67" y="1"/>
                        <a:pt x="59" y="0"/>
                        <a:pt x="51" y="1"/>
                      </a:cubicBezTo>
                      <a:cubicBezTo>
                        <a:pt x="43" y="2"/>
                        <a:pt x="29" y="7"/>
                        <a:pt x="21" y="10"/>
                      </a:cubicBezTo>
                      <a:cubicBezTo>
                        <a:pt x="13" y="13"/>
                        <a:pt x="6" y="13"/>
                        <a:pt x="3" y="19"/>
                      </a:cubicBezTo>
                      <a:cubicBezTo>
                        <a:pt x="0" y="25"/>
                        <a:pt x="1" y="40"/>
                        <a:pt x="3" y="46"/>
                      </a:cubicBezTo>
                      <a:cubicBezTo>
                        <a:pt x="5" y="52"/>
                        <a:pt x="12" y="55"/>
                        <a:pt x="18" y="58"/>
                      </a:cubicBezTo>
                      <a:cubicBezTo>
                        <a:pt x="24" y="61"/>
                        <a:pt x="37" y="60"/>
                        <a:pt x="42" y="64"/>
                      </a:cubicBezTo>
                      <a:cubicBezTo>
                        <a:pt x="47" y="68"/>
                        <a:pt x="45" y="76"/>
                        <a:pt x="48" y="82"/>
                      </a:cubicBezTo>
                      <a:cubicBezTo>
                        <a:pt x="51" y="88"/>
                        <a:pt x="57" y="103"/>
                        <a:pt x="63" y="103"/>
                      </a:cubicBezTo>
                      <a:cubicBezTo>
                        <a:pt x="69" y="103"/>
                        <a:pt x="80" y="85"/>
                        <a:pt x="87" y="79"/>
                      </a:cubicBezTo>
                      <a:cubicBezTo>
                        <a:pt x="94" y="73"/>
                        <a:pt x="101" y="73"/>
                        <a:pt x="105" y="67"/>
                      </a:cubicBezTo>
                      <a:close/>
                    </a:path>
                  </a:pathLst>
                </a:custGeom>
                <a:solidFill>
                  <a:srgbClr val="CCFFFF"/>
                </a:solidFill>
                <a:ln w="3175">
                  <a:solidFill>
                    <a:srgbClr val="00CCFF"/>
                  </a:solidFill>
                  <a:round/>
                  <a:headEnd/>
                  <a:tailEnd/>
                </a:ln>
              </p:spPr>
              <p:txBody>
                <a:bodyPr/>
                <a:lstStyle/>
                <a:p>
                  <a:endParaRPr lang="fr-CH"/>
                </a:p>
              </p:txBody>
            </p:sp>
            <p:sp>
              <p:nvSpPr>
                <p:cNvPr id="386973" name="Freeform 65"/>
                <p:cNvSpPr>
                  <a:spLocks/>
                </p:cNvSpPr>
                <p:nvPr/>
              </p:nvSpPr>
              <p:spPr bwMode="auto">
                <a:xfrm>
                  <a:off x="4079" y="3104"/>
                  <a:ext cx="79" cy="52"/>
                </a:xfrm>
                <a:custGeom>
                  <a:avLst/>
                  <a:gdLst>
                    <a:gd name="T0" fmla="*/ 69 w 79"/>
                    <a:gd name="T1" fmla="*/ 30 h 52"/>
                    <a:gd name="T2" fmla="*/ 79 w 79"/>
                    <a:gd name="T3" fmla="*/ 20 h 52"/>
                    <a:gd name="T4" fmla="*/ 70 w 79"/>
                    <a:gd name="T5" fmla="*/ 12 h 52"/>
                    <a:gd name="T6" fmla="*/ 52 w 79"/>
                    <a:gd name="T7" fmla="*/ 2 h 52"/>
                    <a:gd name="T8" fmla="*/ 37 w 79"/>
                    <a:gd name="T9" fmla="*/ 1 h 52"/>
                    <a:gd name="T10" fmla="*/ 15 w 79"/>
                    <a:gd name="T11" fmla="*/ 6 h 52"/>
                    <a:gd name="T12" fmla="*/ 2 w 79"/>
                    <a:gd name="T13" fmla="*/ 12 h 52"/>
                    <a:gd name="T14" fmla="*/ 2 w 79"/>
                    <a:gd name="T15" fmla="*/ 28 h 52"/>
                    <a:gd name="T16" fmla="*/ 13 w 79"/>
                    <a:gd name="T17" fmla="*/ 36 h 52"/>
                    <a:gd name="T18" fmla="*/ 21 w 79"/>
                    <a:gd name="T19" fmla="*/ 43 h 52"/>
                    <a:gd name="T20" fmla="*/ 35 w 79"/>
                    <a:gd name="T21" fmla="*/ 51 h 52"/>
                    <a:gd name="T22" fmla="*/ 48 w 79"/>
                    <a:gd name="T23" fmla="*/ 51 h 52"/>
                    <a:gd name="T24" fmla="*/ 64 w 79"/>
                    <a:gd name="T25" fmla="*/ 44 h 52"/>
                    <a:gd name="T26" fmla="*/ 69 w 79"/>
                    <a:gd name="T27" fmla="*/ 30 h 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9"/>
                    <a:gd name="T43" fmla="*/ 0 h 52"/>
                    <a:gd name="T44" fmla="*/ 79 w 79"/>
                    <a:gd name="T45" fmla="*/ 52 h 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9" h="52">
                      <a:moveTo>
                        <a:pt x="69" y="30"/>
                      </a:moveTo>
                      <a:cubicBezTo>
                        <a:pt x="72" y="25"/>
                        <a:pt x="79" y="23"/>
                        <a:pt x="79" y="20"/>
                      </a:cubicBezTo>
                      <a:cubicBezTo>
                        <a:pt x="79" y="17"/>
                        <a:pt x="74" y="15"/>
                        <a:pt x="70" y="12"/>
                      </a:cubicBezTo>
                      <a:cubicBezTo>
                        <a:pt x="66" y="9"/>
                        <a:pt x="57" y="4"/>
                        <a:pt x="52" y="2"/>
                      </a:cubicBezTo>
                      <a:cubicBezTo>
                        <a:pt x="47" y="0"/>
                        <a:pt x="43" y="0"/>
                        <a:pt x="37" y="1"/>
                      </a:cubicBezTo>
                      <a:cubicBezTo>
                        <a:pt x="31" y="1"/>
                        <a:pt x="21" y="4"/>
                        <a:pt x="15" y="6"/>
                      </a:cubicBezTo>
                      <a:cubicBezTo>
                        <a:pt x="9" y="8"/>
                        <a:pt x="4" y="8"/>
                        <a:pt x="2" y="12"/>
                      </a:cubicBezTo>
                      <a:cubicBezTo>
                        <a:pt x="0" y="15"/>
                        <a:pt x="1" y="25"/>
                        <a:pt x="2" y="28"/>
                      </a:cubicBezTo>
                      <a:cubicBezTo>
                        <a:pt x="4" y="32"/>
                        <a:pt x="10" y="33"/>
                        <a:pt x="13" y="36"/>
                      </a:cubicBezTo>
                      <a:cubicBezTo>
                        <a:pt x="16" y="38"/>
                        <a:pt x="17" y="40"/>
                        <a:pt x="21" y="43"/>
                      </a:cubicBezTo>
                      <a:cubicBezTo>
                        <a:pt x="25" y="45"/>
                        <a:pt x="31" y="50"/>
                        <a:pt x="35" y="51"/>
                      </a:cubicBezTo>
                      <a:cubicBezTo>
                        <a:pt x="39" y="52"/>
                        <a:pt x="43" y="52"/>
                        <a:pt x="48" y="51"/>
                      </a:cubicBezTo>
                      <a:cubicBezTo>
                        <a:pt x="53" y="50"/>
                        <a:pt x="61" y="47"/>
                        <a:pt x="64" y="44"/>
                      </a:cubicBezTo>
                      <a:cubicBezTo>
                        <a:pt x="67" y="41"/>
                        <a:pt x="68" y="33"/>
                        <a:pt x="69" y="30"/>
                      </a:cubicBezTo>
                      <a:close/>
                    </a:path>
                  </a:pathLst>
                </a:custGeom>
                <a:solidFill>
                  <a:srgbClr val="CCFFFF"/>
                </a:solidFill>
                <a:ln w="3175">
                  <a:solidFill>
                    <a:srgbClr val="00CCFF"/>
                  </a:solidFill>
                  <a:round/>
                  <a:headEnd/>
                  <a:tailEnd/>
                </a:ln>
              </p:spPr>
              <p:txBody>
                <a:bodyPr/>
                <a:lstStyle/>
                <a:p>
                  <a:endParaRPr lang="fr-CH"/>
                </a:p>
              </p:txBody>
            </p:sp>
          </p:grpSp>
          <p:sp>
            <p:nvSpPr>
              <p:cNvPr id="386970" name="Freeform 66"/>
              <p:cNvSpPr>
                <a:spLocks/>
              </p:cNvSpPr>
              <p:nvPr/>
            </p:nvSpPr>
            <p:spPr bwMode="auto">
              <a:xfrm>
                <a:off x="3408" y="2362"/>
                <a:ext cx="561" cy="139"/>
              </a:xfrm>
              <a:custGeom>
                <a:avLst/>
                <a:gdLst>
                  <a:gd name="T0" fmla="*/ 0 w 561"/>
                  <a:gd name="T1" fmla="*/ 14 h 139"/>
                  <a:gd name="T2" fmla="*/ 60 w 561"/>
                  <a:gd name="T3" fmla="*/ 2 h 139"/>
                  <a:gd name="T4" fmla="*/ 96 w 561"/>
                  <a:gd name="T5" fmla="*/ 14 h 139"/>
                  <a:gd name="T6" fmla="*/ 138 w 561"/>
                  <a:gd name="T7" fmla="*/ 86 h 139"/>
                  <a:gd name="T8" fmla="*/ 174 w 561"/>
                  <a:gd name="T9" fmla="*/ 104 h 139"/>
                  <a:gd name="T10" fmla="*/ 216 w 561"/>
                  <a:gd name="T11" fmla="*/ 116 h 139"/>
                  <a:gd name="T12" fmla="*/ 282 w 561"/>
                  <a:gd name="T13" fmla="*/ 122 h 139"/>
                  <a:gd name="T14" fmla="*/ 342 w 561"/>
                  <a:gd name="T15" fmla="*/ 133 h 139"/>
                  <a:gd name="T16" fmla="*/ 390 w 561"/>
                  <a:gd name="T17" fmla="*/ 85 h 139"/>
                  <a:gd name="T18" fmla="*/ 456 w 561"/>
                  <a:gd name="T19" fmla="*/ 68 h 139"/>
                  <a:gd name="T20" fmla="*/ 498 w 561"/>
                  <a:gd name="T21" fmla="*/ 44 h 139"/>
                  <a:gd name="T22" fmla="*/ 561 w 561"/>
                  <a:gd name="T23" fmla="*/ 14 h 1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61"/>
                  <a:gd name="T37" fmla="*/ 0 h 139"/>
                  <a:gd name="T38" fmla="*/ 561 w 561"/>
                  <a:gd name="T39" fmla="*/ 139 h 1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61" h="139">
                    <a:moveTo>
                      <a:pt x="0" y="14"/>
                    </a:moveTo>
                    <a:cubicBezTo>
                      <a:pt x="22" y="8"/>
                      <a:pt x="44" y="2"/>
                      <a:pt x="60" y="2"/>
                    </a:cubicBezTo>
                    <a:cubicBezTo>
                      <a:pt x="76" y="2"/>
                      <a:pt x="83" y="0"/>
                      <a:pt x="96" y="14"/>
                    </a:cubicBezTo>
                    <a:cubicBezTo>
                      <a:pt x="109" y="28"/>
                      <a:pt x="125" y="71"/>
                      <a:pt x="138" y="86"/>
                    </a:cubicBezTo>
                    <a:cubicBezTo>
                      <a:pt x="151" y="101"/>
                      <a:pt x="161" y="99"/>
                      <a:pt x="174" y="104"/>
                    </a:cubicBezTo>
                    <a:cubicBezTo>
                      <a:pt x="187" y="109"/>
                      <a:pt x="198" y="113"/>
                      <a:pt x="216" y="116"/>
                    </a:cubicBezTo>
                    <a:cubicBezTo>
                      <a:pt x="234" y="119"/>
                      <a:pt x="261" y="119"/>
                      <a:pt x="282" y="122"/>
                    </a:cubicBezTo>
                    <a:cubicBezTo>
                      <a:pt x="303" y="125"/>
                      <a:pt x="324" y="139"/>
                      <a:pt x="342" y="133"/>
                    </a:cubicBezTo>
                    <a:cubicBezTo>
                      <a:pt x="360" y="127"/>
                      <a:pt x="371" y="96"/>
                      <a:pt x="390" y="85"/>
                    </a:cubicBezTo>
                    <a:cubicBezTo>
                      <a:pt x="409" y="74"/>
                      <a:pt x="438" y="75"/>
                      <a:pt x="456" y="68"/>
                    </a:cubicBezTo>
                    <a:cubicBezTo>
                      <a:pt x="474" y="61"/>
                      <a:pt x="481" y="53"/>
                      <a:pt x="498" y="44"/>
                    </a:cubicBezTo>
                    <a:cubicBezTo>
                      <a:pt x="515" y="35"/>
                      <a:pt x="548" y="20"/>
                      <a:pt x="561" y="14"/>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6968" name="Freeform 67"/>
            <p:cNvSpPr>
              <a:spLocks/>
            </p:cNvSpPr>
            <p:nvPr/>
          </p:nvSpPr>
          <p:spPr bwMode="auto">
            <a:xfrm>
              <a:off x="2835" y="688"/>
              <a:ext cx="683" cy="452"/>
            </a:xfrm>
            <a:custGeom>
              <a:avLst/>
              <a:gdLst>
                <a:gd name="T0" fmla="*/ 13 w 683"/>
                <a:gd name="T1" fmla="*/ 452 h 452"/>
                <a:gd name="T2" fmla="*/ 1 w 683"/>
                <a:gd name="T3" fmla="*/ 432 h 452"/>
                <a:gd name="T4" fmla="*/ 5 w 683"/>
                <a:gd name="T5" fmla="*/ 406 h 452"/>
                <a:gd name="T6" fmla="*/ 33 w 683"/>
                <a:gd name="T7" fmla="*/ 386 h 452"/>
                <a:gd name="T8" fmla="*/ 53 w 683"/>
                <a:gd name="T9" fmla="*/ 354 h 452"/>
                <a:gd name="T10" fmla="*/ 54 w 683"/>
                <a:gd name="T11" fmla="*/ 320 h 452"/>
                <a:gd name="T12" fmla="*/ 32 w 683"/>
                <a:gd name="T13" fmla="*/ 293 h 452"/>
                <a:gd name="T14" fmla="*/ 43 w 683"/>
                <a:gd name="T15" fmla="*/ 248 h 452"/>
                <a:gd name="T16" fmla="*/ 73 w 683"/>
                <a:gd name="T17" fmla="*/ 230 h 452"/>
                <a:gd name="T18" fmla="*/ 95 w 683"/>
                <a:gd name="T19" fmla="*/ 222 h 452"/>
                <a:gd name="T20" fmla="*/ 129 w 683"/>
                <a:gd name="T21" fmla="*/ 202 h 452"/>
                <a:gd name="T22" fmla="*/ 153 w 683"/>
                <a:gd name="T23" fmla="*/ 180 h 452"/>
                <a:gd name="T24" fmla="*/ 167 w 683"/>
                <a:gd name="T25" fmla="*/ 158 h 452"/>
                <a:gd name="T26" fmla="*/ 169 w 683"/>
                <a:gd name="T27" fmla="*/ 134 h 452"/>
                <a:gd name="T28" fmla="*/ 175 w 683"/>
                <a:gd name="T29" fmla="*/ 116 h 452"/>
                <a:gd name="T30" fmla="*/ 189 w 683"/>
                <a:gd name="T31" fmla="*/ 97 h 452"/>
                <a:gd name="T32" fmla="*/ 206 w 683"/>
                <a:gd name="T33" fmla="*/ 88 h 452"/>
                <a:gd name="T34" fmla="*/ 224 w 683"/>
                <a:gd name="T35" fmla="*/ 80 h 452"/>
                <a:gd name="T36" fmla="*/ 234 w 683"/>
                <a:gd name="T37" fmla="*/ 70 h 452"/>
                <a:gd name="T38" fmla="*/ 252 w 683"/>
                <a:gd name="T39" fmla="*/ 67 h 452"/>
                <a:gd name="T40" fmla="*/ 265 w 683"/>
                <a:gd name="T41" fmla="*/ 66 h 452"/>
                <a:gd name="T42" fmla="*/ 279 w 683"/>
                <a:gd name="T43" fmla="*/ 72 h 452"/>
                <a:gd name="T44" fmla="*/ 301 w 683"/>
                <a:gd name="T45" fmla="*/ 72 h 452"/>
                <a:gd name="T46" fmla="*/ 315 w 683"/>
                <a:gd name="T47" fmla="*/ 62 h 452"/>
                <a:gd name="T48" fmla="*/ 343 w 683"/>
                <a:gd name="T49" fmla="*/ 54 h 452"/>
                <a:gd name="T50" fmla="*/ 367 w 683"/>
                <a:gd name="T51" fmla="*/ 54 h 452"/>
                <a:gd name="T52" fmla="*/ 385 w 683"/>
                <a:gd name="T53" fmla="*/ 56 h 452"/>
                <a:gd name="T54" fmla="*/ 399 w 683"/>
                <a:gd name="T55" fmla="*/ 58 h 452"/>
                <a:gd name="T56" fmla="*/ 421 w 683"/>
                <a:gd name="T57" fmla="*/ 52 h 452"/>
                <a:gd name="T58" fmla="*/ 437 w 683"/>
                <a:gd name="T59" fmla="*/ 42 h 452"/>
                <a:gd name="T60" fmla="*/ 449 w 683"/>
                <a:gd name="T61" fmla="*/ 35 h 452"/>
                <a:gd name="T62" fmla="*/ 465 w 683"/>
                <a:gd name="T63" fmla="*/ 34 h 452"/>
                <a:gd name="T64" fmla="*/ 487 w 683"/>
                <a:gd name="T65" fmla="*/ 38 h 452"/>
                <a:gd name="T66" fmla="*/ 515 w 683"/>
                <a:gd name="T67" fmla="*/ 48 h 452"/>
                <a:gd name="T68" fmla="*/ 535 w 683"/>
                <a:gd name="T69" fmla="*/ 52 h 452"/>
                <a:gd name="T70" fmla="*/ 563 w 683"/>
                <a:gd name="T71" fmla="*/ 60 h 452"/>
                <a:gd name="T72" fmla="*/ 591 w 683"/>
                <a:gd name="T73" fmla="*/ 60 h 452"/>
                <a:gd name="T74" fmla="*/ 609 w 683"/>
                <a:gd name="T75" fmla="*/ 54 h 452"/>
                <a:gd name="T76" fmla="*/ 623 w 683"/>
                <a:gd name="T77" fmla="*/ 46 h 452"/>
                <a:gd name="T78" fmla="*/ 655 w 683"/>
                <a:gd name="T79" fmla="*/ 26 h 452"/>
                <a:gd name="T80" fmla="*/ 665 w 683"/>
                <a:gd name="T81" fmla="*/ 14 h 452"/>
                <a:gd name="T82" fmla="*/ 683 w 683"/>
                <a:gd name="T83" fmla="*/ 0 h 4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3"/>
                <a:gd name="T127" fmla="*/ 0 h 452"/>
                <a:gd name="T128" fmla="*/ 683 w 683"/>
                <a:gd name="T129" fmla="*/ 452 h 45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3" h="452">
                  <a:moveTo>
                    <a:pt x="13" y="452"/>
                  </a:moveTo>
                  <a:cubicBezTo>
                    <a:pt x="7" y="446"/>
                    <a:pt x="2" y="440"/>
                    <a:pt x="1" y="432"/>
                  </a:cubicBezTo>
                  <a:cubicBezTo>
                    <a:pt x="0" y="424"/>
                    <a:pt x="0" y="414"/>
                    <a:pt x="5" y="406"/>
                  </a:cubicBezTo>
                  <a:cubicBezTo>
                    <a:pt x="10" y="398"/>
                    <a:pt x="25" y="395"/>
                    <a:pt x="33" y="386"/>
                  </a:cubicBezTo>
                  <a:cubicBezTo>
                    <a:pt x="41" y="377"/>
                    <a:pt x="50" y="365"/>
                    <a:pt x="53" y="354"/>
                  </a:cubicBezTo>
                  <a:cubicBezTo>
                    <a:pt x="56" y="343"/>
                    <a:pt x="57" y="330"/>
                    <a:pt x="54" y="320"/>
                  </a:cubicBezTo>
                  <a:cubicBezTo>
                    <a:pt x="51" y="310"/>
                    <a:pt x="34" y="305"/>
                    <a:pt x="32" y="293"/>
                  </a:cubicBezTo>
                  <a:cubicBezTo>
                    <a:pt x="30" y="281"/>
                    <a:pt x="36" y="258"/>
                    <a:pt x="43" y="248"/>
                  </a:cubicBezTo>
                  <a:cubicBezTo>
                    <a:pt x="50" y="238"/>
                    <a:pt x="64" y="234"/>
                    <a:pt x="73" y="230"/>
                  </a:cubicBezTo>
                  <a:cubicBezTo>
                    <a:pt x="82" y="226"/>
                    <a:pt x="86" y="227"/>
                    <a:pt x="95" y="222"/>
                  </a:cubicBezTo>
                  <a:cubicBezTo>
                    <a:pt x="104" y="217"/>
                    <a:pt x="119" y="209"/>
                    <a:pt x="129" y="202"/>
                  </a:cubicBezTo>
                  <a:cubicBezTo>
                    <a:pt x="139" y="195"/>
                    <a:pt x="147" y="187"/>
                    <a:pt x="153" y="180"/>
                  </a:cubicBezTo>
                  <a:cubicBezTo>
                    <a:pt x="159" y="173"/>
                    <a:pt x="164" y="166"/>
                    <a:pt x="167" y="158"/>
                  </a:cubicBezTo>
                  <a:cubicBezTo>
                    <a:pt x="170" y="150"/>
                    <a:pt x="168" y="141"/>
                    <a:pt x="169" y="134"/>
                  </a:cubicBezTo>
                  <a:cubicBezTo>
                    <a:pt x="170" y="127"/>
                    <a:pt x="172" y="122"/>
                    <a:pt x="175" y="116"/>
                  </a:cubicBezTo>
                  <a:cubicBezTo>
                    <a:pt x="178" y="110"/>
                    <a:pt x="184" y="102"/>
                    <a:pt x="189" y="97"/>
                  </a:cubicBezTo>
                  <a:cubicBezTo>
                    <a:pt x="194" y="92"/>
                    <a:pt x="200" y="91"/>
                    <a:pt x="206" y="88"/>
                  </a:cubicBezTo>
                  <a:cubicBezTo>
                    <a:pt x="212" y="85"/>
                    <a:pt x="219" y="83"/>
                    <a:pt x="224" y="80"/>
                  </a:cubicBezTo>
                  <a:cubicBezTo>
                    <a:pt x="229" y="77"/>
                    <a:pt x="230" y="72"/>
                    <a:pt x="234" y="70"/>
                  </a:cubicBezTo>
                  <a:cubicBezTo>
                    <a:pt x="238" y="68"/>
                    <a:pt x="247" y="68"/>
                    <a:pt x="252" y="67"/>
                  </a:cubicBezTo>
                  <a:cubicBezTo>
                    <a:pt x="257" y="66"/>
                    <a:pt x="261" y="65"/>
                    <a:pt x="265" y="66"/>
                  </a:cubicBezTo>
                  <a:cubicBezTo>
                    <a:pt x="269" y="67"/>
                    <a:pt x="273" y="71"/>
                    <a:pt x="279" y="72"/>
                  </a:cubicBezTo>
                  <a:cubicBezTo>
                    <a:pt x="285" y="73"/>
                    <a:pt x="295" y="74"/>
                    <a:pt x="301" y="72"/>
                  </a:cubicBezTo>
                  <a:cubicBezTo>
                    <a:pt x="307" y="70"/>
                    <a:pt x="308" y="65"/>
                    <a:pt x="315" y="62"/>
                  </a:cubicBezTo>
                  <a:cubicBezTo>
                    <a:pt x="322" y="59"/>
                    <a:pt x="334" y="55"/>
                    <a:pt x="343" y="54"/>
                  </a:cubicBezTo>
                  <a:cubicBezTo>
                    <a:pt x="352" y="53"/>
                    <a:pt x="360" y="54"/>
                    <a:pt x="367" y="54"/>
                  </a:cubicBezTo>
                  <a:cubicBezTo>
                    <a:pt x="374" y="54"/>
                    <a:pt x="380" y="55"/>
                    <a:pt x="385" y="56"/>
                  </a:cubicBezTo>
                  <a:cubicBezTo>
                    <a:pt x="390" y="57"/>
                    <a:pt x="393" y="59"/>
                    <a:pt x="399" y="58"/>
                  </a:cubicBezTo>
                  <a:cubicBezTo>
                    <a:pt x="405" y="57"/>
                    <a:pt x="415" y="55"/>
                    <a:pt x="421" y="52"/>
                  </a:cubicBezTo>
                  <a:cubicBezTo>
                    <a:pt x="427" y="49"/>
                    <a:pt x="432" y="45"/>
                    <a:pt x="437" y="42"/>
                  </a:cubicBezTo>
                  <a:cubicBezTo>
                    <a:pt x="442" y="39"/>
                    <a:pt x="444" y="36"/>
                    <a:pt x="449" y="35"/>
                  </a:cubicBezTo>
                  <a:cubicBezTo>
                    <a:pt x="454" y="34"/>
                    <a:pt x="459" y="34"/>
                    <a:pt x="465" y="34"/>
                  </a:cubicBezTo>
                  <a:cubicBezTo>
                    <a:pt x="471" y="34"/>
                    <a:pt x="479" y="36"/>
                    <a:pt x="487" y="38"/>
                  </a:cubicBezTo>
                  <a:cubicBezTo>
                    <a:pt x="495" y="40"/>
                    <a:pt x="507" y="46"/>
                    <a:pt x="515" y="48"/>
                  </a:cubicBezTo>
                  <a:cubicBezTo>
                    <a:pt x="523" y="50"/>
                    <a:pt x="527" y="50"/>
                    <a:pt x="535" y="52"/>
                  </a:cubicBezTo>
                  <a:cubicBezTo>
                    <a:pt x="543" y="54"/>
                    <a:pt x="554" y="59"/>
                    <a:pt x="563" y="60"/>
                  </a:cubicBezTo>
                  <a:cubicBezTo>
                    <a:pt x="572" y="61"/>
                    <a:pt x="583" y="61"/>
                    <a:pt x="591" y="60"/>
                  </a:cubicBezTo>
                  <a:cubicBezTo>
                    <a:pt x="599" y="59"/>
                    <a:pt x="604" y="56"/>
                    <a:pt x="609" y="54"/>
                  </a:cubicBezTo>
                  <a:cubicBezTo>
                    <a:pt x="614" y="52"/>
                    <a:pt x="615" y="51"/>
                    <a:pt x="623" y="46"/>
                  </a:cubicBezTo>
                  <a:cubicBezTo>
                    <a:pt x="631" y="41"/>
                    <a:pt x="648" y="31"/>
                    <a:pt x="655" y="26"/>
                  </a:cubicBezTo>
                  <a:cubicBezTo>
                    <a:pt x="662" y="21"/>
                    <a:pt x="660" y="18"/>
                    <a:pt x="665" y="14"/>
                  </a:cubicBezTo>
                  <a:cubicBezTo>
                    <a:pt x="670" y="10"/>
                    <a:pt x="676" y="5"/>
                    <a:pt x="683" y="0"/>
                  </a:cubicBezTo>
                </a:path>
              </a:pathLst>
            </a:custGeom>
            <a:noFill/>
            <a:ln w="3175">
              <a:solidFill>
                <a:srgbClr val="00CC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6052" name="Group 68"/>
          <p:cNvGrpSpPr>
            <a:grpSpLocks/>
          </p:cNvGrpSpPr>
          <p:nvPr/>
        </p:nvGrpSpPr>
        <p:grpSpPr bwMode="auto">
          <a:xfrm>
            <a:off x="652463" y="571500"/>
            <a:ext cx="7129462" cy="5819775"/>
            <a:chOff x="411" y="360"/>
            <a:chExt cx="4491" cy="3666"/>
          </a:xfrm>
        </p:grpSpPr>
        <p:sp>
          <p:nvSpPr>
            <p:cNvPr id="386736" name="Freeform 69"/>
            <p:cNvSpPr>
              <a:spLocks/>
            </p:cNvSpPr>
            <p:nvPr/>
          </p:nvSpPr>
          <p:spPr bwMode="auto">
            <a:xfrm>
              <a:off x="1964" y="2475"/>
              <a:ext cx="297" cy="146"/>
            </a:xfrm>
            <a:custGeom>
              <a:avLst/>
              <a:gdLst>
                <a:gd name="T0" fmla="*/ 297 w 297"/>
                <a:gd name="T1" fmla="*/ 146 h 146"/>
                <a:gd name="T2" fmla="*/ 277 w 297"/>
                <a:gd name="T3" fmla="*/ 132 h 146"/>
                <a:gd name="T4" fmla="*/ 265 w 297"/>
                <a:gd name="T5" fmla="*/ 114 h 146"/>
                <a:gd name="T6" fmla="*/ 253 w 297"/>
                <a:gd name="T7" fmla="*/ 84 h 146"/>
                <a:gd name="T8" fmla="*/ 231 w 297"/>
                <a:gd name="T9" fmla="*/ 65 h 146"/>
                <a:gd name="T10" fmla="*/ 210 w 297"/>
                <a:gd name="T11" fmla="*/ 54 h 146"/>
                <a:gd name="T12" fmla="*/ 199 w 297"/>
                <a:gd name="T13" fmla="*/ 30 h 146"/>
                <a:gd name="T14" fmla="*/ 163 w 297"/>
                <a:gd name="T15" fmla="*/ 5 h 146"/>
                <a:gd name="T16" fmla="*/ 136 w 297"/>
                <a:gd name="T17" fmla="*/ 2 h 146"/>
                <a:gd name="T18" fmla="*/ 102 w 297"/>
                <a:gd name="T19" fmla="*/ 2 h 146"/>
                <a:gd name="T20" fmla="*/ 84 w 297"/>
                <a:gd name="T21" fmla="*/ 14 h 146"/>
                <a:gd name="T22" fmla="*/ 79 w 297"/>
                <a:gd name="T23" fmla="*/ 33 h 146"/>
                <a:gd name="T24" fmla="*/ 66 w 297"/>
                <a:gd name="T25" fmla="*/ 45 h 146"/>
                <a:gd name="T26" fmla="*/ 37 w 297"/>
                <a:gd name="T27" fmla="*/ 50 h 146"/>
                <a:gd name="T28" fmla="*/ 15 w 297"/>
                <a:gd name="T29" fmla="*/ 54 h 146"/>
                <a:gd name="T30" fmla="*/ 0 w 297"/>
                <a:gd name="T31" fmla="*/ 56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7"/>
                <a:gd name="T49" fmla="*/ 0 h 146"/>
                <a:gd name="T50" fmla="*/ 297 w 297"/>
                <a:gd name="T51" fmla="*/ 146 h 1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7" h="146">
                  <a:moveTo>
                    <a:pt x="297" y="146"/>
                  </a:moveTo>
                  <a:cubicBezTo>
                    <a:pt x="289" y="141"/>
                    <a:pt x="282" y="137"/>
                    <a:pt x="277" y="132"/>
                  </a:cubicBezTo>
                  <a:cubicBezTo>
                    <a:pt x="272" y="127"/>
                    <a:pt x="269" y="122"/>
                    <a:pt x="265" y="114"/>
                  </a:cubicBezTo>
                  <a:cubicBezTo>
                    <a:pt x="261" y="106"/>
                    <a:pt x="259" y="92"/>
                    <a:pt x="253" y="84"/>
                  </a:cubicBezTo>
                  <a:cubicBezTo>
                    <a:pt x="247" y="76"/>
                    <a:pt x="238" y="70"/>
                    <a:pt x="231" y="65"/>
                  </a:cubicBezTo>
                  <a:cubicBezTo>
                    <a:pt x="224" y="60"/>
                    <a:pt x="215" y="60"/>
                    <a:pt x="210" y="54"/>
                  </a:cubicBezTo>
                  <a:cubicBezTo>
                    <a:pt x="205" y="48"/>
                    <a:pt x="207" y="38"/>
                    <a:pt x="199" y="30"/>
                  </a:cubicBezTo>
                  <a:cubicBezTo>
                    <a:pt x="191" y="22"/>
                    <a:pt x="173" y="10"/>
                    <a:pt x="163" y="5"/>
                  </a:cubicBezTo>
                  <a:cubicBezTo>
                    <a:pt x="153" y="0"/>
                    <a:pt x="146" y="2"/>
                    <a:pt x="136" y="2"/>
                  </a:cubicBezTo>
                  <a:cubicBezTo>
                    <a:pt x="126" y="2"/>
                    <a:pt x="111" y="0"/>
                    <a:pt x="102" y="2"/>
                  </a:cubicBezTo>
                  <a:cubicBezTo>
                    <a:pt x="93" y="4"/>
                    <a:pt x="88" y="9"/>
                    <a:pt x="84" y="14"/>
                  </a:cubicBezTo>
                  <a:cubicBezTo>
                    <a:pt x="80" y="19"/>
                    <a:pt x="82" y="28"/>
                    <a:pt x="79" y="33"/>
                  </a:cubicBezTo>
                  <a:cubicBezTo>
                    <a:pt x="76" y="38"/>
                    <a:pt x="73" y="42"/>
                    <a:pt x="66" y="45"/>
                  </a:cubicBezTo>
                  <a:cubicBezTo>
                    <a:pt x="59" y="48"/>
                    <a:pt x="46" y="49"/>
                    <a:pt x="37" y="50"/>
                  </a:cubicBezTo>
                  <a:cubicBezTo>
                    <a:pt x="28" y="51"/>
                    <a:pt x="21" y="53"/>
                    <a:pt x="15" y="54"/>
                  </a:cubicBezTo>
                  <a:cubicBezTo>
                    <a:pt x="9" y="55"/>
                    <a:pt x="4" y="55"/>
                    <a:pt x="0" y="56"/>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37" name="Freeform 70"/>
            <p:cNvSpPr>
              <a:spLocks/>
            </p:cNvSpPr>
            <p:nvPr/>
          </p:nvSpPr>
          <p:spPr bwMode="auto">
            <a:xfrm>
              <a:off x="1805" y="2529"/>
              <a:ext cx="159" cy="77"/>
            </a:xfrm>
            <a:custGeom>
              <a:avLst/>
              <a:gdLst>
                <a:gd name="T0" fmla="*/ 159 w 159"/>
                <a:gd name="T1" fmla="*/ 2 h 77"/>
                <a:gd name="T2" fmla="*/ 141 w 159"/>
                <a:gd name="T3" fmla="*/ 2 h 77"/>
                <a:gd name="T4" fmla="*/ 124 w 159"/>
                <a:gd name="T5" fmla="*/ 12 h 77"/>
                <a:gd name="T6" fmla="*/ 123 w 159"/>
                <a:gd name="T7" fmla="*/ 32 h 77"/>
                <a:gd name="T8" fmla="*/ 117 w 159"/>
                <a:gd name="T9" fmla="*/ 45 h 77"/>
                <a:gd name="T10" fmla="*/ 106 w 159"/>
                <a:gd name="T11" fmla="*/ 47 h 77"/>
                <a:gd name="T12" fmla="*/ 84 w 159"/>
                <a:gd name="T13" fmla="*/ 38 h 77"/>
                <a:gd name="T14" fmla="*/ 67 w 159"/>
                <a:gd name="T15" fmla="*/ 33 h 77"/>
                <a:gd name="T16" fmla="*/ 42 w 159"/>
                <a:gd name="T17" fmla="*/ 39 h 77"/>
                <a:gd name="T18" fmla="*/ 25 w 159"/>
                <a:gd name="T19" fmla="*/ 53 h 77"/>
                <a:gd name="T20" fmla="*/ 9 w 159"/>
                <a:gd name="T21" fmla="*/ 66 h 77"/>
                <a:gd name="T22" fmla="*/ 0 w 159"/>
                <a:gd name="T23" fmla="*/ 77 h 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
                <a:gd name="T37" fmla="*/ 0 h 77"/>
                <a:gd name="T38" fmla="*/ 159 w 159"/>
                <a:gd name="T39" fmla="*/ 77 h 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 h="77">
                  <a:moveTo>
                    <a:pt x="159" y="2"/>
                  </a:moveTo>
                  <a:cubicBezTo>
                    <a:pt x="153" y="1"/>
                    <a:pt x="147" y="0"/>
                    <a:pt x="141" y="2"/>
                  </a:cubicBezTo>
                  <a:cubicBezTo>
                    <a:pt x="135" y="4"/>
                    <a:pt x="127" y="7"/>
                    <a:pt x="124" y="12"/>
                  </a:cubicBezTo>
                  <a:cubicBezTo>
                    <a:pt x="121" y="17"/>
                    <a:pt x="124" y="27"/>
                    <a:pt x="123" y="32"/>
                  </a:cubicBezTo>
                  <a:cubicBezTo>
                    <a:pt x="122" y="37"/>
                    <a:pt x="120" y="43"/>
                    <a:pt x="117" y="45"/>
                  </a:cubicBezTo>
                  <a:cubicBezTo>
                    <a:pt x="114" y="47"/>
                    <a:pt x="111" y="48"/>
                    <a:pt x="106" y="47"/>
                  </a:cubicBezTo>
                  <a:cubicBezTo>
                    <a:pt x="101" y="46"/>
                    <a:pt x="90" y="40"/>
                    <a:pt x="84" y="38"/>
                  </a:cubicBezTo>
                  <a:cubicBezTo>
                    <a:pt x="78" y="36"/>
                    <a:pt x="74" y="33"/>
                    <a:pt x="67" y="33"/>
                  </a:cubicBezTo>
                  <a:cubicBezTo>
                    <a:pt x="60" y="33"/>
                    <a:pt x="49" y="36"/>
                    <a:pt x="42" y="39"/>
                  </a:cubicBezTo>
                  <a:cubicBezTo>
                    <a:pt x="35" y="42"/>
                    <a:pt x="30" y="49"/>
                    <a:pt x="25" y="53"/>
                  </a:cubicBezTo>
                  <a:cubicBezTo>
                    <a:pt x="20" y="57"/>
                    <a:pt x="13" y="62"/>
                    <a:pt x="9" y="66"/>
                  </a:cubicBezTo>
                  <a:cubicBezTo>
                    <a:pt x="5" y="70"/>
                    <a:pt x="2" y="73"/>
                    <a:pt x="0" y="77"/>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38" name="Freeform 71"/>
            <p:cNvSpPr>
              <a:spLocks/>
            </p:cNvSpPr>
            <p:nvPr/>
          </p:nvSpPr>
          <p:spPr bwMode="auto">
            <a:xfrm>
              <a:off x="1574" y="2285"/>
              <a:ext cx="390" cy="244"/>
            </a:xfrm>
            <a:custGeom>
              <a:avLst/>
              <a:gdLst>
                <a:gd name="T0" fmla="*/ 390 w 390"/>
                <a:gd name="T1" fmla="*/ 244 h 244"/>
                <a:gd name="T2" fmla="*/ 385 w 390"/>
                <a:gd name="T3" fmla="*/ 229 h 244"/>
                <a:gd name="T4" fmla="*/ 366 w 390"/>
                <a:gd name="T5" fmla="*/ 202 h 244"/>
                <a:gd name="T6" fmla="*/ 333 w 390"/>
                <a:gd name="T7" fmla="*/ 201 h 244"/>
                <a:gd name="T8" fmla="*/ 315 w 390"/>
                <a:gd name="T9" fmla="*/ 213 h 244"/>
                <a:gd name="T10" fmla="*/ 300 w 390"/>
                <a:gd name="T11" fmla="*/ 234 h 244"/>
                <a:gd name="T12" fmla="*/ 268 w 390"/>
                <a:gd name="T13" fmla="*/ 241 h 244"/>
                <a:gd name="T14" fmla="*/ 238 w 390"/>
                <a:gd name="T15" fmla="*/ 234 h 244"/>
                <a:gd name="T16" fmla="*/ 211 w 390"/>
                <a:gd name="T17" fmla="*/ 219 h 244"/>
                <a:gd name="T18" fmla="*/ 177 w 390"/>
                <a:gd name="T19" fmla="*/ 211 h 244"/>
                <a:gd name="T20" fmla="*/ 142 w 390"/>
                <a:gd name="T21" fmla="*/ 216 h 244"/>
                <a:gd name="T22" fmla="*/ 105 w 390"/>
                <a:gd name="T23" fmla="*/ 220 h 244"/>
                <a:gd name="T24" fmla="*/ 57 w 390"/>
                <a:gd name="T25" fmla="*/ 208 h 244"/>
                <a:gd name="T26" fmla="*/ 28 w 390"/>
                <a:gd name="T27" fmla="*/ 175 h 244"/>
                <a:gd name="T28" fmla="*/ 10 w 390"/>
                <a:gd name="T29" fmla="*/ 126 h 244"/>
                <a:gd name="T30" fmla="*/ 4 w 390"/>
                <a:gd name="T31" fmla="*/ 84 h 244"/>
                <a:gd name="T32" fmla="*/ 1 w 390"/>
                <a:gd name="T33" fmla="*/ 24 h 244"/>
                <a:gd name="T34" fmla="*/ 10 w 390"/>
                <a:gd name="T35" fmla="*/ 0 h 2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0"/>
                <a:gd name="T55" fmla="*/ 0 h 244"/>
                <a:gd name="T56" fmla="*/ 390 w 390"/>
                <a:gd name="T57" fmla="*/ 244 h 2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0" h="244">
                  <a:moveTo>
                    <a:pt x="390" y="244"/>
                  </a:moveTo>
                  <a:cubicBezTo>
                    <a:pt x="389" y="240"/>
                    <a:pt x="389" y="236"/>
                    <a:pt x="385" y="229"/>
                  </a:cubicBezTo>
                  <a:cubicBezTo>
                    <a:pt x="381" y="222"/>
                    <a:pt x="375" y="207"/>
                    <a:pt x="366" y="202"/>
                  </a:cubicBezTo>
                  <a:cubicBezTo>
                    <a:pt x="357" y="197"/>
                    <a:pt x="341" y="199"/>
                    <a:pt x="333" y="201"/>
                  </a:cubicBezTo>
                  <a:cubicBezTo>
                    <a:pt x="325" y="203"/>
                    <a:pt x="320" y="208"/>
                    <a:pt x="315" y="213"/>
                  </a:cubicBezTo>
                  <a:cubicBezTo>
                    <a:pt x="310" y="218"/>
                    <a:pt x="308" y="229"/>
                    <a:pt x="300" y="234"/>
                  </a:cubicBezTo>
                  <a:cubicBezTo>
                    <a:pt x="292" y="239"/>
                    <a:pt x="278" y="241"/>
                    <a:pt x="268" y="241"/>
                  </a:cubicBezTo>
                  <a:cubicBezTo>
                    <a:pt x="258" y="241"/>
                    <a:pt x="247" y="238"/>
                    <a:pt x="238" y="234"/>
                  </a:cubicBezTo>
                  <a:cubicBezTo>
                    <a:pt x="229" y="230"/>
                    <a:pt x="221" y="223"/>
                    <a:pt x="211" y="219"/>
                  </a:cubicBezTo>
                  <a:cubicBezTo>
                    <a:pt x="201" y="215"/>
                    <a:pt x="188" y="211"/>
                    <a:pt x="177" y="211"/>
                  </a:cubicBezTo>
                  <a:cubicBezTo>
                    <a:pt x="166" y="211"/>
                    <a:pt x="154" y="215"/>
                    <a:pt x="142" y="216"/>
                  </a:cubicBezTo>
                  <a:cubicBezTo>
                    <a:pt x="130" y="217"/>
                    <a:pt x="119" y="221"/>
                    <a:pt x="105" y="220"/>
                  </a:cubicBezTo>
                  <a:cubicBezTo>
                    <a:pt x="91" y="219"/>
                    <a:pt x="70" y="215"/>
                    <a:pt x="57" y="208"/>
                  </a:cubicBezTo>
                  <a:cubicBezTo>
                    <a:pt x="44" y="201"/>
                    <a:pt x="36" y="189"/>
                    <a:pt x="28" y="175"/>
                  </a:cubicBezTo>
                  <a:cubicBezTo>
                    <a:pt x="20" y="161"/>
                    <a:pt x="14" y="141"/>
                    <a:pt x="10" y="126"/>
                  </a:cubicBezTo>
                  <a:cubicBezTo>
                    <a:pt x="6" y="111"/>
                    <a:pt x="6" y="101"/>
                    <a:pt x="4" y="84"/>
                  </a:cubicBezTo>
                  <a:cubicBezTo>
                    <a:pt x="2" y="67"/>
                    <a:pt x="0" y="38"/>
                    <a:pt x="1" y="24"/>
                  </a:cubicBezTo>
                  <a:cubicBezTo>
                    <a:pt x="2" y="10"/>
                    <a:pt x="6" y="5"/>
                    <a:pt x="1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39" name="Freeform 72"/>
            <p:cNvSpPr>
              <a:spLocks/>
            </p:cNvSpPr>
            <p:nvPr/>
          </p:nvSpPr>
          <p:spPr bwMode="auto">
            <a:xfrm>
              <a:off x="1583" y="2247"/>
              <a:ext cx="316" cy="77"/>
            </a:xfrm>
            <a:custGeom>
              <a:avLst/>
              <a:gdLst>
                <a:gd name="T0" fmla="*/ 0 w 316"/>
                <a:gd name="T1" fmla="*/ 38 h 77"/>
                <a:gd name="T2" fmla="*/ 21 w 316"/>
                <a:gd name="T3" fmla="*/ 35 h 77"/>
                <a:gd name="T4" fmla="*/ 33 w 316"/>
                <a:gd name="T5" fmla="*/ 42 h 77"/>
                <a:gd name="T6" fmla="*/ 49 w 316"/>
                <a:gd name="T7" fmla="*/ 44 h 77"/>
                <a:gd name="T8" fmla="*/ 70 w 316"/>
                <a:gd name="T9" fmla="*/ 32 h 77"/>
                <a:gd name="T10" fmla="*/ 96 w 316"/>
                <a:gd name="T11" fmla="*/ 27 h 77"/>
                <a:gd name="T12" fmla="*/ 117 w 316"/>
                <a:gd name="T13" fmla="*/ 41 h 77"/>
                <a:gd name="T14" fmla="*/ 139 w 316"/>
                <a:gd name="T15" fmla="*/ 54 h 77"/>
                <a:gd name="T16" fmla="*/ 169 w 316"/>
                <a:gd name="T17" fmla="*/ 63 h 77"/>
                <a:gd name="T18" fmla="*/ 196 w 316"/>
                <a:gd name="T19" fmla="*/ 59 h 77"/>
                <a:gd name="T20" fmla="*/ 211 w 316"/>
                <a:gd name="T21" fmla="*/ 53 h 77"/>
                <a:gd name="T22" fmla="*/ 231 w 316"/>
                <a:gd name="T23" fmla="*/ 57 h 77"/>
                <a:gd name="T24" fmla="*/ 244 w 316"/>
                <a:gd name="T25" fmla="*/ 71 h 77"/>
                <a:gd name="T26" fmla="*/ 280 w 316"/>
                <a:gd name="T27" fmla="*/ 74 h 77"/>
                <a:gd name="T28" fmla="*/ 304 w 316"/>
                <a:gd name="T29" fmla="*/ 56 h 77"/>
                <a:gd name="T30" fmla="*/ 315 w 316"/>
                <a:gd name="T31" fmla="*/ 30 h 77"/>
                <a:gd name="T32" fmla="*/ 310 w 316"/>
                <a:gd name="T33" fmla="*/ 0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6"/>
                <a:gd name="T52" fmla="*/ 0 h 77"/>
                <a:gd name="T53" fmla="*/ 316 w 316"/>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6" h="77">
                  <a:moveTo>
                    <a:pt x="0" y="38"/>
                  </a:moveTo>
                  <a:cubicBezTo>
                    <a:pt x="8" y="36"/>
                    <a:pt x="16" y="34"/>
                    <a:pt x="21" y="35"/>
                  </a:cubicBezTo>
                  <a:cubicBezTo>
                    <a:pt x="26" y="36"/>
                    <a:pt x="28" y="41"/>
                    <a:pt x="33" y="42"/>
                  </a:cubicBezTo>
                  <a:cubicBezTo>
                    <a:pt x="38" y="43"/>
                    <a:pt x="43" y="46"/>
                    <a:pt x="49" y="44"/>
                  </a:cubicBezTo>
                  <a:cubicBezTo>
                    <a:pt x="55" y="42"/>
                    <a:pt x="62" y="35"/>
                    <a:pt x="70" y="32"/>
                  </a:cubicBezTo>
                  <a:cubicBezTo>
                    <a:pt x="78" y="29"/>
                    <a:pt x="88" y="25"/>
                    <a:pt x="96" y="27"/>
                  </a:cubicBezTo>
                  <a:cubicBezTo>
                    <a:pt x="104" y="29"/>
                    <a:pt x="110" y="37"/>
                    <a:pt x="117" y="41"/>
                  </a:cubicBezTo>
                  <a:cubicBezTo>
                    <a:pt x="124" y="45"/>
                    <a:pt x="130" y="50"/>
                    <a:pt x="139" y="54"/>
                  </a:cubicBezTo>
                  <a:cubicBezTo>
                    <a:pt x="148" y="58"/>
                    <a:pt x="160" y="62"/>
                    <a:pt x="169" y="63"/>
                  </a:cubicBezTo>
                  <a:cubicBezTo>
                    <a:pt x="178" y="64"/>
                    <a:pt x="189" y="61"/>
                    <a:pt x="196" y="59"/>
                  </a:cubicBezTo>
                  <a:cubicBezTo>
                    <a:pt x="203" y="57"/>
                    <a:pt x="205" y="53"/>
                    <a:pt x="211" y="53"/>
                  </a:cubicBezTo>
                  <a:cubicBezTo>
                    <a:pt x="217" y="53"/>
                    <a:pt x="226" y="54"/>
                    <a:pt x="231" y="57"/>
                  </a:cubicBezTo>
                  <a:cubicBezTo>
                    <a:pt x="236" y="60"/>
                    <a:pt x="236" y="68"/>
                    <a:pt x="244" y="71"/>
                  </a:cubicBezTo>
                  <a:cubicBezTo>
                    <a:pt x="252" y="74"/>
                    <a:pt x="270" y="77"/>
                    <a:pt x="280" y="74"/>
                  </a:cubicBezTo>
                  <a:cubicBezTo>
                    <a:pt x="290" y="71"/>
                    <a:pt x="298" y="63"/>
                    <a:pt x="304" y="56"/>
                  </a:cubicBezTo>
                  <a:cubicBezTo>
                    <a:pt x="310" y="49"/>
                    <a:pt x="314" y="39"/>
                    <a:pt x="315" y="30"/>
                  </a:cubicBezTo>
                  <a:cubicBezTo>
                    <a:pt x="316" y="21"/>
                    <a:pt x="313" y="10"/>
                    <a:pt x="31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40" name="Freeform 73"/>
            <p:cNvSpPr>
              <a:spLocks/>
            </p:cNvSpPr>
            <p:nvPr/>
          </p:nvSpPr>
          <p:spPr bwMode="auto">
            <a:xfrm>
              <a:off x="1070" y="1950"/>
              <a:ext cx="117" cy="137"/>
            </a:xfrm>
            <a:custGeom>
              <a:avLst/>
              <a:gdLst>
                <a:gd name="T0" fmla="*/ 117 w 117"/>
                <a:gd name="T1" fmla="*/ 137 h 137"/>
                <a:gd name="T2" fmla="*/ 93 w 117"/>
                <a:gd name="T3" fmla="*/ 134 h 137"/>
                <a:gd name="T4" fmla="*/ 70 w 117"/>
                <a:gd name="T5" fmla="*/ 134 h 137"/>
                <a:gd name="T6" fmla="*/ 45 w 117"/>
                <a:gd name="T7" fmla="*/ 126 h 137"/>
                <a:gd name="T8" fmla="*/ 33 w 117"/>
                <a:gd name="T9" fmla="*/ 108 h 137"/>
                <a:gd name="T10" fmla="*/ 30 w 117"/>
                <a:gd name="T11" fmla="*/ 84 h 137"/>
                <a:gd name="T12" fmla="*/ 25 w 117"/>
                <a:gd name="T13" fmla="*/ 56 h 137"/>
                <a:gd name="T14" fmla="*/ 10 w 117"/>
                <a:gd name="T15" fmla="*/ 38 h 137"/>
                <a:gd name="T16" fmla="*/ 1 w 117"/>
                <a:gd name="T17" fmla="*/ 21 h 137"/>
                <a:gd name="T18" fmla="*/ 1 w 117"/>
                <a:gd name="T19" fmla="*/ 0 h 1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37"/>
                <a:gd name="T32" fmla="*/ 117 w 117"/>
                <a:gd name="T33" fmla="*/ 137 h 1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37">
                  <a:moveTo>
                    <a:pt x="117" y="137"/>
                  </a:moveTo>
                  <a:cubicBezTo>
                    <a:pt x="109" y="135"/>
                    <a:pt x="101" y="134"/>
                    <a:pt x="93" y="134"/>
                  </a:cubicBezTo>
                  <a:cubicBezTo>
                    <a:pt x="85" y="134"/>
                    <a:pt x="78" y="135"/>
                    <a:pt x="70" y="134"/>
                  </a:cubicBezTo>
                  <a:cubicBezTo>
                    <a:pt x="62" y="133"/>
                    <a:pt x="51" y="130"/>
                    <a:pt x="45" y="126"/>
                  </a:cubicBezTo>
                  <a:cubicBezTo>
                    <a:pt x="39" y="122"/>
                    <a:pt x="36" y="115"/>
                    <a:pt x="33" y="108"/>
                  </a:cubicBezTo>
                  <a:cubicBezTo>
                    <a:pt x="30" y="101"/>
                    <a:pt x="31" y="93"/>
                    <a:pt x="30" y="84"/>
                  </a:cubicBezTo>
                  <a:cubicBezTo>
                    <a:pt x="29" y="75"/>
                    <a:pt x="28" y="64"/>
                    <a:pt x="25" y="56"/>
                  </a:cubicBezTo>
                  <a:cubicBezTo>
                    <a:pt x="22" y="48"/>
                    <a:pt x="14" y="44"/>
                    <a:pt x="10" y="38"/>
                  </a:cubicBezTo>
                  <a:cubicBezTo>
                    <a:pt x="6" y="32"/>
                    <a:pt x="2" y="27"/>
                    <a:pt x="1" y="21"/>
                  </a:cubicBezTo>
                  <a:cubicBezTo>
                    <a:pt x="0" y="15"/>
                    <a:pt x="0" y="7"/>
                    <a:pt x="1"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41" name="Freeform 74"/>
            <p:cNvSpPr>
              <a:spLocks/>
            </p:cNvSpPr>
            <p:nvPr/>
          </p:nvSpPr>
          <p:spPr bwMode="auto">
            <a:xfrm>
              <a:off x="931" y="2004"/>
              <a:ext cx="116" cy="330"/>
            </a:xfrm>
            <a:custGeom>
              <a:avLst/>
              <a:gdLst>
                <a:gd name="T0" fmla="*/ 37 w 116"/>
                <a:gd name="T1" fmla="*/ 0 h 330"/>
                <a:gd name="T2" fmla="*/ 32 w 116"/>
                <a:gd name="T3" fmla="*/ 14 h 330"/>
                <a:gd name="T4" fmla="*/ 32 w 116"/>
                <a:gd name="T5" fmla="*/ 42 h 330"/>
                <a:gd name="T6" fmla="*/ 43 w 116"/>
                <a:gd name="T7" fmla="*/ 56 h 330"/>
                <a:gd name="T8" fmla="*/ 43 w 116"/>
                <a:gd name="T9" fmla="*/ 84 h 330"/>
                <a:gd name="T10" fmla="*/ 20 w 116"/>
                <a:gd name="T11" fmla="*/ 119 h 330"/>
                <a:gd name="T12" fmla="*/ 4 w 116"/>
                <a:gd name="T13" fmla="*/ 152 h 330"/>
                <a:gd name="T14" fmla="*/ 2 w 116"/>
                <a:gd name="T15" fmla="*/ 179 h 330"/>
                <a:gd name="T16" fmla="*/ 16 w 116"/>
                <a:gd name="T17" fmla="*/ 206 h 330"/>
                <a:gd name="T18" fmla="*/ 46 w 116"/>
                <a:gd name="T19" fmla="*/ 219 h 330"/>
                <a:gd name="T20" fmla="*/ 65 w 116"/>
                <a:gd name="T21" fmla="*/ 233 h 330"/>
                <a:gd name="T22" fmla="*/ 80 w 116"/>
                <a:gd name="T23" fmla="*/ 266 h 330"/>
                <a:gd name="T24" fmla="*/ 88 w 116"/>
                <a:gd name="T25" fmla="*/ 279 h 330"/>
                <a:gd name="T26" fmla="*/ 104 w 116"/>
                <a:gd name="T27" fmla="*/ 293 h 330"/>
                <a:gd name="T28" fmla="*/ 112 w 116"/>
                <a:gd name="T29" fmla="*/ 300 h 330"/>
                <a:gd name="T30" fmla="*/ 116 w 116"/>
                <a:gd name="T31" fmla="*/ 314 h 330"/>
                <a:gd name="T32" fmla="*/ 110 w 116"/>
                <a:gd name="T33" fmla="*/ 323 h 330"/>
                <a:gd name="T34" fmla="*/ 97 w 116"/>
                <a:gd name="T35" fmla="*/ 330 h 3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6"/>
                <a:gd name="T55" fmla="*/ 0 h 330"/>
                <a:gd name="T56" fmla="*/ 116 w 116"/>
                <a:gd name="T57" fmla="*/ 330 h 3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6" h="330">
                  <a:moveTo>
                    <a:pt x="37" y="0"/>
                  </a:moveTo>
                  <a:cubicBezTo>
                    <a:pt x="35" y="3"/>
                    <a:pt x="33" y="7"/>
                    <a:pt x="32" y="14"/>
                  </a:cubicBezTo>
                  <a:cubicBezTo>
                    <a:pt x="31" y="21"/>
                    <a:pt x="30" y="35"/>
                    <a:pt x="32" y="42"/>
                  </a:cubicBezTo>
                  <a:cubicBezTo>
                    <a:pt x="34" y="49"/>
                    <a:pt x="41" y="49"/>
                    <a:pt x="43" y="56"/>
                  </a:cubicBezTo>
                  <a:cubicBezTo>
                    <a:pt x="45" y="63"/>
                    <a:pt x="47" y="74"/>
                    <a:pt x="43" y="84"/>
                  </a:cubicBezTo>
                  <a:cubicBezTo>
                    <a:pt x="39" y="94"/>
                    <a:pt x="26" y="108"/>
                    <a:pt x="20" y="119"/>
                  </a:cubicBezTo>
                  <a:cubicBezTo>
                    <a:pt x="14" y="130"/>
                    <a:pt x="7" y="142"/>
                    <a:pt x="4" y="152"/>
                  </a:cubicBezTo>
                  <a:cubicBezTo>
                    <a:pt x="1" y="162"/>
                    <a:pt x="0" y="170"/>
                    <a:pt x="2" y="179"/>
                  </a:cubicBezTo>
                  <a:cubicBezTo>
                    <a:pt x="4" y="188"/>
                    <a:pt x="9" y="199"/>
                    <a:pt x="16" y="206"/>
                  </a:cubicBezTo>
                  <a:cubicBezTo>
                    <a:pt x="23" y="213"/>
                    <a:pt x="38" y="215"/>
                    <a:pt x="46" y="219"/>
                  </a:cubicBezTo>
                  <a:cubicBezTo>
                    <a:pt x="54" y="223"/>
                    <a:pt x="59" y="225"/>
                    <a:pt x="65" y="233"/>
                  </a:cubicBezTo>
                  <a:cubicBezTo>
                    <a:pt x="71" y="241"/>
                    <a:pt x="76" y="258"/>
                    <a:pt x="80" y="266"/>
                  </a:cubicBezTo>
                  <a:cubicBezTo>
                    <a:pt x="84" y="274"/>
                    <a:pt x="84" y="274"/>
                    <a:pt x="88" y="279"/>
                  </a:cubicBezTo>
                  <a:cubicBezTo>
                    <a:pt x="92" y="284"/>
                    <a:pt x="100" y="290"/>
                    <a:pt x="104" y="293"/>
                  </a:cubicBezTo>
                  <a:cubicBezTo>
                    <a:pt x="108" y="296"/>
                    <a:pt x="110" y="297"/>
                    <a:pt x="112" y="300"/>
                  </a:cubicBezTo>
                  <a:cubicBezTo>
                    <a:pt x="114" y="303"/>
                    <a:pt x="116" y="310"/>
                    <a:pt x="116" y="314"/>
                  </a:cubicBezTo>
                  <a:cubicBezTo>
                    <a:pt x="116" y="318"/>
                    <a:pt x="113" y="320"/>
                    <a:pt x="110" y="323"/>
                  </a:cubicBezTo>
                  <a:cubicBezTo>
                    <a:pt x="107" y="326"/>
                    <a:pt x="102" y="328"/>
                    <a:pt x="97" y="33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42" name="Freeform 75"/>
            <p:cNvSpPr>
              <a:spLocks/>
            </p:cNvSpPr>
            <p:nvPr/>
          </p:nvSpPr>
          <p:spPr bwMode="auto">
            <a:xfrm>
              <a:off x="633" y="2006"/>
              <a:ext cx="326" cy="83"/>
            </a:xfrm>
            <a:custGeom>
              <a:avLst/>
              <a:gdLst>
                <a:gd name="T0" fmla="*/ 0 w 326"/>
                <a:gd name="T1" fmla="*/ 61 h 83"/>
                <a:gd name="T2" fmla="*/ 21 w 326"/>
                <a:gd name="T3" fmla="*/ 78 h 83"/>
                <a:gd name="T4" fmla="*/ 56 w 326"/>
                <a:gd name="T5" fmla="*/ 81 h 83"/>
                <a:gd name="T6" fmla="*/ 87 w 326"/>
                <a:gd name="T7" fmla="*/ 63 h 83"/>
                <a:gd name="T8" fmla="*/ 116 w 326"/>
                <a:gd name="T9" fmla="*/ 55 h 83"/>
                <a:gd name="T10" fmla="*/ 138 w 326"/>
                <a:gd name="T11" fmla="*/ 60 h 83"/>
                <a:gd name="T12" fmla="*/ 159 w 326"/>
                <a:gd name="T13" fmla="*/ 75 h 83"/>
                <a:gd name="T14" fmla="*/ 177 w 326"/>
                <a:gd name="T15" fmla="*/ 75 h 83"/>
                <a:gd name="T16" fmla="*/ 207 w 326"/>
                <a:gd name="T17" fmla="*/ 57 h 83"/>
                <a:gd name="T18" fmla="*/ 224 w 326"/>
                <a:gd name="T19" fmla="*/ 51 h 83"/>
                <a:gd name="T20" fmla="*/ 248 w 326"/>
                <a:gd name="T21" fmla="*/ 54 h 83"/>
                <a:gd name="T22" fmla="*/ 263 w 326"/>
                <a:gd name="T23" fmla="*/ 60 h 83"/>
                <a:gd name="T24" fmla="*/ 300 w 326"/>
                <a:gd name="T25" fmla="*/ 48 h 83"/>
                <a:gd name="T26" fmla="*/ 311 w 326"/>
                <a:gd name="T27" fmla="*/ 22 h 83"/>
                <a:gd name="T28" fmla="*/ 317 w 326"/>
                <a:gd name="T29" fmla="*/ 9 h 83"/>
                <a:gd name="T30" fmla="*/ 326 w 326"/>
                <a:gd name="T31" fmla="*/ 0 h 8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6"/>
                <a:gd name="T49" fmla="*/ 0 h 83"/>
                <a:gd name="T50" fmla="*/ 326 w 326"/>
                <a:gd name="T51" fmla="*/ 83 h 8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6" h="83">
                  <a:moveTo>
                    <a:pt x="0" y="61"/>
                  </a:moveTo>
                  <a:cubicBezTo>
                    <a:pt x="6" y="68"/>
                    <a:pt x="12" y="75"/>
                    <a:pt x="21" y="78"/>
                  </a:cubicBezTo>
                  <a:cubicBezTo>
                    <a:pt x="30" y="81"/>
                    <a:pt x="45" y="83"/>
                    <a:pt x="56" y="81"/>
                  </a:cubicBezTo>
                  <a:cubicBezTo>
                    <a:pt x="67" y="79"/>
                    <a:pt x="77" y="67"/>
                    <a:pt x="87" y="63"/>
                  </a:cubicBezTo>
                  <a:cubicBezTo>
                    <a:pt x="97" y="59"/>
                    <a:pt x="108" y="55"/>
                    <a:pt x="116" y="55"/>
                  </a:cubicBezTo>
                  <a:cubicBezTo>
                    <a:pt x="124" y="55"/>
                    <a:pt x="131" y="57"/>
                    <a:pt x="138" y="60"/>
                  </a:cubicBezTo>
                  <a:cubicBezTo>
                    <a:pt x="145" y="63"/>
                    <a:pt x="153" y="73"/>
                    <a:pt x="159" y="75"/>
                  </a:cubicBezTo>
                  <a:cubicBezTo>
                    <a:pt x="165" y="77"/>
                    <a:pt x="169" y="78"/>
                    <a:pt x="177" y="75"/>
                  </a:cubicBezTo>
                  <a:cubicBezTo>
                    <a:pt x="185" y="72"/>
                    <a:pt x="199" y="61"/>
                    <a:pt x="207" y="57"/>
                  </a:cubicBezTo>
                  <a:cubicBezTo>
                    <a:pt x="215" y="53"/>
                    <a:pt x="217" y="51"/>
                    <a:pt x="224" y="51"/>
                  </a:cubicBezTo>
                  <a:cubicBezTo>
                    <a:pt x="231" y="51"/>
                    <a:pt x="242" y="53"/>
                    <a:pt x="248" y="54"/>
                  </a:cubicBezTo>
                  <a:cubicBezTo>
                    <a:pt x="254" y="55"/>
                    <a:pt x="254" y="61"/>
                    <a:pt x="263" y="60"/>
                  </a:cubicBezTo>
                  <a:cubicBezTo>
                    <a:pt x="272" y="59"/>
                    <a:pt x="292" y="54"/>
                    <a:pt x="300" y="48"/>
                  </a:cubicBezTo>
                  <a:cubicBezTo>
                    <a:pt x="308" y="42"/>
                    <a:pt x="308" y="28"/>
                    <a:pt x="311" y="22"/>
                  </a:cubicBezTo>
                  <a:cubicBezTo>
                    <a:pt x="314" y="16"/>
                    <a:pt x="315" y="13"/>
                    <a:pt x="317" y="9"/>
                  </a:cubicBezTo>
                  <a:cubicBezTo>
                    <a:pt x="319" y="5"/>
                    <a:pt x="323" y="2"/>
                    <a:pt x="32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43" name="Freeform 76"/>
            <p:cNvSpPr>
              <a:spLocks/>
            </p:cNvSpPr>
            <p:nvPr/>
          </p:nvSpPr>
          <p:spPr bwMode="auto">
            <a:xfrm>
              <a:off x="968" y="1880"/>
              <a:ext cx="171" cy="123"/>
            </a:xfrm>
            <a:custGeom>
              <a:avLst/>
              <a:gdLst>
                <a:gd name="T0" fmla="*/ 0 w 171"/>
                <a:gd name="T1" fmla="*/ 123 h 123"/>
                <a:gd name="T2" fmla="*/ 18 w 171"/>
                <a:gd name="T3" fmla="*/ 111 h 123"/>
                <a:gd name="T4" fmla="*/ 42 w 171"/>
                <a:gd name="T5" fmla="*/ 109 h 123"/>
                <a:gd name="T6" fmla="*/ 58 w 171"/>
                <a:gd name="T7" fmla="*/ 97 h 123"/>
                <a:gd name="T8" fmla="*/ 70 w 171"/>
                <a:gd name="T9" fmla="*/ 87 h 123"/>
                <a:gd name="T10" fmla="*/ 88 w 171"/>
                <a:gd name="T11" fmla="*/ 79 h 123"/>
                <a:gd name="T12" fmla="*/ 103 w 171"/>
                <a:gd name="T13" fmla="*/ 70 h 123"/>
                <a:gd name="T14" fmla="*/ 121 w 171"/>
                <a:gd name="T15" fmla="*/ 57 h 123"/>
                <a:gd name="T16" fmla="*/ 130 w 171"/>
                <a:gd name="T17" fmla="*/ 39 h 123"/>
                <a:gd name="T18" fmla="*/ 145 w 171"/>
                <a:gd name="T19" fmla="*/ 27 h 123"/>
                <a:gd name="T20" fmla="*/ 159 w 171"/>
                <a:gd name="T21" fmla="*/ 10 h 123"/>
                <a:gd name="T22" fmla="*/ 171 w 171"/>
                <a:gd name="T23" fmla="*/ 0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1"/>
                <a:gd name="T37" fmla="*/ 0 h 123"/>
                <a:gd name="T38" fmla="*/ 171 w 171"/>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1" h="123">
                  <a:moveTo>
                    <a:pt x="0" y="123"/>
                  </a:moveTo>
                  <a:cubicBezTo>
                    <a:pt x="5" y="118"/>
                    <a:pt x="11" y="113"/>
                    <a:pt x="18" y="111"/>
                  </a:cubicBezTo>
                  <a:cubicBezTo>
                    <a:pt x="25" y="109"/>
                    <a:pt x="35" y="111"/>
                    <a:pt x="42" y="109"/>
                  </a:cubicBezTo>
                  <a:cubicBezTo>
                    <a:pt x="49" y="107"/>
                    <a:pt x="53" y="101"/>
                    <a:pt x="58" y="97"/>
                  </a:cubicBezTo>
                  <a:cubicBezTo>
                    <a:pt x="63" y="93"/>
                    <a:pt x="65" y="90"/>
                    <a:pt x="70" y="87"/>
                  </a:cubicBezTo>
                  <a:cubicBezTo>
                    <a:pt x="75" y="84"/>
                    <a:pt x="83" y="82"/>
                    <a:pt x="88" y="79"/>
                  </a:cubicBezTo>
                  <a:cubicBezTo>
                    <a:pt x="93" y="76"/>
                    <a:pt x="98" y="74"/>
                    <a:pt x="103" y="70"/>
                  </a:cubicBezTo>
                  <a:cubicBezTo>
                    <a:pt x="108" y="66"/>
                    <a:pt x="117" y="62"/>
                    <a:pt x="121" y="57"/>
                  </a:cubicBezTo>
                  <a:cubicBezTo>
                    <a:pt x="125" y="52"/>
                    <a:pt x="126" y="44"/>
                    <a:pt x="130" y="39"/>
                  </a:cubicBezTo>
                  <a:cubicBezTo>
                    <a:pt x="134" y="34"/>
                    <a:pt x="140" y="32"/>
                    <a:pt x="145" y="27"/>
                  </a:cubicBezTo>
                  <a:cubicBezTo>
                    <a:pt x="150" y="22"/>
                    <a:pt x="155" y="14"/>
                    <a:pt x="159" y="10"/>
                  </a:cubicBezTo>
                  <a:cubicBezTo>
                    <a:pt x="163" y="6"/>
                    <a:pt x="167" y="3"/>
                    <a:pt x="171"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44" name="Freeform 77"/>
            <p:cNvSpPr>
              <a:spLocks/>
            </p:cNvSpPr>
            <p:nvPr/>
          </p:nvSpPr>
          <p:spPr bwMode="auto">
            <a:xfrm>
              <a:off x="411" y="2069"/>
              <a:ext cx="222" cy="31"/>
            </a:xfrm>
            <a:custGeom>
              <a:avLst/>
              <a:gdLst>
                <a:gd name="T0" fmla="*/ 222 w 222"/>
                <a:gd name="T1" fmla="*/ 0 h 31"/>
                <a:gd name="T2" fmla="*/ 201 w 222"/>
                <a:gd name="T3" fmla="*/ 15 h 31"/>
                <a:gd name="T4" fmla="*/ 162 w 222"/>
                <a:gd name="T5" fmla="*/ 30 h 31"/>
                <a:gd name="T6" fmla="*/ 132 w 222"/>
                <a:gd name="T7" fmla="*/ 21 h 31"/>
                <a:gd name="T8" fmla="*/ 108 w 222"/>
                <a:gd name="T9" fmla="*/ 7 h 31"/>
                <a:gd name="T10" fmla="*/ 65 w 222"/>
                <a:gd name="T11" fmla="*/ 13 h 31"/>
                <a:gd name="T12" fmla="*/ 39 w 222"/>
                <a:gd name="T13" fmla="*/ 22 h 31"/>
                <a:gd name="T14" fmla="*/ 17 w 222"/>
                <a:gd name="T15" fmla="*/ 22 h 31"/>
                <a:gd name="T16" fmla="*/ 0 w 222"/>
                <a:gd name="T17" fmla="*/ 19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2"/>
                <a:gd name="T28" fmla="*/ 0 h 31"/>
                <a:gd name="T29" fmla="*/ 222 w 222"/>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2" h="31">
                  <a:moveTo>
                    <a:pt x="222" y="0"/>
                  </a:moveTo>
                  <a:cubicBezTo>
                    <a:pt x="216" y="5"/>
                    <a:pt x="211" y="10"/>
                    <a:pt x="201" y="15"/>
                  </a:cubicBezTo>
                  <a:cubicBezTo>
                    <a:pt x="191" y="20"/>
                    <a:pt x="173" y="29"/>
                    <a:pt x="162" y="30"/>
                  </a:cubicBezTo>
                  <a:cubicBezTo>
                    <a:pt x="151" y="31"/>
                    <a:pt x="141" y="25"/>
                    <a:pt x="132" y="21"/>
                  </a:cubicBezTo>
                  <a:cubicBezTo>
                    <a:pt x="123" y="17"/>
                    <a:pt x="119" y="8"/>
                    <a:pt x="108" y="7"/>
                  </a:cubicBezTo>
                  <a:cubicBezTo>
                    <a:pt x="97" y="6"/>
                    <a:pt x="76" y="11"/>
                    <a:pt x="65" y="13"/>
                  </a:cubicBezTo>
                  <a:cubicBezTo>
                    <a:pt x="54" y="15"/>
                    <a:pt x="47" y="21"/>
                    <a:pt x="39" y="22"/>
                  </a:cubicBezTo>
                  <a:cubicBezTo>
                    <a:pt x="31" y="23"/>
                    <a:pt x="23" y="22"/>
                    <a:pt x="17" y="22"/>
                  </a:cubicBezTo>
                  <a:cubicBezTo>
                    <a:pt x="11" y="22"/>
                    <a:pt x="5" y="20"/>
                    <a:pt x="0" y="19"/>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45" name="Freeform 78"/>
            <p:cNvSpPr>
              <a:spLocks/>
            </p:cNvSpPr>
            <p:nvPr/>
          </p:nvSpPr>
          <p:spPr bwMode="auto">
            <a:xfrm>
              <a:off x="1514" y="1800"/>
              <a:ext cx="113" cy="140"/>
            </a:xfrm>
            <a:custGeom>
              <a:avLst/>
              <a:gdLst>
                <a:gd name="T0" fmla="*/ 97 w 113"/>
                <a:gd name="T1" fmla="*/ 140 h 140"/>
                <a:gd name="T2" fmla="*/ 99 w 113"/>
                <a:gd name="T3" fmla="*/ 117 h 140"/>
                <a:gd name="T4" fmla="*/ 112 w 113"/>
                <a:gd name="T5" fmla="*/ 99 h 140"/>
                <a:gd name="T6" fmla="*/ 106 w 113"/>
                <a:gd name="T7" fmla="*/ 77 h 140"/>
                <a:gd name="T8" fmla="*/ 85 w 113"/>
                <a:gd name="T9" fmla="*/ 59 h 140"/>
                <a:gd name="T10" fmla="*/ 73 w 113"/>
                <a:gd name="T11" fmla="*/ 33 h 140"/>
                <a:gd name="T12" fmla="*/ 46 w 113"/>
                <a:gd name="T13" fmla="*/ 17 h 140"/>
                <a:gd name="T14" fmla="*/ 25 w 113"/>
                <a:gd name="T15" fmla="*/ 11 h 140"/>
                <a:gd name="T16" fmla="*/ 0 w 113"/>
                <a:gd name="T17" fmla="*/ 0 h 1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3"/>
                <a:gd name="T28" fmla="*/ 0 h 140"/>
                <a:gd name="T29" fmla="*/ 113 w 113"/>
                <a:gd name="T30" fmla="*/ 140 h 1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3" h="140">
                  <a:moveTo>
                    <a:pt x="97" y="140"/>
                  </a:moveTo>
                  <a:cubicBezTo>
                    <a:pt x="97" y="132"/>
                    <a:pt x="97" y="124"/>
                    <a:pt x="99" y="117"/>
                  </a:cubicBezTo>
                  <a:cubicBezTo>
                    <a:pt x="101" y="110"/>
                    <a:pt x="111" y="106"/>
                    <a:pt x="112" y="99"/>
                  </a:cubicBezTo>
                  <a:cubicBezTo>
                    <a:pt x="113" y="92"/>
                    <a:pt x="110" y="84"/>
                    <a:pt x="106" y="77"/>
                  </a:cubicBezTo>
                  <a:cubicBezTo>
                    <a:pt x="102" y="70"/>
                    <a:pt x="90" y="66"/>
                    <a:pt x="85" y="59"/>
                  </a:cubicBezTo>
                  <a:cubicBezTo>
                    <a:pt x="80" y="52"/>
                    <a:pt x="79" y="40"/>
                    <a:pt x="73" y="33"/>
                  </a:cubicBezTo>
                  <a:cubicBezTo>
                    <a:pt x="67" y="26"/>
                    <a:pt x="54" y="21"/>
                    <a:pt x="46" y="17"/>
                  </a:cubicBezTo>
                  <a:cubicBezTo>
                    <a:pt x="38" y="13"/>
                    <a:pt x="33" y="14"/>
                    <a:pt x="25" y="11"/>
                  </a:cubicBezTo>
                  <a:cubicBezTo>
                    <a:pt x="17" y="8"/>
                    <a:pt x="8" y="4"/>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46" name="Freeform 79"/>
            <p:cNvSpPr>
              <a:spLocks/>
            </p:cNvSpPr>
            <p:nvPr/>
          </p:nvSpPr>
          <p:spPr bwMode="auto">
            <a:xfrm>
              <a:off x="1611" y="1769"/>
              <a:ext cx="182" cy="179"/>
            </a:xfrm>
            <a:custGeom>
              <a:avLst/>
              <a:gdLst>
                <a:gd name="T0" fmla="*/ 0 w 182"/>
                <a:gd name="T1" fmla="*/ 171 h 179"/>
                <a:gd name="T2" fmla="*/ 14 w 182"/>
                <a:gd name="T3" fmla="*/ 175 h 179"/>
                <a:gd name="T4" fmla="*/ 32 w 182"/>
                <a:gd name="T5" fmla="*/ 178 h 179"/>
                <a:gd name="T6" fmla="*/ 48 w 182"/>
                <a:gd name="T7" fmla="*/ 171 h 179"/>
                <a:gd name="T8" fmla="*/ 63 w 182"/>
                <a:gd name="T9" fmla="*/ 142 h 179"/>
                <a:gd name="T10" fmla="*/ 69 w 182"/>
                <a:gd name="T11" fmla="*/ 106 h 179"/>
                <a:gd name="T12" fmla="*/ 87 w 182"/>
                <a:gd name="T13" fmla="*/ 73 h 179"/>
                <a:gd name="T14" fmla="*/ 107 w 182"/>
                <a:gd name="T15" fmla="*/ 51 h 179"/>
                <a:gd name="T16" fmla="*/ 134 w 182"/>
                <a:gd name="T17" fmla="*/ 33 h 179"/>
                <a:gd name="T18" fmla="*/ 153 w 182"/>
                <a:gd name="T19" fmla="*/ 15 h 179"/>
                <a:gd name="T20" fmla="*/ 182 w 182"/>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2"/>
                <a:gd name="T34" fmla="*/ 0 h 179"/>
                <a:gd name="T35" fmla="*/ 182 w 182"/>
                <a:gd name="T36" fmla="*/ 179 h 1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2" h="179">
                  <a:moveTo>
                    <a:pt x="0" y="171"/>
                  </a:moveTo>
                  <a:cubicBezTo>
                    <a:pt x="4" y="172"/>
                    <a:pt x="9" y="174"/>
                    <a:pt x="14" y="175"/>
                  </a:cubicBezTo>
                  <a:cubicBezTo>
                    <a:pt x="19" y="176"/>
                    <a:pt x="26" y="179"/>
                    <a:pt x="32" y="178"/>
                  </a:cubicBezTo>
                  <a:cubicBezTo>
                    <a:pt x="38" y="177"/>
                    <a:pt x="43" y="177"/>
                    <a:pt x="48" y="171"/>
                  </a:cubicBezTo>
                  <a:cubicBezTo>
                    <a:pt x="53" y="165"/>
                    <a:pt x="60" y="153"/>
                    <a:pt x="63" y="142"/>
                  </a:cubicBezTo>
                  <a:cubicBezTo>
                    <a:pt x="66" y="131"/>
                    <a:pt x="65" y="117"/>
                    <a:pt x="69" y="106"/>
                  </a:cubicBezTo>
                  <a:cubicBezTo>
                    <a:pt x="73" y="95"/>
                    <a:pt x="81" y="82"/>
                    <a:pt x="87" y="73"/>
                  </a:cubicBezTo>
                  <a:cubicBezTo>
                    <a:pt x="93" y="64"/>
                    <a:pt x="99" y="58"/>
                    <a:pt x="107" y="51"/>
                  </a:cubicBezTo>
                  <a:cubicBezTo>
                    <a:pt x="115" y="44"/>
                    <a:pt x="126" y="39"/>
                    <a:pt x="134" y="33"/>
                  </a:cubicBezTo>
                  <a:cubicBezTo>
                    <a:pt x="142" y="27"/>
                    <a:pt x="145" y="20"/>
                    <a:pt x="153" y="15"/>
                  </a:cubicBezTo>
                  <a:cubicBezTo>
                    <a:pt x="161" y="10"/>
                    <a:pt x="171" y="5"/>
                    <a:pt x="182"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47" name="Freeform 80"/>
            <p:cNvSpPr>
              <a:spLocks/>
            </p:cNvSpPr>
            <p:nvPr/>
          </p:nvSpPr>
          <p:spPr bwMode="auto">
            <a:xfrm>
              <a:off x="1790" y="1737"/>
              <a:ext cx="216" cy="39"/>
            </a:xfrm>
            <a:custGeom>
              <a:avLst/>
              <a:gdLst>
                <a:gd name="T0" fmla="*/ 0 w 216"/>
                <a:gd name="T1" fmla="*/ 32 h 39"/>
                <a:gd name="T2" fmla="*/ 24 w 216"/>
                <a:gd name="T3" fmla="*/ 24 h 39"/>
                <a:gd name="T4" fmla="*/ 54 w 216"/>
                <a:gd name="T5" fmla="*/ 27 h 39"/>
                <a:gd name="T6" fmla="*/ 81 w 216"/>
                <a:gd name="T7" fmla="*/ 32 h 39"/>
                <a:gd name="T8" fmla="*/ 114 w 216"/>
                <a:gd name="T9" fmla="*/ 39 h 39"/>
                <a:gd name="T10" fmla="*/ 141 w 216"/>
                <a:gd name="T11" fmla="*/ 35 h 39"/>
                <a:gd name="T12" fmla="*/ 163 w 216"/>
                <a:gd name="T13" fmla="*/ 33 h 39"/>
                <a:gd name="T14" fmla="*/ 199 w 216"/>
                <a:gd name="T15" fmla="*/ 20 h 39"/>
                <a:gd name="T16" fmla="*/ 216 w 216"/>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
                <a:gd name="T28" fmla="*/ 0 h 39"/>
                <a:gd name="T29" fmla="*/ 216 w 216"/>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 h="39">
                  <a:moveTo>
                    <a:pt x="0" y="32"/>
                  </a:moveTo>
                  <a:cubicBezTo>
                    <a:pt x="7" y="28"/>
                    <a:pt x="15" y="25"/>
                    <a:pt x="24" y="24"/>
                  </a:cubicBezTo>
                  <a:cubicBezTo>
                    <a:pt x="33" y="23"/>
                    <a:pt x="45" y="26"/>
                    <a:pt x="54" y="27"/>
                  </a:cubicBezTo>
                  <a:cubicBezTo>
                    <a:pt x="63" y="28"/>
                    <a:pt x="71" y="30"/>
                    <a:pt x="81" y="32"/>
                  </a:cubicBezTo>
                  <a:cubicBezTo>
                    <a:pt x="91" y="34"/>
                    <a:pt x="104" y="39"/>
                    <a:pt x="114" y="39"/>
                  </a:cubicBezTo>
                  <a:cubicBezTo>
                    <a:pt x="124" y="39"/>
                    <a:pt x="133" y="36"/>
                    <a:pt x="141" y="35"/>
                  </a:cubicBezTo>
                  <a:cubicBezTo>
                    <a:pt x="149" y="34"/>
                    <a:pt x="153" y="35"/>
                    <a:pt x="163" y="33"/>
                  </a:cubicBezTo>
                  <a:cubicBezTo>
                    <a:pt x="173" y="31"/>
                    <a:pt x="190" y="25"/>
                    <a:pt x="199" y="20"/>
                  </a:cubicBezTo>
                  <a:cubicBezTo>
                    <a:pt x="208" y="15"/>
                    <a:pt x="212" y="7"/>
                    <a:pt x="21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48" name="Freeform 81"/>
            <p:cNvSpPr>
              <a:spLocks/>
            </p:cNvSpPr>
            <p:nvPr/>
          </p:nvSpPr>
          <p:spPr bwMode="auto">
            <a:xfrm>
              <a:off x="1104" y="1685"/>
              <a:ext cx="122" cy="118"/>
            </a:xfrm>
            <a:custGeom>
              <a:avLst/>
              <a:gdLst>
                <a:gd name="T0" fmla="*/ 122 w 122"/>
                <a:gd name="T1" fmla="*/ 118 h 118"/>
                <a:gd name="T2" fmla="*/ 119 w 122"/>
                <a:gd name="T3" fmla="*/ 105 h 118"/>
                <a:gd name="T4" fmla="*/ 110 w 122"/>
                <a:gd name="T5" fmla="*/ 93 h 118"/>
                <a:gd name="T6" fmla="*/ 80 w 122"/>
                <a:gd name="T7" fmla="*/ 78 h 118"/>
                <a:gd name="T8" fmla="*/ 45 w 122"/>
                <a:gd name="T9" fmla="*/ 67 h 118"/>
                <a:gd name="T10" fmla="*/ 15 w 122"/>
                <a:gd name="T11" fmla="*/ 37 h 118"/>
                <a:gd name="T12" fmla="*/ 0 w 122"/>
                <a:gd name="T13" fmla="*/ 0 h 118"/>
                <a:gd name="T14" fmla="*/ 0 60000 65536"/>
                <a:gd name="T15" fmla="*/ 0 60000 65536"/>
                <a:gd name="T16" fmla="*/ 0 60000 65536"/>
                <a:gd name="T17" fmla="*/ 0 60000 65536"/>
                <a:gd name="T18" fmla="*/ 0 60000 65536"/>
                <a:gd name="T19" fmla="*/ 0 60000 65536"/>
                <a:gd name="T20" fmla="*/ 0 60000 65536"/>
                <a:gd name="T21" fmla="*/ 0 w 122"/>
                <a:gd name="T22" fmla="*/ 0 h 118"/>
                <a:gd name="T23" fmla="*/ 122 w 122"/>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118">
                  <a:moveTo>
                    <a:pt x="122" y="118"/>
                  </a:moveTo>
                  <a:cubicBezTo>
                    <a:pt x="121" y="113"/>
                    <a:pt x="121" y="109"/>
                    <a:pt x="119" y="105"/>
                  </a:cubicBezTo>
                  <a:cubicBezTo>
                    <a:pt x="117" y="101"/>
                    <a:pt x="116" y="97"/>
                    <a:pt x="110" y="93"/>
                  </a:cubicBezTo>
                  <a:cubicBezTo>
                    <a:pt x="104" y="89"/>
                    <a:pt x="91" y="82"/>
                    <a:pt x="80" y="78"/>
                  </a:cubicBezTo>
                  <a:cubicBezTo>
                    <a:pt x="69" y="74"/>
                    <a:pt x="56" y="74"/>
                    <a:pt x="45" y="67"/>
                  </a:cubicBezTo>
                  <a:cubicBezTo>
                    <a:pt x="34" y="60"/>
                    <a:pt x="22" y="48"/>
                    <a:pt x="15" y="37"/>
                  </a:cubicBezTo>
                  <a:cubicBezTo>
                    <a:pt x="8" y="26"/>
                    <a:pt x="3" y="7"/>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49" name="Freeform 82"/>
            <p:cNvSpPr>
              <a:spLocks/>
            </p:cNvSpPr>
            <p:nvPr/>
          </p:nvSpPr>
          <p:spPr bwMode="auto">
            <a:xfrm>
              <a:off x="1140" y="1358"/>
              <a:ext cx="96" cy="124"/>
            </a:xfrm>
            <a:custGeom>
              <a:avLst/>
              <a:gdLst>
                <a:gd name="T0" fmla="*/ 0 w 96"/>
                <a:gd name="T1" fmla="*/ 124 h 124"/>
                <a:gd name="T2" fmla="*/ 36 w 96"/>
                <a:gd name="T3" fmla="*/ 112 h 124"/>
                <a:gd name="T4" fmla="*/ 48 w 96"/>
                <a:gd name="T5" fmla="*/ 93 h 124"/>
                <a:gd name="T6" fmla="*/ 63 w 96"/>
                <a:gd name="T7" fmla="*/ 55 h 124"/>
                <a:gd name="T8" fmla="*/ 89 w 96"/>
                <a:gd name="T9" fmla="*/ 31 h 124"/>
                <a:gd name="T10" fmla="*/ 96 w 96"/>
                <a:gd name="T11" fmla="*/ 0 h 124"/>
                <a:gd name="T12" fmla="*/ 0 60000 65536"/>
                <a:gd name="T13" fmla="*/ 0 60000 65536"/>
                <a:gd name="T14" fmla="*/ 0 60000 65536"/>
                <a:gd name="T15" fmla="*/ 0 60000 65536"/>
                <a:gd name="T16" fmla="*/ 0 60000 65536"/>
                <a:gd name="T17" fmla="*/ 0 60000 65536"/>
                <a:gd name="T18" fmla="*/ 0 w 96"/>
                <a:gd name="T19" fmla="*/ 0 h 124"/>
                <a:gd name="T20" fmla="*/ 96 w 96"/>
                <a:gd name="T21" fmla="*/ 124 h 124"/>
              </a:gdLst>
              <a:ahLst/>
              <a:cxnLst>
                <a:cxn ang="T12">
                  <a:pos x="T0" y="T1"/>
                </a:cxn>
                <a:cxn ang="T13">
                  <a:pos x="T2" y="T3"/>
                </a:cxn>
                <a:cxn ang="T14">
                  <a:pos x="T4" y="T5"/>
                </a:cxn>
                <a:cxn ang="T15">
                  <a:pos x="T6" y="T7"/>
                </a:cxn>
                <a:cxn ang="T16">
                  <a:pos x="T8" y="T9"/>
                </a:cxn>
                <a:cxn ang="T17">
                  <a:pos x="T10" y="T11"/>
                </a:cxn>
              </a:cxnLst>
              <a:rect l="T18" t="T19" r="T20" b="T21"/>
              <a:pathLst>
                <a:path w="96" h="124">
                  <a:moveTo>
                    <a:pt x="0" y="124"/>
                  </a:moveTo>
                  <a:cubicBezTo>
                    <a:pt x="14" y="120"/>
                    <a:pt x="28" y="117"/>
                    <a:pt x="36" y="112"/>
                  </a:cubicBezTo>
                  <a:cubicBezTo>
                    <a:pt x="44" y="107"/>
                    <a:pt x="43" y="103"/>
                    <a:pt x="48" y="93"/>
                  </a:cubicBezTo>
                  <a:cubicBezTo>
                    <a:pt x="53" y="83"/>
                    <a:pt x="56" y="65"/>
                    <a:pt x="63" y="55"/>
                  </a:cubicBezTo>
                  <a:cubicBezTo>
                    <a:pt x="70" y="45"/>
                    <a:pt x="84" y="40"/>
                    <a:pt x="89" y="31"/>
                  </a:cubicBezTo>
                  <a:cubicBezTo>
                    <a:pt x="94" y="22"/>
                    <a:pt x="95" y="11"/>
                    <a:pt x="9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50" name="Freeform 83"/>
            <p:cNvSpPr>
              <a:spLocks/>
            </p:cNvSpPr>
            <p:nvPr/>
          </p:nvSpPr>
          <p:spPr bwMode="auto">
            <a:xfrm>
              <a:off x="1547" y="1599"/>
              <a:ext cx="117" cy="59"/>
            </a:xfrm>
            <a:custGeom>
              <a:avLst/>
              <a:gdLst>
                <a:gd name="T0" fmla="*/ 0 w 117"/>
                <a:gd name="T1" fmla="*/ 0 h 59"/>
                <a:gd name="T2" fmla="*/ 21 w 117"/>
                <a:gd name="T3" fmla="*/ 8 h 59"/>
                <a:gd name="T4" fmla="*/ 46 w 117"/>
                <a:gd name="T5" fmla="*/ 9 h 59"/>
                <a:gd name="T6" fmla="*/ 75 w 117"/>
                <a:gd name="T7" fmla="*/ 20 h 59"/>
                <a:gd name="T8" fmla="*/ 90 w 117"/>
                <a:gd name="T9" fmla="*/ 32 h 59"/>
                <a:gd name="T10" fmla="*/ 105 w 117"/>
                <a:gd name="T11" fmla="*/ 47 h 59"/>
                <a:gd name="T12" fmla="*/ 117 w 117"/>
                <a:gd name="T13" fmla="*/ 59 h 59"/>
                <a:gd name="T14" fmla="*/ 0 60000 65536"/>
                <a:gd name="T15" fmla="*/ 0 60000 65536"/>
                <a:gd name="T16" fmla="*/ 0 60000 65536"/>
                <a:gd name="T17" fmla="*/ 0 60000 65536"/>
                <a:gd name="T18" fmla="*/ 0 60000 65536"/>
                <a:gd name="T19" fmla="*/ 0 60000 65536"/>
                <a:gd name="T20" fmla="*/ 0 60000 65536"/>
                <a:gd name="T21" fmla="*/ 0 w 117"/>
                <a:gd name="T22" fmla="*/ 0 h 59"/>
                <a:gd name="T23" fmla="*/ 117 w 117"/>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7" h="59">
                  <a:moveTo>
                    <a:pt x="0" y="0"/>
                  </a:moveTo>
                  <a:cubicBezTo>
                    <a:pt x="6" y="3"/>
                    <a:pt x="13" y="7"/>
                    <a:pt x="21" y="8"/>
                  </a:cubicBezTo>
                  <a:cubicBezTo>
                    <a:pt x="29" y="9"/>
                    <a:pt x="37" y="7"/>
                    <a:pt x="46" y="9"/>
                  </a:cubicBezTo>
                  <a:cubicBezTo>
                    <a:pt x="55" y="11"/>
                    <a:pt x="68" y="16"/>
                    <a:pt x="75" y="20"/>
                  </a:cubicBezTo>
                  <a:cubicBezTo>
                    <a:pt x="82" y="24"/>
                    <a:pt x="85" y="28"/>
                    <a:pt x="90" y="32"/>
                  </a:cubicBezTo>
                  <a:cubicBezTo>
                    <a:pt x="95" y="36"/>
                    <a:pt x="101" y="43"/>
                    <a:pt x="105" y="47"/>
                  </a:cubicBezTo>
                  <a:cubicBezTo>
                    <a:pt x="109" y="51"/>
                    <a:pt x="113" y="55"/>
                    <a:pt x="117" y="59"/>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51" name="Freeform 84"/>
            <p:cNvSpPr>
              <a:spLocks/>
            </p:cNvSpPr>
            <p:nvPr/>
          </p:nvSpPr>
          <p:spPr bwMode="auto">
            <a:xfrm>
              <a:off x="1650" y="1467"/>
              <a:ext cx="207" cy="138"/>
            </a:xfrm>
            <a:custGeom>
              <a:avLst/>
              <a:gdLst>
                <a:gd name="T0" fmla="*/ 0 w 207"/>
                <a:gd name="T1" fmla="*/ 0 h 138"/>
                <a:gd name="T2" fmla="*/ 9 w 207"/>
                <a:gd name="T3" fmla="*/ 20 h 138"/>
                <a:gd name="T4" fmla="*/ 23 w 207"/>
                <a:gd name="T5" fmla="*/ 38 h 138"/>
                <a:gd name="T6" fmla="*/ 39 w 207"/>
                <a:gd name="T7" fmla="*/ 47 h 138"/>
                <a:gd name="T8" fmla="*/ 62 w 207"/>
                <a:gd name="T9" fmla="*/ 51 h 138"/>
                <a:gd name="T10" fmla="*/ 78 w 207"/>
                <a:gd name="T11" fmla="*/ 56 h 138"/>
                <a:gd name="T12" fmla="*/ 96 w 207"/>
                <a:gd name="T13" fmla="*/ 66 h 138"/>
                <a:gd name="T14" fmla="*/ 113 w 207"/>
                <a:gd name="T15" fmla="*/ 78 h 138"/>
                <a:gd name="T16" fmla="*/ 129 w 207"/>
                <a:gd name="T17" fmla="*/ 95 h 138"/>
                <a:gd name="T18" fmla="*/ 143 w 207"/>
                <a:gd name="T19" fmla="*/ 108 h 138"/>
                <a:gd name="T20" fmla="*/ 161 w 207"/>
                <a:gd name="T21" fmla="*/ 119 h 138"/>
                <a:gd name="T22" fmla="*/ 188 w 207"/>
                <a:gd name="T23" fmla="*/ 129 h 138"/>
                <a:gd name="T24" fmla="*/ 207 w 207"/>
                <a:gd name="T25" fmla="*/ 138 h 1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38"/>
                <a:gd name="T41" fmla="*/ 207 w 207"/>
                <a:gd name="T42" fmla="*/ 138 h 1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38">
                  <a:moveTo>
                    <a:pt x="0" y="0"/>
                  </a:moveTo>
                  <a:cubicBezTo>
                    <a:pt x="2" y="7"/>
                    <a:pt x="5" y="14"/>
                    <a:pt x="9" y="20"/>
                  </a:cubicBezTo>
                  <a:cubicBezTo>
                    <a:pt x="13" y="26"/>
                    <a:pt x="18" y="34"/>
                    <a:pt x="23" y="38"/>
                  </a:cubicBezTo>
                  <a:cubicBezTo>
                    <a:pt x="28" y="42"/>
                    <a:pt x="33" y="45"/>
                    <a:pt x="39" y="47"/>
                  </a:cubicBezTo>
                  <a:cubicBezTo>
                    <a:pt x="45" y="49"/>
                    <a:pt x="56" y="50"/>
                    <a:pt x="62" y="51"/>
                  </a:cubicBezTo>
                  <a:cubicBezTo>
                    <a:pt x="68" y="52"/>
                    <a:pt x="72" y="54"/>
                    <a:pt x="78" y="56"/>
                  </a:cubicBezTo>
                  <a:cubicBezTo>
                    <a:pt x="84" y="58"/>
                    <a:pt x="90" y="62"/>
                    <a:pt x="96" y="66"/>
                  </a:cubicBezTo>
                  <a:cubicBezTo>
                    <a:pt x="102" y="70"/>
                    <a:pt x="108" y="73"/>
                    <a:pt x="113" y="78"/>
                  </a:cubicBezTo>
                  <a:cubicBezTo>
                    <a:pt x="118" y="83"/>
                    <a:pt x="124" y="90"/>
                    <a:pt x="129" y="95"/>
                  </a:cubicBezTo>
                  <a:cubicBezTo>
                    <a:pt x="134" y="100"/>
                    <a:pt x="138" y="104"/>
                    <a:pt x="143" y="108"/>
                  </a:cubicBezTo>
                  <a:cubicBezTo>
                    <a:pt x="148" y="112"/>
                    <a:pt x="154" y="116"/>
                    <a:pt x="161" y="119"/>
                  </a:cubicBezTo>
                  <a:cubicBezTo>
                    <a:pt x="168" y="122"/>
                    <a:pt x="180" y="126"/>
                    <a:pt x="188" y="129"/>
                  </a:cubicBezTo>
                  <a:cubicBezTo>
                    <a:pt x="196" y="132"/>
                    <a:pt x="201" y="135"/>
                    <a:pt x="207" y="138"/>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52" name="Freeform 85"/>
            <p:cNvSpPr>
              <a:spLocks/>
            </p:cNvSpPr>
            <p:nvPr/>
          </p:nvSpPr>
          <p:spPr bwMode="auto">
            <a:xfrm>
              <a:off x="1973" y="1548"/>
              <a:ext cx="165" cy="125"/>
            </a:xfrm>
            <a:custGeom>
              <a:avLst/>
              <a:gdLst>
                <a:gd name="T0" fmla="*/ 24 w 165"/>
                <a:gd name="T1" fmla="*/ 0 h 125"/>
                <a:gd name="T2" fmla="*/ 12 w 165"/>
                <a:gd name="T3" fmla="*/ 12 h 125"/>
                <a:gd name="T4" fmla="*/ 3 w 165"/>
                <a:gd name="T5" fmla="*/ 29 h 125"/>
                <a:gd name="T6" fmla="*/ 3 w 165"/>
                <a:gd name="T7" fmla="*/ 48 h 125"/>
                <a:gd name="T8" fmla="*/ 22 w 165"/>
                <a:gd name="T9" fmla="*/ 65 h 125"/>
                <a:gd name="T10" fmla="*/ 28 w 165"/>
                <a:gd name="T11" fmla="*/ 78 h 125"/>
                <a:gd name="T12" fmla="*/ 37 w 165"/>
                <a:gd name="T13" fmla="*/ 95 h 125"/>
                <a:gd name="T14" fmla="*/ 81 w 165"/>
                <a:gd name="T15" fmla="*/ 101 h 125"/>
                <a:gd name="T16" fmla="*/ 103 w 165"/>
                <a:gd name="T17" fmla="*/ 105 h 125"/>
                <a:gd name="T18" fmla="*/ 121 w 165"/>
                <a:gd name="T19" fmla="*/ 114 h 125"/>
                <a:gd name="T20" fmla="*/ 138 w 165"/>
                <a:gd name="T21" fmla="*/ 117 h 125"/>
                <a:gd name="T22" fmla="*/ 151 w 165"/>
                <a:gd name="T23" fmla="*/ 120 h 125"/>
                <a:gd name="T24" fmla="*/ 165 w 165"/>
                <a:gd name="T25" fmla="*/ 125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5"/>
                <a:gd name="T40" fmla="*/ 0 h 125"/>
                <a:gd name="T41" fmla="*/ 165 w 165"/>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5" h="125">
                  <a:moveTo>
                    <a:pt x="24" y="0"/>
                  </a:moveTo>
                  <a:cubicBezTo>
                    <a:pt x="19" y="3"/>
                    <a:pt x="15" y="7"/>
                    <a:pt x="12" y="12"/>
                  </a:cubicBezTo>
                  <a:cubicBezTo>
                    <a:pt x="9" y="17"/>
                    <a:pt x="4" y="23"/>
                    <a:pt x="3" y="29"/>
                  </a:cubicBezTo>
                  <a:cubicBezTo>
                    <a:pt x="2" y="35"/>
                    <a:pt x="0" y="42"/>
                    <a:pt x="3" y="48"/>
                  </a:cubicBezTo>
                  <a:cubicBezTo>
                    <a:pt x="6" y="54"/>
                    <a:pt x="18" y="60"/>
                    <a:pt x="22" y="65"/>
                  </a:cubicBezTo>
                  <a:cubicBezTo>
                    <a:pt x="26" y="70"/>
                    <a:pt x="25" y="73"/>
                    <a:pt x="28" y="78"/>
                  </a:cubicBezTo>
                  <a:cubicBezTo>
                    <a:pt x="31" y="83"/>
                    <a:pt x="28" y="91"/>
                    <a:pt x="37" y="95"/>
                  </a:cubicBezTo>
                  <a:cubicBezTo>
                    <a:pt x="46" y="99"/>
                    <a:pt x="70" y="99"/>
                    <a:pt x="81" y="101"/>
                  </a:cubicBezTo>
                  <a:cubicBezTo>
                    <a:pt x="92" y="103"/>
                    <a:pt x="96" y="103"/>
                    <a:pt x="103" y="105"/>
                  </a:cubicBezTo>
                  <a:cubicBezTo>
                    <a:pt x="110" y="107"/>
                    <a:pt x="115" y="112"/>
                    <a:pt x="121" y="114"/>
                  </a:cubicBezTo>
                  <a:cubicBezTo>
                    <a:pt x="127" y="116"/>
                    <a:pt x="133" y="116"/>
                    <a:pt x="138" y="117"/>
                  </a:cubicBezTo>
                  <a:cubicBezTo>
                    <a:pt x="143" y="118"/>
                    <a:pt x="147" y="119"/>
                    <a:pt x="151" y="120"/>
                  </a:cubicBezTo>
                  <a:cubicBezTo>
                    <a:pt x="155" y="121"/>
                    <a:pt x="160" y="123"/>
                    <a:pt x="165" y="12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53" name="Freeform 86"/>
            <p:cNvSpPr>
              <a:spLocks/>
            </p:cNvSpPr>
            <p:nvPr/>
          </p:nvSpPr>
          <p:spPr bwMode="auto">
            <a:xfrm>
              <a:off x="2117" y="1820"/>
              <a:ext cx="41" cy="152"/>
            </a:xfrm>
            <a:custGeom>
              <a:avLst/>
              <a:gdLst>
                <a:gd name="T0" fmla="*/ 37 w 41"/>
                <a:gd name="T1" fmla="*/ 0 h 152"/>
                <a:gd name="T2" fmla="*/ 28 w 41"/>
                <a:gd name="T3" fmla="*/ 28 h 152"/>
                <a:gd name="T4" fmla="*/ 33 w 41"/>
                <a:gd name="T5" fmla="*/ 51 h 152"/>
                <a:gd name="T6" fmla="*/ 40 w 41"/>
                <a:gd name="T7" fmla="*/ 81 h 152"/>
                <a:gd name="T8" fmla="*/ 37 w 41"/>
                <a:gd name="T9" fmla="*/ 106 h 152"/>
                <a:gd name="T10" fmla="*/ 13 w 41"/>
                <a:gd name="T11" fmla="*/ 145 h 152"/>
                <a:gd name="T12" fmla="*/ 0 w 41"/>
                <a:gd name="T13" fmla="*/ 151 h 152"/>
                <a:gd name="T14" fmla="*/ 0 60000 65536"/>
                <a:gd name="T15" fmla="*/ 0 60000 65536"/>
                <a:gd name="T16" fmla="*/ 0 60000 65536"/>
                <a:gd name="T17" fmla="*/ 0 60000 65536"/>
                <a:gd name="T18" fmla="*/ 0 60000 65536"/>
                <a:gd name="T19" fmla="*/ 0 60000 65536"/>
                <a:gd name="T20" fmla="*/ 0 60000 65536"/>
                <a:gd name="T21" fmla="*/ 0 w 41"/>
                <a:gd name="T22" fmla="*/ 0 h 152"/>
                <a:gd name="T23" fmla="*/ 41 w 41"/>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152">
                  <a:moveTo>
                    <a:pt x="37" y="0"/>
                  </a:moveTo>
                  <a:cubicBezTo>
                    <a:pt x="33" y="10"/>
                    <a:pt x="29" y="20"/>
                    <a:pt x="28" y="28"/>
                  </a:cubicBezTo>
                  <a:cubicBezTo>
                    <a:pt x="27" y="36"/>
                    <a:pt x="31" y="42"/>
                    <a:pt x="33" y="51"/>
                  </a:cubicBezTo>
                  <a:cubicBezTo>
                    <a:pt x="35" y="60"/>
                    <a:pt x="39" y="72"/>
                    <a:pt x="40" y="81"/>
                  </a:cubicBezTo>
                  <a:cubicBezTo>
                    <a:pt x="41" y="90"/>
                    <a:pt x="41" y="95"/>
                    <a:pt x="37" y="106"/>
                  </a:cubicBezTo>
                  <a:cubicBezTo>
                    <a:pt x="33" y="117"/>
                    <a:pt x="19" y="138"/>
                    <a:pt x="13" y="145"/>
                  </a:cubicBezTo>
                  <a:cubicBezTo>
                    <a:pt x="7" y="152"/>
                    <a:pt x="3" y="151"/>
                    <a:pt x="0" y="151"/>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54" name="Freeform 87"/>
            <p:cNvSpPr>
              <a:spLocks/>
            </p:cNvSpPr>
            <p:nvPr/>
          </p:nvSpPr>
          <p:spPr bwMode="auto">
            <a:xfrm>
              <a:off x="2261" y="2297"/>
              <a:ext cx="107" cy="324"/>
            </a:xfrm>
            <a:custGeom>
              <a:avLst/>
              <a:gdLst>
                <a:gd name="T0" fmla="*/ 0 w 107"/>
                <a:gd name="T1" fmla="*/ 324 h 324"/>
                <a:gd name="T2" fmla="*/ 6 w 107"/>
                <a:gd name="T3" fmla="*/ 303 h 324"/>
                <a:gd name="T4" fmla="*/ 16 w 107"/>
                <a:gd name="T5" fmla="*/ 279 h 324"/>
                <a:gd name="T6" fmla="*/ 37 w 107"/>
                <a:gd name="T7" fmla="*/ 265 h 324"/>
                <a:gd name="T8" fmla="*/ 57 w 107"/>
                <a:gd name="T9" fmla="*/ 253 h 324"/>
                <a:gd name="T10" fmla="*/ 76 w 107"/>
                <a:gd name="T11" fmla="*/ 228 h 324"/>
                <a:gd name="T12" fmla="*/ 93 w 107"/>
                <a:gd name="T13" fmla="*/ 193 h 324"/>
                <a:gd name="T14" fmla="*/ 100 w 107"/>
                <a:gd name="T15" fmla="*/ 162 h 324"/>
                <a:gd name="T16" fmla="*/ 106 w 107"/>
                <a:gd name="T17" fmla="*/ 123 h 324"/>
                <a:gd name="T18" fmla="*/ 106 w 107"/>
                <a:gd name="T19" fmla="*/ 72 h 324"/>
                <a:gd name="T20" fmla="*/ 100 w 107"/>
                <a:gd name="T21" fmla="*/ 39 h 324"/>
                <a:gd name="T22" fmla="*/ 100 w 107"/>
                <a:gd name="T23" fmla="*/ 0 h 3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7"/>
                <a:gd name="T37" fmla="*/ 0 h 324"/>
                <a:gd name="T38" fmla="*/ 107 w 107"/>
                <a:gd name="T39" fmla="*/ 324 h 3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7" h="324">
                  <a:moveTo>
                    <a:pt x="0" y="324"/>
                  </a:moveTo>
                  <a:cubicBezTo>
                    <a:pt x="1" y="317"/>
                    <a:pt x="3" y="310"/>
                    <a:pt x="6" y="303"/>
                  </a:cubicBezTo>
                  <a:cubicBezTo>
                    <a:pt x="9" y="296"/>
                    <a:pt x="11" y="285"/>
                    <a:pt x="16" y="279"/>
                  </a:cubicBezTo>
                  <a:cubicBezTo>
                    <a:pt x="21" y="273"/>
                    <a:pt x="30" y="269"/>
                    <a:pt x="37" y="265"/>
                  </a:cubicBezTo>
                  <a:cubicBezTo>
                    <a:pt x="44" y="261"/>
                    <a:pt x="51" y="259"/>
                    <a:pt x="57" y="253"/>
                  </a:cubicBezTo>
                  <a:cubicBezTo>
                    <a:pt x="63" y="247"/>
                    <a:pt x="70" y="238"/>
                    <a:pt x="76" y="228"/>
                  </a:cubicBezTo>
                  <a:cubicBezTo>
                    <a:pt x="82" y="218"/>
                    <a:pt x="89" y="204"/>
                    <a:pt x="93" y="193"/>
                  </a:cubicBezTo>
                  <a:cubicBezTo>
                    <a:pt x="97" y="182"/>
                    <a:pt x="98" y="174"/>
                    <a:pt x="100" y="162"/>
                  </a:cubicBezTo>
                  <a:cubicBezTo>
                    <a:pt x="102" y="150"/>
                    <a:pt x="105" y="138"/>
                    <a:pt x="106" y="123"/>
                  </a:cubicBezTo>
                  <a:cubicBezTo>
                    <a:pt x="107" y="108"/>
                    <a:pt x="107" y="86"/>
                    <a:pt x="106" y="72"/>
                  </a:cubicBezTo>
                  <a:cubicBezTo>
                    <a:pt x="105" y="58"/>
                    <a:pt x="101" y="51"/>
                    <a:pt x="100" y="39"/>
                  </a:cubicBezTo>
                  <a:cubicBezTo>
                    <a:pt x="99" y="27"/>
                    <a:pt x="99" y="13"/>
                    <a:pt x="10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55" name="Freeform 88"/>
            <p:cNvSpPr>
              <a:spLocks/>
            </p:cNvSpPr>
            <p:nvPr/>
          </p:nvSpPr>
          <p:spPr bwMode="auto">
            <a:xfrm>
              <a:off x="1791" y="2123"/>
              <a:ext cx="112" cy="126"/>
            </a:xfrm>
            <a:custGeom>
              <a:avLst/>
              <a:gdLst>
                <a:gd name="T0" fmla="*/ 105 w 112"/>
                <a:gd name="T1" fmla="*/ 126 h 126"/>
                <a:gd name="T2" fmla="*/ 105 w 112"/>
                <a:gd name="T3" fmla="*/ 103 h 126"/>
                <a:gd name="T4" fmla="*/ 110 w 112"/>
                <a:gd name="T5" fmla="*/ 78 h 126"/>
                <a:gd name="T6" fmla="*/ 90 w 112"/>
                <a:gd name="T7" fmla="*/ 67 h 126"/>
                <a:gd name="T8" fmla="*/ 66 w 112"/>
                <a:gd name="T9" fmla="*/ 60 h 126"/>
                <a:gd name="T10" fmla="*/ 45 w 112"/>
                <a:gd name="T11" fmla="*/ 39 h 126"/>
                <a:gd name="T12" fmla="*/ 33 w 112"/>
                <a:gd name="T13" fmla="*/ 13 h 126"/>
                <a:gd name="T14" fmla="*/ 0 w 112"/>
                <a:gd name="T15" fmla="*/ 0 h 126"/>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26"/>
                <a:gd name="T26" fmla="*/ 112 w 112"/>
                <a:gd name="T27" fmla="*/ 126 h 1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26">
                  <a:moveTo>
                    <a:pt x="105" y="126"/>
                  </a:moveTo>
                  <a:cubicBezTo>
                    <a:pt x="104" y="118"/>
                    <a:pt x="104" y="111"/>
                    <a:pt x="105" y="103"/>
                  </a:cubicBezTo>
                  <a:cubicBezTo>
                    <a:pt x="106" y="95"/>
                    <a:pt x="112" y="84"/>
                    <a:pt x="110" y="78"/>
                  </a:cubicBezTo>
                  <a:cubicBezTo>
                    <a:pt x="108" y="72"/>
                    <a:pt x="97" y="70"/>
                    <a:pt x="90" y="67"/>
                  </a:cubicBezTo>
                  <a:cubicBezTo>
                    <a:pt x="83" y="64"/>
                    <a:pt x="73" y="65"/>
                    <a:pt x="66" y="60"/>
                  </a:cubicBezTo>
                  <a:cubicBezTo>
                    <a:pt x="59" y="55"/>
                    <a:pt x="50" y="47"/>
                    <a:pt x="45" y="39"/>
                  </a:cubicBezTo>
                  <a:cubicBezTo>
                    <a:pt x="40" y="31"/>
                    <a:pt x="40" y="19"/>
                    <a:pt x="33" y="13"/>
                  </a:cubicBezTo>
                  <a:cubicBezTo>
                    <a:pt x="26" y="7"/>
                    <a:pt x="13" y="3"/>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56" name="Freeform 89"/>
            <p:cNvSpPr>
              <a:spLocks/>
            </p:cNvSpPr>
            <p:nvPr/>
          </p:nvSpPr>
          <p:spPr bwMode="auto">
            <a:xfrm>
              <a:off x="1160" y="2087"/>
              <a:ext cx="27" cy="76"/>
            </a:xfrm>
            <a:custGeom>
              <a:avLst/>
              <a:gdLst>
                <a:gd name="T0" fmla="*/ 0 w 27"/>
                <a:gd name="T1" fmla="*/ 76 h 76"/>
                <a:gd name="T2" fmla="*/ 10 w 27"/>
                <a:gd name="T3" fmla="*/ 57 h 76"/>
                <a:gd name="T4" fmla="*/ 21 w 27"/>
                <a:gd name="T5" fmla="*/ 40 h 76"/>
                <a:gd name="T6" fmla="*/ 21 w 27"/>
                <a:gd name="T7" fmla="*/ 18 h 76"/>
                <a:gd name="T8" fmla="*/ 27 w 27"/>
                <a:gd name="T9" fmla="*/ 0 h 76"/>
                <a:gd name="T10" fmla="*/ 0 60000 65536"/>
                <a:gd name="T11" fmla="*/ 0 60000 65536"/>
                <a:gd name="T12" fmla="*/ 0 60000 65536"/>
                <a:gd name="T13" fmla="*/ 0 60000 65536"/>
                <a:gd name="T14" fmla="*/ 0 60000 65536"/>
                <a:gd name="T15" fmla="*/ 0 w 27"/>
                <a:gd name="T16" fmla="*/ 0 h 76"/>
                <a:gd name="T17" fmla="*/ 27 w 27"/>
                <a:gd name="T18" fmla="*/ 76 h 76"/>
              </a:gdLst>
              <a:ahLst/>
              <a:cxnLst>
                <a:cxn ang="T10">
                  <a:pos x="T0" y="T1"/>
                </a:cxn>
                <a:cxn ang="T11">
                  <a:pos x="T2" y="T3"/>
                </a:cxn>
                <a:cxn ang="T12">
                  <a:pos x="T4" y="T5"/>
                </a:cxn>
                <a:cxn ang="T13">
                  <a:pos x="T6" y="T7"/>
                </a:cxn>
                <a:cxn ang="T14">
                  <a:pos x="T8" y="T9"/>
                </a:cxn>
              </a:cxnLst>
              <a:rect l="T15" t="T16" r="T17" b="T18"/>
              <a:pathLst>
                <a:path w="27" h="76">
                  <a:moveTo>
                    <a:pt x="0" y="76"/>
                  </a:moveTo>
                  <a:cubicBezTo>
                    <a:pt x="3" y="69"/>
                    <a:pt x="7" y="63"/>
                    <a:pt x="10" y="57"/>
                  </a:cubicBezTo>
                  <a:cubicBezTo>
                    <a:pt x="13" y="51"/>
                    <a:pt x="19" y="46"/>
                    <a:pt x="21" y="40"/>
                  </a:cubicBezTo>
                  <a:cubicBezTo>
                    <a:pt x="23" y="34"/>
                    <a:pt x="20" y="25"/>
                    <a:pt x="21" y="18"/>
                  </a:cubicBezTo>
                  <a:cubicBezTo>
                    <a:pt x="22" y="11"/>
                    <a:pt x="24" y="5"/>
                    <a:pt x="27"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57" name="Freeform 90"/>
            <p:cNvSpPr>
              <a:spLocks/>
            </p:cNvSpPr>
            <p:nvPr/>
          </p:nvSpPr>
          <p:spPr bwMode="auto">
            <a:xfrm>
              <a:off x="1199" y="1805"/>
              <a:ext cx="35" cy="184"/>
            </a:xfrm>
            <a:custGeom>
              <a:avLst/>
              <a:gdLst>
                <a:gd name="T0" fmla="*/ 30 w 35"/>
                <a:gd name="T1" fmla="*/ 0 h 184"/>
                <a:gd name="T2" fmla="*/ 21 w 35"/>
                <a:gd name="T3" fmla="*/ 13 h 184"/>
                <a:gd name="T4" fmla="*/ 25 w 35"/>
                <a:gd name="T5" fmla="*/ 36 h 184"/>
                <a:gd name="T6" fmla="*/ 34 w 35"/>
                <a:gd name="T7" fmla="*/ 57 h 184"/>
                <a:gd name="T8" fmla="*/ 30 w 35"/>
                <a:gd name="T9" fmla="*/ 82 h 184"/>
                <a:gd name="T10" fmla="*/ 4 w 35"/>
                <a:gd name="T11" fmla="*/ 111 h 184"/>
                <a:gd name="T12" fmla="*/ 3 w 35"/>
                <a:gd name="T13" fmla="*/ 133 h 184"/>
                <a:gd name="T14" fmla="*/ 3 w 35"/>
                <a:gd name="T15" fmla="*/ 166 h 184"/>
                <a:gd name="T16" fmla="*/ 4 w 35"/>
                <a:gd name="T17" fmla="*/ 184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184"/>
                <a:gd name="T29" fmla="*/ 35 w 35"/>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184">
                  <a:moveTo>
                    <a:pt x="30" y="0"/>
                  </a:moveTo>
                  <a:cubicBezTo>
                    <a:pt x="26" y="3"/>
                    <a:pt x="22" y="7"/>
                    <a:pt x="21" y="13"/>
                  </a:cubicBezTo>
                  <a:cubicBezTo>
                    <a:pt x="20" y="19"/>
                    <a:pt x="23" y="29"/>
                    <a:pt x="25" y="36"/>
                  </a:cubicBezTo>
                  <a:cubicBezTo>
                    <a:pt x="27" y="43"/>
                    <a:pt x="33" y="49"/>
                    <a:pt x="34" y="57"/>
                  </a:cubicBezTo>
                  <a:cubicBezTo>
                    <a:pt x="35" y="65"/>
                    <a:pt x="35" y="73"/>
                    <a:pt x="30" y="82"/>
                  </a:cubicBezTo>
                  <a:cubicBezTo>
                    <a:pt x="25" y="91"/>
                    <a:pt x="8" y="103"/>
                    <a:pt x="4" y="111"/>
                  </a:cubicBezTo>
                  <a:cubicBezTo>
                    <a:pt x="0" y="119"/>
                    <a:pt x="3" y="124"/>
                    <a:pt x="3" y="133"/>
                  </a:cubicBezTo>
                  <a:cubicBezTo>
                    <a:pt x="3" y="142"/>
                    <a:pt x="3" y="158"/>
                    <a:pt x="3" y="166"/>
                  </a:cubicBezTo>
                  <a:cubicBezTo>
                    <a:pt x="3" y="174"/>
                    <a:pt x="3" y="179"/>
                    <a:pt x="4" y="184"/>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58" name="Freeform 91"/>
            <p:cNvSpPr>
              <a:spLocks/>
            </p:cNvSpPr>
            <p:nvPr/>
          </p:nvSpPr>
          <p:spPr bwMode="auto">
            <a:xfrm>
              <a:off x="1137" y="1803"/>
              <a:ext cx="93" cy="77"/>
            </a:xfrm>
            <a:custGeom>
              <a:avLst/>
              <a:gdLst>
                <a:gd name="T0" fmla="*/ 0 w 93"/>
                <a:gd name="T1" fmla="*/ 77 h 77"/>
                <a:gd name="T2" fmla="*/ 17 w 93"/>
                <a:gd name="T3" fmla="*/ 74 h 77"/>
                <a:gd name="T4" fmla="*/ 38 w 93"/>
                <a:gd name="T5" fmla="*/ 71 h 77"/>
                <a:gd name="T6" fmla="*/ 50 w 93"/>
                <a:gd name="T7" fmla="*/ 50 h 77"/>
                <a:gd name="T8" fmla="*/ 54 w 93"/>
                <a:gd name="T9" fmla="*/ 23 h 77"/>
                <a:gd name="T10" fmla="*/ 68 w 93"/>
                <a:gd name="T11" fmla="*/ 9 h 77"/>
                <a:gd name="T12" fmla="*/ 93 w 93"/>
                <a:gd name="T13" fmla="*/ 0 h 77"/>
                <a:gd name="T14" fmla="*/ 0 60000 65536"/>
                <a:gd name="T15" fmla="*/ 0 60000 65536"/>
                <a:gd name="T16" fmla="*/ 0 60000 65536"/>
                <a:gd name="T17" fmla="*/ 0 60000 65536"/>
                <a:gd name="T18" fmla="*/ 0 60000 65536"/>
                <a:gd name="T19" fmla="*/ 0 60000 65536"/>
                <a:gd name="T20" fmla="*/ 0 60000 65536"/>
                <a:gd name="T21" fmla="*/ 0 w 93"/>
                <a:gd name="T22" fmla="*/ 0 h 77"/>
                <a:gd name="T23" fmla="*/ 93 w 93"/>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3" h="77">
                  <a:moveTo>
                    <a:pt x="0" y="77"/>
                  </a:moveTo>
                  <a:cubicBezTo>
                    <a:pt x="5" y="76"/>
                    <a:pt x="11" y="75"/>
                    <a:pt x="17" y="74"/>
                  </a:cubicBezTo>
                  <a:cubicBezTo>
                    <a:pt x="23" y="73"/>
                    <a:pt x="33" y="75"/>
                    <a:pt x="38" y="71"/>
                  </a:cubicBezTo>
                  <a:cubicBezTo>
                    <a:pt x="43" y="67"/>
                    <a:pt x="47" y="58"/>
                    <a:pt x="50" y="50"/>
                  </a:cubicBezTo>
                  <a:cubicBezTo>
                    <a:pt x="53" y="42"/>
                    <a:pt x="51" y="30"/>
                    <a:pt x="54" y="23"/>
                  </a:cubicBezTo>
                  <a:cubicBezTo>
                    <a:pt x="57" y="16"/>
                    <a:pt x="61" y="13"/>
                    <a:pt x="68" y="9"/>
                  </a:cubicBezTo>
                  <a:cubicBezTo>
                    <a:pt x="75" y="5"/>
                    <a:pt x="84" y="2"/>
                    <a:pt x="93"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59" name="Freeform 92"/>
            <p:cNvSpPr>
              <a:spLocks/>
            </p:cNvSpPr>
            <p:nvPr/>
          </p:nvSpPr>
          <p:spPr bwMode="auto">
            <a:xfrm>
              <a:off x="1205" y="1940"/>
              <a:ext cx="406" cy="65"/>
            </a:xfrm>
            <a:custGeom>
              <a:avLst/>
              <a:gdLst>
                <a:gd name="T0" fmla="*/ 0 w 406"/>
                <a:gd name="T1" fmla="*/ 55 h 65"/>
                <a:gd name="T2" fmla="*/ 25 w 406"/>
                <a:gd name="T3" fmla="*/ 61 h 65"/>
                <a:gd name="T4" fmla="*/ 72 w 406"/>
                <a:gd name="T5" fmla="*/ 61 h 65"/>
                <a:gd name="T6" fmla="*/ 127 w 406"/>
                <a:gd name="T7" fmla="*/ 39 h 65"/>
                <a:gd name="T8" fmla="*/ 169 w 406"/>
                <a:gd name="T9" fmla="*/ 37 h 65"/>
                <a:gd name="T10" fmla="*/ 201 w 406"/>
                <a:gd name="T11" fmla="*/ 45 h 65"/>
                <a:gd name="T12" fmla="*/ 241 w 406"/>
                <a:gd name="T13" fmla="*/ 39 h 65"/>
                <a:gd name="T14" fmla="*/ 276 w 406"/>
                <a:gd name="T15" fmla="*/ 22 h 65"/>
                <a:gd name="T16" fmla="*/ 307 w 406"/>
                <a:gd name="T17" fmla="*/ 13 h 65"/>
                <a:gd name="T18" fmla="*/ 349 w 406"/>
                <a:gd name="T19" fmla="*/ 3 h 65"/>
                <a:gd name="T20" fmla="*/ 376 w 406"/>
                <a:gd name="T21" fmla="*/ 3 h 65"/>
                <a:gd name="T22" fmla="*/ 406 w 406"/>
                <a:gd name="T23" fmla="*/ 0 h 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6"/>
                <a:gd name="T37" fmla="*/ 0 h 65"/>
                <a:gd name="T38" fmla="*/ 406 w 406"/>
                <a:gd name="T39" fmla="*/ 65 h 6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6" h="65">
                  <a:moveTo>
                    <a:pt x="0" y="55"/>
                  </a:moveTo>
                  <a:cubicBezTo>
                    <a:pt x="6" y="57"/>
                    <a:pt x="13" y="60"/>
                    <a:pt x="25" y="61"/>
                  </a:cubicBezTo>
                  <a:cubicBezTo>
                    <a:pt x="37" y="62"/>
                    <a:pt x="55" y="65"/>
                    <a:pt x="72" y="61"/>
                  </a:cubicBezTo>
                  <a:cubicBezTo>
                    <a:pt x="89" y="57"/>
                    <a:pt x="111" y="43"/>
                    <a:pt x="127" y="39"/>
                  </a:cubicBezTo>
                  <a:cubicBezTo>
                    <a:pt x="143" y="35"/>
                    <a:pt x="157" y="36"/>
                    <a:pt x="169" y="37"/>
                  </a:cubicBezTo>
                  <a:cubicBezTo>
                    <a:pt x="181" y="38"/>
                    <a:pt x="189" y="45"/>
                    <a:pt x="201" y="45"/>
                  </a:cubicBezTo>
                  <a:cubicBezTo>
                    <a:pt x="213" y="45"/>
                    <a:pt x="229" y="43"/>
                    <a:pt x="241" y="39"/>
                  </a:cubicBezTo>
                  <a:cubicBezTo>
                    <a:pt x="253" y="35"/>
                    <a:pt x="265" y="26"/>
                    <a:pt x="276" y="22"/>
                  </a:cubicBezTo>
                  <a:cubicBezTo>
                    <a:pt x="287" y="18"/>
                    <a:pt x="295" y="16"/>
                    <a:pt x="307" y="13"/>
                  </a:cubicBezTo>
                  <a:cubicBezTo>
                    <a:pt x="319" y="10"/>
                    <a:pt x="338" y="5"/>
                    <a:pt x="349" y="3"/>
                  </a:cubicBezTo>
                  <a:cubicBezTo>
                    <a:pt x="360" y="1"/>
                    <a:pt x="367" y="3"/>
                    <a:pt x="376" y="3"/>
                  </a:cubicBezTo>
                  <a:cubicBezTo>
                    <a:pt x="385" y="3"/>
                    <a:pt x="395" y="1"/>
                    <a:pt x="40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60" name="Freeform 93"/>
            <p:cNvSpPr>
              <a:spLocks/>
            </p:cNvSpPr>
            <p:nvPr/>
          </p:nvSpPr>
          <p:spPr bwMode="auto">
            <a:xfrm>
              <a:off x="1446" y="1773"/>
              <a:ext cx="69" cy="27"/>
            </a:xfrm>
            <a:custGeom>
              <a:avLst/>
              <a:gdLst>
                <a:gd name="T0" fmla="*/ 121 w 60"/>
                <a:gd name="T1" fmla="*/ 43 h 24"/>
                <a:gd name="T2" fmla="*/ 91 w 60"/>
                <a:gd name="T3" fmla="*/ 23 h 24"/>
                <a:gd name="T4" fmla="*/ 53 w 60"/>
                <a:gd name="T5" fmla="*/ 11 h 24"/>
                <a:gd name="T6" fmla="*/ 24 w 60"/>
                <a:gd name="T7" fmla="*/ 10 h 24"/>
                <a:gd name="T8" fmla="*/ 0 w 60"/>
                <a:gd name="T9" fmla="*/ 0 h 24"/>
                <a:gd name="T10" fmla="*/ 0 60000 65536"/>
                <a:gd name="T11" fmla="*/ 0 60000 65536"/>
                <a:gd name="T12" fmla="*/ 0 60000 65536"/>
                <a:gd name="T13" fmla="*/ 0 60000 65536"/>
                <a:gd name="T14" fmla="*/ 0 60000 65536"/>
                <a:gd name="T15" fmla="*/ 0 w 60"/>
                <a:gd name="T16" fmla="*/ 0 h 24"/>
                <a:gd name="T17" fmla="*/ 60 w 60"/>
                <a:gd name="T18" fmla="*/ 24 h 24"/>
              </a:gdLst>
              <a:ahLst/>
              <a:cxnLst>
                <a:cxn ang="T10">
                  <a:pos x="T0" y="T1"/>
                </a:cxn>
                <a:cxn ang="T11">
                  <a:pos x="T2" y="T3"/>
                </a:cxn>
                <a:cxn ang="T12">
                  <a:pos x="T4" y="T5"/>
                </a:cxn>
                <a:cxn ang="T13">
                  <a:pos x="T6" y="T7"/>
                </a:cxn>
                <a:cxn ang="T14">
                  <a:pos x="T8" y="T9"/>
                </a:cxn>
              </a:cxnLst>
              <a:rect l="T15" t="T16" r="T17" b="T18"/>
              <a:pathLst>
                <a:path w="60" h="24">
                  <a:moveTo>
                    <a:pt x="60" y="24"/>
                  </a:moveTo>
                  <a:cubicBezTo>
                    <a:pt x="55" y="19"/>
                    <a:pt x="51" y="15"/>
                    <a:pt x="45" y="12"/>
                  </a:cubicBezTo>
                  <a:cubicBezTo>
                    <a:pt x="39" y="9"/>
                    <a:pt x="31" y="7"/>
                    <a:pt x="26" y="6"/>
                  </a:cubicBezTo>
                  <a:cubicBezTo>
                    <a:pt x="21" y="5"/>
                    <a:pt x="16" y="6"/>
                    <a:pt x="12" y="5"/>
                  </a:cubicBezTo>
                  <a:cubicBezTo>
                    <a:pt x="8" y="4"/>
                    <a:pt x="3" y="1"/>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61" name="Freeform 94"/>
            <p:cNvSpPr>
              <a:spLocks/>
            </p:cNvSpPr>
            <p:nvPr/>
          </p:nvSpPr>
          <p:spPr bwMode="auto">
            <a:xfrm>
              <a:off x="960" y="1211"/>
              <a:ext cx="180" cy="273"/>
            </a:xfrm>
            <a:custGeom>
              <a:avLst/>
              <a:gdLst>
                <a:gd name="T0" fmla="*/ 179 w 180"/>
                <a:gd name="T1" fmla="*/ 273 h 273"/>
                <a:gd name="T2" fmla="*/ 176 w 180"/>
                <a:gd name="T3" fmla="*/ 253 h 273"/>
                <a:gd name="T4" fmla="*/ 156 w 180"/>
                <a:gd name="T5" fmla="*/ 240 h 273"/>
                <a:gd name="T6" fmla="*/ 132 w 180"/>
                <a:gd name="T7" fmla="*/ 231 h 273"/>
                <a:gd name="T8" fmla="*/ 117 w 180"/>
                <a:gd name="T9" fmla="*/ 202 h 273"/>
                <a:gd name="T10" fmla="*/ 129 w 180"/>
                <a:gd name="T11" fmla="*/ 160 h 273"/>
                <a:gd name="T12" fmla="*/ 108 w 180"/>
                <a:gd name="T13" fmla="*/ 120 h 273"/>
                <a:gd name="T14" fmla="*/ 62 w 180"/>
                <a:gd name="T15" fmla="*/ 112 h 273"/>
                <a:gd name="T16" fmla="*/ 39 w 180"/>
                <a:gd name="T17" fmla="*/ 91 h 273"/>
                <a:gd name="T18" fmla="*/ 36 w 180"/>
                <a:gd name="T19" fmla="*/ 52 h 273"/>
                <a:gd name="T20" fmla="*/ 32 w 180"/>
                <a:gd name="T21" fmla="*/ 28 h 273"/>
                <a:gd name="T22" fmla="*/ 0 w 180"/>
                <a:gd name="T23" fmla="*/ 0 h 2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
                <a:gd name="T37" fmla="*/ 0 h 273"/>
                <a:gd name="T38" fmla="*/ 180 w 180"/>
                <a:gd name="T39" fmla="*/ 273 h 2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 h="273">
                  <a:moveTo>
                    <a:pt x="179" y="273"/>
                  </a:moveTo>
                  <a:cubicBezTo>
                    <a:pt x="179" y="265"/>
                    <a:pt x="180" y="258"/>
                    <a:pt x="176" y="253"/>
                  </a:cubicBezTo>
                  <a:cubicBezTo>
                    <a:pt x="172" y="248"/>
                    <a:pt x="163" y="244"/>
                    <a:pt x="156" y="240"/>
                  </a:cubicBezTo>
                  <a:cubicBezTo>
                    <a:pt x="149" y="236"/>
                    <a:pt x="138" y="237"/>
                    <a:pt x="132" y="231"/>
                  </a:cubicBezTo>
                  <a:cubicBezTo>
                    <a:pt x="126" y="225"/>
                    <a:pt x="117" y="214"/>
                    <a:pt x="117" y="202"/>
                  </a:cubicBezTo>
                  <a:cubicBezTo>
                    <a:pt x="117" y="190"/>
                    <a:pt x="130" y="174"/>
                    <a:pt x="129" y="160"/>
                  </a:cubicBezTo>
                  <a:cubicBezTo>
                    <a:pt x="128" y="146"/>
                    <a:pt x="119" y="128"/>
                    <a:pt x="108" y="120"/>
                  </a:cubicBezTo>
                  <a:cubicBezTo>
                    <a:pt x="97" y="112"/>
                    <a:pt x="73" y="117"/>
                    <a:pt x="62" y="112"/>
                  </a:cubicBezTo>
                  <a:cubicBezTo>
                    <a:pt x="51" y="107"/>
                    <a:pt x="43" y="101"/>
                    <a:pt x="39" y="91"/>
                  </a:cubicBezTo>
                  <a:cubicBezTo>
                    <a:pt x="35" y="81"/>
                    <a:pt x="37" y="62"/>
                    <a:pt x="36" y="52"/>
                  </a:cubicBezTo>
                  <a:cubicBezTo>
                    <a:pt x="35" y="42"/>
                    <a:pt x="38" y="37"/>
                    <a:pt x="32" y="28"/>
                  </a:cubicBezTo>
                  <a:cubicBezTo>
                    <a:pt x="26" y="19"/>
                    <a:pt x="13" y="9"/>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62" name="Freeform 95"/>
            <p:cNvSpPr>
              <a:spLocks/>
            </p:cNvSpPr>
            <p:nvPr/>
          </p:nvSpPr>
          <p:spPr bwMode="auto">
            <a:xfrm>
              <a:off x="1500" y="1466"/>
              <a:ext cx="149" cy="21"/>
            </a:xfrm>
            <a:custGeom>
              <a:avLst/>
              <a:gdLst>
                <a:gd name="T0" fmla="*/ 0 w 149"/>
                <a:gd name="T1" fmla="*/ 15 h 21"/>
                <a:gd name="T2" fmla="*/ 23 w 149"/>
                <a:gd name="T3" fmla="*/ 21 h 21"/>
                <a:gd name="T4" fmla="*/ 53 w 149"/>
                <a:gd name="T5" fmla="*/ 13 h 21"/>
                <a:gd name="T6" fmla="*/ 80 w 149"/>
                <a:gd name="T7" fmla="*/ 13 h 21"/>
                <a:gd name="T8" fmla="*/ 111 w 149"/>
                <a:gd name="T9" fmla="*/ 10 h 21"/>
                <a:gd name="T10" fmla="*/ 129 w 149"/>
                <a:gd name="T11" fmla="*/ 1 h 21"/>
                <a:gd name="T12" fmla="*/ 149 w 149"/>
                <a:gd name="T13" fmla="*/ 1 h 21"/>
                <a:gd name="T14" fmla="*/ 0 60000 65536"/>
                <a:gd name="T15" fmla="*/ 0 60000 65536"/>
                <a:gd name="T16" fmla="*/ 0 60000 65536"/>
                <a:gd name="T17" fmla="*/ 0 60000 65536"/>
                <a:gd name="T18" fmla="*/ 0 60000 65536"/>
                <a:gd name="T19" fmla="*/ 0 60000 65536"/>
                <a:gd name="T20" fmla="*/ 0 60000 65536"/>
                <a:gd name="T21" fmla="*/ 0 w 149"/>
                <a:gd name="T22" fmla="*/ 0 h 21"/>
                <a:gd name="T23" fmla="*/ 149 w 149"/>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21">
                  <a:moveTo>
                    <a:pt x="0" y="15"/>
                  </a:moveTo>
                  <a:cubicBezTo>
                    <a:pt x="7" y="18"/>
                    <a:pt x="14" y="21"/>
                    <a:pt x="23" y="21"/>
                  </a:cubicBezTo>
                  <a:cubicBezTo>
                    <a:pt x="32" y="21"/>
                    <a:pt x="44" y="14"/>
                    <a:pt x="53" y="13"/>
                  </a:cubicBezTo>
                  <a:cubicBezTo>
                    <a:pt x="62" y="12"/>
                    <a:pt x="70" y="14"/>
                    <a:pt x="80" y="13"/>
                  </a:cubicBezTo>
                  <a:cubicBezTo>
                    <a:pt x="90" y="12"/>
                    <a:pt x="103" y="12"/>
                    <a:pt x="111" y="10"/>
                  </a:cubicBezTo>
                  <a:cubicBezTo>
                    <a:pt x="119" y="8"/>
                    <a:pt x="123" y="2"/>
                    <a:pt x="129" y="1"/>
                  </a:cubicBezTo>
                  <a:cubicBezTo>
                    <a:pt x="135" y="0"/>
                    <a:pt x="146" y="1"/>
                    <a:pt x="149" y="1"/>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63" name="Freeform 96"/>
            <p:cNvSpPr>
              <a:spLocks/>
            </p:cNvSpPr>
            <p:nvPr/>
          </p:nvSpPr>
          <p:spPr bwMode="auto">
            <a:xfrm>
              <a:off x="1997" y="1415"/>
              <a:ext cx="34" cy="132"/>
            </a:xfrm>
            <a:custGeom>
              <a:avLst/>
              <a:gdLst>
                <a:gd name="T0" fmla="*/ 0 w 34"/>
                <a:gd name="T1" fmla="*/ 132 h 132"/>
                <a:gd name="T2" fmla="*/ 15 w 34"/>
                <a:gd name="T3" fmla="*/ 126 h 132"/>
                <a:gd name="T4" fmla="*/ 28 w 34"/>
                <a:gd name="T5" fmla="*/ 106 h 132"/>
                <a:gd name="T6" fmla="*/ 30 w 34"/>
                <a:gd name="T7" fmla="*/ 52 h 132"/>
                <a:gd name="T8" fmla="*/ 34 w 34"/>
                <a:gd name="T9" fmla="*/ 0 h 132"/>
                <a:gd name="T10" fmla="*/ 0 60000 65536"/>
                <a:gd name="T11" fmla="*/ 0 60000 65536"/>
                <a:gd name="T12" fmla="*/ 0 60000 65536"/>
                <a:gd name="T13" fmla="*/ 0 60000 65536"/>
                <a:gd name="T14" fmla="*/ 0 60000 65536"/>
                <a:gd name="T15" fmla="*/ 0 w 34"/>
                <a:gd name="T16" fmla="*/ 0 h 132"/>
                <a:gd name="T17" fmla="*/ 34 w 34"/>
                <a:gd name="T18" fmla="*/ 132 h 132"/>
              </a:gdLst>
              <a:ahLst/>
              <a:cxnLst>
                <a:cxn ang="T10">
                  <a:pos x="T0" y="T1"/>
                </a:cxn>
                <a:cxn ang="T11">
                  <a:pos x="T2" y="T3"/>
                </a:cxn>
                <a:cxn ang="T12">
                  <a:pos x="T4" y="T5"/>
                </a:cxn>
                <a:cxn ang="T13">
                  <a:pos x="T6" y="T7"/>
                </a:cxn>
                <a:cxn ang="T14">
                  <a:pos x="T8" y="T9"/>
                </a:cxn>
              </a:cxnLst>
              <a:rect l="T15" t="T16" r="T17" b="T18"/>
              <a:pathLst>
                <a:path w="34" h="132">
                  <a:moveTo>
                    <a:pt x="0" y="132"/>
                  </a:moveTo>
                  <a:cubicBezTo>
                    <a:pt x="5" y="131"/>
                    <a:pt x="10" y="130"/>
                    <a:pt x="15" y="126"/>
                  </a:cubicBezTo>
                  <a:cubicBezTo>
                    <a:pt x="20" y="122"/>
                    <a:pt x="26" y="118"/>
                    <a:pt x="28" y="106"/>
                  </a:cubicBezTo>
                  <a:cubicBezTo>
                    <a:pt x="30" y="94"/>
                    <a:pt x="29" y="70"/>
                    <a:pt x="30" y="52"/>
                  </a:cubicBezTo>
                  <a:cubicBezTo>
                    <a:pt x="31" y="34"/>
                    <a:pt x="32" y="17"/>
                    <a:pt x="34"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64" name="Freeform 97"/>
            <p:cNvSpPr>
              <a:spLocks/>
            </p:cNvSpPr>
            <p:nvPr/>
          </p:nvSpPr>
          <p:spPr bwMode="auto">
            <a:xfrm>
              <a:off x="2006" y="1689"/>
              <a:ext cx="67" cy="48"/>
            </a:xfrm>
            <a:custGeom>
              <a:avLst/>
              <a:gdLst>
                <a:gd name="T0" fmla="*/ 0 w 67"/>
                <a:gd name="T1" fmla="*/ 48 h 48"/>
                <a:gd name="T2" fmla="*/ 12 w 67"/>
                <a:gd name="T3" fmla="*/ 36 h 48"/>
                <a:gd name="T4" fmla="*/ 28 w 67"/>
                <a:gd name="T5" fmla="*/ 30 h 48"/>
                <a:gd name="T6" fmla="*/ 54 w 67"/>
                <a:gd name="T7" fmla="*/ 27 h 48"/>
                <a:gd name="T8" fmla="*/ 66 w 67"/>
                <a:gd name="T9" fmla="*/ 14 h 48"/>
                <a:gd name="T10" fmla="*/ 63 w 67"/>
                <a:gd name="T11" fmla="*/ 0 h 48"/>
                <a:gd name="T12" fmla="*/ 0 60000 65536"/>
                <a:gd name="T13" fmla="*/ 0 60000 65536"/>
                <a:gd name="T14" fmla="*/ 0 60000 65536"/>
                <a:gd name="T15" fmla="*/ 0 60000 65536"/>
                <a:gd name="T16" fmla="*/ 0 60000 65536"/>
                <a:gd name="T17" fmla="*/ 0 60000 65536"/>
                <a:gd name="T18" fmla="*/ 0 w 67"/>
                <a:gd name="T19" fmla="*/ 0 h 48"/>
                <a:gd name="T20" fmla="*/ 67 w 67"/>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67" h="48">
                  <a:moveTo>
                    <a:pt x="0" y="48"/>
                  </a:moveTo>
                  <a:cubicBezTo>
                    <a:pt x="3" y="43"/>
                    <a:pt x="7" y="39"/>
                    <a:pt x="12" y="36"/>
                  </a:cubicBezTo>
                  <a:cubicBezTo>
                    <a:pt x="17" y="33"/>
                    <a:pt x="21" y="31"/>
                    <a:pt x="28" y="30"/>
                  </a:cubicBezTo>
                  <a:cubicBezTo>
                    <a:pt x="35" y="29"/>
                    <a:pt x="48" y="30"/>
                    <a:pt x="54" y="27"/>
                  </a:cubicBezTo>
                  <a:cubicBezTo>
                    <a:pt x="60" y="24"/>
                    <a:pt x="65" y="18"/>
                    <a:pt x="66" y="14"/>
                  </a:cubicBezTo>
                  <a:cubicBezTo>
                    <a:pt x="67" y="10"/>
                    <a:pt x="64" y="4"/>
                    <a:pt x="63"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65" name="Freeform 98"/>
            <p:cNvSpPr>
              <a:spLocks/>
            </p:cNvSpPr>
            <p:nvPr/>
          </p:nvSpPr>
          <p:spPr bwMode="auto">
            <a:xfrm>
              <a:off x="1664" y="1656"/>
              <a:ext cx="127" cy="116"/>
            </a:xfrm>
            <a:custGeom>
              <a:avLst/>
              <a:gdLst>
                <a:gd name="T0" fmla="*/ 0 w 127"/>
                <a:gd name="T1" fmla="*/ 0 h 116"/>
                <a:gd name="T2" fmla="*/ 10 w 127"/>
                <a:gd name="T3" fmla="*/ 6 h 116"/>
                <a:gd name="T4" fmla="*/ 22 w 127"/>
                <a:gd name="T5" fmla="*/ 8 h 116"/>
                <a:gd name="T6" fmla="*/ 42 w 127"/>
                <a:gd name="T7" fmla="*/ 14 h 116"/>
                <a:gd name="T8" fmla="*/ 55 w 127"/>
                <a:gd name="T9" fmla="*/ 20 h 116"/>
                <a:gd name="T10" fmla="*/ 66 w 127"/>
                <a:gd name="T11" fmla="*/ 27 h 116"/>
                <a:gd name="T12" fmla="*/ 76 w 127"/>
                <a:gd name="T13" fmla="*/ 33 h 116"/>
                <a:gd name="T14" fmla="*/ 82 w 127"/>
                <a:gd name="T15" fmla="*/ 47 h 116"/>
                <a:gd name="T16" fmla="*/ 87 w 127"/>
                <a:gd name="T17" fmla="*/ 65 h 116"/>
                <a:gd name="T18" fmla="*/ 99 w 127"/>
                <a:gd name="T19" fmla="*/ 78 h 116"/>
                <a:gd name="T20" fmla="*/ 118 w 127"/>
                <a:gd name="T21" fmla="*/ 84 h 116"/>
                <a:gd name="T22" fmla="*/ 124 w 127"/>
                <a:gd name="T23" fmla="*/ 96 h 116"/>
                <a:gd name="T24" fmla="*/ 127 w 127"/>
                <a:gd name="T25" fmla="*/ 116 h 1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7"/>
                <a:gd name="T40" fmla="*/ 0 h 116"/>
                <a:gd name="T41" fmla="*/ 127 w 127"/>
                <a:gd name="T42" fmla="*/ 116 h 1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7" h="116">
                  <a:moveTo>
                    <a:pt x="0" y="0"/>
                  </a:moveTo>
                  <a:cubicBezTo>
                    <a:pt x="3" y="2"/>
                    <a:pt x="6" y="5"/>
                    <a:pt x="10" y="6"/>
                  </a:cubicBezTo>
                  <a:cubicBezTo>
                    <a:pt x="14" y="7"/>
                    <a:pt x="17" y="7"/>
                    <a:pt x="22" y="8"/>
                  </a:cubicBezTo>
                  <a:cubicBezTo>
                    <a:pt x="27" y="9"/>
                    <a:pt x="37" y="12"/>
                    <a:pt x="42" y="14"/>
                  </a:cubicBezTo>
                  <a:cubicBezTo>
                    <a:pt x="47" y="16"/>
                    <a:pt x="51" y="18"/>
                    <a:pt x="55" y="20"/>
                  </a:cubicBezTo>
                  <a:cubicBezTo>
                    <a:pt x="59" y="22"/>
                    <a:pt x="63" y="25"/>
                    <a:pt x="66" y="27"/>
                  </a:cubicBezTo>
                  <a:cubicBezTo>
                    <a:pt x="69" y="29"/>
                    <a:pt x="73" y="30"/>
                    <a:pt x="76" y="33"/>
                  </a:cubicBezTo>
                  <a:cubicBezTo>
                    <a:pt x="79" y="36"/>
                    <a:pt x="80" y="42"/>
                    <a:pt x="82" y="47"/>
                  </a:cubicBezTo>
                  <a:cubicBezTo>
                    <a:pt x="84" y="52"/>
                    <a:pt x="84" y="60"/>
                    <a:pt x="87" y="65"/>
                  </a:cubicBezTo>
                  <a:cubicBezTo>
                    <a:pt x="90" y="70"/>
                    <a:pt x="94" y="75"/>
                    <a:pt x="99" y="78"/>
                  </a:cubicBezTo>
                  <a:cubicBezTo>
                    <a:pt x="104" y="81"/>
                    <a:pt x="114" y="81"/>
                    <a:pt x="118" y="84"/>
                  </a:cubicBezTo>
                  <a:cubicBezTo>
                    <a:pt x="122" y="87"/>
                    <a:pt x="123" y="91"/>
                    <a:pt x="124" y="96"/>
                  </a:cubicBezTo>
                  <a:cubicBezTo>
                    <a:pt x="125" y="101"/>
                    <a:pt x="126" y="108"/>
                    <a:pt x="127" y="116"/>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66" name="Freeform 99"/>
            <p:cNvSpPr>
              <a:spLocks/>
            </p:cNvSpPr>
            <p:nvPr/>
          </p:nvSpPr>
          <p:spPr bwMode="auto">
            <a:xfrm>
              <a:off x="2832" y="1796"/>
              <a:ext cx="159" cy="73"/>
            </a:xfrm>
            <a:custGeom>
              <a:avLst/>
              <a:gdLst>
                <a:gd name="T0" fmla="*/ 159 w 159"/>
                <a:gd name="T1" fmla="*/ 0 h 73"/>
                <a:gd name="T2" fmla="*/ 138 w 159"/>
                <a:gd name="T3" fmla="*/ 9 h 73"/>
                <a:gd name="T4" fmla="*/ 105 w 159"/>
                <a:gd name="T5" fmla="*/ 21 h 73"/>
                <a:gd name="T6" fmla="*/ 83 w 159"/>
                <a:gd name="T7" fmla="*/ 36 h 73"/>
                <a:gd name="T8" fmla="*/ 54 w 159"/>
                <a:gd name="T9" fmla="*/ 51 h 73"/>
                <a:gd name="T10" fmla="*/ 20 w 159"/>
                <a:gd name="T11" fmla="*/ 64 h 73"/>
                <a:gd name="T12" fmla="*/ 0 w 159"/>
                <a:gd name="T13" fmla="*/ 73 h 73"/>
                <a:gd name="T14" fmla="*/ 0 60000 65536"/>
                <a:gd name="T15" fmla="*/ 0 60000 65536"/>
                <a:gd name="T16" fmla="*/ 0 60000 65536"/>
                <a:gd name="T17" fmla="*/ 0 60000 65536"/>
                <a:gd name="T18" fmla="*/ 0 60000 65536"/>
                <a:gd name="T19" fmla="*/ 0 60000 65536"/>
                <a:gd name="T20" fmla="*/ 0 60000 65536"/>
                <a:gd name="T21" fmla="*/ 0 w 159"/>
                <a:gd name="T22" fmla="*/ 0 h 73"/>
                <a:gd name="T23" fmla="*/ 159 w 159"/>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9" h="73">
                  <a:moveTo>
                    <a:pt x="159" y="0"/>
                  </a:moveTo>
                  <a:cubicBezTo>
                    <a:pt x="153" y="2"/>
                    <a:pt x="147" y="5"/>
                    <a:pt x="138" y="9"/>
                  </a:cubicBezTo>
                  <a:cubicBezTo>
                    <a:pt x="129" y="13"/>
                    <a:pt x="114" y="16"/>
                    <a:pt x="105" y="21"/>
                  </a:cubicBezTo>
                  <a:cubicBezTo>
                    <a:pt x="96" y="26"/>
                    <a:pt x="91" y="31"/>
                    <a:pt x="83" y="36"/>
                  </a:cubicBezTo>
                  <a:cubicBezTo>
                    <a:pt x="75" y="41"/>
                    <a:pt x="64" y="46"/>
                    <a:pt x="54" y="51"/>
                  </a:cubicBezTo>
                  <a:cubicBezTo>
                    <a:pt x="44" y="56"/>
                    <a:pt x="29" y="60"/>
                    <a:pt x="20" y="64"/>
                  </a:cubicBezTo>
                  <a:cubicBezTo>
                    <a:pt x="11" y="68"/>
                    <a:pt x="5" y="70"/>
                    <a:pt x="0" y="7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67" name="Freeform 100"/>
            <p:cNvSpPr>
              <a:spLocks/>
            </p:cNvSpPr>
            <p:nvPr/>
          </p:nvSpPr>
          <p:spPr bwMode="auto">
            <a:xfrm>
              <a:off x="2717" y="1868"/>
              <a:ext cx="117" cy="40"/>
            </a:xfrm>
            <a:custGeom>
              <a:avLst/>
              <a:gdLst>
                <a:gd name="T0" fmla="*/ 117 w 117"/>
                <a:gd name="T1" fmla="*/ 0 h 40"/>
                <a:gd name="T2" fmla="*/ 88 w 117"/>
                <a:gd name="T3" fmla="*/ 6 h 40"/>
                <a:gd name="T4" fmla="*/ 73 w 117"/>
                <a:gd name="T5" fmla="*/ 15 h 40"/>
                <a:gd name="T6" fmla="*/ 58 w 117"/>
                <a:gd name="T7" fmla="*/ 22 h 40"/>
                <a:gd name="T8" fmla="*/ 42 w 117"/>
                <a:gd name="T9" fmla="*/ 28 h 40"/>
                <a:gd name="T10" fmla="*/ 13 w 117"/>
                <a:gd name="T11" fmla="*/ 31 h 40"/>
                <a:gd name="T12" fmla="*/ 0 w 117"/>
                <a:gd name="T13" fmla="*/ 40 h 40"/>
                <a:gd name="T14" fmla="*/ 0 60000 65536"/>
                <a:gd name="T15" fmla="*/ 0 60000 65536"/>
                <a:gd name="T16" fmla="*/ 0 60000 65536"/>
                <a:gd name="T17" fmla="*/ 0 60000 65536"/>
                <a:gd name="T18" fmla="*/ 0 60000 65536"/>
                <a:gd name="T19" fmla="*/ 0 60000 65536"/>
                <a:gd name="T20" fmla="*/ 0 60000 65536"/>
                <a:gd name="T21" fmla="*/ 0 w 117"/>
                <a:gd name="T22" fmla="*/ 0 h 40"/>
                <a:gd name="T23" fmla="*/ 117 w 117"/>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7" h="40">
                  <a:moveTo>
                    <a:pt x="117" y="0"/>
                  </a:moveTo>
                  <a:cubicBezTo>
                    <a:pt x="106" y="2"/>
                    <a:pt x="95" y="4"/>
                    <a:pt x="88" y="6"/>
                  </a:cubicBezTo>
                  <a:cubicBezTo>
                    <a:pt x="81" y="8"/>
                    <a:pt x="78" y="12"/>
                    <a:pt x="73" y="15"/>
                  </a:cubicBezTo>
                  <a:cubicBezTo>
                    <a:pt x="68" y="18"/>
                    <a:pt x="63" y="20"/>
                    <a:pt x="58" y="22"/>
                  </a:cubicBezTo>
                  <a:cubicBezTo>
                    <a:pt x="53" y="24"/>
                    <a:pt x="49" y="27"/>
                    <a:pt x="42" y="28"/>
                  </a:cubicBezTo>
                  <a:cubicBezTo>
                    <a:pt x="35" y="29"/>
                    <a:pt x="20" y="29"/>
                    <a:pt x="13" y="31"/>
                  </a:cubicBezTo>
                  <a:cubicBezTo>
                    <a:pt x="6" y="33"/>
                    <a:pt x="3" y="36"/>
                    <a:pt x="0" y="4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68" name="Freeform 101"/>
            <p:cNvSpPr>
              <a:spLocks/>
            </p:cNvSpPr>
            <p:nvPr/>
          </p:nvSpPr>
          <p:spPr bwMode="auto">
            <a:xfrm>
              <a:off x="2574" y="1907"/>
              <a:ext cx="143" cy="55"/>
            </a:xfrm>
            <a:custGeom>
              <a:avLst/>
              <a:gdLst>
                <a:gd name="T0" fmla="*/ 143 w 143"/>
                <a:gd name="T1" fmla="*/ 0 h 55"/>
                <a:gd name="T2" fmla="*/ 122 w 143"/>
                <a:gd name="T3" fmla="*/ 13 h 55"/>
                <a:gd name="T4" fmla="*/ 119 w 143"/>
                <a:gd name="T5" fmla="*/ 25 h 55"/>
                <a:gd name="T6" fmla="*/ 102 w 143"/>
                <a:gd name="T7" fmla="*/ 36 h 55"/>
                <a:gd name="T8" fmla="*/ 90 w 143"/>
                <a:gd name="T9" fmla="*/ 37 h 55"/>
                <a:gd name="T10" fmla="*/ 63 w 143"/>
                <a:gd name="T11" fmla="*/ 43 h 55"/>
                <a:gd name="T12" fmla="*/ 33 w 143"/>
                <a:gd name="T13" fmla="*/ 54 h 55"/>
                <a:gd name="T14" fmla="*/ 15 w 143"/>
                <a:gd name="T15" fmla="*/ 51 h 55"/>
                <a:gd name="T16" fmla="*/ 0 w 143"/>
                <a:gd name="T17" fmla="*/ 36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
                <a:gd name="T28" fmla="*/ 0 h 55"/>
                <a:gd name="T29" fmla="*/ 143 w 143"/>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 h="55">
                  <a:moveTo>
                    <a:pt x="143" y="0"/>
                  </a:moveTo>
                  <a:cubicBezTo>
                    <a:pt x="134" y="4"/>
                    <a:pt x="126" y="9"/>
                    <a:pt x="122" y="13"/>
                  </a:cubicBezTo>
                  <a:cubicBezTo>
                    <a:pt x="118" y="17"/>
                    <a:pt x="122" y="21"/>
                    <a:pt x="119" y="25"/>
                  </a:cubicBezTo>
                  <a:cubicBezTo>
                    <a:pt x="116" y="29"/>
                    <a:pt x="107" y="34"/>
                    <a:pt x="102" y="36"/>
                  </a:cubicBezTo>
                  <a:cubicBezTo>
                    <a:pt x="97" y="38"/>
                    <a:pt x="96" y="36"/>
                    <a:pt x="90" y="37"/>
                  </a:cubicBezTo>
                  <a:cubicBezTo>
                    <a:pt x="84" y="38"/>
                    <a:pt x="72" y="40"/>
                    <a:pt x="63" y="43"/>
                  </a:cubicBezTo>
                  <a:cubicBezTo>
                    <a:pt x="54" y="46"/>
                    <a:pt x="41" y="53"/>
                    <a:pt x="33" y="54"/>
                  </a:cubicBezTo>
                  <a:cubicBezTo>
                    <a:pt x="25" y="55"/>
                    <a:pt x="20" y="54"/>
                    <a:pt x="15" y="51"/>
                  </a:cubicBezTo>
                  <a:cubicBezTo>
                    <a:pt x="10" y="48"/>
                    <a:pt x="5" y="42"/>
                    <a:pt x="0" y="36"/>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69" name="Freeform 102"/>
            <p:cNvSpPr>
              <a:spLocks/>
            </p:cNvSpPr>
            <p:nvPr/>
          </p:nvSpPr>
          <p:spPr bwMode="auto">
            <a:xfrm>
              <a:off x="2447" y="1882"/>
              <a:ext cx="127" cy="63"/>
            </a:xfrm>
            <a:custGeom>
              <a:avLst/>
              <a:gdLst>
                <a:gd name="T0" fmla="*/ 123 w 128"/>
                <a:gd name="T1" fmla="*/ 67 h 62"/>
                <a:gd name="T2" fmla="*/ 103 w 128"/>
                <a:gd name="T3" fmla="*/ 53 h 62"/>
                <a:gd name="T4" fmla="*/ 73 w 128"/>
                <a:gd name="T5" fmla="*/ 41 h 62"/>
                <a:gd name="T6" fmla="*/ 51 w 128"/>
                <a:gd name="T7" fmla="*/ 30 h 62"/>
                <a:gd name="T8" fmla="*/ 27 w 128"/>
                <a:gd name="T9" fmla="*/ 9 h 62"/>
                <a:gd name="T10" fmla="*/ 0 w 128"/>
                <a:gd name="T11" fmla="*/ 0 h 62"/>
                <a:gd name="T12" fmla="*/ 0 60000 65536"/>
                <a:gd name="T13" fmla="*/ 0 60000 65536"/>
                <a:gd name="T14" fmla="*/ 0 60000 65536"/>
                <a:gd name="T15" fmla="*/ 0 60000 65536"/>
                <a:gd name="T16" fmla="*/ 0 60000 65536"/>
                <a:gd name="T17" fmla="*/ 0 60000 65536"/>
                <a:gd name="T18" fmla="*/ 0 w 128"/>
                <a:gd name="T19" fmla="*/ 0 h 62"/>
                <a:gd name="T20" fmla="*/ 128 w 128"/>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128" h="62">
                  <a:moveTo>
                    <a:pt x="128" y="62"/>
                  </a:moveTo>
                  <a:cubicBezTo>
                    <a:pt x="122" y="57"/>
                    <a:pt x="116" y="52"/>
                    <a:pt x="108" y="48"/>
                  </a:cubicBezTo>
                  <a:cubicBezTo>
                    <a:pt x="100" y="44"/>
                    <a:pt x="87" y="39"/>
                    <a:pt x="78" y="36"/>
                  </a:cubicBezTo>
                  <a:cubicBezTo>
                    <a:pt x="69" y="33"/>
                    <a:pt x="59" y="34"/>
                    <a:pt x="51" y="30"/>
                  </a:cubicBezTo>
                  <a:cubicBezTo>
                    <a:pt x="43" y="26"/>
                    <a:pt x="35" y="14"/>
                    <a:pt x="27" y="9"/>
                  </a:cubicBezTo>
                  <a:cubicBezTo>
                    <a:pt x="19" y="4"/>
                    <a:pt x="9" y="2"/>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70" name="Freeform 103"/>
            <p:cNvSpPr>
              <a:spLocks/>
            </p:cNvSpPr>
            <p:nvPr/>
          </p:nvSpPr>
          <p:spPr bwMode="auto">
            <a:xfrm>
              <a:off x="2832" y="1869"/>
              <a:ext cx="187" cy="134"/>
            </a:xfrm>
            <a:custGeom>
              <a:avLst/>
              <a:gdLst>
                <a:gd name="T0" fmla="*/ 0 w 187"/>
                <a:gd name="T1" fmla="*/ 0 h 134"/>
                <a:gd name="T2" fmla="*/ 5 w 187"/>
                <a:gd name="T3" fmla="*/ 14 h 134"/>
                <a:gd name="T4" fmla="*/ 24 w 187"/>
                <a:gd name="T5" fmla="*/ 23 h 134"/>
                <a:gd name="T6" fmla="*/ 57 w 187"/>
                <a:gd name="T7" fmla="*/ 30 h 134"/>
                <a:gd name="T8" fmla="*/ 92 w 187"/>
                <a:gd name="T9" fmla="*/ 36 h 134"/>
                <a:gd name="T10" fmla="*/ 125 w 187"/>
                <a:gd name="T11" fmla="*/ 56 h 134"/>
                <a:gd name="T12" fmla="*/ 153 w 187"/>
                <a:gd name="T13" fmla="*/ 80 h 134"/>
                <a:gd name="T14" fmla="*/ 171 w 187"/>
                <a:gd name="T15" fmla="*/ 101 h 134"/>
                <a:gd name="T16" fmla="*/ 185 w 187"/>
                <a:gd name="T17" fmla="*/ 119 h 134"/>
                <a:gd name="T18" fmla="*/ 186 w 187"/>
                <a:gd name="T19" fmla="*/ 134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7"/>
                <a:gd name="T31" fmla="*/ 0 h 134"/>
                <a:gd name="T32" fmla="*/ 187 w 187"/>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7" h="134">
                  <a:moveTo>
                    <a:pt x="0" y="0"/>
                  </a:moveTo>
                  <a:cubicBezTo>
                    <a:pt x="0" y="5"/>
                    <a:pt x="1" y="10"/>
                    <a:pt x="5" y="14"/>
                  </a:cubicBezTo>
                  <a:cubicBezTo>
                    <a:pt x="9" y="18"/>
                    <a:pt x="15" y="20"/>
                    <a:pt x="24" y="23"/>
                  </a:cubicBezTo>
                  <a:cubicBezTo>
                    <a:pt x="33" y="26"/>
                    <a:pt x="46" y="28"/>
                    <a:pt x="57" y="30"/>
                  </a:cubicBezTo>
                  <a:cubicBezTo>
                    <a:pt x="68" y="32"/>
                    <a:pt x="81" y="32"/>
                    <a:pt x="92" y="36"/>
                  </a:cubicBezTo>
                  <a:cubicBezTo>
                    <a:pt x="103" y="40"/>
                    <a:pt x="115" y="49"/>
                    <a:pt x="125" y="56"/>
                  </a:cubicBezTo>
                  <a:cubicBezTo>
                    <a:pt x="135" y="63"/>
                    <a:pt x="145" y="73"/>
                    <a:pt x="153" y="80"/>
                  </a:cubicBezTo>
                  <a:cubicBezTo>
                    <a:pt x="161" y="87"/>
                    <a:pt x="166" y="95"/>
                    <a:pt x="171" y="101"/>
                  </a:cubicBezTo>
                  <a:cubicBezTo>
                    <a:pt x="176" y="107"/>
                    <a:pt x="183" y="114"/>
                    <a:pt x="185" y="119"/>
                  </a:cubicBezTo>
                  <a:cubicBezTo>
                    <a:pt x="187" y="124"/>
                    <a:pt x="186" y="129"/>
                    <a:pt x="186" y="13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71" name="Freeform 104"/>
            <p:cNvSpPr>
              <a:spLocks/>
            </p:cNvSpPr>
            <p:nvPr/>
          </p:nvSpPr>
          <p:spPr bwMode="auto">
            <a:xfrm>
              <a:off x="2159" y="1804"/>
              <a:ext cx="289" cy="78"/>
            </a:xfrm>
            <a:custGeom>
              <a:avLst/>
              <a:gdLst>
                <a:gd name="T0" fmla="*/ 0 w 289"/>
                <a:gd name="T1" fmla="*/ 11 h 78"/>
                <a:gd name="T2" fmla="*/ 25 w 289"/>
                <a:gd name="T3" fmla="*/ 4 h 78"/>
                <a:gd name="T4" fmla="*/ 54 w 289"/>
                <a:gd name="T5" fmla="*/ 2 h 78"/>
                <a:gd name="T6" fmla="*/ 78 w 289"/>
                <a:gd name="T7" fmla="*/ 14 h 78"/>
                <a:gd name="T8" fmla="*/ 91 w 289"/>
                <a:gd name="T9" fmla="*/ 22 h 78"/>
                <a:gd name="T10" fmla="*/ 114 w 289"/>
                <a:gd name="T11" fmla="*/ 35 h 78"/>
                <a:gd name="T12" fmla="*/ 142 w 289"/>
                <a:gd name="T13" fmla="*/ 41 h 78"/>
                <a:gd name="T14" fmla="*/ 177 w 289"/>
                <a:gd name="T15" fmla="*/ 50 h 78"/>
                <a:gd name="T16" fmla="*/ 196 w 289"/>
                <a:gd name="T17" fmla="*/ 64 h 78"/>
                <a:gd name="T18" fmla="*/ 225 w 289"/>
                <a:gd name="T19" fmla="*/ 73 h 78"/>
                <a:gd name="T20" fmla="*/ 252 w 289"/>
                <a:gd name="T21" fmla="*/ 77 h 78"/>
                <a:gd name="T22" fmla="*/ 289 w 289"/>
                <a:gd name="T23" fmla="*/ 77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9"/>
                <a:gd name="T37" fmla="*/ 0 h 78"/>
                <a:gd name="T38" fmla="*/ 289 w 289"/>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9" h="78">
                  <a:moveTo>
                    <a:pt x="0" y="11"/>
                  </a:moveTo>
                  <a:cubicBezTo>
                    <a:pt x="8" y="8"/>
                    <a:pt x="16" y="5"/>
                    <a:pt x="25" y="4"/>
                  </a:cubicBezTo>
                  <a:cubicBezTo>
                    <a:pt x="34" y="3"/>
                    <a:pt x="45" y="0"/>
                    <a:pt x="54" y="2"/>
                  </a:cubicBezTo>
                  <a:cubicBezTo>
                    <a:pt x="63" y="4"/>
                    <a:pt x="72" y="11"/>
                    <a:pt x="78" y="14"/>
                  </a:cubicBezTo>
                  <a:cubicBezTo>
                    <a:pt x="84" y="17"/>
                    <a:pt x="85" y="19"/>
                    <a:pt x="91" y="22"/>
                  </a:cubicBezTo>
                  <a:cubicBezTo>
                    <a:pt x="97" y="25"/>
                    <a:pt x="106" y="32"/>
                    <a:pt x="114" y="35"/>
                  </a:cubicBezTo>
                  <a:cubicBezTo>
                    <a:pt x="122" y="38"/>
                    <a:pt x="132" y="39"/>
                    <a:pt x="142" y="41"/>
                  </a:cubicBezTo>
                  <a:cubicBezTo>
                    <a:pt x="152" y="43"/>
                    <a:pt x="168" y="46"/>
                    <a:pt x="177" y="50"/>
                  </a:cubicBezTo>
                  <a:cubicBezTo>
                    <a:pt x="186" y="54"/>
                    <a:pt x="188" y="60"/>
                    <a:pt x="196" y="64"/>
                  </a:cubicBezTo>
                  <a:cubicBezTo>
                    <a:pt x="204" y="68"/>
                    <a:pt x="216" y="71"/>
                    <a:pt x="225" y="73"/>
                  </a:cubicBezTo>
                  <a:cubicBezTo>
                    <a:pt x="234" y="75"/>
                    <a:pt x="241" y="76"/>
                    <a:pt x="252" y="77"/>
                  </a:cubicBezTo>
                  <a:cubicBezTo>
                    <a:pt x="263" y="78"/>
                    <a:pt x="276" y="77"/>
                    <a:pt x="289" y="7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72" name="Freeform 105"/>
            <p:cNvSpPr>
              <a:spLocks/>
            </p:cNvSpPr>
            <p:nvPr/>
          </p:nvSpPr>
          <p:spPr bwMode="auto">
            <a:xfrm>
              <a:off x="2270" y="1661"/>
              <a:ext cx="114" cy="18"/>
            </a:xfrm>
            <a:custGeom>
              <a:avLst/>
              <a:gdLst>
                <a:gd name="T0" fmla="*/ 0 w 114"/>
                <a:gd name="T1" fmla="*/ 13 h 18"/>
                <a:gd name="T2" fmla="*/ 21 w 114"/>
                <a:gd name="T3" fmla="*/ 18 h 18"/>
                <a:gd name="T4" fmla="*/ 51 w 114"/>
                <a:gd name="T5" fmla="*/ 13 h 18"/>
                <a:gd name="T6" fmla="*/ 72 w 114"/>
                <a:gd name="T7" fmla="*/ 9 h 18"/>
                <a:gd name="T8" fmla="*/ 90 w 114"/>
                <a:gd name="T9" fmla="*/ 3 h 18"/>
                <a:gd name="T10" fmla="*/ 114 w 114"/>
                <a:gd name="T11" fmla="*/ 0 h 18"/>
                <a:gd name="T12" fmla="*/ 0 60000 65536"/>
                <a:gd name="T13" fmla="*/ 0 60000 65536"/>
                <a:gd name="T14" fmla="*/ 0 60000 65536"/>
                <a:gd name="T15" fmla="*/ 0 60000 65536"/>
                <a:gd name="T16" fmla="*/ 0 60000 65536"/>
                <a:gd name="T17" fmla="*/ 0 60000 65536"/>
                <a:gd name="T18" fmla="*/ 0 w 114"/>
                <a:gd name="T19" fmla="*/ 0 h 18"/>
                <a:gd name="T20" fmla="*/ 114 w 1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14" h="18">
                  <a:moveTo>
                    <a:pt x="0" y="13"/>
                  </a:moveTo>
                  <a:cubicBezTo>
                    <a:pt x="6" y="15"/>
                    <a:pt x="13" y="18"/>
                    <a:pt x="21" y="18"/>
                  </a:cubicBezTo>
                  <a:cubicBezTo>
                    <a:pt x="29" y="18"/>
                    <a:pt x="42" y="15"/>
                    <a:pt x="51" y="13"/>
                  </a:cubicBezTo>
                  <a:cubicBezTo>
                    <a:pt x="60" y="11"/>
                    <a:pt x="66" y="11"/>
                    <a:pt x="72" y="9"/>
                  </a:cubicBezTo>
                  <a:cubicBezTo>
                    <a:pt x="78" y="7"/>
                    <a:pt x="83" y="4"/>
                    <a:pt x="90" y="3"/>
                  </a:cubicBezTo>
                  <a:cubicBezTo>
                    <a:pt x="97" y="2"/>
                    <a:pt x="105" y="1"/>
                    <a:pt x="114"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73" name="Freeform 106"/>
            <p:cNvSpPr>
              <a:spLocks/>
            </p:cNvSpPr>
            <p:nvPr/>
          </p:nvSpPr>
          <p:spPr bwMode="auto">
            <a:xfrm>
              <a:off x="2210" y="1455"/>
              <a:ext cx="105" cy="86"/>
            </a:xfrm>
            <a:custGeom>
              <a:avLst/>
              <a:gdLst>
                <a:gd name="T0" fmla="*/ 0 w 105"/>
                <a:gd name="T1" fmla="*/ 86 h 86"/>
                <a:gd name="T2" fmla="*/ 15 w 105"/>
                <a:gd name="T3" fmla="*/ 77 h 86"/>
                <a:gd name="T4" fmla="*/ 40 w 105"/>
                <a:gd name="T5" fmla="*/ 57 h 86"/>
                <a:gd name="T6" fmla="*/ 48 w 105"/>
                <a:gd name="T7" fmla="*/ 41 h 86"/>
                <a:gd name="T8" fmla="*/ 60 w 105"/>
                <a:gd name="T9" fmla="*/ 21 h 86"/>
                <a:gd name="T10" fmla="*/ 73 w 105"/>
                <a:gd name="T11" fmla="*/ 12 h 86"/>
                <a:gd name="T12" fmla="*/ 93 w 105"/>
                <a:gd name="T13" fmla="*/ 6 h 86"/>
                <a:gd name="T14" fmla="*/ 105 w 105"/>
                <a:gd name="T15" fmla="*/ 0 h 86"/>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86"/>
                <a:gd name="T26" fmla="*/ 105 w 105"/>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86">
                  <a:moveTo>
                    <a:pt x="0" y="86"/>
                  </a:moveTo>
                  <a:cubicBezTo>
                    <a:pt x="4" y="84"/>
                    <a:pt x="8" y="82"/>
                    <a:pt x="15" y="77"/>
                  </a:cubicBezTo>
                  <a:cubicBezTo>
                    <a:pt x="22" y="72"/>
                    <a:pt x="35" y="63"/>
                    <a:pt x="40" y="57"/>
                  </a:cubicBezTo>
                  <a:cubicBezTo>
                    <a:pt x="45" y="51"/>
                    <a:pt x="45" y="47"/>
                    <a:pt x="48" y="41"/>
                  </a:cubicBezTo>
                  <a:cubicBezTo>
                    <a:pt x="51" y="35"/>
                    <a:pt x="56" y="26"/>
                    <a:pt x="60" y="21"/>
                  </a:cubicBezTo>
                  <a:cubicBezTo>
                    <a:pt x="64" y="16"/>
                    <a:pt x="68" y="14"/>
                    <a:pt x="73" y="12"/>
                  </a:cubicBezTo>
                  <a:cubicBezTo>
                    <a:pt x="78" y="10"/>
                    <a:pt x="88" y="8"/>
                    <a:pt x="93" y="6"/>
                  </a:cubicBezTo>
                  <a:cubicBezTo>
                    <a:pt x="98" y="4"/>
                    <a:pt x="103" y="1"/>
                    <a:pt x="10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74" name="Freeform 107"/>
            <p:cNvSpPr>
              <a:spLocks/>
            </p:cNvSpPr>
            <p:nvPr/>
          </p:nvSpPr>
          <p:spPr bwMode="auto">
            <a:xfrm>
              <a:off x="2469" y="1466"/>
              <a:ext cx="276" cy="34"/>
            </a:xfrm>
            <a:custGeom>
              <a:avLst/>
              <a:gdLst>
                <a:gd name="T0" fmla="*/ 0 w 276"/>
                <a:gd name="T1" fmla="*/ 0 h 34"/>
                <a:gd name="T2" fmla="*/ 20 w 276"/>
                <a:gd name="T3" fmla="*/ 12 h 34"/>
                <a:gd name="T4" fmla="*/ 51 w 276"/>
                <a:gd name="T5" fmla="*/ 24 h 34"/>
                <a:gd name="T6" fmla="*/ 86 w 276"/>
                <a:gd name="T7" fmla="*/ 28 h 34"/>
                <a:gd name="T8" fmla="*/ 117 w 276"/>
                <a:gd name="T9" fmla="*/ 28 h 34"/>
                <a:gd name="T10" fmla="*/ 144 w 276"/>
                <a:gd name="T11" fmla="*/ 19 h 34"/>
                <a:gd name="T12" fmla="*/ 164 w 276"/>
                <a:gd name="T13" fmla="*/ 15 h 34"/>
                <a:gd name="T14" fmla="*/ 191 w 276"/>
                <a:gd name="T15" fmla="*/ 19 h 34"/>
                <a:gd name="T16" fmla="*/ 200 w 276"/>
                <a:gd name="T17" fmla="*/ 30 h 34"/>
                <a:gd name="T18" fmla="*/ 216 w 276"/>
                <a:gd name="T19" fmla="*/ 33 h 34"/>
                <a:gd name="T20" fmla="*/ 227 w 276"/>
                <a:gd name="T21" fmla="*/ 24 h 34"/>
                <a:gd name="T22" fmla="*/ 240 w 276"/>
                <a:gd name="T23" fmla="*/ 10 h 34"/>
                <a:gd name="T24" fmla="*/ 251 w 276"/>
                <a:gd name="T25" fmla="*/ 9 h 34"/>
                <a:gd name="T26" fmla="*/ 269 w 276"/>
                <a:gd name="T27" fmla="*/ 12 h 34"/>
                <a:gd name="T28" fmla="*/ 276 w 276"/>
                <a:gd name="T29" fmla="*/ 4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6"/>
                <a:gd name="T46" fmla="*/ 0 h 34"/>
                <a:gd name="T47" fmla="*/ 276 w 276"/>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6" h="34">
                  <a:moveTo>
                    <a:pt x="0" y="0"/>
                  </a:moveTo>
                  <a:cubicBezTo>
                    <a:pt x="6" y="4"/>
                    <a:pt x="12" y="8"/>
                    <a:pt x="20" y="12"/>
                  </a:cubicBezTo>
                  <a:cubicBezTo>
                    <a:pt x="28" y="16"/>
                    <a:pt x="40" y="21"/>
                    <a:pt x="51" y="24"/>
                  </a:cubicBezTo>
                  <a:cubicBezTo>
                    <a:pt x="62" y="27"/>
                    <a:pt x="75" y="27"/>
                    <a:pt x="86" y="28"/>
                  </a:cubicBezTo>
                  <a:cubicBezTo>
                    <a:pt x="97" y="29"/>
                    <a:pt x="107" y="29"/>
                    <a:pt x="117" y="28"/>
                  </a:cubicBezTo>
                  <a:cubicBezTo>
                    <a:pt x="127" y="27"/>
                    <a:pt x="136" y="21"/>
                    <a:pt x="144" y="19"/>
                  </a:cubicBezTo>
                  <a:cubicBezTo>
                    <a:pt x="152" y="17"/>
                    <a:pt x="156" y="15"/>
                    <a:pt x="164" y="15"/>
                  </a:cubicBezTo>
                  <a:cubicBezTo>
                    <a:pt x="172" y="15"/>
                    <a:pt x="185" y="17"/>
                    <a:pt x="191" y="19"/>
                  </a:cubicBezTo>
                  <a:cubicBezTo>
                    <a:pt x="197" y="21"/>
                    <a:pt x="196" y="28"/>
                    <a:pt x="200" y="30"/>
                  </a:cubicBezTo>
                  <a:cubicBezTo>
                    <a:pt x="204" y="32"/>
                    <a:pt x="212" y="34"/>
                    <a:pt x="216" y="33"/>
                  </a:cubicBezTo>
                  <a:cubicBezTo>
                    <a:pt x="220" y="32"/>
                    <a:pt x="223" y="28"/>
                    <a:pt x="227" y="24"/>
                  </a:cubicBezTo>
                  <a:cubicBezTo>
                    <a:pt x="231" y="20"/>
                    <a:pt x="236" y="13"/>
                    <a:pt x="240" y="10"/>
                  </a:cubicBezTo>
                  <a:cubicBezTo>
                    <a:pt x="244" y="7"/>
                    <a:pt x="246" y="9"/>
                    <a:pt x="251" y="9"/>
                  </a:cubicBezTo>
                  <a:cubicBezTo>
                    <a:pt x="256" y="9"/>
                    <a:pt x="265" y="13"/>
                    <a:pt x="269" y="12"/>
                  </a:cubicBezTo>
                  <a:cubicBezTo>
                    <a:pt x="273" y="11"/>
                    <a:pt x="274" y="7"/>
                    <a:pt x="276" y="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75" name="Freeform 108"/>
            <p:cNvSpPr>
              <a:spLocks/>
            </p:cNvSpPr>
            <p:nvPr/>
          </p:nvSpPr>
          <p:spPr bwMode="auto">
            <a:xfrm>
              <a:off x="2694" y="2337"/>
              <a:ext cx="129" cy="95"/>
            </a:xfrm>
            <a:custGeom>
              <a:avLst/>
              <a:gdLst>
                <a:gd name="T0" fmla="*/ 129 w 129"/>
                <a:gd name="T1" fmla="*/ 95 h 95"/>
                <a:gd name="T2" fmla="*/ 104 w 129"/>
                <a:gd name="T3" fmla="*/ 84 h 95"/>
                <a:gd name="T4" fmla="*/ 77 w 129"/>
                <a:gd name="T5" fmla="*/ 71 h 95"/>
                <a:gd name="T6" fmla="*/ 56 w 129"/>
                <a:gd name="T7" fmla="*/ 66 h 95"/>
                <a:gd name="T8" fmla="*/ 27 w 129"/>
                <a:gd name="T9" fmla="*/ 42 h 95"/>
                <a:gd name="T10" fmla="*/ 8 w 129"/>
                <a:gd name="T11" fmla="*/ 8 h 95"/>
                <a:gd name="T12" fmla="*/ 0 w 129"/>
                <a:gd name="T13" fmla="*/ 0 h 95"/>
                <a:gd name="T14" fmla="*/ 0 60000 65536"/>
                <a:gd name="T15" fmla="*/ 0 60000 65536"/>
                <a:gd name="T16" fmla="*/ 0 60000 65536"/>
                <a:gd name="T17" fmla="*/ 0 60000 65536"/>
                <a:gd name="T18" fmla="*/ 0 60000 65536"/>
                <a:gd name="T19" fmla="*/ 0 60000 65536"/>
                <a:gd name="T20" fmla="*/ 0 60000 65536"/>
                <a:gd name="T21" fmla="*/ 0 w 129"/>
                <a:gd name="T22" fmla="*/ 0 h 95"/>
                <a:gd name="T23" fmla="*/ 129 w 129"/>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95">
                  <a:moveTo>
                    <a:pt x="129" y="95"/>
                  </a:moveTo>
                  <a:cubicBezTo>
                    <a:pt x="121" y="91"/>
                    <a:pt x="113" y="88"/>
                    <a:pt x="104" y="84"/>
                  </a:cubicBezTo>
                  <a:cubicBezTo>
                    <a:pt x="95" y="80"/>
                    <a:pt x="85" y="74"/>
                    <a:pt x="77" y="71"/>
                  </a:cubicBezTo>
                  <a:cubicBezTo>
                    <a:pt x="69" y="68"/>
                    <a:pt x="64" y="71"/>
                    <a:pt x="56" y="66"/>
                  </a:cubicBezTo>
                  <a:cubicBezTo>
                    <a:pt x="48" y="61"/>
                    <a:pt x="35" y="52"/>
                    <a:pt x="27" y="42"/>
                  </a:cubicBezTo>
                  <a:cubicBezTo>
                    <a:pt x="19" y="32"/>
                    <a:pt x="12" y="15"/>
                    <a:pt x="8" y="8"/>
                  </a:cubicBezTo>
                  <a:cubicBezTo>
                    <a:pt x="4" y="1"/>
                    <a:pt x="2" y="0"/>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76" name="Freeform 109"/>
            <p:cNvSpPr>
              <a:spLocks/>
            </p:cNvSpPr>
            <p:nvPr/>
          </p:nvSpPr>
          <p:spPr bwMode="auto">
            <a:xfrm>
              <a:off x="2670" y="2165"/>
              <a:ext cx="39" cy="172"/>
            </a:xfrm>
            <a:custGeom>
              <a:avLst/>
              <a:gdLst>
                <a:gd name="T0" fmla="*/ 24 w 39"/>
                <a:gd name="T1" fmla="*/ 172 h 172"/>
                <a:gd name="T2" fmla="*/ 39 w 39"/>
                <a:gd name="T3" fmla="*/ 153 h 172"/>
                <a:gd name="T4" fmla="*/ 24 w 39"/>
                <a:gd name="T5" fmla="*/ 117 h 172"/>
                <a:gd name="T6" fmla="*/ 6 w 39"/>
                <a:gd name="T7" fmla="*/ 91 h 172"/>
                <a:gd name="T8" fmla="*/ 3 w 39"/>
                <a:gd name="T9" fmla="*/ 51 h 172"/>
                <a:gd name="T10" fmla="*/ 0 w 39"/>
                <a:gd name="T11" fmla="*/ 0 h 172"/>
                <a:gd name="T12" fmla="*/ 0 60000 65536"/>
                <a:gd name="T13" fmla="*/ 0 60000 65536"/>
                <a:gd name="T14" fmla="*/ 0 60000 65536"/>
                <a:gd name="T15" fmla="*/ 0 60000 65536"/>
                <a:gd name="T16" fmla="*/ 0 60000 65536"/>
                <a:gd name="T17" fmla="*/ 0 60000 65536"/>
                <a:gd name="T18" fmla="*/ 0 w 39"/>
                <a:gd name="T19" fmla="*/ 0 h 172"/>
                <a:gd name="T20" fmla="*/ 39 w 39"/>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39" h="172">
                  <a:moveTo>
                    <a:pt x="24" y="172"/>
                  </a:moveTo>
                  <a:cubicBezTo>
                    <a:pt x="31" y="167"/>
                    <a:pt x="39" y="162"/>
                    <a:pt x="39" y="153"/>
                  </a:cubicBezTo>
                  <a:cubicBezTo>
                    <a:pt x="39" y="144"/>
                    <a:pt x="29" y="127"/>
                    <a:pt x="24" y="117"/>
                  </a:cubicBezTo>
                  <a:cubicBezTo>
                    <a:pt x="19" y="107"/>
                    <a:pt x="9" y="102"/>
                    <a:pt x="6" y="91"/>
                  </a:cubicBezTo>
                  <a:cubicBezTo>
                    <a:pt x="3" y="80"/>
                    <a:pt x="4" y="66"/>
                    <a:pt x="3" y="51"/>
                  </a:cubicBezTo>
                  <a:cubicBezTo>
                    <a:pt x="2" y="36"/>
                    <a:pt x="1" y="18"/>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77" name="Freeform 110"/>
            <p:cNvSpPr>
              <a:spLocks/>
            </p:cNvSpPr>
            <p:nvPr/>
          </p:nvSpPr>
          <p:spPr bwMode="auto">
            <a:xfrm>
              <a:off x="2172" y="1662"/>
              <a:ext cx="98" cy="22"/>
            </a:xfrm>
            <a:custGeom>
              <a:avLst/>
              <a:gdLst>
                <a:gd name="T0" fmla="*/ 98 w 98"/>
                <a:gd name="T1" fmla="*/ 14 h 22"/>
                <a:gd name="T2" fmla="*/ 74 w 98"/>
                <a:gd name="T3" fmla="*/ 15 h 22"/>
                <a:gd name="T4" fmla="*/ 57 w 98"/>
                <a:gd name="T5" fmla="*/ 21 h 22"/>
                <a:gd name="T6" fmla="*/ 35 w 98"/>
                <a:gd name="T7" fmla="*/ 21 h 22"/>
                <a:gd name="T8" fmla="*/ 14 w 98"/>
                <a:gd name="T9" fmla="*/ 14 h 22"/>
                <a:gd name="T10" fmla="*/ 0 w 98"/>
                <a:gd name="T11" fmla="*/ 0 h 22"/>
                <a:gd name="T12" fmla="*/ 0 60000 65536"/>
                <a:gd name="T13" fmla="*/ 0 60000 65536"/>
                <a:gd name="T14" fmla="*/ 0 60000 65536"/>
                <a:gd name="T15" fmla="*/ 0 60000 65536"/>
                <a:gd name="T16" fmla="*/ 0 60000 65536"/>
                <a:gd name="T17" fmla="*/ 0 60000 65536"/>
                <a:gd name="T18" fmla="*/ 0 w 98"/>
                <a:gd name="T19" fmla="*/ 0 h 22"/>
                <a:gd name="T20" fmla="*/ 98 w 98"/>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98" h="22">
                  <a:moveTo>
                    <a:pt x="98" y="14"/>
                  </a:moveTo>
                  <a:cubicBezTo>
                    <a:pt x="89" y="14"/>
                    <a:pt x="81" y="14"/>
                    <a:pt x="74" y="15"/>
                  </a:cubicBezTo>
                  <a:cubicBezTo>
                    <a:pt x="67" y="16"/>
                    <a:pt x="63" y="20"/>
                    <a:pt x="57" y="21"/>
                  </a:cubicBezTo>
                  <a:cubicBezTo>
                    <a:pt x="51" y="22"/>
                    <a:pt x="42" y="22"/>
                    <a:pt x="35" y="21"/>
                  </a:cubicBezTo>
                  <a:cubicBezTo>
                    <a:pt x="28" y="20"/>
                    <a:pt x="20" y="17"/>
                    <a:pt x="14" y="14"/>
                  </a:cubicBezTo>
                  <a:cubicBezTo>
                    <a:pt x="8" y="11"/>
                    <a:pt x="3" y="4"/>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78" name="Freeform 111"/>
            <p:cNvSpPr>
              <a:spLocks/>
            </p:cNvSpPr>
            <p:nvPr/>
          </p:nvSpPr>
          <p:spPr bwMode="auto">
            <a:xfrm>
              <a:off x="2114" y="1542"/>
              <a:ext cx="99" cy="35"/>
            </a:xfrm>
            <a:custGeom>
              <a:avLst/>
              <a:gdLst>
                <a:gd name="T0" fmla="*/ 99 w 99"/>
                <a:gd name="T1" fmla="*/ 0 h 35"/>
                <a:gd name="T2" fmla="*/ 69 w 99"/>
                <a:gd name="T3" fmla="*/ 3 h 35"/>
                <a:gd name="T4" fmla="*/ 46 w 99"/>
                <a:gd name="T5" fmla="*/ 11 h 35"/>
                <a:gd name="T6" fmla="*/ 28 w 99"/>
                <a:gd name="T7" fmla="*/ 23 h 35"/>
                <a:gd name="T8" fmla="*/ 0 w 99"/>
                <a:gd name="T9" fmla="*/ 35 h 35"/>
                <a:gd name="T10" fmla="*/ 0 60000 65536"/>
                <a:gd name="T11" fmla="*/ 0 60000 65536"/>
                <a:gd name="T12" fmla="*/ 0 60000 65536"/>
                <a:gd name="T13" fmla="*/ 0 60000 65536"/>
                <a:gd name="T14" fmla="*/ 0 60000 65536"/>
                <a:gd name="T15" fmla="*/ 0 w 99"/>
                <a:gd name="T16" fmla="*/ 0 h 35"/>
                <a:gd name="T17" fmla="*/ 99 w 99"/>
                <a:gd name="T18" fmla="*/ 35 h 35"/>
              </a:gdLst>
              <a:ahLst/>
              <a:cxnLst>
                <a:cxn ang="T10">
                  <a:pos x="T0" y="T1"/>
                </a:cxn>
                <a:cxn ang="T11">
                  <a:pos x="T2" y="T3"/>
                </a:cxn>
                <a:cxn ang="T12">
                  <a:pos x="T4" y="T5"/>
                </a:cxn>
                <a:cxn ang="T13">
                  <a:pos x="T6" y="T7"/>
                </a:cxn>
                <a:cxn ang="T14">
                  <a:pos x="T8" y="T9"/>
                </a:cxn>
              </a:cxnLst>
              <a:rect l="T15" t="T16" r="T17" b="T18"/>
              <a:pathLst>
                <a:path w="99" h="35">
                  <a:moveTo>
                    <a:pt x="99" y="0"/>
                  </a:moveTo>
                  <a:cubicBezTo>
                    <a:pt x="88" y="0"/>
                    <a:pt x="78" y="1"/>
                    <a:pt x="69" y="3"/>
                  </a:cubicBezTo>
                  <a:cubicBezTo>
                    <a:pt x="60" y="5"/>
                    <a:pt x="53" y="8"/>
                    <a:pt x="46" y="11"/>
                  </a:cubicBezTo>
                  <a:cubicBezTo>
                    <a:pt x="39" y="14"/>
                    <a:pt x="36" y="19"/>
                    <a:pt x="28" y="23"/>
                  </a:cubicBezTo>
                  <a:cubicBezTo>
                    <a:pt x="20" y="27"/>
                    <a:pt x="5" y="33"/>
                    <a:pt x="0" y="3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79" name="Freeform 112"/>
            <p:cNvSpPr>
              <a:spLocks/>
            </p:cNvSpPr>
            <p:nvPr/>
          </p:nvSpPr>
          <p:spPr bwMode="auto">
            <a:xfrm>
              <a:off x="2934" y="2187"/>
              <a:ext cx="138" cy="21"/>
            </a:xfrm>
            <a:custGeom>
              <a:avLst/>
              <a:gdLst>
                <a:gd name="T0" fmla="*/ 0 w 138"/>
                <a:gd name="T1" fmla="*/ 5 h 21"/>
                <a:gd name="T2" fmla="*/ 18 w 138"/>
                <a:gd name="T3" fmla="*/ 9 h 21"/>
                <a:gd name="T4" fmla="*/ 46 w 138"/>
                <a:gd name="T5" fmla="*/ 13 h 21"/>
                <a:gd name="T6" fmla="*/ 70 w 138"/>
                <a:gd name="T7" fmla="*/ 9 h 21"/>
                <a:gd name="T8" fmla="*/ 100 w 138"/>
                <a:gd name="T9" fmla="*/ 1 h 21"/>
                <a:gd name="T10" fmla="*/ 122 w 138"/>
                <a:gd name="T11" fmla="*/ 3 h 21"/>
                <a:gd name="T12" fmla="*/ 138 w 138"/>
                <a:gd name="T13" fmla="*/ 21 h 21"/>
                <a:gd name="T14" fmla="*/ 0 60000 65536"/>
                <a:gd name="T15" fmla="*/ 0 60000 65536"/>
                <a:gd name="T16" fmla="*/ 0 60000 65536"/>
                <a:gd name="T17" fmla="*/ 0 60000 65536"/>
                <a:gd name="T18" fmla="*/ 0 60000 65536"/>
                <a:gd name="T19" fmla="*/ 0 60000 65536"/>
                <a:gd name="T20" fmla="*/ 0 60000 65536"/>
                <a:gd name="T21" fmla="*/ 0 w 138"/>
                <a:gd name="T22" fmla="*/ 0 h 21"/>
                <a:gd name="T23" fmla="*/ 138 w 138"/>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 h="21">
                  <a:moveTo>
                    <a:pt x="0" y="5"/>
                  </a:moveTo>
                  <a:cubicBezTo>
                    <a:pt x="5" y="6"/>
                    <a:pt x="10" y="8"/>
                    <a:pt x="18" y="9"/>
                  </a:cubicBezTo>
                  <a:cubicBezTo>
                    <a:pt x="26" y="10"/>
                    <a:pt x="37" y="13"/>
                    <a:pt x="46" y="13"/>
                  </a:cubicBezTo>
                  <a:cubicBezTo>
                    <a:pt x="55" y="13"/>
                    <a:pt x="61" y="11"/>
                    <a:pt x="70" y="9"/>
                  </a:cubicBezTo>
                  <a:cubicBezTo>
                    <a:pt x="79" y="7"/>
                    <a:pt x="91" y="2"/>
                    <a:pt x="100" y="1"/>
                  </a:cubicBezTo>
                  <a:cubicBezTo>
                    <a:pt x="109" y="0"/>
                    <a:pt x="116" y="0"/>
                    <a:pt x="122" y="3"/>
                  </a:cubicBezTo>
                  <a:cubicBezTo>
                    <a:pt x="128" y="6"/>
                    <a:pt x="135" y="17"/>
                    <a:pt x="138" y="2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80" name="Freeform 113"/>
            <p:cNvSpPr>
              <a:spLocks/>
            </p:cNvSpPr>
            <p:nvPr/>
          </p:nvSpPr>
          <p:spPr bwMode="auto">
            <a:xfrm>
              <a:off x="2875" y="2286"/>
              <a:ext cx="69" cy="110"/>
            </a:xfrm>
            <a:custGeom>
              <a:avLst/>
              <a:gdLst>
                <a:gd name="T0" fmla="*/ 69 w 69"/>
                <a:gd name="T1" fmla="*/ 110 h 110"/>
                <a:gd name="T2" fmla="*/ 59 w 69"/>
                <a:gd name="T3" fmla="*/ 102 h 110"/>
                <a:gd name="T4" fmla="*/ 39 w 69"/>
                <a:gd name="T5" fmla="*/ 90 h 110"/>
                <a:gd name="T6" fmla="*/ 17 w 69"/>
                <a:gd name="T7" fmla="*/ 70 h 110"/>
                <a:gd name="T8" fmla="*/ 5 w 69"/>
                <a:gd name="T9" fmla="*/ 42 h 110"/>
                <a:gd name="T10" fmla="*/ 1 w 69"/>
                <a:gd name="T11" fmla="*/ 24 h 110"/>
                <a:gd name="T12" fmla="*/ 1 w 69"/>
                <a:gd name="T13" fmla="*/ 12 h 110"/>
                <a:gd name="T14" fmla="*/ 1 w 69"/>
                <a:gd name="T15" fmla="*/ 0 h 110"/>
                <a:gd name="T16" fmla="*/ 0 60000 65536"/>
                <a:gd name="T17" fmla="*/ 0 60000 65536"/>
                <a:gd name="T18" fmla="*/ 0 60000 65536"/>
                <a:gd name="T19" fmla="*/ 0 60000 65536"/>
                <a:gd name="T20" fmla="*/ 0 60000 65536"/>
                <a:gd name="T21" fmla="*/ 0 60000 65536"/>
                <a:gd name="T22" fmla="*/ 0 60000 65536"/>
                <a:gd name="T23" fmla="*/ 0 60000 65536"/>
                <a:gd name="T24" fmla="*/ 0 w 69"/>
                <a:gd name="T25" fmla="*/ 0 h 110"/>
                <a:gd name="T26" fmla="*/ 69 w 69"/>
                <a:gd name="T27" fmla="*/ 110 h 1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 h="110">
                  <a:moveTo>
                    <a:pt x="69" y="110"/>
                  </a:moveTo>
                  <a:cubicBezTo>
                    <a:pt x="66" y="107"/>
                    <a:pt x="64" y="105"/>
                    <a:pt x="59" y="102"/>
                  </a:cubicBezTo>
                  <a:cubicBezTo>
                    <a:pt x="54" y="99"/>
                    <a:pt x="46" y="95"/>
                    <a:pt x="39" y="90"/>
                  </a:cubicBezTo>
                  <a:cubicBezTo>
                    <a:pt x="32" y="85"/>
                    <a:pt x="23" y="78"/>
                    <a:pt x="17" y="70"/>
                  </a:cubicBezTo>
                  <a:cubicBezTo>
                    <a:pt x="11" y="62"/>
                    <a:pt x="8" y="50"/>
                    <a:pt x="5" y="42"/>
                  </a:cubicBezTo>
                  <a:cubicBezTo>
                    <a:pt x="2" y="34"/>
                    <a:pt x="2" y="29"/>
                    <a:pt x="1" y="24"/>
                  </a:cubicBezTo>
                  <a:cubicBezTo>
                    <a:pt x="0" y="19"/>
                    <a:pt x="1" y="16"/>
                    <a:pt x="1" y="12"/>
                  </a:cubicBezTo>
                  <a:cubicBezTo>
                    <a:pt x="1" y="8"/>
                    <a:pt x="1" y="4"/>
                    <a:pt x="1"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81" name="Freeform 114"/>
            <p:cNvSpPr>
              <a:spLocks/>
            </p:cNvSpPr>
            <p:nvPr/>
          </p:nvSpPr>
          <p:spPr bwMode="auto">
            <a:xfrm>
              <a:off x="3074" y="2958"/>
              <a:ext cx="117" cy="129"/>
            </a:xfrm>
            <a:custGeom>
              <a:avLst/>
              <a:gdLst>
                <a:gd name="T0" fmla="*/ 117 w 117"/>
                <a:gd name="T1" fmla="*/ 129 h 129"/>
                <a:gd name="T2" fmla="*/ 103 w 117"/>
                <a:gd name="T3" fmla="*/ 107 h 129"/>
                <a:gd name="T4" fmla="*/ 87 w 117"/>
                <a:gd name="T5" fmla="*/ 92 h 129"/>
                <a:gd name="T6" fmla="*/ 64 w 117"/>
                <a:gd name="T7" fmla="*/ 87 h 129"/>
                <a:gd name="T8" fmla="*/ 45 w 117"/>
                <a:gd name="T9" fmla="*/ 78 h 129"/>
                <a:gd name="T10" fmla="*/ 24 w 117"/>
                <a:gd name="T11" fmla="*/ 62 h 129"/>
                <a:gd name="T12" fmla="*/ 12 w 117"/>
                <a:gd name="T13" fmla="*/ 41 h 129"/>
                <a:gd name="T14" fmla="*/ 7 w 117"/>
                <a:gd name="T15" fmla="*/ 24 h 129"/>
                <a:gd name="T16" fmla="*/ 0 w 117"/>
                <a:gd name="T17" fmla="*/ 0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7"/>
                <a:gd name="T28" fmla="*/ 0 h 129"/>
                <a:gd name="T29" fmla="*/ 117 w 117"/>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7" h="129">
                  <a:moveTo>
                    <a:pt x="117" y="129"/>
                  </a:moveTo>
                  <a:cubicBezTo>
                    <a:pt x="112" y="121"/>
                    <a:pt x="108" y="113"/>
                    <a:pt x="103" y="107"/>
                  </a:cubicBezTo>
                  <a:cubicBezTo>
                    <a:pt x="98" y="101"/>
                    <a:pt x="93" y="95"/>
                    <a:pt x="87" y="92"/>
                  </a:cubicBezTo>
                  <a:cubicBezTo>
                    <a:pt x="81" y="89"/>
                    <a:pt x="71" y="89"/>
                    <a:pt x="64" y="87"/>
                  </a:cubicBezTo>
                  <a:cubicBezTo>
                    <a:pt x="57" y="85"/>
                    <a:pt x="52" y="82"/>
                    <a:pt x="45" y="78"/>
                  </a:cubicBezTo>
                  <a:cubicBezTo>
                    <a:pt x="38" y="74"/>
                    <a:pt x="30" y="68"/>
                    <a:pt x="24" y="62"/>
                  </a:cubicBezTo>
                  <a:cubicBezTo>
                    <a:pt x="18" y="56"/>
                    <a:pt x="15" y="47"/>
                    <a:pt x="12" y="41"/>
                  </a:cubicBezTo>
                  <a:cubicBezTo>
                    <a:pt x="9" y="35"/>
                    <a:pt x="9" y="31"/>
                    <a:pt x="7" y="24"/>
                  </a:cubicBezTo>
                  <a:cubicBezTo>
                    <a:pt x="5" y="17"/>
                    <a:pt x="2" y="8"/>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82" name="Freeform 115"/>
            <p:cNvSpPr>
              <a:spLocks/>
            </p:cNvSpPr>
            <p:nvPr/>
          </p:nvSpPr>
          <p:spPr bwMode="auto">
            <a:xfrm>
              <a:off x="2811" y="3170"/>
              <a:ext cx="152" cy="13"/>
            </a:xfrm>
            <a:custGeom>
              <a:avLst/>
              <a:gdLst>
                <a:gd name="T0" fmla="*/ 152 w 152"/>
                <a:gd name="T1" fmla="*/ 9 h 13"/>
                <a:gd name="T2" fmla="*/ 120 w 152"/>
                <a:gd name="T3" fmla="*/ 3 h 13"/>
                <a:gd name="T4" fmla="*/ 81 w 152"/>
                <a:gd name="T5" fmla="*/ 0 h 13"/>
                <a:gd name="T6" fmla="*/ 54 w 152"/>
                <a:gd name="T7" fmla="*/ 6 h 13"/>
                <a:gd name="T8" fmla="*/ 33 w 152"/>
                <a:gd name="T9" fmla="*/ 9 h 13"/>
                <a:gd name="T10" fmla="*/ 17 w 152"/>
                <a:gd name="T11" fmla="*/ 12 h 13"/>
                <a:gd name="T12" fmla="*/ 0 w 152"/>
                <a:gd name="T13" fmla="*/ 13 h 13"/>
                <a:gd name="T14" fmla="*/ 0 60000 65536"/>
                <a:gd name="T15" fmla="*/ 0 60000 65536"/>
                <a:gd name="T16" fmla="*/ 0 60000 65536"/>
                <a:gd name="T17" fmla="*/ 0 60000 65536"/>
                <a:gd name="T18" fmla="*/ 0 60000 65536"/>
                <a:gd name="T19" fmla="*/ 0 60000 65536"/>
                <a:gd name="T20" fmla="*/ 0 60000 65536"/>
                <a:gd name="T21" fmla="*/ 0 w 152"/>
                <a:gd name="T22" fmla="*/ 0 h 13"/>
                <a:gd name="T23" fmla="*/ 152 w 152"/>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13">
                  <a:moveTo>
                    <a:pt x="152" y="9"/>
                  </a:moveTo>
                  <a:cubicBezTo>
                    <a:pt x="142" y="6"/>
                    <a:pt x="132" y="4"/>
                    <a:pt x="120" y="3"/>
                  </a:cubicBezTo>
                  <a:cubicBezTo>
                    <a:pt x="108" y="2"/>
                    <a:pt x="92" y="0"/>
                    <a:pt x="81" y="0"/>
                  </a:cubicBezTo>
                  <a:cubicBezTo>
                    <a:pt x="70" y="0"/>
                    <a:pt x="62" y="4"/>
                    <a:pt x="54" y="6"/>
                  </a:cubicBezTo>
                  <a:cubicBezTo>
                    <a:pt x="46" y="8"/>
                    <a:pt x="39" y="8"/>
                    <a:pt x="33" y="9"/>
                  </a:cubicBezTo>
                  <a:cubicBezTo>
                    <a:pt x="27" y="10"/>
                    <a:pt x="22" y="11"/>
                    <a:pt x="17" y="12"/>
                  </a:cubicBezTo>
                  <a:cubicBezTo>
                    <a:pt x="12" y="13"/>
                    <a:pt x="6" y="13"/>
                    <a:pt x="0" y="13"/>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83" name="Freeform 116"/>
            <p:cNvSpPr>
              <a:spLocks/>
            </p:cNvSpPr>
            <p:nvPr/>
          </p:nvSpPr>
          <p:spPr bwMode="auto">
            <a:xfrm>
              <a:off x="2935" y="2960"/>
              <a:ext cx="142" cy="217"/>
            </a:xfrm>
            <a:custGeom>
              <a:avLst/>
              <a:gdLst>
                <a:gd name="T0" fmla="*/ 31 w 142"/>
                <a:gd name="T1" fmla="*/ 217 h 217"/>
                <a:gd name="T2" fmla="*/ 26 w 142"/>
                <a:gd name="T3" fmla="*/ 189 h 217"/>
                <a:gd name="T4" fmla="*/ 10 w 142"/>
                <a:gd name="T5" fmla="*/ 165 h 217"/>
                <a:gd name="T6" fmla="*/ 1 w 142"/>
                <a:gd name="T7" fmla="*/ 136 h 217"/>
                <a:gd name="T8" fmla="*/ 5 w 142"/>
                <a:gd name="T9" fmla="*/ 106 h 217"/>
                <a:gd name="T10" fmla="*/ 20 w 142"/>
                <a:gd name="T11" fmla="*/ 85 h 217"/>
                <a:gd name="T12" fmla="*/ 41 w 142"/>
                <a:gd name="T13" fmla="*/ 72 h 217"/>
                <a:gd name="T14" fmla="*/ 70 w 142"/>
                <a:gd name="T15" fmla="*/ 55 h 217"/>
                <a:gd name="T16" fmla="*/ 100 w 142"/>
                <a:gd name="T17" fmla="*/ 31 h 217"/>
                <a:gd name="T18" fmla="*/ 122 w 142"/>
                <a:gd name="T19" fmla="*/ 13 h 217"/>
                <a:gd name="T20" fmla="*/ 142 w 142"/>
                <a:gd name="T21" fmla="*/ 0 h 2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217"/>
                <a:gd name="T35" fmla="*/ 142 w 142"/>
                <a:gd name="T36" fmla="*/ 217 h 2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217">
                  <a:moveTo>
                    <a:pt x="31" y="217"/>
                  </a:moveTo>
                  <a:cubicBezTo>
                    <a:pt x="30" y="207"/>
                    <a:pt x="29" y="198"/>
                    <a:pt x="26" y="189"/>
                  </a:cubicBezTo>
                  <a:cubicBezTo>
                    <a:pt x="23" y="180"/>
                    <a:pt x="14" y="174"/>
                    <a:pt x="10" y="165"/>
                  </a:cubicBezTo>
                  <a:cubicBezTo>
                    <a:pt x="6" y="156"/>
                    <a:pt x="2" y="146"/>
                    <a:pt x="1" y="136"/>
                  </a:cubicBezTo>
                  <a:cubicBezTo>
                    <a:pt x="0" y="126"/>
                    <a:pt x="2" y="114"/>
                    <a:pt x="5" y="106"/>
                  </a:cubicBezTo>
                  <a:cubicBezTo>
                    <a:pt x="8" y="98"/>
                    <a:pt x="14" y="91"/>
                    <a:pt x="20" y="85"/>
                  </a:cubicBezTo>
                  <a:cubicBezTo>
                    <a:pt x="26" y="79"/>
                    <a:pt x="33" y="77"/>
                    <a:pt x="41" y="72"/>
                  </a:cubicBezTo>
                  <a:cubicBezTo>
                    <a:pt x="49" y="67"/>
                    <a:pt x="60" y="62"/>
                    <a:pt x="70" y="55"/>
                  </a:cubicBezTo>
                  <a:cubicBezTo>
                    <a:pt x="80" y="48"/>
                    <a:pt x="91" y="38"/>
                    <a:pt x="100" y="31"/>
                  </a:cubicBezTo>
                  <a:cubicBezTo>
                    <a:pt x="109" y="24"/>
                    <a:pt x="115" y="18"/>
                    <a:pt x="122" y="13"/>
                  </a:cubicBezTo>
                  <a:cubicBezTo>
                    <a:pt x="129" y="8"/>
                    <a:pt x="135" y="4"/>
                    <a:pt x="142"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84" name="Freeform 117"/>
            <p:cNvSpPr>
              <a:spLocks/>
            </p:cNvSpPr>
            <p:nvPr/>
          </p:nvSpPr>
          <p:spPr bwMode="auto">
            <a:xfrm>
              <a:off x="2697" y="2737"/>
              <a:ext cx="216" cy="58"/>
            </a:xfrm>
            <a:custGeom>
              <a:avLst/>
              <a:gdLst>
                <a:gd name="T0" fmla="*/ 216 w 216"/>
                <a:gd name="T1" fmla="*/ 8 h 58"/>
                <a:gd name="T2" fmla="*/ 182 w 216"/>
                <a:gd name="T3" fmla="*/ 1 h 58"/>
                <a:gd name="T4" fmla="*/ 150 w 216"/>
                <a:gd name="T5" fmla="*/ 1 h 58"/>
                <a:gd name="T6" fmla="*/ 119 w 216"/>
                <a:gd name="T7" fmla="*/ 5 h 58"/>
                <a:gd name="T8" fmla="*/ 104 w 216"/>
                <a:gd name="T9" fmla="*/ 22 h 58"/>
                <a:gd name="T10" fmla="*/ 102 w 216"/>
                <a:gd name="T11" fmla="*/ 41 h 58"/>
                <a:gd name="T12" fmla="*/ 92 w 216"/>
                <a:gd name="T13" fmla="*/ 56 h 58"/>
                <a:gd name="T14" fmla="*/ 63 w 216"/>
                <a:gd name="T15" fmla="*/ 53 h 58"/>
                <a:gd name="T16" fmla="*/ 44 w 216"/>
                <a:gd name="T17" fmla="*/ 38 h 58"/>
                <a:gd name="T18" fmla="*/ 23 w 216"/>
                <a:gd name="T19" fmla="*/ 43 h 58"/>
                <a:gd name="T20" fmla="*/ 6 w 216"/>
                <a:gd name="T21" fmla="*/ 44 h 58"/>
                <a:gd name="T22" fmla="*/ 0 w 216"/>
                <a:gd name="T23" fmla="*/ 22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6"/>
                <a:gd name="T37" fmla="*/ 0 h 58"/>
                <a:gd name="T38" fmla="*/ 216 w 216"/>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6" h="58">
                  <a:moveTo>
                    <a:pt x="216" y="8"/>
                  </a:moveTo>
                  <a:cubicBezTo>
                    <a:pt x="204" y="5"/>
                    <a:pt x="193" y="2"/>
                    <a:pt x="182" y="1"/>
                  </a:cubicBezTo>
                  <a:cubicBezTo>
                    <a:pt x="171" y="0"/>
                    <a:pt x="160" y="0"/>
                    <a:pt x="150" y="1"/>
                  </a:cubicBezTo>
                  <a:cubicBezTo>
                    <a:pt x="140" y="2"/>
                    <a:pt x="127" y="2"/>
                    <a:pt x="119" y="5"/>
                  </a:cubicBezTo>
                  <a:cubicBezTo>
                    <a:pt x="111" y="8"/>
                    <a:pt x="107" y="16"/>
                    <a:pt x="104" y="22"/>
                  </a:cubicBezTo>
                  <a:cubicBezTo>
                    <a:pt x="101" y="28"/>
                    <a:pt x="104" y="35"/>
                    <a:pt x="102" y="41"/>
                  </a:cubicBezTo>
                  <a:cubicBezTo>
                    <a:pt x="100" y="47"/>
                    <a:pt x="99" y="54"/>
                    <a:pt x="92" y="56"/>
                  </a:cubicBezTo>
                  <a:cubicBezTo>
                    <a:pt x="85" y="58"/>
                    <a:pt x="71" y="56"/>
                    <a:pt x="63" y="53"/>
                  </a:cubicBezTo>
                  <a:cubicBezTo>
                    <a:pt x="55" y="50"/>
                    <a:pt x="51" y="40"/>
                    <a:pt x="44" y="38"/>
                  </a:cubicBezTo>
                  <a:cubicBezTo>
                    <a:pt x="37" y="36"/>
                    <a:pt x="29" y="42"/>
                    <a:pt x="23" y="43"/>
                  </a:cubicBezTo>
                  <a:cubicBezTo>
                    <a:pt x="17" y="44"/>
                    <a:pt x="10" y="47"/>
                    <a:pt x="6" y="44"/>
                  </a:cubicBezTo>
                  <a:cubicBezTo>
                    <a:pt x="2" y="41"/>
                    <a:pt x="1" y="31"/>
                    <a:pt x="0" y="2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85" name="Freeform 118"/>
            <p:cNvSpPr>
              <a:spLocks/>
            </p:cNvSpPr>
            <p:nvPr/>
          </p:nvSpPr>
          <p:spPr bwMode="auto">
            <a:xfrm>
              <a:off x="3957" y="2030"/>
              <a:ext cx="149" cy="75"/>
            </a:xfrm>
            <a:custGeom>
              <a:avLst/>
              <a:gdLst>
                <a:gd name="T0" fmla="*/ 0 w 149"/>
                <a:gd name="T1" fmla="*/ 75 h 75"/>
                <a:gd name="T2" fmla="*/ 24 w 149"/>
                <a:gd name="T3" fmla="*/ 58 h 75"/>
                <a:gd name="T4" fmla="*/ 38 w 149"/>
                <a:gd name="T5" fmla="*/ 37 h 75"/>
                <a:gd name="T6" fmla="*/ 56 w 149"/>
                <a:gd name="T7" fmla="*/ 25 h 75"/>
                <a:gd name="T8" fmla="*/ 69 w 149"/>
                <a:gd name="T9" fmla="*/ 21 h 75"/>
                <a:gd name="T10" fmla="*/ 90 w 149"/>
                <a:gd name="T11" fmla="*/ 19 h 75"/>
                <a:gd name="T12" fmla="*/ 107 w 149"/>
                <a:gd name="T13" fmla="*/ 18 h 75"/>
                <a:gd name="T14" fmla="*/ 131 w 149"/>
                <a:gd name="T15" fmla="*/ 9 h 75"/>
                <a:gd name="T16" fmla="*/ 149 w 149"/>
                <a:gd name="T17" fmla="*/ 0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9"/>
                <a:gd name="T28" fmla="*/ 0 h 75"/>
                <a:gd name="T29" fmla="*/ 149 w 149"/>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9" h="75">
                  <a:moveTo>
                    <a:pt x="0" y="75"/>
                  </a:moveTo>
                  <a:cubicBezTo>
                    <a:pt x="9" y="69"/>
                    <a:pt x="18" y="64"/>
                    <a:pt x="24" y="58"/>
                  </a:cubicBezTo>
                  <a:cubicBezTo>
                    <a:pt x="30" y="52"/>
                    <a:pt x="33" y="42"/>
                    <a:pt x="38" y="37"/>
                  </a:cubicBezTo>
                  <a:cubicBezTo>
                    <a:pt x="43" y="32"/>
                    <a:pt x="51" y="28"/>
                    <a:pt x="56" y="25"/>
                  </a:cubicBezTo>
                  <a:cubicBezTo>
                    <a:pt x="61" y="22"/>
                    <a:pt x="63" y="22"/>
                    <a:pt x="69" y="21"/>
                  </a:cubicBezTo>
                  <a:cubicBezTo>
                    <a:pt x="75" y="20"/>
                    <a:pt x="84" y="20"/>
                    <a:pt x="90" y="19"/>
                  </a:cubicBezTo>
                  <a:cubicBezTo>
                    <a:pt x="96" y="18"/>
                    <a:pt x="100" y="20"/>
                    <a:pt x="107" y="18"/>
                  </a:cubicBezTo>
                  <a:cubicBezTo>
                    <a:pt x="114" y="16"/>
                    <a:pt x="124" y="12"/>
                    <a:pt x="131" y="9"/>
                  </a:cubicBezTo>
                  <a:cubicBezTo>
                    <a:pt x="138" y="6"/>
                    <a:pt x="143" y="3"/>
                    <a:pt x="14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86" name="Freeform 119"/>
            <p:cNvSpPr>
              <a:spLocks/>
            </p:cNvSpPr>
            <p:nvPr/>
          </p:nvSpPr>
          <p:spPr bwMode="auto">
            <a:xfrm>
              <a:off x="3955" y="2105"/>
              <a:ext cx="32" cy="115"/>
            </a:xfrm>
            <a:custGeom>
              <a:avLst/>
              <a:gdLst>
                <a:gd name="T0" fmla="*/ 1 w 32"/>
                <a:gd name="T1" fmla="*/ 0 h 115"/>
                <a:gd name="T2" fmla="*/ 1 w 32"/>
                <a:gd name="T3" fmla="*/ 24 h 115"/>
                <a:gd name="T4" fmla="*/ 8 w 32"/>
                <a:gd name="T5" fmla="*/ 46 h 115"/>
                <a:gd name="T6" fmla="*/ 25 w 32"/>
                <a:gd name="T7" fmla="*/ 67 h 115"/>
                <a:gd name="T8" fmla="*/ 29 w 32"/>
                <a:gd name="T9" fmla="*/ 93 h 115"/>
                <a:gd name="T10" fmla="*/ 32 w 32"/>
                <a:gd name="T11" fmla="*/ 115 h 115"/>
                <a:gd name="T12" fmla="*/ 0 60000 65536"/>
                <a:gd name="T13" fmla="*/ 0 60000 65536"/>
                <a:gd name="T14" fmla="*/ 0 60000 65536"/>
                <a:gd name="T15" fmla="*/ 0 60000 65536"/>
                <a:gd name="T16" fmla="*/ 0 60000 65536"/>
                <a:gd name="T17" fmla="*/ 0 60000 65536"/>
                <a:gd name="T18" fmla="*/ 0 w 32"/>
                <a:gd name="T19" fmla="*/ 0 h 115"/>
                <a:gd name="T20" fmla="*/ 32 w 32"/>
                <a:gd name="T21" fmla="*/ 115 h 115"/>
              </a:gdLst>
              <a:ahLst/>
              <a:cxnLst>
                <a:cxn ang="T12">
                  <a:pos x="T0" y="T1"/>
                </a:cxn>
                <a:cxn ang="T13">
                  <a:pos x="T2" y="T3"/>
                </a:cxn>
                <a:cxn ang="T14">
                  <a:pos x="T4" y="T5"/>
                </a:cxn>
                <a:cxn ang="T15">
                  <a:pos x="T6" y="T7"/>
                </a:cxn>
                <a:cxn ang="T16">
                  <a:pos x="T8" y="T9"/>
                </a:cxn>
                <a:cxn ang="T17">
                  <a:pos x="T10" y="T11"/>
                </a:cxn>
              </a:cxnLst>
              <a:rect l="T18" t="T19" r="T20" b="T21"/>
              <a:pathLst>
                <a:path w="32" h="115">
                  <a:moveTo>
                    <a:pt x="1" y="0"/>
                  </a:moveTo>
                  <a:cubicBezTo>
                    <a:pt x="0" y="8"/>
                    <a:pt x="0" y="16"/>
                    <a:pt x="1" y="24"/>
                  </a:cubicBezTo>
                  <a:cubicBezTo>
                    <a:pt x="2" y="32"/>
                    <a:pt x="4" y="39"/>
                    <a:pt x="8" y="46"/>
                  </a:cubicBezTo>
                  <a:cubicBezTo>
                    <a:pt x="12" y="53"/>
                    <a:pt x="22" y="59"/>
                    <a:pt x="25" y="67"/>
                  </a:cubicBezTo>
                  <a:cubicBezTo>
                    <a:pt x="28" y="75"/>
                    <a:pt x="28" y="85"/>
                    <a:pt x="29" y="93"/>
                  </a:cubicBezTo>
                  <a:cubicBezTo>
                    <a:pt x="30" y="101"/>
                    <a:pt x="31" y="108"/>
                    <a:pt x="32" y="11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87" name="Freeform 120"/>
            <p:cNvSpPr>
              <a:spLocks/>
            </p:cNvSpPr>
            <p:nvPr/>
          </p:nvSpPr>
          <p:spPr bwMode="auto">
            <a:xfrm>
              <a:off x="3689" y="2160"/>
              <a:ext cx="37" cy="23"/>
            </a:xfrm>
            <a:custGeom>
              <a:avLst/>
              <a:gdLst>
                <a:gd name="T0" fmla="*/ 0 w 37"/>
                <a:gd name="T1" fmla="*/ 23 h 23"/>
                <a:gd name="T2" fmla="*/ 15 w 37"/>
                <a:gd name="T3" fmla="*/ 12 h 23"/>
                <a:gd name="T4" fmla="*/ 37 w 37"/>
                <a:gd name="T5" fmla="*/ 0 h 23"/>
                <a:gd name="T6" fmla="*/ 0 60000 65536"/>
                <a:gd name="T7" fmla="*/ 0 60000 65536"/>
                <a:gd name="T8" fmla="*/ 0 60000 65536"/>
                <a:gd name="T9" fmla="*/ 0 w 37"/>
                <a:gd name="T10" fmla="*/ 0 h 23"/>
                <a:gd name="T11" fmla="*/ 37 w 37"/>
                <a:gd name="T12" fmla="*/ 23 h 23"/>
              </a:gdLst>
              <a:ahLst/>
              <a:cxnLst>
                <a:cxn ang="T6">
                  <a:pos x="T0" y="T1"/>
                </a:cxn>
                <a:cxn ang="T7">
                  <a:pos x="T2" y="T3"/>
                </a:cxn>
                <a:cxn ang="T8">
                  <a:pos x="T4" y="T5"/>
                </a:cxn>
              </a:cxnLst>
              <a:rect l="T9" t="T10" r="T11" b="T12"/>
              <a:pathLst>
                <a:path w="37" h="23">
                  <a:moveTo>
                    <a:pt x="0" y="23"/>
                  </a:moveTo>
                  <a:cubicBezTo>
                    <a:pt x="4" y="19"/>
                    <a:pt x="9" y="16"/>
                    <a:pt x="15" y="12"/>
                  </a:cubicBezTo>
                  <a:cubicBezTo>
                    <a:pt x="21" y="8"/>
                    <a:pt x="29" y="4"/>
                    <a:pt x="37"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88" name="Freeform 121"/>
            <p:cNvSpPr>
              <a:spLocks/>
            </p:cNvSpPr>
            <p:nvPr/>
          </p:nvSpPr>
          <p:spPr bwMode="auto">
            <a:xfrm>
              <a:off x="3743" y="2103"/>
              <a:ext cx="213" cy="56"/>
            </a:xfrm>
            <a:custGeom>
              <a:avLst/>
              <a:gdLst>
                <a:gd name="T0" fmla="*/ 0 w 213"/>
                <a:gd name="T1" fmla="*/ 48 h 56"/>
                <a:gd name="T2" fmla="*/ 25 w 213"/>
                <a:gd name="T3" fmla="*/ 44 h 56"/>
                <a:gd name="T4" fmla="*/ 48 w 213"/>
                <a:gd name="T5" fmla="*/ 45 h 56"/>
                <a:gd name="T6" fmla="*/ 70 w 213"/>
                <a:gd name="T7" fmla="*/ 51 h 56"/>
                <a:gd name="T8" fmla="*/ 94 w 213"/>
                <a:gd name="T9" fmla="*/ 56 h 56"/>
                <a:gd name="T10" fmla="*/ 123 w 213"/>
                <a:gd name="T11" fmla="*/ 53 h 56"/>
                <a:gd name="T12" fmla="*/ 148 w 213"/>
                <a:gd name="T13" fmla="*/ 44 h 56"/>
                <a:gd name="T14" fmla="*/ 172 w 213"/>
                <a:gd name="T15" fmla="*/ 36 h 56"/>
                <a:gd name="T16" fmla="*/ 201 w 213"/>
                <a:gd name="T17" fmla="*/ 18 h 56"/>
                <a:gd name="T18" fmla="*/ 204 w 213"/>
                <a:gd name="T19" fmla="*/ 8 h 56"/>
                <a:gd name="T20" fmla="*/ 213 w 21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
                <a:gd name="T34" fmla="*/ 0 h 56"/>
                <a:gd name="T35" fmla="*/ 213 w 213"/>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 h="56">
                  <a:moveTo>
                    <a:pt x="0" y="48"/>
                  </a:moveTo>
                  <a:cubicBezTo>
                    <a:pt x="8" y="46"/>
                    <a:pt x="17" y="45"/>
                    <a:pt x="25" y="44"/>
                  </a:cubicBezTo>
                  <a:cubicBezTo>
                    <a:pt x="33" y="43"/>
                    <a:pt x="41" y="44"/>
                    <a:pt x="48" y="45"/>
                  </a:cubicBezTo>
                  <a:cubicBezTo>
                    <a:pt x="55" y="46"/>
                    <a:pt x="62" y="49"/>
                    <a:pt x="70" y="51"/>
                  </a:cubicBezTo>
                  <a:cubicBezTo>
                    <a:pt x="78" y="53"/>
                    <a:pt x="85" y="56"/>
                    <a:pt x="94" y="56"/>
                  </a:cubicBezTo>
                  <a:cubicBezTo>
                    <a:pt x="103" y="56"/>
                    <a:pt x="114" y="55"/>
                    <a:pt x="123" y="53"/>
                  </a:cubicBezTo>
                  <a:cubicBezTo>
                    <a:pt x="132" y="51"/>
                    <a:pt x="140" y="47"/>
                    <a:pt x="148" y="44"/>
                  </a:cubicBezTo>
                  <a:cubicBezTo>
                    <a:pt x="156" y="41"/>
                    <a:pt x="163" y="40"/>
                    <a:pt x="172" y="36"/>
                  </a:cubicBezTo>
                  <a:cubicBezTo>
                    <a:pt x="181" y="32"/>
                    <a:pt x="196" y="23"/>
                    <a:pt x="201" y="18"/>
                  </a:cubicBezTo>
                  <a:cubicBezTo>
                    <a:pt x="206" y="13"/>
                    <a:pt x="202" y="11"/>
                    <a:pt x="204" y="8"/>
                  </a:cubicBezTo>
                  <a:cubicBezTo>
                    <a:pt x="206" y="5"/>
                    <a:pt x="209" y="2"/>
                    <a:pt x="21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89" name="Freeform 122"/>
            <p:cNvSpPr>
              <a:spLocks/>
            </p:cNvSpPr>
            <p:nvPr/>
          </p:nvSpPr>
          <p:spPr bwMode="auto">
            <a:xfrm>
              <a:off x="3620" y="2522"/>
              <a:ext cx="171" cy="40"/>
            </a:xfrm>
            <a:custGeom>
              <a:avLst/>
              <a:gdLst>
                <a:gd name="T0" fmla="*/ 0 w 171"/>
                <a:gd name="T1" fmla="*/ 16 h 40"/>
                <a:gd name="T2" fmla="*/ 24 w 171"/>
                <a:gd name="T3" fmla="*/ 19 h 40"/>
                <a:gd name="T4" fmla="*/ 51 w 171"/>
                <a:gd name="T5" fmla="*/ 12 h 40"/>
                <a:gd name="T6" fmla="*/ 81 w 171"/>
                <a:gd name="T7" fmla="*/ 3 h 40"/>
                <a:gd name="T8" fmla="*/ 118 w 171"/>
                <a:gd name="T9" fmla="*/ 1 h 40"/>
                <a:gd name="T10" fmla="*/ 138 w 171"/>
                <a:gd name="T11" fmla="*/ 12 h 40"/>
                <a:gd name="T12" fmla="*/ 154 w 171"/>
                <a:gd name="T13" fmla="*/ 22 h 40"/>
                <a:gd name="T14" fmla="*/ 171 w 171"/>
                <a:gd name="T15" fmla="*/ 40 h 40"/>
                <a:gd name="T16" fmla="*/ 0 60000 65536"/>
                <a:gd name="T17" fmla="*/ 0 60000 65536"/>
                <a:gd name="T18" fmla="*/ 0 60000 65536"/>
                <a:gd name="T19" fmla="*/ 0 60000 65536"/>
                <a:gd name="T20" fmla="*/ 0 60000 65536"/>
                <a:gd name="T21" fmla="*/ 0 60000 65536"/>
                <a:gd name="T22" fmla="*/ 0 60000 65536"/>
                <a:gd name="T23" fmla="*/ 0 60000 65536"/>
                <a:gd name="T24" fmla="*/ 0 w 171"/>
                <a:gd name="T25" fmla="*/ 0 h 40"/>
                <a:gd name="T26" fmla="*/ 171 w 171"/>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1" h="40">
                  <a:moveTo>
                    <a:pt x="0" y="16"/>
                  </a:moveTo>
                  <a:cubicBezTo>
                    <a:pt x="8" y="18"/>
                    <a:pt x="16" y="20"/>
                    <a:pt x="24" y="19"/>
                  </a:cubicBezTo>
                  <a:cubicBezTo>
                    <a:pt x="32" y="18"/>
                    <a:pt x="42" y="15"/>
                    <a:pt x="51" y="12"/>
                  </a:cubicBezTo>
                  <a:cubicBezTo>
                    <a:pt x="60" y="9"/>
                    <a:pt x="70" y="5"/>
                    <a:pt x="81" y="3"/>
                  </a:cubicBezTo>
                  <a:cubicBezTo>
                    <a:pt x="92" y="1"/>
                    <a:pt x="109" y="0"/>
                    <a:pt x="118" y="1"/>
                  </a:cubicBezTo>
                  <a:cubicBezTo>
                    <a:pt x="127" y="2"/>
                    <a:pt x="132" y="9"/>
                    <a:pt x="138" y="12"/>
                  </a:cubicBezTo>
                  <a:cubicBezTo>
                    <a:pt x="144" y="15"/>
                    <a:pt x="148" y="17"/>
                    <a:pt x="154" y="22"/>
                  </a:cubicBezTo>
                  <a:cubicBezTo>
                    <a:pt x="160" y="27"/>
                    <a:pt x="165" y="33"/>
                    <a:pt x="171" y="4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90" name="Freeform 123"/>
            <p:cNvSpPr>
              <a:spLocks/>
            </p:cNvSpPr>
            <p:nvPr/>
          </p:nvSpPr>
          <p:spPr bwMode="auto">
            <a:xfrm>
              <a:off x="3791" y="2562"/>
              <a:ext cx="226" cy="116"/>
            </a:xfrm>
            <a:custGeom>
              <a:avLst/>
              <a:gdLst>
                <a:gd name="T0" fmla="*/ 0 w 226"/>
                <a:gd name="T1" fmla="*/ 0 h 116"/>
                <a:gd name="T2" fmla="*/ 15 w 226"/>
                <a:gd name="T3" fmla="*/ 17 h 116"/>
                <a:gd name="T4" fmla="*/ 30 w 226"/>
                <a:gd name="T5" fmla="*/ 26 h 116"/>
                <a:gd name="T6" fmla="*/ 49 w 226"/>
                <a:gd name="T7" fmla="*/ 32 h 116"/>
                <a:gd name="T8" fmla="*/ 66 w 226"/>
                <a:gd name="T9" fmla="*/ 36 h 116"/>
                <a:gd name="T10" fmla="*/ 85 w 226"/>
                <a:gd name="T11" fmla="*/ 56 h 116"/>
                <a:gd name="T12" fmla="*/ 91 w 226"/>
                <a:gd name="T13" fmla="*/ 75 h 116"/>
                <a:gd name="T14" fmla="*/ 105 w 226"/>
                <a:gd name="T15" fmla="*/ 92 h 116"/>
                <a:gd name="T16" fmla="*/ 123 w 226"/>
                <a:gd name="T17" fmla="*/ 104 h 116"/>
                <a:gd name="T18" fmla="*/ 148 w 226"/>
                <a:gd name="T19" fmla="*/ 108 h 116"/>
                <a:gd name="T20" fmla="*/ 180 w 226"/>
                <a:gd name="T21" fmla="*/ 113 h 116"/>
                <a:gd name="T22" fmla="*/ 208 w 226"/>
                <a:gd name="T23" fmla="*/ 116 h 116"/>
                <a:gd name="T24" fmla="*/ 226 w 226"/>
                <a:gd name="T25" fmla="*/ 111 h 1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6"/>
                <a:gd name="T40" fmla="*/ 0 h 116"/>
                <a:gd name="T41" fmla="*/ 226 w 226"/>
                <a:gd name="T42" fmla="*/ 116 h 1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6" h="116">
                  <a:moveTo>
                    <a:pt x="0" y="0"/>
                  </a:moveTo>
                  <a:cubicBezTo>
                    <a:pt x="5" y="6"/>
                    <a:pt x="10" y="13"/>
                    <a:pt x="15" y="17"/>
                  </a:cubicBezTo>
                  <a:cubicBezTo>
                    <a:pt x="20" y="21"/>
                    <a:pt x="24" y="24"/>
                    <a:pt x="30" y="26"/>
                  </a:cubicBezTo>
                  <a:cubicBezTo>
                    <a:pt x="36" y="28"/>
                    <a:pt x="43" y="30"/>
                    <a:pt x="49" y="32"/>
                  </a:cubicBezTo>
                  <a:cubicBezTo>
                    <a:pt x="55" y="34"/>
                    <a:pt x="60" y="32"/>
                    <a:pt x="66" y="36"/>
                  </a:cubicBezTo>
                  <a:cubicBezTo>
                    <a:pt x="72" y="40"/>
                    <a:pt x="81" y="50"/>
                    <a:pt x="85" y="56"/>
                  </a:cubicBezTo>
                  <a:cubicBezTo>
                    <a:pt x="89" y="62"/>
                    <a:pt x="88" y="69"/>
                    <a:pt x="91" y="75"/>
                  </a:cubicBezTo>
                  <a:cubicBezTo>
                    <a:pt x="94" y="81"/>
                    <a:pt x="100" y="87"/>
                    <a:pt x="105" y="92"/>
                  </a:cubicBezTo>
                  <a:cubicBezTo>
                    <a:pt x="110" y="97"/>
                    <a:pt x="116" y="101"/>
                    <a:pt x="123" y="104"/>
                  </a:cubicBezTo>
                  <a:cubicBezTo>
                    <a:pt x="130" y="107"/>
                    <a:pt x="139" y="107"/>
                    <a:pt x="148" y="108"/>
                  </a:cubicBezTo>
                  <a:cubicBezTo>
                    <a:pt x="157" y="109"/>
                    <a:pt x="170" y="112"/>
                    <a:pt x="180" y="113"/>
                  </a:cubicBezTo>
                  <a:cubicBezTo>
                    <a:pt x="190" y="114"/>
                    <a:pt x="200" y="116"/>
                    <a:pt x="208" y="116"/>
                  </a:cubicBezTo>
                  <a:cubicBezTo>
                    <a:pt x="216" y="116"/>
                    <a:pt x="221" y="113"/>
                    <a:pt x="226" y="11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91" name="Freeform 124"/>
            <p:cNvSpPr>
              <a:spLocks/>
            </p:cNvSpPr>
            <p:nvPr/>
          </p:nvSpPr>
          <p:spPr bwMode="auto">
            <a:xfrm>
              <a:off x="4013" y="2489"/>
              <a:ext cx="17" cy="186"/>
            </a:xfrm>
            <a:custGeom>
              <a:avLst/>
              <a:gdLst>
                <a:gd name="T0" fmla="*/ 4 w 17"/>
                <a:gd name="T1" fmla="*/ 186 h 186"/>
                <a:gd name="T2" fmla="*/ 1 w 17"/>
                <a:gd name="T3" fmla="*/ 166 h 186"/>
                <a:gd name="T4" fmla="*/ 12 w 17"/>
                <a:gd name="T5" fmla="*/ 136 h 186"/>
                <a:gd name="T6" fmla="*/ 16 w 17"/>
                <a:gd name="T7" fmla="*/ 117 h 186"/>
                <a:gd name="T8" fmla="*/ 16 w 17"/>
                <a:gd name="T9" fmla="*/ 84 h 186"/>
                <a:gd name="T10" fmla="*/ 12 w 17"/>
                <a:gd name="T11" fmla="*/ 42 h 186"/>
                <a:gd name="T12" fmla="*/ 13 w 17"/>
                <a:gd name="T13" fmla="*/ 0 h 186"/>
                <a:gd name="T14" fmla="*/ 0 60000 65536"/>
                <a:gd name="T15" fmla="*/ 0 60000 65536"/>
                <a:gd name="T16" fmla="*/ 0 60000 65536"/>
                <a:gd name="T17" fmla="*/ 0 60000 65536"/>
                <a:gd name="T18" fmla="*/ 0 60000 65536"/>
                <a:gd name="T19" fmla="*/ 0 60000 65536"/>
                <a:gd name="T20" fmla="*/ 0 60000 65536"/>
                <a:gd name="T21" fmla="*/ 0 w 17"/>
                <a:gd name="T22" fmla="*/ 0 h 186"/>
                <a:gd name="T23" fmla="*/ 17 w 17"/>
                <a:gd name="T24" fmla="*/ 186 h 1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86">
                  <a:moveTo>
                    <a:pt x="4" y="186"/>
                  </a:moveTo>
                  <a:cubicBezTo>
                    <a:pt x="2" y="180"/>
                    <a:pt x="0" y="174"/>
                    <a:pt x="1" y="166"/>
                  </a:cubicBezTo>
                  <a:cubicBezTo>
                    <a:pt x="2" y="158"/>
                    <a:pt x="10" y="144"/>
                    <a:pt x="12" y="136"/>
                  </a:cubicBezTo>
                  <a:cubicBezTo>
                    <a:pt x="14" y="128"/>
                    <a:pt x="15" y="126"/>
                    <a:pt x="16" y="117"/>
                  </a:cubicBezTo>
                  <a:cubicBezTo>
                    <a:pt x="17" y="108"/>
                    <a:pt x="17" y="96"/>
                    <a:pt x="16" y="84"/>
                  </a:cubicBezTo>
                  <a:cubicBezTo>
                    <a:pt x="15" y="72"/>
                    <a:pt x="13" y="56"/>
                    <a:pt x="12" y="42"/>
                  </a:cubicBezTo>
                  <a:cubicBezTo>
                    <a:pt x="11" y="28"/>
                    <a:pt x="12" y="14"/>
                    <a:pt x="1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92" name="Freeform 125"/>
            <p:cNvSpPr>
              <a:spLocks/>
            </p:cNvSpPr>
            <p:nvPr/>
          </p:nvSpPr>
          <p:spPr bwMode="auto">
            <a:xfrm>
              <a:off x="4014" y="2675"/>
              <a:ext cx="8" cy="69"/>
            </a:xfrm>
            <a:custGeom>
              <a:avLst/>
              <a:gdLst>
                <a:gd name="T0" fmla="*/ 2 w 8"/>
                <a:gd name="T1" fmla="*/ 0 h 69"/>
                <a:gd name="T2" fmla="*/ 2 w 8"/>
                <a:gd name="T3" fmla="*/ 18 h 69"/>
                <a:gd name="T4" fmla="*/ 0 w 8"/>
                <a:gd name="T5" fmla="*/ 36 h 69"/>
                <a:gd name="T6" fmla="*/ 5 w 8"/>
                <a:gd name="T7" fmla="*/ 57 h 69"/>
                <a:gd name="T8" fmla="*/ 8 w 8"/>
                <a:gd name="T9" fmla="*/ 69 h 69"/>
                <a:gd name="T10" fmla="*/ 0 60000 65536"/>
                <a:gd name="T11" fmla="*/ 0 60000 65536"/>
                <a:gd name="T12" fmla="*/ 0 60000 65536"/>
                <a:gd name="T13" fmla="*/ 0 60000 65536"/>
                <a:gd name="T14" fmla="*/ 0 60000 65536"/>
                <a:gd name="T15" fmla="*/ 0 w 8"/>
                <a:gd name="T16" fmla="*/ 0 h 69"/>
                <a:gd name="T17" fmla="*/ 8 w 8"/>
                <a:gd name="T18" fmla="*/ 69 h 69"/>
              </a:gdLst>
              <a:ahLst/>
              <a:cxnLst>
                <a:cxn ang="T10">
                  <a:pos x="T0" y="T1"/>
                </a:cxn>
                <a:cxn ang="T11">
                  <a:pos x="T2" y="T3"/>
                </a:cxn>
                <a:cxn ang="T12">
                  <a:pos x="T4" y="T5"/>
                </a:cxn>
                <a:cxn ang="T13">
                  <a:pos x="T6" y="T7"/>
                </a:cxn>
                <a:cxn ang="T14">
                  <a:pos x="T8" y="T9"/>
                </a:cxn>
              </a:cxnLst>
              <a:rect l="T15" t="T16" r="T17" b="T18"/>
              <a:pathLst>
                <a:path w="8" h="69">
                  <a:moveTo>
                    <a:pt x="2" y="0"/>
                  </a:moveTo>
                  <a:cubicBezTo>
                    <a:pt x="2" y="6"/>
                    <a:pt x="2" y="12"/>
                    <a:pt x="2" y="18"/>
                  </a:cubicBezTo>
                  <a:cubicBezTo>
                    <a:pt x="2" y="24"/>
                    <a:pt x="0" y="30"/>
                    <a:pt x="0" y="36"/>
                  </a:cubicBezTo>
                  <a:cubicBezTo>
                    <a:pt x="0" y="42"/>
                    <a:pt x="4" y="52"/>
                    <a:pt x="5" y="57"/>
                  </a:cubicBezTo>
                  <a:cubicBezTo>
                    <a:pt x="6" y="62"/>
                    <a:pt x="7" y="65"/>
                    <a:pt x="8" y="69"/>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93" name="Freeform 126"/>
            <p:cNvSpPr>
              <a:spLocks/>
            </p:cNvSpPr>
            <p:nvPr/>
          </p:nvSpPr>
          <p:spPr bwMode="auto">
            <a:xfrm>
              <a:off x="4025" y="2490"/>
              <a:ext cx="238" cy="42"/>
            </a:xfrm>
            <a:custGeom>
              <a:avLst/>
              <a:gdLst>
                <a:gd name="T0" fmla="*/ 0 w 238"/>
                <a:gd name="T1" fmla="*/ 0 h 42"/>
                <a:gd name="T2" fmla="*/ 13 w 238"/>
                <a:gd name="T3" fmla="*/ 23 h 42"/>
                <a:gd name="T4" fmla="*/ 51 w 238"/>
                <a:gd name="T5" fmla="*/ 30 h 42"/>
                <a:gd name="T6" fmla="*/ 84 w 238"/>
                <a:gd name="T7" fmla="*/ 21 h 42"/>
                <a:gd name="T8" fmla="*/ 108 w 238"/>
                <a:gd name="T9" fmla="*/ 17 h 42"/>
                <a:gd name="T10" fmla="*/ 133 w 238"/>
                <a:gd name="T11" fmla="*/ 18 h 42"/>
                <a:gd name="T12" fmla="*/ 151 w 238"/>
                <a:gd name="T13" fmla="*/ 24 h 42"/>
                <a:gd name="T14" fmla="*/ 174 w 238"/>
                <a:gd name="T15" fmla="*/ 32 h 42"/>
                <a:gd name="T16" fmla="*/ 195 w 238"/>
                <a:gd name="T17" fmla="*/ 32 h 42"/>
                <a:gd name="T18" fmla="*/ 219 w 238"/>
                <a:gd name="T19" fmla="*/ 33 h 42"/>
                <a:gd name="T20" fmla="*/ 238 w 238"/>
                <a:gd name="T21" fmla="*/ 42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8"/>
                <a:gd name="T34" fmla="*/ 0 h 42"/>
                <a:gd name="T35" fmla="*/ 238 w 238"/>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8" h="42">
                  <a:moveTo>
                    <a:pt x="0" y="0"/>
                  </a:moveTo>
                  <a:cubicBezTo>
                    <a:pt x="2" y="9"/>
                    <a:pt x="5" y="18"/>
                    <a:pt x="13" y="23"/>
                  </a:cubicBezTo>
                  <a:cubicBezTo>
                    <a:pt x="21" y="28"/>
                    <a:pt x="39" y="30"/>
                    <a:pt x="51" y="30"/>
                  </a:cubicBezTo>
                  <a:cubicBezTo>
                    <a:pt x="63" y="30"/>
                    <a:pt x="75" y="23"/>
                    <a:pt x="84" y="21"/>
                  </a:cubicBezTo>
                  <a:cubicBezTo>
                    <a:pt x="93" y="19"/>
                    <a:pt x="100" y="17"/>
                    <a:pt x="108" y="17"/>
                  </a:cubicBezTo>
                  <a:cubicBezTo>
                    <a:pt x="116" y="17"/>
                    <a:pt x="126" y="17"/>
                    <a:pt x="133" y="18"/>
                  </a:cubicBezTo>
                  <a:cubicBezTo>
                    <a:pt x="140" y="19"/>
                    <a:pt x="144" y="22"/>
                    <a:pt x="151" y="24"/>
                  </a:cubicBezTo>
                  <a:cubicBezTo>
                    <a:pt x="158" y="26"/>
                    <a:pt x="167" y="31"/>
                    <a:pt x="174" y="32"/>
                  </a:cubicBezTo>
                  <a:cubicBezTo>
                    <a:pt x="181" y="33"/>
                    <a:pt x="188" y="32"/>
                    <a:pt x="195" y="32"/>
                  </a:cubicBezTo>
                  <a:cubicBezTo>
                    <a:pt x="202" y="32"/>
                    <a:pt x="212" y="31"/>
                    <a:pt x="219" y="33"/>
                  </a:cubicBezTo>
                  <a:cubicBezTo>
                    <a:pt x="226" y="35"/>
                    <a:pt x="232" y="38"/>
                    <a:pt x="238" y="4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94" name="Freeform 127"/>
            <p:cNvSpPr>
              <a:spLocks/>
            </p:cNvSpPr>
            <p:nvPr/>
          </p:nvSpPr>
          <p:spPr bwMode="auto">
            <a:xfrm>
              <a:off x="3693" y="2825"/>
              <a:ext cx="56" cy="120"/>
            </a:xfrm>
            <a:custGeom>
              <a:avLst/>
              <a:gdLst>
                <a:gd name="T0" fmla="*/ 0 w 56"/>
                <a:gd name="T1" fmla="*/ 120 h 120"/>
                <a:gd name="T2" fmla="*/ 3 w 56"/>
                <a:gd name="T3" fmla="*/ 93 h 120"/>
                <a:gd name="T4" fmla="*/ 12 w 56"/>
                <a:gd name="T5" fmla="*/ 55 h 120"/>
                <a:gd name="T6" fmla="*/ 38 w 56"/>
                <a:gd name="T7" fmla="*/ 24 h 120"/>
                <a:gd name="T8" fmla="*/ 56 w 56"/>
                <a:gd name="T9" fmla="*/ 0 h 120"/>
                <a:gd name="T10" fmla="*/ 0 60000 65536"/>
                <a:gd name="T11" fmla="*/ 0 60000 65536"/>
                <a:gd name="T12" fmla="*/ 0 60000 65536"/>
                <a:gd name="T13" fmla="*/ 0 60000 65536"/>
                <a:gd name="T14" fmla="*/ 0 60000 65536"/>
                <a:gd name="T15" fmla="*/ 0 w 56"/>
                <a:gd name="T16" fmla="*/ 0 h 120"/>
                <a:gd name="T17" fmla="*/ 56 w 56"/>
                <a:gd name="T18" fmla="*/ 120 h 120"/>
              </a:gdLst>
              <a:ahLst/>
              <a:cxnLst>
                <a:cxn ang="T10">
                  <a:pos x="T0" y="T1"/>
                </a:cxn>
                <a:cxn ang="T11">
                  <a:pos x="T2" y="T3"/>
                </a:cxn>
                <a:cxn ang="T12">
                  <a:pos x="T4" y="T5"/>
                </a:cxn>
                <a:cxn ang="T13">
                  <a:pos x="T6" y="T7"/>
                </a:cxn>
                <a:cxn ang="T14">
                  <a:pos x="T8" y="T9"/>
                </a:cxn>
              </a:cxnLst>
              <a:rect l="T15" t="T16" r="T17" b="T18"/>
              <a:pathLst>
                <a:path w="56" h="120">
                  <a:moveTo>
                    <a:pt x="0" y="120"/>
                  </a:moveTo>
                  <a:cubicBezTo>
                    <a:pt x="0" y="112"/>
                    <a:pt x="1" y="104"/>
                    <a:pt x="3" y="93"/>
                  </a:cubicBezTo>
                  <a:cubicBezTo>
                    <a:pt x="5" y="82"/>
                    <a:pt x="6" y="67"/>
                    <a:pt x="12" y="55"/>
                  </a:cubicBezTo>
                  <a:cubicBezTo>
                    <a:pt x="18" y="43"/>
                    <a:pt x="31" y="33"/>
                    <a:pt x="38" y="24"/>
                  </a:cubicBezTo>
                  <a:cubicBezTo>
                    <a:pt x="45" y="15"/>
                    <a:pt x="50" y="7"/>
                    <a:pt x="5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95" name="Freeform 128"/>
            <p:cNvSpPr>
              <a:spLocks/>
            </p:cNvSpPr>
            <p:nvPr/>
          </p:nvSpPr>
          <p:spPr bwMode="auto">
            <a:xfrm>
              <a:off x="3860" y="2777"/>
              <a:ext cx="136" cy="196"/>
            </a:xfrm>
            <a:custGeom>
              <a:avLst/>
              <a:gdLst>
                <a:gd name="T0" fmla="*/ 1 w 136"/>
                <a:gd name="T1" fmla="*/ 0 h 196"/>
                <a:gd name="T2" fmla="*/ 1 w 136"/>
                <a:gd name="T3" fmla="*/ 16 h 196"/>
                <a:gd name="T4" fmla="*/ 9 w 136"/>
                <a:gd name="T5" fmla="*/ 39 h 196"/>
                <a:gd name="T6" fmla="*/ 31 w 136"/>
                <a:gd name="T7" fmla="*/ 60 h 196"/>
                <a:gd name="T8" fmla="*/ 63 w 136"/>
                <a:gd name="T9" fmla="*/ 84 h 196"/>
                <a:gd name="T10" fmla="*/ 84 w 136"/>
                <a:gd name="T11" fmla="*/ 103 h 196"/>
                <a:gd name="T12" fmla="*/ 105 w 136"/>
                <a:gd name="T13" fmla="*/ 129 h 196"/>
                <a:gd name="T14" fmla="*/ 117 w 136"/>
                <a:gd name="T15" fmla="*/ 150 h 196"/>
                <a:gd name="T16" fmla="*/ 126 w 136"/>
                <a:gd name="T17" fmla="*/ 166 h 196"/>
                <a:gd name="T18" fmla="*/ 130 w 136"/>
                <a:gd name="T19" fmla="*/ 183 h 196"/>
                <a:gd name="T20" fmla="*/ 136 w 136"/>
                <a:gd name="T21" fmla="*/ 196 h 1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6"/>
                <a:gd name="T34" fmla="*/ 0 h 196"/>
                <a:gd name="T35" fmla="*/ 136 w 136"/>
                <a:gd name="T36" fmla="*/ 196 h 1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6" h="196">
                  <a:moveTo>
                    <a:pt x="1" y="0"/>
                  </a:moveTo>
                  <a:cubicBezTo>
                    <a:pt x="0" y="4"/>
                    <a:pt x="0" y="9"/>
                    <a:pt x="1" y="16"/>
                  </a:cubicBezTo>
                  <a:cubicBezTo>
                    <a:pt x="2" y="23"/>
                    <a:pt x="4" y="32"/>
                    <a:pt x="9" y="39"/>
                  </a:cubicBezTo>
                  <a:cubicBezTo>
                    <a:pt x="14" y="46"/>
                    <a:pt x="22" y="53"/>
                    <a:pt x="31" y="60"/>
                  </a:cubicBezTo>
                  <a:cubicBezTo>
                    <a:pt x="40" y="67"/>
                    <a:pt x="54" y="77"/>
                    <a:pt x="63" y="84"/>
                  </a:cubicBezTo>
                  <a:cubicBezTo>
                    <a:pt x="72" y="91"/>
                    <a:pt x="77" y="95"/>
                    <a:pt x="84" y="103"/>
                  </a:cubicBezTo>
                  <a:cubicBezTo>
                    <a:pt x="91" y="111"/>
                    <a:pt x="100" y="121"/>
                    <a:pt x="105" y="129"/>
                  </a:cubicBezTo>
                  <a:cubicBezTo>
                    <a:pt x="110" y="137"/>
                    <a:pt x="114" y="144"/>
                    <a:pt x="117" y="150"/>
                  </a:cubicBezTo>
                  <a:cubicBezTo>
                    <a:pt x="120" y="156"/>
                    <a:pt x="124" y="161"/>
                    <a:pt x="126" y="166"/>
                  </a:cubicBezTo>
                  <a:cubicBezTo>
                    <a:pt x="128" y="171"/>
                    <a:pt x="128" y="178"/>
                    <a:pt x="130" y="183"/>
                  </a:cubicBezTo>
                  <a:cubicBezTo>
                    <a:pt x="132" y="188"/>
                    <a:pt x="134" y="192"/>
                    <a:pt x="136" y="196"/>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96" name="Freeform 129"/>
            <p:cNvSpPr>
              <a:spLocks/>
            </p:cNvSpPr>
            <p:nvPr/>
          </p:nvSpPr>
          <p:spPr bwMode="auto">
            <a:xfrm>
              <a:off x="3474" y="2138"/>
              <a:ext cx="69" cy="63"/>
            </a:xfrm>
            <a:custGeom>
              <a:avLst/>
              <a:gdLst>
                <a:gd name="T0" fmla="*/ 0 w 69"/>
                <a:gd name="T1" fmla="*/ 63 h 63"/>
                <a:gd name="T2" fmla="*/ 14 w 69"/>
                <a:gd name="T3" fmla="*/ 46 h 63"/>
                <a:gd name="T4" fmla="*/ 29 w 69"/>
                <a:gd name="T5" fmla="*/ 34 h 63"/>
                <a:gd name="T6" fmla="*/ 62 w 69"/>
                <a:gd name="T7" fmla="*/ 9 h 63"/>
                <a:gd name="T8" fmla="*/ 69 w 69"/>
                <a:gd name="T9" fmla="*/ 0 h 63"/>
                <a:gd name="T10" fmla="*/ 0 60000 65536"/>
                <a:gd name="T11" fmla="*/ 0 60000 65536"/>
                <a:gd name="T12" fmla="*/ 0 60000 65536"/>
                <a:gd name="T13" fmla="*/ 0 60000 65536"/>
                <a:gd name="T14" fmla="*/ 0 60000 65536"/>
                <a:gd name="T15" fmla="*/ 0 w 69"/>
                <a:gd name="T16" fmla="*/ 0 h 63"/>
                <a:gd name="T17" fmla="*/ 69 w 69"/>
                <a:gd name="T18" fmla="*/ 63 h 63"/>
              </a:gdLst>
              <a:ahLst/>
              <a:cxnLst>
                <a:cxn ang="T10">
                  <a:pos x="T0" y="T1"/>
                </a:cxn>
                <a:cxn ang="T11">
                  <a:pos x="T2" y="T3"/>
                </a:cxn>
                <a:cxn ang="T12">
                  <a:pos x="T4" y="T5"/>
                </a:cxn>
                <a:cxn ang="T13">
                  <a:pos x="T6" y="T7"/>
                </a:cxn>
                <a:cxn ang="T14">
                  <a:pos x="T8" y="T9"/>
                </a:cxn>
              </a:cxnLst>
              <a:rect l="T15" t="T16" r="T17" b="T18"/>
              <a:pathLst>
                <a:path w="69" h="63">
                  <a:moveTo>
                    <a:pt x="0" y="63"/>
                  </a:moveTo>
                  <a:cubicBezTo>
                    <a:pt x="4" y="57"/>
                    <a:pt x="9" y="51"/>
                    <a:pt x="14" y="46"/>
                  </a:cubicBezTo>
                  <a:cubicBezTo>
                    <a:pt x="19" y="41"/>
                    <a:pt x="21" y="40"/>
                    <a:pt x="29" y="34"/>
                  </a:cubicBezTo>
                  <a:cubicBezTo>
                    <a:pt x="37" y="28"/>
                    <a:pt x="55" y="15"/>
                    <a:pt x="62" y="9"/>
                  </a:cubicBezTo>
                  <a:cubicBezTo>
                    <a:pt x="69" y="3"/>
                    <a:pt x="69" y="1"/>
                    <a:pt x="6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97" name="Freeform 130"/>
            <p:cNvSpPr>
              <a:spLocks/>
            </p:cNvSpPr>
            <p:nvPr/>
          </p:nvSpPr>
          <p:spPr bwMode="auto">
            <a:xfrm>
              <a:off x="3257" y="2202"/>
              <a:ext cx="217" cy="123"/>
            </a:xfrm>
            <a:custGeom>
              <a:avLst/>
              <a:gdLst>
                <a:gd name="T0" fmla="*/ 0 w 217"/>
                <a:gd name="T1" fmla="*/ 123 h 123"/>
                <a:gd name="T2" fmla="*/ 27 w 217"/>
                <a:gd name="T3" fmla="*/ 114 h 123"/>
                <a:gd name="T4" fmla="*/ 46 w 217"/>
                <a:gd name="T5" fmla="*/ 123 h 123"/>
                <a:gd name="T6" fmla="*/ 79 w 217"/>
                <a:gd name="T7" fmla="*/ 113 h 123"/>
                <a:gd name="T8" fmla="*/ 87 w 217"/>
                <a:gd name="T9" fmla="*/ 83 h 123"/>
                <a:gd name="T10" fmla="*/ 106 w 217"/>
                <a:gd name="T11" fmla="*/ 62 h 123"/>
                <a:gd name="T12" fmla="*/ 150 w 217"/>
                <a:gd name="T13" fmla="*/ 56 h 123"/>
                <a:gd name="T14" fmla="*/ 181 w 217"/>
                <a:gd name="T15" fmla="*/ 39 h 123"/>
                <a:gd name="T16" fmla="*/ 199 w 217"/>
                <a:gd name="T17" fmla="*/ 21 h 123"/>
                <a:gd name="T18" fmla="*/ 217 w 217"/>
                <a:gd name="T19" fmla="*/ 0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7"/>
                <a:gd name="T31" fmla="*/ 0 h 123"/>
                <a:gd name="T32" fmla="*/ 217 w 217"/>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7" h="123">
                  <a:moveTo>
                    <a:pt x="0" y="123"/>
                  </a:moveTo>
                  <a:cubicBezTo>
                    <a:pt x="9" y="118"/>
                    <a:pt x="19" y="114"/>
                    <a:pt x="27" y="114"/>
                  </a:cubicBezTo>
                  <a:cubicBezTo>
                    <a:pt x="35" y="114"/>
                    <a:pt x="37" y="123"/>
                    <a:pt x="46" y="123"/>
                  </a:cubicBezTo>
                  <a:cubicBezTo>
                    <a:pt x="55" y="123"/>
                    <a:pt x="72" y="120"/>
                    <a:pt x="79" y="113"/>
                  </a:cubicBezTo>
                  <a:cubicBezTo>
                    <a:pt x="86" y="106"/>
                    <a:pt x="83" y="91"/>
                    <a:pt x="87" y="83"/>
                  </a:cubicBezTo>
                  <a:cubicBezTo>
                    <a:pt x="91" y="75"/>
                    <a:pt x="95" y="66"/>
                    <a:pt x="106" y="62"/>
                  </a:cubicBezTo>
                  <a:cubicBezTo>
                    <a:pt x="117" y="58"/>
                    <a:pt x="138" y="60"/>
                    <a:pt x="150" y="56"/>
                  </a:cubicBezTo>
                  <a:cubicBezTo>
                    <a:pt x="162" y="52"/>
                    <a:pt x="173" y="45"/>
                    <a:pt x="181" y="39"/>
                  </a:cubicBezTo>
                  <a:cubicBezTo>
                    <a:pt x="189" y="33"/>
                    <a:pt x="193" y="28"/>
                    <a:pt x="199" y="21"/>
                  </a:cubicBezTo>
                  <a:cubicBezTo>
                    <a:pt x="205" y="14"/>
                    <a:pt x="211" y="7"/>
                    <a:pt x="217"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98" name="Freeform 131"/>
            <p:cNvSpPr>
              <a:spLocks/>
            </p:cNvSpPr>
            <p:nvPr/>
          </p:nvSpPr>
          <p:spPr bwMode="auto">
            <a:xfrm>
              <a:off x="3075" y="2187"/>
              <a:ext cx="167" cy="56"/>
            </a:xfrm>
            <a:custGeom>
              <a:avLst/>
              <a:gdLst>
                <a:gd name="T0" fmla="*/ 0 w 167"/>
                <a:gd name="T1" fmla="*/ 18 h 56"/>
                <a:gd name="T2" fmla="*/ 15 w 167"/>
                <a:gd name="T3" fmla="*/ 12 h 56"/>
                <a:gd name="T4" fmla="*/ 35 w 167"/>
                <a:gd name="T5" fmla="*/ 6 h 56"/>
                <a:gd name="T6" fmla="*/ 57 w 167"/>
                <a:gd name="T7" fmla="*/ 0 h 56"/>
                <a:gd name="T8" fmla="*/ 75 w 167"/>
                <a:gd name="T9" fmla="*/ 6 h 56"/>
                <a:gd name="T10" fmla="*/ 83 w 167"/>
                <a:gd name="T11" fmla="*/ 18 h 56"/>
                <a:gd name="T12" fmla="*/ 93 w 167"/>
                <a:gd name="T13" fmla="*/ 33 h 56"/>
                <a:gd name="T14" fmla="*/ 102 w 167"/>
                <a:gd name="T15" fmla="*/ 48 h 56"/>
                <a:gd name="T16" fmla="*/ 119 w 167"/>
                <a:gd name="T17" fmla="*/ 54 h 56"/>
                <a:gd name="T18" fmla="*/ 140 w 167"/>
                <a:gd name="T19" fmla="*/ 56 h 56"/>
                <a:gd name="T20" fmla="*/ 156 w 167"/>
                <a:gd name="T21" fmla="*/ 54 h 56"/>
                <a:gd name="T22" fmla="*/ 167 w 167"/>
                <a:gd name="T23" fmla="*/ 51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7"/>
                <a:gd name="T37" fmla="*/ 0 h 56"/>
                <a:gd name="T38" fmla="*/ 167 w 167"/>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7" h="56">
                  <a:moveTo>
                    <a:pt x="0" y="18"/>
                  </a:moveTo>
                  <a:cubicBezTo>
                    <a:pt x="4" y="16"/>
                    <a:pt x="9" y="14"/>
                    <a:pt x="15" y="12"/>
                  </a:cubicBezTo>
                  <a:cubicBezTo>
                    <a:pt x="21" y="10"/>
                    <a:pt x="28" y="8"/>
                    <a:pt x="35" y="6"/>
                  </a:cubicBezTo>
                  <a:cubicBezTo>
                    <a:pt x="42" y="4"/>
                    <a:pt x="50" y="0"/>
                    <a:pt x="57" y="0"/>
                  </a:cubicBezTo>
                  <a:cubicBezTo>
                    <a:pt x="64" y="0"/>
                    <a:pt x="71" y="3"/>
                    <a:pt x="75" y="6"/>
                  </a:cubicBezTo>
                  <a:cubicBezTo>
                    <a:pt x="79" y="9"/>
                    <a:pt x="80" y="14"/>
                    <a:pt x="83" y="18"/>
                  </a:cubicBezTo>
                  <a:cubicBezTo>
                    <a:pt x="86" y="22"/>
                    <a:pt x="90" y="28"/>
                    <a:pt x="93" y="33"/>
                  </a:cubicBezTo>
                  <a:cubicBezTo>
                    <a:pt x="96" y="38"/>
                    <a:pt x="98" y="45"/>
                    <a:pt x="102" y="48"/>
                  </a:cubicBezTo>
                  <a:cubicBezTo>
                    <a:pt x="106" y="51"/>
                    <a:pt x="113" y="53"/>
                    <a:pt x="119" y="54"/>
                  </a:cubicBezTo>
                  <a:cubicBezTo>
                    <a:pt x="125" y="55"/>
                    <a:pt x="134" y="56"/>
                    <a:pt x="140" y="56"/>
                  </a:cubicBezTo>
                  <a:cubicBezTo>
                    <a:pt x="146" y="56"/>
                    <a:pt x="152" y="55"/>
                    <a:pt x="156" y="54"/>
                  </a:cubicBezTo>
                  <a:cubicBezTo>
                    <a:pt x="160" y="53"/>
                    <a:pt x="163" y="52"/>
                    <a:pt x="167" y="5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99" name="Freeform 132"/>
            <p:cNvSpPr>
              <a:spLocks/>
            </p:cNvSpPr>
            <p:nvPr/>
          </p:nvSpPr>
          <p:spPr bwMode="auto">
            <a:xfrm>
              <a:off x="3039" y="2205"/>
              <a:ext cx="51" cy="221"/>
            </a:xfrm>
            <a:custGeom>
              <a:avLst/>
              <a:gdLst>
                <a:gd name="T0" fmla="*/ 51 w 51"/>
                <a:gd name="T1" fmla="*/ 221 h 221"/>
                <a:gd name="T2" fmla="*/ 41 w 51"/>
                <a:gd name="T3" fmla="*/ 191 h 221"/>
                <a:gd name="T4" fmla="*/ 38 w 51"/>
                <a:gd name="T5" fmla="*/ 159 h 221"/>
                <a:gd name="T6" fmla="*/ 18 w 51"/>
                <a:gd name="T7" fmla="*/ 132 h 221"/>
                <a:gd name="T8" fmla="*/ 2 w 51"/>
                <a:gd name="T9" fmla="*/ 105 h 221"/>
                <a:gd name="T10" fmla="*/ 5 w 51"/>
                <a:gd name="T11" fmla="*/ 75 h 221"/>
                <a:gd name="T12" fmla="*/ 15 w 51"/>
                <a:gd name="T13" fmla="*/ 38 h 221"/>
                <a:gd name="T14" fmla="*/ 24 w 51"/>
                <a:gd name="T15" fmla="*/ 8 h 221"/>
                <a:gd name="T16" fmla="*/ 38 w 51"/>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221"/>
                <a:gd name="T29" fmla="*/ 51 w 51"/>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221">
                  <a:moveTo>
                    <a:pt x="51" y="221"/>
                  </a:moveTo>
                  <a:cubicBezTo>
                    <a:pt x="47" y="211"/>
                    <a:pt x="43" y="201"/>
                    <a:pt x="41" y="191"/>
                  </a:cubicBezTo>
                  <a:cubicBezTo>
                    <a:pt x="39" y="181"/>
                    <a:pt x="42" y="169"/>
                    <a:pt x="38" y="159"/>
                  </a:cubicBezTo>
                  <a:cubicBezTo>
                    <a:pt x="34" y="149"/>
                    <a:pt x="24" y="141"/>
                    <a:pt x="18" y="132"/>
                  </a:cubicBezTo>
                  <a:cubicBezTo>
                    <a:pt x="12" y="123"/>
                    <a:pt x="4" y="114"/>
                    <a:pt x="2" y="105"/>
                  </a:cubicBezTo>
                  <a:cubicBezTo>
                    <a:pt x="0" y="96"/>
                    <a:pt x="3" y="86"/>
                    <a:pt x="5" y="75"/>
                  </a:cubicBezTo>
                  <a:cubicBezTo>
                    <a:pt x="7" y="64"/>
                    <a:pt x="12" y="49"/>
                    <a:pt x="15" y="38"/>
                  </a:cubicBezTo>
                  <a:cubicBezTo>
                    <a:pt x="18" y="27"/>
                    <a:pt x="20" y="14"/>
                    <a:pt x="24" y="8"/>
                  </a:cubicBezTo>
                  <a:cubicBezTo>
                    <a:pt x="28" y="2"/>
                    <a:pt x="33" y="1"/>
                    <a:pt x="38"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00" name="Freeform 133"/>
            <p:cNvSpPr>
              <a:spLocks/>
            </p:cNvSpPr>
            <p:nvPr/>
          </p:nvSpPr>
          <p:spPr bwMode="auto">
            <a:xfrm>
              <a:off x="3083" y="2564"/>
              <a:ext cx="193" cy="37"/>
            </a:xfrm>
            <a:custGeom>
              <a:avLst/>
              <a:gdLst>
                <a:gd name="T0" fmla="*/ 0 w 193"/>
                <a:gd name="T1" fmla="*/ 0 h 37"/>
                <a:gd name="T2" fmla="*/ 7 w 193"/>
                <a:gd name="T3" fmla="*/ 18 h 37"/>
                <a:gd name="T4" fmla="*/ 30 w 193"/>
                <a:gd name="T5" fmla="*/ 33 h 37"/>
                <a:gd name="T6" fmla="*/ 60 w 193"/>
                <a:gd name="T7" fmla="*/ 37 h 37"/>
                <a:gd name="T8" fmla="*/ 85 w 193"/>
                <a:gd name="T9" fmla="*/ 30 h 37"/>
                <a:gd name="T10" fmla="*/ 106 w 193"/>
                <a:gd name="T11" fmla="*/ 15 h 37"/>
                <a:gd name="T12" fmla="*/ 135 w 193"/>
                <a:gd name="T13" fmla="*/ 7 h 37"/>
                <a:gd name="T14" fmla="*/ 157 w 193"/>
                <a:gd name="T15" fmla="*/ 10 h 37"/>
                <a:gd name="T16" fmla="*/ 178 w 193"/>
                <a:gd name="T17" fmla="*/ 13 h 37"/>
                <a:gd name="T18" fmla="*/ 193 w 193"/>
                <a:gd name="T19" fmla="*/ 1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3"/>
                <a:gd name="T31" fmla="*/ 0 h 37"/>
                <a:gd name="T32" fmla="*/ 193 w 193"/>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3" h="37">
                  <a:moveTo>
                    <a:pt x="0" y="0"/>
                  </a:moveTo>
                  <a:cubicBezTo>
                    <a:pt x="1" y="6"/>
                    <a:pt x="2" y="12"/>
                    <a:pt x="7" y="18"/>
                  </a:cubicBezTo>
                  <a:cubicBezTo>
                    <a:pt x="12" y="24"/>
                    <a:pt x="21" y="30"/>
                    <a:pt x="30" y="33"/>
                  </a:cubicBezTo>
                  <a:cubicBezTo>
                    <a:pt x="39" y="36"/>
                    <a:pt x="51" y="37"/>
                    <a:pt x="60" y="37"/>
                  </a:cubicBezTo>
                  <a:cubicBezTo>
                    <a:pt x="69" y="37"/>
                    <a:pt x="78" y="34"/>
                    <a:pt x="85" y="30"/>
                  </a:cubicBezTo>
                  <a:cubicBezTo>
                    <a:pt x="92" y="26"/>
                    <a:pt x="98" y="19"/>
                    <a:pt x="106" y="15"/>
                  </a:cubicBezTo>
                  <a:cubicBezTo>
                    <a:pt x="114" y="11"/>
                    <a:pt x="127" y="8"/>
                    <a:pt x="135" y="7"/>
                  </a:cubicBezTo>
                  <a:cubicBezTo>
                    <a:pt x="143" y="6"/>
                    <a:pt x="150" y="9"/>
                    <a:pt x="157" y="10"/>
                  </a:cubicBezTo>
                  <a:cubicBezTo>
                    <a:pt x="164" y="11"/>
                    <a:pt x="172" y="13"/>
                    <a:pt x="178" y="13"/>
                  </a:cubicBezTo>
                  <a:cubicBezTo>
                    <a:pt x="184" y="13"/>
                    <a:pt x="188" y="11"/>
                    <a:pt x="193" y="1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01" name="Freeform 134"/>
            <p:cNvSpPr>
              <a:spLocks/>
            </p:cNvSpPr>
            <p:nvPr/>
          </p:nvSpPr>
          <p:spPr bwMode="auto">
            <a:xfrm>
              <a:off x="2945" y="2396"/>
              <a:ext cx="145" cy="33"/>
            </a:xfrm>
            <a:custGeom>
              <a:avLst/>
              <a:gdLst>
                <a:gd name="T0" fmla="*/ 145 w 145"/>
                <a:gd name="T1" fmla="*/ 28 h 33"/>
                <a:gd name="T2" fmla="*/ 121 w 145"/>
                <a:gd name="T3" fmla="*/ 16 h 33"/>
                <a:gd name="T4" fmla="*/ 102 w 145"/>
                <a:gd name="T5" fmla="*/ 6 h 33"/>
                <a:gd name="T6" fmla="*/ 78 w 145"/>
                <a:gd name="T7" fmla="*/ 9 h 33"/>
                <a:gd name="T8" fmla="*/ 67 w 145"/>
                <a:gd name="T9" fmla="*/ 22 h 33"/>
                <a:gd name="T10" fmla="*/ 55 w 145"/>
                <a:gd name="T11" fmla="*/ 31 h 33"/>
                <a:gd name="T12" fmla="*/ 34 w 145"/>
                <a:gd name="T13" fmla="*/ 31 h 33"/>
                <a:gd name="T14" fmla="*/ 15 w 145"/>
                <a:gd name="T15" fmla="*/ 21 h 33"/>
                <a:gd name="T16" fmla="*/ 0 w 145"/>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33"/>
                <a:gd name="T29" fmla="*/ 145 w 145"/>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33">
                  <a:moveTo>
                    <a:pt x="145" y="28"/>
                  </a:moveTo>
                  <a:cubicBezTo>
                    <a:pt x="136" y="24"/>
                    <a:pt x="128" y="20"/>
                    <a:pt x="121" y="16"/>
                  </a:cubicBezTo>
                  <a:cubicBezTo>
                    <a:pt x="114" y="12"/>
                    <a:pt x="109" y="7"/>
                    <a:pt x="102" y="6"/>
                  </a:cubicBezTo>
                  <a:cubicBezTo>
                    <a:pt x="95" y="5"/>
                    <a:pt x="84" y="6"/>
                    <a:pt x="78" y="9"/>
                  </a:cubicBezTo>
                  <a:cubicBezTo>
                    <a:pt x="72" y="12"/>
                    <a:pt x="71" y="18"/>
                    <a:pt x="67" y="22"/>
                  </a:cubicBezTo>
                  <a:cubicBezTo>
                    <a:pt x="63" y="26"/>
                    <a:pt x="60" y="30"/>
                    <a:pt x="55" y="31"/>
                  </a:cubicBezTo>
                  <a:cubicBezTo>
                    <a:pt x="50" y="32"/>
                    <a:pt x="41" y="33"/>
                    <a:pt x="34" y="31"/>
                  </a:cubicBezTo>
                  <a:cubicBezTo>
                    <a:pt x="27" y="29"/>
                    <a:pt x="21" y="26"/>
                    <a:pt x="15" y="21"/>
                  </a:cubicBezTo>
                  <a:cubicBezTo>
                    <a:pt x="9" y="16"/>
                    <a:pt x="4" y="8"/>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02" name="Freeform 135"/>
            <p:cNvSpPr>
              <a:spLocks/>
            </p:cNvSpPr>
            <p:nvPr/>
          </p:nvSpPr>
          <p:spPr bwMode="auto">
            <a:xfrm>
              <a:off x="2778" y="2590"/>
              <a:ext cx="78" cy="82"/>
            </a:xfrm>
            <a:custGeom>
              <a:avLst/>
              <a:gdLst>
                <a:gd name="T0" fmla="*/ 0 w 78"/>
                <a:gd name="T1" fmla="*/ 0 h 82"/>
                <a:gd name="T2" fmla="*/ 14 w 78"/>
                <a:gd name="T3" fmla="*/ 16 h 82"/>
                <a:gd name="T4" fmla="*/ 34 w 78"/>
                <a:gd name="T5" fmla="*/ 32 h 82"/>
                <a:gd name="T6" fmla="*/ 56 w 78"/>
                <a:gd name="T7" fmla="*/ 36 h 82"/>
                <a:gd name="T8" fmla="*/ 62 w 78"/>
                <a:gd name="T9" fmla="*/ 48 h 82"/>
                <a:gd name="T10" fmla="*/ 52 w 78"/>
                <a:gd name="T11" fmla="*/ 64 h 82"/>
                <a:gd name="T12" fmla="*/ 60 w 78"/>
                <a:gd name="T13" fmla="*/ 76 h 82"/>
                <a:gd name="T14" fmla="*/ 78 w 78"/>
                <a:gd name="T15" fmla="*/ 82 h 82"/>
                <a:gd name="T16" fmla="*/ 0 60000 65536"/>
                <a:gd name="T17" fmla="*/ 0 60000 65536"/>
                <a:gd name="T18" fmla="*/ 0 60000 65536"/>
                <a:gd name="T19" fmla="*/ 0 60000 65536"/>
                <a:gd name="T20" fmla="*/ 0 60000 65536"/>
                <a:gd name="T21" fmla="*/ 0 60000 65536"/>
                <a:gd name="T22" fmla="*/ 0 60000 65536"/>
                <a:gd name="T23" fmla="*/ 0 60000 65536"/>
                <a:gd name="T24" fmla="*/ 0 w 78"/>
                <a:gd name="T25" fmla="*/ 0 h 82"/>
                <a:gd name="T26" fmla="*/ 78 w 78"/>
                <a:gd name="T27" fmla="*/ 82 h 8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8" h="82">
                  <a:moveTo>
                    <a:pt x="0" y="0"/>
                  </a:moveTo>
                  <a:cubicBezTo>
                    <a:pt x="4" y="5"/>
                    <a:pt x="8" y="11"/>
                    <a:pt x="14" y="16"/>
                  </a:cubicBezTo>
                  <a:cubicBezTo>
                    <a:pt x="20" y="21"/>
                    <a:pt x="27" y="29"/>
                    <a:pt x="34" y="32"/>
                  </a:cubicBezTo>
                  <a:cubicBezTo>
                    <a:pt x="41" y="35"/>
                    <a:pt x="51" y="33"/>
                    <a:pt x="56" y="36"/>
                  </a:cubicBezTo>
                  <a:cubicBezTo>
                    <a:pt x="61" y="39"/>
                    <a:pt x="63" y="43"/>
                    <a:pt x="62" y="48"/>
                  </a:cubicBezTo>
                  <a:cubicBezTo>
                    <a:pt x="61" y="53"/>
                    <a:pt x="52" y="59"/>
                    <a:pt x="52" y="64"/>
                  </a:cubicBezTo>
                  <a:cubicBezTo>
                    <a:pt x="52" y="69"/>
                    <a:pt x="56" y="73"/>
                    <a:pt x="60" y="76"/>
                  </a:cubicBezTo>
                  <a:cubicBezTo>
                    <a:pt x="64" y="79"/>
                    <a:pt x="71" y="80"/>
                    <a:pt x="78" y="8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03" name="Freeform 136"/>
            <p:cNvSpPr>
              <a:spLocks/>
            </p:cNvSpPr>
            <p:nvPr/>
          </p:nvSpPr>
          <p:spPr bwMode="auto">
            <a:xfrm>
              <a:off x="2750" y="2592"/>
              <a:ext cx="26" cy="142"/>
            </a:xfrm>
            <a:custGeom>
              <a:avLst/>
              <a:gdLst>
                <a:gd name="T0" fmla="*/ 26 w 26"/>
                <a:gd name="T1" fmla="*/ 0 h 142"/>
                <a:gd name="T2" fmla="*/ 12 w 26"/>
                <a:gd name="T3" fmla="*/ 16 h 142"/>
                <a:gd name="T4" fmla="*/ 6 w 26"/>
                <a:gd name="T5" fmla="*/ 40 h 142"/>
                <a:gd name="T6" fmla="*/ 22 w 26"/>
                <a:gd name="T7" fmla="*/ 62 h 142"/>
                <a:gd name="T8" fmla="*/ 22 w 26"/>
                <a:gd name="T9" fmla="*/ 76 h 142"/>
                <a:gd name="T10" fmla="*/ 16 w 26"/>
                <a:gd name="T11" fmla="*/ 90 h 142"/>
                <a:gd name="T12" fmla="*/ 2 w 26"/>
                <a:gd name="T13" fmla="*/ 104 h 142"/>
                <a:gd name="T14" fmla="*/ 2 w 26"/>
                <a:gd name="T15" fmla="*/ 118 h 142"/>
                <a:gd name="T16" fmla="*/ 8 w 26"/>
                <a:gd name="T17" fmla="*/ 132 h 142"/>
                <a:gd name="T18" fmla="*/ 18 w 26"/>
                <a:gd name="T19" fmla="*/ 142 h 1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142"/>
                <a:gd name="T32" fmla="*/ 26 w 26"/>
                <a:gd name="T33" fmla="*/ 142 h 1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142">
                  <a:moveTo>
                    <a:pt x="26" y="0"/>
                  </a:moveTo>
                  <a:cubicBezTo>
                    <a:pt x="20" y="4"/>
                    <a:pt x="15" y="9"/>
                    <a:pt x="12" y="16"/>
                  </a:cubicBezTo>
                  <a:cubicBezTo>
                    <a:pt x="9" y="23"/>
                    <a:pt x="4" y="32"/>
                    <a:pt x="6" y="40"/>
                  </a:cubicBezTo>
                  <a:cubicBezTo>
                    <a:pt x="8" y="48"/>
                    <a:pt x="19" y="56"/>
                    <a:pt x="22" y="62"/>
                  </a:cubicBezTo>
                  <a:cubicBezTo>
                    <a:pt x="25" y="68"/>
                    <a:pt x="23" y="71"/>
                    <a:pt x="22" y="76"/>
                  </a:cubicBezTo>
                  <a:cubicBezTo>
                    <a:pt x="21" y="81"/>
                    <a:pt x="19" y="85"/>
                    <a:pt x="16" y="90"/>
                  </a:cubicBezTo>
                  <a:cubicBezTo>
                    <a:pt x="13" y="95"/>
                    <a:pt x="4" y="99"/>
                    <a:pt x="2" y="104"/>
                  </a:cubicBezTo>
                  <a:cubicBezTo>
                    <a:pt x="0" y="109"/>
                    <a:pt x="1" y="113"/>
                    <a:pt x="2" y="118"/>
                  </a:cubicBezTo>
                  <a:cubicBezTo>
                    <a:pt x="3" y="123"/>
                    <a:pt x="5" y="128"/>
                    <a:pt x="8" y="132"/>
                  </a:cubicBezTo>
                  <a:cubicBezTo>
                    <a:pt x="11" y="136"/>
                    <a:pt x="14" y="139"/>
                    <a:pt x="18" y="14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04" name="Freeform 137"/>
            <p:cNvSpPr>
              <a:spLocks/>
            </p:cNvSpPr>
            <p:nvPr/>
          </p:nvSpPr>
          <p:spPr bwMode="auto">
            <a:xfrm>
              <a:off x="2914" y="2748"/>
              <a:ext cx="160" cy="212"/>
            </a:xfrm>
            <a:custGeom>
              <a:avLst/>
              <a:gdLst>
                <a:gd name="T0" fmla="*/ 0 w 160"/>
                <a:gd name="T1" fmla="*/ 0 h 212"/>
                <a:gd name="T2" fmla="*/ 6 w 160"/>
                <a:gd name="T3" fmla="*/ 22 h 212"/>
                <a:gd name="T4" fmla="*/ 20 w 160"/>
                <a:gd name="T5" fmla="*/ 44 h 212"/>
                <a:gd name="T6" fmla="*/ 42 w 160"/>
                <a:gd name="T7" fmla="*/ 56 h 212"/>
                <a:gd name="T8" fmla="*/ 50 w 160"/>
                <a:gd name="T9" fmla="*/ 72 h 212"/>
                <a:gd name="T10" fmla="*/ 52 w 160"/>
                <a:gd name="T11" fmla="*/ 92 h 212"/>
                <a:gd name="T12" fmla="*/ 62 w 160"/>
                <a:gd name="T13" fmla="*/ 108 h 212"/>
                <a:gd name="T14" fmla="*/ 84 w 160"/>
                <a:gd name="T15" fmla="*/ 120 h 212"/>
                <a:gd name="T16" fmla="*/ 116 w 160"/>
                <a:gd name="T17" fmla="*/ 132 h 212"/>
                <a:gd name="T18" fmla="*/ 138 w 160"/>
                <a:gd name="T19" fmla="*/ 148 h 212"/>
                <a:gd name="T20" fmla="*/ 152 w 160"/>
                <a:gd name="T21" fmla="*/ 162 h 212"/>
                <a:gd name="T22" fmla="*/ 158 w 160"/>
                <a:gd name="T23" fmla="*/ 182 h 212"/>
                <a:gd name="T24" fmla="*/ 160 w 160"/>
                <a:gd name="T25" fmla="*/ 212 h 2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212"/>
                <a:gd name="T41" fmla="*/ 160 w 160"/>
                <a:gd name="T42" fmla="*/ 212 h 2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212">
                  <a:moveTo>
                    <a:pt x="0" y="0"/>
                  </a:moveTo>
                  <a:cubicBezTo>
                    <a:pt x="1" y="7"/>
                    <a:pt x="3" y="15"/>
                    <a:pt x="6" y="22"/>
                  </a:cubicBezTo>
                  <a:cubicBezTo>
                    <a:pt x="9" y="29"/>
                    <a:pt x="14" y="38"/>
                    <a:pt x="20" y="44"/>
                  </a:cubicBezTo>
                  <a:cubicBezTo>
                    <a:pt x="26" y="50"/>
                    <a:pt x="37" y="51"/>
                    <a:pt x="42" y="56"/>
                  </a:cubicBezTo>
                  <a:cubicBezTo>
                    <a:pt x="47" y="61"/>
                    <a:pt x="48" y="66"/>
                    <a:pt x="50" y="72"/>
                  </a:cubicBezTo>
                  <a:cubicBezTo>
                    <a:pt x="52" y="78"/>
                    <a:pt x="50" y="86"/>
                    <a:pt x="52" y="92"/>
                  </a:cubicBezTo>
                  <a:cubicBezTo>
                    <a:pt x="54" y="98"/>
                    <a:pt x="57" y="103"/>
                    <a:pt x="62" y="108"/>
                  </a:cubicBezTo>
                  <a:cubicBezTo>
                    <a:pt x="67" y="113"/>
                    <a:pt x="75" y="116"/>
                    <a:pt x="84" y="120"/>
                  </a:cubicBezTo>
                  <a:cubicBezTo>
                    <a:pt x="93" y="124"/>
                    <a:pt x="107" y="127"/>
                    <a:pt x="116" y="132"/>
                  </a:cubicBezTo>
                  <a:cubicBezTo>
                    <a:pt x="125" y="137"/>
                    <a:pt x="132" y="143"/>
                    <a:pt x="138" y="148"/>
                  </a:cubicBezTo>
                  <a:cubicBezTo>
                    <a:pt x="144" y="153"/>
                    <a:pt x="149" y="156"/>
                    <a:pt x="152" y="162"/>
                  </a:cubicBezTo>
                  <a:cubicBezTo>
                    <a:pt x="155" y="168"/>
                    <a:pt x="157" y="174"/>
                    <a:pt x="158" y="182"/>
                  </a:cubicBezTo>
                  <a:cubicBezTo>
                    <a:pt x="159" y="190"/>
                    <a:pt x="159" y="201"/>
                    <a:pt x="160" y="21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05" name="Freeform 138"/>
            <p:cNvSpPr>
              <a:spLocks/>
            </p:cNvSpPr>
            <p:nvPr/>
          </p:nvSpPr>
          <p:spPr bwMode="auto">
            <a:xfrm>
              <a:off x="2694" y="2677"/>
              <a:ext cx="17" cy="86"/>
            </a:xfrm>
            <a:custGeom>
              <a:avLst/>
              <a:gdLst>
                <a:gd name="T0" fmla="*/ 1 w 20"/>
                <a:gd name="T1" fmla="*/ 94 h 84"/>
                <a:gd name="T2" fmla="*/ 5 w 20"/>
                <a:gd name="T3" fmla="*/ 82 h 84"/>
                <a:gd name="T4" fmla="*/ 9 w 20"/>
                <a:gd name="T5" fmla="*/ 59 h 84"/>
                <a:gd name="T6" fmla="*/ 3 w 20"/>
                <a:gd name="T7" fmla="*/ 39 h 84"/>
                <a:gd name="T8" fmla="*/ 1 w 20"/>
                <a:gd name="T9" fmla="*/ 20 h 84"/>
                <a:gd name="T10" fmla="*/ 5 w 20"/>
                <a:gd name="T11" fmla="*/ 0 h 84"/>
                <a:gd name="T12" fmla="*/ 0 60000 65536"/>
                <a:gd name="T13" fmla="*/ 0 60000 65536"/>
                <a:gd name="T14" fmla="*/ 0 60000 65536"/>
                <a:gd name="T15" fmla="*/ 0 60000 65536"/>
                <a:gd name="T16" fmla="*/ 0 60000 65536"/>
                <a:gd name="T17" fmla="*/ 0 60000 65536"/>
                <a:gd name="T18" fmla="*/ 0 w 20"/>
                <a:gd name="T19" fmla="*/ 0 h 84"/>
                <a:gd name="T20" fmla="*/ 20 w 2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20" h="84">
                  <a:moveTo>
                    <a:pt x="1" y="84"/>
                  </a:moveTo>
                  <a:cubicBezTo>
                    <a:pt x="4" y="80"/>
                    <a:pt x="8" y="77"/>
                    <a:pt x="11" y="72"/>
                  </a:cubicBezTo>
                  <a:cubicBezTo>
                    <a:pt x="14" y="67"/>
                    <a:pt x="20" y="60"/>
                    <a:pt x="19" y="54"/>
                  </a:cubicBezTo>
                  <a:cubicBezTo>
                    <a:pt x="18" y="48"/>
                    <a:pt x="6" y="40"/>
                    <a:pt x="3" y="34"/>
                  </a:cubicBezTo>
                  <a:cubicBezTo>
                    <a:pt x="0" y="28"/>
                    <a:pt x="0" y="26"/>
                    <a:pt x="1" y="20"/>
                  </a:cubicBezTo>
                  <a:cubicBezTo>
                    <a:pt x="2" y="14"/>
                    <a:pt x="6" y="7"/>
                    <a:pt x="11"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06" name="Freeform 139"/>
            <p:cNvSpPr>
              <a:spLocks/>
            </p:cNvSpPr>
            <p:nvPr/>
          </p:nvSpPr>
          <p:spPr bwMode="auto">
            <a:xfrm>
              <a:off x="2790" y="2796"/>
              <a:ext cx="150" cy="104"/>
            </a:xfrm>
            <a:custGeom>
              <a:avLst/>
              <a:gdLst>
                <a:gd name="T0" fmla="*/ 150 w 150"/>
                <a:gd name="T1" fmla="*/ 0 h 104"/>
                <a:gd name="T2" fmla="*/ 126 w 150"/>
                <a:gd name="T3" fmla="*/ 6 h 104"/>
                <a:gd name="T4" fmla="*/ 105 w 150"/>
                <a:gd name="T5" fmla="*/ 8 h 104"/>
                <a:gd name="T6" fmla="*/ 93 w 150"/>
                <a:gd name="T7" fmla="*/ 17 h 104"/>
                <a:gd name="T8" fmla="*/ 90 w 150"/>
                <a:gd name="T9" fmla="*/ 29 h 104"/>
                <a:gd name="T10" fmla="*/ 84 w 150"/>
                <a:gd name="T11" fmla="*/ 45 h 104"/>
                <a:gd name="T12" fmla="*/ 63 w 150"/>
                <a:gd name="T13" fmla="*/ 51 h 104"/>
                <a:gd name="T14" fmla="*/ 44 w 150"/>
                <a:gd name="T15" fmla="*/ 60 h 104"/>
                <a:gd name="T16" fmla="*/ 38 w 150"/>
                <a:gd name="T17" fmla="*/ 75 h 104"/>
                <a:gd name="T18" fmla="*/ 32 w 150"/>
                <a:gd name="T19" fmla="*/ 90 h 104"/>
                <a:gd name="T20" fmla="*/ 11 w 150"/>
                <a:gd name="T21" fmla="*/ 99 h 104"/>
                <a:gd name="T22" fmla="*/ 0 w 150"/>
                <a:gd name="T23" fmla="*/ 104 h 1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0"/>
                <a:gd name="T37" fmla="*/ 0 h 104"/>
                <a:gd name="T38" fmla="*/ 150 w 150"/>
                <a:gd name="T39" fmla="*/ 104 h 1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0" h="104">
                  <a:moveTo>
                    <a:pt x="150" y="0"/>
                  </a:moveTo>
                  <a:cubicBezTo>
                    <a:pt x="141" y="2"/>
                    <a:pt x="133" y="5"/>
                    <a:pt x="126" y="6"/>
                  </a:cubicBezTo>
                  <a:cubicBezTo>
                    <a:pt x="119" y="7"/>
                    <a:pt x="110" y="6"/>
                    <a:pt x="105" y="8"/>
                  </a:cubicBezTo>
                  <a:cubicBezTo>
                    <a:pt x="100" y="10"/>
                    <a:pt x="95" y="14"/>
                    <a:pt x="93" y="17"/>
                  </a:cubicBezTo>
                  <a:cubicBezTo>
                    <a:pt x="91" y="20"/>
                    <a:pt x="91" y="24"/>
                    <a:pt x="90" y="29"/>
                  </a:cubicBezTo>
                  <a:cubicBezTo>
                    <a:pt x="89" y="34"/>
                    <a:pt x="88" y="41"/>
                    <a:pt x="84" y="45"/>
                  </a:cubicBezTo>
                  <a:cubicBezTo>
                    <a:pt x="80" y="49"/>
                    <a:pt x="70" y="49"/>
                    <a:pt x="63" y="51"/>
                  </a:cubicBezTo>
                  <a:cubicBezTo>
                    <a:pt x="56" y="53"/>
                    <a:pt x="48" y="56"/>
                    <a:pt x="44" y="60"/>
                  </a:cubicBezTo>
                  <a:cubicBezTo>
                    <a:pt x="40" y="64"/>
                    <a:pt x="40" y="70"/>
                    <a:pt x="38" y="75"/>
                  </a:cubicBezTo>
                  <a:cubicBezTo>
                    <a:pt x="36" y="80"/>
                    <a:pt x="37" y="86"/>
                    <a:pt x="32" y="90"/>
                  </a:cubicBezTo>
                  <a:cubicBezTo>
                    <a:pt x="27" y="94"/>
                    <a:pt x="16" y="97"/>
                    <a:pt x="11" y="99"/>
                  </a:cubicBezTo>
                  <a:cubicBezTo>
                    <a:pt x="6" y="101"/>
                    <a:pt x="3" y="102"/>
                    <a:pt x="0" y="104"/>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07" name="Freeform 140"/>
            <p:cNvSpPr>
              <a:spLocks/>
            </p:cNvSpPr>
            <p:nvPr/>
          </p:nvSpPr>
          <p:spPr bwMode="auto">
            <a:xfrm>
              <a:off x="3192" y="3053"/>
              <a:ext cx="212" cy="75"/>
            </a:xfrm>
            <a:custGeom>
              <a:avLst/>
              <a:gdLst>
                <a:gd name="T0" fmla="*/ 0 w 212"/>
                <a:gd name="T1" fmla="*/ 37 h 75"/>
                <a:gd name="T2" fmla="*/ 12 w 212"/>
                <a:gd name="T3" fmla="*/ 31 h 75"/>
                <a:gd name="T4" fmla="*/ 18 w 212"/>
                <a:gd name="T5" fmla="*/ 17 h 75"/>
                <a:gd name="T6" fmla="*/ 34 w 212"/>
                <a:gd name="T7" fmla="*/ 3 h 75"/>
                <a:gd name="T8" fmla="*/ 50 w 212"/>
                <a:gd name="T9" fmla="*/ 1 h 75"/>
                <a:gd name="T10" fmla="*/ 66 w 212"/>
                <a:gd name="T11" fmla="*/ 1 h 75"/>
                <a:gd name="T12" fmla="*/ 76 w 212"/>
                <a:gd name="T13" fmla="*/ 9 h 75"/>
                <a:gd name="T14" fmla="*/ 84 w 212"/>
                <a:gd name="T15" fmla="*/ 19 h 75"/>
                <a:gd name="T16" fmla="*/ 96 w 212"/>
                <a:gd name="T17" fmla="*/ 33 h 75"/>
                <a:gd name="T18" fmla="*/ 114 w 212"/>
                <a:gd name="T19" fmla="*/ 43 h 75"/>
                <a:gd name="T20" fmla="*/ 140 w 212"/>
                <a:gd name="T21" fmla="*/ 57 h 75"/>
                <a:gd name="T22" fmla="*/ 162 w 212"/>
                <a:gd name="T23" fmla="*/ 61 h 75"/>
                <a:gd name="T24" fmla="*/ 186 w 212"/>
                <a:gd name="T25" fmla="*/ 69 h 75"/>
                <a:gd name="T26" fmla="*/ 212 w 212"/>
                <a:gd name="T27" fmla="*/ 75 h 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2"/>
                <a:gd name="T43" fmla="*/ 0 h 75"/>
                <a:gd name="T44" fmla="*/ 212 w 212"/>
                <a:gd name="T45" fmla="*/ 75 h 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2" h="75">
                  <a:moveTo>
                    <a:pt x="0" y="37"/>
                  </a:moveTo>
                  <a:cubicBezTo>
                    <a:pt x="4" y="35"/>
                    <a:pt x="9" y="34"/>
                    <a:pt x="12" y="31"/>
                  </a:cubicBezTo>
                  <a:cubicBezTo>
                    <a:pt x="15" y="28"/>
                    <a:pt x="14" y="22"/>
                    <a:pt x="18" y="17"/>
                  </a:cubicBezTo>
                  <a:cubicBezTo>
                    <a:pt x="22" y="12"/>
                    <a:pt x="29" y="6"/>
                    <a:pt x="34" y="3"/>
                  </a:cubicBezTo>
                  <a:cubicBezTo>
                    <a:pt x="39" y="0"/>
                    <a:pt x="45" y="1"/>
                    <a:pt x="50" y="1"/>
                  </a:cubicBezTo>
                  <a:cubicBezTo>
                    <a:pt x="55" y="1"/>
                    <a:pt x="62" y="0"/>
                    <a:pt x="66" y="1"/>
                  </a:cubicBezTo>
                  <a:cubicBezTo>
                    <a:pt x="70" y="2"/>
                    <a:pt x="73" y="6"/>
                    <a:pt x="76" y="9"/>
                  </a:cubicBezTo>
                  <a:cubicBezTo>
                    <a:pt x="79" y="12"/>
                    <a:pt x="81" y="15"/>
                    <a:pt x="84" y="19"/>
                  </a:cubicBezTo>
                  <a:cubicBezTo>
                    <a:pt x="87" y="23"/>
                    <a:pt x="91" y="29"/>
                    <a:pt x="96" y="33"/>
                  </a:cubicBezTo>
                  <a:cubicBezTo>
                    <a:pt x="101" y="37"/>
                    <a:pt x="107" y="39"/>
                    <a:pt x="114" y="43"/>
                  </a:cubicBezTo>
                  <a:cubicBezTo>
                    <a:pt x="121" y="47"/>
                    <a:pt x="132" y="54"/>
                    <a:pt x="140" y="57"/>
                  </a:cubicBezTo>
                  <a:cubicBezTo>
                    <a:pt x="148" y="60"/>
                    <a:pt x="154" y="59"/>
                    <a:pt x="162" y="61"/>
                  </a:cubicBezTo>
                  <a:cubicBezTo>
                    <a:pt x="170" y="63"/>
                    <a:pt x="178" y="67"/>
                    <a:pt x="186" y="69"/>
                  </a:cubicBezTo>
                  <a:cubicBezTo>
                    <a:pt x="194" y="71"/>
                    <a:pt x="206" y="74"/>
                    <a:pt x="212" y="7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08" name="Freeform 141"/>
            <p:cNvSpPr>
              <a:spLocks/>
            </p:cNvSpPr>
            <p:nvPr/>
          </p:nvSpPr>
          <p:spPr bwMode="auto">
            <a:xfrm>
              <a:off x="3206" y="2753"/>
              <a:ext cx="139" cy="126"/>
            </a:xfrm>
            <a:custGeom>
              <a:avLst/>
              <a:gdLst>
                <a:gd name="T0" fmla="*/ 0 w 139"/>
                <a:gd name="T1" fmla="*/ 126 h 126"/>
                <a:gd name="T2" fmla="*/ 3 w 139"/>
                <a:gd name="T3" fmla="*/ 108 h 126"/>
                <a:gd name="T4" fmla="*/ 12 w 139"/>
                <a:gd name="T5" fmla="*/ 93 h 126"/>
                <a:gd name="T6" fmla="*/ 22 w 139"/>
                <a:gd name="T7" fmla="*/ 79 h 126"/>
                <a:gd name="T8" fmla="*/ 24 w 139"/>
                <a:gd name="T9" fmla="*/ 67 h 126"/>
                <a:gd name="T10" fmla="*/ 31 w 139"/>
                <a:gd name="T11" fmla="*/ 48 h 126"/>
                <a:gd name="T12" fmla="*/ 52 w 139"/>
                <a:gd name="T13" fmla="*/ 39 h 126"/>
                <a:gd name="T14" fmla="*/ 78 w 139"/>
                <a:gd name="T15" fmla="*/ 40 h 126"/>
                <a:gd name="T16" fmla="*/ 100 w 139"/>
                <a:gd name="T17" fmla="*/ 49 h 126"/>
                <a:gd name="T18" fmla="*/ 115 w 139"/>
                <a:gd name="T19" fmla="*/ 52 h 126"/>
                <a:gd name="T20" fmla="*/ 133 w 139"/>
                <a:gd name="T21" fmla="*/ 45 h 126"/>
                <a:gd name="T22" fmla="*/ 139 w 139"/>
                <a:gd name="T23" fmla="*/ 28 h 126"/>
                <a:gd name="T24" fmla="*/ 133 w 139"/>
                <a:gd name="T25" fmla="*/ 18 h 126"/>
                <a:gd name="T26" fmla="*/ 127 w 139"/>
                <a:gd name="T27" fmla="*/ 0 h 1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9"/>
                <a:gd name="T43" fmla="*/ 0 h 126"/>
                <a:gd name="T44" fmla="*/ 139 w 139"/>
                <a:gd name="T45" fmla="*/ 126 h 1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9" h="126">
                  <a:moveTo>
                    <a:pt x="0" y="126"/>
                  </a:moveTo>
                  <a:cubicBezTo>
                    <a:pt x="0" y="119"/>
                    <a:pt x="1" y="113"/>
                    <a:pt x="3" y="108"/>
                  </a:cubicBezTo>
                  <a:cubicBezTo>
                    <a:pt x="5" y="103"/>
                    <a:pt x="9" y="98"/>
                    <a:pt x="12" y="93"/>
                  </a:cubicBezTo>
                  <a:cubicBezTo>
                    <a:pt x="15" y="88"/>
                    <a:pt x="20" y="83"/>
                    <a:pt x="22" y="79"/>
                  </a:cubicBezTo>
                  <a:cubicBezTo>
                    <a:pt x="24" y="75"/>
                    <a:pt x="23" y="72"/>
                    <a:pt x="24" y="67"/>
                  </a:cubicBezTo>
                  <a:cubicBezTo>
                    <a:pt x="25" y="62"/>
                    <a:pt x="26" y="53"/>
                    <a:pt x="31" y="48"/>
                  </a:cubicBezTo>
                  <a:cubicBezTo>
                    <a:pt x="36" y="43"/>
                    <a:pt x="44" y="40"/>
                    <a:pt x="52" y="39"/>
                  </a:cubicBezTo>
                  <a:cubicBezTo>
                    <a:pt x="60" y="38"/>
                    <a:pt x="70" y="38"/>
                    <a:pt x="78" y="40"/>
                  </a:cubicBezTo>
                  <a:cubicBezTo>
                    <a:pt x="86" y="42"/>
                    <a:pt x="94" y="47"/>
                    <a:pt x="100" y="49"/>
                  </a:cubicBezTo>
                  <a:cubicBezTo>
                    <a:pt x="106" y="51"/>
                    <a:pt x="110" y="53"/>
                    <a:pt x="115" y="52"/>
                  </a:cubicBezTo>
                  <a:cubicBezTo>
                    <a:pt x="120" y="51"/>
                    <a:pt x="129" y="49"/>
                    <a:pt x="133" y="45"/>
                  </a:cubicBezTo>
                  <a:cubicBezTo>
                    <a:pt x="137" y="41"/>
                    <a:pt x="139" y="32"/>
                    <a:pt x="139" y="28"/>
                  </a:cubicBezTo>
                  <a:cubicBezTo>
                    <a:pt x="139" y="24"/>
                    <a:pt x="135" y="23"/>
                    <a:pt x="133" y="18"/>
                  </a:cubicBezTo>
                  <a:cubicBezTo>
                    <a:pt x="131" y="13"/>
                    <a:pt x="129" y="6"/>
                    <a:pt x="127"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09" name="Freeform 142"/>
            <p:cNvSpPr>
              <a:spLocks/>
            </p:cNvSpPr>
            <p:nvPr/>
          </p:nvSpPr>
          <p:spPr bwMode="auto">
            <a:xfrm>
              <a:off x="2260" y="2569"/>
              <a:ext cx="518" cy="55"/>
            </a:xfrm>
            <a:custGeom>
              <a:avLst/>
              <a:gdLst>
                <a:gd name="T0" fmla="*/ 0 w 518"/>
                <a:gd name="T1" fmla="*/ 53 h 55"/>
                <a:gd name="T2" fmla="*/ 20 w 518"/>
                <a:gd name="T3" fmla="*/ 53 h 55"/>
                <a:gd name="T4" fmla="*/ 74 w 518"/>
                <a:gd name="T5" fmla="*/ 53 h 55"/>
                <a:gd name="T6" fmla="*/ 114 w 518"/>
                <a:gd name="T7" fmla="*/ 39 h 55"/>
                <a:gd name="T8" fmla="*/ 156 w 518"/>
                <a:gd name="T9" fmla="*/ 17 h 55"/>
                <a:gd name="T10" fmla="*/ 194 w 518"/>
                <a:gd name="T11" fmla="*/ 11 h 55"/>
                <a:gd name="T12" fmla="*/ 250 w 518"/>
                <a:gd name="T13" fmla="*/ 13 h 55"/>
                <a:gd name="T14" fmla="*/ 268 w 518"/>
                <a:gd name="T15" fmla="*/ 13 h 55"/>
                <a:gd name="T16" fmla="*/ 314 w 518"/>
                <a:gd name="T17" fmla="*/ 3 h 55"/>
                <a:gd name="T18" fmla="*/ 360 w 518"/>
                <a:gd name="T19" fmla="*/ 3 h 55"/>
                <a:gd name="T20" fmla="*/ 390 w 518"/>
                <a:gd name="T21" fmla="*/ 21 h 55"/>
                <a:gd name="T22" fmla="*/ 426 w 518"/>
                <a:gd name="T23" fmla="*/ 27 h 55"/>
                <a:gd name="T24" fmla="*/ 458 w 518"/>
                <a:gd name="T25" fmla="*/ 29 h 55"/>
                <a:gd name="T26" fmla="*/ 490 w 518"/>
                <a:gd name="T27" fmla="*/ 25 h 55"/>
                <a:gd name="T28" fmla="*/ 518 w 518"/>
                <a:gd name="T29" fmla="*/ 17 h 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8"/>
                <a:gd name="T46" fmla="*/ 0 h 55"/>
                <a:gd name="T47" fmla="*/ 518 w 518"/>
                <a:gd name="T48" fmla="*/ 55 h 5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8" h="55">
                  <a:moveTo>
                    <a:pt x="0" y="53"/>
                  </a:moveTo>
                  <a:cubicBezTo>
                    <a:pt x="4" y="53"/>
                    <a:pt x="8" y="53"/>
                    <a:pt x="20" y="53"/>
                  </a:cubicBezTo>
                  <a:cubicBezTo>
                    <a:pt x="32" y="53"/>
                    <a:pt x="58" y="55"/>
                    <a:pt x="74" y="53"/>
                  </a:cubicBezTo>
                  <a:cubicBezTo>
                    <a:pt x="90" y="51"/>
                    <a:pt x="100" y="45"/>
                    <a:pt x="114" y="39"/>
                  </a:cubicBezTo>
                  <a:cubicBezTo>
                    <a:pt x="128" y="33"/>
                    <a:pt x="143" y="22"/>
                    <a:pt x="156" y="17"/>
                  </a:cubicBezTo>
                  <a:cubicBezTo>
                    <a:pt x="169" y="12"/>
                    <a:pt x="178" y="12"/>
                    <a:pt x="194" y="11"/>
                  </a:cubicBezTo>
                  <a:cubicBezTo>
                    <a:pt x="210" y="10"/>
                    <a:pt x="238" y="13"/>
                    <a:pt x="250" y="13"/>
                  </a:cubicBezTo>
                  <a:cubicBezTo>
                    <a:pt x="262" y="13"/>
                    <a:pt x="257" y="15"/>
                    <a:pt x="268" y="13"/>
                  </a:cubicBezTo>
                  <a:cubicBezTo>
                    <a:pt x="279" y="11"/>
                    <a:pt x="299" y="5"/>
                    <a:pt x="314" y="3"/>
                  </a:cubicBezTo>
                  <a:cubicBezTo>
                    <a:pt x="329" y="1"/>
                    <a:pt x="347" y="0"/>
                    <a:pt x="360" y="3"/>
                  </a:cubicBezTo>
                  <a:cubicBezTo>
                    <a:pt x="373" y="6"/>
                    <a:pt x="379" y="17"/>
                    <a:pt x="390" y="21"/>
                  </a:cubicBezTo>
                  <a:cubicBezTo>
                    <a:pt x="401" y="25"/>
                    <a:pt x="415" y="26"/>
                    <a:pt x="426" y="27"/>
                  </a:cubicBezTo>
                  <a:cubicBezTo>
                    <a:pt x="437" y="28"/>
                    <a:pt x="447" y="29"/>
                    <a:pt x="458" y="29"/>
                  </a:cubicBezTo>
                  <a:cubicBezTo>
                    <a:pt x="469" y="29"/>
                    <a:pt x="480" y="27"/>
                    <a:pt x="490" y="25"/>
                  </a:cubicBezTo>
                  <a:cubicBezTo>
                    <a:pt x="500" y="23"/>
                    <a:pt x="509" y="20"/>
                    <a:pt x="518" y="1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10" name="Freeform 143"/>
            <p:cNvSpPr>
              <a:spLocks/>
            </p:cNvSpPr>
            <p:nvPr/>
          </p:nvSpPr>
          <p:spPr bwMode="auto">
            <a:xfrm>
              <a:off x="2856" y="2671"/>
              <a:ext cx="63" cy="75"/>
            </a:xfrm>
            <a:custGeom>
              <a:avLst/>
              <a:gdLst>
                <a:gd name="T0" fmla="*/ 0 w 65"/>
                <a:gd name="T1" fmla="*/ 0 h 74"/>
                <a:gd name="T2" fmla="*/ 7 w 65"/>
                <a:gd name="T3" fmla="*/ 23 h 74"/>
                <a:gd name="T4" fmla="*/ 23 w 65"/>
                <a:gd name="T5" fmla="*/ 29 h 74"/>
                <a:gd name="T6" fmla="*/ 37 w 65"/>
                <a:gd name="T7" fmla="*/ 29 h 74"/>
                <a:gd name="T8" fmla="*/ 48 w 65"/>
                <a:gd name="T9" fmla="*/ 29 h 74"/>
                <a:gd name="T10" fmla="*/ 54 w 65"/>
                <a:gd name="T11" fmla="*/ 44 h 74"/>
                <a:gd name="T12" fmla="*/ 53 w 65"/>
                <a:gd name="T13" fmla="*/ 64 h 74"/>
                <a:gd name="T14" fmla="*/ 47 w 65"/>
                <a:gd name="T15" fmla="*/ 79 h 74"/>
                <a:gd name="T16" fmla="*/ 0 60000 65536"/>
                <a:gd name="T17" fmla="*/ 0 60000 65536"/>
                <a:gd name="T18" fmla="*/ 0 60000 65536"/>
                <a:gd name="T19" fmla="*/ 0 60000 65536"/>
                <a:gd name="T20" fmla="*/ 0 60000 65536"/>
                <a:gd name="T21" fmla="*/ 0 60000 65536"/>
                <a:gd name="T22" fmla="*/ 0 60000 65536"/>
                <a:gd name="T23" fmla="*/ 0 60000 65536"/>
                <a:gd name="T24" fmla="*/ 0 w 65"/>
                <a:gd name="T25" fmla="*/ 0 h 74"/>
                <a:gd name="T26" fmla="*/ 65 w 65"/>
                <a:gd name="T27" fmla="*/ 74 h 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5" h="74">
                  <a:moveTo>
                    <a:pt x="0" y="0"/>
                  </a:moveTo>
                  <a:cubicBezTo>
                    <a:pt x="1" y="9"/>
                    <a:pt x="2" y="18"/>
                    <a:pt x="7" y="23"/>
                  </a:cubicBezTo>
                  <a:cubicBezTo>
                    <a:pt x="12" y="28"/>
                    <a:pt x="22" y="28"/>
                    <a:pt x="28" y="29"/>
                  </a:cubicBezTo>
                  <a:cubicBezTo>
                    <a:pt x="34" y="30"/>
                    <a:pt x="37" y="29"/>
                    <a:pt x="42" y="29"/>
                  </a:cubicBezTo>
                  <a:cubicBezTo>
                    <a:pt x="47" y="29"/>
                    <a:pt x="54" y="27"/>
                    <a:pt x="58" y="29"/>
                  </a:cubicBezTo>
                  <a:cubicBezTo>
                    <a:pt x="62" y="31"/>
                    <a:pt x="63" y="34"/>
                    <a:pt x="64" y="39"/>
                  </a:cubicBezTo>
                  <a:cubicBezTo>
                    <a:pt x="65" y="44"/>
                    <a:pt x="64" y="53"/>
                    <a:pt x="63" y="59"/>
                  </a:cubicBezTo>
                  <a:cubicBezTo>
                    <a:pt x="62" y="65"/>
                    <a:pt x="59" y="69"/>
                    <a:pt x="57" y="7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11" name="Freeform 144"/>
            <p:cNvSpPr>
              <a:spLocks/>
            </p:cNvSpPr>
            <p:nvPr/>
          </p:nvSpPr>
          <p:spPr bwMode="auto">
            <a:xfrm>
              <a:off x="2912" y="2684"/>
              <a:ext cx="139" cy="61"/>
            </a:xfrm>
            <a:custGeom>
              <a:avLst/>
              <a:gdLst>
                <a:gd name="T0" fmla="*/ 139 w 139"/>
                <a:gd name="T1" fmla="*/ 0 h 61"/>
                <a:gd name="T2" fmla="*/ 127 w 139"/>
                <a:gd name="T3" fmla="*/ 12 h 61"/>
                <a:gd name="T4" fmla="*/ 103 w 139"/>
                <a:gd name="T5" fmla="*/ 22 h 61"/>
                <a:gd name="T6" fmla="*/ 79 w 139"/>
                <a:gd name="T7" fmla="*/ 31 h 61"/>
                <a:gd name="T8" fmla="*/ 58 w 139"/>
                <a:gd name="T9" fmla="*/ 42 h 61"/>
                <a:gd name="T10" fmla="*/ 39 w 139"/>
                <a:gd name="T11" fmla="*/ 52 h 61"/>
                <a:gd name="T12" fmla="*/ 13 w 139"/>
                <a:gd name="T13" fmla="*/ 57 h 61"/>
                <a:gd name="T14" fmla="*/ 0 w 139"/>
                <a:gd name="T15" fmla="*/ 61 h 61"/>
                <a:gd name="T16" fmla="*/ 0 60000 65536"/>
                <a:gd name="T17" fmla="*/ 0 60000 65536"/>
                <a:gd name="T18" fmla="*/ 0 60000 65536"/>
                <a:gd name="T19" fmla="*/ 0 60000 65536"/>
                <a:gd name="T20" fmla="*/ 0 60000 65536"/>
                <a:gd name="T21" fmla="*/ 0 60000 65536"/>
                <a:gd name="T22" fmla="*/ 0 60000 65536"/>
                <a:gd name="T23" fmla="*/ 0 60000 65536"/>
                <a:gd name="T24" fmla="*/ 0 w 139"/>
                <a:gd name="T25" fmla="*/ 0 h 61"/>
                <a:gd name="T26" fmla="*/ 139 w 139"/>
                <a:gd name="T27" fmla="*/ 61 h 6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9" h="61">
                  <a:moveTo>
                    <a:pt x="139" y="0"/>
                  </a:moveTo>
                  <a:cubicBezTo>
                    <a:pt x="136" y="4"/>
                    <a:pt x="133" y="8"/>
                    <a:pt x="127" y="12"/>
                  </a:cubicBezTo>
                  <a:cubicBezTo>
                    <a:pt x="121" y="16"/>
                    <a:pt x="111" y="19"/>
                    <a:pt x="103" y="22"/>
                  </a:cubicBezTo>
                  <a:cubicBezTo>
                    <a:pt x="95" y="25"/>
                    <a:pt x="86" y="28"/>
                    <a:pt x="79" y="31"/>
                  </a:cubicBezTo>
                  <a:cubicBezTo>
                    <a:pt x="72" y="34"/>
                    <a:pt x="65" y="38"/>
                    <a:pt x="58" y="42"/>
                  </a:cubicBezTo>
                  <a:cubicBezTo>
                    <a:pt x="51" y="46"/>
                    <a:pt x="46" y="50"/>
                    <a:pt x="39" y="52"/>
                  </a:cubicBezTo>
                  <a:cubicBezTo>
                    <a:pt x="32" y="54"/>
                    <a:pt x="19" y="56"/>
                    <a:pt x="13" y="57"/>
                  </a:cubicBezTo>
                  <a:cubicBezTo>
                    <a:pt x="7" y="58"/>
                    <a:pt x="3" y="59"/>
                    <a:pt x="0" y="6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12" name="Freeform 145"/>
            <p:cNvSpPr>
              <a:spLocks/>
            </p:cNvSpPr>
            <p:nvPr/>
          </p:nvSpPr>
          <p:spPr bwMode="auto">
            <a:xfrm>
              <a:off x="4250" y="2018"/>
              <a:ext cx="34" cy="259"/>
            </a:xfrm>
            <a:custGeom>
              <a:avLst/>
              <a:gdLst>
                <a:gd name="T0" fmla="*/ 21 w 34"/>
                <a:gd name="T1" fmla="*/ 259 h 259"/>
                <a:gd name="T2" fmla="*/ 15 w 34"/>
                <a:gd name="T3" fmla="*/ 238 h 259"/>
                <a:gd name="T4" fmla="*/ 6 w 34"/>
                <a:gd name="T5" fmla="*/ 208 h 259"/>
                <a:gd name="T6" fmla="*/ 4 w 34"/>
                <a:gd name="T7" fmla="*/ 175 h 259"/>
                <a:gd name="T8" fmla="*/ 12 w 34"/>
                <a:gd name="T9" fmla="*/ 145 h 259"/>
                <a:gd name="T10" fmla="*/ 7 w 34"/>
                <a:gd name="T11" fmla="*/ 117 h 259"/>
                <a:gd name="T12" fmla="*/ 1 w 34"/>
                <a:gd name="T13" fmla="*/ 90 h 259"/>
                <a:gd name="T14" fmla="*/ 16 w 34"/>
                <a:gd name="T15" fmla="*/ 25 h 259"/>
                <a:gd name="T16" fmla="*/ 34 w 34"/>
                <a:gd name="T17" fmla="*/ 0 h 2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259"/>
                <a:gd name="T29" fmla="*/ 34 w 34"/>
                <a:gd name="T30" fmla="*/ 259 h 2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259">
                  <a:moveTo>
                    <a:pt x="21" y="259"/>
                  </a:moveTo>
                  <a:cubicBezTo>
                    <a:pt x="19" y="252"/>
                    <a:pt x="17" y="246"/>
                    <a:pt x="15" y="238"/>
                  </a:cubicBezTo>
                  <a:cubicBezTo>
                    <a:pt x="13" y="230"/>
                    <a:pt x="8" y="218"/>
                    <a:pt x="6" y="208"/>
                  </a:cubicBezTo>
                  <a:cubicBezTo>
                    <a:pt x="4" y="198"/>
                    <a:pt x="3" y="185"/>
                    <a:pt x="4" y="175"/>
                  </a:cubicBezTo>
                  <a:cubicBezTo>
                    <a:pt x="5" y="165"/>
                    <a:pt x="12" y="155"/>
                    <a:pt x="12" y="145"/>
                  </a:cubicBezTo>
                  <a:cubicBezTo>
                    <a:pt x="12" y="135"/>
                    <a:pt x="9" y="126"/>
                    <a:pt x="7" y="117"/>
                  </a:cubicBezTo>
                  <a:cubicBezTo>
                    <a:pt x="5" y="108"/>
                    <a:pt x="0" y="105"/>
                    <a:pt x="1" y="90"/>
                  </a:cubicBezTo>
                  <a:cubicBezTo>
                    <a:pt x="2" y="75"/>
                    <a:pt x="11" y="40"/>
                    <a:pt x="16" y="25"/>
                  </a:cubicBezTo>
                  <a:cubicBezTo>
                    <a:pt x="21" y="10"/>
                    <a:pt x="27" y="5"/>
                    <a:pt x="34"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13" name="Freeform 146"/>
            <p:cNvSpPr>
              <a:spLocks/>
            </p:cNvSpPr>
            <p:nvPr/>
          </p:nvSpPr>
          <p:spPr bwMode="auto">
            <a:xfrm>
              <a:off x="4262" y="2531"/>
              <a:ext cx="132" cy="91"/>
            </a:xfrm>
            <a:custGeom>
              <a:avLst/>
              <a:gdLst>
                <a:gd name="T0" fmla="*/ 0 w 132"/>
                <a:gd name="T1" fmla="*/ 0 h 91"/>
                <a:gd name="T2" fmla="*/ 22 w 132"/>
                <a:gd name="T3" fmla="*/ 3 h 91"/>
                <a:gd name="T4" fmla="*/ 49 w 132"/>
                <a:gd name="T5" fmla="*/ 4 h 91"/>
                <a:gd name="T6" fmla="*/ 75 w 132"/>
                <a:gd name="T7" fmla="*/ 12 h 91"/>
                <a:gd name="T8" fmla="*/ 102 w 132"/>
                <a:gd name="T9" fmla="*/ 31 h 91"/>
                <a:gd name="T10" fmla="*/ 118 w 132"/>
                <a:gd name="T11" fmla="*/ 51 h 91"/>
                <a:gd name="T12" fmla="*/ 129 w 132"/>
                <a:gd name="T13" fmla="*/ 69 h 91"/>
                <a:gd name="T14" fmla="*/ 132 w 132"/>
                <a:gd name="T15" fmla="*/ 91 h 91"/>
                <a:gd name="T16" fmla="*/ 0 60000 65536"/>
                <a:gd name="T17" fmla="*/ 0 60000 65536"/>
                <a:gd name="T18" fmla="*/ 0 60000 65536"/>
                <a:gd name="T19" fmla="*/ 0 60000 65536"/>
                <a:gd name="T20" fmla="*/ 0 60000 65536"/>
                <a:gd name="T21" fmla="*/ 0 60000 65536"/>
                <a:gd name="T22" fmla="*/ 0 60000 65536"/>
                <a:gd name="T23" fmla="*/ 0 60000 65536"/>
                <a:gd name="T24" fmla="*/ 0 w 132"/>
                <a:gd name="T25" fmla="*/ 0 h 91"/>
                <a:gd name="T26" fmla="*/ 132 w 132"/>
                <a:gd name="T27" fmla="*/ 91 h 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2" h="91">
                  <a:moveTo>
                    <a:pt x="0" y="0"/>
                  </a:moveTo>
                  <a:cubicBezTo>
                    <a:pt x="7" y="1"/>
                    <a:pt x="14" y="2"/>
                    <a:pt x="22" y="3"/>
                  </a:cubicBezTo>
                  <a:cubicBezTo>
                    <a:pt x="30" y="4"/>
                    <a:pt x="40" y="3"/>
                    <a:pt x="49" y="4"/>
                  </a:cubicBezTo>
                  <a:cubicBezTo>
                    <a:pt x="58" y="5"/>
                    <a:pt x="66" y="8"/>
                    <a:pt x="75" y="12"/>
                  </a:cubicBezTo>
                  <a:cubicBezTo>
                    <a:pt x="84" y="16"/>
                    <a:pt x="95" y="25"/>
                    <a:pt x="102" y="31"/>
                  </a:cubicBezTo>
                  <a:cubicBezTo>
                    <a:pt x="109" y="37"/>
                    <a:pt x="114" y="45"/>
                    <a:pt x="118" y="51"/>
                  </a:cubicBezTo>
                  <a:cubicBezTo>
                    <a:pt x="122" y="57"/>
                    <a:pt x="127" y="62"/>
                    <a:pt x="129" y="69"/>
                  </a:cubicBezTo>
                  <a:cubicBezTo>
                    <a:pt x="131" y="76"/>
                    <a:pt x="131" y="83"/>
                    <a:pt x="132" y="9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14" name="Freeform 147"/>
            <p:cNvSpPr>
              <a:spLocks/>
            </p:cNvSpPr>
            <p:nvPr/>
          </p:nvSpPr>
          <p:spPr bwMode="auto">
            <a:xfrm>
              <a:off x="4166" y="2972"/>
              <a:ext cx="198" cy="97"/>
            </a:xfrm>
            <a:custGeom>
              <a:avLst/>
              <a:gdLst>
                <a:gd name="T0" fmla="*/ 0 w 198"/>
                <a:gd name="T1" fmla="*/ 97 h 97"/>
                <a:gd name="T2" fmla="*/ 28 w 198"/>
                <a:gd name="T3" fmla="*/ 70 h 97"/>
                <a:gd name="T4" fmla="*/ 87 w 198"/>
                <a:gd name="T5" fmla="*/ 39 h 97"/>
                <a:gd name="T6" fmla="*/ 139 w 198"/>
                <a:gd name="T7" fmla="*/ 27 h 97"/>
                <a:gd name="T8" fmla="*/ 168 w 198"/>
                <a:gd name="T9" fmla="*/ 16 h 97"/>
                <a:gd name="T10" fmla="*/ 198 w 198"/>
                <a:gd name="T11" fmla="*/ 0 h 97"/>
                <a:gd name="T12" fmla="*/ 0 60000 65536"/>
                <a:gd name="T13" fmla="*/ 0 60000 65536"/>
                <a:gd name="T14" fmla="*/ 0 60000 65536"/>
                <a:gd name="T15" fmla="*/ 0 60000 65536"/>
                <a:gd name="T16" fmla="*/ 0 60000 65536"/>
                <a:gd name="T17" fmla="*/ 0 60000 65536"/>
                <a:gd name="T18" fmla="*/ 0 w 198"/>
                <a:gd name="T19" fmla="*/ 0 h 97"/>
                <a:gd name="T20" fmla="*/ 198 w 198"/>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198" h="97">
                  <a:moveTo>
                    <a:pt x="0" y="97"/>
                  </a:moveTo>
                  <a:cubicBezTo>
                    <a:pt x="7" y="88"/>
                    <a:pt x="14" y="80"/>
                    <a:pt x="28" y="70"/>
                  </a:cubicBezTo>
                  <a:cubicBezTo>
                    <a:pt x="42" y="60"/>
                    <a:pt x="68" y="46"/>
                    <a:pt x="87" y="39"/>
                  </a:cubicBezTo>
                  <a:cubicBezTo>
                    <a:pt x="106" y="32"/>
                    <a:pt x="126" y="31"/>
                    <a:pt x="139" y="27"/>
                  </a:cubicBezTo>
                  <a:cubicBezTo>
                    <a:pt x="152" y="23"/>
                    <a:pt x="158" y="20"/>
                    <a:pt x="168" y="16"/>
                  </a:cubicBezTo>
                  <a:cubicBezTo>
                    <a:pt x="178" y="12"/>
                    <a:pt x="188" y="6"/>
                    <a:pt x="198"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15" name="Freeform 148"/>
            <p:cNvSpPr>
              <a:spLocks/>
            </p:cNvSpPr>
            <p:nvPr/>
          </p:nvSpPr>
          <p:spPr bwMode="auto">
            <a:xfrm>
              <a:off x="4163" y="3131"/>
              <a:ext cx="210" cy="58"/>
            </a:xfrm>
            <a:custGeom>
              <a:avLst/>
              <a:gdLst>
                <a:gd name="T0" fmla="*/ 0 w 210"/>
                <a:gd name="T1" fmla="*/ 0 h 58"/>
                <a:gd name="T2" fmla="*/ 21 w 210"/>
                <a:gd name="T3" fmla="*/ 0 h 58"/>
                <a:gd name="T4" fmla="*/ 39 w 210"/>
                <a:gd name="T5" fmla="*/ 1 h 58"/>
                <a:gd name="T6" fmla="*/ 52 w 210"/>
                <a:gd name="T7" fmla="*/ 3 h 58"/>
                <a:gd name="T8" fmla="*/ 75 w 210"/>
                <a:gd name="T9" fmla="*/ 3 h 58"/>
                <a:gd name="T10" fmla="*/ 93 w 210"/>
                <a:gd name="T11" fmla="*/ 7 h 58"/>
                <a:gd name="T12" fmla="*/ 114 w 210"/>
                <a:gd name="T13" fmla="*/ 22 h 58"/>
                <a:gd name="T14" fmla="*/ 136 w 210"/>
                <a:gd name="T15" fmla="*/ 34 h 58"/>
                <a:gd name="T16" fmla="*/ 157 w 210"/>
                <a:gd name="T17" fmla="*/ 42 h 58"/>
                <a:gd name="T18" fmla="*/ 178 w 210"/>
                <a:gd name="T19" fmla="*/ 46 h 58"/>
                <a:gd name="T20" fmla="*/ 195 w 210"/>
                <a:gd name="T21" fmla="*/ 52 h 58"/>
                <a:gd name="T22" fmla="*/ 210 w 210"/>
                <a:gd name="T23" fmla="*/ 58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0"/>
                <a:gd name="T37" fmla="*/ 0 h 58"/>
                <a:gd name="T38" fmla="*/ 210 w 210"/>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0" h="58">
                  <a:moveTo>
                    <a:pt x="0" y="0"/>
                  </a:moveTo>
                  <a:cubicBezTo>
                    <a:pt x="7" y="0"/>
                    <a:pt x="15" y="0"/>
                    <a:pt x="21" y="0"/>
                  </a:cubicBezTo>
                  <a:cubicBezTo>
                    <a:pt x="27" y="0"/>
                    <a:pt x="34" y="1"/>
                    <a:pt x="39" y="1"/>
                  </a:cubicBezTo>
                  <a:cubicBezTo>
                    <a:pt x="44" y="1"/>
                    <a:pt x="46" y="3"/>
                    <a:pt x="52" y="3"/>
                  </a:cubicBezTo>
                  <a:cubicBezTo>
                    <a:pt x="58" y="3"/>
                    <a:pt x="68" y="2"/>
                    <a:pt x="75" y="3"/>
                  </a:cubicBezTo>
                  <a:cubicBezTo>
                    <a:pt x="82" y="4"/>
                    <a:pt x="87" y="4"/>
                    <a:pt x="93" y="7"/>
                  </a:cubicBezTo>
                  <a:cubicBezTo>
                    <a:pt x="99" y="10"/>
                    <a:pt x="107" y="18"/>
                    <a:pt x="114" y="22"/>
                  </a:cubicBezTo>
                  <a:cubicBezTo>
                    <a:pt x="121" y="26"/>
                    <a:pt x="129" y="31"/>
                    <a:pt x="136" y="34"/>
                  </a:cubicBezTo>
                  <a:cubicBezTo>
                    <a:pt x="143" y="37"/>
                    <a:pt x="150" y="40"/>
                    <a:pt x="157" y="42"/>
                  </a:cubicBezTo>
                  <a:cubicBezTo>
                    <a:pt x="164" y="44"/>
                    <a:pt x="172" y="44"/>
                    <a:pt x="178" y="46"/>
                  </a:cubicBezTo>
                  <a:cubicBezTo>
                    <a:pt x="184" y="48"/>
                    <a:pt x="190" y="50"/>
                    <a:pt x="195" y="52"/>
                  </a:cubicBezTo>
                  <a:cubicBezTo>
                    <a:pt x="200" y="54"/>
                    <a:pt x="205" y="56"/>
                    <a:pt x="210" y="5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16" name="Freeform 149"/>
            <p:cNvSpPr>
              <a:spLocks/>
            </p:cNvSpPr>
            <p:nvPr/>
          </p:nvSpPr>
          <p:spPr bwMode="auto">
            <a:xfrm>
              <a:off x="4118" y="3131"/>
              <a:ext cx="45" cy="204"/>
            </a:xfrm>
            <a:custGeom>
              <a:avLst/>
              <a:gdLst>
                <a:gd name="T0" fmla="*/ 0 w 45"/>
                <a:gd name="T1" fmla="*/ 204 h 204"/>
                <a:gd name="T2" fmla="*/ 19 w 45"/>
                <a:gd name="T3" fmla="*/ 180 h 204"/>
                <a:gd name="T4" fmla="*/ 39 w 45"/>
                <a:gd name="T5" fmla="*/ 135 h 204"/>
                <a:gd name="T6" fmla="*/ 28 w 45"/>
                <a:gd name="T7" fmla="*/ 84 h 204"/>
                <a:gd name="T8" fmla="*/ 39 w 45"/>
                <a:gd name="T9" fmla="*/ 39 h 204"/>
                <a:gd name="T10" fmla="*/ 45 w 45"/>
                <a:gd name="T11" fmla="*/ 0 h 204"/>
                <a:gd name="T12" fmla="*/ 0 60000 65536"/>
                <a:gd name="T13" fmla="*/ 0 60000 65536"/>
                <a:gd name="T14" fmla="*/ 0 60000 65536"/>
                <a:gd name="T15" fmla="*/ 0 60000 65536"/>
                <a:gd name="T16" fmla="*/ 0 60000 65536"/>
                <a:gd name="T17" fmla="*/ 0 60000 65536"/>
                <a:gd name="T18" fmla="*/ 0 w 45"/>
                <a:gd name="T19" fmla="*/ 0 h 204"/>
                <a:gd name="T20" fmla="*/ 45 w 45"/>
                <a:gd name="T21" fmla="*/ 204 h 204"/>
              </a:gdLst>
              <a:ahLst/>
              <a:cxnLst>
                <a:cxn ang="T12">
                  <a:pos x="T0" y="T1"/>
                </a:cxn>
                <a:cxn ang="T13">
                  <a:pos x="T2" y="T3"/>
                </a:cxn>
                <a:cxn ang="T14">
                  <a:pos x="T4" y="T5"/>
                </a:cxn>
                <a:cxn ang="T15">
                  <a:pos x="T6" y="T7"/>
                </a:cxn>
                <a:cxn ang="T16">
                  <a:pos x="T8" y="T9"/>
                </a:cxn>
                <a:cxn ang="T17">
                  <a:pos x="T10" y="T11"/>
                </a:cxn>
              </a:cxnLst>
              <a:rect l="T18" t="T19" r="T20" b="T21"/>
              <a:pathLst>
                <a:path w="45" h="204">
                  <a:moveTo>
                    <a:pt x="0" y="204"/>
                  </a:moveTo>
                  <a:cubicBezTo>
                    <a:pt x="6" y="197"/>
                    <a:pt x="13" y="191"/>
                    <a:pt x="19" y="180"/>
                  </a:cubicBezTo>
                  <a:cubicBezTo>
                    <a:pt x="25" y="169"/>
                    <a:pt x="38" y="151"/>
                    <a:pt x="39" y="135"/>
                  </a:cubicBezTo>
                  <a:cubicBezTo>
                    <a:pt x="40" y="119"/>
                    <a:pt x="28" y="100"/>
                    <a:pt x="28" y="84"/>
                  </a:cubicBezTo>
                  <a:cubicBezTo>
                    <a:pt x="28" y="68"/>
                    <a:pt x="36" y="53"/>
                    <a:pt x="39" y="39"/>
                  </a:cubicBezTo>
                  <a:cubicBezTo>
                    <a:pt x="42" y="25"/>
                    <a:pt x="43" y="12"/>
                    <a:pt x="4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17" name="Freeform 150"/>
            <p:cNvSpPr>
              <a:spLocks/>
            </p:cNvSpPr>
            <p:nvPr/>
          </p:nvSpPr>
          <p:spPr bwMode="auto">
            <a:xfrm>
              <a:off x="3070" y="2426"/>
              <a:ext cx="36" cy="141"/>
            </a:xfrm>
            <a:custGeom>
              <a:avLst/>
              <a:gdLst>
                <a:gd name="T0" fmla="*/ 22 w 36"/>
                <a:gd name="T1" fmla="*/ 0 h 141"/>
                <a:gd name="T2" fmla="*/ 34 w 36"/>
                <a:gd name="T3" fmla="*/ 10 h 141"/>
                <a:gd name="T4" fmla="*/ 32 w 36"/>
                <a:gd name="T5" fmla="*/ 30 h 141"/>
                <a:gd name="T6" fmla="*/ 14 w 36"/>
                <a:gd name="T7" fmla="*/ 37 h 141"/>
                <a:gd name="T8" fmla="*/ 2 w 36"/>
                <a:gd name="T9" fmla="*/ 55 h 141"/>
                <a:gd name="T10" fmla="*/ 1 w 36"/>
                <a:gd name="T11" fmla="*/ 82 h 141"/>
                <a:gd name="T12" fmla="*/ 7 w 36"/>
                <a:gd name="T13" fmla="*/ 102 h 141"/>
                <a:gd name="T14" fmla="*/ 10 w 36"/>
                <a:gd name="T15" fmla="*/ 121 h 141"/>
                <a:gd name="T16" fmla="*/ 13 w 36"/>
                <a:gd name="T17" fmla="*/ 141 h 1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41"/>
                <a:gd name="T29" fmla="*/ 36 w 36"/>
                <a:gd name="T30" fmla="*/ 141 h 1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41">
                  <a:moveTo>
                    <a:pt x="22" y="0"/>
                  </a:moveTo>
                  <a:cubicBezTo>
                    <a:pt x="27" y="2"/>
                    <a:pt x="32" y="5"/>
                    <a:pt x="34" y="10"/>
                  </a:cubicBezTo>
                  <a:cubicBezTo>
                    <a:pt x="36" y="15"/>
                    <a:pt x="35" y="26"/>
                    <a:pt x="32" y="30"/>
                  </a:cubicBezTo>
                  <a:cubicBezTo>
                    <a:pt x="29" y="34"/>
                    <a:pt x="19" y="33"/>
                    <a:pt x="14" y="37"/>
                  </a:cubicBezTo>
                  <a:cubicBezTo>
                    <a:pt x="9" y="41"/>
                    <a:pt x="4" y="48"/>
                    <a:pt x="2" y="55"/>
                  </a:cubicBezTo>
                  <a:cubicBezTo>
                    <a:pt x="0" y="62"/>
                    <a:pt x="0" y="74"/>
                    <a:pt x="1" y="82"/>
                  </a:cubicBezTo>
                  <a:cubicBezTo>
                    <a:pt x="2" y="90"/>
                    <a:pt x="6" y="96"/>
                    <a:pt x="7" y="102"/>
                  </a:cubicBezTo>
                  <a:cubicBezTo>
                    <a:pt x="8" y="108"/>
                    <a:pt x="9" y="115"/>
                    <a:pt x="10" y="121"/>
                  </a:cubicBezTo>
                  <a:cubicBezTo>
                    <a:pt x="11" y="127"/>
                    <a:pt x="12" y="134"/>
                    <a:pt x="13" y="14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18" name="Freeform 151"/>
            <p:cNvSpPr>
              <a:spLocks/>
            </p:cNvSpPr>
            <p:nvPr/>
          </p:nvSpPr>
          <p:spPr bwMode="auto">
            <a:xfrm>
              <a:off x="3276" y="2574"/>
              <a:ext cx="158" cy="26"/>
            </a:xfrm>
            <a:custGeom>
              <a:avLst/>
              <a:gdLst>
                <a:gd name="T0" fmla="*/ 0 w 158"/>
                <a:gd name="T1" fmla="*/ 0 h 26"/>
                <a:gd name="T2" fmla="*/ 38 w 158"/>
                <a:gd name="T3" fmla="*/ 6 h 26"/>
                <a:gd name="T4" fmla="*/ 51 w 158"/>
                <a:gd name="T5" fmla="*/ 18 h 26"/>
                <a:gd name="T6" fmla="*/ 68 w 158"/>
                <a:gd name="T7" fmla="*/ 24 h 26"/>
                <a:gd name="T8" fmla="*/ 93 w 158"/>
                <a:gd name="T9" fmla="*/ 26 h 26"/>
                <a:gd name="T10" fmla="*/ 123 w 158"/>
                <a:gd name="T11" fmla="*/ 23 h 26"/>
                <a:gd name="T12" fmla="*/ 146 w 158"/>
                <a:gd name="T13" fmla="*/ 11 h 26"/>
                <a:gd name="T14" fmla="*/ 158 w 158"/>
                <a:gd name="T15" fmla="*/ 0 h 26"/>
                <a:gd name="T16" fmla="*/ 0 60000 65536"/>
                <a:gd name="T17" fmla="*/ 0 60000 65536"/>
                <a:gd name="T18" fmla="*/ 0 60000 65536"/>
                <a:gd name="T19" fmla="*/ 0 60000 65536"/>
                <a:gd name="T20" fmla="*/ 0 60000 65536"/>
                <a:gd name="T21" fmla="*/ 0 60000 65536"/>
                <a:gd name="T22" fmla="*/ 0 60000 65536"/>
                <a:gd name="T23" fmla="*/ 0 60000 65536"/>
                <a:gd name="T24" fmla="*/ 0 w 158"/>
                <a:gd name="T25" fmla="*/ 0 h 26"/>
                <a:gd name="T26" fmla="*/ 158 w 158"/>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 h="26">
                  <a:moveTo>
                    <a:pt x="0" y="0"/>
                  </a:moveTo>
                  <a:cubicBezTo>
                    <a:pt x="15" y="1"/>
                    <a:pt x="30" y="3"/>
                    <a:pt x="38" y="6"/>
                  </a:cubicBezTo>
                  <a:cubicBezTo>
                    <a:pt x="46" y="9"/>
                    <a:pt x="46" y="15"/>
                    <a:pt x="51" y="18"/>
                  </a:cubicBezTo>
                  <a:cubicBezTo>
                    <a:pt x="56" y="21"/>
                    <a:pt x="61" y="23"/>
                    <a:pt x="68" y="24"/>
                  </a:cubicBezTo>
                  <a:cubicBezTo>
                    <a:pt x="75" y="25"/>
                    <a:pt x="84" y="26"/>
                    <a:pt x="93" y="26"/>
                  </a:cubicBezTo>
                  <a:cubicBezTo>
                    <a:pt x="102" y="26"/>
                    <a:pt x="114" y="25"/>
                    <a:pt x="123" y="23"/>
                  </a:cubicBezTo>
                  <a:cubicBezTo>
                    <a:pt x="132" y="21"/>
                    <a:pt x="140" y="15"/>
                    <a:pt x="146" y="11"/>
                  </a:cubicBezTo>
                  <a:cubicBezTo>
                    <a:pt x="152" y="7"/>
                    <a:pt x="155" y="3"/>
                    <a:pt x="158"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19" name="Freeform 152"/>
            <p:cNvSpPr>
              <a:spLocks/>
            </p:cNvSpPr>
            <p:nvPr/>
          </p:nvSpPr>
          <p:spPr bwMode="auto">
            <a:xfrm>
              <a:off x="4200" y="1504"/>
              <a:ext cx="581" cy="175"/>
            </a:xfrm>
            <a:custGeom>
              <a:avLst/>
              <a:gdLst>
                <a:gd name="T0" fmla="*/ 0 w 581"/>
                <a:gd name="T1" fmla="*/ 14 h 175"/>
                <a:gd name="T2" fmla="*/ 42 w 581"/>
                <a:gd name="T3" fmla="*/ 14 h 175"/>
                <a:gd name="T4" fmla="*/ 83 w 581"/>
                <a:gd name="T5" fmla="*/ 11 h 175"/>
                <a:gd name="T6" fmla="*/ 105 w 581"/>
                <a:gd name="T7" fmla="*/ 2 h 175"/>
                <a:gd name="T8" fmla="*/ 117 w 581"/>
                <a:gd name="T9" fmla="*/ 1 h 175"/>
                <a:gd name="T10" fmla="*/ 143 w 581"/>
                <a:gd name="T11" fmla="*/ 1 h 175"/>
                <a:gd name="T12" fmla="*/ 176 w 581"/>
                <a:gd name="T13" fmla="*/ 5 h 175"/>
                <a:gd name="T14" fmla="*/ 191 w 581"/>
                <a:gd name="T15" fmla="*/ 17 h 175"/>
                <a:gd name="T16" fmla="*/ 218 w 581"/>
                <a:gd name="T17" fmla="*/ 31 h 175"/>
                <a:gd name="T18" fmla="*/ 249 w 581"/>
                <a:gd name="T19" fmla="*/ 47 h 175"/>
                <a:gd name="T20" fmla="*/ 278 w 581"/>
                <a:gd name="T21" fmla="*/ 59 h 175"/>
                <a:gd name="T22" fmla="*/ 300 w 581"/>
                <a:gd name="T23" fmla="*/ 67 h 175"/>
                <a:gd name="T24" fmla="*/ 321 w 581"/>
                <a:gd name="T25" fmla="*/ 70 h 175"/>
                <a:gd name="T26" fmla="*/ 344 w 581"/>
                <a:gd name="T27" fmla="*/ 77 h 175"/>
                <a:gd name="T28" fmla="*/ 369 w 581"/>
                <a:gd name="T29" fmla="*/ 86 h 175"/>
                <a:gd name="T30" fmla="*/ 411 w 581"/>
                <a:gd name="T31" fmla="*/ 88 h 175"/>
                <a:gd name="T32" fmla="*/ 461 w 581"/>
                <a:gd name="T33" fmla="*/ 85 h 175"/>
                <a:gd name="T34" fmla="*/ 510 w 581"/>
                <a:gd name="T35" fmla="*/ 91 h 175"/>
                <a:gd name="T36" fmla="*/ 540 w 581"/>
                <a:gd name="T37" fmla="*/ 127 h 175"/>
                <a:gd name="T38" fmla="*/ 551 w 581"/>
                <a:gd name="T39" fmla="*/ 148 h 175"/>
                <a:gd name="T40" fmla="*/ 564 w 581"/>
                <a:gd name="T41" fmla="*/ 160 h 175"/>
                <a:gd name="T42" fmla="*/ 581 w 581"/>
                <a:gd name="T43" fmla="*/ 175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81"/>
                <a:gd name="T67" fmla="*/ 0 h 175"/>
                <a:gd name="T68" fmla="*/ 581 w 581"/>
                <a:gd name="T69" fmla="*/ 175 h 1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81" h="175">
                  <a:moveTo>
                    <a:pt x="0" y="14"/>
                  </a:moveTo>
                  <a:cubicBezTo>
                    <a:pt x="14" y="14"/>
                    <a:pt x="28" y="14"/>
                    <a:pt x="42" y="14"/>
                  </a:cubicBezTo>
                  <a:cubicBezTo>
                    <a:pt x="56" y="14"/>
                    <a:pt x="73" y="13"/>
                    <a:pt x="83" y="11"/>
                  </a:cubicBezTo>
                  <a:cubicBezTo>
                    <a:pt x="93" y="9"/>
                    <a:pt x="99" y="4"/>
                    <a:pt x="105" y="2"/>
                  </a:cubicBezTo>
                  <a:cubicBezTo>
                    <a:pt x="111" y="0"/>
                    <a:pt x="111" y="1"/>
                    <a:pt x="117" y="1"/>
                  </a:cubicBezTo>
                  <a:cubicBezTo>
                    <a:pt x="123" y="1"/>
                    <a:pt x="133" y="0"/>
                    <a:pt x="143" y="1"/>
                  </a:cubicBezTo>
                  <a:cubicBezTo>
                    <a:pt x="153" y="2"/>
                    <a:pt x="168" y="2"/>
                    <a:pt x="176" y="5"/>
                  </a:cubicBezTo>
                  <a:cubicBezTo>
                    <a:pt x="184" y="8"/>
                    <a:pt x="184" y="13"/>
                    <a:pt x="191" y="17"/>
                  </a:cubicBezTo>
                  <a:cubicBezTo>
                    <a:pt x="198" y="21"/>
                    <a:pt x="208" y="26"/>
                    <a:pt x="218" y="31"/>
                  </a:cubicBezTo>
                  <a:cubicBezTo>
                    <a:pt x="228" y="36"/>
                    <a:pt x="239" y="42"/>
                    <a:pt x="249" y="47"/>
                  </a:cubicBezTo>
                  <a:cubicBezTo>
                    <a:pt x="259" y="52"/>
                    <a:pt x="270" y="56"/>
                    <a:pt x="278" y="59"/>
                  </a:cubicBezTo>
                  <a:cubicBezTo>
                    <a:pt x="286" y="62"/>
                    <a:pt x="293" y="65"/>
                    <a:pt x="300" y="67"/>
                  </a:cubicBezTo>
                  <a:cubicBezTo>
                    <a:pt x="307" y="69"/>
                    <a:pt x="314" y="68"/>
                    <a:pt x="321" y="70"/>
                  </a:cubicBezTo>
                  <a:cubicBezTo>
                    <a:pt x="328" y="72"/>
                    <a:pt x="336" y="74"/>
                    <a:pt x="344" y="77"/>
                  </a:cubicBezTo>
                  <a:cubicBezTo>
                    <a:pt x="352" y="80"/>
                    <a:pt x="358" y="84"/>
                    <a:pt x="369" y="86"/>
                  </a:cubicBezTo>
                  <a:cubicBezTo>
                    <a:pt x="380" y="88"/>
                    <a:pt x="396" y="88"/>
                    <a:pt x="411" y="88"/>
                  </a:cubicBezTo>
                  <a:cubicBezTo>
                    <a:pt x="426" y="88"/>
                    <a:pt x="445" y="85"/>
                    <a:pt x="461" y="85"/>
                  </a:cubicBezTo>
                  <a:cubicBezTo>
                    <a:pt x="477" y="85"/>
                    <a:pt x="497" y="84"/>
                    <a:pt x="510" y="91"/>
                  </a:cubicBezTo>
                  <a:cubicBezTo>
                    <a:pt x="523" y="98"/>
                    <a:pt x="533" y="117"/>
                    <a:pt x="540" y="127"/>
                  </a:cubicBezTo>
                  <a:cubicBezTo>
                    <a:pt x="547" y="137"/>
                    <a:pt x="547" y="143"/>
                    <a:pt x="551" y="148"/>
                  </a:cubicBezTo>
                  <a:cubicBezTo>
                    <a:pt x="555" y="153"/>
                    <a:pt x="559" y="156"/>
                    <a:pt x="564" y="160"/>
                  </a:cubicBezTo>
                  <a:cubicBezTo>
                    <a:pt x="569" y="164"/>
                    <a:pt x="575" y="169"/>
                    <a:pt x="581" y="17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20" name="Freeform 153"/>
            <p:cNvSpPr>
              <a:spLocks/>
            </p:cNvSpPr>
            <p:nvPr/>
          </p:nvSpPr>
          <p:spPr bwMode="auto">
            <a:xfrm>
              <a:off x="3906" y="1662"/>
              <a:ext cx="41" cy="90"/>
            </a:xfrm>
            <a:custGeom>
              <a:avLst/>
              <a:gdLst>
                <a:gd name="T0" fmla="*/ 41 w 41"/>
                <a:gd name="T1" fmla="*/ 0 h 90"/>
                <a:gd name="T2" fmla="*/ 32 w 41"/>
                <a:gd name="T3" fmla="*/ 15 h 90"/>
                <a:gd name="T4" fmla="*/ 27 w 41"/>
                <a:gd name="T5" fmla="*/ 36 h 90"/>
                <a:gd name="T6" fmla="*/ 24 w 41"/>
                <a:gd name="T7" fmla="*/ 59 h 90"/>
                <a:gd name="T8" fmla="*/ 15 w 41"/>
                <a:gd name="T9" fmla="*/ 74 h 90"/>
                <a:gd name="T10" fmla="*/ 0 w 41"/>
                <a:gd name="T11" fmla="*/ 90 h 90"/>
                <a:gd name="T12" fmla="*/ 0 60000 65536"/>
                <a:gd name="T13" fmla="*/ 0 60000 65536"/>
                <a:gd name="T14" fmla="*/ 0 60000 65536"/>
                <a:gd name="T15" fmla="*/ 0 60000 65536"/>
                <a:gd name="T16" fmla="*/ 0 60000 65536"/>
                <a:gd name="T17" fmla="*/ 0 60000 65536"/>
                <a:gd name="T18" fmla="*/ 0 w 41"/>
                <a:gd name="T19" fmla="*/ 0 h 90"/>
                <a:gd name="T20" fmla="*/ 41 w 41"/>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41" h="90">
                  <a:moveTo>
                    <a:pt x="41" y="0"/>
                  </a:moveTo>
                  <a:cubicBezTo>
                    <a:pt x="37" y="4"/>
                    <a:pt x="34" y="9"/>
                    <a:pt x="32" y="15"/>
                  </a:cubicBezTo>
                  <a:cubicBezTo>
                    <a:pt x="30" y="21"/>
                    <a:pt x="28" y="29"/>
                    <a:pt x="27" y="36"/>
                  </a:cubicBezTo>
                  <a:cubicBezTo>
                    <a:pt x="26" y="43"/>
                    <a:pt x="26" y="53"/>
                    <a:pt x="24" y="59"/>
                  </a:cubicBezTo>
                  <a:cubicBezTo>
                    <a:pt x="22" y="65"/>
                    <a:pt x="19" y="69"/>
                    <a:pt x="15" y="74"/>
                  </a:cubicBezTo>
                  <a:cubicBezTo>
                    <a:pt x="11" y="79"/>
                    <a:pt x="5" y="84"/>
                    <a:pt x="0" y="9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21" name="Freeform 154"/>
            <p:cNvSpPr>
              <a:spLocks/>
            </p:cNvSpPr>
            <p:nvPr/>
          </p:nvSpPr>
          <p:spPr bwMode="auto">
            <a:xfrm>
              <a:off x="4266" y="1686"/>
              <a:ext cx="38" cy="81"/>
            </a:xfrm>
            <a:custGeom>
              <a:avLst/>
              <a:gdLst>
                <a:gd name="T0" fmla="*/ 38 w 38"/>
                <a:gd name="T1" fmla="*/ 0 h 81"/>
                <a:gd name="T2" fmla="*/ 29 w 38"/>
                <a:gd name="T3" fmla="*/ 12 h 81"/>
                <a:gd name="T4" fmla="*/ 21 w 38"/>
                <a:gd name="T5" fmla="*/ 33 h 81"/>
                <a:gd name="T6" fmla="*/ 9 w 38"/>
                <a:gd name="T7" fmla="*/ 63 h 81"/>
                <a:gd name="T8" fmla="*/ 0 w 38"/>
                <a:gd name="T9" fmla="*/ 81 h 81"/>
                <a:gd name="T10" fmla="*/ 0 60000 65536"/>
                <a:gd name="T11" fmla="*/ 0 60000 65536"/>
                <a:gd name="T12" fmla="*/ 0 60000 65536"/>
                <a:gd name="T13" fmla="*/ 0 60000 65536"/>
                <a:gd name="T14" fmla="*/ 0 60000 65536"/>
                <a:gd name="T15" fmla="*/ 0 w 38"/>
                <a:gd name="T16" fmla="*/ 0 h 81"/>
                <a:gd name="T17" fmla="*/ 38 w 38"/>
                <a:gd name="T18" fmla="*/ 81 h 81"/>
              </a:gdLst>
              <a:ahLst/>
              <a:cxnLst>
                <a:cxn ang="T10">
                  <a:pos x="T0" y="T1"/>
                </a:cxn>
                <a:cxn ang="T11">
                  <a:pos x="T2" y="T3"/>
                </a:cxn>
                <a:cxn ang="T12">
                  <a:pos x="T4" y="T5"/>
                </a:cxn>
                <a:cxn ang="T13">
                  <a:pos x="T6" y="T7"/>
                </a:cxn>
                <a:cxn ang="T14">
                  <a:pos x="T8" y="T9"/>
                </a:cxn>
              </a:cxnLst>
              <a:rect l="T15" t="T16" r="T17" b="T18"/>
              <a:pathLst>
                <a:path w="38" h="81">
                  <a:moveTo>
                    <a:pt x="38" y="0"/>
                  </a:moveTo>
                  <a:cubicBezTo>
                    <a:pt x="35" y="3"/>
                    <a:pt x="32" y="7"/>
                    <a:pt x="29" y="12"/>
                  </a:cubicBezTo>
                  <a:cubicBezTo>
                    <a:pt x="26" y="17"/>
                    <a:pt x="24" y="25"/>
                    <a:pt x="21" y="33"/>
                  </a:cubicBezTo>
                  <a:cubicBezTo>
                    <a:pt x="18" y="41"/>
                    <a:pt x="12" y="55"/>
                    <a:pt x="9" y="63"/>
                  </a:cubicBezTo>
                  <a:cubicBezTo>
                    <a:pt x="6" y="71"/>
                    <a:pt x="3" y="76"/>
                    <a:pt x="0" y="8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22" name="Freeform 155"/>
            <p:cNvSpPr>
              <a:spLocks/>
            </p:cNvSpPr>
            <p:nvPr/>
          </p:nvSpPr>
          <p:spPr bwMode="auto">
            <a:xfrm>
              <a:off x="4404" y="1811"/>
              <a:ext cx="57" cy="85"/>
            </a:xfrm>
            <a:custGeom>
              <a:avLst/>
              <a:gdLst>
                <a:gd name="T0" fmla="*/ 57 w 57"/>
                <a:gd name="T1" fmla="*/ 0 h 85"/>
                <a:gd name="T2" fmla="*/ 44 w 57"/>
                <a:gd name="T3" fmla="*/ 7 h 85"/>
                <a:gd name="T4" fmla="*/ 32 w 57"/>
                <a:gd name="T5" fmla="*/ 16 h 85"/>
                <a:gd name="T6" fmla="*/ 29 w 57"/>
                <a:gd name="T7" fmla="*/ 30 h 85"/>
                <a:gd name="T8" fmla="*/ 29 w 57"/>
                <a:gd name="T9" fmla="*/ 42 h 85"/>
                <a:gd name="T10" fmla="*/ 20 w 57"/>
                <a:gd name="T11" fmla="*/ 60 h 85"/>
                <a:gd name="T12" fmla="*/ 8 w 57"/>
                <a:gd name="T13" fmla="*/ 76 h 85"/>
                <a:gd name="T14" fmla="*/ 0 w 57"/>
                <a:gd name="T15" fmla="*/ 85 h 85"/>
                <a:gd name="T16" fmla="*/ 0 60000 65536"/>
                <a:gd name="T17" fmla="*/ 0 60000 65536"/>
                <a:gd name="T18" fmla="*/ 0 60000 65536"/>
                <a:gd name="T19" fmla="*/ 0 60000 65536"/>
                <a:gd name="T20" fmla="*/ 0 60000 65536"/>
                <a:gd name="T21" fmla="*/ 0 60000 65536"/>
                <a:gd name="T22" fmla="*/ 0 60000 65536"/>
                <a:gd name="T23" fmla="*/ 0 60000 65536"/>
                <a:gd name="T24" fmla="*/ 0 w 57"/>
                <a:gd name="T25" fmla="*/ 0 h 85"/>
                <a:gd name="T26" fmla="*/ 57 w 57"/>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 h="85">
                  <a:moveTo>
                    <a:pt x="57" y="0"/>
                  </a:moveTo>
                  <a:cubicBezTo>
                    <a:pt x="52" y="2"/>
                    <a:pt x="48" y="4"/>
                    <a:pt x="44" y="7"/>
                  </a:cubicBezTo>
                  <a:cubicBezTo>
                    <a:pt x="40" y="10"/>
                    <a:pt x="34" y="12"/>
                    <a:pt x="32" y="16"/>
                  </a:cubicBezTo>
                  <a:cubicBezTo>
                    <a:pt x="30" y="20"/>
                    <a:pt x="30" y="26"/>
                    <a:pt x="29" y="30"/>
                  </a:cubicBezTo>
                  <a:cubicBezTo>
                    <a:pt x="28" y="34"/>
                    <a:pt x="30" y="37"/>
                    <a:pt x="29" y="42"/>
                  </a:cubicBezTo>
                  <a:cubicBezTo>
                    <a:pt x="28" y="47"/>
                    <a:pt x="23" y="54"/>
                    <a:pt x="20" y="60"/>
                  </a:cubicBezTo>
                  <a:cubicBezTo>
                    <a:pt x="17" y="66"/>
                    <a:pt x="11" y="72"/>
                    <a:pt x="8" y="76"/>
                  </a:cubicBezTo>
                  <a:cubicBezTo>
                    <a:pt x="5" y="80"/>
                    <a:pt x="2" y="83"/>
                    <a:pt x="0" y="8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23" name="Freeform 156"/>
            <p:cNvSpPr>
              <a:spLocks/>
            </p:cNvSpPr>
            <p:nvPr/>
          </p:nvSpPr>
          <p:spPr bwMode="auto">
            <a:xfrm>
              <a:off x="4280" y="1902"/>
              <a:ext cx="117" cy="117"/>
            </a:xfrm>
            <a:custGeom>
              <a:avLst/>
              <a:gdLst>
                <a:gd name="T0" fmla="*/ 117 w 117"/>
                <a:gd name="T1" fmla="*/ 0 h 117"/>
                <a:gd name="T2" fmla="*/ 97 w 117"/>
                <a:gd name="T3" fmla="*/ 15 h 117"/>
                <a:gd name="T4" fmla="*/ 76 w 117"/>
                <a:gd name="T5" fmla="*/ 21 h 117"/>
                <a:gd name="T6" fmla="*/ 57 w 117"/>
                <a:gd name="T7" fmla="*/ 23 h 117"/>
                <a:gd name="T8" fmla="*/ 39 w 117"/>
                <a:gd name="T9" fmla="*/ 30 h 117"/>
                <a:gd name="T10" fmla="*/ 36 w 117"/>
                <a:gd name="T11" fmla="*/ 57 h 117"/>
                <a:gd name="T12" fmla="*/ 24 w 117"/>
                <a:gd name="T13" fmla="*/ 66 h 117"/>
                <a:gd name="T14" fmla="*/ 4 w 117"/>
                <a:gd name="T15" fmla="*/ 78 h 117"/>
                <a:gd name="T16" fmla="*/ 0 w 117"/>
                <a:gd name="T17" fmla="*/ 96 h 117"/>
                <a:gd name="T18" fmla="*/ 4 w 117"/>
                <a:gd name="T19" fmla="*/ 117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17"/>
                <a:gd name="T32" fmla="*/ 117 w 117"/>
                <a:gd name="T33" fmla="*/ 117 h 1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17">
                  <a:moveTo>
                    <a:pt x="117" y="0"/>
                  </a:moveTo>
                  <a:cubicBezTo>
                    <a:pt x="110" y="6"/>
                    <a:pt x="104" y="12"/>
                    <a:pt x="97" y="15"/>
                  </a:cubicBezTo>
                  <a:cubicBezTo>
                    <a:pt x="90" y="18"/>
                    <a:pt x="83" y="20"/>
                    <a:pt x="76" y="21"/>
                  </a:cubicBezTo>
                  <a:cubicBezTo>
                    <a:pt x="69" y="22"/>
                    <a:pt x="63" y="22"/>
                    <a:pt x="57" y="23"/>
                  </a:cubicBezTo>
                  <a:cubicBezTo>
                    <a:pt x="51" y="24"/>
                    <a:pt x="42" y="24"/>
                    <a:pt x="39" y="30"/>
                  </a:cubicBezTo>
                  <a:cubicBezTo>
                    <a:pt x="36" y="36"/>
                    <a:pt x="38" y="51"/>
                    <a:pt x="36" y="57"/>
                  </a:cubicBezTo>
                  <a:cubicBezTo>
                    <a:pt x="34" y="63"/>
                    <a:pt x="29" y="63"/>
                    <a:pt x="24" y="66"/>
                  </a:cubicBezTo>
                  <a:cubicBezTo>
                    <a:pt x="19" y="69"/>
                    <a:pt x="8" y="73"/>
                    <a:pt x="4" y="78"/>
                  </a:cubicBezTo>
                  <a:cubicBezTo>
                    <a:pt x="0" y="83"/>
                    <a:pt x="0" y="90"/>
                    <a:pt x="0" y="96"/>
                  </a:cubicBezTo>
                  <a:cubicBezTo>
                    <a:pt x="0" y="102"/>
                    <a:pt x="3" y="113"/>
                    <a:pt x="4" y="11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24" name="Freeform 157"/>
            <p:cNvSpPr>
              <a:spLocks/>
            </p:cNvSpPr>
            <p:nvPr/>
          </p:nvSpPr>
          <p:spPr bwMode="auto">
            <a:xfrm>
              <a:off x="4284" y="2021"/>
              <a:ext cx="219" cy="10"/>
            </a:xfrm>
            <a:custGeom>
              <a:avLst/>
              <a:gdLst>
                <a:gd name="T0" fmla="*/ 0 w 219"/>
                <a:gd name="T1" fmla="*/ 0 h 10"/>
                <a:gd name="T2" fmla="*/ 21 w 219"/>
                <a:gd name="T3" fmla="*/ 7 h 10"/>
                <a:gd name="T4" fmla="*/ 57 w 219"/>
                <a:gd name="T5" fmla="*/ 10 h 10"/>
                <a:gd name="T6" fmla="*/ 96 w 219"/>
                <a:gd name="T7" fmla="*/ 7 h 10"/>
                <a:gd name="T8" fmla="*/ 135 w 219"/>
                <a:gd name="T9" fmla="*/ 3 h 10"/>
                <a:gd name="T10" fmla="*/ 168 w 219"/>
                <a:gd name="T11" fmla="*/ 1 h 10"/>
                <a:gd name="T12" fmla="*/ 219 w 219"/>
                <a:gd name="T13" fmla="*/ 4 h 10"/>
                <a:gd name="T14" fmla="*/ 0 60000 65536"/>
                <a:gd name="T15" fmla="*/ 0 60000 65536"/>
                <a:gd name="T16" fmla="*/ 0 60000 65536"/>
                <a:gd name="T17" fmla="*/ 0 60000 65536"/>
                <a:gd name="T18" fmla="*/ 0 60000 65536"/>
                <a:gd name="T19" fmla="*/ 0 60000 65536"/>
                <a:gd name="T20" fmla="*/ 0 60000 65536"/>
                <a:gd name="T21" fmla="*/ 0 w 219"/>
                <a:gd name="T22" fmla="*/ 0 h 10"/>
                <a:gd name="T23" fmla="*/ 219 w 219"/>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9" h="10">
                  <a:moveTo>
                    <a:pt x="0" y="0"/>
                  </a:moveTo>
                  <a:cubicBezTo>
                    <a:pt x="6" y="2"/>
                    <a:pt x="12" y="5"/>
                    <a:pt x="21" y="7"/>
                  </a:cubicBezTo>
                  <a:cubicBezTo>
                    <a:pt x="30" y="9"/>
                    <a:pt x="45" y="10"/>
                    <a:pt x="57" y="10"/>
                  </a:cubicBezTo>
                  <a:cubicBezTo>
                    <a:pt x="69" y="10"/>
                    <a:pt x="83" y="8"/>
                    <a:pt x="96" y="7"/>
                  </a:cubicBezTo>
                  <a:cubicBezTo>
                    <a:pt x="109" y="6"/>
                    <a:pt x="123" y="4"/>
                    <a:pt x="135" y="3"/>
                  </a:cubicBezTo>
                  <a:cubicBezTo>
                    <a:pt x="147" y="2"/>
                    <a:pt x="154" y="1"/>
                    <a:pt x="168" y="1"/>
                  </a:cubicBezTo>
                  <a:cubicBezTo>
                    <a:pt x="182" y="1"/>
                    <a:pt x="200" y="2"/>
                    <a:pt x="219" y="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25" name="Freeform 158"/>
            <p:cNvSpPr>
              <a:spLocks/>
            </p:cNvSpPr>
            <p:nvPr/>
          </p:nvSpPr>
          <p:spPr bwMode="auto">
            <a:xfrm>
              <a:off x="4395" y="2385"/>
              <a:ext cx="96" cy="237"/>
            </a:xfrm>
            <a:custGeom>
              <a:avLst/>
              <a:gdLst>
                <a:gd name="T0" fmla="*/ 0 w 96"/>
                <a:gd name="T1" fmla="*/ 237 h 237"/>
                <a:gd name="T2" fmla="*/ 20 w 96"/>
                <a:gd name="T3" fmla="*/ 227 h 237"/>
                <a:gd name="T4" fmla="*/ 30 w 96"/>
                <a:gd name="T5" fmla="*/ 198 h 237"/>
                <a:gd name="T6" fmla="*/ 29 w 96"/>
                <a:gd name="T7" fmla="*/ 161 h 237"/>
                <a:gd name="T8" fmla="*/ 17 w 96"/>
                <a:gd name="T9" fmla="*/ 122 h 237"/>
                <a:gd name="T10" fmla="*/ 20 w 96"/>
                <a:gd name="T11" fmla="*/ 71 h 237"/>
                <a:gd name="T12" fmla="*/ 47 w 96"/>
                <a:gd name="T13" fmla="*/ 35 h 237"/>
                <a:gd name="T14" fmla="*/ 96 w 96"/>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237"/>
                <a:gd name="T26" fmla="*/ 96 w 96"/>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237">
                  <a:moveTo>
                    <a:pt x="0" y="237"/>
                  </a:moveTo>
                  <a:cubicBezTo>
                    <a:pt x="7" y="235"/>
                    <a:pt x="15" y="233"/>
                    <a:pt x="20" y="227"/>
                  </a:cubicBezTo>
                  <a:cubicBezTo>
                    <a:pt x="25" y="221"/>
                    <a:pt x="29" y="209"/>
                    <a:pt x="30" y="198"/>
                  </a:cubicBezTo>
                  <a:cubicBezTo>
                    <a:pt x="31" y="187"/>
                    <a:pt x="31" y="174"/>
                    <a:pt x="29" y="161"/>
                  </a:cubicBezTo>
                  <a:cubicBezTo>
                    <a:pt x="27" y="148"/>
                    <a:pt x="19" y="137"/>
                    <a:pt x="17" y="122"/>
                  </a:cubicBezTo>
                  <a:cubicBezTo>
                    <a:pt x="15" y="107"/>
                    <a:pt x="15" y="85"/>
                    <a:pt x="20" y="71"/>
                  </a:cubicBezTo>
                  <a:cubicBezTo>
                    <a:pt x="25" y="57"/>
                    <a:pt x="34" y="47"/>
                    <a:pt x="47" y="35"/>
                  </a:cubicBezTo>
                  <a:cubicBezTo>
                    <a:pt x="60" y="23"/>
                    <a:pt x="78" y="11"/>
                    <a:pt x="9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26" name="Freeform 159"/>
            <p:cNvSpPr>
              <a:spLocks/>
            </p:cNvSpPr>
            <p:nvPr/>
          </p:nvSpPr>
          <p:spPr bwMode="auto">
            <a:xfrm>
              <a:off x="4394" y="2622"/>
              <a:ext cx="141" cy="140"/>
            </a:xfrm>
            <a:custGeom>
              <a:avLst/>
              <a:gdLst>
                <a:gd name="T0" fmla="*/ 0 w 141"/>
                <a:gd name="T1" fmla="*/ 0 h 140"/>
                <a:gd name="T2" fmla="*/ 18 w 141"/>
                <a:gd name="T3" fmla="*/ 29 h 140"/>
                <a:gd name="T4" fmla="*/ 48 w 141"/>
                <a:gd name="T5" fmla="*/ 60 h 140"/>
                <a:gd name="T6" fmla="*/ 73 w 141"/>
                <a:gd name="T7" fmla="*/ 81 h 140"/>
                <a:gd name="T8" fmla="*/ 93 w 141"/>
                <a:gd name="T9" fmla="*/ 108 h 140"/>
                <a:gd name="T10" fmla="*/ 111 w 141"/>
                <a:gd name="T11" fmla="*/ 126 h 140"/>
                <a:gd name="T12" fmla="*/ 141 w 141"/>
                <a:gd name="T13" fmla="*/ 140 h 140"/>
                <a:gd name="T14" fmla="*/ 0 60000 65536"/>
                <a:gd name="T15" fmla="*/ 0 60000 65536"/>
                <a:gd name="T16" fmla="*/ 0 60000 65536"/>
                <a:gd name="T17" fmla="*/ 0 60000 65536"/>
                <a:gd name="T18" fmla="*/ 0 60000 65536"/>
                <a:gd name="T19" fmla="*/ 0 60000 65536"/>
                <a:gd name="T20" fmla="*/ 0 60000 65536"/>
                <a:gd name="T21" fmla="*/ 0 w 141"/>
                <a:gd name="T22" fmla="*/ 0 h 140"/>
                <a:gd name="T23" fmla="*/ 141 w 141"/>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40">
                  <a:moveTo>
                    <a:pt x="0" y="0"/>
                  </a:moveTo>
                  <a:cubicBezTo>
                    <a:pt x="5" y="9"/>
                    <a:pt x="10" y="19"/>
                    <a:pt x="18" y="29"/>
                  </a:cubicBezTo>
                  <a:cubicBezTo>
                    <a:pt x="26" y="39"/>
                    <a:pt x="39" y="51"/>
                    <a:pt x="48" y="60"/>
                  </a:cubicBezTo>
                  <a:cubicBezTo>
                    <a:pt x="57" y="69"/>
                    <a:pt x="66" y="73"/>
                    <a:pt x="73" y="81"/>
                  </a:cubicBezTo>
                  <a:cubicBezTo>
                    <a:pt x="80" y="89"/>
                    <a:pt x="87" y="100"/>
                    <a:pt x="93" y="108"/>
                  </a:cubicBezTo>
                  <a:cubicBezTo>
                    <a:pt x="99" y="116"/>
                    <a:pt x="103" y="121"/>
                    <a:pt x="111" y="126"/>
                  </a:cubicBezTo>
                  <a:cubicBezTo>
                    <a:pt x="119" y="131"/>
                    <a:pt x="130" y="135"/>
                    <a:pt x="141" y="14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27" name="Freeform 160"/>
            <p:cNvSpPr>
              <a:spLocks/>
            </p:cNvSpPr>
            <p:nvPr/>
          </p:nvSpPr>
          <p:spPr bwMode="auto">
            <a:xfrm>
              <a:off x="4516" y="2762"/>
              <a:ext cx="91" cy="192"/>
            </a:xfrm>
            <a:custGeom>
              <a:avLst/>
              <a:gdLst>
                <a:gd name="T0" fmla="*/ 17 w 91"/>
                <a:gd name="T1" fmla="*/ 0 h 192"/>
                <a:gd name="T2" fmla="*/ 13 w 91"/>
                <a:gd name="T3" fmla="*/ 24 h 192"/>
                <a:gd name="T4" fmla="*/ 4 w 91"/>
                <a:gd name="T5" fmla="*/ 52 h 192"/>
                <a:gd name="T6" fmla="*/ 2 w 91"/>
                <a:gd name="T7" fmla="*/ 76 h 192"/>
                <a:gd name="T8" fmla="*/ 16 w 91"/>
                <a:gd name="T9" fmla="*/ 102 h 192"/>
                <a:gd name="T10" fmla="*/ 37 w 91"/>
                <a:gd name="T11" fmla="*/ 123 h 192"/>
                <a:gd name="T12" fmla="*/ 52 w 91"/>
                <a:gd name="T13" fmla="*/ 141 h 192"/>
                <a:gd name="T14" fmla="*/ 62 w 91"/>
                <a:gd name="T15" fmla="*/ 163 h 192"/>
                <a:gd name="T16" fmla="*/ 74 w 91"/>
                <a:gd name="T17" fmla="*/ 178 h 192"/>
                <a:gd name="T18" fmla="*/ 91 w 91"/>
                <a:gd name="T19" fmla="*/ 192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1"/>
                <a:gd name="T31" fmla="*/ 0 h 192"/>
                <a:gd name="T32" fmla="*/ 91 w 91"/>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1" h="192">
                  <a:moveTo>
                    <a:pt x="17" y="0"/>
                  </a:moveTo>
                  <a:cubicBezTo>
                    <a:pt x="16" y="7"/>
                    <a:pt x="15" y="15"/>
                    <a:pt x="13" y="24"/>
                  </a:cubicBezTo>
                  <a:cubicBezTo>
                    <a:pt x="11" y="33"/>
                    <a:pt x="6" y="43"/>
                    <a:pt x="4" y="52"/>
                  </a:cubicBezTo>
                  <a:cubicBezTo>
                    <a:pt x="2" y="61"/>
                    <a:pt x="0" y="68"/>
                    <a:pt x="2" y="76"/>
                  </a:cubicBezTo>
                  <a:cubicBezTo>
                    <a:pt x="4" y="84"/>
                    <a:pt x="10" y="94"/>
                    <a:pt x="16" y="102"/>
                  </a:cubicBezTo>
                  <a:cubicBezTo>
                    <a:pt x="22" y="110"/>
                    <a:pt x="31" y="116"/>
                    <a:pt x="37" y="123"/>
                  </a:cubicBezTo>
                  <a:cubicBezTo>
                    <a:pt x="43" y="130"/>
                    <a:pt x="48" y="134"/>
                    <a:pt x="52" y="141"/>
                  </a:cubicBezTo>
                  <a:cubicBezTo>
                    <a:pt x="56" y="148"/>
                    <a:pt x="58" y="157"/>
                    <a:pt x="62" y="163"/>
                  </a:cubicBezTo>
                  <a:cubicBezTo>
                    <a:pt x="66" y="169"/>
                    <a:pt x="69" y="173"/>
                    <a:pt x="74" y="178"/>
                  </a:cubicBezTo>
                  <a:cubicBezTo>
                    <a:pt x="79" y="183"/>
                    <a:pt x="85" y="187"/>
                    <a:pt x="91" y="19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28" name="Freeform 161"/>
            <p:cNvSpPr>
              <a:spLocks/>
            </p:cNvSpPr>
            <p:nvPr/>
          </p:nvSpPr>
          <p:spPr bwMode="auto">
            <a:xfrm>
              <a:off x="4668" y="2937"/>
              <a:ext cx="62" cy="81"/>
            </a:xfrm>
            <a:custGeom>
              <a:avLst/>
              <a:gdLst>
                <a:gd name="T0" fmla="*/ 0 w 62"/>
                <a:gd name="T1" fmla="*/ 81 h 81"/>
                <a:gd name="T2" fmla="*/ 21 w 62"/>
                <a:gd name="T3" fmla="*/ 62 h 81"/>
                <a:gd name="T4" fmla="*/ 47 w 62"/>
                <a:gd name="T5" fmla="*/ 38 h 81"/>
                <a:gd name="T6" fmla="*/ 62 w 62"/>
                <a:gd name="T7" fmla="*/ 0 h 81"/>
                <a:gd name="T8" fmla="*/ 0 60000 65536"/>
                <a:gd name="T9" fmla="*/ 0 60000 65536"/>
                <a:gd name="T10" fmla="*/ 0 60000 65536"/>
                <a:gd name="T11" fmla="*/ 0 60000 65536"/>
                <a:gd name="T12" fmla="*/ 0 w 62"/>
                <a:gd name="T13" fmla="*/ 0 h 81"/>
                <a:gd name="T14" fmla="*/ 62 w 62"/>
                <a:gd name="T15" fmla="*/ 81 h 81"/>
              </a:gdLst>
              <a:ahLst/>
              <a:cxnLst>
                <a:cxn ang="T8">
                  <a:pos x="T0" y="T1"/>
                </a:cxn>
                <a:cxn ang="T9">
                  <a:pos x="T2" y="T3"/>
                </a:cxn>
                <a:cxn ang="T10">
                  <a:pos x="T4" y="T5"/>
                </a:cxn>
                <a:cxn ang="T11">
                  <a:pos x="T6" y="T7"/>
                </a:cxn>
              </a:cxnLst>
              <a:rect l="T12" t="T13" r="T14" b="T15"/>
              <a:pathLst>
                <a:path w="62" h="81">
                  <a:moveTo>
                    <a:pt x="0" y="81"/>
                  </a:moveTo>
                  <a:cubicBezTo>
                    <a:pt x="6" y="75"/>
                    <a:pt x="13" y="69"/>
                    <a:pt x="21" y="62"/>
                  </a:cubicBezTo>
                  <a:cubicBezTo>
                    <a:pt x="29" y="55"/>
                    <a:pt x="40" y="48"/>
                    <a:pt x="47" y="38"/>
                  </a:cubicBezTo>
                  <a:cubicBezTo>
                    <a:pt x="54" y="28"/>
                    <a:pt x="58" y="14"/>
                    <a:pt x="62"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29" name="Freeform 162"/>
            <p:cNvSpPr>
              <a:spLocks/>
            </p:cNvSpPr>
            <p:nvPr/>
          </p:nvSpPr>
          <p:spPr bwMode="auto">
            <a:xfrm>
              <a:off x="4723" y="2604"/>
              <a:ext cx="40" cy="329"/>
            </a:xfrm>
            <a:custGeom>
              <a:avLst/>
              <a:gdLst>
                <a:gd name="T0" fmla="*/ 13 w 40"/>
                <a:gd name="T1" fmla="*/ 0 h 329"/>
                <a:gd name="T2" fmla="*/ 25 w 40"/>
                <a:gd name="T3" fmla="*/ 5 h 329"/>
                <a:gd name="T4" fmla="*/ 38 w 40"/>
                <a:gd name="T5" fmla="*/ 27 h 329"/>
                <a:gd name="T6" fmla="*/ 38 w 40"/>
                <a:gd name="T7" fmla="*/ 53 h 329"/>
                <a:gd name="T8" fmla="*/ 26 w 40"/>
                <a:gd name="T9" fmla="*/ 86 h 329"/>
                <a:gd name="T10" fmla="*/ 25 w 40"/>
                <a:gd name="T11" fmla="*/ 131 h 329"/>
                <a:gd name="T12" fmla="*/ 4 w 40"/>
                <a:gd name="T13" fmla="*/ 179 h 329"/>
                <a:gd name="T14" fmla="*/ 2 w 40"/>
                <a:gd name="T15" fmla="*/ 213 h 329"/>
                <a:gd name="T16" fmla="*/ 5 w 40"/>
                <a:gd name="T17" fmla="*/ 261 h 329"/>
                <a:gd name="T18" fmla="*/ 7 w 40"/>
                <a:gd name="T19" fmla="*/ 329 h 3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329"/>
                <a:gd name="T32" fmla="*/ 40 w 40"/>
                <a:gd name="T33" fmla="*/ 329 h 3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329">
                  <a:moveTo>
                    <a:pt x="13" y="0"/>
                  </a:moveTo>
                  <a:cubicBezTo>
                    <a:pt x="17" y="0"/>
                    <a:pt x="21" y="1"/>
                    <a:pt x="25" y="5"/>
                  </a:cubicBezTo>
                  <a:cubicBezTo>
                    <a:pt x="29" y="9"/>
                    <a:pt x="36" y="19"/>
                    <a:pt x="38" y="27"/>
                  </a:cubicBezTo>
                  <a:cubicBezTo>
                    <a:pt x="40" y="35"/>
                    <a:pt x="40" y="43"/>
                    <a:pt x="38" y="53"/>
                  </a:cubicBezTo>
                  <a:cubicBezTo>
                    <a:pt x="36" y="63"/>
                    <a:pt x="28" y="73"/>
                    <a:pt x="26" y="86"/>
                  </a:cubicBezTo>
                  <a:cubicBezTo>
                    <a:pt x="24" y="99"/>
                    <a:pt x="29" y="116"/>
                    <a:pt x="25" y="131"/>
                  </a:cubicBezTo>
                  <a:cubicBezTo>
                    <a:pt x="21" y="146"/>
                    <a:pt x="8" y="165"/>
                    <a:pt x="4" y="179"/>
                  </a:cubicBezTo>
                  <a:cubicBezTo>
                    <a:pt x="0" y="193"/>
                    <a:pt x="2" y="199"/>
                    <a:pt x="2" y="213"/>
                  </a:cubicBezTo>
                  <a:cubicBezTo>
                    <a:pt x="2" y="227"/>
                    <a:pt x="4" y="242"/>
                    <a:pt x="5" y="261"/>
                  </a:cubicBezTo>
                  <a:cubicBezTo>
                    <a:pt x="6" y="280"/>
                    <a:pt x="6" y="304"/>
                    <a:pt x="7" y="329"/>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30" name="Freeform 163"/>
            <p:cNvSpPr>
              <a:spLocks/>
            </p:cNvSpPr>
            <p:nvPr/>
          </p:nvSpPr>
          <p:spPr bwMode="auto">
            <a:xfrm>
              <a:off x="4739" y="2412"/>
              <a:ext cx="19" cy="186"/>
            </a:xfrm>
            <a:custGeom>
              <a:avLst/>
              <a:gdLst>
                <a:gd name="T0" fmla="*/ 15 w 19"/>
                <a:gd name="T1" fmla="*/ 0 h 186"/>
                <a:gd name="T2" fmla="*/ 6 w 19"/>
                <a:gd name="T3" fmla="*/ 21 h 186"/>
                <a:gd name="T4" fmla="*/ 10 w 19"/>
                <a:gd name="T5" fmla="*/ 56 h 186"/>
                <a:gd name="T6" fmla="*/ 18 w 19"/>
                <a:gd name="T7" fmla="*/ 84 h 186"/>
                <a:gd name="T8" fmla="*/ 15 w 19"/>
                <a:gd name="T9" fmla="*/ 120 h 186"/>
                <a:gd name="T10" fmla="*/ 6 w 19"/>
                <a:gd name="T11" fmla="*/ 152 h 186"/>
                <a:gd name="T12" fmla="*/ 0 w 19"/>
                <a:gd name="T13" fmla="*/ 186 h 186"/>
                <a:gd name="T14" fmla="*/ 0 60000 65536"/>
                <a:gd name="T15" fmla="*/ 0 60000 65536"/>
                <a:gd name="T16" fmla="*/ 0 60000 65536"/>
                <a:gd name="T17" fmla="*/ 0 60000 65536"/>
                <a:gd name="T18" fmla="*/ 0 60000 65536"/>
                <a:gd name="T19" fmla="*/ 0 60000 65536"/>
                <a:gd name="T20" fmla="*/ 0 60000 65536"/>
                <a:gd name="T21" fmla="*/ 0 w 19"/>
                <a:gd name="T22" fmla="*/ 0 h 186"/>
                <a:gd name="T23" fmla="*/ 19 w 19"/>
                <a:gd name="T24" fmla="*/ 186 h 1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186">
                  <a:moveTo>
                    <a:pt x="15" y="0"/>
                  </a:moveTo>
                  <a:cubicBezTo>
                    <a:pt x="11" y="6"/>
                    <a:pt x="7" y="12"/>
                    <a:pt x="6" y="21"/>
                  </a:cubicBezTo>
                  <a:cubicBezTo>
                    <a:pt x="5" y="30"/>
                    <a:pt x="8" y="46"/>
                    <a:pt x="10" y="56"/>
                  </a:cubicBezTo>
                  <a:cubicBezTo>
                    <a:pt x="12" y="66"/>
                    <a:pt x="17" y="73"/>
                    <a:pt x="18" y="84"/>
                  </a:cubicBezTo>
                  <a:cubicBezTo>
                    <a:pt x="19" y="95"/>
                    <a:pt x="17" y="109"/>
                    <a:pt x="15" y="120"/>
                  </a:cubicBezTo>
                  <a:cubicBezTo>
                    <a:pt x="13" y="131"/>
                    <a:pt x="8" y="141"/>
                    <a:pt x="6" y="152"/>
                  </a:cubicBezTo>
                  <a:cubicBezTo>
                    <a:pt x="4" y="163"/>
                    <a:pt x="1" y="180"/>
                    <a:pt x="0" y="186"/>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31" name="Freeform 164"/>
            <p:cNvSpPr>
              <a:spLocks/>
            </p:cNvSpPr>
            <p:nvPr/>
          </p:nvSpPr>
          <p:spPr bwMode="auto">
            <a:xfrm>
              <a:off x="4754" y="2355"/>
              <a:ext cx="109" cy="57"/>
            </a:xfrm>
            <a:custGeom>
              <a:avLst/>
              <a:gdLst>
                <a:gd name="T0" fmla="*/ 0 w 109"/>
                <a:gd name="T1" fmla="*/ 57 h 57"/>
                <a:gd name="T2" fmla="*/ 25 w 109"/>
                <a:gd name="T3" fmla="*/ 38 h 57"/>
                <a:gd name="T4" fmla="*/ 63 w 109"/>
                <a:gd name="T5" fmla="*/ 38 h 57"/>
                <a:gd name="T6" fmla="*/ 90 w 109"/>
                <a:gd name="T7" fmla="*/ 24 h 57"/>
                <a:gd name="T8" fmla="*/ 109 w 109"/>
                <a:gd name="T9" fmla="*/ 0 h 57"/>
                <a:gd name="T10" fmla="*/ 0 60000 65536"/>
                <a:gd name="T11" fmla="*/ 0 60000 65536"/>
                <a:gd name="T12" fmla="*/ 0 60000 65536"/>
                <a:gd name="T13" fmla="*/ 0 60000 65536"/>
                <a:gd name="T14" fmla="*/ 0 60000 65536"/>
                <a:gd name="T15" fmla="*/ 0 w 109"/>
                <a:gd name="T16" fmla="*/ 0 h 57"/>
                <a:gd name="T17" fmla="*/ 109 w 109"/>
                <a:gd name="T18" fmla="*/ 57 h 57"/>
              </a:gdLst>
              <a:ahLst/>
              <a:cxnLst>
                <a:cxn ang="T10">
                  <a:pos x="T0" y="T1"/>
                </a:cxn>
                <a:cxn ang="T11">
                  <a:pos x="T2" y="T3"/>
                </a:cxn>
                <a:cxn ang="T12">
                  <a:pos x="T4" y="T5"/>
                </a:cxn>
                <a:cxn ang="T13">
                  <a:pos x="T6" y="T7"/>
                </a:cxn>
                <a:cxn ang="T14">
                  <a:pos x="T8" y="T9"/>
                </a:cxn>
              </a:cxnLst>
              <a:rect l="T15" t="T16" r="T17" b="T18"/>
              <a:pathLst>
                <a:path w="109" h="57">
                  <a:moveTo>
                    <a:pt x="0" y="57"/>
                  </a:moveTo>
                  <a:cubicBezTo>
                    <a:pt x="7" y="49"/>
                    <a:pt x="14" y="41"/>
                    <a:pt x="25" y="38"/>
                  </a:cubicBezTo>
                  <a:cubicBezTo>
                    <a:pt x="36" y="35"/>
                    <a:pt x="52" y="40"/>
                    <a:pt x="63" y="38"/>
                  </a:cubicBezTo>
                  <a:cubicBezTo>
                    <a:pt x="74" y="36"/>
                    <a:pt x="82" y="30"/>
                    <a:pt x="90" y="24"/>
                  </a:cubicBezTo>
                  <a:cubicBezTo>
                    <a:pt x="98" y="18"/>
                    <a:pt x="103" y="9"/>
                    <a:pt x="10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32" name="Freeform 165"/>
            <p:cNvSpPr>
              <a:spLocks/>
            </p:cNvSpPr>
            <p:nvPr/>
          </p:nvSpPr>
          <p:spPr bwMode="auto">
            <a:xfrm>
              <a:off x="4718" y="2184"/>
              <a:ext cx="70" cy="99"/>
            </a:xfrm>
            <a:custGeom>
              <a:avLst/>
              <a:gdLst>
                <a:gd name="T0" fmla="*/ 70 w 70"/>
                <a:gd name="T1" fmla="*/ 99 h 99"/>
                <a:gd name="T2" fmla="*/ 39 w 70"/>
                <a:gd name="T3" fmla="*/ 77 h 99"/>
                <a:gd name="T4" fmla="*/ 30 w 70"/>
                <a:gd name="T5" fmla="*/ 39 h 99"/>
                <a:gd name="T6" fmla="*/ 13 w 70"/>
                <a:gd name="T7" fmla="*/ 14 h 99"/>
                <a:gd name="T8" fmla="*/ 0 w 70"/>
                <a:gd name="T9" fmla="*/ 0 h 99"/>
                <a:gd name="T10" fmla="*/ 0 60000 65536"/>
                <a:gd name="T11" fmla="*/ 0 60000 65536"/>
                <a:gd name="T12" fmla="*/ 0 60000 65536"/>
                <a:gd name="T13" fmla="*/ 0 60000 65536"/>
                <a:gd name="T14" fmla="*/ 0 60000 65536"/>
                <a:gd name="T15" fmla="*/ 0 w 70"/>
                <a:gd name="T16" fmla="*/ 0 h 99"/>
                <a:gd name="T17" fmla="*/ 70 w 70"/>
                <a:gd name="T18" fmla="*/ 99 h 99"/>
              </a:gdLst>
              <a:ahLst/>
              <a:cxnLst>
                <a:cxn ang="T10">
                  <a:pos x="T0" y="T1"/>
                </a:cxn>
                <a:cxn ang="T11">
                  <a:pos x="T2" y="T3"/>
                </a:cxn>
                <a:cxn ang="T12">
                  <a:pos x="T4" y="T5"/>
                </a:cxn>
                <a:cxn ang="T13">
                  <a:pos x="T6" y="T7"/>
                </a:cxn>
                <a:cxn ang="T14">
                  <a:pos x="T8" y="T9"/>
                </a:cxn>
              </a:cxnLst>
              <a:rect l="T15" t="T16" r="T17" b="T18"/>
              <a:pathLst>
                <a:path w="70" h="99">
                  <a:moveTo>
                    <a:pt x="70" y="99"/>
                  </a:moveTo>
                  <a:cubicBezTo>
                    <a:pt x="58" y="93"/>
                    <a:pt x="46" y="87"/>
                    <a:pt x="39" y="77"/>
                  </a:cubicBezTo>
                  <a:cubicBezTo>
                    <a:pt x="32" y="67"/>
                    <a:pt x="34" y="49"/>
                    <a:pt x="30" y="39"/>
                  </a:cubicBezTo>
                  <a:cubicBezTo>
                    <a:pt x="26" y="29"/>
                    <a:pt x="18" y="20"/>
                    <a:pt x="13" y="14"/>
                  </a:cubicBezTo>
                  <a:cubicBezTo>
                    <a:pt x="8" y="8"/>
                    <a:pt x="4" y="4"/>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33" name="Freeform 166"/>
            <p:cNvSpPr>
              <a:spLocks/>
            </p:cNvSpPr>
            <p:nvPr/>
          </p:nvSpPr>
          <p:spPr bwMode="auto">
            <a:xfrm>
              <a:off x="4818" y="2147"/>
              <a:ext cx="80" cy="83"/>
            </a:xfrm>
            <a:custGeom>
              <a:avLst/>
              <a:gdLst>
                <a:gd name="T0" fmla="*/ 0 w 80"/>
                <a:gd name="T1" fmla="*/ 82 h 83"/>
                <a:gd name="T2" fmla="*/ 27 w 80"/>
                <a:gd name="T3" fmla="*/ 82 h 83"/>
                <a:gd name="T4" fmla="*/ 42 w 80"/>
                <a:gd name="T5" fmla="*/ 82 h 83"/>
                <a:gd name="T6" fmla="*/ 65 w 80"/>
                <a:gd name="T7" fmla="*/ 73 h 83"/>
                <a:gd name="T8" fmla="*/ 77 w 80"/>
                <a:gd name="T9" fmla="*/ 61 h 83"/>
                <a:gd name="T10" fmla="*/ 78 w 80"/>
                <a:gd name="T11" fmla="*/ 18 h 83"/>
                <a:gd name="T12" fmla="*/ 80 w 80"/>
                <a:gd name="T13" fmla="*/ 0 h 83"/>
                <a:gd name="T14" fmla="*/ 0 60000 65536"/>
                <a:gd name="T15" fmla="*/ 0 60000 65536"/>
                <a:gd name="T16" fmla="*/ 0 60000 65536"/>
                <a:gd name="T17" fmla="*/ 0 60000 65536"/>
                <a:gd name="T18" fmla="*/ 0 60000 65536"/>
                <a:gd name="T19" fmla="*/ 0 60000 65536"/>
                <a:gd name="T20" fmla="*/ 0 60000 65536"/>
                <a:gd name="T21" fmla="*/ 0 w 80"/>
                <a:gd name="T22" fmla="*/ 0 h 83"/>
                <a:gd name="T23" fmla="*/ 80 w 80"/>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83">
                  <a:moveTo>
                    <a:pt x="0" y="82"/>
                  </a:moveTo>
                  <a:cubicBezTo>
                    <a:pt x="10" y="82"/>
                    <a:pt x="20" y="82"/>
                    <a:pt x="27" y="82"/>
                  </a:cubicBezTo>
                  <a:cubicBezTo>
                    <a:pt x="34" y="82"/>
                    <a:pt x="36" y="83"/>
                    <a:pt x="42" y="82"/>
                  </a:cubicBezTo>
                  <a:cubicBezTo>
                    <a:pt x="48" y="81"/>
                    <a:pt x="59" y="76"/>
                    <a:pt x="65" y="73"/>
                  </a:cubicBezTo>
                  <a:cubicBezTo>
                    <a:pt x="71" y="70"/>
                    <a:pt x="75" y="70"/>
                    <a:pt x="77" y="61"/>
                  </a:cubicBezTo>
                  <a:cubicBezTo>
                    <a:pt x="79" y="52"/>
                    <a:pt x="78" y="28"/>
                    <a:pt x="78" y="18"/>
                  </a:cubicBezTo>
                  <a:cubicBezTo>
                    <a:pt x="78" y="8"/>
                    <a:pt x="79" y="4"/>
                    <a:pt x="8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34" name="Freeform 167"/>
            <p:cNvSpPr>
              <a:spLocks/>
            </p:cNvSpPr>
            <p:nvPr/>
          </p:nvSpPr>
          <p:spPr bwMode="auto">
            <a:xfrm>
              <a:off x="4849" y="1881"/>
              <a:ext cx="30" cy="215"/>
            </a:xfrm>
            <a:custGeom>
              <a:avLst/>
              <a:gdLst>
                <a:gd name="T0" fmla="*/ 19 w 30"/>
                <a:gd name="T1" fmla="*/ 215 h 215"/>
                <a:gd name="T2" fmla="*/ 17 w 30"/>
                <a:gd name="T3" fmla="*/ 189 h 215"/>
                <a:gd name="T4" fmla="*/ 4 w 30"/>
                <a:gd name="T5" fmla="*/ 167 h 215"/>
                <a:gd name="T6" fmla="*/ 4 w 30"/>
                <a:gd name="T7" fmla="*/ 135 h 215"/>
                <a:gd name="T8" fmla="*/ 26 w 30"/>
                <a:gd name="T9" fmla="*/ 105 h 215"/>
                <a:gd name="T10" fmla="*/ 28 w 30"/>
                <a:gd name="T11" fmla="*/ 65 h 215"/>
                <a:gd name="T12" fmla="*/ 14 w 30"/>
                <a:gd name="T13" fmla="*/ 32 h 215"/>
                <a:gd name="T14" fmla="*/ 1 w 30"/>
                <a:gd name="T15" fmla="*/ 0 h 215"/>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15"/>
                <a:gd name="T26" fmla="*/ 30 w 30"/>
                <a:gd name="T27" fmla="*/ 215 h 2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15">
                  <a:moveTo>
                    <a:pt x="19" y="215"/>
                  </a:moveTo>
                  <a:cubicBezTo>
                    <a:pt x="19" y="206"/>
                    <a:pt x="19" y="197"/>
                    <a:pt x="17" y="189"/>
                  </a:cubicBezTo>
                  <a:cubicBezTo>
                    <a:pt x="15" y="181"/>
                    <a:pt x="6" y="176"/>
                    <a:pt x="4" y="167"/>
                  </a:cubicBezTo>
                  <a:cubicBezTo>
                    <a:pt x="2" y="158"/>
                    <a:pt x="0" y="145"/>
                    <a:pt x="4" y="135"/>
                  </a:cubicBezTo>
                  <a:cubicBezTo>
                    <a:pt x="8" y="125"/>
                    <a:pt x="22" y="117"/>
                    <a:pt x="26" y="105"/>
                  </a:cubicBezTo>
                  <a:cubicBezTo>
                    <a:pt x="30" y="93"/>
                    <a:pt x="30" y="77"/>
                    <a:pt x="28" y="65"/>
                  </a:cubicBezTo>
                  <a:cubicBezTo>
                    <a:pt x="26" y="53"/>
                    <a:pt x="18" y="43"/>
                    <a:pt x="14" y="32"/>
                  </a:cubicBezTo>
                  <a:cubicBezTo>
                    <a:pt x="10" y="21"/>
                    <a:pt x="5" y="10"/>
                    <a:pt x="1"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35" name="Freeform 168"/>
            <p:cNvSpPr>
              <a:spLocks/>
            </p:cNvSpPr>
            <p:nvPr/>
          </p:nvSpPr>
          <p:spPr bwMode="auto">
            <a:xfrm>
              <a:off x="4500" y="1905"/>
              <a:ext cx="168" cy="120"/>
            </a:xfrm>
            <a:custGeom>
              <a:avLst/>
              <a:gdLst>
                <a:gd name="T0" fmla="*/ 0 w 168"/>
                <a:gd name="T1" fmla="*/ 120 h 120"/>
                <a:gd name="T2" fmla="*/ 36 w 168"/>
                <a:gd name="T3" fmla="*/ 80 h 120"/>
                <a:gd name="T4" fmla="*/ 72 w 168"/>
                <a:gd name="T5" fmla="*/ 65 h 120"/>
                <a:gd name="T6" fmla="*/ 93 w 168"/>
                <a:gd name="T7" fmla="*/ 38 h 120"/>
                <a:gd name="T8" fmla="*/ 128 w 168"/>
                <a:gd name="T9" fmla="*/ 32 h 120"/>
                <a:gd name="T10" fmla="*/ 153 w 168"/>
                <a:gd name="T11" fmla="*/ 17 h 120"/>
                <a:gd name="T12" fmla="*/ 168 w 168"/>
                <a:gd name="T13" fmla="*/ 0 h 120"/>
                <a:gd name="T14" fmla="*/ 0 60000 65536"/>
                <a:gd name="T15" fmla="*/ 0 60000 65536"/>
                <a:gd name="T16" fmla="*/ 0 60000 65536"/>
                <a:gd name="T17" fmla="*/ 0 60000 65536"/>
                <a:gd name="T18" fmla="*/ 0 60000 65536"/>
                <a:gd name="T19" fmla="*/ 0 60000 65536"/>
                <a:gd name="T20" fmla="*/ 0 60000 65536"/>
                <a:gd name="T21" fmla="*/ 0 w 168"/>
                <a:gd name="T22" fmla="*/ 0 h 120"/>
                <a:gd name="T23" fmla="*/ 168 w 168"/>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120">
                  <a:moveTo>
                    <a:pt x="0" y="120"/>
                  </a:moveTo>
                  <a:cubicBezTo>
                    <a:pt x="12" y="104"/>
                    <a:pt x="24" y="89"/>
                    <a:pt x="36" y="80"/>
                  </a:cubicBezTo>
                  <a:cubicBezTo>
                    <a:pt x="48" y="71"/>
                    <a:pt x="63" y="72"/>
                    <a:pt x="72" y="65"/>
                  </a:cubicBezTo>
                  <a:cubicBezTo>
                    <a:pt x="81" y="58"/>
                    <a:pt x="84" y="43"/>
                    <a:pt x="93" y="38"/>
                  </a:cubicBezTo>
                  <a:cubicBezTo>
                    <a:pt x="102" y="33"/>
                    <a:pt x="118" y="35"/>
                    <a:pt x="128" y="32"/>
                  </a:cubicBezTo>
                  <a:cubicBezTo>
                    <a:pt x="138" y="29"/>
                    <a:pt x="146" y="22"/>
                    <a:pt x="153" y="17"/>
                  </a:cubicBezTo>
                  <a:cubicBezTo>
                    <a:pt x="160" y="12"/>
                    <a:pt x="164" y="6"/>
                    <a:pt x="168"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36" name="Freeform 169"/>
            <p:cNvSpPr>
              <a:spLocks/>
            </p:cNvSpPr>
            <p:nvPr/>
          </p:nvSpPr>
          <p:spPr bwMode="auto">
            <a:xfrm>
              <a:off x="4416" y="1658"/>
              <a:ext cx="23" cy="39"/>
            </a:xfrm>
            <a:custGeom>
              <a:avLst/>
              <a:gdLst>
                <a:gd name="T0" fmla="*/ 0 w 23"/>
                <a:gd name="T1" fmla="*/ 39 h 39"/>
                <a:gd name="T2" fmla="*/ 14 w 23"/>
                <a:gd name="T3" fmla="*/ 19 h 39"/>
                <a:gd name="T4" fmla="*/ 23 w 23"/>
                <a:gd name="T5" fmla="*/ 0 h 39"/>
                <a:gd name="T6" fmla="*/ 0 60000 65536"/>
                <a:gd name="T7" fmla="*/ 0 60000 65536"/>
                <a:gd name="T8" fmla="*/ 0 60000 65536"/>
                <a:gd name="T9" fmla="*/ 0 w 23"/>
                <a:gd name="T10" fmla="*/ 0 h 39"/>
                <a:gd name="T11" fmla="*/ 23 w 23"/>
                <a:gd name="T12" fmla="*/ 39 h 39"/>
              </a:gdLst>
              <a:ahLst/>
              <a:cxnLst>
                <a:cxn ang="T6">
                  <a:pos x="T0" y="T1"/>
                </a:cxn>
                <a:cxn ang="T7">
                  <a:pos x="T2" y="T3"/>
                </a:cxn>
                <a:cxn ang="T8">
                  <a:pos x="T4" y="T5"/>
                </a:cxn>
              </a:cxnLst>
              <a:rect l="T9" t="T10" r="T11" b="T12"/>
              <a:pathLst>
                <a:path w="23" h="39">
                  <a:moveTo>
                    <a:pt x="0" y="39"/>
                  </a:moveTo>
                  <a:cubicBezTo>
                    <a:pt x="5" y="32"/>
                    <a:pt x="10" y="26"/>
                    <a:pt x="14" y="19"/>
                  </a:cubicBezTo>
                  <a:cubicBezTo>
                    <a:pt x="18" y="12"/>
                    <a:pt x="20" y="6"/>
                    <a:pt x="2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37" name="Freeform 170"/>
            <p:cNvSpPr>
              <a:spLocks/>
            </p:cNvSpPr>
            <p:nvPr/>
          </p:nvSpPr>
          <p:spPr bwMode="auto">
            <a:xfrm>
              <a:off x="4531" y="1580"/>
              <a:ext cx="14" cy="187"/>
            </a:xfrm>
            <a:custGeom>
              <a:avLst/>
              <a:gdLst>
                <a:gd name="T0" fmla="*/ 10 w 14"/>
                <a:gd name="T1" fmla="*/ 0 h 187"/>
                <a:gd name="T2" fmla="*/ 8 w 14"/>
                <a:gd name="T3" fmla="*/ 18 h 187"/>
                <a:gd name="T4" fmla="*/ 8 w 14"/>
                <a:gd name="T5" fmla="*/ 39 h 187"/>
                <a:gd name="T6" fmla="*/ 5 w 14"/>
                <a:gd name="T7" fmla="*/ 55 h 187"/>
                <a:gd name="T8" fmla="*/ 4 w 14"/>
                <a:gd name="T9" fmla="*/ 72 h 187"/>
                <a:gd name="T10" fmla="*/ 1 w 14"/>
                <a:gd name="T11" fmla="*/ 100 h 187"/>
                <a:gd name="T12" fmla="*/ 10 w 14"/>
                <a:gd name="T13" fmla="*/ 130 h 187"/>
                <a:gd name="T14" fmla="*/ 14 w 14"/>
                <a:gd name="T15" fmla="*/ 150 h 187"/>
                <a:gd name="T16" fmla="*/ 13 w 14"/>
                <a:gd name="T17" fmla="*/ 171 h 187"/>
                <a:gd name="T18" fmla="*/ 5 w 14"/>
                <a:gd name="T19" fmla="*/ 187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187"/>
                <a:gd name="T32" fmla="*/ 14 w 14"/>
                <a:gd name="T33" fmla="*/ 187 h 1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187">
                  <a:moveTo>
                    <a:pt x="10" y="0"/>
                  </a:moveTo>
                  <a:cubicBezTo>
                    <a:pt x="9" y="6"/>
                    <a:pt x="8" y="12"/>
                    <a:pt x="8" y="18"/>
                  </a:cubicBezTo>
                  <a:cubicBezTo>
                    <a:pt x="8" y="24"/>
                    <a:pt x="8" y="33"/>
                    <a:pt x="8" y="39"/>
                  </a:cubicBezTo>
                  <a:cubicBezTo>
                    <a:pt x="8" y="45"/>
                    <a:pt x="6" y="50"/>
                    <a:pt x="5" y="55"/>
                  </a:cubicBezTo>
                  <a:cubicBezTo>
                    <a:pt x="4" y="60"/>
                    <a:pt x="5" y="65"/>
                    <a:pt x="4" y="72"/>
                  </a:cubicBezTo>
                  <a:cubicBezTo>
                    <a:pt x="3" y="79"/>
                    <a:pt x="0" y="90"/>
                    <a:pt x="1" y="100"/>
                  </a:cubicBezTo>
                  <a:cubicBezTo>
                    <a:pt x="2" y="110"/>
                    <a:pt x="8" y="122"/>
                    <a:pt x="10" y="130"/>
                  </a:cubicBezTo>
                  <a:cubicBezTo>
                    <a:pt x="12" y="138"/>
                    <a:pt x="14" y="143"/>
                    <a:pt x="14" y="150"/>
                  </a:cubicBezTo>
                  <a:cubicBezTo>
                    <a:pt x="14" y="157"/>
                    <a:pt x="14" y="165"/>
                    <a:pt x="13" y="171"/>
                  </a:cubicBezTo>
                  <a:cubicBezTo>
                    <a:pt x="12" y="177"/>
                    <a:pt x="8" y="182"/>
                    <a:pt x="5" y="18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38" name="Freeform 171"/>
            <p:cNvSpPr>
              <a:spLocks/>
            </p:cNvSpPr>
            <p:nvPr/>
          </p:nvSpPr>
          <p:spPr bwMode="auto">
            <a:xfrm>
              <a:off x="3827" y="1566"/>
              <a:ext cx="211" cy="92"/>
            </a:xfrm>
            <a:custGeom>
              <a:avLst/>
              <a:gdLst>
                <a:gd name="T0" fmla="*/ 211 w 211"/>
                <a:gd name="T1" fmla="*/ 92 h 92"/>
                <a:gd name="T2" fmla="*/ 172 w 211"/>
                <a:gd name="T3" fmla="*/ 69 h 92"/>
                <a:gd name="T4" fmla="*/ 145 w 211"/>
                <a:gd name="T5" fmla="*/ 59 h 92"/>
                <a:gd name="T6" fmla="*/ 126 w 211"/>
                <a:gd name="T7" fmla="*/ 45 h 92"/>
                <a:gd name="T8" fmla="*/ 90 w 211"/>
                <a:gd name="T9" fmla="*/ 41 h 92"/>
                <a:gd name="T10" fmla="*/ 61 w 211"/>
                <a:gd name="T11" fmla="*/ 33 h 92"/>
                <a:gd name="T12" fmla="*/ 33 w 211"/>
                <a:gd name="T13" fmla="*/ 15 h 92"/>
                <a:gd name="T14" fmla="*/ 0 w 211"/>
                <a:gd name="T15" fmla="*/ 0 h 92"/>
                <a:gd name="T16" fmla="*/ 0 60000 65536"/>
                <a:gd name="T17" fmla="*/ 0 60000 65536"/>
                <a:gd name="T18" fmla="*/ 0 60000 65536"/>
                <a:gd name="T19" fmla="*/ 0 60000 65536"/>
                <a:gd name="T20" fmla="*/ 0 60000 65536"/>
                <a:gd name="T21" fmla="*/ 0 60000 65536"/>
                <a:gd name="T22" fmla="*/ 0 60000 65536"/>
                <a:gd name="T23" fmla="*/ 0 60000 65536"/>
                <a:gd name="T24" fmla="*/ 0 w 211"/>
                <a:gd name="T25" fmla="*/ 0 h 92"/>
                <a:gd name="T26" fmla="*/ 211 w 21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1" h="92">
                  <a:moveTo>
                    <a:pt x="211" y="92"/>
                  </a:moveTo>
                  <a:cubicBezTo>
                    <a:pt x="197" y="83"/>
                    <a:pt x="183" y="74"/>
                    <a:pt x="172" y="69"/>
                  </a:cubicBezTo>
                  <a:cubicBezTo>
                    <a:pt x="161" y="64"/>
                    <a:pt x="153" y="63"/>
                    <a:pt x="145" y="59"/>
                  </a:cubicBezTo>
                  <a:cubicBezTo>
                    <a:pt x="137" y="55"/>
                    <a:pt x="135" y="48"/>
                    <a:pt x="126" y="45"/>
                  </a:cubicBezTo>
                  <a:cubicBezTo>
                    <a:pt x="117" y="42"/>
                    <a:pt x="101" y="43"/>
                    <a:pt x="90" y="41"/>
                  </a:cubicBezTo>
                  <a:cubicBezTo>
                    <a:pt x="79" y="39"/>
                    <a:pt x="71" y="37"/>
                    <a:pt x="61" y="33"/>
                  </a:cubicBezTo>
                  <a:cubicBezTo>
                    <a:pt x="51" y="29"/>
                    <a:pt x="43" y="20"/>
                    <a:pt x="33" y="15"/>
                  </a:cubicBezTo>
                  <a:cubicBezTo>
                    <a:pt x="23" y="10"/>
                    <a:pt x="11" y="5"/>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39" name="Freeform 172"/>
            <p:cNvSpPr>
              <a:spLocks/>
            </p:cNvSpPr>
            <p:nvPr/>
          </p:nvSpPr>
          <p:spPr bwMode="auto">
            <a:xfrm>
              <a:off x="3414" y="1644"/>
              <a:ext cx="201" cy="141"/>
            </a:xfrm>
            <a:custGeom>
              <a:avLst/>
              <a:gdLst>
                <a:gd name="T0" fmla="*/ 201 w 201"/>
                <a:gd name="T1" fmla="*/ 141 h 141"/>
                <a:gd name="T2" fmla="*/ 170 w 201"/>
                <a:gd name="T3" fmla="*/ 120 h 141"/>
                <a:gd name="T4" fmla="*/ 158 w 201"/>
                <a:gd name="T5" fmla="*/ 90 h 141"/>
                <a:gd name="T6" fmla="*/ 132 w 201"/>
                <a:gd name="T7" fmla="*/ 66 h 141"/>
                <a:gd name="T8" fmla="*/ 99 w 201"/>
                <a:gd name="T9" fmla="*/ 57 h 141"/>
                <a:gd name="T10" fmla="*/ 78 w 201"/>
                <a:gd name="T11" fmla="*/ 45 h 141"/>
                <a:gd name="T12" fmla="*/ 57 w 201"/>
                <a:gd name="T13" fmla="*/ 24 h 141"/>
                <a:gd name="T14" fmla="*/ 36 w 201"/>
                <a:gd name="T15" fmla="*/ 14 h 141"/>
                <a:gd name="T16" fmla="*/ 0 w 201"/>
                <a:gd name="T17" fmla="*/ 0 h 1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1"/>
                <a:gd name="T28" fmla="*/ 0 h 141"/>
                <a:gd name="T29" fmla="*/ 201 w 201"/>
                <a:gd name="T30" fmla="*/ 141 h 1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1" h="141">
                  <a:moveTo>
                    <a:pt x="201" y="141"/>
                  </a:moveTo>
                  <a:cubicBezTo>
                    <a:pt x="189" y="134"/>
                    <a:pt x="177" y="128"/>
                    <a:pt x="170" y="120"/>
                  </a:cubicBezTo>
                  <a:cubicBezTo>
                    <a:pt x="163" y="112"/>
                    <a:pt x="164" y="99"/>
                    <a:pt x="158" y="90"/>
                  </a:cubicBezTo>
                  <a:cubicBezTo>
                    <a:pt x="152" y="81"/>
                    <a:pt x="142" y="71"/>
                    <a:pt x="132" y="66"/>
                  </a:cubicBezTo>
                  <a:cubicBezTo>
                    <a:pt x="122" y="61"/>
                    <a:pt x="108" y="61"/>
                    <a:pt x="99" y="57"/>
                  </a:cubicBezTo>
                  <a:cubicBezTo>
                    <a:pt x="90" y="53"/>
                    <a:pt x="85" y="50"/>
                    <a:pt x="78" y="45"/>
                  </a:cubicBezTo>
                  <a:cubicBezTo>
                    <a:pt x="71" y="40"/>
                    <a:pt x="64" y="29"/>
                    <a:pt x="57" y="24"/>
                  </a:cubicBezTo>
                  <a:cubicBezTo>
                    <a:pt x="50" y="19"/>
                    <a:pt x="45" y="18"/>
                    <a:pt x="36" y="14"/>
                  </a:cubicBezTo>
                  <a:cubicBezTo>
                    <a:pt x="27" y="10"/>
                    <a:pt x="13" y="5"/>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40" name="Freeform 173"/>
            <p:cNvSpPr>
              <a:spLocks/>
            </p:cNvSpPr>
            <p:nvPr/>
          </p:nvSpPr>
          <p:spPr bwMode="auto">
            <a:xfrm>
              <a:off x="4551" y="987"/>
              <a:ext cx="153" cy="81"/>
            </a:xfrm>
            <a:custGeom>
              <a:avLst/>
              <a:gdLst>
                <a:gd name="T0" fmla="*/ 0 w 153"/>
                <a:gd name="T1" fmla="*/ 0 h 81"/>
                <a:gd name="T2" fmla="*/ 5 w 153"/>
                <a:gd name="T3" fmla="*/ 24 h 81"/>
                <a:gd name="T4" fmla="*/ 14 w 153"/>
                <a:gd name="T5" fmla="*/ 39 h 81"/>
                <a:gd name="T6" fmla="*/ 26 w 153"/>
                <a:gd name="T7" fmla="*/ 45 h 81"/>
                <a:gd name="T8" fmla="*/ 44 w 153"/>
                <a:gd name="T9" fmla="*/ 48 h 81"/>
                <a:gd name="T10" fmla="*/ 60 w 153"/>
                <a:gd name="T11" fmla="*/ 56 h 81"/>
                <a:gd name="T12" fmla="*/ 69 w 153"/>
                <a:gd name="T13" fmla="*/ 72 h 81"/>
                <a:gd name="T14" fmla="*/ 93 w 153"/>
                <a:gd name="T15" fmla="*/ 80 h 81"/>
                <a:gd name="T16" fmla="*/ 119 w 153"/>
                <a:gd name="T17" fmla="*/ 81 h 81"/>
                <a:gd name="T18" fmla="*/ 138 w 153"/>
                <a:gd name="T19" fmla="*/ 77 h 81"/>
                <a:gd name="T20" fmla="*/ 153 w 153"/>
                <a:gd name="T21" fmla="*/ 68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81"/>
                <a:gd name="T35" fmla="*/ 153 w 153"/>
                <a:gd name="T36" fmla="*/ 81 h 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81">
                  <a:moveTo>
                    <a:pt x="0" y="0"/>
                  </a:moveTo>
                  <a:cubicBezTo>
                    <a:pt x="1" y="9"/>
                    <a:pt x="3" y="18"/>
                    <a:pt x="5" y="24"/>
                  </a:cubicBezTo>
                  <a:cubicBezTo>
                    <a:pt x="7" y="30"/>
                    <a:pt x="11" y="36"/>
                    <a:pt x="14" y="39"/>
                  </a:cubicBezTo>
                  <a:cubicBezTo>
                    <a:pt x="17" y="42"/>
                    <a:pt x="21" y="44"/>
                    <a:pt x="26" y="45"/>
                  </a:cubicBezTo>
                  <a:cubicBezTo>
                    <a:pt x="31" y="46"/>
                    <a:pt x="38" y="46"/>
                    <a:pt x="44" y="48"/>
                  </a:cubicBezTo>
                  <a:cubicBezTo>
                    <a:pt x="50" y="50"/>
                    <a:pt x="56" y="52"/>
                    <a:pt x="60" y="56"/>
                  </a:cubicBezTo>
                  <a:cubicBezTo>
                    <a:pt x="64" y="60"/>
                    <a:pt x="64" y="68"/>
                    <a:pt x="69" y="72"/>
                  </a:cubicBezTo>
                  <a:cubicBezTo>
                    <a:pt x="74" y="76"/>
                    <a:pt x="85" y="79"/>
                    <a:pt x="93" y="80"/>
                  </a:cubicBezTo>
                  <a:cubicBezTo>
                    <a:pt x="101" y="81"/>
                    <a:pt x="112" y="81"/>
                    <a:pt x="119" y="81"/>
                  </a:cubicBezTo>
                  <a:cubicBezTo>
                    <a:pt x="126" y="81"/>
                    <a:pt x="132" y="79"/>
                    <a:pt x="138" y="77"/>
                  </a:cubicBezTo>
                  <a:cubicBezTo>
                    <a:pt x="144" y="75"/>
                    <a:pt x="150" y="70"/>
                    <a:pt x="153" y="6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41" name="Freeform 174"/>
            <p:cNvSpPr>
              <a:spLocks/>
            </p:cNvSpPr>
            <p:nvPr/>
          </p:nvSpPr>
          <p:spPr bwMode="auto">
            <a:xfrm>
              <a:off x="4061" y="1083"/>
              <a:ext cx="297" cy="152"/>
            </a:xfrm>
            <a:custGeom>
              <a:avLst/>
              <a:gdLst>
                <a:gd name="T0" fmla="*/ 0 w 297"/>
                <a:gd name="T1" fmla="*/ 0 h 152"/>
                <a:gd name="T2" fmla="*/ 24 w 297"/>
                <a:gd name="T3" fmla="*/ 8 h 152"/>
                <a:gd name="T4" fmla="*/ 54 w 297"/>
                <a:gd name="T5" fmla="*/ 15 h 152"/>
                <a:gd name="T6" fmla="*/ 63 w 297"/>
                <a:gd name="T7" fmla="*/ 32 h 152"/>
                <a:gd name="T8" fmla="*/ 75 w 297"/>
                <a:gd name="T9" fmla="*/ 48 h 152"/>
                <a:gd name="T10" fmla="*/ 111 w 297"/>
                <a:gd name="T11" fmla="*/ 62 h 152"/>
                <a:gd name="T12" fmla="*/ 144 w 297"/>
                <a:gd name="T13" fmla="*/ 68 h 152"/>
                <a:gd name="T14" fmla="*/ 166 w 297"/>
                <a:gd name="T15" fmla="*/ 74 h 152"/>
                <a:gd name="T16" fmla="*/ 181 w 297"/>
                <a:gd name="T17" fmla="*/ 80 h 152"/>
                <a:gd name="T18" fmla="*/ 199 w 297"/>
                <a:gd name="T19" fmla="*/ 87 h 152"/>
                <a:gd name="T20" fmla="*/ 207 w 297"/>
                <a:gd name="T21" fmla="*/ 96 h 152"/>
                <a:gd name="T22" fmla="*/ 220 w 297"/>
                <a:gd name="T23" fmla="*/ 113 h 152"/>
                <a:gd name="T24" fmla="*/ 244 w 297"/>
                <a:gd name="T25" fmla="*/ 134 h 152"/>
                <a:gd name="T26" fmla="*/ 267 w 297"/>
                <a:gd name="T27" fmla="*/ 141 h 152"/>
                <a:gd name="T28" fmla="*/ 297 w 297"/>
                <a:gd name="T29" fmla="*/ 152 h 1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7"/>
                <a:gd name="T46" fmla="*/ 0 h 152"/>
                <a:gd name="T47" fmla="*/ 297 w 297"/>
                <a:gd name="T48" fmla="*/ 152 h 15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7" h="152">
                  <a:moveTo>
                    <a:pt x="0" y="0"/>
                  </a:moveTo>
                  <a:cubicBezTo>
                    <a:pt x="7" y="2"/>
                    <a:pt x="15" y="5"/>
                    <a:pt x="24" y="8"/>
                  </a:cubicBezTo>
                  <a:cubicBezTo>
                    <a:pt x="33" y="11"/>
                    <a:pt x="47" y="11"/>
                    <a:pt x="54" y="15"/>
                  </a:cubicBezTo>
                  <a:cubicBezTo>
                    <a:pt x="61" y="19"/>
                    <a:pt x="60" y="27"/>
                    <a:pt x="63" y="32"/>
                  </a:cubicBezTo>
                  <a:cubicBezTo>
                    <a:pt x="66" y="37"/>
                    <a:pt x="67" y="43"/>
                    <a:pt x="75" y="48"/>
                  </a:cubicBezTo>
                  <a:cubicBezTo>
                    <a:pt x="83" y="53"/>
                    <a:pt x="100" y="59"/>
                    <a:pt x="111" y="62"/>
                  </a:cubicBezTo>
                  <a:cubicBezTo>
                    <a:pt x="122" y="65"/>
                    <a:pt x="135" y="66"/>
                    <a:pt x="144" y="68"/>
                  </a:cubicBezTo>
                  <a:cubicBezTo>
                    <a:pt x="153" y="70"/>
                    <a:pt x="160" y="72"/>
                    <a:pt x="166" y="74"/>
                  </a:cubicBezTo>
                  <a:cubicBezTo>
                    <a:pt x="172" y="76"/>
                    <a:pt x="176" y="78"/>
                    <a:pt x="181" y="80"/>
                  </a:cubicBezTo>
                  <a:cubicBezTo>
                    <a:pt x="186" y="82"/>
                    <a:pt x="195" y="84"/>
                    <a:pt x="199" y="87"/>
                  </a:cubicBezTo>
                  <a:cubicBezTo>
                    <a:pt x="203" y="90"/>
                    <a:pt x="203" y="92"/>
                    <a:pt x="207" y="96"/>
                  </a:cubicBezTo>
                  <a:cubicBezTo>
                    <a:pt x="211" y="100"/>
                    <a:pt x="214" y="107"/>
                    <a:pt x="220" y="113"/>
                  </a:cubicBezTo>
                  <a:cubicBezTo>
                    <a:pt x="226" y="119"/>
                    <a:pt x="236" y="129"/>
                    <a:pt x="244" y="134"/>
                  </a:cubicBezTo>
                  <a:cubicBezTo>
                    <a:pt x="252" y="139"/>
                    <a:pt x="258" y="138"/>
                    <a:pt x="267" y="141"/>
                  </a:cubicBezTo>
                  <a:cubicBezTo>
                    <a:pt x="276" y="144"/>
                    <a:pt x="286" y="148"/>
                    <a:pt x="297" y="152"/>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42" name="Freeform 175"/>
            <p:cNvSpPr>
              <a:spLocks/>
            </p:cNvSpPr>
            <p:nvPr/>
          </p:nvSpPr>
          <p:spPr bwMode="auto">
            <a:xfrm>
              <a:off x="4005" y="1221"/>
              <a:ext cx="83" cy="134"/>
            </a:xfrm>
            <a:custGeom>
              <a:avLst/>
              <a:gdLst>
                <a:gd name="T0" fmla="*/ 0 w 83"/>
                <a:gd name="T1" fmla="*/ 0 h 134"/>
                <a:gd name="T2" fmla="*/ 15 w 83"/>
                <a:gd name="T3" fmla="*/ 24 h 134"/>
                <a:gd name="T4" fmla="*/ 15 w 83"/>
                <a:gd name="T5" fmla="*/ 44 h 134"/>
                <a:gd name="T6" fmla="*/ 21 w 83"/>
                <a:gd name="T7" fmla="*/ 60 h 134"/>
                <a:gd name="T8" fmla="*/ 41 w 83"/>
                <a:gd name="T9" fmla="*/ 75 h 134"/>
                <a:gd name="T10" fmla="*/ 57 w 83"/>
                <a:gd name="T11" fmla="*/ 93 h 134"/>
                <a:gd name="T12" fmla="*/ 71 w 83"/>
                <a:gd name="T13" fmla="*/ 111 h 134"/>
                <a:gd name="T14" fmla="*/ 83 w 83"/>
                <a:gd name="T15" fmla="*/ 134 h 134"/>
                <a:gd name="T16" fmla="*/ 0 60000 65536"/>
                <a:gd name="T17" fmla="*/ 0 60000 65536"/>
                <a:gd name="T18" fmla="*/ 0 60000 65536"/>
                <a:gd name="T19" fmla="*/ 0 60000 65536"/>
                <a:gd name="T20" fmla="*/ 0 60000 65536"/>
                <a:gd name="T21" fmla="*/ 0 60000 65536"/>
                <a:gd name="T22" fmla="*/ 0 60000 65536"/>
                <a:gd name="T23" fmla="*/ 0 60000 65536"/>
                <a:gd name="T24" fmla="*/ 0 w 83"/>
                <a:gd name="T25" fmla="*/ 0 h 134"/>
                <a:gd name="T26" fmla="*/ 83 w 83"/>
                <a:gd name="T27" fmla="*/ 134 h 1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 h="134">
                  <a:moveTo>
                    <a:pt x="0" y="0"/>
                  </a:moveTo>
                  <a:cubicBezTo>
                    <a:pt x="6" y="8"/>
                    <a:pt x="13" y="17"/>
                    <a:pt x="15" y="24"/>
                  </a:cubicBezTo>
                  <a:cubicBezTo>
                    <a:pt x="17" y="31"/>
                    <a:pt x="14" y="38"/>
                    <a:pt x="15" y="44"/>
                  </a:cubicBezTo>
                  <a:cubicBezTo>
                    <a:pt x="16" y="50"/>
                    <a:pt x="17" y="55"/>
                    <a:pt x="21" y="60"/>
                  </a:cubicBezTo>
                  <a:cubicBezTo>
                    <a:pt x="25" y="65"/>
                    <a:pt x="35" y="70"/>
                    <a:pt x="41" y="75"/>
                  </a:cubicBezTo>
                  <a:cubicBezTo>
                    <a:pt x="47" y="80"/>
                    <a:pt x="52" y="87"/>
                    <a:pt x="57" y="93"/>
                  </a:cubicBezTo>
                  <a:cubicBezTo>
                    <a:pt x="62" y="99"/>
                    <a:pt x="67" y="104"/>
                    <a:pt x="71" y="111"/>
                  </a:cubicBezTo>
                  <a:cubicBezTo>
                    <a:pt x="75" y="118"/>
                    <a:pt x="79" y="126"/>
                    <a:pt x="83" y="13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43" name="Freeform 176"/>
            <p:cNvSpPr>
              <a:spLocks/>
            </p:cNvSpPr>
            <p:nvPr/>
          </p:nvSpPr>
          <p:spPr bwMode="auto">
            <a:xfrm>
              <a:off x="3941" y="1005"/>
              <a:ext cx="25" cy="132"/>
            </a:xfrm>
            <a:custGeom>
              <a:avLst/>
              <a:gdLst>
                <a:gd name="T0" fmla="*/ 25 w 25"/>
                <a:gd name="T1" fmla="*/ 132 h 132"/>
                <a:gd name="T2" fmla="*/ 12 w 25"/>
                <a:gd name="T3" fmla="*/ 122 h 132"/>
                <a:gd name="T4" fmla="*/ 4 w 25"/>
                <a:gd name="T5" fmla="*/ 105 h 132"/>
                <a:gd name="T6" fmla="*/ 1 w 25"/>
                <a:gd name="T7" fmla="*/ 74 h 132"/>
                <a:gd name="T8" fmla="*/ 10 w 25"/>
                <a:gd name="T9" fmla="*/ 47 h 132"/>
                <a:gd name="T10" fmla="*/ 13 w 25"/>
                <a:gd name="T11" fmla="*/ 17 h 132"/>
                <a:gd name="T12" fmla="*/ 13 w 25"/>
                <a:gd name="T13" fmla="*/ 0 h 132"/>
                <a:gd name="T14" fmla="*/ 0 60000 65536"/>
                <a:gd name="T15" fmla="*/ 0 60000 65536"/>
                <a:gd name="T16" fmla="*/ 0 60000 65536"/>
                <a:gd name="T17" fmla="*/ 0 60000 65536"/>
                <a:gd name="T18" fmla="*/ 0 60000 65536"/>
                <a:gd name="T19" fmla="*/ 0 60000 65536"/>
                <a:gd name="T20" fmla="*/ 0 60000 65536"/>
                <a:gd name="T21" fmla="*/ 0 w 25"/>
                <a:gd name="T22" fmla="*/ 0 h 132"/>
                <a:gd name="T23" fmla="*/ 25 w 25"/>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32">
                  <a:moveTo>
                    <a:pt x="25" y="132"/>
                  </a:moveTo>
                  <a:cubicBezTo>
                    <a:pt x="20" y="129"/>
                    <a:pt x="15" y="126"/>
                    <a:pt x="12" y="122"/>
                  </a:cubicBezTo>
                  <a:cubicBezTo>
                    <a:pt x="9" y="118"/>
                    <a:pt x="6" y="113"/>
                    <a:pt x="4" y="105"/>
                  </a:cubicBezTo>
                  <a:cubicBezTo>
                    <a:pt x="2" y="97"/>
                    <a:pt x="0" y="84"/>
                    <a:pt x="1" y="74"/>
                  </a:cubicBezTo>
                  <a:cubicBezTo>
                    <a:pt x="2" y="64"/>
                    <a:pt x="8" y="56"/>
                    <a:pt x="10" y="47"/>
                  </a:cubicBezTo>
                  <a:cubicBezTo>
                    <a:pt x="12" y="38"/>
                    <a:pt x="13" y="25"/>
                    <a:pt x="13" y="17"/>
                  </a:cubicBezTo>
                  <a:cubicBezTo>
                    <a:pt x="13" y="9"/>
                    <a:pt x="13" y="4"/>
                    <a:pt x="1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44" name="Freeform 177"/>
            <p:cNvSpPr>
              <a:spLocks/>
            </p:cNvSpPr>
            <p:nvPr/>
          </p:nvSpPr>
          <p:spPr bwMode="auto">
            <a:xfrm>
              <a:off x="4086" y="1353"/>
              <a:ext cx="89" cy="117"/>
            </a:xfrm>
            <a:custGeom>
              <a:avLst/>
              <a:gdLst>
                <a:gd name="T0" fmla="*/ 0 w 89"/>
                <a:gd name="T1" fmla="*/ 0 h 117"/>
                <a:gd name="T2" fmla="*/ 24 w 89"/>
                <a:gd name="T3" fmla="*/ 20 h 117"/>
                <a:gd name="T4" fmla="*/ 51 w 89"/>
                <a:gd name="T5" fmla="*/ 29 h 117"/>
                <a:gd name="T6" fmla="*/ 75 w 89"/>
                <a:gd name="T7" fmla="*/ 44 h 117"/>
                <a:gd name="T8" fmla="*/ 83 w 89"/>
                <a:gd name="T9" fmla="*/ 54 h 117"/>
                <a:gd name="T10" fmla="*/ 89 w 89"/>
                <a:gd name="T11" fmla="*/ 75 h 117"/>
                <a:gd name="T12" fmla="*/ 83 w 89"/>
                <a:gd name="T13" fmla="*/ 99 h 117"/>
                <a:gd name="T14" fmla="*/ 86 w 89"/>
                <a:gd name="T15" fmla="*/ 117 h 117"/>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117"/>
                <a:gd name="T26" fmla="*/ 89 w 89"/>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117">
                  <a:moveTo>
                    <a:pt x="0" y="0"/>
                  </a:moveTo>
                  <a:cubicBezTo>
                    <a:pt x="8" y="7"/>
                    <a:pt x="16" y="15"/>
                    <a:pt x="24" y="20"/>
                  </a:cubicBezTo>
                  <a:cubicBezTo>
                    <a:pt x="32" y="25"/>
                    <a:pt x="43" y="25"/>
                    <a:pt x="51" y="29"/>
                  </a:cubicBezTo>
                  <a:cubicBezTo>
                    <a:pt x="59" y="33"/>
                    <a:pt x="70" y="40"/>
                    <a:pt x="75" y="44"/>
                  </a:cubicBezTo>
                  <a:cubicBezTo>
                    <a:pt x="80" y="48"/>
                    <a:pt x="81" y="49"/>
                    <a:pt x="83" y="54"/>
                  </a:cubicBezTo>
                  <a:cubicBezTo>
                    <a:pt x="85" y="59"/>
                    <a:pt x="89" y="68"/>
                    <a:pt x="89" y="75"/>
                  </a:cubicBezTo>
                  <a:cubicBezTo>
                    <a:pt x="89" y="82"/>
                    <a:pt x="84" y="92"/>
                    <a:pt x="83" y="99"/>
                  </a:cubicBezTo>
                  <a:cubicBezTo>
                    <a:pt x="82" y="106"/>
                    <a:pt x="84" y="111"/>
                    <a:pt x="86" y="11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45" name="Freeform 178"/>
            <p:cNvSpPr>
              <a:spLocks/>
            </p:cNvSpPr>
            <p:nvPr/>
          </p:nvSpPr>
          <p:spPr bwMode="auto">
            <a:xfrm>
              <a:off x="4740" y="1461"/>
              <a:ext cx="68" cy="218"/>
            </a:xfrm>
            <a:custGeom>
              <a:avLst/>
              <a:gdLst>
                <a:gd name="T0" fmla="*/ 42 w 68"/>
                <a:gd name="T1" fmla="*/ 218 h 218"/>
                <a:gd name="T2" fmla="*/ 36 w 68"/>
                <a:gd name="T3" fmla="*/ 195 h 218"/>
                <a:gd name="T4" fmla="*/ 41 w 68"/>
                <a:gd name="T5" fmla="*/ 168 h 218"/>
                <a:gd name="T6" fmla="*/ 53 w 68"/>
                <a:gd name="T7" fmla="*/ 153 h 218"/>
                <a:gd name="T8" fmla="*/ 66 w 68"/>
                <a:gd name="T9" fmla="*/ 137 h 218"/>
                <a:gd name="T10" fmla="*/ 65 w 68"/>
                <a:gd name="T11" fmla="*/ 111 h 218"/>
                <a:gd name="T12" fmla="*/ 53 w 68"/>
                <a:gd name="T13" fmla="*/ 84 h 218"/>
                <a:gd name="T14" fmla="*/ 21 w 68"/>
                <a:gd name="T15" fmla="*/ 62 h 218"/>
                <a:gd name="T16" fmla="*/ 3 w 68"/>
                <a:gd name="T17" fmla="*/ 44 h 218"/>
                <a:gd name="T18" fmla="*/ 3 w 68"/>
                <a:gd name="T19" fmla="*/ 20 h 218"/>
                <a:gd name="T20" fmla="*/ 20 w 68"/>
                <a:gd name="T21" fmla="*/ 9 h 218"/>
                <a:gd name="T22" fmla="*/ 35 w 68"/>
                <a:gd name="T23" fmla="*/ 0 h 2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218"/>
                <a:gd name="T38" fmla="*/ 68 w 68"/>
                <a:gd name="T39" fmla="*/ 218 h 2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218">
                  <a:moveTo>
                    <a:pt x="42" y="218"/>
                  </a:moveTo>
                  <a:cubicBezTo>
                    <a:pt x="39" y="210"/>
                    <a:pt x="36" y="203"/>
                    <a:pt x="36" y="195"/>
                  </a:cubicBezTo>
                  <a:cubicBezTo>
                    <a:pt x="36" y="187"/>
                    <a:pt x="38" y="175"/>
                    <a:pt x="41" y="168"/>
                  </a:cubicBezTo>
                  <a:cubicBezTo>
                    <a:pt x="44" y="161"/>
                    <a:pt x="49" y="158"/>
                    <a:pt x="53" y="153"/>
                  </a:cubicBezTo>
                  <a:cubicBezTo>
                    <a:pt x="57" y="148"/>
                    <a:pt x="64" y="144"/>
                    <a:pt x="66" y="137"/>
                  </a:cubicBezTo>
                  <a:cubicBezTo>
                    <a:pt x="68" y="130"/>
                    <a:pt x="67" y="120"/>
                    <a:pt x="65" y="111"/>
                  </a:cubicBezTo>
                  <a:cubicBezTo>
                    <a:pt x="63" y="102"/>
                    <a:pt x="60" y="92"/>
                    <a:pt x="53" y="84"/>
                  </a:cubicBezTo>
                  <a:cubicBezTo>
                    <a:pt x="46" y="76"/>
                    <a:pt x="29" y="69"/>
                    <a:pt x="21" y="62"/>
                  </a:cubicBezTo>
                  <a:cubicBezTo>
                    <a:pt x="13" y="55"/>
                    <a:pt x="6" y="51"/>
                    <a:pt x="3" y="44"/>
                  </a:cubicBezTo>
                  <a:cubicBezTo>
                    <a:pt x="0" y="37"/>
                    <a:pt x="0" y="26"/>
                    <a:pt x="3" y="20"/>
                  </a:cubicBezTo>
                  <a:cubicBezTo>
                    <a:pt x="6" y="14"/>
                    <a:pt x="15" y="12"/>
                    <a:pt x="20" y="9"/>
                  </a:cubicBezTo>
                  <a:cubicBezTo>
                    <a:pt x="25" y="6"/>
                    <a:pt x="30" y="3"/>
                    <a:pt x="3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46" name="Freeform 179"/>
            <p:cNvSpPr>
              <a:spLocks/>
            </p:cNvSpPr>
            <p:nvPr/>
          </p:nvSpPr>
          <p:spPr bwMode="auto">
            <a:xfrm>
              <a:off x="4457" y="1383"/>
              <a:ext cx="87" cy="198"/>
            </a:xfrm>
            <a:custGeom>
              <a:avLst/>
              <a:gdLst>
                <a:gd name="T0" fmla="*/ 85 w 87"/>
                <a:gd name="T1" fmla="*/ 198 h 198"/>
                <a:gd name="T2" fmla="*/ 75 w 87"/>
                <a:gd name="T3" fmla="*/ 167 h 198"/>
                <a:gd name="T4" fmla="*/ 84 w 87"/>
                <a:gd name="T5" fmla="*/ 123 h 198"/>
                <a:gd name="T6" fmla="*/ 58 w 87"/>
                <a:gd name="T7" fmla="*/ 86 h 198"/>
                <a:gd name="T8" fmla="*/ 31 w 87"/>
                <a:gd name="T9" fmla="*/ 59 h 198"/>
                <a:gd name="T10" fmla="*/ 15 w 87"/>
                <a:gd name="T11" fmla="*/ 26 h 198"/>
                <a:gd name="T12" fmla="*/ 0 w 87"/>
                <a:gd name="T13" fmla="*/ 0 h 198"/>
                <a:gd name="T14" fmla="*/ 0 60000 65536"/>
                <a:gd name="T15" fmla="*/ 0 60000 65536"/>
                <a:gd name="T16" fmla="*/ 0 60000 65536"/>
                <a:gd name="T17" fmla="*/ 0 60000 65536"/>
                <a:gd name="T18" fmla="*/ 0 60000 65536"/>
                <a:gd name="T19" fmla="*/ 0 60000 65536"/>
                <a:gd name="T20" fmla="*/ 0 60000 65536"/>
                <a:gd name="T21" fmla="*/ 0 w 87"/>
                <a:gd name="T22" fmla="*/ 0 h 198"/>
                <a:gd name="T23" fmla="*/ 87 w 87"/>
                <a:gd name="T24" fmla="*/ 198 h 1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198">
                  <a:moveTo>
                    <a:pt x="85" y="198"/>
                  </a:moveTo>
                  <a:cubicBezTo>
                    <a:pt x="80" y="188"/>
                    <a:pt x="75" y="179"/>
                    <a:pt x="75" y="167"/>
                  </a:cubicBezTo>
                  <a:cubicBezTo>
                    <a:pt x="75" y="155"/>
                    <a:pt x="87" y="136"/>
                    <a:pt x="84" y="123"/>
                  </a:cubicBezTo>
                  <a:cubicBezTo>
                    <a:pt x="81" y="110"/>
                    <a:pt x="67" y="97"/>
                    <a:pt x="58" y="86"/>
                  </a:cubicBezTo>
                  <a:cubicBezTo>
                    <a:pt x="49" y="75"/>
                    <a:pt x="38" y="69"/>
                    <a:pt x="31" y="59"/>
                  </a:cubicBezTo>
                  <a:cubicBezTo>
                    <a:pt x="24" y="49"/>
                    <a:pt x="20" y="36"/>
                    <a:pt x="15" y="26"/>
                  </a:cubicBezTo>
                  <a:cubicBezTo>
                    <a:pt x="10" y="16"/>
                    <a:pt x="5" y="8"/>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47" name="Freeform 180"/>
            <p:cNvSpPr>
              <a:spLocks/>
            </p:cNvSpPr>
            <p:nvPr/>
          </p:nvSpPr>
          <p:spPr bwMode="auto">
            <a:xfrm>
              <a:off x="4176" y="1487"/>
              <a:ext cx="24" cy="33"/>
            </a:xfrm>
            <a:custGeom>
              <a:avLst/>
              <a:gdLst>
                <a:gd name="T0" fmla="*/ 24 w 24"/>
                <a:gd name="T1" fmla="*/ 33 h 33"/>
                <a:gd name="T2" fmla="*/ 15 w 24"/>
                <a:gd name="T3" fmla="*/ 21 h 33"/>
                <a:gd name="T4" fmla="*/ 5 w 24"/>
                <a:gd name="T5" fmla="*/ 10 h 33"/>
                <a:gd name="T6" fmla="*/ 0 w 24"/>
                <a:gd name="T7" fmla="*/ 0 h 33"/>
                <a:gd name="T8" fmla="*/ 0 60000 65536"/>
                <a:gd name="T9" fmla="*/ 0 60000 65536"/>
                <a:gd name="T10" fmla="*/ 0 60000 65536"/>
                <a:gd name="T11" fmla="*/ 0 60000 65536"/>
                <a:gd name="T12" fmla="*/ 0 w 24"/>
                <a:gd name="T13" fmla="*/ 0 h 33"/>
                <a:gd name="T14" fmla="*/ 24 w 24"/>
                <a:gd name="T15" fmla="*/ 33 h 33"/>
              </a:gdLst>
              <a:ahLst/>
              <a:cxnLst>
                <a:cxn ang="T8">
                  <a:pos x="T0" y="T1"/>
                </a:cxn>
                <a:cxn ang="T9">
                  <a:pos x="T2" y="T3"/>
                </a:cxn>
                <a:cxn ang="T10">
                  <a:pos x="T4" y="T5"/>
                </a:cxn>
                <a:cxn ang="T11">
                  <a:pos x="T6" y="T7"/>
                </a:cxn>
              </a:cxnLst>
              <a:rect l="T12" t="T13" r="T14" b="T15"/>
              <a:pathLst>
                <a:path w="24" h="33">
                  <a:moveTo>
                    <a:pt x="24" y="33"/>
                  </a:moveTo>
                  <a:cubicBezTo>
                    <a:pt x="21" y="29"/>
                    <a:pt x="18" y="25"/>
                    <a:pt x="15" y="21"/>
                  </a:cubicBezTo>
                  <a:cubicBezTo>
                    <a:pt x="12" y="17"/>
                    <a:pt x="7" y="13"/>
                    <a:pt x="5" y="10"/>
                  </a:cubicBezTo>
                  <a:cubicBezTo>
                    <a:pt x="3" y="7"/>
                    <a:pt x="1" y="3"/>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48" name="Freeform 181"/>
            <p:cNvSpPr>
              <a:spLocks/>
            </p:cNvSpPr>
            <p:nvPr/>
          </p:nvSpPr>
          <p:spPr bwMode="auto">
            <a:xfrm>
              <a:off x="4772" y="1677"/>
              <a:ext cx="79" cy="203"/>
            </a:xfrm>
            <a:custGeom>
              <a:avLst/>
              <a:gdLst>
                <a:gd name="T0" fmla="*/ 10 w 79"/>
                <a:gd name="T1" fmla="*/ 0 h 203"/>
                <a:gd name="T2" fmla="*/ 6 w 79"/>
                <a:gd name="T3" fmla="*/ 23 h 203"/>
                <a:gd name="T4" fmla="*/ 0 w 79"/>
                <a:gd name="T5" fmla="*/ 41 h 203"/>
                <a:gd name="T6" fmla="*/ 4 w 79"/>
                <a:gd name="T7" fmla="*/ 65 h 203"/>
                <a:gd name="T8" fmla="*/ 12 w 79"/>
                <a:gd name="T9" fmla="*/ 90 h 203"/>
                <a:gd name="T10" fmla="*/ 9 w 79"/>
                <a:gd name="T11" fmla="*/ 110 h 203"/>
                <a:gd name="T12" fmla="*/ 12 w 79"/>
                <a:gd name="T13" fmla="*/ 128 h 203"/>
                <a:gd name="T14" fmla="*/ 25 w 79"/>
                <a:gd name="T15" fmla="*/ 137 h 203"/>
                <a:gd name="T16" fmla="*/ 45 w 79"/>
                <a:gd name="T17" fmla="*/ 155 h 203"/>
                <a:gd name="T18" fmla="*/ 63 w 79"/>
                <a:gd name="T19" fmla="*/ 180 h 203"/>
                <a:gd name="T20" fmla="*/ 72 w 79"/>
                <a:gd name="T21" fmla="*/ 192 h 203"/>
                <a:gd name="T22" fmla="*/ 79 w 79"/>
                <a:gd name="T23" fmla="*/ 203 h 2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
                <a:gd name="T37" fmla="*/ 0 h 203"/>
                <a:gd name="T38" fmla="*/ 79 w 79"/>
                <a:gd name="T39" fmla="*/ 203 h 2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 h="203">
                  <a:moveTo>
                    <a:pt x="10" y="0"/>
                  </a:moveTo>
                  <a:cubicBezTo>
                    <a:pt x="9" y="8"/>
                    <a:pt x="8" y="16"/>
                    <a:pt x="6" y="23"/>
                  </a:cubicBezTo>
                  <a:cubicBezTo>
                    <a:pt x="4" y="30"/>
                    <a:pt x="0" y="34"/>
                    <a:pt x="0" y="41"/>
                  </a:cubicBezTo>
                  <a:cubicBezTo>
                    <a:pt x="0" y="48"/>
                    <a:pt x="2" y="57"/>
                    <a:pt x="4" y="65"/>
                  </a:cubicBezTo>
                  <a:cubicBezTo>
                    <a:pt x="6" y="73"/>
                    <a:pt x="11" y="83"/>
                    <a:pt x="12" y="90"/>
                  </a:cubicBezTo>
                  <a:cubicBezTo>
                    <a:pt x="13" y="97"/>
                    <a:pt x="9" y="104"/>
                    <a:pt x="9" y="110"/>
                  </a:cubicBezTo>
                  <a:cubicBezTo>
                    <a:pt x="9" y="116"/>
                    <a:pt x="9" y="123"/>
                    <a:pt x="12" y="128"/>
                  </a:cubicBezTo>
                  <a:cubicBezTo>
                    <a:pt x="15" y="133"/>
                    <a:pt x="20" y="133"/>
                    <a:pt x="25" y="137"/>
                  </a:cubicBezTo>
                  <a:cubicBezTo>
                    <a:pt x="30" y="141"/>
                    <a:pt x="39" y="148"/>
                    <a:pt x="45" y="155"/>
                  </a:cubicBezTo>
                  <a:cubicBezTo>
                    <a:pt x="51" y="162"/>
                    <a:pt x="58" y="174"/>
                    <a:pt x="63" y="180"/>
                  </a:cubicBezTo>
                  <a:cubicBezTo>
                    <a:pt x="68" y="186"/>
                    <a:pt x="69" y="188"/>
                    <a:pt x="72" y="192"/>
                  </a:cubicBezTo>
                  <a:cubicBezTo>
                    <a:pt x="75" y="196"/>
                    <a:pt x="77" y="199"/>
                    <a:pt x="79" y="20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49" name="Freeform 182"/>
            <p:cNvSpPr>
              <a:spLocks/>
            </p:cNvSpPr>
            <p:nvPr/>
          </p:nvSpPr>
          <p:spPr bwMode="auto">
            <a:xfrm>
              <a:off x="4467" y="1769"/>
              <a:ext cx="66" cy="37"/>
            </a:xfrm>
            <a:custGeom>
              <a:avLst/>
              <a:gdLst>
                <a:gd name="T0" fmla="*/ 66 w 66"/>
                <a:gd name="T1" fmla="*/ 0 h 37"/>
                <a:gd name="T2" fmla="*/ 45 w 66"/>
                <a:gd name="T3" fmla="*/ 7 h 37"/>
                <a:gd name="T4" fmla="*/ 24 w 66"/>
                <a:gd name="T5" fmla="*/ 21 h 37"/>
                <a:gd name="T6" fmla="*/ 11 w 66"/>
                <a:gd name="T7" fmla="*/ 28 h 37"/>
                <a:gd name="T8" fmla="*/ 0 w 66"/>
                <a:gd name="T9" fmla="*/ 37 h 37"/>
                <a:gd name="T10" fmla="*/ 0 60000 65536"/>
                <a:gd name="T11" fmla="*/ 0 60000 65536"/>
                <a:gd name="T12" fmla="*/ 0 60000 65536"/>
                <a:gd name="T13" fmla="*/ 0 60000 65536"/>
                <a:gd name="T14" fmla="*/ 0 60000 65536"/>
                <a:gd name="T15" fmla="*/ 0 w 66"/>
                <a:gd name="T16" fmla="*/ 0 h 37"/>
                <a:gd name="T17" fmla="*/ 66 w 66"/>
                <a:gd name="T18" fmla="*/ 37 h 37"/>
              </a:gdLst>
              <a:ahLst/>
              <a:cxnLst>
                <a:cxn ang="T10">
                  <a:pos x="T0" y="T1"/>
                </a:cxn>
                <a:cxn ang="T11">
                  <a:pos x="T2" y="T3"/>
                </a:cxn>
                <a:cxn ang="T12">
                  <a:pos x="T4" y="T5"/>
                </a:cxn>
                <a:cxn ang="T13">
                  <a:pos x="T6" y="T7"/>
                </a:cxn>
                <a:cxn ang="T14">
                  <a:pos x="T8" y="T9"/>
                </a:cxn>
              </a:cxnLst>
              <a:rect l="T15" t="T16" r="T17" b="T18"/>
              <a:pathLst>
                <a:path w="66" h="37">
                  <a:moveTo>
                    <a:pt x="66" y="0"/>
                  </a:moveTo>
                  <a:cubicBezTo>
                    <a:pt x="59" y="2"/>
                    <a:pt x="52" y="4"/>
                    <a:pt x="45" y="7"/>
                  </a:cubicBezTo>
                  <a:cubicBezTo>
                    <a:pt x="38" y="10"/>
                    <a:pt x="30" y="18"/>
                    <a:pt x="24" y="21"/>
                  </a:cubicBezTo>
                  <a:cubicBezTo>
                    <a:pt x="18" y="24"/>
                    <a:pt x="15" y="25"/>
                    <a:pt x="11" y="28"/>
                  </a:cubicBezTo>
                  <a:cubicBezTo>
                    <a:pt x="7" y="31"/>
                    <a:pt x="3" y="35"/>
                    <a:pt x="0" y="3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50" name="Freeform 183"/>
            <p:cNvSpPr>
              <a:spLocks/>
            </p:cNvSpPr>
            <p:nvPr/>
          </p:nvSpPr>
          <p:spPr bwMode="auto">
            <a:xfrm>
              <a:off x="4532" y="2604"/>
              <a:ext cx="204" cy="158"/>
            </a:xfrm>
            <a:custGeom>
              <a:avLst/>
              <a:gdLst>
                <a:gd name="T0" fmla="*/ 0 w 204"/>
                <a:gd name="T1" fmla="*/ 158 h 158"/>
                <a:gd name="T2" fmla="*/ 40 w 204"/>
                <a:gd name="T3" fmla="*/ 131 h 158"/>
                <a:gd name="T4" fmla="*/ 82 w 204"/>
                <a:gd name="T5" fmla="*/ 108 h 158"/>
                <a:gd name="T6" fmla="*/ 136 w 204"/>
                <a:gd name="T7" fmla="*/ 74 h 158"/>
                <a:gd name="T8" fmla="*/ 172 w 204"/>
                <a:gd name="T9" fmla="*/ 45 h 158"/>
                <a:gd name="T10" fmla="*/ 204 w 204"/>
                <a:gd name="T11" fmla="*/ 0 h 158"/>
                <a:gd name="T12" fmla="*/ 0 60000 65536"/>
                <a:gd name="T13" fmla="*/ 0 60000 65536"/>
                <a:gd name="T14" fmla="*/ 0 60000 65536"/>
                <a:gd name="T15" fmla="*/ 0 60000 65536"/>
                <a:gd name="T16" fmla="*/ 0 60000 65536"/>
                <a:gd name="T17" fmla="*/ 0 60000 65536"/>
                <a:gd name="T18" fmla="*/ 0 w 204"/>
                <a:gd name="T19" fmla="*/ 0 h 158"/>
                <a:gd name="T20" fmla="*/ 204 w 204"/>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204" h="158">
                  <a:moveTo>
                    <a:pt x="0" y="158"/>
                  </a:moveTo>
                  <a:cubicBezTo>
                    <a:pt x="13" y="148"/>
                    <a:pt x="26" y="139"/>
                    <a:pt x="40" y="131"/>
                  </a:cubicBezTo>
                  <a:cubicBezTo>
                    <a:pt x="54" y="123"/>
                    <a:pt x="66" y="117"/>
                    <a:pt x="82" y="108"/>
                  </a:cubicBezTo>
                  <a:cubicBezTo>
                    <a:pt x="98" y="99"/>
                    <a:pt x="121" y="84"/>
                    <a:pt x="136" y="74"/>
                  </a:cubicBezTo>
                  <a:cubicBezTo>
                    <a:pt x="151" y="64"/>
                    <a:pt x="161" y="57"/>
                    <a:pt x="172" y="45"/>
                  </a:cubicBezTo>
                  <a:cubicBezTo>
                    <a:pt x="183" y="33"/>
                    <a:pt x="193" y="16"/>
                    <a:pt x="204"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51" name="Freeform 184"/>
            <p:cNvSpPr>
              <a:spLocks/>
            </p:cNvSpPr>
            <p:nvPr/>
          </p:nvSpPr>
          <p:spPr bwMode="auto">
            <a:xfrm>
              <a:off x="4787" y="2282"/>
              <a:ext cx="76" cy="72"/>
            </a:xfrm>
            <a:custGeom>
              <a:avLst/>
              <a:gdLst>
                <a:gd name="T0" fmla="*/ 76 w 76"/>
                <a:gd name="T1" fmla="*/ 72 h 72"/>
                <a:gd name="T2" fmla="*/ 52 w 76"/>
                <a:gd name="T3" fmla="*/ 40 h 72"/>
                <a:gd name="T4" fmla="*/ 24 w 76"/>
                <a:gd name="T5" fmla="*/ 28 h 72"/>
                <a:gd name="T6" fmla="*/ 7 w 76"/>
                <a:gd name="T7" fmla="*/ 13 h 72"/>
                <a:gd name="T8" fmla="*/ 0 w 76"/>
                <a:gd name="T9" fmla="*/ 0 h 72"/>
                <a:gd name="T10" fmla="*/ 0 60000 65536"/>
                <a:gd name="T11" fmla="*/ 0 60000 65536"/>
                <a:gd name="T12" fmla="*/ 0 60000 65536"/>
                <a:gd name="T13" fmla="*/ 0 60000 65536"/>
                <a:gd name="T14" fmla="*/ 0 60000 65536"/>
                <a:gd name="T15" fmla="*/ 0 w 76"/>
                <a:gd name="T16" fmla="*/ 0 h 72"/>
                <a:gd name="T17" fmla="*/ 76 w 76"/>
                <a:gd name="T18" fmla="*/ 72 h 72"/>
              </a:gdLst>
              <a:ahLst/>
              <a:cxnLst>
                <a:cxn ang="T10">
                  <a:pos x="T0" y="T1"/>
                </a:cxn>
                <a:cxn ang="T11">
                  <a:pos x="T2" y="T3"/>
                </a:cxn>
                <a:cxn ang="T12">
                  <a:pos x="T4" y="T5"/>
                </a:cxn>
                <a:cxn ang="T13">
                  <a:pos x="T6" y="T7"/>
                </a:cxn>
                <a:cxn ang="T14">
                  <a:pos x="T8" y="T9"/>
                </a:cxn>
              </a:cxnLst>
              <a:rect l="T15" t="T16" r="T17" b="T18"/>
              <a:pathLst>
                <a:path w="76" h="72">
                  <a:moveTo>
                    <a:pt x="76" y="72"/>
                  </a:moveTo>
                  <a:cubicBezTo>
                    <a:pt x="68" y="59"/>
                    <a:pt x="61" y="47"/>
                    <a:pt x="52" y="40"/>
                  </a:cubicBezTo>
                  <a:cubicBezTo>
                    <a:pt x="43" y="33"/>
                    <a:pt x="31" y="32"/>
                    <a:pt x="24" y="28"/>
                  </a:cubicBezTo>
                  <a:cubicBezTo>
                    <a:pt x="17" y="24"/>
                    <a:pt x="11" y="18"/>
                    <a:pt x="7" y="13"/>
                  </a:cubicBezTo>
                  <a:cubicBezTo>
                    <a:pt x="3" y="8"/>
                    <a:pt x="1" y="4"/>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52" name="Freeform 185"/>
            <p:cNvSpPr>
              <a:spLocks/>
            </p:cNvSpPr>
            <p:nvPr/>
          </p:nvSpPr>
          <p:spPr bwMode="auto">
            <a:xfrm>
              <a:off x="4787" y="2228"/>
              <a:ext cx="33" cy="55"/>
            </a:xfrm>
            <a:custGeom>
              <a:avLst/>
              <a:gdLst>
                <a:gd name="T0" fmla="*/ 0 w 33"/>
                <a:gd name="T1" fmla="*/ 55 h 55"/>
                <a:gd name="T2" fmla="*/ 15 w 33"/>
                <a:gd name="T3" fmla="*/ 34 h 55"/>
                <a:gd name="T4" fmla="*/ 27 w 33"/>
                <a:gd name="T5" fmla="*/ 16 h 55"/>
                <a:gd name="T6" fmla="*/ 33 w 33"/>
                <a:gd name="T7" fmla="*/ 0 h 55"/>
                <a:gd name="T8" fmla="*/ 0 60000 65536"/>
                <a:gd name="T9" fmla="*/ 0 60000 65536"/>
                <a:gd name="T10" fmla="*/ 0 60000 65536"/>
                <a:gd name="T11" fmla="*/ 0 60000 65536"/>
                <a:gd name="T12" fmla="*/ 0 w 33"/>
                <a:gd name="T13" fmla="*/ 0 h 55"/>
                <a:gd name="T14" fmla="*/ 33 w 33"/>
                <a:gd name="T15" fmla="*/ 55 h 55"/>
              </a:gdLst>
              <a:ahLst/>
              <a:cxnLst>
                <a:cxn ang="T8">
                  <a:pos x="T0" y="T1"/>
                </a:cxn>
                <a:cxn ang="T9">
                  <a:pos x="T2" y="T3"/>
                </a:cxn>
                <a:cxn ang="T10">
                  <a:pos x="T4" y="T5"/>
                </a:cxn>
                <a:cxn ang="T11">
                  <a:pos x="T6" y="T7"/>
                </a:cxn>
              </a:cxnLst>
              <a:rect l="T12" t="T13" r="T14" b="T15"/>
              <a:pathLst>
                <a:path w="33" h="55">
                  <a:moveTo>
                    <a:pt x="0" y="55"/>
                  </a:moveTo>
                  <a:cubicBezTo>
                    <a:pt x="5" y="47"/>
                    <a:pt x="11" y="40"/>
                    <a:pt x="15" y="34"/>
                  </a:cubicBezTo>
                  <a:cubicBezTo>
                    <a:pt x="19" y="28"/>
                    <a:pt x="24" y="22"/>
                    <a:pt x="27" y="16"/>
                  </a:cubicBezTo>
                  <a:cubicBezTo>
                    <a:pt x="30" y="10"/>
                    <a:pt x="31" y="5"/>
                    <a:pt x="3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53" name="Freeform 186"/>
            <p:cNvSpPr>
              <a:spLocks/>
            </p:cNvSpPr>
            <p:nvPr/>
          </p:nvSpPr>
          <p:spPr bwMode="auto">
            <a:xfrm>
              <a:off x="4866" y="2096"/>
              <a:ext cx="36" cy="51"/>
            </a:xfrm>
            <a:custGeom>
              <a:avLst/>
              <a:gdLst>
                <a:gd name="T0" fmla="*/ 33 w 36"/>
                <a:gd name="T1" fmla="*/ 51 h 51"/>
                <a:gd name="T2" fmla="*/ 35 w 36"/>
                <a:gd name="T3" fmla="*/ 27 h 51"/>
                <a:gd name="T4" fmla="*/ 30 w 36"/>
                <a:gd name="T5" fmla="*/ 9 h 51"/>
                <a:gd name="T6" fmla="*/ 20 w 36"/>
                <a:gd name="T7" fmla="*/ 3 h 51"/>
                <a:gd name="T8" fmla="*/ 0 w 36"/>
                <a:gd name="T9" fmla="*/ 0 h 51"/>
                <a:gd name="T10" fmla="*/ 0 60000 65536"/>
                <a:gd name="T11" fmla="*/ 0 60000 65536"/>
                <a:gd name="T12" fmla="*/ 0 60000 65536"/>
                <a:gd name="T13" fmla="*/ 0 60000 65536"/>
                <a:gd name="T14" fmla="*/ 0 60000 65536"/>
                <a:gd name="T15" fmla="*/ 0 w 36"/>
                <a:gd name="T16" fmla="*/ 0 h 51"/>
                <a:gd name="T17" fmla="*/ 36 w 36"/>
                <a:gd name="T18" fmla="*/ 51 h 51"/>
              </a:gdLst>
              <a:ahLst/>
              <a:cxnLst>
                <a:cxn ang="T10">
                  <a:pos x="T0" y="T1"/>
                </a:cxn>
                <a:cxn ang="T11">
                  <a:pos x="T2" y="T3"/>
                </a:cxn>
                <a:cxn ang="T12">
                  <a:pos x="T4" y="T5"/>
                </a:cxn>
                <a:cxn ang="T13">
                  <a:pos x="T6" y="T7"/>
                </a:cxn>
                <a:cxn ang="T14">
                  <a:pos x="T8" y="T9"/>
                </a:cxn>
              </a:cxnLst>
              <a:rect l="T15" t="T16" r="T17" b="T18"/>
              <a:pathLst>
                <a:path w="36" h="51">
                  <a:moveTo>
                    <a:pt x="33" y="51"/>
                  </a:moveTo>
                  <a:cubicBezTo>
                    <a:pt x="34" y="42"/>
                    <a:pt x="36" y="34"/>
                    <a:pt x="35" y="27"/>
                  </a:cubicBezTo>
                  <a:cubicBezTo>
                    <a:pt x="34" y="20"/>
                    <a:pt x="32" y="13"/>
                    <a:pt x="30" y="9"/>
                  </a:cubicBezTo>
                  <a:cubicBezTo>
                    <a:pt x="28" y="5"/>
                    <a:pt x="25" y="4"/>
                    <a:pt x="20" y="3"/>
                  </a:cubicBezTo>
                  <a:cubicBezTo>
                    <a:pt x="15" y="2"/>
                    <a:pt x="7" y="1"/>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54" name="Freeform 187"/>
            <p:cNvSpPr>
              <a:spLocks/>
            </p:cNvSpPr>
            <p:nvPr/>
          </p:nvSpPr>
          <p:spPr bwMode="auto">
            <a:xfrm>
              <a:off x="4566" y="1388"/>
              <a:ext cx="220" cy="73"/>
            </a:xfrm>
            <a:custGeom>
              <a:avLst/>
              <a:gdLst>
                <a:gd name="T0" fmla="*/ 210 w 220"/>
                <a:gd name="T1" fmla="*/ 73 h 73"/>
                <a:gd name="T2" fmla="*/ 218 w 220"/>
                <a:gd name="T3" fmla="*/ 48 h 73"/>
                <a:gd name="T4" fmla="*/ 198 w 220"/>
                <a:gd name="T5" fmla="*/ 30 h 73"/>
                <a:gd name="T6" fmla="*/ 156 w 220"/>
                <a:gd name="T7" fmla="*/ 28 h 73"/>
                <a:gd name="T8" fmla="*/ 128 w 220"/>
                <a:gd name="T9" fmla="*/ 30 h 73"/>
                <a:gd name="T10" fmla="*/ 95 w 220"/>
                <a:gd name="T11" fmla="*/ 30 h 73"/>
                <a:gd name="T12" fmla="*/ 63 w 220"/>
                <a:gd name="T13" fmla="*/ 24 h 73"/>
                <a:gd name="T14" fmla="*/ 50 w 220"/>
                <a:gd name="T15" fmla="*/ 12 h 73"/>
                <a:gd name="T16" fmla="*/ 30 w 220"/>
                <a:gd name="T17" fmla="*/ 4 h 73"/>
                <a:gd name="T18" fmla="*/ 0 w 220"/>
                <a:gd name="T19" fmla="*/ 0 h 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0"/>
                <a:gd name="T31" fmla="*/ 0 h 73"/>
                <a:gd name="T32" fmla="*/ 220 w 220"/>
                <a:gd name="T33" fmla="*/ 73 h 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0" h="73">
                  <a:moveTo>
                    <a:pt x="210" y="73"/>
                  </a:moveTo>
                  <a:cubicBezTo>
                    <a:pt x="215" y="64"/>
                    <a:pt x="220" y="55"/>
                    <a:pt x="218" y="48"/>
                  </a:cubicBezTo>
                  <a:cubicBezTo>
                    <a:pt x="216" y="41"/>
                    <a:pt x="208" y="33"/>
                    <a:pt x="198" y="30"/>
                  </a:cubicBezTo>
                  <a:cubicBezTo>
                    <a:pt x="188" y="27"/>
                    <a:pt x="168" y="28"/>
                    <a:pt x="156" y="28"/>
                  </a:cubicBezTo>
                  <a:cubicBezTo>
                    <a:pt x="144" y="28"/>
                    <a:pt x="138" y="30"/>
                    <a:pt x="128" y="30"/>
                  </a:cubicBezTo>
                  <a:cubicBezTo>
                    <a:pt x="118" y="30"/>
                    <a:pt x="106" y="31"/>
                    <a:pt x="95" y="30"/>
                  </a:cubicBezTo>
                  <a:cubicBezTo>
                    <a:pt x="84" y="29"/>
                    <a:pt x="70" y="27"/>
                    <a:pt x="63" y="24"/>
                  </a:cubicBezTo>
                  <a:cubicBezTo>
                    <a:pt x="56" y="21"/>
                    <a:pt x="55" y="15"/>
                    <a:pt x="50" y="12"/>
                  </a:cubicBezTo>
                  <a:cubicBezTo>
                    <a:pt x="45" y="9"/>
                    <a:pt x="38" y="6"/>
                    <a:pt x="30" y="4"/>
                  </a:cubicBezTo>
                  <a:cubicBezTo>
                    <a:pt x="22" y="2"/>
                    <a:pt x="5" y="1"/>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55" name="Freeform 188"/>
            <p:cNvSpPr>
              <a:spLocks/>
            </p:cNvSpPr>
            <p:nvPr/>
          </p:nvSpPr>
          <p:spPr bwMode="auto">
            <a:xfrm>
              <a:off x="4534" y="1056"/>
              <a:ext cx="172" cy="106"/>
            </a:xfrm>
            <a:custGeom>
              <a:avLst/>
              <a:gdLst>
                <a:gd name="T0" fmla="*/ 172 w 172"/>
                <a:gd name="T1" fmla="*/ 0 h 106"/>
                <a:gd name="T2" fmla="*/ 156 w 172"/>
                <a:gd name="T3" fmla="*/ 14 h 106"/>
                <a:gd name="T4" fmla="*/ 144 w 172"/>
                <a:gd name="T5" fmla="*/ 30 h 106"/>
                <a:gd name="T6" fmla="*/ 124 w 172"/>
                <a:gd name="T7" fmla="*/ 48 h 106"/>
                <a:gd name="T8" fmla="*/ 86 w 172"/>
                <a:gd name="T9" fmla="*/ 60 h 106"/>
                <a:gd name="T10" fmla="*/ 68 w 172"/>
                <a:gd name="T11" fmla="*/ 64 h 106"/>
                <a:gd name="T12" fmla="*/ 44 w 172"/>
                <a:gd name="T13" fmla="*/ 78 h 106"/>
                <a:gd name="T14" fmla="*/ 26 w 172"/>
                <a:gd name="T15" fmla="*/ 98 h 106"/>
                <a:gd name="T16" fmla="*/ 0 w 172"/>
                <a:gd name="T17" fmla="*/ 106 h 1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2"/>
                <a:gd name="T28" fmla="*/ 0 h 106"/>
                <a:gd name="T29" fmla="*/ 172 w 172"/>
                <a:gd name="T30" fmla="*/ 106 h 1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2" h="106">
                  <a:moveTo>
                    <a:pt x="172" y="0"/>
                  </a:moveTo>
                  <a:cubicBezTo>
                    <a:pt x="166" y="4"/>
                    <a:pt x="161" y="9"/>
                    <a:pt x="156" y="14"/>
                  </a:cubicBezTo>
                  <a:cubicBezTo>
                    <a:pt x="151" y="19"/>
                    <a:pt x="149" y="24"/>
                    <a:pt x="144" y="30"/>
                  </a:cubicBezTo>
                  <a:cubicBezTo>
                    <a:pt x="139" y="36"/>
                    <a:pt x="134" y="43"/>
                    <a:pt x="124" y="48"/>
                  </a:cubicBezTo>
                  <a:cubicBezTo>
                    <a:pt x="114" y="53"/>
                    <a:pt x="95" y="57"/>
                    <a:pt x="86" y="60"/>
                  </a:cubicBezTo>
                  <a:cubicBezTo>
                    <a:pt x="77" y="63"/>
                    <a:pt x="75" y="61"/>
                    <a:pt x="68" y="64"/>
                  </a:cubicBezTo>
                  <a:cubicBezTo>
                    <a:pt x="61" y="67"/>
                    <a:pt x="51" y="72"/>
                    <a:pt x="44" y="78"/>
                  </a:cubicBezTo>
                  <a:cubicBezTo>
                    <a:pt x="37" y="84"/>
                    <a:pt x="33" y="93"/>
                    <a:pt x="26" y="98"/>
                  </a:cubicBezTo>
                  <a:cubicBezTo>
                    <a:pt x="19" y="103"/>
                    <a:pt x="5" y="105"/>
                    <a:pt x="0" y="106"/>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56" name="Freeform 189"/>
            <p:cNvSpPr>
              <a:spLocks/>
            </p:cNvSpPr>
            <p:nvPr/>
          </p:nvSpPr>
          <p:spPr bwMode="auto">
            <a:xfrm>
              <a:off x="4524" y="418"/>
              <a:ext cx="26" cy="86"/>
            </a:xfrm>
            <a:custGeom>
              <a:avLst/>
              <a:gdLst>
                <a:gd name="T0" fmla="*/ 8 w 26"/>
                <a:gd name="T1" fmla="*/ 86 h 86"/>
                <a:gd name="T2" fmla="*/ 0 w 26"/>
                <a:gd name="T3" fmla="*/ 50 h 86"/>
                <a:gd name="T4" fmla="*/ 8 w 26"/>
                <a:gd name="T5" fmla="*/ 28 h 86"/>
                <a:gd name="T6" fmla="*/ 16 w 26"/>
                <a:gd name="T7" fmla="*/ 18 h 86"/>
                <a:gd name="T8" fmla="*/ 26 w 26"/>
                <a:gd name="T9" fmla="*/ 0 h 86"/>
                <a:gd name="T10" fmla="*/ 0 60000 65536"/>
                <a:gd name="T11" fmla="*/ 0 60000 65536"/>
                <a:gd name="T12" fmla="*/ 0 60000 65536"/>
                <a:gd name="T13" fmla="*/ 0 60000 65536"/>
                <a:gd name="T14" fmla="*/ 0 60000 65536"/>
                <a:gd name="T15" fmla="*/ 0 w 26"/>
                <a:gd name="T16" fmla="*/ 0 h 86"/>
                <a:gd name="T17" fmla="*/ 26 w 26"/>
                <a:gd name="T18" fmla="*/ 86 h 86"/>
              </a:gdLst>
              <a:ahLst/>
              <a:cxnLst>
                <a:cxn ang="T10">
                  <a:pos x="T0" y="T1"/>
                </a:cxn>
                <a:cxn ang="T11">
                  <a:pos x="T2" y="T3"/>
                </a:cxn>
                <a:cxn ang="T12">
                  <a:pos x="T4" y="T5"/>
                </a:cxn>
                <a:cxn ang="T13">
                  <a:pos x="T6" y="T7"/>
                </a:cxn>
                <a:cxn ang="T14">
                  <a:pos x="T8" y="T9"/>
                </a:cxn>
              </a:cxnLst>
              <a:rect l="T15" t="T16" r="T17" b="T18"/>
              <a:pathLst>
                <a:path w="26" h="86">
                  <a:moveTo>
                    <a:pt x="8" y="86"/>
                  </a:moveTo>
                  <a:cubicBezTo>
                    <a:pt x="4" y="73"/>
                    <a:pt x="0" y="60"/>
                    <a:pt x="0" y="50"/>
                  </a:cubicBezTo>
                  <a:cubicBezTo>
                    <a:pt x="0" y="40"/>
                    <a:pt x="5" y="33"/>
                    <a:pt x="8" y="28"/>
                  </a:cubicBezTo>
                  <a:cubicBezTo>
                    <a:pt x="11" y="23"/>
                    <a:pt x="13" y="23"/>
                    <a:pt x="16" y="18"/>
                  </a:cubicBezTo>
                  <a:cubicBezTo>
                    <a:pt x="19" y="13"/>
                    <a:pt x="22" y="6"/>
                    <a:pt x="2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57" name="Freeform 190"/>
            <p:cNvSpPr>
              <a:spLocks/>
            </p:cNvSpPr>
            <p:nvPr/>
          </p:nvSpPr>
          <p:spPr bwMode="auto">
            <a:xfrm>
              <a:off x="4088" y="360"/>
              <a:ext cx="256" cy="362"/>
            </a:xfrm>
            <a:custGeom>
              <a:avLst/>
              <a:gdLst>
                <a:gd name="T0" fmla="*/ 256 w 256"/>
                <a:gd name="T1" fmla="*/ 362 h 362"/>
                <a:gd name="T2" fmla="*/ 206 w 256"/>
                <a:gd name="T3" fmla="*/ 346 h 362"/>
                <a:gd name="T4" fmla="*/ 198 w 256"/>
                <a:gd name="T5" fmla="*/ 330 h 362"/>
                <a:gd name="T6" fmla="*/ 192 w 256"/>
                <a:gd name="T7" fmla="*/ 304 h 362"/>
                <a:gd name="T8" fmla="*/ 190 w 256"/>
                <a:gd name="T9" fmla="*/ 286 h 362"/>
                <a:gd name="T10" fmla="*/ 176 w 256"/>
                <a:gd name="T11" fmla="*/ 262 h 362"/>
                <a:gd name="T12" fmla="*/ 160 w 256"/>
                <a:gd name="T13" fmla="*/ 248 h 362"/>
                <a:gd name="T14" fmla="*/ 150 w 256"/>
                <a:gd name="T15" fmla="*/ 234 h 362"/>
                <a:gd name="T16" fmla="*/ 150 w 256"/>
                <a:gd name="T17" fmla="*/ 216 h 362"/>
                <a:gd name="T18" fmla="*/ 152 w 256"/>
                <a:gd name="T19" fmla="*/ 198 h 362"/>
                <a:gd name="T20" fmla="*/ 116 w 256"/>
                <a:gd name="T21" fmla="*/ 134 h 362"/>
                <a:gd name="T22" fmla="*/ 78 w 256"/>
                <a:gd name="T23" fmla="*/ 96 h 362"/>
                <a:gd name="T24" fmla="*/ 32 w 256"/>
                <a:gd name="T25" fmla="*/ 52 h 362"/>
                <a:gd name="T26" fmla="*/ 0 w 256"/>
                <a:gd name="T27" fmla="*/ 0 h 3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6"/>
                <a:gd name="T43" fmla="*/ 0 h 362"/>
                <a:gd name="T44" fmla="*/ 256 w 256"/>
                <a:gd name="T45" fmla="*/ 362 h 3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6" h="362">
                  <a:moveTo>
                    <a:pt x="256" y="362"/>
                  </a:moveTo>
                  <a:cubicBezTo>
                    <a:pt x="236" y="356"/>
                    <a:pt x="216" y="351"/>
                    <a:pt x="206" y="346"/>
                  </a:cubicBezTo>
                  <a:cubicBezTo>
                    <a:pt x="196" y="341"/>
                    <a:pt x="200" y="337"/>
                    <a:pt x="198" y="330"/>
                  </a:cubicBezTo>
                  <a:cubicBezTo>
                    <a:pt x="196" y="323"/>
                    <a:pt x="193" y="311"/>
                    <a:pt x="192" y="304"/>
                  </a:cubicBezTo>
                  <a:cubicBezTo>
                    <a:pt x="191" y="297"/>
                    <a:pt x="193" y="293"/>
                    <a:pt x="190" y="286"/>
                  </a:cubicBezTo>
                  <a:cubicBezTo>
                    <a:pt x="187" y="279"/>
                    <a:pt x="181" y="268"/>
                    <a:pt x="176" y="262"/>
                  </a:cubicBezTo>
                  <a:cubicBezTo>
                    <a:pt x="171" y="256"/>
                    <a:pt x="164" y="253"/>
                    <a:pt x="160" y="248"/>
                  </a:cubicBezTo>
                  <a:cubicBezTo>
                    <a:pt x="156" y="243"/>
                    <a:pt x="152" y="239"/>
                    <a:pt x="150" y="234"/>
                  </a:cubicBezTo>
                  <a:cubicBezTo>
                    <a:pt x="148" y="229"/>
                    <a:pt x="150" y="222"/>
                    <a:pt x="150" y="216"/>
                  </a:cubicBezTo>
                  <a:cubicBezTo>
                    <a:pt x="150" y="210"/>
                    <a:pt x="158" y="212"/>
                    <a:pt x="152" y="198"/>
                  </a:cubicBezTo>
                  <a:cubicBezTo>
                    <a:pt x="146" y="184"/>
                    <a:pt x="128" y="151"/>
                    <a:pt x="116" y="134"/>
                  </a:cubicBezTo>
                  <a:cubicBezTo>
                    <a:pt x="104" y="117"/>
                    <a:pt x="92" y="110"/>
                    <a:pt x="78" y="96"/>
                  </a:cubicBezTo>
                  <a:cubicBezTo>
                    <a:pt x="64" y="82"/>
                    <a:pt x="45" y="68"/>
                    <a:pt x="32" y="52"/>
                  </a:cubicBezTo>
                  <a:cubicBezTo>
                    <a:pt x="19" y="36"/>
                    <a:pt x="9" y="18"/>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58" name="Freeform 191"/>
            <p:cNvSpPr>
              <a:spLocks/>
            </p:cNvSpPr>
            <p:nvPr/>
          </p:nvSpPr>
          <p:spPr bwMode="auto">
            <a:xfrm>
              <a:off x="4602" y="748"/>
              <a:ext cx="234" cy="86"/>
            </a:xfrm>
            <a:custGeom>
              <a:avLst/>
              <a:gdLst>
                <a:gd name="T0" fmla="*/ 0 w 234"/>
                <a:gd name="T1" fmla="*/ 4 h 86"/>
                <a:gd name="T2" fmla="*/ 22 w 234"/>
                <a:gd name="T3" fmla="*/ 2 h 86"/>
                <a:gd name="T4" fmla="*/ 42 w 234"/>
                <a:gd name="T5" fmla="*/ 16 h 86"/>
                <a:gd name="T6" fmla="*/ 62 w 234"/>
                <a:gd name="T7" fmla="*/ 26 h 86"/>
                <a:gd name="T8" fmla="*/ 74 w 234"/>
                <a:gd name="T9" fmla="*/ 32 h 86"/>
                <a:gd name="T10" fmla="*/ 84 w 234"/>
                <a:gd name="T11" fmla="*/ 44 h 86"/>
                <a:gd name="T12" fmla="*/ 96 w 234"/>
                <a:gd name="T13" fmla="*/ 58 h 86"/>
                <a:gd name="T14" fmla="*/ 104 w 234"/>
                <a:gd name="T15" fmla="*/ 68 h 86"/>
                <a:gd name="T16" fmla="*/ 122 w 234"/>
                <a:gd name="T17" fmla="*/ 76 h 86"/>
                <a:gd name="T18" fmla="*/ 136 w 234"/>
                <a:gd name="T19" fmla="*/ 82 h 86"/>
                <a:gd name="T20" fmla="*/ 148 w 234"/>
                <a:gd name="T21" fmla="*/ 86 h 86"/>
                <a:gd name="T22" fmla="*/ 164 w 234"/>
                <a:gd name="T23" fmla="*/ 82 h 86"/>
                <a:gd name="T24" fmla="*/ 178 w 234"/>
                <a:gd name="T25" fmla="*/ 70 h 86"/>
                <a:gd name="T26" fmla="*/ 190 w 234"/>
                <a:gd name="T27" fmla="*/ 64 h 86"/>
                <a:gd name="T28" fmla="*/ 208 w 234"/>
                <a:gd name="T29" fmla="*/ 60 h 86"/>
                <a:gd name="T30" fmla="*/ 220 w 234"/>
                <a:gd name="T31" fmla="*/ 60 h 86"/>
                <a:gd name="T32" fmla="*/ 234 w 234"/>
                <a:gd name="T33" fmla="*/ 58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4"/>
                <a:gd name="T52" fmla="*/ 0 h 86"/>
                <a:gd name="T53" fmla="*/ 234 w 234"/>
                <a:gd name="T54" fmla="*/ 86 h 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4" h="86">
                  <a:moveTo>
                    <a:pt x="0" y="4"/>
                  </a:moveTo>
                  <a:cubicBezTo>
                    <a:pt x="7" y="2"/>
                    <a:pt x="15" y="0"/>
                    <a:pt x="22" y="2"/>
                  </a:cubicBezTo>
                  <a:cubicBezTo>
                    <a:pt x="29" y="4"/>
                    <a:pt x="35" y="12"/>
                    <a:pt x="42" y="16"/>
                  </a:cubicBezTo>
                  <a:cubicBezTo>
                    <a:pt x="49" y="20"/>
                    <a:pt x="57" y="23"/>
                    <a:pt x="62" y="26"/>
                  </a:cubicBezTo>
                  <a:cubicBezTo>
                    <a:pt x="67" y="29"/>
                    <a:pt x="70" y="29"/>
                    <a:pt x="74" y="32"/>
                  </a:cubicBezTo>
                  <a:cubicBezTo>
                    <a:pt x="78" y="35"/>
                    <a:pt x="80" y="40"/>
                    <a:pt x="84" y="44"/>
                  </a:cubicBezTo>
                  <a:cubicBezTo>
                    <a:pt x="88" y="48"/>
                    <a:pt x="93" y="54"/>
                    <a:pt x="96" y="58"/>
                  </a:cubicBezTo>
                  <a:cubicBezTo>
                    <a:pt x="99" y="62"/>
                    <a:pt x="100" y="65"/>
                    <a:pt x="104" y="68"/>
                  </a:cubicBezTo>
                  <a:cubicBezTo>
                    <a:pt x="108" y="71"/>
                    <a:pt x="117" y="74"/>
                    <a:pt x="122" y="76"/>
                  </a:cubicBezTo>
                  <a:cubicBezTo>
                    <a:pt x="127" y="78"/>
                    <a:pt x="132" y="80"/>
                    <a:pt x="136" y="82"/>
                  </a:cubicBezTo>
                  <a:cubicBezTo>
                    <a:pt x="140" y="84"/>
                    <a:pt x="143" y="86"/>
                    <a:pt x="148" y="86"/>
                  </a:cubicBezTo>
                  <a:cubicBezTo>
                    <a:pt x="153" y="86"/>
                    <a:pt x="159" y="85"/>
                    <a:pt x="164" y="82"/>
                  </a:cubicBezTo>
                  <a:cubicBezTo>
                    <a:pt x="169" y="79"/>
                    <a:pt x="174" y="73"/>
                    <a:pt x="178" y="70"/>
                  </a:cubicBezTo>
                  <a:cubicBezTo>
                    <a:pt x="182" y="67"/>
                    <a:pt x="185" y="66"/>
                    <a:pt x="190" y="64"/>
                  </a:cubicBezTo>
                  <a:cubicBezTo>
                    <a:pt x="195" y="62"/>
                    <a:pt x="203" y="61"/>
                    <a:pt x="208" y="60"/>
                  </a:cubicBezTo>
                  <a:cubicBezTo>
                    <a:pt x="213" y="59"/>
                    <a:pt x="216" y="60"/>
                    <a:pt x="220" y="60"/>
                  </a:cubicBezTo>
                  <a:cubicBezTo>
                    <a:pt x="224" y="60"/>
                    <a:pt x="229" y="59"/>
                    <a:pt x="234" y="5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59" name="Freeform 192"/>
            <p:cNvSpPr>
              <a:spLocks/>
            </p:cNvSpPr>
            <p:nvPr/>
          </p:nvSpPr>
          <p:spPr bwMode="auto">
            <a:xfrm>
              <a:off x="4295" y="840"/>
              <a:ext cx="253" cy="167"/>
            </a:xfrm>
            <a:custGeom>
              <a:avLst/>
              <a:gdLst>
                <a:gd name="T0" fmla="*/ 1 w 255"/>
                <a:gd name="T1" fmla="*/ 0 h 165"/>
                <a:gd name="T2" fmla="*/ 1 w 255"/>
                <a:gd name="T3" fmla="*/ 24 h 165"/>
                <a:gd name="T4" fmla="*/ 7 w 255"/>
                <a:gd name="T5" fmla="*/ 47 h 165"/>
                <a:gd name="T6" fmla="*/ 33 w 255"/>
                <a:gd name="T7" fmla="*/ 59 h 165"/>
                <a:gd name="T8" fmla="*/ 47 w 255"/>
                <a:gd name="T9" fmla="*/ 73 h 165"/>
                <a:gd name="T10" fmla="*/ 55 w 255"/>
                <a:gd name="T11" fmla="*/ 89 h 165"/>
                <a:gd name="T12" fmla="*/ 63 w 255"/>
                <a:gd name="T13" fmla="*/ 109 h 165"/>
                <a:gd name="T14" fmla="*/ 90 w 255"/>
                <a:gd name="T15" fmla="*/ 123 h 165"/>
                <a:gd name="T16" fmla="*/ 126 w 255"/>
                <a:gd name="T17" fmla="*/ 130 h 165"/>
                <a:gd name="T18" fmla="*/ 150 w 255"/>
                <a:gd name="T19" fmla="*/ 142 h 165"/>
                <a:gd name="T20" fmla="*/ 182 w 255"/>
                <a:gd name="T21" fmla="*/ 170 h 165"/>
                <a:gd name="T22" fmla="*/ 217 w 255"/>
                <a:gd name="T23" fmla="*/ 172 h 165"/>
                <a:gd name="T24" fmla="*/ 245 w 255"/>
                <a:gd name="T25" fmla="*/ 156 h 1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5"/>
                <a:gd name="T40" fmla="*/ 0 h 165"/>
                <a:gd name="T41" fmla="*/ 255 w 255"/>
                <a:gd name="T42" fmla="*/ 165 h 1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5" h="165">
                  <a:moveTo>
                    <a:pt x="1" y="0"/>
                  </a:moveTo>
                  <a:cubicBezTo>
                    <a:pt x="0" y="8"/>
                    <a:pt x="0" y="17"/>
                    <a:pt x="1" y="24"/>
                  </a:cubicBezTo>
                  <a:cubicBezTo>
                    <a:pt x="2" y="31"/>
                    <a:pt x="2" y="37"/>
                    <a:pt x="7" y="42"/>
                  </a:cubicBezTo>
                  <a:cubicBezTo>
                    <a:pt x="12" y="47"/>
                    <a:pt x="26" y="50"/>
                    <a:pt x="33" y="54"/>
                  </a:cubicBezTo>
                  <a:cubicBezTo>
                    <a:pt x="40" y="58"/>
                    <a:pt x="43" y="63"/>
                    <a:pt x="47" y="68"/>
                  </a:cubicBezTo>
                  <a:cubicBezTo>
                    <a:pt x="51" y="73"/>
                    <a:pt x="52" y="78"/>
                    <a:pt x="55" y="84"/>
                  </a:cubicBezTo>
                  <a:cubicBezTo>
                    <a:pt x="58" y="90"/>
                    <a:pt x="60" y="98"/>
                    <a:pt x="67" y="104"/>
                  </a:cubicBezTo>
                  <a:cubicBezTo>
                    <a:pt x="74" y="110"/>
                    <a:pt x="84" y="115"/>
                    <a:pt x="95" y="118"/>
                  </a:cubicBezTo>
                  <a:cubicBezTo>
                    <a:pt x="106" y="121"/>
                    <a:pt x="121" y="120"/>
                    <a:pt x="131" y="122"/>
                  </a:cubicBezTo>
                  <a:cubicBezTo>
                    <a:pt x="141" y="124"/>
                    <a:pt x="146" y="126"/>
                    <a:pt x="155" y="132"/>
                  </a:cubicBezTo>
                  <a:cubicBezTo>
                    <a:pt x="164" y="138"/>
                    <a:pt x="175" y="155"/>
                    <a:pt x="187" y="160"/>
                  </a:cubicBezTo>
                  <a:cubicBezTo>
                    <a:pt x="199" y="165"/>
                    <a:pt x="216" y="164"/>
                    <a:pt x="227" y="162"/>
                  </a:cubicBezTo>
                  <a:cubicBezTo>
                    <a:pt x="238" y="160"/>
                    <a:pt x="246" y="153"/>
                    <a:pt x="255" y="146"/>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60" name="Freeform 193"/>
            <p:cNvSpPr>
              <a:spLocks/>
            </p:cNvSpPr>
            <p:nvPr/>
          </p:nvSpPr>
          <p:spPr bwMode="auto">
            <a:xfrm>
              <a:off x="4523" y="869"/>
              <a:ext cx="126" cy="118"/>
            </a:xfrm>
            <a:custGeom>
              <a:avLst/>
              <a:gdLst>
                <a:gd name="T0" fmla="*/ 27 w 126"/>
                <a:gd name="T1" fmla="*/ 118 h 118"/>
                <a:gd name="T2" fmla="*/ 22 w 126"/>
                <a:gd name="T3" fmla="*/ 103 h 118"/>
                <a:gd name="T4" fmla="*/ 6 w 126"/>
                <a:gd name="T5" fmla="*/ 90 h 118"/>
                <a:gd name="T6" fmla="*/ 1 w 126"/>
                <a:gd name="T7" fmla="*/ 70 h 118"/>
                <a:gd name="T8" fmla="*/ 3 w 126"/>
                <a:gd name="T9" fmla="*/ 54 h 118"/>
                <a:gd name="T10" fmla="*/ 19 w 126"/>
                <a:gd name="T11" fmla="*/ 39 h 118"/>
                <a:gd name="T12" fmla="*/ 34 w 126"/>
                <a:gd name="T13" fmla="*/ 33 h 118"/>
                <a:gd name="T14" fmla="*/ 63 w 126"/>
                <a:gd name="T15" fmla="*/ 34 h 118"/>
                <a:gd name="T16" fmla="*/ 88 w 126"/>
                <a:gd name="T17" fmla="*/ 34 h 118"/>
                <a:gd name="T18" fmla="*/ 108 w 126"/>
                <a:gd name="T19" fmla="*/ 28 h 118"/>
                <a:gd name="T20" fmla="*/ 117 w 126"/>
                <a:gd name="T21" fmla="*/ 12 h 118"/>
                <a:gd name="T22" fmla="*/ 126 w 126"/>
                <a:gd name="T23" fmla="*/ 0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118"/>
                <a:gd name="T38" fmla="*/ 126 w 126"/>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118">
                  <a:moveTo>
                    <a:pt x="27" y="118"/>
                  </a:moveTo>
                  <a:cubicBezTo>
                    <a:pt x="26" y="113"/>
                    <a:pt x="25" y="108"/>
                    <a:pt x="22" y="103"/>
                  </a:cubicBezTo>
                  <a:cubicBezTo>
                    <a:pt x="19" y="98"/>
                    <a:pt x="9" y="95"/>
                    <a:pt x="6" y="90"/>
                  </a:cubicBezTo>
                  <a:cubicBezTo>
                    <a:pt x="3" y="85"/>
                    <a:pt x="1" y="76"/>
                    <a:pt x="1" y="70"/>
                  </a:cubicBezTo>
                  <a:cubicBezTo>
                    <a:pt x="1" y="64"/>
                    <a:pt x="0" y="59"/>
                    <a:pt x="3" y="54"/>
                  </a:cubicBezTo>
                  <a:cubicBezTo>
                    <a:pt x="6" y="49"/>
                    <a:pt x="14" y="43"/>
                    <a:pt x="19" y="39"/>
                  </a:cubicBezTo>
                  <a:cubicBezTo>
                    <a:pt x="24" y="35"/>
                    <a:pt x="27" y="34"/>
                    <a:pt x="34" y="33"/>
                  </a:cubicBezTo>
                  <a:cubicBezTo>
                    <a:pt x="41" y="32"/>
                    <a:pt x="54" y="34"/>
                    <a:pt x="63" y="34"/>
                  </a:cubicBezTo>
                  <a:cubicBezTo>
                    <a:pt x="72" y="34"/>
                    <a:pt x="81" y="35"/>
                    <a:pt x="88" y="34"/>
                  </a:cubicBezTo>
                  <a:cubicBezTo>
                    <a:pt x="95" y="33"/>
                    <a:pt x="103" y="32"/>
                    <a:pt x="108" y="28"/>
                  </a:cubicBezTo>
                  <a:cubicBezTo>
                    <a:pt x="113" y="24"/>
                    <a:pt x="114" y="17"/>
                    <a:pt x="117" y="12"/>
                  </a:cubicBezTo>
                  <a:cubicBezTo>
                    <a:pt x="120" y="7"/>
                    <a:pt x="123" y="3"/>
                    <a:pt x="12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61" name="Freeform 194"/>
            <p:cNvSpPr>
              <a:spLocks/>
            </p:cNvSpPr>
            <p:nvPr/>
          </p:nvSpPr>
          <p:spPr bwMode="auto">
            <a:xfrm>
              <a:off x="4050" y="531"/>
              <a:ext cx="188" cy="54"/>
            </a:xfrm>
            <a:custGeom>
              <a:avLst/>
              <a:gdLst>
                <a:gd name="T0" fmla="*/ 188 w 188"/>
                <a:gd name="T1" fmla="*/ 45 h 54"/>
                <a:gd name="T2" fmla="*/ 164 w 188"/>
                <a:gd name="T3" fmla="*/ 45 h 54"/>
                <a:gd name="T4" fmla="*/ 143 w 188"/>
                <a:gd name="T5" fmla="*/ 51 h 54"/>
                <a:gd name="T6" fmla="*/ 116 w 188"/>
                <a:gd name="T7" fmla="*/ 53 h 54"/>
                <a:gd name="T8" fmla="*/ 89 w 188"/>
                <a:gd name="T9" fmla="*/ 44 h 54"/>
                <a:gd name="T10" fmla="*/ 63 w 188"/>
                <a:gd name="T11" fmla="*/ 36 h 54"/>
                <a:gd name="T12" fmla="*/ 38 w 188"/>
                <a:gd name="T13" fmla="*/ 36 h 54"/>
                <a:gd name="T14" fmla="*/ 15 w 188"/>
                <a:gd name="T15" fmla="*/ 24 h 54"/>
                <a:gd name="T16" fmla="*/ 0 w 188"/>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54"/>
                <a:gd name="T29" fmla="*/ 188 w 18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54">
                  <a:moveTo>
                    <a:pt x="188" y="45"/>
                  </a:moveTo>
                  <a:cubicBezTo>
                    <a:pt x="179" y="44"/>
                    <a:pt x="171" y="44"/>
                    <a:pt x="164" y="45"/>
                  </a:cubicBezTo>
                  <a:cubicBezTo>
                    <a:pt x="157" y="46"/>
                    <a:pt x="151" y="50"/>
                    <a:pt x="143" y="51"/>
                  </a:cubicBezTo>
                  <a:cubicBezTo>
                    <a:pt x="135" y="52"/>
                    <a:pt x="125" y="54"/>
                    <a:pt x="116" y="53"/>
                  </a:cubicBezTo>
                  <a:cubicBezTo>
                    <a:pt x="107" y="52"/>
                    <a:pt x="98" y="47"/>
                    <a:pt x="89" y="44"/>
                  </a:cubicBezTo>
                  <a:cubicBezTo>
                    <a:pt x="80" y="41"/>
                    <a:pt x="71" y="37"/>
                    <a:pt x="63" y="36"/>
                  </a:cubicBezTo>
                  <a:cubicBezTo>
                    <a:pt x="55" y="35"/>
                    <a:pt x="46" y="38"/>
                    <a:pt x="38" y="36"/>
                  </a:cubicBezTo>
                  <a:cubicBezTo>
                    <a:pt x="30" y="34"/>
                    <a:pt x="21" y="30"/>
                    <a:pt x="15" y="24"/>
                  </a:cubicBezTo>
                  <a:cubicBezTo>
                    <a:pt x="9" y="18"/>
                    <a:pt x="4" y="9"/>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62" name="Freeform 195"/>
            <p:cNvSpPr>
              <a:spLocks/>
            </p:cNvSpPr>
            <p:nvPr/>
          </p:nvSpPr>
          <p:spPr bwMode="auto">
            <a:xfrm>
              <a:off x="3999" y="657"/>
              <a:ext cx="6" cy="29"/>
            </a:xfrm>
            <a:custGeom>
              <a:avLst/>
              <a:gdLst>
                <a:gd name="T0" fmla="*/ 3 w 6"/>
                <a:gd name="T1" fmla="*/ 0 h 29"/>
                <a:gd name="T2" fmla="*/ 0 w 6"/>
                <a:gd name="T3" fmla="*/ 11 h 29"/>
                <a:gd name="T4" fmla="*/ 6 w 6"/>
                <a:gd name="T5" fmla="*/ 29 h 29"/>
                <a:gd name="T6" fmla="*/ 0 60000 65536"/>
                <a:gd name="T7" fmla="*/ 0 60000 65536"/>
                <a:gd name="T8" fmla="*/ 0 60000 65536"/>
                <a:gd name="T9" fmla="*/ 0 w 6"/>
                <a:gd name="T10" fmla="*/ 0 h 29"/>
                <a:gd name="T11" fmla="*/ 6 w 6"/>
                <a:gd name="T12" fmla="*/ 29 h 29"/>
              </a:gdLst>
              <a:ahLst/>
              <a:cxnLst>
                <a:cxn ang="T6">
                  <a:pos x="T0" y="T1"/>
                </a:cxn>
                <a:cxn ang="T7">
                  <a:pos x="T2" y="T3"/>
                </a:cxn>
                <a:cxn ang="T8">
                  <a:pos x="T4" y="T5"/>
                </a:cxn>
              </a:cxnLst>
              <a:rect l="T9" t="T10" r="T11" b="T12"/>
              <a:pathLst>
                <a:path w="6" h="29">
                  <a:moveTo>
                    <a:pt x="3" y="0"/>
                  </a:moveTo>
                  <a:cubicBezTo>
                    <a:pt x="1" y="3"/>
                    <a:pt x="0" y="6"/>
                    <a:pt x="0" y="11"/>
                  </a:cubicBezTo>
                  <a:cubicBezTo>
                    <a:pt x="0" y="16"/>
                    <a:pt x="3" y="22"/>
                    <a:pt x="6" y="29"/>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63" name="Freeform 196"/>
            <p:cNvSpPr>
              <a:spLocks/>
            </p:cNvSpPr>
            <p:nvPr/>
          </p:nvSpPr>
          <p:spPr bwMode="auto">
            <a:xfrm>
              <a:off x="4028" y="705"/>
              <a:ext cx="52" cy="138"/>
            </a:xfrm>
            <a:custGeom>
              <a:avLst/>
              <a:gdLst>
                <a:gd name="T0" fmla="*/ 0 w 52"/>
                <a:gd name="T1" fmla="*/ 138 h 138"/>
                <a:gd name="T2" fmla="*/ 7 w 52"/>
                <a:gd name="T3" fmla="*/ 119 h 138"/>
                <a:gd name="T4" fmla="*/ 21 w 52"/>
                <a:gd name="T5" fmla="*/ 108 h 138"/>
                <a:gd name="T6" fmla="*/ 24 w 52"/>
                <a:gd name="T7" fmla="*/ 89 h 138"/>
                <a:gd name="T8" fmla="*/ 12 w 52"/>
                <a:gd name="T9" fmla="*/ 69 h 138"/>
                <a:gd name="T10" fmla="*/ 9 w 52"/>
                <a:gd name="T11" fmla="*/ 47 h 138"/>
                <a:gd name="T12" fmla="*/ 15 w 52"/>
                <a:gd name="T13" fmla="*/ 26 h 138"/>
                <a:gd name="T14" fmla="*/ 31 w 52"/>
                <a:gd name="T15" fmla="*/ 14 h 138"/>
                <a:gd name="T16" fmla="*/ 52 w 52"/>
                <a:gd name="T17" fmla="*/ 0 h 1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138"/>
                <a:gd name="T29" fmla="*/ 52 w 52"/>
                <a:gd name="T30" fmla="*/ 138 h 1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138">
                  <a:moveTo>
                    <a:pt x="0" y="138"/>
                  </a:moveTo>
                  <a:cubicBezTo>
                    <a:pt x="2" y="131"/>
                    <a:pt x="4" y="124"/>
                    <a:pt x="7" y="119"/>
                  </a:cubicBezTo>
                  <a:cubicBezTo>
                    <a:pt x="10" y="114"/>
                    <a:pt x="18" y="113"/>
                    <a:pt x="21" y="108"/>
                  </a:cubicBezTo>
                  <a:cubicBezTo>
                    <a:pt x="24" y="103"/>
                    <a:pt x="25" y="95"/>
                    <a:pt x="24" y="89"/>
                  </a:cubicBezTo>
                  <a:cubicBezTo>
                    <a:pt x="23" y="83"/>
                    <a:pt x="14" y="76"/>
                    <a:pt x="12" y="69"/>
                  </a:cubicBezTo>
                  <a:cubicBezTo>
                    <a:pt x="10" y="62"/>
                    <a:pt x="9" y="54"/>
                    <a:pt x="9" y="47"/>
                  </a:cubicBezTo>
                  <a:cubicBezTo>
                    <a:pt x="9" y="40"/>
                    <a:pt x="11" y="31"/>
                    <a:pt x="15" y="26"/>
                  </a:cubicBezTo>
                  <a:cubicBezTo>
                    <a:pt x="19" y="21"/>
                    <a:pt x="25" y="18"/>
                    <a:pt x="31" y="14"/>
                  </a:cubicBezTo>
                  <a:cubicBezTo>
                    <a:pt x="37" y="10"/>
                    <a:pt x="44" y="5"/>
                    <a:pt x="52"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64" name="Freeform 197"/>
            <p:cNvSpPr>
              <a:spLocks/>
            </p:cNvSpPr>
            <p:nvPr/>
          </p:nvSpPr>
          <p:spPr bwMode="auto">
            <a:xfrm>
              <a:off x="4029" y="843"/>
              <a:ext cx="134" cy="128"/>
            </a:xfrm>
            <a:custGeom>
              <a:avLst/>
              <a:gdLst>
                <a:gd name="T0" fmla="*/ 134 w 134"/>
                <a:gd name="T1" fmla="*/ 128 h 128"/>
                <a:gd name="T2" fmla="*/ 120 w 134"/>
                <a:gd name="T3" fmla="*/ 120 h 128"/>
                <a:gd name="T4" fmla="*/ 111 w 134"/>
                <a:gd name="T5" fmla="*/ 104 h 128"/>
                <a:gd name="T6" fmla="*/ 110 w 134"/>
                <a:gd name="T7" fmla="*/ 87 h 128"/>
                <a:gd name="T8" fmla="*/ 107 w 134"/>
                <a:gd name="T9" fmla="*/ 65 h 128"/>
                <a:gd name="T10" fmla="*/ 104 w 134"/>
                <a:gd name="T11" fmla="*/ 51 h 128"/>
                <a:gd name="T12" fmla="*/ 93 w 134"/>
                <a:gd name="T13" fmla="*/ 33 h 128"/>
                <a:gd name="T14" fmla="*/ 77 w 134"/>
                <a:gd name="T15" fmla="*/ 27 h 128"/>
                <a:gd name="T16" fmla="*/ 45 w 134"/>
                <a:gd name="T17" fmla="*/ 27 h 128"/>
                <a:gd name="T18" fmla="*/ 24 w 134"/>
                <a:gd name="T19" fmla="*/ 24 h 128"/>
                <a:gd name="T20" fmla="*/ 9 w 134"/>
                <a:gd name="T21" fmla="*/ 15 h 128"/>
                <a:gd name="T22" fmla="*/ 0 w 134"/>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4"/>
                <a:gd name="T37" fmla="*/ 0 h 128"/>
                <a:gd name="T38" fmla="*/ 134 w 134"/>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4" h="128">
                  <a:moveTo>
                    <a:pt x="134" y="128"/>
                  </a:moveTo>
                  <a:cubicBezTo>
                    <a:pt x="129" y="126"/>
                    <a:pt x="124" y="124"/>
                    <a:pt x="120" y="120"/>
                  </a:cubicBezTo>
                  <a:cubicBezTo>
                    <a:pt x="116" y="116"/>
                    <a:pt x="113" y="109"/>
                    <a:pt x="111" y="104"/>
                  </a:cubicBezTo>
                  <a:cubicBezTo>
                    <a:pt x="109" y="99"/>
                    <a:pt x="111" y="93"/>
                    <a:pt x="110" y="87"/>
                  </a:cubicBezTo>
                  <a:cubicBezTo>
                    <a:pt x="109" y="81"/>
                    <a:pt x="108" y="71"/>
                    <a:pt x="107" y="65"/>
                  </a:cubicBezTo>
                  <a:cubicBezTo>
                    <a:pt x="106" y="59"/>
                    <a:pt x="106" y="56"/>
                    <a:pt x="104" y="51"/>
                  </a:cubicBezTo>
                  <a:cubicBezTo>
                    <a:pt x="102" y="46"/>
                    <a:pt x="98" y="37"/>
                    <a:pt x="93" y="33"/>
                  </a:cubicBezTo>
                  <a:cubicBezTo>
                    <a:pt x="88" y="29"/>
                    <a:pt x="85" y="28"/>
                    <a:pt x="77" y="27"/>
                  </a:cubicBezTo>
                  <a:cubicBezTo>
                    <a:pt x="69" y="26"/>
                    <a:pt x="54" y="27"/>
                    <a:pt x="45" y="27"/>
                  </a:cubicBezTo>
                  <a:cubicBezTo>
                    <a:pt x="36" y="27"/>
                    <a:pt x="30" y="26"/>
                    <a:pt x="24" y="24"/>
                  </a:cubicBezTo>
                  <a:cubicBezTo>
                    <a:pt x="18" y="22"/>
                    <a:pt x="13" y="19"/>
                    <a:pt x="9" y="15"/>
                  </a:cubicBezTo>
                  <a:cubicBezTo>
                    <a:pt x="5" y="11"/>
                    <a:pt x="2" y="5"/>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65" name="Freeform 198"/>
            <p:cNvSpPr>
              <a:spLocks/>
            </p:cNvSpPr>
            <p:nvPr/>
          </p:nvSpPr>
          <p:spPr bwMode="auto">
            <a:xfrm>
              <a:off x="4700" y="555"/>
              <a:ext cx="100" cy="64"/>
            </a:xfrm>
            <a:custGeom>
              <a:avLst/>
              <a:gdLst>
                <a:gd name="T0" fmla="*/ 0 w 100"/>
                <a:gd name="T1" fmla="*/ 54 h 64"/>
                <a:gd name="T2" fmla="*/ 18 w 100"/>
                <a:gd name="T3" fmla="*/ 57 h 64"/>
                <a:gd name="T4" fmla="*/ 46 w 100"/>
                <a:gd name="T5" fmla="*/ 62 h 64"/>
                <a:gd name="T6" fmla="*/ 70 w 100"/>
                <a:gd name="T7" fmla="*/ 62 h 64"/>
                <a:gd name="T8" fmla="*/ 93 w 100"/>
                <a:gd name="T9" fmla="*/ 50 h 64"/>
                <a:gd name="T10" fmla="*/ 99 w 100"/>
                <a:gd name="T11" fmla="*/ 21 h 64"/>
                <a:gd name="T12" fmla="*/ 97 w 100"/>
                <a:gd name="T13" fmla="*/ 0 h 64"/>
                <a:gd name="T14" fmla="*/ 0 60000 65536"/>
                <a:gd name="T15" fmla="*/ 0 60000 65536"/>
                <a:gd name="T16" fmla="*/ 0 60000 65536"/>
                <a:gd name="T17" fmla="*/ 0 60000 65536"/>
                <a:gd name="T18" fmla="*/ 0 60000 65536"/>
                <a:gd name="T19" fmla="*/ 0 60000 65536"/>
                <a:gd name="T20" fmla="*/ 0 60000 65536"/>
                <a:gd name="T21" fmla="*/ 0 w 100"/>
                <a:gd name="T22" fmla="*/ 0 h 64"/>
                <a:gd name="T23" fmla="*/ 100 w 100"/>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64">
                  <a:moveTo>
                    <a:pt x="0" y="54"/>
                  </a:moveTo>
                  <a:cubicBezTo>
                    <a:pt x="5" y="55"/>
                    <a:pt x="10" y="56"/>
                    <a:pt x="18" y="57"/>
                  </a:cubicBezTo>
                  <a:cubicBezTo>
                    <a:pt x="26" y="58"/>
                    <a:pt x="37" y="61"/>
                    <a:pt x="46" y="62"/>
                  </a:cubicBezTo>
                  <a:cubicBezTo>
                    <a:pt x="55" y="63"/>
                    <a:pt x="62" y="64"/>
                    <a:pt x="70" y="62"/>
                  </a:cubicBezTo>
                  <a:cubicBezTo>
                    <a:pt x="78" y="60"/>
                    <a:pt x="88" y="57"/>
                    <a:pt x="93" y="50"/>
                  </a:cubicBezTo>
                  <a:cubicBezTo>
                    <a:pt x="98" y="43"/>
                    <a:pt x="98" y="29"/>
                    <a:pt x="99" y="21"/>
                  </a:cubicBezTo>
                  <a:cubicBezTo>
                    <a:pt x="100" y="13"/>
                    <a:pt x="98" y="6"/>
                    <a:pt x="97"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66" name="Freeform 199"/>
            <p:cNvSpPr>
              <a:spLocks/>
            </p:cNvSpPr>
            <p:nvPr/>
          </p:nvSpPr>
          <p:spPr bwMode="auto">
            <a:xfrm>
              <a:off x="4797" y="555"/>
              <a:ext cx="40" cy="123"/>
            </a:xfrm>
            <a:custGeom>
              <a:avLst/>
              <a:gdLst>
                <a:gd name="T0" fmla="*/ 0 w 40"/>
                <a:gd name="T1" fmla="*/ 0 h 123"/>
                <a:gd name="T2" fmla="*/ 15 w 40"/>
                <a:gd name="T3" fmla="*/ 8 h 123"/>
                <a:gd name="T4" fmla="*/ 26 w 40"/>
                <a:gd name="T5" fmla="*/ 11 h 123"/>
                <a:gd name="T6" fmla="*/ 35 w 40"/>
                <a:gd name="T7" fmla="*/ 17 h 123"/>
                <a:gd name="T8" fmla="*/ 39 w 40"/>
                <a:gd name="T9" fmla="*/ 33 h 123"/>
                <a:gd name="T10" fmla="*/ 39 w 40"/>
                <a:gd name="T11" fmla="*/ 54 h 123"/>
                <a:gd name="T12" fmla="*/ 33 w 40"/>
                <a:gd name="T13" fmla="*/ 68 h 123"/>
                <a:gd name="T14" fmla="*/ 32 w 40"/>
                <a:gd name="T15" fmla="*/ 80 h 123"/>
                <a:gd name="T16" fmla="*/ 32 w 40"/>
                <a:gd name="T17" fmla="*/ 92 h 123"/>
                <a:gd name="T18" fmla="*/ 32 w 40"/>
                <a:gd name="T19" fmla="*/ 104 h 123"/>
                <a:gd name="T20" fmla="*/ 24 w 40"/>
                <a:gd name="T21" fmla="*/ 123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23"/>
                <a:gd name="T35" fmla="*/ 40 w 40"/>
                <a:gd name="T36" fmla="*/ 123 h 1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23">
                  <a:moveTo>
                    <a:pt x="0" y="0"/>
                  </a:moveTo>
                  <a:cubicBezTo>
                    <a:pt x="5" y="3"/>
                    <a:pt x="11" y="6"/>
                    <a:pt x="15" y="8"/>
                  </a:cubicBezTo>
                  <a:cubicBezTo>
                    <a:pt x="19" y="10"/>
                    <a:pt x="23" y="9"/>
                    <a:pt x="26" y="11"/>
                  </a:cubicBezTo>
                  <a:cubicBezTo>
                    <a:pt x="29" y="13"/>
                    <a:pt x="33" y="13"/>
                    <a:pt x="35" y="17"/>
                  </a:cubicBezTo>
                  <a:cubicBezTo>
                    <a:pt x="37" y="21"/>
                    <a:pt x="38" y="27"/>
                    <a:pt x="39" y="33"/>
                  </a:cubicBezTo>
                  <a:cubicBezTo>
                    <a:pt x="40" y="39"/>
                    <a:pt x="40" y="48"/>
                    <a:pt x="39" y="54"/>
                  </a:cubicBezTo>
                  <a:cubicBezTo>
                    <a:pt x="38" y="60"/>
                    <a:pt x="34" y="64"/>
                    <a:pt x="33" y="68"/>
                  </a:cubicBezTo>
                  <a:cubicBezTo>
                    <a:pt x="32" y="72"/>
                    <a:pt x="32" y="76"/>
                    <a:pt x="32" y="80"/>
                  </a:cubicBezTo>
                  <a:cubicBezTo>
                    <a:pt x="32" y="84"/>
                    <a:pt x="32" y="88"/>
                    <a:pt x="32" y="92"/>
                  </a:cubicBezTo>
                  <a:cubicBezTo>
                    <a:pt x="32" y="96"/>
                    <a:pt x="33" y="99"/>
                    <a:pt x="32" y="104"/>
                  </a:cubicBezTo>
                  <a:cubicBezTo>
                    <a:pt x="31" y="109"/>
                    <a:pt x="27" y="116"/>
                    <a:pt x="24" y="12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67" name="Freeform 200"/>
            <p:cNvSpPr>
              <a:spLocks/>
            </p:cNvSpPr>
            <p:nvPr/>
          </p:nvSpPr>
          <p:spPr bwMode="auto">
            <a:xfrm>
              <a:off x="4701" y="413"/>
              <a:ext cx="30" cy="196"/>
            </a:xfrm>
            <a:custGeom>
              <a:avLst/>
              <a:gdLst>
                <a:gd name="T0" fmla="*/ 0 w 30"/>
                <a:gd name="T1" fmla="*/ 196 h 196"/>
                <a:gd name="T2" fmla="*/ 8 w 30"/>
                <a:gd name="T3" fmla="*/ 160 h 196"/>
                <a:gd name="T4" fmla="*/ 23 w 30"/>
                <a:gd name="T5" fmla="*/ 127 h 196"/>
                <a:gd name="T6" fmla="*/ 14 w 30"/>
                <a:gd name="T7" fmla="*/ 99 h 196"/>
                <a:gd name="T8" fmla="*/ 20 w 30"/>
                <a:gd name="T9" fmla="*/ 37 h 196"/>
                <a:gd name="T10" fmla="*/ 30 w 30"/>
                <a:gd name="T11" fmla="*/ 0 h 196"/>
                <a:gd name="T12" fmla="*/ 0 60000 65536"/>
                <a:gd name="T13" fmla="*/ 0 60000 65536"/>
                <a:gd name="T14" fmla="*/ 0 60000 65536"/>
                <a:gd name="T15" fmla="*/ 0 60000 65536"/>
                <a:gd name="T16" fmla="*/ 0 60000 65536"/>
                <a:gd name="T17" fmla="*/ 0 60000 65536"/>
                <a:gd name="T18" fmla="*/ 0 w 30"/>
                <a:gd name="T19" fmla="*/ 0 h 196"/>
                <a:gd name="T20" fmla="*/ 30 w 30"/>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30" h="196">
                  <a:moveTo>
                    <a:pt x="0" y="196"/>
                  </a:moveTo>
                  <a:cubicBezTo>
                    <a:pt x="2" y="183"/>
                    <a:pt x="4" y="171"/>
                    <a:pt x="8" y="160"/>
                  </a:cubicBezTo>
                  <a:cubicBezTo>
                    <a:pt x="12" y="149"/>
                    <a:pt x="22" y="137"/>
                    <a:pt x="23" y="127"/>
                  </a:cubicBezTo>
                  <a:cubicBezTo>
                    <a:pt x="24" y="117"/>
                    <a:pt x="15" y="114"/>
                    <a:pt x="14" y="99"/>
                  </a:cubicBezTo>
                  <a:cubicBezTo>
                    <a:pt x="13" y="84"/>
                    <a:pt x="17" y="53"/>
                    <a:pt x="20" y="37"/>
                  </a:cubicBezTo>
                  <a:cubicBezTo>
                    <a:pt x="23" y="21"/>
                    <a:pt x="26" y="10"/>
                    <a:pt x="3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68" name="Freeform 201"/>
            <p:cNvSpPr>
              <a:spLocks/>
            </p:cNvSpPr>
            <p:nvPr/>
          </p:nvSpPr>
          <p:spPr bwMode="auto">
            <a:xfrm>
              <a:off x="4374" y="548"/>
              <a:ext cx="74" cy="57"/>
            </a:xfrm>
            <a:custGeom>
              <a:avLst/>
              <a:gdLst>
                <a:gd name="T0" fmla="*/ 74 w 74"/>
                <a:gd name="T1" fmla="*/ 57 h 57"/>
                <a:gd name="T2" fmla="*/ 47 w 74"/>
                <a:gd name="T3" fmla="*/ 49 h 57"/>
                <a:gd name="T4" fmla="*/ 29 w 74"/>
                <a:gd name="T5" fmla="*/ 33 h 57"/>
                <a:gd name="T6" fmla="*/ 17 w 74"/>
                <a:gd name="T7" fmla="*/ 16 h 57"/>
                <a:gd name="T8" fmla="*/ 0 w 74"/>
                <a:gd name="T9" fmla="*/ 0 h 57"/>
                <a:gd name="T10" fmla="*/ 0 60000 65536"/>
                <a:gd name="T11" fmla="*/ 0 60000 65536"/>
                <a:gd name="T12" fmla="*/ 0 60000 65536"/>
                <a:gd name="T13" fmla="*/ 0 60000 65536"/>
                <a:gd name="T14" fmla="*/ 0 60000 65536"/>
                <a:gd name="T15" fmla="*/ 0 w 74"/>
                <a:gd name="T16" fmla="*/ 0 h 57"/>
                <a:gd name="T17" fmla="*/ 74 w 74"/>
                <a:gd name="T18" fmla="*/ 57 h 57"/>
              </a:gdLst>
              <a:ahLst/>
              <a:cxnLst>
                <a:cxn ang="T10">
                  <a:pos x="T0" y="T1"/>
                </a:cxn>
                <a:cxn ang="T11">
                  <a:pos x="T2" y="T3"/>
                </a:cxn>
                <a:cxn ang="T12">
                  <a:pos x="T4" y="T5"/>
                </a:cxn>
                <a:cxn ang="T13">
                  <a:pos x="T6" y="T7"/>
                </a:cxn>
                <a:cxn ang="T14">
                  <a:pos x="T8" y="T9"/>
                </a:cxn>
              </a:cxnLst>
              <a:rect l="T15" t="T16" r="T17" b="T18"/>
              <a:pathLst>
                <a:path w="74" h="57">
                  <a:moveTo>
                    <a:pt x="74" y="57"/>
                  </a:moveTo>
                  <a:cubicBezTo>
                    <a:pt x="64" y="55"/>
                    <a:pt x="54" y="53"/>
                    <a:pt x="47" y="49"/>
                  </a:cubicBezTo>
                  <a:cubicBezTo>
                    <a:pt x="40" y="45"/>
                    <a:pt x="34" y="38"/>
                    <a:pt x="29" y="33"/>
                  </a:cubicBezTo>
                  <a:cubicBezTo>
                    <a:pt x="24" y="28"/>
                    <a:pt x="22" y="21"/>
                    <a:pt x="17" y="16"/>
                  </a:cubicBezTo>
                  <a:cubicBezTo>
                    <a:pt x="12" y="11"/>
                    <a:pt x="6" y="5"/>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69" name="Freeform 202"/>
            <p:cNvSpPr>
              <a:spLocks/>
            </p:cNvSpPr>
            <p:nvPr/>
          </p:nvSpPr>
          <p:spPr bwMode="auto">
            <a:xfrm>
              <a:off x="4752" y="723"/>
              <a:ext cx="36" cy="110"/>
            </a:xfrm>
            <a:custGeom>
              <a:avLst/>
              <a:gdLst>
                <a:gd name="T0" fmla="*/ 0 w 36"/>
                <a:gd name="T1" fmla="*/ 110 h 110"/>
                <a:gd name="T2" fmla="*/ 17 w 36"/>
                <a:gd name="T3" fmla="*/ 86 h 110"/>
                <a:gd name="T4" fmla="*/ 33 w 36"/>
                <a:gd name="T5" fmla="*/ 63 h 110"/>
                <a:gd name="T6" fmla="*/ 33 w 36"/>
                <a:gd name="T7" fmla="*/ 32 h 110"/>
                <a:gd name="T8" fmla="*/ 33 w 36"/>
                <a:gd name="T9" fmla="*/ 0 h 110"/>
                <a:gd name="T10" fmla="*/ 0 60000 65536"/>
                <a:gd name="T11" fmla="*/ 0 60000 65536"/>
                <a:gd name="T12" fmla="*/ 0 60000 65536"/>
                <a:gd name="T13" fmla="*/ 0 60000 65536"/>
                <a:gd name="T14" fmla="*/ 0 60000 65536"/>
                <a:gd name="T15" fmla="*/ 0 w 36"/>
                <a:gd name="T16" fmla="*/ 0 h 110"/>
                <a:gd name="T17" fmla="*/ 36 w 36"/>
                <a:gd name="T18" fmla="*/ 110 h 110"/>
              </a:gdLst>
              <a:ahLst/>
              <a:cxnLst>
                <a:cxn ang="T10">
                  <a:pos x="T0" y="T1"/>
                </a:cxn>
                <a:cxn ang="T11">
                  <a:pos x="T2" y="T3"/>
                </a:cxn>
                <a:cxn ang="T12">
                  <a:pos x="T4" y="T5"/>
                </a:cxn>
                <a:cxn ang="T13">
                  <a:pos x="T6" y="T7"/>
                </a:cxn>
                <a:cxn ang="T14">
                  <a:pos x="T8" y="T9"/>
                </a:cxn>
              </a:cxnLst>
              <a:rect l="T15" t="T16" r="T17" b="T18"/>
              <a:pathLst>
                <a:path w="36" h="110">
                  <a:moveTo>
                    <a:pt x="0" y="110"/>
                  </a:moveTo>
                  <a:cubicBezTo>
                    <a:pt x="6" y="102"/>
                    <a:pt x="12" y="94"/>
                    <a:pt x="17" y="86"/>
                  </a:cubicBezTo>
                  <a:cubicBezTo>
                    <a:pt x="22" y="78"/>
                    <a:pt x="30" y="72"/>
                    <a:pt x="33" y="63"/>
                  </a:cubicBezTo>
                  <a:cubicBezTo>
                    <a:pt x="36" y="54"/>
                    <a:pt x="33" y="42"/>
                    <a:pt x="33" y="32"/>
                  </a:cubicBezTo>
                  <a:cubicBezTo>
                    <a:pt x="33" y="22"/>
                    <a:pt x="33" y="11"/>
                    <a:pt x="33"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70" name="Freeform 203"/>
            <p:cNvSpPr>
              <a:spLocks/>
            </p:cNvSpPr>
            <p:nvPr/>
          </p:nvSpPr>
          <p:spPr bwMode="auto">
            <a:xfrm>
              <a:off x="3968" y="1137"/>
              <a:ext cx="31" cy="78"/>
            </a:xfrm>
            <a:custGeom>
              <a:avLst/>
              <a:gdLst>
                <a:gd name="T0" fmla="*/ 31 w 31"/>
                <a:gd name="T1" fmla="*/ 78 h 78"/>
                <a:gd name="T2" fmla="*/ 12 w 31"/>
                <a:gd name="T3" fmla="*/ 65 h 78"/>
                <a:gd name="T4" fmla="*/ 7 w 31"/>
                <a:gd name="T5" fmla="*/ 47 h 78"/>
                <a:gd name="T6" fmla="*/ 9 w 31"/>
                <a:gd name="T7" fmla="*/ 26 h 78"/>
                <a:gd name="T8" fmla="*/ 0 w 31"/>
                <a:gd name="T9" fmla="*/ 0 h 78"/>
                <a:gd name="T10" fmla="*/ 0 60000 65536"/>
                <a:gd name="T11" fmla="*/ 0 60000 65536"/>
                <a:gd name="T12" fmla="*/ 0 60000 65536"/>
                <a:gd name="T13" fmla="*/ 0 60000 65536"/>
                <a:gd name="T14" fmla="*/ 0 60000 65536"/>
                <a:gd name="T15" fmla="*/ 0 w 31"/>
                <a:gd name="T16" fmla="*/ 0 h 78"/>
                <a:gd name="T17" fmla="*/ 31 w 31"/>
                <a:gd name="T18" fmla="*/ 78 h 78"/>
              </a:gdLst>
              <a:ahLst/>
              <a:cxnLst>
                <a:cxn ang="T10">
                  <a:pos x="T0" y="T1"/>
                </a:cxn>
                <a:cxn ang="T11">
                  <a:pos x="T2" y="T3"/>
                </a:cxn>
                <a:cxn ang="T12">
                  <a:pos x="T4" y="T5"/>
                </a:cxn>
                <a:cxn ang="T13">
                  <a:pos x="T6" y="T7"/>
                </a:cxn>
                <a:cxn ang="T14">
                  <a:pos x="T8" y="T9"/>
                </a:cxn>
              </a:cxnLst>
              <a:rect l="T15" t="T16" r="T17" b="T18"/>
              <a:pathLst>
                <a:path w="31" h="78">
                  <a:moveTo>
                    <a:pt x="31" y="78"/>
                  </a:moveTo>
                  <a:cubicBezTo>
                    <a:pt x="23" y="74"/>
                    <a:pt x="16" y="70"/>
                    <a:pt x="12" y="65"/>
                  </a:cubicBezTo>
                  <a:cubicBezTo>
                    <a:pt x="8" y="60"/>
                    <a:pt x="7" y="53"/>
                    <a:pt x="7" y="47"/>
                  </a:cubicBezTo>
                  <a:cubicBezTo>
                    <a:pt x="7" y="41"/>
                    <a:pt x="10" y="34"/>
                    <a:pt x="9" y="26"/>
                  </a:cubicBezTo>
                  <a:cubicBezTo>
                    <a:pt x="8" y="18"/>
                    <a:pt x="4" y="9"/>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71" name="Freeform 204"/>
            <p:cNvSpPr>
              <a:spLocks/>
            </p:cNvSpPr>
            <p:nvPr/>
          </p:nvSpPr>
          <p:spPr bwMode="auto">
            <a:xfrm>
              <a:off x="2811" y="1074"/>
              <a:ext cx="171" cy="128"/>
            </a:xfrm>
            <a:custGeom>
              <a:avLst/>
              <a:gdLst>
                <a:gd name="T0" fmla="*/ 0 w 171"/>
                <a:gd name="T1" fmla="*/ 0 h 128"/>
                <a:gd name="T2" fmla="*/ 9 w 171"/>
                <a:gd name="T3" fmla="*/ 14 h 128"/>
                <a:gd name="T4" fmla="*/ 11 w 171"/>
                <a:gd name="T5" fmla="*/ 35 h 128"/>
                <a:gd name="T6" fmla="*/ 9 w 171"/>
                <a:gd name="T7" fmla="*/ 51 h 128"/>
                <a:gd name="T8" fmla="*/ 27 w 171"/>
                <a:gd name="T9" fmla="*/ 75 h 128"/>
                <a:gd name="T10" fmla="*/ 48 w 171"/>
                <a:gd name="T11" fmla="*/ 84 h 128"/>
                <a:gd name="T12" fmla="*/ 71 w 171"/>
                <a:gd name="T13" fmla="*/ 81 h 128"/>
                <a:gd name="T14" fmla="*/ 90 w 171"/>
                <a:gd name="T15" fmla="*/ 77 h 128"/>
                <a:gd name="T16" fmla="*/ 123 w 171"/>
                <a:gd name="T17" fmla="*/ 77 h 128"/>
                <a:gd name="T18" fmla="*/ 149 w 171"/>
                <a:gd name="T19" fmla="*/ 90 h 128"/>
                <a:gd name="T20" fmla="*/ 161 w 171"/>
                <a:gd name="T21" fmla="*/ 104 h 128"/>
                <a:gd name="T22" fmla="*/ 171 w 171"/>
                <a:gd name="T23" fmla="*/ 128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1"/>
                <a:gd name="T37" fmla="*/ 0 h 128"/>
                <a:gd name="T38" fmla="*/ 171 w 171"/>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1" h="128">
                  <a:moveTo>
                    <a:pt x="0" y="0"/>
                  </a:moveTo>
                  <a:cubicBezTo>
                    <a:pt x="3" y="4"/>
                    <a:pt x="7" y="8"/>
                    <a:pt x="9" y="14"/>
                  </a:cubicBezTo>
                  <a:cubicBezTo>
                    <a:pt x="11" y="20"/>
                    <a:pt x="11" y="29"/>
                    <a:pt x="11" y="35"/>
                  </a:cubicBezTo>
                  <a:cubicBezTo>
                    <a:pt x="11" y="41"/>
                    <a:pt x="6" y="44"/>
                    <a:pt x="9" y="51"/>
                  </a:cubicBezTo>
                  <a:cubicBezTo>
                    <a:pt x="12" y="58"/>
                    <a:pt x="21" y="70"/>
                    <a:pt x="27" y="75"/>
                  </a:cubicBezTo>
                  <a:cubicBezTo>
                    <a:pt x="33" y="80"/>
                    <a:pt x="41" y="83"/>
                    <a:pt x="48" y="84"/>
                  </a:cubicBezTo>
                  <a:cubicBezTo>
                    <a:pt x="55" y="85"/>
                    <a:pt x="64" y="82"/>
                    <a:pt x="71" y="81"/>
                  </a:cubicBezTo>
                  <a:cubicBezTo>
                    <a:pt x="78" y="80"/>
                    <a:pt x="81" y="78"/>
                    <a:pt x="90" y="77"/>
                  </a:cubicBezTo>
                  <a:cubicBezTo>
                    <a:pt x="99" y="76"/>
                    <a:pt x="113" y="75"/>
                    <a:pt x="123" y="77"/>
                  </a:cubicBezTo>
                  <a:cubicBezTo>
                    <a:pt x="133" y="79"/>
                    <a:pt x="143" y="86"/>
                    <a:pt x="149" y="90"/>
                  </a:cubicBezTo>
                  <a:cubicBezTo>
                    <a:pt x="155" y="94"/>
                    <a:pt x="157" y="98"/>
                    <a:pt x="161" y="104"/>
                  </a:cubicBezTo>
                  <a:cubicBezTo>
                    <a:pt x="165" y="110"/>
                    <a:pt x="168" y="119"/>
                    <a:pt x="171" y="12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72" name="Freeform 205"/>
            <p:cNvSpPr>
              <a:spLocks/>
            </p:cNvSpPr>
            <p:nvPr/>
          </p:nvSpPr>
          <p:spPr bwMode="auto">
            <a:xfrm>
              <a:off x="3078" y="732"/>
              <a:ext cx="22" cy="183"/>
            </a:xfrm>
            <a:custGeom>
              <a:avLst/>
              <a:gdLst>
                <a:gd name="T0" fmla="*/ 5 w 22"/>
                <a:gd name="T1" fmla="*/ 0 h 183"/>
                <a:gd name="T2" fmla="*/ 0 w 22"/>
                <a:gd name="T3" fmla="*/ 21 h 183"/>
                <a:gd name="T4" fmla="*/ 6 w 22"/>
                <a:gd name="T5" fmla="*/ 39 h 183"/>
                <a:gd name="T6" fmla="*/ 20 w 22"/>
                <a:gd name="T7" fmla="*/ 60 h 183"/>
                <a:gd name="T8" fmla="*/ 21 w 22"/>
                <a:gd name="T9" fmla="*/ 86 h 183"/>
                <a:gd name="T10" fmla="*/ 15 w 22"/>
                <a:gd name="T11" fmla="*/ 107 h 183"/>
                <a:gd name="T12" fmla="*/ 6 w 22"/>
                <a:gd name="T13" fmla="*/ 135 h 183"/>
                <a:gd name="T14" fmla="*/ 8 w 22"/>
                <a:gd name="T15" fmla="*/ 162 h 183"/>
                <a:gd name="T16" fmla="*/ 18 w 22"/>
                <a:gd name="T17" fmla="*/ 183 h 1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83"/>
                <a:gd name="T29" fmla="*/ 22 w 22"/>
                <a:gd name="T30" fmla="*/ 183 h 1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83">
                  <a:moveTo>
                    <a:pt x="5" y="0"/>
                  </a:moveTo>
                  <a:cubicBezTo>
                    <a:pt x="2" y="7"/>
                    <a:pt x="0" y="15"/>
                    <a:pt x="0" y="21"/>
                  </a:cubicBezTo>
                  <a:cubicBezTo>
                    <a:pt x="0" y="27"/>
                    <a:pt x="3" y="33"/>
                    <a:pt x="6" y="39"/>
                  </a:cubicBezTo>
                  <a:cubicBezTo>
                    <a:pt x="9" y="45"/>
                    <a:pt x="18" y="52"/>
                    <a:pt x="20" y="60"/>
                  </a:cubicBezTo>
                  <a:cubicBezTo>
                    <a:pt x="22" y="68"/>
                    <a:pt x="22" y="78"/>
                    <a:pt x="21" y="86"/>
                  </a:cubicBezTo>
                  <a:cubicBezTo>
                    <a:pt x="20" y="94"/>
                    <a:pt x="17" y="99"/>
                    <a:pt x="15" y="107"/>
                  </a:cubicBezTo>
                  <a:cubicBezTo>
                    <a:pt x="13" y="115"/>
                    <a:pt x="7" y="126"/>
                    <a:pt x="6" y="135"/>
                  </a:cubicBezTo>
                  <a:cubicBezTo>
                    <a:pt x="5" y="144"/>
                    <a:pt x="6" y="154"/>
                    <a:pt x="8" y="162"/>
                  </a:cubicBezTo>
                  <a:cubicBezTo>
                    <a:pt x="10" y="170"/>
                    <a:pt x="14" y="176"/>
                    <a:pt x="18" y="18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73" name="Freeform 206"/>
            <p:cNvSpPr>
              <a:spLocks/>
            </p:cNvSpPr>
            <p:nvPr/>
          </p:nvSpPr>
          <p:spPr bwMode="auto">
            <a:xfrm>
              <a:off x="3093" y="845"/>
              <a:ext cx="92" cy="67"/>
            </a:xfrm>
            <a:custGeom>
              <a:avLst/>
              <a:gdLst>
                <a:gd name="T0" fmla="*/ 2 w 92"/>
                <a:gd name="T1" fmla="*/ 67 h 67"/>
                <a:gd name="T2" fmla="*/ 2 w 92"/>
                <a:gd name="T3" fmla="*/ 51 h 67"/>
                <a:gd name="T4" fmla="*/ 12 w 92"/>
                <a:gd name="T5" fmla="*/ 40 h 67"/>
                <a:gd name="T6" fmla="*/ 39 w 92"/>
                <a:gd name="T7" fmla="*/ 34 h 67"/>
                <a:gd name="T8" fmla="*/ 59 w 92"/>
                <a:gd name="T9" fmla="*/ 24 h 67"/>
                <a:gd name="T10" fmla="*/ 68 w 92"/>
                <a:gd name="T11" fmla="*/ 4 h 67"/>
                <a:gd name="T12" fmla="*/ 92 w 92"/>
                <a:gd name="T13" fmla="*/ 0 h 67"/>
                <a:gd name="T14" fmla="*/ 0 60000 65536"/>
                <a:gd name="T15" fmla="*/ 0 60000 65536"/>
                <a:gd name="T16" fmla="*/ 0 60000 65536"/>
                <a:gd name="T17" fmla="*/ 0 60000 65536"/>
                <a:gd name="T18" fmla="*/ 0 60000 65536"/>
                <a:gd name="T19" fmla="*/ 0 60000 65536"/>
                <a:gd name="T20" fmla="*/ 0 60000 65536"/>
                <a:gd name="T21" fmla="*/ 0 w 92"/>
                <a:gd name="T22" fmla="*/ 0 h 67"/>
                <a:gd name="T23" fmla="*/ 92 w 92"/>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2" h="67">
                  <a:moveTo>
                    <a:pt x="2" y="67"/>
                  </a:moveTo>
                  <a:cubicBezTo>
                    <a:pt x="1" y="61"/>
                    <a:pt x="0" y="55"/>
                    <a:pt x="2" y="51"/>
                  </a:cubicBezTo>
                  <a:cubicBezTo>
                    <a:pt x="4" y="47"/>
                    <a:pt x="6" y="43"/>
                    <a:pt x="12" y="40"/>
                  </a:cubicBezTo>
                  <a:cubicBezTo>
                    <a:pt x="18" y="37"/>
                    <a:pt x="31" y="37"/>
                    <a:pt x="39" y="34"/>
                  </a:cubicBezTo>
                  <a:cubicBezTo>
                    <a:pt x="47" y="31"/>
                    <a:pt x="54" y="29"/>
                    <a:pt x="59" y="24"/>
                  </a:cubicBezTo>
                  <a:cubicBezTo>
                    <a:pt x="64" y="19"/>
                    <a:pt x="63" y="8"/>
                    <a:pt x="68" y="4"/>
                  </a:cubicBezTo>
                  <a:cubicBezTo>
                    <a:pt x="73" y="0"/>
                    <a:pt x="82" y="0"/>
                    <a:pt x="92"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74" name="Freeform 207"/>
            <p:cNvSpPr>
              <a:spLocks/>
            </p:cNvSpPr>
            <p:nvPr/>
          </p:nvSpPr>
          <p:spPr bwMode="auto">
            <a:xfrm>
              <a:off x="3605" y="882"/>
              <a:ext cx="135" cy="95"/>
            </a:xfrm>
            <a:custGeom>
              <a:avLst/>
              <a:gdLst>
                <a:gd name="T0" fmla="*/ 135 w 135"/>
                <a:gd name="T1" fmla="*/ 0 h 95"/>
                <a:gd name="T2" fmla="*/ 109 w 135"/>
                <a:gd name="T3" fmla="*/ 21 h 95"/>
                <a:gd name="T4" fmla="*/ 97 w 135"/>
                <a:gd name="T5" fmla="*/ 35 h 95"/>
                <a:gd name="T6" fmla="*/ 96 w 135"/>
                <a:gd name="T7" fmla="*/ 48 h 95"/>
                <a:gd name="T8" fmla="*/ 96 w 135"/>
                <a:gd name="T9" fmla="*/ 69 h 95"/>
                <a:gd name="T10" fmla="*/ 75 w 135"/>
                <a:gd name="T11" fmla="*/ 89 h 95"/>
                <a:gd name="T12" fmla="*/ 42 w 135"/>
                <a:gd name="T13" fmla="*/ 89 h 95"/>
                <a:gd name="T14" fmla="*/ 22 w 135"/>
                <a:gd name="T15" fmla="*/ 86 h 95"/>
                <a:gd name="T16" fmla="*/ 0 w 135"/>
                <a:gd name="T17" fmla="*/ 95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
                <a:gd name="T28" fmla="*/ 0 h 95"/>
                <a:gd name="T29" fmla="*/ 135 w 135"/>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 h="95">
                  <a:moveTo>
                    <a:pt x="135" y="0"/>
                  </a:moveTo>
                  <a:cubicBezTo>
                    <a:pt x="125" y="7"/>
                    <a:pt x="115" y="15"/>
                    <a:pt x="109" y="21"/>
                  </a:cubicBezTo>
                  <a:cubicBezTo>
                    <a:pt x="103" y="27"/>
                    <a:pt x="99" y="31"/>
                    <a:pt x="97" y="35"/>
                  </a:cubicBezTo>
                  <a:cubicBezTo>
                    <a:pt x="95" y="39"/>
                    <a:pt x="96" y="42"/>
                    <a:pt x="96" y="48"/>
                  </a:cubicBezTo>
                  <a:cubicBezTo>
                    <a:pt x="96" y="54"/>
                    <a:pt x="99" y="62"/>
                    <a:pt x="96" y="69"/>
                  </a:cubicBezTo>
                  <a:cubicBezTo>
                    <a:pt x="93" y="76"/>
                    <a:pt x="84" y="86"/>
                    <a:pt x="75" y="89"/>
                  </a:cubicBezTo>
                  <a:cubicBezTo>
                    <a:pt x="66" y="92"/>
                    <a:pt x="51" y="89"/>
                    <a:pt x="42" y="89"/>
                  </a:cubicBezTo>
                  <a:cubicBezTo>
                    <a:pt x="33" y="89"/>
                    <a:pt x="29" y="85"/>
                    <a:pt x="22" y="86"/>
                  </a:cubicBezTo>
                  <a:cubicBezTo>
                    <a:pt x="15" y="87"/>
                    <a:pt x="7" y="91"/>
                    <a:pt x="0" y="9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75" name="Freeform 208"/>
            <p:cNvSpPr>
              <a:spLocks/>
            </p:cNvSpPr>
            <p:nvPr/>
          </p:nvSpPr>
          <p:spPr bwMode="auto">
            <a:xfrm>
              <a:off x="3590" y="411"/>
              <a:ext cx="211" cy="209"/>
            </a:xfrm>
            <a:custGeom>
              <a:avLst/>
              <a:gdLst>
                <a:gd name="T0" fmla="*/ 0 w 211"/>
                <a:gd name="T1" fmla="*/ 209 h 209"/>
                <a:gd name="T2" fmla="*/ 22 w 211"/>
                <a:gd name="T3" fmla="*/ 194 h 209"/>
                <a:gd name="T4" fmla="*/ 33 w 211"/>
                <a:gd name="T5" fmla="*/ 185 h 209"/>
                <a:gd name="T6" fmla="*/ 51 w 211"/>
                <a:gd name="T7" fmla="*/ 177 h 209"/>
                <a:gd name="T8" fmla="*/ 78 w 211"/>
                <a:gd name="T9" fmla="*/ 165 h 209"/>
                <a:gd name="T10" fmla="*/ 106 w 211"/>
                <a:gd name="T11" fmla="*/ 140 h 209"/>
                <a:gd name="T12" fmla="*/ 127 w 211"/>
                <a:gd name="T13" fmla="*/ 123 h 209"/>
                <a:gd name="T14" fmla="*/ 157 w 211"/>
                <a:gd name="T15" fmla="*/ 90 h 209"/>
                <a:gd name="T16" fmla="*/ 181 w 211"/>
                <a:gd name="T17" fmla="*/ 59 h 209"/>
                <a:gd name="T18" fmla="*/ 198 w 211"/>
                <a:gd name="T19" fmla="*/ 33 h 209"/>
                <a:gd name="T20" fmla="*/ 211 w 211"/>
                <a:gd name="T21" fmla="*/ 0 h 2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1"/>
                <a:gd name="T34" fmla="*/ 0 h 209"/>
                <a:gd name="T35" fmla="*/ 211 w 211"/>
                <a:gd name="T36" fmla="*/ 209 h 2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1" h="209">
                  <a:moveTo>
                    <a:pt x="0" y="209"/>
                  </a:moveTo>
                  <a:cubicBezTo>
                    <a:pt x="8" y="203"/>
                    <a:pt x="17" y="198"/>
                    <a:pt x="22" y="194"/>
                  </a:cubicBezTo>
                  <a:cubicBezTo>
                    <a:pt x="27" y="190"/>
                    <a:pt x="28" y="188"/>
                    <a:pt x="33" y="185"/>
                  </a:cubicBezTo>
                  <a:cubicBezTo>
                    <a:pt x="38" y="182"/>
                    <a:pt x="44" y="180"/>
                    <a:pt x="51" y="177"/>
                  </a:cubicBezTo>
                  <a:cubicBezTo>
                    <a:pt x="58" y="174"/>
                    <a:pt x="69" y="171"/>
                    <a:pt x="78" y="165"/>
                  </a:cubicBezTo>
                  <a:cubicBezTo>
                    <a:pt x="87" y="159"/>
                    <a:pt x="98" y="147"/>
                    <a:pt x="106" y="140"/>
                  </a:cubicBezTo>
                  <a:cubicBezTo>
                    <a:pt x="114" y="133"/>
                    <a:pt x="118" y="131"/>
                    <a:pt x="127" y="123"/>
                  </a:cubicBezTo>
                  <a:cubicBezTo>
                    <a:pt x="136" y="115"/>
                    <a:pt x="148" y="101"/>
                    <a:pt x="157" y="90"/>
                  </a:cubicBezTo>
                  <a:cubicBezTo>
                    <a:pt x="166" y="79"/>
                    <a:pt x="174" y="69"/>
                    <a:pt x="181" y="59"/>
                  </a:cubicBezTo>
                  <a:cubicBezTo>
                    <a:pt x="188" y="49"/>
                    <a:pt x="193" y="43"/>
                    <a:pt x="198" y="33"/>
                  </a:cubicBezTo>
                  <a:cubicBezTo>
                    <a:pt x="203" y="23"/>
                    <a:pt x="207" y="11"/>
                    <a:pt x="211"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76" name="Freeform 209"/>
            <p:cNvSpPr>
              <a:spLocks/>
            </p:cNvSpPr>
            <p:nvPr/>
          </p:nvSpPr>
          <p:spPr bwMode="auto">
            <a:xfrm>
              <a:off x="2982" y="555"/>
              <a:ext cx="95" cy="173"/>
            </a:xfrm>
            <a:custGeom>
              <a:avLst/>
              <a:gdLst>
                <a:gd name="T0" fmla="*/ 95 w 95"/>
                <a:gd name="T1" fmla="*/ 173 h 173"/>
                <a:gd name="T2" fmla="*/ 78 w 95"/>
                <a:gd name="T3" fmla="*/ 159 h 173"/>
                <a:gd name="T4" fmla="*/ 63 w 95"/>
                <a:gd name="T5" fmla="*/ 137 h 173"/>
                <a:gd name="T6" fmla="*/ 77 w 95"/>
                <a:gd name="T7" fmla="*/ 116 h 173"/>
                <a:gd name="T8" fmla="*/ 68 w 95"/>
                <a:gd name="T9" fmla="*/ 77 h 173"/>
                <a:gd name="T10" fmla="*/ 36 w 95"/>
                <a:gd name="T11" fmla="*/ 54 h 173"/>
                <a:gd name="T12" fmla="*/ 15 w 95"/>
                <a:gd name="T13" fmla="*/ 26 h 173"/>
                <a:gd name="T14" fmla="*/ 0 w 95"/>
                <a:gd name="T15" fmla="*/ 0 h 173"/>
                <a:gd name="T16" fmla="*/ 0 60000 65536"/>
                <a:gd name="T17" fmla="*/ 0 60000 65536"/>
                <a:gd name="T18" fmla="*/ 0 60000 65536"/>
                <a:gd name="T19" fmla="*/ 0 60000 65536"/>
                <a:gd name="T20" fmla="*/ 0 60000 65536"/>
                <a:gd name="T21" fmla="*/ 0 60000 65536"/>
                <a:gd name="T22" fmla="*/ 0 60000 65536"/>
                <a:gd name="T23" fmla="*/ 0 60000 65536"/>
                <a:gd name="T24" fmla="*/ 0 w 95"/>
                <a:gd name="T25" fmla="*/ 0 h 173"/>
                <a:gd name="T26" fmla="*/ 95 w 95"/>
                <a:gd name="T27" fmla="*/ 173 h 1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5" h="173">
                  <a:moveTo>
                    <a:pt x="95" y="173"/>
                  </a:moveTo>
                  <a:cubicBezTo>
                    <a:pt x="89" y="169"/>
                    <a:pt x="83" y="165"/>
                    <a:pt x="78" y="159"/>
                  </a:cubicBezTo>
                  <a:cubicBezTo>
                    <a:pt x="73" y="153"/>
                    <a:pt x="63" y="144"/>
                    <a:pt x="63" y="137"/>
                  </a:cubicBezTo>
                  <a:cubicBezTo>
                    <a:pt x="63" y="130"/>
                    <a:pt x="76" y="126"/>
                    <a:pt x="77" y="116"/>
                  </a:cubicBezTo>
                  <a:cubicBezTo>
                    <a:pt x="78" y="106"/>
                    <a:pt x="75" y="87"/>
                    <a:pt x="68" y="77"/>
                  </a:cubicBezTo>
                  <a:cubicBezTo>
                    <a:pt x="61" y="67"/>
                    <a:pt x="45" y="63"/>
                    <a:pt x="36" y="54"/>
                  </a:cubicBezTo>
                  <a:cubicBezTo>
                    <a:pt x="27" y="45"/>
                    <a:pt x="21" y="35"/>
                    <a:pt x="15" y="26"/>
                  </a:cubicBezTo>
                  <a:cubicBezTo>
                    <a:pt x="9" y="17"/>
                    <a:pt x="4" y="8"/>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77" name="Freeform 210"/>
            <p:cNvSpPr>
              <a:spLocks/>
            </p:cNvSpPr>
            <p:nvPr/>
          </p:nvSpPr>
          <p:spPr bwMode="auto">
            <a:xfrm>
              <a:off x="2982" y="554"/>
              <a:ext cx="216" cy="32"/>
            </a:xfrm>
            <a:custGeom>
              <a:avLst/>
              <a:gdLst>
                <a:gd name="T0" fmla="*/ 0 w 216"/>
                <a:gd name="T1" fmla="*/ 1 h 32"/>
                <a:gd name="T2" fmla="*/ 17 w 216"/>
                <a:gd name="T3" fmla="*/ 3 h 32"/>
                <a:gd name="T4" fmla="*/ 26 w 216"/>
                <a:gd name="T5" fmla="*/ 16 h 32"/>
                <a:gd name="T6" fmla="*/ 45 w 216"/>
                <a:gd name="T7" fmla="*/ 24 h 32"/>
                <a:gd name="T8" fmla="*/ 68 w 216"/>
                <a:gd name="T9" fmla="*/ 22 h 32"/>
                <a:gd name="T10" fmla="*/ 95 w 216"/>
                <a:gd name="T11" fmla="*/ 13 h 32"/>
                <a:gd name="T12" fmla="*/ 134 w 216"/>
                <a:gd name="T13" fmla="*/ 18 h 32"/>
                <a:gd name="T14" fmla="*/ 159 w 216"/>
                <a:gd name="T15" fmla="*/ 30 h 32"/>
                <a:gd name="T16" fmla="*/ 185 w 216"/>
                <a:gd name="T17" fmla="*/ 30 h 32"/>
                <a:gd name="T18" fmla="*/ 203 w 216"/>
                <a:gd name="T19" fmla="*/ 21 h 32"/>
                <a:gd name="T20" fmla="*/ 216 w 216"/>
                <a:gd name="T21" fmla="*/ 15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32"/>
                <a:gd name="T35" fmla="*/ 216 w 216"/>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32">
                  <a:moveTo>
                    <a:pt x="0" y="1"/>
                  </a:moveTo>
                  <a:cubicBezTo>
                    <a:pt x="6" y="0"/>
                    <a:pt x="13" y="0"/>
                    <a:pt x="17" y="3"/>
                  </a:cubicBezTo>
                  <a:cubicBezTo>
                    <a:pt x="21" y="6"/>
                    <a:pt x="21" y="12"/>
                    <a:pt x="26" y="16"/>
                  </a:cubicBezTo>
                  <a:cubicBezTo>
                    <a:pt x="31" y="20"/>
                    <a:pt x="38" y="23"/>
                    <a:pt x="45" y="24"/>
                  </a:cubicBezTo>
                  <a:cubicBezTo>
                    <a:pt x="52" y="25"/>
                    <a:pt x="60" y="24"/>
                    <a:pt x="68" y="22"/>
                  </a:cubicBezTo>
                  <a:cubicBezTo>
                    <a:pt x="76" y="20"/>
                    <a:pt x="84" y="14"/>
                    <a:pt x="95" y="13"/>
                  </a:cubicBezTo>
                  <a:cubicBezTo>
                    <a:pt x="106" y="12"/>
                    <a:pt x="123" y="15"/>
                    <a:pt x="134" y="18"/>
                  </a:cubicBezTo>
                  <a:cubicBezTo>
                    <a:pt x="145" y="21"/>
                    <a:pt x="151" y="28"/>
                    <a:pt x="159" y="30"/>
                  </a:cubicBezTo>
                  <a:cubicBezTo>
                    <a:pt x="167" y="32"/>
                    <a:pt x="178" y="31"/>
                    <a:pt x="185" y="30"/>
                  </a:cubicBezTo>
                  <a:cubicBezTo>
                    <a:pt x="192" y="29"/>
                    <a:pt x="198" y="23"/>
                    <a:pt x="203" y="21"/>
                  </a:cubicBezTo>
                  <a:cubicBezTo>
                    <a:pt x="208" y="19"/>
                    <a:pt x="212" y="17"/>
                    <a:pt x="216" y="1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78" name="Freeform 211"/>
            <p:cNvSpPr>
              <a:spLocks/>
            </p:cNvSpPr>
            <p:nvPr/>
          </p:nvSpPr>
          <p:spPr bwMode="auto">
            <a:xfrm>
              <a:off x="3195" y="569"/>
              <a:ext cx="149" cy="123"/>
            </a:xfrm>
            <a:custGeom>
              <a:avLst/>
              <a:gdLst>
                <a:gd name="T0" fmla="*/ 3 w 149"/>
                <a:gd name="T1" fmla="*/ 0 h 123"/>
                <a:gd name="T2" fmla="*/ 3 w 149"/>
                <a:gd name="T3" fmla="*/ 16 h 123"/>
                <a:gd name="T4" fmla="*/ 21 w 149"/>
                <a:gd name="T5" fmla="*/ 33 h 123"/>
                <a:gd name="T6" fmla="*/ 48 w 149"/>
                <a:gd name="T7" fmla="*/ 40 h 123"/>
                <a:gd name="T8" fmla="*/ 84 w 149"/>
                <a:gd name="T9" fmla="*/ 45 h 123"/>
                <a:gd name="T10" fmla="*/ 101 w 149"/>
                <a:gd name="T11" fmla="*/ 60 h 123"/>
                <a:gd name="T12" fmla="*/ 114 w 149"/>
                <a:gd name="T13" fmla="*/ 78 h 123"/>
                <a:gd name="T14" fmla="*/ 128 w 149"/>
                <a:gd name="T15" fmla="*/ 93 h 123"/>
                <a:gd name="T16" fmla="*/ 137 w 149"/>
                <a:gd name="T17" fmla="*/ 112 h 123"/>
                <a:gd name="T18" fmla="*/ 149 w 149"/>
                <a:gd name="T19" fmla="*/ 123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9"/>
                <a:gd name="T31" fmla="*/ 0 h 123"/>
                <a:gd name="T32" fmla="*/ 149 w 149"/>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9" h="123">
                  <a:moveTo>
                    <a:pt x="3" y="0"/>
                  </a:moveTo>
                  <a:cubicBezTo>
                    <a:pt x="1" y="5"/>
                    <a:pt x="0" y="11"/>
                    <a:pt x="3" y="16"/>
                  </a:cubicBezTo>
                  <a:cubicBezTo>
                    <a:pt x="6" y="21"/>
                    <a:pt x="14" y="29"/>
                    <a:pt x="21" y="33"/>
                  </a:cubicBezTo>
                  <a:cubicBezTo>
                    <a:pt x="28" y="37"/>
                    <a:pt x="38" y="38"/>
                    <a:pt x="48" y="40"/>
                  </a:cubicBezTo>
                  <a:cubicBezTo>
                    <a:pt x="58" y="42"/>
                    <a:pt x="75" y="42"/>
                    <a:pt x="84" y="45"/>
                  </a:cubicBezTo>
                  <a:cubicBezTo>
                    <a:pt x="93" y="48"/>
                    <a:pt x="96" y="55"/>
                    <a:pt x="101" y="60"/>
                  </a:cubicBezTo>
                  <a:cubicBezTo>
                    <a:pt x="106" y="65"/>
                    <a:pt x="110" y="73"/>
                    <a:pt x="114" y="78"/>
                  </a:cubicBezTo>
                  <a:cubicBezTo>
                    <a:pt x="118" y="83"/>
                    <a:pt x="124" y="87"/>
                    <a:pt x="128" y="93"/>
                  </a:cubicBezTo>
                  <a:cubicBezTo>
                    <a:pt x="132" y="99"/>
                    <a:pt x="134" y="107"/>
                    <a:pt x="137" y="112"/>
                  </a:cubicBezTo>
                  <a:cubicBezTo>
                    <a:pt x="140" y="117"/>
                    <a:pt x="144" y="120"/>
                    <a:pt x="149" y="12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79" name="Freeform 212"/>
            <p:cNvSpPr>
              <a:spLocks/>
            </p:cNvSpPr>
            <p:nvPr/>
          </p:nvSpPr>
          <p:spPr bwMode="auto">
            <a:xfrm>
              <a:off x="3171" y="443"/>
              <a:ext cx="28" cy="126"/>
            </a:xfrm>
            <a:custGeom>
              <a:avLst/>
              <a:gdLst>
                <a:gd name="T0" fmla="*/ 26 w 28"/>
                <a:gd name="T1" fmla="*/ 126 h 126"/>
                <a:gd name="T2" fmla="*/ 26 w 28"/>
                <a:gd name="T3" fmla="*/ 115 h 126"/>
                <a:gd name="T4" fmla="*/ 14 w 28"/>
                <a:gd name="T5" fmla="*/ 102 h 126"/>
                <a:gd name="T6" fmla="*/ 0 w 28"/>
                <a:gd name="T7" fmla="*/ 76 h 126"/>
                <a:gd name="T8" fmla="*/ 14 w 28"/>
                <a:gd name="T9" fmla="*/ 64 h 126"/>
                <a:gd name="T10" fmla="*/ 26 w 28"/>
                <a:gd name="T11" fmla="*/ 46 h 126"/>
                <a:gd name="T12" fmla="*/ 21 w 28"/>
                <a:gd name="T13" fmla="*/ 31 h 126"/>
                <a:gd name="T14" fmla="*/ 15 w 28"/>
                <a:gd name="T15" fmla="*/ 0 h 126"/>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126"/>
                <a:gd name="T26" fmla="*/ 28 w 28"/>
                <a:gd name="T27" fmla="*/ 126 h 1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126">
                  <a:moveTo>
                    <a:pt x="26" y="126"/>
                  </a:moveTo>
                  <a:cubicBezTo>
                    <a:pt x="27" y="122"/>
                    <a:pt x="28" y="119"/>
                    <a:pt x="26" y="115"/>
                  </a:cubicBezTo>
                  <a:cubicBezTo>
                    <a:pt x="24" y="111"/>
                    <a:pt x="18" y="108"/>
                    <a:pt x="14" y="102"/>
                  </a:cubicBezTo>
                  <a:cubicBezTo>
                    <a:pt x="10" y="96"/>
                    <a:pt x="0" y="82"/>
                    <a:pt x="0" y="76"/>
                  </a:cubicBezTo>
                  <a:cubicBezTo>
                    <a:pt x="0" y="70"/>
                    <a:pt x="10" y="69"/>
                    <a:pt x="14" y="64"/>
                  </a:cubicBezTo>
                  <a:cubicBezTo>
                    <a:pt x="18" y="59"/>
                    <a:pt x="25" y="51"/>
                    <a:pt x="26" y="46"/>
                  </a:cubicBezTo>
                  <a:cubicBezTo>
                    <a:pt x="27" y="41"/>
                    <a:pt x="23" y="39"/>
                    <a:pt x="21" y="31"/>
                  </a:cubicBezTo>
                  <a:cubicBezTo>
                    <a:pt x="19" y="23"/>
                    <a:pt x="16" y="7"/>
                    <a:pt x="1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80" name="Freeform 213"/>
            <p:cNvSpPr>
              <a:spLocks/>
            </p:cNvSpPr>
            <p:nvPr/>
          </p:nvSpPr>
          <p:spPr bwMode="auto">
            <a:xfrm>
              <a:off x="4675" y="609"/>
              <a:ext cx="25" cy="68"/>
            </a:xfrm>
            <a:custGeom>
              <a:avLst/>
              <a:gdLst>
                <a:gd name="T0" fmla="*/ 2 w 25"/>
                <a:gd name="T1" fmla="*/ 68 h 68"/>
                <a:gd name="T2" fmla="*/ 2 w 25"/>
                <a:gd name="T3" fmla="*/ 56 h 68"/>
                <a:gd name="T4" fmla="*/ 14 w 25"/>
                <a:gd name="T5" fmla="*/ 42 h 68"/>
                <a:gd name="T6" fmla="*/ 19 w 25"/>
                <a:gd name="T7" fmla="*/ 29 h 68"/>
                <a:gd name="T8" fmla="*/ 23 w 25"/>
                <a:gd name="T9" fmla="*/ 14 h 68"/>
                <a:gd name="T10" fmla="*/ 25 w 25"/>
                <a:gd name="T11" fmla="*/ 0 h 68"/>
                <a:gd name="T12" fmla="*/ 0 60000 65536"/>
                <a:gd name="T13" fmla="*/ 0 60000 65536"/>
                <a:gd name="T14" fmla="*/ 0 60000 65536"/>
                <a:gd name="T15" fmla="*/ 0 60000 65536"/>
                <a:gd name="T16" fmla="*/ 0 60000 65536"/>
                <a:gd name="T17" fmla="*/ 0 60000 65536"/>
                <a:gd name="T18" fmla="*/ 0 w 25"/>
                <a:gd name="T19" fmla="*/ 0 h 68"/>
                <a:gd name="T20" fmla="*/ 25 w 25"/>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25" h="68">
                  <a:moveTo>
                    <a:pt x="2" y="68"/>
                  </a:moveTo>
                  <a:cubicBezTo>
                    <a:pt x="1" y="64"/>
                    <a:pt x="0" y="60"/>
                    <a:pt x="2" y="56"/>
                  </a:cubicBezTo>
                  <a:cubicBezTo>
                    <a:pt x="4" y="52"/>
                    <a:pt x="11" y="46"/>
                    <a:pt x="14" y="42"/>
                  </a:cubicBezTo>
                  <a:cubicBezTo>
                    <a:pt x="17" y="38"/>
                    <a:pt x="18" y="34"/>
                    <a:pt x="19" y="29"/>
                  </a:cubicBezTo>
                  <a:cubicBezTo>
                    <a:pt x="20" y="24"/>
                    <a:pt x="22" y="19"/>
                    <a:pt x="23" y="14"/>
                  </a:cubicBezTo>
                  <a:cubicBezTo>
                    <a:pt x="24" y="9"/>
                    <a:pt x="24" y="4"/>
                    <a:pt x="2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81" name="Freeform 214"/>
            <p:cNvSpPr>
              <a:spLocks/>
            </p:cNvSpPr>
            <p:nvPr/>
          </p:nvSpPr>
          <p:spPr bwMode="auto">
            <a:xfrm>
              <a:off x="4688" y="695"/>
              <a:ext cx="82" cy="94"/>
            </a:xfrm>
            <a:custGeom>
              <a:avLst/>
              <a:gdLst>
                <a:gd name="T0" fmla="*/ 0 w 82"/>
                <a:gd name="T1" fmla="*/ 94 h 94"/>
                <a:gd name="T2" fmla="*/ 22 w 82"/>
                <a:gd name="T3" fmla="*/ 63 h 94"/>
                <a:gd name="T4" fmla="*/ 51 w 82"/>
                <a:gd name="T5" fmla="*/ 45 h 94"/>
                <a:gd name="T6" fmla="*/ 63 w 82"/>
                <a:gd name="T7" fmla="*/ 27 h 94"/>
                <a:gd name="T8" fmla="*/ 75 w 82"/>
                <a:gd name="T9" fmla="*/ 10 h 94"/>
                <a:gd name="T10" fmla="*/ 82 w 82"/>
                <a:gd name="T11" fmla="*/ 0 h 94"/>
                <a:gd name="T12" fmla="*/ 0 60000 65536"/>
                <a:gd name="T13" fmla="*/ 0 60000 65536"/>
                <a:gd name="T14" fmla="*/ 0 60000 65536"/>
                <a:gd name="T15" fmla="*/ 0 60000 65536"/>
                <a:gd name="T16" fmla="*/ 0 60000 65536"/>
                <a:gd name="T17" fmla="*/ 0 60000 65536"/>
                <a:gd name="T18" fmla="*/ 0 w 82"/>
                <a:gd name="T19" fmla="*/ 0 h 94"/>
                <a:gd name="T20" fmla="*/ 82 w 82"/>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82" h="94">
                  <a:moveTo>
                    <a:pt x="0" y="94"/>
                  </a:moveTo>
                  <a:cubicBezTo>
                    <a:pt x="7" y="82"/>
                    <a:pt x="14" y="71"/>
                    <a:pt x="22" y="63"/>
                  </a:cubicBezTo>
                  <a:cubicBezTo>
                    <a:pt x="30" y="55"/>
                    <a:pt x="44" y="51"/>
                    <a:pt x="51" y="45"/>
                  </a:cubicBezTo>
                  <a:cubicBezTo>
                    <a:pt x="58" y="39"/>
                    <a:pt x="59" y="33"/>
                    <a:pt x="63" y="27"/>
                  </a:cubicBezTo>
                  <a:cubicBezTo>
                    <a:pt x="67" y="21"/>
                    <a:pt x="72" y="14"/>
                    <a:pt x="75" y="10"/>
                  </a:cubicBezTo>
                  <a:cubicBezTo>
                    <a:pt x="78" y="6"/>
                    <a:pt x="80" y="3"/>
                    <a:pt x="82"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82" name="Freeform 215"/>
            <p:cNvSpPr>
              <a:spLocks/>
            </p:cNvSpPr>
            <p:nvPr/>
          </p:nvSpPr>
          <p:spPr bwMode="auto">
            <a:xfrm>
              <a:off x="3162" y="3087"/>
              <a:ext cx="46" cy="105"/>
            </a:xfrm>
            <a:custGeom>
              <a:avLst/>
              <a:gdLst>
                <a:gd name="T0" fmla="*/ 29 w 46"/>
                <a:gd name="T1" fmla="*/ 0 h 105"/>
                <a:gd name="T2" fmla="*/ 30 w 46"/>
                <a:gd name="T3" fmla="*/ 21 h 105"/>
                <a:gd name="T4" fmla="*/ 44 w 46"/>
                <a:gd name="T5" fmla="*/ 33 h 105"/>
                <a:gd name="T6" fmla="*/ 45 w 46"/>
                <a:gd name="T7" fmla="*/ 48 h 105"/>
                <a:gd name="T8" fmla="*/ 44 w 46"/>
                <a:gd name="T9" fmla="*/ 68 h 105"/>
                <a:gd name="T10" fmla="*/ 30 w 46"/>
                <a:gd name="T11" fmla="*/ 84 h 105"/>
                <a:gd name="T12" fmla="*/ 9 w 46"/>
                <a:gd name="T13" fmla="*/ 93 h 105"/>
                <a:gd name="T14" fmla="*/ 0 w 46"/>
                <a:gd name="T15" fmla="*/ 105 h 105"/>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105"/>
                <a:gd name="T26" fmla="*/ 46 w 46"/>
                <a:gd name="T27" fmla="*/ 105 h 1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105">
                  <a:moveTo>
                    <a:pt x="29" y="0"/>
                  </a:moveTo>
                  <a:cubicBezTo>
                    <a:pt x="28" y="8"/>
                    <a:pt x="28" y="16"/>
                    <a:pt x="30" y="21"/>
                  </a:cubicBezTo>
                  <a:cubicBezTo>
                    <a:pt x="32" y="26"/>
                    <a:pt x="42" y="29"/>
                    <a:pt x="44" y="33"/>
                  </a:cubicBezTo>
                  <a:cubicBezTo>
                    <a:pt x="46" y="37"/>
                    <a:pt x="45" y="42"/>
                    <a:pt x="45" y="48"/>
                  </a:cubicBezTo>
                  <a:cubicBezTo>
                    <a:pt x="45" y="54"/>
                    <a:pt x="46" y="62"/>
                    <a:pt x="44" y="68"/>
                  </a:cubicBezTo>
                  <a:cubicBezTo>
                    <a:pt x="42" y="74"/>
                    <a:pt x="36" y="80"/>
                    <a:pt x="30" y="84"/>
                  </a:cubicBezTo>
                  <a:cubicBezTo>
                    <a:pt x="24" y="88"/>
                    <a:pt x="14" y="90"/>
                    <a:pt x="9" y="93"/>
                  </a:cubicBezTo>
                  <a:cubicBezTo>
                    <a:pt x="4" y="96"/>
                    <a:pt x="2" y="102"/>
                    <a:pt x="0" y="10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83" name="Freeform 216"/>
            <p:cNvSpPr>
              <a:spLocks/>
            </p:cNvSpPr>
            <p:nvPr/>
          </p:nvSpPr>
          <p:spPr bwMode="auto">
            <a:xfrm>
              <a:off x="3376" y="3300"/>
              <a:ext cx="143" cy="141"/>
            </a:xfrm>
            <a:custGeom>
              <a:avLst/>
              <a:gdLst>
                <a:gd name="T0" fmla="*/ 14 w 143"/>
                <a:gd name="T1" fmla="*/ 0 h 141"/>
                <a:gd name="T2" fmla="*/ 8 w 143"/>
                <a:gd name="T3" fmla="*/ 12 h 141"/>
                <a:gd name="T4" fmla="*/ 2 w 143"/>
                <a:gd name="T5" fmla="*/ 41 h 141"/>
                <a:gd name="T6" fmla="*/ 17 w 143"/>
                <a:gd name="T7" fmla="*/ 59 h 141"/>
                <a:gd name="T8" fmla="*/ 38 w 143"/>
                <a:gd name="T9" fmla="*/ 69 h 141"/>
                <a:gd name="T10" fmla="*/ 41 w 143"/>
                <a:gd name="T11" fmla="*/ 84 h 141"/>
                <a:gd name="T12" fmla="*/ 41 w 143"/>
                <a:gd name="T13" fmla="*/ 101 h 141"/>
                <a:gd name="T14" fmla="*/ 58 w 143"/>
                <a:gd name="T15" fmla="*/ 114 h 141"/>
                <a:gd name="T16" fmla="*/ 89 w 143"/>
                <a:gd name="T17" fmla="*/ 116 h 141"/>
                <a:gd name="T18" fmla="*/ 113 w 143"/>
                <a:gd name="T19" fmla="*/ 122 h 141"/>
                <a:gd name="T20" fmla="*/ 130 w 143"/>
                <a:gd name="T21" fmla="*/ 128 h 141"/>
                <a:gd name="T22" fmla="*/ 143 w 143"/>
                <a:gd name="T23" fmla="*/ 141 h 1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3"/>
                <a:gd name="T37" fmla="*/ 0 h 141"/>
                <a:gd name="T38" fmla="*/ 143 w 143"/>
                <a:gd name="T39" fmla="*/ 141 h 1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3" h="141">
                  <a:moveTo>
                    <a:pt x="14" y="0"/>
                  </a:moveTo>
                  <a:cubicBezTo>
                    <a:pt x="12" y="2"/>
                    <a:pt x="10" y="5"/>
                    <a:pt x="8" y="12"/>
                  </a:cubicBezTo>
                  <a:cubicBezTo>
                    <a:pt x="6" y="19"/>
                    <a:pt x="0" y="33"/>
                    <a:pt x="2" y="41"/>
                  </a:cubicBezTo>
                  <a:cubicBezTo>
                    <a:pt x="4" y="49"/>
                    <a:pt x="11" y="54"/>
                    <a:pt x="17" y="59"/>
                  </a:cubicBezTo>
                  <a:cubicBezTo>
                    <a:pt x="23" y="64"/>
                    <a:pt x="34" y="65"/>
                    <a:pt x="38" y="69"/>
                  </a:cubicBezTo>
                  <a:cubicBezTo>
                    <a:pt x="42" y="73"/>
                    <a:pt x="40" y="79"/>
                    <a:pt x="41" y="84"/>
                  </a:cubicBezTo>
                  <a:cubicBezTo>
                    <a:pt x="42" y="89"/>
                    <a:pt x="38" y="96"/>
                    <a:pt x="41" y="101"/>
                  </a:cubicBezTo>
                  <a:cubicBezTo>
                    <a:pt x="44" y="106"/>
                    <a:pt x="50" y="112"/>
                    <a:pt x="58" y="114"/>
                  </a:cubicBezTo>
                  <a:cubicBezTo>
                    <a:pt x="66" y="116"/>
                    <a:pt x="80" y="115"/>
                    <a:pt x="89" y="116"/>
                  </a:cubicBezTo>
                  <a:cubicBezTo>
                    <a:pt x="98" y="117"/>
                    <a:pt x="106" y="120"/>
                    <a:pt x="113" y="122"/>
                  </a:cubicBezTo>
                  <a:cubicBezTo>
                    <a:pt x="120" y="124"/>
                    <a:pt x="125" y="125"/>
                    <a:pt x="130" y="128"/>
                  </a:cubicBezTo>
                  <a:cubicBezTo>
                    <a:pt x="135" y="131"/>
                    <a:pt x="139" y="136"/>
                    <a:pt x="143" y="141"/>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84" name="Freeform 217"/>
            <p:cNvSpPr>
              <a:spLocks/>
            </p:cNvSpPr>
            <p:nvPr/>
          </p:nvSpPr>
          <p:spPr bwMode="auto">
            <a:xfrm>
              <a:off x="3506" y="3339"/>
              <a:ext cx="40" cy="102"/>
            </a:xfrm>
            <a:custGeom>
              <a:avLst/>
              <a:gdLst>
                <a:gd name="T0" fmla="*/ 13 w 40"/>
                <a:gd name="T1" fmla="*/ 102 h 102"/>
                <a:gd name="T2" fmla="*/ 18 w 40"/>
                <a:gd name="T3" fmla="*/ 81 h 102"/>
                <a:gd name="T4" fmla="*/ 28 w 40"/>
                <a:gd name="T5" fmla="*/ 69 h 102"/>
                <a:gd name="T6" fmla="*/ 36 w 40"/>
                <a:gd name="T7" fmla="*/ 62 h 102"/>
                <a:gd name="T8" fmla="*/ 37 w 40"/>
                <a:gd name="T9" fmla="*/ 42 h 102"/>
                <a:gd name="T10" fmla="*/ 19 w 40"/>
                <a:gd name="T11" fmla="*/ 26 h 102"/>
                <a:gd name="T12" fmla="*/ 9 w 40"/>
                <a:gd name="T13" fmla="*/ 14 h 102"/>
                <a:gd name="T14" fmla="*/ 0 w 40"/>
                <a:gd name="T15" fmla="*/ 0 h 102"/>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102"/>
                <a:gd name="T26" fmla="*/ 40 w 40"/>
                <a:gd name="T27" fmla="*/ 102 h 1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102">
                  <a:moveTo>
                    <a:pt x="13" y="102"/>
                  </a:moveTo>
                  <a:cubicBezTo>
                    <a:pt x="14" y="94"/>
                    <a:pt x="16" y="86"/>
                    <a:pt x="18" y="81"/>
                  </a:cubicBezTo>
                  <a:cubicBezTo>
                    <a:pt x="20" y="76"/>
                    <a:pt x="25" y="72"/>
                    <a:pt x="28" y="69"/>
                  </a:cubicBezTo>
                  <a:cubicBezTo>
                    <a:pt x="31" y="66"/>
                    <a:pt x="35" y="66"/>
                    <a:pt x="36" y="62"/>
                  </a:cubicBezTo>
                  <a:cubicBezTo>
                    <a:pt x="37" y="58"/>
                    <a:pt x="40" y="48"/>
                    <a:pt x="37" y="42"/>
                  </a:cubicBezTo>
                  <a:cubicBezTo>
                    <a:pt x="34" y="36"/>
                    <a:pt x="24" y="31"/>
                    <a:pt x="19" y="26"/>
                  </a:cubicBezTo>
                  <a:cubicBezTo>
                    <a:pt x="14" y="21"/>
                    <a:pt x="12" y="18"/>
                    <a:pt x="9" y="14"/>
                  </a:cubicBezTo>
                  <a:cubicBezTo>
                    <a:pt x="6" y="10"/>
                    <a:pt x="2" y="4"/>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85" name="Freeform 218"/>
            <p:cNvSpPr>
              <a:spLocks/>
            </p:cNvSpPr>
            <p:nvPr/>
          </p:nvSpPr>
          <p:spPr bwMode="auto">
            <a:xfrm>
              <a:off x="3158" y="3565"/>
              <a:ext cx="312" cy="101"/>
            </a:xfrm>
            <a:custGeom>
              <a:avLst/>
              <a:gdLst>
                <a:gd name="T0" fmla="*/ 312 w 312"/>
                <a:gd name="T1" fmla="*/ 1 h 101"/>
                <a:gd name="T2" fmla="*/ 280 w 312"/>
                <a:gd name="T3" fmla="*/ 1 h 101"/>
                <a:gd name="T4" fmla="*/ 250 w 312"/>
                <a:gd name="T5" fmla="*/ 7 h 101"/>
                <a:gd name="T6" fmla="*/ 213 w 312"/>
                <a:gd name="T7" fmla="*/ 16 h 101"/>
                <a:gd name="T8" fmla="*/ 178 w 312"/>
                <a:gd name="T9" fmla="*/ 37 h 101"/>
                <a:gd name="T10" fmla="*/ 154 w 312"/>
                <a:gd name="T11" fmla="*/ 46 h 101"/>
                <a:gd name="T12" fmla="*/ 115 w 312"/>
                <a:gd name="T13" fmla="*/ 65 h 101"/>
                <a:gd name="T14" fmla="*/ 91 w 312"/>
                <a:gd name="T15" fmla="*/ 71 h 101"/>
                <a:gd name="T16" fmla="*/ 72 w 312"/>
                <a:gd name="T17" fmla="*/ 71 h 101"/>
                <a:gd name="T18" fmla="*/ 57 w 312"/>
                <a:gd name="T19" fmla="*/ 79 h 101"/>
                <a:gd name="T20" fmla="*/ 55 w 312"/>
                <a:gd name="T21" fmla="*/ 94 h 101"/>
                <a:gd name="T22" fmla="*/ 46 w 312"/>
                <a:gd name="T23" fmla="*/ 100 h 101"/>
                <a:gd name="T24" fmla="*/ 30 w 312"/>
                <a:gd name="T25" fmla="*/ 100 h 101"/>
                <a:gd name="T26" fmla="*/ 12 w 312"/>
                <a:gd name="T27" fmla="*/ 95 h 101"/>
                <a:gd name="T28" fmla="*/ 0 w 312"/>
                <a:gd name="T29" fmla="*/ 95 h 1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2"/>
                <a:gd name="T46" fmla="*/ 0 h 101"/>
                <a:gd name="T47" fmla="*/ 312 w 312"/>
                <a:gd name="T48" fmla="*/ 101 h 10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2" h="101">
                  <a:moveTo>
                    <a:pt x="312" y="1"/>
                  </a:moveTo>
                  <a:cubicBezTo>
                    <a:pt x="301" y="0"/>
                    <a:pt x="290" y="0"/>
                    <a:pt x="280" y="1"/>
                  </a:cubicBezTo>
                  <a:cubicBezTo>
                    <a:pt x="270" y="2"/>
                    <a:pt x="261" y="5"/>
                    <a:pt x="250" y="7"/>
                  </a:cubicBezTo>
                  <a:cubicBezTo>
                    <a:pt x="239" y="9"/>
                    <a:pt x="225" y="11"/>
                    <a:pt x="213" y="16"/>
                  </a:cubicBezTo>
                  <a:cubicBezTo>
                    <a:pt x="201" y="21"/>
                    <a:pt x="188" y="32"/>
                    <a:pt x="178" y="37"/>
                  </a:cubicBezTo>
                  <a:cubicBezTo>
                    <a:pt x="168" y="42"/>
                    <a:pt x="164" y="41"/>
                    <a:pt x="154" y="46"/>
                  </a:cubicBezTo>
                  <a:cubicBezTo>
                    <a:pt x="144" y="51"/>
                    <a:pt x="125" y="61"/>
                    <a:pt x="115" y="65"/>
                  </a:cubicBezTo>
                  <a:cubicBezTo>
                    <a:pt x="105" y="69"/>
                    <a:pt x="98" y="70"/>
                    <a:pt x="91" y="71"/>
                  </a:cubicBezTo>
                  <a:cubicBezTo>
                    <a:pt x="84" y="72"/>
                    <a:pt x="78" y="70"/>
                    <a:pt x="72" y="71"/>
                  </a:cubicBezTo>
                  <a:cubicBezTo>
                    <a:pt x="66" y="72"/>
                    <a:pt x="60" y="75"/>
                    <a:pt x="57" y="79"/>
                  </a:cubicBezTo>
                  <a:cubicBezTo>
                    <a:pt x="54" y="83"/>
                    <a:pt x="57" y="91"/>
                    <a:pt x="55" y="94"/>
                  </a:cubicBezTo>
                  <a:cubicBezTo>
                    <a:pt x="53" y="97"/>
                    <a:pt x="50" y="99"/>
                    <a:pt x="46" y="100"/>
                  </a:cubicBezTo>
                  <a:cubicBezTo>
                    <a:pt x="42" y="101"/>
                    <a:pt x="36" y="101"/>
                    <a:pt x="30" y="100"/>
                  </a:cubicBezTo>
                  <a:cubicBezTo>
                    <a:pt x="24" y="99"/>
                    <a:pt x="17" y="96"/>
                    <a:pt x="12" y="95"/>
                  </a:cubicBezTo>
                  <a:cubicBezTo>
                    <a:pt x="7" y="94"/>
                    <a:pt x="3" y="94"/>
                    <a:pt x="0" y="9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86" name="Freeform 219"/>
            <p:cNvSpPr>
              <a:spLocks/>
            </p:cNvSpPr>
            <p:nvPr/>
          </p:nvSpPr>
          <p:spPr bwMode="auto">
            <a:xfrm>
              <a:off x="3144" y="3660"/>
              <a:ext cx="315" cy="220"/>
            </a:xfrm>
            <a:custGeom>
              <a:avLst/>
              <a:gdLst>
                <a:gd name="T0" fmla="*/ 14 w 315"/>
                <a:gd name="T1" fmla="*/ 0 h 220"/>
                <a:gd name="T2" fmla="*/ 3 w 315"/>
                <a:gd name="T3" fmla="*/ 14 h 220"/>
                <a:gd name="T4" fmla="*/ 2 w 315"/>
                <a:gd name="T5" fmla="*/ 35 h 220"/>
                <a:gd name="T6" fmla="*/ 15 w 315"/>
                <a:gd name="T7" fmla="*/ 53 h 220"/>
                <a:gd name="T8" fmla="*/ 41 w 315"/>
                <a:gd name="T9" fmla="*/ 62 h 220"/>
                <a:gd name="T10" fmla="*/ 69 w 315"/>
                <a:gd name="T11" fmla="*/ 69 h 220"/>
                <a:gd name="T12" fmla="*/ 92 w 315"/>
                <a:gd name="T13" fmla="*/ 81 h 220"/>
                <a:gd name="T14" fmla="*/ 101 w 315"/>
                <a:gd name="T15" fmla="*/ 96 h 220"/>
                <a:gd name="T16" fmla="*/ 104 w 315"/>
                <a:gd name="T17" fmla="*/ 119 h 220"/>
                <a:gd name="T18" fmla="*/ 120 w 315"/>
                <a:gd name="T19" fmla="*/ 146 h 220"/>
                <a:gd name="T20" fmla="*/ 141 w 315"/>
                <a:gd name="T21" fmla="*/ 150 h 220"/>
                <a:gd name="T22" fmla="*/ 174 w 315"/>
                <a:gd name="T23" fmla="*/ 153 h 220"/>
                <a:gd name="T24" fmla="*/ 200 w 315"/>
                <a:gd name="T25" fmla="*/ 168 h 220"/>
                <a:gd name="T26" fmla="*/ 209 w 315"/>
                <a:gd name="T27" fmla="*/ 185 h 220"/>
                <a:gd name="T28" fmla="*/ 218 w 315"/>
                <a:gd name="T29" fmla="*/ 201 h 220"/>
                <a:gd name="T30" fmla="*/ 240 w 315"/>
                <a:gd name="T31" fmla="*/ 215 h 220"/>
                <a:gd name="T32" fmla="*/ 273 w 315"/>
                <a:gd name="T33" fmla="*/ 218 h 220"/>
                <a:gd name="T34" fmla="*/ 291 w 315"/>
                <a:gd name="T35" fmla="*/ 200 h 220"/>
                <a:gd name="T36" fmla="*/ 291 w 315"/>
                <a:gd name="T37" fmla="*/ 174 h 220"/>
                <a:gd name="T38" fmla="*/ 299 w 315"/>
                <a:gd name="T39" fmla="*/ 156 h 220"/>
                <a:gd name="T40" fmla="*/ 309 w 315"/>
                <a:gd name="T41" fmla="*/ 141 h 220"/>
                <a:gd name="T42" fmla="*/ 315 w 315"/>
                <a:gd name="T43" fmla="*/ 131 h 2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5"/>
                <a:gd name="T67" fmla="*/ 0 h 220"/>
                <a:gd name="T68" fmla="*/ 315 w 315"/>
                <a:gd name="T69" fmla="*/ 220 h 22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5" h="220">
                  <a:moveTo>
                    <a:pt x="14" y="0"/>
                  </a:moveTo>
                  <a:cubicBezTo>
                    <a:pt x="9" y="4"/>
                    <a:pt x="5" y="8"/>
                    <a:pt x="3" y="14"/>
                  </a:cubicBezTo>
                  <a:cubicBezTo>
                    <a:pt x="1" y="20"/>
                    <a:pt x="0" y="28"/>
                    <a:pt x="2" y="35"/>
                  </a:cubicBezTo>
                  <a:cubicBezTo>
                    <a:pt x="4" y="42"/>
                    <a:pt x="8" y="48"/>
                    <a:pt x="15" y="53"/>
                  </a:cubicBezTo>
                  <a:cubicBezTo>
                    <a:pt x="22" y="58"/>
                    <a:pt x="32" y="59"/>
                    <a:pt x="41" y="62"/>
                  </a:cubicBezTo>
                  <a:cubicBezTo>
                    <a:pt x="50" y="65"/>
                    <a:pt x="61" y="66"/>
                    <a:pt x="69" y="69"/>
                  </a:cubicBezTo>
                  <a:cubicBezTo>
                    <a:pt x="77" y="72"/>
                    <a:pt x="87" y="77"/>
                    <a:pt x="92" y="81"/>
                  </a:cubicBezTo>
                  <a:cubicBezTo>
                    <a:pt x="97" y="85"/>
                    <a:pt x="99" y="90"/>
                    <a:pt x="101" y="96"/>
                  </a:cubicBezTo>
                  <a:cubicBezTo>
                    <a:pt x="103" y="102"/>
                    <a:pt x="101" y="111"/>
                    <a:pt x="104" y="119"/>
                  </a:cubicBezTo>
                  <a:cubicBezTo>
                    <a:pt x="107" y="127"/>
                    <a:pt x="114" y="141"/>
                    <a:pt x="120" y="146"/>
                  </a:cubicBezTo>
                  <a:cubicBezTo>
                    <a:pt x="126" y="151"/>
                    <a:pt x="132" y="149"/>
                    <a:pt x="141" y="150"/>
                  </a:cubicBezTo>
                  <a:cubicBezTo>
                    <a:pt x="150" y="151"/>
                    <a:pt x="164" y="150"/>
                    <a:pt x="174" y="153"/>
                  </a:cubicBezTo>
                  <a:cubicBezTo>
                    <a:pt x="184" y="156"/>
                    <a:pt x="194" y="163"/>
                    <a:pt x="200" y="168"/>
                  </a:cubicBezTo>
                  <a:cubicBezTo>
                    <a:pt x="206" y="173"/>
                    <a:pt x="206" y="180"/>
                    <a:pt x="209" y="185"/>
                  </a:cubicBezTo>
                  <a:cubicBezTo>
                    <a:pt x="212" y="190"/>
                    <a:pt x="213" y="196"/>
                    <a:pt x="218" y="201"/>
                  </a:cubicBezTo>
                  <a:cubicBezTo>
                    <a:pt x="223" y="206"/>
                    <a:pt x="231" y="212"/>
                    <a:pt x="240" y="215"/>
                  </a:cubicBezTo>
                  <a:cubicBezTo>
                    <a:pt x="249" y="218"/>
                    <a:pt x="265" y="220"/>
                    <a:pt x="273" y="218"/>
                  </a:cubicBezTo>
                  <a:cubicBezTo>
                    <a:pt x="281" y="216"/>
                    <a:pt x="288" y="207"/>
                    <a:pt x="291" y="200"/>
                  </a:cubicBezTo>
                  <a:cubicBezTo>
                    <a:pt x="294" y="193"/>
                    <a:pt x="290" y="181"/>
                    <a:pt x="291" y="174"/>
                  </a:cubicBezTo>
                  <a:cubicBezTo>
                    <a:pt x="292" y="167"/>
                    <a:pt x="296" y="161"/>
                    <a:pt x="299" y="156"/>
                  </a:cubicBezTo>
                  <a:cubicBezTo>
                    <a:pt x="302" y="151"/>
                    <a:pt x="306" y="145"/>
                    <a:pt x="309" y="141"/>
                  </a:cubicBezTo>
                  <a:cubicBezTo>
                    <a:pt x="312" y="137"/>
                    <a:pt x="313" y="134"/>
                    <a:pt x="315" y="131"/>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87" name="Freeform 220"/>
            <p:cNvSpPr>
              <a:spLocks/>
            </p:cNvSpPr>
            <p:nvPr/>
          </p:nvSpPr>
          <p:spPr bwMode="auto">
            <a:xfrm>
              <a:off x="3459" y="3686"/>
              <a:ext cx="356" cy="108"/>
            </a:xfrm>
            <a:custGeom>
              <a:avLst/>
              <a:gdLst>
                <a:gd name="T0" fmla="*/ 0 w 356"/>
                <a:gd name="T1" fmla="*/ 105 h 108"/>
                <a:gd name="T2" fmla="*/ 30 w 356"/>
                <a:gd name="T3" fmla="*/ 105 h 108"/>
                <a:gd name="T4" fmla="*/ 62 w 356"/>
                <a:gd name="T5" fmla="*/ 105 h 108"/>
                <a:gd name="T6" fmla="*/ 89 w 356"/>
                <a:gd name="T7" fmla="*/ 85 h 108"/>
                <a:gd name="T8" fmla="*/ 110 w 356"/>
                <a:gd name="T9" fmla="*/ 79 h 108"/>
                <a:gd name="T10" fmla="*/ 132 w 356"/>
                <a:gd name="T11" fmla="*/ 82 h 108"/>
                <a:gd name="T12" fmla="*/ 150 w 356"/>
                <a:gd name="T13" fmla="*/ 85 h 108"/>
                <a:gd name="T14" fmla="*/ 167 w 356"/>
                <a:gd name="T15" fmla="*/ 79 h 108"/>
                <a:gd name="T16" fmla="*/ 177 w 356"/>
                <a:gd name="T17" fmla="*/ 66 h 108"/>
                <a:gd name="T18" fmla="*/ 200 w 356"/>
                <a:gd name="T19" fmla="*/ 54 h 108"/>
                <a:gd name="T20" fmla="*/ 225 w 356"/>
                <a:gd name="T21" fmla="*/ 43 h 108"/>
                <a:gd name="T22" fmla="*/ 252 w 356"/>
                <a:gd name="T23" fmla="*/ 39 h 108"/>
                <a:gd name="T24" fmla="*/ 284 w 356"/>
                <a:gd name="T25" fmla="*/ 33 h 108"/>
                <a:gd name="T26" fmla="*/ 320 w 356"/>
                <a:gd name="T27" fmla="*/ 22 h 108"/>
                <a:gd name="T28" fmla="*/ 356 w 356"/>
                <a:gd name="T29" fmla="*/ 0 h 1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6"/>
                <a:gd name="T46" fmla="*/ 0 h 108"/>
                <a:gd name="T47" fmla="*/ 356 w 356"/>
                <a:gd name="T48" fmla="*/ 108 h 1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6" h="108">
                  <a:moveTo>
                    <a:pt x="0" y="105"/>
                  </a:moveTo>
                  <a:cubicBezTo>
                    <a:pt x="10" y="105"/>
                    <a:pt x="20" y="105"/>
                    <a:pt x="30" y="105"/>
                  </a:cubicBezTo>
                  <a:cubicBezTo>
                    <a:pt x="40" y="105"/>
                    <a:pt x="52" y="108"/>
                    <a:pt x="62" y="105"/>
                  </a:cubicBezTo>
                  <a:cubicBezTo>
                    <a:pt x="72" y="102"/>
                    <a:pt x="81" y="89"/>
                    <a:pt x="89" y="85"/>
                  </a:cubicBezTo>
                  <a:cubicBezTo>
                    <a:pt x="97" y="81"/>
                    <a:pt x="103" y="79"/>
                    <a:pt x="110" y="79"/>
                  </a:cubicBezTo>
                  <a:cubicBezTo>
                    <a:pt x="117" y="79"/>
                    <a:pt x="125" y="81"/>
                    <a:pt x="132" y="82"/>
                  </a:cubicBezTo>
                  <a:cubicBezTo>
                    <a:pt x="139" y="83"/>
                    <a:pt x="144" y="85"/>
                    <a:pt x="150" y="85"/>
                  </a:cubicBezTo>
                  <a:cubicBezTo>
                    <a:pt x="156" y="85"/>
                    <a:pt x="163" y="82"/>
                    <a:pt x="167" y="79"/>
                  </a:cubicBezTo>
                  <a:cubicBezTo>
                    <a:pt x="171" y="76"/>
                    <a:pt x="172" y="70"/>
                    <a:pt x="177" y="66"/>
                  </a:cubicBezTo>
                  <a:cubicBezTo>
                    <a:pt x="182" y="62"/>
                    <a:pt x="192" y="58"/>
                    <a:pt x="200" y="54"/>
                  </a:cubicBezTo>
                  <a:cubicBezTo>
                    <a:pt x="208" y="50"/>
                    <a:pt x="216" y="46"/>
                    <a:pt x="225" y="43"/>
                  </a:cubicBezTo>
                  <a:cubicBezTo>
                    <a:pt x="234" y="40"/>
                    <a:pt x="242" y="41"/>
                    <a:pt x="252" y="39"/>
                  </a:cubicBezTo>
                  <a:cubicBezTo>
                    <a:pt x="262" y="37"/>
                    <a:pt x="273" y="36"/>
                    <a:pt x="284" y="33"/>
                  </a:cubicBezTo>
                  <a:cubicBezTo>
                    <a:pt x="295" y="30"/>
                    <a:pt x="308" y="28"/>
                    <a:pt x="320" y="22"/>
                  </a:cubicBezTo>
                  <a:cubicBezTo>
                    <a:pt x="332" y="16"/>
                    <a:pt x="350" y="4"/>
                    <a:pt x="35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88" name="Freeform 221"/>
            <p:cNvSpPr>
              <a:spLocks/>
            </p:cNvSpPr>
            <p:nvPr/>
          </p:nvSpPr>
          <p:spPr bwMode="auto">
            <a:xfrm>
              <a:off x="3009" y="3519"/>
              <a:ext cx="149" cy="176"/>
            </a:xfrm>
            <a:custGeom>
              <a:avLst/>
              <a:gdLst>
                <a:gd name="T0" fmla="*/ 0 w 149"/>
                <a:gd name="T1" fmla="*/ 0 h 176"/>
                <a:gd name="T2" fmla="*/ 20 w 149"/>
                <a:gd name="T3" fmla="*/ 5 h 176"/>
                <a:gd name="T4" fmla="*/ 38 w 149"/>
                <a:gd name="T5" fmla="*/ 5 h 176"/>
                <a:gd name="T6" fmla="*/ 54 w 149"/>
                <a:gd name="T7" fmla="*/ 11 h 176"/>
                <a:gd name="T8" fmla="*/ 59 w 149"/>
                <a:gd name="T9" fmla="*/ 27 h 176"/>
                <a:gd name="T10" fmla="*/ 62 w 149"/>
                <a:gd name="T11" fmla="*/ 44 h 176"/>
                <a:gd name="T12" fmla="*/ 54 w 149"/>
                <a:gd name="T13" fmla="*/ 62 h 176"/>
                <a:gd name="T14" fmla="*/ 50 w 149"/>
                <a:gd name="T15" fmla="*/ 77 h 176"/>
                <a:gd name="T16" fmla="*/ 48 w 149"/>
                <a:gd name="T17" fmla="*/ 104 h 176"/>
                <a:gd name="T18" fmla="*/ 62 w 149"/>
                <a:gd name="T19" fmla="*/ 119 h 176"/>
                <a:gd name="T20" fmla="*/ 75 w 149"/>
                <a:gd name="T21" fmla="*/ 128 h 176"/>
                <a:gd name="T22" fmla="*/ 81 w 149"/>
                <a:gd name="T23" fmla="*/ 143 h 176"/>
                <a:gd name="T24" fmla="*/ 81 w 149"/>
                <a:gd name="T25" fmla="*/ 156 h 176"/>
                <a:gd name="T26" fmla="*/ 93 w 149"/>
                <a:gd name="T27" fmla="*/ 173 h 176"/>
                <a:gd name="T28" fmla="*/ 107 w 149"/>
                <a:gd name="T29" fmla="*/ 174 h 176"/>
                <a:gd name="T30" fmla="*/ 126 w 149"/>
                <a:gd name="T31" fmla="*/ 165 h 176"/>
                <a:gd name="T32" fmla="*/ 134 w 149"/>
                <a:gd name="T33" fmla="*/ 147 h 176"/>
                <a:gd name="T34" fmla="*/ 149 w 149"/>
                <a:gd name="T35" fmla="*/ 141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176"/>
                <a:gd name="T56" fmla="*/ 149 w 14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176">
                  <a:moveTo>
                    <a:pt x="0" y="0"/>
                  </a:moveTo>
                  <a:cubicBezTo>
                    <a:pt x="7" y="2"/>
                    <a:pt x="14" y="4"/>
                    <a:pt x="20" y="5"/>
                  </a:cubicBezTo>
                  <a:cubicBezTo>
                    <a:pt x="26" y="6"/>
                    <a:pt x="32" y="4"/>
                    <a:pt x="38" y="5"/>
                  </a:cubicBezTo>
                  <a:cubicBezTo>
                    <a:pt x="44" y="6"/>
                    <a:pt x="51" y="7"/>
                    <a:pt x="54" y="11"/>
                  </a:cubicBezTo>
                  <a:cubicBezTo>
                    <a:pt x="57" y="15"/>
                    <a:pt x="58" y="22"/>
                    <a:pt x="59" y="27"/>
                  </a:cubicBezTo>
                  <a:cubicBezTo>
                    <a:pt x="60" y="32"/>
                    <a:pt x="63" y="38"/>
                    <a:pt x="62" y="44"/>
                  </a:cubicBezTo>
                  <a:cubicBezTo>
                    <a:pt x="61" y="50"/>
                    <a:pt x="56" y="57"/>
                    <a:pt x="54" y="62"/>
                  </a:cubicBezTo>
                  <a:cubicBezTo>
                    <a:pt x="52" y="67"/>
                    <a:pt x="51" y="70"/>
                    <a:pt x="50" y="77"/>
                  </a:cubicBezTo>
                  <a:cubicBezTo>
                    <a:pt x="49" y="84"/>
                    <a:pt x="46" y="97"/>
                    <a:pt x="48" y="104"/>
                  </a:cubicBezTo>
                  <a:cubicBezTo>
                    <a:pt x="50" y="111"/>
                    <a:pt x="57" y="115"/>
                    <a:pt x="62" y="119"/>
                  </a:cubicBezTo>
                  <a:cubicBezTo>
                    <a:pt x="67" y="123"/>
                    <a:pt x="72" y="124"/>
                    <a:pt x="75" y="128"/>
                  </a:cubicBezTo>
                  <a:cubicBezTo>
                    <a:pt x="78" y="132"/>
                    <a:pt x="80" y="138"/>
                    <a:pt x="81" y="143"/>
                  </a:cubicBezTo>
                  <a:cubicBezTo>
                    <a:pt x="82" y="148"/>
                    <a:pt x="79" y="151"/>
                    <a:pt x="81" y="156"/>
                  </a:cubicBezTo>
                  <a:cubicBezTo>
                    <a:pt x="83" y="161"/>
                    <a:pt x="89" y="170"/>
                    <a:pt x="93" y="173"/>
                  </a:cubicBezTo>
                  <a:cubicBezTo>
                    <a:pt x="97" y="176"/>
                    <a:pt x="102" y="175"/>
                    <a:pt x="107" y="174"/>
                  </a:cubicBezTo>
                  <a:cubicBezTo>
                    <a:pt x="112" y="173"/>
                    <a:pt x="122" y="169"/>
                    <a:pt x="126" y="165"/>
                  </a:cubicBezTo>
                  <a:cubicBezTo>
                    <a:pt x="130" y="161"/>
                    <a:pt x="130" y="151"/>
                    <a:pt x="134" y="147"/>
                  </a:cubicBezTo>
                  <a:cubicBezTo>
                    <a:pt x="138" y="143"/>
                    <a:pt x="143" y="142"/>
                    <a:pt x="149" y="141"/>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89" name="Freeform 222"/>
            <p:cNvSpPr>
              <a:spLocks/>
            </p:cNvSpPr>
            <p:nvPr/>
          </p:nvSpPr>
          <p:spPr bwMode="auto">
            <a:xfrm>
              <a:off x="3456" y="3791"/>
              <a:ext cx="24" cy="235"/>
            </a:xfrm>
            <a:custGeom>
              <a:avLst/>
              <a:gdLst>
                <a:gd name="T0" fmla="*/ 3 w 24"/>
                <a:gd name="T1" fmla="*/ 0 h 235"/>
                <a:gd name="T2" fmla="*/ 2 w 24"/>
                <a:gd name="T3" fmla="*/ 21 h 235"/>
                <a:gd name="T4" fmla="*/ 5 w 24"/>
                <a:gd name="T5" fmla="*/ 48 h 235"/>
                <a:gd name="T6" fmla="*/ 20 w 24"/>
                <a:gd name="T7" fmla="*/ 60 h 235"/>
                <a:gd name="T8" fmla="*/ 21 w 24"/>
                <a:gd name="T9" fmla="*/ 81 h 235"/>
                <a:gd name="T10" fmla="*/ 3 w 24"/>
                <a:gd name="T11" fmla="*/ 96 h 235"/>
                <a:gd name="T12" fmla="*/ 5 w 24"/>
                <a:gd name="T13" fmla="*/ 118 h 235"/>
                <a:gd name="T14" fmla="*/ 18 w 24"/>
                <a:gd name="T15" fmla="*/ 132 h 235"/>
                <a:gd name="T16" fmla="*/ 23 w 24"/>
                <a:gd name="T17" fmla="*/ 153 h 235"/>
                <a:gd name="T18" fmla="*/ 15 w 24"/>
                <a:gd name="T19" fmla="*/ 178 h 235"/>
                <a:gd name="T20" fmla="*/ 15 w 24"/>
                <a:gd name="T21" fmla="*/ 196 h 235"/>
                <a:gd name="T22" fmla="*/ 15 w 24"/>
                <a:gd name="T23" fmla="*/ 217 h 235"/>
                <a:gd name="T24" fmla="*/ 15 w 24"/>
                <a:gd name="T25" fmla="*/ 235 h 2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235"/>
                <a:gd name="T41" fmla="*/ 24 w 24"/>
                <a:gd name="T42" fmla="*/ 235 h 2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235">
                  <a:moveTo>
                    <a:pt x="3" y="0"/>
                  </a:moveTo>
                  <a:cubicBezTo>
                    <a:pt x="2" y="6"/>
                    <a:pt x="2" y="13"/>
                    <a:pt x="2" y="21"/>
                  </a:cubicBezTo>
                  <a:cubicBezTo>
                    <a:pt x="2" y="29"/>
                    <a:pt x="2" y="42"/>
                    <a:pt x="5" y="48"/>
                  </a:cubicBezTo>
                  <a:cubicBezTo>
                    <a:pt x="8" y="54"/>
                    <a:pt x="17" y="55"/>
                    <a:pt x="20" y="60"/>
                  </a:cubicBezTo>
                  <a:cubicBezTo>
                    <a:pt x="23" y="65"/>
                    <a:pt x="24" y="75"/>
                    <a:pt x="21" y="81"/>
                  </a:cubicBezTo>
                  <a:cubicBezTo>
                    <a:pt x="18" y="87"/>
                    <a:pt x="6" y="90"/>
                    <a:pt x="3" y="96"/>
                  </a:cubicBezTo>
                  <a:cubicBezTo>
                    <a:pt x="0" y="102"/>
                    <a:pt x="3" y="112"/>
                    <a:pt x="5" y="118"/>
                  </a:cubicBezTo>
                  <a:cubicBezTo>
                    <a:pt x="7" y="124"/>
                    <a:pt x="15" y="126"/>
                    <a:pt x="18" y="132"/>
                  </a:cubicBezTo>
                  <a:cubicBezTo>
                    <a:pt x="21" y="138"/>
                    <a:pt x="24" y="145"/>
                    <a:pt x="23" y="153"/>
                  </a:cubicBezTo>
                  <a:cubicBezTo>
                    <a:pt x="22" y="161"/>
                    <a:pt x="16" y="171"/>
                    <a:pt x="15" y="178"/>
                  </a:cubicBezTo>
                  <a:cubicBezTo>
                    <a:pt x="14" y="185"/>
                    <a:pt x="15" y="190"/>
                    <a:pt x="15" y="196"/>
                  </a:cubicBezTo>
                  <a:cubicBezTo>
                    <a:pt x="15" y="202"/>
                    <a:pt x="15" y="211"/>
                    <a:pt x="15" y="217"/>
                  </a:cubicBezTo>
                  <a:cubicBezTo>
                    <a:pt x="15" y="223"/>
                    <a:pt x="15" y="229"/>
                    <a:pt x="15" y="23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90" name="Freeform 223"/>
            <p:cNvSpPr>
              <a:spLocks/>
            </p:cNvSpPr>
            <p:nvPr/>
          </p:nvSpPr>
          <p:spPr bwMode="auto">
            <a:xfrm>
              <a:off x="3737" y="815"/>
              <a:ext cx="10" cy="66"/>
            </a:xfrm>
            <a:custGeom>
              <a:avLst/>
              <a:gdLst>
                <a:gd name="T0" fmla="*/ 1 w 10"/>
                <a:gd name="T1" fmla="*/ 66 h 66"/>
                <a:gd name="T2" fmla="*/ 0 w 10"/>
                <a:gd name="T3" fmla="*/ 48 h 66"/>
                <a:gd name="T4" fmla="*/ 3 w 10"/>
                <a:gd name="T5" fmla="*/ 25 h 66"/>
                <a:gd name="T6" fmla="*/ 10 w 10"/>
                <a:gd name="T7" fmla="*/ 0 h 66"/>
                <a:gd name="T8" fmla="*/ 0 60000 65536"/>
                <a:gd name="T9" fmla="*/ 0 60000 65536"/>
                <a:gd name="T10" fmla="*/ 0 60000 65536"/>
                <a:gd name="T11" fmla="*/ 0 60000 65536"/>
                <a:gd name="T12" fmla="*/ 0 w 10"/>
                <a:gd name="T13" fmla="*/ 0 h 66"/>
                <a:gd name="T14" fmla="*/ 10 w 10"/>
                <a:gd name="T15" fmla="*/ 66 h 66"/>
              </a:gdLst>
              <a:ahLst/>
              <a:cxnLst>
                <a:cxn ang="T8">
                  <a:pos x="T0" y="T1"/>
                </a:cxn>
                <a:cxn ang="T9">
                  <a:pos x="T2" y="T3"/>
                </a:cxn>
                <a:cxn ang="T10">
                  <a:pos x="T4" y="T5"/>
                </a:cxn>
                <a:cxn ang="T11">
                  <a:pos x="T6" y="T7"/>
                </a:cxn>
              </a:cxnLst>
              <a:rect l="T12" t="T13" r="T14" b="T15"/>
              <a:pathLst>
                <a:path w="10" h="66">
                  <a:moveTo>
                    <a:pt x="1" y="66"/>
                  </a:moveTo>
                  <a:cubicBezTo>
                    <a:pt x="0" y="60"/>
                    <a:pt x="0" y="55"/>
                    <a:pt x="0" y="48"/>
                  </a:cubicBezTo>
                  <a:cubicBezTo>
                    <a:pt x="0" y="41"/>
                    <a:pt x="1" y="33"/>
                    <a:pt x="3" y="25"/>
                  </a:cubicBezTo>
                  <a:cubicBezTo>
                    <a:pt x="5" y="17"/>
                    <a:pt x="7" y="8"/>
                    <a:pt x="1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91" name="Freeform 224"/>
            <p:cNvSpPr>
              <a:spLocks/>
            </p:cNvSpPr>
            <p:nvPr/>
          </p:nvSpPr>
          <p:spPr bwMode="auto">
            <a:xfrm>
              <a:off x="3813" y="623"/>
              <a:ext cx="5" cy="33"/>
            </a:xfrm>
            <a:custGeom>
              <a:avLst/>
              <a:gdLst>
                <a:gd name="T0" fmla="*/ 5 w 5"/>
                <a:gd name="T1" fmla="*/ 0 h 33"/>
                <a:gd name="T2" fmla="*/ 2 w 5"/>
                <a:gd name="T3" fmla="*/ 13 h 33"/>
                <a:gd name="T4" fmla="*/ 0 w 5"/>
                <a:gd name="T5" fmla="*/ 33 h 33"/>
                <a:gd name="T6" fmla="*/ 0 60000 65536"/>
                <a:gd name="T7" fmla="*/ 0 60000 65536"/>
                <a:gd name="T8" fmla="*/ 0 60000 65536"/>
                <a:gd name="T9" fmla="*/ 0 w 5"/>
                <a:gd name="T10" fmla="*/ 0 h 33"/>
                <a:gd name="T11" fmla="*/ 5 w 5"/>
                <a:gd name="T12" fmla="*/ 33 h 33"/>
              </a:gdLst>
              <a:ahLst/>
              <a:cxnLst>
                <a:cxn ang="T6">
                  <a:pos x="T0" y="T1"/>
                </a:cxn>
                <a:cxn ang="T7">
                  <a:pos x="T2" y="T3"/>
                </a:cxn>
                <a:cxn ang="T8">
                  <a:pos x="T4" y="T5"/>
                </a:cxn>
              </a:cxnLst>
              <a:rect l="T9" t="T10" r="T11" b="T12"/>
              <a:pathLst>
                <a:path w="5" h="33">
                  <a:moveTo>
                    <a:pt x="5" y="0"/>
                  </a:moveTo>
                  <a:cubicBezTo>
                    <a:pt x="4" y="4"/>
                    <a:pt x="3" y="8"/>
                    <a:pt x="2" y="13"/>
                  </a:cubicBezTo>
                  <a:cubicBezTo>
                    <a:pt x="1" y="18"/>
                    <a:pt x="0" y="30"/>
                    <a:pt x="0" y="3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92" name="Freeform 225"/>
            <p:cNvSpPr>
              <a:spLocks/>
            </p:cNvSpPr>
            <p:nvPr/>
          </p:nvSpPr>
          <p:spPr bwMode="auto">
            <a:xfrm>
              <a:off x="4373" y="3188"/>
              <a:ext cx="162" cy="37"/>
            </a:xfrm>
            <a:custGeom>
              <a:avLst/>
              <a:gdLst>
                <a:gd name="T0" fmla="*/ 0 w 162"/>
                <a:gd name="T1" fmla="*/ 0 h 37"/>
                <a:gd name="T2" fmla="*/ 30 w 162"/>
                <a:gd name="T3" fmla="*/ 12 h 37"/>
                <a:gd name="T4" fmla="*/ 61 w 162"/>
                <a:gd name="T5" fmla="*/ 24 h 37"/>
                <a:gd name="T6" fmla="*/ 96 w 162"/>
                <a:gd name="T7" fmla="*/ 31 h 37"/>
                <a:gd name="T8" fmla="*/ 124 w 162"/>
                <a:gd name="T9" fmla="*/ 34 h 37"/>
                <a:gd name="T10" fmla="*/ 144 w 162"/>
                <a:gd name="T11" fmla="*/ 34 h 37"/>
                <a:gd name="T12" fmla="*/ 162 w 162"/>
                <a:gd name="T13" fmla="*/ 37 h 37"/>
                <a:gd name="T14" fmla="*/ 0 60000 65536"/>
                <a:gd name="T15" fmla="*/ 0 60000 65536"/>
                <a:gd name="T16" fmla="*/ 0 60000 65536"/>
                <a:gd name="T17" fmla="*/ 0 60000 65536"/>
                <a:gd name="T18" fmla="*/ 0 60000 65536"/>
                <a:gd name="T19" fmla="*/ 0 60000 65536"/>
                <a:gd name="T20" fmla="*/ 0 60000 65536"/>
                <a:gd name="T21" fmla="*/ 0 w 162"/>
                <a:gd name="T22" fmla="*/ 0 h 37"/>
                <a:gd name="T23" fmla="*/ 162 w 162"/>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2" h="37">
                  <a:moveTo>
                    <a:pt x="0" y="0"/>
                  </a:moveTo>
                  <a:cubicBezTo>
                    <a:pt x="10" y="4"/>
                    <a:pt x="20" y="8"/>
                    <a:pt x="30" y="12"/>
                  </a:cubicBezTo>
                  <a:cubicBezTo>
                    <a:pt x="40" y="16"/>
                    <a:pt x="50" y="21"/>
                    <a:pt x="61" y="24"/>
                  </a:cubicBezTo>
                  <a:cubicBezTo>
                    <a:pt x="72" y="27"/>
                    <a:pt x="85" y="29"/>
                    <a:pt x="96" y="31"/>
                  </a:cubicBezTo>
                  <a:cubicBezTo>
                    <a:pt x="107" y="33"/>
                    <a:pt x="116" y="34"/>
                    <a:pt x="124" y="34"/>
                  </a:cubicBezTo>
                  <a:cubicBezTo>
                    <a:pt x="132" y="34"/>
                    <a:pt x="138" y="34"/>
                    <a:pt x="144" y="34"/>
                  </a:cubicBezTo>
                  <a:cubicBezTo>
                    <a:pt x="150" y="34"/>
                    <a:pt x="156" y="35"/>
                    <a:pt x="162" y="3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93" name="Freeform 226"/>
            <p:cNvSpPr>
              <a:spLocks/>
            </p:cNvSpPr>
            <p:nvPr/>
          </p:nvSpPr>
          <p:spPr bwMode="auto">
            <a:xfrm>
              <a:off x="4535" y="3225"/>
              <a:ext cx="192" cy="15"/>
            </a:xfrm>
            <a:custGeom>
              <a:avLst/>
              <a:gdLst>
                <a:gd name="T0" fmla="*/ 0 w 192"/>
                <a:gd name="T1" fmla="*/ 0 h 15"/>
                <a:gd name="T2" fmla="*/ 28 w 192"/>
                <a:gd name="T3" fmla="*/ 5 h 15"/>
                <a:gd name="T4" fmla="*/ 90 w 192"/>
                <a:gd name="T5" fmla="*/ 8 h 15"/>
                <a:gd name="T6" fmla="*/ 112 w 192"/>
                <a:gd name="T7" fmla="*/ 11 h 15"/>
                <a:gd name="T8" fmla="*/ 136 w 192"/>
                <a:gd name="T9" fmla="*/ 11 h 15"/>
                <a:gd name="T10" fmla="*/ 154 w 192"/>
                <a:gd name="T11" fmla="*/ 14 h 15"/>
                <a:gd name="T12" fmla="*/ 192 w 192"/>
                <a:gd name="T13" fmla="*/ 14 h 15"/>
                <a:gd name="T14" fmla="*/ 0 60000 65536"/>
                <a:gd name="T15" fmla="*/ 0 60000 65536"/>
                <a:gd name="T16" fmla="*/ 0 60000 65536"/>
                <a:gd name="T17" fmla="*/ 0 60000 65536"/>
                <a:gd name="T18" fmla="*/ 0 60000 65536"/>
                <a:gd name="T19" fmla="*/ 0 60000 65536"/>
                <a:gd name="T20" fmla="*/ 0 60000 65536"/>
                <a:gd name="T21" fmla="*/ 0 w 192"/>
                <a:gd name="T22" fmla="*/ 0 h 15"/>
                <a:gd name="T23" fmla="*/ 192 w 192"/>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 h="15">
                  <a:moveTo>
                    <a:pt x="0" y="0"/>
                  </a:moveTo>
                  <a:cubicBezTo>
                    <a:pt x="6" y="2"/>
                    <a:pt x="13" y="4"/>
                    <a:pt x="28" y="5"/>
                  </a:cubicBezTo>
                  <a:cubicBezTo>
                    <a:pt x="43" y="6"/>
                    <a:pt x="76" y="7"/>
                    <a:pt x="90" y="8"/>
                  </a:cubicBezTo>
                  <a:cubicBezTo>
                    <a:pt x="104" y="9"/>
                    <a:pt x="104" y="11"/>
                    <a:pt x="112" y="11"/>
                  </a:cubicBezTo>
                  <a:cubicBezTo>
                    <a:pt x="120" y="11"/>
                    <a:pt x="129" y="11"/>
                    <a:pt x="136" y="11"/>
                  </a:cubicBezTo>
                  <a:cubicBezTo>
                    <a:pt x="143" y="11"/>
                    <a:pt x="145" y="13"/>
                    <a:pt x="154" y="14"/>
                  </a:cubicBezTo>
                  <a:cubicBezTo>
                    <a:pt x="163" y="15"/>
                    <a:pt x="177" y="14"/>
                    <a:pt x="192" y="1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94" name="Freeform 227"/>
            <p:cNvSpPr>
              <a:spLocks/>
            </p:cNvSpPr>
            <p:nvPr/>
          </p:nvSpPr>
          <p:spPr bwMode="auto">
            <a:xfrm>
              <a:off x="4115" y="3336"/>
              <a:ext cx="88" cy="20"/>
            </a:xfrm>
            <a:custGeom>
              <a:avLst/>
              <a:gdLst>
                <a:gd name="T0" fmla="*/ 3 w 88"/>
                <a:gd name="T1" fmla="*/ 0 h 20"/>
                <a:gd name="T2" fmla="*/ 6 w 88"/>
                <a:gd name="T3" fmla="*/ 12 h 20"/>
                <a:gd name="T4" fmla="*/ 42 w 88"/>
                <a:gd name="T5" fmla="*/ 20 h 20"/>
                <a:gd name="T6" fmla="*/ 63 w 88"/>
                <a:gd name="T7" fmla="*/ 11 h 20"/>
                <a:gd name="T8" fmla="*/ 88 w 88"/>
                <a:gd name="T9" fmla="*/ 8 h 20"/>
                <a:gd name="T10" fmla="*/ 0 60000 65536"/>
                <a:gd name="T11" fmla="*/ 0 60000 65536"/>
                <a:gd name="T12" fmla="*/ 0 60000 65536"/>
                <a:gd name="T13" fmla="*/ 0 60000 65536"/>
                <a:gd name="T14" fmla="*/ 0 60000 65536"/>
                <a:gd name="T15" fmla="*/ 0 w 88"/>
                <a:gd name="T16" fmla="*/ 0 h 20"/>
                <a:gd name="T17" fmla="*/ 88 w 88"/>
                <a:gd name="T18" fmla="*/ 20 h 20"/>
              </a:gdLst>
              <a:ahLst/>
              <a:cxnLst>
                <a:cxn ang="T10">
                  <a:pos x="T0" y="T1"/>
                </a:cxn>
                <a:cxn ang="T11">
                  <a:pos x="T2" y="T3"/>
                </a:cxn>
                <a:cxn ang="T12">
                  <a:pos x="T4" y="T5"/>
                </a:cxn>
                <a:cxn ang="T13">
                  <a:pos x="T6" y="T7"/>
                </a:cxn>
                <a:cxn ang="T14">
                  <a:pos x="T8" y="T9"/>
                </a:cxn>
              </a:cxnLst>
              <a:rect l="T15" t="T16" r="T17" b="T18"/>
              <a:pathLst>
                <a:path w="88" h="20">
                  <a:moveTo>
                    <a:pt x="3" y="0"/>
                  </a:moveTo>
                  <a:cubicBezTo>
                    <a:pt x="1" y="4"/>
                    <a:pt x="0" y="9"/>
                    <a:pt x="6" y="12"/>
                  </a:cubicBezTo>
                  <a:cubicBezTo>
                    <a:pt x="12" y="15"/>
                    <a:pt x="33" y="20"/>
                    <a:pt x="42" y="20"/>
                  </a:cubicBezTo>
                  <a:cubicBezTo>
                    <a:pt x="51" y="20"/>
                    <a:pt x="55" y="13"/>
                    <a:pt x="63" y="11"/>
                  </a:cubicBezTo>
                  <a:cubicBezTo>
                    <a:pt x="71" y="9"/>
                    <a:pt x="79" y="8"/>
                    <a:pt x="88" y="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95" name="Freeform 228"/>
            <p:cNvSpPr>
              <a:spLocks/>
            </p:cNvSpPr>
            <p:nvPr/>
          </p:nvSpPr>
          <p:spPr bwMode="auto">
            <a:xfrm>
              <a:off x="4083" y="3335"/>
              <a:ext cx="35" cy="90"/>
            </a:xfrm>
            <a:custGeom>
              <a:avLst/>
              <a:gdLst>
                <a:gd name="T0" fmla="*/ 3 w 35"/>
                <a:gd name="T1" fmla="*/ 90 h 90"/>
                <a:gd name="T2" fmla="*/ 3 w 35"/>
                <a:gd name="T3" fmla="*/ 73 h 90"/>
                <a:gd name="T4" fmla="*/ 23 w 35"/>
                <a:gd name="T5" fmla="*/ 42 h 90"/>
                <a:gd name="T6" fmla="*/ 26 w 35"/>
                <a:gd name="T7" fmla="*/ 18 h 90"/>
                <a:gd name="T8" fmla="*/ 35 w 35"/>
                <a:gd name="T9" fmla="*/ 0 h 90"/>
                <a:gd name="T10" fmla="*/ 0 60000 65536"/>
                <a:gd name="T11" fmla="*/ 0 60000 65536"/>
                <a:gd name="T12" fmla="*/ 0 60000 65536"/>
                <a:gd name="T13" fmla="*/ 0 60000 65536"/>
                <a:gd name="T14" fmla="*/ 0 60000 65536"/>
                <a:gd name="T15" fmla="*/ 0 w 35"/>
                <a:gd name="T16" fmla="*/ 0 h 90"/>
                <a:gd name="T17" fmla="*/ 35 w 35"/>
                <a:gd name="T18" fmla="*/ 90 h 90"/>
              </a:gdLst>
              <a:ahLst/>
              <a:cxnLst>
                <a:cxn ang="T10">
                  <a:pos x="T0" y="T1"/>
                </a:cxn>
                <a:cxn ang="T11">
                  <a:pos x="T2" y="T3"/>
                </a:cxn>
                <a:cxn ang="T12">
                  <a:pos x="T4" y="T5"/>
                </a:cxn>
                <a:cxn ang="T13">
                  <a:pos x="T6" y="T7"/>
                </a:cxn>
                <a:cxn ang="T14">
                  <a:pos x="T8" y="T9"/>
                </a:cxn>
              </a:cxnLst>
              <a:rect l="T15" t="T16" r="T17" b="T18"/>
              <a:pathLst>
                <a:path w="35" h="90">
                  <a:moveTo>
                    <a:pt x="3" y="90"/>
                  </a:moveTo>
                  <a:cubicBezTo>
                    <a:pt x="1" y="85"/>
                    <a:pt x="0" y="81"/>
                    <a:pt x="3" y="73"/>
                  </a:cubicBezTo>
                  <a:cubicBezTo>
                    <a:pt x="6" y="65"/>
                    <a:pt x="19" y="51"/>
                    <a:pt x="23" y="42"/>
                  </a:cubicBezTo>
                  <a:cubicBezTo>
                    <a:pt x="27" y="33"/>
                    <a:pt x="24" y="25"/>
                    <a:pt x="26" y="18"/>
                  </a:cubicBezTo>
                  <a:cubicBezTo>
                    <a:pt x="28" y="11"/>
                    <a:pt x="31" y="5"/>
                    <a:pt x="3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96" name="Freeform 229"/>
            <p:cNvSpPr>
              <a:spLocks/>
            </p:cNvSpPr>
            <p:nvPr/>
          </p:nvSpPr>
          <p:spPr bwMode="auto">
            <a:xfrm>
              <a:off x="3984" y="3598"/>
              <a:ext cx="17" cy="155"/>
            </a:xfrm>
            <a:custGeom>
              <a:avLst/>
              <a:gdLst>
                <a:gd name="T0" fmla="*/ 9 w 20"/>
                <a:gd name="T1" fmla="*/ 0 h 153"/>
                <a:gd name="T2" fmla="*/ 3 w 20"/>
                <a:gd name="T3" fmla="*/ 44 h 153"/>
                <a:gd name="T4" fmla="*/ 2 w 20"/>
                <a:gd name="T5" fmla="*/ 68 h 153"/>
                <a:gd name="T6" fmla="*/ 3 w 20"/>
                <a:gd name="T7" fmla="*/ 100 h 153"/>
                <a:gd name="T8" fmla="*/ 7 w 20"/>
                <a:gd name="T9" fmla="*/ 135 h 153"/>
                <a:gd name="T10" fmla="*/ 4 w 20"/>
                <a:gd name="T11" fmla="*/ 163 h 153"/>
                <a:gd name="T12" fmla="*/ 0 60000 65536"/>
                <a:gd name="T13" fmla="*/ 0 60000 65536"/>
                <a:gd name="T14" fmla="*/ 0 60000 65536"/>
                <a:gd name="T15" fmla="*/ 0 60000 65536"/>
                <a:gd name="T16" fmla="*/ 0 60000 65536"/>
                <a:gd name="T17" fmla="*/ 0 60000 65536"/>
                <a:gd name="T18" fmla="*/ 0 w 20"/>
                <a:gd name="T19" fmla="*/ 0 h 153"/>
                <a:gd name="T20" fmla="*/ 20 w 20"/>
                <a:gd name="T21" fmla="*/ 153 h 153"/>
              </a:gdLst>
              <a:ahLst/>
              <a:cxnLst>
                <a:cxn ang="T12">
                  <a:pos x="T0" y="T1"/>
                </a:cxn>
                <a:cxn ang="T13">
                  <a:pos x="T2" y="T3"/>
                </a:cxn>
                <a:cxn ang="T14">
                  <a:pos x="T4" y="T5"/>
                </a:cxn>
                <a:cxn ang="T15">
                  <a:pos x="T6" y="T7"/>
                </a:cxn>
                <a:cxn ang="T16">
                  <a:pos x="T8" y="T9"/>
                </a:cxn>
                <a:cxn ang="T17">
                  <a:pos x="T10" y="T11"/>
                </a:cxn>
              </a:cxnLst>
              <a:rect l="T18" t="T19" r="T20" b="T21"/>
              <a:pathLst>
                <a:path w="20" h="153">
                  <a:moveTo>
                    <a:pt x="20" y="0"/>
                  </a:moveTo>
                  <a:cubicBezTo>
                    <a:pt x="13" y="14"/>
                    <a:pt x="6" y="29"/>
                    <a:pt x="3" y="39"/>
                  </a:cubicBezTo>
                  <a:cubicBezTo>
                    <a:pt x="0" y="49"/>
                    <a:pt x="2" y="54"/>
                    <a:pt x="2" y="63"/>
                  </a:cubicBezTo>
                  <a:cubicBezTo>
                    <a:pt x="2" y="72"/>
                    <a:pt x="4" y="85"/>
                    <a:pt x="6" y="95"/>
                  </a:cubicBezTo>
                  <a:cubicBezTo>
                    <a:pt x="8" y="105"/>
                    <a:pt x="14" y="115"/>
                    <a:pt x="15" y="125"/>
                  </a:cubicBezTo>
                  <a:cubicBezTo>
                    <a:pt x="16" y="135"/>
                    <a:pt x="12" y="144"/>
                    <a:pt x="9" y="153"/>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97" name="Freeform 230"/>
            <p:cNvSpPr>
              <a:spLocks/>
            </p:cNvSpPr>
            <p:nvPr/>
          </p:nvSpPr>
          <p:spPr bwMode="auto">
            <a:xfrm>
              <a:off x="4468" y="3573"/>
              <a:ext cx="149" cy="104"/>
            </a:xfrm>
            <a:custGeom>
              <a:avLst/>
              <a:gdLst>
                <a:gd name="T0" fmla="*/ 5 w 149"/>
                <a:gd name="T1" fmla="*/ 104 h 104"/>
                <a:gd name="T2" fmla="*/ 2 w 149"/>
                <a:gd name="T3" fmla="*/ 75 h 104"/>
                <a:gd name="T4" fmla="*/ 19 w 149"/>
                <a:gd name="T5" fmla="*/ 39 h 104"/>
                <a:gd name="T6" fmla="*/ 50 w 149"/>
                <a:gd name="T7" fmla="*/ 29 h 104"/>
                <a:gd name="T8" fmla="*/ 82 w 149"/>
                <a:gd name="T9" fmla="*/ 27 h 104"/>
                <a:gd name="T10" fmla="*/ 127 w 149"/>
                <a:gd name="T11" fmla="*/ 17 h 104"/>
                <a:gd name="T12" fmla="*/ 149 w 149"/>
                <a:gd name="T13" fmla="*/ 0 h 104"/>
                <a:gd name="T14" fmla="*/ 0 60000 65536"/>
                <a:gd name="T15" fmla="*/ 0 60000 65536"/>
                <a:gd name="T16" fmla="*/ 0 60000 65536"/>
                <a:gd name="T17" fmla="*/ 0 60000 65536"/>
                <a:gd name="T18" fmla="*/ 0 60000 65536"/>
                <a:gd name="T19" fmla="*/ 0 60000 65536"/>
                <a:gd name="T20" fmla="*/ 0 60000 65536"/>
                <a:gd name="T21" fmla="*/ 0 w 149"/>
                <a:gd name="T22" fmla="*/ 0 h 104"/>
                <a:gd name="T23" fmla="*/ 149 w 149"/>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104">
                  <a:moveTo>
                    <a:pt x="5" y="104"/>
                  </a:moveTo>
                  <a:cubicBezTo>
                    <a:pt x="2" y="95"/>
                    <a:pt x="0" y="86"/>
                    <a:pt x="2" y="75"/>
                  </a:cubicBezTo>
                  <a:cubicBezTo>
                    <a:pt x="4" y="64"/>
                    <a:pt x="11" y="47"/>
                    <a:pt x="19" y="39"/>
                  </a:cubicBezTo>
                  <a:cubicBezTo>
                    <a:pt x="27" y="31"/>
                    <a:pt x="40" y="31"/>
                    <a:pt x="50" y="29"/>
                  </a:cubicBezTo>
                  <a:cubicBezTo>
                    <a:pt x="60" y="27"/>
                    <a:pt x="69" y="29"/>
                    <a:pt x="82" y="27"/>
                  </a:cubicBezTo>
                  <a:cubicBezTo>
                    <a:pt x="95" y="25"/>
                    <a:pt x="116" y="21"/>
                    <a:pt x="127" y="17"/>
                  </a:cubicBezTo>
                  <a:cubicBezTo>
                    <a:pt x="138" y="13"/>
                    <a:pt x="145" y="2"/>
                    <a:pt x="14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98" name="Freeform 231"/>
            <p:cNvSpPr>
              <a:spLocks/>
            </p:cNvSpPr>
            <p:nvPr/>
          </p:nvSpPr>
          <p:spPr bwMode="auto">
            <a:xfrm>
              <a:off x="4618" y="3575"/>
              <a:ext cx="46" cy="52"/>
            </a:xfrm>
            <a:custGeom>
              <a:avLst/>
              <a:gdLst>
                <a:gd name="T0" fmla="*/ 0 w 44"/>
                <a:gd name="T1" fmla="*/ 0 h 51"/>
                <a:gd name="T2" fmla="*/ 3 w 44"/>
                <a:gd name="T3" fmla="*/ 12 h 51"/>
                <a:gd name="T4" fmla="*/ 20 w 44"/>
                <a:gd name="T5" fmla="*/ 21 h 51"/>
                <a:gd name="T6" fmla="*/ 31 w 44"/>
                <a:gd name="T7" fmla="*/ 35 h 51"/>
                <a:gd name="T8" fmla="*/ 41 w 44"/>
                <a:gd name="T9" fmla="*/ 43 h 51"/>
                <a:gd name="T10" fmla="*/ 54 w 44"/>
                <a:gd name="T11" fmla="*/ 56 h 51"/>
                <a:gd name="T12" fmla="*/ 0 60000 65536"/>
                <a:gd name="T13" fmla="*/ 0 60000 65536"/>
                <a:gd name="T14" fmla="*/ 0 60000 65536"/>
                <a:gd name="T15" fmla="*/ 0 60000 65536"/>
                <a:gd name="T16" fmla="*/ 0 60000 65536"/>
                <a:gd name="T17" fmla="*/ 0 60000 65536"/>
                <a:gd name="T18" fmla="*/ 0 w 44"/>
                <a:gd name="T19" fmla="*/ 0 h 51"/>
                <a:gd name="T20" fmla="*/ 44 w 44"/>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44" h="51">
                  <a:moveTo>
                    <a:pt x="0" y="0"/>
                  </a:moveTo>
                  <a:cubicBezTo>
                    <a:pt x="0" y="4"/>
                    <a:pt x="1" y="9"/>
                    <a:pt x="3" y="12"/>
                  </a:cubicBezTo>
                  <a:cubicBezTo>
                    <a:pt x="5" y="15"/>
                    <a:pt x="11" y="18"/>
                    <a:pt x="15" y="21"/>
                  </a:cubicBezTo>
                  <a:cubicBezTo>
                    <a:pt x="19" y="24"/>
                    <a:pt x="23" y="27"/>
                    <a:pt x="26" y="30"/>
                  </a:cubicBezTo>
                  <a:cubicBezTo>
                    <a:pt x="29" y="33"/>
                    <a:pt x="29" y="34"/>
                    <a:pt x="32" y="38"/>
                  </a:cubicBezTo>
                  <a:cubicBezTo>
                    <a:pt x="35" y="42"/>
                    <a:pt x="39" y="46"/>
                    <a:pt x="44" y="5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899" name="Freeform 232"/>
            <p:cNvSpPr>
              <a:spLocks/>
            </p:cNvSpPr>
            <p:nvPr/>
          </p:nvSpPr>
          <p:spPr bwMode="auto">
            <a:xfrm>
              <a:off x="3336" y="3257"/>
              <a:ext cx="53" cy="42"/>
            </a:xfrm>
            <a:custGeom>
              <a:avLst/>
              <a:gdLst>
                <a:gd name="T0" fmla="*/ 53 w 53"/>
                <a:gd name="T1" fmla="*/ 42 h 42"/>
                <a:gd name="T2" fmla="*/ 41 w 53"/>
                <a:gd name="T3" fmla="*/ 39 h 42"/>
                <a:gd name="T4" fmla="*/ 29 w 53"/>
                <a:gd name="T5" fmla="*/ 28 h 42"/>
                <a:gd name="T6" fmla="*/ 21 w 53"/>
                <a:gd name="T7" fmla="*/ 16 h 42"/>
                <a:gd name="T8" fmla="*/ 12 w 53"/>
                <a:gd name="T9" fmla="*/ 9 h 42"/>
                <a:gd name="T10" fmla="*/ 0 w 53"/>
                <a:gd name="T11" fmla="*/ 0 h 42"/>
                <a:gd name="T12" fmla="*/ 0 60000 65536"/>
                <a:gd name="T13" fmla="*/ 0 60000 65536"/>
                <a:gd name="T14" fmla="*/ 0 60000 65536"/>
                <a:gd name="T15" fmla="*/ 0 60000 65536"/>
                <a:gd name="T16" fmla="*/ 0 60000 65536"/>
                <a:gd name="T17" fmla="*/ 0 60000 65536"/>
                <a:gd name="T18" fmla="*/ 0 w 53"/>
                <a:gd name="T19" fmla="*/ 0 h 42"/>
                <a:gd name="T20" fmla="*/ 53 w 5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53" h="42">
                  <a:moveTo>
                    <a:pt x="53" y="42"/>
                  </a:moveTo>
                  <a:cubicBezTo>
                    <a:pt x="49" y="41"/>
                    <a:pt x="45" y="41"/>
                    <a:pt x="41" y="39"/>
                  </a:cubicBezTo>
                  <a:cubicBezTo>
                    <a:pt x="37" y="37"/>
                    <a:pt x="32" y="32"/>
                    <a:pt x="29" y="28"/>
                  </a:cubicBezTo>
                  <a:cubicBezTo>
                    <a:pt x="26" y="24"/>
                    <a:pt x="24" y="19"/>
                    <a:pt x="21" y="16"/>
                  </a:cubicBezTo>
                  <a:cubicBezTo>
                    <a:pt x="18" y="13"/>
                    <a:pt x="16" y="12"/>
                    <a:pt x="12" y="9"/>
                  </a:cubicBezTo>
                  <a:cubicBezTo>
                    <a:pt x="8" y="6"/>
                    <a:pt x="4" y="3"/>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00" name="Freeform 233"/>
            <p:cNvSpPr>
              <a:spLocks/>
            </p:cNvSpPr>
            <p:nvPr/>
          </p:nvSpPr>
          <p:spPr bwMode="auto">
            <a:xfrm>
              <a:off x="4348" y="3678"/>
              <a:ext cx="124" cy="184"/>
            </a:xfrm>
            <a:custGeom>
              <a:avLst/>
              <a:gdLst>
                <a:gd name="T0" fmla="*/ 124 w 124"/>
                <a:gd name="T1" fmla="*/ 0 h 184"/>
                <a:gd name="T2" fmla="*/ 102 w 124"/>
                <a:gd name="T3" fmla="*/ 22 h 184"/>
                <a:gd name="T4" fmla="*/ 84 w 124"/>
                <a:gd name="T5" fmla="*/ 56 h 184"/>
                <a:gd name="T6" fmla="*/ 80 w 124"/>
                <a:gd name="T7" fmla="*/ 88 h 184"/>
                <a:gd name="T8" fmla="*/ 66 w 124"/>
                <a:gd name="T9" fmla="*/ 110 h 184"/>
                <a:gd name="T10" fmla="*/ 40 w 124"/>
                <a:gd name="T11" fmla="*/ 128 h 184"/>
                <a:gd name="T12" fmla="*/ 20 w 124"/>
                <a:gd name="T13" fmla="*/ 152 h 184"/>
                <a:gd name="T14" fmla="*/ 12 w 124"/>
                <a:gd name="T15" fmla="*/ 168 h 184"/>
                <a:gd name="T16" fmla="*/ 0 w 124"/>
                <a:gd name="T17" fmla="*/ 184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84"/>
                <a:gd name="T29" fmla="*/ 124 w 124"/>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84">
                  <a:moveTo>
                    <a:pt x="124" y="0"/>
                  </a:moveTo>
                  <a:cubicBezTo>
                    <a:pt x="116" y="6"/>
                    <a:pt x="109" y="13"/>
                    <a:pt x="102" y="22"/>
                  </a:cubicBezTo>
                  <a:cubicBezTo>
                    <a:pt x="95" y="31"/>
                    <a:pt x="88" y="45"/>
                    <a:pt x="84" y="56"/>
                  </a:cubicBezTo>
                  <a:cubicBezTo>
                    <a:pt x="80" y="67"/>
                    <a:pt x="83" y="79"/>
                    <a:pt x="80" y="88"/>
                  </a:cubicBezTo>
                  <a:cubicBezTo>
                    <a:pt x="77" y="97"/>
                    <a:pt x="73" y="103"/>
                    <a:pt x="66" y="110"/>
                  </a:cubicBezTo>
                  <a:cubicBezTo>
                    <a:pt x="59" y="117"/>
                    <a:pt x="48" y="121"/>
                    <a:pt x="40" y="128"/>
                  </a:cubicBezTo>
                  <a:cubicBezTo>
                    <a:pt x="32" y="135"/>
                    <a:pt x="25" y="145"/>
                    <a:pt x="20" y="152"/>
                  </a:cubicBezTo>
                  <a:cubicBezTo>
                    <a:pt x="15" y="159"/>
                    <a:pt x="15" y="163"/>
                    <a:pt x="12" y="168"/>
                  </a:cubicBezTo>
                  <a:cubicBezTo>
                    <a:pt x="9" y="173"/>
                    <a:pt x="4" y="178"/>
                    <a:pt x="0" y="18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01" name="Freeform 234"/>
            <p:cNvSpPr>
              <a:spLocks/>
            </p:cNvSpPr>
            <p:nvPr/>
          </p:nvSpPr>
          <p:spPr bwMode="auto">
            <a:xfrm>
              <a:off x="2700" y="3183"/>
              <a:ext cx="104" cy="20"/>
            </a:xfrm>
            <a:custGeom>
              <a:avLst/>
              <a:gdLst>
                <a:gd name="T0" fmla="*/ 0 w 104"/>
                <a:gd name="T1" fmla="*/ 20 h 20"/>
                <a:gd name="T2" fmla="*/ 15 w 104"/>
                <a:gd name="T3" fmla="*/ 9 h 20"/>
                <a:gd name="T4" fmla="*/ 33 w 104"/>
                <a:gd name="T5" fmla="*/ 2 h 20"/>
                <a:gd name="T6" fmla="*/ 53 w 104"/>
                <a:gd name="T7" fmla="*/ 2 h 20"/>
                <a:gd name="T8" fmla="*/ 86 w 104"/>
                <a:gd name="T9" fmla="*/ 2 h 20"/>
                <a:gd name="T10" fmla="*/ 104 w 104"/>
                <a:gd name="T11" fmla="*/ 0 h 20"/>
                <a:gd name="T12" fmla="*/ 0 60000 65536"/>
                <a:gd name="T13" fmla="*/ 0 60000 65536"/>
                <a:gd name="T14" fmla="*/ 0 60000 65536"/>
                <a:gd name="T15" fmla="*/ 0 60000 65536"/>
                <a:gd name="T16" fmla="*/ 0 60000 65536"/>
                <a:gd name="T17" fmla="*/ 0 60000 65536"/>
                <a:gd name="T18" fmla="*/ 0 w 104"/>
                <a:gd name="T19" fmla="*/ 0 h 20"/>
                <a:gd name="T20" fmla="*/ 104 w 104"/>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04" h="20">
                  <a:moveTo>
                    <a:pt x="0" y="20"/>
                  </a:moveTo>
                  <a:cubicBezTo>
                    <a:pt x="5" y="16"/>
                    <a:pt x="10" y="12"/>
                    <a:pt x="15" y="9"/>
                  </a:cubicBezTo>
                  <a:cubicBezTo>
                    <a:pt x="20" y="6"/>
                    <a:pt x="27" y="3"/>
                    <a:pt x="33" y="2"/>
                  </a:cubicBezTo>
                  <a:cubicBezTo>
                    <a:pt x="39" y="1"/>
                    <a:pt x="44" y="2"/>
                    <a:pt x="53" y="2"/>
                  </a:cubicBezTo>
                  <a:cubicBezTo>
                    <a:pt x="62" y="2"/>
                    <a:pt x="78" y="2"/>
                    <a:pt x="86" y="2"/>
                  </a:cubicBezTo>
                  <a:cubicBezTo>
                    <a:pt x="94" y="2"/>
                    <a:pt x="99" y="1"/>
                    <a:pt x="104"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02" name="Freeform 235"/>
            <p:cNvSpPr>
              <a:spLocks/>
            </p:cNvSpPr>
            <p:nvPr/>
          </p:nvSpPr>
          <p:spPr bwMode="auto">
            <a:xfrm>
              <a:off x="2658" y="3450"/>
              <a:ext cx="180" cy="182"/>
            </a:xfrm>
            <a:custGeom>
              <a:avLst/>
              <a:gdLst>
                <a:gd name="T0" fmla="*/ 180 w 180"/>
                <a:gd name="T1" fmla="*/ 182 h 182"/>
                <a:gd name="T2" fmla="*/ 170 w 180"/>
                <a:gd name="T3" fmla="*/ 161 h 182"/>
                <a:gd name="T4" fmla="*/ 146 w 180"/>
                <a:gd name="T5" fmla="*/ 143 h 182"/>
                <a:gd name="T6" fmla="*/ 107 w 180"/>
                <a:gd name="T7" fmla="*/ 131 h 182"/>
                <a:gd name="T8" fmla="*/ 68 w 180"/>
                <a:gd name="T9" fmla="*/ 119 h 182"/>
                <a:gd name="T10" fmla="*/ 42 w 180"/>
                <a:gd name="T11" fmla="*/ 99 h 182"/>
                <a:gd name="T12" fmla="*/ 24 w 180"/>
                <a:gd name="T13" fmla="*/ 75 h 182"/>
                <a:gd name="T14" fmla="*/ 18 w 180"/>
                <a:gd name="T15" fmla="*/ 36 h 182"/>
                <a:gd name="T16" fmla="*/ 8 w 180"/>
                <a:gd name="T17" fmla="*/ 11 h 182"/>
                <a:gd name="T18" fmla="*/ 0 w 180"/>
                <a:gd name="T19" fmla="*/ 0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182"/>
                <a:gd name="T32" fmla="*/ 180 w 180"/>
                <a:gd name="T33" fmla="*/ 182 h 1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182">
                  <a:moveTo>
                    <a:pt x="180" y="182"/>
                  </a:moveTo>
                  <a:cubicBezTo>
                    <a:pt x="178" y="175"/>
                    <a:pt x="176" y="168"/>
                    <a:pt x="170" y="161"/>
                  </a:cubicBezTo>
                  <a:cubicBezTo>
                    <a:pt x="164" y="154"/>
                    <a:pt x="156" y="148"/>
                    <a:pt x="146" y="143"/>
                  </a:cubicBezTo>
                  <a:cubicBezTo>
                    <a:pt x="136" y="138"/>
                    <a:pt x="120" y="135"/>
                    <a:pt x="107" y="131"/>
                  </a:cubicBezTo>
                  <a:cubicBezTo>
                    <a:pt x="94" y="127"/>
                    <a:pt x="79" y="124"/>
                    <a:pt x="68" y="119"/>
                  </a:cubicBezTo>
                  <a:cubicBezTo>
                    <a:pt x="57" y="114"/>
                    <a:pt x="49" y="106"/>
                    <a:pt x="42" y="99"/>
                  </a:cubicBezTo>
                  <a:cubicBezTo>
                    <a:pt x="35" y="92"/>
                    <a:pt x="28" y="85"/>
                    <a:pt x="24" y="75"/>
                  </a:cubicBezTo>
                  <a:cubicBezTo>
                    <a:pt x="20" y="65"/>
                    <a:pt x="21" y="47"/>
                    <a:pt x="18" y="36"/>
                  </a:cubicBezTo>
                  <a:cubicBezTo>
                    <a:pt x="15" y="25"/>
                    <a:pt x="11" y="17"/>
                    <a:pt x="8" y="11"/>
                  </a:cubicBezTo>
                  <a:cubicBezTo>
                    <a:pt x="5" y="5"/>
                    <a:pt x="2" y="2"/>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03" name="Freeform 236"/>
            <p:cNvSpPr>
              <a:spLocks/>
            </p:cNvSpPr>
            <p:nvPr/>
          </p:nvSpPr>
          <p:spPr bwMode="auto">
            <a:xfrm>
              <a:off x="2486" y="3448"/>
              <a:ext cx="172" cy="26"/>
            </a:xfrm>
            <a:custGeom>
              <a:avLst/>
              <a:gdLst>
                <a:gd name="T0" fmla="*/ 172 w 172"/>
                <a:gd name="T1" fmla="*/ 2 h 26"/>
                <a:gd name="T2" fmla="*/ 150 w 172"/>
                <a:gd name="T3" fmla="*/ 1 h 26"/>
                <a:gd name="T4" fmla="*/ 127 w 172"/>
                <a:gd name="T5" fmla="*/ 10 h 26"/>
                <a:gd name="T6" fmla="*/ 106 w 172"/>
                <a:gd name="T7" fmla="*/ 17 h 26"/>
                <a:gd name="T8" fmla="*/ 82 w 172"/>
                <a:gd name="T9" fmla="*/ 19 h 26"/>
                <a:gd name="T10" fmla="*/ 57 w 172"/>
                <a:gd name="T11" fmla="*/ 19 h 26"/>
                <a:gd name="T12" fmla="*/ 24 w 172"/>
                <a:gd name="T13" fmla="*/ 25 h 26"/>
                <a:gd name="T14" fmla="*/ 0 w 172"/>
                <a:gd name="T15" fmla="*/ 25 h 26"/>
                <a:gd name="T16" fmla="*/ 0 60000 65536"/>
                <a:gd name="T17" fmla="*/ 0 60000 65536"/>
                <a:gd name="T18" fmla="*/ 0 60000 65536"/>
                <a:gd name="T19" fmla="*/ 0 60000 65536"/>
                <a:gd name="T20" fmla="*/ 0 60000 65536"/>
                <a:gd name="T21" fmla="*/ 0 60000 65536"/>
                <a:gd name="T22" fmla="*/ 0 60000 65536"/>
                <a:gd name="T23" fmla="*/ 0 60000 65536"/>
                <a:gd name="T24" fmla="*/ 0 w 172"/>
                <a:gd name="T25" fmla="*/ 0 h 26"/>
                <a:gd name="T26" fmla="*/ 172 w 172"/>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2" h="26">
                  <a:moveTo>
                    <a:pt x="172" y="2"/>
                  </a:moveTo>
                  <a:cubicBezTo>
                    <a:pt x="164" y="1"/>
                    <a:pt x="157" y="0"/>
                    <a:pt x="150" y="1"/>
                  </a:cubicBezTo>
                  <a:cubicBezTo>
                    <a:pt x="143" y="2"/>
                    <a:pt x="134" y="7"/>
                    <a:pt x="127" y="10"/>
                  </a:cubicBezTo>
                  <a:cubicBezTo>
                    <a:pt x="120" y="13"/>
                    <a:pt x="113" y="16"/>
                    <a:pt x="106" y="17"/>
                  </a:cubicBezTo>
                  <a:cubicBezTo>
                    <a:pt x="99" y="18"/>
                    <a:pt x="90" y="19"/>
                    <a:pt x="82" y="19"/>
                  </a:cubicBezTo>
                  <a:cubicBezTo>
                    <a:pt x="74" y="19"/>
                    <a:pt x="67" y="18"/>
                    <a:pt x="57" y="19"/>
                  </a:cubicBezTo>
                  <a:cubicBezTo>
                    <a:pt x="47" y="20"/>
                    <a:pt x="33" y="24"/>
                    <a:pt x="24" y="25"/>
                  </a:cubicBezTo>
                  <a:cubicBezTo>
                    <a:pt x="15" y="26"/>
                    <a:pt x="7" y="25"/>
                    <a:pt x="0" y="2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04" name="Freeform 237"/>
            <p:cNvSpPr>
              <a:spLocks/>
            </p:cNvSpPr>
            <p:nvPr/>
          </p:nvSpPr>
          <p:spPr bwMode="auto">
            <a:xfrm>
              <a:off x="1805" y="2606"/>
              <a:ext cx="32" cy="177"/>
            </a:xfrm>
            <a:custGeom>
              <a:avLst/>
              <a:gdLst>
                <a:gd name="T0" fmla="*/ 0 w 32"/>
                <a:gd name="T1" fmla="*/ 0 h 177"/>
                <a:gd name="T2" fmla="*/ 6 w 32"/>
                <a:gd name="T3" fmla="*/ 18 h 177"/>
                <a:gd name="T4" fmla="*/ 21 w 32"/>
                <a:gd name="T5" fmla="*/ 28 h 177"/>
                <a:gd name="T6" fmla="*/ 30 w 32"/>
                <a:gd name="T7" fmla="*/ 42 h 177"/>
                <a:gd name="T8" fmla="*/ 28 w 32"/>
                <a:gd name="T9" fmla="*/ 66 h 177"/>
                <a:gd name="T10" fmla="*/ 6 w 32"/>
                <a:gd name="T11" fmla="*/ 84 h 177"/>
                <a:gd name="T12" fmla="*/ 3 w 32"/>
                <a:gd name="T13" fmla="*/ 99 h 177"/>
                <a:gd name="T14" fmla="*/ 6 w 32"/>
                <a:gd name="T15" fmla="*/ 124 h 177"/>
                <a:gd name="T16" fmla="*/ 15 w 32"/>
                <a:gd name="T17" fmla="*/ 151 h 177"/>
                <a:gd name="T18" fmla="*/ 10 w 32"/>
                <a:gd name="T19" fmla="*/ 177 h 1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77"/>
                <a:gd name="T32" fmla="*/ 32 w 32"/>
                <a:gd name="T33" fmla="*/ 177 h 1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77">
                  <a:moveTo>
                    <a:pt x="0" y="0"/>
                  </a:moveTo>
                  <a:cubicBezTo>
                    <a:pt x="1" y="6"/>
                    <a:pt x="3" y="13"/>
                    <a:pt x="6" y="18"/>
                  </a:cubicBezTo>
                  <a:cubicBezTo>
                    <a:pt x="9" y="23"/>
                    <a:pt x="17" y="24"/>
                    <a:pt x="21" y="28"/>
                  </a:cubicBezTo>
                  <a:cubicBezTo>
                    <a:pt x="25" y="32"/>
                    <a:pt x="29" y="36"/>
                    <a:pt x="30" y="42"/>
                  </a:cubicBezTo>
                  <a:cubicBezTo>
                    <a:pt x="31" y="48"/>
                    <a:pt x="32" y="59"/>
                    <a:pt x="28" y="66"/>
                  </a:cubicBezTo>
                  <a:cubicBezTo>
                    <a:pt x="24" y="73"/>
                    <a:pt x="10" y="79"/>
                    <a:pt x="6" y="84"/>
                  </a:cubicBezTo>
                  <a:cubicBezTo>
                    <a:pt x="2" y="89"/>
                    <a:pt x="3" y="92"/>
                    <a:pt x="3" y="99"/>
                  </a:cubicBezTo>
                  <a:cubicBezTo>
                    <a:pt x="3" y="106"/>
                    <a:pt x="4" y="115"/>
                    <a:pt x="6" y="124"/>
                  </a:cubicBezTo>
                  <a:cubicBezTo>
                    <a:pt x="8" y="133"/>
                    <a:pt x="14" y="142"/>
                    <a:pt x="15" y="151"/>
                  </a:cubicBezTo>
                  <a:cubicBezTo>
                    <a:pt x="16" y="160"/>
                    <a:pt x="13" y="168"/>
                    <a:pt x="10" y="177"/>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05" name="Freeform 238"/>
            <p:cNvSpPr>
              <a:spLocks/>
            </p:cNvSpPr>
            <p:nvPr/>
          </p:nvSpPr>
          <p:spPr bwMode="auto">
            <a:xfrm>
              <a:off x="1637" y="1251"/>
              <a:ext cx="20" cy="215"/>
            </a:xfrm>
            <a:custGeom>
              <a:avLst/>
              <a:gdLst>
                <a:gd name="T0" fmla="*/ 15 w 20"/>
                <a:gd name="T1" fmla="*/ 0 h 215"/>
                <a:gd name="T2" fmla="*/ 7 w 20"/>
                <a:gd name="T3" fmla="*/ 27 h 215"/>
                <a:gd name="T4" fmla="*/ 19 w 20"/>
                <a:gd name="T5" fmla="*/ 69 h 215"/>
                <a:gd name="T6" fmla="*/ 12 w 20"/>
                <a:gd name="T7" fmla="*/ 96 h 215"/>
                <a:gd name="T8" fmla="*/ 1 w 20"/>
                <a:gd name="T9" fmla="*/ 122 h 215"/>
                <a:gd name="T10" fmla="*/ 6 w 20"/>
                <a:gd name="T11" fmla="*/ 153 h 215"/>
                <a:gd name="T12" fmla="*/ 10 w 20"/>
                <a:gd name="T13" fmla="*/ 179 h 215"/>
                <a:gd name="T14" fmla="*/ 12 w 20"/>
                <a:gd name="T15" fmla="*/ 215 h 215"/>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215"/>
                <a:gd name="T26" fmla="*/ 20 w 20"/>
                <a:gd name="T27" fmla="*/ 215 h 2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215">
                  <a:moveTo>
                    <a:pt x="15" y="0"/>
                  </a:moveTo>
                  <a:cubicBezTo>
                    <a:pt x="10" y="8"/>
                    <a:pt x="6" y="16"/>
                    <a:pt x="7" y="27"/>
                  </a:cubicBezTo>
                  <a:cubicBezTo>
                    <a:pt x="8" y="38"/>
                    <a:pt x="18" y="58"/>
                    <a:pt x="19" y="69"/>
                  </a:cubicBezTo>
                  <a:cubicBezTo>
                    <a:pt x="20" y="80"/>
                    <a:pt x="15" y="87"/>
                    <a:pt x="12" y="96"/>
                  </a:cubicBezTo>
                  <a:cubicBezTo>
                    <a:pt x="9" y="105"/>
                    <a:pt x="2" y="113"/>
                    <a:pt x="1" y="122"/>
                  </a:cubicBezTo>
                  <a:cubicBezTo>
                    <a:pt x="0" y="131"/>
                    <a:pt x="5" y="144"/>
                    <a:pt x="6" y="153"/>
                  </a:cubicBezTo>
                  <a:cubicBezTo>
                    <a:pt x="7" y="162"/>
                    <a:pt x="9" y="169"/>
                    <a:pt x="10" y="179"/>
                  </a:cubicBezTo>
                  <a:cubicBezTo>
                    <a:pt x="11" y="189"/>
                    <a:pt x="11" y="202"/>
                    <a:pt x="12" y="21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06" name="Freeform 239"/>
            <p:cNvSpPr>
              <a:spLocks/>
            </p:cNvSpPr>
            <p:nvPr/>
          </p:nvSpPr>
          <p:spPr bwMode="auto">
            <a:xfrm>
              <a:off x="1214" y="1173"/>
              <a:ext cx="444" cy="77"/>
            </a:xfrm>
            <a:custGeom>
              <a:avLst/>
              <a:gdLst>
                <a:gd name="T0" fmla="*/ 439 w 444"/>
                <a:gd name="T1" fmla="*/ 77 h 77"/>
                <a:gd name="T2" fmla="*/ 441 w 444"/>
                <a:gd name="T3" fmla="*/ 51 h 77"/>
                <a:gd name="T4" fmla="*/ 418 w 444"/>
                <a:gd name="T5" fmla="*/ 24 h 77"/>
                <a:gd name="T6" fmla="*/ 391 w 444"/>
                <a:gd name="T7" fmla="*/ 23 h 77"/>
                <a:gd name="T8" fmla="*/ 346 w 444"/>
                <a:gd name="T9" fmla="*/ 17 h 77"/>
                <a:gd name="T10" fmla="*/ 307 w 444"/>
                <a:gd name="T11" fmla="*/ 2 h 77"/>
                <a:gd name="T12" fmla="*/ 247 w 444"/>
                <a:gd name="T13" fmla="*/ 3 h 77"/>
                <a:gd name="T14" fmla="*/ 208 w 444"/>
                <a:gd name="T15" fmla="*/ 23 h 77"/>
                <a:gd name="T16" fmla="*/ 184 w 444"/>
                <a:gd name="T17" fmla="*/ 41 h 77"/>
                <a:gd name="T18" fmla="*/ 147 w 444"/>
                <a:gd name="T19" fmla="*/ 24 h 77"/>
                <a:gd name="T20" fmla="*/ 114 w 444"/>
                <a:gd name="T21" fmla="*/ 9 h 77"/>
                <a:gd name="T22" fmla="*/ 84 w 444"/>
                <a:gd name="T23" fmla="*/ 21 h 77"/>
                <a:gd name="T24" fmla="*/ 64 w 444"/>
                <a:gd name="T25" fmla="*/ 20 h 77"/>
                <a:gd name="T26" fmla="*/ 37 w 444"/>
                <a:gd name="T27" fmla="*/ 12 h 77"/>
                <a:gd name="T28" fmla="*/ 9 w 444"/>
                <a:gd name="T29" fmla="*/ 21 h 77"/>
                <a:gd name="T30" fmla="*/ 0 w 444"/>
                <a:gd name="T31" fmla="*/ 42 h 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4"/>
                <a:gd name="T49" fmla="*/ 0 h 77"/>
                <a:gd name="T50" fmla="*/ 444 w 444"/>
                <a:gd name="T51" fmla="*/ 77 h 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4" h="77">
                  <a:moveTo>
                    <a:pt x="439" y="77"/>
                  </a:moveTo>
                  <a:cubicBezTo>
                    <a:pt x="441" y="68"/>
                    <a:pt x="444" y="60"/>
                    <a:pt x="441" y="51"/>
                  </a:cubicBezTo>
                  <a:cubicBezTo>
                    <a:pt x="438" y="42"/>
                    <a:pt x="426" y="29"/>
                    <a:pt x="418" y="24"/>
                  </a:cubicBezTo>
                  <a:cubicBezTo>
                    <a:pt x="410" y="19"/>
                    <a:pt x="403" y="24"/>
                    <a:pt x="391" y="23"/>
                  </a:cubicBezTo>
                  <a:cubicBezTo>
                    <a:pt x="379" y="22"/>
                    <a:pt x="360" y="21"/>
                    <a:pt x="346" y="17"/>
                  </a:cubicBezTo>
                  <a:cubicBezTo>
                    <a:pt x="332" y="13"/>
                    <a:pt x="323" y="4"/>
                    <a:pt x="307" y="2"/>
                  </a:cubicBezTo>
                  <a:cubicBezTo>
                    <a:pt x="291" y="0"/>
                    <a:pt x="263" y="0"/>
                    <a:pt x="247" y="3"/>
                  </a:cubicBezTo>
                  <a:cubicBezTo>
                    <a:pt x="231" y="6"/>
                    <a:pt x="218" y="17"/>
                    <a:pt x="208" y="23"/>
                  </a:cubicBezTo>
                  <a:cubicBezTo>
                    <a:pt x="198" y="29"/>
                    <a:pt x="194" y="41"/>
                    <a:pt x="184" y="41"/>
                  </a:cubicBezTo>
                  <a:cubicBezTo>
                    <a:pt x="174" y="41"/>
                    <a:pt x="159" y="29"/>
                    <a:pt x="147" y="24"/>
                  </a:cubicBezTo>
                  <a:cubicBezTo>
                    <a:pt x="135" y="19"/>
                    <a:pt x="124" y="9"/>
                    <a:pt x="114" y="9"/>
                  </a:cubicBezTo>
                  <a:cubicBezTo>
                    <a:pt x="104" y="9"/>
                    <a:pt x="92" y="19"/>
                    <a:pt x="84" y="21"/>
                  </a:cubicBezTo>
                  <a:cubicBezTo>
                    <a:pt x="76" y="23"/>
                    <a:pt x="72" y="21"/>
                    <a:pt x="64" y="20"/>
                  </a:cubicBezTo>
                  <a:cubicBezTo>
                    <a:pt x="56" y="19"/>
                    <a:pt x="46" y="12"/>
                    <a:pt x="37" y="12"/>
                  </a:cubicBezTo>
                  <a:cubicBezTo>
                    <a:pt x="28" y="12"/>
                    <a:pt x="15" y="16"/>
                    <a:pt x="9" y="21"/>
                  </a:cubicBezTo>
                  <a:cubicBezTo>
                    <a:pt x="3" y="26"/>
                    <a:pt x="1" y="34"/>
                    <a:pt x="0" y="42"/>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07" name="Freeform 240"/>
            <p:cNvSpPr>
              <a:spLocks/>
            </p:cNvSpPr>
            <p:nvPr/>
          </p:nvSpPr>
          <p:spPr bwMode="auto">
            <a:xfrm>
              <a:off x="2313" y="1434"/>
              <a:ext cx="155" cy="33"/>
            </a:xfrm>
            <a:custGeom>
              <a:avLst/>
              <a:gdLst>
                <a:gd name="T0" fmla="*/ 0 w 155"/>
                <a:gd name="T1" fmla="*/ 24 h 33"/>
                <a:gd name="T2" fmla="*/ 23 w 155"/>
                <a:gd name="T3" fmla="*/ 23 h 33"/>
                <a:gd name="T4" fmla="*/ 35 w 155"/>
                <a:gd name="T5" fmla="*/ 12 h 33"/>
                <a:gd name="T6" fmla="*/ 48 w 155"/>
                <a:gd name="T7" fmla="*/ 3 h 33"/>
                <a:gd name="T8" fmla="*/ 71 w 155"/>
                <a:gd name="T9" fmla="*/ 2 h 33"/>
                <a:gd name="T10" fmla="*/ 78 w 155"/>
                <a:gd name="T11" fmla="*/ 14 h 33"/>
                <a:gd name="T12" fmla="*/ 87 w 155"/>
                <a:gd name="T13" fmla="*/ 23 h 33"/>
                <a:gd name="T14" fmla="*/ 102 w 155"/>
                <a:gd name="T15" fmla="*/ 24 h 33"/>
                <a:gd name="T16" fmla="*/ 113 w 155"/>
                <a:gd name="T17" fmla="*/ 18 h 33"/>
                <a:gd name="T18" fmla="*/ 126 w 155"/>
                <a:gd name="T19" fmla="*/ 17 h 33"/>
                <a:gd name="T20" fmla="*/ 141 w 155"/>
                <a:gd name="T21" fmla="*/ 24 h 33"/>
                <a:gd name="T22" fmla="*/ 155 w 155"/>
                <a:gd name="T23" fmla="*/ 33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33"/>
                <a:gd name="T38" fmla="*/ 155 w 155"/>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33">
                  <a:moveTo>
                    <a:pt x="0" y="24"/>
                  </a:moveTo>
                  <a:cubicBezTo>
                    <a:pt x="8" y="24"/>
                    <a:pt x="17" y="25"/>
                    <a:pt x="23" y="23"/>
                  </a:cubicBezTo>
                  <a:cubicBezTo>
                    <a:pt x="29" y="21"/>
                    <a:pt x="31" y="15"/>
                    <a:pt x="35" y="12"/>
                  </a:cubicBezTo>
                  <a:cubicBezTo>
                    <a:pt x="39" y="9"/>
                    <a:pt x="42" y="5"/>
                    <a:pt x="48" y="3"/>
                  </a:cubicBezTo>
                  <a:cubicBezTo>
                    <a:pt x="54" y="1"/>
                    <a:pt x="66" y="0"/>
                    <a:pt x="71" y="2"/>
                  </a:cubicBezTo>
                  <a:cubicBezTo>
                    <a:pt x="76" y="4"/>
                    <a:pt x="75" y="10"/>
                    <a:pt x="78" y="14"/>
                  </a:cubicBezTo>
                  <a:cubicBezTo>
                    <a:pt x="81" y="18"/>
                    <a:pt x="83" y="21"/>
                    <a:pt x="87" y="23"/>
                  </a:cubicBezTo>
                  <a:cubicBezTo>
                    <a:pt x="91" y="25"/>
                    <a:pt x="98" y="25"/>
                    <a:pt x="102" y="24"/>
                  </a:cubicBezTo>
                  <a:cubicBezTo>
                    <a:pt x="106" y="23"/>
                    <a:pt x="109" y="19"/>
                    <a:pt x="113" y="18"/>
                  </a:cubicBezTo>
                  <a:cubicBezTo>
                    <a:pt x="117" y="17"/>
                    <a:pt x="121" y="16"/>
                    <a:pt x="126" y="17"/>
                  </a:cubicBezTo>
                  <a:cubicBezTo>
                    <a:pt x="131" y="18"/>
                    <a:pt x="136" y="21"/>
                    <a:pt x="141" y="24"/>
                  </a:cubicBezTo>
                  <a:cubicBezTo>
                    <a:pt x="146" y="27"/>
                    <a:pt x="152" y="31"/>
                    <a:pt x="155" y="3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08" name="Freeform 241"/>
            <p:cNvSpPr>
              <a:spLocks/>
            </p:cNvSpPr>
            <p:nvPr/>
          </p:nvSpPr>
          <p:spPr bwMode="auto">
            <a:xfrm>
              <a:off x="2283" y="1314"/>
              <a:ext cx="33" cy="144"/>
            </a:xfrm>
            <a:custGeom>
              <a:avLst/>
              <a:gdLst>
                <a:gd name="T0" fmla="*/ 14 w 33"/>
                <a:gd name="T1" fmla="*/ 0 h 144"/>
                <a:gd name="T2" fmla="*/ 18 w 33"/>
                <a:gd name="T3" fmla="*/ 18 h 144"/>
                <a:gd name="T4" fmla="*/ 12 w 33"/>
                <a:gd name="T5" fmla="*/ 42 h 144"/>
                <a:gd name="T6" fmla="*/ 0 w 33"/>
                <a:gd name="T7" fmla="*/ 63 h 144"/>
                <a:gd name="T8" fmla="*/ 15 w 33"/>
                <a:gd name="T9" fmla="*/ 81 h 144"/>
                <a:gd name="T10" fmla="*/ 30 w 33"/>
                <a:gd name="T11" fmla="*/ 110 h 144"/>
                <a:gd name="T12" fmla="*/ 32 w 33"/>
                <a:gd name="T13" fmla="*/ 144 h 144"/>
                <a:gd name="T14" fmla="*/ 0 60000 65536"/>
                <a:gd name="T15" fmla="*/ 0 60000 65536"/>
                <a:gd name="T16" fmla="*/ 0 60000 65536"/>
                <a:gd name="T17" fmla="*/ 0 60000 65536"/>
                <a:gd name="T18" fmla="*/ 0 60000 65536"/>
                <a:gd name="T19" fmla="*/ 0 60000 65536"/>
                <a:gd name="T20" fmla="*/ 0 60000 65536"/>
                <a:gd name="T21" fmla="*/ 0 w 33"/>
                <a:gd name="T22" fmla="*/ 0 h 144"/>
                <a:gd name="T23" fmla="*/ 33 w 33"/>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144">
                  <a:moveTo>
                    <a:pt x="14" y="0"/>
                  </a:moveTo>
                  <a:cubicBezTo>
                    <a:pt x="16" y="5"/>
                    <a:pt x="18" y="11"/>
                    <a:pt x="18" y="18"/>
                  </a:cubicBezTo>
                  <a:cubicBezTo>
                    <a:pt x="18" y="25"/>
                    <a:pt x="15" y="35"/>
                    <a:pt x="12" y="42"/>
                  </a:cubicBezTo>
                  <a:cubicBezTo>
                    <a:pt x="9" y="49"/>
                    <a:pt x="0" y="57"/>
                    <a:pt x="0" y="63"/>
                  </a:cubicBezTo>
                  <a:cubicBezTo>
                    <a:pt x="0" y="69"/>
                    <a:pt x="10" y="73"/>
                    <a:pt x="15" y="81"/>
                  </a:cubicBezTo>
                  <a:cubicBezTo>
                    <a:pt x="20" y="89"/>
                    <a:pt x="27" y="100"/>
                    <a:pt x="30" y="110"/>
                  </a:cubicBezTo>
                  <a:cubicBezTo>
                    <a:pt x="33" y="120"/>
                    <a:pt x="32" y="132"/>
                    <a:pt x="32" y="14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09" name="Freeform 242"/>
            <p:cNvSpPr>
              <a:spLocks/>
            </p:cNvSpPr>
            <p:nvPr/>
          </p:nvSpPr>
          <p:spPr bwMode="auto">
            <a:xfrm>
              <a:off x="2300" y="1230"/>
              <a:ext cx="189" cy="81"/>
            </a:xfrm>
            <a:custGeom>
              <a:avLst/>
              <a:gdLst>
                <a:gd name="T0" fmla="*/ 0 w 189"/>
                <a:gd name="T1" fmla="*/ 81 h 81"/>
                <a:gd name="T2" fmla="*/ 22 w 189"/>
                <a:gd name="T3" fmla="*/ 69 h 81"/>
                <a:gd name="T4" fmla="*/ 43 w 189"/>
                <a:gd name="T5" fmla="*/ 63 h 81"/>
                <a:gd name="T6" fmla="*/ 70 w 189"/>
                <a:gd name="T7" fmla="*/ 68 h 81"/>
                <a:gd name="T8" fmla="*/ 87 w 189"/>
                <a:gd name="T9" fmla="*/ 50 h 81"/>
                <a:gd name="T10" fmla="*/ 103 w 189"/>
                <a:gd name="T11" fmla="*/ 35 h 81"/>
                <a:gd name="T12" fmla="*/ 126 w 189"/>
                <a:gd name="T13" fmla="*/ 30 h 81"/>
                <a:gd name="T14" fmla="*/ 154 w 189"/>
                <a:gd name="T15" fmla="*/ 27 h 81"/>
                <a:gd name="T16" fmla="*/ 178 w 189"/>
                <a:gd name="T17" fmla="*/ 11 h 81"/>
                <a:gd name="T18" fmla="*/ 189 w 189"/>
                <a:gd name="T19" fmla="*/ 0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9"/>
                <a:gd name="T31" fmla="*/ 0 h 81"/>
                <a:gd name="T32" fmla="*/ 189 w 189"/>
                <a:gd name="T33" fmla="*/ 81 h 8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9" h="81">
                  <a:moveTo>
                    <a:pt x="0" y="81"/>
                  </a:moveTo>
                  <a:cubicBezTo>
                    <a:pt x="7" y="76"/>
                    <a:pt x="15" y="72"/>
                    <a:pt x="22" y="69"/>
                  </a:cubicBezTo>
                  <a:cubicBezTo>
                    <a:pt x="29" y="66"/>
                    <a:pt x="35" y="63"/>
                    <a:pt x="43" y="63"/>
                  </a:cubicBezTo>
                  <a:cubicBezTo>
                    <a:pt x="51" y="63"/>
                    <a:pt x="63" y="70"/>
                    <a:pt x="70" y="68"/>
                  </a:cubicBezTo>
                  <a:cubicBezTo>
                    <a:pt x="77" y="66"/>
                    <a:pt x="82" y="55"/>
                    <a:pt x="87" y="50"/>
                  </a:cubicBezTo>
                  <a:cubicBezTo>
                    <a:pt x="92" y="45"/>
                    <a:pt x="97" y="38"/>
                    <a:pt x="103" y="35"/>
                  </a:cubicBezTo>
                  <a:cubicBezTo>
                    <a:pt x="109" y="32"/>
                    <a:pt x="118" y="31"/>
                    <a:pt x="126" y="30"/>
                  </a:cubicBezTo>
                  <a:cubicBezTo>
                    <a:pt x="134" y="29"/>
                    <a:pt x="145" y="30"/>
                    <a:pt x="154" y="27"/>
                  </a:cubicBezTo>
                  <a:cubicBezTo>
                    <a:pt x="163" y="24"/>
                    <a:pt x="172" y="16"/>
                    <a:pt x="178" y="11"/>
                  </a:cubicBezTo>
                  <a:cubicBezTo>
                    <a:pt x="184" y="6"/>
                    <a:pt x="186" y="3"/>
                    <a:pt x="18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10" name="Freeform 243"/>
            <p:cNvSpPr>
              <a:spLocks/>
            </p:cNvSpPr>
            <p:nvPr/>
          </p:nvSpPr>
          <p:spPr bwMode="auto">
            <a:xfrm>
              <a:off x="2489" y="1229"/>
              <a:ext cx="181" cy="21"/>
            </a:xfrm>
            <a:custGeom>
              <a:avLst/>
              <a:gdLst>
                <a:gd name="T0" fmla="*/ 0 w 181"/>
                <a:gd name="T1" fmla="*/ 3 h 21"/>
                <a:gd name="T2" fmla="*/ 7 w 181"/>
                <a:gd name="T3" fmla="*/ 12 h 21"/>
                <a:gd name="T4" fmla="*/ 30 w 181"/>
                <a:gd name="T5" fmla="*/ 16 h 21"/>
                <a:gd name="T6" fmla="*/ 58 w 181"/>
                <a:gd name="T7" fmla="*/ 12 h 21"/>
                <a:gd name="T8" fmla="*/ 81 w 181"/>
                <a:gd name="T9" fmla="*/ 7 h 21"/>
                <a:gd name="T10" fmla="*/ 102 w 181"/>
                <a:gd name="T11" fmla="*/ 15 h 21"/>
                <a:gd name="T12" fmla="*/ 130 w 181"/>
                <a:gd name="T13" fmla="*/ 21 h 21"/>
                <a:gd name="T14" fmla="*/ 153 w 181"/>
                <a:gd name="T15" fmla="*/ 15 h 21"/>
                <a:gd name="T16" fmla="*/ 169 w 181"/>
                <a:gd name="T17" fmla="*/ 7 h 21"/>
                <a:gd name="T18" fmla="*/ 181 w 181"/>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1"/>
                <a:gd name="T31" fmla="*/ 0 h 21"/>
                <a:gd name="T32" fmla="*/ 181 w 181"/>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1" h="21">
                  <a:moveTo>
                    <a:pt x="0" y="3"/>
                  </a:moveTo>
                  <a:cubicBezTo>
                    <a:pt x="1" y="6"/>
                    <a:pt x="2" y="10"/>
                    <a:pt x="7" y="12"/>
                  </a:cubicBezTo>
                  <a:cubicBezTo>
                    <a:pt x="12" y="14"/>
                    <a:pt x="22" y="16"/>
                    <a:pt x="30" y="16"/>
                  </a:cubicBezTo>
                  <a:cubicBezTo>
                    <a:pt x="38" y="16"/>
                    <a:pt x="49" y="13"/>
                    <a:pt x="58" y="12"/>
                  </a:cubicBezTo>
                  <a:cubicBezTo>
                    <a:pt x="67" y="11"/>
                    <a:pt x="74" y="7"/>
                    <a:pt x="81" y="7"/>
                  </a:cubicBezTo>
                  <a:cubicBezTo>
                    <a:pt x="88" y="7"/>
                    <a:pt x="94" y="13"/>
                    <a:pt x="102" y="15"/>
                  </a:cubicBezTo>
                  <a:cubicBezTo>
                    <a:pt x="110" y="17"/>
                    <a:pt x="122" y="21"/>
                    <a:pt x="130" y="21"/>
                  </a:cubicBezTo>
                  <a:cubicBezTo>
                    <a:pt x="138" y="21"/>
                    <a:pt x="147" y="17"/>
                    <a:pt x="153" y="15"/>
                  </a:cubicBezTo>
                  <a:cubicBezTo>
                    <a:pt x="159" y="13"/>
                    <a:pt x="164" y="9"/>
                    <a:pt x="169" y="7"/>
                  </a:cubicBezTo>
                  <a:cubicBezTo>
                    <a:pt x="174" y="5"/>
                    <a:pt x="177" y="2"/>
                    <a:pt x="181"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11" name="Freeform 244"/>
            <p:cNvSpPr>
              <a:spLocks/>
            </p:cNvSpPr>
            <p:nvPr/>
          </p:nvSpPr>
          <p:spPr bwMode="auto">
            <a:xfrm>
              <a:off x="2309" y="1209"/>
              <a:ext cx="172" cy="38"/>
            </a:xfrm>
            <a:custGeom>
              <a:avLst/>
              <a:gdLst>
                <a:gd name="T0" fmla="*/ 0 w 172"/>
                <a:gd name="T1" fmla="*/ 0 h 38"/>
                <a:gd name="T2" fmla="*/ 12 w 172"/>
                <a:gd name="T3" fmla="*/ 6 h 38"/>
                <a:gd name="T4" fmla="*/ 16 w 172"/>
                <a:gd name="T5" fmla="*/ 24 h 38"/>
                <a:gd name="T6" fmla="*/ 36 w 172"/>
                <a:gd name="T7" fmla="*/ 32 h 38"/>
                <a:gd name="T8" fmla="*/ 49 w 172"/>
                <a:gd name="T9" fmla="*/ 27 h 38"/>
                <a:gd name="T10" fmla="*/ 64 w 172"/>
                <a:gd name="T11" fmla="*/ 30 h 38"/>
                <a:gd name="T12" fmla="*/ 78 w 172"/>
                <a:gd name="T13" fmla="*/ 38 h 38"/>
                <a:gd name="T14" fmla="*/ 100 w 172"/>
                <a:gd name="T15" fmla="*/ 29 h 38"/>
                <a:gd name="T16" fmla="*/ 120 w 172"/>
                <a:gd name="T17" fmla="*/ 26 h 38"/>
                <a:gd name="T18" fmla="*/ 138 w 172"/>
                <a:gd name="T19" fmla="*/ 27 h 38"/>
                <a:gd name="T20" fmla="*/ 153 w 172"/>
                <a:gd name="T21" fmla="*/ 29 h 38"/>
                <a:gd name="T22" fmla="*/ 172 w 172"/>
                <a:gd name="T23" fmla="*/ 26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2"/>
                <a:gd name="T37" fmla="*/ 0 h 38"/>
                <a:gd name="T38" fmla="*/ 172 w 172"/>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2" h="38">
                  <a:moveTo>
                    <a:pt x="0" y="0"/>
                  </a:moveTo>
                  <a:cubicBezTo>
                    <a:pt x="4" y="1"/>
                    <a:pt x="9" y="2"/>
                    <a:pt x="12" y="6"/>
                  </a:cubicBezTo>
                  <a:cubicBezTo>
                    <a:pt x="15" y="10"/>
                    <a:pt x="12" y="20"/>
                    <a:pt x="16" y="24"/>
                  </a:cubicBezTo>
                  <a:cubicBezTo>
                    <a:pt x="20" y="28"/>
                    <a:pt x="31" y="32"/>
                    <a:pt x="36" y="32"/>
                  </a:cubicBezTo>
                  <a:cubicBezTo>
                    <a:pt x="41" y="32"/>
                    <a:pt x="44" y="27"/>
                    <a:pt x="49" y="27"/>
                  </a:cubicBezTo>
                  <a:cubicBezTo>
                    <a:pt x="54" y="27"/>
                    <a:pt x="59" y="28"/>
                    <a:pt x="64" y="30"/>
                  </a:cubicBezTo>
                  <a:cubicBezTo>
                    <a:pt x="69" y="32"/>
                    <a:pt x="72" y="38"/>
                    <a:pt x="78" y="38"/>
                  </a:cubicBezTo>
                  <a:cubicBezTo>
                    <a:pt x="84" y="38"/>
                    <a:pt x="93" y="31"/>
                    <a:pt x="100" y="29"/>
                  </a:cubicBezTo>
                  <a:cubicBezTo>
                    <a:pt x="107" y="27"/>
                    <a:pt x="114" y="26"/>
                    <a:pt x="120" y="26"/>
                  </a:cubicBezTo>
                  <a:cubicBezTo>
                    <a:pt x="126" y="26"/>
                    <a:pt x="133" y="27"/>
                    <a:pt x="138" y="27"/>
                  </a:cubicBezTo>
                  <a:cubicBezTo>
                    <a:pt x="143" y="27"/>
                    <a:pt x="147" y="29"/>
                    <a:pt x="153" y="29"/>
                  </a:cubicBezTo>
                  <a:cubicBezTo>
                    <a:pt x="159" y="29"/>
                    <a:pt x="167" y="27"/>
                    <a:pt x="172" y="26"/>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12" name="Freeform 245"/>
            <p:cNvSpPr>
              <a:spLocks/>
            </p:cNvSpPr>
            <p:nvPr/>
          </p:nvSpPr>
          <p:spPr bwMode="auto">
            <a:xfrm>
              <a:off x="2433" y="1151"/>
              <a:ext cx="56" cy="81"/>
            </a:xfrm>
            <a:custGeom>
              <a:avLst/>
              <a:gdLst>
                <a:gd name="T0" fmla="*/ 56 w 56"/>
                <a:gd name="T1" fmla="*/ 81 h 81"/>
                <a:gd name="T2" fmla="*/ 35 w 56"/>
                <a:gd name="T3" fmla="*/ 55 h 81"/>
                <a:gd name="T4" fmla="*/ 17 w 56"/>
                <a:gd name="T5" fmla="*/ 36 h 81"/>
                <a:gd name="T6" fmla="*/ 9 w 56"/>
                <a:gd name="T7" fmla="*/ 15 h 81"/>
                <a:gd name="T8" fmla="*/ 0 w 56"/>
                <a:gd name="T9" fmla="*/ 0 h 81"/>
                <a:gd name="T10" fmla="*/ 0 60000 65536"/>
                <a:gd name="T11" fmla="*/ 0 60000 65536"/>
                <a:gd name="T12" fmla="*/ 0 60000 65536"/>
                <a:gd name="T13" fmla="*/ 0 60000 65536"/>
                <a:gd name="T14" fmla="*/ 0 60000 65536"/>
                <a:gd name="T15" fmla="*/ 0 w 56"/>
                <a:gd name="T16" fmla="*/ 0 h 81"/>
                <a:gd name="T17" fmla="*/ 56 w 56"/>
                <a:gd name="T18" fmla="*/ 81 h 81"/>
              </a:gdLst>
              <a:ahLst/>
              <a:cxnLst>
                <a:cxn ang="T10">
                  <a:pos x="T0" y="T1"/>
                </a:cxn>
                <a:cxn ang="T11">
                  <a:pos x="T2" y="T3"/>
                </a:cxn>
                <a:cxn ang="T12">
                  <a:pos x="T4" y="T5"/>
                </a:cxn>
                <a:cxn ang="T13">
                  <a:pos x="T6" y="T7"/>
                </a:cxn>
                <a:cxn ang="T14">
                  <a:pos x="T8" y="T9"/>
                </a:cxn>
              </a:cxnLst>
              <a:rect l="T15" t="T16" r="T17" b="T18"/>
              <a:pathLst>
                <a:path w="56" h="81">
                  <a:moveTo>
                    <a:pt x="56" y="81"/>
                  </a:moveTo>
                  <a:cubicBezTo>
                    <a:pt x="48" y="71"/>
                    <a:pt x="41" y="62"/>
                    <a:pt x="35" y="55"/>
                  </a:cubicBezTo>
                  <a:cubicBezTo>
                    <a:pt x="29" y="48"/>
                    <a:pt x="21" y="43"/>
                    <a:pt x="17" y="36"/>
                  </a:cubicBezTo>
                  <a:cubicBezTo>
                    <a:pt x="13" y="29"/>
                    <a:pt x="12" y="21"/>
                    <a:pt x="9" y="15"/>
                  </a:cubicBezTo>
                  <a:cubicBezTo>
                    <a:pt x="6" y="9"/>
                    <a:pt x="3" y="4"/>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13" name="Freeform 246"/>
            <p:cNvSpPr>
              <a:spLocks/>
            </p:cNvSpPr>
            <p:nvPr/>
          </p:nvSpPr>
          <p:spPr bwMode="auto">
            <a:xfrm>
              <a:off x="2642" y="1139"/>
              <a:ext cx="27" cy="91"/>
            </a:xfrm>
            <a:custGeom>
              <a:avLst/>
              <a:gdLst>
                <a:gd name="T0" fmla="*/ 27 w 27"/>
                <a:gd name="T1" fmla="*/ 91 h 91"/>
                <a:gd name="T2" fmla="*/ 18 w 27"/>
                <a:gd name="T3" fmla="*/ 73 h 91"/>
                <a:gd name="T4" fmla="*/ 6 w 27"/>
                <a:gd name="T5" fmla="*/ 55 h 91"/>
                <a:gd name="T6" fmla="*/ 1 w 27"/>
                <a:gd name="T7" fmla="*/ 27 h 91"/>
                <a:gd name="T8" fmla="*/ 1 w 27"/>
                <a:gd name="T9" fmla="*/ 0 h 91"/>
                <a:gd name="T10" fmla="*/ 0 60000 65536"/>
                <a:gd name="T11" fmla="*/ 0 60000 65536"/>
                <a:gd name="T12" fmla="*/ 0 60000 65536"/>
                <a:gd name="T13" fmla="*/ 0 60000 65536"/>
                <a:gd name="T14" fmla="*/ 0 60000 65536"/>
                <a:gd name="T15" fmla="*/ 0 w 27"/>
                <a:gd name="T16" fmla="*/ 0 h 91"/>
                <a:gd name="T17" fmla="*/ 27 w 27"/>
                <a:gd name="T18" fmla="*/ 91 h 91"/>
              </a:gdLst>
              <a:ahLst/>
              <a:cxnLst>
                <a:cxn ang="T10">
                  <a:pos x="T0" y="T1"/>
                </a:cxn>
                <a:cxn ang="T11">
                  <a:pos x="T2" y="T3"/>
                </a:cxn>
                <a:cxn ang="T12">
                  <a:pos x="T4" y="T5"/>
                </a:cxn>
                <a:cxn ang="T13">
                  <a:pos x="T6" y="T7"/>
                </a:cxn>
                <a:cxn ang="T14">
                  <a:pos x="T8" y="T9"/>
                </a:cxn>
              </a:cxnLst>
              <a:rect l="T15" t="T16" r="T17" b="T18"/>
              <a:pathLst>
                <a:path w="27" h="91">
                  <a:moveTo>
                    <a:pt x="27" y="91"/>
                  </a:moveTo>
                  <a:cubicBezTo>
                    <a:pt x="24" y="85"/>
                    <a:pt x="21" y="79"/>
                    <a:pt x="18" y="73"/>
                  </a:cubicBezTo>
                  <a:cubicBezTo>
                    <a:pt x="15" y="67"/>
                    <a:pt x="9" y="63"/>
                    <a:pt x="6" y="55"/>
                  </a:cubicBezTo>
                  <a:cubicBezTo>
                    <a:pt x="3" y="47"/>
                    <a:pt x="2" y="36"/>
                    <a:pt x="1" y="27"/>
                  </a:cubicBezTo>
                  <a:cubicBezTo>
                    <a:pt x="0" y="18"/>
                    <a:pt x="0" y="9"/>
                    <a:pt x="1"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14" name="Freeform 247"/>
            <p:cNvSpPr>
              <a:spLocks/>
            </p:cNvSpPr>
            <p:nvPr/>
          </p:nvSpPr>
          <p:spPr bwMode="auto">
            <a:xfrm>
              <a:off x="2642" y="1035"/>
              <a:ext cx="72" cy="104"/>
            </a:xfrm>
            <a:custGeom>
              <a:avLst/>
              <a:gdLst>
                <a:gd name="T0" fmla="*/ 0 w 72"/>
                <a:gd name="T1" fmla="*/ 104 h 104"/>
                <a:gd name="T2" fmla="*/ 6 w 72"/>
                <a:gd name="T3" fmla="*/ 93 h 104"/>
                <a:gd name="T4" fmla="*/ 16 w 72"/>
                <a:gd name="T5" fmla="*/ 86 h 104"/>
                <a:gd name="T6" fmla="*/ 31 w 72"/>
                <a:gd name="T7" fmla="*/ 81 h 104"/>
                <a:gd name="T8" fmla="*/ 52 w 72"/>
                <a:gd name="T9" fmla="*/ 72 h 104"/>
                <a:gd name="T10" fmla="*/ 69 w 72"/>
                <a:gd name="T11" fmla="*/ 50 h 104"/>
                <a:gd name="T12" fmla="*/ 72 w 72"/>
                <a:gd name="T13" fmla="*/ 20 h 104"/>
                <a:gd name="T14" fmla="*/ 69 w 72"/>
                <a:gd name="T15" fmla="*/ 0 h 104"/>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104"/>
                <a:gd name="T26" fmla="*/ 72 w 72"/>
                <a:gd name="T27" fmla="*/ 104 h 1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104">
                  <a:moveTo>
                    <a:pt x="0" y="104"/>
                  </a:moveTo>
                  <a:cubicBezTo>
                    <a:pt x="1" y="100"/>
                    <a:pt x="3" y="96"/>
                    <a:pt x="6" y="93"/>
                  </a:cubicBezTo>
                  <a:cubicBezTo>
                    <a:pt x="9" y="90"/>
                    <a:pt x="12" y="88"/>
                    <a:pt x="16" y="86"/>
                  </a:cubicBezTo>
                  <a:cubicBezTo>
                    <a:pt x="20" y="84"/>
                    <a:pt x="25" y="83"/>
                    <a:pt x="31" y="81"/>
                  </a:cubicBezTo>
                  <a:cubicBezTo>
                    <a:pt x="37" y="79"/>
                    <a:pt x="46" y="77"/>
                    <a:pt x="52" y="72"/>
                  </a:cubicBezTo>
                  <a:cubicBezTo>
                    <a:pt x="58" y="67"/>
                    <a:pt x="66" y="59"/>
                    <a:pt x="69" y="50"/>
                  </a:cubicBezTo>
                  <a:cubicBezTo>
                    <a:pt x="72" y="41"/>
                    <a:pt x="72" y="28"/>
                    <a:pt x="72" y="20"/>
                  </a:cubicBezTo>
                  <a:cubicBezTo>
                    <a:pt x="72" y="12"/>
                    <a:pt x="70" y="6"/>
                    <a:pt x="69"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15" name="Freeform 248"/>
            <p:cNvSpPr>
              <a:spLocks/>
            </p:cNvSpPr>
            <p:nvPr/>
          </p:nvSpPr>
          <p:spPr bwMode="auto">
            <a:xfrm>
              <a:off x="2634" y="921"/>
              <a:ext cx="75" cy="116"/>
            </a:xfrm>
            <a:custGeom>
              <a:avLst/>
              <a:gdLst>
                <a:gd name="T0" fmla="*/ 75 w 75"/>
                <a:gd name="T1" fmla="*/ 116 h 116"/>
                <a:gd name="T2" fmla="*/ 71 w 75"/>
                <a:gd name="T3" fmla="*/ 104 h 116"/>
                <a:gd name="T4" fmla="*/ 59 w 75"/>
                <a:gd name="T5" fmla="*/ 98 h 116"/>
                <a:gd name="T6" fmla="*/ 44 w 75"/>
                <a:gd name="T7" fmla="*/ 95 h 116"/>
                <a:gd name="T8" fmla="*/ 35 w 75"/>
                <a:gd name="T9" fmla="*/ 77 h 116"/>
                <a:gd name="T10" fmla="*/ 41 w 75"/>
                <a:gd name="T11" fmla="*/ 60 h 116"/>
                <a:gd name="T12" fmla="*/ 51 w 75"/>
                <a:gd name="T13" fmla="*/ 50 h 116"/>
                <a:gd name="T14" fmla="*/ 47 w 75"/>
                <a:gd name="T15" fmla="*/ 30 h 116"/>
                <a:gd name="T16" fmla="*/ 27 w 75"/>
                <a:gd name="T17" fmla="*/ 27 h 116"/>
                <a:gd name="T18" fmla="*/ 11 w 75"/>
                <a:gd name="T19" fmla="*/ 14 h 116"/>
                <a:gd name="T20" fmla="*/ 0 w 75"/>
                <a:gd name="T21" fmla="*/ 0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116"/>
                <a:gd name="T35" fmla="*/ 75 w 75"/>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116">
                  <a:moveTo>
                    <a:pt x="75" y="116"/>
                  </a:moveTo>
                  <a:cubicBezTo>
                    <a:pt x="74" y="111"/>
                    <a:pt x="74" y="107"/>
                    <a:pt x="71" y="104"/>
                  </a:cubicBezTo>
                  <a:cubicBezTo>
                    <a:pt x="68" y="101"/>
                    <a:pt x="63" y="99"/>
                    <a:pt x="59" y="98"/>
                  </a:cubicBezTo>
                  <a:cubicBezTo>
                    <a:pt x="55" y="97"/>
                    <a:pt x="48" y="98"/>
                    <a:pt x="44" y="95"/>
                  </a:cubicBezTo>
                  <a:cubicBezTo>
                    <a:pt x="40" y="92"/>
                    <a:pt x="35" y="83"/>
                    <a:pt x="35" y="77"/>
                  </a:cubicBezTo>
                  <a:cubicBezTo>
                    <a:pt x="35" y="71"/>
                    <a:pt x="38" y="65"/>
                    <a:pt x="41" y="60"/>
                  </a:cubicBezTo>
                  <a:cubicBezTo>
                    <a:pt x="44" y="55"/>
                    <a:pt x="50" y="55"/>
                    <a:pt x="51" y="50"/>
                  </a:cubicBezTo>
                  <a:cubicBezTo>
                    <a:pt x="52" y="45"/>
                    <a:pt x="51" y="34"/>
                    <a:pt x="47" y="30"/>
                  </a:cubicBezTo>
                  <a:cubicBezTo>
                    <a:pt x="43" y="26"/>
                    <a:pt x="33" y="30"/>
                    <a:pt x="27" y="27"/>
                  </a:cubicBezTo>
                  <a:cubicBezTo>
                    <a:pt x="21" y="24"/>
                    <a:pt x="15" y="18"/>
                    <a:pt x="11" y="14"/>
                  </a:cubicBezTo>
                  <a:cubicBezTo>
                    <a:pt x="7" y="10"/>
                    <a:pt x="2" y="4"/>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16" name="Freeform 249"/>
            <p:cNvSpPr>
              <a:spLocks/>
            </p:cNvSpPr>
            <p:nvPr/>
          </p:nvSpPr>
          <p:spPr bwMode="auto">
            <a:xfrm>
              <a:off x="2408" y="852"/>
              <a:ext cx="57" cy="185"/>
            </a:xfrm>
            <a:custGeom>
              <a:avLst/>
              <a:gdLst>
                <a:gd name="T0" fmla="*/ 4 w 57"/>
                <a:gd name="T1" fmla="*/ 185 h 185"/>
                <a:gd name="T2" fmla="*/ 10 w 57"/>
                <a:gd name="T3" fmla="*/ 158 h 185"/>
                <a:gd name="T4" fmla="*/ 27 w 57"/>
                <a:gd name="T5" fmla="*/ 141 h 185"/>
                <a:gd name="T6" fmla="*/ 45 w 57"/>
                <a:gd name="T7" fmla="*/ 123 h 185"/>
                <a:gd name="T8" fmla="*/ 54 w 57"/>
                <a:gd name="T9" fmla="*/ 99 h 185"/>
                <a:gd name="T10" fmla="*/ 55 w 57"/>
                <a:gd name="T11" fmla="*/ 74 h 185"/>
                <a:gd name="T12" fmla="*/ 43 w 57"/>
                <a:gd name="T13" fmla="*/ 59 h 185"/>
                <a:gd name="T14" fmla="*/ 27 w 57"/>
                <a:gd name="T15" fmla="*/ 54 h 185"/>
                <a:gd name="T16" fmla="*/ 18 w 57"/>
                <a:gd name="T17" fmla="*/ 36 h 185"/>
                <a:gd name="T18" fmla="*/ 22 w 57"/>
                <a:gd name="T19" fmla="*/ 20 h 185"/>
                <a:gd name="T20" fmla="*/ 15 w 57"/>
                <a:gd name="T21" fmla="*/ 3 h 185"/>
                <a:gd name="T22" fmla="*/ 0 w 57"/>
                <a:gd name="T23" fmla="*/ 3 h 1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7"/>
                <a:gd name="T37" fmla="*/ 0 h 185"/>
                <a:gd name="T38" fmla="*/ 57 w 57"/>
                <a:gd name="T39" fmla="*/ 185 h 1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7" h="185">
                  <a:moveTo>
                    <a:pt x="4" y="185"/>
                  </a:moveTo>
                  <a:cubicBezTo>
                    <a:pt x="5" y="175"/>
                    <a:pt x="6" y="165"/>
                    <a:pt x="10" y="158"/>
                  </a:cubicBezTo>
                  <a:cubicBezTo>
                    <a:pt x="14" y="151"/>
                    <a:pt x="21" y="147"/>
                    <a:pt x="27" y="141"/>
                  </a:cubicBezTo>
                  <a:cubicBezTo>
                    <a:pt x="33" y="135"/>
                    <a:pt x="41" y="130"/>
                    <a:pt x="45" y="123"/>
                  </a:cubicBezTo>
                  <a:cubicBezTo>
                    <a:pt x="49" y="116"/>
                    <a:pt x="52" y="107"/>
                    <a:pt x="54" y="99"/>
                  </a:cubicBezTo>
                  <a:cubicBezTo>
                    <a:pt x="56" y="91"/>
                    <a:pt x="57" y="81"/>
                    <a:pt x="55" y="74"/>
                  </a:cubicBezTo>
                  <a:cubicBezTo>
                    <a:pt x="53" y="67"/>
                    <a:pt x="48" y="62"/>
                    <a:pt x="43" y="59"/>
                  </a:cubicBezTo>
                  <a:cubicBezTo>
                    <a:pt x="38" y="56"/>
                    <a:pt x="31" y="58"/>
                    <a:pt x="27" y="54"/>
                  </a:cubicBezTo>
                  <a:cubicBezTo>
                    <a:pt x="23" y="50"/>
                    <a:pt x="19" y="42"/>
                    <a:pt x="18" y="36"/>
                  </a:cubicBezTo>
                  <a:cubicBezTo>
                    <a:pt x="17" y="30"/>
                    <a:pt x="22" y="25"/>
                    <a:pt x="22" y="20"/>
                  </a:cubicBezTo>
                  <a:cubicBezTo>
                    <a:pt x="22" y="15"/>
                    <a:pt x="19" y="6"/>
                    <a:pt x="15" y="3"/>
                  </a:cubicBezTo>
                  <a:cubicBezTo>
                    <a:pt x="11" y="0"/>
                    <a:pt x="5" y="1"/>
                    <a:pt x="0" y="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17" name="Freeform 250"/>
            <p:cNvSpPr>
              <a:spLocks/>
            </p:cNvSpPr>
            <p:nvPr/>
          </p:nvSpPr>
          <p:spPr bwMode="auto">
            <a:xfrm>
              <a:off x="1992" y="923"/>
              <a:ext cx="23" cy="63"/>
            </a:xfrm>
            <a:custGeom>
              <a:avLst/>
              <a:gdLst>
                <a:gd name="T0" fmla="*/ 20 w 23"/>
                <a:gd name="T1" fmla="*/ 63 h 63"/>
                <a:gd name="T2" fmla="*/ 21 w 23"/>
                <a:gd name="T3" fmla="*/ 40 h 63"/>
                <a:gd name="T4" fmla="*/ 8 w 23"/>
                <a:gd name="T5" fmla="*/ 22 h 63"/>
                <a:gd name="T6" fmla="*/ 0 w 23"/>
                <a:gd name="T7" fmla="*/ 0 h 63"/>
                <a:gd name="T8" fmla="*/ 0 60000 65536"/>
                <a:gd name="T9" fmla="*/ 0 60000 65536"/>
                <a:gd name="T10" fmla="*/ 0 60000 65536"/>
                <a:gd name="T11" fmla="*/ 0 60000 65536"/>
                <a:gd name="T12" fmla="*/ 0 w 23"/>
                <a:gd name="T13" fmla="*/ 0 h 63"/>
                <a:gd name="T14" fmla="*/ 23 w 23"/>
                <a:gd name="T15" fmla="*/ 63 h 63"/>
              </a:gdLst>
              <a:ahLst/>
              <a:cxnLst>
                <a:cxn ang="T8">
                  <a:pos x="T0" y="T1"/>
                </a:cxn>
                <a:cxn ang="T9">
                  <a:pos x="T2" y="T3"/>
                </a:cxn>
                <a:cxn ang="T10">
                  <a:pos x="T4" y="T5"/>
                </a:cxn>
                <a:cxn ang="T11">
                  <a:pos x="T6" y="T7"/>
                </a:cxn>
              </a:cxnLst>
              <a:rect l="T12" t="T13" r="T14" b="T15"/>
              <a:pathLst>
                <a:path w="23" h="63">
                  <a:moveTo>
                    <a:pt x="20" y="63"/>
                  </a:moveTo>
                  <a:cubicBezTo>
                    <a:pt x="21" y="55"/>
                    <a:pt x="23" y="47"/>
                    <a:pt x="21" y="40"/>
                  </a:cubicBezTo>
                  <a:cubicBezTo>
                    <a:pt x="19" y="33"/>
                    <a:pt x="12" y="29"/>
                    <a:pt x="8" y="22"/>
                  </a:cubicBezTo>
                  <a:cubicBezTo>
                    <a:pt x="4" y="15"/>
                    <a:pt x="2" y="7"/>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18" name="Freeform 251"/>
            <p:cNvSpPr>
              <a:spLocks/>
            </p:cNvSpPr>
            <p:nvPr/>
          </p:nvSpPr>
          <p:spPr bwMode="auto">
            <a:xfrm>
              <a:off x="2030" y="1221"/>
              <a:ext cx="132" cy="192"/>
            </a:xfrm>
            <a:custGeom>
              <a:avLst/>
              <a:gdLst>
                <a:gd name="T0" fmla="*/ 1 w 132"/>
                <a:gd name="T1" fmla="*/ 192 h 192"/>
                <a:gd name="T2" fmla="*/ 4 w 132"/>
                <a:gd name="T3" fmla="*/ 171 h 192"/>
                <a:gd name="T4" fmla="*/ 27 w 132"/>
                <a:gd name="T5" fmla="*/ 161 h 192"/>
                <a:gd name="T6" fmla="*/ 58 w 132"/>
                <a:gd name="T7" fmla="*/ 156 h 192"/>
                <a:gd name="T8" fmla="*/ 78 w 132"/>
                <a:gd name="T9" fmla="*/ 119 h 192"/>
                <a:gd name="T10" fmla="*/ 78 w 132"/>
                <a:gd name="T11" fmla="*/ 90 h 192"/>
                <a:gd name="T12" fmla="*/ 82 w 132"/>
                <a:gd name="T13" fmla="*/ 63 h 192"/>
                <a:gd name="T14" fmla="*/ 100 w 132"/>
                <a:gd name="T15" fmla="*/ 33 h 192"/>
                <a:gd name="T16" fmla="*/ 115 w 132"/>
                <a:gd name="T17" fmla="*/ 18 h 192"/>
                <a:gd name="T18" fmla="*/ 132 w 132"/>
                <a:gd name="T19" fmla="*/ 0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2"/>
                <a:gd name="T31" fmla="*/ 0 h 192"/>
                <a:gd name="T32" fmla="*/ 132 w 132"/>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2" h="192">
                  <a:moveTo>
                    <a:pt x="1" y="192"/>
                  </a:moveTo>
                  <a:cubicBezTo>
                    <a:pt x="0" y="184"/>
                    <a:pt x="0" y="176"/>
                    <a:pt x="4" y="171"/>
                  </a:cubicBezTo>
                  <a:cubicBezTo>
                    <a:pt x="8" y="166"/>
                    <a:pt x="18" y="163"/>
                    <a:pt x="27" y="161"/>
                  </a:cubicBezTo>
                  <a:cubicBezTo>
                    <a:pt x="36" y="159"/>
                    <a:pt x="50" y="163"/>
                    <a:pt x="58" y="156"/>
                  </a:cubicBezTo>
                  <a:cubicBezTo>
                    <a:pt x="66" y="149"/>
                    <a:pt x="75" y="130"/>
                    <a:pt x="78" y="119"/>
                  </a:cubicBezTo>
                  <a:cubicBezTo>
                    <a:pt x="81" y="108"/>
                    <a:pt x="77" y="99"/>
                    <a:pt x="78" y="90"/>
                  </a:cubicBezTo>
                  <a:cubicBezTo>
                    <a:pt x="79" y="81"/>
                    <a:pt x="78" y="72"/>
                    <a:pt x="82" y="63"/>
                  </a:cubicBezTo>
                  <a:cubicBezTo>
                    <a:pt x="86" y="54"/>
                    <a:pt x="95" y="40"/>
                    <a:pt x="100" y="33"/>
                  </a:cubicBezTo>
                  <a:cubicBezTo>
                    <a:pt x="105" y="26"/>
                    <a:pt x="110" y="23"/>
                    <a:pt x="115" y="18"/>
                  </a:cubicBezTo>
                  <a:cubicBezTo>
                    <a:pt x="120" y="13"/>
                    <a:pt x="126" y="6"/>
                    <a:pt x="132"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19" name="Freeform 252"/>
            <p:cNvSpPr>
              <a:spLocks/>
            </p:cNvSpPr>
            <p:nvPr/>
          </p:nvSpPr>
          <p:spPr bwMode="auto">
            <a:xfrm>
              <a:off x="2229" y="1035"/>
              <a:ext cx="182" cy="42"/>
            </a:xfrm>
            <a:custGeom>
              <a:avLst/>
              <a:gdLst>
                <a:gd name="T0" fmla="*/ 0 w 182"/>
                <a:gd name="T1" fmla="*/ 42 h 42"/>
                <a:gd name="T2" fmla="*/ 8 w 182"/>
                <a:gd name="T3" fmla="*/ 30 h 42"/>
                <a:gd name="T4" fmla="*/ 23 w 182"/>
                <a:gd name="T5" fmla="*/ 21 h 42"/>
                <a:gd name="T6" fmla="*/ 41 w 182"/>
                <a:gd name="T7" fmla="*/ 17 h 42"/>
                <a:gd name="T8" fmla="*/ 63 w 182"/>
                <a:gd name="T9" fmla="*/ 17 h 42"/>
                <a:gd name="T10" fmla="*/ 92 w 182"/>
                <a:gd name="T11" fmla="*/ 17 h 42"/>
                <a:gd name="T12" fmla="*/ 120 w 182"/>
                <a:gd name="T13" fmla="*/ 3 h 42"/>
                <a:gd name="T14" fmla="*/ 147 w 182"/>
                <a:gd name="T15" fmla="*/ 0 h 42"/>
                <a:gd name="T16" fmla="*/ 182 w 182"/>
                <a:gd name="T17" fmla="*/ 5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2"/>
                <a:gd name="T28" fmla="*/ 0 h 42"/>
                <a:gd name="T29" fmla="*/ 182 w 18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2" h="42">
                  <a:moveTo>
                    <a:pt x="0" y="42"/>
                  </a:moveTo>
                  <a:cubicBezTo>
                    <a:pt x="2" y="37"/>
                    <a:pt x="4" y="33"/>
                    <a:pt x="8" y="30"/>
                  </a:cubicBezTo>
                  <a:cubicBezTo>
                    <a:pt x="12" y="27"/>
                    <a:pt x="18" y="23"/>
                    <a:pt x="23" y="21"/>
                  </a:cubicBezTo>
                  <a:cubicBezTo>
                    <a:pt x="28" y="19"/>
                    <a:pt x="34" y="18"/>
                    <a:pt x="41" y="17"/>
                  </a:cubicBezTo>
                  <a:cubicBezTo>
                    <a:pt x="48" y="16"/>
                    <a:pt x="55" y="17"/>
                    <a:pt x="63" y="17"/>
                  </a:cubicBezTo>
                  <a:cubicBezTo>
                    <a:pt x="71" y="17"/>
                    <a:pt x="83" y="19"/>
                    <a:pt x="92" y="17"/>
                  </a:cubicBezTo>
                  <a:cubicBezTo>
                    <a:pt x="101" y="15"/>
                    <a:pt x="111" y="6"/>
                    <a:pt x="120" y="3"/>
                  </a:cubicBezTo>
                  <a:cubicBezTo>
                    <a:pt x="129" y="0"/>
                    <a:pt x="137" y="0"/>
                    <a:pt x="147" y="0"/>
                  </a:cubicBezTo>
                  <a:cubicBezTo>
                    <a:pt x="157" y="0"/>
                    <a:pt x="169" y="2"/>
                    <a:pt x="182" y="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20" name="Freeform 253"/>
            <p:cNvSpPr>
              <a:spLocks/>
            </p:cNvSpPr>
            <p:nvPr/>
          </p:nvSpPr>
          <p:spPr bwMode="auto">
            <a:xfrm>
              <a:off x="1875" y="1172"/>
              <a:ext cx="153" cy="243"/>
            </a:xfrm>
            <a:custGeom>
              <a:avLst/>
              <a:gdLst>
                <a:gd name="T0" fmla="*/ 153 w 153"/>
                <a:gd name="T1" fmla="*/ 243 h 243"/>
                <a:gd name="T2" fmla="*/ 129 w 153"/>
                <a:gd name="T3" fmla="*/ 223 h 243"/>
                <a:gd name="T4" fmla="*/ 117 w 153"/>
                <a:gd name="T5" fmla="*/ 193 h 243"/>
                <a:gd name="T6" fmla="*/ 116 w 153"/>
                <a:gd name="T7" fmla="*/ 159 h 243"/>
                <a:gd name="T8" fmla="*/ 108 w 153"/>
                <a:gd name="T9" fmla="*/ 132 h 243"/>
                <a:gd name="T10" fmla="*/ 89 w 153"/>
                <a:gd name="T11" fmla="*/ 105 h 243"/>
                <a:gd name="T12" fmla="*/ 74 w 153"/>
                <a:gd name="T13" fmla="*/ 87 h 243"/>
                <a:gd name="T14" fmla="*/ 44 w 153"/>
                <a:gd name="T15" fmla="*/ 69 h 243"/>
                <a:gd name="T16" fmla="*/ 23 w 153"/>
                <a:gd name="T17" fmla="*/ 58 h 243"/>
                <a:gd name="T18" fmla="*/ 6 w 153"/>
                <a:gd name="T19" fmla="*/ 31 h 243"/>
                <a:gd name="T20" fmla="*/ 0 w 153"/>
                <a:gd name="T21" fmla="*/ 0 h 2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243"/>
                <a:gd name="T35" fmla="*/ 153 w 153"/>
                <a:gd name="T36" fmla="*/ 243 h 2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243">
                  <a:moveTo>
                    <a:pt x="153" y="243"/>
                  </a:moveTo>
                  <a:cubicBezTo>
                    <a:pt x="144" y="237"/>
                    <a:pt x="135" y="231"/>
                    <a:pt x="129" y="223"/>
                  </a:cubicBezTo>
                  <a:cubicBezTo>
                    <a:pt x="123" y="215"/>
                    <a:pt x="119" y="204"/>
                    <a:pt x="117" y="193"/>
                  </a:cubicBezTo>
                  <a:cubicBezTo>
                    <a:pt x="115" y="182"/>
                    <a:pt x="117" y="169"/>
                    <a:pt x="116" y="159"/>
                  </a:cubicBezTo>
                  <a:cubicBezTo>
                    <a:pt x="115" y="149"/>
                    <a:pt x="113" y="141"/>
                    <a:pt x="108" y="132"/>
                  </a:cubicBezTo>
                  <a:cubicBezTo>
                    <a:pt x="103" y="123"/>
                    <a:pt x="95" y="112"/>
                    <a:pt x="89" y="105"/>
                  </a:cubicBezTo>
                  <a:cubicBezTo>
                    <a:pt x="83" y="98"/>
                    <a:pt x="81" y="93"/>
                    <a:pt x="74" y="87"/>
                  </a:cubicBezTo>
                  <a:cubicBezTo>
                    <a:pt x="67" y="81"/>
                    <a:pt x="52" y="74"/>
                    <a:pt x="44" y="69"/>
                  </a:cubicBezTo>
                  <a:cubicBezTo>
                    <a:pt x="36" y="64"/>
                    <a:pt x="29" y="64"/>
                    <a:pt x="23" y="58"/>
                  </a:cubicBezTo>
                  <a:cubicBezTo>
                    <a:pt x="17" y="52"/>
                    <a:pt x="10" y="41"/>
                    <a:pt x="6" y="31"/>
                  </a:cubicBezTo>
                  <a:cubicBezTo>
                    <a:pt x="2" y="21"/>
                    <a:pt x="1" y="10"/>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21" name="Freeform 254"/>
            <p:cNvSpPr>
              <a:spLocks/>
            </p:cNvSpPr>
            <p:nvPr/>
          </p:nvSpPr>
          <p:spPr bwMode="auto">
            <a:xfrm>
              <a:off x="2975" y="2685"/>
              <a:ext cx="80" cy="87"/>
            </a:xfrm>
            <a:custGeom>
              <a:avLst/>
              <a:gdLst>
                <a:gd name="T0" fmla="*/ 76 w 80"/>
                <a:gd name="T1" fmla="*/ 0 h 87"/>
                <a:gd name="T2" fmla="*/ 73 w 80"/>
                <a:gd name="T3" fmla="*/ 14 h 87"/>
                <a:gd name="T4" fmla="*/ 69 w 80"/>
                <a:gd name="T5" fmla="*/ 30 h 87"/>
                <a:gd name="T6" fmla="*/ 78 w 80"/>
                <a:gd name="T7" fmla="*/ 44 h 87"/>
                <a:gd name="T8" fmla="*/ 79 w 80"/>
                <a:gd name="T9" fmla="*/ 62 h 87"/>
                <a:gd name="T10" fmla="*/ 70 w 80"/>
                <a:gd name="T11" fmla="*/ 83 h 87"/>
                <a:gd name="T12" fmla="*/ 49 w 80"/>
                <a:gd name="T13" fmla="*/ 86 h 87"/>
                <a:gd name="T14" fmla="*/ 22 w 80"/>
                <a:gd name="T15" fmla="*/ 83 h 87"/>
                <a:gd name="T16" fmla="*/ 0 w 80"/>
                <a:gd name="T17" fmla="*/ 75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87"/>
                <a:gd name="T29" fmla="*/ 80 w 80"/>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87">
                  <a:moveTo>
                    <a:pt x="76" y="0"/>
                  </a:moveTo>
                  <a:cubicBezTo>
                    <a:pt x="75" y="4"/>
                    <a:pt x="74" y="9"/>
                    <a:pt x="73" y="14"/>
                  </a:cubicBezTo>
                  <a:cubicBezTo>
                    <a:pt x="72" y="19"/>
                    <a:pt x="68" y="25"/>
                    <a:pt x="69" y="30"/>
                  </a:cubicBezTo>
                  <a:cubicBezTo>
                    <a:pt x="70" y="35"/>
                    <a:pt x="76" y="39"/>
                    <a:pt x="78" y="44"/>
                  </a:cubicBezTo>
                  <a:cubicBezTo>
                    <a:pt x="80" y="49"/>
                    <a:pt x="80" y="55"/>
                    <a:pt x="79" y="62"/>
                  </a:cubicBezTo>
                  <a:cubicBezTo>
                    <a:pt x="78" y="69"/>
                    <a:pt x="75" y="79"/>
                    <a:pt x="70" y="83"/>
                  </a:cubicBezTo>
                  <a:cubicBezTo>
                    <a:pt x="65" y="87"/>
                    <a:pt x="57" y="86"/>
                    <a:pt x="49" y="86"/>
                  </a:cubicBezTo>
                  <a:cubicBezTo>
                    <a:pt x="41" y="86"/>
                    <a:pt x="30" y="85"/>
                    <a:pt x="22" y="83"/>
                  </a:cubicBezTo>
                  <a:cubicBezTo>
                    <a:pt x="14" y="81"/>
                    <a:pt x="5" y="76"/>
                    <a:pt x="0" y="7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22" name="Freeform 255"/>
            <p:cNvSpPr>
              <a:spLocks/>
            </p:cNvSpPr>
            <p:nvPr/>
          </p:nvSpPr>
          <p:spPr bwMode="auto">
            <a:xfrm>
              <a:off x="2393" y="1044"/>
              <a:ext cx="42" cy="107"/>
            </a:xfrm>
            <a:custGeom>
              <a:avLst/>
              <a:gdLst>
                <a:gd name="T0" fmla="*/ 40 w 42"/>
                <a:gd name="T1" fmla="*/ 107 h 107"/>
                <a:gd name="T2" fmla="*/ 33 w 42"/>
                <a:gd name="T3" fmla="*/ 98 h 107"/>
                <a:gd name="T4" fmla="*/ 40 w 42"/>
                <a:gd name="T5" fmla="*/ 83 h 107"/>
                <a:gd name="T6" fmla="*/ 37 w 42"/>
                <a:gd name="T7" fmla="*/ 71 h 107"/>
                <a:gd name="T8" fmla="*/ 9 w 42"/>
                <a:gd name="T9" fmla="*/ 66 h 107"/>
                <a:gd name="T10" fmla="*/ 0 w 42"/>
                <a:gd name="T11" fmla="*/ 38 h 107"/>
                <a:gd name="T12" fmla="*/ 9 w 42"/>
                <a:gd name="T13" fmla="*/ 15 h 107"/>
                <a:gd name="T14" fmla="*/ 16 w 42"/>
                <a:gd name="T15" fmla="*/ 0 h 107"/>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107"/>
                <a:gd name="T26" fmla="*/ 42 w 42"/>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107">
                  <a:moveTo>
                    <a:pt x="40" y="107"/>
                  </a:moveTo>
                  <a:cubicBezTo>
                    <a:pt x="36" y="104"/>
                    <a:pt x="33" y="102"/>
                    <a:pt x="33" y="98"/>
                  </a:cubicBezTo>
                  <a:cubicBezTo>
                    <a:pt x="33" y="94"/>
                    <a:pt x="39" y="87"/>
                    <a:pt x="40" y="83"/>
                  </a:cubicBezTo>
                  <a:cubicBezTo>
                    <a:pt x="41" y="79"/>
                    <a:pt x="42" y="74"/>
                    <a:pt x="37" y="71"/>
                  </a:cubicBezTo>
                  <a:cubicBezTo>
                    <a:pt x="32" y="68"/>
                    <a:pt x="15" y="72"/>
                    <a:pt x="9" y="66"/>
                  </a:cubicBezTo>
                  <a:cubicBezTo>
                    <a:pt x="3" y="60"/>
                    <a:pt x="0" y="46"/>
                    <a:pt x="0" y="38"/>
                  </a:cubicBezTo>
                  <a:cubicBezTo>
                    <a:pt x="0" y="30"/>
                    <a:pt x="6" y="21"/>
                    <a:pt x="9" y="15"/>
                  </a:cubicBezTo>
                  <a:cubicBezTo>
                    <a:pt x="12" y="9"/>
                    <a:pt x="15" y="3"/>
                    <a:pt x="1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23" name="Freeform 256"/>
            <p:cNvSpPr>
              <a:spLocks/>
            </p:cNvSpPr>
            <p:nvPr/>
          </p:nvSpPr>
          <p:spPr bwMode="auto">
            <a:xfrm>
              <a:off x="2711" y="1038"/>
              <a:ext cx="100" cy="38"/>
            </a:xfrm>
            <a:custGeom>
              <a:avLst/>
              <a:gdLst>
                <a:gd name="T0" fmla="*/ 0 w 100"/>
                <a:gd name="T1" fmla="*/ 0 h 38"/>
                <a:gd name="T2" fmla="*/ 19 w 100"/>
                <a:gd name="T3" fmla="*/ 5 h 38"/>
                <a:gd name="T4" fmla="*/ 27 w 100"/>
                <a:gd name="T5" fmla="*/ 23 h 38"/>
                <a:gd name="T6" fmla="*/ 48 w 100"/>
                <a:gd name="T7" fmla="*/ 33 h 38"/>
                <a:gd name="T8" fmla="*/ 67 w 100"/>
                <a:gd name="T9" fmla="*/ 35 h 38"/>
                <a:gd name="T10" fmla="*/ 84 w 100"/>
                <a:gd name="T11" fmla="*/ 35 h 38"/>
                <a:gd name="T12" fmla="*/ 100 w 100"/>
                <a:gd name="T13" fmla="*/ 38 h 38"/>
                <a:gd name="T14" fmla="*/ 0 60000 65536"/>
                <a:gd name="T15" fmla="*/ 0 60000 65536"/>
                <a:gd name="T16" fmla="*/ 0 60000 65536"/>
                <a:gd name="T17" fmla="*/ 0 60000 65536"/>
                <a:gd name="T18" fmla="*/ 0 60000 65536"/>
                <a:gd name="T19" fmla="*/ 0 60000 65536"/>
                <a:gd name="T20" fmla="*/ 0 60000 65536"/>
                <a:gd name="T21" fmla="*/ 0 w 100"/>
                <a:gd name="T22" fmla="*/ 0 h 38"/>
                <a:gd name="T23" fmla="*/ 100 w 100"/>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38">
                  <a:moveTo>
                    <a:pt x="0" y="0"/>
                  </a:moveTo>
                  <a:cubicBezTo>
                    <a:pt x="7" y="0"/>
                    <a:pt x="15" y="1"/>
                    <a:pt x="19" y="5"/>
                  </a:cubicBezTo>
                  <a:cubicBezTo>
                    <a:pt x="23" y="9"/>
                    <a:pt x="22" y="18"/>
                    <a:pt x="27" y="23"/>
                  </a:cubicBezTo>
                  <a:cubicBezTo>
                    <a:pt x="32" y="28"/>
                    <a:pt x="41" y="31"/>
                    <a:pt x="48" y="33"/>
                  </a:cubicBezTo>
                  <a:cubicBezTo>
                    <a:pt x="55" y="35"/>
                    <a:pt x="61" y="35"/>
                    <a:pt x="67" y="35"/>
                  </a:cubicBezTo>
                  <a:cubicBezTo>
                    <a:pt x="73" y="35"/>
                    <a:pt x="79" y="35"/>
                    <a:pt x="84" y="35"/>
                  </a:cubicBezTo>
                  <a:cubicBezTo>
                    <a:pt x="89" y="35"/>
                    <a:pt x="94" y="36"/>
                    <a:pt x="100" y="3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24" name="Freeform 257"/>
            <p:cNvSpPr>
              <a:spLocks/>
            </p:cNvSpPr>
            <p:nvPr/>
          </p:nvSpPr>
          <p:spPr bwMode="auto">
            <a:xfrm>
              <a:off x="2360" y="707"/>
              <a:ext cx="183" cy="66"/>
            </a:xfrm>
            <a:custGeom>
              <a:avLst/>
              <a:gdLst>
                <a:gd name="T0" fmla="*/ 0 w 183"/>
                <a:gd name="T1" fmla="*/ 7 h 66"/>
                <a:gd name="T2" fmla="*/ 19 w 183"/>
                <a:gd name="T3" fmla="*/ 6 h 66"/>
                <a:gd name="T4" fmla="*/ 43 w 183"/>
                <a:gd name="T5" fmla="*/ 0 h 66"/>
                <a:gd name="T6" fmla="*/ 64 w 183"/>
                <a:gd name="T7" fmla="*/ 3 h 66"/>
                <a:gd name="T8" fmla="*/ 78 w 183"/>
                <a:gd name="T9" fmla="*/ 13 h 66"/>
                <a:gd name="T10" fmla="*/ 84 w 183"/>
                <a:gd name="T11" fmla="*/ 27 h 66"/>
                <a:gd name="T12" fmla="*/ 100 w 183"/>
                <a:gd name="T13" fmla="*/ 34 h 66"/>
                <a:gd name="T14" fmla="*/ 121 w 183"/>
                <a:gd name="T15" fmla="*/ 33 h 66"/>
                <a:gd name="T16" fmla="*/ 147 w 183"/>
                <a:gd name="T17" fmla="*/ 30 h 66"/>
                <a:gd name="T18" fmla="*/ 162 w 183"/>
                <a:gd name="T19" fmla="*/ 36 h 66"/>
                <a:gd name="T20" fmla="*/ 183 w 183"/>
                <a:gd name="T21" fmla="*/ 66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66"/>
                <a:gd name="T35" fmla="*/ 183 w 183"/>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66">
                  <a:moveTo>
                    <a:pt x="0" y="7"/>
                  </a:moveTo>
                  <a:cubicBezTo>
                    <a:pt x="6" y="7"/>
                    <a:pt x="12" y="7"/>
                    <a:pt x="19" y="6"/>
                  </a:cubicBezTo>
                  <a:cubicBezTo>
                    <a:pt x="26" y="5"/>
                    <a:pt x="36" y="0"/>
                    <a:pt x="43" y="0"/>
                  </a:cubicBezTo>
                  <a:cubicBezTo>
                    <a:pt x="50" y="0"/>
                    <a:pt x="58" y="1"/>
                    <a:pt x="64" y="3"/>
                  </a:cubicBezTo>
                  <a:cubicBezTo>
                    <a:pt x="70" y="5"/>
                    <a:pt x="75" y="9"/>
                    <a:pt x="78" y="13"/>
                  </a:cubicBezTo>
                  <a:cubicBezTo>
                    <a:pt x="81" y="17"/>
                    <a:pt x="80" y="24"/>
                    <a:pt x="84" y="27"/>
                  </a:cubicBezTo>
                  <a:cubicBezTo>
                    <a:pt x="88" y="30"/>
                    <a:pt x="94" y="33"/>
                    <a:pt x="100" y="34"/>
                  </a:cubicBezTo>
                  <a:cubicBezTo>
                    <a:pt x="106" y="35"/>
                    <a:pt x="113" y="34"/>
                    <a:pt x="121" y="33"/>
                  </a:cubicBezTo>
                  <a:cubicBezTo>
                    <a:pt x="129" y="32"/>
                    <a:pt x="140" y="30"/>
                    <a:pt x="147" y="30"/>
                  </a:cubicBezTo>
                  <a:cubicBezTo>
                    <a:pt x="154" y="30"/>
                    <a:pt x="156" y="30"/>
                    <a:pt x="162" y="36"/>
                  </a:cubicBezTo>
                  <a:cubicBezTo>
                    <a:pt x="168" y="42"/>
                    <a:pt x="175" y="54"/>
                    <a:pt x="183" y="66"/>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25" name="Freeform 258"/>
            <p:cNvSpPr>
              <a:spLocks/>
            </p:cNvSpPr>
            <p:nvPr/>
          </p:nvSpPr>
          <p:spPr bwMode="auto">
            <a:xfrm>
              <a:off x="2106" y="711"/>
              <a:ext cx="123" cy="134"/>
            </a:xfrm>
            <a:custGeom>
              <a:avLst/>
              <a:gdLst>
                <a:gd name="T0" fmla="*/ 123 w 123"/>
                <a:gd name="T1" fmla="*/ 132 h 134"/>
                <a:gd name="T2" fmla="*/ 110 w 123"/>
                <a:gd name="T3" fmla="*/ 132 h 134"/>
                <a:gd name="T4" fmla="*/ 95 w 123"/>
                <a:gd name="T5" fmla="*/ 122 h 134"/>
                <a:gd name="T6" fmla="*/ 95 w 123"/>
                <a:gd name="T7" fmla="*/ 104 h 134"/>
                <a:gd name="T8" fmla="*/ 108 w 123"/>
                <a:gd name="T9" fmla="*/ 78 h 134"/>
                <a:gd name="T10" fmla="*/ 107 w 123"/>
                <a:gd name="T11" fmla="*/ 57 h 134"/>
                <a:gd name="T12" fmla="*/ 95 w 123"/>
                <a:gd name="T13" fmla="*/ 48 h 134"/>
                <a:gd name="T14" fmla="*/ 66 w 123"/>
                <a:gd name="T15" fmla="*/ 42 h 134"/>
                <a:gd name="T16" fmla="*/ 39 w 123"/>
                <a:gd name="T17" fmla="*/ 36 h 134"/>
                <a:gd name="T18" fmla="*/ 23 w 123"/>
                <a:gd name="T19" fmla="*/ 27 h 134"/>
                <a:gd name="T20" fmla="*/ 6 w 123"/>
                <a:gd name="T21" fmla="*/ 12 h 134"/>
                <a:gd name="T22" fmla="*/ 0 w 123"/>
                <a:gd name="T23" fmla="*/ 0 h 1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134"/>
                <a:gd name="T38" fmla="*/ 123 w 123"/>
                <a:gd name="T39" fmla="*/ 134 h 1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134">
                  <a:moveTo>
                    <a:pt x="123" y="132"/>
                  </a:moveTo>
                  <a:cubicBezTo>
                    <a:pt x="119" y="133"/>
                    <a:pt x="115" y="134"/>
                    <a:pt x="110" y="132"/>
                  </a:cubicBezTo>
                  <a:cubicBezTo>
                    <a:pt x="105" y="130"/>
                    <a:pt x="97" y="127"/>
                    <a:pt x="95" y="122"/>
                  </a:cubicBezTo>
                  <a:cubicBezTo>
                    <a:pt x="93" y="117"/>
                    <a:pt x="93" y="111"/>
                    <a:pt x="95" y="104"/>
                  </a:cubicBezTo>
                  <a:cubicBezTo>
                    <a:pt x="97" y="97"/>
                    <a:pt x="106" y="86"/>
                    <a:pt x="108" y="78"/>
                  </a:cubicBezTo>
                  <a:cubicBezTo>
                    <a:pt x="110" y="70"/>
                    <a:pt x="109" y="62"/>
                    <a:pt x="107" y="57"/>
                  </a:cubicBezTo>
                  <a:cubicBezTo>
                    <a:pt x="105" y="52"/>
                    <a:pt x="102" y="50"/>
                    <a:pt x="95" y="48"/>
                  </a:cubicBezTo>
                  <a:cubicBezTo>
                    <a:pt x="88" y="46"/>
                    <a:pt x="75" y="44"/>
                    <a:pt x="66" y="42"/>
                  </a:cubicBezTo>
                  <a:cubicBezTo>
                    <a:pt x="57" y="40"/>
                    <a:pt x="46" y="38"/>
                    <a:pt x="39" y="36"/>
                  </a:cubicBezTo>
                  <a:cubicBezTo>
                    <a:pt x="32" y="34"/>
                    <a:pt x="28" y="31"/>
                    <a:pt x="23" y="27"/>
                  </a:cubicBezTo>
                  <a:cubicBezTo>
                    <a:pt x="18" y="23"/>
                    <a:pt x="10" y="17"/>
                    <a:pt x="6" y="12"/>
                  </a:cubicBezTo>
                  <a:cubicBezTo>
                    <a:pt x="2" y="7"/>
                    <a:pt x="2" y="3"/>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26" name="Freeform 259"/>
            <p:cNvSpPr>
              <a:spLocks/>
            </p:cNvSpPr>
            <p:nvPr/>
          </p:nvSpPr>
          <p:spPr bwMode="auto">
            <a:xfrm>
              <a:off x="2075" y="707"/>
              <a:ext cx="27" cy="133"/>
            </a:xfrm>
            <a:custGeom>
              <a:avLst/>
              <a:gdLst>
                <a:gd name="T0" fmla="*/ 27 w 27"/>
                <a:gd name="T1" fmla="*/ 0 h 133"/>
                <a:gd name="T2" fmla="*/ 15 w 27"/>
                <a:gd name="T3" fmla="*/ 6 h 133"/>
                <a:gd name="T4" fmla="*/ 3 w 27"/>
                <a:gd name="T5" fmla="*/ 25 h 133"/>
                <a:gd name="T6" fmla="*/ 4 w 27"/>
                <a:gd name="T7" fmla="*/ 57 h 133"/>
                <a:gd name="T8" fmla="*/ 10 w 27"/>
                <a:gd name="T9" fmla="*/ 79 h 133"/>
                <a:gd name="T10" fmla="*/ 4 w 27"/>
                <a:gd name="T11" fmla="*/ 102 h 133"/>
                <a:gd name="T12" fmla="*/ 0 w 27"/>
                <a:gd name="T13" fmla="*/ 133 h 133"/>
                <a:gd name="T14" fmla="*/ 0 60000 65536"/>
                <a:gd name="T15" fmla="*/ 0 60000 65536"/>
                <a:gd name="T16" fmla="*/ 0 60000 65536"/>
                <a:gd name="T17" fmla="*/ 0 60000 65536"/>
                <a:gd name="T18" fmla="*/ 0 60000 65536"/>
                <a:gd name="T19" fmla="*/ 0 60000 65536"/>
                <a:gd name="T20" fmla="*/ 0 60000 65536"/>
                <a:gd name="T21" fmla="*/ 0 w 27"/>
                <a:gd name="T22" fmla="*/ 0 h 133"/>
                <a:gd name="T23" fmla="*/ 27 w 27"/>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133">
                  <a:moveTo>
                    <a:pt x="27" y="0"/>
                  </a:moveTo>
                  <a:cubicBezTo>
                    <a:pt x="23" y="1"/>
                    <a:pt x="19" y="2"/>
                    <a:pt x="15" y="6"/>
                  </a:cubicBezTo>
                  <a:cubicBezTo>
                    <a:pt x="11" y="10"/>
                    <a:pt x="5" y="17"/>
                    <a:pt x="3" y="25"/>
                  </a:cubicBezTo>
                  <a:cubicBezTo>
                    <a:pt x="1" y="33"/>
                    <a:pt x="3" y="48"/>
                    <a:pt x="4" y="57"/>
                  </a:cubicBezTo>
                  <a:cubicBezTo>
                    <a:pt x="5" y="66"/>
                    <a:pt x="10" y="72"/>
                    <a:pt x="10" y="79"/>
                  </a:cubicBezTo>
                  <a:cubicBezTo>
                    <a:pt x="10" y="86"/>
                    <a:pt x="6" y="93"/>
                    <a:pt x="4" y="102"/>
                  </a:cubicBezTo>
                  <a:cubicBezTo>
                    <a:pt x="2" y="111"/>
                    <a:pt x="1" y="128"/>
                    <a:pt x="0" y="13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27" name="Freeform 260"/>
            <p:cNvSpPr>
              <a:spLocks/>
            </p:cNvSpPr>
            <p:nvPr/>
          </p:nvSpPr>
          <p:spPr bwMode="auto">
            <a:xfrm>
              <a:off x="1856" y="628"/>
              <a:ext cx="153" cy="28"/>
            </a:xfrm>
            <a:custGeom>
              <a:avLst/>
              <a:gdLst>
                <a:gd name="T0" fmla="*/ 153 w 153"/>
                <a:gd name="T1" fmla="*/ 8 h 28"/>
                <a:gd name="T2" fmla="*/ 138 w 153"/>
                <a:gd name="T3" fmla="*/ 2 h 28"/>
                <a:gd name="T4" fmla="*/ 121 w 153"/>
                <a:gd name="T5" fmla="*/ 1 h 28"/>
                <a:gd name="T6" fmla="*/ 112 w 153"/>
                <a:gd name="T7" fmla="*/ 10 h 28"/>
                <a:gd name="T8" fmla="*/ 93 w 153"/>
                <a:gd name="T9" fmla="*/ 19 h 28"/>
                <a:gd name="T10" fmla="*/ 67 w 153"/>
                <a:gd name="T11" fmla="*/ 25 h 28"/>
                <a:gd name="T12" fmla="*/ 39 w 153"/>
                <a:gd name="T13" fmla="*/ 25 h 28"/>
                <a:gd name="T14" fmla="*/ 12 w 153"/>
                <a:gd name="T15" fmla="*/ 28 h 28"/>
                <a:gd name="T16" fmla="*/ 0 w 153"/>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3"/>
                <a:gd name="T28" fmla="*/ 0 h 28"/>
                <a:gd name="T29" fmla="*/ 153 w 153"/>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3" h="28">
                  <a:moveTo>
                    <a:pt x="153" y="8"/>
                  </a:moveTo>
                  <a:cubicBezTo>
                    <a:pt x="148" y="5"/>
                    <a:pt x="143" y="3"/>
                    <a:pt x="138" y="2"/>
                  </a:cubicBezTo>
                  <a:cubicBezTo>
                    <a:pt x="133" y="1"/>
                    <a:pt x="125" y="0"/>
                    <a:pt x="121" y="1"/>
                  </a:cubicBezTo>
                  <a:cubicBezTo>
                    <a:pt x="117" y="2"/>
                    <a:pt x="117" y="7"/>
                    <a:pt x="112" y="10"/>
                  </a:cubicBezTo>
                  <a:cubicBezTo>
                    <a:pt x="107" y="13"/>
                    <a:pt x="100" y="17"/>
                    <a:pt x="93" y="19"/>
                  </a:cubicBezTo>
                  <a:cubicBezTo>
                    <a:pt x="86" y="21"/>
                    <a:pt x="76" y="24"/>
                    <a:pt x="67" y="25"/>
                  </a:cubicBezTo>
                  <a:cubicBezTo>
                    <a:pt x="58" y="26"/>
                    <a:pt x="48" y="25"/>
                    <a:pt x="39" y="25"/>
                  </a:cubicBezTo>
                  <a:cubicBezTo>
                    <a:pt x="30" y="25"/>
                    <a:pt x="18" y="28"/>
                    <a:pt x="12" y="28"/>
                  </a:cubicBezTo>
                  <a:cubicBezTo>
                    <a:pt x="6" y="28"/>
                    <a:pt x="3" y="28"/>
                    <a:pt x="0" y="28"/>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28" name="Freeform 261"/>
            <p:cNvSpPr>
              <a:spLocks/>
            </p:cNvSpPr>
            <p:nvPr/>
          </p:nvSpPr>
          <p:spPr bwMode="auto">
            <a:xfrm>
              <a:off x="2102" y="688"/>
              <a:ext cx="172" cy="43"/>
            </a:xfrm>
            <a:custGeom>
              <a:avLst/>
              <a:gdLst>
                <a:gd name="T0" fmla="*/ 0 w 172"/>
                <a:gd name="T1" fmla="*/ 19 h 43"/>
                <a:gd name="T2" fmla="*/ 18 w 172"/>
                <a:gd name="T3" fmla="*/ 19 h 43"/>
                <a:gd name="T4" fmla="*/ 36 w 172"/>
                <a:gd name="T5" fmla="*/ 5 h 43"/>
                <a:gd name="T6" fmla="*/ 63 w 172"/>
                <a:gd name="T7" fmla="*/ 2 h 43"/>
                <a:gd name="T8" fmla="*/ 70 w 172"/>
                <a:gd name="T9" fmla="*/ 16 h 43"/>
                <a:gd name="T10" fmla="*/ 78 w 172"/>
                <a:gd name="T11" fmla="*/ 35 h 43"/>
                <a:gd name="T12" fmla="*/ 99 w 172"/>
                <a:gd name="T13" fmla="*/ 35 h 43"/>
                <a:gd name="T14" fmla="*/ 114 w 172"/>
                <a:gd name="T15" fmla="*/ 26 h 43"/>
                <a:gd name="T16" fmla="*/ 136 w 172"/>
                <a:gd name="T17" fmla="*/ 25 h 43"/>
                <a:gd name="T18" fmla="*/ 151 w 172"/>
                <a:gd name="T19" fmla="*/ 32 h 43"/>
                <a:gd name="T20" fmla="*/ 172 w 172"/>
                <a:gd name="T21" fmla="*/ 43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2"/>
                <a:gd name="T34" fmla="*/ 0 h 43"/>
                <a:gd name="T35" fmla="*/ 172 w 172"/>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2" h="43">
                  <a:moveTo>
                    <a:pt x="0" y="19"/>
                  </a:moveTo>
                  <a:cubicBezTo>
                    <a:pt x="6" y="20"/>
                    <a:pt x="12" y="21"/>
                    <a:pt x="18" y="19"/>
                  </a:cubicBezTo>
                  <a:cubicBezTo>
                    <a:pt x="24" y="17"/>
                    <a:pt x="29" y="8"/>
                    <a:pt x="36" y="5"/>
                  </a:cubicBezTo>
                  <a:cubicBezTo>
                    <a:pt x="43" y="2"/>
                    <a:pt x="57" y="0"/>
                    <a:pt x="63" y="2"/>
                  </a:cubicBezTo>
                  <a:cubicBezTo>
                    <a:pt x="69" y="4"/>
                    <a:pt x="68" y="11"/>
                    <a:pt x="70" y="16"/>
                  </a:cubicBezTo>
                  <a:cubicBezTo>
                    <a:pt x="72" y="21"/>
                    <a:pt x="73" y="32"/>
                    <a:pt x="78" y="35"/>
                  </a:cubicBezTo>
                  <a:cubicBezTo>
                    <a:pt x="83" y="38"/>
                    <a:pt x="93" y="36"/>
                    <a:pt x="99" y="35"/>
                  </a:cubicBezTo>
                  <a:cubicBezTo>
                    <a:pt x="105" y="34"/>
                    <a:pt x="108" y="28"/>
                    <a:pt x="114" y="26"/>
                  </a:cubicBezTo>
                  <a:cubicBezTo>
                    <a:pt x="120" y="24"/>
                    <a:pt x="130" y="24"/>
                    <a:pt x="136" y="25"/>
                  </a:cubicBezTo>
                  <a:cubicBezTo>
                    <a:pt x="142" y="26"/>
                    <a:pt x="145" y="29"/>
                    <a:pt x="151" y="32"/>
                  </a:cubicBezTo>
                  <a:cubicBezTo>
                    <a:pt x="157" y="35"/>
                    <a:pt x="164" y="39"/>
                    <a:pt x="172" y="4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29" name="Freeform 262"/>
            <p:cNvSpPr>
              <a:spLocks/>
            </p:cNvSpPr>
            <p:nvPr/>
          </p:nvSpPr>
          <p:spPr bwMode="auto">
            <a:xfrm>
              <a:off x="2360" y="614"/>
              <a:ext cx="115" cy="99"/>
            </a:xfrm>
            <a:custGeom>
              <a:avLst/>
              <a:gdLst>
                <a:gd name="T0" fmla="*/ 0 w 115"/>
                <a:gd name="T1" fmla="*/ 99 h 99"/>
                <a:gd name="T2" fmla="*/ 16 w 115"/>
                <a:gd name="T3" fmla="*/ 87 h 99"/>
                <a:gd name="T4" fmla="*/ 40 w 115"/>
                <a:gd name="T5" fmla="*/ 81 h 99"/>
                <a:gd name="T6" fmla="*/ 55 w 115"/>
                <a:gd name="T7" fmla="*/ 75 h 99"/>
                <a:gd name="T8" fmla="*/ 73 w 115"/>
                <a:gd name="T9" fmla="*/ 66 h 99"/>
                <a:gd name="T10" fmla="*/ 84 w 115"/>
                <a:gd name="T11" fmla="*/ 39 h 99"/>
                <a:gd name="T12" fmla="*/ 84 w 115"/>
                <a:gd name="T13" fmla="*/ 25 h 99"/>
                <a:gd name="T14" fmla="*/ 84 w 115"/>
                <a:gd name="T15" fmla="*/ 9 h 99"/>
                <a:gd name="T16" fmla="*/ 99 w 115"/>
                <a:gd name="T17" fmla="*/ 1 h 99"/>
                <a:gd name="T18" fmla="*/ 115 w 115"/>
                <a:gd name="T19" fmla="*/ 3 h 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99"/>
                <a:gd name="T32" fmla="*/ 115 w 115"/>
                <a:gd name="T33" fmla="*/ 99 h 9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99">
                  <a:moveTo>
                    <a:pt x="0" y="99"/>
                  </a:moveTo>
                  <a:cubicBezTo>
                    <a:pt x="4" y="94"/>
                    <a:pt x="9" y="90"/>
                    <a:pt x="16" y="87"/>
                  </a:cubicBezTo>
                  <a:cubicBezTo>
                    <a:pt x="23" y="84"/>
                    <a:pt x="34" y="83"/>
                    <a:pt x="40" y="81"/>
                  </a:cubicBezTo>
                  <a:cubicBezTo>
                    <a:pt x="46" y="79"/>
                    <a:pt x="50" y="77"/>
                    <a:pt x="55" y="75"/>
                  </a:cubicBezTo>
                  <a:cubicBezTo>
                    <a:pt x="60" y="73"/>
                    <a:pt x="68" y="72"/>
                    <a:pt x="73" y="66"/>
                  </a:cubicBezTo>
                  <a:cubicBezTo>
                    <a:pt x="78" y="60"/>
                    <a:pt x="82" y="46"/>
                    <a:pt x="84" y="39"/>
                  </a:cubicBezTo>
                  <a:cubicBezTo>
                    <a:pt x="86" y="32"/>
                    <a:pt x="84" y="30"/>
                    <a:pt x="84" y="25"/>
                  </a:cubicBezTo>
                  <a:cubicBezTo>
                    <a:pt x="84" y="20"/>
                    <a:pt x="82" y="13"/>
                    <a:pt x="84" y="9"/>
                  </a:cubicBezTo>
                  <a:cubicBezTo>
                    <a:pt x="86" y="5"/>
                    <a:pt x="94" y="2"/>
                    <a:pt x="99" y="1"/>
                  </a:cubicBezTo>
                  <a:cubicBezTo>
                    <a:pt x="104" y="0"/>
                    <a:pt x="111" y="2"/>
                    <a:pt x="115" y="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30" name="Freeform 263"/>
            <p:cNvSpPr>
              <a:spLocks/>
            </p:cNvSpPr>
            <p:nvPr/>
          </p:nvSpPr>
          <p:spPr bwMode="auto">
            <a:xfrm>
              <a:off x="2481" y="615"/>
              <a:ext cx="204" cy="41"/>
            </a:xfrm>
            <a:custGeom>
              <a:avLst/>
              <a:gdLst>
                <a:gd name="T0" fmla="*/ 0 w 204"/>
                <a:gd name="T1" fmla="*/ 5 h 41"/>
                <a:gd name="T2" fmla="*/ 17 w 204"/>
                <a:gd name="T3" fmla="*/ 12 h 41"/>
                <a:gd name="T4" fmla="*/ 35 w 204"/>
                <a:gd name="T5" fmla="*/ 18 h 41"/>
                <a:gd name="T6" fmla="*/ 53 w 204"/>
                <a:gd name="T7" fmla="*/ 12 h 41"/>
                <a:gd name="T8" fmla="*/ 71 w 204"/>
                <a:gd name="T9" fmla="*/ 11 h 41"/>
                <a:gd name="T10" fmla="*/ 81 w 204"/>
                <a:gd name="T11" fmla="*/ 20 h 41"/>
                <a:gd name="T12" fmla="*/ 84 w 204"/>
                <a:gd name="T13" fmla="*/ 35 h 41"/>
                <a:gd name="T14" fmla="*/ 96 w 204"/>
                <a:gd name="T15" fmla="*/ 41 h 41"/>
                <a:gd name="T16" fmla="*/ 113 w 204"/>
                <a:gd name="T17" fmla="*/ 32 h 41"/>
                <a:gd name="T18" fmla="*/ 123 w 204"/>
                <a:gd name="T19" fmla="*/ 15 h 41"/>
                <a:gd name="T20" fmla="*/ 138 w 204"/>
                <a:gd name="T21" fmla="*/ 12 h 41"/>
                <a:gd name="T22" fmla="*/ 153 w 204"/>
                <a:gd name="T23" fmla="*/ 20 h 41"/>
                <a:gd name="T24" fmla="*/ 168 w 204"/>
                <a:gd name="T25" fmla="*/ 26 h 41"/>
                <a:gd name="T26" fmla="*/ 194 w 204"/>
                <a:gd name="T27" fmla="*/ 15 h 41"/>
                <a:gd name="T28" fmla="*/ 204 w 204"/>
                <a:gd name="T29" fmla="*/ 0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4"/>
                <a:gd name="T46" fmla="*/ 0 h 41"/>
                <a:gd name="T47" fmla="*/ 204 w 204"/>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4" h="41">
                  <a:moveTo>
                    <a:pt x="0" y="5"/>
                  </a:moveTo>
                  <a:cubicBezTo>
                    <a:pt x="5" y="7"/>
                    <a:pt x="11" y="10"/>
                    <a:pt x="17" y="12"/>
                  </a:cubicBezTo>
                  <a:cubicBezTo>
                    <a:pt x="23" y="14"/>
                    <a:pt x="29" y="18"/>
                    <a:pt x="35" y="18"/>
                  </a:cubicBezTo>
                  <a:cubicBezTo>
                    <a:pt x="41" y="18"/>
                    <a:pt x="47" y="13"/>
                    <a:pt x="53" y="12"/>
                  </a:cubicBezTo>
                  <a:cubicBezTo>
                    <a:pt x="59" y="11"/>
                    <a:pt x="66" y="10"/>
                    <a:pt x="71" y="11"/>
                  </a:cubicBezTo>
                  <a:cubicBezTo>
                    <a:pt x="76" y="12"/>
                    <a:pt x="79" y="16"/>
                    <a:pt x="81" y="20"/>
                  </a:cubicBezTo>
                  <a:cubicBezTo>
                    <a:pt x="83" y="24"/>
                    <a:pt x="82" y="32"/>
                    <a:pt x="84" y="35"/>
                  </a:cubicBezTo>
                  <a:cubicBezTo>
                    <a:pt x="86" y="38"/>
                    <a:pt x="91" y="41"/>
                    <a:pt x="96" y="41"/>
                  </a:cubicBezTo>
                  <a:cubicBezTo>
                    <a:pt x="101" y="41"/>
                    <a:pt x="109" y="36"/>
                    <a:pt x="113" y="32"/>
                  </a:cubicBezTo>
                  <a:cubicBezTo>
                    <a:pt x="117" y="28"/>
                    <a:pt x="119" y="18"/>
                    <a:pt x="123" y="15"/>
                  </a:cubicBezTo>
                  <a:cubicBezTo>
                    <a:pt x="127" y="12"/>
                    <a:pt x="133" y="11"/>
                    <a:pt x="138" y="12"/>
                  </a:cubicBezTo>
                  <a:cubicBezTo>
                    <a:pt x="143" y="13"/>
                    <a:pt x="148" y="18"/>
                    <a:pt x="153" y="20"/>
                  </a:cubicBezTo>
                  <a:cubicBezTo>
                    <a:pt x="158" y="22"/>
                    <a:pt x="161" y="27"/>
                    <a:pt x="168" y="26"/>
                  </a:cubicBezTo>
                  <a:cubicBezTo>
                    <a:pt x="175" y="25"/>
                    <a:pt x="188" y="19"/>
                    <a:pt x="194" y="15"/>
                  </a:cubicBezTo>
                  <a:cubicBezTo>
                    <a:pt x="200" y="11"/>
                    <a:pt x="202" y="5"/>
                    <a:pt x="204"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31" name="Freeform 264"/>
            <p:cNvSpPr>
              <a:spLocks/>
            </p:cNvSpPr>
            <p:nvPr/>
          </p:nvSpPr>
          <p:spPr bwMode="auto">
            <a:xfrm>
              <a:off x="2671" y="381"/>
              <a:ext cx="41" cy="236"/>
            </a:xfrm>
            <a:custGeom>
              <a:avLst/>
              <a:gdLst>
                <a:gd name="T0" fmla="*/ 14 w 41"/>
                <a:gd name="T1" fmla="*/ 236 h 236"/>
                <a:gd name="T2" fmla="*/ 11 w 41"/>
                <a:gd name="T3" fmla="*/ 215 h 236"/>
                <a:gd name="T4" fmla="*/ 2 w 41"/>
                <a:gd name="T5" fmla="*/ 201 h 236"/>
                <a:gd name="T6" fmla="*/ 23 w 41"/>
                <a:gd name="T7" fmla="*/ 173 h 236"/>
                <a:gd name="T8" fmla="*/ 35 w 41"/>
                <a:gd name="T9" fmla="*/ 153 h 236"/>
                <a:gd name="T10" fmla="*/ 16 w 41"/>
                <a:gd name="T11" fmla="*/ 120 h 236"/>
                <a:gd name="T12" fmla="*/ 22 w 41"/>
                <a:gd name="T13" fmla="*/ 75 h 236"/>
                <a:gd name="T14" fmla="*/ 38 w 41"/>
                <a:gd name="T15" fmla="*/ 47 h 236"/>
                <a:gd name="T16" fmla="*/ 40 w 41"/>
                <a:gd name="T17" fmla="*/ 0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36"/>
                <a:gd name="T29" fmla="*/ 41 w 41"/>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36">
                  <a:moveTo>
                    <a:pt x="14" y="236"/>
                  </a:moveTo>
                  <a:cubicBezTo>
                    <a:pt x="13" y="228"/>
                    <a:pt x="13" y="221"/>
                    <a:pt x="11" y="215"/>
                  </a:cubicBezTo>
                  <a:cubicBezTo>
                    <a:pt x="9" y="209"/>
                    <a:pt x="0" y="208"/>
                    <a:pt x="2" y="201"/>
                  </a:cubicBezTo>
                  <a:cubicBezTo>
                    <a:pt x="4" y="194"/>
                    <a:pt x="18" y="181"/>
                    <a:pt x="23" y="173"/>
                  </a:cubicBezTo>
                  <a:cubicBezTo>
                    <a:pt x="28" y="165"/>
                    <a:pt x="36" y="162"/>
                    <a:pt x="35" y="153"/>
                  </a:cubicBezTo>
                  <a:cubicBezTo>
                    <a:pt x="34" y="144"/>
                    <a:pt x="18" y="133"/>
                    <a:pt x="16" y="120"/>
                  </a:cubicBezTo>
                  <a:cubicBezTo>
                    <a:pt x="14" y="107"/>
                    <a:pt x="18" y="87"/>
                    <a:pt x="22" y="75"/>
                  </a:cubicBezTo>
                  <a:cubicBezTo>
                    <a:pt x="26" y="63"/>
                    <a:pt x="35" y="59"/>
                    <a:pt x="38" y="47"/>
                  </a:cubicBezTo>
                  <a:cubicBezTo>
                    <a:pt x="41" y="35"/>
                    <a:pt x="40" y="8"/>
                    <a:pt x="4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32" name="Freeform 265"/>
            <p:cNvSpPr>
              <a:spLocks/>
            </p:cNvSpPr>
            <p:nvPr/>
          </p:nvSpPr>
          <p:spPr bwMode="auto">
            <a:xfrm>
              <a:off x="2461" y="392"/>
              <a:ext cx="38" cy="229"/>
            </a:xfrm>
            <a:custGeom>
              <a:avLst/>
              <a:gdLst>
                <a:gd name="T0" fmla="*/ 20 w 38"/>
                <a:gd name="T1" fmla="*/ 229 h 229"/>
                <a:gd name="T2" fmla="*/ 29 w 38"/>
                <a:gd name="T3" fmla="*/ 205 h 229"/>
                <a:gd name="T4" fmla="*/ 37 w 38"/>
                <a:gd name="T5" fmla="*/ 178 h 229"/>
                <a:gd name="T6" fmla="*/ 22 w 38"/>
                <a:gd name="T7" fmla="*/ 145 h 229"/>
                <a:gd name="T8" fmla="*/ 8 w 38"/>
                <a:gd name="T9" fmla="*/ 114 h 229"/>
                <a:gd name="T10" fmla="*/ 1 w 38"/>
                <a:gd name="T11" fmla="*/ 63 h 229"/>
                <a:gd name="T12" fmla="*/ 16 w 38"/>
                <a:gd name="T13" fmla="*/ 0 h 229"/>
                <a:gd name="T14" fmla="*/ 0 60000 65536"/>
                <a:gd name="T15" fmla="*/ 0 60000 65536"/>
                <a:gd name="T16" fmla="*/ 0 60000 65536"/>
                <a:gd name="T17" fmla="*/ 0 60000 65536"/>
                <a:gd name="T18" fmla="*/ 0 60000 65536"/>
                <a:gd name="T19" fmla="*/ 0 60000 65536"/>
                <a:gd name="T20" fmla="*/ 0 60000 65536"/>
                <a:gd name="T21" fmla="*/ 0 w 38"/>
                <a:gd name="T22" fmla="*/ 0 h 229"/>
                <a:gd name="T23" fmla="*/ 38 w 38"/>
                <a:gd name="T24" fmla="*/ 229 h 2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229">
                  <a:moveTo>
                    <a:pt x="20" y="229"/>
                  </a:moveTo>
                  <a:cubicBezTo>
                    <a:pt x="23" y="221"/>
                    <a:pt x="26" y="213"/>
                    <a:pt x="29" y="205"/>
                  </a:cubicBezTo>
                  <a:cubicBezTo>
                    <a:pt x="32" y="197"/>
                    <a:pt x="38" y="188"/>
                    <a:pt x="37" y="178"/>
                  </a:cubicBezTo>
                  <a:cubicBezTo>
                    <a:pt x="36" y="168"/>
                    <a:pt x="27" y="156"/>
                    <a:pt x="22" y="145"/>
                  </a:cubicBezTo>
                  <a:cubicBezTo>
                    <a:pt x="17" y="134"/>
                    <a:pt x="11" y="128"/>
                    <a:pt x="8" y="114"/>
                  </a:cubicBezTo>
                  <a:cubicBezTo>
                    <a:pt x="5" y="100"/>
                    <a:pt x="0" y="82"/>
                    <a:pt x="1" y="63"/>
                  </a:cubicBezTo>
                  <a:cubicBezTo>
                    <a:pt x="2" y="44"/>
                    <a:pt x="9" y="22"/>
                    <a:pt x="16"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33" name="Freeform 266"/>
            <p:cNvSpPr>
              <a:spLocks/>
            </p:cNvSpPr>
            <p:nvPr/>
          </p:nvSpPr>
          <p:spPr bwMode="auto">
            <a:xfrm>
              <a:off x="2063" y="1170"/>
              <a:ext cx="99" cy="51"/>
            </a:xfrm>
            <a:custGeom>
              <a:avLst/>
              <a:gdLst>
                <a:gd name="T0" fmla="*/ 99 w 99"/>
                <a:gd name="T1" fmla="*/ 50 h 51"/>
                <a:gd name="T2" fmla="*/ 88 w 99"/>
                <a:gd name="T3" fmla="*/ 42 h 51"/>
                <a:gd name="T4" fmla="*/ 70 w 99"/>
                <a:gd name="T5" fmla="*/ 48 h 51"/>
                <a:gd name="T6" fmla="*/ 55 w 99"/>
                <a:gd name="T7" fmla="*/ 48 h 51"/>
                <a:gd name="T8" fmla="*/ 49 w 99"/>
                <a:gd name="T9" fmla="*/ 32 h 51"/>
                <a:gd name="T10" fmla="*/ 40 w 99"/>
                <a:gd name="T11" fmla="*/ 15 h 51"/>
                <a:gd name="T12" fmla="*/ 24 w 99"/>
                <a:gd name="T13" fmla="*/ 14 h 51"/>
                <a:gd name="T14" fmla="*/ 9 w 99"/>
                <a:gd name="T15" fmla="*/ 9 h 51"/>
                <a:gd name="T16" fmla="*/ 0 w 9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51"/>
                <a:gd name="T29" fmla="*/ 99 w 99"/>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51">
                  <a:moveTo>
                    <a:pt x="99" y="50"/>
                  </a:moveTo>
                  <a:cubicBezTo>
                    <a:pt x="96" y="46"/>
                    <a:pt x="93" y="42"/>
                    <a:pt x="88" y="42"/>
                  </a:cubicBezTo>
                  <a:cubicBezTo>
                    <a:pt x="83" y="42"/>
                    <a:pt x="75" y="47"/>
                    <a:pt x="70" y="48"/>
                  </a:cubicBezTo>
                  <a:cubicBezTo>
                    <a:pt x="65" y="49"/>
                    <a:pt x="59" y="51"/>
                    <a:pt x="55" y="48"/>
                  </a:cubicBezTo>
                  <a:cubicBezTo>
                    <a:pt x="51" y="45"/>
                    <a:pt x="51" y="37"/>
                    <a:pt x="49" y="32"/>
                  </a:cubicBezTo>
                  <a:cubicBezTo>
                    <a:pt x="47" y="27"/>
                    <a:pt x="44" y="18"/>
                    <a:pt x="40" y="15"/>
                  </a:cubicBezTo>
                  <a:cubicBezTo>
                    <a:pt x="36" y="12"/>
                    <a:pt x="29" y="15"/>
                    <a:pt x="24" y="14"/>
                  </a:cubicBezTo>
                  <a:cubicBezTo>
                    <a:pt x="19" y="13"/>
                    <a:pt x="13" y="11"/>
                    <a:pt x="9" y="9"/>
                  </a:cubicBezTo>
                  <a:cubicBezTo>
                    <a:pt x="5" y="7"/>
                    <a:pt x="2" y="3"/>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34" name="Freeform 267"/>
            <p:cNvSpPr>
              <a:spLocks/>
            </p:cNvSpPr>
            <p:nvPr/>
          </p:nvSpPr>
          <p:spPr bwMode="auto">
            <a:xfrm>
              <a:off x="1977" y="1130"/>
              <a:ext cx="87" cy="40"/>
            </a:xfrm>
            <a:custGeom>
              <a:avLst/>
              <a:gdLst>
                <a:gd name="T0" fmla="*/ 87 w 87"/>
                <a:gd name="T1" fmla="*/ 40 h 40"/>
                <a:gd name="T2" fmla="*/ 74 w 87"/>
                <a:gd name="T3" fmla="*/ 33 h 40"/>
                <a:gd name="T4" fmla="*/ 54 w 87"/>
                <a:gd name="T5" fmla="*/ 36 h 40"/>
                <a:gd name="T6" fmla="*/ 30 w 87"/>
                <a:gd name="T7" fmla="*/ 33 h 40"/>
                <a:gd name="T8" fmla="*/ 14 w 87"/>
                <a:gd name="T9" fmla="*/ 18 h 40"/>
                <a:gd name="T10" fmla="*/ 0 w 87"/>
                <a:gd name="T11" fmla="*/ 0 h 40"/>
                <a:gd name="T12" fmla="*/ 0 60000 65536"/>
                <a:gd name="T13" fmla="*/ 0 60000 65536"/>
                <a:gd name="T14" fmla="*/ 0 60000 65536"/>
                <a:gd name="T15" fmla="*/ 0 60000 65536"/>
                <a:gd name="T16" fmla="*/ 0 60000 65536"/>
                <a:gd name="T17" fmla="*/ 0 60000 65536"/>
                <a:gd name="T18" fmla="*/ 0 w 87"/>
                <a:gd name="T19" fmla="*/ 0 h 40"/>
                <a:gd name="T20" fmla="*/ 87 w 87"/>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7" h="40">
                  <a:moveTo>
                    <a:pt x="87" y="40"/>
                  </a:moveTo>
                  <a:cubicBezTo>
                    <a:pt x="83" y="37"/>
                    <a:pt x="79" y="34"/>
                    <a:pt x="74" y="33"/>
                  </a:cubicBezTo>
                  <a:cubicBezTo>
                    <a:pt x="69" y="32"/>
                    <a:pt x="61" y="36"/>
                    <a:pt x="54" y="36"/>
                  </a:cubicBezTo>
                  <a:cubicBezTo>
                    <a:pt x="47" y="36"/>
                    <a:pt x="37" y="36"/>
                    <a:pt x="30" y="33"/>
                  </a:cubicBezTo>
                  <a:cubicBezTo>
                    <a:pt x="23" y="30"/>
                    <a:pt x="19" y="24"/>
                    <a:pt x="14" y="18"/>
                  </a:cubicBezTo>
                  <a:cubicBezTo>
                    <a:pt x="9" y="12"/>
                    <a:pt x="4" y="6"/>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35" name="Freeform 268"/>
            <p:cNvSpPr>
              <a:spLocks/>
            </p:cNvSpPr>
            <p:nvPr/>
          </p:nvSpPr>
          <p:spPr bwMode="auto">
            <a:xfrm>
              <a:off x="2102" y="1046"/>
              <a:ext cx="127" cy="35"/>
            </a:xfrm>
            <a:custGeom>
              <a:avLst/>
              <a:gdLst>
                <a:gd name="T0" fmla="*/ 0 w 127"/>
                <a:gd name="T1" fmla="*/ 10 h 35"/>
                <a:gd name="T2" fmla="*/ 30 w 127"/>
                <a:gd name="T3" fmla="*/ 16 h 35"/>
                <a:gd name="T4" fmla="*/ 58 w 127"/>
                <a:gd name="T5" fmla="*/ 7 h 35"/>
                <a:gd name="T6" fmla="*/ 73 w 127"/>
                <a:gd name="T7" fmla="*/ 1 h 35"/>
                <a:gd name="T8" fmla="*/ 93 w 127"/>
                <a:gd name="T9" fmla="*/ 3 h 35"/>
                <a:gd name="T10" fmla="*/ 99 w 127"/>
                <a:gd name="T11" fmla="*/ 16 h 35"/>
                <a:gd name="T12" fmla="*/ 99 w 127"/>
                <a:gd name="T13" fmla="*/ 27 h 35"/>
                <a:gd name="T14" fmla="*/ 112 w 127"/>
                <a:gd name="T15" fmla="*/ 34 h 35"/>
                <a:gd name="T16" fmla="*/ 127 w 127"/>
                <a:gd name="T17" fmla="*/ 31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35"/>
                <a:gd name="T29" fmla="*/ 127 w 127"/>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35">
                  <a:moveTo>
                    <a:pt x="0" y="10"/>
                  </a:moveTo>
                  <a:cubicBezTo>
                    <a:pt x="10" y="13"/>
                    <a:pt x="20" y="16"/>
                    <a:pt x="30" y="16"/>
                  </a:cubicBezTo>
                  <a:cubicBezTo>
                    <a:pt x="40" y="16"/>
                    <a:pt x="51" y="9"/>
                    <a:pt x="58" y="7"/>
                  </a:cubicBezTo>
                  <a:cubicBezTo>
                    <a:pt x="65" y="5"/>
                    <a:pt x="67" y="2"/>
                    <a:pt x="73" y="1"/>
                  </a:cubicBezTo>
                  <a:cubicBezTo>
                    <a:pt x="79" y="0"/>
                    <a:pt x="89" y="0"/>
                    <a:pt x="93" y="3"/>
                  </a:cubicBezTo>
                  <a:cubicBezTo>
                    <a:pt x="97" y="6"/>
                    <a:pt x="98" y="12"/>
                    <a:pt x="99" y="16"/>
                  </a:cubicBezTo>
                  <a:cubicBezTo>
                    <a:pt x="100" y="20"/>
                    <a:pt x="97" y="24"/>
                    <a:pt x="99" y="27"/>
                  </a:cubicBezTo>
                  <a:cubicBezTo>
                    <a:pt x="101" y="30"/>
                    <a:pt x="107" y="33"/>
                    <a:pt x="112" y="34"/>
                  </a:cubicBezTo>
                  <a:cubicBezTo>
                    <a:pt x="117" y="35"/>
                    <a:pt x="122" y="33"/>
                    <a:pt x="127" y="3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36" name="Freeform 269"/>
            <p:cNvSpPr>
              <a:spLocks/>
            </p:cNvSpPr>
            <p:nvPr/>
          </p:nvSpPr>
          <p:spPr bwMode="auto">
            <a:xfrm>
              <a:off x="2163" y="1220"/>
              <a:ext cx="135" cy="90"/>
            </a:xfrm>
            <a:custGeom>
              <a:avLst/>
              <a:gdLst>
                <a:gd name="T0" fmla="*/ 0 w 135"/>
                <a:gd name="T1" fmla="*/ 0 h 90"/>
                <a:gd name="T2" fmla="*/ 3 w 135"/>
                <a:gd name="T3" fmla="*/ 19 h 90"/>
                <a:gd name="T4" fmla="*/ 15 w 135"/>
                <a:gd name="T5" fmla="*/ 40 h 90"/>
                <a:gd name="T6" fmla="*/ 39 w 135"/>
                <a:gd name="T7" fmla="*/ 52 h 90"/>
                <a:gd name="T8" fmla="*/ 59 w 135"/>
                <a:gd name="T9" fmla="*/ 60 h 90"/>
                <a:gd name="T10" fmla="*/ 68 w 135"/>
                <a:gd name="T11" fmla="*/ 73 h 90"/>
                <a:gd name="T12" fmla="*/ 83 w 135"/>
                <a:gd name="T13" fmla="*/ 85 h 90"/>
                <a:gd name="T14" fmla="*/ 98 w 135"/>
                <a:gd name="T15" fmla="*/ 88 h 90"/>
                <a:gd name="T16" fmla="*/ 122 w 135"/>
                <a:gd name="T17" fmla="*/ 90 h 90"/>
                <a:gd name="T18" fmla="*/ 135 w 135"/>
                <a:gd name="T19" fmla="*/ 90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5"/>
                <a:gd name="T31" fmla="*/ 0 h 90"/>
                <a:gd name="T32" fmla="*/ 135 w 135"/>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5" h="90">
                  <a:moveTo>
                    <a:pt x="0" y="0"/>
                  </a:moveTo>
                  <a:cubicBezTo>
                    <a:pt x="0" y="6"/>
                    <a:pt x="1" y="12"/>
                    <a:pt x="3" y="19"/>
                  </a:cubicBezTo>
                  <a:cubicBezTo>
                    <a:pt x="5" y="26"/>
                    <a:pt x="9" y="35"/>
                    <a:pt x="15" y="40"/>
                  </a:cubicBezTo>
                  <a:cubicBezTo>
                    <a:pt x="21" y="45"/>
                    <a:pt x="32" y="49"/>
                    <a:pt x="39" y="52"/>
                  </a:cubicBezTo>
                  <a:cubicBezTo>
                    <a:pt x="46" y="55"/>
                    <a:pt x="54" y="57"/>
                    <a:pt x="59" y="60"/>
                  </a:cubicBezTo>
                  <a:cubicBezTo>
                    <a:pt x="64" y="63"/>
                    <a:pt x="64" y="69"/>
                    <a:pt x="68" y="73"/>
                  </a:cubicBezTo>
                  <a:cubicBezTo>
                    <a:pt x="72" y="77"/>
                    <a:pt x="78" y="82"/>
                    <a:pt x="83" y="85"/>
                  </a:cubicBezTo>
                  <a:cubicBezTo>
                    <a:pt x="88" y="88"/>
                    <a:pt x="92" y="87"/>
                    <a:pt x="98" y="88"/>
                  </a:cubicBezTo>
                  <a:cubicBezTo>
                    <a:pt x="104" y="89"/>
                    <a:pt x="116" y="90"/>
                    <a:pt x="122" y="90"/>
                  </a:cubicBezTo>
                  <a:cubicBezTo>
                    <a:pt x="128" y="90"/>
                    <a:pt x="131" y="90"/>
                    <a:pt x="135" y="9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37" name="Freeform 270"/>
            <p:cNvSpPr>
              <a:spLocks/>
            </p:cNvSpPr>
            <p:nvPr/>
          </p:nvSpPr>
          <p:spPr bwMode="auto">
            <a:xfrm>
              <a:off x="2543" y="773"/>
              <a:ext cx="91" cy="141"/>
            </a:xfrm>
            <a:custGeom>
              <a:avLst/>
              <a:gdLst>
                <a:gd name="T0" fmla="*/ 0 w 91"/>
                <a:gd name="T1" fmla="*/ 0 h 141"/>
                <a:gd name="T2" fmla="*/ 6 w 91"/>
                <a:gd name="T3" fmla="*/ 12 h 141"/>
                <a:gd name="T4" fmla="*/ 3 w 91"/>
                <a:gd name="T5" fmla="*/ 36 h 141"/>
                <a:gd name="T6" fmla="*/ 15 w 91"/>
                <a:gd name="T7" fmla="*/ 54 h 141"/>
                <a:gd name="T8" fmla="*/ 37 w 91"/>
                <a:gd name="T9" fmla="*/ 61 h 141"/>
                <a:gd name="T10" fmla="*/ 58 w 91"/>
                <a:gd name="T11" fmla="*/ 79 h 141"/>
                <a:gd name="T12" fmla="*/ 67 w 91"/>
                <a:gd name="T13" fmla="*/ 94 h 141"/>
                <a:gd name="T14" fmla="*/ 72 w 91"/>
                <a:gd name="T15" fmla="*/ 114 h 141"/>
                <a:gd name="T16" fmla="*/ 81 w 91"/>
                <a:gd name="T17" fmla="*/ 126 h 141"/>
                <a:gd name="T18" fmla="*/ 91 w 91"/>
                <a:gd name="T19" fmla="*/ 141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1"/>
                <a:gd name="T31" fmla="*/ 0 h 141"/>
                <a:gd name="T32" fmla="*/ 91 w 91"/>
                <a:gd name="T33" fmla="*/ 141 h 1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1" h="141">
                  <a:moveTo>
                    <a:pt x="0" y="0"/>
                  </a:moveTo>
                  <a:cubicBezTo>
                    <a:pt x="2" y="3"/>
                    <a:pt x="5" y="6"/>
                    <a:pt x="6" y="12"/>
                  </a:cubicBezTo>
                  <a:cubicBezTo>
                    <a:pt x="7" y="18"/>
                    <a:pt x="2" y="29"/>
                    <a:pt x="3" y="36"/>
                  </a:cubicBezTo>
                  <a:cubicBezTo>
                    <a:pt x="4" y="43"/>
                    <a:pt x="9" y="50"/>
                    <a:pt x="15" y="54"/>
                  </a:cubicBezTo>
                  <a:cubicBezTo>
                    <a:pt x="21" y="58"/>
                    <a:pt x="30" y="57"/>
                    <a:pt x="37" y="61"/>
                  </a:cubicBezTo>
                  <a:cubicBezTo>
                    <a:pt x="44" y="65"/>
                    <a:pt x="53" y="73"/>
                    <a:pt x="58" y="79"/>
                  </a:cubicBezTo>
                  <a:cubicBezTo>
                    <a:pt x="63" y="85"/>
                    <a:pt x="65" y="88"/>
                    <a:pt x="67" y="94"/>
                  </a:cubicBezTo>
                  <a:cubicBezTo>
                    <a:pt x="69" y="100"/>
                    <a:pt x="70" y="109"/>
                    <a:pt x="72" y="114"/>
                  </a:cubicBezTo>
                  <a:cubicBezTo>
                    <a:pt x="74" y="119"/>
                    <a:pt x="78" y="122"/>
                    <a:pt x="81" y="126"/>
                  </a:cubicBezTo>
                  <a:cubicBezTo>
                    <a:pt x="84" y="130"/>
                    <a:pt x="87" y="135"/>
                    <a:pt x="91" y="141"/>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38" name="Freeform 271"/>
            <p:cNvSpPr>
              <a:spLocks/>
            </p:cNvSpPr>
            <p:nvPr/>
          </p:nvSpPr>
          <p:spPr bwMode="auto">
            <a:xfrm>
              <a:off x="2101" y="541"/>
              <a:ext cx="63" cy="161"/>
            </a:xfrm>
            <a:custGeom>
              <a:avLst/>
              <a:gdLst>
                <a:gd name="T0" fmla="*/ 0 w 66"/>
                <a:gd name="T1" fmla="*/ 149 h 164"/>
                <a:gd name="T2" fmla="*/ 12 w 66"/>
                <a:gd name="T3" fmla="*/ 131 h 164"/>
                <a:gd name="T4" fmla="*/ 19 w 66"/>
                <a:gd name="T5" fmla="*/ 101 h 164"/>
                <a:gd name="T6" fmla="*/ 22 w 66"/>
                <a:gd name="T7" fmla="*/ 72 h 164"/>
                <a:gd name="T8" fmla="*/ 46 w 66"/>
                <a:gd name="T9" fmla="*/ 30 h 164"/>
                <a:gd name="T10" fmla="*/ 52 w 66"/>
                <a:gd name="T11" fmla="*/ 0 h 164"/>
                <a:gd name="T12" fmla="*/ 0 60000 65536"/>
                <a:gd name="T13" fmla="*/ 0 60000 65536"/>
                <a:gd name="T14" fmla="*/ 0 60000 65536"/>
                <a:gd name="T15" fmla="*/ 0 60000 65536"/>
                <a:gd name="T16" fmla="*/ 0 60000 65536"/>
                <a:gd name="T17" fmla="*/ 0 60000 65536"/>
                <a:gd name="T18" fmla="*/ 0 w 66"/>
                <a:gd name="T19" fmla="*/ 0 h 164"/>
                <a:gd name="T20" fmla="*/ 66 w 66"/>
                <a:gd name="T21" fmla="*/ 164 h 164"/>
              </a:gdLst>
              <a:ahLst/>
              <a:cxnLst>
                <a:cxn ang="T12">
                  <a:pos x="T0" y="T1"/>
                </a:cxn>
                <a:cxn ang="T13">
                  <a:pos x="T2" y="T3"/>
                </a:cxn>
                <a:cxn ang="T14">
                  <a:pos x="T4" y="T5"/>
                </a:cxn>
                <a:cxn ang="T15">
                  <a:pos x="T6" y="T7"/>
                </a:cxn>
                <a:cxn ang="T16">
                  <a:pos x="T8" y="T9"/>
                </a:cxn>
                <a:cxn ang="T17">
                  <a:pos x="T10" y="T11"/>
                </a:cxn>
              </a:cxnLst>
              <a:rect l="T18" t="T19" r="T20" b="T21"/>
              <a:pathLst>
                <a:path w="66" h="164">
                  <a:moveTo>
                    <a:pt x="0" y="164"/>
                  </a:moveTo>
                  <a:cubicBezTo>
                    <a:pt x="6" y="158"/>
                    <a:pt x="13" y="153"/>
                    <a:pt x="17" y="144"/>
                  </a:cubicBezTo>
                  <a:cubicBezTo>
                    <a:pt x="21" y="135"/>
                    <a:pt x="22" y="122"/>
                    <a:pt x="24" y="111"/>
                  </a:cubicBezTo>
                  <a:cubicBezTo>
                    <a:pt x="26" y="100"/>
                    <a:pt x="22" y="90"/>
                    <a:pt x="27" y="77"/>
                  </a:cubicBezTo>
                  <a:cubicBezTo>
                    <a:pt x="32" y="64"/>
                    <a:pt x="51" y="48"/>
                    <a:pt x="57" y="35"/>
                  </a:cubicBezTo>
                  <a:cubicBezTo>
                    <a:pt x="63" y="22"/>
                    <a:pt x="64" y="11"/>
                    <a:pt x="66"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39" name="Freeform 272"/>
            <p:cNvSpPr>
              <a:spLocks/>
            </p:cNvSpPr>
            <p:nvPr/>
          </p:nvSpPr>
          <p:spPr bwMode="auto">
            <a:xfrm>
              <a:off x="1638" y="656"/>
              <a:ext cx="218" cy="26"/>
            </a:xfrm>
            <a:custGeom>
              <a:avLst/>
              <a:gdLst>
                <a:gd name="T0" fmla="*/ 218 w 218"/>
                <a:gd name="T1" fmla="*/ 0 h 26"/>
                <a:gd name="T2" fmla="*/ 197 w 218"/>
                <a:gd name="T3" fmla="*/ 10 h 26"/>
                <a:gd name="T4" fmla="*/ 164 w 218"/>
                <a:gd name="T5" fmla="*/ 24 h 26"/>
                <a:gd name="T6" fmla="*/ 131 w 218"/>
                <a:gd name="T7" fmla="*/ 19 h 26"/>
                <a:gd name="T8" fmla="*/ 105 w 218"/>
                <a:gd name="T9" fmla="*/ 4 h 26"/>
                <a:gd name="T10" fmla="*/ 69 w 218"/>
                <a:gd name="T11" fmla="*/ 3 h 26"/>
                <a:gd name="T12" fmla="*/ 51 w 218"/>
                <a:gd name="T13" fmla="*/ 12 h 26"/>
                <a:gd name="T14" fmla="*/ 30 w 218"/>
                <a:gd name="T15" fmla="*/ 15 h 26"/>
                <a:gd name="T16" fmla="*/ 14 w 218"/>
                <a:gd name="T17" fmla="*/ 15 h 26"/>
                <a:gd name="T18" fmla="*/ 0 w 218"/>
                <a:gd name="T19" fmla="*/ 9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8"/>
                <a:gd name="T31" fmla="*/ 0 h 26"/>
                <a:gd name="T32" fmla="*/ 218 w 218"/>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8" h="26">
                  <a:moveTo>
                    <a:pt x="218" y="0"/>
                  </a:moveTo>
                  <a:cubicBezTo>
                    <a:pt x="212" y="3"/>
                    <a:pt x="206" y="6"/>
                    <a:pt x="197" y="10"/>
                  </a:cubicBezTo>
                  <a:cubicBezTo>
                    <a:pt x="188" y="14"/>
                    <a:pt x="175" y="22"/>
                    <a:pt x="164" y="24"/>
                  </a:cubicBezTo>
                  <a:cubicBezTo>
                    <a:pt x="153" y="26"/>
                    <a:pt x="141" y="22"/>
                    <a:pt x="131" y="19"/>
                  </a:cubicBezTo>
                  <a:cubicBezTo>
                    <a:pt x="121" y="16"/>
                    <a:pt x="115" y="7"/>
                    <a:pt x="105" y="4"/>
                  </a:cubicBezTo>
                  <a:cubicBezTo>
                    <a:pt x="95" y="1"/>
                    <a:pt x="78" y="2"/>
                    <a:pt x="69" y="3"/>
                  </a:cubicBezTo>
                  <a:cubicBezTo>
                    <a:pt x="60" y="4"/>
                    <a:pt x="58" y="10"/>
                    <a:pt x="51" y="12"/>
                  </a:cubicBezTo>
                  <a:cubicBezTo>
                    <a:pt x="44" y="14"/>
                    <a:pt x="36" y="15"/>
                    <a:pt x="30" y="15"/>
                  </a:cubicBezTo>
                  <a:cubicBezTo>
                    <a:pt x="24" y="15"/>
                    <a:pt x="19" y="16"/>
                    <a:pt x="14" y="15"/>
                  </a:cubicBezTo>
                  <a:cubicBezTo>
                    <a:pt x="9" y="14"/>
                    <a:pt x="4" y="11"/>
                    <a:pt x="0" y="9"/>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40" name="Freeform 273"/>
            <p:cNvSpPr>
              <a:spLocks/>
            </p:cNvSpPr>
            <p:nvPr/>
          </p:nvSpPr>
          <p:spPr bwMode="auto">
            <a:xfrm>
              <a:off x="2044" y="756"/>
              <a:ext cx="31" cy="83"/>
            </a:xfrm>
            <a:custGeom>
              <a:avLst/>
              <a:gdLst>
                <a:gd name="T0" fmla="*/ 31 w 31"/>
                <a:gd name="T1" fmla="*/ 83 h 83"/>
                <a:gd name="T2" fmla="*/ 17 w 31"/>
                <a:gd name="T3" fmla="*/ 68 h 83"/>
                <a:gd name="T4" fmla="*/ 17 w 31"/>
                <a:gd name="T5" fmla="*/ 48 h 83"/>
                <a:gd name="T6" fmla="*/ 2 w 31"/>
                <a:gd name="T7" fmla="*/ 32 h 83"/>
                <a:gd name="T8" fmla="*/ 2 w 31"/>
                <a:gd name="T9" fmla="*/ 17 h 83"/>
                <a:gd name="T10" fmla="*/ 2 w 31"/>
                <a:gd name="T11" fmla="*/ 0 h 83"/>
                <a:gd name="T12" fmla="*/ 0 60000 65536"/>
                <a:gd name="T13" fmla="*/ 0 60000 65536"/>
                <a:gd name="T14" fmla="*/ 0 60000 65536"/>
                <a:gd name="T15" fmla="*/ 0 60000 65536"/>
                <a:gd name="T16" fmla="*/ 0 60000 65536"/>
                <a:gd name="T17" fmla="*/ 0 60000 65536"/>
                <a:gd name="T18" fmla="*/ 0 w 31"/>
                <a:gd name="T19" fmla="*/ 0 h 83"/>
                <a:gd name="T20" fmla="*/ 31 w 31"/>
                <a:gd name="T21" fmla="*/ 83 h 83"/>
              </a:gdLst>
              <a:ahLst/>
              <a:cxnLst>
                <a:cxn ang="T12">
                  <a:pos x="T0" y="T1"/>
                </a:cxn>
                <a:cxn ang="T13">
                  <a:pos x="T2" y="T3"/>
                </a:cxn>
                <a:cxn ang="T14">
                  <a:pos x="T4" y="T5"/>
                </a:cxn>
                <a:cxn ang="T15">
                  <a:pos x="T6" y="T7"/>
                </a:cxn>
                <a:cxn ang="T16">
                  <a:pos x="T8" y="T9"/>
                </a:cxn>
                <a:cxn ang="T17">
                  <a:pos x="T10" y="T11"/>
                </a:cxn>
              </a:cxnLst>
              <a:rect l="T18" t="T19" r="T20" b="T21"/>
              <a:pathLst>
                <a:path w="31" h="83">
                  <a:moveTo>
                    <a:pt x="31" y="83"/>
                  </a:moveTo>
                  <a:cubicBezTo>
                    <a:pt x="25" y="78"/>
                    <a:pt x="19" y="74"/>
                    <a:pt x="17" y="68"/>
                  </a:cubicBezTo>
                  <a:cubicBezTo>
                    <a:pt x="15" y="62"/>
                    <a:pt x="19" y="54"/>
                    <a:pt x="17" y="48"/>
                  </a:cubicBezTo>
                  <a:cubicBezTo>
                    <a:pt x="15" y="42"/>
                    <a:pt x="4" y="37"/>
                    <a:pt x="2" y="32"/>
                  </a:cubicBezTo>
                  <a:cubicBezTo>
                    <a:pt x="0" y="27"/>
                    <a:pt x="2" y="22"/>
                    <a:pt x="2" y="17"/>
                  </a:cubicBezTo>
                  <a:cubicBezTo>
                    <a:pt x="2" y="12"/>
                    <a:pt x="2" y="3"/>
                    <a:pt x="2"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41" name="Freeform 274"/>
            <p:cNvSpPr>
              <a:spLocks/>
            </p:cNvSpPr>
            <p:nvPr/>
          </p:nvSpPr>
          <p:spPr bwMode="auto">
            <a:xfrm>
              <a:off x="962" y="1190"/>
              <a:ext cx="253" cy="27"/>
            </a:xfrm>
            <a:custGeom>
              <a:avLst/>
              <a:gdLst>
                <a:gd name="T0" fmla="*/ 0 w 253"/>
                <a:gd name="T1" fmla="*/ 21 h 27"/>
                <a:gd name="T2" fmla="*/ 13 w 253"/>
                <a:gd name="T3" fmla="*/ 18 h 27"/>
                <a:gd name="T4" fmla="*/ 30 w 253"/>
                <a:gd name="T5" fmla="*/ 24 h 27"/>
                <a:gd name="T6" fmla="*/ 45 w 253"/>
                <a:gd name="T7" fmla="*/ 19 h 27"/>
                <a:gd name="T8" fmla="*/ 57 w 253"/>
                <a:gd name="T9" fmla="*/ 6 h 27"/>
                <a:gd name="T10" fmla="*/ 72 w 253"/>
                <a:gd name="T11" fmla="*/ 3 h 27"/>
                <a:gd name="T12" fmla="*/ 90 w 253"/>
                <a:gd name="T13" fmla="*/ 7 h 27"/>
                <a:gd name="T14" fmla="*/ 117 w 253"/>
                <a:gd name="T15" fmla="*/ 10 h 27"/>
                <a:gd name="T16" fmla="*/ 151 w 253"/>
                <a:gd name="T17" fmla="*/ 1 h 27"/>
                <a:gd name="T18" fmla="*/ 183 w 253"/>
                <a:gd name="T19" fmla="*/ 4 h 27"/>
                <a:gd name="T20" fmla="*/ 196 w 253"/>
                <a:gd name="T21" fmla="*/ 12 h 27"/>
                <a:gd name="T22" fmla="*/ 226 w 253"/>
                <a:gd name="T23" fmla="*/ 24 h 27"/>
                <a:gd name="T24" fmla="*/ 253 w 253"/>
                <a:gd name="T25" fmla="*/ 27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3"/>
                <a:gd name="T40" fmla="*/ 0 h 27"/>
                <a:gd name="T41" fmla="*/ 253 w 253"/>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3" h="27">
                  <a:moveTo>
                    <a:pt x="0" y="21"/>
                  </a:moveTo>
                  <a:cubicBezTo>
                    <a:pt x="4" y="19"/>
                    <a:pt x="8" y="18"/>
                    <a:pt x="13" y="18"/>
                  </a:cubicBezTo>
                  <a:cubicBezTo>
                    <a:pt x="18" y="18"/>
                    <a:pt x="25" y="24"/>
                    <a:pt x="30" y="24"/>
                  </a:cubicBezTo>
                  <a:cubicBezTo>
                    <a:pt x="35" y="24"/>
                    <a:pt x="41" y="22"/>
                    <a:pt x="45" y="19"/>
                  </a:cubicBezTo>
                  <a:cubicBezTo>
                    <a:pt x="49" y="16"/>
                    <a:pt x="52" y="9"/>
                    <a:pt x="57" y="6"/>
                  </a:cubicBezTo>
                  <a:cubicBezTo>
                    <a:pt x="62" y="3"/>
                    <a:pt x="67" y="3"/>
                    <a:pt x="72" y="3"/>
                  </a:cubicBezTo>
                  <a:cubicBezTo>
                    <a:pt x="77" y="3"/>
                    <a:pt x="83" y="6"/>
                    <a:pt x="90" y="7"/>
                  </a:cubicBezTo>
                  <a:cubicBezTo>
                    <a:pt x="97" y="8"/>
                    <a:pt x="107" y="11"/>
                    <a:pt x="117" y="10"/>
                  </a:cubicBezTo>
                  <a:cubicBezTo>
                    <a:pt x="127" y="9"/>
                    <a:pt x="140" y="2"/>
                    <a:pt x="151" y="1"/>
                  </a:cubicBezTo>
                  <a:cubicBezTo>
                    <a:pt x="162" y="0"/>
                    <a:pt x="176" y="2"/>
                    <a:pt x="183" y="4"/>
                  </a:cubicBezTo>
                  <a:cubicBezTo>
                    <a:pt x="190" y="6"/>
                    <a:pt x="189" y="9"/>
                    <a:pt x="196" y="12"/>
                  </a:cubicBezTo>
                  <a:cubicBezTo>
                    <a:pt x="203" y="15"/>
                    <a:pt x="217" y="22"/>
                    <a:pt x="226" y="24"/>
                  </a:cubicBezTo>
                  <a:cubicBezTo>
                    <a:pt x="235" y="26"/>
                    <a:pt x="244" y="26"/>
                    <a:pt x="253" y="27"/>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42" name="Freeform 275"/>
            <p:cNvSpPr>
              <a:spLocks/>
            </p:cNvSpPr>
            <p:nvPr/>
          </p:nvSpPr>
          <p:spPr bwMode="auto">
            <a:xfrm>
              <a:off x="1266" y="870"/>
              <a:ext cx="219" cy="75"/>
            </a:xfrm>
            <a:custGeom>
              <a:avLst/>
              <a:gdLst>
                <a:gd name="T0" fmla="*/ 219 w 219"/>
                <a:gd name="T1" fmla="*/ 75 h 75"/>
                <a:gd name="T2" fmla="*/ 195 w 219"/>
                <a:gd name="T3" fmla="*/ 50 h 75"/>
                <a:gd name="T4" fmla="*/ 165 w 219"/>
                <a:gd name="T5" fmla="*/ 45 h 75"/>
                <a:gd name="T6" fmla="*/ 132 w 219"/>
                <a:gd name="T7" fmla="*/ 42 h 75"/>
                <a:gd name="T8" fmla="*/ 99 w 219"/>
                <a:gd name="T9" fmla="*/ 17 h 75"/>
                <a:gd name="T10" fmla="*/ 74 w 219"/>
                <a:gd name="T11" fmla="*/ 2 h 75"/>
                <a:gd name="T12" fmla="*/ 53 w 219"/>
                <a:gd name="T13" fmla="*/ 5 h 75"/>
                <a:gd name="T14" fmla="*/ 47 w 219"/>
                <a:gd name="T15" fmla="*/ 14 h 75"/>
                <a:gd name="T16" fmla="*/ 35 w 219"/>
                <a:gd name="T17" fmla="*/ 18 h 75"/>
                <a:gd name="T18" fmla="*/ 23 w 219"/>
                <a:gd name="T19" fmla="*/ 9 h 75"/>
                <a:gd name="T20" fmla="*/ 0 w 219"/>
                <a:gd name="T21" fmla="*/ 8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9"/>
                <a:gd name="T34" fmla="*/ 0 h 75"/>
                <a:gd name="T35" fmla="*/ 219 w 219"/>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9" h="75">
                  <a:moveTo>
                    <a:pt x="219" y="75"/>
                  </a:moveTo>
                  <a:cubicBezTo>
                    <a:pt x="211" y="65"/>
                    <a:pt x="204" y="55"/>
                    <a:pt x="195" y="50"/>
                  </a:cubicBezTo>
                  <a:cubicBezTo>
                    <a:pt x="186" y="45"/>
                    <a:pt x="175" y="46"/>
                    <a:pt x="165" y="45"/>
                  </a:cubicBezTo>
                  <a:cubicBezTo>
                    <a:pt x="155" y="44"/>
                    <a:pt x="143" y="47"/>
                    <a:pt x="132" y="42"/>
                  </a:cubicBezTo>
                  <a:cubicBezTo>
                    <a:pt x="121" y="37"/>
                    <a:pt x="109" y="24"/>
                    <a:pt x="99" y="17"/>
                  </a:cubicBezTo>
                  <a:cubicBezTo>
                    <a:pt x="89" y="10"/>
                    <a:pt x="82" y="4"/>
                    <a:pt x="74" y="2"/>
                  </a:cubicBezTo>
                  <a:cubicBezTo>
                    <a:pt x="66" y="0"/>
                    <a:pt x="57" y="3"/>
                    <a:pt x="53" y="5"/>
                  </a:cubicBezTo>
                  <a:cubicBezTo>
                    <a:pt x="49" y="7"/>
                    <a:pt x="50" y="12"/>
                    <a:pt x="47" y="14"/>
                  </a:cubicBezTo>
                  <a:cubicBezTo>
                    <a:pt x="44" y="16"/>
                    <a:pt x="39" y="19"/>
                    <a:pt x="35" y="18"/>
                  </a:cubicBezTo>
                  <a:cubicBezTo>
                    <a:pt x="31" y="17"/>
                    <a:pt x="29" y="11"/>
                    <a:pt x="23" y="9"/>
                  </a:cubicBezTo>
                  <a:cubicBezTo>
                    <a:pt x="17" y="7"/>
                    <a:pt x="8" y="7"/>
                    <a:pt x="0" y="8"/>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43" name="Freeform 276"/>
            <p:cNvSpPr>
              <a:spLocks/>
            </p:cNvSpPr>
            <p:nvPr/>
          </p:nvSpPr>
          <p:spPr bwMode="auto">
            <a:xfrm>
              <a:off x="999" y="863"/>
              <a:ext cx="266" cy="29"/>
            </a:xfrm>
            <a:custGeom>
              <a:avLst/>
              <a:gdLst>
                <a:gd name="T0" fmla="*/ 266 w 266"/>
                <a:gd name="T1" fmla="*/ 15 h 29"/>
                <a:gd name="T2" fmla="*/ 246 w 266"/>
                <a:gd name="T3" fmla="*/ 9 h 29"/>
                <a:gd name="T4" fmla="*/ 227 w 266"/>
                <a:gd name="T5" fmla="*/ 7 h 29"/>
                <a:gd name="T6" fmla="*/ 197 w 266"/>
                <a:gd name="T7" fmla="*/ 10 h 29"/>
                <a:gd name="T8" fmla="*/ 173 w 266"/>
                <a:gd name="T9" fmla="*/ 16 h 29"/>
                <a:gd name="T10" fmla="*/ 159 w 266"/>
                <a:gd name="T11" fmla="*/ 25 h 29"/>
                <a:gd name="T12" fmla="*/ 140 w 266"/>
                <a:gd name="T13" fmla="*/ 27 h 29"/>
                <a:gd name="T14" fmla="*/ 129 w 266"/>
                <a:gd name="T15" fmla="*/ 19 h 29"/>
                <a:gd name="T16" fmla="*/ 113 w 266"/>
                <a:gd name="T17" fmla="*/ 13 h 29"/>
                <a:gd name="T18" fmla="*/ 92 w 266"/>
                <a:gd name="T19" fmla="*/ 10 h 29"/>
                <a:gd name="T20" fmla="*/ 71 w 266"/>
                <a:gd name="T21" fmla="*/ 19 h 29"/>
                <a:gd name="T22" fmla="*/ 60 w 266"/>
                <a:gd name="T23" fmla="*/ 28 h 29"/>
                <a:gd name="T24" fmla="*/ 42 w 266"/>
                <a:gd name="T25" fmla="*/ 24 h 29"/>
                <a:gd name="T26" fmla="*/ 41 w 266"/>
                <a:gd name="T27" fmla="*/ 9 h 29"/>
                <a:gd name="T28" fmla="*/ 20 w 266"/>
                <a:gd name="T29" fmla="*/ 1 h 29"/>
                <a:gd name="T30" fmla="*/ 0 w 266"/>
                <a:gd name="T31" fmla="*/ 15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6"/>
                <a:gd name="T49" fmla="*/ 0 h 29"/>
                <a:gd name="T50" fmla="*/ 266 w 266"/>
                <a:gd name="T51" fmla="*/ 29 h 2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6" h="29">
                  <a:moveTo>
                    <a:pt x="266" y="15"/>
                  </a:moveTo>
                  <a:cubicBezTo>
                    <a:pt x="259" y="12"/>
                    <a:pt x="253" y="10"/>
                    <a:pt x="246" y="9"/>
                  </a:cubicBezTo>
                  <a:cubicBezTo>
                    <a:pt x="239" y="8"/>
                    <a:pt x="235" y="7"/>
                    <a:pt x="227" y="7"/>
                  </a:cubicBezTo>
                  <a:cubicBezTo>
                    <a:pt x="219" y="7"/>
                    <a:pt x="206" y="9"/>
                    <a:pt x="197" y="10"/>
                  </a:cubicBezTo>
                  <a:cubicBezTo>
                    <a:pt x="188" y="11"/>
                    <a:pt x="179" y="14"/>
                    <a:pt x="173" y="16"/>
                  </a:cubicBezTo>
                  <a:cubicBezTo>
                    <a:pt x="167" y="18"/>
                    <a:pt x="164" y="23"/>
                    <a:pt x="159" y="25"/>
                  </a:cubicBezTo>
                  <a:cubicBezTo>
                    <a:pt x="154" y="27"/>
                    <a:pt x="145" y="28"/>
                    <a:pt x="140" y="27"/>
                  </a:cubicBezTo>
                  <a:cubicBezTo>
                    <a:pt x="135" y="26"/>
                    <a:pt x="133" y="21"/>
                    <a:pt x="129" y="19"/>
                  </a:cubicBezTo>
                  <a:cubicBezTo>
                    <a:pt x="125" y="17"/>
                    <a:pt x="119" y="14"/>
                    <a:pt x="113" y="13"/>
                  </a:cubicBezTo>
                  <a:cubicBezTo>
                    <a:pt x="107" y="12"/>
                    <a:pt x="99" y="9"/>
                    <a:pt x="92" y="10"/>
                  </a:cubicBezTo>
                  <a:cubicBezTo>
                    <a:pt x="85" y="11"/>
                    <a:pt x="76" y="16"/>
                    <a:pt x="71" y="19"/>
                  </a:cubicBezTo>
                  <a:cubicBezTo>
                    <a:pt x="66" y="22"/>
                    <a:pt x="65" y="27"/>
                    <a:pt x="60" y="28"/>
                  </a:cubicBezTo>
                  <a:cubicBezTo>
                    <a:pt x="55" y="29"/>
                    <a:pt x="45" y="27"/>
                    <a:pt x="42" y="24"/>
                  </a:cubicBezTo>
                  <a:cubicBezTo>
                    <a:pt x="39" y="21"/>
                    <a:pt x="45" y="13"/>
                    <a:pt x="41" y="9"/>
                  </a:cubicBezTo>
                  <a:cubicBezTo>
                    <a:pt x="37" y="5"/>
                    <a:pt x="27" y="0"/>
                    <a:pt x="20" y="1"/>
                  </a:cubicBezTo>
                  <a:cubicBezTo>
                    <a:pt x="13" y="2"/>
                    <a:pt x="6" y="8"/>
                    <a:pt x="0" y="1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44" name="Freeform 277"/>
            <p:cNvSpPr>
              <a:spLocks/>
            </p:cNvSpPr>
            <p:nvPr/>
          </p:nvSpPr>
          <p:spPr bwMode="auto">
            <a:xfrm>
              <a:off x="1344" y="755"/>
              <a:ext cx="201" cy="60"/>
            </a:xfrm>
            <a:custGeom>
              <a:avLst/>
              <a:gdLst>
                <a:gd name="T0" fmla="*/ 0 w 201"/>
                <a:gd name="T1" fmla="*/ 3 h 60"/>
                <a:gd name="T2" fmla="*/ 17 w 201"/>
                <a:gd name="T3" fmla="*/ 1 h 60"/>
                <a:gd name="T4" fmla="*/ 35 w 201"/>
                <a:gd name="T5" fmla="*/ 9 h 60"/>
                <a:gd name="T6" fmla="*/ 38 w 201"/>
                <a:gd name="T7" fmla="*/ 27 h 60"/>
                <a:gd name="T8" fmla="*/ 57 w 201"/>
                <a:gd name="T9" fmla="*/ 40 h 60"/>
                <a:gd name="T10" fmla="*/ 75 w 201"/>
                <a:gd name="T11" fmla="*/ 42 h 60"/>
                <a:gd name="T12" fmla="*/ 93 w 201"/>
                <a:gd name="T13" fmla="*/ 33 h 60"/>
                <a:gd name="T14" fmla="*/ 105 w 201"/>
                <a:gd name="T15" fmla="*/ 40 h 60"/>
                <a:gd name="T16" fmla="*/ 116 w 201"/>
                <a:gd name="T17" fmla="*/ 58 h 60"/>
                <a:gd name="T18" fmla="*/ 146 w 201"/>
                <a:gd name="T19" fmla="*/ 54 h 60"/>
                <a:gd name="T20" fmla="*/ 161 w 201"/>
                <a:gd name="T21" fmla="*/ 45 h 60"/>
                <a:gd name="T22" fmla="*/ 186 w 201"/>
                <a:gd name="T23" fmla="*/ 45 h 60"/>
                <a:gd name="T24" fmla="*/ 201 w 201"/>
                <a:gd name="T25" fmla="*/ 45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1"/>
                <a:gd name="T40" fmla="*/ 0 h 60"/>
                <a:gd name="T41" fmla="*/ 201 w 20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1" h="60">
                  <a:moveTo>
                    <a:pt x="0" y="3"/>
                  </a:moveTo>
                  <a:cubicBezTo>
                    <a:pt x="5" y="1"/>
                    <a:pt x="11" y="0"/>
                    <a:pt x="17" y="1"/>
                  </a:cubicBezTo>
                  <a:cubicBezTo>
                    <a:pt x="23" y="2"/>
                    <a:pt x="32" y="5"/>
                    <a:pt x="35" y="9"/>
                  </a:cubicBezTo>
                  <a:cubicBezTo>
                    <a:pt x="38" y="13"/>
                    <a:pt x="34" y="22"/>
                    <a:pt x="38" y="27"/>
                  </a:cubicBezTo>
                  <a:cubicBezTo>
                    <a:pt x="42" y="32"/>
                    <a:pt x="51" y="38"/>
                    <a:pt x="57" y="40"/>
                  </a:cubicBezTo>
                  <a:cubicBezTo>
                    <a:pt x="63" y="42"/>
                    <a:pt x="69" y="43"/>
                    <a:pt x="75" y="42"/>
                  </a:cubicBezTo>
                  <a:cubicBezTo>
                    <a:pt x="81" y="41"/>
                    <a:pt x="88" y="33"/>
                    <a:pt x="93" y="33"/>
                  </a:cubicBezTo>
                  <a:cubicBezTo>
                    <a:pt x="98" y="33"/>
                    <a:pt x="101" y="36"/>
                    <a:pt x="105" y="40"/>
                  </a:cubicBezTo>
                  <a:cubicBezTo>
                    <a:pt x="109" y="44"/>
                    <a:pt x="109" y="56"/>
                    <a:pt x="116" y="58"/>
                  </a:cubicBezTo>
                  <a:cubicBezTo>
                    <a:pt x="123" y="60"/>
                    <a:pt x="139" y="56"/>
                    <a:pt x="146" y="54"/>
                  </a:cubicBezTo>
                  <a:cubicBezTo>
                    <a:pt x="153" y="52"/>
                    <a:pt x="154" y="46"/>
                    <a:pt x="161" y="45"/>
                  </a:cubicBezTo>
                  <a:cubicBezTo>
                    <a:pt x="168" y="44"/>
                    <a:pt x="179" y="45"/>
                    <a:pt x="186" y="45"/>
                  </a:cubicBezTo>
                  <a:cubicBezTo>
                    <a:pt x="193" y="45"/>
                    <a:pt x="197" y="45"/>
                    <a:pt x="201" y="45"/>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45" name="Freeform 278"/>
            <p:cNvSpPr>
              <a:spLocks/>
            </p:cNvSpPr>
            <p:nvPr/>
          </p:nvSpPr>
          <p:spPr bwMode="auto">
            <a:xfrm>
              <a:off x="623" y="1159"/>
              <a:ext cx="339" cy="57"/>
            </a:xfrm>
            <a:custGeom>
              <a:avLst/>
              <a:gdLst>
                <a:gd name="T0" fmla="*/ 339 w 339"/>
                <a:gd name="T1" fmla="*/ 53 h 57"/>
                <a:gd name="T2" fmla="*/ 327 w 339"/>
                <a:gd name="T3" fmla="*/ 55 h 57"/>
                <a:gd name="T4" fmla="*/ 312 w 339"/>
                <a:gd name="T5" fmla="*/ 40 h 57"/>
                <a:gd name="T6" fmla="*/ 310 w 339"/>
                <a:gd name="T7" fmla="*/ 14 h 57"/>
                <a:gd name="T8" fmla="*/ 289 w 339"/>
                <a:gd name="T9" fmla="*/ 1 h 57"/>
                <a:gd name="T10" fmla="*/ 252 w 339"/>
                <a:gd name="T11" fmla="*/ 10 h 57"/>
                <a:gd name="T12" fmla="*/ 226 w 339"/>
                <a:gd name="T13" fmla="*/ 26 h 57"/>
                <a:gd name="T14" fmla="*/ 196 w 339"/>
                <a:gd name="T15" fmla="*/ 25 h 57"/>
                <a:gd name="T16" fmla="*/ 163 w 339"/>
                <a:gd name="T17" fmla="*/ 8 h 57"/>
                <a:gd name="T18" fmla="*/ 115 w 339"/>
                <a:gd name="T19" fmla="*/ 11 h 57"/>
                <a:gd name="T20" fmla="*/ 81 w 339"/>
                <a:gd name="T21" fmla="*/ 22 h 57"/>
                <a:gd name="T22" fmla="*/ 54 w 339"/>
                <a:gd name="T23" fmla="*/ 22 h 57"/>
                <a:gd name="T24" fmla="*/ 21 w 339"/>
                <a:gd name="T25" fmla="*/ 16 h 57"/>
                <a:gd name="T26" fmla="*/ 0 w 339"/>
                <a:gd name="T27" fmla="*/ 22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9"/>
                <a:gd name="T43" fmla="*/ 0 h 57"/>
                <a:gd name="T44" fmla="*/ 339 w 339"/>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9" h="57">
                  <a:moveTo>
                    <a:pt x="339" y="53"/>
                  </a:moveTo>
                  <a:cubicBezTo>
                    <a:pt x="335" y="55"/>
                    <a:pt x="331" y="57"/>
                    <a:pt x="327" y="55"/>
                  </a:cubicBezTo>
                  <a:cubicBezTo>
                    <a:pt x="323" y="53"/>
                    <a:pt x="315" y="47"/>
                    <a:pt x="312" y="40"/>
                  </a:cubicBezTo>
                  <a:cubicBezTo>
                    <a:pt x="309" y="33"/>
                    <a:pt x="314" y="21"/>
                    <a:pt x="310" y="14"/>
                  </a:cubicBezTo>
                  <a:cubicBezTo>
                    <a:pt x="306" y="7"/>
                    <a:pt x="299" y="2"/>
                    <a:pt x="289" y="1"/>
                  </a:cubicBezTo>
                  <a:cubicBezTo>
                    <a:pt x="279" y="0"/>
                    <a:pt x="262" y="6"/>
                    <a:pt x="252" y="10"/>
                  </a:cubicBezTo>
                  <a:cubicBezTo>
                    <a:pt x="242" y="14"/>
                    <a:pt x="235" y="23"/>
                    <a:pt x="226" y="26"/>
                  </a:cubicBezTo>
                  <a:cubicBezTo>
                    <a:pt x="217" y="29"/>
                    <a:pt x="206" y="28"/>
                    <a:pt x="196" y="25"/>
                  </a:cubicBezTo>
                  <a:cubicBezTo>
                    <a:pt x="186" y="22"/>
                    <a:pt x="176" y="10"/>
                    <a:pt x="163" y="8"/>
                  </a:cubicBezTo>
                  <a:cubicBezTo>
                    <a:pt x="150" y="6"/>
                    <a:pt x="129" y="9"/>
                    <a:pt x="115" y="11"/>
                  </a:cubicBezTo>
                  <a:cubicBezTo>
                    <a:pt x="101" y="13"/>
                    <a:pt x="91" y="20"/>
                    <a:pt x="81" y="22"/>
                  </a:cubicBezTo>
                  <a:cubicBezTo>
                    <a:pt x="71" y="24"/>
                    <a:pt x="64" y="23"/>
                    <a:pt x="54" y="22"/>
                  </a:cubicBezTo>
                  <a:cubicBezTo>
                    <a:pt x="44" y="21"/>
                    <a:pt x="30" y="16"/>
                    <a:pt x="21" y="16"/>
                  </a:cubicBezTo>
                  <a:cubicBezTo>
                    <a:pt x="12" y="16"/>
                    <a:pt x="6" y="19"/>
                    <a:pt x="0" y="22"/>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46" name="Freeform 279"/>
            <p:cNvSpPr>
              <a:spLocks/>
            </p:cNvSpPr>
            <p:nvPr/>
          </p:nvSpPr>
          <p:spPr bwMode="auto">
            <a:xfrm>
              <a:off x="623" y="1053"/>
              <a:ext cx="96" cy="129"/>
            </a:xfrm>
            <a:custGeom>
              <a:avLst/>
              <a:gdLst>
                <a:gd name="T0" fmla="*/ 96 w 96"/>
                <a:gd name="T1" fmla="*/ 0 h 129"/>
                <a:gd name="T2" fmla="*/ 75 w 96"/>
                <a:gd name="T3" fmla="*/ 18 h 129"/>
                <a:gd name="T4" fmla="*/ 69 w 96"/>
                <a:gd name="T5" fmla="*/ 47 h 129"/>
                <a:gd name="T6" fmla="*/ 37 w 96"/>
                <a:gd name="T7" fmla="*/ 74 h 129"/>
                <a:gd name="T8" fmla="*/ 13 w 96"/>
                <a:gd name="T9" fmla="*/ 98 h 129"/>
                <a:gd name="T10" fmla="*/ 0 w 96"/>
                <a:gd name="T11" fmla="*/ 129 h 129"/>
                <a:gd name="T12" fmla="*/ 0 60000 65536"/>
                <a:gd name="T13" fmla="*/ 0 60000 65536"/>
                <a:gd name="T14" fmla="*/ 0 60000 65536"/>
                <a:gd name="T15" fmla="*/ 0 60000 65536"/>
                <a:gd name="T16" fmla="*/ 0 60000 65536"/>
                <a:gd name="T17" fmla="*/ 0 60000 65536"/>
                <a:gd name="T18" fmla="*/ 0 w 96"/>
                <a:gd name="T19" fmla="*/ 0 h 129"/>
                <a:gd name="T20" fmla="*/ 96 w 96"/>
                <a:gd name="T21" fmla="*/ 129 h 129"/>
              </a:gdLst>
              <a:ahLst/>
              <a:cxnLst>
                <a:cxn ang="T12">
                  <a:pos x="T0" y="T1"/>
                </a:cxn>
                <a:cxn ang="T13">
                  <a:pos x="T2" y="T3"/>
                </a:cxn>
                <a:cxn ang="T14">
                  <a:pos x="T4" y="T5"/>
                </a:cxn>
                <a:cxn ang="T15">
                  <a:pos x="T6" y="T7"/>
                </a:cxn>
                <a:cxn ang="T16">
                  <a:pos x="T8" y="T9"/>
                </a:cxn>
                <a:cxn ang="T17">
                  <a:pos x="T10" y="T11"/>
                </a:cxn>
              </a:cxnLst>
              <a:rect l="T18" t="T19" r="T20" b="T21"/>
              <a:pathLst>
                <a:path w="96" h="129">
                  <a:moveTo>
                    <a:pt x="96" y="0"/>
                  </a:moveTo>
                  <a:cubicBezTo>
                    <a:pt x="88" y="5"/>
                    <a:pt x="80" y="10"/>
                    <a:pt x="75" y="18"/>
                  </a:cubicBezTo>
                  <a:cubicBezTo>
                    <a:pt x="70" y="26"/>
                    <a:pt x="75" y="38"/>
                    <a:pt x="69" y="47"/>
                  </a:cubicBezTo>
                  <a:cubicBezTo>
                    <a:pt x="63" y="56"/>
                    <a:pt x="46" y="66"/>
                    <a:pt x="37" y="74"/>
                  </a:cubicBezTo>
                  <a:cubicBezTo>
                    <a:pt x="28" y="82"/>
                    <a:pt x="19" y="89"/>
                    <a:pt x="13" y="98"/>
                  </a:cubicBezTo>
                  <a:cubicBezTo>
                    <a:pt x="7" y="107"/>
                    <a:pt x="3" y="118"/>
                    <a:pt x="0" y="129"/>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47" name="Freeform 280"/>
            <p:cNvSpPr>
              <a:spLocks/>
            </p:cNvSpPr>
            <p:nvPr/>
          </p:nvSpPr>
          <p:spPr bwMode="auto">
            <a:xfrm>
              <a:off x="443" y="1181"/>
              <a:ext cx="180" cy="60"/>
            </a:xfrm>
            <a:custGeom>
              <a:avLst/>
              <a:gdLst>
                <a:gd name="T0" fmla="*/ 180 w 180"/>
                <a:gd name="T1" fmla="*/ 0 h 60"/>
                <a:gd name="T2" fmla="*/ 166 w 180"/>
                <a:gd name="T3" fmla="*/ 13 h 60"/>
                <a:gd name="T4" fmla="*/ 130 w 180"/>
                <a:gd name="T5" fmla="*/ 27 h 60"/>
                <a:gd name="T6" fmla="*/ 93 w 180"/>
                <a:gd name="T7" fmla="*/ 30 h 60"/>
                <a:gd name="T8" fmla="*/ 58 w 180"/>
                <a:gd name="T9" fmla="*/ 40 h 60"/>
                <a:gd name="T10" fmla="*/ 27 w 180"/>
                <a:gd name="T11" fmla="*/ 57 h 60"/>
                <a:gd name="T12" fmla="*/ 0 w 180"/>
                <a:gd name="T13" fmla="*/ 58 h 60"/>
                <a:gd name="T14" fmla="*/ 0 60000 65536"/>
                <a:gd name="T15" fmla="*/ 0 60000 65536"/>
                <a:gd name="T16" fmla="*/ 0 60000 65536"/>
                <a:gd name="T17" fmla="*/ 0 60000 65536"/>
                <a:gd name="T18" fmla="*/ 0 60000 65536"/>
                <a:gd name="T19" fmla="*/ 0 60000 65536"/>
                <a:gd name="T20" fmla="*/ 0 60000 65536"/>
                <a:gd name="T21" fmla="*/ 0 w 180"/>
                <a:gd name="T22" fmla="*/ 0 h 60"/>
                <a:gd name="T23" fmla="*/ 180 w 180"/>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 h="60">
                  <a:moveTo>
                    <a:pt x="180" y="0"/>
                  </a:moveTo>
                  <a:cubicBezTo>
                    <a:pt x="177" y="4"/>
                    <a:pt x="174" y="9"/>
                    <a:pt x="166" y="13"/>
                  </a:cubicBezTo>
                  <a:cubicBezTo>
                    <a:pt x="158" y="17"/>
                    <a:pt x="142" y="24"/>
                    <a:pt x="130" y="27"/>
                  </a:cubicBezTo>
                  <a:cubicBezTo>
                    <a:pt x="118" y="30"/>
                    <a:pt x="105" y="28"/>
                    <a:pt x="93" y="30"/>
                  </a:cubicBezTo>
                  <a:cubicBezTo>
                    <a:pt x="81" y="32"/>
                    <a:pt x="69" y="36"/>
                    <a:pt x="58" y="40"/>
                  </a:cubicBezTo>
                  <a:cubicBezTo>
                    <a:pt x="47" y="44"/>
                    <a:pt x="37" y="54"/>
                    <a:pt x="27" y="57"/>
                  </a:cubicBezTo>
                  <a:cubicBezTo>
                    <a:pt x="17" y="60"/>
                    <a:pt x="8" y="59"/>
                    <a:pt x="0" y="58"/>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48" name="Freeform 281"/>
            <p:cNvSpPr>
              <a:spLocks/>
            </p:cNvSpPr>
            <p:nvPr/>
          </p:nvSpPr>
          <p:spPr bwMode="auto">
            <a:xfrm>
              <a:off x="480" y="920"/>
              <a:ext cx="239" cy="133"/>
            </a:xfrm>
            <a:custGeom>
              <a:avLst/>
              <a:gdLst>
                <a:gd name="T0" fmla="*/ 239 w 239"/>
                <a:gd name="T1" fmla="*/ 133 h 133"/>
                <a:gd name="T2" fmla="*/ 224 w 239"/>
                <a:gd name="T3" fmla="*/ 96 h 133"/>
                <a:gd name="T4" fmla="*/ 182 w 239"/>
                <a:gd name="T5" fmla="*/ 87 h 133"/>
                <a:gd name="T6" fmla="*/ 123 w 239"/>
                <a:gd name="T7" fmla="*/ 82 h 133"/>
                <a:gd name="T8" fmla="*/ 92 w 239"/>
                <a:gd name="T9" fmla="*/ 57 h 133"/>
                <a:gd name="T10" fmla="*/ 66 w 239"/>
                <a:gd name="T11" fmla="*/ 27 h 133"/>
                <a:gd name="T12" fmla="*/ 33 w 239"/>
                <a:gd name="T13" fmla="*/ 13 h 133"/>
                <a:gd name="T14" fmla="*/ 0 w 239"/>
                <a:gd name="T15" fmla="*/ 0 h 133"/>
                <a:gd name="T16" fmla="*/ 0 60000 65536"/>
                <a:gd name="T17" fmla="*/ 0 60000 65536"/>
                <a:gd name="T18" fmla="*/ 0 60000 65536"/>
                <a:gd name="T19" fmla="*/ 0 60000 65536"/>
                <a:gd name="T20" fmla="*/ 0 60000 65536"/>
                <a:gd name="T21" fmla="*/ 0 60000 65536"/>
                <a:gd name="T22" fmla="*/ 0 60000 65536"/>
                <a:gd name="T23" fmla="*/ 0 60000 65536"/>
                <a:gd name="T24" fmla="*/ 0 w 239"/>
                <a:gd name="T25" fmla="*/ 0 h 133"/>
                <a:gd name="T26" fmla="*/ 239 w 239"/>
                <a:gd name="T27" fmla="*/ 133 h 1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9" h="133">
                  <a:moveTo>
                    <a:pt x="239" y="133"/>
                  </a:moveTo>
                  <a:cubicBezTo>
                    <a:pt x="236" y="118"/>
                    <a:pt x="234" y="104"/>
                    <a:pt x="224" y="96"/>
                  </a:cubicBezTo>
                  <a:cubicBezTo>
                    <a:pt x="214" y="88"/>
                    <a:pt x="199" y="89"/>
                    <a:pt x="182" y="87"/>
                  </a:cubicBezTo>
                  <a:cubicBezTo>
                    <a:pt x="165" y="85"/>
                    <a:pt x="138" y="87"/>
                    <a:pt x="123" y="82"/>
                  </a:cubicBezTo>
                  <a:cubicBezTo>
                    <a:pt x="108" y="77"/>
                    <a:pt x="102" y="66"/>
                    <a:pt x="92" y="57"/>
                  </a:cubicBezTo>
                  <a:cubicBezTo>
                    <a:pt x="82" y="48"/>
                    <a:pt x="76" y="34"/>
                    <a:pt x="66" y="27"/>
                  </a:cubicBezTo>
                  <a:cubicBezTo>
                    <a:pt x="56" y="20"/>
                    <a:pt x="44" y="17"/>
                    <a:pt x="33" y="13"/>
                  </a:cubicBezTo>
                  <a:cubicBezTo>
                    <a:pt x="22" y="9"/>
                    <a:pt x="11" y="4"/>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49" name="Freeform 282"/>
            <p:cNvSpPr>
              <a:spLocks/>
            </p:cNvSpPr>
            <p:nvPr/>
          </p:nvSpPr>
          <p:spPr bwMode="auto">
            <a:xfrm>
              <a:off x="695" y="592"/>
              <a:ext cx="385" cy="74"/>
            </a:xfrm>
            <a:custGeom>
              <a:avLst/>
              <a:gdLst>
                <a:gd name="T0" fmla="*/ 0 w 385"/>
                <a:gd name="T1" fmla="*/ 74 h 74"/>
                <a:gd name="T2" fmla="*/ 28 w 385"/>
                <a:gd name="T3" fmla="*/ 71 h 74"/>
                <a:gd name="T4" fmla="*/ 75 w 385"/>
                <a:gd name="T5" fmla="*/ 55 h 74"/>
                <a:gd name="T6" fmla="*/ 120 w 385"/>
                <a:gd name="T7" fmla="*/ 47 h 74"/>
                <a:gd name="T8" fmla="*/ 151 w 385"/>
                <a:gd name="T9" fmla="*/ 52 h 74"/>
                <a:gd name="T10" fmla="*/ 192 w 385"/>
                <a:gd name="T11" fmla="*/ 41 h 74"/>
                <a:gd name="T12" fmla="*/ 207 w 385"/>
                <a:gd name="T13" fmla="*/ 16 h 74"/>
                <a:gd name="T14" fmla="*/ 231 w 385"/>
                <a:gd name="T15" fmla="*/ 10 h 74"/>
                <a:gd name="T16" fmla="*/ 249 w 385"/>
                <a:gd name="T17" fmla="*/ 22 h 74"/>
                <a:gd name="T18" fmla="*/ 276 w 385"/>
                <a:gd name="T19" fmla="*/ 26 h 74"/>
                <a:gd name="T20" fmla="*/ 294 w 385"/>
                <a:gd name="T21" fmla="*/ 11 h 74"/>
                <a:gd name="T22" fmla="*/ 301 w 385"/>
                <a:gd name="T23" fmla="*/ 2 h 74"/>
                <a:gd name="T24" fmla="*/ 328 w 385"/>
                <a:gd name="T25" fmla="*/ 2 h 74"/>
                <a:gd name="T26" fmla="*/ 342 w 385"/>
                <a:gd name="T27" fmla="*/ 16 h 74"/>
                <a:gd name="T28" fmla="*/ 357 w 385"/>
                <a:gd name="T29" fmla="*/ 28 h 74"/>
                <a:gd name="T30" fmla="*/ 372 w 385"/>
                <a:gd name="T31" fmla="*/ 32 h 74"/>
                <a:gd name="T32" fmla="*/ 385 w 385"/>
                <a:gd name="T33" fmla="*/ 3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5"/>
                <a:gd name="T52" fmla="*/ 0 h 74"/>
                <a:gd name="T53" fmla="*/ 385 w 38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5" h="74">
                  <a:moveTo>
                    <a:pt x="0" y="74"/>
                  </a:moveTo>
                  <a:cubicBezTo>
                    <a:pt x="8" y="74"/>
                    <a:pt x="16" y="74"/>
                    <a:pt x="28" y="71"/>
                  </a:cubicBezTo>
                  <a:cubicBezTo>
                    <a:pt x="40" y="68"/>
                    <a:pt x="60" y="59"/>
                    <a:pt x="75" y="55"/>
                  </a:cubicBezTo>
                  <a:cubicBezTo>
                    <a:pt x="90" y="51"/>
                    <a:pt x="107" y="48"/>
                    <a:pt x="120" y="47"/>
                  </a:cubicBezTo>
                  <a:cubicBezTo>
                    <a:pt x="133" y="46"/>
                    <a:pt x="139" y="53"/>
                    <a:pt x="151" y="52"/>
                  </a:cubicBezTo>
                  <a:cubicBezTo>
                    <a:pt x="163" y="51"/>
                    <a:pt x="183" y="47"/>
                    <a:pt x="192" y="41"/>
                  </a:cubicBezTo>
                  <a:cubicBezTo>
                    <a:pt x="201" y="35"/>
                    <a:pt x="201" y="21"/>
                    <a:pt x="207" y="16"/>
                  </a:cubicBezTo>
                  <a:cubicBezTo>
                    <a:pt x="213" y="11"/>
                    <a:pt x="224" y="9"/>
                    <a:pt x="231" y="10"/>
                  </a:cubicBezTo>
                  <a:cubicBezTo>
                    <a:pt x="238" y="11"/>
                    <a:pt x="242" y="19"/>
                    <a:pt x="249" y="22"/>
                  </a:cubicBezTo>
                  <a:cubicBezTo>
                    <a:pt x="256" y="25"/>
                    <a:pt x="269" y="28"/>
                    <a:pt x="276" y="26"/>
                  </a:cubicBezTo>
                  <a:cubicBezTo>
                    <a:pt x="283" y="24"/>
                    <a:pt x="290" y="15"/>
                    <a:pt x="294" y="11"/>
                  </a:cubicBezTo>
                  <a:cubicBezTo>
                    <a:pt x="298" y="7"/>
                    <a:pt x="295" y="3"/>
                    <a:pt x="301" y="2"/>
                  </a:cubicBezTo>
                  <a:cubicBezTo>
                    <a:pt x="307" y="1"/>
                    <a:pt x="321" y="0"/>
                    <a:pt x="328" y="2"/>
                  </a:cubicBezTo>
                  <a:cubicBezTo>
                    <a:pt x="335" y="4"/>
                    <a:pt x="337" y="12"/>
                    <a:pt x="342" y="16"/>
                  </a:cubicBezTo>
                  <a:cubicBezTo>
                    <a:pt x="347" y="20"/>
                    <a:pt x="352" y="25"/>
                    <a:pt x="357" y="28"/>
                  </a:cubicBezTo>
                  <a:cubicBezTo>
                    <a:pt x="362" y="31"/>
                    <a:pt x="367" y="31"/>
                    <a:pt x="372" y="32"/>
                  </a:cubicBezTo>
                  <a:cubicBezTo>
                    <a:pt x="377" y="33"/>
                    <a:pt x="381" y="33"/>
                    <a:pt x="385" y="34"/>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50" name="Freeform 283"/>
            <p:cNvSpPr>
              <a:spLocks/>
            </p:cNvSpPr>
            <p:nvPr/>
          </p:nvSpPr>
          <p:spPr bwMode="auto">
            <a:xfrm>
              <a:off x="491" y="551"/>
              <a:ext cx="204" cy="115"/>
            </a:xfrm>
            <a:custGeom>
              <a:avLst/>
              <a:gdLst>
                <a:gd name="T0" fmla="*/ 204 w 204"/>
                <a:gd name="T1" fmla="*/ 115 h 115"/>
                <a:gd name="T2" fmla="*/ 181 w 204"/>
                <a:gd name="T3" fmla="*/ 99 h 115"/>
                <a:gd name="T4" fmla="*/ 157 w 204"/>
                <a:gd name="T5" fmla="*/ 79 h 115"/>
                <a:gd name="T6" fmla="*/ 102 w 204"/>
                <a:gd name="T7" fmla="*/ 76 h 115"/>
                <a:gd name="T8" fmla="*/ 73 w 204"/>
                <a:gd name="T9" fmla="*/ 57 h 115"/>
                <a:gd name="T10" fmla="*/ 51 w 204"/>
                <a:gd name="T11" fmla="*/ 19 h 115"/>
                <a:gd name="T12" fmla="*/ 19 w 204"/>
                <a:gd name="T13" fmla="*/ 6 h 115"/>
                <a:gd name="T14" fmla="*/ 0 w 204"/>
                <a:gd name="T15" fmla="*/ 0 h 115"/>
                <a:gd name="T16" fmla="*/ 0 60000 65536"/>
                <a:gd name="T17" fmla="*/ 0 60000 65536"/>
                <a:gd name="T18" fmla="*/ 0 60000 65536"/>
                <a:gd name="T19" fmla="*/ 0 60000 65536"/>
                <a:gd name="T20" fmla="*/ 0 60000 65536"/>
                <a:gd name="T21" fmla="*/ 0 60000 65536"/>
                <a:gd name="T22" fmla="*/ 0 60000 65536"/>
                <a:gd name="T23" fmla="*/ 0 60000 65536"/>
                <a:gd name="T24" fmla="*/ 0 w 204"/>
                <a:gd name="T25" fmla="*/ 0 h 115"/>
                <a:gd name="T26" fmla="*/ 204 w 204"/>
                <a:gd name="T27" fmla="*/ 115 h 1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4" h="115">
                  <a:moveTo>
                    <a:pt x="204" y="115"/>
                  </a:moveTo>
                  <a:cubicBezTo>
                    <a:pt x="196" y="110"/>
                    <a:pt x="189" y="105"/>
                    <a:pt x="181" y="99"/>
                  </a:cubicBezTo>
                  <a:cubicBezTo>
                    <a:pt x="173" y="93"/>
                    <a:pt x="170" y="83"/>
                    <a:pt x="157" y="79"/>
                  </a:cubicBezTo>
                  <a:cubicBezTo>
                    <a:pt x="144" y="75"/>
                    <a:pt x="116" y="80"/>
                    <a:pt x="102" y="76"/>
                  </a:cubicBezTo>
                  <a:cubicBezTo>
                    <a:pt x="88" y="72"/>
                    <a:pt x="81" y="66"/>
                    <a:pt x="73" y="57"/>
                  </a:cubicBezTo>
                  <a:cubicBezTo>
                    <a:pt x="65" y="48"/>
                    <a:pt x="60" y="27"/>
                    <a:pt x="51" y="19"/>
                  </a:cubicBezTo>
                  <a:cubicBezTo>
                    <a:pt x="42" y="11"/>
                    <a:pt x="27" y="9"/>
                    <a:pt x="19" y="6"/>
                  </a:cubicBezTo>
                  <a:cubicBezTo>
                    <a:pt x="11" y="3"/>
                    <a:pt x="5" y="1"/>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51" name="Freeform 284"/>
            <p:cNvSpPr>
              <a:spLocks/>
            </p:cNvSpPr>
            <p:nvPr/>
          </p:nvSpPr>
          <p:spPr bwMode="auto">
            <a:xfrm>
              <a:off x="1080" y="626"/>
              <a:ext cx="216" cy="37"/>
            </a:xfrm>
            <a:custGeom>
              <a:avLst/>
              <a:gdLst>
                <a:gd name="T0" fmla="*/ 0 w 216"/>
                <a:gd name="T1" fmla="*/ 0 h 37"/>
                <a:gd name="T2" fmla="*/ 11 w 216"/>
                <a:gd name="T3" fmla="*/ 12 h 37"/>
                <a:gd name="T4" fmla="*/ 29 w 216"/>
                <a:gd name="T5" fmla="*/ 21 h 37"/>
                <a:gd name="T6" fmla="*/ 54 w 216"/>
                <a:gd name="T7" fmla="*/ 16 h 37"/>
                <a:gd name="T8" fmla="*/ 72 w 216"/>
                <a:gd name="T9" fmla="*/ 18 h 37"/>
                <a:gd name="T10" fmla="*/ 92 w 216"/>
                <a:gd name="T11" fmla="*/ 33 h 37"/>
                <a:gd name="T12" fmla="*/ 132 w 216"/>
                <a:gd name="T13" fmla="*/ 36 h 37"/>
                <a:gd name="T14" fmla="*/ 158 w 216"/>
                <a:gd name="T15" fmla="*/ 28 h 37"/>
                <a:gd name="T16" fmla="*/ 179 w 216"/>
                <a:gd name="T17" fmla="*/ 22 h 37"/>
                <a:gd name="T18" fmla="*/ 198 w 216"/>
                <a:gd name="T19" fmla="*/ 21 h 37"/>
                <a:gd name="T20" fmla="*/ 216 w 216"/>
                <a:gd name="T21" fmla="*/ 18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6"/>
                <a:gd name="T34" fmla="*/ 0 h 37"/>
                <a:gd name="T35" fmla="*/ 216 w 216"/>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6" h="37">
                  <a:moveTo>
                    <a:pt x="0" y="0"/>
                  </a:moveTo>
                  <a:cubicBezTo>
                    <a:pt x="3" y="4"/>
                    <a:pt x="6" y="9"/>
                    <a:pt x="11" y="12"/>
                  </a:cubicBezTo>
                  <a:cubicBezTo>
                    <a:pt x="16" y="15"/>
                    <a:pt x="22" y="20"/>
                    <a:pt x="29" y="21"/>
                  </a:cubicBezTo>
                  <a:cubicBezTo>
                    <a:pt x="36" y="22"/>
                    <a:pt x="47" y="16"/>
                    <a:pt x="54" y="16"/>
                  </a:cubicBezTo>
                  <a:cubicBezTo>
                    <a:pt x="61" y="16"/>
                    <a:pt x="66" y="15"/>
                    <a:pt x="72" y="18"/>
                  </a:cubicBezTo>
                  <a:cubicBezTo>
                    <a:pt x="78" y="21"/>
                    <a:pt x="82" y="30"/>
                    <a:pt x="92" y="33"/>
                  </a:cubicBezTo>
                  <a:cubicBezTo>
                    <a:pt x="102" y="36"/>
                    <a:pt x="121" y="37"/>
                    <a:pt x="132" y="36"/>
                  </a:cubicBezTo>
                  <a:cubicBezTo>
                    <a:pt x="143" y="35"/>
                    <a:pt x="150" y="30"/>
                    <a:pt x="158" y="28"/>
                  </a:cubicBezTo>
                  <a:cubicBezTo>
                    <a:pt x="166" y="26"/>
                    <a:pt x="172" y="23"/>
                    <a:pt x="179" y="22"/>
                  </a:cubicBezTo>
                  <a:cubicBezTo>
                    <a:pt x="186" y="21"/>
                    <a:pt x="192" y="22"/>
                    <a:pt x="198" y="21"/>
                  </a:cubicBezTo>
                  <a:cubicBezTo>
                    <a:pt x="204" y="20"/>
                    <a:pt x="210" y="19"/>
                    <a:pt x="216" y="18"/>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52" name="Freeform 285"/>
            <p:cNvSpPr>
              <a:spLocks/>
            </p:cNvSpPr>
            <p:nvPr/>
          </p:nvSpPr>
          <p:spPr bwMode="auto">
            <a:xfrm>
              <a:off x="1526" y="612"/>
              <a:ext cx="46" cy="189"/>
            </a:xfrm>
            <a:custGeom>
              <a:avLst/>
              <a:gdLst>
                <a:gd name="T0" fmla="*/ 18 w 46"/>
                <a:gd name="T1" fmla="*/ 189 h 189"/>
                <a:gd name="T2" fmla="*/ 39 w 46"/>
                <a:gd name="T3" fmla="*/ 171 h 189"/>
                <a:gd name="T4" fmla="*/ 45 w 46"/>
                <a:gd name="T5" fmla="*/ 146 h 189"/>
                <a:gd name="T6" fmla="*/ 33 w 46"/>
                <a:gd name="T7" fmla="*/ 125 h 189"/>
                <a:gd name="T8" fmla="*/ 24 w 46"/>
                <a:gd name="T9" fmla="*/ 99 h 189"/>
                <a:gd name="T10" fmla="*/ 30 w 46"/>
                <a:gd name="T11" fmla="*/ 72 h 189"/>
                <a:gd name="T12" fmla="*/ 30 w 46"/>
                <a:gd name="T13" fmla="*/ 50 h 189"/>
                <a:gd name="T14" fmla="*/ 10 w 46"/>
                <a:gd name="T15" fmla="*/ 21 h 189"/>
                <a:gd name="T16" fmla="*/ 0 w 46"/>
                <a:gd name="T17" fmla="*/ 0 h 1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189"/>
                <a:gd name="T29" fmla="*/ 46 w 46"/>
                <a:gd name="T30" fmla="*/ 189 h 1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189">
                  <a:moveTo>
                    <a:pt x="18" y="189"/>
                  </a:moveTo>
                  <a:cubicBezTo>
                    <a:pt x="26" y="183"/>
                    <a:pt x="35" y="178"/>
                    <a:pt x="39" y="171"/>
                  </a:cubicBezTo>
                  <a:cubicBezTo>
                    <a:pt x="43" y="164"/>
                    <a:pt x="46" y="154"/>
                    <a:pt x="45" y="146"/>
                  </a:cubicBezTo>
                  <a:cubicBezTo>
                    <a:pt x="44" y="138"/>
                    <a:pt x="36" y="133"/>
                    <a:pt x="33" y="125"/>
                  </a:cubicBezTo>
                  <a:cubicBezTo>
                    <a:pt x="30" y="117"/>
                    <a:pt x="24" y="108"/>
                    <a:pt x="24" y="99"/>
                  </a:cubicBezTo>
                  <a:cubicBezTo>
                    <a:pt x="24" y="90"/>
                    <a:pt x="29" y="80"/>
                    <a:pt x="30" y="72"/>
                  </a:cubicBezTo>
                  <a:cubicBezTo>
                    <a:pt x="31" y="64"/>
                    <a:pt x="33" y="58"/>
                    <a:pt x="30" y="50"/>
                  </a:cubicBezTo>
                  <a:cubicBezTo>
                    <a:pt x="27" y="42"/>
                    <a:pt x="15" y="29"/>
                    <a:pt x="10" y="21"/>
                  </a:cubicBezTo>
                  <a:cubicBezTo>
                    <a:pt x="5" y="13"/>
                    <a:pt x="2" y="6"/>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53" name="Freeform 286"/>
            <p:cNvSpPr>
              <a:spLocks/>
            </p:cNvSpPr>
            <p:nvPr/>
          </p:nvSpPr>
          <p:spPr bwMode="auto">
            <a:xfrm>
              <a:off x="1526" y="473"/>
              <a:ext cx="20" cy="139"/>
            </a:xfrm>
            <a:custGeom>
              <a:avLst/>
              <a:gdLst>
                <a:gd name="T0" fmla="*/ 0 w 20"/>
                <a:gd name="T1" fmla="*/ 139 h 139"/>
                <a:gd name="T2" fmla="*/ 3 w 20"/>
                <a:gd name="T3" fmla="*/ 112 h 139"/>
                <a:gd name="T4" fmla="*/ 19 w 20"/>
                <a:gd name="T5" fmla="*/ 79 h 139"/>
                <a:gd name="T6" fmla="*/ 10 w 20"/>
                <a:gd name="T7" fmla="*/ 51 h 139"/>
                <a:gd name="T8" fmla="*/ 9 w 20"/>
                <a:gd name="T9" fmla="*/ 13 h 139"/>
                <a:gd name="T10" fmla="*/ 9 w 20"/>
                <a:gd name="T11" fmla="*/ 0 h 139"/>
                <a:gd name="T12" fmla="*/ 0 60000 65536"/>
                <a:gd name="T13" fmla="*/ 0 60000 65536"/>
                <a:gd name="T14" fmla="*/ 0 60000 65536"/>
                <a:gd name="T15" fmla="*/ 0 60000 65536"/>
                <a:gd name="T16" fmla="*/ 0 60000 65536"/>
                <a:gd name="T17" fmla="*/ 0 60000 65536"/>
                <a:gd name="T18" fmla="*/ 0 w 20"/>
                <a:gd name="T19" fmla="*/ 0 h 139"/>
                <a:gd name="T20" fmla="*/ 20 w 20"/>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20" h="139">
                  <a:moveTo>
                    <a:pt x="0" y="139"/>
                  </a:moveTo>
                  <a:cubicBezTo>
                    <a:pt x="0" y="130"/>
                    <a:pt x="0" y="122"/>
                    <a:pt x="3" y="112"/>
                  </a:cubicBezTo>
                  <a:cubicBezTo>
                    <a:pt x="6" y="102"/>
                    <a:pt x="18" y="89"/>
                    <a:pt x="19" y="79"/>
                  </a:cubicBezTo>
                  <a:cubicBezTo>
                    <a:pt x="20" y="69"/>
                    <a:pt x="12" y="62"/>
                    <a:pt x="10" y="51"/>
                  </a:cubicBezTo>
                  <a:cubicBezTo>
                    <a:pt x="8" y="40"/>
                    <a:pt x="9" y="21"/>
                    <a:pt x="9" y="13"/>
                  </a:cubicBezTo>
                  <a:cubicBezTo>
                    <a:pt x="9" y="5"/>
                    <a:pt x="9" y="2"/>
                    <a:pt x="9"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54" name="Freeform 287"/>
            <p:cNvSpPr>
              <a:spLocks/>
            </p:cNvSpPr>
            <p:nvPr/>
          </p:nvSpPr>
          <p:spPr bwMode="auto">
            <a:xfrm>
              <a:off x="1080" y="411"/>
              <a:ext cx="69" cy="215"/>
            </a:xfrm>
            <a:custGeom>
              <a:avLst/>
              <a:gdLst>
                <a:gd name="T0" fmla="*/ 0 w 69"/>
                <a:gd name="T1" fmla="*/ 215 h 215"/>
                <a:gd name="T2" fmla="*/ 12 w 69"/>
                <a:gd name="T3" fmla="*/ 204 h 215"/>
                <a:gd name="T4" fmla="*/ 33 w 69"/>
                <a:gd name="T5" fmla="*/ 198 h 215"/>
                <a:gd name="T6" fmla="*/ 42 w 69"/>
                <a:gd name="T7" fmla="*/ 165 h 215"/>
                <a:gd name="T8" fmla="*/ 32 w 69"/>
                <a:gd name="T9" fmla="*/ 138 h 215"/>
                <a:gd name="T10" fmla="*/ 54 w 69"/>
                <a:gd name="T11" fmla="*/ 104 h 215"/>
                <a:gd name="T12" fmla="*/ 68 w 69"/>
                <a:gd name="T13" fmla="*/ 57 h 215"/>
                <a:gd name="T14" fmla="*/ 60 w 69"/>
                <a:gd name="T15" fmla="*/ 0 h 215"/>
                <a:gd name="T16" fmla="*/ 0 60000 65536"/>
                <a:gd name="T17" fmla="*/ 0 60000 65536"/>
                <a:gd name="T18" fmla="*/ 0 60000 65536"/>
                <a:gd name="T19" fmla="*/ 0 60000 65536"/>
                <a:gd name="T20" fmla="*/ 0 60000 65536"/>
                <a:gd name="T21" fmla="*/ 0 60000 65536"/>
                <a:gd name="T22" fmla="*/ 0 60000 65536"/>
                <a:gd name="T23" fmla="*/ 0 60000 65536"/>
                <a:gd name="T24" fmla="*/ 0 w 69"/>
                <a:gd name="T25" fmla="*/ 0 h 215"/>
                <a:gd name="T26" fmla="*/ 69 w 69"/>
                <a:gd name="T27" fmla="*/ 215 h 2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 h="215">
                  <a:moveTo>
                    <a:pt x="0" y="215"/>
                  </a:moveTo>
                  <a:cubicBezTo>
                    <a:pt x="3" y="211"/>
                    <a:pt x="7" y="207"/>
                    <a:pt x="12" y="204"/>
                  </a:cubicBezTo>
                  <a:cubicBezTo>
                    <a:pt x="17" y="201"/>
                    <a:pt x="28" y="204"/>
                    <a:pt x="33" y="198"/>
                  </a:cubicBezTo>
                  <a:cubicBezTo>
                    <a:pt x="38" y="192"/>
                    <a:pt x="42" y="175"/>
                    <a:pt x="42" y="165"/>
                  </a:cubicBezTo>
                  <a:cubicBezTo>
                    <a:pt x="42" y="155"/>
                    <a:pt x="30" y="148"/>
                    <a:pt x="32" y="138"/>
                  </a:cubicBezTo>
                  <a:cubicBezTo>
                    <a:pt x="34" y="128"/>
                    <a:pt x="48" y="117"/>
                    <a:pt x="54" y="104"/>
                  </a:cubicBezTo>
                  <a:cubicBezTo>
                    <a:pt x="60" y="91"/>
                    <a:pt x="67" y="74"/>
                    <a:pt x="68" y="57"/>
                  </a:cubicBezTo>
                  <a:cubicBezTo>
                    <a:pt x="69" y="40"/>
                    <a:pt x="64" y="20"/>
                    <a:pt x="6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55" name="Freeform 288"/>
            <p:cNvSpPr>
              <a:spLocks/>
            </p:cNvSpPr>
            <p:nvPr/>
          </p:nvSpPr>
          <p:spPr bwMode="auto">
            <a:xfrm>
              <a:off x="1199" y="743"/>
              <a:ext cx="79" cy="135"/>
            </a:xfrm>
            <a:custGeom>
              <a:avLst/>
              <a:gdLst>
                <a:gd name="T0" fmla="*/ 66 w 79"/>
                <a:gd name="T1" fmla="*/ 135 h 135"/>
                <a:gd name="T2" fmla="*/ 70 w 79"/>
                <a:gd name="T3" fmla="*/ 120 h 135"/>
                <a:gd name="T4" fmla="*/ 75 w 79"/>
                <a:gd name="T5" fmla="*/ 94 h 135"/>
                <a:gd name="T6" fmla="*/ 46 w 79"/>
                <a:gd name="T7" fmla="*/ 73 h 135"/>
                <a:gd name="T8" fmla="*/ 27 w 79"/>
                <a:gd name="T9" fmla="*/ 60 h 135"/>
                <a:gd name="T10" fmla="*/ 13 w 79"/>
                <a:gd name="T11" fmla="*/ 19 h 135"/>
                <a:gd name="T12" fmla="*/ 0 w 79"/>
                <a:gd name="T13" fmla="*/ 0 h 135"/>
                <a:gd name="T14" fmla="*/ 0 60000 65536"/>
                <a:gd name="T15" fmla="*/ 0 60000 65536"/>
                <a:gd name="T16" fmla="*/ 0 60000 65536"/>
                <a:gd name="T17" fmla="*/ 0 60000 65536"/>
                <a:gd name="T18" fmla="*/ 0 60000 65536"/>
                <a:gd name="T19" fmla="*/ 0 60000 65536"/>
                <a:gd name="T20" fmla="*/ 0 60000 65536"/>
                <a:gd name="T21" fmla="*/ 0 w 79"/>
                <a:gd name="T22" fmla="*/ 0 h 135"/>
                <a:gd name="T23" fmla="*/ 79 w 79"/>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5">
                  <a:moveTo>
                    <a:pt x="66" y="135"/>
                  </a:moveTo>
                  <a:cubicBezTo>
                    <a:pt x="67" y="131"/>
                    <a:pt x="69" y="127"/>
                    <a:pt x="70" y="120"/>
                  </a:cubicBezTo>
                  <a:cubicBezTo>
                    <a:pt x="71" y="113"/>
                    <a:pt x="79" y="102"/>
                    <a:pt x="75" y="94"/>
                  </a:cubicBezTo>
                  <a:cubicBezTo>
                    <a:pt x="71" y="86"/>
                    <a:pt x="54" y="79"/>
                    <a:pt x="46" y="73"/>
                  </a:cubicBezTo>
                  <a:cubicBezTo>
                    <a:pt x="38" y="67"/>
                    <a:pt x="33" y="69"/>
                    <a:pt x="27" y="60"/>
                  </a:cubicBezTo>
                  <a:cubicBezTo>
                    <a:pt x="21" y="51"/>
                    <a:pt x="17" y="29"/>
                    <a:pt x="13" y="19"/>
                  </a:cubicBezTo>
                  <a:cubicBezTo>
                    <a:pt x="9" y="9"/>
                    <a:pt x="4" y="4"/>
                    <a:pt x="0"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56" name="Freeform 289"/>
            <p:cNvSpPr>
              <a:spLocks/>
            </p:cNvSpPr>
            <p:nvPr/>
          </p:nvSpPr>
          <p:spPr bwMode="auto">
            <a:xfrm>
              <a:off x="1214" y="1217"/>
              <a:ext cx="1" cy="33"/>
            </a:xfrm>
            <a:custGeom>
              <a:avLst/>
              <a:gdLst>
                <a:gd name="T0" fmla="*/ 0 w 1"/>
                <a:gd name="T1" fmla="*/ 0 h 33"/>
                <a:gd name="T2" fmla="*/ 1 w 1"/>
                <a:gd name="T3" fmla="*/ 18 h 33"/>
                <a:gd name="T4" fmla="*/ 1 w 1"/>
                <a:gd name="T5" fmla="*/ 33 h 33"/>
                <a:gd name="T6" fmla="*/ 0 60000 65536"/>
                <a:gd name="T7" fmla="*/ 0 60000 65536"/>
                <a:gd name="T8" fmla="*/ 0 60000 65536"/>
                <a:gd name="T9" fmla="*/ 0 w 1"/>
                <a:gd name="T10" fmla="*/ 0 h 33"/>
                <a:gd name="T11" fmla="*/ 1 w 1"/>
                <a:gd name="T12" fmla="*/ 33 h 33"/>
              </a:gdLst>
              <a:ahLst/>
              <a:cxnLst>
                <a:cxn ang="T6">
                  <a:pos x="T0" y="T1"/>
                </a:cxn>
                <a:cxn ang="T7">
                  <a:pos x="T2" y="T3"/>
                </a:cxn>
                <a:cxn ang="T8">
                  <a:pos x="T4" y="T5"/>
                </a:cxn>
              </a:cxnLst>
              <a:rect l="T9" t="T10" r="T11" b="T12"/>
              <a:pathLst>
                <a:path w="1" h="33">
                  <a:moveTo>
                    <a:pt x="0" y="0"/>
                  </a:moveTo>
                  <a:cubicBezTo>
                    <a:pt x="0" y="6"/>
                    <a:pt x="1" y="13"/>
                    <a:pt x="1" y="18"/>
                  </a:cubicBezTo>
                  <a:cubicBezTo>
                    <a:pt x="1" y="23"/>
                    <a:pt x="1" y="28"/>
                    <a:pt x="1" y="33"/>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57" name="Freeform 290"/>
            <p:cNvSpPr>
              <a:spLocks/>
            </p:cNvSpPr>
            <p:nvPr/>
          </p:nvSpPr>
          <p:spPr bwMode="auto">
            <a:xfrm>
              <a:off x="2408" y="773"/>
              <a:ext cx="135" cy="84"/>
            </a:xfrm>
            <a:custGeom>
              <a:avLst/>
              <a:gdLst>
                <a:gd name="T0" fmla="*/ 1 w 135"/>
                <a:gd name="T1" fmla="*/ 84 h 84"/>
                <a:gd name="T2" fmla="*/ 3 w 135"/>
                <a:gd name="T3" fmla="*/ 66 h 84"/>
                <a:gd name="T4" fmla="*/ 18 w 135"/>
                <a:gd name="T5" fmla="*/ 55 h 84"/>
                <a:gd name="T6" fmla="*/ 28 w 135"/>
                <a:gd name="T7" fmla="*/ 54 h 84"/>
                <a:gd name="T8" fmla="*/ 55 w 135"/>
                <a:gd name="T9" fmla="*/ 54 h 84"/>
                <a:gd name="T10" fmla="*/ 81 w 135"/>
                <a:gd name="T11" fmla="*/ 39 h 84"/>
                <a:gd name="T12" fmla="*/ 93 w 135"/>
                <a:gd name="T13" fmla="*/ 22 h 84"/>
                <a:gd name="T14" fmla="*/ 121 w 135"/>
                <a:gd name="T15" fmla="*/ 15 h 84"/>
                <a:gd name="T16" fmla="*/ 135 w 135"/>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
                <a:gd name="T28" fmla="*/ 0 h 84"/>
                <a:gd name="T29" fmla="*/ 135 w 135"/>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 h="84">
                  <a:moveTo>
                    <a:pt x="1" y="84"/>
                  </a:moveTo>
                  <a:cubicBezTo>
                    <a:pt x="0" y="77"/>
                    <a:pt x="0" y="71"/>
                    <a:pt x="3" y="66"/>
                  </a:cubicBezTo>
                  <a:cubicBezTo>
                    <a:pt x="6" y="61"/>
                    <a:pt x="14" y="57"/>
                    <a:pt x="18" y="55"/>
                  </a:cubicBezTo>
                  <a:cubicBezTo>
                    <a:pt x="22" y="53"/>
                    <a:pt x="22" y="54"/>
                    <a:pt x="28" y="54"/>
                  </a:cubicBezTo>
                  <a:cubicBezTo>
                    <a:pt x="34" y="54"/>
                    <a:pt x="46" y="56"/>
                    <a:pt x="55" y="54"/>
                  </a:cubicBezTo>
                  <a:cubicBezTo>
                    <a:pt x="64" y="52"/>
                    <a:pt x="75" y="44"/>
                    <a:pt x="81" y="39"/>
                  </a:cubicBezTo>
                  <a:cubicBezTo>
                    <a:pt x="87" y="34"/>
                    <a:pt x="86" y="26"/>
                    <a:pt x="93" y="22"/>
                  </a:cubicBezTo>
                  <a:cubicBezTo>
                    <a:pt x="100" y="18"/>
                    <a:pt x="114" y="19"/>
                    <a:pt x="121" y="15"/>
                  </a:cubicBezTo>
                  <a:cubicBezTo>
                    <a:pt x="128" y="11"/>
                    <a:pt x="131" y="5"/>
                    <a:pt x="13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58" name="Freeform 291"/>
            <p:cNvSpPr>
              <a:spLocks/>
            </p:cNvSpPr>
            <p:nvPr/>
          </p:nvSpPr>
          <p:spPr bwMode="auto">
            <a:xfrm>
              <a:off x="2273" y="706"/>
              <a:ext cx="88" cy="25"/>
            </a:xfrm>
            <a:custGeom>
              <a:avLst/>
              <a:gdLst>
                <a:gd name="T0" fmla="*/ 0 w 88"/>
                <a:gd name="T1" fmla="*/ 23 h 25"/>
                <a:gd name="T2" fmla="*/ 12 w 88"/>
                <a:gd name="T3" fmla="*/ 23 h 25"/>
                <a:gd name="T4" fmla="*/ 28 w 88"/>
                <a:gd name="T5" fmla="*/ 11 h 25"/>
                <a:gd name="T6" fmla="*/ 40 w 88"/>
                <a:gd name="T7" fmla="*/ 2 h 25"/>
                <a:gd name="T8" fmla="*/ 55 w 88"/>
                <a:gd name="T9" fmla="*/ 1 h 25"/>
                <a:gd name="T10" fmla="*/ 70 w 88"/>
                <a:gd name="T11" fmla="*/ 1 h 25"/>
                <a:gd name="T12" fmla="*/ 88 w 88"/>
                <a:gd name="T13" fmla="*/ 7 h 25"/>
                <a:gd name="T14" fmla="*/ 0 60000 65536"/>
                <a:gd name="T15" fmla="*/ 0 60000 65536"/>
                <a:gd name="T16" fmla="*/ 0 60000 65536"/>
                <a:gd name="T17" fmla="*/ 0 60000 65536"/>
                <a:gd name="T18" fmla="*/ 0 60000 65536"/>
                <a:gd name="T19" fmla="*/ 0 60000 65536"/>
                <a:gd name="T20" fmla="*/ 0 60000 65536"/>
                <a:gd name="T21" fmla="*/ 0 w 88"/>
                <a:gd name="T22" fmla="*/ 0 h 25"/>
                <a:gd name="T23" fmla="*/ 88 w 8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25">
                  <a:moveTo>
                    <a:pt x="0" y="23"/>
                  </a:moveTo>
                  <a:cubicBezTo>
                    <a:pt x="3" y="24"/>
                    <a:pt x="7" y="25"/>
                    <a:pt x="12" y="23"/>
                  </a:cubicBezTo>
                  <a:cubicBezTo>
                    <a:pt x="17" y="21"/>
                    <a:pt x="23" y="14"/>
                    <a:pt x="28" y="11"/>
                  </a:cubicBezTo>
                  <a:cubicBezTo>
                    <a:pt x="33" y="8"/>
                    <a:pt x="36" y="4"/>
                    <a:pt x="40" y="2"/>
                  </a:cubicBezTo>
                  <a:cubicBezTo>
                    <a:pt x="44" y="0"/>
                    <a:pt x="50" y="1"/>
                    <a:pt x="55" y="1"/>
                  </a:cubicBezTo>
                  <a:cubicBezTo>
                    <a:pt x="60" y="1"/>
                    <a:pt x="65" y="0"/>
                    <a:pt x="70" y="1"/>
                  </a:cubicBezTo>
                  <a:cubicBezTo>
                    <a:pt x="75" y="2"/>
                    <a:pt x="81" y="4"/>
                    <a:pt x="88" y="7"/>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59" name="Freeform 292"/>
            <p:cNvSpPr>
              <a:spLocks/>
            </p:cNvSpPr>
            <p:nvPr/>
          </p:nvSpPr>
          <p:spPr bwMode="auto">
            <a:xfrm>
              <a:off x="2238" y="819"/>
              <a:ext cx="171" cy="38"/>
            </a:xfrm>
            <a:custGeom>
              <a:avLst/>
              <a:gdLst>
                <a:gd name="T0" fmla="*/ 171 w 171"/>
                <a:gd name="T1" fmla="*/ 36 h 38"/>
                <a:gd name="T2" fmla="*/ 159 w 171"/>
                <a:gd name="T3" fmla="*/ 36 h 38"/>
                <a:gd name="T4" fmla="*/ 147 w 171"/>
                <a:gd name="T5" fmla="*/ 26 h 38"/>
                <a:gd name="T6" fmla="*/ 138 w 171"/>
                <a:gd name="T7" fmla="*/ 9 h 38"/>
                <a:gd name="T8" fmla="*/ 104 w 171"/>
                <a:gd name="T9" fmla="*/ 0 h 38"/>
                <a:gd name="T10" fmla="*/ 93 w 171"/>
                <a:gd name="T11" fmla="*/ 9 h 38"/>
                <a:gd name="T12" fmla="*/ 83 w 171"/>
                <a:gd name="T13" fmla="*/ 17 h 38"/>
                <a:gd name="T14" fmla="*/ 60 w 171"/>
                <a:gd name="T15" fmla="*/ 12 h 38"/>
                <a:gd name="T16" fmla="*/ 38 w 171"/>
                <a:gd name="T17" fmla="*/ 3 h 38"/>
                <a:gd name="T18" fmla="*/ 8 w 171"/>
                <a:gd name="T19" fmla="*/ 14 h 38"/>
                <a:gd name="T20" fmla="*/ 0 w 171"/>
                <a:gd name="T21" fmla="*/ 23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1"/>
                <a:gd name="T34" fmla="*/ 0 h 38"/>
                <a:gd name="T35" fmla="*/ 171 w 171"/>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1" h="38">
                  <a:moveTo>
                    <a:pt x="171" y="36"/>
                  </a:moveTo>
                  <a:cubicBezTo>
                    <a:pt x="167" y="37"/>
                    <a:pt x="163" y="38"/>
                    <a:pt x="159" y="36"/>
                  </a:cubicBezTo>
                  <a:cubicBezTo>
                    <a:pt x="155" y="34"/>
                    <a:pt x="150" y="30"/>
                    <a:pt x="147" y="26"/>
                  </a:cubicBezTo>
                  <a:cubicBezTo>
                    <a:pt x="144" y="22"/>
                    <a:pt x="145" y="13"/>
                    <a:pt x="138" y="9"/>
                  </a:cubicBezTo>
                  <a:cubicBezTo>
                    <a:pt x="131" y="5"/>
                    <a:pt x="111" y="0"/>
                    <a:pt x="104" y="0"/>
                  </a:cubicBezTo>
                  <a:cubicBezTo>
                    <a:pt x="97" y="0"/>
                    <a:pt x="96" y="6"/>
                    <a:pt x="93" y="9"/>
                  </a:cubicBezTo>
                  <a:cubicBezTo>
                    <a:pt x="90" y="12"/>
                    <a:pt x="88" y="17"/>
                    <a:pt x="83" y="17"/>
                  </a:cubicBezTo>
                  <a:cubicBezTo>
                    <a:pt x="78" y="17"/>
                    <a:pt x="67" y="14"/>
                    <a:pt x="60" y="12"/>
                  </a:cubicBezTo>
                  <a:cubicBezTo>
                    <a:pt x="53" y="10"/>
                    <a:pt x="47" y="3"/>
                    <a:pt x="38" y="3"/>
                  </a:cubicBezTo>
                  <a:cubicBezTo>
                    <a:pt x="29" y="3"/>
                    <a:pt x="14" y="11"/>
                    <a:pt x="8" y="14"/>
                  </a:cubicBezTo>
                  <a:cubicBezTo>
                    <a:pt x="2" y="17"/>
                    <a:pt x="3" y="21"/>
                    <a:pt x="0" y="23"/>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60" name="Freeform 293"/>
            <p:cNvSpPr>
              <a:spLocks/>
            </p:cNvSpPr>
            <p:nvPr/>
          </p:nvSpPr>
          <p:spPr bwMode="auto">
            <a:xfrm>
              <a:off x="2079" y="830"/>
              <a:ext cx="150" cy="24"/>
            </a:xfrm>
            <a:custGeom>
              <a:avLst/>
              <a:gdLst>
                <a:gd name="T0" fmla="*/ 150 w 150"/>
                <a:gd name="T1" fmla="*/ 15 h 24"/>
                <a:gd name="T2" fmla="*/ 132 w 150"/>
                <a:gd name="T3" fmla="*/ 22 h 24"/>
                <a:gd name="T4" fmla="*/ 113 w 150"/>
                <a:gd name="T5" fmla="*/ 24 h 24"/>
                <a:gd name="T6" fmla="*/ 99 w 150"/>
                <a:gd name="T7" fmla="*/ 19 h 24"/>
                <a:gd name="T8" fmla="*/ 86 w 150"/>
                <a:gd name="T9" fmla="*/ 7 h 24"/>
                <a:gd name="T10" fmla="*/ 71 w 150"/>
                <a:gd name="T11" fmla="*/ 1 h 24"/>
                <a:gd name="T12" fmla="*/ 41 w 150"/>
                <a:gd name="T13" fmla="*/ 1 h 24"/>
                <a:gd name="T14" fmla="*/ 24 w 150"/>
                <a:gd name="T15" fmla="*/ 9 h 24"/>
                <a:gd name="T16" fmla="*/ 0 w 150"/>
                <a:gd name="T17" fmla="*/ 10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24"/>
                <a:gd name="T29" fmla="*/ 150 w 150"/>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24">
                  <a:moveTo>
                    <a:pt x="150" y="15"/>
                  </a:moveTo>
                  <a:cubicBezTo>
                    <a:pt x="144" y="18"/>
                    <a:pt x="138" y="21"/>
                    <a:pt x="132" y="22"/>
                  </a:cubicBezTo>
                  <a:cubicBezTo>
                    <a:pt x="126" y="23"/>
                    <a:pt x="118" y="24"/>
                    <a:pt x="113" y="24"/>
                  </a:cubicBezTo>
                  <a:cubicBezTo>
                    <a:pt x="108" y="24"/>
                    <a:pt x="103" y="22"/>
                    <a:pt x="99" y="19"/>
                  </a:cubicBezTo>
                  <a:cubicBezTo>
                    <a:pt x="95" y="16"/>
                    <a:pt x="91" y="10"/>
                    <a:pt x="86" y="7"/>
                  </a:cubicBezTo>
                  <a:cubicBezTo>
                    <a:pt x="81" y="4"/>
                    <a:pt x="78" y="2"/>
                    <a:pt x="71" y="1"/>
                  </a:cubicBezTo>
                  <a:cubicBezTo>
                    <a:pt x="64" y="0"/>
                    <a:pt x="49" y="0"/>
                    <a:pt x="41" y="1"/>
                  </a:cubicBezTo>
                  <a:cubicBezTo>
                    <a:pt x="33" y="2"/>
                    <a:pt x="31" y="8"/>
                    <a:pt x="24" y="9"/>
                  </a:cubicBezTo>
                  <a:cubicBezTo>
                    <a:pt x="17" y="10"/>
                    <a:pt x="5" y="10"/>
                    <a:pt x="0" y="1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61" name="Freeform 294"/>
            <p:cNvSpPr>
              <a:spLocks/>
            </p:cNvSpPr>
            <p:nvPr/>
          </p:nvSpPr>
          <p:spPr bwMode="auto">
            <a:xfrm>
              <a:off x="1991" y="839"/>
              <a:ext cx="84" cy="85"/>
            </a:xfrm>
            <a:custGeom>
              <a:avLst/>
              <a:gdLst>
                <a:gd name="T0" fmla="*/ 84 w 84"/>
                <a:gd name="T1" fmla="*/ 0 h 85"/>
                <a:gd name="T2" fmla="*/ 61 w 84"/>
                <a:gd name="T3" fmla="*/ 9 h 85"/>
                <a:gd name="T4" fmla="*/ 46 w 84"/>
                <a:gd name="T5" fmla="*/ 27 h 85"/>
                <a:gd name="T6" fmla="*/ 43 w 84"/>
                <a:gd name="T7" fmla="*/ 48 h 85"/>
                <a:gd name="T8" fmla="*/ 33 w 84"/>
                <a:gd name="T9" fmla="*/ 64 h 85"/>
                <a:gd name="T10" fmla="*/ 22 w 84"/>
                <a:gd name="T11" fmla="*/ 72 h 85"/>
                <a:gd name="T12" fmla="*/ 12 w 84"/>
                <a:gd name="T13" fmla="*/ 78 h 85"/>
                <a:gd name="T14" fmla="*/ 0 w 84"/>
                <a:gd name="T15" fmla="*/ 85 h 85"/>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85"/>
                <a:gd name="T26" fmla="*/ 84 w 84"/>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85">
                  <a:moveTo>
                    <a:pt x="84" y="0"/>
                  </a:moveTo>
                  <a:cubicBezTo>
                    <a:pt x="75" y="2"/>
                    <a:pt x="67" y="5"/>
                    <a:pt x="61" y="9"/>
                  </a:cubicBezTo>
                  <a:cubicBezTo>
                    <a:pt x="55" y="13"/>
                    <a:pt x="49" y="21"/>
                    <a:pt x="46" y="27"/>
                  </a:cubicBezTo>
                  <a:cubicBezTo>
                    <a:pt x="43" y="33"/>
                    <a:pt x="45" y="42"/>
                    <a:pt x="43" y="48"/>
                  </a:cubicBezTo>
                  <a:cubicBezTo>
                    <a:pt x="41" y="54"/>
                    <a:pt x="36" y="60"/>
                    <a:pt x="33" y="64"/>
                  </a:cubicBezTo>
                  <a:cubicBezTo>
                    <a:pt x="30" y="68"/>
                    <a:pt x="26" y="70"/>
                    <a:pt x="22" y="72"/>
                  </a:cubicBezTo>
                  <a:cubicBezTo>
                    <a:pt x="18" y="74"/>
                    <a:pt x="16" y="76"/>
                    <a:pt x="12" y="78"/>
                  </a:cubicBezTo>
                  <a:cubicBezTo>
                    <a:pt x="8" y="80"/>
                    <a:pt x="4" y="82"/>
                    <a:pt x="0" y="85"/>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62" name="Freeform 295"/>
            <p:cNvSpPr>
              <a:spLocks/>
            </p:cNvSpPr>
            <p:nvPr/>
          </p:nvSpPr>
          <p:spPr bwMode="auto">
            <a:xfrm>
              <a:off x="2009" y="635"/>
              <a:ext cx="94" cy="72"/>
            </a:xfrm>
            <a:custGeom>
              <a:avLst/>
              <a:gdLst>
                <a:gd name="T0" fmla="*/ 93 w 94"/>
                <a:gd name="T1" fmla="*/ 72 h 72"/>
                <a:gd name="T2" fmla="*/ 93 w 94"/>
                <a:gd name="T3" fmla="*/ 58 h 72"/>
                <a:gd name="T4" fmla="*/ 87 w 94"/>
                <a:gd name="T5" fmla="*/ 40 h 72"/>
                <a:gd name="T6" fmla="*/ 67 w 94"/>
                <a:gd name="T7" fmla="*/ 31 h 72"/>
                <a:gd name="T8" fmla="*/ 48 w 94"/>
                <a:gd name="T9" fmla="*/ 28 h 72"/>
                <a:gd name="T10" fmla="*/ 22 w 94"/>
                <a:gd name="T11" fmla="*/ 18 h 72"/>
                <a:gd name="T12" fmla="*/ 10 w 94"/>
                <a:gd name="T13" fmla="*/ 9 h 72"/>
                <a:gd name="T14" fmla="*/ 0 w 94"/>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72"/>
                <a:gd name="T26" fmla="*/ 94 w 94"/>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72">
                  <a:moveTo>
                    <a:pt x="93" y="72"/>
                  </a:moveTo>
                  <a:cubicBezTo>
                    <a:pt x="93" y="67"/>
                    <a:pt x="94" y="63"/>
                    <a:pt x="93" y="58"/>
                  </a:cubicBezTo>
                  <a:cubicBezTo>
                    <a:pt x="92" y="53"/>
                    <a:pt x="91" y="45"/>
                    <a:pt x="87" y="40"/>
                  </a:cubicBezTo>
                  <a:cubicBezTo>
                    <a:pt x="83" y="35"/>
                    <a:pt x="73" y="33"/>
                    <a:pt x="67" y="31"/>
                  </a:cubicBezTo>
                  <a:cubicBezTo>
                    <a:pt x="61" y="29"/>
                    <a:pt x="55" y="30"/>
                    <a:pt x="48" y="28"/>
                  </a:cubicBezTo>
                  <a:cubicBezTo>
                    <a:pt x="41" y="26"/>
                    <a:pt x="28" y="21"/>
                    <a:pt x="22" y="18"/>
                  </a:cubicBezTo>
                  <a:cubicBezTo>
                    <a:pt x="16" y="15"/>
                    <a:pt x="14" y="12"/>
                    <a:pt x="10" y="9"/>
                  </a:cubicBezTo>
                  <a:cubicBezTo>
                    <a:pt x="6" y="6"/>
                    <a:pt x="3" y="3"/>
                    <a:pt x="0"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63" name="Freeform 296"/>
            <p:cNvSpPr>
              <a:spLocks/>
            </p:cNvSpPr>
            <p:nvPr/>
          </p:nvSpPr>
          <p:spPr bwMode="auto">
            <a:xfrm>
              <a:off x="1974" y="1064"/>
              <a:ext cx="125" cy="66"/>
            </a:xfrm>
            <a:custGeom>
              <a:avLst/>
              <a:gdLst>
                <a:gd name="T0" fmla="*/ 2 w 125"/>
                <a:gd name="T1" fmla="*/ 66 h 66"/>
                <a:gd name="T2" fmla="*/ 5 w 125"/>
                <a:gd name="T3" fmla="*/ 45 h 66"/>
                <a:gd name="T4" fmla="*/ 32 w 125"/>
                <a:gd name="T5" fmla="*/ 28 h 66"/>
                <a:gd name="T6" fmla="*/ 54 w 125"/>
                <a:gd name="T7" fmla="*/ 28 h 66"/>
                <a:gd name="T8" fmla="*/ 89 w 125"/>
                <a:gd name="T9" fmla="*/ 28 h 66"/>
                <a:gd name="T10" fmla="*/ 107 w 125"/>
                <a:gd name="T11" fmla="*/ 16 h 66"/>
                <a:gd name="T12" fmla="*/ 125 w 125"/>
                <a:gd name="T13" fmla="*/ 0 h 66"/>
                <a:gd name="T14" fmla="*/ 0 60000 65536"/>
                <a:gd name="T15" fmla="*/ 0 60000 65536"/>
                <a:gd name="T16" fmla="*/ 0 60000 65536"/>
                <a:gd name="T17" fmla="*/ 0 60000 65536"/>
                <a:gd name="T18" fmla="*/ 0 60000 65536"/>
                <a:gd name="T19" fmla="*/ 0 60000 65536"/>
                <a:gd name="T20" fmla="*/ 0 60000 65536"/>
                <a:gd name="T21" fmla="*/ 0 w 125"/>
                <a:gd name="T22" fmla="*/ 0 h 66"/>
                <a:gd name="T23" fmla="*/ 125 w 125"/>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66">
                  <a:moveTo>
                    <a:pt x="2" y="66"/>
                  </a:moveTo>
                  <a:cubicBezTo>
                    <a:pt x="1" y="58"/>
                    <a:pt x="0" y="51"/>
                    <a:pt x="5" y="45"/>
                  </a:cubicBezTo>
                  <a:cubicBezTo>
                    <a:pt x="10" y="39"/>
                    <a:pt x="24" y="31"/>
                    <a:pt x="32" y="28"/>
                  </a:cubicBezTo>
                  <a:cubicBezTo>
                    <a:pt x="40" y="25"/>
                    <a:pt x="45" y="28"/>
                    <a:pt x="54" y="28"/>
                  </a:cubicBezTo>
                  <a:cubicBezTo>
                    <a:pt x="63" y="28"/>
                    <a:pt x="80" y="30"/>
                    <a:pt x="89" y="28"/>
                  </a:cubicBezTo>
                  <a:cubicBezTo>
                    <a:pt x="98" y="26"/>
                    <a:pt x="101" y="21"/>
                    <a:pt x="107" y="16"/>
                  </a:cubicBezTo>
                  <a:cubicBezTo>
                    <a:pt x="113" y="11"/>
                    <a:pt x="122" y="4"/>
                    <a:pt x="125" y="0"/>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64" name="Freeform 297"/>
            <p:cNvSpPr>
              <a:spLocks/>
            </p:cNvSpPr>
            <p:nvPr/>
          </p:nvSpPr>
          <p:spPr bwMode="auto">
            <a:xfrm>
              <a:off x="1266" y="758"/>
              <a:ext cx="82" cy="120"/>
            </a:xfrm>
            <a:custGeom>
              <a:avLst/>
              <a:gdLst>
                <a:gd name="T0" fmla="*/ 0 w 82"/>
                <a:gd name="T1" fmla="*/ 120 h 120"/>
                <a:gd name="T2" fmla="*/ 17 w 82"/>
                <a:gd name="T3" fmla="*/ 109 h 120"/>
                <a:gd name="T4" fmla="*/ 41 w 82"/>
                <a:gd name="T5" fmla="*/ 100 h 120"/>
                <a:gd name="T6" fmla="*/ 44 w 82"/>
                <a:gd name="T7" fmla="*/ 81 h 120"/>
                <a:gd name="T8" fmla="*/ 50 w 82"/>
                <a:gd name="T9" fmla="*/ 49 h 120"/>
                <a:gd name="T10" fmla="*/ 77 w 82"/>
                <a:gd name="T11" fmla="*/ 25 h 120"/>
                <a:gd name="T12" fmla="*/ 78 w 82"/>
                <a:gd name="T13" fmla="*/ 0 h 120"/>
                <a:gd name="T14" fmla="*/ 0 60000 65536"/>
                <a:gd name="T15" fmla="*/ 0 60000 65536"/>
                <a:gd name="T16" fmla="*/ 0 60000 65536"/>
                <a:gd name="T17" fmla="*/ 0 60000 65536"/>
                <a:gd name="T18" fmla="*/ 0 60000 65536"/>
                <a:gd name="T19" fmla="*/ 0 60000 65536"/>
                <a:gd name="T20" fmla="*/ 0 60000 65536"/>
                <a:gd name="T21" fmla="*/ 0 w 82"/>
                <a:gd name="T22" fmla="*/ 0 h 120"/>
                <a:gd name="T23" fmla="*/ 82 w 82"/>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120">
                  <a:moveTo>
                    <a:pt x="0" y="120"/>
                  </a:moveTo>
                  <a:cubicBezTo>
                    <a:pt x="5" y="116"/>
                    <a:pt x="10" y="112"/>
                    <a:pt x="17" y="109"/>
                  </a:cubicBezTo>
                  <a:cubicBezTo>
                    <a:pt x="24" y="106"/>
                    <a:pt x="37" y="105"/>
                    <a:pt x="41" y="100"/>
                  </a:cubicBezTo>
                  <a:cubicBezTo>
                    <a:pt x="45" y="95"/>
                    <a:pt x="42" y="90"/>
                    <a:pt x="44" y="81"/>
                  </a:cubicBezTo>
                  <a:cubicBezTo>
                    <a:pt x="46" y="72"/>
                    <a:pt x="45" y="58"/>
                    <a:pt x="50" y="49"/>
                  </a:cubicBezTo>
                  <a:cubicBezTo>
                    <a:pt x="55" y="40"/>
                    <a:pt x="72" y="33"/>
                    <a:pt x="77" y="25"/>
                  </a:cubicBezTo>
                  <a:cubicBezTo>
                    <a:pt x="82" y="17"/>
                    <a:pt x="80" y="8"/>
                    <a:pt x="78" y="0"/>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65" name="Freeform 298"/>
            <p:cNvSpPr>
              <a:spLocks/>
            </p:cNvSpPr>
            <p:nvPr/>
          </p:nvSpPr>
          <p:spPr bwMode="auto">
            <a:xfrm>
              <a:off x="1488" y="800"/>
              <a:ext cx="57" cy="148"/>
            </a:xfrm>
            <a:custGeom>
              <a:avLst/>
              <a:gdLst>
                <a:gd name="T0" fmla="*/ 57 w 57"/>
                <a:gd name="T1" fmla="*/ 0 h 148"/>
                <a:gd name="T2" fmla="*/ 42 w 57"/>
                <a:gd name="T3" fmla="*/ 21 h 148"/>
                <a:gd name="T4" fmla="*/ 20 w 57"/>
                <a:gd name="T5" fmla="*/ 40 h 148"/>
                <a:gd name="T6" fmla="*/ 21 w 57"/>
                <a:gd name="T7" fmla="*/ 66 h 148"/>
                <a:gd name="T8" fmla="*/ 17 w 57"/>
                <a:gd name="T9" fmla="*/ 91 h 148"/>
                <a:gd name="T10" fmla="*/ 5 w 57"/>
                <a:gd name="T11" fmla="*/ 112 h 148"/>
                <a:gd name="T12" fmla="*/ 3 w 57"/>
                <a:gd name="T13" fmla="*/ 135 h 148"/>
                <a:gd name="T14" fmla="*/ 0 w 57"/>
                <a:gd name="T15" fmla="*/ 148 h 148"/>
                <a:gd name="T16" fmla="*/ 0 60000 65536"/>
                <a:gd name="T17" fmla="*/ 0 60000 65536"/>
                <a:gd name="T18" fmla="*/ 0 60000 65536"/>
                <a:gd name="T19" fmla="*/ 0 60000 65536"/>
                <a:gd name="T20" fmla="*/ 0 60000 65536"/>
                <a:gd name="T21" fmla="*/ 0 60000 65536"/>
                <a:gd name="T22" fmla="*/ 0 60000 65536"/>
                <a:gd name="T23" fmla="*/ 0 60000 65536"/>
                <a:gd name="T24" fmla="*/ 0 w 57"/>
                <a:gd name="T25" fmla="*/ 0 h 148"/>
                <a:gd name="T26" fmla="*/ 57 w 57"/>
                <a:gd name="T27" fmla="*/ 148 h 1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 h="148">
                  <a:moveTo>
                    <a:pt x="57" y="0"/>
                  </a:moveTo>
                  <a:cubicBezTo>
                    <a:pt x="52" y="7"/>
                    <a:pt x="48" y="14"/>
                    <a:pt x="42" y="21"/>
                  </a:cubicBezTo>
                  <a:cubicBezTo>
                    <a:pt x="36" y="28"/>
                    <a:pt x="23" y="33"/>
                    <a:pt x="20" y="40"/>
                  </a:cubicBezTo>
                  <a:cubicBezTo>
                    <a:pt x="17" y="47"/>
                    <a:pt x="21" y="58"/>
                    <a:pt x="21" y="66"/>
                  </a:cubicBezTo>
                  <a:cubicBezTo>
                    <a:pt x="21" y="74"/>
                    <a:pt x="20" y="83"/>
                    <a:pt x="17" y="91"/>
                  </a:cubicBezTo>
                  <a:cubicBezTo>
                    <a:pt x="14" y="99"/>
                    <a:pt x="7" y="105"/>
                    <a:pt x="5" y="112"/>
                  </a:cubicBezTo>
                  <a:cubicBezTo>
                    <a:pt x="3" y="119"/>
                    <a:pt x="4" y="129"/>
                    <a:pt x="3" y="135"/>
                  </a:cubicBezTo>
                  <a:cubicBezTo>
                    <a:pt x="2" y="141"/>
                    <a:pt x="1" y="144"/>
                    <a:pt x="0" y="148"/>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966" name="Freeform 299"/>
            <p:cNvSpPr>
              <a:spLocks/>
            </p:cNvSpPr>
            <p:nvPr/>
          </p:nvSpPr>
          <p:spPr bwMode="auto">
            <a:xfrm>
              <a:off x="1296" y="645"/>
              <a:ext cx="93" cy="113"/>
            </a:xfrm>
            <a:custGeom>
              <a:avLst/>
              <a:gdLst>
                <a:gd name="T0" fmla="*/ 0 w 93"/>
                <a:gd name="T1" fmla="*/ 0 h 113"/>
                <a:gd name="T2" fmla="*/ 18 w 93"/>
                <a:gd name="T3" fmla="*/ 6 h 113"/>
                <a:gd name="T4" fmla="*/ 41 w 93"/>
                <a:gd name="T5" fmla="*/ 5 h 113"/>
                <a:gd name="T6" fmla="*/ 57 w 93"/>
                <a:gd name="T7" fmla="*/ 2 h 113"/>
                <a:gd name="T8" fmla="*/ 72 w 93"/>
                <a:gd name="T9" fmla="*/ 8 h 113"/>
                <a:gd name="T10" fmla="*/ 78 w 93"/>
                <a:gd name="T11" fmla="*/ 24 h 113"/>
                <a:gd name="T12" fmla="*/ 80 w 93"/>
                <a:gd name="T13" fmla="*/ 42 h 113"/>
                <a:gd name="T14" fmla="*/ 93 w 93"/>
                <a:gd name="T15" fmla="*/ 59 h 113"/>
                <a:gd name="T16" fmla="*/ 80 w 93"/>
                <a:gd name="T17" fmla="*/ 89 h 113"/>
                <a:gd name="T18" fmla="*/ 57 w 93"/>
                <a:gd name="T19" fmla="*/ 98 h 113"/>
                <a:gd name="T20" fmla="*/ 50 w 93"/>
                <a:gd name="T21" fmla="*/ 113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13"/>
                <a:gd name="T35" fmla="*/ 93 w 93"/>
                <a:gd name="T36" fmla="*/ 113 h 1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13">
                  <a:moveTo>
                    <a:pt x="0" y="0"/>
                  </a:moveTo>
                  <a:cubicBezTo>
                    <a:pt x="5" y="2"/>
                    <a:pt x="11" y="5"/>
                    <a:pt x="18" y="6"/>
                  </a:cubicBezTo>
                  <a:cubicBezTo>
                    <a:pt x="25" y="7"/>
                    <a:pt x="35" y="6"/>
                    <a:pt x="41" y="5"/>
                  </a:cubicBezTo>
                  <a:cubicBezTo>
                    <a:pt x="47" y="4"/>
                    <a:pt x="52" y="2"/>
                    <a:pt x="57" y="2"/>
                  </a:cubicBezTo>
                  <a:cubicBezTo>
                    <a:pt x="62" y="2"/>
                    <a:pt x="69" y="4"/>
                    <a:pt x="72" y="8"/>
                  </a:cubicBezTo>
                  <a:cubicBezTo>
                    <a:pt x="75" y="12"/>
                    <a:pt x="77" y="18"/>
                    <a:pt x="78" y="24"/>
                  </a:cubicBezTo>
                  <a:cubicBezTo>
                    <a:pt x="79" y="30"/>
                    <a:pt x="78" y="36"/>
                    <a:pt x="80" y="42"/>
                  </a:cubicBezTo>
                  <a:cubicBezTo>
                    <a:pt x="82" y="48"/>
                    <a:pt x="93" y="51"/>
                    <a:pt x="93" y="59"/>
                  </a:cubicBezTo>
                  <a:cubicBezTo>
                    <a:pt x="93" y="67"/>
                    <a:pt x="86" y="82"/>
                    <a:pt x="80" y="89"/>
                  </a:cubicBezTo>
                  <a:cubicBezTo>
                    <a:pt x="74" y="96"/>
                    <a:pt x="62" y="94"/>
                    <a:pt x="57" y="98"/>
                  </a:cubicBezTo>
                  <a:cubicBezTo>
                    <a:pt x="52" y="102"/>
                    <a:pt x="51" y="107"/>
                    <a:pt x="50" y="113"/>
                  </a:cubicBezTo>
                </a:path>
              </a:pathLst>
            </a:custGeom>
            <a:noFill/>
            <a:ln w="3175">
              <a:solidFill>
                <a:srgbClr val="FF99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6053" name="Group 300"/>
          <p:cNvGrpSpPr>
            <a:grpSpLocks/>
          </p:cNvGrpSpPr>
          <p:nvPr/>
        </p:nvGrpSpPr>
        <p:grpSpPr bwMode="auto">
          <a:xfrm>
            <a:off x="533400" y="495300"/>
            <a:ext cx="7362825" cy="4248150"/>
            <a:chOff x="336" y="312"/>
            <a:chExt cx="4638" cy="2676"/>
          </a:xfrm>
        </p:grpSpPr>
        <p:grpSp>
          <p:nvGrpSpPr>
            <p:cNvPr id="386728" name="Group 301"/>
            <p:cNvGrpSpPr>
              <a:grpSpLocks/>
            </p:cNvGrpSpPr>
            <p:nvPr/>
          </p:nvGrpSpPr>
          <p:grpSpPr bwMode="auto">
            <a:xfrm>
              <a:off x="336" y="312"/>
              <a:ext cx="4638" cy="2676"/>
              <a:chOff x="336" y="312"/>
              <a:chExt cx="4638" cy="2676"/>
            </a:xfrm>
          </p:grpSpPr>
          <p:sp>
            <p:nvSpPr>
              <p:cNvPr id="386730" name="Freeform 302"/>
              <p:cNvSpPr>
                <a:spLocks/>
              </p:cNvSpPr>
              <p:nvPr/>
            </p:nvSpPr>
            <p:spPr bwMode="auto">
              <a:xfrm>
                <a:off x="2484" y="2424"/>
                <a:ext cx="2442" cy="564"/>
              </a:xfrm>
              <a:custGeom>
                <a:avLst/>
                <a:gdLst>
                  <a:gd name="T0" fmla="*/ 0 w 2442"/>
                  <a:gd name="T1" fmla="*/ 564 h 564"/>
                  <a:gd name="T2" fmla="*/ 66 w 2442"/>
                  <a:gd name="T3" fmla="*/ 456 h 564"/>
                  <a:gd name="T4" fmla="*/ 96 w 2442"/>
                  <a:gd name="T5" fmla="*/ 366 h 564"/>
                  <a:gd name="T6" fmla="*/ 138 w 2442"/>
                  <a:gd name="T7" fmla="*/ 288 h 564"/>
                  <a:gd name="T8" fmla="*/ 192 w 2442"/>
                  <a:gd name="T9" fmla="*/ 186 h 564"/>
                  <a:gd name="T10" fmla="*/ 264 w 2442"/>
                  <a:gd name="T11" fmla="*/ 90 h 564"/>
                  <a:gd name="T12" fmla="*/ 384 w 2442"/>
                  <a:gd name="T13" fmla="*/ 66 h 564"/>
                  <a:gd name="T14" fmla="*/ 510 w 2442"/>
                  <a:gd name="T15" fmla="*/ 66 h 564"/>
                  <a:gd name="T16" fmla="*/ 660 w 2442"/>
                  <a:gd name="T17" fmla="*/ 60 h 564"/>
                  <a:gd name="T18" fmla="*/ 858 w 2442"/>
                  <a:gd name="T19" fmla="*/ 72 h 564"/>
                  <a:gd name="T20" fmla="*/ 1098 w 2442"/>
                  <a:gd name="T21" fmla="*/ 54 h 564"/>
                  <a:gd name="T22" fmla="*/ 1164 w 2442"/>
                  <a:gd name="T23" fmla="*/ 0 h 564"/>
                  <a:gd name="T24" fmla="*/ 1314 w 2442"/>
                  <a:gd name="T25" fmla="*/ 0 h 564"/>
                  <a:gd name="T26" fmla="*/ 1938 w 2442"/>
                  <a:gd name="T27" fmla="*/ 0 h 564"/>
                  <a:gd name="T28" fmla="*/ 2094 w 2442"/>
                  <a:gd name="T29" fmla="*/ 24 h 564"/>
                  <a:gd name="T30" fmla="*/ 2202 w 2442"/>
                  <a:gd name="T31" fmla="*/ 78 h 564"/>
                  <a:gd name="T32" fmla="*/ 2322 w 2442"/>
                  <a:gd name="T33" fmla="*/ 102 h 564"/>
                  <a:gd name="T34" fmla="*/ 2442 w 2442"/>
                  <a:gd name="T35" fmla="*/ 126 h 5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42"/>
                  <a:gd name="T55" fmla="*/ 0 h 564"/>
                  <a:gd name="T56" fmla="*/ 2442 w 2442"/>
                  <a:gd name="T57" fmla="*/ 564 h 5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42" h="564">
                    <a:moveTo>
                      <a:pt x="0" y="564"/>
                    </a:moveTo>
                    <a:lnTo>
                      <a:pt x="66" y="456"/>
                    </a:lnTo>
                    <a:lnTo>
                      <a:pt x="96" y="366"/>
                    </a:lnTo>
                    <a:lnTo>
                      <a:pt x="138" y="288"/>
                    </a:lnTo>
                    <a:lnTo>
                      <a:pt x="192" y="186"/>
                    </a:lnTo>
                    <a:lnTo>
                      <a:pt x="264" y="90"/>
                    </a:lnTo>
                    <a:lnTo>
                      <a:pt x="384" y="66"/>
                    </a:lnTo>
                    <a:lnTo>
                      <a:pt x="510" y="66"/>
                    </a:lnTo>
                    <a:lnTo>
                      <a:pt x="660" y="60"/>
                    </a:lnTo>
                    <a:lnTo>
                      <a:pt x="858" y="72"/>
                    </a:lnTo>
                    <a:lnTo>
                      <a:pt x="1098" y="54"/>
                    </a:lnTo>
                    <a:lnTo>
                      <a:pt x="1164" y="0"/>
                    </a:lnTo>
                    <a:lnTo>
                      <a:pt x="1314" y="0"/>
                    </a:lnTo>
                    <a:lnTo>
                      <a:pt x="1938" y="0"/>
                    </a:lnTo>
                    <a:lnTo>
                      <a:pt x="2094" y="24"/>
                    </a:lnTo>
                    <a:lnTo>
                      <a:pt x="2202" y="78"/>
                    </a:lnTo>
                    <a:lnTo>
                      <a:pt x="2322" y="102"/>
                    </a:lnTo>
                    <a:lnTo>
                      <a:pt x="2442" y="12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31" name="Freeform 303"/>
              <p:cNvSpPr>
                <a:spLocks/>
              </p:cNvSpPr>
              <p:nvPr/>
            </p:nvSpPr>
            <p:spPr bwMode="auto">
              <a:xfrm>
                <a:off x="3834" y="390"/>
                <a:ext cx="1140" cy="1266"/>
              </a:xfrm>
              <a:custGeom>
                <a:avLst/>
                <a:gdLst>
                  <a:gd name="T0" fmla="*/ 0 w 1140"/>
                  <a:gd name="T1" fmla="*/ 0 h 1266"/>
                  <a:gd name="T2" fmla="*/ 78 w 1140"/>
                  <a:gd name="T3" fmla="*/ 114 h 1266"/>
                  <a:gd name="T4" fmla="*/ 114 w 1140"/>
                  <a:gd name="T5" fmla="*/ 198 h 1266"/>
                  <a:gd name="T6" fmla="*/ 132 w 1140"/>
                  <a:gd name="T7" fmla="*/ 300 h 1266"/>
                  <a:gd name="T8" fmla="*/ 132 w 1140"/>
                  <a:gd name="T9" fmla="*/ 378 h 1266"/>
                  <a:gd name="T10" fmla="*/ 102 w 1140"/>
                  <a:gd name="T11" fmla="*/ 480 h 1266"/>
                  <a:gd name="T12" fmla="*/ 96 w 1140"/>
                  <a:gd name="T13" fmla="*/ 564 h 1266"/>
                  <a:gd name="T14" fmla="*/ 90 w 1140"/>
                  <a:gd name="T15" fmla="*/ 648 h 1266"/>
                  <a:gd name="T16" fmla="*/ 102 w 1140"/>
                  <a:gd name="T17" fmla="*/ 828 h 1266"/>
                  <a:gd name="T18" fmla="*/ 132 w 1140"/>
                  <a:gd name="T19" fmla="*/ 972 h 1266"/>
                  <a:gd name="T20" fmla="*/ 156 w 1140"/>
                  <a:gd name="T21" fmla="*/ 1038 h 1266"/>
                  <a:gd name="T22" fmla="*/ 336 w 1140"/>
                  <a:gd name="T23" fmla="*/ 1038 h 1266"/>
                  <a:gd name="T24" fmla="*/ 426 w 1140"/>
                  <a:gd name="T25" fmla="*/ 1074 h 1266"/>
                  <a:gd name="T26" fmla="*/ 486 w 1140"/>
                  <a:gd name="T27" fmla="*/ 1134 h 1266"/>
                  <a:gd name="T28" fmla="*/ 690 w 1140"/>
                  <a:gd name="T29" fmla="*/ 1212 h 1266"/>
                  <a:gd name="T30" fmla="*/ 870 w 1140"/>
                  <a:gd name="T31" fmla="*/ 1224 h 1266"/>
                  <a:gd name="T32" fmla="*/ 990 w 1140"/>
                  <a:gd name="T33" fmla="*/ 1248 h 1266"/>
                  <a:gd name="T34" fmla="*/ 1140 w 1140"/>
                  <a:gd name="T35" fmla="*/ 1266 h 12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0"/>
                  <a:gd name="T55" fmla="*/ 0 h 1266"/>
                  <a:gd name="T56" fmla="*/ 1140 w 1140"/>
                  <a:gd name="T57" fmla="*/ 1266 h 12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0" h="1266">
                    <a:moveTo>
                      <a:pt x="0" y="0"/>
                    </a:moveTo>
                    <a:lnTo>
                      <a:pt x="78" y="114"/>
                    </a:lnTo>
                    <a:lnTo>
                      <a:pt x="114" y="198"/>
                    </a:lnTo>
                    <a:lnTo>
                      <a:pt x="132" y="300"/>
                    </a:lnTo>
                    <a:lnTo>
                      <a:pt x="132" y="378"/>
                    </a:lnTo>
                    <a:lnTo>
                      <a:pt x="102" y="480"/>
                    </a:lnTo>
                    <a:lnTo>
                      <a:pt x="96" y="564"/>
                    </a:lnTo>
                    <a:lnTo>
                      <a:pt x="90" y="648"/>
                    </a:lnTo>
                    <a:lnTo>
                      <a:pt x="102" y="828"/>
                    </a:lnTo>
                    <a:lnTo>
                      <a:pt x="132" y="972"/>
                    </a:lnTo>
                    <a:lnTo>
                      <a:pt x="156" y="1038"/>
                    </a:lnTo>
                    <a:lnTo>
                      <a:pt x="336" y="1038"/>
                    </a:lnTo>
                    <a:lnTo>
                      <a:pt x="426" y="1074"/>
                    </a:lnTo>
                    <a:lnTo>
                      <a:pt x="486" y="1134"/>
                    </a:lnTo>
                    <a:lnTo>
                      <a:pt x="690" y="1212"/>
                    </a:lnTo>
                    <a:lnTo>
                      <a:pt x="870" y="1224"/>
                    </a:lnTo>
                    <a:lnTo>
                      <a:pt x="990" y="1248"/>
                    </a:lnTo>
                    <a:lnTo>
                      <a:pt x="1140" y="126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32" name="Freeform 304"/>
              <p:cNvSpPr>
                <a:spLocks/>
              </p:cNvSpPr>
              <p:nvPr/>
            </p:nvSpPr>
            <p:spPr bwMode="auto">
              <a:xfrm>
                <a:off x="3608" y="1428"/>
                <a:ext cx="380" cy="1000"/>
              </a:xfrm>
              <a:custGeom>
                <a:avLst/>
                <a:gdLst>
                  <a:gd name="T0" fmla="*/ 380 w 380"/>
                  <a:gd name="T1" fmla="*/ 0 h 1000"/>
                  <a:gd name="T2" fmla="*/ 300 w 380"/>
                  <a:gd name="T3" fmla="*/ 128 h 1000"/>
                  <a:gd name="T4" fmla="*/ 276 w 380"/>
                  <a:gd name="T5" fmla="*/ 216 h 1000"/>
                  <a:gd name="T6" fmla="*/ 232 w 380"/>
                  <a:gd name="T7" fmla="*/ 380 h 1000"/>
                  <a:gd name="T8" fmla="*/ 176 w 380"/>
                  <a:gd name="T9" fmla="*/ 528 h 1000"/>
                  <a:gd name="T10" fmla="*/ 108 w 380"/>
                  <a:gd name="T11" fmla="*/ 640 h 1000"/>
                  <a:gd name="T12" fmla="*/ 36 w 380"/>
                  <a:gd name="T13" fmla="*/ 728 h 1000"/>
                  <a:gd name="T14" fmla="*/ 0 w 380"/>
                  <a:gd name="T15" fmla="*/ 808 h 1000"/>
                  <a:gd name="T16" fmla="*/ 36 w 380"/>
                  <a:gd name="T17" fmla="*/ 1000 h 1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0"/>
                  <a:gd name="T28" fmla="*/ 0 h 1000"/>
                  <a:gd name="T29" fmla="*/ 380 w 380"/>
                  <a:gd name="T30" fmla="*/ 1000 h 10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0" h="1000">
                    <a:moveTo>
                      <a:pt x="380" y="0"/>
                    </a:moveTo>
                    <a:lnTo>
                      <a:pt x="300" y="128"/>
                    </a:lnTo>
                    <a:lnTo>
                      <a:pt x="276" y="216"/>
                    </a:lnTo>
                    <a:lnTo>
                      <a:pt x="232" y="380"/>
                    </a:lnTo>
                    <a:lnTo>
                      <a:pt x="176" y="528"/>
                    </a:lnTo>
                    <a:lnTo>
                      <a:pt x="108" y="640"/>
                    </a:lnTo>
                    <a:lnTo>
                      <a:pt x="36" y="728"/>
                    </a:lnTo>
                    <a:lnTo>
                      <a:pt x="0" y="808"/>
                    </a:lnTo>
                    <a:lnTo>
                      <a:pt x="36" y="1000"/>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33" name="Freeform 305"/>
              <p:cNvSpPr>
                <a:spLocks/>
              </p:cNvSpPr>
              <p:nvPr/>
            </p:nvSpPr>
            <p:spPr bwMode="auto">
              <a:xfrm>
                <a:off x="336" y="744"/>
                <a:ext cx="1608" cy="2076"/>
              </a:xfrm>
              <a:custGeom>
                <a:avLst/>
                <a:gdLst>
                  <a:gd name="T0" fmla="*/ 0 w 1608"/>
                  <a:gd name="T1" fmla="*/ 0 h 2076"/>
                  <a:gd name="T2" fmla="*/ 150 w 1608"/>
                  <a:gd name="T3" fmla="*/ 60 h 2076"/>
                  <a:gd name="T4" fmla="*/ 216 w 1608"/>
                  <a:gd name="T5" fmla="*/ 78 h 2076"/>
                  <a:gd name="T6" fmla="*/ 348 w 1608"/>
                  <a:gd name="T7" fmla="*/ 102 h 2076"/>
                  <a:gd name="T8" fmla="*/ 432 w 1608"/>
                  <a:gd name="T9" fmla="*/ 102 h 2076"/>
                  <a:gd name="T10" fmla="*/ 504 w 1608"/>
                  <a:gd name="T11" fmla="*/ 120 h 2076"/>
                  <a:gd name="T12" fmla="*/ 576 w 1608"/>
                  <a:gd name="T13" fmla="*/ 174 h 2076"/>
                  <a:gd name="T14" fmla="*/ 648 w 1608"/>
                  <a:gd name="T15" fmla="*/ 222 h 2076"/>
                  <a:gd name="T16" fmla="*/ 726 w 1608"/>
                  <a:gd name="T17" fmla="*/ 246 h 2076"/>
                  <a:gd name="T18" fmla="*/ 822 w 1608"/>
                  <a:gd name="T19" fmla="*/ 252 h 2076"/>
                  <a:gd name="T20" fmla="*/ 948 w 1608"/>
                  <a:gd name="T21" fmla="*/ 252 h 2076"/>
                  <a:gd name="T22" fmla="*/ 1092 w 1608"/>
                  <a:gd name="T23" fmla="*/ 252 h 2076"/>
                  <a:gd name="T24" fmla="*/ 1212 w 1608"/>
                  <a:gd name="T25" fmla="*/ 252 h 2076"/>
                  <a:gd name="T26" fmla="*/ 1284 w 1608"/>
                  <a:gd name="T27" fmla="*/ 252 h 2076"/>
                  <a:gd name="T28" fmla="*/ 1368 w 1608"/>
                  <a:gd name="T29" fmla="*/ 330 h 2076"/>
                  <a:gd name="T30" fmla="*/ 1554 w 1608"/>
                  <a:gd name="T31" fmla="*/ 330 h 2076"/>
                  <a:gd name="T32" fmla="*/ 1608 w 1608"/>
                  <a:gd name="T33" fmla="*/ 414 h 2076"/>
                  <a:gd name="T34" fmla="*/ 1386 w 1608"/>
                  <a:gd name="T35" fmla="*/ 948 h 2076"/>
                  <a:gd name="T36" fmla="*/ 1164 w 1608"/>
                  <a:gd name="T37" fmla="*/ 1152 h 2076"/>
                  <a:gd name="T38" fmla="*/ 1164 w 1608"/>
                  <a:gd name="T39" fmla="*/ 2076 h 20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08"/>
                  <a:gd name="T61" fmla="*/ 0 h 2076"/>
                  <a:gd name="T62" fmla="*/ 1608 w 1608"/>
                  <a:gd name="T63" fmla="*/ 2076 h 207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08" h="2076">
                    <a:moveTo>
                      <a:pt x="0" y="0"/>
                    </a:moveTo>
                    <a:lnTo>
                      <a:pt x="150" y="60"/>
                    </a:lnTo>
                    <a:lnTo>
                      <a:pt x="216" y="78"/>
                    </a:lnTo>
                    <a:lnTo>
                      <a:pt x="348" y="102"/>
                    </a:lnTo>
                    <a:lnTo>
                      <a:pt x="432" y="102"/>
                    </a:lnTo>
                    <a:lnTo>
                      <a:pt x="504" y="120"/>
                    </a:lnTo>
                    <a:lnTo>
                      <a:pt x="576" y="174"/>
                    </a:lnTo>
                    <a:lnTo>
                      <a:pt x="648" y="222"/>
                    </a:lnTo>
                    <a:lnTo>
                      <a:pt x="726" y="246"/>
                    </a:lnTo>
                    <a:lnTo>
                      <a:pt x="822" y="252"/>
                    </a:lnTo>
                    <a:lnTo>
                      <a:pt x="948" y="252"/>
                    </a:lnTo>
                    <a:lnTo>
                      <a:pt x="1092" y="252"/>
                    </a:lnTo>
                    <a:lnTo>
                      <a:pt x="1212" y="252"/>
                    </a:lnTo>
                    <a:lnTo>
                      <a:pt x="1284" y="252"/>
                    </a:lnTo>
                    <a:lnTo>
                      <a:pt x="1368" y="330"/>
                    </a:lnTo>
                    <a:lnTo>
                      <a:pt x="1554" y="330"/>
                    </a:lnTo>
                    <a:lnTo>
                      <a:pt x="1608" y="414"/>
                    </a:lnTo>
                    <a:lnTo>
                      <a:pt x="1386" y="948"/>
                    </a:lnTo>
                    <a:lnTo>
                      <a:pt x="1164" y="1152"/>
                    </a:lnTo>
                    <a:lnTo>
                      <a:pt x="1164" y="2076"/>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34" name="Freeform 306"/>
              <p:cNvSpPr>
                <a:spLocks/>
              </p:cNvSpPr>
              <p:nvPr/>
            </p:nvSpPr>
            <p:spPr bwMode="auto">
              <a:xfrm>
                <a:off x="1938" y="1164"/>
                <a:ext cx="2052" cy="462"/>
              </a:xfrm>
              <a:custGeom>
                <a:avLst/>
                <a:gdLst>
                  <a:gd name="T0" fmla="*/ 0 w 2052"/>
                  <a:gd name="T1" fmla="*/ 0 h 462"/>
                  <a:gd name="T2" fmla="*/ 222 w 2052"/>
                  <a:gd name="T3" fmla="*/ 126 h 462"/>
                  <a:gd name="T4" fmla="*/ 252 w 2052"/>
                  <a:gd name="T5" fmla="*/ 306 h 462"/>
                  <a:gd name="T6" fmla="*/ 516 w 2052"/>
                  <a:gd name="T7" fmla="*/ 366 h 462"/>
                  <a:gd name="T8" fmla="*/ 630 w 2052"/>
                  <a:gd name="T9" fmla="*/ 450 h 462"/>
                  <a:gd name="T10" fmla="*/ 936 w 2052"/>
                  <a:gd name="T11" fmla="*/ 462 h 462"/>
                  <a:gd name="T12" fmla="*/ 1062 w 2052"/>
                  <a:gd name="T13" fmla="*/ 450 h 462"/>
                  <a:gd name="T14" fmla="*/ 1158 w 2052"/>
                  <a:gd name="T15" fmla="*/ 420 h 462"/>
                  <a:gd name="T16" fmla="*/ 1236 w 2052"/>
                  <a:gd name="T17" fmla="*/ 378 h 462"/>
                  <a:gd name="T18" fmla="*/ 1296 w 2052"/>
                  <a:gd name="T19" fmla="*/ 318 h 462"/>
                  <a:gd name="T20" fmla="*/ 1350 w 2052"/>
                  <a:gd name="T21" fmla="*/ 276 h 462"/>
                  <a:gd name="T22" fmla="*/ 1446 w 2052"/>
                  <a:gd name="T23" fmla="*/ 234 h 462"/>
                  <a:gd name="T24" fmla="*/ 1524 w 2052"/>
                  <a:gd name="T25" fmla="*/ 216 h 462"/>
                  <a:gd name="T26" fmla="*/ 1620 w 2052"/>
                  <a:gd name="T27" fmla="*/ 204 h 462"/>
                  <a:gd name="T28" fmla="*/ 1770 w 2052"/>
                  <a:gd name="T29" fmla="*/ 210 h 462"/>
                  <a:gd name="T30" fmla="*/ 1908 w 2052"/>
                  <a:gd name="T31" fmla="*/ 252 h 462"/>
                  <a:gd name="T32" fmla="*/ 2016 w 2052"/>
                  <a:gd name="T33" fmla="*/ 264 h 462"/>
                  <a:gd name="T34" fmla="*/ 2052 w 2052"/>
                  <a:gd name="T35" fmla="*/ 264 h 4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52"/>
                  <a:gd name="T55" fmla="*/ 0 h 462"/>
                  <a:gd name="T56" fmla="*/ 2052 w 2052"/>
                  <a:gd name="T57" fmla="*/ 462 h 4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52" h="462">
                    <a:moveTo>
                      <a:pt x="0" y="0"/>
                    </a:moveTo>
                    <a:lnTo>
                      <a:pt x="222" y="126"/>
                    </a:lnTo>
                    <a:lnTo>
                      <a:pt x="252" y="306"/>
                    </a:lnTo>
                    <a:lnTo>
                      <a:pt x="516" y="366"/>
                    </a:lnTo>
                    <a:lnTo>
                      <a:pt x="630" y="450"/>
                    </a:lnTo>
                    <a:lnTo>
                      <a:pt x="936" y="462"/>
                    </a:lnTo>
                    <a:lnTo>
                      <a:pt x="1062" y="450"/>
                    </a:lnTo>
                    <a:lnTo>
                      <a:pt x="1158" y="420"/>
                    </a:lnTo>
                    <a:lnTo>
                      <a:pt x="1236" y="378"/>
                    </a:lnTo>
                    <a:lnTo>
                      <a:pt x="1296" y="318"/>
                    </a:lnTo>
                    <a:lnTo>
                      <a:pt x="1350" y="276"/>
                    </a:lnTo>
                    <a:lnTo>
                      <a:pt x="1446" y="234"/>
                    </a:lnTo>
                    <a:lnTo>
                      <a:pt x="1524" y="216"/>
                    </a:lnTo>
                    <a:lnTo>
                      <a:pt x="1620" y="204"/>
                    </a:lnTo>
                    <a:lnTo>
                      <a:pt x="1770" y="210"/>
                    </a:lnTo>
                    <a:lnTo>
                      <a:pt x="1908" y="252"/>
                    </a:lnTo>
                    <a:lnTo>
                      <a:pt x="2016" y="264"/>
                    </a:lnTo>
                    <a:lnTo>
                      <a:pt x="2052" y="26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35" name="Freeform 307"/>
              <p:cNvSpPr>
                <a:spLocks/>
              </p:cNvSpPr>
              <p:nvPr/>
            </p:nvSpPr>
            <p:spPr bwMode="auto">
              <a:xfrm>
                <a:off x="2792" y="312"/>
                <a:ext cx="376" cy="1224"/>
              </a:xfrm>
              <a:custGeom>
                <a:avLst/>
                <a:gdLst>
                  <a:gd name="T0" fmla="*/ 112 w 376"/>
                  <a:gd name="T1" fmla="*/ 0 h 1224"/>
                  <a:gd name="T2" fmla="*/ 112 w 376"/>
                  <a:gd name="T3" fmla="*/ 128 h 1224"/>
                  <a:gd name="T4" fmla="*/ 136 w 376"/>
                  <a:gd name="T5" fmla="*/ 280 h 1224"/>
                  <a:gd name="T6" fmla="*/ 120 w 376"/>
                  <a:gd name="T7" fmla="*/ 408 h 1224"/>
                  <a:gd name="T8" fmla="*/ 80 w 376"/>
                  <a:gd name="T9" fmla="*/ 488 h 1224"/>
                  <a:gd name="T10" fmla="*/ 40 w 376"/>
                  <a:gd name="T11" fmla="*/ 544 h 1224"/>
                  <a:gd name="T12" fmla="*/ 0 w 376"/>
                  <a:gd name="T13" fmla="*/ 704 h 1224"/>
                  <a:gd name="T14" fmla="*/ 16 w 376"/>
                  <a:gd name="T15" fmla="*/ 840 h 1224"/>
                  <a:gd name="T16" fmla="*/ 80 w 376"/>
                  <a:gd name="T17" fmla="*/ 944 h 1224"/>
                  <a:gd name="T18" fmla="*/ 192 w 376"/>
                  <a:gd name="T19" fmla="*/ 1032 h 1224"/>
                  <a:gd name="T20" fmla="*/ 304 w 376"/>
                  <a:gd name="T21" fmla="*/ 1128 h 1224"/>
                  <a:gd name="T22" fmla="*/ 352 w 376"/>
                  <a:gd name="T23" fmla="*/ 1184 h 1224"/>
                  <a:gd name="T24" fmla="*/ 376 w 376"/>
                  <a:gd name="T25" fmla="*/ 1224 h 12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6"/>
                  <a:gd name="T40" fmla="*/ 0 h 1224"/>
                  <a:gd name="T41" fmla="*/ 376 w 376"/>
                  <a:gd name="T42" fmla="*/ 1224 h 12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6" h="1224">
                    <a:moveTo>
                      <a:pt x="112" y="0"/>
                    </a:moveTo>
                    <a:lnTo>
                      <a:pt x="112" y="128"/>
                    </a:lnTo>
                    <a:lnTo>
                      <a:pt x="136" y="280"/>
                    </a:lnTo>
                    <a:lnTo>
                      <a:pt x="120" y="408"/>
                    </a:lnTo>
                    <a:lnTo>
                      <a:pt x="80" y="488"/>
                    </a:lnTo>
                    <a:lnTo>
                      <a:pt x="40" y="544"/>
                    </a:lnTo>
                    <a:lnTo>
                      <a:pt x="0" y="704"/>
                    </a:lnTo>
                    <a:lnTo>
                      <a:pt x="16" y="840"/>
                    </a:lnTo>
                    <a:lnTo>
                      <a:pt x="80" y="944"/>
                    </a:lnTo>
                    <a:lnTo>
                      <a:pt x="192" y="1032"/>
                    </a:lnTo>
                    <a:lnTo>
                      <a:pt x="304" y="1128"/>
                    </a:lnTo>
                    <a:lnTo>
                      <a:pt x="352" y="1184"/>
                    </a:lnTo>
                    <a:lnTo>
                      <a:pt x="376" y="122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6729" name="Freeform 308"/>
            <p:cNvSpPr>
              <a:spLocks/>
            </p:cNvSpPr>
            <p:nvPr/>
          </p:nvSpPr>
          <p:spPr bwMode="auto">
            <a:xfrm>
              <a:off x="2568" y="1612"/>
              <a:ext cx="292" cy="908"/>
            </a:xfrm>
            <a:custGeom>
              <a:avLst/>
              <a:gdLst>
                <a:gd name="T0" fmla="*/ 0 w 292"/>
                <a:gd name="T1" fmla="*/ 0 h 904"/>
                <a:gd name="T2" fmla="*/ 0 w 292"/>
                <a:gd name="T3" fmla="*/ 169 h 904"/>
                <a:gd name="T4" fmla="*/ 52 w 292"/>
                <a:gd name="T5" fmla="*/ 185 h 904"/>
                <a:gd name="T6" fmla="*/ 124 w 292"/>
                <a:gd name="T7" fmla="*/ 217 h 904"/>
                <a:gd name="T8" fmla="*/ 204 w 292"/>
                <a:gd name="T9" fmla="*/ 265 h 904"/>
                <a:gd name="T10" fmla="*/ 264 w 292"/>
                <a:gd name="T11" fmla="*/ 313 h 904"/>
                <a:gd name="T12" fmla="*/ 292 w 292"/>
                <a:gd name="T13" fmla="*/ 378 h 904"/>
                <a:gd name="T14" fmla="*/ 292 w 292"/>
                <a:gd name="T15" fmla="*/ 671 h 904"/>
                <a:gd name="T16" fmla="*/ 168 w 292"/>
                <a:gd name="T17" fmla="*/ 796 h 904"/>
                <a:gd name="T18" fmla="*/ 168 w 292"/>
                <a:gd name="T19" fmla="*/ 924 h 9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2"/>
                <a:gd name="T31" fmla="*/ 0 h 904"/>
                <a:gd name="T32" fmla="*/ 292 w 292"/>
                <a:gd name="T33" fmla="*/ 904 h 9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2" h="904">
                  <a:moveTo>
                    <a:pt x="0" y="0"/>
                  </a:moveTo>
                  <a:lnTo>
                    <a:pt x="0" y="164"/>
                  </a:lnTo>
                  <a:lnTo>
                    <a:pt x="52" y="180"/>
                  </a:lnTo>
                  <a:lnTo>
                    <a:pt x="124" y="212"/>
                  </a:lnTo>
                  <a:lnTo>
                    <a:pt x="204" y="260"/>
                  </a:lnTo>
                  <a:lnTo>
                    <a:pt x="264" y="308"/>
                  </a:lnTo>
                  <a:lnTo>
                    <a:pt x="292" y="368"/>
                  </a:lnTo>
                  <a:lnTo>
                    <a:pt x="292" y="656"/>
                  </a:lnTo>
                  <a:lnTo>
                    <a:pt x="168" y="780"/>
                  </a:lnTo>
                  <a:lnTo>
                    <a:pt x="168" y="904"/>
                  </a:lnTo>
                </a:path>
              </a:pathLst>
            </a:custGeom>
            <a:noFill/>
            <a:ln w="9525">
              <a:solidFill>
                <a:srgbClr val="00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6054" name="Freeform 309"/>
          <p:cNvSpPr>
            <a:spLocks/>
          </p:cNvSpPr>
          <p:nvPr/>
        </p:nvSpPr>
        <p:spPr bwMode="auto">
          <a:xfrm>
            <a:off x="0" y="0"/>
            <a:ext cx="7712075" cy="6877050"/>
          </a:xfrm>
          <a:custGeom>
            <a:avLst/>
            <a:gdLst>
              <a:gd name="T0" fmla="*/ 2147483647 w 4908"/>
              <a:gd name="T1" fmla="*/ 2147483647 h 4332"/>
              <a:gd name="T2" fmla="*/ 2147483647 w 4908"/>
              <a:gd name="T3" fmla="*/ 2147483647 h 4332"/>
              <a:gd name="T4" fmla="*/ 2147483647 w 4908"/>
              <a:gd name="T5" fmla="*/ 2147483647 h 4332"/>
              <a:gd name="T6" fmla="*/ 2147483647 w 4908"/>
              <a:gd name="T7" fmla="*/ 2147483647 h 4332"/>
              <a:gd name="T8" fmla="*/ 2147483647 w 4908"/>
              <a:gd name="T9" fmla="*/ 2147483647 h 4332"/>
              <a:gd name="T10" fmla="*/ 2147483647 w 4908"/>
              <a:gd name="T11" fmla="*/ 2147483647 h 4332"/>
              <a:gd name="T12" fmla="*/ 2147483647 w 4908"/>
              <a:gd name="T13" fmla="*/ 2147483647 h 4332"/>
              <a:gd name="T14" fmla="*/ 2147483647 w 4908"/>
              <a:gd name="T15" fmla="*/ 2147483647 h 4332"/>
              <a:gd name="T16" fmla="*/ 2147483647 w 4908"/>
              <a:gd name="T17" fmla="*/ 2147483647 h 4332"/>
              <a:gd name="T18" fmla="*/ 2147483647 w 4908"/>
              <a:gd name="T19" fmla="*/ 2147483647 h 4332"/>
              <a:gd name="T20" fmla="*/ 2147483647 w 4908"/>
              <a:gd name="T21" fmla="*/ 2147483647 h 4332"/>
              <a:gd name="T22" fmla="*/ 2147483647 w 4908"/>
              <a:gd name="T23" fmla="*/ 2147483647 h 4332"/>
              <a:gd name="T24" fmla="*/ 2147483647 w 4908"/>
              <a:gd name="T25" fmla="*/ 2147483647 h 4332"/>
              <a:gd name="T26" fmla="*/ 2147483647 w 4908"/>
              <a:gd name="T27" fmla="*/ 2147483647 h 4332"/>
              <a:gd name="T28" fmla="*/ 2147483647 w 4908"/>
              <a:gd name="T29" fmla="*/ 2147483647 h 4332"/>
              <a:gd name="T30" fmla="*/ 2147483647 w 4908"/>
              <a:gd name="T31" fmla="*/ 2147483647 h 4332"/>
              <a:gd name="T32" fmla="*/ 2147483647 w 4908"/>
              <a:gd name="T33" fmla="*/ 2147483647 h 4332"/>
              <a:gd name="T34" fmla="*/ 2147483647 w 4908"/>
              <a:gd name="T35" fmla="*/ 2147483647 h 4332"/>
              <a:gd name="T36" fmla="*/ 2147483647 w 4908"/>
              <a:gd name="T37" fmla="*/ 2147483647 h 4332"/>
              <a:gd name="T38" fmla="*/ 2147483647 w 4908"/>
              <a:gd name="T39" fmla="*/ 2147483647 h 4332"/>
              <a:gd name="T40" fmla="*/ 2147483647 w 4908"/>
              <a:gd name="T41" fmla="*/ 2147483647 h 4332"/>
              <a:gd name="T42" fmla="*/ 2147483647 w 4908"/>
              <a:gd name="T43" fmla="*/ 2147483647 h 4332"/>
              <a:gd name="T44" fmla="*/ 2147483647 w 4908"/>
              <a:gd name="T45" fmla="*/ 2147483647 h 4332"/>
              <a:gd name="T46" fmla="*/ 2147483647 w 4908"/>
              <a:gd name="T47" fmla="*/ 2147483647 h 4332"/>
              <a:gd name="T48" fmla="*/ 2147483647 w 4908"/>
              <a:gd name="T49" fmla="*/ 2147483647 h 4332"/>
              <a:gd name="T50" fmla="*/ 2147483647 w 4908"/>
              <a:gd name="T51" fmla="*/ 2147483647 h 4332"/>
              <a:gd name="T52" fmla="*/ 2147483647 w 4908"/>
              <a:gd name="T53" fmla="*/ 2147483647 h 4332"/>
              <a:gd name="T54" fmla="*/ 2147483647 w 4908"/>
              <a:gd name="T55" fmla="*/ 2147483647 h 4332"/>
              <a:gd name="T56" fmla="*/ 2147483647 w 4908"/>
              <a:gd name="T57" fmla="*/ 2147483647 h 4332"/>
              <a:gd name="T58" fmla="*/ 2147483647 w 4908"/>
              <a:gd name="T59" fmla="*/ 2147483647 h 4332"/>
              <a:gd name="T60" fmla="*/ 2147483647 w 4908"/>
              <a:gd name="T61" fmla="*/ 2147483647 h 4332"/>
              <a:gd name="T62" fmla="*/ 2147483647 w 4908"/>
              <a:gd name="T63" fmla="*/ 2147483647 h 4332"/>
              <a:gd name="T64" fmla="*/ 2147483647 w 4908"/>
              <a:gd name="T65" fmla="*/ 2147483647 h 4332"/>
              <a:gd name="T66" fmla="*/ 2147483647 w 4908"/>
              <a:gd name="T67" fmla="*/ 2147483647 h 4332"/>
              <a:gd name="T68" fmla="*/ 2147483647 w 4908"/>
              <a:gd name="T69" fmla="*/ 2147483647 h 4332"/>
              <a:gd name="T70" fmla="*/ 2147483647 w 4908"/>
              <a:gd name="T71" fmla="*/ 2147483647 h 4332"/>
              <a:gd name="T72" fmla="*/ 2147483647 w 4908"/>
              <a:gd name="T73" fmla="*/ 2147483647 h 4332"/>
              <a:gd name="T74" fmla="*/ 2147483647 w 4908"/>
              <a:gd name="T75" fmla="*/ 2147483647 h 4332"/>
              <a:gd name="T76" fmla="*/ 2147483647 w 4908"/>
              <a:gd name="T77" fmla="*/ 2147483647 h 4332"/>
              <a:gd name="T78" fmla="*/ 2147483647 w 4908"/>
              <a:gd name="T79" fmla="*/ 2147483647 h 4332"/>
              <a:gd name="T80" fmla="*/ 2147483647 w 4908"/>
              <a:gd name="T81" fmla="*/ 2147483647 h 4332"/>
              <a:gd name="T82" fmla="*/ 2147483647 w 4908"/>
              <a:gd name="T83" fmla="*/ 2147483647 h 4332"/>
              <a:gd name="T84" fmla="*/ 2147483647 w 4908"/>
              <a:gd name="T85" fmla="*/ 2147483647 h 4332"/>
              <a:gd name="T86" fmla="*/ 2147483647 w 4908"/>
              <a:gd name="T87" fmla="*/ 2147483647 h 4332"/>
              <a:gd name="T88" fmla="*/ 2147483647 w 4908"/>
              <a:gd name="T89" fmla="*/ 2147483647 h 4332"/>
              <a:gd name="T90" fmla="*/ 2147483647 w 4908"/>
              <a:gd name="T91" fmla="*/ 2147483647 h 4332"/>
              <a:gd name="T92" fmla="*/ 2147483647 w 4908"/>
              <a:gd name="T93" fmla="*/ 2147483647 h 4332"/>
              <a:gd name="T94" fmla="*/ 2147483647 w 4908"/>
              <a:gd name="T95" fmla="*/ 2147483647 h 4332"/>
              <a:gd name="T96" fmla="*/ 2147483647 w 4908"/>
              <a:gd name="T97" fmla="*/ 2147483647 h 4332"/>
              <a:gd name="T98" fmla="*/ 2147483647 w 4908"/>
              <a:gd name="T99" fmla="*/ 2147483647 h 4332"/>
              <a:gd name="T100" fmla="*/ 2147483647 w 4908"/>
              <a:gd name="T101" fmla="*/ 2147483647 h 4332"/>
              <a:gd name="T102" fmla="*/ 0 w 4908"/>
              <a:gd name="T103" fmla="*/ 0 h 4332"/>
              <a:gd name="T104" fmla="*/ 2147483647 w 4908"/>
              <a:gd name="T105" fmla="*/ 2147483647 h 4332"/>
              <a:gd name="T106" fmla="*/ 2147483647 w 4908"/>
              <a:gd name="T107" fmla="*/ 2147483647 h 43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08"/>
              <a:gd name="T163" fmla="*/ 0 h 4332"/>
              <a:gd name="T164" fmla="*/ 4908 w 4908"/>
              <a:gd name="T165" fmla="*/ 4332 h 433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08" h="4332">
                <a:moveTo>
                  <a:pt x="4908" y="432"/>
                </a:moveTo>
                <a:lnTo>
                  <a:pt x="4788" y="420"/>
                </a:lnTo>
                <a:lnTo>
                  <a:pt x="4632" y="420"/>
                </a:lnTo>
                <a:lnTo>
                  <a:pt x="4464" y="420"/>
                </a:lnTo>
                <a:lnTo>
                  <a:pt x="4392" y="396"/>
                </a:lnTo>
                <a:lnTo>
                  <a:pt x="4284" y="396"/>
                </a:lnTo>
                <a:lnTo>
                  <a:pt x="4188" y="384"/>
                </a:lnTo>
                <a:lnTo>
                  <a:pt x="4080" y="384"/>
                </a:lnTo>
                <a:lnTo>
                  <a:pt x="3948" y="408"/>
                </a:lnTo>
                <a:lnTo>
                  <a:pt x="3852" y="420"/>
                </a:lnTo>
                <a:lnTo>
                  <a:pt x="3780" y="444"/>
                </a:lnTo>
                <a:lnTo>
                  <a:pt x="3684" y="456"/>
                </a:lnTo>
                <a:lnTo>
                  <a:pt x="3588" y="468"/>
                </a:lnTo>
                <a:lnTo>
                  <a:pt x="3468" y="480"/>
                </a:lnTo>
                <a:lnTo>
                  <a:pt x="3348" y="480"/>
                </a:lnTo>
                <a:lnTo>
                  <a:pt x="3216" y="456"/>
                </a:lnTo>
                <a:lnTo>
                  <a:pt x="3108" y="432"/>
                </a:lnTo>
                <a:lnTo>
                  <a:pt x="3036" y="408"/>
                </a:lnTo>
                <a:lnTo>
                  <a:pt x="2904" y="396"/>
                </a:lnTo>
                <a:lnTo>
                  <a:pt x="2748" y="396"/>
                </a:lnTo>
                <a:lnTo>
                  <a:pt x="2616" y="396"/>
                </a:lnTo>
                <a:lnTo>
                  <a:pt x="2496" y="420"/>
                </a:lnTo>
                <a:lnTo>
                  <a:pt x="2388" y="432"/>
                </a:lnTo>
                <a:lnTo>
                  <a:pt x="2256" y="444"/>
                </a:lnTo>
                <a:lnTo>
                  <a:pt x="2172" y="480"/>
                </a:lnTo>
                <a:lnTo>
                  <a:pt x="2052" y="504"/>
                </a:lnTo>
                <a:lnTo>
                  <a:pt x="1968" y="516"/>
                </a:lnTo>
                <a:lnTo>
                  <a:pt x="1788" y="516"/>
                </a:lnTo>
                <a:lnTo>
                  <a:pt x="1620" y="504"/>
                </a:lnTo>
                <a:lnTo>
                  <a:pt x="1452" y="492"/>
                </a:lnTo>
                <a:lnTo>
                  <a:pt x="1344" y="468"/>
                </a:lnTo>
                <a:lnTo>
                  <a:pt x="1188" y="444"/>
                </a:lnTo>
                <a:lnTo>
                  <a:pt x="1008" y="432"/>
                </a:lnTo>
                <a:lnTo>
                  <a:pt x="924" y="456"/>
                </a:lnTo>
                <a:lnTo>
                  <a:pt x="828" y="456"/>
                </a:lnTo>
                <a:lnTo>
                  <a:pt x="684" y="480"/>
                </a:lnTo>
                <a:lnTo>
                  <a:pt x="576" y="528"/>
                </a:lnTo>
                <a:lnTo>
                  <a:pt x="492" y="588"/>
                </a:lnTo>
                <a:lnTo>
                  <a:pt x="432" y="636"/>
                </a:lnTo>
                <a:lnTo>
                  <a:pt x="396" y="696"/>
                </a:lnTo>
                <a:lnTo>
                  <a:pt x="396" y="792"/>
                </a:lnTo>
                <a:lnTo>
                  <a:pt x="396" y="912"/>
                </a:lnTo>
                <a:lnTo>
                  <a:pt x="408" y="996"/>
                </a:lnTo>
                <a:lnTo>
                  <a:pt x="420" y="1140"/>
                </a:lnTo>
                <a:lnTo>
                  <a:pt x="492" y="1260"/>
                </a:lnTo>
                <a:lnTo>
                  <a:pt x="540" y="1404"/>
                </a:lnTo>
                <a:lnTo>
                  <a:pt x="600" y="1452"/>
                </a:lnTo>
                <a:lnTo>
                  <a:pt x="648" y="1584"/>
                </a:lnTo>
                <a:lnTo>
                  <a:pt x="648" y="1680"/>
                </a:lnTo>
                <a:lnTo>
                  <a:pt x="648" y="1764"/>
                </a:lnTo>
                <a:lnTo>
                  <a:pt x="612" y="1836"/>
                </a:lnTo>
                <a:lnTo>
                  <a:pt x="552" y="1872"/>
                </a:lnTo>
                <a:lnTo>
                  <a:pt x="492" y="1932"/>
                </a:lnTo>
                <a:lnTo>
                  <a:pt x="432" y="2052"/>
                </a:lnTo>
                <a:lnTo>
                  <a:pt x="420" y="2184"/>
                </a:lnTo>
                <a:lnTo>
                  <a:pt x="432" y="2304"/>
                </a:lnTo>
                <a:lnTo>
                  <a:pt x="468" y="2448"/>
                </a:lnTo>
                <a:lnTo>
                  <a:pt x="480" y="2544"/>
                </a:lnTo>
                <a:lnTo>
                  <a:pt x="492" y="2688"/>
                </a:lnTo>
                <a:lnTo>
                  <a:pt x="540" y="2760"/>
                </a:lnTo>
                <a:lnTo>
                  <a:pt x="660" y="2832"/>
                </a:lnTo>
                <a:lnTo>
                  <a:pt x="828" y="2808"/>
                </a:lnTo>
                <a:lnTo>
                  <a:pt x="984" y="2808"/>
                </a:lnTo>
                <a:lnTo>
                  <a:pt x="1116" y="2796"/>
                </a:lnTo>
                <a:lnTo>
                  <a:pt x="1248" y="2772"/>
                </a:lnTo>
                <a:lnTo>
                  <a:pt x="1392" y="2772"/>
                </a:lnTo>
                <a:lnTo>
                  <a:pt x="1572" y="2772"/>
                </a:lnTo>
                <a:lnTo>
                  <a:pt x="1728" y="2760"/>
                </a:lnTo>
                <a:lnTo>
                  <a:pt x="1908" y="2760"/>
                </a:lnTo>
                <a:lnTo>
                  <a:pt x="2052" y="2808"/>
                </a:lnTo>
                <a:lnTo>
                  <a:pt x="2124" y="2844"/>
                </a:lnTo>
                <a:lnTo>
                  <a:pt x="2232" y="2856"/>
                </a:lnTo>
                <a:lnTo>
                  <a:pt x="2400" y="2928"/>
                </a:lnTo>
                <a:lnTo>
                  <a:pt x="2496" y="3000"/>
                </a:lnTo>
                <a:lnTo>
                  <a:pt x="2544" y="3144"/>
                </a:lnTo>
                <a:lnTo>
                  <a:pt x="2580" y="3312"/>
                </a:lnTo>
                <a:lnTo>
                  <a:pt x="2544" y="3396"/>
                </a:lnTo>
                <a:lnTo>
                  <a:pt x="2544" y="3528"/>
                </a:lnTo>
                <a:lnTo>
                  <a:pt x="2568" y="3636"/>
                </a:lnTo>
                <a:lnTo>
                  <a:pt x="2604" y="3732"/>
                </a:lnTo>
                <a:lnTo>
                  <a:pt x="2556" y="3816"/>
                </a:lnTo>
                <a:lnTo>
                  <a:pt x="2532" y="3924"/>
                </a:lnTo>
                <a:lnTo>
                  <a:pt x="2520" y="4032"/>
                </a:lnTo>
                <a:lnTo>
                  <a:pt x="2520" y="4104"/>
                </a:lnTo>
                <a:lnTo>
                  <a:pt x="2616" y="4152"/>
                </a:lnTo>
                <a:lnTo>
                  <a:pt x="2724" y="4164"/>
                </a:lnTo>
                <a:lnTo>
                  <a:pt x="2892" y="4176"/>
                </a:lnTo>
                <a:lnTo>
                  <a:pt x="3120" y="4152"/>
                </a:lnTo>
                <a:lnTo>
                  <a:pt x="3264" y="4104"/>
                </a:lnTo>
                <a:lnTo>
                  <a:pt x="3396" y="4056"/>
                </a:lnTo>
                <a:lnTo>
                  <a:pt x="3528" y="3996"/>
                </a:lnTo>
                <a:lnTo>
                  <a:pt x="3624" y="3948"/>
                </a:lnTo>
                <a:lnTo>
                  <a:pt x="3780" y="3936"/>
                </a:lnTo>
                <a:lnTo>
                  <a:pt x="3936" y="3936"/>
                </a:lnTo>
                <a:lnTo>
                  <a:pt x="4032" y="3948"/>
                </a:lnTo>
                <a:lnTo>
                  <a:pt x="4152" y="3996"/>
                </a:lnTo>
                <a:lnTo>
                  <a:pt x="4284" y="4044"/>
                </a:lnTo>
                <a:lnTo>
                  <a:pt x="4464" y="4080"/>
                </a:lnTo>
                <a:lnTo>
                  <a:pt x="4608" y="4092"/>
                </a:lnTo>
                <a:lnTo>
                  <a:pt x="4692" y="4104"/>
                </a:lnTo>
                <a:lnTo>
                  <a:pt x="4836" y="4104"/>
                </a:lnTo>
                <a:lnTo>
                  <a:pt x="4836" y="4332"/>
                </a:lnTo>
                <a:lnTo>
                  <a:pt x="0" y="4332"/>
                </a:lnTo>
                <a:lnTo>
                  <a:pt x="0" y="0"/>
                </a:lnTo>
                <a:lnTo>
                  <a:pt x="4908" y="0"/>
                </a:lnTo>
                <a:lnTo>
                  <a:pt x="4908" y="96"/>
                </a:lnTo>
                <a:lnTo>
                  <a:pt x="4908" y="276"/>
                </a:lnTo>
                <a:lnTo>
                  <a:pt x="4908" y="432"/>
                </a:lnTo>
                <a:close/>
              </a:path>
            </a:pathLst>
          </a:custGeom>
          <a:solidFill>
            <a:srgbClr val="969696"/>
          </a:solidFill>
          <a:ln w="12700">
            <a:solidFill>
              <a:srgbClr val="00FF00"/>
            </a:solidFill>
            <a:round/>
            <a:headEnd/>
            <a:tailEnd/>
          </a:ln>
        </p:spPr>
        <p:txBody>
          <a:bodyPr/>
          <a:lstStyle/>
          <a:p>
            <a:endParaRPr lang="fr-CH"/>
          </a:p>
        </p:txBody>
      </p:sp>
      <p:sp>
        <p:nvSpPr>
          <p:cNvPr id="386055" name="Freeform 310"/>
          <p:cNvSpPr>
            <a:spLocks/>
          </p:cNvSpPr>
          <p:nvPr/>
        </p:nvSpPr>
        <p:spPr bwMode="auto">
          <a:xfrm>
            <a:off x="1381125" y="19050"/>
            <a:ext cx="195263" cy="671513"/>
          </a:xfrm>
          <a:custGeom>
            <a:avLst/>
            <a:gdLst>
              <a:gd name="T0" fmla="*/ 2147483647 w 123"/>
              <a:gd name="T1" fmla="*/ 2147483647 h 423"/>
              <a:gd name="T2" fmla="*/ 2147483647 w 123"/>
              <a:gd name="T3" fmla="*/ 2147483647 h 423"/>
              <a:gd name="T4" fmla="*/ 2147483647 w 123"/>
              <a:gd name="T5" fmla="*/ 2147483647 h 423"/>
              <a:gd name="T6" fmla="*/ 2147483647 w 123"/>
              <a:gd name="T7" fmla="*/ 2147483647 h 423"/>
              <a:gd name="T8" fmla="*/ 2147483647 w 123"/>
              <a:gd name="T9" fmla="*/ 2147483647 h 423"/>
              <a:gd name="T10" fmla="*/ 2147483647 w 123"/>
              <a:gd name="T11" fmla="*/ 2147483647 h 423"/>
              <a:gd name="T12" fmla="*/ 2147483647 w 123"/>
              <a:gd name="T13" fmla="*/ 2147483647 h 423"/>
              <a:gd name="T14" fmla="*/ 2147483647 w 123"/>
              <a:gd name="T15" fmla="*/ 2147483647 h 423"/>
              <a:gd name="T16" fmla="*/ 0 w 123"/>
              <a:gd name="T17" fmla="*/ 0 h 4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3"/>
              <a:gd name="T28" fmla="*/ 0 h 423"/>
              <a:gd name="T29" fmla="*/ 123 w 123"/>
              <a:gd name="T30" fmla="*/ 423 h 4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3" h="423">
                <a:moveTo>
                  <a:pt x="123" y="423"/>
                </a:moveTo>
                <a:cubicBezTo>
                  <a:pt x="115" y="413"/>
                  <a:pt x="108" y="404"/>
                  <a:pt x="102" y="390"/>
                </a:cubicBezTo>
                <a:cubicBezTo>
                  <a:pt x="96" y="376"/>
                  <a:pt x="91" y="358"/>
                  <a:pt x="90" y="339"/>
                </a:cubicBezTo>
                <a:cubicBezTo>
                  <a:pt x="89" y="320"/>
                  <a:pt x="101" y="300"/>
                  <a:pt x="96" y="276"/>
                </a:cubicBezTo>
                <a:cubicBezTo>
                  <a:pt x="91" y="252"/>
                  <a:pt x="72" y="220"/>
                  <a:pt x="60" y="195"/>
                </a:cubicBezTo>
                <a:cubicBezTo>
                  <a:pt x="48" y="170"/>
                  <a:pt x="31" y="150"/>
                  <a:pt x="24" y="129"/>
                </a:cubicBezTo>
                <a:cubicBezTo>
                  <a:pt x="17" y="108"/>
                  <a:pt x="18" y="84"/>
                  <a:pt x="15" y="69"/>
                </a:cubicBezTo>
                <a:cubicBezTo>
                  <a:pt x="12" y="54"/>
                  <a:pt x="8" y="50"/>
                  <a:pt x="6" y="39"/>
                </a:cubicBezTo>
                <a:cubicBezTo>
                  <a:pt x="4" y="28"/>
                  <a:pt x="2" y="14"/>
                  <a:pt x="0" y="0"/>
                </a:cubicBezTo>
              </a:path>
            </a:pathLst>
          </a:custGeom>
          <a:noFill/>
          <a:ln w="127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056" name="Freeform 311"/>
          <p:cNvSpPr>
            <a:spLocks/>
          </p:cNvSpPr>
          <p:nvPr/>
        </p:nvSpPr>
        <p:spPr bwMode="auto">
          <a:xfrm>
            <a:off x="3606800" y="6518275"/>
            <a:ext cx="352425" cy="333375"/>
          </a:xfrm>
          <a:custGeom>
            <a:avLst/>
            <a:gdLst>
              <a:gd name="T0" fmla="*/ 2147483647 w 222"/>
              <a:gd name="T1" fmla="*/ 0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0 w 222"/>
              <a:gd name="T11" fmla="*/ 2147483647 h 210"/>
              <a:gd name="T12" fmla="*/ 0 60000 65536"/>
              <a:gd name="T13" fmla="*/ 0 60000 65536"/>
              <a:gd name="T14" fmla="*/ 0 60000 65536"/>
              <a:gd name="T15" fmla="*/ 0 60000 65536"/>
              <a:gd name="T16" fmla="*/ 0 60000 65536"/>
              <a:gd name="T17" fmla="*/ 0 60000 65536"/>
              <a:gd name="T18" fmla="*/ 0 w 222"/>
              <a:gd name="T19" fmla="*/ 0 h 210"/>
              <a:gd name="T20" fmla="*/ 222 w 222"/>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222" h="210">
                <a:moveTo>
                  <a:pt x="222" y="0"/>
                </a:moveTo>
                <a:lnTo>
                  <a:pt x="170" y="14"/>
                </a:lnTo>
                <a:lnTo>
                  <a:pt x="106" y="4"/>
                </a:lnTo>
                <a:lnTo>
                  <a:pt x="50" y="88"/>
                </a:lnTo>
                <a:lnTo>
                  <a:pt x="64" y="154"/>
                </a:lnTo>
                <a:lnTo>
                  <a:pt x="0" y="210"/>
                </a:lnTo>
              </a:path>
            </a:pathLst>
          </a:custGeom>
          <a:noFill/>
          <a:ln w="12700">
            <a:solidFill>
              <a:srgbClr val="00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057" name="Text Box 312"/>
          <p:cNvSpPr txBox="1">
            <a:spLocks noChangeArrowheads="1"/>
          </p:cNvSpPr>
          <p:nvPr/>
        </p:nvSpPr>
        <p:spPr bwMode="auto">
          <a:xfrm>
            <a:off x="2112963" y="290513"/>
            <a:ext cx="1131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b="0">
                <a:solidFill>
                  <a:srgbClr val="000000"/>
                </a:solidFill>
              </a:rPr>
              <a:t>Sumora</a:t>
            </a:r>
          </a:p>
        </p:txBody>
      </p:sp>
      <p:sp>
        <p:nvSpPr>
          <p:cNvPr id="386058" name="Text Box 313"/>
          <p:cNvSpPr txBox="1">
            <a:spLocks noChangeArrowheads="1"/>
          </p:cNvSpPr>
          <p:nvPr/>
        </p:nvSpPr>
        <p:spPr bwMode="auto">
          <a:xfrm>
            <a:off x="222250" y="4706938"/>
            <a:ext cx="962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b="0">
                <a:solidFill>
                  <a:srgbClr val="000000"/>
                </a:solidFill>
              </a:rPr>
              <a:t>Katasi</a:t>
            </a:r>
          </a:p>
        </p:txBody>
      </p:sp>
      <p:sp>
        <p:nvSpPr>
          <p:cNvPr id="386059" name="Text Box 314"/>
          <p:cNvSpPr txBox="1">
            <a:spLocks noChangeArrowheads="1"/>
          </p:cNvSpPr>
          <p:nvPr/>
        </p:nvSpPr>
        <p:spPr bwMode="auto">
          <a:xfrm>
            <a:off x="5594350" y="6345238"/>
            <a:ext cx="1114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b="0">
                <a:solidFill>
                  <a:srgbClr val="000000"/>
                </a:solidFill>
              </a:rPr>
              <a:t>Rimosa</a:t>
            </a:r>
          </a:p>
        </p:txBody>
      </p:sp>
      <p:grpSp>
        <p:nvGrpSpPr>
          <p:cNvPr id="386060" name="Group 315"/>
          <p:cNvGrpSpPr>
            <a:grpSpLocks/>
          </p:cNvGrpSpPr>
          <p:nvPr/>
        </p:nvGrpSpPr>
        <p:grpSpPr bwMode="auto">
          <a:xfrm>
            <a:off x="1911350" y="793750"/>
            <a:ext cx="5737225" cy="5383213"/>
            <a:chOff x="1204" y="500"/>
            <a:chExt cx="3614" cy="3391"/>
          </a:xfrm>
        </p:grpSpPr>
        <p:grpSp>
          <p:nvGrpSpPr>
            <p:cNvPr id="386712" name="Group 316"/>
            <p:cNvGrpSpPr>
              <a:grpSpLocks/>
            </p:cNvGrpSpPr>
            <p:nvPr/>
          </p:nvGrpSpPr>
          <p:grpSpPr bwMode="auto">
            <a:xfrm>
              <a:off x="1204" y="500"/>
              <a:ext cx="3614" cy="3391"/>
              <a:chOff x="1204" y="500"/>
              <a:chExt cx="3614" cy="3391"/>
            </a:xfrm>
          </p:grpSpPr>
          <p:sp>
            <p:nvSpPr>
              <p:cNvPr id="386714" name="Freeform 317"/>
              <p:cNvSpPr>
                <a:spLocks/>
              </p:cNvSpPr>
              <p:nvPr/>
            </p:nvSpPr>
            <p:spPr bwMode="auto">
              <a:xfrm>
                <a:off x="3289" y="3132"/>
                <a:ext cx="151" cy="249"/>
              </a:xfrm>
              <a:custGeom>
                <a:avLst/>
                <a:gdLst>
                  <a:gd name="T0" fmla="*/ 131 w 151"/>
                  <a:gd name="T1" fmla="*/ 0 h 249"/>
                  <a:gd name="T2" fmla="*/ 149 w 151"/>
                  <a:gd name="T3" fmla="*/ 30 h 249"/>
                  <a:gd name="T4" fmla="*/ 143 w 151"/>
                  <a:gd name="T5" fmla="*/ 51 h 249"/>
                  <a:gd name="T6" fmla="*/ 125 w 151"/>
                  <a:gd name="T7" fmla="*/ 66 h 249"/>
                  <a:gd name="T8" fmla="*/ 98 w 151"/>
                  <a:gd name="T9" fmla="*/ 84 h 249"/>
                  <a:gd name="T10" fmla="*/ 65 w 151"/>
                  <a:gd name="T11" fmla="*/ 105 h 249"/>
                  <a:gd name="T12" fmla="*/ 38 w 151"/>
                  <a:gd name="T13" fmla="*/ 135 h 249"/>
                  <a:gd name="T14" fmla="*/ 8 w 151"/>
                  <a:gd name="T15" fmla="*/ 162 h 249"/>
                  <a:gd name="T16" fmla="*/ 2 w 151"/>
                  <a:gd name="T17" fmla="*/ 180 h 249"/>
                  <a:gd name="T18" fmla="*/ 2 w 151"/>
                  <a:gd name="T19" fmla="*/ 213 h 249"/>
                  <a:gd name="T20" fmla="*/ 14 w 151"/>
                  <a:gd name="T21" fmla="*/ 237 h 249"/>
                  <a:gd name="T22" fmla="*/ 29 w 151"/>
                  <a:gd name="T23" fmla="*/ 249 h 2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1"/>
                  <a:gd name="T37" fmla="*/ 0 h 249"/>
                  <a:gd name="T38" fmla="*/ 151 w 151"/>
                  <a:gd name="T39" fmla="*/ 249 h 2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1" h="249">
                    <a:moveTo>
                      <a:pt x="131" y="0"/>
                    </a:moveTo>
                    <a:cubicBezTo>
                      <a:pt x="139" y="11"/>
                      <a:pt x="147" y="22"/>
                      <a:pt x="149" y="30"/>
                    </a:cubicBezTo>
                    <a:cubicBezTo>
                      <a:pt x="151" y="38"/>
                      <a:pt x="147" y="45"/>
                      <a:pt x="143" y="51"/>
                    </a:cubicBezTo>
                    <a:cubicBezTo>
                      <a:pt x="139" y="57"/>
                      <a:pt x="132" y="61"/>
                      <a:pt x="125" y="66"/>
                    </a:cubicBezTo>
                    <a:cubicBezTo>
                      <a:pt x="118" y="71"/>
                      <a:pt x="108" y="78"/>
                      <a:pt x="98" y="84"/>
                    </a:cubicBezTo>
                    <a:cubicBezTo>
                      <a:pt x="88" y="90"/>
                      <a:pt x="75" y="97"/>
                      <a:pt x="65" y="105"/>
                    </a:cubicBezTo>
                    <a:cubicBezTo>
                      <a:pt x="55" y="113"/>
                      <a:pt x="47" y="126"/>
                      <a:pt x="38" y="135"/>
                    </a:cubicBezTo>
                    <a:cubicBezTo>
                      <a:pt x="29" y="144"/>
                      <a:pt x="14" y="155"/>
                      <a:pt x="8" y="162"/>
                    </a:cubicBezTo>
                    <a:cubicBezTo>
                      <a:pt x="2" y="169"/>
                      <a:pt x="3" y="172"/>
                      <a:pt x="2" y="180"/>
                    </a:cubicBezTo>
                    <a:cubicBezTo>
                      <a:pt x="1" y="188"/>
                      <a:pt x="0" y="204"/>
                      <a:pt x="2" y="213"/>
                    </a:cubicBezTo>
                    <a:cubicBezTo>
                      <a:pt x="4" y="222"/>
                      <a:pt x="9" y="231"/>
                      <a:pt x="14" y="237"/>
                    </a:cubicBezTo>
                    <a:cubicBezTo>
                      <a:pt x="19" y="243"/>
                      <a:pt x="24" y="246"/>
                      <a:pt x="29" y="249"/>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15" name="Freeform 318"/>
              <p:cNvSpPr>
                <a:spLocks/>
              </p:cNvSpPr>
              <p:nvPr/>
            </p:nvSpPr>
            <p:spPr bwMode="auto">
              <a:xfrm>
                <a:off x="1204" y="1600"/>
                <a:ext cx="348" cy="396"/>
              </a:xfrm>
              <a:custGeom>
                <a:avLst/>
                <a:gdLst>
                  <a:gd name="T0" fmla="*/ 348 w 348"/>
                  <a:gd name="T1" fmla="*/ 0 h 396"/>
                  <a:gd name="T2" fmla="*/ 316 w 348"/>
                  <a:gd name="T3" fmla="*/ 16 h 396"/>
                  <a:gd name="T4" fmla="*/ 268 w 348"/>
                  <a:gd name="T5" fmla="*/ 40 h 396"/>
                  <a:gd name="T6" fmla="*/ 236 w 348"/>
                  <a:gd name="T7" fmla="*/ 88 h 396"/>
                  <a:gd name="T8" fmla="*/ 244 w 348"/>
                  <a:gd name="T9" fmla="*/ 156 h 396"/>
                  <a:gd name="T10" fmla="*/ 228 w 348"/>
                  <a:gd name="T11" fmla="*/ 212 h 396"/>
                  <a:gd name="T12" fmla="*/ 184 w 348"/>
                  <a:gd name="T13" fmla="*/ 248 h 396"/>
                  <a:gd name="T14" fmla="*/ 124 w 348"/>
                  <a:gd name="T15" fmla="*/ 280 h 396"/>
                  <a:gd name="T16" fmla="*/ 72 w 348"/>
                  <a:gd name="T17" fmla="*/ 300 h 396"/>
                  <a:gd name="T18" fmla="*/ 52 w 348"/>
                  <a:gd name="T19" fmla="*/ 344 h 396"/>
                  <a:gd name="T20" fmla="*/ 24 w 348"/>
                  <a:gd name="T21" fmla="*/ 372 h 396"/>
                  <a:gd name="T22" fmla="*/ 0 w 348"/>
                  <a:gd name="T23" fmla="*/ 396 h 3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8"/>
                  <a:gd name="T37" fmla="*/ 0 h 396"/>
                  <a:gd name="T38" fmla="*/ 348 w 348"/>
                  <a:gd name="T39" fmla="*/ 396 h 3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8" h="396">
                    <a:moveTo>
                      <a:pt x="348" y="0"/>
                    </a:moveTo>
                    <a:cubicBezTo>
                      <a:pt x="338" y="4"/>
                      <a:pt x="329" y="9"/>
                      <a:pt x="316" y="16"/>
                    </a:cubicBezTo>
                    <a:cubicBezTo>
                      <a:pt x="303" y="23"/>
                      <a:pt x="281" y="28"/>
                      <a:pt x="268" y="40"/>
                    </a:cubicBezTo>
                    <a:cubicBezTo>
                      <a:pt x="255" y="52"/>
                      <a:pt x="240" y="69"/>
                      <a:pt x="236" y="88"/>
                    </a:cubicBezTo>
                    <a:cubicBezTo>
                      <a:pt x="232" y="107"/>
                      <a:pt x="245" y="135"/>
                      <a:pt x="244" y="156"/>
                    </a:cubicBezTo>
                    <a:cubicBezTo>
                      <a:pt x="243" y="177"/>
                      <a:pt x="238" y="197"/>
                      <a:pt x="228" y="212"/>
                    </a:cubicBezTo>
                    <a:cubicBezTo>
                      <a:pt x="218" y="227"/>
                      <a:pt x="201" y="237"/>
                      <a:pt x="184" y="248"/>
                    </a:cubicBezTo>
                    <a:cubicBezTo>
                      <a:pt x="167" y="259"/>
                      <a:pt x="143" y="271"/>
                      <a:pt x="124" y="280"/>
                    </a:cubicBezTo>
                    <a:cubicBezTo>
                      <a:pt x="105" y="289"/>
                      <a:pt x="84" y="289"/>
                      <a:pt x="72" y="300"/>
                    </a:cubicBezTo>
                    <a:cubicBezTo>
                      <a:pt x="60" y="311"/>
                      <a:pt x="60" y="332"/>
                      <a:pt x="52" y="344"/>
                    </a:cubicBezTo>
                    <a:cubicBezTo>
                      <a:pt x="44" y="356"/>
                      <a:pt x="33" y="363"/>
                      <a:pt x="24" y="372"/>
                    </a:cubicBezTo>
                    <a:cubicBezTo>
                      <a:pt x="15" y="381"/>
                      <a:pt x="7" y="388"/>
                      <a:pt x="0" y="39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16" name="Freeform 319"/>
              <p:cNvSpPr>
                <a:spLocks/>
              </p:cNvSpPr>
              <p:nvPr/>
            </p:nvSpPr>
            <p:spPr bwMode="auto">
              <a:xfrm>
                <a:off x="1488" y="948"/>
                <a:ext cx="748" cy="112"/>
              </a:xfrm>
              <a:custGeom>
                <a:avLst/>
                <a:gdLst>
                  <a:gd name="T0" fmla="*/ 748 w 748"/>
                  <a:gd name="T1" fmla="*/ 8 h 112"/>
                  <a:gd name="T2" fmla="*/ 700 w 748"/>
                  <a:gd name="T3" fmla="*/ 24 h 112"/>
                  <a:gd name="T4" fmla="*/ 672 w 748"/>
                  <a:gd name="T5" fmla="*/ 52 h 112"/>
                  <a:gd name="T6" fmla="*/ 648 w 748"/>
                  <a:gd name="T7" fmla="*/ 96 h 112"/>
                  <a:gd name="T8" fmla="*/ 612 w 748"/>
                  <a:gd name="T9" fmla="*/ 112 h 112"/>
                  <a:gd name="T10" fmla="*/ 584 w 748"/>
                  <a:gd name="T11" fmla="*/ 96 h 112"/>
                  <a:gd name="T12" fmla="*/ 548 w 748"/>
                  <a:gd name="T13" fmla="*/ 56 h 112"/>
                  <a:gd name="T14" fmla="*/ 492 w 748"/>
                  <a:gd name="T15" fmla="*/ 16 h 112"/>
                  <a:gd name="T16" fmla="*/ 436 w 748"/>
                  <a:gd name="T17" fmla="*/ 8 h 112"/>
                  <a:gd name="T18" fmla="*/ 400 w 748"/>
                  <a:gd name="T19" fmla="*/ 8 h 112"/>
                  <a:gd name="T20" fmla="*/ 340 w 748"/>
                  <a:gd name="T21" fmla="*/ 24 h 112"/>
                  <a:gd name="T22" fmla="*/ 304 w 748"/>
                  <a:gd name="T23" fmla="*/ 52 h 112"/>
                  <a:gd name="T24" fmla="*/ 260 w 748"/>
                  <a:gd name="T25" fmla="*/ 64 h 112"/>
                  <a:gd name="T26" fmla="*/ 208 w 748"/>
                  <a:gd name="T27" fmla="*/ 64 h 112"/>
                  <a:gd name="T28" fmla="*/ 172 w 748"/>
                  <a:gd name="T29" fmla="*/ 40 h 112"/>
                  <a:gd name="T30" fmla="*/ 128 w 748"/>
                  <a:gd name="T31" fmla="*/ 20 h 112"/>
                  <a:gd name="T32" fmla="*/ 80 w 748"/>
                  <a:gd name="T33" fmla="*/ 12 h 112"/>
                  <a:gd name="T34" fmla="*/ 48 w 748"/>
                  <a:gd name="T35" fmla="*/ 8 h 112"/>
                  <a:gd name="T36" fmla="*/ 0 w 748"/>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48"/>
                  <a:gd name="T58" fmla="*/ 0 h 112"/>
                  <a:gd name="T59" fmla="*/ 748 w 748"/>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48" h="112">
                    <a:moveTo>
                      <a:pt x="748" y="8"/>
                    </a:moveTo>
                    <a:cubicBezTo>
                      <a:pt x="730" y="12"/>
                      <a:pt x="713" y="17"/>
                      <a:pt x="700" y="24"/>
                    </a:cubicBezTo>
                    <a:cubicBezTo>
                      <a:pt x="687" y="31"/>
                      <a:pt x="681" y="40"/>
                      <a:pt x="672" y="52"/>
                    </a:cubicBezTo>
                    <a:cubicBezTo>
                      <a:pt x="663" y="64"/>
                      <a:pt x="658" y="86"/>
                      <a:pt x="648" y="96"/>
                    </a:cubicBezTo>
                    <a:cubicBezTo>
                      <a:pt x="638" y="106"/>
                      <a:pt x="623" y="112"/>
                      <a:pt x="612" y="112"/>
                    </a:cubicBezTo>
                    <a:cubicBezTo>
                      <a:pt x="601" y="112"/>
                      <a:pt x="595" y="105"/>
                      <a:pt x="584" y="96"/>
                    </a:cubicBezTo>
                    <a:cubicBezTo>
                      <a:pt x="573" y="87"/>
                      <a:pt x="563" y="69"/>
                      <a:pt x="548" y="56"/>
                    </a:cubicBezTo>
                    <a:cubicBezTo>
                      <a:pt x="533" y="43"/>
                      <a:pt x="511" y="24"/>
                      <a:pt x="492" y="16"/>
                    </a:cubicBezTo>
                    <a:cubicBezTo>
                      <a:pt x="473" y="8"/>
                      <a:pt x="451" y="9"/>
                      <a:pt x="436" y="8"/>
                    </a:cubicBezTo>
                    <a:cubicBezTo>
                      <a:pt x="421" y="7"/>
                      <a:pt x="416" y="5"/>
                      <a:pt x="400" y="8"/>
                    </a:cubicBezTo>
                    <a:cubicBezTo>
                      <a:pt x="384" y="11"/>
                      <a:pt x="356" y="17"/>
                      <a:pt x="340" y="24"/>
                    </a:cubicBezTo>
                    <a:cubicBezTo>
                      <a:pt x="324" y="31"/>
                      <a:pt x="317" y="45"/>
                      <a:pt x="304" y="52"/>
                    </a:cubicBezTo>
                    <a:cubicBezTo>
                      <a:pt x="291" y="59"/>
                      <a:pt x="276" y="62"/>
                      <a:pt x="260" y="64"/>
                    </a:cubicBezTo>
                    <a:cubicBezTo>
                      <a:pt x="244" y="66"/>
                      <a:pt x="223" y="68"/>
                      <a:pt x="208" y="64"/>
                    </a:cubicBezTo>
                    <a:cubicBezTo>
                      <a:pt x="193" y="60"/>
                      <a:pt x="185" y="47"/>
                      <a:pt x="172" y="40"/>
                    </a:cubicBezTo>
                    <a:cubicBezTo>
                      <a:pt x="159" y="33"/>
                      <a:pt x="143" y="25"/>
                      <a:pt x="128" y="20"/>
                    </a:cubicBezTo>
                    <a:cubicBezTo>
                      <a:pt x="113" y="15"/>
                      <a:pt x="93" y="14"/>
                      <a:pt x="80" y="12"/>
                    </a:cubicBezTo>
                    <a:cubicBezTo>
                      <a:pt x="67" y="10"/>
                      <a:pt x="61" y="10"/>
                      <a:pt x="48" y="8"/>
                    </a:cubicBezTo>
                    <a:cubicBezTo>
                      <a:pt x="35" y="6"/>
                      <a:pt x="17" y="3"/>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17" name="Freeform 320"/>
              <p:cNvSpPr>
                <a:spLocks/>
              </p:cNvSpPr>
              <p:nvPr/>
            </p:nvSpPr>
            <p:spPr bwMode="auto">
              <a:xfrm>
                <a:off x="3560" y="620"/>
                <a:ext cx="184" cy="269"/>
              </a:xfrm>
              <a:custGeom>
                <a:avLst/>
                <a:gdLst>
                  <a:gd name="T0" fmla="*/ 184 w 184"/>
                  <a:gd name="T1" fmla="*/ 264 h 269"/>
                  <a:gd name="T2" fmla="*/ 152 w 184"/>
                  <a:gd name="T3" fmla="*/ 264 h 269"/>
                  <a:gd name="T4" fmla="*/ 136 w 184"/>
                  <a:gd name="T5" fmla="*/ 232 h 269"/>
                  <a:gd name="T6" fmla="*/ 124 w 184"/>
                  <a:gd name="T7" fmla="*/ 207 h 269"/>
                  <a:gd name="T8" fmla="*/ 100 w 184"/>
                  <a:gd name="T9" fmla="*/ 200 h 269"/>
                  <a:gd name="T10" fmla="*/ 64 w 184"/>
                  <a:gd name="T11" fmla="*/ 200 h 269"/>
                  <a:gd name="T12" fmla="*/ 30 w 184"/>
                  <a:gd name="T13" fmla="*/ 178 h 269"/>
                  <a:gd name="T14" fmla="*/ 22 w 184"/>
                  <a:gd name="T15" fmla="*/ 135 h 269"/>
                  <a:gd name="T16" fmla="*/ 6 w 184"/>
                  <a:gd name="T17" fmla="*/ 114 h 269"/>
                  <a:gd name="T18" fmla="*/ 0 w 184"/>
                  <a:gd name="T19" fmla="*/ 84 h 269"/>
                  <a:gd name="T20" fmla="*/ 4 w 184"/>
                  <a:gd name="T21" fmla="*/ 48 h 269"/>
                  <a:gd name="T22" fmla="*/ 20 w 184"/>
                  <a:gd name="T23" fmla="*/ 24 h 269"/>
                  <a:gd name="T24" fmla="*/ 32 w 184"/>
                  <a:gd name="T25" fmla="*/ 0 h 2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269"/>
                  <a:gd name="T41" fmla="*/ 184 w 184"/>
                  <a:gd name="T42" fmla="*/ 269 h 2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269">
                    <a:moveTo>
                      <a:pt x="184" y="264"/>
                    </a:moveTo>
                    <a:cubicBezTo>
                      <a:pt x="172" y="266"/>
                      <a:pt x="160" y="269"/>
                      <a:pt x="152" y="264"/>
                    </a:cubicBezTo>
                    <a:cubicBezTo>
                      <a:pt x="144" y="259"/>
                      <a:pt x="141" y="241"/>
                      <a:pt x="136" y="232"/>
                    </a:cubicBezTo>
                    <a:cubicBezTo>
                      <a:pt x="131" y="223"/>
                      <a:pt x="130" y="212"/>
                      <a:pt x="124" y="207"/>
                    </a:cubicBezTo>
                    <a:cubicBezTo>
                      <a:pt x="118" y="202"/>
                      <a:pt x="110" y="201"/>
                      <a:pt x="100" y="200"/>
                    </a:cubicBezTo>
                    <a:cubicBezTo>
                      <a:pt x="90" y="199"/>
                      <a:pt x="76" y="204"/>
                      <a:pt x="64" y="200"/>
                    </a:cubicBezTo>
                    <a:cubicBezTo>
                      <a:pt x="52" y="196"/>
                      <a:pt x="37" y="189"/>
                      <a:pt x="30" y="178"/>
                    </a:cubicBezTo>
                    <a:cubicBezTo>
                      <a:pt x="23" y="167"/>
                      <a:pt x="26" y="146"/>
                      <a:pt x="22" y="135"/>
                    </a:cubicBezTo>
                    <a:cubicBezTo>
                      <a:pt x="18" y="124"/>
                      <a:pt x="10" y="122"/>
                      <a:pt x="6" y="114"/>
                    </a:cubicBezTo>
                    <a:cubicBezTo>
                      <a:pt x="2" y="106"/>
                      <a:pt x="0" y="95"/>
                      <a:pt x="0" y="84"/>
                    </a:cubicBezTo>
                    <a:cubicBezTo>
                      <a:pt x="0" y="73"/>
                      <a:pt x="1" y="58"/>
                      <a:pt x="4" y="48"/>
                    </a:cubicBezTo>
                    <a:cubicBezTo>
                      <a:pt x="7" y="38"/>
                      <a:pt x="15" y="32"/>
                      <a:pt x="20" y="24"/>
                    </a:cubicBezTo>
                    <a:cubicBezTo>
                      <a:pt x="25" y="16"/>
                      <a:pt x="28" y="8"/>
                      <a:pt x="32"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18" name="Freeform 321"/>
              <p:cNvSpPr>
                <a:spLocks/>
              </p:cNvSpPr>
              <p:nvPr/>
            </p:nvSpPr>
            <p:spPr bwMode="auto">
              <a:xfrm>
                <a:off x="4599" y="680"/>
                <a:ext cx="49" cy="188"/>
              </a:xfrm>
              <a:custGeom>
                <a:avLst/>
                <a:gdLst>
                  <a:gd name="T0" fmla="*/ 50 w 45"/>
                  <a:gd name="T1" fmla="*/ 0 h 168"/>
                  <a:gd name="T2" fmla="*/ 5 w 45"/>
                  <a:gd name="T3" fmla="*/ 56 h 168"/>
                  <a:gd name="T4" fmla="*/ 5 w 45"/>
                  <a:gd name="T5" fmla="*/ 133 h 168"/>
                  <a:gd name="T6" fmla="*/ 27 w 45"/>
                  <a:gd name="T7" fmla="*/ 203 h 168"/>
                  <a:gd name="T8" fmla="*/ 57 w 45"/>
                  <a:gd name="T9" fmla="*/ 246 h 168"/>
                  <a:gd name="T10" fmla="*/ 69 w 45"/>
                  <a:gd name="T11" fmla="*/ 294 h 168"/>
                  <a:gd name="T12" fmla="*/ 0 60000 65536"/>
                  <a:gd name="T13" fmla="*/ 0 60000 65536"/>
                  <a:gd name="T14" fmla="*/ 0 60000 65536"/>
                  <a:gd name="T15" fmla="*/ 0 60000 65536"/>
                  <a:gd name="T16" fmla="*/ 0 60000 65536"/>
                  <a:gd name="T17" fmla="*/ 0 60000 65536"/>
                  <a:gd name="T18" fmla="*/ 0 w 45"/>
                  <a:gd name="T19" fmla="*/ 0 h 168"/>
                  <a:gd name="T20" fmla="*/ 45 w 45"/>
                  <a:gd name="T21" fmla="*/ 168 h 168"/>
                </a:gdLst>
                <a:ahLst/>
                <a:cxnLst>
                  <a:cxn ang="T12">
                    <a:pos x="T0" y="T1"/>
                  </a:cxn>
                  <a:cxn ang="T13">
                    <a:pos x="T2" y="T3"/>
                  </a:cxn>
                  <a:cxn ang="T14">
                    <a:pos x="T4" y="T5"/>
                  </a:cxn>
                  <a:cxn ang="T15">
                    <a:pos x="T6" y="T7"/>
                  </a:cxn>
                  <a:cxn ang="T16">
                    <a:pos x="T8" y="T9"/>
                  </a:cxn>
                  <a:cxn ang="T17">
                    <a:pos x="T10" y="T11"/>
                  </a:cxn>
                </a:cxnLst>
                <a:rect l="T18" t="T19" r="T20" b="T21"/>
                <a:pathLst>
                  <a:path w="45" h="168">
                    <a:moveTo>
                      <a:pt x="33" y="0"/>
                    </a:moveTo>
                    <a:cubicBezTo>
                      <a:pt x="21" y="9"/>
                      <a:pt x="10" y="19"/>
                      <a:pt x="5" y="32"/>
                    </a:cubicBezTo>
                    <a:cubicBezTo>
                      <a:pt x="0" y="45"/>
                      <a:pt x="3" y="62"/>
                      <a:pt x="5" y="76"/>
                    </a:cubicBezTo>
                    <a:cubicBezTo>
                      <a:pt x="7" y="90"/>
                      <a:pt x="12" y="105"/>
                      <a:pt x="17" y="116"/>
                    </a:cubicBezTo>
                    <a:cubicBezTo>
                      <a:pt x="22" y="127"/>
                      <a:pt x="32" y="131"/>
                      <a:pt x="37" y="140"/>
                    </a:cubicBezTo>
                    <a:cubicBezTo>
                      <a:pt x="42" y="149"/>
                      <a:pt x="43" y="160"/>
                      <a:pt x="45" y="168"/>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19" name="Freeform 322"/>
              <p:cNvSpPr>
                <a:spLocks/>
              </p:cNvSpPr>
              <p:nvPr/>
            </p:nvSpPr>
            <p:spPr bwMode="auto">
              <a:xfrm>
                <a:off x="4348" y="504"/>
                <a:ext cx="184" cy="216"/>
              </a:xfrm>
              <a:custGeom>
                <a:avLst/>
                <a:gdLst>
                  <a:gd name="T0" fmla="*/ 184 w 184"/>
                  <a:gd name="T1" fmla="*/ 0 h 216"/>
                  <a:gd name="T2" fmla="*/ 148 w 184"/>
                  <a:gd name="T3" fmla="*/ 16 h 216"/>
                  <a:gd name="T4" fmla="*/ 100 w 184"/>
                  <a:gd name="T5" fmla="*/ 60 h 216"/>
                  <a:gd name="T6" fmla="*/ 100 w 184"/>
                  <a:gd name="T7" fmla="*/ 112 h 216"/>
                  <a:gd name="T8" fmla="*/ 68 w 184"/>
                  <a:gd name="T9" fmla="*/ 160 h 216"/>
                  <a:gd name="T10" fmla="*/ 12 w 184"/>
                  <a:gd name="T11" fmla="*/ 180 h 216"/>
                  <a:gd name="T12" fmla="*/ 0 w 184"/>
                  <a:gd name="T13" fmla="*/ 216 h 216"/>
                  <a:gd name="T14" fmla="*/ 0 60000 65536"/>
                  <a:gd name="T15" fmla="*/ 0 60000 65536"/>
                  <a:gd name="T16" fmla="*/ 0 60000 65536"/>
                  <a:gd name="T17" fmla="*/ 0 60000 65536"/>
                  <a:gd name="T18" fmla="*/ 0 60000 65536"/>
                  <a:gd name="T19" fmla="*/ 0 60000 65536"/>
                  <a:gd name="T20" fmla="*/ 0 60000 65536"/>
                  <a:gd name="T21" fmla="*/ 0 w 184"/>
                  <a:gd name="T22" fmla="*/ 0 h 216"/>
                  <a:gd name="T23" fmla="*/ 184 w 184"/>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 h="216">
                    <a:moveTo>
                      <a:pt x="184" y="0"/>
                    </a:moveTo>
                    <a:cubicBezTo>
                      <a:pt x="173" y="3"/>
                      <a:pt x="162" y="6"/>
                      <a:pt x="148" y="16"/>
                    </a:cubicBezTo>
                    <a:cubicBezTo>
                      <a:pt x="134" y="26"/>
                      <a:pt x="108" y="44"/>
                      <a:pt x="100" y="60"/>
                    </a:cubicBezTo>
                    <a:cubicBezTo>
                      <a:pt x="92" y="76"/>
                      <a:pt x="105" y="95"/>
                      <a:pt x="100" y="112"/>
                    </a:cubicBezTo>
                    <a:cubicBezTo>
                      <a:pt x="95" y="129"/>
                      <a:pt x="83" y="149"/>
                      <a:pt x="68" y="160"/>
                    </a:cubicBezTo>
                    <a:cubicBezTo>
                      <a:pt x="53" y="171"/>
                      <a:pt x="23" y="171"/>
                      <a:pt x="12" y="180"/>
                    </a:cubicBezTo>
                    <a:cubicBezTo>
                      <a:pt x="1" y="189"/>
                      <a:pt x="0" y="202"/>
                      <a:pt x="0" y="21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20" name="Freeform 323"/>
              <p:cNvSpPr>
                <a:spLocks/>
              </p:cNvSpPr>
              <p:nvPr/>
            </p:nvSpPr>
            <p:spPr bwMode="auto">
              <a:xfrm>
                <a:off x="4532" y="500"/>
                <a:ext cx="256" cy="176"/>
              </a:xfrm>
              <a:custGeom>
                <a:avLst/>
                <a:gdLst>
                  <a:gd name="T0" fmla="*/ 256 w 256"/>
                  <a:gd name="T1" fmla="*/ 176 h 176"/>
                  <a:gd name="T2" fmla="*/ 224 w 256"/>
                  <a:gd name="T3" fmla="*/ 156 h 176"/>
                  <a:gd name="T4" fmla="*/ 128 w 256"/>
                  <a:gd name="T5" fmla="*/ 128 h 176"/>
                  <a:gd name="T6" fmla="*/ 60 w 256"/>
                  <a:gd name="T7" fmla="*/ 72 h 176"/>
                  <a:gd name="T8" fmla="*/ 24 w 256"/>
                  <a:gd name="T9" fmla="*/ 32 h 176"/>
                  <a:gd name="T10" fmla="*/ 0 w 256"/>
                  <a:gd name="T11" fmla="*/ 0 h 176"/>
                  <a:gd name="T12" fmla="*/ 0 60000 65536"/>
                  <a:gd name="T13" fmla="*/ 0 60000 65536"/>
                  <a:gd name="T14" fmla="*/ 0 60000 65536"/>
                  <a:gd name="T15" fmla="*/ 0 60000 65536"/>
                  <a:gd name="T16" fmla="*/ 0 60000 65536"/>
                  <a:gd name="T17" fmla="*/ 0 60000 65536"/>
                  <a:gd name="T18" fmla="*/ 0 w 256"/>
                  <a:gd name="T19" fmla="*/ 0 h 176"/>
                  <a:gd name="T20" fmla="*/ 256 w 25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256" h="176">
                    <a:moveTo>
                      <a:pt x="256" y="176"/>
                    </a:moveTo>
                    <a:cubicBezTo>
                      <a:pt x="250" y="170"/>
                      <a:pt x="245" y="164"/>
                      <a:pt x="224" y="156"/>
                    </a:cubicBezTo>
                    <a:cubicBezTo>
                      <a:pt x="203" y="148"/>
                      <a:pt x="155" y="142"/>
                      <a:pt x="128" y="128"/>
                    </a:cubicBezTo>
                    <a:cubicBezTo>
                      <a:pt x="101" y="114"/>
                      <a:pt x="77" y="88"/>
                      <a:pt x="60" y="72"/>
                    </a:cubicBezTo>
                    <a:cubicBezTo>
                      <a:pt x="43" y="56"/>
                      <a:pt x="34" y="44"/>
                      <a:pt x="24" y="32"/>
                    </a:cubicBezTo>
                    <a:cubicBezTo>
                      <a:pt x="14" y="20"/>
                      <a:pt x="7" y="10"/>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21" name="Freeform 324"/>
              <p:cNvSpPr>
                <a:spLocks/>
              </p:cNvSpPr>
              <p:nvPr/>
            </p:nvSpPr>
            <p:spPr bwMode="auto">
              <a:xfrm>
                <a:off x="4004" y="720"/>
                <a:ext cx="340" cy="492"/>
              </a:xfrm>
              <a:custGeom>
                <a:avLst/>
                <a:gdLst>
                  <a:gd name="T0" fmla="*/ 340 w 340"/>
                  <a:gd name="T1" fmla="*/ 0 h 492"/>
                  <a:gd name="T2" fmla="*/ 324 w 340"/>
                  <a:gd name="T3" fmla="*/ 52 h 492"/>
                  <a:gd name="T4" fmla="*/ 292 w 340"/>
                  <a:gd name="T5" fmla="*/ 120 h 492"/>
                  <a:gd name="T6" fmla="*/ 224 w 340"/>
                  <a:gd name="T7" fmla="*/ 152 h 492"/>
                  <a:gd name="T8" fmla="*/ 172 w 340"/>
                  <a:gd name="T9" fmla="*/ 184 h 492"/>
                  <a:gd name="T10" fmla="*/ 160 w 340"/>
                  <a:gd name="T11" fmla="*/ 248 h 492"/>
                  <a:gd name="T12" fmla="*/ 152 w 340"/>
                  <a:gd name="T13" fmla="*/ 306 h 492"/>
                  <a:gd name="T14" fmla="*/ 104 w 340"/>
                  <a:gd name="T15" fmla="*/ 344 h 492"/>
                  <a:gd name="T16" fmla="*/ 48 w 340"/>
                  <a:gd name="T17" fmla="*/ 368 h 492"/>
                  <a:gd name="T18" fmla="*/ 8 w 340"/>
                  <a:gd name="T19" fmla="*/ 416 h 492"/>
                  <a:gd name="T20" fmla="*/ 4 w 340"/>
                  <a:gd name="T21" fmla="*/ 452 h 492"/>
                  <a:gd name="T22" fmla="*/ 0 w 340"/>
                  <a:gd name="T23" fmla="*/ 492 h 4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0"/>
                  <a:gd name="T37" fmla="*/ 0 h 492"/>
                  <a:gd name="T38" fmla="*/ 340 w 340"/>
                  <a:gd name="T39" fmla="*/ 492 h 4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0" h="492">
                    <a:moveTo>
                      <a:pt x="340" y="0"/>
                    </a:moveTo>
                    <a:cubicBezTo>
                      <a:pt x="336" y="16"/>
                      <a:pt x="332" y="32"/>
                      <a:pt x="324" y="52"/>
                    </a:cubicBezTo>
                    <a:cubicBezTo>
                      <a:pt x="316" y="72"/>
                      <a:pt x="309" y="103"/>
                      <a:pt x="292" y="120"/>
                    </a:cubicBezTo>
                    <a:cubicBezTo>
                      <a:pt x="275" y="137"/>
                      <a:pt x="244" y="141"/>
                      <a:pt x="224" y="152"/>
                    </a:cubicBezTo>
                    <a:cubicBezTo>
                      <a:pt x="204" y="163"/>
                      <a:pt x="183" y="168"/>
                      <a:pt x="172" y="184"/>
                    </a:cubicBezTo>
                    <a:cubicBezTo>
                      <a:pt x="161" y="200"/>
                      <a:pt x="163" y="228"/>
                      <a:pt x="160" y="248"/>
                    </a:cubicBezTo>
                    <a:cubicBezTo>
                      <a:pt x="157" y="268"/>
                      <a:pt x="161" y="290"/>
                      <a:pt x="152" y="306"/>
                    </a:cubicBezTo>
                    <a:cubicBezTo>
                      <a:pt x="143" y="322"/>
                      <a:pt x="121" y="334"/>
                      <a:pt x="104" y="344"/>
                    </a:cubicBezTo>
                    <a:cubicBezTo>
                      <a:pt x="87" y="354"/>
                      <a:pt x="64" y="356"/>
                      <a:pt x="48" y="368"/>
                    </a:cubicBezTo>
                    <a:cubicBezTo>
                      <a:pt x="32" y="380"/>
                      <a:pt x="15" y="402"/>
                      <a:pt x="8" y="416"/>
                    </a:cubicBezTo>
                    <a:cubicBezTo>
                      <a:pt x="1" y="430"/>
                      <a:pt x="5" y="439"/>
                      <a:pt x="4" y="452"/>
                    </a:cubicBezTo>
                    <a:cubicBezTo>
                      <a:pt x="3" y="465"/>
                      <a:pt x="1" y="484"/>
                      <a:pt x="0" y="492"/>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22" name="Freeform 325"/>
              <p:cNvSpPr>
                <a:spLocks/>
              </p:cNvSpPr>
              <p:nvPr/>
            </p:nvSpPr>
            <p:spPr bwMode="auto">
              <a:xfrm>
                <a:off x="2778" y="2573"/>
                <a:ext cx="813" cy="254"/>
              </a:xfrm>
              <a:custGeom>
                <a:avLst/>
                <a:gdLst>
                  <a:gd name="T0" fmla="*/ 813 w 813"/>
                  <a:gd name="T1" fmla="*/ 166 h 254"/>
                  <a:gd name="T2" fmla="*/ 795 w 813"/>
                  <a:gd name="T3" fmla="*/ 184 h 254"/>
                  <a:gd name="T4" fmla="*/ 786 w 813"/>
                  <a:gd name="T5" fmla="*/ 217 h 254"/>
                  <a:gd name="T6" fmla="*/ 744 w 813"/>
                  <a:gd name="T7" fmla="*/ 250 h 254"/>
                  <a:gd name="T8" fmla="*/ 690 w 813"/>
                  <a:gd name="T9" fmla="*/ 241 h 254"/>
                  <a:gd name="T10" fmla="*/ 642 w 813"/>
                  <a:gd name="T11" fmla="*/ 226 h 254"/>
                  <a:gd name="T12" fmla="*/ 567 w 813"/>
                  <a:gd name="T13" fmla="*/ 187 h 254"/>
                  <a:gd name="T14" fmla="*/ 534 w 813"/>
                  <a:gd name="T15" fmla="*/ 178 h 254"/>
                  <a:gd name="T16" fmla="*/ 444 w 813"/>
                  <a:gd name="T17" fmla="*/ 157 h 254"/>
                  <a:gd name="T18" fmla="*/ 417 w 813"/>
                  <a:gd name="T19" fmla="*/ 130 h 254"/>
                  <a:gd name="T20" fmla="*/ 396 w 813"/>
                  <a:gd name="T21" fmla="*/ 100 h 254"/>
                  <a:gd name="T22" fmla="*/ 372 w 813"/>
                  <a:gd name="T23" fmla="*/ 82 h 254"/>
                  <a:gd name="T24" fmla="*/ 315 w 813"/>
                  <a:gd name="T25" fmla="*/ 73 h 254"/>
                  <a:gd name="T26" fmla="*/ 282 w 813"/>
                  <a:gd name="T27" fmla="*/ 61 h 254"/>
                  <a:gd name="T28" fmla="*/ 243 w 813"/>
                  <a:gd name="T29" fmla="*/ 31 h 254"/>
                  <a:gd name="T30" fmla="*/ 216 w 813"/>
                  <a:gd name="T31" fmla="*/ 13 h 254"/>
                  <a:gd name="T32" fmla="*/ 174 w 813"/>
                  <a:gd name="T33" fmla="*/ 7 h 254"/>
                  <a:gd name="T34" fmla="*/ 120 w 813"/>
                  <a:gd name="T35" fmla="*/ 1 h 254"/>
                  <a:gd name="T36" fmla="*/ 69 w 813"/>
                  <a:gd name="T37" fmla="*/ 1 h 254"/>
                  <a:gd name="T38" fmla="*/ 27 w 813"/>
                  <a:gd name="T39" fmla="*/ 7 h 254"/>
                  <a:gd name="T40" fmla="*/ 0 w 813"/>
                  <a:gd name="T41" fmla="*/ 13 h 2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3"/>
                  <a:gd name="T64" fmla="*/ 0 h 254"/>
                  <a:gd name="T65" fmla="*/ 813 w 813"/>
                  <a:gd name="T66" fmla="*/ 254 h 2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3" h="254">
                    <a:moveTo>
                      <a:pt x="813" y="166"/>
                    </a:moveTo>
                    <a:cubicBezTo>
                      <a:pt x="806" y="171"/>
                      <a:pt x="799" y="176"/>
                      <a:pt x="795" y="184"/>
                    </a:cubicBezTo>
                    <a:cubicBezTo>
                      <a:pt x="791" y="192"/>
                      <a:pt x="794" y="206"/>
                      <a:pt x="786" y="217"/>
                    </a:cubicBezTo>
                    <a:cubicBezTo>
                      <a:pt x="778" y="228"/>
                      <a:pt x="760" y="246"/>
                      <a:pt x="744" y="250"/>
                    </a:cubicBezTo>
                    <a:cubicBezTo>
                      <a:pt x="728" y="254"/>
                      <a:pt x="707" y="245"/>
                      <a:pt x="690" y="241"/>
                    </a:cubicBezTo>
                    <a:cubicBezTo>
                      <a:pt x="673" y="237"/>
                      <a:pt x="663" y="235"/>
                      <a:pt x="642" y="226"/>
                    </a:cubicBezTo>
                    <a:cubicBezTo>
                      <a:pt x="621" y="217"/>
                      <a:pt x="585" y="195"/>
                      <a:pt x="567" y="187"/>
                    </a:cubicBezTo>
                    <a:cubicBezTo>
                      <a:pt x="549" y="179"/>
                      <a:pt x="554" y="183"/>
                      <a:pt x="534" y="178"/>
                    </a:cubicBezTo>
                    <a:cubicBezTo>
                      <a:pt x="514" y="173"/>
                      <a:pt x="464" y="165"/>
                      <a:pt x="444" y="157"/>
                    </a:cubicBezTo>
                    <a:cubicBezTo>
                      <a:pt x="424" y="149"/>
                      <a:pt x="425" y="139"/>
                      <a:pt x="417" y="130"/>
                    </a:cubicBezTo>
                    <a:cubicBezTo>
                      <a:pt x="409" y="121"/>
                      <a:pt x="403" y="108"/>
                      <a:pt x="396" y="100"/>
                    </a:cubicBezTo>
                    <a:cubicBezTo>
                      <a:pt x="389" y="92"/>
                      <a:pt x="385" y="86"/>
                      <a:pt x="372" y="82"/>
                    </a:cubicBezTo>
                    <a:cubicBezTo>
                      <a:pt x="359" y="78"/>
                      <a:pt x="330" y="77"/>
                      <a:pt x="315" y="73"/>
                    </a:cubicBezTo>
                    <a:cubicBezTo>
                      <a:pt x="300" y="69"/>
                      <a:pt x="294" y="68"/>
                      <a:pt x="282" y="61"/>
                    </a:cubicBezTo>
                    <a:cubicBezTo>
                      <a:pt x="270" y="54"/>
                      <a:pt x="254" y="39"/>
                      <a:pt x="243" y="31"/>
                    </a:cubicBezTo>
                    <a:cubicBezTo>
                      <a:pt x="232" y="23"/>
                      <a:pt x="227" y="17"/>
                      <a:pt x="216" y="13"/>
                    </a:cubicBezTo>
                    <a:cubicBezTo>
                      <a:pt x="205" y="9"/>
                      <a:pt x="190" y="9"/>
                      <a:pt x="174" y="7"/>
                    </a:cubicBezTo>
                    <a:cubicBezTo>
                      <a:pt x="158" y="5"/>
                      <a:pt x="137" y="2"/>
                      <a:pt x="120" y="1"/>
                    </a:cubicBezTo>
                    <a:cubicBezTo>
                      <a:pt x="103" y="0"/>
                      <a:pt x="84" y="0"/>
                      <a:pt x="69" y="1"/>
                    </a:cubicBezTo>
                    <a:cubicBezTo>
                      <a:pt x="54" y="2"/>
                      <a:pt x="38" y="5"/>
                      <a:pt x="27" y="7"/>
                    </a:cubicBezTo>
                    <a:cubicBezTo>
                      <a:pt x="16" y="9"/>
                      <a:pt x="8" y="11"/>
                      <a:pt x="0" y="13"/>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23" name="Freeform 326"/>
              <p:cNvSpPr>
                <a:spLocks/>
              </p:cNvSpPr>
              <p:nvPr/>
            </p:nvSpPr>
            <p:spPr bwMode="auto">
              <a:xfrm>
                <a:off x="2819" y="2010"/>
                <a:ext cx="209" cy="564"/>
              </a:xfrm>
              <a:custGeom>
                <a:avLst/>
                <a:gdLst>
                  <a:gd name="T0" fmla="*/ 202 w 209"/>
                  <a:gd name="T1" fmla="*/ 0 h 564"/>
                  <a:gd name="T2" fmla="*/ 202 w 209"/>
                  <a:gd name="T3" fmla="*/ 24 h 564"/>
                  <a:gd name="T4" fmla="*/ 208 w 209"/>
                  <a:gd name="T5" fmla="*/ 48 h 564"/>
                  <a:gd name="T6" fmla="*/ 205 w 209"/>
                  <a:gd name="T7" fmla="*/ 72 h 564"/>
                  <a:gd name="T8" fmla="*/ 187 w 209"/>
                  <a:gd name="T9" fmla="*/ 117 h 564"/>
                  <a:gd name="T10" fmla="*/ 145 w 209"/>
                  <a:gd name="T11" fmla="*/ 141 h 564"/>
                  <a:gd name="T12" fmla="*/ 115 w 209"/>
                  <a:gd name="T13" fmla="*/ 174 h 564"/>
                  <a:gd name="T14" fmla="*/ 106 w 209"/>
                  <a:gd name="T15" fmla="*/ 216 h 564"/>
                  <a:gd name="T16" fmla="*/ 85 w 209"/>
                  <a:gd name="T17" fmla="*/ 249 h 564"/>
                  <a:gd name="T18" fmla="*/ 52 w 209"/>
                  <a:gd name="T19" fmla="*/ 285 h 564"/>
                  <a:gd name="T20" fmla="*/ 22 w 209"/>
                  <a:gd name="T21" fmla="*/ 327 h 564"/>
                  <a:gd name="T22" fmla="*/ 4 w 209"/>
                  <a:gd name="T23" fmla="*/ 366 h 564"/>
                  <a:gd name="T24" fmla="*/ 1 w 209"/>
                  <a:gd name="T25" fmla="*/ 411 h 564"/>
                  <a:gd name="T26" fmla="*/ 10 w 209"/>
                  <a:gd name="T27" fmla="*/ 447 h 564"/>
                  <a:gd name="T28" fmla="*/ 28 w 209"/>
                  <a:gd name="T29" fmla="*/ 471 h 564"/>
                  <a:gd name="T30" fmla="*/ 76 w 209"/>
                  <a:gd name="T31" fmla="*/ 498 h 564"/>
                  <a:gd name="T32" fmla="*/ 94 w 209"/>
                  <a:gd name="T33" fmla="*/ 519 h 564"/>
                  <a:gd name="T34" fmla="*/ 100 w 209"/>
                  <a:gd name="T35" fmla="*/ 546 h 564"/>
                  <a:gd name="T36" fmla="*/ 100 w 209"/>
                  <a:gd name="T37" fmla="*/ 564 h 5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9"/>
                  <a:gd name="T58" fmla="*/ 0 h 564"/>
                  <a:gd name="T59" fmla="*/ 209 w 209"/>
                  <a:gd name="T60" fmla="*/ 564 h 5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9" h="564">
                    <a:moveTo>
                      <a:pt x="202" y="0"/>
                    </a:moveTo>
                    <a:cubicBezTo>
                      <a:pt x="201" y="8"/>
                      <a:pt x="201" y="16"/>
                      <a:pt x="202" y="24"/>
                    </a:cubicBezTo>
                    <a:cubicBezTo>
                      <a:pt x="203" y="32"/>
                      <a:pt x="207" y="40"/>
                      <a:pt x="208" y="48"/>
                    </a:cubicBezTo>
                    <a:cubicBezTo>
                      <a:pt x="209" y="56"/>
                      <a:pt x="208" y="61"/>
                      <a:pt x="205" y="72"/>
                    </a:cubicBezTo>
                    <a:cubicBezTo>
                      <a:pt x="202" y="83"/>
                      <a:pt x="197" y="106"/>
                      <a:pt x="187" y="117"/>
                    </a:cubicBezTo>
                    <a:cubicBezTo>
                      <a:pt x="177" y="128"/>
                      <a:pt x="157" y="132"/>
                      <a:pt x="145" y="141"/>
                    </a:cubicBezTo>
                    <a:cubicBezTo>
                      <a:pt x="133" y="150"/>
                      <a:pt x="121" y="162"/>
                      <a:pt x="115" y="174"/>
                    </a:cubicBezTo>
                    <a:cubicBezTo>
                      <a:pt x="109" y="186"/>
                      <a:pt x="111" y="204"/>
                      <a:pt x="106" y="216"/>
                    </a:cubicBezTo>
                    <a:cubicBezTo>
                      <a:pt x="101" y="228"/>
                      <a:pt x="94" y="238"/>
                      <a:pt x="85" y="249"/>
                    </a:cubicBezTo>
                    <a:cubicBezTo>
                      <a:pt x="76" y="260"/>
                      <a:pt x="62" y="272"/>
                      <a:pt x="52" y="285"/>
                    </a:cubicBezTo>
                    <a:cubicBezTo>
                      <a:pt x="42" y="298"/>
                      <a:pt x="30" y="314"/>
                      <a:pt x="22" y="327"/>
                    </a:cubicBezTo>
                    <a:cubicBezTo>
                      <a:pt x="14" y="340"/>
                      <a:pt x="7" y="352"/>
                      <a:pt x="4" y="366"/>
                    </a:cubicBezTo>
                    <a:cubicBezTo>
                      <a:pt x="1" y="380"/>
                      <a:pt x="0" y="398"/>
                      <a:pt x="1" y="411"/>
                    </a:cubicBezTo>
                    <a:cubicBezTo>
                      <a:pt x="2" y="424"/>
                      <a:pt x="6" y="437"/>
                      <a:pt x="10" y="447"/>
                    </a:cubicBezTo>
                    <a:cubicBezTo>
                      <a:pt x="14" y="457"/>
                      <a:pt x="17" y="463"/>
                      <a:pt x="28" y="471"/>
                    </a:cubicBezTo>
                    <a:cubicBezTo>
                      <a:pt x="39" y="479"/>
                      <a:pt x="65" y="490"/>
                      <a:pt x="76" y="498"/>
                    </a:cubicBezTo>
                    <a:cubicBezTo>
                      <a:pt x="87" y="506"/>
                      <a:pt x="90" y="511"/>
                      <a:pt x="94" y="519"/>
                    </a:cubicBezTo>
                    <a:cubicBezTo>
                      <a:pt x="98" y="527"/>
                      <a:pt x="99" y="539"/>
                      <a:pt x="100" y="546"/>
                    </a:cubicBezTo>
                    <a:cubicBezTo>
                      <a:pt x="101" y="553"/>
                      <a:pt x="100" y="558"/>
                      <a:pt x="100" y="564"/>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24" name="Freeform 327"/>
              <p:cNvSpPr>
                <a:spLocks/>
              </p:cNvSpPr>
              <p:nvPr/>
            </p:nvSpPr>
            <p:spPr bwMode="auto">
              <a:xfrm>
                <a:off x="2469" y="2067"/>
                <a:ext cx="303" cy="520"/>
              </a:xfrm>
              <a:custGeom>
                <a:avLst/>
                <a:gdLst>
                  <a:gd name="T0" fmla="*/ 303 w 303"/>
                  <a:gd name="T1" fmla="*/ 519 h 520"/>
                  <a:gd name="T2" fmla="*/ 267 w 303"/>
                  <a:gd name="T3" fmla="*/ 513 h 520"/>
                  <a:gd name="T4" fmla="*/ 228 w 303"/>
                  <a:gd name="T5" fmla="*/ 474 h 520"/>
                  <a:gd name="T6" fmla="*/ 165 w 303"/>
                  <a:gd name="T7" fmla="*/ 432 h 520"/>
                  <a:gd name="T8" fmla="*/ 114 w 303"/>
                  <a:gd name="T9" fmla="*/ 375 h 520"/>
                  <a:gd name="T10" fmla="*/ 114 w 303"/>
                  <a:gd name="T11" fmla="*/ 312 h 520"/>
                  <a:gd name="T12" fmla="*/ 102 w 303"/>
                  <a:gd name="T13" fmla="*/ 234 h 520"/>
                  <a:gd name="T14" fmla="*/ 48 w 303"/>
                  <a:gd name="T15" fmla="*/ 198 h 520"/>
                  <a:gd name="T16" fmla="*/ 36 w 303"/>
                  <a:gd name="T17" fmla="*/ 156 h 520"/>
                  <a:gd name="T18" fmla="*/ 36 w 303"/>
                  <a:gd name="T19" fmla="*/ 102 h 520"/>
                  <a:gd name="T20" fmla="*/ 30 w 303"/>
                  <a:gd name="T21" fmla="*/ 69 h 520"/>
                  <a:gd name="T22" fmla="*/ 0 w 303"/>
                  <a:gd name="T23" fmla="*/ 0 h 5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3"/>
                  <a:gd name="T37" fmla="*/ 0 h 520"/>
                  <a:gd name="T38" fmla="*/ 303 w 303"/>
                  <a:gd name="T39" fmla="*/ 520 h 5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3" h="520">
                    <a:moveTo>
                      <a:pt x="303" y="519"/>
                    </a:moveTo>
                    <a:cubicBezTo>
                      <a:pt x="291" y="519"/>
                      <a:pt x="279" y="520"/>
                      <a:pt x="267" y="513"/>
                    </a:cubicBezTo>
                    <a:cubicBezTo>
                      <a:pt x="255" y="506"/>
                      <a:pt x="245" y="487"/>
                      <a:pt x="228" y="474"/>
                    </a:cubicBezTo>
                    <a:cubicBezTo>
                      <a:pt x="211" y="461"/>
                      <a:pt x="184" y="448"/>
                      <a:pt x="165" y="432"/>
                    </a:cubicBezTo>
                    <a:cubicBezTo>
                      <a:pt x="146" y="416"/>
                      <a:pt x="123" y="395"/>
                      <a:pt x="114" y="375"/>
                    </a:cubicBezTo>
                    <a:cubicBezTo>
                      <a:pt x="105" y="355"/>
                      <a:pt x="116" y="335"/>
                      <a:pt x="114" y="312"/>
                    </a:cubicBezTo>
                    <a:cubicBezTo>
                      <a:pt x="112" y="289"/>
                      <a:pt x="113" y="253"/>
                      <a:pt x="102" y="234"/>
                    </a:cubicBezTo>
                    <a:cubicBezTo>
                      <a:pt x="91" y="215"/>
                      <a:pt x="59" y="211"/>
                      <a:pt x="48" y="198"/>
                    </a:cubicBezTo>
                    <a:cubicBezTo>
                      <a:pt x="37" y="185"/>
                      <a:pt x="38" y="172"/>
                      <a:pt x="36" y="156"/>
                    </a:cubicBezTo>
                    <a:cubicBezTo>
                      <a:pt x="34" y="140"/>
                      <a:pt x="37" y="116"/>
                      <a:pt x="36" y="102"/>
                    </a:cubicBezTo>
                    <a:cubicBezTo>
                      <a:pt x="35" y="88"/>
                      <a:pt x="36" y="86"/>
                      <a:pt x="30" y="69"/>
                    </a:cubicBezTo>
                    <a:cubicBezTo>
                      <a:pt x="24" y="52"/>
                      <a:pt x="12" y="26"/>
                      <a:pt x="0"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25" name="Freeform 328"/>
              <p:cNvSpPr>
                <a:spLocks/>
              </p:cNvSpPr>
              <p:nvPr/>
            </p:nvSpPr>
            <p:spPr bwMode="auto">
              <a:xfrm>
                <a:off x="3400" y="2814"/>
                <a:ext cx="134" cy="315"/>
              </a:xfrm>
              <a:custGeom>
                <a:avLst/>
                <a:gdLst>
                  <a:gd name="T0" fmla="*/ 17 w 134"/>
                  <a:gd name="T1" fmla="*/ 315 h 315"/>
                  <a:gd name="T2" fmla="*/ 5 w 134"/>
                  <a:gd name="T3" fmla="*/ 255 h 315"/>
                  <a:gd name="T4" fmla="*/ 47 w 134"/>
                  <a:gd name="T5" fmla="*/ 210 h 315"/>
                  <a:gd name="T6" fmla="*/ 95 w 134"/>
                  <a:gd name="T7" fmla="*/ 168 h 315"/>
                  <a:gd name="T8" fmla="*/ 113 w 134"/>
                  <a:gd name="T9" fmla="*/ 111 h 315"/>
                  <a:gd name="T10" fmla="*/ 113 w 134"/>
                  <a:gd name="T11" fmla="*/ 60 h 315"/>
                  <a:gd name="T12" fmla="*/ 125 w 134"/>
                  <a:gd name="T13" fmla="*/ 24 h 315"/>
                  <a:gd name="T14" fmla="*/ 134 w 134"/>
                  <a:gd name="T15" fmla="*/ 0 h 315"/>
                  <a:gd name="T16" fmla="*/ 0 60000 65536"/>
                  <a:gd name="T17" fmla="*/ 0 60000 65536"/>
                  <a:gd name="T18" fmla="*/ 0 60000 65536"/>
                  <a:gd name="T19" fmla="*/ 0 60000 65536"/>
                  <a:gd name="T20" fmla="*/ 0 60000 65536"/>
                  <a:gd name="T21" fmla="*/ 0 60000 65536"/>
                  <a:gd name="T22" fmla="*/ 0 60000 65536"/>
                  <a:gd name="T23" fmla="*/ 0 60000 65536"/>
                  <a:gd name="T24" fmla="*/ 0 w 134"/>
                  <a:gd name="T25" fmla="*/ 0 h 315"/>
                  <a:gd name="T26" fmla="*/ 134 w 134"/>
                  <a:gd name="T27" fmla="*/ 315 h 3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 h="315">
                    <a:moveTo>
                      <a:pt x="17" y="315"/>
                    </a:moveTo>
                    <a:cubicBezTo>
                      <a:pt x="8" y="293"/>
                      <a:pt x="0" y="272"/>
                      <a:pt x="5" y="255"/>
                    </a:cubicBezTo>
                    <a:cubicBezTo>
                      <a:pt x="10" y="238"/>
                      <a:pt x="32" y="224"/>
                      <a:pt x="47" y="210"/>
                    </a:cubicBezTo>
                    <a:cubicBezTo>
                      <a:pt x="62" y="196"/>
                      <a:pt x="84" y="184"/>
                      <a:pt x="95" y="168"/>
                    </a:cubicBezTo>
                    <a:cubicBezTo>
                      <a:pt x="106" y="152"/>
                      <a:pt x="110" y="129"/>
                      <a:pt x="113" y="111"/>
                    </a:cubicBezTo>
                    <a:cubicBezTo>
                      <a:pt x="116" y="93"/>
                      <a:pt x="111" y="74"/>
                      <a:pt x="113" y="60"/>
                    </a:cubicBezTo>
                    <a:cubicBezTo>
                      <a:pt x="115" y="46"/>
                      <a:pt x="122" y="34"/>
                      <a:pt x="125" y="24"/>
                    </a:cubicBezTo>
                    <a:cubicBezTo>
                      <a:pt x="128" y="14"/>
                      <a:pt x="131" y="7"/>
                      <a:pt x="134"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26" name="Freeform 329"/>
              <p:cNvSpPr>
                <a:spLocks/>
              </p:cNvSpPr>
              <p:nvPr/>
            </p:nvSpPr>
            <p:spPr bwMode="auto">
              <a:xfrm>
                <a:off x="3321" y="3237"/>
                <a:ext cx="1413" cy="396"/>
              </a:xfrm>
              <a:custGeom>
                <a:avLst/>
                <a:gdLst>
                  <a:gd name="T0" fmla="*/ 0 w 1413"/>
                  <a:gd name="T1" fmla="*/ 141 h 396"/>
                  <a:gd name="T2" fmla="*/ 15 w 1413"/>
                  <a:gd name="T3" fmla="*/ 180 h 396"/>
                  <a:gd name="T4" fmla="*/ 27 w 1413"/>
                  <a:gd name="T5" fmla="*/ 219 h 396"/>
                  <a:gd name="T6" fmla="*/ 45 w 1413"/>
                  <a:gd name="T7" fmla="*/ 249 h 396"/>
                  <a:gd name="T8" fmla="*/ 84 w 1413"/>
                  <a:gd name="T9" fmla="*/ 273 h 396"/>
                  <a:gd name="T10" fmla="*/ 117 w 1413"/>
                  <a:gd name="T11" fmla="*/ 303 h 396"/>
                  <a:gd name="T12" fmla="*/ 168 w 1413"/>
                  <a:gd name="T13" fmla="*/ 333 h 396"/>
                  <a:gd name="T14" fmla="*/ 282 w 1413"/>
                  <a:gd name="T15" fmla="*/ 339 h 396"/>
                  <a:gd name="T16" fmla="*/ 369 w 1413"/>
                  <a:gd name="T17" fmla="*/ 336 h 396"/>
                  <a:gd name="T18" fmla="*/ 423 w 1413"/>
                  <a:gd name="T19" fmla="*/ 315 h 396"/>
                  <a:gd name="T20" fmla="*/ 504 w 1413"/>
                  <a:gd name="T21" fmla="*/ 312 h 396"/>
                  <a:gd name="T22" fmla="*/ 543 w 1413"/>
                  <a:gd name="T23" fmla="*/ 330 h 396"/>
                  <a:gd name="T24" fmla="*/ 573 w 1413"/>
                  <a:gd name="T25" fmla="*/ 354 h 396"/>
                  <a:gd name="T26" fmla="*/ 627 w 1413"/>
                  <a:gd name="T27" fmla="*/ 369 h 396"/>
                  <a:gd name="T28" fmla="*/ 690 w 1413"/>
                  <a:gd name="T29" fmla="*/ 357 h 396"/>
                  <a:gd name="T30" fmla="*/ 714 w 1413"/>
                  <a:gd name="T31" fmla="*/ 357 h 396"/>
                  <a:gd name="T32" fmla="*/ 750 w 1413"/>
                  <a:gd name="T33" fmla="*/ 357 h 396"/>
                  <a:gd name="T34" fmla="*/ 798 w 1413"/>
                  <a:gd name="T35" fmla="*/ 369 h 396"/>
                  <a:gd name="T36" fmla="*/ 834 w 1413"/>
                  <a:gd name="T37" fmla="*/ 384 h 396"/>
                  <a:gd name="T38" fmla="*/ 879 w 1413"/>
                  <a:gd name="T39" fmla="*/ 396 h 396"/>
                  <a:gd name="T40" fmla="*/ 963 w 1413"/>
                  <a:gd name="T41" fmla="*/ 384 h 396"/>
                  <a:gd name="T42" fmla="*/ 996 w 1413"/>
                  <a:gd name="T43" fmla="*/ 357 h 396"/>
                  <a:gd name="T44" fmla="*/ 1005 w 1413"/>
                  <a:gd name="T45" fmla="*/ 309 h 396"/>
                  <a:gd name="T46" fmla="*/ 1026 w 1413"/>
                  <a:gd name="T47" fmla="*/ 228 h 396"/>
                  <a:gd name="T48" fmla="*/ 1062 w 1413"/>
                  <a:gd name="T49" fmla="*/ 186 h 396"/>
                  <a:gd name="T50" fmla="*/ 1101 w 1413"/>
                  <a:gd name="T51" fmla="*/ 159 h 396"/>
                  <a:gd name="T52" fmla="*/ 1152 w 1413"/>
                  <a:gd name="T53" fmla="*/ 144 h 396"/>
                  <a:gd name="T54" fmla="*/ 1197 w 1413"/>
                  <a:gd name="T55" fmla="*/ 105 h 396"/>
                  <a:gd name="T56" fmla="*/ 1260 w 1413"/>
                  <a:gd name="T57" fmla="*/ 105 h 396"/>
                  <a:gd name="T58" fmla="*/ 1296 w 1413"/>
                  <a:gd name="T59" fmla="*/ 69 h 396"/>
                  <a:gd name="T60" fmla="*/ 1350 w 1413"/>
                  <a:gd name="T61" fmla="*/ 39 h 396"/>
                  <a:gd name="T62" fmla="*/ 1395 w 1413"/>
                  <a:gd name="T63" fmla="*/ 9 h 396"/>
                  <a:gd name="T64" fmla="*/ 1413 w 1413"/>
                  <a:gd name="T65" fmla="*/ 0 h 3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96"/>
                  <a:gd name="T101" fmla="*/ 1413 w 1413"/>
                  <a:gd name="T102" fmla="*/ 396 h 3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96">
                    <a:moveTo>
                      <a:pt x="0" y="141"/>
                    </a:moveTo>
                    <a:cubicBezTo>
                      <a:pt x="5" y="154"/>
                      <a:pt x="11" y="167"/>
                      <a:pt x="15" y="180"/>
                    </a:cubicBezTo>
                    <a:cubicBezTo>
                      <a:pt x="19" y="193"/>
                      <a:pt x="22" y="208"/>
                      <a:pt x="27" y="219"/>
                    </a:cubicBezTo>
                    <a:cubicBezTo>
                      <a:pt x="32" y="230"/>
                      <a:pt x="35" y="240"/>
                      <a:pt x="45" y="249"/>
                    </a:cubicBezTo>
                    <a:cubicBezTo>
                      <a:pt x="55" y="258"/>
                      <a:pt x="72" y="264"/>
                      <a:pt x="84" y="273"/>
                    </a:cubicBezTo>
                    <a:cubicBezTo>
                      <a:pt x="96" y="282"/>
                      <a:pt x="103" y="293"/>
                      <a:pt x="117" y="303"/>
                    </a:cubicBezTo>
                    <a:cubicBezTo>
                      <a:pt x="131" y="313"/>
                      <a:pt x="141" y="327"/>
                      <a:pt x="168" y="333"/>
                    </a:cubicBezTo>
                    <a:cubicBezTo>
                      <a:pt x="195" y="339"/>
                      <a:pt x="249" y="339"/>
                      <a:pt x="282" y="339"/>
                    </a:cubicBezTo>
                    <a:cubicBezTo>
                      <a:pt x="315" y="339"/>
                      <a:pt x="346" y="340"/>
                      <a:pt x="369" y="336"/>
                    </a:cubicBezTo>
                    <a:cubicBezTo>
                      <a:pt x="392" y="332"/>
                      <a:pt x="401" y="319"/>
                      <a:pt x="423" y="315"/>
                    </a:cubicBezTo>
                    <a:cubicBezTo>
                      <a:pt x="445" y="311"/>
                      <a:pt x="484" y="310"/>
                      <a:pt x="504" y="312"/>
                    </a:cubicBezTo>
                    <a:cubicBezTo>
                      <a:pt x="524" y="314"/>
                      <a:pt x="531" y="323"/>
                      <a:pt x="543" y="330"/>
                    </a:cubicBezTo>
                    <a:cubicBezTo>
                      <a:pt x="555" y="337"/>
                      <a:pt x="559" y="348"/>
                      <a:pt x="573" y="354"/>
                    </a:cubicBezTo>
                    <a:cubicBezTo>
                      <a:pt x="587" y="360"/>
                      <a:pt x="608" y="369"/>
                      <a:pt x="627" y="369"/>
                    </a:cubicBezTo>
                    <a:cubicBezTo>
                      <a:pt x="646" y="369"/>
                      <a:pt x="675" y="359"/>
                      <a:pt x="690" y="357"/>
                    </a:cubicBezTo>
                    <a:cubicBezTo>
                      <a:pt x="705" y="355"/>
                      <a:pt x="704" y="357"/>
                      <a:pt x="714" y="357"/>
                    </a:cubicBezTo>
                    <a:cubicBezTo>
                      <a:pt x="724" y="357"/>
                      <a:pt x="736" y="355"/>
                      <a:pt x="750" y="357"/>
                    </a:cubicBezTo>
                    <a:cubicBezTo>
                      <a:pt x="764" y="359"/>
                      <a:pt x="784" y="365"/>
                      <a:pt x="798" y="369"/>
                    </a:cubicBezTo>
                    <a:cubicBezTo>
                      <a:pt x="812" y="373"/>
                      <a:pt x="821" y="380"/>
                      <a:pt x="834" y="384"/>
                    </a:cubicBezTo>
                    <a:cubicBezTo>
                      <a:pt x="847" y="388"/>
                      <a:pt x="858" y="396"/>
                      <a:pt x="879" y="396"/>
                    </a:cubicBezTo>
                    <a:cubicBezTo>
                      <a:pt x="900" y="396"/>
                      <a:pt x="944" y="390"/>
                      <a:pt x="963" y="384"/>
                    </a:cubicBezTo>
                    <a:cubicBezTo>
                      <a:pt x="982" y="378"/>
                      <a:pt x="989" y="369"/>
                      <a:pt x="996" y="357"/>
                    </a:cubicBezTo>
                    <a:cubicBezTo>
                      <a:pt x="1003" y="345"/>
                      <a:pt x="1000" y="330"/>
                      <a:pt x="1005" y="309"/>
                    </a:cubicBezTo>
                    <a:cubicBezTo>
                      <a:pt x="1010" y="288"/>
                      <a:pt x="1017" y="248"/>
                      <a:pt x="1026" y="228"/>
                    </a:cubicBezTo>
                    <a:cubicBezTo>
                      <a:pt x="1035" y="208"/>
                      <a:pt x="1050" y="197"/>
                      <a:pt x="1062" y="186"/>
                    </a:cubicBezTo>
                    <a:cubicBezTo>
                      <a:pt x="1074" y="175"/>
                      <a:pt x="1086" y="166"/>
                      <a:pt x="1101" y="159"/>
                    </a:cubicBezTo>
                    <a:cubicBezTo>
                      <a:pt x="1116" y="152"/>
                      <a:pt x="1136" y="153"/>
                      <a:pt x="1152" y="144"/>
                    </a:cubicBezTo>
                    <a:cubicBezTo>
                      <a:pt x="1168" y="135"/>
                      <a:pt x="1179" y="111"/>
                      <a:pt x="1197" y="105"/>
                    </a:cubicBezTo>
                    <a:cubicBezTo>
                      <a:pt x="1215" y="99"/>
                      <a:pt x="1244" y="111"/>
                      <a:pt x="1260" y="105"/>
                    </a:cubicBezTo>
                    <a:cubicBezTo>
                      <a:pt x="1276" y="99"/>
                      <a:pt x="1281" y="80"/>
                      <a:pt x="1296" y="69"/>
                    </a:cubicBezTo>
                    <a:cubicBezTo>
                      <a:pt x="1311" y="58"/>
                      <a:pt x="1334" y="49"/>
                      <a:pt x="1350" y="39"/>
                    </a:cubicBezTo>
                    <a:cubicBezTo>
                      <a:pt x="1366" y="29"/>
                      <a:pt x="1385" y="15"/>
                      <a:pt x="1395" y="9"/>
                    </a:cubicBezTo>
                    <a:cubicBezTo>
                      <a:pt x="1405" y="3"/>
                      <a:pt x="1409" y="1"/>
                      <a:pt x="1413" y="0"/>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27" name="Freeform 330"/>
              <p:cNvSpPr>
                <a:spLocks/>
              </p:cNvSpPr>
              <p:nvPr/>
            </p:nvSpPr>
            <p:spPr bwMode="auto">
              <a:xfrm>
                <a:off x="4296" y="3615"/>
                <a:ext cx="522" cy="276"/>
              </a:xfrm>
              <a:custGeom>
                <a:avLst/>
                <a:gdLst>
                  <a:gd name="T0" fmla="*/ 0 w 522"/>
                  <a:gd name="T1" fmla="*/ 0 h 276"/>
                  <a:gd name="T2" fmla="*/ 33 w 522"/>
                  <a:gd name="T3" fmla="*/ 33 h 276"/>
                  <a:gd name="T4" fmla="*/ 102 w 522"/>
                  <a:gd name="T5" fmla="*/ 51 h 276"/>
                  <a:gd name="T6" fmla="*/ 186 w 522"/>
                  <a:gd name="T7" fmla="*/ 66 h 276"/>
                  <a:gd name="T8" fmla="*/ 255 w 522"/>
                  <a:gd name="T9" fmla="*/ 120 h 276"/>
                  <a:gd name="T10" fmla="*/ 297 w 522"/>
                  <a:gd name="T11" fmla="*/ 174 h 276"/>
                  <a:gd name="T12" fmla="*/ 360 w 522"/>
                  <a:gd name="T13" fmla="*/ 210 h 276"/>
                  <a:gd name="T14" fmla="*/ 408 w 522"/>
                  <a:gd name="T15" fmla="*/ 219 h 276"/>
                  <a:gd name="T16" fmla="*/ 486 w 522"/>
                  <a:gd name="T17" fmla="*/ 264 h 276"/>
                  <a:gd name="T18" fmla="*/ 522 w 522"/>
                  <a:gd name="T19" fmla="*/ 276 h 2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2"/>
                  <a:gd name="T31" fmla="*/ 0 h 276"/>
                  <a:gd name="T32" fmla="*/ 522 w 522"/>
                  <a:gd name="T33" fmla="*/ 276 h 2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2" h="276">
                    <a:moveTo>
                      <a:pt x="0" y="0"/>
                    </a:moveTo>
                    <a:cubicBezTo>
                      <a:pt x="8" y="12"/>
                      <a:pt x="16" y="25"/>
                      <a:pt x="33" y="33"/>
                    </a:cubicBezTo>
                    <a:cubicBezTo>
                      <a:pt x="50" y="41"/>
                      <a:pt x="77" y="46"/>
                      <a:pt x="102" y="51"/>
                    </a:cubicBezTo>
                    <a:cubicBezTo>
                      <a:pt x="127" y="56"/>
                      <a:pt x="161" y="55"/>
                      <a:pt x="186" y="66"/>
                    </a:cubicBezTo>
                    <a:cubicBezTo>
                      <a:pt x="211" y="77"/>
                      <a:pt x="236" y="102"/>
                      <a:pt x="255" y="120"/>
                    </a:cubicBezTo>
                    <a:cubicBezTo>
                      <a:pt x="274" y="138"/>
                      <a:pt x="280" y="159"/>
                      <a:pt x="297" y="174"/>
                    </a:cubicBezTo>
                    <a:cubicBezTo>
                      <a:pt x="314" y="189"/>
                      <a:pt x="342" y="203"/>
                      <a:pt x="360" y="210"/>
                    </a:cubicBezTo>
                    <a:cubicBezTo>
                      <a:pt x="378" y="217"/>
                      <a:pt x="387" y="210"/>
                      <a:pt x="408" y="219"/>
                    </a:cubicBezTo>
                    <a:cubicBezTo>
                      <a:pt x="429" y="228"/>
                      <a:pt x="467" y="255"/>
                      <a:pt x="486" y="264"/>
                    </a:cubicBezTo>
                    <a:cubicBezTo>
                      <a:pt x="505" y="273"/>
                      <a:pt x="513" y="274"/>
                      <a:pt x="522" y="276"/>
                    </a:cubicBezTo>
                  </a:path>
                </a:pathLst>
              </a:custGeom>
              <a:noFill/>
              <a:ln w="3175">
                <a:solidFill>
                  <a:srgbClr val="FF66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sp>
          <p:nvSpPr>
            <p:cNvPr id="386713" name="Freeform 331"/>
            <p:cNvSpPr>
              <a:spLocks/>
            </p:cNvSpPr>
            <p:nvPr/>
          </p:nvSpPr>
          <p:spPr bwMode="auto">
            <a:xfrm>
              <a:off x="4035" y="1656"/>
              <a:ext cx="123" cy="224"/>
            </a:xfrm>
            <a:custGeom>
              <a:avLst/>
              <a:gdLst>
                <a:gd name="T0" fmla="*/ 9 w 123"/>
                <a:gd name="T1" fmla="*/ 0 h 224"/>
                <a:gd name="T2" fmla="*/ 3 w 123"/>
                <a:gd name="T3" fmla="*/ 16 h 224"/>
                <a:gd name="T4" fmla="*/ 1 w 123"/>
                <a:gd name="T5" fmla="*/ 30 h 224"/>
                <a:gd name="T6" fmla="*/ 11 w 123"/>
                <a:gd name="T7" fmla="*/ 36 h 224"/>
                <a:gd name="T8" fmla="*/ 23 w 123"/>
                <a:gd name="T9" fmla="*/ 36 h 224"/>
                <a:gd name="T10" fmla="*/ 43 w 123"/>
                <a:gd name="T11" fmla="*/ 40 h 224"/>
                <a:gd name="T12" fmla="*/ 59 w 123"/>
                <a:gd name="T13" fmla="*/ 62 h 224"/>
                <a:gd name="T14" fmla="*/ 79 w 123"/>
                <a:gd name="T15" fmla="*/ 72 h 224"/>
                <a:gd name="T16" fmla="*/ 95 w 123"/>
                <a:gd name="T17" fmla="*/ 86 h 224"/>
                <a:gd name="T18" fmla="*/ 119 w 123"/>
                <a:gd name="T19" fmla="*/ 100 h 224"/>
                <a:gd name="T20" fmla="*/ 121 w 123"/>
                <a:gd name="T21" fmla="*/ 124 h 224"/>
                <a:gd name="T22" fmla="*/ 115 w 123"/>
                <a:gd name="T23" fmla="*/ 144 h 224"/>
                <a:gd name="T24" fmla="*/ 101 w 123"/>
                <a:gd name="T25" fmla="*/ 162 h 224"/>
                <a:gd name="T26" fmla="*/ 93 w 123"/>
                <a:gd name="T27" fmla="*/ 174 h 224"/>
                <a:gd name="T28" fmla="*/ 81 w 123"/>
                <a:gd name="T29" fmla="*/ 192 h 224"/>
                <a:gd name="T30" fmla="*/ 77 w 123"/>
                <a:gd name="T31" fmla="*/ 208 h 224"/>
                <a:gd name="T32" fmla="*/ 77 w 123"/>
                <a:gd name="T33" fmla="*/ 224 h 2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4"/>
                <a:gd name="T53" fmla="*/ 123 w 123"/>
                <a:gd name="T54" fmla="*/ 224 h 2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4">
                  <a:moveTo>
                    <a:pt x="9" y="0"/>
                  </a:moveTo>
                  <a:cubicBezTo>
                    <a:pt x="6" y="5"/>
                    <a:pt x="4" y="11"/>
                    <a:pt x="3" y="16"/>
                  </a:cubicBezTo>
                  <a:cubicBezTo>
                    <a:pt x="2" y="21"/>
                    <a:pt x="0" y="27"/>
                    <a:pt x="1" y="30"/>
                  </a:cubicBezTo>
                  <a:cubicBezTo>
                    <a:pt x="2" y="33"/>
                    <a:pt x="7" y="35"/>
                    <a:pt x="11" y="36"/>
                  </a:cubicBezTo>
                  <a:cubicBezTo>
                    <a:pt x="15" y="37"/>
                    <a:pt x="18" y="35"/>
                    <a:pt x="23" y="36"/>
                  </a:cubicBezTo>
                  <a:cubicBezTo>
                    <a:pt x="28" y="37"/>
                    <a:pt x="37" y="36"/>
                    <a:pt x="43" y="40"/>
                  </a:cubicBezTo>
                  <a:cubicBezTo>
                    <a:pt x="49" y="44"/>
                    <a:pt x="53" y="57"/>
                    <a:pt x="59" y="62"/>
                  </a:cubicBezTo>
                  <a:cubicBezTo>
                    <a:pt x="65" y="67"/>
                    <a:pt x="73" y="68"/>
                    <a:pt x="79" y="72"/>
                  </a:cubicBezTo>
                  <a:cubicBezTo>
                    <a:pt x="85" y="76"/>
                    <a:pt x="88" y="81"/>
                    <a:pt x="95" y="86"/>
                  </a:cubicBezTo>
                  <a:cubicBezTo>
                    <a:pt x="102" y="91"/>
                    <a:pt x="115" y="94"/>
                    <a:pt x="119" y="100"/>
                  </a:cubicBezTo>
                  <a:cubicBezTo>
                    <a:pt x="123" y="106"/>
                    <a:pt x="122" y="117"/>
                    <a:pt x="121" y="124"/>
                  </a:cubicBezTo>
                  <a:cubicBezTo>
                    <a:pt x="120" y="131"/>
                    <a:pt x="118" y="138"/>
                    <a:pt x="115" y="144"/>
                  </a:cubicBezTo>
                  <a:cubicBezTo>
                    <a:pt x="112" y="150"/>
                    <a:pt x="105" y="157"/>
                    <a:pt x="101" y="162"/>
                  </a:cubicBezTo>
                  <a:cubicBezTo>
                    <a:pt x="97" y="167"/>
                    <a:pt x="96" y="169"/>
                    <a:pt x="93" y="174"/>
                  </a:cubicBezTo>
                  <a:cubicBezTo>
                    <a:pt x="90" y="179"/>
                    <a:pt x="84" y="186"/>
                    <a:pt x="81" y="192"/>
                  </a:cubicBezTo>
                  <a:cubicBezTo>
                    <a:pt x="78" y="198"/>
                    <a:pt x="78" y="203"/>
                    <a:pt x="77" y="208"/>
                  </a:cubicBezTo>
                  <a:cubicBezTo>
                    <a:pt x="76" y="213"/>
                    <a:pt x="76" y="218"/>
                    <a:pt x="77" y="224"/>
                  </a:cubicBezTo>
                </a:path>
              </a:pathLst>
            </a:custGeom>
            <a:noFill/>
            <a:ln w="3175">
              <a:solidFill>
                <a:srgbClr val="FF99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6061" name="Group 332"/>
          <p:cNvGrpSpPr>
            <a:grpSpLocks/>
          </p:cNvGrpSpPr>
          <p:nvPr/>
        </p:nvGrpSpPr>
        <p:grpSpPr bwMode="auto">
          <a:xfrm>
            <a:off x="1746250" y="25400"/>
            <a:ext cx="5956300" cy="5118100"/>
            <a:chOff x="1100" y="16"/>
            <a:chExt cx="3752" cy="3224"/>
          </a:xfrm>
        </p:grpSpPr>
        <p:sp>
          <p:nvSpPr>
            <p:cNvPr id="386704" name="Freeform 333"/>
            <p:cNvSpPr>
              <a:spLocks/>
            </p:cNvSpPr>
            <p:nvPr/>
          </p:nvSpPr>
          <p:spPr bwMode="auto">
            <a:xfrm>
              <a:off x="2286" y="611"/>
              <a:ext cx="2510" cy="693"/>
            </a:xfrm>
            <a:custGeom>
              <a:avLst/>
              <a:gdLst>
                <a:gd name="T0" fmla="*/ 2510 w 2510"/>
                <a:gd name="T1" fmla="*/ 73 h 693"/>
                <a:gd name="T2" fmla="*/ 2446 w 2510"/>
                <a:gd name="T3" fmla="*/ 73 h 693"/>
                <a:gd name="T4" fmla="*/ 2402 w 2510"/>
                <a:gd name="T5" fmla="*/ 69 h 693"/>
                <a:gd name="T6" fmla="*/ 2342 w 2510"/>
                <a:gd name="T7" fmla="*/ 69 h 693"/>
                <a:gd name="T8" fmla="*/ 2250 w 2510"/>
                <a:gd name="T9" fmla="*/ 77 h 693"/>
                <a:gd name="T10" fmla="*/ 2178 w 2510"/>
                <a:gd name="T11" fmla="*/ 89 h 693"/>
                <a:gd name="T12" fmla="*/ 2114 w 2510"/>
                <a:gd name="T13" fmla="*/ 105 h 693"/>
                <a:gd name="T14" fmla="*/ 2058 w 2510"/>
                <a:gd name="T15" fmla="*/ 109 h 693"/>
                <a:gd name="T16" fmla="*/ 1962 w 2510"/>
                <a:gd name="T17" fmla="*/ 121 h 693"/>
                <a:gd name="T18" fmla="*/ 1858 w 2510"/>
                <a:gd name="T19" fmla="*/ 105 h 693"/>
                <a:gd name="T20" fmla="*/ 1786 w 2510"/>
                <a:gd name="T21" fmla="*/ 93 h 693"/>
                <a:gd name="T22" fmla="*/ 1718 w 2510"/>
                <a:gd name="T23" fmla="*/ 73 h 693"/>
                <a:gd name="T24" fmla="*/ 1678 w 2510"/>
                <a:gd name="T25" fmla="*/ 53 h 693"/>
                <a:gd name="T26" fmla="*/ 1622 w 2510"/>
                <a:gd name="T27" fmla="*/ 33 h 693"/>
                <a:gd name="T28" fmla="*/ 1554 w 2510"/>
                <a:gd name="T29" fmla="*/ 13 h 693"/>
                <a:gd name="T30" fmla="*/ 1466 w 2510"/>
                <a:gd name="T31" fmla="*/ 13 h 693"/>
                <a:gd name="T32" fmla="*/ 1398 w 2510"/>
                <a:gd name="T33" fmla="*/ 1 h 693"/>
                <a:gd name="T34" fmla="*/ 1342 w 2510"/>
                <a:gd name="T35" fmla="*/ 5 h 693"/>
                <a:gd name="T36" fmla="*/ 1294 w 2510"/>
                <a:gd name="T37" fmla="*/ 9 h 693"/>
                <a:gd name="T38" fmla="*/ 1262 w 2510"/>
                <a:gd name="T39" fmla="*/ 9 h 693"/>
                <a:gd name="T40" fmla="*/ 1170 w 2510"/>
                <a:gd name="T41" fmla="*/ 17 h 693"/>
                <a:gd name="T42" fmla="*/ 1102 w 2510"/>
                <a:gd name="T43" fmla="*/ 49 h 693"/>
                <a:gd name="T44" fmla="*/ 1054 w 2510"/>
                <a:gd name="T45" fmla="*/ 81 h 693"/>
                <a:gd name="T46" fmla="*/ 974 w 2510"/>
                <a:gd name="T47" fmla="*/ 93 h 693"/>
                <a:gd name="T48" fmla="*/ 910 w 2510"/>
                <a:gd name="T49" fmla="*/ 109 h 693"/>
                <a:gd name="T50" fmla="*/ 842 w 2510"/>
                <a:gd name="T51" fmla="*/ 113 h 693"/>
                <a:gd name="T52" fmla="*/ 782 w 2510"/>
                <a:gd name="T53" fmla="*/ 125 h 693"/>
                <a:gd name="T54" fmla="*/ 730 w 2510"/>
                <a:gd name="T55" fmla="*/ 129 h 693"/>
                <a:gd name="T56" fmla="*/ 670 w 2510"/>
                <a:gd name="T57" fmla="*/ 153 h 693"/>
                <a:gd name="T58" fmla="*/ 646 w 2510"/>
                <a:gd name="T59" fmla="*/ 181 h 693"/>
                <a:gd name="T60" fmla="*/ 622 w 2510"/>
                <a:gd name="T61" fmla="*/ 205 h 693"/>
                <a:gd name="T62" fmla="*/ 594 w 2510"/>
                <a:gd name="T63" fmla="*/ 213 h 693"/>
                <a:gd name="T64" fmla="*/ 558 w 2510"/>
                <a:gd name="T65" fmla="*/ 209 h 693"/>
                <a:gd name="T66" fmla="*/ 530 w 2510"/>
                <a:gd name="T67" fmla="*/ 197 h 693"/>
                <a:gd name="T68" fmla="*/ 494 w 2510"/>
                <a:gd name="T69" fmla="*/ 205 h 693"/>
                <a:gd name="T70" fmla="*/ 478 w 2510"/>
                <a:gd name="T71" fmla="*/ 225 h 693"/>
                <a:gd name="T72" fmla="*/ 442 w 2510"/>
                <a:gd name="T73" fmla="*/ 241 h 693"/>
                <a:gd name="T74" fmla="*/ 394 w 2510"/>
                <a:gd name="T75" fmla="*/ 265 h 693"/>
                <a:gd name="T76" fmla="*/ 346 w 2510"/>
                <a:gd name="T77" fmla="*/ 305 h 693"/>
                <a:gd name="T78" fmla="*/ 274 w 2510"/>
                <a:gd name="T79" fmla="*/ 329 h 693"/>
                <a:gd name="T80" fmla="*/ 246 w 2510"/>
                <a:gd name="T81" fmla="*/ 353 h 693"/>
                <a:gd name="T82" fmla="*/ 226 w 2510"/>
                <a:gd name="T83" fmla="*/ 377 h 693"/>
                <a:gd name="T84" fmla="*/ 198 w 2510"/>
                <a:gd name="T85" fmla="*/ 389 h 693"/>
                <a:gd name="T86" fmla="*/ 162 w 2510"/>
                <a:gd name="T87" fmla="*/ 413 h 693"/>
                <a:gd name="T88" fmla="*/ 126 w 2510"/>
                <a:gd name="T89" fmla="*/ 429 h 693"/>
                <a:gd name="T90" fmla="*/ 90 w 2510"/>
                <a:gd name="T91" fmla="*/ 445 h 693"/>
                <a:gd name="T92" fmla="*/ 38 w 2510"/>
                <a:gd name="T93" fmla="*/ 461 h 693"/>
                <a:gd name="T94" fmla="*/ 6 w 2510"/>
                <a:gd name="T95" fmla="*/ 509 h 693"/>
                <a:gd name="T96" fmla="*/ 2 w 2510"/>
                <a:gd name="T97" fmla="*/ 545 h 693"/>
                <a:gd name="T98" fmla="*/ 6 w 2510"/>
                <a:gd name="T99" fmla="*/ 581 h 693"/>
                <a:gd name="T100" fmla="*/ 26 w 2510"/>
                <a:gd name="T101" fmla="*/ 597 h 693"/>
                <a:gd name="T102" fmla="*/ 18 w 2510"/>
                <a:gd name="T103" fmla="*/ 637 h 693"/>
                <a:gd name="T104" fmla="*/ 6 w 2510"/>
                <a:gd name="T105" fmla="*/ 665 h 693"/>
                <a:gd name="T106" fmla="*/ 14 w 2510"/>
                <a:gd name="T107" fmla="*/ 693 h 6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510"/>
                <a:gd name="T163" fmla="*/ 0 h 693"/>
                <a:gd name="T164" fmla="*/ 2510 w 2510"/>
                <a:gd name="T165" fmla="*/ 693 h 6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510" h="693">
                  <a:moveTo>
                    <a:pt x="2510" y="73"/>
                  </a:moveTo>
                  <a:cubicBezTo>
                    <a:pt x="2487" y="73"/>
                    <a:pt x="2464" y="74"/>
                    <a:pt x="2446" y="73"/>
                  </a:cubicBezTo>
                  <a:cubicBezTo>
                    <a:pt x="2428" y="72"/>
                    <a:pt x="2419" y="70"/>
                    <a:pt x="2402" y="69"/>
                  </a:cubicBezTo>
                  <a:cubicBezTo>
                    <a:pt x="2385" y="68"/>
                    <a:pt x="2367" y="68"/>
                    <a:pt x="2342" y="69"/>
                  </a:cubicBezTo>
                  <a:cubicBezTo>
                    <a:pt x="2317" y="70"/>
                    <a:pt x="2277" y="74"/>
                    <a:pt x="2250" y="77"/>
                  </a:cubicBezTo>
                  <a:cubicBezTo>
                    <a:pt x="2223" y="80"/>
                    <a:pt x="2201" y="84"/>
                    <a:pt x="2178" y="89"/>
                  </a:cubicBezTo>
                  <a:cubicBezTo>
                    <a:pt x="2155" y="94"/>
                    <a:pt x="2134" y="102"/>
                    <a:pt x="2114" y="105"/>
                  </a:cubicBezTo>
                  <a:cubicBezTo>
                    <a:pt x="2094" y="108"/>
                    <a:pt x="2083" y="106"/>
                    <a:pt x="2058" y="109"/>
                  </a:cubicBezTo>
                  <a:cubicBezTo>
                    <a:pt x="2033" y="112"/>
                    <a:pt x="1995" y="122"/>
                    <a:pt x="1962" y="121"/>
                  </a:cubicBezTo>
                  <a:cubicBezTo>
                    <a:pt x="1929" y="120"/>
                    <a:pt x="1887" y="110"/>
                    <a:pt x="1858" y="105"/>
                  </a:cubicBezTo>
                  <a:cubicBezTo>
                    <a:pt x="1829" y="100"/>
                    <a:pt x="1809" y="98"/>
                    <a:pt x="1786" y="93"/>
                  </a:cubicBezTo>
                  <a:cubicBezTo>
                    <a:pt x="1763" y="88"/>
                    <a:pt x="1736" y="80"/>
                    <a:pt x="1718" y="73"/>
                  </a:cubicBezTo>
                  <a:cubicBezTo>
                    <a:pt x="1700" y="66"/>
                    <a:pt x="1694" y="60"/>
                    <a:pt x="1678" y="53"/>
                  </a:cubicBezTo>
                  <a:cubicBezTo>
                    <a:pt x="1662" y="46"/>
                    <a:pt x="1643" y="40"/>
                    <a:pt x="1622" y="33"/>
                  </a:cubicBezTo>
                  <a:cubicBezTo>
                    <a:pt x="1601" y="26"/>
                    <a:pt x="1580" y="16"/>
                    <a:pt x="1554" y="13"/>
                  </a:cubicBezTo>
                  <a:cubicBezTo>
                    <a:pt x="1528" y="10"/>
                    <a:pt x="1492" y="15"/>
                    <a:pt x="1466" y="13"/>
                  </a:cubicBezTo>
                  <a:cubicBezTo>
                    <a:pt x="1440" y="11"/>
                    <a:pt x="1419" y="2"/>
                    <a:pt x="1398" y="1"/>
                  </a:cubicBezTo>
                  <a:cubicBezTo>
                    <a:pt x="1377" y="0"/>
                    <a:pt x="1359" y="4"/>
                    <a:pt x="1342" y="5"/>
                  </a:cubicBezTo>
                  <a:cubicBezTo>
                    <a:pt x="1325" y="6"/>
                    <a:pt x="1307" y="8"/>
                    <a:pt x="1294" y="9"/>
                  </a:cubicBezTo>
                  <a:cubicBezTo>
                    <a:pt x="1281" y="10"/>
                    <a:pt x="1283" y="8"/>
                    <a:pt x="1262" y="9"/>
                  </a:cubicBezTo>
                  <a:cubicBezTo>
                    <a:pt x="1241" y="10"/>
                    <a:pt x="1197" y="10"/>
                    <a:pt x="1170" y="17"/>
                  </a:cubicBezTo>
                  <a:cubicBezTo>
                    <a:pt x="1143" y="24"/>
                    <a:pt x="1121" y="38"/>
                    <a:pt x="1102" y="49"/>
                  </a:cubicBezTo>
                  <a:cubicBezTo>
                    <a:pt x="1083" y="60"/>
                    <a:pt x="1075" y="74"/>
                    <a:pt x="1054" y="81"/>
                  </a:cubicBezTo>
                  <a:cubicBezTo>
                    <a:pt x="1033" y="88"/>
                    <a:pt x="998" y="88"/>
                    <a:pt x="974" y="93"/>
                  </a:cubicBezTo>
                  <a:cubicBezTo>
                    <a:pt x="950" y="98"/>
                    <a:pt x="932" y="106"/>
                    <a:pt x="910" y="109"/>
                  </a:cubicBezTo>
                  <a:cubicBezTo>
                    <a:pt x="888" y="112"/>
                    <a:pt x="863" y="110"/>
                    <a:pt x="842" y="113"/>
                  </a:cubicBezTo>
                  <a:cubicBezTo>
                    <a:pt x="821" y="116"/>
                    <a:pt x="801" y="122"/>
                    <a:pt x="782" y="125"/>
                  </a:cubicBezTo>
                  <a:cubicBezTo>
                    <a:pt x="763" y="128"/>
                    <a:pt x="749" y="124"/>
                    <a:pt x="730" y="129"/>
                  </a:cubicBezTo>
                  <a:cubicBezTo>
                    <a:pt x="711" y="134"/>
                    <a:pt x="684" y="144"/>
                    <a:pt x="670" y="153"/>
                  </a:cubicBezTo>
                  <a:cubicBezTo>
                    <a:pt x="656" y="162"/>
                    <a:pt x="654" y="172"/>
                    <a:pt x="646" y="181"/>
                  </a:cubicBezTo>
                  <a:cubicBezTo>
                    <a:pt x="638" y="190"/>
                    <a:pt x="631" y="200"/>
                    <a:pt x="622" y="205"/>
                  </a:cubicBezTo>
                  <a:cubicBezTo>
                    <a:pt x="613" y="210"/>
                    <a:pt x="605" y="212"/>
                    <a:pt x="594" y="213"/>
                  </a:cubicBezTo>
                  <a:cubicBezTo>
                    <a:pt x="583" y="214"/>
                    <a:pt x="569" y="212"/>
                    <a:pt x="558" y="209"/>
                  </a:cubicBezTo>
                  <a:cubicBezTo>
                    <a:pt x="547" y="206"/>
                    <a:pt x="541" y="198"/>
                    <a:pt x="530" y="197"/>
                  </a:cubicBezTo>
                  <a:cubicBezTo>
                    <a:pt x="519" y="196"/>
                    <a:pt x="503" y="200"/>
                    <a:pt x="494" y="205"/>
                  </a:cubicBezTo>
                  <a:cubicBezTo>
                    <a:pt x="485" y="210"/>
                    <a:pt x="487" y="219"/>
                    <a:pt x="478" y="225"/>
                  </a:cubicBezTo>
                  <a:cubicBezTo>
                    <a:pt x="469" y="231"/>
                    <a:pt x="456" y="234"/>
                    <a:pt x="442" y="241"/>
                  </a:cubicBezTo>
                  <a:cubicBezTo>
                    <a:pt x="428" y="248"/>
                    <a:pt x="410" y="254"/>
                    <a:pt x="394" y="265"/>
                  </a:cubicBezTo>
                  <a:cubicBezTo>
                    <a:pt x="378" y="276"/>
                    <a:pt x="366" y="294"/>
                    <a:pt x="346" y="305"/>
                  </a:cubicBezTo>
                  <a:cubicBezTo>
                    <a:pt x="326" y="316"/>
                    <a:pt x="291" y="321"/>
                    <a:pt x="274" y="329"/>
                  </a:cubicBezTo>
                  <a:cubicBezTo>
                    <a:pt x="257" y="337"/>
                    <a:pt x="254" y="345"/>
                    <a:pt x="246" y="353"/>
                  </a:cubicBezTo>
                  <a:cubicBezTo>
                    <a:pt x="238" y="361"/>
                    <a:pt x="234" y="371"/>
                    <a:pt x="226" y="377"/>
                  </a:cubicBezTo>
                  <a:cubicBezTo>
                    <a:pt x="218" y="383"/>
                    <a:pt x="209" y="383"/>
                    <a:pt x="198" y="389"/>
                  </a:cubicBezTo>
                  <a:cubicBezTo>
                    <a:pt x="187" y="395"/>
                    <a:pt x="174" y="406"/>
                    <a:pt x="162" y="413"/>
                  </a:cubicBezTo>
                  <a:cubicBezTo>
                    <a:pt x="150" y="420"/>
                    <a:pt x="138" y="424"/>
                    <a:pt x="126" y="429"/>
                  </a:cubicBezTo>
                  <a:cubicBezTo>
                    <a:pt x="114" y="434"/>
                    <a:pt x="105" y="440"/>
                    <a:pt x="90" y="445"/>
                  </a:cubicBezTo>
                  <a:cubicBezTo>
                    <a:pt x="75" y="450"/>
                    <a:pt x="52" y="450"/>
                    <a:pt x="38" y="461"/>
                  </a:cubicBezTo>
                  <a:cubicBezTo>
                    <a:pt x="24" y="472"/>
                    <a:pt x="12" y="495"/>
                    <a:pt x="6" y="509"/>
                  </a:cubicBezTo>
                  <a:cubicBezTo>
                    <a:pt x="0" y="523"/>
                    <a:pt x="2" y="533"/>
                    <a:pt x="2" y="545"/>
                  </a:cubicBezTo>
                  <a:cubicBezTo>
                    <a:pt x="2" y="557"/>
                    <a:pt x="2" y="572"/>
                    <a:pt x="6" y="581"/>
                  </a:cubicBezTo>
                  <a:cubicBezTo>
                    <a:pt x="10" y="590"/>
                    <a:pt x="24" y="588"/>
                    <a:pt x="26" y="597"/>
                  </a:cubicBezTo>
                  <a:cubicBezTo>
                    <a:pt x="28" y="606"/>
                    <a:pt x="21" y="626"/>
                    <a:pt x="18" y="637"/>
                  </a:cubicBezTo>
                  <a:cubicBezTo>
                    <a:pt x="15" y="648"/>
                    <a:pt x="7" y="656"/>
                    <a:pt x="6" y="665"/>
                  </a:cubicBezTo>
                  <a:cubicBezTo>
                    <a:pt x="5" y="674"/>
                    <a:pt x="10" y="687"/>
                    <a:pt x="14" y="693"/>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05" name="Freeform 334"/>
            <p:cNvSpPr>
              <a:spLocks/>
            </p:cNvSpPr>
            <p:nvPr/>
          </p:nvSpPr>
          <p:spPr bwMode="auto">
            <a:xfrm>
              <a:off x="2168" y="16"/>
              <a:ext cx="216" cy="1296"/>
            </a:xfrm>
            <a:custGeom>
              <a:avLst/>
              <a:gdLst>
                <a:gd name="T0" fmla="*/ 132 w 216"/>
                <a:gd name="T1" fmla="*/ 1296 h 1296"/>
                <a:gd name="T2" fmla="*/ 120 w 216"/>
                <a:gd name="T3" fmla="*/ 1264 h 1296"/>
                <a:gd name="T4" fmla="*/ 100 w 216"/>
                <a:gd name="T5" fmla="*/ 1220 h 1296"/>
                <a:gd name="T6" fmla="*/ 92 w 216"/>
                <a:gd name="T7" fmla="*/ 1164 h 1296"/>
                <a:gd name="T8" fmla="*/ 72 w 216"/>
                <a:gd name="T9" fmla="*/ 1104 h 1296"/>
                <a:gd name="T10" fmla="*/ 56 w 216"/>
                <a:gd name="T11" fmla="*/ 1024 h 1296"/>
                <a:gd name="T12" fmla="*/ 68 w 216"/>
                <a:gd name="T13" fmla="*/ 952 h 1296"/>
                <a:gd name="T14" fmla="*/ 72 w 216"/>
                <a:gd name="T15" fmla="*/ 888 h 1296"/>
                <a:gd name="T16" fmla="*/ 64 w 216"/>
                <a:gd name="T17" fmla="*/ 840 h 1296"/>
                <a:gd name="T18" fmla="*/ 68 w 216"/>
                <a:gd name="T19" fmla="*/ 804 h 1296"/>
                <a:gd name="T20" fmla="*/ 92 w 216"/>
                <a:gd name="T21" fmla="*/ 744 h 1296"/>
                <a:gd name="T22" fmla="*/ 108 w 216"/>
                <a:gd name="T23" fmla="*/ 708 h 1296"/>
                <a:gd name="T24" fmla="*/ 92 w 216"/>
                <a:gd name="T25" fmla="*/ 680 h 1296"/>
                <a:gd name="T26" fmla="*/ 100 w 216"/>
                <a:gd name="T27" fmla="*/ 644 h 1296"/>
                <a:gd name="T28" fmla="*/ 120 w 216"/>
                <a:gd name="T29" fmla="*/ 628 h 1296"/>
                <a:gd name="T30" fmla="*/ 144 w 216"/>
                <a:gd name="T31" fmla="*/ 608 h 1296"/>
                <a:gd name="T32" fmla="*/ 148 w 216"/>
                <a:gd name="T33" fmla="*/ 584 h 1296"/>
                <a:gd name="T34" fmla="*/ 136 w 216"/>
                <a:gd name="T35" fmla="*/ 560 h 1296"/>
                <a:gd name="T36" fmla="*/ 132 w 216"/>
                <a:gd name="T37" fmla="*/ 536 h 1296"/>
                <a:gd name="T38" fmla="*/ 148 w 216"/>
                <a:gd name="T39" fmla="*/ 496 h 1296"/>
                <a:gd name="T40" fmla="*/ 156 w 216"/>
                <a:gd name="T41" fmla="*/ 452 h 1296"/>
                <a:gd name="T42" fmla="*/ 148 w 216"/>
                <a:gd name="T43" fmla="*/ 396 h 1296"/>
                <a:gd name="T44" fmla="*/ 132 w 216"/>
                <a:gd name="T45" fmla="*/ 364 h 1296"/>
                <a:gd name="T46" fmla="*/ 140 w 216"/>
                <a:gd name="T47" fmla="*/ 292 h 1296"/>
                <a:gd name="T48" fmla="*/ 180 w 216"/>
                <a:gd name="T49" fmla="*/ 272 h 1296"/>
                <a:gd name="T50" fmla="*/ 212 w 216"/>
                <a:gd name="T51" fmla="*/ 232 h 1296"/>
                <a:gd name="T52" fmla="*/ 204 w 216"/>
                <a:gd name="T53" fmla="*/ 184 h 1296"/>
                <a:gd name="T54" fmla="*/ 168 w 216"/>
                <a:gd name="T55" fmla="*/ 144 h 1296"/>
                <a:gd name="T56" fmla="*/ 132 w 216"/>
                <a:gd name="T57" fmla="*/ 128 h 1296"/>
                <a:gd name="T58" fmla="*/ 76 w 216"/>
                <a:gd name="T59" fmla="*/ 88 h 1296"/>
                <a:gd name="T60" fmla="*/ 48 w 216"/>
                <a:gd name="T61" fmla="*/ 72 h 1296"/>
                <a:gd name="T62" fmla="*/ 8 w 216"/>
                <a:gd name="T63" fmla="*/ 24 h 1296"/>
                <a:gd name="T64" fmla="*/ 0 w 216"/>
                <a:gd name="T65" fmla="*/ 0 h 12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296"/>
                <a:gd name="T101" fmla="*/ 216 w 216"/>
                <a:gd name="T102" fmla="*/ 1296 h 12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296">
                  <a:moveTo>
                    <a:pt x="132" y="1296"/>
                  </a:moveTo>
                  <a:cubicBezTo>
                    <a:pt x="128" y="1286"/>
                    <a:pt x="125" y="1277"/>
                    <a:pt x="120" y="1264"/>
                  </a:cubicBezTo>
                  <a:cubicBezTo>
                    <a:pt x="115" y="1251"/>
                    <a:pt x="105" y="1237"/>
                    <a:pt x="100" y="1220"/>
                  </a:cubicBezTo>
                  <a:cubicBezTo>
                    <a:pt x="95" y="1203"/>
                    <a:pt x="97" y="1183"/>
                    <a:pt x="92" y="1164"/>
                  </a:cubicBezTo>
                  <a:cubicBezTo>
                    <a:pt x="87" y="1145"/>
                    <a:pt x="78" y="1127"/>
                    <a:pt x="72" y="1104"/>
                  </a:cubicBezTo>
                  <a:cubicBezTo>
                    <a:pt x="66" y="1081"/>
                    <a:pt x="57" y="1049"/>
                    <a:pt x="56" y="1024"/>
                  </a:cubicBezTo>
                  <a:cubicBezTo>
                    <a:pt x="55" y="999"/>
                    <a:pt x="65" y="975"/>
                    <a:pt x="68" y="952"/>
                  </a:cubicBezTo>
                  <a:cubicBezTo>
                    <a:pt x="71" y="929"/>
                    <a:pt x="73" y="907"/>
                    <a:pt x="72" y="888"/>
                  </a:cubicBezTo>
                  <a:cubicBezTo>
                    <a:pt x="71" y="869"/>
                    <a:pt x="65" y="854"/>
                    <a:pt x="64" y="840"/>
                  </a:cubicBezTo>
                  <a:cubicBezTo>
                    <a:pt x="63" y="826"/>
                    <a:pt x="63" y="820"/>
                    <a:pt x="68" y="804"/>
                  </a:cubicBezTo>
                  <a:cubicBezTo>
                    <a:pt x="73" y="788"/>
                    <a:pt x="85" y="760"/>
                    <a:pt x="92" y="744"/>
                  </a:cubicBezTo>
                  <a:cubicBezTo>
                    <a:pt x="99" y="728"/>
                    <a:pt x="108" y="719"/>
                    <a:pt x="108" y="708"/>
                  </a:cubicBezTo>
                  <a:cubicBezTo>
                    <a:pt x="108" y="697"/>
                    <a:pt x="93" y="691"/>
                    <a:pt x="92" y="680"/>
                  </a:cubicBezTo>
                  <a:cubicBezTo>
                    <a:pt x="91" y="669"/>
                    <a:pt x="95" y="653"/>
                    <a:pt x="100" y="644"/>
                  </a:cubicBezTo>
                  <a:cubicBezTo>
                    <a:pt x="105" y="635"/>
                    <a:pt x="113" y="634"/>
                    <a:pt x="120" y="628"/>
                  </a:cubicBezTo>
                  <a:cubicBezTo>
                    <a:pt x="127" y="622"/>
                    <a:pt x="139" y="615"/>
                    <a:pt x="144" y="608"/>
                  </a:cubicBezTo>
                  <a:cubicBezTo>
                    <a:pt x="149" y="601"/>
                    <a:pt x="149" y="592"/>
                    <a:pt x="148" y="584"/>
                  </a:cubicBezTo>
                  <a:cubicBezTo>
                    <a:pt x="147" y="576"/>
                    <a:pt x="139" y="568"/>
                    <a:pt x="136" y="560"/>
                  </a:cubicBezTo>
                  <a:cubicBezTo>
                    <a:pt x="133" y="552"/>
                    <a:pt x="130" y="547"/>
                    <a:pt x="132" y="536"/>
                  </a:cubicBezTo>
                  <a:cubicBezTo>
                    <a:pt x="134" y="525"/>
                    <a:pt x="144" y="510"/>
                    <a:pt x="148" y="496"/>
                  </a:cubicBezTo>
                  <a:cubicBezTo>
                    <a:pt x="152" y="482"/>
                    <a:pt x="156" y="469"/>
                    <a:pt x="156" y="452"/>
                  </a:cubicBezTo>
                  <a:cubicBezTo>
                    <a:pt x="156" y="435"/>
                    <a:pt x="152" y="411"/>
                    <a:pt x="148" y="396"/>
                  </a:cubicBezTo>
                  <a:cubicBezTo>
                    <a:pt x="144" y="381"/>
                    <a:pt x="133" y="381"/>
                    <a:pt x="132" y="364"/>
                  </a:cubicBezTo>
                  <a:cubicBezTo>
                    <a:pt x="131" y="347"/>
                    <a:pt x="132" y="307"/>
                    <a:pt x="140" y="292"/>
                  </a:cubicBezTo>
                  <a:cubicBezTo>
                    <a:pt x="148" y="277"/>
                    <a:pt x="168" y="282"/>
                    <a:pt x="180" y="272"/>
                  </a:cubicBezTo>
                  <a:cubicBezTo>
                    <a:pt x="192" y="262"/>
                    <a:pt x="208" y="247"/>
                    <a:pt x="212" y="232"/>
                  </a:cubicBezTo>
                  <a:cubicBezTo>
                    <a:pt x="216" y="217"/>
                    <a:pt x="211" y="199"/>
                    <a:pt x="204" y="184"/>
                  </a:cubicBezTo>
                  <a:cubicBezTo>
                    <a:pt x="197" y="169"/>
                    <a:pt x="180" y="153"/>
                    <a:pt x="168" y="144"/>
                  </a:cubicBezTo>
                  <a:cubicBezTo>
                    <a:pt x="156" y="135"/>
                    <a:pt x="147" y="137"/>
                    <a:pt x="132" y="128"/>
                  </a:cubicBezTo>
                  <a:cubicBezTo>
                    <a:pt x="117" y="119"/>
                    <a:pt x="90" y="97"/>
                    <a:pt x="76" y="88"/>
                  </a:cubicBezTo>
                  <a:cubicBezTo>
                    <a:pt x="62" y="79"/>
                    <a:pt x="59" y="83"/>
                    <a:pt x="48" y="72"/>
                  </a:cubicBezTo>
                  <a:cubicBezTo>
                    <a:pt x="37" y="61"/>
                    <a:pt x="16" y="36"/>
                    <a:pt x="8" y="24"/>
                  </a:cubicBezTo>
                  <a:cubicBezTo>
                    <a:pt x="0" y="12"/>
                    <a:pt x="0" y="6"/>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06" name="Freeform 335"/>
            <p:cNvSpPr>
              <a:spLocks/>
            </p:cNvSpPr>
            <p:nvPr/>
          </p:nvSpPr>
          <p:spPr bwMode="auto">
            <a:xfrm>
              <a:off x="3416" y="1657"/>
              <a:ext cx="1436" cy="335"/>
            </a:xfrm>
            <a:custGeom>
              <a:avLst/>
              <a:gdLst>
                <a:gd name="T0" fmla="*/ 1436 w 1436"/>
                <a:gd name="T1" fmla="*/ 223 h 335"/>
                <a:gd name="T2" fmla="*/ 1396 w 1436"/>
                <a:gd name="T3" fmla="*/ 223 h 335"/>
                <a:gd name="T4" fmla="*/ 1364 w 1436"/>
                <a:gd name="T5" fmla="*/ 227 h 335"/>
                <a:gd name="T6" fmla="*/ 1336 w 1436"/>
                <a:gd name="T7" fmla="*/ 239 h 335"/>
                <a:gd name="T8" fmla="*/ 1292 w 1436"/>
                <a:gd name="T9" fmla="*/ 247 h 335"/>
                <a:gd name="T10" fmla="*/ 1240 w 1436"/>
                <a:gd name="T11" fmla="*/ 251 h 335"/>
                <a:gd name="T12" fmla="*/ 1184 w 1436"/>
                <a:gd name="T13" fmla="*/ 235 h 335"/>
                <a:gd name="T14" fmla="*/ 1156 w 1436"/>
                <a:gd name="T15" fmla="*/ 203 h 335"/>
                <a:gd name="T16" fmla="*/ 1136 w 1436"/>
                <a:gd name="T17" fmla="*/ 171 h 335"/>
                <a:gd name="T18" fmla="*/ 1128 w 1436"/>
                <a:gd name="T19" fmla="*/ 143 h 335"/>
                <a:gd name="T20" fmla="*/ 1120 w 1436"/>
                <a:gd name="T21" fmla="*/ 119 h 335"/>
                <a:gd name="T22" fmla="*/ 1112 w 1436"/>
                <a:gd name="T23" fmla="*/ 87 h 335"/>
                <a:gd name="T24" fmla="*/ 1100 w 1436"/>
                <a:gd name="T25" fmla="*/ 63 h 335"/>
                <a:gd name="T26" fmla="*/ 1076 w 1436"/>
                <a:gd name="T27" fmla="*/ 47 h 335"/>
                <a:gd name="T28" fmla="*/ 1020 w 1436"/>
                <a:gd name="T29" fmla="*/ 43 h 335"/>
                <a:gd name="T30" fmla="*/ 916 w 1436"/>
                <a:gd name="T31" fmla="*/ 35 h 335"/>
                <a:gd name="T32" fmla="*/ 832 w 1436"/>
                <a:gd name="T33" fmla="*/ 19 h 335"/>
                <a:gd name="T34" fmla="*/ 716 w 1436"/>
                <a:gd name="T35" fmla="*/ 3 h 335"/>
                <a:gd name="T36" fmla="*/ 572 w 1436"/>
                <a:gd name="T37" fmla="*/ 3 h 335"/>
                <a:gd name="T38" fmla="*/ 464 w 1436"/>
                <a:gd name="T39" fmla="*/ 15 h 335"/>
                <a:gd name="T40" fmla="*/ 344 w 1436"/>
                <a:gd name="T41" fmla="*/ 35 h 335"/>
                <a:gd name="T42" fmla="*/ 232 w 1436"/>
                <a:gd name="T43" fmla="*/ 91 h 335"/>
                <a:gd name="T44" fmla="*/ 196 w 1436"/>
                <a:gd name="T45" fmla="*/ 131 h 335"/>
                <a:gd name="T46" fmla="*/ 152 w 1436"/>
                <a:gd name="T47" fmla="*/ 195 h 335"/>
                <a:gd name="T48" fmla="*/ 92 w 1436"/>
                <a:gd name="T49" fmla="*/ 243 h 335"/>
                <a:gd name="T50" fmla="*/ 52 w 1436"/>
                <a:gd name="T51" fmla="*/ 287 h 335"/>
                <a:gd name="T52" fmla="*/ 0 w 1436"/>
                <a:gd name="T53" fmla="*/ 335 h 3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36"/>
                <a:gd name="T82" fmla="*/ 0 h 335"/>
                <a:gd name="T83" fmla="*/ 1436 w 1436"/>
                <a:gd name="T84" fmla="*/ 335 h 3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36" h="335">
                  <a:moveTo>
                    <a:pt x="1436" y="223"/>
                  </a:moveTo>
                  <a:cubicBezTo>
                    <a:pt x="1422" y="222"/>
                    <a:pt x="1408" y="222"/>
                    <a:pt x="1396" y="223"/>
                  </a:cubicBezTo>
                  <a:cubicBezTo>
                    <a:pt x="1384" y="224"/>
                    <a:pt x="1374" y="224"/>
                    <a:pt x="1364" y="227"/>
                  </a:cubicBezTo>
                  <a:cubicBezTo>
                    <a:pt x="1354" y="230"/>
                    <a:pt x="1348" y="236"/>
                    <a:pt x="1336" y="239"/>
                  </a:cubicBezTo>
                  <a:cubicBezTo>
                    <a:pt x="1324" y="242"/>
                    <a:pt x="1308" y="245"/>
                    <a:pt x="1292" y="247"/>
                  </a:cubicBezTo>
                  <a:cubicBezTo>
                    <a:pt x="1276" y="249"/>
                    <a:pt x="1258" y="253"/>
                    <a:pt x="1240" y="251"/>
                  </a:cubicBezTo>
                  <a:cubicBezTo>
                    <a:pt x="1222" y="249"/>
                    <a:pt x="1198" y="243"/>
                    <a:pt x="1184" y="235"/>
                  </a:cubicBezTo>
                  <a:cubicBezTo>
                    <a:pt x="1170" y="227"/>
                    <a:pt x="1164" y="214"/>
                    <a:pt x="1156" y="203"/>
                  </a:cubicBezTo>
                  <a:cubicBezTo>
                    <a:pt x="1148" y="192"/>
                    <a:pt x="1141" y="181"/>
                    <a:pt x="1136" y="171"/>
                  </a:cubicBezTo>
                  <a:cubicBezTo>
                    <a:pt x="1131" y="161"/>
                    <a:pt x="1131" y="152"/>
                    <a:pt x="1128" y="143"/>
                  </a:cubicBezTo>
                  <a:cubicBezTo>
                    <a:pt x="1125" y="134"/>
                    <a:pt x="1123" y="128"/>
                    <a:pt x="1120" y="119"/>
                  </a:cubicBezTo>
                  <a:cubicBezTo>
                    <a:pt x="1117" y="110"/>
                    <a:pt x="1115" y="96"/>
                    <a:pt x="1112" y="87"/>
                  </a:cubicBezTo>
                  <a:cubicBezTo>
                    <a:pt x="1109" y="78"/>
                    <a:pt x="1106" y="70"/>
                    <a:pt x="1100" y="63"/>
                  </a:cubicBezTo>
                  <a:cubicBezTo>
                    <a:pt x="1094" y="56"/>
                    <a:pt x="1089" y="50"/>
                    <a:pt x="1076" y="47"/>
                  </a:cubicBezTo>
                  <a:cubicBezTo>
                    <a:pt x="1063" y="44"/>
                    <a:pt x="1047" y="45"/>
                    <a:pt x="1020" y="43"/>
                  </a:cubicBezTo>
                  <a:cubicBezTo>
                    <a:pt x="993" y="41"/>
                    <a:pt x="947" y="39"/>
                    <a:pt x="916" y="35"/>
                  </a:cubicBezTo>
                  <a:cubicBezTo>
                    <a:pt x="885" y="31"/>
                    <a:pt x="865" y="24"/>
                    <a:pt x="832" y="19"/>
                  </a:cubicBezTo>
                  <a:cubicBezTo>
                    <a:pt x="799" y="14"/>
                    <a:pt x="759" y="6"/>
                    <a:pt x="716" y="3"/>
                  </a:cubicBezTo>
                  <a:cubicBezTo>
                    <a:pt x="673" y="0"/>
                    <a:pt x="614" y="1"/>
                    <a:pt x="572" y="3"/>
                  </a:cubicBezTo>
                  <a:cubicBezTo>
                    <a:pt x="530" y="5"/>
                    <a:pt x="502" y="10"/>
                    <a:pt x="464" y="15"/>
                  </a:cubicBezTo>
                  <a:cubicBezTo>
                    <a:pt x="426" y="20"/>
                    <a:pt x="383" y="22"/>
                    <a:pt x="344" y="35"/>
                  </a:cubicBezTo>
                  <a:cubicBezTo>
                    <a:pt x="305" y="48"/>
                    <a:pt x="257" y="75"/>
                    <a:pt x="232" y="91"/>
                  </a:cubicBezTo>
                  <a:cubicBezTo>
                    <a:pt x="207" y="107"/>
                    <a:pt x="209" y="114"/>
                    <a:pt x="196" y="131"/>
                  </a:cubicBezTo>
                  <a:cubicBezTo>
                    <a:pt x="183" y="148"/>
                    <a:pt x="169" y="176"/>
                    <a:pt x="152" y="195"/>
                  </a:cubicBezTo>
                  <a:cubicBezTo>
                    <a:pt x="135" y="214"/>
                    <a:pt x="109" y="228"/>
                    <a:pt x="92" y="243"/>
                  </a:cubicBezTo>
                  <a:cubicBezTo>
                    <a:pt x="75" y="258"/>
                    <a:pt x="67" y="272"/>
                    <a:pt x="52" y="287"/>
                  </a:cubicBezTo>
                  <a:cubicBezTo>
                    <a:pt x="37" y="302"/>
                    <a:pt x="18" y="318"/>
                    <a:pt x="0" y="335"/>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07" name="Freeform 336"/>
            <p:cNvSpPr>
              <a:spLocks/>
            </p:cNvSpPr>
            <p:nvPr/>
          </p:nvSpPr>
          <p:spPr bwMode="auto">
            <a:xfrm>
              <a:off x="1100" y="1567"/>
              <a:ext cx="2320" cy="510"/>
            </a:xfrm>
            <a:custGeom>
              <a:avLst/>
              <a:gdLst>
                <a:gd name="T0" fmla="*/ 2320 w 2320"/>
                <a:gd name="T1" fmla="*/ 425 h 510"/>
                <a:gd name="T2" fmla="*/ 2208 w 2320"/>
                <a:gd name="T3" fmla="*/ 433 h 510"/>
                <a:gd name="T4" fmla="*/ 2156 w 2320"/>
                <a:gd name="T5" fmla="*/ 449 h 510"/>
                <a:gd name="T6" fmla="*/ 2064 w 2320"/>
                <a:gd name="T7" fmla="*/ 453 h 510"/>
                <a:gd name="T8" fmla="*/ 1968 w 2320"/>
                <a:gd name="T9" fmla="*/ 441 h 510"/>
                <a:gd name="T10" fmla="*/ 1876 w 2320"/>
                <a:gd name="T11" fmla="*/ 437 h 510"/>
                <a:gd name="T12" fmla="*/ 1784 w 2320"/>
                <a:gd name="T13" fmla="*/ 457 h 510"/>
                <a:gd name="T14" fmla="*/ 1712 w 2320"/>
                <a:gd name="T15" fmla="*/ 469 h 510"/>
                <a:gd name="T16" fmla="*/ 1608 w 2320"/>
                <a:gd name="T17" fmla="*/ 489 h 510"/>
                <a:gd name="T18" fmla="*/ 1532 w 2320"/>
                <a:gd name="T19" fmla="*/ 501 h 510"/>
                <a:gd name="T20" fmla="*/ 1468 w 2320"/>
                <a:gd name="T21" fmla="*/ 505 h 510"/>
                <a:gd name="T22" fmla="*/ 1400 w 2320"/>
                <a:gd name="T23" fmla="*/ 509 h 510"/>
                <a:gd name="T24" fmla="*/ 1360 w 2320"/>
                <a:gd name="T25" fmla="*/ 501 h 510"/>
                <a:gd name="T26" fmla="*/ 1324 w 2320"/>
                <a:gd name="T27" fmla="*/ 485 h 510"/>
                <a:gd name="T28" fmla="*/ 1284 w 2320"/>
                <a:gd name="T29" fmla="*/ 449 h 510"/>
                <a:gd name="T30" fmla="*/ 1248 w 2320"/>
                <a:gd name="T31" fmla="*/ 393 h 510"/>
                <a:gd name="T32" fmla="*/ 1200 w 2320"/>
                <a:gd name="T33" fmla="*/ 341 h 510"/>
                <a:gd name="T34" fmla="*/ 1116 w 2320"/>
                <a:gd name="T35" fmla="*/ 281 h 510"/>
                <a:gd name="T36" fmla="*/ 1000 w 2320"/>
                <a:gd name="T37" fmla="*/ 217 h 510"/>
                <a:gd name="T38" fmla="*/ 880 w 2320"/>
                <a:gd name="T39" fmla="*/ 157 h 510"/>
                <a:gd name="T40" fmla="*/ 816 w 2320"/>
                <a:gd name="T41" fmla="*/ 129 h 510"/>
                <a:gd name="T42" fmla="*/ 768 w 2320"/>
                <a:gd name="T43" fmla="*/ 105 h 510"/>
                <a:gd name="T44" fmla="*/ 728 w 2320"/>
                <a:gd name="T45" fmla="*/ 77 h 510"/>
                <a:gd name="T46" fmla="*/ 696 w 2320"/>
                <a:gd name="T47" fmla="*/ 53 h 510"/>
                <a:gd name="T48" fmla="*/ 644 w 2320"/>
                <a:gd name="T49" fmla="*/ 25 h 510"/>
                <a:gd name="T50" fmla="*/ 608 w 2320"/>
                <a:gd name="T51" fmla="*/ 17 h 510"/>
                <a:gd name="T52" fmla="*/ 560 w 2320"/>
                <a:gd name="T53" fmla="*/ 5 h 510"/>
                <a:gd name="T54" fmla="*/ 516 w 2320"/>
                <a:gd name="T55" fmla="*/ 1 h 510"/>
                <a:gd name="T56" fmla="*/ 468 w 2320"/>
                <a:gd name="T57" fmla="*/ 13 h 510"/>
                <a:gd name="T58" fmla="*/ 388 w 2320"/>
                <a:gd name="T59" fmla="*/ 25 h 510"/>
                <a:gd name="T60" fmla="*/ 336 w 2320"/>
                <a:gd name="T61" fmla="*/ 37 h 510"/>
                <a:gd name="T62" fmla="*/ 300 w 2320"/>
                <a:gd name="T63" fmla="*/ 53 h 510"/>
                <a:gd name="T64" fmla="*/ 260 w 2320"/>
                <a:gd name="T65" fmla="*/ 73 h 510"/>
                <a:gd name="T66" fmla="*/ 220 w 2320"/>
                <a:gd name="T67" fmla="*/ 101 h 510"/>
                <a:gd name="T68" fmla="*/ 176 w 2320"/>
                <a:gd name="T69" fmla="*/ 121 h 510"/>
                <a:gd name="T70" fmla="*/ 104 w 2320"/>
                <a:gd name="T71" fmla="*/ 137 h 510"/>
                <a:gd name="T72" fmla="*/ 44 w 2320"/>
                <a:gd name="T73" fmla="*/ 125 h 510"/>
                <a:gd name="T74" fmla="*/ 0 w 2320"/>
                <a:gd name="T75" fmla="*/ 109 h 5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20"/>
                <a:gd name="T115" fmla="*/ 0 h 510"/>
                <a:gd name="T116" fmla="*/ 2320 w 2320"/>
                <a:gd name="T117" fmla="*/ 510 h 5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20" h="510">
                  <a:moveTo>
                    <a:pt x="2320" y="425"/>
                  </a:moveTo>
                  <a:cubicBezTo>
                    <a:pt x="2277" y="427"/>
                    <a:pt x="2235" y="429"/>
                    <a:pt x="2208" y="433"/>
                  </a:cubicBezTo>
                  <a:cubicBezTo>
                    <a:pt x="2181" y="437"/>
                    <a:pt x="2180" y="446"/>
                    <a:pt x="2156" y="449"/>
                  </a:cubicBezTo>
                  <a:cubicBezTo>
                    <a:pt x="2132" y="452"/>
                    <a:pt x="2095" y="454"/>
                    <a:pt x="2064" y="453"/>
                  </a:cubicBezTo>
                  <a:cubicBezTo>
                    <a:pt x="2033" y="452"/>
                    <a:pt x="1999" y="444"/>
                    <a:pt x="1968" y="441"/>
                  </a:cubicBezTo>
                  <a:cubicBezTo>
                    <a:pt x="1937" y="438"/>
                    <a:pt x="1907" y="434"/>
                    <a:pt x="1876" y="437"/>
                  </a:cubicBezTo>
                  <a:cubicBezTo>
                    <a:pt x="1845" y="440"/>
                    <a:pt x="1811" y="452"/>
                    <a:pt x="1784" y="457"/>
                  </a:cubicBezTo>
                  <a:cubicBezTo>
                    <a:pt x="1757" y="462"/>
                    <a:pt x="1741" y="464"/>
                    <a:pt x="1712" y="469"/>
                  </a:cubicBezTo>
                  <a:cubicBezTo>
                    <a:pt x="1683" y="474"/>
                    <a:pt x="1638" y="484"/>
                    <a:pt x="1608" y="489"/>
                  </a:cubicBezTo>
                  <a:cubicBezTo>
                    <a:pt x="1578" y="494"/>
                    <a:pt x="1555" y="498"/>
                    <a:pt x="1532" y="501"/>
                  </a:cubicBezTo>
                  <a:cubicBezTo>
                    <a:pt x="1509" y="504"/>
                    <a:pt x="1490" y="504"/>
                    <a:pt x="1468" y="505"/>
                  </a:cubicBezTo>
                  <a:cubicBezTo>
                    <a:pt x="1446" y="506"/>
                    <a:pt x="1418" y="510"/>
                    <a:pt x="1400" y="509"/>
                  </a:cubicBezTo>
                  <a:cubicBezTo>
                    <a:pt x="1382" y="508"/>
                    <a:pt x="1373" y="505"/>
                    <a:pt x="1360" y="501"/>
                  </a:cubicBezTo>
                  <a:cubicBezTo>
                    <a:pt x="1347" y="497"/>
                    <a:pt x="1337" y="494"/>
                    <a:pt x="1324" y="485"/>
                  </a:cubicBezTo>
                  <a:cubicBezTo>
                    <a:pt x="1311" y="476"/>
                    <a:pt x="1297" y="464"/>
                    <a:pt x="1284" y="449"/>
                  </a:cubicBezTo>
                  <a:cubicBezTo>
                    <a:pt x="1271" y="434"/>
                    <a:pt x="1262" y="411"/>
                    <a:pt x="1248" y="393"/>
                  </a:cubicBezTo>
                  <a:cubicBezTo>
                    <a:pt x="1234" y="375"/>
                    <a:pt x="1222" y="360"/>
                    <a:pt x="1200" y="341"/>
                  </a:cubicBezTo>
                  <a:cubicBezTo>
                    <a:pt x="1178" y="322"/>
                    <a:pt x="1149" y="302"/>
                    <a:pt x="1116" y="281"/>
                  </a:cubicBezTo>
                  <a:cubicBezTo>
                    <a:pt x="1083" y="260"/>
                    <a:pt x="1039" y="238"/>
                    <a:pt x="1000" y="217"/>
                  </a:cubicBezTo>
                  <a:cubicBezTo>
                    <a:pt x="961" y="196"/>
                    <a:pt x="911" y="172"/>
                    <a:pt x="880" y="157"/>
                  </a:cubicBezTo>
                  <a:cubicBezTo>
                    <a:pt x="849" y="142"/>
                    <a:pt x="835" y="138"/>
                    <a:pt x="816" y="129"/>
                  </a:cubicBezTo>
                  <a:cubicBezTo>
                    <a:pt x="797" y="120"/>
                    <a:pt x="783" y="114"/>
                    <a:pt x="768" y="105"/>
                  </a:cubicBezTo>
                  <a:cubicBezTo>
                    <a:pt x="753" y="96"/>
                    <a:pt x="740" y="86"/>
                    <a:pt x="728" y="77"/>
                  </a:cubicBezTo>
                  <a:cubicBezTo>
                    <a:pt x="716" y="68"/>
                    <a:pt x="710" y="62"/>
                    <a:pt x="696" y="53"/>
                  </a:cubicBezTo>
                  <a:cubicBezTo>
                    <a:pt x="682" y="44"/>
                    <a:pt x="659" y="31"/>
                    <a:pt x="644" y="25"/>
                  </a:cubicBezTo>
                  <a:cubicBezTo>
                    <a:pt x="629" y="19"/>
                    <a:pt x="622" y="20"/>
                    <a:pt x="608" y="17"/>
                  </a:cubicBezTo>
                  <a:cubicBezTo>
                    <a:pt x="594" y="14"/>
                    <a:pt x="575" y="8"/>
                    <a:pt x="560" y="5"/>
                  </a:cubicBezTo>
                  <a:cubicBezTo>
                    <a:pt x="545" y="2"/>
                    <a:pt x="531" y="0"/>
                    <a:pt x="516" y="1"/>
                  </a:cubicBezTo>
                  <a:cubicBezTo>
                    <a:pt x="501" y="2"/>
                    <a:pt x="489" y="9"/>
                    <a:pt x="468" y="13"/>
                  </a:cubicBezTo>
                  <a:cubicBezTo>
                    <a:pt x="447" y="17"/>
                    <a:pt x="410" y="21"/>
                    <a:pt x="388" y="25"/>
                  </a:cubicBezTo>
                  <a:cubicBezTo>
                    <a:pt x="366" y="29"/>
                    <a:pt x="351" y="32"/>
                    <a:pt x="336" y="37"/>
                  </a:cubicBezTo>
                  <a:cubicBezTo>
                    <a:pt x="321" y="42"/>
                    <a:pt x="313" y="47"/>
                    <a:pt x="300" y="53"/>
                  </a:cubicBezTo>
                  <a:cubicBezTo>
                    <a:pt x="287" y="59"/>
                    <a:pt x="273" y="65"/>
                    <a:pt x="260" y="73"/>
                  </a:cubicBezTo>
                  <a:cubicBezTo>
                    <a:pt x="247" y="81"/>
                    <a:pt x="234" y="93"/>
                    <a:pt x="220" y="101"/>
                  </a:cubicBezTo>
                  <a:cubicBezTo>
                    <a:pt x="206" y="109"/>
                    <a:pt x="195" y="115"/>
                    <a:pt x="176" y="121"/>
                  </a:cubicBezTo>
                  <a:cubicBezTo>
                    <a:pt x="157" y="127"/>
                    <a:pt x="126" y="136"/>
                    <a:pt x="104" y="137"/>
                  </a:cubicBezTo>
                  <a:cubicBezTo>
                    <a:pt x="82" y="138"/>
                    <a:pt x="61" y="130"/>
                    <a:pt x="44" y="125"/>
                  </a:cubicBezTo>
                  <a:cubicBezTo>
                    <a:pt x="27" y="120"/>
                    <a:pt x="13" y="114"/>
                    <a:pt x="0" y="109"/>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08" name="Freeform 337"/>
            <p:cNvSpPr>
              <a:spLocks/>
            </p:cNvSpPr>
            <p:nvPr/>
          </p:nvSpPr>
          <p:spPr bwMode="auto">
            <a:xfrm>
              <a:off x="2194" y="1311"/>
              <a:ext cx="272" cy="753"/>
            </a:xfrm>
            <a:custGeom>
              <a:avLst/>
              <a:gdLst>
                <a:gd name="T0" fmla="*/ 272 w 272"/>
                <a:gd name="T1" fmla="*/ 753 h 753"/>
                <a:gd name="T2" fmla="*/ 257 w 272"/>
                <a:gd name="T3" fmla="*/ 732 h 753"/>
                <a:gd name="T4" fmla="*/ 236 w 272"/>
                <a:gd name="T5" fmla="*/ 678 h 753"/>
                <a:gd name="T6" fmla="*/ 260 w 272"/>
                <a:gd name="T7" fmla="*/ 609 h 753"/>
                <a:gd name="T8" fmla="*/ 227 w 272"/>
                <a:gd name="T9" fmla="*/ 537 h 753"/>
                <a:gd name="T10" fmla="*/ 149 w 272"/>
                <a:gd name="T11" fmla="*/ 501 h 753"/>
                <a:gd name="T12" fmla="*/ 92 w 272"/>
                <a:gd name="T13" fmla="*/ 447 h 753"/>
                <a:gd name="T14" fmla="*/ 77 w 272"/>
                <a:gd name="T15" fmla="*/ 390 h 753"/>
                <a:gd name="T16" fmla="*/ 80 w 272"/>
                <a:gd name="T17" fmla="*/ 336 h 753"/>
                <a:gd name="T18" fmla="*/ 62 w 272"/>
                <a:gd name="T19" fmla="*/ 270 h 753"/>
                <a:gd name="T20" fmla="*/ 8 w 272"/>
                <a:gd name="T21" fmla="*/ 219 h 753"/>
                <a:gd name="T22" fmla="*/ 11 w 272"/>
                <a:gd name="T23" fmla="*/ 135 h 753"/>
                <a:gd name="T24" fmla="*/ 41 w 272"/>
                <a:gd name="T25" fmla="*/ 81 h 753"/>
                <a:gd name="T26" fmla="*/ 74 w 272"/>
                <a:gd name="T27" fmla="*/ 24 h 753"/>
                <a:gd name="T28" fmla="*/ 110 w 272"/>
                <a:gd name="T29" fmla="*/ 0 h 7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2"/>
                <a:gd name="T46" fmla="*/ 0 h 753"/>
                <a:gd name="T47" fmla="*/ 272 w 272"/>
                <a:gd name="T48" fmla="*/ 753 h 7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2" h="753">
                  <a:moveTo>
                    <a:pt x="272" y="753"/>
                  </a:moveTo>
                  <a:cubicBezTo>
                    <a:pt x="267" y="749"/>
                    <a:pt x="263" y="745"/>
                    <a:pt x="257" y="732"/>
                  </a:cubicBezTo>
                  <a:cubicBezTo>
                    <a:pt x="251" y="719"/>
                    <a:pt x="236" y="698"/>
                    <a:pt x="236" y="678"/>
                  </a:cubicBezTo>
                  <a:cubicBezTo>
                    <a:pt x="236" y="658"/>
                    <a:pt x="261" y="632"/>
                    <a:pt x="260" y="609"/>
                  </a:cubicBezTo>
                  <a:cubicBezTo>
                    <a:pt x="259" y="586"/>
                    <a:pt x="246" y="555"/>
                    <a:pt x="227" y="537"/>
                  </a:cubicBezTo>
                  <a:cubicBezTo>
                    <a:pt x="208" y="519"/>
                    <a:pt x="171" y="516"/>
                    <a:pt x="149" y="501"/>
                  </a:cubicBezTo>
                  <a:cubicBezTo>
                    <a:pt x="127" y="486"/>
                    <a:pt x="104" y="465"/>
                    <a:pt x="92" y="447"/>
                  </a:cubicBezTo>
                  <a:cubicBezTo>
                    <a:pt x="80" y="429"/>
                    <a:pt x="79" y="408"/>
                    <a:pt x="77" y="390"/>
                  </a:cubicBezTo>
                  <a:cubicBezTo>
                    <a:pt x="75" y="372"/>
                    <a:pt x="82" y="356"/>
                    <a:pt x="80" y="336"/>
                  </a:cubicBezTo>
                  <a:cubicBezTo>
                    <a:pt x="78" y="316"/>
                    <a:pt x="74" y="289"/>
                    <a:pt x="62" y="270"/>
                  </a:cubicBezTo>
                  <a:cubicBezTo>
                    <a:pt x="50" y="251"/>
                    <a:pt x="16" y="241"/>
                    <a:pt x="8" y="219"/>
                  </a:cubicBezTo>
                  <a:cubicBezTo>
                    <a:pt x="0" y="197"/>
                    <a:pt x="5" y="158"/>
                    <a:pt x="11" y="135"/>
                  </a:cubicBezTo>
                  <a:cubicBezTo>
                    <a:pt x="17" y="112"/>
                    <a:pt x="31" y="99"/>
                    <a:pt x="41" y="81"/>
                  </a:cubicBezTo>
                  <a:cubicBezTo>
                    <a:pt x="51" y="63"/>
                    <a:pt x="62" y="37"/>
                    <a:pt x="74" y="24"/>
                  </a:cubicBezTo>
                  <a:cubicBezTo>
                    <a:pt x="86" y="11"/>
                    <a:pt x="98" y="5"/>
                    <a:pt x="11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09" name="Freeform 338"/>
            <p:cNvSpPr>
              <a:spLocks/>
            </p:cNvSpPr>
            <p:nvPr/>
          </p:nvSpPr>
          <p:spPr bwMode="auto">
            <a:xfrm>
              <a:off x="3600" y="2737"/>
              <a:ext cx="1128" cy="503"/>
            </a:xfrm>
            <a:custGeom>
              <a:avLst/>
              <a:gdLst>
                <a:gd name="T0" fmla="*/ 1128 w 1128"/>
                <a:gd name="T1" fmla="*/ 503 h 503"/>
                <a:gd name="T2" fmla="*/ 1096 w 1128"/>
                <a:gd name="T3" fmla="*/ 451 h 503"/>
                <a:gd name="T4" fmla="*/ 1052 w 1128"/>
                <a:gd name="T5" fmla="*/ 395 h 503"/>
                <a:gd name="T6" fmla="*/ 964 w 1128"/>
                <a:gd name="T7" fmla="*/ 371 h 503"/>
                <a:gd name="T8" fmla="*/ 864 w 1128"/>
                <a:gd name="T9" fmla="*/ 347 h 503"/>
                <a:gd name="T10" fmla="*/ 792 w 1128"/>
                <a:gd name="T11" fmla="*/ 299 h 503"/>
                <a:gd name="T12" fmla="*/ 760 w 1128"/>
                <a:gd name="T13" fmla="*/ 235 h 503"/>
                <a:gd name="T14" fmla="*/ 684 w 1128"/>
                <a:gd name="T15" fmla="*/ 163 h 503"/>
                <a:gd name="T16" fmla="*/ 620 w 1128"/>
                <a:gd name="T17" fmla="*/ 103 h 503"/>
                <a:gd name="T18" fmla="*/ 600 w 1128"/>
                <a:gd name="T19" fmla="*/ 47 h 503"/>
                <a:gd name="T20" fmla="*/ 572 w 1128"/>
                <a:gd name="T21" fmla="*/ 19 h 503"/>
                <a:gd name="T22" fmla="*/ 512 w 1128"/>
                <a:gd name="T23" fmla="*/ 3 h 503"/>
                <a:gd name="T24" fmla="*/ 464 w 1128"/>
                <a:gd name="T25" fmla="*/ 3 h 503"/>
                <a:gd name="T26" fmla="*/ 416 w 1128"/>
                <a:gd name="T27" fmla="*/ 7 h 503"/>
                <a:gd name="T28" fmla="*/ 356 w 1128"/>
                <a:gd name="T29" fmla="*/ 15 h 503"/>
                <a:gd name="T30" fmla="*/ 288 w 1128"/>
                <a:gd name="T31" fmla="*/ 35 h 503"/>
                <a:gd name="T32" fmla="*/ 240 w 1128"/>
                <a:gd name="T33" fmla="*/ 47 h 503"/>
                <a:gd name="T34" fmla="*/ 204 w 1128"/>
                <a:gd name="T35" fmla="*/ 63 h 503"/>
                <a:gd name="T36" fmla="*/ 172 w 1128"/>
                <a:gd name="T37" fmla="*/ 87 h 503"/>
                <a:gd name="T38" fmla="*/ 120 w 1128"/>
                <a:gd name="T39" fmla="*/ 79 h 503"/>
                <a:gd name="T40" fmla="*/ 104 w 1128"/>
                <a:gd name="T41" fmla="*/ 51 h 503"/>
                <a:gd name="T42" fmla="*/ 64 w 1128"/>
                <a:gd name="T43" fmla="*/ 31 h 503"/>
                <a:gd name="T44" fmla="*/ 36 w 1128"/>
                <a:gd name="T45" fmla="*/ 23 h 503"/>
                <a:gd name="T46" fmla="*/ 0 w 1128"/>
                <a:gd name="T47" fmla="*/ 7 h 50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8"/>
                <a:gd name="T73" fmla="*/ 0 h 503"/>
                <a:gd name="T74" fmla="*/ 1128 w 1128"/>
                <a:gd name="T75" fmla="*/ 503 h 50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8" h="503">
                  <a:moveTo>
                    <a:pt x="1128" y="503"/>
                  </a:moveTo>
                  <a:cubicBezTo>
                    <a:pt x="1118" y="486"/>
                    <a:pt x="1109" y="469"/>
                    <a:pt x="1096" y="451"/>
                  </a:cubicBezTo>
                  <a:cubicBezTo>
                    <a:pt x="1083" y="433"/>
                    <a:pt x="1074" y="408"/>
                    <a:pt x="1052" y="395"/>
                  </a:cubicBezTo>
                  <a:cubicBezTo>
                    <a:pt x="1030" y="382"/>
                    <a:pt x="995" y="379"/>
                    <a:pt x="964" y="371"/>
                  </a:cubicBezTo>
                  <a:cubicBezTo>
                    <a:pt x="933" y="363"/>
                    <a:pt x="893" y="359"/>
                    <a:pt x="864" y="347"/>
                  </a:cubicBezTo>
                  <a:cubicBezTo>
                    <a:pt x="835" y="335"/>
                    <a:pt x="809" y="318"/>
                    <a:pt x="792" y="299"/>
                  </a:cubicBezTo>
                  <a:cubicBezTo>
                    <a:pt x="775" y="280"/>
                    <a:pt x="778" y="257"/>
                    <a:pt x="760" y="235"/>
                  </a:cubicBezTo>
                  <a:cubicBezTo>
                    <a:pt x="742" y="213"/>
                    <a:pt x="707" y="185"/>
                    <a:pt x="684" y="163"/>
                  </a:cubicBezTo>
                  <a:cubicBezTo>
                    <a:pt x="661" y="141"/>
                    <a:pt x="634" y="122"/>
                    <a:pt x="620" y="103"/>
                  </a:cubicBezTo>
                  <a:cubicBezTo>
                    <a:pt x="606" y="84"/>
                    <a:pt x="608" y="61"/>
                    <a:pt x="600" y="47"/>
                  </a:cubicBezTo>
                  <a:cubicBezTo>
                    <a:pt x="592" y="33"/>
                    <a:pt x="587" y="26"/>
                    <a:pt x="572" y="19"/>
                  </a:cubicBezTo>
                  <a:cubicBezTo>
                    <a:pt x="557" y="12"/>
                    <a:pt x="530" y="6"/>
                    <a:pt x="512" y="3"/>
                  </a:cubicBezTo>
                  <a:cubicBezTo>
                    <a:pt x="494" y="0"/>
                    <a:pt x="480" y="2"/>
                    <a:pt x="464" y="3"/>
                  </a:cubicBezTo>
                  <a:cubicBezTo>
                    <a:pt x="448" y="4"/>
                    <a:pt x="434" y="5"/>
                    <a:pt x="416" y="7"/>
                  </a:cubicBezTo>
                  <a:cubicBezTo>
                    <a:pt x="398" y="9"/>
                    <a:pt x="377" y="10"/>
                    <a:pt x="356" y="15"/>
                  </a:cubicBezTo>
                  <a:cubicBezTo>
                    <a:pt x="335" y="20"/>
                    <a:pt x="307" y="30"/>
                    <a:pt x="288" y="35"/>
                  </a:cubicBezTo>
                  <a:cubicBezTo>
                    <a:pt x="269" y="40"/>
                    <a:pt x="254" y="42"/>
                    <a:pt x="240" y="47"/>
                  </a:cubicBezTo>
                  <a:cubicBezTo>
                    <a:pt x="226" y="52"/>
                    <a:pt x="215" y="56"/>
                    <a:pt x="204" y="63"/>
                  </a:cubicBezTo>
                  <a:cubicBezTo>
                    <a:pt x="193" y="70"/>
                    <a:pt x="186" y="84"/>
                    <a:pt x="172" y="87"/>
                  </a:cubicBezTo>
                  <a:cubicBezTo>
                    <a:pt x="158" y="90"/>
                    <a:pt x="131" y="85"/>
                    <a:pt x="120" y="79"/>
                  </a:cubicBezTo>
                  <a:cubicBezTo>
                    <a:pt x="109" y="73"/>
                    <a:pt x="113" y="59"/>
                    <a:pt x="104" y="51"/>
                  </a:cubicBezTo>
                  <a:cubicBezTo>
                    <a:pt x="95" y="43"/>
                    <a:pt x="75" y="36"/>
                    <a:pt x="64" y="31"/>
                  </a:cubicBezTo>
                  <a:cubicBezTo>
                    <a:pt x="53" y="26"/>
                    <a:pt x="47" y="27"/>
                    <a:pt x="36" y="23"/>
                  </a:cubicBezTo>
                  <a:cubicBezTo>
                    <a:pt x="25" y="19"/>
                    <a:pt x="12" y="13"/>
                    <a:pt x="0" y="7"/>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10" name="Freeform 339"/>
            <p:cNvSpPr>
              <a:spLocks/>
            </p:cNvSpPr>
            <p:nvPr/>
          </p:nvSpPr>
          <p:spPr bwMode="auto">
            <a:xfrm>
              <a:off x="4200" y="2784"/>
              <a:ext cx="532" cy="172"/>
            </a:xfrm>
            <a:custGeom>
              <a:avLst/>
              <a:gdLst>
                <a:gd name="T0" fmla="*/ 532 w 532"/>
                <a:gd name="T1" fmla="*/ 156 h 172"/>
                <a:gd name="T2" fmla="*/ 400 w 532"/>
                <a:gd name="T3" fmla="*/ 172 h 172"/>
                <a:gd name="T4" fmla="*/ 276 w 532"/>
                <a:gd name="T5" fmla="*/ 156 h 172"/>
                <a:gd name="T6" fmla="*/ 176 w 532"/>
                <a:gd name="T7" fmla="*/ 112 h 172"/>
                <a:gd name="T8" fmla="*/ 92 w 532"/>
                <a:gd name="T9" fmla="*/ 84 h 172"/>
                <a:gd name="T10" fmla="*/ 40 w 532"/>
                <a:gd name="T11" fmla="*/ 44 h 172"/>
                <a:gd name="T12" fmla="*/ 0 w 532"/>
                <a:gd name="T13" fmla="*/ 0 h 172"/>
                <a:gd name="T14" fmla="*/ 0 60000 65536"/>
                <a:gd name="T15" fmla="*/ 0 60000 65536"/>
                <a:gd name="T16" fmla="*/ 0 60000 65536"/>
                <a:gd name="T17" fmla="*/ 0 60000 65536"/>
                <a:gd name="T18" fmla="*/ 0 60000 65536"/>
                <a:gd name="T19" fmla="*/ 0 60000 65536"/>
                <a:gd name="T20" fmla="*/ 0 60000 65536"/>
                <a:gd name="T21" fmla="*/ 0 w 532"/>
                <a:gd name="T22" fmla="*/ 0 h 172"/>
                <a:gd name="T23" fmla="*/ 532 w 532"/>
                <a:gd name="T24" fmla="*/ 172 h 1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2" h="172">
                  <a:moveTo>
                    <a:pt x="532" y="156"/>
                  </a:moveTo>
                  <a:cubicBezTo>
                    <a:pt x="487" y="164"/>
                    <a:pt x="443" y="172"/>
                    <a:pt x="400" y="172"/>
                  </a:cubicBezTo>
                  <a:cubicBezTo>
                    <a:pt x="357" y="172"/>
                    <a:pt x="313" y="166"/>
                    <a:pt x="276" y="156"/>
                  </a:cubicBezTo>
                  <a:cubicBezTo>
                    <a:pt x="239" y="146"/>
                    <a:pt x="207" y="124"/>
                    <a:pt x="176" y="112"/>
                  </a:cubicBezTo>
                  <a:cubicBezTo>
                    <a:pt x="145" y="100"/>
                    <a:pt x="115" y="95"/>
                    <a:pt x="92" y="84"/>
                  </a:cubicBezTo>
                  <a:cubicBezTo>
                    <a:pt x="69" y="73"/>
                    <a:pt x="55" y="58"/>
                    <a:pt x="40" y="44"/>
                  </a:cubicBezTo>
                  <a:cubicBezTo>
                    <a:pt x="25" y="30"/>
                    <a:pt x="7" y="7"/>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11" name="Freeform 340"/>
            <p:cNvSpPr>
              <a:spLocks/>
            </p:cNvSpPr>
            <p:nvPr/>
          </p:nvSpPr>
          <p:spPr bwMode="auto">
            <a:xfrm>
              <a:off x="3420" y="1988"/>
              <a:ext cx="289" cy="756"/>
            </a:xfrm>
            <a:custGeom>
              <a:avLst/>
              <a:gdLst>
                <a:gd name="T0" fmla="*/ 176 w 289"/>
                <a:gd name="T1" fmla="*/ 756 h 756"/>
                <a:gd name="T2" fmla="*/ 184 w 289"/>
                <a:gd name="T3" fmla="*/ 712 h 756"/>
                <a:gd name="T4" fmla="*/ 208 w 289"/>
                <a:gd name="T5" fmla="*/ 658 h 756"/>
                <a:gd name="T6" fmla="*/ 224 w 289"/>
                <a:gd name="T7" fmla="*/ 630 h 756"/>
                <a:gd name="T8" fmla="*/ 208 w 289"/>
                <a:gd name="T9" fmla="*/ 600 h 756"/>
                <a:gd name="T10" fmla="*/ 200 w 289"/>
                <a:gd name="T11" fmla="*/ 556 h 756"/>
                <a:gd name="T12" fmla="*/ 210 w 289"/>
                <a:gd name="T13" fmla="*/ 504 h 756"/>
                <a:gd name="T14" fmla="*/ 192 w 289"/>
                <a:gd name="T15" fmla="*/ 460 h 756"/>
                <a:gd name="T16" fmla="*/ 196 w 289"/>
                <a:gd name="T17" fmla="*/ 404 h 756"/>
                <a:gd name="T18" fmla="*/ 236 w 289"/>
                <a:gd name="T19" fmla="*/ 372 h 756"/>
                <a:gd name="T20" fmla="*/ 280 w 289"/>
                <a:gd name="T21" fmla="*/ 284 h 756"/>
                <a:gd name="T22" fmla="*/ 268 w 289"/>
                <a:gd name="T23" fmla="*/ 196 h 756"/>
                <a:gd name="T24" fmla="*/ 152 w 289"/>
                <a:gd name="T25" fmla="*/ 160 h 756"/>
                <a:gd name="T26" fmla="*/ 88 w 289"/>
                <a:gd name="T27" fmla="*/ 132 h 756"/>
                <a:gd name="T28" fmla="*/ 36 w 289"/>
                <a:gd name="T29" fmla="*/ 88 h 756"/>
                <a:gd name="T30" fmla="*/ 16 w 289"/>
                <a:gd name="T31" fmla="*/ 44 h 756"/>
                <a:gd name="T32" fmla="*/ 0 w 289"/>
                <a:gd name="T33" fmla="*/ 0 h 7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9"/>
                <a:gd name="T52" fmla="*/ 0 h 756"/>
                <a:gd name="T53" fmla="*/ 289 w 289"/>
                <a:gd name="T54" fmla="*/ 756 h 7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9" h="756">
                  <a:moveTo>
                    <a:pt x="176" y="756"/>
                  </a:moveTo>
                  <a:cubicBezTo>
                    <a:pt x="177" y="741"/>
                    <a:pt x="179" y="728"/>
                    <a:pt x="184" y="712"/>
                  </a:cubicBezTo>
                  <a:cubicBezTo>
                    <a:pt x="189" y="696"/>
                    <a:pt x="201" y="672"/>
                    <a:pt x="208" y="658"/>
                  </a:cubicBezTo>
                  <a:cubicBezTo>
                    <a:pt x="215" y="644"/>
                    <a:pt x="224" y="640"/>
                    <a:pt x="224" y="630"/>
                  </a:cubicBezTo>
                  <a:cubicBezTo>
                    <a:pt x="224" y="620"/>
                    <a:pt x="212" y="612"/>
                    <a:pt x="208" y="600"/>
                  </a:cubicBezTo>
                  <a:cubicBezTo>
                    <a:pt x="204" y="588"/>
                    <a:pt x="200" y="572"/>
                    <a:pt x="200" y="556"/>
                  </a:cubicBezTo>
                  <a:cubicBezTo>
                    <a:pt x="200" y="540"/>
                    <a:pt x="211" y="520"/>
                    <a:pt x="210" y="504"/>
                  </a:cubicBezTo>
                  <a:cubicBezTo>
                    <a:pt x="209" y="488"/>
                    <a:pt x="194" y="477"/>
                    <a:pt x="192" y="460"/>
                  </a:cubicBezTo>
                  <a:cubicBezTo>
                    <a:pt x="190" y="443"/>
                    <a:pt x="189" y="419"/>
                    <a:pt x="196" y="404"/>
                  </a:cubicBezTo>
                  <a:cubicBezTo>
                    <a:pt x="203" y="389"/>
                    <a:pt x="222" y="392"/>
                    <a:pt x="236" y="372"/>
                  </a:cubicBezTo>
                  <a:cubicBezTo>
                    <a:pt x="250" y="352"/>
                    <a:pt x="275" y="313"/>
                    <a:pt x="280" y="284"/>
                  </a:cubicBezTo>
                  <a:cubicBezTo>
                    <a:pt x="285" y="255"/>
                    <a:pt x="289" y="217"/>
                    <a:pt x="268" y="196"/>
                  </a:cubicBezTo>
                  <a:cubicBezTo>
                    <a:pt x="247" y="175"/>
                    <a:pt x="182" y="171"/>
                    <a:pt x="152" y="160"/>
                  </a:cubicBezTo>
                  <a:cubicBezTo>
                    <a:pt x="122" y="149"/>
                    <a:pt x="107" y="144"/>
                    <a:pt x="88" y="132"/>
                  </a:cubicBezTo>
                  <a:cubicBezTo>
                    <a:pt x="69" y="120"/>
                    <a:pt x="48" y="103"/>
                    <a:pt x="36" y="88"/>
                  </a:cubicBezTo>
                  <a:cubicBezTo>
                    <a:pt x="24" y="73"/>
                    <a:pt x="22" y="59"/>
                    <a:pt x="16" y="44"/>
                  </a:cubicBezTo>
                  <a:cubicBezTo>
                    <a:pt x="10" y="29"/>
                    <a:pt x="5" y="14"/>
                    <a:pt x="0" y="0"/>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6062" name="Group 341"/>
          <p:cNvGrpSpPr>
            <a:grpSpLocks/>
          </p:cNvGrpSpPr>
          <p:nvPr/>
        </p:nvGrpSpPr>
        <p:grpSpPr bwMode="auto">
          <a:xfrm>
            <a:off x="5432425" y="982663"/>
            <a:ext cx="2130425" cy="4152900"/>
            <a:chOff x="3422" y="619"/>
            <a:chExt cx="1342" cy="2616"/>
          </a:xfrm>
        </p:grpSpPr>
        <p:sp>
          <p:nvSpPr>
            <p:cNvPr id="386701" name="Freeform 342"/>
            <p:cNvSpPr>
              <a:spLocks/>
            </p:cNvSpPr>
            <p:nvPr/>
          </p:nvSpPr>
          <p:spPr bwMode="auto">
            <a:xfrm>
              <a:off x="3588" y="619"/>
              <a:ext cx="1176" cy="119"/>
            </a:xfrm>
            <a:custGeom>
              <a:avLst/>
              <a:gdLst>
                <a:gd name="T0" fmla="*/ 1176 w 1176"/>
                <a:gd name="T1" fmla="*/ 69 h 119"/>
                <a:gd name="T2" fmla="*/ 1152 w 1176"/>
                <a:gd name="T3" fmla="*/ 71 h 119"/>
                <a:gd name="T4" fmla="*/ 1124 w 1176"/>
                <a:gd name="T5" fmla="*/ 69 h 119"/>
                <a:gd name="T6" fmla="*/ 1104 w 1176"/>
                <a:gd name="T7" fmla="*/ 69 h 119"/>
                <a:gd name="T8" fmla="*/ 1078 w 1176"/>
                <a:gd name="T9" fmla="*/ 69 h 119"/>
                <a:gd name="T10" fmla="*/ 1052 w 1176"/>
                <a:gd name="T11" fmla="*/ 67 h 119"/>
                <a:gd name="T12" fmla="*/ 1030 w 1176"/>
                <a:gd name="T13" fmla="*/ 67 h 119"/>
                <a:gd name="T14" fmla="*/ 1016 w 1176"/>
                <a:gd name="T15" fmla="*/ 69 h 119"/>
                <a:gd name="T16" fmla="*/ 998 w 1176"/>
                <a:gd name="T17" fmla="*/ 71 h 119"/>
                <a:gd name="T18" fmla="*/ 978 w 1176"/>
                <a:gd name="T19" fmla="*/ 75 h 119"/>
                <a:gd name="T20" fmla="*/ 952 w 1176"/>
                <a:gd name="T21" fmla="*/ 79 h 119"/>
                <a:gd name="T22" fmla="*/ 934 w 1176"/>
                <a:gd name="T23" fmla="*/ 79 h 119"/>
                <a:gd name="T24" fmla="*/ 912 w 1176"/>
                <a:gd name="T25" fmla="*/ 81 h 119"/>
                <a:gd name="T26" fmla="*/ 864 w 1176"/>
                <a:gd name="T27" fmla="*/ 91 h 119"/>
                <a:gd name="T28" fmla="*/ 838 w 1176"/>
                <a:gd name="T29" fmla="*/ 99 h 119"/>
                <a:gd name="T30" fmla="*/ 810 w 1176"/>
                <a:gd name="T31" fmla="*/ 103 h 119"/>
                <a:gd name="T32" fmla="*/ 788 w 1176"/>
                <a:gd name="T33" fmla="*/ 105 h 119"/>
                <a:gd name="T34" fmla="*/ 764 w 1176"/>
                <a:gd name="T35" fmla="*/ 105 h 119"/>
                <a:gd name="T36" fmla="*/ 732 w 1176"/>
                <a:gd name="T37" fmla="*/ 112 h 119"/>
                <a:gd name="T38" fmla="*/ 710 w 1176"/>
                <a:gd name="T39" fmla="*/ 115 h 119"/>
                <a:gd name="T40" fmla="*/ 688 w 1176"/>
                <a:gd name="T41" fmla="*/ 117 h 119"/>
                <a:gd name="T42" fmla="*/ 664 w 1176"/>
                <a:gd name="T43" fmla="*/ 119 h 119"/>
                <a:gd name="T44" fmla="*/ 630 w 1176"/>
                <a:gd name="T45" fmla="*/ 117 h 119"/>
                <a:gd name="T46" fmla="*/ 610 w 1176"/>
                <a:gd name="T47" fmla="*/ 113 h 119"/>
                <a:gd name="T48" fmla="*/ 596 w 1176"/>
                <a:gd name="T49" fmla="*/ 111 h 119"/>
                <a:gd name="T50" fmla="*/ 560 w 1176"/>
                <a:gd name="T51" fmla="*/ 105 h 119"/>
                <a:gd name="T52" fmla="*/ 536 w 1176"/>
                <a:gd name="T53" fmla="*/ 101 h 119"/>
                <a:gd name="T54" fmla="*/ 504 w 1176"/>
                <a:gd name="T55" fmla="*/ 95 h 119"/>
                <a:gd name="T56" fmla="*/ 486 w 1176"/>
                <a:gd name="T57" fmla="*/ 95 h 119"/>
                <a:gd name="T58" fmla="*/ 456 w 1176"/>
                <a:gd name="T59" fmla="*/ 85 h 119"/>
                <a:gd name="T60" fmla="*/ 422 w 1176"/>
                <a:gd name="T61" fmla="*/ 75 h 119"/>
                <a:gd name="T62" fmla="*/ 402 w 1176"/>
                <a:gd name="T63" fmla="*/ 65 h 119"/>
                <a:gd name="T64" fmla="*/ 378 w 1176"/>
                <a:gd name="T65" fmla="*/ 57 h 119"/>
                <a:gd name="T66" fmla="*/ 356 w 1176"/>
                <a:gd name="T67" fmla="*/ 46 h 119"/>
                <a:gd name="T68" fmla="*/ 326 w 1176"/>
                <a:gd name="T69" fmla="*/ 37 h 119"/>
                <a:gd name="T70" fmla="*/ 300 w 1176"/>
                <a:gd name="T71" fmla="*/ 27 h 119"/>
                <a:gd name="T72" fmla="*/ 288 w 1176"/>
                <a:gd name="T73" fmla="*/ 23 h 119"/>
                <a:gd name="T74" fmla="*/ 275 w 1176"/>
                <a:gd name="T75" fmla="*/ 19 h 119"/>
                <a:gd name="T76" fmla="*/ 260 w 1176"/>
                <a:gd name="T77" fmla="*/ 15 h 119"/>
                <a:gd name="T78" fmla="*/ 244 w 1176"/>
                <a:gd name="T79" fmla="*/ 13 h 119"/>
                <a:gd name="T80" fmla="*/ 220 w 1176"/>
                <a:gd name="T81" fmla="*/ 13 h 119"/>
                <a:gd name="T82" fmla="*/ 196 w 1176"/>
                <a:gd name="T83" fmla="*/ 13 h 119"/>
                <a:gd name="T84" fmla="*/ 160 w 1176"/>
                <a:gd name="T85" fmla="*/ 11 h 119"/>
                <a:gd name="T86" fmla="*/ 136 w 1176"/>
                <a:gd name="T87" fmla="*/ 9 h 119"/>
                <a:gd name="T88" fmla="*/ 118 w 1176"/>
                <a:gd name="T89" fmla="*/ 5 h 119"/>
                <a:gd name="T90" fmla="*/ 102 w 1176"/>
                <a:gd name="T91" fmla="*/ 1 h 119"/>
                <a:gd name="T92" fmla="*/ 72 w 1176"/>
                <a:gd name="T93" fmla="*/ 1 h 119"/>
                <a:gd name="T94" fmla="*/ 38 w 1176"/>
                <a:gd name="T95" fmla="*/ 3 h 119"/>
                <a:gd name="T96" fmla="*/ 0 w 1176"/>
                <a:gd name="T97" fmla="*/ 1 h 1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76"/>
                <a:gd name="T148" fmla="*/ 0 h 119"/>
                <a:gd name="T149" fmla="*/ 1176 w 1176"/>
                <a:gd name="T150" fmla="*/ 119 h 1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76" h="119">
                  <a:moveTo>
                    <a:pt x="1176" y="69"/>
                  </a:moveTo>
                  <a:cubicBezTo>
                    <a:pt x="1168" y="70"/>
                    <a:pt x="1161" y="71"/>
                    <a:pt x="1152" y="71"/>
                  </a:cubicBezTo>
                  <a:cubicBezTo>
                    <a:pt x="1143" y="71"/>
                    <a:pt x="1132" y="69"/>
                    <a:pt x="1124" y="69"/>
                  </a:cubicBezTo>
                  <a:cubicBezTo>
                    <a:pt x="1116" y="69"/>
                    <a:pt x="1112" y="69"/>
                    <a:pt x="1104" y="69"/>
                  </a:cubicBezTo>
                  <a:cubicBezTo>
                    <a:pt x="1096" y="69"/>
                    <a:pt x="1087" y="69"/>
                    <a:pt x="1078" y="69"/>
                  </a:cubicBezTo>
                  <a:cubicBezTo>
                    <a:pt x="1069" y="69"/>
                    <a:pt x="1060" y="67"/>
                    <a:pt x="1052" y="67"/>
                  </a:cubicBezTo>
                  <a:cubicBezTo>
                    <a:pt x="1044" y="67"/>
                    <a:pt x="1036" y="67"/>
                    <a:pt x="1030" y="67"/>
                  </a:cubicBezTo>
                  <a:cubicBezTo>
                    <a:pt x="1024" y="67"/>
                    <a:pt x="1021" y="68"/>
                    <a:pt x="1016" y="69"/>
                  </a:cubicBezTo>
                  <a:cubicBezTo>
                    <a:pt x="1011" y="70"/>
                    <a:pt x="1004" y="70"/>
                    <a:pt x="998" y="71"/>
                  </a:cubicBezTo>
                  <a:cubicBezTo>
                    <a:pt x="992" y="72"/>
                    <a:pt x="986" y="74"/>
                    <a:pt x="978" y="75"/>
                  </a:cubicBezTo>
                  <a:cubicBezTo>
                    <a:pt x="970" y="76"/>
                    <a:pt x="959" y="78"/>
                    <a:pt x="952" y="79"/>
                  </a:cubicBezTo>
                  <a:cubicBezTo>
                    <a:pt x="945" y="80"/>
                    <a:pt x="941" y="79"/>
                    <a:pt x="934" y="79"/>
                  </a:cubicBezTo>
                  <a:cubicBezTo>
                    <a:pt x="927" y="79"/>
                    <a:pt x="924" y="79"/>
                    <a:pt x="912" y="81"/>
                  </a:cubicBezTo>
                  <a:cubicBezTo>
                    <a:pt x="900" y="83"/>
                    <a:pt x="876" y="88"/>
                    <a:pt x="864" y="91"/>
                  </a:cubicBezTo>
                  <a:cubicBezTo>
                    <a:pt x="852" y="94"/>
                    <a:pt x="847" y="97"/>
                    <a:pt x="838" y="99"/>
                  </a:cubicBezTo>
                  <a:cubicBezTo>
                    <a:pt x="829" y="101"/>
                    <a:pt x="818" y="102"/>
                    <a:pt x="810" y="103"/>
                  </a:cubicBezTo>
                  <a:cubicBezTo>
                    <a:pt x="802" y="104"/>
                    <a:pt x="796" y="105"/>
                    <a:pt x="788" y="105"/>
                  </a:cubicBezTo>
                  <a:cubicBezTo>
                    <a:pt x="780" y="105"/>
                    <a:pt x="773" y="104"/>
                    <a:pt x="764" y="105"/>
                  </a:cubicBezTo>
                  <a:cubicBezTo>
                    <a:pt x="755" y="106"/>
                    <a:pt x="741" y="110"/>
                    <a:pt x="732" y="112"/>
                  </a:cubicBezTo>
                  <a:cubicBezTo>
                    <a:pt x="723" y="114"/>
                    <a:pt x="717" y="114"/>
                    <a:pt x="710" y="115"/>
                  </a:cubicBezTo>
                  <a:cubicBezTo>
                    <a:pt x="703" y="116"/>
                    <a:pt x="696" y="116"/>
                    <a:pt x="688" y="117"/>
                  </a:cubicBezTo>
                  <a:cubicBezTo>
                    <a:pt x="680" y="118"/>
                    <a:pt x="674" y="119"/>
                    <a:pt x="664" y="119"/>
                  </a:cubicBezTo>
                  <a:cubicBezTo>
                    <a:pt x="654" y="119"/>
                    <a:pt x="639" y="118"/>
                    <a:pt x="630" y="117"/>
                  </a:cubicBezTo>
                  <a:cubicBezTo>
                    <a:pt x="621" y="116"/>
                    <a:pt x="616" y="114"/>
                    <a:pt x="610" y="113"/>
                  </a:cubicBezTo>
                  <a:cubicBezTo>
                    <a:pt x="604" y="112"/>
                    <a:pt x="604" y="112"/>
                    <a:pt x="596" y="111"/>
                  </a:cubicBezTo>
                  <a:cubicBezTo>
                    <a:pt x="588" y="110"/>
                    <a:pt x="570" y="107"/>
                    <a:pt x="560" y="105"/>
                  </a:cubicBezTo>
                  <a:cubicBezTo>
                    <a:pt x="550" y="103"/>
                    <a:pt x="545" y="103"/>
                    <a:pt x="536" y="101"/>
                  </a:cubicBezTo>
                  <a:cubicBezTo>
                    <a:pt x="527" y="99"/>
                    <a:pt x="512" y="96"/>
                    <a:pt x="504" y="95"/>
                  </a:cubicBezTo>
                  <a:cubicBezTo>
                    <a:pt x="496" y="94"/>
                    <a:pt x="494" y="97"/>
                    <a:pt x="486" y="95"/>
                  </a:cubicBezTo>
                  <a:cubicBezTo>
                    <a:pt x="478" y="93"/>
                    <a:pt x="467" y="88"/>
                    <a:pt x="456" y="85"/>
                  </a:cubicBezTo>
                  <a:cubicBezTo>
                    <a:pt x="445" y="82"/>
                    <a:pt x="431" y="78"/>
                    <a:pt x="422" y="75"/>
                  </a:cubicBezTo>
                  <a:cubicBezTo>
                    <a:pt x="413" y="72"/>
                    <a:pt x="409" y="68"/>
                    <a:pt x="402" y="65"/>
                  </a:cubicBezTo>
                  <a:cubicBezTo>
                    <a:pt x="395" y="62"/>
                    <a:pt x="386" y="60"/>
                    <a:pt x="378" y="57"/>
                  </a:cubicBezTo>
                  <a:cubicBezTo>
                    <a:pt x="370" y="54"/>
                    <a:pt x="365" y="49"/>
                    <a:pt x="356" y="46"/>
                  </a:cubicBezTo>
                  <a:cubicBezTo>
                    <a:pt x="347" y="43"/>
                    <a:pt x="335" y="40"/>
                    <a:pt x="326" y="37"/>
                  </a:cubicBezTo>
                  <a:cubicBezTo>
                    <a:pt x="317" y="34"/>
                    <a:pt x="306" y="29"/>
                    <a:pt x="300" y="27"/>
                  </a:cubicBezTo>
                  <a:cubicBezTo>
                    <a:pt x="294" y="25"/>
                    <a:pt x="292" y="24"/>
                    <a:pt x="288" y="23"/>
                  </a:cubicBezTo>
                  <a:cubicBezTo>
                    <a:pt x="284" y="22"/>
                    <a:pt x="280" y="20"/>
                    <a:pt x="275" y="19"/>
                  </a:cubicBezTo>
                  <a:cubicBezTo>
                    <a:pt x="270" y="18"/>
                    <a:pt x="265" y="16"/>
                    <a:pt x="260" y="15"/>
                  </a:cubicBezTo>
                  <a:cubicBezTo>
                    <a:pt x="255" y="14"/>
                    <a:pt x="251" y="13"/>
                    <a:pt x="244" y="13"/>
                  </a:cubicBezTo>
                  <a:cubicBezTo>
                    <a:pt x="237" y="13"/>
                    <a:pt x="228" y="13"/>
                    <a:pt x="220" y="13"/>
                  </a:cubicBezTo>
                  <a:cubicBezTo>
                    <a:pt x="212" y="13"/>
                    <a:pt x="206" y="13"/>
                    <a:pt x="196" y="13"/>
                  </a:cubicBezTo>
                  <a:cubicBezTo>
                    <a:pt x="186" y="13"/>
                    <a:pt x="170" y="12"/>
                    <a:pt x="160" y="11"/>
                  </a:cubicBezTo>
                  <a:cubicBezTo>
                    <a:pt x="150" y="10"/>
                    <a:pt x="143" y="10"/>
                    <a:pt x="136" y="9"/>
                  </a:cubicBezTo>
                  <a:cubicBezTo>
                    <a:pt x="129" y="8"/>
                    <a:pt x="124" y="6"/>
                    <a:pt x="118" y="5"/>
                  </a:cubicBezTo>
                  <a:cubicBezTo>
                    <a:pt x="112" y="4"/>
                    <a:pt x="110" y="2"/>
                    <a:pt x="102" y="1"/>
                  </a:cubicBezTo>
                  <a:cubicBezTo>
                    <a:pt x="94" y="0"/>
                    <a:pt x="83" y="1"/>
                    <a:pt x="72" y="1"/>
                  </a:cubicBezTo>
                  <a:cubicBezTo>
                    <a:pt x="61" y="1"/>
                    <a:pt x="50" y="3"/>
                    <a:pt x="38" y="3"/>
                  </a:cubicBezTo>
                  <a:cubicBezTo>
                    <a:pt x="26" y="3"/>
                    <a:pt x="13" y="2"/>
                    <a:pt x="0" y="1"/>
                  </a:cubicBezTo>
                </a:path>
              </a:pathLst>
            </a:custGeom>
            <a:noFill/>
            <a:ln w="9525">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02" name="Freeform 343"/>
            <p:cNvSpPr>
              <a:spLocks/>
            </p:cNvSpPr>
            <p:nvPr/>
          </p:nvSpPr>
          <p:spPr bwMode="auto">
            <a:xfrm>
              <a:off x="4197" y="2791"/>
              <a:ext cx="529" cy="444"/>
            </a:xfrm>
            <a:custGeom>
              <a:avLst/>
              <a:gdLst>
                <a:gd name="T0" fmla="*/ 529 w 529"/>
                <a:gd name="T1" fmla="*/ 444 h 444"/>
                <a:gd name="T2" fmla="*/ 512 w 529"/>
                <a:gd name="T3" fmla="*/ 437 h 444"/>
                <a:gd name="T4" fmla="*/ 505 w 529"/>
                <a:gd name="T5" fmla="*/ 423 h 444"/>
                <a:gd name="T6" fmla="*/ 485 w 529"/>
                <a:gd name="T7" fmla="*/ 399 h 444"/>
                <a:gd name="T8" fmla="*/ 473 w 529"/>
                <a:gd name="T9" fmla="*/ 382 h 444"/>
                <a:gd name="T10" fmla="*/ 461 w 529"/>
                <a:gd name="T11" fmla="*/ 365 h 444"/>
                <a:gd name="T12" fmla="*/ 430 w 529"/>
                <a:gd name="T13" fmla="*/ 348 h 444"/>
                <a:gd name="T14" fmla="*/ 409 w 529"/>
                <a:gd name="T15" fmla="*/ 341 h 444"/>
                <a:gd name="T16" fmla="*/ 380 w 529"/>
                <a:gd name="T17" fmla="*/ 331 h 444"/>
                <a:gd name="T18" fmla="*/ 358 w 529"/>
                <a:gd name="T19" fmla="*/ 324 h 444"/>
                <a:gd name="T20" fmla="*/ 317 w 529"/>
                <a:gd name="T21" fmla="*/ 322 h 444"/>
                <a:gd name="T22" fmla="*/ 291 w 529"/>
                <a:gd name="T23" fmla="*/ 315 h 444"/>
                <a:gd name="T24" fmla="*/ 253 w 529"/>
                <a:gd name="T25" fmla="*/ 300 h 444"/>
                <a:gd name="T26" fmla="*/ 219 w 529"/>
                <a:gd name="T27" fmla="*/ 281 h 444"/>
                <a:gd name="T28" fmla="*/ 193 w 529"/>
                <a:gd name="T29" fmla="*/ 257 h 444"/>
                <a:gd name="T30" fmla="*/ 173 w 529"/>
                <a:gd name="T31" fmla="*/ 228 h 444"/>
                <a:gd name="T32" fmla="*/ 161 w 529"/>
                <a:gd name="T33" fmla="*/ 207 h 444"/>
                <a:gd name="T34" fmla="*/ 140 w 529"/>
                <a:gd name="T35" fmla="*/ 180 h 444"/>
                <a:gd name="T36" fmla="*/ 111 w 529"/>
                <a:gd name="T37" fmla="*/ 151 h 444"/>
                <a:gd name="T38" fmla="*/ 91 w 529"/>
                <a:gd name="T39" fmla="*/ 129 h 444"/>
                <a:gd name="T40" fmla="*/ 57 w 529"/>
                <a:gd name="T41" fmla="*/ 95 h 444"/>
                <a:gd name="T42" fmla="*/ 27 w 529"/>
                <a:gd name="T43" fmla="*/ 72 h 444"/>
                <a:gd name="T44" fmla="*/ 7 w 529"/>
                <a:gd name="T45" fmla="*/ 35 h 444"/>
                <a:gd name="T46" fmla="*/ 1 w 529"/>
                <a:gd name="T47" fmla="*/ 19 h 444"/>
                <a:gd name="T48" fmla="*/ 1 w 529"/>
                <a:gd name="T49" fmla="*/ 0 h 4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9"/>
                <a:gd name="T76" fmla="*/ 0 h 444"/>
                <a:gd name="T77" fmla="*/ 529 w 529"/>
                <a:gd name="T78" fmla="*/ 444 h 4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9" h="444">
                  <a:moveTo>
                    <a:pt x="529" y="444"/>
                  </a:moveTo>
                  <a:cubicBezTo>
                    <a:pt x="522" y="442"/>
                    <a:pt x="516" y="440"/>
                    <a:pt x="512" y="437"/>
                  </a:cubicBezTo>
                  <a:cubicBezTo>
                    <a:pt x="508" y="434"/>
                    <a:pt x="509" y="429"/>
                    <a:pt x="505" y="423"/>
                  </a:cubicBezTo>
                  <a:cubicBezTo>
                    <a:pt x="501" y="417"/>
                    <a:pt x="490" y="406"/>
                    <a:pt x="485" y="399"/>
                  </a:cubicBezTo>
                  <a:cubicBezTo>
                    <a:pt x="480" y="392"/>
                    <a:pt x="477" y="388"/>
                    <a:pt x="473" y="382"/>
                  </a:cubicBezTo>
                  <a:cubicBezTo>
                    <a:pt x="469" y="376"/>
                    <a:pt x="468" y="371"/>
                    <a:pt x="461" y="365"/>
                  </a:cubicBezTo>
                  <a:cubicBezTo>
                    <a:pt x="454" y="359"/>
                    <a:pt x="439" y="352"/>
                    <a:pt x="430" y="348"/>
                  </a:cubicBezTo>
                  <a:cubicBezTo>
                    <a:pt x="421" y="344"/>
                    <a:pt x="417" y="344"/>
                    <a:pt x="409" y="341"/>
                  </a:cubicBezTo>
                  <a:cubicBezTo>
                    <a:pt x="401" y="338"/>
                    <a:pt x="388" y="334"/>
                    <a:pt x="380" y="331"/>
                  </a:cubicBezTo>
                  <a:cubicBezTo>
                    <a:pt x="372" y="328"/>
                    <a:pt x="368" y="325"/>
                    <a:pt x="358" y="324"/>
                  </a:cubicBezTo>
                  <a:cubicBezTo>
                    <a:pt x="348" y="323"/>
                    <a:pt x="328" y="323"/>
                    <a:pt x="317" y="322"/>
                  </a:cubicBezTo>
                  <a:cubicBezTo>
                    <a:pt x="306" y="321"/>
                    <a:pt x="302" y="319"/>
                    <a:pt x="291" y="315"/>
                  </a:cubicBezTo>
                  <a:cubicBezTo>
                    <a:pt x="280" y="311"/>
                    <a:pt x="265" y="306"/>
                    <a:pt x="253" y="300"/>
                  </a:cubicBezTo>
                  <a:cubicBezTo>
                    <a:pt x="241" y="294"/>
                    <a:pt x="229" y="288"/>
                    <a:pt x="219" y="281"/>
                  </a:cubicBezTo>
                  <a:cubicBezTo>
                    <a:pt x="209" y="274"/>
                    <a:pt x="201" y="266"/>
                    <a:pt x="193" y="257"/>
                  </a:cubicBezTo>
                  <a:cubicBezTo>
                    <a:pt x="185" y="248"/>
                    <a:pt x="178" y="236"/>
                    <a:pt x="173" y="228"/>
                  </a:cubicBezTo>
                  <a:cubicBezTo>
                    <a:pt x="168" y="220"/>
                    <a:pt x="166" y="215"/>
                    <a:pt x="161" y="207"/>
                  </a:cubicBezTo>
                  <a:cubicBezTo>
                    <a:pt x="156" y="199"/>
                    <a:pt x="148" y="189"/>
                    <a:pt x="140" y="180"/>
                  </a:cubicBezTo>
                  <a:cubicBezTo>
                    <a:pt x="132" y="171"/>
                    <a:pt x="119" y="159"/>
                    <a:pt x="111" y="151"/>
                  </a:cubicBezTo>
                  <a:cubicBezTo>
                    <a:pt x="103" y="143"/>
                    <a:pt x="100" y="138"/>
                    <a:pt x="91" y="129"/>
                  </a:cubicBezTo>
                  <a:cubicBezTo>
                    <a:pt x="82" y="120"/>
                    <a:pt x="68" y="104"/>
                    <a:pt x="57" y="95"/>
                  </a:cubicBezTo>
                  <a:cubicBezTo>
                    <a:pt x="46" y="86"/>
                    <a:pt x="35" y="82"/>
                    <a:pt x="27" y="72"/>
                  </a:cubicBezTo>
                  <a:cubicBezTo>
                    <a:pt x="19" y="62"/>
                    <a:pt x="11" y="44"/>
                    <a:pt x="7" y="35"/>
                  </a:cubicBezTo>
                  <a:cubicBezTo>
                    <a:pt x="3" y="26"/>
                    <a:pt x="2" y="25"/>
                    <a:pt x="1" y="19"/>
                  </a:cubicBezTo>
                  <a:cubicBezTo>
                    <a:pt x="0" y="13"/>
                    <a:pt x="0" y="6"/>
                    <a:pt x="1" y="0"/>
                  </a:cubicBezTo>
                </a:path>
              </a:pathLst>
            </a:custGeom>
            <a:noFill/>
            <a:ln w="9525">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703" name="Freeform 344"/>
            <p:cNvSpPr>
              <a:spLocks/>
            </p:cNvSpPr>
            <p:nvPr/>
          </p:nvSpPr>
          <p:spPr bwMode="auto">
            <a:xfrm>
              <a:off x="3422" y="2790"/>
              <a:ext cx="770" cy="338"/>
            </a:xfrm>
            <a:custGeom>
              <a:avLst/>
              <a:gdLst>
                <a:gd name="T0" fmla="*/ 770 w 770"/>
                <a:gd name="T1" fmla="*/ 0 h 338"/>
                <a:gd name="T2" fmla="*/ 742 w 770"/>
                <a:gd name="T3" fmla="*/ 14 h 338"/>
                <a:gd name="T4" fmla="*/ 708 w 770"/>
                <a:gd name="T5" fmla="*/ 20 h 338"/>
                <a:gd name="T6" fmla="*/ 678 w 770"/>
                <a:gd name="T7" fmla="*/ 26 h 338"/>
                <a:gd name="T8" fmla="*/ 640 w 770"/>
                <a:gd name="T9" fmla="*/ 34 h 338"/>
                <a:gd name="T10" fmla="*/ 596 w 770"/>
                <a:gd name="T11" fmla="*/ 52 h 338"/>
                <a:gd name="T12" fmla="*/ 556 w 770"/>
                <a:gd name="T13" fmla="*/ 64 h 338"/>
                <a:gd name="T14" fmla="*/ 534 w 770"/>
                <a:gd name="T15" fmla="*/ 70 h 338"/>
                <a:gd name="T16" fmla="*/ 504 w 770"/>
                <a:gd name="T17" fmla="*/ 82 h 338"/>
                <a:gd name="T18" fmla="*/ 480 w 770"/>
                <a:gd name="T19" fmla="*/ 92 h 338"/>
                <a:gd name="T20" fmla="*/ 446 w 770"/>
                <a:gd name="T21" fmla="*/ 110 h 338"/>
                <a:gd name="T22" fmla="*/ 418 w 770"/>
                <a:gd name="T23" fmla="*/ 122 h 338"/>
                <a:gd name="T24" fmla="*/ 388 w 770"/>
                <a:gd name="T25" fmla="*/ 140 h 338"/>
                <a:gd name="T26" fmla="*/ 354 w 770"/>
                <a:gd name="T27" fmla="*/ 162 h 338"/>
                <a:gd name="T28" fmla="*/ 338 w 770"/>
                <a:gd name="T29" fmla="*/ 176 h 338"/>
                <a:gd name="T30" fmla="*/ 316 w 770"/>
                <a:gd name="T31" fmla="*/ 208 h 338"/>
                <a:gd name="T32" fmla="*/ 302 w 770"/>
                <a:gd name="T33" fmla="*/ 224 h 338"/>
                <a:gd name="T34" fmla="*/ 286 w 770"/>
                <a:gd name="T35" fmla="*/ 240 h 338"/>
                <a:gd name="T36" fmla="*/ 266 w 770"/>
                <a:gd name="T37" fmla="*/ 252 h 338"/>
                <a:gd name="T38" fmla="*/ 240 w 770"/>
                <a:gd name="T39" fmla="*/ 262 h 338"/>
                <a:gd name="T40" fmla="*/ 186 w 770"/>
                <a:gd name="T41" fmla="*/ 260 h 338"/>
                <a:gd name="T42" fmla="*/ 162 w 770"/>
                <a:gd name="T43" fmla="*/ 260 h 338"/>
                <a:gd name="T44" fmla="*/ 136 w 770"/>
                <a:gd name="T45" fmla="*/ 264 h 338"/>
                <a:gd name="T46" fmla="*/ 118 w 770"/>
                <a:gd name="T47" fmla="*/ 272 h 338"/>
                <a:gd name="T48" fmla="*/ 90 w 770"/>
                <a:gd name="T49" fmla="*/ 290 h 338"/>
                <a:gd name="T50" fmla="*/ 56 w 770"/>
                <a:gd name="T51" fmla="*/ 314 h 338"/>
                <a:gd name="T52" fmla="*/ 38 w 770"/>
                <a:gd name="T53" fmla="*/ 322 h 338"/>
                <a:gd name="T54" fmla="*/ 24 w 770"/>
                <a:gd name="T55" fmla="*/ 332 h 338"/>
                <a:gd name="T56" fmla="*/ 0 w 770"/>
                <a:gd name="T57" fmla="*/ 338 h 3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70"/>
                <a:gd name="T88" fmla="*/ 0 h 338"/>
                <a:gd name="T89" fmla="*/ 770 w 770"/>
                <a:gd name="T90" fmla="*/ 338 h 3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70" h="338">
                  <a:moveTo>
                    <a:pt x="770" y="0"/>
                  </a:moveTo>
                  <a:cubicBezTo>
                    <a:pt x="761" y="5"/>
                    <a:pt x="752" y="11"/>
                    <a:pt x="742" y="14"/>
                  </a:cubicBezTo>
                  <a:cubicBezTo>
                    <a:pt x="732" y="17"/>
                    <a:pt x="719" y="18"/>
                    <a:pt x="708" y="20"/>
                  </a:cubicBezTo>
                  <a:cubicBezTo>
                    <a:pt x="697" y="22"/>
                    <a:pt x="689" y="24"/>
                    <a:pt x="678" y="26"/>
                  </a:cubicBezTo>
                  <a:cubicBezTo>
                    <a:pt x="667" y="28"/>
                    <a:pt x="654" y="30"/>
                    <a:pt x="640" y="34"/>
                  </a:cubicBezTo>
                  <a:cubicBezTo>
                    <a:pt x="626" y="38"/>
                    <a:pt x="610" y="47"/>
                    <a:pt x="596" y="52"/>
                  </a:cubicBezTo>
                  <a:cubicBezTo>
                    <a:pt x="582" y="57"/>
                    <a:pt x="566" y="61"/>
                    <a:pt x="556" y="64"/>
                  </a:cubicBezTo>
                  <a:cubicBezTo>
                    <a:pt x="546" y="67"/>
                    <a:pt x="543" y="67"/>
                    <a:pt x="534" y="70"/>
                  </a:cubicBezTo>
                  <a:cubicBezTo>
                    <a:pt x="525" y="73"/>
                    <a:pt x="513" y="78"/>
                    <a:pt x="504" y="82"/>
                  </a:cubicBezTo>
                  <a:cubicBezTo>
                    <a:pt x="495" y="86"/>
                    <a:pt x="490" y="87"/>
                    <a:pt x="480" y="92"/>
                  </a:cubicBezTo>
                  <a:cubicBezTo>
                    <a:pt x="470" y="97"/>
                    <a:pt x="456" y="105"/>
                    <a:pt x="446" y="110"/>
                  </a:cubicBezTo>
                  <a:cubicBezTo>
                    <a:pt x="436" y="115"/>
                    <a:pt x="428" y="117"/>
                    <a:pt x="418" y="122"/>
                  </a:cubicBezTo>
                  <a:cubicBezTo>
                    <a:pt x="408" y="127"/>
                    <a:pt x="399" y="133"/>
                    <a:pt x="388" y="140"/>
                  </a:cubicBezTo>
                  <a:cubicBezTo>
                    <a:pt x="377" y="147"/>
                    <a:pt x="362" y="156"/>
                    <a:pt x="354" y="162"/>
                  </a:cubicBezTo>
                  <a:cubicBezTo>
                    <a:pt x="346" y="168"/>
                    <a:pt x="344" y="168"/>
                    <a:pt x="338" y="176"/>
                  </a:cubicBezTo>
                  <a:cubicBezTo>
                    <a:pt x="332" y="184"/>
                    <a:pt x="322" y="200"/>
                    <a:pt x="316" y="208"/>
                  </a:cubicBezTo>
                  <a:cubicBezTo>
                    <a:pt x="310" y="216"/>
                    <a:pt x="307" y="219"/>
                    <a:pt x="302" y="224"/>
                  </a:cubicBezTo>
                  <a:cubicBezTo>
                    <a:pt x="297" y="229"/>
                    <a:pt x="292" y="235"/>
                    <a:pt x="286" y="240"/>
                  </a:cubicBezTo>
                  <a:cubicBezTo>
                    <a:pt x="280" y="245"/>
                    <a:pt x="273" y="248"/>
                    <a:pt x="266" y="252"/>
                  </a:cubicBezTo>
                  <a:cubicBezTo>
                    <a:pt x="259" y="256"/>
                    <a:pt x="253" y="261"/>
                    <a:pt x="240" y="262"/>
                  </a:cubicBezTo>
                  <a:cubicBezTo>
                    <a:pt x="227" y="263"/>
                    <a:pt x="199" y="260"/>
                    <a:pt x="186" y="260"/>
                  </a:cubicBezTo>
                  <a:cubicBezTo>
                    <a:pt x="173" y="260"/>
                    <a:pt x="170" y="259"/>
                    <a:pt x="162" y="260"/>
                  </a:cubicBezTo>
                  <a:cubicBezTo>
                    <a:pt x="154" y="261"/>
                    <a:pt x="143" y="262"/>
                    <a:pt x="136" y="264"/>
                  </a:cubicBezTo>
                  <a:cubicBezTo>
                    <a:pt x="129" y="266"/>
                    <a:pt x="126" y="268"/>
                    <a:pt x="118" y="272"/>
                  </a:cubicBezTo>
                  <a:cubicBezTo>
                    <a:pt x="110" y="276"/>
                    <a:pt x="100" y="283"/>
                    <a:pt x="90" y="290"/>
                  </a:cubicBezTo>
                  <a:cubicBezTo>
                    <a:pt x="80" y="297"/>
                    <a:pt x="65" y="309"/>
                    <a:pt x="56" y="314"/>
                  </a:cubicBezTo>
                  <a:cubicBezTo>
                    <a:pt x="47" y="319"/>
                    <a:pt x="43" y="319"/>
                    <a:pt x="38" y="322"/>
                  </a:cubicBezTo>
                  <a:cubicBezTo>
                    <a:pt x="33" y="325"/>
                    <a:pt x="30" y="329"/>
                    <a:pt x="24" y="332"/>
                  </a:cubicBezTo>
                  <a:cubicBezTo>
                    <a:pt x="18" y="335"/>
                    <a:pt x="9" y="336"/>
                    <a:pt x="0" y="338"/>
                  </a:cubicBezTo>
                </a:path>
              </a:pathLst>
            </a:custGeom>
            <a:noFill/>
            <a:ln w="9525">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grpSp>
      <p:grpSp>
        <p:nvGrpSpPr>
          <p:cNvPr id="386063" name="Group 345"/>
          <p:cNvGrpSpPr>
            <a:grpSpLocks/>
          </p:cNvGrpSpPr>
          <p:nvPr/>
        </p:nvGrpSpPr>
        <p:grpSpPr bwMode="auto">
          <a:xfrm>
            <a:off x="565150" y="627063"/>
            <a:ext cx="7327900" cy="5595937"/>
            <a:chOff x="356" y="395"/>
            <a:chExt cx="4616" cy="3525"/>
          </a:xfrm>
        </p:grpSpPr>
        <p:sp>
          <p:nvSpPr>
            <p:cNvPr id="386242" name="Text Box 346"/>
            <p:cNvSpPr txBox="1">
              <a:spLocks noChangeArrowheads="1"/>
            </p:cNvSpPr>
            <p:nvPr/>
          </p:nvSpPr>
          <p:spPr bwMode="auto">
            <a:xfrm>
              <a:off x="4304" y="41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43" name="Text Box 347"/>
            <p:cNvSpPr txBox="1">
              <a:spLocks noChangeArrowheads="1"/>
            </p:cNvSpPr>
            <p:nvPr/>
          </p:nvSpPr>
          <p:spPr bwMode="auto">
            <a:xfrm>
              <a:off x="4630" y="47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44" name="Text Box 348"/>
            <p:cNvSpPr txBox="1">
              <a:spLocks noChangeArrowheads="1"/>
            </p:cNvSpPr>
            <p:nvPr/>
          </p:nvSpPr>
          <p:spPr bwMode="auto">
            <a:xfrm>
              <a:off x="4680" y="70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45" name="Text Box 349"/>
            <p:cNvSpPr txBox="1">
              <a:spLocks noChangeArrowheads="1"/>
            </p:cNvSpPr>
            <p:nvPr/>
          </p:nvSpPr>
          <p:spPr bwMode="auto">
            <a:xfrm>
              <a:off x="4066" y="77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46" name="Text Box 350"/>
            <p:cNvSpPr txBox="1">
              <a:spLocks noChangeArrowheads="1"/>
            </p:cNvSpPr>
            <p:nvPr/>
          </p:nvSpPr>
          <p:spPr bwMode="auto">
            <a:xfrm>
              <a:off x="4098" y="58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47" name="Text Box 351"/>
            <p:cNvSpPr txBox="1">
              <a:spLocks noChangeArrowheads="1"/>
            </p:cNvSpPr>
            <p:nvPr/>
          </p:nvSpPr>
          <p:spPr bwMode="auto">
            <a:xfrm>
              <a:off x="4378" y="47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48" name="Text Box 352"/>
            <p:cNvSpPr txBox="1">
              <a:spLocks noChangeArrowheads="1"/>
            </p:cNvSpPr>
            <p:nvPr/>
          </p:nvSpPr>
          <p:spPr bwMode="auto">
            <a:xfrm>
              <a:off x="4092" y="83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49" name="Text Box 353"/>
            <p:cNvSpPr txBox="1">
              <a:spLocks noChangeArrowheads="1"/>
            </p:cNvSpPr>
            <p:nvPr/>
          </p:nvSpPr>
          <p:spPr bwMode="auto">
            <a:xfrm>
              <a:off x="4616" y="65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50" name="Text Box 354"/>
            <p:cNvSpPr txBox="1">
              <a:spLocks noChangeArrowheads="1"/>
            </p:cNvSpPr>
            <p:nvPr/>
          </p:nvSpPr>
          <p:spPr bwMode="auto">
            <a:xfrm>
              <a:off x="4292" y="81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51" name="Text Box 355"/>
            <p:cNvSpPr txBox="1">
              <a:spLocks noChangeArrowheads="1"/>
            </p:cNvSpPr>
            <p:nvPr/>
          </p:nvSpPr>
          <p:spPr bwMode="auto">
            <a:xfrm>
              <a:off x="3982" y="39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52" name="Text Box 356"/>
            <p:cNvSpPr txBox="1">
              <a:spLocks noChangeArrowheads="1"/>
            </p:cNvSpPr>
            <p:nvPr/>
          </p:nvSpPr>
          <p:spPr bwMode="auto">
            <a:xfrm>
              <a:off x="4008" y="5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53" name="Text Box 357"/>
            <p:cNvSpPr txBox="1">
              <a:spLocks noChangeArrowheads="1"/>
            </p:cNvSpPr>
            <p:nvPr/>
          </p:nvSpPr>
          <p:spPr bwMode="auto">
            <a:xfrm>
              <a:off x="4540" y="65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54" name="Text Box 358"/>
            <p:cNvSpPr txBox="1">
              <a:spLocks noChangeArrowheads="1"/>
            </p:cNvSpPr>
            <p:nvPr/>
          </p:nvSpPr>
          <p:spPr bwMode="auto">
            <a:xfrm>
              <a:off x="4168" y="4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55" name="Text Box 359"/>
            <p:cNvSpPr txBox="1">
              <a:spLocks noChangeArrowheads="1"/>
            </p:cNvSpPr>
            <p:nvPr/>
          </p:nvSpPr>
          <p:spPr bwMode="auto">
            <a:xfrm>
              <a:off x="4480" y="85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56" name="Text Box 360"/>
            <p:cNvSpPr txBox="1">
              <a:spLocks noChangeArrowheads="1"/>
            </p:cNvSpPr>
            <p:nvPr/>
          </p:nvSpPr>
          <p:spPr bwMode="auto">
            <a:xfrm>
              <a:off x="4636" y="92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57" name="Text Box 361"/>
            <p:cNvSpPr txBox="1">
              <a:spLocks noChangeArrowheads="1"/>
            </p:cNvSpPr>
            <p:nvPr/>
          </p:nvSpPr>
          <p:spPr bwMode="auto">
            <a:xfrm>
              <a:off x="3882" y="8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58" name="Text Box 362"/>
            <p:cNvSpPr txBox="1">
              <a:spLocks noChangeArrowheads="1"/>
            </p:cNvSpPr>
            <p:nvPr/>
          </p:nvSpPr>
          <p:spPr bwMode="auto">
            <a:xfrm>
              <a:off x="4226" y="70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59" name="Text Box 363"/>
            <p:cNvSpPr txBox="1">
              <a:spLocks noChangeArrowheads="1"/>
            </p:cNvSpPr>
            <p:nvPr/>
          </p:nvSpPr>
          <p:spPr bwMode="auto">
            <a:xfrm>
              <a:off x="3990" y="95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60" name="Text Box 364"/>
            <p:cNvSpPr txBox="1">
              <a:spLocks noChangeArrowheads="1"/>
            </p:cNvSpPr>
            <p:nvPr/>
          </p:nvSpPr>
          <p:spPr bwMode="auto">
            <a:xfrm>
              <a:off x="4726" y="42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61" name="Text Box 365"/>
            <p:cNvSpPr txBox="1">
              <a:spLocks noChangeArrowheads="1"/>
            </p:cNvSpPr>
            <p:nvPr/>
          </p:nvSpPr>
          <p:spPr bwMode="auto">
            <a:xfrm>
              <a:off x="4766" y="67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62" name="Text Box 366"/>
            <p:cNvSpPr txBox="1">
              <a:spLocks noChangeArrowheads="1"/>
            </p:cNvSpPr>
            <p:nvPr/>
          </p:nvSpPr>
          <p:spPr bwMode="auto">
            <a:xfrm>
              <a:off x="4532" y="61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63" name="Text Box 367"/>
            <p:cNvSpPr txBox="1">
              <a:spLocks noChangeArrowheads="1"/>
            </p:cNvSpPr>
            <p:nvPr/>
          </p:nvSpPr>
          <p:spPr bwMode="auto">
            <a:xfrm>
              <a:off x="3958" y="71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64" name="Text Box 368"/>
            <p:cNvSpPr txBox="1">
              <a:spLocks noChangeArrowheads="1"/>
            </p:cNvSpPr>
            <p:nvPr/>
          </p:nvSpPr>
          <p:spPr bwMode="auto">
            <a:xfrm>
              <a:off x="4188" y="103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65" name="Text Box 369"/>
            <p:cNvSpPr txBox="1">
              <a:spLocks noChangeArrowheads="1"/>
            </p:cNvSpPr>
            <p:nvPr/>
          </p:nvSpPr>
          <p:spPr bwMode="auto">
            <a:xfrm>
              <a:off x="4386" y="125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66" name="Text Box 370"/>
            <p:cNvSpPr txBox="1">
              <a:spLocks noChangeArrowheads="1"/>
            </p:cNvSpPr>
            <p:nvPr/>
          </p:nvSpPr>
          <p:spPr bwMode="auto">
            <a:xfrm>
              <a:off x="4016" y="122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67" name="Text Box 371"/>
            <p:cNvSpPr txBox="1">
              <a:spLocks noChangeArrowheads="1"/>
            </p:cNvSpPr>
            <p:nvPr/>
          </p:nvSpPr>
          <p:spPr bwMode="auto">
            <a:xfrm>
              <a:off x="4282" y="13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68" name="Text Box 372"/>
            <p:cNvSpPr txBox="1">
              <a:spLocks noChangeArrowheads="1"/>
            </p:cNvSpPr>
            <p:nvPr/>
          </p:nvSpPr>
          <p:spPr bwMode="auto">
            <a:xfrm>
              <a:off x="3896" y="100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69" name="Text Box 373"/>
            <p:cNvSpPr txBox="1">
              <a:spLocks noChangeArrowheads="1"/>
            </p:cNvSpPr>
            <p:nvPr/>
          </p:nvSpPr>
          <p:spPr bwMode="auto">
            <a:xfrm>
              <a:off x="4286" y="110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70" name="Text Box 374"/>
            <p:cNvSpPr txBox="1">
              <a:spLocks noChangeArrowheads="1"/>
            </p:cNvSpPr>
            <p:nvPr/>
          </p:nvSpPr>
          <p:spPr bwMode="auto">
            <a:xfrm>
              <a:off x="4474" y="55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71" name="Text Box 375"/>
            <p:cNvSpPr txBox="1">
              <a:spLocks noChangeArrowheads="1"/>
            </p:cNvSpPr>
            <p:nvPr/>
          </p:nvSpPr>
          <p:spPr bwMode="auto">
            <a:xfrm>
              <a:off x="4606" y="5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72" name="Text Box 376"/>
            <p:cNvSpPr txBox="1">
              <a:spLocks noChangeArrowheads="1"/>
            </p:cNvSpPr>
            <p:nvPr/>
          </p:nvSpPr>
          <p:spPr bwMode="auto">
            <a:xfrm>
              <a:off x="4550" y="46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73" name="Text Box 377"/>
            <p:cNvSpPr txBox="1">
              <a:spLocks noChangeArrowheads="1"/>
            </p:cNvSpPr>
            <p:nvPr/>
          </p:nvSpPr>
          <p:spPr bwMode="auto">
            <a:xfrm>
              <a:off x="3932" y="52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74" name="Text Box 378"/>
            <p:cNvSpPr txBox="1">
              <a:spLocks noChangeArrowheads="1"/>
            </p:cNvSpPr>
            <p:nvPr/>
          </p:nvSpPr>
          <p:spPr bwMode="auto">
            <a:xfrm>
              <a:off x="4208" y="51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275" name="Text Box 379"/>
            <p:cNvSpPr txBox="1">
              <a:spLocks noChangeArrowheads="1"/>
            </p:cNvSpPr>
            <p:nvPr/>
          </p:nvSpPr>
          <p:spPr bwMode="auto">
            <a:xfrm>
              <a:off x="4644" y="750"/>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Kalu</a:t>
              </a:r>
            </a:p>
          </p:txBody>
        </p:sp>
        <p:sp>
          <p:nvSpPr>
            <p:cNvPr id="386276" name="Text Box 380"/>
            <p:cNvSpPr txBox="1">
              <a:spLocks noChangeArrowheads="1"/>
            </p:cNvSpPr>
            <p:nvPr/>
          </p:nvSpPr>
          <p:spPr bwMode="auto">
            <a:xfrm>
              <a:off x="4740" y="784"/>
              <a:ext cx="1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Tole</a:t>
              </a:r>
            </a:p>
          </p:txBody>
        </p:sp>
        <p:sp>
          <p:nvSpPr>
            <p:cNvPr id="386277" name="Text Box 381"/>
            <p:cNvSpPr txBox="1">
              <a:spLocks noChangeArrowheads="1"/>
            </p:cNvSpPr>
            <p:nvPr/>
          </p:nvSpPr>
          <p:spPr bwMode="auto">
            <a:xfrm>
              <a:off x="4740" y="492"/>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Baka</a:t>
              </a:r>
            </a:p>
          </p:txBody>
        </p:sp>
        <p:sp>
          <p:nvSpPr>
            <p:cNvPr id="386278" name="Text Box 382"/>
            <p:cNvSpPr txBox="1">
              <a:spLocks noChangeArrowheads="1"/>
            </p:cNvSpPr>
            <p:nvPr/>
          </p:nvSpPr>
          <p:spPr bwMode="auto">
            <a:xfrm>
              <a:off x="4332" y="492"/>
              <a:ext cx="1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Kisk</a:t>
              </a:r>
            </a:p>
          </p:txBody>
        </p:sp>
        <p:sp>
          <p:nvSpPr>
            <p:cNvPr id="386279" name="Text Box 383"/>
            <p:cNvSpPr txBox="1">
              <a:spLocks noChangeArrowheads="1"/>
            </p:cNvSpPr>
            <p:nvPr/>
          </p:nvSpPr>
          <p:spPr bwMode="auto">
            <a:xfrm>
              <a:off x="4654" y="550"/>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Clavo</a:t>
              </a:r>
            </a:p>
          </p:txBody>
        </p:sp>
        <p:sp>
          <p:nvSpPr>
            <p:cNvPr id="386280" name="Text Box 384"/>
            <p:cNvSpPr txBox="1">
              <a:spLocks noChangeArrowheads="1"/>
            </p:cNvSpPr>
            <p:nvPr/>
          </p:nvSpPr>
          <p:spPr bwMode="auto">
            <a:xfrm>
              <a:off x="4196" y="528"/>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Makol</a:t>
              </a:r>
            </a:p>
          </p:txBody>
        </p:sp>
        <p:sp>
          <p:nvSpPr>
            <p:cNvPr id="386281" name="Text Box 385"/>
            <p:cNvSpPr txBox="1">
              <a:spLocks noChangeArrowheads="1"/>
            </p:cNvSpPr>
            <p:nvPr/>
          </p:nvSpPr>
          <p:spPr bwMode="auto">
            <a:xfrm>
              <a:off x="4012" y="478"/>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Vevo</a:t>
              </a:r>
            </a:p>
          </p:txBody>
        </p:sp>
        <p:sp>
          <p:nvSpPr>
            <p:cNvPr id="386282" name="Text Box 386"/>
            <p:cNvSpPr txBox="1">
              <a:spLocks noChangeArrowheads="1"/>
            </p:cNvSpPr>
            <p:nvPr/>
          </p:nvSpPr>
          <p:spPr bwMode="auto">
            <a:xfrm>
              <a:off x="4114" y="656"/>
              <a:ext cx="17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Sulaki</a:t>
              </a:r>
            </a:p>
          </p:txBody>
        </p:sp>
        <p:sp>
          <p:nvSpPr>
            <p:cNvPr id="386283" name="Text Box 387"/>
            <p:cNvSpPr txBox="1">
              <a:spLocks noChangeArrowheads="1"/>
            </p:cNvSpPr>
            <p:nvPr/>
          </p:nvSpPr>
          <p:spPr bwMode="auto">
            <a:xfrm>
              <a:off x="3960" y="604"/>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Sukko</a:t>
              </a:r>
            </a:p>
          </p:txBody>
        </p:sp>
        <p:sp>
          <p:nvSpPr>
            <p:cNvPr id="386284" name="Text Box 388"/>
            <p:cNvSpPr txBox="1">
              <a:spLocks noChangeArrowheads="1"/>
            </p:cNvSpPr>
            <p:nvPr/>
          </p:nvSpPr>
          <p:spPr bwMode="auto">
            <a:xfrm>
              <a:off x="4012" y="684"/>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Soae</a:t>
              </a:r>
            </a:p>
          </p:txBody>
        </p:sp>
        <p:sp>
          <p:nvSpPr>
            <p:cNvPr id="386285" name="Text Box 389"/>
            <p:cNvSpPr txBox="1">
              <a:spLocks noChangeArrowheads="1"/>
            </p:cNvSpPr>
            <p:nvPr/>
          </p:nvSpPr>
          <p:spPr bwMode="auto">
            <a:xfrm>
              <a:off x="3988" y="792"/>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Bakur</a:t>
              </a:r>
            </a:p>
          </p:txBody>
        </p:sp>
        <p:sp>
          <p:nvSpPr>
            <p:cNvPr id="386286" name="Text Box 390"/>
            <p:cNvSpPr txBox="1">
              <a:spLocks noChangeArrowheads="1"/>
            </p:cNvSpPr>
            <p:nvPr/>
          </p:nvSpPr>
          <p:spPr bwMode="auto">
            <a:xfrm>
              <a:off x="4254" y="800"/>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Zeks</a:t>
              </a:r>
            </a:p>
          </p:txBody>
        </p:sp>
        <p:sp>
          <p:nvSpPr>
            <p:cNvPr id="386287" name="Text Box 391"/>
            <p:cNvSpPr txBox="1">
              <a:spLocks noChangeArrowheads="1"/>
            </p:cNvSpPr>
            <p:nvPr/>
          </p:nvSpPr>
          <p:spPr bwMode="auto">
            <a:xfrm>
              <a:off x="4508" y="942"/>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Goko</a:t>
              </a:r>
            </a:p>
          </p:txBody>
        </p:sp>
        <p:sp>
          <p:nvSpPr>
            <p:cNvPr id="386288" name="Text Box 392"/>
            <p:cNvSpPr txBox="1">
              <a:spLocks noChangeArrowheads="1"/>
            </p:cNvSpPr>
            <p:nvPr/>
          </p:nvSpPr>
          <p:spPr bwMode="auto">
            <a:xfrm>
              <a:off x="4236" y="606"/>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Felko</a:t>
              </a:r>
            </a:p>
          </p:txBody>
        </p:sp>
        <p:sp>
          <p:nvSpPr>
            <p:cNvPr id="386289" name="Text Box 393"/>
            <p:cNvSpPr txBox="1">
              <a:spLocks noChangeArrowheads="1"/>
            </p:cNvSpPr>
            <p:nvPr/>
          </p:nvSpPr>
          <p:spPr bwMode="auto">
            <a:xfrm>
              <a:off x="4576" y="546"/>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Basku</a:t>
              </a:r>
            </a:p>
          </p:txBody>
        </p:sp>
        <p:sp>
          <p:nvSpPr>
            <p:cNvPr id="386290" name="Text Box 394"/>
            <p:cNvSpPr txBox="1">
              <a:spLocks noChangeArrowheads="1"/>
            </p:cNvSpPr>
            <p:nvPr/>
          </p:nvSpPr>
          <p:spPr bwMode="auto">
            <a:xfrm>
              <a:off x="4642" y="808"/>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Yuko</a:t>
              </a:r>
            </a:p>
          </p:txBody>
        </p:sp>
        <p:sp>
          <p:nvSpPr>
            <p:cNvPr id="386291" name="Text Box 395"/>
            <p:cNvSpPr txBox="1">
              <a:spLocks noChangeArrowheads="1"/>
            </p:cNvSpPr>
            <p:nvPr/>
          </p:nvSpPr>
          <p:spPr bwMode="auto">
            <a:xfrm>
              <a:off x="4592" y="994"/>
              <a:ext cx="1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Kofu</a:t>
              </a:r>
            </a:p>
          </p:txBody>
        </p:sp>
        <p:sp>
          <p:nvSpPr>
            <p:cNvPr id="386292" name="Text Box 396"/>
            <p:cNvSpPr txBox="1">
              <a:spLocks noChangeArrowheads="1"/>
            </p:cNvSpPr>
            <p:nvPr/>
          </p:nvSpPr>
          <p:spPr bwMode="auto">
            <a:xfrm>
              <a:off x="4316" y="888"/>
              <a:ext cx="16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Jekil</a:t>
              </a:r>
            </a:p>
          </p:txBody>
        </p:sp>
        <p:sp>
          <p:nvSpPr>
            <p:cNvPr id="386293" name="Text Box 397"/>
            <p:cNvSpPr txBox="1">
              <a:spLocks noChangeArrowheads="1"/>
            </p:cNvSpPr>
            <p:nvPr/>
          </p:nvSpPr>
          <p:spPr bwMode="auto">
            <a:xfrm>
              <a:off x="4006" y="852"/>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Gulok</a:t>
              </a:r>
            </a:p>
          </p:txBody>
        </p:sp>
        <p:sp>
          <p:nvSpPr>
            <p:cNvPr id="386294" name="Text Box 398"/>
            <p:cNvSpPr txBox="1">
              <a:spLocks noChangeArrowheads="1"/>
            </p:cNvSpPr>
            <p:nvPr/>
          </p:nvSpPr>
          <p:spPr bwMode="auto">
            <a:xfrm>
              <a:off x="3910" y="972"/>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Rolev</a:t>
              </a:r>
            </a:p>
          </p:txBody>
        </p:sp>
        <p:sp>
          <p:nvSpPr>
            <p:cNvPr id="386295" name="Text Box 399"/>
            <p:cNvSpPr txBox="1">
              <a:spLocks noChangeArrowheads="1"/>
            </p:cNvSpPr>
            <p:nvPr/>
          </p:nvSpPr>
          <p:spPr bwMode="auto">
            <a:xfrm>
              <a:off x="4114" y="944"/>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Lurks</a:t>
              </a:r>
            </a:p>
          </p:txBody>
        </p:sp>
        <p:sp>
          <p:nvSpPr>
            <p:cNvPr id="386296" name="Text Box 400"/>
            <p:cNvSpPr txBox="1">
              <a:spLocks noChangeArrowheads="1"/>
            </p:cNvSpPr>
            <p:nvPr/>
          </p:nvSpPr>
          <p:spPr bwMode="auto">
            <a:xfrm>
              <a:off x="3944" y="1022"/>
              <a:ext cx="1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Lofti</a:t>
              </a:r>
            </a:p>
          </p:txBody>
        </p:sp>
        <p:sp>
          <p:nvSpPr>
            <p:cNvPr id="386297" name="Text Box 401"/>
            <p:cNvSpPr txBox="1">
              <a:spLocks noChangeArrowheads="1"/>
            </p:cNvSpPr>
            <p:nvPr/>
          </p:nvSpPr>
          <p:spPr bwMode="auto">
            <a:xfrm>
              <a:off x="3892" y="1068"/>
              <a:ext cx="15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Luv</a:t>
              </a:r>
            </a:p>
          </p:txBody>
        </p:sp>
        <p:sp>
          <p:nvSpPr>
            <p:cNvPr id="386298" name="Text Box 402"/>
            <p:cNvSpPr txBox="1">
              <a:spLocks noChangeArrowheads="1"/>
            </p:cNvSpPr>
            <p:nvPr/>
          </p:nvSpPr>
          <p:spPr bwMode="auto">
            <a:xfrm>
              <a:off x="4302" y="1170"/>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Muki</a:t>
              </a:r>
            </a:p>
          </p:txBody>
        </p:sp>
        <p:sp>
          <p:nvSpPr>
            <p:cNvPr id="386299" name="Text Box 403"/>
            <p:cNvSpPr txBox="1">
              <a:spLocks noChangeArrowheads="1"/>
            </p:cNvSpPr>
            <p:nvPr/>
          </p:nvSpPr>
          <p:spPr bwMode="auto">
            <a:xfrm>
              <a:off x="4214" y="1112"/>
              <a:ext cx="19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Pokosch</a:t>
              </a:r>
            </a:p>
          </p:txBody>
        </p:sp>
        <p:sp>
          <p:nvSpPr>
            <p:cNvPr id="386300" name="Text Box 404"/>
            <p:cNvSpPr txBox="1">
              <a:spLocks noChangeArrowheads="1"/>
            </p:cNvSpPr>
            <p:nvPr/>
          </p:nvSpPr>
          <p:spPr bwMode="auto">
            <a:xfrm>
              <a:off x="4040" y="1296"/>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Rufto</a:t>
              </a:r>
            </a:p>
          </p:txBody>
        </p:sp>
        <p:sp>
          <p:nvSpPr>
            <p:cNvPr id="386301" name="Text Box 405"/>
            <p:cNvSpPr txBox="1">
              <a:spLocks noChangeArrowheads="1"/>
            </p:cNvSpPr>
            <p:nvPr/>
          </p:nvSpPr>
          <p:spPr bwMode="auto">
            <a:xfrm>
              <a:off x="4306" y="1444"/>
              <a:ext cx="19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Gridschi</a:t>
              </a:r>
            </a:p>
          </p:txBody>
        </p:sp>
        <p:sp>
          <p:nvSpPr>
            <p:cNvPr id="386302" name="Text Box 406"/>
            <p:cNvSpPr txBox="1">
              <a:spLocks noChangeArrowheads="1"/>
            </p:cNvSpPr>
            <p:nvPr/>
          </p:nvSpPr>
          <p:spPr bwMode="auto">
            <a:xfrm>
              <a:off x="4340" y="1360"/>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Mauli</a:t>
              </a:r>
            </a:p>
          </p:txBody>
        </p:sp>
        <p:sp>
          <p:nvSpPr>
            <p:cNvPr id="386303" name="Text Box 407"/>
            <p:cNvSpPr txBox="1">
              <a:spLocks noChangeArrowheads="1"/>
            </p:cNvSpPr>
            <p:nvPr/>
          </p:nvSpPr>
          <p:spPr bwMode="auto">
            <a:xfrm>
              <a:off x="4496" y="750"/>
              <a:ext cx="16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Diro</a:t>
              </a:r>
            </a:p>
          </p:txBody>
        </p:sp>
        <p:sp>
          <p:nvSpPr>
            <p:cNvPr id="386304" name="Text Box 408"/>
            <p:cNvSpPr txBox="1">
              <a:spLocks noChangeArrowheads="1"/>
            </p:cNvSpPr>
            <p:nvPr/>
          </p:nvSpPr>
          <p:spPr bwMode="auto">
            <a:xfrm>
              <a:off x="4498" y="714"/>
              <a:ext cx="14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Soi</a:t>
              </a:r>
            </a:p>
          </p:txBody>
        </p:sp>
        <p:sp>
          <p:nvSpPr>
            <p:cNvPr id="386305" name="Text Box 409"/>
            <p:cNvSpPr txBox="1">
              <a:spLocks noChangeArrowheads="1"/>
            </p:cNvSpPr>
            <p:nvPr/>
          </p:nvSpPr>
          <p:spPr bwMode="auto">
            <a:xfrm>
              <a:off x="4430" y="622"/>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Iroko</a:t>
              </a:r>
            </a:p>
          </p:txBody>
        </p:sp>
        <p:sp>
          <p:nvSpPr>
            <p:cNvPr id="386306" name="Text Box 410"/>
            <p:cNvSpPr txBox="1">
              <a:spLocks noChangeArrowheads="1"/>
            </p:cNvSpPr>
            <p:nvPr/>
          </p:nvSpPr>
          <p:spPr bwMode="auto">
            <a:xfrm>
              <a:off x="4606" y="658"/>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Sirkef</a:t>
              </a:r>
            </a:p>
          </p:txBody>
        </p:sp>
        <p:sp>
          <p:nvSpPr>
            <p:cNvPr id="386307" name="Text Box 411"/>
            <p:cNvSpPr txBox="1">
              <a:spLocks noChangeArrowheads="1"/>
            </p:cNvSpPr>
            <p:nvPr/>
          </p:nvSpPr>
          <p:spPr bwMode="auto">
            <a:xfrm>
              <a:off x="4704" y="132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08" name="Text Box 412"/>
            <p:cNvSpPr txBox="1">
              <a:spLocks noChangeArrowheads="1"/>
            </p:cNvSpPr>
            <p:nvPr/>
          </p:nvSpPr>
          <p:spPr bwMode="auto">
            <a:xfrm>
              <a:off x="4470" y="144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09" name="Text Box 413"/>
            <p:cNvSpPr txBox="1">
              <a:spLocks noChangeArrowheads="1"/>
            </p:cNvSpPr>
            <p:nvPr/>
          </p:nvSpPr>
          <p:spPr bwMode="auto">
            <a:xfrm>
              <a:off x="4650" y="1398"/>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Gofok</a:t>
              </a:r>
            </a:p>
          </p:txBody>
        </p:sp>
        <p:sp>
          <p:nvSpPr>
            <p:cNvPr id="386310" name="Text Box 414"/>
            <p:cNvSpPr txBox="1">
              <a:spLocks noChangeArrowheads="1"/>
            </p:cNvSpPr>
            <p:nvPr/>
          </p:nvSpPr>
          <p:spPr bwMode="auto">
            <a:xfrm>
              <a:off x="4502" y="1522"/>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Kako</a:t>
              </a:r>
            </a:p>
          </p:txBody>
        </p:sp>
        <p:sp>
          <p:nvSpPr>
            <p:cNvPr id="386311" name="Text Box 415"/>
            <p:cNvSpPr txBox="1">
              <a:spLocks noChangeArrowheads="1"/>
            </p:cNvSpPr>
            <p:nvPr/>
          </p:nvSpPr>
          <p:spPr bwMode="auto">
            <a:xfrm>
              <a:off x="4212" y="188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12" name="Text Box 416"/>
            <p:cNvSpPr txBox="1">
              <a:spLocks noChangeArrowheads="1"/>
            </p:cNvSpPr>
            <p:nvPr/>
          </p:nvSpPr>
          <p:spPr bwMode="auto">
            <a:xfrm>
              <a:off x="4596" y="177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13" name="Text Box 417"/>
            <p:cNvSpPr txBox="1">
              <a:spLocks noChangeArrowheads="1"/>
            </p:cNvSpPr>
            <p:nvPr/>
          </p:nvSpPr>
          <p:spPr bwMode="auto">
            <a:xfrm>
              <a:off x="4346" y="156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14" name="Text Box 418"/>
            <p:cNvSpPr txBox="1">
              <a:spLocks noChangeArrowheads="1"/>
            </p:cNvSpPr>
            <p:nvPr/>
          </p:nvSpPr>
          <p:spPr bwMode="auto">
            <a:xfrm>
              <a:off x="4130" y="153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15" name="Text Box 419"/>
            <p:cNvSpPr txBox="1">
              <a:spLocks noChangeArrowheads="1"/>
            </p:cNvSpPr>
            <p:nvPr/>
          </p:nvSpPr>
          <p:spPr bwMode="auto">
            <a:xfrm>
              <a:off x="4232" y="155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16" name="Text Box 420"/>
            <p:cNvSpPr txBox="1">
              <a:spLocks noChangeArrowheads="1"/>
            </p:cNvSpPr>
            <p:nvPr/>
          </p:nvSpPr>
          <p:spPr bwMode="auto">
            <a:xfrm>
              <a:off x="4084" y="162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17" name="Text Box 421"/>
            <p:cNvSpPr txBox="1">
              <a:spLocks noChangeArrowheads="1"/>
            </p:cNvSpPr>
            <p:nvPr/>
          </p:nvSpPr>
          <p:spPr bwMode="auto">
            <a:xfrm>
              <a:off x="4326" y="177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18" name="Text Box 422"/>
            <p:cNvSpPr txBox="1">
              <a:spLocks noChangeArrowheads="1"/>
            </p:cNvSpPr>
            <p:nvPr/>
          </p:nvSpPr>
          <p:spPr bwMode="auto">
            <a:xfrm>
              <a:off x="4798" y="196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19" name="Text Box 423"/>
            <p:cNvSpPr txBox="1">
              <a:spLocks noChangeArrowheads="1"/>
            </p:cNvSpPr>
            <p:nvPr/>
          </p:nvSpPr>
          <p:spPr bwMode="auto">
            <a:xfrm>
              <a:off x="4430" y="189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20" name="Text Box 424"/>
            <p:cNvSpPr txBox="1">
              <a:spLocks noChangeArrowheads="1"/>
            </p:cNvSpPr>
            <p:nvPr/>
          </p:nvSpPr>
          <p:spPr bwMode="auto">
            <a:xfrm>
              <a:off x="4710" y="15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21" name="Text Box 425"/>
            <p:cNvSpPr txBox="1">
              <a:spLocks noChangeArrowheads="1"/>
            </p:cNvSpPr>
            <p:nvPr/>
          </p:nvSpPr>
          <p:spPr bwMode="auto">
            <a:xfrm>
              <a:off x="4198" y="163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22" name="Text Box 426"/>
            <p:cNvSpPr txBox="1">
              <a:spLocks noChangeArrowheads="1"/>
            </p:cNvSpPr>
            <p:nvPr/>
          </p:nvSpPr>
          <p:spPr bwMode="auto">
            <a:xfrm>
              <a:off x="4048" y="189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23" name="Text Box 427"/>
            <p:cNvSpPr txBox="1">
              <a:spLocks noChangeArrowheads="1"/>
            </p:cNvSpPr>
            <p:nvPr/>
          </p:nvSpPr>
          <p:spPr bwMode="auto">
            <a:xfrm>
              <a:off x="4200" y="21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24" name="Text Box 428"/>
            <p:cNvSpPr txBox="1">
              <a:spLocks noChangeArrowheads="1"/>
            </p:cNvSpPr>
            <p:nvPr/>
          </p:nvSpPr>
          <p:spPr bwMode="auto">
            <a:xfrm>
              <a:off x="4718" y="215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25" name="Text Box 429"/>
            <p:cNvSpPr txBox="1">
              <a:spLocks noChangeArrowheads="1"/>
            </p:cNvSpPr>
            <p:nvPr/>
          </p:nvSpPr>
          <p:spPr bwMode="auto">
            <a:xfrm>
              <a:off x="4420" y="225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26" name="Text Box 430"/>
            <p:cNvSpPr txBox="1">
              <a:spLocks noChangeArrowheads="1"/>
            </p:cNvSpPr>
            <p:nvPr/>
          </p:nvSpPr>
          <p:spPr bwMode="auto">
            <a:xfrm>
              <a:off x="4684" y="228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27" name="Text Box 431"/>
            <p:cNvSpPr txBox="1">
              <a:spLocks noChangeArrowheads="1"/>
            </p:cNvSpPr>
            <p:nvPr/>
          </p:nvSpPr>
          <p:spPr bwMode="auto">
            <a:xfrm>
              <a:off x="4648" y="20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28" name="Text Box 432"/>
            <p:cNvSpPr txBox="1">
              <a:spLocks noChangeArrowheads="1"/>
            </p:cNvSpPr>
            <p:nvPr/>
          </p:nvSpPr>
          <p:spPr bwMode="auto">
            <a:xfrm>
              <a:off x="3886" y="19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29" name="Text Box 433"/>
            <p:cNvSpPr txBox="1">
              <a:spLocks noChangeArrowheads="1"/>
            </p:cNvSpPr>
            <p:nvPr/>
          </p:nvSpPr>
          <p:spPr bwMode="auto">
            <a:xfrm>
              <a:off x="3758" y="143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30" name="Text Box 434"/>
            <p:cNvSpPr txBox="1">
              <a:spLocks noChangeArrowheads="1"/>
            </p:cNvSpPr>
            <p:nvPr/>
          </p:nvSpPr>
          <p:spPr bwMode="auto">
            <a:xfrm>
              <a:off x="4390" y="167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31" name="Text Box 435"/>
            <p:cNvSpPr txBox="1">
              <a:spLocks noChangeArrowheads="1"/>
            </p:cNvSpPr>
            <p:nvPr/>
          </p:nvSpPr>
          <p:spPr bwMode="auto">
            <a:xfrm>
              <a:off x="4464" y="151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32" name="Text Box 436"/>
            <p:cNvSpPr txBox="1">
              <a:spLocks noChangeArrowheads="1"/>
            </p:cNvSpPr>
            <p:nvPr/>
          </p:nvSpPr>
          <p:spPr bwMode="auto">
            <a:xfrm>
              <a:off x="4710" y="166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33" name="Text Box 437"/>
            <p:cNvSpPr txBox="1">
              <a:spLocks noChangeArrowheads="1"/>
            </p:cNvSpPr>
            <p:nvPr/>
          </p:nvSpPr>
          <p:spPr bwMode="auto">
            <a:xfrm>
              <a:off x="4368" y="152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34" name="Text Box 438"/>
            <p:cNvSpPr txBox="1">
              <a:spLocks noChangeArrowheads="1"/>
            </p:cNvSpPr>
            <p:nvPr/>
          </p:nvSpPr>
          <p:spPr bwMode="auto">
            <a:xfrm>
              <a:off x="4748" y="209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35" name="Text Box 439"/>
            <p:cNvSpPr txBox="1">
              <a:spLocks noChangeArrowheads="1"/>
            </p:cNvSpPr>
            <p:nvPr/>
          </p:nvSpPr>
          <p:spPr bwMode="auto">
            <a:xfrm>
              <a:off x="4600" y="1890"/>
              <a:ext cx="1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Asak</a:t>
              </a:r>
            </a:p>
          </p:txBody>
        </p:sp>
        <p:sp>
          <p:nvSpPr>
            <p:cNvPr id="386336" name="Text Box 440"/>
            <p:cNvSpPr txBox="1">
              <a:spLocks noChangeArrowheads="1"/>
            </p:cNvSpPr>
            <p:nvPr/>
          </p:nvSpPr>
          <p:spPr bwMode="auto">
            <a:xfrm>
              <a:off x="4498" y="1612"/>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Sofkal</a:t>
              </a:r>
            </a:p>
          </p:txBody>
        </p:sp>
        <p:sp>
          <p:nvSpPr>
            <p:cNvPr id="386337" name="Text Box 441"/>
            <p:cNvSpPr txBox="1">
              <a:spLocks noChangeArrowheads="1"/>
            </p:cNvSpPr>
            <p:nvPr/>
          </p:nvSpPr>
          <p:spPr bwMode="auto">
            <a:xfrm>
              <a:off x="4742" y="1642"/>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Hora</a:t>
              </a:r>
            </a:p>
          </p:txBody>
        </p:sp>
        <p:sp>
          <p:nvSpPr>
            <p:cNvPr id="386338" name="Text Box 442"/>
            <p:cNvSpPr txBox="1">
              <a:spLocks noChangeArrowheads="1"/>
            </p:cNvSpPr>
            <p:nvPr/>
          </p:nvSpPr>
          <p:spPr bwMode="auto">
            <a:xfrm>
              <a:off x="4642" y="1766"/>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Dropok</a:t>
              </a:r>
            </a:p>
          </p:txBody>
        </p:sp>
        <p:sp>
          <p:nvSpPr>
            <p:cNvPr id="386339" name="Text Box 443"/>
            <p:cNvSpPr txBox="1">
              <a:spLocks noChangeArrowheads="1"/>
            </p:cNvSpPr>
            <p:nvPr/>
          </p:nvSpPr>
          <p:spPr bwMode="auto">
            <a:xfrm>
              <a:off x="4316" y="1600"/>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Fikro</a:t>
              </a:r>
            </a:p>
          </p:txBody>
        </p:sp>
        <p:sp>
          <p:nvSpPr>
            <p:cNvPr id="386340" name="Text Box 444"/>
            <p:cNvSpPr txBox="1">
              <a:spLocks noChangeArrowheads="1"/>
            </p:cNvSpPr>
            <p:nvPr/>
          </p:nvSpPr>
          <p:spPr bwMode="auto">
            <a:xfrm>
              <a:off x="4312" y="1674"/>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Liptra</a:t>
              </a:r>
            </a:p>
          </p:txBody>
        </p:sp>
        <p:sp>
          <p:nvSpPr>
            <p:cNvPr id="386341" name="Text Box 445"/>
            <p:cNvSpPr txBox="1">
              <a:spLocks noChangeArrowheads="1"/>
            </p:cNvSpPr>
            <p:nvPr/>
          </p:nvSpPr>
          <p:spPr bwMode="auto">
            <a:xfrm>
              <a:off x="4460" y="1990"/>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Fako</a:t>
              </a:r>
            </a:p>
          </p:txBody>
        </p:sp>
        <p:sp>
          <p:nvSpPr>
            <p:cNvPr id="386342" name="Text Box 446"/>
            <p:cNvSpPr txBox="1">
              <a:spLocks noChangeArrowheads="1"/>
            </p:cNvSpPr>
            <p:nvPr/>
          </p:nvSpPr>
          <p:spPr bwMode="auto">
            <a:xfrm>
              <a:off x="4096" y="1596"/>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Niran</a:t>
              </a:r>
            </a:p>
          </p:txBody>
        </p:sp>
        <p:sp>
          <p:nvSpPr>
            <p:cNvPr id="386343" name="Text Box 447"/>
            <p:cNvSpPr txBox="1">
              <a:spLocks noChangeArrowheads="1"/>
            </p:cNvSpPr>
            <p:nvPr/>
          </p:nvSpPr>
          <p:spPr bwMode="auto">
            <a:xfrm>
              <a:off x="4254" y="1622"/>
              <a:ext cx="15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Hoi</a:t>
              </a:r>
            </a:p>
          </p:txBody>
        </p:sp>
        <p:sp>
          <p:nvSpPr>
            <p:cNvPr id="386344" name="Text Box 448"/>
            <p:cNvSpPr txBox="1">
              <a:spLocks noChangeArrowheads="1"/>
            </p:cNvSpPr>
            <p:nvPr/>
          </p:nvSpPr>
          <p:spPr bwMode="auto">
            <a:xfrm>
              <a:off x="4102" y="1692"/>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Bene</a:t>
              </a:r>
            </a:p>
          </p:txBody>
        </p:sp>
        <p:sp>
          <p:nvSpPr>
            <p:cNvPr id="386345" name="Text Box 449"/>
            <p:cNvSpPr txBox="1">
              <a:spLocks noChangeArrowheads="1"/>
            </p:cNvSpPr>
            <p:nvPr/>
          </p:nvSpPr>
          <p:spPr bwMode="auto">
            <a:xfrm>
              <a:off x="4230" y="1736"/>
              <a:ext cx="15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Isik</a:t>
              </a:r>
            </a:p>
          </p:txBody>
        </p:sp>
        <p:sp>
          <p:nvSpPr>
            <p:cNvPr id="386346" name="Text Box 450"/>
            <p:cNvSpPr txBox="1">
              <a:spLocks noChangeArrowheads="1"/>
            </p:cNvSpPr>
            <p:nvPr/>
          </p:nvSpPr>
          <p:spPr bwMode="auto">
            <a:xfrm>
              <a:off x="4416" y="1790"/>
              <a:ext cx="15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Reri</a:t>
              </a:r>
            </a:p>
          </p:txBody>
        </p:sp>
        <p:sp>
          <p:nvSpPr>
            <p:cNvPr id="386347" name="Text Box 451"/>
            <p:cNvSpPr txBox="1">
              <a:spLocks noChangeArrowheads="1"/>
            </p:cNvSpPr>
            <p:nvPr/>
          </p:nvSpPr>
          <p:spPr bwMode="auto">
            <a:xfrm>
              <a:off x="4356" y="1876"/>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Fusio</a:t>
              </a:r>
            </a:p>
          </p:txBody>
        </p:sp>
        <p:sp>
          <p:nvSpPr>
            <p:cNvPr id="386348" name="Text Box 452"/>
            <p:cNvSpPr txBox="1">
              <a:spLocks noChangeArrowheads="1"/>
            </p:cNvSpPr>
            <p:nvPr/>
          </p:nvSpPr>
          <p:spPr bwMode="auto">
            <a:xfrm>
              <a:off x="4734" y="2042"/>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Wopk</a:t>
              </a:r>
            </a:p>
          </p:txBody>
        </p:sp>
        <p:sp>
          <p:nvSpPr>
            <p:cNvPr id="386349" name="Text Box 453"/>
            <p:cNvSpPr txBox="1">
              <a:spLocks noChangeArrowheads="1"/>
            </p:cNvSpPr>
            <p:nvPr/>
          </p:nvSpPr>
          <p:spPr bwMode="auto">
            <a:xfrm>
              <a:off x="4076" y="1966"/>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Fonten</a:t>
              </a:r>
            </a:p>
          </p:txBody>
        </p:sp>
        <p:sp>
          <p:nvSpPr>
            <p:cNvPr id="386350" name="Text Box 454"/>
            <p:cNvSpPr txBox="1">
              <a:spLocks noChangeArrowheads="1"/>
            </p:cNvSpPr>
            <p:nvPr/>
          </p:nvSpPr>
          <p:spPr bwMode="auto">
            <a:xfrm>
              <a:off x="3716" y="1538"/>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Cerves</a:t>
              </a:r>
            </a:p>
          </p:txBody>
        </p:sp>
        <p:sp>
          <p:nvSpPr>
            <p:cNvPr id="386351" name="Text Box 455"/>
            <p:cNvSpPr txBox="1">
              <a:spLocks noChangeArrowheads="1"/>
            </p:cNvSpPr>
            <p:nvPr/>
          </p:nvSpPr>
          <p:spPr bwMode="auto">
            <a:xfrm>
              <a:off x="3832" y="2068"/>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Luka</a:t>
              </a:r>
            </a:p>
          </p:txBody>
        </p:sp>
        <p:sp>
          <p:nvSpPr>
            <p:cNvPr id="386352" name="Text Box 456"/>
            <p:cNvSpPr txBox="1">
              <a:spLocks noChangeArrowheads="1"/>
            </p:cNvSpPr>
            <p:nvPr/>
          </p:nvSpPr>
          <p:spPr bwMode="auto">
            <a:xfrm>
              <a:off x="4238" y="1962"/>
              <a:ext cx="16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Lirso</a:t>
              </a:r>
            </a:p>
          </p:txBody>
        </p:sp>
        <p:sp>
          <p:nvSpPr>
            <p:cNvPr id="386353" name="Text Box 457"/>
            <p:cNvSpPr txBox="1">
              <a:spLocks noChangeArrowheads="1"/>
            </p:cNvSpPr>
            <p:nvPr/>
          </p:nvSpPr>
          <p:spPr bwMode="auto">
            <a:xfrm>
              <a:off x="4218" y="2212"/>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Bimbi</a:t>
              </a:r>
            </a:p>
          </p:txBody>
        </p:sp>
        <p:sp>
          <p:nvSpPr>
            <p:cNvPr id="386354" name="Text Box 458"/>
            <p:cNvSpPr txBox="1">
              <a:spLocks noChangeArrowheads="1"/>
            </p:cNvSpPr>
            <p:nvPr/>
          </p:nvSpPr>
          <p:spPr bwMode="auto">
            <a:xfrm>
              <a:off x="4596" y="2154"/>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Peffi</a:t>
              </a:r>
            </a:p>
          </p:txBody>
        </p:sp>
        <p:sp>
          <p:nvSpPr>
            <p:cNvPr id="386355" name="Text Box 459"/>
            <p:cNvSpPr txBox="1">
              <a:spLocks noChangeArrowheads="1"/>
            </p:cNvSpPr>
            <p:nvPr/>
          </p:nvSpPr>
          <p:spPr bwMode="auto">
            <a:xfrm>
              <a:off x="4654" y="2260"/>
              <a:ext cx="18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Goskal</a:t>
              </a:r>
            </a:p>
          </p:txBody>
        </p:sp>
        <p:sp>
          <p:nvSpPr>
            <p:cNvPr id="386356" name="Text Box 460"/>
            <p:cNvSpPr txBox="1">
              <a:spLocks noChangeArrowheads="1"/>
            </p:cNvSpPr>
            <p:nvPr/>
          </p:nvSpPr>
          <p:spPr bwMode="auto">
            <a:xfrm>
              <a:off x="4768" y="2164"/>
              <a:ext cx="14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Irli</a:t>
              </a:r>
            </a:p>
          </p:txBody>
        </p:sp>
        <p:sp>
          <p:nvSpPr>
            <p:cNvPr id="386357" name="Text Box 461"/>
            <p:cNvSpPr txBox="1">
              <a:spLocks noChangeArrowheads="1"/>
            </p:cNvSpPr>
            <p:nvPr/>
          </p:nvSpPr>
          <p:spPr bwMode="auto">
            <a:xfrm>
              <a:off x="4454" y="2322"/>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Dolci</a:t>
              </a:r>
            </a:p>
          </p:txBody>
        </p:sp>
        <p:sp>
          <p:nvSpPr>
            <p:cNvPr id="386358" name="Text Box 462"/>
            <p:cNvSpPr txBox="1">
              <a:spLocks noChangeArrowheads="1"/>
            </p:cNvSpPr>
            <p:nvPr/>
          </p:nvSpPr>
          <p:spPr bwMode="auto">
            <a:xfrm>
              <a:off x="4706" y="2394"/>
              <a:ext cx="15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Ziki</a:t>
              </a:r>
            </a:p>
          </p:txBody>
        </p:sp>
        <p:sp>
          <p:nvSpPr>
            <p:cNvPr id="386359" name="Text Box 463"/>
            <p:cNvSpPr txBox="1">
              <a:spLocks noChangeArrowheads="1"/>
            </p:cNvSpPr>
            <p:nvPr/>
          </p:nvSpPr>
          <p:spPr bwMode="auto">
            <a:xfrm>
              <a:off x="4406" y="564"/>
              <a:ext cx="16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Toto</a:t>
              </a:r>
            </a:p>
          </p:txBody>
        </p:sp>
        <p:sp>
          <p:nvSpPr>
            <p:cNvPr id="386360" name="Text Box 464"/>
            <p:cNvSpPr txBox="1">
              <a:spLocks noChangeArrowheads="1"/>
            </p:cNvSpPr>
            <p:nvPr/>
          </p:nvSpPr>
          <p:spPr bwMode="auto">
            <a:xfrm>
              <a:off x="4582" y="368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61" name="Text Box 465"/>
            <p:cNvSpPr txBox="1">
              <a:spLocks noChangeArrowheads="1"/>
            </p:cNvSpPr>
            <p:nvPr/>
          </p:nvSpPr>
          <p:spPr bwMode="auto">
            <a:xfrm>
              <a:off x="4226" y="348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62" name="Text Box 466"/>
            <p:cNvSpPr txBox="1">
              <a:spLocks noChangeArrowheads="1"/>
            </p:cNvSpPr>
            <p:nvPr/>
          </p:nvSpPr>
          <p:spPr bwMode="auto">
            <a:xfrm>
              <a:off x="4588" y="349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63" name="Text Box 467"/>
            <p:cNvSpPr txBox="1">
              <a:spLocks noChangeArrowheads="1"/>
            </p:cNvSpPr>
            <p:nvPr/>
          </p:nvSpPr>
          <p:spPr bwMode="auto">
            <a:xfrm>
              <a:off x="3922" y="362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64" name="Text Box 468"/>
            <p:cNvSpPr txBox="1">
              <a:spLocks noChangeArrowheads="1"/>
            </p:cNvSpPr>
            <p:nvPr/>
          </p:nvSpPr>
          <p:spPr bwMode="auto">
            <a:xfrm>
              <a:off x="4402" y="354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65" name="Text Box 469"/>
            <p:cNvSpPr txBox="1">
              <a:spLocks noChangeArrowheads="1"/>
            </p:cNvSpPr>
            <p:nvPr/>
          </p:nvSpPr>
          <p:spPr bwMode="auto">
            <a:xfrm>
              <a:off x="4132" y="321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66" name="Text Box 470"/>
            <p:cNvSpPr txBox="1">
              <a:spLocks noChangeArrowheads="1"/>
            </p:cNvSpPr>
            <p:nvPr/>
          </p:nvSpPr>
          <p:spPr bwMode="auto">
            <a:xfrm>
              <a:off x="4092" y="299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67" name="Text Box 471"/>
            <p:cNvSpPr txBox="1">
              <a:spLocks noChangeArrowheads="1"/>
            </p:cNvSpPr>
            <p:nvPr/>
          </p:nvSpPr>
          <p:spPr bwMode="auto">
            <a:xfrm>
              <a:off x="4448" y="320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68" name="Text Box 472"/>
            <p:cNvSpPr txBox="1">
              <a:spLocks noChangeArrowheads="1"/>
            </p:cNvSpPr>
            <p:nvPr/>
          </p:nvSpPr>
          <p:spPr bwMode="auto">
            <a:xfrm>
              <a:off x="4588" y="300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69" name="Text Box 473"/>
            <p:cNvSpPr txBox="1">
              <a:spLocks noChangeArrowheads="1"/>
            </p:cNvSpPr>
            <p:nvPr/>
          </p:nvSpPr>
          <p:spPr bwMode="auto">
            <a:xfrm>
              <a:off x="4534" y="282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70" name="Text Box 474"/>
            <p:cNvSpPr txBox="1">
              <a:spLocks noChangeArrowheads="1"/>
            </p:cNvSpPr>
            <p:nvPr/>
          </p:nvSpPr>
          <p:spPr bwMode="auto">
            <a:xfrm>
              <a:off x="4596" y="288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71" name="Text Box 475"/>
            <p:cNvSpPr txBox="1">
              <a:spLocks noChangeArrowheads="1"/>
            </p:cNvSpPr>
            <p:nvPr/>
          </p:nvSpPr>
          <p:spPr bwMode="auto">
            <a:xfrm>
              <a:off x="4292" y="284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72" name="Text Box 476"/>
            <p:cNvSpPr txBox="1">
              <a:spLocks noChangeArrowheads="1"/>
            </p:cNvSpPr>
            <p:nvPr/>
          </p:nvSpPr>
          <p:spPr bwMode="auto">
            <a:xfrm>
              <a:off x="4094" y="293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73" name="Text Box 477"/>
            <p:cNvSpPr txBox="1">
              <a:spLocks noChangeArrowheads="1"/>
            </p:cNvSpPr>
            <p:nvPr/>
          </p:nvSpPr>
          <p:spPr bwMode="auto">
            <a:xfrm>
              <a:off x="4302" y="305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74" name="Text Box 478"/>
            <p:cNvSpPr txBox="1">
              <a:spLocks noChangeArrowheads="1"/>
            </p:cNvSpPr>
            <p:nvPr/>
          </p:nvSpPr>
          <p:spPr bwMode="auto">
            <a:xfrm>
              <a:off x="3924" y="284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75" name="Text Box 479"/>
            <p:cNvSpPr txBox="1">
              <a:spLocks noChangeArrowheads="1"/>
            </p:cNvSpPr>
            <p:nvPr/>
          </p:nvSpPr>
          <p:spPr bwMode="auto">
            <a:xfrm>
              <a:off x="4191" y="239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76" name="Text Box 480"/>
            <p:cNvSpPr txBox="1">
              <a:spLocks noChangeArrowheads="1"/>
            </p:cNvSpPr>
            <p:nvPr/>
          </p:nvSpPr>
          <p:spPr bwMode="auto">
            <a:xfrm>
              <a:off x="3789" y="26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77" name="Text Box 481"/>
            <p:cNvSpPr txBox="1">
              <a:spLocks noChangeArrowheads="1"/>
            </p:cNvSpPr>
            <p:nvPr/>
          </p:nvSpPr>
          <p:spPr bwMode="auto">
            <a:xfrm>
              <a:off x="3549" y="240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78" name="Text Box 482"/>
            <p:cNvSpPr txBox="1">
              <a:spLocks noChangeArrowheads="1"/>
            </p:cNvSpPr>
            <p:nvPr/>
          </p:nvSpPr>
          <p:spPr bwMode="auto">
            <a:xfrm>
              <a:off x="3457" y="268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79" name="Text Box 483"/>
            <p:cNvSpPr txBox="1">
              <a:spLocks noChangeArrowheads="1"/>
            </p:cNvSpPr>
            <p:nvPr/>
          </p:nvSpPr>
          <p:spPr bwMode="auto">
            <a:xfrm>
              <a:off x="3621" y="281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80" name="Text Box 484"/>
            <p:cNvSpPr txBox="1">
              <a:spLocks noChangeArrowheads="1"/>
            </p:cNvSpPr>
            <p:nvPr/>
          </p:nvSpPr>
          <p:spPr bwMode="auto">
            <a:xfrm>
              <a:off x="3719" y="243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81" name="Text Box 485"/>
            <p:cNvSpPr txBox="1">
              <a:spLocks noChangeArrowheads="1"/>
            </p:cNvSpPr>
            <p:nvPr/>
          </p:nvSpPr>
          <p:spPr bwMode="auto">
            <a:xfrm>
              <a:off x="3945" y="25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82" name="Text Box 486"/>
            <p:cNvSpPr txBox="1">
              <a:spLocks noChangeArrowheads="1"/>
            </p:cNvSpPr>
            <p:nvPr/>
          </p:nvSpPr>
          <p:spPr bwMode="auto">
            <a:xfrm>
              <a:off x="3955" y="235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83" name="Text Box 487"/>
            <p:cNvSpPr txBox="1">
              <a:spLocks noChangeArrowheads="1"/>
            </p:cNvSpPr>
            <p:nvPr/>
          </p:nvSpPr>
          <p:spPr bwMode="auto">
            <a:xfrm>
              <a:off x="4665" y="247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84" name="Text Box 488"/>
            <p:cNvSpPr txBox="1">
              <a:spLocks noChangeArrowheads="1"/>
            </p:cNvSpPr>
            <p:nvPr/>
          </p:nvSpPr>
          <p:spPr bwMode="auto">
            <a:xfrm>
              <a:off x="4323" y="248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85" name="Text Box 489"/>
            <p:cNvSpPr txBox="1">
              <a:spLocks noChangeArrowheads="1"/>
            </p:cNvSpPr>
            <p:nvPr/>
          </p:nvSpPr>
          <p:spPr bwMode="auto">
            <a:xfrm>
              <a:off x="4461" y="263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86" name="Text Box 490"/>
            <p:cNvSpPr txBox="1">
              <a:spLocks noChangeArrowheads="1"/>
            </p:cNvSpPr>
            <p:nvPr/>
          </p:nvSpPr>
          <p:spPr bwMode="auto">
            <a:xfrm>
              <a:off x="3360" y="244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87" name="Text Box 491"/>
            <p:cNvSpPr txBox="1">
              <a:spLocks noChangeArrowheads="1"/>
            </p:cNvSpPr>
            <p:nvPr/>
          </p:nvSpPr>
          <p:spPr bwMode="auto">
            <a:xfrm>
              <a:off x="3135" y="274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88" name="Text Box 492"/>
            <p:cNvSpPr txBox="1">
              <a:spLocks noChangeArrowheads="1"/>
            </p:cNvSpPr>
            <p:nvPr/>
          </p:nvSpPr>
          <p:spPr bwMode="auto">
            <a:xfrm>
              <a:off x="2979" y="255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89" name="Text Box 493"/>
            <p:cNvSpPr txBox="1">
              <a:spLocks noChangeArrowheads="1"/>
            </p:cNvSpPr>
            <p:nvPr/>
          </p:nvSpPr>
          <p:spPr bwMode="auto">
            <a:xfrm>
              <a:off x="2846" y="244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90" name="Text Box 494"/>
            <p:cNvSpPr txBox="1">
              <a:spLocks noChangeArrowheads="1"/>
            </p:cNvSpPr>
            <p:nvPr/>
          </p:nvSpPr>
          <p:spPr bwMode="auto">
            <a:xfrm>
              <a:off x="3263" y="262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91" name="Text Box 495"/>
            <p:cNvSpPr txBox="1">
              <a:spLocks noChangeArrowheads="1"/>
            </p:cNvSpPr>
            <p:nvPr/>
          </p:nvSpPr>
          <p:spPr bwMode="auto">
            <a:xfrm>
              <a:off x="4279" y="372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92" name="Text Box 496"/>
            <p:cNvSpPr txBox="1">
              <a:spLocks noChangeArrowheads="1"/>
            </p:cNvSpPr>
            <p:nvPr/>
          </p:nvSpPr>
          <p:spPr bwMode="auto">
            <a:xfrm>
              <a:off x="4546" y="34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93" name="Text Box 497"/>
            <p:cNvSpPr txBox="1">
              <a:spLocks noChangeArrowheads="1"/>
            </p:cNvSpPr>
            <p:nvPr/>
          </p:nvSpPr>
          <p:spPr bwMode="auto">
            <a:xfrm>
              <a:off x="4462" y="309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94" name="Text Box 498"/>
            <p:cNvSpPr txBox="1">
              <a:spLocks noChangeArrowheads="1"/>
            </p:cNvSpPr>
            <p:nvPr/>
          </p:nvSpPr>
          <p:spPr bwMode="auto">
            <a:xfrm>
              <a:off x="4048" y="320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95" name="Text Box 499"/>
            <p:cNvSpPr txBox="1">
              <a:spLocks noChangeArrowheads="1"/>
            </p:cNvSpPr>
            <p:nvPr/>
          </p:nvSpPr>
          <p:spPr bwMode="auto">
            <a:xfrm>
              <a:off x="3742" y="355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96" name="Text Box 500"/>
            <p:cNvSpPr txBox="1">
              <a:spLocks noChangeArrowheads="1"/>
            </p:cNvSpPr>
            <p:nvPr/>
          </p:nvSpPr>
          <p:spPr bwMode="auto">
            <a:xfrm>
              <a:off x="4015" y="329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97" name="Text Box 501"/>
            <p:cNvSpPr txBox="1">
              <a:spLocks noChangeArrowheads="1"/>
            </p:cNvSpPr>
            <p:nvPr/>
          </p:nvSpPr>
          <p:spPr bwMode="auto">
            <a:xfrm>
              <a:off x="3688" y="341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98" name="Text Box 502"/>
            <p:cNvSpPr txBox="1">
              <a:spLocks noChangeArrowheads="1"/>
            </p:cNvSpPr>
            <p:nvPr/>
          </p:nvSpPr>
          <p:spPr bwMode="auto">
            <a:xfrm>
              <a:off x="3448" y="330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399" name="Text Box 503"/>
            <p:cNvSpPr txBox="1">
              <a:spLocks noChangeArrowheads="1"/>
            </p:cNvSpPr>
            <p:nvPr/>
          </p:nvSpPr>
          <p:spPr bwMode="auto">
            <a:xfrm>
              <a:off x="3319" y="316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00" name="Text Box 504"/>
            <p:cNvSpPr txBox="1">
              <a:spLocks noChangeArrowheads="1"/>
            </p:cNvSpPr>
            <p:nvPr/>
          </p:nvSpPr>
          <p:spPr bwMode="auto">
            <a:xfrm>
              <a:off x="3400" y="343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01" name="Text Box 505"/>
            <p:cNvSpPr txBox="1">
              <a:spLocks noChangeArrowheads="1"/>
            </p:cNvSpPr>
            <p:nvPr/>
          </p:nvSpPr>
          <p:spPr bwMode="auto">
            <a:xfrm>
              <a:off x="3427" y="283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02" name="Text Box 506"/>
            <p:cNvSpPr txBox="1">
              <a:spLocks noChangeArrowheads="1"/>
            </p:cNvSpPr>
            <p:nvPr/>
          </p:nvSpPr>
          <p:spPr bwMode="auto">
            <a:xfrm>
              <a:off x="3121" y="295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03" name="Text Box 507"/>
            <p:cNvSpPr txBox="1">
              <a:spLocks noChangeArrowheads="1"/>
            </p:cNvSpPr>
            <p:nvPr/>
          </p:nvSpPr>
          <p:spPr bwMode="auto">
            <a:xfrm>
              <a:off x="3004" y="282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04" name="Text Box 508"/>
            <p:cNvSpPr txBox="1">
              <a:spLocks noChangeArrowheads="1"/>
            </p:cNvSpPr>
            <p:nvPr/>
          </p:nvSpPr>
          <p:spPr bwMode="auto">
            <a:xfrm>
              <a:off x="2893" y="304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05" name="Text Box 509"/>
            <p:cNvSpPr txBox="1">
              <a:spLocks noChangeArrowheads="1"/>
            </p:cNvSpPr>
            <p:nvPr/>
          </p:nvSpPr>
          <p:spPr bwMode="auto">
            <a:xfrm>
              <a:off x="2626" y="262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06" name="Text Box 510"/>
            <p:cNvSpPr txBox="1">
              <a:spLocks noChangeArrowheads="1"/>
            </p:cNvSpPr>
            <p:nvPr/>
          </p:nvSpPr>
          <p:spPr bwMode="auto">
            <a:xfrm>
              <a:off x="2842" y="261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07" name="Text Box 511"/>
            <p:cNvSpPr txBox="1">
              <a:spLocks noChangeArrowheads="1"/>
            </p:cNvSpPr>
            <p:nvPr/>
          </p:nvSpPr>
          <p:spPr bwMode="auto">
            <a:xfrm>
              <a:off x="2629" y="307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08" name="Text Box 512"/>
            <p:cNvSpPr txBox="1">
              <a:spLocks noChangeArrowheads="1"/>
            </p:cNvSpPr>
            <p:nvPr/>
          </p:nvSpPr>
          <p:spPr bwMode="auto">
            <a:xfrm>
              <a:off x="3990" y="2446"/>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Klaso</a:t>
              </a:r>
            </a:p>
          </p:txBody>
        </p:sp>
        <p:sp>
          <p:nvSpPr>
            <p:cNvPr id="386409" name="Text Box 513"/>
            <p:cNvSpPr txBox="1">
              <a:spLocks noChangeArrowheads="1"/>
            </p:cNvSpPr>
            <p:nvPr/>
          </p:nvSpPr>
          <p:spPr bwMode="auto">
            <a:xfrm>
              <a:off x="4358" y="2584"/>
              <a:ext cx="18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Ronzel</a:t>
              </a:r>
            </a:p>
          </p:txBody>
        </p:sp>
        <p:sp>
          <p:nvSpPr>
            <p:cNvPr id="386410" name="Text Box 514"/>
            <p:cNvSpPr txBox="1">
              <a:spLocks noChangeArrowheads="1"/>
            </p:cNvSpPr>
            <p:nvPr/>
          </p:nvSpPr>
          <p:spPr bwMode="auto">
            <a:xfrm>
              <a:off x="3906" y="2608"/>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Suya</a:t>
              </a:r>
            </a:p>
          </p:txBody>
        </p:sp>
        <p:sp>
          <p:nvSpPr>
            <p:cNvPr id="386411" name="Text Box 515"/>
            <p:cNvSpPr txBox="1">
              <a:spLocks noChangeArrowheads="1"/>
            </p:cNvSpPr>
            <p:nvPr/>
          </p:nvSpPr>
          <p:spPr bwMode="auto">
            <a:xfrm>
              <a:off x="3752" y="2506"/>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Rosbo</a:t>
              </a:r>
            </a:p>
          </p:txBody>
        </p:sp>
        <p:sp>
          <p:nvSpPr>
            <p:cNvPr id="386412" name="Text Box 516"/>
            <p:cNvSpPr txBox="1">
              <a:spLocks noChangeArrowheads="1"/>
            </p:cNvSpPr>
            <p:nvPr/>
          </p:nvSpPr>
          <p:spPr bwMode="auto">
            <a:xfrm>
              <a:off x="3498" y="2480"/>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Lotto</a:t>
              </a:r>
            </a:p>
          </p:txBody>
        </p:sp>
        <p:sp>
          <p:nvSpPr>
            <p:cNvPr id="386413" name="Text Box 517"/>
            <p:cNvSpPr txBox="1">
              <a:spLocks noChangeArrowheads="1"/>
            </p:cNvSpPr>
            <p:nvPr/>
          </p:nvSpPr>
          <p:spPr bwMode="auto">
            <a:xfrm>
              <a:off x="3388" y="2548"/>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Ovel</a:t>
              </a:r>
            </a:p>
          </p:txBody>
        </p:sp>
        <p:sp>
          <p:nvSpPr>
            <p:cNvPr id="386414" name="Text Box 518"/>
            <p:cNvSpPr txBox="1">
              <a:spLocks noChangeArrowheads="1"/>
            </p:cNvSpPr>
            <p:nvPr/>
          </p:nvSpPr>
          <p:spPr bwMode="auto">
            <a:xfrm>
              <a:off x="4490" y="2732"/>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Rotzo</a:t>
              </a:r>
            </a:p>
          </p:txBody>
        </p:sp>
        <p:sp>
          <p:nvSpPr>
            <p:cNvPr id="386415" name="Text Box 519"/>
            <p:cNvSpPr txBox="1">
              <a:spLocks noChangeArrowheads="1"/>
            </p:cNvSpPr>
            <p:nvPr/>
          </p:nvSpPr>
          <p:spPr bwMode="auto">
            <a:xfrm>
              <a:off x="3220" y="2732"/>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Lufto</a:t>
              </a:r>
            </a:p>
          </p:txBody>
        </p:sp>
        <p:sp>
          <p:nvSpPr>
            <p:cNvPr id="386416" name="Text Box 520"/>
            <p:cNvSpPr txBox="1">
              <a:spLocks noChangeArrowheads="1"/>
            </p:cNvSpPr>
            <p:nvPr/>
          </p:nvSpPr>
          <p:spPr bwMode="auto">
            <a:xfrm>
              <a:off x="3816" y="2756"/>
              <a:ext cx="19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Sarazzo</a:t>
              </a:r>
            </a:p>
          </p:txBody>
        </p:sp>
        <p:sp>
          <p:nvSpPr>
            <p:cNvPr id="386417" name="Text Box 521"/>
            <p:cNvSpPr txBox="1">
              <a:spLocks noChangeArrowheads="1"/>
            </p:cNvSpPr>
            <p:nvPr/>
          </p:nvSpPr>
          <p:spPr bwMode="auto">
            <a:xfrm>
              <a:off x="4224" y="2470"/>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Papas</a:t>
              </a:r>
            </a:p>
          </p:txBody>
        </p:sp>
        <p:sp>
          <p:nvSpPr>
            <p:cNvPr id="386418" name="Text Box 522"/>
            <p:cNvSpPr txBox="1">
              <a:spLocks noChangeArrowheads="1"/>
            </p:cNvSpPr>
            <p:nvPr/>
          </p:nvSpPr>
          <p:spPr bwMode="auto">
            <a:xfrm>
              <a:off x="3652" y="2882"/>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Lauro</a:t>
              </a:r>
            </a:p>
          </p:txBody>
        </p:sp>
        <p:sp>
          <p:nvSpPr>
            <p:cNvPr id="386419" name="Text Box 523"/>
            <p:cNvSpPr txBox="1">
              <a:spLocks noChangeArrowheads="1"/>
            </p:cNvSpPr>
            <p:nvPr/>
          </p:nvSpPr>
          <p:spPr bwMode="auto">
            <a:xfrm>
              <a:off x="3486" y="2792"/>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Bakso</a:t>
              </a:r>
            </a:p>
          </p:txBody>
        </p:sp>
        <p:sp>
          <p:nvSpPr>
            <p:cNvPr id="386420" name="Text Box 524"/>
            <p:cNvSpPr txBox="1">
              <a:spLocks noChangeArrowheads="1"/>
            </p:cNvSpPr>
            <p:nvPr/>
          </p:nvSpPr>
          <p:spPr bwMode="auto">
            <a:xfrm>
              <a:off x="3356" y="2896"/>
              <a:ext cx="20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Rummke</a:t>
              </a:r>
            </a:p>
          </p:txBody>
        </p:sp>
        <p:sp>
          <p:nvSpPr>
            <p:cNvPr id="386421" name="Text Box 525"/>
            <p:cNvSpPr txBox="1">
              <a:spLocks noChangeArrowheads="1"/>
            </p:cNvSpPr>
            <p:nvPr/>
          </p:nvSpPr>
          <p:spPr bwMode="auto">
            <a:xfrm>
              <a:off x="3954" y="2920"/>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Sazzil</a:t>
              </a:r>
            </a:p>
          </p:txBody>
        </p:sp>
        <p:sp>
          <p:nvSpPr>
            <p:cNvPr id="386422" name="Text Box 526"/>
            <p:cNvSpPr txBox="1">
              <a:spLocks noChangeArrowheads="1"/>
            </p:cNvSpPr>
            <p:nvPr/>
          </p:nvSpPr>
          <p:spPr bwMode="auto">
            <a:xfrm>
              <a:off x="4330" y="2944"/>
              <a:ext cx="15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Ude</a:t>
              </a:r>
            </a:p>
          </p:txBody>
        </p:sp>
        <p:sp>
          <p:nvSpPr>
            <p:cNvPr id="386423" name="Text Box 527"/>
            <p:cNvSpPr txBox="1">
              <a:spLocks noChangeArrowheads="1"/>
            </p:cNvSpPr>
            <p:nvPr/>
          </p:nvSpPr>
          <p:spPr bwMode="auto">
            <a:xfrm>
              <a:off x="4126" y="3024"/>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Kaske</a:t>
              </a:r>
            </a:p>
          </p:txBody>
        </p:sp>
        <p:sp>
          <p:nvSpPr>
            <p:cNvPr id="386424" name="Text Box 528"/>
            <p:cNvSpPr txBox="1">
              <a:spLocks noChangeArrowheads="1"/>
            </p:cNvSpPr>
            <p:nvPr/>
          </p:nvSpPr>
          <p:spPr bwMode="auto">
            <a:xfrm>
              <a:off x="4116" y="3104"/>
              <a:ext cx="1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Lumpo</a:t>
              </a:r>
            </a:p>
          </p:txBody>
        </p:sp>
        <p:sp>
          <p:nvSpPr>
            <p:cNvPr id="386425" name="Text Box 529"/>
            <p:cNvSpPr txBox="1">
              <a:spLocks noChangeArrowheads="1"/>
            </p:cNvSpPr>
            <p:nvPr/>
          </p:nvSpPr>
          <p:spPr bwMode="auto">
            <a:xfrm>
              <a:off x="4256" y="3164"/>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Costo</a:t>
              </a:r>
            </a:p>
          </p:txBody>
        </p:sp>
        <p:sp>
          <p:nvSpPr>
            <p:cNvPr id="386426" name="Text Box 530"/>
            <p:cNvSpPr txBox="1">
              <a:spLocks noChangeArrowheads="1"/>
            </p:cNvSpPr>
            <p:nvPr/>
          </p:nvSpPr>
          <p:spPr bwMode="auto">
            <a:xfrm>
              <a:off x="4378" y="3194"/>
              <a:ext cx="20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Samsong</a:t>
              </a:r>
            </a:p>
          </p:txBody>
        </p:sp>
        <p:sp>
          <p:nvSpPr>
            <p:cNvPr id="386427" name="Text Box 531"/>
            <p:cNvSpPr txBox="1">
              <a:spLocks noChangeArrowheads="1"/>
            </p:cNvSpPr>
            <p:nvPr/>
          </p:nvSpPr>
          <p:spPr bwMode="auto">
            <a:xfrm>
              <a:off x="3344" y="3234"/>
              <a:ext cx="18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Gachal</a:t>
              </a:r>
            </a:p>
          </p:txBody>
        </p:sp>
        <p:sp>
          <p:nvSpPr>
            <p:cNvPr id="386428" name="Text Box 532"/>
            <p:cNvSpPr txBox="1">
              <a:spLocks noChangeArrowheads="1"/>
            </p:cNvSpPr>
            <p:nvPr/>
          </p:nvSpPr>
          <p:spPr bwMode="auto">
            <a:xfrm>
              <a:off x="3474" y="3380"/>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Berla</a:t>
              </a:r>
            </a:p>
          </p:txBody>
        </p:sp>
        <p:sp>
          <p:nvSpPr>
            <p:cNvPr id="386429" name="Text Box 533"/>
            <p:cNvSpPr txBox="1">
              <a:spLocks noChangeArrowheads="1"/>
            </p:cNvSpPr>
            <p:nvPr/>
          </p:nvSpPr>
          <p:spPr bwMode="auto">
            <a:xfrm>
              <a:off x="4020" y="3270"/>
              <a:ext cx="15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Fuo</a:t>
              </a:r>
            </a:p>
          </p:txBody>
        </p:sp>
        <p:sp>
          <p:nvSpPr>
            <p:cNvPr id="386430" name="Text Box 534"/>
            <p:cNvSpPr txBox="1">
              <a:spLocks noChangeArrowheads="1"/>
            </p:cNvSpPr>
            <p:nvPr/>
          </p:nvSpPr>
          <p:spPr bwMode="auto">
            <a:xfrm>
              <a:off x="4042" y="3396"/>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Vaube</a:t>
              </a:r>
            </a:p>
          </p:txBody>
        </p:sp>
        <p:sp>
          <p:nvSpPr>
            <p:cNvPr id="386431" name="Text Box 535"/>
            <p:cNvSpPr txBox="1">
              <a:spLocks noChangeArrowheads="1"/>
            </p:cNvSpPr>
            <p:nvPr/>
          </p:nvSpPr>
          <p:spPr bwMode="auto">
            <a:xfrm>
              <a:off x="4400" y="3290"/>
              <a:ext cx="15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Arte</a:t>
              </a:r>
            </a:p>
          </p:txBody>
        </p:sp>
        <p:sp>
          <p:nvSpPr>
            <p:cNvPr id="386432" name="Text Box 536"/>
            <p:cNvSpPr txBox="1">
              <a:spLocks noChangeArrowheads="1"/>
            </p:cNvSpPr>
            <p:nvPr/>
          </p:nvSpPr>
          <p:spPr bwMode="auto">
            <a:xfrm>
              <a:off x="3386" y="3548"/>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Libol</a:t>
              </a:r>
            </a:p>
          </p:txBody>
        </p:sp>
        <p:sp>
          <p:nvSpPr>
            <p:cNvPr id="386433" name="Text Box 537"/>
            <p:cNvSpPr txBox="1">
              <a:spLocks noChangeArrowheads="1"/>
            </p:cNvSpPr>
            <p:nvPr/>
          </p:nvSpPr>
          <p:spPr bwMode="auto">
            <a:xfrm>
              <a:off x="3640" y="3484"/>
              <a:ext cx="18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Tuarik</a:t>
              </a:r>
            </a:p>
          </p:txBody>
        </p:sp>
        <p:sp>
          <p:nvSpPr>
            <p:cNvPr id="386434" name="Text Box 538"/>
            <p:cNvSpPr txBox="1">
              <a:spLocks noChangeArrowheads="1"/>
            </p:cNvSpPr>
            <p:nvPr/>
          </p:nvSpPr>
          <p:spPr bwMode="auto">
            <a:xfrm>
              <a:off x="4262" y="3574"/>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Focal</a:t>
              </a:r>
            </a:p>
          </p:txBody>
        </p:sp>
        <p:sp>
          <p:nvSpPr>
            <p:cNvPr id="386435" name="Text Box 539"/>
            <p:cNvSpPr txBox="1">
              <a:spLocks noChangeArrowheads="1"/>
            </p:cNvSpPr>
            <p:nvPr/>
          </p:nvSpPr>
          <p:spPr bwMode="auto">
            <a:xfrm>
              <a:off x="3772" y="3648"/>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Flossi</a:t>
              </a:r>
            </a:p>
          </p:txBody>
        </p:sp>
        <p:sp>
          <p:nvSpPr>
            <p:cNvPr id="386436" name="Text Box 540"/>
            <p:cNvSpPr txBox="1">
              <a:spLocks noChangeArrowheads="1"/>
            </p:cNvSpPr>
            <p:nvPr/>
          </p:nvSpPr>
          <p:spPr bwMode="auto">
            <a:xfrm>
              <a:off x="3952" y="3720"/>
              <a:ext cx="19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Trappek</a:t>
              </a:r>
            </a:p>
          </p:txBody>
        </p:sp>
        <p:sp>
          <p:nvSpPr>
            <p:cNvPr id="386437" name="Text Box 541"/>
            <p:cNvSpPr txBox="1">
              <a:spLocks noChangeArrowheads="1"/>
            </p:cNvSpPr>
            <p:nvPr/>
          </p:nvSpPr>
          <p:spPr bwMode="auto">
            <a:xfrm>
              <a:off x="4310" y="3830"/>
              <a:ext cx="16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Urlo</a:t>
              </a:r>
            </a:p>
          </p:txBody>
        </p:sp>
        <p:sp>
          <p:nvSpPr>
            <p:cNvPr id="386438" name="Text Box 542"/>
            <p:cNvSpPr txBox="1">
              <a:spLocks noChangeArrowheads="1"/>
            </p:cNvSpPr>
            <p:nvPr/>
          </p:nvSpPr>
          <p:spPr bwMode="auto">
            <a:xfrm>
              <a:off x="4576" y="3528"/>
              <a:ext cx="19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Brimbo</a:t>
              </a:r>
            </a:p>
          </p:txBody>
        </p:sp>
        <p:sp>
          <p:nvSpPr>
            <p:cNvPr id="386439" name="Text Box 543"/>
            <p:cNvSpPr txBox="1">
              <a:spLocks noChangeArrowheads="1"/>
            </p:cNvSpPr>
            <p:nvPr/>
          </p:nvSpPr>
          <p:spPr bwMode="auto">
            <a:xfrm>
              <a:off x="4534" y="3796"/>
              <a:ext cx="18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Barum</a:t>
              </a:r>
            </a:p>
          </p:txBody>
        </p:sp>
        <p:sp>
          <p:nvSpPr>
            <p:cNvPr id="386440" name="Text Box 544"/>
            <p:cNvSpPr txBox="1">
              <a:spLocks noChangeArrowheads="1"/>
            </p:cNvSpPr>
            <p:nvPr/>
          </p:nvSpPr>
          <p:spPr bwMode="auto">
            <a:xfrm>
              <a:off x="4614" y="3600"/>
              <a:ext cx="18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Soberri</a:t>
              </a:r>
            </a:p>
          </p:txBody>
        </p:sp>
        <p:sp>
          <p:nvSpPr>
            <p:cNvPr id="386441" name="Text Box 545"/>
            <p:cNvSpPr txBox="1">
              <a:spLocks noChangeArrowheads="1"/>
            </p:cNvSpPr>
            <p:nvPr/>
          </p:nvSpPr>
          <p:spPr bwMode="auto">
            <a:xfrm>
              <a:off x="4426" y="3620"/>
              <a:ext cx="15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Xili</a:t>
              </a:r>
            </a:p>
          </p:txBody>
        </p:sp>
        <p:sp>
          <p:nvSpPr>
            <p:cNvPr id="386442" name="Text Box 546"/>
            <p:cNvSpPr txBox="1">
              <a:spLocks noChangeArrowheads="1"/>
            </p:cNvSpPr>
            <p:nvPr/>
          </p:nvSpPr>
          <p:spPr bwMode="auto">
            <a:xfrm>
              <a:off x="3167" y="2828"/>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Egro</a:t>
              </a:r>
            </a:p>
          </p:txBody>
        </p:sp>
        <p:sp>
          <p:nvSpPr>
            <p:cNvPr id="386443" name="Text Box 547"/>
            <p:cNvSpPr txBox="1">
              <a:spLocks noChangeArrowheads="1"/>
            </p:cNvSpPr>
            <p:nvPr/>
          </p:nvSpPr>
          <p:spPr bwMode="auto">
            <a:xfrm>
              <a:off x="3033" y="2904"/>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Vortre</a:t>
              </a:r>
            </a:p>
          </p:txBody>
        </p:sp>
        <p:sp>
          <p:nvSpPr>
            <p:cNvPr id="386444" name="Text Box 548"/>
            <p:cNvSpPr txBox="1">
              <a:spLocks noChangeArrowheads="1"/>
            </p:cNvSpPr>
            <p:nvPr/>
          </p:nvSpPr>
          <p:spPr bwMode="auto">
            <a:xfrm>
              <a:off x="3151" y="3058"/>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Rumro</a:t>
              </a:r>
            </a:p>
          </p:txBody>
        </p:sp>
        <p:sp>
          <p:nvSpPr>
            <p:cNvPr id="386445" name="Text Box 549"/>
            <p:cNvSpPr txBox="1">
              <a:spLocks noChangeArrowheads="1"/>
            </p:cNvSpPr>
            <p:nvPr/>
          </p:nvSpPr>
          <p:spPr bwMode="auto">
            <a:xfrm>
              <a:off x="2929" y="3150"/>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Agati</a:t>
              </a:r>
            </a:p>
          </p:txBody>
        </p:sp>
        <p:sp>
          <p:nvSpPr>
            <p:cNvPr id="386446" name="Text Box 550"/>
            <p:cNvSpPr txBox="1">
              <a:spLocks noChangeArrowheads="1"/>
            </p:cNvSpPr>
            <p:nvPr/>
          </p:nvSpPr>
          <p:spPr bwMode="auto">
            <a:xfrm>
              <a:off x="2801" y="2730"/>
              <a:ext cx="1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Olso</a:t>
              </a:r>
            </a:p>
          </p:txBody>
        </p:sp>
        <p:sp>
          <p:nvSpPr>
            <p:cNvPr id="386447" name="Text Box 551"/>
            <p:cNvSpPr txBox="1">
              <a:spLocks noChangeArrowheads="1"/>
            </p:cNvSpPr>
            <p:nvPr/>
          </p:nvSpPr>
          <p:spPr bwMode="auto">
            <a:xfrm>
              <a:off x="2587" y="2746"/>
              <a:ext cx="18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Zummi</a:t>
              </a:r>
            </a:p>
          </p:txBody>
        </p:sp>
        <p:sp>
          <p:nvSpPr>
            <p:cNvPr id="386448" name="Text Box 552"/>
            <p:cNvSpPr txBox="1">
              <a:spLocks noChangeArrowheads="1"/>
            </p:cNvSpPr>
            <p:nvPr/>
          </p:nvSpPr>
          <p:spPr bwMode="auto">
            <a:xfrm>
              <a:off x="2655" y="3176"/>
              <a:ext cx="1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Ilkat</a:t>
              </a:r>
            </a:p>
          </p:txBody>
        </p:sp>
        <p:sp>
          <p:nvSpPr>
            <p:cNvPr id="386449" name="Text Box 553"/>
            <p:cNvSpPr txBox="1">
              <a:spLocks noChangeArrowheads="1"/>
            </p:cNvSpPr>
            <p:nvPr/>
          </p:nvSpPr>
          <p:spPr bwMode="auto">
            <a:xfrm>
              <a:off x="2924" y="2630"/>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Saksa</a:t>
              </a:r>
            </a:p>
          </p:txBody>
        </p:sp>
        <p:sp>
          <p:nvSpPr>
            <p:cNvPr id="386450" name="Text Box 554"/>
            <p:cNvSpPr txBox="1">
              <a:spLocks noChangeArrowheads="1"/>
            </p:cNvSpPr>
            <p:nvPr/>
          </p:nvSpPr>
          <p:spPr bwMode="auto">
            <a:xfrm>
              <a:off x="4106" y="3284"/>
              <a:ext cx="15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Ogs</a:t>
              </a:r>
            </a:p>
          </p:txBody>
        </p:sp>
        <p:sp>
          <p:nvSpPr>
            <p:cNvPr id="386451" name="Text Box 555"/>
            <p:cNvSpPr txBox="1">
              <a:spLocks noChangeArrowheads="1"/>
            </p:cNvSpPr>
            <p:nvPr/>
          </p:nvSpPr>
          <p:spPr bwMode="auto">
            <a:xfrm>
              <a:off x="4542" y="2996"/>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Sapkar</a:t>
              </a:r>
            </a:p>
          </p:txBody>
        </p:sp>
        <p:sp>
          <p:nvSpPr>
            <p:cNvPr id="386452" name="Text Box 556"/>
            <p:cNvSpPr txBox="1">
              <a:spLocks noChangeArrowheads="1"/>
            </p:cNvSpPr>
            <p:nvPr/>
          </p:nvSpPr>
          <p:spPr bwMode="auto">
            <a:xfrm>
              <a:off x="4544" y="2884"/>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Zokar</a:t>
              </a:r>
            </a:p>
          </p:txBody>
        </p:sp>
        <p:sp>
          <p:nvSpPr>
            <p:cNvPr id="386453" name="Text Box 557"/>
            <p:cNvSpPr txBox="1">
              <a:spLocks noChangeArrowheads="1"/>
            </p:cNvSpPr>
            <p:nvPr/>
          </p:nvSpPr>
          <p:spPr bwMode="auto">
            <a:xfrm>
              <a:off x="3916" y="208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54" name="Text Box 558"/>
            <p:cNvSpPr txBox="1">
              <a:spLocks noChangeArrowheads="1"/>
            </p:cNvSpPr>
            <p:nvPr/>
          </p:nvSpPr>
          <p:spPr bwMode="auto">
            <a:xfrm>
              <a:off x="4747" y="2101"/>
              <a:ext cx="19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Beatrize</a:t>
              </a:r>
            </a:p>
          </p:txBody>
        </p:sp>
        <p:sp>
          <p:nvSpPr>
            <p:cNvPr id="386455" name="Text Box 559"/>
            <p:cNvSpPr txBox="1">
              <a:spLocks noChangeArrowheads="1"/>
            </p:cNvSpPr>
            <p:nvPr/>
          </p:nvSpPr>
          <p:spPr bwMode="auto">
            <a:xfrm>
              <a:off x="4828" y="201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56" name="Text Box 560"/>
            <p:cNvSpPr txBox="1">
              <a:spLocks noChangeArrowheads="1"/>
            </p:cNvSpPr>
            <p:nvPr/>
          </p:nvSpPr>
          <p:spPr bwMode="auto">
            <a:xfrm>
              <a:off x="3944" y="2182"/>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Kalzo</a:t>
              </a:r>
            </a:p>
          </p:txBody>
        </p:sp>
        <p:sp>
          <p:nvSpPr>
            <p:cNvPr id="386457" name="Text Box 561"/>
            <p:cNvSpPr txBox="1">
              <a:spLocks noChangeArrowheads="1"/>
            </p:cNvSpPr>
            <p:nvPr/>
          </p:nvSpPr>
          <p:spPr bwMode="auto">
            <a:xfrm>
              <a:off x="3876" y="153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58" name="Text Box 562"/>
            <p:cNvSpPr txBox="1">
              <a:spLocks noChangeArrowheads="1"/>
            </p:cNvSpPr>
            <p:nvPr/>
          </p:nvSpPr>
          <p:spPr bwMode="auto">
            <a:xfrm>
              <a:off x="4130" y="138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59" name="Text Box 563"/>
            <p:cNvSpPr txBox="1">
              <a:spLocks noChangeArrowheads="1"/>
            </p:cNvSpPr>
            <p:nvPr/>
          </p:nvSpPr>
          <p:spPr bwMode="auto">
            <a:xfrm>
              <a:off x="3836" y="161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60" name="Text Box 564"/>
            <p:cNvSpPr txBox="1">
              <a:spLocks noChangeArrowheads="1"/>
            </p:cNvSpPr>
            <p:nvPr/>
          </p:nvSpPr>
          <p:spPr bwMode="auto">
            <a:xfrm>
              <a:off x="4158" y="1492"/>
              <a:ext cx="18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Chrono</a:t>
              </a:r>
            </a:p>
          </p:txBody>
        </p:sp>
        <p:sp>
          <p:nvSpPr>
            <p:cNvPr id="386461" name="Text Box 565"/>
            <p:cNvSpPr txBox="1">
              <a:spLocks noChangeArrowheads="1"/>
            </p:cNvSpPr>
            <p:nvPr/>
          </p:nvSpPr>
          <p:spPr bwMode="auto">
            <a:xfrm>
              <a:off x="3898" y="1640"/>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Rizzi</a:t>
              </a:r>
            </a:p>
          </p:txBody>
        </p:sp>
        <p:sp>
          <p:nvSpPr>
            <p:cNvPr id="386462" name="Text Box 566"/>
            <p:cNvSpPr txBox="1">
              <a:spLocks noChangeArrowheads="1"/>
            </p:cNvSpPr>
            <p:nvPr/>
          </p:nvSpPr>
          <p:spPr bwMode="auto">
            <a:xfrm>
              <a:off x="3862" y="1730"/>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Nokka</a:t>
              </a:r>
            </a:p>
          </p:txBody>
        </p:sp>
        <p:sp>
          <p:nvSpPr>
            <p:cNvPr id="386463" name="Text Box 567"/>
            <p:cNvSpPr txBox="1">
              <a:spLocks noChangeArrowheads="1"/>
            </p:cNvSpPr>
            <p:nvPr/>
          </p:nvSpPr>
          <p:spPr bwMode="auto">
            <a:xfrm>
              <a:off x="3088" y="352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64" name="Text Box 568"/>
            <p:cNvSpPr txBox="1">
              <a:spLocks noChangeArrowheads="1"/>
            </p:cNvSpPr>
            <p:nvPr/>
          </p:nvSpPr>
          <p:spPr bwMode="auto">
            <a:xfrm>
              <a:off x="2588" y="331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65" name="Text Box 569"/>
            <p:cNvSpPr txBox="1">
              <a:spLocks noChangeArrowheads="1"/>
            </p:cNvSpPr>
            <p:nvPr/>
          </p:nvSpPr>
          <p:spPr bwMode="auto">
            <a:xfrm>
              <a:off x="2767" y="350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66" name="Text Box 570"/>
            <p:cNvSpPr txBox="1">
              <a:spLocks noChangeArrowheads="1"/>
            </p:cNvSpPr>
            <p:nvPr/>
          </p:nvSpPr>
          <p:spPr bwMode="auto">
            <a:xfrm>
              <a:off x="2939" y="338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67" name="Text Box 571"/>
            <p:cNvSpPr txBox="1">
              <a:spLocks noChangeArrowheads="1"/>
            </p:cNvSpPr>
            <p:nvPr/>
          </p:nvSpPr>
          <p:spPr bwMode="auto">
            <a:xfrm>
              <a:off x="3388" y="365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68" name="Text Box 572"/>
            <p:cNvSpPr txBox="1">
              <a:spLocks noChangeArrowheads="1"/>
            </p:cNvSpPr>
            <p:nvPr/>
          </p:nvSpPr>
          <p:spPr bwMode="auto">
            <a:xfrm>
              <a:off x="2785" y="254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69" name="Text Box 573"/>
            <p:cNvSpPr txBox="1">
              <a:spLocks noChangeArrowheads="1"/>
            </p:cNvSpPr>
            <p:nvPr/>
          </p:nvSpPr>
          <p:spPr bwMode="auto">
            <a:xfrm>
              <a:off x="3012" y="243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70" name="Text Box 574"/>
            <p:cNvSpPr txBox="1">
              <a:spLocks noChangeArrowheads="1"/>
            </p:cNvSpPr>
            <p:nvPr/>
          </p:nvSpPr>
          <p:spPr bwMode="auto">
            <a:xfrm>
              <a:off x="3204" y="24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71" name="Text Box 575"/>
            <p:cNvSpPr txBox="1">
              <a:spLocks noChangeArrowheads="1"/>
            </p:cNvSpPr>
            <p:nvPr/>
          </p:nvSpPr>
          <p:spPr bwMode="auto">
            <a:xfrm>
              <a:off x="2921" y="24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72" name="Text Box 576"/>
            <p:cNvSpPr txBox="1">
              <a:spLocks noChangeArrowheads="1"/>
            </p:cNvSpPr>
            <p:nvPr/>
          </p:nvSpPr>
          <p:spPr bwMode="auto">
            <a:xfrm>
              <a:off x="2812" y="2612"/>
              <a:ext cx="19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Ghermo</a:t>
              </a:r>
            </a:p>
          </p:txBody>
        </p:sp>
        <p:sp>
          <p:nvSpPr>
            <p:cNvPr id="386473" name="Text Box 577"/>
            <p:cNvSpPr txBox="1">
              <a:spLocks noChangeArrowheads="1"/>
            </p:cNvSpPr>
            <p:nvPr/>
          </p:nvSpPr>
          <p:spPr bwMode="auto">
            <a:xfrm>
              <a:off x="3033" y="2507"/>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Supsa</a:t>
              </a:r>
            </a:p>
          </p:txBody>
        </p:sp>
        <p:sp>
          <p:nvSpPr>
            <p:cNvPr id="386474" name="Text Box 578"/>
            <p:cNvSpPr txBox="1">
              <a:spLocks noChangeArrowheads="1"/>
            </p:cNvSpPr>
            <p:nvPr/>
          </p:nvSpPr>
          <p:spPr bwMode="auto">
            <a:xfrm>
              <a:off x="2910" y="2513"/>
              <a:ext cx="16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Sulo</a:t>
              </a:r>
            </a:p>
          </p:txBody>
        </p:sp>
        <p:sp>
          <p:nvSpPr>
            <p:cNvPr id="386475" name="Text Box 579"/>
            <p:cNvSpPr txBox="1">
              <a:spLocks noChangeArrowheads="1"/>
            </p:cNvSpPr>
            <p:nvPr/>
          </p:nvSpPr>
          <p:spPr bwMode="auto">
            <a:xfrm>
              <a:off x="3210" y="2507"/>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Hofsa</a:t>
              </a:r>
            </a:p>
          </p:txBody>
        </p:sp>
        <p:sp>
          <p:nvSpPr>
            <p:cNvPr id="386476" name="Text Box 580"/>
            <p:cNvSpPr txBox="1">
              <a:spLocks noChangeArrowheads="1"/>
            </p:cNvSpPr>
            <p:nvPr/>
          </p:nvSpPr>
          <p:spPr bwMode="auto">
            <a:xfrm>
              <a:off x="2555" y="3378"/>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Porko</a:t>
              </a:r>
            </a:p>
          </p:txBody>
        </p:sp>
        <p:sp>
          <p:nvSpPr>
            <p:cNvPr id="386477" name="Text Box 581"/>
            <p:cNvSpPr txBox="1">
              <a:spLocks noChangeArrowheads="1"/>
            </p:cNvSpPr>
            <p:nvPr/>
          </p:nvSpPr>
          <p:spPr bwMode="auto">
            <a:xfrm>
              <a:off x="2711" y="3575"/>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Larka</a:t>
              </a:r>
            </a:p>
          </p:txBody>
        </p:sp>
        <p:sp>
          <p:nvSpPr>
            <p:cNvPr id="386478" name="Text Box 582"/>
            <p:cNvSpPr txBox="1">
              <a:spLocks noChangeArrowheads="1"/>
            </p:cNvSpPr>
            <p:nvPr/>
          </p:nvSpPr>
          <p:spPr bwMode="auto">
            <a:xfrm>
              <a:off x="2949" y="3498"/>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Muno</a:t>
              </a:r>
            </a:p>
          </p:txBody>
        </p:sp>
        <p:sp>
          <p:nvSpPr>
            <p:cNvPr id="386479" name="Text Box 583"/>
            <p:cNvSpPr txBox="1">
              <a:spLocks noChangeArrowheads="1"/>
            </p:cNvSpPr>
            <p:nvPr/>
          </p:nvSpPr>
          <p:spPr bwMode="auto">
            <a:xfrm>
              <a:off x="3102" y="3637"/>
              <a:ext cx="15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Deli</a:t>
              </a:r>
            </a:p>
          </p:txBody>
        </p:sp>
        <p:sp>
          <p:nvSpPr>
            <p:cNvPr id="386480" name="Text Box 584"/>
            <p:cNvSpPr txBox="1">
              <a:spLocks noChangeArrowheads="1"/>
            </p:cNvSpPr>
            <p:nvPr/>
          </p:nvSpPr>
          <p:spPr bwMode="auto">
            <a:xfrm>
              <a:off x="3409" y="3765"/>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Bokso</a:t>
              </a:r>
            </a:p>
          </p:txBody>
        </p:sp>
        <p:sp>
          <p:nvSpPr>
            <p:cNvPr id="386481" name="Text Box 585"/>
            <p:cNvSpPr txBox="1">
              <a:spLocks noChangeArrowheads="1"/>
            </p:cNvSpPr>
            <p:nvPr/>
          </p:nvSpPr>
          <p:spPr bwMode="auto">
            <a:xfrm>
              <a:off x="3169" y="210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82" name="Text Box 586"/>
            <p:cNvSpPr txBox="1">
              <a:spLocks noChangeArrowheads="1"/>
            </p:cNvSpPr>
            <p:nvPr/>
          </p:nvSpPr>
          <p:spPr bwMode="auto">
            <a:xfrm>
              <a:off x="2863" y="205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83" name="Text Box 587"/>
            <p:cNvSpPr txBox="1">
              <a:spLocks noChangeArrowheads="1"/>
            </p:cNvSpPr>
            <p:nvPr/>
          </p:nvSpPr>
          <p:spPr bwMode="auto">
            <a:xfrm>
              <a:off x="2753" y="229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84" name="Text Box 588"/>
            <p:cNvSpPr txBox="1">
              <a:spLocks noChangeArrowheads="1"/>
            </p:cNvSpPr>
            <p:nvPr/>
          </p:nvSpPr>
          <p:spPr bwMode="auto">
            <a:xfrm>
              <a:off x="3092" y="188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85" name="Text Box 589"/>
            <p:cNvSpPr txBox="1">
              <a:spLocks noChangeArrowheads="1"/>
            </p:cNvSpPr>
            <p:nvPr/>
          </p:nvSpPr>
          <p:spPr bwMode="auto">
            <a:xfrm>
              <a:off x="3619" y="205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86" name="Text Box 590"/>
            <p:cNvSpPr txBox="1">
              <a:spLocks noChangeArrowheads="1"/>
            </p:cNvSpPr>
            <p:nvPr/>
          </p:nvSpPr>
          <p:spPr bwMode="auto">
            <a:xfrm>
              <a:off x="2874" y="226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87" name="Text Box 591"/>
            <p:cNvSpPr txBox="1">
              <a:spLocks noChangeArrowheads="1"/>
            </p:cNvSpPr>
            <p:nvPr/>
          </p:nvSpPr>
          <p:spPr bwMode="auto">
            <a:xfrm>
              <a:off x="2656" y="192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88" name="Text Box 592"/>
            <p:cNvSpPr txBox="1">
              <a:spLocks noChangeArrowheads="1"/>
            </p:cNvSpPr>
            <p:nvPr/>
          </p:nvSpPr>
          <p:spPr bwMode="auto">
            <a:xfrm>
              <a:off x="2598" y="203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89" name="Text Box 593"/>
            <p:cNvSpPr txBox="1">
              <a:spLocks noChangeArrowheads="1"/>
            </p:cNvSpPr>
            <p:nvPr/>
          </p:nvSpPr>
          <p:spPr bwMode="auto">
            <a:xfrm>
              <a:off x="2453" y="2104"/>
              <a:ext cx="15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800" b="0">
                  <a:solidFill>
                    <a:srgbClr val="000000"/>
                  </a:solidFill>
                </a:rPr>
                <a:t>.</a:t>
              </a:r>
            </a:p>
          </p:txBody>
        </p:sp>
        <p:sp>
          <p:nvSpPr>
            <p:cNvPr id="386490" name="Text Box 594"/>
            <p:cNvSpPr txBox="1">
              <a:spLocks noChangeArrowheads="1"/>
            </p:cNvSpPr>
            <p:nvPr/>
          </p:nvSpPr>
          <p:spPr bwMode="auto">
            <a:xfrm>
              <a:off x="2624" y="220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91" name="Text Box 595"/>
            <p:cNvSpPr txBox="1">
              <a:spLocks noChangeArrowheads="1"/>
            </p:cNvSpPr>
            <p:nvPr/>
          </p:nvSpPr>
          <p:spPr bwMode="auto">
            <a:xfrm>
              <a:off x="3020" y="229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92" name="Text Box 596"/>
            <p:cNvSpPr txBox="1">
              <a:spLocks noChangeArrowheads="1"/>
            </p:cNvSpPr>
            <p:nvPr/>
          </p:nvSpPr>
          <p:spPr bwMode="auto">
            <a:xfrm>
              <a:off x="3186" y="219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93" name="Text Box 597"/>
            <p:cNvSpPr txBox="1">
              <a:spLocks noChangeArrowheads="1"/>
            </p:cNvSpPr>
            <p:nvPr/>
          </p:nvSpPr>
          <p:spPr bwMode="auto">
            <a:xfrm>
              <a:off x="3404" y="206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94" name="Text Box 598"/>
            <p:cNvSpPr txBox="1">
              <a:spLocks noChangeArrowheads="1"/>
            </p:cNvSpPr>
            <p:nvPr/>
          </p:nvSpPr>
          <p:spPr bwMode="auto">
            <a:xfrm>
              <a:off x="2921" y="166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95" name="Text Box 599"/>
            <p:cNvSpPr txBox="1">
              <a:spLocks noChangeArrowheads="1"/>
            </p:cNvSpPr>
            <p:nvPr/>
          </p:nvSpPr>
          <p:spPr bwMode="auto">
            <a:xfrm>
              <a:off x="2762" y="173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96" name="Text Box 600"/>
            <p:cNvSpPr txBox="1">
              <a:spLocks noChangeArrowheads="1"/>
            </p:cNvSpPr>
            <p:nvPr/>
          </p:nvSpPr>
          <p:spPr bwMode="auto">
            <a:xfrm>
              <a:off x="3344" y="151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97" name="Text Box 601"/>
            <p:cNvSpPr txBox="1">
              <a:spLocks noChangeArrowheads="1"/>
            </p:cNvSpPr>
            <p:nvPr/>
          </p:nvSpPr>
          <p:spPr bwMode="auto">
            <a:xfrm>
              <a:off x="3545" y="165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98" name="Text Box 602"/>
            <p:cNvSpPr txBox="1">
              <a:spLocks noChangeArrowheads="1"/>
            </p:cNvSpPr>
            <p:nvPr/>
          </p:nvSpPr>
          <p:spPr bwMode="auto">
            <a:xfrm>
              <a:off x="2376" y="175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499" name="Text Box 603"/>
            <p:cNvSpPr txBox="1">
              <a:spLocks noChangeArrowheads="1"/>
            </p:cNvSpPr>
            <p:nvPr/>
          </p:nvSpPr>
          <p:spPr bwMode="auto">
            <a:xfrm>
              <a:off x="3001" y="207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00" name="Text Box 604"/>
            <p:cNvSpPr txBox="1">
              <a:spLocks noChangeArrowheads="1"/>
            </p:cNvSpPr>
            <p:nvPr/>
          </p:nvSpPr>
          <p:spPr bwMode="auto">
            <a:xfrm>
              <a:off x="2712" y="1806"/>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Takeri</a:t>
              </a:r>
            </a:p>
          </p:txBody>
        </p:sp>
        <p:sp>
          <p:nvSpPr>
            <p:cNvPr id="386501" name="Text Box 605"/>
            <p:cNvSpPr txBox="1">
              <a:spLocks noChangeArrowheads="1"/>
            </p:cNvSpPr>
            <p:nvPr/>
          </p:nvSpPr>
          <p:spPr bwMode="auto">
            <a:xfrm>
              <a:off x="2861" y="1737"/>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Suppo</a:t>
              </a:r>
            </a:p>
          </p:txBody>
        </p:sp>
        <p:sp>
          <p:nvSpPr>
            <p:cNvPr id="386502" name="Text Box 606"/>
            <p:cNvSpPr txBox="1">
              <a:spLocks noChangeArrowheads="1"/>
            </p:cNvSpPr>
            <p:nvPr/>
          </p:nvSpPr>
          <p:spPr bwMode="auto">
            <a:xfrm>
              <a:off x="3351" y="1578"/>
              <a:ext cx="18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Dikksa</a:t>
              </a:r>
            </a:p>
          </p:txBody>
        </p:sp>
        <p:sp>
          <p:nvSpPr>
            <p:cNvPr id="386503" name="Text Box 607"/>
            <p:cNvSpPr txBox="1">
              <a:spLocks noChangeArrowheads="1"/>
            </p:cNvSpPr>
            <p:nvPr/>
          </p:nvSpPr>
          <p:spPr bwMode="auto">
            <a:xfrm>
              <a:off x="3091" y="2000"/>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Muffo</a:t>
              </a:r>
            </a:p>
          </p:txBody>
        </p:sp>
        <p:sp>
          <p:nvSpPr>
            <p:cNvPr id="386504" name="Text Box 608"/>
            <p:cNvSpPr txBox="1">
              <a:spLocks noChangeArrowheads="1"/>
            </p:cNvSpPr>
            <p:nvPr/>
          </p:nvSpPr>
          <p:spPr bwMode="auto">
            <a:xfrm>
              <a:off x="2674" y="2031"/>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Focca</a:t>
              </a:r>
            </a:p>
          </p:txBody>
        </p:sp>
        <p:sp>
          <p:nvSpPr>
            <p:cNvPr id="386505" name="Text Box 609"/>
            <p:cNvSpPr txBox="1">
              <a:spLocks noChangeArrowheads="1"/>
            </p:cNvSpPr>
            <p:nvPr/>
          </p:nvSpPr>
          <p:spPr bwMode="auto">
            <a:xfrm>
              <a:off x="2622" y="2135"/>
              <a:ext cx="18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Lumes</a:t>
              </a:r>
            </a:p>
          </p:txBody>
        </p:sp>
        <p:sp>
          <p:nvSpPr>
            <p:cNvPr id="386506" name="Text Box 610"/>
            <p:cNvSpPr txBox="1">
              <a:spLocks noChangeArrowheads="1"/>
            </p:cNvSpPr>
            <p:nvPr/>
          </p:nvSpPr>
          <p:spPr bwMode="auto">
            <a:xfrm>
              <a:off x="2376" y="2250"/>
              <a:ext cx="29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a:solidFill>
                    <a:srgbClr val="000000"/>
                  </a:solidFill>
                </a:rPr>
                <a:t>Treppek</a:t>
              </a:r>
            </a:p>
          </p:txBody>
        </p:sp>
        <p:sp>
          <p:nvSpPr>
            <p:cNvPr id="386507" name="Text Box 611"/>
            <p:cNvSpPr txBox="1">
              <a:spLocks noChangeArrowheads="1"/>
            </p:cNvSpPr>
            <p:nvPr/>
          </p:nvSpPr>
          <p:spPr bwMode="auto">
            <a:xfrm>
              <a:off x="2580" y="2274"/>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Sirasi</a:t>
              </a:r>
            </a:p>
          </p:txBody>
        </p:sp>
        <p:sp>
          <p:nvSpPr>
            <p:cNvPr id="386508" name="Text Box 612"/>
            <p:cNvSpPr txBox="1">
              <a:spLocks noChangeArrowheads="1"/>
            </p:cNvSpPr>
            <p:nvPr/>
          </p:nvSpPr>
          <p:spPr bwMode="auto">
            <a:xfrm>
              <a:off x="3022" y="2178"/>
              <a:ext cx="19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Quocha</a:t>
              </a:r>
            </a:p>
          </p:txBody>
        </p:sp>
        <p:sp>
          <p:nvSpPr>
            <p:cNvPr id="386509" name="Text Box 613"/>
            <p:cNvSpPr txBox="1">
              <a:spLocks noChangeArrowheads="1"/>
            </p:cNvSpPr>
            <p:nvPr/>
          </p:nvSpPr>
          <p:spPr bwMode="auto">
            <a:xfrm>
              <a:off x="2823" y="2141"/>
              <a:ext cx="15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Lok</a:t>
              </a:r>
            </a:p>
          </p:txBody>
        </p:sp>
        <p:sp>
          <p:nvSpPr>
            <p:cNvPr id="386510" name="Text Box 614"/>
            <p:cNvSpPr txBox="1">
              <a:spLocks noChangeArrowheads="1"/>
            </p:cNvSpPr>
            <p:nvPr/>
          </p:nvSpPr>
          <p:spPr bwMode="auto">
            <a:xfrm>
              <a:off x="3130" y="2178"/>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Siffke</a:t>
              </a:r>
            </a:p>
          </p:txBody>
        </p:sp>
        <p:sp>
          <p:nvSpPr>
            <p:cNvPr id="386511" name="Text Box 615"/>
            <p:cNvSpPr txBox="1">
              <a:spLocks noChangeArrowheads="1"/>
            </p:cNvSpPr>
            <p:nvPr/>
          </p:nvSpPr>
          <p:spPr bwMode="auto">
            <a:xfrm>
              <a:off x="3335" y="2144"/>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Rollso</a:t>
              </a:r>
            </a:p>
          </p:txBody>
        </p:sp>
        <p:sp>
          <p:nvSpPr>
            <p:cNvPr id="386512" name="Text Box 616"/>
            <p:cNvSpPr txBox="1">
              <a:spLocks noChangeArrowheads="1"/>
            </p:cNvSpPr>
            <p:nvPr/>
          </p:nvSpPr>
          <p:spPr bwMode="auto">
            <a:xfrm>
              <a:off x="2865" y="2324"/>
              <a:ext cx="1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Wiksar</a:t>
              </a:r>
            </a:p>
          </p:txBody>
        </p:sp>
        <p:sp>
          <p:nvSpPr>
            <p:cNvPr id="386513" name="Text Box 617"/>
            <p:cNvSpPr txBox="1">
              <a:spLocks noChangeArrowheads="1"/>
            </p:cNvSpPr>
            <p:nvPr/>
          </p:nvSpPr>
          <p:spPr bwMode="auto">
            <a:xfrm>
              <a:off x="3206" y="2302"/>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Lassa</a:t>
              </a:r>
            </a:p>
          </p:txBody>
        </p:sp>
        <p:sp>
          <p:nvSpPr>
            <p:cNvPr id="386514" name="Text Box 618"/>
            <p:cNvSpPr txBox="1">
              <a:spLocks noChangeArrowheads="1"/>
            </p:cNvSpPr>
            <p:nvPr/>
          </p:nvSpPr>
          <p:spPr bwMode="auto">
            <a:xfrm>
              <a:off x="2972" y="2395"/>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Solri</a:t>
              </a:r>
            </a:p>
          </p:txBody>
        </p:sp>
        <p:sp>
          <p:nvSpPr>
            <p:cNvPr id="386515" name="Text Box 619"/>
            <p:cNvSpPr txBox="1">
              <a:spLocks noChangeArrowheads="1"/>
            </p:cNvSpPr>
            <p:nvPr/>
          </p:nvSpPr>
          <p:spPr bwMode="auto">
            <a:xfrm>
              <a:off x="2700" y="2401"/>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Nilko</a:t>
              </a:r>
            </a:p>
          </p:txBody>
        </p:sp>
        <p:sp>
          <p:nvSpPr>
            <p:cNvPr id="386516" name="Text Box 620"/>
            <p:cNvSpPr txBox="1">
              <a:spLocks noChangeArrowheads="1"/>
            </p:cNvSpPr>
            <p:nvPr/>
          </p:nvSpPr>
          <p:spPr bwMode="auto">
            <a:xfrm>
              <a:off x="2393" y="1820"/>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Osoni</a:t>
              </a:r>
            </a:p>
          </p:txBody>
        </p:sp>
        <p:sp>
          <p:nvSpPr>
            <p:cNvPr id="386517" name="Text Box 621"/>
            <p:cNvSpPr txBox="1">
              <a:spLocks noChangeArrowheads="1"/>
            </p:cNvSpPr>
            <p:nvPr/>
          </p:nvSpPr>
          <p:spPr bwMode="auto">
            <a:xfrm>
              <a:off x="4616" y="2537"/>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Sapok</a:t>
              </a:r>
            </a:p>
          </p:txBody>
        </p:sp>
        <p:sp>
          <p:nvSpPr>
            <p:cNvPr id="386518" name="Text Box 622"/>
            <p:cNvSpPr txBox="1">
              <a:spLocks noChangeArrowheads="1"/>
            </p:cNvSpPr>
            <p:nvPr/>
          </p:nvSpPr>
          <p:spPr bwMode="auto">
            <a:xfrm>
              <a:off x="3024" y="78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19" name="Text Box 623"/>
            <p:cNvSpPr txBox="1">
              <a:spLocks noChangeArrowheads="1"/>
            </p:cNvSpPr>
            <p:nvPr/>
          </p:nvSpPr>
          <p:spPr bwMode="auto">
            <a:xfrm>
              <a:off x="3054" y="862"/>
              <a:ext cx="16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Rark</a:t>
              </a:r>
            </a:p>
          </p:txBody>
        </p:sp>
        <p:sp>
          <p:nvSpPr>
            <p:cNvPr id="386520" name="Text Box 624"/>
            <p:cNvSpPr txBox="1">
              <a:spLocks noChangeArrowheads="1"/>
            </p:cNvSpPr>
            <p:nvPr/>
          </p:nvSpPr>
          <p:spPr bwMode="auto">
            <a:xfrm>
              <a:off x="3270" y="55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21" name="Text Box 625"/>
            <p:cNvSpPr txBox="1">
              <a:spLocks noChangeArrowheads="1"/>
            </p:cNvSpPr>
            <p:nvPr/>
          </p:nvSpPr>
          <p:spPr bwMode="auto">
            <a:xfrm>
              <a:off x="3298" y="660"/>
              <a:ext cx="18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Zerbke</a:t>
              </a:r>
            </a:p>
          </p:txBody>
        </p:sp>
        <p:sp>
          <p:nvSpPr>
            <p:cNvPr id="386522" name="Text Box 626"/>
            <p:cNvSpPr txBox="1">
              <a:spLocks noChangeArrowheads="1"/>
            </p:cNvSpPr>
            <p:nvPr/>
          </p:nvSpPr>
          <p:spPr bwMode="auto">
            <a:xfrm>
              <a:off x="2866" y="6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23" name="Text Box 627"/>
            <p:cNvSpPr txBox="1">
              <a:spLocks noChangeArrowheads="1"/>
            </p:cNvSpPr>
            <p:nvPr/>
          </p:nvSpPr>
          <p:spPr bwMode="auto">
            <a:xfrm>
              <a:off x="2894" y="746"/>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Hikei</a:t>
              </a:r>
            </a:p>
          </p:txBody>
        </p:sp>
        <p:sp>
          <p:nvSpPr>
            <p:cNvPr id="386524" name="Text Box 628"/>
            <p:cNvSpPr txBox="1">
              <a:spLocks noChangeArrowheads="1"/>
            </p:cNvSpPr>
            <p:nvPr/>
          </p:nvSpPr>
          <p:spPr bwMode="auto">
            <a:xfrm>
              <a:off x="3375" y="50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25" name="Text Box 629"/>
            <p:cNvSpPr txBox="1">
              <a:spLocks noChangeArrowheads="1"/>
            </p:cNvSpPr>
            <p:nvPr/>
          </p:nvSpPr>
          <p:spPr bwMode="auto">
            <a:xfrm>
              <a:off x="2562" y="78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26" name="Text Box 630"/>
            <p:cNvSpPr txBox="1">
              <a:spLocks noChangeArrowheads="1"/>
            </p:cNvSpPr>
            <p:nvPr/>
          </p:nvSpPr>
          <p:spPr bwMode="auto">
            <a:xfrm>
              <a:off x="2740" y="9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27" name="Text Box 631"/>
            <p:cNvSpPr txBox="1">
              <a:spLocks noChangeArrowheads="1"/>
            </p:cNvSpPr>
            <p:nvPr/>
          </p:nvSpPr>
          <p:spPr bwMode="auto">
            <a:xfrm>
              <a:off x="2912" y="42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28" name="Text Box 632"/>
            <p:cNvSpPr txBox="1">
              <a:spLocks noChangeArrowheads="1"/>
            </p:cNvSpPr>
            <p:nvPr/>
          </p:nvSpPr>
          <p:spPr bwMode="auto">
            <a:xfrm>
              <a:off x="3534" y="84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29" name="Text Box 633"/>
            <p:cNvSpPr txBox="1">
              <a:spLocks noChangeArrowheads="1"/>
            </p:cNvSpPr>
            <p:nvPr/>
          </p:nvSpPr>
          <p:spPr bwMode="auto">
            <a:xfrm>
              <a:off x="3771" y="6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30" name="Text Box 634"/>
            <p:cNvSpPr txBox="1">
              <a:spLocks noChangeArrowheads="1"/>
            </p:cNvSpPr>
            <p:nvPr/>
          </p:nvSpPr>
          <p:spPr bwMode="auto">
            <a:xfrm>
              <a:off x="2571" y="100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31" name="Text Box 635"/>
            <p:cNvSpPr txBox="1">
              <a:spLocks noChangeArrowheads="1"/>
            </p:cNvSpPr>
            <p:nvPr/>
          </p:nvSpPr>
          <p:spPr bwMode="auto">
            <a:xfrm>
              <a:off x="2613" y="48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32" name="Text Box 636"/>
            <p:cNvSpPr txBox="1">
              <a:spLocks noChangeArrowheads="1"/>
            </p:cNvSpPr>
            <p:nvPr/>
          </p:nvSpPr>
          <p:spPr bwMode="auto">
            <a:xfrm>
              <a:off x="2409" y="48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33" name="Text Box 637"/>
            <p:cNvSpPr txBox="1">
              <a:spLocks noChangeArrowheads="1"/>
            </p:cNvSpPr>
            <p:nvPr/>
          </p:nvSpPr>
          <p:spPr bwMode="auto">
            <a:xfrm>
              <a:off x="3741" y="52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34" name="Text Box 638"/>
            <p:cNvSpPr txBox="1">
              <a:spLocks noChangeArrowheads="1"/>
            </p:cNvSpPr>
            <p:nvPr/>
          </p:nvSpPr>
          <p:spPr bwMode="auto">
            <a:xfrm>
              <a:off x="2673" y="13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35" name="Text Box 639"/>
            <p:cNvSpPr txBox="1">
              <a:spLocks noChangeArrowheads="1"/>
            </p:cNvSpPr>
            <p:nvPr/>
          </p:nvSpPr>
          <p:spPr bwMode="auto">
            <a:xfrm>
              <a:off x="3114" y="71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36" name="Text Box 640"/>
            <p:cNvSpPr txBox="1">
              <a:spLocks noChangeArrowheads="1"/>
            </p:cNvSpPr>
            <p:nvPr/>
          </p:nvSpPr>
          <p:spPr bwMode="auto">
            <a:xfrm>
              <a:off x="3675" y="68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37" name="Text Box 641"/>
            <p:cNvSpPr txBox="1">
              <a:spLocks noChangeArrowheads="1"/>
            </p:cNvSpPr>
            <p:nvPr/>
          </p:nvSpPr>
          <p:spPr bwMode="auto">
            <a:xfrm>
              <a:off x="2640" y="90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38" name="Text Box 642"/>
            <p:cNvSpPr txBox="1">
              <a:spLocks noChangeArrowheads="1"/>
            </p:cNvSpPr>
            <p:nvPr/>
          </p:nvSpPr>
          <p:spPr bwMode="auto">
            <a:xfrm>
              <a:off x="2418" y="110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39" name="Text Box 643"/>
            <p:cNvSpPr txBox="1">
              <a:spLocks noChangeArrowheads="1"/>
            </p:cNvSpPr>
            <p:nvPr/>
          </p:nvSpPr>
          <p:spPr bwMode="auto">
            <a:xfrm>
              <a:off x="3651" y="39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40" name="Text Box 644"/>
            <p:cNvSpPr txBox="1">
              <a:spLocks noChangeArrowheads="1"/>
            </p:cNvSpPr>
            <p:nvPr/>
          </p:nvSpPr>
          <p:spPr bwMode="auto">
            <a:xfrm>
              <a:off x="3126" y="43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41" name="Text Box 645"/>
            <p:cNvSpPr txBox="1">
              <a:spLocks noChangeArrowheads="1"/>
            </p:cNvSpPr>
            <p:nvPr/>
          </p:nvSpPr>
          <p:spPr bwMode="auto">
            <a:xfrm>
              <a:off x="3556" y="948"/>
              <a:ext cx="16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Kivs</a:t>
              </a:r>
            </a:p>
          </p:txBody>
        </p:sp>
        <p:sp>
          <p:nvSpPr>
            <p:cNvPr id="386542" name="Text Box 646"/>
            <p:cNvSpPr txBox="1">
              <a:spLocks noChangeArrowheads="1"/>
            </p:cNvSpPr>
            <p:nvPr/>
          </p:nvSpPr>
          <p:spPr bwMode="auto">
            <a:xfrm>
              <a:off x="3144" y="790"/>
              <a:ext cx="1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Hilla</a:t>
              </a:r>
            </a:p>
          </p:txBody>
        </p:sp>
        <p:sp>
          <p:nvSpPr>
            <p:cNvPr id="386543" name="Text Box 647"/>
            <p:cNvSpPr txBox="1">
              <a:spLocks noChangeArrowheads="1"/>
            </p:cNvSpPr>
            <p:nvPr/>
          </p:nvSpPr>
          <p:spPr bwMode="auto">
            <a:xfrm>
              <a:off x="3796" y="756"/>
              <a:ext cx="19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Werkov</a:t>
              </a:r>
            </a:p>
          </p:txBody>
        </p:sp>
        <p:sp>
          <p:nvSpPr>
            <p:cNvPr id="386544" name="Text Box 648"/>
            <p:cNvSpPr txBox="1">
              <a:spLocks noChangeArrowheads="1"/>
            </p:cNvSpPr>
            <p:nvPr/>
          </p:nvSpPr>
          <p:spPr bwMode="auto">
            <a:xfrm>
              <a:off x="3706" y="790"/>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Larse</a:t>
              </a:r>
            </a:p>
          </p:txBody>
        </p:sp>
        <p:sp>
          <p:nvSpPr>
            <p:cNvPr id="386545" name="Text Box 649"/>
            <p:cNvSpPr txBox="1">
              <a:spLocks noChangeArrowheads="1"/>
            </p:cNvSpPr>
            <p:nvPr/>
          </p:nvSpPr>
          <p:spPr bwMode="auto">
            <a:xfrm>
              <a:off x="3768" y="624"/>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Furma</a:t>
              </a:r>
            </a:p>
          </p:txBody>
        </p:sp>
        <p:sp>
          <p:nvSpPr>
            <p:cNvPr id="386546" name="Text Box 650"/>
            <p:cNvSpPr txBox="1">
              <a:spLocks noChangeArrowheads="1"/>
            </p:cNvSpPr>
            <p:nvPr/>
          </p:nvSpPr>
          <p:spPr bwMode="auto">
            <a:xfrm>
              <a:off x="2756" y="1014"/>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Kiku</a:t>
              </a:r>
            </a:p>
          </p:txBody>
        </p:sp>
        <p:sp>
          <p:nvSpPr>
            <p:cNvPr id="386547" name="Text Box 651"/>
            <p:cNvSpPr txBox="1">
              <a:spLocks noChangeArrowheads="1"/>
            </p:cNvSpPr>
            <p:nvPr/>
          </p:nvSpPr>
          <p:spPr bwMode="auto">
            <a:xfrm>
              <a:off x="2662" y="974"/>
              <a:ext cx="18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Xerani</a:t>
              </a:r>
            </a:p>
          </p:txBody>
        </p:sp>
        <p:sp>
          <p:nvSpPr>
            <p:cNvPr id="386548" name="Text Box 652"/>
            <p:cNvSpPr txBox="1">
              <a:spLocks noChangeArrowheads="1"/>
            </p:cNvSpPr>
            <p:nvPr/>
          </p:nvSpPr>
          <p:spPr bwMode="auto">
            <a:xfrm>
              <a:off x="2606" y="1108"/>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Mogot</a:t>
              </a:r>
            </a:p>
          </p:txBody>
        </p:sp>
        <p:sp>
          <p:nvSpPr>
            <p:cNvPr id="386549" name="Text Box 653"/>
            <p:cNvSpPr txBox="1">
              <a:spLocks noChangeArrowheads="1"/>
            </p:cNvSpPr>
            <p:nvPr/>
          </p:nvSpPr>
          <p:spPr bwMode="auto">
            <a:xfrm>
              <a:off x="2446" y="1174"/>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Nixan</a:t>
              </a:r>
            </a:p>
          </p:txBody>
        </p:sp>
        <p:sp>
          <p:nvSpPr>
            <p:cNvPr id="386550" name="Text Box 654"/>
            <p:cNvSpPr txBox="1">
              <a:spLocks noChangeArrowheads="1"/>
            </p:cNvSpPr>
            <p:nvPr/>
          </p:nvSpPr>
          <p:spPr bwMode="auto">
            <a:xfrm>
              <a:off x="3154" y="508"/>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Bloks</a:t>
              </a:r>
            </a:p>
          </p:txBody>
        </p:sp>
        <p:sp>
          <p:nvSpPr>
            <p:cNvPr id="386551" name="Text Box 655"/>
            <p:cNvSpPr txBox="1">
              <a:spLocks noChangeArrowheads="1"/>
            </p:cNvSpPr>
            <p:nvPr/>
          </p:nvSpPr>
          <p:spPr bwMode="auto">
            <a:xfrm>
              <a:off x="3402" y="610"/>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Sorbil</a:t>
              </a:r>
            </a:p>
          </p:txBody>
        </p:sp>
        <p:sp>
          <p:nvSpPr>
            <p:cNvPr id="386552" name="Text Box 656"/>
            <p:cNvSpPr txBox="1">
              <a:spLocks noChangeArrowheads="1"/>
            </p:cNvSpPr>
            <p:nvPr/>
          </p:nvSpPr>
          <p:spPr bwMode="auto">
            <a:xfrm>
              <a:off x="2938" y="490"/>
              <a:ext cx="18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Lopkas</a:t>
              </a:r>
            </a:p>
          </p:txBody>
        </p:sp>
        <p:sp>
          <p:nvSpPr>
            <p:cNvPr id="386553" name="Text Box 657"/>
            <p:cNvSpPr txBox="1">
              <a:spLocks noChangeArrowheads="1"/>
            </p:cNvSpPr>
            <p:nvPr/>
          </p:nvSpPr>
          <p:spPr bwMode="auto">
            <a:xfrm>
              <a:off x="2640" y="554"/>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Xoxi</a:t>
              </a:r>
            </a:p>
          </p:txBody>
        </p:sp>
        <p:sp>
          <p:nvSpPr>
            <p:cNvPr id="386554" name="Text Box 658"/>
            <p:cNvSpPr txBox="1">
              <a:spLocks noChangeArrowheads="1"/>
            </p:cNvSpPr>
            <p:nvPr/>
          </p:nvSpPr>
          <p:spPr bwMode="auto">
            <a:xfrm>
              <a:off x="2442" y="556"/>
              <a:ext cx="19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Leergut</a:t>
              </a:r>
            </a:p>
          </p:txBody>
        </p:sp>
        <p:sp>
          <p:nvSpPr>
            <p:cNvPr id="386555" name="Text Box 659"/>
            <p:cNvSpPr txBox="1">
              <a:spLocks noChangeArrowheads="1"/>
            </p:cNvSpPr>
            <p:nvPr/>
          </p:nvSpPr>
          <p:spPr bwMode="auto">
            <a:xfrm>
              <a:off x="2594" y="878"/>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Ames</a:t>
              </a:r>
            </a:p>
          </p:txBody>
        </p:sp>
        <p:sp>
          <p:nvSpPr>
            <p:cNvPr id="386556" name="Text Box 660"/>
            <p:cNvSpPr txBox="1">
              <a:spLocks noChangeArrowheads="1"/>
            </p:cNvSpPr>
            <p:nvPr/>
          </p:nvSpPr>
          <p:spPr bwMode="auto">
            <a:xfrm>
              <a:off x="3684" y="498"/>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Pfoksol</a:t>
              </a:r>
            </a:p>
          </p:txBody>
        </p:sp>
        <p:sp>
          <p:nvSpPr>
            <p:cNvPr id="386557" name="Text Box 661"/>
            <p:cNvSpPr txBox="1">
              <a:spLocks noChangeArrowheads="1"/>
            </p:cNvSpPr>
            <p:nvPr/>
          </p:nvSpPr>
          <p:spPr bwMode="auto">
            <a:xfrm>
              <a:off x="2702" y="1442"/>
              <a:ext cx="18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Nusbet</a:t>
              </a:r>
            </a:p>
          </p:txBody>
        </p:sp>
        <p:sp>
          <p:nvSpPr>
            <p:cNvPr id="386558" name="Text Box 662"/>
            <p:cNvSpPr txBox="1">
              <a:spLocks noChangeArrowheads="1"/>
            </p:cNvSpPr>
            <p:nvPr/>
          </p:nvSpPr>
          <p:spPr bwMode="auto">
            <a:xfrm>
              <a:off x="2628" y="1202"/>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Kalei</a:t>
              </a:r>
            </a:p>
          </p:txBody>
        </p:sp>
        <p:sp>
          <p:nvSpPr>
            <p:cNvPr id="386559" name="Text Box 663"/>
            <p:cNvSpPr txBox="1">
              <a:spLocks noChangeArrowheads="1"/>
            </p:cNvSpPr>
            <p:nvPr/>
          </p:nvSpPr>
          <p:spPr bwMode="auto">
            <a:xfrm>
              <a:off x="2599" y="109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60" name="Text Box 664"/>
            <p:cNvSpPr txBox="1">
              <a:spLocks noChangeArrowheads="1"/>
            </p:cNvSpPr>
            <p:nvPr/>
          </p:nvSpPr>
          <p:spPr bwMode="auto">
            <a:xfrm>
              <a:off x="2239" y="107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61" name="Text Box 665"/>
            <p:cNvSpPr txBox="1">
              <a:spLocks noChangeArrowheads="1"/>
            </p:cNvSpPr>
            <p:nvPr/>
          </p:nvSpPr>
          <p:spPr bwMode="auto">
            <a:xfrm>
              <a:off x="2157" y="94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62" name="Text Box 666"/>
            <p:cNvSpPr txBox="1">
              <a:spLocks noChangeArrowheads="1"/>
            </p:cNvSpPr>
            <p:nvPr/>
          </p:nvSpPr>
          <p:spPr bwMode="auto">
            <a:xfrm>
              <a:off x="2339" y="72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63" name="Text Box 667"/>
            <p:cNvSpPr txBox="1">
              <a:spLocks noChangeArrowheads="1"/>
            </p:cNvSpPr>
            <p:nvPr/>
          </p:nvSpPr>
          <p:spPr bwMode="auto">
            <a:xfrm>
              <a:off x="2471" y="64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64" name="Text Box 668"/>
            <p:cNvSpPr txBox="1">
              <a:spLocks noChangeArrowheads="1"/>
            </p:cNvSpPr>
            <p:nvPr/>
          </p:nvSpPr>
          <p:spPr bwMode="auto">
            <a:xfrm>
              <a:off x="2031" y="57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65" name="Text Box 669"/>
            <p:cNvSpPr txBox="1">
              <a:spLocks noChangeArrowheads="1"/>
            </p:cNvSpPr>
            <p:nvPr/>
          </p:nvSpPr>
          <p:spPr bwMode="auto">
            <a:xfrm>
              <a:off x="2159" y="71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66" name="Text Box 670"/>
            <p:cNvSpPr txBox="1">
              <a:spLocks noChangeArrowheads="1"/>
            </p:cNvSpPr>
            <p:nvPr/>
          </p:nvSpPr>
          <p:spPr bwMode="auto">
            <a:xfrm>
              <a:off x="2139" y="140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67" name="Text Box 671"/>
            <p:cNvSpPr txBox="1">
              <a:spLocks noChangeArrowheads="1"/>
            </p:cNvSpPr>
            <p:nvPr/>
          </p:nvSpPr>
          <p:spPr bwMode="auto">
            <a:xfrm>
              <a:off x="2243" y="132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68" name="Text Box 672"/>
            <p:cNvSpPr txBox="1">
              <a:spLocks noChangeArrowheads="1"/>
            </p:cNvSpPr>
            <p:nvPr/>
          </p:nvSpPr>
          <p:spPr bwMode="auto">
            <a:xfrm>
              <a:off x="2399" y="133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69" name="Text Box 673"/>
            <p:cNvSpPr txBox="1">
              <a:spLocks noChangeArrowheads="1"/>
            </p:cNvSpPr>
            <p:nvPr/>
          </p:nvSpPr>
          <p:spPr bwMode="auto">
            <a:xfrm>
              <a:off x="2363" y="101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70" name="Text Box 674"/>
            <p:cNvSpPr txBox="1">
              <a:spLocks noChangeArrowheads="1"/>
            </p:cNvSpPr>
            <p:nvPr/>
          </p:nvSpPr>
          <p:spPr bwMode="auto">
            <a:xfrm>
              <a:off x="2911" y="106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71" name="Text Box 675"/>
            <p:cNvSpPr txBox="1">
              <a:spLocks noChangeArrowheads="1"/>
            </p:cNvSpPr>
            <p:nvPr/>
          </p:nvSpPr>
          <p:spPr bwMode="auto">
            <a:xfrm>
              <a:off x="1920" y="79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72" name="Text Box 676"/>
            <p:cNvSpPr txBox="1">
              <a:spLocks noChangeArrowheads="1"/>
            </p:cNvSpPr>
            <p:nvPr/>
          </p:nvSpPr>
          <p:spPr bwMode="auto">
            <a:xfrm>
              <a:off x="2031" y="92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73" name="Text Box 677"/>
            <p:cNvSpPr txBox="1">
              <a:spLocks noChangeArrowheads="1"/>
            </p:cNvSpPr>
            <p:nvPr/>
          </p:nvSpPr>
          <p:spPr bwMode="auto">
            <a:xfrm>
              <a:off x="2004" y="70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74" name="Text Box 678"/>
            <p:cNvSpPr txBox="1">
              <a:spLocks noChangeArrowheads="1"/>
            </p:cNvSpPr>
            <p:nvPr/>
          </p:nvSpPr>
          <p:spPr bwMode="auto">
            <a:xfrm>
              <a:off x="2289" y="58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75" name="Text Box 679"/>
            <p:cNvSpPr txBox="1">
              <a:spLocks noChangeArrowheads="1"/>
            </p:cNvSpPr>
            <p:nvPr/>
          </p:nvSpPr>
          <p:spPr bwMode="auto">
            <a:xfrm>
              <a:off x="2202" y="59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76" name="Text Box 680"/>
            <p:cNvSpPr txBox="1">
              <a:spLocks noChangeArrowheads="1"/>
            </p:cNvSpPr>
            <p:nvPr/>
          </p:nvSpPr>
          <p:spPr bwMode="auto">
            <a:xfrm>
              <a:off x="1785" y="52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77" name="Text Box 681"/>
            <p:cNvSpPr txBox="1">
              <a:spLocks noChangeArrowheads="1"/>
            </p:cNvSpPr>
            <p:nvPr/>
          </p:nvSpPr>
          <p:spPr bwMode="auto">
            <a:xfrm>
              <a:off x="1272" y="62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78" name="Text Box 682"/>
            <p:cNvSpPr txBox="1">
              <a:spLocks noChangeArrowheads="1"/>
            </p:cNvSpPr>
            <p:nvPr/>
          </p:nvSpPr>
          <p:spPr bwMode="auto">
            <a:xfrm>
              <a:off x="1581" y="111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79" name="Text Box 683"/>
            <p:cNvSpPr txBox="1">
              <a:spLocks noChangeArrowheads="1"/>
            </p:cNvSpPr>
            <p:nvPr/>
          </p:nvSpPr>
          <p:spPr bwMode="auto">
            <a:xfrm>
              <a:off x="1905" y="99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80" name="Text Box 684"/>
            <p:cNvSpPr txBox="1">
              <a:spLocks noChangeArrowheads="1"/>
            </p:cNvSpPr>
            <p:nvPr/>
          </p:nvSpPr>
          <p:spPr bwMode="auto">
            <a:xfrm>
              <a:off x="1194" y="74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81" name="Text Box 685"/>
            <p:cNvSpPr txBox="1">
              <a:spLocks noChangeArrowheads="1"/>
            </p:cNvSpPr>
            <p:nvPr/>
          </p:nvSpPr>
          <p:spPr bwMode="auto">
            <a:xfrm>
              <a:off x="1473" y="66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82" name="Text Box 686"/>
            <p:cNvSpPr txBox="1">
              <a:spLocks noChangeArrowheads="1"/>
            </p:cNvSpPr>
            <p:nvPr/>
          </p:nvSpPr>
          <p:spPr bwMode="auto">
            <a:xfrm>
              <a:off x="1938" y="50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83" name="Text Box 687"/>
            <p:cNvSpPr txBox="1">
              <a:spLocks noChangeArrowheads="1"/>
            </p:cNvSpPr>
            <p:nvPr/>
          </p:nvSpPr>
          <p:spPr bwMode="auto">
            <a:xfrm>
              <a:off x="1926" y="141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84" name="Text Box 688"/>
            <p:cNvSpPr txBox="1">
              <a:spLocks noChangeArrowheads="1"/>
            </p:cNvSpPr>
            <p:nvPr/>
          </p:nvSpPr>
          <p:spPr bwMode="auto">
            <a:xfrm>
              <a:off x="1578" y="133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85" name="Text Box 689"/>
            <p:cNvSpPr txBox="1">
              <a:spLocks noChangeArrowheads="1"/>
            </p:cNvSpPr>
            <p:nvPr/>
          </p:nvSpPr>
          <p:spPr bwMode="auto">
            <a:xfrm>
              <a:off x="1719" y="163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86" name="Text Box 690"/>
            <p:cNvSpPr txBox="1">
              <a:spLocks noChangeArrowheads="1"/>
            </p:cNvSpPr>
            <p:nvPr/>
          </p:nvSpPr>
          <p:spPr bwMode="auto">
            <a:xfrm>
              <a:off x="1722" y="199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87" name="Text Box 691"/>
            <p:cNvSpPr txBox="1">
              <a:spLocks noChangeArrowheads="1"/>
            </p:cNvSpPr>
            <p:nvPr/>
          </p:nvSpPr>
          <p:spPr bwMode="auto">
            <a:xfrm>
              <a:off x="1539" y="180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88" name="Text Box 692"/>
            <p:cNvSpPr txBox="1">
              <a:spLocks noChangeArrowheads="1"/>
            </p:cNvSpPr>
            <p:nvPr/>
          </p:nvSpPr>
          <p:spPr bwMode="auto">
            <a:xfrm>
              <a:off x="1065" y="174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89" name="Text Box 693"/>
            <p:cNvSpPr txBox="1">
              <a:spLocks noChangeArrowheads="1"/>
            </p:cNvSpPr>
            <p:nvPr/>
          </p:nvSpPr>
          <p:spPr bwMode="auto">
            <a:xfrm>
              <a:off x="957" y="220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90" name="Text Box 694"/>
            <p:cNvSpPr txBox="1">
              <a:spLocks noChangeArrowheads="1"/>
            </p:cNvSpPr>
            <p:nvPr/>
          </p:nvSpPr>
          <p:spPr bwMode="auto">
            <a:xfrm>
              <a:off x="1089" y="203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91" name="Text Box 695"/>
            <p:cNvSpPr txBox="1">
              <a:spLocks noChangeArrowheads="1"/>
            </p:cNvSpPr>
            <p:nvPr/>
          </p:nvSpPr>
          <p:spPr bwMode="auto">
            <a:xfrm>
              <a:off x="1824" y="2117"/>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92" name="Text Box 696"/>
            <p:cNvSpPr txBox="1">
              <a:spLocks noChangeArrowheads="1"/>
            </p:cNvSpPr>
            <p:nvPr/>
          </p:nvSpPr>
          <p:spPr bwMode="auto">
            <a:xfrm>
              <a:off x="2289" y="216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93" name="Text Box 697"/>
            <p:cNvSpPr txBox="1">
              <a:spLocks noChangeArrowheads="1"/>
            </p:cNvSpPr>
            <p:nvPr/>
          </p:nvSpPr>
          <p:spPr bwMode="auto">
            <a:xfrm>
              <a:off x="1245" y="238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94" name="Text Box 698"/>
            <p:cNvSpPr txBox="1">
              <a:spLocks noChangeArrowheads="1"/>
            </p:cNvSpPr>
            <p:nvPr/>
          </p:nvSpPr>
          <p:spPr bwMode="auto">
            <a:xfrm>
              <a:off x="1893" y="239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95" name="Text Box 699"/>
            <p:cNvSpPr txBox="1">
              <a:spLocks noChangeArrowheads="1"/>
            </p:cNvSpPr>
            <p:nvPr/>
          </p:nvSpPr>
          <p:spPr bwMode="auto">
            <a:xfrm>
              <a:off x="2190" y="248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96" name="Text Box 700"/>
            <p:cNvSpPr txBox="1">
              <a:spLocks noChangeArrowheads="1"/>
            </p:cNvSpPr>
            <p:nvPr/>
          </p:nvSpPr>
          <p:spPr bwMode="auto">
            <a:xfrm>
              <a:off x="2502" y="181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97" name="Text Box 701"/>
            <p:cNvSpPr txBox="1">
              <a:spLocks noChangeArrowheads="1"/>
            </p:cNvSpPr>
            <p:nvPr/>
          </p:nvSpPr>
          <p:spPr bwMode="auto">
            <a:xfrm>
              <a:off x="2646" y="177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98" name="Text Box 702"/>
            <p:cNvSpPr txBox="1">
              <a:spLocks noChangeArrowheads="1"/>
            </p:cNvSpPr>
            <p:nvPr/>
          </p:nvSpPr>
          <p:spPr bwMode="auto">
            <a:xfrm>
              <a:off x="1749" y="150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599" name="Text Box 703"/>
            <p:cNvSpPr txBox="1">
              <a:spLocks noChangeArrowheads="1"/>
            </p:cNvSpPr>
            <p:nvPr/>
          </p:nvSpPr>
          <p:spPr bwMode="auto">
            <a:xfrm>
              <a:off x="1959" y="128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00" name="Text Box 704"/>
            <p:cNvSpPr txBox="1">
              <a:spLocks noChangeArrowheads="1"/>
            </p:cNvSpPr>
            <p:nvPr/>
          </p:nvSpPr>
          <p:spPr bwMode="auto">
            <a:xfrm>
              <a:off x="2091" y="108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01" name="Text Box 705"/>
            <p:cNvSpPr txBox="1">
              <a:spLocks noChangeArrowheads="1"/>
            </p:cNvSpPr>
            <p:nvPr/>
          </p:nvSpPr>
          <p:spPr bwMode="auto">
            <a:xfrm>
              <a:off x="1993" y="103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02" name="Text Box 706"/>
            <p:cNvSpPr txBox="1">
              <a:spLocks noChangeArrowheads="1"/>
            </p:cNvSpPr>
            <p:nvPr/>
          </p:nvSpPr>
          <p:spPr bwMode="auto">
            <a:xfrm>
              <a:off x="1941" y="8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03" name="Text Box 707"/>
            <p:cNvSpPr txBox="1">
              <a:spLocks noChangeArrowheads="1"/>
            </p:cNvSpPr>
            <p:nvPr/>
          </p:nvSpPr>
          <p:spPr bwMode="auto">
            <a:xfrm>
              <a:off x="1592" y="152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04" name="Text Box 708"/>
            <p:cNvSpPr txBox="1">
              <a:spLocks noChangeArrowheads="1"/>
            </p:cNvSpPr>
            <p:nvPr/>
          </p:nvSpPr>
          <p:spPr bwMode="auto">
            <a:xfrm>
              <a:off x="1428" y="1348"/>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05" name="Text Box 709"/>
            <p:cNvSpPr txBox="1">
              <a:spLocks noChangeArrowheads="1"/>
            </p:cNvSpPr>
            <p:nvPr/>
          </p:nvSpPr>
          <p:spPr bwMode="auto">
            <a:xfrm>
              <a:off x="1747" y="1738"/>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Beks</a:t>
              </a:r>
            </a:p>
          </p:txBody>
        </p:sp>
        <p:sp>
          <p:nvSpPr>
            <p:cNvPr id="386606" name="Text Box 710"/>
            <p:cNvSpPr txBox="1">
              <a:spLocks noChangeArrowheads="1"/>
            </p:cNvSpPr>
            <p:nvPr/>
          </p:nvSpPr>
          <p:spPr bwMode="auto">
            <a:xfrm>
              <a:off x="1487" y="1918"/>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Koepi</a:t>
              </a:r>
            </a:p>
          </p:txBody>
        </p:sp>
        <p:sp>
          <p:nvSpPr>
            <p:cNvPr id="386607" name="Text Box 711"/>
            <p:cNvSpPr txBox="1">
              <a:spLocks noChangeArrowheads="1"/>
            </p:cNvSpPr>
            <p:nvPr/>
          </p:nvSpPr>
          <p:spPr bwMode="auto">
            <a:xfrm>
              <a:off x="1673" y="2096"/>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Astra</a:t>
              </a:r>
            </a:p>
          </p:txBody>
        </p:sp>
        <p:sp>
          <p:nvSpPr>
            <p:cNvPr id="386608" name="Text Box 712"/>
            <p:cNvSpPr txBox="1">
              <a:spLocks noChangeArrowheads="1"/>
            </p:cNvSpPr>
            <p:nvPr/>
          </p:nvSpPr>
          <p:spPr bwMode="auto">
            <a:xfrm>
              <a:off x="1763" y="2224"/>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Buske</a:t>
              </a:r>
            </a:p>
          </p:txBody>
        </p:sp>
        <p:sp>
          <p:nvSpPr>
            <p:cNvPr id="386609" name="Text Box 713"/>
            <p:cNvSpPr txBox="1">
              <a:spLocks noChangeArrowheads="1"/>
            </p:cNvSpPr>
            <p:nvPr/>
          </p:nvSpPr>
          <p:spPr bwMode="auto">
            <a:xfrm>
              <a:off x="2225" y="2274"/>
              <a:ext cx="19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Obosko</a:t>
              </a:r>
            </a:p>
          </p:txBody>
        </p:sp>
        <p:sp>
          <p:nvSpPr>
            <p:cNvPr id="386610" name="Text Box 714"/>
            <p:cNvSpPr txBox="1">
              <a:spLocks noChangeArrowheads="1"/>
            </p:cNvSpPr>
            <p:nvPr/>
          </p:nvSpPr>
          <p:spPr bwMode="auto">
            <a:xfrm>
              <a:off x="1105" y="2146"/>
              <a:ext cx="18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Kissoli</a:t>
              </a:r>
            </a:p>
          </p:txBody>
        </p:sp>
        <p:sp>
          <p:nvSpPr>
            <p:cNvPr id="386611" name="Text Box 715"/>
            <p:cNvSpPr txBox="1">
              <a:spLocks noChangeArrowheads="1"/>
            </p:cNvSpPr>
            <p:nvPr/>
          </p:nvSpPr>
          <p:spPr bwMode="auto">
            <a:xfrm>
              <a:off x="1015" y="1814"/>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Soppla</a:t>
              </a:r>
            </a:p>
          </p:txBody>
        </p:sp>
        <p:sp>
          <p:nvSpPr>
            <p:cNvPr id="386612" name="Text Box 716"/>
            <p:cNvSpPr txBox="1">
              <a:spLocks noChangeArrowheads="1"/>
            </p:cNvSpPr>
            <p:nvPr/>
          </p:nvSpPr>
          <p:spPr bwMode="auto">
            <a:xfrm>
              <a:off x="2443" y="1910"/>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Marka</a:t>
              </a:r>
            </a:p>
          </p:txBody>
        </p:sp>
        <p:sp>
          <p:nvSpPr>
            <p:cNvPr id="386613" name="Text Box 717"/>
            <p:cNvSpPr txBox="1">
              <a:spLocks noChangeArrowheads="1"/>
            </p:cNvSpPr>
            <p:nvPr/>
          </p:nvSpPr>
          <p:spPr bwMode="auto">
            <a:xfrm>
              <a:off x="2663" y="1886"/>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Luxel</a:t>
              </a:r>
            </a:p>
          </p:txBody>
        </p:sp>
        <p:sp>
          <p:nvSpPr>
            <p:cNvPr id="386614" name="Text Box 718"/>
            <p:cNvSpPr txBox="1">
              <a:spLocks noChangeArrowheads="1"/>
            </p:cNvSpPr>
            <p:nvPr/>
          </p:nvSpPr>
          <p:spPr bwMode="auto">
            <a:xfrm>
              <a:off x="2388" y="1092"/>
              <a:ext cx="17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Maxel</a:t>
              </a:r>
            </a:p>
          </p:txBody>
        </p:sp>
        <p:sp>
          <p:nvSpPr>
            <p:cNvPr id="386615" name="Text Box 719"/>
            <p:cNvSpPr txBox="1">
              <a:spLocks noChangeArrowheads="1"/>
            </p:cNvSpPr>
            <p:nvPr/>
          </p:nvSpPr>
          <p:spPr bwMode="auto">
            <a:xfrm>
              <a:off x="2416" y="1404"/>
              <a:ext cx="18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Lurchi</a:t>
              </a:r>
            </a:p>
          </p:txBody>
        </p:sp>
        <p:sp>
          <p:nvSpPr>
            <p:cNvPr id="386616" name="Text Box 720"/>
            <p:cNvSpPr txBox="1">
              <a:spLocks noChangeArrowheads="1"/>
            </p:cNvSpPr>
            <p:nvPr/>
          </p:nvSpPr>
          <p:spPr bwMode="auto">
            <a:xfrm>
              <a:off x="2278" y="1430"/>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Recke</a:t>
              </a:r>
            </a:p>
          </p:txBody>
        </p:sp>
        <p:sp>
          <p:nvSpPr>
            <p:cNvPr id="386617" name="Text Box 721"/>
            <p:cNvSpPr txBox="1">
              <a:spLocks noChangeArrowheads="1"/>
            </p:cNvSpPr>
            <p:nvPr/>
          </p:nvSpPr>
          <p:spPr bwMode="auto">
            <a:xfrm>
              <a:off x="2174" y="1496"/>
              <a:ext cx="1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Forello</a:t>
              </a:r>
            </a:p>
          </p:txBody>
        </p:sp>
        <p:sp>
          <p:nvSpPr>
            <p:cNvPr id="386618" name="Text Box 722"/>
            <p:cNvSpPr txBox="1">
              <a:spLocks noChangeArrowheads="1"/>
            </p:cNvSpPr>
            <p:nvPr/>
          </p:nvSpPr>
          <p:spPr bwMode="auto">
            <a:xfrm>
              <a:off x="2944" y="1152"/>
              <a:ext cx="18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Klappe</a:t>
              </a:r>
            </a:p>
          </p:txBody>
        </p:sp>
        <p:sp>
          <p:nvSpPr>
            <p:cNvPr id="386619" name="Text Box 723"/>
            <p:cNvSpPr txBox="1">
              <a:spLocks noChangeArrowheads="1"/>
            </p:cNvSpPr>
            <p:nvPr/>
          </p:nvSpPr>
          <p:spPr bwMode="auto">
            <a:xfrm>
              <a:off x="1950" y="1514"/>
              <a:ext cx="19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Spatoka</a:t>
              </a:r>
            </a:p>
          </p:txBody>
        </p:sp>
        <p:sp>
          <p:nvSpPr>
            <p:cNvPr id="386620" name="Text Box 724"/>
            <p:cNvSpPr txBox="1">
              <a:spLocks noChangeArrowheads="1"/>
            </p:cNvSpPr>
            <p:nvPr/>
          </p:nvSpPr>
          <p:spPr bwMode="auto">
            <a:xfrm>
              <a:off x="2118" y="1192"/>
              <a:ext cx="16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Polli</a:t>
              </a:r>
            </a:p>
          </p:txBody>
        </p:sp>
        <p:sp>
          <p:nvSpPr>
            <p:cNvPr id="386621" name="Text Box 725"/>
            <p:cNvSpPr txBox="1">
              <a:spLocks noChangeArrowheads="1"/>
            </p:cNvSpPr>
            <p:nvPr/>
          </p:nvSpPr>
          <p:spPr bwMode="auto">
            <a:xfrm>
              <a:off x="1984" y="1388"/>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Vorbuk</a:t>
              </a:r>
            </a:p>
          </p:txBody>
        </p:sp>
        <p:sp>
          <p:nvSpPr>
            <p:cNvPr id="386622" name="Text Box 726"/>
            <p:cNvSpPr txBox="1">
              <a:spLocks noChangeArrowheads="1"/>
            </p:cNvSpPr>
            <p:nvPr/>
          </p:nvSpPr>
          <p:spPr bwMode="auto">
            <a:xfrm>
              <a:off x="2022" y="1116"/>
              <a:ext cx="16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Pifke</a:t>
              </a:r>
            </a:p>
          </p:txBody>
        </p:sp>
        <p:sp>
          <p:nvSpPr>
            <p:cNvPr id="386623" name="Text Box 727"/>
            <p:cNvSpPr txBox="1">
              <a:spLocks noChangeArrowheads="1"/>
            </p:cNvSpPr>
            <p:nvPr/>
          </p:nvSpPr>
          <p:spPr bwMode="auto">
            <a:xfrm>
              <a:off x="1934" y="1076"/>
              <a:ext cx="20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Fonskoll</a:t>
              </a:r>
            </a:p>
          </p:txBody>
        </p:sp>
        <p:sp>
          <p:nvSpPr>
            <p:cNvPr id="386624" name="Text Box 728"/>
            <p:cNvSpPr txBox="1">
              <a:spLocks noChangeArrowheads="1"/>
            </p:cNvSpPr>
            <p:nvPr/>
          </p:nvSpPr>
          <p:spPr bwMode="auto">
            <a:xfrm>
              <a:off x="1690" y="1614"/>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Malzek</a:t>
              </a:r>
            </a:p>
          </p:txBody>
        </p:sp>
        <p:sp>
          <p:nvSpPr>
            <p:cNvPr id="386625" name="Text Box 729"/>
            <p:cNvSpPr txBox="1">
              <a:spLocks noChangeArrowheads="1"/>
            </p:cNvSpPr>
            <p:nvPr/>
          </p:nvSpPr>
          <p:spPr bwMode="auto">
            <a:xfrm>
              <a:off x="1606" y="1588"/>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Salbu</a:t>
              </a:r>
            </a:p>
          </p:txBody>
        </p:sp>
        <p:sp>
          <p:nvSpPr>
            <p:cNvPr id="386626" name="Text Box 730"/>
            <p:cNvSpPr txBox="1">
              <a:spLocks noChangeArrowheads="1"/>
            </p:cNvSpPr>
            <p:nvPr/>
          </p:nvSpPr>
          <p:spPr bwMode="auto">
            <a:xfrm>
              <a:off x="1606" y="1224"/>
              <a:ext cx="15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Apo</a:t>
              </a:r>
            </a:p>
          </p:txBody>
        </p:sp>
        <p:sp>
          <p:nvSpPr>
            <p:cNvPr id="386627" name="Text Box 731"/>
            <p:cNvSpPr txBox="1">
              <a:spLocks noChangeArrowheads="1"/>
            </p:cNvSpPr>
            <p:nvPr/>
          </p:nvSpPr>
          <p:spPr bwMode="auto">
            <a:xfrm>
              <a:off x="1602" y="1402"/>
              <a:ext cx="19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Rosskur</a:t>
              </a:r>
            </a:p>
          </p:txBody>
        </p:sp>
        <p:sp>
          <p:nvSpPr>
            <p:cNvPr id="386628" name="Text Box 732"/>
            <p:cNvSpPr txBox="1">
              <a:spLocks noChangeArrowheads="1"/>
            </p:cNvSpPr>
            <p:nvPr/>
          </p:nvSpPr>
          <p:spPr bwMode="auto">
            <a:xfrm>
              <a:off x="1442" y="1412"/>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Lillek</a:t>
              </a:r>
            </a:p>
          </p:txBody>
        </p:sp>
        <p:sp>
          <p:nvSpPr>
            <p:cNvPr id="386629" name="Text Box 733"/>
            <p:cNvSpPr txBox="1">
              <a:spLocks noChangeArrowheads="1"/>
            </p:cNvSpPr>
            <p:nvPr/>
          </p:nvSpPr>
          <p:spPr bwMode="auto">
            <a:xfrm>
              <a:off x="2213" y="2595"/>
              <a:ext cx="15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Edu</a:t>
              </a:r>
            </a:p>
          </p:txBody>
        </p:sp>
        <p:sp>
          <p:nvSpPr>
            <p:cNvPr id="386630" name="Text Box 734"/>
            <p:cNvSpPr txBox="1">
              <a:spLocks noChangeArrowheads="1"/>
            </p:cNvSpPr>
            <p:nvPr/>
          </p:nvSpPr>
          <p:spPr bwMode="auto">
            <a:xfrm>
              <a:off x="1911" y="2511"/>
              <a:ext cx="16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Pillo</a:t>
              </a:r>
            </a:p>
          </p:txBody>
        </p:sp>
        <p:sp>
          <p:nvSpPr>
            <p:cNvPr id="386631" name="Text Box 735"/>
            <p:cNvSpPr txBox="1">
              <a:spLocks noChangeArrowheads="1"/>
            </p:cNvSpPr>
            <p:nvPr/>
          </p:nvSpPr>
          <p:spPr bwMode="auto">
            <a:xfrm>
              <a:off x="897" y="2272"/>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Hixop</a:t>
              </a:r>
            </a:p>
          </p:txBody>
        </p:sp>
        <p:sp>
          <p:nvSpPr>
            <p:cNvPr id="386632" name="Text Box 736"/>
            <p:cNvSpPr txBox="1">
              <a:spLocks noChangeArrowheads="1"/>
            </p:cNvSpPr>
            <p:nvPr/>
          </p:nvSpPr>
          <p:spPr bwMode="auto">
            <a:xfrm>
              <a:off x="1203" y="2490"/>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Ykso</a:t>
              </a:r>
            </a:p>
          </p:txBody>
        </p:sp>
        <p:sp>
          <p:nvSpPr>
            <p:cNvPr id="386633" name="Text Box 737"/>
            <p:cNvSpPr txBox="1">
              <a:spLocks noChangeArrowheads="1"/>
            </p:cNvSpPr>
            <p:nvPr/>
          </p:nvSpPr>
          <p:spPr bwMode="auto">
            <a:xfrm>
              <a:off x="1144" y="852"/>
              <a:ext cx="17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Molle</a:t>
              </a:r>
            </a:p>
          </p:txBody>
        </p:sp>
        <p:sp>
          <p:nvSpPr>
            <p:cNvPr id="386634" name="Text Box 738"/>
            <p:cNvSpPr txBox="1">
              <a:spLocks noChangeArrowheads="1"/>
            </p:cNvSpPr>
            <p:nvPr/>
          </p:nvSpPr>
          <p:spPr bwMode="auto">
            <a:xfrm>
              <a:off x="1212" y="698"/>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Speko</a:t>
              </a:r>
            </a:p>
          </p:txBody>
        </p:sp>
        <p:sp>
          <p:nvSpPr>
            <p:cNvPr id="386635" name="Text Box 739"/>
            <p:cNvSpPr txBox="1">
              <a:spLocks noChangeArrowheads="1"/>
            </p:cNvSpPr>
            <p:nvPr/>
          </p:nvSpPr>
          <p:spPr bwMode="auto">
            <a:xfrm>
              <a:off x="1402" y="732"/>
              <a:ext cx="20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Bondallo</a:t>
              </a:r>
            </a:p>
          </p:txBody>
        </p:sp>
        <p:sp>
          <p:nvSpPr>
            <p:cNvPr id="386636" name="Text Box 740"/>
            <p:cNvSpPr txBox="1">
              <a:spLocks noChangeArrowheads="1"/>
            </p:cNvSpPr>
            <p:nvPr/>
          </p:nvSpPr>
          <p:spPr bwMode="auto">
            <a:xfrm>
              <a:off x="1726" y="596"/>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Ballad</a:t>
              </a:r>
            </a:p>
          </p:txBody>
        </p:sp>
        <p:sp>
          <p:nvSpPr>
            <p:cNvPr id="386637" name="Text Box 741"/>
            <p:cNvSpPr txBox="1">
              <a:spLocks noChangeArrowheads="1"/>
            </p:cNvSpPr>
            <p:nvPr/>
          </p:nvSpPr>
          <p:spPr bwMode="auto">
            <a:xfrm>
              <a:off x="1970" y="576"/>
              <a:ext cx="18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Miskek</a:t>
              </a:r>
            </a:p>
          </p:txBody>
        </p:sp>
        <p:sp>
          <p:nvSpPr>
            <p:cNvPr id="386638" name="Text Box 742"/>
            <p:cNvSpPr txBox="1">
              <a:spLocks noChangeArrowheads="1"/>
            </p:cNvSpPr>
            <p:nvPr/>
          </p:nvSpPr>
          <p:spPr bwMode="auto">
            <a:xfrm>
              <a:off x="1988" y="646"/>
              <a:ext cx="16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Soda</a:t>
              </a:r>
            </a:p>
          </p:txBody>
        </p:sp>
        <p:sp>
          <p:nvSpPr>
            <p:cNvPr id="386639" name="Text Box 743"/>
            <p:cNvSpPr txBox="1">
              <a:spLocks noChangeArrowheads="1"/>
            </p:cNvSpPr>
            <p:nvPr/>
          </p:nvSpPr>
          <p:spPr bwMode="auto">
            <a:xfrm>
              <a:off x="1870" y="858"/>
              <a:ext cx="17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Ikallu</a:t>
              </a:r>
            </a:p>
          </p:txBody>
        </p:sp>
        <p:sp>
          <p:nvSpPr>
            <p:cNvPr id="386640" name="Text Box 744"/>
            <p:cNvSpPr txBox="1">
              <a:spLocks noChangeArrowheads="1"/>
            </p:cNvSpPr>
            <p:nvPr/>
          </p:nvSpPr>
          <p:spPr bwMode="auto">
            <a:xfrm>
              <a:off x="1972" y="928"/>
              <a:ext cx="184"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Fekosa</a:t>
              </a:r>
            </a:p>
          </p:txBody>
        </p:sp>
        <p:sp>
          <p:nvSpPr>
            <p:cNvPr id="386641" name="Text Box 745"/>
            <p:cNvSpPr txBox="1">
              <a:spLocks noChangeArrowheads="1"/>
            </p:cNvSpPr>
            <p:nvPr/>
          </p:nvSpPr>
          <p:spPr bwMode="auto">
            <a:xfrm>
              <a:off x="2056" y="1036"/>
              <a:ext cx="183"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Cerska</a:t>
              </a:r>
            </a:p>
          </p:txBody>
        </p:sp>
        <p:sp>
          <p:nvSpPr>
            <p:cNvPr id="386642" name="Text Box 746"/>
            <p:cNvSpPr txBox="1">
              <a:spLocks noChangeArrowheads="1"/>
            </p:cNvSpPr>
            <p:nvPr/>
          </p:nvSpPr>
          <p:spPr bwMode="auto">
            <a:xfrm>
              <a:off x="2190" y="814"/>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Piksek</a:t>
              </a:r>
            </a:p>
          </p:txBody>
        </p:sp>
        <p:sp>
          <p:nvSpPr>
            <p:cNvPr id="386643" name="Text Box 747"/>
            <p:cNvSpPr txBox="1">
              <a:spLocks noChangeArrowheads="1"/>
            </p:cNvSpPr>
            <p:nvPr/>
          </p:nvSpPr>
          <p:spPr bwMode="auto">
            <a:xfrm>
              <a:off x="2308" y="836"/>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Vuso</a:t>
              </a:r>
            </a:p>
          </p:txBody>
        </p:sp>
        <p:sp>
          <p:nvSpPr>
            <p:cNvPr id="386644" name="Text Box 748"/>
            <p:cNvSpPr txBox="1">
              <a:spLocks noChangeArrowheads="1"/>
            </p:cNvSpPr>
            <p:nvPr/>
          </p:nvSpPr>
          <p:spPr bwMode="auto">
            <a:xfrm>
              <a:off x="2184" y="1030"/>
              <a:ext cx="16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Rekl</a:t>
              </a:r>
            </a:p>
          </p:txBody>
        </p:sp>
        <p:sp>
          <p:nvSpPr>
            <p:cNvPr id="386645" name="Text Box 749"/>
            <p:cNvSpPr txBox="1">
              <a:spLocks noChangeArrowheads="1"/>
            </p:cNvSpPr>
            <p:nvPr/>
          </p:nvSpPr>
          <p:spPr bwMode="auto">
            <a:xfrm>
              <a:off x="2318" y="688"/>
              <a:ext cx="16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Filbu</a:t>
              </a:r>
            </a:p>
          </p:txBody>
        </p:sp>
        <p:sp>
          <p:nvSpPr>
            <p:cNvPr id="386646" name="Text Box 750"/>
            <p:cNvSpPr txBox="1">
              <a:spLocks noChangeArrowheads="1"/>
            </p:cNvSpPr>
            <p:nvPr/>
          </p:nvSpPr>
          <p:spPr bwMode="auto">
            <a:xfrm>
              <a:off x="2230" y="702"/>
              <a:ext cx="16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Trith</a:t>
              </a:r>
            </a:p>
          </p:txBody>
        </p:sp>
        <p:sp>
          <p:nvSpPr>
            <p:cNvPr id="386647" name="Text Box 751"/>
            <p:cNvSpPr txBox="1">
              <a:spLocks noChangeArrowheads="1"/>
            </p:cNvSpPr>
            <p:nvPr/>
          </p:nvSpPr>
          <p:spPr bwMode="auto">
            <a:xfrm>
              <a:off x="2504" y="726"/>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Wuxli</a:t>
              </a:r>
            </a:p>
          </p:txBody>
        </p:sp>
        <p:sp>
          <p:nvSpPr>
            <p:cNvPr id="386648" name="Text Box 752"/>
            <p:cNvSpPr txBox="1">
              <a:spLocks noChangeArrowheads="1"/>
            </p:cNvSpPr>
            <p:nvPr/>
          </p:nvSpPr>
          <p:spPr bwMode="auto">
            <a:xfrm>
              <a:off x="2274" y="1172"/>
              <a:ext cx="16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Grid</a:t>
              </a:r>
            </a:p>
          </p:txBody>
        </p:sp>
        <p:sp>
          <p:nvSpPr>
            <p:cNvPr id="386649" name="Text Box 753"/>
            <p:cNvSpPr txBox="1">
              <a:spLocks noChangeArrowheads="1"/>
            </p:cNvSpPr>
            <p:nvPr/>
          </p:nvSpPr>
          <p:spPr bwMode="auto">
            <a:xfrm>
              <a:off x="2026" y="816"/>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Jerkso</a:t>
              </a:r>
            </a:p>
          </p:txBody>
        </p:sp>
        <p:sp>
          <p:nvSpPr>
            <p:cNvPr id="386650" name="Text Box 754"/>
            <p:cNvSpPr txBox="1">
              <a:spLocks noChangeArrowheads="1"/>
            </p:cNvSpPr>
            <p:nvPr/>
          </p:nvSpPr>
          <p:spPr bwMode="auto">
            <a:xfrm>
              <a:off x="1995" y="154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51" name="Text Box 755"/>
            <p:cNvSpPr txBox="1">
              <a:spLocks noChangeArrowheads="1"/>
            </p:cNvSpPr>
            <p:nvPr/>
          </p:nvSpPr>
          <p:spPr bwMode="auto">
            <a:xfrm>
              <a:off x="2199" y="154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52" name="Text Box 756"/>
            <p:cNvSpPr txBox="1">
              <a:spLocks noChangeArrowheads="1"/>
            </p:cNvSpPr>
            <p:nvPr/>
          </p:nvSpPr>
          <p:spPr bwMode="auto">
            <a:xfrm>
              <a:off x="2311" y="152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53" name="Text Box 757"/>
            <p:cNvSpPr txBox="1">
              <a:spLocks noChangeArrowheads="1"/>
            </p:cNvSpPr>
            <p:nvPr/>
          </p:nvSpPr>
          <p:spPr bwMode="auto">
            <a:xfrm>
              <a:off x="1944" y="1654"/>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Ludee</a:t>
              </a:r>
            </a:p>
          </p:txBody>
        </p:sp>
        <p:sp>
          <p:nvSpPr>
            <p:cNvPr id="386654" name="Text Box 758"/>
            <p:cNvSpPr txBox="1">
              <a:spLocks noChangeArrowheads="1"/>
            </p:cNvSpPr>
            <p:nvPr/>
          </p:nvSpPr>
          <p:spPr bwMode="auto">
            <a:xfrm>
              <a:off x="2340" y="1606"/>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Gobel</a:t>
              </a:r>
            </a:p>
          </p:txBody>
        </p:sp>
        <p:sp>
          <p:nvSpPr>
            <p:cNvPr id="386655" name="Text Box 759"/>
            <p:cNvSpPr txBox="1">
              <a:spLocks noChangeArrowheads="1"/>
            </p:cNvSpPr>
            <p:nvPr/>
          </p:nvSpPr>
          <p:spPr bwMode="auto">
            <a:xfrm>
              <a:off x="1870" y="1700"/>
              <a:ext cx="17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Salbu</a:t>
              </a:r>
            </a:p>
          </p:txBody>
        </p:sp>
        <p:sp>
          <p:nvSpPr>
            <p:cNvPr id="386656" name="Text Box 760"/>
            <p:cNvSpPr txBox="1">
              <a:spLocks noChangeArrowheads="1"/>
            </p:cNvSpPr>
            <p:nvPr/>
          </p:nvSpPr>
          <p:spPr bwMode="auto">
            <a:xfrm>
              <a:off x="1935" y="160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57" name="Text Box 761"/>
            <p:cNvSpPr txBox="1">
              <a:spLocks noChangeArrowheads="1"/>
            </p:cNvSpPr>
            <p:nvPr/>
          </p:nvSpPr>
          <p:spPr bwMode="auto">
            <a:xfrm>
              <a:off x="1004" y="1446"/>
              <a:ext cx="18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Exorra</a:t>
              </a:r>
            </a:p>
          </p:txBody>
        </p:sp>
        <p:sp>
          <p:nvSpPr>
            <p:cNvPr id="386658" name="Text Box 762"/>
            <p:cNvSpPr txBox="1">
              <a:spLocks noChangeArrowheads="1"/>
            </p:cNvSpPr>
            <p:nvPr/>
          </p:nvSpPr>
          <p:spPr bwMode="auto">
            <a:xfrm>
              <a:off x="1069" y="135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59" name="Text Box 763"/>
            <p:cNvSpPr txBox="1">
              <a:spLocks noChangeArrowheads="1"/>
            </p:cNvSpPr>
            <p:nvPr/>
          </p:nvSpPr>
          <p:spPr bwMode="auto">
            <a:xfrm>
              <a:off x="837" y="153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60" name="Text Box 764"/>
            <p:cNvSpPr txBox="1">
              <a:spLocks noChangeArrowheads="1"/>
            </p:cNvSpPr>
            <p:nvPr/>
          </p:nvSpPr>
          <p:spPr bwMode="auto">
            <a:xfrm>
              <a:off x="1143" y="108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61" name="Text Box 765"/>
            <p:cNvSpPr txBox="1">
              <a:spLocks noChangeArrowheads="1"/>
            </p:cNvSpPr>
            <p:nvPr/>
          </p:nvSpPr>
          <p:spPr bwMode="auto">
            <a:xfrm>
              <a:off x="553" y="104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62" name="Text Box 766"/>
            <p:cNvSpPr txBox="1">
              <a:spLocks noChangeArrowheads="1"/>
            </p:cNvSpPr>
            <p:nvPr/>
          </p:nvSpPr>
          <p:spPr bwMode="auto">
            <a:xfrm>
              <a:off x="1157" y="1671"/>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63" name="Text Box 767"/>
            <p:cNvSpPr txBox="1">
              <a:spLocks noChangeArrowheads="1"/>
            </p:cNvSpPr>
            <p:nvPr/>
          </p:nvSpPr>
          <p:spPr bwMode="auto">
            <a:xfrm>
              <a:off x="563" y="193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64" name="Text Box 768"/>
            <p:cNvSpPr txBox="1">
              <a:spLocks noChangeArrowheads="1"/>
            </p:cNvSpPr>
            <p:nvPr/>
          </p:nvSpPr>
          <p:spPr bwMode="auto">
            <a:xfrm>
              <a:off x="551" y="234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65" name="Text Box 769"/>
            <p:cNvSpPr txBox="1">
              <a:spLocks noChangeArrowheads="1"/>
            </p:cNvSpPr>
            <p:nvPr/>
          </p:nvSpPr>
          <p:spPr bwMode="auto">
            <a:xfrm>
              <a:off x="897" y="18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66" name="Text Box 770"/>
            <p:cNvSpPr txBox="1">
              <a:spLocks noChangeArrowheads="1"/>
            </p:cNvSpPr>
            <p:nvPr/>
          </p:nvSpPr>
          <p:spPr bwMode="auto">
            <a:xfrm>
              <a:off x="797" y="260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67" name="Text Box 771"/>
            <p:cNvSpPr txBox="1">
              <a:spLocks noChangeArrowheads="1"/>
            </p:cNvSpPr>
            <p:nvPr/>
          </p:nvSpPr>
          <p:spPr bwMode="auto">
            <a:xfrm>
              <a:off x="1735" y="247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68" name="Text Box 772"/>
            <p:cNvSpPr txBox="1">
              <a:spLocks noChangeArrowheads="1"/>
            </p:cNvSpPr>
            <p:nvPr/>
          </p:nvSpPr>
          <p:spPr bwMode="auto">
            <a:xfrm>
              <a:off x="1513" y="2153"/>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69" name="Text Box 773"/>
            <p:cNvSpPr txBox="1">
              <a:spLocks noChangeArrowheads="1"/>
            </p:cNvSpPr>
            <p:nvPr/>
          </p:nvSpPr>
          <p:spPr bwMode="auto">
            <a:xfrm>
              <a:off x="1117" y="1955"/>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70" name="Text Box 774"/>
            <p:cNvSpPr txBox="1">
              <a:spLocks noChangeArrowheads="1"/>
            </p:cNvSpPr>
            <p:nvPr/>
          </p:nvSpPr>
          <p:spPr bwMode="auto">
            <a:xfrm>
              <a:off x="1445" y="1669"/>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71" name="Text Box 775"/>
            <p:cNvSpPr txBox="1">
              <a:spLocks noChangeArrowheads="1"/>
            </p:cNvSpPr>
            <p:nvPr/>
          </p:nvSpPr>
          <p:spPr bwMode="auto">
            <a:xfrm>
              <a:off x="624" y="534"/>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72" name="Text Box 776"/>
            <p:cNvSpPr txBox="1">
              <a:spLocks noChangeArrowheads="1"/>
            </p:cNvSpPr>
            <p:nvPr/>
          </p:nvSpPr>
          <p:spPr bwMode="auto">
            <a:xfrm>
              <a:off x="1224" y="51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73" name="Text Box 777"/>
            <p:cNvSpPr txBox="1">
              <a:spLocks noChangeArrowheads="1"/>
            </p:cNvSpPr>
            <p:nvPr/>
          </p:nvSpPr>
          <p:spPr bwMode="auto">
            <a:xfrm>
              <a:off x="928" y="74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74" name="Text Box 778"/>
            <p:cNvSpPr txBox="1">
              <a:spLocks noChangeArrowheads="1"/>
            </p:cNvSpPr>
            <p:nvPr/>
          </p:nvSpPr>
          <p:spPr bwMode="auto">
            <a:xfrm>
              <a:off x="1456" y="48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75" name="Text Box 779"/>
            <p:cNvSpPr txBox="1">
              <a:spLocks noChangeArrowheads="1"/>
            </p:cNvSpPr>
            <p:nvPr/>
          </p:nvSpPr>
          <p:spPr bwMode="auto">
            <a:xfrm>
              <a:off x="892" y="1080"/>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76" name="Text Box 780"/>
            <p:cNvSpPr txBox="1">
              <a:spLocks noChangeArrowheads="1"/>
            </p:cNvSpPr>
            <p:nvPr/>
          </p:nvSpPr>
          <p:spPr bwMode="auto">
            <a:xfrm>
              <a:off x="408" y="786"/>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77" name="Text Box 781"/>
            <p:cNvSpPr txBox="1">
              <a:spLocks noChangeArrowheads="1"/>
            </p:cNvSpPr>
            <p:nvPr/>
          </p:nvSpPr>
          <p:spPr bwMode="auto">
            <a:xfrm>
              <a:off x="648" y="92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78" name="Text Box 782"/>
            <p:cNvSpPr txBox="1">
              <a:spLocks noChangeArrowheads="1"/>
            </p:cNvSpPr>
            <p:nvPr/>
          </p:nvSpPr>
          <p:spPr bwMode="auto">
            <a:xfrm>
              <a:off x="1010" y="492"/>
              <a:ext cx="14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679" name="Text Box 783"/>
            <p:cNvSpPr txBox="1">
              <a:spLocks noChangeArrowheads="1"/>
            </p:cNvSpPr>
            <p:nvPr/>
          </p:nvSpPr>
          <p:spPr bwMode="auto">
            <a:xfrm>
              <a:off x="568" y="640"/>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Oladi</a:t>
              </a:r>
            </a:p>
          </p:txBody>
        </p:sp>
        <p:sp>
          <p:nvSpPr>
            <p:cNvPr id="386680" name="Text Box 784"/>
            <p:cNvSpPr txBox="1">
              <a:spLocks noChangeArrowheads="1"/>
            </p:cNvSpPr>
            <p:nvPr/>
          </p:nvSpPr>
          <p:spPr bwMode="auto">
            <a:xfrm>
              <a:off x="1162" y="580"/>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Rusko</a:t>
              </a:r>
            </a:p>
          </p:txBody>
        </p:sp>
        <p:sp>
          <p:nvSpPr>
            <p:cNvPr id="386681" name="Text Box 785"/>
            <p:cNvSpPr txBox="1">
              <a:spLocks noChangeArrowheads="1"/>
            </p:cNvSpPr>
            <p:nvPr/>
          </p:nvSpPr>
          <p:spPr bwMode="auto">
            <a:xfrm>
              <a:off x="960" y="600"/>
              <a:ext cx="16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Muni</a:t>
              </a:r>
            </a:p>
          </p:txBody>
        </p:sp>
        <p:sp>
          <p:nvSpPr>
            <p:cNvPr id="386682" name="Text Box 786"/>
            <p:cNvSpPr txBox="1">
              <a:spLocks noChangeArrowheads="1"/>
            </p:cNvSpPr>
            <p:nvPr/>
          </p:nvSpPr>
          <p:spPr bwMode="auto">
            <a:xfrm>
              <a:off x="1396" y="556"/>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Fassil</a:t>
              </a:r>
            </a:p>
          </p:txBody>
        </p:sp>
        <p:sp>
          <p:nvSpPr>
            <p:cNvPr id="386683" name="Text Box 787"/>
            <p:cNvSpPr txBox="1">
              <a:spLocks noChangeArrowheads="1"/>
            </p:cNvSpPr>
            <p:nvPr/>
          </p:nvSpPr>
          <p:spPr bwMode="auto">
            <a:xfrm>
              <a:off x="356" y="898"/>
              <a:ext cx="18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Bubeel</a:t>
              </a:r>
            </a:p>
          </p:txBody>
        </p:sp>
        <p:sp>
          <p:nvSpPr>
            <p:cNvPr id="386684" name="Text Box 788"/>
            <p:cNvSpPr txBox="1">
              <a:spLocks noChangeArrowheads="1"/>
            </p:cNvSpPr>
            <p:nvPr/>
          </p:nvSpPr>
          <p:spPr bwMode="auto">
            <a:xfrm>
              <a:off x="496" y="1120"/>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Rimee</a:t>
              </a:r>
            </a:p>
          </p:txBody>
        </p:sp>
        <p:sp>
          <p:nvSpPr>
            <p:cNvPr id="386685" name="Text Box 789"/>
            <p:cNvSpPr txBox="1">
              <a:spLocks noChangeArrowheads="1"/>
            </p:cNvSpPr>
            <p:nvPr/>
          </p:nvSpPr>
          <p:spPr bwMode="auto">
            <a:xfrm>
              <a:off x="670" y="1030"/>
              <a:ext cx="17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Mikef</a:t>
              </a:r>
            </a:p>
          </p:txBody>
        </p:sp>
        <p:sp>
          <p:nvSpPr>
            <p:cNvPr id="386686" name="Text Box 790"/>
            <p:cNvSpPr txBox="1">
              <a:spLocks noChangeArrowheads="1"/>
            </p:cNvSpPr>
            <p:nvPr/>
          </p:nvSpPr>
          <p:spPr bwMode="auto">
            <a:xfrm>
              <a:off x="842" y="1194"/>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Terpil</a:t>
              </a:r>
            </a:p>
          </p:txBody>
        </p:sp>
        <p:sp>
          <p:nvSpPr>
            <p:cNvPr id="386687" name="Text Box 791"/>
            <p:cNvSpPr txBox="1">
              <a:spLocks noChangeArrowheads="1"/>
            </p:cNvSpPr>
            <p:nvPr/>
          </p:nvSpPr>
          <p:spPr bwMode="auto">
            <a:xfrm>
              <a:off x="1172" y="1182"/>
              <a:ext cx="17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Herari</a:t>
              </a:r>
            </a:p>
          </p:txBody>
        </p:sp>
        <p:sp>
          <p:nvSpPr>
            <p:cNvPr id="386688" name="Text Box 792"/>
            <p:cNvSpPr txBox="1">
              <a:spLocks noChangeArrowheads="1"/>
            </p:cNvSpPr>
            <p:nvPr/>
          </p:nvSpPr>
          <p:spPr bwMode="auto">
            <a:xfrm>
              <a:off x="499" y="2004"/>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Gwisek</a:t>
              </a:r>
            </a:p>
          </p:txBody>
        </p:sp>
        <p:sp>
          <p:nvSpPr>
            <p:cNvPr id="386689" name="Text Box 793"/>
            <p:cNvSpPr txBox="1">
              <a:spLocks noChangeArrowheads="1"/>
            </p:cNvSpPr>
            <p:nvPr/>
          </p:nvSpPr>
          <p:spPr bwMode="auto">
            <a:xfrm>
              <a:off x="837" y="1946"/>
              <a:ext cx="17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Pukka</a:t>
              </a:r>
            </a:p>
          </p:txBody>
        </p:sp>
        <p:sp>
          <p:nvSpPr>
            <p:cNvPr id="386690" name="Text Box 794"/>
            <p:cNvSpPr txBox="1">
              <a:spLocks noChangeArrowheads="1"/>
            </p:cNvSpPr>
            <p:nvPr/>
          </p:nvSpPr>
          <p:spPr bwMode="auto">
            <a:xfrm>
              <a:off x="1155" y="2052"/>
              <a:ext cx="195"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Irasmok</a:t>
              </a:r>
            </a:p>
          </p:txBody>
        </p:sp>
        <p:sp>
          <p:nvSpPr>
            <p:cNvPr id="386691" name="Text Box 795"/>
            <p:cNvSpPr txBox="1">
              <a:spLocks noChangeArrowheads="1"/>
            </p:cNvSpPr>
            <p:nvPr/>
          </p:nvSpPr>
          <p:spPr bwMode="auto">
            <a:xfrm>
              <a:off x="1195" y="1766"/>
              <a:ext cx="166"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Sigel</a:t>
              </a:r>
            </a:p>
          </p:txBody>
        </p:sp>
        <p:sp>
          <p:nvSpPr>
            <p:cNvPr id="386692" name="Text Box 796"/>
            <p:cNvSpPr txBox="1">
              <a:spLocks noChangeArrowheads="1"/>
            </p:cNvSpPr>
            <p:nvPr/>
          </p:nvSpPr>
          <p:spPr bwMode="auto">
            <a:xfrm>
              <a:off x="1473" y="1740"/>
              <a:ext cx="17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Pellet</a:t>
              </a:r>
            </a:p>
          </p:txBody>
        </p:sp>
        <p:sp>
          <p:nvSpPr>
            <p:cNvPr id="386693" name="Text Box 797"/>
            <p:cNvSpPr txBox="1">
              <a:spLocks noChangeArrowheads="1"/>
            </p:cNvSpPr>
            <p:nvPr/>
          </p:nvSpPr>
          <p:spPr bwMode="auto">
            <a:xfrm>
              <a:off x="1537" y="2262"/>
              <a:ext cx="182"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Risaan</a:t>
              </a:r>
            </a:p>
          </p:txBody>
        </p:sp>
        <p:sp>
          <p:nvSpPr>
            <p:cNvPr id="386694" name="Text Box 798"/>
            <p:cNvSpPr txBox="1">
              <a:spLocks noChangeArrowheads="1"/>
            </p:cNvSpPr>
            <p:nvPr/>
          </p:nvSpPr>
          <p:spPr bwMode="auto">
            <a:xfrm>
              <a:off x="581" y="2450"/>
              <a:ext cx="177"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Suppo</a:t>
              </a:r>
            </a:p>
          </p:txBody>
        </p:sp>
        <p:sp>
          <p:nvSpPr>
            <p:cNvPr id="386695" name="Text Box 799"/>
            <p:cNvSpPr txBox="1">
              <a:spLocks noChangeArrowheads="1"/>
            </p:cNvSpPr>
            <p:nvPr/>
          </p:nvSpPr>
          <p:spPr bwMode="auto">
            <a:xfrm>
              <a:off x="739" y="2674"/>
              <a:ext cx="188"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Melleri</a:t>
              </a:r>
            </a:p>
          </p:txBody>
        </p:sp>
        <p:sp>
          <p:nvSpPr>
            <p:cNvPr id="386696" name="Text Box 800"/>
            <p:cNvSpPr txBox="1">
              <a:spLocks noChangeArrowheads="1"/>
            </p:cNvSpPr>
            <p:nvPr/>
          </p:nvSpPr>
          <p:spPr bwMode="auto">
            <a:xfrm>
              <a:off x="1679" y="2580"/>
              <a:ext cx="18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Lixpet</a:t>
              </a:r>
            </a:p>
          </p:txBody>
        </p:sp>
        <p:sp>
          <p:nvSpPr>
            <p:cNvPr id="386697" name="Text Box 801"/>
            <p:cNvSpPr txBox="1">
              <a:spLocks noChangeArrowheads="1"/>
            </p:cNvSpPr>
            <p:nvPr/>
          </p:nvSpPr>
          <p:spPr bwMode="auto">
            <a:xfrm>
              <a:off x="790" y="1607"/>
              <a:ext cx="16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Batto</a:t>
              </a:r>
            </a:p>
          </p:txBody>
        </p:sp>
        <p:sp>
          <p:nvSpPr>
            <p:cNvPr id="386698" name="Text Box 802"/>
            <p:cNvSpPr txBox="1">
              <a:spLocks noChangeArrowheads="1"/>
            </p:cNvSpPr>
            <p:nvPr/>
          </p:nvSpPr>
          <p:spPr bwMode="auto">
            <a:xfrm>
              <a:off x="3652" y="2144"/>
              <a:ext cx="17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Perolo</a:t>
              </a:r>
            </a:p>
          </p:txBody>
        </p:sp>
        <p:sp>
          <p:nvSpPr>
            <p:cNvPr id="386699" name="Text Box 803"/>
            <p:cNvSpPr txBox="1">
              <a:spLocks noChangeArrowheads="1"/>
            </p:cNvSpPr>
            <p:nvPr/>
          </p:nvSpPr>
          <p:spPr bwMode="auto">
            <a:xfrm>
              <a:off x="3570" y="1758"/>
              <a:ext cx="189"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Saraleb</a:t>
              </a:r>
            </a:p>
          </p:txBody>
        </p:sp>
        <p:sp>
          <p:nvSpPr>
            <p:cNvPr id="386700" name="Text Box 804"/>
            <p:cNvSpPr txBox="1">
              <a:spLocks noChangeArrowheads="1"/>
            </p:cNvSpPr>
            <p:nvPr/>
          </p:nvSpPr>
          <p:spPr bwMode="auto">
            <a:xfrm>
              <a:off x="4589" y="3065"/>
              <a:ext cx="17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Sorso</a:t>
              </a:r>
            </a:p>
          </p:txBody>
        </p:sp>
      </p:grpSp>
      <p:grpSp>
        <p:nvGrpSpPr>
          <p:cNvPr id="386064" name="Group 805"/>
          <p:cNvGrpSpPr>
            <a:grpSpLocks/>
          </p:cNvGrpSpPr>
          <p:nvPr/>
        </p:nvGrpSpPr>
        <p:grpSpPr bwMode="auto">
          <a:xfrm>
            <a:off x="1860550" y="684213"/>
            <a:ext cx="6215063" cy="5588000"/>
            <a:chOff x="1172" y="431"/>
            <a:chExt cx="3915" cy="3520"/>
          </a:xfrm>
        </p:grpSpPr>
        <p:sp>
          <p:nvSpPr>
            <p:cNvPr id="386200" name="Text Box 806"/>
            <p:cNvSpPr txBox="1">
              <a:spLocks noChangeArrowheads="1"/>
            </p:cNvSpPr>
            <p:nvPr/>
          </p:nvSpPr>
          <p:spPr bwMode="auto">
            <a:xfrm>
              <a:off x="3523" y="2739"/>
              <a:ext cx="37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Muka</a:t>
              </a:r>
            </a:p>
          </p:txBody>
        </p:sp>
        <p:sp>
          <p:nvSpPr>
            <p:cNvPr id="386201" name="Text Box 807"/>
            <p:cNvSpPr txBox="1">
              <a:spLocks noChangeArrowheads="1"/>
            </p:cNvSpPr>
            <p:nvPr/>
          </p:nvSpPr>
          <p:spPr bwMode="auto">
            <a:xfrm>
              <a:off x="4789" y="3816"/>
              <a:ext cx="22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800" b="0">
                  <a:solidFill>
                    <a:srgbClr val="000000"/>
                  </a:solidFill>
                </a:rPr>
                <a:t>Eres</a:t>
              </a:r>
            </a:p>
          </p:txBody>
        </p:sp>
        <p:sp>
          <p:nvSpPr>
            <p:cNvPr id="386202" name="Text Box 808"/>
            <p:cNvSpPr txBox="1">
              <a:spLocks noChangeArrowheads="1"/>
            </p:cNvSpPr>
            <p:nvPr/>
          </p:nvSpPr>
          <p:spPr bwMode="auto">
            <a:xfrm>
              <a:off x="4881" y="2303"/>
              <a:ext cx="20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000000"/>
                  </a:solidFill>
                </a:rPr>
                <a:t>Lora</a:t>
              </a:r>
            </a:p>
          </p:txBody>
        </p:sp>
        <p:sp>
          <p:nvSpPr>
            <p:cNvPr id="386203" name="Text Box 809"/>
            <p:cNvSpPr txBox="1">
              <a:spLocks noChangeArrowheads="1"/>
            </p:cNvSpPr>
            <p:nvPr/>
          </p:nvSpPr>
          <p:spPr bwMode="auto">
            <a:xfrm>
              <a:off x="3975" y="1151"/>
              <a:ext cx="24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000000"/>
                  </a:solidFill>
                </a:rPr>
                <a:t>Tekkla</a:t>
              </a:r>
            </a:p>
          </p:txBody>
        </p:sp>
        <p:sp>
          <p:nvSpPr>
            <p:cNvPr id="386204" name="Text Box 810"/>
            <p:cNvSpPr txBox="1">
              <a:spLocks noChangeArrowheads="1"/>
            </p:cNvSpPr>
            <p:nvPr/>
          </p:nvSpPr>
          <p:spPr bwMode="auto">
            <a:xfrm>
              <a:off x="4515" y="431"/>
              <a:ext cx="2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000000"/>
                  </a:solidFill>
                </a:rPr>
                <a:t>Kalei</a:t>
              </a:r>
            </a:p>
          </p:txBody>
        </p:sp>
        <p:sp>
          <p:nvSpPr>
            <p:cNvPr id="386205" name="Text Box 811"/>
            <p:cNvSpPr txBox="1">
              <a:spLocks noChangeArrowheads="1"/>
            </p:cNvSpPr>
            <p:nvPr/>
          </p:nvSpPr>
          <p:spPr bwMode="auto">
            <a:xfrm>
              <a:off x="4317" y="701"/>
              <a:ext cx="22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000000"/>
                  </a:solidFill>
                </a:rPr>
                <a:t>Lisbo</a:t>
              </a:r>
            </a:p>
          </p:txBody>
        </p:sp>
        <p:sp>
          <p:nvSpPr>
            <p:cNvPr id="386206" name="Text Box 812"/>
            <p:cNvSpPr txBox="1">
              <a:spLocks noChangeArrowheads="1"/>
            </p:cNvSpPr>
            <p:nvPr/>
          </p:nvSpPr>
          <p:spPr bwMode="auto">
            <a:xfrm>
              <a:off x="4623" y="833"/>
              <a:ext cx="30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b="0">
                  <a:solidFill>
                    <a:srgbClr val="000000"/>
                  </a:solidFill>
                </a:rPr>
                <a:t>Jumi</a:t>
              </a:r>
            </a:p>
          </p:txBody>
        </p:sp>
        <p:sp>
          <p:nvSpPr>
            <p:cNvPr id="386207" name="Text Box 813"/>
            <p:cNvSpPr txBox="1">
              <a:spLocks noChangeArrowheads="1"/>
            </p:cNvSpPr>
            <p:nvPr/>
          </p:nvSpPr>
          <p:spPr bwMode="auto">
            <a:xfrm>
              <a:off x="3987" y="3503"/>
              <a:ext cx="32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Lora</a:t>
              </a:r>
            </a:p>
          </p:txBody>
        </p:sp>
        <p:sp>
          <p:nvSpPr>
            <p:cNvPr id="386208" name="Oval 814"/>
            <p:cNvSpPr>
              <a:spLocks noChangeArrowheads="1"/>
            </p:cNvSpPr>
            <p:nvPr/>
          </p:nvSpPr>
          <p:spPr bwMode="auto">
            <a:xfrm>
              <a:off x="3992" y="3583"/>
              <a:ext cx="27" cy="27"/>
            </a:xfrm>
            <a:prstGeom prst="ellipse">
              <a:avLst/>
            </a:prstGeom>
            <a:solidFill>
              <a:schemeClr val="bg1"/>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09" name="Oval 815"/>
            <p:cNvSpPr>
              <a:spLocks noChangeArrowheads="1"/>
            </p:cNvSpPr>
            <p:nvPr/>
          </p:nvSpPr>
          <p:spPr bwMode="auto">
            <a:xfrm>
              <a:off x="4805" y="3877"/>
              <a:ext cx="27" cy="27"/>
            </a:xfrm>
            <a:prstGeom prst="ellipse">
              <a:avLst/>
            </a:prstGeom>
            <a:solidFill>
              <a:schemeClr val="bg1"/>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10" name="Oval 816"/>
            <p:cNvSpPr>
              <a:spLocks noChangeArrowheads="1"/>
            </p:cNvSpPr>
            <p:nvPr/>
          </p:nvSpPr>
          <p:spPr bwMode="auto">
            <a:xfrm>
              <a:off x="4850" y="2343"/>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11" name="Oval 817"/>
            <p:cNvSpPr>
              <a:spLocks noChangeArrowheads="1"/>
            </p:cNvSpPr>
            <p:nvPr/>
          </p:nvSpPr>
          <p:spPr bwMode="auto">
            <a:xfrm>
              <a:off x="4520" y="489"/>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12" name="Oval 818"/>
            <p:cNvSpPr>
              <a:spLocks noChangeArrowheads="1"/>
            </p:cNvSpPr>
            <p:nvPr/>
          </p:nvSpPr>
          <p:spPr bwMode="auto">
            <a:xfrm>
              <a:off x="4331" y="708"/>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13" name="Oval 819"/>
            <p:cNvSpPr>
              <a:spLocks noChangeArrowheads="1"/>
            </p:cNvSpPr>
            <p:nvPr/>
          </p:nvSpPr>
          <p:spPr bwMode="auto">
            <a:xfrm>
              <a:off x="4634" y="855"/>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sz="4000" b="0">
                <a:solidFill>
                  <a:srgbClr val="000000"/>
                </a:solidFill>
              </a:endParaRPr>
            </a:p>
          </p:txBody>
        </p:sp>
        <p:sp>
          <p:nvSpPr>
            <p:cNvPr id="386214" name="Oval 820"/>
            <p:cNvSpPr>
              <a:spLocks noChangeArrowheads="1"/>
            </p:cNvSpPr>
            <p:nvPr/>
          </p:nvSpPr>
          <p:spPr bwMode="auto">
            <a:xfrm>
              <a:off x="3992" y="120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15" name="Oval 821"/>
            <p:cNvSpPr>
              <a:spLocks noChangeArrowheads="1"/>
            </p:cNvSpPr>
            <p:nvPr/>
          </p:nvSpPr>
          <p:spPr bwMode="auto">
            <a:xfrm>
              <a:off x="3584" y="2727"/>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16" name="Text Box 822"/>
            <p:cNvSpPr txBox="1">
              <a:spLocks noChangeArrowheads="1"/>
            </p:cNvSpPr>
            <p:nvPr/>
          </p:nvSpPr>
          <p:spPr bwMode="auto">
            <a:xfrm>
              <a:off x="1465" y="863"/>
              <a:ext cx="317"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000" b="0">
                  <a:solidFill>
                    <a:srgbClr val="000000"/>
                  </a:solidFill>
                </a:rPr>
                <a:t>Norke</a:t>
              </a:r>
            </a:p>
          </p:txBody>
        </p:sp>
        <p:sp>
          <p:nvSpPr>
            <p:cNvPr id="386217" name="Oval 823"/>
            <p:cNvSpPr>
              <a:spLocks noChangeArrowheads="1"/>
            </p:cNvSpPr>
            <p:nvPr/>
          </p:nvSpPr>
          <p:spPr bwMode="auto">
            <a:xfrm>
              <a:off x="1475" y="93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18" name="Text Box 824"/>
            <p:cNvSpPr txBox="1">
              <a:spLocks noChangeArrowheads="1"/>
            </p:cNvSpPr>
            <p:nvPr/>
          </p:nvSpPr>
          <p:spPr bwMode="auto">
            <a:xfrm>
              <a:off x="3681" y="875"/>
              <a:ext cx="21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000000"/>
                  </a:solidFill>
                </a:rPr>
                <a:t>Torta</a:t>
              </a:r>
            </a:p>
          </p:txBody>
        </p:sp>
        <p:sp>
          <p:nvSpPr>
            <p:cNvPr id="386219" name="Oval 825"/>
            <p:cNvSpPr>
              <a:spLocks noChangeArrowheads="1"/>
            </p:cNvSpPr>
            <p:nvPr/>
          </p:nvSpPr>
          <p:spPr bwMode="auto">
            <a:xfrm>
              <a:off x="3727" y="870"/>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20" name="Text Box 826"/>
            <p:cNvSpPr txBox="1">
              <a:spLocks noChangeArrowheads="1"/>
            </p:cNvSpPr>
            <p:nvPr/>
          </p:nvSpPr>
          <p:spPr bwMode="auto">
            <a:xfrm>
              <a:off x="2238" y="939"/>
              <a:ext cx="277"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000" b="0">
                  <a:solidFill>
                    <a:srgbClr val="000000"/>
                  </a:solidFill>
                </a:rPr>
                <a:t>Karo</a:t>
              </a:r>
            </a:p>
          </p:txBody>
        </p:sp>
        <p:sp>
          <p:nvSpPr>
            <p:cNvPr id="386221" name="Oval 827"/>
            <p:cNvSpPr>
              <a:spLocks noChangeArrowheads="1"/>
            </p:cNvSpPr>
            <p:nvPr/>
          </p:nvSpPr>
          <p:spPr bwMode="auto">
            <a:xfrm>
              <a:off x="2400" y="102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22" name="Text Box 828"/>
            <p:cNvSpPr txBox="1">
              <a:spLocks noChangeArrowheads="1"/>
            </p:cNvSpPr>
            <p:nvPr/>
          </p:nvSpPr>
          <p:spPr bwMode="auto">
            <a:xfrm>
              <a:off x="3361" y="3024"/>
              <a:ext cx="29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Mia</a:t>
              </a:r>
            </a:p>
          </p:txBody>
        </p:sp>
        <p:sp>
          <p:nvSpPr>
            <p:cNvPr id="386223" name="Oval 829"/>
            <p:cNvSpPr>
              <a:spLocks noChangeArrowheads="1"/>
            </p:cNvSpPr>
            <p:nvPr/>
          </p:nvSpPr>
          <p:spPr bwMode="auto">
            <a:xfrm>
              <a:off x="3404" y="3117"/>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24" name="Text Box 830"/>
            <p:cNvSpPr txBox="1">
              <a:spLocks noChangeArrowheads="1"/>
            </p:cNvSpPr>
            <p:nvPr/>
          </p:nvSpPr>
          <p:spPr bwMode="auto">
            <a:xfrm>
              <a:off x="4002" y="1550"/>
              <a:ext cx="22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000000"/>
                  </a:solidFill>
                </a:rPr>
                <a:t>Arum</a:t>
              </a:r>
            </a:p>
          </p:txBody>
        </p:sp>
        <p:sp>
          <p:nvSpPr>
            <p:cNvPr id="386225" name="Oval 831"/>
            <p:cNvSpPr>
              <a:spLocks noChangeArrowheads="1"/>
            </p:cNvSpPr>
            <p:nvPr/>
          </p:nvSpPr>
          <p:spPr bwMode="auto">
            <a:xfrm>
              <a:off x="4028" y="164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26" name="Text Box 832"/>
            <p:cNvSpPr txBox="1">
              <a:spLocks noChangeArrowheads="1"/>
            </p:cNvSpPr>
            <p:nvPr/>
          </p:nvSpPr>
          <p:spPr bwMode="auto">
            <a:xfrm>
              <a:off x="4095" y="1814"/>
              <a:ext cx="24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000000"/>
                  </a:solidFill>
                </a:rPr>
                <a:t>Balkro</a:t>
              </a:r>
            </a:p>
          </p:txBody>
        </p:sp>
        <p:sp>
          <p:nvSpPr>
            <p:cNvPr id="386227" name="Oval 833"/>
            <p:cNvSpPr>
              <a:spLocks noChangeArrowheads="1"/>
            </p:cNvSpPr>
            <p:nvPr/>
          </p:nvSpPr>
          <p:spPr bwMode="auto">
            <a:xfrm>
              <a:off x="4100" y="186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28" name="Text Box 834"/>
            <p:cNvSpPr txBox="1">
              <a:spLocks noChangeArrowheads="1"/>
            </p:cNvSpPr>
            <p:nvPr/>
          </p:nvSpPr>
          <p:spPr bwMode="auto">
            <a:xfrm>
              <a:off x="2692" y="2481"/>
              <a:ext cx="4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Xalksa</a:t>
              </a:r>
            </a:p>
          </p:txBody>
        </p:sp>
        <p:sp>
          <p:nvSpPr>
            <p:cNvPr id="386229" name="Oval 835"/>
            <p:cNvSpPr>
              <a:spLocks noChangeArrowheads="1"/>
            </p:cNvSpPr>
            <p:nvPr/>
          </p:nvSpPr>
          <p:spPr bwMode="auto">
            <a:xfrm>
              <a:off x="2765" y="2574"/>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30" name="Text Box 836"/>
            <p:cNvSpPr txBox="1">
              <a:spLocks noChangeArrowheads="1"/>
            </p:cNvSpPr>
            <p:nvPr/>
          </p:nvSpPr>
          <p:spPr bwMode="auto">
            <a:xfrm>
              <a:off x="1172" y="1979"/>
              <a:ext cx="28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000" b="0">
                  <a:solidFill>
                    <a:srgbClr val="000000"/>
                  </a:solidFill>
                </a:rPr>
                <a:t>Maki</a:t>
              </a:r>
            </a:p>
          </p:txBody>
        </p:sp>
        <p:sp>
          <p:nvSpPr>
            <p:cNvPr id="386231" name="Oval 837"/>
            <p:cNvSpPr>
              <a:spLocks noChangeArrowheads="1"/>
            </p:cNvSpPr>
            <p:nvPr/>
          </p:nvSpPr>
          <p:spPr bwMode="auto">
            <a:xfrm>
              <a:off x="1191" y="1982"/>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32" name="Text Box 838"/>
            <p:cNvSpPr txBox="1">
              <a:spLocks noChangeArrowheads="1"/>
            </p:cNvSpPr>
            <p:nvPr/>
          </p:nvSpPr>
          <p:spPr bwMode="auto">
            <a:xfrm>
              <a:off x="3157" y="3354"/>
              <a:ext cx="30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b="0">
                  <a:solidFill>
                    <a:srgbClr val="000000"/>
                  </a:solidFill>
                </a:rPr>
                <a:t>Kika</a:t>
              </a:r>
            </a:p>
          </p:txBody>
        </p:sp>
        <p:sp>
          <p:nvSpPr>
            <p:cNvPr id="386233" name="Oval 839"/>
            <p:cNvSpPr>
              <a:spLocks noChangeArrowheads="1"/>
            </p:cNvSpPr>
            <p:nvPr/>
          </p:nvSpPr>
          <p:spPr bwMode="auto">
            <a:xfrm>
              <a:off x="3305" y="336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34" name="Text Box 840"/>
            <p:cNvSpPr txBox="1">
              <a:spLocks noChangeArrowheads="1"/>
            </p:cNvSpPr>
            <p:nvPr/>
          </p:nvSpPr>
          <p:spPr bwMode="auto">
            <a:xfrm>
              <a:off x="2982" y="1898"/>
              <a:ext cx="3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200" b="0">
                  <a:solidFill>
                    <a:srgbClr val="000000"/>
                  </a:solidFill>
                </a:rPr>
                <a:t>Maui</a:t>
              </a:r>
            </a:p>
          </p:txBody>
        </p:sp>
        <p:sp>
          <p:nvSpPr>
            <p:cNvPr id="386235" name="Oval 841"/>
            <p:cNvSpPr>
              <a:spLocks noChangeArrowheads="1"/>
            </p:cNvSpPr>
            <p:nvPr/>
          </p:nvSpPr>
          <p:spPr bwMode="auto">
            <a:xfrm>
              <a:off x="3008" y="1992"/>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36" name="Text Box 842"/>
            <p:cNvSpPr txBox="1">
              <a:spLocks noChangeArrowheads="1"/>
            </p:cNvSpPr>
            <p:nvPr/>
          </p:nvSpPr>
          <p:spPr bwMode="auto">
            <a:xfrm>
              <a:off x="1463" y="1595"/>
              <a:ext cx="38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Lurok</a:t>
              </a:r>
            </a:p>
          </p:txBody>
        </p:sp>
        <p:sp>
          <p:nvSpPr>
            <p:cNvPr id="386237" name="Oval 843"/>
            <p:cNvSpPr>
              <a:spLocks noChangeArrowheads="1"/>
            </p:cNvSpPr>
            <p:nvPr/>
          </p:nvSpPr>
          <p:spPr bwMode="auto">
            <a:xfrm>
              <a:off x="1536" y="1586"/>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38" name="Text Box 844"/>
            <p:cNvSpPr txBox="1">
              <a:spLocks noChangeArrowheads="1"/>
            </p:cNvSpPr>
            <p:nvPr/>
          </p:nvSpPr>
          <p:spPr bwMode="auto">
            <a:xfrm>
              <a:off x="3012" y="626"/>
              <a:ext cx="39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000" b="0">
                  <a:solidFill>
                    <a:srgbClr val="000000"/>
                  </a:solidFill>
                </a:rPr>
                <a:t>Akkabar</a:t>
              </a:r>
            </a:p>
          </p:txBody>
        </p:sp>
        <p:sp>
          <p:nvSpPr>
            <p:cNvPr id="386239" name="Oval 845"/>
            <p:cNvSpPr>
              <a:spLocks noChangeArrowheads="1"/>
            </p:cNvSpPr>
            <p:nvPr/>
          </p:nvSpPr>
          <p:spPr bwMode="auto">
            <a:xfrm>
              <a:off x="3067" y="720"/>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240" name="Text Box 846"/>
            <p:cNvSpPr txBox="1">
              <a:spLocks noChangeArrowheads="1"/>
            </p:cNvSpPr>
            <p:nvPr/>
          </p:nvSpPr>
          <p:spPr bwMode="auto">
            <a:xfrm>
              <a:off x="2097" y="1709"/>
              <a:ext cx="24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000000"/>
                  </a:solidFill>
                </a:rPr>
                <a:t>Perkes</a:t>
              </a:r>
            </a:p>
          </p:txBody>
        </p:sp>
        <p:sp>
          <p:nvSpPr>
            <p:cNvPr id="386241" name="Oval 847"/>
            <p:cNvSpPr>
              <a:spLocks noChangeArrowheads="1"/>
            </p:cNvSpPr>
            <p:nvPr/>
          </p:nvSpPr>
          <p:spPr bwMode="auto">
            <a:xfrm>
              <a:off x="2144" y="1803"/>
              <a:ext cx="27" cy="27"/>
            </a:xfrm>
            <a:prstGeom prst="ellipse">
              <a:avLst/>
            </a:prstGeom>
            <a:solidFill>
              <a:schemeClr val="bg1"/>
            </a:solidFill>
            <a:ln w="952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nvGrpSpPr>
          <p:cNvPr id="386065" name="Group 848"/>
          <p:cNvGrpSpPr>
            <a:grpSpLocks/>
          </p:cNvGrpSpPr>
          <p:nvPr/>
        </p:nvGrpSpPr>
        <p:grpSpPr bwMode="auto">
          <a:xfrm>
            <a:off x="1408113" y="960438"/>
            <a:ext cx="6810375" cy="4283075"/>
            <a:chOff x="887" y="605"/>
            <a:chExt cx="4290" cy="2698"/>
          </a:xfrm>
        </p:grpSpPr>
        <p:sp>
          <p:nvSpPr>
            <p:cNvPr id="386178" name="Oval 849"/>
            <p:cNvSpPr>
              <a:spLocks noChangeArrowheads="1"/>
            </p:cNvSpPr>
            <p:nvPr/>
          </p:nvSpPr>
          <p:spPr bwMode="auto">
            <a:xfrm>
              <a:off x="4718" y="292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179" name="Text Box 850"/>
            <p:cNvSpPr txBox="1">
              <a:spLocks noChangeArrowheads="1"/>
            </p:cNvSpPr>
            <p:nvPr/>
          </p:nvSpPr>
          <p:spPr bwMode="auto">
            <a:xfrm>
              <a:off x="4844" y="605"/>
              <a:ext cx="33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000" u="sng">
                  <a:solidFill>
                    <a:srgbClr val="000000"/>
                  </a:solidFill>
                </a:rPr>
                <a:t>Galasi</a:t>
              </a:r>
            </a:p>
          </p:txBody>
        </p:sp>
        <p:sp>
          <p:nvSpPr>
            <p:cNvPr id="386180" name="Text Box 851"/>
            <p:cNvSpPr txBox="1">
              <a:spLocks noChangeArrowheads="1"/>
            </p:cNvSpPr>
            <p:nvPr/>
          </p:nvSpPr>
          <p:spPr bwMode="auto">
            <a:xfrm>
              <a:off x="3538" y="627"/>
              <a:ext cx="4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u="sng">
                  <a:solidFill>
                    <a:srgbClr val="000000"/>
                  </a:solidFill>
                </a:rPr>
                <a:t>Maroni</a:t>
              </a:r>
            </a:p>
          </p:txBody>
        </p:sp>
        <p:sp>
          <p:nvSpPr>
            <p:cNvPr id="386181" name="Text Box 852"/>
            <p:cNvSpPr txBox="1">
              <a:spLocks noChangeArrowheads="1"/>
            </p:cNvSpPr>
            <p:nvPr/>
          </p:nvSpPr>
          <p:spPr bwMode="auto">
            <a:xfrm>
              <a:off x="4869" y="1802"/>
              <a:ext cx="286"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800" b="0">
                  <a:solidFill>
                    <a:srgbClr val="000000"/>
                  </a:solidFill>
                </a:rPr>
                <a:t>Cereni</a:t>
              </a:r>
            </a:p>
          </p:txBody>
        </p:sp>
        <p:sp>
          <p:nvSpPr>
            <p:cNvPr id="386182" name="Text Box 853"/>
            <p:cNvSpPr txBox="1">
              <a:spLocks noChangeArrowheads="1"/>
            </p:cNvSpPr>
            <p:nvPr/>
          </p:nvSpPr>
          <p:spPr bwMode="auto">
            <a:xfrm>
              <a:off x="4517" y="1674"/>
              <a:ext cx="43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u="sng">
                  <a:solidFill>
                    <a:srgbClr val="000000"/>
                  </a:solidFill>
                </a:rPr>
                <a:t>Amsan</a:t>
              </a:r>
            </a:p>
          </p:txBody>
        </p:sp>
        <p:sp>
          <p:nvSpPr>
            <p:cNvPr id="386183" name="Text Box 854"/>
            <p:cNvSpPr txBox="1">
              <a:spLocks noChangeArrowheads="1"/>
            </p:cNvSpPr>
            <p:nvPr/>
          </p:nvSpPr>
          <p:spPr bwMode="auto">
            <a:xfrm>
              <a:off x="4741" y="2898"/>
              <a:ext cx="268"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800" b="0">
                  <a:solidFill>
                    <a:srgbClr val="000000"/>
                  </a:solidFill>
                </a:rPr>
                <a:t>Turen</a:t>
              </a:r>
            </a:p>
          </p:txBody>
        </p:sp>
        <p:sp>
          <p:nvSpPr>
            <p:cNvPr id="386184" name="Text Box 855"/>
            <p:cNvSpPr txBox="1">
              <a:spLocks noChangeArrowheads="1"/>
            </p:cNvSpPr>
            <p:nvPr/>
          </p:nvSpPr>
          <p:spPr bwMode="auto">
            <a:xfrm>
              <a:off x="4705" y="3168"/>
              <a:ext cx="352"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800" b="0">
                  <a:solidFill>
                    <a:srgbClr val="000000"/>
                  </a:solidFill>
                </a:rPr>
                <a:t> Maldosa</a:t>
              </a:r>
            </a:p>
          </p:txBody>
        </p:sp>
        <p:sp>
          <p:nvSpPr>
            <p:cNvPr id="386185" name="Text Box 856"/>
            <p:cNvSpPr txBox="1">
              <a:spLocks noChangeArrowheads="1"/>
            </p:cNvSpPr>
            <p:nvPr/>
          </p:nvSpPr>
          <p:spPr bwMode="auto">
            <a:xfrm>
              <a:off x="4189" y="2706"/>
              <a:ext cx="42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u="sng">
                  <a:solidFill>
                    <a:srgbClr val="000000"/>
                  </a:solidFill>
                </a:rPr>
                <a:t>Corma</a:t>
              </a:r>
            </a:p>
          </p:txBody>
        </p:sp>
        <p:sp>
          <p:nvSpPr>
            <p:cNvPr id="386186" name="Text Box 857"/>
            <p:cNvSpPr txBox="1">
              <a:spLocks noChangeArrowheads="1"/>
            </p:cNvSpPr>
            <p:nvPr/>
          </p:nvSpPr>
          <p:spPr bwMode="auto">
            <a:xfrm>
              <a:off x="887" y="1624"/>
              <a:ext cx="32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u="sng">
                  <a:solidFill>
                    <a:srgbClr val="000000"/>
                  </a:solidFill>
                </a:rPr>
                <a:t>Alur</a:t>
              </a:r>
            </a:p>
          </p:txBody>
        </p:sp>
        <p:sp>
          <p:nvSpPr>
            <p:cNvPr id="386187" name="Text Box 858"/>
            <p:cNvSpPr txBox="1">
              <a:spLocks noChangeArrowheads="1"/>
            </p:cNvSpPr>
            <p:nvPr/>
          </p:nvSpPr>
          <p:spPr bwMode="auto">
            <a:xfrm>
              <a:off x="3413" y="1954"/>
              <a:ext cx="35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u="sng">
                  <a:solidFill>
                    <a:srgbClr val="000000"/>
                  </a:solidFill>
                </a:rPr>
                <a:t>Folsa</a:t>
              </a:r>
            </a:p>
          </p:txBody>
        </p:sp>
        <p:sp>
          <p:nvSpPr>
            <p:cNvPr id="386188" name="Text Box 859"/>
            <p:cNvSpPr txBox="1">
              <a:spLocks noChangeArrowheads="1"/>
            </p:cNvSpPr>
            <p:nvPr/>
          </p:nvSpPr>
          <p:spPr bwMode="auto">
            <a:xfrm>
              <a:off x="2310" y="1260"/>
              <a:ext cx="42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u="sng">
                  <a:solidFill>
                    <a:srgbClr val="000000"/>
                  </a:solidFill>
                </a:rPr>
                <a:t>Sureen</a:t>
              </a:r>
            </a:p>
          </p:txBody>
        </p:sp>
        <p:sp>
          <p:nvSpPr>
            <p:cNvPr id="386189" name="Text Box 860"/>
            <p:cNvSpPr txBox="1">
              <a:spLocks noChangeArrowheads="1"/>
            </p:cNvSpPr>
            <p:nvPr/>
          </p:nvSpPr>
          <p:spPr bwMode="auto">
            <a:xfrm>
              <a:off x="2406" y="1933"/>
              <a:ext cx="37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u="sng">
                  <a:solidFill>
                    <a:srgbClr val="000000"/>
                  </a:solidFill>
                </a:rPr>
                <a:t>Faron</a:t>
              </a:r>
            </a:p>
          </p:txBody>
        </p:sp>
        <p:sp>
          <p:nvSpPr>
            <p:cNvPr id="386190" name="Freeform 861"/>
            <p:cNvSpPr>
              <a:spLocks/>
            </p:cNvSpPr>
            <p:nvPr/>
          </p:nvSpPr>
          <p:spPr bwMode="auto">
            <a:xfrm>
              <a:off x="4757" y="633"/>
              <a:ext cx="79" cy="101"/>
            </a:xfrm>
            <a:custGeom>
              <a:avLst/>
              <a:gdLst>
                <a:gd name="T0" fmla="*/ 79 w 79"/>
                <a:gd name="T1" fmla="*/ 36 h 101"/>
                <a:gd name="T2" fmla="*/ 78 w 79"/>
                <a:gd name="T3" fmla="*/ 65 h 101"/>
                <a:gd name="T4" fmla="*/ 76 w 79"/>
                <a:gd name="T5" fmla="*/ 83 h 101"/>
                <a:gd name="T6" fmla="*/ 64 w 79"/>
                <a:gd name="T7" fmla="*/ 81 h 101"/>
                <a:gd name="T8" fmla="*/ 54 w 79"/>
                <a:gd name="T9" fmla="*/ 69 h 101"/>
                <a:gd name="T10" fmla="*/ 43 w 79"/>
                <a:gd name="T11" fmla="*/ 69 h 101"/>
                <a:gd name="T12" fmla="*/ 37 w 79"/>
                <a:gd name="T13" fmla="*/ 86 h 101"/>
                <a:gd name="T14" fmla="*/ 37 w 79"/>
                <a:gd name="T15" fmla="*/ 101 h 101"/>
                <a:gd name="T16" fmla="*/ 24 w 79"/>
                <a:gd name="T17" fmla="*/ 101 h 101"/>
                <a:gd name="T18" fmla="*/ 16 w 79"/>
                <a:gd name="T19" fmla="*/ 90 h 101"/>
                <a:gd name="T20" fmla="*/ 10 w 79"/>
                <a:gd name="T21" fmla="*/ 71 h 101"/>
                <a:gd name="T22" fmla="*/ 0 w 79"/>
                <a:gd name="T23" fmla="*/ 60 h 101"/>
                <a:gd name="T24" fmla="*/ 0 w 79"/>
                <a:gd name="T25" fmla="*/ 44 h 101"/>
                <a:gd name="T26" fmla="*/ 12 w 79"/>
                <a:gd name="T27" fmla="*/ 38 h 101"/>
                <a:gd name="T28" fmla="*/ 21 w 79"/>
                <a:gd name="T29" fmla="*/ 30 h 101"/>
                <a:gd name="T30" fmla="*/ 24 w 79"/>
                <a:gd name="T31" fmla="*/ 14 h 101"/>
                <a:gd name="T32" fmla="*/ 48 w 79"/>
                <a:gd name="T33" fmla="*/ 0 h 101"/>
                <a:gd name="T34" fmla="*/ 54 w 79"/>
                <a:gd name="T35" fmla="*/ 27 h 101"/>
                <a:gd name="T36" fmla="*/ 79 w 79"/>
                <a:gd name="T37" fmla="*/ 36 h 1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
                <a:gd name="T58" fmla="*/ 0 h 101"/>
                <a:gd name="T59" fmla="*/ 79 w 79"/>
                <a:gd name="T60" fmla="*/ 101 h 1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 h="101">
                  <a:moveTo>
                    <a:pt x="79" y="36"/>
                  </a:moveTo>
                  <a:lnTo>
                    <a:pt x="78" y="65"/>
                  </a:lnTo>
                  <a:lnTo>
                    <a:pt x="76" y="83"/>
                  </a:lnTo>
                  <a:lnTo>
                    <a:pt x="64" y="81"/>
                  </a:lnTo>
                  <a:lnTo>
                    <a:pt x="54" y="69"/>
                  </a:lnTo>
                  <a:lnTo>
                    <a:pt x="43" y="69"/>
                  </a:lnTo>
                  <a:lnTo>
                    <a:pt x="37" y="86"/>
                  </a:lnTo>
                  <a:lnTo>
                    <a:pt x="37" y="101"/>
                  </a:lnTo>
                  <a:lnTo>
                    <a:pt x="24" y="101"/>
                  </a:lnTo>
                  <a:lnTo>
                    <a:pt x="16" y="90"/>
                  </a:lnTo>
                  <a:lnTo>
                    <a:pt x="10" y="71"/>
                  </a:lnTo>
                  <a:lnTo>
                    <a:pt x="0" y="60"/>
                  </a:lnTo>
                  <a:lnTo>
                    <a:pt x="0" y="44"/>
                  </a:lnTo>
                  <a:lnTo>
                    <a:pt x="12" y="38"/>
                  </a:lnTo>
                  <a:lnTo>
                    <a:pt x="21" y="30"/>
                  </a:lnTo>
                  <a:lnTo>
                    <a:pt x="24" y="14"/>
                  </a:lnTo>
                  <a:lnTo>
                    <a:pt x="48" y="0"/>
                  </a:lnTo>
                  <a:lnTo>
                    <a:pt x="54" y="27"/>
                  </a:lnTo>
                  <a:lnTo>
                    <a:pt x="79" y="36"/>
                  </a:lnTo>
                  <a:close/>
                </a:path>
              </a:pathLst>
            </a:custGeom>
            <a:solidFill>
              <a:srgbClr val="FF0000"/>
            </a:solidFill>
            <a:ln w="6350">
              <a:solidFill>
                <a:schemeClr val="tx1"/>
              </a:solidFill>
              <a:round/>
              <a:headEnd/>
              <a:tailEnd/>
            </a:ln>
          </p:spPr>
          <p:txBody>
            <a:bodyPr/>
            <a:lstStyle/>
            <a:p>
              <a:endParaRPr lang="fr-CH"/>
            </a:p>
          </p:txBody>
        </p:sp>
        <p:sp>
          <p:nvSpPr>
            <p:cNvPr id="386191" name="Oval 862"/>
            <p:cNvSpPr>
              <a:spLocks noChangeArrowheads="1"/>
            </p:cNvSpPr>
            <p:nvPr/>
          </p:nvSpPr>
          <p:spPr bwMode="auto">
            <a:xfrm>
              <a:off x="4188" y="277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192" name="Oval 863"/>
            <p:cNvSpPr>
              <a:spLocks noChangeArrowheads="1"/>
            </p:cNvSpPr>
            <p:nvPr/>
          </p:nvSpPr>
          <p:spPr bwMode="auto">
            <a:xfrm>
              <a:off x="4838" y="1867"/>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193" name="Oval 864"/>
            <p:cNvSpPr>
              <a:spLocks noChangeArrowheads="1"/>
            </p:cNvSpPr>
            <p:nvPr/>
          </p:nvSpPr>
          <p:spPr bwMode="auto">
            <a:xfrm>
              <a:off x="4522" y="1755"/>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194" name="Oval 865"/>
            <p:cNvSpPr>
              <a:spLocks noChangeArrowheads="1"/>
            </p:cNvSpPr>
            <p:nvPr/>
          </p:nvSpPr>
          <p:spPr bwMode="auto">
            <a:xfrm>
              <a:off x="3406" y="1977"/>
              <a:ext cx="27" cy="27"/>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195" name="Oval 866"/>
            <p:cNvSpPr>
              <a:spLocks noChangeArrowheads="1"/>
            </p:cNvSpPr>
            <p:nvPr/>
          </p:nvSpPr>
          <p:spPr bwMode="auto">
            <a:xfrm>
              <a:off x="2454" y="205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196" name="Oval 867"/>
            <p:cNvSpPr>
              <a:spLocks noChangeArrowheads="1"/>
            </p:cNvSpPr>
            <p:nvPr/>
          </p:nvSpPr>
          <p:spPr bwMode="auto">
            <a:xfrm>
              <a:off x="2284" y="1297"/>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197" name="Oval 868"/>
            <p:cNvSpPr>
              <a:spLocks noChangeArrowheads="1"/>
            </p:cNvSpPr>
            <p:nvPr/>
          </p:nvSpPr>
          <p:spPr bwMode="auto">
            <a:xfrm>
              <a:off x="4715" y="3222"/>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198" name="Oval 869"/>
            <p:cNvSpPr>
              <a:spLocks noChangeArrowheads="1"/>
            </p:cNvSpPr>
            <p:nvPr/>
          </p:nvSpPr>
          <p:spPr bwMode="auto">
            <a:xfrm>
              <a:off x="1086" y="1665"/>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199" name="Oval 870"/>
            <p:cNvSpPr>
              <a:spLocks noChangeArrowheads="1"/>
            </p:cNvSpPr>
            <p:nvPr/>
          </p:nvSpPr>
          <p:spPr bwMode="auto">
            <a:xfrm>
              <a:off x="3576" y="609"/>
              <a:ext cx="27" cy="27"/>
            </a:xfrm>
            <a:prstGeom prst="ellipse">
              <a:avLst/>
            </a:prstGeom>
            <a:solidFill>
              <a:srgbClr val="FF0000"/>
            </a:solidFill>
            <a:ln w="6350">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nvGrpSpPr>
          <p:cNvPr id="386066" name="Group 871"/>
          <p:cNvGrpSpPr>
            <a:grpSpLocks/>
          </p:cNvGrpSpPr>
          <p:nvPr/>
        </p:nvGrpSpPr>
        <p:grpSpPr bwMode="auto">
          <a:xfrm>
            <a:off x="1033463" y="1063625"/>
            <a:ext cx="6451600" cy="4332288"/>
            <a:chOff x="651" y="670"/>
            <a:chExt cx="4064" cy="2729"/>
          </a:xfrm>
        </p:grpSpPr>
        <p:sp>
          <p:nvSpPr>
            <p:cNvPr id="386170" name="Text Box 872"/>
            <p:cNvSpPr txBox="1">
              <a:spLocks noChangeArrowheads="1"/>
            </p:cNvSpPr>
            <p:nvPr/>
          </p:nvSpPr>
          <p:spPr bwMode="auto">
            <a:xfrm>
              <a:off x="1615" y="670"/>
              <a:ext cx="47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i="1">
                  <a:solidFill>
                    <a:srgbClr val="808080"/>
                  </a:solidFill>
                </a:rPr>
                <a:t>Koloni</a:t>
              </a:r>
            </a:p>
          </p:txBody>
        </p:sp>
        <p:sp>
          <p:nvSpPr>
            <p:cNvPr id="386171" name="Text Box 873"/>
            <p:cNvSpPr txBox="1">
              <a:spLocks noChangeArrowheads="1"/>
            </p:cNvSpPr>
            <p:nvPr/>
          </p:nvSpPr>
          <p:spPr bwMode="auto">
            <a:xfrm>
              <a:off x="651" y="1767"/>
              <a:ext cx="46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i="1">
                  <a:solidFill>
                    <a:srgbClr val="808080"/>
                  </a:solidFill>
                </a:rPr>
                <a:t>Tereni</a:t>
              </a:r>
            </a:p>
          </p:txBody>
        </p:sp>
        <p:sp>
          <p:nvSpPr>
            <p:cNvPr id="386172" name="Text Box 874"/>
            <p:cNvSpPr txBox="1">
              <a:spLocks noChangeArrowheads="1"/>
            </p:cNvSpPr>
            <p:nvPr/>
          </p:nvSpPr>
          <p:spPr bwMode="auto">
            <a:xfrm>
              <a:off x="1643" y="1795"/>
              <a:ext cx="5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i="1">
                  <a:solidFill>
                    <a:srgbClr val="808080"/>
                  </a:solidFill>
                </a:rPr>
                <a:t>Mahbek</a:t>
              </a:r>
            </a:p>
          </p:txBody>
        </p:sp>
        <p:sp>
          <p:nvSpPr>
            <p:cNvPr id="386173" name="Text Box 875"/>
            <p:cNvSpPr txBox="1">
              <a:spLocks noChangeArrowheads="1"/>
            </p:cNvSpPr>
            <p:nvPr/>
          </p:nvSpPr>
          <p:spPr bwMode="auto">
            <a:xfrm>
              <a:off x="2837" y="923"/>
              <a:ext cx="4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i="1">
                  <a:solidFill>
                    <a:srgbClr val="808080"/>
                  </a:solidFill>
                </a:rPr>
                <a:t>Hanno</a:t>
              </a:r>
            </a:p>
          </p:txBody>
        </p:sp>
        <p:sp>
          <p:nvSpPr>
            <p:cNvPr id="386174" name="Text Box 876"/>
            <p:cNvSpPr txBox="1">
              <a:spLocks noChangeArrowheads="1"/>
            </p:cNvSpPr>
            <p:nvPr/>
          </p:nvSpPr>
          <p:spPr bwMode="auto">
            <a:xfrm>
              <a:off x="3015" y="1723"/>
              <a:ext cx="42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i="1">
                  <a:solidFill>
                    <a:srgbClr val="808080"/>
                  </a:solidFill>
                </a:rPr>
                <a:t>Barin</a:t>
              </a:r>
            </a:p>
          </p:txBody>
        </p:sp>
        <p:sp>
          <p:nvSpPr>
            <p:cNvPr id="386175" name="Text Box 877"/>
            <p:cNvSpPr txBox="1">
              <a:spLocks noChangeArrowheads="1"/>
            </p:cNvSpPr>
            <p:nvPr/>
          </p:nvSpPr>
          <p:spPr bwMode="auto">
            <a:xfrm>
              <a:off x="4161" y="942"/>
              <a:ext cx="48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i="1">
                  <a:solidFill>
                    <a:srgbClr val="808080"/>
                  </a:solidFill>
                </a:rPr>
                <a:t>Fellari</a:t>
              </a:r>
            </a:p>
          </p:txBody>
        </p:sp>
        <p:sp>
          <p:nvSpPr>
            <p:cNvPr id="386176" name="Text Box 878"/>
            <p:cNvSpPr txBox="1">
              <a:spLocks noChangeArrowheads="1"/>
            </p:cNvSpPr>
            <p:nvPr/>
          </p:nvSpPr>
          <p:spPr bwMode="auto">
            <a:xfrm>
              <a:off x="4215" y="2002"/>
              <a:ext cx="50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i="1">
                  <a:solidFill>
                    <a:srgbClr val="808080"/>
                  </a:solidFill>
                </a:rPr>
                <a:t>Guthar</a:t>
              </a:r>
            </a:p>
          </p:txBody>
        </p:sp>
        <p:sp>
          <p:nvSpPr>
            <p:cNvPr id="386177" name="Text Box 879"/>
            <p:cNvSpPr txBox="1">
              <a:spLocks noChangeArrowheads="1"/>
            </p:cNvSpPr>
            <p:nvPr/>
          </p:nvSpPr>
          <p:spPr bwMode="auto">
            <a:xfrm>
              <a:off x="3620" y="3187"/>
              <a:ext cx="5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i="1">
                  <a:solidFill>
                    <a:srgbClr val="808080"/>
                  </a:solidFill>
                </a:rPr>
                <a:t>Leppko</a:t>
              </a:r>
            </a:p>
          </p:txBody>
        </p:sp>
      </p:grpSp>
      <p:sp>
        <p:nvSpPr>
          <p:cNvPr id="386067" name="Text Box 881"/>
          <p:cNvSpPr txBox="1">
            <a:spLocks noChangeArrowheads="1"/>
          </p:cNvSpPr>
          <p:nvPr/>
        </p:nvSpPr>
        <p:spPr bwMode="auto">
          <a:xfrm rot="-1138015">
            <a:off x="4384675" y="2582863"/>
            <a:ext cx="5651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33CCFF"/>
                </a:solidFill>
              </a:rPr>
              <a:t>Kalesi River</a:t>
            </a:r>
          </a:p>
        </p:txBody>
      </p:sp>
      <p:sp>
        <p:nvSpPr>
          <p:cNvPr id="386068" name="Text Box 882"/>
          <p:cNvSpPr txBox="1">
            <a:spLocks noChangeArrowheads="1"/>
          </p:cNvSpPr>
          <p:nvPr/>
        </p:nvSpPr>
        <p:spPr bwMode="auto">
          <a:xfrm rot="626046">
            <a:off x="4772025" y="3279775"/>
            <a:ext cx="6207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33CCFF"/>
                </a:solidFill>
              </a:rPr>
              <a:t>Mogave River</a:t>
            </a:r>
          </a:p>
        </p:txBody>
      </p:sp>
      <p:sp>
        <p:nvSpPr>
          <p:cNvPr id="386069" name="Text Box 883"/>
          <p:cNvSpPr txBox="1">
            <a:spLocks noChangeArrowheads="1"/>
          </p:cNvSpPr>
          <p:nvPr/>
        </p:nvSpPr>
        <p:spPr bwMode="auto">
          <a:xfrm rot="1305541">
            <a:off x="6629400" y="4886325"/>
            <a:ext cx="6334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33CCFF"/>
                </a:solidFill>
              </a:rPr>
              <a:t>Torongo River</a:t>
            </a:r>
          </a:p>
        </p:txBody>
      </p:sp>
      <p:sp>
        <p:nvSpPr>
          <p:cNvPr id="386070" name="Text Box 884"/>
          <p:cNvSpPr txBox="1">
            <a:spLocks noChangeArrowheads="1"/>
          </p:cNvSpPr>
          <p:nvPr/>
        </p:nvSpPr>
        <p:spPr bwMode="auto">
          <a:xfrm>
            <a:off x="5789613" y="2251075"/>
            <a:ext cx="4365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33CCFF"/>
                </a:solidFill>
              </a:rPr>
              <a:t>Kilu Dam</a:t>
            </a:r>
          </a:p>
        </p:txBody>
      </p:sp>
      <p:sp>
        <p:nvSpPr>
          <p:cNvPr id="386071" name="Text Box 885"/>
          <p:cNvSpPr txBox="1">
            <a:spLocks noChangeArrowheads="1"/>
          </p:cNvSpPr>
          <p:nvPr/>
        </p:nvSpPr>
        <p:spPr bwMode="auto">
          <a:xfrm>
            <a:off x="3270250" y="3208338"/>
            <a:ext cx="5000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33CCFF"/>
                </a:solidFill>
              </a:rPr>
              <a:t>Salobo Dam</a:t>
            </a:r>
          </a:p>
        </p:txBody>
      </p:sp>
      <p:sp>
        <p:nvSpPr>
          <p:cNvPr id="386072" name="Text Box 886"/>
          <p:cNvSpPr txBox="1">
            <a:spLocks noChangeArrowheads="1"/>
          </p:cNvSpPr>
          <p:nvPr/>
        </p:nvSpPr>
        <p:spPr bwMode="auto">
          <a:xfrm>
            <a:off x="1419225" y="1285875"/>
            <a:ext cx="261938"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 b="0">
                <a:solidFill>
                  <a:srgbClr val="000000"/>
                </a:solidFill>
              </a:rPr>
              <a:t>Kaso</a:t>
            </a:r>
          </a:p>
        </p:txBody>
      </p:sp>
      <p:sp>
        <p:nvSpPr>
          <p:cNvPr id="386073" name="Rectangle 887"/>
          <p:cNvSpPr>
            <a:spLocks noChangeArrowheads="1"/>
          </p:cNvSpPr>
          <p:nvPr/>
        </p:nvSpPr>
        <p:spPr bwMode="auto">
          <a:xfrm>
            <a:off x="1508125" y="4868863"/>
            <a:ext cx="2024063" cy="1776412"/>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074" name="Text Box 888"/>
          <p:cNvSpPr txBox="1">
            <a:spLocks noChangeArrowheads="1"/>
          </p:cNvSpPr>
          <p:nvPr/>
        </p:nvSpPr>
        <p:spPr bwMode="auto">
          <a:xfrm>
            <a:off x="2024063" y="4838700"/>
            <a:ext cx="1166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a:solidFill>
                  <a:srgbClr val="000000"/>
                </a:solidFill>
              </a:rPr>
              <a:t>Carana</a:t>
            </a:r>
          </a:p>
        </p:txBody>
      </p:sp>
      <p:sp>
        <p:nvSpPr>
          <p:cNvPr id="386075" name="Rectangle 889"/>
          <p:cNvSpPr>
            <a:spLocks noChangeArrowheads="1"/>
          </p:cNvSpPr>
          <p:nvPr/>
        </p:nvSpPr>
        <p:spPr bwMode="auto">
          <a:xfrm>
            <a:off x="1595438" y="5492750"/>
            <a:ext cx="100012" cy="58738"/>
          </a:xfrm>
          <a:prstGeom prst="rect">
            <a:avLst/>
          </a:prstGeom>
          <a:solidFill>
            <a:srgbClr val="D1BA95"/>
          </a:solidFill>
          <a:ln w="9525">
            <a:solidFill>
              <a:srgbClr val="D1BA95"/>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076" name="Rectangle 890"/>
          <p:cNvSpPr>
            <a:spLocks noChangeArrowheads="1"/>
          </p:cNvSpPr>
          <p:nvPr/>
        </p:nvSpPr>
        <p:spPr bwMode="auto">
          <a:xfrm>
            <a:off x="1595438" y="5603875"/>
            <a:ext cx="100012" cy="57150"/>
          </a:xfrm>
          <a:prstGeom prst="rect">
            <a:avLst/>
          </a:prstGeom>
          <a:solidFill>
            <a:srgbClr val="C7AB7D"/>
          </a:solidFill>
          <a:ln w="9525">
            <a:solidFill>
              <a:srgbClr val="C7AB7D"/>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077" name="Rectangle 891"/>
          <p:cNvSpPr>
            <a:spLocks noChangeArrowheads="1"/>
          </p:cNvSpPr>
          <p:nvPr/>
        </p:nvSpPr>
        <p:spPr bwMode="auto">
          <a:xfrm>
            <a:off x="1595438" y="5711825"/>
            <a:ext cx="100012" cy="58738"/>
          </a:xfrm>
          <a:prstGeom prst="rect">
            <a:avLst/>
          </a:prstGeom>
          <a:solidFill>
            <a:srgbClr val="BE9E6A"/>
          </a:solidFill>
          <a:ln w="9525">
            <a:solidFill>
              <a:srgbClr val="BE9E6A"/>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078" name="Rectangle 892"/>
          <p:cNvSpPr>
            <a:spLocks noChangeArrowheads="1"/>
          </p:cNvSpPr>
          <p:nvPr/>
        </p:nvSpPr>
        <p:spPr bwMode="auto">
          <a:xfrm>
            <a:off x="1595438" y="5822950"/>
            <a:ext cx="100012" cy="58738"/>
          </a:xfrm>
          <a:prstGeom prst="rect">
            <a:avLst/>
          </a:prstGeom>
          <a:solidFill>
            <a:srgbClr val="B59055"/>
          </a:solidFill>
          <a:ln w="9525">
            <a:solidFill>
              <a:srgbClr val="B59055"/>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079" name="Rectangle 893"/>
          <p:cNvSpPr>
            <a:spLocks noChangeArrowheads="1"/>
          </p:cNvSpPr>
          <p:nvPr/>
        </p:nvSpPr>
        <p:spPr bwMode="auto">
          <a:xfrm>
            <a:off x="1595438" y="5383213"/>
            <a:ext cx="100012" cy="58737"/>
          </a:xfrm>
          <a:prstGeom prst="rect">
            <a:avLst/>
          </a:prstGeom>
          <a:solidFill>
            <a:srgbClr val="FFFFCC"/>
          </a:solidFill>
          <a:ln w="9525">
            <a:solidFill>
              <a:srgbClr val="FFFFCC"/>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080" name="Text Box 894"/>
          <p:cNvSpPr txBox="1">
            <a:spLocks noChangeArrowheads="1"/>
          </p:cNvSpPr>
          <p:nvPr/>
        </p:nvSpPr>
        <p:spPr bwMode="auto">
          <a:xfrm>
            <a:off x="1581150" y="5186363"/>
            <a:ext cx="60483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800" b="0">
                <a:solidFill>
                  <a:srgbClr val="000000"/>
                </a:solidFill>
                <a:latin typeface="Arial" pitchFamily="34" charset="0"/>
              </a:rPr>
              <a:t>Elevation</a:t>
            </a:r>
          </a:p>
        </p:txBody>
      </p:sp>
      <p:sp>
        <p:nvSpPr>
          <p:cNvPr id="386081" name="Text Box 895"/>
          <p:cNvSpPr txBox="1">
            <a:spLocks noChangeArrowheads="1"/>
          </p:cNvSpPr>
          <p:nvPr/>
        </p:nvSpPr>
        <p:spPr bwMode="auto">
          <a:xfrm>
            <a:off x="1676400" y="5327650"/>
            <a:ext cx="48101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0 to 200 m</a:t>
            </a:r>
          </a:p>
        </p:txBody>
      </p:sp>
      <p:sp>
        <p:nvSpPr>
          <p:cNvPr id="386082" name="Text Box 896"/>
          <p:cNvSpPr txBox="1">
            <a:spLocks noChangeArrowheads="1"/>
          </p:cNvSpPr>
          <p:nvPr/>
        </p:nvSpPr>
        <p:spPr bwMode="auto">
          <a:xfrm>
            <a:off x="1676400" y="5438775"/>
            <a:ext cx="5508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200 to 400 m</a:t>
            </a:r>
          </a:p>
        </p:txBody>
      </p:sp>
      <p:sp>
        <p:nvSpPr>
          <p:cNvPr id="386083" name="Text Box 897"/>
          <p:cNvSpPr txBox="1">
            <a:spLocks noChangeArrowheads="1"/>
          </p:cNvSpPr>
          <p:nvPr/>
        </p:nvSpPr>
        <p:spPr bwMode="auto">
          <a:xfrm>
            <a:off x="1676400" y="5549900"/>
            <a:ext cx="5508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400 to 600 m</a:t>
            </a:r>
          </a:p>
        </p:txBody>
      </p:sp>
      <p:sp>
        <p:nvSpPr>
          <p:cNvPr id="386084" name="Text Box 898"/>
          <p:cNvSpPr txBox="1">
            <a:spLocks noChangeArrowheads="1"/>
          </p:cNvSpPr>
          <p:nvPr/>
        </p:nvSpPr>
        <p:spPr bwMode="auto">
          <a:xfrm>
            <a:off x="1676400" y="5661025"/>
            <a:ext cx="5508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600 to 800 m</a:t>
            </a:r>
          </a:p>
        </p:txBody>
      </p:sp>
      <p:sp>
        <p:nvSpPr>
          <p:cNvPr id="386085" name="Text Box 899"/>
          <p:cNvSpPr txBox="1">
            <a:spLocks noChangeArrowheads="1"/>
          </p:cNvSpPr>
          <p:nvPr/>
        </p:nvSpPr>
        <p:spPr bwMode="auto">
          <a:xfrm>
            <a:off x="1676400" y="5772150"/>
            <a:ext cx="585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800 to 1000 m</a:t>
            </a:r>
          </a:p>
        </p:txBody>
      </p:sp>
      <p:sp>
        <p:nvSpPr>
          <p:cNvPr id="386086" name="Line 900"/>
          <p:cNvSpPr>
            <a:spLocks noChangeShapeType="1"/>
          </p:cNvSpPr>
          <p:nvPr/>
        </p:nvSpPr>
        <p:spPr bwMode="auto">
          <a:xfrm>
            <a:off x="1584325" y="6129338"/>
            <a:ext cx="166688" cy="0"/>
          </a:xfrm>
          <a:prstGeom prst="line">
            <a:avLst/>
          </a:prstGeom>
          <a:noFill/>
          <a:ln w="9525">
            <a:solidFill>
              <a:schemeClr val="accent1"/>
            </a:solidFill>
            <a:prstDash val="dash"/>
            <a:round/>
            <a:headEnd/>
            <a:tailEnd/>
          </a:ln>
          <a:extLst>
            <a:ext uri="{909E8E84-426E-40DD-AFC4-6F175D3DCCD1}">
              <a14:hiddenFill xmlns:a14="http://schemas.microsoft.com/office/drawing/2010/main">
                <a:noFill/>
              </a14:hiddenFill>
            </a:ext>
          </a:extLst>
        </p:spPr>
        <p:txBody>
          <a:bodyPr/>
          <a:lstStyle/>
          <a:p>
            <a:endParaRPr lang="fr-CH"/>
          </a:p>
        </p:txBody>
      </p:sp>
      <p:sp>
        <p:nvSpPr>
          <p:cNvPr id="386087" name="Line 901"/>
          <p:cNvSpPr>
            <a:spLocks noChangeShapeType="1"/>
          </p:cNvSpPr>
          <p:nvPr/>
        </p:nvSpPr>
        <p:spPr bwMode="auto">
          <a:xfrm>
            <a:off x="1589088" y="6005513"/>
            <a:ext cx="166687" cy="0"/>
          </a:xfrm>
          <a:prstGeom prst="line">
            <a:avLst/>
          </a:prstGeom>
          <a:noFill/>
          <a:ln w="12700">
            <a:solidFill>
              <a:schemeClr val="accent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088" name="Text Box 902"/>
          <p:cNvSpPr txBox="1">
            <a:spLocks noChangeArrowheads="1"/>
          </p:cNvSpPr>
          <p:nvPr/>
        </p:nvSpPr>
        <p:spPr bwMode="auto">
          <a:xfrm>
            <a:off x="1700213" y="5922963"/>
            <a:ext cx="736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International Border</a:t>
            </a:r>
          </a:p>
        </p:txBody>
      </p:sp>
      <p:sp>
        <p:nvSpPr>
          <p:cNvPr id="386089" name="Text Box 903"/>
          <p:cNvSpPr txBox="1">
            <a:spLocks noChangeArrowheads="1"/>
          </p:cNvSpPr>
          <p:nvPr/>
        </p:nvSpPr>
        <p:spPr bwMode="auto">
          <a:xfrm>
            <a:off x="1700213" y="6046788"/>
            <a:ext cx="7461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Provincial Boundary</a:t>
            </a:r>
          </a:p>
        </p:txBody>
      </p:sp>
      <p:sp>
        <p:nvSpPr>
          <p:cNvPr id="386090" name="Text Box 904"/>
          <p:cNvSpPr txBox="1">
            <a:spLocks noChangeArrowheads="1"/>
          </p:cNvSpPr>
          <p:nvPr/>
        </p:nvSpPr>
        <p:spPr bwMode="auto">
          <a:xfrm>
            <a:off x="1473200" y="6094413"/>
            <a:ext cx="5286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000" u="sng">
                <a:solidFill>
                  <a:srgbClr val="000000"/>
                </a:solidFill>
              </a:rPr>
              <a:t>Galasi</a:t>
            </a:r>
          </a:p>
        </p:txBody>
      </p:sp>
      <p:sp>
        <p:nvSpPr>
          <p:cNvPr id="386091" name="Text Box 905"/>
          <p:cNvSpPr txBox="1">
            <a:spLocks noChangeArrowheads="1"/>
          </p:cNvSpPr>
          <p:nvPr/>
        </p:nvSpPr>
        <p:spPr bwMode="auto">
          <a:xfrm>
            <a:off x="1473200" y="6251575"/>
            <a:ext cx="48260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800" b="0" u="sng">
                <a:solidFill>
                  <a:srgbClr val="000000"/>
                </a:solidFill>
              </a:rPr>
              <a:t>Maroni</a:t>
            </a:r>
          </a:p>
        </p:txBody>
      </p:sp>
      <p:sp>
        <p:nvSpPr>
          <p:cNvPr id="386092" name="Text Box 906"/>
          <p:cNvSpPr txBox="1">
            <a:spLocks noChangeArrowheads="1"/>
          </p:cNvSpPr>
          <p:nvPr/>
        </p:nvSpPr>
        <p:spPr bwMode="auto">
          <a:xfrm>
            <a:off x="1871663" y="6156325"/>
            <a:ext cx="3810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Capital</a:t>
            </a:r>
          </a:p>
        </p:txBody>
      </p:sp>
      <p:sp>
        <p:nvSpPr>
          <p:cNvPr id="386093" name="Text Box 907"/>
          <p:cNvSpPr txBox="1">
            <a:spLocks noChangeArrowheads="1"/>
          </p:cNvSpPr>
          <p:nvPr/>
        </p:nvSpPr>
        <p:spPr bwMode="auto">
          <a:xfrm>
            <a:off x="1871663" y="6270625"/>
            <a:ext cx="673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Provincial Capital</a:t>
            </a:r>
          </a:p>
        </p:txBody>
      </p:sp>
      <p:sp>
        <p:nvSpPr>
          <p:cNvPr id="386094" name="Text Box 908"/>
          <p:cNvSpPr txBox="1">
            <a:spLocks noChangeArrowheads="1"/>
          </p:cNvSpPr>
          <p:nvPr/>
        </p:nvSpPr>
        <p:spPr bwMode="auto">
          <a:xfrm>
            <a:off x="2371725" y="5275263"/>
            <a:ext cx="777875" cy="62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 typeface="Wingdings" pitchFamily="2" charset="2"/>
              <a:buChar char="Ø"/>
            </a:pPr>
            <a:r>
              <a:rPr lang="en-US" altLang="en-US" sz="500" b="0">
                <a:solidFill>
                  <a:srgbClr val="000000"/>
                </a:solidFill>
                <a:latin typeface="Arial" pitchFamily="34" charset="0"/>
              </a:rPr>
              <a:t>1million</a:t>
            </a:r>
          </a:p>
          <a:p>
            <a:pPr eaLnBrk="1" hangingPunct="1">
              <a:spcBef>
                <a:spcPct val="0"/>
              </a:spcBef>
              <a:buFont typeface="Wingdings" pitchFamily="2" charset="2"/>
              <a:buChar char="Ø"/>
            </a:pPr>
            <a:endParaRPr lang="en-US" altLang="en-US" sz="500" b="0">
              <a:solidFill>
                <a:srgbClr val="000000"/>
              </a:solidFill>
              <a:latin typeface="Arial" pitchFamily="34" charset="0"/>
            </a:endParaRPr>
          </a:p>
          <a:p>
            <a:pPr eaLnBrk="1" hangingPunct="1">
              <a:spcBef>
                <a:spcPct val="0"/>
              </a:spcBef>
              <a:buFont typeface="Wingdings" pitchFamily="2" charset="2"/>
              <a:buNone/>
            </a:pPr>
            <a:r>
              <a:rPr lang="en-US" altLang="en-US" sz="500" b="0">
                <a:solidFill>
                  <a:srgbClr val="000000"/>
                </a:solidFill>
                <a:latin typeface="Arial" pitchFamily="34" charset="0"/>
              </a:rPr>
              <a:t>100,000 to 1,000,000</a:t>
            </a:r>
          </a:p>
          <a:p>
            <a:pPr eaLnBrk="1" hangingPunct="1">
              <a:spcBef>
                <a:spcPct val="0"/>
              </a:spcBef>
              <a:buFont typeface="Wingdings" pitchFamily="2" charset="2"/>
              <a:buNone/>
            </a:pPr>
            <a:endParaRPr lang="en-US" altLang="en-US" sz="500" b="0">
              <a:solidFill>
                <a:srgbClr val="000000"/>
              </a:solidFill>
              <a:latin typeface="Arial" pitchFamily="34" charset="0"/>
            </a:endParaRPr>
          </a:p>
          <a:p>
            <a:pPr eaLnBrk="1" hangingPunct="1">
              <a:spcBef>
                <a:spcPct val="0"/>
              </a:spcBef>
              <a:buFont typeface="Wingdings" pitchFamily="2" charset="2"/>
              <a:buNone/>
            </a:pPr>
            <a:r>
              <a:rPr lang="en-US" altLang="en-US" sz="500" b="0">
                <a:solidFill>
                  <a:srgbClr val="000000"/>
                </a:solidFill>
                <a:latin typeface="Arial" pitchFamily="34" charset="0"/>
              </a:rPr>
              <a:t>10,000 to 100,000</a:t>
            </a:r>
          </a:p>
          <a:p>
            <a:pPr eaLnBrk="1" hangingPunct="1">
              <a:spcBef>
                <a:spcPct val="0"/>
              </a:spcBef>
              <a:buFont typeface="Wingdings" pitchFamily="2" charset="2"/>
              <a:buNone/>
            </a:pPr>
            <a:endParaRPr lang="en-US" altLang="en-US" sz="500" b="0">
              <a:solidFill>
                <a:srgbClr val="000000"/>
              </a:solidFill>
              <a:latin typeface="Arial" pitchFamily="34" charset="0"/>
            </a:endParaRPr>
          </a:p>
          <a:p>
            <a:pPr eaLnBrk="1" hangingPunct="1">
              <a:spcBef>
                <a:spcPct val="0"/>
              </a:spcBef>
              <a:buFont typeface="Wingdings" pitchFamily="2" charset="2"/>
              <a:buNone/>
            </a:pPr>
            <a:r>
              <a:rPr lang="en-US" altLang="en-US" sz="500" b="0">
                <a:solidFill>
                  <a:srgbClr val="000000"/>
                </a:solidFill>
                <a:latin typeface="Arial" pitchFamily="34" charset="0"/>
              </a:rPr>
              <a:t>&lt; 10,000</a:t>
            </a:r>
          </a:p>
        </p:txBody>
      </p:sp>
      <p:sp>
        <p:nvSpPr>
          <p:cNvPr id="386095" name="Freeform 909"/>
          <p:cNvSpPr>
            <a:spLocks/>
          </p:cNvSpPr>
          <p:nvPr/>
        </p:nvSpPr>
        <p:spPr bwMode="auto">
          <a:xfrm>
            <a:off x="2316163" y="5338763"/>
            <a:ext cx="53975" cy="42862"/>
          </a:xfrm>
          <a:custGeom>
            <a:avLst/>
            <a:gdLst>
              <a:gd name="T0" fmla="*/ 2147483647 w 51"/>
              <a:gd name="T1" fmla="*/ 2147483647 h 44"/>
              <a:gd name="T2" fmla="*/ 0 w 51"/>
              <a:gd name="T3" fmla="*/ 2147483647 h 44"/>
              <a:gd name="T4" fmla="*/ 2147483647 w 51"/>
              <a:gd name="T5" fmla="*/ 2147483647 h 44"/>
              <a:gd name="T6" fmla="*/ 2147483647 w 51"/>
              <a:gd name="T7" fmla="*/ 2147483647 h 44"/>
              <a:gd name="T8" fmla="*/ 2147483647 w 51"/>
              <a:gd name="T9" fmla="*/ 0 h 44"/>
              <a:gd name="T10" fmla="*/ 2147483647 w 51"/>
              <a:gd name="T11" fmla="*/ 2147483647 h 44"/>
              <a:gd name="T12" fmla="*/ 2147483647 w 51"/>
              <a:gd name="T13" fmla="*/ 2147483647 h 44"/>
              <a:gd name="T14" fmla="*/ 2147483647 w 51"/>
              <a:gd name="T15" fmla="*/ 2147483647 h 44"/>
              <a:gd name="T16" fmla="*/ 0 60000 65536"/>
              <a:gd name="T17" fmla="*/ 0 60000 65536"/>
              <a:gd name="T18" fmla="*/ 0 60000 65536"/>
              <a:gd name="T19" fmla="*/ 0 60000 65536"/>
              <a:gd name="T20" fmla="*/ 0 60000 65536"/>
              <a:gd name="T21" fmla="*/ 0 60000 65536"/>
              <a:gd name="T22" fmla="*/ 0 60000 65536"/>
              <a:gd name="T23" fmla="*/ 0 60000 65536"/>
              <a:gd name="T24" fmla="*/ 0 w 51"/>
              <a:gd name="T25" fmla="*/ 0 h 44"/>
              <a:gd name="T26" fmla="*/ 51 w 51"/>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1" h="44">
                <a:moveTo>
                  <a:pt x="15" y="41"/>
                </a:moveTo>
                <a:lnTo>
                  <a:pt x="0" y="32"/>
                </a:lnTo>
                <a:lnTo>
                  <a:pt x="6" y="12"/>
                </a:lnTo>
                <a:lnTo>
                  <a:pt x="27" y="9"/>
                </a:lnTo>
                <a:lnTo>
                  <a:pt x="40" y="0"/>
                </a:lnTo>
                <a:lnTo>
                  <a:pt x="51" y="26"/>
                </a:lnTo>
                <a:lnTo>
                  <a:pt x="45" y="44"/>
                </a:lnTo>
                <a:lnTo>
                  <a:pt x="15" y="41"/>
                </a:lnTo>
                <a:close/>
              </a:path>
            </a:pathLst>
          </a:custGeom>
          <a:solidFill>
            <a:srgbClr val="FF0000"/>
          </a:solidFill>
          <a:ln w="3175">
            <a:solidFill>
              <a:schemeClr val="tx1"/>
            </a:solidFill>
            <a:round/>
            <a:headEnd/>
            <a:tailEnd/>
          </a:ln>
        </p:spPr>
        <p:txBody>
          <a:bodyPr/>
          <a:lstStyle/>
          <a:p>
            <a:endParaRPr lang="fr-CH"/>
          </a:p>
        </p:txBody>
      </p:sp>
      <p:sp>
        <p:nvSpPr>
          <p:cNvPr id="386096" name="Oval 910"/>
          <p:cNvSpPr>
            <a:spLocks noChangeArrowheads="1"/>
          </p:cNvSpPr>
          <p:nvPr/>
        </p:nvSpPr>
        <p:spPr bwMode="auto">
          <a:xfrm>
            <a:off x="2322513" y="5484813"/>
            <a:ext cx="42862" cy="42862"/>
          </a:xfrm>
          <a:prstGeom prst="ellipse">
            <a:avLst/>
          </a:prstGeom>
          <a:solidFill>
            <a:srgbClr val="FF0000"/>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097" name="Oval 911"/>
          <p:cNvSpPr>
            <a:spLocks noChangeArrowheads="1"/>
          </p:cNvSpPr>
          <p:nvPr/>
        </p:nvSpPr>
        <p:spPr bwMode="auto">
          <a:xfrm>
            <a:off x="2327275" y="5635625"/>
            <a:ext cx="42863" cy="42863"/>
          </a:xfrm>
          <a:prstGeom prst="ellipse">
            <a:avLst/>
          </a:prstGeom>
          <a:solidFill>
            <a:schemeClr val="bg1"/>
          </a:solidFill>
          <a:ln w="3175">
            <a:solidFill>
              <a:schemeClr val="tx1"/>
            </a:solidFill>
            <a:round/>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098" name="Text Box 912"/>
          <p:cNvSpPr txBox="1">
            <a:spLocks noChangeArrowheads="1"/>
          </p:cNvSpPr>
          <p:nvPr/>
        </p:nvSpPr>
        <p:spPr bwMode="auto">
          <a:xfrm>
            <a:off x="2236788" y="5605463"/>
            <a:ext cx="228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prstDash val="dash"/>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b="0">
                <a:solidFill>
                  <a:srgbClr val="000000"/>
                </a:solidFill>
              </a:rPr>
              <a:t>.</a:t>
            </a:r>
          </a:p>
        </p:txBody>
      </p:sp>
      <p:sp>
        <p:nvSpPr>
          <p:cNvPr id="386099" name="Line 913"/>
          <p:cNvSpPr>
            <a:spLocks noChangeShapeType="1"/>
          </p:cNvSpPr>
          <p:nvPr/>
        </p:nvSpPr>
        <p:spPr bwMode="auto">
          <a:xfrm>
            <a:off x="2530475" y="6084888"/>
            <a:ext cx="234950" cy="0"/>
          </a:xfrm>
          <a:prstGeom prst="line">
            <a:avLst/>
          </a:prstGeom>
          <a:noFill/>
          <a:ln w="3175">
            <a:solidFill>
              <a:srgbClr val="FF9900"/>
            </a:solidFill>
            <a:prstDash val="dash"/>
            <a:round/>
            <a:headEnd/>
            <a:tailEnd/>
          </a:ln>
          <a:extLst>
            <a:ext uri="{909E8E84-426E-40DD-AFC4-6F175D3DCCD1}">
              <a14:hiddenFill xmlns:a14="http://schemas.microsoft.com/office/drawing/2010/main">
                <a:noFill/>
              </a14:hiddenFill>
            </a:ext>
          </a:extLst>
        </p:spPr>
        <p:txBody>
          <a:bodyPr/>
          <a:lstStyle/>
          <a:p>
            <a:endParaRPr lang="fr-CH"/>
          </a:p>
        </p:txBody>
      </p:sp>
      <p:sp>
        <p:nvSpPr>
          <p:cNvPr id="386100" name="Line 914"/>
          <p:cNvSpPr>
            <a:spLocks noChangeShapeType="1"/>
          </p:cNvSpPr>
          <p:nvPr/>
        </p:nvSpPr>
        <p:spPr bwMode="auto">
          <a:xfrm>
            <a:off x="2530475" y="6002338"/>
            <a:ext cx="234950" cy="0"/>
          </a:xfrm>
          <a:prstGeom prst="line">
            <a:avLst/>
          </a:prstGeom>
          <a:noFill/>
          <a:ln w="3175">
            <a:solidFill>
              <a:srgbClr val="FF99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01" name="Line 915"/>
          <p:cNvSpPr>
            <a:spLocks noChangeShapeType="1"/>
          </p:cNvSpPr>
          <p:nvPr/>
        </p:nvSpPr>
        <p:spPr bwMode="auto">
          <a:xfrm>
            <a:off x="2530475" y="5929313"/>
            <a:ext cx="234950" cy="0"/>
          </a:xfrm>
          <a:prstGeom prst="line">
            <a:avLst/>
          </a:prstGeom>
          <a:noFill/>
          <a:ln w="6350">
            <a:solidFill>
              <a:srgbClr val="FF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02" name="Text Box 916"/>
          <p:cNvSpPr txBox="1">
            <a:spLocks noChangeArrowheads="1"/>
          </p:cNvSpPr>
          <p:nvPr/>
        </p:nvSpPr>
        <p:spPr bwMode="auto">
          <a:xfrm>
            <a:off x="2720975" y="5845175"/>
            <a:ext cx="6365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Paved Roads</a:t>
            </a:r>
          </a:p>
          <a:p>
            <a:pPr eaLnBrk="1" hangingPunct="1">
              <a:spcBef>
                <a:spcPct val="0"/>
              </a:spcBef>
              <a:buFontTx/>
              <a:buNone/>
            </a:pPr>
            <a:r>
              <a:rPr lang="en-US" altLang="en-US" sz="500" b="0">
                <a:solidFill>
                  <a:srgbClr val="000000"/>
                </a:solidFill>
                <a:latin typeface="Arial" pitchFamily="34" charset="0"/>
              </a:rPr>
              <a:t>Unpaved Roads</a:t>
            </a:r>
          </a:p>
          <a:p>
            <a:pPr eaLnBrk="1" hangingPunct="1">
              <a:spcBef>
                <a:spcPct val="0"/>
              </a:spcBef>
              <a:buFontTx/>
              <a:buNone/>
            </a:pPr>
            <a:r>
              <a:rPr lang="en-US" altLang="en-US" sz="500" b="0">
                <a:solidFill>
                  <a:srgbClr val="000000"/>
                </a:solidFill>
                <a:latin typeface="Arial" pitchFamily="34" charset="0"/>
              </a:rPr>
              <a:t>Track</a:t>
            </a:r>
          </a:p>
          <a:p>
            <a:pPr eaLnBrk="1" hangingPunct="1">
              <a:spcBef>
                <a:spcPct val="0"/>
              </a:spcBef>
              <a:buFontTx/>
              <a:buNone/>
            </a:pPr>
            <a:r>
              <a:rPr lang="en-US" altLang="en-US" sz="500" b="0">
                <a:solidFill>
                  <a:srgbClr val="000000"/>
                </a:solidFill>
                <a:latin typeface="Arial" pitchFamily="34" charset="0"/>
              </a:rPr>
              <a:t>Railway</a:t>
            </a:r>
          </a:p>
          <a:p>
            <a:pPr eaLnBrk="1" hangingPunct="1">
              <a:spcBef>
                <a:spcPct val="0"/>
              </a:spcBef>
              <a:buFontTx/>
              <a:buNone/>
            </a:pPr>
            <a:r>
              <a:rPr lang="en-US" altLang="en-US" sz="500" b="0">
                <a:solidFill>
                  <a:srgbClr val="000000"/>
                </a:solidFill>
                <a:latin typeface="Arial" pitchFamily="34" charset="0"/>
              </a:rPr>
              <a:t>River</a:t>
            </a:r>
          </a:p>
        </p:txBody>
      </p:sp>
      <p:sp>
        <p:nvSpPr>
          <p:cNvPr id="386103" name="Line 917"/>
          <p:cNvSpPr>
            <a:spLocks noChangeShapeType="1"/>
          </p:cNvSpPr>
          <p:nvPr/>
        </p:nvSpPr>
        <p:spPr bwMode="auto">
          <a:xfrm>
            <a:off x="2530475" y="6157913"/>
            <a:ext cx="234950"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fr-CH"/>
          </a:p>
        </p:txBody>
      </p:sp>
      <p:sp>
        <p:nvSpPr>
          <p:cNvPr id="386104" name="Line 918"/>
          <p:cNvSpPr>
            <a:spLocks noChangeShapeType="1"/>
          </p:cNvSpPr>
          <p:nvPr/>
        </p:nvSpPr>
        <p:spPr bwMode="auto">
          <a:xfrm>
            <a:off x="2530475" y="6237288"/>
            <a:ext cx="234950" cy="0"/>
          </a:xfrm>
          <a:prstGeom prst="line">
            <a:avLst/>
          </a:prstGeom>
          <a:noFill/>
          <a:ln w="6350">
            <a:solidFill>
              <a:srgbClr val="33CCFF"/>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6105" name="Group 919"/>
          <p:cNvGrpSpPr>
            <a:grpSpLocks/>
          </p:cNvGrpSpPr>
          <p:nvPr/>
        </p:nvGrpSpPr>
        <p:grpSpPr bwMode="auto">
          <a:xfrm>
            <a:off x="2646363" y="6302375"/>
            <a:ext cx="60325" cy="60325"/>
            <a:chOff x="748" y="3894"/>
            <a:chExt cx="56" cy="56"/>
          </a:xfrm>
        </p:grpSpPr>
        <p:sp>
          <p:nvSpPr>
            <p:cNvPr id="386165" name="Line 920"/>
            <p:cNvSpPr>
              <a:spLocks noChangeShapeType="1"/>
            </p:cNvSpPr>
            <p:nvPr/>
          </p:nvSpPr>
          <p:spPr bwMode="auto">
            <a:xfrm>
              <a:off x="777" y="3911"/>
              <a:ext cx="0" cy="27"/>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66" name="Line 921"/>
            <p:cNvSpPr>
              <a:spLocks noChangeShapeType="1"/>
            </p:cNvSpPr>
            <p:nvPr/>
          </p:nvSpPr>
          <p:spPr bwMode="auto">
            <a:xfrm>
              <a:off x="772" y="3932"/>
              <a:ext cx="9" cy="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6167" name="Group 922"/>
            <p:cNvGrpSpPr>
              <a:grpSpLocks/>
            </p:cNvGrpSpPr>
            <p:nvPr/>
          </p:nvGrpSpPr>
          <p:grpSpPr bwMode="auto">
            <a:xfrm>
              <a:off x="748" y="3894"/>
              <a:ext cx="56" cy="56"/>
              <a:chOff x="748" y="3894"/>
              <a:chExt cx="56" cy="56"/>
            </a:xfrm>
          </p:grpSpPr>
          <p:sp>
            <p:nvSpPr>
              <p:cNvPr id="386168" name="Line 923"/>
              <p:cNvSpPr>
                <a:spLocks noChangeShapeType="1"/>
              </p:cNvSpPr>
              <p:nvPr/>
            </p:nvSpPr>
            <p:spPr bwMode="auto">
              <a:xfrm>
                <a:off x="763" y="3917"/>
                <a:ext cx="27" cy="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69" name="Oval 924"/>
              <p:cNvSpPr>
                <a:spLocks noChangeArrowheads="1"/>
              </p:cNvSpPr>
              <p:nvPr/>
            </p:nvSpPr>
            <p:spPr bwMode="auto">
              <a:xfrm>
                <a:off x="748" y="3894"/>
                <a:ext cx="56" cy="56"/>
              </a:xfrm>
              <a:prstGeom prst="ellipse">
                <a:avLst/>
              </a:pr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sp>
        <p:nvSpPr>
          <p:cNvPr id="386106" name="Text Box 925"/>
          <p:cNvSpPr txBox="1">
            <a:spLocks noChangeArrowheads="1"/>
          </p:cNvSpPr>
          <p:nvPr/>
        </p:nvSpPr>
        <p:spPr bwMode="auto">
          <a:xfrm>
            <a:off x="2716213" y="6249988"/>
            <a:ext cx="3698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Airport</a:t>
            </a:r>
          </a:p>
        </p:txBody>
      </p:sp>
      <p:grpSp>
        <p:nvGrpSpPr>
          <p:cNvPr id="386107" name="Group 926"/>
          <p:cNvGrpSpPr>
            <a:grpSpLocks/>
          </p:cNvGrpSpPr>
          <p:nvPr/>
        </p:nvGrpSpPr>
        <p:grpSpPr bwMode="auto">
          <a:xfrm>
            <a:off x="2655888" y="6388100"/>
            <a:ext cx="42862" cy="42863"/>
            <a:chOff x="2678" y="3726"/>
            <a:chExt cx="264" cy="260"/>
          </a:xfrm>
        </p:grpSpPr>
        <p:sp>
          <p:nvSpPr>
            <p:cNvPr id="386162" name="Freeform 927"/>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163" name="Line 928"/>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64" name="Line 929"/>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6108" name="Text Box 930"/>
          <p:cNvSpPr txBox="1">
            <a:spLocks noChangeArrowheads="1"/>
          </p:cNvSpPr>
          <p:nvPr/>
        </p:nvSpPr>
        <p:spPr bwMode="auto">
          <a:xfrm>
            <a:off x="2716213" y="6327775"/>
            <a:ext cx="3762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latin typeface="Arial" pitchFamily="34" charset="0"/>
              </a:rPr>
              <a:t>Harbor</a:t>
            </a:r>
          </a:p>
        </p:txBody>
      </p:sp>
      <p:grpSp>
        <p:nvGrpSpPr>
          <p:cNvPr id="386109" name="Group 931"/>
          <p:cNvGrpSpPr>
            <a:grpSpLocks/>
          </p:cNvGrpSpPr>
          <p:nvPr/>
        </p:nvGrpSpPr>
        <p:grpSpPr bwMode="auto">
          <a:xfrm>
            <a:off x="3081338" y="5313363"/>
            <a:ext cx="203200" cy="42862"/>
            <a:chOff x="2566" y="3539"/>
            <a:chExt cx="178" cy="36"/>
          </a:xfrm>
        </p:grpSpPr>
        <p:sp>
          <p:nvSpPr>
            <p:cNvPr id="386160" name="Line 932"/>
            <p:cNvSpPr>
              <a:spLocks noChangeShapeType="1"/>
            </p:cNvSpPr>
            <p:nvPr/>
          </p:nvSpPr>
          <p:spPr bwMode="auto">
            <a:xfrm>
              <a:off x="2566" y="3550"/>
              <a:ext cx="0" cy="18"/>
            </a:xfrm>
            <a:prstGeom prst="line">
              <a:avLst/>
            </a:prstGeom>
            <a:noFill/>
            <a:ln w="9525">
              <a:solidFill>
                <a:srgbClr val="00CCFF"/>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61" name="Freeform 933"/>
            <p:cNvSpPr>
              <a:spLocks/>
            </p:cNvSpPr>
            <p:nvPr/>
          </p:nvSpPr>
          <p:spPr bwMode="auto">
            <a:xfrm>
              <a:off x="2567" y="3539"/>
              <a:ext cx="177" cy="36"/>
            </a:xfrm>
            <a:custGeom>
              <a:avLst/>
              <a:gdLst>
                <a:gd name="T0" fmla="*/ 1 w 177"/>
                <a:gd name="T1" fmla="*/ 9 h 36"/>
                <a:gd name="T2" fmla="*/ 21 w 177"/>
                <a:gd name="T3" fmla="*/ 7 h 36"/>
                <a:gd name="T4" fmla="*/ 37 w 177"/>
                <a:gd name="T5" fmla="*/ 0 h 36"/>
                <a:gd name="T6" fmla="*/ 51 w 177"/>
                <a:gd name="T7" fmla="*/ 1 h 36"/>
                <a:gd name="T8" fmla="*/ 78 w 177"/>
                <a:gd name="T9" fmla="*/ 1 h 36"/>
                <a:gd name="T10" fmla="*/ 102 w 177"/>
                <a:gd name="T11" fmla="*/ 9 h 36"/>
                <a:gd name="T12" fmla="*/ 123 w 177"/>
                <a:gd name="T13" fmla="*/ 10 h 36"/>
                <a:gd name="T14" fmla="*/ 147 w 177"/>
                <a:gd name="T15" fmla="*/ 16 h 36"/>
                <a:gd name="T16" fmla="*/ 166 w 177"/>
                <a:gd name="T17" fmla="*/ 19 h 36"/>
                <a:gd name="T18" fmla="*/ 177 w 177"/>
                <a:gd name="T19" fmla="*/ 21 h 36"/>
                <a:gd name="T20" fmla="*/ 165 w 177"/>
                <a:gd name="T21" fmla="*/ 25 h 36"/>
                <a:gd name="T22" fmla="*/ 147 w 177"/>
                <a:gd name="T23" fmla="*/ 27 h 36"/>
                <a:gd name="T24" fmla="*/ 121 w 177"/>
                <a:gd name="T25" fmla="*/ 27 h 36"/>
                <a:gd name="T26" fmla="*/ 93 w 177"/>
                <a:gd name="T27" fmla="*/ 31 h 36"/>
                <a:gd name="T28" fmla="*/ 60 w 177"/>
                <a:gd name="T29" fmla="*/ 36 h 36"/>
                <a:gd name="T30" fmla="*/ 31 w 177"/>
                <a:gd name="T31" fmla="*/ 36 h 36"/>
                <a:gd name="T32" fmla="*/ 12 w 177"/>
                <a:gd name="T33" fmla="*/ 33 h 36"/>
                <a:gd name="T34" fmla="*/ 0 w 177"/>
                <a:gd name="T35" fmla="*/ 30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7"/>
                <a:gd name="T55" fmla="*/ 0 h 36"/>
                <a:gd name="T56" fmla="*/ 177 w 177"/>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7" h="36">
                  <a:moveTo>
                    <a:pt x="1" y="9"/>
                  </a:moveTo>
                  <a:lnTo>
                    <a:pt x="21" y="7"/>
                  </a:lnTo>
                  <a:lnTo>
                    <a:pt x="37" y="0"/>
                  </a:lnTo>
                  <a:lnTo>
                    <a:pt x="51" y="1"/>
                  </a:lnTo>
                  <a:lnTo>
                    <a:pt x="78" y="1"/>
                  </a:lnTo>
                  <a:lnTo>
                    <a:pt x="102" y="9"/>
                  </a:lnTo>
                  <a:lnTo>
                    <a:pt x="123" y="10"/>
                  </a:lnTo>
                  <a:lnTo>
                    <a:pt x="147" y="16"/>
                  </a:lnTo>
                  <a:lnTo>
                    <a:pt x="166" y="19"/>
                  </a:lnTo>
                  <a:lnTo>
                    <a:pt x="177" y="21"/>
                  </a:lnTo>
                  <a:lnTo>
                    <a:pt x="165" y="25"/>
                  </a:lnTo>
                  <a:lnTo>
                    <a:pt x="147" y="27"/>
                  </a:lnTo>
                  <a:lnTo>
                    <a:pt x="121" y="27"/>
                  </a:lnTo>
                  <a:lnTo>
                    <a:pt x="93" y="31"/>
                  </a:lnTo>
                  <a:lnTo>
                    <a:pt x="60" y="36"/>
                  </a:lnTo>
                  <a:lnTo>
                    <a:pt x="31" y="36"/>
                  </a:lnTo>
                  <a:lnTo>
                    <a:pt x="12" y="33"/>
                  </a:lnTo>
                  <a:lnTo>
                    <a:pt x="0" y="30"/>
                  </a:lnTo>
                </a:path>
              </a:pathLst>
            </a:custGeom>
            <a:solidFill>
              <a:srgbClr val="CCFFFF"/>
            </a:solidFill>
            <a:ln w="3175">
              <a:solidFill>
                <a:srgbClr val="00CCFF"/>
              </a:solidFill>
              <a:round/>
              <a:headEnd/>
              <a:tailEnd/>
            </a:ln>
          </p:spPr>
          <p:txBody>
            <a:bodyPr/>
            <a:lstStyle/>
            <a:p>
              <a:endParaRPr lang="fr-CH"/>
            </a:p>
          </p:txBody>
        </p:sp>
      </p:grpSp>
      <p:sp>
        <p:nvSpPr>
          <p:cNvPr id="386110" name="Freeform 934"/>
          <p:cNvSpPr>
            <a:spLocks/>
          </p:cNvSpPr>
          <p:nvPr/>
        </p:nvSpPr>
        <p:spPr bwMode="auto">
          <a:xfrm>
            <a:off x="3184525" y="5387975"/>
            <a:ext cx="98425" cy="58738"/>
          </a:xfrm>
          <a:custGeom>
            <a:avLst/>
            <a:gdLst>
              <a:gd name="T0" fmla="*/ 2147483647 w 186"/>
              <a:gd name="T1" fmla="*/ 2147483647 h 86"/>
              <a:gd name="T2" fmla="*/ 2147483647 w 186"/>
              <a:gd name="T3" fmla="*/ 2147483647 h 86"/>
              <a:gd name="T4" fmla="*/ 2147483647 w 186"/>
              <a:gd name="T5" fmla="*/ 2147483647 h 86"/>
              <a:gd name="T6" fmla="*/ 2147483647 w 186"/>
              <a:gd name="T7" fmla="*/ 2147483647 h 86"/>
              <a:gd name="T8" fmla="*/ 2147483647 w 186"/>
              <a:gd name="T9" fmla="*/ 2147483647 h 86"/>
              <a:gd name="T10" fmla="*/ 2147483647 w 186"/>
              <a:gd name="T11" fmla="*/ 2147483647 h 86"/>
              <a:gd name="T12" fmla="*/ 2147483647 w 186"/>
              <a:gd name="T13" fmla="*/ 2147483647 h 86"/>
              <a:gd name="T14" fmla="*/ 2147483647 w 186"/>
              <a:gd name="T15" fmla="*/ 2147483647 h 86"/>
              <a:gd name="T16" fmla="*/ 2147483647 w 186"/>
              <a:gd name="T17" fmla="*/ 2147483647 h 86"/>
              <a:gd name="T18" fmla="*/ 2147483647 w 186"/>
              <a:gd name="T19" fmla="*/ 2147483647 h 86"/>
              <a:gd name="T20" fmla="*/ 2147483647 w 186"/>
              <a:gd name="T21" fmla="*/ 2147483647 h 86"/>
              <a:gd name="T22" fmla="*/ 2147483647 w 186"/>
              <a:gd name="T23" fmla="*/ 2147483647 h 86"/>
              <a:gd name="T24" fmla="*/ 2147483647 w 186"/>
              <a:gd name="T25" fmla="*/ 2147483647 h 86"/>
              <a:gd name="T26" fmla="*/ 2147483647 w 186"/>
              <a:gd name="T27" fmla="*/ 2147483647 h 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6"/>
              <a:gd name="T43" fmla="*/ 0 h 86"/>
              <a:gd name="T44" fmla="*/ 186 w 186"/>
              <a:gd name="T45" fmla="*/ 86 h 8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6" h="86">
                <a:moveTo>
                  <a:pt x="10" y="37"/>
                </a:moveTo>
                <a:cubicBezTo>
                  <a:pt x="14" y="30"/>
                  <a:pt x="15" y="20"/>
                  <a:pt x="27" y="14"/>
                </a:cubicBezTo>
                <a:cubicBezTo>
                  <a:pt x="39" y="8"/>
                  <a:pt x="71" y="0"/>
                  <a:pt x="84" y="1"/>
                </a:cubicBezTo>
                <a:cubicBezTo>
                  <a:pt x="97" y="2"/>
                  <a:pt x="98" y="17"/>
                  <a:pt x="105" y="23"/>
                </a:cubicBezTo>
                <a:cubicBezTo>
                  <a:pt x="112" y="29"/>
                  <a:pt x="119" y="34"/>
                  <a:pt x="127" y="37"/>
                </a:cubicBezTo>
                <a:cubicBezTo>
                  <a:pt x="135" y="40"/>
                  <a:pt x="146" y="39"/>
                  <a:pt x="154" y="41"/>
                </a:cubicBezTo>
                <a:cubicBezTo>
                  <a:pt x="162" y="43"/>
                  <a:pt x="174" y="44"/>
                  <a:pt x="178" y="49"/>
                </a:cubicBezTo>
                <a:cubicBezTo>
                  <a:pt x="182" y="54"/>
                  <a:pt x="186" y="67"/>
                  <a:pt x="181" y="73"/>
                </a:cubicBezTo>
                <a:cubicBezTo>
                  <a:pt x="176" y="79"/>
                  <a:pt x="162" y="84"/>
                  <a:pt x="150" y="85"/>
                </a:cubicBezTo>
                <a:cubicBezTo>
                  <a:pt x="138" y="86"/>
                  <a:pt x="125" y="83"/>
                  <a:pt x="109" y="82"/>
                </a:cubicBezTo>
                <a:cubicBezTo>
                  <a:pt x="93" y="81"/>
                  <a:pt x="71" y="79"/>
                  <a:pt x="55" y="79"/>
                </a:cubicBezTo>
                <a:cubicBezTo>
                  <a:pt x="39" y="79"/>
                  <a:pt x="24" y="84"/>
                  <a:pt x="15" y="80"/>
                </a:cubicBezTo>
                <a:cubicBezTo>
                  <a:pt x="6" y="76"/>
                  <a:pt x="2" y="62"/>
                  <a:pt x="1" y="55"/>
                </a:cubicBezTo>
                <a:cubicBezTo>
                  <a:pt x="0" y="48"/>
                  <a:pt x="6" y="44"/>
                  <a:pt x="10" y="37"/>
                </a:cubicBezTo>
                <a:close/>
              </a:path>
            </a:pathLst>
          </a:custGeom>
          <a:solidFill>
            <a:srgbClr val="CCFFFF"/>
          </a:solidFill>
          <a:ln w="3175">
            <a:solidFill>
              <a:srgbClr val="00CCFF"/>
            </a:solidFill>
            <a:round/>
            <a:headEnd/>
            <a:tailEnd/>
          </a:ln>
        </p:spPr>
        <p:txBody>
          <a:bodyPr/>
          <a:lstStyle/>
          <a:p>
            <a:endParaRPr lang="fr-CH"/>
          </a:p>
        </p:txBody>
      </p:sp>
      <p:sp>
        <p:nvSpPr>
          <p:cNvPr id="386111" name="Text Box 935"/>
          <p:cNvSpPr txBox="1">
            <a:spLocks noChangeArrowheads="1"/>
          </p:cNvSpPr>
          <p:nvPr/>
        </p:nvSpPr>
        <p:spPr bwMode="auto">
          <a:xfrm>
            <a:off x="3230563" y="5265738"/>
            <a:ext cx="311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500" b="0">
                <a:solidFill>
                  <a:srgbClr val="000000"/>
                </a:solidFill>
              </a:rPr>
              <a:t>Dam</a:t>
            </a:r>
          </a:p>
          <a:p>
            <a:pPr eaLnBrk="1" hangingPunct="1">
              <a:spcBef>
                <a:spcPct val="0"/>
              </a:spcBef>
              <a:buFontTx/>
              <a:buNone/>
            </a:pPr>
            <a:r>
              <a:rPr lang="en-US" altLang="en-US" sz="500" b="0">
                <a:solidFill>
                  <a:srgbClr val="000000"/>
                </a:solidFill>
              </a:rPr>
              <a:t>Lake</a:t>
            </a:r>
          </a:p>
        </p:txBody>
      </p:sp>
      <p:sp>
        <p:nvSpPr>
          <p:cNvPr id="386112" name="Text Box 936"/>
          <p:cNvSpPr txBox="1">
            <a:spLocks noChangeArrowheads="1"/>
          </p:cNvSpPr>
          <p:nvPr/>
        </p:nvSpPr>
        <p:spPr bwMode="auto">
          <a:xfrm>
            <a:off x="3821113" y="59531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CA" altLang="en-US" b="0">
              <a:solidFill>
                <a:srgbClr val="000000"/>
              </a:solidFill>
            </a:endParaRPr>
          </a:p>
        </p:txBody>
      </p:sp>
      <p:grpSp>
        <p:nvGrpSpPr>
          <p:cNvPr id="386113" name="Group 937"/>
          <p:cNvGrpSpPr>
            <a:grpSpLocks/>
          </p:cNvGrpSpPr>
          <p:nvPr/>
        </p:nvGrpSpPr>
        <p:grpSpPr bwMode="auto">
          <a:xfrm>
            <a:off x="1481138" y="6423025"/>
            <a:ext cx="2135187" cy="201613"/>
            <a:chOff x="919" y="4069"/>
            <a:chExt cx="1345" cy="127"/>
          </a:xfrm>
        </p:grpSpPr>
        <p:grpSp>
          <p:nvGrpSpPr>
            <p:cNvPr id="386152" name="Group 938"/>
            <p:cNvGrpSpPr>
              <a:grpSpLocks/>
            </p:cNvGrpSpPr>
            <p:nvPr/>
          </p:nvGrpSpPr>
          <p:grpSpPr bwMode="auto">
            <a:xfrm>
              <a:off x="963" y="4164"/>
              <a:ext cx="1201" cy="32"/>
              <a:chOff x="963" y="4164"/>
              <a:chExt cx="1201" cy="32"/>
            </a:xfrm>
          </p:grpSpPr>
          <p:sp>
            <p:nvSpPr>
              <p:cNvPr id="386156" name="Line 939"/>
              <p:cNvSpPr>
                <a:spLocks noChangeShapeType="1"/>
              </p:cNvSpPr>
              <p:nvPr/>
            </p:nvSpPr>
            <p:spPr bwMode="auto">
              <a:xfrm>
                <a:off x="989" y="4164"/>
                <a:ext cx="0" cy="3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57" name="Line 940"/>
              <p:cNvSpPr>
                <a:spLocks noChangeShapeType="1"/>
              </p:cNvSpPr>
              <p:nvPr/>
            </p:nvSpPr>
            <p:spPr bwMode="auto">
              <a:xfrm>
                <a:off x="1560" y="4164"/>
                <a:ext cx="0" cy="3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58" name="Line 941"/>
              <p:cNvSpPr>
                <a:spLocks noChangeShapeType="1"/>
              </p:cNvSpPr>
              <p:nvPr/>
            </p:nvSpPr>
            <p:spPr bwMode="auto">
              <a:xfrm>
                <a:off x="2131" y="4164"/>
                <a:ext cx="0" cy="3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59" name="Line 942"/>
              <p:cNvSpPr>
                <a:spLocks noChangeShapeType="1"/>
              </p:cNvSpPr>
              <p:nvPr/>
            </p:nvSpPr>
            <p:spPr bwMode="auto">
              <a:xfrm>
                <a:off x="963" y="4180"/>
                <a:ext cx="1201"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sp>
          <p:nvSpPr>
            <p:cNvPr id="386153" name="Text Box 943"/>
            <p:cNvSpPr txBox="1">
              <a:spLocks noChangeArrowheads="1"/>
            </p:cNvSpPr>
            <p:nvPr/>
          </p:nvSpPr>
          <p:spPr bwMode="auto">
            <a:xfrm>
              <a:off x="919" y="4069"/>
              <a:ext cx="14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000000"/>
                  </a:solidFill>
                </a:rPr>
                <a:t>0</a:t>
              </a:r>
            </a:p>
          </p:txBody>
        </p:sp>
        <p:sp>
          <p:nvSpPr>
            <p:cNvPr id="386154" name="Text Box 944"/>
            <p:cNvSpPr txBox="1">
              <a:spLocks noChangeArrowheads="1"/>
            </p:cNvSpPr>
            <p:nvPr/>
          </p:nvSpPr>
          <p:spPr bwMode="auto">
            <a:xfrm>
              <a:off x="1452" y="4069"/>
              <a:ext cx="23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000000"/>
                  </a:solidFill>
                </a:rPr>
                <a:t>50 km</a:t>
              </a:r>
            </a:p>
          </p:txBody>
        </p:sp>
        <p:sp>
          <p:nvSpPr>
            <p:cNvPr id="386155" name="Text Box 945"/>
            <p:cNvSpPr txBox="1">
              <a:spLocks noChangeArrowheads="1"/>
            </p:cNvSpPr>
            <p:nvPr/>
          </p:nvSpPr>
          <p:spPr bwMode="auto">
            <a:xfrm>
              <a:off x="2002" y="4069"/>
              <a:ext cx="26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600" b="0">
                  <a:solidFill>
                    <a:srgbClr val="000000"/>
                  </a:solidFill>
                </a:rPr>
                <a:t>100 km</a:t>
              </a:r>
            </a:p>
          </p:txBody>
        </p:sp>
      </p:grpSp>
      <p:grpSp>
        <p:nvGrpSpPr>
          <p:cNvPr id="386114" name="Group 946"/>
          <p:cNvGrpSpPr>
            <a:grpSpLocks/>
          </p:cNvGrpSpPr>
          <p:nvPr/>
        </p:nvGrpSpPr>
        <p:grpSpPr bwMode="auto">
          <a:xfrm>
            <a:off x="7491413" y="973138"/>
            <a:ext cx="60325" cy="60325"/>
            <a:chOff x="748" y="3894"/>
            <a:chExt cx="56" cy="56"/>
          </a:xfrm>
        </p:grpSpPr>
        <p:sp>
          <p:nvSpPr>
            <p:cNvPr id="386147" name="Line 947"/>
            <p:cNvSpPr>
              <a:spLocks noChangeShapeType="1"/>
            </p:cNvSpPr>
            <p:nvPr/>
          </p:nvSpPr>
          <p:spPr bwMode="auto">
            <a:xfrm>
              <a:off x="777" y="3911"/>
              <a:ext cx="0" cy="27"/>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48" name="Line 948"/>
            <p:cNvSpPr>
              <a:spLocks noChangeShapeType="1"/>
            </p:cNvSpPr>
            <p:nvPr/>
          </p:nvSpPr>
          <p:spPr bwMode="auto">
            <a:xfrm>
              <a:off x="772" y="3932"/>
              <a:ext cx="9" cy="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6149" name="Group 949"/>
            <p:cNvGrpSpPr>
              <a:grpSpLocks/>
            </p:cNvGrpSpPr>
            <p:nvPr/>
          </p:nvGrpSpPr>
          <p:grpSpPr bwMode="auto">
            <a:xfrm>
              <a:off x="748" y="3894"/>
              <a:ext cx="56" cy="56"/>
              <a:chOff x="748" y="3894"/>
              <a:chExt cx="56" cy="56"/>
            </a:xfrm>
          </p:grpSpPr>
          <p:sp>
            <p:nvSpPr>
              <p:cNvPr id="386150" name="Line 950"/>
              <p:cNvSpPr>
                <a:spLocks noChangeShapeType="1"/>
              </p:cNvSpPr>
              <p:nvPr/>
            </p:nvSpPr>
            <p:spPr bwMode="auto">
              <a:xfrm>
                <a:off x="763" y="3917"/>
                <a:ext cx="27" cy="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51" name="Oval 951"/>
              <p:cNvSpPr>
                <a:spLocks noChangeArrowheads="1"/>
              </p:cNvSpPr>
              <p:nvPr/>
            </p:nvSpPr>
            <p:spPr bwMode="auto">
              <a:xfrm>
                <a:off x="748" y="3894"/>
                <a:ext cx="56" cy="56"/>
              </a:xfrm>
              <a:prstGeom prst="ellipse">
                <a:avLst/>
              </a:pr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grpSp>
        <p:nvGrpSpPr>
          <p:cNvPr id="386115" name="Group 952"/>
          <p:cNvGrpSpPr>
            <a:grpSpLocks/>
          </p:cNvGrpSpPr>
          <p:nvPr/>
        </p:nvGrpSpPr>
        <p:grpSpPr bwMode="auto">
          <a:xfrm>
            <a:off x="7696200" y="1081088"/>
            <a:ext cx="42863" cy="42862"/>
            <a:chOff x="2678" y="3726"/>
            <a:chExt cx="264" cy="260"/>
          </a:xfrm>
        </p:grpSpPr>
        <p:sp>
          <p:nvSpPr>
            <p:cNvPr id="386144" name="Freeform 953"/>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145" name="Line 954"/>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46" name="Line 955"/>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6116" name="Group 956"/>
          <p:cNvGrpSpPr>
            <a:grpSpLocks/>
          </p:cNvGrpSpPr>
          <p:nvPr/>
        </p:nvGrpSpPr>
        <p:grpSpPr bwMode="auto">
          <a:xfrm>
            <a:off x="7751763" y="2944813"/>
            <a:ext cx="42862" cy="42862"/>
            <a:chOff x="2678" y="3726"/>
            <a:chExt cx="264" cy="260"/>
          </a:xfrm>
        </p:grpSpPr>
        <p:sp>
          <p:nvSpPr>
            <p:cNvPr id="386141" name="Freeform 957"/>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142" name="Line 958"/>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43" name="Line 959"/>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6117" name="Group 960"/>
          <p:cNvGrpSpPr>
            <a:grpSpLocks/>
          </p:cNvGrpSpPr>
          <p:nvPr/>
        </p:nvGrpSpPr>
        <p:grpSpPr bwMode="auto">
          <a:xfrm>
            <a:off x="7550150" y="5106988"/>
            <a:ext cx="42863" cy="42862"/>
            <a:chOff x="2678" y="3726"/>
            <a:chExt cx="264" cy="260"/>
          </a:xfrm>
        </p:grpSpPr>
        <p:sp>
          <p:nvSpPr>
            <p:cNvPr id="386138" name="Freeform 961"/>
            <p:cNvSpPr>
              <a:spLocks/>
            </p:cNvSpPr>
            <p:nvPr/>
          </p:nvSpPr>
          <p:spPr bwMode="auto">
            <a:xfrm>
              <a:off x="2678" y="3900"/>
              <a:ext cx="264" cy="86"/>
            </a:xfrm>
            <a:custGeom>
              <a:avLst/>
              <a:gdLst>
                <a:gd name="T0" fmla="*/ 0 w 264"/>
                <a:gd name="T1" fmla="*/ 2 h 86"/>
                <a:gd name="T2" fmla="*/ 10 w 264"/>
                <a:gd name="T3" fmla="*/ 28 h 86"/>
                <a:gd name="T4" fmla="*/ 26 w 264"/>
                <a:gd name="T5" fmla="*/ 50 h 86"/>
                <a:gd name="T6" fmla="*/ 58 w 264"/>
                <a:gd name="T7" fmla="*/ 72 h 86"/>
                <a:gd name="T8" fmla="*/ 82 w 264"/>
                <a:gd name="T9" fmla="*/ 80 h 86"/>
                <a:gd name="T10" fmla="*/ 106 w 264"/>
                <a:gd name="T11" fmla="*/ 84 h 86"/>
                <a:gd name="T12" fmla="*/ 140 w 264"/>
                <a:gd name="T13" fmla="*/ 86 h 86"/>
                <a:gd name="T14" fmla="*/ 162 w 264"/>
                <a:gd name="T15" fmla="*/ 84 h 86"/>
                <a:gd name="T16" fmla="*/ 190 w 264"/>
                <a:gd name="T17" fmla="*/ 76 h 86"/>
                <a:gd name="T18" fmla="*/ 224 w 264"/>
                <a:gd name="T19" fmla="*/ 58 h 86"/>
                <a:gd name="T20" fmla="*/ 246 w 264"/>
                <a:gd name="T21" fmla="*/ 30 h 86"/>
                <a:gd name="T22" fmla="*/ 264 w 26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4"/>
                <a:gd name="T37" fmla="*/ 0 h 86"/>
                <a:gd name="T38" fmla="*/ 264 w 264"/>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4" h="86">
                  <a:moveTo>
                    <a:pt x="0" y="2"/>
                  </a:moveTo>
                  <a:cubicBezTo>
                    <a:pt x="3" y="11"/>
                    <a:pt x="6" y="20"/>
                    <a:pt x="10" y="28"/>
                  </a:cubicBezTo>
                  <a:cubicBezTo>
                    <a:pt x="14" y="36"/>
                    <a:pt x="18" y="43"/>
                    <a:pt x="26" y="50"/>
                  </a:cubicBezTo>
                  <a:cubicBezTo>
                    <a:pt x="34" y="57"/>
                    <a:pt x="49" y="67"/>
                    <a:pt x="58" y="72"/>
                  </a:cubicBezTo>
                  <a:cubicBezTo>
                    <a:pt x="67" y="77"/>
                    <a:pt x="74" y="78"/>
                    <a:pt x="82" y="80"/>
                  </a:cubicBezTo>
                  <a:cubicBezTo>
                    <a:pt x="90" y="82"/>
                    <a:pt x="96" y="83"/>
                    <a:pt x="106" y="84"/>
                  </a:cubicBezTo>
                  <a:cubicBezTo>
                    <a:pt x="116" y="85"/>
                    <a:pt x="131" y="86"/>
                    <a:pt x="140" y="86"/>
                  </a:cubicBezTo>
                  <a:cubicBezTo>
                    <a:pt x="149" y="86"/>
                    <a:pt x="154" y="86"/>
                    <a:pt x="162" y="84"/>
                  </a:cubicBezTo>
                  <a:cubicBezTo>
                    <a:pt x="170" y="82"/>
                    <a:pt x="180" y="80"/>
                    <a:pt x="190" y="76"/>
                  </a:cubicBezTo>
                  <a:cubicBezTo>
                    <a:pt x="200" y="72"/>
                    <a:pt x="215" y="66"/>
                    <a:pt x="224" y="58"/>
                  </a:cubicBezTo>
                  <a:cubicBezTo>
                    <a:pt x="233" y="50"/>
                    <a:pt x="239" y="40"/>
                    <a:pt x="246" y="30"/>
                  </a:cubicBezTo>
                  <a:cubicBezTo>
                    <a:pt x="253" y="20"/>
                    <a:pt x="261" y="5"/>
                    <a:pt x="264"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139" name="Line 962"/>
            <p:cNvSpPr>
              <a:spLocks noChangeShapeType="1"/>
            </p:cNvSpPr>
            <p:nvPr/>
          </p:nvSpPr>
          <p:spPr bwMode="auto">
            <a:xfrm flipV="1">
              <a:off x="2809" y="3726"/>
              <a:ext cx="1" cy="26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40" name="Line 963"/>
            <p:cNvSpPr>
              <a:spLocks noChangeShapeType="1"/>
            </p:cNvSpPr>
            <p:nvPr/>
          </p:nvSpPr>
          <p:spPr bwMode="auto">
            <a:xfrm>
              <a:off x="2762" y="3778"/>
              <a:ext cx="96"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grpSp>
        <p:nvGrpSpPr>
          <p:cNvPr id="386118" name="Group 964"/>
          <p:cNvGrpSpPr>
            <a:grpSpLocks/>
          </p:cNvGrpSpPr>
          <p:nvPr/>
        </p:nvGrpSpPr>
        <p:grpSpPr bwMode="auto">
          <a:xfrm>
            <a:off x="6672263" y="4349750"/>
            <a:ext cx="60325" cy="60325"/>
            <a:chOff x="748" y="3894"/>
            <a:chExt cx="56" cy="56"/>
          </a:xfrm>
        </p:grpSpPr>
        <p:sp>
          <p:nvSpPr>
            <p:cNvPr id="386133" name="Line 965"/>
            <p:cNvSpPr>
              <a:spLocks noChangeShapeType="1"/>
            </p:cNvSpPr>
            <p:nvPr/>
          </p:nvSpPr>
          <p:spPr bwMode="auto">
            <a:xfrm>
              <a:off x="777" y="3911"/>
              <a:ext cx="0" cy="27"/>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34" name="Line 966"/>
            <p:cNvSpPr>
              <a:spLocks noChangeShapeType="1"/>
            </p:cNvSpPr>
            <p:nvPr/>
          </p:nvSpPr>
          <p:spPr bwMode="auto">
            <a:xfrm>
              <a:off x="772" y="3932"/>
              <a:ext cx="9" cy="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grpSp>
          <p:nvGrpSpPr>
            <p:cNvPr id="386135" name="Group 967"/>
            <p:cNvGrpSpPr>
              <a:grpSpLocks/>
            </p:cNvGrpSpPr>
            <p:nvPr/>
          </p:nvGrpSpPr>
          <p:grpSpPr bwMode="auto">
            <a:xfrm>
              <a:off x="748" y="3894"/>
              <a:ext cx="56" cy="56"/>
              <a:chOff x="748" y="3894"/>
              <a:chExt cx="56" cy="56"/>
            </a:xfrm>
          </p:grpSpPr>
          <p:sp>
            <p:nvSpPr>
              <p:cNvPr id="386136" name="Line 968"/>
              <p:cNvSpPr>
                <a:spLocks noChangeShapeType="1"/>
              </p:cNvSpPr>
              <p:nvPr/>
            </p:nvSpPr>
            <p:spPr bwMode="auto">
              <a:xfrm>
                <a:off x="763" y="3917"/>
                <a:ext cx="27" cy="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86137" name="Oval 969"/>
              <p:cNvSpPr>
                <a:spLocks noChangeArrowheads="1"/>
              </p:cNvSpPr>
              <p:nvPr/>
            </p:nvSpPr>
            <p:spPr bwMode="auto">
              <a:xfrm>
                <a:off x="748" y="3894"/>
                <a:ext cx="56" cy="56"/>
              </a:xfrm>
              <a:prstGeom prst="ellipse">
                <a:avLst/>
              </a:pr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grpSp>
      </p:grpSp>
      <p:sp>
        <p:nvSpPr>
          <p:cNvPr id="386119" name="Freeform 970"/>
          <p:cNvSpPr>
            <a:spLocks/>
          </p:cNvSpPr>
          <p:nvPr/>
        </p:nvSpPr>
        <p:spPr bwMode="auto">
          <a:xfrm>
            <a:off x="7529513" y="0"/>
            <a:ext cx="1614487" cy="6865938"/>
          </a:xfrm>
          <a:custGeom>
            <a:avLst/>
            <a:gdLst>
              <a:gd name="T0" fmla="*/ 2147483647 w 1017"/>
              <a:gd name="T1" fmla="*/ 2147483647 h 4333"/>
              <a:gd name="T2" fmla="*/ 2147483647 w 1017"/>
              <a:gd name="T3" fmla="*/ 2147483647 h 4333"/>
              <a:gd name="T4" fmla="*/ 2147483647 w 1017"/>
              <a:gd name="T5" fmla="*/ 2147483647 h 4333"/>
              <a:gd name="T6" fmla="*/ 2147483647 w 1017"/>
              <a:gd name="T7" fmla="*/ 2147483647 h 4333"/>
              <a:gd name="T8" fmla="*/ 2147483647 w 1017"/>
              <a:gd name="T9" fmla="*/ 2147483647 h 4333"/>
              <a:gd name="T10" fmla="*/ 2147483647 w 1017"/>
              <a:gd name="T11" fmla="*/ 2147483647 h 4333"/>
              <a:gd name="T12" fmla="*/ 2147483647 w 1017"/>
              <a:gd name="T13" fmla="*/ 2147483647 h 4333"/>
              <a:gd name="T14" fmla="*/ 2147483647 w 1017"/>
              <a:gd name="T15" fmla="*/ 2147483647 h 4333"/>
              <a:gd name="T16" fmla="*/ 2147483647 w 1017"/>
              <a:gd name="T17" fmla="*/ 2147483647 h 4333"/>
              <a:gd name="T18" fmla="*/ 2147483647 w 1017"/>
              <a:gd name="T19" fmla="*/ 2147483647 h 4333"/>
              <a:gd name="T20" fmla="*/ 2147483647 w 1017"/>
              <a:gd name="T21" fmla="*/ 2147483647 h 4333"/>
              <a:gd name="T22" fmla="*/ 2147483647 w 1017"/>
              <a:gd name="T23" fmla="*/ 2147483647 h 4333"/>
              <a:gd name="T24" fmla="*/ 2147483647 w 1017"/>
              <a:gd name="T25" fmla="*/ 2147483647 h 4333"/>
              <a:gd name="T26" fmla="*/ 2147483647 w 1017"/>
              <a:gd name="T27" fmla="*/ 2147483647 h 4333"/>
              <a:gd name="T28" fmla="*/ 2147483647 w 1017"/>
              <a:gd name="T29" fmla="*/ 2147483647 h 4333"/>
              <a:gd name="T30" fmla="*/ 2147483647 w 1017"/>
              <a:gd name="T31" fmla="*/ 2147483647 h 4333"/>
              <a:gd name="T32" fmla="*/ 2147483647 w 1017"/>
              <a:gd name="T33" fmla="*/ 2147483647 h 4333"/>
              <a:gd name="T34" fmla="*/ 2147483647 w 1017"/>
              <a:gd name="T35" fmla="*/ 2147483647 h 4333"/>
              <a:gd name="T36" fmla="*/ 2147483647 w 1017"/>
              <a:gd name="T37" fmla="*/ 2147483647 h 4333"/>
              <a:gd name="T38" fmla="*/ 2147483647 w 1017"/>
              <a:gd name="T39" fmla="*/ 2147483647 h 4333"/>
              <a:gd name="T40" fmla="*/ 2147483647 w 1017"/>
              <a:gd name="T41" fmla="*/ 2147483647 h 4333"/>
              <a:gd name="T42" fmla="*/ 2147483647 w 1017"/>
              <a:gd name="T43" fmla="*/ 2147483647 h 4333"/>
              <a:gd name="T44" fmla="*/ 2147483647 w 1017"/>
              <a:gd name="T45" fmla="*/ 2147483647 h 4333"/>
              <a:gd name="T46" fmla="*/ 2147483647 w 1017"/>
              <a:gd name="T47" fmla="*/ 2147483647 h 4333"/>
              <a:gd name="T48" fmla="*/ 2147483647 w 1017"/>
              <a:gd name="T49" fmla="*/ 2147483647 h 4333"/>
              <a:gd name="T50" fmla="*/ 2147483647 w 1017"/>
              <a:gd name="T51" fmla="*/ 2147483647 h 4333"/>
              <a:gd name="T52" fmla="*/ 2147483647 w 1017"/>
              <a:gd name="T53" fmla="*/ 2147483647 h 4333"/>
              <a:gd name="T54" fmla="*/ 2147483647 w 1017"/>
              <a:gd name="T55" fmla="*/ 2147483647 h 4333"/>
              <a:gd name="T56" fmla="*/ 2147483647 w 1017"/>
              <a:gd name="T57" fmla="*/ 2147483647 h 4333"/>
              <a:gd name="T58" fmla="*/ 0 w 1017"/>
              <a:gd name="T59" fmla="*/ 2147483647 h 4333"/>
              <a:gd name="T60" fmla="*/ 0 w 1017"/>
              <a:gd name="T61" fmla="*/ 2147483647 h 4333"/>
              <a:gd name="T62" fmla="*/ 2147483647 w 1017"/>
              <a:gd name="T63" fmla="*/ 2147483647 h 4333"/>
              <a:gd name="T64" fmla="*/ 2147483647 w 1017"/>
              <a:gd name="T65" fmla="*/ 2147483647 h 4333"/>
              <a:gd name="T66" fmla="*/ 2147483647 w 1017"/>
              <a:gd name="T67" fmla="*/ 2147483647 h 4333"/>
              <a:gd name="T68" fmla="*/ 2147483647 w 1017"/>
              <a:gd name="T69" fmla="*/ 2147483647 h 4333"/>
              <a:gd name="T70" fmla="*/ 2147483647 w 1017"/>
              <a:gd name="T71" fmla="*/ 2147483647 h 4333"/>
              <a:gd name="T72" fmla="*/ 2147483647 w 1017"/>
              <a:gd name="T73" fmla="*/ 2147483647 h 4333"/>
              <a:gd name="T74" fmla="*/ 2147483647 w 1017"/>
              <a:gd name="T75" fmla="*/ 2147483647 h 4333"/>
              <a:gd name="T76" fmla="*/ 2147483647 w 1017"/>
              <a:gd name="T77" fmla="*/ 2147483647 h 4333"/>
              <a:gd name="T78" fmla="*/ 2147483647 w 1017"/>
              <a:gd name="T79" fmla="*/ 2147483647 h 4333"/>
              <a:gd name="T80" fmla="*/ 2147483647 w 1017"/>
              <a:gd name="T81" fmla="*/ 2147483647 h 4333"/>
              <a:gd name="T82" fmla="*/ 2147483647 w 1017"/>
              <a:gd name="T83" fmla="*/ 0 h 4333"/>
              <a:gd name="T84" fmla="*/ 2147483647 w 1017"/>
              <a:gd name="T85" fmla="*/ 2147483647 h 4333"/>
              <a:gd name="T86" fmla="*/ 2147483647 w 1017"/>
              <a:gd name="T87" fmla="*/ 2147483647 h 43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17"/>
              <a:gd name="T133" fmla="*/ 0 h 4333"/>
              <a:gd name="T134" fmla="*/ 1017 w 1017"/>
              <a:gd name="T135" fmla="*/ 4333 h 43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17" h="4333">
                <a:moveTo>
                  <a:pt x="79" y="65"/>
                </a:moveTo>
                <a:lnTo>
                  <a:pt x="70" y="143"/>
                </a:lnTo>
                <a:lnTo>
                  <a:pt x="90" y="199"/>
                </a:lnTo>
                <a:lnTo>
                  <a:pt x="102" y="267"/>
                </a:lnTo>
                <a:lnTo>
                  <a:pt x="102" y="345"/>
                </a:lnTo>
                <a:lnTo>
                  <a:pt x="117" y="446"/>
                </a:lnTo>
                <a:lnTo>
                  <a:pt x="111" y="544"/>
                </a:lnTo>
                <a:lnTo>
                  <a:pt x="102" y="614"/>
                </a:lnTo>
                <a:lnTo>
                  <a:pt x="90" y="760"/>
                </a:lnTo>
                <a:lnTo>
                  <a:pt x="113" y="838"/>
                </a:lnTo>
                <a:lnTo>
                  <a:pt x="124" y="961"/>
                </a:lnTo>
                <a:lnTo>
                  <a:pt x="136" y="1050"/>
                </a:lnTo>
                <a:lnTo>
                  <a:pt x="158" y="1174"/>
                </a:lnTo>
                <a:lnTo>
                  <a:pt x="192" y="1308"/>
                </a:lnTo>
                <a:lnTo>
                  <a:pt x="192" y="1409"/>
                </a:lnTo>
                <a:lnTo>
                  <a:pt x="181" y="1509"/>
                </a:lnTo>
                <a:lnTo>
                  <a:pt x="147" y="1611"/>
                </a:lnTo>
                <a:lnTo>
                  <a:pt x="136" y="1678"/>
                </a:lnTo>
                <a:lnTo>
                  <a:pt x="124" y="1767"/>
                </a:lnTo>
                <a:lnTo>
                  <a:pt x="124" y="1858"/>
                </a:lnTo>
                <a:lnTo>
                  <a:pt x="147" y="1924"/>
                </a:lnTo>
                <a:lnTo>
                  <a:pt x="170" y="2048"/>
                </a:lnTo>
                <a:lnTo>
                  <a:pt x="170" y="2182"/>
                </a:lnTo>
                <a:lnTo>
                  <a:pt x="158" y="2283"/>
                </a:lnTo>
                <a:lnTo>
                  <a:pt x="136" y="2372"/>
                </a:lnTo>
                <a:lnTo>
                  <a:pt x="113" y="2462"/>
                </a:lnTo>
                <a:lnTo>
                  <a:pt x="68" y="2574"/>
                </a:lnTo>
                <a:lnTo>
                  <a:pt x="45" y="2652"/>
                </a:lnTo>
                <a:lnTo>
                  <a:pt x="11" y="2798"/>
                </a:lnTo>
                <a:lnTo>
                  <a:pt x="0" y="2954"/>
                </a:lnTo>
                <a:lnTo>
                  <a:pt x="0" y="3168"/>
                </a:lnTo>
                <a:lnTo>
                  <a:pt x="11" y="3335"/>
                </a:lnTo>
                <a:lnTo>
                  <a:pt x="57" y="3571"/>
                </a:lnTo>
                <a:lnTo>
                  <a:pt x="90" y="3762"/>
                </a:lnTo>
                <a:lnTo>
                  <a:pt x="90" y="3873"/>
                </a:lnTo>
                <a:lnTo>
                  <a:pt x="79" y="3940"/>
                </a:lnTo>
                <a:lnTo>
                  <a:pt x="68" y="4041"/>
                </a:lnTo>
                <a:lnTo>
                  <a:pt x="23" y="4187"/>
                </a:lnTo>
                <a:lnTo>
                  <a:pt x="23" y="4254"/>
                </a:lnTo>
                <a:lnTo>
                  <a:pt x="11" y="4333"/>
                </a:lnTo>
                <a:lnTo>
                  <a:pt x="1017" y="4333"/>
                </a:lnTo>
                <a:lnTo>
                  <a:pt x="1006" y="0"/>
                </a:lnTo>
                <a:lnTo>
                  <a:pt x="70" y="3"/>
                </a:lnTo>
                <a:lnTo>
                  <a:pt x="79" y="65"/>
                </a:lnTo>
                <a:close/>
              </a:path>
            </a:pathLst>
          </a:custGeom>
          <a:solidFill>
            <a:srgbClr val="00CCFF"/>
          </a:solidFill>
          <a:ln w="12700">
            <a:solidFill>
              <a:srgbClr val="00FF00"/>
            </a:solidFill>
            <a:round/>
            <a:headEnd/>
            <a:tailEnd/>
          </a:ln>
        </p:spPr>
        <p:txBody>
          <a:bodyPr/>
          <a:lstStyle/>
          <a:p>
            <a:endParaRPr lang="fr-CH"/>
          </a:p>
        </p:txBody>
      </p:sp>
      <p:sp>
        <p:nvSpPr>
          <p:cNvPr id="386120" name="Text Box 971"/>
          <p:cNvSpPr txBox="1">
            <a:spLocks noChangeArrowheads="1"/>
          </p:cNvSpPr>
          <p:nvPr/>
        </p:nvSpPr>
        <p:spPr bwMode="auto">
          <a:xfrm>
            <a:off x="6907213" y="0"/>
            <a:ext cx="2236787"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b="0">
                <a:solidFill>
                  <a:srgbClr val="000000"/>
                </a:solidFill>
              </a:rPr>
              <a:t>TOPOGRAPHY</a:t>
            </a:r>
          </a:p>
        </p:txBody>
      </p:sp>
      <p:grpSp>
        <p:nvGrpSpPr>
          <p:cNvPr id="386121" name="Group 972"/>
          <p:cNvGrpSpPr>
            <a:grpSpLocks/>
          </p:cNvGrpSpPr>
          <p:nvPr/>
        </p:nvGrpSpPr>
        <p:grpSpPr bwMode="auto">
          <a:xfrm>
            <a:off x="7467600" y="874713"/>
            <a:ext cx="1290638" cy="5511800"/>
            <a:chOff x="4704" y="551"/>
            <a:chExt cx="813" cy="3472"/>
          </a:xfrm>
        </p:grpSpPr>
        <p:sp>
          <p:nvSpPr>
            <p:cNvPr id="386127" name="Text Box 973"/>
            <p:cNvSpPr txBox="1">
              <a:spLocks noChangeArrowheads="1"/>
            </p:cNvSpPr>
            <p:nvPr/>
          </p:nvSpPr>
          <p:spPr bwMode="auto">
            <a:xfrm>
              <a:off x="4879" y="551"/>
              <a:ext cx="63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u="sng">
                  <a:solidFill>
                    <a:srgbClr val="000000"/>
                  </a:solidFill>
                </a:rPr>
                <a:t>Galasi</a:t>
              </a:r>
            </a:p>
          </p:txBody>
        </p:sp>
        <p:sp>
          <p:nvSpPr>
            <p:cNvPr id="386128" name="Text Box 974"/>
            <p:cNvSpPr txBox="1">
              <a:spLocks noChangeArrowheads="1"/>
            </p:cNvSpPr>
            <p:nvPr/>
          </p:nvSpPr>
          <p:spPr bwMode="auto">
            <a:xfrm>
              <a:off x="4848" y="1728"/>
              <a:ext cx="5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800" b="0">
                  <a:solidFill>
                    <a:srgbClr val="000000"/>
                  </a:solidFill>
                </a:rPr>
                <a:t>Cereni</a:t>
              </a:r>
            </a:p>
          </p:txBody>
        </p:sp>
        <p:sp>
          <p:nvSpPr>
            <p:cNvPr id="386129" name="Text Box 975"/>
            <p:cNvSpPr txBox="1">
              <a:spLocks noChangeArrowheads="1"/>
            </p:cNvSpPr>
            <p:nvPr/>
          </p:nvSpPr>
          <p:spPr bwMode="auto">
            <a:xfrm>
              <a:off x="4704" y="2832"/>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800" b="0">
                  <a:solidFill>
                    <a:srgbClr val="000000"/>
                  </a:solidFill>
                </a:rPr>
                <a:t>Turen</a:t>
              </a:r>
            </a:p>
          </p:txBody>
        </p:sp>
        <p:sp>
          <p:nvSpPr>
            <p:cNvPr id="386130" name="Text Box 976"/>
            <p:cNvSpPr txBox="1">
              <a:spLocks noChangeArrowheads="1"/>
            </p:cNvSpPr>
            <p:nvPr/>
          </p:nvSpPr>
          <p:spPr bwMode="auto">
            <a:xfrm>
              <a:off x="4704" y="3120"/>
              <a:ext cx="6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800" b="0">
                  <a:solidFill>
                    <a:srgbClr val="000000"/>
                  </a:solidFill>
                </a:rPr>
                <a:t> Maldosa</a:t>
              </a:r>
            </a:p>
          </p:txBody>
        </p:sp>
        <p:sp>
          <p:nvSpPr>
            <p:cNvPr id="386131" name="Text Box 977"/>
            <p:cNvSpPr txBox="1">
              <a:spLocks noChangeArrowheads="1"/>
            </p:cNvSpPr>
            <p:nvPr/>
          </p:nvSpPr>
          <p:spPr bwMode="auto">
            <a:xfrm>
              <a:off x="4800" y="3792"/>
              <a:ext cx="37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800" b="0">
                  <a:solidFill>
                    <a:srgbClr val="000000"/>
                  </a:solidFill>
                </a:rPr>
                <a:t>Eres</a:t>
              </a:r>
            </a:p>
          </p:txBody>
        </p:sp>
        <p:sp>
          <p:nvSpPr>
            <p:cNvPr id="386132" name="Text Box 978"/>
            <p:cNvSpPr txBox="1">
              <a:spLocks noChangeArrowheads="1"/>
            </p:cNvSpPr>
            <p:nvPr/>
          </p:nvSpPr>
          <p:spPr bwMode="auto">
            <a:xfrm>
              <a:off x="4879" y="2234"/>
              <a:ext cx="38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800" b="0">
                  <a:solidFill>
                    <a:srgbClr val="000000"/>
                  </a:solidFill>
                </a:rPr>
                <a:t>Lora</a:t>
              </a:r>
            </a:p>
          </p:txBody>
        </p:sp>
      </p:grpSp>
      <p:sp>
        <p:nvSpPr>
          <p:cNvPr id="386122" name="Freeform 979"/>
          <p:cNvSpPr>
            <a:spLocks/>
          </p:cNvSpPr>
          <p:nvPr/>
        </p:nvSpPr>
        <p:spPr bwMode="auto">
          <a:xfrm>
            <a:off x="50800" y="2389188"/>
            <a:ext cx="1695450" cy="292100"/>
          </a:xfrm>
          <a:custGeom>
            <a:avLst/>
            <a:gdLst>
              <a:gd name="T0" fmla="*/ 2147483647 w 1068"/>
              <a:gd name="T1" fmla="*/ 2147483647 h 184"/>
              <a:gd name="T2" fmla="*/ 2147483647 w 1068"/>
              <a:gd name="T3" fmla="*/ 2147483647 h 184"/>
              <a:gd name="T4" fmla="*/ 2147483647 w 1068"/>
              <a:gd name="T5" fmla="*/ 2147483647 h 184"/>
              <a:gd name="T6" fmla="*/ 2147483647 w 1068"/>
              <a:gd name="T7" fmla="*/ 2147483647 h 184"/>
              <a:gd name="T8" fmla="*/ 2147483647 w 1068"/>
              <a:gd name="T9" fmla="*/ 2147483647 h 184"/>
              <a:gd name="T10" fmla="*/ 2147483647 w 1068"/>
              <a:gd name="T11" fmla="*/ 2147483647 h 184"/>
              <a:gd name="T12" fmla="*/ 2147483647 w 1068"/>
              <a:gd name="T13" fmla="*/ 2147483647 h 184"/>
              <a:gd name="T14" fmla="*/ 2147483647 w 1068"/>
              <a:gd name="T15" fmla="*/ 2147483647 h 184"/>
              <a:gd name="T16" fmla="*/ 2147483647 w 1068"/>
              <a:gd name="T17" fmla="*/ 2147483647 h 184"/>
              <a:gd name="T18" fmla="*/ 2147483647 w 1068"/>
              <a:gd name="T19" fmla="*/ 2147483647 h 184"/>
              <a:gd name="T20" fmla="*/ 2147483647 w 1068"/>
              <a:gd name="T21" fmla="*/ 2147483647 h 184"/>
              <a:gd name="T22" fmla="*/ 2147483647 w 1068"/>
              <a:gd name="T23" fmla="*/ 2147483647 h 184"/>
              <a:gd name="T24" fmla="*/ 2147483647 w 1068"/>
              <a:gd name="T25" fmla="*/ 2147483647 h 184"/>
              <a:gd name="T26" fmla="*/ 2147483647 w 1068"/>
              <a:gd name="T27" fmla="*/ 2147483647 h 184"/>
              <a:gd name="T28" fmla="*/ 2147483647 w 1068"/>
              <a:gd name="T29" fmla="*/ 2147483647 h 184"/>
              <a:gd name="T30" fmla="*/ 2147483647 w 1068"/>
              <a:gd name="T31" fmla="*/ 2147483647 h 184"/>
              <a:gd name="T32" fmla="*/ 2147483647 w 1068"/>
              <a:gd name="T33" fmla="*/ 2147483647 h 184"/>
              <a:gd name="T34" fmla="*/ 2147483647 w 1068"/>
              <a:gd name="T35" fmla="*/ 2147483647 h 184"/>
              <a:gd name="T36" fmla="*/ 2147483647 w 1068"/>
              <a:gd name="T37" fmla="*/ 2147483647 h 184"/>
              <a:gd name="T38" fmla="*/ 2147483647 w 1068"/>
              <a:gd name="T39" fmla="*/ 2147483647 h 184"/>
              <a:gd name="T40" fmla="*/ 2147483647 w 1068"/>
              <a:gd name="T41" fmla="*/ 2147483647 h 184"/>
              <a:gd name="T42" fmla="*/ 2147483647 w 1068"/>
              <a:gd name="T43" fmla="*/ 2147483647 h 184"/>
              <a:gd name="T44" fmla="*/ 2147483647 w 1068"/>
              <a:gd name="T45" fmla="*/ 2147483647 h 184"/>
              <a:gd name="T46" fmla="*/ 2147483647 w 1068"/>
              <a:gd name="T47" fmla="*/ 2147483647 h 184"/>
              <a:gd name="T48" fmla="*/ 2147483647 w 1068"/>
              <a:gd name="T49" fmla="*/ 2147483647 h 184"/>
              <a:gd name="T50" fmla="*/ 2147483647 w 1068"/>
              <a:gd name="T51" fmla="*/ 2147483647 h 184"/>
              <a:gd name="T52" fmla="*/ 2147483647 w 1068"/>
              <a:gd name="T53" fmla="*/ 2147483647 h 184"/>
              <a:gd name="T54" fmla="*/ 2147483647 w 1068"/>
              <a:gd name="T55" fmla="*/ 2147483647 h 184"/>
              <a:gd name="T56" fmla="*/ 2147483647 w 1068"/>
              <a:gd name="T57" fmla="*/ 2147483647 h 184"/>
              <a:gd name="T58" fmla="*/ 0 w 1068"/>
              <a:gd name="T59" fmla="*/ 2147483647 h 1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68"/>
              <a:gd name="T91" fmla="*/ 0 h 184"/>
              <a:gd name="T92" fmla="*/ 1068 w 1068"/>
              <a:gd name="T93" fmla="*/ 184 h 1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68" h="184">
                <a:moveTo>
                  <a:pt x="1068" y="171"/>
                </a:moveTo>
                <a:cubicBezTo>
                  <a:pt x="1054" y="161"/>
                  <a:pt x="1041" y="152"/>
                  <a:pt x="1032" y="143"/>
                </a:cubicBezTo>
                <a:cubicBezTo>
                  <a:pt x="1023" y="134"/>
                  <a:pt x="1021" y="122"/>
                  <a:pt x="1012" y="115"/>
                </a:cubicBezTo>
                <a:cubicBezTo>
                  <a:pt x="1003" y="108"/>
                  <a:pt x="992" y="105"/>
                  <a:pt x="980" y="103"/>
                </a:cubicBezTo>
                <a:cubicBezTo>
                  <a:pt x="968" y="101"/>
                  <a:pt x="952" y="104"/>
                  <a:pt x="940" y="103"/>
                </a:cubicBezTo>
                <a:cubicBezTo>
                  <a:pt x="928" y="102"/>
                  <a:pt x="916" y="100"/>
                  <a:pt x="908" y="95"/>
                </a:cubicBezTo>
                <a:cubicBezTo>
                  <a:pt x="900" y="90"/>
                  <a:pt x="897" y="82"/>
                  <a:pt x="892" y="75"/>
                </a:cubicBezTo>
                <a:cubicBezTo>
                  <a:pt x="887" y="68"/>
                  <a:pt x="887" y="59"/>
                  <a:pt x="880" y="51"/>
                </a:cubicBezTo>
                <a:cubicBezTo>
                  <a:pt x="873" y="43"/>
                  <a:pt x="866" y="34"/>
                  <a:pt x="852" y="27"/>
                </a:cubicBezTo>
                <a:cubicBezTo>
                  <a:pt x="838" y="20"/>
                  <a:pt x="813" y="11"/>
                  <a:pt x="796" y="7"/>
                </a:cubicBezTo>
                <a:cubicBezTo>
                  <a:pt x="779" y="3"/>
                  <a:pt x="763" y="4"/>
                  <a:pt x="748" y="3"/>
                </a:cubicBezTo>
                <a:cubicBezTo>
                  <a:pt x="733" y="2"/>
                  <a:pt x="720" y="0"/>
                  <a:pt x="708" y="3"/>
                </a:cubicBezTo>
                <a:cubicBezTo>
                  <a:pt x="696" y="6"/>
                  <a:pt x="684" y="13"/>
                  <a:pt x="676" y="19"/>
                </a:cubicBezTo>
                <a:cubicBezTo>
                  <a:pt x="668" y="25"/>
                  <a:pt x="663" y="32"/>
                  <a:pt x="660" y="39"/>
                </a:cubicBezTo>
                <a:cubicBezTo>
                  <a:pt x="657" y="46"/>
                  <a:pt x="660" y="54"/>
                  <a:pt x="660" y="63"/>
                </a:cubicBezTo>
                <a:cubicBezTo>
                  <a:pt x="660" y="72"/>
                  <a:pt x="663" y="85"/>
                  <a:pt x="660" y="95"/>
                </a:cubicBezTo>
                <a:cubicBezTo>
                  <a:pt x="657" y="105"/>
                  <a:pt x="649" y="118"/>
                  <a:pt x="640" y="123"/>
                </a:cubicBezTo>
                <a:cubicBezTo>
                  <a:pt x="631" y="128"/>
                  <a:pt x="618" y="127"/>
                  <a:pt x="604" y="127"/>
                </a:cubicBezTo>
                <a:cubicBezTo>
                  <a:pt x="590" y="127"/>
                  <a:pt x="573" y="128"/>
                  <a:pt x="556" y="123"/>
                </a:cubicBezTo>
                <a:cubicBezTo>
                  <a:pt x="539" y="118"/>
                  <a:pt x="521" y="108"/>
                  <a:pt x="500" y="99"/>
                </a:cubicBezTo>
                <a:cubicBezTo>
                  <a:pt x="479" y="90"/>
                  <a:pt x="453" y="76"/>
                  <a:pt x="432" y="71"/>
                </a:cubicBezTo>
                <a:cubicBezTo>
                  <a:pt x="411" y="66"/>
                  <a:pt x="387" y="68"/>
                  <a:pt x="372" y="71"/>
                </a:cubicBezTo>
                <a:cubicBezTo>
                  <a:pt x="357" y="74"/>
                  <a:pt x="350" y="80"/>
                  <a:pt x="340" y="87"/>
                </a:cubicBezTo>
                <a:cubicBezTo>
                  <a:pt x="330" y="94"/>
                  <a:pt x="327" y="104"/>
                  <a:pt x="312" y="115"/>
                </a:cubicBezTo>
                <a:cubicBezTo>
                  <a:pt x="297" y="126"/>
                  <a:pt x="273" y="140"/>
                  <a:pt x="252" y="151"/>
                </a:cubicBezTo>
                <a:cubicBezTo>
                  <a:pt x="231" y="162"/>
                  <a:pt x="206" y="174"/>
                  <a:pt x="184" y="179"/>
                </a:cubicBezTo>
                <a:cubicBezTo>
                  <a:pt x="162" y="184"/>
                  <a:pt x="138" y="182"/>
                  <a:pt x="120" y="179"/>
                </a:cubicBezTo>
                <a:cubicBezTo>
                  <a:pt x="102" y="176"/>
                  <a:pt x="91" y="164"/>
                  <a:pt x="76" y="159"/>
                </a:cubicBezTo>
                <a:cubicBezTo>
                  <a:pt x="61" y="154"/>
                  <a:pt x="41" y="153"/>
                  <a:pt x="28" y="151"/>
                </a:cubicBezTo>
                <a:cubicBezTo>
                  <a:pt x="15" y="149"/>
                  <a:pt x="7" y="148"/>
                  <a:pt x="0" y="147"/>
                </a:cubicBezTo>
              </a:path>
            </a:pathLst>
          </a:custGeom>
          <a:noFill/>
          <a:ln w="63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CH"/>
          </a:p>
        </p:txBody>
      </p:sp>
      <p:sp>
        <p:nvSpPr>
          <p:cNvPr id="386123" name="Rectangle 980"/>
          <p:cNvSpPr>
            <a:spLocks noChangeArrowheads="1"/>
          </p:cNvSpPr>
          <p:nvPr/>
        </p:nvSpPr>
        <p:spPr bwMode="auto">
          <a:xfrm>
            <a:off x="0" y="2452688"/>
            <a:ext cx="990600" cy="290512"/>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124" name="Rectangle 981"/>
          <p:cNvSpPr>
            <a:spLocks noChangeArrowheads="1"/>
          </p:cNvSpPr>
          <p:nvPr/>
        </p:nvSpPr>
        <p:spPr bwMode="auto">
          <a:xfrm>
            <a:off x="3359150" y="0"/>
            <a:ext cx="482600" cy="665163"/>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86125" name="Text Box 982"/>
          <p:cNvSpPr txBox="1">
            <a:spLocks noChangeArrowheads="1"/>
          </p:cNvSpPr>
          <p:nvPr/>
        </p:nvSpPr>
        <p:spPr bwMode="auto">
          <a:xfrm>
            <a:off x="0" y="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2" name="Donut 1"/>
          <p:cNvSpPr/>
          <p:nvPr/>
        </p:nvSpPr>
        <p:spPr bwMode="auto">
          <a:xfrm>
            <a:off x="3981450" y="3571875"/>
            <a:ext cx="47625" cy="46038"/>
          </a:xfrm>
          <a:prstGeom prst="donut">
            <a:avLst/>
          </a:prstGeom>
          <a:noFill/>
          <a:ln w="9525" cap="flat" cmpd="sng" algn="ctr">
            <a:solidFill>
              <a:srgbClr val="FF0000"/>
            </a:solidFill>
            <a:prstDash val="solid"/>
            <a:round/>
            <a:headEnd type="none" w="med" len="med"/>
            <a:tailEnd type="none" w="med" len="med"/>
          </a:ln>
          <a:effectLst/>
        </p:spPr>
        <p:txBody>
          <a:bodyPr/>
          <a:lstStyle/>
          <a:p>
            <a:pPr>
              <a:defRPr/>
            </a:pPr>
            <a:endParaRPr lang="en-GB" sz="1400">
              <a:solidFill>
                <a:srgbClr val="000000"/>
              </a:solidFill>
              <a:latin typeface="Arial" charset="0"/>
            </a:endParaRPr>
          </a:p>
        </p:txBody>
      </p:sp>
    </p:spTree>
  </p:cSld>
  <p:clrMapOvr>
    <a:masterClrMapping/>
  </p:clrMapOvr>
  <p:transition/>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100000"/>
              </a:spcBef>
              <a:buClr>
                <a:srgbClr val="FFFFFF"/>
              </a:buClr>
              <a:buSzPct val="80000"/>
              <a:buFontTx/>
              <a:buNone/>
            </a:pPr>
            <a:endParaRPr lang="en-GB" altLang="en-US" sz="2000" b="0">
              <a:solidFill>
                <a:srgbClr val="FFFFFF"/>
              </a:solidFill>
              <a:latin typeface="Calibri" pitchFamily="34" charset="0"/>
            </a:endParaRPr>
          </a:p>
        </p:txBody>
      </p:sp>
      <p:sp>
        <p:nvSpPr>
          <p:cNvPr id="5" name="Text Box 4"/>
          <p:cNvSpPr txBox="1">
            <a:spLocks noChangeArrowheads="1"/>
          </p:cNvSpPr>
          <p:nvPr/>
        </p:nvSpPr>
        <p:spPr bwMode="auto">
          <a:xfrm>
            <a:off x="449263" y="101600"/>
            <a:ext cx="8439150" cy="646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fontAlgn="base" hangingPunct="1">
              <a:spcBef>
                <a:spcPct val="50000"/>
              </a:spcBef>
              <a:spcAft>
                <a:spcPct val="0"/>
              </a:spcAft>
            </a:pPr>
            <a:r>
              <a:rPr lang="en-US" altLang="en-US" sz="3600" b="1" dirty="0" smtClean="0">
                <a:solidFill>
                  <a:srgbClr val="FFFF00"/>
                </a:solidFill>
                <a:latin typeface="Times New Roman" pitchFamily="18" charset="0"/>
              </a:rPr>
              <a:t>ÉCONOMIE</a:t>
            </a:r>
            <a:endParaRPr lang="en-US" altLang="en-US" sz="3600" b="1" dirty="0">
              <a:solidFill>
                <a:srgbClr val="FFFF00"/>
              </a:solidFill>
              <a:latin typeface="Times New Roman" pitchFamily="18" charset="0"/>
            </a:endParaRPr>
          </a:p>
        </p:txBody>
      </p:sp>
      <p:sp>
        <p:nvSpPr>
          <p:cNvPr id="6" name="Rectangle 37"/>
          <p:cNvSpPr txBox="1">
            <a:spLocks noChangeArrowheads="1"/>
          </p:cNvSpPr>
          <p:nvPr/>
        </p:nvSpPr>
        <p:spPr bwMode="auto">
          <a:xfrm>
            <a:off x="232235" y="1009650"/>
            <a:ext cx="8729662" cy="564537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31813" indent="-354013"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fontAlgn="base">
              <a:spcBef>
                <a:spcPct val="0"/>
              </a:spcBef>
              <a:spcAft>
                <a:spcPct val="0"/>
              </a:spcAft>
              <a:buFont typeface="Arial" pitchFamily="34" charset="0"/>
              <a:buChar char="•"/>
            </a:pPr>
            <a:r>
              <a:rPr lang="fr-CH" altLang="en-US" b="1" dirty="0" smtClean="0">
                <a:solidFill>
                  <a:srgbClr val="FFFF00"/>
                </a:solidFill>
                <a:latin typeface="Arial" pitchFamily="34" charset="0"/>
              </a:rPr>
              <a:t>Fondée sur le libre marché, mais avec une forte participation ou influence de l’État</a:t>
            </a:r>
          </a:p>
          <a:p>
            <a:pPr fontAlgn="base">
              <a:spcBef>
                <a:spcPct val="0"/>
              </a:spcBef>
              <a:spcAft>
                <a:spcPct val="0"/>
              </a:spcAft>
              <a:buFont typeface="Arial" pitchFamily="34" charset="0"/>
              <a:buChar char="•"/>
            </a:pPr>
            <a:endParaRPr lang="fr-CH" altLang="en-US" b="1" dirty="0" smtClean="0">
              <a:solidFill>
                <a:srgbClr val="FFFF00"/>
              </a:solidFill>
              <a:latin typeface="Arial" pitchFamily="34" charset="0"/>
            </a:endParaRPr>
          </a:p>
          <a:p>
            <a:pPr fontAlgn="base">
              <a:spcBef>
                <a:spcPct val="0"/>
              </a:spcBef>
              <a:spcAft>
                <a:spcPct val="0"/>
              </a:spcAft>
              <a:buFont typeface="Arial" pitchFamily="34" charset="0"/>
              <a:buChar char="•"/>
            </a:pPr>
            <a:r>
              <a:rPr lang="fr-CH" altLang="en-US" b="1" dirty="0" smtClean="0">
                <a:solidFill>
                  <a:srgbClr val="FFFF00"/>
                </a:solidFill>
                <a:latin typeface="Arial" pitchFamily="34" charset="0"/>
              </a:rPr>
              <a:t>PIB 9,3 milliards de dollars en 2009 – revenu par habitant : </a:t>
            </a:r>
            <a:br>
              <a:rPr lang="fr-CH" altLang="en-US" b="1" dirty="0" smtClean="0">
                <a:solidFill>
                  <a:srgbClr val="FFFF00"/>
                </a:solidFill>
                <a:latin typeface="Arial" pitchFamily="34" charset="0"/>
              </a:rPr>
            </a:br>
            <a:r>
              <a:rPr lang="fr-CH" altLang="en-US" b="1" dirty="0" smtClean="0">
                <a:solidFill>
                  <a:srgbClr val="FFFF00"/>
                </a:solidFill>
                <a:latin typeface="Arial" pitchFamily="34" charset="0"/>
              </a:rPr>
              <a:t>520 dollars</a:t>
            </a:r>
          </a:p>
          <a:p>
            <a:pPr fontAlgn="base">
              <a:spcBef>
                <a:spcPct val="0"/>
              </a:spcBef>
              <a:spcAft>
                <a:spcPct val="0"/>
              </a:spcAft>
              <a:buFont typeface="Arial" pitchFamily="34" charset="0"/>
              <a:buChar char="•"/>
            </a:pPr>
            <a:endParaRPr lang="fr-CH" altLang="en-US" b="1" dirty="0" smtClean="0">
              <a:solidFill>
                <a:srgbClr val="FFFF00"/>
              </a:solidFill>
              <a:latin typeface="Arial" pitchFamily="34" charset="0"/>
            </a:endParaRPr>
          </a:p>
          <a:p>
            <a:pPr fontAlgn="base">
              <a:spcBef>
                <a:spcPct val="0"/>
              </a:spcBef>
              <a:spcAft>
                <a:spcPct val="0"/>
              </a:spcAft>
              <a:buFont typeface="Arial" pitchFamily="34" charset="0"/>
              <a:buChar char="•"/>
            </a:pPr>
            <a:r>
              <a:rPr lang="fr-CH" altLang="en-US" b="1" dirty="0" smtClean="0">
                <a:solidFill>
                  <a:srgbClr val="FFFF00"/>
                </a:solidFill>
                <a:latin typeface="Arial" pitchFamily="34" charset="0"/>
              </a:rPr>
              <a:t>L’industrie minière représente 32 % du PIB – diamants, cuivre, bois rares, bois de construction et coton sont les principaux produits d’exportation</a:t>
            </a:r>
          </a:p>
          <a:p>
            <a:pPr fontAlgn="base">
              <a:spcBef>
                <a:spcPct val="0"/>
              </a:spcBef>
              <a:spcAft>
                <a:spcPct val="0"/>
              </a:spcAft>
              <a:buFont typeface="Arial" pitchFamily="34" charset="0"/>
              <a:buChar char="•"/>
            </a:pPr>
            <a:endParaRPr lang="fr-CH" altLang="en-US" b="1" dirty="0" smtClean="0">
              <a:solidFill>
                <a:srgbClr val="FFFF00"/>
              </a:solidFill>
              <a:latin typeface="Arial" pitchFamily="34" charset="0"/>
            </a:endParaRPr>
          </a:p>
          <a:p>
            <a:pPr fontAlgn="base">
              <a:spcBef>
                <a:spcPct val="0"/>
              </a:spcBef>
              <a:spcAft>
                <a:spcPct val="0"/>
              </a:spcAft>
              <a:buFont typeface="Arial" pitchFamily="34" charset="0"/>
              <a:buChar char="•"/>
            </a:pPr>
            <a:r>
              <a:rPr lang="fr-CH" altLang="en-US" b="1" dirty="0" smtClean="0">
                <a:solidFill>
                  <a:srgbClr val="FFFF00"/>
                </a:solidFill>
                <a:latin typeface="Arial" pitchFamily="34" charset="0"/>
              </a:rPr>
              <a:t>L’industrie manufacturière représente 16 % du PIB – il s’agit principalement de la pêche et de l’industrie alimentaire, de la fabrication de biens pour les marchés locaux, et du traitement du bois de construction et des textiles</a:t>
            </a:r>
          </a:p>
          <a:p>
            <a:pPr fontAlgn="base">
              <a:spcBef>
                <a:spcPct val="0"/>
              </a:spcBef>
              <a:spcAft>
                <a:spcPct val="0"/>
              </a:spcAft>
              <a:buFont typeface="Arial" pitchFamily="34" charset="0"/>
              <a:buChar char="•"/>
            </a:pPr>
            <a:endParaRPr lang="fr-CH" altLang="en-US" b="1" dirty="0" smtClean="0">
              <a:solidFill>
                <a:srgbClr val="FFFF00"/>
              </a:solidFill>
              <a:latin typeface="Arial" pitchFamily="34" charset="0"/>
            </a:endParaRPr>
          </a:p>
          <a:p>
            <a:pPr fontAlgn="base">
              <a:spcBef>
                <a:spcPct val="0"/>
              </a:spcBef>
              <a:spcAft>
                <a:spcPct val="0"/>
              </a:spcAft>
              <a:buFont typeface="Arial" pitchFamily="34" charset="0"/>
              <a:buChar char="•"/>
            </a:pPr>
            <a:r>
              <a:rPr lang="fr-CH" altLang="en-US" b="1" dirty="0" smtClean="0">
                <a:solidFill>
                  <a:srgbClr val="FFFF00"/>
                </a:solidFill>
                <a:latin typeface="Arial" pitchFamily="34" charset="0"/>
              </a:rPr>
              <a:t>Enfin, l’agriculture représente 27 % du PIB (31 % seulement des sols à vocation agricole (fruits, blé et céréales pour la consommation locale, et coton pour l’exportation)</a:t>
            </a:r>
            <a:endParaRPr lang="fr-CH" altLang="en-US" b="1" dirty="0">
              <a:solidFill>
                <a:srgbClr val="FFFF00"/>
              </a:solidFill>
              <a:latin typeface="Arial" pitchFamily="34" charset="0"/>
            </a:endParaRPr>
          </a:p>
        </p:txBody>
      </p:sp>
    </p:spTree>
  </p:cSld>
  <p:clrMapOvr>
    <a:masterClrMapping/>
  </p:clrMapOvr>
  <p:transition/>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100000"/>
              </a:spcBef>
              <a:buClr>
                <a:srgbClr val="FFFFFF"/>
              </a:buClr>
              <a:buSzPct val="80000"/>
              <a:buFontTx/>
              <a:buNone/>
            </a:pPr>
            <a:endParaRPr lang="en-GB" altLang="en-US" sz="2000" b="0">
              <a:solidFill>
                <a:srgbClr val="FFFFFF"/>
              </a:solidFill>
              <a:latin typeface="Calibri" pitchFamily="34" charset="0"/>
            </a:endParaRPr>
          </a:p>
        </p:txBody>
      </p:sp>
      <p:sp>
        <p:nvSpPr>
          <p:cNvPr id="388099" name="Rectangle 37"/>
          <p:cNvSpPr txBox="1">
            <a:spLocks noChangeArrowheads="1"/>
          </p:cNvSpPr>
          <p:nvPr/>
        </p:nvSpPr>
        <p:spPr bwMode="auto">
          <a:xfrm>
            <a:off x="304007" y="468312"/>
            <a:ext cx="8729662" cy="51466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CH" altLang="en-US" dirty="0" smtClean="0">
                <a:solidFill>
                  <a:srgbClr val="000000"/>
                </a:solidFill>
                <a:latin typeface="Calibri" pitchFamily="34" charset="0"/>
              </a:rPr>
              <a:t> </a:t>
            </a:r>
            <a:endParaRPr lang="fr-CH" altLang="en-US" b="0" dirty="0" smtClean="0">
              <a:solidFill>
                <a:srgbClr val="000000"/>
              </a:solidFill>
              <a:latin typeface="Calibri" pitchFamily="34" charset="0"/>
            </a:endParaRPr>
          </a:p>
          <a:p>
            <a:pPr eaLnBrk="1" hangingPunct="1">
              <a:spcBef>
                <a:spcPct val="0"/>
              </a:spcBef>
              <a:buFontTx/>
              <a:buNone/>
            </a:pPr>
            <a:r>
              <a:rPr lang="fr-CH" altLang="en-US" dirty="0" smtClean="0">
                <a:solidFill>
                  <a:srgbClr val="FFFFFF"/>
                </a:solidFill>
                <a:latin typeface="Calibri" pitchFamily="34" charset="0"/>
              </a:rPr>
              <a:t>Force de défense de </a:t>
            </a:r>
            <a:r>
              <a:rPr lang="fr-CH" altLang="en-US" dirty="0" err="1" smtClean="0">
                <a:solidFill>
                  <a:srgbClr val="FFFFFF"/>
                </a:solidFill>
                <a:latin typeface="Calibri" pitchFamily="34" charset="0"/>
              </a:rPr>
              <a:t>Carana</a:t>
            </a:r>
            <a:r>
              <a:rPr lang="fr-CH" altLang="en-US" dirty="0" smtClean="0">
                <a:solidFill>
                  <a:srgbClr val="FFFFFF"/>
                </a:solidFill>
                <a:latin typeface="Calibri" pitchFamily="34" charset="0"/>
              </a:rPr>
              <a:t> (CDF) </a:t>
            </a:r>
          </a:p>
          <a:p>
            <a:pPr eaLnBrk="1" hangingPunct="1">
              <a:spcBef>
                <a:spcPct val="0"/>
              </a:spcBef>
              <a:buFontTx/>
              <a:buNone/>
            </a:pPr>
            <a:r>
              <a:rPr lang="fr-CH" altLang="en-US" dirty="0" smtClean="0">
                <a:solidFill>
                  <a:srgbClr val="FFFF00"/>
                </a:solidFill>
                <a:latin typeface="Calibri" pitchFamily="34" charset="0"/>
              </a:rPr>
              <a:t>10 000 hommes (9 000 dans l’Armée de terre, 800 dans l’Aviation et 200 dans la Marine)</a:t>
            </a:r>
          </a:p>
          <a:p>
            <a:pPr eaLnBrk="1" hangingPunct="1">
              <a:spcBef>
                <a:spcPct val="0"/>
              </a:spcBef>
              <a:buFontTx/>
              <a:buNone/>
            </a:pPr>
            <a:endParaRPr lang="fr-CH" altLang="en-US" dirty="0" smtClean="0">
              <a:solidFill>
                <a:srgbClr val="FFFF00"/>
              </a:solidFill>
              <a:latin typeface="Calibri" pitchFamily="34" charset="0"/>
            </a:endParaRPr>
          </a:p>
          <a:p>
            <a:pPr eaLnBrk="1" hangingPunct="1">
              <a:spcBef>
                <a:spcPct val="0"/>
              </a:spcBef>
              <a:buFontTx/>
              <a:buNone/>
            </a:pPr>
            <a:r>
              <a:rPr lang="fr-CH" altLang="en-US" dirty="0" smtClean="0">
                <a:solidFill>
                  <a:srgbClr val="FFFFFF"/>
                </a:solidFill>
                <a:latin typeface="Calibri" pitchFamily="34" charset="0"/>
              </a:rPr>
              <a:t>Garde présidentielle</a:t>
            </a:r>
          </a:p>
          <a:p>
            <a:pPr eaLnBrk="1" hangingPunct="1">
              <a:spcBef>
                <a:spcPct val="0"/>
              </a:spcBef>
              <a:buFontTx/>
              <a:buNone/>
            </a:pPr>
            <a:r>
              <a:rPr lang="fr-CH" altLang="en-US" dirty="0" smtClean="0">
                <a:solidFill>
                  <a:srgbClr val="FFFF00"/>
                </a:solidFill>
                <a:latin typeface="Calibri" pitchFamily="34" charset="0"/>
              </a:rPr>
              <a:t>Deux bataillons d’infanterie – force d’élite loyale. Bien formés, mais ayant une réputation de brutalité</a:t>
            </a:r>
          </a:p>
          <a:p>
            <a:pPr eaLnBrk="1" hangingPunct="1">
              <a:spcBef>
                <a:spcPct val="0"/>
              </a:spcBef>
              <a:buFontTx/>
              <a:buNone/>
            </a:pPr>
            <a:r>
              <a:rPr lang="fr-CH" altLang="en-US" dirty="0" smtClean="0">
                <a:solidFill>
                  <a:srgbClr val="FFFF00"/>
                </a:solidFill>
                <a:latin typeface="Calibri" pitchFamily="34" charset="0"/>
              </a:rPr>
              <a:t> </a:t>
            </a:r>
          </a:p>
          <a:p>
            <a:pPr eaLnBrk="1" hangingPunct="1">
              <a:spcBef>
                <a:spcPct val="0"/>
              </a:spcBef>
              <a:buFontTx/>
              <a:buNone/>
            </a:pPr>
            <a:r>
              <a:rPr lang="fr-CH" altLang="en-US" dirty="0" smtClean="0">
                <a:solidFill>
                  <a:srgbClr val="FFFFFF"/>
                </a:solidFill>
                <a:latin typeface="Calibri" pitchFamily="34" charset="0"/>
              </a:rPr>
              <a:t>CNP – Police nationale de </a:t>
            </a:r>
            <a:r>
              <a:rPr lang="fr-CH" altLang="en-US" dirty="0" err="1" smtClean="0">
                <a:solidFill>
                  <a:srgbClr val="FFFFFF"/>
                </a:solidFill>
                <a:latin typeface="Calibri" pitchFamily="34" charset="0"/>
              </a:rPr>
              <a:t>Carana</a:t>
            </a:r>
            <a:endParaRPr lang="fr-CH" altLang="en-US" dirty="0" smtClean="0">
              <a:solidFill>
                <a:srgbClr val="FFFFFF"/>
              </a:solidFill>
              <a:latin typeface="Calibri" pitchFamily="34" charset="0"/>
            </a:endParaRPr>
          </a:p>
          <a:p>
            <a:pPr eaLnBrk="1" hangingPunct="1">
              <a:spcBef>
                <a:spcPct val="0"/>
              </a:spcBef>
              <a:buFontTx/>
              <a:buNone/>
            </a:pPr>
            <a:r>
              <a:rPr lang="fr-CH" altLang="en-US" dirty="0" smtClean="0">
                <a:solidFill>
                  <a:srgbClr val="FFFF00"/>
                </a:solidFill>
                <a:latin typeface="Calibri" pitchFamily="34" charset="0"/>
              </a:rPr>
              <a:t>La CNP est présente dans les grands centres de population, sous la direction d’une administration provinciale. Officiellement, la CNP compte 8 500 hommes. Elle manque cruellement de personnel qualifié et de ressources logistiques et financières. Dans l’ensemble, la CNP souffre d’une formation médiocre, n’est pas véritablement une force de premier plan, et n’est guère motivée. </a:t>
            </a:r>
            <a:endParaRPr lang="fr-CH" altLang="en-US" dirty="0">
              <a:solidFill>
                <a:srgbClr val="FFFF00"/>
              </a:solidFill>
              <a:latin typeface="Calibri" pitchFamily="34" charset="0"/>
            </a:endParaRPr>
          </a:p>
        </p:txBody>
      </p:sp>
      <p:sp>
        <p:nvSpPr>
          <p:cNvPr id="388100" name="Text Box 4"/>
          <p:cNvSpPr txBox="1">
            <a:spLocks noChangeArrowheads="1"/>
          </p:cNvSpPr>
          <p:nvPr/>
        </p:nvSpPr>
        <p:spPr bwMode="auto">
          <a:xfrm>
            <a:off x="449263" y="101600"/>
            <a:ext cx="8439150" cy="64135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fr-FR" altLang="en-US" sz="3600" dirty="0" smtClean="0">
                <a:solidFill>
                  <a:srgbClr val="FFFF00"/>
                </a:solidFill>
              </a:rPr>
              <a:t>Les militaires et l’état de </a:t>
            </a:r>
            <a:r>
              <a:rPr lang="fr-CH" altLang="en-US" sz="3600" dirty="0" smtClean="0">
                <a:solidFill>
                  <a:srgbClr val="FFFF00"/>
                </a:solidFill>
              </a:rPr>
              <a:t>droit</a:t>
            </a:r>
            <a:endParaRPr lang="en-US" altLang="en-US" sz="3600" dirty="0">
              <a:solidFill>
                <a:srgbClr val="FFFF00"/>
              </a:solidFill>
            </a:endParaRPr>
          </a:p>
        </p:txBody>
      </p:sp>
    </p:spTree>
  </p:cSld>
  <p:clrMapOvr>
    <a:masterClrMapping/>
  </p:clrMapOvr>
  <p:transition/>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100000"/>
              </a:spcBef>
              <a:buClr>
                <a:srgbClr val="FFFFFF"/>
              </a:buClr>
              <a:buSzPct val="80000"/>
              <a:buFontTx/>
              <a:buNone/>
            </a:pPr>
            <a:endParaRPr lang="en-GB" altLang="en-US" sz="2000" b="0">
              <a:solidFill>
                <a:srgbClr val="FFFFFF"/>
              </a:solidFill>
              <a:latin typeface="Calibri" pitchFamily="34" charset="0"/>
            </a:endParaRPr>
          </a:p>
        </p:txBody>
      </p:sp>
      <p:sp>
        <p:nvSpPr>
          <p:cNvPr id="389123" name="Text Box 4"/>
          <p:cNvSpPr txBox="1">
            <a:spLocks noChangeArrowheads="1"/>
          </p:cNvSpPr>
          <p:nvPr/>
        </p:nvSpPr>
        <p:spPr bwMode="auto">
          <a:xfrm>
            <a:off x="449263" y="101600"/>
            <a:ext cx="8439150" cy="64135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600" dirty="0" smtClean="0">
                <a:solidFill>
                  <a:srgbClr val="FFFF00"/>
                </a:solidFill>
              </a:rPr>
              <a:t>Les </a:t>
            </a:r>
            <a:r>
              <a:rPr lang="en-US" altLang="en-US" sz="3600" dirty="0" err="1" smtClean="0">
                <a:solidFill>
                  <a:srgbClr val="FFFF00"/>
                </a:solidFill>
              </a:rPr>
              <a:t>groupes</a:t>
            </a:r>
            <a:r>
              <a:rPr lang="en-US" altLang="en-US" sz="3600" dirty="0" smtClean="0">
                <a:solidFill>
                  <a:srgbClr val="FFFF00"/>
                </a:solidFill>
              </a:rPr>
              <a:t> </a:t>
            </a:r>
            <a:r>
              <a:rPr lang="en-US" altLang="en-US" sz="3600" dirty="0" err="1" smtClean="0">
                <a:solidFill>
                  <a:srgbClr val="FFFF00"/>
                </a:solidFill>
              </a:rPr>
              <a:t>rebelles</a:t>
            </a:r>
            <a:endParaRPr lang="en-US" altLang="en-US" sz="3600" dirty="0">
              <a:solidFill>
                <a:srgbClr val="FFFF00"/>
              </a:solidFill>
            </a:endParaRPr>
          </a:p>
        </p:txBody>
      </p:sp>
      <p:sp>
        <p:nvSpPr>
          <p:cNvPr id="389124" name="Rectangle 37"/>
          <p:cNvSpPr txBox="1">
            <a:spLocks noChangeArrowheads="1"/>
          </p:cNvSpPr>
          <p:nvPr/>
        </p:nvSpPr>
        <p:spPr bwMode="auto">
          <a:xfrm>
            <a:off x="232235" y="531813"/>
            <a:ext cx="8729662" cy="5283200"/>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CH" altLang="en-US" dirty="0" smtClean="0">
                <a:solidFill>
                  <a:srgbClr val="000000"/>
                </a:solidFill>
              </a:rPr>
              <a:t> </a:t>
            </a:r>
            <a:endParaRPr lang="fr-CH" altLang="en-US" b="0" dirty="0" smtClean="0">
              <a:solidFill>
                <a:srgbClr val="000000"/>
              </a:solidFill>
            </a:endParaRPr>
          </a:p>
          <a:p>
            <a:pPr eaLnBrk="1" hangingPunct="1">
              <a:spcBef>
                <a:spcPct val="0"/>
              </a:spcBef>
              <a:buFontTx/>
              <a:buNone/>
            </a:pPr>
            <a:r>
              <a:rPr lang="fr-CH" altLang="en-US" dirty="0" smtClean="0">
                <a:solidFill>
                  <a:srgbClr val="FFFFFF"/>
                </a:solidFill>
                <a:latin typeface="Arial" pitchFamily="34" charset="0"/>
              </a:rPr>
              <a:t>MPC –Le Mouvement patriotique de </a:t>
            </a:r>
            <a:r>
              <a:rPr lang="fr-CH" altLang="en-US" dirty="0" err="1" smtClean="0">
                <a:solidFill>
                  <a:srgbClr val="FFFFFF"/>
                </a:solidFill>
                <a:latin typeface="Arial" pitchFamily="34" charset="0"/>
              </a:rPr>
              <a:t>Carana</a:t>
            </a:r>
            <a:endParaRPr lang="fr-CH" altLang="en-US" dirty="0" smtClean="0">
              <a:solidFill>
                <a:srgbClr val="FFFFFF"/>
              </a:solidFill>
              <a:latin typeface="Arial" pitchFamily="34" charset="0"/>
            </a:endParaRPr>
          </a:p>
          <a:p>
            <a:pPr eaLnBrk="1" hangingPunct="1">
              <a:spcBef>
                <a:spcPct val="0"/>
              </a:spcBef>
              <a:buFontTx/>
              <a:buNone/>
            </a:pPr>
            <a:r>
              <a:rPr lang="fr-CH" altLang="en-US" dirty="0" smtClean="0">
                <a:solidFill>
                  <a:srgbClr val="FFFF00"/>
                </a:solidFill>
                <a:latin typeface="Arial" pitchFamily="34" charset="0"/>
              </a:rPr>
              <a:t>Quelque 10 000 combattants, organisés en groupes de </a:t>
            </a:r>
            <a:br>
              <a:rPr lang="fr-CH" altLang="en-US" dirty="0" smtClean="0">
                <a:solidFill>
                  <a:srgbClr val="FFFF00"/>
                </a:solidFill>
                <a:latin typeface="Arial" pitchFamily="34" charset="0"/>
              </a:rPr>
            </a:br>
            <a:r>
              <a:rPr lang="fr-CH" altLang="en-US" dirty="0" smtClean="0">
                <a:solidFill>
                  <a:srgbClr val="FFFF00"/>
                </a:solidFill>
                <a:latin typeface="Arial" pitchFamily="34" charset="0"/>
              </a:rPr>
              <a:t>700 hommes chacun.   Dans certains secteurs du pays, le MPC assure les fonctions administratives. Vu le mécontentement de l’opinion vis-à-vis du gouvernement, le MPC est très populaire – en particulier dans l’ouest du pays.</a:t>
            </a:r>
          </a:p>
          <a:p>
            <a:pPr eaLnBrk="1" hangingPunct="1">
              <a:spcBef>
                <a:spcPct val="0"/>
              </a:spcBef>
              <a:buFontTx/>
              <a:buNone/>
            </a:pPr>
            <a:endParaRPr lang="fr-CH" altLang="en-US" dirty="0" smtClean="0">
              <a:solidFill>
                <a:srgbClr val="FFFF00"/>
              </a:solidFill>
              <a:latin typeface="Arial" pitchFamily="34" charset="0"/>
            </a:endParaRPr>
          </a:p>
          <a:p>
            <a:pPr eaLnBrk="1" hangingPunct="1">
              <a:spcBef>
                <a:spcPct val="0"/>
              </a:spcBef>
              <a:buFont typeface="Arial" pitchFamily="34" charset="0"/>
              <a:buNone/>
            </a:pPr>
            <a:r>
              <a:rPr lang="fr-CH" altLang="en-US" dirty="0" smtClean="0">
                <a:solidFill>
                  <a:srgbClr val="FFFFFF"/>
                </a:solidFill>
                <a:latin typeface="Arial" pitchFamily="34" charset="0"/>
              </a:rPr>
              <a:t>Les CISC – Combattants indépendants du Sud </a:t>
            </a:r>
            <a:r>
              <a:rPr lang="fr-CH" altLang="en-US" dirty="0" err="1" smtClean="0">
                <a:solidFill>
                  <a:srgbClr val="FFFFFF"/>
                </a:solidFill>
                <a:latin typeface="Arial" pitchFamily="34" charset="0"/>
              </a:rPr>
              <a:t>Carana</a:t>
            </a:r>
            <a:endParaRPr lang="fr-CH" altLang="en-US" dirty="0" smtClean="0">
              <a:solidFill>
                <a:srgbClr val="FFFFFF"/>
              </a:solidFill>
              <a:latin typeface="Arial" pitchFamily="34" charset="0"/>
            </a:endParaRPr>
          </a:p>
          <a:p>
            <a:pPr eaLnBrk="1" hangingPunct="1">
              <a:spcBef>
                <a:spcPct val="0"/>
              </a:spcBef>
              <a:buFontTx/>
              <a:buNone/>
            </a:pPr>
            <a:r>
              <a:rPr lang="fr-CH" altLang="en-US" dirty="0" smtClean="0">
                <a:solidFill>
                  <a:srgbClr val="FFFF00"/>
                </a:solidFill>
                <a:latin typeface="Arial" pitchFamily="34" charset="0"/>
              </a:rPr>
              <a:t>Groupe de rebelles non structuré – environ  2 000 combattants, d’origines diverses. Faible structure de commandement; discipline et formation également défaillantes. Certains combattants sont des hommes qui ont déserté les rangs de la CDF, et d’autres sont des rebelles issus de la guerre civile de </a:t>
            </a:r>
            <a:r>
              <a:rPr lang="fr-CH" altLang="en-US" dirty="0" err="1" smtClean="0">
                <a:solidFill>
                  <a:srgbClr val="FFFF00"/>
                </a:solidFill>
                <a:latin typeface="Arial" pitchFamily="34" charset="0"/>
              </a:rPr>
              <a:t>Rimosa</a:t>
            </a:r>
            <a:r>
              <a:rPr lang="fr-CH" altLang="en-US" dirty="0" smtClean="0">
                <a:solidFill>
                  <a:srgbClr val="FFFF00"/>
                </a:solidFill>
                <a:latin typeface="Arial" pitchFamily="34" charset="0"/>
              </a:rPr>
              <a:t>.</a:t>
            </a:r>
          </a:p>
          <a:p>
            <a:pPr eaLnBrk="1" hangingPunct="1">
              <a:spcBef>
                <a:spcPct val="0"/>
              </a:spcBef>
              <a:buFontTx/>
              <a:buNone/>
            </a:pPr>
            <a:r>
              <a:rPr lang="fr-CH" altLang="en-US" b="0" dirty="0" smtClean="0">
                <a:solidFill>
                  <a:srgbClr val="000000"/>
                </a:solidFill>
              </a:rPr>
              <a:t> </a:t>
            </a:r>
            <a:endParaRPr lang="fr-CH" altLang="en-US" b="0" dirty="0">
              <a:solidFill>
                <a:srgbClr val="000000"/>
              </a:solidFill>
            </a:endParaRPr>
          </a:p>
        </p:txBody>
      </p:sp>
    </p:spTree>
  </p:cSld>
  <p:clrMapOvr>
    <a:masterClrMapping/>
  </p:clrMapOvr>
  <p:transition/>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100000"/>
              </a:spcBef>
              <a:buClr>
                <a:srgbClr val="FFFFFF"/>
              </a:buClr>
              <a:buSzPct val="80000"/>
              <a:buFontTx/>
              <a:buNone/>
            </a:pPr>
            <a:endParaRPr lang="en-GB" altLang="en-US" sz="2000" b="0">
              <a:solidFill>
                <a:srgbClr val="FFFFFF"/>
              </a:solidFill>
              <a:latin typeface="Calibri" pitchFamily="34" charset="0"/>
            </a:endParaRPr>
          </a:p>
        </p:txBody>
      </p:sp>
      <p:sp>
        <p:nvSpPr>
          <p:cNvPr id="390147" name="Text Box 4"/>
          <p:cNvSpPr txBox="1">
            <a:spLocks noChangeArrowheads="1"/>
          </p:cNvSpPr>
          <p:nvPr/>
        </p:nvSpPr>
        <p:spPr bwMode="auto">
          <a:xfrm>
            <a:off x="347450" y="164575"/>
            <a:ext cx="8439150" cy="646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600" dirty="0" smtClean="0">
                <a:solidFill>
                  <a:srgbClr val="FFFF00"/>
                </a:solidFill>
              </a:rPr>
              <a:t>Situation </a:t>
            </a:r>
            <a:r>
              <a:rPr lang="en-US" altLang="en-US" sz="3600" dirty="0" err="1" smtClean="0">
                <a:solidFill>
                  <a:srgbClr val="FFFF00"/>
                </a:solidFill>
              </a:rPr>
              <a:t>humanitaire</a:t>
            </a:r>
            <a:endParaRPr lang="en-US" altLang="en-US" sz="3600" dirty="0">
              <a:solidFill>
                <a:srgbClr val="FFFF00"/>
              </a:solidFill>
            </a:endParaRPr>
          </a:p>
        </p:txBody>
      </p:sp>
      <p:sp>
        <p:nvSpPr>
          <p:cNvPr id="390148" name="Rectangle 37"/>
          <p:cNvSpPr txBox="1">
            <a:spLocks noChangeArrowheads="1"/>
          </p:cNvSpPr>
          <p:nvPr/>
        </p:nvSpPr>
        <p:spPr bwMode="auto">
          <a:xfrm>
            <a:off x="232235" y="628080"/>
            <a:ext cx="8729662" cy="55276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CH" altLang="en-US" dirty="0" smtClean="0">
                <a:solidFill>
                  <a:srgbClr val="000000"/>
                </a:solidFill>
              </a:rPr>
              <a:t> </a:t>
            </a:r>
            <a:endParaRPr lang="fr-CH" altLang="en-US" b="0" dirty="0" smtClean="0">
              <a:solidFill>
                <a:srgbClr val="000000"/>
              </a:solidFill>
            </a:endParaRPr>
          </a:p>
          <a:p>
            <a:pPr eaLnBrk="1" hangingPunct="1">
              <a:spcBef>
                <a:spcPct val="0"/>
              </a:spcBef>
              <a:buFontTx/>
              <a:buNone/>
            </a:pPr>
            <a:r>
              <a:rPr lang="fr-CH" altLang="en-US" dirty="0" smtClean="0">
                <a:solidFill>
                  <a:srgbClr val="FFFF00"/>
                </a:solidFill>
                <a:latin typeface="Arial" pitchFamily="34" charset="0"/>
              </a:rPr>
              <a:t>.   Le prix des produits alimentaires de base dépasse les moyens de la population.</a:t>
            </a:r>
          </a:p>
          <a:p>
            <a:pPr eaLnBrk="1" hangingPunct="1">
              <a:spcBef>
                <a:spcPct val="0"/>
              </a:spcBef>
              <a:buFontTx/>
              <a:buNone/>
            </a:pPr>
            <a:endParaRPr lang="fr-CH" altLang="en-US" dirty="0" smtClean="0">
              <a:solidFill>
                <a:srgbClr val="FFFF00"/>
              </a:solidFill>
              <a:latin typeface="Arial" pitchFamily="34" charset="0"/>
            </a:endParaRPr>
          </a:p>
          <a:p>
            <a:pPr eaLnBrk="1" hangingPunct="1">
              <a:spcBef>
                <a:spcPct val="0"/>
              </a:spcBef>
              <a:buFont typeface="Arial" pitchFamily="34" charset="0"/>
              <a:buChar char="•"/>
            </a:pPr>
            <a:r>
              <a:rPr lang="fr-CH" altLang="en-US" dirty="0" smtClean="0">
                <a:solidFill>
                  <a:srgbClr val="FFFF00"/>
                </a:solidFill>
                <a:latin typeface="Arial" pitchFamily="34" charset="0"/>
              </a:rPr>
              <a:t>  L’Organisation mondiale de la santé a signalé récemment 70 cas de choléra. </a:t>
            </a:r>
          </a:p>
          <a:p>
            <a:pPr eaLnBrk="1" hangingPunct="1">
              <a:spcBef>
                <a:spcPct val="0"/>
              </a:spcBef>
              <a:buFont typeface="Arial" pitchFamily="34" charset="0"/>
              <a:buChar char="•"/>
            </a:pPr>
            <a:endParaRPr lang="fr-CH" altLang="en-US" dirty="0" smtClean="0">
              <a:solidFill>
                <a:srgbClr val="FFFF00"/>
              </a:solidFill>
              <a:latin typeface="Arial" pitchFamily="34" charset="0"/>
            </a:endParaRPr>
          </a:p>
          <a:p>
            <a:pPr eaLnBrk="1" hangingPunct="1">
              <a:spcBef>
                <a:spcPct val="0"/>
              </a:spcBef>
              <a:buFont typeface="Arial" pitchFamily="34" charset="0"/>
              <a:buChar char="•"/>
            </a:pPr>
            <a:r>
              <a:rPr lang="fr-CH" altLang="en-US" dirty="0" smtClean="0">
                <a:solidFill>
                  <a:srgbClr val="FFFF00"/>
                </a:solidFill>
                <a:latin typeface="Arial" pitchFamily="34" charset="0"/>
              </a:rPr>
              <a:t>  On estime à un million le nombre de personnes ayant fui le pays, pour aller se réfugier dans des pays voisins :</a:t>
            </a:r>
          </a:p>
          <a:p>
            <a:pPr eaLnBrk="1" hangingPunct="1">
              <a:spcBef>
                <a:spcPct val="0"/>
              </a:spcBef>
              <a:buFont typeface="Arial" pitchFamily="34" charset="0"/>
              <a:buNone/>
            </a:pPr>
            <a:r>
              <a:rPr lang="fr-CH" altLang="en-US" dirty="0" smtClean="0">
                <a:solidFill>
                  <a:srgbClr val="FFFF00"/>
                </a:solidFill>
                <a:latin typeface="Arial" pitchFamily="34" charset="0"/>
              </a:rPr>
              <a:t>   -  </a:t>
            </a:r>
            <a:r>
              <a:rPr lang="fr-CH" altLang="en-US" dirty="0" err="1" smtClean="0">
                <a:solidFill>
                  <a:srgbClr val="FFFF00"/>
                </a:solidFill>
                <a:latin typeface="Arial" pitchFamily="34" charset="0"/>
              </a:rPr>
              <a:t>Sumora</a:t>
            </a:r>
            <a:r>
              <a:rPr lang="fr-CH" altLang="en-US" dirty="0" smtClean="0">
                <a:solidFill>
                  <a:srgbClr val="FFFF00"/>
                </a:solidFill>
                <a:latin typeface="Arial" pitchFamily="34" charset="0"/>
              </a:rPr>
              <a:t> (qui a accueilli quelque 200 000 réfugiés), </a:t>
            </a:r>
          </a:p>
          <a:p>
            <a:pPr eaLnBrk="1" hangingPunct="1">
              <a:spcBef>
                <a:spcPct val="0"/>
              </a:spcBef>
              <a:buFont typeface="Arial" pitchFamily="34" charset="0"/>
              <a:buNone/>
            </a:pPr>
            <a:r>
              <a:rPr lang="fr-CH" altLang="en-US" dirty="0">
                <a:solidFill>
                  <a:srgbClr val="FFFF00"/>
                </a:solidFill>
                <a:latin typeface="Arial" pitchFamily="34" charset="0"/>
              </a:rPr>
              <a:t> </a:t>
            </a:r>
            <a:r>
              <a:rPr lang="fr-CH" altLang="en-US" dirty="0" smtClean="0">
                <a:solidFill>
                  <a:srgbClr val="FFFF00"/>
                </a:solidFill>
                <a:latin typeface="Arial" pitchFamily="34" charset="0"/>
              </a:rPr>
              <a:t>  -  </a:t>
            </a:r>
            <a:r>
              <a:rPr lang="fr-CH" altLang="en-US" dirty="0" err="1" smtClean="0">
                <a:solidFill>
                  <a:srgbClr val="FFFF00"/>
                </a:solidFill>
                <a:latin typeface="Arial" pitchFamily="34" charset="0"/>
              </a:rPr>
              <a:t>Katasi</a:t>
            </a:r>
            <a:r>
              <a:rPr lang="fr-CH" altLang="en-US" dirty="0" smtClean="0">
                <a:solidFill>
                  <a:srgbClr val="FFFF00"/>
                </a:solidFill>
                <a:latin typeface="Arial" pitchFamily="34" charset="0"/>
              </a:rPr>
              <a:t> (qui a accueilli également 200 000 réfugiés) </a:t>
            </a:r>
          </a:p>
          <a:p>
            <a:pPr eaLnBrk="1" hangingPunct="1">
              <a:spcBef>
                <a:spcPct val="0"/>
              </a:spcBef>
              <a:buFont typeface="Arial" pitchFamily="34" charset="0"/>
              <a:buNone/>
            </a:pPr>
            <a:r>
              <a:rPr lang="fr-CH" altLang="en-US" dirty="0">
                <a:solidFill>
                  <a:srgbClr val="FFFF00"/>
                </a:solidFill>
                <a:latin typeface="Arial" pitchFamily="34" charset="0"/>
              </a:rPr>
              <a:t> </a:t>
            </a:r>
            <a:r>
              <a:rPr lang="fr-CH" altLang="en-US" dirty="0" smtClean="0">
                <a:solidFill>
                  <a:srgbClr val="FFFF00"/>
                </a:solidFill>
                <a:latin typeface="Arial" pitchFamily="34" charset="0"/>
              </a:rPr>
              <a:t>  -  </a:t>
            </a:r>
            <a:r>
              <a:rPr lang="fr-CH" altLang="en-US" dirty="0" err="1" smtClean="0">
                <a:solidFill>
                  <a:srgbClr val="FFFF00"/>
                </a:solidFill>
                <a:latin typeface="Arial" pitchFamily="34" charset="0"/>
              </a:rPr>
              <a:t>Rimosa</a:t>
            </a:r>
            <a:r>
              <a:rPr lang="fr-CH" altLang="en-US" dirty="0" smtClean="0">
                <a:solidFill>
                  <a:srgbClr val="FFFF00"/>
                </a:solidFill>
                <a:latin typeface="Arial" pitchFamily="34" charset="0"/>
              </a:rPr>
              <a:t> (quelque 100 000 réfugiés). </a:t>
            </a:r>
          </a:p>
          <a:p>
            <a:pPr eaLnBrk="1" hangingPunct="1">
              <a:spcBef>
                <a:spcPct val="0"/>
              </a:spcBef>
              <a:buFont typeface="Arial" pitchFamily="34" charset="0"/>
              <a:buChar char="•"/>
            </a:pPr>
            <a:endParaRPr lang="fr-CH" altLang="en-US" dirty="0" smtClean="0">
              <a:solidFill>
                <a:srgbClr val="FFFF00"/>
              </a:solidFill>
              <a:latin typeface="Arial" pitchFamily="34" charset="0"/>
            </a:endParaRPr>
          </a:p>
          <a:p>
            <a:pPr eaLnBrk="1" hangingPunct="1">
              <a:spcBef>
                <a:spcPct val="0"/>
              </a:spcBef>
              <a:buFont typeface="Arial" pitchFamily="34" charset="0"/>
              <a:buChar char="•"/>
            </a:pPr>
            <a:r>
              <a:rPr lang="fr-CH" altLang="en-US" dirty="0" smtClean="0">
                <a:solidFill>
                  <a:srgbClr val="FFFF00"/>
                </a:solidFill>
                <a:latin typeface="Arial" pitchFamily="34" charset="0"/>
              </a:rPr>
              <a:t>  On compte également 500 000 personnes déplacées à l’intérieur du territoire de </a:t>
            </a:r>
            <a:r>
              <a:rPr lang="fr-CH" altLang="en-US" dirty="0" err="1" smtClean="0">
                <a:solidFill>
                  <a:srgbClr val="FFFF00"/>
                </a:solidFill>
                <a:latin typeface="Arial" pitchFamily="34" charset="0"/>
              </a:rPr>
              <a:t>Carana</a:t>
            </a:r>
            <a:r>
              <a:rPr lang="fr-CH" altLang="en-US" dirty="0" smtClean="0">
                <a:solidFill>
                  <a:srgbClr val="FFFF00"/>
                </a:solidFill>
                <a:latin typeface="Arial" pitchFamily="34" charset="0"/>
              </a:rPr>
              <a:t>. </a:t>
            </a:r>
            <a:endParaRPr lang="fr-CH" altLang="en-US" dirty="0">
              <a:solidFill>
                <a:srgbClr val="FFFF00"/>
              </a:solidFill>
              <a:latin typeface="Arial" pitchFamily="34" charset="0"/>
            </a:endParaRPr>
          </a:p>
        </p:txBody>
      </p:sp>
    </p:spTree>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Rectangle 37"/>
          <p:cNvSpPr>
            <a:spLocks noGrp="1" noChangeArrowheads="1"/>
          </p:cNvSpPr>
          <p:nvPr>
            <p:ph idx="4294967295"/>
          </p:nvPr>
        </p:nvSpPr>
        <p:spPr bwMode="auto">
          <a:xfrm>
            <a:off x="193830" y="1173163"/>
            <a:ext cx="8839200" cy="47704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Clr>
                <a:srgbClr val="3366FF"/>
              </a:buClr>
              <a:buSzPct val="200000"/>
              <a:buFont typeface="Webdings" pitchFamily="18" charset="2"/>
              <a:buChar char=""/>
            </a:pPr>
            <a:r>
              <a:rPr lang="fr-FR" sz="1700" b="1" dirty="0">
                <a:latin typeface="Calibri" panose="020F0502020204030204" pitchFamily="34" charset="0"/>
              </a:rPr>
              <a:t>Le contexte opérationnel complexe exige des acteurs militaires :</a:t>
            </a:r>
            <a:endParaRPr lang="en-GB" altLang="en-US" sz="1700" b="1" dirty="0" smtClean="0">
              <a:latin typeface="Calibri" pitchFamily="34" charset="0"/>
            </a:endParaRPr>
          </a:p>
          <a:p>
            <a:pPr lvl="1">
              <a:spcBef>
                <a:spcPct val="0"/>
              </a:spcBef>
              <a:buClr>
                <a:schemeClr val="tx1"/>
              </a:buClr>
              <a:buSzPct val="80000"/>
              <a:buFont typeface="Wingdings" pitchFamily="2" charset="2"/>
              <a:buChar char="§"/>
            </a:pPr>
            <a:r>
              <a:rPr lang="fr-FR" sz="1700" b="1" dirty="0">
                <a:latin typeface="Calibri" panose="020F0502020204030204" pitchFamily="34" charset="0"/>
              </a:rPr>
              <a:t>De jouer le premier rôle pour assurer la sécurité</a:t>
            </a:r>
            <a:endParaRPr lang="en-GB" altLang="en-US" sz="1700" b="1" dirty="0" smtClean="0">
              <a:latin typeface="Calibri" pitchFamily="34" charset="0"/>
              <a:ea typeface="MS PGothic" pitchFamily="34" charset="-128"/>
              <a:cs typeface="Arial" pitchFamily="34" charset="0"/>
            </a:endParaRPr>
          </a:p>
          <a:p>
            <a:pPr lvl="1">
              <a:spcBef>
                <a:spcPct val="0"/>
              </a:spcBef>
              <a:buClr>
                <a:schemeClr val="tx1"/>
              </a:buClr>
              <a:buSzPct val="80000"/>
              <a:buFont typeface="Wingdings" pitchFamily="2" charset="2"/>
              <a:buChar char="§"/>
            </a:pPr>
            <a:r>
              <a:rPr lang="fr-FR" sz="1700" b="1" dirty="0">
                <a:latin typeface="Calibri" panose="020F0502020204030204" pitchFamily="34" charset="0"/>
              </a:rPr>
              <a:t>De contribuer aux activités menées par les civils conformément au mandat de la mission</a:t>
            </a:r>
            <a:endParaRPr lang="en-GB" altLang="en-US" sz="1700" b="1" dirty="0" smtClean="0">
              <a:latin typeface="Calibri" pitchFamily="34" charset="0"/>
              <a:ea typeface="MS PGothic" pitchFamily="34" charset="-128"/>
              <a:cs typeface="Arial" pitchFamily="34" charset="0"/>
            </a:endParaRPr>
          </a:p>
          <a:p>
            <a:pPr lvl="1">
              <a:spcBef>
                <a:spcPct val="0"/>
              </a:spcBef>
              <a:buClr>
                <a:schemeClr val="tx1"/>
              </a:buClr>
              <a:buSzPct val="80000"/>
              <a:buFont typeface="Wingdings" pitchFamily="2" charset="2"/>
              <a:buChar char="§"/>
            </a:pPr>
            <a:r>
              <a:rPr lang="fr-FR" sz="1700" b="1" dirty="0">
                <a:latin typeface="Calibri" panose="020F0502020204030204" pitchFamily="34" charset="0"/>
              </a:rPr>
              <a:t>De comprendre en profondeur l’action civile, afin d’apporter une contribution constructive</a:t>
            </a:r>
            <a:endParaRPr lang="en-GB" altLang="en-US" sz="1700" b="1" dirty="0" smtClean="0">
              <a:latin typeface="Calibri" pitchFamily="34" charset="0"/>
            </a:endParaRPr>
          </a:p>
          <a:p>
            <a:pPr lvl="1">
              <a:buClr>
                <a:schemeClr val="tx1"/>
              </a:buClr>
              <a:buSzPct val="80000"/>
              <a:buFont typeface="Wingdings" pitchFamily="2" charset="2"/>
              <a:buChar char="§"/>
            </a:pPr>
            <a:endParaRPr lang="en-GB" altLang="en-US" sz="1700" b="1" dirty="0" smtClean="0">
              <a:latin typeface="Calibri" pitchFamily="34" charset="0"/>
            </a:endParaRPr>
          </a:p>
          <a:p>
            <a:pPr>
              <a:buClr>
                <a:srgbClr val="3366FF"/>
              </a:buClr>
              <a:buSzPct val="200000"/>
              <a:buFont typeface="Webdings" pitchFamily="18" charset="2"/>
              <a:buChar char=""/>
            </a:pPr>
            <a:r>
              <a:rPr lang="fr-FR" sz="1700" b="1" dirty="0">
                <a:latin typeface="Calibri" panose="020F0502020204030204" pitchFamily="34" charset="0"/>
              </a:rPr>
              <a:t>Liaison et partage des informations entre civils et militaires :</a:t>
            </a:r>
            <a:endParaRPr lang="en-GB" altLang="en-US" sz="1700" b="1" dirty="0" smtClean="0">
              <a:latin typeface="Calibri" pitchFamily="34" charset="0"/>
            </a:endParaRPr>
          </a:p>
          <a:p>
            <a:pPr lvl="1">
              <a:buClr>
                <a:schemeClr val="tx1"/>
              </a:buClr>
              <a:buSzPct val="80000"/>
              <a:buFont typeface="Wingdings" pitchFamily="2" charset="2"/>
              <a:buChar char="§"/>
            </a:pPr>
            <a:r>
              <a:rPr lang="fr-FR" sz="1700" b="1" dirty="0">
                <a:latin typeface="Calibri" panose="020F0502020204030204" pitchFamily="34" charset="0"/>
              </a:rPr>
              <a:t>Garantir la compréhension réciproque des composantes militaire, civile et policière</a:t>
            </a:r>
            <a:endParaRPr lang="en-US" altLang="en-US" sz="1700" b="1" dirty="0" smtClean="0">
              <a:latin typeface="Calibri" pitchFamily="34" charset="0"/>
            </a:endParaRPr>
          </a:p>
          <a:p>
            <a:pPr lvl="1">
              <a:buClr>
                <a:schemeClr val="tx1"/>
              </a:buClr>
              <a:buSzPct val="80000"/>
              <a:buFont typeface="Wingdings" pitchFamily="2" charset="2"/>
              <a:buChar char="§"/>
            </a:pPr>
            <a:r>
              <a:rPr lang="fr-FR" sz="1700" b="1" dirty="0">
                <a:latin typeface="Calibri" panose="020F0502020204030204" pitchFamily="34" charset="0"/>
              </a:rPr>
              <a:t>Contribuer à des interactions effectives sur la base d’un cadre approprié et approuvé</a:t>
            </a:r>
            <a:endParaRPr lang="en-US" altLang="en-US" sz="1700" b="1" dirty="0" smtClean="0">
              <a:latin typeface="Calibri" pitchFamily="34" charset="0"/>
            </a:endParaRPr>
          </a:p>
          <a:p>
            <a:pPr>
              <a:buClr>
                <a:srgbClr val="3366FF"/>
              </a:buClr>
              <a:buSzPct val="200000"/>
              <a:buFont typeface="Webdings" pitchFamily="18" charset="2"/>
              <a:buChar char=""/>
            </a:pPr>
            <a:endParaRPr lang="en-US" altLang="en-US" sz="1700" b="1" dirty="0" smtClean="0">
              <a:latin typeface="Calibri" pitchFamily="34" charset="0"/>
            </a:endParaRPr>
          </a:p>
          <a:p>
            <a:pPr>
              <a:buClr>
                <a:srgbClr val="3366FF"/>
              </a:buClr>
              <a:buSzPct val="200000"/>
              <a:buFont typeface="Webdings" pitchFamily="18" charset="2"/>
              <a:buChar char=""/>
            </a:pPr>
            <a:r>
              <a:rPr lang="fr-FR" sz="1700" b="1" dirty="0">
                <a:latin typeface="Calibri" panose="020F0502020204030204" pitchFamily="34" charset="0"/>
              </a:rPr>
              <a:t>La notion d’assistance civile recouvre :</a:t>
            </a:r>
            <a:endParaRPr lang="en-US" altLang="en-US" sz="1700" b="1" dirty="0" smtClean="0">
              <a:latin typeface="Calibri" pitchFamily="34" charset="0"/>
            </a:endParaRPr>
          </a:p>
          <a:p>
            <a:pPr lvl="1">
              <a:buClr>
                <a:schemeClr val="tx1"/>
              </a:buClr>
              <a:buSzPct val="80000"/>
              <a:buFont typeface="Wingdings" pitchFamily="2" charset="2"/>
              <a:buChar char="§"/>
            </a:pPr>
            <a:r>
              <a:rPr lang="fr-FR" sz="1700" b="1" dirty="0">
                <a:latin typeface="Calibri" panose="020F0502020204030204" pitchFamily="34" charset="0"/>
              </a:rPr>
              <a:t>Le soutien à toute dimension civile d’une opération de paix (</a:t>
            </a:r>
            <a:r>
              <a:rPr lang="fr-FR" sz="1700" b="1" dirty="0">
                <a:solidFill>
                  <a:srgbClr val="1105FF"/>
                </a:solidFill>
                <a:latin typeface="Calibri" panose="020F0502020204030204" pitchFamily="34" charset="0"/>
              </a:rPr>
              <a:t>« appui à la Mission »</a:t>
            </a:r>
            <a:r>
              <a:rPr lang="fr-FR" sz="1700" b="1" dirty="0">
                <a:latin typeface="Calibri" panose="020F0502020204030204" pitchFamily="34" charset="0"/>
              </a:rPr>
              <a:t>)</a:t>
            </a:r>
            <a:endParaRPr lang="en-US" altLang="en-US" sz="1700" b="1" dirty="0" smtClean="0">
              <a:latin typeface="Calibri" pitchFamily="34" charset="0"/>
            </a:endParaRPr>
          </a:p>
          <a:p>
            <a:pPr lvl="1">
              <a:buClr>
                <a:schemeClr val="tx1"/>
              </a:buClr>
              <a:buSzPct val="80000"/>
              <a:buFont typeface="Wingdings" pitchFamily="2" charset="2"/>
              <a:buChar char="§"/>
            </a:pPr>
            <a:r>
              <a:rPr lang="fr-FR" sz="1700" b="1" dirty="0">
                <a:latin typeface="Calibri" panose="020F0502020204030204" pitchFamily="34" charset="0"/>
              </a:rPr>
              <a:t>Des activités aidant les communautés locales à renforcer les capacités et à restaurer la confiance (</a:t>
            </a:r>
            <a:r>
              <a:rPr lang="fr-FR" sz="1700" b="1" dirty="0">
                <a:solidFill>
                  <a:srgbClr val="1105FF"/>
                </a:solidFill>
                <a:latin typeface="Calibri" panose="020F0502020204030204" pitchFamily="34" charset="0"/>
              </a:rPr>
              <a:t>« appui aux communautés locales »</a:t>
            </a:r>
            <a:r>
              <a:rPr lang="fr-FR" sz="1700" b="1" dirty="0">
                <a:latin typeface="Calibri" panose="020F0502020204030204" pitchFamily="34" charset="0"/>
              </a:rPr>
              <a:t>)</a:t>
            </a:r>
            <a:endParaRPr lang="en-GB" altLang="en-US" sz="1700" b="1" dirty="0" smtClean="0">
              <a:latin typeface="Calibri" pitchFamily="34" charset="0"/>
            </a:endParaRPr>
          </a:p>
        </p:txBody>
      </p:sp>
      <p:sp>
        <p:nvSpPr>
          <p:cNvPr id="90116" name="Text Box 4"/>
          <p:cNvSpPr txBox="1">
            <a:spLocks noChangeArrowheads="1"/>
          </p:cNvSpPr>
          <p:nvPr/>
        </p:nvSpPr>
        <p:spPr bwMode="auto">
          <a:xfrm>
            <a:off x="357400" y="298347"/>
            <a:ext cx="8439150" cy="519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smtClean="0">
                <a:solidFill>
                  <a:srgbClr val="000000"/>
                </a:solidFill>
              </a:rPr>
              <a:t>RÉSUMÉ</a:t>
            </a:r>
            <a:endParaRPr lang="en-US" altLang="en-US" sz="2800" b="1" dirty="0">
              <a:solidFill>
                <a:srgbClr val="000000"/>
              </a:solidFill>
            </a:endParaRPr>
          </a:p>
        </p:txBody>
      </p:sp>
      <p:sp>
        <p:nvSpPr>
          <p:cNvPr id="5" name="ZoneTexte 4"/>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6" name="ZoneTexte 5"/>
          <p:cNvSpPr txBox="1"/>
          <p:nvPr/>
        </p:nvSpPr>
        <p:spPr>
          <a:xfrm flipH="1">
            <a:off x="58212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9405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33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100000"/>
              </a:spcBef>
              <a:buClr>
                <a:srgbClr val="FFFFFF"/>
              </a:buClr>
              <a:buSzPct val="80000"/>
              <a:buFontTx/>
              <a:buNone/>
            </a:pPr>
            <a:endParaRPr lang="en-GB" altLang="en-US" sz="2000" b="0">
              <a:solidFill>
                <a:srgbClr val="FFFFFF"/>
              </a:solidFill>
              <a:latin typeface="Calibri" pitchFamily="34" charset="0"/>
            </a:endParaRPr>
          </a:p>
        </p:txBody>
      </p:sp>
      <p:sp>
        <p:nvSpPr>
          <p:cNvPr id="391171" name="Text Box 4"/>
          <p:cNvSpPr txBox="1">
            <a:spLocks noChangeArrowheads="1"/>
          </p:cNvSpPr>
          <p:nvPr/>
        </p:nvSpPr>
        <p:spPr bwMode="auto">
          <a:xfrm>
            <a:off x="449263" y="56132"/>
            <a:ext cx="8439150" cy="646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fr-CH" altLang="en-US" sz="3600" dirty="0" smtClean="0">
                <a:solidFill>
                  <a:srgbClr val="FFFF00"/>
                </a:solidFill>
              </a:rPr>
              <a:t>Situation en matière de sécurité</a:t>
            </a:r>
            <a:endParaRPr lang="fr-CH" altLang="en-US" sz="3600" dirty="0">
              <a:solidFill>
                <a:srgbClr val="FFFF00"/>
              </a:solidFill>
            </a:endParaRPr>
          </a:p>
        </p:txBody>
      </p:sp>
      <p:sp>
        <p:nvSpPr>
          <p:cNvPr id="391172" name="Rectangle 37"/>
          <p:cNvSpPr txBox="1">
            <a:spLocks noChangeArrowheads="1"/>
          </p:cNvSpPr>
          <p:nvPr/>
        </p:nvSpPr>
        <p:spPr bwMode="auto">
          <a:xfrm>
            <a:off x="271463" y="551270"/>
            <a:ext cx="8729662" cy="55276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CH" altLang="en-US" dirty="0" smtClean="0">
                <a:solidFill>
                  <a:srgbClr val="000000"/>
                </a:solidFill>
              </a:rPr>
              <a:t> </a:t>
            </a:r>
            <a:endParaRPr lang="fr-CH" altLang="en-US" b="0" dirty="0" smtClean="0">
              <a:solidFill>
                <a:srgbClr val="000000"/>
              </a:solidFill>
            </a:endParaRPr>
          </a:p>
          <a:p>
            <a:pPr eaLnBrk="1" hangingPunct="1">
              <a:spcBef>
                <a:spcPct val="0"/>
              </a:spcBef>
              <a:buFontTx/>
              <a:buNone/>
            </a:pPr>
            <a:r>
              <a:rPr lang="fr-CH" altLang="en-US" dirty="0" smtClean="0">
                <a:solidFill>
                  <a:srgbClr val="FFFF00"/>
                </a:solidFill>
                <a:latin typeface="Arial" pitchFamily="34" charset="0"/>
              </a:rPr>
              <a:t>Le MPC contrôle la province de </a:t>
            </a:r>
            <a:r>
              <a:rPr lang="fr-CH" altLang="en-US" dirty="0" err="1" smtClean="0">
                <a:solidFill>
                  <a:srgbClr val="FFFF00"/>
                </a:solidFill>
                <a:latin typeface="Arial" pitchFamily="34" charset="0"/>
              </a:rPr>
              <a:t>Tereni</a:t>
            </a:r>
            <a:r>
              <a:rPr lang="fr-CH" altLang="en-US" dirty="0" smtClean="0">
                <a:solidFill>
                  <a:srgbClr val="FFFF00"/>
                </a:solidFill>
                <a:latin typeface="Arial" pitchFamily="34" charset="0"/>
              </a:rPr>
              <a:t> et une grande partie des secteurs de </a:t>
            </a:r>
            <a:r>
              <a:rPr lang="fr-CH" altLang="en-US" dirty="0" err="1" smtClean="0">
                <a:solidFill>
                  <a:srgbClr val="FFFF00"/>
                </a:solidFill>
                <a:latin typeface="Arial" pitchFamily="34" charset="0"/>
              </a:rPr>
              <a:t>Mahbek</a:t>
            </a:r>
            <a:r>
              <a:rPr lang="fr-CH" altLang="en-US" dirty="0" smtClean="0">
                <a:solidFill>
                  <a:srgbClr val="FFFF00"/>
                </a:solidFill>
                <a:latin typeface="Arial" pitchFamily="34" charset="0"/>
              </a:rPr>
              <a:t> et </a:t>
            </a:r>
            <a:r>
              <a:rPr lang="fr-CH" altLang="en-US" dirty="0" err="1" smtClean="0">
                <a:solidFill>
                  <a:srgbClr val="FFFF00"/>
                </a:solidFill>
                <a:latin typeface="Arial" pitchFamily="34" charset="0"/>
              </a:rPr>
              <a:t>Koloni</a:t>
            </a:r>
            <a:r>
              <a:rPr lang="fr-CH" altLang="en-US" dirty="0" smtClean="0">
                <a:solidFill>
                  <a:srgbClr val="FFFF00"/>
                </a:solidFill>
                <a:latin typeface="Arial" pitchFamily="34" charset="0"/>
              </a:rPr>
              <a:t>.  </a:t>
            </a:r>
          </a:p>
          <a:p>
            <a:pPr eaLnBrk="1" hangingPunct="1">
              <a:spcBef>
                <a:spcPct val="0"/>
              </a:spcBef>
              <a:buFontTx/>
              <a:buNone/>
            </a:pPr>
            <a:r>
              <a:rPr lang="fr-CH" altLang="en-US" dirty="0" smtClean="0">
                <a:solidFill>
                  <a:srgbClr val="FFFF00"/>
                </a:solidFill>
                <a:latin typeface="Arial" pitchFamily="34" charset="0"/>
              </a:rPr>
              <a:t>La CDF a massé la majorité de ses effectifs vers l’est du pays; bien que calme à l’heure actuelle, cette région risque de devenir une ligne de front conflictuelle si l’Accord de paix de </a:t>
            </a:r>
            <a:r>
              <a:rPr lang="fr-CH" altLang="en-US" dirty="0" err="1" smtClean="0">
                <a:solidFill>
                  <a:srgbClr val="FFFF00"/>
                </a:solidFill>
                <a:latin typeface="Arial" pitchFamily="34" charset="0"/>
              </a:rPr>
              <a:t>Kalari</a:t>
            </a:r>
            <a:r>
              <a:rPr lang="fr-CH" altLang="en-US" dirty="0" smtClean="0">
                <a:solidFill>
                  <a:srgbClr val="FFFF00"/>
                </a:solidFill>
                <a:latin typeface="Arial" pitchFamily="34" charset="0"/>
              </a:rPr>
              <a:t> n’était plus respecté. </a:t>
            </a:r>
          </a:p>
          <a:p>
            <a:pPr eaLnBrk="1" hangingPunct="1">
              <a:spcBef>
                <a:spcPct val="0"/>
              </a:spcBef>
              <a:buFontTx/>
              <a:buNone/>
            </a:pPr>
            <a:r>
              <a:rPr lang="fr-CH" altLang="en-US" dirty="0" smtClean="0">
                <a:solidFill>
                  <a:srgbClr val="FFFF00"/>
                </a:solidFill>
                <a:latin typeface="Arial" pitchFamily="34" charset="0"/>
              </a:rPr>
              <a:t> </a:t>
            </a:r>
          </a:p>
          <a:p>
            <a:pPr eaLnBrk="1" hangingPunct="1">
              <a:spcBef>
                <a:spcPct val="0"/>
              </a:spcBef>
              <a:buFontTx/>
              <a:buNone/>
            </a:pPr>
            <a:r>
              <a:rPr lang="fr-CH" altLang="en-US" dirty="0" err="1" smtClean="0">
                <a:solidFill>
                  <a:srgbClr val="FFFFFF"/>
                </a:solidFill>
                <a:latin typeface="Arial" pitchFamily="34" charset="0"/>
              </a:rPr>
              <a:t>Galasi</a:t>
            </a:r>
            <a:r>
              <a:rPr lang="fr-CH" altLang="en-US" dirty="0" smtClean="0">
                <a:solidFill>
                  <a:srgbClr val="FFFFFF"/>
                </a:solidFill>
                <a:latin typeface="Arial" pitchFamily="34" charset="0"/>
              </a:rPr>
              <a:t> :</a:t>
            </a:r>
          </a:p>
          <a:p>
            <a:pPr eaLnBrk="1" hangingPunct="1">
              <a:spcBef>
                <a:spcPct val="0"/>
              </a:spcBef>
              <a:buFontTx/>
              <a:buNone/>
            </a:pPr>
            <a:r>
              <a:rPr lang="fr-CH" altLang="en-US" dirty="0" smtClean="0">
                <a:solidFill>
                  <a:srgbClr val="FFFF00"/>
                </a:solidFill>
                <a:latin typeface="Arial" pitchFamily="34" charset="0"/>
              </a:rPr>
              <a:t>Le principal risque est le taux élevé de criminalité dans les banlieues et les camps de personnes déplacées proches de la capitale. Le nombre de meurtres et de viols, la violence domestique et les vols sont très importants dans les camps, tandis que les conditions de santé et d’hygiène continuent à se détériorer.  </a:t>
            </a:r>
          </a:p>
          <a:p>
            <a:pPr>
              <a:buNone/>
            </a:pPr>
            <a:r>
              <a:rPr lang="fr-FR" dirty="0" smtClean="0"/>
              <a:t> </a:t>
            </a:r>
            <a:endParaRPr lang="fr-CH" dirty="0"/>
          </a:p>
          <a:p>
            <a:pPr eaLnBrk="1" hangingPunct="1">
              <a:spcBef>
                <a:spcPct val="0"/>
              </a:spcBef>
              <a:buFontTx/>
              <a:buNone/>
            </a:pPr>
            <a:endParaRPr lang="fr-CH" altLang="en-US" dirty="0" smtClean="0">
              <a:solidFill>
                <a:srgbClr val="FFFF00"/>
              </a:solidFill>
              <a:latin typeface="Arial" pitchFamily="34" charset="0"/>
            </a:endParaRPr>
          </a:p>
          <a:p>
            <a:pPr eaLnBrk="1" hangingPunct="1">
              <a:spcBef>
                <a:spcPct val="0"/>
              </a:spcBef>
              <a:buFontTx/>
              <a:buNone/>
            </a:pPr>
            <a:r>
              <a:rPr lang="fr-CH" altLang="en-US" dirty="0" smtClean="0">
                <a:solidFill>
                  <a:srgbClr val="FFFF00"/>
                </a:solidFill>
                <a:latin typeface="Arial" pitchFamily="34" charset="0"/>
              </a:rPr>
              <a:t> </a:t>
            </a:r>
          </a:p>
          <a:p>
            <a:pPr eaLnBrk="1" hangingPunct="1">
              <a:spcBef>
                <a:spcPct val="0"/>
              </a:spcBef>
              <a:buFontTx/>
              <a:buNone/>
            </a:pPr>
            <a:endParaRPr lang="fr-CH" altLang="en-US" dirty="0">
              <a:solidFill>
                <a:srgbClr val="FFFF00"/>
              </a:solidFill>
              <a:latin typeface="Arial" pitchFamily="34" charset="0"/>
            </a:endParaRPr>
          </a:p>
        </p:txBody>
      </p:sp>
    </p:spTree>
  </p:cSld>
  <p:clrMapOvr>
    <a:masterClrMapping/>
  </p:clrMapOvr>
  <p:transition/>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100000"/>
              </a:spcBef>
              <a:buClr>
                <a:srgbClr val="FFFFFF"/>
              </a:buClr>
              <a:buSzPct val="80000"/>
              <a:buFontTx/>
              <a:buNone/>
            </a:pPr>
            <a:endParaRPr lang="en-GB" altLang="en-US" sz="2000" b="0">
              <a:solidFill>
                <a:srgbClr val="FFFFFF"/>
              </a:solidFill>
              <a:latin typeface="Calibri" pitchFamily="34" charset="0"/>
            </a:endParaRPr>
          </a:p>
        </p:txBody>
      </p:sp>
      <p:sp>
        <p:nvSpPr>
          <p:cNvPr id="392195" name="Text Box 4"/>
          <p:cNvSpPr txBox="1">
            <a:spLocks noChangeArrowheads="1"/>
          </p:cNvSpPr>
          <p:nvPr/>
        </p:nvSpPr>
        <p:spPr bwMode="auto">
          <a:xfrm>
            <a:off x="449263" y="614363"/>
            <a:ext cx="8439150" cy="646331"/>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600" dirty="0" smtClean="0">
                <a:solidFill>
                  <a:srgbClr val="FFFF00"/>
                </a:solidFill>
              </a:rPr>
              <a:t>Situation </a:t>
            </a:r>
            <a:r>
              <a:rPr lang="en-US" altLang="en-US" sz="3600" dirty="0" err="1" smtClean="0">
                <a:solidFill>
                  <a:srgbClr val="FFFF00"/>
                </a:solidFill>
              </a:rPr>
              <a:t>en</a:t>
            </a:r>
            <a:r>
              <a:rPr lang="en-US" altLang="en-US" sz="3600" dirty="0" smtClean="0">
                <a:solidFill>
                  <a:srgbClr val="FFFF00"/>
                </a:solidFill>
              </a:rPr>
              <a:t> </a:t>
            </a:r>
            <a:r>
              <a:rPr lang="en-US" altLang="en-US" sz="3600" dirty="0" err="1" smtClean="0">
                <a:solidFill>
                  <a:srgbClr val="FFFF00"/>
                </a:solidFill>
              </a:rPr>
              <a:t>matière</a:t>
            </a:r>
            <a:r>
              <a:rPr lang="en-US" altLang="en-US" sz="3600" dirty="0" smtClean="0">
                <a:solidFill>
                  <a:srgbClr val="FFFF00"/>
                </a:solidFill>
              </a:rPr>
              <a:t> de </a:t>
            </a:r>
            <a:r>
              <a:rPr lang="en-US" altLang="en-US" sz="3600" dirty="0" err="1" smtClean="0">
                <a:solidFill>
                  <a:srgbClr val="FFFF00"/>
                </a:solidFill>
              </a:rPr>
              <a:t>sécurité</a:t>
            </a:r>
            <a:endParaRPr lang="en-US" altLang="en-US" sz="3600" dirty="0">
              <a:solidFill>
                <a:srgbClr val="FFFF00"/>
              </a:solidFill>
            </a:endParaRPr>
          </a:p>
        </p:txBody>
      </p:sp>
      <p:sp>
        <p:nvSpPr>
          <p:cNvPr id="392196" name="Rectangle 37"/>
          <p:cNvSpPr txBox="1">
            <a:spLocks noChangeArrowheads="1"/>
          </p:cNvSpPr>
          <p:nvPr/>
        </p:nvSpPr>
        <p:spPr bwMode="auto">
          <a:xfrm>
            <a:off x="271463" y="777875"/>
            <a:ext cx="8729662" cy="5037138"/>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GB" altLang="fr-FR" sz="2400" b="1" dirty="0">
                <a:solidFill>
                  <a:srgbClr val="000000"/>
                </a:solidFill>
                <a:latin typeface="Times New Roman" pitchFamily="18" charset="0"/>
              </a:rPr>
              <a:t> </a:t>
            </a:r>
            <a:endParaRPr lang="en-US" altLang="fr-FR" sz="2400" dirty="0">
              <a:solidFill>
                <a:srgbClr val="000000"/>
              </a:solidFill>
              <a:latin typeface="Times New Roman" pitchFamily="18" charset="0"/>
            </a:endParaRPr>
          </a:p>
          <a:p>
            <a:pPr eaLnBrk="1" hangingPunct="1"/>
            <a:endParaRPr lang="en-US" altLang="fr-FR" sz="2400" b="1" dirty="0">
              <a:solidFill>
                <a:srgbClr val="FFFF00"/>
              </a:solidFill>
              <a:latin typeface="Times New Roman" pitchFamily="18" charset="0"/>
            </a:endParaRPr>
          </a:p>
          <a:p>
            <a:pPr eaLnBrk="1" hangingPunct="1"/>
            <a:endParaRPr lang="en-US" altLang="fr-FR" sz="2400" dirty="0">
              <a:solidFill>
                <a:srgbClr val="000000"/>
              </a:solidFill>
              <a:latin typeface="Times New Roman" pitchFamily="18" charset="0"/>
            </a:endParaRPr>
          </a:p>
          <a:p>
            <a:pPr eaLnBrk="1" hangingPunct="1">
              <a:buFont typeface="Arial" pitchFamily="34" charset="0"/>
              <a:buChar char="•"/>
            </a:pPr>
            <a:r>
              <a:rPr lang="en-US" altLang="fr-FR" sz="2400" b="1" dirty="0">
                <a:solidFill>
                  <a:srgbClr val="FFFF00"/>
                </a:solidFill>
                <a:latin typeface="Arial" pitchFamily="34" charset="0"/>
              </a:rPr>
              <a:t>  </a:t>
            </a:r>
            <a:r>
              <a:rPr lang="fr-FR" altLang="fr-FR" sz="2400" b="1" dirty="0" err="1">
                <a:solidFill>
                  <a:srgbClr val="FFFFFF"/>
                </a:solidFill>
                <a:latin typeface="Arial" pitchFamily="34" charset="0"/>
              </a:rPr>
              <a:t>Akkabar</a:t>
            </a:r>
            <a:r>
              <a:rPr lang="fr-FR" altLang="fr-FR" sz="2400" b="1" dirty="0">
                <a:solidFill>
                  <a:srgbClr val="FFFF00"/>
                </a:solidFill>
                <a:latin typeface="Arial" pitchFamily="34" charset="0"/>
              </a:rPr>
              <a:t>. </a:t>
            </a:r>
            <a:r>
              <a:rPr lang="fr-FR" altLang="fr-FR" sz="2400" b="1" dirty="0" smtClean="0">
                <a:solidFill>
                  <a:srgbClr val="FFFF00"/>
                </a:solidFill>
                <a:latin typeface="Arial" pitchFamily="34" charset="0"/>
              </a:rPr>
              <a:t>Les ouvriers des mines de charbon se sont mis en grève du fait qu’il ne touchaient plus leur salaire depuis quatre moi. Ils vivent dans des bidonvilles, près des mines – donc, dans de très mauvaises conditions, et loin de leur famille. </a:t>
            </a:r>
          </a:p>
          <a:p>
            <a:pPr eaLnBrk="1" hangingPunct="1"/>
            <a:r>
              <a:rPr lang="en-GB" altLang="fr-FR" sz="2400" b="1" dirty="0">
                <a:solidFill>
                  <a:srgbClr val="FFFF00"/>
                </a:solidFill>
                <a:latin typeface="Arial" pitchFamily="34" charset="0"/>
              </a:rPr>
              <a:t> </a:t>
            </a:r>
            <a:endParaRPr lang="en-US" altLang="fr-FR" sz="2400" b="1" dirty="0">
              <a:solidFill>
                <a:srgbClr val="FFFF00"/>
              </a:solidFill>
              <a:latin typeface="Arial" pitchFamily="34" charset="0"/>
            </a:endParaRPr>
          </a:p>
          <a:p>
            <a:pPr eaLnBrk="1" hangingPunct="1">
              <a:buFont typeface="Arial" pitchFamily="34" charset="0"/>
              <a:buChar char="•"/>
            </a:pPr>
            <a:r>
              <a:rPr lang="en-US" altLang="fr-FR" sz="2400" b="1" dirty="0">
                <a:solidFill>
                  <a:srgbClr val="FFFF00"/>
                </a:solidFill>
                <a:latin typeface="Arial" pitchFamily="34" charset="0"/>
              </a:rPr>
              <a:t>  </a:t>
            </a:r>
            <a:r>
              <a:rPr lang="fr-FR" altLang="fr-FR" sz="2400" b="1" dirty="0" err="1">
                <a:solidFill>
                  <a:srgbClr val="FFFFFF"/>
                </a:solidFill>
                <a:latin typeface="Arial" pitchFamily="34" charset="0"/>
              </a:rPr>
              <a:t>Leppko</a:t>
            </a:r>
            <a:r>
              <a:rPr lang="fr-FR" altLang="fr-FR" sz="2400" b="1" dirty="0">
                <a:solidFill>
                  <a:srgbClr val="FFFF00"/>
                </a:solidFill>
                <a:latin typeface="Arial" pitchFamily="34" charset="0"/>
              </a:rPr>
              <a:t>. </a:t>
            </a:r>
            <a:r>
              <a:rPr lang="fr-FR" altLang="fr-FR" sz="2400" b="1" dirty="0" smtClean="0">
                <a:solidFill>
                  <a:srgbClr val="FFFF00"/>
                </a:solidFill>
                <a:latin typeface="Arial" pitchFamily="34" charset="0"/>
              </a:rPr>
              <a:t>L’effondrement de l’autorité de l’État à </a:t>
            </a:r>
            <a:r>
              <a:rPr lang="fr-FR" altLang="fr-FR" sz="2400" b="1" dirty="0" err="1" smtClean="0">
                <a:solidFill>
                  <a:srgbClr val="FFFF00"/>
                </a:solidFill>
                <a:latin typeface="Arial" pitchFamily="34" charset="0"/>
              </a:rPr>
              <a:t>Leppko</a:t>
            </a:r>
            <a:r>
              <a:rPr lang="fr-FR" altLang="fr-FR" sz="2400" b="1" dirty="0" smtClean="0">
                <a:solidFill>
                  <a:srgbClr val="FFFF00"/>
                </a:solidFill>
                <a:latin typeface="Arial" pitchFamily="34" charset="0"/>
              </a:rPr>
              <a:t> a ouvert la voie à un nombre croissant de groupes armés incontrôlés qui, avec les CISC, ont pris le pouvoir vis-à-vis de la population locale.</a:t>
            </a:r>
            <a:r>
              <a:rPr lang="fr-FR" altLang="fr-FR" sz="2400" dirty="0" smtClean="0">
                <a:solidFill>
                  <a:srgbClr val="000000"/>
                </a:solidFill>
                <a:latin typeface="Times New Roman" pitchFamily="18" charset="0"/>
              </a:rPr>
              <a:t> </a:t>
            </a:r>
            <a:endParaRPr lang="en-US" altLang="fr-FR" sz="2400" dirty="0">
              <a:solidFill>
                <a:srgbClr val="000000"/>
              </a:solidFill>
              <a:latin typeface="Times New Roman" pitchFamily="18" charset="0"/>
            </a:endParaRPr>
          </a:p>
          <a:p>
            <a:pPr eaLnBrk="1" hangingPunct="1"/>
            <a:r>
              <a:rPr lang="fr-FR" altLang="fr-FR" sz="2400" dirty="0">
                <a:solidFill>
                  <a:srgbClr val="000000"/>
                </a:solidFill>
                <a:latin typeface="Times New Roman" pitchFamily="18" charset="0"/>
              </a:rPr>
              <a:t> </a:t>
            </a:r>
            <a:endParaRPr lang="en-US" altLang="fr-FR" sz="2400" dirty="0">
              <a:solidFill>
                <a:srgbClr val="000000"/>
              </a:solidFill>
              <a:latin typeface="Times New Roman" pitchFamily="18" charset="0"/>
            </a:endParaRPr>
          </a:p>
          <a:p>
            <a:pPr eaLnBrk="1" hangingPunct="1"/>
            <a:endParaRPr lang="en-US" altLang="fr-FR" sz="2400" b="1" dirty="0">
              <a:solidFill>
                <a:srgbClr val="FFFF00"/>
              </a:solidFill>
              <a:latin typeface="Arial" pitchFamily="34" charset="0"/>
            </a:endParaRPr>
          </a:p>
        </p:txBody>
      </p:sp>
    </p:spTree>
  </p:cSld>
  <p:clrMapOvr>
    <a:masterClrMapping/>
  </p:clrMapOvr>
  <p:transition/>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2"/>
          <p:cNvSpPr>
            <a:spLocks noChangeArrowheads="1"/>
          </p:cNvSpPr>
          <p:nvPr/>
        </p:nvSpPr>
        <p:spPr bwMode="auto">
          <a:xfrm>
            <a:off x="5795963" y="2924175"/>
            <a:ext cx="2665412" cy="1152525"/>
          </a:xfrm>
          <a:prstGeom prst="rect">
            <a:avLst/>
          </a:prstGeom>
          <a:noFill/>
          <a:ln w="38100">
            <a:solidFill>
              <a:srgbClr val="A60A28"/>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93219" name="Rectangle 3"/>
          <p:cNvSpPr>
            <a:spLocks noChangeArrowheads="1"/>
          </p:cNvSpPr>
          <p:nvPr/>
        </p:nvSpPr>
        <p:spPr bwMode="auto">
          <a:xfrm>
            <a:off x="4429125" y="5446713"/>
            <a:ext cx="1081088" cy="576262"/>
          </a:xfrm>
          <a:prstGeom prst="rect">
            <a:avLst/>
          </a:prstGeom>
          <a:solidFill>
            <a:srgbClr val="6EF07A"/>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93220" name="Rectangle 4"/>
          <p:cNvSpPr>
            <a:spLocks noChangeArrowheads="1"/>
          </p:cNvSpPr>
          <p:nvPr/>
        </p:nvSpPr>
        <p:spPr bwMode="auto">
          <a:xfrm>
            <a:off x="4573588" y="5591175"/>
            <a:ext cx="1081087" cy="576263"/>
          </a:xfrm>
          <a:prstGeom prst="rect">
            <a:avLst/>
          </a:prstGeom>
          <a:solidFill>
            <a:srgbClr val="6EF07A"/>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107525" name="Rectangle 5"/>
          <p:cNvSpPr>
            <a:spLocks noGrp="1" noChangeArrowheads="1"/>
          </p:cNvSpPr>
          <p:nvPr>
            <p:ph type="title" idx="4294967295"/>
          </p:nvPr>
        </p:nvSpPr>
        <p:spPr>
          <a:xfrm>
            <a:off x="831850" y="284163"/>
            <a:ext cx="7265988" cy="733425"/>
          </a:xfrm>
        </p:spPr>
        <p:txBody>
          <a:bodyPr/>
          <a:lstStyle/>
          <a:p>
            <a:pPr eaLnBrk="1" hangingPunct="1">
              <a:defRPr/>
            </a:pPr>
            <a:r>
              <a:rPr lang="en-US" altLang="en-US" sz="2400" b="0" dirty="0" smtClean="0">
                <a:solidFill>
                  <a:srgbClr val="FFFF00"/>
                </a:solidFill>
              </a:rPr>
              <a:t>L’UNAC – Mission </a:t>
            </a:r>
            <a:r>
              <a:rPr lang="en-US" altLang="en-US" sz="2400" b="0" dirty="0" err="1" smtClean="0">
                <a:solidFill>
                  <a:srgbClr val="FFFF00"/>
                </a:solidFill>
              </a:rPr>
              <a:t>intégrée</a:t>
            </a:r>
            <a:r>
              <a:rPr lang="en-US" altLang="en-US" sz="2400" b="0" dirty="0" smtClean="0">
                <a:solidFill>
                  <a:srgbClr val="FFFF00"/>
                </a:solidFill>
              </a:rPr>
              <a:t> au CARANA</a:t>
            </a:r>
            <a:r>
              <a:rPr lang="en-US" altLang="en-US" sz="2400" b="0" dirty="0" smtClean="0">
                <a:solidFill>
                  <a:srgbClr val="112729"/>
                </a:solidFill>
              </a:rPr>
              <a:t/>
            </a:r>
            <a:br>
              <a:rPr lang="en-US" altLang="en-US" sz="2400" b="0" dirty="0" smtClean="0">
                <a:solidFill>
                  <a:srgbClr val="112729"/>
                </a:solidFill>
              </a:rPr>
            </a:br>
            <a:endParaRPr lang="en-US" altLang="en-US" sz="2400" b="0" dirty="0" smtClean="0">
              <a:solidFill>
                <a:srgbClr val="112729"/>
              </a:solidFill>
            </a:endParaRPr>
          </a:p>
        </p:txBody>
      </p:sp>
      <p:sp>
        <p:nvSpPr>
          <p:cNvPr id="393222" name="Rectangle 6"/>
          <p:cNvSpPr>
            <a:spLocks noChangeArrowheads="1"/>
          </p:cNvSpPr>
          <p:nvPr/>
        </p:nvSpPr>
        <p:spPr bwMode="auto">
          <a:xfrm>
            <a:off x="3059113" y="1268413"/>
            <a:ext cx="1081087" cy="576262"/>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600" dirty="0" smtClean="0">
                <a:solidFill>
                  <a:srgbClr val="FFFF00"/>
                </a:solidFill>
              </a:rPr>
              <a:t>RSSG</a:t>
            </a:r>
            <a:endParaRPr lang="en-US" altLang="en-US" sz="1600" dirty="0">
              <a:solidFill>
                <a:srgbClr val="FFFF00"/>
              </a:solidFill>
            </a:endParaRPr>
          </a:p>
        </p:txBody>
      </p:sp>
      <p:sp>
        <p:nvSpPr>
          <p:cNvPr id="393223" name="Rectangle 7"/>
          <p:cNvSpPr>
            <a:spLocks noChangeArrowheads="1"/>
          </p:cNvSpPr>
          <p:nvPr/>
        </p:nvSpPr>
        <p:spPr bwMode="auto">
          <a:xfrm>
            <a:off x="4284663" y="2995613"/>
            <a:ext cx="1222375" cy="576262"/>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400" dirty="0" smtClean="0">
                <a:solidFill>
                  <a:srgbClr val="FFFF00"/>
                </a:solidFill>
              </a:rPr>
              <a:t>DAM</a:t>
            </a:r>
            <a:endParaRPr lang="en-US" altLang="en-US" sz="1400" dirty="0">
              <a:solidFill>
                <a:srgbClr val="FFFF00"/>
              </a:solidFill>
            </a:endParaRPr>
          </a:p>
        </p:txBody>
      </p:sp>
      <p:sp>
        <p:nvSpPr>
          <p:cNvPr id="393224" name="Rectangle 8"/>
          <p:cNvSpPr>
            <a:spLocks noChangeArrowheads="1"/>
          </p:cNvSpPr>
          <p:nvPr/>
        </p:nvSpPr>
        <p:spPr bwMode="auto">
          <a:xfrm>
            <a:off x="3708400" y="4652963"/>
            <a:ext cx="1152525" cy="576262"/>
          </a:xfrm>
          <a:prstGeom prst="rect">
            <a:avLst/>
          </a:prstGeom>
          <a:solidFill>
            <a:srgbClr val="6EF07A"/>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400" dirty="0" smtClean="0">
                <a:solidFill>
                  <a:srgbClr val="112729"/>
                </a:solidFill>
              </a:rPr>
              <a:t>Commandant</a:t>
            </a:r>
            <a:br>
              <a:rPr lang="en-US" altLang="en-US" sz="1400" dirty="0" smtClean="0">
                <a:solidFill>
                  <a:srgbClr val="112729"/>
                </a:solidFill>
              </a:rPr>
            </a:br>
            <a:r>
              <a:rPr lang="en-US" altLang="en-US" sz="1400" dirty="0" smtClean="0">
                <a:solidFill>
                  <a:srgbClr val="112729"/>
                </a:solidFill>
              </a:rPr>
              <a:t>de la Force</a:t>
            </a:r>
            <a:endParaRPr lang="en-US" altLang="en-US" sz="1400" dirty="0">
              <a:solidFill>
                <a:srgbClr val="112729"/>
              </a:solidFill>
            </a:endParaRPr>
          </a:p>
        </p:txBody>
      </p:sp>
      <p:sp>
        <p:nvSpPr>
          <p:cNvPr id="393225" name="Rectangle 9"/>
          <p:cNvSpPr>
            <a:spLocks noChangeArrowheads="1"/>
          </p:cNvSpPr>
          <p:nvPr/>
        </p:nvSpPr>
        <p:spPr bwMode="auto">
          <a:xfrm>
            <a:off x="1835150" y="2203450"/>
            <a:ext cx="1081088" cy="576263"/>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600" dirty="0" smtClean="0">
                <a:solidFill>
                  <a:srgbClr val="FFFF00"/>
                </a:solidFill>
              </a:rPr>
              <a:t>RSASG</a:t>
            </a:r>
            <a:endParaRPr lang="en-US" altLang="en-US" sz="1600" dirty="0">
              <a:solidFill>
                <a:srgbClr val="FFFF00"/>
              </a:solidFill>
            </a:endParaRPr>
          </a:p>
        </p:txBody>
      </p:sp>
      <p:sp>
        <p:nvSpPr>
          <p:cNvPr id="393226" name="Rectangle 10"/>
          <p:cNvSpPr>
            <a:spLocks noChangeArrowheads="1"/>
          </p:cNvSpPr>
          <p:nvPr/>
        </p:nvSpPr>
        <p:spPr bwMode="auto">
          <a:xfrm>
            <a:off x="4284663" y="2203450"/>
            <a:ext cx="1222375" cy="576263"/>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600" dirty="0" smtClean="0">
                <a:solidFill>
                  <a:srgbClr val="FFFF00"/>
                </a:solidFill>
              </a:rPr>
              <a:t>RSASG</a:t>
            </a:r>
            <a:endParaRPr lang="en-US" altLang="en-US" sz="1600" dirty="0">
              <a:solidFill>
                <a:srgbClr val="FFFF00"/>
              </a:solidFill>
            </a:endParaRPr>
          </a:p>
          <a:p>
            <a:pPr algn="ctr" eaLnBrk="1" hangingPunct="1">
              <a:spcBef>
                <a:spcPct val="0"/>
              </a:spcBef>
              <a:buFontTx/>
              <a:buNone/>
            </a:pPr>
            <a:r>
              <a:rPr lang="en-US" altLang="en-US" sz="1600" dirty="0" smtClean="0">
                <a:solidFill>
                  <a:srgbClr val="FFFF00"/>
                </a:solidFill>
              </a:rPr>
              <a:t>CR/CH</a:t>
            </a:r>
            <a:endParaRPr lang="en-US" altLang="en-US" sz="1600" dirty="0">
              <a:solidFill>
                <a:srgbClr val="FFFF00"/>
              </a:solidFill>
            </a:endParaRPr>
          </a:p>
        </p:txBody>
      </p:sp>
      <p:sp>
        <p:nvSpPr>
          <p:cNvPr id="393227" name="Rectangle 11"/>
          <p:cNvSpPr>
            <a:spLocks noChangeArrowheads="1"/>
          </p:cNvSpPr>
          <p:nvPr/>
        </p:nvSpPr>
        <p:spPr bwMode="auto">
          <a:xfrm>
            <a:off x="1835150" y="2995613"/>
            <a:ext cx="1081088" cy="576262"/>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100" dirty="0" smtClean="0">
                <a:solidFill>
                  <a:srgbClr val="FFFF00"/>
                </a:solidFill>
              </a:rPr>
              <a:t>Chef d’état major</a:t>
            </a:r>
            <a:endParaRPr lang="en-US" altLang="en-US" sz="1100" dirty="0">
              <a:solidFill>
                <a:srgbClr val="FFFF00"/>
              </a:solidFill>
            </a:endParaRPr>
          </a:p>
          <a:p>
            <a:pPr algn="ctr" eaLnBrk="1" hangingPunct="1">
              <a:spcBef>
                <a:spcPct val="0"/>
              </a:spcBef>
              <a:buFontTx/>
              <a:buNone/>
            </a:pPr>
            <a:r>
              <a:rPr lang="en-US" altLang="en-US" sz="1100" dirty="0" smtClean="0">
                <a:solidFill>
                  <a:srgbClr val="FFFF00"/>
                </a:solidFill>
              </a:rPr>
              <a:t>Chef de</a:t>
            </a:r>
            <a:endParaRPr lang="en-US" altLang="en-US" sz="1100" dirty="0">
              <a:solidFill>
                <a:srgbClr val="FFFF00"/>
              </a:solidFill>
            </a:endParaRPr>
          </a:p>
          <a:p>
            <a:pPr algn="ctr" eaLnBrk="1" hangingPunct="1">
              <a:spcBef>
                <a:spcPct val="0"/>
              </a:spcBef>
              <a:buFontTx/>
              <a:buNone/>
            </a:pPr>
            <a:r>
              <a:rPr lang="en-US" altLang="en-US" sz="1100" dirty="0" smtClean="0">
                <a:solidFill>
                  <a:srgbClr val="FFFF00"/>
                </a:solidFill>
              </a:rPr>
              <a:t>cabinet</a:t>
            </a:r>
            <a:endParaRPr lang="en-US" altLang="en-US" sz="1100" dirty="0">
              <a:solidFill>
                <a:srgbClr val="FFFF00"/>
              </a:solidFill>
            </a:endParaRPr>
          </a:p>
        </p:txBody>
      </p:sp>
      <p:sp>
        <p:nvSpPr>
          <p:cNvPr id="393228" name="Rectangle 12"/>
          <p:cNvSpPr>
            <a:spLocks noChangeArrowheads="1"/>
          </p:cNvSpPr>
          <p:nvPr/>
        </p:nvSpPr>
        <p:spPr bwMode="auto">
          <a:xfrm>
            <a:off x="900113" y="4652963"/>
            <a:ext cx="1366837" cy="576262"/>
          </a:xfrm>
          <a:prstGeom prst="rect">
            <a:avLst/>
          </a:prstGeom>
          <a:solidFill>
            <a:srgbClr val="E7AE9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400" dirty="0" smtClean="0">
                <a:solidFill>
                  <a:srgbClr val="112729"/>
                </a:solidFill>
              </a:rPr>
              <a:t>Chef de la Police</a:t>
            </a:r>
            <a:endParaRPr lang="en-US" altLang="en-US" sz="1400" dirty="0">
              <a:solidFill>
                <a:srgbClr val="112729"/>
              </a:solidFill>
            </a:endParaRPr>
          </a:p>
          <a:p>
            <a:pPr algn="ctr" eaLnBrk="1" hangingPunct="1">
              <a:spcBef>
                <a:spcPct val="0"/>
              </a:spcBef>
              <a:buFontTx/>
              <a:buNone/>
            </a:pPr>
            <a:r>
              <a:rPr lang="en-US" altLang="en-US" sz="1400" dirty="0" err="1" smtClean="0">
                <a:solidFill>
                  <a:srgbClr val="112729"/>
                </a:solidFill>
              </a:rPr>
              <a:t>civile</a:t>
            </a:r>
            <a:endParaRPr lang="en-US" altLang="en-US" sz="1400" dirty="0">
              <a:solidFill>
                <a:srgbClr val="112729"/>
              </a:solidFill>
            </a:endParaRPr>
          </a:p>
        </p:txBody>
      </p:sp>
      <p:sp>
        <p:nvSpPr>
          <p:cNvPr id="393229" name="Rectangle 13"/>
          <p:cNvSpPr>
            <a:spLocks noChangeArrowheads="1"/>
          </p:cNvSpPr>
          <p:nvPr/>
        </p:nvSpPr>
        <p:spPr bwMode="auto">
          <a:xfrm>
            <a:off x="6011863" y="2997200"/>
            <a:ext cx="1081087" cy="576263"/>
          </a:xfrm>
          <a:prstGeom prst="rect">
            <a:avLst/>
          </a:prstGeom>
          <a:solidFill>
            <a:srgbClr val="F55D7A"/>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600" dirty="0" smtClean="0">
                <a:solidFill>
                  <a:srgbClr val="112729"/>
                </a:solidFill>
              </a:rPr>
              <a:t>PNUD</a:t>
            </a:r>
            <a:endParaRPr lang="en-US" altLang="en-US" sz="1600" dirty="0">
              <a:solidFill>
                <a:srgbClr val="112729"/>
              </a:solidFill>
            </a:endParaRPr>
          </a:p>
        </p:txBody>
      </p:sp>
      <p:sp>
        <p:nvSpPr>
          <p:cNvPr id="393230" name="Rectangle 14"/>
          <p:cNvSpPr>
            <a:spLocks noChangeArrowheads="1"/>
          </p:cNvSpPr>
          <p:nvPr/>
        </p:nvSpPr>
        <p:spPr bwMode="auto">
          <a:xfrm>
            <a:off x="7235825" y="2995613"/>
            <a:ext cx="1081088" cy="576262"/>
          </a:xfrm>
          <a:prstGeom prst="rect">
            <a:avLst/>
          </a:prstGeom>
          <a:solidFill>
            <a:srgbClr val="F55D7A"/>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600">
                <a:solidFill>
                  <a:srgbClr val="112729"/>
                </a:solidFill>
              </a:rPr>
              <a:t>OCHA</a:t>
            </a:r>
          </a:p>
        </p:txBody>
      </p:sp>
      <p:sp>
        <p:nvSpPr>
          <p:cNvPr id="393231" name="Rectangle 15"/>
          <p:cNvSpPr>
            <a:spLocks noChangeArrowheads="1"/>
          </p:cNvSpPr>
          <p:nvPr/>
        </p:nvSpPr>
        <p:spPr bwMode="auto">
          <a:xfrm>
            <a:off x="2987675" y="5445125"/>
            <a:ext cx="1081088" cy="576263"/>
          </a:xfrm>
          <a:prstGeom prst="rect">
            <a:avLst/>
          </a:prstGeom>
          <a:solidFill>
            <a:srgbClr val="6EF07A"/>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93232" name="Rectangle 16"/>
          <p:cNvSpPr>
            <a:spLocks noChangeArrowheads="1"/>
          </p:cNvSpPr>
          <p:nvPr/>
        </p:nvSpPr>
        <p:spPr bwMode="auto">
          <a:xfrm>
            <a:off x="3132138" y="5589588"/>
            <a:ext cx="1081087" cy="576262"/>
          </a:xfrm>
          <a:prstGeom prst="rect">
            <a:avLst/>
          </a:prstGeom>
          <a:solidFill>
            <a:srgbClr val="6EF07A"/>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b="0">
              <a:solidFill>
                <a:srgbClr val="000000"/>
              </a:solidFill>
            </a:endParaRPr>
          </a:p>
        </p:txBody>
      </p:sp>
      <p:sp>
        <p:nvSpPr>
          <p:cNvPr id="393233" name="Rectangle 17"/>
          <p:cNvSpPr>
            <a:spLocks noChangeArrowheads="1"/>
          </p:cNvSpPr>
          <p:nvPr/>
        </p:nvSpPr>
        <p:spPr bwMode="auto">
          <a:xfrm>
            <a:off x="3276600" y="5805488"/>
            <a:ext cx="1081088" cy="576262"/>
          </a:xfrm>
          <a:prstGeom prst="rect">
            <a:avLst/>
          </a:prstGeom>
          <a:solidFill>
            <a:srgbClr val="6EF07A"/>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en-US" sz="1400" b="0" dirty="0" smtClean="0">
                <a:solidFill>
                  <a:srgbClr val="112729"/>
                </a:solidFill>
              </a:rPr>
              <a:t>Commandants</a:t>
            </a:r>
            <a:br>
              <a:rPr lang="fr-CH" altLang="en-US" sz="1400" b="0" dirty="0" smtClean="0">
                <a:solidFill>
                  <a:srgbClr val="112729"/>
                </a:solidFill>
              </a:rPr>
            </a:br>
            <a:r>
              <a:rPr lang="fr-CH" altLang="en-US" sz="1400" b="0" dirty="0" smtClean="0">
                <a:solidFill>
                  <a:srgbClr val="112729"/>
                </a:solidFill>
              </a:rPr>
              <a:t>de secteur</a:t>
            </a:r>
            <a:endParaRPr lang="fr-CH" altLang="en-US" sz="1400" b="0" dirty="0">
              <a:solidFill>
                <a:srgbClr val="112729"/>
              </a:solidFill>
            </a:endParaRPr>
          </a:p>
        </p:txBody>
      </p:sp>
      <p:sp>
        <p:nvSpPr>
          <p:cNvPr id="393234" name="Rectangle 18"/>
          <p:cNvSpPr>
            <a:spLocks noChangeArrowheads="1"/>
          </p:cNvSpPr>
          <p:nvPr/>
        </p:nvSpPr>
        <p:spPr bwMode="auto">
          <a:xfrm>
            <a:off x="4718050" y="5807075"/>
            <a:ext cx="1081088" cy="576263"/>
          </a:xfrm>
          <a:prstGeom prst="rect">
            <a:avLst/>
          </a:prstGeom>
          <a:solidFill>
            <a:srgbClr val="6EF07A"/>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en-US" sz="1200" b="0" dirty="0" smtClean="0">
                <a:solidFill>
                  <a:srgbClr val="112729"/>
                </a:solidFill>
              </a:rPr>
              <a:t>Éléments de</a:t>
            </a:r>
            <a:br>
              <a:rPr lang="fr-CH" altLang="en-US" sz="1200" b="0" dirty="0" smtClean="0">
                <a:solidFill>
                  <a:srgbClr val="112729"/>
                </a:solidFill>
              </a:rPr>
            </a:br>
            <a:r>
              <a:rPr lang="fr-CH" altLang="en-US" sz="1200" b="0" dirty="0" smtClean="0">
                <a:solidFill>
                  <a:srgbClr val="112729"/>
                </a:solidFill>
              </a:rPr>
              <a:t>soutien de </a:t>
            </a:r>
            <a:br>
              <a:rPr lang="fr-CH" altLang="en-US" sz="1200" b="0" dirty="0" smtClean="0">
                <a:solidFill>
                  <a:srgbClr val="112729"/>
                </a:solidFill>
              </a:rPr>
            </a:br>
            <a:r>
              <a:rPr lang="fr-CH" altLang="en-US" sz="1200" b="0" dirty="0" smtClean="0">
                <a:solidFill>
                  <a:srgbClr val="112729"/>
                </a:solidFill>
              </a:rPr>
              <a:t>la Force</a:t>
            </a:r>
            <a:endParaRPr lang="fr-CH" altLang="en-US" sz="1200" b="0" dirty="0">
              <a:solidFill>
                <a:srgbClr val="112729"/>
              </a:solidFill>
            </a:endParaRPr>
          </a:p>
        </p:txBody>
      </p:sp>
      <p:sp>
        <p:nvSpPr>
          <p:cNvPr id="393235" name="Rectangle 19"/>
          <p:cNvSpPr>
            <a:spLocks noChangeArrowheads="1"/>
          </p:cNvSpPr>
          <p:nvPr/>
        </p:nvSpPr>
        <p:spPr bwMode="auto">
          <a:xfrm>
            <a:off x="4283075" y="3716338"/>
            <a:ext cx="1225550" cy="576262"/>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en-US" sz="1200" b="0" dirty="0" smtClean="0">
                <a:solidFill>
                  <a:srgbClr val="FFFF00"/>
                </a:solidFill>
              </a:rPr>
              <a:t>Chef des services </a:t>
            </a:r>
            <a:br>
              <a:rPr lang="fr-CH" altLang="en-US" sz="1200" b="0" dirty="0" smtClean="0">
                <a:solidFill>
                  <a:srgbClr val="FFFF00"/>
                </a:solidFill>
              </a:rPr>
            </a:br>
            <a:r>
              <a:rPr lang="fr-CH" altLang="en-US" sz="1200" b="0" dirty="0" smtClean="0">
                <a:solidFill>
                  <a:srgbClr val="FFFF00"/>
                </a:solidFill>
              </a:rPr>
              <a:t>d’appui intégrés</a:t>
            </a:r>
            <a:endParaRPr lang="fr-CH" altLang="en-US" sz="1200" b="0" dirty="0">
              <a:solidFill>
                <a:srgbClr val="FFFF00"/>
              </a:solidFill>
            </a:endParaRPr>
          </a:p>
        </p:txBody>
      </p:sp>
      <p:sp>
        <p:nvSpPr>
          <p:cNvPr id="393236" name="Rectangle 20"/>
          <p:cNvSpPr>
            <a:spLocks noChangeArrowheads="1"/>
          </p:cNvSpPr>
          <p:nvPr/>
        </p:nvSpPr>
        <p:spPr bwMode="auto">
          <a:xfrm>
            <a:off x="6588125" y="3716338"/>
            <a:ext cx="1081088" cy="576262"/>
          </a:xfrm>
          <a:prstGeom prst="rect">
            <a:avLst/>
          </a:prstGeom>
          <a:solidFill>
            <a:srgbClr val="FAA4C7"/>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GB" altLang="en-US" sz="1800" b="0">
              <a:solidFill>
                <a:srgbClr val="112729"/>
              </a:solidFill>
            </a:endParaRPr>
          </a:p>
        </p:txBody>
      </p:sp>
      <p:sp>
        <p:nvSpPr>
          <p:cNvPr id="393237" name="Rectangle 21"/>
          <p:cNvSpPr>
            <a:spLocks noChangeArrowheads="1"/>
          </p:cNvSpPr>
          <p:nvPr/>
        </p:nvSpPr>
        <p:spPr bwMode="auto">
          <a:xfrm>
            <a:off x="6732588" y="4005263"/>
            <a:ext cx="1081087" cy="576262"/>
          </a:xfrm>
          <a:prstGeom prst="rect">
            <a:avLst/>
          </a:prstGeom>
          <a:solidFill>
            <a:srgbClr val="FAA4C7"/>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GB" altLang="en-US" sz="1800" b="0">
              <a:solidFill>
                <a:srgbClr val="112729"/>
              </a:solidFill>
            </a:endParaRPr>
          </a:p>
        </p:txBody>
      </p:sp>
      <p:sp>
        <p:nvSpPr>
          <p:cNvPr id="393238" name="Rectangle 22"/>
          <p:cNvSpPr>
            <a:spLocks noChangeArrowheads="1"/>
          </p:cNvSpPr>
          <p:nvPr/>
        </p:nvSpPr>
        <p:spPr bwMode="auto">
          <a:xfrm>
            <a:off x="6948488" y="4292600"/>
            <a:ext cx="1081087" cy="576263"/>
          </a:xfrm>
          <a:prstGeom prst="rect">
            <a:avLst/>
          </a:prstGeom>
          <a:solidFill>
            <a:srgbClr val="FAA4C7"/>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GB" altLang="en-US" sz="1600">
              <a:solidFill>
                <a:srgbClr val="112729"/>
              </a:solidFill>
            </a:endParaRPr>
          </a:p>
        </p:txBody>
      </p:sp>
      <p:sp>
        <p:nvSpPr>
          <p:cNvPr id="393239" name="Line 23"/>
          <p:cNvSpPr>
            <a:spLocks noChangeShapeType="1"/>
          </p:cNvSpPr>
          <p:nvPr/>
        </p:nvSpPr>
        <p:spPr bwMode="auto">
          <a:xfrm>
            <a:off x="3562350" y="1843088"/>
            <a:ext cx="0" cy="2665412"/>
          </a:xfrm>
          <a:prstGeom prst="line">
            <a:avLst/>
          </a:prstGeom>
          <a:noFill/>
          <a:ln w="28575">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40" name="Line 24"/>
          <p:cNvSpPr>
            <a:spLocks noChangeShapeType="1"/>
          </p:cNvSpPr>
          <p:nvPr/>
        </p:nvSpPr>
        <p:spPr bwMode="auto">
          <a:xfrm>
            <a:off x="1619250" y="4508500"/>
            <a:ext cx="2665413" cy="0"/>
          </a:xfrm>
          <a:prstGeom prst="line">
            <a:avLst/>
          </a:prstGeom>
          <a:noFill/>
          <a:ln w="28575">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41" name="Line 25"/>
          <p:cNvSpPr>
            <a:spLocks noChangeShapeType="1"/>
          </p:cNvSpPr>
          <p:nvPr/>
        </p:nvSpPr>
        <p:spPr bwMode="auto">
          <a:xfrm>
            <a:off x="2914650" y="2492375"/>
            <a:ext cx="1368425" cy="0"/>
          </a:xfrm>
          <a:prstGeom prst="line">
            <a:avLst/>
          </a:prstGeom>
          <a:noFill/>
          <a:ln w="28575">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42" name="Line 26"/>
          <p:cNvSpPr>
            <a:spLocks noChangeShapeType="1"/>
          </p:cNvSpPr>
          <p:nvPr/>
        </p:nvSpPr>
        <p:spPr bwMode="auto">
          <a:xfrm>
            <a:off x="2914650" y="3284538"/>
            <a:ext cx="1368425" cy="0"/>
          </a:xfrm>
          <a:prstGeom prst="line">
            <a:avLst/>
          </a:prstGeom>
          <a:noFill/>
          <a:ln w="28575">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43" name="Line 27"/>
          <p:cNvSpPr>
            <a:spLocks noChangeShapeType="1"/>
          </p:cNvSpPr>
          <p:nvPr/>
        </p:nvSpPr>
        <p:spPr bwMode="auto">
          <a:xfrm>
            <a:off x="1619250" y="4508500"/>
            <a:ext cx="0" cy="142875"/>
          </a:xfrm>
          <a:prstGeom prst="line">
            <a:avLst/>
          </a:prstGeom>
          <a:noFill/>
          <a:ln w="28575">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44" name="Line 28"/>
          <p:cNvSpPr>
            <a:spLocks noChangeShapeType="1"/>
          </p:cNvSpPr>
          <p:nvPr/>
        </p:nvSpPr>
        <p:spPr bwMode="auto">
          <a:xfrm>
            <a:off x="4284663" y="4508500"/>
            <a:ext cx="0" cy="142875"/>
          </a:xfrm>
          <a:prstGeom prst="line">
            <a:avLst/>
          </a:prstGeom>
          <a:noFill/>
          <a:ln w="28575">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45" name="Line 29"/>
          <p:cNvSpPr>
            <a:spLocks noChangeShapeType="1"/>
          </p:cNvSpPr>
          <p:nvPr/>
        </p:nvSpPr>
        <p:spPr bwMode="auto">
          <a:xfrm>
            <a:off x="3563938" y="5373688"/>
            <a:ext cx="1439862"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46" name="Line 30"/>
          <p:cNvSpPr>
            <a:spLocks noChangeShapeType="1"/>
          </p:cNvSpPr>
          <p:nvPr/>
        </p:nvSpPr>
        <p:spPr bwMode="auto">
          <a:xfrm>
            <a:off x="4284663" y="5229225"/>
            <a:ext cx="0" cy="1444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47" name="Line 31"/>
          <p:cNvSpPr>
            <a:spLocks noChangeShapeType="1"/>
          </p:cNvSpPr>
          <p:nvPr/>
        </p:nvSpPr>
        <p:spPr bwMode="auto">
          <a:xfrm>
            <a:off x="3563938" y="5373688"/>
            <a:ext cx="0" cy="7143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48" name="Line 32"/>
          <p:cNvSpPr>
            <a:spLocks noChangeShapeType="1"/>
          </p:cNvSpPr>
          <p:nvPr/>
        </p:nvSpPr>
        <p:spPr bwMode="auto">
          <a:xfrm>
            <a:off x="5005388" y="5375275"/>
            <a:ext cx="0" cy="7143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49" name="Line 33"/>
          <p:cNvSpPr>
            <a:spLocks noChangeShapeType="1"/>
          </p:cNvSpPr>
          <p:nvPr/>
        </p:nvSpPr>
        <p:spPr bwMode="auto">
          <a:xfrm>
            <a:off x="4859338" y="2781300"/>
            <a:ext cx="0" cy="142875"/>
          </a:xfrm>
          <a:prstGeom prst="line">
            <a:avLst/>
          </a:prstGeom>
          <a:noFill/>
          <a:ln w="38100">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50" name="Line 34"/>
          <p:cNvSpPr>
            <a:spLocks noChangeShapeType="1"/>
          </p:cNvSpPr>
          <p:nvPr/>
        </p:nvSpPr>
        <p:spPr bwMode="auto">
          <a:xfrm>
            <a:off x="4859338" y="2924175"/>
            <a:ext cx="1008062" cy="0"/>
          </a:xfrm>
          <a:prstGeom prst="line">
            <a:avLst/>
          </a:prstGeom>
          <a:noFill/>
          <a:ln w="38100">
            <a:solidFill>
              <a:srgbClr val="A60A28"/>
            </a:solidFill>
            <a:prstDash val="sysDot"/>
            <a:round/>
            <a:headEnd/>
            <a:tailEnd/>
          </a:ln>
          <a:extLst>
            <a:ext uri="{909E8E84-426E-40DD-AFC4-6F175D3DCCD1}">
              <a14:hiddenFill xmlns:a14="http://schemas.microsoft.com/office/drawing/2010/main">
                <a:noFill/>
              </a14:hiddenFill>
            </a:ext>
          </a:extLst>
        </p:spPr>
        <p:txBody>
          <a:bodyPr/>
          <a:lstStyle/>
          <a:p>
            <a:endParaRPr lang="fr-CH"/>
          </a:p>
        </p:txBody>
      </p:sp>
      <p:sp>
        <p:nvSpPr>
          <p:cNvPr id="393251" name="Line 35"/>
          <p:cNvSpPr>
            <a:spLocks noChangeShapeType="1"/>
          </p:cNvSpPr>
          <p:nvPr/>
        </p:nvSpPr>
        <p:spPr bwMode="auto">
          <a:xfrm>
            <a:off x="6588125" y="2924175"/>
            <a:ext cx="0" cy="73025"/>
          </a:xfrm>
          <a:prstGeom prst="line">
            <a:avLst/>
          </a:prstGeom>
          <a:noFill/>
          <a:ln w="38100">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52" name="Line 36"/>
          <p:cNvSpPr>
            <a:spLocks noChangeShapeType="1"/>
          </p:cNvSpPr>
          <p:nvPr/>
        </p:nvSpPr>
        <p:spPr bwMode="auto">
          <a:xfrm>
            <a:off x="7812088" y="2924175"/>
            <a:ext cx="0" cy="73025"/>
          </a:xfrm>
          <a:prstGeom prst="line">
            <a:avLst/>
          </a:prstGeom>
          <a:noFill/>
          <a:ln w="38100">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53" name="Line 37"/>
          <p:cNvSpPr>
            <a:spLocks noChangeShapeType="1"/>
          </p:cNvSpPr>
          <p:nvPr/>
        </p:nvSpPr>
        <p:spPr bwMode="auto">
          <a:xfrm>
            <a:off x="4932363" y="3573463"/>
            <a:ext cx="0" cy="142875"/>
          </a:xfrm>
          <a:prstGeom prst="line">
            <a:avLst/>
          </a:prstGeom>
          <a:noFill/>
          <a:ln w="28575">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54" name="Line 38"/>
          <p:cNvSpPr>
            <a:spLocks noChangeShapeType="1"/>
          </p:cNvSpPr>
          <p:nvPr/>
        </p:nvSpPr>
        <p:spPr bwMode="auto">
          <a:xfrm>
            <a:off x="5003800" y="4292600"/>
            <a:ext cx="0" cy="1081088"/>
          </a:xfrm>
          <a:prstGeom prst="line">
            <a:avLst/>
          </a:prstGeom>
          <a:noFill/>
          <a:ln w="28575">
            <a:solidFill>
              <a:schemeClr val="folHlink"/>
            </a:solidFill>
            <a:prstDash val="dash"/>
            <a:round/>
            <a:headEnd/>
            <a:tailEnd/>
          </a:ln>
          <a:extLst>
            <a:ext uri="{909E8E84-426E-40DD-AFC4-6F175D3DCCD1}">
              <a14:hiddenFill xmlns:a14="http://schemas.microsoft.com/office/drawing/2010/main">
                <a:noFill/>
              </a14:hiddenFill>
            </a:ext>
          </a:extLst>
        </p:spPr>
        <p:txBody>
          <a:bodyPr/>
          <a:lstStyle/>
          <a:p>
            <a:endParaRPr lang="fr-CH"/>
          </a:p>
        </p:txBody>
      </p:sp>
      <p:sp>
        <p:nvSpPr>
          <p:cNvPr id="393255" name="Rectangle 39"/>
          <p:cNvSpPr>
            <a:spLocks noChangeArrowheads="1"/>
          </p:cNvSpPr>
          <p:nvPr/>
        </p:nvSpPr>
        <p:spPr bwMode="auto">
          <a:xfrm>
            <a:off x="1692275" y="5445125"/>
            <a:ext cx="1081088" cy="576263"/>
          </a:xfrm>
          <a:prstGeom prst="rect">
            <a:avLst/>
          </a:prstGeom>
          <a:solidFill>
            <a:srgbClr val="E7AE9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fr-CH" altLang="en-US" sz="1200" b="0" dirty="0" smtClean="0">
                <a:solidFill>
                  <a:srgbClr val="112729"/>
                </a:solidFill>
              </a:rPr>
              <a:t>Unités de</a:t>
            </a:r>
          </a:p>
          <a:p>
            <a:pPr algn="ctr" eaLnBrk="1" hangingPunct="1">
              <a:spcBef>
                <a:spcPct val="0"/>
              </a:spcBef>
              <a:buFontTx/>
              <a:buNone/>
            </a:pPr>
            <a:r>
              <a:rPr lang="fr-CH" altLang="en-US" sz="1200" b="0" dirty="0" smtClean="0">
                <a:solidFill>
                  <a:srgbClr val="112729"/>
                </a:solidFill>
              </a:rPr>
              <a:t>police </a:t>
            </a:r>
            <a:br>
              <a:rPr lang="fr-CH" altLang="en-US" sz="1200" b="0" dirty="0" smtClean="0">
                <a:solidFill>
                  <a:srgbClr val="112729"/>
                </a:solidFill>
              </a:rPr>
            </a:br>
            <a:r>
              <a:rPr lang="fr-CH" altLang="en-US" sz="1200" b="0" dirty="0" smtClean="0">
                <a:solidFill>
                  <a:srgbClr val="112729"/>
                </a:solidFill>
              </a:rPr>
              <a:t>constituées</a:t>
            </a:r>
            <a:endParaRPr lang="fr-CH" altLang="en-US" sz="1200" b="0" dirty="0">
              <a:solidFill>
                <a:srgbClr val="112729"/>
              </a:solidFill>
            </a:endParaRPr>
          </a:p>
        </p:txBody>
      </p:sp>
      <p:sp>
        <p:nvSpPr>
          <p:cNvPr id="393256" name="Rectangle 40"/>
          <p:cNvSpPr>
            <a:spLocks noChangeArrowheads="1"/>
          </p:cNvSpPr>
          <p:nvPr/>
        </p:nvSpPr>
        <p:spPr bwMode="auto">
          <a:xfrm>
            <a:off x="462665" y="5445125"/>
            <a:ext cx="1081087" cy="576263"/>
          </a:xfrm>
          <a:prstGeom prst="rect">
            <a:avLst/>
          </a:prstGeom>
          <a:solidFill>
            <a:srgbClr val="E7AE9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lnSpc>
                <a:spcPts val="1100"/>
              </a:lnSpc>
              <a:spcBef>
                <a:spcPct val="0"/>
              </a:spcBef>
              <a:buFontTx/>
              <a:buNone/>
            </a:pPr>
            <a:r>
              <a:rPr lang="fr-CH" altLang="en-US" sz="1200" b="0" dirty="0" smtClean="0">
                <a:solidFill>
                  <a:srgbClr val="112729"/>
                </a:solidFill>
              </a:rPr>
              <a:t>Conseillers</a:t>
            </a:r>
            <a:br>
              <a:rPr lang="fr-CH" altLang="en-US" sz="1200" b="0" dirty="0" smtClean="0">
                <a:solidFill>
                  <a:srgbClr val="112729"/>
                </a:solidFill>
              </a:rPr>
            </a:br>
            <a:r>
              <a:rPr lang="fr-CH" altLang="en-US" sz="1200" b="0" dirty="0" smtClean="0">
                <a:solidFill>
                  <a:srgbClr val="112729"/>
                </a:solidFill>
              </a:rPr>
              <a:t>pour les questions </a:t>
            </a:r>
            <a:br>
              <a:rPr lang="fr-CH" altLang="en-US" sz="1200" b="0" dirty="0" smtClean="0">
                <a:solidFill>
                  <a:srgbClr val="112729"/>
                </a:solidFill>
              </a:rPr>
            </a:br>
            <a:r>
              <a:rPr lang="fr-CH" altLang="en-US" sz="1200" b="0" dirty="0" smtClean="0">
                <a:solidFill>
                  <a:srgbClr val="112729"/>
                </a:solidFill>
              </a:rPr>
              <a:t>de police</a:t>
            </a:r>
            <a:endParaRPr lang="fr-CH" altLang="en-US" sz="1200" b="0" dirty="0">
              <a:solidFill>
                <a:srgbClr val="112729"/>
              </a:solidFill>
            </a:endParaRPr>
          </a:p>
        </p:txBody>
      </p:sp>
      <p:sp>
        <p:nvSpPr>
          <p:cNvPr id="393257" name="Line 41"/>
          <p:cNvSpPr>
            <a:spLocks noChangeShapeType="1"/>
          </p:cNvSpPr>
          <p:nvPr/>
        </p:nvSpPr>
        <p:spPr bwMode="auto">
          <a:xfrm>
            <a:off x="1042988" y="5373688"/>
            <a:ext cx="122555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58" name="Line 42"/>
          <p:cNvSpPr>
            <a:spLocks noChangeShapeType="1"/>
          </p:cNvSpPr>
          <p:nvPr/>
        </p:nvSpPr>
        <p:spPr bwMode="auto">
          <a:xfrm flipH="1">
            <a:off x="1042988" y="5373688"/>
            <a:ext cx="0" cy="7143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59" name="Line 43"/>
          <p:cNvSpPr>
            <a:spLocks noChangeShapeType="1"/>
          </p:cNvSpPr>
          <p:nvPr/>
        </p:nvSpPr>
        <p:spPr bwMode="auto">
          <a:xfrm>
            <a:off x="1547813" y="5229225"/>
            <a:ext cx="0" cy="1444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60" name="Line 44"/>
          <p:cNvSpPr>
            <a:spLocks noChangeShapeType="1"/>
          </p:cNvSpPr>
          <p:nvPr/>
        </p:nvSpPr>
        <p:spPr bwMode="auto">
          <a:xfrm>
            <a:off x="2268538" y="5373688"/>
            <a:ext cx="0" cy="7143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61" name="Text Box 45"/>
          <p:cNvSpPr txBox="1">
            <a:spLocks noChangeArrowheads="1"/>
          </p:cNvSpPr>
          <p:nvPr/>
        </p:nvSpPr>
        <p:spPr bwMode="auto">
          <a:xfrm>
            <a:off x="7740650" y="333375"/>
            <a:ext cx="184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GB" altLang="en-US" sz="1400">
              <a:solidFill>
                <a:srgbClr val="112729"/>
              </a:solidFill>
            </a:endParaRPr>
          </a:p>
        </p:txBody>
      </p:sp>
      <p:sp>
        <p:nvSpPr>
          <p:cNvPr id="393262" name="Line 46"/>
          <p:cNvSpPr>
            <a:spLocks noChangeShapeType="1"/>
          </p:cNvSpPr>
          <p:nvPr/>
        </p:nvSpPr>
        <p:spPr bwMode="auto">
          <a:xfrm>
            <a:off x="4859338" y="2924175"/>
            <a:ext cx="2952750" cy="0"/>
          </a:xfrm>
          <a:prstGeom prst="line">
            <a:avLst/>
          </a:prstGeom>
          <a:noFill/>
          <a:ln w="38100">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63" name="Line 47"/>
          <p:cNvSpPr>
            <a:spLocks noChangeShapeType="1"/>
          </p:cNvSpPr>
          <p:nvPr/>
        </p:nvSpPr>
        <p:spPr bwMode="auto">
          <a:xfrm>
            <a:off x="6299200" y="1412875"/>
            <a:ext cx="863600" cy="0"/>
          </a:xfrm>
          <a:prstGeom prst="line">
            <a:avLst/>
          </a:prstGeom>
          <a:noFill/>
          <a:ln w="28575">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64" name="Line 48"/>
          <p:cNvSpPr>
            <a:spLocks noChangeShapeType="1"/>
          </p:cNvSpPr>
          <p:nvPr/>
        </p:nvSpPr>
        <p:spPr bwMode="auto">
          <a:xfrm>
            <a:off x="6299200" y="1700213"/>
            <a:ext cx="86360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65" name="Line 49"/>
          <p:cNvSpPr>
            <a:spLocks noChangeShapeType="1"/>
          </p:cNvSpPr>
          <p:nvPr/>
        </p:nvSpPr>
        <p:spPr bwMode="auto">
          <a:xfrm>
            <a:off x="6299200" y="2347913"/>
            <a:ext cx="863600" cy="0"/>
          </a:xfrm>
          <a:prstGeom prst="line">
            <a:avLst/>
          </a:prstGeom>
          <a:noFill/>
          <a:ln w="38100">
            <a:solidFill>
              <a:srgbClr val="A60A28"/>
            </a:solidFill>
            <a:prstDash val="sysDot"/>
            <a:round/>
            <a:headEnd/>
            <a:tailEnd/>
          </a:ln>
          <a:extLst>
            <a:ext uri="{909E8E84-426E-40DD-AFC4-6F175D3DCCD1}">
              <a14:hiddenFill xmlns:a14="http://schemas.microsoft.com/office/drawing/2010/main">
                <a:noFill/>
              </a14:hiddenFill>
            </a:ext>
          </a:extLst>
        </p:spPr>
        <p:txBody>
          <a:bodyPr/>
          <a:lstStyle/>
          <a:p>
            <a:endParaRPr lang="fr-CH"/>
          </a:p>
        </p:txBody>
      </p:sp>
      <p:sp>
        <p:nvSpPr>
          <p:cNvPr id="393266" name="Line 50"/>
          <p:cNvSpPr>
            <a:spLocks noChangeShapeType="1"/>
          </p:cNvSpPr>
          <p:nvPr/>
        </p:nvSpPr>
        <p:spPr bwMode="auto">
          <a:xfrm>
            <a:off x="6299200" y="2060575"/>
            <a:ext cx="863600" cy="0"/>
          </a:xfrm>
          <a:prstGeom prst="line">
            <a:avLst/>
          </a:prstGeom>
          <a:noFill/>
          <a:ln w="28575">
            <a:solidFill>
              <a:schemeClr val="folHlink"/>
            </a:solidFill>
            <a:prstDash val="dash"/>
            <a:round/>
            <a:headEnd/>
            <a:tailEnd/>
          </a:ln>
          <a:extLst>
            <a:ext uri="{909E8E84-426E-40DD-AFC4-6F175D3DCCD1}">
              <a14:hiddenFill xmlns:a14="http://schemas.microsoft.com/office/drawing/2010/main">
                <a:noFill/>
              </a14:hiddenFill>
            </a:ext>
          </a:extLst>
        </p:spPr>
        <p:txBody>
          <a:bodyPr/>
          <a:lstStyle/>
          <a:p>
            <a:endParaRPr lang="fr-CH"/>
          </a:p>
        </p:txBody>
      </p:sp>
      <p:sp>
        <p:nvSpPr>
          <p:cNvPr id="393267" name="Text Box 51"/>
          <p:cNvSpPr txBox="1">
            <a:spLocks noChangeArrowheads="1"/>
          </p:cNvSpPr>
          <p:nvPr/>
        </p:nvSpPr>
        <p:spPr bwMode="auto">
          <a:xfrm>
            <a:off x="7235825" y="1268413"/>
            <a:ext cx="160973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fr-CH" altLang="en-US" sz="1400" dirty="0" smtClean="0">
                <a:solidFill>
                  <a:srgbClr val="000000"/>
                </a:solidFill>
              </a:rPr>
              <a:t>Autorité de l’ONU</a:t>
            </a:r>
            <a:endParaRPr lang="fr-CH" altLang="en-US" sz="1400" dirty="0">
              <a:solidFill>
                <a:srgbClr val="000000"/>
              </a:solidFill>
            </a:endParaRPr>
          </a:p>
        </p:txBody>
      </p:sp>
      <p:sp>
        <p:nvSpPr>
          <p:cNvPr id="393268" name="Text Box 52"/>
          <p:cNvSpPr txBox="1">
            <a:spLocks noChangeArrowheads="1"/>
          </p:cNvSpPr>
          <p:nvPr/>
        </p:nvSpPr>
        <p:spPr bwMode="auto">
          <a:xfrm>
            <a:off x="7263624" y="1547155"/>
            <a:ext cx="1609736" cy="426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ts val="1300"/>
              </a:lnSpc>
              <a:spcBef>
                <a:spcPct val="0"/>
              </a:spcBef>
              <a:buFontTx/>
              <a:buNone/>
            </a:pPr>
            <a:r>
              <a:rPr lang="fr-CH" altLang="en-US" sz="1400" dirty="0" smtClean="0">
                <a:solidFill>
                  <a:srgbClr val="000000"/>
                </a:solidFill>
              </a:rPr>
              <a:t>OPCON (contrôle </a:t>
            </a:r>
            <a:br>
              <a:rPr lang="fr-CH" altLang="en-US" sz="1400" dirty="0" smtClean="0">
                <a:solidFill>
                  <a:srgbClr val="000000"/>
                </a:solidFill>
              </a:rPr>
            </a:br>
            <a:r>
              <a:rPr lang="fr-CH" altLang="en-US" sz="1400" dirty="0" smtClean="0">
                <a:solidFill>
                  <a:srgbClr val="000000"/>
                </a:solidFill>
              </a:rPr>
              <a:t>opérationnel</a:t>
            </a:r>
            <a:endParaRPr lang="fr-CH" altLang="en-US" sz="1400" dirty="0">
              <a:solidFill>
                <a:srgbClr val="000000"/>
              </a:solidFill>
            </a:endParaRPr>
          </a:p>
        </p:txBody>
      </p:sp>
      <p:sp>
        <p:nvSpPr>
          <p:cNvPr id="393269" name="Text Box 53"/>
          <p:cNvSpPr txBox="1">
            <a:spLocks noChangeArrowheads="1"/>
          </p:cNvSpPr>
          <p:nvPr/>
        </p:nvSpPr>
        <p:spPr bwMode="auto">
          <a:xfrm>
            <a:off x="7235825" y="1916113"/>
            <a:ext cx="1553117" cy="425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ts val="1300"/>
              </a:lnSpc>
              <a:spcBef>
                <a:spcPct val="0"/>
              </a:spcBef>
              <a:buFontTx/>
              <a:buNone/>
            </a:pPr>
            <a:r>
              <a:rPr lang="fr-CH" altLang="en-US" sz="1400" dirty="0" smtClean="0">
                <a:solidFill>
                  <a:srgbClr val="000000"/>
                </a:solidFill>
              </a:rPr>
              <a:t>TACON (contrôle</a:t>
            </a:r>
            <a:br>
              <a:rPr lang="fr-CH" altLang="en-US" sz="1400" dirty="0" smtClean="0">
                <a:solidFill>
                  <a:srgbClr val="000000"/>
                </a:solidFill>
              </a:rPr>
            </a:br>
            <a:r>
              <a:rPr lang="fr-CH" altLang="en-US" sz="1400" dirty="0" smtClean="0">
                <a:solidFill>
                  <a:srgbClr val="000000"/>
                </a:solidFill>
              </a:rPr>
              <a:t> tactique</a:t>
            </a:r>
            <a:endParaRPr lang="fr-CH" altLang="en-US" sz="1400" dirty="0">
              <a:solidFill>
                <a:srgbClr val="000000"/>
              </a:solidFill>
            </a:endParaRPr>
          </a:p>
        </p:txBody>
      </p:sp>
      <p:sp>
        <p:nvSpPr>
          <p:cNvPr id="393270" name="Text Box 54"/>
          <p:cNvSpPr txBox="1">
            <a:spLocks noChangeArrowheads="1"/>
          </p:cNvSpPr>
          <p:nvPr/>
        </p:nvSpPr>
        <p:spPr bwMode="auto">
          <a:xfrm>
            <a:off x="7286625" y="2203450"/>
            <a:ext cx="1285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a:solidFill>
                  <a:srgbClr val="000000"/>
                </a:solidFill>
              </a:rPr>
              <a:t>Coordination</a:t>
            </a:r>
          </a:p>
        </p:txBody>
      </p:sp>
      <p:sp>
        <p:nvSpPr>
          <p:cNvPr id="393271" name="Rectangle 55"/>
          <p:cNvSpPr>
            <a:spLocks noChangeArrowheads="1"/>
          </p:cNvSpPr>
          <p:nvPr/>
        </p:nvSpPr>
        <p:spPr bwMode="auto">
          <a:xfrm>
            <a:off x="7164388" y="4581525"/>
            <a:ext cx="1081087" cy="576263"/>
          </a:xfrm>
          <a:prstGeom prst="rect">
            <a:avLst/>
          </a:prstGeom>
          <a:solidFill>
            <a:srgbClr val="FAA4C7"/>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GB" altLang="en-US" sz="1600">
              <a:solidFill>
                <a:srgbClr val="112729"/>
              </a:solidFill>
            </a:endParaRPr>
          </a:p>
        </p:txBody>
      </p:sp>
      <p:sp>
        <p:nvSpPr>
          <p:cNvPr id="393272" name="Rectangle 56"/>
          <p:cNvSpPr>
            <a:spLocks noChangeArrowheads="1"/>
          </p:cNvSpPr>
          <p:nvPr/>
        </p:nvSpPr>
        <p:spPr bwMode="auto">
          <a:xfrm>
            <a:off x="7380288" y="4868863"/>
            <a:ext cx="1081087" cy="576262"/>
          </a:xfrm>
          <a:prstGeom prst="rect">
            <a:avLst/>
          </a:prstGeom>
          <a:solidFill>
            <a:srgbClr val="FAA4C7"/>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GB" altLang="en-US" sz="1600">
              <a:solidFill>
                <a:srgbClr val="112729"/>
              </a:solidFill>
            </a:endParaRPr>
          </a:p>
        </p:txBody>
      </p:sp>
      <p:sp>
        <p:nvSpPr>
          <p:cNvPr id="393273" name="Rectangle 57"/>
          <p:cNvSpPr>
            <a:spLocks noChangeArrowheads="1"/>
          </p:cNvSpPr>
          <p:nvPr/>
        </p:nvSpPr>
        <p:spPr bwMode="auto">
          <a:xfrm>
            <a:off x="7596188" y="5157788"/>
            <a:ext cx="1081087" cy="576262"/>
          </a:xfrm>
          <a:prstGeom prst="rect">
            <a:avLst/>
          </a:prstGeom>
          <a:solidFill>
            <a:srgbClr val="FAA4C7"/>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GB" altLang="en-US" sz="1600">
              <a:solidFill>
                <a:srgbClr val="112729"/>
              </a:solidFill>
            </a:endParaRPr>
          </a:p>
        </p:txBody>
      </p:sp>
      <p:sp>
        <p:nvSpPr>
          <p:cNvPr id="393274" name="Rectangle 58"/>
          <p:cNvSpPr>
            <a:spLocks noChangeArrowheads="1"/>
          </p:cNvSpPr>
          <p:nvPr/>
        </p:nvSpPr>
        <p:spPr bwMode="auto">
          <a:xfrm>
            <a:off x="7812088" y="5516563"/>
            <a:ext cx="1081087" cy="576262"/>
          </a:xfrm>
          <a:prstGeom prst="rect">
            <a:avLst/>
          </a:prstGeom>
          <a:solidFill>
            <a:srgbClr val="FAA4C7"/>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600" b="0" dirty="0" smtClean="0">
                <a:solidFill>
                  <a:srgbClr val="112729"/>
                </a:solidFill>
              </a:rPr>
              <a:t>ONG</a:t>
            </a:r>
            <a:endParaRPr lang="en-US" altLang="en-US" sz="1600" b="0" dirty="0">
              <a:solidFill>
                <a:srgbClr val="112729"/>
              </a:solidFill>
            </a:endParaRPr>
          </a:p>
        </p:txBody>
      </p:sp>
      <p:sp>
        <p:nvSpPr>
          <p:cNvPr id="393275" name="Text Box 59"/>
          <p:cNvSpPr txBox="1">
            <a:spLocks noChangeArrowheads="1"/>
          </p:cNvSpPr>
          <p:nvPr/>
        </p:nvSpPr>
        <p:spPr bwMode="auto">
          <a:xfrm>
            <a:off x="6640513" y="3689350"/>
            <a:ext cx="9382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b="0">
                <a:solidFill>
                  <a:srgbClr val="112729"/>
                </a:solidFill>
              </a:rPr>
              <a:t>UNICEF</a:t>
            </a:r>
          </a:p>
        </p:txBody>
      </p:sp>
      <p:sp>
        <p:nvSpPr>
          <p:cNvPr id="393276" name="Text Box 60"/>
          <p:cNvSpPr txBox="1">
            <a:spLocks noChangeArrowheads="1"/>
          </p:cNvSpPr>
          <p:nvPr/>
        </p:nvSpPr>
        <p:spPr bwMode="auto">
          <a:xfrm>
            <a:off x="6856413" y="3976688"/>
            <a:ext cx="6046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b="0" dirty="0" smtClean="0">
                <a:solidFill>
                  <a:srgbClr val="112729"/>
                </a:solidFill>
              </a:rPr>
              <a:t>HCR</a:t>
            </a:r>
            <a:endParaRPr lang="en-US" altLang="en-US" sz="1600" b="0" dirty="0">
              <a:solidFill>
                <a:srgbClr val="112729"/>
              </a:solidFill>
            </a:endParaRPr>
          </a:p>
        </p:txBody>
      </p:sp>
      <p:sp>
        <p:nvSpPr>
          <p:cNvPr id="393277" name="Text Box 61"/>
          <p:cNvSpPr txBox="1">
            <a:spLocks noChangeArrowheads="1"/>
          </p:cNvSpPr>
          <p:nvPr/>
        </p:nvSpPr>
        <p:spPr bwMode="auto">
          <a:xfrm>
            <a:off x="6948488" y="4292600"/>
            <a:ext cx="76335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b="0" dirty="0" smtClean="0">
                <a:solidFill>
                  <a:srgbClr val="112729"/>
                </a:solidFill>
              </a:rPr>
              <a:t>HCDH</a:t>
            </a:r>
            <a:endParaRPr lang="en-US" altLang="en-US" sz="1600" b="0" dirty="0">
              <a:solidFill>
                <a:srgbClr val="112729"/>
              </a:solidFill>
            </a:endParaRPr>
          </a:p>
        </p:txBody>
      </p:sp>
      <p:sp>
        <p:nvSpPr>
          <p:cNvPr id="393278" name="Text Box 62"/>
          <p:cNvSpPr txBox="1">
            <a:spLocks noChangeArrowheads="1"/>
          </p:cNvSpPr>
          <p:nvPr/>
        </p:nvSpPr>
        <p:spPr bwMode="auto">
          <a:xfrm>
            <a:off x="7308850" y="4581525"/>
            <a:ext cx="60984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b="0" dirty="0" smtClean="0">
                <a:solidFill>
                  <a:srgbClr val="112729"/>
                </a:solidFill>
              </a:rPr>
              <a:t>PAM</a:t>
            </a:r>
            <a:endParaRPr lang="en-US" altLang="en-US" sz="1600" b="0" dirty="0">
              <a:solidFill>
                <a:srgbClr val="112729"/>
              </a:solidFill>
            </a:endParaRPr>
          </a:p>
        </p:txBody>
      </p:sp>
      <p:sp>
        <p:nvSpPr>
          <p:cNvPr id="393279" name="Text Box 63"/>
          <p:cNvSpPr txBox="1">
            <a:spLocks noChangeArrowheads="1"/>
          </p:cNvSpPr>
          <p:nvPr/>
        </p:nvSpPr>
        <p:spPr bwMode="auto">
          <a:xfrm>
            <a:off x="7451725" y="4868863"/>
            <a:ext cx="62869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b="0" dirty="0" smtClean="0">
                <a:solidFill>
                  <a:srgbClr val="112729"/>
                </a:solidFill>
              </a:rPr>
              <a:t>OMS</a:t>
            </a:r>
            <a:endParaRPr lang="en-US" altLang="en-US" sz="1600" b="0" dirty="0">
              <a:solidFill>
                <a:srgbClr val="112729"/>
              </a:solidFill>
            </a:endParaRPr>
          </a:p>
        </p:txBody>
      </p:sp>
      <p:sp>
        <p:nvSpPr>
          <p:cNvPr id="393280" name="Text Box 64"/>
          <p:cNvSpPr txBox="1">
            <a:spLocks noChangeArrowheads="1"/>
          </p:cNvSpPr>
          <p:nvPr/>
        </p:nvSpPr>
        <p:spPr bwMode="auto">
          <a:xfrm>
            <a:off x="7529185" y="5210482"/>
            <a:ext cx="119955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300" b="0" dirty="0" smtClean="0">
                <a:solidFill>
                  <a:srgbClr val="112729"/>
                </a:solidFill>
              </a:rPr>
              <a:t>Org. </a:t>
            </a:r>
            <a:r>
              <a:rPr lang="en-US" altLang="en-US" sz="1300" b="0" dirty="0" err="1" smtClean="0">
                <a:solidFill>
                  <a:srgbClr val="112729"/>
                </a:solidFill>
              </a:rPr>
              <a:t>nationales</a:t>
            </a:r>
            <a:endParaRPr lang="en-US" altLang="en-US" sz="1300" b="0" dirty="0">
              <a:solidFill>
                <a:srgbClr val="112729"/>
              </a:solidFill>
            </a:endParaRPr>
          </a:p>
        </p:txBody>
      </p:sp>
      <p:sp>
        <p:nvSpPr>
          <p:cNvPr id="393281" name="Rectangle 65"/>
          <p:cNvSpPr>
            <a:spLocks noChangeArrowheads="1"/>
          </p:cNvSpPr>
          <p:nvPr/>
        </p:nvSpPr>
        <p:spPr bwMode="auto">
          <a:xfrm>
            <a:off x="900113" y="3644900"/>
            <a:ext cx="792162" cy="360363"/>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000" b="0">
                <a:solidFill>
                  <a:srgbClr val="FFFF00"/>
                </a:solidFill>
              </a:rPr>
              <a:t>DDR</a:t>
            </a:r>
          </a:p>
        </p:txBody>
      </p:sp>
      <p:sp>
        <p:nvSpPr>
          <p:cNvPr id="393282" name="Rectangle 66"/>
          <p:cNvSpPr>
            <a:spLocks noChangeArrowheads="1"/>
          </p:cNvSpPr>
          <p:nvPr/>
        </p:nvSpPr>
        <p:spPr bwMode="auto">
          <a:xfrm>
            <a:off x="1763713" y="3644900"/>
            <a:ext cx="792162" cy="360363"/>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000" b="0" dirty="0" smtClean="0">
                <a:solidFill>
                  <a:srgbClr val="FFFF00"/>
                </a:solidFill>
              </a:rPr>
              <a:t>CONSEILLER</a:t>
            </a:r>
            <a:endParaRPr lang="en-US" altLang="en-US" sz="1000" b="0" dirty="0">
              <a:solidFill>
                <a:srgbClr val="FFFF00"/>
              </a:solidFill>
            </a:endParaRPr>
          </a:p>
          <a:p>
            <a:pPr algn="ctr" eaLnBrk="1" hangingPunct="1">
              <a:spcBef>
                <a:spcPct val="0"/>
              </a:spcBef>
              <a:buFontTx/>
              <a:buNone/>
            </a:pPr>
            <a:r>
              <a:rPr lang="en-US" altLang="en-US" sz="1000" b="0" dirty="0" smtClean="0">
                <a:solidFill>
                  <a:srgbClr val="FFFF00"/>
                </a:solidFill>
              </a:rPr>
              <a:t>POLITIQUE</a:t>
            </a:r>
            <a:endParaRPr lang="en-US" altLang="en-US" sz="1000" b="0" dirty="0">
              <a:solidFill>
                <a:srgbClr val="FFFF00"/>
              </a:solidFill>
            </a:endParaRPr>
          </a:p>
        </p:txBody>
      </p:sp>
      <p:sp>
        <p:nvSpPr>
          <p:cNvPr id="393283" name="Rectangle 67"/>
          <p:cNvSpPr>
            <a:spLocks noChangeArrowheads="1"/>
          </p:cNvSpPr>
          <p:nvPr/>
        </p:nvSpPr>
        <p:spPr bwMode="auto">
          <a:xfrm>
            <a:off x="2627313" y="3644900"/>
            <a:ext cx="792162" cy="360363"/>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000" b="0" dirty="0" smtClean="0">
                <a:solidFill>
                  <a:srgbClr val="FFFF00"/>
                </a:solidFill>
              </a:rPr>
              <a:t>CONEILLER</a:t>
            </a:r>
            <a:endParaRPr lang="en-US" altLang="en-US" sz="1000" b="0" dirty="0">
              <a:solidFill>
                <a:srgbClr val="FFFF00"/>
              </a:solidFill>
            </a:endParaRPr>
          </a:p>
          <a:p>
            <a:pPr algn="ctr" eaLnBrk="1" hangingPunct="1">
              <a:spcBef>
                <a:spcPct val="0"/>
              </a:spcBef>
              <a:buFontTx/>
              <a:buNone/>
            </a:pPr>
            <a:r>
              <a:rPr lang="en-US" altLang="en-US" sz="1000" b="0" dirty="0" smtClean="0">
                <a:solidFill>
                  <a:srgbClr val="FFFF00"/>
                </a:solidFill>
              </a:rPr>
              <a:t>JURIDIQUE</a:t>
            </a:r>
            <a:endParaRPr lang="en-US" altLang="en-US" sz="1000" b="0" dirty="0">
              <a:solidFill>
                <a:srgbClr val="FFFF00"/>
              </a:solidFill>
            </a:endParaRPr>
          </a:p>
        </p:txBody>
      </p:sp>
      <p:sp>
        <p:nvSpPr>
          <p:cNvPr id="393284" name="Rectangle 68"/>
          <p:cNvSpPr>
            <a:spLocks noChangeArrowheads="1"/>
          </p:cNvSpPr>
          <p:nvPr/>
        </p:nvSpPr>
        <p:spPr bwMode="auto">
          <a:xfrm>
            <a:off x="900113" y="4076700"/>
            <a:ext cx="792162" cy="360363"/>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000" b="0" dirty="0" smtClean="0">
                <a:solidFill>
                  <a:srgbClr val="FFFF00"/>
                </a:solidFill>
              </a:rPr>
              <a:t>Information</a:t>
            </a:r>
            <a:endParaRPr lang="en-US" altLang="en-US" sz="1000" b="0" dirty="0">
              <a:solidFill>
                <a:srgbClr val="FFFF00"/>
              </a:solidFill>
            </a:endParaRPr>
          </a:p>
        </p:txBody>
      </p:sp>
      <p:sp>
        <p:nvSpPr>
          <p:cNvPr id="393285" name="Rectangle 69"/>
          <p:cNvSpPr>
            <a:spLocks noChangeArrowheads="1"/>
          </p:cNvSpPr>
          <p:nvPr/>
        </p:nvSpPr>
        <p:spPr bwMode="auto">
          <a:xfrm>
            <a:off x="1763713" y="4076700"/>
            <a:ext cx="792162" cy="360363"/>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000" b="0" dirty="0" smtClean="0">
                <a:solidFill>
                  <a:srgbClr val="FFFF00"/>
                </a:solidFill>
              </a:rPr>
              <a:t>Droits des </a:t>
            </a:r>
            <a:br>
              <a:rPr lang="en-US" altLang="en-US" sz="1000" b="0" dirty="0" smtClean="0">
                <a:solidFill>
                  <a:srgbClr val="FFFF00"/>
                </a:solidFill>
              </a:rPr>
            </a:br>
            <a:r>
              <a:rPr lang="en-US" altLang="en-US" sz="1000" b="0" dirty="0" smtClean="0">
                <a:solidFill>
                  <a:srgbClr val="FFFF00"/>
                </a:solidFill>
              </a:rPr>
              <a:t>femmes</a:t>
            </a:r>
            <a:endParaRPr lang="en-US" altLang="en-US" sz="1000" b="0" dirty="0">
              <a:solidFill>
                <a:srgbClr val="FFFF00"/>
              </a:solidFill>
            </a:endParaRPr>
          </a:p>
        </p:txBody>
      </p:sp>
      <p:sp>
        <p:nvSpPr>
          <p:cNvPr id="393286" name="Rectangle 70"/>
          <p:cNvSpPr>
            <a:spLocks noChangeArrowheads="1"/>
          </p:cNvSpPr>
          <p:nvPr/>
        </p:nvSpPr>
        <p:spPr bwMode="auto">
          <a:xfrm>
            <a:off x="914400" y="3048000"/>
            <a:ext cx="792163" cy="360363"/>
          </a:xfrm>
          <a:prstGeom prst="rect">
            <a:avLst/>
          </a:prstGeom>
          <a:solidFill>
            <a:srgbClr val="FFFF66"/>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400" b="0">
                <a:solidFill>
                  <a:srgbClr val="808080"/>
                </a:solidFill>
              </a:rPr>
              <a:t>JMAC</a:t>
            </a:r>
          </a:p>
          <a:p>
            <a:pPr algn="ctr" eaLnBrk="1" hangingPunct="1">
              <a:spcBef>
                <a:spcPct val="0"/>
              </a:spcBef>
              <a:buFontTx/>
              <a:buNone/>
            </a:pPr>
            <a:r>
              <a:rPr lang="en-US" altLang="en-US" sz="1400" b="0">
                <a:solidFill>
                  <a:srgbClr val="808080"/>
                </a:solidFill>
              </a:rPr>
              <a:t>JOC</a:t>
            </a:r>
            <a:endParaRPr lang="en-GB" altLang="en-US" sz="1400" b="0">
              <a:solidFill>
                <a:srgbClr val="808080"/>
              </a:solidFill>
            </a:endParaRPr>
          </a:p>
        </p:txBody>
      </p:sp>
      <p:sp>
        <p:nvSpPr>
          <p:cNvPr id="393287" name="Rectangle 71"/>
          <p:cNvSpPr>
            <a:spLocks noChangeArrowheads="1"/>
          </p:cNvSpPr>
          <p:nvPr/>
        </p:nvSpPr>
        <p:spPr bwMode="auto">
          <a:xfrm>
            <a:off x="2667000" y="4114800"/>
            <a:ext cx="792163" cy="360363"/>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200" b="0" dirty="0" err="1" smtClean="0">
                <a:solidFill>
                  <a:srgbClr val="FFFF00"/>
                </a:solidFill>
              </a:rPr>
              <a:t>État</a:t>
            </a:r>
            <a:r>
              <a:rPr lang="en-US" altLang="en-US" sz="1200" b="0" dirty="0" smtClean="0">
                <a:solidFill>
                  <a:srgbClr val="FFFF00"/>
                </a:solidFill>
              </a:rPr>
              <a:t> de droit</a:t>
            </a:r>
            <a:endParaRPr lang="en-GB" altLang="en-US" sz="1200" b="0" dirty="0">
              <a:solidFill>
                <a:srgbClr val="FFFF00"/>
              </a:solidFill>
            </a:endParaRPr>
          </a:p>
        </p:txBody>
      </p:sp>
      <p:sp>
        <p:nvSpPr>
          <p:cNvPr id="393288" name="Line 72"/>
          <p:cNvSpPr>
            <a:spLocks noChangeShapeType="1"/>
          </p:cNvSpPr>
          <p:nvPr/>
        </p:nvSpPr>
        <p:spPr bwMode="auto">
          <a:xfrm>
            <a:off x="1676400" y="3276600"/>
            <a:ext cx="152400" cy="0"/>
          </a:xfrm>
          <a:prstGeom prst="line">
            <a:avLst/>
          </a:prstGeom>
          <a:noFill/>
          <a:ln w="12700">
            <a:solidFill>
              <a:srgbClr val="FFFF00"/>
            </a:solidFill>
            <a:round/>
            <a:headEnd/>
            <a:tailEnd/>
          </a:ln>
          <a:extLst>
            <a:ext uri="{909E8E84-426E-40DD-AFC4-6F175D3DCCD1}">
              <a14:hiddenFill xmlns:a14="http://schemas.microsoft.com/office/drawing/2010/main">
                <a:noFill/>
              </a14:hiddenFill>
            </a:ext>
          </a:extLst>
        </p:spPr>
        <p:txBody>
          <a:bodyPr/>
          <a:lstStyle/>
          <a:p>
            <a:endParaRPr lang="fr-CH"/>
          </a:p>
        </p:txBody>
      </p:sp>
      <p:sp>
        <p:nvSpPr>
          <p:cNvPr id="393289" name="Rectangle 10"/>
          <p:cNvSpPr>
            <a:spLocks noChangeArrowheads="1"/>
          </p:cNvSpPr>
          <p:nvPr/>
        </p:nvSpPr>
        <p:spPr bwMode="auto">
          <a:xfrm>
            <a:off x="6796088" y="2647950"/>
            <a:ext cx="623887" cy="284163"/>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1600" dirty="0" smtClean="0">
                <a:solidFill>
                  <a:srgbClr val="FFFF00"/>
                </a:solidFill>
              </a:rPr>
              <a:t>UNTC</a:t>
            </a:r>
            <a:endParaRPr lang="en-US" altLang="en-US" sz="1600" dirty="0">
              <a:solidFill>
                <a:srgbClr val="FFFF00"/>
              </a:solidFill>
            </a:endParaRPr>
          </a:p>
        </p:txBody>
      </p:sp>
    </p:spTree>
  </p:cSld>
  <p:clrMapOvr>
    <a:masterClrMapping/>
  </p:clrMapOvr>
  <p:transition/>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p:cNvSpPr>
            <a:spLocks noGrp="1"/>
          </p:cNvSpPr>
          <p:nvPr>
            <p:ph type="dt" sz="quarter" idx="10"/>
          </p:nvPr>
        </p:nvSpPr>
        <p:spPr/>
        <p:txBody>
          <a:bodyPr/>
          <a:lstStyle/>
          <a:p>
            <a:pPr>
              <a:defRPr/>
            </a:pPr>
            <a:r>
              <a:rPr lang="en-US" smtClean="0"/>
              <a:t>02 Nov 2007</a:t>
            </a:r>
            <a:endParaRPr lang="en-US"/>
          </a:p>
        </p:txBody>
      </p:sp>
      <p:pic>
        <p:nvPicPr>
          <p:cNvPr id="394243" name="Picture 3" descr="S:\ITS\04 Support To Member States\5 - Development of Training Materials\2 - UN CIMIC\==FINALISED TRAINING MATERIALS==\OLA RZ VERSIONS\Module SBEs\CARANA setting\Treppek.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375" y="9525"/>
            <a:ext cx="874395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Oval 4"/>
          <p:cNvSpPr>
            <a:spLocks noChangeArrowheads="1"/>
          </p:cNvSpPr>
          <p:nvPr/>
        </p:nvSpPr>
        <p:spPr bwMode="auto">
          <a:xfrm>
            <a:off x="2757488" y="2582863"/>
            <a:ext cx="3603625" cy="1609725"/>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Wingdings" pitchFamily="2" charset="2"/>
              <a:buChar char="ü"/>
              <a:defRPr sz="2400" b="1">
                <a:solidFill>
                  <a:srgbClr val="FFFF99"/>
                </a:solidFill>
                <a:latin typeface="Times New Roman" pitchFamily="18" charset="0"/>
              </a:defRPr>
            </a:lvl1pPr>
            <a:lvl2pPr marL="742950" indent="-285750" eaLnBrk="0" hangingPunct="0">
              <a:spcBef>
                <a:spcPct val="20000"/>
              </a:spcBef>
              <a:buFont typeface="Wingdings" pitchFamily="2" charset="2"/>
              <a:buChar char="Ø"/>
              <a:defRPr sz="2000">
                <a:solidFill>
                  <a:srgbClr val="C0C0C0"/>
                </a:solidFill>
                <a:latin typeface="Times New Roman" pitchFamily="18" charset="0"/>
              </a:defRPr>
            </a:lvl2pPr>
            <a:lvl3pPr marL="1143000" indent="-228600" eaLnBrk="0" hangingPunct="0">
              <a:spcBef>
                <a:spcPct val="20000"/>
              </a:spcBef>
              <a:buChar char="•"/>
              <a:defRPr sz="2400">
                <a:solidFill>
                  <a:srgbClr val="99CC00"/>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GB" altLang="en-US" sz="4800" b="0">
                <a:solidFill>
                  <a:srgbClr val="000000"/>
                </a:solidFill>
              </a:rPr>
              <a:t>Questions ?</a:t>
            </a:r>
          </a:p>
        </p:txBody>
      </p:sp>
    </p:spTree>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19300" y="2133600"/>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altLang="en-US" sz="4400" smtClean="0">
                <a:solidFill>
                  <a:srgbClr val="FFFFFF"/>
                </a:solidFill>
              </a:rPr>
              <a:t>QUESTIONS?</a:t>
            </a:r>
          </a:p>
        </p:txBody>
      </p:sp>
      <p:sp>
        <p:nvSpPr>
          <p:cNvPr id="4" name="ZoneTexte 3"/>
          <p:cNvSpPr txBox="1"/>
          <p:nvPr/>
        </p:nvSpPr>
        <p:spPr>
          <a:xfrm>
            <a:off x="609600" y="-380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2 : PRINCIPES FONDAMENTAUX</a:t>
            </a:r>
            <a:endParaRPr lang="fr-CH" sz="1500" b="1" dirty="0">
              <a:solidFill>
                <a:schemeClr val="bg1"/>
              </a:solidFill>
            </a:endParaRPr>
          </a:p>
        </p:txBody>
      </p:sp>
      <p:sp>
        <p:nvSpPr>
          <p:cNvPr id="5" name="ZoneTexte 4"/>
          <p:cNvSpPr txBox="1"/>
          <p:nvPr/>
        </p:nvSpPr>
        <p:spPr>
          <a:xfrm flipH="1">
            <a:off x="58212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9405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34</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GB" altLang="fr-FR" sz="1800">
              <a:solidFill>
                <a:srgbClr val="000000"/>
              </a:solidFill>
              <a:latin typeface="Arial" pitchFamily="34" charset="0"/>
            </a:endParaRPr>
          </a:p>
        </p:txBody>
      </p:sp>
      <p:sp>
        <p:nvSpPr>
          <p:cNvPr id="92164"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fr-FR" sz="4400" b="1">
                <a:solidFill>
                  <a:srgbClr val="FFFFFF"/>
                </a:solidFill>
                <a:latin typeface="Century Gothic" pitchFamily="34" charset="0"/>
              </a:rPr>
              <a:t> </a:t>
            </a:r>
          </a:p>
          <a:p>
            <a:pPr algn="ctr" eaLnBrk="1" hangingPunct="1">
              <a:spcBef>
                <a:spcPct val="50000"/>
              </a:spcBef>
            </a:pPr>
            <a:endParaRPr lang="en-US" altLang="fr-FR" sz="4400" b="1">
              <a:solidFill>
                <a:srgbClr val="FFFFFF"/>
              </a:solidFill>
              <a:latin typeface="Century Gothic"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92166" name="Rectangle 10"/>
          <p:cNvSpPr>
            <a:spLocks noChangeArrowheads="1"/>
          </p:cNvSpPr>
          <p:nvPr/>
        </p:nvSpPr>
        <p:spPr bwMode="auto">
          <a:xfrm>
            <a:off x="961103" y="3048000"/>
            <a:ext cx="7285263" cy="60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40000"/>
              </a:lnSpc>
              <a:buClr>
                <a:srgbClr val="FFFFFF"/>
              </a:buClr>
              <a:buSzPct val="80000"/>
              <a:buFont typeface="Wingdings" pitchFamily="2" charset="2"/>
              <a:buNone/>
            </a:pPr>
            <a:endParaRPr lang="en-GB" altLang="fr-FR" sz="3600" b="1" dirty="0">
              <a:solidFill>
                <a:srgbClr val="000000"/>
              </a:solidFill>
            </a:endParaRPr>
          </a:p>
          <a:p>
            <a:pPr algn="ctr" eaLnBrk="1" hangingPunct="1">
              <a:lnSpc>
                <a:spcPct val="40000"/>
              </a:lnSpc>
              <a:buClr>
                <a:srgbClr val="FFFFFF"/>
              </a:buClr>
              <a:buSzPct val="80000"/>
              <a:buFont typeface="Wingdings" pitchFamily="2" charset="2"/>
              <a:buNone/>
            </a:pPr>
            <a:r>
              <a:rPr lang="en-GB" altLang="fr-FR" sz="3600" b="1" dirty="0" smtClean="0">
                <a:solidFill>
                  <a:srgbClr val="000000"/>
                </a:solidFill>
              </a:rPr>
              <a:t>UNITÉ </a:t>
            </a:r>
            <a:r>
              <a:rPr lang="en-GB" altLang="fr-FR" sz="3600" b="1" dirty="0">
                <a:solidFill>
                  <a:srgbClr val="000000"/>
                </a:solidFill>
              </a:rPr>
              <a:t>3 </a:t>
            </a:r>
            <a:r>
              <a:rPr lang="en-GB" altLang="fr-FR" sz="3600" b="1" dirty="0" smtClean="0">
                <a:solidFill>
                  <a:srgbClr val="000000"/>
                </a:solidFill>
              </a:rPr>
              <a:t>– Structures de la CIMIC-NU</a:t>
            </a:r>
            <a:endParaRPr lang="en-GB" altLang="fr-FR" sz="3600" b="1" dirty="0">
              <a:solidFill>
                <a:srgbClr val="000000"/>
              </a:solidFill>
            </a:endParaRPr>
          </a:p>
        </p:txBody>
      </p:sp>
      <p:sp>
        <p:nvSpPr>
          <p:cNvPr id="92167" name="Rectangle 12"/>
          <p:cNvSpPr>
            <a:spLocks noChangeArrowheads="1"/>
          </p:cNvSpPr>
          <p:nvPr/>
        </p:nvSpPr>
        <p:spPr bwMode="auto">
          <a:xfrm>
            <a:off x="2590800" y="1066800"/>
            <a:ext cx="409599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fr-FR" sz="4400" b="1" dirty="0" smtClean="0">
                <a:solidFill>
                  <a:srgbClr val="FFFFFF"/>
                </a:solidFill>
                <a:latin typeface="Century Gothic" pitchFamily="34" charset="0"/>
              </a:rPr>
              <a:t>CIMIC-NU </a:t>
            </a:r>
            <a:r>
              <a:rPr lang="en-US" altLang="fr-FR" sz="4400" b="1" dirty="0">
                <a:solidFill>
                  <a:srgbClr val="FFFFFF"/>
                </a:solidFill>
                <a:latin typeface="Century Gothic" pitchFamily="34" charset="0"/>
              </a:rPr>
              <a:t>STM</a:t>
            </a:r>
          </a:p>
        </p:txBody>
      </p:sp>
      <p:sp>
        <p:nvSpPr>
          <p:cNvPr id="92168" name="Rectangle 9"/>
          <p:cNvSpPr>
            <a:spLocks noChangeArrowheads="1"/>
          </p:cNvSpPr>
          <p:nvPr/>
        </p:nvSpPr>
        <p:spPr bwMode="auto">
          <a:xfrm>
            <a:off x="307240" y="1965325"/>
            <a:ext cx="8604525" cy="13234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fr-FR" sz="3200" b="1" dirty="0">
                <a:solidFill>
                  <a:srgbClr val="FFFFFF"/>
                </a:solidFill>
                <a:latin typeface="Century Gothic" pitchFamily="34" charset="0"/>
              </a:rPr>
              <a:t>Module 1 – </a:t>
            </a:r>
            <a:r>
              <a:rPr lang="fr-CH" sz="3200" b="1" dirty="0" smtClean="0">
                <a:solidFill>
                  <a:schemeClr val="bg1"/>
                </a:solidFill>
              </a:rPr>
              <a:t>Aperçu global de la CIMIC-NU</a:t>
            </a:r>
            <a:endParaRPr lang="en-US" altLang="fr-FR" sz="3200" b="1" dirty="0">
              <a:solidFill>
                <a:srgbClr val="FFFFFF"/>
              </a:solidFill>
              <a:latin typeface="Century Gothic" pitchFamily="34" charset="0"/>
            </a:endParaRPr>
          </a:p>
          <a:p>
            <a:pPr eaLnBrk="1" hangingPunct="1">
              <a:spcBef>
                <a:spcPct val="50000"/>
              </a:spcBef>
              <a:buClr>
                <a:srgbClr val="FFFFFF"/>
              </a:buClr>
              <a:buSzPct val="80000"/>
              <a:buFont typeface="Wingdings" pitchFamily="2" charset="2"/>
              <a:buChar char="•"/>
            </a:pPr>
            <a:endParaRPr lang="en-US" altLang="fr-FR" sz="3200" b="1" dirty="0">
              <a:solidFill>
                <a:srgbClr val="FFFFFF"/>
              </a:solidFill>
              <a:latin typeface="Century Gothic" pitchFamily="34" charset="0"/>
            </a:endParaRPr>
          </a:p>
        </p:txBody>
      </p:sp>
      <p:sp>
        <p:nvSpPr>
          <p:cNvPr id="9"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35</a:t>
            </a:fld>
            <a:endParaRPr lang="en-GB" altLang="en-US" sz="1600" b="1" dirty="0" smtClean="0">
              <a:solidFill>
                <a:srgbClr val="000000"/>
              </a:solidFill>
            </a:endParaRPr>
          </a:p>
        </p:txBody>
      </p:sp>
      <p:sp>
        <p:nvSpPr>
          <p:cNvPr id="10" name="ZoneTexte 9"/>
          <p:cNvSpPr txBox="1"/>
          <p:nvPr/>
        </p:nvSpPr>
        <p:spPr>
          <a:xfrm flipH="1">
            <a:off x="58212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9405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7" name="Rectangle 37"/>
          <p:cNvSpPr>
            <a:spLocks noGrp="1" noChangeArrowheads="1"/>
          </p:cNvSpPr>
          <p:nvPr>
            <p:ph idx="4294967295"/>
          </p:nvPr>
        </p:nvSpPr>
        <p:spPr bwMode="auto">
          <a:xfrm>
            <a:off x="219075" y="1143000"/>
            <a:ext cx="8686800" cy="40386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a:buNone/>
            </a:pPr>
            <a:r>
              <a:rPr lang="fr-CH" altLang="en-US" sz="2350" b="1" dirty="0">
                <a:latin typeface="Calibri" pitchFamily="34" charset="0"/>
              </a:rPr>
              <a:t>Au terme de cette unité, les participants devraient être en </a:t>
            </a:r>
            <a:r>
              <a:rPr lang="fr-CH" altLang="en-US" sz="2350" b="1" dirty="0" smtClean="0">
                <a:latin typeface="Calibri" pitchFamily="34" charset="0"/>
              </a:rPr>
              <a:t>mesure de :</a:t>
            </a:r>
            <a:endParaRPr lang="en-US" altLang="fr-FR" sz="2350" b="1" dirty="0" smtClean="0">
              <a:latin typeface="Calibri" pitchFamily="34" charset="0"/>
            </a:endParaRPr>
          </a:p>
          <a:p>
            <a:pPr>
              <a:buFont typeface="Wingdings" pitchFamily="2" charset="2"/>
              <a:buNone/>
            </a:pPr>
            <a:endParaRPr lang="en-US" altLang="fr-FR" sz="2350" b="1" dirty="0" smtClean="0">
              <a:latin typeface="Calibri" pitchFamily="34" charset="0"/>
            </a:endParaRPr>
          </a:p>
          <a:p>
            <a:pPr>
              <a:buFont typeface="Wingdings" pitchFamily="2" charset="2"/>
              <a:buChar char="ü"/>
            </a:pPr>
            <a:r>
              <a:rPr lang="fr-FR" sz="2350" b="1" dirty="0">
                <a:latin typeface="Calibri" panose="020F0502020204030204" pitchFamily="34" charset="0"/>
              </a:rPr>
              <a:t>Comprendre les structures de l’état-major de la Force des Nations Unies, ainsi que l’organisation du personnel, concernant différentes missions</a:t>
            </a:r>
            <a:endParaRPr lang="en-GB" altLang="fr-FR" sz="2350" b="1" dirty="0" smtClean="0">
              <a:latin typeface="Calibri" pitchFamily="34" charset="0"/>
            </a:endParaRPr>
          </a:p>
          <a:p>
            <a:pPr>
              <a:buFont typeface="Wingdings" pitchFamily="2" charset="2"/>
              <a:buChar char="ü"/>
            </a:pPr>
            <a:endParaRPr lang="en-US" altLang="fr-FR" sz="2350" b="1" dirty="0" smtClean="0">
              <a:latin typeface="Calibri" pitchFamily="34" charset="0"/>
            </a:endParaRPr>
          </a:p>
          <a:p>
            <a:pPr>
              <a:buFont typeface="Wingdings" pitchFamily="2" charset="2"/>
              <a:buChar char="ü"/>
            </a:pPr>
            <a:r>
              <a:rPr lang="fr-FR" sz="2350" b="1" dirty="0">
                <a:latin typeface="Calibri" panose="020F0502020204030204" pitchFamily="34" charset="0"/>
              </a:rPr>
              <a:t>Capacité de décrire les structures de liaison de la CIMIC-NU</a:t>
            </a:r>
            <a:endParaRPr lang="en-GB" altLang="fr-FR" sz="2350" b="1" dirty="0" smtClean="0">
              <a:latin typeface="Calibri" pitchFamily="34" charset="0"/>
            </a:endParaRPr>
          </a:p>
          <a:p>
            <a:pPr>
              <a:buFont typeface="Wingdings" pitchFamily="2" charset="2"/>
              <a:buChar char="ü"/>
            </a:pPr>
            <a:endParaRPr lang="en-GB" altLang="fr-FR" sz="2350" b="1" dirty="0" smtClean="0">
              <a:latin typeface="Calibri" pitchFamily="34" charset="0"/>
            </a:endParaRPr>
          </a:p>
          <a:p>
            <a:pPr>
              <a:buFont typeface="Wingdings" pitchFamily="2" charset="2"/>
              <a:buChar char="ü"/>
            </a:pPr>
            <a:r>
              <a:rPr lang="fr-FR" sz="2350" b="1" dirty="0">
                <a:latin typeface="Calibri" panose="020F0502020204030204" pitchFamily="34" charset="0"/>
              </a:rPr>
              <a:t>Identifier les activités susceptibles d’être confiées à différentes catégories d’officiers de la CIMIC-NU</a:t>
            </a:r>
            <a:endParaRPr lang="en-GB" altLang="fr-FR" sz="2350" b="1" dirty="0" smtClean="0">
              <a:latin typeface="Calibri" pitchFamily="34" charset="0"/>
            </a:endParaRPr>
          </a:p>
          <a:p>
            <a:pPr>
              <a:lnSpc>
                <a:spcPct val="70000"/>
              </a:lnSpc>
              <a:buFont typeface="Wingdings" pitchFamily="2" charset="2"/>
              <a:buChar char="ü"/>
            </a:pPr>
            <a:endParaRPr lang="en-US" altLang="fr-FR" sz="2350" b="1" dirty="0" smtClean="0">
              <a:latin typeface="Calibri" pitchFamily="34" charset="0"/>
            </a:endParaRPr>
          </a:p>
          <a:p>
            <a:pPr>
              <a:lnSpc>
                <a:spcPct val="70000"/>
              </a:lnSpc>
              <a:buFont typeface="Wingdings" pitchFamily="2" charset="2"/>
              <a:buChar char="ü"/>
            </a:pPr>
            <a:endParaRPr lang="en-US" altLang="fr-FR" sz="2350" b="1" dirty="0" smtClean="0">
              <a:latin typeface="Calibri" pitchFamily="34" charset="0"/>
            </a:endParaRPr>
          </a:p>
        </p:txBody>
      </p:sp>
      <p:sp>
        <p:nvSpPr>
          <p:cNvPr id="93188" name="Text Box 4"/>
          <p:cNvSpPr txBox="1">
            <a:spLocks noChangeArrowheads="1"/>
          </p:cNvSpPr>
          <p:nvPr/>
        </p:nvSpPr>
        <p:spPr bwMode="auto">
          <a:xfrm>
            <a:off x="323850" y="294240"/>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smtClean="0"/>
              <a:t>RÉSULTATS ATTENDUS DE L’APPRENTISSAGE</a:t>
            </a:r>
            <a:endParaRPr lang="en-US" altLang="fr-FR" sz="2800" b="1" dirty="0">
              <a:solidFill>
                <a:srgbClr val="000000"/>
              </a:solidFill>
            </a:endParaRPr>
          </a:p>
        </p:txBody>
      </p:sp>
      <p:sp>
        <p:nvSpPr>
          <p:cNvPr id="5"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36</a:t>
            </a:fld>
            <a:endParaRPr lang="en-GB" altLang="en-US" sz="1600" b="1" dirty="0" smtClean="0">
              <a:solidFill>
                <a:srgbClr val="000000"/>
              </a:solidFill>
            </a:endParaRPr>
          </a:p>
        </p:txBody>
      </p:sp>
      <p:sp>
        <p:nvSpPr>
          <p:cNvPr id="6" name="ZoneTexte 5"/>
          <p:cNvSpPr txBox="1"/>
          <p:nvPr/>
        </p:nvSpPr>
        <p:spPr>
          <a:xfrm flipH="1">
            <a:off x="58212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9405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ZoneTexte 7"/>
          <p:cNvSpPr txBox="1"/>
          <p:nvPr/>
        </p:nvSpPr>
        <p:spPr>
          <a:xfrm>
            <a:off x="609600" y="1430"/>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1" name="Rectangle 37"/>
          <p:cNvSpPr>
            <a:spLocks noGrp="1" noChangeArrowheads="1"/>
          </p:cNvSpPr>
          <p:nvPr>
            <p:ph idx="1"/>
          </p:nvPr>
        </p:nvSpPr>
        <p:spPr bwMode="auto">
          <a:xfrm>
            <a:off x="347450" y="1393825"/>
            <a:ext cx="8686800" cy="44735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812800" indent="-812800" algn="l">
              <a:buFont typeface="Wingdings" pitchFamily="2" charset="2"/>
              <a:buChar char="q"/>
            </a:pPr>
            <a:r>
              <a:rPr lang="fr-FR" b="1" dirty="0">
                <a:latin typeface="Calibri" panose="020F0502020204030204" pitchFamily="34" charset="0"/>
              </a:rPr>
              <a:t>ÉTAT-MAJOR de la MISSION DE L’ONU</a:t>
            </a:r>
            <a:endParaRPr lang="en-US" altLang="fr-FR" b="1" dirty="0" smtClean="0">
              <a:latin typeface="Calibri" pitchFamily="34" charset="0"/>
            </a:endParaRPr>
          </a:p>
          <a:p>
            <a:pPr marL="812800" indent="-812800" algn="l">
              <a:buFont typeface="Wingdings" pitchFamily="2" charset="2"/>
              <a:buChar char="q"/>
            </a:pPr>
            <a:endParaRPr lang="en-US" altLang="fr-FR" b="1" dirty="0" smtClean="0">
              <a:latin typeface="Calibri" pitchFamily="34" charset="0"/>
            </a:endParaRPr>
          </a:p>
          <a:p>
            <a:pPr marL="812800" indent="-812800" algn="l">
              <a:buFont typeface="Wingdings" pitchFamily="2" charset="2"/>
              <a:buChar char="q"/>
            </a:pPr>
            <a:r>
              <a:rPr lang="fr-FR" b="1" dirty="0">
                <a:latin typeface="Calibri" panose="020F0502020204030204" pitchFamily="34" charset="0"/>
              </a:rPr>
              <a:t>STRUCTURE DE LA CIMIC-NU</a:t>
            </a:r>
            <a:endParaRPr lang="en-US" altLang="fr-FR" b="1" dirty="0" smtClean="0">
              <a:latin typeface="Calibri" pitchFamily="34" charset="0"/>
            </a:endParaRPr>
          </a:p>
          <a:p>
            <a:pPr marL="812800" indent="-812800" algn="l">
              <a:buFont typeface="Wingdings" pitchFamily="2" charset="2"/>
              <a:buChar char="q"/>
            </a:pPr>
            <a:endParaRPr lang="en-US" altLang="fr-FR" b="1" u="sng" dirty="0" smtClean="0">
              <a:latin typeface="Calibri" pitchFamily="34" charset="0"/>
            </a:endParaRPr>
          </a:p>
          <a:p>
            <a:pPr marL="812800" indent="-812800" algn="l">
              <a:buFont typeface="Wingdings" pitchFamily="2" charset="2"/>
              <a:buChar char="q"/>
            </a:pPr>
            <a:r>
              <a:rPr lang="fr-FR" b="1" dirty="0">
                <a:latin typeface="Calibri" panose="020F0502020204030204" pitchFamily="34" charset="0"/>
              </a:rPr>
              <a:t>PERSONNEL DE LA CIMIC-NU</a:t>
            </a:r>
            <a:endParaRPr lang="en-US" altLang="fr-FR" b="1" u="sng" dirty="0" smtClean="0">
              <a:latin typeface="Calibri" pitchFamily="34" charset="0"/>
            </a:endParaRPr>
          </a:p>
          <a:p>
            <a:pPr marL="812800" indent="-812800" algn="l">
              <a:lnSpc>
                <a:spcPct val="70000"/>
              </a:lnSpc>
              <a:buFont typeface="Wingdings" pitchFamily="2" charset="2"/>
              <a:buChar char="q"/>
            </a:pPr>
            <a:endParaRPr lang="en-US" altLang="fr-FR" b="1" dirty="0" smtClean="0">
              <a:latin typeface="Calibri" pitchFamily="34" charset="0"/>
            </a:endParaRPr>
          </a:p>
          <a:p>
            <a:pPr marL="812800" indent="-812800" algn="l">
              <a:lnSpc>
                <a:spcPct val="70000"/>
              </a:lnSpc>
              <a:buFont typeface="Wingdings" pitchFamily="2" charset="2"/>
              <a:buChar char="q"/>
            </a:pPr>
            <a:endParaRPr lang="en-US" altLang="fr-FR" b="1" dirty="0" smtClean="0">
              <a:latin typeface="Calibri" pitchFamily="34" charset="0"/>
            </a:endParaRPr>
          </a:p>
          <a:p>
            <a:pPr marL="812800" indent="-812800" algn="l">
              <a:lnSpc>
                <a:spcPct val="70000"/>
              </a:lnSpc>
              <a:buFont typeface="Wingdings" pitchFamily="2" charset="2"/>
              <a:buChar char="q"/>
            </a:pPr>
            <a:endParaRPr lang="en-US" altLang="fr-FR" b="1" dirty="0" smtClean="0">
              <a:latin typeface="Calibri" pitchFamily="34" charset="0"/>
            </a:endParaRPr>
          </a:p>
          <a:p>
            <a:pPr marL="812800" indent="-812800" algn="l">
              <a:lnSpc>
                <a:spcPct val="70000"/>
              </a:lnSpc>
              <a:buFont typeface="Wingdings" pitchFamily="2" charset="2"/>
              <a:buChar char="q"/>
            </a:pPr>
            <a:endParaRPr lang="en-US" altLang="fr-FR" b="1" dirty="0" smtClean="0">
              <a:latin typeface="Calibri" pitchFamily="34" charset="0"/>
            </a:endParaRPr>
          </a:p>
        </p:txBody>
      </p:sp>
      <p:sp>
        <p:nvSpPr>
          <p:cNvPr id="94212" name="Text Box 5"/>
          <p:cNvSpPr txBox="1">
            <a:spLocks noChangeArrowheads="1"/>
          </p:cNvSpPr>
          <p:nvPr/>
        </p:nvSpPr>
        <p:spPr bwMode="auto">
          <a:xfrm>
            <a:off x="270640" y="384073"/>
            <a:ext cx="8534400" cy="433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spcBef>
                <a:spcPct val="50000"/>
              </a:spcBef>
            </a:pPr>
            <a:r>
              <a:rPr lang="en-US" altLang="fr-FR" sz="2800" b="1" dirty="0">
                <a:solidFill>
                  <a:srgbClr val="000000"/>
                </a:solidFill>
                <a:latin typeface="Arial" pitchFamily="34" charset="0"/>
              </a:rPr>
              <a:t>STRUCTURE </a:t>
            </a:r>
            <a:r>
              <a:rPr lang="en-US" altLang="fr-FR" sz="2800" b="1" dirty="0" smtClean="0">
                <a:solidFill>
                  <a:srgbClr val="000000"/>
                </a:solidFill>
                <a:latin typeface="Arial" pitchFamily="34" charset="0"/>
              </a:rPr>
              <a:t>DE LA PRÉSENTATION</a:t>
            </a:r>
            <a:endParaRPr lang="en-US" altLang="fr-FR" sz="2800" b="1" dirty="0">
              <a:solidFill>
                <a:srgbClr val="000000"/>
              </a:solidFill>
              <a:latin typeface="Arial" pitchFamily="34" charset="0"/>
            </a:endParaRPr>
          </a:p>
        </p:txBody>
      </p:sp>
      <p:sp>
        <p:nvSpPr>
          <p:cNvPr id="5" name="ZoneTexte 4"/>
          <p:cNvSpPr txBox="1"/>
          <p:nvPr/>
        </p:nvSpPr>
        <p:spPr>
          <a:xfrm>
            <a:off x="609600" y="1430"/>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6"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37</a:t>
            </a:fld>
            <a:endParaRPr lang="en-GB" altLang="en-US" sz="1600" b="1" dirty="0" smtClean="0">
              <a:solidFill>
                <a:srgbClr val="000000"/>
              </a:solidFill>
            </a:endParaRPr>
          </a:p>
        </p:txBody>
      </p:sp>
      <p:sp>
        <p:nvSpPr>
          <p:cNvPr id="7" name="ZoneTexte 6"/>
          <p:cNvSpPr txBox="1"/>
          <p:nvPr/>
        </p:nvSpPr>
        <p:spPr>
          <a:xfrm flipH="1">
            <a:off x="58212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9405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5" name="Group 51"/>
          <p:cNvGrpSpPr>
            <a:grpSpLocks/>
          </p:cNvGrpSpPr>
          <p:nvPr/>
        </p:nvGrpSpPr>
        <p:grpSpPr bwMode="auto">
          <a:xfrm>
            <a:off x="1447800" y="2971800"/>
            <a:ext cx="6400800" cy="3433763"/>
            <a:chOff x="4560" y="3118"/>
            <a:chExt cx="3744" cy="2403"/>
          </a:xfrm>
        </p:grpSpPr>
        <p:grpSp>
          <p:nvGrpSpPr>
            <p:cNvPr id="95243" name="Group 48"/>
            <p:cNvGrpSpPr>
              <a:grpSpLocks/>
            </p:cNvGrpSpPr>
            <p:nvPr/>
          </p:nvGrpSpPr>
          <p:grpSpPr bwMode="auto">
            <a:xfrm>
              <a:off x="4560" y="3118"/>
              <a:ext cx="3744" cy="2403"/>
              <a:chOff x="2976" y="432"/>
              <a:chExt cx="3744" cy="2403"/>
            </a:xfrm>
          </p:grpSpPr>
          <p:pic>
            <p:nvPicPr>
              <p:cNvPr id="95245" name="Picture 12"/>
              <p:cNvPicPr>
                <a:picLocks noChangeAspect="1" noChangeArrowheads="1"/>
              </p:cNvPicPr>
              <p:nvPr/>
            </p:nvPicPr>
            <p:blipFill>
              <a:blip r:embed="rId3" cstate="print">
                <a:extLst>
                  <a:ext uri="{28A0092B-C50C-407E-A947-70E740481C1C}">
                    <a14:useLocalDpi xmlns:a14="http://schemas.microsoft.com/office/drawing/2010/main" val="0"/>
                  </a:ext>
                </a:extLst>
              </a:blip>
              <a:srcRect b="7848"/>
              <a:stretch>
                <a:fillRect/>
              </a:stretch>
            </p:blipFill>
            <p:spPr bwMode="auto">
              <a:xfrm>
                <a:off x="2976" y="432"/>
                <a:ext cx="3744" cy="240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95246" name="Rectangle 47"/>
              <p:cNvSpPr>
                <a:spLocks noChangeArrowheads="1"/>
              </p:cNvSpPr>
              <p:nvPr/>
            </p:nvSpPr>
            <p:spPr bwMode="auto">
              <a:xfrm>
                <a:off x="3888" y="2544"/>
                <a:ext cx="2592" cy="192"/>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endParaRPr lang="fr-FR" altLang="fr-FR" sz="1800">
                  <a:solidFill>
                    <a:srgbClr val="000000"/>
                  </a:solidFill>
                </a:endParaRPr>
              </a:p>
            </p:txBody>
          </p:sp>
        </p:grpSp>
        <p:sp>
          <p:nvSpPr>
            <p:cNvPr id="95244" name="Rectangle 50"/>
            <p:cNvSpPr>
              <a:spLocks noChangeArrowheads="1"/>
            </p:cNvSpPr>
            <p:nvPr/>
          </p:nvSpPr>
          <p:spPr bwMode="auto">
            <a:xfrm>
              <a:off x="4608" y="3120"/>
              <a:ext cx="1152" cy="432"/>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endParaRPr lang="fr-FR" altLang="fr-FR" sz="1800">
                <a:solidFill>
                  <a:srgbClr val="000000"/>
                </a:solidFill>
              </a:endParaRPr>
            </a:p>
          </p:txBody>
        </p:sp>
      </p:grpSp>
      <p:sp>
        <p:nvSpPr>
          <p:cNvPr id="95236" name="Text Box 3"/>
          <p:cNvSpPr txBox="1">
            <a:spLocks noChangeArrowheads="1"/>
          </p:cNvSpPr>
          <p:nvPr/>
        </p:nvSpPr>
        <p:spPr bwMode="auto">
          <a:xfrm>
            <a:off x="300555" y="381000"/>
            <a:ext cx="8534400"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spcBef>
                <a:spcPct val="50000"/>
              </a:spcBef>
            </a:pPr>
            <a:endParaRPr lang="en-GB" altLang="fr-FR" sz="3200">
              <a:solidFill>
                <a:srgbClr val="000000"/>
              </a:solidFill>
              <a:latin typeface="Arial" pitchFamily="34" charset="0"/>
            </a:endParaRPr>
          </a:p>
        </p:txBody>
      </p:sp>
      <p:sp>
        <p:nvSpPr>
          <p:cNvPr id="95237" name="Rectangle 7"/>
          <p:cNvSpPr>
            <a:spLocks noChangeArrowheads="1"/>
          </p:cNvSpPr>
          <p:nvPr/>
        </p:nvSpPr>
        <p:spPr bwMode="auto">
          <a:xfrm>
            <a:off x="1369398" y="261938"/>
            <a:ext cx="5995744"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fr-FR" sz="2800" b="1" dirty="0" smtClean="0">
                <a:solidFill>
                  <a:srgbClr val="3333FF"/>
                </a:solidFill>
              </a:rPr>
              <a:t>ÉTAT-MAJOR DE LA MISSION DE L’ONU</a:t>
            </a:r>
            <a:endParaRPr lang="en-GB" altLang="fr-FR" sz="2800" b="1" dirty="0">
              <a:solidFill>
                <a:srgbClr val="3333FF"/>
              </a:solidFill>
            </a:endParaRPr>
          </a:p>
        </p:txBody>
      </p:sp>
      <p:sp>
        <p:nvSpPr>
          <p:cNvPr id="95238" name="Rectangle 9"/>
          <p:cNvSpPr>
            <a:spLocks noChangeArrowheads="1"/>
          </p:cNvSpPr>
          <p:nvPr/>
        </p:nvSpPr>
        <p:spPr bwMode="auto">
          <a:xfrm>
            <a:off x="457810" y="804863"/>
            <a:ext cx="8185120" cy="794064"/>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70000"/>
              </a:lnSpc>
              <a:spcBef>
                <a:spcPct val="50000"/>
              </a:spcBef>
            </a:pPr>
            <a:r>
              <a:rPr lang="fr-CH" altLang="ko-KR" sz="2400" b="1" dirty="0" smtClean="0">
                <a:solidFill>
                  <a:srgbClr val="000000"/>
                </a:solidFill>
                <a:ea typeface="Gulim" pitchFamily="34" charset="-127"/>
              </a:rPr>
              <a:t>Mission « traditionnelle »</a:t>
            </a:r>
          </a:p>
          <a:p>
            <a:pPr algn="ctr" eaLnBrk="1" hangingPunct="1">
              <a:lnSpc>
                <a:spcPct val="70000"/>
              </a:lnSpc>
              <a:spcBef>
                <a:spcPct val="50000"/>
              </a:spcBef>
            </a:pPr>
            <a:r>
              <a:rPr lang="fr-CH" altLang="ko-KR" sz="2400" b="1" dirty="0" smtClean="0">
                <a:solidFill>
                  <a:srgbClr val="000000"/>
                </a:solidFill>
                <a:ea typeface="Gulim" pitchFamily="34" charset="-127"/>
              </a:rPr>
              <a:t>Exemple d’état-major d’une « Mission d’observation militaire »</a:t>
            </a:r>
            <a:endParaRPr lang="en-US" altLang="fr-FR" sz="2400" dirty="0">
              <a:solidFill>
                <a:srgbClr val="000000"/>
              </a:solidFill>
            </a:endParaRPr>
          </a:p>
        </p:txBody>
      </p:sp>
      <p:sp>
        <p:nvSpPr>
          <p:cNvPr id="95239" name="Rectangle 15"/>
          <p:cNvSpPr>
            <a:spLocks noChangeArrowheads="1"/>
          </p:cNvSpPr>
          <p:nvPr/>
        </p:nvSpPr>
        <p:spPr bwMode="auto">
          <a:xfrm>
            <a:off x="914400" y="2438400"/>
            <a:ext cx="1828800" cy="198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endParaRPr lang="fr-FR" altLang="fr-FR" sz="1800">
              <a:solidFill>
                <a:srgbClr val="000000"/>
              </a:solidFill>
            </a:endParaRPr>
          </a:p>
        </p:txBody>
      </p:sp>
      <p:graphicFrame>
        <p:nvGraphicFramePr>
          <p:cNvPr id="2" name="Diagram 1"/>
          <p:cNvGraphicFramePr/>
          <p:nvPr>
            <p:extLst>
              <p:ext uri="{D42A27DB-BD31-4B8C-83A1-F6EECF244321}">
                <p14:modId xmlns:p14="http://schemas.microsoft.com/office/powerpoint/2010/main" val="2775888477"/>
              </p:ext>
            </p:extLst>
          </p:nvPr>
        </p:nvGraphicFramePr>
        <p:xfrm>
          <a:off x="914400" y="1752600"/>
          <a:ext cx="4572000" cy="19812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95241" name="AutoShape 45"/>
          <p:cNvSpPr>
            <a:spLocks noChangeArrowheads="1"/>
          </p:cNvSpPr>
          <p:nvPr/>
        </p:nvSpPr>
        <p:spPr bwMode="auto">
          <a:xfrm>
            <a:off x="720520" y="3662799"/>
            <a:ext cx="2507305" cy="715089"/>
          </a:xfrm>
          <a:prstGeom prst="roundRect">
            <a:avLst>
              <a:gd name="adj" fmla="val 16667"/>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fr-FR" sz="1400" b="1" dirty="0" smtClean="0">
                <a:solidFill>
                  <a:srgbClr val="0000FF"/>
                </a:solidFill>
              </a:rPr>
              <a:t>Organisation du personnel en différents niveaux U</a:t>
            </a:r>
          </a:p>
          <a:p>
            <a:pPr algn="ctr" eaLnBrk="1" hangingPunct="1">
              <a:buClr>
                <a:srgbClr val="FFFFFF"/>
              </a:buClr>
              <a:buSzPct val="80000"/>
              <a:buFont typeface="Wingdings" pitchFamily="2" charset="2"/>
              <a:buNone/>
            </a:pPr>
            <a:r>
              <a:rPr lang="fr-CH" altLang="fr-FR" sz="1400" b="1" dirty="0" smtClean="0">
                <a:solidFill>
                  <a:srgbClr val="0000FF"/>
                </a:solidFill>
              </a:rPr>
              <a:t>Y compris celui de la CIMIC-NU</a:t>
            </a:r>
            <a:endParaRPr lang="fr-CH" altLang="fr-FR" sz="1400" b="1" dirty="0">
              <a:solidFill>
                <a:srgbClr val="0000FF"/>
              </a:solidFill>
            </a:endParaRPr>
          </a:p>
        </p:txBody>
      </p:sp>
      <p:sp>
        <p:nvSpPr>
          <p:cNvPr id="15" name="ZoneTexte 14"/>
          <p:cNvSpPr txBox="1"/>
          <p:nvPr/>
        </p:nvSpPr>
        <p:spPr>
          <a:xfrm>
            <a:off x="609600" y="1430"/>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3" name="ZoneTexte 2"/>
          <p:cNvSpPr txBox="1"/>
          <p:nvPr/>
        </p:nvSpPr>
        <p:spPr>
          <a:xfrm>
            <a:off x="5148074" y="3748050"/>
            <a:ext cx="576075" cy="209994"/>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800"/>
              </a:lnSpc>
              <a:spcBef>
                <a:spcPts val="0"/>
              </a:spcBef>
            </a:pPr>
            <a:r>
              <a:rPr lang="fr-CH" sz="900" b="1" dirty="0" smtClean="0"/>
              <a:t> Conseiller </a:t>
            </a:r>
            <a:br>
              <a:rPr lang="fr-CH" sz="900" b="1" dirty="0" smtClean="0"/>
            </a:br>
            <a:r>
              <a:rPr lang="fr-CH" sz="900" b="1" dirty="0" smtClean="0"/>
              <a:t>militaire    </a:t>
            </a:r>
            <a:endParaRPr lang="fr-CH" sz="900" b="1" dirty="0"/>
          </a:p>
        </p:txBody>
      </p:sp>
      <p:sp>
        <p:nvSpPr>
          <p:cNvPr id="17" name="ZoneTexte 16"/>
          <p:cNvSpPr txBox="1"/>
          <p:nvPr/>
        </p:nvSpPr>
        <p:spPr>
          <a:xfrm>
            <a:off x="6014138" y="3371861"/>
            <a:ext cx="576075" cy="232436"/>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900"/>
              </a:lnSpc>
            </a:pPr>
            <a:r>
              <a:rPr lang="fr-CH" sz="900" b="1" dirty="0" smtClean="0"/>
              <a:t> Conseiller </a:t>
            </a:r>
            <a:br>
              <a:rPr lang="fr-CH" sz="900" b="1" dirty="0" smtClean="0"/>
            </a:br>
            <a:r>
              <a:rPr lang="fr-CH" sz="900" b="1" dirty="0" smtClean="0"/>
              <a:t>juridique</a:t>
            </a:r>
            <a:endParaRPr lang="fr-CH" sz="900" b="1" dirty="0"/>
          </a:p>
        </p:txBody>
      </p:sp>
      <p:sp>
        <p:nvSpPr>
          <p:cNvPr id="18" name="ZoneTexte 17"/>
          <p:cNvSpPr txBox="1"/>
          <p:nvPr/>
        </p:nvSpPr>
        <p:spPr>
          <a:xfrm>
            <a:off x="6010237" y="3651266"/>
            <a:ext cx="576075" cy="232436"/>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900"/>
              </a:lnSpc>
            </a:pPr>
            <a:r>
              <a:rPr lang="fr-CH" sz="900" b="1" dirty="0" smtClean="0"/>
              <a:t> Conseiller </a:t>
            </a:r>
            <a:br>
              <a:rPr lang="fr-CH" sz="900" b="1" dirty="0" smtClean="0"/>
            </a:br>
            <a:r>
              <a:rPr lang="fr-CH" sz="900" b="1" dirty="0" smtClean="0"/>
              <a:t>politique</a:t>
            </a:r>
            <a:endParaRPr lang="fr-CH" sz="900" b="1" dirty="0"/>
          </a:p>
        </p:txBody>
      </p:sp>
      <p:sp>
        <p:nvSpPr>
          <p:cNvPr id="19" name="ZoneTexte 18"/>
          <p:cNvSpPr txBox="1"/>
          <p:nvPr/>
        </p:nvSpPr>
        <p:spPr>
          <a:xfrm>
            <a:off x="6014138" y="3927309"/>
            <a:ext cx="576075" cy="232436"/>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900"/>
              </a:lnSpc>
            </a:pPr>
            <a:r>
              <a:rPr lang="fr-CH" sz="900" b="1" dirty="0" smtClean="0"/>
              <a:t> Domaine médical</a:t>
            </a:r>
            <a:endParaRPr lang="fr-CH" sz="900" b="1" dirty="0"/>
          </a:p>
        </p:txBody>
      </p:sp>
      <p:sp>
        <p:nvSpPr>
          <p:cNvPr id="20" name="ZoneTexte 19"/>
          <p:cNvSpPr txBox="1"/>
          <p:nvPr/>
        </p:nvSpPr>
        <p:spPr>
          <a:xfrm>
            <a:off x="3611875" y="4010574"/>
            <a:ext cx="1908000" cy="252000"/>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900"/>
              </a:lnSpc>
            </a:pPr>
            <a:r>
              <a:rPr lang="fr-CH" sz="900" b="1" dirty="0" smtClean="0"/>
              <a:t> Chef adjoint des observateurs militaires</a:t>
            </a:r>
            <a:endParaRPr lang="fr-CH" sz="900" b="1" dirty="0"/>
          </a:p>
        </p:txBody>
      </p:sp>
      <p:sp>
        <p:nvSpPr>
          <p:cNvPr id="21" name="ZoneTexte 20"/>
          <p:cNvSpPr txBox="1"/>
          <p:nvPr/>
        </p:nvSpPr>
        <p:spPr>
          <a:xfrm>
            <a:off x="2359693" y="4612731"/>
            <a:ext cx="739269" cy="230832"/>
          </a:xfrm>
          <a:prstGeom prst="rect">
            <a:avLst/>
          </a:prstGeom>
          <a:solidFill>
            <a:schemeClr val="bg1">
              <a:lumMod val="75000"/>
            </a:schemeClr>
          </a:solidFill>
          <a:ln w="19050">
            <a:noFill/>
          </a:ln>
        </p:spPr>
        <p:txBody>
          <a:bodyPr wrap="square" lIns="0" tIns="0" rIns="0" bIns="0" rtlCol="0">
            <a:spAutoFit/>
          </a:bodyPr>
          <a:lstStyle/>
          <a:p>
            <a:pPr algn="ctr">
              <a:lnSpc>
                <a:spcPts val="900"/>
              </a:lnSpc>
            </a:pPr>
            <a:r>
              <a:rPr lang="fr-CH" sz="1000" b="1" dirty="0" smtClean="0"/>
              <a:t> Section des opérations</a:t>
            </a:r>
            <a:endParaRPr lang="fr-CH" sz="1000" b="1" dirty="0"/>
          </a:p>
        </p:txBody>
      </p:sp>
      <p:sp>
        <p:nvSpPr>
          <p:cNvPr id="22" name="ZoneTexte 21"/>
          <p:cNvSpPr txBox="1"/>
          <p:nvPr/>
        </p:nvSpPr>
        <p:spPr>
          <a:xfrm>
            <a:off x="4192024" y="4608446"/>
            <a:ext cx="739269" cy="235834"/>
          </a:xfrm>
          <a:prstGeom prst="rect">
            <a:avLst/>
          </a:prstGeom>
          <a:solidFill>
            <a:schemeClr val="bg1">
              <a:lumMod val="75000"/>
            </a:schemeClr>
          </a:solidFill>
          <a:ln w="19050">
            <a:noFill/>
          </a:ln>
        </p:spPr>
        <p:txBody>
          <a:bodyPr wrap="square" lIns="0" tIns="0" rIns="0" bIns="0" rtlCol="0">
            <a:spAutoFit/>
          </a:bodyPr>
          <a:lstStyle/>
          <a:p>
            <a:pPr algn="ctr">
              <a:lnSpc>
                <a:spcPts val="900"/>
              </a:lnSpc>
            </a:pPr>
            <a:r>
              <a:rPr lang="fr-CH" sz="1000" b="1" dirty="0" smtClean="0"/>
              <a:t> Section de l’appui</a:t>
            </a:r>
            <a:endParaRPr lang="fr-CH" sz="1000" b="1" dirty="0"/>
          </a:p>
        </p:txBody>
      </p:sp>
      <p:sp>
        <p:nvSpPr>
          <p:cNvPr id="23" name="ZoneTexte 22"/>
          <p:cNvSpPr txBox="1"/>
          <p:nvPr/>
        </p:nvSpPr>
        <p:spPr>
          <a:xfrm>
            <a:off x="6167076" y="4567502"/>
            <a:ext cx="756000" cy="230832"/>
          </a:xfrm>
          <a:prstGeom prst="rect">
            <a:avLst/>
          </a:prstGeom>
          <a:solidFill>
            <a:schemeClr val="bg1">
              <a:lumMod val="75000"/>
            </a:schemeClr>
          </a:solidFill>
          <a:ln w="19050">
            <a:noFill/>
          </a:ln>
        </p:spPr>
        <p:txBody>
          <a:bodyPr wrap="square" lIns="0" tIns="0" rIns="0" bIns="0" rtlCol="0">
            <a:spAutoFit/>
          </a:bodyPr>
          <a:lstStyle/>
          <a:p>
            <a:pPr algn="ctr">
              <a:lnSpc>
                <a:spcPts val="900"/>
              </a:lnSpc>
            </a:pPr>
            <a:r>
              <a:rPr lang="fr-CH" sz="900" b="1" dirty="0" smtClean="0"/>
              <a:t> Stations sur </a:t>
            </a:r>
            <a:br>
              <a:rPr lang="fr-CH" sz="900" b="1" dirty="0" smtClean="0"/>
            </a:br>
            <a:r>
              <a:rPr lang="fr-CH" sz="900" b="1" dirty="0" smtClean="0"/>
              <a:t>le terrain</a:t>
            </a:r>
            <a:endParaRPr lang="fr-CH" sz="900" b="1" dirty="0"/>
          </a:p>
        </p:txBody>
      </p:sp>
      <p:sp>
        <p:nvSpPr>
          <p:cNvPr id="24" name="ZoneTexte 23"/>
          <p:cNvSpPr txBox="1"/>
          <p:nvPr/>
        </p:nvSpPr>
        <p:spPr>
          <a:xfrm>
            <a:off x="4725619" y="5253572"/>
            <a:ext cx="1296000" cy="252000"/>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900"/>
              </a:lnSpc>
            </a:pPr>
            <a:r>
              <a:rPr lang="fr-CH" sz="900" b="1" dirty="0" smtClean="0"/>
              <a:t> Logistique et communication (U-4/6</a:t>
            </a:r>
            <a:r>
              <a:rPr lang="fr-CH" sz="600" b="1" dirty="0" smtClean="0"/>
              <a:t>)</a:t>
            </a:r>
            <a:endParaRPr lang="fr-CH" sz="600" b="1" dirty="0"/>
          </a:p>
        </p:txBody>
      </p:sp>
      <p:sp>
        <p:nvSpPr>
          <p:cNvPr id="25" name="ZoneTexte 24"/>
          <p:cNvSpPr txBox="1"/>
          <p:nvPr/>
        </p:nvSpPr>
        <p:spPr>
          <a:xfrm>
            <a:off x="4728579" y="5540293"/>
            <a:ext cx="864000" cy="230832"/>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900"/>
              </a:lnSpc>
            </a:pPr>
            <a:r>
              <a:rPr lang="fr-CH" sz="900" b="1" dirty="0" smtClean="0"/>
              <a:t> Formation </a:t>
            </a:r>
            <a:br>
              <a:rPr lang="fr-CH" sz="900" b="1" dirty="0" smtClean="0"/>
            </a:br>
            <a:r>
              <a:rPr lang="fr-CH" sz="900" b="1" dirty="0" smtClean="0"/>
              <a:t>(U-7)</a:t>
            </a:r>
            <a:endParaRPr lang="fr-CH" sz="600" b="1" dirty="0"/>
          </a:p>
        </p:txBody>
      </p:sp>
      <p:sp>
        <p:nvSpPr>
          <p:cNvPr id="26" name="ZoneTexte 25"/>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27" name="ZoneTexte 2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8"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38</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9" name="Group 26"/>
          <p:cNvGrpSpPr>
            <a:grpSpLocks/>
          </p:cNvGrpSpPr>
          <p:nvPr/>
        </p:nvGrpSpPr>
        <p:grpSpPr bwMode="auto">
          <a:xfrm>
            <a:off x="381000" y="762000"/>
            <a:ext cx="8305800" cy="5844593"/>
            <a:chOff x="567" y="346"/>
            <a:chExt cx="4717" cy="3973"/>
          </a:xfrm>
        </p:grpSpPr>
        <p:grpSp>
          <p:nvGrpSpPr>
            <p:cNvPr id="96265" name="Group 44"/>
            <p:cNvGrpSpPr>
              <a:grpSpLocks/>
            </p:cNvGrpSpPr>
            <p:nvPr/>
          </p:nvGrpSpPr>
          <p:grpSpPr bwMode="auto">
            <a:xfrm>
              <a:off x="567" y="346"/>
              <a:ext cx="4717" cy="3973"/>
              <a:chOff x="903" y="346"/>
              <a:chExt cx="4717" cy="3973"/>
            </a:xfrm>
          </p:grpSpPr>
          <p:pic>
            <p:nvPicPr>
              <p:cNvPr id="9627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3" y="346"/>
                <a:ext cx="4717" cy="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76" name="Text Box 43"/>
              <p:cNvSpPr txBox="1">
                <a:spLocks noChangeArrowheads="1"/>
              </p:cNvSpPr>
              <p:nvPr/>
            </p:nvSpPr>
            <p:spPr bwMode="auto">
              <a:xfrm>
                <a:off x="3019" y="3960"/>
                <a:ext cx="2428" cy="3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95785" tIns="47893" rIns="95785" bIns="47893">
                <a:spAutoFit/>
              </a:bodyPr>
              <a:lstStyle>
                <a:lvl1pPr marL="900113" indent="-525463"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CH" altLang="fr-FR" sz="1400" b="1" dirty="0" smtClean="0">
                    <a:solidFill>
                      <a:srgbClr val="000000"/>
                    </a:solidFill>
                  </a:rPr>
                  <a:t>CR = Coordonnateur résident</a:t>
                </a:r>
              </a:p>
              <a:p>
                <a:pPr eaLnBrk="1" hangingPunct="1"/>
                <a:r>
                  <a:rPr lang="fr-CH" altLang="fr-FR" sz="1400" b="1" dirty="0" smtClean="0">
                    <a:solidFill>
                      <a:srgbClr val="000000"/>
                    </a:solidFill>
                  </a:rPr>
                  <a:t>CH = Coordonnateur des activités humanitaires</a:t>
                </a:r>
                <a:endParaRPr lang="fr-CH" altLang="fr-FR" sz="1400" dirty="0">
                  <a:solidFill>
                    <a:srgbClr val="000000"/>
                  </a:solidFill>
                </a:endParaRPr>
              </a:p>
            </p:txBody>
          </p:sp>
        </p:grpSp>
        <p:grpSp>
          <p:nvGrpSpPr>
            <p:cNvPr id="96266" name="Group 17"/>
            <p:cNvGrpSpPr>
              <a:grpSpLocks/>
            </p:cNvGrpSpPr>
            <p:nvPr/>
          </p:nvGrpSpPr>
          <p:grpSpPr bwMode="auto">
            <a:xfrm>
              <a:off x="4377" y="2024"/>
              <a:ext cx="544" cy="317"/>
              <a:chOff x="4570" y="2209"/>
              <a:chExt cx="544" cy="359"/>
            </a:xfrm>
          </p:grpSpPr>
          <p:sp>
            <p:nvSpPr>
              <p:cNvPr id="96267" name="Line 18"/>
              <p:cNvSpPr>
                <a:spLocks noChangeShapeType="1"/>
              </p:cNvSpPr>
              <p:nvPr/>
            </p:nvSpPr>
            <p:spPr bwMode="auto">
              <a:xfrm>
                <a:off x="4880" y="2209"/>
                <a:ext cx="0" cy="91"/>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lIns="95785" tIns="47893" rIns="95785" bIns="47893">
                <a:spAutoFit/>
              </a:bodyPr>
              <a:lstStyle/>
              <a:p>
                <a:endParaRPr lang="fr-CH"/>
              </a:p>
            </p:txBody>
          </p:sp>
          <p:grpSp>
            <p:nvGrpSpPr>
              <p:cNvPr id="96268" name="Group 19"/>
              <p:cNvGrpSpPr>
                <a:grpSpLocks/>
              </p:cNvGrpSpPr>
              <p:nvPr/>
            </p:nvGrpSpPr>
            <p:grpSpPr bwMode="auto">
              <a:xfrm>
                <a:off x="4649" y="2290"/>
                <a:ext cx="465" cy="278"/>
                <a:chOff x="4728" y="2205"/>
                <a:chExt cx="465" cy="278"/>
              </a:xfrm>
            </p:grpSpPr>
            <p:sp>
              <p:nvSpPr>
                <p:cNvPr id="96270" name="Rectangle 56"/>
                <p:cNvSpPr>
                  <a:spLocks noChangeArrowheads="1"/>
                </p:cNvSpPr>
                <p:nvPr/>
              </p:nvSpPr>
              <p:spPr bwMode="auto">
                <a:xfrm>
                  <a:off x="4728" y="2205"/>
                  <a:ext cx="465" cy="278"/>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90000"/>
                    </a:lnSpc>
                    <a:spcBef>
                      <a:spcPct val="20000"/>
                    </a:spcBef>
                  </a:pPr>
                  <a:endParaRPr lang="fi-FI" altLang="fr-FR" sz="900">
                    <a:solidFill>
                      <a:srgbClr val="000000"/>
                    </a:solidFill>
                    <a:latin typeface="Garamond" pitchFamily="18" charset="0"/>
                  </a:endParaRPr>
                </a:p>
              </p:txBody>
            </p:sp>
            <p:sp>
              <p:nvSpPr>
                <p:cNvPr id="96271" name="Rectangle 57"/>
                <p:cNvSpPr>
                  <a:spLocks noChangeArrowheads="1"/>
                </p:cNvSpPr>
                <p:nvPr/>
              </p:nvSpPr>
              <p:spPr bwMode="auto">
                <a:xfrm>
                  <a:off x="4728" y="2205"/>
                  <a:ext cx="465" cy="278"/>
                </a:xfrm>
                <a:prstGeom prst="rect">
                  <a:avLst/>
                </a:prstGeom>
                <a:noFill/>
                <a:ln w="238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90000"/>
                    </a:lnSpc>
                    <a:spcBef>
                      <a:spcPct val="20000"/>
                    </a:spcBef>
                  </a:pPr>
                  <a:endParaRPr lang="fi-FI" altLang="fr-FR" sz="900">
                    <a:solidFill>
                      <a:srgbClr val="000000"/>
                    </a:solidFill>
                    <a:latin typeface="Garamond" pitchFamily="18" charset="0"/>
                  </a:endParaRPr>
                </a:p>
              </p:txBody>
            </p:sp>
            <p:grpSp>
              <p:nvGrpSpPr>
                <p:cNvPr id="96272" name="Group 22"/>
                <p:cNvGrpSpPr>
                  <a:grpSpLocks/>
                </p:cNvGrpSpPr>
                <p:nvPr/>
              </p:nvGrpSpPr>
              <p:grpSpPr bwMode="auto">
                <a:xfrm>
                  <a:off x="4876" y="2257"/>
                  <a:ext cx="172" cy="179"/>
                  <a:chOff x="4803" y="2257"/>
                  <a:chExt cx="172" cy="179"/>
                </a:xfrm>
              </p:grpSpPr>
              <p:sp>
                <p:nvSpPr>
                  <p:cNvPr id="96273" name="Rectangle 58"/>
                  <p:cNvSpPr>
                    <a:spLocks noChangeArrowheads="1"/>
                  </p:cNvSpPr>
                  <p:nvPr/>
                </p:nvSpPr>
                <p:spPr bwMode="auto">
                  <a:xfrm>
                    <a:off x="4830" y="2257"/>
                    <a:ext cx="116"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90000"/>
                      </a:lnSpc>
                      <a:spcBef>
                        <a:spcPct val="20000"/>
                      </a:spcBef>
                    </a:pPr>
                    <a:r>
                      <a:rPr lang="fi-FI" altLang="fr-FR" sz="900">
                        <a:solidFill>
                          <a:srgbClr val="000000"/>
                        </a:solidFill>
                        <a:latin typeface="Garamond" pitchFamily="18" charset="0"/>
                      </a:rPr>
                      <a:t>Civil</a:t>
                    </a:r>
                    <a:endParaRPr lang="en-US" altLang="fr-FR" sz="900">
                      <a:solidFill>
                        <a:srgbClr val="000000"/>
                      </a:solidFill>
                      <a:latin typeface="Garamond" pitchFamily="18" charset="0"/>
                    </a:endParaRPr>
                  </a:p>
                </p:txBody>
              </p:sp>
              <p:sp>
                <p:nvSpPr>
                  <p:cNvPr id="96274" name="Rectangle 60"/>
                  <p:cNvSpPr>
                    <a:spLocks noChangeArrowheads="1"/>
                  </p:cNvSpPr>
                  <p:nvPr/>
                </p:nvSpPr>
                <p:spPr bwMode="auto">
                  <a:xfrm>
                    <a:off x="4803" y="2341"/>
                    <a:ext cx="172" cy="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90000"/>
                      </a:lnSpc>
                      <a:spcBef>
                        <a:spcPct val="20000"/>
                      </a:spcBef>
                    </a:pPr>
                    <a:r>
                      <a:rPr lang="en-US" altLang="fr-FR" sz="900">
                        <a:solidFill>
                          <a:srgbClr val="000000"/>
                        </a:solidFill>
                        <a:latin typeface="Garamond" pitchFamily="18" charset="0"/>
                      </a:rPr>
                      <a:t>Affairs</a:t>
                    </a:r>
                  </a:p>
                </p:txBody>
              </p:sp>
            </p:grpSp>
          </p:grpSp>
          <p:sp>
            <p:nvSpPr>
              <p:cNvPr id="96269" name="Line 25"/>
              <p:cNvSpPr>
                <a:spLocks noChangeShapeType="1"/>
              </p:cNvSpPr>
              <p:nvPr/>
            </p:nvSpPr>
            <p:spPr bwMode="auto">
              <a:xfrm>
                <a:off x="4570" y="2213"/>
                <a:ext cx="318" cy="0"/>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wrap="none" lIns="95785" tIns="47893" rIns="95785" bIns="47893">
                <a:spAutoFit/>
              </a:bodyPr>
              <a:lstStyle/>
              <a:p>
                <a:endParaRPr lang="fr-CH"/>
              </a:p>
            </p:txBody>
          </p:sp>
        </p:grpSp>
      </p:grpSp>
      <p:sp>
        <p:nvSpPr>
          <p:cNvPr id="96260" name="Text Box 4"/>
          <p:cNvSpPr txBox="1">
            <a:spLocks noChangeArrowheads="1"/>
          </p:cNvSpPr>
          <p:nvPr/>
        </p:nvSpPr>
        <p:spPr bwMode="auto">
          <a:xfrm>
            <a:off x="5410200" y="904875"/>
            <a:ext cx="2971800" cy="461665"/>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CH" altLang="fr-FR" sz="2400" dirty="0" smtClean="0">
                <a:solidFill>
                  <a:srgbClr val="000000"/>
                </a:solidFill>
              </a:rPr>
              <a:t>Mission intégrée</a:t>
            </a:r>
            <a:endParaRPr lang="fr-CH" altLang="fr-FR" sz="2400" dirty="0">
              <a:solidFill>
                <a:srgbClr val="000000"/>
              </a:solidFill>
            </a:endParaRPr>
          </a:p>
        </p:txBody>
      </p:sp>
      <p:sp>
        <p:nvSpPr>
          <p:cNvPr id="96261" name="Rectangle 16"/>
          <p:cNvSpPr>
            <a:spLocks noChangeArrowheads="1"/>
          </p:cNvSpPr>
          <p:nvPr/>
        </p:nvSpPr>
        <p:spPr bwMode="auto">
          <a:xfrm>
            <a:off x="1384385" y="242888"/>
            <a:ext cx="6340390"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dirty="0" smtClean="0">
                <a:solidFill>
                  <a:srgbClr val="000000"/>
                </a:solidFill>
              </a:rPr>
              <a:t>ÉTAT-MAJOR DE LA MISSION DE L’ONU</a:t>
            </a:r>
            <a:endParaRPr lang="en-GB" altLang="fr-FR" sz="2800" b="1" dirty="0">
              <a:solidFill>
                <a:srgbClr val="000000"/>
              </a:solidFill>
            </a:endParaRPr>
          </a:p>
        </p:txBody>
      </p:sp>
      <p:sp>
        <p:nvSpPr>
          <p:cNvPr id="96262" name="Text Box 17"/>
          <p:cNvSpPr txBox="1">
            <a:spLocks noChangeArrowheads="1"/>
          </p:cNvSpPr>
          <p:nvPr/>
        </p:nvSpPr>
        <p:spPr bwMode="auto">
          <a:xfrm>
            <a:off x="4876800" y="5181600"/>
            <a:ext cx="1676400" cy="590550"/>
          </a:xfrm>
          <a:prstGeom prst="rect">
            <a:avLst/>
          </a:prstGeom>
          <a:solidFill>
            <a:schemeClr val="bg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GB" altLang="fr-FR" sz="1600" b="1">
                <a:solidFill>
                  <a:srgbClr val="3333FF"/>
                </a:solidFill>
              </a:rPr>
              <a:t>UN BATTALIONS/ MILOBS</a:t>
            </a:r>
          </a:p>
        </p:txBody>
      </p:sp>
      <p:sp>
        <p:nvSpPr>
          <p:cNvPr id="96263" name="Text Box 18"/>
          <p:cNvSpPr txBox="1">
            <a:spLocks noChangeArrowheads="1"/>
          </p:cNvSpPr>
          <p:nvPr/>
        </p:nvSpPr>
        <p:spPr bwMode="auto">
          <a:xfrm>
            <a:off x="304800" y="6019800"/>
            <a:ext cx="4191000" cy="376238"/>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GB" altLang="fr-FR" sz="1800" dirty="0" smtClean="0">
                <a:solidFill>
                  <a:srgbClr val="FF0000"/>
                </a:solidFill>
              </a:rPr>
              <a:t>À titre </a:t>
            </a:r>
            <a:r>
              <a:rPr lang="en-GB" altLang="fr-FR" sz="1800" dirty="0" err="1" smtClean="0">
                <a:solidFill>
                  <a:srgbClr val="FF0000"/>
                </a:solidFill>
              </a:rPr>
              <a:t>d’exemple</a:t>
            </a:r>
            <a:endParaRPr lang="en-GB" altLang="fr-FR" sz="1800" dirty="0">
              <a:solidFill>
                <a:srgbClr val="FF0000"/>
              </a:solidFill>
            </a:endParaRPr>
          </a:p>
        </p:txBody>
      </p:sp>
      <p:sp>
        <p:nvSpPr>
          <p:cNvPr id="96264" name="Rectangle 19"/>
          <p:cNvSpPr>
            <a:spLocks noChangeArrowheads="1"/>
          </p:cNvSpPr>
          <p:nvPr/>
        </p:nvSpPr>
        <p:spPr bwMode="auto">
          <a:xfrm>
            <a:off x="6781800" y="5181600"/>
            <a:ext cx="1752600" cy="376238"/>
          </a:xfrm>
          <a:prstGeom prst="rect">
            <a:avLst/>
          </a:prstGeom>
          <a:solidFill>
            <a:schemeClr val="bg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fr-FR" sz="1800" b="1">
                <a:solidFill>
                  <a:srgbClr val="3333FF"/>
                </a:solidFill>
              </a:rPr>
              <a:t>U-STAFF</a:t>
            </a:r>
          </a:p>
        </p:txBody>
      </p:sp>
      <p:sp>
        <p:nvSpPr>
          <p:cNvPr id="21" name="ZoneTexte 20"/>
          <p:cNvSpPr txBox="1"/>
          <p:nvPr/>
        </p:nvSpPr>
        <p:spPr>
          <a:xfrm>
            <a:off x="609600" y="1430"/>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2" name="ZoneTexte 1"/>
          <p:cNvSpPr txBox="1"/>
          <p:nvPr/>
        </p:nvSpPr>
        <p:spPr>
          <a:xfrm>
            <a:off x="3854405" y="932675"/>
            <a:ext cx="756000" cy="396000"/>
          </a:xfrm>
          <a:prstGeom prst="rect">
            <a:avLst/>
          </a:prstGeom>
          <a:solidFill>
            <a:srgbClr val="FF0000"/>
          </a:solidFill>
        </p:spPr>
        <p:txBody>
          <a:bodyPr wrap="square" rtlCol="0">
            <a:spAutoFit/>
          </a:bodyPr>
          <a:lstStyle/>
          <a:p>
            <a:r>
              <a:rPr lang="fr-CH" sz="1400" dirty="0" smtClean="0">
                <a:solidFill>
                  <a:srgbClr val="FFFF00"/>
                </a:solidFill>
                <a:latin typeface="Arial Black" panose="020B0A04020102020204" pitchFamily="34" charset="0"/>
              </a:rPr>
              <a:t>RSSG</a:t>
            </a:r>
            <a:endParaRPr lang="fr-CH" sz="1400" dirty="0">
              <a:solidFill>
                <a:srgbClr val="FFFF00"/>
              </a:solidFill>
              <a:latin typeface="Arial Black" panose="020B0A04020102020204" pitchFamily="34" charset="0"/>
            </a:endParaRPr>
          </a:p>
        </p:txBody>
      </p:sp>
      <p:sp>
        <p:nvSpPr>
          <p:cNvPr id="23" name="ZoneTexte 22"/>
          <p:cNvSpPr txBox="1"/>
          <p:nvPr/>
        </p:nvSpPr>
        <p:spPr>
          <a:xfrm>
            <a:off x="1674260" y="1351749"/>
            <a:ext cx="1134765" cy="432000"/>
          </a:xfrm>
          <a:prstGeom prst="rect">
            <a:avLst/>
          </a:prstGeom>
          <a:solidFill>
            <a:srgbClr val="FF8761"/>
          </a:solidFill>
          <a:ln w="19050">
            <a:solidFill>
              <a:schemeClr val="tx1"/>
            </a:solidFill>
          </a:ln>
        </p:spPr>
        <p:txBody>
          <a:bodyPr wrap="square" lIns="0" tIns="0" rIns="0" bIns="0" rtlCol="0" anchor="ctr" anchorCtr="1">
            <a:spAutoFit/>
          </a:bodyPr>
          <a:lstStyle/>
          <a:p>
            <a:pPr algn="ctr">
              <a:lnSpc>
                <a:spcPts val="1100"/>
              </a:lnSpc>
            </a:pPr>
            <a:r>
              <a:rPr lang="fr-CH" sz="1100" b="1" dirty="0" smtClean="0"/>
              <a:t>Chef d’État-major de la mission</a:t>
            </a:r>
            <a:endParaRPr lang="fr-CH" sz="1100" b="1" dirty="0"/>
          </a:p>
        </p:txBody>
      </p:sp>
      <p:sp>
        <p:nvSpPr>
          <p:cNvPr id="24" name="ZoneTexte 23"/>
          <p:cNvSpPr txBox="1"/>
          <p:nvPr/>
        </p:nvSpPr>
        <p:spPr>
          <a:xfrm>
            <a:off x="556285" y="2093970"/>
            <a:ext cx="936000" cy="396000"/>
          </a:xfrm>
          <a:prstGeom prst="rect">
            <a:avLst/>
          </a:prstGeom>
          <a:solidFill>
            <a:srgbClr val="FF8761"/>
          </a:solidFill>
          <a:ln w="19050">
            <a:solidFill>
              <a:schemeClr val="tx1"/>
            </a:solidFill>
          </a:ln>
        </p:spPr>
        <p:txBody>
          <a:bodyPr wrap="square" lIns="0" tIns="0" rIns="0" bIns="0" rtlCol="0" anchor="ctr" anchorCtr="1">
            <a:spAutoFit/>
          </a:bodyPr>
          <a:lstStyle/>
          <a:p>
            <a:pPr algn="ctr">
              <a:lnSpc>
                <a:spcPts val="900"/>
              </a:lnSpc>
            </a:pPr>
            <a:r>
              <a:rPr lang="fr-CH" sz="1000" dirty="0" smtClean="0"/>
              <a:t>Cellule d’analyse conjointe de la mission</a:t>
            </a:r>
            <a:endParaRPr lang="fr-CH" sz="1000" dirty="0"/>
          </a:p>
        </p:txBody>
      </p:sp>
      <p:sp>
        <p:nvSpPr>
          <p:cNvPr id="25" name="ZoneTexte 24"/>
          <p:cNvSpPr txBox="1"/>
          <p:nvPr/>
        </p:nvSpPr>
        <p:spPr>
          <a:xfrm>
            <a:off x="1554465" y="2093970"/>
            <a:ext cx="936000" cy="396000"/>
          </a:xfrm>
          <a:prstGeom prst="rect">
            <a:avLst/>
          </a:prstGeom>
          <a:solidFill>
            <a:srgbClr val="FF8761"/>
          </a:solidFill>
          <a:ln w="19050">
            <a:solidFill>
              <a:schemeClr val="tx1"/>
            </a:solidFill>
          </a:ln>
        </p:spPr>
        <p:txBody>
          <a:bodyPr wrap="square" lIns="0" tIns="0" rIns="0" bIns="0" rtlCol="0" anchor="ctr" anchorCtr="1">
            <a:spAutoFit/>
          </a:bodyPr>
          <a:lstStyle/>
          <a:p>
            <a:pPr algn="ctr">
              <a:lnSpc>
                <a:spcPts val="900"/>
              </a:lnSpc>
            </a:pPr>
            <a:r>
              <a:rPr lang="fr-CH" sz="1000" dirty="0" smtClean="0"/>
              <a:t>Centre d’opérations conjoint</a:t>
            </a:r>
            <a:endParaRPr lang="fr-CH" sz="1000" dirty="0"/>
          </a:p>
        </p:txBody>
      </p:sp>
      <p:sp>
        <p:nvSpPr>
          <p:cNvPr id="26" name="ZoneTexte 25"/>
          <p:cNvSpPr txBox="1"/>
          <p:nvPr/>
        </p:nvSpPr>
        <p:spPr>
          <a:xfrm>
            <a:off x="2551040" y="2084825"/>
            <a:ext cx="756000" cy="396000"/>
          </a:xfrm>
          <a:prstGeom prst="rect">
            <a:avLst/>
          </a:prstGeom>
          <a:solidFill>
            <a:srgbClr val="FF8761"/>
          </a:solidFill>
          <a:ln w="19050">
            <a:solidFill>
              <a:schemeClr val="tx1"/>
            </a:solidFill>
          </a:ln>
        </p:spPr>
        <p:txBody>
          <a:bodyPr wrap="square" lIns="0" tIns="0" rIns="0" bIns="0" rtlCol="0" anchor="ctr" anchorCtr="1">
            <a:spAutoFit/>
          </a:bodyPr>
          <a:lstStyle/>
          <a:p>
            <a:pPr algn="ctr">
              <a:lnSpc>
                <a:spcPts val="900"/>
              </a:lnSpc>
            </a:pPr>
            <a:r>
              <a:rPr lang="fr-CH" sz="1000" dirty="0" smtClean="0"/>
              <a:t>Déontologie et discipline</a:t>
            </a:r>
            <a:endParaRPr lang="fr-CH" sz="1000" dirty="0"/>
          </a:p>
        </p:txBody>
      </p:sp>
      <p:sp>
        <p:nvSpPr>
          <p:cNvPr id="27" name="ZoneTexte 26"/>
          <p:cNvSpPr txBox="1"/>
          <p:nvPr/>
        </p:nvSpPr>
        <p:spPr>
          <a:xfrm>
            <a:off x="3395950" y="2093588"/>
            <a:ext cx="756000" cy="396000"/>
          </a:xfrm>
          <a:prstGeom prst="rect">
            <a:avLst/>
          </a:prstGeom>
          <a:solidFill>
            <a:srgbClr val="FF8761"/>
          </a:solidFill>
          <a:ln w="19050">
            <a:solidFill>
              <a:schemeClr val="tx1"/>
            </a:solidFill>
          </a:ln>
        </p:spPr>
        <p:txBody>
          <a:bodyPr wrap="square" lIns="0" tIns="0" rIns="0" bIns="0" rtlCol="0" anchor="ctr" anchorCtr="1">
            <a:spAutoFit/>
          </a:bodyPr>
          <a:lstStyle/>
          <a:p>
            <a:pPr algn="ctr">
              <a:lnSpc>
                <a:spcPts val="900"/>
              </a:lnSpc>
            </a:pPr>
            <a:r>
              <a:rPr lang="fr-CH" sz="1000" dirty="0" smtClean="0"/>
              <a:t>Meilleures pratiques</a:t>
            </a:r>
            <a:endParaRPr lang="fr-CH" sz="1000" dirty="0"/>
          </a:p>
        </p:txBody>
      </p:sp>
      <p:sp>
        <p:nvSpPr>
          <p:cNvPr id="28" name="ZoneTexte 27"/>
          <p:cNvSpPr txBox="1"/>
          <p:nvPr/>
        </p:nvSpPr>
        <p:spPr>
          <a:xfrm>
            <a:off x="6574170" y="1402680"/>
            <a:ext cx="2376000" cy="215444"/>
          </a:xfrm>
          <a:prstGeom prst="rect">
            <a:avLst/>
          </a:prstGeom>
          <a:solidFill>
            <a:schemeClr val="bg1"/>
          </a:solidFill>
          <a:ln w="19050">
            <a:noFill/>
          </a:ln>
        </p:spPr>
        <p:txBody>
          <a:bodyPr wrap="square" lIns="0" tIns="0" rIns="0" bIns="0" rtlCol="0" anchor="ctr" anchorCtr="1">
            <a:spAutoFit/>
          </a:bodyPr>
          <a:lstStyle/>
          <a:p>
            <a:pPr algn="ctr"/>
            <a:r>
              <a:rPr lang="fr-CH" sz="1400" b="1" cap="small" dirty="0" smtClean="0"/>
              <a:t>Équipe de pays des nations unies</a:t>
            </a:r>
            <a:endParaRPr lang="fr-CH" sz="1400" b="1" cap="small" dirty="0"/>
          </a:p>
        </p:txBody>
      </p:sp>
      <p:sp>
        <p:nvSpPr>
          <p:cNvPr id="29" name="ZoneTexte 28"/>
          <p:cNvSpPr txBox="1"/>
          <p:nvPr/>
        </p:nvSpPr>
        <p:spPr>
          <a:xfrm>
            <a:off x="7067897" y="2093850"/>
            <a:ext cx="768528" cy="396000"/>
          </a:xfrm>
          <a:prstGeom prst="rect">
            <a:avLst/>
          </a:prstGeom>
          <a:solidFill>
            <a:schemeClr val="bg1">
              <a:lumMod val="75000"/>
            </a:schemeClr>
          </a:solidFill>
          <a:ln w="19050">
            <a:solidFill>
              <a:schemeClr val="tx1"/>
            </a:solidFill>
          </a:ln>
        </p:spPr>
        <p:txBody>
          <a:bodyPr wrap="square" lIns="0" tIns="0" rIns="0" bIns="0" rtlCol="0" anchor="ctr" anchorCtr="1">
            <a:spAutoFit/>
          </a:bodyPr>
          <a:lstStyle/>
          <a:p>
            <a:pPr algn="ctr">
              <a:lnSpc>
                <a:spcPts val="900"/>
              </a:lnSpc>
            </a:pPr>
            <a:endParaRPr lang="fr-CH" sz="1000" b="1" dirty="0" smtClean="0"/>
          </a:p>
          <a:p>
            <a:pPr algn="ctr">
              <a:lnSpc>
                <a:spcPts val="900"/>
              </a:lnSpc>
            </a:pPr>
            <a:r>
              <a:rPr lang="fr-CH" sz="1000" b="1" dirty="0" smtClean="0"/>
              <a:t>PNUD</a:t>
            </a:r>
          </a:p>
          <a:p>
            <a:pPr algn="ctr">
              <a:lnSpc>
                <a:spcPts val="900"/>
              </a:lnSpc>
            </a:pPr>
            <a:endParaRPr lang="fr-CH" sz="1000" b="1" dirty="0"/>
          </a:p>
        </p:txBody>
      </p:sp>
      <p:sp>
        <p:nvSpPr>
          <p:cNvPr id="30" name="ZoneTexte 29"/>
          <p:cNvSpPr txBox="1"/>
          <p:nvPr/>
        </p:nvSpPr>
        <p:spPr>
          <a:xfrm>
            <a:off x="7905694" y="2159849"/>
            <a:ext cx="631166" cy="184666"/>
          </a:xfrm>
          <a:prstGeom prst="rect">
            <a:avLst/>
          </a:prstGeom>
          <a:solidFill>
            <a:schemeClr val="bg1"/>
          </a:solidFill>
          <a:ln w="19050">
            <a:noFill/>
          </a:ln>
        </p:spPr>
        <p:txBody>
          <a:bodyPr wrap="square" lIns="0" tIns="0" rIns="0" bIns="0" rtlCol="0" anchor="ctr" anchorCtr="1">
            <a:spAutoFit/>
          </a:bodyPr>
          <a:lstStyle/>
          <a:p>
            <a:pPr algn="ctr"/>
            <a:r>
              <a:rPr lang="fr-CH" sz="1200" cap="small" dirty="0" smtClean="0"/>
              <a:t>HCR</a:t>
            </a:r>
            <a:endParaRPr lang="fr-CH" sz="1200" cap="small" dirty="0"/>
          </a:p>
        </p:txBody>
      </p:sp>
      <p:sp>
        <p:nvSpPr>
          <p:cNvPr id="31" name="ZoneTexte 30"/>
          <p:cNvSpPr txBox="1"/>
          <p:nvPr/>
        </p:nvSpPr>
        <p:spPr>
          <a:xfrm>
            <a:off x="7913235" y="2313425"/>
            <a:ext cx="641639"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t>HCDH</a:t>
            </a:r>
            <a:endParaRPr lang="fr-CH" sz="1200" dirty="0"/>
          </a:p>
        </p:txBody>
      </p:sp>
      <p:sp>
        <p:nvSpPr>
          <p:cNvPr id="32" name="ZoneTexte 31"/>
          <p:cNvSpPr txBox="1"/>
          <p:nvPr/>
        </p:nvSpPr>
        <p:spPr>
          <a:xfrm>
            <a:off x="7986385" y="2468875"/>
            <a:ext cx="540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t>PAM</a:t>
            </a:r>
            <a:endParaRPr lang="fr-CH" sz="1200" dirty="0"/>
          </a:p>
        </p:txBody>
      </p:sp>
      <p:sp>
        <p:nvSpPr>
          <p:cNvPr id="33" name="ZoneTexte 32"/>
          <p:cNvSpPr txBox="1"/>
          <p:nvPr/>
        </p:nvSpPr>
        <p:spPr>
          <a:xfrm>
            <a:off x="7989545" y="2653585"/>
            <a:ext cx="540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t>OMS</a:t>
            </a:r>
            <a:endParaRPr lang="fr-CH" sz="1200" dirty="0"/>
          </a:p>
        </p:txBody>
      </p:sp>
      <p:sp>
        <p:nvSpPr>
          <p:cNvPr id="34" name="ZoneTexte 33"/>
          <p:cNvSpPr txBox="1"/>
          <p:nvPr/>
        </p:nvSpPr>
        <p:spPr>
          <a:xfrm>
            <a:off x="7951640" y="2922420"/>
            <a:ext cx="540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t>ONG</a:t>
            </a:r>
            <a:endParaRPr lang="fr-CH" sz="1200" dirty="0"/>
          </a:p>
        </p:txBody>
      </p:sp>
      <p:sp>
        <p:nvSpPr>
          <p:cNvPr id="35" name="ZoneTexte 34"/>
          <p:cNvSpPr txBox="1"/>
          <p:nvPr/>
        </p:nvSpPr>
        <p:spPr>
          <a:xfrm>
            <a:off x="1888535" y="2831355"/>
            <a:ext cx="648000" cy="252000"/>
          </a:xfrm>
          <a:prstGeom prst="rect">
            <a:avLst/>
          </a:prstGeom>
          <a:solidFill>
            <a:schemeClr val="accent1">
              <a:lumMod val="90000"/>
            </a:schemeClr>
          </a:solidFill>
          <a:ln w="19050">
            <a:noFill/>
          </a:ln>
        </p:spPr>
        <p:txBody>
          <a:bodyPr wrap="square" lIns="0" tIns="0" rIns="0" bIns="0" rtlCol="0" anchor="ctr" anchorCtr="1">
            <a:spAutoFit/>
          </a:bodyPr>
          <a:lstStyle/>
          <a:p>
            <a:pPr algn="ctr">
              <a:lnSpc>
                <a:spcPts val="900"/>
              </a:lnSpc>
            </a:pPr>
            <a:endParaRPr lang="fr-CH" sz="1000" b="1" dirty="0" smtClean="0"/>
          </a:p>
          <a:p>
            <a:pPr algn="ctr">
              <a:lnSpc>
                <a:spcPts val="900"/>
              </a:lnSpc>
            </a:pPr>
            <a:r>
              <a:rPr lang="fr-CH" sz="1000" b="1" dirty="0" smtClean="0"/>
              <a:t>RSASG (P)</a:t>
            </a:r>
          </a:p>
          <a:p>
            <a:pPr algn="ctr">
              <a:lnSpc>
                <a:spcPts val="900"/>
              </a:lnSpc>
            </a:pPr>
            <a:endParaRPr lang="fr-CH" sz="1000" b="1" dirty="0"/>
          </a:p>
        </p:txBody>
      </p:sp>
      <p:sp>
        <p:nvSpPr>
          <p:cNvPr id="36" name="ZoneTexte 35"/>
          <p:cNvSpPr txBox="1"/>
          <p:nvPr/>
        </p:nvSpPr>
        <p:spPr>
          <a:xfrm>
            <a:off x="5388255" y="2829150"/>
            <a:ext cx="648000" cy="252000"/>
          </a:xfrm>
          <a:prstGeom prst="rect">
            <a:avLst/>
          </a:prstGeom>
          <a:solidFill>
            <a:srgbClr val="C8A5E3"/>
          </a:solidFill>
          <a:ln w="19050">
            <a:noFill/>
          </a:ln>
        </p:spPr>
        <p:txBody>
          <a:bodyPr wrap="square" lIns="0" tIns="0" rIns="0" bIns="0" rtlCol="0" anchor="ctr" anchorCtr="1">
            <a:spAutoFit/>
          </a:bodyPr>
          <a:lstStyle/>
          <a:p>
            <a:pPr algn="ctr">
              <a:lnSpc>
                <a:spcPts val="900"/>
              </a:lnSpc>
            </a:pPr>
            <a:endParaRPr lang="fr-CH" sz="1000" b="1" dirty="0" smtClean="0"/>
          </a:p>
          <a:p>
            <a:pPr algn="ctr">
              <a:lnSpc>
                <a:spcPts val="900"/>
              </a:lnSpc>
            </a:pPr>
            <a:r>
              <a:rPr lang="fr-CH" sz="1000" b="1" dirty="0" smtClean="0"/>
              <a:t>RSASG </a:t>
            </a:r>
          </a:p>
          <a:p>
            <a:pPr algn="ctr">
              <a:lnSpc>
                <a:spcPts val="900"/>
              </a:lnSpc>
            </a:pPr>
            <a:r>
              <a:rPr lang="fr-CH" sz="1000" b="1" dirty="0" smtClean="0"/>
              <a:t>CR/CH</a:t>
            </a:r>
          </a:p>
          <a:p>
            <a:pPr algn="ctr">
              <a:lnSpc>
                <a:spcPts val="900"/>
              </a:lnSpc>
            </a:pPr>
            <a:endParaRPr lang="fr-CH" sz="1000" b="1" dirty="0"/>
          </a:p>
        </p:txBody>
      </p:sp>
      <p:sp>
        <p:nvSpPr>
          <p:cNvPr id="37" name="ZoneTexte 36"/>
          <p:cNvSpPr txBox="1"/>
          <p:nvPr/>
        </p:nvSpPr>
        <p:spPr>
          <a:xfrm>
            <a:off x="505955" y="3371430"/>
            <a:ext cx="648000" cy="288000"/>
          </a:xfrm>
          <a:prstGeom prst="rect">
            <a:avLst/>
          </a:prstGeom>
          <a:solidFill>
            <a:schemeClr val="accent1">
              <a:lumMod val="90000"/>
            </a:schemeClr>
          </a:solidFill>
          <a:ln w="19050">
            <a:noFill/>
          </a:ln>
        </p:spPr>
        <p:txBody>
          <a:bodyPr wrap="square" lIns="0" tIns="0" rIns="0" bIns="0" rtlCol="0" anchor="ctr" anchorCtr="1">
            <a:spAutoFit/>
          </a:bodyPr>
          <a:lstStyle/>
          <a:p>
            <a:pPr algn="ctr">
              <a:lnSpc>
                <a:spcPts val="900"/>
              </a:lnSpc>
            </a:pPr>
            <a:endParaRPr lang="fr-CH" sz="1000" dirty="0" smtClean="0"/>
          </a:p>
          <a:p>
            <a:pPr algn="ctr">
              <a:lnSpc>
                <a:spcPts val="900"/>
              </a:lnSpc>
            </a:pPr>
            <a:r>
              <a:rPr lang="fr-CH" sz="1000" dirty="0" smtClean="0"/>
              <a:t>Affaires politiques</a:t>
            </a:r>
          </a:p>
          <a:p>
            <a:pPr algn="ctr">
              <a:lnSpc>
                <a:spcPts val="900"/>
              </a:lnSpc>
            </a:pPr>
            <a:endParaRPr lang="fr-CH" sz="1000" dirty="0"/>
          </a:p>
        </p:txBody>
      </p:sp>
      <p:sp>
        <p:nvSpPr>
          <p:cNvPr id="38" name="ZoneTexte 37"/>
          <p:cNvSpPr txBox="1"/>
          <p:nvPr/>
        </p:nvSpPr>
        <p:spPr>
          <a:xfrm>
            <a:off x="3271115" y="3378154"/>
            <a:ext cx="648000" cy="288000"/>
          </a:xfrm>
          <a:prstGeom prst="rect">
            <a:avLst/>
          </a:prstGeom>
          <a:solidFill>
            <a:schemeClr val="accent1">
              <a:lumMod val="90000"/>
            </a:schemeClr>
          </a:solidFill>
          <a:ln w="19050">
            <a:noFill/>
          </a:ln>
        </p:spPr>
        <p:txBody>
          <a:bodyPr wrap="square" lIns="0" tIns="0" rIns="0" bIns="0" rtlCol="0" anchor="ctr" anchorCtr="1">
            <a:spAutoFit/>
          </a:bodyPr>
          <a:lstStyle/>
          <a:p>
            <a:pPr algn="ctr">
              <a:lnSpc>
                <a:spcPts val="900"/>
              </a:lnSpc>
            </a:pPr>
            <a:endParaRPr lang="fr-CH" sz="1000" dirty="0" smtClean="0"/>
          </a:p>
          <a:p>
            <a:pPr algn="ctr">
              <a:lnSpc>
                <a:spcPts val="900"/>
              </a:lnSpc>
            </a:pPr>
            <a:r>
              <a:rPr lang="fr-CH" sz="1000" dirty="0" smtClean="0"/>
              <a:t>Information</a:t>
            </a:r>
          </a:p>
          <a:p>
            <a:pPr algn="ctr">
              <a:lnSpc>
                <a:spcPts val="900"/>
              </a:lnSpc>
            </a:pPr>
            <a:endParaRPr lang="fr-CH" sz="1000" dirty="0"/>
          </a:p>
        </p:txBody>
      </p:sp>
      <p:sp>
        <p:nvSpPr>
          <p:cNvPr id="39" name="ZoneTexte 38"/>
          <p:cNvSpPr txBox="1"/>
          <p:nvPr/>
        </p:nvSpPr>
        <p:spPr>
          <a:xfrm>
            <a:off x="993670" y="3923730"/>
            <a:ext cx="612000" cy="288000"/>
          </a:xfrm>
          <a:prstGeom prst="rect">
            <a:avLst/>
          </a:prstGeom>
          <a:solidFill>
            <a:schemeClr val="accent1">
              <a:lumMod val="90000"/>
            </a:schemeClr>
          </a:solidFill>
          <a:ln w="19050">
            <a:noFill/>
          </a:ln>
        </p:spPr>
        <p:txBody>
          <a:bodyPr wrap="square" lIns="0" tIns="0" rIns="0" bIns="0" rtlCol="0" anchor="ctr" anchorCtr="1">
            <a:spAutoFit/>
          </a:bodyPr>
          <a:lstStyle/>
          <a:p>
            <a:pPr algn="ctr">
              <a:lnSpc>
                <a:spcPts val="900"/>
              </a:lnSpc>
            </a:pPr>
            <a:endParaRPr lang="fr-CH" sz="900" dirty="0" smtClean="0"/>
          </a:p>
          <a:p>
            <a:pPr algn="ctr">
              <a:lnSpc>
                <a:spcPts val="900"/>
              </a:lnSpc>
            </a:pPr>
            <a:r>
              <a:rPr lang="fr-CH" sz="900" dirty="0" smtClean="0"/>
              <a:t>Composante police</a:t>
            </a:r>
          </a:p>
          <a:p>
            <a:pPr algn="ctr">
              <a:lnSpc>
                <a:spcPts val="900"/>
              </a:lnSpc>
            </a:pPr>
            <a:endParaRPr lang="fr-CH" sz="900" dirty="0"/>
          </a:p>
        </p:txBody>
      </p:sp>
      <p:sp>
        <p:nvSpPr>
          <p:cNvPr id="40" name="ZoneTexte 39"/>
          <p:cNvSpPr txBox="1"/>
          <p:nvPr/>
        </p:nvSpPr>
        <p:spPr>
          <a:xfrm>
            <a:off x="1915390" y="3926435"/>
            <a:ext cx="648000" cy="288000"/>
          </a:xfrm>
          <a:prstGeom prst="rect">
            <a:avLst/>
          </a:prstGeom>
          <a:solidFill>
            <a:schemeClr val="accent1">
              <a:lumMod val="90000"/>
            </a:schemeClr>
          </a:solidFill>
          <a:ln w="19050">
            <a:noFill/>
          </a:ln>
        </p:spPr>
        <p:txBody>
          <a:bodyPr wrap="square" lIns="0" tIns="0" rIns="0" bIns="0" rtlCol="0" anchor="ctr" anchorCtr="1">
            <a:spAutoFit/>
          </a:bodyPr>
          <a:lstStyle/>
          <a:p>
            <a:pPr algn="ctr">
              <a:lnSpc>
                <a:spcPts val="900"/>
              </a:lnSpc>
            </a:pPr>
            <a:endParaRPr lang="fr-CH" sz="900" dirty="0" smtClean="0"/>
          </a:p>
          <a:p>
            <a:pPr algn="ctr">
              <a:lnSpc>
                <a:spcPts val="900"/>
              </a:lnSpc>
            </a:pPr>
            <a:r>
              <a:rPr lang="fr-CH" sz="900" dirty="0" smtClean="0"/>
              <a:t>État de droit</a:t>
            </a:r>
          </a:p>
          <a:p>
            <a:pPr algn="ctr">
              <a:lnSpc>
                <a:spcPts val="900"/>
              </a:lnSpc>
            </a:pPr>
            <a:endParaRPr lang="fr-CH" sz="900" dirty="0"/>
          </a:p>
        </p:txBody>
      </p:sp>
      <p:sp>
        <p:nvSpPr>
          <p:cNvPr id="41" name="ZoneTexte 40"/>
          <p:cNvSpPr txBox="1"/>
          <p:nvPr/>
        </p:nvSpPr>
        <p:spPr>
          <a:xfrm>
            <a:off x="2793220" y="3928265"/>
            <a:ext cx="684000" cy="288000"/>
          </a:xfrm>
          <a:prstGeom prst="rect">
            <a:avLst/>
          </a:prstGeom>
          <a:solidFill>
            <a:schemeClr val="accent1">
              <a:lumMod val="90000"/>
            </a:schemeClr>
          </a:solidFill>
          <a:ln w="19050">
            <a:noFill/>
          </a:ln>
        </p:spPr>
        <p:txBody>
          <a:bodyPr wrap="square" lIns="0" tIns="0" rIns="0" bIns="0" rtlCol="0" anchor="ctr" anchorCtr="1">
            <a:spAutoFit/>
          </a:bodyPr>
          <a:lstStyle/>
          <a:p>
            <a:pPr algn="ctr">
              <a:lnSpc>
                <a:spcPts val="900"/>
              </a:lnSpc>
            </a:pPr>
            <a:endParaRPr lang="fr-CH" sz="900" dirty="0" smtClean="0"/>
          </a:p>
          <a:p>
            <a:pPr algn="ctr">
              <a:lnSpc>
                <a:spcPts val="900"/>
              </a:lnSpc>
            </a:pPr>
            <a:r>
              <a:rPr lang="fr-CH" sz="900" dirty="0" smtClean="0"/>
              <a:t>Droits de l’homme</a:t>
            </a:r>
          </a:p>
          <a:p>
            <a:pPr algn="ctr">
              <a:lnSpc>
                <a:spcPts val="900"/>
              </a:lnSpc>
            </a:pPr>
            <a:endParaRPr lang="fr-CH" sz="900" dirty="0"/>
          </a:p>
        </p:txBody>
      </p:sp>
      <p:sp>
        <p:nvSpPr>
          <p:cNvPr id="43" name="ZoneTexte 42"/>
          <p:cNvSpPr txBox="1"/>
          <p:nvPr/>
        </p:nvSpPr>
        <p:spPr>
          <a:xfrm>
            <a:off x="4924960" y="3926846"/>
            <a:ext cx="648000" cy="288000"/>
          </a:xfrm>
          <a:prstGeom prst="rect">
            <a:avLst/>
          </a:prstGeom>
          <a:solidFill>
            <a:srgbClr val="C8A5E3"/>
          </a:solidFill>
          <a:ln w="19050">
            <a:noFill/>
          </a:ln>
        </p:spPr>
        <p:txBody>
          <a:bodyPr wrap="square" lIns="0" tIns="0" rIns="0" bIns="0" rtlCol="0" anchor="ctr" anchorCtr="1">
            <a:spAutoFit/>
          </a:bodyPr>
          <a:lstStyle/>
          <a:p>
            <a:pPr algn="ctr">
              <a:lnSpc>
                <a:spcPts val="900"/>
              </a:lnSpc>
            </a:pPr>
            <a:endParaRPr lang="fr-CH" sz="1000" dirty="0" smtClean="0"/>
          </a:p>
          <a:p>
            <a:pPr algn="ctr">
              <a:lnSpc>
                <a:spcPts val="900"/>
              </a:lnSpc>
            </a:pPr>
            <a:r>
              <a:rPr lang="fr-CH" sz="1000" dirty="0" smtClean="0"/>
              <a:t>Protection de l’enfance</a:t>
            </a:r>
          </a:p>
          <a:p>
            <a:pPr algn="ctr">
              <a:lnSpc>
                <a:spcPts val="900"/>
              </a:lnSpc>
            </a:pPr>
            <a:endParaRPr lang="fr-CH" sz="1000" dirty="0"/>
          </a:p>
        </p:txBody>
      </p:sp>
      <p:sp>
        <p:nvSpPr>
          <p:cNvPr id="44" name="ZoneTexte 43"/>
          <p:cNvSpPr txBox="1"/>
          <p:nvPr/>
        </p:nvSpPr>
        <p:spPr>
          <a:xfrm>
            <a:off x="5853995" y="3899005"/>
            <a:ext cx="612000" cy="324000"/>
          </a:xfrm>
          <a:prstGeom prst="rect">
            <a:avLst/>
          </a:prstGeom>
          <a:solidFill>
            <a:srgbClr val="C8A5E3"/>
          </a:solidFill>
          <a:ln w="19050">
            <a:noFill/>
          </a:ln>
        </p:spPr>
        <p:txBody>
          <a:bodyPr wrap="square" lIns="0" tIns="0" rIns="0" bIns="0" rtlCol="0" anchor="ctr" anchorCtr="1">
            <a:spAutoFit/>
          </a:bodyPr>
          <a:lstStyle/>
          <a:p>
            <a:pPr algn="ctr">
              <a:lnSpc>
                <a:spcPts val="900"/>
              </a:lnSpc>
            </a:pPr>
            <a:endParaRPr lang="fr-CH" sz="1000" dirty="0" smtClean="0"/>
          </a:p>
          <a:p>
            <a:pPr algn="ctr">
              <a:lnSpc>
                <a:spcPts val="900"/>
              </a:lnSpc>
            </a:pPr>
            <a:r>
              <a:rPr lang="fr-CH" sz="1000" dirty="0" smtClean="0"/>
              <a:t>Questions hommes-femmes</a:t>
            </a:r>
          </a:p>
          <a:p>
            <a:pPr algn="ctr">
              <a:lnSpc>
                <a:spcPts val="900"/>
              </a:lnSpc>
            </a:pPr>
            <a:endParaRPr lang="fr-CH" sz="1000" dirty="0"/>
          </a:p>
        </p:txBody>
      </p:sp>
      <p:sp>
        <p:nvSpPr>
          <p:cNvPr id="45" name="ZoneTexte 44"/>
          <p:cNvSpPr txBox="1"/>
          <p:nvPr/>
        </p:nvSpPr>
        <p:spPr>
          <a:xfrm>
            <a:off x="4465930" y="3390595"/>
            <a:ext cx="648000" cy="235834"/>
          </a:xfrm>
          <a:prstGeom prst="rect">
            <a:avLst/>
          </a:prstGeom>
          <a:solidFill>
            <a:srgbClr val="C8A5E3"/>
          </a:solidFill>
          <a:ln w="19050">
            <a:noFill/>
          </a:ln>
        </p:spPr>
        <p:txBody>
          <a:bodyPr wrap="square" lIns="0" tIns="0" rIns="0" bIns="0" rtlCol="0" anchor="ctr" anchorCtr="1">
            <a:spAutoFit/>
          </a:bodyPr>
          <a:lstStyle/>
          <a:p>
            <a:pPr algn="ctr">
              <a:lnSpc>
                <a:spcPts val="900"/>
              </a:lnSpc>
            </a:pPr>
            <a:r>
              <a:rPr lang="fr-CH" sz="1000" dirty="0" smtClean="0"/>
              <a:t>Assistance électorale</a:t>
            </a:r>
            <a:endParaRPr lang="fr-CH" sz="1000" dirty="0"/>
          </a:p>
        </p:txBody>
      </p:sp>
      <p:sp>
        <p:nvSpPr>
          <p:cNvPr id="46" name="ZoneTexte 45"/>
          <p:cNvSpPr txBox="1"/>
          <p:nvPr/>
        </p:nvSpPr>
        <p:spPr>
          <a:xfrm>
            <a:off x="5385795" y="3348303"/>
            <a:ext cx="684000" cy="324000"/>
          </a:xfrm>
          <a:prstGeom prst="rect">
            <a:avLst/>
          </a:prstGeom>
          <a:solidFill>
            <a:srgbClr val="C8A5E3"/>
          </a:solidFill>
          <a:ln w="19050">
            <a:noFill/>
          </a:ln>
        </p:spPr>
        <p:txBody>
          <a:bodyPr wrap="square" lIns="0" tIns="0" rIns="0" bIns="0" rtlCol="0" anchor="ctr" anchorCtr="1">
            <a:spAutoFit/>
          </a:bodyPr>
          <a:lstStyle/>
          <a:p>
            <a:pPr algn="ctr">
              <a:lnSpc>
                <a:spcPts val="900"/>
              </a:lnSpc>
            </a:pPr>
            <a:r>
              <a:rPr lang="fr-CH" sz="1000" dirty="0" smtClean="0"/>
              <a:t>Affaires humanitaires</a:t>
            </a:r>
            <a:endParaRPr lang="fr-CH" sz="1000" dirty="0"/>
          </a:p>
        </p:txBody>
      </p:sp>
      <p:sp>
        <p:nvSpPr>
          <p:cNvPr id="47" name="ZoneTexte 46"/>
          <p:cNvSpPr txBox="1"/>
          <p:nvPr/>
        </p:nvSpPr>
        <p:spPr>
          <a:xfrm>
            <a:off x="6299625" y="3392425"/>
            <a:ext cx="648000" cy="235834"/>
          </a:xfrm>
          <a:prstGeom prst="rect">
            <a:avLst/>
          </a:prstGeom>
          <a:solidFill>
            <a:srgbClr val="C8A5E3"/>
          </a:solidFill>
          <a:ln w="19050">
            <a:noFill/>
          </a:ln>
        </p:spPr>
        <p:txBody>
          <a:bodyPr wrap="square" lIns="0" tIns="0" rIns="0" bIns="0" rtlCol="0" anchor="ctr" anchorCtr="1">
            <a:spAutoFit/>
          </a:bodyPr>
          <a:lstStyle/>
          <a:p>
            <a:pPr algn="ctr">
              <a:lnSpc>
                <a:spcPts val="900"/>
              </a:lnSpc>
            </a:pPr>
            <a:r>
              <a:rPr lang="fr-CH" sz="1000" dirty="0" smtClean="0"/>
              <a:t>Lutte </a:t>
            </a:r>
            <a:r>
              <a:rPr lang="fr-CH" sz="1000" dirty="0" err="1" smtClean="0"/>
              <a:t>antimines</a:t>
            </a:r>
            <a:endParaRPr lang="fr-CH" sz="1000" dirty="0"/>
          </a:p>
        </p:txBody>
      </p:sp>
      <p:sp>
        <p:nvSpPr>
          <p:cNvPr id="48" name="ZoneTexte 47"/>
          <p:cNvSpPr txBox="1"/>
          <p:nvPr/>
        </p:nvSpPr>
        <p:spPr>
          <a:xfrm>
            <a:off x="7315215" y="3397910"/>
            <a:ext cx="648000" cy="235834"/>
          </a:xfrm>
          <a:prstGeom prst="rect">
            <a:avLst/>
          </a:prstGeom>
          <a:solidFill>
            <a:srgbClr val="C8A5E3"/>
          </a:solidFill>
          <a:ln w="19050">
            <a:noFill/>
          </a:ln>
        </p:spPr>
        <p:txBody>
          <a:bodyPr wrap="square" lIns="0" tIns="0" rIns="0" bIns="0" rtlCol="0" anchor="ctr" anchorCtr="1">
            <a:spAutoFit/>
          </a:bodyPr>
          <a:lstStyle/>
          <a:p>
            <a:pPr algn="ctr">
              <a:lnSpc>
                <a:spcPts val="900"/>
              </a:lnSpc>
            </a:pPr>
            <a:r>
              <a:rPr lang="fr-CH" sz="1000" dirty="0" smtClean="0"/>
              <a:t>Affaires civiles</a:t>
            </a:r>
            <a:endParaRPr lang="fr-CH" sz="1000" dirty="0"/>
          </a:p>
        </p:txBody>
      </p:sp>
      <p:sp>
        <p:nvSpPr>
          <p:cNvPr id="49" name="ZoneTexte 48"/>
          <p:cNvSpPr txBox="1"/>
          <p:nvPr/>
        </p:nvSpPr>
        <p:spPr>
          <a:xfrm>
            <a:off x="6761085" y="3923730"/>
            <a:ext cx="648000" cy="120418"/>
          </a:xfrm>
          <a:prstGeom prst="rect">
            <a:avLst/>
          </a:prstGeom>
          <a:solidFill>
            <a:srgbClr val="C8A5E3"/>
          </a:solidFill>
          <a:ln w="19050">
            <a:noFill/>
          </a:ln>
        </p:spPr>
        <p:txBody>
          <a:bodyPr wrap="square" lIns="0" tIns="0" rIns="0" bIns="0" rtlCol="0" anchor="ctr" anchorCtr="1">
            <a:spAutoFit/>
          </a:bodyPr>
          <a:lstStyle/>
          <a:p>
            <a:pPr algn="ctr">
              <a:lnSpc>
                <a:spcPts val="900"/>
              </a:lnSpc>
            </a:pPr>
            <a:r>
              <a:rPr lang="fr-CH" sz="1000" dirty="0" smtClean="0"/>
              <a:t>VIH/sida</a:t>
            </a:r>
            <a:endParaRPr lang="fr-CH" sz="1000" dirty="0"/>
          </a:p>
        </p:txBody>
      </p:sp>
      <p:sp>
        <p:nvSpPr>
          <p:cNvPr id="50" name="ZoneTexte 49"/>
          <p:cNvSpPr txBox="1"/>
          <p:nvPr/>
        </p:nvSpPr>
        <p:spPr>
          <a:xfrm>
            <a:off x="2008390" y="4667790"/>
            <a:ext cx="1188000" cy="235834"/>
          </a:xfrm>
          <a:prstGeom prst="rect">
            <a:avLst/>
          </a:prstGeom>
          <a:solidFill>
            <a:schemeClr val="bg1"/>
          </a:solidFill>
          <a:ln w="19050">
            <a:noFill/>
          </a:ln>
        </p:spPr>
        <p:txBody>
          <a:bodyPr wrap="square" lIns="0" tIns="0" rIns="0" bIns="0" rtlCol="0" anchor="ctr" anchorCtr="1">
            <a:spAutoFit/>
          </a:bodyPr>
          <a:lstStyle/>
          <a:p>
            <a:pPr algn="ctr">
              <a:lnSpc>
                <a:spcPts val="900"/>
              </a:lnSpc>
            </a:pPr>
            <a:r>
              <a:rPr lang="fr-CH" sz="1000" dirty="0" smtClean="0"/>
              <a:t>Directeur Chef</a:t>
            </a:r>
            <a:br>
              <a:rPr lang="fr-CH" sz="1000" dirty="0" smtClean="0"/>
            </a:br>
            <a:r>
              <a:rPr lang="fr-CH" sz="1000" dirty="0" smtClean="0"/>
              <a:t>Agent administratif</a:t>
            </a:r>
          </a:p>
        </p:txBody>
      </p:sp>
      <p:sp>
        <p:nvSpPr>
          <p:cNvPr id="51" name="ZoneTexte 50"/>
          <p:cNvSpPr txBox="1"/>
          <p:nvPr/>
        </p:nvSpPr>
        <p:spPr>
          <a:xfrm>
            <a:off x="2008695" y="5122941"/>
            <a:ext cx="1188000" cy="235834"/>
          </a:xfrm>
          <a:prstGeom prst="rect">
            <a:avLst/>
          </a:prstGeom>
          <a:solidFill>
            <a:schemeClr val="bg1"/>
          </a:solidFill>
          <a:ln w="19050">
            <a:noFill/>
          </a:ln>
        </p:spPr>
        <p:txBody>
          <a:bodyPr wrap="square" lIns="0" tIns="0" rIns="0" bIns="0" rtlCol="0" anchor="ctr" anchorCtr="1">
            <a:spAutoFit/>
          </a:bodyPr>
          <a:lstStyle/>
          <a:p>
            <a:pPr algn="ctr">
              <a:lnSpc>
                <a:spcPts val="900"/>
              </a:lnSpc>
            </a:pPr>
            <a:r>
              <a:rPr lang="fr-CH" sz="1000" dirty="0" smtClean="0"/>
              <a:t>Chef des services d’appui intégrés</a:t>
            </a:r>
          </a:p>
        </p:txBody>
      </p:sp>
      <p:sp>
        <p:nvSpPr>
          <p:cNvPr id="52" name="ZoneTexte 51"/>
          <p:cNvSpPr txBox="1"/>
          <p:nvPr/>
        </p:nvSpPr>
        <p:spPr>
          <a:xfrm>
            <a:off x="2008390" y="5635183"/>
            <a:ext cx="1188000" cy="235834"/>
          </a:xfrm>
          <a:prstGeom prst="rect">
            <a:avLst/>
          </a:prstGeom>
          <a:solidFill>
            <a:schemeClr val="bg1"/>
          </a:solidFill>
          <a:ln w="19050">
            <a:noFill/>
          </a:ln>
        </p:spPr>
        <p:txBody>
          <a:bodyPr wrap="square" lIns="0" tIns="0" rIns="0" bIns="0" rtlCol="0" anchor="ctr" anchorCtr="1">
            <a:spAutoFit/>
          </a:bodyPr>
          <a:lstStyle/>
          <a:p>
            <a:pPr algn="ctr">
              <a:lnSpc>
                <a:spcPts val="900"/>
              </a:lnSpc>
            </a:pPr>
            <a:r>
              <a:rPr lang="fr-CH" sz="1000" dirty="0" smtClean="0"/>
              <a:t>Centre des opérations logistiques conjointes</a:t>
            </a:r>
          </a:p>
        </p:txBody>
      </p:sp>
      <p:sp>
        <p:nvSpPr>
          <p:cNvPr id="53" name="ZoneTexte 52"/>
          <p:cNvSpPr txBox="1"/>
          <p:nvPr/>
        </p:nvSpPr>
        <p:spPr>
          <a:xfrm>
            <a:off x="5136275" y="4578725"/>
            <a:ext cx="1548000" cy="432000"/>
          </a:xfrm>
          <a:prstGeom prst="rect">
            <a:avLst/>
          </a:prstGeom>
          <a:solidFill>
            <a:srgbClr val="FFD9D9"/>
          </a:solidFill>
          <a:ln w="19050">
            <a:solidFill>
              <a:schemeClr val="tx1"/>
            </a:solidFill>
          </a:ln>
        </p:spPr>
        <p:txBody>
          <a:bodyPr wrap="square" lIns="0" tIns="0" rIns="0" bIns="0" rtlCol="0" anchor="ctr" anchorCtr="1">
            <a:spAutoFit/>
          </a:bodyPr>
          <a:lstStyle/>
          <a:p>
            <a:pPr algn="ctr">
              <a:lnSpc>
                <a:spcPts val="1400"/>
              </a:lnSpc>
            </a:pPr>
            <a:r>
              <a:rPr lang="fr-CH" sz="1400" b="1" cap="small" dirty="0" smtClean="0">
                <a:solidFill>
                  <a:srgbClr val="FF0000"/>
                </a:solidFill>
              </a:rPr>
              <a:t>commandant de </a:t>
            </a:r>
            <a:br>
              <a:rPr lang="fr-CH" sz="1400" b="1" cap="small" dirty="0" smtClean="0">
                <a:solidFill>
                  <a:srgbClr val="FF0000"/>
                </a:solidFill>
              </a:rPr>
            </a:br>
            <a:r>
              <a:rPr lang="fr-CH" sz="1400" b="1" cap="small" dirty="0" smtClean="0">
                <a:solidFill>
                  <a:srgbClr val="FF0000"/>
                </a:solidFill>
              </a:rPr>
              <a:t>la force de </a:t>
            </a:r>
            <a:r>
              <a:rPr lang="fr-CH" sz="1400" b="1" cap="small" dirty="0" err="1" smtClean="0">
                <a:solidFill>
                  <a:srgbClr val="FF0000"/>
                </a:solidFill>
              </a:rPr>
              <a:t>l’onu</a:t>
            </a:r>
            <a:endParaRPr lang="fr-CH" sz="1400" b="1" cap="small" dirty="0" smtClean="0">
              <a:solidFill>
                <a:srgbClr val="FF0000"/>
              </a:solidFill>
            </a:endParaRPr>
          </a:p>
        </p:txBody>
      </p:sp>
      <p:sp>
        <p:nvSpPr>
          <p:cNvPr id="54" name="ZoneTexte 53"/>
          <p:cNvSpPr txBox="1"/>
          <p:nvPr/>
        </p:nvSpPr>
        <p:spPr>
          <a:xfrm flipH="1">
            <a:off x="4877060" y="5157225"/>
            <a:ext cx="1692000" cy="646331"/>
          </a:xfrm>
          <a:prstGeom prst="rect">
            <a:avLst/>
          </a:prstGeom>
          <a:solidFill>
            <a:schemeClr val="bg1"/>
          </a:solidFill>
          <a:ln w="19050">
            <a:solidFill>
              <a:schemeClr val="tx1"/>
            </a:solidFill>
          </a:ln>
        </p:spPr>
        <p:txBody>
          <a:bodyPr wrap="square" lIns="0" tIns="0" rIns="0" bIns="0" rtlCol="0" anchor="ctr" anchorCtr="1">
            <a:spAutoFit/>
          </a:bodyPr>
          <a:lstStyle/>
          <a:p>
            <a:pPr algn="ctr"/>
            <a:r>
              <a:rPr lang="fr-CH" sz="1400" b="1" dirty="0" smtClean="0">
                <a:solidFill>
                  <a:srgbClr val="0000FF"/>
                </a:solidFill>
              </a:rPr>
              <a:t>BATAILLONS DE L’ONU</a:t>
            </a:r>
          </a:p>
          <a:p>
            <a:pPr algn="ctr"/>
            <a:r>
              <a:rPr lang="fr-CH" sz="1400" b="1" dirty="0" smtClean="0">
                <a:solidFill>
                  <a:srgbClr val="0000FF"/>
                </a:solidFill>
              </a:rPr>
              <a:t>OBSERVATEURS MILITAIRES (MILOBS)</a:t>
            </a:r>
          </a:p>
        </p:txBody>
      </p:sp>
      <p:sp>
        <p:nvSpPr>
          <p:cNvPr id="55" name="ZoneTexte 54"/>
          <p:cNvSpPr txBox="1"/>
          <p:nvPr/>
        </p:nvSpPr>
        <p:spPr>
          <a:xfrm flipH="1">
            <a:off x="6818755" y="5250383"/>
            <a:ext cx="1692000" cy="215444"/>
          </a:xfrm>
          <a:prstGeom prst="rect">
            <a:avLst/>
          </a:prstGeom>
          <a:solidFill>
            <a:schemeClr val="bg1"/>
          </a:solidFill>
          <a:ln w="19050">
            <a:noFill/>
          </a:ln>
        </p:spPr>
        <p:txBody>
          <a:bodyPr wrap="square" lIns="0" tIns="0" rIns="0" bIns="0" rtlCol="0" anchor="ctr" anchorCtr="1">
            <a:spAutoFit/>
          </a:bodyPr>
          <a:lstStyle/>
          <a:p>
            <a:pPr algn="ctr"/>
            <a:r>
              <a:rPr lang="fr-CH" sz="1400" b="1" dirty="0" smtClean="0">
                <a:solidFill>
                  <a:srgbClr val="0000FF"/>
                </a:solidFill>
              </a:rPr>
              <a:t>PERSONNEL</a:t>
            </a:r>
          </a:p>
        </p:txBody>
      </p:sp>
      <p:sp>
        <p:nvSpPr>
          <p:cNvPr id="56" name="ZoneTexte 55"/>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57" name="ZoneTexte 5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58"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39</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10"/>
          <p:cNvSpPr>
            <a:spLocks noGrp="1" noChangeArrowheads="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43210F92-40D6-46AD-8461-17CE3DE1AECD}" type="slidenum">
              <a:rPr lang="en-GB" altLang="en-US" sz="1600" smtClean="0"/>
              <a:pPr/>
              <a:t>4</a:t>
            </a:fld>
            <a:endParaRPr lang="en-GB" altLang="en-US" sz="1600" dirty="0" smtClean="0"/>
          </a:p>
        </p:txBody>
      </p:sp>
      <p:sp>
        <p:nvSpPr>
          <p:cNvPr id="60419" name="Text Box 4"/>
          <p:cNvSpPr txBox="1">
            <a:spLocks noChangeArrowheads="1"/>
          </p:cNvSpPr>
          <p:nvPr/>
        </p:nvSpPr>
        <p:spPr bwMode="auto">
          <a:xfrm>
            <a:off x="32385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chemeClr val="bg1"/>
              </a:buClr>
              <a:buSzPct val="80000"/>
              <a:buFont typeface="Wingdings" pitchFamily="2" charset="2"/>
              <a:buNone/>
            </a:pPr>
            <a:r>
              <a:rPr lang="en-US" altLang="en-US" sz="2800" b="1" dirty="0">
                <a:solidFill>
                  <a:srgbClr val="000000"/>
                </a:solidFill>
              </a:rPr>
              <a:t>STRUCTURE DE LA </a:t>
            </a:r>
            <a:r>
              <a:rPr lang="en-US" altLang="en-US" sz="2800" b="1" dirty="0" smtClean="0">
                <a:solidFill>
                  <a:srgbClr val="000000"/>
                </a:solidFill>
              </a:rPr>
              <a:t>PRÉSENTATION</a:t>
            </a:r>
            <a:endParaRPr lang="en-US" altLang="en-US" sz="2800" b="1" dirty="0"/>
          </a:p>
        </p:txBody>
      </p:sp>
      <p:sp>
        <p:nvSpPr>
          <p:cNvPr id="60420" name="Rectangle 37"/>
          <p:cNvSpPr txBox="1">
            <a:spLocks noChangeArrowheads="1"/>
          </p:cNvSpPr>
          <p:nvPr/>
        </p:nvSpPr>
        <p:spPr bwMode="auto">
          <a:xfrm>
            <a:off x="0" y="1066800"/>
            <a:ext cx="8915400" cy="454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812800" indent="-8128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spcBef>
                <a:spcPct val="20000"/>
              </a:spcBef>
              <a:buFont typeface="Wingdings" pitchFamily="2" charset="2"/>
              <a:buNone/>
            </a:pPr>
            <a:endParaRPr lang="en-US" altLang="en-US" sz="2800" b="1" dirty="0"/>
          </a:p>
          <a:p>
            <a:pPr>
              <a:spcBef>
                <a:spcPct val="20000"/>
              </a:spcBef>
              <a:buFont typeface="Wingdings" pitchFamily="2" charset="2"/>
              <a:buChar char="q"/>
            </a:pPr>
            <a:r>
              <a:rPr lang="en-US" altLang="en-US" sz="2800" b="1" dirty="0" smtClean="0">
                <a:solidFill>
                  <a:srgbClr val="000000"/>
                </a:solidFill>
              </a:rPr>
              <a:t>COMPRÉHENSION GÉNÉRALE </a:t>
            </a:r>
            <a:r>
              <a:rPr lang="en-US" altLang="en-US" sz="2800" b="1" dirty="0">
                <a:solidFill>
                  <a:srgbClr val="000000"/>
                </a:solidFill>
              </a:rPr>
              <a:t>DE LA COORDINATION CIVILO-MILITAIRE</a:t>
            </a:r>
            <a:endParaRPr lang="en-US" altLang="en-US" sz="2800" b="1" dirty="0"/>
          </a:p>
          <a:p>
            <a:pPr>
              <a:spcBef>
                <a:spcPct val="20000"/>
              </a:spcBef>
              <a:buFont typeface="Wingdings" pitchFamily="2" charset="2"/>
              <a:buChar char="q"/>
            </a:pPr>
            <a:endParaRPr lang="en-US" altLang="en-US" sz="2800" b="1" dirty="0"/>
          </a:p>
          <a:p>
            <a:pPr>
              <a:spcBef>
                <a:spcPct val="20000"/>
              </a:spcBef>
              <a:buFont typeface="Wingdings" pitchFamily="2" charset="2"/>
              <a:buChar char="q"/>
            </a:pPr>
            <a:r>
              <a:rPr lang="en-US" altLang="en-US" sz="2800" b="1" dirty="0">
                <a:solidFill>
                  <a:srgbClr val="000000"/>
                </a:solidFill>
              </a:rPr>
              <a:t>FONDEMENTS ESSENTIELS DE LA POLITIQUE DE MAINTIEN DE LA PAIX DE </a:t>
            </a:r>
            <a:r>
              <a:rPr lang="en-US" altLang="en-US" sz="2800" b="1" dirty="0" smtClean="0">
                <a:solidFill>
                  <a:srgbClr val="000000"/>
                </a:solidFill>
              </a:rPr>
              <a:t>L’ONU</a:t>
            </a:r>
          </a:p>
          <a:p>
            <a:pPr>
              <a:spcBef>
                <a:spcPct val="20000"/>
              </a:spcBef>
              <a:buFont typeface="Wingdings" pitchFamily="2" charset="2"/>
              <a:buChar char="q"/>
            </a:pPr>
            <a:endParaRPr lang="en-US" altLang="en-US" sz="2800" b="1" dirty="0"/>
          </a:p>
          <a:p>
            <a:pPr>
              <a:spcBef>
                <a:spcPct val="20000"/>
              </a:spcBef>
              <a:buFont typeface="Wingdings" pitchFamily="2" charset="2"/>
              <a:buChar char="q"/>
            </a:pPr>
            <a:r>
              <a:rPr lang="en-US" altLang="en-US" sz="2800" b="1" dirty="0">
                <a:solidFill>
                  <a:srgbClr val="000000"/>
                </a:solidFill>
              </a:rPr>
              <a:t>GUIDE OFFICIEL DES NATIONS UNIES</a:t>
            </a:r>
            <a:endParaRPr lang="en-US" altLang="en-US" sz="2800" b="1" dirty="0"/>
          </a:p>
          <a:p>
            <a:pPr>
              <a:lnSpc>
                <a:spcPct val="70000"/>
              </a:lnSpc>
              <a:spcBef>
                <a:spcPct val="20000"/>
              </a:spcBef>
              <a:buFont typeface="Wingdings" pitchFamily="2" charset="2"/>
              <a:buChar char="Ø"/>
            </a:pPr>
            <a:endParaRPr lang="en-US" altLang="en-US" sz="3200" b="1" dirty="0"/>
          </a:p>
        </p:txBody>
      </p:sp>
      <p:sp>
        <p:nvSpPr>
          <p:cNvPr id="5" name="ZoneTexte 4"/>
          <p:cNvSpPr txBox="1"/>
          <p:nvPr/>
        </p:nvSpPr>
        <p:spPr>
          <a:xfrm flipH="1">
            <a:off x="543719"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5564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ZoneTexte 6"/>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 </a:t>
            </a:r>
            <a:r>
              <a:rPr lang="fr-CH" sz="1600" b="1" dirty="0" smtClean="0">
                <a:solidFill>
                  <a:schemeClr val="bg1"/>
                </a:solidFill>
              </a:rPr>
              <a:t>UNITÉ 1 : INTRODUCTION</a:t>
            </a:r>
            <a:endParaRPr lang="fr-CH" sz="1600" b="1" dirty="0">
              <a:solidFill>
                <a:schemeClr val="bg1"/>
              </a:solidFill>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3" name="Espace réservé du numéro de diapositive 4"/>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lnSpc>
                <a:spcPct val="80000"/>
              </a:lnSpc>
            </a:pPr>
            <a:fld id="{0D84FD82-34F0-4CF6-A181-C790B284E2D7}" type="slidenum">
              <a:rPr lang="fr-FR" altLang="fr-FR" sz="1200">
                <a:solidFill>
                  <a:srgbClr val="FFFFFF"/>
                </a:solidFill>
                <a:latin typeface="Arial" pitchFamily="34" charset="0"/>
              </a:rPr>
              <a:pPr algn="r" eaLnBrk="1" hangingPunct="1">
                <a:lnSpc>
                  <a:spcPct val="80000"/>
                </a:lnSpc>
              </a:pPr>
              <a:t>40</a:t>
            </a:fld>
            <a:endParaRPr lang="fr-FR" altLang="fr-FR" sz="1200">
              <a:solidFill>
                <a:srgbClr val="FFFFFF"/>
              </a:solidFill>
              <a:latin typeface="Arial" pitchFamily="34" charset="0"/>
            </a:endParaRPr>
          </a:p>
        </p:txBody>
      </p:sp>
      <p:sp>
        <p:nvSpPr>
          <p:cNvPr id="97284" name="Text Box 3"/>
          <p:cNvSpPr txBox="1">
            <a:spLocks noChangeArrowheads="1"/>
          </p:cNvSpPr>
          <p:nvPr/>
        </p:nvSpPr>
        <p:spPr bwMode="auto">
          <a:xfrm>
            <a:off x="381000" y="381000"/>
            <a:ext cx="8534400"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spcBef>
                <a:spcPct val="50000"/>
              </a:spcBef>
            </a:pPr>
            <a:endParaRPr lang="en-GB" altLang="fr-FR" sz="3200">
              <a:solidFill>
                <a:srgbClr val="000000"/>
              </a:solidFill>
              <a:latin typeface="Arial" pitchFamily="34" charset="0"/>
            </a:endParaRPr>
          </a:p>
        </p:txBody>
      </p:sp>
      <p:pic>
        <p:nvPicPr>
          <p:cNvPr id="97285"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b="6400"/>
          <a:stretch>
            <a:fillRect/>
          </a:stretch>
        </p:blipFill>
        <p:spPr bwMode="auto">
          <a:xfrm>
            <a:off x="0" y="1447800"/>
            <a:ext cx="88392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6" name="Text Box 6"/>
          <p:cNvSpPr txBox="1">
            <a:spLocks noChangeArrowheads="1"/>
          </p:cNvSpPr>
          <p:nvPr/>
        </p:nvSpPr>
        <p:spPr bwMode="auto">
          <a:xfrm>
            <a:off x="1752600" y="6400800"/>
            <a:ext cx="5410200" cy="3667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endParaRPr lang="en-GB" altLang="fr-FR" sz="1800">
              <a:solidFill>
                <a:srgbClr val="000000"/>
              </a:solidFill>
              <a:latin typeface="Arial" pitchFamily="34" charset="0"/>
            </a:endParaRPr>
          </a:p>
        </p:txBody>
      </p:sp>
      <p:sp>
        <p:nvSpPr>
          <p:cNvPr id="4" name="Donut 5"/>
          <p:cNvSpPr>
            <a:spLocks noChangeArrowheads="1"/>
          </p:cNvSpPr>
          <p:nvPr/>
        </p:nvSpPr>
        <p:spPr bwMode="auto">
          <a:xfrm>
            <a:off x="7543800" y="5181600"/>
            <a:ext cx="1371600" cy="914400"/>
          </a:xfrm>
          <a:custGeom>
            <a:avLst/>
            <a:gdLst>
              <a:gd name="T0" fmla="*/ 1333500 w 2667000"/>
              <a:gd name="T1" fmla="*/ 0 h 1292225"/>
              <a:gd name="T2" fmla="*/ 390573 w 2667000"/>
              <a:gd name="T3" fmla="*/ 189242 h 1292225"/>
              <a:gd name="T4" fmla="*/ 0 w 2667000"/>
              <a:gd name="T5" fmla="*/ 646113 h 1292225"/>
              <a:gd name="T6" fmla="*/ 390573 w 2667000"/>
              <a:gd name="T7" fmla="*/ 1102983 h 1292225"/>
              <a:gd name="T8" fmla="*/ 1333500 w 2667000"/>
              <a:gd name="T9" fmla="*/ 1292225 h 1292225"/>
              <a:gd name="T10" fmla="*/ 2276427 w 2667000"/>
              <a:gd name="T11" fmla="*/ 1102983 h 1292225"/>
              <a:gd name="T12" fmla="*/ 2667000 w 2667000"/>
              <a:gd name="T13" fmla="*/ 646113 h 1292225"/>
              <a:gd name="T14" fmla="*/ 2276427 w 2667000"/>
              <a:gd name="T15" fmla="*/ 189242 h 1292225"/>
              <a:gd name="T16" fmla="*/ 3 60000 65536"/>
              <a:gd name="T17" fmla="*/ 3 60000 65536"/>
              <a:gd name="T18" fmla="*/ 2 60000 65536"/>
              <a:gd name="T19" fmla="*/ 1 60000 65536"/>
              <a:gd name="T20" fmla="*/ 1 60000 65536"/>
              <a:gd name="T21" fmla="*/ 1 60000 65536"/>
              <a:gd name="T22" fmla="*/ 0 60000 65536"/>
              <a:gd name="T23" fmla="*/ 3 60000 65536"/>
              <a:gd name="T24" fmla="*/ 390573 w 2667000"/>
              <a:gd name="T25" fmla="*/ 189242 h 1292225"/>
              <a:gd name="T26" fmla="*/ 2276427 w 2667000"/>
              <a:gd name="T27" fmla="*/ 1102983 h 12922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67000" h="1292225">
                <a:moveTo>
                  <a:pt x="0" y="646113"/>
                </a:moveTo>
                <a:lnTo>
                  <a:pt x="0" y="646113"/>
                </a:lnTo>
                <a:cubicBezTo>
                  <a:pt x="0" y="289274"/>
                  <a:pt x="597028" y="0"/>
                  <a:pt x="1333499" y="0"/>
                </a:cubicBezTo>
                <a:cubicBezTo>
                  <a:pt x="2069971" y="0"/>
                  <a:pt x="2667000" y="289274"/>
                  <a:pt x="2667000" y="646113"/>
                </a:cubicBezTo>
                <a:cubicBezTo>
                  <a:pt x="2667000" y="1002951"/>
                  <a:pt x="2069971" y="1292225"/>
                  <a:pt x="1333500" y="1292226"/>
                </a:cubicBezTo>
                <a:cubicBezTo>
                  <a:pt x="597028" y="1292226"/>
                  <a:pt x="0" y="1002951"/>
                  <a:pt x="0" y="646113"/>
                </a:cubicBezTo>
                <a:close/>
                <a:moveTo>
                  <a:pt x="102964" y="646113"/>
                </a:moveTo>
                <a:lnTo>
                  <a:pt x="102964" y="646113"/>
                </a:lnTo>
                <a:cubicBezTo>
                  <a:pt x="102964" y="946085"/>
                  <a:pt x="653893" y="1189260"/>
                  <a:pt x="1333499" y="1189261"/>
                </a:cubicBezTo>
                <a:lnTo>
                  <a:pt x="1333500" y="1189261"/>
                </a:lnTo>
                <a:cubicBezTo>
                  <a:pt x="2013106" y="1189260"/>
                  <a:pt x="2564036" y="946085"/>
                  <a:pt x="2564036" y="646113"/>
                </a:cubicBezTo>
                <a:cubicBezTo>
                  <a:pt x="2564036" y="346140"/>
                  <a:pt x="2013106" y="102965"/>
                  <a:pt x="1333500" y="102965"/>
                </a:cubicBezTo>
                <a:lnTo>
                  <a:pt x="1333499" y="102965"/>
                </a:lnTo>
                <a:cubicBezTo>
                  <a:pt x="653893" y="102965"/>
                  <a:pt x="102964" y="346140"/>
                  <a:pt x="102964" y="646112"/>
                </a:cubicBezTo>
                <a:close/>
              </a:path>
            </a:pathLst>
          </a:custGeom>
          <a:solidFill>
            <a:srgbClr val="FF0000"/>
          </a:solidFill>
          <a:ln w="9525">
            <a:solidFill>
              <a:srgbClr val="4A7EBB"/>
            </a:solidFill>
            <a:miter lim="800000"/>
            <a:headEnd/>
            <a:tailEnd/>
          </a:ln>
          <a:effectLst>
            <a:outerShdw dist="23000" dir="5400000" rotWithShape="0">
              <a:srgbClr val="808080">
                <a:alpha val="34999"/>
              </a:srgbClr>
            </a:outerShdw>
          </a:effectLst>
        </p:spPr>
        <p:txBody>
          <a:bodyPr anchor="ctr"/>
          <a:lstStyle/>
          <a:p>
            <a:pPr defTabSz="457200">
              <a:buClr>
                <a:srgbClr val="FFFFFF"/>
              </a:buClr>
              <a:buSzPct val="80000"/>
              <a:buFont typeface="Wingdings" pitchFamily="2" charset="2"/>
              <a:buChar char="•"/>
              <a:defRPr/>
            </a:pPr>
            <a:endParaRPr lang="en-US" sz="1800">
              <a:solidFill>
                <a:srgbClr val="000000"/>
              </a:solidFill>
              <a:latin typeface=""/>
              <a:cs typeface="+mn-cs"/>
            </a:endParaRPr>
          </a:p>
        </p:txBody>
      </p:sp>
      <p:sp>
        <p:nvSpPr>
          <p:cNvPr id="97288" name="Rectangle 8"/>
          <p:cNvSpPr>
            <a:spLocks noChangeArrowheads="1"/>
          </p:cNvSpPr>
          <p:nvPr/>
        </p:nvSpPr>
        <p:spPr bwMode="auto">
          <a:xfrm>
            <a:off x="1518650" y="261938"/>
            <a:ext cx="6148030"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fr-FR" sz="2800" b="1" dirty="0" smtClean="0">
                <a:solidFill>
                  <a:srgbClr val="000000"/>
                </a:solidFill>
              </a:rPr>
              <a:t>ÉTAT-MAJOR DE LA MISSION DE L’ONU</a:t>
            </a:r>
            <a:endParaRPr lang="en-GB" altLang="fr-FR" sz="2800" b="1" dirty="0">
              <a:solidFill>
                <a:srgbClr val="000000"/>
              </a:solidFill>
            </a:endParaRPr>
          </a:p>
        </p:txBody>
      </p:sp>
      <p:sp>
        <p:nvSpPr>
          <p:cNvPr id="97289" name="Rectangle 9"/>
          <p:cNvSpPr>
            <a:spLocks noChangeArrowheads="1"/>
          </p:cNvSpPr>
          <p:nvPr/>
        </p:nvSpPr>
        <p:spPr bwMode="auto">
          <a:xfrm>
            <a:off x="2498130" y="838200"/>
            <a:ext cx="5760750" cy="746038"/>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60000"/>
              </a:lnSpc>
              <a:spcBef>
                <a:spcPct val="50000"/>
              </a:spcBef>
            </a:pPr>
            <a:r>
              <a:rPr lang="fr-CH" altLang="ko-KR" sz="2400" b="1" dirty="0" smtClean="0">
                <a:solidFill>
                  <a:srgbClr val="000000"/>
                </a:solidFill>
                <a:ea typeface="Gulim" pitchFamily="34" charset="-127"/>
              </a:rPr>
              <a:t>Mission Intégrée</a:t>
            </a:r>
          </a:p>
          <a:p>
            <a:pPr algn="ctr" eaLnBrk="1" hangingPunct="1">
              <a:lnSpc>
                <a:spcPct val="60000"/>
              </a:lnSpc>
              <a:spcBef>
                <a:spcPct val="50000"/>
              </a:spcBef>
            </a:pPr>
            <a:r>
              <a:rPr lang="fr-CH" altLang="ko-KR" sz="2400" b="1" dirty="0" smtClean="0">
                <a:solidFill>
                  <a:srgbClr val="000000"/>
                </a:solidFill>
                <a:ea typeface="Gulim" pitchFamily="34" charset="-127"/>
              </a:rPr>
              <a:t>Modèle type d’organisation du personnel</a:t>
            </a:r>
            <a:endParaRPr lang="fr-CH" altLang="fr-FR" sz="2400" dirty="0">
              <a:solidFill>
                <a:srgbClr val="000000"/>
              </a:solidFill>
            </a:endParaRPr>
          </a:p>
        </p:txBody>
      </p:sp>
      <p:sp>
        <p:nvSpPr>
          <p:cNvPr id="97290" name="Text Box 10"/>
          <p:cNvSpPr txBox="1">
            <a:spLocks noChangeArrowheads="1"/>
          </p:cNvSpPr>
          <p:nvPr/>
        </p:nvSpPr>
        <p:spPr bwMode="auto">
          <a:xfrm>
            <a:off x="2438400" y="6253163"/>
            <a:ext cx="4191000" cy="376237"/>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GB" altLang="fr-FR" sz="1800" dirty="0" smtClean="0">
                <a:solidFill>
                  <a:srgbClr val="FF0000"/>
                </a:solidFill>
              </a:rPr>
              <a:t>À titre </a:t>
            </a:r>
            <a:r>
              <a:rPr lang="en-GB" altLang="fr-FR" sz="1800" dirty="0" err="1" smtClean="0">
                <a:solidFill>
                  <a:srgbClr val="FF0000"/>
                </a:solidFill>
              </a:rPr>
              <a:t>d’exemple</a:t>
            </a:r>
            <a:endParaRPr lang="en-GB" altLang="fr-FR" sz="1800" dirty="0">
              <a:solidFill>
                <a:srgbClr val="FF0000"/>
              </a:solidFill>
            </a:endParaRPr>
          </a:p>
        </p:txBody>
      </p:sp>
      <p:sp>
        <p:nvSpPr>
          <p:cNvPr id="11" name="ZoneTexte 10"/>
          <p:cNvSpPr txBox="1"/>
          <p:nvPr/>
        </p:nvSpPr>
        <p:spPr>
          <a:xfrm>
            <a:off x="609600" y="1430"/>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2" name="ZoneTexte 1"/>
          <p:cNvSpPr txBox="1"/>
          <p:nvPr/>
        </p:nvSpPr>
        <p:spPr>
          <a:xfrm>
            <a:off x="626115" y="1488988"/>
            <a:ext cx="1802760" cy="828000"/>
          </a:xfrm>
          <a:prstGeom prst="rect">
            <a:avLst/>
          </a:prstGeom>
          <a:solidFill>
            <a:schemeClr val="bg1"/>
          </a:solidFill>
        </p:spPr>
        <p:txBody>
          <a:bodyPr wrap="square" rtlCol="0">
            <a:spAutoFit/>
          </a:bodyPr>
          <a:lstStyle/>
          <a:p>
            <a:r>
              <a:rPr lang="fr-CH" sz="1000" b="1" dirty="0" smtClean="0"/>
              <a:t>Contrôle</a:t>
            </a:r>
          </a:p>
          <a:p>
            <a:r>
              <a:rPr lang="fr-CH" sz="1000" b="1" dirty="0" smtClean="0"/>
              <a:t>Coordination</a:t>
            </a:r>
          </a:p>
          <a:p>
            <a:r>
              <a:rPr lang="fr-CH" sz="1000" b="1" dirty="0" smtClean="0"/>
              <a:t>Composante FHQ</a:t>
            </a:r>
          </a:p>
          <a:p>
            <a:r>
              <a:rPr lang="fr-CH" sz="1000" b="1" dirty="0" smtClean="0"/>
              <a:t>(Quartier général des forces)</a:t>
            </a:r>
          </a:p>
          <a:p>
            <a:r>
              <a:rPr lang="fr-CH" sz="1000" b="1" dirty="0" smtClean="0"/>
              <a:t>Composante facultative</a:t>
            </a:r>
            <a:endParaRPr lang="fr-CH" sz="1000" b="1" dirty="0"/>
          </a:p>
        </p:txBody>
      </p:sp>
      <p:sp>
        <p:nvSpPr>
          <p:cNvPr id="13" name="ZoneTexte 12"/>
          <p:cNvSpPr txBox="1"/>
          <p:nvPr/>
        </p:nvSpPr>
        <p:spPr>
          <a:xfrm>
            <a:off x="3395497" y="1863920"/>
            <a:ext cx="2086305" cy="487313"/>
          </a:xfrm>
          <a:prstGeom prst="rect">
            <a:avLst/>
          </a:prstGeom>
          <a:solidFill>
            <a:schemeClr val="bg1">
              <a:lumMod val="75000"/>
            </a:schemeClr>
          </a:solidFill>
        </p:spPr>
        <p:txBody>
          <a:bodyPr wrap="square" lIns="0" tIns="0" rIns="0" bIns="0" rtlCol="0">
            <a:spAutoFit/>
          </a:bodyPr>
          <a:lstStyle/>
          <a:p>
            <a:pPr algn="ctr">
              <a:lnSpc>
                <a:spcPts val="1900"/>
              </a:lnSpc>
            </a:pPr>
            <a:r>
              <a:rPr lang="fr-CH" sz="1800" b="1" dirty="0" smtClean="0"/>
              <a:t>Commandant de la Force (CF)</a:t>
            </a:r>
            <a:endParaRPr lang="fr-CH" sz="1800" b="1" dirty="0"/>
          </a:p>
        </p:txBody>
      </p:sp>
      <p:sp>
        <p:nvSpPr>
          <p:cNvPr id="14" name="ZoneTexte 13"/>
          <p:cNvSpPr txBox="1"/>
          <p:nvPr/>
        </p:nvSpPr>
        <p:spPr>
          <a:xfrm>
            <a:off x="6883285" y="2016320"/>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juridique</a:t>
            </a:r>
            <a:endParaRPr lang="fr-CH" sz="1200" b="1" dirty="0"/>
          </a:p>
        </p:txBody>
      </p:sp>
      <p:sp>
        <p:nvSpPr>
          <p:cNvPr id="15" name="ZoneTexte 14"/>
          <p:cNvSpPr txBox="1"/>
          <p:nvPr/>
        </p:nvSpPr>
        <p:spPr>
          <a:xfrm>
            <a:off x="6895350" y="2439995"/>
            <a:ext cx="684000" cy="230832"/>
          </a:xfrm>
          <a:prstGeom prst="rect">
            <a:avLst/>
          </a:prstGeom>
          <a:solidFill>
            <a:schemeClr val="bg1">
              <a:lumMod val="75000"/>
            </a:schemeClr>
          </a:solidFill>
        </p:spPr>
        <p:txBody>
          <a:bodyPr wrap="square" lIns="0" tIns="0" rIns="0" bIns="0" rtlCol="0">
            <a:spAutoFit/>
          </a:bodyPr>
          <a:lstStyle/>
          <a:p>
            <a:pPr algn="ctr">
              <a:lnSpc>
                <a:spcPts val="900"/>
              </a:lnSpc>
            </a:pPr>
            <a:r>
              <a:rPr lang="fr-CH" sz="1000" b="1" dirty="0" smtClean="0"/>
              <a:t>Responsable médical</a:t>
            </a:r>
            <a:endParaRPr lang="fr-CH" sz="1000" b="1" dirty="0"/>
          </a:p>
        </p:txBody>
      </p:sp>
      <p:sp>
        <p:nvSpPr>
          <p:cNvPr id="16" name="ZoneTexte 15"/>
          <p:cNvSpPr txBox="1"/>
          <p:nvPr/>
        </p:nvSpPr>
        <p:spPr>
          <a:xfrm>
            <a:off x="6837895" y="2814520"/>
            <a:ext cx="792000" cy="351250"/>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900"/>
              </a:lnSpc>
            </a:pPr>
            <a:r>
              <a:rPr lang="fr-CH" sz="1000" b="1" dirty="0" smtClean="0"/>
              <a:t>Responsable militaire</a:t>
            </a:r>
          </a:p>
          <a:p>
            <a:pPr algn="ctr">
              <a:lnSpc>
                <a:spcPts val="900"/>
              </a:lnSpc>
            </a:pPr>
            <a:r>
              <a:rPr lang="fr-CH" sz="1000" b="1" dirty="0" smtClean="0"/>
              <a:t>Information</a:t>
            </a:r>
            <a:endParaRPr lang="fr-CH" sz="1000" b="1" dirty="0"/>
          </a:p>
        </p:txBody>
      </p:sp>
      <p:sp>
        <p:nvSpPr>
          <p:cNvPr id="17" name="ZoneTexte 16"/>
          <p:cNvSpPr txBox="1"/>
          <p:nvPr/>
        </p:nvSpPr>
        <p:spPr>
          <a:xfrm>
            <a:off x="6895655" y="3322908"/>
            <a:ext cx="684000" cy="230832"/>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Chef de la prévôté</a:t>
            </a:r>
            <a:endParaRPr lang="fr-CH" sz="1200" b="1" dirty="0"/>
          </a:p>
        </p:txBody>
      </p:sp>
      <p:sp>
        <p:nvSpPr>
          <p:cNvPr id="18" name="ZoneTexte 17"/>
          <p:cNvSpPr txBox="1"/>
          <p:nvPr/>
        </p:nvSpPr>
        <p:spPr>
          <a:xfrm>
            <a:off x="654690" y="2731904"/>
            <a:ext cx="936000" cy="396000"/>
          </a:xfrm>
          <a:prstGeom prst="rect">
            <a:avLst/>
          </a:prstGeom>
          <a:solidFill>
            <a:schemeClr val="accent5">
              <a:lumMod val="90000"/>
            </a:schemeClr>
          </a:solidFill>
          <a:ln w="19050" cap="rnd">
            <a:solidFill>
              <a:schemeClr val="tx1"/>
            </a:solidFill>
            <a:prstDash val="sysDash"/>
          </a:ln>
        </p:spPr>
        <p:txBody>
          <a:bodyPr wrap="square" lIns="0" tIns="0" rIns="0" bIns="0" rtlCol="0">
            <a:spAutoFit/>
          </a:bodyPr>
          <a:lstStyle/>
          <a:p>
            <a:pPr algn="ctr">
              <a:lnSpc>
                <a:spcPts val="900"/>
              </a:lnSpc>
            </a:pPr>
            <a:r>
              <a:rPr lang="fr-CH" sz="900" b="1" dirty="0" smtClean="0"/>
              <a:t>JMAC  (Cellule d’analyse conjointe de la Mission</a:t>
            </a:r>
            <a:endParaRPr lang="fr-CH" sz="900" b="1" dirty="0"/>
          </a:p>
        </p:txBody>
      </p:sp>
      <p:sp>
        <p:nvSpPr>
          <p:cNvPr id="19" name="ZoneTexte 18"/>
          <p:cNvSpPr txBox="1"/>
          <p:nvPr/>
        </p:nvSpPr>
        <p:spPr>
          <a:xfrm>
            <a:off x="721975" y="3186838"/>
            <a:ext cx="819565" cy="347852"/>
          </a:xfrm>
          <a:prstGeom prst="rect">
            <a:avLst/>
          </a:prstGeom>
          <a:solidFill>
            <a:schemeClr val="accent5">
              <a:lumMod val="90000"/>
            </a:schemeClr>
          </a:solidFill>
          <a:ln w="19050" cap="rnd">
            <a:noFill/>
            <a:prstDash val="sysDash"/>
          </a:ln>
        </p:spPr>
        <p:txBody>
          <a:bodyPr wrap="square" lIns="0" tIns="0" rIns="0" bIns="0" rtlCol="0">
            <a:spAutoFit/>
          </a:bodyPr>
          <a:lstStyle/>
          <a:p>
            <a:pPr algn="ctr">
              <a:lnSpc>
                <a:spcPts val="900"/>
              </a:lnSpc>
            </a:pPr>
            <a:r>
              <a:rPr lang="fr-FR" sz="900" b="1" dirty="0"/>
              <a:t>JOC (Centre d’opérations conjoint)</a:t>
            </a:r>
            <a:endParaRPr lang="fr-CH" sz="900" b="1" dirty="0"/>
          </a:p>
        </p:txBody>
      </p:sp>
      <p:sp>
        <p:nvSpPr>
          <p:cNvPr id="20" name="ZoneTexte 19"/>
          <p:cNvSpPr txBox="1"/>
          <p:nvPr/>
        </p:nvSpPr>
        <p:spPr>
          <a:xfrm>
            <a:off x="5026980" y="2562364"/>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militaire</a:t>
            </a:r>
            <a:endParaRPr lang="fr-CH" sz="1200" b="1" dirty="0"/>
          </a:p>
        </p:txBody>
      </p:sp>
      <p:sp>
        <p:nvSpPr>
          <p:cNvPr id="21" name="ZoneTexte 20"/>
          <p:cNvSpPr txBox="1"/>
          <p:nvPr/>
        </p:nvSpPr>
        <p:spPr>
          <a:xfrm>
            <a:off x="606760" y="3601669"/>
            <a:ext cx="1080000" cy="432000"/>
          </a:xfrm>
          <a:prstGeom prst="rect">
            <a:avLst/>
          </a:prstGeom>
          <a:solidFill>
            <a:schemeClr val="accent5">
              <a:lumMod val="90000"/>
            </a:schemeClr>
          </a:solidFill>
          <a:ln w="19050" cap="rnd">
            <a:solidFill>
              <a:schemeClr val="tx1"/>
            </a:solidFill>
            <a:prstDash val="solid"/>
          </a:ln>
        </p:spPr>
        <p:txBody>
          <a:bodyPr wrap="square" lIns="0" tIns="0" rIns="0" bIns="0" rtlCol="0">
            <a:spAutoFit/>
          </a:bodyPr>
          <a:lstStyle/>
          <a:p>
            <a:pPr algn="ctr">
              <a:lnSpc>
                <a:spcPts val="800"/>
              </a:lnSpc>
            </a:pPr>
            <a:r>
              <a:rPr lang="fr-FR" sz="800" b="1" dirty="0"/>
              <a:t>ISS (Services d’appui intégrés) /</a:t>
            </a:r>
            <a:r>
              <a:rPr lang="fr-FR" sz="800" b="1" dirty="0" smtClean="0"/>
              <a:t>JLOC (Centre des opérations logistiques conjointes</a:t>
            </a:r>
            <a:endParaRPr lang="fr-CH" sz="800" b="1" dirty="0"/>
          </a:p>
        </p:txBody>
      </p:sp>
      <p:sp>
        <p:nvSpPr>
          <p:cNvPr id="23" name="ZoneTexte 22"/>
          <p:cNvSpPr txBox="1"/>
          <p:nvPr/>
        </p:nvSpPr>
        <p:spPr>
          <a:xfrm>
            <a:off x="616285" y="4073885"/>
            <a:ext cx="1008000" cy="432000"/>
          </a:xfrm>
          <a:prstGeom prst="rect">
            <a:avLst/>
          </a:prstGeom>
          <a:solidFill>
            <a:schemeClr val="accent5">
              <a:lumMod val="90000"/>
            </a:schemeClr>
          </a:solidFill>
          <a:ln w="19050" cap="rnd">
            <a:solidFill>
              <a:schemeClr val="tx1"/>
            </a:solidFill>
            <a:prstDash val="solid"/>
          </a:ln>
        </p:spPr>
        <p:txBody>
          <a:bodyPr wrap="square" lIns="0" tIns="0" rIns="0" bIns="0" rtlCol="0">
            <a:spAutoFit/>
          </a:bodyPr>
          <a:lstStyle/>
          <a:p>
            <a:pPr algn="ctr">
              <a:lnSpc>
                <a:spcPts val="900"/>
              </a:lnSpc>
            </a:pPr>
            <a:r>
              <a:rPr lang="fr-FR" sz="900" b="1" dirty="0"/>
              <a:t>IMTC (Centre intégré de formation du personnel des missions)</a:t>
            </a:r>
            <a:endParaRPr lang="fr-CH" sz="900" b="1" dirty="0"/>
          </a:p>
        </p:txBody>
      </p:sp>
      <p:sp>
        <p:nvSpPr>
          <p:cNvPr id="24" name="ZoneTexte 23"/>
          <p:cNvSpPr txBox="1"/>
          <p:nvPr/>
        </p:nvSpPr>
        <p:spPr>
          <a:xfrm>
            <a:off x="5030625" y="3381070"/>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militaire</a:t>
            </a:r>
            <a:endParaRPr lang="fr-CH" sz="1200" b="1" dirty="0"/>
          </a:p>
        </p:txBody>
      </p:sp>
      <p:sp>
        <p:nvSpPr>
          <p:cNvPr id="25" name="ZoneTexte 24"/>
          <p:cNvSpPr txBox="1"/>
          <p:nvPr/>
        </p:nvSpPr>
        <p:spPr>
          <a:xfrm>
            <a:off x="5042690" y="4290284"/>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militaire</a:t>
            </a:r>
            <a:endParaRPr lang="fr-CH" sz="1200" b="1" dirty="0"/>
          </a:p>
        </p:txBody>
      </p:sp>
      <p:sp>
        <p:nvSpPr>
          <p:cNvPr id="26" name="ZoneTexte 25"/>
          <p:cNvSpPr txBox="1"/>
          <p:nvPr/>
        </p:nvSpPr>
        <p:spPr>
          <a:xfrm>
            <a:off x="3091115" y="4318444"/>
            <a:ext cx="792000" cy="243656"/>
          </a:xfrm>
          <a:prstGeom prst="rect">
            <a:avLst/>
          </a:prstGeom>
          <a:solidFill>
            <a:schemeClr val="bg1">
              <a:lumMod val="75000"/>
            </a:schemeClr>
          </a:solidFill>
        </p:spPr>
        <p:txBody>
          <a:bodyPr wrap="square" lIns="0" tIns="0" rIns="0" bIns="0" rtlCol="0">
            <a:spAutoFit/>
          </a:bodyPr>
          <a:lstStyle/>
          <a:p>
            <a:pPr algn="ctr">
              <a:lnSpc>
                <a:spcPts val="1900"/>
              </a:lnSpc>
            </a:pPr>
            <a:r>
              <a:rPr lang="fr-CH" sz="1400" b="1" dirty="0" smtClean="0"/>
              <a:t>Protocole</a:t>
            </a:r>
            <a:endParaRPr lang="fr-CH" sz="1400" b="1" dirty="0"/>
          </a:p>
        </p:txBody>
      </p:sp>
      <p:sp>
        <p:nvSpPr>
          <p:cNvPr id="27" name="ZoneTexte 26"/>
          <p:cNvSpPr txBox="1"/>
          <p:nvPr/>
        </p:nvSpPr>
        <p:spPr>
          <a:xfrm>
            <a:off x="3608420" y="3830236"/>
            <a:ext cx="1654870" cy="180000"/>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Chef d’état-major</a:t>
            </a:r>
            <a:endParaRPr lang="fr-CH" sz="1200" b="1" dirty="0"/>
          </a:p>
        </p:txBody>
      </p:sp>
      <p:sp>
        <p:nvSpPr>
          <p:cNvPr id="28" name="ZoneTexte 27"/>
          <p:cNvSpPr txBox="1"/>
          <p:nvPr/>
        </p:nvSpPr>
        <p:spPr>
          <a:xfrm>
            <a:off x="3408125" y="2949395"/>
            <a:ext cx="2124000" cy="288000"/>
          </a:xfrm>
          <a:prstGeom prst="rect">
            <a:avLst/>
          </a:prstGeom>
          <a:solidFill>
            <a:schemeClr val="bg1">
              <a:lumMod val="75000"/>
            </a:schemeClr>
          </a:solidFill>
        </p:spPr>
        <p:txBody>
          <a:bodyPr wrap="square" lIns="0" tIns="0" rIns="0" bIns="0" rtlCol="0" anchor="ctr">
            <a:spAutoFit/>
          </a:bodyPr>
          <a:lstStyle/>
          <a:p>
            <a:pPr algn="ctr">
              <a:lnSpc>
                <a:spcPts val="900"/>
              </a:lnSpc>
            </a:pPr>
            <a:r>
              <a:rPr lang="fr-CH" sz="1200" b="1" dirty="0" smtClean="0"/>
              <a:t>Commandant adjoint de la Force</a:t>
            </a:r>
            <a:endParaRPr lang="fr-CH" sz="1200" b="1" dirty="0"/>
          </a:p>
        </p:txBody>
      </p:sp>
      <p:sp>
        <p:nvSpPr>
          <p:cNvPr id="29" name="ZoneTexte 28"/>
          <p:cNvSpPr txBox="1"/>
          <p:nvPr/>
        </p:nvSpPr>
        <p:spPr>
          <a:xfrm>
            <a:off x="1905145" y="3217119"/>
            <a:ext cx="1207465" cy="461665"/>
          </a:xfrm>
          <a:prstGeom prst="rect">
            <a:avLst/>
          </a:prstGeom>
          <a:solidFill>
            <a:schemeClr val="bg1">
              <a:lumMod val="75000"/>
            </a:schemeClr>
          </a:solidFill>
          <a:ln w="19050">
            <a:solidFill>
              <a:schemeClr val="tx1"/>
            </a:solidFill>
            <a:prstDash val="sysDash"/>
          </a:ln>
        </p:spPr>
        <p:txBody>
          <a:bodyPr wrap="square" lIns="0" tIns="0" rIns="0" bIns="0" rtlCol="0">
            <a:spAutoFit/>
          </a:bodyPr>
          <a:lstStyle/>
          <a:p>
            <a:pPr algn="ctr">
              <a:lnSpc>
                <a:spcPts val="900"/>
              </a:lnSpc>
            </a:pPr>
            <a:r>
              <a:rPr lang="fr-CH" sz="1000" b="1" dirty="0" smtClean="0"/>
              <a:t>Protocole MILOB (Observateur militaire)/MLO (Officier de liaison</a:t>
            </a:r>
            <a:endParaRPr lang="fr-CH" sz="1000" b="1" dirty="0"/>
          </a:p>
        </p:txBody>
      </p:sp>
      <p:sp>
        <p:nvSpPr>
          <p:cNvPr id="30"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40</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12"/>
          <p:cNvSpPr>
            <a:spLocks noGrp="1" noChangeArrowheads="1"/>
          </p:cNvSpPr>
          <p:nvPr>
            <p:ph type="sldNum" sz="quarter" idx="10"/>
          </p:nvPr>
        </p:nvSpPr>
        <p:spPr>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FBCD14EE-DCCD-469C-9FD2-01EAB5AE4832}" type="slidenum">
              <a:rPr lang="en-GB" altLang="fr-FR" sz="1400" smtClean="0">
                <a:solidFill>
                  <a:srgbClr val="000000"/>
                </a:solidFill>
              </a:rPr>
              <a:pPr/>
              <a:t>41</a:t>
            </a:fld>
            <a:endParaRPr lang="en-GB" altLang="fr-FR" sz="1400" smtClean="0">
              <a:solidFill>
                <a:srgbClr val="000000"/>
              </a:solidFill>
            </a:endParaRPr>
          </a:p>
        </p:txBody>
      </p:sp>
      <p:sp>
        <p:nvSpPr>
          <p:cNvPr id="98307" name="Espace réservé du numéro de diapositive 4"/>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lnSpc>
                <a:spcPct val="80000"/>
              </a:lnSpc>
            </a:pPr>
            <a:fld id="{DC801419-1B79-408F-973F-700B079AAD78}" type="slidenum">
              <a:rPr lang="fr-FR" altLang="fr-FR" sz="1200">
                <a:solidFill>
                  <a:srgbClr val="FFFFFF"/>
                </a:solidFill>
                <a:latin typeface="Arial" pitchFamily="34" charset="0"/>
              </a:rPr>
              <a:pPr algn="r" eaLnBrk="1" hangingPunct="1">
                <a:lnSpc>
                  <a:spcPct val="80000"/>
                </a:lnSpc>
              </a:pPr>
              <a:t>41</a:t>
            </a:fld>
            <a:endParaRPr lang="fr-FR" altLang="fr-FR" sz="1200">
              <a:solidFill>
                <a:srgbClr val="FFFFFF"/>
              </a:solidFill>
              <a:latin typeface="Arial" pitchFamily="34" charset="0"/>
            </a:endParaRPr>
          </a:p>
        </p:txBody>
      </p:sp>
      <p:sp>
        <p:nvSpPr>
          <p:cNvPr id="98308" name="Rectangle 3"/>
          <p:cNvSpPr>
            <a:spLocks noChangeArrowheads="1"/>
          </p:cNvSpPr>
          <p:nvPr/>
        </p:nvSpPr>
        <p:spPr bwMode="auto">
          <a:xfrm>
            <a:off x="762000" y="30956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endParaRPr lang="fr-FR" altLang="fr-FR" sz="1800">
              <a:solidFill>
                <a:srgbClr val="000000"/>
              </a:solidFill>
            </a:endParaRPr>
          </a:p>
        </p:txBody>
      </p:sp>
      <p:pic>
        <p:nvPicPr>
          <p:cNvPr id="98309"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447800"/>
            <a:ext cx="9144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10" name="Text Box 5"/>
          <p:cNvSpPr txBox="1">
            <a:spLocks noChangeArrowheads="1"/>
          </p:cNvSpPr>
          <p:nvPr/>
        </p:nvSpPr>
        <p:spPr bwMode="auto">
          <a:xfrm>
            <a:off x="228600" y="6400800"/>
            <a:ext cx="8915400" cy="3667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GB" altLang="ko-KR" sz="1800" b="1">
                <a:solidFill>
                  <a:srgbClr val="000000"/>
                </a:solidFill>
                <a:latin typeface="Arial" pitchFamily="34" charset="0"/>
                <a:ea typeface="Gulim" pitchFamily="34" charset="-127"/>
              </a:rPr>
              <a:t>Standard U-staff Model</a:t>
            </a:r>
            <a:r>
              <a:rPr lang="en-US" altLang="ko-KR" sz="1800">
                <a:solidFill>
                  <a:srgbClr val="000000"/>
                </a:solidFill>
                <a:latin typeface="Arial" pitchFamily="34" charset="0"/>
                <a:ea typeface="Gulim" pitchFamily="34" charset="-127"/>
              </a:rPr>
              <a:t> </a:t>
            </a:r>
            <a:endParaRPr lang="en-US" altLang="fr-FR" sz="1800">
              <a:solidFill>
                <a:srgbClr val="000000"/>
              </a:solidFill>
              <a:latin typeface="Arial" pitchFamily="34" charset="0"/>
            </a:endParaRPr>
          </a:p>
        </p:txBody>
      </p:sp>
      <p:sp>
        <p:nvSpPr>
          <p:cNvPr id="4" name="Donut 5"/>
          <p:cNvSpPr>
            <a:spLocks noChangeArrowheads="1"/>
          </p:cNvSpPr>
          <p:nvPr/>
        </p:nvSpPr>
        <p:spPr bwMode="auto">
          <a:xfrm>
            <a:off x="7772400" y="5562600"/>
            <a:ext cx="1371600" cy="838200"/>
          </a:xfrm>
          <a:custGeom>
            <a:avLst/>
            <a:gdLst>
              <a:gd name="T0" fmla="*/ 1333500 w 2667000"/>
              <a:gd name="T1" fmla="*/ 0 h 1292225"/>
              <a:gd name="T2" fmla="*/ 390573 w 2667000"/>
              <a:gd name="T3" fmla="*/ 189242 h 1292225"/>
              <a:gd name="T4" fmla="*/ 0 w 2667000"/>
              <a:gd name="T5" fmla="*/ 646113 h 1292225"/>
              <a:gd name="T6" fmla="*/ 390573 w 2667000"/>
              <a:gd name="T7" fmla="*/ 1102983 h 1292225"/>
              <a:gd name="T8" fmla="*/ 1333500 w 2667000"/>
              <a:gd name="T9" fmla="*/ 1292225 h 1292225"/>
              <a:gd name="T10" fmla="*/ 2276427 w 2667000"/>
              <a:gd name="T11" fmla="*/ 1102983 h 1292225"/>
              <a:gd name="T12" fmla="*/ 2667000 w 2667000"/>
              <a:gd name="T13" fmla="*/ 646113 h 1292225"/>
              <a:gd name="T14" fmla="*/ 2276427 w 2667000"/>
              <a:gd name="T15" fmla="*/ 189242 h 1292225"/>
              <a:gd name="T16" fmla="*/ 3 60000 65536"/>
              <a:gd name="T17" fmla="*/ 3 60000 65536"/>
              <a:gd name="T18" fmla="*/ 2 60000 65536"/>
              <a:gd name="T19" fmla="*/ 1 60000 65536"/>
              <a:gd name="T20" fmla="*/ 1 60000 65536"/>
              <a:gd name="T21" fmla="*/ 1 60000 65536"/>
              <a:gd name="T22" fmla="*/ 0 60000 65536"/>
              <a:gd name="T23" fmla="*/ 3 60000 65536"/>
              <a:gd name="T24" fmla="*/ 390573 w 2667000"/>
              <a:gd name="T25" fmla="*/ 189242 h 1292225"/>
              <a:gd name="T26" fmla="*/ 2276427 w 2667000"/>
              <a:gd name="T27" fmla="*/ 1102983 h 12922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67000" h="1292225">
                <a:moveTo>
                  <a:pt x="0" y="646113"/>
                </a:moveTo>
                <a:lnTo>
                  <a:pt x="0" y="646113"/>
                </a:lnTo>
                <a:cubicBezTo>
                  <a:pt x="0" y="289274"/>
                  <a:pt x="597028" y="0"/>
                  <a:pt x="1333499" y="0"/>
                </a:cubicBezTo>
                <a:cubicBezTo>
                  <a:pt x="2069971" y="0"/>
                  <a:pt x="2667000" y="289274"/>
                  <a:pt x="2667000" y="646113"/>
                </a:cubicBezTo>
                <a:cubicBezTo>
                  <a:pt x="2667000" y="1002951"/>
                  <a:pt x="2069971" y="1292225"/>
                  <a:pt x="1333500" y="1292226"/>
                </a:cubicBezTo>
                <a:cubicBezTo>
                  <a:pt x="597028" y="1292226"/>
                  <a:pt x="0" y="1002951"/>
                  <a:pt x="0" y="646113"/>
                </a:cubicBezTo>
                <a:close/>
                <a:moveTo>
                  <a:pt x="102964" y="646113"/>
                </a:moveTo>
                <a:lnTo>
                  <a:pt x="102964" y="646113"/>
                </a:lnTo>
                <a:cubicBezTo>
                  <a:pt x="102964" y="946085"/>
                  <a:pt x="653893" y="1189260"/>
                  <a:pt x="1333499" y="1189261"/>
                </a:cubicBezTo>
                <a:lnTo>
                  <a:pt x="1333500" y="1189261"/>
                </a:lnTo>
                <a:cubicBezTo>
                  <a:pt x="2013106" y="1189260"/>
                  <a:pt x="2564036" y="946085"/>
                  <a:pt x="2564036" y="646113"/>
                </a:cubicBezTo>
                <a:cubicBezTo>
                  <a:pt x="2564036" y="346140"/>
                  <a:pt x="2013106" y="102965"/>
                  <a:pt x="1333500" y="102965"/>
                </a:cubicBezTo>
                <a:lnTo>
                  <a:pt x="1333499" y="102965"/>
                </a:lnTo>
                <a:cubicBezTo>
                  <a:pt x="653893" y="102965"/>
                  <a:pt x="102964" y="346140"/>
                  <a:pt x="102964" y="646112"/>
                </a:cubicBezTo>
                <a:close/>
              </a:path>
            </a:pathLst>
          </a:custGeom>
          <a:solidFill>
            <a:srgbClr val="FF0000"/>
          </a:solidFill>
          <a:ln w="9525">
            <a:solidFill>
              <a:srgbClr val="4A7EBB"/>
            </a:solidFill>
            <a:miter lim="800000"/>
            <a:headEnd/>
            <a:tailEnd/>
          </a:ln>
          <a:effectLst>
            <a:outerShdw dist="23000" dir="5400000" rotWithShape="0">
              <a:srgbClr val="808080">
                <a:alpha val="34999"/>
              </a:srgbClr>
            </a:outerShdw>
          </a:effectLst>
        </p:spPr>
        <p:txBody>
          <a:bodyPr anchor="ctr"/>
          <a:lstStyle/>
          <a:p>
            <a:pPr defTabSz="457200">
              <a:buClr>
                <a:srgbClr val="FFFFFF"/>
              </a:buClr>
              <a:buSzPct val="80000"/>
              <a:buFont typeface="Wingdings" pitchFamily="2" charset="2"/>
              <a:buChar char="•"/>
              <a:defRPr/>
            </a:pPr>
            <a:endParaRPr lang="en-US" sz="1800">
              <a:solidFill>
                <a:srgbClr val="000000"/>
              </a:solidFill>
              <a:latin typeface=""/>
              <a:cs typeface="+mn-cs"/>
            </a:endParaRPr>
          </a:p>
        </p:txBody>
      </p:sp>
      <p:sp>
        <p:nvSpPr>
          <p:cNvPr id="98312" name="Rectangle 7"/>
          <p:cNvSpPr>
            <a:spLocks noChangeArrowheads="1"/>
          </p:cNvSpPr>
          <p:nvPr/>
        </p:nvSpPr>
        <p:spPr bwMode="auto">
          <a:xfrm>
            <a:off x="1473928" y="261938"/>
            <a:ext cx="6170472"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dirty="0" smtClean="0">
                <a:solidFill>
                  <a:srgbClr val="000000"/>
                </a:solidFill>
              </a:rPr>
              <a:t>ÉTAT-MAJOR </a:t>
            </a:r>
            <a:r>
              <a:rPr lang="en-US" altLang="fr-FR" sz="2800" b="1" dirty="0">
                <a:solidFill>
                  <a:srgbClr val="000000"/>
                </a:solidFill>
              </a:rPr>
              <a:t>DE LA MISSION DE L’ONU</a:t>
            </a:r>
            <a:endParaRPr lang="en-GB" altLang="fr-FR" sz="2800" b="1" dirty="0">
              <a:solidFill>
                <a:srgbClr val="000000"/>
              </a:solidFill>
            </a:endParaRPr>
          </a:p>
        </p:txBody>
      </p:sp>
      <p:sp>
        <p:nvSpPr>
          <p:cNvPr id="98313" name="Rectangle 8"/>
          <p:cNvSpPr>
            <a:spLocks noChangeArrowheads="1"/>
          </p:cNvSpPr>
          <p:nvPr/>
        </p:nvSpPr>
        <p:spPr bwMode="auto">
          <a:xfrm>
            <a:off x="412084" y="779055"/>
            <a:ext cx="8269251" cy="631327"/>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ts val="2100"/>
              </a:lnSpc>
              <a:spcBef>
                <a:spcPct val="50000"/>
              </a:spcBef>
            </a:pPr>
            <a:r>
              <a:rPr lang="fr-FR" b="1" dirty="0"/>
              <a:t>Modèle d’organisation du personnel en unités modifié – Modèle </a:t>
            </a:r>
            <a:r>
              <a:rPr lang="fr-FR" b="1" dirty="0" smtClean="0"/>
              <a:t>concernant</a:t>
            </a:r>
            <a:br>
              <a:rPr lang="fr-FR" b="1" dirty="0" smtClean="0"/>
            </a:br>
            <a:r>
              <a:rPr lang="fr-FR" b="1" dirty="0"/>
              <a:t>spécifiquement le personnel</a:t>
            </a:r>
            <a:endParaRPr lang="en-US" altLang="fr-FR" dirty="0">
              <a:solidFill>
                <a:srgbClr val="000000"/>
              </a:solidFill>
            </a:endParaRPr>
          </a:p>
        </p:txBody>
      </p:sp>
      <p:sp>
        <p:nvSpPr>
          <p:cNvPr id="98314" name="Text Box 10"/>
          <p:cNvSpPr txBox="1">
            <a:spLocks noChangeArrowheads="1"/>
          </p:cNvSpPr>
          <p:nvPr/>
        </p:nvSpPr>
        <p:spPr bwMode="auto">
          <a:xfrm>
            <a:off x="1752600" y="6400800"/>
            <a:ext cx="5410200" cy="3667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endParaRPr lang="en-GB" altLang="fr-FR" sz="1800">
              <a:solidFill>
                <a:srgbClr val="000000"/>
              </a:solidFill>
              <a:latin typeface="Arial" pitchFamily="34" charset="0"/>
            </a:endParaRPr>
          </a:p>
        </p:txBody>
      </p:sp>
      <p:sp>
        <p:nvSpPr>
          <p:cNvPr id="98315" name="Text Box 9"/>
          <p:cNvSpPr txBox="1">
            <a:spLocks noChangeArrowheads="1"/>
          </p:cNvSpPr>
          <p:nvPr/>
        </p:nvSpPr>
        <p:spPr bwMode="auto">
          <a:xfrm>
            <a:off x="2438400" y="6400800"/>
            <a:ext cx="4191000" cy="376238"/>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GB" altLang="fr-FR" sz="1800" dirty="0" smtClean="0">
                <a:solidFill>
                  <a:srgbClr val="FF0000"/>
                </a:solidFill>
              </a:rPr>
              <a:t>À titre </a:t>
            </a:r>
            <a:r>
              <a:rPr lang="en-GB" altLang="fr-FR" sz="1800" dirty="0" err="1" smtClean="0">
                <a:solidFill>
                  <a:srgbClr val="FF0000"/>
                </a:solidFill>
              </a:rPr>
              <a:t>d’exemple</a:t>
            </a:r>
            <a:endParaRPr lang="en-GB" altLang="fr-FR" sz="1800" dirty="0">
              <a:solidFill>
                <a:srgbClr val="FF0000"/>
              </a:solidFill>
            </a:endParaRPr>
          </a:p>
        </p:txBody>
      </p:sp>
      <p:sp>
        <p:nvSpPr>
          <p:cNvPr id="12" name="ZoneTexte 11"/>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13" name="ZoneTexte 12"/>
          <p:cNvSpPr txBox="1"/>
          <p:nvPr/>
        </p:nvSpPr>
        <p:spPr>
          <a:xfrm>
            <a:off x="654690" y="1479463"/>
            <a:ext cx="1872000" cy="792000"/>
          </a:xfrm>
          <a:prstGeom prst="rect">
            <a:avLst/>
          </a:prstGeom>
          <a:solidFill>
            <a:schemeClr val="bg1"/>
          </a:solidFill>
        </p:spPr>
        <p:txBody>
          <a:bodyPr wrap="square" rtlCol="0">
            <a:spAutoFit/>
          </a:bodyPr>
          <a:lstStyle/>
          <a:p>
            <a:r>
              <a:rPr lang="fr-CH" sz="1000" b="1" dirty="0" smtClean="0"/>
              <a:t>Contrôle</a:t>
            </a:r>
          </a:p>
          <a:p>
            <a:r>
              <a:rPr lang="fr-CH" sz="1000" b="1" dirty="0" smtClean="0"/>
              <a:t>Coordination</a:t>
            </a:r>
          </a:p>
          <a:p>
            <a:r>
              <a:rPr lang="fr-CH" sz="1000" b="1" dirty="0" smtClean="0"/>
              <a:t>Composante FHQ</a:t>
            </a:r>
          </a:p>
          <a:p>
            <a:r>
              <a:rPr lang="fr-CH" sz="1000" b="1" dirty="0" smtClean="0"/>
              <a:t>(Quartier général des forces)</a:t>
            </a:r>
          </a:p>
          <a:p>
            <a:r>
              <a:rPr lang="fr-CH" sz="1000" b="1" dirty="0" smtClean="0"/>
              <a:t>Composante facultative</a:t>
            </a:r>
            <a:endParaRPr lang="fr-CH" sz="1000" b="1" dirty="0"/>
          </a:p>
        </p:txBody>
      </p:sp>
      <p:sp>
        <p:nvSpPr>
          <p:cNvPr id="14" name="ZoneTexte 13"/>
          <p:cNvSpPr txBox="1"/>
          <p:nvPr/>
        </p:nvSpPr>
        <p:spPr>
          <a:xfrm>
            <a:off x="5036505" y="2507280"/>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militaire</a:t>
            </a:r>
            <a:endParaRPr lang="fr-CH" sz="1200" b="1" dirty="0"/>
          </a:p>
        </p:txBody>
      </p:sp>
      <p:sp>
        <p:nvSpPr>
          <p:cNvPr id="15" name="ZoneTexte 14"/>
          <p:cNvSpPr txBox="1"/>
          <p:nvPr/>
        </p:nvSpPr>
        <p:spPr>
          <a:xfrm>
            <a:off x="5059200" y="3320634"/>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militaire</a:t>
            </a:r>
            <a:endParaRPr lang="fr-CH" sz="1200" b="1" dirty="0"/>
          </a:p>
        </p:txBody>
      </p:sp>
      <p:sp>
        <p:nvSpPr>
          <p:cNvPr id="16" name="ZoneTexte 15"/>
          <p:cNvSpPr txBox="1"/>
          <p:nvPr/>
        </p:nvSpPr>
        <p:spPr>
          <a:xfrm>
            <a:off x="5074605" y="4002399"/>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militaire</a:t>
            </a:r>
            <a:endParaRPr lang="fr-CH" sz="1200" b="1" dirty="0"/>
          </a:p>
        </p:txBody>
      </p:sp>
      <p:sp>
        <p:nvSpPr>
          <p:cNvPr id="17" name="ZoneTexte 16"/>
          <p:cNvSpPr txBox="1"/>
          <p:nvPr/>
        </p:nvSpPr>
        <p:spPr>
          <a:xfrm>
            <a:off x="6778205" y="2006795"/>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juridique</a:t>
            </a:r>
            <a:endParaRPr lang="fr-CH" sz="1200" b="1" dirty="0"/>
          </a:p>
        </p:txBody>
      </p:sp>
      <p:sp>
        <p:nvSpPr>
          <p:cNvPr id="18" name="ZoneTexte 17"/>
          <p:cNvSpPr txBox="1"/>
          <p:nvPr/>
        </p:nvSpPr>
        <p:spPr>
          <a:xfrm>
            <a:off x="3395497" y="1882970"/>
            <a:ext cx="2086305" cy="468000"/>
          </a:xfrm>
          <a:prstGeom prst="rect">
            <a:avLst/>
          </a:prstGeom>
          <a:solidFill>
            <a:schemeClr val="bg1">
              <a:lumMod val="75000"/>
            </a:schemeClr>
          </a:solidFill>
        </p:spPr>
        <p:txBody>
          <a:bodyPr wrap="square" lIns="0" tIns="0" rIns="0" bIns="0" rtlCol="0">
            <a:spAutoFit/>
          </a:bodyPr>
          <a:lstStyle/>
          <a:p>
            <a:pPr algn="ctr">
              <a:lnSpc>
                <a:spcPts val="1900"/>
              </a:lnSpc>
            </a:pPr>
            <a:r>
              <a:rPr lang="fr-CH" sz="1800" b="1" dirty="0" smtClean="0"/>
              <a:t>Commandant de la Force (CF)</a:t>
            </a:r>
            <a:endParaRPr lang="fr-CH" sz="1800" b="1" dirty="0"/>
          </a:p>
        </p:txBody>
      </p:sp>
      <p:sp>
        <p:nvSpPr>
          <p:cNvPr id="19" name="ZoneTexte 18"/>
          <p:cNvSpPr txBox="1"/>
          <p:nvPr/>
        </p:nvSpPr>
        <p:spPr>
          <a:xfrm>
            <a:off x="3379550" y="2910380"/>
            <a:ext cx="2124000" cy="288000"/>
          </a:xfrm>
          <a:prstGeom prst="rect">
            <a:avLst/>
          </a:prstGeom>
          <a:solidFill>
            <a:schemeClr val="bg1">
              <a:lumMod val="75000"/>
            </a:schemeClr>
          </a:solidFill>
        </p:spPr>
        <p:txBody>
          <a:bodyPr wrap="square" lIns="0" tIns="0" rIns="0" bIns="0" rtlCol="0" anchor="ctr">
            <a:spAutoFit/>
          </a:bodyPr>
          <a:lstStyle/>
          <a:p>
            <a:pPr algn="ctr">
              <a:lnSpc>
                <a:spcPts val="900"/>
              </a:lnSpc>
            </a:pPr>
            <a:r>
              <a:rPr lang="fr-CH" sz="1200" b="1" dirty="0" smtClean="0"/>
              <a:t>Commandant adjoint de la Force</a:t>
            </a:r>
            <a:endParaRPr lang="fr-CH" sz="1200" b="1" dirty="0"/>
          </a:p>
        </p:txBody>
      </p:sp>
      <p:sp>
        <p:nvSpPr>
          <p:cNvPr id="20" name="ZoneTexte 19"/>
          <p:cNvSpPr txBox="1"/>
          <p:nvPr/>
        </p:nvSpPr>
        <p:spPr>
          <a:xfrm>
            <a:off x="6770610" y="2411420"/>
            <a:ext cx="684000" cy="230832"/>
          </a:xfrm>
          <a:prstGeom prst="rect">
            <a:avLst/>
          </a:prstGeom>
          <a:solidFill>
            <a:schemeClr val="bg1">
              <a:lumMod val="75000"/>
            </a:schemeClr>
          </a:solidFill>
        </p:spPr>
        <p:txBody>
          <a:bodyPr wrap="square" lIns="0" tIns="0" rIns="0" bIns="0" rtlCol="0">
            <a:spAutoFit/>
          </a:bodyPr>
          <a:lstStyle/>
          <a:p>
            <a:pPr algn="ctr">
              <a:lnSpc>
                <a:spcPts val="900"/>
              </a:lnSpc>
            </a:pPr>
            <a:r>
              <a:rPr lang="fr-CH" sz="1000" b="1" dirty="0" smtClean="0"/>
              <a:t>Responsable médical</a:t>
            </a:r>
            <a:endParaRPr lang="fr-CH" sz="1000" b="1" dirty="0"/>
          </a:p>
        </p:txBody>
      </p:sp>
      <p:sp>
        <p:nvSpPr>
          <p:cNvPr id="21" name="ZoneTexte 20"/>
          <p:cNvSpPr txBox="1"/>
          <p:nvPr/>
        </p:nvSpPr>
        <p:spPr>
          <a:xfrm>
            <a:off x="6780135" y="3217925"/>
            <a:ext cx="684000" cy="230832"/>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Chef de la prévôté</a:t>
            </a:r>
            <a:endParaRPr lang="fr-CH" sz="1200" b="1" dirty="0"/>
          </a:p>
        </p:txBody>
      </p:sp>
      <p:sp>
        <p:nvSpPr>
          <p:cNvPr id="22" name="ZoneTexte 21"/>
          <p:cNvSpPr txBox="1"/>
          <p:nvPr/>
        </p:nvSpPr>
        <p:spPr>
          <a:xfrm>
            <a:off x="6722680" y="2737710"/>
            <a:ext cx="792000" cy="346249"/>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900"/>
              </a:lnSpc>
            </a:pPr>
            <a:r>
              <a:rPr lang="fr-CH" sz="1000" b="1" dirty="0" smtClean="0"/>
              <a:t>Composante militaire</a:t>
            </a:r>
          </a:p>
          <a:p>
            <a:pPr algn="ctr">
              <a:lnSpc>
                <a:spcPts val="900"/>
              </a:lnSpc>
            </a:pPr>
            <a:r>
              <a:rPr lang="fr-CH" sz="1000" b="1" dirty="0" smtClean="0"/>
              <a:t>Information</a:t>
            </a:r>
            <a:endParaRPr lang="fr-CH" sz="1000" b="1" dirty="0"/>
          </a:p>
        </p:txBody>
      </p:sp>
      <p:sp>
        <p:nvSpPr>
          <p:cNvPr id="23" name="ZoneTexte 22"/>
          <p:cNvSpPr txBox="1"/>
          <p:nvPr/>
        </p:nvSpPr>
        <p:spPr>
          <a:xfrm>
            <a:off x="539475" y="2533735"/>
            <a:ext cx="972000" cy="396000"/>
          </a:xfrm>
          <a:prstGeom prst="rect">
            <a:avLst/>
          </a:prstGeom>
          <a:solidFill>
            <a:schemeClr val="accent5">
              <a:lumMod val="90000"/>
            </a:schemeClr>
          </a:solidFill>
          <a:ln w="19050" cap="rnd">
            <a:solidFill>
              <a:schemeClr val="tx1"/>
            </a:solidFill>
            <a:prstDash val="solid"/>
          </a:ln>
        </p:spPr>
        <p:txBody>
          <a:bodyPr wrap="square" lIns="0" tIns="0" rIns="0" bIns="0" rtlCol="0">
            <a:spAutoFit/>
          </a:bodyPr>
          <a:lstStyle/>
          <a:p>
            <a:pPr algn="ctr">
              <a:lnSpc>
                <a:spcPts val="900"/>
              </a:lnSpc>
            </a:pPr>
            <a:r>
              <a:rPr lang="fr-CH" sz="900" b="1" dirty="0" smtClean="0"/>
              <a:t>JMAC  (Cellule d’analyse conjointe de la Mission</a:t>
            </a:r>
            <a:endParaRPr lang="fr-CH" sz="900" b="1" dirty="0"/>
          </a:p>
        </p:txBody>
      </p:sp>
      <p:sp>
        <p:nvSpPr>
          <p:cNvPr id="24" name="ZoneTexte 23"/>
          <p:cNvSpPr txBox="1"/>
          <p:nvPr/>
        </p:nvSpPr>
        <p:spPr>
          <a:xfrm>
            <a:off x="549914" y="2968140"/>
            <a:ext cx="936000" cy="347852"/>
          </a:xfrm>
          <a:prstGeom prst="rect">
            <a:avLst/>
          </a:prstGeom>
          <a:solidFill>
            <a:schemeClr val="accent5">
              <a:lumMod val="90000"/>
            </a:schemeClr>
          </a:solidFill>
          <a:ln w="12700" cap="rnd">
            <a:solidFill>
              <a:schemeClr val="tx1"/>
            </a:solidFill>
            <a:prstDash val="sysDash"/>
          </a:ln>
        </p:spPr>
        <p:txBody>
          <a:bodyPr wrap="square" lIns="0" tIns="0" rIns="0" bIns="0" rtlCol="0">
            <a:spAutoFit/>
          </a:bodyPr>
          <a:lstStyle/>
          <a:p>
            <a:pPr algn="ctr">
              <a:lnSpc>
                <a:spcPts val="900"/>
              </a:lnSpc>
            </a:pPr>
            <a:r>
              <a:rPr lang="fr-FR" sz="900" b="1" dirty="0"/>
              <a:t>JOC (Centre d’opérations conjoint)</a:t>
            </a:r>
            <a:endParaRPr lang="fr-CH" sz="900" b="1" dirty="0"/>
          </a:p>
        </p:txBody>
      </p:sp>
      <p:sp>
        <p:nvSpPr>
          <p:cNvPr id="25" name="ZoneTexte 24"/>
          <p:cNvSpPr txBox="1"/>
          <p:nvPr/>
        </p:nvSpPr>
        <p:spPr>
          <a:xfrm>
            <a:off x="520425" y="3371545"/>
            <a:ext cx="1008000" cy="468000"/>
          </a:xfrm>
          <a:prstGeom prst="rect">
            <a:avLst/>
          </a:prstGeom>
          <a:solidFill>
            <a:schemeClr val="accent5">
              <a:lumMod val="90000"/>
            </a:schemeClr>
          </a:solidFill>
          <a:ln w="19050" cap="rnd">
            <a:solidFill>
              <a:schemeClr val="tx1"/>
            </a:solidFill>
            <a:prstDash val="solid"/>
          </a:ln>
        </p:spPr>
        <p:txBody>
          <a:bodyPr wrap="square" lIns="0" tIns="0" rIns="0" bIns="0" rtlCol="0">
            <a:spAutoFit/>
          </a:bodyPr>
          <a:lstStyle/>
          <a:p>
            <a:pPr algn="ctr">
              <a:lnSpc>
                <a:spcPts val="900"/>
              </a:lnSpc>
            </a:pPr>
            <a:r>
              <a:rPr lang="fr-FR" sz="900" b="1" dirty="0"/>
              <a:t>IMTC (Centre intégré de formation du personnel des missions)</a:t>
            </a:r>
            <a:endParaRPr lang="fr-CH" sz="900" b="1" dirty="0"/>
          </a:p>
        </p:txBody>
      </p:sp>
      <p:sp>
        <p:nvSpPr>
          <p:cNvPr id="26" name="ZoneTexte 25"/>
          <p:cNvSpPr txBox="1"/>
          <p:nvPr/>
        </p:nvSpPr>
        <p:spPr>
          <a:xfrm>
            <a:off x="1768435" y="3150640"/>
            <a:ext cx="1207465" cy="461665"/>
          </a:xfrm>
          <a:prstGeom prst="rect">
            <a:avLst/>
          </a:prstGeom>
          <a:solidFill>
            <a:schemeClr val="bg1">
              <a:lumMod val="75000"/>
            </a:schemeClr>
          </a:solidFill>
          <a:ln w="19050">
            <a:solidFill>
              <a:schemeClr val="tx1"/>
            </a:solidFill>
            <a:prstDash val="sysDash"/>
          </a:ln>
        </p:spPr>
        <p:txBody>
          <a:bodyPr wrap="square" lIns="0" tIns="0" rIns="0" bIns="0" rtlCol="0">
            <a:spAutoFit/>
          </a:bodyPr>
          <a:lstStyle/>
          <a:p>
            <a:pPr algn="ctr">
              <a:lnSpc>
                <a:spcPts val="900"/>
              </a:lnSpc>
            </a:pPr>
            <a:r>
              <a:rPr lang="fr-CH" sz="1000" b="1" dirty="0" smtClean="0"/>
              <a:t>Protocole MILOB (Observateur militaire)/MLO (Officier de liaison</a:t>
            </a:r>
            <a:endParaRPr lang="fr-CH" sz="1000" b="1" dirty="0"/>
          </a:p>
        </p:txBody>
      </p:sp>
      <p:sp>
        <p:nvSpPr>
          <p:cNvPr id="27" name="ZoneTexte 26"/>
          <p:cNvSpPr txBox="1"/>
          <p:nvPr/>
        </p:nvSpPr>
        <p:spPr>
          <a:xfrm>
            <a:off x="3608420" y="3707360"/>
            <a:ext cx="1654870" cy="180000"/>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Chef d’état-major</a:t>
            </a:r>
            <a:endParaRPr lang="fr-CH" sz="1200" b="1" dirty="0"/>
          </a:p>
        </p:txBody>
      </p:sp>
      <p:sp>
        <p:nvSpPr>
          <p:cNvPr id="28" name="ZoneTexte 27"/>
          <p:cNvSpPr txBox="1"/>
          <p:nvPr/>
        </p:nvSpPr>
        <p:spPr>
          <a:xfrm>
            <a:off x="2738695" y="3995550"/>
            <a:ext cx="1224000" cy="307777"/>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1200"/>
              </a:lnSpc>
            </a:pPr>
            <a:r>
              <a:rPr lang="fr-CH" sz="1200" b="1" dirty="0" smtClean="0"/>
              <a:t>Bureau d’appui à l’état-major</a:t>
            </a:r>
            <a:endParaRPr lang="fr-CH" sz="1200" b="1" dirty="0"/>
          </a:p>
        </p:txBody>
      </p:sp>
      <p:sp>
        <p:nvSpPr>
          <p:cNvPr id="29" name="ZoneTexte 28"/>
          <p:cNvSpPr txBox="1"/>
          <p:nvPr/>
        </p:nvSpPr>
        <p:spPr>
          <a:xfrm>
            <a:off x="2296580" y="4518865"/>
            <a:ext cx="1044000" cy="360000"/>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1200"/>
              </a:lnSpc>
            </a:pPr>
            <a:r>
              <a:rPr lang="fr-CH" sz="1200" b="1" dirty="0" smtClean="0"/>
              <a:t>Administration &amp; Finance</a:t>
            </a:r>
            <a:endParaRPr lang="fr-CH" sz="1200" b="1" dirty="0"/>
          </a:p>
        </p:txBody>
      </p:sp>
      <p:sp>
        <p:nvSpPr>
          <p:cNvPr id="30" name="ZoneTexte 29"/>
          <p:cNvSpPr txBox="1"/>
          <p:nvPr/>
        </p:nvSpPr>
        <p:spPr>
          <a:xfrm>
            <a:off x="3472760" y="4587279"/>
            <a:ext cx="792000" cy="243656"/>
          </a:xfrm>
          <a:prstGeom prst="rect">
            <a:avLst/>
          </a:prstGeom>
          <a:solidFill>
            <a:schemeClr val="bg1">
              <a:lumMod val="75000"/>
            </a:schemeClr>
          </a:solidFill>
        </p:spPr>
        <p:txBody>
          <a:bodyPr wrap="square" lIns="0" tIns="0" rIns="0" bIns="0" rtlCol="0">
            <a:spAutoFit/>
          </a:bodyPr>
          <a:lstStyle/>
          <a:p>
            <a:pPr algn="ctr">
              <a:lnSpc>
                <a:spcPts val="1900"/>
              </a:lnSpc>
            </a:pPr>
            <a:r>
              <a:rPr lang="fr-CH" sz="1400" b="1" dirty="0" smtClean="0"/>
              <a:t>Protocole</a:t>
            </a:r>
            <a:endParaRPr lang="fr-CH" sz="1400" b="1" dirty="0"/>
          </a:p>
        </p:txBody>
      </p:sp>
      <p:sp>
        <p:nvSpPr>
          <p:cNvPr id="31" name="ZoneTexte 30"/>
          <p:cNvSpPr txBox="1"/>
          <p:nvPr/>
        </p:nvSpPr>
        <p:spPr>
          <a:xfrm>
            <a:off x="6953165" y="3817840"/>
            <a:ext cx="972000" cy="461665"/>
          </a:xfrm>
          <a:prstGeom prst="rect">
            <a:avLst/>
          </a:prstGeom>
          <a:solidFill>
            <a:schemeClr val="accent5">
              <a:lumMod val="90000"/>
            </a:schemeClr>
          </a:solidFill>
          <a:ln w="19050" cap="rnd">
            <a:solidFill>
              <a:schemeClr val="tx1"/>
            </a:solidFill>
            <a:prstDash val="solid"/>
          </a:ln>
        </p:spPr>
        <p:txBody>
          <a:bodyPr wrap="square" lIns="0" tIns="0" rIns="0" bIns="0" rtlCol="0">
            <a:spAutoFit/>
          </a:bodyPr>
          <a:lstStyle/>
          <a:p>
            <a:pPr algn="ctr">
              <a:lnSpc>
                <a:spcPts val="900"/>
              </a:lnSpc>
            </a:pPr>
            <a:r>
              <a:rPr lang="fr-FR" sz="850" b="1" dirty="0"/>
              <a:t>IMTC (Centre intégré de formation du personnel des missions</a:t>
            </a:r>
            <a:endParaRPr lang="fr-CH" sz="850" b="1" dirty="0"/>
          </a:p>
        </p:txBody>
      </p:sp>
      <p:sp>
        <p:nvSpPr>
          <p:cNvPr id="32"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41</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Text Box 15"/>
          <p:cNvSpPr txBox="1">
            <a:spLocks noChangeArrowheads="1"/>
          </p:cNvSpPr>
          <p:nvPr/>
        </p:nvSpPr>
        <p:spPr bwMode="auto">
          <a:xfrm>
            <a:off x="0" y="6400800"/>
            <a:ext cx="8839200" cy="3667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endParaRPr lang="en-GB" altLang="fr-FR" sz="1800">
              <a:solidFill>
                <a:srgbClr val="000000"/>
              </a:solidFill>
              <a:latin typeface="Arial" pitchFamily="34" charset="0"/>
            </a:endParaRPr>
          </a:p>
        </p:txBody>
      </p:sp>
      <p:sp>
        <p:nvSpPr>
          <p:cNvPr id="99332" name="Espace réservé du numéro de diapositive 4"/>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r" eaLnBrk="1" hangingPunct="1">
              <a:lnSpc>
                <a:spcPct val="80000"/>
              </a:lnSpc>
            </a:pPr>
            <a:fld id="{F8488E17-F434-45AD-8590-5F4707C26F82}" type="slidenum">
              <a:rPr lang="fr-FR" altLang="fr-FR" sz="1200">
                <a:solidFill>
                  <a:srgbClr val="FFFFFF"/>
                </a:solidFill>
                <a:latin typeface="Arial" pitchFamily="34" charset="0"/>
              </a:rPr>
              <a:pPr algn="r" eaLnBrk="1" hangingPunct="1">
                <a:lnSpc>
                  <a:spcPct val="80000"/>
                </a:lnSpc>
              </a:pPr>
              <a:t>42</a:t>
            </a:fld>
            <a:endParaRPr lang="fr-FR" altLang="fr-FR" sz="1200">
              <a:solidFill>
                <a:srgbClr val="FFFFFF"/>
              </a:solidFill>
              <a:latin typeface="Arial" pitchFamily="34" charset="0"/>
            </a:endParaRPr>
          </a:p>
        </p:txBody>
      </p:sp>
      <p:sp>
        <p:nvSpPr>
          <p:cNvPr id="99333" name="Rectangle 5"/>
          <p:cNvSpPr>
            <a:spLocks noChangeArrowheads="1"/>
          </p:cNvSpPr>
          <p:nvPr/>
        </p:nvSpPr>
        <p:spPr bwMode="auto">
          <a:xfrm>
            <a:off x="1571625" y="36766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endParaRPr lang="fr-FR" altLang="fr-FR" sz="1800">
              <a:solidFill>
                <a:srgbClr val="000000"/>
              </a:solidFill>
            </a:endParaRPr>
          </a:p>
        </p:txBody>
      </p:sp>
      <p:grpSp>
        <p:nvGrpSpPr>
          <p:cNvPr id="99334" name="Group 12"/>
          <p:cNvGrpSpPr>
            <a:grpSpLocks/>
          </p:cNvGrpSpPr>
          <p:nvPr/>
        </p:nvGrpSpPr>
        <p:grpSpPr bwMode="auto">
          <a:xfrm>
            <a:off x="0" y="1600200"/>
            <a:ext cx="9295816" cy="5192713"/>
            <a:chOff x="0" y="902"/>
            <a:chExt cx="5856" cy="3575"/>
          </a:xfrm>
        </p:grpSpPr>
        <p:pic>
          <p:nvPicPr>
            <p:cNvPr id="99339"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902"/>
              <a:ext cx="5856" cy="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40" name="Text Box 7"/>
            <p:cNvSpPr txBox="1">
              <a:spLocks noChangeArrowheads="1"/>
            </p:cNvSpPr>
            <p:nvPr/>
          </p:nvSpPr>
          <p:spPr bwMode="auto">
            <a:xfrm>
              <a:off x="96" y="4224"/>
              <a:ext cx="5568" cy="25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endParaRPr lang="en-GB" altLang="fr-FR" sz="1800">
                <a:solidFill>
                  <a:srgbClr val="000000"/>
                </a:solidFill>
                <a:latin typeface="Arial" pitchFamily="34" charset="0"/>
              </a:endParaRPr>
            </a:p>
          </p:txBody>
        </p:sp>
      </p:grpSp>
      <p:sp>
        <p:nvSpPr>
          <p:cNvPr id="4" name="Donut 5"/>
          <p:cNvSpPr>
            <a:spLocks noChangeArrowheads="1"/>
          </p:cNvSpPr>
          <p:nvPr/>
        </p:nvSpPr>
        <p:spPr bwMode="auto">
          <a:xfrm>
            <a:off x="7848600" y="4495800"/>
            <a:ext cx="1143000" cy="685800"/>
          </a:xfrm>
          <a:custGeom>
            <a:avLst/>
            <a:gdLst>
              <a:gd name="T0" fmla="*/ 1333500 w 2667000"/>
              <a:gd name="T1" fmla="*/ 0 h 1292225"/>
              <a:gd name="T2" fmla="*/ 390573 w 2667000"/>
              <a:gd name="T3" fmla="*/ 189242 h 1292225"/>
              <a:gd name="T4" fmla="*/ 0 w 2667000"/>
              <a:gd name="T5" fmla="*/ 646113 h 1292225"/>
              <a:gd name="T6" fmla="*/ 390573 w 2667000"/>
              <a:gd name="T7" fmla="*/ 1102983 h 1292225"/>
              <a:gd name="T8" fmla="*/ 1333500 w 2667000"/>
              <a:gd name="T9" fmla="*/ 1292225 h 1292225"/>
              <a:gd name="T10" fmla="*/ 2276427 w 2667000"/>
              <a:gd name="T11" fmla="*/ 1102983 h 1292225"/>
              <a:gd name="T12" fmla="*/ 2667000 w 2667000"/>
              <a:gd name="T13" fmla="*/ 646113 h 1292225"/>
              <a:gd name="T14" fmla="*/ 2276427 w 2667000"/>
              <a:gd name="T15" fmla="*/ 189242 h 1292225"/>
              <a:gd name="T16" fmla="*/ 3 60000 65536"/>
              <a:gd name="T17" fmla="*/ 3 60000 65536"/>
              <a:gd name="T18" fmla="*/ 2 60000 65536"/>
              <a:gd name="T19" fmla="*/ 1 60000 65536"/>
              <a:gd name="T20" fmla="*/ 1 60000 65536"/>
              <a:gd name="T21" fmla="*/ 1 60000 65536"/>
              <a:gd name="T22" fmla="*/ 0 60000 65536"/>
              <a:gd name="T23" fmla="*/ 3 60000 65536"/>
              <a:gd name="T24" fmla="*/ 390573 w 2667000"/>
              <a:gd name="T25" fmla="*/ 189242 h 1292225"/>
              <a:gd name="T26" fmla="*/ 2276427 w 2667000"/>
              <a:gd name="T27" fmla="*/ 1102983 h 12922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67000" h="1292225">
                <a:moveTo>
                  <a:pt x="0" y="646113"/>
                </a:moveTo>
                <a:lnTo>
                  <a:pt x="0" y="646113"/>
                </a:lnTo>
                <a:cubicBezTo>
                  <a:pt x="0" y="289274"/>
                  <a:pt x="597028" y="0"/>
                  <a:pt x="1333499" y="0"/>
                </a:cubicBezTo>
                <a:cubicBezTo>
                  <a:pt x="2069971" y="0"/>
                  <a:pt x="2667000" y="289274"/>
                  <a:pt x="2667000" y="646113"/>
                </a:cubicBezTo>
                <a:cubicBezTo>
                  <a:pt x="2667000" y="1002951"/>
                  <a:pt x="2069971" y="1292225"/>
                  <a:pt x="1333500" y="1292226"/>
                </a:cubicBezTo>
                <a:cubicBezTo>
                  <a:pt x="597028" y="1292226"/>
                  <a:pt x="0" y="1002951"/>
                  <a:pt x="0" y="646113"/>
                </a:cubicBezTo>
                <a:close/>
                <a:moveTo>
                  <a:pt x="102964" y="646113"/>
                </a:moveTo>
                <a:lnTo>
                  <a:pt x="102964" y="646113"/>
                </a:lnTo>
                <a:cubicBezTo>
                  <a:pt x="102964" y="946085"/>
                  <a:pt x="653893" y="1189260"/>
                  <a:pt x="1333499" y="1189261"/>
                </a:cubicBezTo>
                <a:lnTo>
                  <a:pt x="1333500" y="1189261"/>
                </a:lnTo>
                <a:cubicBezTo>
                  <a:pt x="2013106" y="1189260"/>
                  <a:pt x="2564036" y="946085"/>
                  <a:pt x="2564036" y="646113"/>
                </a:cubicBezTo>
                <a:cubicBezTo>
                  <a:pt x="2564036" y="346140"/>
                  <a:pt x="2013106" y="102965"/>
                  <a:pt x="1333500" y="102965"/>
                </a:cubicBezTo>
                <a:lnTo>
                  <a:pt x="1333499" y="102965"/>
                </a:lnTo>
                <a:cubicBezTo>
                  <a:pt x="653893" y="102965"/>
                  <a:pt x="102964" y="346140"/>
                  <a:pt x="102964" y="646112"/>
                </a:cubicBezTo>
                <a:close/>
              </a:path>
            </a:pathLst>
          </a:custGeom>
          <a:solidFill>
            <a:srgbClr val="FF0000"/>
          </a:solidFill>
          <a:ln w="9525">
            <a:solidFill>
              <a:srgbClr val="4A7EBB"/>
            </a:solidFill>
            <a:miter lim="800000"/>
            <a:headEnd/>
            <a:tailEnd/>
          </a:ln>
          <a:effectLst>
            <a:outerShdw dist="23000" dir="5400000" rotWithShape="0">
              <a:srgbClr val="808080">
                <a:alpha val="34999"/>
              </a:srgbClr>
            </a:outerShdw>
          </a:effectLst>
        </p:spPr>
        <p:txBody>
          <a:bodyPr anchor="ctr"/>
          <a:lstStyle/>
          <a:p>
            <a:pPr defTabSz="457200">
              <a:buClr>
                <a:srgbClr val="FFFFFF"/>
              </a:buClr>
              <a:buSzPct val="80000"/>
              <a:buFont typeface="Wingdings" pitchFamily="2" charset="2"/>
              <a:buChar char="•"/>
              <a:defRPr/>
            </a:pPr>
            <a:endParaRPr lang="en-US" sz="1800">
              <a:solidFill>
                <a:srgbClr val="000000"/>
              </a:solidFill>
              <a:latin typeface=""/>
              <a:cs typeface="+mn-cs"/>
            </a:endParaRPr>
          </a:p>
        </p:txBody>
      </p:sp>
      <p:sp>
        <p:nvSpPr>
          <p:cNvPr id="99336" name="Rectangle 10"/>
          <p:cNvSpPr>
            <a:spLocks noChangeArrowheads="1"/>
          </p:cNvSpPr>
          <p:nvPr/>
        </p:nvSpPr>
        <p:spPr bwMode="auto">
          <a:xfrm>
            <a:off x="1461195" y="261938"/>
            <a:ext cx="6170472"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en-US" altLang="fr-FR" sz="2800" b="1" dirty="0">
                <a:solidFill>
                  <a:srgbClr val="000000"/>
                </a:solidFill>
              </a:rPr>
              <a:t>ÉTAT-MAJOR DE LA MISSION DE L’ONU</a:t>
            </a:r>
            <a:endParaRPr lang="en-GB" altLang="fr-FR" sz="2800" b="1" dirty="0">
              <a:solidFill>
                <a:srgbClr val="000000"/>
              </a:solidFill>
            </a:endParaRPr>
          </a:p>
        </p:txBody>
      </p:sp>
      <p:sp>
        <p:nvSpPr>
          <p:cNvPr id="99337" name="Rectangle 13"/>
          <p:cNvSpPr>
            <a:spLocks noChangeArrowheads="1"/>
          </p:cNvSpPr>
          <p:nvPr/>
        </p:nvSpPr>
        <p:spPr bwMode="auto">
          <a:xfrm>
            <a:off x="1143000" y="838200"/>
            <a:ext cx="6477000" cy="720197"/>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60000"/>
              </a:lnSpc>
              <a:spcBef>
                <a:spcPct val="50000"/>
              </a:spcBef>
            </a:pPr>
            <a:r>
              <a:rPr lang="fr-CH" altLang="ko-KR" sz="2400" b="1" dirty="0">
                <a:solidFill>
                  <a:srgbClr val="000000"/>
                </a:solidFill>
                <a:ea typeface="Gulim" pitchFamily="34" charset="-127"/>
              </a:rPr>
              <a:t>Mission Intégrée</a:t>
            </a:r>
            <a:endParaRPr lang="en-GB" altLang="ko-KR" sz="2400" b="1" dirty="0">
              <a:solidFill>
                <a:srgbClr val="000000"/>
              </a:solidFill>
              <a:ea typeface="Gulim" pitchFamily="34" charset="-127"/>
            </a:endParaRPr>
          </a:p>
          <a:p>
            <a:pPr algn="ctr" eaLnBrk="1" hangingPunct="1">
              <a:lnSpc>
                <a:spcPct val="60000"/>
              </a:lnSpc>
              <a:spcBef>
                <a:spcPct val="50000"/>
              </a:spcBef>
            </a:pPr>
            <a:r>
              <a:rPr lang="fr-FR" sz="2400" b="1" dirty="0"/>
              <a:t>Modèle à structure modulaire</a:t>
            </a:r>
            <a:endParaRPr lang="en-US" altLang="fr-FR" sz="2400" dirty="0">
              <a:solidFill>
                <a:srgbClr val="000000"/>
              </a:solidFill>
            </a:endParaRPr>
          </a:p>
        </p:txBody>
      </p:sp>
      <p:sp>
        <p:nvSpPr>
          <p:cNvPr id="99338" name="Text Box 14"/>
          <p:cNvSpPr txBox="1">
            <a:spLocks noChangeArrowheads="1"/>
          </p:cNvSpPr>
          <p:nvPr/>
        </p:nvSpPr>
        <p:spPr bwMode="auto">
          <a:xfrm>
            <a:off x="2514600" y="6477000"/>
            <a:ext cx="4191000" cy="376238"/>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GB" altLang="fr-FR" sz="1800" dirty="0">
                <a:solidFill>
                  <a:srgbClr val="FF0000"/>
                </a:solidFill>
              </a:rPr>
              <a:t>À titre </a:t>
            </a:r>
            <a:r>
              <a:rPr lang="en-GB" altLang="fr-FR" sz="1800" dirty="0" err="1">
                <a:solidFill>
                  <a:srgbClr val="FF0000"/>
                </a:solidFill>
              </a:rPr>
              <a:t>d’exemple</a:t>
            </a:r>
            <a:endParaRPr lang="en-GB" altLang="fr-FR" sz="1800" dirty="0">
              <a:solidFill>
                <a:srgbClr val="FF0000"/>
              </a:solidFill>
            </a:endParaRPr>
          </a:p>
        </p:txBody>
      </p:sp>
      <p:sp>
        <p:nvSpPr>
          <p:cNvPr id="13" name="ZoneTexte 12"/>
          <p:cNvSpPr txBox="1"/>
          <p:nvPr/>
        </p:nvSpPr>
        <p:spPr>
          <a:xfrm>
            <a:off x="664215" y="1643320"/>
            <a:ext cx="1908000" cy="720000"/>
          </a:xfrm>
          <a:prstGeom prst="rect">
            <a:avLst/>
          </a:prstGeom>
          <a:solidFill>
            <a:schemeClr val="bg1"/>
          </a:solidFill>
        </p:spPr>
        <p:txBody>
          <a:bodyPr wrap="square" rtlCol="0">
            <a:spAutoFit/>
          </a:bodyPr>
          <a:lstStyle/>
          <a:p>
            <a:pPr>
              <a:lnSpc>
                <a:spcPts val="1100"/>
              </a:lnSpc>
            </a:pPr>
            <a:r>
              <a:rPr lang="fr-CH" sz="1000" b="1" dirty="0" smtClean="0"/>
              <a:t>Contrôle</a:t>
            </a:r>
          </a:p>
          <a:p>
            <a:pPr>
              <a:lnSpc>
                <a:spcPts val="1100"/>
              </a:lnSpc>
            </a:pPr>
            <a:r>
              <a:rPr lang="fr-CH" sz="1000" b="1" dirty="0" smtClean="0"/>
              <a:t>Coordination</a:t>
            </a:r>
          </a:p>
          <a:p>
            <a:pPr>
              <a:lnSpc>
                <a:spcPts val="1100"/>
              </a:lnSpc>
            </a:pPr>
            <a:r>
              <a:rPr lang="fr-CH" sz="1000" b="1" dirty="0" smtClean="0"/>
              <a:t>Composante FHQ</a:t>
            </a:r>
          </a:p>
          <a:p>
            <a:pPr>
              <a:lnSpc>
                <a:spcPts val="1100"/>
              </a:lnSpc>
            </a:pPr>
            <a:r>
              <a:rPr lang="fr-CH" sz="1000" b="1" dirty="0" smtClean="0"/>
              <a:t>(Quartier général des forces)</a:t>
            </a:r>
          </a:p>
          <a:p>
            <a:pPr>
              <a:lnSpc>
                <a:spcPts val="1100"/>
              </a:lnSpc>
            </a:pPr>
            <a:r>
              <a:rPr lang="fr-CH" sz="1000" b="1" dirty="0" smtClean="0"/>
              <a:t>Composante facultative</a:t>
            </a:r>
            <a:endParaRPr lang="fr-CH" sz="1000" b="1" dirty="0"/>
          </a:p>
        </p:txBody>
      </p:sp>
      <p:sp>
        <p:nvSpPr>
          <p:cNvPr id="14" name="ZoneTexte 13"/>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15" name="ZoneTexte 14"/>
          <p:cNvSpPr txBox="1"/>
          <p:nvPr/>
        </p:nvSpPr>
        <p:spPr>
          <a:xfrm>
            <a:off x="3573580" y="1686115"/>
            <a:ext cx="1980000" cy="324000"/>
          </a:xfrm>
          <a:prstGeom prst="rect">
            <a:avLst/>
          </a:prstGeom>
          <a:solidFill>
            <a:schemeClr val="bg1">
              <a:lumMod val="75000"/>
            </a:schemeClr>
          </a:solidFill>
        </p:spPr>
        <p:txBody>
          <a:bodyPr wrap="square" lIns="0" tIns="0" rIns="0" bIns="0" rtlCol="0">
            <a:spAutoFit/>
          </a:bodyPr>
          <a:lstStyle/>
          <a:p>
            <a:pPr algn="ctr">
              <a:lnSpc>
                <a:spcPts val="1300"/>
              </a:lnSpc>
            </a:pPr>
            <a:r>
              <a:rPr lang="fr-CH" sz="1400" b="1" dirty="0" smtClean="0"/>
              <a:t>Commandant de </a:t>
            </a:r>
            <a:br>
              <a:rPr lang="fr-CH" sz="1400" b="1" dirty="0" smtClean="0"/>
            </a:br>
            <a:r>
              <a:rPr lang="fr-CH" sz="1400" b="1" dirty="0" smtClean="0"/>
              <a:t>la Force (CF)</a:t>
            </a:r>
            <a:endParaRPr lang="fr-CH" sz="1400" b="1" dirty="0"/>
          </a:p>
        </p:txBody>
      </p:sp>
      <p:sp>
        <p:nvSpPr>
          <p:cNvPr id="16" name="ZoneTexte 15"/>
          <p:cNvSpPr txBox="1"/>
          <p:nvPr/>
        </p:nvSpPr>
        <p:spPr>
          <a:xfrm>
            <a:off x="6576350" y="1844870"/>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juridique</a:t>
            </a:r>
            <a:endParaRPr lang="fr-CH" sz="1200" b="1" dirty="0"/>
          </a:p>
        </p:txBody>
      </p:sp>
      <p:sp>
        <p:nvSpPr>
          <p:cNvPr id="17" name="ZoneTexte 16"/>
          <p:cNvSpPr txBox="1"/>
          <p:nvPr/>
        </p:nvSpPr>
        <p:spPr>
          <a:xfrm>
            <a:off x="5036505" y="2103875"/>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militaire</a:t>
            </a:r>
            <a:endParaRPr lang="fr-CH" sz="1200" b="1" dirty="0"/>
          </a:p>
        </p:txBody>
      </p:sp>
      <p:sp>
        <p:nvSpPr>
          <p:cNvPr id="18" name="ZoneTexte 17"/>
          <p:cNvSpPr txBox="1"/>
          <p:nvPr/>
        </p:nvSpPr>
        <p:spPr>
          <a:xfrm>
            <a:off x="5036505" y="2725509"/>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militaire</a:t>
            </a:r>
            <a:endParaRPr lang="fr-CH" sz="1200" b="1" dirty="0"/>
          </a:p>
        </p:txBody>
      </p:sp>
      <p:sp>
        <p:nvSpPr>
          <p:cNvPr id="19" name="ZoneTexte 18"/>
          <p:cNvSpPr txBox="1"/>
          <p:nvPr/>
        </p:nvSpPr>
        <p:spPr>
          <a:xfrm>
            <a:off x="5046030" y="3359039"/>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Conseiller militaire</a:t>
            </a:r>
            <a:endParaRPr lang="fr-CH" sz="1200" b="1" dirty="0"/>
          </a:p>
        </p:txBody>
      </p:sp>
      <p:sp>
        <p:nvSpPr>
          <p:cNvPr id="20" name="ZoneTexte 19"/>
          <p:cNvSpPr txBox="1"/>
          <p:nvPr/>
        </p:nvSpPr>
        <p:spPr>
          <a:xfrm>
            <a:off x="6595705" y="2190515"/>
            <a:ext cx="684000" cy="230832"/>
          </a:xfrm>
          <a:prstGeom prst="rect">
            <a:avLst/>
          </a:prstGeom>
          <a:solidFill>
            <a:schemeClr val="bg1">
              <a:lumMod val="75000"/>
            </a:schemeClr>
          </a:solidFill>
        </p:spPr>
        <p:txBody>
          <a:bodyPr wrap="square" lIns="0" tIns="0" rIns="0" bIns="0" rtlCol="0">
            <a:spAutoFit/>
          </a:bodyPr>
          <a:lstStyle/>
          <a:p>
            <a:pPr algn="ctr">
              <a:lnSpc>
                <a:spcPts val="900"/>
              </a:lnSpc>
            </a:pPr>
            <a:r>
              <a:rPr lang="fr-CH" sz="1000" b="1" dirty="0" smtClean="0"/>
              <a:t>Responsable médical</a:t>
            </a:r>
            <a:endParaRPr lang="fr-CH" sz="1000" b="1" dirty="0"/>
          </a:p>
        </p:txBody>
      </p:sp>
      <p:sp>
        <p:nvSpPr>
          <p:cNvPr id="21" name="ZoneTexte 20"/>
          <p:cNvSpPr txBox="1"/>
          <p:nvPr/>
        </p:nvSpPr>
        <p:spPr>
          <a:xfrm>
            <a:off x="3703670" y="3054780"/>
            <a:ext cx="1654870" cy="180000"/>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Chef d’état-major</a:t>
            </a:r>
            <a:endParaRPr lang="fr-CH" sz="1200" b="1" dirty="0"/>
          </a:p>
        </p:txBody>
      </p:sp>
      <p:sp>
        <p:nvSpPr>
          <p:cNvPr id="22" name="ZoneTexte 21"/>
          <p:cNvSpPr txBox="1"/>
          <p:nvPr/>
        </p:nvSpPr>
        <p:spPr>
          <a:xfrm>
            <a:off x="6607465" y="2920210"/>
            <a:ext cx="684000" cy="230832"/>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Chef de la prévôté</a:t>
            </a:r>
            <a:endParaRPr lang="fr-CH" sz="1200" b="1" dirty="0"/>
          </a:p>
        </p:txBody>
      </p:sp>
      <p:sp>
        <p:nvSpPr>
          <p:cNvPr id="23" name="ZoneTexte 22"/>
          <p:cNvSpPr txBox="1"/>
          <p:nvPr/>
        </p:nvSpPr>
        <p:spPr>
          <a:xfrm>
            <a:off x="3741770" y="2430470"/>
            <a:ext cx="1654870" cy="230832"/>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Commandant adjoint de la Force</a:t>
            </a:r>
            <a:endParaRPr lang="fr-CH" sz="1200" b="1" dirty="0"/>
          </a:p>
        </p:txBody>
      </p:sp>
      <p:sp>
        <p:nvSpPr>
          <p:cNvPr id="24" name="ZoneTexte 23"/>
          <p:cNvSpPr txBox="1"/>
          <p:nvPr/>
        </p:nvSpPr>
        <p:spPr>
          <a:xfrm>
            <a:off x="501375" y="2910685"/>
            <a:ext cx="972000" cy="461665"/>
          </a:xfrm>
          <a:prstGeom prst="rect">
            <a:avLst/>
          </a:prstGeom>
          <a:solidFill>
            <a:schemeClr val="accent5">
              <a:lumMod val="90000"/>
            </a:schemeClr>
          </a:solidFill>
          <a:ln w="19050" cap="rnd">
            <a:solidFill>
              <a:schemeClr val="tx1"/>
            </a:solidFill>
            <a:prstDash val="solid"/>
          </a:ln>
        </p:spPr>
        <p:txBody>
          <a:bodyPr wrap="square" lIns="0" tIns="0" rIns="0" bIns="0" rtlCol="0">
            <a:spAutoFit/>
          </a:bodyPr>
          <a:lstStyle/>
          <a:p>
            <a:pPr algn="ctr">
              <a:lnSpc>
                <a:spcPts val="900"/>
              </a:lnSpc>
            </a:pPr>
            <a:r>
              <a:rPr lang="fr-FR" sz="850" b="1" dirty="0"/>
              <a:t>IMTC (Centre intégré de formation du personnel des missions</a:t>
            </a:r>
            <a:endParaRPr lang="fr-CH" sz="850" b="1" dirty="0"/>
          </a:p>
        </p:txBody>
      </p:sp>
      <p:sp>
        <p:nvSpPr>
          <p:cNvPr id="26" name="ZoneTexte 25"/>
          <p:cNvSpPr txBox="1"/>
          <p:nvPr/>
        </p:nvSpPr>
        <p:spPr>
          <a:xfrm>
            <a:off x="7913235" y="1864225"/>
            <a:ext cx="972000" cy="347852"/>
          </a:xfrm>
          <a:prstGeom prst="rect">
            <a:avLst/>
          </a:prstGeom>
          <a:solidFill>
            <a:schemeClr val="accent5">
              <a:lumMod val="90000"/>
            </a:schemeClr>
          </a:solidFill>
          <a:ln w="19050" cap="rnd">
            <a:solidFill>
              <a:schemeClr val="tx1"/>
            </a:solidFill>
            <a:prstDash val="solid"/>
          </a:ln>
        </p:spPr>
        <p:txBody>
          <a:bodyPr wrap="square" lIns="0" tIns="0" rIns="0" bIns="0" rtlCol="0">
            <a:spAutoFit/>
          </a:bodyPr>
          <a:lstStyle/>
          <a:p>
            <a:pPr algn="ctr">
              <a:lnSpc>
                <a:spcPts val="900"/>
              </a:lnSpc>
            </a:pPr>
            <a:r>
              <a:rPr lang="fr-FR" sz="900" b="1" dirty="0"/>
              <a:t>JOC (Centre d’opérations conjoint)</a:t>
            </a:r>
            <a:endParaRPr lang="fr-CH" sz="900" b="1" dirty="0"/>
          </a:p>
        </p:txBody>
      </p:sp>
      <p:sp>
        <p:nvSpPr>
          <p:cNvPr id="27" name="ZoneTexte 26"/>
          <p:cNvSpPr txBox="1"/>
          <p:nvPr/>
        </p:nvSpPr>
        <p:spPr>
          <a:xfrm>
            <a:off x="7920715" y="2247970"/>
            <a:ext cx="972000" cy="396000"/>
          </a:xfrm>
          <a:prstGeom prst="rect">
            <a:avLst/>
          </a:prstGeom>
          <a:solidFill>
            <a:schemeClr val="accent5">
              <a:lumMod val="90000"/>
            </a:schemeClr>
          </a:solidFill>
          <a:ln w="19050" cap="rnd">
            <a:solidFill>
              <a:schemeClr val="tx1"/>
            </a:solidFill>
            <a:prstDash val="solid"/>
          </a:ln>
        </p:spPr>
        <p:txBody>
          <a:bodyPr wrap="square" lIns="0" tIns="0" rIns="0" bIns="0" rtlCol="0">
            <a:spAutoFit/>
          </a:bodyPr>
          <a:lstStyle/>
          <a:p>
            <a:pPr algn="ctr">
              <a:lnSpc>
                <a:spcPts val="900"/>
              </a:lnSpc>
            </a:pPr>
            <a:r>
              <a:rPr lang="fr-CH" sz="900" b="1" dirty="0" smtClean="0"/>
              <a:t>JMAC  (Cellule d’analyse conjointe de la Mission</a:t>
            </a:r>
            <a:endParaRPr lang="fr-CH" sz="900" b="1" dirty="0"/>
          </a:p>
        </p:txBody>
      </p:sp>
      <p:sp>
        <p:nvSpPr>
          <p:cNvPr id="28" name="ZoneTexte 27"/>
          <p:cNvSpPr txBox="1"/>
          <p:nvPr/>
        </p:nvSpPr>
        <p:spPr>
          <a:xfrm>
            <a:off x="1674425" y="3659430"/>
            <a:ext cx="1008000" cy="324000"/>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1200"/>
              </a:lnSpc>
            </a:pPr>
            <a:r>
              <a:rPr lang="fr-CH" sz="1200" b="1" dirty="0" smtClean="0"/>
              <a:t>Administration &amp; Finance</a:t>
            </a:r>
            <a:endParaRPr lang="fr-CH" sz="1200" b="1" dirty="0"/>
          </a:p>
        </p:txBody>
      </p:sp>
      <p:sp>
        <p:nvSpPr>
          <p:cNvPr id="29" name="ZoneTexte 28"/>
          <p:cNvSpPr txBox="1"/>
          <p:nvPr/>
        </p:nvSpPr>
        <p:spPr>
          <a:xfrm>
            <a:off x="3066950" y="3764815"/>
            <a:ext cx="756000" cy="180000"/>
          </a:xfrm>
          <a:prstGeom prst="rect">
            <a:avLst/>
          </a:prstGeom>
          <a:solidFill>
            <a:schemeClr val="bg1">
              <a:lumMod val="75000"/>
            </a:schemeClr>
          </a:solidFill>
        </p:spPr>
        <p:txBody>
          <a:bodyPr wrap="square" lIns="0" tIns="0" rIns="0" bIns="0" rtlCol="0">
            <a:spAutoFit/>
          </a:bodyPr>
          <a:lstStyle/>
          <a:p>
            <a:pPr algn="ctr">
              <a:lnSpc>
                <a:spcPts val="1900"/>
              </a:lnSpc>
            </a:pPr>
            <a:r>
              <a:rPr lang="fr-CH" sz="1200" b="1" dirty="0" smtClean="0"/>
              <a:t>Protocole</a:t>
            </a:r>
            <a:endParaRPr lang="fr-CH" sz="1200" b="1" dirty="0"/>
          </a:p>
        </p:txBody>
      </p:sp>
      <p:sp>
        <p:nvSpPr>
          <p:cNvPr id="30" name="ZoneTexte 29"/>
          <p:cNvSpPr txBox="1"/>
          <p:nvPr/>
        </p:nvSpPr>
        <p:spPr>
          <a:xfrm>
            <a:off x="2209940" y="3284905"/>
            <a:ext cx="1224000" cy="307777"/>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1200"/>
              </a:lnSpc>
            </a:pPr>
            <a:r>
              <a:rPr lang="fr-CH" sz="1200" b="1" dirty="0" smtClean="0"/>
              <a:t>Bureau d’appui à l’état-major</a:t>
            </a:r>
            <a:endParaRPr lang="fr-CH" sz="1200" b="1" dirty="0"/>
          </a:p>
        </p:txBody>
      </p:sp>
      <p:sp>
        <p:nvSpPr>
          <p:cNvPr id="31" name="ZoneTexte 30"/>
          <p:cNvSpPr txBox="1"/>
          <p:nvPr/>
        </p:nvSpPr>
        <p:spPr>
          <a:xfrm>
            <a:off x="385855" y="4216150"/>
            <a:ext cx="1944000" cy="333425"/>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1300"/>
              </a:lnSpc>
            </a:pPr>
            <a:r>
              <a:rPr lang="fr-CH" sz="1200" b="1" dirty="0" smtClean="0"/>
              <a:t>Chef d’état-major adjoint (DCOS) Service opérationnel</a:t>
            </a:r>
            <a:endParaRPr lang="fr-CH" sz="1200" b="1" dirty="0"/>
          </a:p>
        </p:txBody>
      </p:sp>
      <p:sp>
        <p:nvSpPr>
          <p:cNvPr id="32" name="ZoneTexte 31"/>
          <p:cNvSpPr txBox="1"/>
          <p:nvPr/>
        </p:nvSpPr>
        <p:spPr>
          <a:xfrm>
            <a:off x="3507405" y="4197100"/>
            <a:ext cx="2160000" cy="333425"/>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1300"/>
              </a:lnSpc>
            </a:pPr>
            <a:r>
              <a:rPr lang="fr-CH" sz="1200" b="1" dirty="0" smtClean="0"/>
              <a:t>Chef d’état-major adjoint des opérations (DCOS-OPS)</a:t>
            </a:r>
            <a:endParaRPr lang="fr-CH" sz="1200" b="1" dirty="0"/>
          </a:p>
        </p:txBody>
      </p:sp>
      <p:sp>
        <p:nvSpPr>
          <p:cNvPr id="33" name="ZoneTexte 32"/>
          <p:cNvSpPr txBox="1"/>
          <p:nvPr/>
        </p:nvSpPr>
        <p:spPr>
          <a:xfrm>
            <a:off x="6785265" y="4187575"/>
            <a:ext cx="1944000" cy="333425"/>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1300"/>
              </a:lnSpc>
            </a:pPr>
            <a:r>
              <a:rPr lang="fr-CH" sz="1200" b="1" dirty="0" smtClean="0"/>
              <a:t>Chef d’état-major adjoint (DCOS) Appui aux opérations</a:t>
            </a:r>
            <a:endParaRPr lang="fr-CH" sz="1200" b="1" dirty="0"/>
          </a:p>
        </p:txBody>
      </p:sp>
      <p:sp>
        <p:nvSpPr>
          <p:cNvPr id="34" name="ZoneTexte 33"/>
          <p:cNvSpPr txBox="1"/>
          <p:nvPr/>
        </p:nvSpPr>
        <p:spPr>
          <a:xfrm>
            <a:off x="345215" y="5289119"/>
            <a:ext cx="684000" cy="242631"/>
          </a:xfrm>
          <a:prstGeom prst="rect">
            <a:avLst/>
          </a:prstGeom>
          <a:solidFill>
            <a:schemeClr val="bg1">
              <a:lumMod val="75000"/>
            </a:schemeClr>
          </a:solidFill>
        </p:spPr>
        <p:txBody>
          <a:bodyPr wrap="square" lIns="0" tIns="0" rIns="0" bIns="0" rtlCol="0">
            <a:spAutoFit/>
          </a:bodyPr>
          <a:lstStyle/>
          <a:p>
            <a:pPr algn="ctr">
              <a:lnSpc>
                <a:spcPts val="900"/>
              </a:lnSpc>
            </a:pPr>
            <a:r>
              <a:rPr lang="fr-CH" sz="1200" b="1" dirty="0" smtClean="0"/>
              <a:t>Meilleures pratiques</a:t>
            </a:r>
            <a:endParaRPr lang="fr-CH" sz="1200" b="1" dirty="0"/>
          </a:p>
        </p:txBody>
      </p:sp>
      <p:sp>
        <p:nvSpPr>
          <p:cNvPr id="35" name="ZoneTexte 34"/>
          <p:cNvSpPr txBox="1"/>
          <p:nvPr/>
        </p:nvSpPr>
        <p:spPr>
          <a:xfrm>
            <a:off x="1638940" y="5195630"/>
            <a:ext cx="936000" cy="432000"/>
          </a:xfrm>
          <a:prstGeom prst="rect">
            <a:avLst/>
          </a:prstGeom>
          <a:solidFill>
            <a:schemeClr val="bg1">
              <a:lumMod val="75000"/>
            </a:schemeClr>
          </a:solidFill>
          <a:ln w="19050">
            <a:solidFill>
              <a:schemeClr val="tx1"/>
            </a:solidFill>
          </a:ln>
        </p:spPr>
        <p:txBody>
          <a:bodyPr wrap="square" lIns="0" tIns="0" rIns="0" bIns="0" rtlCol="0">
            <a:spAutoFit/>
          </a:bodyPr>
          <a:lstStyle/>
          <a:p>
            <a:pPr algn="ctr">
              <a:lnSpc>
                <a:spcPts val="900"/>
              </a:lnSpc>
            </a:pPr>
            <a:r>
              <a:rPr lang="fr-CH" sz="1100" b="1" dirty="0" smtClean="0"/>
              <a:t>Évaluation (ORI = organisme d’origine) </a:t>
            </a:r>
            <a:endParaRPr lang="fr-CH" sz="1100" b="1" dirty="0"/>
          </a:p>
        </p:txBody>
      </p:sp>
      <p:sp>
        <p:nvSpPr>
          <p:cNvPr id="36" name="ZoneTexte 35"/>
          <p:cNvSpPr txBox="1"/>
          <p:nvPr/>
        </p:nvSpPr>
        <p:spPr>
          <a:xfrm>
            <a:off x="3136735" y="5387655"/>
            <a:ext cx="936000" cy="396000"/>
          </a:xfrm>
          <a:prstGeom prst="rect">
            <a:avLst/>
          </a:prstGeom>
          <a:solidFill>
            <a:schemeClr val="bg1">
              <a:lumMod val="75000"/>
            </a:schemeClr>
          </a:solidFill>
          <a:ln w="19050">
            <a:solidFill>
              <a:schemeClr val="tx1"/>
            </a:solidFill>
            <a:prstDash val="sysDash"/>
          </a:ln>
        </p:spPr>
        <p:txBody>
          <a:bodyPr wrap="square" lIns="0" tIns="0" rIns="0" bIns="0" rtlCol="0" anchor="ctr">
            <a:spAutoFit/>
          </a:bodyPr>
          <a:lstStyle/>
          <a:p>
            <a:pPr algn="ctr">
              <a:lnSpc>
                <a:spcPts val="900"/>
              </a:lnSpc>
            </a:pPr>
            <a:r>
              <a:rPr lang="fr-CH" sz="1100" b="1" dirty="0" smtClean="0"/>
              <a:t>Opérations aériennes </a:t>
            </a:r>
            <a:endParaRPr lang="fr-CH" sz="1100" b="1" dirty="0"/>
          </a:p>
        </p:txBody>
      </p:sp>
      <p:sp>
        <p:nvSpPr>
          <p:cNvPr id="37" name="ZoneTexte 36"/>
          <p:cNvSpPr txBox="1"/>
          <p:nvPr/>
        </p:nvSpPr>
        <p:spPr>
          <a:xfrm>
            <a:off x="3122135" y="5886920"/>
            <a:ext cx="972000" cy="396000"/>
          </a:xfrm>
          <a:prstGeom prst="rect">
            <a:avLst/>
          </a:prstGeom>
          <a:solidFill>
            <a:schemeClr val="bg1">
              <a:lumMod val="75000"/>
            </a:schemeClr>
          </a:solidFill>
          <a:ln w="19050">
            <a:solidFill>
              <a:schemeClr val="tx1"/>
            </a:solidFill>
            <a:prstDash val="sysDash"/>
          </a:ln>
        </p:spPr>
        <p:txBody>
          <a:bodyPr wrap="square" lIns="0" tIns="0" rIns="0" bIns="0" rtlCol="0" anchor="ctr">
            <a:spAutoFit/>
          </a:bodyPr>
          <a:lstStyle/>
          <a:p>
            <a:pPr algn="ctr">
              <a:lnSpc>
                <a:spcPts val="900"/>
              </a:lnSpc>
            </a:pPr>
            <a:r>
              <a:rPr lang="fr-CH" sz="1000" b="1" dirty="0" smtClean="0"/>
              <a:t>Opérations maritimes</a:t>
            </a:r>
            <a:endParaRPr lang="fr-CH" sz="1000" b="1" dirty="0"/>
          </a:p>
        </p:txBody>
      </p:sp>
      <p:sp>
        <p:nvSpPr>
          <p:cNvPr id="38" name="ZoneTexte 37"/>
          <p:cNvSpPr txBox="1"/>
          <p:nvPr/>
        </p:nvSpPr>
        <p:spPr>
          <a:xfrm>
            <a:off x="5085580" y="5387654"/>
            <a:ext cx="936000" cy="396000"/>
          </a:xfrm>
          <a:prstGeom prst="rect">
            <a:avLst/>
          </a:prstGeom>
          <a:solidFill>
            <a:schemeClr val="bg1">
              <a:lumMod val="75000"/>
            </a:schemeClr>
          </a:solidFill>
          <a:ln w="19050">
            <a:solidFill>
              <a:schemeClr val="tx1"/>
            </a:solidFill>
            <a:prstDash val="sysDash"/>
          </a:ln>
        </p:spPr>
        <p:txBody>
          <a:bodyPr wrap="square" lIns="0" tIns="0" rIns="0" bIns="0" rtlCol="0" anchor="ctr">
            <a:spAutoFit/>
          </a:bodyPr>
          <a:lstStyle/>
          <a:p>
            <a:pPr algn="ctr">
              <a:lnSpc>
                <a:spcPts val="900"/>
              </a:lnSpc>
            </a:pPr>
            <a:r>
              <a:rPr lang="fr-CH" sz="1100" b="1" dirty="0" smtClean="0"/>
              <a:t>OPS (Opérations d’information</a:t>
            </a:r>
            <a:endParaRPr lang="fr-CH" sz="1100" b="1" dirty="0"/>
          </a:p>
        </p:txBody>
      </p:sp>
      <p:sp>
        <p:nvSpPr>
          <p:cNvPr id="39" name="ZoneTexte 38"/>
          <p:cNvSpPr txBox="1"/>
          <p:nvPr/>
        </p:nvSpPr>
        <p:spPr>
          <a:xfrm>
            <a:off x="6631590" y="5570676"/>
            <a:ext cx="1044000" cy="354649"/>
          </a:xfrm>
          <a:prstGeom prst="rect">
            <a:avLst/>
          </a:prstGeom>
          <a:solidFill>
            <a:schemeClr val="bg1">
              <a:lumMod val="75000"/>
            </a:schemeClr>
          </a:solidFill>
          <a:ln w="19050">
            <a:solidFill>
              <a:schemeClr val="tx1"/>
            </a:solidFill>
            <a:prstDash val="sysDash"/>
          </a:ln>
        </p:spPr>
        <p:txBody>
          <a:bodyPr wrap="square" lIns="0" tIns="0" rIns="0" bIns="0" rtlCol="0" anchor="ctr">
            <a:spAutoFit/>
          </a:bodyPr>
          <a:lstStyle/>
          <a:p>
            <a:pPr algn="ctr">
              <a:lnSpc>
                <a:spcPts val="900"/>
              </a:lnSpc>
            </a:pPr>
            <a:r>
              <a:rPr lang="fr-CH" sz="1100" b="1" dirty="0" smtClean="0"/>
              <a:t>Questions hommes/femmes</a:t>
            </a:r>
            <a:endParaRPr lang="fr-CH" sz="1100" b="1" dirty="0"/>
          </a:p>
        </p:txBody>
      </p:sp>
      <p:sp>
        <p:nvSpPr>
          <p:cNvPr id="40" name="ZoneTexte 39"/>
          <p:cNvSpPr txBox="1"/>
          <p:nvPr/>
        </p:nvSpPr>
        <p:spPr>
          <a:xfrm>
            <a:off x="6641115" y="5963730"/>
            <a:ext cx="936000" cy="396000"/>
          </a:xfrm>
          <a:prstGeom prst="rect">
            <a:avLst/>
          </a:prstGeom>
          <a:solidFill>
            <a:schemeClr val="bg1">
              <a:lumMod val="75000"/>
            </a:schemeClr>
          </a:solidFill>
          <a:ln w="19050">
            <a:solidFill>
              <a:schemeClr val="tx1"/>
            </a:solidFill>
            <a:prstDash val="sysDash"/>
          </a:ln>
        </p:spPr>
        <p:txBody>
          <a:bodyPr wrap="square" lIns="0" tIns="0" rIns="0" bIns="0" rtlCol="0" anchor="ctr">
            <a:spAutoFit/>
          </a:bodyPr>
          <a:lstStyle/>
          <a:p>
            <a:pPr algn="ctr">
              <a:lnSpc>
                <a:spcPts val="900"/>
              </a:lnSpc>
            </a:pPr>
            <a:r>
              <a:rPr lang="fr-CH" sz="1100" b="1" dirty="0" smtClean="0"/>
              <a:t>Droits de l’homme</a:t>
            </a:r>
            <a:endParaRPr lang="fr-CH" sz="1100" b="1" dirty="0"/>
          </a:p>
        </p:txBody>
      </p:sp>
      <p:sp>
        <p:nvSpPr>
          <p:cNvPr id="41" name="ZoneTexte 40"/>
          <p:cNvSpPr txBox="1"/>
          <p:nvPr/>
        </p:nvSpPr>
        <p:spPr>
          <a:xfrm>
            <a:off x="7975765" y="5149894"/>
            <a:ext cx="936000" cy="354649"/>
          </a:xfrm>
          <a:prstGeom prst="rect">
            <a:avLst/>
          </a:prstGeom>
          <a:solidFill>
            <a:schemeClr val="bg1">
              <a:lumMod val="75000"/>
            </a:schemeClr>
          </a:solidFill>
          <a:ln w="19050">
            <a:solidFill>
              <a:schemeClr val="tx1"/>
            </a:solidFill>
            <a:prstDash val="solid"/>
          </a:ln>
        </p:spPr>
        <p:txBody>
          <a:bodyPr wrap="square" lIns="0" tIns="0" rIns="0" bIns="0" rtlCol="0" anchor="ctr">
            <a:spAutoFit/>
          </a:bodyPr>
          <a:lstStyle/>
          <a:p>
            <a:pPr algn="ctr">
              <a:lnSpc>
                <a:spcPts val="900"/>
              </a:lnSpc>
            </a:pPr>
            <a:r>
              <a:rPr lang="fr-FR" sz="1000" b="1" dirty="0"/>
              <a:t>EOD (Unité de neutralisation des explosifs)</a:t>
            </a:r>
            <a:endParaRPr lang="fr-CH" sz="1000" b="1" dirty="0"/>
          </a:p>
        </p:txBody>
      </p:sp>
      <p:sp>
        <p:nvSpPr>
          <p:cNvPr id="42" name="ZoneTexte 41"/>
          <p:cNvSpPr txBox="1"/>
          <p:nvPr/>
        </p:nvSpPr>
        <p:spPr>
          <a:xfrm>
            <a:off x="7990045" y="5963730"/>
            <a:ext cx="936000" cy="396000"/>
          </a:xfrm>
          <a:prstGeom prst="rect">
            <a:avLst/>
          </a:prstGeom>
          <a:solidFill>
            <a:schemeClr val="bg1">
              <a:lumMod val="75000"/>
            </a:schemeClr>
          </a:solidFill>
          <a:ln w="19050">
            <a:solidFill>
              <a:schemeClr val="tx1"/>
            </a:solidFill>
            <a:prstDash val="sysDash"/>
          </a:ln>
        </p:spPr>
        <p:txBody>
          <a:bodyPr wrap="square" lIns="0" tIns="0" rIns="0" bIns="0" rtlCol="0" anchor="ctr">
            <a:spAutoFit/>
          </a:bodyPr>
          <a:lstStyle/>
          <a:p>
            <a:pPr algn="ctr">
              <a:lnSpc>
                <a:spcPts val="900"/>
              </a:lnSpc>
            </a:pPr>
            <a:r>
              <a:rPr lang="fr-CH" sz="1100" b="1" dirty="0" smtClean="0"/>
              <a:t>Protection de l’enfance</a:t>
            </a:r>
            <a:endParaRPr lang="fr-CH" sz="1100" b="1" dirty="0"/>
          </a:p>
        </p:txBody>
      </p:sp>
      <p:sp>
        <p:nvSpPr>
          <p:cNvPr id="43"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42</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Rectangle 2"/>
          <p:cNvSpPr>
            <a:spLocks noChangeArrowheads="1"/>
          </p:cNvSpPr>
          <p:nvPr/>
        </p:nvSpPr>
        <p:spPr bwMode="auto">
          <a:xfrm>
            <a:off x="1998865" y="907405"/>
            <a:ext cx="5029200"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spAutoFit/>
          </a:bodyPr>
          <a:lstStyle>
            <a:lvl1pPr marL="342900" indent="-342900" eaLnBrk="0" hangingPunct="0">
              <a:tabLst>
                <a:tab pos="914400" algn="l"/>
              </a:tabLst>
              <a:defRPr sz="2000">
                <a:solidFill>
                  <a:schemeClr val="tx1"/>
                </a:solidFill>
                <a:latin typeface="Calibri" pitchFamily="34" charset="0"/>
                <a:cs typeface="Arial" pitchFamily="34" charset="0"/>
              </a:defRPr>
            </a:lvl1pPr>
            <a:lvl2pPr eaLnBrk="0" hangingPunct="0">
              <a:tabLst>
                <a:tab pos="914400" algn="l"/>
              </a:tabLst>
              <a:defRPr sz="2000">
                <a:solidFill>
                  <a:schemeClr val="tx1"/>
                </a:solidFill>
                <a:latin typeface="Calibri" pitchFamily="34" charset="0"/>
                <a:cs typeface="Arial" pitchFamily="34" charset="0"/>
              </a:defRPr>
            </a:lvl2pPr>
            <a:lvl3pPr marL="1143000" indent="-228600" eaLnBrk="0" hangingPunct="0">
              <a:tabLst>
                <a:tab pos="914400" algn="l"/>
              </a:tabLst>
              <a:defRPr sz="2000">
                <a:solidFill>
                  <a:schemeClr val="tx1"/>
                </a:solidFill>
                <a:latin typeface="Calibri" pitchFamily="34" charset="0"/>
                <a:cs typeface="Arial" pitchFamily="34" charset="0"/>
              </a:defRPr>
            </a:lvl3pPr>
            <a:lvl4pPr marL="1600200" indent="-228600" eaLnBrk="0" hangingPunct="0">
              <a:tabLst>
                <a:tab pos="914400" algn="l"/>
              </a:tabLst>
              <a:defRPr sz="2000">
                <a:solidFill>
                  <a:schemeClr val="tx1"/>
                </a:solidFill>
                <a:latin typeface="Calibri" pitchFamily="34" charset="0"/>
                <a:cs typeface="Arial" pitchFamily="34" charset="0"/>
              </a:defRPr>
            </a:lvl4pPr>
            <a:lvl5pPr marL="2057400" indent="-228600" eaLnBrk="0" hangingPunct="0">
              <a:tabLst>
                <a:tab pos="9144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9pPr>
          </a:lstStyle>
          <a:p>
            <a:pPr lvl="1" algn="ctr">
              <a:buClr>
                <a:srgbClr val="FFFFFF"/>
              </a:buClr>
              <a:buSzPct val="80000"/>
              <a:buFont typeface="Wingdings" pitchFamily="2" charset="2"/>
              <a:buNone/>
            </a:pPr>
            <a:r>
              <a:rPr lang="en-US" altLang="fr-FR" sz="2400" b="1" dirty="0" err="1" smtClean="0">
                <a:solidFill>
                  <a:srgbClr val="000000"/>
                </a:solidFill>
              </a:rPr>
              <a:t>Branche</a:t>
            </a:r>
            <a:r>
              <a:rPr lang="en-US" altLang="fr-FR" sz="2400" b="1" dirty="0" smtClean="0">
                <a:solidFill>
                  <a:srgbClr val="000000"/>
                </a:solidFill>
              </a:rPr>
              <a:t> </a:t>
            </a:r>
            <a:r>
              <a:rPr lang="en-US" altLang="fr-FR" sz="2400" b="1" dirty="0" err="1" smtClean="0">
                <a:solidFill>
                  <a:srgbClr val="000000"/>
                </a:solidFill>
              </a:rPr>
              <a:t>générique</a:t>
            </a:r>
            <a:r>
              <a:rPr lang="en-US" altLang="fr-FR" sz="2400" b="1" dirty="0" smtClean="0">
                <a:solidFill>
                  <a:srgbClr val="000000"/>
                </a:solidFill>
              </a:rPr>
              <a:t> de la CIMIC-NU</a:t>
            </a:r>
            <a:endParaRPr lang="en-US" altLang="fr-FR" sz="2400" b="1" dirty="0">
              <a:solidFill>
                <a:srgbClr val="000000"/>
              </a:solidFill>
            </a:endParaRPr>
          </a:p>
        </p:txBody>
      </p:sp>
      <p:grpSp>
        <p:nvGrpSpPr>
          <p:cNvPr id="100356" name="Group 3"/>
          <p:cNvGrpSpPr>
            <a:grpSpLocks/>
          </p:cNvGrpSpPr>
          <p:nvPr/>
        </p:nvGrpSpPr>
        <p:grpSpPr bwMode="auto">
          <a:xfrm>
            <a:off x="762000" y="1668463"/>
            <a:ext cx="7543800" cy="4656137"/>
            <a:chOff x="528" y="1003"/>
            <a:chExt cx="4752" cy="2933"/>
          </a:xfrm>
        </p:grpSpPr>
        <p:pic>
          <p:nvPicPr>
            <p:cNvPr id="100359"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l="19861" t="28882" r="15277" b="20238"/>
            <a:stretch>
              <a:fillRect/>
            </a:stretch>
          </p:blipFill>
          <p:spPr bwMode="auto">
            <a:xfrm>
              <a:off x="528" y="1003"/>
              <a:ext cx="4752" cy="2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60" name="Rectangle 5"/>
            <p:cNvSpPr>
              <a:spLocks noChangeArrowheads="1"/>
            </p:cNvSpPr>
            <p:nvPr/>
          </p:nvSpPr>
          <p:spPr bwMode="auto">
            <a:xfrm>
              <a:off x="960" y="3456"/>
              <a:ext cx="3840" cy="384"/>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endParaRPr lang="fr-FR" altLang="fr-FR" sz="1800">
                <a:solidFill>
                  <a:srgbClr val="000000"/>
                </a:solidFill>
              </a:endParaRPr>
            </a:p>
          </p:txBody>
        </p:sp>
      </p:grpSp>
      <p:sp>
        <p:nvSpPr>
          <p:cNvPr id="100357" name="Text Box 4"/>
          <p:cNvSpPr txBox="1">
            <a:spLocks noChangeArrowheads="1"/>
          </p:cNvSpPr>
          <p:nvPr/>
        </p:nvSpPr>
        <p:spPr bwMode="auto">
          <a:xfrm>
            <a:off x="332915" y="228600"/>
            <a:ext cx="8578850" cy="58477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3200" b="1" dirty="0">
                <a:solidFill>
                  <a:srgbClr val="0000FF"/>
                </a:solidFill>
              </a:rPr>
              <a:t>ORGANISATION DE  LA </a:t>
            </a:r>
            <a:r>
              <a:rPr lang="fr-FR" sz="3200" b="1" dirty="0" smtClean="0">
                <a:solidFill>
                  <a:srgbClr val="0000FF"/>
                </a:solidFill>
              </a:rPr>
              <a:t>CIMIC-NU</a:t>
            </a:r>
            <a:endParaRPr lang="en-US" altLang="fr-FR" sz="3200" b="1" dirty="0">
              <a:solidFill>
                <a:srgbClr val="3333FF"/>
              </a:solidFill>
            </a:endParaRPr>
          </a:p>
        </p:txBody>
      </p:sp>
      <p:sp>
        <p:nvSpPr>
          <p:cNvPr id="100358" name="Rectangle 8"/>
          <p:cNvSpPr>
            <a:spLocks noChangeArrowheads="1"/>
          </p:cNvSpPr>
          <p:nvPr/>
        </p:nvSpPr>
        <p:spPr bwMode="auto">
          <a:xfrm>
            <a:off x="3352800" y="5410200"/>
            <a:ext cx="914400" cy="914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endParaRPr lang="fr-FR" altLang="fr-FR" sz="1800">
              <a:solidFill>
                <a:srgbClr val="000000"/>
              </a:solidFill>
            </a:endParaRPr>
          </a:p>
        </p:txBody>
      </p:sp>
      <p:sp>
        <p:nvSpPr>
          <p:cNvPr id="9" name="ZoneTexte 8"/>
          <p:cNvSpPr txBox="1"/>
          <p:nvPr/>
        </p:nvSpPr>
        <p:spPr>
          <a:xfrm>
            <a:off x="2920585" y="1907518"/>
            <a:ext cx="2841970" cy="369332"/>
          </a:xfrm>
          <a:prstGeom prst="rect">
            <a:avLst/>
          </a:prstGeom>
          <a:solidFill>
            <a:schemeClr val="bg1">
              <a:lumMod val="75000"/>
            </a:schemeClr>
          </a:solidFill>
        </p:spPr>
        <p:txBody>
          <a:bodyPr wrap="square" lIns="0" tIns="0" rIns="0" bIns="0" rtlCol="0">
            <a:spAutoFit/>
          </a:bodyPr>
          <a:lstStyle/>
          <a:p>
            <a:pPr algn="ctr"/>
            <a:r>
              <a:rPr lang="fr-CH" sz="2400" b="1" dirty="0" smtClean="0"/>
              <a:t>Chef de la CIMIC)</a:t>
            </a:r>
            <a:endParaRPr lang="fr-CH" sz="2400" b="1" dirty="0"/>
          </a:p>
        </p:txBody>
      </p:sp>
      <p:sp>
        <p:nvSpPr>
          <p:cNvPr id="10" name="ZoneTexte 9"/>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11" name="ZoneTexte 10"/>
          <p:cNvSpPr txBox="1"/>
          <p:nvPr/>
        </p:nvSpPr>
        <p:spPr>
          <a:xfrm>
            <a:off x="2766965" y="3160165"/>
            <a:ext cx="3096000" cy="276999"/>
          </a:xfrm>
          <a:prstGeom prst="rect">
            <a:avLst/>
          </a:prstGeom>
          <a:solidFill>
            <a:schemeClr val="bg1">
              <a:lumMod val="75000"/>
            </a:schemeClr>
          </a:solidFill>
        </p:spPr>
        <p:txBody>
          <a:bodyPr wrap="square" lIns="0" tIns="0" rIns="0" bIns="0" rtlCol="0" anchor="ctr">
            <a:spAutoFit/>
          </a:bodyPr>
          <a:lstStyle/>
          <a:p>
            <a:pPr algn="ctr"/>
            <a:r>
              <a:rPr lang="fr-FR" sz="1800" b="1" dirty="0"/>
              <a:t>Chef adjoint de la CIMIC (DC-U9)</a:t>
            </a:r>
            <a:endParaRPr lang="fr-CH" sz="1800" b="1" dirty="0"/>
          </a:p>
        </p:txBody>
      </p:sp>
      <p:sp>
        <p:nvSpPr>
          <p:cNvPr id="12" name="ZoneTexte 11"/>
          <p:cNvSpPr txBox="1"/>
          <p:nvPr/>
        </p:nvSpPr>
        <p:spPr>
          <a:xfrm>
            <a:off x="1038740" y="4427530"/>
            <a:ext cx="1368000" cy="684000"/>
          </a:xfrm>
          <a:prstGeom prst="rect">
            <a:avLst/>
          </a:prstGeom>
          <a:solidFill>
            <a:schemeClr val="bg1">
              <a:lumMod val="75000"/>
            </a:schemeClr>
          </a:solidFill>
        </p:spPr>
        <p:txBody>
          <a:bodyPr wrap="square" lIns="0" tIns="0" rIns="0" bIns="0" rtlCol="0" anchor="ctr">
            <a:spAutoFit/>
          </a:bodyPr>
          <a:lstStyle/>
          <a:p>
            <a:pPr algn="ctr"/>
            <a:r>
              <a:rPr lang="fr-FR" sz="1800" b="1" dirty="0" smtClean="0"/>
              <a:t>Planification des projets</a:t>
            </a:r>
            <a:endParaRPr lang="fr-CH" sz="1800" b="1" dirty="0"/>
          </a:p>
        </p:txBody>
      </p:sp>
      <p:sp>
        <p:nvSpPr>
          <p:cNvPr id="13" name="ZoneTexte 12"/>
          <p:cNvSpPr txBox="1"/>
          <p:nvPr/>
        </p:nvSpPr>
        <p:spPr>
          <a:xfrm>
            <a:off x="3645810" y="4389125"/>
            <a:ext cx="1368000" cy="756000"/>
          </a:xfrm>
          <a:prstGeom prst="rect">
            <a:avLst/>
          </a:prstGeom>
          <a:solidFill>
            <a:schemeClr val="bg1">
              <a:lumMod val="75000"/>
            </a:schemeClr>
          </a:solidFill>
        </p:spPr>
        <p:txBody>
          <a:bodyPr wrap="square" lIns="0" tIns="0" rIns="0" bIns="0" rtlCol="0" anchor="ctr">
            <a:spAutoFit/>
          </a:bodyPr>
          <a:lstStyle/>
          <a:p>
            <a:pPr algn="ctr"/>
            <a:r>
              <a:rPr lang="fr-FR" sz="1800" b="1" dirty="0" smtClean="0"/>
              <a:t>Opérations </a:t>
            </a:r>
            <a:r>
              <a:rPr lang="fr-FR" sz="1800" b="1" dirty="0"/>
              <a:t>de la </a:t>
            </a:r>
            <a:r>
              <a:rPr lang="fr-FR" sz="1800" b="1" dirty="0" smtClean="0"/>
              <a:t>CIMIC</a:t>
            </a:r>
            <a:endParaRPr lang="fr-CH" sz="1800" b="1" dirty="0"/>
          </a:p>
        </p:txBody>
      </p:sp>
      <p:sp>
        <p:nvSpPr>
          <p:cNvPr id="14" name="ZoneTexte 13"/>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5" name="ZoneTexte 14"/>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6"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43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9" name="Rectangle 3"/>
          <p:cNvSpPr txBox="1">
            <a:spLocks noChangeArrowheads="1"/>
          </p:cNvSpPr>
          <p:nvPr/>
        </p:nvSpPr>
        <p:spPr bwMode="auto">
          <a:xfrm>
            <a:off x="114300" y="1604963"/>
            <a:ext cx="8886825" cy="540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549275" indent="-285750" eaLnBrk="0" hangingPunct="0">
              <a:defRPr sz="2000">
                <a:solidFill>
                  <a:schemeClr val="tx1"/>
                </a:solidFill>
                <a:latin typeface="Calibri" pitchFamily="34" charset="0"/>
                <a:cs typeface="Arial" pitchFamily="34" charset="0"/>
              </a:defRPr>
            </a:lvl1pPr>
            <a:lvl2pPr marL="1006475"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105000"/>
              </a:lnSpc>
              <a:spcBef>
                <a:spcPct val="80000"/>
              </a:spcBef>
              <a:buSzPct val="80000"/>
              <a:buFont typeface="Wingdings" pitchFamily="2" charset="2"/>
              <a:buChar char="Ø"/>
            </a:pPr>
            <a:r>
              <a:rPr lang="fr-FR" sz="2400" b="1" dirty="0">
                <a:solidFill>
                  <a:schemeClr val="accent2">
                    <a:lumMod val="75000"/>
                  </a:schemeClr>
                </a:solidFill>
              </a:rPr>
              <a:t>Niveau </a:t>
            </a:r>
            <a:r>
              <a:rPr lang="fr-FR" sz="2400" b="1" dirty="0" smtClean="0">
                <a:solidFill>
                  <a:schemeClr val="accent2">
                    <a:lumMod val="75000"/>
                  </a:schemeClr>
                </a:solidFill>
              </a:rPr>
              <a:t>opérationnel</a:t>
            </a:r>
            <a:endParaRPr lang="en-GB" altLang="fr-FR" sz="2400" b="1" dirty="0" smtClean="0">
              <a:solidFill>
                <a:srgbClr val="000066"/>
              </a:solidFill>
            </a:endParaRPr>
          </a:p>
          <a:p>
            <a:pPr lvl="1">
              <a:lnSpc>
                <a:spcPct val="105000"/>
              </a:lnSpc>
              <a:buSzPct val="80000"/>
              <a:buFont typeface="Wingdings" pitchFamily="2" charset="2"/>
              <a:buChar char="§"/>
            </a:pPr>
            <a:r>
              <a:rPr lang="fr-FR" b="1" dirty="0" smtClean="0"/>
              <a:t>Chef </a:t>
            </a:r>
            <a:r>
              <a:rPr lang="fr-FR" b="1" dirty="0"/>
              <a:t>de la </a:t>
            </a:r>
            <a:r>
              <a:rPr lang="fr-FR" b="1" dirty="0" smtClean="0"/>
              <a:t>CIMIC-NU</a:t>
            </a:r>
            <a:endParaRPr lang="en-GB" altLang="fr-FR" b="1" dirty="0" smtClean="0">
              <a:solidFill>
                <a:srgbClr val="000000"/>
              </a:solidFill>
            </a:endParaRPr>
          </a:p>
          <a:p>
            <a:pPr lvl="1">
              <a:lnSpc>
                <a:spcPct val="105000"/>
              </a:lnSpc>
              <a:buSzPct val="80000"/>
              <a:buFont typeface="Wingdings" pitchFamily="2" charset="2"/>
              <a:buChar char="§"/>
            </a:pPr>
            <a:r>
              <a:rPr lang="fr-CH" b="1" dirty="0"/>
              <a:t>Officiers chargés des plans, des opérations et de la </a:t>
            </a:r>
            <a:r>
              <a:rPr lang="fr-CH" b="1" dirty="0" smtClean="0"/>
              <a:t>coordination</a:t>
            </a:r>
            <a:endParaRPr lang="en-GB" altLang="fr-FR" b="1" dirty="0" smtClean="0">
              <a:solidFill>
                <a:srgbClr val="000000"/>
              </a:solidFill>
            </a:endParaRPr>
          </a:p>
          <a:p>
            <a:pPr lvl="1">
              <a:lnSpc>
                <a:spcPct val="105000"/>
              </a:lnSpc>
              <a:buSzPct val="80000"/>
              <a:buFont typeface="Wingdings" pitchFamily="2" charset="2"/>
              <a:buChar char="§"/>
            </a:pPr>
            <a:r>
              <a:rPr lang="fr-FR" b="1" dirty="0"/>
              <a:t>Responsables de la planification, des opérations et de la </a:t>
            </a:r>
            <a:r>
              <a:rPr lang="fr-FR" b="1" dirty="0" smtClean="0"/>
              <a:t>coordination</a:t>
            </a:r>
            <a:endParaRPr lang="en-GB" altLang="fr-FR" b="1" dirty="0">
              <a:solidFill>
                <a:srgbClr val="000000"/>
              </a:solidFill>
            </a:endParaRPr>
          </a:p>
          <a:p>
            <a:pPr>
              <a:lnSpc>
                <a:spcPct val="105000"/>
              </a:lnSpc>
              <a:spcBef>
                <a:spcPct val="80000"/>
              </a:spcBef>
              <a:buSzPct val="80000"/>
              <a:buFont typeface="Wingdings" pitchFamily="2" charset="2"/>
              <a:buChar char="Ø"/>
            </a:pPr>
            <a:r>
              <a:rPr lang="fr-FR" sz="2400" b="1" dirty="0" smtClean="0">
                <a:solidFill>
                  <a:srgbClr val="4F7921"/>
                </a:solidFill>
              </a:rPr>
              <a:t>Niveau tactique</a:t>
            </a:r>
            <a:endParaRPr lang="en-GB" altLang="fr-FR" sz="2400" b="1" dirty="0">
              <a:solidFill>
                <a:srgbClr val="4F7921"/>
              </a:solidFill>
            </a:endParaRPr>
          </a:p>
          <a:p>
            <a:pPr lvl="1">
              <a:lnSpc>
                <a:spcPct val="105000"/>
              </a:lnSpc>
              <a:buSzPct val="80000"/>
              <a:buFont typeface="Wingdings" pitchFamily="2" charset="2"/>
              <a:buChar char="§"/>
            </a:pPr>
            <a:r>
              <a:rPr lang="fr-FR" b="1" dirty="0"/>
              <a:t>Responsables et personnel de secteurs et de bataillons</a:t>
            </a:r>
            <a:endParaRPr lang="en-GB" altLang="fr-FR" b="1" dirty="0">
              <a:solidFill>
                <a:srgbClr val="000000"/>
              </a:solidFill>
            </a:endParaRPr>
          </a:p>
          <a:p>
            <a:pPr lvl="1">
              <a:lnSpc>
                <a:spcPct val="105000"/>
              </a:lnSpc>
              <a:buSzPct val="80000"/>
              <a:buFont typeface="Wingdings" pitchFamily="2" charset="2"/>
              <a:buChar char="§"/>
            </a:pPr>
            <a:r>
              <a:rPr lang="fr-FR" b="1" dirty="0"/>
              <a:t>« Commandement autonome » (concernant par exemple la Brigade d’intervention de la MONUSCO)</a:t>
            </a:r>
            <a:endParaRPr lang="en-GB" altLang="fr-FR" b="1" dirty="0">
              <a:solidFill>
                <a:srgbClr val="000000"/>
              </a:solidFill>
            </a:endParaRPr>
          </a:p>
          <a:p>
            <a:pPr>
              <a:lnSpc>
                <a:spcPct val="105000"/>
              </a:lnSpc>
              <a:spcBef>
                <a:spcPct val="80000"/>
              </a:spcBef>
              <a:buSzPct val="80000"/>
              <a:buFont typeface="Wingdings" pitchFamily="2" charset="2"/>
              <a:buChar char="Ø"/>
            </a:pPr>
            <a:r>
              <a:rPr lang="fr-FR" sz="2400" b="1" dirty="0">
                <a:solidFill>
                  <a:srgbClr val="660066"/>
                </a:solidFill>
              </a:rPr>
              <a:t>Agents de coordination et de liaison de la </a:t>
            </a:r>
            <a:r>
              <a:rPr lang="fr-FR" sz="2400" b="1" dirty="0" smtClean="0">
                <a:solidFill>
                  <a:srgbClr val="660066"/>
                </a:solidFill>
              </a:rPr>
              <a:t>CIMIC-NU</a:t>
            </a:r>
            <a:endParaRPr lang="en-GB" altLang="fr-FR" sz="2400" b="1" dirty="0">
              <a:solidFill>
                <a:srgbClr val="660033"/>
              </a:solidFill>
            </a:endParaRPr>
          </a:p>
          <a:p>
            <a:pPr lvl="1">
              <a:lnSpc>
                <a:spcPct val="105000"/>
              </a:lnSpc>
              <a:buSzPct val="80000"/>
              <a:buFont typeface="Wingdings" pitchFamily="2" charset="2"/>
              <a:buChar char="§"/>
            </a:pPr>
            <a:r>
              <a:rPr lang="fr-FR" b="1" dirty="0"/>
              <a:t>Liaison avec les commandements militaires – Secteurs, </a:t>
            </a:r>
            <a:r>
              <a:rPr lang="fr-FR" b="1" dirty="0" smtClean="0"/>
              <a:t/>
            </a:r>
            <a:br>
              <a:rPr lang="fr-FR" b="1" dirty="0" smtClean="0"/>
            </a:br>
            <a:r>
              <a:rPr lang="fr-FR" b="1" dirty="0" smtClean="0"/>
              <a:t>Commandements </a:t>
            </a:r>
            <a:r>
              <a:rPr lang="fr-FR" b="1" dirty="0"/>
              <a:t>associés</a:t>
            </a:r>
            <a:endParaRPr lang="en-GB" altLang="fr-FR" b="1" dirty="0">
              <a:solidFill>
                <a:srgbClr val="000000"/>
              </a:solidFill>
            </a:endParaRPr>
          </a:p>
          <a:p>
            <a:pPr lvl="1">
              <a:lnSpc>
                <a:spcPct val="105000"/>
              </a:lnSpc>
              <a:buSzPct val="80000"/>
              <a:buFont typeface="Wingdings" pitchFamily="2" charset="2"/>
              <a:buChar char="§"/>
            </a:pPr>
            <a:r>
              <a:rPr lang="fr-FR" b="1" dirty="0"/>
              <a:t>Liaison avec les structures civiles – humanitaires, etc.</a:t>
            </a:r>
            <a:endParaRPr lang="en-GB" altLang="fr-FR" b="1" dirty="0">
              <a:solidFill>
                <a:srgbClr val="000000"/>
              </a:solidFill>
            </a:endParaRPr>
          </a:p>
          <a:p>
            <a:pPr lvl="1">
              <a:lnSpc>
                <a:spcPct val="105000"/>
              </a:lnSpc>
              <a:buSzPct val="80000"/>
              <a:buFont typeface="Wingdings" pitchFamily="2" charset="2"/>
              <a:buChar char="§"/>
            </a:pPr>
            <a:endParaRPr lang="en-GB" altLang="fr-FR" b="1" dirty="0">
              <a:solidFill>
                <a:srgbClr val="FF0000"/>
              </a:solidFill>
            </a:endParaRPr>
          </a:p>
        </p:txBody>
      </p:sp>
      <p:sp>
        <p:nvSpPr>
          <p:cNvPr id="101380" name="Text Box 4"/>
          <p:cNvSpPr txBox="1">
            <a:spLocks noChangeArrowheads="1"/>
          </p:cNvSpPr>
          <p:nvPr/>
        </p:nvSpPr>
        <p:spPr bwMode="auto">
          <a:xfrm>
            <a:off x="256105" y="228600"/>
            <a:ext cx="8578850" cy="58477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3200" b="1" dirty="0"/>
              <a:t>ORGANISATION DE  LA </a:t>
            </a:r>
            <a:r>
              <a:rPr lang="fr-FR" sz="3200" b="1" dirty="0" smtClean="0"/>
              <a:t>CIMIC-NU</a:t>
            </a:r>
            <a:endParaRPr lang="en-US" altLang="fr-FR" sz="3200" b="1" dirty="0">
              <a:solidFill>
                <a:srgbClr val="000000"/>
              </a:solidFill>
            </a:endParaRPr>
          </a:p>
        </p:txBody>
      </p:sp>
      <p:sp>
        <p:nvSpPr>
          <p:cNvPr id="101381" name="Rectangle 6"/>
          <p:cNvSpPr>
            <a:spLocks noChangeArrowheads="1"/>
          </p:cNvSpPr>
          <p:nvPr/>
        </p:nvSpPr>
        <p:spPr bwMode="auto">
          <a:xfrm>
            <a:off x="1730030" y="828675"/>
            <a:ext cx="5697394"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r>
              <a:rPr lang="fr-FR" sz="2400" b="1" dirty="0"/>
              <a:t>Organisation du personnel et de la </a:t>
            </a:r>
            <a:r>
              <a:rPr lang="fr-FR" sz="2400" b="1" dirty="0" smtClean="0"/>
              <a:t>liaison</a:t>
            </a:r>
            <a:endParaRPr lang="fr-FR" altLang="fr-FR" sz="2400" b="1" dirty="0">
              <a:solidFill>
                <a:srgbClr val="000000"/>
              </a:solidFill>
            </a:endParaRPr>
          </a:p>
        </p:txBody>
      </p:sp>
      <p:sp>
        <p:nvSpPr>
          <p:cNvPr id="6" name="ZoneTexte 5"/>
          <p:cNvSpPr txBox="1"/>
          <p:nvPr/>
        </p:nvSpPr>
        <p:spPr>
          <a:xfrm>
            <a:off x="618664"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flipH="1">
            <a:off x="501070" y="665668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2996" y="665502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flipH="1">
            <a:off x="501070" y="6656689"/>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2996" y="6655020"/>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44</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Text Box 4"/>
          <p:cNvSpPr txBox="1">
            <a:spLocks noChangeArrowheads="1"/>
          </p:cNvSpPr>
          <p:nvPr/>
        </p:nvSpPr>
        <p:spPr bwMode="auto">
          <a:xfrm>
            <a:off x="309045" y="228600"/>
            <a:ext cx="8578850" cy="579438"/>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3200" b="1" dirty="0"/>
              <a:t>ORGANISATION DE  LA CIMIC-NU</a:t>
            </a:r>
            <a:endParaRPr lang="en-US" altLang="fr-FR" sz="3200" b="1" dirty="0">
              <a:solidFill>
                <a:srgbClr val="000000"/>
              </a:solidFill>
            </a:endParaRPr>
          </a:p>
        </p:txBody>
      </p:sp>
      <p:graphicFrame>
        <p:nvGraphicFramePr>
          <p:cNvPr id="86" name="Diagram 85"/>
          <p:cNvGraphicFramePr/>
          <p:nvPr>
            <p:extLst>
              <p:ext uri="{D42A27DB-BD31-4B8C-83A1-F6EECF244321}">
                <p14:modId xmlns:p14="http://schemas.microsoft.com/office/powerpoint/2010/main" val="3960704937"/>
              </p:ext>
            </p:extLst>
          </p:nvPr>
        </p:nvGraphicFramePr>
        <p:xfrm>
          <a:off x="80880" y="1461583"/>
          <a:ext cx="8201108" cy="523789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02405" name="TextBox 4"/>
          <p:cNvSpPr txBox="1">
            <a:spLocks noChangeArrowheads="1"/>
          </p:cNvSpPr>
          <p:nvPr/>
        </p:nvSpPr>
        <p:spPr bwMode="auto">
          <a:xfrm>
            <a:off x="4953000" y="4406900"/>
            <a:ext cx="335280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fr-FR" sz="1200" b="1" dirty="0" smtClean="0">
                <a:solidFill>
                  <a:srgbClr val="000000"/>
                </a:solidFill>
              </a:rPr>
              <a:t>*</a:t>
            </a:r>
            <a:r>
              <a:rPr lang="fr-FR" sz="1200" b="1" dirty="0"/>
              <a:t>Liaisons éventuelles de la CIMIC-NU</a:t>
            </a:r>
            <a:endParaRPr lang="en-US" altLang="fr-FR" sz="1200" b="1" dirty="0">
              <a:solidFill>
                <a:srgbClr val="000000"/>
              </a:solidFill>
            </a:endParaRPr>
          </a:p>
          <a:p>
            <a:pPr lvl="1" eaLnBrk="1" hangingPunct="1">
              <a:buSzPct val="80000"/>
              <a:buFont typeface="Wingdings" pitchFamily="2" charset="2"/>
              <a:buChar char="§"/>
            </a:pPr>
            <a:r>
              <a:rPr lang="en-US" altLang="fr-FR" sz="1200" b="1" dirty="0">
                <a:solidFill>
                  <a:srgbClr val="000000"/>
                </a:solidFill>
              </a:rPr>
              <a:t> </a:t>
            </a:r>
            <a:r>
              <a:rPr lang="en-US" altLang="fr-FR" sz="1200" b="1" dirty="0" err="1" smtClean="0">
                <a:solidFill>
                  <a:srgbClr val="000000"/>
                </a:solidFill>
              </a:rPr>
              <a:t>Humanitaires</a:t>
            </a:r>
            <a:endParaRPr lang="en-US" altLang="fr-FR" sz="1200" b="1" dirty="0">
              <a:solidFill>
                <a:srgbClr val="000000"/>
              </a:solidFill>
            </a:endParaRPr>
          </a:p>
          <a:p>
            <a:pPr lvl="1" eaLnBrk="1" hangingPunct="1">
              <a:buSzPct val="80000"/>
              <a:buFont typeface="Wingdings" pitchFamily="2" charset="2"/>
              <a:buChar char="§"/>
            </a:pPr>
            <a:r>
              <a:rPr lang="en-US" altLang="fr-FR" sz="1200" b="1" dirty="0">
                <a:solidFill>
                  <a:srgbClr val="000000"/>
                </a:solidFill>
              </a:rPr>
              <a:t> JOC</a:t>
            </a:r>
          </a:p>
          <a:p>
            <a:pPr lvl="1" eaLnBrk="1" hangingPunct="1">
              <a:buSzPct val="80000"/>
              <a:buFont typeface="Wingdings" pitchFamily="2" charset="2"/>
              <a:buChar char="§"/>
            </a:pPr>
            <a:r>
              <a:rPr lang="en-US" altLang="fr-FR" sz="1200" b="1" dirty="0">
                <a:solidFill>
                  <a:srgbClr val="000000"/>
                </a:solidFill>
              </a:rPr>
              <a:t> JMAC</a:t>
            </a:r>
          </a:p>
          <a:p>
            <a:pPr lvl="1" eaLnBrk="1" hangingPunct="1">
              <a:buSzPct val="80000"/>
              <a:buFont typeface="Wingdings" pitchFamily="2" charset="2"/>
              <a:buChar char="§"/>
            </a:pPr>
            <a:r>
              <a:rPr lang="en-US" altLang="fr-FR" sz="1200" b="1" dirty="0">
                <a:solidFill>
                  <a:srgbClr val="000000"/>
                </a:solidFill>
              </a:rPr>
              <a:t> JLOC</a:t>
            </a:r>
          </a:p>
          <a:p>
            <a:pPr lvl="1" eaLnBrk="1" hangingPunct="1">
              <a:buSzPct val="80000"/>
              <a:buFont typeface="Wingdings" pitchFamily="2" charset="2"/>
              <a:buChar char="§"/>
            </a:pPr>
            <a:r>
              <a:rPr lang="en-US" altLang="fr-FR" sz="1200" b="1" dirty="0">
                <a:solidFill>
                  <a:srgbClr val="000000"/>
                </a:solidFill>
              </a:rPr>
              <a:t> </a:t>
            </a:r>
            <a:r>
              <a:rPr lang="en-US" altLang="fr-FR" sz="1200" b="1" dirty="0" smtClean="0">
                <a:solidFill>
                  <a:srgbClr val="000000"/>
                </a:solidFill>
              </a:rPr>
              <a:t>O/CR </a:t>
            </a:r>
            <a:r>
              <a:rPr lang="en-US" altLang="fr-FR" sz="1200" b="1" dirty="0">
                <a:solidFill>
                  <a:srgbClr val="000000"/>
                </a:solidFill>
              </a:rPr>
              <a:t>– </a:t>
            </a:r>
            <a:r>
              <a:rPr lang="fr-FR" sz="1100" b="1" dirty="0"/>
              <a:t>RSASG Relèvement &amp; gouvernance</a:t>
            </a:r>
            <a:endParaRPr lang="en-US" altLang="fr-FR" sz="1100" b="1" dirty="0">
              <a:solidFill>
                <a:srgbClr val="000000"/>
              </a:solidFill>
            </a:endParaRPr>
          </a:p>
          <a:p>
            <a:pPr lvl="1" eaLnBrk="1" hangingPunct="1">
              <a:buSzPct val="80000"/>
              <a:buFont typeface="Wingdings" pitchFamily="2" charset="2"/>
              <a:buChar char="§"/>
            </a:pPr>
            <a:r>
              <a:rPr lang="en-US" altLang="fr-FR" sz="1200" b="1" dirty="0">
                <a:solidFill>
                  <a:srgbClr val="000000"/>
                </a:solidFill>
              </a:rPr>
              <a:t> DDR/SSR</a:t>
            </a:r>
          </a:p>
          <a:p>
            <a:pPr lvl="1" eaLnBrk="1" hangingPunct="1">
              <a:buSzPct val="80000"/>
              <a:buFont typeface="Wingdings" pitchFamily="2" charset="2"/>
              <a:buChar char="§"/>
            </a:pPr>
            <a:r>
              <a:rPr lang="en-US" altLang="fr-FR" sz="1200" b="1" dirty="0">
                <a:solidFill>
                  <a:srgbClr val="000000"/>
                </a:solidFill>
              </a:rPr>
              <a:t> </a:t>
            </a:r>
            <a:r>
              <a:rPr lang="fr-FR" sz="1200" b="1" dirty="0"/>
              <a:t>RSA/RSSG </a:t>
            </a:r>
            <a:r>
              <a:rPr lang="fr-FR" sz="1200" b="1" dirty="0" err="1" smtClean="0"/>
              <a:t>RoL</a:t>
            </a:r>
            <a:endParaRPr lang="en-US" altLang="fr-FR" sz="1200" b="1" dirty="0">
              <a:solidFill>
                <a:srgbClr val="000000"/>
              </a:solidFill>
            </a:endParaRPr>
          </a:p>
          <a:p>
            <a:pPr lvl="1" eaLnBrk="1" hangingPunct="1">
              <a:buSzPct val="80000"/>
              <a:buFont typeface="Wingdings" pitchFamily="2" charset="2"/>
              <a:buChar char="§"/>
            </a:pPr>
            <a:r>
              <a:rPr lang="en-US" altLang="fr-FR" sz="1200" b="1" dirty="0">
                <a:solidFill>
                  <a:srgbClr val="000000"/>
                </a:solidFill>
              </a:rPr>
              <a:t> UNPOL</a:t>
            </a:r>
          </a:p>
          <a:p>
            <a:pPr lvl="1" eaLnBrk="1" hangingPunct="1">
              <a:buSzPct val="80000"/>
              <a:buFont typeface="Wingdings" pitchFamily="2" charset="2"/>
              <a:buChar char="§"/>
            </a:pPr>
            <a:r>
              <a:rPr lang="en-US" altLang="fr-FR" sz="1200" b="1" dirty="0">
                <a:solidFill>
                  <a:srgbClr val="000000"/>
                </a:solidFill>
              </a:rPr>
              <a:t> </a:t>
            </a:r>
            <a:r>
              <a:rPr lang="en-US" altLang="fr-FR" sz="1200" b="1" dirty="0" smtClean="0">
                <a:solidFill>
                  <a:srgbClr val="000000"/>
                </a:solidFill>
              </a:rPr>
              <a:t>Affaires </a:t>
            </a:r>
            <a:r>
              <a:rPr lang="en-US" altLang="fr-FR" sz="1200" b="1" dirty="0" err="1" smtClean="0">
                <a:solidFill>
                  <a:srgbClr val="000000"/>
                </a:solidFill>
              </a:rPr>
              <a:t>civiles</a:t>
            </a:r>
            <a:endParaRPr lang="en-US" altLang="fr-FR" sz="1200" b="1" dirty="0">
              <a:solidFill>
                <a:srgbClr val="000000"/>
              </a:solidFill>
            </a:endParaRPr>
          </a:p>
        </p:txBody>
      </p:sp>
      <p:sp>
        <p:nvSpPr>
          <p:cNvPr id="102406" name="Rectangle 10"/>
          <p:cNvSpPr>
            <a:spLocks noChangeArrowheads="1"/>
          </p:cNvSpPr>
          <p:nvPr/>
        </p:nvSpPr>
        <p:spPr bwMode="auto">
          <a:xfrm>
            <a:off x="-113410" y="907405"/>
            <a:ext cx="9264524"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marL="342900" indent="-342900" eaLnBrk="0" hangingPunct="0">
              <a:tabLst>
                <a:tab pos="914400" algn="l"/>
              </a:tabLst>
              <a:defRPr sz="2000">
                <a:solidFill>
                  <a:schemeClr val="tx1"/>
                </a:solidFill>
                <a:latin typeface="Calibri" pitchFamily="34" charset="0"/>
                <a:cs typeface="Arial" pitchFamily="34" charset="0"/>
              </a:defRPr>
            </a:lvl1pPr>
            <a:lvl2pPr eaLnBrk="0" hangingPunct="0">
              <a:tabLst>
                <a:tab pos="914400" algn="l"/>
              </a:tabLst>
              <a:defRPr sz="2000">
                <a:solidFill>
                  <a:schemeClr val="tx1"/>
                </a:solidFill>
                <a:latin typeface="Calibri" pitchFamily="34" charset="0"/>
                <a:cs typeface="Arial" pitchFamily="34" charset="0"/>
              </a:defRPr>
            </a:lvl2pPr>
            <a:lvl3pPr marL="1143000" indent="-228600" eaLnBrk="0" hangingPunct="0">
              <a:tabLst>
                <a:tab pos="914400" algn="l"/>
              </a:tabLst>
              <a:defRPr sz="2000">
                <a:solidFill>
                  <a:schemeClr val="tx1"/>
                </a:solidFill>
                <a:latin typeface="Calibri" pitchFamily="34" charset="0"/>
                <a:cs typeface="Arial" pitchFamily="34" charset="0"/>
              </a:defRPr>
            </a:lvl3pPr>
            <a:lvl4pPr marL="1600200" indent="-228600" eaLnBrk="0" hangingPunct="0">
              <a:tabLst>
                <a:tab pos="914400" algn="l"/>
              </a:tabLst>
              <a:defRPr sz="2000">
                <a:solidFill>
                  <a:schemeClr val="tx1"/>
                </a:solidFill>
                <a:latin typeface="Calibri" pitchFamily="34" charset="0"/>
                <a:cs typeface="Arial" pitchFamily="34" charset="0"/>
              </a:defRPr>
            </a:lvl4pPr>
            <a:lvl5pPr marL="2057400" indent="-228600" eaLnBrk="0" hangingPunct="0">
              <a:tabLst>
                <a:tab pos="9144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9pPr>
          </a:lstStyle>
          <a:p>
            <a:pPr lvl="1">
              <a:buClr>
                <a:srgbClr val="FFFFFF"/>
              </a:buClr>
              <a:buSzPct val="80000"/>
              <a:buFont typeface="Wingdings" pitchFamily="2" charset="2"/>
              <a:buNone/>
            </a:pPr>
            <a:r>
              <a:rPr lang="fr-FR" sz="2400" b="1" dirty="0" smtClean="0"/>
              <a:t>  Exemple </a:t>
            </a:r>
            <a:r>
              <a:rPr lang="fr-FR" sz="2400" b="1" dirty="0"/>
              <a:t>d’organigramme d’une Unité 9 (U-9) (inspiré par la FINUL</a:t>
            </a:r>
            <a:r>
              <a:rPr lang="fr-FR" sz="2400" b="1" dirty="0" smtClean="0"/>
              <a:t>)</a:t>
            </a:r>
            <a:endParaRPr lang="en-US" altLang="fr-FR" sz="2400" b="1" dirty="0">
              <a:solidFill>
                <a:srgbClr val="000000"/>
              </a:solidFill>
            </a:endParaRPr>
          </a:p>
        </p:txBody>
      </p:sp>
      <p:sp>
        <p:nvSpPr>
          <p:cNvPr id="102407" name="Text Box 15"/>
          <p:cNvSpPr txBox="1">
            <a:spLocks noChangeArrowheads="1"/>
          </p:cNvSpPr>
          <p:nvPr/>
        </p:nvSpPr>
        <p:spPr bwMode="auto">
          <a:xfrm>
            <a:off x="4953000" y="1524000"/>
            <a:ext cx="3429000" cy="400110"/>
          </a:xfrm>
          <a:prstGeom prst="rect">
            <a:avLst/>
          </a:prstGeom>
          <a:noFill/>
          <a:ln w="25400"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b="1" dirty="0"/>
              <a:t>Terminologie normale de l’U9</a:t>
            </a:r>
            <a:endParaRPr lang="en-GB" altLang="fr-FR" b="1" dirty="0">
              <a:solidFill>
                <a:srgbClr val="000000"/>
              </a:solidFill>
            </a:endParaRPr>
          </a:p>
        </p:txBody>
      </p:sp>
      <p:sp>
        <p:nvSpPr>
          <p:cNvPr id="102408" name="AutoShape 17"/>
          <p:cNvSpPr>
            <a:spLocks noChangeArrowheads="1"/>
          </p:cNvSpPr>
          <p:nvPr/>
        </p:nvSpPr>
        <p:spPr bwMode="auto">
          <a:xfrm>
            <a:off x="756004" y="3123089"/>
            <a:ext cx="1403679" cy="408623"/>
          </a:xfrm>
          <a:prstGeom prst="roundRect">
            <a:avLst>
              <a:gd name="adj" fmla="val 16667"/>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fr-FR" sz="1800" b="1" dirty="0" err="1" smtClean="0">
                <a:solidFill>
                  <a:srgbClr val="000000"/>
                </a:solidFill>
              </a:rPr>
              <a:t>Planification</a:t>
            </a:r>
            <a:endParaRPr lang="en-GB" altLang="fr-FR" sz="1800" b="1" dirty="0">
              <a:solidFill>
                <a:srgbClr val="000000"/>
              </a:solidFill>
            </a:endParaRPr>
          </a:p>
        </p:txBody>
      </p:sp>
      <p:sp>
        <p:nvSpPr>
          <p:cNvPr id="102409" name="AutoShape 18"/>
          <p:cNvSpPr>
            <a:spLocks noChangeArrowheads="1"/>
          </p:cNvSpPr>
          <p:nvPr/>
        </p:nvSpPr>
        <p:spPr bwMode="auto">
          <a:xfrm>
            <a:off x="5095889" y="3123089"/>
            <a:ext cx="1277910" cy="408623"/>
          </a:xfrm>
          <a:prstGeom prst="roundRect">
            <a:avLst>
              <a:gd name="adj" fmla="val 16667"/>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fr-FR" sz="1800" b="1" dirty="0" err="1" smtClean="0">
                <a:solidFill>
                  <a:srgbClr val="000000"/>
                </a:solidFill>
              </a:rPr>
              <a:t>Opérations</a:t>
            </a:r>
            <a:endParaRPr lang="en-GB" altLang="fr-FR" sz="1800" b="1" dirty="0">
              <a:solidFill>
                <a:srgbClr val="000000"/>
              </a:solidFill>
            </a:endParaRPr>
          </a:p>
        </p:txBody>
      </p:sp>
      <p:sp>
        <p:nvSpPr>
          <p:cNvPr id="102410" name="AutoShape 19"/>
          <p:cNvSpPr>
            <a:spLocks noChangeArrowheads="1"/>
          </p:cNvSpPr>
          <p:nvPr/>
        </p:nvSpPr>
        <p:spPr bwMode="auto">
          <a:xfrm>
            <a:off x="1047750" y="4876800"/>
            <a:ext cx="3676650" cy="406400"/>
          </a:xfrm>
          <a:prstGeom prst="roundRect">
            <a:avLst>
              <a:gd name="adj" fmla="val 16667"/>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fr-FR" sz="1800" b="1">
                <a:solidFill>
                  <a:srgbClr val="000000"/>
                </a:solidFill>
              </a:rPr>
              <a:t>Coordination</a:t>
            </a:r>
          </a:p>
        </p:txBody>
      </p:sp>
      <p:pic>
        <p:nvPicPr>
          <p:cNvPr id="102411" name="Picture 28" descr="example symbol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615" y="932675"/>
            <a:ext cx="400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ZoneTexte 11"/>
          <p:cNvSpPr txBox="1"/>
          <p:nvPr/>
        </p:nvSpPr>
        <p:spPr>
          <a:xfrm>
            <a:off x="618664"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13" name="ZoneTexte 12"/>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4" name="ZoneTexte 13"/>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5"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45</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7" name="Group 126"/>
          <p:cNvGrpSpPr>
            <a:grpSpLocks/>
          </p:cNvGrpSpPr>
          <p:nvPr/>
        </p:nvGrpSpPr>
        <p:grpSpPr bwMode="auto">
          <a:xfrm>
            <a:off x="2209800" y="4035425"/>
            <a:ext cx="2819400" cy="304800"/>
            <a:chOff x="2209800" y="4038600"/>
            <a:chExt cx="2819400" cy="304604"/>
          </a:xfrm>
        </p:grpSpPr>
        <p:sp>
          <p:nvSpPr>
            <p:cNvPr id="103477" name="TextBox 112"/>
            <p:cNvSpPr txBox="1">
              <a:spLocks noChangeArrowheads="1"/>
            </p:cNvSpPr>
            <p:nvPr/>
          </p:nvSpPr>
          <p:spPr bwMode="auto">
            <a:xfrm>
              <a:off x="2819400" y="4038600"/>
              <a:ext cx="1676400" cy="244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fr-FR" sz="1000" b="1">
                  <a:solidFill>
                    <a:srgbClr val="000000"/>
                  </a:solidFill>
                  <a:latin typeface="Verdana" pitchFamily="34" charset="0"/>
                </a:rPr>
                <a:t>COORDINATION</a:t>
              </a:r>
              <a:endParaRPr lang="en-GB" altLang="fr-FR" sz="1000" b="1">
                <a:solidFill>
                  <a:srgbClr val="000000"/>
                </a:solidFill>
                <a:latin typeface="Verdana" pitchFamily="34" charset="0"/>
              </a:endParaRPr>
            </a:p>
          </p:txBody>
        </p:sp>
        <p:cxnSp>
          <p:nvCxnSpPr>
            <p:cNvPr id="108" name="Straight Connector 107"/>
            <p:cNvCxnSpPr/>
            <p:nvPr/>
          </p:nvCxnSpPr>
          <p:spPr>
            <a:xfrm flipH="1">
              <a:off x="2209800" y="4343204"/>
              <a:ext cx="2819400" cy="0"/>
            </a:xfrm>
            <a:prstGeom prst="line">
              <a:avLst/>
            </a:prstGeom>
            <a:ln w="50800">
              <a:prstDash val="sysDot"/>
            </a:ln>
          </p:spPr>
          <p:style>
            <a:lnRef idx="1">
              <a:schemeClr val="accent1"/>
            </a:lnRef>
            <a:fillRef idx="0">
              <a:schemeClr val="accent1"/>
            </a:fillRef>
            <a:effectRef idx="0">
              <a:schemeClr val="accent1"/>
            </a:effectRef>
            <a:fontRef idx="minor">
              <a:schemeClr val="tx1"/>
            </a:fontRef>
          </p:style>
        </p:cxnSp>
      </p:grpSp>
      <p:grpSp>
        <p:nvGrpSpPr>
          <p:cNvPr id="103428" name="Group 125"/>
          <p:cNvGrpSpPr>
            <a:grpSpLocks/>
          </p:cNvGrpSpPr>
          <p:nvPr/>
        </p:nvGrpSpPr>
        <p:grpSpPr bwMode="auto">
          <a:xfrm>
            <a:off x="2057400" y="2209800"/>
            <a:ext cx="3276600" cy="609600"/>
            <a:chOff x="2057400" y="2209800"/>
            <a:chExt cx="3276600" cy="609600"/>
          </a:xfrm>
        </p:grpSpPr>
        <p:grpSp>
          <p:nvGrpSpPr>
            <p:cNvPr id="103473" name="Group 99"/>
            <p:cNvGrpSpPr>
              <a:grpSpLocks/>
            </p:cNvGrpSpPr>
            <p:nvPr/>
          </p:nvGrpSpPr>
          <p:grpSpPr bwMode="auto">
            <a:xfrm>
              <a:off x="2057400" y="2209800"/>
              <a:ext cx="3276600" cy="609600"/>
              <a:chOff x="838200" y="4572000"/>
              <a:chExt cx="2362200" cy="838200"/>
            </a:xfrm>
          </p:grpSpPr>
          <p:cxnSp>
            <p:nvCxnSpPr>
              <p:cNvPr id="95" name="Straight Connector 94"/>
              <p:cNvCxnSpPr/>
              <p:nvPr/>
            </p:nvCxnSpPr>
            <p:spPr>
              <a:xfrm>
                <a:off x="838200" y="4572000"/>
                <a:ext cx="0" cy="838200"/>
              </a:xfrm>
              <a:prstGeom prst="line">
                <a:avLst/>
              </a:prstGeom>
              <a:ln w="50800">
                <a:prstDash val="sysDot"/>
              </a:ln>
            </p:spPr>
            <p:style>
              <a:lnRef idx="1">
                <a:schemeClr val="accent1"/>
              </a:lnRef>
              <a:fillRef idx="0">
                <a:schemeClr val="accent1"/>
              </a:fillRef>
              <a:effectRef idx="0">
                <a:schemeClr val="accent1"/>
              </a:effectRef>
              <a:fontRef idx="minor">
                <a:schemeClr val="tx1"/>
              </a:fontRef>
            </p:style>
          </p:cxnSp>
          <p:cxnSp>
            <p:nvCxnSpPr>
              <p:cNvPr id="97" name="Elbow Connector 96"/>
              <p:cNvCxnSpPr/>
              <p:nvPr/>
            </p:nvCxnSpPr>
            <p:spPr>
              <a:xfrm flipV="1">
                <a:off x="838200" y="4572000"/>
                <a:ext cx="2362200" cy="838200"/>
              </a:xfrm>
              <a:prstGeom prst="bentConnector3">
                <a:avLst>
                  <a:gd name="adj1" fmla="val 99548"/>
                </a:avLst>
              </a:prstGeom>
              <a:ln w="50800">
                <a:prstDash val="sysDot"/>
              </a:ln>
            </p:spPr>
            <p:style>
              <a:lnRef idx="1">
                <a:schemeClr val="accent1"/>
              </a:lnRef>
              <a:fillRef idx="0">
                <a:schemeClr val="accent1"/>
              </a:fillRef>
              <a:effectRef idx="0">
                <a:schemeClr val="accent1"/>
              </a:effectRef>
              <a:fontRef idx="minor">
                <a:schemeClr val="tx1"/>
              </a:fontRef>
            </p:style>
          </p:cxnSp>
        </p:grpSp>
        <p:sp>
          <p:nvSpPr>
            <p:cNvPr id="103474" name="TextBox 103"/>
            <p:cNvSpPr txBox="1">
              <a:spLocks noChangeArrowheads="1"/>
            </p:cNvSpPr>
            <p:nvPr/>
          </p:nvSpPr>
          <p:spPr bwMode="auto">
            <a:xfrm>
              <a:off x="2819400" y="2438400"/>
              <a:ext cx="167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fr-FR" sz="1000" b="1">
                  <a:solidFill>
                    <a:srgbClr val="000000"/>
                  </a:solidFill>
                  <a:latin typeface="Verdana" pitchFamily="34" charset="0"/>
                </a:rPr>
                <a:t>COORDINATION</a:t>
              </a:r>
              <a:endParaRPr lang="en-GB" altLang="fr-FR" sz="1000" b="1">
                <a:solidFill>
                  <a:srgbClr val="000000"/>
                </a:solidFill>
                <a:latin typeface="Verdana" pitchFamily="34" charset="0"/>
              </a:endParaRPr>
            </a:p>
          </p:txBody>
        </p:sp>
      </p:grpSp>
      <p:cxnSp>
        <p:nvCxnSpPr>
          <p:cNvPr id="103" name="Elbow Connector 26"/>
          <p:cNvCxnSpPr/>
          <p:nvPr/>
        </p:nvCxnSpPr>
        <p:spPr>
          <a:xfrm>
            <a:off x="4267200" y="3200400"/>
            <a:ext cx="3924300" cy="914400"/>
          </a:xfrm>
          <a:prstGeom prst="bentConnector2">
            <a:avLst/>
          </a:prstGeom>
          <a:ln w="50800"/>
        </p:spPr>
        <p:style>
          <a:lnRef idx="1">
            <a:schemeClr val="accent1"/>
          </a:lnRef>
          <a:fillRef idx="0">
            <a:schemeClr val="accent1"/>
          </a:fillRef>
          <a:effectRef idx="0">
            <a:schemeClr val="accent1"/>
          </a:effectRef>
          <a:fontRef idx="minor">
            <a:schemeClr val="tx1"/>
          </a:fontRef>
        </p:style>
      </p:cxnSp>
      <p:cxnSp>
        <p:nvCxnSpPr>
          <p:cNvPr id="77" name="Straight Connector 76"/>
          <p:cNvCxnSpPr>
            <a:endCxn id="9" idx="2"/>
          </p:cNvCxnSpPr>
          <p:nvPr/>
        </p:nvCxnSpPr>
        <p:spPr>
          <a:xfrm>
            <a:off x="1828800" y="1981200"/>
            <a:ext cx="38100" cy="2590800"/>
          </a:xfrm>
          <a:prstGeom prst="line">
            <a:avLst/>
          </a:prstGeom>
          <a:ln w="50800"/>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2438400" y="1828800"/>
            <a:ext cx="175260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3276600" y="762000"/>
            <a:ext cx="1752600" cy="45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400" b="1">
                <a:solidFill>
                  <a:srgbClr val="000000"/>
                </a:solidFill>
                <a:latin typeface="Verdana" pitchFamily="34" charset="0"/>
                <a:cs typeface="Arial" charset="0"/>
              </a:rPr>
              <a:t>UNIFIL HoM/FC</a:t>
            </a:r>
            <a:endParaRPr lang="en-GB" sz="1400" b="1">
              <a:solidFill>
                <a:srgbClr val="000000"/>
              </a:solidFill>
              <a:latin typeface="Verdana" pitchFamily="34" charset="0"/>
              <a:cs typeface="Arial" charset="0"/>
            </a:endParaRPr>
          </a:p>
        </p:txBody>
      </p:sp>
      <p:sp>
        <p:nvSpPr>
          <p:cNvPr id="7" name="Rectangle 6"/>
          <p:cNvSpPr/>
          <p:nvPr/>
        </p:nvSpPr>
        <p:spPr>
          <a:xfrm>
            <a:off x="990600" y="1600200"/>
            <a:ext cx="1752600" cy="4572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000" b="1">
                <a:solidFill>
                  <a:srgbClr val="000000"/>
                </a:solidFill>
                <a:latin typeface="Verdana" pitchFamily="34" charset="0"/>
                <a:cs typeface="Arial" charset="0"/>
              </a:rPr>
              <a:t>SENIOR POLITICAL ADVISOR</a:t>
            </a:r>
            <a:endParaRPr lang="en-GB" sz="1000" b="1">
              <a:solidFill>
                <a:srgbClr val="000000"/>
              </a:solidFill>
              <a:latin typeface="Verdana" pitchFamily="34" charset="0"/>
              <a:cs typeface="Arial" charset="0"/>
            </a:endParaRPr>
          </a:p>
        </p:txBody>
      </p:sp>
      <p:sp>
        <p:nvSpPr>
          <p:cNvPr id="8" name="Rectangle 7"/>
          <p:cNvSpPr/>
          <p:nvPr/>
        </p:nvSpPr>
        <p:spPr>
          <a:xfrm>
            <a:off x="990600" y="2209800"/>
            <a:ext cx="1752600" cy="4572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000" b="1">
                <a:solidFill>
                  <a:srgbClr val="000000"/>
                </a:solidFill>
                <a:latin typeface="Verdana" pitchFamily="34" charset="0"/>
                <a:cs typeface="Arial" charset="0"/>
              </a:rPr>
              <a:t>CIVIL AFFAIRS</a:t>
            </a:r>
            <a:endParaRPr lang="en-GB" sz="1000" b="1">
              <a:solidFill>
                <a:srgbClr val="000000"/>
              </a:solidFill>
              <a:latin typeface="Verdana" pitchFamily="34" charset="0"/>
              <a:cs typeface="Arial" charset="0"/>
            </a:endParaRPr>
          </a:p>
        </p:txBody>
      </p:sp>
      <p:sp>
        <p:nvSpPr>
          <p:cNvPr id="9" name="Rectangle 8"/>
          <p:cNvSpPr/>
          <p:nvPr/>
        </p:nvSpPr>
        <p:spPr>
          <a:xfrm>
            <a:off x="990600" y="4114800"/>
            <a:ext cx="1752600" cy="4572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000" b="1">
                <a:solidFill>
                  <a:srgbClr val="000000"/>
                </a:solidFill>
                <a:latin typeface="Verdana" pitchFamily="34" charset="0"/>
                <a:cs typeface="Arial" charset="0"/>
              </a:rPr>
              <a:t>CIVIL AFFAIRS TEAM</a:t>
            </a:r>
            <a:endParaRPr lang="en-GB" sz="1000" b="1">
              <a:solidFill>
                <a:srgbClr val="000000"/>
              </a:solidFill>
              <a:latin typeface="Verdana" pitchFamily="34" charset="0"/>
              <a:cs typeface="Arial" charset="0"/>
            </a:endParaRPr>
          </a:p>
        </p:txBody>
      </p:sp>
      <p:cxnSp>
        <p:nvCxnSpPr>
          <p:cNvPr id="11" name="Straight Connector 10"/>
          <p:cNvCxnSpPr>
            <a:stCxn id="6" idx="2"/>
          </p:cNvCxnSpPr>
          <p:nvPr/>
        </p:nvCxnSpPr>
        <p:spPr>
          <a:xfrm>
            <a:off x="4152900" y="1219200"/>
            <a:ext cx="38100" cy="5181600"/>
          </a:xfrm>
          <a:prstGeom prst="line">
            <a:avLst/>
          </a:prstGeom>
          <a:ln w="50800"/>
        </p:spPr>
        <p:style>
          <a:lnRef idx="1">
            <a:schemeClr val="accent1"/>
          </a:lnRef>
          <a:fillRef idx="0">
            <a:schemeClr val="accent1"/>
          </a:fillRef>
          <a:effectRef idx="0">
            <a:schemeClr val="accent1"/>
          </a:effectRef>
          <a:fontRef idx="minor">
            <a:schemeClr val="tx1"/>
          </a:fontRef>
        </p:style>
      </p:cxnSp>
      <p:cxnSp>
        <p:nvCxnSpPr>
          <p:cNvPr id="27" name="Elbow Connector 26"/>
          <p:cNvCxnSpPr/>
          <p:nvPr/>
        </p:nvCxnSpPr>
        <p:spPr>
          <a:xfrm>
            <a:off x="4191000" y="1447800"/>
            <a:ext cx="3924300" cy="914400"/>
          </a:xfrm>
          <a:prstGeom prst="bentConnector2">
            <a:avLst/>
          </a:prstGeom>
          <a:ln w="50800"/>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7239000" y="2209800"/>
            <a:ext cx="1752600" cy="45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400" b="1">
                <a:solidFill>
                  <a:srgbClr val="000000"/>
                </a:solidFill>
                <a:latin typeface="Verdana" pitchFamily="34" charset="0"/>
                <a:cs typeface="Arial" charset="0"/>
              </a:rPr>
              <a:t>CIMIC UNIT</a:t>
            </a:r>
            <a:endParaRPr lang="en-GB" sz="1400" b="1">
              <a:solidFill>
                <a:srgbClr val="000000"/>
              </a:solidFill>
              <a:latin typeface="Verdana" pitchFamily="34" charset="0"/>
              <a:cs typeface="Arial" charset="0"/>
            </a:endParaRPr>
          </a:p>
        </p:txBody>
      </p:sp>
      <p:grpSp>
        <p:nvGrpSpPr>
          <p:cNvPr id="103439" name="Group 67"/>
          <p:cNvGrpSpPr>
            <a:grpSpLocks/>
          </p:cNvGrpSpPr>
          <p:nvPr/>
        </p:nvGrpSpPr>
        <p:grpSpPr bwMode="auto">
          <a:xfrm>
            <a:off x="4191000" y="1600200"/>
            <a:ext cx="1905000" cy="457200"/>
            <a:chOff x="4191000" y="1752600"/>
            <a:chExt cx="1905000" cy="457200"/>
          </a:xfrm>
        </p:grpSpPr>
        <p:cxnSp>
          <p:nvCxnSpPr>
            <p:cNvPr id="40" name="Straight Connector 39"/>
            <p:cNvCxnSpPr/>
            <p:nvPr/>
          </p:nvCxnSpPr>
          <p:spPr>
            <a:xfrm flipH="1">
              <a:off x="4191000" y="1981200"/>
              <a:ext cx="30480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4343400" y="1752600"/>
              <a:ext cx="1752600" cy="45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a:solidFill>
                    <a:srgbClr val="000000"/>
                  </a:solidFill>
                  <a:latin typeface="Verdana" pitchFamily="34" charset="0"/>
                  <a:cs typeface="Arial" charset="0"/>
                </a:rPr>
                <a:t>COS</a:t>
              </a:r>
              <a:endParaRPr lang="en-GB" sz="1200" b="1">
                <a:solidFill>
                  <a:srgbClr val="000000"/>
                </a:solidFill>
                <a:latin typeface="Verdana" pitchFamily="34" charset="0"/>
                <a:cs typeface="Arial" charset="0"/>
              </a:endParaRPr>
            </a:p>
          </p:txBody>
        </p:sp>
      </p:grpSp>
      <p:grpSp>
        <p:nvGrpSpPr>
          <p:cNvPr id="103440" name="Group 68"/>
          <p:cNvGrpSpPr>
            <a:grpSpLocks/>
          </p:cNvGrpSpPr>
          <p:nvPr/>
        </p:nvGrpSpPr>
        <p:grpSpPr bwMode="auto">
          <a:xfrm>
            <a:off x="4343400" y="1905000"/>
            <a:ext cx="1752600" cy="762000"/>
            <a:chOff x="4343400" y="2209800"/>
            <a:chExt cx="1752600" cy="762000"/>
          </a:xfrm>
        </p:grpSpPr>
        <p:cxnSp>
          <p:nvCxnSpPr>
            <p:cNvPr id="42" name="Straight Connector 41"/>
            <p:cNvCxnSpPr/>
            <p:nvPr/>
          </p:nvCxnSpPr>
          <p:spPr>
            <a:xfrm>
              <a:off x="5181600" y="2209800"/>
              <a:ext cx="0" cy="53340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43400" y="2514600"/>
              <a:ext cx="1752600" cy="45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a:solidFill>
                    <a:srgbClr val="000000"/>
                  </a:solidFill>
                  <a:latin typeface="Verdana" pitchFamily="34" charset="0"/>
                  <a:cs typeface="Arial" charset="0"/>
                </a:rPr>
                <a:t>J9</a:t>
              </a:r>
              <a:endParaRPr lang="en-GB" sz="1200" b="1">
                <a:solidFill>
                  <a:srgbClr val="000000"/>
                </a:solidFill>
                <a:latin typeface="Verdana" pitchFamily="34" charset="0"/>
                <a:cs typeface="Arial" charset="0"/>
              </a:endParaRPr>
            </a:p>
          </p:txBody>
        </p:sp>
      </p:grpSp>
      <p:sp>
        <p:nvSpPr>
          <p:cNvPr id="53" name="Rectangle 52"/>
          <p:cNvSpPr/>
          <p:nvPr/>
        </p:nvSpPr>
        <p:spPr>
          <a:xfrm>
            <a:off x="3352800" y="2971800"/>
            <a:ext cx="1752600" cy="45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400" b="1">
                <a:solidFill>
                  <a:srgbClr val="000000"/>
                </a:solidFill>
                <a:latin typeface="Verdana" pitchFamily="34" charset="0"/>
                <a:cs typeface="Arial" charset="0"/>
              </a:rPr>
              <a:t>SECTOR CDR</a:t>
            </a:r>
            <a:endParaRPr lang="en-GB" sz="1400" b="1">
              <a:solidFill>
                <a:srgbClr val="000000"/>
              </a:solidFill>
              <a:latin typeface="Verdana" pitchFamily="34" charset="0"/>
              <a:cs typeface="Arial" charset="0"/>
            </a:endParaRPr>
          </a:p>
        </p:txBody>
      </p:sp>
      <p:grpSp>
        <p:nvGrpSpPr>
          <p:cNvPr id="103442" name="Group 69"/>
          <p:cNvGrpSpPr>
            <a:grpSpLocks/>
          </p:cNvGrpSpPr>
          <p:nvPr/>
        </p:nvGrpSpPr>
        <p:grpSpPr bwMode="auto">
          <a:xfrm>
            <a:off x="4191000" y="3505200"/>
            <a:ext cx="2057400" cy="457200"/>
            <a:chOff x="4191000" y="3886200"/>
            <a:chExt cx="2057400" cy="457200"/>
          </a:xfrm>
        </p:grpSpPr>
        <p:cxnSp>
          <p:nvCxnSpPr>
            <p:cNvPr id="56" name="Straight Connector 55"/>
            <p:cNvCxnSpPr/>
            <p:nvPr/>
          </p:nvCxnSpPr>
          <p:spPr>
            <a:xfrm flipH="1">
              <a:off x="4191000" y="4114800"/>
              <a:ext cx="30480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4495800" y="3886200"/>
              <a:ext cx="1752600" cy="45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a:solidFill>
                    <a:srgbClr val="000000"/>
                  </a:solidFill>
                  <a:latin typeface="Verdana" pitchFamily="34" charset="0"/>
                  <a:cs typeface="Arial" charset="0"/>
                </a:rPr>
                <a:t>SECTOR COS</a:t>
              </a:r>
              <a:endParaRPr lang="en-GB" sz="1200" b="1">
                <a:solidFill>
                  <a:srgbClr val="000000"/>
                </a:solidFill>
                <a:latin typeface="Verdana" pitchFamily="34" charset="0"/>
                <a:cs typeface="Arial" charset="0"/>
              </a:endParaRPr>
            </a:p>
          </p:txBody>
        </p:sp>
      </p:grpSp>
      <p:grpSp>
        <p:nvGrpSpPr>
          <p:cNvPr id="103443" name="Group 62"/>
          <p:cNvGrpSpPr>
            <a:grpSpLocks/>
          </p:cNvGrpSpPr>
          <p:nvPr/>
        </p:nvGrpSpPr>
        <p:grpSpPr bwMode="auto">
          <a:xfrm>
            <a:off x="4495800" y="3886200"/>
            <a:ext cx="1752600" cy="685800"/>
            <a:chOff x="4495800" y="4724400"/>
            <a:chExt cx="1752600" cy="685800"/>
          </a:xfrm>
        </p:grpSpPr>
        <p:cxnSp>
          <p:nvCxnSpPr>
            <p:cNvPr id="58" name="Straight Connector 57"/>
            <p:cNvCxnSpPr/>
            <p:nvPr/>
          </p:nvCxnSpPr>
          <p:spPr>
            <a:xfrm>
              <a:off x="5334000" y="4724400"/>
              <a:ext cx="0" cy="53340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9" name="Rectangle 58"/>
            <p:cNvSpPr/>
            <p:nvPr/>
          </p:nvSpPr>
          <p:spPr>
            <a:xfrm>
              <a:off x="4495800" y="4953000"/>
              <a:ext cx="1752600" cy="45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a:solidFill>
                    <a:srgbClr val="000000"/>
                  </a:solidFill>
                  <a:latin typeface="Verdana" pitchFamily="34" charset="0"/>
                  <a:cs typeface="Arial" charset="0"/>
                </a:rPr>
                <a:t>G9</a:t>
              </a:r>
              <a:endParaRPr lang="en-GB" sz="1200" b="1">
                <a:solidFill>
                  <a:srgbClr val="000000"/>
                </a:solidFill>
                <a:latin typeface="Verdana" pitchFamily="34" charset="0"/>
                <a:cs typeface="Arial" charset="0"/>
              </a:endParaRPr>
            </a:p>
          </p:txBody>
        </p:sp>
      </p:grpSp>
      <p:sp>
        <p:nvSpPr>
          <p:cNvPr id="60" name="Rectangle 59"/>
          <p:cNvSpPr/>
          <p:nvPr/>
        </p:nvSpPr>
        <p:spPr>
          <a:xfrm>
            <a:off x="3352800" y="4724400"/>
            <a:ext cx="1752600" cy="45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400" b="1">
                <a:solidFill>
                  <a:srgbClr val="000000"/>
                </a:solidFill>
                <a:latin typeface="Verdana" pitchFamily="34" charset="0"/>
                <a:cs typeface="Arial" charset="0"/>
              </a:rPr>
              <a:t>BATTALION CDR</a:t>
            </a:r>
            <a:endParaRPr lang="en-GB" sz="1400" b="1">
              <a:solidFill>
                <a:srgbClr val="000000"/>
              </a:solidFill>
              <a:latin typeface="Verdana" pitchFamily="34" charset="0"/>
              <a:cs typeface="Arial" charset="0"/>
            </a:endParaRPr>
          </a:p>
        </p:txBody>
      </p:sp>
      <p:sp>
        <p:nvSpPr>
          <p:cNvPr id="66" name="Rectangle 65"/>
          <p:cNvSpPr/>
          <p:nvPr/>
        </p:nvSpPr>
        <p:spPr>
          <a:xfrm>
            <a:off x="3352800" y="5943600"/>
            <a:ext cx="1752600" cy="45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a:solidFill>
                  <a:srgbClr val="000000"/>
                </a:solidFill>
                <a:latin typeface="Verdana" pitchFamily="34" charset="0"/>
                <a:cs typeface="Arial" charset="0"/>
              </a:rPr>
              <a:t>CIMIC Team</a:t>
            </a:r>
            <a:endParaRPr lang="en-GB" sz="1200" b="1">
              <a:solidFill>
                <a:srgbClr val="000000"/>
              </a:solidFill>
              <a:latin typeface="Verdana" pitchFamily="34" charset="0"/>
              <a:cs typeface="Arial" charset="0"/>
            </a:endParaRPr>
          </a:p>
        </p:txBody>
      </p:sp>
      <p:grpSp>
        <p:nvGrpSpPr>
          <p:cNvPr id="103446" name="Group 70"/>
          <p:cNvGrpSpPr>
            <a:grpSpLocks/>
          </p:cNvGrpSpPr>
          <p:nvPr/>
        </p:nvGrpSpPr>
        <p:grpSpPr bwMode="auto">
          <a:xfrm>
            <a:off x="4191000" y="5334000"/>
            <a:ext cx="2057400" cy="457200"/>
            <a:chOff x="4191000" y="5715000"/>
            <a:chExt cx="2057400" cy="457200"/>
          </a:xfrm>
        </p:grpSpPr>
        <p:sp>
          <p:nvSpPr>
            <p:cNvPr id="62" name="Rectangle 61"/>
            <p:cNvSpPr/>
            <p:nvPr/>
          </p:nvSpPr>
          <p:spPr>
            <a:xfrm>
              <a:off x="4495800" y="5715000"/>
              <a:ext cx="1752600" cy="45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a:solidFill>
                    <a:srgbClr val="000000"/>
                  </a:solidFill>
                  <a:latin typeface="Verdana" pitchFamily="34" charset="0"/>
                  <a:cs typeface="Arial" charset="0"/>
                </a:rPr>
                <a:t>S5</a:t>
              </a:r>
              <a:endParaRPr lang="en-GB" sz="1200" b="1">
                <a:solidFill>
                  <a:srgbClr val="000000"/>
                </a:solidFill>
                <a:latin typeface="Verdana" pitchFamily="34" charset="0"/>
                <a:cs typeface="Arial" charset="0"/>
              </a:endParaRPr>
            </a:p>
          </p:txBody>
        </p:sp>
        <p:cxnSp>
          <p:nvCxnSpPr>
            <p:cNvPr id="67" name="Straight Connector 66"/>
            <p:cNvCxnSpPr/>
            <p:nvPr/>
          </p:nvCxnSpPr>
          <p:spPr>
            <a:xfrm flipH="1">
              <a:off x="4191000" y="5943600"/>
              <a:ext cx="304800" cy="0"/>
            </a:xfrm>
            <a:prstGeom prst="line">
              <a:avLst/>
            </a:prstGeom>
            <a:ln w="50800"/>
          </p:spPr>
          <p:style>
            <a:lnRef idx="1">
              <a:schemeClr val="accent1"/>
            </a:lnRef>
            <a:fillRef idx="0">
              <a:schemeClr val="accent1"/>
            </a:fillRef>
            <a:effectRef idx="0">
              <a:schemeClr val="accent1"/>
            </a:effectRef>
            <a:fontRef idx="minor">
              <a:schemeClr val="tx1"/>
            </a:fontRef>
          </p:style>
        </p:cxnSp>
      </p:grpSp>
      <p:grpSp>
        <p:nvGrpSpPr>
          <p:cNvPr id="103447" name="Group 127"/>
          <p:cNvGrpSpPr>
            <a:grpSpLocks/>
          </p:cNvGrpSpPr>
          <p:nvPr/>
        </p:nvGrpSpPr>
        <p:grpSpPr bwMode="auto">
          <a:xfrm>
            <a:off x="6019800" y="2133600"/>
            <a:ext cx="1371600" cy="304800"/>
            <a:chOff x="6019800" y="2133600"/>
            <a:chExt cx="1371600" cy="304800"/>
          </a:xfrm>
        </p:grpSpPr>
        <p:cxnSp>
          <p:nvCxnSpPr>
            <p:cNvPr id="46" name="Straight Connector 45"/>
            <p:cNvCxnSpPr/>
            <p:nvPr/>
          </p:nvCxnSpPr>
          <p:spPr>
            <a:xfrm flipH="1">
              <a:off x="6019800" y="2438400"/>
              <a:ext cx="1371600" cy="0"/>
            </a:xfrm>
            <a:prstGeom prst="line">
              <a:avLst/>
            </a:prstGeom>
            <a:ln w="50800">
              <a:prstDash val="sysDot"/>
            </a:ln>
          </p:spPr>
          <p:style>
            <a:lnRef idx="1">
              <a:schemeClr val="accent1"/>
            </a:lnRef>
            <a:fillRef idx="0">
              <a:schemeClr val="accent1"/>
            </a:fillRef>
            <a:effectRef idx="0">
              <a:schemeClr val="accent1"/>
            </a:effectRef>
            <a:fontRef idx="minor">
              <a:schemeClr val="tx1"/>
            </a:fontRef>
          </p:style>
        </p:cxnSp>
        <p:sp>
          <p:nvSpPr>
            <p:cNvPr id="103462" name="TextBox 100"/>
            <p:cNvSpPr txBox="1">
              <a:spLocks noChangeArrowheads="1"/>
            </p:cNvSpPr>
            <p:nvPr/>
          </p:nvSpPr>
          <p:spPr bwMode="auto">
            <a:xfrm>
              <a:off x="6172200" y="2133600"/>
              <a:ext cx="10668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fr-FR" sz="900" b="1">
                  <a:solidFill>
                    <a:srgbClr val="000000"/>
                  </a:solidFill>
                  <a:latin typeface="Verdana" pitchFamily="34" charset="0"/>
                </a:rPr>
                <a:t>FUNCTIONAL</a:t>
              </a:r>
              <a:endParaRPr lang="en-GB" altLang="fr-FR" sz="900" b="1">
                <a:solidFill>
                  <a:srgbClr val="000000"/>
                </a:solidFill>
                <a:latin typeface="Verdana" pitchFamily="34" charset="0"/>
              </a:endParaRPr>
            </a:p>
          </p:txBody>
        </p:sp>
      </p:grpSp>
      <p:sp>
        <p:nvSpPr>
          <p:cNvPr id="102" name="Rectangle 101"/>
          <p:cNvSpPr/>
          <p:nvPr/>
        </p:nvSpPr>
        <p:spPr>
          <a:xfrm>
            <a:off x="7239000" y="4114800"/>
            <a:ext cx="1752600" cy="457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400" b="1">
                <a:solidFill>
                  <a:srgbClr val="000000"/>
                </a:solidFill>
                <a:latin typeface="Verdana" pitchFamily="34" charset="0"/>
                <a:cs typeface="Arial" charset="0"/>
              </a:rPr>
              <a:t>SECTOR </a:t>
            </a:r>
          </a:p>
          <a:p>
            <a:pPr algn="ctr">
              <a:defRPr/>
            </a:pPr>
            <a:r>
              <a:rPr lang="en-US" sz="1400" b="1">
                <a:solidFill>
                  <a:srgbClr val="000000"/>
                </a:solidFill>
                <a:latin typeface="Verdana" pitchFamily="34" charset="0"/>
                <a:cs typeface="Arial" charset="0"/>
              </a:rPr>
              <a:t>CIMIC UNIT</a:t>
            </a:r>
            <a:endParaRPr lang="en-GB" sz="1400" b="1">
              <a:solidFill>
                <a:srgbClr val="000000"/>
              </a:solidFill>
              <a:latin typeface="Verdana" pitchFamily="34" charset="0"/>
              <a:cs typeface="Arial" charset="0"/>
            </a:endParaRPr>
          </a:p>
        </p:txBody>
      </p:sp>
      <p:grpSp>
        <p:nvGrpSpPr>
          <p:cNvPr id="103449" name="Group 128"/>
          <p:cNvGrpSpPr>
            <a:grpSpLocks/>
          </p:cNvGrpSpPr>
          <p:nvPr/>
        </p:nvGrpSpPr>
        <p:grpSpPr bwMode="auto">
          <a:xfrm>
            <a:off x="6096000" y="4067175"/>
            <a:ext cx="1371600" cy="276225"/>
            <a:chOff x="6096000" y="4066401"/>
            <a:chExt cx="1371600" cy="276999"/>
          </a:xfrm>
        </p:grpSpPr>
        <p:sp>
          <p:nvSpPr>
            <p:cNvPr id="103459" name="TextBox 116"/>
            <p:cNvSpPr txBox="1">
              <a:spLocks noChangeArrowheads="1"/>
            </p:cNvSpPr>
            <p:nvPr/>
          </p:nvSpPr>
          <p:spPr bwMode="auto">
            <a:xfrm>
              <a:off x="6248400" y="4066401"/>
              <a:ext cx="1066800" cy="229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fr-FR" sz="900" b="1">
                  <a:solidFill>
                    <a:srgbClr val="000000"/>
                  </a:solidFill>
                  <a:latin typeface="Verdana" pitchFamily="34" charset="0"/>
                </a:rPr>
                <a:t>FUNCTIONAL</a:t>
              </a:r>
              <a:endParaRPr lang="en-GB" altLang="fr-FR" sz="900" b="1">
                <a:solidFill>
                  <a:srgbClr val="000000"/>
                </a:solidFill>
                <a:latin typeface="Verdana" pitchFamily="34" charset="0"/>
              </a:endParaRPr>
            </a:p>
          </p:txBody>
        </p:sp>
        <p:cxnSp>
          <p:nvCxnSpPr>
            <p:cNvPr id="118" name="Straight Connector 117"/>
            <p:cNvCxnSpPr/>
            <p:nvPr/>
          </p:nvCxnSpPr>
          <p:spPr>
            <a:xfrm flipH="1">
              <a:off x="6096000" y="4343400"/>
              <a:ext cx="1371600" cy="0"/>
            </a:xfrm>
            <a:prstGeom prst="line">
              <a:avLst/>
            </a:prstGeom>
            <a:ln w="50800">
              <a:prstDash val="sysDot"/>
            </a:ln>
          </p:spPr>
          <p:style>
            <a:lnRef idx="1">
              <a:schemeClr val="accent1"/>
            </a:lnRef>
            <a:fillRef idx="0">
              <a:schemeClr val="accent1"/>
            </a:fillRef>
            <a:effectRef idx="0">
              <a:schemeClr val="accent1"/>
            </a:effectRef>
            <a:fontRef idx="minor">
              <a:schemeClr val="tx1"/>
            </a:fontRef>
          </p:style>
        </p:cxnSp>
      </p:grpSp>
      <p:sp>
        <p:nvSpPr>
          <p:cNvPr id="123" name="Explosion 2 122"/>
          <p:cNvSpPr/>
          <p:nvPr/>
        </p:nvSpPr>
        <p:spPr>
          <a:xfrm>
            <a:off x="6705600" y="990600"/>
            <a:ext cx="2209800" cy="762000"/>
          </a:xfrm>
          <a:prstGeom prst="irregularSeal2">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400" b="1">
                <a:solidFill>
                  <a:srgbClr val="000000"/>
                </a:solidFill>
                <a:latin typeface="Verdana" pitchFamily="34" charset="0"/>
                <a:cs typeface="Arial" charset="0"/>
              </a:rPr>
              <a:t>REGION</a:t>
            </a:r>
            <a:endParaRPr lang="en-GB" sz="1400" b="1">
              <a:solidFill>
                <a:srgbClr val="000000"/>
              </a:solidFill>
              <a:latin typeface="Verdana" pitchFamily="34" charset="0"/>
              <a:cs typeface="Arial" charset="0"/>
            </a:endParaRPr>
          </a:p>
        </p:txBody>
      </p:sp>
      <p:sp>
        <p:nvSpPr>
          <p:cNvPr id="124" name="Explosion 2 123"/>
          <p:cNvSpPr/>
          <p:nvPr/>
        </p:nvSpPr>
        <p:spPr>
          <a:xfrm>
            <a:off x="6934200" y="2971800"/>
            <a:ext cx="2209800" cy="762000"/>
          </a:xfrm>
          <a:prstGeom prst="irregularSeal2">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000" b="1">
                <a:solidFill>
                  <a:srgbClr val="000000"/>
                </a:solidFill>
                <a:latin typeface="Verdana" pitchFamily="34" charset="0"/>
                <a:cs typeface="Arial" charset="0"/>
              </a:rPr>
              <a:t>DISTRICT - TOWN</a:t>
            </a:r>
            <a:endParaRPr lang="en-GB" sz="1000" b="1">
              <a:solidFill>
                <a:srgbClr val="000000"/>
              </a:solidFill>
              <a:latin typeface="Verdana" pitchFamily="34" charset="0"/>
              <a:cs typeface="Arial" charset="0"/>
            </a:endParaRPr>
          </a:p>
        </p:txBody>
      </p:sp>
      <p:sp>
        <p:nvSpPr>
          <p:cNvPr id="125" name="Explosion 2 124"/>
          <p:cNvSpPr/>
          <p:nvPr/>
        </p:nvSpPr>
        <p:spPr>
          <a:xfrm>
            <a:off x="6934200" y="4800600"/>
            <a:ext cx="2209800" cy="762000"/>
          </a:xfrm>
          <a:prstGeom prst="irregularSeal2">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200" b="1">
                <a:solidFill>
                  <a:srgbClr val="000000"/>
                </a:solidFill>
                <a:latin typeface="Verdana" pitchFamily="34" charset="0"/>
                <a:cs typeface="Arial" charset="0"/>
              </a:rPr>
              <a:t>VILLAGE</a:t>
            </a:r>
            <a:endParaRPr lang="en-GB" sz="1200" b="1">
              <a:solidFill>
                <a:srgbClr val="000000"/>
              </a:solidFill>
              <a:latin typeface="Verdana" pitchFamily="34" charset="0"/>
              <a:cs typeface="Arial" charset="0"/>
            </a:endParaRPr>
          </a:p>
        </p:txBody>
      </p:sp>
      <p:sp>
        <p:nvSpPr>
          <p:cNvPr id="103453" name="Rectangle 129"/>
          <p:cNvSpPr>
            <a:spLocks noChangeArrowheads="1"/>
          </p:cNvSpPr>
          <p:nvPr/>
        </p:nvSpPr>
        <p:spPr bwMode="auto">
          <a:xfrm>
            <a:off x="0" y="762000"/>
            <a:ext cx="9144000" cy="2133600"/>
          </a:xfrm>
          <a:prstGeom prst="rect">
            <a:avLst/>
          </a:prstGeom>
          <a:solidFill>
            <a:srgbClr val="FFFF00">
              <a:alpha val="10980"/>
            </a:srgbClr>
          </a:solidFill>
          <a:ln w="25400" algn="ctr">
            <a:solidFill>
              <a:srgbClr val="239595"/>
            </a:solidFill>
            <a:miter lim="800000"/>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ts val="1900"/>
              </a:lnSpc>
            </a:pPr>
            <a:endParaRPr lang="en-GB" altLang="fr-FR" sz="1400" b="1" dirty="0">
              <a:solidFill>
                <a:srgbClr val="000000"/>
              </a:solidFill>
              <a:latin typeface="Verdana" pitchFamily="34" charset="0"/>
            </a:endParaRPr>
          </a:p>
        </p:txBody>
      </p:sp>
      <p:sp>
        <p:nvSpPr>
          <p:cNvPr id="103454" name="Rectangle 130"/>
          <p:cNvSpPr>
            <a:spLocks noChangeArrowheads="1"/>
          </p:cNvSpPr>
          <p:nvPr/>
        </p:nvSpPr>
        <p:spPr bwMode="auto">
          <a:xfrm>
            <a:off x="0" y="2895600"/>
            <a:ext cx="9144000" cy="1752600"/>
          </a:xfrm>
          <a:prstGeom prst="rect">
            <a:avLst/>
          </a:prstGeom>
          <a:solidFill>
            <a:srgbClr val="FFC000">
              <a:alpha val="14902"/>
            </a:srgbClr>
          </a:solidFill>
          <a:ln w="25400" algn="ctr">
            <a:solidFill>
              <a:srgbClr val="239595"/>
            </a:solidFill>
            <a:miter lim="800000"/>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endParaRPr lang="en-GB" altLang="fr-FR" sz="1400" b="1">
              <a:solidFill>
                <a:srgbClr val="000000"/>
              </a:solidFill>
              <a:latin typeface="Verdana" pitchFamily="34" charset="0"/>
            </a:endParaRPr>
          </a:p>
        </p:txBody>
      </p:sp>
      <p:sp>
        <p:nvSpPr>
          <p:cNvPr id="103455" name="Rectangle 131"/>
          <p:cNvSpPr>
            <a:spLocks noChangeArrowheads="1"/>
          </p:cNvSpPr>
          <p:nvPr/>
        </p:nvSpPr>
        <p:spPr bwMode="auto">
          <a:xfrm>
            <a:off x="0" y="4648200"/>
            <a:ext cx="9144000" cy="2209800"/>
          </a:xfrm>
          <a:prstGeom prst="rect">
            <a:avLst/>
          </a:prstGeom>
          <a:solidFill>
            <a:srgbClr val="92D050">
              <a:alpha val="18039"/>
            </a:srgbClr>
          </a:solidFill>
          <a:ln w="25400" algn="ctr">
            <a:solidFill>
              <a:srgbClr val="239595"/>
            </a:solidFill>
            <a:miter lim="800000"/>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endParaRPr lang="en-GB" altLang="fr-FR" sz="1400" b="1">
              <a:solidFill>
                <a:srgbClr val="000000"/>
              </a:solidFill>
              <a:latin typeface="Verdana" pitchFamily="34" charset="0"/>
            </a:endParaRPr>
          </a:p>
        </p:txBody>
      </p:sp>
      <p:pic>
        <p:nvPicPr>
          <p:cNvPr id="103457" name="Picture 52" descr="example symbol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62000"/>
            <a:ext cx="400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58" name="Text Box 4"/>
          <p:cNvSpPr txBox="1">
            <a:spLocks noChangeArrowheads="1"/>
          </p:cNvSpPr>
          <p:nvPr/>
        </p:nvSpPr>
        <p:spPr bwMode="auto">
          <a:xfrm>
            <a:off x="374650" y="278985"/>
            <a:ext cx="8578850" cy="461665"/>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CH" sz="2400" dirty="0"/>
              <a:t>Exemple de Chaîne de commandement emprunté à la FINUL</a:t>
            </a:r>
            <a:endParaRPr lang="en-US" altLang="fr-FR" sz="2400" dirty="0">
              <a:solidFill>
                <a:srgbClr val="000000"/>
              </a:solidFill>
            </a:endParaRPr>
          </a:p>
        </p:txBody>
      </p:sp>
      <p:sp>
        <p:nvSpPr>
          <p:cNvPr id="2" name="ZoneTexte 1"/>
          <p:cNvSpPr txBox="1"/>
          <p:nvPr/>
        </p:nvSpPr>
        <p:spPr>
          <a:xfrm>
            <a:off x="3179895" y="779055"/>
            <a:ext cx="2268839" cy="692497"/>
          </a:xfrm>
          <a:prstGeom prst="rect">
            <a:avLst/>
          </a:prstGeom>
          <a:solidFill>
            <a:srgbClr val="B7D7BD"/>
          </a:solidFill>
          <a:ln w="19050">
            <a:solidFill>
              <a:schemeClr val="tx1"/>
            </a:solidFill>
          </a:ln>
        </p:spPr>
        <p:txBody>
          <a:bodyPr wrap="square" lIns="0" tIns="0" rIns="0" bIns="0" rtlCol="0">
            <a:spAutoFit/>
          </a:bodyPr>
          <a:lstStyle/>
          <a:p>
            <a:pPr algn="ctr">
              <a:lnSpc>
                <a:spcPts val="1800"/>
              </a:lnSpc>
            </a:pPr>
            <a:r>
              <a:rPr lang="fr-CH" sz="1600" b="1" dirty="0" smtClean="0"/>
              <a:t>FINUL</a:t>
            </a:r>
          </a:p>
          <a:p>
            <a:pPr algn="ctr">
              <a:lnSpc>
                <a:spcPts val="1800"/>
              </a:lnSpc>
            </a:pPr>
            <a:r>
              <a:rPr lang="fr-CH" sz="1600" b="1" dirty="0" smtClean="0"/>
              <a:t>Chef de la mission/CF (Commandant de la Force)</a:t>
            </a:r>
            <a:endParaRPr lang="fr-CH" sz="1600" b="1" dirty="0"/>
          </a:p>
        </p:txBody>
      </p:sp>
      <p:sp>
        <p:nvSpPr>
          <p:cNvPr id="61" name="ZoneTexte 60"/>
          <p:cNvSpPr txBox="1"/>
          <p:nvPr/>
        </p:nvSpPr>
        <p:spPr>
          <a:xfrm>
            <a:off x="7346855" y="1207253"/>
            <a:ext cx="720000" cy="360000"/>
          </a:xfrm>
          <a:prstGeom prst="rect">
            <a:avLst/>
          </a:prstGeom>
          <a:solidFill>
            <a:srgbClr val="FFFF00"/>
          </a:solidFill>
          <a:ln w="19050">
            <a:noFill/>
          </a:ln>
        </p:spPr>
        <p:txBody>
          <a:bodyPr wrap="square" lIns="0" tIns="0" rIns="0" bIns="0" rtlCol="0">
            <a:spAutoFit/>
          </a:bodyPr>
          <a:lstStyle/>
          <a:p>
            <a:pPr algn="ctr">
              <a:lnSpc>
                <a:spcPts val="1800"/>
              </a:lnSpc>
            </a:pPr>
            <a:r>
              <a:rPr lang="fr-CH" sz="1600" b="1" dirty="0" smtClean="0"/>
              <a:t>RÉGION</a:t>
            </a:r>
            <a:endParaRPr lang="fr-CH" sz="1600" b="1" dirty="0"/>
          </a:p>
        </p:txBody>
      </p:sp>
      <p:sp>
        <p:nvSpPr>
          <p:cNvPr id="63" name="ZoneTexte 62"/>
          <p:cNvSpPr txBox="1"/>
          <p:nvPr/>
        </p:nvSpPr>
        <p:spPr>
          <a:xfrm>
            <a:off x="1115550" y="1647818"/>
            <a:ext cx="1545480" cy="368306"/>
          </a:xfrm>
          <a:prstGeom prst="rect">
            <a:avLst/>
          </a:prstGeom>
          <a:solidFill>
            <a:srgbClr val="FFFF00"/>
          </a:solidFill>
          <a:ln w="19050">
            <a:noFill/>
          </a:ln>
        </p:spPr>
        <p:txBody>
          <a:bodyPr wrap="square" lIns="0" tIns="0" rIns="0" bIns="0" rtlCol="0">
            <a:spAutoFit/>
          </a:bodyPr>
          <a:lstStyle/>
          <a:p>
            <a:pPr algn="ctr">
              <a:lnSpc>
                <a:spcPts val="1400"/>
              </a:lnSpc>
            </a:pPr>
            <a:r>
              <a:rPr lang="fr-CH" sz="1600" b="1" cap="small" dirty="0" smtClean="0"/>
              <a:t>Conseiller politique principal</a:t>
            </a:r>
            <a:endParaRPr lang="fr-CH" sz="1600" b="1" cap="small" dirty="0"/>
          </a:p>
        </p:txBody>
      </p:sp>
      <p:sp>
        <p:nvSpPr>
          <p:cNvPr id="64" name="ZoneTexte 63"/>
          <p:cNvSpPr txBox="1"/>
          <p:nvPr/>
        </p:nvSpPr>
        <p:spPr>
          <a:xfrm>
            <a:off x="4353725" y="1604609"/>
            <a:ext cx="1764000" cy="504000"/>
          </a:xfrm>
          <a:prstGeom prst="rect">
            <a:avLst/>
          </a:prstGeom>
          <a:solidFill>
            <a:srgbClr val="B7D7BD"/>
          </a:solidFill>
          <a:ln w="19050">
            <a:solidFill>
              <a:schemeClr val="tx1"/>
            </a:solidFill>
          </a:ln>
        </p:spPr>
        <p:txBody>
          <a:bodyPr wrap="square" lIns="0" tIns="0" rIns="0" bIns="0" rtlCol="0">
            <a:spAutoFit/>
          </a:bodyPr>
          <a:lstStyle/>
          <a:p>
            <a:pPr algn="ctr">
              <a:lnSpc>
                <a:spcPts val="1800"/>
              </a:lnSpc>
            </a:pPr>
            <a:r>
              <a:rPr lang="fr-CH" sz="1600" b="1" dirty="0" smtClean="0"/>
              <a:t>COS (Chef </a:t>
            </a:r>
            <a:br>
              <a:rPr lang="fr-CH" sz="1600" b="1" dirty="0" smtClean="0"/>
            </a:br>
            <a:r>
              <a:rPr lang="fr-CH" sz="1600" b="1" dirty="0" smtClean="0"/>
              <a:t>d’état-major)</a:t>
            </a:r>
            <a:endParaRPr lang="fr-CH" sz="1600" b="1" dirty="0"/>
          </a:p>
        </p:txBody>
      </p:sp>
      <p:sp>
        <p:nvSpPr>
          <p:cNvPr id="65" name="ZoneTexte 64"/>
          <p:cNvSpPr txBox="1"/>
          <p:nvPr/>
        </p:nvSpPr>
        <p:spPr>
          <a:xfrm>
            <a:off x="7296575" y="2315255"/>
            <a:ext cx="1692000" cy="230832"/>
          </a:xfrm>
          <a:prstGeom prst="rect">
            <a:avLst/>
          </a:prstGeom>
          <a:solidFill>
            <a:srgbClr val="B7D7BD"/>
          </a:solidFill>
          <a:ln w="19050">
            <a:noFill/>
          </a:ln>
        </p:spPr>
        <p:txBody>
          <a:bodyPr wrap="square" lIns="0" tIns="0" rIns="0" bIns="0" rtlCol="0">
            <a:spAutoFit/>
          </a:bodyPr>
          <a:lstStyle/>
          <a:p>
            <a:pPr algn="ctr">
              <a:lnSpc>
                <a:spcPts val="1800"/>
              </a:lnSpc>
            </a:pPr>
            <a:r>
              <a:rPr lang="fr-CH" sz="1600" b="1" dirty="0" smtClean="0"/>
              <a:t>UNITÉ DE LA CIMIC</a:t>
            </a:r>
          </a:p>
        </p:txBody>
      </p:sp>
      <p:sp>
        <p:nvSpPr>
          <p:cNvPr id="68" name="ZoneTexte 67"/>
          <p:cNvSpPr txBox="1"/>
          <p:nvPr/>
        </p:nvSpPr>
        <p:spPr>
          <a:xfrm>
            <a:off x="1077145" y="4158695"/>
            <a:ext cx="1545480" cy="368306"/>
          </a:xfrm>
          <a:prstGeom prst="rect">
            <a:avLst/>
          </a:prstGeom>
          <a:solidFill>
            <a:srgbClr val="FFFF00"/>
          </a:solidFill>
          <a:ln w="19050">
            <a:noFill/>
          </a:ln>
        </p:spPr>
        <p:txBody>
          <a:bodyPr wrap="square" lIns="0" tIns="0" rIns="0" bIns="0" rtlCol="0">
            <a:spAutoFit/>
          </a:bodyPr>
          <a:lstStyle/>
          <a:p>
            <a:pPr algn="ctr">
              <a:lnSpc>
                <a:spcPts val="1400"/>
              </a:lnSpc>
            </a:pPr>
            <a:r>
              <a:rPr lang="fr-CH" sz="1600" b="1" cap="small" dirty="0" smtClean="0"/>
              <a:t>´équipe des affaires civiles</a:t>
            </a:r>
            <a:endParaRPr lang="fr-CH" sz="1600" b="1" cap="small" dirty="0"/>
          </a:p>
        </p:txBody>
      </p:sp>
      <p:sp>
        <p:nvSpPr>
          <p:cNvPr id="69" name="ZoneTexte 68"/>
          <p:cNvSpPr txBox="1"/>
          <p:nvPr/>
        </p:nvSpPr>
        <p:spPr>
          <a:xfrm>
            <a:off x="7277525" y="4120290"/>
            <a:ext cx="1692000" cy="461665"/>
          </a:xfrm>
          <a:prstGeom prst="rect">
            <a:avLst/>
          </a:prstGeom>
          <a:solidFill>
            <a:srgbClr val="B7D7BD"/>
          </a:solidFill>
          <a:ln w="19050">
            <a:noFill/>
          </a:ln>
        </p:spPr>
        <p:txBody>
          <a:bodyPr wrap="square" lIns="0" tIns="0" rIns="0" bIns="0" rtlCol="0">
            <a:spAutoFit/>
          </a:bodyPr>
          <a:lstStyle/>
          <a:p>
            <a:pPr algn="ctr">
              <a:lnSpc>
                <a:spcPts val="1800"/>
              </a:lnSpc>
            </a:pPr>
            <a:r>
              <a:rPr lang="fr-CH" sz="1600" b="1" dirty="0" smtClean="0"/>
              <a:t>UNITÉ DE CIMIC SECTORIELLE</a:t>
            </a:r>
          </a:p>
        </p:txBody>
      </p:sp>
      <p:sp>
        <p:nvSpPr>
          <p:cNvPr id="70" name="ZoneTexte 69"/>
          <p:cNvSpPr txBox="1"/>
          <p:nvPr/>
        </p:nvSpPr>
        <p:spPr>
          <a:xfrm>
            <a:off x="3381445" y="2968140"/>
            <a:ext cx="1692000" cy="461665"/>
          </a:xfrm>
          <a:prstGeom prst="rect">
            <a:avLst/>
          </a:prstGeom>
          <a:solidFill>
            <a:srgbClr val="B7D7BD"/>
          </a:solidFill>
          <a:ln w="19050">
            <a:noFill/>
          </a:ln>
        </p:spPr>
        <p:txBody>
          <a:bodyPr wrap="square" lIns="0" tIns="0" rIns="0" bIns="0" rtlCol="0">
            <a:spAutoFit/>
          </a:bodyPr>
          <a:lstStyle/>
          <a:p>
            <a:pPr algn="ctr">
              <a:lnSpc>
                <a:spcPts val="1800"/>
              </a:lnSpc>
            </a:pPr>
            <a:r>
              <a:rPr lang="fr-CH" sz="1600" b="1" dirty="0" smtClean="0"/>
              <a:t>COMMANDANT DE SECTEUR</a:t>
            </a:r>
          </a:p>
        </p:txBody>
      </p:sp>
      <p:sp>
        <p:nvSpPr>
          <p:cNvPr id="71" name="Rectangle 50"/>
          <p:cNvSpPr>
            <a:spLocks noChangeArrowheads="1"/>
          </p:cNvSpPr>
          <p:nvPr/>
        </p:nvSpPr>
        <p:spPr bwMode="auto">
          <a:xfrm>
            <a:off x="6146605" y="2183980"/>
            <a:ext cx="1044000" cy="400110"/>
          </a:xfrm>
          <a:prstGeom prst="rect">
            <a:avLst/>
          </a:prstGeom>
          <a:solidFill>
            <a:schemeClr val="bg1"/>
          </a:solidFill>
          <a:ln w="9525">
            <a:noFill/>
            <a:miter lim="800000"/>
            <a:headEnd/>
            <a:tailEnd/>
          </a:ln>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ts val="1200"/>
              </a:lnSpc>
            </a:pPr>
            <a:r>
              <a:rPr lang="fr-FR" altLang="fr-FR" sz="1100" b="1" dirty="0" smtClean="0"/>
              <a:t>NIVEAU FONCTIONNEL</a:t>
            </a:r>
            <a:endParaRPr lang="en-US" altLang="fr-FR" sz="1100" b="1" dirty="0">
              <a:solidFill>
                <a:srgbClr val="000000"/>
              </a:solidFill>
            </a:endParaRPr>
          </a:p>
        </p:txBody>
      </p:sp>
      <p:sp>
        <p:nvSpPr>
          <p:cNvPr id="73" name="ZoneTexte 72"/>
          <p:cNvSpPr txBox="1"/>
          <p:nvPr/>
        </p:nvSpPr>
        <p:spPr>
          <a:xfrm>
            <a:off x="7605995" y="3198351"/>
            <a:ext cx="720000" cy="345864"/>
          </a:xfrm>
          <a:prstGeom prst="rect">
            <a:avLst/>
          </a:prstGeom>
          <a:solidFill>
            <a:srgbClr val="FFFF00"/>
          </a:solidFill>
          <a:ln w="19050">
            <a:noFill/>
          </a:ln>
        </p:spPr>
        <p:txBody>
          <a:bodyPr wrap="square" lIns="0" tIns="0" rIns="0" bIns="0" rtlCol="0">
            <a:spAutoFit/>
          </a:bodyPr>
          <a:lstStyle/>
          <a:p>
            <a:pPr algn="ctr">
              <a:lnSpc>
                <a:spcPts val="1300"/>
              </a:lnSpc>
            </a:pPr>
            <a:r>
              <a:rPr lang="fr-CH" sz="1600" b="1" cap="small" dirty="0" smtClean="0"/>
              <a:t>District-ville</a:t>
            </a:r>
            <a:endParaRPr lang="fr-CH" sz="1600" b="1" cap="small" dirty="0"/>
          </a:p>
        </p:txBody>
      </p:sp>
      <p:sp>
        <p:nvSpPr>
          <p:cNvPr id="74" name="ZoneTexte 73"/>
          <p:cNvSpPr txBox="1"/>
          <p:nvPr/>
        </p:nvSpPr>
        <p:spPr>
          <a:xfrm>
            <a:off x="4530570" y="3524055"/>
            <a:ext cx="1692000" cy="461665"/>
          </a:xfrm>
          <a:prstGeom prst="rect">
            <a:avLst/>
          </a:prstGeom>
          <a:solidFill>
            <a:srgbClr val="B7D7BD"/>
          </a:solidFill>
          <a:ln w="19050">
            <a:noFill/>
          </a:ln>
        </p:spPr>
        <p:txBody>
          <a:bodyPr wrap="square" lIns="0" tIns="0" rIns="0" bIns="0" rtlCol="0">
            <a:spAutoFit/>
          </a:bodyPr>
          <a:lstStyle/>
          <a:p>
            <a:pPr algn="ctr">
              <a:lnSpc>
                <a:spcPts val="1800"/>
              </a:lnSpc>
            </a:pPr>
            <a:r>
              <a:rPr lang="fr-CH" sz="1600" b="1" dirty="0" smtClean="0"/>
              <a:t>CHEF D’ÉTAT-MAJOR DE SECTEUR</a:t>
            </a:r>
          </a:p>
        </p:txBody>
      </p:sp>
      <p:sp>
        <p:nvSpPr>
          <p:cNvPr id="75" name="Rectangle 50"/>
          <p:cNvSpPr>
            <a:spLocks noChangeArrowheads="1"/>
          </p:cNvSpPr>
          <p:nvPr/>
        </p:nvSpPr>
        <p:spPr bwMode="auto">
          <a:xfrm>
            <a:off x="6285945" y="3889860"/>
            <a:ext cx="936000" cy="400110"/>
          </a:xfrm>
          <a:prstGeom prst="rect">
            <a:avLst/>
          </a:prstGeom>
          <a:solidFill>
            <a:schemeClr val="bg1"/>
          </a:solidFill>
          <a:ln w="9525">
            <a:noFill/>
            <a:miter lim="800000"/>
            <a:headEnd/>
            <a:tailEnd/>
          </a:ln>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ts val="1200"/>
              </a:lnSpc>
            </a:pPr>
            <a:r>
              <a:rPr lang="fr-FR" altLang="fr-FR" sz="950" b="1" dirty="0" smtClean="0"/>
              <a:t>NIVEAU FONCTIONNEL</a:t>
            </a:r>
            <a:endParaRPr lang="en-US" altLang="fr-FR" sz="950" b="1" dirty="0">
              <a:solidFill>
                <a:srgbClr val="000000"/>
              </a:solidFill>
            </a:endParaRPr>
          </a:p>
        </p:txBody>
      </p:sp>
      <p:sp>
        <p:nvSpPr>
          <p:cNvPr id="76" name="ZoneTexte 75"/>
          <p:cNvSpPr txBox="1"/>
          <p:nvPr/>
        </p:nvSpPr>
        <p:spPr>
          <a:xfrm>
            <a:off x="3394350" y="4722351"/>
            <a:ext cx="1692000" cy="461665"/>
          </a:xfrm>
          <a:prstGeom prst="rect">
            <a:avLst/>
          </a:prstGeom>
          <a:solidFill>
            <a:srgbClr val="B7D7BD"/>
          </a:solidFill>
          <a:ln w="19050">
            <a:noFill/>
          </a:ln>
        </p:spPr>
        <p:txBody>
          <a:bodyPr wrap="square" lIns="0" tIns="0" rIns="0" bIns="0" rtlCol="0">
            <a:spAutoFit/>
          </a:bodyPr>
          <a:lstStyle/>
          <a:p>
            <a:pPr algn="ctr">
              <a:lnSpc>
                <a:spcPts val="1800"/>
              </a:lnSpc>
            </a:pPr>
            <a:r>
              <a:rPr lang="fr-CH" sz="1600" b="1" dirty="0" smtClean="0"/>
              <a:t>COMMANDANT DE BATAILLON</a:t>
            </a:r>
          </a:p>
        </p:txBody>
      </p:sp>
      <p:sp>
        <p:nvSpPr>
          <p:cNvPr id="78" name="ZoneTexte 77"/>
          <p:cNvSpPr txBox="1"/>
          <p:nvPr/>
        </p:nvSpPr>
        <p:spPr>
          <a:xfrm>
            <a:off x="3436415" y="5971135"/>
            <a:ext cx="1615800" cy="396000"/>
          </a:xfrm>
          <a:prstGeom prst="rect">
            <a:avLst/>
          </a:prstGeom>
          <a:solidFill>
            <a:srgbClr val="B7D7BD"/>
          </a:solidFill>
          <a:ln w="19050">
            <a:noFill/>
          </a:ln>
        </p:spPr>
        <p:txBody>
          <a:bodyPr wrap="square" lIns="0" tIns="0" rIns="0" bIns="0" rtlCol="0">
            <a:spAutoFit/>
          </a:bodyPr>
          <a:lstStyle/>
          <a:p>
            <a:pPr algn="ctr">
              <a:lnSpc>
                <a:spcPts val="1800"/>
              </a:lnSpc>
            </a:pPr>
            <a:r>
              <a:rPr lang="fr-CH" sz="1600" b="1" dirty="0" smtClean="0"/>
              <a:t>ÉQUIPE DE </a:t>
            </a:r>
            <a:br>
              <a:rPr lang="fr-CH" sz="1600" b="1" dirty="0" smtClean="0"/>
            </a:br>
            <a:r>
              <a:rPr lang="fr-CH" sz="1600" b="1" dirty="0" smtClean="0"/>
              <a:t>LA CIMIC</a:t>
            </a:r>
          </a:p>
        </p:txBody>
      </p:sp>
      <p:sp>
        <p:nvSpPr>
          <p:cNvPr id="79" name="ZoneTexte 78"/>
          <p:cNvSpPr txBox="1"/>
          <p:nvPr/>
        </p:nvSpPr>
        <p:spPr>
          <a:xfrm>
            <a:off x="618664"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80" name="ZoneTexte 7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1" name="ZoneTexte 8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2" name="ZoneTexte 81"/>
          <p:cNvSpPr txBox="1"/>
          <p:nvPr/>
        </p:nvSpPr>
        <p:spPr>
          <a:xfrm>
            <a:off x="1077145" y="2353660"/>
            <a:ext cx="1545480" cy="188770"/>
          </a:xfrm>
          <a:prstGeom prst="rect">
            <a:avLst/>
          </a:prstGeom>
          <a:solidFill>
            <a:srgbClr val="FFFF00"/>
          </a:solidFill>
          <a:ln w="19050">
            <a:noFill/>
          </a:ln>
        </p:spPr>
        <p:txBody>
          <a:bodyPr wrap="square" lIns="0" tIns="0" rIns="0" bIns="0" rtlCol="0">
            <a:spAutoFit/>
          </a:bodyPr>
          <a:lstStyle/>
          <a:p>
            <a:pPr algn="ctr">
              <a:lnSpc>
                <a:spcPts val="1400"/>
              </a:lnSpc>
            </a:pPr>
            <a:r>
              <a:rPr lang="fr-CH" sz="1400" b="1" cap="small" dirty="0" smtClean="0"/>
              <a:t>AFFAIRES CIVILES</a:t>
            </a:r>
            <a:endParaRPr lang="fr-CH" sz="1400" b="1" cap="small" dirty="0"/>
          </a:p>
        </p:txBody>
      </p:sp>
      <p:sp>
        <p:nvSpPr>
          <p:cNvPr id="83"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46</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100000"/>
              </a:spcBef>
              <a:buClr>
                <a:srgbClr val="FFFFFF"/>
              </a:buClr>
              <a:buSzPct val="80000"/>
              <a:buFont typeface="Wingdings" pitchFamily="2" charset="2"/>
              <a:buChar char="•"/>
            </a:pPr>
            <a:endParaRPr lang="en-GB" altLang="fr-FR">
              <a:solidFill>
                <a:srgbClr val="FFFFFF"/>
              </a:solidFill>
            </a:endParaRPr>
          </a:p>
        </p:txBody>
      </p:sp>
      <p:sp>
        <p:nvSpPr>
          <p:cNvPr id="104452" name="TextBox 5"/>
          <p:cNvSpPr txBox="1">
            <a:spLocks noChangeArrowheads="1"/>
          </p:cNvSpPr>
          <p:nvPr/>
        </p:nvSpPr>
        <p:spPr bwMode="auto">
          <a:xfrm>
            <a:off x="304800" y="1447800"/>
            <a:ext cx="8839200"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SzPct val="80000"/>
              <a:buFont typeface="Wingdings" pitchFamily="2" charset="2"/>
              <a:buChar char="ü"/>
            </a:pPr>
            <a:r>
              <a:rPr lang="en-US" altLang="fr-FR" sz="3200" b="1" dirty="0">
                <a:solidFill>
                  <a:srgbClr val="000000"/>
                </a:solidFill>
              </a:rPr>
              <a:t> </a:t>
            </a:r>
            <a:r>
              <a:rPr lang="fr-FR" sz="3200" b="1" dirty="0" smtClean="0"/>
              <a:t>Le </a:t>
            </a:r>
            <a:r>
              <a:rPr lang="fr-FR" sz="3200" b="1" dirty="0">
                <a:solidFill>
                  <a:srgbClr val="0000FF"/>
                </a:solidFill>
              </a:rPr>
              <a:t>niveau opérationnel permet la </a:t>
            </a:r>
            <a:r>
              <a:rPr lang="fr-FR" sz="3200" b="1" dirty="0"/>
              <a:t>réussite du </a:t>
            </a:r>
            <a:r>
              <a:rPr lang="fr-FR" sz="3200" b="1" dirty="0">
                <a:solidFill>
                  <a:srgbClr val="0000FF"/>
                </a:solidFill>
              </a:rPr>
              <a:t>niveau tactique</a:t>
            </a:r>
            <a:r>
              <a:rPr lang="fr-FR" sz="3200" b="1" dirty="0"/>
              <a:t> grâce à </a:t>
            </a:r>
            <a:r>
              <a:rPr lang="fr-FR" sz="3200" b="1" dirty="0" smtClean="0"/>
              <a:t>:</a:t>
            </a:r>
            <a:endParaRPr lang="en-US" altLang="fr-FR" sz="3200" b="1" dirty="0">
              <a:solidFill>
                <a:srgbClr val="000000"/>
              </a:solidFill>
            </a:endParaRPr>
          </a:p>
          <a:p>
            <a:pPr eaLnBrk="1" hangingPunct="1">
              <a:buSzPct val="80000"/>
              <a:buFont typeface="Wingdings" pitchFamily="2" charset="2"/>
              <a:buNone/>
            </a:pPr>
            <a:endParaRPr lang="en-US" altLang="fr-FR" sz="3200" b="1" dirty="0">
              <a:solidFill>
                <a:srgbClr val="000000"/>
              </a:solidFill>
            </a:endParaRPr>
          </a:p>
          <a:p>
            <a:pPr lvl="2" eaLnBrk="1" hangingPunct="1">
              <a:buSzPct val="80000"/>
              <a:buFont typeface="Wingdings" pitchFamily="2" charset="2"/>
              <a:buChar char="§"/>
            </a:pPr>
            <a:r>
              <a:rPr lang="en-US" altLang="fr-FR" sz="3200" b="1" dirty="0">
                <a:solidFill>
                  <a:srgbClr val="000000"/>
                </a:solidFill>
              </a:rPr>
              <a:t> </a:t>
            </a:r>
            <a:r>
              <a:rPr lang="fr-FR" sz="3200" b="1" dirty="0"/>
              <a:t>Des directives </a:t>
            </a:r>
            <a:r>
              <a:rPr lang="fr-FR" sz="3200" b="1" dirty="0" smtClean="0"/>
              <a:t>opérationnelles</a:t>
            </a:r>
            <a:endParaRPr lang="en-US" altLang="fr-FR" sz="3200" b="1" dirty="0" smtClean="0">
              <a:solidFill>
                <a:srgbClr val="000000"/>
              </a:solidFill>
            </a:endParaRPr>
          </a:p>
          <a:p>
            <a:pPr lvl="2" eaLnBrk="1" hangingPunct="1">
              <a:buSzPct val="80000"/>
              <a:buFont typeface="Wingdings" pitchFamily="2" charset="2"/>
              <a:buNone/>
            </a:pPr>
            <a:endParaRPr lang="en-US" altLang="fr-FR" sz="3200" b="1" dirty="0" smtClean="0">
              <a:solidFill>
                <a:srgbClr val="000000"/>
              </a:solidFill>
            </a:endParaRPr>
          </a:p>
          <a:p>
            <a:pPr marL="1162050" lvl="2" indent="-266700" eaLnBrk="1" hangingPunct="1">
              <a:buSzPct val="80000"/>
              <a:buFont typeface="Wingdings" pitchFamily="2" charset="2"/>
              <a:buChar char="§"/>
              <a:tabLst>
                <a:tab pos="1162050" algn="l"/>
              </a:tabLst>
            </a:pPr>
            <a:r>
              <a:rPr lang="fr-FR" sz="3200" b="1" dirty="0" smtClean="0"/>
              <a:t>L’approbation </a:t>
            </a:r>
            <a:r>
              <a:rPr lang="fr-FR" sz="3200" b="1" dirty="0"/>
              <a:t>des projets par la direction de la </a:t>
            </a:r>
            <a:r>
              <a:rPr lang="fr-FR" sz="3200" b="1" dirty="0" smtClean="0"/>
              <a:t>mission</a:t>
            </a:r>
            <a:endParaRPr lang="en-US" altLang="fr-FR" sz="3200" b="1" dirty="0">
              <a:solidFill>
                <a:srgbClr val="000000"/>
              </a:solidFill>
            </a:endParaRPr>
          </a:p>
          <a:p>
            <a:pPr lvl="2" eaLnBrk="1" hangingPunct="1">
              <a:buSzPct val="80000"/>
              <a:buFont typeface="Wingdings" pitchFamily="2" charset="2"/>
              <a:buNone/>
            </a:pPr>
            <a:endParaRPr lang="en-US" altLang="fr-FR" sz="3200" b="1" dirty="0">
              <a:solidFill>
                <a:srgbClr val="000000"/>
              </a:solidFill>
            </a:endParaRPr>
          </a:p>
          <a:p>
            <a:pPr lvl="2" eaLnBrk="1" hangingPunct="1">
              <a:buSzPct val="80000"/>
              <a:buFont typeface="Wingdings" pitchFamily="2" charset="2"/>
              <a:buChar char="§"/>
            </a:pPr>
            <a:r>
              <a:rPr lang="en-US" altLang="fr-FR" sz="3200" b="1" dirty="0">
                <a:solidFill>
                  <a:srgbClr val="000000"/>
                </a:solidFill>
              </a:rPr>
              <a:t> </a:t>
            </a:r>
            <a:r>
              <a:rPr lang="fr-FR" sz="3200" b="1" dirty="0"/>
              <a:t>Des ressources au niveau </a:t>
            </a:r>
            <a:r>
              <a:rPr lang="fr-FR" sz="3200" b="1" dirty="0" smtClean="0"/>
              <a:t>opérationnel</a:t>
            </a:r>
            <a:endParaRPr lang="en-US" altLang="fr-FR" sz="3200" b="1" dirty="0">
              <a:solidFill>
                <a:srgbClr val="000000"/>
              </a:solidFill>
            </a:endParaRPr>
          </a:p>
          <a:p>
            <a:pPr lvl="2" eaLnBrk="1" hangingPunct="1">
              <a:buSzPct val="80000"/>
              <a:buFont typeface="Wingdings" pitchFamily="2" charset="2"/>
              <a:buNone/>
            </a:pPr>
            <a:r>
              <a:rPr lang="en-US" altLang="fr-FR" b="1" dirty="0">
                <a:solidFill>
                  <a:srgbClr val="000000"/>
                </a:solidFill>
              </a:rPr>
              <a:t> </a:t>
            </a:r>
          </a:p>
        </p:txBody>
      </p:sp>
      <p:sp>
        <p:nvSpPr>
          <p:cNvPr id="104453" name="Rectangle 4"/>
          <p:cNvSpPr>
            <a:spLocks noChangeArrowheads="1"/>
          </p:cNvSpPr>
          <p:nvPr/>
        </p:nvSpPr>
        <p:spPr bwMode="auto">
          <a:xfrm>
            <a:off x="1304925" y="840730"/>
            <a:ext cx="5974071"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eaLnBrk="0" hangingPunct="0">
              <a:tabLst>
                <a:tab pos="457200" algn="l"/>
              </a:tabLst>
              <a:defRPr sz="2000">
                <a:solidFill>
                  <a:schemeClr val="tx1"/>
                </a:solidFill>
                <a:latin typeface="Calibri" pitchFamily="34" charset="0"/>
                <a:cs typeface="Arial" pitchFamily="34" charset="0"/>
              </a:defRPr>
            </a:lvl1pPr>
            <a:lvl2pPr marL="742950" indent="-285750" eaLnBrk="0" hangingPunct="0">
              <a:tabLst>
                <a:tab pos="457200" algn="l"/>
              </a:tabLst>
              <a:defRPr sz="2000">
                <a:solidFill>
                  <a:schemeClr val="tx1"/>
                </a:solidFill>
                <a:latin typeface="Calibri" pitchFamily="34" charset="0"/>
                <a:cs typeface="Arial" pitchFamily="34" charset="0"/>
              </a:defRPr>
            </a:lvl2pPr>
            <a:lvl3pPr marL="1143000" indent="-228600" eaLnBrk="0" hangingPunct="0">
              <a:tabLst>
                <a:tab pos="457200" algn="l"/>
              </a:tabLst>
              <a:defRPr sz="2000">
                <a:solidFill>
                  <a:schemeClr val="tx1"/>
                </a:solidFill>
                <a:latin typeface="Calibri" pitchFamily="34" charset="0"/>
                <a:cs typeface="Arial" pitchFamily="34" charset="0"/>
              </a:defRPr>
            </a:lvl3pPr>
            <a:lvl4pPr marL="1600200" indent="-228600" eaLnBrk="0" hangingPunct="0">
              <a:tabLst>
                <a:tab pos="457200" algn="l"/>
              </a:tabLst>
              <a:defRPr sz="2000">
                <a:solidFill>
                  <a:schemeClr val="tx1"/>
                </a:solidFill>
                <a:latin typeface="Calibri" pitchFamily="34" charset="0"/>
                <a:cs typeface="Arial" pitchFamily="34" charset="0"/>
              </a:defRPr>
            </a:lvl4pPr>
            <a:lvl5pPr marL="2057400" indent="-228600" eaLnBrk="0" hangingPunct="0">
              <a:tabLst>
                <a:tab pos="4572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9pPr>
          </a:lstStyle>
          <a:p>
            <a:pPr>
              <a:buClr>
                <a:srgbClr val="FFFFFF"/>
              </a:buClr>
              <a:buSzPct val="80000"/>
              <a:buFont typeface="Wingdings" pitchFamily="2" charset="2"/>
              <a:buNone/>
            </a:pPr>
            <a:r>
              <a:rPr lang="fr-FR" sz="2400" b="1" dirty="0"/>
              <a:t>Réflexions sur le lien opérationnel et tactique</a:t>
            </a:r>
            <a:endParaRPr lang="es-ES" altLang="fr-FR" sz="2400" b="1" dirty="0">
              <a:solidFill>
                <a:srgbClr val="000000"/>
              </a:solidFill>
            </a:endParaRPr>
          </a:p>
        </p:txBody>
      </p:sp>
      <p:sp>
        <p:nvSpPr>
          <p:cNvPr id="104454" name="Text Box 4"/>
          <p:cNvSpPr txBox="1">
            <a:spLocks noChangeArrowheads="1"/>
          </p:cNvSpPr>
          <p:nvPr/>
        </p:nvSpPr>
        <p:spPr bwMode="auto">
          <a:xfrm>
            <a:off x="304800" y="228600"/>
            <a:ext cx="8578850" cy="579438"/>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3200" b="1" dirty="0"/>
              <a:t>ORGANISATION DE  LA CIMIC-NU</a:t>
            </a:r>
            <a:endParaRPr lang="en-US" altLang="fr-FR" sz="3200" b="1" dirty="0">
              <a:solidFill>
                <a:srgbClr val="000000"/>
              </a:solidFill>
            </a:endParaRPr>
          </a:p>
        </p:txBody>
      </p:sp>
      <p:sp>
        <p:nvSpPr>
          <p:cNvPr id="7" name="ZoneTexte 6"/>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47</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5"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100000"/>
              </a:spcBef>
              <a:buClr>
                <a:srgbClr val="FFFFFF"/>
              </a:buClr>
              <a:buSzPct val="80000"/>
              <a:buFont typeface="Wingdings" pitchFamily="2" charset="2"/>
              <a:buChar char="•"/>
            </a:pPr>
            <a:endParaRPr lang="en-GB" altLang="fr-FR">
              <a:solidFill>
                <a:srgbClr val="FFFFFF"/>
              </a:solidFill>
            </a:endParaRPr>
          </a:p>
        </p:txBody>
      </p:sp>
      <p:sp>
        <p:nvSpPr>
          <p:cNvPr id="105476" name="Text Box 4"/>
          <p:cNvSpPr txBox="1">
            <a:spLocks noChangeArrowheads="1"/>
          </p:cNvSpPr>
          <p:nvPr/>
        </p:nvSpPr>
        <p:spPr bwMode="auto">
          <a:xfrm>
            <a:off x="38100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solidFill>
                  <a:srgbClr val="0000FF"/>
                </a:solidFill>
              </a:rPr>
              <a:t>Personnel de la </a:t>
            </a:r>
            <a:r>
              <a:rPr lang="fr-FR" sz="2800" b="1" dirty="0" smtClean="0">
                <a:solidFill>
                  <a:srgbClr val="0000FF"/>
                </a:solidFill>
              </a:rPr>
              <a:t>CIMIC-NU</a:t>
            </a:r>
            <a:endParaRPr lang="en-US" altLang="fr-FR" sz="2800" b="1" dirty="0">
              <a:solidFill>
                <a:srgbClr val="3333FF"/>
              </a:solidFill>
            </a:endParaRPr>
          </a:p>
        </p:txBody>
      </p:sp>
      <p:sp>
        <p:nvSpPr>
          <p:cNvPr id="4" name="Rectangle 37"/>
          <p:cNvSpPr txBox="1">
            <a:spLocks noChangeArrowheads="1"/>
          </p:cNvSpPr>
          <p:nvPr/>
        </p:nvSpPr>
        <p:spPr bwMode="auto">
          <a:xfrm>
            <a:off x="271463" y="650875"/>
            <a:ext cx="8729662" cy="5164138"/>
          </a:xfrm>
          <a:prstGeom prst="rect">
            <a:avLst/>
          </a:prstGeom>
          <a:noFill/>
          <a:ln w="9525" algn="ctr">
            <a:noFill/>
            <a:miter lim="800000"/>
            <a:headEnd/>
            <a:tailEnd/>
          </a:ln>
          <a:effectLst>
            <a:outerShdw dist="35921" dir="2700000" algn="ctr" rotWithShape="0">
              <a:schemeClr val="tx1"/>
            </a:outerShdw>
          </a:effectLst>
        </p:spPr>
        <p:txBody>
          <a:bodyPr/>
          <a:lstStyle/>
          <a:p>
            <a:pPr marL="541338" indent="-541338" eaLnBrk="0" hangingPunct="0">
              <a:lnSpc>
                <a:spcPct val="90000"/>
              </a:lnSpc>
              <a:spcBef>
                <a:spcPct val="80000"/>
              </a:spcBef>
              <a:buClr>
                <a:srgbClr val="FFFFFF"/>
              </a:buClr>
              <a:buSzPct val="80000"/>
              <a:buFont typeface="Wingdings" pitchFamily="2" charset="2"/>
              <a:buChar char="Ø"/>
              <a:defRPr/>
            </a:pPr>
            <a:endParaRPr lang="en-US" sz="1800" kern="0" dirty="0">
              <a:solidFill>
                <a:srgbClr val="FFFFFF"/>
              </a:solidFill>
              <a:latin typeface=""/>
              <a:cs typeface="+mn-cs"/>
            </a:endParaRPr>
          </a:p>
          <a:p>
            <a:pPr marL="541338" indent="-541338" eaLnBrk="0" hangingPunct="0">
              <a:lnSpc>
                <a:spcPct val="70000"/>
              </a:lnSpc>
              <a:spcBef>
                <a:spcPct val="80000"/>
              </a:spcBef>
              <a:buClr>
                <a:srgbClr val="FFFFFF"/>
              </a:buClr>
              <a:buSzPct val="80000"/>
              <a:buFont typeface="Wingdings" pitchFamily="2" charset="2"/>
              <a:buChar char="Ø"/>
              <a:defRPr/>
            </a:pPr>
            <a:endParaRPr lang="en-US" sz="1800" kern="0" dirty="0">
              <a:solidFill>
                <a:srgbClr val="FFFFFF"/>
              </a:solidFill>
              <a:cs typeface="+mn-cs"/>
            </a:endParaRPr>
          </a:p>
          <a:p>
            <a:pPr marL="541338" indent="-541338" eaLnBrk="0" hangingPunct="0">
              <a:lnSpc>
                <a:spcPct val="70000"/>
              </a:lnSpc>
              <a:spcBef>
                <a:spcPct val="80000"/>
              </a:spcBef>
              <a:buClr>
                <a:srgbClr val="FFFFFF"/>
              </a:buClr>
              <a:buSzPct val="80000"/>
              <a:buFont typeface="Wingdings" pitchFamily="2" charset="2"/>
              <a:buChar char="Ø"/>
              <a:defRPr/>
            </a:pPr>
            <a:endParaRPr lang="en-US" sz="1800" kern="0" dirty="0">
              <a:solidFill>
                <a:srgbClr val="FFFFFF"/>
              </a:solidFill>
              <a:cs typeface="+mn-cs"/>
            </a:endParaRPr>
          </a:p>
          <a:p>
            <a:pPr marL="541338" indent="-541338" eaLnBrk="0" hangingPunct="0">
              <a:lnSpc>
                <a:spcPct val="70000"/>
              </a:lnSpc>
              <a:spcBef>
                <a:spcPct val="80000"/>
              </a:spcBef>
              <a:buClr>
                <a:srgbClr val="FFFFFF"/>
              </a:buClr>
              <a:buSzPct val="80000"/>
              <a:buFont typeface="Wingdings" pitchFamily="2" charset="2"/>
              <a:buChar char="Ø"/>
              <a:defRPr/>
            </a:pPr>
            <a:endParaRPr lang="en-US" sz="1800" kern="0" dirty="0">
              <a:solidFill>
                <a:srgbClr val="FFFFFF"/>
              </a:solidFill>
              <a:cs typeface="+mn-cs"/>
            </a:endParaRPr>
          </a:p>
          <a:p>
            <a:pPr marL="541338" indent="-541338" eaLnBrk="0" hangingPunct="0">
              <a:lnSpc>
                <a:spcPct val="70000"/>
              </a:lnSpc>
              <a:spcBef>
                <a:spcPct val="80000"/>
              </a:spcBef>
              <a:buClr>
                <a:srgbClr val="FFFFFF"/>
              </a:buClr>
              <a:buSzPct val="80000"/>
              <a:buFont typeface="Wingdings" pitchFamily="2" charset="2"/>
              <a:buChar char="Ø"/>
              <a:defRPr/>
            </a:pPr>
            <a:endParaRPr lang="en-US" sz="2800" kern="0" dirty="0">
              <a:solidFill>
                <a:srgbClr val="FFFFFF"/>
              </a:solidFill>
              <a:latin typeface=""/>
              <a:cs typeface="+mn-cs"/>
            </a:endParaRPr>
          </a:p>
        </p:txBody>
      </p:sp>
      <p:sp>
        <p:nvSpPr>
          <p:cNvPr id="105478" name="Rectangle 3"/>
          <p:cNvSpPr txBox="1">
            <a:spLocks noChangeArrowheads="1"/>
          </p:cNvSpPr>
          <p:nvPr/>
        </p:nvSpPr>
        <p:spPr bwMode="auto">
          <a:xfrm>
            <a:off x="0" y="838200"/>
            <a:ext cx="44958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549275" indent="-285750" eaLnBrk="0" hangingPunct="0">
              <a:defRPr sz="2000">
                <a:solidFill>
                  <a:schemeClr val="tx1"/>
                </a:solidFill>
                <a:latin typeface="Calibri" pitchFamily="34" charset="0"/>
                <a:cs typeface="Arial" pitchFamily="34" charset="0"/>
              </a:defRPr>
            </a:lvl1pPr>
            <a:lvl2pPr marL="1006475"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105000"/>
              </a:lnSpc>
              <a:spcBef>
                <a:spcPct val="80000"/>
              </a:spcBef>
              <a:buSzPct val="80000"/>
              <a:buFont typeface="Wingdings" pitchFamily="2" charset="2"/>
              <a:buChar char="Ø"/>
            </a:pPr>
            <a:endParaRPr lang="en-US" altLang="fr-FR" sz="2400" b="1">
              <a:solidFill>
                <a:srgbClr val="FF0000"/>
              </a:solidFill>
            </a:endParaRPr>
          </a:p>
          <a:p>
            <a:pPr lvl="1">
              <a:lnSpc>
                <a:spcPct val="105000"/>
              </a:lnSpc>
              <a:buSzPct val="80000"/>
              <a:buFont typeface="Wingdings" pitchFamily="2" charset="2"/>
              <a:buChar char="§"/>
            </a:pPr>
            <a:endParaRPr lang="en-US" altLang="fr-FR" sz="2400" b="1">
              <a:solidFill>
                <a:srgbClr val="FF0000"/>
              </a:solidFill>
            </a:endParaRPr>
          </a:p>
          <a:p>
            <a:pPr lvl="1">
              <a:lnSpc>
                <a:spcPct val="105000"/>
              </a:lnSpc>
              <a:buSzPct val="80000"/>
              <a:buFont typeface="Wingdings" pitchFamily="2" charset="2"/>
              <a:buChar char="§"/>
            </a:pPr>
            <a:endParaRPr lang="en-US" altLang="fr-FR" sz="2400" b="1">
              <a:solidFill>
                <a:srgbClr val="FF0000"/>
              </a:solidFill>
            </a:endParaRPr>
          </a:p>
        </p:txBody>
      </p:sp>
      <p:sp>
        <p:nvSpPr>
          <p:cNvPr id="7" name="Rectangle 3"/>
          <p:cNvSpPr txBox="1">
            <a:spLocks noChangeArrowheads="1"/>
          </p:cNvSpPr>
          <p:nvPr/>
        </p:nvSpPr>
        <p:spPr>
          <a:xfrm>
            <a:off x="5263290" y="4495799"/>
            <a:ext cx="3886200" cy="1724025"/>
          </a:xfrm>
          <a:prstGeom prst="rect">
            <a:avLst/>
          </a:prstGeom>
        </p:spPr>
        <p:txBody>
          <a:bodyPr/>
          <a:lstStyle>
            <a:lvl1pPr marL="541338" indent="-541338" algn="l" eaLnBrk="0" hangingPunct="0">
              <a:defRPr>
                <a:solidFill>
                  <a:schemeClr val="tx1"/>
                </a:solidFill>
                <a:latin typeface="Calibri" pitchFamily="34" charset="0"/>
                <a:cs typeface="Arial" charset="0"/>
              </a:defRPr>
            </a:lvl1pPr>
            <a:lvl2pPr marL="742950" indent="-285750" algn="l" eaLnBrk="0" hangingPunct="0">
              <a:defRPr>
                <a:solidFill>
                  <a:schemeClr val="tx1"/>
                </a:solidFill>
                <a:latin typeface="Calibri" pitchFamily="34" charset="0"/>
                <a:cs typeface="Arial" charset="0"/>
              </a:defRPr>
            </a:lvl2pPr>
            <a:lvl3pPr marL="1143000" indent="-228600" algn="l" eaLnBrk="0" hangingPunct="0">
              <a:defRPr>
                <a:solidFill>
                  <a:schemeClr val="tx1"/>
                </a:solidFill>
                <a:latin typeface="Calibri" pitchFamily="34" charset="0"/>
                <a:cs typeface="Arial" charset="0"/>
              </a:defRPr>
            </a:lvl3pPr>
            <a:lvl4pPr marL="1600200" indent="-228600" algn="l" eaLnBrk="0" hangingPunct="0">
              <a:defRPr>
                <a:solidFill>
                  <a:schemeClr val="tx1"/>
                </a:solidFill>
                <a:latin typeface="Calibri" pitchFamily="34" charset="0"/>
                <a:cs typeface="Arial" charset="0"/>
              </a:defRPr>
            </a:lvl4pPr>
            <a:lvl5pPr marL="2057400" indent="-228600" algn="l"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marL="0" indent="0" eaLnBrk="1" hangingPunct="1">
              <a:lnSpc>
                <a:spcPct val="90000"/>
              </a:lnSpc>
              <a:buClr>
                <a:srgbClr val="FFFFFF"/>
              </a:buClr>
              <a:buSzPct val="80000"/>
              <a:buFont typeface="Wingdings" pitchFamily="2" charset="2"/>
              <a:buNone/>
              <a:defRPr/>
            </a:pPr>
            <a:r>
              <a:rPr lang="fr-FR" b="1" dirty="0" smtClean="0">
                <a:solidFill>
                  <a:srgbClr val="0000FF"/>
                </a:solidFill>
              </a:rPr>
              <a:t>« Un </a:t>
            </a:r>
            <a:r>
              <a:rPr lang="fr-FR" b="1" dirty="0">
                <a:solidFill>
                  <a:srgbClr val="0000FF"/>
                </a:solidFill>
              </a:rPr>
              <a:t>bon footballeur joue là où est le ballon</a:t>
            </a:r>
            <a:r>
              <a:rPr lang="fr-FR" b="1" dirty="0" smtClean="0">
                <a:solidFill>
                  <a:srgbClr val="0000FF"/>
                </a:solidFill>
              </a:rPr>
              <a:t>.</a:t>
            </a:r>
            <a:endParaRPr lang="en-US" sz="1800" b="1" dirty="0">
              <a:solidFill>
                <a:srgbClr val="0000FF"/>
              </a:solidFill>
              <a:effectLst>
                <a:outerShdw blurRad="38100" dist="38100" dir="2700000" algn="tl">
                  <a:srgbClr val="C0C0C0"/>
                </a:outerShdw>
              </a:effectLst>
              <a:latin typeface="Arial" charset="0"/>
            </a:endParaRPr>
          </a:p>
          <a:p>
            <a:pPr eaLnBrk="1" hangingPunct="1">
              <a:lnSpc>
                <a:spcPts val="1200"/>
              </a:lnSpc>
              <a:buClr>
                <a:srgbClr val="FFFFFF"/>
              </a:buClr>
              <a:buSzPct val="80000"/>
              <a:buFont typeface="Wingdings" pitchFamily="2" charset="2"/>
              <a:buNone/>
              <a:defRPr/>
            </a:pPr>
            <a:endParaRPr lang="en-US" sz="1800" b="1" dirty="0">
              <a:solidFill>
                <a:srgbClr val="0000FF"/>
              </a:solidFill>
              <a:effectLst>
                <a:outerShdw blurRad="38100" dist="38100" dir="2700000" algn="tl">
                  <a:srgbClr val="C0C0C0"/>
                </a:outerShdw>
              </a:effectLst>
              <a:latin typeface="Arial" charset="0"/>
            </a:endParaRPr>
          </a:p>
          <a:p>
            <a:pPr marL="0" indent="0" eaLnBrk="1" hangingPunct="1">
              <a:buClr>
                <a:srgbClr val="FFFFFF"/>
              </a:buClr>
              <a:buSzPct val="80000"/>
              <a:buFont typeface="Wingdings" pitchFamily="2" charset="2"/>
              <a:buNone/>
              <a:defRPr/>
            </a:pPr>
            <a:r>
              <a:rPr lang="fr-FR" b="1" dirty="0">
                <a:solidFill>
                  <a:srgbClr val="0000FF"/>
                </a:solidFill>
              </a:rPr>
              <a:t>Un grand footballeur joue en anticipant l’endroit où le ballon va être </a:t>
            </a:r>
            <a:r>
              <a:rPr lang="fr-FR" b="1" dirty="0" smtClean="0">
                <a:solidFill>
                  <a:srgbClr val="0000FF"/>
                </a:solidFill>
              </a:rPr>
              <a:t>».</a:t>
            </a:r>
            <a:r>
              <a:rPr lang="fr-FR" sz="1800" b="1" dirty="0"/>
              <a:t>	</a:t>
            </a:r>
            <a:endParaRPr lang="en-US" sz="1800" b="1" dirty="0">
              <a:solidFill>
                <a:srgbClr val="0000FF"/>
              </a:solidFill>
              <a:effectLst>
                <a:outerShdw blurRad="38100" dist="38100" dir="2700000" algn="tl">
                  <a:srgbClr val="C0C0C0"/>
                </a:outerShdw>
              </a:effectLst>
              <a:latin typeface="Arial" charset="0"/>
            </a:endParaRPr>
          </a:p>
          <a:p>
            <a:pPr eaLnBrk="1" hangingPunct="1">
              <a:lnSpc>
                <a:spcPct val="90000"/>
              </a:lnSpc>
              <a:buClr>
                <a:srgbClr val="FFFFFF"/>
              </a:buClr>
              <a:buSzPct val="80000"/>
              <a:buFont typeface="Wingdings" pitchFamily="2" charset="2"/>
              <a:buNone/>
              <a:defRPr/>
            </a:pPr>
            <a:endParaRPr lang="en-GB" sz="1300" b="1" dirty="0">
              <a:solidFill>
                <a:srgbClr val="0000FF"/>
              </a:solidFill>
              <a:latin typeface="Arial" charset="0"/>
            </a:endParaRPr>
          </a:p>
        </p:txBody>
      </p:sp>
      <p:pic>
        <p:nvPicPr>
          <p:cNvPr id="105480" name="Picture 9" descr="UN socc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4419600"/>
            <a:ext cx="4800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81" name="Rectangle 12"/>
          <p:cNvSpPr>
            <a:spLocks noChangeArrowheads="1"/>
          </p:cNvSpPr>
          <p:nvPr/>
        </p:nvSpPr>
        <p:spPr bwMode="auto">
          <a:xfrm>
            <a:off x="1600200" y="1066800"/>
            <a:ext cx="5791200" cy="3050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105000"/>
              </a:lnSpc>
              <a:spcBef>
                <a:spcPct val="80000"/>
              </a:spcBef>
              <a:buSzPct val="80000"/>
              <a:buFont typeface="Wingdings" pitchFamily="2" charset="2"/>
              <a:buNone/>
            </a:pPr>
            <a:r>
              <a:rPr lang="fr-FR" sz="2300" b="1" dirty="0"/>
              <a:t>Compétences requises chez les responsables de la CIMIC-NU :</a:t>
            </a:r>
            <a:endParaRPr lang="en-US" altLang="fr-FR" sz="2300" b="1" dirty="0">
              <a:solidFill>
                <a:srgbClr val="000000"/>
              </a:solidFill>
            </a:endParaRPr>
          </a:p>
          <a:p>
            <a:pPr lvl="1">
              <a:lnSpc>
                <a:spcPct val="105000"/>
              </a:lnSpc>
              <a:buSzPct val="80000"/>
              <a:buFont typeface="Wingdings" pitchFamily="2" charset="2"/>
              <a:buChar char="§"/>
            </a:pPr>
            <a:r>
              <a:rPr lang="en-US" altLang="fr-FR" sz="2300" b="1" dirty="0">
                <a:solidFill>
                  <a:srgbClr val="000000"/>
                </a:solidFill>
              </a:rPr>
              <a:t> </a:t>
            </a:r>
            <a:r>
              <a:rPr lang="fr-FR" sz="2300" b="1" dirty="0"/>
              <a:t>Liaison et partage des informations</a:t>
            </a:r>
            <a:endParaRPr lang="en-US" altLang="fr-FR" sz="2300" b="1" dirty="0">
              <a:solidFill>
                <a:srgbClr val="000000"/>
              </a:solidFill>
            </a:endParaRPr>
          </a:p>
          <a:p>
            <a:pPr lvl="1">
              <a:lnSpc>
                <a:spcPct val="105000"/>
              </a:lnSpc>
              <a:buSzPct val="80000"/>
              <a:buFont typeface="Wingdings" pitchFamily="2" charset="2"/>
              <a:buChar char="§"/>
            </a:pPr>
            <a:r>
              <a:rPr lang="en-US" altLang="fr-FR" sz="2300" b="1" dirty="0">
                <a:solidFill>
                  <a:srgbClr val="000000"/>
                </a:solidFill>
              </a:rPr>
              <a:t> Coordination</a:t>
            </a:r>
          </a:p>
          <a:p>
            <a:pPr lvl="1">
              <a:lnSpc>
                <a:spcPct val="105000"/>
              </a:lnSpc>
              <a:buSzPct val="80000"/>
              <a:buFont typeface="Wingdings" pitchFamily="2" charset="2"/>
              <a:buChar char="§"/>
            </a:pPr>
            <a:r>
              <a:rPr lang="en-US" altLang="fr-FR" sz="2300" b="1" dirty="0">
                <a:solidFill>
                  <a:srgbClr val="000000"/>
                </a:solidFill>
              </a:rPr>
              <a:t> </a:t>
            </a:r>
            <a:r>
              <a:rPr lang="fr-FR" sz="2300" b="1" dirty="0"/>
              <a:t>Planification </a:t>
            </a:r>
            <a:r>
              <a:rPr lang="fr-FR" sz="2300" b="1" dirty="0" smtClean="0"/>
              <a:t>adaptative</a:t>
            </a:r>
            <a:endParaRPr lang="en-US" altLang="fr-FR" sz="2300" b="1" dirty="0">
              <a:solidFill>
                <a:srgbClr val="000000"/>
              </a:solidFill>
            </a:endParaRPr>
          </a:p>
          <a:p>
            <a:pPr lvl="1">
              <a:lnSpc>
                <a:spcPct val="105000"/>
              </a:lnSpc>
              <a:buSzPct val="80000"/>
              <a:buFont typeface="Wingdings" pitchFamily="2" charset="2"/>
              <a:buChar char="§"/>
            </a:pPr>
            <a:r>
              <a:rPr lang="en-US" altLang="fr-FR" sz="2300" b="1" dirty="0">
                <a:solidFill>
                  <a:srgbClr val="000000"/>
                </a:solidFill>
              </a:rPr>
              <a:t> </a:t>
            </a:r>
            <a:r>
              <a:rPr lang="fr-FR" sz="2300" b="1" dirty="0"/>
              <a:t>Gestion des opérations – des </a:t>
            </a:r>
            <a:r>
              <a:rPr lang="fr-FR" sz="2300" b="1" dirty="0" smtClean="0"/>
              <a:t>projets</a:t>
            </a:r>
            <a:endParaRPr lang="en-US" altLang="fr-FR" sz="2300" b="1" dirty="0">
              <a:solidFill>
                <a:srgbClr val="000000"/>
              </a:solidFill>
            </a:endParaRPr>
          </a:p>
          <a:p>
            <a:pPr lvl="1">
              <a:lnSpc>
                <a:spcPct val="105000"/>
              </a:lnSpc>
              <a:buSzPct val="80000"/>
              <a:buFont typeface="Wingdings" pitchFamily="2" charset="2"/>
              <a:buChar char="§"/>
            </a:pPr>
            <a:r>
              <a:rPr lang="en-US" altLang="fr-FR" sz="2300" b="1" dirty="0">
                <a:solidFill>
                  <a:srgbClr val="000000"/>
                </a:solidFill>
              </a:rPr>
              <a:t> </a:t>
            </a:r>
            <a:r>
              <a:rPr lang="en-US" altLang="fr-FR" sz="2300" b="1" dirty="0" smtClean="0">
                <a:solidFill>
                  <a:srgbClr val="000000"/>
                </a:solidFill>
              </a:rPr>
              <a:t>Communication</a:t>
            </a:r>
            <a:endParaRPr lang="en-US" altLang="fr-FR" sz="2300" b="1" dirty="0">
              <a:solidFill>
                <a:srgbClr val="000000"/>
              </a:solidFill>
            </a:endParaRPr>
          </a:p>
          <a:p>
            <a:pPr lvl="1">
              <a:lnSpc>
                <a:spcPct val="105000"/>
              </a:lnSpc>
              <a:buSzPct val="80000"/>
              <a:buFont typeface="Wingdings" pitchFamily="2" charset="2"/>
              <a:buChar char="§"/>
            </a:pPr>
            <a:r>
              <a:rPr lang="en-US" altLang="fr-FR" sz="2300" b="1" dirty="0">
                <a:solidFill>
                  <a:srgbClr val="000000"/>
                </a:solidFill>
              </a:rPr>
              <a:t> </a:t>
            </a:r>
            <a:r>
              <a:rPr lang="fr-FR" sz="2300" b="1" dirty="0"/>
              <a:t>Négociation et médiation</a:t>
            </a:r>
            <a:endParaRPr lang="en-US" altLang="fr-FR" sz="2300" b="1" dirty="0">
              <a:solidFill>
                <a:srgbClr val="000000"/>
              </a:solidFill>
            </a:endParaRPr>
          </a:p>
        </p:txBody>
      </p:sp>
      <p:sp>
        <p:nvSpPr>
          <p:cNvPr id="10" name="ZoneTexte 9"/>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11" name="ZoneTexte 10"/>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48</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Rectangle 4"/>
          <p:cNvSpPr>
            <a:spLocks noChangeArrowheads="1"/>
          </p:cNvSpPr>
          <p:nvPr/>
        </p:nvSpPr>
        <p:spPr bwMode="auto">
          <a:xfrm>
            <a:off x="-12369" y="1522690"/>
            <a:ext cx="277428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tabLst>
                <a:tab pos="685800" algn="l"/>
              </a:tabLst>
              <a:defRPr sz="2000">
                <a:solidFill>
                  <a:schemeClr val="tx1"/>
                </a:solidFill>
                <a:latin typeface="Calibri" pitchFamily="34" charset="0"/>
                <a:cs typeface="Arial" pitchFamily="34" charset="0"/>
              </a:defRPr>
            </a:lvl1pPr>
            <a:lvl2pPr marL="742950" indent="-285750" eaLnBrk="0" hangingPunct="0">
              <a:tabLst>
                <a:tab pos="685800" algn="l"/>
              </a:tabLst>
              <a:defRPr sz="2000">
                <a:solidFill>
                  <a:schemeClr val="tx1"/>
                </a:solidFill>
                <a:latin typeface="Calibri" pitchFamily="34" charset="0"/>
                <a:cs typeface="Arial" pitchFamily="34" charset="0"/>
              </a:defRPr>
            </a:lvl2pPr>
            <a:lvl3pPr marL="1143000" indent="-228600" eaLnBrk="0" hangingPunct="0">
              <a:tabLst>
                <a:tab pos="685800" algn="l"/>
              </a:tabLst>
              <a:defRPr sz="2000">
                <a:solidFill>
                  <a:schemeClr val="tx1"/>
                </a:solidFill>
                <a:latin typeface="Calibri" pitchFamily="34" charset="0"/>
                <a:cs typeface="Arial" pitchFamily="34" charset="0"/>
              </a:defRPr>
            </a:lvl3pPr>
            <a:lvl4pPr marL="1600200" indent="-228600" eaLnBrk="0" hangingPunct="0">
              <a:tabLst>
                <a:tab pos="685800" algn="l"/>
              </a:tabLst>
              <a:defRPr sz="2000">
                <a:solidFill>
                  <a:schemeClr val="tx1"/>
                </a:solidFill>
                <a:latin typeface="Calibri" pitchFamily="34" charset="0"/>
                <a:cs typeface="Arial" pitchFamily="34" charset="0"/>
              </a:defRPr>
            </a:lvl4pPr>
            <a:lvl5pPr marL="2057400" indent="-228600" eaLnBrk="0" hangingPunct="0">
              <a:tabLst>
                <a:tab pos="6858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9pPr>
          </a:lstStyle>
          <a:p>
            <a:pPr algn="ctr"/>
            <a:r>
              <a:rPr lang="fr-FR" sz="1800" b="1" dirty="0">
                <a:solidFill>
                  <a:srgbClr val="0000FF"/>
                </a:solidFill>
              </a:rPr>
              <a:t>Temps requis :  20 minutes </a:t>
            </a:r>
            <a:endParaRPr lang="en-GB" altLang="en-US" sz="2800" dirty="0">
              <a:solidFill>
                <a:srgbClr val="0000FF"/>
              </a:solidFill>
              <a:latin typeface="Arial" pitchFamily="34" charset="0"/>
            </a:endParaRPr>
          </a:p>
        </p:txBody>
      </p:sp>
      <p:graphicFrame>
        <p:nvGraphicFramePr>
          <p:cNvPr id="51290" name="Group 90"/>
          <p:cNvGraphicFramePr>
            <a:graphicFrameLocks noGrp="1"/>
          </p:cNvGraphicFramePr>
          <p:nvPr>
            <p:extLst>
              <p:ext uri="{D42A27DB-BD31-4B8C-83A1-F6EECF244321}">
                <p14:modId xmlns:p14="http://schemas.microsoft.com/office/powerpoint/2010/main" val="1721358915"/>
              </p:ext>
            </p:extLst>
          </p:nvPr>
        </p:nvGraphicFramePr>
        <p:xfrm>
          <a:off x="381000" y="1981200"/>
          <a:ext cx="8694738" cy="4144963"/>
        </p:xfrm>
        <a:graphic>
          <a:graphicData uri="http://schemas.openxmlformats.org/drawingml/2006/table">
            <a:tbl>
              <a:tblPr/>
              <a:tblGrid>
                <a:gridCol w="1166812"/>
                <a:gridCol w="7527926"/>
              </a:tblGrid>
              <a:tr h="3474419">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5 minutes</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710" marB="45710"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800" kern="1200" dirty="0" smtClean="0">
                          <a:solidFill>
                            <a:schemeClr val="tx1"/>
                          </a:solidFill>
                          <a:effectLst/>
                          <a:latin typeface="Calibri" panose="020F0502020204030204" pitchFamily="34" charset="0"/>
                          <a:ea typeface="+mn-ea"/>
                          <a:cs typeface="+mn-cs"/>
                        </a:rPr>
                        <a:t>Introduction à l’activité concernée et instructions </a:t>
                      </a:r>
                      <a:r>
                        <a:rPr kumimoji="0" lang="en-GB" altLang="en-US" sz="1800" b="0" i="0" u="none" strike="noStrike" cap="none" normalizeH="0" baseline="0" dirty="0" smtClean="0">
                          <a:ln>
                            <a:noFill/>
                          </a:ln>
                          <a:solidFill>
                            <a:schemeClr val="tx1"/>
                          </a:solidFill>
                          <a:effectLst/>
                          <a:latin typeface="Calibri" panose="020F0502020204030204" pitchFamily="34" charset="0"/>
                          <a:cs typeface="Times New Roman" pitchFamily="18" charset="0"/>
                        </a:rPr>
                        <a:t>:</a:t>
                      </a: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1800" b="1" i="0" u="none" strike="noStrike" cap="none" normalizeH="0" baseline="0" dirty="0" smtClean="0">
                        <a:ln>
                          <a:noFill/>
                        </a:ln>
                        <a:solidFill>
                          <a:schemeClr val="tx1"/>
                        </a:solidFill>
                        <a:effectLst/>
                        <a:latin typeface="Calibri" panose="020F0502020204030204"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800" b="1" i="1" kern="1200" dirty="0" smtClean="0">
                          <a:solidFill>
                            <a:schemeClr val="tx1"/>
                          </a:solidFill>
                          <a:effectLst/>
                          <a:latin typeface="Calibri" panose="020F0502020204030204" pitchFamily="34" charset="0"/>
                          <a:ea typeface="+mn-ea"/>
                          <a:cs typeface="+mn-cs"/>
                        </a:rPr>
                        <a:t>Cette activité d’apprentissage a pour but de passer en revue tout ce qui a été étudié précédemment dans le cadre de cette unité et d’élaborer un projet de mandat pour des postes propres à la CIMIC-NU :</a:t>
                      </a:r>
                      <a:endParaRPr kumimoji="0" lang="en-GB" altLang="en-US" sz="1800" b="1" i="1" u="none" strike="noStrike" cap="none" normalizeH="0" baseline="0" dirty="0" smtClean="0">
                        <a:ln>
                          <a:noFill/>
                        </a:ln>
                        <a:solidFill>
                          <a:schemeClr val="tx1"/>
                        </a:solidFill>
                        <a:effectLst/>
                        <a:latin typeface="Calibri" pitchFamily="34" charset="0"/>
                        <a:cs typeface="Times New Roman" pitchFamily="18" charset="0"/>
                      </a:endParaRP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lang="fr-FR" sz="1800" b="1" i="1" kern="1200" dirty="0" smtClean="0">
                          <a:solidFill>
                            <a:schemeClr val="tx1"/>
                          </a:solidFill>
                          <a:effectLst/>
                          <a:latin typeface="Calibri" panose="020F0502020204030204" pitchFamily="34" charset="0"/>
                          <a:ea typeface="+mn-ea"/>
                          <a:cs typeface="+mn-cs"/>
                        </a:rPr>
                        <a:t>Chef de la CIMIC-NU (U9)</a:t>
                      </a:r>
                      <a:r>
                        <a:rPr kumimoji="0" lang="en-GB" altLang="en-US" sz="1800" b="1" i="1" u="none" strike="noStrike" cap="none" normalizeH="0" baseline="0" dirty="0" smtClean="0">
                          <a:ln>
                            <a:noFill/>
                          </a:ln>
                          <a:solidFill>
                            <a:schemeClr val="tx1"/>
                          </a:solidFill>
                          <a:effectLst/>
                          <a:latin typeface="Calibri" pitchFamily="34" charset="0"/>
                          <a:cs typeface="Times New Roman" pitchFamily="18" charset="0"/>
                        </a:rPr>
                        <a:t> </a:t>
                      </a: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lang="fr-FR" sz="1800" b="1" i="1" kern="1200" dirty="0" smtClean="0">
                          <a:solidFill>
                            <a:schemeClr val="tx1"/>
                          </a:solidFill>
                          <a:effectLst/>
                          <a:latin typeface="Calibri" panose="020F0502020204030204" pitchFamily="34" charset="0"/>
                          <a:ea typeface="+mn-ea"/>
                          <a:cs typeface="+mn-cs"/>
                        </a:rPr>
                        <a:t>Officier responsable des opérations (U9)</a:t>
                      </a:r>
                      <a:endParaRPr kumimoji="0" lang="en-GB" altLang="en-US" sz="1800" b="1" i="1" u="none" strike="noStrike" cap="none" normalizeH="0" baseline="0" dirty="0" smtClean="0">
                        <a:ln>
                          <a:noFill/>
                        </a:ln>
                        <a:solidFill>
                          <a:schemeClr val="tx1"/>
                        </a:solidFill>
                        <a:effectLst/>
                        <a:latin typeface="Calibri" pitchFamily="34" charset="0"/>
                        <a:cs typeface="Times New Roman" pitchFamily="18" charset="0"/>
                      </a:endParaRP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lang="fr-FR" sz="1800" b="1" i="1" kern="1200" dirty="0" smtClean="0">
                          <a:solidFill>
                            <a:schemeClr val="tx1"/>
                          </a:solidFill>
                          <a:effectLst/>
                          <a:latin typeface="Calibri" panose="020F0502020204030204" pitchFamily="34" charset="0"/>
                          <a:ea typeface="+mn-ea"/>
                          <a:cs typeface="+mn-cs"/>
                        </a:rPr>
                        <a:t>Responsable de la planification(U9)</a:t>
                      </a:r>
                      <a:endParaRPr kumimoji="0" lang="en-GB" altLang="en-US" sz="1800" b="1" i="1" u="none" strike="noStrike" cap="none" normalizeH="0" baseline="0" dirty="0" smtClean="0">
                        <a:ln>
                          <a:noFill/>
                        </a:ln>
                        <a:solidFill>
                          <a:schemeClr val="tx1"/>
                        </a:solidFill>
                        <a:effectLst/>
                        <a:latin typeface="Calibri" pitchFamily="34" charset="0"/>
                        <a:cs typeface="Times New Roman" pitchFamily="18" charset="0"/>
                      </a:endParaRP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lang="fr-FR" sz="1800" b="1" i="1" kern="1200" dirty="0" smtClean="0">
                          <a:solidFill>
                            <a:schemeClr val="tx1"/>
                          </a:solidFill>
                          <a:effectLst/>
                          <a:latin typeface="Calibri" panose="020F0502020204030204" pitchFamily="34" charset="0"/>
                          <a:ea typeface="+mn-ea"/>
                          <a:cs typeface="+mn-cs"/>
                        </a:rPr>
                        <a:t>Opérateur de la CIMIC-NU (NCO – Sous-officier)</a:t>
                      </a:r>
                      <a:endParaRPr kumimoji="0" lang="en-GB" altLang="en-US" sz="1800" b="1" i="1" u="none" strike="noStrike" cap="none" normalizeH="0" baseline="0" dirty="0" smtClean="0">
                        <a:ln>
                          <a:noFill/>
                        </a:ln>
                        <a:solidFill>
                          <a:schemeClr val="tx1"/>
                        </a:solidFill>
                        <a:effectLst/>
                        <a:latin typeface="Calibri" pitchFamily="34" charset="0"/>
                        <a:cs typeface="Times New Roman" pitchFamily="18" charset="0"/>
                      </a:endParaRP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pPr>
                      <a:r>
                        <a:rPr lang="fr-FR" sz="1800" b="1" i="1" kern="1200" dirty="0" smtClean="0">
                          <a:solidFill>
                            <a:schemeClr val="tx1"/>
                          </a:solidFill>
                          <a:effectLst/>
                          <a:latin typeface="Calibri" panose="020F0502020204030204" pitchFamily="34" charset="0"/>
                          <a:ea typeface="+mn-ea"/>
                          <a:cs typeface="+mn-cs"/>
                        </a:rPr>
                        <a:t>Officier de secteur/ de bataillon</a:t>
                      </a:r>
                      <a:endParaRPr kumimoji="0" lang="en-GB" altLang="en-US" sz="18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altLang="en-US" sz="18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FR" sz="1800" b="1" i="1" kern="1200" dirty="0" smtClean="0">
                          <a:solidFill>
                            <a:schemeClr val="tx1"/>
                          </a:solidFill>
                          <a:effectLst/>
                          <a:latin typeface="Calibri" panose="020F0502020204030204" pitchFamily="34" charset="0"/>
                          <a:ea typeface="+mn-ea"/>
                          <a:cs typeface="+mn-cs"/>
                        </a:rPr>
                        <a:t>L’instructeur pourra confier tel ou tel poste à chaque membre du groupe.</a:t>
                      </a:r>
                      <a:endParaRPr kumimoji="0" lang="en-GB" altLang="en-US" sz="1800" b="1" i="1" u="none" strike="noStrike" cap="none" normalizeH="0" baseline="0" dirty="0" smtClean="0">
                        <a:ln>
                          <a:noFill/>
                        </a:ln>
                        <a:solidFill>
                          <a:schemeClr val="tx1"/>
                        </a:solidFill>
                        <a:effectLst/>
                        <a:latin typeface="Calibri" pitchFamily="34" charset="0"/>
                        <a:cs typeface="Times New Roman" pitchFamily="18"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5272">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5 minutes</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710" marB="45710"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600" b="0" i="0" u="none" strike="noStrike" cap="none" normalizeH="0" baseline="0" noProof="0" dirty="0" smtClean="0">
                          <a:ln>
                            <a:noFill/>
                          </a:ln>
                          <a:solidFill>
                            <a:schemeClr val="tx1"/>
                          </a:solidFill>
                          <a:effectLst/>
                          <a:latin typeface="Book Antiqua" pitchFamily="18" charset="0"/>
                          <a:cs typeface="Times New Roman" pitchFamily="18" charset="0"/>
                        </a:rPr>
                        <a:t>Débat en groupe</a:t>
                      </a:r>
                      <a:endParaRPr kumimoji="0" lang="fr-CH" altLang="en-US" sz="1600" b="0" i="0" u="none" strike="noStrike" cap="none" normalizeH="0" baseline="0" noProof="0" dirty="0" smtClean="0">
                        <a:ln>
                          <a:noFill/>
                        </a:ln>
                        <a:solidFill>
                          <a:schemeClr val="tx1"/>
                        </a:solidFill>
                        <a:effectLst/>
                        <a:latin typeface="Book Antiqua" pitchFamily="18"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35272">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altLang="en-US" sz="1600" b="0" i="0" u="none" strike="noStrike" cap="none" normalizeH="0" baseline="0" dirty="0" smtClean="0">
                          <a:ln>
                            <a:noFill/>
                          </a:ln>
                          <a:solidFill>
                            <a:schemeClr val="tx1"/>
                          </a:solidFill>
                          <a:effectLst/>
                          <a:latin typeface="Book Antiqua" pitchFamily="18" charset="0"/>
                          <a:cs typeface="Times New Roman" pitchFamily="18" charset="0"/>
                        </a:rPr>
                        <a:t>10 minutes</a:t>
                      </a:r>
                      <a:endParaRPr kumimoji="0" lang="en-GB" altLang="en-US" sz="1600" b="0" i="0" u="none" strike="noStrike" cap="none" normalizeH="0" baseline="0" dirty="0" smtClean="0">
                        <a:ln>
                          <a:noFill/>
                        </a:ln>
                        <a:solidFill>
                          <a:schemeClr val="tx1"/>
                        </a:solidFill>
                        <a:effectLst/>
                        <a:latin typeface="Book Antiqua" pitchFamily="18" charset="0"/>
                      </a:endParaRPr>
                    </a:p>
                  </a:txBody>
                  <a:tcPr marT="45710" marB="45710"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charset="0"/>
                        </a:defRPr>
                      </a:lvl1pPr>
                      <a:lvl2pPr eaLnBrk="0" hangingPunct="0">
                        <a:spcBef>
                          <a:spcPct val="20000"/>
                        </a:spcBef>
                        <a:defRPr sz="2400">
                          <a:solidFill>
                            <a:schemeClr val="tx1"/>
                          </a:solidFill>
                          <a:latin typeface="Arial" charset="0"/>
                        </a:defRPr>
                      </a:lvl2pPr>
                      <a:lvl3pPr eaLnBrk="0" hangingPunct="0">
                        <a:spcBef>
                          <a:spcPct val="20000"/>
                        </a:spcBef>
                        <a:defRPr sz="2000">
                          <a:solidFill>
                            <a:schemeClr val="tx1"/>
                          </a:solidFill>
                          <a:latin typeface="Arial" charset="0"/>
                        </a:defRPr>
                      </a:lvl3pPr>
                      <a:lvl4pPr eaLnBrk="0" hangingPunct="0">
                        <a:spcBef>
                          <a:spcPct val="20000"/>
                        </a:spcBef>
                        <a:defRPr>
                          <a:solidFill>
                            <a:schemeClr val="tx1"/>
                          </a:solidFill>
                          <a:latin typeface="Arial" charset="0"/>
                        </a:defRPr>
                      </a:lvl4pPr>
                      <a:lvl5pPr eaLnBrk="0" hangingPunct="0">
                        <a:spcBef>
                          <a:spcPct val="20000"/>
                        </a:spcBef>
                        <a:defRPr>
                          <a:solidFill>
                            <a:schemeClr val="tx1"/>
                          </a:solidFill>
                          <a:latin typeface="Arial" charset="0"/>
                        </a:defRPr>
                      </a:lvl5pPr>
                      <a:lvl6pPr eaLnBrk="0" fontAlgn="base" hangingPunct="0">
                        <a:spcBef>
                          <a:spcPct val="20000"/>
                        </a:spcBef>
                        <a:spcAft>
                          <a:spcPct val="0"/>
                        </a:spcAft>
                        <a:defRPr>
                          <a:solidFill>
                            <a:schemeClr val="tx1"/>
                          </a:solidFill>
                          <a:latin typeface="Arial" charset="0"/>
                        </a:defRPr>
                      </a:lvl6pPr>
                      <a:lvl7pPr eaLnBrk="0" fontAlgn="base" hangingPunct="0">
                        <a:spcBef>
                          <a:spcPct val="20000"/>
                        </a:spcBef>
                        <a:spcAft>
                          <a:spcPct val="0"/>
                        </a:spcAft>
                        <a:defRPr>
                          <a:solidFill>
                            <a:schemeClr val="tx1"/>
                          </a:solidFill>
                          <a:latin typeface="Arial" charset="0"/>
                        </a:defRPr>
                      </a:lvl7pPr>
                      <a:lvl8pPr eaLnBrk="0" fontAlgn="base" hangingPunct="0">
                        <a:spcBef>
                          <a:spcPct val="20000"/>
                        </a:spcBef>
                        <a:spcAft>
                          <a:spcPct val="0"/>
                        </a:spcAft>
                        <a:defRPr>
                          <a:solidFill>
                            <a:schemeClr val="tx1"/>
                          </a:solidFill>
                          <a:latin typeface="Arial" charset="0"/>
                        </a:defRPr>
                      </a:lvl8pPr>
                      <a:lvl9pPr eaLnBrk="0" fontAlgn="base" hangingPunct="0">
                        <a:spcBef>
                          <a:spcPct val="20000"/>
                        </a:spcBef>
                        <a:spcAft>
                          <a:spcPct val="0"/>
                        </a:spcAft>
                        <a:defRPr>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fr-CH" altLang="en-US" sz="1600" b="0" i="0" u="none" strike="noStrike" cap="none" normalizeH="0" baseline="0" noProof="0" dirty="0" smtClean="0">
                          <a:ln>
                            <a:noFill/>
                          </a:ln>
                          <a:solidFill>
                            <a:schemeClr val="tx1"/>
                          </a:solidFill>
                          <a:effectLst/>
                          <a:latin typeface="Book Antiqua" pitchFamily="18" charset="0"/>
                          <a:cs typeface="Times New Roman" pitchFamily="18" charset="0"/>
                        </a:rPr>
                        <a:t>Analyse par l’ensemble du groupe</a:t>
                      </a:r>
                      <a:endParaRPr kumimoji="0" lang="fr-CH" altLang="en-US" sz="1600" b="0" i="0" u="none" strike="noStrike" cap="none" normalizeH="0" baseline="0" noProof="0" dirty="0" smtClean="0">
                        <a:ln>
                          <a:noFill/>
                        </a:ln>
                        <a:solidFill>
                          <a:schemeClr val="tx1"/>
                        </a:solidFill>
                        <a:effectLst/>
                        <a:latin typeface="Book Antiqua" pitchFamily="18" charset="0"/>
                      </a:endParaRPr>
                    </a:p>
                  </a:txBody>
                  <a:tcPr marT="45710" marB="4571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06514" name="Rectangle 38"/>
          <p:cNvSpPr>
            <a:spLocks noChangeArrowheads="1"/>
          </p:cNvSpPr>
          <p:nvPr/>
        </p:nvSpPr>
        <p:spPr bwMode="auto">
          <a:xfrm>
            <a:off x="1981200" y="685800"/>
            <a:ext cx="6705600" cy="9541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GB" altLang="en-US" sz="2800" b="1" dirty="0" err="1" smtClean="0">
                <a:solidFill>
                  <a:srgbClr val="3366FF"/>
                </a:solidFill>
              </a:rPr>
              <a:t>Apprentissage</a:t>
            </a:r>
            <a:r>
              <a:rPr lang="en-GB" altLang="en-US" sz="2800" b="1" dirty="0" smtClean="0">
                <a:solidFill>
                  <a:srgbClr val="3366FF"/>
                </a:solidFill>
              </a:rPr>
              <a:t> et </a:t>
            </a:r>
            <a:r>
              <a:rPr lang="en-GB" altLang="en-US" sz="2800" b="1" dirty="0" err="1" smtClean="0">
                <a:solidFill>
                  <a:srgbClr val="3366FF"/>
                </a:solidFill>
              </a:rPr>
              <a:t>débat</a:t>
            </a:r>
            <a:endParaRPr lang="en-GB" altLang="en-US" sz="2800" b="1" dirty="0">
              <a:solidFill>
                <a:srgbClr val="3366FF"/>
              </a:solidFill>
            </a:endParaRPr>
          </a:p>
          <a:p>
            <a:pPr algn="ctr" eaLnBrk="1" hangingPunct="1">
              <a:buClr>
                <a:srgbClr val="FFFFFF"/>
              </a:buClr>
              <a:buSzPct val="80000"/>
              <a:buFont typeface="Wingdings" pitchFamily="2" charset="2"/>
              <a:buChar char="•"/>
            </a:pPr>
            <a:r>
              <a:rPr lang="en-US" altLang="en-US" sz="2800" b="1" dirty="0" smtClean="0">
                <a:solidFill>
                  <a:srgbClr val="000000"/>
                </a:solidFill>
              </a:rPr>
              <a:t>Le </a:t>
            </a:r>
            <a:r>
              <a:rPr lang="en-US" altLang="en-US" sz="2800" b="1" dirty="0" err="1" smtClean="0">
                <a:solidFill>
                  <a:srgbClr val="000000"/>
                </a:solidFill>
              </a:rPr>
              <a:t>projet</a:t>
            </a:r>
            <a:r>
              <a:rPr lang="en-US" altLang="en-US" sz="2800" b="1" dirty="0" smtClean="0">
                <a:solidFill>
                  <a:srgbClr val="000000"/>
                </a:solidFill>
              </a:rPr>
              <a:t> de </a:t>
            </a:r>
            <a:r>
              <a:rPr lang="en-US" altLang="en-US" sz="2800" b="1" dirty="0" err="1" smtClean="0">
                <a:solidFill>
                  <a:srgbClr val="000000"/>
                </a:solidFill>
              </a:rPr>
              <a:t>mandat</a:t>
            </a:r>
            <a:endParaRPr lang="en-GB" altLang="en-US" sz="2800" b="1" dirty="0">
              <a:solidFill>
                <a:srgbClr val="000000"/>
              </a:solidFill>
            </a:endParaRPr>
          </a:p>
        </p:txBody>
      </p:sp>
      <p:pic>
        <p:nvPicPr>
          <p:cNvPr id="106515" name="Picture 6" descr="learning activity symbols"/>
          <p:cNvPicPr>
            <a:picLocks noChangeAspect="1" noChangeArrowheads="1"/>
          </p:cNvPicPr>
          <p:nvPr/>
        </p:nvPicPr>
        <p:blipFill>
          <a:blip r:embed="rId3">
            <a:extLst>
              <a:ext uri="{28A0092B-C50C-407E-A947-70E740481C1C}">
                <a14:useLocalDpi xmlns:a14="http://schemas.microsoft.com/office/drawing/2010/main" val="0"/>
              </a:ext>
            </a:extLst>
          </a:blip>
          <a:srcRect r="93553"/>
          <a:stretch>
            <a:fillRect/>
          </a:stretch>
        </p:blipFill>
        <p:spPr bwMode="auto">
          <a:xfrm>
            <a:off x="2176463" y="752475"/>
            <a:ext cx="688975" cy="53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ZoneTexte 6"/>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49</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Rectangle 2"/>
          <p:cNvSpPr>
            <a:spLocks noChangeArrowheads="1"/>
          </p:cNvSpPr>
          <p:nvPr/>
        </p:nvSpPr>
        <p:spPr bwMode="auto">
          <a:xfrm>
            <a:off x="193830" y="261938"/>
            <a:ext cx="8684109"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r>
              <a:rPr lang="en-US" altLang="en-US" sz="2800" b="1" dirty="0">
                <a:solidFill>
                  <a:srgbClr val="0000FF"/>
                </a:solidFill>
              </a:rPr>
              <a:t>INTRODUCTION </a:t>
            </a:r>
            <a:r>
              <a:rPr lang="en-US" altLang="en-US" sz="2800" b="1" dirty="0" smtClean="0">
                <a:solidFill>
                  <a:srgbClr val="0000FF"/>
                </a:solidFill>
              </a:rPr>
              <a:t>À LA COORDINATION CIVILO-MILITAIRE</a:t>
            </a:r>
            <a:endParaRPr lang="en-US" altLang="en-US" sz="2800" b="1" dirty="0">
              <a:solidFill>
                <a:srgbClr val="0000FF"/>
              </a:solidFill>
            </a:endParaRPr>
          </a:p>
        </p:txBody>
      </p:sp>
      <p:pic>
        <p:nvPicPr>
          <p:cNvPr id="61444" name="Picture 4" descr="banne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685800"/>
            <a:ext cx="91440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5" name="Text Box 7"/>
          <p:cNvSpPr txBox="1">
            <a:spLocks noChangeArrowheads="1"/>
          </p:cNvSpPr>
          <p:nvPr/>
        </p:nvSpPr>
        <p:spPr bwMode="auto">
          <a:xfrm>
            <a:off x="2292350" y="3444875"/>
            <a:ext cx="4879156"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None/>
            </a:pPr>
            <a:r>
              <a:rPr lang="fr-FR" dirty="0"/>
              <a:t>« 1.1 Intro Movie.avi »</a:t>
            </a:r>
            <a:endParaRPr lang="en-GB" altLang="en-US" dirty="0"/>
          </a:p>
          <a:p>
            <a:pPr eaLnBrk="1" hangingPunct="1">
              <a:buClr>
                <a:schemeClr val="bg1"/>
              </a:buClr>
              <a:buSzPct val="80000"/>
              <a:buFont typeface="Wingdings" pitchFamily="2" charset="2"/>
              <a:buNone/>
            </a:pPr>
            <a:r>
              <a:rPr lang="fr-FR" dirty="0"/>
              <a:t>Film de la MINUSTAH en tant qu’introduction</a:t>
            </a:r>
            <a:endParaRPr lang="en-GB" altLang="en-US" dirty="0"/>
          </a:p>
        </p:txBody>
      </p:sp>
      <p:sp>
        <p:nvSpPr>
          <p:cNvPr id="2" name="ZoneTexte 1"/>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 </a:t>
            </a:r>
            <a:r>
              <a:rPr lang="fr-CH" sz="1600" b="1" dirty="0" smtClean="0">
                <a:solidFill>
                  <a:schemeClr val="bg1"/>
                </a:solidFill>
              </a:rPr>
              <a:t>UNITÉ 1 : INTRODUCTION</a:t>
            </a:r>
            <a:endParaRPr lang="fr-CH" sz="1600" b="1" dirty="0">
              <a:solidFill>
                <a:schemeClr val="bg1"/>
              </a:solidFill>
            </a:endParaRPr>
          </a:p>
        </p:txBody>
      </p:sp>
      <p:sp>
        <p:nvSpPr>
          <p:cNvPr id="6" name="ZoneTexte 5"/>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5</a:t>
            </a:fld>
            <a:endParaRPr lang="en-GB" altLang="en-US" sz="1600" dirty="0" smtClean="0"/>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Text Box 4"/>
          <p:cNvSpPr txBox="1">
            <a:spLocks noChangeArrowheads="1"/>
          </p:cNvSpPr>
          <p:nvPr/>
        </p:nvSpPr>
        <p:spPr bwMode="auto">
          <a:xfrm>
            <a:off x="1600200" y="1078384"/>
            <a:ext cx="5943600" cy="400110"/>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CH" altLang="fr-FR" dirty="0" smtClean="0">
                <a:solidFill>
                  <a:srgbClr val="000000"/>
                </a:solidFill>
              </a:rPr>
              <a:t>Exemple de mandat : </a:t>
            </a:r>
            <a:r>
              <a:rPr lang="fr-CH" b="1" dirty="0" smtClean="0"/>
              <a:t>Chef de la CIMIC-NU  (U9)</a:t>
            </a:r>
            <a:r>
              <a:rPr lang="fr-CH" altLang="fr-FR" dirty="0" smtClean="0">
                <a:solidFill>
                  <a:srgbClr val="000000"/>
                </a:solidFill>
              </a:rPr>
              <a:t> </a:t>
            </a:r>
            <a:endParaRPr lang="fr-CH" altLang="fr-FR" dirty="0">
              <a:solidFill>
                <a:srgbClr val="000000"/>
              </a:solidFill>
            </a:endParaRPr>
          </a:p>
        </p:txBody>
      </p:sp>
      <p:sp>
        <p:nvSpPr>
          <p:cNvPr id="107524" name="Rectangle 3"/>
          <p:cNvSpPr txBox="1">
            <a:spLocks noChangeArrowheads="1"/>
          </p:cNvSpPr>
          <p:nvPr/>
        </p:nvSpPr>
        <p:spPr bwMode="auto">
          <a:xfrm>
            <a:off x="38100" y="1648544"/>
            <a:ext cx="9029700" cy="49488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b="1" dirty="0"/>
              <a:t>Sous l’égide du Chef d’état-major de la Force :</a:t>
            </a:r>
            <a:endParaRPr lang="en-GB" altLang="fr-FR" b="1" dirty="0">
              <a:solidFill>
                <a:srgbClr val="000000"/>
              </a:solidFill>
            </a:endParaRPr>
          </a:p>
          <a:p>
            <a:pPr eaLnBrk="1" hangingPunct="1">
              <a:buSzPct val="80000"/>
              <a:buFont typeface="Wingdings" pitchFamily="2" charset="2"/>
              <a:buNone/>
            </a:pPr>
            <a:endParaRPr lang="en-GB" altLang="fr-FR" b="1" dirty="0">
              <a:solidFill>
                <a:srgbClr val="000000"/>
              </a:solidFill>
            </a:endParaRPr>
          </a:p>
          <a:p>
            <a:pPr eaLnBrk="1" hangingPunct="1">
              <a:buSzPct val="80000"/>
              <a:buFont typeface="Wingdings" pitchFamily="2" charset="2"/>
              <a:buChar char="§"/>
            </a:pPr>
            <a:r>
              <a:rPr lang="en-GB" altLang="fr-FR" b="1" dirty="0">
                <a:solidFill>
                  <a:srgbClr val="000000"/>
                </a:solidFill>
              </a:rPr>
              <a:t> </a:t>
            </a:r>
            <a:r>
              <a:rPr lang="fr-FR" b="1" dirty="0">
                <a:solidFill>
                  <a:srgbClr val="0000FF"/>
                </a:solidFill>
              </a:rPr>
              <a:t>Conseille</a:t>
            </a:r>
            <a:r>
              <a:rPr lang="fr-FR" b="1" dirty="0"/>
              <a:t> et </a:t>
            </a:r>
            <a:r>
              <a:rPr lang="fr-FR" b="1" dirty="0">
                <a:solidFill>
                  <a:srgbClr val="0000FF"/>
                </a:solidFill>
              </a:rPr>
              <a:t>représente</a:t>
            </a:r>
            <a:r>
              <a:rPr lang="fr-FR" b="1" dirty="0"/>
              <a:t> le Commandant de la Force et </a:t>
            </a:r>
            <a:r>
              <a:rPr lang="fr-FR" b="1" dirty="0" smtClean="0"/>
              <a:t>l’Équipe </a:t>
            </a:r>
            <a:r>
              <a:rPr lang="fr-FR" b="1" dirty="0"/>
              <a:t>de direction de </a:t>
            </a:r>
            <a:r>
              <a:rPr lang="fr-FR" b="1" dirty="0" smtClean="0"/>
              <a:t>la</a:t>
            </a:r>
            <a:br>
              <a:rPr lang="fr-FR" b="1" dirty="0" smtClean="0"/>
            </a:br>
            <a:r>
              <a:rPr lang="fr-FR" b="1" dirty="0" smtClean="0"/>
              <a:t>   Mission;</a:t>
            </a:r>
          </a:p>
          <a:p>
            <a:pPr eaLnBrk="1" hangingPunct="1">
              <a:buSzPct val="80000"/>
              <a:buFont typeface="Wingdings" pitchFamily="2" charset="2"/>
              <a:buChar char="§"/>
            </a:pPr>
            <a:r>
              <a:rPr lang="fr-FR" altLang="fr-FR" b="1" dirty="0">
                <a:solidFill>
                  <a:srgbClr val="000000"/>
                </a:solidFill>
              </a:rPr>
              <a:t> </a:t>
            </a:r>
            <a:r>
              <a:rPr lang="fr-FR" b="1" dirty="0" smtClean="0">
                <a:solidFill>
                  <a:srgbClr val="0000FF"/>
                </a:solidFill>
              </a:rPr>
              <a:t>Planifie, coordonne et supervise </a:t>
            </a:r>
            <a:r>
              <a:rPr lang="fr-FR" b="1" dirty="0" smtClean="0"/>
              <a:t>l’exécution de la stratégie de la CIMIC-NU;</a:t>
            </a:r>
            <a:endParaRPr lang="en-GB" altLang="fr-FR" b="1" dirty="0">
              <a:solidFill>
                <a:srgbClr val="000000"/>
              </a:solidFill>
            </a:endParaRPr>
          </a:p>
          <a:p>
            <a:pPr eaLnBrk="1" hangingPunct="1">
              <a:buSzPct val="80000"/>
              <a:buFont typeface="Wingdings" pitchFamily="2" charset="2"/>
              <a:buChar char="§"/>
            </a:pPr>
            <a:endParaRPr lang="en-GB" altLang="fr-FR" sz="1050" b="1" dirty="0">
              <a:solidFill>
                <a:srgbClr val="000000"/>
              </a:solidFill>
            </a:endParaRPr>
          </a:p>
          <a:p>
            <a:pPr eaLnBrk="1" hangingPunct="1">
              <a:buSzPct val="80000"/>
              <a:buFont typeface="Wingdings" pitchFamily="2" charset="2"/>
              <a:buChar char="§"/>
            </a:pPr>
            <a:r>
              <a:rPr lang="en-GB" altLang="fr-FR" b="1" dirty="0" smtClean="0">
                <a:solidFill>
                  <a:srgbClr val="000000"/>
                </a:solidFill>
              </a:rPr>
              <a:t> </a:t>
            </a:r>
            <a:r>
              <a:rPr lang="fr-FR" b="1" dirty="0">
                <a:solidFill>
                  <a:srgbClr val="0000FF"/>
                </a:solidFill>
              </a:rPr>
              <a:t>Dirige </a:t>
            </a:r>
            <a:r>
              <a:rPr lang="fr-FR" b="1" dirty="0"/>
              <a:t>les activités de la </a:t>
            </a:r>
            <a:r>
              <a:rPr lang="fr-FR" b="1" dirty="0" smtClean="0"/>
              <a:t>CIMIC-NU;</a:t>
            </a:r>
          </a:p>
          <a:p>
            <a:pPr eaLnBrk="1" hangingPunct="1">
              <a:buSzPct val="80000"/>
              <a:buFont typeface="Wingdings" pitchFamily="2" charset="2"/>
              <a:buChar char="§"/>
            </a:pPr>
            <a:endParaRPr lang="fr-FR" sz="1050" b="1" dirty="0" smtClean="0"/>
          </a:p>
          <a:p>
            <a:pPr eaLnBrk="1" hangingPunct="1">
              <a:buSzPct val="80000"/>
              <a:buFont typeface="Wingdings" pitchFamily="2" charset="2"/>
              <a:buChar char="§"/>
            </a:pPr>
            <a:r>
              <a:rPr lang="en-GB" altLang="fr-FR" b="1" dirty="0" smtClean="0">
                <a:solidFill>
                  <a:srgbClr val="000000"/>
                </a:solidFill>
              </a:rPr>
              <a:t> </a:t>
            </a:r>
            <a:r>
              <a:rPr lang="fr-FR" b="1" dirty="0">
                <a:solidFill>
                  <a:srgbClr val="0000FF"/>
                </a:solidFill>
              </a:rPr>
              <a:t>Élabore et actualise </a:t>
            </a:r>
            <a:r>
              <a:rPr lang="fr-FR" b="1" dirty="0"/>
              <a:t>les plans, les procédures opérationnelles permanentes (</a:t>
            </a:r>
            <a:r>
              <a:rPr lang="fr-FR" b="1" dirty="0" err="1"/>
              <a:t>SOPs</a:t>
            </a:r>
            <a:r>
              <a:rPr lang="fr-FR" b="1" dirty="0" smtClean="0"/>
              <a:t>),</a:t>
            </a:r>
            <a:br>
              <a:rPr lang="fr-FR" b="1" dirty="0" smtClean="0"/>
            </a:br>
            <a:r>
              <a:rPr lang="fr-FR" b="1" dirty="0" smtClean="0"/>
              <a:t>   les directives </a:t>
            </a:r>
            <a:r>
              <a:rPr lang="fr-FR" b="1" dirty="0"/>
              <a:t>et les orientations de la </a:t>
            </a:r>
            <a:r>
              <a:rPr lang="fr-FR" b="1" dirty="0" smtClean="0"/>
              <a:t>CIMIC-NU;</a:t>
            </a:r>
            <a:endParaRPr lang="en-GB" altLang="fr-FR" b="1" dirty="0">
              <a:solidFill>
                <a:srgbClr val="000000"/>
              </a:solidFill>
            </a:endParaRPr>
          </a:p>
          <a:p>
            <a:pPr eaLnBrk="1" hangingPunct="1">
              <a:buSzPct val="80000"/>
              <a:buFont typeface="Wingdings" pitchFamily="2" charset="2"/>
              <a:buChar char="§"/>
            </a:pPr>
            <a:endParaRPr lang="en-GB" altLang="fr-FR" sz="1050" b="1" dirty="0">
              <a:solidFill>
                <a:srgbClr val="000000"/>
              </a:solidFill>
            </a:endParaRPr>
          </a:p>
          <a:p>
            <a:pPr eaLnBrk="1" hangingPunct="1">
              <a:buSzPct val="80000"/>
              <a:buFont typeface="Wingdings" pitchFamily="2" charset="2"/>
              <a:buChar char="§"/>
            </a:pPr>
            <a:r>
              <a:rPr lang="en-GB" altLang="fr-FR" b="1" dirty="0" smtClean="0">
                <a:solidFill>
                  <a:srgbClr val="0000FF"/>
                </a:solidFill>
              </a:rPr>
              <a:t> </a:t>
            </a:r>
            <a:r>
              <a:rPr lang="fr-FR" b="1" dirty="0">
                <a:solidFill>
                  <a:srgbClr val="0000FF"/>
                </a:solidFill>
              </a:rPr>
              <a:t>Contribue </a:t>
            </a:r>
            <a:r>
              <a:rPr lang="fr-FR" b="1" dirty="0"/>
              <a:t>à l’analyse de la Mission, par l’intermédiaire de la JMAC (la Cellule </a:t>
            </a:r>
            <a:r>
              <a:rPr lang="fr-FR" b="1" dirty="0" smtClean="0"/>
              <a:t/>
            </a:r>
            <a:br>
              <a:rPr lang="fr-FR" b="1" dirty="0" smtClean="0"/>
            </a:br>
            <a:r>
              <a:rPr lang="fr-FR" b="1" dirty="0" smtClean="0"/>
              <a:t>   d’analyse </a:t>
            </a:r>
            <a:r>
              <a:rPr lang="fr-FR" b="1" dirty="0"/>
              <a:t>conjointe de la Mission</a:t>
            </a:r>
            <a:r>
              <a:rPr lang="fr-FR" b="1" dirty="0" smtClean="0"/>
              <a:t>);</a:t>
            </a:r>
            <a:r>
              <a:rPr lang="en-GB" altLang="fr-FR" b="1" dirty="0" smtClean="0">
                <a:solidFill>
                  <a:srgbClr val="0000FF"/>
                </a:solidFill>
              </a:rPr>
              <a:t> </a:t>
            </a:r>
          </a:p>
          <a:p>
            <a:pPr eaLnBrk="1" hangingPunct="1">
              <a:buSzPct val="80000"/>
              <a:buFont typeface="Wingdings" pitchFamily="2" charset="2"/>
              <a:buChar char="§"/>
            </a:pPr>
            <a:endParaRPr lang="en-GB" altLang="fr-FR" sz="1050" b="1" dirty="0" smtClean="0">
              <a:solidFill>
                <a:srgbClr val="0000FF"/>
              </a:solidFill>
            </a:endParaRPr>
          </a:p>
          <a:p>
            <a:pPr eaLnBrk="1" hangingPunct="1">
              <a:buSzPct val="80000"/>
              <a:buFont typeface="Wingdings" pitchFamily="2" charset="2"/>
              <a:buChar char="§"/>
            </a:pPr>
            <a:r>
              <a:rPr lang="en-GB" altLang="fr-FR" b="1" dirty="0">
                <a:solidFill>
                  <a:srgbClr val="000000"/>
                </a:solidFill>
              </a:rPr>
              <a:t> </a:t>
            </a:r>
            <a:r>
              <a:rPr lang="fr-FR" b="1" dirty="0">
                <a:solidFill>
                  <a:srgbClr val="0000FF"/>
                </a:solidFill>
              </a:rPr>
              <a:t>Assure la liaison </a:t>
            </a:r>
            <a:r>
              <a:rPr lang="fr-FR" b="1" dirty="0"/>
              <a:t>entre le QG (Quartier général) de la Force et les autres composantes et </a:t>
            </a:r>
            <a:r>
              <a:rPr lang="fr-FR" b="1" dirty="0" smtClean="0"/>
              <a:t>organes;</a:t>
            </a:r>
          </a:p>
          <a:p>
            <a:pPr eaLnBrk="1" hangingPunct="1">
              <a:buSzPct val="80000"/>
              <a:buFont typeface="Wingdings" pitchFamily="2" charset="2"/>
              <a:buChar char="§"/>
            </a:pPr>
            <a:endParaRPr lang="en-GB" altLang="fr-FR" sz="1050" b="1" dirty="0">
              <a:solidFill>
                <a:srgbClr val="000000"/>
              </a:solidFill>
            </a:endParaRPr>
          </a:p>
          <a:p>
            <a:pPr eaLnBrk="1" hangingPunct="1">
              <a:buSzPct val="80000"/>
              <a:buFont typeface="Wingdings" pitchFamily="2" charset="2"/>
              <a:buChar char="§"/>
            </a:pPr>
            <a:r>
              <a:rPr lang="fr-FR" dirty="0" smtClean="0"/>
              <a:t> </a:t>
            </a:r>
            <a:r>
              <a:rPr lang="fr-FR" b="1" dirty="0">
                <a:solidFill>
                  <a:srgbClr val="0000FF"/>
                </a:solidFill>
              </a:rPr>
              <a:t>Gère la formation </a:t>
            </a:r>
            <a:r>
              <a:rPr lang="fr-FR" b="1" dirty="0"/>
              <a:t>dispensée par la CIMIC-NU.</a:t>
            </a:r>
            <a:endParaRPr lang="en-GB" altLang="fr-FR" b="1" dirty="0">
              <a:solidFill>
                <a:srgbClr val="000000"/>
              </a:solidFill>
            </a:endParaRPr>
          </a:p>
          <a:p>
            <a:pPr eaLnBrk="1" hangingPunct="1">
              <a:buSzPct val="80000"/>
              <a:buFont typeface="Wingdings" pitchFamily="2" charset="2"/>
              <a:buChar char="§"/>
            </a:pPr>
            <a:endParaRPr lang="en-GB" altLang="fr-FR" b="1" dirty="0">
              <a:solidFill>
                <a:srgbClr val="000000"/>
              </a:solidFill>
            </a:endParaRPr>
          </a:p>
        </p:txBody>
      </p:sp>
      <p:sp>
        <p:nvSpPr>
          <p:cNvPr id="107525" name="Text Box 4"/>
          <p:cNvSpPr txBox="1">
            <a:spLocks noChangeArrowheads="1"/>
          </p:cNvSpPr>
          <p:nvPr/>
        </p:nvSpPr>
        <p:spPr bwMode="auto">
          <a:xfrm>
            <a:off x="449263" y="461615"/>
            <a:ext cx="8439150" cy="519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fr-FR" sz="2800" b="1" dirty="0" smtClean="0">
                <a:solidFill>
                  <a:srgbClr val="000000"/>
                </a:solidFill>
              </a:rPr>
              <a:t>PERSONNEL DE LA CIMIC-NU</a:t>
            </a:r>
            <a:endParaRPr lang="en-US" altLang="fr-FR" sz="2800" b="1" dirty="0">
              <a:solidFill>
                <a:srgbClr val="000000"/>
              </a:solidFill>
            </a:endParaRPr>
          </a:p>
        </p:txBody>
      </p:sp>
      <p:sp>
        <p:nvSpPr>
          <p:cNvPr id="6" name="ZoneTexte 5"/>
          <p:cNvSpPr txBox="1"/>
          <p:nvPr/>
        </p:nvSpPr>
        <p:spPr>
          <a:xfrm>
            <a:off x="0" y="10955"/>
            <a:ext cx="91331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10" name="ZoneTexte 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pic>
        <p:nvPicPr>
          <p:cNvPr id="12" name="Image 1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100" y="6453336"/>
            <a:ext cx="461033" cy="374354"/>
          </a:xfrm>
          <a:prstGeom prst="rect">
            <a:avLst/>
          </a:prstGeom>
          <a:noFill/>
        </p:spPr>
      </p:pic>
    </p:spTree>
    <p:extLst>
      <p:ext uri="{BB962C8B-B14F-4D97-AF65-F5344CB8AC3E}">
        <p14:creationId xmlns:p14="http://schemas.microsoft.com/office/powerpoint/2010/main" val="367235587"/>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txBox="1">
            <a:spLocks noChangeArrowheads="1"/>
          </p:cNvSpPr>
          <p:nvPr/>
        </p:nvSpPr>
        <p:spPr bwMode="auto">
          <a:xfrm>
            <a:off x="76200" y="1872952"/>
            <a:ext cx="90297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b="1" dirty="0"/>
              <a:t>Sous l’égide du Chef (adjoint) de la CIMIC-NU (U9) :</a:t>
            </a:r>
            <a:endParaRPr lang="en-GB" altLang="fr-FR" b="1" dirty="0">
              <a:solidFill>
                <a:srgbClr val="000000"/>
              </a:solidFill>
            </a:endParaRPr>
          </a:p>
          <a:p>
            <a:pPr eaLnBrk="1" hangingPunct="1">
              <a:buClr>
                <a:srgbClr val="FFFFFF"/>
              </a:buClr>
              <a:buSzPct val="80000"/>
              <a:buFont typeface="Wingdings" pitchFamily="2" charset="2"/>
              <a:buNone/>
            </a:pPr>
            <a:endParaRPr lang="en-GB" altLang="fr-FR" sz="1200" b="1" dirty="0">
              <a:solidFill>
                <a:srgbClr val="000000"/>
              </a:solidFill>
            </a:endParaRPr>
          </a:p>
          <a:p>
            <a:pPr eaLnBrk="1" hangingPunct="1">
              <a:buClr>
                <a:srgbClr val="000000"/>
              </a:buClr>
              <a:buSzPct val="80000"/>
              <a:buFont typeface="Wingdings" pitchFamily="2" charset="2"/>
              <a:buChar char="§"/>
            </a:pPr>
            <a:r>
              <a:rPr lang="en-GB" altLang="fr-FR" b="1" dirty="0">
                <a:solidFill>
                  <a:srgbClr val="000000"/>
                </a:solidFill>
              </a:rPr>
              <a:t> </a:t>
            </a:r>
            <a:r>
              <a:rPr lang="fr-FR" b="1" dirty="0">
                <a:solidFill>
                  <a:srgbClr val="0000FF"/>
                </a:solidFill>
              </a:rPr>
              <a:t>Assiste </a:t>
            </a:r>
            <a:r>
              <a:rPr lang="fr-FR" b="1" dirty="0"/>
              <a:t>le Chef adjoint de la </a:t>
            </a:r>
            <a:r>
              <a:rPr lang="fr-FR" b="1" dirty="0" smtClean="0"/>
              <a:t>CIMIC-NU;</a:t>
            </a:r>
            <a:r>
              <a:rPr lang="en-GB" altLang="fr-FR" b="1" dirty="0" smtClean="0">
                <a:solidFill>
                  <a:srgbClr val="000000"/>
                </a:solidFill>
              </a:rPr>
              <a:t> </a:t>
            </a:r>
            <a:endParaRPr lang="en-GB" altLang="fr-FR" b="1" dirty="0">
              <a:solidFill>
                <a:srgbClr val="000000"/>
              </a:solidFill>
            </a:endParaRPr>
          </a:p>
          <a:p>
            <a:pPr eaLnBrk="1" hangingPunct="1">
              <a:buClr>
                <a:srgbClr val="000000"/>
              </a:buClr>
              <a:buSzPct val="80000"/>
              <a:buFont typeface="Wingdings" pitchFamily="2" charset="2"/>
              <a:buChar char="§"/>
            </a:pPr>
            <a:endParaRPr lang="en-GB" altLang="fr-FR" sz="1000" b="1" dirty="0">
              <a:solidFill>
                <a:srgbClr val="000000"/>
              </a:solidFill>
            </a:endParaRPr>
          </a:p>
          <a:p>
            <a:pPr eaLnBrk="1" hangingPunct="1">
              <a:buClr>
                <a:srgbClr val="000000"/>
              </a:buClr>
              <a:buSzPct val="80000"/>
              <a:buFont typeface="Wingdings" pitchFamily="2" charset="2"/>
              <a:buChar char="§"/>
            </a:pPr>
            <a:r>
              <a:rPr lang="en-GB" altLang="fr-FR" b="1" dirty="0">
                <a:solidFill>
                  <a:srgbClr val="000000"/>
                </a:solidFill>
              </a:rPr>
              <a:t> </a:t>
            </a:r>
            <a:r>
              <a:rPr lang="fr-FR" b="1" dirty="0">
                <a:solidFill>
                  <a:srgbClr val="0000FF"/>
                </a:solidFill>
              </a:rPr>
              <a:t>Gère/coordonne </a:t>
            </a:r>
            <a:r>
              <a:rPr lang="fr-FR" b="1" dirty="0"/>
              <a:t>les activités en cours de la </a:t>
            </a:r>
            <a:r>
              <a:rPr lang="fr-FR" b="1" dirty="0" smtClean="0"/>
              <a:t>CIMIC-NU;</a:t>
            </a:r>
          </a:p>
          <a:p>
            <a:pPr eaLnBrk="1" hangingPunct="1">
              <a:buClr>
                <a:srgbClr val="000000"/>
              </a:buClr>
              <a:buSzPct val="80000"/>
              <a:buFont typeface="Wingdings" pitchFamily="2" charset="2"/>
              <a:buChar char="§"/>
            </a:pPr>
            <a:endParaRPr lang="fr-FR" sz="1000" b="1" dirty="0" smtClean="0"/>
          </a:p>
          <a:p>
            <a:pPr eaLnBrk="1" hangingPunct="1">
              <a:buClr>
                <a:srgbClr val="000000"/>
              </a:buClr>
              <a:buSzPct val="80000"/>
              <a:buFont typeface="Wingdings" pitchFamily="2" charset="2"/>
              <a:buChar char="§"/>
            </a:pPr>
            <a:r>
              <a:rPr lang="en-GB" altLang="fr-FR" b="1" dirty="0" smtClean="0">
                <a:solidFill>
                  <a:srgbClr val="000000"/>
                </a:solidFill>
              </a:rPr>
              <a:t> </a:t>
            </a:r>
            <a:r>
              <a:rPr lang="fr-FR" b="1" dirty="0">
                <a:solidFill>
                  <a:srgbClr val="0000FF"/>
                </a:solidFill>
              </a:rPr>
              <a:t>Travaille en coordination </a:t>
            </a:r>
            <a:r>
              <a:rPr lang="fr-FR" b="1" dirty="0"/>
              <a:t>avec le QG de la Force et les responsables de secteur </a:t>
            </a:r>
            <a:r>
              <a:rPr lang="fr-FR" b="1" dirty="0" smtClean="0"/>
              <a:t/>
            </a:r>
            <a:br>
              <a:rPr lang="fr-FR" b="1" dirty="0" smtClean="0"/>
            </a:br>
            <a:r>
              <a:rPr lang="fr-FR" b="1" dirty="0" smtClean="0"/>
              <a:t>   de </a:t>
            </a:r>
            <a:r>
              <a:rPr lang="fr-FR" b="1" dirty="0"/>
              <a:t>la </a:t>
            </a:r>
            <a:r>
              <a:rPr lang="fr-FR" b="1" dirty="0" smtClean="0"/>
              <a:t>CIMIC-NU;</a:t>
            </a:r>
          </a:p>
          <a:p>
            <a:pPr eaLnBrk="1" hangingPunct="1">
              <a:buClr>
                <a:srgbClr val="000000"/>
              </a:buClr>
              <a:buSzPct val="80000"/>
              <a:buFont typeface="Wingdings" pitchFamily="2" charset="2"/>
              <a:buChar char="§"/>
            </a:pPr>
            <a:endParaRPr lang="fr-FR" sz="1000" b="1" dirty="0" smtClean="0"/>
          </a:p>
          <a:p>
            <a:pPr eaLnBrk="1" hangingPunct="1">
              <a:buClr>
                <a:srgbClr val="000000"/>
              </a:buClr>
              <a:buSzPct val="80000"/>
              <a:buFont typeface="Wingdings" pitchFamily="2" charset="2"/>
              <a:buChar char="§"/>
            </a:pPr>
            <a:r>
              <a:rPr lang="fr-FR" altLang="fr-FR" b="1" dirty="0">
                <a:solidFill>
                  <a:srgbClr val="000000"/>
                </a:solidFill>
              </a:rPr>
              <a:t> </a:t>
            </a:r>
            <a:r>
              <a:rPr lang="fr-FR" b="1" dirty="0">
                <a:solidFill>
                  <a:srgbClr val="0000FF"/>
                </a:solidFill>
              </a:rPr>
              <a:t>Contribue aux évaluations </a:t>
            </a:r>
            <a:r>
              <a:rPr lang="fr-FR" b="1" dirty="0"/>
              <a:t>et aux exposés de la CIMIC-NU, en fonction des </a:t>
            </a:r>
            <a:r>
              <a:rPr lang="fr-FR" b="1" dirty="0" smtClean="0"/>
              <a:t/>
            </a:r>
            <a:br>
              <a:rPr lang="fr-FR" b="1" dirty="0" smtClean="0"/>
            </a:br>
            <a:r>
              <a:rPr lang="fr-FR" b="1" dirty="0" smtClean="0"/>
              <a:t>   besoins;</a:t>
            </a:r>
          </a:p>
          <a:p>
            <a:pPr eaLnBrk="1" hangingPunct="1">
              <a:buClr>
                <a:srgbClr val="000000"/>
              </a:buClr>
              <a:buSzPct val="80000"/>
              <a:buFont typeface="Wingdings" pitchFamily="2" charset="2"/>
              <a:buChar char="§"/>
            </a:pPr>
            <a:endParaRPr lang="fr-FR" sz="1000" b="1" dirty="0" smtClean="0"/>
          </a:p>
          <a:p>
            <a:pPr eaLnBrk="1" hangingPunct="1">
              <a:buClr>
                <a:srgbClr val="000000"/>
              </a:buClr>
              <a:buSzPct val="80000"/>
              <a:buFont typeface="Wingdings" pitchFamily="2" charset="2"/>
              <a:buChar char="§"/>
            </a:pPr>
            <a:r>
              <a:rPr lang="fr-FR" altLang="fr-FR" b="1" dirty="0">
                <a:solidFill>
                  <a:srgbClr val="000000"/>
                </a:solidFill>
              </a:rPr>
              <a:t> </a:t>
            </a:r>
            <a:r>
              <a:rPr lang="fr-FR" b="1" dirty="0">
                <a:solidFill>
                  <a:srgbClr val="0000FF"/>
                </a:solidFill>
              </a:rPr>
              <a:t>Synchronise </a:t>
            </a:r>
            <a:r>
              <a:rPr lang="fr-FR" b="1" dirty="0"/>
              <a:t>la CIMIC et les opérations d’information, sous la direction de l’U9 </a:t>
            </a:r>
            <a:r>
              <a:rPr lang="fr-FR" b="1" dirty="0" smtClean="0"/>
              <a:t>;</a:t>
            </a:r>
          </a:p>
          <a:p>
            <a:pPr eaLnBrk="1" hangingPunct="1">
              <a:buClr>
                <a:srgbClr val="000000"/>
              </a:buClr>
              <a:buSzPct val="80000"/>
              <a:buFont typeface="Wingdings" pitchFamily="2" charset="2"/>
              <a:buChar char="§"/>
            </a:pPr>
            <a:endParaRPr lang="fr-FR" altLang="fr-FR" sz="1000" b="1" dirty="0">
              <a:solidFill>
                <a:srgbClr val="000000"/>
              </a:solidFill>
            </a:endParaRPr>
          </a:p>
          <a:p>
            <a:pPr eaLnBrk="1" hangingPunct="1">
              <a:buSzPct val="80000"/>
              <a:buFont typeface="Wingdings" pitchFamily="2" charset="2"/>
              <a:buChar char="§"/>
            </a:pPr>
            <a:r>
              <a:rPr lang="en-GB" altLang="fr-FR" dirty="0" smtClean="0">
                <a:solidFill>
                  <a:srgbClr val="000000"/>
                </a:solidFill>
              </a:rPr>
              <a:t>  </a:t>
            </a:r>
            <a:r>
              <a:rPr lang="fr-FR" b="1" dirty="0">
                <a:solidFill>
                  <a:srgbClr val="0000FF"/>
                </a:solidFill>
              </a:rPr>
              <a:t>Supervise </a:t>
            </a:r>
            <a:r>
              <a:rPr lang="fr-FR" b="1" dirty="0"/>
              <a:t>le Sergent des opérations de la </a:t>
            </a:r>
            <a:r>
              <a:rPr lang="fr-FR" b="1" dirty="0" smtClean="0"/>
              <a:t>CIMIC-NU</a:t>
            </a:r>
            <a:r>
              <a:rPr lang="en-GB" altLang="fr-FR" b="1" dirty="0" smtClean="0">
                <a:solidFill>
                  <a:srgbClr val="000000"/>
                </a:solidFill>
              </a:rPr>
              <a:t>;</a:t>
            </a:r>
          </a:p>
          <a:p>
            <a:pPr eaLnBrk="1" hangingPunct="1">
              <a:buSzPct val="80000"/>
              <a:buFont typeface="Wingdings" pitchFamily="2" charset="2"/>
              <a:buChar char="§"/>
            </a:pPr>
            <a:endParaRPr lang="en-GB" altLang="fr-FR" sz="1000" b="1" dirty="0">
              <a:solidFill>
                <a:srgbClr val="000000"/>
              </a:solidFill>
            </a:endParaRPr>
          </a:p>
          <a:p>
            <a:pPr eaLnBrk="1" hangingPunct="1">
              <a:buSzPct val="80000"/>
              <a:buFont typeface="Wingdings" pitchFamily="2" charset="2"/>
              <a:buChar char="§"/>
            </a:pPr>
            <a:r>
              <a:rPr lang="en-GB" altLang="fr-FR" b="1" dirty="0" smtClean="0">
                <a:solidFill>
                  <a:srgbClr val="000000"/>
                </a:solidFill>
              </a:rPr>
              <a:t> </a:t>
            </a:r>
            <a:r>
              <a:rPr lang="fr-FR" b="1" dirty="0">
                <a:solidFill>
                  <a:srgbClr val="0000FF"/>
                </a:solidFill>
              </a:rPr>
              <a:t>Assure </a:t>
            </a:r>
            <a:r>
              <a:rPr lang="fr-FR" b="1" dirty="0"/>
              <a:t>la liaison avec les civils au niveau opérationnel eu égard aux activités </a:t>
            </a:r>
            <a:r>
              <a:rPr lang="fr-FR" b="1" dirty="0" smtClean="0"/>
              <a:t/>
            </a:r>
            <a:br>
              <a:rPr lang="fr-FR" b="1" dirty="0" smtClean="0"/>
            </a:br>
            <a:r>
              <a:rPr lang="fr-FR" b="1" dirty="0" smtClean="0"/>
              <a:t>   en </a:t>
            </a:r>
            <a:r>
              <a:rPr lang="fr-FR" b="1" dirty="0"/>
              <a:t>cours de la CIMIC-NU</a:t>
            </a:r>
            <a:r>
              <a:rPr lang="fr-FR" b="1" dirty="0" smtClean="0"/>
              <a:t>.</a:t>
            </a:r>
            <a:endParaRPr lang="en-GB" altLang="fr-FR" b="1" dirty="0">
              <a:solidFill>
                <a:srgbClr val="000000"/>
              </a:solidFill>
            </a:endParaRPr>
          </a:p>
        </p:txBody>
      </p:sp>
      <p:sp>
        <p:nvSpPr>
          <p:cNvPr id="108548" name="Text Box 4"/>
          <p:cNvSpPr txBox="1">
            <a:spLocks noChangeArrowheads="1"/>
          </p:cNvSpPr>
          <p:nvPr/>
        </p:nvSpPr>
        <p:spPr bwMode="auto">
          <a:xfrm>
            <a:off x="1600200" y="1222400"/>
            <a:ext cx="5943600" cy="400110"/>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b="1" dirty="0"/>
              <a:t>Exemple de mandat : Officier des opérations  (U9)</a:t>
            </a:r>
            <a:endParaRPr lang="en-US" altLang="fr-FR" dirty="0">
              <a:solidFill>
                <a:srgbClr val="000000"/>
              </a:solidFill>
            </a:endParaRPr>
          </a:p>
        </p:txBody>
      </p:sp>
      <p:sp>
        <p:nvSpPr>
          <p:cNvPr id="108549" name="Text Box 4"/>
          <p:cNvSpPr txBox="1">
            <a:spLocks noChangeArrowheads="1"/>
          </p:cNvSpPr>
          <p:nvPr/>
        </p:nvSpPr>
        <p:spPr bwMode="auto">
          <a:xfrm>
            <a:off x="381000" y="533624"/>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t>PERSONNEL DE LA CIMIC-NU</a:t>
            </a:r>
            <a:endParaRPr lang="en-US" altLang="fr-FR" sz="2800" b="1" dirty="0">
              <a:solidFill>
                <a:srgbClr val="000000"/>
              </a:solidFill>
            </a:endParaRPr>
          </a:p>
        </p:txBody>
      </p:sp>
      <p:sp>
        <p:nvSpPr>
          <p:cNvPr id="6" name="ZoneTexte 5"/>
          <p:cNvSpPr txBox="1"/>
          <p:nvPr/>
        </p:nvSpPr>
        <p:spPr>
          <a:xfrm>
            <a:off x="0" y="10955"/>
            <a:ext cx="91331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pic>
        <p:nvPicPr>
          <p:cNvPr id="9" name="Image 8"/>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100" y="6453336"/>
            <a:ext cx="461033" cy="374354"/>
          </a:xfrm>
          <a:prstGeom prst="rect">
            <a:avLst/>
          </a:prstGeom>
          <a:noFill/>
        </p:spPr>
      </p:pic>
    </p:spTree>
    <p:extLst>
      <p:ext uri="{BB962C8B-B14F-4D97-AF65-F5344CB8AC3E}">
        <p14:creationId xmlns:p14="http://schemas.microsoft.com/office/powerpoint/2010/main" val="895940128"/>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Text Box 4"/>
          <p:cNvSpPr txBox="1">
            <a:spLocks noChangeArrowheads="1"/>
          </p:cNvSpPr>
          <p:nvPr/>
        </p:nvSpPr>
        <p:spPr bwMode="auto">
          <a:xfrm>
            <a:off x="577880" y="812800"/>
            <a:ext cx="8033330" cy="400110"/>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b="1" dirty="0"/>
              <a:t>Exemple de mandat : Mandat d’un responsable de la planification (U9)</a:t>
            </a:r>
            <a:endParaRPr lang="en-US" altLang="fr-FR" dirty="0">
              <a:solidFill>
                <a:srgbClr val="000000"/>
              </a:solidFill>
            </a:endParaRPr>
          </a:p>
        </p:txBody>
      </p:sp>
      <p:sp>
        <p:nvSpPr>
          <p:cNvPr id="107524" name="Rectangle 3"/>
          <p:cNvSpPr txBox="1">
            <a:spLocks noChangeArrowheads="1"/>
          </p:cNvSpPr>
          <p:nvPr/>
        </p:nvSpPr>
        <p:spPr bwMode="auto">
          <a:xfrm>
            <a:off x="38100" y="1371600"/>
            <a:ext cx="90297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b="1" dirty="0"/>
              <a:t>Sous l’égide du Chef ou du Chef adjoint de la CIMIC-NU </a:t>
            </a:r>
            <a:r>
              <a:rPr lang="en-GB" altLang="fr-FR" b="1" dirty="0" smtClean="0">
                <a:solidFill>
                  <a:srgbClr val="000000"/>
                </a:solidFill>
              </a:rPr>
              <a:t>: </a:t>
            </a:r>
            <a:endParaRPr lang="en-GB" altLang="fr-FR" b="1" dirty="0">
              <a:solidFill>
                <a:srgbClr val="000000"/>
              </a:solidFill>
            </a:endParaRPr>
          </a:p>
          <a:p>
            <a:pPr eaLnBrk="1" hangingPunct="1">
              <a:buSzPct val="80000"/>
              <a:buFont typeface="Wingdings" pitchFamily="2" charset="2"/>
              <a:buNone/>
            </a:pPr>
            <a:endParaRPr lang="en-GB" altLang="fr-FR" b="1" dirty="0">
              <a:solidFill>
                <a:srgbClr val="000000"/>
              </a:solidFill>
            </a:endParaRPr>
          </a:p>
          <a:p>
            <a:pPr marL="180975" indent="-180975" eaLnBrk="1" hangingPunct="1">
              <a:buSzPct val="80000"/>
              <a:buFont typeface="Wingdings" pitchFamily="2" charset="2"/>
              <a:buChar char="§"/>
            </a:pPr>
            <a:r>
              <a:rPr lang="fr-FR" b="1" dirty="0" smtClean="0">
                <a:solidFill>
                  <a:srgbClr val="0000FF"/>
                </a:solidFill>
              </a:rPr>
              <a:t>Aide </a:t>
            </a:r>
            <a:r>
              <a:rPr lang="fr-FR" b="1" dirty="0"/>
              <a:t>la J9 pour l’élaboration des plans, des procédures opérationnelles permanentes (</a:t>
            </a:r>
            <a:r>
              <a:rPr lang="fr-FR" b="1" dirty="0" err="1"/>
              <a:t>SOPs</a:t>
            </a:r>
            <a:r>
              <a:rPr lang="fr-FR" b="1" dirty="0"/>
              <a:t>) et des directives de la CIMIC-NU; </a:t>
            </a:r>
            <a:endParaRPr lang="fr-FR" b="1" dirty="0" smtClean="0"/>
          </a:p>
          <a:p>
            <a:pPr marL="180975" indent="-180975" eaLnBrk="1" hangingPunct="1">
              <a:buSzPct val="80000"/>
              <a:buFont typeface="Wingdings" pitchFamily="2" charset="2"/>
              <a:buChar char="§"/>
            </a:pPr>
            <a:r>
              <a:rPr lang="en-GB" altLang="fr-FR" b="1" dirty="0" smtClean="0">
                <a:solidFill>
                  <a:srgbClr val="0000FF"/>
                </a:solidFill>
              </a:rPr>
              <a:t>Aide</a:t>
            </a:r>
            <a:r>
              <a:rPr lang="en-GB" altLang="fr-FR" b="1" dirty="0" smtClean="0">
                <a:solidFill>
                  <a:srgbClr val="000000"/>
                </a:solidFill>
              </a:rPr>
              <a:t> </a:t>
            </a:r>
            <a:r>
              <a:rPr lang="fr-FR" b="1" dirty="0" smtClean="0"/>
              <a:t>le </a:t>
            </a:r>
            <a:r>
              <a:rPr lang="fr-FR" b="1" dirty="0"/>
              <a:t>Chef adjoint de la J9 pour la gestion des projets et des activités de cette branche de la CIMIC-NU</a:t>
            </a:r>
            <a:r>
              <a:rPr lang="fr-FR" b="1" dirty="0" smtClean="0"/>
              <a:t>;</a:t>
            </a:r>
          </a:p>
          <a:p>
            <a:pPr marL="180975" indent="-180975" eaLnBrk="1" hangingPunct="1">
              <a:buSzPct val="80000"/>
              <a:buFont typeface="Wingdings" pitchFamily="2" charset="2"/>
              <a:buChar char="§"/>
            </a:pPr>
            <a:r>
              <a:rPr lang="fr-FR" b="1" dirty="0">
                <a:solidFill>
                  <a:srgbClr val="0000FF"/>
                </a:solidFill>
              </a:rPr>
              <a:t>Aide </a:t>
            </a:r>
            <a:r>
              <a:rPr lang="fr-FR" b="1" dirty="0"/>
              <a:t>le Chef adjoint de la J9 pour la formation à la CIMIC-NU des membres de la Mission et la gestion de leur éducation</a:t>
            </a:r>
            <a:r>
              <a:rPr lang="fr-FR" b="1" dirty="0" smtClean="0"/>
              <a:t>;</a:t>
            </a:r>
          </a:p>
          <a:p>
            <a:pPr marL="180975" indent="-180975" eaLnBrk="1" hangingPunct="1">
              <a:buSzPct val="80000"/>
              <a:buFont typeface="Wingdings" pitchFamily="2" charset="2"/>
              <a:buChar char="§"/>
            </a:pPr>
            <a:r>
              <a:rPr lang="fr-FR" b="1" dirty="0">
                <a:solidFill>
                  <a:srgbClr val="0000FF"/>
                </a:solidFill>
              </a:rPr>
              <a:t>Aide </a:t>
            </a:r>
            <a:r>
              <a:rPr lang="fr-FR" b="1" dirty="0"/>
              <a:t>le Chef adjoint de la J9 pour la gestion de l’information et des documents de la CIMIC-NU</a:t>
            </a:r>
            <a:r>
              <a:rPr lang="fr-FR" b="1" dirty="0" smtClean="0"/>
              <a:t>;</a:t>
            </a:r>
          </a:p>
          <a:p>
            <a:pPr marL="180975" indent="-180975" eaLnBrk="1" hangingPunct="1">
              <a:lnSpc>
                <a:spcPts val="1900"/>
              </a:lnSpc>
              <a:buSzPct val="80000"/>
              <a:buFont typeface="Wingdings" pitchFamily="2" charset="2"/>
              <a:buChar char="§"/>
            </a:pPr>
            <a:endParaRPr lang="fr-FR" b="1" dirty="0" smtClean="0"/>
          </a:p>
          <a:p>
            <a:pPr marL="180975" indent="-180975" eaLnBrk="1" hangingPunct="1">
              <a:lnSpc>
                <a:spcPts val="1900"/>
              </a:lnSpc>
              <a:buSzPct val="80000"/>
              <a:buFont typeface="Wingdings" pitchFamily="2" charset="2"/>
              <a:buChar char="§"/>
            </a:pPr>
            <a:r>
              <a:rPr lang="fr-FR" b="1" dirty="0">
                <a:solidFill>
                  <a:srgbClr val="0000FF"/>
                </a:solidFill>
              </a:rPr>
              <a:t>Assure la liaison et la coordination </a:t>
            </a:r>
            <a:r>
              <a:rPr lang="fr-FR" b="1" dirty="0"/>
              <a:t>avec les civils au niveau opérationnel, dans le cadre des plans élaborés par la CIMIC-NU</a:t>
            </a:r>
            <a:r>
              <a:rPr lang="fr-FR" b="1" dirty="0" smtClean="0"/>
              <a:t>;</a:t>
            </a:r>
          </a:p>
          <a:p>
            <a:pPr marL="180975" indent="-180975" eaLnBrk="1" hangingPunct="1">
              <a:lnSpc>
                <a:spcPts val="1900"/>
              </a:lnSpc>
              <a:buSzPct val="80000"/>
              <a:buFont typeface="Wingdings" pitchFamily="2" charset="2"/>
              <a:buChar char="§"/>
            </a:pPr>
            <a:endParaRPr lang="fr-FR" b="1" dirty="0" smtClean="0"/>
          </a:p>
          <a:p>
            <a:pPr marL="180975" indent="-180975" eaLnBrk="1" hangingPunct="1">
              <a:lnSpc>
                <a:spcPts val="1900"/>
              </a:lnSpc>
              <a:buSzPct val="80000"/>
              <a:buFont typeface="Wingdings" pitchFamily="2" charset="2"/>
              <a:buChar char="§"/>
            </a:pPr>
            <a:r>
              <a:rPr lang="fr-FR" b="1" dirty="0">
                <a:solidFill>
                  <a:srgbClr val="0000FF"/>
                </a:solidFill>
              </a:rPr>
              <a:t>Contribue </a:t>
            </a:r>
            <a:r>
              <a:rPr lang="fr-FR" b="1" dirty="0"/>
              <a:t>aux évaluations et analyses de la CIMIC-NU, en fonction des besoins</a:t>
            </a:r>
            <a:r>
              <a:rPr lang="fr-FR" b="1" dirty="0" smtClean="0"/>
              <a:t>;</a:t>
            </a:r>
          </a:p>
          <a:p>
            <a:pPr marL="180975" indent="-180975" eaLnBrk="1" hangingPunct="1">
              <a:lnSpc>
                <a:spcPts val="1900"/>
              </a:lnSpc>
              <a:buSzPct val="80000"/>
              <a:buFont typeface="Wingdings" pitchFamily="2" charset="2"/>
              <a:buChar char="§"/>
            </a:pPr>
            <a:endParaRPr lang="fr-FR" b="1" dirty="0" smtClean="0">
              <a:solidFill>
                <a:srgbClr val="0000FF"/>
              </a:solidFill>
            </a:endParaRPr>
          </a:p>
          <a:p>
            <a:pPr marL="180975" indent="-180975" eaLnBrk="1" hangingPunct="1">
              <a:lnSpc>
                <a:spcPts val="1900"/>
              </a:lnSpc>
              <a:buSzPct val="80000"/>
              <a:buFont typeface="Wingdings" pitchFamily="2" charset="2"/>
              <a:buChar char="§"/>
            </a:pPr>
            <a:r>
              <a:rPr lang="fr-FR" b="1" dirty="0" smtClean="0">
                <a:solidFill>
                  <a:srgbClr val="0000FF"/>
                </a:solidFill>
              </a:rPr>
              <a:t>Supervise </a:t>
            </a:r>
            <a:r>
              <a:rPr lang="fr-FR" b="1" dirty="0"/>
              <a:t>l’action du Sergent des plans de la CIMIC-NU</a:t>
            </a:r>
            <a:endParaRPr lang="en-GB" altLang="fr-FR" b="1" dirty="0">
              <a:solidFill>
                <a:srgbClr val="000000"/>
              </a:solidFill>
            </a:endParaRPr>
          </a:p>
          <a:p>
            <a:pPr eaLnBrk="1" hangingPunct="1">
              <a:buSzPct val="80000"/>
              <a:buFont typeface="Wingdings" pitchFamily="2" charset="2"/>
              <a:buChar char="§"/>
            </a:pPr>
            <a:endParaRPr lang="en-GB" altLang="fr-FR" b="1" dirty="0">
              <a:solidFill>
                <a:srgbClr val="000000"/>
              </a:solidFill>
            </a:endParaRPr>
          </a:p>
          <a:p>
            <a:pPr eaLnBrk="1" hangingPunct="1">
              <a:buSzPct val="80000"/>
              <a:buFont typeface="Wingdings" pitchFamily="2" charset="2"/>
              <a:buChar char="§"/>
            </a:pPr>
            <a:endParaRPr lang="en-GB" altLang="fr-FR" b="1" dirty="0">
              <a:solidFill>
                <a:srgbClr val="000000"/>
              </a:solidFill>
            </a:endParaRPr>
          </a:p>
        </p:txBody>
      </p:sp>
      <p:sp>
        <p:nvSpPr>
          <p:cNvPr id="107525" name="Text Box 4"/>
          <p:cNvSpPr txBox="1">
            <a:spLocks noChangeArrowheads="1"/>
          </p:cNvSpPr>
          <p:nvPr/>
        </p:nvSpPr>
        <p:spPr bwMode="auto">
          <a:xfrm>
            <a:off x="449263" y="228600"/>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smtClean="0"/>
              <a:t>PERSONNEL </a:t>
            </a:r>
            <a:r>
              <a:rPr lang="fr-FR" sz="2800" b="1" dirty="0"/>
              <a:t>DE  LA CIMIC-NU</a:t>
            </a:r>
            <a:endParaRPr lang="en-US" altLang="fr-FR" sz="2800" b="1" dirty="0">
              <a:solidFill>
                <a:srgbClr val="000000"/>
              </a:solidFill>
            </a:endParaRPr>
          </a:p>
        </p:txBody>
      </p:sp>
      <p:sp>
        <p:nvSpPr>
          <p:cNvPr id="6" name="ZoneTexte 5"/>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52</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txBox="1">
            <a:spLocks noChangeArrowheads="1"/>
          </p:cNvSpPr>
          <p:nvPr/>
        </p:nvSpPr>
        <p:spPr bwMode="auto">
          <a:xfrm>
            <a:off x="76200" y="1371600"/>
            <a:ext cx="90297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b="1" dirty="0" smtClean="0"/>
              <a:t>Sous l’égide de l’Officier de la CIMIC-NU désigné :</a:t>
            </a:r>
            <a:endParaRPr lang="en-GB" altLang="fr-FR" b="1" dirty="0">
              <a:solidFill>
                <a:srgbClr val="000000"/>
              </a:solidFill>
            </a:endParaRPr>
          </a:p>
          <a:p>
            <a:pPr eaLnBrk="1" hangingPunct="1">
              <a:buClr>
                <a:srgbClr val="FFFFFF"/>
              </a:buClr>
              <a:buSzPct val="80000"/>
              <a:buFont typeface="Wingdings" pitchFamily="2" charset="2"/>
              <a:buNone/>
            </a:pPr>
            <a:endParaRPr lang="en-GB" altLang="fr-FR" b="1" dirty="0">
              <a:solidFill>
                <a:srgbClr val="000000"/>
              </a:solidFill>
            </a:endParaRPr>
          </a:p>
          <a:p>
            <a:pPr marL="180975" indent="-180975" eaLnBrk="1" hangingPunct="1">
              <a:buClr>
                <a:srgbClr val="000000"/>
              </a:buClr>
              <a:buSzPct val="80000"/>
              <a:buFont typeface="Wingdings" pitchFamily="2" charset="2"/>
              <a:buChar char="§"/>
            </a:pPr>
            <a:r>
              <a:rPr lang="en-GB" b="1" dirty="0">
                <a:solidFill>
                  <a:srgbClr val="0000FF"/>
                </a:solidFill>
              </a:rPr>
              <a:t>A</a:t>
            </a:r>
            <a:r>
              <a:rPr lang="fr-FR" b="1" dirty="0" err="1" smtClean="0">
                <a:solidFill>
                  <a:srgbClr val="0000FF"/>
                </a:solidFill>
              </a:rPr>
              <a:t>ccomplit</a:t>
            </a:r>
            <a:r>
              <a:rPr lang="fr-FR" b="1" dirty="0" smtClean="0"/>
              <a:t> </a:t>
            </a:r>
            <a:r>
              <a:rPr lang="fr-FR" b="1" dirty="0"/>
              <a:t>les fonctions administratives et de gestion de l’information de </a:t>
            </a:r>
            <a:r>
              <a:rPr lang="fr-FR" b="1" dirty="0" smtClean="0"/>
              <a:t/>
            </a:r>
            <a:br>
              <a:rPr lang="fr-FR" b="1" dirty="0" smtClean="0"/>
            </a:br>
            <a:r>
              <a:rPr lang="fr-FR" b="1" dirty="0" smtClean="0"/>
              <a:t>la </a:t>
            </a:r>
            <a:r>
              <a:rPr lang="fr-FR" b="1" dirty="0"/>
              <a:t>CIMIC-NU; </a:t>
            </a:r>
            <a:endParaRPr lang="fr-FR" b="1" dirty="0" smtClean="0"/>
          </a:p>
          <a:p>
            <a:pPr marL="180975" indent="-180975" eaLnBrk="1" hangingPunct="1">
              <a:lnSpc>
                <a:spcPts val="1900"/>
              </a:lnSpc>
              <a:buClr>
                <a:srgbClr val="000000"/>
              </a:buClr>
              <a:buSzPct val="80000"/>
              <a:buFont typeface="Wingdings" pitchFamily="2" charset="2"/>
              <a:buChar char="§"/>
            </a:pPr>
            <a:endParaRPr lang="fr-FR" b="1" dirty="0" smtClean="0"/>
          </a:p>
          <a:p>
            <a:pPr marL="180975" indent="-180975" eaLnBrk="1" hangingPunct="1">
              <a:lnSpc>
                <a:spcPts val="1900"/>
              </a:lnSpc>
              <a:buClr>
                <a:srgbClr val="000000"/>
              </a:buClr>
              <a:buSzPct val="80000"/>
              <a:buFont typeface="Wingdings" pitchFamily="2" charset="2"/>
              <a:buChar char="§"/>
            </a:pPr>
            <a:r>
              <a:rPr lang="fr-FR" b="1" dirty="0">
                <a:solidFill>
                  <a:srgbClr val="0000FF"/>
                </a:solidFill>
              </a:rPr>
              <a:t>Apporte </a:t>
            </a:r>
            <a:r>
              <a:rPr lang="fr-FR" b="1" dirty="0"/>
              <a:t>une aide administrative dans le cadre des activités, des projets et des formations de la CIMIC-NU</a:t>
            </a:r>
            <a:r>
              <a:rPr lang="fr-FR" b="1" dirty="0" smtClean="0"/>
              <a:t>;</a:t>
            </a:r>
          </a:p>
          <a:p>
            <a:pPr marL="180975" indent="-180975" eaLnBrk="1" hangingPunct="1">
              <a:lnSpc>
                <a:spcPts val="1900"/>
              </a:lnSpc>
              <a:buClr>
                <a:srgbClr val="000000"/>
              </a:buClr>
              <a:buSzPct val="80000"/>
              <a:buFont typeface="Wingdings" pitchFamily="2" charset="2"/>
              <a:buChar char="§"/>
            </a:pPr>
            <a:endParaRPr lang="fr-FR" b="1" dirty="0" smtClean="0"/>
          </a:p>
          <a:p>
            <a:pPr marL="180975" indent="-180975" eaLnBrk="1" hangingPunct="1">
              <a:lnSpc>
                <a:spcPts val="1900"/>
              </a:lnSpc>
              <a:buClr>
                <a:srgbClr val="000000"/>
              </a:buClr>
              <a:buSzPct val="80000"/>
              <a:buFont typeface="Wingdings" pitchFamily="2" charset="2"/>
              <a:buChar char="§"/>
            </a:pPr>
            <a:r>
              <a:rPr lang="fr-FR" b="1" dirty="0">
                <a:solidFill>
                  <a:srgbClr val="0000FF"/>
                </a:solidFill>
              </a:rPr>
              <a:t>Assume la responsabilité </a:t>
            </a:r>
            <a:r>
              <a:rPr lang="fr-FR" b="1" dirty="0"/>
              <a:t>du personnel, des biens et de l’adéquation des équipements</a:t>
            </a:r>
            <a:r>
              <a:rPr lang="fr-FR" b="1" dirty="0" smtClean="0"/>
              <a:t>;</a:t>
            </a:r>
          </a:p>
          <a:p>
            <a:pPr marL="180975" indent="-180975" eaLnBrk="1" hangingPunct="1">
              <a:lnSpc>
                <a:spcPts val="1900"/>
              </a:lnSpc>
              <a:buClr>
                <a:srgbClr val="000000"/>
              </a:buClr>
              <a:buSzPct val="80000"/>
              <a:buFont typeface="Wingdings" pitchFamily="2" charset="2"/>
              <a:buChar char="§"/>
            </a:pPr>
            <a:endParaRPr lang="fr-FR" b="1" dirty="0" smtClean="0"/>
          </a:p>
          <a:p>
            <a:pPr marL="180975" indent="-180975" eaLnBrk="1" hangingPunct="1">
              <a:lnSpc>
                <a:spcPts val="1900"/>
              </a:lnSpc>
              <a:buClr>
                <a:srgbClr val="000000"/>
              </a:buClr>
              <a:buSzPct val="80000"/>
              <a:buFont typeface="Wingdings" pitchFamily="2" charset="2"/>
              <a:buChar char="§"/>
            </a:pPr>
            <a:r>
              <a:rPr lang="fr-FR" b="1" dirty="0">
                <a:solidFill>
                  <a:srgbClr val="0000FF"/>
                </a:solidFill>
              </a:rPr>
              <a:t>Accomplit </a:t>
            </a:r>
            <a:r>
              <a:rPr lang="fr-FR" b="1" dirty="0"/>
              <a:t>les activités opérationnelles réelles ou virtuelles confiées au Sergent de la CIMIC-NU, en fonction des besoins</a:t>
            </a:r>
            <a:r>
              <a:rPr lang="fr-FR" b="1" dirty="0" smtClean="0"/>
              <a:t>;</a:t>
            </a:r>
          </a:p>
          <a:p>
            <a:pPr marL="180975" indent="-180975" eaLnBrk="1" hangingPunct="1">
              <a:lnSpc>
                <a:spcPts val="1900"/>
              </a:lnSpc>
              <a:buClr>
                <a:srgbClr val="000000"/>
              </a:buClr>
              <a:buSzPct val="80000"/>
              <a:buFont typeface="Wingdings" pitchFamily="2" charset="2"/>
              <a:buChar char="§"/>
            </a:pPr>
            <a:endParaRPr lang="fr-FR" b="1" dirty="0" smtClean="0"/>
          </a:p>
          <a:p>
            <a:pPr marL="180975" indent="-180975" eaLnBrk="1" hangingPunct="1">
              <a:lnSpc>
                <a:spcPts val="1900"/>
              </a:lnSpc>
              <a:buClr>
                <a:srgbClr val="000000"/>
              </a:buClr>
              <a:buSzPct val="80000"/>
              <a:buFont typeface="Wingdings" pitchFamily="2" charset="2"/>
              <a:buChar char="§"/>
            </a:pPr>
            <a:r>
              <a:rPr lang="fr-FR" b="1" dirty="0">
                <a:solidFill>
                  <a:srgbClr val="0000FF"/>
                </a:solidFill>
              </a:rPr>
              <a:t>Prépare </a:t>
            </a:r>
            <a:r>
              <a:rPr lang="fr-FR" b="1" dirty="0"/>
              <a:t>les bilans/analyses et la documentation, conformément aux instructions</a:t>
            </a:r>
            <a:r>
              <a:rPr lang="fr-FR" b="1" dirty="0" smtClean="0"/>
              <a:t>;</a:t>
            </a:r>
          </a:p>
          <a:p>
            <a:pPr marL="180975" indent="-180975" eaLnBrk="1" hangingPunct="1">
              <a:lnSpc>
                <a:spcPts val="1900"/>
              </a:lnSpc>
              <a:buClr>
                <a:srgbClr val="000000"/>
              </a:buClr>
              <a:buSzPct val="80000"/>
              <a:buFont typeface="Wingdings" pitchFamily="2" charset="2"/>
              <a:buChar char="§"/>
            </a:pPr>
            <a:endParaRPr lang="fr-FR" b="1" dirty="0" smtClean="0"/>
          </a:p>
          <a:p>
            <a:pPr marL="180975" indent="-180975" eaLnBrk="1" hangingPunct="1">
              <a:lnSpc>
                <a:spcPts val="1900"/>
              </a:lnSpc>
              <a:buClr>
                <a:srgbClr val="000000"/>
              </a:buClr>
              <a:buSzPct val="80000"/>
              <a:buFont typeface="Wingdings" pitchFamily="2" charset="2"/>
              <a:buChar char="§"/>
            </a:pPr>
            <a:r>
              <a:rPr lang="fr-FR" b="1" dirty="0">
                <a:solidFill>
                  <a:srgbClr val="0000FF"/>
                </a:solidFill>
              </a:rPr>
              <a:t>Remplit </a:t>
            </a:r>
            <a:r>
              <a:rPr lang="fr-FR" b="1" dirty="0"/>
              <a:t>la fonction de chauffeur et autres fonctions définies par l’Officier de la CIMIC-NU concerné</a:t>
            </a:r>
            <a:r>
              <a:rPr lang="fr-FR" b="1" dirty="0" smtClean="0"/>
              <a:t>.</a:t>
            </a:r>
            <a:endParaRPr lang="en-GB" altLang="fr-FR" b="1" dirty="0">
              <a:solidFill>
                <a:srgbClr val="000000"/>
              </a:solidFill>
            </a:endParaRPr>
          </a:p>
        </p:txBody>
      </p:sp>
      <p:sp>
        <p:nvSpPr>
          <p:cNvPr id="108548" name="Text Box 4"/>
          <p:cNvSpPr txBox="1">
            <a:spLocks noChangeArrowheads="1"/>
          </p:cNvSpPr>
          <p:nvPr/>
        </p:nvSpPr>
        <p:spPr bwMode="auto">
          <a:xfrm>
            <a:off x="280590" y="838200"/>
            <a:ext cx="8631175" cy="400110"/>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fr-FR" b="1" dirty="0" smtClean="0"/>
              <a:t>Exemple de mandat :  Mandat du Sergent de la CIMIC-NU (NCO – Sous-officier)</a:t>
            </a:r>
            <a:endParaRPr lang="en-US" altLang="fr-FR" dirty="0">
              <a:solidFill>
                <a:srgbClr val="000000"/>
              </a:solidFill>
            </a:endParaRPr>
          </a:p>
        </p:txBody>
      </p:sp>
      <p:sp>
        <p:nvSpPr>
          <p:cNvPr id="108549" name="Text Box 4"/>
          <p:cNvSpPr txBox="1">
            <a:spLocks noChangeArrowheads="1"/>
          </p:cNvSpPr>
          <p:nvPr/>
        </p:nvSpPr>
        <p:spPr bwMode="auto">
          <a:xfrm>
            <a:off x="34745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t>PERSONNEL DE  LA CIMIC-NU</a:t>
            </a:r>
            <a:endParaRPr lang="en-US" altLang="fr-FR" sz="2800" b="1" dirty="0">
              <a:solidFill>
                <a:srgbClr val="000000"/>
              </a:solidFill>
            </a:endParaRPr>
          </a:p>
        </p:txBody>
      </p:sp>
      <p:sp>
        <p:nvSpPr>
          <p:cNvPr id="6" name="ZoneTexte 5"/>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53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Rectangle 3"/>
          <p:cNvSpPr txBox="1">
            <a:spLocks noChangeArrowheads="1"/>
          </p:cNvSpPr>
          <p:nvPr/>
        </p:nvSpPr>
        <p:spPr bwMode="auto">
          <a:xfrm>
            <a:off x="76200" y="1371600"/>
            <a:ext cx="90678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b="1" dirty="0"/>
              <a:t>Sous l’égide du commandant de secteur / d’unité ou du chef d’état-major :</a:t>
            </a:r>
            <a:endParaRPr lang="en-US" altLang="fr-FR" b="1" dirty="0">
              <a:solidFill>
                <a:srgbClr val="000000"/>
              </a:solidFill>
            </a:endParaRPr>
          </a:p>
          <a:p>
            <a:pPr eaLnBrk="1" hangingPunct="1">
              <a:lnSpc>
                <a:spcPts val="1800"/>
              </a:lnSpc>
              <a:buClr>
                <a:srgbClr val="FFFFFF"/>
              </a:buClr>
              <a:buSzPct val="80000"/>
              <a:buFont typeface="Wingdings" pitchFamily="2" charset="2"/>
              <a:buNone/>
            </a:pPr>
            <a:endParaRPr lang="en-US" altLang="fr-FR" b="1" dirty="0">
              <a:solidFill>
                <a:srgbClr val="000000"/>
              </a:solidFill>
            </a:endParaRPr>
          </a:p>
          <a:p>
            <a:pPr marL="180975" indent="-180975" eaLnBrk="1" hangingPunct="1">
              <a:lnSpc>
                <a:spcPts val="1700"/>
              </a:lnSpc>
              <a:buClr>
                <a:srgbClr val="000000"/>
              </a:buClr>
              <a:buSzPct val="80000"/>
              <a:buFont typeface="Wingdings" pitchFamily="2" charset="2"/>
              <a:buChar char="§"/>
            </a:pPr>
            <a:r>
              <a:rPr lang="fr-FR" sz="1600" b="1" dirty="0" smtClean="0">
                <a:solidFill>
                  <a:srgbClr val="0000FF"/>
                </a:solidFill>
              </a:rPr>
              <a:t>Assure</a:t>
            </a:r>
            <a:r>
              <a:rPr lang="fr-FR" sz="1600" b="1" dirty="0"/>
              <a:t>, en fonction des besoins, la liaison et la coordination avec d’autres partenaires au niveau du Secteur ou de l’Unité (</a:t>
            </a:r>
            <a:r>
              <a:rPr lang="fr-FR" sz="1600" b="1" dirty="0" err="1"/>
              <a:t>CMCoord</a:t>
            </a:r>
            <a:r>
              <a:rPr lang="fr-FR" sz="1600" b="1" dirty="0"/>
              <a:t>, Affaires civiles, Equipes MEOM, UNPOL/</a:t>
            </a:r>
            <a:r>
              <a:rPr lang="fr-FR" sz="1600" b="1" dirty="0" err="1"/>
              <a:t>FPUs</a:t>
            </a:r>
            <a:r>
              <a:rPr lang="fr-FR" sz="1600" b="1" dirty="0"/>
              <a:t>, PIO (Responsable de l’information), ONG et autres acteurs locaux</a:t>
            </a:r>
            <a:r>
              <a:rPr lang="fr-FR" sz="1600" b="1" dirty="0" smtClean="0"/>
              <a:t>);</a:t>
            </a:r>
          </a:p>
          <a:p>
            <a:pPr marL="180975" indent="-180975" eaLnBrk="1" hangingPunct="1">
              <a:lnSpc>
                <a:spcPts val="1700"/>
              </a:lnSpc>
              <a:buClr>
                <a:srgbClr val="000000"/>
              </a:buClr>
              <a:buSzPct val="80000"/>
              <a:buFont typeface="Wingdings" pitchFamily="2" charset="2"/>
              <a:buChar char="§"/>
            </a:pPr>
            <a:endParaRPr lang="fr-FR" sz="1600" b="1" dirty="0" smtClean="0"/>
          </a:p>
          <a:p>
            <a:pPr marL="180975" indent="-180975" eaLnBrk="1" hangingPunct="1">
              <a:lnSpc>
                <a:spcPts val="1700"/>
              </a:lnSpc>
              <a:buClr>
                <a:srgbClr val="000000"/>
              </a:buClr>
              <a:buSzPct val="80000"/>
              <a:buFont typeface="Wingdings" pitchFamily="2" charset="2"/>
              <a:buChar char="§"/>
            </a:pPr>
            <a:r>
              <a:rPr lang="fr-FR" sz="1600" b="1" dirty="0">
                <a:solidFill>
                  <a:srgbClr val="0000FF"/>
                </a:solidFill>
              </a:rPr>
              <a:t>Supervise </a:t>
            </a:r>
            <a:r>
              <a:rPr lang="fr-FR" sz="1600" b="1" dirty="0"/>
              <a:t>les opérations de reconnaissance civile pour permettre au commandant de mieux comprendre la situation dans la zone de responsabilité, et recommander aux responsables </a:t>
            </a:r>
            <a:r>
              <a:rPr lang="fr-FR" sz="1600" b="1" dirty="0" smtClean="0"/>
              <a:t/>
            </a:r>
            <a:br>
              <a:rPr lang="fr-FR" sz="1600" b="1" dirty="0" smtClean="0"/>
            </a:br>
            <a:r>
              <a:rPr lang="fr-FR" sz="1600" b="1" dirty="0" smtClean="0"/>
              <a:t>de </a:t>
            </a:r>
            <a:r>
              <a:rPr lang="fr-FR" sz="1600" b="1" dirty="0"/>
              <a:t>la CIMIC-NU un certain nombre d’options</a:t>
            </a:r>
            <a:r>
              <a:rPr lang="fr-FR" sz="1600" b="1" dirty="0" smtClean="0"/>
              <a:t>;</a:t>
            </a:r>
          </a:p>
          <a:p>
            <a:pPr marL="180975" indent="-180975" eaLnBrk="1" hangingPunct="1">
              <a:lnSpc>
                <a:spcPts val="1700"/>
              </a:lnSpc>
              <a:buClr>
                <a:srgbClr val="000000"/>
              </a:buClr>
              <a:buSzPct val="80000"/>
              <a:buFont typeface="Wingdings" pitchFamily="2" charset="2"/>
              <a:buChar char="§"/>
            </a:pPr>
            <a:endParaRPr lang="fr-FR" sz="1600" b="1" dirty="0" smtClean="0"/>
          </a:p>
          <a:p>
            <a:pPr marL="180975" indent="-180975" eaLnBrk="1" hangingPunct="1">
              <a:lnSpc>
                <a:spcPts val="1700"/>
              </a:lnSpc>
              <a:buClr>
                <a:srgbClr val="000000"/>
              </a:buClr>
              <a:buSzPct val="80000"/>
              <a:buFont typeface="Wingdings" pitchFamily="2" charset="2"/>
              <a:buChar char="§"/>
            </a:pPr>
            <a:r>
              <a:rPr lang="fr-FR" sz="1600" b="1" dirty="0">
                <a:solidFill>
                  <a:srgbClr val="0000FF"/>
                </a:solidFill>
              </a:rPr>
              <a:t>Contribue </a:t>
            </a:r>
            <a:r>
              <a:rPr lang="fr-FR" sz="1600" b="1" dirty="0"/>
              <a:t>aux évaluations de la CIMIC-NU, en conformité avec les procédures opérationnelles permanentes de la Mission en matière de coordination </a:t>
            </a:r>
            <a:r>
              <a:rPr lang="fr-FR" sz="1600" b="1" dirty="0" err="1"/>
              <a:t>civilo</a:t>
            </a:r>
            <a:r>
              <a:rPr lang="fr-FR" sz="1600" b="1" dirty="0"/>
              <a:t>-militaire</a:t>
            </a:r>
            <a:r>
              <a:rPr lang="fr-FR" sz="1600" b="1" dirty="0" smtClean="0"/>
              <a:t>;</a:t>
            </a:r>
          </a:p>
          <a:p>
            <a:pPr marL="180975" indent="-180975" eaLnBrk="1" hangingPunct="1">
              <a:lnSpc>
                <a:spcPts val="1700"/>
              </a:lnSpc>
              <a:buClr>
                <a:srgbClr val="000000"/>
              </a:buClr>
              <a:buSzPct val="80000"/>
              <a:buFont typeface="Wingdings" pitchFamily="2" charset="2"/>
              <a:buChar char="§"/>
            </a:pPr>
            <a:endParaRPr lang="fr-FR" sz="1600" b="1" dirty="0" smtClean="0"/>
          </a:p>
          <a:p>
            <a:pPr marL="180975" indent="-180975" eaLnBrk="1" hangingPunct="1">
              <a:lnSpc>
                <a:spcPts val="1700"/>
              </a:lnSpc>
              <a:buClr>
                <a:srgbClr val="000000"/>
              </a:buClr>
              <a:buSzPct val="80000"/>
              <a:buFont typeface="Wingdings" pitchFamily="2" charset="2"/>
              <a:buChar char="§"/>
            </a:pPr>
            <a:r>
              <a:rPr lang="fr-FR" sz="1600" b="1" dirty="0">
                <a:solidFill>
                  <a:srgbClr val="0000FF"/>
                </a:solidFill>
              </a:rPr>
              <a:t>Planifie</a:t>
            </a:r>
            <a:r>
              <a:rPr lang="fr-FR" sz="1600" b="1" dirty="0"/>
              <a:t>, coordonne et supervise l’exécution des projets de la CIMIC-NU dans le Secteur / l’Unité concernés</a:t>
            </a:r>
            <a:r>
              <a:rPr lang="fr-FR" sz="1600" b="1" dirty="0" smtClean="0"/>
              <a:t>;</a:t>
            </a:r>
          </a:p>
          <a:p>
            <a:pPr marL="180975" indent="-180975" eaLnBrk="1" hangingPunct="1">
              <a:lnSpc>
                <a:spcPts val="1700"/>
              </a:lnSpc>
              <a:buClr>
                <a:srgbClr val="000000"/>
              </a:buClr>
              <a:buSzPct val="80000"/>
              <a:buFont typeface="Wingdings" pitchFamily="2" charset="2"/>
              <a:buChar char="§"/>
            </a:pPr>
            <a:endParaRPr lang="fr-FR" sz="1600" b="1" dirty="0" smtClean="0"/>
          </a:p>
          <a:p>
            <a:pPr marL="180975" indent="-180975" eaLnBrk="1" hangingPunct="1">
              <a:lnSpc>
                <a:spcPts val="1700"/>
              </a:lnSpc>
              <a:buClr>
                <a:srgbClr val="000000"/>
              </a:buClr>
              <a:buSzPct val="80000"/>
              <a:buFont typeface="Wingdings" pitchFamily="2" charset="2"/>
              <a:buChar char="§"/>
            </a:pPr>
            <a:r>
              <a:rPr lang="fr-FR" sz="1600" b="1" dirty="0">
                <a:solidFill>
                  <a:srgbClr val="0000FF"/>
                </a:solidFill>
              </a:rPr>
              <a:t>Synchronise</a:t>
            </a:r>
            <a:r>
              <a:rPr lang="fr-FR" sz="1600" b="1" dirty="0"/>
              <a:t> les opérations d’information dans le Secteur / l’Unité de la CIMIC-NU et la zone de responsabilité concernés</a:t>
            </a:r>
            <a:r>
              <a:rPr lang="fr-FR" sz="1600" b="1" dirty="0" smtClean="0"/>
              <a:t>;</a:t>
            </a:r>
          </a:p>
          <a:p>
            <a:pPr marL="180975" indent="-180975" eaLnBrk="1" hangingPunct="1">
              <a:lnSpc>
                <a:spcPts val="1700"/>
              </a:lnSpc>
              <a:buClr>
                <a:srgbClr val="000000"/>
              </a:buClr>
              <a:buSzPct val="80000"/>
              <a:buFont typeface="Wingdings" pitchFamily="2" charset="2"/>
              <a:buChar char="§"/>
            </a:pPr>
            <a:endParaRPr lang="fr-FR" sz="1600" b="1" dirty="0" smtClean="0"/>
          </a:p>
          <a:p>
            <a:pPr marL="180975" indent="-180975" eaLnBrk="1" hangingPunct="1">
              <a:lnSpc>
                <a:spcPts val="1700"/>
              </a:lnSpc>
              <a:buClr>
                <a:srgbClr val="000000"/>
              </a:buClr>
              <a:buSzPct val="80000"/>
              <a:buFont typeface="Wingdings" pitchFamily="2" charset="2"/>
              <a:buChar char="§"/>
            </a:pPr>
            <a:r>
              <a:rPr lang="fr-FR" sz="1600" b="1" dirty="0">
                <a:solidFill>
                  <a:srgbClr val="0000FF"/>
                </a:solidFill>
              </a:rPr>
              <a:t>Procède</a:t>
            </a:r>
            <a:r>
              <a:rPr lang="fr-FR" sz="1600" b="1" dirty="0"/>
              <a:t> </a:t>
            </a:r>
            <a:r>
              <a:rPr lang="fr-FR" sz="1600" b="1" dirty="0">
                <a:solidFill>
                  <a:srgbClr val="0000FF"/>
                </a:solidFill>
              </a:rPr>
              <a:t>à la formation </a:t>
            </a:r>
            <a:r>
              <a:rPr lang="fr-FR" sz="1600" b="1" dirty="0"/>
              <a:t>et à l’éducation des officiers du Secteur / de l’Unité de la CIMIC-NU concernés et des personnels civils qui y sont liés.</a:t>
            </a:r>
            <a:endParaRPr lang="fr-FR" sz="1600" b="1" dirty="0" smtClean="0"/>
          </a:p>
          <a:p>
            <a:pPr eaLnBrk="1" hangingPunct="1">
              <a:buClr>
                <a:srgbClr val="000000"/>
              </a:buClr>
              <a:buSzPct val="80000"/>
              <a:buFont typeface="Wingdings" pitchFamily="2" charset="2"/>
              <a:buChar char="§"/>
            </a:pPr>
            <a:endParaRPr lang="en-US" altLang="fr-FR" b="1" dirty="0">
              <a:solidFill>
                <a:srgbClr val="000000"/>
              </a:solidFill>
            </a:endParaRPr>
          </a:p>
          <a:p>
            <a:pPr eaLnBrk="1" hangingPunct="1">
              <a:buClr>
                <a:srgbClr val="000000"/>
              </a:buClr>
              <a:buSzPct val="80000"/>
              <a:buFont typeface="Wingdings" pitchFamily="2" charset="2"/>
              <a:buChar char="§"/>
            </a:pPr>
            <a:endParaRPr lang="en-US" altLang="fr-FR" b="1" dirty="0">
              <a:solidFill>
                <a:srgbClr val="000000"/>
              </a:solidFill>
            </a:endParaRPr>
          </a:p>
        </p:txBody>
      </p:sp>
      <p:sp>
        <p:nvSpPr>
          <p:cNvPr id="109572" name="Text Box 4"/>
          <p:cNvSpPr txBox="1">
            <a:spLocks noChangeArrowheads="1"/>
          </p:cNvSpPr>
          <p:nvPr/>
        </p:nvSpPr>
        <p:spPr bwMode="auto">
          <a:xfrm>
            <a:off x="577880" y="838200"/>
            <a:ext cx="8071734" cy="400110"/>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b="1" dirty="0"/>
              <a:t>Exemple de mandat :  Mandat d’un Officier de Secteur / de Bataillon</a:t>
            </a:r>
            <a:endParaRPr lang="en-US" altLang="fr-FR" dirty="0">
              <a:solidFill>
                <a:srgbClr val="000000"/>
              </a:solidFill>
            </a:endParaRPr>
          </a:p>
        </p:txBody>
      </p:sp>
      <p:sp>
        <p:nvSpPr>
          <p:cNvPr id="109573" name="Text Box 4"/>
          <p:cNvSpPr txBox="1">
            <a:spLocks noChangeArrowheads="1"/>
          </p:cNvSpPr>
          <p:nvPr/>
        </p:nvSpPr>
        <p:spPr bwMode="auto">
          <a:xfrm>
            <a:off x="47625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t>PERSONNEL DE  LA CIMIC-NU</a:t>
            </a:r>
            <a:endParaRPr lang="en-US" altLang="fr-FR" sz="2800" b="1" dirty="0">
              <a:solidFill>
                <a:srgbClr val="000000"/>
              </a:solidFill>
            </a:endParaRPr>
          </a:p>
        </p:txBody>
      </p:sp>
      <p:sp>
        <p:nvSpPr>
          <p:cNvPr id="6" name="ZoneTexte 5"/>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54</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3" name="Text Box 4"/>
          <p:cNvSpPr txBox="1">
            <a:spLocks noChangeArrowheads="1"/>
          </p:cNvSpPr>
          <p:nvPr/>
        </p:nvSpPr>
        <p:spPr bwMode="auto">
          <a:xfrm>
            <a:off x="32385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fr-FR" sz="2800" b="1" dirty="0" smtClean="0">
                <a:solidFill>
                  <a:srgbClr val="3333FF"/>
                </a:solidFill>
              </a:rPr>
              <a:t>RÉSUMÉ</a:t>
            </a:r>
            <a:endParaRPr lang="en-US" altLang="fr-FR" sz="2800" b="1" dirty="0">
              <a:solidFill>
                <a:srgbClr val="3333FF"/>
              </a:solidFill>
            </a:endParaRPr>
          </a:p>
        </p:txBody>
      </p:sp>
      <p:sp>
        <p:nvSpPr>
          <p:cNvPr id="112644" name="Rectangle 37"/>
          <p:cNvSpPr>
            <a:spLocks noGrp="1" noChangeArrowheads="1"/>
          </p:cNvSpPr>
          <p:nvPr>
            <p:ph idx="4294967295"/>
          </p:nvPr>
        </p:nvSpPr>
        <p:spPr bwMode="auto">
          <a:xfrm>
            <a:off x="228600" y="1295400"/>
            <a:ext cx="8686800" cy="4572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Clr>
                <a:srgbClr val="3366FF"/>
              </a:buClr>
              <a:buSzPct val="200000"/>
              <a:buFont typeface="Webdings" pitchFamily="18" charset="2"/>
              <a:buChar char=""/>
            </a:pPr>
            <a:r>
              <a:rPr lang="fr-FR" sz="2400" b="1" dirty="0">
                <a:latin typeface="Calibri" panose="020F0502020204030204" pitchFamily="34" charset="0"/>
              </a:rPr>
              <a:t>Il n’existe pas de modèle type, adapté à toutes les situations; chaque structure de la CIMIC-NU doit pouvoir s’adapter à une situation donnée et à la Mission en général</a:t>
            </a:r>
            <a:r>
              <a:rPr lang="fr-FR" sz="2400" b="1" dirty="0" smtClean="0">
                <a:latin typeface="Calibri" panose="020F0502020204030204" pitchFamily="34" charset="0"/>
              </a:rPr>
              <a:t>.</a:t>
            </a:r>
            <a:endParaRPr lang="en-US" altLang="fr-FR" sz="2400" b="1" dirty="0" smtClean="0">
              <a:latin typeface="Calibri" pitchFamily="34" charset="0"/>
            </a:endParaRPr>
          </a:p>
          <a:p>
            <a:pPr>
              <a:lnSpc>
                <a:spcPts val="2000"/>
              </a:lnSpc>
              <a:buClr>
                <a:srgbClr val="3366FF"/>
              </a:buClr>
              <a:buSzPct val="200000"/>
              <a:buFont typeface="Webdings" pitchFamily="18" charset="2"/>
              <a:buChar char=""/>
            </a:pPr>
            <a:endParaRPr lang="en-US" altLang="fr-FR" sz="2400" b="1" dirty="0" smtClean="0">
              <a:latin typeface="Calibri" pitchFamily="34" charset="0"/>
            </a:endParaRPr>
          </a:p>
          <a:p>
            <a:pPr>
              <a:buClr>
                <a:srgbClr val="3366FF"/>
              </a:buClr>
              <a:buSzPct val="200000"/>
              <a:buFont typeface="Webdings" pitchFamily="18" charset="2"/>
              <a:buChar char=""/>
            </a:pPr>
            <a:r>
              <a:rPr lang="fr-FR" sz="2400" b="1" dirty="0" smtClean="0">
                <a:latin typeface="Calibri" panose="020F0502020204030204" pitchFamily="34" charset="0"/>
              </a:rPr>
              <a:t>La </a:t>
            </a:r>
            <a:r>
              <a:rPr lang="fr-FR" sz="2400" b="1" dirty="0">
                <a:latin typeface="Calibri" panose="020F0502020204030204" pitchFamily="34" charset="0"/>
              </a:rPr>
              <a:t>CIMIC-NU est davantage une question de coordination que de commandement et de contrôle</a:t>
            </a:r>
            <a:r>
              <a:rPr lang="fr-FR" sz="2400" b="1" dirty="0" smtClean="0">
                <a:latin typeface="Calibri" panose="020F0502020204030204" pitchFamily="34" charset="0"/>
              </a:rPr>
              <a:t>.</a:t>
            </a:r>
          </a:p>
          <a:p>
            <a:pPr>
              <a:lnSpc>
                <a:spcPts val="2000"/>
              </a:lnSpc>
              <a:buClr>
                <a:srgbClr val="3366FF"/>
              </a:buClr>
              <a:buSzPct val="200000"/>
              <a:buFont typeface="Webdings" pitchFamily="18" charset="2"/>
              <a:buChar char=""/>
            </a:pPr>
            <a:endParaRPr lang="en-US" altLang="fr-FR" sz="2400" b="1" dirty="0" smtClean="0">
              <a:latin typeface="Calibri" pitchFamily="34" charset="0"/>
            </a:endParaRPr>
          </a:p>
          <a:p>
            <a:pPr>
              <a:buClr>
                <a:srgbClr val="3366FF"/>
              </a:buClr>
              <a:buSzPct val="200000"/>
              <a:buFont typeface="Webdings" pitchFamily="18" charset="2"/>
              <a:buChar char=""/>
            </a:pPr>
            <a:r>
              <a:rPr lang="fr-FR" sz="2400" b="1" dirty="0" smtClean="0"/>
              <a:t>Les </a:t>
            </a:r>
            <a:r>
              <a:rPr lang="fr-FR" sz="2400" b="1" dirty="0"/>
              <a:t>niveaux opérationnel et tactique se soutiennent mutuellement</a:t>
            </a:r>
            <a:r>
              <a:rPr lang="fr-FR" sz="2400" b="1" dirty="0" smtClean="0"/>
              <a:t>.</a:t>
            </a:r>
          </a:p>
          <a:p>
            <a:pPr>
              <a:lnSpc>
                <a:spcPts val="2000"/>
              </a:lnSpc>
              <a:buClr>
                <a:srgbClr val="3366FF"/>
              </a:buClr>
              <a:buSzPct val="200000"/>
              <a:buFont typeface="Webdings" pitchFamily="18" charset="2"/>
              <a:buChar char=""/>
            </a:pPr>
            <a:endParaRPr lang="fr-FR" sz="2400" b="1" dirty="0" smtClean="0"/>
          </a:p>
        </p:txBody>
      </p:sp>
      <p:sp>
        <p:nvSpPr>
          <p:cNvPr id="5" name="ZoneTexte 4"/>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6" name="ZoneTexte 5"/>
          <p:cNvSpPr txBox="1"/>
          <p:nvPr/>
        </p:nvSpPr>
        <p:spPr>
          <a:xfrm flipH="1">
            <a:off x="543719"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5564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55</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19300" y="2133600"/>
            <a:ext cx="5105400"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algn="l" eaLnBrk="0" hangingPunct="0">
              <a:defRPr>
                <a:solidFill>
                  <a:schemeClr val="tx1"/>
                </a:solidFill>
                <a:latin typeface="Calibri" pitchFamily="34" charset="0"/>
                <a:cs typeface="Arial" charset="0"/>
              </a:defRPr>
            </a:lvl1pPr>
            <a:lvl2pPr marL="742950" indent="-285750" algn="l" eaLnBrk="0" hangingPunct="0">
              <a:defRPr>
                <a:solidFill>
                  <a:schemeClr val="tx1"/>
                </a:solidFill>
                <a:latin typeface="Calibri" pitchFamily="34" charset="0"/>
                <a:cs typeface="Arial" charset="0"/>
              </a:defRPr>
            </a:lvl2pPr>
            <a:lvl3pPr marL="1143000" indent="-228600" algn="l" eaLnBrk="0" hangingPunct="0">
              <a:defRPr>
                <a:solidFill>
                  <a:schemeClr val="tx1"/>
                </a:solidFill>
                <a:latin typeface="Calibri" pitchFamily="34" charset="0"/>
                <a:cs typeface="Arial" charset="0"/>
              </a:defRPr>
            </a:lvl3pPr>
            <a:lvl4pPr marL="1600200" indent="-228600" algn="l" eaLnBrk="0" hangingPunct="0">
              <a:defRPr>
                <a:solidFill>
                  <a:schemeClr val="tx1"/>
                </a:solidFill>
                <a:latin typeface="Calibri" pitchFamily="34" charset="0"/>
                <a:cs typeface="Arial" charset="0"/>
              </a:defRPr>
            </a:lvl4pPr>
            <a:lvl5pPr marL="2057400" indent="-228600" algn="l"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charset="0"/>
              </a:defRPr>
            </a:lvl9pPr>
          </a:lstStyle>
          <a:p>
            <a:pPr algn="ctr" eaLnBrk="1" hangingPunct="1">
              <a:defRPr/>
            </a:pPr>
            <a:r>
              <a:rPr lang="en-US" sz="4400">
                <a:solidFill>
                  <a:srgbClr val="FFFFFF"/>
                </a:solidFill>
              </a:rPr>
              <a:t>QUESTIONS?</a:t>
            </a:r>
          </a:p>
        </p:txBody>
      </p:sp>
      <p:sp>
        <p:nvSpPr>
          <p:cNvPr id="4" name="ZoneTexte 3"/>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3 : STRUCTURES ET PERSONNEL</a:t>
            </a:r>
            <a:endParaRPr lang="fr-CH" sz="1500" b="1" dirty="0">
              <a:solidFill>
                <a:schemeClr val="bg1"/>
              </a:solidFill>
            </a:endParaRPr>
          </a:p>
        </p:txBody>
      </p:sp>
      <p:sp>
        <p:nvSpPr>
          <p:cNvPr id="5" name="ZoneTexte 4"/>
          <p:cNvSpPr txBox="1"/>
          <p:nvPr/>
        </p:nvSpPr>
        <p:spPr>
          <a:xfrm flipH="1">
            <a:off x="543719"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5564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a:spLocks noGrp="1" noChangeArrowheads="1"/>
          </p:cNvSpPr>
          <p:nvPr>
            <p:ph type="sldNum" sz="quarter" idx="10"/>
          </p:nvPr>
        </p:nvSpPr>
        <p:spPr>
          <a:xfrm>
            <a:off x="8382000" y="6539805"/>
            <a:ext cx="685800" cy="47625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DACFD21-6B93-4B60-8E49-06D9798A3F2D}" type="slidenum">
              <a:rPr lang="en-GB" altLang="en-US" sz="1600" b="1" smtClean="0">
                <a:solidFill>
                  <a:srgbClr val="000000"/>
                </a:solidFill>
              </a:rPr>
              <a:pPr/>
              <a:t>56</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1"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GB" altLang="en-US" sz="1800">
              <a:solidFill>
                <a:srgbClr val="000000"/>
              </a:solidFill>
              <a:latin typeface="Arial" pitchFamily="34" charset="0"/>
            </a:endParaRPr>
          </a:p>
        </p:txBody>
      </p:sp>
      <p:sp>
        <p:nvSpPr>
          <p:cNvPr id="114692"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en-US" sz="4400" b="1">
                <a:solidFill>
                  <a:srgbClr val="FFFFFF"/>
                </a:solidFill>
                <a:latin typeface="Century Gothic" pitchFamily="34" charset="0"/>
              </a:rPr>
              <a:t> </a:t>
            </a:r>
          </a:p>
          <a:p>
            <a:pPr algn="ctr" eaLnBrk="1" hangingPunct="1">
              <a:spcBef>
                <a:spcPct val="50000"/>
              </a:spcBef>
            </a:pPr>
            <a:endParaRPr lang="en-US" altLang="en-US" sz="4400" b="1">
              <a:solidFill>
                <a:srgbClr val="FFFFFF"/>
              </a:solidFill>
              <a:latin typeface="Century Gothic"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114694" name="Rectangle 12"/>
          <p:cNvSpPr>
            <a:spLocks noChangeArrowheads="1"/>
          </p:cNvSpPr>
          <p:nvPr/>
        </p:nvSpPr>
        <p:spPr bwMode="auto">
          <a:xfrm>
            <a:off x="2362200" y="304800"/>
            <a:ext cx="409599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en-US" sz="4400" b="1" dirty="0" smtClean="0">
                <a:solidFill>
                  <a:srgbClr val="FFFFFF"/>
                </a:solidFill>
                <a:latin typeface="Century Gothic" pitchFamily="34" charset="0"/>
              </a:rPr>
              <a:t>CIMIC-NU </a:t>
            </a:r>
            <a:r>
              <a:rPr lang="en-US" altLang="en-US" sz="4400" b="1" dirty="0">
                <a:solidFill>
                  <a:srgbClr val="FFFFFF"/>
                </a:solidFill>
                <a:latin typeface="Century Gothic" pitchFamily="34" charset="0"/>
              </a:rPr>
              <a:t>STM</a:t>
            </a:r>
          </a:p>
        </p:txBody>
      </p:sp>
      <p:sp>
        <p:nvSpPr>
          <p:cNvPr id="114696" name="Rectangle 10"/>
          <p:cNvSpPr>
            <a:spLocks noChangeArrowheads="1"/>
          </p:cNvSpPr>
          <p:nvPr/>
        </p:nvSpPr>
        <p:spPr bwMode="auto">
          <a:xfrm>
            <a:off x="1805" y="3124200"/>
            <a:ext cx="9104313" cy="26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40000"/>
              </a:lnSpc>
              <a:buClr>
                <a:srgbClr val="FFFFFF"/>
              </a:buClr>
              <a:buSzPct val="80000"/>
              <a:buFont typeface="Wingdings" pitchFamily="2" charset="2"/>
              <a:buNone/>
            </a:pPr>
            <a:r>
              <a:rPr lang="en-GB" altLang="en-US" sz="2800" b="1" dirty="0" smtClean="0">
                <a:solidFill>
                  <a:srgbClr val="000000"/>
                </a:solidFill>
              </a:rPr>
              <a:t>UNITÉ 4 – </a:t>
            </a:r>
            <a:r>
              <a:rPr lang="fr-CH" sz="2800" b="1" dirty="0" err="1" smtClean="0"/>
              <a:t>ÉLaboration</a:t>
            </a:r>
            <a:r>
              <a:rPr lang="fr-CH" sz="2800" b="1" dirty="0" smtClean="0"/>
              <a:t> du concept de «</a:t>
            </a:r>
            <a:r>
              <a:rPr lang="fr-CH" sz="2800" b="1" dirty="0"/>
              <a:t> CIMIC-NU »</a:t>
            </a:r>
            <a:endParaRPr lang="en-GB" altLang="en-US" sz="2800" b="1" dirty="0">
              <a:solidFill>
                <a:srgbClr val="000000"/>
              </a:solidFill>
            </a:endParaRPr>
          </a:p>
        </p:txBody>
      </p:sp>
      <p:sp>
        <p:nvSpPr>
          <p:cNvPr id="9" name="Rectangle 9"/>
          <p:cNvSpPr>
            <a:spLocks noChangeArrowheads="1"/>
          </p:cNvSpPr>
          <p:nvPr/>
        </p:nvSpPr>
        <p:spPr bwMode="auto">
          <a:xfrm>
            <a:off x="385855" y="1965325"/>
            <a:ext cx="8604525" cy="13234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fr-FR" sz="3200" b="1" dirty="0">
                <a:solidFill>
                  <a:srgbClr val="FFFFFF"/>
                </a:solidFill>
                <a:latin typeface="Century Gothic" pitchFamily="34" charset="0"/>
              </a:rPr>
              <a:t>Module 1 – </a:t>
            </a:r>
            <a:r>
              <a:rPr lang="fr-CH" sz="3200" b="1" dirty="0" smtClean="0">
                <a:solidFill>
                  <a:schemeClr val="bg1"/>
                </a:solidFill>
              </a:rPr>
              <a:t>Aperçu global de la CIMIC-NU</a:t>
            </a:r>
            <a:endParaRPr lang="en-US" altLang="fr-FR" sz="3200" b="1" dirty="0">
              <a:solidFill>
                <a:srgbClr val="FFFFFF"/>
              </a:solidFill>
              <a:latin typeface="Century Gothic" pitchFamily="34" charset="0"/>
            </a:endParaRPr>
          </a:p>
          <a:p>
            <a:pPr algn="ctr" eaLnBrk="1" hangingPunct="1">
              <a:spcBef>
                <a:spcPct val="50000"/>
              </a:spcBef>
              <a:buClr>
                <a:srgbClr val="FFFFFF"/>
              </a:buClr>
              <a:buSzPct val="80000"/>
              <a:buFont typeface="Wingdings" pitchFamily="2" charset="2"/>
              <a:buChar char="•"/>
            </a:pPr>
            <a:endParaRPr lang="en-US" altLang="fr-FR" sz="3200" b="1" dirty="0">
              <a:solidFill>
                <a:srgbClr val="FFFFFF"/>
              </a:solidFill>
              <a:latin typeface="Century Gothic" pitchFamily="34" charset="0"/>
            </a:endParaRPr>
          </a:p>
        </p:txBody>
      </p:sp>
      <p:sp>
        <p:nvSpPr>
          <p:cNvPr id="13" name="ZoneTexte 12"/>
          <p:cNvSpPr txBox="1"/>
          <p:nvPr/>
        </p:nvSpPr>
        <p:spPr>
          <a:xfrm flipH="1">
            <a:off x="549535"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4" name="ZoneTexte 13"/>
          <p:cNvSpPr txBox="1"/>
          <p:nvPr/>
        </p:nvSpPr>
        <p:spPr>
          <a:xfrm flipH="1">
            <a:off x="2961461"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5"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57</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5" name="Rectangle 37"/>
          <p:cNvSpPr>
            <a:spLocks noGrp="1" noChangeArrowheads="1"/>
          </p:cNvSpPr>
          <p:nvPr>
            <p:ph idx="4294967295"/>
          </p:nvPr>
        </p:nvSpPr>
        <p:spPr bwMode="auto">
          <a:xfrm>
            <a:off x="219075" y="1371600"/>
            <a:ext cx="8686800" cy="47910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r>
              <a:rPr lang="fr-CH" sz="2000" b="1" dirty="0">
                <a:latin typeface="Calibri" panose="020F0502020204030204" pitchFamily="34" charset="0"/>
              </a:rPr>
              <a:t>Au terme de cette unité, les participants devraient être en mesure:</a:t>
            </a:r>
            <a:endParaRPr lang="en-US" altLang="en-US" sz="2000" b="1" dirty="0" smtClean="0">
              <a:latin typeface="Calibri" pitchFamily="34" charset="0"/>
            </a:endParaRPr>
          </a:p>
          <a:p>
            <a:pPr>
              <a:buFont typeface="Wingdings" pitchFamily="2" charset="2"/>
              <a:buNone/>
            </a:pPr>
            <a:endParaRPr lang="en-US" altLang="en-US" sz="2000" b="1" dirty="0" smtClean="0">
              <a:latin typeface="Calibri" pitchFamily="34" charset="0"/>
            </a:endParaRPr>
          </a:p>
          <a:p>
            <a:pPr>
              <a:buFont typeface="Wingdings" pitchFamily="2" charset="2"/>
              <a:buChar char="ü"/>
            </a:pPr>
            <a:r>
              <a:rPr lang="fr-CH" sz="2000" b="1" dirty="0" smtClean="0">
                <a:latin typeface="Calibri" panose="020F0502020204030204" pitchFamily="34" charset="0"/>
              </a:rPr>
              <a:t>De </a:t>
            </a:r>
            <a:r>
              <a:rPr lang="fr-CH" sz="2000" b="1" dirty="0">
                <a:latin typeface="Calibri" panose="020F0502020204030204" pitchFamily="34" charset="0"/>
              </a:rPr>
              <a:t>comprendre </a:t>
            </a:r>
            <a:r>
              <a:rPr lang="fr-CH" sz="2000" b="1" dirty="0" smtClean="0">
                <a:latin typeface="Calibri" panose="020F0502020204030204" pitchFamily="34" charset="0"/>
              </a:rPr>
              <a:t>l’approche </a:t>
            </a:r>
            <a:r>
              <a:rPr lang="fr-CH" sz="2000" b="1" dirty="0">
                <a:latin typeface="Calibri" panose="020F0502020204030204" pitchFamily="34" charset="0"/>
              </a:rPr>
              <a:t>ayant permis progressivement à l'ONU de concevoir la CIMIC</a:t>
            </a:r>
            <a:endParaRPr lang="en-US" altLang="en-US" sz="2000" b="1" dirty="0" smtClean="0">
              <a:solidFill>
                <a:srgbClr val="FF0000"/>
              </a:solidFill>
              <a:latin typeface="Calibri" pitchFamily="34" charset="0"/>
            </a:endParaRPr>
          </a:p>
          <a:p>
            <a:pPr>
              <a:buFont typeface="Wingdings" pitchFamily="2" charset="2"/>
              <a:buChar char="ü"/>
            </a:pPr>
            <a:endParaRPr lang="en-US" altLang="en-US" sz="2000" b="1" dirty="0" smtClean="0">
              <a:latin typeface="Calibri" pitchFamily="34" charset="0"/>
            </a:endParaRPr>
          </a:p>
          <a:p>
            <a:pPr>
              <a:buFont typeface="Wingdings" pitchFamily="2" charset="2"/>
              <a:buChar char="ü"/>
            </a:pPr>
            <a:r>
              <a:rPr lang="fr-CH" sz="2000" b="1" dirty="0" smtClean="0">
                <a:latin typeface="Calibri" panose="020F0502020204030204" pitchFamily="34" charset="0"/>
              </a:rPr>
              <a:t>De </a:t>
            </a:r>
            <a:r>
              <a:rPr lang="fr-CH" sz="2000" b="1" dirty="0">
                <a:latin typeface="Calibri" panose="020F0502020204030204" pitchFamily="34" charset="0"/>
              </a:rPr>
              <a:t>saisir le véritable sens de la notion de </a:t>
            </a:r>
            <a:r>
              <a:rPr lang="fr-CH" sz="2000" b="1" dirty="0" smtClean="0">
                <a:latin typeface="Calibri" panose="020F0502020204030204" pitchFamily="34" charset="0"/>
              </a:rPr>
              <a:t>« Coordination » </a:t>
            </a:r>
            <a:r>
              <a:rPr lang="fr-CH" sz="2000" b="1" dirty="0">
                <a:latin typeface="Calibri" panose="020F0502020204030204" pitchFamily="34" charset="0"/>
              </a:rPr>
              <a:t>et d'identifier les défis qui y sont liés</a:t>
            </a:r>
            <a:endParaRPr lang="en-US" altLang="en-US" sz="2000" b="1" dirty="0" smtClean="0">
              <a:latin typeface="Calibri" pitchFamily="34" charset="0"/>
            </a:endParaRPr>
          </a:p>
          <a:p>
            <a:pPr>
              <a:buFont typeface="Wingdings" pitchFamily="2" charset="2"/>
              <a:buChar char="ü"/>
            </a:pPr>
            <a:endParaRPr lang="en-US" altLang="en-US" sz="2000" b="1" dirty="0" smtClean="0">
              <a:solidFill>
                <a:srgbClr val="FF0000"/>
              </a:solidFill>
              <a:latin typeface="Calibri" pitchFamily="34" charset="0"/>
            </a:endParaRPr>
          </a:p>
          <a:p>
            <a:pPr>
              <a:buFont typeface="Wingdings" pitchFamily="2" charset="2"/>
              <a:buChar char="ü"/>
            </a:pPr>
            <a:r>
              <a:rPr lang="fr-CH" sz="2000" b="1" dirty="0" smtClean="0">
                <a:latin typeface="Calibri" panose="020F0502020204030204" pitchFamily="34" charset="0"/>
              </a:rPr>
              <a:t>D’identifier </a:t>
            </a:r>
            <a:r>
              <a:rPr lang="fr-CH" sz="2000" b="1" dirty="0">
                <a:latin typeface="Calibri" panose="020F0502020204030204" pitchFamily="34" charset="0"/>
              </a:rPr>
              <a:t>les idées fausses à éviter</a:t>
            </a:r>
            <a:endParaRPr lang="en-US" altLang="en-US" sz="2000" b="1" dirty="0" smtClean="0">
              <a:latin typeface="Calibri" pitchFamily="34" charset="0"/>
            </a:endParaRPr>
          </a:p>
          <a:p>
            <a:pPr>
              <a:buFont typeface="Wingdings" pitchFamily="2" charset="2"/>
              <a:buChar char="ü"/>
            </a:pPr>
            <a:endParaRPr lang="en-US" altLang="en-US" sz="2000" b="1" dirty="0" smtClean="0">
              <a:solidFill>
                <a:srgbClr val="FF0000"/>
              </a:solidFill>
              <a:latin typeface="Calibri" pitchFamily="34" charset="0"/>
            </a:endParaRPr>
          </a:p>
          <a:p>
            <a:pPr>
              <a:buFont typeface="Wingdings" pitchFamily="2" charset="2"/>
              <a:buChar char="ü"/>
            </a:pPr>
            <a:r>
              <a:rPr lang="fr-CH" sz="2000" b="1" dirty="0" smtClean="0">
                <a:latin typeface="Calibri" panose="020F0502020204030204" pitchFamily="34" charset="0"/>
              </a:rPr>
              <a:t>D’exposer </a:t>
            </a:r>
            <a:r>
              <a:rPr lang="fr-CH" sz="2000" b="1" dirty="0">
                <a:latin typeface="Calibri" panose="020F0502020204030204" pitchFamily="34" charset="0"/>
              </a:rPr>
              <a:t>leur expérience concrète de la CIMIC, de comprendre </a:t>
            </a:r>
            <a:r>
              <a:rPr lang="fr-CH" sz="2000" b="1" dirty="0" smtClean="0">
                <a:latin typeface="Calibri" panose="020F0502020204030204" pitchFamily="34" charset="0"/>
              </a:rPr>
              <a:t>l’expérience </a:t>
            </a:r>
            <a:r>
              <a:rPr lang="fr-CH" sz="2000" b="1" dirty="0">
                <a:latin typeface="Calibri" panose="020F0502020204030204" pitchFamily="34" charset="0"/>
              </a:rPr>
              <a:t>des autres et de répertorier les points communs et les différences entre leur expérience personnelle et la CIMIC-NU</a:t>
            </a:r>
            <a:endParaRPr lang="en-US" altLang="en-US" sz="2400" b="1" dirty="0" smtClean="0">
              <a:solidFill>
                <a:srgbClr val="FF0000"/>
              </a:solidFill>
              <a:latin typeface="Calibri" pitchFamily="34" charset="0"/>
            </a:endParaRPr>
          </a:p>
        </p:txBody>
      </p:sp>
      <p:sp>
        <p:nvSpPr>
          <p:cNvPr id="115716" name="Text Box 4"/>
          <p:cNvSpPr txBox="1">
            <a:spLocks noChangeArrowheads="1"/>
          </p:cNvSpPr>
          <p:nvPr/>
        </p:nvSpPr>
        <p:spPr bwMode="auto">
          <a:xfrm>
            <a:off x="449263" y="263462"/>
            <a:ext cx="8439150" cy="553998"/>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3000" b="1" dirty="0" smtClean="0">
                <a:solidFill>
                  <a:srgbClr val="000000"/>
                </a:solidFill>
              </a:rPr>
              <a:t>RÉSULTATS ATTENDUS DE L’APPRENTISSAGE</a:t>
            </a:r>
            <a:endParaRPr lang="en-US" altLang="en-US" sz="3000" b="1" dirty="0">
              <a:solidFill>
                <a:srgbClr val="000000"/>
              </a:solidFill>
            </a:endParaRPr>
          </a:p>
        </p:txBody>
      </p:sp>
      <p:sp>
        <p:nvSpPr>
          <p:cNvPr id="10"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58</a:t>
            </a:fld>
            <a:endParaRPr lang="en-GB" altLang="en-US" sz="1600" b="1" dirty="0" smtClean="0">
              <a:solidFill>
                <a:srgbClr val="000000"/>
              </a:solidFill>
            </a:endParaRPr>
          </a:p>
        </p:txBody>
      </p:sp>
      <p:sp>
        <p:nvSpPr>
          <p:cNvPr id="11" name="ZoneTexte 10"/>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12" name="ZoneTexte 11"/>
          <p:cNvSpPr txBox="1"/>
          <p:nvPr/>
        </p:nvSpPr>
        <p:spPr>
          <a:xfrm flipH="1">
            <a:off x="549535"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61461"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9" name="Rectangle 37"/>
          <p:cNvSpPr>
            <a:spLocks noGrp="1" noChangeArrowheads="1"/>
          </p:cNvSpPr>
          <p:nvPr>
            <p:ph idx="1"/>
          </p:nvPr>
        </p:nvSpPr>
        <p:spPr bwMode="auto">
          <a:xfrm>
            <a:off x="304800" y="1676400"/>
            <a:ext cx="8534400" cy="4572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812800" indent="-812800" algn="l">
              <a:buFont typeface="Wingdings" pitchFamily="2" charset="2"/>
              <a:buChar char="q"/>
            </a:pPr>
            <a:r>
              <a:rPr lang="fr-FR" sz="2000" b="1" dirty="0">
                <a:latin typeface="Calibri" panose="020F0502020204030204" pitchFamily="34" charset="0"/>
              </a:rPr>
              <a:t>PERSPECTIVE HISTORIQUE</a:t>
            </a:r>
            <a:endParaRPr lang="en-US" altLang="en-US" sz="2000" b="1" dirty="0" smtClean="0">
              <a:latin typeface="Calibri" pitchFamily="34" charset="0"/>
            </a:endParaRPr>
          </a:p>
          <a:p>
            <a:pPr marL="812800" indent="-812800" algn="l">
              <a:buFont typeface="Wingdings" pitchFamily="2" charset="2"/>
              <a:buChar char="q"/>
            </a:pPr>
            <a:endParaRPr lang="en-US" altLang="en-US" sz="2000" b="1" u="sng" dirty="0" smtClean="0">
              <a:latin typeface="Calibri" pitchFamily="34" charset="0"/>
            </a:endParaRPr>
          </a:p>
          <a:p>
            <a:pPr marL="812800" indent="-812800" algn="l">
              <a:buFont typeface="Wingdings" pitchFamily="2" charset="2"/>
              <a:buChar char="q"/>
            </a:pPr>
            <a:r>
              <a:rPr lang="fr-FR" sz="2000" b="1" dirty="0">
                <a:latin typeface="Calibri" panose="020F0502020204030204" pitchFamily="34" charset="0"/>
              </a:rPr>
              <a:t>CONSIDÉRATIONS SUR LA COORDINATION DANS LE CONTEXTE DE L’ONU </a:t>
            </a:r>
            <a:endParaRPr lang="en-US" altLang="en-US" sz="2000" b="1" dirty="0" smtClean="0">
              <a:latin typeface="Calibri" pitchFamily="34" charset="0"/>
            </a:endParaRPr>
          </a:p>
          <a:p>
            <a:pPr marL="812800" indent="-812800" algn="l"/>
            <a:endParaRPr lang="en-US" altLang="en-US" sz="2000" b="1" u="sng" dirty="0" smtClean="0">
              <a:latin typeface="Calibri" pitchFamily="34" charset="0"/>
            </a:endParaRPr>
          </a:p>
          <a:p>
            <a:pPr marL="812800" indent="-812800" algn="l">
              <a:buFont typeface="Wingdings" pitchFamily="2" charset="2"/>
              <a:buChar char="q"/>
            </a:pPr>
            <a:r>
              <a:rPr lang="fr-CH" sz="2000" b="1" dirty="0">
                <a:latin typeface="Calibri" panose="020F0502020204030204" pitchFamily="34" charset="0"/>
              </a:rPr>
              <a:t>CE QUE LA CIMIC-NU N’EST PAS</a:t>
            </a:r>
            <a:endParaRPr lang="en-US" altLang="en-US" sz="2000" b="1" dirty="0" smtClean="0">
              <a:latin typeface="Calibri" pitchFamily="34" charset="0"/>
            </a:endParaRPr>
          </a:p>
          <a:p>
            <a:pPr marL="812800" indent="-812800" algn="l">
              <a:buFont typeface="Wingdings" pitchFamily="2" charset="2"/>
              <a:buChar char="q"/>
            </a:pPr>
            <a:endParaRPr lang="en-US" altLang="en-US" sz="2000" b="1" u="sng" dirty="0" smtClean="0">
              <a:latin typeface="Calibri" pitchFamily="34" charset="0"/>
            </a:endParaRPr>
          </a:p>
          <a:p>
            <a:pPr marL="812800" indent="-812800" algn="l">
              <a:buFont typeface="Wingdings" pitchFamily="2" charset="2"/>
              <a:buChar char="q"/>
            </a:pPr>
            <a:r>
              <a:rPr lang="fr-FR" sz="2000" b="1" dirty="0">
                <a:latin typeface="Calibri" panose="020F0502020204030204" pitchFamily="34" charset="0"/>
              </a:rPr>
              <a:t>ACTIVITÉ D’APPRENTISSAGE / DÉBAT SUR VOTRE EXPÉRIENCE PERSONNELLE DE LA CIMIC (NATIONALE OU RÉGIONALE)</a:t>
            </a:r>
            <a:r>
              <a:rPr lang="fr-CH" sz="2000" b="1" dirty="0">
                <a:latin typeface="Calibri" panose="020F0502020204030204" pitchFamily="34" charset="0"/>
              </a:rPr>
              <a:t>.</a:t>
            </a:r>
            <a:endParaRPr lang="en-US" altLang="en-US" sz="2000" b="1" dirty="0" smtClean="0">
              <a:latin typeface="Calibri" pitchFamily="34" charset="0"/>
            </a:endParaRPr>
          </a:p>
          <a:p>
            <a:pPr marL="812800" indent="-812800" algn="l">
              <a:lnSpc>
                <a:spcPct val="70000"/>
              </a:lnSpc>
              <a:buFont typeface="Wingdings" pitchFamily="2" charset="2"/>
              <a:buChar char="q"/>
            </a:pPr>
            <a:endParaRPr lang="en-US" altLang="en-US" sz="2000" b="1" dirty="0" smtClean="0">
              <a:latin typeface="Calibri" pitchFamily="34" charset="0"/>
            </a:endParaRPr>
          </a:p>
          <a:p>
            <a:pPr marL="812800" indent="-812800" algn="l">
              <a:lnSpc>
                <a:spcPct val="70000"/>
              </a:lnSpc>
              <a:buFont typeface="Wingdings" pitchFamily="2" charset="2"/>
              <a:buChar char="q"/>
            </a:pPr>
            <a:endParaRPr lang="en-US" altLang="en-US" sz="2000" b="1" dirty="0" smtClean="0">
              <a:latin typeface="Calibri" pitchFamily="34" charset="0"/>
            </a:endParaRPr>
          </a:p>
        </p:txBody>
      </p:sp>
      <p:sp>
        <p:nvSpPr>
          <p:cNvPr id="116740" name="Text Box 4"/>
          <p:cNvSpPr txBox="1">
            <a:spLocks noChangeArrowheads="1"/>
          </p:cNvSpPr>
          <p:nvPr/>
        </p:nvSpPr>
        <p:spPr bwMode="auto">
          <a:xfrm>
            <a:off x="32385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a:solidFill>
                  <a:srgbClr val="000000"/>
                </a:solidFill>
              </a:rPr>
              <a:t>STRUCTURE </a:t>
            </a:r>
            <a:r>
              <a:rPr lang="en-US" altLang="en-US" sz="2800" b="1" dirty="0" smtClean="0">
                <a:solidFill>
                  <a:srgbClr val="000000"/>
                </a:solidFill>
              </a:rPr>
              <a:t>DE LA PRÉSENTATION</a:t>
            </a:r>
            <a:endParaRPr lang="en-US" altLang="en-US" sz="2800" b="1" dirty="0">
              <a:solidFill>
                <a:srgbClr val="000000"/>
              </a:solidFill>
            </a:endParaRPr>
          </a:p>
        </p:txBody>
      </p:sp>
      <p:sp>
        <p:nvSpPr>
          <p:cNvPr id="116741" name="Rectangle 6"/>
          <p:cNvSpPr>
            <a:spLocks noChangeArrowheads="1"/>
          </p:cNvSpPr>
          <p:nvPr/>
        </p:nvSpPr>
        <p:spPr bwMode="auto">
          <a:xfrm>
            <a:off x="1576850" y="855060"/>
            <a:ext cx="5952335"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CH" sz="2400" b="1" dirty="0"/>
              <a:t>ÉLABORATION DU CONCEPT DE « CIMIC-NU »</a:t>
            </a:r>
            <a:endParaRPr lang="en-GB" altLang="en-US" sz="2400" b="1" dirty="0">
              <a:solidFill>
                <a:srgbClr val="000000"/>
              </a:solidFill>
            </a:endParaRPr>
          </a:p>
        </p:txBody>
      </p:sp>
      <p:sp>
        <p:nvSpPr>
          <p:cNvPr id="6" name="ZoneTexte 5"/>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ZoneTexte 7"/>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9" name="ZoneTexte 8"/>
          <p:cNvSpPr txBox="1"/>
          <p:nvPr/>
        </p:nvSpPr>
        <p:spPr>
          <a:xfrm flipH="1">
            <a:off x="549535"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61461"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59</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Rectangle 2"/>
          <p:cNvSpPr>
            <a:spLocks noChangeArrowheads="1"/>
          </p:cNvSpPr>
          <p:nvPr/>
        </p:nvSpPr>
        <p:spPr bwMode="auto">
          <a:xfrm>
            <a:off x="164939" y="261938"/>
            <a:ext cx="8862041"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r>
              <a:rPr lang="fr-FR" sz="2800" b="1" dirty="0" smtClean="0"/>
              <a:t>INTRODUCTION À </a:t>
            </a:r>
            <a:r>
              <a:rPr lang="fr-FR" sz="2800" b="1" dirty="0"/>
              <a:t>LA COORDINATION </a:t>
            </a:r>
            <a:r>
              <a:rPr lang="fr-FR" sz="2800" b="1" dirty="0" smtClean="0"/>
              <a:t>CIVILO-MILITAIRE</a:t>
            </a:r>
            <a:endParaRPr lang="en-US" altLang="en-US" sz="2800" b="1" dirty="0"/>
          </a:p>
        </p:txBody>
      </p:sp>
      <p:sp>
        <p:nvSpPr>
          <p:cNvPr id="62468" name="Oval 4"/>
          <p:cNvSpPr>
            <a:spLocks noChangeArrowheads="1"/>
          </p:cNvSpPr>
          <p:nvPr/>
        </p:nvSpPr>
        <p:spPr bwMode="auto">
          <a:xfrm>
            <a:off x="7620000" y="1066800"/>
            <a:ext cx="990600" cy="99060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endParaRPr lang="en-GB" altLang="en-US" dirty="0"/>
          </a:p>
        </p:txBody>
      </p:sp>
      <p:sp>
        <p:nvSpPr>
          <p:cNvPr id="62469" name="Oval 5"/>
          <p:cNvSpPr>
            <a:spLocks noChangeArrowheads="1"/>
          </p:cNvSpPr>
          <p:nvPr/>
        </p:nvSpPr>
        <p:spPr bwMode="auto">
          <a:xfrm>
            <a:off x="8001000" y="1066800"/>
            <a:ext cx="1143000" cy="1066800"/>
          </a:xfrm>
          <a:prstGeom prst="ellipse">
            <a:avLst/>
          </a:prstGeom>
          <a:solidFill>
            <a:schemeClr val="bg1"/>
          </a:solidFill>
          <a:ln>
            <a:noFill/>
          </a:ln>
          <a:effectLst/>
          <a:extLs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endParaRPr lang="en-GB" altLang="en-US" dirty="0"/>
          </a:p>
        </p:txBody>
      </p:sp>
      <p:pic>
        <p:nvPicPr>
          <p:cNvPr id="62470"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313" y="781050"/>
            <a:ext cx="4446587" cy="260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62471"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8200" y="781050"/>
            <a:ext cx="4387850" cy="2643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62472"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48200" y="3505200"/>
            <a:ext cx="4387850" cy="29956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62473"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313" y="3473450"/>
            <a:ext cx="4446587" cy="30273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0" name="ZoneTexte 9"/>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
        <p:nvSpPr>
          <p:cNvPr id="11" name="ZoneTexte 10"/>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6</a:t>
            </a:fld>
            <a:endParaRPr lang="en-GB" altLang="en-US" sz="1600" dirty="0" smtClean="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Text Box 4"/>
          <p:cNvSpPr txBox="1">
            <a:spLocks noChangeArrowheads="1"/>
          </p:cNvSpPr>
          <p:nvPr/>
        </p:nvSpPr>
        <p:spPr bwMode="auto">
          <a:xfrm>
            <a:off x="476250" y="577850"/>
            <a:ext cx="8451850" cy="529907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marL="541338" indent="-541338"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100000"/>
              </a:spcBef>
              <a:buClr>
                <a:srgbClr val="FFFFFF"/>
              </a:buClr>
              <a:buSzPct val="80000"/>
              <a:buFont typeface="Wingdings" pitchFamily="2" charset="2"/>
              <a:buChar char="•"/>
            </a:pPr>
            <a:endParaRPr lang="en-GB" altLang="en-US">
              <a:solidFill>
                <a:srgbClr val="FFFFFF"/>
              </a:solidFill>
            </a:endParaRPr>
          </a:p>
        </p:txBody>
      </p:sp>
      <p:sp>
        <p:nvSpPr>
          <p:cNvPr id="117764" name="Text Box 4"/>
          <p:cNvSpPr txBox="1">
            <a:spLocks noChangeArrowheads="1"/>
          </p:cNvSpPr>
          <p:nvPr/>
        </p:nvSpPr>
        <p:spPr bwMode="auto">
          <a:xfrm>
            <a:off x="38100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smtClean="0">
                <a:solidFill>
                  <a:srgbClr val="0000FF"/>
                </a:solidFill>
              </a:rPr>
              <a:t>PERSPECTIVE HISTORIQUE</a:t>
            </a:r>
            <a:endParaRPr lang="en-US" altLang="en-US" sz="2800" b="1" dirty="0">
              <a:solidFill>
                <a:srgbClr val="3333FF"/>
              </a:solidFill>
            </a:endParaRPr>
          </a:p>
        </p:txBody>
      </p:sp>
      <p:pic>
        <p:nvPicPr>
          <p:cNvPr id="117765" name="Picture 6" descr="http://lh4.ggpht.com/-fD8FNpR3Aj4/TkXzuhuUX0I/AAAAAAAACtA/gDR3ny0K2zA/germanischeratsversammlung11250x715_1-8x6.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1600" y="1600200"/>
            <a:ext cx="3062288" cy="174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6" name="Rectangle 4"/>
          <p:cNvSpPr>
            <a:spLocks noChangeArrowheads="1"/>
          </p:cNvSpPr>
          <p:nvPr/>
        </p:nvSpPr>
        <p:spPr bwMode="auto">
          <a:xfrm>
            <a:off x="-12700" y="1320274"/>
            <a:ext cx="510540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tabLst>
                <a:tab pos="457200" algn="l"/>
              </a:tabLst>
              <a:defRPr sz="2000">
                <a:solidFill>
                  <a:schemeClr val="tx1"/>
                </a:solidFill>
                <a:latin typeface="Calibri" pitchFamily="34" charset="0"/>
                <a:cs typeface="Arial" pitchFamily="34" charset="0"/>
              </a:defRPr>
            </a:lvl1pPr>
            <a:lvl2pPr marL="742950" indent="-285750" eaLnBrk="0" hangingPunct="0">
              <a:tabLst>
                <a:tab pos="457200" algn="l"/>
              </a:tabLst>
              <a:defRPr sz="2000">
                <a:solidFill>
                  <a:schemeClr val="tx1"/>
                </a:solidFill>
                <a:latin typeface="Calibri" pitchFamily="34" charset="0"/>
                <a:cs typeface="Arial" pitchFamily="34" charset="0"/>
              </a:defRPr>
            </a:lvl2pPr>
            <a:lvl3pPr marL="1143000" indent="-228600" eaLnBrk="0" hangingPunct="0">
              <a:tabLst>
                <a:tab pos="457200" algn="l"/>
              </a:tabLst>
              <a:defRPr sz="2000">
                <a:solidFill>
                  <a:schemeClr val="tx1"/>
                </a:solidFill>
                <a:latin typeface="Calibri" pitchFamily="34" charset="0"/>
                <a:cs typeface="Arial" pitchFamily="34" charset="0"/>
              </a:defRPr>
            </a:lvl3pPr>
            <a:lvl4pPr marL="1600200" indent="-228600" eaLnBrk="0" hangingPunct="0">
              <a:tabLst>
                <a:tab pos="457200" algn="l"/>
              </a:tabLst>
              <a:defRPr sz="2000">
                <a:solidFill>
                  <a:schemeClr val="tx1"/>
                </a:solidFill>
                <a:latin typeface="Calibri" pitchFamily="34" charset="0"/>
                <a:cs typeface="Arial" pitchFamily="34" charset="0"/>
              </a:defRPr>
            </a:lvl4pPr>
            <a:lvl5pPr marL="2057400" indent="-228600" eaLnBrk="0" hangingPunct="0">
              <a:tabLst>
                <a:tab pos="4572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9pPr>
          </a:lstStyle>
          <a:p>
            <a:pPr>
              <a:buSzPct val="80000"/>
              <a:buFont typeface="Wingdings" pitchFamily="2" charset="2"/>
              <a:buChar char="ü"/>
            </a:pPr>
            <a:r>
              <a:rPr lang="en-GB" altLang="en-US" sz="2400" b="1" dirty="0">
                <a:solidFill>
                  <a:srgbClr val="0000FF"/>
                </a:solidFill>
              </a:rPr>
              <a:t> </a:t>
            </a:r>
            <a:r>
              <a:rPr lang="fr-FR" sz="2400" b="1" dirty="0">
                <a:solidFill>
                  <a:srgbClr val="0000FF"/>
                </a:solidFill>
              </a:rPr>
              <a:t>La coordination </a:t>
            </a:r>
            <a:r>
              <a:rPr lang="fr-FR" sz="2400" b="1" dirty="0" err="1">
                <a:solidFill>
                  <a:srgbClr val="0000FF"/>
                </a:solidFill>
              </a:rPr>
              <a:t>civilo</a:t>
            </a:r>
            <a:r>
              <a:rPr lang="fr-FR" sz="2400" b="1" dirty="0">
                <a:solidFill>
                  <a:srgbClr val="0000FF"/>
                </a:solidFill>
              </a:rPr>
              <a:t>-militaire est aussi ancienne que la </a:t>
            </a:r>
            <a:r>
              <a:rPr lang="fr-FR" sz="2400" b="1" dirty="0" smtClean="0">
                <a:solidFill>
                  <a:srgbClr val="0000FF"/>
                </a:solidFill>
              </a:rPr>
              <a:t>guerre</a:t>
            </a:r>
            <a:endParaRPr lang="en-GB" altLang="en-US" sz="2400" b="1" dirty="0">
              <a:solidFill>
                <a:srgbClr val="3333FF"/>
              </a:solidFill>
            </a:endParaRPr>
          </a:p>
          <a:p>
            <a:pPr>
              <a:buSzPct val="80000"/>
              <a:buFont typeface="Wingdings" pitchFamily="2" charset="2"/>
              <a:buChar char="ü"/>
            </a:pPr>
            <a:endParaRPr lang="en-GB" altLang="en-US" sz="2400" b="1" dirty="0">
              <a:solidFill>
                <a:srgbClr val="3333FF"/>
              </a:solidFill>
            </a:endParaRPr>
          </a:p>
          <a:p>
            <a:pPr>
              <a:buFont typeface="Wingdings" pitchFamily="2" charset="2"/>
              <a:buChar char="ü"/>
            </a:pPr>
            <a:r>
              <a:rPr lang="en-GB" altLang="en-US" sz="2400" b="1" dirty="0">
                <a:solidFill>
                  <a:srgbClr val="000000"/>
                </a:solidFill>
              </a:rPr>
              <a:t> </a:t>
            </a:r>
            <a:r>
              <a:rPr lang="fr-FR" sz="2400" b="1" dirty="0"/>
              <a:t>Le Comité International de la </a:t>
            </a:r>
            <a:r>
              <a:rPr lang="fr-FR" sz="2400" b="1" dirty="0" smtClean="0"/>
              <a:t>Croix-Rouge</a:t>
            </a:r>
            <a:endParaRPr lang="en-GB" altLang="en-US" sz="2400" b="1" dirty="0">
              <a:solidFill>
                <a:srgbClr val="000000"/>
              </a:solidFill>
            </a:endParaRPr>
          </a:p>
          <a:p>
            <a:pPr>
              <a:buFont typeface="Wingdings" pitchFamily="2" charset="2"/>
              <a:buChar char="ü"/>
            </a:pPr>
            <a:endParaRPr lang="en-GB" altLang="en-US" sz="2400" b="1" dirty="0">
              <a:solidFill>
                <a:srgbClr val="000000"/>
              </a:solidFill>
            </a:endParaRPr>
          </a:p>
          <a:p>
            <a:pPr>
              <a:buFont typeface="Wingdings" pitchFamily="2" charset="2"/>
              <a:buChar char="ü"/>
            </a:pPr>
            <a:r>
              <a:rPr lang="en-GB" altLang="en-US" sz="2400" b="1" dirty="0">
                <a:solidFill>
                  <a:srgbClr val="000000"/>
                </a:solidFill>
              </a:rPr>
              <a:t> </a:t>
            </a:r>
            <a:r>
              <a:rPr lang="fr-FR" sz="2400" b="1" dirty="0"/>
              <a:t>Les Conventions de La Haye et de </a:t>
            </a:r>
            <a:r>
              <a:rPr lang="fr-FR" sz="2400" b="1" dirty="0" smtClean="0"/>
              <a:t>Genève</a:t>
            </a:r>
            <a:endParaRPr lang="en-GB" altLang="en-US" sz="2400" b="1" dirty="0">
              <a:solidFill>
                <a:srgbClr val="000000"/>
              </a:solidFill>
            </a:endParaRPr>
          </a:p>
          <a:p>
            <a:pPr>
              <a:buFont typeface="Wingdings" pitchFamily="2" charset="2"/>
              <a:buChar char="ü"/>
            </a:pPr>
            <a:endParaRPr lang="en-GB" altLang="en-US" sz="2400" b="1" dirty="0">
              <a:solidFill>
                <a:srgbClr val="000000"/>
              </a:solidFill>
            </a:endParaRPr>
          </a:p>
          <a:p>
            <a:pPr>
              <a:buFont typeface="Wingdings" pitchFamily="2" charset="2"/>
              <a:buChar char="ü"/>
            </a:pPr>
            <a:r>
              <a:rPr lang="en-GB" altLang="en-US" sz="2400" b="1" dirty="0">
                <a:solidFill>
                  <a:srgbClr val="000000"/>
                </a:solidFill>
              </a:rPr>
              <a:t> </a:t>
            </a:r>
            <a:r>
              <a:rPr lang="fr-FR" sz="2400" b="1" dirty="0"/>
              <a:t>La création des Nations Unies</a:t>
            </a:r>
            <a:endParaRPr lang="en-GB" altLang="en-US" sz="2400" b="1" dirty="0">
              <a:solidFill>
                <a:srgbClr val="000000"/>
              </a:solidFill>
            </a:endParaRPr>
          </a:p>
        </p:txBody>
      </p:sp>
      <p:sp>
        <p:nvSpPr>
          <p:cNvPr id="117767" name="Rectangle 8"/>
          <p:cNvSpPr>
            <a:spLocks noChangeArrowheads="1"/>
          </p:cNvSpPr>
          <p:nvPr/>
        </p:nvSpPr>
        <p:spPr bwMode="auto">
          <a:xfrm>
            <a:off x="2805370" y="828675"/>
            <a:ext cx="3520131"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CH" altLang="en-US" sz="2400" dirty="0" smtClean="0">
                <a:solidFill>
                  <a:srgbClr val="000000"/>
                </a:solidFill>
              </a:rPr>
              <a:t>Bref historique de la CIMIC</a:t>
            </a:r>
            <a:endParaRPr lang="fr-CH" altLang="en-US" sz="2400" dirty="0">
              <a:solidFill>
                <a:srgbClr val="000000"/>
              </a:solidFill>
            </a:endParaRPr>
          </a:p>
        </p:txBody>
      </p:sp>
      <p:grpSp>
        <p:nvGrpSpPr>
          <p:cNvPr id="117768" name="Group 14"/>
          <p:cNvGrpSpPr>
            <a:grpSpLocks/>
          </p:cNvGrpSpPr>
          <p:nvPr/>
        </p:nvGrpSpPr>
        <p:grpSpPr bwMode="auto">
          <a:xfrm>
            <a:off x="5494338" y="4127500"/>
            <a:ext cx="2438400" cy="2085975"/>
            <a:chOff x="3424" y="2208"/>
            <a:chExt cx="1536" cy="1314"/>
          </a:xfrm>
        </p:grpSpPr>
        <p:pic>
          <p:nvPicPr>
            <p:cNvPr id="117769" name="Picture 12" descr="220px-Original_Geneva_Conventions">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04" y="2208"/>
              <a:ext cx="1320" cy="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70" name="Text Box 13"/>
            <p:cNvSpPr txBox="1">
              <a:spLocks noChangeArrowheads="1"/>
            </p:cNvSpPr>
            <p:nvPr/>
          </p:nvSpPr>
          <p:spPr bwMode="auto">
            <a:xfrm>
              <a:off x="3424" y="3176"/>
              <a:ext cx="1536" cy="3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en-US" altLang="en-US" sz="1000">
                  <a:solidFill>
                    <a:srgbClr val="000000"/>
                  </a:solidFill>
                </a:rPr>
                <a:t>The first-ever Geneva Convention governing the sick and wounded members of armed forces was signed in 1864 </a:t>
              </a:r>
            </a:p>
          </p:txBody>
        </p:sp>
      </p:grpSp>
      <p:sp>
        <p:nvSpPr>
          <p:cNvPr id="11" name="ZoneTexte 10"/>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12" name="ZoneTexte 11"/>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60</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Rectangle 3"/>
          <p:cNvSpPr>
            <a:spLocks noGrp="1" noChangeArrowheads="1"/>
          </p:cNvSpPr>
          <p:nvPr>
            <p:ph type="body" idx="4294967295"/>
          </p:nvPr>
        </p:nvSpPr>
        <p:spPr bwMode="auto">
          <a:xfrm>
            <a:off x="457200" y="1493838"/>
            <a:ext cx="8229600" cy="4525962"/>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pPr>
            <a:r>
              <a:rPr lang="fr-FR" sz="2000" b="1" dirty="0">
                <a:latin typeface="Calibri" panose="020F0502020204030204" pitchFamily="34" charset="0"/>
              </a:rPr>
              <a:t>Les organisations civiles telles que les ONG se multiplient, avec une diversité et des capacités toujours plus grandes – notamment depuis la fin de la « guerre froide »</a:t>
            </a:r>
            <a:endParaRPr lang="en-GB" altLang="en-US" sz="2000" b="1" dirty="0" smtClean="0">
              <a:latin typeface="Calibri" pitchFamily="34" charset="0"/>
              <a:cs typeface="Arial" pitchFamily="34" charset="0"/>
            </a:endParaRPr>
          </a:p>
          <a:p>
            <a:pPr>
              <a:spcBef>
                <a:spcPct val="0"/>
              </a:spcBef>
            </a:pPr>
            <a:endParaRPr lang="en-GB" altLang="en-US" sz="2000" b="1" dirty="0" smtClean="0">
              <a:latin typeface="Calibri" pitchFamily="34" charset="0"/>
              <a:cs typeface="Arial" pitchFamily="34" charset="0"/>
            </a:endParaRPr>
          </a:p>
          <a:p>
            <a:pPr>
              <a:spcBef>
                <a:spcPct val="0"/>
              </a:spcBef>
            </a:pPr>
            <a:r>
              <a:rPr lang="fr-FR" sz="2000" b="1" dirty="0">
                <a:latin typeface="Calibri" panose="020F0502020204030204" pitchFamily="34" charset="0"/>
              </a:rPr>
              <a:t>Parallèlement, développement des concepts et des capacités militaires liés à la coordination </a:t>
            </a:r>
            <a:r>
              <a:rPr lang="fr-FR" sz="2000" b="1" dirty="0" err="1">
                <a:latin typeface="Calibri" panose="020F0502020204030204" pitchFamily="34" charset="0"/>
              </a:rPr>
              <a:t>civilo</a:t>
            </a:r>
            <a:r>
              <a:rPr lang="fr-FR" sz="2000" b="1" dirty="0">
                <a:latin typeface="Calibri" panose="020F0502020204030204" pitchFamily="34" charset="0"/>
              </a:rPr>
              <a:t>-militaire</a:t>
            </a:r>
            <a:endParaRPr lang="en-GB" altLang="en-US" sz="2000" b="1" dirty="0" smtClean="0">
              <a:latin typeface="Calibri" pitchFamily="34" charset="0"/>
              <a:cs typeface="Arial" pitchFamily="34" charset="0"/>
            </a:endParaRPr>
          </a:p>
          <a:p>
            <a:pPr>
              <a:spcBef>
                <a:spcPct val="0"/>
              </a:spcBef>
            </a:pPr>
            <a:endParaRPr lang="en-GB" altLang="en-US" sz="2000" b="1" dirty="0" smtClean="0">
              <a:latin typeface="Calibri" pitchFamily="34" charset="0"/>
              <a:cs typeface="Arial" pitchFamily="34" charset="0"/>
            </a:endParaRPr>
          </a:p>
          <a:p>
            <a:pPr>
              <a:spcBef>
                <a:spcPct val="0"/>
              </a:spcBef>
            </a:pPr>
            <a:r>
              <a:rPr lang="fr-FR" sz="2000" b="1" dirty="0">
                <a:latin typeface="Calibri" panose="020F0502020204030204" pitchFamily="34" charset="0"/>
              </a:rPr>
              <a:t>« Tendances » en matière de sécurité : au-delà de la protection physique des personnes, l’évolution se fait dans le sens de l’action humanitaire et d’activités et programmes de développement</a:t>
            </a:r>
            <a:endParaRPr lang="en-GB" altLang="en-US" sz="2000" b="1" u="sng" dirty="0" smtClean="0">
              <a:latin typeface="Calibri" pitchFamily="34" charset="0"/>
              <a:cs typeface="Arial" pitchFamily="34" charset="0"/>
            </a:endParaRPr>
          </a:p>
          <a:p>
            <a:pPr>
              <a:spcBef>
                <a:spcPct val="0"/>
              </a:spcBef>
            </a:pPr>
            <a:endParaRPr lang="en-GB" altLang="en-US" sz="2000" b="1" dirty="0" smtClean="0">
              <a:latin typeface="Calibri" pitchFamily="34" charset="0"/>
              <a:cs typeface="Arial" pitchFamily="34" charset="0"/>
            </a:endParaRPr>
          </a:p>
          <a:p>
            <a:pPr>
              <a:spcBef>
                <a:spcPct val="0"/>
              </a:spcBef>
            </a:pPr>
            <a:r>
              <a:rPr lang="fr-FR" sz="2000" b="1" dirty="0">
                <a:latin typeface="Calibri" panose="020F0502020204030204" pitchFamily="34" charset="0"/>
              </a:rPr>
              <a:t>Demande croissante d’approches globales, coopératives et coordonnées – notamment pour la relation entre les acteurs militaires (sécurité) et les acteurs civils (action humanitaire et développement)</a:t>
            </a:r>
            <a:endParaRPr lang="en-US" altLang="en-US" sz="2000" b="1" dirty="0" smtClean="0">
              <a:latin typeface="Calibri" pitchFamily="34" charset="0"/>
              <a:cs typeface="Arial" pitchFamily="34" charset="0"/>
            </a:endParaRPr>
          </a:p>
        </p:txBody>
      </p:sp>
      <p:sp>
        <p:nvSpPr>
          <p:cNvPr id="118788" name="Text Box 4"/>
          <p:cNvSpPr txBox="1">
            <a:spLocks noChangeArrowheads="1"/>
          </p:cNvSpPr>
          <p:nvPr/>
        </p:nvSpPr>
        <p:spPr bwMode="auto">
          <a:xfrm>
            <a:off x="38100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t>PERSPECTIVE HISTORIQUE</a:t>
            </a:r>
            <a:endParaRPr lang="en-US" altLang="en-US" sz="2800" b="1" dirty="0"/>
          </a:p>
        </p:txBody>
      </p:sp>
      <p:sp>
        <p:nvSpPr>
          <p:cNvPr id="118789" name="Rectangle 5"/>
          <p:cNvSpPr>
            <a:spLocks noChangeArrowheads="1"/>
          </p:cNvSpPr>
          <p:nvPr/>
        </p:nvSpPr>
        <p:spPr bwMode="auto">
          <a:xfrm>
            <a:off x="3024188" y="828675"/>
            <a:ext cx="3520131"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CH" altLang="en-US" sz="2400" dirty="0">
                <a:solidFill>
                  <a:srgbClr val="000000"/>
                </a:solidFill>
              </a:rPr>
              <a:t>Bref historique de la CIMIC</a:t>
            </a:r>
            <a:endParaRPr lang="fr-FR" altLang="en-US" sz="2400" dirty="0">
              <a:solidFill>
                <a:srgbClr val="000000"/>
              </a:solidFill>
            </a:endParaRPr>
          </a:p>
        </p:txBody>
      </p:sp>
      <p:sp>
        <p:nvSpPr>
          <p:cNvPr id="6" name="ZoneTexte 5"/>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61</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Rectangle 3"/>
          <p:cNvSpPr txBox="1">
            <a:spLocks noChangeArrowheads="1"/>
          </p:cNvSpPr>
          <p:nvPr/>
        </p:nvSpPr>
        <p:spPr bwMode="auto">
          <a:xfrm>
            <a:off x="270640" y="1700775"/>
            <a:ext cx="5257800" cy="385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SzPct val="80000"/>
              <a:buFont typeface="Wingdings" pitchFamily="2" charset="2"/>
              <a:buChar char="q"/>
            </a:pPr>
            <a:r>
              <a:rPr lang="en-GB" altLang="en-US" sz="1800" dirty="0">
                <a:solidFill>
                  <a:srgbClr val="000000"/>
                </a:solidFill>
              </a:rPr>
              <a:t>  </a:t>
            </a:r>
            <a:r>
              <a:rPr lang="en-GB" altLang="en-US" sz="1800" dirty="0" smtClean="0">
                <a:solidFill>
                  <a:srgbClr val="000000"/>
                </a:solidFill>
              </a:rPr>
              <a:t>1992 : </a:t>
            </a:r>
            <a:r>
              <a:rPr lang="fr-FR" sz="1800" dirty="0"/>
              <a:t>Création du Comité permanent </a:t>
            </a:r>
            <a:r>
              <a:rPr lang="fr-FR" sz="1800" dirty="0" err="1"/>
              <a:t>interorganisations</a:t>
            </a:r>
            <a:r>
              <a:rPr lang="fr-FR" sz="1800" dirty="0"/>
              <a:t>, principal dispositif de coordination </a:t>
            </a:r>
            <a:r>
              <a:rPr lang="fr-FR" sz="1800" dirty="0" err="1"/>
              <a:t>interorganisations</a:t>
            </a:r>
            <a:r>
              <a:rPr lang="fr-FR" sz="1800" dirty="0"/>
              <a:t> en matière d’assistance </a:t>
            </a:r>
            <a:r>
              <a:rPr lang="fr-FR" sz="1800" dirty="0" smtClean="0"/>
              <a:t>humanitaire</a:t>
            </a:r>
            <a:endParaRPr lang="en-GB" altLang="en-US" sz="1800" dirty="0">
              <a:solidFill>
                <a:srgbClr val="000000"/>
              </a:solidFill>
            </a:endParaRPr>
          </a:p>
          <a:p>
            <a:pPr eaLnBrk="1" hangingPunct="1">
              <a:buSzPct val="80000"/>
              <a:buFont typeface="Wingdings" pitchFamily="2" charset="2"/>
              <a:buChar char="q"/>
            </a:pPr>
            <a:endParaRPr lang="en-GB" altLang="en-US" sz="1800" dirty="0">
              <a:solidFill>
                <a:srgbClr val="000000"/>
              </a:solidFill>
            </a:endParaRPr>
          </a:p>
          <a:p>
            <a:pPr eaLnBrk="1" hangingPunct="1">
              <a:buSzPct val="80000"/>
              <a:buFont typeface="Wingdings" pitchFamily="2" charset="2"/>
              <a:buChar char="q"/>
            </a:pPr>
            <a:r>
              <a:rPr lang="en-GB" altLang="en-US" sz="1800" dirty="0">
                <a:solidFill>
                  <a:srgbClr val="000000"/>
                </a:solidFill>
              </a:rPr>
              <a:t> </a:t>
            </a:r>
            <a:r>
              <a:rPr lang="en-GB" altLang="en-US" sz="1800" dirty="0" smtClean="0">
                <a:solidFill>
                  <a:srgbClr val="000000"/>
                </a:solidFill>
              </a:rPr>
              <a:t>1994 : </a:t>
            </a:r>
            <a:r>
              <a:rPr lang="fr-FR" sz="1800" dirty="0"/>
              <a:t>Directives sur l’utilisation des ressources militaires et de protection civile étrangères dans le cadre des opérations de secours </a:t>
            </a:r>
            <a:r>
              <a:rPr lang="fr-FR" sz="1800" dirty="0">
                <a:solidFill>
                  <a:srgbClr val="0000FF"/>
                </a:solidFill>
              </a:rPr>
              <a:t>en cas </a:t>
            </a:r>
            <a:r>
              <a:rPr lang="fr-FR" sz="1800" dirty="0" smtClean="0">
                <a:solidFill>
                  <a:srgbClr val="0000FF"/>
                </a:solidFill>
              </a:rPr>
              <a:t>de catastrophe </a:t>
            </a:r>
            <a:r>
              <a:rPr lang="fr-FR" sz="1800" dirty="0">
                <a:solidFill>
                  <a:srgbClr val="0000FF"/>
                </a:solidFill>
              </a:rPr>
              <a:t>(Directives d’Oslo</a:t>
            </a:r>
            <a:r>
              <a:rPr lang="fr-FR" sz="1800" dirty="0" smtClean="0">
                <a:solidFill>
                  <a:srgbClr val="0000FF"/>
                </a:solidFill>
              </a:rPr>
              <a:t>)</a:t>
            </a:r>
          </a:p>
          <a:p>
            <a:pPr eaLnBrk="1" hangingPunct="1">
              <a:buSzPct val="80000"/>
              <a:buFont typeface="Wingdings" pitchFamily="2" charset="2"/>
              <a:buChar char="q"/>
            </a:pPr>
            <a:endParaRPr lang="en-GB" altLang="en-US" sz="1800" dirty="0">
              <a:solidFill>
                <a:srgbClr val="000000"/>
              </a:solidFill>
            </a:endParaRPr>
          </a:p>
          <a:p>
            <a:pPr eaLnBrk="1" hangingPunct="1">
              <a:buSzPct val="80000"/>
              <a:buFont typeface="Wingdings" pitchFamily="2" charset="2"/>
              <a:buChar char="q"/>
            </a:pPr>
            <a:r>
              <a:rPr lang="en-GB" altLang="en-US" sz="1800" dirty="0">
                <a:solidFill>
                  <a:srgbClr val="000000"/>
                </a:solidFill>
              </a:rPr>
              <a:t> </a:t>
            </a:r>
            <a:r>
              <a:rPr lang="en-GB" altLang="en-US" sz="1800" dirty="0" smtClean="0">
                <a:solidFill>
                  <a:srgbClr val="000000"/>
                </a:solidFill>
              </a:rPr>
              <a:t>1998 : </a:t>
            </a:r>
            <a:r>
              <a:rPr lang="fr-FR" sz="1800" dirty="0"/>
              <a:t>Création du Bureau de la coordination des affaires humanitaires </a:t>
            </a:r>
            <a:r>
              <a:rPr lang="en-GB" altLang="en-US" sz="1800" dirty="0" smtClean="0">
                <a:solidFill>
                  <a:srgbClr val="000000"/>
                </a:solidFill>
              </a:rPr>
              <a:t>(</a:t>
            </a:r>
            <a:r>
              <a:rPr lang="en-GB" altLang="en-US" sz="1800" dirty="0">
                <a:solidFill>
                  <a:srgbClr val="0000FF"/>
                </a:solidFill>
              </a:rPr>
              <a:t>OCHA</a:t>
            </a:r>
            <a:r>
              <a:rPr lang="en-GB" altLang="en-US" sz="1800" dirty="0">
                <a:solidFill>
                  <a:srgbClr val="000000"/>
                </a:solidFill>
              </a:rPr>
              <a:t>) </a:t>
            </a:r>
          </a:p>
          <a:p>
            <a:pPr eaLnBrk="1" hangingPunct="1">
              <a:buSzPct val="80000"/>
              <a:buFont typeface="Wingdings" pitchFamily="2" charset="2"/>
              <a:buChar char="q"/>
            </a:pPr>
            <a:endParaRPr lang="en-GB" altLang="en-US" sz="1800" dirty="0">
              <a:solidFill>
                <a:srgbClr val="000000"/>
              </a:solidFill>
            </a:endParaRPr>
          </a:p>
          <a:p>
            <a:pPr eaLnBrk="1" hangingPunct="1">
              <a:buSzPct val="80000"/>
              <a:buFont typeface="Wingdings" pitchFamily="2" charset="2"/>
              <a:buChar char="q"/>
            </a:pPr>
            <a:r>
              <a:rPr lang="en-GB" altLang="en-US" sz="1800" dirty="0">
                <a:solidFill>
                  <a:srgbClr val="000000"/>
                </a:solidFill>
              </a:rPr>
              <a:t> </a:t>
            </a:r>
            <a:r>
              <a:rPr lang="en-GB" altLang="en-US" sz="1800" dirty="0" smtClean="0">
                <a:solidFill>
                  <a:srgbClr val="000000"/>
                </a:solidFill>
              </a:rPr>
              <a:t>2001 : </a:t>
            </a:r>
            <a:r>
              <a:rPr lang="fr-FR" sz="1800" dirty="0"/>
              <a:t>Rapport du Groupe d’étude sur les opérations de paix de l’Organisation des Nations Unies (« </a:t>
            </a:r>
            <a:r>
              <a:rPr lang="fr-FR" sz="1800" b="1" dirty="0">
                <a:solidFill>
                  <a:srgbClr val="0000FF"/>
                </a:solidFill>
              </a:rPr>
              <a:t>Rapport </a:t>
            </a:r>
            <a:r>
              <a:rPr lang="fr-FR" sz="1800" b="1" dirty="0" err="1">
                <a:solidFill>
                  <a:srgbClr val="0000FF"/>
                </a:solidFill>
              </a:rPr>
              <a:t>Brahimi</a:t>
            </a:r>
            <a:r>
              <a:rPr lang="fr-FR" sz="1800" dirty="0"/>
              <a:t> </a:t>
            </a:r>
            <a:r>
              <a:rPr lang="fr-FR" sz="1800" dirty="0" smtClean="0"/>
              <a:t>»)</a:t>
            </a:r>
            <a:endParaRPr lang="en-GB" altLang="en-US" sz="1800" dirty="0">
              <a:solidFill>
                <a:srgbClr val="000000"/>
              </a:solidFill>
            </a:endParaRPr>
          </a:p>
        </p:txBody>
      </p:sp>
      <p:sp>
        <p:nvSpPr>
          <p:cNvPr id="119812" name="Text Box 4"/>
          <p:cNvSpPr txBox="1">
            <a:spLocks noChangeArrowheads="1"/>
          </p:cNvSpPr>
          <p:nvPr/>
        </p:nvSpPr>
        <p:spPr bwMode="auto">
          <a:xfrm>
            <a:off x="38100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smtClean="0">
                <a:solidFill>
                  <a:srgbClr val="000000"/>
                </a:solidFill>
              </a:rPr>
              <a:t>PERSPECTIVE HISTORIQUE</a:t>
            </a:r>
            <a:endParaRPr lang="en-US" altLang="en-US" sz="2800" b="1" dirty="0">
              <a:solidFill>
                <a:srgbClr val="000000"/>
              </a:solidFill>
            </a:endParaRPr>
          </a:p>
        </p:txBody>
      </p:sp>
      <p:sp>
        <p:nvSpPr>
          <p:cNvPr id="119813" name="Rectangle 7"/>
          <p:cNvSpPr>
            <a:spLocks noChangeArrowheads="1"/>
          </p:cNvSpPr>
          <p:nvPr/>
        </p:nvSpPr>
        <p:spPr bwMode="auto">
          <a:xfrm>
            <a:off x="462665" y="828675"/>
            <a:ext cx="8188332"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400" dirty="0" smtClean="0"/>
              <a:t>Évolution </a:t>
            </a:r>
            <a:r>
              <a:rPr lang="fr-FR" sz="2400" dirty="0"/>
              <a:t>du concept de « CIMIC » élaboré par les Nations </a:t>
            </a:r>
            <a:r>
              <a:rPr lang="fr-FR" sz="2400" dirty="0" smtClean="0"/>
              <a:t>Unies</a:t>
            </a:r>
            <a:endParaRPr lang="fr-FR" altLang="en-US" sz="2400" dirty="0">
              <a:solidFill>
                <a:srgbClr val="000000"/>
              </a:solidFill>
            </a:endParaRPr>
          </a:p>
        </p:txBody>
      </p:sp>
      <p:grpSp>
        <p:nvGrpSpPr>
          <p:cNvPr id="119814" name="Group 13"/>
          <p:cNvGrpSpPr>
            <a:grpSpLocks/>
          </p:cNvGrpSpPr>
          <p:nvPr/>
        </p:nvGrpSpPr>
        <p:grpSpPr bwMode="auto">
          <a:xfrm>
            <a:off x="5803900" y="1384300"/>
            <a:ext cx="3200400" cy="2578101"/>
            <a:chOff x="3656" y="872"/>
            <a:chExt cx="2016" cy="1624"/>
          </a:xfrm>
        </p:grpSpPr>
        <p:sp>
          <p:nvSpPr>
            <p:cNvPr id="119818" name="Text Box 10"/>
            <p:cNvSpPr txBox="1">
              <a:spLocks noChangeArrowheads="1"/>
            </p:cNvSpPr>
            <p:nvPr/>
          </p:nvSpPr>
          <p:spPr bwMode="auto">
            <a:xfrm>
              <a:off x="3656" y="1973"/>
              <a:ext cx="2016" cy="52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fr-CH" altLang="en-US" sz="1200" dirty="0" smtClean="0">
                  <a:solidFill>
                    <a:srgbClr val="000000"/>
                  </a:solidFill>
                </a:rPr>
                <a:t>Le Secrétaire général rencontre les principaux responsables du Comité permanent </a:t>
              </a:r>
              <a:r>
                <a:rPr lang="fr-CH" altLang="en-US" sz="1200" dirty="0" err="1" smtClean="0">
                  <a:solidFill>
                    <a:srgbClr val="000000"/>
                  </a:solidFill>
                </a:rPr>
                <a:t>interorganisations</a:t>
              </a:r>
              <a:r>
                <a:rPr lang="fr-CH" altLang="en-US" sz="1200" dirty="0" smtClean="0">
                  <a:solidFill>
                    <a:srgbClr val="000000"/>
                  </a:solidFill>
                </a:rPr>
                <a:t> pour examiner les réponses humanitaires à apporter – 30 décembre 2004</a:t>
              </a:r>
              <a:endParaRPr lang="fr-CH" altLang="en-US" sz="1200" dirty="0">
                <a:solidFill>
                  <a:srgbClr val="000000"/>
                </a:solidFill>
              </a:endParaRPr>
            </a:p>
          </p:txBody>
        </p:sp>
        <p:pic>
          <p:nvPicPr>
            <p:cNvPr id="119819" name="Picture 12" descr="Secretary-General Meets with IASC Principals on Humanitarian Response to Tsunami Disaster in South Asi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02" y="872"/>
              <a:ext cx="1722" cy="1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9815" name="Group 19"/>
          <p:cNvGrpSpPr>
            <a:grpSpLocks/>
          </p:cNvGrpSpPr>
          <p:nvPr/>
        </p:nvGrpSpPr>
        <p:grpSpPr bwMode="auto">
          <a:xfrm>
            <a:off x="5638800" y="4084637"/>
            <a:ext cx="3505200" cy="2393949"/>
            <a:chOff x="3552" y="2429"/>
            <a:chExt cx="2208" cy="1508"/>
          </a:xfrm>
        </p:grpSpPr>
        <p:pic>
          <p:nvPicPr>
            <p:cNvPr id="119816" name="Picture 17" descr="OCHA MEETING: &quot;ADVANCING PUBLIC-PRIVATE PARTNERSHIP IN RESPONSE TO GLOBAL DISASTERS&quo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50" y="2429"/>
              <a:ext cx="1722" cy="1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7" name="Text Box 18"/>
            <p:cNvSpPr txBox="1">
              <a:spLocks noChangeArrowheads="1"/>
            </p:cNvSpPr>
            <p:nvPr/>
          </p:nvSpPr>
          <p:spPr bwMode="auto">
            <a:xfrm>
              <a:off x="3552" y="3600"/>
              <a:ext cx="2208" cy="3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80000"/>
                </a:lnSpc>
                <a:spcBef>
                  <a:spcPct val="50000"/>
                </a:spcBef>
                <a:buClr>
                  <a:srgbClr val="FFFFFF"/>
                </a:buClr>
                <a:buSzPct val="80000"/>
                <a:buFont typeface="Wingdings" pitchFamily="2" charset="2"/>
                <a:buNone/>
              </a:pPr>
              <a:r>
                <a:rPr lang="fr-CH" altLang="en-US" sz="1200" dirty="0" smtClean="0">
                  <a:solidFill>
                    <a:srgbClr val="000000"/>
                  </a:solidFill>
                </a:rPr>
                <a:t>RÉUNION DE L’OCHA : «PROMOTION DES PARTENARIATS PUBLIC-PRIVÉ POUR RÉPONDRE AUX CATASTROPHES MONDIALES »</a:t>
              </a:r>
              <a:endParaRPr lang="fr-CH" altLang="en-US" sz="1800" dirty="0">
                <a:solidFill>
                  <a:srgbClr val="000000"/>
                </a:solidFill>
              </a:endParaRPr>
            </a:p>
          </p:txBody>
        </p:sp>
      </p:grpSp>
      <p:sp>
        <p:nvSpPr>
          <p:cNvPr id="12" name="ZoneTexte 11"/>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15" name="ZoneTexte 14"/>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6" name="ZoneTexte 15"/>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62</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Rectangle 3"/>
          <p:cNvSpPr>
            <a:spLocks noGrp="1" noChangeArrowheads="1"/>
          </p:cNvSpPr>
          <p:nvPr>
            <p:ph type="body" idx="4294967295"/>
          </p:nvPr>
        </p:nvSpPr>
        <p:spPr bwMode="auto">
          <a:xfrm>
            <a:off x="457200" y="1600200"/>
            <a:ext cx="5486400" cy="4525963"/>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lnSpc>
                <a:spcPts val="2000"/>
              </a:lnSpc>
              <a:spcBef>
                <a:spcPct val="0"/>
              </a:spcBef>
              <a:buSzPct val="80000"/>
              <a:buFont typeface="Wingdings" pitchFamily="2" charset="2"/>
              <a:buChar char="q"/>
              <a:defRPr/>
            </a:pPr>
            <a:r>
              <a:rPr lang="en-GB" sz="1800" dirty="0" smtClean="0">
                <a:latin typeface="Calibri" pitchFamily="34" charset="0"/>
                <a:cs typeface="Arial" pitchFamily="34" charset="0"/>
              </a:rPr>
              <a:t>2002 : </a:t>
            </a:r>
            <a:r>
              <a:rPr lang="fr-FR" sz="1800" b="1" dirty="0">
                <a:solidFill>
                  <a:srgbClr val="0000FF"/>
                </a:solidFill>
                <a:latin typeface="Calibri" panose="020F0502020204030204" pitchFamily="34" charset="0"/>
              </a:rPr>
              <a:t>Politique de coordination </a:t>
            </a:r>
            <a:r>
              <a:rPr lang="fr-FR" sz="1800" b="1" dirty="0" err="1">
                <a:solidFill>
                  <a:srgbClr val="0000FF"/>
                </a:solidFill>
                <a:latin typeface="Calibri" panose="020F0502020204030204" pitchFamily="34" charset="0"/>
              </a:rPr>
              <a:t>civilo</a:t>
            </a:r>
            <a:r>
              <a:rPr lang="fr-FR" sz="1800" b="1" dirty="0">
                <a:solidFill>
                  <a:srgbClr val="0000FF"/>
                </a:solidFill>
                <a:latin typeface="Calibri" panose="020F0502020204030204" pitchFamily="34" charset="0"/>
              </a:rPr>
              <a:t>-militaire du DOMP</a:t>
            </a:r>
            <a:r>
              <a:rPr lang="fr-FR" sz="1800" dirty="0">
                <a:latin typeface="Calibri" panose="020F0502020204030204" pitchFamily="34" charset="0"/>
              </a:rPr>
              <a:t> : Interaction entre les éléments militaires, les organisations humanitaires et de développement et les populations civiles </a:t>
            </a:r>
            <a:r>
              <a:rPr lang="fr-FR" sz="1800" dirty="0" smtClean="0">
                <a:latin typeface="Calibri" panose="020F0502020204030204" pitchFamily="34" charset="0"/>
              </a:rPr>
              <a:t>locales</a:t>
            </a:r>
            <a:endParaRPr lang="en-GB" sz="1800" dirty="0" smtClean="0">
              <a:latin typeface="Calibri" pitchFamily="34" charset="0"/>
              <a:cs typeface="Arial" pitchFamily="34" charset="0"/>
            </a:endParaRPr>
          </a:p>
          <a:p>
            <a:pPr eaLnBrk="1" hangingPunct="1">
              <a:lnSpc>
                <a:spcPts val="2000"/>
              </a:lnSpc>
              <a:spcBef>
                <a:spcPct val="0"/>
              </a:spcBef>
              <a:buSzPct val="80000"/>
              <a:buFont typeface="Wingdings" pitchFamily="2" charset="2"/>
              <a:buChar char="q"/>
              <a:defRPr/>
            </a:pPr>
            <a:endParaRPr lang="en-GB" sz="1800" dirty="0" smtClean="0">
              <a:latin typeface="Calibri" pitchFamily="34" charset="0"/>
              <a:cs typeface="Arial" pitchFamily="34" charset="0"/>
            </a:endParaRPr>
          </a:p>
          <a:p>
            <a:pPr eaLnBrk="1" hangingPunct="1">
              <a:lnSpc>
                <a:spcPts val="2000"/>
              </a:lnSpc>
              <a:spcBef>
                <a:spcPct val="0"/>
              </a:spcBef>
              <a:buSzPct val="80000"/>
              <a:buFont typeface="Wingdings" pitchFamily="2" charset="2"/>
              <a:buChar char="q"/>
              <a:defRPr/>
            </a:pPr>
            <a:r>
              <a:rPr lang="en-GB" sz="1800" dirty="0" smtClean="0">
                <a:effectLst>
                  <a:outerShdw blurRad="38100" dist="38100" dir="2700000" algn="tl">
                    <a:srgbClr val="C0C0C0"/>
                  </a:outerShdw>
                </a:effectLst>
                <a:latin typeface="Calibri" pitchFamily="34" charset="0"/>
                <a:cs typeface="Arial" pitchFamily="34" charset="0"/>
              </a:rPr>
              <a:t>2003 : </a:t>
            </a:r>
            <a:r>
              <a:rPr lang="fr-FR" sz="1800" dirty="0"/>
              <a:t>Directives sur l’utilisation des ressources militaires et de la protection civile dans le cadre de </a:t>
            </a:r>
            <a:r>
              <a:rPr lang="fr-FR" sz="1800" dirty="0">
                <a:solidFill>
                  <a:srgbClr val="0000FF"/>
                </a:solidFill>
              </a:rPr>
              <a:t>situations d’urgence complexes</a:t>
            </a:r>
            <a:r>
              <a:rPr lang="fr-FR" sz="1800" dirty="0"/>
              <a:t> (</a:t>
            </a:r>
            <a:r>
              <a:rPr lang="fr-FR" sz="1800" b="1" dirty="0">
                <a:solidFill>
                  <a:srgbClr val="0000FF"/>
                </a:solidFill>
              </a:rPr>
              <a:t>Directives MCDA</a:t>
            </a:r>
            <a:r>
              <a:rPr lang="fr-FR" sz="1800" dirty="0" smtClean="0"/>
              <a:t>)</a:t>
            </a:r>
            <a:endParaRPr lang="en-GB" sz="1800" dirty="0" smtClean="0">
              <a:latin typeface="Calibri" pitchFamily="34" charset="0"/>
              <a:cs typeface="Arial" pitchFamily="34" charset="0"/>
            </a:endParaRPr>
          </a:p>
          <a:p>
            <a:pPr eaLnBrk="1" hangingPunct="1">
              <a:lnSpc>
                <a:spcPts val="2000"/>
              </a:lnSpc>
              <a:spcBef>
                <a:spcPct val="0"/>
              </a:spcBef>
              <a:buSzPct val="80000"/>
              <a:buFont typeface="Wingdings" pitchFamily="2" charset="2"/>
              <a:buChar char="q"/>
              <a:defRPr/>
            </a:pPr>
            <a:endParaRPr lang="en-GB" sz="1800" dirty="0" smtClean="0">
              <a:latin typeface="Calibri" pitchFamily="34" charset="0"/>
              <a:cs typeface="Arial" pitchFamily="34" charset="0"/>
            </a:endParaRPr>
          </a:p>
          <a:p>
            <a:pPr eaLnBrk="1" hangingPunct="1">
              <a:lnSpc>
                <a:spcPts val="2000"/>
              </a:lnSpc>
              <a:spcBef>
                <a:spcPct val="0"/>
              </a:spcBef>
              <a:buSzPct val="80000"/>
              <a:buFont typeface="Wingdings" pitchFamily="2" charset="2"/>
              <a:buChar char="q"/>
              <a:defRPr/>
            </a:pPr>
            <a:r>
              <a:rPr lang="en-GB" sz="1800" dirty="0" smtClean="0">
                <a:effectLst>
                  <a:outerShdw blurRad="38100" dist="38100" dir="2700000" algn="tl">
                    <a:srgbClr val="C0C0C0"/>
                  </a:outerShdw>
                </a:effectLst>
                <a:latin typeface="Calibri" pitchFamily="34" charset="0"/>
                <a:cs typeface="Arial" pitchFamily="34" charset="0"/>
              </a:rPr>
              <a:t>2008 : </a:t>
            </a:r>
            <a:r>
              <a:rPr lang="fr-FR" sz="1800" dirty="0"/>
              <a:t>Opérations de maintien de la paix des Nations Unies : principes et orientations (</a:t>
            </a:r>
            <a:r>
              <a:rPr lang="fr-FR" sz="1800" dirty="0">
                <a:solidFill>
                  <a:srgbClr val="0000FF"/>
                </a:solidFill>
              </a:rPr>
              <a:t>Doctrine fondamentale</a:t>
            </a:r>
            <a:r>
              <a:rPr lang="fr-FR" sz="1800" dirty="0" smtClean="0"/>
              <a:t>)</a:t>
            </a:r>
            <a:endParaRPr lang="en-GB" sz="1800" dirty="0" smtClean="0">
              <a:effectLst>
                <a:outerShdw blurRad="38100" dist="38100" dir="2700000" algn="tl">
                  <a:srgbClr val="C0C0C0"/>
                </a:outerShdw>
              </a:effectLst>
              <a:latin typeface="Calibri" pitchFamily="34" charset="0"/>
              <a:cs typeface="Arial" pitchFamily="34" charset="0"/>
            </a:endParaRPr>
          </a:p>
          <a:p>
            <a:pPr eaLnBrk="1" hangingPunct="1">
              <a:lnSpc>
                <a:spcPts val="2000"/>
              </a:lnSpc>
              <a:spcBef>
                <a:spcPct val="0"/>
              </a:spcBef>
              <a:buSzPct val="80000"/>
              <a:buFont typeface="Wingdings" pitchFamily="2" charset="2"/>
              <a:buChar char="q"/>
              <a:defRPr/>
            </a:pPr>
            <a:endParaRPr lang="en-GB" sz="1800" dirty="0" smtClean="0">
              <a:effectLst>
                <a:outerShdw blurRad="38100" dist="38100" dir="2700000" algn="tl">
                  <a:srgbClr val="C0C0C0"/>
                </a:outerShdw>
              </a:effectLst>
              <a:latin typeface="Calibri" pitchFamily="34" charset="0"/>
              <a:cs typeface="Arial" pitchFamily="34" charset="0"/>
            </a:endParaRPr>
          </a:p>
          <a:p>
            <a:pPr eaLnBrk="1" hangingPunct="1">
              <a:lnSpc>
                <a:spcPts val="2000"/>
              </a:lnSpc>
              <a:spcBef>
                <a:spcPct val="0"/>
              </a:spcBef>
              <a:buSzPct val="80000"/>
              <a:buFont typeface="Wingdings" pitchFamily="2" charset="2"/>
              <a:buChar char="q"/>
              <a:defRPr/>
            </a:pPr>
            <a:r>
              <a:rPr lang="en-GB" sz="1800" dirty="0" smtClean="0">
                <a:effectLst>
                  <a:outerShdw blurRad="38100" dist="38100" dir="2700000" algn="tl">
                    <a:srgbClr val="C0C0C0"/>
                  </a:outerShdw>
                </a:effectLst>
                <a:latin typeface="Calibri" pitchFamily="34" charset="0"/>
                <a:cs typeface="Arial" pitchFamily="34" charset="0"/>
              </a:rPr>
              <a:t>2010 : 2010 - </a:t>
            </a:r>
            <a:r>
              <a:rPr lang="fr-FR" sz="1800" dirty="0" smtClean="0"/>
              <a:t>Politique </a:t>
            </a:r>
            <a:r>
              <a:rPr lang="fr-FR" sz="1800" dirty="0"/>
              <a:t>de coordination </a:t>
            </a:r>
            <a:r>
              <a:rPr lang="fr-FR" sz="1800" dirty="0" err="1"/>
              <a:t>civilo</a:t>
            </a:r>
            <a:r>
              <a:rPr lang="fr-FR" sz="1800" dirty="0"/>
              <a:t>-militaire des Nations Unies (CIMIC-NU) élaborée par le DOMP / </a:t>
            </a:r>
            <a:r>
              <a:rPr lang="fr-FR" sz="1800" dirty="0" smtClean="0"/>
              <a:t>DAM</a:t>
            </a:r>
            <a:endParaRPr lang="en-US" dirty="0" smtClean="0"/>
          </a:p>
        </p:txBody>
      </p:sp>
      <p:sp>
        <p:nvSpPr>
          <p:cNvPr id="120836" name="Text Box 4"/>
          <p:cNvSpPr txBox="1">
            <a:spLocks noChangeArrowheads="1"/>
          </p:cNvSpPr>
          <p:nvPr/>
        </p:nvSpPr>
        <p:spPr bwMode="auto">
          <a:xfrm>
            <a:off x="38100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smtClean="0">
                <a:solidFill>
                  <a:srgbClr val="000000"/>
                </a:solidFill>
              </a:rPr>
              <a:t>PERSPECTIVE HISTORIQUE</a:t>
            </a:r>
            <a:endParaRPr lang="en-US" altLang="en-US" sz="2800" b="1" dirty="0">
              <a:solidFill>
                <a:srgbClr val="000000"/>
              </a:solidFill>
            </a:endParaRPr>
          </a:p>
        </p:txBody>
      </p:sp>
      <p:sp>
        <p:nvSpPr>
          <p:cNvPr id="120837" name="Rectangle 5"/>
          <p:cNvSpPr>
            <a:spLocks noChangeArrowheads="1"/>
          </p:cNvSpPr>
          <p:nvPr/>
        </p:nvSpPr>
        <p:spPr bwMode="auto">
          <a:xfrm>
            <a:off x="395599" y="828675"/>
            <a:ext cx="8362546"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400" dirty="0" smtClean="0"/>
              <a:t>Évolution </a:t>
            </a:r>
            <a:r>
              <a:rPr lang="fr-FR" sz="2400" dirty="0"/>
              <a:t>du concept de « CIMIC » élaboré par les Nations </a:t>
            </a:r>
            <a:r>
              <a:rPr lang="fr-FR" sz="2400" dirty="0" smtClean="0"/>
              <a:t>Unies</a:t>
            </a:r>
            <a:endParaRPr lang="fr-FR" altLang="en-US" sz="2400" dirty="0">
              <a:solidFill>
                <a:srgbClr val="000000"/>
              </a:solidFill>
            </a:endParaRPr>
          </a:p>
        </p:txBody>
      </p:sp>
      <p:pic>
        <p:nvPicPr>
          <p:cNvPr id="120838"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19800" y="1676400"/>
            <a:ext cx="2895600" cy="403860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 name="ZoneTexte 6"/>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2" name="ZoneTexte 1"/>
          <p:cNvSpPr txBox="1"/>
          <p:nvPr/>
        </p:nvSpPr>
        <p:spPr>
          <a:xfrm>
            <a:off x="6837895" y="3284905"/>
            <a:ext cx="1574605" cy="512961"/>
          </a:xfrm>
          <a:prstGeom prst="rect">
            <a:avLst/>
          </a:prstGeom>
          <a:solidFill>
            <a:schemeClr val="bg1"/>
          </a:solidFill>
        </p:spPr>
        <p:txBody>
          <a:bodyPr wrap="square" lIns="0" tIns="0" rIns="0" bIns="0" rtlCol="0">
            <a:spAutoFit/>
          </a:bodyPr>
          <a:lstStyle/>
          <a:p>
            <a:pPr algn="just">
              <a:lnSpc>
                <a:spcPts val="1000"/>
              </a:lnSpc>
            </a:pPr>
            <a:r>
              <a:rPr lang="fr-FR" sz="1000" b="1" dirty="0"/>
              <a:t>Coordination </a:t>
            </a:r>
            <a:r>
              <a:rPr lang="fr-FR" sz="1000" b="1" dirty="0" err="1"/>
              <a:t>civilo</a:t>
            </a:r>
            <a:r>
              <a:rPr lang="fr-FR" sz="1000" b="1" dirty="0"/>
              <a:t>-militaire dans le cadre des missions de la paix intégrées des Nations Unies (CIMIC-NU)</a:t>
            </a:r>
            <a:endParaRPr lang="fr-CH" sz="1000" dirty="0"/>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63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Rectangle 3"/>
          <p:cNvSpPr>
            <a:spLocks noRot="1" noChangeArrowheads="1"/>
          </p:cNvSpPr>
          <p:nvPr/>
        </p:nvSpPr>
        <p:spPr bwMode="auto">
          <a:xfrm>
            <a:off x="0" y="990600"/>
            <a:ext cx="91440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812800" indent="-8128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1884363" indent="-1884363">
              <a:spcBef>
                <a:spcPct val="20000"/>
              </a:spcBef>
              <a:buFont typeface="Wingdings" pitchFamily="2" charset="2"/>
              <a:buNone/>
            </a:pPr>
            <a:r>
              <a:rPr lang="en-US" altLang="en-US" sz="1800" b="1" dirty="0">
                <a:solidFill>
                  <a:srgbClr val="0000FF"/>
                </a:solidFill>
              </a:rPr>
              <a:t>Coordination</a:t>
            </a:r>
            <a:r>
              <a:rPr lang="en-US" altLang="en-US" sz="1800" b="1" dirty="0">
                <a:solidFill>
                  <a:srgbClr val="000000"/>
                </a:solidFill>
              </a:rPr>
              <a:t> = 	</a:t>
            </a:r>
            <a:r>
              <a:rPr lang="fr-FR" sz="1800" b="1" dirty="0"/>
              <a:t>Faire en sorte que les personnes, les actions et l’ensemble des éléments en jeu fonctionnent ensemble de manière efficace et organisée</a:t>
            </a:r>
            <a:r>
              <a:rPr lang="fr-FR" sz="1800" b="1" dirty="0" smtClean="0"/>
              <a:t>.</a:t>
            </a:r>
            <a:r>
              <a:rPr lang="en-US" altLang="en-US" sz="1800" b="1" dirty="0" smtClean="0">
                <a:solidFill>
                  <a:srgbClr val="000000"/>
                </a:solidFill>
              </a:rPr>
              <a:t> </a:t>
            </a:r>
          </a:p>
          <a:p>
            <a:pPr marL="1884363" indent="-1884363">
              <a:spcBef>
                <a:spcPct val="20000"/>
              </a:spcBef>
              <a:buFont typeface="Wingdings" pitchFamily="2" charset="2"/>
              <a:buNone/>
            </a:pPr>
            <a:endParaRPr lang="en-US" altLang="en-US" sz="1000" b="1" dirty="0">
              <a:solidFill>
                <a:srgbClr val="000000"/>
              </a:solidFill>
            </a:endParaRPr>
          </a:p>
          <a:p>
            <a:pPr marL="1885950" indent="-1885950">
              <a:spcBef>
                <a:spcPct val="20000"/>
              </a:spcBef>
              <a:buFont typeface="Wingdings" pitchFamily="2" charset="2"/>
              <a:buNone/>
            </a:pPr>
            <a:r>
              <a:rPr lang="fr-FR" sz="1800" b="1" dirty="0">
                <a:solidFill>
                  <a:srgbClr val="0000FF"/>
                </a:solidFill>
              </a:rPr>
              <a:t>La coordination est une responsabilité partagée, facilitée par les opérations de liaison </a:t>
            </a:r>
            <a:r>
              <a:rPr lang="fr-FR" sz="1800" b="1" dirty="0" smtClean="0">
                <a:solidFill>
                  <a:srgbClr val="0000FF"/>
                </a:solidFill>
              </a:rPr>
              <a:t/>
            </a:r>
            <a:br>
              <a:rPr lang="fr-FR" sz="1800" b="1" dirty="0" smtClean="0">
                <a:solidFill>
                  <a:srgbClr val="0000FF"/>
                </a:solidFill>
              </a:rPr>
            </a:br>
            <a:r>
              <a:rPr lang="fr-FR" sz="1800" b="1" dirty="0" smtClean="0">
                <a:solidFill>
                  <a:srgbClr val="0000FF"/>
                </a:solidFill>
              </a:rPr>
              <a:t>et </a:t>
            </a:r>
            <a:r>
              <a:rPr lang="fr-FR" sz="1800" b="1" dirty="0">
                <a:solidFill>
                  <a:srgbClr val="0000FF"/>
                </a:solidFill>
              </a:rPr>
              <a:t>une formation </a:t>
            </a:r>
            <a:r>
              <a:rPr lang="fr-FR" sz="1800" b="1" dirty="0" smtClean="0">
                <a:solidFill>
                  <a:srgbClr val="0000FF"/>
                </a:solidFill>
              </a:rPr>
              <a:t>commune</a:t>
            </a:r>
            <a:endParaRPr lang="en-US" altLang="en-US" sz="1800" b="1" dirty="0">
              <a:solidFill>
                <a:srgbClr val="0000FF"/>
              </a:solidFill>
            </a:endParaRPr>
          </a:p>
          <a:p>
            <a:pPr>
              <a:spcBef>
                <a:spcPct val="20000"/>
              </a:spcBef>
              <a:buFont typeface="Wingdings" pitchFamily="2" charset="2"/>
              <a:buNone/>
            </a:pPr>
            <a:endParaRPr lang="en-US" altLang="en-US" sz="1000" b="1" dirty="0">
              <a:solidFill>
                <a:srgbClr val="0000FF"/>
              </a:solidFill>
            </a:endParaRPr>
          </a:p>
          <a:p>
            <a:pPr>
              <a:spcBef>
                <a:spcPct val="20000"/>
              </a:spcBef>
              <a:buFont typeface="Wingdings" pitchFamily="2" charset="2"/>
              <a:buNone/>
            </a:pPr>
            <a:r>
              <a:rPr lang="fr-CH" altLang="en-US" sz="1800" b="1" dirty="0" smtClean="0">
                <a:solidFill>
                  <a:srgbClr val="0000FF"/>
                </a:solidFill>
              </a:rPr>
              <a:t>Coopération</a:t>
            </a:r>
            <a:r>
              <a:rPr lang="en-US" altLang="en-US" sz="1800" b="1" dirty="0" smtClean="0">
                <a:solidFill>
                  <a:srgbClr val="000000"/>
                </a:solidFill>
              </a:rPr>
              <a:t> </a:t>
            </a:r>
            <a:r>
              <a:rPr lang="en-US" altLang="en-US" sz="1800" b="1" dirty="0">
                <a:solidFill>
                  <a:srgbClr val="000000"/>
                </a:solidFill>
              </a:rPr>
              <a:t>= 	</a:t>
            </a:r>
            <a:r>
              <a:rPr lang="fr-FR" sz="1800" b="1" dirty="0"/>
              <a:t>Travailler ensemble pour un objectif commun.</a:t>
            </a:r>
            <a:endParaRPr lang="en-US" altLang="en-US" sz="1800" b="1" dirty="0">
              <a:solidFill>
                <a:srgbClr val="000000"/>
              </a:solidFill>
            </a:endParaRPr>
          </a:p>
          <a:p>
            <a:pPr marL="1885950" indent="-1885950">
              <a:spcBef>
                <a:spcPct val="20000"/>
              </a:spcBef>
              <a:buFont typeface="Wingdings" pitchFamily="2" charset="2"/>
              <a:buNone/>
            </a:pPr>
            <a:r>
              <a:rPr lang="en-US" altLang="en-US" sz="1800" b="1" dirty="0" smtClean="0">
                <a:solidFill>
                  <a:srgbClr val="0000FF"/>
                </a:solidFill>
              </a:rPr>
              <a:t>Coexistence</a:t>
            </a:r>
            <a:r>
              <a:rPr lang="en-US" altLang="en-US" sz="1800" b="1" dirty="0" smtClean="0">
                <a:solidFill>
                  <a:srgbClr val="000000"/>
                </a:solidFill>
              </a:rPr>
              <a:t> </a:t>
            </a:r>
            <a:r>
              <a:rPr lang="en-US" altLang="en-US" sz="1800" b="1" dirty="0">
                <a:solidFill>
                  <a:srgbClr val="000000"/>
                </a:solidFill>
              </a:rPr>
              <a:t>= 	</a:t>
            </a:r>
            <a:r>
              <a:rPr lang="fr-FR" sz="1800" b="1" dirty="0"/>
              <a:t>Cohabitation pacifique avec une autre personne ou plusieurs autres personnes, en dépit des différences, et en tant que politique </a:t>
            </a:r>
            <a:r>
              <a:rPr lang="fr-FR" sz="1800" b="1" dirty="0" smtClean="0"/>
              <a:t>établie.</a:t>
            </a:r>
            <a:endParaRPr lang="en-US" altLang="en-US" sz="1800" b="1" dirty="0">
              <a:solidFill>
                <a:srgbClr val="000000"/>
              </a:solidFill>
            </a:endParaRPr>
          </a:p>
          <a:p>
            <a:pPr algn="just">
              <a:spcBef>
                <a:spcPct val="20000"/>
              </a:spcBef>
              <a:buFont typeface="Wingdings" pitchFamily="2" charset="2"/>
              <a:buNone/>
            </a:pPr>
            <a:r>
              <a:rPr lang="en-US" altLang="en-US" sz="1800" b="1" dirty="0">
                <a:solidFill>
                  <a:srgbClr val="000000"/>
                </a:solidFill>
              </a:rPr>
              <a:t> </a:t>
            </a:r>
          </a:p>
          <a:p>
            <a:pPr algn="just">
              <a:spcBef>
                <a:spcPct val="20000"/>
              </a:spcBef>
              <a:buFont typeface="Wingdings" pitchFamily="2" charset="2"/>
              <a:buNone/>
            </a:pPr>
            <a:endParaRPr lang="en-US" altLang="en-US" sz="1800" b="1" dirty="0">
              <a:solidFill>
                <a:srgbClr val="000000"/>
              </a:solidFill>
            </a:endParaRPr>
          </a:p>
          <a:p>
            <a:pPr algn="just">
              <a:spcBef>
                <a:spcPct val="20000"/>
              </a:spcBef>
              <a:buFont typeface="Wingdings" pitchFamily="2" charset="2"/>
              <a:buNone/>
            </a:pPr>
            <a:endParaRPr lang="en-US" altLang="en-US" sz="1800" b="1" dirty="0">
              <a:solidFill>
                <a:srgbClr val="000000"/>
              </a:solidFill>
            </a:endParaRPr>
          </a:p>
          <a:p>
            <a:pPr algn="just">
              <a:spcBef>
                <a:spcPct val="20000"/>
              </a:spcBef>
              <a:buFont typeface="Wingdings" pitchFamily="2" charset="2"/>
              <a:buNone/>
            </a:pPr>
            <a:endParaRPr lang="en-US" altLang="en-US" sz="1800" b="1" dirty="0">
              <a:solidFill>
                <a:srgbClr val="000000"/>
              </a:solidFill>
            </a:endParaRPr>
          </a:p>
          <a:p>
            <a:pPr algn="just">
              <a:spcBef>
                <a:spcPct val="20000"/>
              </a:spcBef>
              <a:buFont typeface="Wingdings" pitchFamily="2" charset="2"/>
              <a:buNone/>
            </a:pPr>
            <a:endParaRPr lang="en-US" altLang="en-US" sz="1800" b="1" dirty="0">
              <a:solidFill>
                <a:srgbClr val="000000"/>
              </a:solidFill>
            </a:endParaRPr>
          </a:p>
        </p:txBody>
      </p:sp>
      <p:graphicFrame>
        <p:nvGraphicFramePr>
          <p:cNvPr id="121860" name="Object 4"/>
          <p:cNvGraphicFramePr>
            <a:graphicFrameLocks noGrp="1" noChangeAspect="1"/>
          </p:cNvGraphicFramePr>
          <p:nvPr>
            <p:ph idx="4294967295"/>
          </p:nvPr>
        </p:nvGraphicFramePr>
        <p:xfrm>
          <a:off x="2971800" y="3810000"/>
          <a:ext cx="3352800" cy="2076450"/>
        </p:xfrm>
        <a:graphic>
          <a:graphicData uri="http://schemas.openxmlformats.org/presentationml/2006/ole">
            <mc:AlternateContent xmlns:mc="http://schemas.openxmlformats.org/markup-compatibility/2006">
              <mc:Choice xmlns:v="urn:schemas-microsoft-com:vml" Requires="v">
                <p:oleObj spid="_x0000_s122247" name="Presentation" r:id="rId4" imgW="2028380" imgH="1522460" progId="PowerPoint.Show.8">
                  <p:embed/>
                </p:oleObj>
              </mc:Choice>
              <mc:Fallback>
                <p:oleObj name="Presentation" r:id="rId4" imgW="2028380" imgH="1522460" progId="PowerPoint.Show.8">
                  <p:embed/>
                  <p:pic>
                    <p:nvPicPr>
                      <p:cNvPr id="0" name="Object 4"/>
                      <p:cNvPicPr>
                        <a:picLocks noGrp="1" noChangeAspect="1" noChangeArrowheads="1"/>
                      </p:cNvPicPr>
                      <p:nvPr/>
                    </p:nvPicPr>
                    <p:blipFill>
                      <a:blip r:embed="rId5">
                        <a:extLst>
                          <a:ext uri="{28A0092B-C50C-407E-A947-70E740481C1C}">
                            <a14:useLocalDpi xmlns:a14="http://schemas.microsoft.com/office/drawing/2010/main" val="0"/>
                          </a:ext>
                        </a:extLst>
                      </a:blip>
                      <a:srcRect l="10008" t="13359" r="7607" b="20038"/>
                      <a:stretch>
                        <a:fillRect/>
                      </a:stretch>
                    </p:blipFill>
                    <p:spPr bwMode="auto">
                      <a:xfrm>
                        <a:off x="2971800" y="3810000"/>
                        <a:ext cx="3352800" cy="207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21861" name="Rectangle 4"/>
          <p:cNvSpPr>
            <a:spLocks noChangeArrowheads="1"/>
          </p:cNvSpPr>
          <p:nvPr/>
        </p:nvSpPr>
        <p:spPr bwMode="auto">
          <a:xfrm>
            <a:off x="1397438" y="290513"/>
            <a:ext cx="633167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en-US" altLang="en-US" sz="2800" b="1" dirty="0" smtClean="0">
                <a:solidFill>
                  <a:srgbClr val="3333FF"/>
                </a:solidFill>
              </a:rPr>
              <a:t>OBSERVATIONS SUR LA COORDINATION</a:t>
            </a:r>
            <a:endParaRPr lang="en-GB" altLang="en-US" sz="2800" b="1" dirty="0">
              <a:solidFill>
                <a:srgbClr val="3333FF"/>
              </a:solidFill>
            </a:endParaRPr>
          </a:p>
        </p:txBody>
      </p:sp>
      <p:sp>
        <p:nvSpPr>
          <p:cNvPr id="121862" name="Rectangle 11"/>
          <p:cNvSpPr>
            <a:spLocks noChangeArrowheads="1"/>
          </p:cNvSpPr>
          <p:nvPr/>
        </p:nvSpPr>
        <p:spPr bwMode="auto">
          <a:xfrm>
            <a:off x="2819400" y="4038600"/>
            <a:ext cx="3505200" cy="1066800"/>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en-US" sz="1800">
              <a:solidFill>
                <a:srgbClr val="000000"/>
              </a:solidFill>
            </a:endParaRPr>
          </a:p>
        </p:txBody>
      </p:sp>
      <p:grpSp>
        <p:nvGrpSpPr>
          <p:cNvPr id="121863" name="Group 14"/>
          <p:cNvGrpSpPr>
            <a:grpSpLocks/>
          </p:cNvGrpSpPr>
          <p:nvPr/>
        </p:nvGrpSpPr>
        <p:grpSpPr bwMode="auto">
          <a:xfrm>
            <a:off x="2743200" y="5638800"/>
            <a:ext cx="4038600" cy="369888"/>
            <a:chOff x="2928" y="3552"/>
            <a:chExt cx="2544" cy="233"/>
          </a:xfrm>
        </p:grpSpPr>
        <p:sp>
          <p:nvSpPr>
            <p:cNvPr id="121867" name="Text Box 12"/>
            <p:cNvSpPr txBox="1">
              <a:spLocks noChangeArrowheads="1"/>
            </p:cNvSpPr>
            <p:nvPr/>
          </p:nvSpPr>
          <p:spPr bwMode="auto">
            <a:xfrm>
              <a:off x="2928" y="3552"/>
              <a:ext cx="912" cy="231"/>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en-GB" altLang="en-US" sz="1800" b="1">
                  <a:solidFill>
                    <a:srgbClr val="000000"/>
                  </a:solidFill>
                </a:rPr>
                <a:t>Coexistence</a:t>
              </a:r>
            </a:p>
          </p:txBody>
        </p:sp>
        <p:sp>
          <p:nvSpPr>
            <p:cNvPr id="121868" name="Text Box 13"/>
            <p:cNvSpPr txBox="1">
              <a:spLocks noChangeArrowheads="1"/>
            </p:cNvSpPr>
            <p:nvPr/>
          </p:nvSpPr>
          <p:spPr bwMode="auto">
            <a:xfrm>
              <a:off x="4560" y="3552"/>
              <a:ext cx="912" cy="233"/>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en-GB" altLang="en-US" sz="1800" b="1" dirty="0" err="1" smtClean="0">
                  <a:solidFill>
                    <a:srgbClr val="000000"/>
                  </a:solidFill>
                </a:rPr>
                <a:t>Coopération</a:t>
              </a:r>
              <a:endParaRPr lang="en-GB" altLang="en-US" sz="1800" b="1" dirty="0">
                <a:solidFill>
                  <a:srgbClr val="000000"/>
                </a:solidFill>
              </a:endParaRPr>
            </a:p>
          </p:txBody>
        </p:sp>
      </p:grpSp>
      <p:sp>
        <p:nvSpPr>
          <p:cNvPr id="121864" name="AutoShape 8" descr="Woven mat"/>
          <p:cNvSpPr>
            <a:spLocks noChangeArrowheads="1"/>
          </p:cNvSpPr>
          <p:nvPr/>
        </p:nvSpPr>
        <p:spPr bwMode="auto">
          <a:xfrm flipH="1">
            <a:off x="3429000" y="4191000"/>
            <a:ext cx="2590800" cy="914400"/>
          </a:xfrm>
          <a:prstGeom prst="rtTriangle">
            <a:avLst/>
          </a:prstGeom>
          <a:blipFill dpi="0" rotWithShape="0">
            <a:blip r:embed="rId6"/>
            <a:srcRect/>
            <a:tile tx="0" ty="0" sx="100000" sy="100000" flip="none" algn="tl"/>
          </a:blip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en-US" sz="1800">
              <a:solidFill>
                <a:srgbClr val="000000"/>
              </a:solidFill>
            </a:endParaRPr>
          </a:p>
        </p:txBody>
      </p:sp>
      <p:sp>
        <p:nvSpPr>
          <p:cNvPr id="121865" name="ZoneTexte 13"/>
          <p:cNvSpPr txBox="1">
            <a:spLocks noChangeArrowheads="1"/>
          </p:cNvSpPr>
          <p:nvPr/>
        </p:nvSpPr>
        <p:spPr bwMode="auto">
          <a:xfrm>
            <a:off x="6659938" y="5938838"/>
            <a:ext cx="256307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CH" altLang="en-US" sz="1200" dirty="0" smtClean="0">
                <a:solidFill>
                  <a:srgbClr val="000000"/>
                </a:solidFill>
              </a:rPr>
              <a:t>Synchroniser les politiques et activités</a:t>
            </a:r>
            <a:br>
              <a:rPr lang="fr-CH" altLang="en-US" sz="1200" dirty="0" smtClean="0">
                <a:solidFill>
                  <a:srgbClr val="000000"/>
                </a:solidFill>
              </a:rPr>
            </a:br>
            <a:r>
              <a:rPr lang="fr-CH" altLang="en-US" sz="1200" dirty="0" smtClean="0">
                <a:solidFill>
                  <a:srgbClr val="000000"/>
                </a:solidFill>
              </a:rPr>
              <a:t>= mener une action conjointe</a:t>
            </a:r>
            <a:endParaRPr lang="fr-CH" altLang="en-US" sz="1200" dirty="0">
              <a:solidFill>
                <a:srgbClr val="000000"/>
              </a:solidFill>
            </a:endParaRPr>
          </a:p>
        </p:txBody>
      </p:sp>
      <p:sp>
        <p:nvSpPr>
          <p:cNvPr id="121866" name="ZoneTexte 14"/>
          <p:cNvSpPr txBox="1">
            <a:spLocks noChangeArrowheads="1"/>
          </p:cNvSpPr>
          <p:nvPr/>
        </p:nvSpPr>
        <p:spPr bwMode="auto">
          <a:xfrm>
            <a:off x="1805" y="5884863"/>
            <a:ext cx="323922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CH" altLang="en-US" sz="1200" dirty="0" smtClean="0">
                <a:solidFill>
                  <a:srgbClr val="000000"/>
                </a:solidFill>
              </a:rPr>
              <a:t>Échange d’informations, réunion de coordination</a:t>
            </a:r>
          </a:p>
          <a:p>
            <a:pPr eaLnBrk="1" hangingPunct="1">
              <a:buClr>
                <a:srgbClr val="FFFFFF"/>
              </a:buClr>
              <a:buSzPct val="80000"/>
              <a:buFont typeface="Wingdings" pitchFamily="2" charset="2"/>
              <a:buNone/>
            </a:pPr>
            <a:r>
              <a:rPr lang="fr-CH" altLang="en-US" sz="1200" dirty="0" smtClean="0">
                <a:solidFill>
                  <a:srgbClr val="000000"/>
                </a:solidFill>
                <a:latin typeface="Times New Roman" pitchFamily="18" charset="0"/>
                <a:cs typeface="Times New Roman" pitchFamily="18" charset="0"/>
              </a:rPr>
              <a:t>± une forme d’activité conjointe</a:t>
            </a:r>
            <a:br>
              <a:rPr lang="fr-CH" altLang="en-US" sz="1200" dirty="0" smtClean="0">
                <a:solidFill>
                  <a:srgbClr val="000000"/>
                </a:solidFill>
                <a:latin typeface="Times New Roman" pitchFamily="18" charset="0"/>
                <a:cs typeface="Times New Roman" pitchFamily="18" charset="0"/>
              </a:rPr>
            </a:br>
            <a:r>
              <a:rPr lang="fr-CH" altLang="en-US" sz="1200" dirty="0" smtClean="0">
                <a:solidFill>
                  <a:srgbClr val="000000"/>
                </a:solidFill>
                <a:latin typeface="Times New Roman" pitchFamily="18" charset="0"/>
                <a:cs typeface="Times New Roman" pitchFamily="18" charset="0"/>
              </a:rPr>
              <a:t>(convoi humanitaire avec escorte militaire</a:t>
            </a:r>
            <a:endParaRPr lang="fr-CH" altLang="en-US" sz="1200" dirty="0">
              <a:solidFill>
                <a:srgbClr val="000000"/>
              </a:solidFill>
            </a:endParaRPr>
          </a:p>
        </p:txBody>
      </p:sp>
      <p:sp>
        <p:nvSpPr>
          <p:cNvPr id="13" name="ZoneTexte 12"/>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14" name="ZoneTexte 13"/>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5" name="ZoneTexte 14"/>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6"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64</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3" name="TextBox 1"/>
          <p:cNvSpPr txBox="1">
            <a:spLocks noChangeArrowheads="1"/>
          </p:cNvSpPr>
          <p:nvPr/>
        </p:nvSpPr>
        <p:spPr bwMode="auto">
          <a:xfrm>
            <a:off x="1066800" y="838200"/>
            <a:ext cx="6934200" cy="40011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b="1" dirty="0"/>
              <a:t>Éventail d’interfaces en matière de liaison militaro-humanitaire</a:t>
            </a:r>
            <a:endParaRPr lang="en-US" altLang="en-US" dirty="0">
              <a:solidFill>
                <a:srgbClr val="000000"/>
              </a:solidFill>
              <a:ea typeface="ヒラギノ明朝 ProN W3"/>
              <a:cs typeface="ヒラギノ角ゴ ProN W3"/>
              <a:sym typeface="Times New Roman" pitchFamily="18" charset="0"/>
            </a:endParaRPr>
          </a:p>
        </p:txBody>
      </p:sp>
      <p:sp>
        <p:nvSpPr>
          <p:cNvPr id="122884" name="Left-Right Arrow 5"/>
          <p:cNvSpPr>
            <a:spLocks noChangeArrowheads="1"/>
          </p:cNvSpPr>
          <p:nvPr/>
        </p:nvSpPr>
        <p:spPr bwMode="auto">
          <a:xfrm>
            <a:off x="206375" y="1524000"/>
            <a:ext cx="8731250" cy="331788"/>
          </a:xfrm>
          <a:prstGeom prst="leftRightArrow">
            <a:avLst>
              <a:gd name="adj1" fmla="val 50000"/>
              <a:gd name="adj2" fmla="val 50073"/>
            </a:avLst>
          </a:prstGeom>
          <a:gradFill rotWithShape="1">
            <a:gsLst>
              <a:gs pos="0">
                <a:srgbClr val="FF3300"/>
              </a:gs>
              <a:gs pos="100000">
                <a:srgbClr val="00CC00"/>
              </a:gs>
            </a:gsLst>
            <a:lin ang="0" scaled="1"/>
          </a:gradFill>
          <a:ln w="9525">
            <a:solidFill>
              <a:srgbClr val="33CC33"/>
            </a:solidFill>
            <a:miter lim="800000"/>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en-US" sz="1200">
              <a:solidFill>
                <a:srgbClr val="000000"/>
              </a:solidFill>
              <a:latin typeface="Times New Roman" pitchFamily="18" charset="0"/>
              <a:ea typeface="ヒラギノ明朝 ProN W3"/>
              <a:cs typeface="ヒラギノ明朝 ProN W3"/>
              <a:sym typeface="Times New Roman" pitchFamily="18" charset="0"/>
            </a:endParaRPr>
          </a:p>
        </p:txBody>
      </p:sp>
      <p:sp>
        <p:nvSpPr>
          <p:cNvPr id="122885" name="TextBox 2"/>
          <p:cNvSpPr txBox="1">
            <a:spLocks noChangeArrowheads="1"/>
          </p:cNvSpPr>
          <p:nvPr/>
        </p:nvSpPr>
        <p:spPr bwMode="auto">
          <a:xfrm>
            <a:off x="485775" y="1295400"/>
            <a:ext cx="80756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1400" dirty="0">
                <a:latin typeface="+mn-lt"/>
              </a:rPr>
              <a:t>Éventail/Continuum de stratégies et </a:t>
            </a:r>
            <a:r>
              <a:rPr lang="fr-FR" sz="1400" dirty="0" smtClean="0">
                <a:latin typeface="+mn-lt"/>
              </a:rPr>
              <a:t>d’approches</a:t>
            </a:r>
            <a:endParaRPr lang="en-GB" altLang="en-US" sz="1400" dirty="0">
              <a:solidFill>
                <a:srgbClr val="404040"/>
              </a:solidFill>
              <a:latin typeface="Arial" pitchFamily="34" charset="0"/>
              <a:ea typeface="ヒラギノ明朝 ProN W3"/>
              <a:cs typeface="ヒラギノ明朝 ProN W3"/>
              <a:sym typeface="Times New Roman" pitchFamily="18" charset="0"/>
            </a:endParaRPr>
          </a:p>
        </p:txBody>
      </p:sp>
      <p:sp>
        <p:nvSpPr>
          <p:cNvPr id="122886" name="TextBox 51"/>
          <p:cNvSpPr txBox="1">
            <a:spLocks noChangeArrowheads="1"/>
          </p:cNvSpPr>
          <p:nvPr/>
        </p:nvSpPr>
        <p:spPr bwMode="auto">
          <a:xfrm>
            <a:off x="417513" y="1325563"/>
            <a:ext cx="1143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en-US" sz="1200" b="1">
                <a:solidFill>
                  <a:srgbClr val="404040"/>
                </a:solidFill>
                <a:latin typeface="Arial" pitchFamily="34" charset="0"/>
                <a:ea typeface="ヒラギノ明朝 ProN W3"/>
                <a:cs typeface="ヒラギノ明朝 ProN W3"/>
                <a:sym typeface="Times New Roman" pitchFamily="18" charset="0"/>
              </a:rPr>
              <a:t>Coexistence</a:t>
            </a:r>
            <a:endParaRPr lang="en-GB" altLang="en-US" sz="1200" b="1">
              <a:solidFill>
                <a:srgbClr val="404040"/>
              </a:solidFill>
              <a:latin typeface="Arial" pitchFamily="34" charset="0"/>
              <a:ea typeface="ヒラギノ明朝 ProN W3"/>
              <a:cs typeface="ヒラギノ明朝 ProN W3"/>
              <a:sym typeface="Times New Roman" pitchFamily="18" charset="0"/>
            </a:endParaRPr>
          </a:p>
        </p:txBody>
      </p:sp>
      <p:sp>
        <p:nvSpPr>
          <p:cNvPr id="122887" name="TextBox 55"/>
          <p:cNvSpPr txBox="1">
            <a:spLocks noChangeArrowheads="1"/>
          </p:cNvSpPr>
          <p:nvPr/>
        </p:nvSpPr>
        <p:spPr bwMode="auto">
          <a:xfrm>
            <a:off x="7521575" y="1325563"/>
            <a:ext cx="11477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en-US" altLang="en-US" sz="1200" b="1" dirty="0" err="1" smtClean="0">
                <a:solidFill>
                  <a:srgbClr val="404040"/>
                </a:solidFill>
                <a:latin typeface="Arial" pitchFamily="34" charset="0"/>
                <a:ea typeface="ヒラギノ明朝 ProN W3"/>
                <a:cs typeface="ヒラギノ明朝 ProN W3"/>
                <a:sym typeface="Times New Roman" pitchFamily="18" charset="0"/>
              </a:rPr>
              <a:t>Coopération</a:t>
            </a:r>
            <a:endParaRPr lang="en-GB" altLang="en-US" sz="1200" b="1" dirty="0">
              <a:solidFill>
                <a:srgbClr val="404040"/>
              </a:solidFill>
              <a:latin typeface="Arial" pitchFamily="34" charset="0"/>
              <a:ea typeface="ヒラギノ明朝 ProN W3"/>
              <a:cs typeface="ヒラギノ明朝 ProN W3"/>
              <a:sym typeface="Times New Roman" pitchFamily="18" charset="0"/>
            </a:endParaRPr>
          </a:p>
        </p:txBody>
      </p:sp>
      <p:sp>
        <p:nvSpPr>
          <p:cNvPr id="122888" name="TextBox 56"/>
          <p:cNvSpPr txBox="1">
            <a:spLocks noChangeArrowheads="1"/>
          </p:cNvSpPr>
          <p:nvPr/>
        </p:nvSpPr>
        <p:spPr bwMode="auto">
          <a:xfrm>
            <a:off x="485775" y="1552575"/>
            <a:ext cx="80756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1400" i="1" dirty="0">
                <a:solidFill>
                  <a:schemeClr val="bg1"/>
                </a:solidFill>
              </a:rPr>
              <a:t>Mise en place et maintien de l’ensemble des interfaces </a:t>
            </a:r>
            <a:r>
              <a:rPr lang="fr-FR" sz="1400" i="1" dirty="0" smtClean="0">
                <a:solidFill>
                  <a:schemeClr val="bg1"/>
                </a:solidFill>
              </a:rPr>
              <a:t>possibles</a:t>
            </a:r>
            <a:r>
              <a:rPr lang="en-US" altLang="en-US" sz="1200" i="1" dirty="0" smtClean="0">
                <a:solidFill>
                  <a:srgbClr val="FFFFFF"/>
                </a:solidFill>
                <a:latin typeface="Arial" pitchFamily="34" charset="0"/>
                <a:ea typeface="ヒラギノ明朝 ProN W3"/>
                <a:cs typeface="ヒラギノ明朝 ProN W3"/>
                <a:sym typeface="Times New Roman" pitchFamily="18" charset="0"/>
              </a:rPr>
              <a:t>interfaces</a:t>
            </a:r>
            <a:endParaRPr lang="en-GB" altLang="en-US" sz="1200" i="1" dirty="0">
              <a:solidFill>
                <a:srgbClr val="FFFFFF"/>
              </a:solidFill>
              <a:latin typeface="Arial" pitchFamily="34" charset="0"/>
              <a:ea typeface="ヒラギノ明朝 ProN W3"/>
              <a:cs typeface="ヒラギノ明朝 ProN W3"/>
              <a:sym typeface="Times New Roman" pitchFamily="18" charset="0"/>
            </a:endParaRPr>
          </a:p>
        </p:txBody>
      </p:sp>
      <p:grpSp>
        <p:nvGrpSpPr>
          <p:cNvPr id="122889" name="Group 19"/>
          <p:cNvGrpSpPr>
            <a:grpSpLocks/>
          </p:cNvGrpSpPr>
          <p:nvPr/>
        </p:nvGrpSpPr>
        <p:grpSpPr bwMode="auto">
          <a:xfrm>
            <a:off x="3509963" y="2095500"/>
            <a:ext cx="1871662" cy="1042988"/>
            <a:chOff x="0" y="2205"/>
            <a:chExt cx="1179" cy="635"/>
          </a:xfrm>
        </p:grpSpPr>
        <p:sp>
          <p:nvSpPr>
            <p:cNvPr id="122925" name="Oval 20"/>
            <p:cNvSpPr>
              <a:spLocks noChangeArrowheads="1"/>
            </p:cNvSpPr>
            <p:nvPr/>
          </p:nvSpPr>
          <p:spPr bwMode="auto">
            <a:xfrm>
              <a:off x="249" y="2205"/>
              <a:ext cx="681" cy="635"/>
            </a:xfrm>
            <a:prstGeom prst="ellipse">
              <a:avLst/>
            </a:prstGeom>
            <a:solidFill>
              <a:srgbClr val="0066CC"/>
            </a:solidFill>
            <a:ln w="28575">
              <a:solidFill>
                <a:schemeClr val="tx1"/>
              </a:solidFill>
              <a:round/>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en-US">
                <a:solidFill>
                  <a:srgbClr val="000000"/>
                </a:solidFill>
                <a:latin typeface="Times New Roman" pitchFamily="18" charset="0"/>
                <a:ea typeface="ヒラギノ明朝 ProN W3"/>
                <a:cs typeface="ヒラギノ明朝 ProN W3"/>
                <a:sym typeface="Times New Roman" pitchFamily="18" charset="0"/>
              </a:endParaRPr>
            </a:p>
          </p:txBody>
        </p:sp>
        <p:sp>
          <p:nvSpPr>
            <p:cNvPr id="122926" name="Text Box 21"/>
            <p:cNvSpPr txBox="1">
              <a:spLocks noChangeArrowheads="1"/>
            </p:cNvSpPr>
            <p:nvPr/>
          </p:nvSpPr>
          <p:spPr bwMode="auto">
            <a:xfrm>
              <a:off x="0" y="2433"/>
              <a:ext cx="117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GB" altLang="en-US" sz="1200" b="1" dirty="0" smtClean="0">
                  <a:solidFill>
                    <a:srgbClr val="FFFFFF"/>
                  </a:solidFill>
                  <a:latin typeface="Tahoma" pitchFamily="34" charset="0"/>
                  <a:ea typeface="ヒラギノ角ゴ ProN W3"/>
                  <a:cs typeface="ヒラギノ明朝 ProN W3"/>
                  <a:sym typeface="Times New Roman" pitchFamily="18" charset="0"/>
                </a:rPr>
                <a:t>Civils</a:t>
              </a:r>
              <a:endParaRPr lang="en-US" altLang="en-US" sz="1200" b="1" dirty="0">
                <a:solidFill>
                  <a:srgbClr val="FFFFFF"/>
                </a:solidFill>
                <a:latin typeface="Tahoma" pitchFamily="34" charset="0"/>
                <a:ea typeface="ヒラギノ角ゴ ProN W3"/>
                <a:cs typeface="ヒラギノ明朝 ProN W3"/>
                <a:sym typeface="Times New Roman" pitchFamily="18" charset="0"/>
              </a:endParaRPr>
            </a:p>
          </p:txBody>
        </p:sp>
      </p:grpSp>
      <p:sp>
        <p:nvSpPr>
          <p:cNvPr id="122890" name="Oval 38"/>
          <p:cNvSpPr>
            <a:spLocks noChangeArrowheads="1"/>
          </p:cNvSpPr>
          <p:nvPr/>
        </p:nvSpPr>
        <p:spPr bwMode="auto">
          <a:xfrm>
            <a:off x="4445000" y="3103563"/>
            <a:ext cx="796925" cy="792162"/>
          </a:xfrm>
          <a:prstGeom prst="ellipse">
            <a:avLst/>
          </a:prstGeom>
          <a:solidFill>
            <a:srgbClr val="0066CC"/>
          </a:solidFill>
          <a:ln w="28575">
            <a:solidFill>
              <a:schemeClr val="tx1"/>
            </a:solidFill>
            <a:round/>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en-US">
              <a:solidFill>
                <a:srgbClr val="000000"/>
              </a:solidFill>
              <a:latin typeface="Times New Roman" pitchFamily="18" charset="0"/>
              <a:ea typeface="ヒラギノ明朝 ProN W3"/>
              <a:cs typeface="ヒラギノ明朝 ProN W3"/>
              <a:sym typeface="Times New Roman" pitchFamily="18" charset="0"/>
            </a:endParaRPr>
          </a:p>
        </p:txBody>
      </p:sp>
      <p:sp>
        <p:nvSpPr>
          <p:cNvPr id="122891" name="Text Box 39"/>
          <p:cNvSpPr txBox="1">
            <a:spLocks noChangeArrowheads="1"/>
          </p:cNvSpPr>
          <p:nvPr/>
        </p:nvSpPr>
        <p:spPr bwMode="auto">
          <a:xfrm>
            <a:off x="4156075" y="3317875"/>
            <a:ext cx="13684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GB" altLang="en-US" sz="1000" b="1" dirty="0" smtClean="0">
                <a:solidFill>
                  <a:srgbClr val="FFFFFF"/>
                </a:solidFill>
                <a:latin typeface="Tahoma" pitchFamily="34" charset="0"/>
                <a:ea typeface="ヒラギノ角ゴ ProN W3"/>
                <a:cs typeface="ヒラギノ明朝 ProN W3"/>
                <a:sym typeface="Times New Roman" pitchFamily="18" charset="0"/>
              </a:rPr>
              <a:t>Agent de </a:t>
            </a:r>
            <a:br>
              <a:rPr lang="en-GB" altLang="en-US" sz="1000" b="1" dirty="0" smtClean="0">
                <a:solidFill>
                  <a:srgbClr val="FFFFFF"/>
                </a:solidFill>
                <a:latin typeface="Tahoma" pitchFamily="34" charset="0"/>
                <a:ea typeface="ヒラギノ角ゴ ProN W3"/>
                <a:cs typeface="ヒラギノ明朝 ProN W3"/>
                <a:sym typeface="Times New Roman" pitchFamily="18" charset="0"/>
              </a:rPr>
            </a:br>
            <a:r>
              <a:rPr lang="en-GB" altLang="en-US" sz="1000" b="1" dirty="0" smtClean="0">
                <a:solidFill>
                  <a:srgbClr val="FFFFFF"/>
                </a:solidFill>
                <a:latin typeface="Tahoma" pitchFamily="34" charset="0"/>
                <a:ea typeface="ヒラギノ角ゴ ProN W3"/>
                <a:cs typeface="ヒラギノ明朝 ProN W3"/>
                <a:sym typeface="Times New Roman" pitchFamily="18" charset="0"/>
              </a:rPr>
              <a:t>liaison</a:t>
            </a:r>
            <a:endParaRPr lang="en-US" altLang="en-US" sz="1000" b="1" dirty="0">
              <a:solidFill>
                <a:srgbClr val="FFFFFF"/>
              </a:solidFill>
              <a:latin typeface="Tahoma" pitchFamily="34" charset="0"/>
              <a:ea typeface="ヒラギノ角ゴ ProN W3"/>
              <a:cs typeface="ヒラギノ明朝 ProN W3"/>
              <a:sym typeface="Times New Roman" pitchFamily="18" charset="0"/>
            </a:endParaRPr>
          </a:p>
        </p:txBody>
      </p:sp>
      <p:grpSp>
        <p:nvGrpSpPr>
          <p:cNvPr id="122892" name="Group 25"/>
          <p:cNvGrpSpPr>
            <a:grpSpLocks/>
          </p:cNvGrpSpPr>
          <p:nvPr/>
        </p:nvGrpSpPr>
        <p:grpSpPr bwMode="auto">
          <a:xfrm>
            <a:off x="3614738" y="4495800"/>
            <a:ext cx="1871662" cy="1008063"/>
            <a:chOff x="295" y="2632"/>
            <a:chExt cx="1179" cy="635"/>
          </a:xfrm>
        </p:grpSpPr>
        <p:sp>
          <p:nvSpPr>
            <p:cNvPr id="122923" name="Oval 26"/>
            <p:cNvSpPr>
              <a:spLocks noChangeArrowheads="1"/>
            </p:cNvSpPr>
            <p:nvPr/>
          </p:nvSpPr>
          <p:spPr bwMode="auto">
            <a:xfrm>
              <a:off x="544" y="2632"/>
              <a:ext cx="681" cy="635"/>
            </a:xfrm>
            <a:prstGeom prst="ellipse">
              <a:avLst/>
            </a:prstGeom>
            <a:solidFill>
              <a:srgbClr val="FFCC00"/>
            </a:solidFill>
            <a:ln w="28575">
              <a:solidFill>
                <a:schemeClr val="tx1"/>
              </a:solidFill>
              <a:round/>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en-US">
                <a:solidFill>
                  <a:srgbClr val="000000"/>
                </a:solidFill>
                <a:latin typeface="Times New Roman" pitchFamily="18" charset="0"/>
                <a:ea typeface="ヒラギノ明朝 ProN W3"/>
                <a:cs typeface="ヒラギノ明朝 ProN W3"/>
                <a:sym typeface="Times New Roman" pitchFamily="18" charset="0"/>
              </a:endParaRPr>
            </a:p>
          </p:txBody>
        </p:sp>
        <p:sp>
          <p:nvSpPr>
            <p:cNvPr id="122924" name="Text Box 27"/>
            <p:cNvSpPr txBox="1">
              <a:spLocks noChangeArrowheads="1"/>
            </p:cNvSpPr>
            <p:nvPr/>
          </p:nvSpPr>
          <p:spPr bwMode="auto">
            <a:xfrm>
              <a:off x="295" y="2849"/>
              <a:ext cx="117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GB" altLang="en-US" sz="1200" b="1" dirty="0" err="1" smtClean="0">
                  <a:solidFill>
                    <a:srgbClr val="000000"/>
                  </a:solidFill>
                  <a:latin typeface="Tahoma" pitchFamily="34" charset="0"/>
                  <a:ea typeface="ヒラギノ角ゴ ProN W3"/>
                  <a:cs typeface="ヒラギノ明朝 ProN W3"/>
                  <a:sym typeface="Times New Roman" pitchFamily="18" charset="0"/>
                </a:rPr>
                <a:t>Militaire</a:t>
              </a:r>
              <a:endParaRPr lang="en-US" altLang="en-US" sz="1200" b="1" dirty="0">
                <a:solidFill>
                  <a:srgbClr val="000000"/>
                </a:solidFill>
                <a:latin typeface="Tahoma" pitchFamily="34" charset="0"/>
                <a:ea typeface="ヒラギノ角ゴ ProN W3"/>
                <a:cs typeface="ヒラギノ明朝 ProN W3"/>
                <a:sym typeface="Times New Roman" pitchFamily="18" charset="0"/>
              </a:endParaRPr>
            </a:p>
          </p:txBody>
        </p:sp>
      </p:grpSp>
      <p:grpSp>
        <p:nvGrpSpPr>
          <p:cNvPr id="122893" name="Group 14"/>
          <p:cNvGrpSpPr>
            <a:grpSpLocks/>
          </p:cNvGrpSpPr>
          <p:nvPr/>
        </p:nvGrpSpPr>
        <p:grpSpPr bwMode="auto">
          <a:xfrm>
            <a:off x="3355975" y="3779838"/>
            <a:ext cx="1368425" cy="792162"/>
            <a:chOff x="3302271" y="4547395"/>
            <a:chExt cx="1368425" cy="792163"/>
          </a:xfrm>
        </p:grpSpPr>
        <p:sp>
          <p:nvSpPr>
            <p:cNvPr id="122921" name="Oval 32"/>
            <p:cNvSpPr>
              <a:spLocks noChangeArrowheads="1"/>
            </p:cNvSpPr>
            <p:nvPr/>
          </p:nvSpPr>
          <p:spPr bwMode="auto">
            <a:xfrm>
              <a:off x="3591196" y="4547395"/>
              <a:ext cx="796925" cy="792163"/>
            </a:xfrm>
            <a:prstGeom prst="ellipse">
              <a:avLst/>
            </a:prstGeom>
            <a:solidFill>
              <a:srgbClr val="FFCC00"/>
            </a:solidFill>
            <a:ln w="28575">
              <a:solidFill>
                <a:schemeClr val="tx1"/>
              </a:solidFill>
              <a:round/>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endParaRPr lang="fr-FR" altLang="en-US" sz="2800">
                <a:solidFill>
                  <a:srgbClr val="000000"/>
                </a:solidFill>
                <a:latin typeface="Tahoma" pitchFamily="34" charset="0"/>
                <a:ea typeface="ヒラギノ明朝 ProN W3"/>
                <a:cs typeface="ヒラギノ明朝 ProN W3"/>
                <a:sym typeface="Times New Roman" pitchFamily="18" charset="0"/>
              </a:endParaRPr>
            </a:p>
          </p:txBody>
        </p:sp>
        <p:sp>
          <p:nvSpPr>
            <p:cNvPr id="122922" name="Text Box 33"/>
            <p:cNvSpPr txBox="1">
              <a:spLocks noChangeArrowheads="1"/>
            </p:cNvSpPr>
            <p:nvPr/>
          </p:nvSpPr>
          <p:spPr bwMode="auto">
            <a:xfrm>
              <a:off x="3302271" y="4761708"/>
              <a:ext cx="1368425" cy="400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GB" altLang="en-US" sz="1000" b="1" dirty="0" smtClean="0">
                  <a:solidFill>
                    <a:srgbClr val="000000"/>
                  </a:solidFill>
                  <a:latin typeface="Tahoma" pitchFamily="34" charset="0"/>
                  <a:ea typeface="ヒラギノ角ゴ ProN W3"/>
                  <a:cs typeface="ヒラギノ明朝 ProN W3"/>
                  <a:sym typeface="Times New Roman" pitchFamily="18" charset="0"/>
                </a:rPr>
                <a:t>Agent de</a:t>
              </a:r>
              <a:br>
                <a:rPr lang="en-GB" altLang="en-US" sz="1000" b="1" dirty="0" smtClean="0">
                  <a:solidFill>
                    <a:srgbClr val="000000"/>
                  </a:solidFill>
                  <a:latin typeface="Tahoma" pitchFamily="34" charset="0"/>
                  <a:ea typeface="ヒラギノ角ゴ ProN W3"/>
                  <a:cs typeface="ヒラギノ明朝 ProN W3"/>
                  <a:sym typeface="Times New Roman" pitchFamily="18" charset="0"/>
                </a:rPr>
              </a:br>
              <a:r>
                <a:rPr lang="en-GB" altLang="en-US" sz="1000" b="1" dirty="0" smtClean="0">
                  <a:solidFill>
                    <a:srgbClr val="000000"/>
                  </a:solidFill>
                  <a:latin typeface="Tahoma" pitchFamily="34" charset="0"/>
                  <a:ea typeface="ヒラギノ角ゴ ProN W3"/>
                  <a:cs typeface="ヒラギノ明朝 ProN W3"/>
                  <a:sym typeface="Times New Roman" pitchFamily="18" charset="0"/>
                </a:rPr>
                <a:t>liaison</a:t>
              </a:r>
              <a:endParaRPr lang="en-US" altLang="en-US" sz="1000" b="1" dirty="0">
                <a:solidFill>
                  <a:srgbClr val="000000"/>
                </a:solidFill>
                <a:latin typeface="Tahoma" pitchFamily="34" charset="0"/>
                <a:ea typeface="ヒラギノ角ゴ ProN W3"/>
                <a:cs typeface="ヒラギノ明朝 ProN W3"/>
                <a:sym typeface="Times New Roman" pitchFamily="18" charset="0"/>
              </a:endParaRPr>
            </a:p>
          </p:txBody>
        </p:sp>
      </p:grpSp>
      <p:sp>
        <p:nvSpPr>
          <p:cNvPr id="11" name="Up Arrow 10"/>
          <p:cNvSpPr/>
          <p:nvPr/>
        </p:nvSpPr>
        <p:spPr bwMode="auto">
          <a:xfrm>
            <a:off x="3886200" y="3048000"/>
            <a:ext cx="228600" cy="673100"/>
          </a:xfrm>
          <a:prstGeom prst="upArrow">
            <a:avLst/>
          </a:prstGeom>
          <a:solidFill>
            <a:schemeClr val="bg2">
              <a:lumMod val="50000"/>
            </a:schemeClr>
          </a:solidFill>
          <a:ln w="19050" cap="flat" cmpd="sng" algn="ctr">
            <a:solidFill>
              <a:srgbClr val="000000"/>
            </a:solidFill>
            <a:prstDash val="solid"/>
            <a:round/>
            <a:headEnd type="none" w="med" len="med"/>
            <a:tailEnd type="none" w="med" len="med"/>
          </a:ln>
          <a:effectLst/>
        </p:spPr>
        <p:txBody>
          <a:bodyPr/>
          <a:lstStyle/>
          <a:p>
            <a:pPr>
              <a:defRPr/>
            </a:pPr>
            <a:endParaRPr lang="en-GB" sz="1200">
              <a:solidFill>
                <a:srgbClr val="000000"/>
              </a:solidFill>
              <a:latin typeface="Times New Roman" charset="0"/>
              <a:cs typeface="+mn-cs"/>
              <a:sym typeface="Times New Roman" charset="0"/>
            </a:endParaRPr>
          </a:p>
        </p:txBody>
      </p:sp>
      <p:sp>
        <p:nvSpPr>
          <p:cNvPr id="79" name="Up Arrow 78"/>
          <p:cNvSpPr>
            <a:spLocks noChangeArrowheads="1"/>
          </p:cNvSpPr>
          <p:nvPr/>
        </p:nvSpPr>
        <p:spPr bwMode="auto">
          <a:xfrm flipV="1">
            <a:off x="4764088" y="3962400"/>
            <a:ext cx="265112" cy="609600"/>
          </a:xfrm>
          <a:prstGeom prst="upArrow">
            <a:avLst>
              <a:gd name="adj1" fmla="val 50000"/>
              <a:gd name="adj2" fmla="val 31148"/>
            </a:avLst>
          </a:prstGeom>
          <a:solidFill>
            <a:srgbClr val="404040"/>
          </a:solidFill>
          <a:ln w="19050" algn="ctr">
            <a:solidFill>
              <a:srgbClr val="000000"/>
            </a:solidFill>
            <a:round/>
            <a:headEnd/>
            <a:tailEnd/>
          </a:ln>
        </p:spPr>
        <p:txBody>
          <a:bodyPr rot="10800000"/>
          <a:lstStyle/>
          <a:p>
            <a:pPr>
              <a:defRPr/>
            </a:pPr>
            <a:endParaRPr lang="en-GB" sz="1200">
              <a:solidFill>
                <a:srgbClr val="000000"/>
              </a:solidFill>
              <a:latin typeface="Times New Roman" charset="0"/>
              <a:cs typeface="+mn-cs"/>
              <a:sym typeface="Times New Roman" charset="0"/>
            </a:endParaRPr>
          </a:p>
        </p:txBody>
      </p:sp>
      <p:grpSp>
        <p:nvGrpSpPr>
          <p:cNvPr id="122896" name="Group 49"/>
          <p:cNvGrpSpPr>
            <a:grpSpLocks/>
          </p:cNvGrpSpPr>
          <p:nvPr/>
        </p:nvGrpSpPr>
        <p:grpSpPr bwMode="auto">
          <a:xfrm>
            <a:off x="6400800" y="1752600"/>
            <a:ext cx="2270125" cy="2725738"/>
            <a:chOff x="331" y="1115"/>
            <a:chExt cx="1430" cy="1717"/>
          </a:xfrm>
        </p:grpSpPr>
        <p:grpSp>
          <p:nvGrpSpPr>
            <p:cNvPr id="122914" name="Group 7"/>
            <p:cNvGrpSpPr>
              <a:grpSpLocks/>
            </p:cNvGrpSpPr>
            <p:nvPr/>
          </p:nvGrpSpPr>
          <p:grpSpPr bwMode="auto">
            <a:xfrm>
              <a:off x="331" y="1788"/>
              <a:ext cx="1179" cy="634"/>
              <a:chOff x="0" y="2205"/>
              <a:chExt cx="1179" cy="635"/>
            </a:xfrm>
          </p:grpSpPr>
          <p:sp>
            <p:nvSpPr>
              <p:cNvPr id="122919" name="Oval 8"/>
              <p:cNvSpPr>
                <a:spLocks noChangeArrowheads="1"/>
              </p:cNvSpPr>
              <p:nvPr/>
            </p:nvSpPr>
            <p:spPr bwMode="auto">
              <a:xfrm>
                <a:off x="249" y="2205"/>
                <a:ext cx="681" cy="635"/>
              </a:xfrm>
              <a:prstGeom prst="ellipse">
                <a:avLst/>
              </a:prstGeom>
              <a:solidFill>
                <a:srgbClr val="0066CC"/>
              </a:solidFill>
              <a:ln w="28575">
                <a:solidFill>
                  <a:schemeClr val="tx1"/>
                </a:solidFill>
                <a:round/>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en-US">
                  <a:solidFill>
                    <a:srgbClr val="000000"/>
                  </a:solidFill>
                  <a:latin typeface="Times New Roman" pitchFamily="18" charset="0"/>
                  <a:ea typeface="ヒラギノ明朝 ProN W3"/>
                  <a:cs typeface="ヒラギノ明朝 ProN W3"/>
                  <a:sym typeface="Times New Roman" pitchFamily="18" charset="0"/>
                </a:endParaRPr>
              </a:p>
            </p:txBody>
          </p:sp>
          <p:sp>
            <p:nvSpPr>
              <p:cNvPr id="122920" name="Text Box 9"/>
              <p:cNvSpPr txBox="1">
                <a:spLocks noChangeArrowheads="1"/>
              </p:cNvSpPr>
              <p:nvPr/>
            </p:nvSpPr>
            <p:spPr bwMode="auto">
              <a:xfrm>
                <a:off x="0" y="2433"/>
                <a:ext cx="1179"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GB" altLang="en-US" sz="1200" b="1" dirty="0" smtClean="0">
                    <a:solidFill>
                      <a:srgbClr val="FFFFFF"/>
                    </a:solidFill>
                    <a:latin typeface="Tahoma" pitchFamily="34" charset="0"/>
                    <a:ea typeface="ヒラギノ角ゴ ProN W3"/>
                    <a:cs typeface="ヒラギノ明朝 ProN W3"/>
                    <a:sym typeface="Times New Roman" pitchFamily="18" charset="0"/>
                  </a:rPr>
                  <a:t>Civils</a:t>
                </a:r>
                <a:endParaRPr lang="en-US" altLang="en-US" sz="1200" b="1" dirty="0">
                  <a:solidFill>
                    <a:srgbClr val="FFFFFF"/>
                  </a:solidFill>
                  <a:latin typeface="Tahoma" pitchFamily="34" charset="0"/>
                  <a:ea typeface="ヒラギノ角ゴ ProN W3"/>
                  <a:cs typeface="ヒラギノ明朝 ProN W3"/>
                  <a:sym typeface="Times New Roman" pitchFamily="18" charset="0"/>
                </a:endParaRPr>
              </a:p>
            </p:txBody>
          </p:sp>
        </p:grpSp>
        <p:grpSp>
          <p:nvGrpSpPr>
            <p:cNvPr id="122915" name="Group 10"/>
            <p:cNvGrpSpPr>
              <a:grpSpLocks/>
            </p:cNvGrpSpPr>
            <p:nvPr/>
          </p:nvGrpSpPr>
          <p:grpSpPr bwMode="auto">
            <a:xfrm>
              <a:off x="582" y="2196"/>
              <a:ext cx="1179" cy="636"/>
              <a:chOff x="295" y="2614"/>
              <a:chExt cx="1179" cy="635"/>
            </a:xfrm>
          </p:grpSpPr>
          <p:sp>
            <p:nvSpPr>
              <p:cNvPr id="122917" name="Oval 11"/>
              <p:cNvSpPr>
                <a:spLocks noChangeArrowheads="1"/>
              </p:cNvSpPr>
              <p:nvPr/>
            </p:nvSpPr>
            <p:spPr bwMode="auto">
              <a:xfrm>
                <a:off x="521" y="2614"/>
                <a:ext cx="681" cy="635"/>
              </a:xfrm>
              <a:prstGeom prst="ellipse">
                <a:avLst/>
              </a:prstGeom>
              <a:solidFill>
                <a:srgbClr val="FFCC00"/>
              </a:solidFill>
              <a:ln w="28575">
                <a:solidFill>
                  <a:schemeClr val="tx1"/>
                </a:solidFill>
                <a:round/>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en-US">
                  <a:solidFill>
                    <a:srgbClr val="000000"/>
                  </a:solidFill>
                  <a:latin typeface="Times New Roman" pitchFamily="18" charset="0"/>
                  <a:ea typeface="ヒラギノ明朝 ProN W3"/>
                  <a:cs typeface="ヒラギノ明朝 ProN W3"/>
                  <a:sym typeface="Times New Roman" pitchFamily="18" charset="0"/>
                </a:endParaRPr>
              </a:p>
            </p:txBody>
          </p:sp>
          <p:sp>
            <p:nvSpPr>
              <p:cNvPr id="122918" name="Text Box 12"/>
              <p:cNvSpPr txBox="1">
                <a:spLocks noChangeArrowheads="1"/>
              </p:cNvSpPr>
              <p:nvPr/>
            </p:nvSpPr>
            <p:spPr bwMode="auto">
              <a:xfrm>
                <a:off x="295" y="2849"/>
                <a:ext cx="117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GB" altLang="en-US" sz="1200" b="1" dirty="0" err="1" smtClean="0">
                    <a:solidFill>
                      <a:srgbClr val="000000"/>
                    </a:solidFill>
                    <a:latin typeface="Tahoma" pitchFamily="34" charset="0"/>
                    <a:ea typeface="ヒラギノ角ゴ ProN W3"/>
                    <a:cs typeface="ヒラギノ明朝 ProN W3"/>
                    <a:sym typeface="Times New Roman" pitchFamily="18" charset="0"/>
                  </a:rPr>
                  <a:t>Militaires</a:t>
                </a:r>
                <a:endParaRPr lang="en-US" altLang="en-US" sz="1200" b="1" dirty="0">
                  <a:solidFill>
                    <a:srgbClr val="000000"/>
                  </a:solidFill>
                  <a:latin typeface="Tahoma" pitchFamily="34" charset="0"/>
                  <a:ea typeface="ヒラギノ角ゴ ProN W3"/>
                  <a:cs typeface="ヒラギノ明朝 ProN W3"/>
                  <a:sym typeface="Times New Roman" pitchFamily="18" charset="0"/>
                </a:endParaRPr>
              </a:p>
            </p:txBody>
          </p:sp>
        </p:grpSp>
        <p:sp>
          <p:nvSpPr>
            <p:cNvPr id="122916" name="TextBox 1"/>
            <p:cNvSpPr txBox="1">
              <a:spLocks noChangeArrowheads="1"/>
            </p:cNvSpPr>
            <p:nvPr/>
          </p:nvSpPr>
          <p:spPr bwMode="auto">
            <a:xfrm>
              <a:off x="528" y="1115"/>
              <a:ext cx="98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dirty="0" smtClean="0">
                  <a:solidFill>
                    <a:srgbClr val="000000"/>
                  </a:solidFill>
                  <a:latin typeface="Arial" pitchFamily="34" charset="0"/>
                  <a:ea typeface="ヒラギノ明朝 ProN W3"/>
                  <a:cs typeface="ヒラギノ明朝 ProN W3"/>
                  <a:sym typeface="Times New Roman" pitchFamily="18" charset="0"/>
                </a:rPr>
                <a:t>Cohabitation</a:t>
              </a:r>
              <a:endParaRPr lang="en-GB" altLang="en-US" sz="1600" b="1" dirty="0">
                <a:solidFill>
                  <a:srgbClr val="000000"/>
                </a:solidFill>
                <a:latin typeface="Arial" pitchFamily="34" charset="0"/>
                <a:ea typeface="ヒラギノ明朝 ProN W3"/>
                <a:cs typeface="ヒラギノ明朝 ProN W3"/>
                <a:sym typeface="Times New Roman" pitchFamily="18" charset="0"/>
              </a:endParaRPr>
            </a:p>
          </p:txBody>
        </p:sp>
      </p:grpSp>
      <p:sp>
        <p:nvSpPr>
          <p:cNvPr id="122897" name="TextBox 41"/>
          <p:cNvSpPr txBox="1">
            <a:spLocks noChangeArrowheads="1"/>
          </p:cNvSpPr>
          <p:nvPr/>
        </p:nvSpPr>
        <p:spPr bwMode="auto">
          <a:xfrm>
            <a:off x="3227825" y="1753185"/>
            <a:ext cx="24700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dirty="0" smtClean="0">
                <a:solidFill>
                  <a:srgbClr val="000000"/>
                </a:solidFill>
                <a:latin typeface="Arial" pitchFamily="34" charset="0"/>
                <a:ea typeface="ヒラギノ明朝 ProN W3"/>
                <a:cs typeface="ヒラギノ明朝 ProN W3"/>
                <a:sym typeface="Times New Roman" pitchFamily="18" charset="0"/>
              </a:rPr>
              <a:t>Dispositions de liaison</a:t>
            </a:r>
            <a:endParaRPr lang="en-GB" altLang="en-US" sz="1600" b="1" dirty="0">
              <a:solidFill>
                <a:srgbClr val="000000"/>
              </a:solidFill>
              <a:latin typeface="Arial" pitchFamily="34" charset="0"/>
              <a:ea typeface="ヒラギノ明朝 ProN W3"/>
              <a:cs typeface="ヒラギノ明朝 ProN W3"/>
              <a:sym typeface="Times New Roman" pitchFamily="18" charset="0"/>
            </a:endParaRPr>
          </a:p>
        </p:txBody>
      </p:sp>
      <p:grpSp>
        <p:nvGrpSpPr>
          <p:cNvPr id="122898" name="Group 50"/>
          <p:cNvGrpSpPr>
            <a:grpSpLocks/>
          </p:cNvGrpSpPr>
          <p:nvPr/>
        </p:nvGrpSpPr>
        <p:grpSpPr bwMode="auto">
          <a:xfrm>
            <a:off x="762000" y="2116138"/>
            <a:ext cx="1892300" cy="3522662"/>
            <a:chOff x="480" y="1333"/>
            <a:chExt cx="1192" cy="2219"/>
          </a:xfrm>
        </p:grpSpPr>
        <p:grpSp>
          <p:nvGrpSpPr>
            <p:cNvPr id="122902" name="Group 13"/>
            <p:cNvGrpSpPr>
              <a:grpSpLocks/>
            </p:cNvGrpSpPr>
            <p:nvPr/>
          </p:nvGrpSpPr>
          <p:grpSpPr bwMode="auto">
            <a:xfrm>
              <a:off x="623" y="2195"/>
              <a:ext cx="862" cy="493"/>
              <a:chOff x="7513404" y="4139803"/>
              <a:chExt cx="1368425" cy="783431"/>
            </a:xfrm>
          </p:grpSpPr>
          <p:sp>
            <p:nvSpPr>
              <p:cNvPr id="122912" name="Oval 38"/>
              <p:cNvSpPr>
                <a:spLocks noChangeArrowheads="1"/>
              </p:cNvSpPr>
              <p:nvPr/>
            </p:nvSpPr>
            <p:spPr bwMode="auto">
              <a:xfrm>
                <a:off x="7784634" y="4139803"/>
                <a:ext cx="825966" cy="783431"/>
              </a:xfrm>
              <a:prstGeom prst="ellipse">
                <a:avLst/>
              </a:prstGeom>
              <a:solidFill>
                <a:srgbClr val="0066CC"/>
              </a:solidFill>
              <a:ln w="28575">
                <a:solidFill>
                  <a:schemeClr val="tx1"/>
                </a:solidFill>
                <a:round/>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en-US">
                  <a:solidFill>
                    <a:srgbClr val="000000"/>
                  </a:solidFill>
                  <a:latin typeface="Times New Roman" pitchFamily="18" charset="0"/>
                  <a:ea typeface="ヒラギノ明朝 ProN W3"/>
                  <a:cs typeface="ヒラギノ明朝 ProN W3"/>
                  <a:sym typeface="Times New Roman" pitchFamily="18" charset="0"/>
                </a:endParaRPr>
              </a:p>
            </p:txBody>
          </p:sp>
          <p:sp>
            <p:nvSpPr>
              <p:cNvPr id="122913" name="Text Box 39"/>
              <p:cNvSpPr txBox="1">
                <a:spLocks noChangeArrowheads="1"/>
              </p:cNvSpPr>
              <p:nvPr/>
            </p:nvSpPr>
            <p:spPr bwMode="auto">
              <a:xfrm>
                <a:off x="7513404" y="4404041"/>
                <a:ext cx="136842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GB" altLang="en-US" sz="1000" b="1" dirty="0" err="1" smtClean="0">
                    <a:solidFill>
                      <a:srgbClr val="FFFFFF"/>
                    </a:solidFill>
                    <a:latin typeface="Tahoma" pitchFamily="34" charset="0"/>
                    <a:ea typeface="ヒラギノ角ゴ ProN W3"/>
                    <a:cs typeface="ヒラギノ明朝 ProN W3"/>
                    <a:sym typeface="Times New Roman" pitchFamily="18" charset="0"/>
                  </a:rPr>
                  <a:t>Filière</a:t>
                </a:r>
                <a:endParaRPr lang="en-US" altLang="en-US" sz="1000" b="1" dirty="0">
                  <a:solidFill>
                    <a:srgbClr val="FFFFFF"/>
                  </a:solidFill>
                  <a:latin typeface="Tahoma" pitchFamily="34" charset="0"/>
                  <a:ea typeface="ヒラギノ角ゴ ProN W3"/>
                  <a:cs typeface="ヒラギノ明朝 ProN W3"/>
                  <a:sym typeface="Times New Roman" pitchFamily="18" charset="0"/>
                </a:endParaRPr>
              </a:p>
            </p:txBody>
          </p:sp>
        </p:grpSp>
        <p:grpSp>
          <p:nvGrpSpPr>
            <p:cNvPr id="122903" name="Group 46"/>
            <p:cNvGrpSpPr>
              <a:grpSpLocks/>
            </p:cNvGrpSpPr>
            <p:nvPr/>
          </p:nvGrpSpPr>
          <p:grpSpPr bwMode="auto">
            <a:xfrm>
              <a:off x="480" y="1333"/>
              <a:ext cx="1192" cy="2219"/>
              <a:chOff x="3929" y="1248"/>
              <a:chExt cx="1192" cy="2219"/>
            </a:xfrm>
          </p:grpSpPr>
          <p:grpSp>
            <p:nvGrpSpPr>
              <p:cNvPr id="122904" name="Group 22"/>
              <p:cNvGrpSpPr>
                <a:grpSpLocks/>
              </p:cNvGrpSpPr>
              <p:nvPr/>
            </p:nvGrpSpPr>
            <p:grpSpPr bwMode="auto">
              <a:xfrm>
                <a:off x="3929" y="1248"/>
                <a:ext cx="1179" cy="635"/>
                <a:chOff x="0" y="2205"/>
                <a:chExt cx="1179" cy="635"/>
              </a:xfrm>
            </p:grpSpPr>
            <p:sp>
              <p:nvSpPr>
                <p:cNvPr id="122910" name="Oval 23"/>
                <p:cNvSpPr>
                  <a:spLocks noChangeArrowheads="1"/>
                </p:cNvSpPr>
                <p:nvPr/>
              </p:nvSpPr>
              <p:spPr bwMode="auto">
                <a:xfrm>
                  <a:off x="249" y="2205"/>
                  <a:ext cx="681" cy="635"/>
                </a:xfrm>
                <a:prstGeom prst="ellipse">
                  <a:avLst/>
                </a:prstGeom>
                <a:solidFill>
                  <a:srgbClr val="0066CC"/>
                </a:solidFill>
                <a:ln w="28575">
                  <a:solidFill>
                    <a:schemeClr val="tx1"/>
                  </a:solidFill>
                  <a:round/>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en-US">
                    <a:solidFill>
                      <a:srgbClr val="000000"/>
                    </a:solidFill>
                    <a:latin typeface="Times New Roman" pitchFamily="18" charset="0"/>
                    <a:ea typeface="ヒラギノ明朝 ProN W3"/>
                    <a:cs typeface="ヒラギノ明朝 ProN W3"/>
                    <a:sym typeface="Times New Roman" pitchFamily="18" charset="0"/>
                  </a:endParaRPr>
                </a:p>
              </p:txBody>
            </p:sp>
            <p:sp>
              <p:nvSpPr>
                <p:cNvPr id="122911" name="Text Box 24"/>
                <p:cNvSpPr txBox="1">
                  <a:spLocks noChangeArrowheads="1"/>
                </p:cNvSpPr>
                <p:nvPr/>
              </p:nvSpPr>
              <p:spPr bwMode="auto">
                <a:xfrm>
                  <a:off x="0" y="2433"/>
                  <a:ext cx="117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GB" altLang="en-US" sz="1200" b="1" dirty="0" err="1" smtClean="0">
                      <a:solidFill>
                        <a:srgbClr val="FFFFFF"/>
                      </a:solidFill>
                      <a:latin typeface="Tahoma" pitchFamily="34" charset="0"/>
                      <a:ea typeface="ヒラギノ角ゴ ProN W3"/>
                      <a:cs typeface="ヒラギノ明朝 ProN W3"/>
                      <a:sym typeface="Times New Roman" pitchFamily="18" charset="0"/>
                    </a:rPr>
                    <a:t>Civile</a:t>
                  </a:r>
                  <a:endParaRPr lang="en-US" altLang="en-US" sz="1200" b="1" dirty="0">
                    <a:solidFill>
                      <a:srgbClr val="FFFFFF"/>
                    </a:solidFill>
                    <a:latin typeface="Tahoma" pitchFamily="34" charset="0"/>
                    <a:ea typeface="ヒラギノ角ゴ ProN W3"/>
                    <a:cs typeface="ヒラギノ明朝 ProN W3"/>
                    <a:sym typeface="Times New Roman" pitchFamily="18" charset="0"/>
                  </a:endParaRPr>
                </a:p>
              </p:txBody>
            </p:sp>
          </p:grpSp>
          <p:grpSp>
            <p:nvGrpSpPr>
              <p:cNvPr id="122905" name="Group 28"/>
              <p:cNvGrpSpPr>
                <a:grpSpLocks/>
              </p:cNvGrpSpPr>
              <p:nvPr/>
            </p:nvGrpSpPr>
            <p:grpSpPr bwMode="auto">
              <a:xfrm>
                <a:off x="3942" y="2832"/>
                <a:ext cx="1179" cy="635"/>
                <a:chOff x="295" y="2642"/>
                <a:chExt cx="1179" cy="635"/>
              </a:xfrm>
            </p:grpSpPr>
            <p:sp>
              <p:nvSpPr>
                <p:cNvPr id="122908" name="Oval 29"/>
                <p:cNvSpPr>
                  <a:spLocks noChangeArrowheads="1"/>
                </p:cNvSpPr>
                <p:nvPr/>
              </p:nvSpPr>
              <p:spPr bwMode="auto">
                <a:xfrm>
                  <a:off x="521" y="2642"/>
                  <a:ext cx="681" cy="635"/>
                </a:xfrm>
                <a:prstGeom prst="ellipse">
                  <a:avLst/>
                </a:prstGeom>
                <a:solidFill>
                  <a:srgbClr val="FFCC00"/>
                </a:solidFill>
                <a:ln w="28575">
                  <a:solidFill>
                    <a:schemeClr val="tx1"/>
                  </a:solidFill>
                  <a:round/>
                  <a:headEnd/>
                  <a:tailEnd/>
                </a:ln>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en-US">
                    <a:solidFill>
                      <a:srgbClr val="000000"/>
                    </a:solidFill>
                    <a:latin typeface="Times New Roman" pitchFamily="18" charset="0"/>
                    <a:ea typeface="ヒラギノ明朝 ProN W3"/>
                    <a:cs typeface="ヒラギノ明朝 ProN W3"/>
                    <a:sym typeface="Times New Roman" pitchFamily="18" charset="0"/>
                  </a:endParaRPr>
                </a:p>
              </p:txBody>
            </p:sp>
            <p:sp>
              <p:nvSpPr>
                <p:cNvPr id="122909" name="Text Box 30"/>
                <p:cNvSpPr txBox="1">
                  <a:spLocks noChangeArrowheads="1"/>
                </p:cNvSpPr>
                <p:nvPr/>
              </p:nvSpPr>
              <p:spPr bwMode="auto">
                <a:xfrm>
                  <a:off x="295" y="2877"/>
                  <a:ext cx="117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GB" altLang="en-US" sz="1200" b="1" dirty="0" err="1" smtClean="0">
                      <a:solidFill>
                        <a:srgbClr val="000000"/>
                      </a:solidFill>
                      <a:latin typeface="Tahoma" pitchFamily="34" charset="0"/>
                      <a:ea typeface="ヒラギノ角ゴ ProN W3"/>
                      <a:cs typeface="ヒラギノ明朝 ProN W3"/>
                      <a:sym typeface="Times New Roman" pitchFamily="18" charset="0"/>
                    </a:rPr>
                    <a:t>Militaire</a:t>
                  </a:r>
                  <a:endParaRPr lang="en-US" altLang="en-US" sz="1200" b="1" dirty="0">
                    <a:solidFill>
                      <a:srgbClr val="000000"/>
                    </a:solidFill>
                    <a:latin typeface="Tahoma" pitchFamily="34" charset="0"/>
                    <a:ea typeface="ヒラギノ角ゴ ProN W3"/>
                    <a:cs typeface="ヒラギノ明朝 ProN W3"/>
                    <a:sym typeface="Times New Roman" pitchFamily="18" charset="0"/>
                  </a:endParaRPr>
                </a:p>
              </p:txBody>
            </p:sp>
          </p:grpSp>
          <p:sp>
            <p:nvSpPr>
              <p:cNvPr id="13" name="Up-Down Arrow 12"/>
              <p:cNvSpPr/>
              <p:nvPr/>
            </p:nvSpPr>
            <p:spPr bwMode="auto">
              <a:xfrm flipH="1">
                <a:off x="4464" y="1872"/>
                <a:ext cx="96" cy="238"/>
              </a:xfrm>
              <a:prstGeom prst="upDownArrow">
                <a:avLst/>
              </a:prstGeom>
              <a:solidFill>
                <a:schemeClr val="bg2">
                  <a:lumMod val="50000"/>
                </a:schemeClr>
              </a:solidFill>
              <a:ln w="19050" cap="flat" cmpd="sng" algn="ctr">
                <a:solidFill>
                  <a:srgbClr val="000000"/>
                </a:solidFill>
                <a:prstDash val="solid"/>
                <a:round/>
                <a:headEnd type="none" w="med" len="med"/>
                <a:tailEnd type="none" w="med" len="med"/>
              </a:ln>
              <a:effectLst/>
            </p:spPr>
            <p:txBody>
              <a:bodyPr/>
              <a:lstStyle/>
              <a:p>
                <a:pPr>
                  <a:defRPr/>
                </a:pPr>
                <a:endParaRPr lang="en-GB" sz="1200">
                  <a:solidFill>
                    <a:srgbClr val="000000"/>
                  </a:solidFill>
                  <a:latin typeface="Times New Roman" charset="0"/>
                  <a:cs typeface="+mn-cs"/>
                  <a:sym typeface="Times New Roman" charset="0"/>
                </a:endParaRPr>
              </a:p>
            </p:txBody>
          </p:sp>
          <p:sp>
            <p:nvSpPr>
              <p:cNvPr id="86" name="Up-Down Arrow 85"/>
              <p:cNvSpPr/>
              <p:nvPr/>
            </p:nvSpPr>
            <p:spPr bwMode="auto">
              <a:xfrm flipH="1">
                <a:off x="4464" y="2592"/>
                <a:ext cx="96" cy="238"/>
              </a:xfrm>
              <a:prstGeom prst="upDownArrow">
                <a:avLst/>
              </a:prstGeom>
              <a:solidFill>
                <a:schemeClr val="bg2">
                  <a:lumMod val="50000"/>
                </a:schemeClr>
              </a:solidFill>
              <a:ln w="19050" cap="flat" cmpd="sng" algn="ctr">
                <a:solidFill>
                  <a:srgbClr val="000000"/>
                </a:solidFill>
                <a:prstDash val="solid"/>
                <a:round/>
                <a:headEnd type="none" w="med" len="med"/>
                <a:tailEnd type="none" w="med" len="med"/>
              </a:ln>
              <a:effectLst/>
            </p:spPr>
            <p:txBody>
              <a:bodyPr/>
              <a:lstStyle/>
              <a:p>
                <a:pPr>
                  <a:defRPr/>
                </a:pPr>
                <a:endParaRPr lang="en-GB" sz="1200">
                  <a:solidFill>
                    <a:srgbClr val="000000"/>
                  </a:solidFill>
                  <a:latin typeface="Times New Roman" charset="0"/>
                  <a:cs typeface="+mn-cs"/>
                  <a:sym typeface="Times New Roman" charset="0"/>
                </a:endParaRPr>
              </a:p>
            </p:txBody>
          </p:sp>
        </p:grpSp>
      </p:grpSp>
      <p:sp>
        <p:nvSpPr>
          <p:cNvPr id="122899" name="TextBox 42"/>
          <p:cNvSpPr txBox="1">
            <a:spLocks noChangeArrowheads="1"/>
          </p:cNvSpPr>
          <p:nvPr/>
        </p:nvSpPr>
        <p:spPr bwMode="auto">
          <a:xfrm>
            <a:off x="893763" y="1752600"/>
            <a:ext cx="1558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600" b="1" dirty="0" err="1" smtClean="0">
                <a:solidFill>
                  <a:srgbClr val="000000"/>
                </a:solidFill>
                <a:latin typeface="Arial" pitchFamily="34" charset="0"/>
                <a:ea typeface="ヒラギノ明朝 ProN W3"/>
                <a:cs typeface="ヒラギノ明朝 ProN W3"/>
                <a:sym typeface="Times New Roman" pitchFamily="18" charset="0"/>
              </a:rPr>
              <a:t>Filière</a:t>
            </a:r>
            <a:endParaRPr lang="en-GB" altLang="en-US" sz="1600" b="1" dirty="0">
              <a:solidFill>
                <a:srgbClr val="000000"/>
              </a:solidFill>
              <a:latin typeface="Arial" pitchFamily="34" charset="0"/>
              <a:ea typeface="ヒラギノ明朝 ProN W3"/>
              <a:cs typeface="ヒラギノ明朝 ProN W3"/>
              <a:sym typeface="Times New Roman" pitchFamily="18" charset="0"/>
            </a:endParaRPr>
          </a:p>
        </p:txBody>
      </p:sp>
      <p:sp>
        <p:nvSpPr>
          <p:cNvPr id="122900" name="Rectangle 43"/>
          <p:cNvSpPr>
            <a:spLocks noChangeArrowheads="1"/>
          </p:cNvSpPr>
          <p:nvPr/>
        </p:nvSpPr>
        <p:spPr bwMode="auto">
          <a:xfrm>
            <a:off x="1397435" y="290513"/>
            <a:ext cx="633167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800" b="1" dirty="0"/>
              <a:t>OBSERVATIONS SUR LA </a:t>
            </a:r>
            <a:r>
              <a:rPr lang="fr-FR" sz="2800" b="1" dirty="0" smtClean="0"/>
              <a:t>COORDINATION</a:t>
            </a:r>
            <a:endParaRPr lang="en-GB" altLang="en-US" sz="2800" b="1" dirty="0">
              <a:solidFill>
                <a:srgbClr val="000000"/>
              </a:solidFill>
            </a:endParaRPr>
          </a:p>
        </p:txBody>
      </p:sp>
      <p:sp>
        <p:nvSpPr>
          <p:cNvPr id="122901" name="Rectangle 44"/>
          <p:cNvSpPr>
            <a:spLocks noChangeArrowheads="1"/>
          </p:cNvSpPr>
          <p:nvPr/>
        </p:nvSpPr>
        <p:spPr bwMode="auto">
          <a:xfrm>
            <a:off x="418210" y="5694895"/>
            <a:ext cx="8570365" cy="9541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en-US" sz="1400" b="1" dirty="0" smtClean="0">
                <a:solidFill>
                  <a:srgbClr val="404040"/>
                </a:solidFill>
                <a:sym typeface="Times New Roman" pitchFamily="18" charset="0"/>
              </a:rPr>
              <a:t>Au minimum</a:t>
            </a:r>
            <a:r>
              <a:rPr lang="en-US" altLang="en-US" sz="1400" b="1" dirty="0">
                <a:solidFill>
                  <a:srgbClr val="404040"/>
                </a:solidFill>
                <a:sym typeface="Times New Roman" pitchFamily="18" charset="0"/>
              </a:rPr>
              <a:t>, </a:t>
            </a:r>
            <a:r>
              <a:rPr lang="fr-FR" sz="1400" b="1" dirty="0" smtClean="0">
                <a:solidFill>
                  <a:srgbClr val="0000FF"/>
                </a:solidFill>
              </a:rPr>
              <a:t>les </a:t>
            </a:r>
            <a:r>
              <a:rPr lang="fr-FR" sz="1400" b="1" dirty="0">
                <a:solidFill>
                  <a:srgbClr val="0000FF"/>
                </a:solidFill>
              </a:rPr>
              <a:t>acteurs militaires et civils concernés doivent coordonner </a:t>
            </a:r>
            <a:r>
              <a:rPr lang="fr-FR" sz="1400" b="1" dirty="0">
                <a:solidFill>
                  <a:schemeClr val="tx1">
                    <a:lumMod val="75000"/>
                    <a:lumOff val="25000"/>
                  </a:schemeClr>
                </a:solidFill>
              </a:rPr>
              <a:t>leur action dans les domaines les plus critiques, afin de renforcer la coopération et la coexistence et de réduire le plus possible la concurrence, en concentrant les exigences de </a:t>
            </a:r>
            <a:r>
              <a:rPr lang="fr-FR" sz="1400" b="1" i="1" dirty="0"/>
              <a:t>sécurité par rapport au conflit, de logistique, de </a:t>
            </a:r>
            <a:r>
              <a:rPr lang="fr-FR" sz="1400" b="1" i="1" dirty="0" smtClean="0"/>
              <a:t>communication</a:t>
            </a:r>
            <a:r>
              <a:rPr lang="fr-FR" sz="1400" b="1" i="1" dirty="0"/>
              <a:t>, de transport, d’information</a:t>
            </a:r>
            <a:r>
              <a:rPr lang="fr-FR" sz="1400" b="1" dirty="0"/>
              <a:t> et </a:t>
            </a:r>
            <a:r>
              <a:rPr lang="fr-FR" sz="1400" b="1" i="1" dirty="0"/>
              <a:t>de santé</a:t>
            </a:r>
            <a:r>
              <a:rPr lang="fr-FR" sz="1400" dirty="0"/>
              <a:t>. </a:t>
            </a:r>
            <a:endParaRPr lang="en-GB" altLang="en-US" sz="1400" b="1" dirty="0">
              <a:solidFill>
                <a:srgbClr val="000000"/>
              </a:solidFill>
              <a:sym typeface="Times New Roman" pitchFamily="18" charset="0"/>
            </a:endParaRPr>
          </a:p>
        </p:txBody>
      </p:sp>
      <p:sp>
        <p:nvSpPr>
          <p:cNvPr id="47" name="ZoneTexte 46"/>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48" name="ZoneTexte 4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49" name="ZoneTexte 4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50"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65</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7" name="Rectangle 37"/>
          <p:cNvSpPr>
            <a:spLocks noGrp="1" noChangeArrowheads="1"/>
          </p:cNvSpPr>
          <p:nvPr>
            <p:ph idx="4294967295"/>
          </p:nvPr>
        </p:nvSpPr>
        <p:spPr bwMode="auto">
          <a:xfrm>
            <a:off x="152400" y="1927225"/>
            <a:ext cx="5029200" cy="56165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None/>
            </a:pPr>
            <a:r>
              <a:rPr lang="fr-CH" sz="2000" b="1" dirty="0" smtClean="0">
                <a:latin typeface="Calibri" panose="020F0502020204030204" pitchFamily="34" charset="0"/>
              </a:rPr>
              <a:t>Obstacles à la coordination :</a:t>
            </a:r>
            <a:endParaRPr lang="fr-CH" altLang="en-US" sz="2000" b="1" dirty="0" smtClean="0">
              <a:latin typeface="Calibri" pitchFamily="34" charset="0"/>
            </a:endParaRPr>
          </a:p>
          <a:p>
            <a:pPr marL="742950" lvl="1" indent="-285750">
              <a:buSzPct val="50000"/>
              <a:buFont typeface="Wingdings" pitchFamily="2" charset="2"/>
              <a:buChar char="¥"/>
            </a:pPr>
            <a:r>
              <a:rPr lang="fr-CH" sz="2000" b="1" dirty="0" smtClean="0">
                <a:latin typeface="Calibri" panose="020F0502020204030204" pitchFamily="34" charset="0"/>
              </a:rPr>
              <a:t>Rivalités et conflits</a:t>
            </a:r>
            <a:endParaRPr lang="fr-CH" altLang="en-US" sz="2000" b="1" dirty="0" smtClean="0">
              <a:latin typeface="Calibri" pitchFamily="34" charset="0"/>
            </a:endParaRPr>
          </a:p>
          <a:p>
            <a:pPr marL="742950" lvl="1" indent="-285750">
              <a:buSzPct val="50000"/>
              <a:buFont typeface="Wingdings" pitchFamily="2" charset="2"/>
              <a:buChar char="¥"/>
            </a:pPr>
            <a:r>
              <a:rPr lang="fr-CH" sz="2000" b="1" dirty="0" smtClean="0">
                <a:latin typeface="Calibri" panose="020F0502020204030204" pitchFamily="34" charset="0"/>
              </a:rPr>
              <a:t>Multitude d’acteurs très différents</a:t>
            </a:r>
          </a:p>
          <a:p>
            <a:pPr marL="742950" lvl="1" indent="-285750">
              <a:buSzPct val="50000"/>
              <a:buFont typeface="Wingdings" pitchFamily="2" charset="2"/>
              <a:buChar char="¥"/>
            </a:pPr>
            <a:r>
              <a:rPr lang="fr-CH" sz="2000" b="1" dirty="0" smtClean="0">
                <a:latin typeface="Calibri" panose="020F0502020204030204" pitchFamily="34" charset="0"/>
              </a:rPr>
              <a:t>Activités et intérêts désorganisés</a:t>
            </a:r>
          </a:p>
          <a:p>
            <a:pPr marL="742950" lvl="1" indent="-285750">
              <a:buSzPct val="50000"/>
              <a:buFont typeface="Wingdings" pitchFamily="2" charset="2"/>
              <a:buChar char="¥"/>
            </a:pPr>
            <a:r>
              <a:rPr lang="fr-CH" altLang="en-US" sz="2000" b="1" dirty="0" smtClean="0">
                <a:latin typeface="Calibri" pitchFamily="34" charset="0"/>
              </a:rPr>
              <a:t>Coûts de la coordination</a:t>
            </a:r>
          </a:p>
          <a:p>
            <a:pPr marL="742950" lvl="1" indent="-285750">
              <a:buSzPct val="50000"/>
              <a:buFont typeface="Wingdings" pitchFamily="2" charset="2"/>
              <a:buChar char="¥"/>
            </a:pPr>
            <a:r>
              <a:rPr lang="fr-CH" altLang="en-US" sz="2000" b="1" dirty="0" smtClean="0">
                <a:latin typeface="Calibri" pitchFamily="34" charset="0"/>
              </a:rPr>
              <a:t>Fractures linguistiques et culturelles</a:t>
            </a:r>
          </a:p>
          <a:p>
            <a:pPr marL="742950" lvl="1" indent="-285750">
              <a:buSzPct val="50000"/>
              <a:buFont typeface="Wingdings" pitchFamily="2" charset="2"/>
              <a:buChar char="¥"/>
            </a:pPr>
            <a:r>
              <a:rPr lang="fr-CH" sz="2000" b="1" dirty="0" smtClean="0">
                <a:latin typeface="Calibri" panose="020F0502020204030204" pitchFamily="34" charset="0"/>
              </a:rPr>
              <a:t>Valeurs, principes et mandats divergents</a:t>
            </a:r>
            <a:endParaRPr lang="fr-CH" altLang="en-US" sz="2000" b="1" dirty="0" smtClean="0">
              <a:latin typeface="Calibri" pitchFamily="34" charset="0"/>
            </a:endParaRPr>
          </a:p>
          <a:p>
            <a:pPr marL="742950" lvl="1" indent="-285750">
              <a:buSzPct val="50000"/>
              <a:buFont typeface="Wingdings" pitchFamily="2" charset="2"/>
              <a:buChar char="¥"/>
            </a:pPr>
            <a:r>
              <a:rPr lang="fr-CH" sz="2000" b="1" dirty="0" smtClean="0">
                <a:latin typeface="Calibri" panose="020F0502020204030204" pitchFamily="34" charset="0"/>
              </a:rPr>
              <a:t>Autorité contre Coordination</a:t>
            </a:r>
            <a:endParaRPr lang="fr-CH" altLang="en-US" sz="2000" b="1" dirty="0" smtClean="0">
              <a:latin typeface="Calibri" pitchFamily="34" charset="0"/>
            </a:endParaRPr>
          </a:p>
          <a:p>
            <a:pPr marL="742950" lvl="1" indent="-285750">
              <a:buSzPct val="50000"/>
              <a:buFont typeface="Wingdings" pitchFamily="2" charset="2"/>
              <a:buChar char="¥"/>
            </a:pPr>
            <a:endParaRPr lang="fr-CH" altLang="en-US" sz="2000" b="1" dirty="0" smtClean="0">
              <a:latin typeface="Calibri" pitchFamily="34" charset="0"/>
            </a:endParaRPr>
          </a:p>
          <a:p>
            <a:pPr>
              <a:buFont typeface="Wingdings" pitchFamily="2" charset="2"/>
              <a:buNone/>
            </a:pPr>
            <a:endParaRPr lang="fr-CH" altLang="en-US" sz="2000" b="1" dirty="0" smtClean="0">
              <a:latin typeface="Calibri" pitchFamily="34" charset="0"/>
            </a:endParaRPr>
          </a:p>
        </p:txBody>
      </p:sp>
      <p:sp>
        <p:nvSpPr>
          <p:cNvPr id="123908" name="Rectangle 4"/>
          <p:cNvSpPr>
            <a:spLocks noChangeArrowheads="1"/>
          </p:cNvSpPr>
          <p:nvPr/>
        </p:nvSpPr>
        <p:spPr bwMode="auto">
          <a:xfrm>
            <a:off x="1397435" y="290513"/>
            <a:ext cx="633167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800" b="1" dirty="0"/>
              <a:t>OBSERVATIONS SUR LA </a:t>
            </a:r>
            <a:r>
              <a:rPr lang="fr-FR" sz="2800" b="1" dirty="0" smtClean="0"/>
              <a:t>COORDINATION</a:t>
            </a:r>
            <a:endParaRPr lang="en-GB" altLang="en-US" sz="2800" b="1" dirty="0">
              <a:solidFill>
                <a:srgbClr val="000000"/>
              </a:solidFill>
            </a:endParaRPr>
          </a:p>
        </p:txBody>
      </p:sp>
      <p:sp>
        <p:nvSpPr>
          <p:cNvPr id="123909" name="Rectangle 5"/>
          <p:cNvSpPr>
            <a:spLocks noChangeArrowheads="1"/>
          </p:cNvSpPr>
          <p:nvPr/>
        </p:nvSpPr>
        <p:spPr bwMode="auto">
          <a:xfrm>
            <a:off x="253424" y="1335088"/>
            <a:ext cx="8773556" cy="49244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SzPct val="80000"/>
              <a:buFont typeface="Wingdings" pitchFamily="2" charset="2"/>
              <a:buNone/>
            </a:pPr>
            <a:r>
              <a:rPr lang="fr-FR" sz="2600" b="1" i="1" dirty="0" smtClean="0">
                <a:solidFill>
                  <a:srgbClr val="0000FF"/>
                </a:solidFill>
                <a:latin typeface="Monotype Corsiva" panose="03010101010201010101" pitchFamily="66" charset="0"/>
              </a:rPr>
              <a:t>«</a:t>
            </a:r>
            <a:r>
              <a:rPr lang="fr-FR" sz="2600" b="1" i="1" dirty="0">
                <a:solidFill>
                  <a:srgbClr val="0000FF"/>
                </a:solidFill>
                <a:latin typeface="Monotype Corsiva" panose="03010101010201010101" pitchFamily="66" charset="0"/>
              </a:rPr>
              <a:t> Tout le monde veut coordonner, mais personne ne veut être coordonné </a:t>
            </a:r>
            <a:r>
              <a:rPr lang="fr-FR" sz="2600" b="1" i="1" dirty="0" smtClean="0">
                <a:solidFill>
                  <a:srgbClr val="0000FF"/>
                </a:solidFill>
                <a:latin typeface="Monotype Corsiva" panose="03010101010201010101" pitchFamily="66" charset="0"/>
              </a:rPr>
              <a:t>»</a:t>
            </a:r>
            <a:endParaRPr lang="en-US" altLang="en-US" sz="2800" b="1" i="1" dirty="0">
              <a:solidFill>
                <a:srgbClr val="0000FF"/>
              </a:solidFill>
              <a:latin typeface="Monotype Corsiva" pitchFamily="66" charset="0"/>
            </a:endParaRPr>
          </a:p>
        </p:txBody>
      </p:sp>
      <p:sp>
        <p:nvSpPr>
          <p:cNvPr id="123910" name="Rectangle 6"/>
          <p:cNvSpPr>
            <a:spLocks noChangeArrowheads="1"/>
          </p:cNvSpPr>
          <p:nvPr/>
        </p:nvSpPr>
        <p:spPr bwMode="auto">
          <a:xfrm>
            <a:off x="1851742" y="838200"/>
            <a:ext cx="5562228"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fr-FR" sz="2400" b="1" dirty="0"/>
              <a:t>Défis à relever en matière de </a:t>
            </a:r>
            <a:r>
              <a:rPr lang="fr-FR" sz="2400" b="1" dirty="0" smtClean="0"/>
              <a:t>coordination</a:t>
            </a:r>
            <a:endParaRPr lang="en-US" altLang="en-US" sz="2400" b="1" dirty="0">
              <a:solidFill>
                <a:srgbClr val="000000"/>
              </a:solidFill>
            </a:endParaRPr>
          </a:p>
        </p:txBody>
      </p:sp>
      <p:pic>
        <p:nvPicPr>
          <p:cNvPr id="7" name="Picture 4" descr="Civ-Mil1"/>
          <p:cNvPicPr>
            <a:picLocks noChangeAspect="1" noChangeArrowheads="1"/>
          </p:cNvPicPr>
          <p:nvPr/>
        </p:nvPicPr>
        <p:blipFill>
          <a:blip r:embed="rId3">
            <a:lum bright="-4000" contrast="-4000"/>
          </a:blip>
          <a:srcRect/>
          <a:stretch>
            <a:fillRect/>
          </a:stretch>
        </p:blipFill>
        <p:spPr bwMode="auto">
          <a:xfrm>
            <a:off x="5791200" y="4279900"/>
            <a:ext cx="3048000" cy="2120900"/>
          </a:xfrm>
          <a:prstGeom prst="rect">
            <a:avLst/>
          </a:prstGeom>
          <a:noFill/>
          <a:ln w="22225">
            <a:solidFill>
              <a:schemeClr val="bg2">
                <a:lumMod val="50000"/>
              </a:schemeClr>
            </a:solidFill>
            <a:miter lim="800000"/>
            <a:headEnd/>
            <a:tailEnd/>
          </a:ln>
          <a:effectLst/>
          <a:extLst/>
        </p:spPr>
      </p:pic>
      <p:sp>
        <p:nvSpPr>
          <p:cNvPr id="123912" name="Rectangle 8"/>
          <p:cNvSpPr>
            <a:spLocks noChangeArrowheads="1"/>
          </p:cNvSpPr>
          <p:nvPr/>
        </p:nvSpPr>
        <p:spPr bwMode="auto">
          <a:xfrm>
            <a:off x="5486400" y="2108200"/>
            <a:ext cx="3505200" cy="2062103"/>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00"/>
              </a:buClr>
              <a:buSzPct val="80000"/>
              <a:buFont typeface="Wingdings" pitchFamily="2" charset="2"/>
              <a:buNone/>
            </a:pPr>
            <a:r>
              <a:rPr lang="fr-CH" altLang="en-US" sz="1600" b="1" dirty="0" smtClean="0">
                <a:solidFill>
                  <a:srgbClr val="000000"/>
                </a:solidFill>
              </a:rPr>
              <a:t>Exigences de gestion :</a:t>
            </a:r>
          </a:p>
          <a:p>
            <a:pPr eaLnBrk="1" hangingPunct="1">
              <a:buClr>
                <a:srgbClr val="000000"/>
              </a:buClr>
              <a:buSzPct val="80000"/>
              <a:buFontTx/>
              <a:buChar char="•"/>
            </a:pPr>
            <a:r>
              <a:rPr lang="fr-CH" altLang="en-US" sz="1600" b="1" dirty="0" smtClean="0">
                <a:solidFill>
                  <a:srgbClr val="000000"/>
                </a:solidFill>
              </a:rPr>
              <a:t> Les vôtres</a:t>
            </a:r>
          </a:p>
          <a:p>
            <a:pPr eaLnBrk="1" hangingPunct="1">
              <a:buClr>
                <a:srgbClr val="000000"/>
              </a:buClr>
              <a:buSzPct val="80000"/>
              <a:buFontTx/>
              <a:buChar char="•"/>
            </a:pPr>
            <a:r>
              <a:rPr lang="fr-CH" altLang="en-US" sz="1600" b="1" dirty="0" smtClean="0">
                <a:solidFill>
                  <a:srgbClr val="000000"/>
                </a:solidFill>
              </a:rPr>
              <a:t> Celles des personnes </a:t>
            </a:r>
            <a:r>
              <a:rPr lang="fr-CH" sz="1600" b="1" dirty="0" smtClean="0"/>
              <a:t>et groupes avec lesquels vous collaborez</a:t>
            </a:r>
            <a:endParaRPr lang="fr-CH" altLang="en-US" sz="1600" b="1" dirty="0" smtClean="0">
              <a:solidFill>
                <a:srgbClr val="000000"/>
              </a:solidFill>
            </a:endParaRPr>
          </a:p>
          <a:p>
            <a:pPr eaLnBrk="1" hangingPunct="1">
              <a:buClr>
                <a:srgbClr val="000000"/>
              </a:buClr>
              <a:buSzPct val="80000"/>
              <a:buFontTx/>
              <a:buChar char="•"/>
            </a:pPr>
            <a:r>
              <a:rPr lang="fr-CH" altLang="en-US" sz="1600" b="1" dirty="0" smtClean="0">
                <a:solidFill>
                  <a:srgbClr val="000000"/>
                </a:solidFill>
              </a:rPr>
              <a:t> Celles des personnes </a:t>
            </a:r>
            <a:r>
              <a:rPr lang="fr-CH" sz="1600" b="1" dirty="0" smtClean="0"/>
              <a:t>et groupes pour lesquels vous </a:t>
            </a:r>
            <a:r>
              <a:rPr lang="fr-CH" altLang="en-US" sz="1600" b="1" dirty="0" smtClean="0">
                <a:solidFill>
                  <a:srgbClr val="000000"/>
                </a:solidFill>
              </a:rPr>
              <a:t>collaborez</a:t>
            </a:r>
          </a:p>
          <a:p>
            <a:pPr eaLnBrk="1" hangingPunct="1">
              <a:buClr>
                <a:srgbClr val="000000"/>
              </a:buClr>
              <a:buSzPct val="80000"/>
              <a:buFontTx/>
              <a:buChar char="•"/>
            </a:pPr>
            <a:r>
              <a:rPr lang="fr-CH" altLang="en-US" sz="1600" b="1" dirty="0" smtClean="0">
                <a:solidFill>
                  <a:srgbClr val="000000"/>
                </a:solidFill>
              </a:rPr>
              <a:t> Celles des personnes </a:t>
            </a:r>
            <a:r>
              <a:rPr lang="fr-CH" sz="1600" b="1" dirty="0" smtClean="0"/>
              <a:t>et groupes que vous vous efforcez d’aider</a:t>
            </a:r>
            <a:endParaRPr lang="fr-CH" altLang="en-US" sz="1600" b="1" dirty="0">
              <a:solidFill>
                <a:srgbClr val="000000"/>
              </a:solidFill>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12"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66</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1" name="Rectangle 2"/>
          <p:cNvSpPr>
            <a:spLocks noGrp="1" noChangeArrowheads="1"/>
          </p:cNvSpPr>
          <p:nvPr>
            <p:ph type="title" idx="4294967295"/>
          </p:nvPr>
        </p:nvSpPr>
        <p:spPr bwMode="auto">
          <a:xfrm>
            <a:off x="609600" y="838200"/>
            <a:ext cx="8305800" cy="457200"/>
          </a:xfrm>
          <a:prstGeom prst="rect">
            <a:avLst/>
          </a:prstGeom>
          <a:noFill/>
          <a:ln>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p>
            <a:pPr algn="ctr"/>
            <a:r>
              <a:rPr lang="fr-FR" sz="2400" b="1" dirty="0"/>
              <a:t>Idées fausses à éviter : ce que la CIMIC-NU n’est </a:t>
            </a:r>
            <a:r>
              <a:rPr lang="fr-FR" sz="2400" b="1" dirty="0" smtClean="0"/>
              <a:t>pas</a:t>
            </a:r>
            <a:endParaRPr lang="en-US" altLang="en-US" sz="2400" b="1" dirty="0" smtClean="0"/>
          </a:p>
        </p:txBody>
      </p:sp>
      <p:sp>
        <p:nvSpPr>
          <p:cNvPr id="124932" name="Rectangle 3"/>
          <p:cNvSpPr>
            <a:spLocks noGrp="1" noChangeArrowheads="1"/>
          </p:cNvSpPr>
          <p:nvPr>
            <p:ph idx="4294967295"/>
          </p:nvPr>
        </p:nvSpPr>
        <p:spPr bwMode="auto">
          <a:xfrm>
            <a:off x="0" y="1905000"/>
            <a:ext cx="8610600" cy="57912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110000"/>
              </a:lnSpc>
              <a:spcBef>
                <a:spcPct val="0"/>
              </a:spcBef>
              <a:buClr>
                <a:srgbClr val="FF0000"/>
              </a:buClr>
              <a:buFont typeface="Wingdings" pitchFamily="2" charset="2"/>
              <a:buChar char="Ü"/>
            </a:pPr>
            <a:r>
              <a:rPr lang="fr-FR" sz="2600" b="1" dirty="0">
                <a:latin typeface="Calibri" panose="020F0502020204030204" pitchFamily="34" charset="0"/>
              </a:rPr>
              <a:t>La CIMIC-NU N’EST PAS une doctrine </a:t>
            </a:r>
            <a:r>
              <a:rPr lang="fr-FR" sz="2600" b="1" dirty="0" smtClean="0">
                <a:latin typeface="Calibri" panose="020F0502020204030204" pitchFamily="34" charset="0"/>
              </a:rPr>
              <a:t>opérationnelle</a:t>
            </a:r>
            <a:endParaRPr lang="en-GB" altLang="en-US" sz="2600" b="1" dirty="0" smtClean="0">
              <a:latin typeface="Calibri" pitchFamily="34" charset="0"/>
            </a:endParaRPr>
          </a:p>
          <a:p>
            <a:pPr lvl="1">
              <a:spcBef>
                <a:spcPct val="0"/>
              </a:spcBef>
              <a:buClr>
                <a:schemeClr val="tx1"/>
              </a:buClr>
              <a:buSzPct val="50000"/>
              <a:buFont typeface="Wingdings" pitchFamily="2" charset="2"/>
              <a:buChar char="¥"/>
            </a:pPr>
            <a:r>
              <a:rPr lang="fr-FR" sz="1800" b="1" dirty="0" smtClean="0">
                <a:latin typeface="Calibri" panose="020F0502020204030204" pitchFamily="34" charset="0"/>
              </a:rPr>
              <a:t>La formation à la CIMIC-NU ne fait en aucun cas office de doctrine; cependant, elle doit contribuer à la mise en œuvre concrète de la politique de coordination </a:t>
            </a:r>
            <a:r>
              <a:rPr lang="fr-FR" sz="1800" b="1" dirty="0" err="1" smtClean="0">
                <a:latin typeface="Calibri" panose="020F0502020204030204" pitchFamily="34" charset="0"/>
              </a:rPr>
              <a:t>civilo</a:t>
            </a:r>
            <a:r>
              <a:rPr lang="fr-FR" sz="1800" b="1" dirty="0" smtClean="0">
                <a:latin typeface="Calibri" panose="020F0502020204030204" pitchFamily="34" charset="0"/>
              </a:rPr>
              <a:t>-militaire des Nations Unies, par des directives inspirées par cette politique</a:t>
            </a:r>
            <a:endParaRPr lang="en-GB" altLang="en-US" sz="1800" b="1" dirty="0" smtClean="0">
              <a:latin typeface="Calibri" pitchFamily="34" charset="0"/>
            </a:endParaRPr>
          </a:p>
          <a:p>
            <a:pPr lvl="1">
              <a:spcBef>
                <a:spcPct val="0"/>
              </a:spcBef>
              <a:buClr>
                <a:schemeClr val="tx1"/>
              </a:buClr>
              <a:buSzPct val="50000"/>
              <a:buFont typeface="Wingdings" pitchFamily="2" charset="2"/>
              <a:buChar char="¥"/>
            </a:pPr>
            <a:r>
              <a:rPr lang="fr-FR" sz="1800" b="1" dirty="0">
                <a:latin typeface="Calibri" panose="020F0502020204030204" pitchFamily="34" charset="0"/>
              </a:rPr>
              <a:t>La coordination </a:t>
            </a:r>
            <a:r>
              <a:rPr lang="fr-FR" sz="1800" b="1" dirty="0" err="1">
                <a:latin typeface="Calibri" panose="020F0502020204030204" pitchFamily="34" charset="0"/>
              </a:rPr>
              <a:t>civilo</a:t>
            </a:r>
            <a:r>
              <a:rPr lang="fr-FR" sz="1800" b="1" dirty="0">
                <a:latin typeface="Calibri" panose="020F0502020204030204" pitchFamily="34" charset="0"/>
              </a:rPr>
              <a:t>-militaire du pays concerné peut être valable – à condition d’être conforme à la CIMIC-NU et au mandat de la </a:t>
            </a:r>
            <a:r>
              <a:rPr lang="fr-FR" sz="1800" b="1" dirty="0" smtClean="0">
                <a:latin typeface="Calibri" panose="020F0502020204030204" pitchFamily="34" charset="0"/>
              </a:rPr>
              <a:t>mission</a:t>
            </a:r>
            <a:endParaRPr lang="en-GB" altLang="en-US" sz="1800" b="1" dirty="0" smtClean="0">
              <a:latin typeface="Calibri" pitchFamily="34" charset="0"/>
            </a:endParaRPr>
          </a:p>
          <a:p>
            <a:pPr lvl="1">
              <a:lnSpc>
                <a:spcPct val="110000"/>
              </a:lnSpc>
              <a:spcBef>
                <a:spcPct val="0"/>
              </a:spcBef>
              <a:buClr>
                <a:schemeClr val="tx1"/>
              </a:buClr>
              <a:buSzPct val="50000"/>
              <a:buFont typeface="Wingdings" pitchFamily="2" charset="2"/>
              <a:buChar char="¥"/>
            </a:pPr>
            <a:endParaRPr lang="en-GB" altLang="en-US" sz="1800" b="1" dirty="0" smtClean="0">
              <a:latin typeface="Calibri" pitchFamily="34" charset="0"/>
            </a:endParaRPr>
          </a:p>
          <a:p>
            <a:pPr>
              <a:spcBef>
                <a:spcPct val="0"/>
              </a:spcBef>
              <a:buClr>
                <a:srgbClr val="FF0000"/>
              </a:buClr>
              <a:buFont typeface="Wingdings" pitchFamily="2" charset="2"/>
              <a:buChar char="Ü"/>
            </a:pPr>
            <a:r>
              <a:rPr lang="fr-FR" sz="2400" b="1" dirty="0">
                <a:latin typeface="Calibri" panose="020F0502020204030204" pitchFamily="34" charset="0"/>
              </a:rPr>
              <a:t>LA CIMIC-NU N’EST PAS une opération de « relations publiques </a:t>
            </a:r>
            <a:r>
              <a:rPr lang="fr-FR" sz="2400" b="1" dirty="0" smtClean="0">
                <a:latin typeface="Calibri" panose="020F0502020204030204" pitchFamily="34" charset="0"/>
              </a:rPr>
              <a:t>»</a:t>
            </a:r>
            <a:endParaRPr lang="en-GB" altLang="en-US" sz="2400" b="1" dirty="0" smtClean="0">
              <a:latin typeface="Calibri" pitchFamily="34" charset="0"/>
            </a:endParaRPr>
          </a:p>
          <a:p>
            <a:pPr lvl="1">
              <a:spcBef>
                <a:spcPct val="0"/>
              </a:spcBef>
              <a:buClr>
                <a:schemeClr val="tx1"/>
              </a:buClr>
              <a:buSzPct val="50000"/>
              <a:buFont typeface="Wingdings" pitchFamily="2" charset="2"/>
              <a:buChar char="¥"/>
            </a:pPr>
            <a:r>
              <a:rPr lang="fr-FR" sz="1800" b="1" dirty="0">
                <a:latin typeface="Calibri" panose="020F0502020204030204" pitchFamily="34" charset="0"/>
              </a:rPr>
              <a:t>Cette idée de « relations publiques » est souvent une interprétation erronée de ce qu’est réellement la </a:t>
            </a:r>
            <a:r>
              <a:rPr lang="fr-FR" sz="1800" b="1" dirty="0" smtClean="0">
                <a:latin typeface="Calibri" panose="020F0502020204030204" pitchFamily="34" charset="0"/>
              </a:rPr>
              <a:t>CIMIC-NU</a:t>
            </a:r>
            <a:endParaRPr lang="en-GB" altLang="en-US" sz="1800" b="1" dirty="0" smtClean="0">
              <a:latin typeface="Calibri" pitchFamily="34" charset="0"/>
            </a:endParaRPr>
          </a:p>
          <a:p>
            <a:pPr lvl="1">
              <a:spcBef>
                <a:spcPct val="0"/>
              </a:spcBef>
              <a:buClr>
                <a:schemeClr val="tx1"/>
              </a:buClr>
              <a:buSzPct val="50000"/>
              <a:buFont typeface="Wingdings" pitchFamily="2" charset="2"/>
              <a:buChar char="¥"/>
            </a:pPr>
            <a:r>
              <a:rPr lang="fr-FR" sz="1800" b="1" dirty="0">
                <a:latin typeface="Calibri" panose="020F0502020204030204" pitchFamily="34" charset="0"/>
              </a:rPr>
              <a:t>Les contingents nationaux peuvent avoir  raisonnablement  une activité de « relations publiques », mais ne doivent en aucun cas présenter cette action comme faisant partie intégrante de la CIMIC-NU</a:t>
            </a:r>
            <a:r>
              <a:rPr lang="fr-FR" sz="1800" b="1" dirty="0" smtClean="0">
                <a:latin typeface="Calibri" panose="020F0502020204030204" pitchFamily="34" charset="0"/>
              </a:rPr>
              <a:t>.</a:t>
            </a:r>
            <a:endParaRPr lang="en-GB" altLang="en-US" sz="2400" b="1" dirty="0" smtClean="0">
              <a:latin typeface="Calibri" pitchFamily="34" charset="0"/>
            </a:endParaRPr>
          </a:p>
          <a:p>
            <a:pPr>
              <a:lnSpc>
                <a:spcPct val="110000"/>
              </a:lnSpc>
              <a:spcBef>
                <a:spcPct val="0"/>
              </a:spcBef>
              <a:buFont typeface="Wingdings" pitchFamily="2" charset="2"/>
              <a:buNone/>
            </a:pPr>
            <a:endParaRPr lang="en-GB" altLang="en-US" sz="2800" b="1" dirty="0" smtClean="0">
              <a:latin typeface="Calibri" pitchFamily="34" charset="0"/>
            </a:endParaRPr>
          </a:p>
        </p:txBody>
      </p:sp>
      <p:sp>
        <p:nvSpPr>
          <p:cNvPr id="124933" name="Rectangle 4"/>
          <p:cNvSpPr>
            <a:spLocks noChangeArrowheads="1"/>
          </p:cNvSpPr>
          <p:nvPr/>
        </p:nvSpPr>
        <p:spPr bwMode="auto">
          <a:xfrm>
            <a:off x="388938" y="333038"/>
            <a:ext cx="8450262" cy="430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tIns="0" bIns="0"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800" b="1" dirty="0">
                <a:solidFill>
                  <a:srgbClr val="0000FF"/>
                </a:solidFill>
              </a:rPr>
              <a:t>Ce que la CIMIC-NU n’est pas</a:t>
            </a:r>
            <a:endParaRPr lang="en-US" altLang="en-US" sz="2800" dirty="0">
              <a:solidFill>
                <a:srgbClr val="0000FF"/>
              </a:solidFill>
            </a:endParaRPr>
          </a:p>
        </p:txBody>
      </p:sp>
      <p:sp>
        <p:nvSpPr>
          <p:cNvPr id="6" name="ZoneTexte 5"/>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67</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Rectangle 3"/>
          <p:cNvSpPr>
            <a:spLocks noGrp="1" noChangeArrowheads="1"/>
          </p:cNvSpPr>
          <p:nvPr>
            <p:ph type="body" idx="4294967295"/>
          </p:nvPr>
        </p:nvSpPr>
        <p:spPr bwMode="auto">
          <a:xfrm>
            <a:off x="76200" y="1600200"/>
            <a:ext cx="8144276" cy="1981200"/>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spcBef>
                <a:spcPct val="0"/>
              </a:spcBef>
              <a:buClr>
                <a:srgbClr val="FF0000"/>
              </a:buClr>
              <a:buFont typeface="Wingdings" pitchFamily="2" charset="2"/>
              <a:buChar char="Ü"/>
            </a:pPr>
            <a:r>
              <a:rPr lang="fr-FR" sz="2600" b="1" dirty="0">
                <a:latin typeface="Calibri" panose="020F0502020204030204" pitchFamily="34" charset="0"/>
              </a:rPr>
              <a:t>IL NE S’AGIT PAS de « gagner les cœurs et les esprits </a:t>
            </a:r>
            <a:r>
              <a:rPr lang="fr-FR" sz="2600" b="1" dirty="0" smtClean="0">
                <a:latin typeface="Calibri" panose="020F0502020204030204" pitchFamily="34" charset="0"/>
              </a:rPr>
              <a:t>»</a:t>
            </a:r>
            <a:endParaRPr lang="en-GB" altLang="en-US" sz="2800" b="1" dirty="0" smtClean="0">
              <a:latin typeface="Calibri" pitchFamily="34" charset="0"/>
            </a:endParaRPr>
          </a:p>
          <a:p>
            <a:pPr lvl="1">
              <a:lnSpc>
                <a:spcPct val="110000"/>
              </a:lnSpc>
              <a:spcBef>
                <a:spcPct val="0"/>
              </a:spcBef>
              <a:buClr>
                <a:schemeClr val="tx1"/>
              </a:buClr>
              <a:buSzPct val="50000"/>
              <a:buFont typeface="Wingdings" pitchFamily="2" charset="2"/>
              <a:buChar char="¥"/>
            </a:pPr>
            <a:r>
              <a:rPr lang="fr-FR" sz="1800" b="1" dirty="0">
                <a:latin typeface="Calibri" panose="020F0502020204030204" pitchFamily="34" charset="0"/>
              </a:rPr>
              <a:t>Cette approche est déconseillée par la Doctrine </a:t>
            </a:r>
            <a:r>
              <a:rPr lang="fr-FR" sz="1800" b="1" dirty="0" smtClean="0">
                <a:latin typeface="Calibri" panose="020F0502020204030204" pitchFamily="34" charset="0"/>
              </a:rPr>
              <a:t>fondamentale</a:t>
            </a:r>
            <a:endParaRPr lang="en-GB" altLang="en-US" sz="1800" b="1" dirty="0" smtClean="0">
              <a:latin typeface="Calibri" pitchFamily="34" charset="0"/>
            </a:endParaRPr>
          </a:p>
          <a:p>
            <a:pPr lvl="1">
              <a:lnSpc>
                <a:spcPct val="110000"/>
              </a:lnSpc>
              <a:spcBef>
                <a:spcPct val="0"/>
              </a:spcBef>
              <a:buClr>
                <a:schemeClr val="tx1"/>
              </a:buClr>
              <a:buSzPct val="50000"/>
              <a:buFont typeface="Wingdings" pitchFamily="2" charset="2"/>
              <a:buChar char="¥"/>
            </a:pPr>
            <a:r>
              <a:rPr lang="fr-FR" sz="1800" b="1" dirty="0">
                <a:latin typeface="Calibri" panose="020F0502020204030204" pitchFamily="34" charset="0"/>
              </a:rPr>
              <a:t>Elle est considérée comme « contre-productive » - dans la mesure </a:t>
            </a:r>
            <a:r>
              <a:rPr lang="fr-FR" sz="1800" b="1" dirty="0" smtClean="0">
                <a:latin typeface="Calibri" panose="020F0502020204030204" pitchFamily="34" charset="0"/>
              </a:rPr>
              <a:t> où </a:t>
            </a:r>
            <a:r>
              <a:rPr lang="fr-FR" sz="1800" b="1" dirty="0">
                <a:latin typeface="Calibri" panose="020F0502020204030204" pitchFamily="34" charset="0"/>
              </a:rPr>
              <a:t>c’est une action à court terme, à effets limités, et où elle entraîne de nombreux risques et dangers</a:t>
            </a:r>
            <a:endParaRPr lang="en-GB" altLang="en-US" sz="1800" b="1" dirty="0" smtClean="0">
              <a:latin typeface="Calibri" pitchFamily="34" charset="0"/>
            </a:endParaRPr>
          </a:p>
        </p:txBody>
      </p:sp>
      <p:sp>
        <p:nvSpPr>
          <p:cNvPr id="125956" name="Rectangle 2"/>
          <p:cNvSpPr>
            <a:spLocks noChangeArrowheads="1"/>
          </p:cNvSpPr>
          <p:nvPr/>
        </p:nvSpPr>
        <p:spPr bwMode="auto">
          <a:xfrm>
            <a:off x="609600" y="838200"/>
            <a:ext cx="8305800"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r>
              <a:rPr lang="fr-FR" sz="2400" dirty="0"/>
              <a:t>Idées fausses à éviter : ce que la CIMIC-NU n’est pas</a:t>
            </a:r>
            <a:endParaRPr lang="en-US" altLang="en-US" sz="2400" dirty="0">
              <a:solidFill>
                <a:srgbClr val="000000"/>
              </a:solidFill>
              <a:latin typeface="Arial" pitchFamily="34" charset="0"/>
            </a:endParaRPr>
          </a:p>
        </p:txBody>
      </p:sp>
      <p:sp>
        <p:nvSpPr>
          <p:cNvPr id="125957" name="Rectangle 5"/>
          <p:cNvSpPr>
            <a:spLocks noChangeArrowheads="1"/>
          </p:cNvSpPr>
          <p:nvPr/>
        </p:nvSpPr>
        <p:spPr bwMode="auto">
          <a:xfrm>
            <a:off x="388938" y="334963"/>
            <a:ext cx="8450262" cy="4270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tIns="0" bIns="0"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2800" b="1" dirty="0"/>
              <a:t>Ce que la CIMIC-NU n’est pas</a:t>
            </a:r>
            <a:endParaRPr lang="en-US" altLang="en-US" sz="2800" dirty="0"/>
          </a:p>
        </p:txBody>
      </p:sp>
      <p:sp>
        <p:nvSpPr>
          <p:cNvPr id="2" name="Rectangle 1"/>
          <p:cNvSpPr/>
          <p:nvPr/>
        </p:nvSpPr>
        <p:spPr>
          <a:xfrm>
            <a:off x="76200" y="3376671"/>
            <a:ext cx="9067800" cy="2191369"/>
          </a:xfrm>
          <a:prstGeom prst="rect">
            <a:avLst/>
          </a:prstGeom>
        </p:spPr>
        <p:txBody>
          <a:bodyPr>
            <a:spAutoFit/>
          </a:bodyPr>
          <a:lstStyle/>
          <a:p>
            <a:pPr marL="1168400" lvl="1" indent="-711200" eaLnBrk="0" hangingPunct="0">
              <a:lnSpc>
                <a:spcPct val="110000"/>
              </a:lnSpc>
              <a:buClr>
                <a:srgbClr val="FF0000"/>
              </a:buClr>
              <a:buFont typeface="Wingdings" pitchFamily="2" charset="2"/>
              <a:buChar char="Ü"/>
              <a:defRPr/>
            </a:pPr>
            <a:endParaRPr lang="en-GB" altLang="en-US" sz="1800" b="1" kern="0" dirty="0">
              <a:solidFill>
                <a:srgbClr val="000000"/>
              </a:solidFill>
            </a:endParaRPr>
          </a:p>
          <a:p>
            <a:pPr marL="812800" indent="-812800" eaLnBrk="0" hangingPunct="0">
              <a:lnSpc>
                <a:spcPct val="110000"/>
              </a:lnSpc>
              <a:buClr>
                <a:srgbClr val="FF0000"/>
              </a:buClr>
              <a:buFont typeface="Wingdings" pitchFamily="2" charset="2"/>
              <a:buChar char="Ü"/>
              <a:defRPr/>
            </a:pPr>
            <a:r>
              <a:rPr lang="fr-FR" sz="2600" b="1" dirty="0"/>
              <a:t>Fondamentalement, CE N’EST PAS une action directe (c’est-à-dire « à effet rapide </a:t>
            </a:r>
            <a:r>
              <a:rPr lang="fr-FR" sz="2600" b="1" dirty="0" smtClean="0"/>
              <a:t>»)</a:t>
            </a:r>
            <a:endParaRPr lang="en-GB" altLang="en-US" sz="2600" b="1" kern="0" dirty="0">
              <a:solidFill>
                <a:srgbClr val="000000"/>
              </a:solidFill>
            </a:endParaRPr>
          </a:p>
          <a:p>
            <a:pPr marL="812800" indent="-812800" eaLnBrk="0" hangingPunct="0">
              <a:lnSpc>
                <a:spcPct val="110000"/>
              </a:lnSpc>
              <a:buClr>
                <a:srgbClr val="FF0000"/>
              </a:buClr>
              <a:buFont typeface="Wingdings" pitchFamily="2" charset="2"/>
              <a:buChar char="Ü"/>
              <a:defRPr/>
            </a:pPr>
            <a:endParaRPr lang="en-GB" altLang="en-US" sz="2800" b="1" kern="0" dirty="0">
              <a:solidFill>
                <a:srgbClr val="000000"/>
              </a:solidFill>
            </a:endParaRPr>
          </a:p>
          <a:p>
            <a:pPr marL="812800" indent="-812800" eaLnBrk="0" hangingPunct="0">
              <a:lnSpc>
                <a:spcPct val="110000"/>
              </a:lnSpc>
              <a:buClr>
                <a:srgbClr val="FF0000"/>
              </a:buClr>
              <a:buFont typeface="Wingdings" pitchFamily="2" charset="2"/>
              <a:buChar char="Ü"/>
              <a:defRPr/>
            </a:pPr>
            <a:r>
              <a:rPr lang="fr-FR" sz="2600" b="1" dirty="0"/>
              <a:t>CE N’EST PAS du « renseignement </a:t>
            </a:r>
            <a:r>
              <a:rPr lang="fr-FR" sz="2600" b="1" dirty="0" smtClean="0"/>
              <a:t>»</a:t>
            </a:r>
            <a:endParaRPr lang="en-US" altLang="en-US" sz="4000" kern="0" dirty="0">
              <a:solidFill>
                <a:srgbClr val="000000"/>
              </a:solidFill>
              <a:latin typeface="Arial" pitchFamily="34" charset="0"/>
            </a:endParaRPr>
          </a:p>
        </p:txBody>
      </p:sp>
      <p:sp>
        <p:nvSpPr>
          <p:cNvPr id="7" name="ZoneTexte 6"/>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68</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Rectangle 2"/>
          <p:cNvSpPr>
            <a:spLocks noChangeArrowheads="1"/>
          </p:cNvSpPr>
          <p:nvPr/>
        </p:nvSpPr>
        <p:spPr bwMode="auto">
          <a:xfrm>
            <a:off x="228600" y="2208491"/>
            <a:ext cx="314272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tabLst>
                <a:tab pos="685800" algn="l"/>
              </a:tabLst>
              <a:defRPr sz="2000">
                <a:solidFill>
                  <a:schemeClr val="tx1"/>
                </a:solidFill>
                <a:latin typeface="Calibri" pitchFamily="34" charset="0"/>
                <a:cs typeface="Arial" pitchFamily="34" charset="0"/>
              </a:defRPr>
            </a:lvl1pPr>
            <a:lvl2pPr marL="742950" indent="-285750" eaLnBrk="0" hangingPunct="0">
              <a:tabLst>
                <a:tab pos="685800" algn="l"/>
              </a:tabLst>
              <a:defRPr sz="2000">
                <a:solidFill>
                  <a:schemeClr val="tx1"/>
                </a:solidFill>
                <a:latin typeface="Calibri" pitchFamily="34" charset="0"/>
                <a:cs typeface="Arial" pitchFamily="34" charset="0"/>
              </a:defRPr>
            </a:lvl2pPr>
            <a:lvl3pPr marL="1143000" indent="-228600" eaLnBrk="0" hangingPunct="0">
              <a:tabLst>
                <a:tab pos="685800" algn="l"/>
              </a:tabLst>
              <a:defRPr sz="2000">
                <a:solidFill>
                  <a:schemeClr val="tx1"/>
                </a:solidFill>
                <a:latin typeface="Calibri" pitchFamily="34" charset="0"/>
                <a:cs typeface="Arial" pitchFamily="34" charset="0"/>
              </a:defRPr>
            </a:lvl3pPr>
            <a:lvl4pPr marL="1600200" indent="-228600" eaLnBrk="0" hangingPunct="0">
              <a:tabLst>
                <a:tab pos="685800" algn="l"/>
              </a:tabLst>
              <a:defRPr sz="2000">
                <a:solidFill>
                  <a:schemeClr val="tx1"/>
                </a:solidFill>
                <a:latin typeface="Calibri" pitchFamily="34" charset="0"/>
                <a:cs typeface="Arial" pitchFamily="34" charset="0"/>
              </a:defRPr>
            </a:lvl4pPr>
            <a:lvl5pPr marL="2057400" indent="-228600" eaLnBrk="0" hangingPunct="0">
              <a:tabLst>
                <a:tab pos="6858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685800" algn="l"/>
              </a:tabLst>
              <a:defRPr sz="2000">
                <a:solidFill>
                  <a:schemeClr val="tx1"/>
                </a:solidFill>
                <a:latin typeface="Calibri" pitchFamily="34" charset="0"/>
                <a:cs typeface="Arial" pitchFamily="34" charset="0"/>
              </a:defRPr>
            </a:lvl9pPr>
          </a:lstStyle>
          <a:p>
            <a:r>
              <a:rPr lang="en-GB" altLang="en-US" sz="1800" b="1" dirty="0" smtClean="0">
                <a:solidFill>
                  <a:srgbClr val="3366FF"/>
                </a:solidFill>
                <a:latin typeface="Arial" pitchFamily="34" charset="0"/>
                <a:cs typeface="Times New Roman" pitchFamily="18" charset="0"/>
              </a:rPr>
              <a:t>Temps </a:t>
            </a:r>
            <a:r>
              <a:rPr lang="en-GB" altLang="en-US" sz="1800" b="1" dirty="0" err="1" smtClean="0">
                <a:solidFill>
                  <a:srgbClr val="3366FF"/>
                </a:solidFill>
                <a:latin typeface="Arial" pitchFamily="34" charset="0"/>
                <a:cs typeface="Times New Roman" pitchFamily="18" charset="0"/>
              </a:rPr>
              <a:t>requis</a:t>
            </a:r>
            <a:r>
              <a:rPr lang="en-GB" altLang="en-US" sz="1800" b="1" dirty="0" smtClean="0">
                <a:solidFill>
                  <a:srgbClr val="3366FF"/>
                </a:solidFill>
                <a:latin typeface="Arial" pitchFamily="34" charset="0"/>
                <a:cs typeface="Times New Roman" pitchFamily="18" charset="0"/>
              </a:rPr>
              <a:t> : 30minutes’</a:t>
            </a:r>
            <a:r>
              <a:rPr lang="en-GB" altLang="en-US" sz="1800" dirty="0" smtClean="0">
                <a:solidFill>
                  <a:srgbClr val="000000"/>
                </a:solidFill>
                <a:latin typeface="Arial" pitchFamily="34" charset="0"/>
                <a:cs typeface="Times New Roman" pitchFamily="18" charset="0"/>
              </a:rPr>
              <a:t> </a:t>
            </a:r>
            <a:endParaRPr lang="en-GB" altLang="en-US" sz="2800" dirty="0">
              <a:solidFill>
                <a:srgbClr val="000000"/>
              </a:solidFill>
              <a:latin typeface="Arial" pitchFamily="34" charset="0"/>
            </a:endParaRPr>
          </a:p>
        </p:txBody>
      </p:sp>
      <p:graphicFrame>
        <p:nvGraphicFramePr>
          <p:cNvPr id="45091" name="Group 35"/>
          <p:cNvGraphicFramePr>
            <a:graphicFrameLocks noGrp="1"/>
          </p:cNvGraphicFramePr>
          <p:nvPr>
            <p:extLst>
              <p:ext uri="{D42A27DB-BD31-4B8C-83A1-F6EECF244321}">
                <p14:modId xmlns:p14="http://schemas.microsoft.com/office/powerpoint/2010/main" val="4053321456"/>
              </p:ext>
            </p:extLst>
          </p:nvPr>
        </p:nvGraphicFramePr>
        <p:xfrm>
          <a:off x="304800" y="2667000"/>
          <a:ext cx="8694738" cy="3444240"/>
        </p:xfrm>
        <a:graphic>
          <a:graphicData uri="http://schemas.openxmlformats.org/drawingml/2006/table">
            <a:tbl>
              <a:tblPr/>
              <a:tblGrid>
                <a:gridCol w="1166813"/>
                <a:gridCol w="7527925"/>
              </a:tblGrid>
              <a:tr h="317500">
                <a:tc>
                  <a:txBody>
                    <a:body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kumimoji="0" lang="en-GB" sz="1600" b="0" i="0" u="none" strike="noStrike" cap="none" normalizeH="0" baseline="0" dirty="0" smtClean="0">
                          <a:ln>
                            <a:noFill/>
                          </a:ln>
                          <a:solidFill>
                            <a:schemeClr val="tx1"/>
                          </a:solidFill>
                          <a:effectLst/>
                          <a:latin typeface="Book Antiqua" pitchFamily="18" charset="0"/>
                          <a:cs typeface="Times New Roman" pitchFamily="18" charset="0"/>
                        </a:rPr>
                        <a:t>30 minutes</a:t>
                      </a:r>
                      <a:endParaRPr kumimoji="0" lang="en-GB" sz="1600" b="0" i="0" u="none" strike="noStrike" cap="none" normalizeH="0" baseline="0" dirty="0" smtClean="0">
                        <a:ln>
                          <a:noFill/>
                        </a:ln>
                        <a:solidFill>
                          <a:schemeClr val="tx1"/>
                        </a:solidFill>
                        <a:effectLst/>
                        <a:latin typeface="Book Antiqua" pitchFamily="18" charset="0"/>
                      </a:endParaRPr>
                    </a:p>
                  </a:txBody>
                  <a:tcP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CH" sz="2000" kern="1200" dirty="0" smtClean="0">
                          <a:solidFill>
                            <a:schemeClr val="tx1"/>
                          </a:solidFill>
                          <a:effectLst/>
                          <a:latin typeface="Calibri" panose="020F0502020204030204" pitchFamily="34" charset="0"/>
                          <a:ea typeface="+mn-ea"/>
                          <a:cs typeface="+mn-cs"/>
                        </a:rPr>
                        <a:t>Introduction à l’activité et instructions :</a:t>
                      </a:r>
                      <a:endParaRPr kumimoji="0" lang="en-GB" sz="2000" b="0" i="0" u="none" strike="noStrike" cap="none" normalizeH="0" baseline="0" dirty="0" smtClean="0">
                        <a:ln>
                          <a:noFill/>
                        </a:ln>
                        <a:solidFill>
                          <a:schemeClr val="tx1"/>
                        </a:solidFill>
                        <a:effectLst/>
                        <a:latin typeface="Calibri" panose="020F0502020204030204"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sz="2000" b="1" i="0" u="none" strike="noStrike" cap="none" normalizeH="0" baseline="0" dirty="0" smtClean="0">
                        <a:ln>
                          <a:noFill/>
                        </a:ln>
                        <a:solidFill>
                          <a:schemeClr val="tx1"/>
                        </a:solidFill>
                        <a:effectLst/>
                        <a:latin typeface="Calibri" panose="020F0502020204030204"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CH" sz="2000" b="1" i="1" kern="1200" dirty="0" smtClean="0">
                          <a:solidFill>
                            <a:schemeClr val="tx1"/>
                          </a:solidFill>
                          <a:effectLst/>
                          <a:latin typeface="Calibri" panose="020F0502020204030204" pitchFamily="34" charset="0"/>
                          <a:ea typeface="+mn-ea"/>
                          <a:cs typeface="+mn-cs"/>
                        </a:rPr>
                        <a:t>Les participants sont invités à présenter certains </a:t>
                      </a:r>
                      <a:r>
                        <a:rPr lang="fr-CH" sz="2000" b="1" i="1" u="sng" kern="1200" dirty="0" smtClean="0">
                          <a:solidFill>
                            <a:schemeClr val="tx1"/>
                          </a:solidFill>
                          <a:effectLst/>
                          <a:latin typeface="Calibri" panose="020F0502020204030204" pitchFamily="34" charset="0"/>
                          <a:ea typeface="+mn-ea"/>
                          <a:cs typeface="+mn-cs"/>
                        </a:rPr>
                        <a:t>concepts de coordination </a:t>
                      </a:r>
                      <a:r>
                        <a:rPr lang="fr-CH" sz="2000" b="1" i="1" u="sng" kern="1200" dirty="0" err="1" smtClean="0">
                          <a:solidFill>
                            <a:schemeClr val="tx1"/>
                          </a:solidFill>
                          <a:effectLst/>
                          <a:latin typeface="Calibri" panose="020F0502020204030204" pitchFamily="34" charset="0"/>
                          <a:ea typeface="+mn-ea"/>
                          <a:cs typeface="+mn-cs"/>
                        </a:rPr>
                        <a:t>civilo</a:t>
                      </a:r>
                      <a:r>
                        <a:rPr lang="fr-CH" sz="2000" b="1" i="1" u="sng" kern="1200" dirty="0" smtClean="0">
                          <a:solidFill>
                            <a:schemeClr val="tx1"/>
                          </a:solidFill>
                          <a:effectLst/>
                          <a:latin typeface="Calibri" panose="020F0502020204030204" pitchFamily="34" charset="0"/>
                          <a:ea typeface="+mn-ea"/>
                          <a:cs typeface="+mn-cs"/>
                        </a:rPr>
                        <a:t>-militaire en général (CIMIC),</a:t>
                      </a:r>
                      <a:r>
                        <a:rPr lang="fr-CH" sz="2000" b="1" i="1" kern="1200" dirty="0" smtClean="0">
                          <a:solidFill>
                            <a:schemeClr val="tx1"/>
                          </a:solidFill>
                          <a:effectLst/>
                          <a:latin typeface="Calibri" panose="020F0502020204030204" pitchFamily="34" charset="0"/>
                          <a:ea typeface="+mn-ea"/>
                          <a:cs typeface="+mn-cs"/>
                        </a:rPr>
                        <a:t> dont ils ont fait l’expérience au cours de leur carrière, et à entamer ensuite une discussion de groupe  pour mettre en lumière </a:t>
                      </a:r>
                      <a:r>
                        <a:rPr lang="fr-CH" sz="2000" b="1" i="1" u="sng" kern="1200" dirty="0" smtClean="0">
                          <a:solidFill>
                            <a:schemeClr val="tx1"/>
                          </a:solidFill>
                          <a:effectLst/>
                          <a:latin typeface="Calibri" panose="020F0502020204030204" pitchFamily="34" charset="0"/>
                          <a:ea typeface="+mn-ea"/>
                          <a:cs typeface="+mn-cs"/>
                        </a:rPr>
                        <a:t>les points communs ou les différences</a:t>
                      </a:r>
                      <a:r>
                        <a:rPr lang="fr-CH" sz="2000" b="1" i="1" kern="1200" dirty="0" smtClean="0">
                          <a:solidFill>
                            <a:schemeClr val="tx1"/>
                          </a:solidFill>
                          <a:effectLst/>
                          <a:latin typeface="Calibri" panose="020F0502020204030204" pitchFamily="34" charset="0"/>
                          <a:ea typeface="+mn-ea"/>
                          <a:cs typeface="+mn-cs"/>
                        </a:rPr>
                        <a:t> par rapport à la conception qu’a l’ONU de la CIMIC</a:t>
                      </a:r>
                      <a:endParaRPr kumimoji="0" lang="en-GB" sz="20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endParaRPr kumimoji="0" lang="en-GB" sz="2000" b="1" i="1" u="none" strike="noStrike" cap="none" normalizeH="0" baseline="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 typeface="Wingdings" pitchFamily="2" charset="2"/>
                        <a:buNone/>
                        <a:tabLst/>
                      </a:pPr>
                      <a:r>
                        <a:rPr lang="fr-CH" sz="2000" b="1" i="1" kern="1200" dirty="0" smtClean="0">
                          <a:solidFill>
                            <a:schemeClr val="tx1"/>
                          </a:solidFill>
                          <a:effectLst/>
                          <a:latin typeface="Calibri" panose="020F0502020204030204" pitchFamily="34" charset="0"/>
                          <a:ea typeface="+mn-ea"/>
                          <a:cs typeface="+mn-cs"/>
                        </a:rPr>
                        <a:t>À ce stade, ce processus d’échange d’informations permettra également aux formateurs et aux participants de bénéficier d’un tableau plus complet de l’expérience des uns et des autres</a:t>
                      </a:r>
                      <a:endParaRPr kumimoji="0" lang="en-GB" sz="2000" b="1" i="1" u="none" strike="noStrike" cap="none" normalizeH="0" baseline="0" dirty="0" smtClean="0">
                        <a:ln>
                          <a:noFill/>
                        </a:ln>
                        <a:solidFill>
                          <a:schemeClr val="tx1"/>
                        </a:solidFill>
                        <a:effectLst/>
                        <a:latin typeface="Calibri" pitchFamily="34"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26988" name="Rectangle 21"/>
          <p:cNvSpPr>
            <a:spLocks noChangeArrowheads="1"/>
          </p:cNvSpPr>
          <p:nvPr/>
        </p:nvSpPr>
        <p:spPr bwMode="auto">
          <a:xfrm>
            <a:off x="1483975" y="914400"/>
            <a:ext cx="7274169" cy="8925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sz="2600" b="1" dirty="0">
                <a:solidFill>
                  <a:srgbClr val="0000FF"/>
                </a:solidFill>
              </a:rPr>
              <a:t>Activité d’apprentissage</a:t>
            </a:r>
            <a:r>
              <a:rPr lang="fr-FR" sz="2600" b="1" dirty="0"/>
              <a:t> </a:t>
            </a:r>
            <a:r>
              <a:rPr lang="fr-FR" sz="2600" b="1" dirty="0" smtClean="0">
                <a:solidFill>
                  <a:srgbClr val="0000FF"/>
                </a:solidFill>
              </a:rPr>
              <a:t>et débat </a:t>
            </a:r>
            <a:r>
              <a:rPr lang="fr-FR" sz="2600" b="1" dirty="0" smtClean="0"/>
              <a:t>: </a:t>
            </a:r>
            <a:r>
              <a:rPr lang="fr-FR" sz="2600" b="1" dirty="0"/>
              <a:t>Présentation et comparaison des différents concepts de la </a:t>
            </a:r>
            <a:r>
              <a:rPr lang="fr-FR" sz="2600" b="1" dirty="0" smtClean="0"/>
              <a:t>CIMIC</a:t>
            </a:r>
            <a:endParaRPr lang="en-GB" altLang="en-US" sz="2600" b="1" dirty="0">
              <a:solidFill>
                <a:srgbClr val="000000"/>
              </a:solidFill>
            </a:endParaRPr>
          </a:p>
        </p:txBody>
      </p:sp>
      <p:pic>
        <p:nvPicPr>
          <p:cNvPr id="126989" name="Picture 36" descr="learning activity symbols"/>
          <p:cNvPicPr>
            <a:picLocks noChangeAspect="1" noChangeArrowheads="1"/>
          </p:cNvPicPr>
          <p:nvPr/>
        </p:nvPicPr>
        <p:blipFill>
          <a:blip r:embed="rId3">
            <a:extLst>
              <a:ext uri="{28A0092B-C50C-407E-A947-70E740481C1C}">
                <a14:useLocalDpi xmlns:a14="http://schemas.microsoft.com/office/drawing/2010/main" val="0"/>
              </a:ext>
            </a:extLst>
          </a:blip>
          <a:srcRect r="93553"/>
          <a:stretch>
            <a:fillRect/>
          </a:stretch>
        </p:blipFill>
        <p:spPr bwMode="auto">
          <a:xfrm>
            <a:off x="731500" y="838200"/>
            <a:ext cx="752475"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ZoneTexte 6"/>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69</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Rectangle 8"/>
          <p:cNvSpPr>
            <a:spLocks noChangeArrowheads="1"/>
          </p:cNvSpPr>
          <p:nvPr/>
        </p:nvSpPr>
        <p:spPr bwMode="auto">
          <a:xfrm>
            <a:off x="609600" y="781001"/>
            <a:ext cx="7924800" cy="2308324"/>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buClr>
                <a:schemeClr val="bg1"/>
              </a:buClr>
              <a:buSzPct val="80000"/>
              <a:buFont typeface="Wingdings" pitchFamily="2" charset="2"/>
              <a:buNone/>
            </a:pPr>
            <a:r>
              <a:rPr lang="fr-CH" altLang="en-US" sz="2400" b="1" dirty="0" smtClean="0"/>
              <a:t>L’Expression</a:t>
            </a:r>
            <a:r>
              <a:rPr lang="fr-CH" altLang="en-US" sz="2400" b="1" dirty="0" smtClean="0">
                <a:solidFill>
                  <a:srgbClr val="0000FF"/>
                </a:solidFill>
              </a:rPr>
              <a:t> Coordination </a:t>
            </a:r>
            <a:r>
              <a:rPr lang="fr-CH" altLang="en-US" sz="2400" b="1" dirty="0" err="1" smtClean="0">
                <a:solidFill>
                  <a:srgbClr val="0000FF"/>
                </a:solidFill>
              </a:rPr>
              <a:t>civilo</a:t>
            </a:r>
            <a:r>
              <a:rPr lang="fr-CH" altLang="en-US" sz="2400" b="1" dirty="0" smtClean="0">
                <a:solidFill>
                  <a:srgbClr val="0000FF"/>
                </a:solidFill>
              </a:rPr>
              <a:t>-militaire des Nations Unies</a:t>
            </a:r>
            <a:r>
              <a:rPr lang="fr-CH" altLang="en-US" sz="2400" b="1" dirty="0" smtClean="0"/>
              <a:t>  </a:t>
            </a:r>
          </a:p>
          <a:p>
            <a:pPr algn="ctr">
              <a:buClr>
                <a:schemeClr val="bg1"/>
              </a:buClr>
              <a:buSzPct val="80000"/>
              <a:buFont typeface="Wingdings" pitchFamily="2" charset="2"/>
              <a:buNone/>
            </a:pPr>
            <a:r>
              <a:rPr lang="fr-CH" altLang="en-US" sz="2400" b="1" dirty="0" smtClean="0"/>
              <a:t>recouvre la coordination entre</a:t>
            </a:r>
          </a:p>
          <a:p>
            <a:pPr algn="ctr">
              <a:buClr>
                <a:schemeClr val="bg1"/>
              </a:buClr>
              <a:buSzPct val="80000"/>
              <a:buFont typeface="Wingdings" pitchFamily="2" charset="2"/>
              <a:buNone/>
            </a:pPr>
            <a:r>
              <a:rPr lang="fr-CH" altLang="en-US" sz="2400" b="1" dirty="0" smtClean="0">
                <a:solidFill>
                  <a:srgbClr val="0000FF"/>
                </a:solidFill>
              </a:rPr>
              <a:t>civils et militaires</a:t>
            </a:r>
            <a:endParaRPr lang="fr-CH" altLang="en-US" sz="2400" b="1" dirty="0" smtClean="0"/>
          </a:p>
          <a:p>
            <a:pPr algn="ctr">
              <a:buClr>
                <a:schemeClr val="bg1"/>
              </a:buClr>
              <a:buSzPct val="80000"/>
              <a:buFont typeface="Wingdings" pitchFamily="2" charset="2"/>
              <a:buNone/>
            </a:pPr>
            <a:r>
              <a:rPr lang="fr-CH" altLang="en-US" sz="2400" b="1" dirty="0" smtClean="0"/>
              <a:t>au sein du système des Nations Unies, </a:t>
            </a:r>
          </a:p>
          <a:p>
            <a:pPr algn="ctr">
              <a:buClr>
                <a:schemeClr val="bg1"/>
              </a:buClr>
              <a:buSzPct val="80000"/>
              <a:buFont typeface="Wingdings" pitchFamily="2" charset="2"/>
              <a:buNone/>
            </a:pPr>
            <a:r>
              <a:rPr lang="fr-CH" altLang="en-US" sz="2400" b="1" dirty="0" smtClean="0"/>
              <a:t>en l’occurrence, dans le cadre d’une opération </a:t>
            </a:r>
            <a:br>
              <a:rPr lang="fr-CH" altLang="en-US" sz="2400" b="1" dirty="0" smtClean="0"/>
            </a:br>
            <a:r>
              <a:rPr lang="fr-CH" altLang="en-US" sz="2400" b="1" dirty="0" smtClean="0"/>
              <a:t>de maintien de la paix.</a:t>
            </a:r>
            <a:endParaRPr lang="fr-CH" altLang="en-US" sz="2400" b="1" dirty="0"/>
          </a:p>
        </p:txBody>
      </p:sp>
      <p:sp>
        <p:nvSpPr>
          <p:cNvPr id="63492" name="Rectangle 9"/>
          <p:cNvSpPr>
            <a:spLocks noChangeArrowheads="1"/>
          </p:cNvSpPr>
          <p:nvPr/>
        </p:nvSpPr>
        <p:spPr bwMode="auto">
          <a:xfrm>
            <a:off x="304800" y="3236913"/>
            <a:ext cx="8534400" cy="3139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FF"/>
              </a:buClr>
              <a:buSzPct val="80000"/>
              <a:buFont typeface="Wingdings" pitchFamily="2" charset="2"/>
              <a:buChar char="ð"/>
            </a:pPr>
            <a:r>
              <a:rPr lang="fr-CH" altLang="en-US" b="1" dirty="0" smtClean="0">
                <a:solidFill>
                  <a:srgbClr val="0000FF"/>
                </a:solidFill>
              </a:rPr>
              <a:t> </a:t>
            </a:r>
            <a:r>
              <a:rPr lang="fr-CH" altLang="en-US" b="1" dirty="0" smtClean="0"/>
              <a:t>L’abréviation</a:t>
            </a:r>
            <a:r>
              <a:rPr lang="fr-CH" altLang="en-US" b="1" dirty="0" smtClean="0">
                <a:solidFill>
                  <a:srgbClr val="0000FF"/>
                </a:solidFill>
              </a:rPr>
              <a:t> </a:t>
            </a:r>
            <a:r>
              <a:rPr lang="fr-CH" altLang="en-US" b="1" dirty="0" err="1" smtClean="0">
                <a:solidFill>
                  <a:srgbClr val="0000FF"/>
                </a:solidFill>
              </a:rPr>
              <a:t>CMCoord</a:t>
            </a:r>
            <a:r>
              <a:rPr lang="fr-CH" altLang="en-US" b="1" dirty="0" smtClean="0">
                <a:solidFill>
                  <a:srgbClr val="0000FF"/>
                </a:solidFill>
              </a:rPr>
              <a:t>-NU</a:t>
            </a:r>
            <a:r>
              <a:rPr lang="fr-CH" altLang="en-US" dirty="0" smtClean="0"/>
              <a:t> </a:t>
            </a:r>
            <a:r>
              <a:rPr lang="fr-FR" b="1" dirty="0" smtClean="0"/>
              <a:t>(</a:t>
            </a:r>
            <a:r>
              <a:rPr lang="fr-FR" b="1" dirty="0"/>
              <a:t>la Coordination </a:t>
            </a:r>
            <a:r>
              <a:rPr lang="fr-FR" b="1" dirty="0" err="1"/>
              <a:t>civilo</a:t>
            </a:r>
            <a:r>
              <a:rPr lang="fr-FR" b="1" dirty="0"/>
              <a:t>-militaire de l’action humanitaire des </a:t>
            </a:r>
            <a:r>
              <a:rPr lang="fr-FR" b="1" dirty="0" smtClean="0"/>
              <a:t>Nations </a:t>
            </a:r>
            <a:r>
              <a:rPr lang="fr-FR" b="1" dirty="0"/>
              <a:t>Unies) désigne les processus de </a:t>
            </a:r>
            <a:r>
              <a:rPr lang="fr-FR" b="1" u="sng" dirty="0"/>
              <a:t>dialogue et d’interaction </a:t>
            </a:r>
            <a:r>
              <a:rPr lang="fr-FR" b="1" u="sng" dirty="0" err="1"/>
              <a:t>civilo</a:t>
            </a:r>
            <a:r>
              <a:rPr lang="fr-FR" b="1" u="sng" dirty="0"/>
              <a:t>-militaires</a:t>
            </a:r>
            <a:r>
              <a:rPr lang="fr-FR" b="1" dirty="0"/>
              <a:t> dans les situations d’urgence humanitaire, et visant à défendre et promouvoir les principes humanitaires. </a:t>
            </a:r>
            <a:r>
              <a:rPr lang="fr-FR" b="1" dirty="0" smtClean="0"/>
              <a:t> </a:t>
            </a:r>
            <a:endParaRPr lang="fr-CH" altLang="en-US" dirty="0" smtClean="0"/>
          </a:p>
          <a:p>
            <a:pPr eaLnBrk="1" hangingPunct="1">
              <a:buClr>
                <a:schemeClr val="tx1"/>
              </a:buClr>
              <a:buSzPct val="80000"/>
            </a:pPr>
            <a:endParaRPr lang="fr-CH" altLang="en-US" sz="1800" dirty="0" smtClean="0"/>
          </a:p>
          <a:p>
            <a:pPr eaLnBrk="1" hangingPunct="1">
              <a:buClr>
                <a:srgbClr val="0000FF"/>
              </a:buClr>
              <a:buSzPct val="80000"/>
              <a:buFont typeface="Wingdings" pitchFamily="2" charset="2"/>
              <a:buChar char="ð"/>
            </a:pPr>
            <a:r>
              <a:rPr lang="fr-CH" altLang="en-US" b="1" dirty="0" smtClean="0"/>
              <a:t> L’abréviation</a:t>
            </a:r>
            <a:r>
              <a:rPr lang="fr-CH" altLang="en-US" b="1" dirty="0" smtClean="0">
                <a:solidFill>
                  <a:srgbClr val="0000FF"/>
                </a:solidFill>
              </a:rPr>
              <a:t> CIMIC-NU </a:t>
            </a:r>
            <a:r>
              <a:rPr lang="fr-FR" b="1" dirty="0"/>
              <a:t>désigne une </a:t>
            </a:r>
            <a:r>
              <a:rPr lang="fr-FR" b="1" u="sng" dirty="0"/>
              <a:t>fonction militaire</a:t>
            </a:r>
            <a:r>
              <a:rPr lang="fr-FR" b="1" dirty="0"/>
              <a:t> de facilitation des relations entre les composantes civile et militaire de la mission, ainsi qu’entre les acteurs humanitaires et les acteurs du développement dans les secteurs couverts par la mission, dans le sens de la réalisation des </a:t>
            </a:r>
            <a:r>
              <a:rPr lang="fr-FR" b="1" dirty="0">
                <a:solidFill>
                  <a:srgbClr val="0000FF"/>
                </a:solidFill>
              </a:rPr>
              <a:t>objectifs de la Mission des Nations Unies</a:t>
            </a:r>
            <a:r>
              <a:rPr lang="fr-FR" b="1" dirty="0"/>
              <a:t>. </a:t>
            </a:r>
            <a:endParaRPr lang="fr-CH" altLang="en-US" b="1" dirty="0">
              <a:solidFill>
                <a:srgbClr val="0000FF"/>
              </a:solidFill>
            </a:endParaRPr>
          </a:p>
        </p:txBody>
      </p:sp>
      <p:sp>
        <p:nvSpPr>
          <p:cNvPr id="63493" name="Rectangle 10"/>
          <p:cNvSpPr>
            <a:spLocks noChangeArrowheads="1"/>
          </p:cNvSpPr>
          <p:nvPr/>
        </p:nvSpPr>
        <p:spPr bwMode="auto">
          <a:xfrm>
            <a:off x="155425" y="261938"/>
            <a:ext cx="8684109"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r>
              <a:rPr lang="en-US" altLang="en-US" sz="2800" b="1" dirty="0"/>
              <a:t>INTRODUCTION </a:t>
            </a:r>
            <a:r>
              <a:rPr lang="en-US" altLang="en-US" sz="2800" b="1" dirty="0" smtClean="0"/>
              <a:t>À LA COORDINATION CIVILO-MILITAIRE</a:t>
            </a:r>
            <a:endParaRPr lang="en-US" altLang="en-US" sz="2800" b="1" dirty="0"/>
          </a:p>
        </p:txBody>
      </p:sp>
      <p:sp>
        <p:nvSpPr>
          <p:cNvPr id="6" name="ZoneTexte 5"/>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 </a:t>
            </a:r>
            <a:r>
              <a:rPr lang="fr-CH" sz="1600" b="1" dirty="0" smtClean="0">
                <a:solidFill>
                  <a:schemeClr val="bg1"/>
                </a:solidFill>
              </a:rPr>
              <a:t>UNITÉ 1 : INTRODUCTION</a:t>
            </a:r>
            <a:endParaRPr lang="fr-CH" sz="1600" b="1" dirty="0">
              <a:solidFill>
                <a:schemeClr val="bg1"/>
              </a:solidFill>
            </a:endParaRPr>
          </a:p>
        </p:txBody>
      </p:sp>
      <p:sp>
        <p:nvSpPr>
          <p:cNvPr id="7" name="ZoneTexte 6"/>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7</a:t>
            </a:fld>
            <a:endParaRPr lang="en-GB" altLang="en-US" sz="1600" dirty="0" smtClean="0"/>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3" name="Text Box 4"/>
          <p:cNvSpPr txBox="1">
            <a:spLocks noChangeArrowheads="1"/>
          </p:cNvSpPr>
          <p:nvPr/>
        </p:nvSpPr>
        <p:spPr bwMode="auto">
          <a:xfrm>
            <a:off x="32385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en-US" sz="2800" b="1" dirty="0" smtClean="0">
                <a:solidFill>
                  <a:srgbClr val="000000"/>
                </a:solidFill>
              </a:rPr>
              <a:t>RÉSUMÉ</a:t>
            </a:r>
            <a:endParaRPr lang="en-US" altLang="en-US" sz="2800" b="1" dirty="0">
              <a:solidFill>
                <a:srgbClr val="000000"/>
              </a:solidFill>
            </a:endParaRPr>
          </a:p>
        </p:txBody>
      </p:sp>
      <p:sp>
        <p:nvSpPr>
          <p:cNvPr id="128004" name="Rectangle 37"/>
          <p:cNvSpPr>
            <a:spLocks noGrp="1" noChangeArrowheads="1"/>
          </p:cNvSpPr>
          <p:nvPr>
            <p:ph idx="4294967295"/>
          </p:nvPr>
        </p:nvSpPr>
        <p:spPr bwMode="auto">
          <a:xfrm>
            <a:off x="152400" y="914400"/>
            <a:ext cx="8839200" cy="55626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Clr>
                <a:srgbClr val="3366FF"/>
              </a:buClr>
              <a:buSzPct val="200000"/>
              <a:buFont typeface="Webdings" pitchFamily="18" charset="2"/>
              <a:buNone/>
            </a:pPr>
            <a:endParaRPr lang="en-US" altLang="en-US" sz="2400" b="1" dirty="0" smtClean="0">
              <a:latin typeface="Calibri" pitchFamily="34" charset="0"/>
            </a:endParaRPr>
          </a:p>
          <a:p>
            <a:pPr>
              <a:buClr>
                <a:srgbClr val="3366FF"/>
              </a:buClr>
              <a:buSzPct val="200000"/>
              <a:buFont typeface="Webdings" pitchFamily="18" charset="2"/>
              <a:buChar char=""/>
            </a:pPr>
            <a:r>
              <a:rPr lang="fr-CH" sz="2400" b="1" dirty="0">
                <a:latin typeface="Calibri" panose="020F0502020204030204" pitchFamily="34" charset="0"/>
              </a:rPr>
              <a:t>Même si l’on peut dire que la coordination </a:t>
            </a:r>
            <a:r>
              <a:rPr lang="fr-CH" sz="2400" b="1" dirty="0" err="1">
                <a:latin typeface="Calibri" panose="020F0502020204030204" pitchFamily="34" charset="0"/>
              </a:rPr>
              <a:t>civilo</a:t>
            </a:r>
            <a:r>
              <a:rPr lang="fr-CH" sz="2400" b="1" dirty="0">
                <a:latin typeface="Calibri" panose="020F0502020204030204" pitchFamily="34" charset="0"/>
              </a:rPr>
              <a:t>-militaire est aussi vieille que la guerre, c’est, en tout cas, une priorité de l’ONU depuis 10 ans</a:t>
            </a:r>
            <a:r>
              <a:rPr lang="fr-CH" sz="2400" b="1" dirty="0" smtClean="0">
                <a:latin typeface="Calibri" panose="020F0502020204030204" pitchFamily="34" charset="0"/>
              </a:rPr>
              <a:t>.</a:t>
            </a:r>
          </a:p>
          <a:p>
            <a:pPr>
              <a:buClr>
                <a:srgbClr val="3366FF"/>
              </a:buClr>
              <a:buSzPct val="200000"/>
              <a:buFont typeface="Webdings" pitchFamily="18" charset="2"/>
              <a:buChar char=""/>
            </a:pPr>
            <a:endParaRPr lang="en-US" altLang="en-US" sz="2400" b="1" dirty="0" smtClean="0">
              <a:latin typeface="Calibri" pitchFamily="34" charset="0"/>
            </a:endParaRPr>
          </a:p>
          <a:p>
            <a:pPr>
              <a:buClr>
                <a:srgbClr val="3366FF"/>
              </a:buClr>
              <a:buSzPct val="200000"/>
              <a:buFont typeface="Webdings" pitchFamily="18" charset="2"/>
              <a:buChar char=""/>
            </a:pPr>
            <a:r>
              <a:rPr lang="fr-CH" sz="2400" b="1" dirty="0">
                <a:latin typeface="Calibri" panose="020F0502020204030204" pitchFamily="34" charset="0"/>
              </a:rPr>
              <a:t>La coordination est une responsabilité partagée, et facilitée par les activités de liaison et de formation en groupe. Dans le contexte des Nations Unies, cela va de la coexistence à la coopération</a:t>
            </a:r>
            <a:r>
              <a:rPr lang="fr-CH" sz="2400" b="1" dirty="0" smtClean="0">
                <a:latin typeface="Calibri" panose="020F0502020204030204" pitchFamily="34" charset="0"/>
              </a:rPr>
              <a:t>.</a:t>
            </a:r>
            <a:endParaRPr lang="en-US" altLang="en-US" sz="2400" b="1" dirty="0" smtClean="0">
              <a:latin typeface="Calibri" pitchFamily="34" charset="0"/>
            </a:endParaRPr>
          </a:p>
          <a:p>
            <a:pPr>
              <a:buClr>
                <a:srgbClr val="3366FF"/>
              </a:buClr>
              <a:buSzPct val="200000"/>
              <a:buFont typeface="Webdings" pitchFamily="18" charset="2"/>
              <a:buChar char=""/>
            </a:pPr>
            <a:endParaRPr lang="en-US" altLang="en-US" sz="2400" b="1" dirty="0" smtClean="0">
              <a:latin typeface="Calibri" pitchFamily="34" charset="0"/>
            </a:endParaRPr>
          </a:p>
          <a:p>
            <a:pPr>
              <a:buClr>
                <a:srgbClr val="3366FF"/>
              </a:buClr>
              <a:buSzPct val="200000"/>
              <a:buFont typeface="Webdings" pitchFamily="18" charset="2"/>
              <a:buChar char=""/>
            </a:pPr>
            <a:r>
              <a:rPr lang="fr-CH" sz="2400" b="1" dirty="0">
                <a:latin typeface="Calibri" panose="020F0502020204030204" pitchFamily="34" charset="0"/>
              </a:rPr>
              <a:t>Savoir ce que la CIMIC-NU n’est pas est tout aussi important que de savoir ce qu’elle est</a:t>
            </a:r>
            <a:r>
              <a:rPr lang="fr-CH" sz="2400" b="1" dirty="0" smtClean="0">
                <a:latin typeface="Calibri" panose="020F0502020204030204" pitchFamily="34" charset="0"/>
              </a:rPr>
              <a:t>.</a:t>
            </a:r>
            <a:endParaRPr lang="en-US" altLang="en-US" sz="2400" b="1" dirty="0" smtClean="0">
              <a:latin typeface="Calibri" pitchFamily="34" charset="0"/>
            </a:endParaRPr>
          </a:p>
        </p:txBody>
      </p:sp>
      <p:sp>
        <p:nvSpPr>
          <p:cNvPr id="5" name="ZoneTexte 4"/>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
        <p:nvSpPr>
          <p:cNvPr id="6" name="ZoneTexte 5"/>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70</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00250" y="1941512"/>
            <a:ext cx="5105400" cy="2590801"/>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defRPr/>
            </a:pPr>
            <a:r>
              <a:rPr lang="en-US" sz="4400" smtClean="0">
                <a:solidFill>
                  <a:srgbClr val="FFFFFF"/>
                </a:solidFill>
              </a:rPr>
              <a:t>QUESTIONS?</a:t>
            </a:r>
          </a:p>
        </p:txBody>
      </p:sp>
      <p:sp>
        <p:nvSpPr>
          <p:cNvPr id="4" name="ZoneTexte 3"/>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5" name="ZoneTexte 4"/>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38200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71</a:t>
            </a:fld>
            <a:endParaRPr lang="en-GB" altLang="en-US" sz="1600" b="1" dirty="0" smtClean="0">
              <a:solidFill>
                <a:srgbClr val="000000"/>
              </a:solidFill>
            </a:endParaRPr>
          </a:p>
        </p:txBody>
      </p:sp>
      <p:sp>
        <p:nvSpPr>
          <p:cNvPr id="8" name="ZoneTexte 7"/>
          <p:cNvSpPr txBox="1"/>
          <p:nvPr/>
        </p:nvSpPr>
        <p:spPr>
          <a:xfrm>
            <a:off x="609600" y="10955"/>
            <a:ext cx="8523531" cy="323165"/>
          </a:xfrm>
          <a:prstGeom prst="rect">
            <a:avLst/>
          </a:prstGeom>
          <a:solidFill>
            <a:srgbClr val="0000FF"/>
          </a:solidFill>
        </p:spPr>
        <p:txBody>
          <a:bodyPr wrap="square" rtlCol="0">
            <a:spAutoFit/>
          </a:bodyPr>
          <a:lstStyle/>
          <a:p>
            <a:pPr algn="r"/>
            <a:r>
              <a:rPr lang="fr-CH" sz="1500" b="1" dirty="0" smtClean="0">
                <a:solidFill>
                  <a:schemeClr val="bg1"/>
                </a:solidFill>
              </a:rPr>
              <a:t>Module 1 : APERÇU GLOBAL DE LA CIMIC-NU  – UNITÉ 4 : ÉLABORATION DU CONCEPT PAR L’ONU</a:t>
            </a:r>
            <a:endParaRPr lang="fr-CH" sz="1500" b="1" dirty="0">
              <a:solidFill>
                <a:schemeClr val="bg1"/>
              </a:solidFill>
            </a:endParaRPr>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GB" altLang="fr-FR" sz="1800">
              <a:solidFill>
                <a:srgbClr val="000000"/>
              </a:solidFill>
              <a:latin typeface="Arial" pitchFamily="34" charset="0"/>
            </a:endParaRPr>
          </a:p>
        </p:txBody>
      </p:sp>
      <p:sp>
        <p:nvSpPr>
          <p:cNvPr id="130052"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fr-FR" sz="4400" b="1">
                <a:solidFill>
                  <a:srgbClr val="FFFFFF"/>
                </a:solidFill>
                <a:latin typeface="Century Gothic" pitchFamily="34" charset="0"/>
              </a:rPr>
              <a:t> </a:t>
            </a:r>
          </a:p>
          <a:p>
            <a:pPr algn="ctr" eaLnBrk="1" hangingPunct="1">
              <a:spcBef>
                <a:spcPct val="50000"/>
              </a:spcBef>
            </a:pPr>
            <a:endParaRPr lang="en-US" altLang="fr-FR" sz="4400" b="1">
              <a:solidFill>
                <a:srgbClr val="FFFFFF"/>
              </a:solidFill>
              <a:latin typeface="Century Gothic"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130054" name="Rectangle 10"/>
          <p:cNvSpPr>
            <a:spLocks noChangeArrowheads="1"/>
          </p:cNvSpPr>
          <p:nvPr/>
        </p:nvSpPr>
        <p:spPr bwMode="auto">
          <a:xfrm>
            <a:off x="1989805" y="2895600"/>
            <a:ext cx="5246949"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40000"/>
              </a:lnSpc>
              <a:buClr>
                <a:srgbClr val="FFFFFF"/>
              </a:buClr>
              <a:buSzPct val="80000"/>
              <a:buFont typeface="Wingdings" pitchFamily="2" charset="2"/>
              <a:buNone/>
            </a:pPr>
            <a:endParaRPr lang="en-GB" altLang="fr-FR" sz="3200" b="1" dirty="0">
              <a:solidFill>
                <a:srgbClr val="000000"/>
              </a:solidFill>
            </a:endParaRPr>
          </a:p>
          <a:p>
            <a:pPr algn="ctr" eaLnBrk="1" hangingPunct="1">
              <a:lnSpc>
                <a:spcPct val="40000"/>
              </a:lnSpc>
              <a:buClr>
                <a:srgbClr val="FFFFFF"/>
              </a:buClr>
              <a:buSzPct val="80000"/>
              <a:buFont typeface="Wingdings" pitchFamily="2" charset="2"/>
              <a:buNone/>
            </a:pPr>
            <a:endParaRPr lang="en-GB" altLang="fr-FR" sz="3200" b="1" dirty="0">
              <a:solidFill>
                <a:srgbClr val="000000"/>
              </a:solidFill>
            </a:endParaRPr>
          </a:p>
          <a:p>
            <a:pPr algn="ctr" eaLnBrk="1" hangingPunct="1">
              <a:lnSpc>
                <a:spcPct val="40000"/>
              </a:lnSpc>
              <a:buClr>
                <a:srgbClr val="FFFFFF"/>
              </a:buClr>
              <a:buSzPct val="80000"/>
              <a:buFont typeface="Wingdings" pitchFamily="2" charset="2"/>
              <a:buNone/>
            </a:pPr>
            <a:r>
              <a:rPr lang="en-GB" altLang="fr-FR" sz="3200" b="1" dirty="0" smtClean="0">
                <a:solidFill>
                  <a:srgbClr val="000000"/>
                </a:solidFill>
              </a:rPr>
              <a:t>UNITÉ 1 </a:t>
            </a:r>
            <a:r>
              <a:rPr lang="en-GB" altLang="fr-FR" sz="3200" b="1" dirty="0">
                <a:solidFill>
                  <a:srgbClr val="000000"/>
                </a:solidFill>
              </a:rPr>
              <a:t>– </a:t>
            </a:r>
            <a:r>
              <a:rPr lang="en-GB" altLang="fr-FR" sz="3200" b="1" dirty="0" smtClean="0">
                <a:solidFill>
                  <a:srgbClr val="000000"/>
                </a:solidFill>
              </a:rPr>
              <a:t>Les </a:t>
            </a:r>
            <a:r>
              <a:rPr lang="en-GB" altLang="fr-FR" sz="3200" b="1" dirty="0" err="1" smtClean="0">
                <a:solidFill>
                  <a:srgbClr val="000000"/>
                </a:solidFill>
              </a:rPr>
              <a:t>partenaires</a:t>
            </a:r>
            <a:r>
              <a:rPr lang="en-GB" altLang="fr-FR" sz="3200" b="1" dirty="0" smtClean="0">
                <a:solidFill>
                  <a:srgbClr val="000000"/>
                </a:solidFill>
              </a:rPr>
              <a:t> </a:t>
            </a:r>
            <a:r>
              <a:rPr lang="en-GB" altLang="fr-FR" sz="3200" b="1" dirty="0" err="1" smtClean="0">
                <a:solidFill>
                  <a:srgbClr val="000000"/>
                </a:solidFill>
              </a:rPr>
              <a:t>clés</a:t>
            </a:r>
            <a:endParaRPr lang="en-GB" altLang="fr-FR" sz="3200" b="1" dirty="0">
              <a:solidFill>
                <a:srgbClr val="000000"/>
              </a:solidFill>
            </a:endParaRPr>
          </a:p>
        </p:txBody>
      </p:sp>
      <p:sp>
        <p:nvSpPr>
          <p:cNvPr id="130055" name="Rectangle 12"/>
          <p:cNvSpPr>
            <a:spLocks noChangeArrowheads="1"/>
          </p:cNvSpPr>
          <p:nvPr/>
        </p:nvSpPr>
        <p:spPr bwMode="auto">
          <a:xfrm>
            <a:off x="2590800" y="1219200"/>
            <a:ext cx="409599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fr-FR" sz="4400" b="1" dirty="0" smtClean="0">
                <a:solidFill>
                  <a:srgbClr val="FFFFFF"/>
                </a:solidFill>
                <a:latin typeface="Century Gothic" pitchFamily="34" charset="0"/>
              </a:rPr>
              <a:t>CIMIC-NU </a:t>
            </a:r>
            <a:r>
              <a:rPr lang="en-US" altLang="fr-FR" sz="4400" b="1" dirty="0">
                <a:solidFill>
                  <a:srgbClr val="FFFFFF"/>
                </a:solidFill>
                <a:latin typeface="Century Gothic" pitchFamily="34" charset="0"/>
              </a:rPr>
              <a:t>STM</a:t>
            </a:r>
          </a:p>
        </p:txBody>
      </p:sp>
      <p:sp>
        <p:nvSpPr>
          <p:cNvPr id="130056" name="Rectangle 9"/>
          <p:cNvSpPr>
            <a:spLocks noChangeArrowheads="1"/>
          </p:cNvSpPr>
          <p:nvPr/>
        </p:nvSpPr>
        <p:spPr bwMode="auto">
          <a:xfrm>
            <a:off x="78615" y="2087563"/>
            <a:ext cx="8965916" cy="5539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CH" altLang="fr-FR" sz="3000" b="1" dirty="0" smtClean="0">
                <a:solidFill>
                  <a:srgbClr val="FFFFFF"/>
                </a:solidFill>
              </a:rPr>
              <a:t>Module 2 – La CIMIC-NU dans le contexte de la Mission</a:t>
            </a:r>
            <a:endParaRPr lang="fr-CH" altLang="fr-FR" sz="3000" b="1" dirty="0">
              <a:solidFill>
                <a:srgbClr val="FFFFFF"/>
              </a:solidFill>
            </a:endParaRPr>
          </a:p>
        </p:txBody>
      </p:sp>
      <p:sp>
        <p:nvSpPr>
          <p:cNvPr id="10" name="ZoneTexte 9"/>
          <p:cNvSpPr txBox="1"/>
          <p:nvPr/>
        </p:nvSpPr>
        <p:spPr>
          <a:xfrm flipH="1">
            <a:off x="53512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4705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72</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5" name="Rectangle 37"/>
          <p:cNvSpPr>
            <a:spLocks noGrp="1" noChangeArrowheads="1"/>
          </p:cNvSpPr>
          <p:nvPr>
            <p:ph idx="4294967295"/>
          </p:nvPr>
        </p:nvSpPr>
        <p:spPr bwMode="auto">
          <a:xfrm>
            <a:off x="219075" y="1609725"/>
            <a:ext cx="8686800" cy="48672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a:buNone/>
            </a:pPr>
            <a:r>
              <a:rPr lang="fr-CH" altLang="en-US" sz="2200" b="1" dirty="0">
                <a:latin typeface="Calibri" pitchFamily="34" charset="0"/>
              </a:rPr>
              <a:t>Au terme de cette unité, les participants devraient être en mesure </a:t>
            </a:r>
            <a:r>
              <a:rPr lang="fr-CH" altLang="en-US" sz="2200" b="1" dirty="0" smtClean="0">
                <a:latin typeface="Calibri" pitchFamily="34" charset="0"/>
              </a:rPr>
              <a:t>de :</a:t>
            </a:r>
            <a:endParaRPr lang="en-US" altLang="fr-FR" sz="2200" b="1" dirty="0" smtClean="0">
              <a:latin typeface="Calibri" pitchFamily="34" charset="0"/>
            </a:endParaRPr>
          </a:p>
          <a:p>
            <a:pPr>
              <a:buFont typeface="Wingdings" pitchFamily="2" charset="2"/>
              <a:buChar char="ü"/>
            </a:pPr>
            <a:endParaRPr lang="en-US" altLang="fr-FR" sz="2200" b="1" dirty="0" smtClean="0">
              <a:latin typeface="Calibri" pitchFamily="34" charset="0"/>
            </a:endParaRPr>
          </a:p>
          <a:p>
            <a:pPr lvl="0">
              <a:buFont typeface="Wingdings" panose="05000000000000000000" pitchFamily="2" charset="2"/>
              <a:buChar char="ü"/>
            </a:pPr>
            <a:r>
              <a:rPr lang="fr-CH" sz="2200" b="1" dirty="0">
                <a:latin typeface="Calibri" panose="020F0502020204030204" pitchFamily="34" charset="0"/>
              </a:rPr>
              <a:t>Savoir faire la différence entre acteurs internes et acteurs externes</a:t>
            </a:r>
            <a:r>
              <a:rPr lang="fr-CH" sz="2200" b="1" dirty="0" smtClean="0">
                <a:latin typeface="Calibri" panose="020F0502020204030204" pitchFamily="34" charset="0"/>
              </a:rPr>
              <a:t>.</a:t>
            </a:r>
          </a:p>
          <a:p>
            <a:pPr lvl="0">
              <a:buFont typeface="Wingdings" panose="05000000000000000000" pitchFamily="2" charset="2"/>
              <a:buChar char="ü"/>
            </a:pPr>
            <a:endParaRPr lang="fr-CH" sz="2200" b="1" dirty="0">
              <a:latin typeface="Calibri" panose="020F0502020204030204" pitchFamily="34" charset="0"/>
            </a:endParaRPr>
          </a:p>
          <a:p>
            <a:pPr lvl="0">
              <a:buFont typeface="Wingdings" panose="05000000000000000000" pitchFamily="2" charset="2"/>
              <a:buChar char="ü"/>
            </a:pPr>
            <a:r>
              <a:rPr lang="fr-CH" sz="2200" b="1" dirty="0">
                <a:latin typeface="Calibri" panose="020F0502020204030204" pitchFamily="34" charset="0"/>
              </a:rPr>
              <a:t>Identifier les partenaires clés avec lesquels les responsables de la CIMIC-NU pourront être amenés à collaborer.</a:t>
            </a:r>
          </a:p>
          <a:p>
            <a:pPr lvl="0">
              <a:buFont typeface="Wingdings" panose="05000000000000000000" pitchFamily="2" charset="2"/>
              <a:buChar char="ü"/>
            </a:pPr>
            <a:endParaRPr lang="fr-CH" sz="2200" b="1" dirty="0" smtClean="0">
              <a:latin typeface="Calibri" panose="020F0502020204030204" pitchFamily="34" charset="0"/>
            </a:endParaRPr>
          </a:p>
          <a:p>
            <a:pPr lvl="0">
              <a:buFont typeface="Wingdings" panose="05000000000000000000" pitchFamily="2" charset="2"/>
              <a:buChar char="ü"/>
            </a:pPr>
            <a:r>
              <a:rPr lang="fr-CH" sz="2200" b="1" dirty="0" smtClean="0">
                <a:latin typeface="Calibri" panose="020F0502020204030204" pitchFamily="34" charset="0"/>
              </a:rPr>
              <a:t>Comprendre </a:t>
            </a:r>
            <a:r>
              <a:rPr lang="fr-CH" sz="2200" b="1" dirty="0">
                <a:latin typeface="Calibri" panose="020F0502020204030204" pitchFamily="34" charset="0"/>
              </a:rPr>
              <a:t>le rôle et les responsabilités des partenaires clés.</a:t>
            </a:r>
          </a:p>
          <a:p>
            <a:pPr>
              <a:buFont typeface="Wingdings" panose="05000000000000000000" pitchFamily="2" charset="2"/>
              <a:buChar char="ü"/>
            </a:pPr>
            <a:endParaRPr lang="fr-CH" sz="2200" b="1" dirty="0" smtClean="0">
              <a:latin typeface="Calibri" panose="020F0502020204030204" pitchFamily="34" charset="0"/>
            </a:endParaRPr>
          </a:p>
          <a:p>
            <a:pPr>
              <a:buFont typeface="Wingdings" panose="05000000000000000000" pitchFamily="2" charset="2"/>
              <a:buChar char="ü"/>
            </a:pPr>
            <a:r>
              <a:rPr lang="fr-CH" sz="2200" b="1" dirty="0" smtClean="0">
                <a:latin typeface="Calibri" panose="020F0502020204030204" pitchFamily="34" charset="0"/>
              </a:rPr>
              <a:t>Identifier </a:t>
            </a:r>
            <a:r>
              <a:rPr lang="fr-CH" sz="2200" b="1" dirty="0">
                <a:latin typeface="Calibri" panose="020F0502020204030204" pitchFamily="34" charset="0"/>
              </a:rPr>
              <a:t>les interactions entre les responsables de la CIMIC-NU et les partenaires clés.</a:t>
            </a:r>
            <a:endParaRPr lang="en-US" altLang="fr-FR" sz="2200" b="1" dirty="0" smtClean="0">
              <a:latin typeface="Calibri" pitchFamily="34" charset="0"/>
            </a:endParaRPr>
          </a:p>
        </p:txBody>
      </p:sp>
      <p:sp>
        <p:nvSpPr>
          <p:cNvPr id="131076" name="Text Box 4"/>
          <p:cNvSpPr txBox="1">
            <a:spLocks noChangeArrowheads="1"/>
          </p:cNvSpPr>
          <p:nvPr/>
        </p:nvSpPr>
        <p:spPr bwMode="auto">
          <a:xfrm>
            <a:off x="449263" y="220600"/>
            <a:ext cx="8439150" cy="61555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3400" b="1" dirty="0" smtClean="0"/>
              <a:t>RÉSULTATS ATTENDUS DE L’APPRENTISSAGE</a:t>
            </a:r>
            <a:endParaRPr lang="en-US" altLang="fr-FR" sz="3400" b="1" dirty="0">
              <a:solidFill>
                <a:srgbClr val="000000"/>
              </a:solidFill>
            </a:endParaRPr>
          </a:p>
        </p:txBody>
      </p:sp>
      <p:sp>
        <p:nvSpPr>
          <p:cNvPr id="5" name="ZoneTexte 4"/>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6" name="ZoneTexte 5"/>
          <p:cNvSpPr txBox="1"/>
          <p:nvPr/>
        </p:nvSpPr>
        <p:spPr>
          <a:xfrm flipH="1">
            <a:off x="53512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4705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8"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73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Rectangle 37"/>
          <p:cNvSpPr>
            <a:spLocks noGrp="1" noChangeArrowheads="1"/>
          </p:cNvSpPr>
          <p:nvPr>
            <p:ph type="body" idx="4294967295"/>
          </p:nvPr>
        </p:nvSpPr>
        <p:spPr bwMode="auto">
          <a:xfrm>
            <a:off x="152400" y="1382713"/>
            <a:ext cx="8763000" cy="55514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buClr>
                <a:schemeClr val="tx1"/>
              </a:buClr>
              <a:buFont typeface="Wingdings" pitchFamily="2" charset="2"/>
              <a:buChar char="q"/>
            </a:pPr>
            <a:r>
              <a:rPr lang="fr-CH" sz="2800" b="1" dirty="0">
                <a:latin typeface="Calibri" panose="020F0502020204030204" pitchFamily="34" charset="0"/>
              </a:rPr>
              <a:t>Partenaires des composantes de la Mission </a:t>
            </a:r>
            <a:endParaRPr lang="en-GB" altLang="fr-FR" sz="2800" b="1" dirty="0" smtClean="0">
              <a:latin typeface="Calibri" pitchFamily="34" charset="0"/>
              <a:cs typeface="Arial" pitchFamily="34" charset="0"/>
            </a:endParaRPr>
          </a:p>
          <a:p>
            <a:pPr lvl="1">
              <a:spcBef>
                <a:spcPct val="0"/>
              </a:spcBef>
              <a:buFontTx/>
              <a:buNone/>
            </a:pPr>
            <a:endParaRPr lang="en-GB" altLang="fr-FR" b="1" dirty="0" smtClean="0">
              <a:latin typeface="Calibri" pitchFamily="34" charset="0"/>
            </a:endParaRPr>
          </a:p>
          <a:p>
            <a:pPr>
              <a:spcBef>
                <a:spcPct val="0"/>
              </a:spcBef>
              <a:buClr>
                <a:schemeClr val="tx1"/>
              </a:buClr>
              <a:buFont typeface="Wingdings" pitchFamily="2" charset="2"/>
              <a:buChar char="q"/>
            </a:pPr>
            <a:r>
              <a:rPr lang="fr-CH" sz="2800" b="1" dirty="0">
                <a:latin typeface="Calibri" panose="020F0502020204030204" pitchFamily="34" charset="0"/>
              </a:rPr>
              <a:t>Équipe de pays des Nations Unies (UNCT) / Équipe de pays pour l’action humanitaire (HCT</a:t>
            </a:r>
            <a:r>
              <a:rPr lang="fr-CH" sz="2800" b="1" dirty="0" smtClean="0">
                <a:latin typeface="Calibri" panose="020F0502020204030204" pitchFamily="34" charset="0"/>
              </a:rPr>
              <a:t>)</a:t>
            </a:r>
          </a:p>
          <a:p>
            <a:pPr>
              <a:spcBef>
                <a:spcPct val="0"/>
              </a:spcBef>
              <a:buClr>
                <a:schemeClr val="tx1"/>
              </a:buClr>
              <a:buFont typeface="Wingdings" pitchFamily="2" charset="2"/>
              <a:buChar char="q"/>
            </a:pPr>
            <a:endParaRPr lang="en-GB" altLang="fr-FR" sz="2800" b="1" dirty="0" smtClean="0">
              <a:latin typeface="Calibri" pitchFamily="34" charset="0"/>
              <a:cs typeface="Arial" pitchFamily="34" charset="0"/>
            </a:endParaRPr>
          </a:p>
          <a:p>
            <a:pPr>
              <a:spcBef>
                <a:spcPct val="0"/>
              </a:spcBef>
              <a:buClr>
                <a:schemeClr val="tx1"/>
              </a:buClr>
              <a:buFont typeface="Wingdings" pitchFamily="2" charset="2"/>
              <a:buChar char="q"/>
            </a:pPr>
            <a:r>
              <a:rPr lang="fr-CH" sz="2800" b="1" dirty="0">
                <a:latin typeface="Calibri" panose="020F0502020204030204" pitchFamily="34" charset="0"/>
              </a:rPr>
              <a:t>Partenaires nationaux </a:t>
            </a:r>
            <a:endParaRPr lang="en-GB" altLang="fr-FR" sz="2800" b="1" dirty="0" smtClean="0">
              <a:latin typeface="Calibri" pitchFamily="34" charset="0"/>
            </a:endParaRPr>
          </a:p>
          <a:p>
            <a:pPr lvl="1">
              <a:spcBef>
                <a:spcPct val="0"/>
              </a:spcBef>
              <a:buFontTx/>
              <a:buChar char="•"/>
            </a:pPr>
            <a:endParaRPr lang="en-GB" altLang="fr-FR" b="1" dirty="0" smtClean="0">
              <a:latin typeface="Calibri" pitchFamily="34" charset="0"/>
              <a:cs typeface="Arial" pitchFamily="34" charset="0"/>
            </a:endParaRPr>
          </a:p>
          <a:p>
            <a:pPr>
              <a:spcBef>
                <a:spcPct val="0"/>
              </a:spcBef>
              <a:buClr>
                <a:schemeClr val="tx1"/>
              </a:buClr>
              <a:buFont typeface="Wingdings" pitchFamily="2" charset="2"/>
              <a:buChar char="q"/>
            </a:pPr>
            <a:r>
              <a:rPr lang="fr-CH" sz="2800" b="1" dirty="0">
                <a:latin typeface="Calibri" panose="020F0502020204030204" pitchFamily="34" charset="0"/>
              </a:rPr>
              <a:t>Partenaires régionaux et internationaux</a:t>
            </a:r>
            <a:endParaRPr lang="en-GB" altLang="fr-FR" sz="2800" b="1" dirty="0" smtClean="0">
              <a:latin typeface="Calibri" pitchFamily="34" charset="0"/>
            </a:endParaRPr>
          </a:p>
        </p:txBody>
      </p:sp>
      <p:sp>
        <p:nvSpPr>
          <p:cNvPr id="132100" name="Text Box 4"/>
          <p:cNvSpPr txBox="1">
            <a:spLocks noChangeArrowheads="1"/>
          </p:cNvSpPr>
          <p:nvPr/>
        </p:nvSpPr>
        <p:spPr bwMode="auto">
          <a:xfrm>
            <a:off x="38100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fr-FR" sz="2800" b="1" dirty="0">
                <a:solidFill>
                  <a:srgbClr val="000000"/>
                </a:solidFill>
              </a:rPr>
              <a:t>STRUCTURE </a:t>
            </a:r>
            <a:r>
              <a:rPr lang="en-US" altLang="fr-FR" sz="2800" b="1" dirty="0" smtClean="0">
                <a:solidFill>
                  <a:srgbClr val="000000"/>
                </a:solidFill>
              </a:rPr>
              <a:t>DE LA PRÉSENTATION</a:t>
            </a:r>
            <a:endParaRPr lang="en-US" altLang="fr-FR" sz="2800" b="1" dirty="0">
              <a:solidFill>
                <a:srgbClr val="000000"/>
              </a:solidFill>
            </a:endParaRPr>
          </a:p>
        </p:txBody>
      </p:sp>
      <p:sp>
        <p:nvSpPr>
          <p:cNvPr id="5" name="ZoneTexte 4"/>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6" name="ZoneTexte 5"/>
          <p:cNvSpPr txBox="1"/>
          <p:nvPr/>
        </p:nvSpPr>
        <p:spPr>
          <a:xfrm flipH="1">
            <a:off x="53512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7" name="ZoneTexte 6"/>
          <p:cNvSpPr txBox="1"/>
          <p:nvPr/>
        </p:nvSpPr>
        <p:spPr>
          <a:xfrm flipH="1">
            <a:off x="294705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74</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3" name="Text Box 4"/>
          <p:cNvSpPr txBox="1">
            <a:spLocks noChangeArrowheads="1"/>
          </p:cNvSpPr>
          <p:nvPr/>
        </p:nvSpPr>
        <p:spPr bwMode="auto">
          <a:xfrm>
            <a:off x="1600200" y="838200"/>
            <a:ext cx="5943600" cy="461665"/>
          </a:xfrm>
          <a:prstGeom prst="rect">
            <a:avLst/>
          </a:prstGeom>
          <a:noFill/>
          <a:ln w="9525" algn="ctr">
            <a:solidFill>
              <a:srgbClr val="0000FF"/>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000000"/>
              </a:buClr>
              <a:buSzPct val="80000"/>
              <a:buFont typeface="Wingdings" pitchFamily="2" charset="2"/>
              <a:buNone/>
            </a:pPr>
            <a:r>
              <a:rPr lang="fr-FR" sz="2400" b="1" dirty="0"/>
              <a:t>Les experts militaires en mission (</a:t>
            </a:r>
            <a:r>
              <a:rPr lang="fr-FR" sz="2400" b="1" dirty="0" err="1"/>
              <a:t>UNMEMs</a:t>
            </a:r>
            <a:r>
              <a:rPr lang="fr-FR" sz="2400" b="1" dirty="0" smtClean="0"/>
              <a:t>)</a:t>
            </a:r>
            <a:endParaRPr lang="en-US" altLang="fr-FR" sz="2400" b="1" dirty="0">
              <a:solidFill>
                <a:srgbClr val="000000"/>
              </a:solidFill>
            </a:endParaRPr>
          </a:p>
        </p:txBody>
      </p:sp>
      <p:sp>
        <p:nvSpPr>
          <p:cNvPr id="133124" name="Rectangle 1"/>
          <p:cNvSpPr>
            <a:spLocks noChangeArrowheads="1"/>
          </p:cNvSpPr>
          <p:nvPr/>
        </p:nvSpPr>
        <p:spPr bwMode="auto">
          <a:xfrm>
            <a:off x="152400" y="1712506"/>
            <a:ext cx="8839200" cy="2185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tabLst>
                <a:tab pos="457200" algn="l"/>
              </a:tabLst>
              <a:defRPr sz="2000">
                <a:solidFill>
                  <a:schemeClr val="tx1"/>
                </a:solidFill>
                <a:latin typeface="Calibri" pitchFamily="34" charset="0"/>
                <a:cs typeface="Arial" pitchFamily="34" charset="0"/>
              </a:defRPr>
            </a:lvl1pPr>
            <a:lvl2pPr eaLnBrk="0" hangingPunct="0">
              <a:tabLst>
                <a:tab pos="457200" algn="l"/>
              </a:tabLst>
              <a:defRPr sz="2000">
                <a:solidFill>
                  <a:schemeClr val="tx1"/>
                </a:solidFill>
                <a:latin typeface="Calibri" pitchFamily="34" charset="0"/>
                <a:cs typeface="Arial" pitchFamily="34" charset="0"/>
              </a:defRPr>
            </a:lvl2pPr>
            <a:lvl3pPr marL="1143000" indent="-228600" eaLnBrk="0" hangingPunct="0">
              <a:tabLst>
                <a:tab pos="457200" algn="l"/>
              </a:tabLst>
              <a:defRPr sz="2000">
                <a:solidFill>
                  <a:schemeClr val="tx1"/>
                </a:solidFill>
                <a:latin typeface="Calibri" pitchFamily="34" charset="0"/>
                <a:cs typeface="Arial" pitchFamily="34" charset="0"/>
              </a:defRPr>
            </a:lvl3pPr>
            <a:lvl4pPr marL="1600200" indent="-228600" eaLnBrk="0" hangingPunct="0">
              <a:tabLst>
                <a:tab pos="457200" algn="l"/>
              </a:tabLst>
              <a:defRPr sz="2000">
                <a:solidFill>
                  <a:schemeClr val="tx1"/>
                </a:solidFill>
                <a:latin typeface="Calibri" pitchFamily="34" charset="0"/>
                <a:cs typeface="Arial" pitchFamily="34" charset="0"/>
              </a:defRPr>
            </a:lvl4pPr>
            <a:lvl5pPr marL="2057400" indent="-228600" eaLnBrk="0" hangingPunct="0">
              <a:tabLst>
                <a:tab pos="4572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457200" algn="l"/>
              </a:tabLst>
              <a:defRPr sz="2000">
                <a:solidFill>
                  <a:schemeClr val="tx1"/>
                </a:solidFill>
                <a:latin typeface="Calibri" pitchFamily="34" charset="0"/>
                <a:cs typeface="Arial" pitchFamily="34" charset="0"/>
              </a:defRPr>
            </a:lvl9pPr>
          </a:lstStyle>
          <a:p>
            <a:pPr>
              <a:buSzPct val="80000"/>
              <a:buFont typeface="Wingdings" pitchFamily="2" charset="2"/>
              <a:buChar char="§"/>
            </a:pPr>
            <a:r>
              <a:rPr lang="en-US" altLang="fr-FR" sz="2400" b="1" dirty="0">
                <a:solidFill>
                  <a:srgbClr val="000000"/>
                </a:solidFill>
              </a:rPr>
              <a:t> </a:t>
            </a:r>
            <a:r>
              <a:rPr lang="fr-FR" sz="2400" b="1" dirty="0" err="1"/>
              <a:t>UNMOs</a:t>
            </a:r>
            <a:r>
              <a:rPr lang="fr-FR" sz="2400" b="1" dirty="0"/>
              <a:t> </a:t>
            </a:r>
            <a:r>
              <a:rPr lang="fr-FR" sz="2400" b="1" dirty="0" smtClean="0"/>
              <a:t>: </a:t>
            </a:r>
            <a:r>
              <a:rPr lang="fr-FR" sz="2400" b="1" dirty="0"/>
              <a:t>Observateurs militaires</a:t>
            </a:r>
            <a:endParaRPr lang="en-US" altLang="fr-FR" sz="2400" b="1" dirty="0">
              <a:solidFill>
                <a:srgbClr val="000000"/>
              </a:solidFill>
            </a:endParaRPr>
          </a:p>
          <a:p>
            <a:pPr>
              <a:buSzPct val="80000"/>
              <a:buFont typeface="Wingdings" pitchFamily="2" charset="2"/>
              <a:buChar char="§"/>
            </a:pPr>
            <a:r>
              <a:rPr lang="en-US" altLang="fr-FR" sz="2400" b="1" dirty="0">
                <a:solidFill>
                  <a:srgbClr val="000000"/>
                </a:solidFill>
              </a:rPr>
              <a:t> </a:t>
            </a:r>
            <a:r>
              <a:rPr lang="fr-FR" sz="2400" b="1" dirty="0" err="1"/>
              <a:t>MLOs</a:t>
            </a:r>
            <a:r>
              <a:rPr lang="fr-FR" sz="2400" b="1" dirty="0"/>
              <a:t> :  </a:t>
            </a:r>
            <a:r>
              <a:rPr lang="fr-FR" sz="2400" b="1" dirty="0" smtClean="0"/>
              <a:t>Officiers </a:t>
            </a:r>
            <a:r>
              <a:rPr lang="fr-FR" sz="2400" b="1" dirty="0"/>
              <a:t>de liaison</a:t>
            </a:r>
            <a:endParaRPr lang="en-US" altLang="fr-FR" sz="2400" b="1" dirty="0">
              <a:solidFill>
                <a:srgbClr val="000000"/>
              </a:solidFill>
            </a:endParaRPr>
          </a:p>
          <a:p>
            <a:pPr>
              <a:buSzPct val="80000"/>
              <a:buFont typeface="Wingdings" pitchFamily="2" charset="2"/>
              <a:buChar char="§"/>
            </a:pPr>
            <a:r>
              <a:rPr lang="en-US" altLang="fr-FR" sz="2400" b="1" dirty="0">
                <a:solidFill>
                  <a:srgbClr val="000000"/>
                </a:solidFill>
              </a:rPr>
              <a:t> </a:t>
            </a:r>
            <a:r>
              <a:rPr lang="fr-FR" sz="2400" b="1" dirty="0" err="1"/>
              <a:t>MILADs</a:t>
            </a:r>
            <a:r>
              <a:rPr lang="fr-FR" sz="2400" b="1" dirty="0"/>
              <a:t> :  Conseillers militaires</a:t>
            </a:r>
            <a:endParaRPr lang="en-US" altLang="fr-FR" sz="2400" b="1" dirty="0">
              <a:solidFill>
                <a:srgbClr val="000000"/>
              </a:solidFill>
            </a:endParaRPr>
          </a:p>
          <a:p>
            <a:pPr>
              <a:buSzPct val="80000"/>
              <a:buFont typeface="Wingdings" pitchFamily="2" charset="2"/>
              <a:buNone/>
            </a:pPr>
            <a:endParaRPr lang="en-US" altLang="fr-FR" sz="2400" b="1" dirty="0">
              <a:solidFill>
                <a:srgbClr val="000000"/>
              </a:solidFill>
            </a:endParaRPr>
          </a:p>
          <a:p>
            <a:pPr>
              <a:buSzPct val="80000"/>
              <a:buFont typeface="Wingdings" pitchFamily="2" charset="2"/>
              <a:buNone/>
            </a:pPr>
            <a:endParaRPr lang="en-US" altLang="fr-FR" sz="2400" b="1" dirty="0">
              <a:solidFill>
                <a:srgbClr val="000000"/>
              </a:solidFill>
            </a:endParaRPr>
          </a:p>
          <a:p>
            <a:pPr lvl="1">
              <a:buFont typeface="Calibri" pitchFamily="34" charset="0"/>
              <a:buNone/>
            </a:pPr>
            <a:endParaRPr lang="en-US" altLang="fr-FR" sz="1600" b="1" dirty="0">
              <a:solidFill>
                <a:srgbClr val="000000"/>
              </a:solidFill>
            </a:endParaRPr>
          </a:p>
        </p:txBody>
      </p:sp>
      <p:pic>
        <p:nvPicPr>
          <p:cNvPr id="13312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0200" y="1600200"/>
            <a:ext cx="2819400" cy="187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33126" name="Text Box 4"/>
          <p:cNvSpPr txBox="1">
            <a:spLocks noChangeArrowheads="1"/>
          </p:cNvSpPr>
          <p:nvPr/>
        </p:nvSpPr>
        <p:spPr bwMode="auto">
          <a:xfrm>
            <a:off x="323850" y="228600"/>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solidFill>
                  <a:srgbClr val="0000FF"/>
                </a:solidFill>
              </a:rPr>
              <a:t>PARTENAIRES DES COMPOSANTES DE LA </a:t>
            </a:r>
            <a:r>
              <a:rPr lang="fr-FR" sz="2800" b="1" dirty="0" smtClean="0">
                <a:solidFill>
                  <a:srgbClr val="0000FF"/>
                </a:solidFill>
              </a:rPr>
              <a:t>MISSION</a:t>
            </a:r>
            <a:endParaRPr lang="en-US" altLang="fr-FR" sz="2800" b="1" dirty="0">
              <a:solidFill>
                <a:srgbClr val="3333FF"/>
              </a:solidFill>
            </a:endParaRPr>
          </a:p>
        </p:txBody>
      </p:sp>
      <p:sp>
        <p:nvSpPr>
          <p:cNvPr id="133127" name="TextBox 5"/>
          <p:cNvSpPr txBox="1">
            <a:spLocks noChangeArrowheads="1"/>
          </p:cNvSpPr>
          <p:nvPr/>
        </p:nvSpPr>
        <p:spPr bwMode="auto">
          <a:xfrm>
            <a:off x="457200" y="3336925"/>
            <a:ext cx="8763000"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SzPct val="80000"/>
              <a:buFont typeface="Wingdings" pitchFamily="2" charset="2"/>
              <a:buChar char="Ø"/>
            </a:pPr>
            <a:r>
              <a:rPr lang="en-US" altLang="fr-FR" sz="2400" b="1" dirty="0">
                <a:solidFill>
                  <a:srgbClr val="000000"/>
                </a:solidFill>
              </a:rPr>
              <a:t> </a:t>
            </a:r>
            <a:r>
              <a:rPr lang="fr-FR" sz="2400" b="1" dirty="0">
                <a:solidFill>
                  <a:srgbClr val="0000FF"/>
                </a:solidFill>
              </a:rPr>
              <a:t>Domaines de collaboration</a:t>
            </a:r>
            <a:endParaRPr lang="en-US" altLang="fr-FR" sz="2400" b="1" dirty="0">
              <a:solidFill>
                <a:srgbClr val="0000FF"/>
              </a:solidFill>
            </a:endParaRPr>
          </a:p>
          <a:p>
            <a:pPr lvl="1" eaLnBrk="1" hangingPunct="1">
              <a:buSzPct val="80000"/>
              <a:buFont typeface="Wingdings" pitchFamily="2" charset="2"/>
              <a:buChar char="§"/>
            </a:pPr>
            <a:r>
              <a:rPr lang="en-US" altLang="fr-FR" sz="2400" b="1" dirty="0">
                <a:solidFill>
                  <a:srgbClr val="000000"/>
                </a:solidFill>
              </a:rPr>
              <a:t> </a:t>
            </a:r>
            <a:r>
              <a:rPr lang="fr-FR" sz="2400" b="1" dirty="0"/>
              <a:t>Observation, contrôle et rapport</a:t>
            </a:r>
            <a:endParaRPr lang="en-US" altLang="fr-FR" sz="2400" b="1" dirty="0">
              <a:solidFill>
                <a:srgbClr val="000000"/>
              </a:solidFill>
            </a:endParaRPr>
          </a:p>
          <a:p>
            <a:pPr lvl="1" eaLnBrk="1" hangingPunct="1">
              <a:buSzPct val="80000"/>
              <a:buFont typeface="Wingdings" pitchFamily="2" charset="2"/>
              <a:buChar char="§"/>
            </a:pPr>
            <a:r>
              <a:rPr lang="en-US" altLang="fr-FR" sz="2400" b="1" dirty="0">
                <a:solidFill>
                  <a:srgbClr val="000000"/>
                </a:solidFill>
              </a:rPr>
              <a:t> </a:t>
            </a:r>
            <a:r>
              <a:rPr lang="fr-FR" sz="2400" b="1" dirty="0"/>
              <a:t>Liaison -  Mise à profit des relations </a:t>
            </a:r>
            <a:r>
              <a:rPr lang="fr-FR" sz="2400" b="1" dirty="0" smtClean="0"/>
              <a:t>établies</a:t>
            </a:r>
            <a:endParaRPr lang="en-US" altLang="fr-FR" sz="2400" b="1" dirty="0">
              <a:solidFill>
                <a:srgbClr val="000000"/>
              </a:solidFill>
            </a:endParaRPr>
          </a:p>
          <a:p>
            <a:pPr lvl="1" eaLnBrk="1" hangingPunct="1">
              <a:buSzPct val="80000"/>
              <a:buFont typeface="Wingdings" pitchFamily="2" charset="2"/>
              <a:buChar char="§"/>
            </a:pPr>
            <a:r>
              <a:rPr lang="en-US" altLang="fr-FR" sz="2400" b="1" dirty="0">
                <a:solidFill>
                  <a:srgbClr val="000000"/>
                </a:solidFill>
              </a:rPr>
              <a:t> </a:t>
            </a:r>
            <a:r>
              <a:rPr lang="fr-FR" sz="2400" b="1" dirty="0"/>
              <a:t>Coordination – Partage d’une base de données pour l’aide au développement des capacités</a:t>
            </a:r>
            <a:endParaRPr lang="en-US" altLang="fr-FR" sz="2400" b="1" dirty="0">
              <a:solidFill>
                <a:srgbClr val="000000"/>
              </a:solidFill>
            </a:endParaRPr>
          </a:p>
          <a:p>
            <a:pPr lvl="1" eaLnBrk="1" hangingPunct="1">
              <a:buSzPct val="80000"/>
              <a:buFont typeface="Wingdings" pitchFamily="2" charset="2"/>
              <a:buChar char="§"/>
            </a:pPr>
            <a:endParaRPr lang="en-US" altLang="fr-FR" sz="2400" b="1" dirty="0">
              <a:solidFill>
                <a:srgbClr val="000000"/>
              </a:solidFill>
            </a:endParaRPr>
          </a:p>
          <a:p>
            <a:pPr eaLnBrk="1" hangingPunct="1">
              <a:buSzPct val="80000"/>
              <a:buFont typeface="Wingdings" pitchFamily="2" charset="2"/>
              <a:buChar char="ð"/>
            </a:pPr>
            <a:r>
              <a:rPr lang="en-US" altLang="fr-FR" sz="2400" b="1" dirty="0">
                <a:solidFill>
                  <a:srgbClr val="000000"/>
                </a:solidFill>
              </a:rPr>
              <a:t> </a:t>
            </a:r>
            <a:r>
              <a:rPr lang="fr-FR" sz="2400" b="1" dirty="0"/>
              <a:t>Des « </a:t>
            </a:r>
            <a:r>
              <a:rPr lang="fr-FR" sz="2400" b="1" dirty="0">
                <a:solidFill>
                  <a:srgbClr val="0000FF"/>
                </a:solidFill>
              </a:rPr>
              <a:t>Règles de coopération</a:t>
            </a:r>
            <a:r>
              <a:rPr lang="fr-FR" sz="2400" b="1" dirty="0"/>
              <a:t> »  doivent être </a:t>
            </a:r>
            <a:r>
              <a:rPr lang="fr-FR" sz="2400" b="1" dirty="0" smtClean="0"/>
              <a:t>établies</a:t>
            </a:r>
            <a:endParaRPr lang="en-US" altLang="fr-FR" sz="2400" b="1" dirty="0">
              <a:solidFill>
                <a:srgbClr val="000000"/>
              </a:solidFill>
            </a:endParaRPr>
          </a:p>
          <a:p>
            <a:pPr eaLnBrk="1" hangingPunct="1">
              <a:buSzPct val="80000"/>
              <a:buFont typeface="Wingdings" pitchFamily="2" charset="2"/>
              <a:buNone/>
            </a:pPr>
            <a:endParaRPr lang="en-US" altLang="fr-FR" sz="2400" b="1" dirty="0">
              <a:solidFill>
                <a:srgbClr val="000000"/>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ZoneTexte 9"/>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1"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75</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7" name="Rectangle 37"/>
          <p:cNvSpPr>
            <a:spLocks noGrp="1" noChangeArrowheads="1"/>
          </p:cNvSpPr>
          <p:nvPr>
            <p:ph type="body" idx="4294967295"/>
          </p:nvPr>
        </p:nvSpPr>
        <p:spPr bwMode="auto">
          <a:xfrm>
            <a:off x="0" y="3773488"/>
            <a:ext cx="8839200" cy="582771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lvl="1">
              <a:spcBef>
                <a:spcPts val="600"/>
              </a:spcBef>
              <a:buFont typeface="Wingdings" pitchFamily="2" charset="2"/>
              <a:buChar char="§"/>
            </a:pPr>
            <a:r>
              <a:rPr lang="fr-FR" sz="2000" b="1" dirty="0">
                <a:latin typeface="Calibri" panose="020F0502020204030204" pitchFamily="34" charset="0"/>
              </a:rPr>
              <a:t>Soutien à la réforme et à la restructuration des capacités </a:t>
            </a:r>
            <a:r>
              <a:rPr lang="fr-FR" sz="2000" b="1" dirty="0" smtClean="0">
                <a:latin typeface="Calibri" panose="020F0502020204030204" pitchFamily="34" charset="0"/>
              </a:rPr>
              <a:t>nationales</a:t>
            </a:r>
            <a:endParaRPr lang="en-US" altLang="fr-FR" sz="2000" b="1" dirty="0" smtClean="0">
              <a:latin typeface="Calibri" pitchFamily="34" charset="0"/>
            </a:endParaRPr>
          </a:p>
          <a:p>
            <a:pPr lvl="1">
              <a:spcBef>
                <a:spcPts val="600"/>
              </a:spcBef>
              <a:buFont typeface="Wingdings" pitchFamily="2" charset="2"/>
              <a:buChar char="§"/>
            </a:pPr>
            <a:r>
              <a:rPr lang="fr-FR" sz="2000" b="1" dirty="0">
                <a:latin typeface="Calibri" panose="020F0502020204030204" pitchFamily="34" charset="0"/>
              </a:rPr>
              <a:t>Soutien opérationnel au pays hôte en matière de maintien de l’ordre</a:t>
            </a:r>
            <a:endParaRPr lang="en-US" altLang="fr-FR" sz="2000" b="1" dirty="0" smtClean="0">
              <a:latin typeface="Calibri" pitchFamily="34" charset="0"/>
            </a:endParaRPr>
          </a:p>
          <a:p>
            <a:pPr lvl="1">
              <a:spcBef>
                <a:spcPts val="600"/>
              </a:spcBef>
              <a:buFont typeface="Wingdings" pitchFamily="2" charset="2"/>
              <a:buChar char="§"/>
            </a:pPr>
            <a:r>
              <a:rPr lang="fr-FR" sz="2000" b="1" dirty="0">
                <a:latin typeface="Calibri" panose="020F0502020204030204" pitchFamily="34" charset="0"/>
              </a:rPr>
              <a:t>Opérations de police et de maintien de l’ordre à titre intérimaire, conformément au mandat</a:t>
            </a:r>
            <a:endParaRPr lang="en-US" altLang="fr-FR" sz="2000" b="1" dirty="0" smtClean="0">
              <a:latin typeface="Calibri" pitchFamily="34" charset="0"/>
            </a:endParaRPr>
          </a:p>
          <a:p>
            <a:pPr lvl="1">
              <a:spcBef>
                <a:spcPts val="600"/>
              </a:spcBef>
              <a:buFont typeface="Wingdings" pitchFamily="2" charset="2"/>
              <a:buNone/>
            </a:pPr>
            <a:endParaRPr lang="en-US" altLang="fr-FR" sz="1800" b="1" dirty="0" smtClean="0">
              <a:latin typeface="Calibri" pitchFamily="34" charset="0"/>
            </a:endParaRPr>
          </a:p>
          <a:p>
            <a:pPr>
              <a:buFont typeface="Wingdings" pitchFamily="2" charset="2"/>
              <a:buChar char="ð"/>
            </a:pPr>
            <a:r>
              <a:rPr lang="fr-FR" sz="2000" b="1" dirty="0">
                <a:solidFill>
                  <a:srgbClr val="0000FF"/>
                </a:solidFill>
              </a:rPr>
              <a:t>La Police de l’ONU et la CIMIC-NU doivent assurer leur liaison et leur coordination mutuelles</a:t>
            </a:r>
            <a:endParaRPr lang="en-US" altLang="fr-FR" sz="2000" b="1" dirty="0" smtClean="0">
              <a:solidFill>
                <a:srgbClr val="0000FF"/>
              </a:solidFill>
              <a:latin typeface="Calibri" pitchFamily="34" charset="0"/>
            </a:endParaRPr>
          </a:p>
          <a:p>
            <a:pPr>
              <a:buFont typeface="Wingdings" pitchFamily="2" charset="2"/>
              <a:buNone/>
            </a:pPr>
            <a:endParaRPr lang="en-US" altLang="fr-FR" sz="2000" b="1" dirty="0" smtClean="0">
              <a:latin typeface="Calibri" pitchFamily="34" charset="0"/>
            </a:endParaRPr>
          </a:p>
        </p:txBody>
      </p:sp>
      <p:sp>
        <p:nvSpPr>
          <p:cNvPr id="134148" name="Text Box 4"/>
          <p:cNvSpPr txBox="1">
            <a:spLocks noChangeArrowheads="1"/>
          </p:cNvSpPr>
          <p:nvPr/>
        </p:nvSpPr>
        <p:spPr bwMode="auto">
          <a:xfrm>
            <a:off x="395805" y="893465"/>
            <a:ext cx="8439150" cy="461665"/>
          </a:xfrm>
          <a:prstGeom prst="rect">
            <a:avLst/>
          </a:prstGeom>
          <a:noFill/>
          <a:ln w="9525" algn="ctr">
            <a:solidFill>
              <a:srgbClr val="0000FF"/>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000000"/>
              </a:buClr>
              <a:buSzPct val="80000"/>
              <a:buFont typeface="Wingdings" pitchFamily="2" charset="2"/>
              <a:buNone/>
            </a:pPr>
            <a:r>
              <a:rPr lang="fr-FR" sz="2400" b="1" dirty="0"/>
              <a:t>UNPOL (Police de l’ONU – Maintien de l’ordre à titre intérimaire</a:t>
            </a:r>
            <a:r>
              <a:rPr lang="fr-FR" sz="2400" b="1" dirty="0" smtClean="0"/>
              <a:t>)</a:t>
            </a:r>
            <a:endParaRPr lang="en-US" altLang="fr-FR" sz="2400" b="1" dirty="0">
              <a:solidFill>
                <a:srgbClr val="000000"/>
              </a:solidFill>
            </a:endParaRPr>
          </a:p>
        </p:txBody>
      </p:sp>
      <p:sp>
        <p:nvSpPr>
          <p:cNvPr id="134149" name="Text Box 4"/>
          <p:cNvSpPr txBox="1">
            <a:spLocks noChangeArrowheads="1"/>
          </p:cNvSpPr>
          <p:nvPr/>
        </p:nvSpPr>
        <p:spPr bwMode="auto">
          <a:xfrm>
            <a:off x="323850" y="304800"/>
            <a:ext cx="8439150" cy="519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t>PARTENAIRES DES COMPOSANTES DE LA MISSION</a:t>
            </a:r>
            <a:endParaRPr lang="en-US" altLang="fr-FR" sz="2800" b="1" dirty="0"/>
          </a:p>
        </p:txBody>
      </p:sp>
      <p:pic>
        <p:nvPicPr>
          <p:cNvPr id="134150" name="Picture 7" descr="UNPO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1577975"/>
            <a:ext cx="3352800"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ZoneTexte 6"/>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76</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Rectangle 37"/>
          <p:cNvSpPr>
            <a:spLocks noGrp="1" noChangeArrowheads="1"/>
          </p:cNvSpPr>
          <p:nvPr>
            <p:ph type="body" idx="4294967295"/>
          </p:nvPr>
        </p:nvSpPr>
        <p:spPr bwMode="auto">
          <a:xfrm>
            <a:off x="0" y="1776413"/>
            <a:ext cx="9144000" cy="29479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 typeface="Wingdings" pitchFamily="2" charset="2"/>
              <a:buChar char="§"/>
            </a:pPr>
            <a:r>
              <a:rPr lang="fr-CH" sz="2000" b="1" dirty="0">
                <a:latin typeface="Calibri" panose="020F0502020204030204" pitchFamily="34" charset="0"/>
              </a:rPr>
              <a:t>Assurent la sûreté et la sécurité et contribuent au maintien de </a:t>
            </a:r>
            <a:r>
              <a:rPr lang="fr-CH" sz="2000" b="1" dirty="0" smtClean="0">
                <a:latin typeface="Calibri" panose="020F0502020204030204" pitchFamily="34" charset="0"/>
              </a:rPr>
              <a:t>l’ordre</a:t>
            </a:r>
            <a:endParaRPr lang="en-US" altLang="fr-FR" sz="2000" b="1" dirty="0" smtClean="0">
              <a:latin typeface="Calibri" pitchFamily="34" charset="0"/>
            </a:endParaRPr>
          </a:p>
          <a:p>
            <a:pPr>
              <a:buFont typeface="Wingdings" pitchFamily="2" charset="2"/>
              <a:buChar char="§"/>
            </a:pPr>
            <a:r>
              <a:rPr lang="fr-CH" sz="2000" b="1" dirty="0">
                <a:latin typeface="Calibri" panose="020F0502020204030204" pitchFamily="34" charset="0"/>
              </a:rPr>
              <a:t>Missions de sécurité interne, à caractère plus flexible et plus visible</a:t>
            </a:r>
            <a:endParaRPr lang="en-US" altLang="fr-FR" sz="2000" b="1" dirty="0" smtClean="0">
              <a:latin typeface="Calibri" pitchFamily="34" charset="0"/>
            </a:endParaRPr>
          </a:p>
          <a:p>
            <a:pPr>
              <a:buFont typeface="Wingdings" pitchFamily="2" charset="2"/>
              <a:buChar char="§"/>
            </a:pPr>
            <a:r>
              <a:rPr lang="fr-CH" sz="2000" b="1" dirty="0">
                <a:latin typeface="Calibri" panose="020F0502020204030204" pitchFamily="34" charset="0"/>
              </a:rPr>
              <a:t>Potentiel limité de renforcement des capacités; cependant, ces unités peuvent aider l’UNPOL à renforcer les capacités au cas par cas</a:t>
            </a:r>
            <a:endParaRPr lang="en-US" altLang="fr-FR" sz="2000" b="1" dirty="0" smtClean="0">
              <a:latin typeface="Calibri" pitchFamily="34" charset="0"/>
            </a:endParaRPr>
          </a:p>
        </p:txBody>
      </p:sp>
      <p:pic>
        <p:nvPicPr>
          <p:cNvPr id="13517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4419600"/>
            <a:ext cx="2819400" cy="187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35173" name="TextBox 4"/>
          <p:cNvSpPr txBox="1">
            <a:spLocks noChangeArrowheads="1"/>
          </p:cNvSpPr>
          <p:nvPr/>
        </p:nvSpPr>
        <p:spPr bwMode="auto">
          <a:xfrm>
            <a:off x="3962400" y="4876800"/>
            <a:ext cx="28956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endParaRPr lang="en-GB" altLang="fr-FR" sz="1500" b="1" i="1">
              <a:solidFill>
                <a:srgbClr val="000000"/>
              </a:solidFill>
              <a:latin typeface="Times New Roman" pitchFamily="18" charset="0"/>
              <a:cs typeface="Times New Roman" pitchFamily="18" charset="0"/>
            </a:endParaRPr>
          </a:p>
        </p:txBody>
      </p:sp>
      <p:sp>
        <p:nvSpPr>
          <p:cNvPr id="135174" name="Text Box 4"/>
          <p:cNvSpPr txBox="1">
            <a:spLocks noChangeArrowheads="1"/>
          </p:cNvSpPr>
          <p:nvPr/>
        </p:nvSpPr>
        <p:spPr bwMode="auto">
          <a:xfrm>
            <a:off x="1461195" y="914400"/>
            <a:ext cx="6276460" cy="584775"/>
          </a:xfrm>
          <a:prstGeom prst="rect">
            <a:avLst/>
          </a:prstGeom>
          <a:noFill/>
          <a:ln w="9525" algn="ctr">
            <a:solidFill>
              <a:srgbClr val="0000FF"/>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000000"/>
              </a:buClr>
              <a:buSzPct val="80000"/>
              <a:buFont typeface="Wingdings" pitchFamily="2" charset="2"/>
              <a:buNone/>
            </a:pPr>
            <a:r>
              <a:rPr lang="fr-CH" sz="3200" b="1" dirty="0"/>
              <a:t>Unités de police constituées (</a:t>
            </a:r>
            <a:r>
              <a:rPr lang="fr-CH" sz="3200" b="1" dirty="0" err="1"/>
              <a:t>FPUs</a:t>
            </a:r>
            <a:r>
              <a:rPr lang="fr-CH" sz="3200" b="1" dirty="0"/>
              <a:t>)</a:t>
            </a:r>
            <a:endParaRPr lang="en-US" altLang="fr-FR" sz="3200" b="1" dirty="0">
              <a:solidFill>
                <a:srgbClr val="000000"/>
              </a:solidFill>
            </a:endParaRPr>
          </a:p>
        </p:txBody>
      </p:sp>
      <p:sp>
        <p:nvSpPr>
          <p:cNvPr id="135175" name="Text Box 4"/>
          <p:cNvSpPr txBox="1">
            <a:spLocks noChangeArrowheads="1"/>
          </p:cNvSpPr>
          <p:nvPr/>
        </p:nvSpPr>
        <p:spPr bwMode="auto">
          <a:xfrm>
            <a:off x="323850" y="304800"/>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CH" sz="2800" b="1" dirty="0"/>
              <a:t>PARTENAIRES DES COMPOSANTES DE LA MISSION</a:t>
            </a:r>
            <a:endParaRPr lang="en-US" altLang="fr-FR" sz="2800" b="1" dirty="0">
              <a:solidFill>
                <a:srgbClr val="000000"/>
              </a:solidFill>
            </a:endParaRPr>
          </a:p>
        </p:txBody>
      </p:sp>
      <p:sp>
        <p:nvSpPr>
          <p:cNvPr id="135176" name="Rectangle 10"/>
          <p:cNvSpPr>
            <a:spLocks noChangeArrowheads="1"/>
          </p:cNvSpPr>
          <p:nvPr/>
        </p:nvSpPr>
        <p:spPr bwMode="auto">
          <a:xfrm>
            <a:off x="-76200" y="3521075"/>
            <a:ext cx="9372600"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spcBef>
                <a:spcPct val="20000"/>
              </a:spcBef>
              <a:buFont typeface="Wingdings" pitchFamily="2" charset="2"/>
              <a:buChar char="ð"/>
            </a:pPr>
            <a:r>
              <a:rPr lang="en-US" altLang="fr-FR" sz="2400" b="1" dirty="0">
                <a:solidFill>
                  <a:srgbClr val="0000FF"/>
                </a:solidFill>
              </a:rPr>
              <a:t> </a:t>
            </a:r>
            <a:r>
              <a:rPr lang="fr-CH" sz="2400" b="1" dirty="0">
                <a:solidFill>
                  <a:srgbClr val="0000FF"/>
                </a:solidFill>
              </a:rPr>
              <a:t>Les </a:t>
            </a:r>
            <a:r>
              <a:rPr lang="fr-CH" sz="2400" b="1" dirty="0" err="1">
                <a:solidFill>
                  <a:srgbClr val="0000FF"/>
                </a:solidFill>
              </a:rPr>
              <a:t>FPUs</a:t>
            </a:r>
            <a:r>
              <a:rPr lang="fr-CH" sz="2400" b="1" dirty="0">
                <a:solidFill>
                  <a:srgbClr val="0000FF"/>
                </a:solidFill>
              </a:rPr>
              <a:t> et la CIMIC-NU doivent assurer au minimum leur liaison </a:t>
            </a:r>
            <a:r>
              <a:rPr lang="fr-CH" sz="2400" b="1" dirty="0" smtClean="0">
                <a:solidFill>
                  <a:srgbClr val="0000FF"/>
                </a:solidFill>
              </a:rPr>
              <a:t/>
            </a:r>
            <a:br>
              <a:rPr lang="fr-CH" sz="2400" b="1" dirty="0" smtClean="0">
                <a:solidFill>
                  <a:srgbClr val="0000FF"/>
                </a:solidFill>
              </a:rPr>
            </a:br>
            <a:r>
              <a:rPr lang="fr-CH" sz="2400" b="1" dirty="0" smtClean="0">
                <a:solidFill>
                  <a:srgbClr val="0000FF"/>
                </a:solidFill>
              </a:rPr>
              <a:t>et </a:t>
            </a:r>
            <a:r>
              <a:rPr lang="fr-CH" sz="2400" b="1" dirty="0">
                <a:solidFill>
                  <a:srgbClr val="0000FF"/>
                </a:solidFill>
              </a:rPr>
              <a:t>leur coordination </a:t>
            </a:r>
            <a:r>
              <a:rPr lang="fr-CH" sz="2400" b="1" dirty="0" smtClean="0">
                <a:solidFill>
                  <a:srgbClr val="0000FF"/>
                </a:solidFill>
              </a:rPr>
              <a:t>réciproques</a:t>
            </a:r>
            <a:endParaRPr lang="en-US" altLang="fr-FR" sz="2400" b="1" dirty="0">
              <a:solidFill>
                <a:srgbClr val="0000FF"/>
              </a:solidFill>
            </a:endParaRPr>
          </a:p>
        </p:txBody>
      </p:sp>
      <p:sp>
        <p:nvSpPr>
          <p:cNvPr id="9" name="ZoneTexte 8"/>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0" name="ZoneTexte 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77</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5" name="Rectangle 37"/>
          <p:cNvSpPr>
            <a:spLocks noGrp="1" noChangeArrowheads="1"/>
          </p:cNvSpPr>
          <p:nvPr>
            <p:ph type="body" idx="4294967295"/>
          </p:nvPr>
        </p:nvSpPr>
        <p:spPr bwMode="auto">
          <a:xfrm>
            <a:off x="0" y="1570038"/>
            <a:ext cx="8915400" cy="53641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spcBef>
                <a:spcPct val="0"/>
              </a:spcBef>
              <a:buNone/>
            </a:pPr>
            <a:r>
              <a:rPr lang="fr-FR" sz="1900" b="1" u="sng" dirty="0">
                <a:latin typeface="Calibri" panose="020F0502020204030204" pitchFamily="34" charset="0"/>
              </a:rPr>
              <a:t>Représentation, contrôle et facilitation</a:t>
            </a:r>
            <a:endParaRPr lang="en-US" altLang="fr-FR" sz="1900" dirty="0" smtClean="0">
              <a:latin typeface="Calibri" pitchFamily="34" charset="0"/>
            </a:endParaRPr>
          </a:p>
          <a:p>
            <a:pPr>
              <a:lnSpc>
                <a:spcPct val="90000"/>
              </a:lnSpc>
              <a:spcBef>
                <a:spcPct val="0"/>
              </a:spcBef>
              <a:buClr>
                <a:srgbClr val="0000FF"/>
              </a:buClr>
              <a:buFont typeface="Wingdings" pitchFamily="2" charset="2"/>
              <a:buChar char="ð"/>
            </a:pPr>
            <a:r>
              <a:rPr lang="fr-FR" sz="1900" b="1" dirty="0">
                <a:solidFill>
                  <a:srgbClr val="0000FF"/>
                </a:solidFill>
                <a:latin typeface="Calibri" panose="020F0502020204030204" pitchFamily="34" charset="0"/>
              </a:rPr>
              <a:t>Avant d’établir une liaison permanente, compréhension réciproque afin d’identifier et d’exploiter le potentiel de synergies </a:t>
            </a:r>
            <a:r>
              <a:rPr lang="fr-FR" sz="1900" b="1" dirty="0" err="1">
                <a:solidFill>
                  <a:srgbClr val="0000FF"/>
                </a:solidFill>
                <a:latin typeface="Calibri" panose="020F0502020204030204" pitchFamily="34" charset="0"/>
              </a:rPr>
              <a:t>civilo</a:t>
            </a:r>
            <a:r>
              <a:rPr lang="fr-FR" sz="1900" b="1" dirty="0">
                <a:solidFill>
                  <a:srgbClr val="0000FF"/>
                </a:solidFill>
                <a:latin typeface="Calibri" panose="020F0502020204030204" pitchFamily="34" charset="0"/>
              </a:rPr>
              <a:t>-militaires.</a:t>
            </a:r>
            <a:endParaRPr lang="en-US" altLang="fr-FR" sz="1900" dirty="0" smtClean="0">
              <a:solidFill>
                <a:srgbClr val="0000FF"/>
              </a:solidFill>
              <a:latin typeface="Calibri" pitchFamily="34" charset="0"/>
            </a:endParaRPr>
          </a:p>
          <a:p>
            <a:pPr lvl="1">
              <a:lnSpc>
                <a:spcPct val="90000"/>
              </a:lnSpc>
              <a:spcBef>
                <a:spcPct val="0"/>
              </a:spcBef>
              <a:buFont typeface="Wingdings" pitchFamily="2" charset="2"/>
              <a:buNone/>
            </a:pPr>
            <a:endParaRPr lang="en-US" altLang="fr-FR" sz="1900" dirty="0" smtClean="0">
              <a:latin typeface="Calibri" pitchFamily="34" charset="0"/>
            </a:endParaRPr>
          </a:p>
          <a:p>
            <a:pPr>
              <a:lnSpc>
                <a:spcPct val="90000"/>
              </a:lnSpc>
              <a:spcBef>
                <a:spcPct val="0"/>
              </a:spcBef>
              <a:buNone/>
            </a:pPr>
            <a:r>
              <a:rPr lang="fr-FR" sz="1900" b="1" u="sng" dirty="0">
                <a:latin typeface="Calibri" panose="020F0502020204030204" pitchFamily="34" charset="0"/>
              </a:rPr>
              <a:t>Instauration de la confiance, gestion des conflits et réconciliation</a:t>
            </a:r>
            <a:endParaRPr lang="en-US" altLang="fr-FR" sz="1900" dirty="0" smtClean="0">
              <a:latin typeface="Calibri" pitchFamily="34" charset="0"/>
            </a:endParaRPr>
          </a:p>
          <a:p>
            <a:pPr>
              <a:lnSpc>
                <a:spcPct val="90000"/>
              </a:lnSpc>
              <a:spcBef>
                <a:spcPct val="0"/>
              </a:spcBef>
              <a:buFont typeface="Wingdings" pitchFamily="2" charset="2"/>
              <a:buChar char="ð"/>
            </a:pPr>
            <a:r>
              <a:rPr lang="fr-FR" sz="1900" b="1" dirty="0">
                <a:solidFill>
                  <a:srgbClr val="0000FF"/>
                </a:solidFill>
                <a:latin typeface="Calibri" panose="020F0502020204030204" pitchFamily="34" charset="0"/>
              </a:rPr>
              <a:t>La liaison de la CIMIC-NU et du pays hôte et la coordination de l’appui aux communautés locales se font, par conséquent, par l’intermédiaire et </a:t>
            </a:r>
            <a:r>
              <a:rPr lang="fr-FR" sz="1900" b="1" dirty="0" smtClean="0">
                <a:solidFill>
                  <a:srgbClr val="0000FF"/>
                </a:solidFill>
                <a:latin typeface="Calibri" panose="020F0502020204030204" pitchFamily="34" charset="0"/>
              </a:rPr>
              <a:t>avec </a:t>
            </a:r>
            <a:r>
              <a:rPr lang="fr-FR" sz="1900" b="1" dirty="0">
                <a:solidFill>
                  <a:srgbClr val="0000FF"/>
                </a:solidFill>
                <a:latin typeface="Calibri" panose="020F0502020204030204" pitchFamily="34" charset="0"/>
              </a:rPr>
              <a:t>le concours des Affaires civiles</a:t>
            </a:r>
            <a:endParaRPr lang="en-US" altLang="fr-FR" sz="1900" b="1" dirty="0" smtClean="0">
              <a:solidFill>
                <a:srgbClr val="0000FF"/>
              </a:solidFill>
              <a:latin typeface="Calibri" pitchFamily="34" charset="0"/>
            </a:endParaRPr>
          </a:p>
          <a:p>
            <a:pPr>
              <a:lnSpc>
                <a:spcPct val="90000"/>
              </a:lnSpc>
              <a:spcBef>
                <a:spcPct val="0"/>
              </a:spcBef>
              <a:buFont typeface="Wingdings" pitchFamily="2" charset="2"/>
              <a:buChar char="ð"/>
            </a:pPr>
            <a:endParaRPr lang="en-US" altLang="fr-FR" sz="1900" b="1" dirty="0" smtClean="0">
              <a:solidFill>
                <a:srgbClr val="0000FF"/>
              </a:solidFill>
              <a:latin typeface="Calibri" pitchFamily="34" charset="0"/>
            </a:endParaRPr>
          </a:p>
          <a:p>
            <a:pPr>
              <a:lnSpc>
                <a:spcPct val="90000"/>
              </a:lnSpc>
              <a:spcBef>
                <a:spcPct val="0"/>
              </a:spcBef>
              <a:buNone/>
            </a:pPr>
            <a:r>
              <a:rPr lang="fr-FR" sz="1900" b="1" u="sng" dirty="0">
                <a:latin typeface="Calibri" panose="020F0502020204030204" pitchFamily="34" charset="0"/>
              </a:rPr>
              <a:t>Soutien aux autorités de </a:t>
            </a:r>
            <a:r>
              <a:rPr lang="fr-FR" sz="1900" b="1" u="sng" dirty="0" smtClean="0">
                <a:latin typeface="Calibri" panose="020F0502020204030204" pitchFamily="34" charset="0"/>
              </a:rPr>
              <a:t>l’État </a:t>
            </a:r>
            <a:r>
              <a:rPr lang="fr-FR" sz="1900" b="1" u="sng" dirty="0">
                <a:latin typeface="Calibri" panose="020F0502020204030204" pitchFamily="34" charset="0"/>
              </a:rPr>
              <a:t>hôte</a:t>
            </a:r>
            <a:endParaRPr lang="en-US" altLang="fr-FR" sz="1900" dirty="0" smtClean="0">
              <a:latin typeface="Calibri" pitchFamily="34" charset="0"/>
            </a:endParaRPr>
          </a:p>
          <a:p>
            <a:pPr>
              <a:lnSpc>
                <a:spcPct val="90000"/>
              </a:lnSpc>
              <a:spcBef>
                <a:spcPct val="0"/>
              </a:spcBef>
              <a:buClr>
                <a:srgbClr val="0000FF"/>
              </a:buClr>
              <a:buFont typeface="Wingdings" pitchFamily="2" charset="2"/>
              <a:buChar char="ð"/>
            </a:pPr>
            <a:r>
              <a:rPr lang="fr-FR" sz="1900" b="1" dirty="0">
                <a:solidFill>
                  <a:srgbClr val="0000FF"/>
                </a:solidFill>
                <a:latin typeface="Calibri" panose="020F0502020204030204" pitchFamily="34" charset="0"/>
              </a:rPr>
              <a:t>Les activités de la CIMIC-NU doivent être cohérentes, coordonnées et conformes aux objectifs de la Mission, avec le concours des Affaires civiles.</a:t>
            </a:r>
            <a:endParaRPr lang="en-US" altLang="fr-FR" sz="1900" b="1" dirty="0" smtClean="0">
              <a:solidFill>
                <a:srgbClr val="0000FF"/>
              </a:solidFill>
              <a:latin typeface="Calibri" pitchFamily="34" charset="0"/>
            </a:endParaRPr>
          </a:p>
          <a:p>
            <a:pPr>
              <a:lnSpc>
                <a:spcPct val="90000"/>
              </a:lnSpc>
              <a:spcBef>
                <a:spcPct val="0"/>
              </a:spcBef>
              <a:buFont typeface="Wingdings" pitchFamily="2" charset="2"/>
              <a:buNone/>
            </a:pPr>
            <a:endParaRPr lang="en-US" altLang="fr-FR" sz="2000" b="1" dirty="0" smtClean="0">
              <a:latin typeface="Calibri" pitchFamily="34" charset="0"/>
            </a:endParaRPr>
          </a:p>
          <a:p>
            <a:pPr>
              <a:lnSpc>
                <a:spcPct val="90000"/>
              </a:lnSpc>
              <a:spcBef>
                <a:spcPct val="0"/>
              </a:spcBef>
              <a:buFont typeface="Wingdings" pitchFamily="2" charset="2"/>
              <a:buChar char="ð"/>
            </a:pPr>
            <a:endParaRPr lang="en-US" altLang="fr-FR" sz="2000" dirty="0" smtClean="0">
              <a:latin typeface="Calibri" pitchFamily="34" charset="0"/>
            </a:endParaRPr>
          </a:p>
          <a:p>
            <a:pPr>
              <a:lnSpc>
                <a:spcPct val="90000"/>
              </a:lnSpc>
              <a:spcBef>
                <a:spcPct val="0"/>
              </a:spcBef>
              <a:buFont typeface="Wingdings" pitchFamily="2" charset="2"/>
              <a:buChar char="Ø"/>
            </a:pPr>
            <a:endParaRPr lang="en-US" altLang="fr-FR" sz="2000" dirty="0" smtClean="0">
              <a:latin typeface="Calibri" pitchFamily="34" charset="0"/>
            </a:endParaRPr>
          </a:p>
        </p:txBody>
      </p:sp>
      <p:sp>
        <p:nvSpPr>
          <p:cNvPr id="136196" name="Text Box 4"/>
          <p:cNvSpPr txBox="1">
            <a:spLocks noChangeArrowheads="1"/>
          </p:cNvSpPr>
          <p:nvPr/>
        </p:nvSpPr>
        <p:spPr bwMode="auto">
          <a:xfrm>
            <a:off x="1576410" y="858838"/>
            <a:ext cx="5976540" cy="584775"/>
          </a:xfrm>
          <a:prstGeom prst="rect">
            <a:avLst/>
          </a:prstGeom>
          <a:noFill/>
          <a:ln w="9525" algn="ctr">
            <a:solidFill>
              <a:srgbClr val="0000FF"/>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000000"/>
              </a:buClr>
              <a:buSzPct val="80000"/>
              <a:buFont typeface="Wingdings" pitchFamily="2" charset="2"/>
              <a:buNone/>
            </a:pPr>
            <a:r>
              <a:rPr lang="fr-FR" sz="3200" b="1" dirty="0"/>
              <a:t>Affaires civiles des Nations Unies</a:t>
            </a:r>
            <a:endParaRPr lang="en-US" altLang="fr-FR" sz="3200" b="1" dirty="0">
              <a:solidFill>
                <a:srgbClr val="000000"/>
              </a:solidFill>
            </a:endParaRPr>
          </a:p>
        </p:txBody>
      </p:sp>
      <p:sp>
        <p:nvSpPr>
          <p:cNvPr id="136197" name="Text Box 4"/>
          <p:cNvSpPr txBox="1">
            <a:spLocks noChangeArrowheads="1"/>
          </p:cNvSpPr>
          <p:nvPr/>
        </p:nvSpPr>
        <p:spPr bwMode="auto">
          <a:xfrm>
            <a:off x="323850" y="304800"/>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t>LES PARTENAIRES DES COMPOSANTES DE LA MISSION</a:t>
            </a:r>
            <a:endParaRPr lang="en-US" altLang="fr-FR" sz="2800" b="1" dirty="0">
              <a:solidFill>
                <a:srgbClr val="000000"/>
              </a:solidFill>
            </a:endParaRPr>
          </a:p>
        </p:txBody>
      </p:sp>
      <p:pic>
        <p:nvPicPr>
          <p:cNvPr id="136198"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113" y="4787205"/>
            <a:ext cx="1512887"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0"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78</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7"/>
          <p:cNvSpPr txBox="1">
            <a:spLocks noChangeArrowheads="1"/>
          </p:cNvSpPr>
          <p:nvPr/>
        </p:nvSpPr>
        <p:spPr bwMode="auto">
          <a:xfrm>
            <a:off x="352425" y="755650"/>
            <a:ext cx="8251825" cy="5364163"/>
          </a:xfrm>
          <a:prstGeom prst="rect">
            <a:avLst/>
          </a:prstGeom>
          <a:noFill/>
          <a:ln w="9525" algn="ctr">
            <a:noFill/>
            <a:miter lim="800000"/>
            <a:headEnd/>
            <a:tailEnd/>
          </a:ln>
          <a:effectLst>
            <a:outerShdw dist="35921" dir="2700000" algn="ctr" rotWithShape="0">
              <a:schemeClr val="tx1"/>
            </a:outerShdw>
          </a:effectLst>
        </p:spPr>
        <p:txBody>
          <a:bodyPr/>
          <a:lstStyle/>
          <a:p>
            <a:pPr marL="541338" indent="-541338" eaLnBrk="0" hangingPunct="0">
              <a:lnSpc>
                <a:spcPct val="70000"/>
              </a:lnSpc>
              <a:spcBef>
                <a:spcPct val="80000"/>
              </a:spcBef>
              <a:buClr>
                <a:srgbClr val="FFFFFF"/>
              </a:buClr>
              <a:buSzPct val="80000"/>
              <a:buFont typeface="Wingdings" pitchFamily="2" charset="2"/>
              <a:buNone/>
              <a:defRPr/>
            </a:pPr>
            <a:endParaRPr lang="en-US" sz="1800" kern="0" dirty="0">
              <a:solidFill>
                <a:srgbClr val="FFFFFF"/>
              </a:solidFill>
              <a:cs typeface="+mn-cs"/>
            </a:endParaRPr>
          </a:p>
          <a:p>
            <a:pPr marL="541338" indent="-541338" eaLnBrk="0" hangingPunct="0">
              <a:lnSpc>
                <a:spcPct val="70000"/>
              </a:lnSpc>
              <a:spcBef>
                <a:spcPct val="80000"/>
              </a:spcBef>
              <a:buClr>
                <a:srgbClr val="FFFFFF"/>
              </a:buClr>
              <a:buSzPct val="80000"/>
              <a:buFont typeface="Wingdings" pitchFamily="2" charset="2"/>
              <a:buChar char="Ø"/>
              <a:defRPr/>
            </a:pPr>
            <a:endParaRPr lang="en-US" sz="1800" kern="0" dirty="0">
              <a:solidFill>
                <a:srgbClr val="FFFFFF"/>
              </a:solidFill>
              <a:cs typeface="+mn-cs"/>
            </a:endParaRPr>
          </a:p>
          <a:p>
            <a:pPr marL="541338" indent="-541338" eaLnBrk="0" hangingPunct="0">
              <a:lnSpc>
                <a:spcPct val="70000"/>
              </a:lnSpc>
              <a:spcBef>
                <a:spcPct val="80000"/>
              </a:spcBef>
              <a:buClr>
                <a:srgbClr val="FFFFFF"/>
              </a:buClr>
              <a:buSzPct val="80000"/>
              <a:buFont typeface="Wingdings" pitchFamily="2" charset="2"/>
              <a:buChar char="Ø"/>
              <a:defRPr/>
            </a:pPr>
            <a:endParaRPr lang="en-US" sz="1800" kern="0" dirty="0">
              <a:solidFill>
                <a:srgbClr val="FFFFFF"/>
              </a:solidFill>
              <a:cs typeface="+mn-cs"/>
            </a:endParaRPr>
          </a:p>
          <a:p>
            <a:pPr marL="541338" indent="-541338" eaLnBrk="0" hangingPunct="0">
              <a:lnSpc>
                <a:spcPct val="70000"/>
              </a:lnSpc>
              <a:spcBef>
                <a:spcPct val="80000"/>
              </a:spcBef>
              <a:buClr>
                <a:srgbClr val="FFFFFF"/>
              </a:buClr>
              <a:buSzPct val="80000"/>
              <a:buFont typeface="Wingdings" pitchFamily="2" charset="2"/>
              <a:buChar char="Ø"/>
              <a:defRPr/>
            </a:pPr>
            <a:endParaRPr lang="en-US" kern="0" dirty="0">
              <a:solidFill>
                <a:srgbClr val="FFFFFF"/>
              </a:solidFill>
              <a:latin typeface=""/>
              <a:cs typeface="+mn-cs"/>
            </a:endParaRPr>
          </a:p>
        </p:txBody>
      </p:sp>
      <p:sp>
        <p:nvSpPr>
          <p:cNvPr id="137220" name="TextBox 5"/>
          <p:cNvSpPr txBox="1">
            <a:spLocks noChangeArrowheads="1"/>
          </p:cNvSpPr>
          <p:nvPr/>
        </p:nvSpPr>
        <p:spPr bwMode="auto">
          <a:xfrm>
            <a:off x="76200" y="1371600"/>
            <a:ext cx="8915400" cy="3019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95000"/>
              </a:lnSpc>
              <a:buSzPct val="80000"/>
              <a:buFont typeface="Wingdings" pitchFamily="2" charset="2"/>
              <a:buChar char="q"/>
            </a:pPr>
            <a:r>
              <a:rPr lang="en-US" altLang="fr-FR" sz="1550" b="1" u="sng" dirty="0">
                <a:solidFill>
                  <a:srgbClr val="000000"/>
                </a:solidFill>
              </a:rPr>
              <a:t> DDR/SSR</a:t>
            </a:r>
          </a:p>
          <a:p>
            <a:pPr eaLnBrk="1" hangingPunct="1">
              <a:lnSpc>
                <a:spcPct val="95000"/>
              </a:lnSpc>
              <a:buClr>
                <a:srgbClr val="0000FF"/>
              </a:buClr>
              <a:buFont typeface="Wingdings" pitchFamily="2" charset="2"/>
              <a:buChar char="ð"/>
            </a:pPr>
            <a:r>
              <a:rPr lang="en-US" altLang="fr-FR" sz="1550" b="1" dirty="0">
                <a:solidFill>
                  <a:srgbClr val="0000FF"/>
                </a:solidFill>
              </a:rPr>
              <a:t> </a:t>
            </a:r>
            <a:r>
              <a:rPr lang="fr-FR" sz="1550" b="1" dirty="0">
                <a:solidFill>
                  <a:srgbClr val="0000FF"/>
                </a:solidFill>
              </a:rPr>
              <a:t>La CIMIC-NU peut apporter une contribution importante par des activités d’assistance civile.</a:t>
            </a:r>
            <a:r>
              <a:rPr lang="fr-FR" sz="1550" dirty="0">
                <a:solidFill>
                  <a:srgbClr val="0000FF"/>
                </a:solidFill>
              </a:rPr>
              <a:t> </a:t>
            </a:r>
            <a:endParaRPr lang="en-US" altLang="fr-FR" sz="1550" b="1" dirty="0">
              <a:solidFill>
                <a:srgbClr val="0000FF"/>
              </a:solidFill>
            </a:endParaRPr>
          </a:p>
          <a:p>
            <a:pPr lvl="1" eaLnBrk="1" hangingPunct="1">
              <a:lnSpc>
                <a:spcPts val="1700"/>
              </a:lnSpc>
              <a:buSzPct val="80000"/>
              <a:buFont typeface="Wingdings" pitchFamily="2" charset="2"/>
              <a:buNone/>
            </a:pPr>
            <a:endParaRPr lang="en-US" altLang="fr-FR" sz="1550" b="1" dirty="0">
              <a:solidFill>
                <a:srgbClr val="0000FF"/>
              </a:solidFill>
            </a:endParaRPr>
          </a:p>
          <a:p>
            <a:pPr eaLnBrk="1" hangingPunct="1">
              <a:lnSpc>
                <a:spcPct val="95000"/>
              </a:lnSpc>
              <a:buSzPct val="80000"/>
              <a:buFont typeface="Wingdings" pitchFamily="2" charset="2"/>
              <a:buChar char="q"/>
            </a:pPr>
            <a:r>
              <a:rPr lang="en-US" altLang="fr-FR" sz="1550" b="1" u="sng" dirty="0">
                <a:solidFill>
                  <a:srgbClr val="000000"/>
                </a:solidFill>
              </a:rPr>
              <a:t> </a:t>
            </a:r>
            <a:r>
              <a:rPr lang="fr-FR" sz="1550" b="1" u="sng" dirty="0"/>
              <a:t>Service de la lutte </a:t>
            </a:r>
            <a:r>
              <a:rPr lang="fr-FR" sz="1550" b="1" u="sng" dirty="0" err="1"/>
              <a:t>antimines</a:t>
            </a:r>
            <a:endParaRPr lang="en-US" altLang="fr-FR" sz="1550" b="1" u="sng" dirty="0">
              <a:solidFill>
                <a:srgbClr val="000000"/>
              </a:solidFill>
            </a:endParaRPr>
          </a:p>
          <a:p>
            <a:pPr eaLnBrk="1" hangingPunct="1">
              <a:lnSpc>
                <a:spcPct val="95000"/>
              </a:lnSpc>
              <a:buFont typeface="Wingdings" pitchFamily="2" charset="2"/>
              <a:buChar char="ð"/>
            </a:pPr>
            <a:r>
              <a:rPr lang="en-US" altLang="fr-FR" sz="1550" b="1" dirty="0">
                <a:solidFill>
                  <a:srgbClr val="0000FF"/>
                </a:solidFill>
              </a:rPr>
              <a:t> </a:t>
            </a:r>
            <a:r>
              <a:rPr lang="fr-FR" sz="1550" b="1" dirty="0">
                <a:solidFill>
                  <a:srgbClr val="0000FF"/>
                </a:solidFill>
              </a:rPr>
              <a:t>Source de coordination interinstitutionnelle et entre les multiples composantes</a:t>
            </a:r>
            <a:endParaRPr lang="en-US" altLang="fr-FR" sz="1550" b="1" dirty="0">
              <a:solidFill>
                <a:srgbClr val="0000FF"/>
              </a:solidFill>
            </a:endParaRPr>
          </a:p>
          <a:p>
            <a:pPr lvl="1" eaLnBrk="1" hangingPunct="1">
              <a:lnSpc>
                <a:spcPts val="1700"/>
              </a:lnSpc>
              <a:buSzPct val="80000"/>
              <a:buFont typeface="Wingdings" pitchFamily="2" charset="2"/>
              <a:buChar char="q"/>
            </a:pPr>
            <a:endParaRPr lang="en-US" altLang="fr-FR" sz="1550" b="1" dirty="0">
              <a:solidFill>
                <a:srgbClr val="0000FF"/>
              </a:solidFill>
            </a:endParaRPr>
          </a:p>
          <a:p>
            <a:pPr eaLnBrk="1" hangingPunct="1">
              <a:lnSpc>
                <a:spcPct val="95000"/>
              </a:lnSpc>
              <a:buSzPct val="80000"/>
              <a:buFont typeface="Wingdings" pitchFamily="2" charset="2"/>
              <a:buChar char="q"/>
            </a:pPr>
            <a:r>
              <a:rPr lang="en-US" altLang="fr-FR" sz="1550" b="1" u="sng" dirty="0">
                <a:solidFill>
                  <a:srgbClr val="000000"/>
                </a:solidFill>
              </a:rPr>
              <a:t> </a:t>
            </a:r>
            <a:r>
              <a:rPr lang="fr-FR" sz="1550" b="1" u="sng" dirty="0"/>
              <a:t>Service consultatif sur la problématique hommes-femmes</a:t>
            </a:r>
            <a:endParaRPr lang="en-US" altLang="fr-FR" sz="1550" b="1" u="sng" dirty="0">
              <a:solidFill>
                <a:srgbClr val="000000"/>
              </a:solidFill>
            </a:endParaRPr>
          </a:p>
          <a:p>
            <a:pPr eaLnBrk="1" hangingPunct="1">
              <a:lnSpc>
                <a:spcPct val="95000"/>
              </a:lnSpc>
              <a:buFont typeface="Wingdings" pitchFamily="2" charset="2"/>
              <a:buChar char="ð"/>
            </a:pPr>
            <a:r>
              <a:rPr lang="fr-FR" sz="1550" b="1" dirty="0">
                <a:solidFill>
                  <a:srgbClr val="0000FF"/>
                </a:solidFill>
              </a:rPr>
              <a:t>Le Chef de la CIMIC-NU pourrait être nommé « Coordonnateur militaire », chargé de la liaison entre le « groupe de la problématique </a:t>
            </a:r>
            <a:r>
              <a:rPr lang="fr-FR" sz="1550" b="1" dirty="0" smtClean="0">
                <a:solidFill>
                  <a:srgbClr val="0000FF"/>
                </a:solidFill>
              </a:rPr>
              <a:t>hommes-femmes</a:t>
            </a:r>
            <a:r>
              <a:rPr lang="fr-FR" sz="1550" b="1" dirty="0">
                <a:solidFill>
                  <a:srgbClr val="0000FF"/>
                </a:solidFill>
              </a:rPr>
              <a:t> » de la Mission et les « organisations féminines locales »</a:t>
            </a:r>
            <a:endParaRPr lang="en-GB" altLang="fr-FR" sz="1550" b="1" dirty="0">
              <a:solidFill>
                <a:srgbClr val="0000FF"/>
              </a:solidFill>
            </a:endParaRPr>
          </a:p>
          <a:p>
            <a:pPr eaLnBrk="1" hangingPunct="1">
              <a:lnSpc>
                <a:spcPts val="1700"/>
              </a:lnSpc>
              <a:buSzPct val="80000"/>
              <a:buFont typeface="Wingdings" pitchFamily="2" charset="2"/>
              <a:buChar char="q"/>
            </a:pPr>
            <a:endParaRPr lang="en-US" altLang="fr-FR" sz="1550" b="1" dirty="0">
              <a:solidFill>
                <a:srgbClr val="000000"/>
              </a:solidFill>
            </a:endParaRPr>
          </a:p>
          <a:p>
            <a:pPr eaLnBrk="1" hangingPunct="1">
              <a:lnSpc>
                <a:spcPct val="95000"/>
              </a:lnSpc>
              <a:buSzPct val="80000"/>
              <a:buFont typeface="Wingdings" pitchFamily="2" charset="2"/>
              <a:buChar char="q"/>
            </a:pPr>
            <a:r>
              <a:rPr lang="en-US" altLang="fr-FR" sz="1550" b="1" u="sng" dirty="0">
                <a:solidFill>
                  <a:srgbClr val="000000"/>
                </a:solidFill>
              </a:rPr>
              <a:t> </a:t>
            </a:r>
            <a:r>
              <a:rPr lang="fr-FR" sz="1550" b="1" u="sng" dirty="0"/>
              <a:t>Les droits de l’homme</a:t>
            </a:r>
            <a:endParaRPr lang="en-US" altLang="fr-FR" sz="1550" b="1" u="sng" dirty="0">
              <a:solidFill>
                <a:srgbClr val="000000"/>
              </a:solidFill>
            </a:endParaRPr>
          </a:p>
          <a:p>
            <a:pPr eaLnBrk="1" hangingPunct="1">
              <a:lnSpc>
                <a:spcPct val="95000"/>
              </a:lnSpc>
              <a:buFont typeface="Wingdings" pitchFamily="2" charset="2"/>
              <a:buChar char="ð"/>
            </a:pPr>
            <a:r>
              <a:rPr lang="fr-FR" sz="1550" b="1" dirty="0">
                <a:solidFill>
                  <a:srgbClr val="00269E"/>
                </a:solidFill>
              </a:rPr>
              <a:t>La CIMIC-NU doit appliquer la « Politique de diligence voulue en matière de droits de l’homme » des Nations Unies avant d’apporter son soutien à des forces extérieures à l’ONU</a:t>
            </a:r>
            <a:r>
              <a:rPr lang="en-GB" altLang="fr-FR" sz="1600" dirty="0" smtClean="0">
                <a:solidFill>
                  <a:srgbClr val="00269E"/>
                </a:solidFill>
              </a:rPr>
              <a:t> </a:t>
            </a:r>
            <a:endParaRPr lang="en-GB" altLang="fr-FR" sz="1600" dirty="0">
              <a:solidFill>
                <a:srgbClr val="00269E"/>
              </a:solidFill>
            </a:endParaRPr>
          </a:p>
        </p:txBody>
      </p:sp>
      <p:sp>
        <p:nvSpPr>
          <p:cNvPr id="137221" name="Text Box 4"/>
          <p:cNvSpPr txBox="1">
            <a:spLocks noChangeArrowheads="1"/>
          </p:cNvSpPr>
          <p:nvPr/>
        </p:nvSpPr>
        <p:spPr bwMode="auto">
          <a:xfrm>
            <a:off x="232235" y="838200"/>
            <a:ext cx="8641125" cy="461665"/>
          </a:xfrm>
          <a:prstGeom prst="rect">
            <a:avLst/>
          </a:prstGeom>
          <a:noFill/>
          <a:ln w="9525" algn="ctr">
            <a:solidFill>
              <a:srgbClr val="0000FF"/>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000000"/>
              </a:buClr>
              <a:buSzPct val="80000"/>
              <a:buFont typeface="Wingdings" pitchFamily="2" charset="2"/>
              <a:buNone/>
            </a:pPr>
            <a:r>
              <a:rPr lang="fr-FR" sz="2400" b="1" dirty="0"/>
              <a:t>Partenaires importants des composantes de la Mission (exemples)</a:t>
            </a:r>
            <a:endParaRPr lang="en-US" altLang="fr-FR" sz="2400" b="1" dirty="0">
              <a:solidFill>
                <a:srgbClr val="000000"/>
              </a:solidFill>
            </a:endParaRPr>
          </a:p>
        </p:txBody>
      </p:sp>
      <p:sp>
        <p:nvSpPr>
          <p:cNvPr id="137222" name="Text Box 4"/>
          <p:cNvSpPr txBox="1">
            <a:spLocks noChangeArrowheads="1"/>
          </p:cNvSpPr>
          <p:nvPr/>
        </p:nvSpPr>
        <p:spPr bwMode="auto">
          <a:xfrm>
            <a:off x="323850" y="304800"/>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t>PARTENAIRES DES COMPOSANTES DE LA MISSION</a:t>
            </a:r>
            <a:endParaRPr lang="en-US" altLang="fr-FR" sz="2800" b="1" dirty="0">
              <a:solidFill>
                <a:srgbClr val="000000"/>
              </a:solidFill>
            </a:endParaRPr>
          </a:p>
        </p:txBody>
      </p:sp>
      <p:pic>
        <p:nvPicPr>
          <p:cNvPr id="137223" name="Picture 12" descr="20120801_1125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00200" y="4610100"/>
            <a:ext cx="2514600" cy="188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24" name="Picture 14" descr="P715497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76800" y="4616450"/>
            <a:ext cx="2616200" cy="18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ZoneTexte 8"/>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0" name="ZoneTexte 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79</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Text Box 4"/>
          <p:cNvSpPr txBox="1">
            <a:spLocks noChangeArrowheads="1"/>
          </p:cNvSpPr>
          <p:nvPr/>
        </p:nvSpPr>
        <p:spPr bwMode="auto">
          <a:xfrm>
            <a:off x="2209800" y="838200"/>
            <a:ext cx="4629150" cy="466725"/>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chemeClr val="bg1"/>
              </a:buClr>
              <a:buSzPct val="80000"/>
              <a:buFont typeface="Wingdings" pitchFamily="2" charset="2"/>
              <a:buNone/>
            </a:pPr>
            <a:r>
              <a:rPr lang="fr-CH" altLang="en-US" sz="2400" dirty="0" smtClean="0"/>
              <a:t>Considérations d’ordre général</a:t>
            </a:r>
            <a:endParaRPr lang="fr-CH" altLang="en-US" sz="2400" i="1" dirty="0"/>
          </a:p>
        </p:txBody>
      </p:sp>
      <p:sp>
        <p:nvSpPr>
          <p:cNvPr id="64516" name="TextBox 4"/>
          <p:cNvSpPr txBox="1">
            <a:spLocks noChangeArrowheads="1"/>
          </p:cNvSpPr>
          <p:nvPr/>
        </p:nvSpPr>
        <p:spPr bwMode="auto">
          <a:xfrm>
            <a:off x="381000" y="1725613"/>
            <a:ext cx="8382000" cy="5293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SzPct val="80000"/>
              <a:buFont typeface="Wingdings" pitchFamily="2" charset="2"/>
              <a:buChar char="ð"/>
            </a:pPr>
            <a:r>
              <a:rPr lang="en-US" altLang="en-US" sz="2200" b="1" dirty="0"/>
              <a:t> </a:t>
            </a:r>
            <a:r>
              <a:rPr lang="fr-FR" sz="2100" b="1" dirty="0"/>
              <a:t>La coordination </a:t>
            </a:r>
            <a:r>
              <a:rPr lang="fr-FR" sz="2100" b="1" dirty="0" err="1"/>
              <a:t>civilo</a:t>
            </a:r>
            <a:r>
              <a:rPr lang="fr-FR" sz="2100" b="1" dirty="0"/>
              <a:t>-militaire est </a:t>
            </a:r>
            <a:r>
              <a:rPr lang="fr-FR" sz="2100" b="1" dirty="0" smtClean="0"/>
              <a:t>l’</a:t>
            </a:r>
            <a:r>
              <a:rPr lang="en-GB" altLang="en-US" sz="2100" b="1" dirty="0" smtClean="0">
                <a:solidFill>
                  <a:srgbClr val="0000FF"/>
                </a:solidFill>
              </a:rPr>
              <a:t>interface</a:t>
            </a:r>
            <a:r>
              <a:rPr lang="fr-FR" sz="2100" b="1" dirty="0" smtClean="0"/>
              <a:t> </a:t>
            </a:r>
            <a:r>
              <a:rPr lang="fr-FR" sz="2100" b="1" dirty="0"/>
              <a:t>entre </a:t>
            </a:r>
            <a:r>
              <a:rPr lang="fr-FR" sz="2100" b="1" dirty="0" smtClean="0"/>
              <a:t>:</a:t>
            </a:r>
            <a:endParaRPr lang="en-GB" altLang="en-US" sz="2100" b="1" dirty="0"/>
          </a:p>
          <a:p>
            <a:pPr lvl="1" eaLnBrk="1" hangingPunct="1">
              <a:buSzPct val="80000"/>
              <a:buFont typeface="Wingdings" pitchFamily="2" charset="2"/>
              <a:buNone/>
            </a:pPr>
            <a:r>
              <a:rPr lang="en-GB" altLang="en-US" sz="2100" b="1" dirty="0"/>
              <a:t>- </a:t>
            </a:r>
            <a:r>
              <a:rPr lang="fr-FR" sz="2100" b="1" dirty="0" smtClean="0"/>
              <a:t>Les </a:t>
            </a:r>
            <a:r>
              <a:rPr lang="fr-FR" sz="2100" b="1" dirty="0"/>
              <a:t>objectifs politiques, sécuritaires et de maintien de la paix</a:t>
            </a:r>
            <a:r>
              <a:rPr lang="fr-FR" sz="2100" b="1" dirty="0" smtClean="0"/>
              <a:t>;</a:t>
            </a:r>
            <a:r>
              <a:rPr lang="en-GB" altLang="en-US" sz="2100" b="1" dirty="0" smtClean="0"/>
              <a:t> </a:t>
            </a:r>
            <a:endParaRPr lang="en-GB" altLang="en-US" sz="2100" b="1" dirty="0"/>
          </a:p>
          <a:p>
            <a:pPr marL="627063" lvl="1" indent="-180975" eaLnBrk="1" hangingPunct="1">
              <a:buSzPct val="80000"/>
              <a:buFont typeface="Wingdings" pitchFamily="2" charset="2"/>
              <a:buNone/>
            </a:pPr>
            <a:r>
              <a:rPr lang="en-GB" altLang="en-US" sz="2100" b="1" dirty="0"/>
              <a:t>- </a:t>
            </a:r>
            <a:r>
              <a:rPr lang="fr-FR" sz="2100" b="1" dirty="0" smtClean="0"/>
              <a:t>Les </a:t>
            </a:r>
            <a:r>
              <a:rPr lang="fr-FR" sz="2100" b="1" dirty="0"/>
              <a:t>objectifs humanitaires, de développement et de </a:t>
            </a:r>
            <a:r>
              <a:rPr lang="fr-FR" sz="2100" b="1" dirty="0" smtClean="0"/>
              <a:t>consolidation </a:t>
            </a:r>
            <a:r>
              <a:rPr lang="fr-FR" sz="2100" b="1" dirty="0"/>
              <a:t>de la paix</a:t>
            </a:r>
            <a:r>
              <a:rPr lang="fr-FR" sz="2100" b="1" dirty="0" smtClean="0"/>
              <a:t>.</a:t>
            </a:r>
            <a:endParaRPr lang="en-GB" altLang="en-US" sz="2100" b="1" dirty="0"/>
          </a:p>
          <a:p>
            <a:pPr eaLnBrk="1" hangingPunct="1">
              <a:buSzPct val="80000"/>
              <a:buFont typeface="Wingdings" pitchFamily="2" charset="2"/>
              <a:buChar char="ð"/>
            </a:pPr>
            <a:endParaRPr lang="en-GB" altLang="en-US" sz="2100" b="1" dirty="0"/>
          </a:p>
          <a:p>
            <a:pPr eaLnBrk="1" hangingPunct="1">
              <a:buSzPct val="80000"/>
              <a:buFont typeface="Wingdings" pitchFamily="2" charset="2"/>
              <a:buChar char="ð"/>
            </a:pPr>
            <a:r>
              <a:rPr lang="en-GB" altLang="en-US" sz="2100" b="1" dirty="0"/>
              <a:t> </a:t>
            </a:r>
            <a:r>
              <a:rPr lang="fr-FR" sz="2100" b="1" dirty="0"/>
              <a:t>Deux facteurs justifient une meilleure coordination de la mission :</a:t>
            </a:r>
            <a:endParaRPr lang="en-US" altLang="en-US" sz="2100" b="1" dirty="0"/>
          </a:p>
          <a:p>
            <a:pPr lvl="1" eaLnBrk="1" hangingPunct="1">
              <a:buSzPct val="80000"/>
              <a:buFont typeface="Wingdings" pitchFamily="2" charset="2"/>
              <a:buChar char="§"/>
            </a:pPr>
            <a:r>
              <a:rPr lang="en-US" altLang="en-US" sz="2100" b="1" dirty="0"/>
              <a:t> </a:t>
            </a:r>
            <a:r>
              <a:rPr lang="fr-FR" sz="2100" b="1" dirty="0" smtClean="0"/>
              <a:t>La </a:t>
            </a:r>
            <a:r>
              <a:rPr lang="fr-FR" sz="2100" b="1" dirty="0"/>
              <a:t>complexité et l’interdépendance du contexte</a:t>
            </a:r>
            <a:r>
              <a:rPr lang="fr-FR" sz="2100" b="1" dirty="0" smtClean="0"/>
              <a:t>;</a:t>
            </a:r>
            <a:endParaRPr lang="en-US" altLang="en-US" sz="2100" b="1" dirty="0"/>
          </a:p>
          <a:p>
            <a:pPr marL="627063" lvl="1" indent="-180975" eaLnBrk="1" hangingPunct="1">
              <a:buSzPct val="80000"/>
              <a:buFont typeface="Wingdings" pitchFamily="2" charset="2"/>
              <a:buChar char="§"/>
            </a:pPr>
            <a:r>
              <a:rPr lang="fr-FR" sz="2100" b="1" dirty="0" smtClean="0"/>
              <a:t>Des </a:t>
            </a:r>
            <a:r>
              <a:rPr lang="fr-FR" sz="2100" b="1" dirty="0"/>
              <a:t>ressources financières et humaines limitées (« Tirer parti des possibilités »). </a:t>
            </a:r>
            <a:endParaRPr lang="en-US" altLang="en-US" sz="2100" b="1" dirty="0"/>
          </a:p>
          <a:p>
            <a:pPr lvl="1" eaLnBrk="1" hangingPunct="1">
              <a:buSzPct val="80000"/>
              <a:buFont typeface="Wingdings" pitchFamily="2" charset="2"/>
              <a:buChar char="§"/>
            </a:pPr>
            <a:endParaRPr lang="en-US" altLang="en-US" sz="2100" b="1" dirty="0"/>
          </a:p>
          <a:p>
            <a:pPr marL="265113" indent="-265113" eaLnBrk="1" hangingPunct="1">
              <a:buSzPct val="80000"/>
              <a:buFont typeface="Wingdings" pitchFamily="2" charset="2"/>
              <a:buChar char="ð"/>
            </a:pPr>
            <a:r>
              <a:rPr lang="fr-FR" sz="2100" b="1" dirty="0" smtClean="0"/>
              <a:t>Le </a:t>
            </a:r>
            <a:r>
              <a:rPr lang="fr-FR" sz="2100" b="1" dirty="0"/>
              <a:t>concept de CIMIC-NU doit être compris par rapport au </a:t>
            </a:r>
            <a:r>
              <a:rPr lang="fr-FR" sz="2100" b="1" dirty="0">
                <a:solidFill>
                  <a:srgbClr val="0000FF"/>
                </a:solidFill>
              </a:rPr>
              <a:t>double rôle des militaires</a:t>
            </a:r>
            <a:r>
              <a:rPr lang="fr-FR" sz="2100" b="1" dirty="0"/>
              <a:t> </a:t>
            </a:r>
            <a:r>
              <a:rPr lang="fr-FR" sz="2100" b="1" dirty="0" smtClean="0"/>
              <a:t>:</a:t>
            </a:r>
            <a:endParaRPr lang="en-US" altLang="en-US" sz="2100" b="1" dirty="0"/>
          </a:p>
          <a:p>
            <a:pPr lvl="1" eaLnBrk="1" hangingPunct="1">
              <a:buSzPct val="80000"/>
              <a:buFontTx/>
              <a:buChar char="o"/>
            </a:pPr>
            <a:r>
              <a:rPr lang="en-US" altLang="en-US" sz="2100" b="1" dirty="0"/>
              <a:t> </a:t>
            </a:r>
            <a:r>
              <a:rPr lang="fr-FR" sz="2100" b="1" dirty="0"/>
              <a:t>Garantir un environnement sain et sûr</a:t>
            </a:r>
            <a:r>
              <a:rPr lang="fr-FR" sz="2100" b="1" dirty="0" smtClean="0"/>
              <a:t>;</a:t>
            </a:r>
            <a:endParaRPr lang="en-US" altLang="en-US" sz="2100" b="1" dirty="0"/>
          </a:p>
          <a:p>
            <a:pPr marL="627063" lvl="1" indent="-180975" eaLnBrk="1" hangingPunct="1">
              <a:buSzPct val="80000"/>
              <a:buFontTx/>
              <a:buChar char="o"/>
            </a:pPr>
            <a:r>
              <a:rPr lang="fr-FR" sz="2100" b="1" dirty="0" smtClean="0"/>
              <a:t>Mettre </a:t>
            </a:r>
            <a:r>
              <a:rPr lang="fr-FR" sz="2100" b="1" dirty="0"/>
              <a:t>à la disposition de la Mission les ressources nécessaires, dans le cadre de son mandat.</a:t>
            </a:r>
            <a:endParaRPr lang="en-US" altLang="en-US" sz="2100" b="1" dirty="0"/>
          </a:p>
          <a:p>
            <a:pPr eaLnBrk="1" hangingPunct="1">
              <a:buSzPct val="80000"/>
              <a:buFont typeface="Wingdings" pitchFamily="2" charset="2"/>
              <a:buChar char="ð"/>
            </a:pPr>
            <a:endParaRPr lang="en-US" altLang="en-US" sz="2200" b="1" dirty="0"/>
          </a:p>
        </p:txBody>
      </p:sp>
      <p:sp>
        <p:nvSpPr>
          <p:cNvPr id="64517" name="Rectangle 6"/>
          <p:cNvSpPr>
            <a:spLocks noChangeArrowheads="1"/>
          </p:cNvSpPr>
          <p:nvPr/>
        </p:nvSpPr>
        <p:spPr bwMode="auto">
          <a:xfrm>
            <a:off x="193830" y="261938"/>
            <a:ext cx="8684109"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r>
              <a:rPr lang="en-US" altLang="en-US" sz="2800" b="1" dirty="0"/>
              <a:t>INTRODUCTION </a:t>
            </a:r>
            <a:r>
              <a:rPr lang="en-US" altLang="en-US" sz="2800" b="1" dirty="0" smtClean="0"/>
              <a:t>À LA COORDINATION CIVILO-MILITAIRE</a:t>
            </a:r>
            <a:endParaRPr lang="en-US" altLang="en-US" sz="2800" b="1" dirty="0"/>
          </a:p>
        </p:txBody>
      </p:sp>
      <p:sp>
        <p:nvSpPr>
          <p:cNvPr id="7" name="ZoneTexte 6"/>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CIMIC-NU APERÇU – UNITÉ 1 : INTRODUCTION</a:t>
            </a:r>
            <a:endParaRPr lang="fr-CH" sz="1600" b="1" dirty="0">
              <a:solidFill>
                <a:schemeClr val="bg1"/>
              </a:solidFill>
            </a:endParaRPr>
          </a:p>
        </p:txBody>
      </p:sp>
      <p:sp>
        <p:nvSpPr>
          <p:cNvPr id="6" name="ZoneTexte 5"/>
          <p:cNvSpPr txBox="1"/>
          <p:nvPr/>
        </p:nvSpPr>
        <p:spPr>
          <a:xfrm>
            <a:off x="2218662" y="11540"/>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a:t>
            </a:r>
            <a:r>
              <a:rPr lang="fr-CH" sz="1600" b="1" dirty="0" smtClean="0">
                <a:solidFill>
                  <a:schemeClr val="bg1"/>
                </a:solidFill>
              </a:rPr>
              <a:t>– UNITÉ 1 : INTRODUCTION</a:t>
            </a:r>
            <a:endParaRPr lang="fr-CH" sz="1600" b="1" dirty="0">
              <a:solidFill>
                <a:schemeClr val="bg1"/>
              </a:solidFill>
            </a:endParaRPr>
          </a:p>
        </p:txBody>
      </p:sp>
      <p:sp>
        <p:nvSpPr>
          <p:cNvPr id="8" name="ZoneTexte 7"/>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8</a:t>
            </a:fld>
            <a:endParaRPr lang="en-GB" altLang="en-US" sz="1600" dirty="0" smtClean="0"/>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3" name="Group 26"/>
          <p:cNvGrpSpPr>
            <a:grpSpLocks/>
          </p:cNvGrpSpPr>
          <p:nvPr/>
        </p:nvGrpSpPr>
        <p:grpSpPr bwMode="auto">
          <a:xfrm>
            <a:off x="304800" y="1127125"/>
            <a:ext cx="8077200" cy="5121275"/>
            <a:chOff x="567" y="346"/>
            <a:chExt cx="4717" cy="3846"/>
          </a:xfrm>
        </p:grpSpPr>
        <p:grpSp>
          <p:nvGrpSpPr>
            <p:cNvPr id="138251" name="Group 44"/>
            <p:cNvGrpSpPr>
              <a:grpSpLocks/>
            </p:cNvGrpSpPr>
            <p:nvPr/>
          </p:nvGrpSpPr>
          <p:grpSpPr bwMode="auto">
            <a:xfrm>
              <a:off x="567" y="346"/>
              <a:ext cx="4717" cy="3846"/>
              <a:chOff x="903" y="346"/>
              <a:chExt cx="4717" cy="3846"/>
            </a:xfrm>
          </p:grpSpPr>
          <p:pic>
            <p:nvPicPr>
              <p:cNvPr id="13826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3" y="346"/>
                <a:ext cx="4717" cy="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62" name="Text Box 43"/>
              <p:cNvSpPr txBox="1">
                <a:spLocks noChangeArrowheads="1"/>
              </p:cNvSpPr>
              <p:nvPr/>
            </p:nvSpPr>
            <p:spPr bwMode="auto">
              <a:xfrm>
                <a:off x="3019" y="3960"/>
                <a:ext cx="2157"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95785" tIns="47893" rIns="95785" bIns="47893">
                <a:spAutoFit/>
              </a:bodyPr>
              <a:lstStyle>
                <a:lvl1pPr marL="900113" indent="-525463"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endParaRPr lang="en-GB" altLang="fr-FR" sz="1400">
                  <a:solidFill>
                    <a:srgbClr val="000000"/>
                  </a:solidFill>
                </a:endParaRPr>
              </a:p>
            </p:txBody>
          </p:sp>
        </p:grpSp>
        <p:grpSp>
          <p:nvGrpSpPr>
            <p:cNvPr id="138252" name="Group 17"/>
            <p:cNvGrpSpPr>
              <a:grpSpLocks/>
            </p:cNvGrpSpPr>
            <p:nvPr/>
          </p:nvGrpSpPr>
          <p:grpSpPr bwMode="auto">
            <a:xfrm>
              <a:off x="4377" y="2024"/>
              <a:ext cx="544" cy="317"/>
              <a:chOff x="4570" y="2209"/>
              <a:chExt cx="544" cy="359"/>
            </a:xfrm>
          </p:grpSpPr>
          <p:sp>
            <p:nvSpPr>
              <p:cNvPr id="138253" name="Line 18"/>
              <p:cNvSpPr>
                <a:spLocks noChangeShapeType="1"/>
              </p:cNvSpPr>
              <p:nvPr/>
            </p:nvSpPr>
            <p:spPr bwMode="auto">
              <a:xfrm>
                <a:off x="4880" y="2209"/>
                <a:ext cx="0" cy="91"/>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lIns="95785" tIns="47893" rIns="95785" bIns="47893">
                <a:spAutoFit/>
              </a:bodyPr>
              <a:lstStyle/>
              <a:p>
                <a:endParaRPr lang="fr-CH"/>
              </a:p>
            </p:txBody>
          </p:sp>
          <p:grpSp>
            <p:nvGrpSpPr>
              <p:cNvPr id="138254" name="Group 19"/>
              <p:cNvGrpSpPr>
                <a:grpSpLocks/>
              </p:cNvGrpSpPr>
              <p:nvPr/>
            </p:nvGrpSpPr>
            <p:grpSpPr bwMode="auto">
              <a:xfrm>
                <a:off x="4649" y="2290"/>
                <a:ext cx="465" cy="278"/>
                <a:chOff x="4728" y="2205"/>
                <a:chExt cx="465" cy="278"/>
              </a:xfrm>
            </p:grpSpPr>
            <p:sp>
              <p:nvSpPr>
                <p:cNvPr id="138256" name="Rectangle 56"/>
                <p:cNvSpPr>
                  <a:spLocks noChangeArrowheads="1"/>
                </p:cNvSpPr>
                <p:nvPr/>
              </p:nvSpPr>
              <p:spPr bwMode="auto">
                <a:xfrm>
                  <a:off x="4728" y="2205"/>
                  <a:ext cx="465" cy="278"/>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90000"/>
                    </a:lnSpc>
                    <a:spcBef>
                      <a:spcPct val="20000"/>
                    </a:spcBef>
                  </a:pPr>
                  <a:endParaRPr lang="fi-FI" altLang="fr-FR" sz="900">
                    <a:solidFill>
                      <a:srgbClr val="000000"/>
                    </a:solidFill>
                    <a:latin typeface="Garamond" pitchFamily="18" charset="0"/>
                  </a:endParaRPr>
                </a:p>
              </p:txBody>
            </p:sp>
            <p:sp>
              <p:nvSpPr>
                <p:cNvPr id="138257" name="Rectangle 57"/>
                <p:cNvSpPr>
                  <a:spLocks noChangeArrowheads="1"/>
                </p:cNvSpPr>
                <p:nvPr/>
              </p:nvSpPr>
              <p:spPr bwMode="auto">
                <a:xfrm>
                  <a:off x="4728" y="2205"/>
                  <a:ext cx="465" cy="278"/>
                </a:xfrm>
                <a:prstGeom prst="rect">
                  <a:avLst/>
                </a:prstGeom>
                <a:noFill/>
                <a:ln w="238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90000"/>
                    </a:lnSpc>
                    <a:spcBef>
                      <a:spcPct val="20000"/>
                    </a:spcBef>
                  </a:pPr>
                  <a:endParaRPr lang="fi-FI" altLang="fr-FR" sz="900">
                    <a:solidFill>
                      <a:srgbClr val="000000"/>
                    </a:solidFill>
                    <a:latin typeface="Garamond" pitchFamily="18" charset="0"/>
                  </a:endParaRPr>
                </a:p>
              </p:txBody>
            </p:sp>
            <p:grpSp>
              <p:nvGrpSpPr>
                <p:cNvPr id="138258" name="Group 22"/>
                <p:cNvGrpSpPr>
                  <a:grpSpLocks/>
                </p:cNvGrpSpPr>
                <p:nvPr/>
              </p:nvGrpSpPr>
              <p:grpSpPr bwMode="auto">
                <a:xfrm>
                  <a:off x="4876" y="2257"/>
                  <a:ext cx="176" cy="188"/>
                  <a:chOff x="4803" y="2257"/>
                  <a:chExt cx="176" cy="188"/>
                </a:xfrm>
              </p:grpSpPr>
              <p:sp>
                <p:nvSpPr>
                  <p:cNvPr id="138259" name="Rectangle 58"/>
                  <p:cNvSpPr>
                    <a:spLocks noChangeArrowheads="1"/>
                  </p:cNvSpPr>
                  <p:nvPr/>
                </p:nvSpPr>
                <p:spPr bwMode="auto">
                  <a:xfrm>
                    <a:off x="4830" y="2257"/>
                    <a:ext cx="118"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90000"/>
                      </a:lnSpc>
                      <a:spcBef>
                        <a:spcPct val="20000"/>
                      </a:spcBef>
                    </a:pPr>
                    <a:r>
                      <a:rPr lang="fi-FI" altLang="fr-FR" sz="900">
                        <a:solidFill>
                          <a:srgbClr val="000000"/>
                        </a:solidFill>
                        <a:latin typeface="Garamond" pitchFamily="18" charset="0"/>
                      </a:rPr>
                      <a:t>Civil</a:t>
                    </a:r>
                    <a:endParaRPr lang="en-US" altLang="fr-FR" sz="900">
                      <a:solidFill>
                        <a:srgbClr val="000000"/>
                      </a:solidFill>
                      <a:latin typeface="Garamond" pitchFamily="18" charset="0"/>
                    </a:endParaRPr>
                  </a:p>
                </p:txBody>
              </p:sp>
              <p:sp>
                <p:nvSpPr>
                  <p:cNvPr id="138260" name="Rectangle 60"/>
                  <p:cNvSpPr>
                    <a:spLocks noChangeArrowheads="1"/>
                  </p:cNvSpPr>
                  <p:nvPr/>
                </p:nvSpPr>
                <p:spPr bwMode="auto">
                  <a:xfrm>
                    <a:off x="4803" y="2341"/>
                    <a:ext cx="176"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90000"/>
                      </a:lnSpc>
                      <a:spcBef>
                        <a:spcPct val="20000"/>
                      </a:spcBef>
                    </a:pPr>
                    <a:r>
                      <a:rPr lang="en-US" altLang="fr-FR" sz="900">
                        <a:solidFill>
                          <a:srgbClr val="000000"/>
                        </a:solidFill>
                        <a:latin typeface="Garamond" pitchFamily="18" charset="0"/>
                      </a:rPr>
                      <a:t>Affairs</a:t>
                    </a:r>
                  </a:p>
                </p:txBody>
              </p:sp>
            </p:grpSp>
          </p:grpSp>
          <p:sp>
            <p:nvSpPr>
              <p:cNvPr id="138255" name="Line 25"/>
              <p:cNvSpPr>
                <a:spLocks noChangeShapeType="1"/>
              </p:cNvSpPr>
              <p:nvPr/>
            </p:nvSpPr>
            <p:spPr bwMode="auto">
              <a:xfrm>
                <a:off x="4570" y="2213"/>
                <a:ext cx="318" cy="0"/>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wrap="none" lIns="95785" tIns="47893" rIns="95785" bIns="47893">
                <a:spAutoFit/>
              </a:bodyPr>
              <a:lstStyle/>
              <a:p>
                <a:endParaRPr lang="fr-CH"/>
              </a:p>
            </p:txBody>
          </p:sp>
        </p:grpSp>
      </p:grpSp>
      <p:sp>
        <p:nvSpPr>
          <p:cNvPr id="138244" name="Text Box 17"/>
          <p:cNvSpPr txBox="1">
            <a:spLocks noChangeArrowheads="1"/>
          </p:cNvSpPr>
          <p:nvPr/>
        </p:nvSpPr>
        <p:spPr bwMode="auto">
          <a:xfrm>
            <a:off x="6629400" y="5105400"/>
            <a:ext cx="2133600" cy="588963"/>
          </a:xfrm>
          <a:prstGeom prst="rect">
            <a:avLst/>
          </a:prstGeom>
          <a:solidFill>
            <a:schemeClr val="bg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80000"/>
              </a:lnSpc>
              <a:spcBef>
                <a:spcPct val="40000"/>
              </a:spcBef>
              <a:buClr>
                <a:srgbClr val="FFFFFF"/>
              </a:buClr>
              <a:buSzPct val="80000"/>
              <a:buFont typeface="Wingdings" pitchFamily="2" charset="2"/>
              <a:buNone/>
            </a:pPr>
            <a:r>
              <a:rPr lang="en-GB" altLang="fr-FR" sz="1000" b="1">
                <a:solidFill>
                  <a:srgbClr val="000000"/>
                </a:solidFill>
              </a:rPr>
              <a:t>UN SECTORS/ BATTALIONS/ MILOBS</a:t>
            </a:r>
          </a:p>
          <a:p>
            <a:pPr algn="ctr" eaLnBrk="1" hangingPunct="1">
              <a:lnSpc>
                <a:spcPct val="80000"/>
              </a:lnSpc>
              <a:spcBef>
                <a:spcPct val="40000"/>
              </a:spcBef>
              <a:buClr>
                <a:srgbClr val="FFFFFF"/>
              </a:buClr>
              <a:buSzPct val="80000"/>
              <a:buFont typeface="Wingdings" pitchFamily="2" charset="2"/>
              <a:buNone/>
            </a:pPr>
            <a:r>
              <a:rPr lang="en-GB" altLang="fr-FR" sz="1000" b="1">
                <a:solidFill>
                  <a:srgbClr val="000000"/>
                </a:solidFill>
              </a:rPr>
              <a:t>Incl. </a:t>
            </a:r>
            <a:r>
              <a:rPr lang="en-GB" altLang="fr-FR" sz="1200" b="1">
                <a:solidFill>
                  <a:srgbClr val="0000FF"/>
                </a:solidFill>
                <a:latin typeface="Arial" pitchFamily="34" charset="0"/>
              </a:rPr>
              <a:t>UN-CIMIC Liaison officers</a:t>
            </a:r>
          </a:p>
        </p:txBody>
      </p:sp>
      <p:sp>
        <p:nvSpPr>
          <p:cNvPr id="138245" name="Text Box 18"/>
          <p:cNvSpPr txBox="1">
            <a:spLocks noChangeArrowheads="1"/>
          </p:cNvSpPr>
          <p:nvPr/>
        </p:nvSpPr>
        <p:spPr bwMode="auto">
          <a:xfrm>
            <a:off x="152400" y="6019800"/>
            <a:ext cx="4191000" cy="376238"/>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GB" altLang="fr-FR" sz="1800" dirty="0" smtClean="0">
                <a:solidFill>
                  <a:srgbClr val="FF0000"/>
                </a:solidFill>
              </a:rPr>
              <a:t>À titre </a:t>
            </a:r>
            <a:r>
              <a:rPr lang="en-GB" altLang="fr-FR" sz="1800" dirty="0" err="1" smtClean="0">
                <a:solidFill>
                  <a:srgbClr val="FF0000"/>
                </a:solidFill>
              </a:rPr>
              <a:t>d’exemple</a:t>
            </a:r>
            <a:endParaRPr lang="en-GB" altLang="fr-FR" sz="1800" dirty="0">
              <a:solidFill>
                <a:srgbClr val="FF0000"/>
              </a:solidFill>
            </a:endParaRPr>
          </a:p>
        </p:txBody>
      </p:sp>
      <p:sp>
        <p:nvSpPr>
          <p:cNvPr id="150547" name="Rectangle 19"/>
          <p:cNvSpPr>
            <a:spLocks noChangeArrowheads="1"/>
          </p:cNvSpPr>
          <p:nvPr/>
        </p:nvSpPr>
        <p:spPr bwMode="auto">
          <a:xfrm>
            <a:off x="4572000" y="5119688"/>
            <a:ext cx="1752600" cy="436562"/>
          </a:xfrm>
          <a:prstGeom prst="rect">
            <a:avLst/>
          </a:prstGeom>
          <a:solidFill>
            <a:schemeClr val="bg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p>
            <a:pPr algn="ctr">
              <a:buClr>
                <a:srgbClr val="FFFFFF"/>
              </a:buClr>
              <a:buSzPct val="80000"/>
              <a:buFont typeface="Wingdings" pitchFamily="2" charset="2"/>
              <a:buNone/>
              <a:defRPr/>
            </a:pPr>
            <a:r>
              <a:rPr lang="en-GB" sz="1000" b="1">
                <a:solidFill>
                  <a:srgbClr val="000000"/>
                </a:solidFill>
              </a:rPr>
              <a:t>U-STAFF/ </a:t>
            </a:r>
          </a:p>
          <a:p>
            <a:pPr algn="ctr">
              <a:buClr>
                <a:srgbClr val="FFFFFF"/>
              </a:buClr>
              <a:buSzPct val="80000"/>
              <a:buFont typeface="Wingdings" pitchFamily="2" charset="2"/>
              <a:buNone/>
              <a:defRPr/>
            </a:pPr>
            <a:r>
              <a:rPr lang="en-GB" sz="1000" b="1">
                <a:solidFill>
                  <a:srgbClr val="000000"/>
                </a:solidFill>
              </a:rPr>
              <a:t>incl.</a:t>
            </a:r>
            <a:r>
              <a:rPr lang="en-GB" sz="1000" b="1">
                <a:solidFill>
                  <a:srgbClr val="3333FF"/>
                </a:solidFill>
              </a:rPr>
              <a:t> </a:t>
            </a:r>
            <a:r>
              <a:rPr lang="en-GB" sz="1200" b="1">
                <a:solidFill>
                  <a:srgbClr val="3333FF"/>
                </a:solidFill>
                <a:effectLst>
                  <a:outerShdw blurRad="38100" dist="38100" dir="2700000" algn="tl">
                    <a:srgbClr val="C0C0C0"/>
                  </a:outerShdw>
                </a:effectLst>
              </a:rPr>
              <a:t>U9 UN-CIMIC</a:t>
            </a:r>
          </a:p>
        </p:txBody>
      </p:sp>
      <p:sp>
        <p:nvSpPr>
          <p:cNvPr id="138247" name="Text Box 4"/>
          <p:cNvSpPr txBox="1">
            <a:spLocks noChangeArrowheads="1"/>
          </p:cNvSpPr>
          <p:nvPr/>
        </p:nvSpPr>
        <p:spPr bwMode="auto">
          <a:xfrm>
            <a:off x="489530" y="842963"/>
            <a:ext cx="8153400" cy="369332"/>
          </a:xfrm>
          <a:prstGeom prst="rect">
            <a:avLst/>
          </a:prstGeom>
          <a:noFill/>
          <a:ln w="9525" algn="ctr">
            <a:solidFill>
              <a:srgbClr val="0000FF"/>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000000"/>
              </a:buClr>
              <a:buSzPct val="80000"/>
              <a:buFont typeface="Wingdings" pitchFamily="2" charset="2"/>
              <a:buNone/>
            </a:pPr>
            <a:r>
              <a:rPr lang="fr-FR" sz="1800" b="1" dirty="0"/>
              <a:t>Partenaires importants des composantes de la Mission (exemple d’organigramme)</a:t>
            </a:r>
            <a:endParaRPr lang="en-US" altLang="fr-FR" sz="1800" b="1" dirty="0">
              <a:solidFill>
                <a:srgbClr val="000000"/>
              </a:solidFill>
            </a:endParaRPr>
          </a:p>
        </p:txBody>
      </p:sp>
      <p:sp>
        <p:nvSpPr>
          <p:cNvPr id="138248" name="Text Box 4"/>
          <p:cNvSpPr txBox="1">
            <a:spLocks noChangeArrowheads="1"/>
          </p:cNvSpPr>
          <p:nvPr/>
        </p:nvSpPr>
        <p:spPr bwMode="auto">
          <a:xfrm>
            <a:off x="323850" y="304800"/>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t>PARTENAIRES DES COMPOSANTES DE LA MISSION</a:t>
            </a:r>
            <a:endParaRPr lang="en-US" altLang="fr-FR" sz="2800" b="1" dirty="0">
              <a:solidFill>
                <a:srgbClr val="000000"/>
              </a:solidFill>
            </a:endParaRPr>
          </a:p>
        </p:txBody>
      </p:sp>
      <p:sp>
        <p:nvSpPr>
          <p:cNvPr id="138249" name="Oval 26"/>
          <p:cNvSpPr>
            <a:spLocks noChangeArrowheads="1"/>
          </p:cNvSpPr>
          <p:nvPr/>
        </p:nvSpPr>
        <p:spPr bwMode="auto">
          <a:xfrm>
            <a:off x="0" y="2743200"/>
            <a:ext cx="8305800" cy="1828800"/>
          </a:xfrm>
          <a:prstGeom prst="ellipse">
            <a:avLst/>
          </a:prstGeom>
          <a:noFill/>
          <a:ln w="19050"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fr-FR" altLang="fr-FR" sz="1800">
              <a:solidFill>
                <a:srgbClr val="000000"/>
              </a:solidFill>
            </a:endParaRPr>
          </a:p>
        </p:txBody>
      </p:sp>
      <p:sp>
        <p:nvSpPr>
          <p:cNvPr id="138250" name="Text Box 27"/>
          <p:cNvSpPr txBox="1">
            <a:spLocks noChangeArrowheads="1"/>
          </p:cNvSpPr>
          <p:nvPr/>
        </p:nvSpPr>
        <p:spPr bwMode="auto">
          <a:xfrm>
            <a:off x="5029200" y="4572000"/>
            <a:ext cx="1447800" cy="336550"/>
          </a:xfrm>
          <a:prstGeom prst="rect">
            <a:avLst/>
          </a:prstGeom>
          <a:solidFill>
            <a:srgbClr val="3333FF"/>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en-GB" altLang="fr-FR" sz="1600" b="1">
                <a:solidFill>
                  <a:srgbClr val="FFFFFF"/>
                </a:solidFill>
              </a:rPr>
              <a:t>FC UNFORCE</a:t>
            </a:r>
          </a:p>
        </p:txBody>
      </p:sp>
      <p:sp>
        <p:nvSpPr>
          <p:cNvPr id="23" name="ZoneTexte 22"/>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24" name="ZoneTexte 23"/>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25" name="ZoneTexte 24"/>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 name="ZoneTexte 1"/>
          <p:cNvSpPr txBox="1"/>
          <p:nvPr/>
        </p:nvSpPr>
        <p:spPr>
          <a:xfrm>
            <a:off x="3729978" y="1333864"/>
            <a:ext cx="645870" cy="246221"/>
          </a:xfrm>
          <a:prstGeom prst="rect">
            <a:avLst/>
          </a:prstGeom>
          <a:solidFill>
            <a:srgbClr val="FF0000"/>
          </a:solidFill>
        </p:spPr>
        <p:txBody>
          <a:bodyPr wrap="square" lIns="0" tIns="0" rIns="0" bIns="0" rtlCol="0">
            <a:spAutoFit/>
          </a:bodyPr>
          <a:lstStyle/>
          <a:p>
            <a:pPr algn="ctr"/>
            <a:r>
              <a:rPr lang="fr-CH" sz="1600" b="1" dirty="0" smtClean="0">
                <a:solidFill>
                  <a:srgbClr val="FFFF00"/>
                </a:solidFill>
              </a:rPr>
              <a:t>RSSG</a:t>
            </a:r>
            <a:endParaRPr lang="fr-CH" sz="1600" b="1" dirty="0">
              <a:solidFill>
                <a:srgbClr val="FFFF00"/>
              </a:solidFill>
            </a:endParaRPr>
          </a:p>
        </p:txBody>
      </p:sp>
      <p:sp>
        <p:nvSpPr>
          <p:cNvPr id="27" name="ZoneTexte 26"/>
          <p:cNvSpPr txBox="1"/>
          <p:nvPr/>
        </p:nvSpPr>
        <p:spPr>
          <a:xfrm>
            <a:off x="1715067" y="1688010"/>
            <a:ext cx="864000" cy="351250"/>
          </a:xfrm>
          <a:prstGeom prst="rect">
            <a:avLst/>
          </a:prstGeom>
          <a:solidFill>
            <a:srgbClr val="F59159"/>
          </a:solidFill>
          <a:ln w="19050">
            <a:solidFill>
              <a:srgbClr val="000000"/>
            </a:solidFill>
          </a:ln>
        </p:spPr>
        <p:txBody>
          <a:bodyPr wrap="square" lIns="0" tIns="0" rIns="0" bIns="0" rtlCol="0" anchor="ctr">
            <a:spAutoFit/>
          </a:bodyPr>
          <a:lstStyle/>
          <a:p>
            <a:pPr algn="ctr">
              <a:lnSpc>
                <a:spcPts val="900"/>
              </a:lnSpc>
            </a:pPr>
            <a:r>
              <a:rPr lang="fr-CH" sz="1000" b="1" dirty="0" smtClean="0"/>
              <a:t>Chef d’État-Major de la Mission</a:t>
            </a:r>
            <a:endParaRPr lang="fr-CH" sz="1000" b="1" dirty="0"/>
          </a:p>
        </p:txBody>
      </p:sp>
      <p:sp>
        <p:nvSpPr>
          <p:cNvPr id="28" name="ZoneTexte 27"/>
          <p:cNvSpPr txBox="1"/>
          <p:nvPr/>
        </p:nvSpPr>
        <p:spPr>
          <a:xfrm>
            <a:off x="483137" y="2257547"/>
            <a:ext cx="900000" cy="466666"/>
          </a:xfrm>
          <a:prstGeom prst="rect">
            <a:avLst/>
          </a:prstGeom>
          <a:solidFill>
            <a:srgbClr val="F59159"/>
          </a:solidFill>
          <a:ln w="19050">
            <a:solidFill>
              <a:srgbClr val="000000"/>
            </a:solidFill>
          </a:ln>
        </p:spPr>
        <p:txBody>
          <a:bodyPr wrap="square" lIns="0" tIns="0" rIns="0" bIns="0" rtlCol="0" anchor="ctr">
            <a:spAutoFit/>
          </a:bodyPr>
          <a:lstStyle/>
          <a:p>
            <a:pPr algn="ctr">
              <a:lnSpc>
                <a:spcPts val="900"/>
              </a:lnSpc>
            </a:pPr>
            <a:r>
              <a:rPr lang="fr-CH" sz="1000" b="1" dirty="0" smtClean="0"/>
              <a:t>Centre d’analyse conjoint de la Mission</a:t>
            </a:r>
            <a:endParaRPr lang="fr-CH" sz="1000" b="1" dirty="0"/>
          </a:p>
        </p:txBody>
      </p:sp>
      <p:sp>
        <p:nvSpPr>
          <p:cNvPr id="29" name="ZoneTexte 28"/>
          <p:cNvSpPr txBox="1"/>
          <p:nvPr/>
        </p:nvSpPr>
        <p:spPr>
          <a:xfrm>
            <a:off x="1438443" y="2333518"/>
            <a:ext cx="900000" cy="351250"/>
          </a:xfrm>
          <a:prstGeom prst="rect">
            <a:avLst/>
          </a:prstGeom>
          <a:solidFill>
            <a:srgbClr val="F59159"/>
          </a:solidFill>
          <a:ln w="19050">
            <a:solidFill>
              <a:srgbClr val="000000"/>
            </a:solidFill>
          </a:ln>
        </p:spPr>
        <p:txBody>
          <a:bodyPr wrap="square" lIns="0" tIns="0" rIns="0" bIns="0" rtlCol="0" anchor="ctr">
            <a:spAutoFit/>
          </a:bodyPr>
          <a:lstStyle/>
          <a:p>
            <a:pPr algn="ctr">
              <a:lnSpc>
                <a:spcPts val="900"/>
              </a:lnSpc>
            </a:pPr>
            <a:r>
              <a:rPr lang="fr-CH" sz="1000" b="1" dirty="0" smtClean="0"/>
              <a:t>Centre d’opérations conjoint</a:t>
            </a:r>
            <a:endParaRPr lang="fr-CH" sz="1000" b="1" dirty="0"/>
          </a:p>
        </p:txBody>
      </p:sp>
      <p:sp>
        <p:nvSpPr>
          <p:cNvPr id="30" name="ZoneTexte 29"/>
          <p:cNvSpPr txBox="1"/>
          <p:nvPr/>
        </p:nvSpPr>
        <p:spPr>
          <a:xfrm>
            <a:off x="2411068" y="2327784"/>
            <a:ext cx="756000" cy="360000"/>
          </a:xfrm>
          <a:prstGeom prst="rect">
            <a:avLst/>
          </a:prstGeom>
          <a:solidFill>
            <a:srgbClr val="F59159"/>
          </a:solidFill>
          <a:ln w="19050">
            <a:solidFill>
              <a:srgbClr val="000000"/>
            </a:solidFill>
          </a:ln>
        </p:spPr>
        <p:txBody>
          <a:bodyPr wrap="square" lIns="0" tIns="0" rIns="0" bIns="0" rtlCol="0" anchor="ctr">
            <a:spAutoFit/>
          </a:bodyPr>
          <a:lstStyle/>
          <a:p>
            <a:pPr algn="ctr">
              <a:lnSpc>
                <a:spcPts val="900"/>
              </a:lnSpc>
            </a:pPr>
            <a:r>
              <a:rPr lang="fr-CH" sz="1000" b="1" dirty="0" smtClean="0"/>
              <a:t>Déontologie et discipline</a:t>
            </a:r>
            <a:endParaRPr lang="fr-CH" sz="1000" b="1" dirty="0"/>
          </a:p>
        </p:txBody>
      </p:sp>
      <p:sp>
        <p:nvSpPr>
          <p:cNvPr id="31" name="ZoneTexte 30"/>
          <p:cNvSpPr txBox="1"/>
          <p:nvPr/>
        </p:nvSpPr>
        <p:spPr>
          <a:xfrm>
            <a:off x="3244344" y="2318371"/>
            <a:ext cx="720000" cy="360000"/>
          </a:xfrm>
          <a:prstGeom prst="rect">
            <a:avLst/>
          </a:prstGeom>
          <a:solidFill>
            <a:srgbClr val="F59159"/>
          </a:solidFill>
          <a:ln w="19050">
            <a:solidFill>
              <a:srgbClr val="000000"/>
            </a:solidFill>
          </a:ln>
        </p:spPr>
        <p:txBody>
          <a:bodyPr wrap="square" lIns="0" tIns="0" rIns="0" bIns="0" rtlCol="0" anchor="ctr">
            <a:spAutoFit/>
          </a:bodyPr>
          <a:lstStyle/>
          <a:p>
            <a:pPr algn="ctr">
              <a:lnSpc>
                <a:spcPts val="900"/>
              </a:lnSpc>
            </a:pPr>
            <a:r>
              <a:rPr lang="fr-CH" sz="1000" b="1" dirty="0" smtClean="0"/>
              <a:t>Meilleures pratiques</a:t>
            </a:r>
            <a:endParaRPr lang="fr-CH" sz="1000" b="1" dirty="0"/>
          </a:p>
        </p:txBody>
      </p:sp>
      <p:sp>
        <p:nvSpPr>
          <p:cNvPr id="32" name="ZoneTexte 31"/>
          <p:cNvSpPr txBox="1"/>
          <p:nvPr/>
        </p:nvSpPr>
        <p:spPr>
          <a:xfrm>
            <a:off x="6298182" y="1755287"/>
            <a:ext cx="1960697" cy="345864"/>
          </a:xfrm>
          <a:prstGeom prst="rect">
            <a:avLst/>
          </a:prstGeom>
          <a:solidFill>
            <a:schemeClr val="bg1"/>
          </a:solidFill>
          <a:ln w="19050">
            <a:noFill/>
          </a:ln>
        </p:spPr>
        <p:txBody>
          <a:bodyPr wrap="square" lIns="0" tIns="0" rIns="0" bIns="0" rtlCol="0" anchor="ctr">
            <a:spAutoFit/>
          </a:bodyPr>
          <a:lstStyle/>
          <a:p>
            <a:pPr algn="ctr">
              <a:lnSpc>
                <a:spcPts val="1300"/>
              </a:lnSpc>
            </a:pPr>
            <a:r>
              <a:rPr lang="fr-CH" sz="1600" b="1" dirty="0" smtClean="0"/>
              <a:t>Équipe de pays des Nations Unies (UNCT)</a:t>
            </a:r>
            <a:endParaRPr lang="fr-CH" sz="1600" b="1" dirty="0"/>
          </a:p>
        </p:txBody>
      </p:sp>
      <p:sp>
        <p:nvSpPr>
          <p:cNvPr id="33" name="ZoneTexte 32"/>
          <p:cNvSpPr txBox="1"/>
          <p:nvPr/>
        </p:nvSpPr>
        <p:spPr>
          <a:xfrm>
            <a:off x="1762835" y="3013369"/>
            <a:ext cx="648000" cy="216000"/>
          </a:xfrm>
          <a:prstGeom prst="rect">
            <a:avLst/>
          </a:prstGeom>
          <a:solidFill>
            <a:schemeClr val="accent1">
              <a:lumMod val="90000"/>
            </a:schemeClr>
          </a:solidFill>
          <a:ln w="19050">
            <a:noFill/>
          </a:ln>
        </p:spPr>
        <p:txBody>
          <a:bodyPr wrap="square" lIns="0" tIns="0" rIns="0" bIns="0" rtlCol="0" anchor="ctr">
            <a:spAutoFit/>
          </a:bodyPr>
          <a:lstStyle/>
          <a:p>
            <a:pPr algn="ctr">
              <a:lnSpc>
                <a:spcPts val="900"/>
              </a:lnSpc>
            </a:pPr>
            <a:r>
              <a:rPr lang="fr-CH" sz="1000" b="1" dirty="0" smtClean="0"/>
              <a:t>(P) RSADG</a:t>
            </a:r>
            <a:endParaRPr lang="fr-CH" sz="1000" b="1" dirty="0"/>
          </a:p>
        </p:txBody>
      </p:sp>
      <p:sp>
        <p:nvSpPr>
          <p:cNvPr id="34" name="ZoneTexte 33"/>
          <p:cNvSpPr txBox="1"/>
          <p:nvPr/>
        </p:nvSpPr>
        <p:spPr>
          <a:xfrm>
            <a:off x="431084" y="3500406"/>
            <a:ext cx="648000" cy="235834"/>
          </a:xfrm>
          <a:prstGeom prst="rect">
            <a:avLst/>
          </a:prstGeom>
          <a:solidFill>
            <a:schemeClr val="accent1">
              <a:lumMod val="90000"/>
            </a:schemeClr>
          </a:solidFill>
          <a:ln w="19050">
            <a:noFill/>
          </a:ln>
        </p:spPr>
        <p:txBody>
          <a:bodyPr wrap="square" lIns="0" tIns="0" rIns="0" bIns="0" rtlCol="0" anchor="ctr">
            <a:spAutoFit/>
          </a:bodyPr>
          <a:lstStyle/>
          <a:p>
            <a:pPr algn="ctr">
              <a:lnSpc>
                <a:spcPts val="900"/>
              </a:lnSpc>
            </a:pPr>
            <a:r>
              <a:rPr lang="fr-CH" sz="900" b="1" dirty="0" smtClean="0"/>
              <a:t>Affaires politiques</a:t>
            </a:r>
            <a:endParaRPr lang="fr-CH" sz="900" b="1" dirty="0"/>
          </a:p>
        </p:txBody>
      </p:sp>
      <p:sp>
        <p:nvSpPr>
          <p:cNvPr id="35" name="ZoneTexte 34"/>
          <p:cNvSpPr txBox="1"/>
          <p:nvPr/>
        </p:nvSpPr>
        <p:spPr>
          <a:xfrm>
            <a:off x="3112610" y="3498986"/>
            <a:ext cx="648000" cy="252000"/>
          </a:xfrm>
          <a:prstGeom prst="rect">
            <a:avLst/>
          </a:prstGeom>
          <a:solidFill>
            <a:schemeClr val="accent1">
              <a:lumMod val="90000"/>
            </a:schemeClr>
          </a:solidFill>
          <a:ln w="19050">
            <a:noFill/>
          </a:ln>
        </p:spPr>
        <p:txBody>
          <a:bodyPr wrap="square" lIns="0" tIns="0" rIns="0" bIns="0" rtlCol="0" anchor="ctr">
            <a:spAutoFit/>
          </a:bodyPr>
          <a:lstStyle/>
          <a:p>
            <a:pPr algn="ctr">
              <a:lnSpc>
                <a:spcPts val="900"/>
              </a:lnSpc>
            </a:pPr>
            <a:r>
              <a:rPr lang="fr-CH" sz="900" b="1" dirty="0" smtClean="0"/>
              <a:t>Information</a:t>
            </a:r>
            <a:endParaRPr lang="fr-CH" sz="900" b="1" dirty="0"/>
          </a:p>
        </p:txBody>
      </p:sp>
      <p:sp>
        <p:nvSpPr>
          <p:cNvPr id="36" name="ZoneTexte 35"/>
          <p:cNvSpPr txBox="1"/>
          <p:nvPr/>
        </p:nvSpPr>
        <p:spPr>
          <a:xfrm>
            <a:off x="874662" y="4005075"/>
            <a:ext cx="648000" cy="232436"/>
          </a:xfrm>
          <a:prstGeom prst="rect">
            <a:avLst/>
          </a:prstGeom>
          <a:solidFill>
            <a:schemeClr val="accent1">
              <a:lumMod val="90000"/>
            </a:schemeClr>
          </a:solidFill>
          <a:ln w="19050">
            <a:noFill/>
          </a:ln>
        </p:spPr>
        <p:txBody>
          <a:bodyPr wrap="square" lIns="0" tIns="0" rIns="0" bIns="0" rtlCol="0" anchor="ctr">
            <a:spAutoFit/>
          </a:bodyPr>
          <a:lstStyle/>
          <a:p>
            <a:pPr algn="ctr">
              <a:lnSpc>
                <a:spcPts val="900"/>
              </a:lnSpc>
            </a:pPr>
            <a:r>
              <a:rPr lang="fr-CH" sz="900" b="1" dirty="0" smtClean="0"/>
              <a:t>Composante Police</a:t>
            </a:r>
            <a:endParaRPr lang="fr-CH" sz="900" b="1" dirty="0"/>
          </a:p>
        </p:txBody>
      </p:sp>
      <p:sp>
        <p:nvSpPr>
          <p:cNvPr id="37" name="ZoneTexte 36"/>
          <p:cNvSpPr txBox="1"/>
          <p:nvPr/>
        </p:nvSpPr>
        <p:spPr>
          <a:xfrm>
            <a:off x="1775299" y="4022641"/>
            <a:ext cx="648000" cy="115416"/>
          </a:xfrm>
          <a:prstGeom prst="rect">
            <a:avLst/>
          </a:prstGeom>
          <a:solidFill>
            <a:schemeClr val="accent1">
              <a:lumMod val="90000"/>
            </a:schemeClr>
          </a:solidFill>
          <a:ln w="19050">
            <a:noFill/>
          </a:ln>
        </p:spPr>
        <p:txBody>
          <a:bodyPr wrap="square" lIns="0" tIns="0" rIns="0" bIns="0" rtlCol="0" anchor="ctr">
            <a:spAutoFit/>
          </a:bodyPr>
          <a:lstStyle/>
          <a:p>
            <a:pPr algn="ctr">
              <a:lnSpc>
                <a:spcPts val="900"/>
              </a:lnSpc>
            </a:pPr>
            <a:r>
              <a:rPr lang="fr-CH" sz="900" b="1" dirty="0" smtClean="0"/>
              <a:t>État de droit</a:t>
            </a:r>
            <a:endParaRPr lang="fr-CH" sz="900" b="1" dirty="0"/>
          </a:p>
        </p:txBody>
      </p:sp>
      <p:sp>
        <p:nvSpPr>
          <p:cNvPr id="38" name="ZoneTexte 37"/>
          <p:cNvSpPr txBox="1"/>
          <p:nvPr/>
        </p:nvSpPr>
        <p:spPr>
          <a:xfrm>
            <a:off x="2665398" y="4008736"/>
            <a:ext cx="648000" cy="230832"/>
          </a:xfrm>
          <a:prstGeom prst="rect">
            <a:avLst/>
          </a:prstGeom>
          <a:solidFill>
            <a:schemeClr val="accent1">
              <a:lumMod val="90000"/>
            </a:schemeClr>
          </a:solidFill>
          <a:ln w="19050">
            <a:noFill/>
          </a:ln>
        </p:spPr>
        <p:txBody>
          <a:bodyPr wrap="square" lIns="0" tIns="0" rIns="0" bIns="0" rtlCol="0" anchor="ctr">
            <a:spAutoFit/>
          </a:bodyPr>
          <a:lstStyle/>
          <a:p>
            <a:pPr algn="ctr">
              <a:lnSpc>
                <a:spcPts val="900"/>
              </a:lnSpc>
            </a:pPr>
            <a:r>
              <a:rPr lang="fr-CH" sz="900" b="1" dirty="0" smtClean="0"/>
              <a:t>Droits de l’homme</a:t>
            </a:r>
            <a:endParaRPr lang="fr-CH" sz="900" b="1" dirty="0"/>
          </a:p>
        </p:txBody>
      </p:sp>
      <p:sp>
        <p:nvSpPr>
          <p:cNvPr id="39" name="ZoneTexte 38"/>
          <p:cNvSpPr txBox="1"/>
          <p:nvPr/>
        </p:nvSpPr>
        <p:spPr>
          <a:xfrm>
            <a:off x="5154899" y="2996628"/>
            <a:ext cx="648000" cy="235834"/>
          </a:xfrm>
          <a:prstGeom prst="rect">
            <a:avLst/>
          </a:prstGeom>
          <a:solidFill>
            <a:srgbClr val="CFADC5"/>
          </a:solidFill>
          <a:ln w="19050">
            <a:noFill/>
          </a:ln>
        </p:spPr>
        <p:txBody>
          <a:bodyPr wrap="square" lIns="0" tIns="0" rIns="0" bIns="0" rtlCol="0" anchor="ctr">
            <a:spAutoFit/>
          </a:bodyPr>
          <a:lstStyle/>
          <a:p>
            <a:pPr algn="ctr">
              <a:lnSpc>
                <a:spcPts val="900"/>
              </a:lnSpc>
            </a:pPr>
            <a:r>
              <a:rPr lang="fr-CH" sz="1000" b="1" dirty="0" smtClean="0"/>
              <a:t>RSADG</a:t>
            </a:r>
            <a:br>
              <a:rPr lang="fr-CH" sz="1000" b="1" dirty="0" smtClean="0"/>
            </a:br>
            <a:r>
              <a:rPr lang="fr-CH" sz="1000" b="1" dirty="0" smtClean="0"/>
              <a:t>CR/CH</a:t>
            </a:r>
            <a:endParaRPr lang="fr-CH" sz="1000" b="1" dirty="0"/>
          </a:p>
        </p:txBody>
      </p:sp>
      <p:sp>
        <p:nvSpPr>
          <p:cNvPr id="40" name="ZoneTexte 39"/>
          <p:cNvSpPr txBox="1"/>
          <p:nvPr/>
        </p:nvSpPr>
        <p:spPr>
          <a:xfrm>
            <a:off x="6858367" y="2387366"/>
            <a:ext cx="648000" cy="120418"/>
          </a:xfrm>
          <a:prstGeom prst="rect">
            <a:avLst/>
          </a:prstGeom>
          <a:solidFill>
            <a:schemeClr val="bg1">
              <a:lumMod val="75000"/>
            </a:schemeClr>
          </a:solidFill>
          <a:ln w="19050">
            <a:noFill/>
          </a:ln>
        </p:spPr>
        <p:txBody>
          <a:bodyPr wrap="square" lIns="0" tIns="0" rIns="0" bIns="0" rtlCol="0" anchor="ctr">
            <a:spAutoFit/>
          </a:bodyPr>
          <a:lstStyle/>
          <a:p>
            <a:pPr algn="ctr">
              <a:lnSpc>
                <a:spcPts val="900"/>
              </a:lnSpc>
            </a:pPr>
            <a:r>
              <a:rPr lang="fr-CH" sz="1000" b="1" dirty="0" smtClean="0"/>
              <a:t>PNUD</a:t>
            </a:r>
            <a:endParaRPr lang="fr-CH" sz="1000" b="1" dirty="0"/>
          </a:p>
        </p:txBody>
      </p:sp>
      <p:sp>
        <p:nvSpPr>
          <p:cNvPr id="41" name="ZoneTexte 40"/>
          <p:cNvSpPr txBox="1"/>
          <p:nvPr/>
        </p:nvSpPr>
        <p:spPr>
          <a:xfrm>
            <a:off x="7606697" y="2276850"/>
            <a:ext cx="648000" cy="720000"/>
          </a:xfrm>
          <a:prstGeom prst="rect">
            <a:avLst/>
          </a:prstGeom>
          <a:solidFill>
            <a:schemeClr val="bg1"/>
          </a:solidFill>
          <a:ln w="19050">
            <a:noFill/>
          </a:ln>
        </p:spPr>
        <p:txBody>
          <a:bodyPr wrap="square" lIns="0" tIns="0" rIns="0" bIns="0" rtlCol="0" anchor="ctr">
            <a:spAutoFit/>
          </a:bodyPr>
          <a:lstStyle/>
          <a:p>
            <a:pPr algn="ctr">
              <a:lnSpc>
                <a:spcPts val="900"/>
              </a:lnSpc>
            </a:pPr>
            <a:r>
              <a:rPr lang="fr-CH" sz="1000" dirty="0" smtClean="0"/>
              <a:t>UNICEF</a:t>
            </a:r>
          </a:p>
          <a:p>
            <a:pPr algn="ctr">
              <a:lnSpc>
                <a:spcPts val="900"/>
              </a:lnSpc>
            </a:pPr>
            <a:r>
              <a:rPr lang="fr-CH" sz="1000" dirty="0" smtClean="0"/>
              <a:t>HCR</a:t>
            </a:r>
          </a:p>
          <a:p>
            <a:pPr algn="ctr">
              <a:lnSpc>
                <a:spcPts val="900"/>
              </a:lnSpc>
            </a:pPr>
            <a:r>
              <a:rPr lang="fr-CH" sz="1000" dirty="0" smtClean="0"/>
              <a:t>HCDH</a:t>
            </a:r>
          </a:p>
          <a:p>
            <a:pPr algn="ctr">
              <a:lnSpc>
                <a:spcPts val="900"/>
              </a:lnSpc>
            </a:pPr>
            <a:r>
              <a:rPr lang="fr-CH" sz="1000" dirty="0" smtClean="0"/>
              <a:t>PAM</a:t>
            </a:r>
          </a:p>
          <a:p>
            <a:pPr algn="ctr">
              <a:lnSpc>
                <a:spcPts val="900"/>
              </a:lnSpc>
            </a:pPr>
            <a:r>
              <a:rPr lang="fr-CH" sz="1000" dirty="0" smtClean="0"/>
              <a:t>OMS</a:t>
            </a:r>
            <a:endParaRPr lang="fr-CH" sz="1000" dirty="0"/>
          </a:p>
        </p:txBody>
      </p:sp>
      <p:sp>
        <p:nvSpPr>
          <p:cNvPr id="42" name="ZoneTexte 41"/>
          <p:cNvSpPr txBox="1"/>
          <p:nvPr/>
        </p:nvSpPr>
        <p:spPr>
          <a:xfrm>
            <a:off x="7718671" y="3096085"/>
            <a:ext cx="396000" cy="120418"/>
          </a:xfrm>
          <a:prstGeom prst="rect">
            <a:avLst/>
          </a:prstGeom>
          <a:solidFill>
            <a:schemeClr val="bg1"/>
          </a:solidFill>
          <a:ln w="19050">
            <a:noFill/>
          </a:ln>
        </p:spPr>
        <p:txBody>
          <a:bodyPr wrap="square" lIns="0" tIns="0" rIns="0" bIns="0" rtlCol="0" anchor="ctr">
            <a:spAutoFit/>
          </a:bodyPr>
          <a:lstStyle/>
          <a:p>
            <a:pPr algn="ctr">
              <a:lnSpc>
                <a:spcPts val="900"/>
              </a:lnSpc>
            </a:pPr>
            <a:r>
              <a:rPr lang="fr-CH" sz="1000" dirty="0" smtClean="0"/>
              <a:t>ONG</a:t>
            </a:r>
            <a:endParaRPr lang="fr-CH" sz="1000" dirty="0"/>
          </a:p>
        </p:txBody>
      </p:sp>
      <p:sp>
        <p:nvSpPr>
          <p:cNvPr id="43" name="ZoneTexte 42"/>
          <p:cNvSpPr txBox="1"/>
          <p:nvPr/>
        </p:nvSpPr>
        <p:spPr>
          <a:xfrm>
            <a:off x="4271584" y="3486597"/>
            <a:ext cx="648000" cy="235834"/>
          </a:xfrm>
          <a:prstGeom prst="rect">
            <a:avLst/>
          </a:prstGeom>
          <a:solidFill>
            <a:srgbClr val="CFADC5"/>
          </a:solidFill>
          <a:ln w="19050">
            <a:noFill/>
          </a:ln>
        </p:spPr>
        <p:txBody>
          <a:bodyPr wrap="square" lIns="0" tIns="0" rIns="0" bIns="0" rtlCol="0" anchor="ctr">
            <a:spAutoFit/>
          </a:bodyPr>
          <a:lstStyle/>
          <a:p>
            <a:pPr algn="ctr">
              <a:lnSpc>
                <a:spcPts val="900"/>
              </a:lnSpc>
            </a:pPr>
            <a:r>
              <a:rPr lang="fr-CH" sz="1000" b="1" dirty="0" smtClean="0"/>
              <a:t>Assistance électorale</a:t>
            </a:r>
            <a:endParaRPr lang="fr-CH" sz="1000" b="1" dirty="0"/>
          </a:p>
        </p:txBody>
      </p:sp>
      <p:sp>
        <p:nvSpPr>
          <p:cNvPr id="44" name="ZoneTexte 43"/>
          <p:cNvSpPr txBox="1"/>
          <p:nvPr/>
        </p:nvSpPr>
        <p:spPr>
          <a:xfrm>
            <a:off x="5168862" y="3504301"/>
            <a:ext cx="648000" cy="216000"/>
          </a:xfrm>
          <a:prstGeom prst="rect">
            <a:avLst/>
          </a:prstGeom>
          <a:solidFill>
            <a:srgbClr val="CFADC5"/>
          </a:solidFill>
          <a:ln w="19050">
            <a:noFill/>
          </a:ln>
        </p:spPr>
        <p:txBody>
          <a:bodyPr wrap="square" lIns="0" tIns="0" rIns="0" bIns="0" rtlCol="0" anchor="ctr">
            <a:spAutoFit/>
          </a:bodyPr>
          <a:lstStyle/>
          <a:p>
            <a:pPr algn="ctr">
              <a:lnSpc>
                <a:spcPts val="900"/>
              </a:lnSpc>
            </a:pPr>
            <a:r>
              <a:rPr lang="fr-CH" sz="900" b="1" dirty="0" smtClean="0"/>
              <a:t>Affaires humanitaires</a:t>
            </a:r>
            <a:endParaRPr lang="fr-CH" sz="900" b="1" dirty="0"/>
          </a:p>
        </p:txBody>
      </p:sp>
      <p:sp>
        <p:nvSpPr>
          <p:cNvPr id="45" name="ZoneTexte 44"/>
          <p:cNvSpPr txBox="1"/>
          <p:nvPr/>
        </p:nvSpPr>
        <p:spPr>
          <a:xfrm>
            <a:off x="6054208" y="3505810"/>
            <a:ext cx="648000" cy="235834"/>
          </a:xfrm>
          <a:prstGeom prst="rect">
            <a:avLst/>
          </a:prstGeom>
          <a:solidFill>
            <a:srgbClr val="CFADC5"/>
          </a:solidFill>
          <a:ln w="19050">
            <a:noFill/>
          </a:ln>
        </p:spPr>
        <p:txBody>
          <a:bodyPr wrap="square" lIns="0" tIns="0" rIns="0" bIns="0" rtlCol="0" anchor="ctr">
            <a:spAutoFit/>
          </a:bodyPr>
          <a:lstStyle/>
          <a:p>
            <a:pPr algn="ctr">
              <a:lnSpc>
                <a:spcPts val="900"/>
              </a:lnSpc>
            </a:pPr>
            <a:r>
              <a:rPr lang="fr-CH" sz="900" b="1" dirty="0" smtClean="0"/>
              <a:t>Lutte </a:t>
            </a:r>
            <a:r>
              <a:rPr lang="fr-CH" sz="900" b="1" dirty="0" err="1" smtClean="0"/>
              <a:t>antimines</a:t>
            </a:r>
            <a:endParaRPr lang="fr-CH" sz="900" b="1" dirty="0"/>
          </a:p>
        </p:txBody>
      </p:sp>
      <p:sp>
        <p:nvSpPr>
          <p:cNvPr id="46" name="ZoneTexte 45"/>
          <p:cNvSpPr txBox="1"/>
          <p:nvPr/>
        </p:nvSpPr>
        <p:spPr>
          <a:xfrm>
            <a:off x="7028325" y="3511082"/>
            <a:ext cx="654480" cy="232436"/>
          </a:xfrm>
          <a:prstGeom prst="rect">
            <a:avLst/>
          </a:prstGeom>
          <a:solidFill>
            <a:srgbClr val="CFADC5"/>
          </a:solidFill>
          <a:ln w="19050">
            <a:noFill/>
          </a:ln>
        </p:spPr>
        <p:txBody>
          <a:bodyPr wrap="square" lIns="0" tIns="0" rIns="0" bIns="0" rtlCol="0" anchor="ctr">
            <a:spAutoFit/>
          </a:bodyPr>
          <a:lstStyle/>
          <a:p>
            <a:pPr algn="ctr">
              <a:lnSpc>
                <a:spcPts val="900"/>
              </a:lnSpc>
            </a:pPr>
            <a:r>
              <a:rPr lang="fr-CH" sz="900" b="1" dirty="0" smtClean="0"/>
              <a:t>Affaires civiles</a:t>
            </a:r>
            <a:endParaRPr lang="fr-CH" sz="900" b="1" dirty="0"/>
          </a:p>
        </p:txBody>
      </p:sp>
      <p:sp>
        <p:nvSpPr>
          <p:cNvPr id="47" name="ZoneTexte 46"/>
          <p:cNvSpPr txBox="1"/>
          <p:nvPr/>
        </p:nvSpPr>
        <p:spPr>
          <a:xfrm>
            <a:off x="4705748" y="3986740"/>
            <a:ext cx="648000" cy="230832"/>
          </a:xfrm>
          <a:prstGeom prst="rect">
            <a:avLst/>
          </a:prstGeom>
          <a:solidFill>
            <a:srgbClr val="CFADC5"/>
          </a:solidFill>
          <a:ln w="19050">
            <a:noFill/>
          </a:ln>
        </p:spPr>
        <p:txBody>
          <a:bodyPr wrap="square" lIns="0" tIns="0" rIns="0" bIns="0" rtlCol="0" anchor="ctr">
            <a:spAutoFit/>
          </a:bodyPr>
          <a:lstStyle/>
          <a:p>
            <a:pPr algn="ctr">
              <a:lnSpc>
                <a:spcPts val="900"/>
              </a:lnSpc>
            </a:pPr>
            <a:r>
              <a:rPr lang="fr-CH" sz="900" b="1" dirty="0" smtClean="0"/>
              <a:t>Protection de l’enfance</a:t>
            </a:r>
            <a:endParaRPr lang="fr-CH" sz="900" b="1" dirty="0"/>
          </a:p>
        </p:txBody>
      </p:sp>
      <p:sp>
        <p:nvSpPr>
          <p:cNvPr id="48" name="ZoneTexte 47"/>
          <p:cNvSpPr txBox="1"/>
          <p:nvPr/>
        </p:nvSpPr>
        <p:spPr>
          <a:xfrm>
            <a:off x="5606996" y="4009802"/>
            <a:ext cx="648000" cy="225703"/>
          </a:xfrm>
          <a:prstGeom prst="rect">
            <a:avLst/>
          </a:prstGeom>
          <a:solidFill>
            <a:srgbClr val="CFADC5"/>
          </a:solidFill>
          <a:ln w="19050">
            <a:noFill/>
          </a:ln>
        </p:spPr>
        <p:txBody>
          <a:bodyPr wrap="square" lIns="0" tIns="0" rIns="0" bIns="0" rtlCol="0" anchor="ctr">
            <a:spAutoFit/>
          </a:bodyPr>
          <a:lstStyle/>
          <a:p>
            <a:pPr algn="ctr">
              <a:lnSpc>
                <a:spcPts val="900"/>
              </a:lnSpc>
            </a:pPr>
            <a:r>
              <a:rPr lang="fr-CH" sz="700" b="1" dirty="0" smtClean="0"/>
              <a:t>Problématique homme-femmes</a:t>
            </a:r>
            <a:endParaRPr lang="fr-CH" sz="700" b="1" dirty="0"/>
          </a:p>
        </p:txBody>
      </p:sp>
      <p:sp>
        <p:nvSpPr>
          <p:cNvPr id="49" name="ZoneTexte 48"/>
          <p:cNvSpPr txBox="1"/>
          <p:nvPr/>
        </p:nvSpPr>
        <p:spPr>
          <a:xfrm>
            <a:off x="6526311" y="4003270"/>
            <a:ext cx="612000" cy="117020"/>
          </a:xfrm>
          <a:prstGeom prst="rect">
            <a:avLst/>
          </a:prstGeom>
          <a:solidFill>
            <a:srgbClr val="CFADC5"/>
          </a:solidFill>
          <a:ln w="19050">
            <a:noFill/>
          </a:ln>
        </p:spPr>
        <p:txBody>
          <a:bodyPr wrap="square" lIns="0" tIns="0" rIns="0" bIns="0" rtlCol="0" anchor="ctr">
            <a:spAutoFit/>
          </a:bodyPr>
          <a:lstStyle/>
          <a:p>
            <a:pPr algn="ctr">
              <a:lnSpc>
                <a:spcPts val="900"/>
              </a:lnSpc>
            </a:pPr>
            <a:r>
              <a:rPr lang="fr-CH" sz="900" b="1" dirty="0" smtClean="0"/>
              <a:t>VIH/sida</a:t>
            </a:r>
            <a:endParaRPr lang="fr-CH" sz="900" b="1" dirty="0"/>
          </a:p>
        </p:txBody>
      </p:sp>
      <p:sp>
        <p:nvSpPr>
          <p:cNvPr id="50" name="ZoneTexte 49"/>
          <p:cNvSpPr txBox="1"/>
          <p:nvPr/>
        </p:nvSpPr>
        <p:spPr>
          <a:xfrm>
            <a:off x="1883650" y="4657960"/>
            <a:ext cx="1166331" cy="230832"/>
          </a:xfrm>
          <a:prstGeom prst="rect">
            <a:avLst/>
          </a:prstGeom>
          <a:solidFill>
            <a:schemeClr val="bg1"/>
          </a:solidFill>
          <a:ln w="19050">
            <a:noFill/>
          </a:ln>
        </p:spPr>
        <p:txBody>
          <a:bodyPr wrap="square" lIns="0" tIns="0" rIns="0" bIns="0" rtlCol="0" anchor="ctr">
            <a:spAutoFit/>
          </a:bodyPr>
          <a:lstStyle/>
          <a:p>
            <a:pPr algn="ctr">
              <a:lnSpc>
                <a:spcPts val="900"/>
              </a:lnSpc>
            </a:pPr>
            <a:r>
              <a:rPr lang="fr-CH" sz="900" b="1" dirty="0" smtClean="0"/>
              <a:t>Directeur/Chef de l’Administration</a:t>
            </a:r>
            <a:endParaRPr lang="fr-CH" sz="900" b="1" dirty="0"/>
          </a:p>
        </p:txBody>
      </p:sp>
      <p:sp>
        <p:nvSpPr>
          <p:cNvPr id="51" name="ZoneTexte 50"/>
          <p:cNvSpPr txBox="1"/>
          <p:nvPr/>
        </p:nvSpPr>
        <p:spPr>
          <a:xfrm>
            <a:off x="1883650" y="5071585"/>
            <a:ext cx="1166331" cy="232436"/>
          </a:xfrm>
          <a:prstGeom prst="rect">
            <a:avLst/>
          </a:prstGeom>
          <a:solidFill>
            <a:schemeClr val="bg1"/>
          </a:solidFill>
          <a:ln w="19050">
            <a:noFill/>
          </a:ln>
        </p:spPr>
        <p:txBody>
          <a:bodyPr wrap="square" lIns="0" tIns="0" rIns="0" bIns="0" rtlCol="0" anchor="ctr">
            <a:spAutoFit/>
          </a:bodyPr>
          <a:lstStyle/>
          <a:p>
            <a:pPr algn="ctr">
              <a:lnSpc>
                <a:spcPts val="900"/>
              </a:lnSpc>
            </a:pPr>
            <a:r>
              <a:rPr lang="fr-CH" sz="900" b="1" dirty="0" smtClean="0"/>
              <a:t>Chef des Services d’appui intégrés</a:t>
            </a:r>
            <a:endParaRPr lang="fr-CH" sz="900" b="1" dirty="0"/>
          </a:p>
        </p:txBody>
      </p:sp>
      <p:sp>
        <p:nvSpPr>
          <p:cNvPr id="52" name="ZoneTexte 51"/>
          <p:cNvSpPr txBox="1"/>
          <p:nvPr/>
        </p:nvSpPr>
        <p:spPr>
          <a:xfrm>
            <a:off x="1883650" y="5540873"/>
            <a:ext cx="1166331" cy="230832"/>
          </a:xfrm>
          <a:prstGeom prst="rect">
            <a:avLst/>
          </a:prstGeom>
          <a:solidFill>
            <a:schemeClr val="bg1"/>
          </a:solidFill>
          <a:ln w="19050">
            <a:noFill/>
          </a:ln>
        </p:spPr>
        <p:txBody>
          <a:bodyPr wrap="square" lIns="0" tIns="0" rIns="0" bIns="0" rtlCol="0" anchor="ctr">
            <a:spAutoFit/>
          </a:bodyPr>
          <a:lstStyle/>
          <a:p>
            <a:pPr algn="ctr">
              <a:lnSpc>
                <a:spcPts val="900"/>
              </a:lnSpc>
            </a:pPr>
            <a:r>
              <a:rPr lang="fr-CH" sz="900" b="1" dirty="0" smtClean="0"/>
              <a:t>Centre des opérations logistiques conjointes</a:t>
            </a:r>
            <a:endParaRPr lang="fr-CH" sz="900" b="1" dirty="0"/>
          </a:p>
        </p:txBody>
      </p:sp>
      <p:sp>
        <p:nvSpPr>
          <p:cNvPr id="53" name="ZoneTexte 52"/>
          <p:cNvSpPr txBox="1"/>
          <p:nvPr/>
        </p:nvSpPr>
        <p:spPr>
          <a:xfrm>
            <a:off x="5086160" y="4595953"/>
            <a:ext cx="1277348" cy="277320"/>
          </a:xfrm>
          <a:prstGeom prst="rect">
            <a:avLst/>
          </a:prstGeom>
          <a:solidFill>
            <a:srgbClr val="0000FF"/>
          </a:solidFill>
          <a:ln w="19050">
            <a:noFill/>
          </a:ln>
        </p:spPr>
        <p:txBody>
          <a:bodyPr wrap="square" lIns="0" tIns="0" rIns="0" bIns="0" rtlCol="0" anchor="ctr">
            <a:spAutoFit/>
          </a:bodyPr>
          <a:lstStyle/>
          <a:p>
            <a:pPr algn="ctr">
              <a:lnSpc>
                <a:spcPts val="1100"/>
              </a:lnSpc>
            </a:pPr>
            <a:r>
              <a:rPr lang="fr-CH" sz="900" b="1" dirty="0" smtClean="0">
                <a:solidFill>
                  <a:schemeClr val="bg1"/>
                </a:solidFill>
              </a:rPr>
              <a:t>COMMANDANT DE LA FORCE DE L’ONU</a:t>
            </a:r>
            <a:endParaRPr lang="fr-CH" sz="900" b="1" dirty="0">
              <a:solidFill>
                <a:schemeClr val="bg1"/>
              </a:solidFill>
            </a:endParaRPr>
          </a:p>
        </p:txBody>
      </p:sp>
      <p:sp>
        <p:nvSpPr>
          <p:cNvPr id="54" name="ZoneTexte 53"/>
          <p:cNvSpPr txBox="1"/>
          <p:nvPr/>
        </p:nvSpPr>
        <p:spPr>
          <a:xfrm>
            <a:off x="4806715" y="5181982"/>
            <a:ext cx="1332878" cy="307777"/>
          </a:xfrm>
          <a:prstGeom prst="rect">
            <a:avLst/>
          </a:prstGeom>
          <a:solidFill>
            <a:schemeClr val="bg1"/>
          </a:solidFill>
          <a:ln w="19050">
            <a:noFill/>
          </a:ln>
        </p:spPr>
        <p:txBody>
          <a:bodyPr wrap="square" lIns="0" tIns="0" rIns="0" bIns="0" rtlCol="0" anchor="ctr">
            <a:spAutoFit/>
          </a:bodyPr>
          <a:lstStyle/>
          <a:p>
            <a:pPr algn="ctr">
              <a:lnSpc>
                <a:spcPts val="1200"/>
              </a:lnSpc>
            </a:pPr>
            <a:r>
              <a:rPr lang="fr-FR" sz="1050" b="1" dirty="0"/>
              <a:t>Personnel en </a:t>
            </a:r>
            <a:r>
              <a:rPr lang="fr-FR" sz="1050" b="1" dirty="0" smtClean="0"/>
              <a:t>unités y compris  </a:t>
            </a:r>
            <a:r>
              <a:rPr lang="fr-FR" sz="1050" b="1" dirty="0" smtClean="0">
                <a:solidFill>
                  <a:srgbClr val="0000FF"/>
                </a:solidFill>
              </a:rPr>
              <a:t>U9 CIMIC-NU</a:t>
            </a:r>
            <a:endParaRPr lang="fr-CH" sz="1050" b="1" dirty="0">
              <a:solidFill>
                <a:srgbClr val="0000FF"/>
              </a:solidFill>
            </a:endParaRPr>
          </a:p>
        </p:txBody>
      </p:sp>
      <p:sp>
        <p:nvSpPr>
          <p:cNvPr id="55" name="ZoneTexte 54"/>
          <p:cNvSpPr txBox="1"/>
          <p:nvPr/>
        </p:nvSpPr>
        <p:spPr>
          <a:xfrm>
            <a:off x="6656497" y="5132468"/>
            <a:ext cx="2088000" cy="540000"/>
          </a:xfrm>
          <a:prstGeom prst="rect">
            <a:avLst/>
          </a:prstGeom>
          <a:solidFill>
            <a:schemeClr val="bg1"/>
          </a:solidFill>
          <a:ln w="19050">
            <a:noFill/>
          </a:ln>
        </p:spPr>
        <p:txBody>
          <a:bodyPr wrap="square" lIns="0" tIns="0" rIns="0" bIns="0" rtlCol="0" anchor="ctr">
            <a:spAutoFit/>
          </a:bodyPr>
          <a:lstStyle/>
          <a:p>
            <a:pPr algn="ctr">
              <a:lnSpc>
                <a:spcPts val="1000"/>
              </a:lnSpc>
            </a:pPr>
            <a:r>
              <a:rPr lang="fr-FR" sz="800" b="1" dirty="0" smtClean="0"/>
              <a:t>SECTEURS/BATAILLONS/OBSERVATEURS MILITAIRES</a:t>
            </a:r>
          </a:p>
          <a:p>
            <a:pPr algn="ctr">
              <a:lnSpc>
                <a:spcPts val="1000"/>
              </a:lnSpc>
            </a:pPr>
            <a:r>
              <a:rPr lang="fr-CH" sz="800" b="1" dirty="0" smtClean="0"/>
              <a:t>y compris  </a:t>
            </a:r>
            <a:r>
              <a:rPr lang="fr-FR" sz="800" b="1" dirty="0">
                <a:solidFill>
                  <a:srgbClr val="0000FF"/>
                </a:solidFill>
              </a:rPr>
              <a:t>les</a:t>
            </a:r>
            <a:r>
              <a:rPr lang="fr-FR" sz="800" b="1" dirty="0"/>
              <a:t> </a:t>
            </a:r>
            <a:r>
              <a:rPr lang="fr-FR" sz="800" b="1" dirty="0">
                <a:solidFill>
                  <a:srgbClr val="0000FF"/>
                </a:solidFill>
              </a:rPr>
              <a:t>Officiers de liaison de la CIMIC-NU</a:t>
            </a:r>
            <a:endParaRPr lang="fr-CH" sz="800" b="1" dirty="0">
              <a:solidFill>
                <a:srgbClr val="0000FF"/>
              </a:solidFill>
            </a:endParaRPr>
          </a:p>
        </p:txBody>
      </p:sp>
      <p:sp>
        <p:nvSpPr>
          <p:cNvPr id="56"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80</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Text Box 4"/>
          <p:cNvSpPr txBox="1">
            <a:spLocks noChangeArrowheads="1"/>
          </p:cNvSpPr>
          <p:nvPr/>
        </p:nvSpPr>
        <p:spPr bwMode="auto">
          <a:xfrm>
            <a:off x="323850" y="242888"/>
            <a:ext cx="8796910" cy="95410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smtClean="0">
                <a:solidFill>
                  <a:srgbClr val="0000FF"/>
                </a:solidFill>
              </a:rPr>
              <a:t>ÉQUIPE </a:t>
            </a:r>
            <a:r>
              <a:rPr lang="fr-FR" sz="2800" b="1" dirty="0">
                <a:solidFill>
                  <a:srgbClr val="0000FF"/>
                </a:solidFill>
              </a:rPr>
              <a:t>DE PAYS DES NATIONS UNIES ET </a:t>
            </a:r>
            <a:r>
              <a:rPr lang="fr-FR" sz="2800" b="1" dirty="0" smtClean="0">
                <a:solidFill>
                  <a:srgbClr val="0000FF"/>
                </a:solidFill>
              </a:rPr>
              <a:t>ÉQUIPE </a:t>
            </a:r>
            <a:r>
              <a:rPr lang="fr-FR" sz="2800" b="1" dirty="0">
                <a:solidFill>
                  <a:srgbClr val="0000FF"/>
                </a:solidFill>
              </a:rPr>
              <a:t>DE PAYS POUR L’ACTION HUMANITAIRE</a:t>
            </a:r>
            <a:endParaRPr lang="en-US" altLang="fr-FR" sz="2800" b="1" dirty="0">
              <a:solidFill>
                <a:srgbClr val="0000FF"/>
              </a:solidFill>
            </a:endParaRPr>
          </a:p>
        </p:txBody>
      </p:sp>
      <p:sp>
        <p:nvSpPr>
          <p:cNvPr id="139268" name="Rounded Rectangle 4"/>
          <p:cNvSpPr>
            <a:spLocks noChangeArrowheads="1"/>
          </p:cNvSpPr>
          <p:nvPr/>
        </p:nvSpPr>
        <p:spPr bwMode="auto">
          <a:xfrm>
            <a:off x="381000" y="838200"/>
            <a:ext cx="8305800" cy="2057400"/>
          </a:xfrm>
          <a:prstGeom prst="roundRect">
            <a:avLst>
              <a:gd name="adj" fmla="val 16667"/>
            </a:avLst>
          </a:prstGeom>
          <a:solidFill>
            <a:schemeClr val="bg1"/>
          </a:solidFill>
          <a:ln w="25400" algn="ctr">
            <a:solidFill>
              <a:srgbClr val="0000FF"/>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2400" b="1" dirty="0">
                <a:solidFill>
                  <a:srgbClr val="0000FF"/>
                </a:solidFill>
              </a:rPr>
              <a:t>ÉQUIPE DE PAYS DES NATIONS UNIES – UNCT</a:t>
            </a:r>
            <a:endParaRPr lang="en-US" altLang="fr-FR" sz="2400" b="1" dirty="0">
              <a:solidFill>
                <a:srgbClr val="0000FF"/>
              </a:solidFill>
              <a:latin typeface="Arial" pitchFamily="34" charset="0"/>
              <a:ea typeface="ヒラギノ明朝 ProN W3"/>
              <a:cs typeface="ヒラギノ明朝 ProN W3"/>
              <a:sym typeface="Times New Roman" pitchFamily="18" charset="0"/>
            </a:endParaRPr>
          </a:p>
          <a:p>
            <a:pPr algn="ctr" eaLnBrk="1" hangingPunct="1"/>
            <a:r>
              <a:rPr lang="fr-FR" sz="2400" b="1" dirty="0"/>
              <a:t>Entité de coordination au niveau du pays, chargée des</a:t>
            </a:r>
            <a:r>
              <a:rPr lang="en-US" altLang="fr-FR" sz="2400" b="1" dirty="0" smtClean="0">
                <a:solidFill>
                  <a:srgbClr val="000000"/>
                </a:solidFill>
                <a:latin typeface="Arial" pitchFamily="34" charset="0"/>
                <a:ea typeface="ヒラギノ明朝 ProN W3"/>
                <a:cs typeface="ヒラギノ明朝 ProN W3"/>
                <a:sym typeface="Times New Roman" pitchFamily="18" charset="0"/>
              </a:rPr>
              <a:t> </a:t>
            </a:r>
            <a:r>
              <a:rPr lang="fr-FR" sz="2400" b="1" dirty="0">
                <a:solidFill>
                  <a:srgbClr val="0000FF"/>
                </a:solidFill>
              </a:rPr>
              <a:t>Questions de développement</a:t>
            </a:r>
            <a:endParaRPr lang="en-US" altLang="fr-FR" sz="2400" b="1" dirty="0">
              <a:solidFill>
                <a:srgbClr val="0000FF"/>
              </a:solidFill>
              <a:latin typeface="Arial" pitchFamily="34" charset="0"/>
              <a:ea typeface="ヒラギノ明朝 ProN W3"/>
              <a:cs typeface="ヒラギノ明朝 ProN W3"/>
              <a:sym typeface="Times New Roman" pitchFamily="18" charset="0"/>
            </a:endParaRPr>
          </a:p>
          <a:p>
            <a:pPr algn="ctr" eaLnBrk="1" hangingPunct="1"/>
            <a:r>
              <a:rPr lang="fr-FR" sz="2400" b="1" dirty="0"/>
              <a:t>et présidée par le Coordonnateur résident des Nations Unies</a:t>
            </a:r>
            <a:endParaRPr lang="en-US" altLang="fr-FR" sz="2400" b="1" dirty="0">
              <a:solidFill>
                <a:srgbClr val="000000"/>
              </a:solidFill>
              <a:latin typeface="Arial" pitchFamily="34" charset="0"/>
              <a:ea typeface="ヒラギノ明朝 ProN W3"/>
              <a:cs typeface="ヒラギノ明朝 ProN W3"/>
              <a:sym typeface="Times New Roman" pitchFamily="18" charset="0"/>
            </a:endParaRPr>
          </a:p>
        </p:txBody>
      </p:sp>
      <p:sp>
        <p:nvSpPr>
          <p:cNvPr id="139269" name="Rectangle 11"/>
          <p:cNvSpPr>
            <a:spLocks noChangeArrowheads="1"/>
          </p:cNvSpPr>
          <p:nvPr/>
        </p:nvSpPr>
        <p:spPr bwMode="auto">
          <a:xfrm>
            <a:off x="0" y="3048000"/>
            <a:ext cx="9144000" cy="20621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457200" indent="-4572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00"/>
              </a:buClr>
              <a:buSzPct val="80000"/>
              <a:buFont typeface="Wingdings" pitchFamily="2" charset="2"/>
              <a:buChar char="ð"/>
            </a:pPr>
            <a:r>
              <a:rPr lang="fr-FR" dirty="0" smtClean="0"/>
              <a:t>Source </a:t>
            </a:r>
            <a:r>
              <a:rPr lang="fr-FR" dirty="0"/>
              <a:t>de connaissances, de compétence et de moyens financiers</a:t>
            </a:r>
            <a:endParaRPr lang="en-GB" altLang="fr-FR" dirty="0">
              <a:solidFill>
                <a:srgbClr val="000000"/>
              </a:solidFill>
            </a:endParaRPr>
          </a:p>
          <a:p>
            <a:pPr eaLnBrk="1" hangingPunct="1">
              <a:buClr>
                <a:srgbClr val="000000"/>
              </a:buClr>
              <a:buSzPct val="80000"/>
              <a:buFont typeface="Wingdings" pitchFamily="2" charset="2"/>
              <a:buChar char="ð"/>
            </a:pPr>
            <a:r>
              <a:rPr lang="fr-FR" dirty="0"/>
              <a:t>Source d’</a:t>
            </a:r>
            <a:r>
              <a:rPr lang="fr-FR" dirty="0">
                <a:solidFill>
                  <a:srgbClr val="0000FF"/>
                </a:solidFill>
              </a:rPr>
              <a:t>intégration</a:t>
            </a:r>
            <a:r>
              <a:rPr lang="fr-FR" dirty="0"/>
              <a:t> totale : les Opérations de maintien de la paix de l’ONU et les UNCT reposent sur une même vision stratégique</a:t>
            </a:r>
            <a:endParaRPr lang="en-US" altLang="fr-FR" dirty="0">
              <a:solidFill>
                <a:srgbClr val="000000"/>
              </a:solidFill>
            </a:endParaRPr>
          </a:p>
          <a:p>
            <a:pPr eaLnBrk="1" hangingPunct="1">
              <a:buClr>
                <a:srgbClr val="000000"/>
              </a:buClr>
              <a:buSzPct val="80000"/>
              <a:buFont typeface="Wingdings" pitchFamily="2" charset="2"/>
              <a:buChar char="ð"/>
            </a:pPr>
            <a:r>
              <a:rPr lang="en-US" altLang="fr-FR" dirty="0">
                <a:solidFill>
                  <a:srgbClr val="000000"/>
                </a:solidFill>
              </a:rPr>
              <a:t> </a:t>
            </a:r>
            <a:r>
              <a:rPr lang="fr-FR" dirty="0"/>
              <a:t>Source de </a:t>
            </a:r>
            <a:r>
              <a:rPr lang="fr-FR" dirty="0">
                <a:solidFill>
                  <a:srgbClr val="0000FF"/>
                </a:solidFill>
              </a:rPr>
              <a:t>continuité</a:t>
            </a:r>
            <a:r>
              <a:rPr lang="fr-FR" dirty="0"/>
              <a:t> :  le maintien de la paix passe ensuite à la phase de </a:t>
            </a:r>
            <a:r>
              <a:rPr lang="fr-FR" dirty="0" smtClean="0"/>
              <a:t>développement</a:t>
            </a:r>
            <a:endParaRPr lang="en-US" altLang="fr-FR" dirty="0">
              <a:solidFill>
                <a:srgbClr val="000000"/>
              </a:solidFill>
            </a:endParaRPr>
          </a:p>
          <a:p>
            <a:pPr algn="ctr" eaLnBrk="1" hangingPunct="1">
              <a:buClr>
                <a:srgbClr val="000000"/>
              </a:buClr>
              <a:buSzPct val="80000"/>
              <a:buFont typeface="Wingdings" pitchFamily="2" charset="2"/>
              <a:buNone/>
            </a:pPr>
            <a:r>
              <a:rPr lang="fr-FR" sz="2800" b="1" i="1" dirty="0">
                <a:solidFill>
                  <a:srgbClr val="0000FF"/>
                </a:solidFill>
              </a:rPr>
              <a:t>« Unis dans l’action »</a:t>
            </a:r>
            <a:endParaRPr lang="en-CA" altLang="fr-FR" sz="2800" b="1" i="1" dirty="0">
              <a:solidFill>
                <a:srgbClr val="0000FF"/>
              </a:solidFill>
            </a:endParaRPr>
          </a:p>
        </p:txBody>
      </p:sp>
      <p:sp>
        <p:nvSpPr>
          <p:cNvPr id="139270" name="Rectangle 12"/>
          <p:cNvSpPr>
            <a:spLocks noChangeArrowheads="1"/>
          </p:cNvSpPr>
          <p:nvPr/>
        </p:nvSpPr>
        <p:spPr bwMode="auto">
          <a:xfrm>
            <a:off x="1805" y="5201379"/>
            <a:ext cx="9144000" cy="1107996"/>
          </a:xfrm>
          <a:prstGeom prst="rect">
            <a:avLst/>
          </a:prstGeom>
          <a:solidFill>
            <a:srgbClr val="0000FF"/>
          </a:solidFill>
          <a:ln w="25400" cap="rnd" algn="ctr">
            <a:solidFill>
              <a:srgbClr val="0000FF"/>
            </a:solidFill>
            <a:prstDash val="sysDot"/>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ð"/>
            </a:pPr>
            <a:r>
              <a:rPr lang="en-GB" altLang="fr-FR" sz="2200" b="1" dirty="0">
                <a:solidFill>
                  <a:srgbClr val="FFFFFF"/>
                </a:solidFill>
              </a:rPr>
              <a:t> </a:t>
            </a:r>
            <a:r>
              <a:rPr lang="fr-FR" sz="2200" b="1" dirty="0">
                <a:solidFill>
                  <a:schemeClr val="bg1"/>
                </a:solidFill>
              </a:rPr>
              <a:t>Pour l’ensemble du personnel de la CIMIC-NU, il importe :</a:t>
            </a:r>
            <a:endParaRPr lang="en-GB" altLang="fr-FR" sz="2200" b="1" dirty="0">
              <a:solidFill>
                <a:schemeClr val="bg1"/>
              </a:solidFill>
            </a:endParaRPr>
          </a:p>
          <a:p>
            <a:pPr eaLnBrk="1" hangingPunct="1">
              <a:buClr>
                <a:srgbClr val="0000FF"/>
              </a:buClr>
              <a:buSzPct val="80000"/>
              <a:buFont typeface="Wingdings" pitchFamily="2" charset="2"/>
              <a:buNone/>
            </a:pPr>
            <a:r>
              <a:rPr lang="en-GB" altLang="fr-FR" sz="2200" b="1" dirty="0">
                <a:solidFill>
                  <a:schemeClr val="bg1"/>
                </a:solidFill>
              </a:rPr>
              <a:t>- </a:t>
            </a:r>
            <a:r>
              <a:rPr lang="fr-FR" sz="2200" b="1" dirty="0">
                <a:solidFill>
                  <a:schemeClr val="bg1"/>
                </a:solidFill>
              </a:rPr>
              <a:t>de partager les informations avec l’Equipe de pays des Nations Unies</a:t>
            </a:r>
            <a:endParaRPr lang="en-GB" altLang="fr-FR" sz="2200" b="1" dirty="0">
              <a:solidFill>
                <a:schemeClr val="bg1"/>
              </a:solidFill>
            </a:endParaRPr>
          </a:p>
          <a:p>
            <a:pPr marL="180975" indent="-180975" eaLnBrk="1" hangingPunct="1">
              <a:buClr>
                <a:srgbClr val="0000FF"/>
              </a:buClr>
              <a:buSzPct val="80000"/>
              <a:buFont typeface="Wingdings" pitchFamily="2" charset="2"/>
              <a:buNone/>
            </a:pPr>
            <a:r>
              <a:rPr lang="en-GB" altLang="fr-FR" sz="2200" b="1" dirty="0">
                <a:solidFill>
                  <a:schemeClr val="bg1"/>
                </a:solidFill>
              </a:rPr>
              <a:t>- </a:t>
            </a:r>
            <a:r>
              <a:rPr lang="fr-FR" sz="2200" b="1" dirty="0">
                <a:solidFill>
                  <a:schemeClr val="bg1"/>
                </a:solidFill>
              </a:rPr>
              <a:t>de coordonner les activités pour un impact maximal sur les populations</a:t>
            </a:r>
            <a:endParaRPr lang="en-CA" altLang="fr-FR" sz="2200" b="1" dirty="0">
              <a:solidFill>
                <a:schemeClr val="bg1"/>
              </a:solidFill>
            </a:endParaRPr>
          </a:p>
        </p:txBody>
      </p:sp>
      <p:sp>
        <p:nvSpPr>
          <p:cNvPr id="7" name="ZoneTexte 6"/>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81</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91" name="Picture 4" descr="big fiv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5550" y="914400"/>
            <a:ext cx="7010400"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3" name="Text Box 10"/>
          <p:cNvSpPr txBox="1">
            <a:spLocks noChangeArrowheads="1"/>
          </p:cNvSpPr>
          <p:nvPr/>
        </p:nvSpPr>
        <p:spPr bwMode="auto">
          <a:xfrm>
            <a:off x="8578850" y="6080125"/>
            <a:ext cx="56515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altLang="fr-FR">
                <a:solidFill>
                  <a:srgbClr val="808080"/>
                </a:solidFill>
              </a:rPr>
              <a:t>Etc.</a:t>
            </a:r>
            <a:endParaRPr lang="en-US" altLang="fr-FR">
              <a:solidFill>
                <a:srgbClr val="808080"/>
              </a:solidFill>
            </a:endParaRPr>
          </a:p>
        </p:txBody>
      </p:sp>
      <p:pic>
        <p:nvPicPr>
          <p:cNvPr id="140294" name="Picture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257800" y="5410200"/>
            <a:ext cx="80645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295" name="Picture 5125"/>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191000" y="5410200"/>
            <a:ext cx="708025"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6" name="Text Box 13"/>
          <p:cNvSpPr txBox="1">
            <a:spLocks noChangeArrowheads="1"/>
          </p:cNvSpPr>
          <p:nvPr/>
        </p:nvSpPr>
        <p:spPr bwMode="auto">
          <a:xfrm>
            <a:off x="381000" y="4937125"/>
            <a:ext cx="3113088"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FR" altLang="fr-FR" b="1" i="1">
                <a:solidFill>
                  <a:srgbClr val="808080"/>
                </a:solidFill>
              </a:rPr>
              <a:t>OtherUN-related agencies : </a:t>
            </a:r>
            <a:endParaRPr lang="en-US" altLang="fr-FR" b="1" i="1">
              <a:solidFill>
                <a:srgbClr val="808080"/>
              </a:solidFill>
            </a:endParaRPr>
          </a:p>
        </p:txBody>
      </p:sp>
      <p:sp>
        <p:nvSpPr>
          <p:cNvPr id="140297" name="Text Box 4"/>
          <p:cNvSpPr txBox="1">
            <a:spLocks noChangeArrowheads="1"/>
          </p:cNvSpPr>
          <p:nvPr/>
        </p:nvSpPr>
        <p:spPr bwMode="auto">
          <a:xfrm>
            <a:off x="323850" y="242888"/>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800" b="1" dirty="0"/>
              <a:t>ÉQUIPE DE PAYS DES NATIONS UNIES</a:t>
            </a:r>
            <a:endParaRPr lang="en-US" altLang="fr-FR" sz="2800" b="1" dirty="0">
              <a:solidFill>
                <a:srgbClr val="000000"/>
              </a:solidFill>
            </a:endParaRPr>
          </a:p>
        </p:txBody>
      </p:sp>
      <p:pic>
        <p:nvPicPr>
          <p:cNvPr id="140299" name="Picture 17" descr="220px-Flag_of_UNESCO">
            <a:hlinkClick r:id="rId6"/>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5800" y="5410200"/>
            <a:ext cx="1181100" cy="78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ZoneTexte 11"/>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3" name="ZoneTexte 12"/>
          <p:cNvSpPr txBox="1"/>
          <p:nvPr/>
        </p:nvSpPr>
        <p:spPr>
          <a:xfrm>
            <a:off x="1439929" y="1087168"/>
            <a:ext cx="1497795" cy="720647"/>
          </a:xfrm>
          <a:prstGeom prst="rect">
            <a:avLst/>
          </a:prstGeom>
          <a:solidFill>
            <a:schemeClr val="bg1"/>
          </a:solidFill>
          <a:ln w="19050">
            <a:noFill/>
          </a:ln>
        </p:spPr>
        <p:txBody>
          <a:bodyPr wrap="square" lIns="0" tIns="0" rIns="0" bIns="0" rtlCol="0" anchor="ctr">
            <a:spAutoFit/>
          </a:bodyPr>
          <a:lstStyle/>
          <a:p>
            <a:pPr>
              <a:lnSpc>
                <a:spcPts val="1400"/>
              </a:lnSpc>
            </a:pPr>
            <a:r>
              <a:rPr lang="fr-CH" sz="1400" dirty="0" smtClean="0"/>
              <a:t>Programme des Nations Unies pour le développement (PNUD)</a:t>
            </a:r>
            <a:endParaRPr lang="fr-CH" sz="1400" dirty="0"/>
          </a:p>
        </p:txBody>
      </p:sp>
      <p:sp>
        <p:nvSpPr>
          <p:cNvPr id="14" name="ZoneTexte 13"/>
          <p:cNvSpPr txBox="1"/>
          <p:nvPr/>
        </p:nvSpPr>
        <p:spPr>
          <a:xfrm flipH="1">
            <a:off x="3176078" y="1459090"/>
            <a:ext cx="216000" cy="172420"/>
          </a:xfrm>
          <a:prstGeom prst="rect">
            <a:avLst/>
          </a:prstGeom>
          <a:solidFill>
            <a:srgbClr val="0000E2"/>
          </a:solidFill>
          <a:ln w="19050">
            <a:noFill/>
          </a:ln>
        </p:spPr>
        <p:txBody>
          <a:bodyPr wrap="square" lIns="0" tIns="0" rIns="0" bIns="0" rtlCol="0" anchor="ctr">
            <a:spAutoFit/>
          </a:bodyPr>
          <a:lstStyle/>
          <a:p>
            <a:pPr algn="ctr">
              <a:lnSpc>
                <a:spcPts val="1300"/>
              </a:lnSpc>
            </a:pPr>
            <a:r>
              <a:rPr lang="fr-CH" sz="1400" b="1" dirty="0" smtClean="0">
                <a:solidFill>
                  <a:schemeClr val="bg1"/>
                </a:solidFill>
              </a:rPr>
              <a:t>P</a:t>
            </a:r>
            <a:endParaRPr lang="fr-CH" sz="1400" b="1" dirty="0">
              <a:solidFill>
                <a:schemeClr val="bg1"/>
              </a:solidFill>
            </a:endParaRPr>
          </a:p>
        </p:txBody>
      </p:sp>
      <p:sp>
        <p:nvSpPr>
          <p:cNvPr id="15" name="ZoneTexte 14"/>
          <p:cNvSpPr txBox="1"/>
          <p:nvPr/>
        </p:nvSpPr>
        <p:spPr>
          <a:xfrm flipH="1">
            <a:off x="3178787" y="1650076"/>
            <a:ext cx="216000" cy="172420"/>
          </a:xfrm>
          <a:prstGeom prst="rect">
            <a:avLst/>
          </a:prstGeom>
          <a:solidFill>
            <a:srgbClr val="0000E2"/>
          </a:solidFill>
          <a:ln w="19050">
            <a:noFill/>
          </a:ln>
        </p:spPr>
        <p:txBody>
          <a:bodyPr wrap="square" lIns="0" tIns="0" rIns="0" bIns="0" rtlCol="0" anchor="ctr">
            <a:spAutoFit/>
          </a:bodyPr>
          <a:lstStyle/>
          <a:p>
            <a:pPr algn="ctr">
              <a:lnSpc>
                <a:spcPts val="1300"/>
              </a:lnSpc>
            </a:pPr>
            <a:r>
              <a:rPr lang="fr-CH" sz="1400" b="1" dirty="0" smtClean="0">
                <a:solidFill>
                  <a:schemeClr val="bg1"/>
                </a:solidFill>
              </a:rPr>
              <a:t>U</a:t>
            </a:r>
            <a:endParaRPr lang="fr-CH" sz="1400" b="1" dirty="0">
              <a:solidFill>
                <a:schemeClr val="bg1"/>
              </a:solidFill>
            </a:endParaRPr>
          </a:p>
        </p:txBody>
      </p:sp>
      <p:sp>
        <p:nvSpPr>
          <p:cNvPr id="16" name="ZoneTexte 15"/>
          <p:cNvSpPr txBox="1"/>
          <p:nvPr/>
        </p:nvSpPr>
        <p:spPr>
          <a:xfrm flipH="1">
            <a:off x="3538862" y="1643570"/>
            <a:ext cx="216000" cy="172420"/>
          </a:xfrm>
          <a:prstGeom prst="rect">
            <a:avLst/>
          </a:prstGeom>
          <a:solidFill>
            <a:srgbClr val="0000E2"/>
          </a:solidFill>
          <a:ln w="19050">
            <a:noFill/>
          </a:ln>
        </p:spPr>
        <p:txBody>
          <a:bodyPr wrap="square" lIns="0" tIns="0" rIns="0" bIns="0" rtlCol="0" anchor="ctr">
            <a:spAutoFit/>
          </a:bodyPr>
          <a:lstStyle/>
          <a:p>
            <a:pPr algn="ctr">
              <a:lnSpc>
                <a:spcPts val="1300"/>
              </a:lnSpc>
            </a:pPr>
            <a:r>
              <a:rPr lang="fr-CH" sz="1400" b="1" dirty="0" smtClean="0">
                <a:solidFill>
                  <a:schemeClr val="bg1"/>
                </a:solidFill>
              </a:rPr>
              <a:t>D</a:t>
            </a:r>
            <a:endParaRPr lang="fr-CH" sz="1400" b="1" dirty="0">
              <a:solidFill>
                <a:schemeClr val="bg1"/>
              </a:solidFill>
            </a:endParaRPr>
          </a:p>
        </p:txBody>
      </p:sp>
      <p:sp>
        <p:nvSpPr>
          <p:cNvPr id="17" name="ZoneTexte 16"/>
          <p:cNvSpPr txBox="1"/>
          <p:nvPr/>
        </p:nvSpPr>
        <p:spPr>
          <a:xfrm flipH="1">
            <a:off x="3532356" y="1459712"/>
            <a:ext cx="216000" cy="172420"/>
          </a:xfrm>
          <a:prstGeom prst="rect">
            <a:avLst/>
          </a:prstGeom>
          <a:solidFill>
            <a:srgbClr val="0000E2"/>
          </a:solidFill>
          <a:ln w="19050">
            <a:noFill/>
          </a:ln>
        </p:spPr>
        <p:txBody>
          <a:bodyPr wrap="square" lIns="0" tIns="0" rIns="0" bIns="0" rtlCol="0" anchor="ctr">
            <a:spAutoFit/>
          </a:bodyPr>
          <a:lstStyle/>
          <a:p>
            <a:pPr algn="ctr">
              <a:lnSpc>
                <a:spcPts val="1300"/>
              </a:lnSpc>
            </a:pPr>
            <a:r>
              <a:rPr lang="fr-CH" sz="1400" b="1" dirty="0" smtClean="0">
                <a:solidFill>
                  <a:schemeClr val="bg1"/>
                </a:solidFill>
              </a:rPr>
              <a:t>N</a:t>
            </a:r>
            <a:endParaRPr lang="fr-CH" sz="1400" b="1" dirty="0">
              <a:solidFill>
                <a:schemeClr val="bg1"/>
              </a:solidFill>
            </a:endParaRPr>
          </a:p>
        </p:txBody>
      </p:sp>
      <p:sp>
        <p:nvSpPr>
          <p:cNvPr id="18" name="ZoneTexte 17"/>
          <p:cNvSpPr txBox="1"/>
          <p:nvPr/>
        </p:nvSpPr>
        <p:spPr>
          <a:xfrm>
            <a:off x="5504503" y="1096861"/>
            <a:ext cx="1152000" cy="577081"/>
          </a:xfrm>
          <a:prstGeom prst="rect">
            <a:avLst/>
          </a:prstGeom>
          <a:solidFill>
            <a:schemeClr val="bg1"/>
          </a:solidFill>
          <a:ln w="19050">
            <a:noFill/>
          </a:ln>
        </p:spPr>
        <p:txBody>
          <a:bodyPr wrap="square" lIns="0" tIns="0" rIns="0" bIns="0" rtlCol="0" anchor="ctr">
            <a:spAutoFit/>
          </a:bodyPr>
          <a:lstStyle/>
          <a:p>
            <a:pPr>
              <a:lnSpc>
                <a:spcPts val="1500"/>
              </a:lnSpc>
            </a:pPr>
            <a:r>
              <a:rPr lang="fr-CH" sz="1400" dirty="0" smtClean="0"/>
              <a:t>Programme alimentaire mondial (PAM)</a:t>
            </a:r>
            <a:endParaRPr lang="fr-CH" sz="1400" dirty="0"/>
          </a:p>
        </p:txBody>
      </p:sp>
      <p:sp>
        <p:nvSpPr>
          <p:cNvPr id="19" name="ZoneTexte 1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20" name="ZoneTexte 1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1" name="ZoneTexte 20"/>
          <p:cNvSpPr txBox="1"/>
          <p:nvPr/>
        </p:nvSpPr>
        <p:spPr>
          <a:xfrm>
            <a:off x="6931844" y="1081357"/>
            <a:ext cx="576000" cy="198131"/>
          </a:xfrm>
          <a:prstGeom prst="rect">
            <a:avLst/>
          </a:prstGeom>
          <a:solidFill>
            <a:schemeClr val="bg1"/>
          </a:solidFill>
          <a:ln w="19050">
            <a:noFill/>
          </a:ln>
        </p:spPr>
        <p:txBody>
          <a:bodyPr wrap="square" lIns="0" tIns="0" rIns="0" bIns="0" rtlCol="0" anchor="ctr">
            <a:spAutoFit/>
          </a:bodyPr>
          <a:lstStyle/>
          <a:p>
            <a:pPr algn="ctr">
              <a:lnSpc>
                <a:spcPts val="1500"/>
              </a:lnSpc>
            </a:pPr>
            <a:r>
              <a:rPr lang="fr-CH" sz="1400" dirty="0" smtClean="0">
                <a:solidFill>
                  <a:srgbClr val="62B7BE"/>
                </a:solidFill>
                <a:latin typeface="Aharoni" panose="02010803020104030203" pitchFamily="2" charset="-79"/>
                <a:cs typeface="Aharoni" panose="02010803020104030203" pitchFamily="2" charset="-79"/>
              </a:rPr>
              <a:t>PAM</a:t>
            </a:r>
            <a:endParaRPr lang="fr-CH" sz="1400" dirty="0">
              <a:solidFill>
                <a:srgbClr val="62B7BE"/>
              </a:solidFill>
              <a:latin typeface="Aharoni" panose="02010803020104030203" pitchFamily="2" charset="-79"/>
              <a:cs typeface="Aharoni" panose="02010803020104030203" pitchFamily="2" charset="-79"/>
            </a:endParaRPr>
          </a:p>
        </p:txBody>
      </p:sp>
      <p:sp>
        <p:nvSpPr>
          <p:cNvPr id="22" name="ZoneTexte 21"/>
          <p:cNvSpPr txBox="1"/>
          <p:nvPr/>
        </p:nvSpPr>
        <p:spPr>
          <a:xfrm>
            <a:off x="3842305" y="2310086"/>
            <a:ext cx="1190555" cy="612000"/>
          </a:xfrm>
          <a:prstGeom prst="rect">
            <a:avLst/>
          </a:prstGeom>
          <a:solidFill>
            <a:schemeClr val="bg1">
              <a:lumMod val="95000"/>
            </a:schemeClr>
          </a:solidFill>
          <a:ln w="19050">
            <a:noFill/>
          </a:ln>
        </p:spPr>
        <p:txBody>
          <a:bodyPr wrap="square" lIns="0" tIns="0" rIns="0" bIns="0" rtlCol="0" anchor="ctr">
            <a:spAutoFit/>
          </a:bodyPr>
          <a:lstStyle/>
          <a:p>
            <a:pPr algn="ctr">
              <a:lnSpc>
                <a:spcPts val="2100"/>
              </a:lnSpc>
            </a:pPr>
            <a:r>
              <a:rPr lang="fr-FR" b="1" dirty="0">
                <a:solidFill>
                  <a:srgbClr val="51B0B7"/>
                </a:solidFill>
              </a:rPr>
              <a:t>Les « Cinq Grands »</a:t>
            </a:r>
            <a:endParaRPr lang="fr-CH" b="1" dirty="0">
              <a:solidFill>
                <a:srgbClr val="51B0B7"/>
              </a:solidFill>
              <a:cs typeface="Aharoni" panose="02010803020104030203" pitchFamily="2" charset="-79"/>
            </a:endParaRPr>
          </a:p>
        </p:txBody>
      </p:sp>
      <p:sp>
        <p:nvSpPr>
          <p:cNvPr id="23" name="ZoneTexte 22"/>
          <p:cNvSpPr txBox="1"/>
          <p:nvPr/>
        </p:nvSpPr>
        <p:spPr>
          <a:xfrm>
            <a:off x="2461597" y="3951835"/>
            <a:ext cx="1080000" cy="180000"/>
          </a:xfrm>
          <a:prstGeom prst="rect">
            <a:avLst/>
          </a:prstGeom>
          <a:solidFill>
            <a:schemeClr val="bg1"/>
          </a:solidFill>
          <a:ln w="19050">
            <a:noFill/>
          </a:ln>
        </p:spPr>
        <p:txBody>
          <a:bodyPr wrap="square" lIns="0" tIns="0" rIns="0" bIns="0" rtlCol="0" anchor="ctr">
            <a:spAutoFit/>
          </a:bodyPr>
          <a:lstStyle/>
          <a:p>
            <a:pPr algn="ctr">
              <a:lnSpc>
                <a:spcPts val="1500"/>
              </a:lnSpc>
            </a:pPr>
            <a:r>
              <a:rPr lang="fr-CH" dirty="0" smtClean="0">
                <a:solidFill>
                  <a:srgbClr val="41969D"/>
                </a:solidFill>
                <a:latin typeface="Aharoni" panose="02010803020104030203" pitchFamily="2" charset="-79"/>
                <a:cs typeface="Aharoni" panose="02010803020104030203" pitchFamily="2" charset="-79"/>
              </a:rPr>
              <a:t>HCR</a:t>
            </a:r>
            <a:endParaRPr lang="fr-CH" dirty="0">
              <a:solidFill>
                <a:srgbClr val="41969D"/>
              </a:solidFill>
              <a:latin typeface="Aharoni" panose="02010803020104030203" pitchFamily="2" charset="-79"/>
              <a:cs typeface="Aharoni" panose="02010803020104030203" pitchFamily="2" charset="-79"/>
            </a:endParaRPr>
          </a:p>
        </p:txBody>
      </p:sp>
      <p:sp>
        <p:nvSpPr>
          <p:cNvPr id="24" name="ZoneTexte 23"/>
          <p:cNvSpPr txBox="1"/>
          <p:nvPr/>
        </p:nvSpPr>
        <p:spPr>
          <a:xfrm>
            <a:off x="1202993" y="3418367"/>
            <a:ext cx="1332000" cy="828000"/>
          </a:xfrm>
          <a:prstGeom prst="rect">
            <a:avLst/>
          </a:prstGeom>
          <a:solidFill>
            <a:schemeClr val="bg1"/>
          </a:solidFill>
          <a:ln w="19050">
            <a:noFill/>
          </a:ln>
        </p:spPr>
        <p:txBody>
          <a:bodyPr wrap="square" lIns="0" tIns="0" rIns="0" bIns="0" rtlCol="0" anchor="ctr">
            <a:spAutoFit/>
          </a:bodyPr>
          <a:lstStyle/>
          <a:p>
            <a:pPr>
              <a:lnSpc>
                <a:spcPts val="1400"/>
              </a:lnSpc>
            </a:pPr>
            <a:r>
              <a:rPr lang="fr-CH" sz="1200" dirty="0" smtClean="0"/>
              <a:t>Haut-Commissariat des Nations Unies pour les réfugiés (HCR)</a:t>
            </a:r>
            <a:endParaRPr lang="fr-CH" sz="1200" dirty="0"/>
          </a:p>
        </p:txBody>
      </p:sp>
      <p:sp>
        <p:nvSpPr>
          <p:cNvPr id="25" name="ZoneTexte 24"/>
          <p:cNvSpPr txBox="1"/>
          <p:nvPr/>
        </p:nvSpPr>
        <p:spPr>
          <a:xfrm>
            <a:off x="5762555" y="2808410"/>
            <a:ext cx="1332000" cy="769441"/>
          </a:xfrm>
          <a:prstGeom prst="rect">
            <a:avLst/>
          </a:prstGeom>
          <a:solidFill>
            <a:schemeClr val="bg1"/>
          </a:solidFill>
          <a:ln w="19050">
            <a:noFill/>
          </a:ln>
        </p:spPr>
        <p:txBody>
          <a:bodyPr wrap="square" lIns="0" tIns="0" rIns="0" bIns="0" rtlCol="0" anchor="ctr">
            <a:spAutoFit/>
          </a:bodyPr>
          <a:lstStyle/>
          <a:p>
            <a:pPr>
              <a:lnSpc>
                <a:spcPts val="1500"/>
              </a:lnSpc>
            </a:pPr>
            <a:r>
              <a:rPr lang="fr-CH" sz="1400" dirty="0" smtClean="0"/>
              <a:t>Fonds des </a:t>
            </a:r>
            <a:br>
              <a:rPr lang="fr-CH" sz="1400" dirty="0" smtClean="0"/>
            </a:br>
            <a:r>
              <a:rPr lang="fr-CH" sz="1400" dirty="0" smtClean="0"/>
              <a:t>Nations Unies pour l’enfance (UNICEF)</a:t>
            </a:r>
            <a:endParaRPr lang="fr-CH" sz="1400" dirty="0"/>
          </a:p>
        </p:txBody>
      </p:sp>
      <p:sp>
        <p:nvSpPr>
          <p:cNvPr id="26" name="ZoneTexte 25"/>
          <p:cNvSpPr txBox="1"/>
          <p:nvPr/>
        </p:nvSpPr>
        <p:spPr>
          <a:xfrm>
            <a:off x="3897849" y="3832367"/>
            <a:ext cx="1152000" cy="577081"/>
          </a:xfrm>
          <a:prstGeom prst="rect">
            <a:avLst/>
          </a:prstGeom>
          <a:solidFill>
            <a:schemeClr val="bg1"/>
          </a:solidFill>
          <a:ln w="19050">
            <a:noFill/>
          </a:ln>
        </p:spPr>
        <p:txBody>
          <a:bodyPr wrap="square" lIns="0" tIns="0" rIns="0" bIns="0" rtlCol="0" anchor="ctr">
            <a:spAutoFit/>
          </a:bodyPr>
          <a:lstStyle/>
          <a:p>
            <a:pPr>
              <a:lnSpc>
                <a:spcPts val="1500"/>
              </a:lnSpc>
            </a:pPr>
            <a:r>
              <a:rPr lang="fr-CH" sz="1400" dirty="0" smtClean="0"/>
              <a:t>Organisation mondiale de la santé (OMS)</a:t>
            </a:r>
            <a:endParaRPr lang="fr-CH" sz="1400" dirty="0"/>
          </a:p>
        </p:txBody>
      </p:sp>
      <p:sp>
        <p:nvSpPr>
          <p:cNvPr id="27" name="ZoneTexte 26"/>
          <p:cNvSpPr txBox="1"/>
          <p:nvPr/>
        </p:nvSpPr>
        <p:spPr>
          <a:xfrm>
            <a:off x="462665" y="4986845"/>
            <a:ext cx="4505317" cy="324000"/>
          </a:xfrm>
          <a:prstGeom prst="rect">
            <a:avLst/>
          </a:prstGeom>
          <a:solidFill>
            <a:schemeClr val="bg1"/>
          </a:solidFill>
          <a:ln w="19050">
            <a:noFill/>
          </a:ln>
        </p:spPr>
        <p:txBody>
          <a:bodyPr wrap="square" lIns="0" tIns="0" rIns="0" bIns="0" rtlCol="0" anchor="ctr">
            <a:spAutoFit/>
          </a:bodyPr>
          <a:lstStyle/>
          <a:p>
            <a:pPr>
              <a:lnSpc>
                <a:spcPts val="1500"/>
              </a:lnSpc>
            </a:pPr>
            <a:r>
              <a:rPr lang="fr-FR" sz="1800" b="1" i="1" dirty="0">
                <a:solidFill>
                  <a:schemeClr val="bg1">
                    <a:lumMod val="50000"/>
                  </a:schemeClr>
                </a:solidFill>
              </a:rPr>
              <a:t>Autres institutions de l’ONU ou liées à l’ONU :</a:t>
            </a:r>
            <a:endParaRPr lang="fr-CH" sz="1800" i="1" dirty="0">
              <a:solidFill>
                <a:schemeClr val="bg1">
                  <a:lumMod val="50000"/>
                </a:schemeClr>
              </a:solidFill>
            </a:endParaRPr>
          </a:p>
        </p:txBody>
      </p:sp>
      <p:sp>
        <p:nvSpPr>
          <p:cNvPr id="28" name="ZoneTexte 27"/>
          <p:cNvSpPr txBox="1"/>
          <p:nvPr/>
        </p:nvSpPr>
        <p:spPr>
          <a:xfrm>
            <a:off x="7438727" y="5830406"/>
            <a:ext cx="1332000" cy="363754"/>
          </a:xfrm>
          <a:prstGeom prst="rect">
            <a:avLst/>
          </a:prstGeom>
          <a:solidFill>
            <a:schemeClr val="bg1"/>
          </a:solidFill>
          <a:ln w="19050">
            <a:noFill/>
          </a:ln>
        </p:spPr>
        <p:txBody>
          <a:bodyPr wrap="square" lIns="0" tIns="0" rIns="0" bIns="0" rtlCol="0" anchor="ctr">
            <a:spAutoFit/>
          </a:bodyPr>
          <a:lstStyle/>
          <a:p>
            <a:pPr>
              <a:lnSpc>
                <a:spcPts val="700"/>
              </a:lnSpc>
            </a:pPr>
            <a:r>
              <a:rPr lang="fr-CH" sz="800" dirty="0" smtClean="0"/>
              <a:t>ONU-Femmes</a:t>
            </a:r>
            <a:br>
              <a:rPr lang="fr-CH" sz="800" dirty="0" smtClean="0"/>
            </a:br>
            <a:r>
              <a:rPr lang="fr-CH" sz="800" dirty="0" smtClean="0"/>
              <a:t>(Entité des Nations Unies  pour l’égalité des sexes et l’autonomisation des femmes)</a:t>
            </a:r>
            <a:endParaRPr lang="fr-CH" sz="800" dirty="0"/>
          </a:p>
        </p:txBody>
      </p:sp>
      <p:pic>
        <p:nvPicPr>
          <p:cNvPr id="29" name="Image 28" descr="ONU Femmes - Entité des Nations Unies pour l’égalité des sexes et l’autonomisation des femmes"/>
          <p:cNvPicPr/>
          <p:nvPr/>
        </p:nvPicPr>
        <p:blipFill>
          <a:blip r:embed="rId8">
            <a:extLst>
              <a:ext uri="{28A0092B-C50C-407E-A947-70E740481C1C}">
                <a14:useLocalDpi xmlns:a14="http://schemas.microsoft.com/office/drawing/2010/main" val="0"/>
              </a:ext>
            </a:extLst>
          </a:blip>
          <a:srcRect/>
          <a:stretch>
            <a:fillRect/>
          </a:stretch>
        </p:blipFill>
        <p:spPr bwMode="auto">
          <a:xfrm>
            <a:off x="6129542" y="5733300"/>
            <a:ext cx="1246023" cy="389465"/>
          </a:xfrm>
          <a:prstGeom prst="rect">
            <a:avLst/>
          </a:prstGeom>
          <a:noFill/>
          <a:ln>
            <a:noFill/>
          </a:ln>
        </p:spPr>
      </p:pic>
      <p:pic>
        <p:nvPicPr>
          <p:cNvPr id="30" name="Image 29" descr="Logo - OHCHR"/>
          <p:cNvPicPr/>
          <p:nvPr/>
        </p:nvPicPr>
        <p:blipFill>
          <a:blip r:embed="rId9">
            <a:extLst>
              <a:ext uri="{28A0092B-C50C-407E-A947-70E740481C1C}">
                <a14:useLocalDpi xmlns:a14="http://schemas.microsoft.com/office/drawing/2010/main" val="0"/>
              </a:ext>
            </a:extLst>
          </a:blip>
          <a:srcRect/>
          <a:stretch>
            <a:fillRect/>
          </a:stretch>
        </p:blipFill>
        <p:spPr bwMode="auto">
          <a:xfrm>
            <a:off x="2196995" y="5475645"/>
            <a:ext cx="1722120" cy="756920"/>
          </a:xfrm>
          <a:prstGeom prst="rect">
            <a:avLst/>
          </a:prstGeom>
          <a:noFill/>
          <a:ln>
            <a:noFill/>
          </a:ln>
        </p:spPr>
      </p:pic>
      <p:sp>
        <p:nvSpPr>
          <p:cNvPr id="31"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82</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Text Box 4"/>
          <p:cNvSpPr txBox="1">
            <a:spLocks noChangeArrowheads="1"/>
          </p:cNvSpPr>
          <p:nvPr/>
        </p:nvSpPr>
        <p:spPr bwMode="auto">
          <a:xfrm>
            <a:off x="78615" y="294508"/>
            <a:ext cx="8948365" cy="36933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1800" b="1" dirty="0">
                <a:solidFill>
                  <a:srgbClr val="0000E2"/>
                </a:solidFill>
              </a:rPr>
              <a:t>ÉQUIPE DE PAYS DES NATIONS UNIES </a:t>
            </a:r>
            <a:r>
              <a:rPr lang="fr-FR" sz="1800" b="1">
                <a:solidFill>
                  <a:srgbClr val="0000E2"/>
                </a:solidFill>
              </a:rPr>
              <a:t>ET </a:t>
            </a:r>
            <a:r>
              <a:rPr lang="fr-FR" sz="1800" b="1" smtClean="0">
                <a:solidFill>
                  <a:srgbClr val="0000E2"/>
                </a:solidFill>
              </a:rPr>
              <a:t>ÉQUIPE </a:t>
            </a:r>
            <a:r>
              <a:rPr lang="fr-FR" sz="1800" b="1" dirty="0">
                <a:solidFill>
                  <a:srgbClr val="0000E2"/>
                </a:solidFill>
              </a:rPr>
              <a:t>DE PAYS POUR L’ACTION HUMANITAIRE</a:t>
            </a:r>
            <a:endParaRPr lang="en-US" altLang="fr-FR" sz="1800" b="1" dirty="0">
              <a:solidFill>
                <a:srgbClr val="0000E2"/>
              </a:solidFill>
            </a:endParaRPr>
          </a:p>
        </p:txBody>
      </p:sp>
      <p:sp>
        <p:nvSpPr>
          <p:cNvPr id="141316" name="Rounded Rectangle 4"/>
          <p:cNvSpPr>
            <a:spLocks noChangeArrowheads="1"/>
          </p:cNvSpPr>
          <p:nvPr/>
        </p:nvSpPr>
        <p:spPr bwMode="auto">
          <a:xfrm>
            <a:off x="381000" y="1143000"/>
            <a:ext cx="8305800" cy="2057400"/>
          </a:xfrm>
          <a:prstGeom prst="roundRect">
            <a:avLst>
              <a:gd name="adj" fmla="val 16667"/>
            </a:avLst>
          </a:prstGeom>
          <a:solidFill>
            <a:schemeClr val="bg1"/>
          </a:solidFill>
          <a:ln w="25400" algn="ctr">
            <a:solidFill>
              <a:srgbClr val="0000FF"/>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2400" b="1" dirty="0">
                <a:solidFill>
                  <a:srgbClr val="0000E2"/>
                </a:solidFill>
              </a:rPr>
              <a:t>É</a:t>
            </a:r>
            <a:r>
              <a:rPr lang="fr-FR" sz="2400" b="1" dirty="0" smtClean="0">
                <a:solidFill>
                  <a:srgbClr val="0000E2"/>
                </a:solidFill>
              </a:rPr>
              <a:t>QUIPE </a:t>
            </a:r>
            <a:r>
              <a:rPr lang="fr-FR" sz="2400" b="1" dirty="0">
                <a:solidFill>
                  <a:srgbClr val="0000E2"/>
                </a:solidFill>
              </a:rPr>
              <a:t>DE PAYS POUR L’ACTION HUMANITAIRE – </a:t>
            </a:r>
            <a:r>
              <a:rPr lang="fr-FR" sz="2400" b="1" dirty="0" smtClean="0">
                <a:solidFill>
                  <a:srgbClr val="0000E2"/>
                </a:solidFill>
              </a:rPr>
              <a:t>HCT</a:t>
            </a:r>
            <a:endParaRPr lang="en-US" altLang="fr-FR" sz="2400" b="1" dirty="0">
              <a:solidFill>
                <a:srgbClr val="0000FF"/>
              </a:solidFill>
              <a:latin typeface="Arial" pitchFamily="34" charset="0"/>
              <a:ea typeface="ヒラギノ明朝 ProN W3"/>
              <a:cs typeface="ヒラギノ明朝 ProN W3"/>
              <a:sym typeface="Times New Roman" pitchFamily="18" charset="0"/>
            </a:endParaRPr>
          </a:p>
          <a:p>
            <a:pPr algn="ctr" eaLnBrk="1" hangingPunct="1"/>
            <a:r>
              <a:rPr lang="fr-FR" sz="2400" b="1" dirty="0"/>
              <a:t>Entité de coordination au niveau du pays, chargée des </a:t>
            </a:r>
            <a:r>
              <a:rPr lang="fr-FR" sz="2400" b="1" dirty="0">
                <a:solidFill>
                  <a:srgbClr val="0000E2"/>
                </a:solidFill>
              </a:rPr>
              <a:t>questions de développement </a:t>
            </a:r>
            <a:r>
              <a:rPr lang="fr-FR" sz="2400" b="1" dirty="0"/>
              <a:t>et présidée par le Coordonnateur résident des Nations </a:t>
            </a:r>
            <a:r>
              <a:rPr lang="fr-FR" sz="2400" b="1" dirty="0" smtClean="0"/>
              <a:t>Unies</a:t>
            </a:r>
            <a:endParaRPr lang="en-US" altLang="fr-FR" sz="2400" b="1" dirty="0">
              <a:solidFill>
                <a:srgbClr val="000000"/>
              </a:solidFill>
              <a:latin typeface="Arial" pitchFamily="34" charset="0"/>
              <a:ea typeface="ヒラギノ明朝 ProN W3"/>
              <a:cs typeface="ヒラギノ明朝 ProN W3"/>
              <a:sym typeface="Times New Roman" pitchFamily="18" charset="0"/>
            </a:endParaRPr>
          </a:p>
        </p:txBody>
      </p:sp>
      <p:sp>
        <p:nvSpPr>
          <p:cNvPr id="141317" name="Rectangle 11"/>
          <p:cNvSpPr>
            <a:spLocks noChangeArrowheads="1"/>
          </p:cNvSpPr>
          <p:nvPr/>
        </p:nvSpPr>
        <p:spPr bwMode="auto">
          <a:xfrm>
            <a:off x="42834" y="3352800"/>
            <a:ext cx="9144000" cy="10772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457200" indent="-4572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00"/>
              </a:buClr>
              <a:buSzPct val="80000"/>
              <a:buFont typeface="Wingdings" pitchFamily="2" charset="2"/>
              <a:buChar char="ð"/>
            </a:pPr>
            <a:r>
              <a:rPr lang="fr-FR" sz="1600" dirty="0"/>
              <a:t>Source de stratégie et d’information au niveau du pays pour répondre à la situation d’urgence humanitaire</a:t>
            </a:r>
            <a:endParaRPr lang="en-GB" altLang="fr-FR" sz="1600" dirty="0">
              <a:solidFill>
                <a:srgbClr val="000000"/>
              </a:solidFill>
            </a:endParaRPr>
          </a:p>
          <a:p>
            <a:pPr eaLnBrk="1" hangingPunct="1">
              <a:buClr>
                <a:srgbClr val="000000"/>
              </a:buClr>
              <a:buSzPct val="80000"/>
              <a:buFont typeface="Wingdings" pitchFamily="2" charset="2"/>
              <a:buChar char="ð"/>
            </a:pPr>
            <a:r>
              <a:rPr lang="fr-FR" sz="1600" dirty="0"/>
              <a:t>Assure la coordination opérationnelle et constitue une plateforme pour les opérations humanitaires</a:t>
            </a:r>
            <a:endParaRPr lang="en-GB" altLang="fr-FR" sz="1600" dirty="0">
              <a:solidFill>
                <a:srgbClr val="000000"/>
              </a:solidFill>
            </a:endParaRPr>
          </a:p>
          <a:p>
            <a:pPr eaLnBrk="1" hangingPunct="1">
              <a:buClr>
                <a:srgbClr val="000000"/>
              </a:buClr>
              <a:buSzPct val="80000"/>
              <a:buFont typeface="Wingdings" pitchFamily="2" charset="2"/>
              <a:buChar char="ð"/>
            </a:pPr>
            <a:r>
              <a:rPr lang="fr-FR" sz="1600" dirty="0"/>
              <a:t>Guide pour une utilisation appropriée des moyens militaires dans les situations d’urgence complexes</a:t>
            </a:r>
            <a:endParaRPr lang="en-GB" altLang="fr-FR" sz="1600" dirty="0">
              <a:solidFill>
                <a:srgbClr val="000000"/>
              </a:solidFill>
            </a:endParaRPr>
          </a:p>
        </p:txBody>
      </p:sp>
      <p:sp>
        <p:nvSpPr>
          <p:cNvPr id="141318" name="Rectangle 12"/>
          <p:cNvSpPr>
            <a:spLocks noChangeArrowheads="1"/>
          </p:cNvSpPr>
          <p:nvPr/>
        </p:nvSpPr>
        <p:spPr bwMode="auto">
          <a:xfrm>
            <a:off x="228600" y="4539794"/>
            <a:ext cx="8686800" cy="1692771"/>
          </a:xfrm>
          <a:prstGeom prst="rect">
            <a:avLst/>
          </a:prstGeom>
          <a:solidFill>
            <a:srgbClr val="0000FF"/>
          </a:solidFill>
          <a:ln w="25400" cap="rnd" algn="ctr">
            <a:solidFill>
              <a:srgbClr val="0000FF"/>
            </a:solidFill>
            <a:prstDash val="sysDot"/>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ð"/>
            </a:pPr>
            <a:r>
              <a:rPr lang="en-GB" altLang="fr-FR" sz="2600" b="1" dirty="0">
                <a:solidFill>
                  <a:schemeClr val="bg1"/>
                </a:solidFill>
              </a:rPr>
              <a:t> </a:t>
            </a:r>
            <a:r>
              <a:rPr lang="fr-FR" sz="2600" b="1" dirty="0">
                <a:solidFill>
                  <a:schemeClr val="bg1"/>
                </a:solidFill>
              </a:rPr>
              <a:t>Il importe que les officiers de la CIMIC-NU partagent les informations avec la HCT, par l’intermédiaire des mécanismes nationaux existants et des </a:t>
            </a:r>
            <a:r>
              <a:rPr lang="fr-FR" sz="2600" b="1" u="sng" dirty="0">
                <a:solidFill>
                  <a:schemeClr val="bg1"/>
                </a:solidFill>
              </a:rPr>
              <a:t>agents de la </a:t>
            </a:r>
            <a:r>
              <a:rPr lang="fr-FR" sz="2600" b="1" u="sng" dirty="0" err="1">
                <a:solidFill>
                  <a:schemeClr val="bg1"/>
                </a:solidFill>
              </a:rPr>
              <a:t>CMCoord</a:t>
            </a:r>
            <a:r>
              <a:rPr lang="fr-FR" sz="2600" b="1" u="sng" dirty="0">
                <a:solidFill>
                  <a:schemeClr val="bg1"/>
                </a:solidFill>
              </a:rPr>
              <a:t> liés à l’OCHA</a:t>
            </a:r>
            <a:r>
              <a:rPr lang="fr-FR" sz="2600" b="1" dirty="0">
                <a:solidFill>
                  <a:schemeClr val="bg1"/>
                </a:solidFill>
              </a:rPr>
              <a:t> – ces derniers étant les interlocuteurs de la </a:t>
            </a:r>
            <a:r>
              <a:rPr lang="fr-FR" sz="2600" b="1" dirty="0" smtClean="0">
                <a:solidFill>
                  <a:schemeClr val="bg1"/>
                </a:solidFill>
              </a:rPr>
              <a:t>HCT</a:t>
            </a:r>
            <a:endParaRPr lang="en-GB" altLang="fr-FR" sz="2600" b="1" dirty="0">
              <a:solidFill>
                <a:srgbClr val="FFFFFF"/>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0"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83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238125" y="1534257"/>
            <a:ext cx="8763000" cy="5005267"/>
          </a:xfrm>
          <a:prstGeom prst="roundRect">
            <a:avLst/>
          </a:prstGeom>
          <a:noFill/>
          <a:ln w="25400" cap="flat" cmpd="sng" algn="ctr">
            <a:solidFill>
              <a:srgbClr val="026CB6"/>
            </a:solidFill>
            <a:prstDash val="solid"/>
            <a:round/>
            <a:headEnd type="none" w="med" len="med"/>
            <a:tailEnd type="none" w="med" len="med"/>
          </a:ln>
          <a:effectLst/>
        </p:spPr>
        <p:txBody>
          <a:bodyPr/>
          <a:lstStyle/>
          <a:p>
            <a:pPr algn="ctr">
              <a:buClr>
                <a:srgbClr val="FFFFFF"/>
              </a:buClr>
              <a:buSzPct val="80000"/>
              <a:buFont typeface="Wingdings" pitchFamily="2" charset="2"/>
              <a:buChar char="•"/>
              <a:defRPr/>
            </a:pPr>
            <a:r>
              <a:rPr lang="fr-FR" sz="2400" b="1" dirty="0" smtClean="0"/>
              <a:t> 	Équipe </a:t>
            </a:r>
            <a:r>
              <a:rPr lang="fr-FR" sz="2400" b="1" dirty="0"/>
              <a:t>de pays pour l’action humanitaire</a:t>
            </a:r>
            <a:endParaRPr lang="en-US" sz="2400" b="1" dirty="0">
              <a:ln>
                <a:solidFill>
                  <a:srgbClr val="FFFFFF">
                    <a:alpha val="0"/>
                  </a:srgbClr>
                </a:solidFill>
              </a:ln>
              <a:solidFill>
                <a:srgbClr val="000000">
                  <a:lumMod val="95000"/>
                  <a:lumOff val="5000"/>
                </a:srgbClr>
              </a:solidFill>
              <a:latin typeface=""/>
              <a:ea typeface="ヒラギノ角ゴ ProN W3" charset="-128"/>
              <a:cs typeface="+mn-cs"/>
            </a:endParaRPr>
          </a:p>
        </p:txBody>
      </p:sp>
      <p:sp>
        <p:nvSpPr>
          <p:cNvPr id="142340" name="Rounded Rectangle 6"/>
          <p:cNvSpPr>
            <a:spLocks noChangeArrowheads="1"/>
          </p:cNvSpPr>
          <p:nvPr/>
        </p:nvSpPr>
        <p:spPr bwMode="auto">
          <a:xfrm>
            <a:off x="381000" y="2438400"/>
            <a:ext cx="3733800" cy="4038600"/>
          </a:xfrm>
          <a:prstGeom prst="roundRect">
            <a:avLst>
              <a:gd name="adj" fmla="val 16667"/>
            </a:avLst>
          </a:prstGeom>
          <a:solidFill>
            <a:srgbClr val="00B0F0">
              <a:alpha val="34117"/>
            </a:srgbClr>
          </a:solidFill>
          <a:ln w="25400" algn="ctr">
            <a:solidFill>
              <a:srgbClr val="026CB6"/>
            </a:solidFill>
            <a:prstDash val="dash"/>
            <a:round/>
            <a:headEnd/>
            <a:tailEnd/>
          </a:ln>
        </p:spPr>
        <p:txBody>
          <a:bodyPr lIns="0" tIns="0" rIns="0" bIns="0"/>
          <a:lstStyle>
            <a:lvl1pPr marL="176213" indent="-176213"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fr-FR" sz="1500" b="1" dirty="0">
                <a:solidFill>
                  <a:srgbClr val="002060"/>
                </a:solidFill>
              </a:rPr>
              <a:t>Équipe de pays des Nations Unies</a:t>
            </a:r>
            <a:endParaRPr lang="en-US" altLang="fr-FR" sz="1500" b="1" dirty="0">
              <a:solidFill>
                <a:srgbClr val="002060"/>
              </a:solidFill>
              <a:ea typeface="ヒラギノ角ゴ ProN W3"/>
              <a:cs typeface="ヒラギノ角ゴ ProN W3"/>
            </a:endParaRPr>
          </a:p>
          <a:p>
            <a:pPr algn="ctr" eaLnBrk="1" hangingPunct="1">
              <a:buClr>
                <a:srgbClr val="002060"/>
              </a:buClr>
              <a:buSzPct val="100000"/>
              <a:buFont typeface="Wingdings" pitchFamily="2" charset="2"/>
              <a:buNone/>
            </a:pPr>
            <a:r>
              <a:rPr lang="en-US" altLang="fr-FR" sz="1500" b="1" dirty="0" smtClean="0">
                <a:solidFill>
                  <a:srgbClr val="002060"/>
                </a:solidFill>
                <a:ea typeface="ヒラギノ角ゴ ProN W3"/>
                <a:cs typeface="ヒラギノ角ゴ ProN W3"/>
              </a:rPr>
              <a:t>	OCHA</a:t>
            </a:r>
            <a:r>
              <a:rPr lang="en-US" altLang="fr-FR" sz="1500" b="1" dirty="0">
                <a:solidFill>
                  <a:srgbClr val="002060"/>
                </a:solidFill>
                <a:ea typeface="ヒラギノ角ゴ ProN W3"/>
                <a:cs typeface="ヒラギノ角ゴ ProN W3"/>
              </a:rPr>
              <a:t>	                    </a:t>
            </a:r>
          </a:p>
          <a:p>
            <a:pPr algn="ctr" eaLnBrk="1" hangingPunct="1">
              <a:buClr>
                <a:srgbClr val="002060"/>
              </a:buClr>
              <a:buSzPct val="100000"/>
              <a:buFont typeface="Wingdings" pitchFamily="2" charset="2"/>
              <a:buNone/>
            </a:pPr>
            <a:r>
              <a:rPr lang="fr-FR" sz="1500" b="1" dirty="0">
                <a:solidFill>
                  <a:srgbClr val="002060"/>
                </a:solidFill>
              </a:rPr>
              <a:t>FAO </a:t>
            </a:r>
            <a:r>
              <a:rPr lang="fr-FR" sz="1500" dirty="0">
                <a:solidFill>
                  <a:srgbClr val="002060"/>
                </a:solidFill>
              </a:rPr>
              <a:t>(</a:t>
            </a:r>
            <a:r>
              <a:rPr lang="fr-FR" sz="1500" dirty="0" smtClean="0">
                <a:solidFill>
                  <a:srgbClr val="002060"/>
                </a:solidFill>
              </a:rPr>
              <a:t>Organisation </a:t>
            </a:r>
            <a:r>
              <a:rPr lang="fr-FR" sz="1500" dirty="0">
                <a:solidFill>
                  <a:srgbClr val="002060"/>
                </a:solidFill>
              </a:rPr>
              <a:t>des Nations Unies pour </a:t>
            </a:r>
            <a:r>
              <a:rPr lang="fr-FR" sz="1500" dirty="0" smtClean="0">
                <a:solidFill>
                  <a:srgbClr val="002060"/>
                </a:solidFill>
              </a:rPr>
              <a:t>l’alimentation et l’agriculture)</a:t>
            </a:r>
            <a:endParaRPr lang="en-US" altLang="fr-FR" sz="1500" b="1" dirty="0">
              <a:solidFill>
                <a:srgbClr val="002060"/>
              </a:solidFill>
              <a:ea typeface="ヒラギノ角ゴ ProN W3"/>
              <a:cs typeface="ヒラギノ角ゴ ProN W3"/>
            </a:endParaRPr>
          </a:p>
          <a:p>
            <a:pPr algn="ctr" eaLnBrk="1" hangingPunct="1">
              <a:buClr>
                <a:srgbClr val="002060"/>
              </a:buClr>
              <a:buSzPct val="100000"/>
              <a:buFont typeface="Wingdings" pitchFamily="2" charset="2"/>
              <a:buNone/>
            </a:pPr>
            <a:r>
              <a:rPr lang="fr-FR" sz="1500" b="1" dirty="0">
                <a:solidFill>
                  <a:srgbClr val="002060"/>
                </a:solidFill>
              </a:rPr>
              <a:t>OMS </a:t>
            </a:r>
            <a:r>
              <a:rPr lang="fr-FR" sz="1500" dirty="0">
                <a:solidFill>
                  <a:srgbClr val="002060"/>
                </a:solidFill>
              </a:rPr>
              <a:t>(Organisation mondiale de la santé)</a:t>
            </a:r>
            <a:endParaRPr lang="en-US" altLang="fr-FR" sz="1500" dirty="0">
              <a:solidFill>
                <a:srgbClr val="002060"/>
              </a:solidFill>
              <a:ea typeface="ヒラギノ角ゴ ProN W3"/>
              <a:cs typeface="ヒラギノ角ゴ ProN W3"/>
            </a:endParaRPr>
          </a:p>
          <a:p>
            <a:pPr algn="ctr" eaLnBrk="1" hangingPunct="1">
              <a:buClr>
                <a:srgbClr val="002060"/>
              </a:buClr>
              <a:buSzPct val="100000"/>
              <a:buFont typeface="Wingdings" pitchFamily="2" charset="2"/>
              <a:buNone/>
            </a:pPr>
            <a:r>
              <a:rPr lang="fr-FR" sz="1500" b="1" dirty="0">
                <a:solidFill>
                  <a:srgbClr val="002060"/>
                </a:solidFill>
              </a:rPr>
              <a:t>PAM </a:t>
            </a:r>
            <a:r>
              <a:rPr lang="fr-FR" sz="1500" dirty="0">
                <a:solidFill>
                  <a:srgbClr val="002060"/>
                </a:solidFill>
              </a:rPr>
              <a:t>(Programme alimentaire mondial)</a:t>
            </a:r>
            <a:endParaRPr lang="en-US" altLang="fr-FR" sz="1500" dirty="0">
              <a:solidFill>
                <a:srgbClr val="002060"/>
              </a:solidFill>
              <a:ea typeface="ヒラギノ角ゴ ProN W3"/>
              <a:cs typeface="ヒラギノ角ゴ ProN W3"/>
            </a:endParaRPr>
          </a:p>
          <a:p>
            <a:pPr algn="ctr" eaLnBrk="1" hangingPunct="1">
              <a:buClr>
                <a:srgbClr val="002060"/>
              </a:buClr>
              <a:buSzPct val="100000"/>
              <a:buFont typeface="Wingdings" pitchFamily="2" charset="2"/>
              <a:buNone/>
            </a:pPr>
            <a:r>
              <a:rPr lang="fr-FR" sz="1500" b="1" dirty="0">
                <a:solidFill>
                  <a:srgbClr val="002060"/>
                </a:solidFill>
              </a:rPr>
              <a:t>PNUD </a:t>
            </a:r>
            <a:r>
              <a:rPr lang="fr-FR" sz="1500" dirty="0">
                <a:solidFill>
                  <a:srgbClr val="002060"/>
                </a:solidFill>
              </a:rPr>
              <a:t>(Programme des Nations </a:t>
            </a:r>
            <a:r>
              <a:rPr lang="fr-FR" sz="1500" dirty="0" smtClean="0">
                <a:solidFill>
                  <a:srgbClr val="002060"/>
                </a:solidFill>
              </a:rPr>
              <a:t>Unies pour le développement</a:t>
            </a:r>
            <a:r>
              <a:rPr lang="en-US" altLang="fr-FR" sz="1500" dirty="0" smtClean="0">
                <a:solidFill>
                  <a:srgbClr val="002060"/>
                </a:solidFill>
                <a:ea typeface="ヒラギノ角ゴ ProN W3"/>
                <a:cs typeface="ヒラギノ角ゴ ProN W3"/>
              </a:rPr>
              <a:t>)</a:t>
            </a:r>
            <a:endParaRPr lang="en-US" altLang="fr-FR" sz="1500" dirty="0">
              <a:solidFill>
                <a:srgbClr val="002060"/>
              </a:solidFill>
              <a:ea typeface="ヒラギノ角ゴ ProN W3"/>
              <a:cs typeface="ヒラギノ角ゴ ProN W3"/>
            </a:endParaRPr>
          </a:p>
          <a:p>
            <a:pPr algn="ctr" eaLnBrk="1" hangingPunct="1">
              <a:buClr>
                <a:srgbClr val="002060"/>
              </a:buClr>
              <a:buSzPct val="100000"/>
              <a:buFont typeface="Wingdings" pitchFamily="2" charset="2"/>
              <a:buNone/>
            </a:pPr>
            <a:r>
              <a:rPr lang="fr-FR" sz="1500" b="1" dirty="0">
                <a:solidFill>
                  <a:srgbClr val="002060"/>
                </a:solidFill>
              </a:rPr>
              <a:t>FNUAP </a:t>
            </a:r>
            <a:r>
              <a:rPr lang="fr-FR" sz="1500" dirty="0">
                <a:solidFill>
                  <a:srgbClr val="002060"/>
                </a:solidFill>
              </a:rPr>
              <a:t>(Fonds des Nations Unies </a:t>
            </a:r>
            <a:r>
              <a:rPr lang="fr-FR" sz="1500" dirty="0" smtClean="0">
                <a:solidFill>
                  <a:srgbClr val="002060"/>
                </a:solidFill>
              </a:rPr>
              <a:t>pour la population</a:t>
            </a:r>
            <a:r>
              <a:rPr lang="en-US" altLang="fr-FR" sz="1500" dirty="0" smtClean="0">
                <a:solidFill>
                  <a:srgbClr val="002060"/>
                </a:solidFill>
                <a:ea typeface="ヒラギノ角ゴ ProN W3"/>
                <a:cs typeface="ヒラギノ角ゴ ProN W3"/>
              </a:rPr>
              <a:t>)</a:t>
            </a:r>
            <a:endParaRPr lang="en-US" altLang="fr-FR" sz="1500" dirty="0">
              <a:solidFill>
                <a:srgbClr val="002060"/>
              </a:solidFill>
              <a:ea typeface="ヒラギノ角ゴ ProN W3"/>
              <a:cs typeface="ヒラギノ角ゴ ProN W3"/>
            </a:endParaRPr>
          </a:p>
          <a:p>
            <a:pPr algn="ctr" eaLnBrk="1" hangingPunct="1">
              <a:buClr>
                <a:srgbClr val="002060"/>
              </a:buClr>
              <a:buSzPct val="100000"/>
              <a:buFont typeface="Wingdings" pitchFamily="2" charset="2"/>
              <a:buNone/>
            </a:pPr>
            <a:r>
              <a:rPr lang="fr-FR" sz="1500" b="1" dirty="0">
                <a:solidFill>
                  <a:srgbClr val="002060"/>
                </a:solidFill>
              </a:rPr>
              <a:t>HCR </a:t>
            </a:r>
            <a:r>
              <a:rPr lang="fr-FR" sz="1500" dirty="0">
                <a:solidFill>
                  <a:srgbClr val="002060"/>
                </a:solidFill>
              </a:rPr>
              <a:t>   (Haut-Commissariat des Nations </a:t>
            </a:r>
            <a:r>
              <a:rPr lang="fr-FR" sz="1500" dirty="0" smtClean="0">
                <a:solidFill>
                  <a:srgbClr val="002060"/>
                </a:solidFill>
              </a:rPr>
              <a:t>Unies pour les réfugiés</a:t>
            </a:r>
            <a:r>
              <a:rPr lang="en-US" altLang="fr-FR" sz="1500" dirty="0" smtClean="0">
                <a:solidFill>
                  <a:srgbClr val="002060"/>
                </a:solidFill>
                <a:ea typeface="ヒラギノ角ゴ ProN W3"/>
                <a:cs typeface="ヒラギノ角ゴ ProN W3"/>
              </a:rPr>
              <a:t>)</a:t>
            </a:r>
            <a:endParaRPr lang="en-US" altLang="fr-FR" sz="1500" dirty="0">
              <a:solidFill>
                <a:srgbClr val="002060"/>
              </a:solidFill>
              <a:ea typeface="ヒラギノ角ゴ ProN W3"/>
              <a:cs typeface="ヒラギノ角ゴ ProN W3"/>
            </a:endParaRPr>
          </a:p>
          <a:p>
            <a:pPr algn="ctr" eaLnBrk="1" hangingPunct="1">
              <a:buClr>
                <a:srgbClr val="002060"/>
              </a:buClr>
              <a:buSzPct val="100000"/>
              <a:buFont typeface="Wingdings" pitchFamily="2" charset="2"/>
              <a:buNone/>
            </a:pPr>
            <a:r>
              <a:rPr lang="en-US" altLang="fr-FR" sz="1500" b="1" dirty="0">
                <a:solidFill>
                  <a:srgbClr val="002060"/>
                </a:solidFill>
                <a:ea typeface="ヒラギノ角ゴ ProN W3"/>
                <a:cs typeface="ヒラギノ角ゴ ProN W3"/>
              </a:rPr>
              <a:t>UNICEF </a:t>
            </a:r>
            <a:r>
              <a:rPr lang="en-US" altLang="fr-FR" sz="1500" dirty="0" smtClean="0">
                <a:solidFill>
                  <a:srgbClr val="002060"/>
                </a:solidFill>
                <a:ea typeface="ヒラギノ角ゴ ProN W3"/>
                <a:cs typeface="ヒラギノ角ゴ ProN W3"/>
              </a:rPr>
              <a:t>(</a:t>
            </a:r>
            <a:r>
              <a:rPr lang="fr-FR" sz="1500" dirty="0" smtClean="0">
                <a:solidFill>
                  <a:srgbClr val="002060"/>
                </a:solidFill>
              </a:rPr>
              <a:t>Fonds </a:t>
            </a:r>
            <a:r>
              <a:rPr lang="fr-FR" sz="1500" dirty="0">
                <a:solidFill>
                  <a:srgbClr val="002060"/>
                </a:solidFill>
              </a:rPr>
              <a:t>des Nations Unies </a:t>
            </a:r>
            <a:r>
              <a:rPr lang="fr-FR" sz="1500" dirty="0" smtClean="0">
                <a:solidFill>
                  <a:srgbClr val="002060"/>
                </a:solidFill>
              </a:rPr>
              <a:t>pour l’enfance</a:t>
            </a:r>
            <a:r>
              <a:rPr lang="en-US" altLang="fr-FR" sz="1500" dirty="0" smtClean="0">
                <a:solidFill>
                  <a:srgbClr val="002060"/>
                </a:solidFill>
                <a:ea typeface="ヒラギノ角ゴ ProN W3"/>
                <a:cs typeface="ヒラギノ角ゴ ProN W3"/>
              </a:rPr>
              <a:t>)</a:t>
            </a:r>
          </a:p>
          <a:p>
            <a:pPr algn="ctr" eaLnBrk="1" hangingPunct="1">
              <a:buClr>
                <a:srgbClr val="002060"/>
              </a:buClr>
              <a:buSzPct val="100000"/>
              <a:buFont typeface="Wingdings" pitchFamily="2" charset="2"/>
              <a:buNone/>
            </a:pPr>
            <a:r>
              <a:rPr lang="en-US" altLang="fr-FR" sz="1500" b="1" dirty="0" err="1" smtClean="0">
                <a:solidFill>
                  <a:srgbClr val="002060"/>
                </a:solidFill>
                <a:ea typeface="ヒラギノ角ゴ ProN W3"/>
                <a:cs typeface="ヒラギノ角ゴ ProN W3"/>
              </a:rPr>
              <a:t>Autres</a:t>
            </a:r>
            <a:r>
              <a:rPr lang="en-US" altLang="fr-FR" sz="1500" b="1" dirty="0" smtClean="0">
                <a:solidFill>
                  <a:srgbClr val="002060"/>
                </a:solidFill>
                <a:ea typeface="ヒラギノ角ゴ ProN W3"/>
                <a:cs typeface="ヒラギノ角ゴ ProN W3"/>
              </a:rPr>
              <a:t> institutions </a:t>
            </a:r>
            <a:r>
              <a:rPr lang="en-US" altLang="fr-FR" sz="1500" b="1" dirty="0" err="1" smtClean="0">
                <a:solidFill>
                  <a:srgbClr val="002060"/>
                </a:solidFill>
                <a:ea typeface="ヒラギノ角ゴ ProN W3"/>
                <a:cs typeface="ヒラギノ角ゴ ProN W3"/>
              </a:rPr>
              <a:t>spécialisées</a:t>
            </a:r>
            <a:r>
              <a:rPr lang="en-US" altLang="fr-FR" sz="1500" b="1" dirty="0" smtClean="0">
                <a:solidFill>
                  <a:srgbClr val="002060"/>
                </a:solidFill>
                <a:ea typeface="ヒラギノ角ゴ ProN W3"/>
                <a:cs typeface="ヒラギノ角ゴ ProN W3"/>
              </a:rPr>
              <a:t> de </a:t>
            </a:r>
            <a:r>
              <a:rPr lang="en-US" altLang="fr-FR" sz="1500" b="1" dirty="0" err="1" smtClean="0">
                <a:solidFill>
                  <a:srgbClr val="002060"/>
                </a:solidFill>
                <a:ea typeface="ヒラギノ角ゴ ProN W3"/>
                <a:cs typeface="ヒラギノ角ゴ ProN W3"/>
              </a:rPr>
              <a:t>l’ONU</a:t>
            </a:r>
            <a:endParaRPr lang="en-US" altLang="fr-FR" sz="1500" b="1" dirty="0">
              <a:solidFill>
                <a:srgbClr val="002060"/>
              </a:solidFill>
              <a:ea typeface="ヒラギノ角ゴ ProN W3"/>
              <a:cs typeface="ヒラギノ角ゴ ProN W3"/>
            </a:endParaRPr>
          </a:p>
          <a:p>
            <a:pPr algn="ctr" eaLnBrk="1" hangingPunct="1">
              <a:buClr>
                <a:srgbClr val="002060"/>
              </a:buClr>
              <a:buSzPct val="100000"/>
              <a:buFont typeface="Wingdings" pitchFamily="2" charset="2"/>
              <a:buNone/>
            </a:pPr>
            <a:endParaRPr lang="en-US" altLang="fr-FR" sz="1900" dirty="0">
              <a:solidFill>
                <a:srgbClr val="002060"/>
              </a:solidFill>
              <a:ea typeface="ヒラギノ角ゴ ProN W3"/>
              <a:cs typeface="ヒラギノ角ゴ ProN W3"/>
            </a:endParaRPr>
          </a:p>
        </p:txBody>
      </p:sp>
      <p:sp>
        <p:nvSpPr>
          <p:cNvPr id="8" name="Rounded Rectangle 7"/>
          <p:cNvSpPr/>
          <p:nvPr/>
        </p:nvSpPr>
        <p:spPr bwMode="auto">
          <a:xfrm>
            <a:off x="6400800" y="4419600"/>
            <a:ext cx="2438400" cy="1600200"/>
          </a:xfrm>
          <a:prstGeom prst="roundRect">
            <a:avLst/>
          </a:prstGeom>
          <a:solidFill>
            <a:srgbClr val="92D050">
              <a:alpha val="34000"/>
            </a:srgbClr>
          </a:solidFill>
          <a:ln w="25400" cap="flat" cmpd="sng" algn="ctr">
            <a:solidFill>
              <a:srgbClr val="026CB6"/>
            </a:solidFill>
            <a:prstDash val="solid"/>
            <a:round/>
            <a:headEnd type="none" w="med" len="med"/>
            <a:tailEnd type="none" w="med" len="med"/>
          </a:ln>
          <a:effectLst/>
        </p:spPr>
        <p:txBody>
          <a:bodyPr/>
          <a:lstStyle/>
          <a:p>
            <a:pPr algn="ctr">
              <a:buClr>
                <a:srgbClr val="FFFFFF"/>
              </a:buClr>
              <a:buSzPct val="80000"/>
              <a:buFont typeface="Wingdings" pitchFamily="2" charset="2"/>
              <a:buNone/>
              <a:defRPr/>
            </a:pPr>
            <a:r>
              <a:rPr lang="en-US" b="1" dirty="0" smtClean="0">
                <a:solidFill>
                  <a:srgbClr val="002060"/>
                </a:solidFill>
                <a:latin typeface=""/>
                <a:ea typeface="ヒラギノ角ゴ ProN W3" charset="-128"/>
                <a:cs typeface="+mn-cs"/>
              </a:rPr>
              <a:t>ONG </a:t>
            </a:r>
            <a:r>
              <a:rPr lang="en-US" b="1" dirty="0" err="1" smtClean="0">
                <a:solidFill>
                  <a:srgbClr val="002060"/>
                </a:solidFill>
                <a:latin typeface=""/>
                <a:ea typeface="ヒラギノ角ゴ ProN W3" charset="-128"/>
                <a:cs typeface="+mn-cs"/>
              </a:rPr>
              <a:t>internationales</a:t>
            </a:r>
            <a:r>
              <a:rPr lang="en-US" b="1" dirty="0" smtClean="0">
                <a:solidFill>
                  <a:srgbClr val="002060"/>
                </a:solidFill>
                <a:latin typeface=""/>
                <a:ea typeface="ヒラギノ角ゴ ProN W3" charset="-128"/>
                <a:cs typeface="+mn-cs"/>
              </a:rPr>
              <a:t> et ONG </a:t>
            </a:r>
            <a:r>
              <a:rPr lang="en-US" b="1" dirty="0" err="1" smtClean="0">
                <a:solidFill>
                  <a:srgbClr val="002060"/>
                </a:solidFill>
                <a:latin typeface=""/>
                <a:ea typeface="ヒラギノ角ゴ ProN W3" charset="-128"/>
                <a:cs typeface="+mn-cs"/>
              </a:rPr>
              <a:t>nationales</a:t>
            </a:r>
            <a:endParaRPr lang="en-US" dirty="0">
              <a:solidFill>
                <a:srgbClr val="002060"/>
              </a:solidFill>
              <a:latin typeface=""/>
              <a:ea typeface="ヒラギノ角ゴ ProN W3" charset="-128"/>
              <a:cs typeface="+mn-cs"/>
            </a:endParaRPr>
          </a:p>
        </p:txBody>
      </p:sp>
      <p:sp>
        <p:nvSpPr>
          <p:cNvPr id="142342" name="Rectangle 8"/>
          <p:cNvSpPr>
            <a:spLocks noChangeArrowheads="1"/>
          </p:cNvSpPr>
          <p:nvPr/>
        </p:nvSpPr>
        <p:spPr bwMode="auto">
          <a:xfrm>
            <a:off x="4191000" y="2819400"/>
            <a:ext cx="2133600" cy="989013"/>
          </a:xfrm>
          <a:prstGeom prst="rect">
            <a:avLst/>
          </a:prstGeom>
          <a:noFill/>
          <a:ln w="12700" algn="ctr">
            <a:solidFill>
              <a:srgbClr val="002060"/>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fr-FR" b="1" dirty="0" smtClean="0">
                <a:solidFill>
                  <a:srgbClr val="002060"/>
                </a:solidFill>
                <a:ea typeface="ヒラギノ明朝 ProN W3"/>
                <a:cs typeface="ヒラギノ明朝 ProN W3"/>
                <a:sym typeface="Times New Roman" pitchFamily="18" charset="0"/>
              </a:rPr>
              <a:t>OIM</a:t>
            </a:r>
          </a:p>
          <a:p>
            <a:pPr algn="ctr" eaLnBrk="1" hangingPunct="1">
              <a:lnSpc>
                <a:spcPts val="1800"/>
              </a:lnSpc>
              <a:buClr>
                <a:srgbClr val="FFFFFF"/>
              </a:buClr>
              <a:buSzPct val="80000"/>
              <a:buFont typeface="Wingdings" pitchFamily="2" charset="2"/>
              <a:buNone/>
            </a:pPr>
            <a:r>
              <a:rPr lang="en-US" altLang="fr-FR" sz="1800" dirty="0" smtClean="0">
                <a:solidFill>
                  <a:srgbClr val="002060"/>
                </a:solidFill>
                <a:ea typeface="ヒラギノ明朝 ProN W3"/>
                <a:cs typeface="ヒラギノ明朝 ProN W3"/>
                <a:sym typeface="Times New Roman" pitchFamily="18" charset="0"/>
              </a:rPr>
              <a:t>       (</a:t>
            </a:r>
            <a:r>
              <a:rPr lang="en-US" altLang="fr-FR" sz="1800" dirty="0" err="1" smtClean="0">
                <a:solidFill>
                  <a:srgbClr val="002060"/>
                </a:solidFill>
                <a:ea typeface="ヒラギノ明朝 ProN W3"/>
                <a:cs typeface="ヒラギノ明朝 ProN W3"/>
                <a:sym typeface="Times New Roman" pitchFamily="18" charset="0"/>
              </a:rPr>
              <a:t>Organisation</a:t>
            </a:r>
            <a:r>
              <a:rPr lang="en-US" altLang="fr-FR" sz="1800" dirty="0" smtClean="0">
                <a:solidFill>
                  <a:srgbClr val="002060"/>
                </a:solidFill>
                <a:ea typeface="ヒラギノ明朝 ProN W3"/>
                <a:cs typeface="ヒラギノ明朝 ProN W3"/>
                <a:sym typeface="Times New Roman" pitchFamily="18" charset="0"/>
              </a:rPr>
              <a:t>  </a:t>
            </a:r>
            <a:br>
              <a:rPr lang="en-US" altLang="fr-FR" sz="1800" dirty="0" smtClean="0">
                <a:solidFill>
                  <a:srgbClr val="002060"/>
                </a:solidFill>
                <a:ea typeface="ヒラギノ明朝 ProN W3"/>
                <a:cs typeface="ヒラギノ明朝 ProN W3"/>
                <a:sym typeface="Times New Roman" pitchFamily="18" charset="0"/>
              </a:rPr>
            </a:br>
            <a:r>
              <a:rPr lang="en-US" altLang="fr-FR" sz="1800" dirty="0" smtClean="0">
                <a:solidFill>
                  <a:srgbClr val="002060"/>
                </a:solidFill>
                <a:ea typeface="ヒラギノ明朝 ProN W3"/>
                <a:cs typeface="ヒラギノ明朝 ProN W3"/>
                <a:sym typeface="Times New Roman" pitchFamily="18" charset="0"/>
              </a:rPr>
              <a:t>    </a:t>
            </a:r>
            <a:r>
              <a:rPr lang="en-US" altLang="fr-FR" sz="1800" dirty="0" err="1" smtClean="0">
                <a:solidFill>
                  <a:srgbClr val="002060"/>
                </a:solidFill>
                <a:ea typeface="ヒラギノ明朝 ProN W3"/>
                <a:cs typeface="ヒラギノ明朝 ProN W3"/>
                <a:sym typeface="Times New Roman" pitchFamily="18" charset="0"/>
              </a:rPr>
              <a:t>internationale</a:t>
            </a:r>
            <a:r>
              <a:rPr lang="en-US" altLang="fr-FR" sz="1800" dirty="0" smtClean="0">
                <a:solidFill>
                  <a:srgbClr val="002060"/>
                </a:solidFill>
                <a:ea typeface="ヒラギノ明朝 ProN W3"/>
                <a:cs typeface="ヒラギノ明朝 ProN W3"/>
                <a:sym typeface="Times New Roman" pitchFamily="18" charset="0"/>
              </a:rPr>
              <a:t> pour </a:t>
            </a:r>
            <a:br>
              <a:rPr lang="en-US" altLang="fr-FR" sz="1800" dirty="0" smtClean="0">
                <a:solidFill>
                  <a:srgbClr val="002060"/>
                </a:solidFill>
                <a:ea typeface="ヒラギノ明朝 ProN W3"/>
                <a:cs typeface="ヒラギノ明朝 ProN W3"/>
                <a:sym typeface="Times New Roman" pitchFamily="18" charset="0"/>
              </a:rPr>
            </a:br>
            <a:r>
              <a:rPr lang="en-US" altLang="fr-FR" sz="1800" dirty="0" smtClean="0">
                <a:solidFill>
                  <a:srgbClr val="002060"/>
                </a:solidFill>
                <a:ea typeface="ヒラギノ明朝 ProN W3"/>
                <a:cs typeface="ヒラギノ明朝 ProN W3"/>
                <a:sym typeface="Times New Roman" pitchFamily="18" charset="0"/>
              </a:rPr>
              <a:t>          les migrations)</a:t>
            </a:r>
            <a:endParaRPr lang="en-US" altLang="fr-FR" sz="1800" dirty="0">
              <a:solidFill>
                <a:srgbClr val="002060"/>
              </a:solidFill>
              <a:ea typeface="ヒラギノ明朝 ProN W3"/>
              <a:cs typeface="ヒラギノ明朝 ProN W3"/>
              <a:sym typeface="Times New Roman" pitchFamily="18" charset="0"/>
            </a:endParaRPr>
          </a:p>
        </p:txBody>
      </p:sp>
      <p:pic>
        <p:nvPicPr>
          <p:cNvPr id="142343" name="Picture 69"/>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2998788"/>
            <a:ext cx="2362200" cy="137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
          <p:cNvSpPr/>
          <p:nvPr/>
        </p:nvSpPr>
        <p:spPr bwMode="auto">
          <a:xfrm>
            <a:off x="6456362" y="2344737"/>
            <a:ext cx="2362199" cy="1846263"/>
          </a:xfrm>
          <a:prstGeom prst="rect">
            <a:avLst/>
          </a:prstGeom>
          <a:noFill/>
          <a:ln w="12700" cap="flat" cmpd="sng" algn="ctr">
            <a:solidFill>
              <a:srgbClr val="FF0000"/>
            </a:solidFill>
            <a:prstDash val="solid"/>
            <a:round/>
            <a:headEnd type="none" w="med" len="med"/>
            <a:tailEnd type="none" w="med" len="med"/>
          </a:ln>
          <a:effectLst/>
        </p:spPr>
        <p:txBody>
          <a:bodyPr lIns="0" tIns="0" rIns="0" bIns="0"/>
          <a:lstStyle/>
          <a:p>
            <a:pPr algn="ctr">
              <a:buClr>
                <a:srgbClr val="FFFFFF"/>
              </a:buClr>
              <a:buSzPct val="80000"/>
              <a:buFont typeface="Wingdings" pitchFamily="2" charset="2"/>
              <a:buNone/>
              <a:defRPr/>
            </a:pPr>
            <a:r>
              <a:rPr lang="en-US" sz="1200" b="1" dirty="0" err="1" smtClean="0">
                <a:solidFill>
                  <a:srgbClr val="FF0000">
                    <a:alpha val="80000"/>
                  </a:srgbClr>
                </a:solidFill>
                <a:effectLst>
                  <a:outerShdw blurRad="38100" dist="38100" dir="2700000" algn="tl">
                    <a:srgbClr val="000000">
                      <a:alpha val="43137"/>
                    </a:srgbClr>
                  </a:outerShdw>
                </a:effectLst>
                <a:latin typeface=""/>
                <a:ea typeface="ヒラギノ明朝 ProN W3" charset="0"/>
                <a:sym typeface="Times New Roman" charset="0"/>
              </a:rPr>
              <a:t>Sociétés</a:t>
            </a:r>
            <a:r>
              <a:rPr lang="en-US" sz="1200" b="1" dirty="0" smtClean="0">
                <a:solidFill>
                  <a:srgbClr val="FF0000">
                    <a:alpha val="80000"/>
                  </a:srgbClr>
                </a:solidFill>
                <a:effectLst>
                  <a:outerShdw blurRad="38100" dist="38100" dir="2700000" algn="tl">
                    <a:srgbClr val="000000">
                      <a:alpha val="43137"/>
                    </a:srgbClr>
                  </a:outerShdw>
                </a:effectLst>
                <a:latin typeface=""/>
                <a:ea typeface="ヒラギノ明朝 ProN W3" charset="0"/>
                <a:sym typeface="Times New Roman" charset="0"/>
              </a:rPr>
              <a:t> de la Croix-Rouge et du Croissant-Rouge</a:t>
            </a:r>
            <a:endParaRPr lang="en-US" sz="1200" b="1" dirty="0">
              <a:solidFill>
                <a:srgbClr val="FF0000">
                  <a:alpha val="80000"/>
                </a:srgbClr>
              </a:solidFill>
              <a:effectLst>
                <a:outerShdw blurRad="38100" dist="38100" dir="2700000" algn="tl">
                  <a:srgbClr val="000000">
                    <a:alpha val="43137"/>
                  </a:srgbClr>
                </a:outerShdw>
              </a:effectLst>
              <a:latin typeface=""/>
              <a:ea typeface="ヒラギノ明朝 ProN W3" charset="0"/>
              <a:sym typeface="Times New Roman" charset="0"/>
            </a:endParaRPr>
          </a:p>
          <a:p>
            <a:pPr algn="ctr">
              <a:buClr>
                <a:srgbClr val="FFFFFF"/>
              </a:buClr>
              <a:buSzPct val="80000"/>
              <a:buFont typeface="Wingdings" pitchFamily="2" charset="2"/>
              <a:buNone/>
              <a:defRPr/>
            </a:pPr>
            <a:r>
              <a:rPr lang="en-US" sz="1400" b="1" dirty="0" smtClean="0">
                <a:solidFill>
                  <a:srgbClr val="808080">
                    <a:lumMod val="50000"/>
                  </a:srgbClr>
                </a:solidFill>
                <a:latin typeface=""/>
                <a:ea typeface="ヒラギノ明朝 ProN W3" charset="0"/>
                <a:sym typeface="Times New Roman" charset="0"/>
              </a:rPr>
              <a:t>CICR</a:t>
            </a:r>
            <a:endParaRPr lang="en-US" sz="1400" dirty="0">
              <a:solidFill>
                <a:srgbClr val="808080">
                  <a:lumMod val="50000"/>
                </a:srgbClr>
              </a:solidFill>
              <a:latin typeface=""/>
              <a:ea typeface="ヒラギノ明朝 ProN W3" charset="0"/>
              <a:sym typeface="Times New Roman" charset="0"/>
            </a:endParaRPr>
          </a:p>
          <a:p>
            <a:pPr algn="ctr">
              <a:buClr>
                <a:srgbClr val="FFFFFF"/>
              </a:buClr>
              <a:buSzPct val="80000"/>
              <a:buFont typeface="Wingdings" pitchFamily="2" charset="2"/>
              <a:buChar char="•"/>
              <a:defRPr/>
            </a:pPr>
            <a:r>
              <a:rPr lang="en-US" sz="1400" b="1" dirty="0" smtClean="0">
                <a:solidFill>
                  <a:srgbClr val="808080">
                    <a:lumMod val="50000"/>
                  </a:srgbClr>
                </a:solidFill>
                <a:latin typeface=""/>
                <a:ea typeface="ヒラギノ明朝 ProN W3" charset="0"/>
                <a:sym typeface="Times New Roman" charset="0"/>
              </a:rPr>
              <a:t>IFRC</a:t>
            </a:r>
          </a:p>
          <a:p>
            <a:pPr algn="ctr">
              <a:buClr>
                <a:srgbClr val="FFFFFF"/>
              </a:buClr>
              <a:buSzPct val="80000"/>
              <a:buFont typeface="Wingdings" pitchFamily="2" charset="2"/>
              <a:buChar char="•"/>
              <a:defRPr/>
            </a:pPr>
            <a:r>
              <a:rPr lang="fr-CH" sz="1400" b="1" dirty="0">
                <a:solidFill>
                  <a:srgbClr val="FF3737"/>
                </a:solidFill>
              </a:rPr>
              <a:t>(Fédération internationale des Sociétés de la Croix-Rouge et </a:t>
            </a:r>
            <a:r>
              <a:rPr lang="fr-CH" sz="1400" b="1" dirty="0" smtClean="0">
                <a:solidFill>
                  <a:srgbClr val="FF3737"/>
                </a:solidFill>
              </a:rPr>
              <a:t>du Croissant-Rouge)</a:t>
            </a:r>
            <a:r>
              <a:rPr lang="fr-CH" sz="1400" b="1" dirty="0" smtClean="0">
                <a:solidFill>
                  <a:srgbClr val="FF0000"/>
                </a:solidFill>
              </a:rPr>
              <a:t> </a:t>
            </a:r>
            <a:endParaRPr lang="en-US" sz="1400" b="1" dirty="0">
              <a:solidFill>
                <a:srgbClr val="FF0000"/>
              </a:solidFill>
              <a:latin typeface=""/>
              <a:ea typeface="ヒラギノ明朝 ProN W3" charset="0"/>
              <a:sym typeface="Times New Roman" charset="0"/>
            </a:endParaRPr>
          </a:p>
          <a:p>
            <a:pPr algn="ctr">
              <a:buClr>
                <a:srgbClr val="FFFFFF"/>
              </a:buClr>
              <a:buSzPct val="80000"/>
              <a:buFont typeface="Wingdings" pitchFamily="2" charset="2"/>
              <a:buNone/>
              <a:defRPr/>
            </a:pPr>
            <a:r>
              <a:rPr lang="en-US" sz="1800" b="1" dirty="0" err="1" smtClean="0">
                <a:solidFill>
                  <a:srgbClr val="808080">
                    <a:lumMod val="50000"/>
                  </a:srgbClr>
                </a:solidFill>
                <a:latin typeface=""/>
                <a:ea typeface="ヒラギノ明朝 ProN W3" charset="0"/>
                <a:sym typeface="Times New Roman" charset="0"/>
              </a:rPr>
              <a:t>Sociétés</a:t>
            </a:r>
            <a:r>
              <a:rPr lang="en-US" sz="1800" b="1" dirty="0" smtClean="0">
                <a:solidFill>
                  <a:srgbClr val="808080">
                    <a:lumMod val="50000"/>
                  </a:srgbClr>
                </a:solidFill>
                <a:latin typeface=""/>
                <a:ea typeface="ヒラギノ明朝 ProN W3" charset="0"/>
                <a:sym typeface="Times New Roman" charset="0"/>
              </a:rPr>
              <a:t> </a:t>
            </a:r>
            <a:r>
              <a:rPr lang="en-US" sz="1800" b="1" dirty="0" err="1" smtClean="0">
                <a:solidFill>
                  <a:srgbClr val="808080">
                    <a:lumMod val="50000"/>
                  </a:srgbClr>
                </a:solidFill>
                <a:latin typeface=""/>
                <a:ea typeface="ヒラギノ明朝 ProN W3" charset="0"/>
                <a:sym typeface="Times New Roman" charset="0"/>
              </a:rPr>
              <a:t>nationales</a:t>
            </a:r>
            <a:endParaRPr lang="en-US" sz="1800" dirty="0">
              <a:solidFill>
                <a:srgbClr val="808080">
                  <a:lumMod val="50000"/>
                </a:srgbClr>
              </a:solidFill>
              <a:latin typeface=""/>
              <a:ea typeface="ヒラギノ明朝 ProN W3" charset="0"/>
              <a:sym typeface="Times New Roman" charset="0"/>
            </a:endParaRPr>
          </a:p>
        </p:txBody>
      </p:sp>
      <p:sp>
        <p:nvSpPr>
          <p:cNvPr id="12" name="Rounded Rectangle 11"/>
          <p:cNvSpPr/>
          <p:nvPr/>
        </p:nvSpPr>
        <p:spPr bwMode="auto">
          <a:xfrm>
            <a:off x="238125" y="838200"/>
            <a:ext cx="8601075" cy="401639"/>
          </a:xfrm>
          <a:prstGeom prst="roundRect">
            <a:avLst/>
          </a:prstGeom>
          <a:noFill/>
          <a:ln w="25400" cap="flat" cmpd="sng" algn="ctr">
            <a:solidFill>
              <a:srgbClr val="026CB6"/>
            </a:solidFill>
            <a:prstDash val="solid"/>
            <a:round/>
            <a:headEnd type="none" w="med" len="med"/>
            <a:tailEnd type="none" w="med" len="med"/>
          </a:ln>
          <a:effectLst/>
        </p:spPr>
        <p:txBody>
          <a:bodyPr/>
          <a:lstStyle/>
          <a:p>
            <a:pPr algn="ctr">
              <a:buClr>
                <a:srgbClr val="FFFFFF"/>
              </a:buClr>
              <a:buSzPct val="80000"/>
              <a:buFont typeface="Wingdings" pitchFamily="2" charset="2"/>
              <a:buChar char="•"/>
              <a:defRPr/>
            </a:pPr>
            <a:r>
              <a:rPr lang="fr-FR" sz="1800" b="1" dirty="0"/>
              <a:t>Coordonnateur résident (CR) / Coordonnateur de l’action humanitaire (CH) / RSASG</a:t>
            </a:r>
            <a:endParaRPr lang="en-US" sz="1800" b="1" dirty="0">
              <a:ln>
                <a:solidFill>
                  <a:srgbClr val="FFFFFF">
                    <a:alpha val="0"/>
                  </a:srgbClr>
                </a:solidFill>
              </a:ln>
              <a:solidFill>
                <a:srgbClr val="000000"/>
              </a:solidFill>
              <a:latin typeface=""/>
              <a:ea typeface="ヒラギノ角ゴ ProN W3" charset="-128"/>
              <a:cs typeface="+mn-cs"/>
            </a:endParaRPr>
          </a:p>
        </p:txBody>
      </p:sp>
      <p:sp>
        <p:nvSpPr>
          <p:cNvPr id="142346" name="Rectangle 17"/>
          <p:cNvSpPr>
            <a:spLocks noChangeArrowheads="1"/>
          </p:cNvSpPr>
          <p:nvPr/>
        </p:nvSpPr>
        <p:spPr bwMode="auto">
          <a:xfrm>
            <a:off x="4191000" y="4038600"/>
            <a:ext cx="2057400" cy="1600200"/>
          </a:xfrm>
          <a:prstGeom prst="rect">
            <a:avLst/>
          </a:prstGeom>
          <a:noFill/>
          <a:ln w="12700" algn="ctr">
            <a:solidFill>
              <a:srgbClr val="002060"/>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None/>
            </a:pPr>
            <a:r>
              <a:rPr lang="en-US" altLang="fr-FR" sz="1800" b="1" dirty="0" err="1" smtClean="0">
                <a:solidFill>
                  <a:srgbClr val="002060"/>
                </a:solidFill>
                <a:ea typeface="ヒラギノ明朝 ProN W3"/>
                <a:cs typeface="ヒラギノ明朝 ProN W3"/>
                <a:sym typeface="Times New Roman" pitchFamily="18" charset="0"/>
              </a:rPr>
              <a:t>Banque</a:t>
            </a:r>
            <a:r>
              <a:rPr lang="en-US" altLang="fr-FR" sz="1800" b="1" dirty="0" smtClean="0">
                <a:solidFill>
                  <a:srgbClr val="002060"/>
                </a:solidFill>
                <a:ea typeface="ヒラギノ明朝 ProN W3"/>
                <a:cs typeface="ヒラギノ明朝 ProN W3"/>
                <a:sym typeface="Times New Roman" pitchFamily="18" charset="0"/>
              </a:rPr>
              <a:t> </a:t>
            </a:r>
            <a:r>
              <a:rPr lang="en-US" altLang="fr-FR" sz="1800" b="1" dirty="0" err="1" smtClean="0">
                <a:solidFill>
                  <a:srgbClr val="002060"/>
                </a:solidFill>
                <a:ea typeface="ヒラギノ明朝 ProN W3"/>
                <a:cs typeface="ヒラギノ明朝 ProN W3"/>
                <a:sym typeface="Times New Roman" pitchFamily="18" charset="0"/>
              </a:rPr>
              <a:t>mondiale</a:t>
            </a:r>
            <a:r>
              <a:rPr lang="en-US" altLang="fr-FR" sz="1800" b="1" dirty="0" smtClean="0">
                <a:solidFill>
                  <a:srgbClr val="002060"/>
                </a:solidFill>
                <a:ea typeface="ヒラギノ明朝 ProN W3"/>
                <a:cs typeface="ヒラギノ明朝 ProN W3"/>
                <a:sym typeface="Times New Roman" pitchFamily="18" charset="0"/>
              </a:rPr>
              <a:t> et </a:t>
            </a:r>
            <a:r>
              <a:rPr lang="en-US" altLang="fr-FR" sz="1800" b="1" dirty="0" err="1" smtClean="0">
                <a:solidFill>
                  <a:srgbClr val="002060"/>
                </a:solidFill>
                <a:ea typeface="ヒラギノ明朝 ProN W3"/>
                <a:cs typeface="ヒラギノ明朝 ProN W3"/>
                <a:sym typeface="Times New Roman" pitchFamily="18" charset="0"/>
              </a:rPr>
              <a:t>autres</a:t>
            </a:r>
            <a:r>
              <a:rPr lang="en-US" altLang="fr-FR" sz="1800" b="1" dirty="0" smtClean="0">
                <a:solidFill>
                  <a:srgbClr val="002060"/>
                </a:solidFill>
                <a:ea typeface="ヒラギノ明朝 ProN W3"/>
                <a:cs typeface="ヒラギノ明朝 ProN W3"/>
                <a:sym typeface="Times New Roman" pitchFamily="18" charset="0"/>
              </a:rPr>
              <a:t> institutions </a:t>
            </a:r>
            <a:r>
              <a:rPr lang="en-US" altLang="fr-FR" sz="1800" b="1" dirty="0" err="1" smtClean="0">
                <a:solidFill>
                  <a:srgbClr val="002060"/>
                </a:solidFill>
                <a:ea typeface="ヒラギノ明朝 ProN W3"/>
                <a:cs typeface="ヒラギノ明朝 ProN W3"/>
                <a:sym typeface="Times New Roman" pitchFamily="18" charset="0"/>
              </a:rPr>
              <a:t>financières</a:t>
            </a:r>
            <a:r>
              <a:rPr lang="en-US" altLang="fr-FR" sz="1800" b="1" dirty="0" smtClean="0">
                <a:solidFill>
                  <a:srgbClr val="002060"/>
                </a:solidFill>
                <a:ea typeface="ヒラギノ明朝 ProN W3"/>
                <a:cs typeface="ヒラギノ明朝 ProN W3"/>
                <a:sym typeface="Times New Roman" pitchFamily="18" charset="0"/>
              </a:rPr>
              <a:t> </a:t>
            </a:r>
            <a:r>
              <a:rPr lang="en-US" altLang="fr-FR" sz="1800" b="1" dirty="0" err="1" smtClean="0">
                <a:solidFill>
                  <a:srgbClr val="002060"/>
                </a:solidFill>
                <a:ea typeface="ヒラギノ明朝 ProN W3"/>
                <a:cs typeface="ヒラギノ明朝 ProN W3"/>
                <a:sym typeface="Times New Roman" pitchFamily="18" charset="0"/>
              </a:rPr>
              <a:t>internationales</a:t>
            </a:r>
            <a:endParaRPr lang="en-GB" altLang="fr-FR" sz="1800" b="1" dirty="0">
              <a:solidFill>
                <a:srgbClr val="002060"/>
              </a:solidFill>
              <a:ea typeface="ヒラギノ明朝 ProN W3"/>
              <a:cs typeface="ヒラギノ明朝 ProN W3"/>
              <a:sym typeface="Times New Roman" pitchFamily="18" charset="0"/>
            </a:endParaRPr>
          </a:p>
        </p:txBody>
      </p:sp>
      <p:cxnSp>
        <p:nvCxnSpPr>
          <p:cNvPr id="142347" name="Straight Arrow Connector 17415"/>
          <p:cNvCxnSpPr>
            <a:cxnSpLocks noChangeShapeType="1"/>
            <a:stCxn id="142340" idx="0"/>
          </p:cNvCxnSpPr>
          <p:nvPr/>
        </p:nvCxnSpPr>
        <p:spPr bwMode="auto">
          <a:xfrm flipH="1" flipV="1">
            <a:off x="2247900" y="1227138"/>
            <a:ext cx="0" cy="1198562"/>
          </a:xfrm>
          <a:prstGeom prst="straightConnector1">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lgn="ctr">
                <a:solidFill>
                  <a:srgbClr val="000000"/>
                </a:solidFill>
                <a:round/>
                <a:headEnd/>
                <a:tailEnd type="arrow" w="med" len="med"/>
              </a14:hiddenLine>
            </a:ext>
          </a:extLst>
        </p:spPr>
      </p:cxnSp>
      <p:sp>
        <p:nvSpPr>
          <p:cNvPr id="142348" name="Line 12"/>
          <p:cNvSpPr>
            <a:spLocks noChangeShapeType="1"/>
          </p:cNvSpPr>
          <p:nvPr/>
        </p:nvSpPr>
        <p:spPr bwMode="auto">
          <a:xfrm flipV="1">
            <a:off x="2229295" y="1282700"/>
            <a:ext cx="0" cy="1143000"/>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fr-CH"/>
          </a:p>
        </p:txBody>
      </p:sp>
      <p:sp>
        <p:nvSpPr>
          <p:cNvPr id="142349" name="Line 13"/>
          <p:cNvSpPr>
            <a:spLocks noChangeShapeType="1"/>
          </p:cNvSpPr>
          <p:nvPr/>
        </p:nvSpPr>
        <p:spPr bwMode="auto">
          <a:xfrm flipV="1">
            <a:off x="4572000" y="1295400"/>
            <a:ext cx="0" cy="228600"/>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fr-CH"/>
          </a:p>
        </p:txBody>
      </p:sp>
      <p:sp>
        <p:nvSpPr>
          <p:cNvPr id="142350" name="Text Box 4"/>
          <p:cNvSpPr txBox="1">
            <a:spLocks noChangeArrowheads="1"/>
          </p:cNvSpPr>
          <p:nvPr/>
        </p:nvSpPr>
        <p:spPr bwMode="auto">
          <a:xfrm>
            <a:off x="-113410" y="317658"/>
            <a:ext cx="9332415" cy="307777"/>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1950" b="1" dirty="0"/>
              <a:t>ÉQUIPE DE PAYS DES NATIONS UNIES ET </a:t>
            </a:r>
            <a:r>
              <a:rPr lang="fr-FR" sz="1950" b="1" dirty="0" smtClean="0"/>
              <a:t>ÉQUIPE </a:t>
            </a:r>
            <a:r>
              <a:rPr lang="fr-FR" sz="1950" b="1" dirty="0"/>
              <a:t>DE PAYS POUR L’ACTION </a:t>
            </a:r>
            <a:r>
              <a:rPr lang="fr-FR" sz="1950" b="1" dirty="0" smtClean="0"/>
              <a:t>HUMANITAIRE</a:t>
            </a:r>
            <a:endParaRPr lang="en-US" altLang="fr-FR" sz="1950" b="1" dirty="0">
              <a:solidFill>
                <a:srgbClr val="000000"/>
              </a:solidFill>
            </a:endParaRPr>
          </a:p>
        </p:txBody>
      </p:sp>
      <p:pic>
        <p:nvPicPr>
          <p:cNvPr id="142351" name="Picture 6" descr="iomLOGO-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67200" y="2819400"/>
            <a:ext cx="533400" cy="420688"/>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pic>
      <p:sp>
        <p:nvSpPr>
          <p:cNvPr id="16" name="ZoneTexte 15"/>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7" name="ZoneTexte 1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8" name="ZoneTexte 1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9"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84</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Rectangle 3"/>
          <p:cNvSpPr>
            <a:spLocks noChangeArrowheads="1"/>
          </p:cNvSpPr>
          <p:nvPr/>
        </p:nvSpPr>
        <p:spPr bwMode="auto">
          <a:xfrm>
            <a:off x="577880" y="1078843"/>
            <a:ext cx="6836090" cy="468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266700" algn="ctr" eaLnBrk="1" hangingPunct="1">
              <a:buClr>
                <a:srgbClr val="FFFFFF"/>
              </a:buClr>
              <a:buSzPct val="80000"/>
              <a:tabLst>
                <a:tab pos="266700" algn="l"/>
              </a:tabLst>
            </a:pPr>
            <a:r>
              <a:rPr lang="fr-FR" sz="2400" b="1" dirty="0">
                <a:solidFill>
                  <a:srgbClr val="002060"/>
                </a:solidFill>
              </a:rPr>
              <a:t>Programme des Nations Unies pour </a:t>
            </a:r>
            <a:r>
              <a:rPr lang="fr-FR" sz="2400" b="1" dirty="0" smtClean="0">
                <a:solidFill>
                  <a:srgbClr val="002060"/>
                </a:solidFill>
              </a:rPr>
              <a:t/>
            </a:r>
            <a:br>
              <a:rPr lang="fr-FR" sz="2400" b="1" dirty="0" smtClean="0">
                <a:solidFill>
                  <a:srgbClr val="002060"/>
                </a:solidFill>
              </a:rPr>
            </a:br>
            <a:r>
              <a:rPr lang="fr-FR" sz="2400" b="1" dirty="0" smtClean="0">
                <a:solidFill>
                  <a:srgbClr val="002060"/>
                </a:solidFill>
              </a:rPr>
              <a:t>le </a:t>
            </a:r>
            <a:r>
              <a:rPr lang="fr-FR" sz="2400" b="1" dirty="0">
                <a:solidFill>
                  <a:srgbClr val="002060"/>
                </a:solidFill>
              </a:rPr>
              <a:t>développement (PNUD</a:t>
            </a:r>
            <a:r>
              <a:rPr lang="fr-FR" sz="2400" b="1" dirty="0" smtClean="0">
                <a:solidFill>
                  <a:srgbClr val="002060"/>
                </a:solidFill>
              </a:rPr>
              <a:t>)</a:t>
            </a:r>
          </a:p>
          <a:p>
            <a:pPr marL="266700" algn="ctr" eaLnBrk="1" hangingPunct="1">
              <a:buClr>
                <a:srgbClr val="FFFFFF"/>
              </a:buClr>
              <a:buSzPct val="80000"/>
              <a:tabLst>
                <a:tab pos="266700" algn="l"/>
              </a:tabLst>
            </a:pPr>
            <a:r>
              <a:rPr lang="fr-FR" altLang="fr-FR" sz="1800" b="1" dirty="0" smtClean="0">
                <a:solidFill>
                  <a:srgbClr val="002060"/>
                </a:solidFill>
                <a:ea typeface="ヒラギノ角ゴ ProN W3"/>
                <a:cs typeface="ヒラギノ角ゴ ProN W3"/>
                <a:sym typeface="Times" pitchFamily="18" charset="0"/>
              </a:rPr>
              <a:t>New York (USA)</a:t>
            </a:r>
            <a:endParaRPr lang="en-US" altLang="fr-FR" sz="1800" b="1" dirty="0">
              <a:solidFill>
                <a:srgbClr val="002060"/>
              </a:solidFill>
              <a:ea typeface="ヒラギノ角ゴ ProN W3"/>
              <a:cs typeface="ヒラギノ角ゴ ProN W3"/>
              <a:sym typeface="Times" pitchFamily="18" charset="0"/>
            </a:endParaRPr>
          </a:p>
        </p:txBody>
      </p:sp>
      <p:sp>
        <p:nvSpPr>
          <p:cNvPr id="4" name="Rounded Rectangle 6"/>
          <p:cNvSpPr>
            <a:spLocks noChangeArrowheads="1"/>
          </p:cNvSpPr>
          <p:nvPr/>
        </p:nvSpPr>
        <p:spPr bwMode="auto">
          <a:xfrm>
            <a:off x="533400" y="2362200"/>
            <a:ext cx="7993063" cy="1600200"/>
          </a:xfrm>
          <a:prstGeom prst="roundRect">
            <a:avLst>
              <a:gd name="adj" fmla="val 10583"/>
            </a:avLst>
          </a:prstGeom>
          <a:noFill/>
          <a:ln w="25400" algn="ctr">
            <a:solidFill>
              <a:schemeClr val="bg2">
                <a:lumMod val="5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algn="ctr">
              <a:buClr>
                <a:srgbClr val="FFFFFF"/>
              </a:buClr>
              <a:buSzPct val="80000"/>
              <a:buFont typeface="Wingdings" pitchFamily="2" charset="2"/>
              <a:buChar char="•"/>
              <a:defRPr/>
            </a:pPr>
            <a:r>
              <a:rPr lang="en-US" sz="2400" b="1" u="sng" dirty="0" err="1" smtClean="0">
                <a:solidFill>
                  <a:srgbClr val="000000"/>
                </a:solidFill>
              </a:rPr>
              <a:t>Mandat</a:t>
            </a:r>
            <a:endParaRPr lang="en-US" sz="2400" b="1" u="sng" dirty="0">
              <a:solidFill>
                <a:srgbClr val="000000"/>
              </a:solidFill>
            </a:endParaRPr>
          </a:p>
          <a:p>
            <a:pPr algn="ctr">
              <a:buClr>
                <a:srgbClr val="FFFFFF"/>
              </a:buClr>
              <a:buSzPct val="80000"/>
              <a:buFont typeface="Wingdings" pitchFamily="2" charset="2"/>
              <a:buNone/>
              <a:defRPr/>
            </a:pPr>
            <a:r>
              <a:rPr lang="fr-FR" sz="2400" b="1" dirty="0"/>
              <a:t>Le PNUD est le réseau mondial des Nations Unies pour le développement; </a:t>
            </a:r>
            <a:r>
              <a:rPr lang="fr-FR" sz="2400" b="1" dirty="0" smtClean="0"/>
              <a:t>il </a:t>
            </a:r>
            <a:r>
              <a:rPr lang="fr-FR" sz="2400" b="1" dirty="0"/>
              <a:t>est à la tête des institutions des Nations Unies pour la consolidation de la paix et le développement</a:t>
            </a:r>
            <a:endParaRPr lang="en-US" sz="2400" b="1" dirty="0">
              <a:solidFill>
                <a:srgbClr val="000000"/>
              </a:solidFill>
            </a:endParaRPr>
          </a:p>
        </p:txBody>
      </p:sp>
      <p:sp>
        <p:nvSpPr>
          <p:cNvPr id="143365" name="Rounded Rectangle 3"/>
          <p:cNvSpPr>
            <a:spLocks noChangeArrowheads="1"/>
          </p:cNvSpPr>
          <p:nvPr/>
        </p:nvSpPr>
        <p:spPr bwMode="auto">
          <a:xfrm>
            <a:off x="304800" y="4267200"/>
            <a:ext cx="8458200" cy="914400"/>
          </a:xfrm>
          <a:prstGeom prst="roundRect">
            <a:avLst>
              <a:gd name="adj" fmla="val 10106"/>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marL="990600" indent="-447675" eaLnBrk="1" hangingPunct="1">
              <a:buClr>
                <a:srgbClr val="0000FF"/>
              </a:buClr>
              <a:buSzPct val="80000"/>
              <a:buFont typeface="Wingdings" pitchFamily="2" charset="2"/>
              <a:buChar char="è"/>
            </a:pPr>
            <a:r>
              <a:rPr lang="fr-FR" sz="2400" b="1" dirty="0" smtClean="0"/>
              <a:t>Il </a:t>
            </a:r>
            <a:r>
              <a:rPr lang="fr-FR" sz="2400" b="1" dirty="0"/>
              <a:t>soutient les bureaux du </a:t>
            </a:r>
            <a:r>
              <a:rPr lang="fr-FR" sz="2400" b="1" dirty="0">
                <a:solidFill>
                  <a:srgbClr val="0000E2"/>
                </a:solidFill>
              </a:rPr>
              <a:t>Coordonnateur résident </a:t>
            </a:r>
            <a:r>
              <a:rPr lang="fr-FR" sz="2400" b="1" dirty="0"/>
              <a:t>(</a:t>
            </a:r>
            <a:r>
              <a:rPr lang="fr-FR" sz="2400" b="1" dirty="0" smtClean="0"/>
              <a:t>CR)</a:t>
            </a:r>
          </a:p>
          <a:p>
            <a:pPr marL="990600" indent="-447675" eaLnBrk="1" hangingPunct="1">
              <a:buClr>
                <a:srgbClr val="0000FF"/>
              </a:buClr>
              <a:buSzPct val="80000"/>
              <a:buFont typeface="Wingdings" pitchFamily="2" charset="2"/>
              <a:buChar char="è"/>
            </a:pPr>
            <a:r>
              <a:rPr lang="fr-FR" sz="2400" b="1" dirty="0"/>
              <a:t>Il dirige le </a:t>
            </a:r>
            <a:r>
              <a:rPr lang="fr-FR" sz="2400" b="1" dirty="0">
                <a:solidFill>
                  <a:srgbClr val="0000E2"/>
                </a:solidFill>
              </a:rPr>
              <a:t>Groupe </a:t>
            </a:r>
            <a:r>
              <a:rPr lang="fr-FR" sz="2400" b="1" dirty="0"/>
              <a:t>mondial pour le </a:t>
            </a:r>
            <a:r>
              <a:rPr lang="fr-FR" sz="2400" b="1" dirty="0">
                <a:solidFill>
                  <a:srgbClr val="0000E2"/>
                </a:solidFill>
              </a:rPr>
              <a:t>relèvement </a:t>
            </a:r>
            <a:r>
              <a:rPr lang="fr-FR" sz="2400" b="1" dirty="0" smtClean="0">
                <a:solidFill>
                  <a:srgbClr val="0000E2"/>
                </a:solidFill>
              </a:rPr>
              <a:t>rapide</a:t>
            </a:r>
            <a:endParaRPr lang="en-US" altLang="fr-FR" sz="2400" b="1" dirty="0" smtClean="0">
              <a:solidFill>
                <a:srgbClr val="0000FF"/>
              </a:solidFill>
            </a:endParaRPr>
          </a:p>
          <a:p>
            <a:pPr algn="ctr" eaLnBrk="1" hangingPunct="1">
              <a:buClr>
                <a:srgbClr val="FFFFFF"/>
              </a:buClr>
              <a:buSzPct val="80000"/>
              <a:buFont typeface="Arial" pitchFamily="34" charset="0"/>
              <a:buChar char="•"/>
            </a:pPr>
            <a:endParaRPr lang="en-GB" altLang="fr-FR" sz="2400" dirty="0">
              <a:solidFill>
                <a:srgbClr val="002060"/>
              </a:solidFill>
              <a:latin typeface="Arial" pitchFamily="34" charset="0"/>
            </a:endParaRPr>
          </a:p>
        </p:txBody>
      </p:sp>
      <p:pic>
        <p:nvPicPr>
          <p:cNvPr id="143366" name="Picture 30"/>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1000" y="979488"/>
            <a:ext cx="1165225" cy="1230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67" name="Text Box 4"/>
          <p:cNvSpPr txBox="1">
            <a:spLocks noChangeArrowheads="1"/>
          </p:cNvSpPr>
          <p:nvPr/>
        </p:nvSpPr>
        <p:spPr bwMode="auto">
          <a:xfrm>
            <a:off x="371475" y="309563"/>
            <a:ext cx="8439150" cy="36933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1800" b="1" dirty="0"/>
              <a:t>ÉQUIPE DE PAYS DES NATIONS UNIES ET ÉQUIPE DE PAYS POUR L’ACTION HUMANITAIRE</a:t>
            </a:r>
            <a:endParaRPr lang="en-US" altLang="fr-FR" sz="1800" b="1" dirty="0">
              <a:solidFill>
                <a:srgbClr val="000000"/>
              </a:solidFill>
            </a:endParaRPr>
          </a:p>
        </p:txBody>
      </p:sp>
      <p:sp>
        <p:nvSpPr>
          <p:cNvPr id="8" name="ZoneTexte 7"/>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ZoneTexte 11"/>
          <p:cNvSpPr txBox="1"/>
          <p:nvPr/>
        </p:nvSpPr>
        <p:spPr>
          <a:xfrm flipH="1">
            <a:off x="433785" y="1643015"/>
            <a:ext cx="468000" cy="252000"/>
          </a:xfrm>
          <a:prstGeom prst="rect">
            <a:avLst/>
          </a:prstGeom>
          <a:solidFill>
            <a:srgbClr val="0000E2"/>
          </a:solidFill>
          <a:ln w="19050">
            <a:noFill/>
          </a:ln>
        </p:spPr>
        <p:txBody>
          <a:bodyPr wrap="square" lIns="0" tIns="0" rIns="0" bIns="0" rtlCol="0" anchor="ctr">
            <a:spAutoFit/>
          </a:bodyPr>
          <a:lstStyle/>
          <a:p>
            <a:pPr algn="ctr">
              <a:lnSpc>
                <a:spcPts val="1300"/>
              </a:lnSpc>
            </a:pPr>
            <a:r>
              <a:rPr lang="fr-CH" sz="2400" b="1" dirty="0" smtClean="0">
                <a:solidFill>
                  <a:schemeClr val="bg1"/>
                </a:solidFill>
              </a:rPr>
              <a:t>P</a:t>
            </a:r>
            <a:endParaRPr lang="fr-CH" sz="2400" b="1" dirty="0">
              <a:solidFill>
                <a:schemeClr val="bg1"/>
              </a:solidFill>
            </a:endParaRPr>
          </a:p>
        </p:txBody>
      </p:sp>
      <p:sp>
        <p:nvSpPr>
          <p:cNvPr id="13" name="ZoneTexte 12"/>
          <p:cNvSpPr txBox="1"/>
          <p:nvPr/>
        </p:nvSpPr>
        <p:spPr>
          <a:xfrm flipH="1">
            <a:off x="1002720" y="1652845"/>
            <a:ext cx="468000" cy="206275"/>
          </a:xfrm>
          <a:prstGeom prst="rect">
            <a:avLst/>
          </a:prstGeom>
          <a:solidFill>
            <a:srgbClr val="0000E2"/>
          </a:solidFill>
          <a:ln w="19050">
            <a:noFill/>
          </a:ln>
        </p:spPr>
        <p:txBody>
          <a:bodyPr wrap="square" lIns="0" tIns="0" rIns="0" bIns="0" rtlCol="0" anchor="ctr">
            <a:spAutoFit/>
          </a:bodyPr>
          <a:lstStyle/>
          <a:p>
            <a:pPr algn="ctr">
              <a:lnSpc>
                <a:spcPts val="1300"/>
              </a:lnSpc>
            </a:pPr>
            <a:r>
              <a:rPr lang="fr-CH" sz="2400" b="1" dirty="0" smtClean="0">
                <a:solidFill>
                  <a:schemeClr val="bg1"/>
                </a:solidFill>
              </a:rPr>
              <a:t>N</a:t>
            </a:r>
            <a:endParaRPr lang="fr-CH" sz="2400" b="1" dirty="0">
              <a:solidFill>
                <a:schemeClr val="bg1"/>
              </a:solidFill>
            </a:endParaRPr>
          </a:p>
        </p:txBody>
      </p:sp>
      <p:sp>
        <p:nvSpPr>
          <p:cNvPr id="14" name="ZoneTexte 13"/>
          <p:cNvSpPr txBox="1"/>
          <p:nvPr/>
        </p:nvSpPr>
        <p:spPr>
          <a:xfrm flipH="1">
            <a:off x="443615" y="1961152"/>
            <a:ext cx="468000" cy="206275"/>
          </a:xfrm>
          <a:prstGeom prst="rect">
            <a:avLst/>
          </a:prstGeom>
          <a:solidFill>
            <a:srgbClr val="0000E2"/>
          </a:solidFill>
          <a:ln w="19050">
            <a:noFill/>
          </a:ln>
        </p:spPr>
        <p:txBody>
          <a:bodyPr wrap="square" lIns="0" tIns="0" rIns="0" bIns="0" rtlCol="0" anchor="ctr">
            <a:spAutoFit/>
          </a:bodyPr>
          <a:lstStyle/>
          <a:p>
            <a:pPr algn="ctr">
              <a:lnSpc>
                <a:spcPts val="1300"/>
              </a:lnSpc>
            </a:pPr>
            <a:r>
              <a:rPr lang="fr-CH" sz="2400" b="1" dirty="0" smtClean="0">
                <a:solidFill>
                  <a:schemeClr val="bg1"/>
                </a:solidFill>
              </a:rPr>
              <a:t>U</a:t>
            </a:r>
            <a:endParaRPr lang="fr-CH" sz="2400" b="1" dirty="0">
              <a:solidFill>
                <a:schemeClr val="bg1"/>
              </a:solidFill>
            </a:endParaRPr>
          </a:p>
        </p:txBody>
      </p:sp>
      <p:sp>
        <p:nvSpPr>
          <p:cNvPr id="15" name="ZoneTexte 14"/>
          <p:cNvSpPr txBox="1"/>
          <p:nvPr/>
        </p:nvSpPr>
        <p:spPr>
          <a:xfrm flipH="1">
            <a:off x="993195" y="1969610"/>
            <a:ext cx="468000" cy="180000"/>
          </a:xfrm>
          <a:prstGeom prst="rect">
            <a:avLst/>
          </a:prstGeom>
          <a:solidFill>
            <a:srgbClr val="0000E2"/>
          </a:solidFill>
          <a:ln w="19050">
            <a:noFill/>
          </a:ln>
        </p:spPr>
        <p:txBody>
          <a:bodyPr wrap="square" lIns="0" tIns="0" rIns="0" bIns="0" rtlCol="0" anchor="ctr">
            <a:spAutoFit/>
          </a:bodyPr>
          <a:lstStyle/>
          <a:p>
            <a:pPr algn="ctr">
              <a:lnSpc>
                <a:spcPts val="1300"/>
              </a:lnSpc>
            </a:pPr>
            <a:r>
              <a:rPr lang="fr-CH" sz="2400" b="1" dirty="0" smtClean="0">
                <a:solidFill>
                  <a:schemeClr val="bg1"/>
                </a:solidFill>
              </a:rPr>
              <a:t>D</a:t>
            </a:r>
            <a:endParaRPr lang="fr-CH" sz="2400" b="1" dirty="0">
              <a:solidFill>
                <a:schemeClr val="bg1"/>
              </a:solidFill>
            </a:endParaRPr>
          </a:p>
        </p:txBody>
      </p:sp>
      <p:sp>
        <p:nvSpPr>
          <p:cNvPr id="16"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85</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6"/>
          <p:cNvSpPr>
            <a:spLocks noChangeArrowheads="1"/>
          </p:cNvSpPr>
          <p:nvPr/>
        </p:nvSpPr>
        <p:spPr bwMode="auto">
          <a:xfrm>
            <a:off x="282575" y="2133600"/>
            <a:ext cx="3527425" cy="2057400"/>
          </a:xfrm>
          <a:prstGeom prst="roundRect">
            <a:avLst>
              <a:gd name="adj" fmla="val 12065"/>
            </a:avLst>
          </a:prstGeom>
          <a:noFill/>
          <a:ln w="25400">
            <a:solidFill>
              <a:schemeClr val="bg2">
                <a:lumMod val="5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algn="ctr">
              <a:lnSpc>
                <a:spcPts val="2300"/>
              </a:lnSpc>
              <a:buClr>
                <a:srgbClr val="FFFFFF"/>
              </a:buClr>
              <a:buSzPct val="80000"/>
              <a:buFont typeface="Wingdings" pitchFamily="2" charset="2"/>
              <a:buChar char="•"/>
              <a:defRPr/>
            </a:pPr>
            <a:r>
              <a:rPr lang="en-US" sz="2200" b="1" u="sng" dirty="0" err="1" smtClean="0">
                <a:solidFill>
                  <a:srgbClr val="000000"/>
                </a:solidFill>
              </a:rPr>
              <a:t>Mandat</a:t>
            </a:r>
            <a:endParaRPr lang="en-US" sz="2200" b="1" u="sng" dirty="0">
              <a:solidFill>
                <a:srgbClr val="000000"/>
              </a:solidFill>
            </a:endParaRPr>
          </a:p>
          <a:p>
            <a:pPr algn="ctr">
              <a:lnSpc>
                <a:spcPts val="2300"/>
              </a:lnSpc>
              <a:buClr>
                <a:srgbClr val="FFFFFF"/>
              </a:buClr>
              <a:buSzPct val="80000"/>
              <a:buFont typeface="Wingdings" pitchFamily="2" charset="2"/>
              <a:buNone/>
              <a:defRPr/>
            </a:pPr>
            <a:r>
              <a:rPr lang="fr-FR" sz="2200" b="1" dirty="0"/>
              <a:t>Assurer, au niveau international, </a:t>
            </a:r>
            <a:r>
              <a:rPr lang="fr-FR" sz="2200" b="1" dirty="0" smtClean="0"/>
              <a:t>la </a:t>
            </a:r>
            <a:r>
              <a:rPr lang="en-US" altLang="ja-JP" sz="2200" b="1" dirty="0" smtClean="0">
                <a:solidFill>
                  <a:srgbClr val="000000"/>
                </a:solidFill>
                <a:ea typeface="MS PGothic" pitchFamily="34" charset="-128"/>
              </a:rPr>
              <a:t>protection des </a:t>
            </a:r>
            <a:r>
              <a:rPr lang="en-US" altLang="ja-JP" sz="2200" b="1" dirty="0" err="1" smtClean="0">
                <a:solidFill>
                  <a:srgbClr val="000000"/>
                </a:solidFill>
                <a:ea typeface="MS PGothic" pitchFamily="34" charset="-128"/>
              </a:rPr>
              <a:t>réfugiés</a:t>
            </a:r>
            <a:r>
              <a:rPr lang="en-US" altLang="ja-JP" sz="2200" b="1" dirty="0" smtClean="0">
                <a:solidFill>
                  <a:srgbClr val="000000"/>
                </a:solidFill>
                <a:ea typeface="MS PGothic" pitchFamily="34" charset="-128"/>
              </a:rPr>
              <a:t> et </a:t>
            </a:r>
            <a:r>
              <a:rPr lang="en-US" altLang="ja-JP" sz="2200" b="1" dirty="0" err="1" smtClean="0">
                <a:solidFill>
                  <a:srgbClr val="000000"/>
                </a:solidFill>
                <a:ea typeface="MS PGothic" pitchFamily="34" charset="-128"/>
              </a:rPr>
              <a:t>rechercher</a:t>
            </a:r>
            <a:r>
              <a:rPr lang="en-US" altLang="ja-JP" sz="2200" b="1" dirty="0" smtClean="0">
                <a:solidFill>
                  <a:srgbClr val="000000"/>
                </a:solidFill>
                <a:ea typeface="MS PGothic" pitchFamily="34" charset="-128"/>
              </a:rPr>
              <a:t> des solutions </a:t>
            </a:r>
            <a:r>
              <a:rPr lang="en-US" altLang="ja-JP" sz="2200" b="1" dirty="0" err="1" smtClean="0">
                <a:solidFill>
                  <a:srgbClr val="000000"/>
                </a:solidFill>
                <a:ea typeface="MS PGothic" pitchFamily="34" charset="-128"/>
              </a:rPr>
              <a:t>permanentes</a:t>
            </a:r>
            <a:r>
              <a:rPr lang="en-US" altLang="ja-JP" sz="2400" b="1" dirty="0" smtClean="0">
                <a:solidFill>
                  <a:srgbClr val="000000"/>
                </a:solidFill>
                <a:ea typeface="MS PGothic" pitchFamily="34" charset="-128"/>
              </a:rPr>
              <a:t> </a:t>
            </a:r>
            <a:r>
              <a:rPr lang="en-US" altLang="ja-JP" sz="2200" b="1" dirty="0" err="1" smtClean="0">
                <a:solidFill>
                  <a:srgbClr val="000000"/>
                </a:solidFill>
                <a:ea typeface="MS PGothic" pitchFamily="34" charset="-128"/>
              </a:rPr>
              <a:t>en</a:t>
            </a:r>
            <a:r>
              <a:rPr lang="en-US" altLang="ja-JP" sz="2200" b="1" dirty="0" smtClean="0">
                <a:solidFill>
                  <a:srgbClr val="000000"/>
                </a:solidFill>
                <a:ea typeface="MS PGothic" pitchFamily="34" charset="-128"/>
              </a:rPr>
              <a:t> </a:t>
            </a:r>
            <a:r>
              <a:rPr lang="en-US" altLang="ja-JP" sz="2200" b="1" dirty="0" err="1" smtClean="0">
                <a:solidFill>
                  <a:srgbClr val="000000"/>
                </a:solidFill>
                <a:ea typeface="MS PGothic" pitchFamily="34" charset="-128"/>
              </a:rPr>
              <a:t>leur</a:t>
            </a:r>
            <a:r>
              <a:rPr lang="en-US" altLang="ja-JP" sz="2200" b="1" dirty="0" smtClean="0">
                <a:solidFill>
                  <a:srgbClr val="000000"/>
                </a:solidFill>
                <a:ea typeface="MS PGothic" pitchFamily="34" charset="-128"/>
              </a:rPr>
              <a:t> </a:t>
            </a:r>
            <a:r>
              <a:rPr lang="en-US" altLang="ja-JP" sz="2200" b="1" dirty="0" err="1" smtClean="0">
                <a:solidFill>
                  <a:srgbClr val="000000"/>
                </a:solidFill>
                <a:ea typeface="MS PGothic" pitchFamily="34" charset="-128"/>
              </a:rPr>
              <a:t>faveur</a:t>
            </a:r>
            <a:endParaRPr lang="en-US" sz="2200" b="1" dirty="0">
              <a:solidFill>
                <a:srgbClr val="000000"/>
              </a:solidFill>
            </a:endParaRPr>
          </a:p>
        </p:txBody>
      </p:sp>
      <p:sp>
        <p:nvSpPr>
          <p:cNvPr id="144388" name="Rectangle 3"/>
          <p:cNvSpPr>
            <a:spLocks noChangeArrowheads="1"/>
          </p:cNvSpPr>
          <p:nvPr/>
        </p:nvSpPr>
        <p:spPr bwMode="auto">
          <a:xfrm>
            <a:off x="1345980" y="909638"/>
            <a:ext cx="7696200" cy="38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300" b="1" dirty="0">
                <a:solidFill>
                  <a:srgbClr val="002060"/>
                </a:solidFill>
              </a:rPr>
              <a:t>Haut-Commissariat des Nations Unies pour les réfugiés (HCR)</a:t>
            </a:r>
            <a:endParaRPr lang="en-US" altLang="fr-FR" sz="2300" b="1" dirty="0">
              <a:solidFill>
                <a:srgbClr val="002060"/>
              </a:solidFill>
              <a:ea typeface="ヒラギノ角ゴ ProN W3"/>
              <a:cs typeface="ヒラギノ角ゴ ProN W3"/>
              <a:sym typeface="Times" pitchFamily="18" charset="0"/>
            </a:endParaRPr>
          </a:p>
          <a:p>
            <a:pPr algn="ctr" eaLnBrk="1" hangingPunct="1">
              <a:buClr>
                <a:srgbClr val="FFFFFF"/>
              </a:buClr>
              <a:buSzPct val="80000"/>
              <a:buFont typeface="Wingdings" pitchFamily="2" charset="2"/>
              <a:buNone/>
            </a:pPr>
            <a:r>
              <a:rPr lang="en-US" altLang="fr-FR" sz="1800" b="1" dirty="0" smtClean="0">
                <a:solidFill>
                  <a:srgbClr val="002060"/>
                </a:solidFill>
                <a:ea typeface="ヒラギノ角ゴ ProN W3"/>
                <a:cs typeface="ヒラギノ角ゴ ProN W3"/>
                <a:sym typeface="Times" pitchFamily="18" charset="0"/>
              </a:rPr>
              <a:t>Genève (Suisse)</a:t>
            </a:r>
            <a:endParaRPr lang="en-US" altLang="fr-FR" sz="1800" b="1" dirty="0">
              <a:solidFill>
                <a:srgbClr val="002060"/>
              </a:solidFill>
              <a:ea typeface="ヒラギノ角ゴ ProN W3"/>
              <a:cs typeface="ヒラギノ角ゴ ProN W3"/>
              <a:sym typeface="Times" pitchFamily="18" charset="0"/>
            </a:endParaRPr>
          </a:p>
        </p:txBody>
      </p:sp>
      <p:pic>
        <p:nvPicPr>
          <p:cNvPr id="144389" name="Picture 1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98463" y="838200"/>
            <a:ext cx="1201737"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90" name="Rounded Rectangle 5"/>
          <p:cNvSpPr>
            <a:spLocks noChangeArrowheads="1"/>
          </p:cNvSpPr>
          <p:nvPr/>
        </p:nvSpPr>
        <p:spPr bwMode="auto">
          <a:xfrm>
            <a:off x="4038600" y="2057400"/>
            <a:ext cx="4876800" cy="4232275"/>
          </a:xfrm>
          <a:prstGeom prst="roundRect">
            <a:avLst>
              <a:gd name="adj" fmla="val 6588"/>
            </a:avLst>
          </a:prstGeom>
          <a:noFill/>
          <a:ln w="2540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marL="285750" indent="-285750" eaLnBrk="0" hangingPunct="0">
              <a:tabLst>
                <a:tab pos="93663" algn="l"/>
              </a:tabLst>
              <a:defRPr sz="2000">
                <a:solidFill>
                  <a:schemeClr val="tx1"/>
                </a:solidFill>
                <a:latin typeface="Calibri" pitchFamily="34" charset="0"/>
                <a:cs typeface="Arial" pitchFamily="34" charset="0"/>
              </a:defRPr>
            </a:lvl1pPr>
            <a:lvl2pPr marL="539750" indent="-269875" eaLnBrk="0" hangingPunct="0">
              <a:tabLst>
                <a:tab pos="93663" algn="l"/>
              </a:tabLst>
              <a:defRPr sz="2000">
                <a:solidFill>
                  <a:schemeClr val="tx1"/>
                </a:solidFill>
                <a:latin typeface="Calibri" pitchFamily="34" charset="0"/>
                <a:cs typeface="Arial" pitchFamily="34" charset="0"/>
              </a:defRPr>
            </a:lvl2pPr>
            <a:lvl3pPr marL="1143000" indent="-228600" eaLnBrk="0" hangingPunct="0">
              <a:tabLst>
                <a:tab pos="93663" algn="l"/>
              </a:tabLst>
              <a:defRPr sz="2000">
                <a:solidFill>
                  <a:schemeClr val="tx1"/>
                </a:solidFill>
                <a:latin typeface="Calibri" pitchFamily="34" charset="0"/>
                <a:cs typeface="Arial" pitchFamily="34" charset="0"/>
              </a:defRPr>
            </a:lvl3pPr>
            <a:lvl4pPr marL="1600200" indent="-228600" eaLnBrk="0" hangingPunct="0">
              <a:tabLst>
                <a:tab pos="93663" algn="l"/>
              </a:tabLst>
              <a:defRPr sz="2000">
                <a:solidFill>
                  <a:schemeClr val="tx1"/>
                </a:solidFill>
                <a:latin typeface="Calibri" pitchFamily="34" charset="0"/>
                <a:cs typeface="Arial" pitchFamily="34" charset="0"/>
              </a:defRPr>
            </a:lvl4pPr>
            <a:lvl5pPr marL="2057400" indent="-228600" eaLnBrk="0" hangingPunct="0">
              <a:tabLst>
                <a:tab pos="93663"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93663"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93663"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93663"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93663" algn="l"/>
              </a:tabLst>
              <a:defRPr sz="2000">
                <a:solidFill>
                  <a:schemeClr val="tx1"/>
                </a:solidFill>
                <a:latin typeface="Calibri" pitchFamily="34" charset="0"/>
                <a:cs typeface="Arial" pitchFamily="34" charset="0"/>
              </a:defRPr>
            </a:lvl9pPr>
          </a:lstStyle>
          <a:p>
            <a:pPr marL="400050" indent="-438150" eaLnBrk="1" hangingPunct="1">
              <a:buClr>
                <a:srgbClr val="0000FF"/>
              </a:buClr>
              <a:buSzPct val="100000"/>
              <a:buFont typeface="Wingdings" pitchFamily="2" charset="2"/>
              <a:buChar char="è"/>
              <a:tabLst/>
            </a:pPr>
            <a:r>
              <a:rPr lang="fr-FR" sz="2100" b="1" dirty="0" smtClean="0"/>
              <a:t>Défendre </a:t>
            </a:r>
            <a:r>
              <a:rPr lang="fr-FR" sz="2100" b="1" dirty="0"/>
              <a:t>les droits des réfugiés, des </a:t>
            </a:r>
            <a:r>
              <a:rPr lang="fr-FR" sz="2100" b="1" dirty="0" smtClean="0"/>
              <a:t>rapatriés</a:t>
            </a:r>
            <a:r>
              <a:rPr lang="fr-FR" sz="2100" b="1" dirty="0"/>
              <a:t>, des personnes déplacées à l’intérieur d’un territoire, et des apatrides (Asile et Migration) </a:t>
            </a:r>
            <a:endParaRPr lang="en-US" altLang="fr-FR" sz="2100" b="1" dirty="0">
              <a:solidFill>
                <a:srgbClr val="000000"/>
              </a:solidFill>
              <a:sym typeface="Times New Roman" pitchFamily="18" charset="0"/>
            </a:endParaRPr>
          </a:p>
          <a:p>
            <a:pPr eaLnBrk="1" hangingPunct="1">
              <a:lnSpc>
                <a:spcPts val="1900"/>
              </a:lnSpc>
              <a:buClr>
                <a:srgbClr val="0000FF"/>
              </a:buClr>
              <a:buSzPct val="100000"/>
              <a:buFont typeface="Wingdings" pitchFamily="2" charset="2"/>
              <a:buChar char="è"/>
            </a:pPr>
            <a:endParaRPr lang="en-US" altLang="fr-FR" sz="2100" b="1" dirty="0">
              <a:solidFill>
                <a:srgbClr val="000000"/>
              </a:solidFill>
              <a:sym typeface="Times New Roman" pitchFamily="18" charset="0"/>
            </a:endParaRPr>
          </a:p>
          <a:p>
            <a:pPr eaLnBrk="1" hangingPunct="1">
              <a:buClr>
                <a:srgbClr val="0000FF"/>
              </a:buClr>
              <a:buSzPct val="100000"/>
              <a:buFont typeface="Wingdings" pitchFamily="2" charset="2"/>
              <a:buChar char="è"/>
            </a:pPr>
            <a:r>
              <a:rPr lang="en-US" altLang="fr-FR" sz="2100" b="1" dirty="0">
                <a:solidFill>
                  <a:srgbClr val="000000"/>
                </a:solidFill>
                <a:sym typeface="Times New Roman" pitchFamily="18" charset="0"/>
              </a:rPr>
              <a:t> </a:t>
            </a:r>
            <a:r>
              <a:rPr lang="fr-FR" sz="2100" b="1" dirty="0"/>
              <a:t>Groupe mondial chef de file en matière : </a:t>
            </a:r>
            <a:endParaRPr lang="fr-FR" sz="2100" b="1" dirty="0" smtClean="0"/>
          </a:p>
          <a:p>
            <a:pPr marL="0" indent="0" eaLnBrk="1" hangingPunct="1">
              <a:buClr>
                <a:srgbClr val="0000FF"/>
              </a:buClr>
              <a:buSzPct val="100000"/>
              <a:tabLst>
                <a:tab pos="361950" algn="l"/>
              </a:tabLst>
            </a:pPr>
            <a:r>
              <a:rPr lang="fr-FR" altLang="fr-FR" sz="2100" b="1" dirty="0">
                <a:solidFill>
                  <a:srgbClr val="000000"/>
                </a:solidFill>
                <a:sym typeface="Times New Roman" pitchFamily="18" charset="0"/>
              </a:rPr>
              <a:t>	</a:t>
            </a:r>
            <a:r>
              <a:rPr lang="en-US" altLang="fr-FR" sz="2100" b="1" dirty="0" smtClean="0">
                <a:solidFill>
                  <a:srgbClr val="000000"/>
                </a:solidFill>
                <a:sym typeface="Times New Roman" pitchFamily="18" charset="0"/>
              </a:rPr>
              <a:t>- de protection </a:t>
            </a:r>
          </a:p>
          <a:p>
            <a:pPr marL="0" indent="0" eaLnBrk="1" hangingPunct="1">
              <a:buClr>
                <a:srgbClr val="0000FF"/>
              </a:buClr>
              <a:buSzPct val="100000"/>
              <a:tabLst>
                <a:tab pos="361950" algn="l"/>
              </a:tabLst>
            </a:pPr>
            <a:r>
              <a:rPr lang="en-US" altLang="fr-FR" sz="2100" b="1" dirty="0">
                <a:solidFill>
                  <a:srgbClr val="000000"/>
                </a:solidFill>
                <a:sym typeface="Times New Roman" pitchFamily="18" charset="0"/>
              </a:rPr>
              <a:t>	</a:t>
            </a:r>
            <a:r>
              <a:rPr lang="en-US" altLang="fr-FR" sz="2100" b="1" dirty="0" smtClean="0">
                <a:solidFill>
                  <a:srgbClr val="000000"/>
                </a:solidFill>
                <a:sym typeface="Times New Roman" pitchFamily="18" charset="0"/>
              </a:rPr>
              <a:t>- </a:t>
            </a:r>
            <a:r>
              <a:rPr lang="fr-FR" sz="2100" b="1" dirty="0"/>
              <a:t>d’Abris d’urgence (avec le concours </a:t>
            </a:r>
            <a:r>
              <a:rPr lang="fr-FR" sz="2100" b="1" dirty="0" smtClean="0"/>
              <a:t>	de </a:t>
            </a:r>
            <a:r>
              <a:rPr lang="fr-FR" sz="2100" b="1" dirty="0"/>
              <a:t>la FICR</a:t>
            </a:r>
            <a:r>
              <a:rPr lang="fr-FR" sz="2100" b="1" dirty="0" smtClean="0"/>
              <a:t>)</a:t>
            </a:r>
          </a:p>
          <a:p>
            <a:pPr marL="0" indent="0" eaLnBrk="1" hangingPunct="1">
              <a:buClr>
                <a:srgbClr val="0000FF"/>
              </a:buClr>
              <a:buSzPct val="100000"/>
              <a:tabLst>
                <a:tab pos="361950" algn="l"/>
              </a:tabLst>
            </a:pPr>
            <a:r>
              <a:rPr lang="fr-FR" sz="2100" b="1" dirty="0"/>
              <a:t>	</a:t>
            </a:r>
            <a:r>
              <a:rPr lang="fr-FR" sz="2100" b="1" dirty="0" smtClean="0"/>
              <a:t>- de coordination </a:t>
            </a:r>
            <a:r>
              <a:rPr lang="fr-FR" sz="2100" b="1" dirty="0"/>
              <a:t>et de gestion des </a:t>
            </a:r>
            <a:r>
              <a:rPr lang="fr-FR" sz="2100" b="1" dirty="0" smtClean="0"/>
              <a:t>	camps </a:t>
            </a:r>
            <a:r>
              <a:rPr lang="fr-FR" sz="2100" b="1" dirty="0"/>
              <a:t>de réfugiés (avec le concours </a:t>
            </a:r>
            <a:r>
              <a:rPr lang="fr-FR" sz="2100" b="1" dirty="0" smtClean="0"/>
              <a:t>	de l’OIM)</a:t>
            </a:r>
            <a:endParaRPr lang="en-US" altLang="fr-FR" sz="2200" b="1" dirty="0">
              <a:solidFill>
                <a:srgbClr val="000000"/>
              </a:solidFill>
              <a:sym typeface="Times New Roman" pitchFamily="18" charset="0"/>
            </a:endParaRPr>
          </a:p>
          <a:p>
            <a:pPr eaLnBrk="1" hangingPunct="1">
              <a:buClr>
                <a:srgbClr val="002060"/>
              </a:buClr>
              <a:buSzPct val="100000"/>
              <a:buFont typeface="Wingdings" pitchFamily="2" charset="2"/>
              <a:buChar char="ü"/>
            </a:pPr>
            <a:endParaRPr lang="en-US" altLang="fr-FR" sz="2200" b="1" dirty="0">
              <a:solidFill>
                <a:srgbClr val="000000"/>
              </a:solidFill>
              <a:sym typeface="Times New Roman" pitchFamily="18" charset="0"/>
            </a:endParaRPr>
          </a:p>
          <a:p>
            <a:pPr eaLnBrk="1" hangingPunct="1">
              <a:buClr>
                <a:srgbClr val="FFFFFF"/>
              </a:buClr>
              <a:buSzPct val="80000"/>
              <a:buFont typeface="Arial" pitchFamily="34" charset="0"/>
              <a:buChar char="•"/>
            </a:pPr>
            <a:endParaRPr lang="en-US" altLang="fr-FR" sz="2200" b="1" dirty="0">
              <a:solidFill>
                <a:srgbClr val="000000"/>
              </a:solidFill>
              <a:sym typeface="Times New Roman" pitchFamily="18" charset="0"/>
            </a:endParaRPr>
          </a:p>
        </p:txBody>
      </p:sp>
      <p:sp>
        <p:nvSpPr>
          <p:cNvPr id="144391" name="Text Box 4"/>
          <p:cNvSpPr txBox="1">
            <a:spLocks noChangeArrowheads="1"/>
          </p:cNvSpPr>
          <p:nvPr/>
        </p:nvSpPr>
        <p:spPr bwMode="auto">
          <a:xfrm>
            <a:off x="381000" y="356600"/>
            <a:ext cx="8439150" cy="36933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1800" dirty="0"/>
              <a:t>ÉQUIPE DE PAYS DES NATIONS UNIES ET ÉQUIPE DE PAYS POUR </a:t>
            </a:r>
            <a:r>
              <a:rPr lang="fr-FR" sz="1800" dirty="0" smtClean="0"/>
              <a:t>L’ACTION </a:t>
            </a:r>
            <a:r>
              <a:rPr lang="fr-FR" sz="1800" dirty="0"/>
              <a:t>HUMANITAIRE</a:t>
            </a:r>
            <a:endParaRPr lang="en-US" altLang="fr-FR" sz="1800" dirty="0">
              <a:solidFill>
                <a:srgbClr val="000000"/>
              </a:solidFill>
            </a:endParaRPr>
          </a:p>
        </p:txBody>
      </p:sp>
      <p:pic>
        <p:nvPicPr>
          <p:cNvPr id="144392"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4419600"/>
            <a:ext cx="3494088" cy="1600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2"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86</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1" name="Rectangle 3"/>
          <p:cNvSpPr>
            <a:spLocks noChangeArrowheads="1"/>
          </p:cNvSpPr>
          <p:nvPr/>
        </p:nvSpPr>
        <p:spPr bwMode="auto">
          <a:xfrm>
            <a:off x="1903195" y="952500"/>
            <a:ext cx="7239000"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r>
              <a:rPr lang="fr-FR" sz="3200" b="1" dirty="0"/>
              <a:t>Organisation mondiale de la santé (OMS)</a:t>
            </a:r>
            <a:endParaRPr lang="fr-CH" sz="3200" dirty="0"/>
          </a:p>
          <a:p>
            <a:pPr algn="ctr"/>
            <a:r>
              <a:rPr lang="fr-FR" sz="3200" b="1" dirty="0"/>
              <a:t>Genève (Suisse</a:t>
            </a:r>
            <a:r>
              <a:rPr lang="fr-FR" sz="3200" b="1" dirty="0" smtClean="0"/>
              <a:t>)</a:t>
            </a:r>
            <a:endParaRPr lang="en-US" altLang="fr-FR" sz="3200" b="1" dirty="0">
              <a:solidFill>
                <a:srgbClr val="002060"/>
              </a:solidFill>
              <a:ea typeface="ヒラギノ明朝 ProN W3"/>
              <a:cs typeface="ヒラギノ明朝 ProN W3"/>
              <a:sym typeface="Times" pitchFamily="18" charset="0"/>
            </a:endParaRPr>
          </a:p>
        </p:txBody>
      </p:sp>
      <p:sp>
        <p:nvSpPr>
          <p:cNvPr id="4" name="Rounded Rectangle 3"/>
          <p:cNvSpPr/>
          <p:nvPr/>
        </p:nvSpPr>
        <p:spPr bwMode="auto">
          <a:xfrm>
            <a:off x="130175" y="2590800"/>
            <a:ext cx="8937625" cy="1371600"/>
          </a:xfrm>
          <a:prstGeom prst="roundRect">
            <a:avLst>
              <a:gd name="adj" fmla="val 8973"/>
            </a:avLst>
          </a:prstGeom>
          <a:noFill/>
          <a:ln w="25400" cap="flat" cmpd="sng" algn="ctr">
            <a:solidFill>
              <a:schemeClr val="bg2">
                <a:lumMod val="50000"/>
              </a:schemeClr>
            </a:solidFill>
            <a:prstDash val="solid"/>
            <a:round/>
            <a:headEnd type="none" w="med" len="med"/>
            <a:tailEnd type="none" w="med" len="med"/>
          </a:ln>
          <a:effectLst/>
        </p:spPr>
        <p:txBody>
          <a:bodyPr/>
          <a:lstStyle/>
          <a:p>
            <a:pPr algn="ctr">
              <a:lnSpc>
                <a:spcPts val="2400"/>
              </a:lnSpc>
              <a:buClr>
                <a:srgbClr val="FFFFFF"/>
              </a:buClr>
              <a:buSzPct val="80000"/>
              <a:buFont typeface="Wingdings" pitchFamily="2" charset="2"/>
              <a:buChar char="•"/>
              <a:defRPr/>
            </a:pPr>
            <a:r>
              <a:rPr lang="en-US" sz="2400" b="1" u="sng" dirty="0" err="1" smtClean="0">
                <a:solidFill>
                  <a:srgbClr val="002060"/>
                </a:solidFill>
              </a:rPr>
              <a:t>Mandat</a:t>
            </a:r>
            <a:endParaRPr lang="en-US" sz="2400" b="1" u="sng" dirty="0">
              <a:solidFill>
                <a:srgbClr val="002060"/>
              </a:solidFill>
            </a:endParaRPr>
          </a:p>
          <a:p>
            <a:pPr algn="just">
              <a:lnSpc>
                <a:spcPts val="2400"/>
              </a:lnSpc>
              <a:buClr>
                <a:srgbClr val="FFFFFF"/>
              </a:buClr>
              <a:buSzPct val="80000"/>
              <a:buFont typeface="Wingdings" pitchFamily="2" charset="2"/>
              <a:buNone/>
              <a:defRPr/>
            </a:pPr>
            <a:r>
              <a:rPr lang="fr-FR" sz="2400" b="1" dirty="0">
                <a:solidFill>
                  <a:srgbClr val="002060"/>
                </a:solidFill>
              </a:rPr>
              <a:t>Fournir une assistance technique appropriée et, dans les situations d’urgence, l’aide nécessaire (à la demande ou avec l’accord des </a:t>
            </a:r>
            <a:r>
              <a:rPr lang="fr-FR" sz="2400" b="1" dirty="0" smtClean="0">
                <a:solidFill>
                  <a:srgbClr val="002060"/>
                </a:solidFill>
              </a:rPr>
              <a:t>États </a:t>
            </a:r>
            <a:r>
              <a:rPr lang="fr-FR" sz="2400" b="1" dirty="0">
                <a:solidFill>
                  <a:srgbClr val="002060"/>
                </a:solidFill>
              </a:rPr>
              <a:t>concernés)</a:t>
            </a:r>
            <a:endParaRPr lang="en-US" altLang="ja-JP" sz="2400" b="1" dirty="0">
              <a:solidFill>
                <a:srgbClr val="002060"/>
              </a:solidFill>
              <a:ea typeface="MS PGothic" pitchFamily="34" charset="-128"/>
            </a:endParaRPr>
          </a:p>
          <a:p>
            <a:pPr>
              <a:lnSpc>
                <a:spcPts val="2400"/>
              </a:lnSpc>
              <a:buClr>
                <a:srgbClr val="FFFFFF"/>
              </a:buClr>
              <a:buSzPct val="80000"/>
              <a:buFont typeface="Wingdings" pitchFamily="2" charset="2"/>
              <a:buChar char="q"/>
              <a:defRPr/>
            </a:pPr>
            <a:endParaRPr lang="en-US" sz="2400" b="1" dirty="0">
              <a:solidFill>
                <a:srgbClr val="002060"/>
              </a:solidFill>
            </a:endParaRPr>
          </a:p>
          <a:p>
            <a:pPr>
              <a:lnSpc>
                <a:spcPts val="2400"/>
              </a:lnSpc>
              <a:buClr>
                <a:srgbClr val="FFFFFF"/>
              </a:buClr>
              <a:buSzPct val="80000"/>
              <a:buFont typeface="Wingdings" pitchFamily="2" charset="2"/>
              <a:buNone/>
              <a:defRPr/>
            </a:pPr>
            <a:endParaRPr lang="en-US" sz="2400" b="1" dirty="0">
              <a:solidFill>
                <a:srgbClr val="002060"/>
              </a:solidFill>
            </a:endParaRPr>
          </a:p>
          <a:p>
            <a:pPr>
              <a:lnSpc>
                <a:spcPts val="2400"/>
              </a:lnSpc>
              <a:buClr>
                <a:srgbClr val="FFFFFF"/>
              </a:buClr>
              <a:buSzPct val="80000"/>
              <a:buFont typeface="Wingdings" pitchFamily="2" charset="2"/>
              <a:buChar char="•"/>
              <a:defRPr/>
            </a:pPr>
            <a:endParaRPr lang="en-US" sz="2400" b="1" u="sng" dirty="0">
              <a:solidFill>
                <a:srgbClr val="002060"/>
              </a:solidFill>
            </a:endParaRPr>
          </a:p>
        </p:txBody>
      </p:sp>
      <p:sp>
        <p:nvSpPr>
          <p:cNvPr id="5" name="Rounded Rectangle 4"/>
          <p:cNvSpPr>
            <a:spLocks noChangeArrowheads="1"/>
          </p:cNvSpPr>
          <p:nvPr/>
        </p:nvSpPr>
        <p:spPr bwMode="auto">
          <a:xfrm>
            <a:off x="76200" y="4267200"/>
            <a:ext cx="8915400" cy="1981200"/>
          </a:xfrm>
          <a:prstGeom prst="roundRect">
            <a:avLst>
              <a:gd name="adj" fmla="val 10106"/>
            </a:avLst>
          </a:prstGeom>
          <a:noFill/>
          <a:ln w="2540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marL="347663" indent="-285750">
              <a:buClr>
                <a:srgbClr val="0000FF"/>
              </a:buClr>
              <a:buSzPct val="80000"/>
              <a:buFont typeface="Wingdings" pitchFamily="2" charset="2"/>
              <a:buChar char="è"/>
              <a:defRPr/>
            </a:pPr>
            <a:r>
              <a:rPr lang="fr-FR" sz="2600" b="1" dirty="0"/>
              <a:t>Dirige, au niveau mondial, les activités et opérations liées à la santé; apporte un soutien technique aux différents pays; suit et évalue les tendances en matière sanitaire</a:t>
            </a:r>
            <a:endParaRPr lang="en-GB" sz="2600" b="1" dirty="0">
              <a:solidFill>
                <a:srgbClr val="000000"/>
              </a:solidFill>
              <a:sym typeface="Times New Roman" pitchFamily="18" charset="0"/>
            </a:endParaRPr>
          </a:p>
          <a:p>
            <a:pPr marL="347663" lvl="1" indent="-285750">
              <a:buClr>
                <a:srgbClr val="0000FF"/>
              </a:buClr>
              <a:buSzPct val="80000"/>
              <a:buFont typeface="Wingdings" pitchFamily="2" charset="2"/>
              <a:buChar char="è"/>
              <a:defRPr/>
            </a:pPr>
            <a:r>
              <a:rPr lang="fr-FR" sz="2600" b="1" dirty="0"/>
              <a:t>Groupe mondial chef de file en matière de : </a:t>
            </a:r>
            <a:r>
              <a:rPr lang="fr-FR" sz="2600" b="1" dirty="0" smtClean="0"/>
              <a:t>Santé</a:t>
            </a:r>
            <a:endParaRPr lang="en-GB" sz="2600" b="1" dirty="0">
              <a:solidFill>
                <a:srgbClr val="000000"/>
              </a:solidFill>
              <a:sym typeface="Times New Roman" pitchFamily="18" charset="0"/>
            </a:endParaRPr>
          </a:p>
          <a:p>
            <a:pPr marL="285750" indent="-285750">
              <a:buClr>
                <a:srgbClr val="0000FF"/>
              </a:buClr>
              <a:buSzPct val="80000"/>
              <a:buFont typeface="Wingdings" pitchFamily="2" charset="2"/>
              <a:buChar char="è"/>
              <a:defRPr/>
            </a:pPr>
            <a:endParaRPr lang="en-GB" sz="2800" b="1" dirty="0">
              <a:solidFill>
                <a:srgbClr val="000000"/>
              </a:solidFill>
              <a:ea typeface="ヒラギノ角ゴ ProN W3"/>
              <a:cs typeface="ヒラギノ角ゴ ProN W3"/>
              <a:sym typeface="Times New Roman" pitchFamily="18" charset="0"/>
            </a:endParaRPr>
          </a:p>
        </p:txBody>
      </p:sp>
      <p:sp>
        <p:nvSpPr>
          <p:cNvPr id="145414" name="Slide Number Placeholder 1"/>
          <p:cNvSpPr txBox="1">
            <a:spLocks/>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Char char="•"/>
            </a:pPr>
            <a:endParaRPr lang="en-GB" altLang="fr-FR" sz="1200">
              <a:solidFill>
                <a:srgbClr val="002060"/>
              </a:solidFill>
              <a:latin typeface="Arial" pitchFamily="34" charset="0"/>
              <a:ea typeface="ヒラギノ角ゴ ProN W3"/>
              <a:cs typeface="ヒラギノ角ゴ ProN W3"/>
            </a:endParaRPr>
          </a:p>
        </p:txBody>
      </p:sp>
      <p:sp>
        <p:nvSpPr>
          <p:cNvPr id="145415" name="Text Box 4"/>
          <p:cNvSpPr txBox="1">
            <a:spLocks noChangeArrowheads="1"/>
          </p:cNvSpPr>
          <p:nvPr/>
        </p:nvSpPr>
        <p:spPr bwMode="auto">
          <a:xfrm>
            <a:off x="381000" y="280988"/>
            <a:ext cx="8439150" cy="36933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1800" b="1" dirty="0"/>
              <a:t>ÉQUIPE DE PAYS DES NATIONS UNIES ET ÉQUIPE DE PAYS POUR L’ACTION HUMANITAIRE</a:t>
            </a:r>
            <a:endParaRPr lang="en-US" altLang="fr-FR" sz="1800" b="1" dirty="0">
              <a:solidFill>
                <a:srgbClr val="000000"/>
              </a:solidFill>
            </a:endParaRPr>
          </a:p>
        </p:txBody>
      </p:sp>
      <p:pic>
        <p:nvPicPr>
          <p:cNvPr id="145416" name="Picture 5" descr="http://www.indiapost.com/wp-content/uploads/2012/06/worldhealthorganizatio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3400" y="1066800"/>
            <a:ext cx="1447800"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ZoneTexte 8"/>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ZoneTexte 10"/>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2"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87</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5" name="Rectangle 3"/>
          <p:cNvSpPr>
            <a:spLocks noChangeArrowheads="1"/>
          </p:cNvSpPr>
          <p:nvPr/>
        </p:nvSpPr>
        <p:spPr bwMode="auto">
          <a:xfrm>
            <a:off x="533425" y="904875"/>
            <a:ext cx="8839200"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3200" b="1" dirty="0">
                <a:solidFill>
                  <a:srgbClr val="002060"/>
                </a:solidFill>
              </a:rPr>
              <a:t>Programme alimentaire mondial (PAM)</a:t>
            </a:r>
            <a:endParaRPr lang="en-US" altLang="fr-FR" sz="3200" b="1" dirty="0">
              <a:solidFill>
                <a:srgbClr val="002060"/>
              </a:solidFill>
              <a:ea typeface="ヒラギノ角ゴ ProN W3"/>
              <a:cs typeface="ヒラギノ角ゴ ProN W3"/>
              <a:sym typeface="Times" pitchFamily="18" charset="0"/>
            </a:endParaRPr>
          </a:p>
          <a:p>
            <a:pPr algn="ctr" eaLnBrk="1" hangingPunct="1">
              <a:buClr>
                <a:srgbClr val="FFFFFF"/>
              </a:buClr>
              <a:buSzPct val="80000"/>
              <a:buFont typeface="Wingdings" pitchFamily="2" charset="2"/>
              <a:buNone/>
            </a:pPr>
            <a:r>
              <a:rPr lang="en-US" altLang="fr-FR" sz="3200" b="1" dirty="0" smtClean="0">
                <a:solidFill>
                  <a:srgbClr val="002060"/>
                </a:solidFill>
                <a:ea typeface="ヒラギノ角ゴ ProN W3"/>
                <a:cs typeface="ヒラギノ角ゴ ProN W3"/>
                <a:sym typeface="Times" pitchFamily="18" charset="0"/>
              </a:rPr>
              <a:t>Rome </a:t>
            </a:r>
            <a:r>
              <a:rPr lang="en-US" altLang="fr-FR" sz="3200" b="1" dirty="0">
                <a:solidFill>
                  <a:srgbClr val="002060"/>
                </a:solidFill>
                <a:ea typeface="ヒラギノ角ゴ ProN W3"/>
                <a:cs typeface="ヒラギノ角ゴ ProN W3"/>
                <a:sym typeface="Times" pitchFamily="18" charset="0"/>
              </a:rPr>
              <a:t>(</a:t>
            </a:r>
            <a:r>
              <a:rPr lang="en-US" altLang="fr-FR" sz="3200" b="1" dirty="0" err="1" smtClean="0">
                <a:solidFill>
                  <a:srgbClr val="002060"/>
                </a:solidFill>
                <a:ea typeface="ヒラギノ角ゴ ProN W3"/>
                <a:cs typeface="ヒラギノ角ゴ ProN W3"/>
                <a:sym typeface="Times" pitchFamily="18" charset="0"/>
              </a:rPr>
              <a:t>Italie</a:t>
            </a:r>
            <a:r>
              <a:rPr lang="en-US" altLang="fr-FR" sz="3200" b="1" dirty="0" smtClean="0">
                <a:solidFill>
                  <a:srgbClr val="002060"/>
                </a:solidFill>
                <a:ea typeface="ヒラギノ角ゴ ProN W3"/>
                <a:cs typeface="ヒラギノ角ゴ ProN W3"/>
                <a:sym typeface="Times" pitchFamily="18" charset="0"/>
              </a:rPr>
              <a:t>)</a:t>
            </a:r>
            <a:endParaRPr lang="en-US" altLang="fr-FR" sz="3200" b="1" dirty="0">
              <a:solidFill>
                <a:srgbClr val="002060"/>
              </a:solidFill>
              <a:ea typeface="ヒラギノ角ゴ ProN W3"/>
              <a:cs typeface="ヒラギノ角ゴ ProN W3"/>
              <a:sym typeface="Times" pitchFamily="18" charset="0"/>
            </a:endParaRPr>
          </a:p>
        </p:txBody>
      </p:sp>
      <p:sp>
        <p:nvSpPr>
          <p:cNvPr id="4" name="Rounded Rectangle 6"/>
          <p:cNvSpPr>
            <a:spLocks noChangeArrowheads="1"/>
          </p:cNvSpPr>
          <p:nvPr/>
        </p:nvSpPr>
        <p:spPr bwMode="auto">
          <a:xfrm>
            <a:off x="685800" y="2209800"/>
            <a:ext cx="7772400" cy="914400"/>
          </a:xfrm>
          <a:prstGeom prst="roundRect">
            <a:avLst>
              <a:gd name="adj" fmla="val 10583"/>
            </a:avLst>
          </a:prstGeom>
          <a:noFill/>
          <a:ln w="25400">
            <a:solidFill>
              <a:schemeClr val="bg2">
                <a:lumMod val="5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algn="ctr">
              <a:buClr>
                <a:srgbClr val="FFFFFF"/>
              </a:buClr>
              <a:buSzPct val="80000"/>
              <a:buFont typeface="Wingdings" pitchFamily="2" charset="2"/>
              <a:buNone/>
              <a:defRPr/>
            </a:pPr>
            <a:r>
              <a:rPr lang="en-US" sz="2400" b="1" u="sng" dirty="0" err="1" smtClean="0">
                <a:solidFill>
                  <a:srgbClr val="002060"/>
                </a:solidFill>
                <a:latin typeface="Arial" pitchFamily="34" charset="0"/>
              </a:rPr>
              <a:t>Mandat</a:t>
            </a:r>
            <a:endParaRPr lang="en-US" sz="2400" b="1" u="sng" dirty="0">
              <a:solidFill>
                <a:srgbClr val="002060"/>
              </a:solidFill>
              <a:latin typeface="Arial" pitchFamily="34" charset="0"/>
            </a:endParaRPr>
          </a:p>
          <a:p>
            <a:pPr algn="ctr">
              <a:buClr>
                <a:srgbClr val="FFFFFF"/>
              </a:buClr>
              <a:buSzPct val="80000"/>
              <a:defRPr/>
            </a:pPr>
            <a:r>
              <a:rPr lang="fr-FR" sz="2400" b="1" dirty="0">
                <a:solidFill>
                  <a:srgbClr val="002060"/>
                </a:solidFill>
              </a:rPr>
              <a:t>Réaliser l’objectif d’élimination de la faim et de la pauvreté</a:t>
            </a:r>
            <a:r>
              <a:rPr lang="en-US" sz="2400" b="1" dirty="0" smtClean="0">
                <a:solidFill>
                  <a:srgbClr val="002060"/>
                </a:solidFill>
                <a:latin typeface="Arial" pitchFamily="34" charset="0"/>
              </a:rPr>
              <a:t> </a:t>
            </a:r>
            <a:endParaRPr lang="en-US" sz="2400" b="1" dirty="0">
              <a:solidFill>
                <a:srgbClr val="002060"/>
              </a:solidFill>
              <a:latin typeface="Arial" pitchFamily="34" charset="0"/>
            </a:endParaRPr>
          </a:p>
        </p:txBody>
      </p:sp>
      <p:pic>
        <p:nvPicPr>
          <p:cNvPr id="146437"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92100" y="914400"/>
            <a:ext cx="1384300"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8" name="Rounded Rectangle 5"/>
          <p:cNvSpPr>
            <a:spLocks noChangeArrowheads="1"/>
          </p:cNvSpPr>
          <p:nvPr/>
        </p:nvSpPr>
        <p:spPr bwMode="auto">
          <a:xfrm>
            <a:off x="123825" y="3505199"/>
            <a:ext cx="8928100" cy="2496935"/>
          </a:xfrm>
          <a:prstGeom prst="roundRect">
            <a:avLst>
              <a:gd name="adj" fmla="val 4926"/>
            </a:avLst>
          </a:prstGeom>
          <a:noFill/>
          <a:ln w="2540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eaLnBrk="0" hangingPunct="0">
              <a:defRPr sz="2000">
                <a:solidFill>
                  <a:schemeClr val="tx1"/>
                </a:solidFill>
                <a:latin typeface="Calibri" pitchFamily="34" charset="0"/>
                <a:cs typeface="Arial" pitchFamily="34" charset="0"/>
              </a:defRPr>
            </a:lvl1pPr>
            <a:lvl2pPr marL="800100" indent="-34290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lvl="1" eaLnBrk="1" hangingPunct="1">
              <a:buClr>
                <a:srgbClr val="0000FF"/>
              </a:buClr>
              <a:buSzPct val="100000"/>
              <a:buFont typeface="Wingdings" pitchFamily="2" charset="2"/>
              <a:buChar char="è"/>
            </a:pPr>
            <a:r>
              <a:rPr lang="fr-FR" sz="2100" b="1" dirty="0"/>
              <a:t>Coordination, services, soutien et infrastructures logistiques au service de la communauté humanitaire</a:t>
            </a:r>
            <a:endParaRPr lang="en-US" altLang="fr-FR" sz="2100" b="1" dirty="0">
              <a:solidFill>
                <a:srgbClr val="000000"/>
              </a:solidFill>
              <a:sym typeface="Times New Roman" pitchFamily="18" charset="0"/>
            </a:endParaRPr>
          </a:p>
          <a:p>
            <a:pPr lvl="1" eaLnBrk="1" hangingPunct="1">
              <a:buClr>
                <a:srgbClr val="0000FF"/>
              </a:buClr>
              <a:buSzPct val="100000"/>
              <a:buFont typeface="Wingdings" pitchFamily="2" charset="2"/>
              <a:buChar char="è"/>
            </a:pPr>
            <a:r>
              <a:rPr lang="fr-FR" sz="2100" b="1" dirty="0"/>
              <a:t>Coordination en urgence des télécommunications – services et équipements (avec le concours de l’UNICEF)</a:t>
            </a:r>
            <a:endParaRPr lang="en-US" altLang="fr-FR" sz="2100" b="1" dirty="0">
              <a:solidFill>
                <a:srgbClr val="000000"/>
              </a:solidFill>
              <a:sym typeface="Times New Roman" pitchFamily="18" charset="0"/>
            </a:endParaRPr>
          </a:p>
          <a:p>
            <a:pPr lvl="1" eaLnBrk="1" hangingPunct="1">
              <a:buClr>
                <a:srgbClr val="0000FF"/>
              </a:buClr>
              <a:buSzPct val="100000"/>
              <a:buFont typeface="Wingdings" pitchFamily="2" charset="2"/>
              <a:buChar char="è"/>
            </a:pPr>
            <a:r>
              <a:rPr lang="fr-FR" sz="2100" b="1" dirty="0"/>
              <a:t>Groupe mondial chef de file en matière : de sécurité alimentaire (avec le concours de la FAO), et d’utilisation des télécommunications pour la logistique et le traitement des situations d’urgence</a:t>
            </a:r>
            <a:endParaRPr lang="en-US" altLang="fr-FR" sz="2100" b="1" dirty="0">
              <a:solidFill>
                <a:srgbClr val="000000"/>
              </a:solidFill>
              <a:sym typeface="Times New Roman" pitchFamily="18" charset="0"/>
            </a:endParaRPr>
          </a:p>
        </p:txBody>
      </p:sp>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ZoneTexte 9"/>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1" name="Text Box 4"/>
          <p:cNvSpPr txBox="1">
            <a:spLocks noChangeArrowheads="1"/>
          </p:cNvSpPr>
          <p:nvPr/>
        </p:nvSpPr>
        <p:spPr bwMode="auto">
          <a:xfrm>
            <a:off x="381000" y="280988"/>
            <a:ext cx="8439150" cy="36933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1800" b="1" dirty="0"/>
              <a:t>ÉQUIPE DE PAYS DES NATIONS UNIES ET ÉQUIPE DE PAYS POUR L’ACTION HUMANITAIRE</a:t>
            </a:r>
            <a:endParaRPr lang="en-US" altLang="fr-FR" sz="1800" b="1" dirty="0">
              <a:solidFill>
                <a:srgbClr val="000000"/>
              </a:solidFill>
            </a:endParaRPr>
          </a:p>
        </p:txBody>
      </p:sp>
      <p:sp>
        <p:nvSpPr>
          <p:cNvPr id="12"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88</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Rectangle 3"/>
          <p:cNvSpPr>
            <a:spLocks noChangeArrowheads="1"/>
          </p:cNvSpPr>
          <p:nvPr/>
        </p:nvSpPr>
        <p:spPr bwMode="auto">
          <a:xfrm>
            <a:off x="270640" y="894270"/>
            <a:ext cx="8839200"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rgbClr val="FFFFFF"/>
              </a:buClr>
              <a:buSzPct val="80000"/>
              <a:buFont typeface="Wingdings" pitchFamily="2" charset="2"/>
              <a:buChar char="•"/>
            </a:pPr>
            <a:r>
              <a:rPr lang="fr-FR" sz="2800" b="1" dirty="0">
                <a:solidFill>
                  <a:srgbClr val="002060"/>
                </a:solidFill>
              </a:rPr>
              <a:t>Fonds international de secours à l’enfance </a:t>
            </a:r>
            <a:r>
              <a:rPr lang="fr-FR" sz="2800" b="1" dirty="0" smtClean="0">
                <a:solidFill>
                  <a:srgbClr val="002060"/>
                </a:solidFill>
              </a:rPr>
              <a:t/>
            </a:r>
            <a:br>
              <a:rPr lang="fr-FR" sz="2800" b="1" dirty="0" smtClean="0">
                <a:solidFill>
                  <a:srgbClr val="002060"/>
                </a:solidFill>
              </a:rPr>
            </a:br>
            <a:r>
              <a:rPr lang="fr-FR" sz="2800" b="1" dirty="0" smtClean="0">
                <a:solidFill>
                  <a:srgbClr val="002060"/>
                </a:solidFill>
              </a:rPr>
              <a:t>des </a:t>
            </a:r>
            <a:r>
              <a:rPr lang="fr-FR" sz="2800" b="1" dirty="0">
                <a:solidFill>
                  <a:srgbClr val="002060"/>
                </a:solidFill>
              </a:rPr>
              <a:t>Nations Unies (UNICEF)</a:t>
            </a:r>
            <a:endParaRPr lang="en-US" altLang="fr-FR" sz="2800" b="1" dirty="0">
              <a:solidFill>
                <a:srgbClr val="002060"/>
              </a:solidFill>
              <a:ea typeface="ヒラギノ明朝 ProN W3"/>
              <a:cs typeface="ヒラギノ明朝 ProN W3"/>
              <a:sym typeface="Times" pitchFamily="18" charset="0"/>
            </a:endParaRPr>
          </a:p>
          <a:p>
            <a:pPr algn="ctr" eaLnBrk="1" hangingPunct="1">
              <a:buClr>
                <a:srgbClr val="FFFFFF"/>
              </a:buClr>
              <a:buSzPct val="80000"/>
              <a:buFont typeface="Wingdings" pitchFamily="2" charset="2"/>
              <a:buChar char="•"/>
            </a:pPr>
            <a:r>
              <a:rPr lang="en-US" altLang="fr-FR" sz="2800" b="1" dirty="0">
                <a:solidFill>
                  <a:srgbClr val="002060"/>
                </a:solidFill>
                <a:ea typeface="ヒラギノ明朝 ProN W3"/>
                <a:cs typeface="ヒラギノ明朝 ProN W3"/>
                <a:sym typeface="Times" pitchFamily="18" charset="0"/>
              </a:rPr>
              <a:t>New York (USA)</a:t>
            </a:r>
          </a:p>
        </p:txBody>
      </p:sp>
      <p:sp>
        <p:nvSpPr>
          <p:cNvPr id="4" name="Rounded Rectangle 3"/>
          <p:cNvSpPr/>
          <p:nvPr/>
        </p:nvSpPr>
        <p:spPr bwMode="auto">
          <a:xfrm>
            <a:off x="914400" y="2286000"/>
            <a:ext cx="7086600" cy="1676400"/>
          </a:xfrm>
          <a:prstGeom prst="roundRect">
            <a:avLst>
              <a:gd name="adj" fmla="val 10585"/>
            </a:avLst>
          </a:prstGeom>
          <a:noFill/>
          <a:ln w="25400" cap="flat" cmpd="sng" algn="ctr">
            <a:solidFill>
              <a:schemeClr val="bg2">
                <a:lumMod val="50000"/>
              </a:schemeClr>
            </a:solidFill>
            <a:prstDash val="solid"/>
            <a:round/>
            <a:headEnd type="none" w="med" len="med"/>
            <a:tailEnd type="none" w="med" len="med"/>
          </a:ln>
          <a:effectLst/>
        </p:spPr>
        <p:txBody>
          <a:bodyPr/>
          <a:lstStyle/>
          <a:p>
            <a:pPr algn="ctr">
              <a:buClr>
                <a:srgbClr val="FFFFFF"/>
              </a:buClr>
              <a:buSzPct val="80000"/>
              <a:buFont typeface="Wingdings" pitchFamily="2" charset="2"/>
              <a:buChar char="•"/>
              <a:defRPr/>
            </a:pPr>
            <a:r>
              <a:rPr lang="en-US" sz="2400" b="1" u="sng" dirty="0" err="1" smtClean="0">
                <a:solidFill>
                  <a:srgbClr val="002060"/>
                </a:solidFill>
              </a:rPr>
              <a:t>Mandat</a:t>
            </a:r>
            <a:endParaRPr lang="en-US" sz="2400" b="1" u="sng" dirty="0">
              <a:solidFill>
                <a:srgbClr val="002060"/>
              </a:solidFill>
            </a:endParaRPr>
          </a:p>
          <a:p>
            <a:pPr algn="ctr">
              <a:buClr>
                <a:srgbClr val="FFFFFF"/>
              </a:buClr>
              <a:buSzPct val="80000"/>
              <a:buFont typeface="Wingdings" pitchFamily="2" charset="2"/>
              <a:buChar char="•"/>
              <a:defRPr/>
            </a:pPr>
            <a:r>
              <a:rPr lang="fr-FR" sz="2200" b="1" dirty="0">
                <a:solidFill>
                  <a:srgbClr val="0033CC"/>
                </a:solidFill>
              </a:rPr>
              <a:t>Mobilisation pour la protection des droits de l’enfant, pour répondre  aux besoins fondamentaux des enfants  et développer leurs possibilités d’épanouissement total</a:t>
            </a:r>
            <a:endParaRPr lang="en-US" altLang="ja-JP" sz="2200" b="1" dirty="0">
              <a:solidFill>
                <a:srgbClr val="0033CC"/>
              </a:solidFill>
              <a:ea typeface="MS PGothic" pitchFamily="34" charset="-128"/>
            </a:endParaRPr>
          </a:p>
        </p:txBody>
      </p:sp>
      <p:sp>
        <p:nvSpPr>
          <p:cNvPr id="147461" name="Rounded Rectangle 4"/>
          <p:cNvSpPr>
            <a:spLocks noChangeArrowheads="1"/>
          </p:cNvSpPr>
          <p:nvPr/>
        </p:nvSpPr>
        <p:spPr bwMode="auto">
          <a:xfrm>
            <a:off x="685800" y="4191000"/>
            <a:ext cx="7632700" cy="2209800"/>
          </a:xfrm>
          <a:prstGeom prst="roundRect">
            <a:avLst>
              <a:gd name="adj" fmla="val 16667"/>
            </a:avLst>
          </a:prstGeom>
          <a:noFill/>
          <a:ln w="2540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0000FF"/>
              </a:buClr>
              <a:buSzPct val="100000"/>
              <a:buFont typeface="Wingdings" pitchFamily="2" charset="2"/>
              <a:buChar char="è"/>
            </a:pPr>
            <a:r>
              <a:rPr lang="fr-FR" sz="2100" b="1" dirty="0"/>
              <a:t>24 heures sur 24 et 7 jours sur 7, suivi de la situation mondiale et capacités d’alerte rapide</a:t>
            </a:r>
            <a:endParaRPr lang="en-US" altLang="fr-FR" sz="2100" b="1" dirty="0">
              <a:solidFill>
                <a:srgbClr val="000000"/>
              </a:solidFill>
              <a:ea typeface="ヒラギノ角ゴ ProN W3"/>
              <a:cs typeface="ヒラギノ角ゴ ProN W3"/>
              <a:sym typeface="Times New Roman" pitchFamily="18" charset="0"/>
            </a:endParaRPr>
          </a:p>
          <a:p>
            <a:pPr eaLnBrk="1" hangingPunct="1">
              <a:buClr>
                <a:srgbClr val="0000FF"/>
              </a:buClr>
              <a:buSzPct val="100000"/>
              <a:buFont typeface="Wingdings" pitchFamily="2" charset="2"/>
              <a:buChar char="è"/>
            </a:pPr>
            <a:r>
              <a:rPr lang="fr-FR" sz="2100" b="1" dirty="0"/>
              <a:t>Groupe mondial chef de file en matière :</a:t>
            </a:r>
            <a:endParaRPr lang="en-US" altLang="fr-FR" sz="2100" b="1" dirty="0" smtClean="0">
              <a:solidFill>
                <a:srgbClr val="000000"/>
              </a:solidFill>
              <a:ea typeface="ヒラギノ角ゴ ProN W3"/>
              <a:cs typeface="ヒラギノ角ゴ ProN W3"/>
              <a:sym typeface="Times New Roman" pitchFamily="18" charset="0"/>
            </a:endParaRPr>
          </a:p>
          <a:p>
            <a:pPr lvl="1" eaLnBrk="1" hangingPunct="1">
              <a:buClr>
                <a:srgbClr val="0000FF"/>
              </a:buClr>
              <a:buSzPct val="100000"/>
              <a:buFont typeface="Calibri" pitchFamily="34" charset="0"/>
              <a:buChar char="−"/>
            </a:pPr>
            <a:r>
              <a:rPr lang="en-US" altLang="fr-FR" sz="2100" b="1" dirty="0" smtClean="0">
                <a:solidFill>
                  <a:srgbClr val="000000"/>
                </a:solidFill>
                <a:ea typeface="ヒラギノ角ゴ ProN W3"/>
                <a:cs typeface="ヒラギノ角ゴ ProN W3"/>
                <a:sym typeface="Times New Roman" pitchFamily="18" charset="0"/>
              </a:rPr>
              <a:t>de nutrition</a:t>
            </a:r>
          </a:p>
          <a:p>
            <a:pPr lvl="1" eaLnBrk="1" hangingPunct="1">
              <a:buClr>
                <a:srgbClr val="0000FF"/>
              </a:buClr>
              <a:buSzPct val="100000"/>
              <a:buFont typeface="Calibri" pitchFamily="34" charset="0"/>
              <a:buChar char="−"/>
            </a:pPr>
            <a:r>
              <a:rPr lang="fr-FR" sz="2100" b="1" dirty="0"/>
              <a:t>d’assainissement, de problèmes liés à l’eau et  l’hygiène</a:t>
            </a:r>
            <a:endParaRPr lang="en-US" altLang="fr-FR" sz="2100" b="1" dirty="0">
              <a:solidFill>
                <a:srgbClr val="000000"/>
              </a:solidFill>
              <a:ea typeface="ヒラギノ角ゴ ProN W3"/>
              <a:cs typeface="ヒラギノ角ゴ ProN W3"/>
              <a:sym typeface="Times New Roman" pitchFamily="18" charset="0"/>
            </a:endParaRPr>
          </a:p>
          <a:p>
            <a:pPr lvl="1" eaLnBrk="1" hangingPunct="1">
              <a:buClr>
                <a:srgbClr val="0000FF"/>
              </a:buClr>
              <a:buSzPct val="100000"/>
              <a:buFont typeface="Calibri" pitchFamily="34" charset="0"/>
              <a:buChar char="−"/>
            </a:pPr>
            <a:r>
              <a:rPr lang="en-US" sz="2100" b="1" dirty="0" err="1"/>
              <a:t>d’éducation</a:t>
            </a:r>
            <a:r>
              <a:rPr lang="en-US" sz="2100" b="1" dirty="0"/>
              <a:t> (avec </a:t>
            </a:r>
            <a:r>
              <a:rPr lang="en-US" sz="2100" b="1" dirty="0" err="1"/>
              <a:t>l’Alliance</a:t>
            </a:r>
            <a:r>
              <a:rPr lang="en-US" sz="2100" b="1" dirty="0"/>
              <a:t> « Save the Children »)</a:t>
            </a:r>
            <a:endParaRPr lang="en-US" altLang="fr-FR" sz="2100" b="1" dirty="0">
              <a:solidFill>
                <a:srgbClr val="000000"/>
              </a:solidFill>
              <a:ea typeface="ヒラギノ角ゴ ProN W3"/>
              <a:cs typeface="ヒラギノ角ゴ ProN W3"/>
              <a:sym typeface="Times New Roman" pitchFamily="18" charset="0"/>
            </a:endParaRPr>
          </a:p>
        </p:txBody>
      </p:sp>
      <p:pic>
        <p:nvPicPr>
          <p:cNvPr id="147462"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762000"/>
            <a:ext cx="1219200"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ZoneTexte 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9" name="ZoneTexte 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0" name="ZoneTexte 9"/>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1" name="Text Box 4"/>
          <p:cNvSpPr txBox="1">
            <a:spLocks noChangeArrowheads="1"/>
          </p:cNvSpPr>
          <p:nvPr/>
        </p:nvSpPr>
        <p:spPr bwMode="auto">
          <a:xfrm>
            <a:off x="381000" y="280988"/>
            <a:ext cx="8439150" cy="36933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1800" b="1" dirty="0"/>
              <a:t>ÉQUIPE DE PAYS DES NATIONS UNIES ET ÉQUIPE DE PAYS POUR L’ACTION HUMANITAIRE</a:t>
            </a:r>
            <a:endParaRPr lang="en-US" altLang="fr-FR" sz="1800" b="1" dirty="0">
              <a:solidFill>
                <a:srgbClr val="000000"/>
              </a:solidFill>
            </a:endParaRPr>
          </a:p>
        </p:txBody>
      </p:sp>
      <p:sp>
        <p:nvSpPr>
          <p:cNvPr id="12"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89</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9" name="Group 23"/>
          <p:cNvGrpSpPr>
            <a:grpSpLocks/>
          </p:cNvGrpSpPr>
          <p:nvPr/>
        </p:nvGrpSpPr>
        <p:grpSpPr bwMode="auto">
          <a:xfrm>
            <a:off x="150813" y="1662113"/>
            <a:ext cx="8915400" cy="3505200"/>
            <a:chOff x="95" y="1047"/>
            <a:chExt cx="5616" cy="2208"/>
          </a:xfrm>
        </p:grpSpPr>
        <p:grpSp>
          <p:nvGrpSpPr>
            <p:cNvPr id="65541" name="Group 2"/>
            <p:cNvGrpSpPr>
              <a:grpSpLocks/>
            </p:cNvGrpSpPr>
            <p:nvPr/>
          </p:nvGrpSpPr>
          <p:grpSpPr bwMode="auto">
            <a:xfrm rot="5400000">
              <a:off x="1925" y="2117"/>
              <a:ext cx="620" cy="616"/>
              <a:chOff x="1152" y="2976"/>
              <a:chExt cx="912" cy="921"/>
            </a:xfrm>
          </p:grpSpPr>
          <p:grpSp>
            <p:nvGrpSpPr>
              <p:cNvPr id="65560" name="Group 3"/>
              <p:cNvGrpSpPr>
                <a:grpSpLocks/>
              </p:cNvGrpSpPr>
              <p:nvPr/>
            </p:nvGrpSpPr>
            <p:grpSpPr bwMode="auto">
              <a:xfrm>
                <a:off x="1152" y="2976"/>
                <a:ext cx="912" cy="921"/>
                <a:chOff x="1703" y="2375"/>
                <a:chExt cx="944" cy="921"/>
              </a:xfrm>
            </p:grpSpPr>
            <p:pic>
              <p:nvPicPr>
                <p:cNvPr id="6556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03" y="2375"/>
                  <a:ext cx="944" cy="9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5563" name="Rectangle 5"/>
                <p:cNvSpPr>
                  <a:spLocks noChangeArrowheads="1"/>
                </p:cNvSpPr>
                <p:nvPr/>
              </p:nvSpPr>
              <p:spPr bwMode="auto">
                <a:xfrm>
                  <a:off x="1776" y="3024"/>
                  <a:ext cx="816" cy="19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endParaRPr lang="en-GB" altLang="en-US"/>
                </a:p>
              </p:txBody>
            </p:sp>
          </p:grpSp>
          <p:sp>
            <p:nvSpPr>
              <p:cNvPr id="65561" name="Oval 6"/>
              <p:cNvSpPr>
                <a:spLocks noChangeArrowheads="1"/>
              </p:cNvSpPr>
              <p:nvPr/>
            </p:nvSpPr>
            <p:spPr bwMode="auto">
              <a:xfrm>
                <a:off x="1344" y="3408"/>
                <a:ext cx="192" cy="192"/>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endParaRPr lang="en-GB" altLang="en-US"/>
              </a:p>
            </p:txBody>
          </p:sp>
        </p:grpSp>
        <p:grpSp>
          <p:nvGrpSpPr>
            <p:cNvPr id="65542" name="Group 7"/>
            <p:cNvGrpSpPr>
              <a:grpSpLocks/>
            </p:cNvGrpSpPr>
            <p:nvPr/>
          </p:nvGrpSpPr>
          <p:grpSpPr bwMode="auto">
            <a:xfrm rot="10495914">
              <a:off x="627" y="2056"/>
              <a:ext cx="620" cy="616"/>
              <a:chOff x="1152" y="2976"/>
              <a:chExt cx="912" cy="921"/>
            </a:xfrm>
          </p:grpSpPr>
          <p:grpSp>
            <p:nvGrpSpPr>
              <p:cNvPr id="65556" name="Group 8"/>
              <p:cNvGrpSpPr>
                <a:grpSpLocks/>
              </p:cNvGrpSpPr>
              <p:nvPr/>
            </p:nvGrpSpPr>
            <p:grpSpPr bwMode="auto">
              <a:xfrm>
                <a:off x="1152" y="2976"/>
                <a:ext cx="912" cy="921"/>
                <a:chOff x="1703" y="2375"/>
                <a:chExt cx="944" cy="921"/>
              </a:xfrm>
            </p:grpSpPr>
            <p:pic>
              <p:nvPicPr>
                <p:cNvPr id="65558"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03" y="2375"/>
                  <a:ext cx="944" cy="9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5559" name="Rectangle 10"/>
                <p:cNvSpPr>
                  <a:spLocks noChangeArrowheads="1"/>
                </p:cNvSpPr>
                <p:nvPr/>
              </p:nvSpPr>
              <p:spPr bwMode="auto">
                <a:xfrm>
                  <a:off x="1776" y="3024"/>
                  <a:ext cx="816" cy="19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endParaRPr lang="en-GB" altLang="en-US"/>
                </a:p>
              </p:txBody>
            </p:sp>
          </p:grpSp>
          <p:sp>
            <p:nvSpPr>
              <p:cNvPr id="65557" name="Oval 11"/>
              <p:cNvSpPr>
                <a:spLocks noChangeArrowheads="1"/>
              </p:cNvSpPr>
              <p:nvPr/>
            </p:nvSpPr>
            <p:spPr bwMode="auto">
              <a:xfrm>
                <a:off x="1344" y="3408"/>
                <a:ext cx="192" cy="192"/>
              </a:xfrm>
              <a:prstGeom prst="ellipse">
                <a:avLst/>
              </a:pr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endParaRPr lang="en-GB" altLang="en-US"/>
              </a:p>
            </p:txBody>
          </p:sp>
        </p:grpSp>
        <p:sp>
          <p:nvSpPr>
            <p:cNvPr id="65543" name="Rounded Rectangle 30"/>
            <p:cNvSpPr>
              <a:spLocks noChangeArrowheads="1"/>
            </p:cNvSpPr>
            <p:nvPr/>
          </p:nvSpPr>
          <p:spPr bwMode="auto">
            <a:xfrm>
              <a:off x="95" y="1047"/>
              <a:ext cx="3168" cy="2208"/>
            </a:xfrm>
            <a:prstGeom prst="roundRect">
              <a:avLst>
                <a:gd name="adj" fmla="val 16667"/>
              </a:avLst>
            </a:prstGeom>
            <a:noFill/>
            <a:ln w="63500" cap="rnd" algn="ctr">
              <a:solidFill>
                <a:srgbClr val="026CB6"/>
              </a:solidFill>
              <a:prstDash val="sysDot"/>
              <a:round/>
              <a:headEnd/>
              <a:tailEnd/>
            </a:ln>
            <a:extLst>
              <a:ext uri="{909E8E84-426E-40DD-AFC4-6F175D3DCCD1}">
                <a14:hiddenFill xmlns:a14="http://schemas.microsoft.com/office/drawing/2010/main">
                  <a:solidFill>
                    <a:schemeClr val="bg1"/>
                  </a:solidFill>
                </a14:hiddenFill>
              </a:ext>
            </a:extLst>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endParaRPr lang="en-GB" altLang="en-US" sz="1800" b="1">
                <a:solidFill>
                  <a:srgbClr val="026CB6"/>
                </a:solidFill>
                <a:latin typeface="Arial" pitchFamily="34" charset="0"/>
                <a:ea typeface="ヒラギノ明朝 ProN W3"/>
                <a:cs typeface="ヒラギノ明朝 ProN W3"/>
                <a:sym typeface="Times New Roman" pitchFamily="18" charset="0"/>
              </a:endParaRPr>
            </a:p>
          </p:txBody>
        </p:sp>
        <p:sp>
          <p:nvSpPr>
            <p:cNvPr id="83981" name="Rounded Rectangle 38"/>
            <p:cNvSpPr>
              <a:spLocks noChangeArrowheads="1"/>
            </p:cNvSpPr>
            <p:nvPr/>
          </p:nvSpPr>
          <p:spPr bwMode="auto">
            <a:xfrm>
              <a:off x="3727" y="1335"/>
              <a:ext cx="1984" cy="1728"/>
            </a:xfrm>
            <a:prstGeom prst="roundRect">
              <a:avLst>
                <a:gd name="adj" fmla="val 16667"/>
              </a:avLst>
            </a:prstGeom>
            <a:gradFill rotWithShape="1">
              <a:gsLst>
                <a:gs pos="0">
                  <a:srgbClr val="99CCFF">
                    <a:alpha val="89999"/>
                  </a:srgbClr>
                </a:gs>
                <a:gs pos="50000">
                  <a:srgbClr val="FFFFCC"/>
                </a:gs>
                <a:gs pos="100000">
                  <a:srgbClr val="99CCFF">
                    <a:alpha val="89999"/>
                  </a:srgbClr>
                </a:gs>
              </a:gsLst>
              <a:lin ang="5400000" scaled="1"/>
            </a:gradFill>
            <a:ln w="25400" algn="ctr">
              <a:solidFill>
                <a:schemeClr val="tx1"/>
              </a:solidFill>
              <a:round/>
              <a:headEnd/>
              <a:tailEnd/>
            </a:ln>
          </p:spPr>
          <p:txBody>
            <a:bodyPr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sz="2000">
                  <a:solidFill>
                    <a:schemeClr val="tx1"/>
                  </a:solidFill>
                  <a:latin typeface="Calibri" pitchFamily="34" charset="0"/>
                  <a:cs typeface="Arial" pitchFamily="34" charset="0"/>
                </a:defRPr>
              </a:lvl9pPr>
            </a:lstStyle>
            <a:p>
              <a:pPr algn="ctr" eaLnBrk="1" hangingPunct="1">
                <a:defRPr/>
              </a:pPr>
              <a:r>
                <a:rPr lang="en-GB" altLang="en-US" sz="2800" b="1" dirty="0" smtClean="0">
                  <a:solidFill>
                    <a:srgbClr val="026CB6"/>
                  </a:solidFill>
                  <a:ea typeface="ヒラギノ明朝 ProN W3"/>
                  <a:cs typeface="ヒラギノ明朝 ProN W3"/>
                  <a:sym typeface="Times New Roman" pitchFamily="18" charset="0"/>
                </a:rPr>
                <a:t>ACTEURS DU DÉVELOPPEMENT &amp; HUMANITAIRES</a:t>
              </a:r>
            </a:p>
          </p:txBody>
        </p:sp>
        <p:sp>
          <p:nvSpPr>
            <p:cNvPr id="65547" name="Rounded Rectangle 21"/>
            <p:cNvSpPr>
              <a:spLocks noChangeArrowheads="1"/>
            </p:cNvSpPr>
            <p:nvPr/>
          </p:nvSpPr>
          <p:spPr bwMode="auto">
            <a:xfrm>
              <a:off x="911" y="1491"/>
              <a:ext cx="1348" cy="720"/>
            </a:xfrm>
            <a:prstGeom prst="roundRect">
              <a:avLst>
                <a:gd name="adj" fmla="val 16667"/>
              </a:avLst>
            </a:prstGeom>
            <a:solidFill>
              <a:srgbClr val="808000">
                <a:alpha val="50195"/>
              </a:srgbClr>
            </a:solidFill>
            <a:ln w="25400" algn="ctr">
              <a:solidFill>
                <a:schemeClr val="tx1"/>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b="1" dirty="0" smtClean="0">
                  <a:ea typeface="ヒラギノ明朝 ProN W3"/>
                  <a:cs typeface="ヒラギノ明朝 ProN W3"/>
                  <a:sym typeface="Times New Roman" pitchFamily="18" charset="0"/>
                </a:rPr>
                <a:t>COMPOSANTE MILITAIRE</a:t>
              </a:r>
              <a:endParaRPr lang="en-US" altLang="en-US" b="1" dirty="0">
                <a:ea typeface="ヒラギノ明朝 ProN W3"/>
                <a:cs typeface="ヒラギノ明朝 ProN W3"/>
                <a:sym typeface="Times New Roman" pitchFamily="18" charset="0"/>
              </a:endParaRPr>
            </a:p>
          </p:txBody>
        </p:sp>
        <p:sp>
          <p:nvSpPr>
            <p:cNvPr id="65548" name="AutoShape 15"/>
            <p:cNvSpPr>
              <a:spLocks noChangeArrowheads="1"/>
            </p:cNvSpPr>
            <p:nvPr/>
          </p:nvSpPr>
          <p:spPr bwMode="auto">
            <a:xfrm>
              <a:off x="979" y="1939"/>
              <a:ext cx="1228" cy="414"/>
            </a:xfrm>
            <a:prstGeom prst="roundRect">
              <a:avLst>
                <a:gd name="adj" fmla="val 16667"/>
              </a:avLst>
            </a:prstGeom>
            <a:gradFill rotWithShape="1">
              <a:gsLst>
                <a:gs pos="0">
                  <a:srgbClr val="0066CC"/>
                </a:gs>
                <a:gs pos="50000">
                  <a:srgbClr val="FFFFCC"/>
                </a:gs>
                <a:gs pos="100000">
                  <a:srgbClr val="0066CC"/>
                </a:gs>
              </a:gsLst>
              <a:lin ang="5400000" scaled="1"/>
            </a:gradFill>
            <a:ln w="25400" algn="ctr">
              <a:solidFill>
                <a:srgbClr val="FFFF99"/>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buClr>
                  <a:schemeClr val="bg1"/>
                </a:buClr>
                <a:buSzPct val="80000"/>
                <a:buFont typeface="Wingdings" pitchFamily="2" charset="2"/>
                <a:buNone/>
              </a:pPr>
              <a:r>
                <a:rPr lang="en-GB" altLang="en-US" sz="3200" b="1" dirty="0" smtClean="0">
                  <a:solidFill>
                    <a:srgbClr val="0000FF"/>
                  </a:solidFill>
                </a:rPr>
                <a:t>CIMIC-NU</a:t>
              </a:r>
              <a:endParaRPr lang="en-GB" altLang="en-US" sz="3200" b="1" dirty="0">
                <a:solidFill>
                  <a:srgbClr val="0000FF"/>
                </a:solidFill>
              </a:endParaRPr>
            </a:p>
          </p:txBody>
        </p:sp>
        <p:sp>
          <p:nvSpPr>
            <p:cNvPr id="65549" name="Text Box 16"/>
            <p:cNvSpPr txBox="1">
              <a:spLocks noChangeArrowheads="1"/>
            </p:cNvSpPr>
            <p:nvPr/>
          </p:nvSpPr>
          <p:spPr bwMode="auto">
            <a:xfrm>
              <a:off x="757" y="1106"/>
              <a:ext cx="1695"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chemeClr val="bg1"/>
                </a:buClr>
                <a:buSzPct val="80000"/>
                <a:buFont typeface="Wingdings" pitchFamily="2" charset="2"/>
                <a:buNone/>
              </a:pPr>
              <a:r>
                <a:rPr lang="en-GB" altLang="en-US" sz="2400" b="1" dirty="0" smtClean="0">
                  <a:solidFill>
                    <a:srgbClr val="3366CC"/>
                  </a:solidFill>
                  <a:ea typeface="Arial Unicode MS" pitchFamily="34" charset="-128"/>
                  <a:cs typeface="Arial Unicode MS" pitchFamily="34" charset="-128"/>
                </a:rPr>
                <a:t>MISSION DE L’ONU</a:t>
              </a:r>
              <a:endParaRPr lang="en-GB" altLang="en-US" sz="2400" b="1" dirty="0">
                <a:solidFill>
                  <a:srgbClr val="3366CC"/>
                </a:solidFill>
                <a:ea typeface="Arial Unicode MS" pitchFamily="34" charset="-128"/>
                <a:cs typeface="Arial Unicode MS" pitchFamily="34" charset="-128"/>
              </a:endParaRPr>
            </a:p>
          </p:txBody>
        </p:sp>
        <p:sp>
          <p:nvSpPr>
            <p:cNvPr id="65550" name="Rounded Rectangle 21"/>
            <p:cNvSpPr>
              <a:spLocks noChangeArrowheads="1"/>
            </p:cNvSpPr>
            <p:nvPr/>
          </p:nvSpPr>
          <p:spPr bwMode="auto">
            <a:xfrm>
              <a:off x="249" y="2623"/>
              <a:ext cx="912" cy="384"/>
            </a:xfrm>
            <a:prstGeom prst="roundRect">
              <a:avLst>
                <a:gd name="adj" fmla="val 16667"/>
              </a:avLst>
            </a:prstGeom>
            <a:solidFill>
              <a:srgbClr val="CCECFF"/>
            </a:solidFill>
            <a:ln w="25400" algn="ctr">
              <a:solidFill>
                <a:schemeClr val="tx1"/>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400" b="1" dirty="0" smtClean="0">
                  <a:ea typeface="ヒラギノ明朝 ProN W3"/>
                  <a:cs typeface="ヒラギノ明朝 ProN W3"/>
                  <a:sym typeface="Times New Roman" pitchFamily="18" charset="0"/>
                </a:rPr>
                <a:t>COMPOSANTE POLICE</a:t>
              </a:r>
              <a:endParaRPr lang="en-US" altLang="en-US" sz="1400" b="1" dirty="0">
                <a:ea typeface="ヒラギノ明朝 ProN W3"/>
                <a:cs typeface="ヒラギノ明朝 ProN W3"/>
                <a:sym typeface="Times New Roman" pitchFamily="18" charset="0"/>
              </a:endParaRPr>
            </a:p>
          </p:txBody>
        </p:sp>
        <p:cxnSp>
          <p:nvCxnSpPr>
            <p:cNvPr id="65551" name="AutoShape 18"/>
            <p:cNvCxnSpPr>
              <a:cxnSpLocks noChangeShapeType="1"/>
              <a:stCxn id="65548" idx="3"/>
            </p:cNvCxnSpPr>
            <p:nvPr/>
          </p:nvCxnSpPr>
          <p:spPr bwMode="auto">
            <a:xfrm>
              <a:off x="2215" y="2146"/>
              <a:ext cx="1568" cy="53"/>
            </a:xfrm>
            <a:prstGeom prst="curvedConnector3">
              <a:avLst>
                <a:gd name="adj1" fmla="val 50000"/>
              </a:avLst>
            </a:prstGeom>
            <a:noFill/>
            <a:ln w="127000">
              <a:pattFill prst="dkVert">
                <a:fgClr>
                  <a:srgbClr val="3366FF"/>
                </a:fgClr>
                <a:bgClr>
                  <a:srgbClr val="FFFFFF"/>
                </a:bgClr>
              </a:patt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987" name="AutoShape 19"/>
            <p:cNvSpPr>
              <a:spLocks noChangeArrowheads="1"/>
            </p:cNvSpPr>
            <p:nvPr/>
          </p:nvSpPr>
          <p:spPr bwMode="auto">
            <a:xfrm rot="5400000">
              <a:off x="2228" y="2016"/>
              <a:ext cx="2055" cy="272"/>
            </a:xfrm>
            <a:prstGeom prst="doubleWave">
              <a:avLst>
                <a:gd name="adj1" fmla="val 10319"/>
                <a:gd name="adj2" fmla="val 0"/>
              </a:avLst>
            </a:prstGeom>
            <a:gradFill rotWithShape="1">
              <a:gsLst>
                <a:gs pos="0">
                  <a:srgbClr val="CCCCFF">
                    <a:alpha val="10001"/>
                  </a:srgbClr>
                </a:gs>
                <a:gs pos="50000">
                  <a:srgbClr val="0066CC"/>
                </a:gs>
                <a:gs pos="100000">
                  <a:srgbClr val="CCCCFF">
                    <a:alpha val="10001"/>
                  </a:srgbClr>
                </a:gs>
              </a:gsLst>
              <a:lin ang="2700000" scaled="1"/>
            </a:gra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10800000" vert="eaVert" anchor="ctr">
              <a:spAutoFit/>
            </a:bodyPr>
            <a:lstStyle/>
            <a:p>
              <a:pPr algn="ctr">
                <a:buClr>
                  <a:schemeClr val="bg1"/>
                </a:buClr>
                <a:buSzPct val="80000"/>
                <a:buFont typeface="Wingdings" pitchFamily="2" charset="2"/>
                <a:buNone/>
                <a:defRPr/>
              </a:pPr>
              <a:r>
                <a:rPr lang="en-GB" altLang="en-US" b="1" dirty="0" smtClean="0">
                  <a:solidFill>
                    <a:schemeClr val="bg1"/>
                  </a:solidFill>
                </a:rPr>
                <a:t>CM</a:t>
              </a:r>
              <a:endParaRPr lang="en-GB" altLang="en-US" b="1" dirty="0">
                <a:solidFill>
                  <a:schemeClr val="bg1"/>
                </a:solidFill>
              </a:endParaRPr>
            </a:p>
            <a:p>
              <a:pPr algn="ctr">
                <a:buClr>
                  <a:schemeClr val="bg1"/>
                </a:buClr>
                <a:buSzPct val="80000"/>
                <a:buFont typeface="Wingdings" pitchFamily="2" charset="2"/>
                <a:buNone/>
                <a:defRPr/>
              </a:pPr>
              <a:r>
                <a:rPr lang="en-GB" altLang="en-US" b="1" dirty="0" smtClean="0">
                  <a:solidFill>
                    <a:schemeClr val="bg1"/>
                  </a:solidFill>
                </a:rPr>
                <a:t>C</a:t>
              </a:r>
              <a:endParaRPr lang="en-GB" altLang="en-US" b="1" dirty="0">
                <a:solidFill>
                  <a:schemeClr val="bg1"/>
                </a:solidFill>
              </a:endParaRPr>
            </a:p>
            <a:p>
              <a:pPr algn="ctr">
                <a:buClr>
                  <a:schemeClr val="bg1"/>
                </a:buClr>
                <a:buSzPct val="80000"/>
                <a:buFont typeface="Wingdings" pitchFamily="2" charset="2"/>
                <a:buNone/>
                <a:defRPr/>
              </a:pPr>
              <a:r>
                <a:rPr lang="en-GB" altLang="en-US" b="1" dirty="0" err="1" smtClean="0">
                  <a:solidFill>
                    <a:schemeClr val="bg1"/>
                  </a:solidFill>
                </a:rPr>
                <a:t>oord</a:t>
              </a:r>
              <a:r>
                <a:rPr lang="en-GB" altLang="en-US" b="1" dirty="0" smtClean="0">
                  <a:solidFill>
                    <a:schemeClr val="bg1"/>
                  </a:solidFill>
                </a:rPr>
                <a:t>-NU</a:t>
              </a:r>
              <a:endParaRPr lang="en-GB" altLang="en-US" sz="1600" b="1" dirty="0">
                <a:solidFill>
                  <a:schemeClr val="bg1"/>
                </a:solidFill>
              </a:endParaRPr>
            </a:p>
          </p:txBody>
        </p:sp>
        <p:sp>
          <p:nvSpPr>
            <p:cNvPr id="65555" name="Rounded Rectangle 21"/>
            <p:cNvSpPr>
              <a:spLocks noChangeArrowheads="1"/>
            </p:cNvSpPr>
            <p:nvPr/>
          </p:nvSpPr>
          <p:spPr bwMode="auto">
            <a:xfrm>
              <a:off x="2128" y="2623"/>
              <a:ext cx="912" cy="384"/>
            </a:xfrm>
            <a:prstGeom prst="roundRect">
              <a:avLst>
                <a:gd name="adj" fmla="val 16667"/>
              </a:avLst>
            </a:prstGeom>
            <a:solidFill>
              <a:srgbClr val="FFFFCC"/>
            </a:solidFill>
            <a:ln w="25400" algn="ctr">
              <a:solidFill>
                <a:schemeClr val="tx1"/>
              </a:solidFill>
              <a:round/>
              <a:headEnd/>
              <a:tailEnd/>
            </a:ln>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en-US" altLang="en-US" sz="1400" b="1" dirty="0">
                  <a:ea typeface="ヒラギノ明朝 ProN W3"/>
                  <a:cs typeface="ヒラギノ明朝 ProN W3"/>
                  <a:sym typeface="Times New Roman" pitchFamily="18" charset="0"/>
                </a:rPr>
                <a:t>COMPOSANTE </a:t>
              </a:r>
              <a:r>
                <a:rPr lang="en-US" altLang="en-US" sz="1400" b="1" dirty="0" smtClean="0">
                  <a:ea typeface="ヒラギノ明朝 ProN W3"/>
                  <a:cs typeface="ヒラギノ明朝 ProN W3"/>
                  <a:sym typeface="Times New Roman" pitchFamily="18" charset="0"/>
                </a:rPr>
                <a:t>CIVILE</a:t>
              </a:r>
              <a:endParaRPr lang="en-US" altLang="en-US" sz="1400" b="1" dirty="0">
                <a:ea typeface="ヒラギノ明朝 ProN W3"/>
                <a:cs typeface="ヒラギノ明朝 ProN W3"/>
                <a:sym typeface="Times New Roman" pitchFamily="18" charset="0"/>
              </a:endParaRPr>
            </a:p>
          </p:txBody>
        </p:sp>
      </p:grpSp>
      <p:sp>
        <p:nvSpPr>
          <p:cNvPr id="65540" name="Rectangle 6"/>
          <p:cNvSpPr>
            <a:spLocks noChangeArrowheads="1"/>
          </p:cNvSpPr>
          <p:nvPr/>
        </p:nvSpPr>
        <p:spPr bwMode="auto">
          <a:xfrm>
            <a:off x="150846" y="261938"/>
            <a:ext cx="8684109" cy="5232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chemeClr val="bg1"/>
              </a:buClr>
              <a:buSzPct val="80000"/>
              <a:buFont typeface="Wingdings" pitchFamily="2" charset="2"/>
              <a:buChar char="•"/>
            </a:pPr>
            <a:r>
              <a:rPr lang="en-US" altLang="en-US" sz="2800" b="1" dirty="0"/>
              <a:t>INTRODUCTION </a:t>
            </a:r>
            <a:r>
              <a:rPr lang="en-US" altLang="en-US" sz="2800" b="1" dirty="0" smtClean="0"/>
              <a:t>À LA COORDINATION CIVILO-MILITAIRE</a:t>
            </a:r>
            <a:endParaRPr lang="en-US" altLang="en-US" sz="2800" b="1" dirty="0"/>
          </a:p>
        </p:txBody>
      </p:sp>
      <p:sp>
        <p:nvSpPr>
          <p:cNvPr id="23" name="ZoneTexte 22"/>
          <p:cNvSpPr txBox="1"/>
          <p:nvPr/>
        </p:nvSpPr>
        <p:spPr>
          <a:xfrm>
            <a:off x="2218427" y="-3805"/>
            <a:ext cx="6914704" cy="338554"/>
          </a:xfrm>
          <a:prstGeom prst="rect">
            <a:avLst/>
          </a:prstGeom>
          <a:solidFill>
            <a:srgbClr val="0000FF"/>
          </a:solidFill>
        </p:spPr>
        <p:txBody>
          <a:bodyPr wrap="square" rtlCol="0">
            <a:spAutoFit/>
          </a:bodyPr>
          <a:lstStyle/>
          <a:p>
            <a:pPr algn="r"/>
            <a:r>
              <a:rPr lang="fr-CH" sz="1600" b="1" dirty="0" smtClean="0">
                <a:solidFill>
                  <a:schemeClr val="bg1"/>
                </a:solidFill>
              </a:rPr>
              <a:t>Module 1 : </a:t>
            </a:r>
            <a:r>
              <a:rPr lang="fr-CH" sz="1600" b="1" dirty="0">
                <a:solidFill>
                  <a:schemeClr val="bg1"/>
                </a:solidFill>
              </a:rPr>
              <a:t>APERÇU GLOBAL DE LA CIMIC-NU – </a:t>
            </a:r>
            <a:r>
              <a:rPr lang="fr-CH" sz="1600" b="1" dirty="0" smtClean="0">
                <a:solidFill>
                  <a:schemeClr val="bg1"/>
                </a:solidFill>
              </a:rPr>
              <a:t>UNITÉ 1 : INTRODUCTION</a:t>
            </a:r>
            <a:endParaRPr lang="fr-CH" sz="1600" b="1" dirty="0">
              <a:solidFill>
                <a:schemeClr val="bg1"/>
              </a:solidFill>
            </a:endParaRPr>
          </a:p>
        </p:txBody>
      </p:sp>
      <p:sp>
        <p:nvSpPr>
          <p:cNvPr id="24" name="ZoneTexte 23"/>
          <p:cNvSpPr txBox="1"/>
          <p:nvPr/>
        </p:nvSpPr>
        <p:spPr>
          <a:xfrm flipH="1">
            <a:off x="499134" y="6645495"/>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25" name="ZoneTexte 24"/>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6" name="Rectangle 10"/>
          <p:cNvSpPr>
            <a:spLocks noGrp="1" noChangeArrowheads="1"/>
          </p:cNvSpPr>
          <p:nvPr>
            <p:ph type="sldNum" sz="quarter" idx="10"/>
          </p:nvPr>
        </p:nvSpPr>
        <p:spPr>
          <a:xfrm>
            <a:off x="8113713" y="6578600"/>
            <a:ext cx="990600" cy="381000"/>
          </a:xfrm>
          <a:noFill/>
        </p:spPr>
        <p:txBody>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fld id="{72637533-0A34-481D-9DC6-01B0C521C8C6}" type="slidenum">
              <a:rPr lang="en-GB" altLang="en-US" sz="1600" smtClean="0"/>
              <a:pPr/>
              <a:t>9</a:t>
            </a:fld>
            <a:endParaRPr lang="en-GB" altLang="en-US" sz="1600" dirty="0" smtClean="0"/>
          </a:p>
        </p:txBody>
      </p:sp>
    </p:spTree>
  </p:cSld>
  <p:clrMapOvr>
    <a:masterClrMapping/>
  </p:clrMapOvr>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Rectangle 37"/>
          <p:cNvSpPr>
            <a:spLocks noGrp="1" noChangeArrowheads="1"/>
          </p:cNvSpPr>
          <p:nvPr>
            <p:ph type="body" idx="4294967295"/>
          </p:nvPr>
        </p:nvSpPr>
        <p:spPr bwMode="auto">
          <a:xfrm>
            <a:off x="304800" y="1416050"/>
            <a:ext cx="8291513" cy="61277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buFont typeface="Wingdings" pitchFamily="2" charset="2"/>
              <a:buChar char="v"/>
            </a:pPr>
            <a:r>
              <a:rPr lang="en-US" altLang="fr-FR" sz="2400" b="1" u="sng" dirty="0" err="1" smtClean="0">
                <a:latin typeface="Calibri" pitchFamily="34" charset="0"/>
              </a:rPr>
              <a:t>Groupe</a:t>
            </a:r>
            <a:r>
              <a:rPr lang="en-US" altLang="fr-FR" sz="2400" b="1" u="sng" dirty="0" smtClean="0">
                <a:latin typeface="Calibri" pitchFamily="34" charset="0"/>
              </a:rPr>
              <a:t> de la </a:t>
            </a:r>
            <a:r>
              <a:rPr lang="en-US" altLang="fr-FR" sz="2400" b="1" u="sng" dirty="0" err="1" smtClean="0">
                <a:latin typeface="Calibri" pitchFamily="34" charset="0"/>
              </a:rPr>
              <a:t>Banque</a:t>
            </a:r>
            <a:r>
              <a:rPr lang="en-US" altLang="fr-FR" sz="2400" b="1" u="sng" dirty="0" smtClean="0">
                <a:latin typeface="Calibri" pitchFamily="34" charset="0"/>
              </a:rPr>
              <a:t> </a:t>
            </a:r>
            <a:r>
              <a:rPr lang="en-US" altLang="fr-FR" sz="2400" b="1" u="sng" dirty="0" err="1" smtClean="0">
                <a:latin typeface="Calibri" pitchFamily="34" charset="0"/>
              </a:rPr>
              <a:t>mondiale</a:t>
            </a:r>
            <a:endParaRPr lang="en-US" altLang="fr-FR" sz="2400" b="1" u="sng" dirty="0" smtClean="0">
              <a:latin typeface="Calibri" pitchFamily="34" charset="0"/>
            </a:endParaRPr>
          </a:p>
          <a:p>
            <a:pPr>
              <a:spcBef>
                <a:spcPts val="600"/>
              </a:spcBef>
              <a:buFont typeface="Wingdings" pitchFamily="2" charset="2"/>
              <a:buChar char="v"/>
            </a:pPr>
            <a:endParaRPr lang="en-US" altLang="fr-FR" sz="2400" b="1" u="sng" dirty="0" smtClean="0">
              <a:latin typeface="Calibri" pitchFamily="34" charset="0"/>
            </a:endParaRPr>
          </a:p>
          <a:p>
            <a:pPr>
              <a:spcBef>
                <a:spcPts val="600"/>
              </a:spcBef>
              <a:buFont typeface="Wingdings" pitchFamily="2" charset="2"/>
              <a:buChar char="v"/>
            </a:pPr>
            <a:endParaRPr lang="en-US" altLang="fr-FR" sz="2000" b="1" u="sng" dirty="0" smtClean="0">
              <a:latin typeface="Calibri" pitchFamily="34" charset="0"/>
            </a:endParaRPr>
          </a:p>
          <a:p>
            <a:pPr>
              <a:spcBef>
                <a:spcPts val="600"/>
              </a:spcBef>
              <a:buFont typeface="Wingdings" pitchFamily="2" charset="2"/>
              <a:buChar char="v"/>
            </a:pPr>
            <a:r>
              <a:rPr lang="en-US" altLang="fr-FR" sz="2400" b="1" u="sng" dirty="0" smtClean="0">
                <a:latin typeface="Calibri" pitchFamily="34" charset="0"/>
              </a:rPr>
              <a:t>UNOPS</a:t>
            </a:r>
          </a:p>
          <a:p>
            <a:pPr lvl="1">
              <a:spcBef>
                <a:spcPts val="600"/>
              </a:spcBef>
              <a:buFont typeface="Wingdings" pitchFamily="2" charset="2"/>
              <a:buNone/>
            </a:pPr>
            <a:endParaRPr lang="en-US" altLang="fr-FR" sz="2000" b="1" dirty="0" smtClean="0">
              <a:latin typeface="Calibri" pitchFamily="34" charset="0"/>
            </a:endParaRPr>
          </a:p>
          <a:p>
            <a:pPr lvl="1">
              <a:spcBef>
                <a:spcPts val="600"/>
              </a:spcBef>
              <a:buFont typeface="Wingdings" pitchFamily="2" charset="2"/>
              <a:buChar char="§"/>
            </a:pPr>
            <a:endParaRPr lang="en-US" altLang="fr-FR" sz="1800" b="1" dirty="0" smtClean="0">
              <a:latin typeface="Calibri" pitchFamily="34" charset="0"/>
            </a:endParaRPr>
          </a:p>
          <a:p>
            <a:pPr>
              <a:spcBef>
                <a:spcPts val="600"/>
              </a:spcBef>
              <a:buFont typeface="Wingdings" pitchFamily="2" charset="2"/>
              <a:buChar char="v"/>
            </a:pPr>
            <a:r>
              <a:rPr lang="en-US" altLang="fr-FR" sz="2400" b="1" u="sng" dirty="0" smtClean="0">
                <a:latin typeface="Calibri" pitchFamily="34" charset="0"/>
              </a:rPr>
              <a:t>ONU-Femmes</a:t>
            </a:r>
          </a:p>
          <a:p>
            <a:pPr>
              <a:spcBef>
                <a:spcPts val="600"/>
              </a:spcBef>
              <a:buFont typeface="Wingdings" pitchFamily="2" charset="2"/>
              <a:buChar char="v"/>
            </a:pPr>
            <a:endParaRPr lang="en-US" altLang="fr-FR" sz="2000" b="1" dirty="0" smtClean="0">
              <a:latin typeface="Calibri" pitchFamily="34" charset="0"/>
            </a:endParaRPr>
          </a:p>
          <a:p>
            <a:pPr lvl="1">
              <a:spcBef>
                <a:spcPts val="600"/>
              </a:spcBef>
              <a:buFont typeface="Wingdings" pitchFamily="2" charset="2"/>
              <a:buChar char="§"/>
            </a:pPr>
            <a:endParaRPr lang="en-US" altLang="fr-FR" sz="1800" b="1" dirty="0" smtClean="0">
              <a:latin typeface="Calibri" pitchFamily="34" charset="0"/>
            </a:endParaRPr>
          </a:p>
          <a:p>
            <a:pPr>
              <a:spcBef>
                <a:spcPts val="600"/>
              </a:spcBef>
              <a:buFont typeface="Wingdings" pitchFamily="2" charset="2"/>
              <a:buChar char="v"/>
            </a:pPr>
            <a:r>
              <a:rPr lang="en-US" altLang="fr-FR" sz="2400" b="1" u="sng" dirty="0" smtClean="0">
                <a:latin typeface="Calibri" pitchFamily="34" charset="0"/>
              </a:rPr>
              <a:t>FAO</a:t>
            </a:r>
          </a:p>
          <a:p>
            <a:pPr>
              <a:lnSpc>
                <a:spcPct val="70000"/>
              </a:lnSpc>
              <a:buFont typeface="Wingdings" pitchFamily="2" charset="2"/>
              <a:buNone/>
            </a:pPr>
            <a:endParaRPr lang="en-US" altLang="fr-FR" sz="2000" b="1" dirty="0" smtClean="0">
              <a:latin typeface="Calibri" pitchFamily="34" charset="0"/>
            </a:endParaRPr>
          </a:p>
          <a:p>
            <a:pPr>
              <a:lnSpc>
                <a:spcPct val="70000"/>
              </a:lnSpc>
              <a:buFont typeface="Wingdings" pitchFamily="2" charset="2"/>
              <a:buChar char="Ø"/>
            </a:pPr>
            <a:endParaRPr lang="en-US" altLang="fr-FR" sz="2000" b="1" dirty="0" smtClean="0">
              <a:latin typeface="Calibri" pitchFamily="34" charset="0"/>
            </a:endParaRPr>
          </a:p>
          <a:p>
            <a:pPr>
              <a:lnSpc>
                <a:spcPct val="70000"/>
              </a:lnSpc>
              <a:buFont typeface="Wingdings" pitchFamily="2" charset="2"/>
              <a:buChar char="Ø"/>
            </a:pPr>
            <a:endParaRPr lang="en-US" altLang="fr-FR" sz="2000" b="1" dirty="0" smtClean="0">
              <a:latin typeface="Calibri" pitchFamily="34" charset="0"/>
            </a:endParaRPr>
          </a:p>
        </p:txBody>
      </p:sp>
      <p:sp>
        <p:nvSpPr>
          <p:cNvPr id="148484" name="Text Box 4"/>
          <p:cNvSpPr txBox="1">
            <a:spLocks noChangeArrowheads="1"/>
          </p:cNvSpPr>
          <p:nvPr/>
        </p:nvSpPr>
        <p:spPr bwMode="auto">
          <a:xfrm>
            <a:off x="2882180" y="858838"/>
            <a:ext cx="3348390" cy="584775"/>
          </a:xfrm>
          <a:prstGeom prst="rect">
            <a:avLst/>
          </a:prstGeom>
          <a:noFill/>
          <a:ln w="9525" algn="ctr">
            <a:solidFill>
              <a:schemeClr val="tx1"/>
            </a:solidFill>
            <a:miter lim="800000"/>
            <a:headEnd/>
            <a:tailEnd/>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buClr>
                <a:srgbClr val="FFFFFF"/>
              </a:buClr>
              <a:buSzPct val="80000"/>
              <a:buFont typeface="Wingdings" pitchFamily="2" charset="2"/>
              <a:buNone/>
            </a:pPr>
            <a:r>
              <a:rPr lang="en-US" altLang="fr-FR" sz="3200" b="1" dirty="0" err="1" smtClean="0">
                <a:solidFill>
                  <a:srgbClr val="000000"/>
                </a:solidFill>
              </a:rPr>
              <a:t>Autres</a:t>
            </a:r>
            <a:r>
              <a:rPr lang="en-US" altLang="fr-FR" sz="3200" b="1" dirty="0" smtClean="0">
                <a:solidFill>
                  <a:srgbClr val="000000"/>
                </a:solidFill>
              </a:rPr>
              <a:t> institutions</a:t>
            </a:r>
            <a:endParaRPr lang="en-US" altLang="fr-FR" sz="3200" b="1" dirty="0">
              <a:solidFill>
                <a:srgbClr val="000000"/>
              </a:solidFill>
            </a:endParaRPr>
          </a:p>
        </p:txBody>
      </p:sp>
      <p:pic>
        <p:nvPicPr>
          <p:cNvPr id="148485" name="Picture 5" descr="http://www.amalawi.info/wp-content/uploads/2012/07/world_bank_14905453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57800" y="1676400"/>
            <a:ext cx="2112963"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6" name="Picture 9" descr="http://www.csemca.org/Mydel/imagenes/logo_UNOPS.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971800"/>
            <a:ext cx="2413000" cy="73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7" name="Picture 15" descr="http://upload.wikimedia.org/wikipedia/commons/thumb/d/db/FAO_logo.svg/180px-FAO_logo.svg.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76600" y="5334000"/>
            <a:ext cx="838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ZoneTexte 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1" name="ZoneTexte 1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2" name="ZoneTexte 11"/>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3" name="Text Box 4"/>
          <p:cNvSpPr txBox="1">
            <a:spLocks noChangeArrowheads="1"/>
          </p:cNvSpPr>
          <p:nvPr/>
        </p:nvSpPr>
        <p:spPr bwMode="auto">
          <a:xfrm>
            <a:off x="381000" y="280988"/>
            <a:ext cx="8439150" cy="36933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1800" b="1" dirty="0"/>
              <a:t>ÉQUIPE DE PAYS DES NATIONS UNIES ET ÉQUIPE DE PAYS POUR L’ACTION HUMANITAIRE</a:t>
            </a:r>
            <a:endParaRPr lang="en-US" altLang="fr-FR" sz="1800" b="1" dirty="0">
              <a:solidFill>
                <a:srgbClr val="000000"/>
              </a:solidFill>
            </a:endParaRPr>
          </a:p>
        </p:txBody>
      </p:sp>
      <p:sp>
        <p:nvSpPr>
          <p:cNvPr id="14" name="ZoneTexte 13"/>
          <p:cNvSpPr txBox="1"/>
          <p:nvPr/>
        </p:nvSpPr>
        <p:spPr>
          <a:xfrm>
            <a:off x="6185009" y="1681420"/>
            <a:ext cx="1536201" cy="857094"/>
          </a:xfrm>
          <a:prstGeom prst="rect">
            <a:avLst/>
          </a:prstGeom>
          <a:solidFill>
            <a:schemeClr val="bg1"/>
          </a:solidFill>
          <a:ln w="19050">
            <a:noFill/>
          </a:ln>
        </p:spPr>
        <p:txBody>
          <a:bodyPr wrap="square" lIns="0" tIns="0" rIns="0" bIns="0" rtlCol="0" anchor="ctr">
            <a:spAutoFit/>
          </a:bodyPr>
          <a:lstStyle/>
          <a:p>
            <a:pPr>
              <a:lnSpc>
                <a:spcPts val="2200"/>
              </a:lnSpc>
            </a:pPr>
            <a:r>
              <a:rPr lang="fr-CH" sz="2400" b="1" dirty="0" smtClean="0">
                <a:solidFill>
                  <a:schemeClr val="tx1">
                    <a:lumMod val="85000"/>
                    <a:lumOff val="15000"/>
                  </a:schemeClr>
                </a:solidFill>
              </a:rPr>
              <a:t>LA </a:t>
            </a:r>
            <a:br>
              <a:rPr lang="fr-CH" sz="2400" b="1" dirty="0" smtClean="0">
                <a:solidFill>
                  <a:schemeClr val="tx1">
                    <a:lumMod val="85000"/>
                    <a:lumOff val="15000"/>
                  </a:schemeClr>
                </a:solidFill>
              </a:rPr>
            </a:br>
            <a:r>
              <a:rPr lang="fr-CH" sz="2400" b="1" dirty="0" smtClean="0">
                <a:solidFill>
                  <a:schemeClr val="tx1">
                    <a:lumMod val="85000"/>
                    <a:lumOff val="15000"/>
                  </a:schemeClr>
                </a:solidFill>
              </a:rPr>
              <a:t>BANQUE MONDIALE</a:t>
            </a:r>
            <a:endParaRPr lang="fr-CH" sz="2400" b="1" dirty="0">
              <a:solidFill>
                <a:schemeClr val="tx1">
                  <a:lumMod val="85000"/>
                  <a:lumOff val="15000"/>
                </a:schemeClr>
              </a:solidFill>
            </a:endParaRPr>
          </a:p>
        </p:txBody>
      </p:sp>
      <p:sp>
        <p:nvSpPr>
          <p:cNvPr id="15" name="ZoneTexte 14"/>
          <p:cNvSpPr txBox="1"/>
          <p:nvPr/>
        </p:nvSpPr>
        <p:spPr>
          <a:xfrm>
            <a:off x="2613345" y="3493946"/>
            <a:ext cx="2792782" cy="309957"/>
          </a:xfrm>
          <a:prstGeom prst="rect">
            <a:avLst/>
          </a:prstGeom>
          <a:solidFill>
            <a:schemeClr val="bg1"/>
          </a:solidFill>
          <a:ln w="19050">
            <a:noFill/>
          </a:ln>
        </p:spPr>
        <p:txBody>
          <a:bodyPr wrap="square" lIns="0" tIns="0" rIns="0" bIns="0" rtlCol="0" anchor="ctr">
            <a:spAutoFit/>
          </a:bodyPr>
          <a:lstStyle/>
          <a:p>
            <a:pPr>
              <a:lnSpc>
                <a:spcPts val="1200"/>
              </a:lnSpc>
            </a:pPr>
            <a:r>
              <a:rPr lang="fr-FR" sz="1200" b="1" dirty="0">
                <a:solidFill>
                  <a:srgbClr val="41969D"/>
                </a:solidFill>
              </a:rPr>
              <a:t>(Bureau des Nations Unies pour </a:t>
            </a:r>
            <a:r>
              <a:rPr lang="fr-FR" sz="1200" b="1" dirty="0" smtClean="0">
                <a:solidFill>
                  <a:srgbClr val="41969D"/>
                </a:solidFill>
              </a:rPr>
              <a:t/>
            </a:r>
            <a:br>
              <a:rPr lang="fr-FR" sz="1200" b="1" dirty="0" smtClean="0">
                <a:solidFill>
                  <a:srgbClr val="41969D"/>
                </a:solidFill>
              </a:rPr>
            </a:br>
            <a:r>
              <a:rPr lang="fr-FR" sz="1200" b="1" dirty="0" smtClean="0">
                <a:solidFill>
                  <a:srgbClr val="41969D"/>
                </a:solidFill>
              </a:rPr>
              <a:t>les </a:t>
            </a:r>
            <a:r>
              <a:rPr lang="fr-FR" sz="1200" b="1" dirty="0">
                <a:solidFill>
                  <a:srgbClr val="41969D"/>
                </a:solidFill>
              </a:rPr>
              <a:t>services d’appui aux projets)</a:t>
            </a:r>
            <a:endParaRPr lang="fr-CH" sz="1200" dirty="0">
              <a:solidFill>
                <a:srgbClr val="41969D"/>
              </a:solidFill>
            </a:endParaRPr>
          </a:p>
        </p:txBody>
      </p:sp>
      <p:sp>
        <p:nvSpPr>
          <p:cNvPr id="16" name="ZoneTexte 15"/>
          <p:cNvSpPr txBox="1"/>
          <p:nvPr/>
        </p:nvSpPr>
        <p:spPr>
          <a:xfrm>
            <a:off x="3218300" y="4666948"/>
            <a:ext cx="2792782" cy="307777"/>
          </a:xfrm>
          <a:prstGeom prst="rect">
            <a:avLst/>
          </a:prstGeom>
          <a:solidFill>
            <a:schemeClr val="bg1"/>
          </a:solidFill>
          <a:ln w="19050">
            <a:noFill/>
          </a:ln>
        </p:spPr>
        <p:txBody>
          <a:bodyPr wrap="square" lIns="0" tIns="0" rIns="0" bIns="0" rtlCol="0" anchor="ctr">
            <a:spAutoFit/>
          </a:bodyPr>
          <a:lstStyle/>
          <a:p>
            <a:pPr>
              <a:lnSpc>
                <a:spcPts val="1200"/>
              </a:lnSpc>
            </a:pPr>
            <a:r>
              <a:rPr lang="fr-FR" sz="1200" b="1" dirty="0" smtClean="0">
                <a:solidFill>
                  <a:srgbClr val="41969D"/>
                </a:solidFill>
              </a:rPr>
              <a:t>(</a:t>
            </a:r>
            <a:r>
              <a:rPr lang="fr-FR" sz="1200" b="1" dirty="0">
                <a:solidFill>
                  <a:srgbClr val="41969D"/>
                </a:solidFill>
              </a:rPr>
              <a:t>Entité des Nations Unies pour l’égalité des sexes et l’autonomisation des femmes)</a:t>
            </a:r>
            <a:endParaRPr lang="fr-CH" sz="1200" dirty="0">
              <a:solidFill>
                <a:srgbClr val="41969D"/>
              </a:solidFill>
            </a:endParaRPr>
          </a:p>
        </p:txBody>
      </p:sp>
      <p:pic>
        <p:nvPicPr>
          <p:cNvPr id="18" name="Image 17" descr="ONU Femmes - Entité des Nations Unies pour l’égalité des sexes et l’autonomisation des femmes"/>
          <p:cNvPicPr/>
          <p:nvPr/>
        </p:nvPicPr>
        <p:blipFill>
          <a:blip r:embed="rId6">
            <a:extLst>
              <a:ext uri="{28A0092B-C50C-407E-A947-70E740481C1C}">
                <a14:useLocalDpi xmlns:a14="http://schemas.microsoft.com/office/drawing/2010/main" val="0"/>
              </a:ext>
            </a:extLst>
          </a:blip>
          <a:srcRect/>
          <a:stretch>
            <a:fillRect/>
          </a:stretch>
        </p:blipFill>
        <p:spPr bwMode="auto">
          <a:xfrm>
            <a:off x="3291577" y="3981685"/>
            <a:ext cx="1734405" cy="537670"/>
          </a:xfrm>
          <a:prstGeom prst="rect">
            <a:avLst/>
          </a:prstGeom>
          <a:noFill/>
          <a:ln>
            <a:noFill/>
          </a:ln>
        </p:spPr>
      </p:pic>
      <p:sp>
        <p:nvSpPr>
          <p:cNvPr id="19" name="ZoneTexte 18"/>
          <p:cNvSpPr txBox="1"/>
          <p:nvPr/>
        </p:nvSpPr>
        <p:spPr>
          <a:xfrm>
            <a:off x="2306105" y="6193623"/>
            <a:ext cx="2792782" cy="307777"/>
          </a:xfrm>
          <a:prstGeom prst="rect">
            <a:avLst/>
          </a:prstGeom>
          <a:solidFill>
            <a:schemeClr val="bg1"/>
          </a:solidFill>
          <a:ln w="19050">
            <a:noFill/>
          </a:ln>
        </p:spPr>
        <p:txBody>
          <a:bodyPr wrap="square" lIns="0" tIns="0" rIns="0" bIns="0" rtlCol="0" anchor="ctr">
            <a:spAutoFit/>
          </a:bodyPr>
          <a:lstStyle/>
          <a:p>
            <a:pPr algn="ctr">
              <a:lnSpc>
                <a:spcPts val="1200"/>
              </a:lnSpc>
            </a:pPr>
            <a:r>
              <a:rPr lang="fr-FR" sz="1200" b="1" dirty="0" smtClean="0">
                <a:solidFill>
                  <a:srgbClr val="41969D"/>
                </a:solidFill>
              </a:rPr>
              <a:t>(</a:t>
            </a:r>
            <a:r>
              <a:rPr lang="fr-FR" sz="1200" b="1" dirty="0">
                <a:solidFill>
                  <a:srgbClr val="41969D"/>
                </a:solidFill>
              </a:rPr>
              <a:t>Organisation des Nations Unies pour l’alimentation et </a:t>
            </a:r>
            <a:r>
              <a:rPr lang="fr-FR" sz="1200" b="1" dirty="0" smtClean="0">
                <a:solidFill>
                  <a:srgbClr val="41969D"/>
                </a:solidFill>
              </a:rPr>
              <a:t>l’agriculture)</a:t>
            </a:r>
            <a:endParaRPr lang="fr-CH" sz="1200" dirty="0">
              <a:solidFill>
                <a:srgbClr val="41969D"/>
              </a:solidFill>
            </a:endParaRPr>
          </a:p>
        </p:txBody>
      </p:sp>
      <p:sp>
        <p:nvSpPr>
          <p:cNvPr id="17"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90</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Rectangle 3"/>
          <p:cNvSpPr>
            <a:spLocks noChangeArrowheads="1"/>
          </p:cNvSpPr>
          <p:nvPr/>
        </p:nvSpPr>
        <p:spPr bwMode="auto">
          <a:xfrm>
            <a:off x="78615" y="838200"/>
            <a:ext cx="8986769" cy="5334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lvl1pPr marL="382588" indent="-3429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spcBef>
                <a:spcPts val="800"/>
              </a:spcBef>
              <a:buClr>
                <a:srgbClr val="FFFFFF"/>
              </a:buClr>
              <a:buSzPct val="100000"/>
              <a:buFont typeface="Wingdings" pitchFamily="2" charset="2"/>
              <a:buNone/>
            </a:pPr>
            <a:r>
              <a:rPr lang="fr-FR" sz="2700" b="1" dirty="0"/>
              <a:t>Organisations non gouvernementales internationales (ONGI)</a:t>
            </a:r>
            <a:endParaRPr lang="en-US" altLang="fr-FR" sz="2700" b="1" dirty="0">
              <a:solidFill>
                <a:srgbClr val="000000"/>
              </a:solidFill>
              <a:ea typeface="ヒラギノ角ゴ ProN W3"/>
              <a:cs typeface="ヒラギノ角ゴ ProN W3"/>
              <a:sym typeface="Times" pitchFamily="18" charset="0"/>
            </a:endParaRPr>
          </a:p>
        </p:txBody>
      </p:sp>
      <p:pic>
        <p:nvPicPr>
          <p:cNvPr id="149508" name="Picture 12" descr="C:\Documents and Settings\Administrator\My Documents\Logos\logo_merlin.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30850" y="2786063"/>
            <a:ext cx="3384550" cy="87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09" name="Picture 14" descr="C:\Documents and Settings\Administrator\My Documents\Logos\wv_logo_v69.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0" y="1546225"/>
            <a:ext cx="3241675"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0" name="Picture 22" descr="C:\Documents and Settings\Administrator\My Documents\Logos\generic_logo.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5438" y="2746375"/>
            <a:ext cx="2951162" cy="59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1" name="Picture 32" descr="C:\Documents and Settings\Administrator\My Documents\Logos\logovert.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38213" y="4376738"/>
            <a:ext cx="3362325"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2" name="Picture 2" descr="C:\Documents and Settings\Administrator\My Documents\Logos\111hope.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98663" y="1703388"/>
            <a:ext cx="1727200" cy="119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3" name="Picture 23" descr="MSI logo"/>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67238" y="3424238"/>
            <a:ext cx="9525"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4" name="Picture 25" descr="MSI logo"/>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08063" y="5051425"/>
            <a:ext cx="2484437"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5" name="Picture 2" descr="G:\cdnetwork[1].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667625" y="4478338"/>
            <a:ext cx="966788" cy="1008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6" name="Picture 5" descr="home_msf_logo"/>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329113" y="5205413"/>
            <a:ext cx="2797175" cy="110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7" name="Picture 24" descr="ICVA_30px">
            <a:hlinkClick r:id="rId12" tooltip="International Council of Voluntary Agencies (ICVA)"/>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79413" y="1747838"/>
            <a:ext cx="863600" cy="690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8" name="Picture 12" descr="CAR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701800" y="3440113"/>
            <a:ext cx="1095375"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9" name="Picture 9" descr="HR watch"/>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419600" y="1543050"/>
            <a:ext cx="914400" cy="89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20" name="Picture 6" descr="Amnesty"/>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705600" y="3768725"/>
            <a:ext cx="681038"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21" name="Picture 6" descr="World Vision1"/>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981575" y="4398963"/>
            <a:ext cx="1724025" cy="782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22" name="Picture 13" descr="http://www.norway-lebanon.org/NR/rdonlyres/C128D6771BAF4D599D48BFA716BD7EB2/109047/NRC1.JPG"/>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886200" y="3141663"/>
            <a:ext cx="1608138"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ZoneTexte 19"/>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21" name="ZoneTexte 20"/>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2" name="ZoneTexte 21"/>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23" name="Text Box 4"/>
          <p:cNvSpPr txBox="1">
            <a:spLocks noChangeArrowheads="1"/>
          </p:cNvSpPr>
          <p:nvPr/>
        </p:nvSpPr>
        <p:spPr bwMode="auto">
          <a:xfrm>
            <a:off x="381000" y="280988"/>
            <a:ext cx="8439150" cy="36933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1800" dirty="0"/>
              <a:t>ÉQUIPE DE PAYS DES NATIONS UNIES ET ÉQUIPE DE PAYS POUR L’ACTION HUMANITAIRE</a:t>
            </a:r>
            <a:endParaRPr lang="en-US" altLang="fr-FR" sz="1800" dirty="0">
              <a:solidFill>
                <a:srgbClr val="000000"/>
              </a:solidFill>
            </a:endParaRPr>
          </a:p>
        </p:txBody>
      </p:sp>
      <p:sp>
        <p:nvSpPr>
          <p:cNvPr id="24"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91</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1" name="Rectangle 37"/>
          <p:cNvSpPr>
            <a:spLocks noGrp="1" noChangeArrowheads="1"/>
          </p:cNvSpPr>
          <p:nvPr>
            <p:ph type="body" idx="4294967295"/>
          </p:nvPr>
        </p:nvSpPr>
        <p:spPr bwMode="auto">
          <a:xfrm>
            <a:off x="152400" y="1079500"/>
            <a:ext cx="8229600" cy="57023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spcBef>
                <a:spcPts val="600"/>
              </a:spcBef>
              <a:buFont typeface="Wingdings" pitchFamily="2" charset="2"/>
              <a:buChar char="ü"/>
            </a:pPr>
            <a:r>
              <a:rPr lang="fr-FR" sz="2400" b="1" dirty="0"/>
              <a:t>Gouvernement du pays hôte</a:t>
            </a:r>
            <a:endParaRPr lang="en-US" altLang="fr-FR" sz="2400" b="1" dirty="0" smtClean="0"/>
          </a:p>
          <a:p>
            <a:pPr marL="892175" lvl="1" indent="-530225">
              <a:lnSpc>
                <a:spcPct val="90000"/>
              </a:lnSpc>
              <a:spcBef>
                <a:spcPts val="600"/>
              </a:spcBef>
              <a:buFont typeface="Wingdings" pitchFamily="2" charset="2"/>
              <a:buChar char="§"/>
            </a:pPr>
            <a:r>
              <a:rPr lang="fr-FR" sz="2400" b="1" dirty="0"/>
              <a:t>Ministères attachés au </a:t>
            </a:r>
            <a:r>
              <a:rPr lang="fr-FR" sz="2400" b="1" dirty="0" smtClean="0"/>
              <a:t>gouvernement</a:t>
            </a:r>
            <a:br>
              <a:rPr lang="fr-FR" sz="2400" b="1" dirty="0" smtClean="0"/>
            </a:br>
            <a:r>
              <a:rPr lang="fr-FR" sz="2400" b="1" dirty="0" smtClean="0"/>
              <a:t>central</a:t>
            </a:r>
            <a:endParaRPr lang="en-US" altLang="fr-FR" sz="2400" b="1" dirty="0" smtClean="0"/>
          </a:p>
          <a:p>
            <a:pPr marL="892175" lvl="1" indent="-530225">
              <a:lnSpc>
                <a:spcPct val="90000"/>
              </a:lnSpc>
              <a:spcBef>
                <a:spcPts val="600"/>
              </a:spcBef>
              <a:buFont typeface="Wingdings" pitchFamily="2" charset="2"/>
              <a:buChar char="§"/>
            </a:pPr>
            <a:r>
              <a:rPr lang="fr-FR" sz="2400" b="1" dirty="0"/>
              <a:t>Pouvoirs régionaux et locaux</a:t>
            </a:r>
            <a:endParaRPr lang="en-US" altLang="fr-FR" sz="2400" b="1" dirty="0" smtClean="0"/>
          </a:p>
          <a:p>
            <a:pPr>
              <a:lnSpc>
                <a:spcPct val="90000"/>
              </a:lnSpc>
              <a:spcBef>
                <a:spcPts val="600"/>
              </a:spcBef>
              <a:buFont typeface="Wingdings" pitchFamily="2" charset="2"/>
              <a:buChar char="ü"/>
            </a:pPr>
            <a:endParaRPr lang="en-US" altLang="fr-FR" sz="2400" b="1" dirty="0" smtClean="0"/>
          </a:p>
          <a:p>
            <a:pPr>
              <a:lnSpc>
                <a:spcPct val="90000"/>
              </a:lnSpc>
              <a:spcBef>
                <a:spcPts val="600"/>
              </a:spcBef>
              <a:buFont typeface="Wingdings" pitchFamily="2" charset="2"/>
              <a:buChar char="ü"/>
            </a:pPr>
            <a:r>
              <a:rPr lang="fr-FR" sz="2400" b="1" dirty="0"/>
              <a:t>Secteur de la sécurité</a:t>
            </a:r>
            <a:endParaRPr lang="en-US" altLang="fr-FR" sz="2400" b="1" dirty="0" smtClean="0"/>
          </a:p>
          <a:p>
            <a:pPr lvl="1">
              <a:lnSpc>
                <a:spcPct val="90000"/>
              </a:lnSpc>
              <a:spcBef>
                <a:spcPts val="600"/>
              </a:spcBef>
              <a:buFont typeface="Wingdings" pitchFamily="2" charset="2"/>
              <a:buChar char="§"/>
            </a:pPr>
            <a:r>
              <a:rPr lang="fr-FR" sz="2400" b="1" dirty="0"/>
              <a:t>Armée et éléments </a:t>
            </a:r>
            <a:r>
              <a:rPr lang="fr-FR" sz="2400" b="1" dirty="0" smtClean="0"/>
              <a:t/>
            </a:r>
            <a:br>
              <a:rPr lang="fr-FR" sz="2400" b="1" dirty="0" smtClean="0"/>
            </a:br>
            <a:r>
              <a:rPr lang="fr-FR" sz="2400" b="1" dirty="0" smtClean="0"/>
              <a:t>paramilitaires</a:t>
            </a:r>
            <a:endParaRPr lang="en-US" altLang="fr-FR" sz="2400" b="1" dirty="0" smtClean="0"/>
          </a:p>
          <a:p>
            <a:pPr lvl="1">
              <a:lnSpc>
                <a:spcPct val="90000"/>
              </a:lnSpc>
              <a:spcBef>
                <a:spcPts val="600"/>
              </a:spcBef>
              <a:buFont typeface="Wingdings" pitchFamily="2" charset="2"/>
              <a:buChar char="§"/>
            </a:pPr>
            <a:r>
              <a:rPr lang="en-US" altLang="fr-FR" sz="2400" b="1" dirty="0" smtClean="0"/>
              <a:t>Police</a:t>
            </a:r>
          </a:p>
          <a:p>
            <a:pPr lvl="1">
              <a:lnSpc>
                <a:spcPct val="90000"/>
              </a:lnSpc>
              <a:spcBef>
                <a:spcPts val="600"/>
              </a:spcBef>
              <a:buFont typeface="Wingdings" pitchFamily="2" charset="2"/>
              <a:buNone/>
            </a:pPr>
            <a:endParaRPr lang="en-US" altLang="fr-FR" sz="2400" b="1" dirty="0" smtClean="0"/>
          </a:p>
          <a:p>
            <a:pPr>
              <a:lnSpc>
                <a:spcPct val="90000"/>
              </a:lnSpc>
              <a:spcBef>
                <a:spcPts val="600"/>
              </a:spcBef>
              <a:buFont typeface="Wingdings" pitchFamily="2" charset="2"/>
              <a:buChar char="ü"/>
            </a:pPr>
            <a:r>
              <a:rPr lang="fr-FR" sz="2400" b="1" dirty="0"/>
              <a:t>Dirigeants des collectivités</a:t>
            </a:r>
            <a:endParaRPr lang="en-US" altLang="fr-FR" sz="2400" b="1" dirty="0" smtClean="0"/>
          </a:p>
          <a:p>
            <a:pPr>
              <a:lnSpc>
                <a:spcPts val="2000"/>
              </a:lnSpc>
              <a:spcBef>
                <a:spcPts val="600"/>
              </a:spcBef>
              <a:buFont typeface="Wingdings" pitchFamily="2" charset="2"/>
              <a:buChar char="ü"/>
            </a:pPr>
            <a:endParaRPr lang="en-US" altLang="fr-FR" sz="2400" b="1" dirty="0" smtClean="0"/>
          </a:p>
          <a:p>
            <a:pPr>
              <a:lnSpc>
                <a:spcPct val="90000"/>
              </a:lnSpc>
              <a:spcBef>
                <a:spcPts val="600"/>
              </a:spcBef>
              <a:buFont typeface="Wingdings" pitchFamily="2" charset="2"/>
              <a:buChar char="ü"/>
            </a:pPr>
            <a:r>
              <a:rPr lang="fr-FR" sz="2400" b="1" dirty="0"/>
              <a:t>ONG et organisations de la société </a:t>
            </a:r>
            <a:r>
              <a:rPr lang="fr-FR" sz="2400" b="1" dirty="0" smtClean="0"/>
              <a:t/>
            </a:r>
            <a:br>
              <a:rPr lang="fr-FR" sz="2400" b="1" dirty="0" smtClean="0"/>
            </a:br>
            <a:r>
              <a:rPr lang="fr-FR" sz="2400" b="1" dirty="0" smtClean="0"/>
              <a:t>civile </a:t>
            </a:r>
            <a:r>
              <a:rPr lang="fr-FR" sz="2400" b="1" dirty="0"/>
              <a:t>locales</a:t>
            </a:r>
            <a:endParaRPr lang="en-US" altLang="fr-FR" sz="2400" b="1" dirty="0" smtClean="0"/>
          </a:p>
          <a:p>
            <a:pPr algn="ctr">
              <a:lnSpc>
                <a:spcPct val="90000"/>
              </a:lnSpc>
              <a:spcBef>
                <a:spcPts val="600"/>
              </a:spcBef>
              <a:buFont typeface="Wingdings" pitchFamily="2" charset="2"/>
              <a:buNone/>
            </a:pPr>
            <a:endParaRPr lang="en-US" altLang="fr-FR" sz="2400" b="1" i="1" dirty="0" smtClean="0">
              <a:solidFill>
                <a:srgbClr val="0000FF"/>
              </a:solidFill>
            </a:endParaRPr>
          </a:p>
          <a:p>
            <a:pPr>
              <a:lnSpc>
                <a:spcPct val="70000"/>
              </a:lnSpc>
              <a:buFont typeface="Wingdings" pitchFamily="2" charset="2"/>
              <a:buNone/>
            </a:pPr>
            <a:endParaRPr lang="en-US" altLang="fr-FR" sz="2400" b="1" dirty="0" smtClean="0">
              <a:solidFill>
                <a:srgbClr val="0000FF"/>
              </a:solidFill>
              <a:latin typeface="Calibri" pitchFamily="34" charset="0"/>
            </a:endParaRPr>
          </a:p>
          <a:p>
            <a:pPr>
              <a:lnSpc>
                <a:spcPct val="70000"/>
              </a:lnSpc>
              <a:buFont typeface="Wingdings" pitchFamily="2" charset="2"/>
              <a:buChar char="Ø"/>
            </a:pPr>
            <a:endParaRPr lang="en-US" altLang="fr-FR" sz="2400" b="1" dirty="0" smtClean="0">
              <a:latin typeface="Calibri" pitchFamily="34" charset="0"/>
            </a:endParaRPr>
          </a:p>
          <a:p>
            <a:pPr>
              <a:lnSpc>
                <a:spcPct val="70000"/>
              </a:lnSpc>
              <a:buFont typeface="Wingdings" pitchFamily="2" charset="2"/>
              <a:buChar char="Ø"/>
            </a:pPr>
            <a:endParaRPr lang="en-US" altLang="fr-FR" sz="2400" b="1" dirty="0" smtClean="0"/>
          </a:p>
        </p:txBody>
      </p:sp>
      <p:sp>
        <p:nvSpPr>
          <p:cNvPr id="150532" name="Text Box 4"/>
          <p:cNvSpPr txBox="1">
            <a:spLocks noChangeArrowheads="1"/>
          </p:cNvSpPr>
          <p:nvPr/>
        </p:nvSpPr>
        <p:spPr bwMode="auto">
          <a:xfrm>
            <a:off x="38100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fr-FR" sz="2800" b="1" dirty="0" smtClean="0">
                <a:solidFill>
                  <a:srgbClr val="3333FF"/>
                </a:solidFill>
              </a:rPr>
              <a:t>PARTENAIRES NATIONAUX</a:t>
            </a:r>
            <a:endParaRPr lang="en-US" altLang="fr-FR" sz="2800" b="1" dirty="0">
              <a:solidFill>
                <a:srgbClr val="3333FF"/>
              </a:solidFill>
            </a:endParaRPr>
          </a:p>
        </p:txBody>
      </p:sp>
      <p:pic>
        <p:nvPicPr>
          <p:cNvPr id="150533" name="Picture 8" descr="http://www.corbisimages.com/images/Corbis-42-17197256.jpg?size=67&amp;uid=6046cf1c-95bd-41ae-97dd-eb26c2ba8ae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54675" y="3048000"/>
            <a:ext cx="14478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Picture 10" descr="http://www.police.gov.rw/files-and-media/imagecache/original_image/content-images/42/namuhoranyewithTZ.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7413" y="3898900"/>
            <a:ext cx="149225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5" name="Picture 12" descr="http://previous.presstv.ir/photo/20101013/shirsoleiman20101013111755450.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81650" y="4381500"/>
            <a:ext cx="15240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6" name="Picture 14" descr="http://www.ecbproject.org/images/Somalia-ACAPS-ECB-JNA-training-Oct-11-400x239.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315200" y="5410200"/>
            <a:ext cx="1600200"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7" name="Picture 16" descr="http://1.bp.blogspot.com/_mg7D3kYysfw/R0s0crBx-8I/AAAAAAAAEoI/5uudmVYpfJU/s400/afp_drc_joseph_kabila_195_08Sep007.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99490" y="875518"/>
            <a:ext cx="984250" cy="1055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8" name="Picture 18" descr="http://sabahionline.com/shared/images/2012/07/23/garissa-elders-security.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275513" y="2324100"/>
            <a:ext cx="1677987"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ZoneTexte 10"/>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2" name="ZoneTexte 11"/>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3" name="ZoneTexte 12"/>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4"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92</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5" name="Text Box 4"/>
          <p:cNvSpPr txBox="1">
            <a:spLocks noChangeArrowheads="1"/>
          </p:cNvSpPr>
          <p:nvPr/>
        </p:nvSpPr>
        <p:spPr bwMode="auto">
          <a:xfrm>
            <a:off x="38100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fr-FR" sz="2800" b="1" dirty="0" smtClean="0">
                <a:solidFill>
                  <a:srgbClr val="000000"/>
                </a:solidFill>
              </a:rPr>
              <a:t>PARTENAIRES NATIONAUX</a:t>
            </a:r>
            <a:endParaRPr lang="en-US" altLang="fr-FR" sz="2800" b="1" dirty="0">
              <a:solidFill>
                <a:srgbClr val="000000"/>
              </a:solidFill>
            </a:endParaRPr>
          </a:p>
        </p:txBody>
      </p:sp>
      <p:sp>
        <p:nvSpPr>
          <p:cNvPr id="151556" name="Rectangle 6"/>
          <p:cNvSpPr>
            <a:spLocks noChangeArrowheads="1"/>
          </p:cNvSpPr>
          <p:nvPr/>
        </p:nvSpPr>
        <p:spPr bwMode="auto">
          <a:xfrm>
            <a:off x="381000" y="1143000"/>
            <a:ext cx="8534400" cy="60472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457200" indent="-457200" eaLnBrk="0" hangingPunct="0">
              <a:defRPr sz="2000">
                <a:solidFill>
                  <a:schemeClr val="tx1"/>
                </a:solidFill>
                <a:latin typeface="Calibri" pitchFamily="34" charset="0"/>
                <a:cs typeface="Arial" pitchFamily="34" charset="0"/>
              </a:defRPr>
            </a:lvl1pPr>
            <a:lvl2pPr marL="914400" indent="-45720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lnSpc>
                <a:spcPct val="90000"/>
              </a:lnSpc>
              <a:buClr>
                <a:srgbClr val="0000FF"/>
              </a:buClr>
              <a:buSzPct val="80000"/>
              <a:buFont typeface="Wingdings" pitchFamily="2" charset="2"/>
              <a:buChar char="ð"/>
            </a:pPr>
            <a:r>
              <a:rPr lang="fr-FR" sz="2300" b="1" dirty="0" smtClean="0">
                <a:solidFill>
                  <a:srgbClr val="0000E2"/>
                </a:solidFill>
              </a:rPr>
              <a:t>Le </a:t>
            </a:r>
            <a:r>
              <a:rPr lang="fr-FR" sz="2300" b="1" dirty="0">
                <a:solidFill>
                  <a:srgbClr val="0000E2"/>
                </a:solidFill>
              </a:rPr>
              <a:t>gouvernement du pays hôte</a:t>
            </a:r>
            <a:r>
              <a:rPr lang="fr-FR" sz="2300" b="1" dirty="0"/>
              <a:t> est le plus important des acteurs extérieurs aux Nations Unies avec lequel les responsables des opérations de maintien de la paix collaborent; cette association est le plus grand enjeu en la </a:t>
            </a:r>
            <a:r>
              <a:rPr lang="fr-FR" sz="2300" b="1" dirty="0" smtClean="0"/>
              <a:t>matière</a:t>
            </a:r>
          </a:p>
          <a:p>
            <a:pPr eaLnBrk="1" hangingPunct="1">
              <a:lnSpc>
                <a:spcPct val="50000"/>
              </a:lnSpc>
              <a:buClr>
                <a:srgbClr val="0000FF"/>
              </a:buClr>
              <a:buSzPct val="80000"/>
              <a:buFont typeface="Wingdings" pitchFamily="2" charset="2"/>
              <a:buNone/>
            </a:pPr>
            <a:endParaRPr lang="en-CA" altLang="fr-FR" sz="2300" b="1" dirty="0">
              <a:solidFill>
                <a:srgbClr val="000000"/>
              </a:solidFill>
            </a:endParaRPr>
          </a:p>
          <a:p>
            <a:pPr eaLnBrk="1" hangingPunct="1">
              <a:buClr>
                <a:srgbClr val="0000FF"/>
              </a:buClr>
              <a:buSzPct val="80000"/>
              <a:buFont typeface="Wingdings" pitchFamily="2" charset="2"/>
              <a:buChar char="ð"/>
            </a:pPr>
            <a:r>
              <a:rPr lang="fr-FR" sz="2300" b="1" dirty="0">
                <a:solidFill>
                  <a:srgbClr val="0000E2"/>
                </a:solidFill>
              </a:rPr>
              <a:t>Les officiers de la CIMIC-NU doivent rester en contact – de préférence par l’intermédiaire des Affaires civiles – avec </a:t>
            </a:r>
            <a:r>
              <a:rPr lang="fr-FR" sz="2300" b="1" dirty="0" smtClean="0">
                <a:solidFill>
                  <a:srgbClr val="0000E2"/>
                </a:solidFill>
              </a:rPr>
              <a:t>:</a:t>
            </a:r>
            <a:endParaRPr lang="en-GB" altLang="fr-FR" sz="2300" b="1" dirty="0">
              <a:solidFill>
                <a:srgbClr val="0000E2"/>
              </a:solidFill>
            </a:endParaRPr>
          </a:p>
          <a:p>
            <a:pPr lvl="1" eaLnBrk="1" hangingPunct="1">
              <a:buClr>
                <a:srgbClr val="000000"/>
              </a:buClr>
              <a:buSzPct val="80000"/>
              <a:buFontTx/>
              <a:buChar char="o"/>
            </a:pPr>
            <a:r>
              <a:rPr lang="fr-FR" sz="2300" b="1" dirty="0" smtClean="0"/>
              <a:t>Les </a:t>
            </a:r>
            <a:r>
              <a:rPr lang="fr-FR" sz="2300" b="1" dirty="0"/>
              <a:t>dirigeants d’autres collectivités ou factions</a:t>
            </a:r>
            <a:endParaRPr lang="en-GB" altLang="fr-FR" sz="2300" b="1" dirty="0">
              <a:solidFill>
                <a:srgbClr val="000000"/>
              </a:solidFill>
            </a:endParaRPr>
          </a:p>
          <a:p>
            <a:pPr lvl="1" eaLnBrk="1" hangingPunct="1">
              <a:buClr>
                <a:srgbClr val="000000"/>
              </a:buClr>
              <a:buSzPct val="80000"/>
              <a:buFontTx/>
              <a:buChar char="o"/>
            </a:pPr>
            <a:r>
              <a:rPr lang="fr-FR" sz="2300" b="1" dirty="0"/>
              <a:t>les leaders religieux, les associations de femmes et les associations d’étudiants, les 	universitaires, les organisations professionnelles et autres entités de la société civile du pays 	</a:t>
            </a:r>
            <a:r>
              <a:rPr lang="fr-FR" sz="2300" b="1" dirty="0" smtClean="0"/>
              <a:t>concerné</a:t>
            </a:r>
          </a:p>
          <a:p>
            <a:pPr lvl="1" eaLnBrk="1" hangingPunct="1">
              <a:lnSpc>
                <a:spcPts val="2000"/>
              </a:lnSpc>
              <a:buClr>
                <a:srgbClr val="000000"/>
              </a:buClr>
              <a:buSzPct val="80000"/>
              <a:buFontTx/>
              <a:buChar char="o"/>
            </a:pPr>
            <a:endParaRPr lang="en-GB" altLang="fr-FR" sz="2300" b="1" dirty="0">
              <a:solidFill>
                <a:srgbClr val="000000"/>
              </a:solidFill>
            </a:endParaRPr>
          </a:p>
          <a:p>
            <a:pPr eaLnBrk="1" hangingPunct="1">
              <a:buClr>
                <a:srgbClr val="0000FF"/>
              </a:buClr>
              <a:buSzPct val="80000"/>
              <a:buFont typeface="Wingdings" pitchFamily="2" charset="2"/>
              <a:buChar char="ð"/>
            </a:pPr>
            <a:r>
              <a:rPr lang="fr-FR" sz="2300" b="1" dirty="0">
                <a:solidFill>
                  <a:srgbClr val="0000E2"/>
                </a:solidFill>
              </a:rPr>
              <a:t>Les éventuels partenariats mis en place </a:t>
            </a:r>
            <a:r>
              <a:rPr lang="fr-FR" sz="2300" b="1" dirty="0"/>
              <a:t>doivent envisager une totale impartialité et aborder les questions de représentation et de cohésion, ainsi que la problématique hommes-femmes</a:t>
            </a:r>
            <a:endParaRPr lang="en-CA" altLang="fr-FR" sz="2300" b="1" dirty="0">
              <a:solidFill>
                <a:srgbClr val="000000"/>
              </a:solidFill>
            </a:endParaRPr>
          </a:p>
          <a:p>
            <a:pPr eaLnBrk="1" hangingPunct="1">
              <a:buClr>
                <a:srgbClr val="0000FF"/>
              </a:buClr>
              <a:buSzPct val="80000"/>
              <a:buFont typeface="Wingdings" pitchFamily="2" charset="2"/>
              <a:buChar char="ð"/>
            </a:pPr>
            <a:endParaRPr lang="en-GB" altLang="fr-FR" sz="2300" b="1" dirty="0">
              <a:solidFill>
                <a:srgbClr val="000000"/>
              </a:solidFill>
            </a:endParaRPr>
          </a:p>
          <a:p>
            <a:pPr lvl="1" eaLnBrk="1" hangingPunct="1">
              <a:buClr>
                <a:srgbClr val="000000"/>
              </a:buClr>
              <a:buSzPct val="80000"/>
              <a:buFontTx/>
              <a:buChar char="o"/>
            </a:pPr>
            <a:endParaRPr lang="en-GB" altLang="fr-FR" sz="2300" b="1" dirty="0">
              <a:solidFill>
                <a:srgbClr val="000000"/>
              </a:solidFill>
            </a:endParaRPr>
          </a:p>
        </p:txBody>
      </p:sp>
      <p:sp>
        <p:nvSpPr>
          <p:cNvPr id="5" name="ZoneTexte 4"/>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6" name="ZoneTexte 5"/>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ZoneTexte 6"/>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8"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93</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9" name="Rectangle 37"/>
          <p:cNvSpPr>
            <a:spLocks noGrp="1" noChangeArrowheads="1"/>
          </p:cNvSpPr>
          <p:nvPr>
            <p:ph type="body" idx="4294967295"/>
          </p:nvPr>
        </p:nvSpPr>
        <p:spPr bwMode="auto">
          <a:xfrm>
            <a:off x="914400" y="938213"/>
            <a:ext cx="6477000" cy="57673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447675" indent="-447675">
              <a:lnSpc>
                <a:spcPct val="80000"/>
              </a:lnSpc>
              <a:spcBef>
                <a:spcPts val="600"/>
              </a:spcBef>
              <a:buFont typeface="Wingdings" pitchFamily="2" charset="2"/>
              <a:buChar char="ü"/>
            </a:pPr>
            <a:r>
              <a:rPr lang="en-US" altLang="fr-FR" sz="1800" b="1" dirty="0" smtClean="0">
                <a:latin typeface="Calibri" pitchFamily="34" charset="0"/>
              </a:rPr>
              <a:t>Union </a:t>
            </a:r>
            <a:r>
              <a:rPr lang="en-US" altLang="fr-FR" sz="1800" b="1" dirty="0" err="1" smtClean="0">
                <a:latin typeface="Calibri" pitchFamily="34" charset="0"/>
              </a:rPr>
              <a:t>africaine</a:t>
            </a:r>
            <a:endParaRPr lang="en-US" altLang="fr-FR" sz="1800" b="1" dirty="0" smtClean="0">
              <a:latin typeface="Calibri" pitchFamily="34" charset="0"/>
            </a:endParaRPr>
          </a:p>
          <a:p>
            <a:pPr marL="895350" lvl="1" indent="-438150">
              <a:lnSpc>
                <a:spcPct val="80000"/>
              </a:lnSpc>
              <a:spcBef>
                <a:spcPts val="600"/>
              </a:spcBef>
              <a:buFont typeface="Wingdings" pitchFamily="2" charset="2"/>
              <a:buChar char="§"/>
            </a:pPr>
            <a:r>
              <a:rPr lang="fr-FR" sz="1600" b="1" dirty="0" smtClean="0">
                <a:latin typeface="Calibri" panose="020F0502020204030204" pitchFamily="34" charset="0"/>
              </a:rPr>
              <a:t>C’est </a:t>
            </a:r>
            <a:r>
              <a:rPr lang="fr-FR" sz="1600" b="1" dirty="0">
                <a:latin typeface="Calibri" panose="020F0502020204030204" pitchFamily="34" charset="0"/>
              </a:rPr>
              <a:t>l’organisation régionale la plus </a:t>
            </a:r>
            <a:r>
              <a:rPr lang="fr-FR" sz="1600" b="1" dirty="0" smtClean="0">
                <a:latin typeface="Calibri" panose="020F0502020204030204" pitchFamily="34" charset="0"/>
              </a:rPr>
              <a:t/>
            </a:r>
            <a:br>
              <a:rPr lang="fr-FR" sz="1600" b="1" dirty="0" smtClean="0">
                <a:latin typeface="Calibri" panose="020F0502020204030204" pitchFamily="34" charset="0"/>
              </a:rPr>
            </a:br>
            <a:r>
              <a:rPr lang="fr-FR" sz="1600" b="1" dirty="0" smtClean="0">
                <a:latin typeface="Calibri" panose="020F0502020204030204" pitchFamily="34" charset="0"/>
              </a:rPr>
              <a:t>importante </a:t>
            </a:r>
            <a:r>
              <a:rPr lang="fr-FR" sz="1600" b="1" dirty="0">
                <a:latin typeface="Calibri" panose="020F0502020204030204" pitchFamily="34" charset="0"/>
              </a:rPr>
              <a:t>d’Afrique</a:t>
            </a:r>
            <a:endParaRPr lang="en-US" altLang="fr-FR" sz="1600" b="1" dirty="0" smtClean="0">
              <a:latin typeface="Calibri" pitchFamily="34" charset="0"/>
            </a:endParaRPr>
          </a:p>
          <a:p>
            <a:pPr marL="895350" lvl="1" indent="-438150">
              <a:lnSpc>
                <a:spcPct val="80000"/>
              </a:lnSpc>
              <a:spcBef>
                <a:spcPts val="600"/>
              </a:spcBef>
              <a:buFont typeface="Wingdings" pitchFamily="2" charset="2"/>
              <a:buChar char="§"/>
            </a:pPr>
            <a:r>
              <a:rPr lang="fr-FR" sz="1600" b="1" dirty="0">
                <a:latin typeface="Calibri" panose="020F0502020204030204" pitchFamily="34" charset="0"/>
              </a:rPr>
              <a:t>Elle a été conçue sur le modèle des Nations Unies</a:t>
            </a:r>
            <a:endParaRPr lang="en-US" altLang="fr-FR" sz="1600" b="1" dirty="0" smtClean="0">
              <a:latin typeface="Calibri" pitchFamily="34" charset="0"/>
            </a:endParaRPr>
          </a:p>
          <a:p>
            <a:pPr marL="895350" lvl="1" indent="-438150">
              <a:lnSpc>
                <a:spcPct val="80000"/>
              </a:lnSpc>
              <a:spcBef>
                <a:spcPts val="600"/>
              </a:spcBef>
              <a:buFont typeface="Wingdings" pitchFamily="2" charset="2"/>
              <a:buChar char="§"/>
            </a:pPr>
            <a:r>
              <a:rPr lang="fr-FR" sz="1600" b="1" dirty="0">
                <a:latin typeface="Calibri" panose="020F0502020204030204" pitchFamily="34" charset="0"/>
              </a:rPr>
              <a:t>Compatibilité militaire – y compris en matière de coordination </a:t>
            </a:r>
            <a:r>
              <a:rPr lang="fr-FR" sz="1600" b="1" dirty="0" err="1">
                <a:latin typeface="Calibri" panose="020F0502020204030204" pitchFamily="34" charset="0"/>
              </a:rPr>
              <a:t>civilo</a:t>
            </a:r>
            <a:r>
              <a:rPr lang="fr-FR" sz="1600" b="1" dirty="0">
                <a:latin typeface="Calibri" panose="020F0502020204030204" pitchFamily="34" charset="0"/>
              </a:rPr>
              <a:t>-militaire</a:t>
            </a:r>
            <a:endParaRPr lang="en-US" altLang="fr-FR" sz="1600" b="1" dirty="0" smtClean="0">
              <a:latin typeface="Calibri" pitchFamily="34" charset="0"/>
            </a:endParaRPr>
          </a:p>
          <a:p>
            <a:pPr lvl="1">
              <a:lnSpc>
                <a:spcPct val="80000"/>
              </a:lnSpc>
              <a:spcBef>
                <a:spcPts val="600"/>
              </a:spcBef>
              <a:buFont typeface="Wingdings" pitchFamily="2" charset="2"/>
              <a:buNone/>
            </a:pPr>
            <a:endParaRPr lang="en-US" altLang="fr-FR" sz="1600" b="1" dirty="0" smtClean="0">
              <a:latin typeface="Calibri" pitchFamily="34" charset="0"/>
            </a:endParaRPr>
          </a:p>
          <a:p>
            <a:pPr marL="447675" indent="-447675">
              <a:lnSpc>
                <a:spcPct val="80000"/>
              </a:lnSpc>
              <a:spcBef>
                <a:spcPts val="600"/>
              </a:spcBef>
              <a:buFont typeface="Wingdings" pitchFamily="2" charset="2"/>
              <a:buChar char="ü"/>
            </a:pPr>
            <a:r>
              <a:rPr lang="en-US" altLang="fr-FR" sz="1600" b="1" dirty="0" smtClean="0">
                <a:latin typeface="Calibri" pitchFamily="34" charset="0"/>
              </a:rPr>
              <a:t>Union </a:t>
            </a:r>
            <a:r>
              <a:rPr lang="en-US" altLang="fr-FR" sz="1600" b="1" dirty="0" err="1" smtClean="0">
                <a:latin typeface="Calibri" pitchFamily="34" charset="0"/>
              </a:rPr>
              <a:t>européenne</a:t>
            </a:r>
            <a:endParaRPr lang="en-US" altLang="fr-FR" sz="1600" b="1" dirty="0" smtClean="0">
              <a:latin typeface="Calibri" pitchFamily="34" charset="0"/>
            </a:endParaRPr>
          </a:p>
          <a:p>
            <a:pPr>
              <a:lnSpc>
                <a:spcPct val="80000"/>
              </a:lnSpc>
              <a:spcBef>
                <a:spcPts val="600"/>
              </a:spcBef>
              <a:buFont typeface="Wingdings" pitchFamily="2" charset="2"/>
              <a:buChar char="ü"/>
            </a:pPr>
            <a:endParaRPr lang="en-US" altLang="fr-FR" sz="1600" b="1" dirty="0" smtClean="0">
              <a:latin typeface="Calibri" pitchFamily="34" charset="0"/>
            </a:endParaRPr>
          </a:p>
          <a:p>
            <a:pPr marL="447675" indent="-447675">
              <a:lnSpc>
                <a:spcPct val="80000"/>
              </a:lnSpc>
              <a:spcBef>
                <a:spcPts val="600"/>
              </a:spcBef>
              <a:buFont typeface="Wingdings" pitchFamily="2" charset="2"/>
              <a:buChar char="ü"/>
            </a:pPr>
            <a:r>
              <a:rPr lang="en-US" altLang="fr-FR" sz="1600" b="1" dirty="0" err="1" smtClean="0">
                <a:latin typeface="Calibri" pitchFamily="34" charset="0"/>
              </a:rPr>
              <a:t>Ligue</a:t>
            </a:r>
            <a:r>
              <a:rPr lang="en-US" altLang="fr-FR" sz="1600" b="1" dirty="0" smtClean="0">
                <a:latin typeface="Calibri" pitchFamily="34" charset="0"/>
              </a:rPr>
              <a:t> des </a:t>
            </a:r>
            <a:r>
              <a:rPr lang="en-US" altLang="fr-FR" sz="1600" b="1" dirty="0" err="1" smtClean="0">
                <a:latin typeface="Calibri" pitchFamily="34" charset="0"/>
              </a:rPr>
              <a:t>États</a:t>
            </a:r>
            <a:r>
              <a:rPr lang="en-US" altLang="fr-FR" sz="1600" b="1" dirty="0" smtClean="0">
                <a:latin typeface="Calibri" pitchFamily="34" charset="0"/>
              </a:rPr>
              <a:t> </a:t>
            </a:r>
            <a:r>
              <a:rPr lang="en-US" altLang="fr-FR" sz="1600" b="1" dirty="0" err="1" smtClean="0">
                <a:latin typeface="Calibri" pitchFamily="34" charset="0"/>
              </a:rPr>
              <a:t>arabes</a:t>
            </a:r>
            <a:endParaRPr lang="en-US" altLang="fr-FR" sz="1600" b="1" dirty="0" smtClean="0">
              <a:latin typeface="Calibri" pitchFamily="34" charset="0"/>
            </a:endParaRPr>
          </a:p>
          <a:p>
            <a:pPr>
              <a:lnSpc>
                <a:spcPct val="80000"/>
              </a:lnSpc>
              <a:spcBef>
                <a:spcPts val="600"/>
              </a:spcBef>
              <a:buFont typeface="Wingdings" pitchFamily="2" charset="2"/>
              <a:buChar char="ü"/>
            </a:pPr>
            <a:endParaRPr lang="en-US" altLang="fr-FR" sz="1600" b="1" dirty="0" smtClean="0">
              <a:latin typeface="Calibri" pitchFamily="34" charset="0"/>
            </a:endParaRPr>
          </a:p>
          <a:p>
            <a:pPr marL="447675" indent="-447675">
              <a:lnSpc>
                <a:spcPct val="80000"/>
              </a:lnSpc>
              <a:spcBef>
                <a:spcPts val="600"/>
              </a:spcBef>
              <a:buFont typeface="Wingdings" pitchFamily="2" charset="2"/>
              <a:buChar char="ü"/>
            </a:pPr>
            <a:r>
              <a:rPr lang="fr-FR" sz="1600" b="1" dirty="0">
                <a:latin typeface="Calibri" panose="020F0502020204030204" pitchFamily="34" charset="0"/>
              </a:rPr>
              <a:t>Organisation Internationale de la Francophonie (OIF)</a:t>
            </a:r>
            <a:endParaRPr lang="en-US" altLang="fr-FR" sz="1600" b="1" dirty="0" smtClean="0">
              <a:latin typeface="Calibri" pitchFamily="34" charset="0"/>
            </a:endParaRPr>
          </a:p>
          <a:p>
            <a:pPr>
              <a:lnSpc>
                <a:spcPct val="80000"/>
              </a:lnSpc>
              <a:spcBef>
                <a:spcPts val="600"/>
              </a:spcBef>
              <a:buFont typeface="Wingdings" pitchFamily="2" charset="2"/>
              <a:buChar char="ü"/>
            </a:pPr>
            <a:endParaRPr lang="en-US" altLang="fr-FR" sz="1600" b="1" dirty="0" smtClean="0">
              <a:latin typeface="Calibri" pitchFamily="34" charset="0"/>
            </a:endParaRPr>
          </a:p>
          <a:p>
            <a:pPr marL="447675" indent="-447675">
              <a:lnSpc>
                <a:spcPct val="80000"/>
              </a:lnSpc>
              <a:spcBef>
                <a:spcPts val="600"/>
              </a:spcBef>
              <a:buFont typeface="Wingdings" pitchFamily="2" charset="2"/>
              <a:buChar char="ü"/>
            </a:pPr>
            <a:r>
              <a:rPr lang="fr-FR" sz="1600" b="1" dirty="0">
                <a:latin typeface="Calibri" panose="020F0502020204030204" pitchFamily="34" charset="0"/>
              </a:rPr>
              <a:t>Organisations régionales dans le domaine de la sécurité</a:t>
            </a:r>
            <a:endParaRPr lang="en-US" altLang="fr-FR" sz="1600" b="1" dirty="0" smtClean="0">
              <a:latin typeface="Calibri" pitchFamily="34" charset="0"/>
            </a:endParaRPr>
          </a:p>
          <a:p>
            <a:pPr lvl="1">
              <a:lnSpc>
                <a:spcPct val="80000"/>
              </a:lnSpc>
              <a:spcBef>
                <a:spcPts val="600"/>
              </a:spcBef>
              <a:buFont typeface="Wingdings" pitchFamily="2" charset="2"/>
              <a:buChar char="§"/>
            </a:pPr>
            <a:r>
              <a:rPr lang="en-US" altLang="fr-FR" sz="1600" b="1" dirty="0" smtClean="0">
                <a:latin typeface="Calibri" pitchFamily="34" charset="0"/>
              </a:rPr>
              <a:t>OTAN</a:t>
            </a:r>
          </a:p>
          <a:p>
            <a:pPr lvl="1">
              <a:lnSpc>
                <a:spcPct val="80000"/>
              </a:lnSpc>
              <a:spcBef>
                <a:spcPts val="600"/>
              </a:spcBef>
              <a:buFont typeface="Wingdings" pitchFamily="2" charset="2"/>
              <a:buChar char="§"/>
            </a:pPr>
            <a:r>
              <a:rPr lang="en-US" altLang="fr-FR" sz="1600" b="1" dirty="0" smtClean="0">
                <a:latin typeface="Calibri" pitchFamily="34" charset="0"/>
              </a:rPr>
              <a:t>OSCE</a:t>
            </a:r>
          </a:p>
          <a:p>
            <a:pPr>
              <a:lnSpc>
                <a:spcPct val="80000"/>
              </a:lnSpc>
              <a:spcBef>
                <a:spcPts val="600"/>
              </a:spcBef>
              <a:buFont typeface="Wingdings" pitchFamily="2" charset="2"/>
              <a:buChar char="ü"/>
            </a:pPr>
            <a:endParaRPr lang="en-US" altLang="fr-FR" sz="1600" b="1" dirty="0" smtClean="0">
              <a:latin typeface="Calibri" pitchFamily="34" charset="0"/>
            </a:endParaRPr>
          </a:p>
          <a:p>
            <a:pPr marL="447675" indent="-447675">
              <a:lnSpc>
                <a:spcPct val="80000"/>
              </a:lnSpc>
              <a:spcBef>
                <a:spcPts val="600"/>
              </a:spcBef>
              <a:buFont typeface="Wingdings" pitchFamily="2" charset="2"/>
              <a:buChar char="ü"/>
            </a:pPr>
            <a:r>
              <a:rPr lang="fr-FR" sz="1600" b="1" dirty="0">
                <a:latin typeface="Calibri" panose="020F0502020204030204" pitchFamily="34" charset="0"/>
              </a:rPr>
              <a:t>Autres organisations régionales / </a:t>
            </a:r>
            <a:r>
              <a:rPr lang="fr-FR" sz="1600" b="1" dirty="0" err="1">
                <a:latin typeface="Calibri" panose="020F0502020204030204" pitchFamily="34" charset="0"/>
              </a:rPr>
              <a:t>sous-régionales</a:t>
            </a:r>
            <a:endParaRPr lang="en-US" altLang="fr-FR" sz="1600" b="1" dirty="0" smtClean="0">
              <a:latin typeface="Calibri" pitchFamily="34" charset="0"/>
            </a:endParaRPr>
          </a:p>
          <a:p>
            <a:pPr lvl="1">
              <a:lnSpc>
                <a:spcPct val="80000"/>
              </a:lnSpc>
              <a:spcBef>
                <a:spcPts val="600"/>
              </a:spcBef>
              <a:buFont typeface="Wingdings" pitchFamily="2" charset="2"/>
              <a:buChar char="§"/>
            </a:pPr>
            <a:r>
              <a:rPr lang="en-US" altLang="fr-FR" sz="1600" b="1" dirty="0" smtClean="0">
                <a:latin typeface="Calibri" pitchFamily="34" charset="0"/>
              </a:rPr>
              <a:t>CEDEAO</a:t>
            </a:r>
          </a:p>
          <a:p>
            <a:pPr lvl="1">
              <a:lnSpc>
                <a:spcPct val="80000"/>
              </a:lnSpc>
              <a:spcBef>
                <a:spcPts val="600"/>
              </a:spcBef>
              <a:buFont typeface="Wingdings" pitchFamily="2" charset="2"/>
              <a:buChar char="§"/>
            </a:pPr>
            <a:r>
              <a:rPr lang="fr-FR" altLang="fr-FR" sz="1600" b="1" dirty="0" smtClean="0">
                <a:latin typeface="Calibri" pitchFamily="34" charset="0"/>
              </a:rPr>
              <a:t>CEEAC/ ECCAS</a:t>
            </a:r>
          </a:p>
          <a:p>
            <a:pPr lvl="1">
              <a:lnSpc>
                <a:spcPct val="80000"/>
              </a:lnSpc>
              <a:spcBef>
                <a:spcPts val="600"/>
              </a:spcBef>
              <a:buFont typeface="Wingdings" pitchFamily="2" charset="2"/>
              <a:buChar char="§"/>
            </a:pPr>
            <a:r>
              <a:rPr lang="fr-FR" altLang="fr-FR" sz="1600" b="1" dirty="0" smtClean="0">
                <a:latin typeface="Calibri" pitchFamily="34" charset="0"/>
              </a:rPr>
              <a:t>Etc.</a:t>
            </a:r>
            <a:endParaRPr lang="en-US" altLang="fr-FR" sz="1600" b="1" dirty="0" smtClean="0">
              <a:latin typeface="Calibri" pitchFamily="34" charset="0"/>
            </a:endParaRPr>
          </a:p>
          <a:p>
            <a:pPr>
              <a:lnSpc>
                <a:spcPct val="70000"/>
              </a:lnSpc>
              <a:buFont typeface="Wingdings" pitchFamily="2" charset="2"/>
              <a:buNone/>
            </a:pPr>
            <a:endParaRPr lang="en-US" altLang="fr-FR" sz="1600" b="1" dirty="0" smtClean="0">
              <a:latin typeface="Calibri" pitchFamily="34" charset="0"/>
            </a:endParaRPr>
          </a:p>
          <a:p>
            <a:pPr>
              <a:lnSpc>
                <a:spcPct val="70000"/>
              </a:lnSpc>
              <a:buFont typeface="Wingdings" pitchFamily="2" charset="2"/>
              <a:buChar char="Ø"/>
            </a:pPr>
            <a:endParaRPr lang="en-US" altLang="fr-FR" sz="1600" b="1" dirty="0" smtClean="0">
              <a:latin typeface="Calibri" pitchFamily="34" charset="0"/>
            </a:endParaRPr>
          </a:p>
          <a:p>
            <a:pPr>
              <a:lnSpc>
                <a:spcPct val="70000"/>
              </a:lnSpc>
              <a:buFont typeface="Wingdings" pitchFamily="2" charset="2"/>
              <a:buChar char="Ø"/>
            </a:pPr>
            <a:endParaRPr lang="en-US" altLang="fr-FR" sz="1600" b="1" dirty="0" smtClean="0">
              <a:latin typeface="Calibri" pitchFamily="34" charset="0"/>
            </a:endParaRPr>
          </a:p>
        </p:txBody>
      </p:sp>
      <p:pic>
        <p:nvPicPr>
          <p:cNvPr id="152580" name="Picture 22" descr="siteon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30655" y="3537869"/>
            <a:ext cx="129540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81" name="Picture 5" descr="http://www.globalvoices.org.au/wp-content/uploads/NATO-Logo-for-website-page.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35145" y="4701612"/>
            <a:ext cx="914400"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82" name="Picture 7" descr="http://www.watchover-eu.org/news/2006/eu_logo.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1930" y="2511425"/>
            <a:ext cx="7620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83" name="Picture 9" descr="http://www.theepochtimes.com/news_images/2004-9-29-osce-logo.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10360" y="4657960"/>
            <a:ext cx="990600" cy="7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84" name="Picture 13" descr="http://indepthafrica.com/wp-content/uploads/2011/03/African-Union.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28600" y="990600"/>
            <a:ext cx="762000"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85" name="Picture 15" descr="http://africanbrains.net/wp-content/uploads/2012/09/ECOWAS-Logo1.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48100" y="5715000"/>
            <a:ext cx="6477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86" name="Picture 11" descr="ECCAS"/>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18063" y="5715000"/>
            <a:ext cx="592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587" name="Text Box 4"/>
          <p:cNvSpPr txBox="1">
            <a:spLocks noChangeArrowheads="1"/>
          </p:cNvSpPr>
          <p:nvPr/>
        </p:nvSpPr>
        <p:spPr bwMode="auto">
          <a:xfrm>
            <a:off x="400050" y="242888"/>
            <a:ext cx="8439150" cy="523220"/>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fr-FR" sz="2800" b="1" dirty="0" smtClean="0">
                <a:solidFill>
                  <a:srgbClr val="3333FF"/>
                </a:solidFill>
              </a:rPr>
              <a:t>PARTENAIRES RÉGIONAUX ET INTERNATIONAUX</a:t>
            </a:r>
            <a:endParaRPr lang="en-US" altLang="fr-FR" sz="2800" b="1" dirty="0">
              <a:solidFill>
                <a:srgbClr val="3333FF"/>
              </a:solidFill>
            </a:endParaRPr>
          </a:p>
        </p:txBody>
      </p:sp>
      <p:sp>
        <p:nvSpPr>
          <p:cNvPr id="152588" name="Rectangle 37"/>
          <p:cNvSpPr>
            <a:spLocks noChangeArrowheads="1"/>
          </p:cNvSpPr>
          <p:nvPr/>
        </p:nvSpPr>
        <p:spPr bwMode="auto">
          <a:xfrm>
            <a:off x="6400800" y="914400"/>
            <a:ext cx="2362200" cy="68580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55563" indent="-14288"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a:spcBef>
                <a:spcPct val="20000"/>
              </a:spcBef>
              <a:buFont typeface="Wingdings" pitchFamily="2" charset="2"/>
              <a:buNone/>
            </a:pPr>
            <a:r>
              <a:rPr lang="en-US" altLang="fr-FR" sz="1400" b="1" dirty="0" err="1" smtClean="0">
                <a:solidFill>
                  <a:srgbClr val="0000FF"/>
                </a:solidFill>
              </a:rPr>
              <a:t>Certaines</a:t>
            </a:r>
            <a:r>
              <a:rPr lang="en-US" altLang="fr-FR" sz="1400" b="1" dirty="0" smtClean="0">
                <a:solidFill>
                  <a:srgbClr val="0000FF"/>
                </a:solidFill>
              </a:rPr>
              <a:t> </a:t>
            </a:r>
            <a:r>
              <a:rPr lang="en-US" altLang="fr-FR" sz="1400" b="1" dirty="0" err="1" smtClean="0">
                <a:solidFill>
                  <a:srgbClr val="0000FF"/>
                </a:solidFill>
              </a:rPr>
              <a:t>représentations</a:t>
            </a:r>
            <a:r>
              <a:rPr lang="en-US" altLang="fr-FR" sz="1400" b="1" dirty="0" smtClean="0">
                <a:solidFill>
                  <a:srgbClr val="0000FF"/>
                </a:solidFill>
              </a:rPr>
              <a:t> </a:t>
            </a:r>
            <a:r>
              <a:rPr lang="en-US" altLang="fr-FR" sz="1400" b="1" dirty="0" err="1" smtClean="0">
                <a:solidFill>
                  <a:srgbClr val="0000FF"/>
                </a:solidFill>
              </a:rPr>
              <a:t>permanentes</a:t>
            </a:r>
            <a:r>
              <a:rPr lang="en-US" altLang="fr-FR" sz="1400" b="1" dirty="0" smtClean="0">
                <a:solidFill>
                  <a:srgbClr val="0000FF"/>
                </a:solidFill>
              </a:rPr>
              <a:t>/</a:t>
            </a:r>
            <a:r>
              <a:rPr lang="en-US" altLang="fr-FR" sz="1400" b="1" dirty="0" err="1" smtClean="0">
                <a:solidFill>
                  <a:srgbClr val="0000FF"/>
                </a:solidFill>
              </a:rPr>
              <a:t>Statut</a:t>
            </a:r>
            <a:r>
              <a:rPr lang="en-US" altLang="fr-FR" sz="1400" b="1" dirty="0" smtClean="0">
                <a:solidFill>
                  <a:srgbClr val="0000FF"/>
                </a:solidFill>
              </a:rPr>
              <a:t> </a:t>
            </a:r>
            <a:r>
              <a:rPr lang="en-US" altLang="fr-FR" sz="1400" b="1" dirty="0" err="1" smtClean="0">
                <a:solidFill>
                  <a:srgbClr val="0000FF"/>
                </a:solidFill>
              </a:rPr>
              <a:t>d’observateurs</a:t>
            </a:r>
            <a:endParaRPr lang="en-US" altLang="fr-FR" sz="1400" b="1" dirty="0">
              <a:solidFill>
                <a:srgbClr val="000000"/>
              </a:solidFill>
            </a:endParaRPr>
          </a:p>
        </p:txBody>
      </p:sp>
      <p:sp>
        <p:nvSpPr>
          <p:cNvPr id="152589" name="Rectangle 37"/>
          <p:cNvSpPr>
            <a:spLocks noChangeArrowheads="1"/>
          </p:cNvSpPr>
          <p:nvPr/>
        </p:nvSpPr>
        <p:spPr bwMode="auto">
          <a:xfrm>
            <a:off x="6467475" y="4711876"/>
            <a:ext cx="2362200" cy="457200"/>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marL="812800" indent="-812800"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nSpc>
                <a:spcPct val="70000"/>
              </a:lnSpc>
              <a:spcBef>
                <a:spcPct val="20000"/>
              </a:spcBef>
              <a:buFont typeface="Wingdings" pitchFamily="2" charset="2"/>
              <a:buNone/>
            </a:pPr>
            <a:endParaRPr lang="en-US" altLang="fr-FR" sz="1400" b="1" dirty="0">
              <a:solidFill>
                <a:srgbClr val="000000"/>
              </a:solidFill>
            </a:endParaRPr>
          </a:p>
          <a:p>
            <a:pPr marL="0" indent="0" algn="ctr">
              <a:lnSpc>
                <a:spcPct val="70000"/>
              </a:lnSpc>
              <a:spcBef>
                <a:spcPct val="20000"/>
              </a:spcBef>
            </a:pPr>
            <a:r>
              <a:rPr lang="fr-FR" sz="1400" b="1" dirty="0" smtClean="0">
                <a:solidFill>
                  <a:srgbClr val="0000E2"/>
                </a:solidFill>
              </a:rPr>
              <a:t>Cf</a:t>
            </a:r>
            <a:r>
              <a:rPr lang="fr-FR" sz="1400" b="1" dirty="0">
                <a:solidFill>
                  <a:srgbClr val="0000E2"/>
                </a:solidFill>
              </a:rPr>
              <a:t>. Chapitre VIII</a:t>
            </a:r>
            <a:endParaRPr lang="en-US" altLang="fr-FR" sz="1400" b="1" dirty="0">
              <a:solidFill>
                <a:srgbClr val="0000E2"/>
              </a:solidFill>
            </a:endParaRPr>
          </a:p>
          <a:p>
            <a:pPr>
              <a:lnSpc>
                <a:spcPct val="70000"/>
              </a:lnSpc>
              <a:spcBef>
                <a:spcPct val="20000"/>
              </a:spcBef>
              <a:buFont typeface="Wingdings" pitchFamily="2" charset="2"/>
              <a:buChar char="Ø"/>
            </a:pPr>
            <a:endParaRPr lang="en-US" altLang="fr-FR" sz="1400" b="1" dirty="0">
              <a:solidFill>
                <a:srgbClr val="000000"/>
              </a:solidFill>
            </a:endParaRPr>
          </a:p>
        </p:txBody>
      </p:sp>
      <p:pic>
        <p:nvPicPr>
          <p:cNvPr id="152590" name="Picture 21" descr="File:Emblem of the Arab League.svg">
            <a:hlinkClick r:id="rId10"/>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937000" y="3044950"/>
            <a:ext cx="558800"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ZoneTexte 14"/>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6" name="ZoneTexte 15"/>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7" name="ZoneTexte 16"/>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8"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94</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9"/>
          <p:cNvSpPr>
            <a:spLocks noChangeArrowheads="1"/>
          </p:cNvSpPr>
          <p:nvPr/>
        </p:nvSpPr>
        <p:spPr bwMode="auto">
          <a:xfrm>
            <a:off x="179388" y="357188"/>
            <a:ext cx="8785225" cy="6815137"/>
          </a:xfrm>
          <a:prstGeom prst="rect">
            <a:avLst/>
          </a:prstGeom>
          <a:noFill/>
          <a:ln w="9525">
            <a:noFill/>
            <a:miter lim="800000"/>
            <a:headEnd/>
            <a:tailEnd/>
          </a:ln>
          <a:effectLst/>
        </p:spPr>
        <p:txBody>
          <a:bodyPr/>
          <a:lstStyle/>
          <a:p>
            <a:pPr marL="609600" indent="-609600">
              <a:lnSpc>
                <a:spcPct val="90000"/>
              </a:lnSpc>
              <a:spcBef>
                <a:spcPct val="20000"/>
              </a:spcBef>
              <a:buFont typeface="Wingdings" pitchFamily="2" charset="2"/>
              <a:buNone/>
              <a:defRPr/>
            </a:pPr>
            <a:endParaRPr lang="en-US" sz="4400" dirty="0">
              <a:solidFill>
                <a:srgbClr val="000000"/>
              </a:solidFill>
              <a:effectLst>
                <a:outerShdw blurRad="38100" dist="38100" dir="2700000" algn="tl">
                  <a:srgbClr val="C0C0C0"/>
                </a:outerShdw>
              </a:effectLst>
              <a:ea typeface="MS PGothic" pitchFamily="34" charset="-128"/>
              <a:cs typeface="Calibri" pitchFamily="34" charset="0"/>
            </a:endParaRPr>
          </a:p>
          <a:p>
            <a:pPr marL="609600" indent="-609600">
              <a:lnSpc>
                <a:spcPct val="90000"/>
              </a:lnSpc>
              <a:spcBef>
                <a:spcPct val="20000"/>
              </a:spcBef>
              <a:buFont typeface="Wingdings" pitchFamily="2" charset="2"/>
              <a:buNone/>
              <a:defRPr/>
            </a:pPr>
            <a:endParaRPr lang="en-US" sz="4400" dirty="0">
              <a:solidFill>
                <a:srgbClr val="000000"/>
              </a:solidFill>
              <a:effectLst>
                <a:outerShdw blurRad="38100" dist="38100" dir="2700000" algn="tl">
                  <a:srgbClr val="C0C0C0"/>
                </a:outerShdw>
              </a:effectLst>
              <a:ea typeface="MS PGothic" pitchFamily="34" charset="-128"/>
              <a:cs typeface="Calibri" pitchFamily="34" charset="0"/>
            </a:endParaRPr>
          </a:p>
          <a:p>
            <a:pPr marL="609600" indent="-609600">
              <a:lnSpc>
                <a:spcPct val="90000"/>
              </a:lnSpc>
              <a:spcBef>
                <a:spcPct val="20000"/>
              </a:spcBef>
              <a:defRPr/>
            </a:pPr>
            <a:endParaRPr lang="en-US" dirty="0">
              <a:solidFill>
                <a:srgbClr val="333399">
                  <a:lumMod val="75000"/>
                </a:srgbClr>
              </a:solidFill>
              <a:ea typeface="MS PGothic" pitchFamily="34" charset="-128"/>
              <a:cs typeface="Calibri" pitchFamily="34" charset="0"/>
            </a:endParaRPr>
          </a:p>
          <a:p>
            <a:pPr marL="609600" indent="-609600">
              <a:lnSpc>
                <a:spcPct val="90000"/>
              </a:lnSpc>
              <a:spcBef>
                <a:spcPct val="20000"/>
              </a:spcBef>
              <a:defRPr/>
            </a:pPr>
            <a:endParaRPr lang="en-US" dirty="0">
              <a:solidFill>
                <a:srgbClr val="333399"/>
              </a:solidFill>
              <a:ea typeface="MS PGothic" pitchFamily="34" charset="-128"/>
              <a:cs typeface="Calibri" pitchFamily="34" charset="0"/>
            </a:endParaRPr>
          </a:p>
          <a:p>
            <a:pPr marL="609600" indent="-609600">
              <a:lnSpc>
                <a:spcPct val="90000"/>
              </a:lnSpc>
              <a:spcBef>
                <a:spcPct val="20000"/>
              </a:spcBef>
              <a:defRPr/>
            </a:pPr>
            <a:endParaRPr lang="en-US" sz="2800" dirty="0">
              <a:solidFill>
                <a:srgbClr val="333399"/>
              </a:solidFill>
              <a:ea typeface="MS PGothic" pitchFamily="34" charset="-128"/>
              <a:cs typeface="Calibri" pitchFamily="34" charset="0"/>
            </a:endParaRPr>
          </a:p>
          <a:p>
            <a:pPr marL="609600" indent="-609600">
              <a:lnSpc>
                <a:spcPct val="90000"/>
              </a:lnSpc>
              <a:spcBef>
                <a:spcPct val="20000"/>
              </a:spcBef>
              <a:defRPr/>
            </a:pPr>
            <a:endParaRPr lang="en-US" sz="2800" dirty="0">
              <a:solidFill>
                <a:srgbClr val="333399"/>
              </a:solidFill>
              <a:effectLst>
                <a:outerShdw blurRad="38100" dist="38100" dir="2700000" algn="tl">
                  <a:srgbClr val="C0C0C0"/>
                </a:outerShdw>
              </a:effectLst>
              <a:ea typeface="MS PGothic" pitchFamily="34" charset="-128"/>
              <a:cs typeface="Calibri" pitchFamily="34" charset="0"/>
            </a:endParaRPr>
          </a:p>
          <a:p>
            <a:pPr marL="609600" indent="-609600">
              <a:lnSpc>
                <a:spcPct val="90000"/>
              </a:lnSpc>
              <a:spcBef>
                <a:spcPct val="20000"/>
              </a:spcBef>
              <a:defRPr/>
            </a:pPr>
            <a:endParaRPr lang="en-US" sz="2800" dirty="0">
              <a:solidFill>
                <a:srgbClr val="333399"/>
              </a:solidFill>
              <a:effectLst>
                <a:outerShdw blurRad="38100" dist="38100" dir="2700000" algn="tl">
                  <a:srgbClr val="C0C0C0"/>
                </a:outerShdw>
              </a:effectLst>
              <a:ea typeface="MS PGothic" pitchFamily="34" charset="-128"/>
              <a:cs typeface="Calibri" pitchFamily="34" charset="0"/>
            </a:endParaRPr>
          </a:p>
          <a:p>
            <a:pPr marL="609600" indent="-609600">
              <a:lnSpc>
                <a:spcPct val="90000"/>
              </a:lnSpc>
              <a:spcBef>
                <a:spcPct val="20000"/>
              </a:spcBef>
              <a:defRPr/>
            </a:pPr>
            <a:endParaRPr lang="en-US" sz="2800" dirty="0">
              <a:solidFill>
                <a:srgbClr val="333399"/>
              </a:solidFill>
              <a:effectLst>
                <a:outerShdw blurRad="38100" dist="38100" dir="2700000" algn="tl">
                  <a:srgbClr val="C0C0C0"/>
                </a:outerShdw>
              </a:effectLst>
              <a:ea typeface="MS PGothic" pitchFamily="34" charset="-128"/>
              <a:cs typeface="Calibri" pitchFamily="34" charset="0"/>
            </a:endParaRPr>
          </a:p>
        </p:txBody>
      </p:sp>
      <p:sp>
        <p:nvSpPr>
          <p:cNvPr id="11" name="Rectangle 9"/>
          <p:cNvSpPr>
            <a:spLocks noChangeArrowheads="1"/>
          </p:cNvSpPr>
          <p:nvPr/>
        </p:nvSpPr>
        <p:spPr bwMode="auto">
          <a:xfrm>
            <a:off x="179388" y="333375"/>
            <a:ext cx="8785225" cy="6815138"/>
          </a:xfrm>
          <a:prstGeom prst="rect">
            <a:avLst/>
          </a:prstGeom>
          <a:noFill/>
          <a:ln w="9525">
            <a:noFill/>
            <a:miter lim="800000"/>
            <a:headEnd/>
            <a:tailEnd/>
          </a:ln>
          <a:effectLst/>
        </p:spPr>
        <p:txBody>
          <a:bodyPr/>
          <a:lstStyle/>
          <a:p>
            <a:pPr marL="609600" indent="-609600">
              <a:lnSpc>
                <a:spcPct val="90000"/>
              </a:lnSpc>
              <a:spcBef>
                <a:spcPct val="20000"/>
              </a:spcBef>
              <a:buFont typeface="Wingdings" pitchFamily="2" charset="2"/>
              <a:buNone/>
              <a:defRPr/>
            </a:pPr>
            <a:endParaRPr lang="en-US" sz="4400" dirty="0">
              <a:solidFill>
                <a:srgbClr val="000000"/>
              </a:solidFill>
              <a:effectLst>
                <a:outerShdw blurRad="38100" dist="38100" dir="2700000" algn="tl">
                  <a:srgbClr val="C0C0C0"/>
                </a:outerShdw>
              </a:effectLst>
              <a:ea typeface="MS PGothic" pitchFamily="34" charset="-128"/>
              <a:cs typeface="Calibri" pitchFamily="34" charset="0"/>
            </a:endParaRPr>
          </a:p>
          <a:p>
            <a:pPr marL="609600" indent="-609600">
              <a:lnSpc>
                <a:spcPct val="90000"/>
              </a:lnSpc>
              <a:spcBef>
                <a:spcPct val="20000"/>
              </a:spcBef>
              <a:defRPr/>
            </a:pPr>
            <a:endParaRPr lang="en-US" sz="2800" dirty="0">
              <a:solidFill>
                <a:srgbClr val="000066"/>
              </a:solidFill>
              <a:ea typeface="MS PGothic" pitchFamily="34" charset="-128"/>
              <a:cs typeface="Calibri" pitchFamily="34" charset="0"/>
            </a:endParaRPr>
          </a:p>
          <a:p>
            <a:pPr marL="609600" indent="-609600">
              <a:lnSpc>
                <a:spcPct val="90000"/>
              </a:lnSpc>
              <a:spcBef>
                <a:spcPct val="20000"/>
              </a:spcBef>
              <a:defRPr/>
            </a:pPr>
            <a:endParaRPr lang="en-US" dirty="0">
              <a:solidFill>
                <a:srgbClr val="333399"/>
              </a:solidFill>
              <a:ea typeface="MS PGothic" pitchFamily="34" charset="-128"/>
              <a:cs typeface="Calibri" pitchFamily="34" charset="0"/>
            </a:endParaRPr>
          </a:p>
          <a:p>
            <a:pPr marL="609600" indent="-609600">
              <a:lnSpc>
                <a:spcPct val="90000"/>
              </a:lnSpc>
              <a:spcBef>
                <a:spcPct val="20000"/>
              </a:spcBef>
              <a:defRPr/>
            </a:pPr>
            <a:endParaRPr lang="en-US" sz="2800" dirty="0">
              <a:solidFill>
                <a:srgbClr val="333399"/>
              </a:solidFill>
              <a:ea typeface="MS PGothic" pitchFamily="34" charset="-128"/>
              <a:cs typeface="Calibri" pitchFamily="34" charset="0"/>
            </a:endParaRPr>
          </a:p>
          <a:p>
            <a:pPr marL="609600" indent="-609600">
              <a:lnSpc>
                <a:spcPct val="90000"/>
              </a:lnSpc>
              <a:spcBef>
                <a:spcPct val="20000"/>
              </a:spcBef>
              <a:defRPr/>
            </a:pPr>
            <a:endParaRPr lang="en-US" sz="2800" dirty="0">
              <a:solidFill>
                <a:srgbClr val="333399"/>
              </a:solidFill>
              <a:effectLst>
                <a:outerShdw blurRad="38100" dist="38100" dir="2700000" algn="tl">
                  <a:srgbClr val="C0C0C0"/>
                </a:outerShdw>
              </a:effectLst>
              <a:ea typeface="MS PGothic" pitchFamily="34" charset="-128"/>
              <a:cs typeface="Calibri" pitchFamily="34" charset="0"/>
            </a:endParaRPr>
          </a:p>
          <a:p>
            <a:pPr marL="609600" indent="-609600">
              <a:lnSpc>
                <a:spcPct val="90000"/>
              </a:lnSpc>
              <a:spcBef>
                <a:spcPct val="20000"/>
              </a:spcBef>
              <a:defRPr/>
            </a:pPr>
            <a:endParaRPr lang="en-US" sz="2800" dirty="0">
              <a:solidFill>
                <a:srgbClr val="333399"/>
              </a:solidFill>
              <a:effectLst>
                <a:outerShdw blurRad="38100" dist="38100" dir="2700000" algn="tl">
                  <a:srgbClr val="C0C0C0"/>
                </a:outerShdw>
              </a:effectLst>
              <a:ea typeface="MS PGothic" pitchFamily="34" charset="-128"/>
              <a:cs typeface="Calibri" pitchFamily="34" charset="0"/>
            </a:endParaRPr>
          </a:p>
          <a:p>
            <a:pPr marL="609600" indent="-609600">
              <a:lnSpc>
                <a:spcPct val="90000"/>
              </a:lnSpc>
              <a:spcBef>
                <a:spcPct val="20000"/>
              </a:spcBef>
              <a:defRPr/>
            </a:pPr>
            <a:endParaRPr lang="en-US" sz="2800" dirty="0">
              <a:solidFill>
                <a:srgbClr val="333399"/>
              </a:solidFill>
              <a:effectLst>
                <a:outerShdw blurRad="38100" dist="38100" dir="2700000" algn="tl">
                  <a:srgbClr val="C0C0C0"/>
                </a:outerShdw>
              </a:effectLst>
              <a:ea typeface="MS PGothic" pitchFamily="34" charset="-128"/>
              <a:cs typeface="Calibri" pitchFamily="34" charset="0"/>
            </a:endParaRPr>
          </a:p>
        </p:txBody>
      </p:sp>
      <p:pic>
        <p:nvPicPr>
          <p:cNvPr id="153605" name="Picture 8" descr="http://t2.gstatic.com/images?q=tbn:ANd9GcSJ7mmwzInzAnQq4Ph5BzvPkgD_9V2YcIeUJLzpImLpVtcgiK8x"/>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1800" y="4460875"/>
            <a:ext cx="2044700" cy="165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06" name="Picture 12" descr="http://t1.gstatic.com/images?q=tbn:ANd9GcRDGknjVcLz60flddxEf9UCyEQ5BqZYvC3LsjD_DScDJY1zUDMU"/>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19200" y="4918075"/>
            <a:ext cx="1089025" cy="122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07" name="Picture 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562600" y="5451475"/>
            <a:ext cx="1828800" cy="88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08" name="Picture 1" descr="UAE.gif"/>
          <p:cNvPicPr>
            <a:picLocks noChangeAspect="1"/>
          </p:cNvPicPr>
          <p:nvPr/>
        </p:nvPicPr>
        <p:blipFill>
          <a:blip r:embed="rId6">
            <a:extLst>
              <a:ext uri="{28A0092B-C50C-407E-A947-70E740481C1C}">
                <a14:useLocalDpi xmlns:a14="http://schemas.microsoft.com/office/drawing/2010/main" val="0"/>
              </a:ext>
            </a:extLst>
          </a:blip>
          <a:srcRect l="31242" t="14767" r="32274" b="16307"/>
          <a:stretch>
            <a:fillRect/>
          </a:stretch>
        </p:blipFill>
        <p:spPr bwMode="auto">
          <a:xfrm>
            <a:off x="6477000" y="3698875"/>
            <a:ext cx="1277938" cy="158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09" name="Rectangle 11"/>
          <p:cNvSpPr>
            <a:spLocks noChangeArrowheads="1"/>
          </p:cNvSpPr>
          <p:nvPr/>
        </p:nvSpPr>
        <p:spPr bwMode="auto">
          <a:xfrm>
            <a:off x="1624046" y="907405"/>
            <a:ext cx="5866734"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marL="342900" indent="-342900" eaLnBrk="0" hangingPunct="0">
              <a:tabLst>
                <a:tab pos="914400" algn="l"/>
              </a:tabLst>
              <a:defRPr sz="2000">
                <a:solidFill>
                  <a:schemeClr val="tx1"/>
                </a:solidFill>
                <a:latin typeface="Calibri" pitchFamily="34" charset="0"/>
                <a:cs typeface="Arial" pitchFamily="34" charset="0"/>
              </a:defRPr>
            </a:lvl1pPr>
            <a:lvl2pPr eaLnBrk="0" hangingPunct="0">
              <a:tabLst>
                <a:tab pos="914400" algn="l"/>
              </a:tabLst>
              <a:defRPr sz="2000">
                <a:solidFill>
                  <a:schemeClr val="tx1"/>
                </a:solidFill>
                <a:latin typeface="Calibri" pitchFamily="34" charset="0"/>
                <a:cs typeface="Arial" pitchFamily="34" charset="0"/>
              </a:defRPr>
            </a:lvl2pPr>
            <a:lvl3pPr marL="1143000" indent="-228600" eaLnBrk="0" hangingPunct="0">
              <a:tabLst>
                <a:tab pos="914400" algn="l"/>
              </a:tabLst>
              <a:defRPr sz="2000">
                <a:solidFill>
                  <a:schemeClr val="tx1"/>
                </a:solidFill>
                <a:latin typeface="Calibri" pitchFamily="34" charset="0"/>
                <a:cs typeface="Arial" pitchFamily="34" charset="0"/>
              </a:defRPr>
            </a:lvl3pPr>
            <a:lvl4pPr marL="1600200" indent="-228600" eaLnBrk="0" hangingPunct="0">
              <a:tabLst>
                <a:tab pos="914400" algn="l"/>
              </a:tabLst>
              <a:defRPr sz="2000">
                <a:solidFill>
                  <a:schemeClr val="tx1"/>
                </a:solidFill>
                <a:latin typeface="Calibri" pitchFamily="34" charset="0"/>
                <a:cs typeface="Arial" pitchFamily="34" charset="0"/>
              </a:defRPr>
            </a:lvl4pPr>
            <a:lvl5pPr marL="2057400" indent="-228600" eaLnBrk="0" hangingPunct="0">
              <a:tabLst>
                <a:tab pos="914400" algn="l"/>
              </a:tabLst>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tabLst>
                <a:tab pos="914400" algn="l"/>
              </a:tabLst>
              <a:defRPr sz="2000">
                <a:solidFill>
                  <a:schemeClr val="tx1"/>
                </a:solidFill>
                <a:latin typeface="Calibri" pitchFamily="34" charset="0"/>
                <a:cs typeface="Arial" pitchFamily="34" charset="0"/>
              </a:defRPr>
            </a:lvl9pPr>
          </a:lstStyle>
          <a:p>
            <a:pPr lvl="1">
              <a:buClr>
                <a:srgbClr val="FFFFFF"/>
              </a:buClr>
              <a:buSzPct val="80000"/>
              <a:buFont typeface="Times New Roman" pitchFamily="18" charset="0"/>
              <a:buNone/>
            </a:pPr>
            <a:r>
              <a:rPr lang="fr-FR" sz="2400" b="1" dirty="0"/>
              <a:t>Acteurs parrainés par des </a:t>
            </a:r>
            <a:r>
              <a:rPr lang="fr-FR" sz="2400" b="1" dirty="0" smtClean="0"/>
              <a:t>États </a:t>
            </a:r>
            <a:r>
              <a:rPr lang="fr-FR" sz="2400" b="1" dirty="0"/>
              <a:t>étrangers</a:t>
            </a:r>
            <a:endParaRPr lang="en-US" altLang="fr-FR" sz="2400" b="1" dirty="0">
              <a:solidFill>
                <a:srgbClr val="000000"/>
              </a:solidFill>
            </a:endParaRPr>
          </a:p>
        </p:txBody>
      </p:sp>
      <p:sp>
        <p:nvSpPr>
          <p:cNvPr id="153610" name="Text Box 4"/>
          <p:cNvSpPr txBox="1">
            <a:spLocks noChangeArrowheads="1"/>
          </p:cNvSpPr>
          <p:nvPr/>
        </p:nvSpPr>
        <p:spPr bwMode="auto">
          <a:xfrm>
            <a:off x="38100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fr-FR" sz="2800" b="1" dirty="0"/>
              <a:t>PARTENAIRES RÉGIONAUX ET INTERNATIONAUX</a:t>
            </a:r>
          </a:p>
        </p:txBody>
      </p:sp>
      <p:sp>
        <p:nvSpPr>
          <p:cNvPr id="153611" name="Rectangle 13"/>
          <p:cNvSpPr>
            <a:spLocks noChangeArrowheads="1"/>
          </p:cNvSpPr>
          <p:nvPr/>
        </p:nvSpPr>
        <p:spPr bwMode="auto">
          <a:xfrm>
            <a:off x="309045" y="1538288"/>
            <a:ext cx="8511105" cy="35394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spcBef>
                <a:spcPct val="50000"/>
              </a:spcBef>
              <a:buFont typeface="Wingdings" pitchFamily="2" charset="2"/>
              <a:buNone/>
            </a:pPr>
            <a:r>
              <a:rPr lang="fr-FR" sz="1700" b="1" dirty="0"/>
              <a:t>… tels que les Missions et Ambassades </a:t>
            </a:r>
            <a:r>
              <a:rPr lang="fr-FR" sz="1700" b="1" dirty="0" smtClean="0"/>
              <a:t>d’États </a:t>
            </a:r>
            <a:r>
              <a:rPr lang="fr-FR" sz="1700" b="1" dirty="0"/>
              <a:t>membres, ou encore les organismes donateurs</a:t>
            </a:r>
            <a:endParaRPr lang="en-US" altLang="fr-FR" sz="1700" b="1" dirty="0">
              <a:solidFill>
                <a:srgbClr val="000000"/>
              </a:solidFill>
            </a:endParaRPr>
          </a:p>
        </p:txBody>
      </p:sp>
      <p:pic>
        <p:nvPicPr>
          <p:cNvPr id="153612" name="Picture 11" descr="http://www.insightonconflict.org/wp-content/uploads/2009/09/DFID-block-logo-RGB.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200" y="2784475"/>
            <a:ext cx="1981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13" name="Picture 17" descr="See full size image">
            <a:hlinkClick r:id="rId8"/>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553200" y="2403475"/>
            <a:ext cx="1190625" cy="102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14" name="Picture 19" descr="AECID nuevo">
            <a:hlinkClick r:id="rId10"/>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81000" y="3851275"/>
            <a:ext cx="2343150"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15" name="Picture 22" descr="sida-logo_400x200"/>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114800" y="3394075"/>
            <a:ext cx="1562100"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16" name="Picture 24" descr="gizlogo-unternehmen-de-rgb-72">
            <a:hlinkClick r:id="rId13"/>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933700" y="2203450"/>
            <a:ext cx="28575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17" name="Rectangle 25"/>
          <p:cNvSpPr>
            <a:spLocks noChangeArrowheads="1"/>
          </p:cNvSpPr>
          <p:nvPr/>
        </p:nvSpPr>
        <p:spPr bwMode="auto">
          <a:xfrm>
            <a:off x="228600" y="1905000"/>
            <a:ext cx="3224216"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spcBef>
                <a:spcPct val="50000"/>
              </a:spcBef>
              <a:buFont typeface="Wingdings" pitchFamily="2" charset="2"/>
              <a:buNone/>
            </a:pPr>
            <a:r>
              <a:rPr lang="en-US" altLang="fr-FR" b="1" dirty="0" err="1" smtClean="0">
                <a:solidFill>
                  <a:srgbClr val="000000"/>
                </a:solidFill>
              </a:rPr>
              <a:t>En</a:t>
            </a:r>
            <a:r>
              <a:rPr lang="en-US" altLang="fr-FR" b="1" dirty="0" smtClean="0">
                <a:solidFill>
                  <a:srgbClr val="000000"/>
                </a:solidFill>
              </a:rPr>
              <a:t> </a:t>
            </a:r>
            <a:r>
              <a:rPr lang="en-US" altLang="fr-FR" b="1" dirty="0" err="1" smtClean="0">
                <a:solidFill>
                  <a:srgbClr val="000000"/>
                </a:solidFill>
              </a:rPr>
              <a:t>voici</a:t>
            </a:r>
            <a:r>
              <a:rPr lang="en-US" altLang="fr-FR" b="1" dirty="0" smtClean="0">
                <a:solidFill>
                  <a:srgbClr val="000000"/>
                </a:solidFill>
              </a:rPr>
              <a:t> </a:t>
            </a:r>
            <a:r>
              <a:rPr lang="en-US" altLang="fr-FR" b="1" dirty="0" err="1" smtClean="0">
                <a:solidFill>
                  <a:srgbClr val="000000"/>
                </a:solidFill>
              </a:rPr>
              <a:t>quelques</a:t>
            </a:r>
            <a:r>
              <a:rPr lang="en-US" altLang="fr-FR" b="1" dirty="0" smtClean="0">
                <a:solidFill>
                  <a:srgbClr val="000000"/>
                </a:solidFill>
              </a:rPr>
              <a:t> </a:t>
            </a:r>
            <a:r>
              <a:rPr lang="en-US" altLang="fr-FR" b="1" dirty="0" err="1" smtClean="0">
                <a:solidFill>
                  <a:srgbClr val="000000"/>
                </a:solidFill>
              </a:rPr>
              <a:t>exemples</a:t>
            </a:r>
            <a:r>
              <a:rPr lang="en-US" altLang="fr-FR" b="1" dirty="0" smtClean="0">
                <a:solidFill>
                  <a:srgbClr val="000000"/>
                </a:solidFill>
              </a:rPr>
              <a:t> :</a:t>
            </a:r>
            <a:endParaRPr lang="en-US" altLang="fr-FR" b="1" dirty="0">
              <a:solidFill>
                <a:srgbClr val="000000"/>
              </a:solidFill>
            </a:endParaRPr>
          </a:p>
        </p:txBody>
      </p:sp>
      <p:sp>
        <p:nvSpPr>
          <p:cNvPr id="18" name="ZoneTexte 17"/>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9" name="ZoneTexte 18"/>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20" name="ZoneTexte 19"/>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21"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95</a:t>
            </a:fld>
            <a:endParaRPr lang="en-GB" altLang="en-US" sz="1600" b="1" dirty="0" smtClean="0">
              <a:solidFill>
                <a:srgbClr val="000000"/>
              </a:solidFill>
            </a:endParaRPr>
          </a:p>
        </p:txBody>
      </p:sp>
    </p:spTree>
  </p:cSld>
  <p:clrMapOvr>
    <a:masterClrMapping/>
  </p:clrMapOvr>
  <p:transition spd="slow"/>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628" name="Picture 2" descr="K:\Training\UN-CMCoord Courses\2012\2012 Suggested Revised Presentations\Symbols_photos_etc for presentations\Organisations' Logos\IFRC_Logo.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14600" y="3352800"/>
            <a:ext cx="4191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30" name="Rectangle 3"/>
          <p:cNvSpPr>
            <a:spLocks noChangeArrowheads="1"/>
          </p:cNvSpPr>
          <p:nvPr/>
        </p:nvSpPr>
        <p:spPr bwMode="auto">
          <a:xfrm>
            <a:off x="731500" y="6085475"/>
            <a:ext cx="7574300" cy="346249"/>
          </a:xfrm>
          <a:prstGeom prst="rect">
            <a:avLst/>
          </a:prstGeom>
          <a:noFill/>
          <a:ln w="19050">
            <a:solidFill>
              <a:srgbClr val="CC33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r>
              <a:rPr lang="fr-FR" sz="1650" b="1" dirty="0"/>
              <a:t>Sociétés nationales de la Croix-Rouge et du Croissant-Rouge (« Sociétés nationales »)</a:t>
            </a:r>
            <a:endParaRPr lang="en-GB" altLang="fr-FR" sz="1650" dirty="0">
              <a:solidFill>
                <a:srgbClr val="000000"/>
              </a:solidFill>
              <a:ea typeface="ヒラギノ明朝 ProN W3"/>
              <a:cs typeface="ヒラギノ明朝 ProN W3"/>
              <a:sym typeface="Times New Roman" pitchFamily="18" charset="0"/>
            </a:endParaRPr>
          </a:p>
        </p:txBody>
      </p:sp>
      <p:sp>
        <p:nvSpPr>
          <p:cNvPr id="154631" name="Rectangle 4"/>
          <p:cNvSpPr>
            <a:spLocks noChangeArrowheads="1"/>
          </p:cNvSpPr>
          <p:nvPr/>
        </p:nvSpPr>
        <p:spPr bwMode="auto">
          <a:xfrm>
            <a:off x="304800" y="2265363"/>
            <a:ext cx="8382000" cy="954107"/>
          </a:xfrm>
          <a:prstGeom prst="rect">
            <a:avLst/>
          </a:prstGeom>
          <a:noFill/>
          <a:ln w="19050">
            <a:solidFill>
              <a:srgbClr val="CC33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CC3300"/>
              </a:buClr>
              <a:buFont typeface="Calibri" pitchFamily="34" charset="0"/>
              <a:buNone/>
            </a:pPr>
            <a:r>
              <a:rPr lang="fr-FR" sz="1800" b="1" dirty="0" smtClean="0"/>
              <a:t>Le </a:t>
            </a:r>
            <a:r>
              <a:rPr lang="fr-FR" sz="1800" b="1" dirty="0"/>
              <a:t>Comité international de la Croix-Rouge (Genève</a:t>
            </a:r>
            <a:r>
              <a:rPr lang="fr-FR" sz="1800" b="1" dirty="0" smtClean="0"/>
              <a:t>)</a:t>
            </a:r>
            <a:endParaRPr lang="en-US" altLang="fr-FR" sz="1800" b="1" dirty="0">
              <a:solidFill>
                <a:srgbClr val="000000"/>
              </a:solidFill>
              <a:ea typeface="ヒラギノ明朝 ProN W3"/>
              <a:cs typeface="ヒラギノ明朝 ProN W3"/>
              <a:sym typeface="Times New Roman" pitchFamily="18" charset="0"/>
            </a:endParaRPr>
          </a:p>
          <a:p>
            <a:pPr eaLnBrk="1" hangingPunct="1">
              <a:buClr>
                <a:srgbClr val="CC3300"/>
              </a:buClr>
              <a:buFont typeface="Calibri" pitchFamily="34" charset="0"/>
              <a:buChar char="→"/>
            </a:pPr>
            <a:r>
              <a:rPr lang="en-US" altLang="fr-FR" sz="1800" b="1" dirty="0">
                <a:solidFill>
                  <a:srgbClr val="000000"/>
                </a:solidFill>
                <a:ea typeface="ヒラギノ明朝 ProN W3"/>
                <a:cs typeface="ヒラギノ明朝 ProN W3"/>
                <a:sym typeface="Times New Roman" pitchFamily="18" charset="0"/>
              </a:rPr>
              <a:t> </a:t>
            </a:r>
            <a:r>
              <a:rPr lang="fr-FR" sz="1800" b="1" dirty="0" smtClean="0"/>
              <a:t>Protège </a:t>
            </a:r>
            <a:r>
              <a:rPr lang="fr-FR" sz="1800" b="1" dirty="0"/>
              <a:t>et aide les victimes des guerres et des conflits armés</a:t>
            </a:r>
            <a:r>
              <a:rPr lang="en-US" altLang="fr-FR" sz="1800" b="1" dirty="0" smtClean="0">
                <a:solidFill>
                  <a:srgbClr val="000000"/>
                </a:solidFill>
                <a:ea typeface="ヒラギノ明朝 ProN W3"/>
                <a:cs typeface="ヒラギノ明朝 ProN W3"/>
                <a:sym typeface="Times New Roman" pitchFamily="18" charset="0"/>
              </a:rPr>
              <a:t> </a:t>
            </a:r>
            <a:endParaRPr lang="en-US" altLang="fr-FR" sz="1800" b="1" dirty="0">
              <a:solidFill>
                <a:srgbClr val="000000"/>
              </a:solidFill>
              <a:ea typeface="ヒラギノ明朝 ProN W3"/>
              <a:cs typeface="ヒラギノ明朝 ProN W3"/>
              <a:sym typeface="Times New Roman" pitchFamily="18" charset="0"/>
            </a:endParaRPr>
          </a:p>
          <a:p>
            <a:pPr eaLnBrk="1" hangingPunct="1">
              <a:buClr>
                <a:srgbClr val="CC3300"/>
              </a:buClr>
              <a:buFont typeface="Calibri" pitchFamily="34" charset="0"/>
              <a:buChar char="→"/>
            </a:pPr>
            <a:r>
              <a:rPr lang="fr-FR" sz="1800" b="1" dirty="0" smtClean="0"/>
              <a:t> Fait </a:t>
            </a:r>
            <a:r>
              <a:rPr lang="fr-FR" sz="1800" b="1" dirty="0"/>
              <a:t>la promotion du Droit international humanitaire</a:t>
            </a:r>
            <a:endParaRPr lang="en-GB" altLang="fr-FR" sz="1800" b="1" dirty="0">
              <a:solidFill>
                <a:srgbClr val="000000"/>
              </a:solidFill>
              <a:ea typeface="ヒラギノ明朝 ProN W3"/>
              <a:cs typeface="ヒラギノ明朝 ProN W3"/>
              <a:sym typeface="Times New Roman" pitchFamily="18" charset="0"/>
            </a:endParaRPr>
          </a:p>
        </p:txBody>
      </p:sp>
      <p:sp>
        <p:nvSpPr>
          <p:cNvPr id="154632" name="Rectangle 7"/>
          <p:cNvSpPr>
            <a:spLocks noChangeArrowheads="1"/>
          </p:cNvSpPr>
          <p:nvPr/>
        </p:nvSpPr>
        <p:spPr bwMode="auto">
          <a:xfrm>
            <a:off x="232235" y="4203252"/>
            <a:ext cx="8534400" cy="854080"/>
          </a:xfrm>
          <a:prstGeom prst="rect">
            <a:avLst/>
          </a:prstGeom>
          <a:noFill/>
          <a:ln w="19050">
            <a:solidFill>
              <a:srgbClr val="CC33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r>
              <a:rPr lang="fr-FR" sz="1650" b="1" dirty="0"/>
              <a:t>La Fédération internationale des Sociétés de la Croix-Rouge et du Croissant-Rouge (FISCR) englobe 186 « Sociétés nationales » et gère ou soutient des programmes dans plus de 150 pays.</a:t>
            </a:r>
            <a:r>
              <a:rPr lang="en-US" altLang="fr-FR" sz="1650" b="1" dirty="0" smtClean="0">
                <a:solidFill>
                  <a:srgbClr val="000000"/>
                </a:solidFill>
                <a:ea typeface="ヒラギノ明朝 ProN W3"/>
                <a:cs typeface="ヒラギノ明朝 ProN W3"/>
                <a:sym typeface="Times New Roman" pitchFamily="18" charset="0"/>
              </a:rPr>
              <a:t> </a:t>
            </a:r>
            <a:endParaRPr lang="en-US" altLang="fr-FR" sz="1650" b="1" dirty="0">
              <a:solidFill>
                <a:srgbClr val="000000"/>
              </a:solidFill>
              <a:ea typeface="ヒラギノ明朝 ProN W3"/>
              <a:cs typeface="ヒラギノ明朝 ProN W3"/>
              <a:sym typeface="Times New Roman" pitchFamily="18" charset="0"/>
            </a:endParaRPr>
          </a:p>
          <a:p>
            <a:pPr eaLnBrk="1" hangingPunct="1">
              <a:buClr>
                <a:srgbClr val="CC3300"/>
              </a:buClr>
              <a:buFont typeface="Calibri" pitchFamily="34" charset="0"/>
              <a:buChar char="→"/>
            </a:pPr>
            <a:r>
              <a:rPr lang="en-US" altLang="fr-FR" sz="1650" b="1" dirty="0">
                <a:solidFill>
                  <a:srgbClr val="000000"/>
                </a:solidFill>
                <a:sym typeface="Times New Roman" pitchFamily="18" charset="0"/>
              </a:rPr>
              <a:t> </a:t>
            </a:r>
            <a:r>
              <a:rPr lang="fr-FR" sz="1650" b="1" dirty="0"/>
              <a:t>Elle aide plusieurs millions de personnes particulièrement vulnérables, dans le monde entier.</a:t>
            </a:r>
            <a:endParaRPr lang="en-GB" altLang="fr-FR" sz="1650" b="1" dirty="0">
              <a:solidFill>
                <a:srgbClr val="000000"/>
              </a:solidFill>
              <a:ea typeface="ヒラギノ明朝 ProN W3"/>
              <a:cs typeface="ヒラギノ明朝 ProN W3"/>
              <a:sym typeface="Times New Roman" pitchFamily="18" charset="0"/>
            </a:endParaRPr>
          </a:p>
        </p:txBody>
      </p:sp>
      <p:sp>
        <p:nvSpPr>
          <p:cNvPr id="154633" name="Text Box 4"/>
          <p:cNvSpPr txBox="1">
            <a:spLocks noChangeArrowheads="1"/>
          </p:cNvSpPr>
          <p:nvPr/>
        </p:nvSpPr>
        <p:spPr bwMode="auto">
          <a:xfrm>
            <a:off x="400050" y="242888"/>
            <a:ext cx="8439150" cy="519112"/>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fr-FR" sz="2800" b="1" dirty="0"/>
              <a:t>PARTENAIRES RÉGIONAUX ET INTERNATIONAUX</a:t>
            </a:r>
            <a:endParaRPr lang="en-US" altLang="fr-FR" sz="2800" b="1" dirty="0">
              <a:solidFill>
                <a:srgbClr val="000000"/>
              </a:solidFill>
            </a:endParaRPr>
          </a:p>
        </p:txBody>
      </p:sp>
      <p:pic>
        <p:nvPicPr>
          <p:cNvPr id="154634" name="Picture 10"/>
          <p:cNvPicPr>
            <a:picLocks noChangeAspect="1"/>
          </p:cNvPicPr>
          <p:nvPr/>
        </p:nvPicPr>
        <p:blipFill>
          <a:blip r:embed="rId4">
            <a:extLst>
              <a:ext uri="{28A0092B-C50C-407E-A947-70E740481C1C}">
                <a14:useLocalDpi xmlns:a14="http://schemas.microsoft.com/office/drawing/2010/main" val="0"/>
              </a:ext>
            </a:extLst>
          </a:blip>
          <a:srcRect l="-2196" t="-2" r="-166" b="-6534"/>
          <a:stretch>
            <a:fillRect/>
          </a:stretch>
        </p:blipFill>
        <p:spPr bwMode="auto">
          <a:xfrm>
            <a:off x="4038600" y="5195630"/>
            <a:ext cx="990600" cy="75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35" name="Rectangle 16"/>
          <p:cNvSpPr>
            <a:spLocks noChangeArrowheads="1"/>
          </p:cNvSpPr>
          <p:nvPr/>
        </p:nvSpPr>
        <p:spPr bwMode="auto">
          <a:xfrm>
            <a:off x="2635759" y="838200"/>
            <a:ext cx="3886770" cy="46166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fr-FR" sz="2400" b="1" dirty="0"/>
              <a:t>Projecteur sur la Croix-Rouge</a:t>
            </a:r>
            <a:endParaRPr lang="en-US" altLang="fr-FR" sz="2400" b="1" dirty="0">
              <a:solidFill>
                <a:srgbClr val="000000"/>
              </a:solidFill>
            </a:endParaRPr>
          </a:p>
        </p:txBody>
      </p:sp>
      <p:sp>
        <p:nvSpPr>
          <p:cNvPr id="12" name="ZoneTexte 11"/>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3" name="ZoneTexte 12"/>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4" name="ZoneTexte 13"/>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pic>
        <p:nvPicPr>
          <p:cNvPr id="15" name="Image 14" descr="Comité international de la Croix-Rouge"/>
          <p:cNvPicPr/>
          <p:nvPr/>
        </p:nvPicPr>
        <p:blipFill>
          <a:blip r:embed="rId5">
            <a:extLst>
              <a:ext uri="{28A0092B-C50C-407E-A947-70E740481C1C}">
                <a14:useLocalDpi xmlns:a14="http://schemas.microsoft.com/office/drawing/2010/main" val="0"/>
              </a:ext>
            </a:extLst>
          </a:blip>
          <a:srcRect/>
          <a:stretch>
            <a:fillRect/>
          </a:stretch>
        </p:blipFill>
        <p:spPr bwMode="auto">
          <a:xfrm>
            <a:off x="3965646" y="1299865"/>
            <a:ext cx="1220834" cy="965498"/>
          </a:xfrm>
          <a:prstGeom prst="rect">
            <a:avLst/>
          </a:prstGeom>
          <a:noFill/>
          <a:ln>
            <a:noFill/>
          </a:ln>
        </p:spPr>
      </p:pic>
      <p:sp>
        <p:nvSpPr>
          <p:cNvPr id="16" name="Rectangle 37"/>
          <p:cNvSpPr>
            <a:spLocks noChangeArrowheads="1"/>
          </p:cNvSpPr>
          <p:nvPr/>
        </p:nvSpPr>
        <p:spPr bwMode="auto">
          <a:xfrm>
            <a:off x="3304634" y="3390595"/>
            <a:ext cx="3384000" cy="685800"/>
          </a:xfrm>
          <a:prstGeom prst="rect">
            <a:avLst/>
          </a:prstGeom>
          <a:solidFill>
            <a:srgbClr val="C00000"/>
          </a:solidFill>
          <a:ln w="9525">
            <a:noFill/>
            <a:miter lim="800000"/>
            <a:headEnd/>
            <a:tailEnd/>
          </a:ln>
          <a:extLst/>
        </p:spPr>
        <p:txBody>
          <a:bodyPr/>
          <a:lstStyle>
            <a:lvl1pPr marL="55563" indent="-14288"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spcBef>
                <a:spcPct val="20000"/>
              </a:spcBef>
              <a:buFont typeface="Wingdings" pitchFamily="2" charset="2"/>
              <a:buNone/>
            </a:pPr>
            <a:r>
              <a:rPr lang="fr-FR" sz="1600" dirty="0">
                <a:solidFill>
                  <a:schemeClr val="bg1"/>
                </a:solidFill>
                <a:latin typeface="Franklin Gothic Medium Cond" panose="020B0606030402020204" pitchFamily="34" charset="0"/>
              </a:rPr>
              <a:t>Fédération internationale des Sociétés de la Croix-Rouge et du Croissant-Rouge</a:t>
            </a:r>
            <a:endParaRPr lang="en-US" altLang="fr-FR" sz="1600" dirty="0">
              <a:solidFill>
                <a:schemeClr val="bg1"/>
              </a:solidFill>
              <a:latin typeface="Franklin Gothic Medium Cond" panose="020B0606030402020204" pitchFamily="34" charset="0"/>
            </a:endParaRPr>
          </a:p>
        </p:txBody>
      </p:sp>
      <p:sp>
        <p:nvSpPr>
          <p:cNvPr id="17"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96</a:t>
            </a:fld>
            <a:endParaRPr lang="en-GB" altLang="en-US" sz="1600" b="1" dirty="0" smtClean="0">
              <a:solidFill>
                <a:srgbClr val="000000"/>
              </a:solidFill>
            </a:endParaRPr>
          </a:p>
        </p:txBody>
      </p:sp>
    </p:spTree>
  </p:cSld>
  <p:clrMapOvr>
    <a:masterClrMapping/>
  </p:clrMapOvr>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1" name="Rectangle 37"/>
          <p:cNvSpPr>
            <a:spLocks noGrp="1" noChangeArrowheads="1"/>
          </p:cNvSpPr>
          <p:nvPr>
            <p:ph type="body" idx="4294967295"/>
          </p:nvPr>
        </p:nvSpPr>
        <p:spPr bwMode="auto">
          <a:xfrm>
            <a:off x="1345980" y="1777585"/>
            <a:ext cx="6375230" cy="16032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a:lstStyle/>
          <a:p>
            <a:pPr>
              <a:spcBef>
                <a:spcPct val="0"/>
              </a:spcBef>
              <a:buClr>
                <a:schemeClr val="tx1"/>
              </a:buClr>
              <a:buFont typeface="Wingdings" pitchFamily="2" charset="2"/>
              <a:buChar char="q"/>
            </a:pPr>
            <a:r>
              <a:rPr lang="fr-CH" sz="2000" b="1" dirty="0">
                <a:latin typeface="Calibri" panose="020F0502020204030204" pitchFamily="34" charset="0"/>
              </a:rPr>
              <a:t>Les partenaires des différentes composantes de la Mission</a:t>
            </a:r>
            <a:r>
              <a:rPr lang="fr-CH" sz="2000" dirty="0">
                <a:latin typeface="Calibri" panose="020F0502020204030204" pitchFamily="34" charset="0"/>
              </a:rPr>
              <a:t> </a:t>
            </a:r>
            <a:endParaRPr lang="en-GB" altLang="fr-FR" sz="2000" b="1" dirty="0" smtClean="0">
              <a:latin typeface="Calibri" pitchFamily="34" charset="0"/>
            </a:endParaRPr>
          </a:p>
          <a:p>
            <a:pPr>
              <a:spcBef>
                <a:spcPct val="0"/>
              </a:spcBef>
              <a:buClr>
                <a:schemeClr val="tx1"/>
              </a:buClr>
              <a:buFont typeface="Wingdings" pitchFamily="2" charset="2"/>
              <a:buChar char="q"/>
            </a:pPr>
            <a:r>
              <a:rPr lang="fr-FR" sz="2000" b="1" dirty="0">
                <a:latin typeface="Calibri" panose="020F0502020204030204" pitchFamily="34" charset="0"/>
              </a:rPr>
              <a:t>L’UNCT / la HCT</a:t>
            </a:r>
            <a:endParaRPr lang="en-GB" altLang="fr-FR" sz="2000" b="1" dirty="0" smtClean="0">
              <a:latin typeface="Calibri" pitchFamily="34" charset="0"/>
              <a:cs typeface="Arial" pitchFamily="34" charset="0"/>
            </a:endParaRPr>
          </a:p>
          <a:p>
            <a:pPr>
              <a:spcBef>
                <a:spcPct val="0"/>
              </a:spcBef>
              <a:buClr>
                <a:schemeClr val="tx1"/>
              </a:buClr>
              <a:buFont typeface="Wingdings" pitchFamily="2" charset="2"/>
              <a:buChar char="q"/>
            </a:pPr>
            <a:r>
              <a:rPr lang="fr-FR" sz="2000" b="1" dirty="0">
                <a:latin typeface="Calibri" panose="020F0502020204030204" pitchFamily="34" charset="0"/>
              </a:rPr>
              <a:t>Les partenaires nationaux</a:t>
            </a:r>
            <a:endParaRPr lang="en-GB" altLang="fr-FR" sz="2000" b="1" dirty="0" smtClean="0">
              <a:latin typeface="Calibri" pitchFamily="34" charset="0"/>
              <a:cs typeface="Arial" pitchFamily="34" charset="0"/>
            </a:endParaRPr>
          </a:p>
          <a:p>
            <a:pPr>
              <a:spcBef>
                <a:spcPct val="0"/>
              </a:spcBef>
              <a:buClr>
                <a:schemeClr val="tx1"/>
              </a:buClr>
              <a:buFont typeface="Wingdings" pitchFamily="2" charset="2"/>
              <a:buChar char="q"/>
            </a:pPr>
            <a:r>
              <a:rPr lang="fr-FR" sz="2000" b="1" dirty="0">
                <a:latin typeface="Calibri" panose="020F0502020204030204" pitchFamily="34" charset="0"/>
              </a:rPr>
              <a:t>Les partenaires régionaux et internationaux</a:t>
            </a:r>
            <a:endParaRPr lang="en-GB" altLang="fr-FR" sz="2000" b="1" dirty="0" smtClean="0">
              <a:latin typeface="Calibri" pitchFamily="34" charset="0"/>
            </a:endParaRPr>
          </a:p>
        </p:txBody>
      </p:sp>
      <p:sp>
        <p:nvSpPr>
          <p:cNvPr id="155652" name="Text Box 4"/>
          <p:cNvSpPr txBox="1">
            <a:spLocks noChangeArrowheads="1"/>
          </p:cNvSpPr>
          <p:nvPr/>
        </p:nvSpPr>
        <p:spPr bwMode="auto">
          <a:xfrm>
            <a:off x="381000" y="228600"/>
            <a:ext cx="8439150" cy="519113"/>
          </a:xfrm>
          <a:prstGeom prst="rect">
            <a:avLst/>
          </a:prstGeom>
          <a:noFill/>
          <a:ln>
            <a:noFill/>
          </a:ln>
          <a:effectLst>
            <a:outerShdw dist="1796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buClr>
                <a:srgbClr val="FFFFFF"/>
              </a:buClr>
              <a:buSzPct val="80000"/>
              <a:buFont typeface="Wingdings" pitchFamily="2" charset="2"/>
              <a:buNone/>
            </a:pPr>
            <a:r>
              <a:rPr lang="en-US" altLang="fr-FR" sz="2800" b="1" dirty="0" smtClean="0">
                <a:solidFill>
                  <a:srgbClr val="000000"/>
                </a:solidFill>
              </a:rPr>
              <a:t>RÉSUMÉ</a:t>
            </a:r>
            <a:endParaRPr lang="en-US" altLang="fr-FR" sz="2800" b="1" dirty="0">
              <a:solidFill>
                <a:srgbClr val="000000"/>
              </a:solidFill>
            </a:endParaRPr>
          </a:p>
        </p:txBody>
      </p:sp>
      <p:sp>
        <p:nvSpPr>
          <p:cNvPr id="155653" name="Rectangle 5"/>
          <p:cNvSpPr>
            <a:spLocks noChangeArrowheads="1"/>
          </p:cNvSpPr>
          <p:nvPr/>
        </p:nvSpPr>
        <p:spPr bwMode="auto">
          <a:xfrm>
            <a:off x="301165" y="3645908"/>
            <a:ext cx="8610600" cy="20251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spcBef>
                <a:spcPct val="20000"/>
              </a:spcBef>
              <a:buClr>
                <a:srgbClr val="3366FF"/>
              </a:buClr>
              <a:buSzPct val="200000"/>
              <a:buFont typeface="Webdings" pitchFamily="18" charset="2"/>
              <a:buChar char=""/>
            </a:pPr>
            <a:r>
              <a:rPr lang="fr-CH" b="1" dirty="0"/>
              <a:t>Les traiter toujours comme vos partenaires… même s’ils sont réticents</a:t>
            </a:r>
            <a:r>
              <a:rPr lang="fr-CH" b="1" dirty="0" smtClean="0"/>
              <a:t>!</a:t>
            </a:r>
          </a:p>
          <a:p>
            <a:pPr>
              <a:spcBef>
                <a:spcPct val="20000"/>
              </a:spcBef>
              <a:buClr>
                <a:srgbClr val="3366FF"/>
              </a:buClr>
              <a:buSzPct val="200000"/>
              <a:buFont typeface="Webdings" pitchFamily="18" charset="2"/>
              <a:buChar char=""/>
            </a:pPr>
            <a:endParaRPr lang="en-US" altLang="fr-FR" sz="1800" b="1" dirty="0">
              <a:solidFill>
                <a:srgbClr val="000000"/>
              </a:solidFill>
            </a:endParaRPr>
          </a:p>
          <a:p>
            <a:pPr>
              <a:spcBef>
                <a:spcPct val="20000"/>
              </a:spcBef>
              <a:buClr>
                <a:srgbClr val="3366FF"/>
              </a:buClr>
              <a:buSzPct val="200000"/>
              <a:buFont typeface="Webdings" pitchFamily="18" charset="2"/>
              <a:buChar char=""/>
            </a:pPr>
            <a:r>
              <a:rPr lang="fr-CH" b="1" dirty="0"/>
              <a:t>Les responsables de la CIMIC-NU devraient toujours aborder leurs partenaires majeurs dans l’optique </a:t>
            </a:r>
            <a:r>
              <a:rPr lang="fr-CH" b="1" dirty="0" smtClean="0"/>
              <a:t>suivante : « </a:t>
            </a:r>
            <a:r>
              <a:rPr lang="fr-CH" b="1" dirty="0" smtClean="0">
                <a:solidFill>
                  <a:srgbClr val="0000E2"/>
                </a:solidFill>
              </a:rPr>
              <a:t>que </a:t>
            </a:r>
            <a:r>
              <a:rPr lang="fr-CH" b="1" dirty="0">
                <a:solidFill>
                  <a:srgbClr val="0000E2"/>
                </a:solidFill>
              </a:rPr>
              <a:t>pouvons-nous faire pour permettre à nos partenaires de remplir leur mission, plutôt que de laisser l’armée remédier aux failles éventuelles du processus</a:t>
            </a:r>
            <a:r>
              <a:rPr lang="fr-CH" b="1" dirty="0" smtClean="0">
                <a:solidFill>
                  <a:srgbClr val="0000E2"/>
                </a:solidFill>
              </a:rPr>
              <a:t>?</a:t>
            </a:r>
            <a:r>
              <a:rPr lang="fr-CH" b="1" dirty="0" smtClean="0"/>
              <a:t> »</a:t>
            </a:r>
            <a:r>
              <a:rPr lang="fr-CH" dirty="0" smtClean="0"/>
              <a:t> </a:t>
            </a:r>
            <a:r>
              <a:rPr lang="en-US" altLang="fr-FR" sz="1800" b="1" dirty="0" smtClean="0">
                <a:solidFill>
                  <a:srgbClr val="000000"/>
                </a:solidFill>
                <a:ea typeface="BatangChe" pitchFamily="49" charset="-127"/>
              </a:rPr>
              <a:t> </a:t>
            </a:r>
            <a:endParaRPr lang="en-US" altLang="fr-FR" sz="1800" b="1" dirty="0">
              <a:solidFill>
                <a:srgbClr val="0000FF"/>
              </a:solidFill>
            </a:endParaRPr>
          </a:p>
        </p:txBody>
      </p:sp>
      <p:sp>
        <p:nvSpPr>
          <p:cNvPr id="155654" name="Rectangle 6"/>
          <p:cNvSpPr>
            <a:spLocks noChangeArrowheads="1"/>
          </p:cNvSpPr>
          <p:nvPr/>
        </p:nvSpPr>
        <p:spPr bwMode="auto">
          <a:xfrm>
            <a:off x="270640" y="932675"/>
            <a:ext cx="8001000" cy="7078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spcBef>
                <a:spcPct val="20000"/>
              </a:spcBef>
              <a:buClr>
                <a:srgbClr val="3366FF"/>
              </a:buClr>
              <a:buSzPct val="200000"/>
              <a:buFont typeface="Webdings" pitchFamily="18" charset="2"/>
              <a:buChar char=""/>
            </a:pPr>
            <a:r>
              <a:rPr lang="fr-CH" b="1" dirty="0"/>
              <a:t>Se rappeler les partenaires avec lesquels les officiers de la CIMIC-NU devront collaborer:</a:t>
            </a:r>
            <a:endParaRPr lang="fr-FR" altLang="fr-FR" b="1" dirty="0">
              <a:solidFill>
                <a:srgbClr val="000000"/>
              </a:solidFill>
            </a:endParaRPr>
          </a:p>
        </p:txBody>
      </p:sp>
      <p:sp>
        <p:nvSpPr>
          <p:cNvPr id="7" name="ZoneTexte 6"/>
          <p:cNvSpPr txBox="1"/>
          <p:nvPr/>
        </p:nvSpPr>
        <p:spPr>
          <a:xfrm flipH="1">
            <a:off x="499134"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8" name="ZoneTexte 7"/>
          <p:cNvSpPr txBox="1"/>
          <p:nvPr/>
        </p:nvSpPr>
        <p:spPr>
          <a:xfrm flipH="1">
            <a:off x="2911060"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9" name="ZoneTexte 8"/>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
        <p:nvSpPr>
          <p:cNvPr id="10"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97</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2043112" y="1908175"/>
            <a:ext cx="5105401" cy="2590800"/>
          </a:xfrm>
          <a:prstGeom prst="ellipse">
            <a:avLst/>
          </a:prstGeom>
        </p:spPr>
        <p:style>
          <a:lnRef idx="0">
            <a:schemeClr val="accent2"/>
          </a:lnRef>
          <a:fillRef idx="3">
            <a:schemeClr val="accent2"/>
          </a:fillRef>
          <a:effectRef idx="3">
            <a:schemeClr val="accent2"/>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buClr>
                <a:schemeClr val="bg1"/>
              </a:buClr>
              <a:buSzPct val="80000"/>
              <a:buFont typeface="Wingdings" pitchFamily="2" charset="2"/>
              <a:buChar char="•"/>
              <a:defRPr>
                <a:solidFill>
                  <a:schemeClr val="tx1"/>
                </a:solidFill>
                <a:latin typeface="Calibri" pitchFamily="34" charset="0"/>
                <a:cs typeface="Arial" pitchFamily="34" charset="0"/>
              </a:defRPr>
            </a:lvl9pPr>
          </a:lstStyle>
          <a:p>
            <a:pPr algn="ctr" eaLnBrk="1" hangingPunct="1">
              <a:defRPr/>
            </a:pPr>
            <a:r>
              <a:rPr lang="en-US" sz="4400">
                <a:solidFill>
                  <a:srgbClr val="FFFFFF"/>
                </a:solidFill>
              </a:rPr>
              <a:t>QUESTIONS?</a:t>
            </a:r>
          </a:p>
        </p:txBody>
      </p:sp>
      <p:sp>
        <p:nvSpPr>
          <p:cNvPr id="4" name="ZoneTexte 3"/>
          <p:cNvSpPr txBox="1"/>
          <p:nvPr/>
        </p:nvSpPr>
        <p:spPr>
          <a:xfrm flipH="1">
            <a:off x="543719"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5" name="ZoneTexte 4"/>
          <p:cNvSpPr txBox="1"/>
          <p:nvPr/>
        </p:nvSpPr>
        <p:spPr>
          <a:xfrm flipH="1">
            <a:off x="295564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7"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98</a:t>
            </a:fld>
            <a:endParaRPr lang="en-GB" altLang="en-US" sz="1600" b="1" dirty="0" smtClean="0">
              <a:solidFill>
                <a:srgbClr val="000000"/>
              </a:solidFill>
            </a:endParaRPr>
          </a:p>
        </p:txBody>
      </p:sp>
      <p:sp>
        <p:nvSpPr>
          <p:cNvPr id="8" name="ZoneTexte 7"/>
          <p:cNvSpPr txBox="1"/>
          <p:nvPr/>
        </p:nvSpPr>
        <p:spPr>
          <a:xfrm>
            <a:off x="1805" y="10955"/>
            <a:ext cx="9118955" cy="307777"/>
          </a:xfrm>
          <a:prstGeom prst="rect">
            <a:avLst/>
          </a:prstGeom>
          <a:solidFill>
            <a:srgbClr val="0000FF"/>
          </a:solidFill>
        </p:spPr>
        <p:txBody>
          <a:bodyPr wrap="square" rtlCol="0">
            <a:spAutoFit/>
          </a:bodyPr>
          <a:lstStyle/>
          <a:p>
            <a:pPr algn="r"/>
            <a:r>
              <a:rPr lang="fr-FR" sz="1400" b="1" dirty="0">
                <a:solidFill>
                  <a:schemeClr val="bg1"/>
                </a:solidFill>
              </a:rPr>
              <a:t>Module 2 : LE CONTEXTE DE LA MISSION – Unité 1 : LES PARTENAIRES </a:t>
            </a:r>
            <a:r>
              <a:rPr lang="fr-FR" sz="1400" b="1" dirty="0" smtClean="0">
                <a:solidFill>
                  <a:schemeClr val="bg1"/>
                </a:solidFill>
              </a:rPr>
              <a:t>CLÉS</a:t>
            </a:r>
            <a:endParaRPr lang="fr-CH" sz="1400" b="1" dirty="0">
              <a:solidFill>
                <a:schemeClr val="bg1"/>
              </a:solidFill>
            </a:endParaRPr>
          </a:p>
        </p:txBody>
      </p:sp>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5"/>
          <p:cNvSpPr txBox="1">
            <a:spLocks noChangeArrowheads="1"/>
          </p:cNvSpPr>
          <p:nvPr/>
        </p:nvSpPr>
        <p:spPr bwMode="auto">
          <a:xfrm>
            <a:off x="304800" y="0"/>
            <a:ext cx="861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spcBef>
                <a:spcPct val="50000"/>
              </a:spcBef>
            </a:pPr>
            <a:endParaRPr lang="en-GB" altLang="en-US" sz="1800">
              <a:solidFill>
                <a:srgbClr val="000000"/>
              </a:solidFill>
              <a:latin typeface="Arial" pitchFamily="34" charset="0"/>
            </a:endParaRPr>
          </a:p>
        </p:txBody>
      </p:sp>
      <p:sp>
        <p:nvSpPr>
          <p:cNvPr id="157700" name="Rectangle 8"/>
          <p:cNvSpPr>
            <a:spLocks noChangeArrowheads="1"/>
          </p:cNvSpPr>
          <p:nvPr/>
        </p:nvSpPr>
        <p:spPr bwMode="auto">
          <a:xfrm>
            <a:off x="0" y="0"/>
            <a:ext cx="9144000" cy="28956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spcBef>
                <a:spcPct val="50000"/>
              </a:spcBef>
            </a:pPr>
            <a:r>
              <a:rPr lang="en-US" altLang="en-US" sz="4400" b="1">
                <a:solidFill>
                  <a:srgbClr val="FFFFFF"/>
                </a:solidFill>
                <a:latin typeface="Century Gothic" pitchFamily="34" charset="0"/>
              </a:rPr>
              <a:t> </a:t>
            </a:r>
          </a:p>
          <a:p>
            <a:pPr algn="ctr" eaLnBrk="1" hangingPunct="1">
              <a:spcBef>
                <a:spcPct val="50000"/>
              </a:spcBef>
            </a:pPr>
            <a:endParaRPr lang="en-US" altLang="en-US" sz="4400" b="1">
              <a:solidFill>
                <a:srgbClr val="FFFFFF"/>
              </a:solidFill>
              <a:latin typeface="Century Gothic" pitchFamily="34" charset="0"/>
            </a:endParaRPr>
          </a:p>
        </p:txBody>
      </p:sp>
      <p:pic>
        <p:nvPicPr>
          <p:cNvPr id="2" name="Picture 4" descr="C:\! A Work Current or Backup\! Core Integrated Training\Photos\UN flag.jpg"/>
          <p:cNvPicPr>
            <a:picLocks noChangeAspect="1" noChangeArrowheads="1"/>
          </p:cNvPicPr>
          <p:nvPr/>
        </p:nvPicPr>
        <p:blipFill>
          <a:blip r:embed="rId3" cstate="email"/>
          <a:srcRect/>
          <a:stretch>
            <a:fillRect/>
          </a:stretch>
        </p:blipFill>
        <p:spPr bwMode="auto">
          <a:xfrm>
            <a:off x="2783554" y="3589360"/>
            <a:ext cx="3431520" cy="2368551"/>
          </a:xfrm>
          <a:prstGeom prst="rect">
            <a:avLst/>
          </a:prstGeom>
          <a:noFill/>
          <a:effectLst>
            <a:softEdge rad="635000"/>
          </a:effectLst>
        </p:spPr>
      </p:pic>
      <p:sp>
        <p:nvSpPr>
          <p:cNvPr id="157702" name="Rectangle 10"/>
          <p:cNvSpPr>
            <a:spLocks noChangeArrowheads="1"/>
          </p:cNvSpPr>
          <p:nvPr/>
        </p:nvSpPr>
        <p:spPr bwMode="auto">
          <a:xfrm>
            <a:off x="1770064" y="2895600"/>
            <a:ext cx="5680080" cy="634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algn="ctr" eaLnBrk="1" hangingPunct="1">
              <a:lnSpc>
                <a:spcPct val="40000"/>
              </a:lnSpc>
              <a:buClr>
                <a:srgbClr val="FFFFFF"/>
              </a:buClr>
              <a:buSzPct val="80000"/>
              <a:buFont typeface="Wingdings" pitchFamily="2" charset="2"/>
              <a:buNone/>
            </a:pPr>
            <a:endParaRPr lang="en-GB" altLang="en-US" sz="3200" b="1" dirty="0">
              <a:solidFill>
                <a:srgbClr val="000000"/>
              </a:solidFill>
            </a:endParaRPr>
          </a:p>
          <a:p>
            <a:pPr algn="ctr" eaLnBrk="1" hangingPunct="1">
              <a:lnSpc>
                <a:spcPct val="40000"/>
              </a:lnSpc>
              <a:buClr>
                <a:srgbClr val="FFFFFF"/>
              </a:buClr>
              <a:buSzPct val="80000"/>
              <a:buFont typeface="Wingdings" pitchFamily="2" charset="2"/>
              <a:buNone/>
            </a:pPr>
            <a:endParaRPr lang="en-GB" altLang="en-US" sz="2800" b="1" dirty="0">
              <a:solidFill>
                <a:srgbClr val="000000"/>
              </a:solidFill>
            </a:endParaRPr>
          </a:p>
          <a:p>
            <a:pPr algn="ctr" eaLnBrk="1" hangingPunct="1">
              <a:lnSpc>
                <a:spcPct val="40000"/>
              </a:lnSpc>
              <a:buClr>
                <a:srgbClr val="FFFFFF"/>
              </a:buClr>
              <a:buSzPct val="80000"/>
              <a:buFont typeface="Wingdings" pitchFamily="2" charset="2"/>
              <a:buNone/>
            </a:pPr>
            <a:r>
              <a:rPr lang="en-GB" altLang="en-US" sz="2800" b="1" dirty="0" smtClean="0">
                <a:solidFill>
                  <a:srgbClr val="000000"/>
                </a:solidFill>
              </a:rPr>
              <a:t>UNITÉ </a:t>
            </a:r>
            <a:r>
              <a:rPr lang="en-GB" altLang="en-US" sz="2800" b="1" dirty="0">
                <a:solidFill>
                  <a:srgbClr val="000000"/>
                </a:solidFill>
              </a:rPr>
              <a:t>2 </a:t>
            </a:r>
            <a:r>
              <a:rPr lang="en-GB" altLang="en-US" sz="2800" b="1" dirty="0" smtClean="0">
                <a:solidFill>
                  <a:srgbClr val="000000"/>
                </a:solidFill>
              </a:rPr>
              <a:t>– Coordination de la mission</a:t>
            </a:r>
            <a:endParaRPr lang="en-GB" altLang="en-US" sz="2800" b="1" dirty="0">
              <a:solidFill>
                <a:srgbClr val="000000"/>
              </a:solidFill>
            </a:endParaRPr>
          </a:p>
        </p:txBody>
      </p:sp>
      <p:sp>
        <p:nvSpPr>
          <p:cNvPr id="157703" name="Rectangle 12"/>
          <p:cNvSpPr>
            <a:spLocks noChangeArrowheads="1"/>
          </p:cNvSpPr>
          <p:nvPr/>
        </p:nvSpPr>
        <p:spPr bwMode="auto">
          <a:xfrm>
            <a:off x="2590800" y="1219200"/>
            <a:ext cx="409599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en-US" altLang="en-US" sz="4400" b="1" dirty="0" smtClean="0">
                <a:solidFill>
                  <a:srgbClr val="FFFFFF"/>
                </a:solidFill>
                <a:latin typeface="Century Gothic" pitchFamily="34" charset="0"/>
              </a:rPr>
              <a:t>CIMIC-NU </a:t>
            </a:r>
            <a:r>
              <a:rPr lang="en-US" altLang="en-US" sz="4400" b="1" dirty="0">
                <a:solidFill>
                  <a:srgbClr val="FFFFFF"/>
                </a:solidFill>
                <a:latin typeface="Century Gothic" pitchFamily="34" charset="0"/>
              </a:rPr>
              <a:t>STM</a:t>
            </a:r>
          </a:p>
        </p:txBody>
      </p:sp>
      <p:sp>
        <p:nvSpPr>
          <p:cNvPr id="157704" name="Rectangle 9"/>
          <p:cNvSpPr>
            <a:spLocks noChangeArrowheads="1"/>
          </p:cNvSpPr>
          <p:nvPr/>
        </p:nvSpPr>
        <p:spPr bwMode="auto">
          <a:xfrm>
            <a:off x="78615" y="1981200"/>
            <a:ext cx="8965916"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defRPr sz="2000">
                <a:solidFill>
                  <a:schemeClr val="tx1"/>
                </a:solidFill>
                <a:latin typeface="Calibri" pitchFamily="34" charset="0"/>
                <a:cs typeface="Arial" pitchFamily="34" charset="0"/>
              </a:defRPr>
            </a:lvl1pPr>
            <a:lvl2pPr marL="742950" indent="-285750" eaLnBrk="0" hangingPunct="0">
              <a:defRPr sz="2000">
                <a:solidFill>
                  <a:schemeClr val="tx1"/>
                </a:solidFill>
                <a:latin typeface="Calibri" pitchFamily="34" charset="0"/>
                <a:cs typeface="Arial" pitchFamily="34" charset="0"/>
              </a:defRPr>
            </a:lvl2pPr>
            <a:lvl3pPr marL="1143000" indent="-228600" eaLnBrk="0" hangingPunct="0">
              <a:defRPr sz="2000">
                <a:solidFill>
                  <a:schemeClr val="tx1"/>
                </a:solidFill>
                <a:latin typeface="Calibri" pitchFamily="34" charset="0"/>
                <a:cs typeface="Arial" pitchFamily="34" charset="0"/>
              </a:defRPr>
            </a:lvl3pPr>
            <a:lvl4pPr marL="1600200" indent="-228600" eaLnBrk="0" hangingPunct="0">
              <a:defRPr sz="2000">
                <a:solidFill>
                  <a:schemeClr val="tx1"/>
                </a:solidFill>
                <a:latin typeface="Calibri" pitchFamily="34" charset="0"/>
                <a:cs typeface="Arial" pitchFamily="34" charset="0"/>
              </a:defRPr>
            </a:lvl4pPr>
            <a:lvl5pPr marL="2057400" indent="-228600" eaLnBrk="0" hangingPunct="0">
              <a:defRPr sz="2000">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sz="2000">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sz="2000">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sz="2000">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sz="2000">
                <a:solidFill>
                  <a:schemeClr val="tx1"/>
                </a:solidFill>
                <a:latin typeface="Calibri" pitchFamily="34" charset="0"/>
                <a:cs typeface="Arial" pitchFamily="34" charset="0"/>
              </a:defRPr>
            </a:lvl9pPr>
          </a:lstStyle>
          <a:p>
            <a:pPr eaLnBrk="1" hangingPunct="1">
              <a:buClr>
                <a:srgbClr val="FFFFFF"/>
              </a:buClr>
              <a:buSzPct val="80000"/>
              <a:buFont typeface="Wingdings" pitchFamily="2" charset="2"/>
              <a:buNone/>
            </a:pPr>
            <a:r>
              <a:rPr lang="fr-CH" altLang="en-US" sz="3000" b="1" dirty="0" smtClean="0">
                <a:solidFill>
                  <a:srgbClr val="FFFFFF"/>
                </a:solidFill>
              </a:rPr>
              <a:t>Module 2 – </a:t>
            </a:r>
            <a:r>
              <a:rPr lang="fr-CH" altLang="fr-FR" sz="3000" b="1" dirty="0" smtClean="0">
                <a:solidFill>
                  <a:srgbClr val="FFFFFF"/>
                </a:solidFill>
              </a:rPr>
              <a:t>La CIMIC-NU dans le contexte de la Mission</a:t>
            </a:r>
            <a:endParaRPr lang="fr-CH" altLang="en-US" sz="3000" b="1" dirty="0">
              <a:solidFill>
                <a:srgbClr val="FFFFFF"/>
              </a:solidFill>
            </a:endParaRPr>
          </a:p>
        </p:txBody>
      </p:sp>
      <p:sp>
        <p:nvSpPr>
          <p:cNvPr id="9" name="ZoneTexte 8"/>
          <p:cNvSpPr txBox="1"/>
          <p:nvPr/>
        </p:nvSpPr>
        <p:spPr>
          <a:xfrm flipH="1">
            <a:off x="543719" y="6644693"/>
            <a:ext cx="2088000" cy="184666"/>
          </a:xfrm>
          <a:prstGeom prst="rect">
            <a:avLst/>
          </a:prstGeom>
          <a:solidFill>
            <a:schemeClr val="bg1"/>
          </a:solidFill>
          <a:ln w="19050">
            <a:noFill/>
          </a:ln>
        </p:spPr>
        <p:txBody>
          <a:bodyPr wrap="square" lIns="0" tIns="0" rIns="0" bIns="0" rtlCol="0" anchor="ctr" anchorCtr="1">
            <a:spAutoFit/>
          </a:bodyPr>
          <a:lstStyle/>
          <a:p>
            <a:pPr algn="ctr"/>
            <a:r>
              <a:rPr lang="fr-CH" sz="1200" dirty="0" smtClean="0">
                <a:solidFill>
                  <a:srgbClr val="0000FF"/>
                </a:solidFill>
              </a:rPr>
              <a:t>Services intégrés DOMP &amp; DAM</a:t>
            </a:r>
          </a:p>
        </p:txBody>
      </p:sp>
      <p:sp>
        <p:nvSpPr>
          <p:cNvPr id="10" name="ZoneTexte 9"/>
          <p:cNvSpPr txBox="1"/>
          <p:nvPr/>
        </p:nvSpPr>
        <p:spPr>
          <a:xfrm flipH="1">
            <a:off x="2955645" y="6643024"/>
            <a:ext cx="2461265" cy="184666"/>
          </a:xfrm>
          <a:prstGeom prst="rect">
            <a:avLst/>
          </a:prstGeom>
          <a:solidFill>
            <a:schemeClr val="bg1"/>
          </a:solidFill>
          <a:ln w="19050">
            <a:noFill/>
          </a:ln>
        </p:spPr>
        <p:txBody>
          <a:bodyPr wrap="square" lIns="0" tIns="0" rIns="0" bIns="0" rtlCol="0" anchor="ctr" anchorCtr="1">
            <a:spAutoFit/>
          </a:bodyPr>
          <a:lstStyle/>
          <a:p>
            <a:pPr algn="ctr"/>
            <a:r>
              <a:rPr lang="fr-FR" sz="1200" dirty="0" smtClean="0">
                <a:solidFill>
                  <a:srgbClr val="0000FF"/>
                </a:solidFill>
              </a:rPr>
              <a:t>==CIMIC-NU  </a:t>
            </a:r>
            <a:r>
              <a:rPr lang="fr-FR" sz="1200" dirty="0">
                <a:solidFill>
                  <a:srgbClr val="0000FF"/>
                </a:solidFill>
              </a:rPr>
              <a:t>STM 1</a:t>
            </a:r>
            <a:r>
              <a:rPr lang="fr-FR" sz="1200" baseline="30000" dirty="0">
                <a:solidFill>
                  <a:srgbClr val="0000FF"/>
                </a:solidFill>
              </a:rPr>
              <a:t>ère</a:t>
            </a:r>
            <a:r>
              <a:rPr lang="fr-FR" sz="1200" dirty="0">
                <a:solidFill>
                  <a:srgbClr val="0000FF"/>
                </a:solidFill>
              </a:rPr>
              <a:t> édition </a:t>
            </a:r>
            <a:r>
              <a:rPr lang="fr-FR" sz="1200" dirty="0" smtClean="0">
                <a:solidFill>
                  <a:srgbClr val="0000FF"/>
                </a:solidFill>
              </a:rPr>
              <a:t>2014==</a:t>
            </a:r>
            <a:endParaRPr lang="fr-CH" sz="1200" dirty="0" smtClean="0">
              <a:solidFill>
                <a:srgbClr val="0000FF"/>
              </a:solidFill>
            </a:endParaRPr>
          </a:p>
        </p:txBody>
      </p:sp>
      <p:sp>
        <p:nvSpPr>
          <p:cNvPr id="11" name="Rectangle 11"/>
          <p:cNvSpPr txBox="1">
            <a:spLocks noChangeArrowheads="1"/>
          </p:cNvSpPr>
          <p:nvPr/>
        </p:nvSpPr>
        <p:spPr bwMode="auto">
          <a:xfrm>
            <a:off x="8417990" y="6539805"/>
            <a:ext cx="685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buClr>
                <a:srgbClr val="FFFFFF"/>
              </a:buClr>
              <a:buSzTx/>
              <a:buFontTx/>
              <a:buNone/>
              <a:defRPr sz="2000" kern="1200">
                <a:solidFill>
                  <a:schemeClr val="tx1"/>
                </a:solidFill>
                <a:latin typeface="Calibri" pitchFamily="34" charset="0"/>
                <a:ea typeface="+mn-ea"/>
                <a:cs typeface="Arial" pitchFamily="34" charset="0"/>
              </a:defRPr>
            </a:lvl1pPr>
            <a:lvl2pPr marL="742950" indent="-28575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2pPr>
            <a:lvl3pPr marL="11430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3pPr>
            <a:lvl4pPr marL="16002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4pPr>
            <a:lvl5pPr marL="2057400" indent="-228600" algn="l" rtl="0" eaLnBrk="0" fontAlgn="base" hangingPunct="0">
              <a:spcBef>
                <a:spcPct val="0"/>
              </a:spcBef>
              <a:spcAft>
                <a:spcPct val="0"/>
              </a:spcAft>
              <a:defRPr sz="2000" kern="1200">
                <a:solidFill>
                  <a:schemeClr val="tx1"/>
                </a:solidFill>
                <a:latin typeface="Calibri" pitchFamily="34" charset="0"/>
                <a:ea typeface="+mn-ea"/>
                <a:cs typeface="Arial" pitchFamily="34" charset="0"/>
              </a:defRPr>
            </a:lvl5pPr>
            <a:lvl6pPr marL="25146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6pPr>
            <a:lvl7pPr marL="29718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7pPr>
            <a:lvl8pPr marL="34290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8pPr>
            <a:lvl9pPr marL="3886200" indent="-228600" algn="l" defTabSz="914400" rtl="0" eaLnBrk="0" fontAlgn="base" latinLnBrk="0" hangingPunct="0">
              <a:spcBef>
                <a:spcPct val="0"/>
              </a:spcBef>
              <a:spcAft>
                <a:spcPct val="0"/>
              </a:spcAft>
              <a:defRPr sz="2000" kern="1200">
                <a:solidFill>
                  <a:schemeClr val="tx1"/>
                </a:solidFill>
                <a:latin typeface="Calibri" pitchFamily="34" charset="0"/>
                <a:ea typeface="+mn-ea"/>
                <a:cs typeface="Arial" pitchFamily="34" charset="0"/>
              </a:defRPr>
            </a:lvl9pPr>
          </a:lstStyle>
          <a:p>
            <a:fld id="{7DACFD21-6B93-4B60-8E49-06D9798A3F2D}" type="slidenum">
              <a:rPr lang="en-GB" altLang="en-US" sz="1600" b="1" smtClean="0">
                <a:solidFill>
                  <a:srgbClr val="000000"/>
                </a:solidFill>
              </a:rPr>
              <a:pPr/>
              <a:t>99</a:t>
            </a:fld>
            <a:endParaRPr lang="en-GB" altLang="en-US" sz="1600" b="1" dirty="0" smtClean="0">
              <a:solidFill>
                <a:srgbClr val="000000"/>
              </a:solidFill>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8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Usg2">
  <a:themeElements>
    <a:clrScheme name="1_Usg2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Usg2">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pitchFamily="34"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pitchFamily="34" charset="0"/>
          </a:defRPr>
        </a:defPPr>
      </a:lstStyle>
    </a:lnDef>
  </a:objectDefaults>
  <a:extraClrSchemeLst>
    <a:extraClrScheme>
      <a:clrScheme name="1_Usg2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sg2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sg2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sg2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sg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sg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sg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Usg2">
  <a:themeElements>
    <a:clrScheme name="1_Usg2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Usg2">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pitchFamily="34"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pitchFamily="34" charset="0"/>
          </a:defRPr>
        </a:defPPr>
      </a:lstStyle>
    </a:lnDef>
  </a:objectDefaults>
  <a:extraClrSchemeLst>
    <a:extraClrScheme>
      <a:clrScheme name="1_Usg2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sg2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sg2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sg2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sg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sg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sg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8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efault Design">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Default Design">
      <a:majorFont>
        <a:latin typeface="Calibri"/>
        <a:ea typeface=""/>
        <a:cs typeface=""/>
      </a:majorFont>
      <a:minorFont>
        <a:latin typeface="Calibri"/>
        <a:ea typeface="BatangCh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
            <a:schemeClr val="bg1"/>
          </a:buClr>
          <a:buSzPct val="80000"/>
          <a:buFontTx/>
          <a:buNone/>
          <a:tabLst/>
          <a:defRPr kumimoji="0" lang="en-GB" sz="2400" b="1" i="0" u="none" strike="noStrike" cap="none" normalizeH="0" baseline="0" smtClean="0">
            <a:ln>
              <a:noFill/>
            </a:ln>
            <a:solidFill>
              <a:schemeClr val="tx1"/>
            </a:solidFill>
            <a:effectLst/>
            <a:latin typeface="Calibri" pitchFamily="34" charset="0"/>
            <a:cs typeface="Arial" pitchFamily="34" charset="0"/>
          </a:defRPr>
        </a:defPPr>
      </a:lstStyle>
    </a:spDef>
    <a:lnDef>
      <a:spPr bwMode="auto">
        <a:xfrm>
          <a:off x="0" y="0"/>
          <a:ext cx="1" cy="1"/>
        </a:xfrm>
        <a:custGeom>
          <a:avLst/>
          <a:gdLst/>
          <a:ahLst/>
          <a:cxnLst/>
          <a:rect l="0" t="0" r="0" b="0"/>
          <a:pathLst/>
        </a:custGeom>
        <a:noFill/>
        <a:ln>
          <a:noFill/>
        </a:ln>
        <a:effectLst>
          <a:outerShdw dist="35921" dir="2700000" algn="ctr" rotWithShape="0">
            <a:schemeClr val="tx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
            <a:schemeClr val="bg1"/>
          </a:buClr>
          <a:buSzPct val="80000"/>
          <a:buFontTx/>
          <a:buNone/>
          <a:tabLst/>
          <a:defRPr kumimoji="0" lang="en-GB" sz="2400" b="1" i="0" u="none" strike="noStrike" cap="none" normalizeH="0" baseline="0" smtClean="0">
            <a:ln>
              <a:noFill/>
            </a:ln>
            <a:solidFill>
              <a:schemeClr val="tx1"/>
            </a:solidFill>
            <a:effectLst/>
            <a:latin typeface="Calibri" pitchFamily="34" charset="0"/>
            <a:cs typeface="Arial" pitchFamily="34" charset="0"/>
          </a:defRPr>
        </a:defPPr>
      </a:lstStyle>
    </a:lnDef>
  </a:objectDefaults>
  <a:extraClrSchemeLst>
    <a:extraClrScheme>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Usg2">
  <a:themeElements>
    <a:clrScheme name="Usg2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Usg2">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Arial" charset="0"/>
          </a:defRPr>
        </a:defPPr>
      </a:lstStyle>
    </a:lnDef>
  </a:objectDefaults>
  <a:extraClrSchemeLst>
    <a:extraClrScheme>
      <a:clrScheme name="Usg2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g2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g2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g2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g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g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g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efault Design">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efault Design">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efault Design">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efault Design">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8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efault Design">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charset="0"/>
          </a:defRPr>
        </a:defPPr>
      </a:lstStyle>
    </a:spDef>
    <a:lnDef>
      <a:spPr bwMode="auto">
        <a:noFill/>
        <a:ln w="9525" cap="flat" cmpd="sng" algn="ctr">
          <a:solidFill>
            <a:schemeClr val="tx1"/>
          </a:solidFill>
          <a:prstDash val="solid"/>
          <a:round/>
          <a:headEnd type="none" w="med" len="med"/>
          <a:tailEnd type="arrow"/>
        </a:ln>
        <a:effectLst/>
      </a:spPr>
      <a:body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Usg2">
  <a:themeElements>
    <a:clrScheme name="1_Usg2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Usg2">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pitchFamily="34"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pitchFamily="34" charset="0"/>
          </a:defRPr>
        </a:defPPr>
      </a:lstStyle>
    </a:lnDef>
  </a:objectDefaults>
  <a:extraClrSchemeLst>
    <a:extraClrScheme>
      <a:clrScheme name="1_Usg2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sg2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sg2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sg2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sg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sg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sg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Usg2">
  <a:themeElements>
    <a:clrScheme name="1_Usg2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Usg2">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pitchFamily="34"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
            <a:schemeClr val="bg1"/>
          </a:buClr>
          <a:buSzPct val="80000"/>
          <a:buFont typeface="Wingdings" pitchFamily="2" charset="2"/>
          <a:buChar char="•"/>
          <a:tabLst/>
          <a:defRPr kumimoji="0" lang="en-US" sz="1800" b="0" i="0" u="none" strike="noStrike" cap="none" normalizeH="0" baseline="0" smtClean="0">
            <a:ln>
              <a:noFill/>
            </a:ln>
            <a:solidFill>
              <a:schemeClr val="tx1"/>
            </a:solidFill>
            <a:effectLst/>
            <a:latin typeface="Calibri" pitchFamily="34" charset="0"/>
            <a:cs typeface="Arial" pitchFamily="34" charset="0"/>
          </a:defRPr>
        </a:defPPr>
      </a:lstStyle>
    </a:lnDef>
  </a:objectDefaults>
  <a:extraClrSchemeLst>
    <a:extraClrScheme>
      <a:clrScheme name="1_Usg2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sg2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sg2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sg2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sg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sg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sg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30586</TotalTime>
  <Words>29078</Words>
  <Application>Microsoft Office PowerPoint</Application>
  <PresentationFormat>On-screen Show (4:3)</PresentationFormat>
  <Paragraphs>6831</Paragraphs>
  <Slides>334</Slides>
  <Notes>320</Notes>
  <HiddenSlides>0</HiddenSlides>
  <MMClips>0</MMClips>
  <ScaleCrop>false</ScaleCrop>
  <HeadingPairs>
    <vt:vector size="6" baseType="variant">
      <vt:variant>
        <vt:lpstr>Theme</vt:lpstr>
      </vt:variant>
      <vt:variant>
        <vt:i4>16</vt:i4>
      </vt:variant>
      <vt:variant>
        <vt:lpstr>Embedded OLE Servers</vt:lpstr>
      </vt:variant>
      <vt:variant>
        <vt:i4>5</vt:i4>
      </vt:variant>
      <vt:variant>
        <vt:lpstr>Slide Titles</vt:lpstr>
      </vt:variant>
      <vt:variant>
        <vt:i4>334</vt:i4>
      </vt:variant>
    </vt:vector>
  </HeadingPairs>
  <TitlesOfParts>
    <vt:vector size="355" baseType="lpstr">
      <vt:lpstr>8_Default Design</vt:lpstr>
      <vt:lpstr>6_Default Design</vt:lpstr>
      <vt:lpstr>7_Default Design</vt:lpstr>
      <vt:lpstr>9_Default Design</vt:lpstr>
      <vt:lpstr>10_Default Design</vt:lpstr>
      <vt:lpstr>11_Default Design</vt:lpstr>
      <vt:lpstr>12_Default Design</vt:lpstr>
      <vt:lpstr>1_Usg2</vt:lpstr>
      <vt:lpstr>2_Usg2</vt:lpstr>
      <vt:lpstr>3_Usg2</vt:lpstr>
      <vt:lpstr>4_Usg2</vt:lpstr>
      <vt:lpstr>13_Default Design</vt:lpstr>
      <vt:lpstr>14_Default Design</vt:lpstr>
      <vt:lpstr>Default Design</vt:lpstr>
      <vt:lpstr>5_Default Design</vt:lpstr>
      <vt:lpstr>Usg2</vt:lpstr>
      <vt:lpstr>Presentation</vt:lpstr>
      <vt:lpstr>Acrobat Document</vt:lpstr>
      <vt:lpstr>Slide</vt:lpstr>
      <vt:lpstr>Image</vt:lpstr>
      <vt:lpstr>Bitmap Image</vt:lpstr>
      <vt:lpstr>Avertissement Ceci est une traduction non officielle du matériel de formation en langue anglaise. La version en anglais est  la version officielle des supports de formation normalisés. Son usage est restreint aux formations au maintien de la paix. Si vous avez des questions concernant l'exactitude de la traduction, merci d'envoyer un courriel à peacekeeping-training@un.org, en spécifiant la page et le paragraphe du contenu en question.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Idées fausses à éviter : ce que la CIMIC-NU n’est pas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Nécessité de coordonner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RÉSULTATS ATTENDUS DE L’APPRENTISSAGE </vt:lpstr>
      <vt:lpstr>STRUCTURE DE LA PRÉSENTATION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Intention du Chef de la CIMIC-NU</vt:lpstr>
      <vt:lpstr>Axes choisis par la CIMIC-NU/Lignes d’action</vt:lpstr>
      <vt:lpstr>Activités de la CIMIC-NU dans le cadre de l’UNMISS (Mission des Nations Unies au Soudan du Sud)</vt:lpstr>
      <vt:lpstr>PowerPoint Presentation</vt:lpstr>
      <vt:lpstr>PowerPoint Presentation</vt:lpstr>
      <vt:lpstr>RÉSULTATS ATTENDUS DE L’APPRENTISSAGE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RÉSULTATS ATTENDUS DE L’APPRENTISSAGE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COMMUNITY  SUPPORT</vt:lpstr>
      <vt:lpstr>PowerPoint Presentation</vt:lpstr>
      <vt:lpstr>PowerPoint Presentation</vt:lpstr>
      <vt:lpstr>PowerPoint Presentation</vt:lpstr>
      <vt:lpstr>Récents enseignements tirés</vt:lpstr>
      <vt:lpstr>RÉSUMÉ</vt:lpstr>
      <vt:lpstr>PowerPoint Presentation</vt:lpstr>
      <vt:lpstr>PowerPoint Presentation</vt:lpstr>
      <vt:lpstr>RÉSULTATS ATTENDUS DE L’APPRENTISSAGE</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Par « CATASTROPHE NATURELLE », il faut entendre les conséquences d’événements dus à des risques naturels, et qui ébranlent très gravement une collectivité ou une société par des pertes très importantes en vies humaines et des dégâts matériels, économiques ou environnementaux considérables.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 Exemple de phase de préparation à l’intention du Chef de l’U9</vt:lpstr>
      <vt:lpstr>2. Appui militaire potentiel</vt:lpstr>
      <vt:lpstr>PowerPoint Presentation</vt:lpstr>
      <vt:lpstr>PowerPoint Presentation</vt:lpstr>
      <vt:lpstr>PowerPoint Presentation</vt:lpstr>
      <vt:lpstr>PowerPoint Presentation</vt:lpstr>
      <vt:lpstr>PowerPoint Presentation</vt:lpstr>
      <vt:lpstr>PowerPoint Presentation</vt:lpstr>
      <vt:lpstr>Directives MCDA – Principes de fonctionnement</vt:lpstr>
      <vt:lpstr>PowerPoint Presentation</vt:lpstr>
      <vt:lpstr> ENSEIGNEMENTS TIRÉS</vt:lpstr>
      <vt:lpstr>RÉSUMÉ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DÉFIS</vt:lpstr>
      <vt:lpstr>RÉSUMÉ </vt:lpstr>
      <vt:lpstr>PowerPoint Presentation</vt:lpstr>
      <vt:lpstr>PowerPoint Presentation</vt:lpstr>
      <vt:lpstr>RÉSULTATS ATTENDUS DE L’APPRENTISSAGE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Les défis du processus DDR</vt:lpstr>
      <vt:lpstr>Le processus DDR deuxième génération</vt:lpstr>
      <vt:lpstr>PowerPoint Presentation</vt:lpstr>
      <vt:lpstr>PowerPoint Presentation</vt:lpstr>
      <vt:lpstr>PowerPoint Presentation</vt:lpstr>
      <vt:lpstr>PowerPoint Presentation</vt:lpstr>
      <vt:lpstr>Les défis du processus DDR</vt:lpstr>
      <vt:lpstr>PowerPoint Presentation</vt:lpstr>
      <vt:lpstr>PowerPoint Presentation</vt:lpstr>
      <vt:lpstr>PowerPoint Presentation</vt:lpstr>
      <vt:lpstr>RÉSUMÉ</vt:lpstr>
      <vt:lpstr>PowerPoint Presentation</vt:lpstr>
      <vt:lpstr>PowerPoint Presentation</vt:lpstr>
      <vt:lpstr>RÉSULTATS ATTENDUS DE L’APPRENTISSAGE</vt:lpstr>
      <vt:lpstr>STRUCTURE DE LA PRÉSENTATION</vt:lpstr>
      <vt:lpstr>PowerPoint Presentation</vt:lpstr>
      <vt:lpstr>PowerPoint Presentation</vt:lpstr>
      <vt:lpstr>PowerPoint Presentation</vt:lpstr>
      <vt:lpstr>PowerPoint Presentation</vt:lpstr>
      <vt:lpstr>RÔLE DES RESPONSABLES DU MAINTIEN DE LA PAIX DANS LES PREMIÈRES PHASES DE LA CONSOLIDATION DE LA PAIX</vt:lpstr>
      <vt:lpstr>PowerPoint Presentation</vt:lpstr>
      <vt:lpstr>PowerPoint Presentation</vt:lpstr>
      <vt:lpstr>PowerPoint Presentation</vt:lpstr>
      <vt:lpstr>PowerPoint Presentation</vt:lpstr>
      <vt:lpstr>Soutien de la CIMIC-NU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L’UNAC – Mission intégrée au CARANA </vt:lpstr>
      <vt:lpstr>PowerPoint Presentation</vt:lpstr>
      <vt:lpstr>PowerPoint Presentation</vt:lpstr>
    </vt:vector>
  </TitlesOfParts>
  <Company>United Nations</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Module 2</dc:title>
  <dc:creator>United Nations</dc:creator>
  <cp:lastModifiedBy>Ricardo Panchoo</cp:lastModifiedBy>
  <cp:revision>758</cp:revision>
  <dcterms:created xsi:type="dcterms:W3CDTF">2009-07-13T17:37:51Z</dcterms:created>
  <dcterms:modified xsi:type="dcterms:W3CDTF">2015-10-07T19:09:06Z</dcterms:modified>
</cp:coreProperties>
</file>